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37"/>
  </p:notesMasterIdLst>
  <p:handoutMasterIdLst>
    <p:handoutMasterId r:id="rId38"/>
  </p:handoutMasterIdLst>
  <p:sldIdLst>
    <p:sldId id="256" r:id="rId2"/>
    <p:sldId id="1572" r:id="rId3"/>
    <p:sldId id="1557" r:id="rId4"/>
    <p:sldId id="1512" r:id="rId5"/>
    <p:sldId id="1554" r:id="rId6"/>
    <p:sldId id="1555" r:id="rId7"/>
    <p:sldId id="1545" r:id="rId8"/>
    <p:sldId id="1573" r:id="rId9"/>
    <p:sldId id="1574" r:id="rId10"/>
    <p:sldId id="1593" r:id="rId11"/>
    <p:sldId id="1563" r:id="rId12"/>
    <p:sldId id="1562" r:id="rId13"/>
    <p:sldId id="1594" r:id="rId14"/>
    <p:sldId id="1601" r:id="rId15"/>
    <p:sldId id="1602" r:id="rId16"/>
    <p:sldId id="1528" r:id="rId17"/>
    <p:sldId id="1598" r:id="rId18"/>
    <p:sldId id="1592" r:id="rId19"/>
    <p:sldId id="1595" r:id="rId20"/>
    <p:sldId id="1551" r:id="rId21"/>
    <p:sldId id="1499" r:id="rId22"/>
    <p:sldId id="1531" r:id="rId23"/>
    <p:sldId id="1596" r:id="rId24"/>
    <p:sldId id="1589" r:id="rId25"/>
    <p:sldId id="1506" r:id="rId26"/>
    <p:sldId id="1597" r:id="rId27"/>
    <p:sldId id="1604" r:id="rId28"/>
    <p:sldId id="1570" r:id="rId29"/>
    <p:sldId id="1582" r:id="rId30"/>
    <p:sldId id="1583" r:id="rId31"/>
    <p:sldId id="1584" r:id="rId32"/>
    <p:sldId id="1580" r:id="rId33"/>
    <p:sldId id="1587" r:id="rId34"/>
    <p:sldId id="1591" r:id="rId35"/>
    <p:sldId id="1590" r:id="rId36"/>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Einführung" id="{06388088-8579-4016-8691-4CBD4101D78A}">
          <p14:sldIdLst>
            <p14:sldId id="256"/>
            <p14:sldId id="1572"/>
            <p14:sldId id="1557"/>
            <p14:sldId id="1512"/>
            <p14:sldId id="1554"/>
            <p14:sldId id="1555"/>
            <p14:sldId id="1545"/>
            <p14:sldId id="1573"/>
          </p14:sldIdLst>
        </p14:section>
        <p14:section name="Risiken identifizieren" id="{6DB286C3-1C2A-40CF-91F7-4902E7583249}">
          <p14:sldIdLst>
            <p14:sldId id="1574"/>
            <p14:sldId id="1593"/>
            <p14:sldId id="1563"/>
            <p14:sldId id="1562"/>
            <p14:sldId id="1594"/>
            <p14:sldId id="1601"/>
            <p14:sldId id="1602"/>
            <p14:sldId id="1528"/>
            <p14:sldId id="1598"/>
          </p14:sldIdLst>
        </p14:section>
        <p14:section name="Risiken bewerten" id="{471B24D7-B63B-4089-8DAD-F1DC75F1B2DE}">
          <p14:sldIdLst>
            <p14:sldId id="1592"/>
            <p14:sldId id="1595"/>
            <p14:sldId id="1551"/>
            <p14:sldId id="1499"/>
          </p14:sldIdLst>
        </p14:section>
        <p14:section name="Risiken steuern" id="{0C660F24-D60B-4F98-9613-9445F8240C1A}">
          <p14:sldIdLst>
            <p14:sldId id="1531"/>
            <p14:sldId id="1596"/>
            <p14:sldId id="1589"/>
            <p14:sldId id="1506"/>
            <p14:sldId id="1597"/>
            <p14:sldId id="1604"/>
            <p14:sldId id="1570"/>
          </p14:sldIdLst>
        </p14:section>
        <p14:section name="Risikokarten" id="{73DF85B3-645D-4BD3-90F0-57479A70A7DF}">
          <p14:sldIdLst>
            <p14:sldId id="1582"/>
            <p14:sldId id="1583"/>
            <p14:sldId id="1584"/>
            <p14:sldId id="1580"/>
          </p14:sldIdLst>
        </p14:section>
        <p14:section name="Ressourcen" id="{78B07254-9E80-4849-A8D9-C366BA0DB556}">
          <p14:sldIdLst>
            <p14:sldId id="1587"/>
            <p14:sldId id="1591"/>
            <p14:sldId id="1590"/>
          </p14:sldIdLst>
        </p14:section>
      </p14:sectionLst>
    </p:ext>
    <p:ext uri="{EFAFB233-063F-42B5-8137-9DF3F51BA10A}">
      <p15:sldGuideLst xmlns:p15="http://schemas.microsoft.com/office/powerpoint/2012/main">
        <p15:guide id="1" orient="horz" pos="252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395"/>
    <a:srgbClr val="3B687F"/>
    <a:srgbClr val="F9AA00"/>
    <a:srgbClr val="90ABBE"/>
    <a:srgbClr val="7B9C2A"/>
    <a:srgbClr val="F9B000"/>
    <a:srgbClr val="DEE5EA"/>
    <a:srgbClr val="B6C6D0"/>
    <a:srgbClr val="C8DCE6"/>
    <a:srgbClr val="8BA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8" autoAdjust="0"/>
    <p:restoredTop sz="93907" autoAdjust="0"/>
  </p:normalViewPr>
  <p:slideViewPr>
    <p:cSldViewPr>
      <p:cViewPr varScale="1">
        <p:scale>
          <a:sx n="79" d="100"/>
          <a:sy n="79" d="100"/>
        </p:scale>
        <p:origin x="643" y="82"/>
      </p:cViewPr>
      <p:guideLst>
        <p:guide orient="horz" pos="2523"/>
        <p:guide pos="384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E78211-6147-4F68-A042-B51EFF810CA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de-DE"/>
        </a:p>
      </dgm:t>
    </dgm:pt>
    <dgm:pt modelId="{8EC91D47-7971-4449-9100-00BD528AAB89}">
      <dgm:prSet phldrT="[Text]"/>
      <dgm:spPr/>
      <dgm:t>
        <a:bodyPr/>
        <a:lstStyle/>
        <a:p>
          <a:r>
            <a:rPr lang="de-DE" b="1" dirty="0">
              <a:solidFill>
                <a:srgbClr val="3B687F"/>
              </a:solidFill>
            </a:rPr>
            <a:t>Risiko-identifikation</a:t>
          </a:r>
        </a:p>
      </dgm:t>
    </dgm:pt>
    <dgm:pt modelId="{67C37AB2-579E-4000-9C3F-CE5D42D6B8EE}" type="parTrans" cxnId="{3906C076-F7E3-46AC-8532-B44BD2187E01}">
      <dgm:prSet/>
      <dgm:spPr/>
      <dgm:t>
        <a:bodyPr/>
        <a:lstStyle/>
        <a:p>
          <a:endParaRPr lang="de-DE"/>
        </a:p>
      </dgm:t>
    </dgm:pt>
    <dgm:pt modelId="{A6ED72CF-A0A6-45AA-984B-31CDD142AF69}" type="sibTrans" cxnId="{3906C076-F7E3-46AC-8532-B44BD2187E01}">
      <dgm:prSet/>
      <dgm:spPr>
        <a:solidFill>
          <a:schemeClr val="accent3">
            <a:lumMod val="85000"/>
          </a:schemeClr>
        </a:solidFill>
        <a:ln>
          <a:noFill/>
        </a:ln>
      </dgm:spPr>
      <dgm:t>
        <a:bodyPr/>
        <a:lstStyle/>
        <a:p>
          <a:endParaRPr lang="de-DE"/>
        </a:p>
      </dgm:t>
    </dgm:pt>
    <dgm:pt modelId="{E771ADAA-8C87-49BB-B010-D47A0E171DF4}">
      <dgm:prSet phldrT="[Text]"/>
      <dgm:spPr/>
      <dgm:t>
        <a:bodyPr/>
        <a:lstStyle/>
        <a:p>
          <a:r>
            <a:rPr lang="de-DE" b="1" dirty="0">
              <a:solidFill>
                <a:srgbClr val="3B687F"/>
              </a:solidFill>
            </a:rPr>
            <a:t>Analyse und Bewertung</a:t>
          </a:r>
        </a:p>
      </dgm:t>
    </dgm:pt>
    <dgm:pt modelId="{CAF9927C-63B9-47F6-B6A0-079664B957F1}" type="parTrans" cxnId="{CC627AF1-3580-4D29-B411-7F56941FD13F}">
      <dgm:prSet/>
      <dgm:spPr/>
      <dgm:t>
        <a:bodyPr/>
        <a:lstStyle/>
        <a:p>
          <a:endParaRPr lang="de-DE"/>
        </a:p>
      </dgm:t>
    </dgm:pt>
    <dgm:pt modelId="{C8CC8F10-27A7-4A11-8448-3D297F77A231}" type="sibTrans" cxnId="{CC627AF1-3580-4D29-B411-7F56941FD13F}">
      <dgm:prSet/>
      <dgm:spPr>
        <a:solidFill>
          <a:schemeClr val="accent3">
            <a:lumMod val="85000"/>
          </a:schemeClr>
        </a:solidFill>
        <a:ln>
          <a:noFill/>
        </a:ln>
      </dgm:spPr>
      <dgm:t>
        <a:bodyPr/>
        <a:lstStyle/>
        <a:p>
          <a:endParaRPr lang="de-DE"/>
        </a:p>
      </dgm:t>
    </dgm:pt>
    <dgm:pt modelId="{F0E50837-E5E9-4C43-BDDF-A954E8A1D2F3}">
      <dgm:prSet phldrT="[Text]"/>
      <dgm:spPr/>
      <dgm:t>
        <a:bodyPr/>
        <a:lstStyle/>
        <a:p>
          <a:r>
            <a:rPr lang="de-DE" b="1" dirty="0">
              <a:solidFill>
                <a:srgbClr val="3B687F"/>
              </a:solidFill>
            </a:rPr>
            <a:t>Steuerung</a:t>
          </a:r>
        </a:p>
      </dgm:t>
    </dgm:pt>
    <dgm:pt modelId="{BBA312F2-F1CD-42B7-848D-39E1318148AF}" type="parTrans" cxnId="{5DBABA2B-0B2E-4E21-87CC-3AC243C6443D}">
      <dgm:prSet/>
      <dgm:spPr/>
      <dgm:t>
        <a:bodyPr/>
        <a:lstStyle/>
        <a:p>
          <a:endParaRPr lang="de-DE"/>
        </a:p>
      </dgm:t>
    </dgm:pt>
    <dgm:pt modelId="{315B4010-28BA-4D1F-95CD-436BE8F178F0}" type="sibTrans" cxnId="{5DBABA2B-0B2E-4E21-87CC-3AC243C6443D}">
      <dgm:prSet/>
      <dgm:spPr>
        <a:solidFill>
          <a:schemeClr val="accent3">
            <a:lumMod val="85000"/>
          </a:schemeClr>
        </a:solidFill>
        <a:ln>
          <a:noFill/>
        </a:ln>
      </dgm:spPr>
      <dgm:t>
        <a:bodyPr/>
        <a:lstStyle/>
        <a:p>
          <a:endParaRPr lang="de-DE"/>
        </a:p>
      </dgm:t>
    </dgm:pt>
    <dgm:pt modelId="{C5EE0DBA-6CBD-49B0-966C-95904DFE8381}">
      <dgm:prSet phldrT="[Text]"/>
      <dgm:spPr/>
      <dgm:t>
        <a:bodyPr/>
        <a:lstStyle/>
        <a:p>
          <a:r>
            <a:rPr lang="de-DE" b="1" dirty="0">
              <a:solidFill>
                <a:srgbClr val="3B687F"/>
              </a:solidFill>
            </a:rPr>
            <a:t>Controlling </a:t>
          </a:r>
        </a:p>
      </dgm:t>
    </dgm:pt>
    <dgm:pt modelId="{B8AA7426-F69C-40B4-9EA2-78A75D1F93F8}" type="parTrans" cxnId="{2E49722E-3BA8-4511-BDA3-BDEF3BCA1AC6}">
      <dgm:prSet/>
      <dgm:spPr/>
      <dgm:t>
        <a:bodyPr/>
        <a:lstStyle/>
        <a:p>
          <a:endParaRPr lang="de-DE"/>
        </a:p>
      </dgm:t>
    </dgm:pt>
    <dgm:pt modelId="{754F0857-19C2-4583-AB30-EFC13DAF271A}" type="sibTrans" cxnId="{2E49722E-3BA8-4511-BDA3-BDEF3BCA1AC6}">
      <dgm:prSet/>
      <dgm:spPr>
        <a:solidFill>
          <a:schemeClr val="accent3">
            <a:lumMod val="85000"/>
          </a:schemeClr>
        </a:solidFill>
        <a:ln>
          <a:noFill/>
        </a:ln>
      </dgm:spPr>
      <dgm:t>
        <a:bodyPr/>
        <a:lstStyle/>
        <a:p>
          <a:endParaRPr lang="de-DE"/>
        </a:p>
      </dgm:t>
    </dgm:pt>
    <dgm:pt modelId="{10939576-2AFD-42B9-876C-8D55997CF213}" type="pres">
      <dgm:prSet presAssocID="{F9E78211-6147-4F68-A042-B51EFF810CA8}" presName="cycle" presStyleCnt="0">
        <dgm:presLayoutVars>
          <dgm:dir/>
          <dgm:resizeHandles val="exact"/>
        </dgm:presLayoutVars>
      </dgm:prSet>
      <dgm:spPr/>
    </dgm:pt>
    <dgm:pt modelId="{975BEABD-5932-4CDB-9246-27C974F07694}" type="pres">
      <dgm:prSet presAssocID="{8EC91D47-7971-4449-9100-00BD528AAB89}" presName="dummy" presStyleCnt="0"/>
      <dgm:spPr/>
    </dgm:pt>
    <dgm:pt modelId="{AB061816-A473-49EB-8613-A46E5B07945E}" type="pres">
      <dgm:prSet presAssocID="{8EC91D47-7971-4449-9100-00BD528AAB89}" presName="node" presStyleLbl="revTx" presStyleIdx="0" presStyleCnt="4" custScaleY="49884">
        <dgm:presLayoutVars>
          <dgm:bulletEnabled val="1"/>
        </dgm:presLayoutVars>
      </dgm:prSet>
      <dgm:spPr/>
    </dgm:pt>
    <dgm:pt modelId="{63F9D647-AA5C-4838-B1E4-55CBABFBD21D}" type="pres">
      <dgm:prSet presAssocID="{A6ED72CF-A0A6-45AA-984B-31CDD142AF69}" presName="sibTrans" presStyleLbl="node1" presStyleIdx="0" presStyleCnt="4"/>
      <dgm:spPr/>
    </dgm:pt>
    <dgm:pt modelId="{B10F0D01-4E68-4DCF-867B-833CE158C9AE}" type="pres">
      <dgm:prSet presAssocID="{E771ADAA-8C87-49BB-B010-D47A0E171DF4}" presName="dummy" presStyleCnt="0"/>
      <dgm:spPr/>
    </dgm:pt>
    <dgm:pt modelId="{C427ACF5-613C-4521-AA3E-838E3A373EB7}" type="pres">
      <dgm:prSet presAssocID="{E771ADAA-8C87-49BB-B010-D47A0E171DF4}" presName="node" presStyleLbl="revTx" presStyleIdx="1" presStyleCnt="4" custScaleY="67203" custRadScaleRad="97757" custRadScaleInc="-23452">
        <dgm:presLayoutVars>
          <dgm:bulletEnabled val="1"/>
        </dgm:presLayoutVars>
      </dgm:prSet>
      <dgm:spPr/>
    </dgm:pt>
    <dgm:pt modelId="{24D589A1-EC99-4215-8B95-AD1D4912BD7E}" type="pres">
      <dgm:prSet presAssocID="{C8CC8F10-27A7-4A11-8448-3D297F77A231}" presName="sibTrans" presStyleLbl="node1" presStyleIdx="1" presStyleCnt="4"/>
      <dgm:spPr/>
    </dgm:pt>
    <dgm:pt modelId="{5F865F22-90C2-4E3B-AEC2-D154139F672D}" type="pres">
      <dgm:prSet presAssocID="{F0E50837-E5E9-4C43-BDDF-A954E8A1D2F3}" presName="dummy" presStyleCnt="0"/>
      <dgm:spPr/>
    </dgm:pt>
    <dgm:pt modelId="{4DFA6883-B063-4DBE-BB7E-6D4A5A220B97}" type="pres">
      <dgm:prSet presAssocID="{F0E50837-E5E9-4C43-BDDF-A954E8A1D2F3}" presName="node" presStyleLbl="revTx" presStyleIdx="2" presStyleCnt="4" custScaleY="52207" custRadScaleRad="92722" custRadScaleInc="16243">
        <dgm:presLayoutVars>
          <dgm:bulletEnabled val="1"/>
        </dgm:presLayoutVars>
      </dgm:prSet>
      <dgm:spPr/>
    </dgm:pt>
    <dgm:pt modelId="{51F12618-0D7A-4427-BEF6-BBA9259B83CF}" type="pres">
      <dgm:prSet presAssocID="{315B4010-28BA-4D1F-95CD-436BE8F178F0}" presName="sibTrans" presStyleLbl="node1" presStyleIdx="2" presStyleCnt="4"/>
      <dgm:spPr/>
    </dgm:pt>
    <dgm:pt modelId="{E1928C37-A417-45E9-9912-94116DDACCE0}" type="pres">
      <dgm:prSet presAssocID="{C5EE0DBA-6CBD-49B0-966C-95904DFE8381}" presName="dummy" presStyleCnt="0"/>
      <dgm:spPr/>
    </dgm:pt>
    <dgm:pt modelId="{FC6286B4-B200-4498-BC3D-8522F2B270F8}" type="pres">
      <dgm:prSet presAssocID="{C5EE0DBA-6CBD-49B0-966C-95904DFE8381}" presName="node" presStyleLbl="revTx" presStyleIdx="3" presStyleCnt="4" custScaleY="49884">
        <dgm:presLayoutVars>
          <dgm:bulletEnabled val="1"/>
        </dgm:presLayoutVars>
      </dgm:prSet>
      <dgm:spPr/>
    </dgm:pt>
    <dgm:pt modelId="{D6B8E949-539D-4B9B-A77F-451C8E2B592A}" type="pres">
      <dgm:prSet presAssocID="{754F0857-19C2-4583-AB30-EFC13DAF271A}" presName="sibTrans" presStyleLbl="node1" presStyleIdx="3" presStyleCnt="4"/>
      <dgm:spPr/>
    </dgm:pt>
  </dgm:ptLst>
  <dgm:cxnLst>
    <dgm:cxn modelId="{F54A7C02-15CC-4D7D-B11E-E32ABFA5B854}" type="presOf" srcId="{315B4010-28BA-4D1F-95CD-436BE8F178F0}" destId="{51F12618-0D7A-4427-BEF6-BBA9259B83CF}" srcOrd="0" destOrd="0" presId="urn:microsoft.com/office/officeart/2005/8/layout/cycle1"/>
    <dgm:cxn modelId="{5DBABA2B-0B2E-4E21-87CC-3AC243C6443D}" srcId="{F9E78211-6147-4F68-A042-B51EFF810CA8}" destId="{F0E50837-E5E9-4C43-BDDF-A954E8A1D2F3}" srcOrd="2" destOrd="0" parTransId="{BBA312F2-F1CD-42B7-848D-39E1318148AF}" sibTransId="{315B4010-28BA-4D1F-95CD-436BE8F178F0}"/>
    <dgm:cxn modelId="{2E49722E-3BA8-4511-BDA3-BDEF3BCA1AC6}" srcId="{F9E78211-6147-4F68-A042-B51EFF810CA8}" destId="{C5EE0DBA-6CBD-49B0-966C-95904DFE8381}" srcOrd="3" destOrd="0" parTransId="{B8AA7426-F69C-40B4-9EA2-78A75D1F93F8}" sibTransId="{754F0857-19C2-4583-AB30-EFC13DAF271A}"/>
    <dgm:cxn modelId="{09EF216C-ED09-4830-810C-DA03690FF6B7}" type="presOf" srcId="{754F0857-19C2-4583-AB30-EFC13DAF271A}" destId="{D6B8E949-539D-4B9B-A77F-451C8E2B592A}" srcOrd="0" destOrd="0" presId="urn:microsoft.com/office/officeart/2005/8/layout/cycle1"/>
    <dgm:cxn modelId="{106E3A75-D95B-4828-9405-B8CF1DFADE19}" type="presOf" srcId="{F0E50837-E5E9-4C43-BDDF-A954E8A1D2F3}" destId="{4DFA6883-B063-4DBE-BB7E-6D4A5A220B97}" srcOrd="0" destOrd="0" presId="urn:microsoft.com/office/officeart/2005/8/layout/cycle1"/>
    <dgm:cxn modelId="{3906C076-F7E3-46AC-8532-B44BD2187E01}" srcId="{F9E78211-6147-4F68-A042-B51EFF810CA8}" destId="{8EC91D47-7971-4449-9100-00BD528AAB89}" srcOrd="0" destOrd="0" parTransId="{67C37AB2-579E-4000-9C3F-CE5D42D6B8EE}" sibTransId="{A6ED72CF-A0A6-45AA-984B-31CDD142AF69}"/>
    <dgm:cxn modelId="{AB9B8786-3DA6-48A8-9AB1-8DB641FC1A15}" type="presOf" srcId="{8EC91D47-7971-4449-9100-00BD528AAB89}" destId="{AB061816-A473-49EB-8613-A46E5B07945E}" srcOrd="0" destOrd="0" presId="urn:microsoft.com/office/officeart/2005/8/layout/cycle1"/>
    <dgm:cxn modelId="{18DA87AF-CA78-40E2-BEED-EA87782CD830}" type="presOf" srcId="{C8CC8F10-27A7-4A11-8448-3D297F77A231}" destId="{24D589A1-EC99-4215-8B95-AD1D4912BD7E}" srcOrd="0" destOrd="0" presId="urn:microsoft.com/office/officeart/2005/8/layout/cycle1"/>
    <dgm:cxn modelId="{6454CABB-8ADB-4C9C-91E5-07391CC9CDE3}" type="presOf" srcId="{F9E78211-6147-4F68-A042-B51EFF810CA8}" destId="{10939576-2AFD-42B9-876C-8D55997CF213}" srcOrd="0" destOrd="0" presId="urn:microsoft.com/office/officeart/2005/8/layout/cycle1"/>
    <dgm:cxn modelId="{DCC279E1-4AF2-40F2-8B66-BEFA7EE7EF86}" type="presOf" srcId="{A6ED72CF-A0A6-45AA-984B-31CDD142AF69}" destId="{63F9D647-AA5C-4838-B1E4-55CBABFBD21D}" srcOrd="0" destOrd="0" presId="urn:microsoft.com/office/officeart/2005/8/layout/cycle1"/>
    <dgm:cxn modelId="{D92CA0E2-6398-4825-88C7-4EA45E41F378}" type="presOf" srcId="{E771ADAA-8C87-49BB-B010-D47A0E171DF4}" destId="{C427ACF5-613C-4521-AA3E-838E3A373EB7}" srcOrd="0" destOrd="0" presId="urn:microsoft.com/office/officeart/2005/8/layout/cycle1"/>
    <dgm:cxn modelId="{B69338F0-F0CF-4041-AD25-4201FBFE3BD0}" type="presOf" srcId="{C5EE0DBA-6CBD-49B0-966C-95904DFE8381}" destId="{FC6286B4-B200-4498-BC3D-8522F2B270F8}" srcOrd="0" destOrd="0" presId="urn:microsoft.com/office/officeart/2005/8/layout/cycle1"/>
    <dgm:cxn modelId="{CC627AF1-3580-4D29-B411-7F56941FD13F}" srcId="{F9E78211-6147-4F68-A042-B51EFF810CA8}" destId="{E771ADAA-8C87-49BB-B010-D47A0E171DF4}" srcOrd="1" destOrd="0" parTransId="{CAF9927C-63B9-47F6-B6A0-079664B957F1}" sibTransId="{C8CC8F10-27A7-4A11-8448-3D297F77A231}"/>
    <dgm:cxn modelId="{90879D74-EBEF-4F86-B089-054FF78F26D1}" type="presParOf" srcId="{10939576-2AFD-42B9-876C-8D55997CF213}" destId="{975BEABD-5932-4CDB-9246-27C974F07694}" srcOrd="0" destOrd="0" presId="urn:microsoft.com/office/officeart/2005/8/layout/cycle1"/>
    <dgm:cxn modelId="{ABC2AC49-1588-4481-B453-DCB01436B25D}" type="presParOf" srcId="{10939576-2AFD-42B9-876C-8D55997CF213}" destId="{AB061816-A473-49EB-8613-A46E5B07945E}" srcOrd="1" destOrd="0" presId="urn:microsoft.com/office/officeart/2005/8/layout/cycle1"/>
    <dgm:cxn modelId="{09C5B8EC-A812-4070-B32F-E35B96B47D59}" type="presParOf" srcId="{10939576-2AFD-42B9-876C-8D55997CF213}" destId="{63F9D647-AA5C-4838-B1E4-55CBABFBD21D}" srcOrd="2" destOrd="0" presId="urn:microsoft.com/office/officeart/2005/8/layout/cycle1"/>
    <dgm:cxn modelId="{ADC798E6-6615-408A-81DB-DB15C1E7EC7D}" type="presParOf" srcId="{10939576-2AFD-42B9-876C-8D55997CF213}" destId="{B10F0D01-4E68-4DCF-867B-833CE158C9AE}" srcOrd="3" destOrd="0" presId="urn:microsoft.com/office/officeart/2005/8/layout/cycle1"/>
    <dgm:cxn modelId="{791619CA-0A83-4DCB-8768-50FAEC84690E}" type="presParOf" srcId="{10939576-2AFD-42B9-876C-8D55997CF213}" destId="{C427ACF5-613C-4521-AA3E-838E3A373EB7}" srcOrd="4" destOrd="0" presId="urn:microsoft.com/office/officeart/2005/8/layout/cycle1"/>
    <dgm:cxn modelId="{9B44A417-C3DA-450F-915D-57CCB8FFE719}" type="presParOf" srcId="{10939576-2AFD-42B9-876C-8D55997CF213}" destId="{24D589A1-EC99-4215-8B95-AD1D4912BD7E}" srcOrd="5" destOrd="0" presId="urn:microsoft.com/office/officeart/2005/8/layout/cycle1"/>
    <dgm:cxn modelId="{F6E06903-27D9-416F-A757-2FDD4F1D5E5B}" type="presParOf" srcId="{10939576-2AFD-42B9-876C-8D55997CF213}" destId="{5F865F22-90C2-4E3B-AEC2-D154139F672D}" srcOrd="6" destOrd="0" presId="urn:microsoft.com/office/officeart/2005/8/layout/cycle1"/>
    <dgm:cxn modelId="{96C16052-36DA-4377-8F4F-B93FAD3AE1D8}" type="presParOf" srcId="{10939576-2AFD-42B9-876C-8D55997CF213}" destId="{4DFA6883-B063-4DBE-BB7E-6D4A5A220B97}" srcOrd="7" destOrd="0" presId="urn:microsoft.com/office/officeart/2005/8/layout/cycle1"/>
    <dgm:cxn modelId="{0E4D90D9-C362-419C-BA16-B98C213D8C94}" type="presParOf" srcId="{10939576-2AFD-42B9-876C-8D55997CF213}" destId="{51F12618-0D7A-4427-BEF6-BBA9259B83CF}" srcOrd="8" destOrd="0" presId="urn:microsoft.com/office/officeart/2005/8/layout/cycle1"/>
    <dgm:cxn modelId="{8D2F6D44-8800-4B52-AFF9-5F4E69563696}" type="presParOf" srcId="{10939576-2AFD-42B9-876C-8D55997CF213}" destId="{E1928C37-A417-45E9-9912-94116DDACCE0}" srcOrd="9" destOrd="0" presId="urn:microsoft.com/office/officeart/2005/8/layout/cycle1"/>
    <dgm:cxn modelId="{94E04482-5281-4C88-A073-065CC16CF5BA}" type="presParOf" srcId="{10939576-2AFD-42B9-876C-8D55997CF213}" destId="{FC6286B4-B200-4498-BC3D-8522F2B270F8}" srcOrd="10" destOrd="0" presId="urn:microsoft.com/office/officeart/2005/8/layout/cycle1"/>
    <dgm:cxn modelId="{EDC6BF40-8A2C-4B17-8F0F-39959F212351}" type="presParOf" srcId="{10939576-2AFD-42B9-876C-8D55997CF213}" destId="{D6B8E949-539D-4B9B-A77F-451C8E2B592A}" srcOrd="11"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8F055A-7B82-4A31-85B4-31710D38672D}" type="doc">
      <dgm:prSet loTypeId="urn:microsoft.com/office/officeart/2005/8/layout/cycle6" loCatId="cycle" qsTypeId="urn:microsoft.com/office/officeart/2005/8/quickstyle/simple1" qsCatId="simple" csTypeId="urn:microsoft.com/office/officeart/2005/8/colors/accent2_2" csCatId="accent2" phldr="1"/>
      <dgm:spPr/>
      <dgm:t>
        <a:bodyPr/>
        <a:lstStyle/>
        <a:p>
          <a:endParaRPr lang="en-AU"/>
        </a:p>
      </dgm:t>
    </dgm:pt>
    <dgm:pt modelId="{17AE9978-97F7-430D-B205-FC72E8CE3B6B}">
      <dgm:prSet phldrT="[Text]" custT="1"/>
      <dgm:spPr>
        <a:solidFill>
          <a:srgbClr val="3B687F"/>
        </a:solidFill>
      </dgm:spPr>
      <dgm:t>
        <a:bodyPr/>
        <a:lstStyle/>
        <a:p>
          <a:pPr algn="ctr">
            <a:lnSpc>
              <a:spcPts val="1200"/>
            </a:lnSpc>
          </a:pPr>
          <a:r>
            <a:rPr lang="de-DE" sz="900" b="1" dirty="0"/>
            <a:t>Notfallsituationen am Standort</a:t>
          </a:r>
          <a:endParaRPr lang="en-AU" sz="900" b="1" dirty="0"/>
        </a:p>
      </dgm:t>
    </dgm:pt>
    <dgm:pt modelId="{501FC332-0121-4947-B307-5BD5CB479B7E}" type="parTrans" cxnId="{644A1BD9-64C3-4FD8-9D37-DDEA78239B77}">
      <dgm:prSet/>
      <dgm:spPr/>
      <dgm:t>
        <a:bodyPr/>
        <a:lstStyle/>
        <a:p>
          <a:pPr algn="ctr"/>
          <a:endParaRPr lang="en-AU" sz="900"/>
        </a:p>
      </dgm:t>
    </dgm:pt>
    <dgm:pt modelId="{5D5F0DA8-8FD7-48AA-9CA9-3A7B83FFEC9E}" type="sibTrans" cxnId="{644A1BD9-64C3-4FD8-9D37-DDEA78239B77}">
      <dgm:prSet/>
      <dgm:spPr>
        <a:ln>
          <a:solidFill>
            <a:srgbClr val="3B687F"/>
          </a:solidFill>
        </a:ln>
      </dgm:spPr>
      <dgm:t>
        <a:bodyPr/>
        <a:lstStyle/>
        <a:p>
          <a:pPr algn="ctr"/>
          <a:endParaRPr lang="en-AU" sz="900"/>
        </a:p>
      </dgm:t>
    </dgm:pt>
    <dgm:pt modelId="{ED31EF9C-AE4B-4846-8D43-92EB15DA9E55}">
      <dgm:prSet custT="1"/>
      <dgm:spPr>
        <a:solidFill>
          <a:srgbClr val="3B687F"/>
        </a:solidFill>
      </dgm:spPr>
      <dgm:t>
        <a:bodyPr/>
        <a:lstStyle/>
        <a:p>
          <a:pPr algn="ctr">
            <a:lnSpc>
              <a:spcPts val="1200"/>
            </a:lnSpc>
          </a:pPr>
          <a:r>
            <a:rPr lang="de-DE" sz="900" b="1" dirty="0"/>
            <a:t>Stakeholder-Belange</a:t>
          </a:r>
          <a:endParaRPr lang="en-AU" sz="900" b="1" dirty="0"/>
        </a:p>
      </dgm:t>
    </dgm:pt>
    <dgm:pt modelId="{1C7C455D-964C-49F8-9008-0EE190DC9C30}" type="parTrans" cxnId="{FC9E0D1C-D949-49B8-8021-EA20E5449173}">
      <dgm:prSet/>
      <dgm:spPr/>
      <dgm:t>
        <a:bodyPr/>
        <a:lstStyle/>
        <a:p>
          <a:pPr algn="ctr"/>
          <a:endParaRPr lang="en-AU" sz="900"/>
        </a:p>
      </dgm:t>
    </dgm:pt>
    <dgm:pt modelId="{4C7C4221-6C00-4A52-84DF-ED4D80DF82F1}" type="sibTrans" cxnId="{FC9E0D1C-D949-49B8-8021-EA20E5449173}">
      <dgm:prSet/>
      <dgm:spPr>
        <a:solidFill>
          <a:srgbClr val="3B687F"/>
        </a:solidFill>
        <a:ln>
          <a:solidFill>
            <a:srgbClr val="3B687F"/>
          </a:solidFill>
        </a:ln>
      </dgm:spPr>
      <dgm:t>
        <a:bodyPr/>
        <a:lstStyle/>
        <a:p>
          <a:pPr algn="ctr"/>
          <a:endParaRPr lang="en-AU" sz="900"/>
        </a:p>
      </dgm:t>
    </dgm:pt>
    <dgm:pt modelId="{2BCB675A-0BE3-49E6-B310-F4ADD7AD1627}">
      <dgm:prSet custT="1"/>
      <dgm:spPr>
        <a:solidFill>
          <a:srgbClr val="3B687F"/>
        </a:solidFill>
      </dgm:spPr>
      <dgm:t>
        <a:bodyPr/>
        <a:lstStyle/>
        <a:p>
          <a:pPr algn="ctr">
            <a:lnSpc>
              <a:spcPts val="1200"/>
            </a:lnSpc>
          </a:pPr>
          <a:r>
            <a:rPr lang="de-DE" sz="900" b="1" dirty="0"/>
            <a:t>gesetzliche Verpflichtungen</a:t>
          </a:r>
          <a:endParaRPr lang="en-AU" sz="900" b="1" dirty="0"/>
        </a:p>
      </dgm:t>
    </dgm:pt>
    <dgm:pt modelId="{82A6C8FC-D79A-466B-B9D4-9D4BCB815B9F}" type="parTrans" cxnId="{0DD5E331-528A-4EAD-9D7A-90067F4EC050}">
      <dgm:prSet/>
      <dgm:spPr/>
      <dgm:t>
        <a:bodyPr/>
        <a:lstStyle/>
        <a:p>
          <a:pPr algn="ctr"/>
          <a:endParaRPr lang="en-AU" sz="900"/>
        </a:p>
      </dgm:t>
    </dgm:pt>
    <dgm:pt modelId="{93F69155-B311-4A8F-9EFC-401EEA406926}" type="sibTrans" cxnId="{0DD5E331-528A-4EAD-9D7A-90067F4EC050}">
      <dgm:prSet/>
      <dgm:spPr>
        <a:ln>
          <a:solidFill>
            <a:srgbClr val="3B687F"/>
          </a:solidFill>
        </a:ln>
      </dgm:spPr>
      <dgm:t>
        <a:bodyPr/>
        <a:lstStyle/>
        <a:p>
          <a:pPr algn="ctr"/>
          <a:endParaRPr lang="en-AU" sz="900"/>
        </a:p>
      </dgm:t>
    </dgm:pt>
    <dgm:pt modelId="{51D83D3E-2DD1-43C1-81BD-3586E5F5FC15}">
      <dgm:prSet custT="1"/>
      <dgm:spPr>
        <a:solidFill>
          <a:srgbClr val="3B687F"/>
        </a:solidFill>
      </dgm:spPr>
      <dgm:t>
        <a:bodyPr/>
        <a:lstStyle/>
        <a:p>
          <a:pPr algn="ctr">
            <a:lnSpc>
              <a:spcPts val="1200"/>
            </a:lnSpc>
          </a:pPr>
          <a:r>
            <a:rPr lang="de-DE" sz="900" b="1" dirty="0"/>
            <a:t>Umwelt-auswirkungen</a:t>
          </a:r>
          <a:endParaRPr lang="en-AU" sz="900" b="1" dirty="0"/>
        </a:p>
      </dgm:t>
    </dgm:pt>
    <dgm:pt modelId="{11EE3E14-1CA2-4110-8164-F06B2E8F815B}" type="parTrans" cxnId="{2F945C52-B5C6-4BD6-8591-5CA61D9AA50A}">
      <dgm:prSet/>
      <dgm:spPr/>
      <dgm:t>
        <a:bodyPr/>
        <a:lstStyle/>
        <a:p>
          <a:pPr algn="ctr"/>
          <a:endParaRPr lang="en-AU" sz="900"/>
        </a:p>
      </dgm:t>
    </dgm:pt>
    <dgm:pt modelId="{6140FDCE-A420-40FF-B89B-B0B93260B0B6}" type="sibTrans" cxnId="{2F945C52-B5C6-4BD6-8591-5CA61D9AA50A}">
      <dgm:prSet/>
      <dgm:spPr>
        <a:ln>
          <a:solidFill>
            <a:srgbClr val="3B687F"/>
          </a:solidFill>
        </a:ln>
      </dgm:spPr>
      <dgm:t>
        <a:bodyPr/>
        <a:lstStyle/>
        <a:p>
          <a:pPr algn="ctr"/>
          <a:endParaRPr lang="en-AU" sz="900"/>
        </a:p>
      </dgm:t>
    </dgm:pt>
    <dgm:pt modelId="{CE4172FA-C8F5-4389-A186-16497F40288A}">
      <dgm:prSet custT="1"/>
      <dgm:spPr>
        <a:solidFill>
          <a:srgbClr val="3B687F"/>
        </a:solidFill>
      </dgm:spPr>
      <dgm:t>
        <a:bodyPr/>
        <a:lstStyle/>
        <a:p>
          <a:pPr algn="ctr">
            <a:lnSpc>
              <a:spcPts val="1200"/>
            </a:lnSpc>
          </a:pPr>
          <a:r>
            <a:rPr lang="de-DE" sz="900" b="1" dirty="0"/>
            <a:t>Produkte / Dienstleistungen</a:t>
          </a:r>
          <a:endParaRPr lang="en-AU" sz="900" b="1" dirty="0"/>
        </a:p>
      </dgm:t>
    </dgm:pt>
    <dgm:pt modelId="{E0984D57-C097-4DE0-947B-FC0E2DD72228}" type="parTrans" cxnId="{CDE6683C-8210-4DB3-9305-7102D9B7C825}">
      <dgm:prSet/>
      <dgm:spPr/>
      <dgm:t>
        <a:bodyPr/>
        <a:lstStyle/>
        <a:p>
          <a:pPr algn="ctr"/>
          <a:endParaRPr lang="en-AU" sz="900"/>
        </a:p>
      </dgm:t>
    </dgm:pt>
    <dgm:pt modelId="{274E5596-0CA1-42E9-93E7-7C290336F014}" type="sibTrans" cxnId="{CDE6683C-8210-4DB3-9305-7102D9B7C825}">
      <dgm:prSet/>
      <dgm:spPr>
        <a:ln>
          <a:solidFill>
            <a:srgbClr val="3B687F"/>
          </a:solidFill>
        </a:ln>
      </dgm:spPr>
      <dgm:t>
        <a:bodyPr/>
        <a:lstStyle/>
        <a:p>
          <a:pPr algn="ctr"/>
          <a:endParaRPr lang="en-AU" sz="900"/>
        </a:p>
      </dgm:t>
    </dgm:pt>
    <dgm:pt modelId="{4143EBA0-87ED-462A-BB28-67CEA6E70DA7}">
      <dgm:prSet phldrT="[Text]" custT="1"/>
      <dgm:spPr>
        <a:solidFill>
          <a:srgbClr val="3B687F"/>
        </a:solidFill>
        <a:ln>
          <a:solidFill>
            <a:srgbClr val="3B687F"/>
          </a:solidFill>
        </a:ln>
      </dgm:spPr>
      <dgm:t>
        <a:bodyPr/>
        <a:lstStyle/>
        <a:p>
          <a:pPr algn="ctr">
            <a:lnSpc>
              <a:spcPts val="1200"/>
            </a:lnSpc>
          </a:pPr>
          <a:r>
            <a:rPr lang="de-DE" sz="900" b="1" dirty="0"/>
            <a:t>Interne und externe Themen</a:t>
          </a:r>
          <a:endParaRPr lang="en-AU" sz="900" b="1" dirty="0"/>
        </a:p>
      </dgm:t>
    </dgm:pt>
    <dgm:pt modelId="{365A78DA-4095-4BB0-A6ED-F58C11F92617}" type="sibTrans" cxnId="{E2FCA42D-A43B-4C54-94AC-A7C9C9BF437D}">
      <dgm:prSet/>
      <dgm:spPr>
        <a:noFill/>
        <a:ln w="9525" cap="flat" cmpd="sng" algn="ctr">
          <a:solidFill>
            <a:srgbClr val="3B687F"/>
          </a:solidFill>
          <a:prstDash val="solid"/>
        </a:ln>
        <a:effectLst/>
      </dgm:spPr>
      <dgm:t>
        <a:bodyPr/>
        <a:lstStyle/>
        <a:p>
          <a:pPr algn="ctr"/>
          <a:endParaRPr lang="en-AU" sz="900"/>
        </a:p>
      </dgm:t>
    </dgm:pt>
    <dgm:pt modelId="{B4DED8EE-02D1-4F1C-B514-1BBE3DD4D39E}" type="parTrans" cxnId="{E2FCA42D-A43B-4C54-94AC-A7C9C9BF437D}">
      <dgm:prSet/>
      <dgm:spPr/>
      <dgm:t>
        <a:bodyPr/>
        <a:lstStyle/>
        <a:p>
          <a:pPr algn="ctr"/>
          <a:endParaRPr lang="en-AU" sz="900"/>
        </a:p>
      </dgm:t>
    </dgm:pt>
    <dgm:pt modelId="{AE6365C8-2AFA-479F-9E52-258316A38F01}" type="pres">
      <dgm:prSet presAssocID="{378F055A-7B82-4A31-85B4-31710D38672D}" presName="cycle" presStyleCnt="0">
        <dgm:presLayoutVars>
          <dgm:dir/>
          <dgm:resizeHandles val="exact"/>
        </dgm:presLayoutVars>
      </dgm:prSet>
      <dgm:spPr/>
    </dgm:pt>
    <dgm:pt modelId="{24C656AC-21BC-419F-A221-06ECDB8BDEFE}" type="pres">
      <dgm:prSet presAssocID="{4143EBA0-87ED-462A-BB28-67CEA6E70DA7}" presName="node" presStyleLbl="node1" presStyleIdx="0" presStyleCnt="6" custScaleX="158151" custScaleY="78701">
        <dgm:presLayoutVars>
          <dgm:bulletEnabled val="1"/>
        </dgm:presLayoutVars>
      </dgm:prSet>
      <dgm:spPr/>
    </dgm:pt>
    <dgm:pt modelId="{C18DC9A8-3BE0-4D62-AC19-9535A86F9B58}" type="pres">
      <dgm:prSet presAssocID="{4143EBA0-87ED-462A-BB28-67CEA6E70DA7}" presName="spNode" presStyleCnt="0"/>
      <dgm:spPr/>
    </dgm:pt>
    <dgm:pt modelId="{154745DD-1B90-4DAB-B604-3C4C9EBF5875}" type="pres">
      <dgm:prSet presAssocID="{365A78DA-4095-4BB0-A6ED-F58C11F92617}" presName="sibTrans" presStyleLbl="sibTrans1D1" presStyleIdx="0" presStyleCnt="6"/>
      <dgm:spPr>
        <a:xfrm>
          <a:off x="1755810" y="224631"/>
          <a:ext cx="2106375" cy="2106375"/>
        </a:xfrm>
        <a:custGeom>
          <a:avLst/>
          <a:gdLst/>
          <a:ahLst/>
          <a:cxnLst/>
          <a:rect l="0" t="0" r="0" b="0"/>
          <a:pathLst>
            <a:path>
              <a:moveTo>
                <a:pt x="1598864" y="152387"/>
              </a:moveTo>
              <a:arcTo wR="1053187" hR="1053187" stAng="18072369" swAng="795085"/>
            </a:path>
          </a:pathLst>
        </a:custGeom>
      </dgm:spPr>
    </dgm:pt>
    <dgm:pt modelId="{5BF9B0F5-2197-41E6-898D-64FB6DD43C86}" type="pres">
      <dgm:prSet presAssocID="{ED31EF9C-AE4B-4846-8D43-92EB15DA9E55}" presName="node" presStyleLbl="node1" presStyleIdx="1" presStyleCnt="6" custScaleX="143287" custScaleY="87636">
        <dgm:presLayoutVars>
          <dgm:bulletEnabled val="1"/>
        </dgm:presLayoutVars>
      </dgm:prSet>
      <dgm:spPr/>
    </dgm:pt>
    <dgm:pt modelId="{92EAEF9D-4878-4D41-822B-E938C298E3ED}" type="pres">
      <dgm:prSet presAssocID="{ED31EF9C-AE4B-4846-8D43-92EB15DA9E55}" presName="spNode" presStyleCnt="0"/>
      <dgm:spPr/>
    </dgm:pt>
    <dgm:pt modelId="{921AA4E0-4102-41D8-A876-3C098E61BFA4}" type="pres">
      <dgm:prSet presAssocID="{4C7C4221-6C00-4A52-84DF-ED4D80DF82F1}" presName="sibTrans" presStyleLbl="sibTrans1D1" presStyleIdx="1" presStyleCnt="6"/>
      <dgm:spPr/>
    </dgm:pt>
    <dgm:pt modelId="{7342B1DB-7F73-4BE1-978E-7D1C203ECC38}" type="pres">
      <dgm:prSet presAssocID="{2BCB675A-0BE3-49E6-B310-F4ADD7AD1627}" presName="node" presStyleLbl="node1" presStyleIdx="2" presStyleCnt="6" custScaleX="154825">
        <dgm:presLayoutVars>
          <dgm:bulletEnabled val="1"/>
        </dgm:presLayoutVars>
      </dgm:prSet>
      <dgm:spPr/>
    </dgm:pt>
    <dgm:pt modelId="{FBA8EDF9-7E7D-4038-9E6B-D9CCEBBE6323}" type="pres">
      <dgm:prSet presAssocID="{2BCB675A-0BE3-49E6-B310-F4ADD7AD1627}" presName="spNode" presStyleCnt="0"/>
      <dgm:spPr/>
    </dgm:pt>
    <dgm:pt modelId="{744408A9-0CA7-4EBB-8101-E38F2045DAA4}" type="pres">
      <dgm:prSet presAssocID="{93F69155-B311-4A8F-9EFC-401EEA406926}" presName="sibTrans" presStyleLbl="sibTrans1D1" presStyleIdx="2" presStyleCnt="6"/>
      <dgm:spPr/>
    </dgm:pt>
    <dgm:pt modelId="{23F03405-1746-409C-B838-66CBA0DB7FFC}" type="pres">
      <dgm:prSet presAssocID="{51D83D3E-2DD1-43C1-81BD-3586E5F5FC15}" presName="node" presStyleLbl="node1" presStyleIdx="3" presStyleCnt="6" custScaleX="158151">
        <dgm:presLayoutVars>
          <dgm:bulletEnabled val="1"/>
        </dgm:presLayoutVars>
      </dgm:prSet>
      <dgm:spPr/>
    </dgm:pt>
    <dgm:pt modelId="{90E9DFB7-B0E9-497F-86A5-2CF9BAF85DFA}" type="pres">
      <dgm:prSet presAssocID="{51D83D3E-2DD1-43C1-81BD-3586E5F5FC15}" presName="spNode" presStyleCnt="0"/>
      <dgm:spPr/>
    </dgm:pt>
    <dgm:pt modelId="{06529F65-99F6-44B1-9449-2825468B31C4}" type="pres">
      <dgm:prSet presAssocID="{6140FDCE-A420-40FF-B89B-B0B93260B0B6}" presName="sibTrans" presStyleLbl="sibTrans1D1" presStyleIdx="3" presStyleCnt="6"/>
      <dgm:spPr/>
    </dgm:pt>
    <dgm:pt modelId="{216ABE88-9DE2-4E7C-9BC1-14412FAC8099}" type="pres">
      <dgm:prSet presAssocID="{17AE9978-97F7-430D-B205-FC72E8CE3B6B}" presName="node" presStyleLbl="node1" presStyleIdx="4" presStyleCnt="6" custScaleX="172115">
        <dgm:presLayoutVars>
          <dgm:bulletEnabled val="1"/>
        </dgm:presLayoutVars>
      </dgm:prSet>
      <dgm:spPr/>
    </dgm:pt>
    <dgm:pt modelId="{AB27985B-A6DD-4C7F-8ED5-AF3350108641}" type="pres">
      <dgm:prSet presAssocID="{17AE9978-97F7-430D-B205-FC72E8CE3B6B}" presName="spNode" presStyleCnt="0"/>
      <dgm:spPr/>
    </dgm:pt>
    <dgm:pt modelId="{E89DBD82-514D-4899-937A-359BEED3FA64}" type="pres">
      <dgm:prSet presAssocID="{5D5F0DA8-8FD7-48AA-9CA9-3A7B83FFEC9E}" presName="sibTrans" presStyleLbl="sibTrans1D1" presStyleIdx="4" presStyleCnt="6"/>
      <dgm:spPr/>
    </dgm:pt>
    <dgm:pt modelId="{7AA8D0F1-9697-42E3-B1F0-24C913F72C31}" type="pres">
      <dgm:prSet presAssocID="{CE4172FA-C8F5-4389-A186-16497F40288A}" presName="node" presStyleLbl="node1" presStyleIdx="5" presStyleCnt="6" custScaleX="173643">
        <dgm:presLayoutVars>
          <dgm:bulletEnabled val="1"/>
        </dgm:presLayoutVars>
      </dgm:prSet>
      <dgm:spPr/>
    </dgm:pt>
    <dgm:pt modelId="{C51344D5-46DF-4389-8FC3-AEA6928D0111}" type="pres">
      <dgm:prSet presAssocID="{CE4172FA-C8F5-4389-A186-16497F40288A}" presName="spNode" presStyleCnt="0"/>
      <dgm:spPr/>
    </dgm:pt>
    <dgm:pt modelId="{3DEBD0D7-11C2-46D8-9777-A3291868C56B}" type="pres">
      <dgm:prSet presAssocID="{274E5596-0CA1-42E9-93E7-7C290336F014}" presName="sibTrans" presStyleLbl="sibTrans1D1" presStyleIdx="5" presStyleCnt="6"/>
      <dgm:spPr/>
    </dgm:pt>
  </dgm:ptLst>
  <dgm:cxnLst>
    <dgm:cxn modelId="{65796F0D-465C-44C5-A653-711425A9C385}" type="presOf" srcId="{365A78DA-4095-4BB0-A6ED-F58C11F92617}" destId="{154745DD-1B90-4DAB-B604-3C4C9EBF5875}" srcOrd="0" destOrd="0" presId="urn:microsoft.com/office/officeart/2005/8/layout/cycle6"/>
    <dgm:cxn modelId="{FC9E0D1C-D949-49B8-8021-EA20E5449173}" srcId="{378F055A-7B82-4A31-85B4-31710D38672D}" destId="{ED31EF9C-AE4B-4846-8D43-92EB15DA9E55}" srcOrd="1" destOrd="0" parTransId="{1C7C455D-964C-49F8-9008-0EE190DC9C30}" sibTransId="{4C7C4221-6C00-4A52-84DF-ED4D80DF82F1}"/>
    <dgm:cxn modelId="{5A9DC51E-3AAC-436C-95C8-3B682BAD95DF}" type="presOf" srcId="{4143EBA0-87ED-462A-BB28-67CEA6E70DA7}" destId="{24C656AC-21BC-419F-A221-06ECDB8BDEFE}" srcOrd="0" destOrd="0" presId="urn:microsoft.com/office/officeart/2005/8/layout/cycle6"/>
    <dgm:cxn modelId="{E2FCA42D-A43B-4C54-94AC-A7C9C9BF437D}" srcId="{378F055A-7B82-4A31-85B4-31710D38672D}" destId="{4143EBA0-87ED-462A-BB28-67CEA6E70DA7}" srcOrd="0" destOrd="0" parTransId="{B4DED8EE-02D1-4F1C-B514-1BBE3DD4D39E}" sibTransId="{365A78DA-4095-4BB0-A6ED-F58C11F92617}"/>
    <dgm:cxn modelId="{0DD5E331-528A-4EAD-9D7A-90067F4EC050}" srcId="{378F055A-7B82-4A31-85B4-31710D38672D}" destId="{2BCB675A-0BE3-49E6-B310-F4ADD7AD1627}" srcOrd="2" destOrd="0" parTransId="{82A6C8FC-D79A-466B-B9D4-9D4BCB815B9F}" sibTransId="{93F69155-B311-4A8F-9EFC-401EEA406926}"/>
    <dgm:cxn modelId="{053F7C35-CFDC-4550-8CE1-A0F713403207}" type="presOf" srcId="{ED31EF9C-AE4B-4846-8D43-92EB15DA9E55}" destId="{5BF9B0F5-2197-41E6-898D-64FB6DD43C86}" srcOrd="0" destOrd="0" presId="urn:microsoft.com/office/officeart/2005/8/layout/cycle6"/>
    <dgm:cxn modelId="{31629C36-F116-4522-9E8E-78A8935D8540}" type="presOf" srcId="{51D83D3E-2DD1-43C1-81BD-3586E5F5FC15}" destId="{23F03405-1746-409C-B838-66CBA0DB7FFC}" srcOrd="0" destOrd="0" presId="urn:microsoft.com/office/officeart/2005/8/layout/cycle6"/>
    <dgm:cxn modelId="{CDE6683C-8210-4DB3-9305-7102D9B7C825}" srcId="{378F055A-7B82-4A31-85B4-31710D38672D}" destId="{CE4172FA-C8F5-4389-A186-16497F40288A}" srcOrd="5" destOrd="0" parTransId="{E0984D57-C097-4DE0-947B-FC0E2DD72228}" sibTransId="{274E5596-0CA1-42E9-93E7-7C290336F014}"/>
    <dgm:cxn modelId="{C47B4166-6191-4800-8C4C-A4AA5B2CFEB5}" type="presOf" srcId="{CE4172FA-C8F5-4389-A186-16497F40288A}" destId="{7AA8D0F1-9697-42E3-B1F0-24C913F72C31}" srcOrd="0" destOrd="0" presId="urn:microsoft.com/office/officeart/2005/8/layout/cycle6"/>
    <dgm:cxn modelId="{C8A4BF46-D504-4D5C-9C14-13E84C514746}" type="presOf" srcId="{2BCB675A-0BE3-49E6-B310-F4ADD7AD1627}" destId="{7342B1DB-7F73-4BE1-978E-7D1C203ECC38}" srcOrd="0" destOrd="0" presId="urn:microsoft.com/office/officeart/2005/8/layout/cycle6"/>
    <dgm:cxn modelId="{2F945C52-B5C6-4BD6-8591-5CA61D9AA50A}" srcId="{378F055A-7B82-4A31-85B4-31710D38672D}" destId="{51D83D3E-2DD1-43C1-81BD-3586E5F5FC15}" srcOrd="3" destOrd="0" parTransId="{11EE3E14-1CA2-4110-8164-F06B2E8F815B}" sibTransId="{6140FDCE-A420-40FF-B89B-B0B93260B0B6}"/>
    <dgm:cxn modelId="{AC2B8457-F33B-419F-B8F4-00A5A49F883B}" type="presOf" srcId="{378F055A-7B82-4A31-85B4-31710D38672D}" destId="{AE6365C8-2AFA-479F-9E52-258316A38F01}" srcOrd="0" destOrd="0" presId="urn:microsoft.com/office/officeart/2005/8/layout/cycle6"/>
    <dgm:cxn modelId="{4BB75387-8EC4-4210-8B11-A5C0AFDCBE8A}" type="presOf" srcId="{5D5F0DA8-8FD7-48AA-9CA9-3A7B83FFEC9E}" destId="{E89DBD82-514D-4899-937A-359BEED3FA64}" srcOrd="0" destOrd="0" presId="urn:microsoft.com/office/officeart/2005/8/layout/cycle6"/>
    <dgm:cxn modelId="{07CD4393-C011-4AD1-A1F1-A9D5A1D696F8}" type="presOf" srcId="{4C7C4221-6C00-4A52-84DF-ED4D80DF82F1}" destId="{921AA4E0-4102-41D8-A876-3C098E61BFA4}" srcOrd="0" destOrd="0" presId="urn:microsoft.com/office/officeart/2005/8/layout/cycle6"/>
    <dgm:cxn modelId="{2CB8C59A-3CAD-413F-A185-8DB1F178029D}" type="presOf" srcId="{274E5596-0CA1-42E9-93E7-7C290336F014}" destId="{3DEBD0D7-11C2-46D8-9777-A3291868C56B}" srcOrd="0" destOrd="0" presId="urn:microsoft.com/office/officeart/2005/8/layout/cycle6"/>
    <dgm:cxn modelId="{12E999CC-C905-4BC0-8AD5-AC3164B04370}" type="presOf" srcId="{17AE9978-97F7-430D-B205-FC72E8CE3B6B}" destId="{216ABE88-9DE2-4E7C-9BC1-14412FAC8099}" srcOrd="0" destOrd="0" presId="urn:microsoft.com/office/officeart/2005/8/layout/cycle6"/>
    <dgm:cxn modelId="{644A1BD9-64C3-4FD8-9D37-DDEA78239B77}" srcId="{378F055A-7B82-4A31-85B4-31710D38672D}" destId="{17AE9978-97F7-430D-B205-FC72E8CE3B6B}" srcOrd="4" destOrd="0" parTransId="{501FC332-0121-4947-B307-5BD5CB479B7E}" sibTransId="{5D5F0DA8-8FD7-48AA-9CA9-3A7B83FFEC9E}"/>
    <dgm:cxn modelId="{62AC50EF-DE5A-4670-9DB1-80EBE133B468}" type="presOf" srcId="{6140FDCE-A420-40FF-B89B-B0B93260B0B6}" destId="{06529F65-99F6-44B1-9449-2825468B31C4}" srcOrd="0" destOrd="0" presId="urn:microsoft.com/office/officeart/2005/8/layout/cycle6"/>
    <dgm:cxn modelId="{B5CE32FD-00FD-4BC6-878A-BEDC153AFD4A}" type="presOf" srcId="{93F69155-B311-4A8F-9EFC-401EEA406926}" destId="{744408A9-0CA7-4EBB-8101-E38F2045DAA4}" srcOrd="0" destOrd="0" presId="urn:microsoft.com/office/officeart/2005/8/layout/cycle6"/>
    <dgm:cxn modelId="{D052613B-39E6-4AEE-A706-C47859911D21}" type="presParOf" srcId="{AE6365C8-2AFA-479F-9E52-258316A38F01}" destId="{24C656AC-21BC-419F-A221-06ECDB8BDEFE}" srcOrd="0" destOrd="0" presId="urn:microsoft.com/office/officeart/2005/8/layout/cycle6"/>
    <dgm:cxn modelId="{5CE99B54-6602-4E33-A7FB-AB130DCA76BA}" type="presParOf" srcId="{AE6365C8-2AFA-479F-9E52-258316A38F01}" destId="{C18DC9A8-3BE0-4D62-AC19-9535A86F9B58}" srcOrd="1" destOrd="0" presId="urn:microsoft.com/office/officeart/2005/8/layout/cycle6"/>
    <dgm:cxn modelId="{305417D7-136D-434E-982A-8F0DC54A94C0}" type="presParOf" srcId="{AE6365C8-2AFA-479F-9E52-258316A38F01}" destId="{154745DD-1B90-4DAB-B604-3C4C9EBF5875}" srcOrd="2" destOrd="0" presId="urn:microsoft.com/office/officeart/2005/8/layout/cycle6"/>
    <dgm:cxn modelId="{191DBC87-2D67-452F-921C-A5196042C819}" type="presParOf" srcId="{AE6365C8-2AFA-479F-9E52-258316A38F01}" destId="{5BF9B0F5-2197-41E6-898D-64FB6DD43C86}" srcOrd="3" destOrd="0" presId="urn:microsoft.com/office/officeart/2005/8/layout/cycle6"/>
    <dgm:cxn modelId="{78C03361-CF7C-4BFC-BF8D-8753F03C1234}" type="presParOf" srcId="{AE6365C8-2AFA-479F-9E52-258316A38F01}" destId="{92EAEF9D-4878-4D41-822B-E938C298E3ED}" srcOrd="4" destOrd="0" presId="urn:microsoft.com/office/officeart/2005/8/layout/cycle6"/>
    <dgm:cxn modelId="{345033D7-DAD1-41B5-9D32-9CCFEBBD61CE}" type="presParOf" srcId="{AE6365C8-2AFA-479F-9E52-258316A38F01}" destId="{921AA4E0-4102-41D8-A876-3C098E61BFA4}" srcOrd="5" destOrd="0" presId="urn:microsoft.com/office/officeart/2005/8/layout/cycle6"/>
    <dgm:cxn modelId="{30F48ADA-24A7-4E90-9CAF-8B1390CE2123}" type="presParOf" srcId="{AE6365C8-2AFA-479F-9E52-258316A38F01}" destId="{7342B1DB-7F73-4BE1-978E-7D1C203ECC38}" srcOrd="6" destOrd="0" presId="urn:microsoft.com/office/officeart/2005/8/layout/cycle6"/>
    <dgm:cxn modelId="{BCD8425A-845B-43B0-9442-0E79FCFF25D3}" type="presParOf" srcId="{AE6365C8-2AFA-479F-9E52-258316A38F01}" destId="{FBA8EDF9-7E7D-4038-9E6B-D9CCEBBE6323}" srcOrd="7" destOrd="0" presId="urn:microsoft.com/office/officeart/2005/8/layout/cycle6"/>
    <dgm:cxn modelId="{2C386390-34E7-4065-BB8A-5C06689AEE8D}" type="presParOf" srcId="{AE6365C8-2AFA-479F-9E52-258316A38F01}" destId="{744408A9-0CA7-4EBB-8101-E38F2045DAA4}" srcOrd="8" destOrd="0" presId="urn:microsoft.com/office/officeart/2005/8/layout/cycle6"/>
    <dgm:cxn modelId="{82957E65-383B-4779-B132-B98485AD0409}" type="presParOf" srcId="{AE6365C8-2AFA-479F-9E52-258316A38F01}" destId="{23F03405-1746-409C-B838-66CBA0DB7FFC}" srcOrd="9" destOrd="0" presId="urn:microsoft.com/office/officeart/2005/8/layout/cycle6"/>
    <dgm:cxn modelId="{DB154899-1C99-45A6-8F0A-5D3591949AF9}" type="presParOf" srcId="{AE6365C8-2AFA-479F-9E52-258316A38F01}" destId="{90E9DFB7-B0E9-497F-86A5-2CF9BAF85DFA}" srcOrd="10" destOrd="0" presId="urn:microsoft.com/office/officeart/2005/8/layout/cycle6"/>
    <dgm:cxn modelId="{7C0CE568-9874-44D9-9DA6-EB9DC25C53A9}" type="presParOf" srcId="{AE6365C8-2AFA-479F-9E52-258316A38F01}" destId="{06529F65-99F6-44B1-9449-2825468B31C4}" srcOrd="11" destOrd="0" presId="urn:microsoft.com/office/officeart/2005/8/layout/cycle6"/>
    <dgm:cxn modelId="{CF95B6CE-12F7-4709-9256-17DCF799DE42}" type="presParOf" srcId="{AE6365C8-2AFA-479F-9E52-258316A38F01}" destId="{216ABE88-9DE2-4E7C-9BC1-14412FAC8099}" srcOrd="12" destOrd="0" presId="urn:microsoft.com/office/officeart/2005/8/layout/cycle6"/>
    <dgm:cxn modelId="{479EB077-12E5-4A8D-9D4E-BF84C70B21A2}" type="presParOf" srcId="{AE6365C8-2AFA-479F-9E52-258316A38F01}" destId="{AB27985B-A6DD-4C7F-8ED5-AF3350108641}" srcOrd="13" destOrd="0" presId="urn:microsoft.com/office/officeart/2005/8/layout/cycle6"/>
    <dgm:cxn modelId="{D39CB49B-5994-49A0-ABAB-1EDCC8C62735}" type="presParOf" srcId="{AE6365C8-2AFA-479F-9E52-258316A38F01}" destId="{E89DBD82-514D-4899-937A-359BEED3FA64}" srcOrd="14" destOrd="0" presId="urn:microsoft.com/office/officeart/2005/8/layout/cycle6"/>
    <dgm:cxn modelId="{95D95086-0336-4CB2-9010-95994505DFA4}" type="presParOf" srcId="{AE6365C8-2AFA-479F-9E52-258316A38F01}" destId="{7AA8D0F1-9697-42E3-B1F0-24C913F72C31}" srcOrd="15" destOrd="0" presId="urn:microsoft.com/office/officeart/2005/8/layout/cycle6"/>
    <dgm:cxn modelId="{C893CC76-830A-4CF6-9957-208E9CCB9077}" type="presParOf" srcId="{AE6365C8-2AFA-479F-9E52-258316A38F01}" destId="{C51344D5-46DF-4389-8FC3-AEA6928D0111}" srcOrd="16" destOrd="0" presId="urn:microsoft.com/office/officeart/2005/8/layout/cycle6"/>
    <dgm:cxn modelId="{6F3784C2-1A24-4073-9913-0C265F5F3F1F}" type="presParOf" srcId="{AE6365C8-2AFA-479F-9E52-258316A38F01}" destId="{3DEBD0D7-11C2-46D8-9777-A3291868C56B}" srcOrd="17" destOrd="0" presId="urn:microsoft.com/office/officeart/2005/8/layout/cycle6"/>
  </dgm:cxnLst>
  <dgm:bg>
    <a:noFill/>
  </dgm:bg>
  <dgm:whole>
    <a:ln>
      <a:noFill/>
    </a:ln>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EC286F1-2352-4086-8870-D345F09535E6}" type="doc">
      <dgm:prSet loTypeId="urn:microsoft.com/office/officeart/2005/8/layout/chart3" loCatId="cycle" qsTypeId="urn:microsoft.com/office/officeart/2005/8/quickstyle/simple1" qsCatId="simple" csTypeId="urn:microsoft.com/office/officeart/2005/8/colors/accent6_2" csCatId="accent6" phldr="1"/>
      <dgm:spPr/>
      <dgm:t>
        <a:bodyPr/>
        <a:lstStyle/>
        <a:p>
          <a:endParaRPr lang="en-AU"/>
        </a:p>
      </dgm:t>
    </dgm:pt>
    <dgm:pt modelId="{88031206-53C7-4F99-9017-4E8D345A77F8}">
      <dgm:prSet phldrT="[Text]"/>
      <dgm:spPr>
        <a:solidFill>
          <a:srgbClr val="3B687F"/>
        </a:solidFill>
        <a:ln>
          <a:solidFill>
            <a:schemeClr val="bg1"/>
          </a:solidFill>
        </a:ln>
      </dgm:spPr>
      <dgm:t>
        <a:bodyPr/>
        <a:lstStyle/>
        <a:p>
          <a:pPr algn="ctr"/>
          <a:r>
            <a:rPr lang="de-DE" baseline="0" dirty="0"/>
            <a:t>W</a:t>
          </a:r>
          <a:endParaRPr lang="en-AU" baseline="0" dirty="0"/>
        </a:p>
      </dgm:t>
    </dgm:pt>
    <dgm:pt modelId="{6BD6D9AE-64F4-45E1-87B6-90F40331D103}" type="parTrans" cxnId="{BC70458F-FE84-45A4-BF90-F5929137EEA3}">
      <dgm:prSet/>
      <dgm:spPr/>
      <dgm:t>
        <a:bodyPr/>
        <a:lstStyle/>
        <a:p>
          <a:pPr algn="ctr"/>
          <a:endParaRPr lang="en-AU" baseline="0"/>
        </a:p>
      </dgm:t>
    </dgm:pt>
    <dgm:pt modelId="{B03FA48B-1846-4E22-BC1B-D27C775F7B08}" type="sibTrans" cxnId="{BC70458F-FE84-45A4-BF90-F5929137EEA3}">
      <dgm:prSet/>
      <dgm:spPr/>
      <dgm:t>
        <a:bodyPr/>
        <a:lstStyle/>
        <a:p>
          <a:pPr algn="ctr"/>
          <a:endParaRPr lang="en-AU" baseline="0"/>
        </a:p>
      </dgm:t>
    </dgm:pt>
    <dgm:pt modelId="{0CDD354D-A918-44F8-A7F9-5EFBC25A8A21}">
      <dgm:prSet phldrT="[Text]"/>
      <dgm:spPr>
        <a:solidFill>
          <a:srgbClr val="3B687F"/>
        </a:solidFill>
      </dgm:spPr>
      <dgm:t>
        <a:bodyPr/>
        <a:lstStyle/>
        <a:p>
          <a:pPr algn="ctr"/>
          <a:r>
            <a:rPr lang="de-DE" baseline="0" dirty="0"/>
            <a:t>T</a:t>
          </a:r>
          <a:endParaRPr lang="en-AU" baseline="0" dirty="0"/>
        </a:p>
      </dgm:t>
    </dgm:pt>
    <dgm:pt modelId="{0B32F11E-5863-481F-9FE8-DA333D904B14}" type="parTrans" cxnId="{B9766171-3C9C-4950-95C5-8B7A179263C6}">
      <dgm:prSet/>
      <dgm:spPr/>
      <dgm:t>
        <a:bodyPr/>
        <a:lstStyle/>
        <a:p>
          <a:pPr algn="ctr"/>
          <a:endParaRPr lang="en-AU" baseline="0"/>
        </a:p>
      </dgm:t>
    </dgm:pt>
    <dgm:pt modelId="{89025C5E-830A-40ED-BA33-E93DF0C61B11}" type="sibTrans" cxnId="{B9766171-3C9C-4950-95C5-8B7A179263C6}">
      <dgm:prSet/>
      <dgm:spPr/>
      <dgm:t>
        <a:bodyPr/>
        <a:lstStyle/>
        <a:p>
          <a:pPr algn="ctr"/>
          <a:endParaRPr lang="en-AU" baseline="0"/>
        </a:p>
      </dgm:t>
    </dgm:pt>
    <dgm:pt modelId="{BFD2C97B-6FFE-4520-B5BE-9DEE44FFE16F}">
      <dgm:prSet phldrT="[Text]"/>
      <dgm:spPr>
        <a:solidFill>
          <a:srgbClr val="3B687F"/>
        </a:solidFill>
      </dgm:spPr>
      <dgm:t>
        <a:bodyPr/>
        <a:lstStyle/>
        <a:p>
          <a:pPr algn="ctr"/>
          <a:r>
            <a:rPr lang="de-DE" baseline="0" dirty="0"/>
            <a:t>O</a:t>
          </a:r>
          <a:endParaRPr lang="en-AU" baseline="0" dirty="0"/>
        </a:p>
      </dgm:t>
    </dgm:pt>
    <dgm:pt modelId="{7206DBDA-3E65-4884-82E0-84653EFAC2D2}" type="parTrans" cxnId="{2FEE30DA-2165-4DFF-983E-9128CA6B0628}">
      <dgm:prSet/>
      <dgm:spPr/>
      <dgm:t>
        <a:bodyPr/>
        <a:lstStyle/>
        <a:p>
          <a:pPr algn="ctr"/>
          <a:endParaRPr lang="en-AU" baseline="0"/>
        </a:p>
      </dgm:t>
    </dgm:pt>
    <dgm:pt modelId="{53032575-0121-4E78-AFD0-E16B1C53C78F}" type="sibTrans" cxnId="{2FEE30DA-2165-4DFF-983E-9128CA6B0628}">
      <dgm:prSet/>
      <dgm:spPr/>
      <dgm:t>
        <a:bodyPr/>
        <a:lstStyle/>
        <a:p>
          <a:pPr algn="ctr"/>
          <a:endParaRPr lang="en-AU" baseline="0"/>
        </a:p>
      </dgm:t>
    </dgm:pt>
    <dgm:pt modelId="{72111927-9FAB-4E35-B771-5C3CE606932F}">
      <dgm:prSet/>
      <dgm:spPr>
        <a:solidFill>
          <a:srgbClr val="3B687F"/>
        </a:solidFill>
      </dgm:spPr>
      <dgm:t>
        <a:bodyPr/>
        <a:lstStyle/>
        <a:p>
          <a:pPr algn="ctr"/>
          <a:r>
            <a:rPr lang="de-DE" baseline="0" dirty="0"/>
            <a:t>S</a:t>
          </a:r>
          <a:endParaRPr lang="en-AU" baseline="0" dirty="0"/>
        </a:p>
      </dgm:t>
    </dgm:pt>
    <dgm:pt modelId="{A4C01860-F4B1-4A9F-9C70-82FBF406EE3A}" type="parTrans" cxnId="{13808BA2-4D6B-424C-A97C-352B6A797744}">
      <dgm:prSet/>
      <dgm:spPr/>
      <dgm:t>
        <a:bodyPr/>
        <a:lstStyle/>
        <a:p>
          <a:pPr algn="ctr"/>
          <a:endParaRPr lang="en-AU" baseline="0"/>
        </a:p>
      </dgm:t>
    </dgm:pt>
    <dgm:pt modelId="{764861D6-70CD-4E77-8F7F-73C5EA9E80C2}" type="sibTrans" cxnId="{13808BA2-4D6B-424C-A97C-352B6A797744}">
      <dgm:prSet/>
      <dgm:spPr/>
      <dgm:t>
        <a:bodyPr/>
        <a:lstStyle/>
        <a:p>
          <a:pPr algn="ctr"/>
          <a:endParaRPr lang="en-AU" baseline="0"/>
        </a:p>
      </dgm:t>
    </dgm:pt>
    <dgm:pt modelId="{032FD8A8-A6FF-4EE1-AB43-7D0B0DB6EFB0}" type="pres">
      <dgm:prSet presAssocID="{8EC286F1-2352-4086-8870-D345F09535E6}" presName="compositeShape" presStyleCnt="0">
        <dgm:presLayoutVars>
          <dgm:chMax val="7"/>
          <dgm:dir/>
          <dgm:resizeHandles val="exact"/>
        </dgm:presLayoutVars>
      </dgm:prSet>
      <dgm:spPr/>
    </dgm:pt>
    <dgm:pt modelId="{7BE1D99F-4D56-44ED-B8EB-B10375602390}" type="pres">
      <dgm:prSet presAssocID="{8EC286F1-2352-4086-8870-D345F09535E6}" presName="wedge1" presStyleLbl="node1" presStyleIdx="0" presStyleCnt="4" custLinFactNeighborX="2852" custLinFactNeighborY="1450"/>
      <dgm:spPr/>
    </dgm:pt>
    <dgm:pt modelId="{1D04764F-1252-424C-BDB7-B4BE6DF8756D}" type="pres">
      <dgm:prSet presAssocID="{8EC286F1-2352-4086-8870-D345F09535E6}" presName="wedge1Tx" presStyleLbl="node1" presStyleIdx="0" presStyleCnt="4">
        <dgm:presLayoutVars>
          <dgm:chMax val="0"/>
          <dgm:chPref val="0"/>
          <dgm:bulletEnabled val="1"/>
        </dgm:presLayoutVars>
      </dgm:prSet>
      <dgm:spPr/>
    </dgm:pt>
    <dgm:pt modelId="{7223E91A-3A2D-4D25-BCB1-C537A24769BE}" type="pres">
      <dgm:prSet presAssocID="{8EC286F1-2352-4086-8870-D345F09535E6}" presName="wedge2" presStyleLbl="node1" presStyleIdx="1" presStyleCnt="4" custLinFactNeighborX="7108" custLinFactNeighborY="5221"/>
      <dgm:spPr/>
    </dgm:pt>
    <dgm:pt modelId="{1C122EF9-E17C-41FD-8B88-37AF754C0744}" type="pres">
      <dgm:prSet presAssocID="{8EC286F1-2352-4086-8870-D345F09535E6}" presName="wedge2Tx" presStyleLbl="node1" presStyleIdx="1" presStyleCnt="4">
        <dgm:presLayoutVars>
          <dgm:chMax val="0"/>
          <dgm:chPref val="0"/>
          <dgm:bulletEnabled val="1"/>
        </dgm:presLayoutVars>
      </dgm:prSet>
      <dgm:spPr/>
    </dgm:pt>
    <dgm:pt modelId="{654EF9FF-61F7-4915-8A98-ADE65D79FDA8}" type="pres">
      <dgm:prSet presAssocID="{8EC286F1-2352-4086-8870-D345F09535E6}" presName="wedge3" presStyleLbl="node1" presStyleIdx="2" presStyleCnt="4" custLinFactNeighborX="-2200" custLinFactNeighborY="5175"/>
      <dgm:spPr/>
    </dgm:pt>
    <dgm:pt modelId="{082183DE-A1D3-41C1-920E-3B1946017CD6}" type="pres">
      <dgm:prSet presAssocID="{8EC286F1-2352-4086-8870-D345F09535E6}" presName="wedge3Tx" presStyleLbl="node1" presStyleIdx="2" presStyleCnt="4">
        <dgm:presLayoutVars>
          <dgm:chMax val="0"/>
          <dgm:chPref val="0"/>
          <dgm:bulletEnabled val="1"/>
        </dgm:presLayoutVars>
      </dgm:prSet>
      <dgm:spPr/>
    </dgm:pt>
    <dgm:pt modelId="{0A61DD3D-FBAB-4702-A39E-D59FCCEC38CA}" type="pres">
      <dgm:prSet presAssocID="{8EC286F1-2352-4086-8870-D345F09535E6}" presName="wedge4" presStyleLbl="node1" presStyleIdx="3" presStyleCnt="4" custLinFactNeighborX="-2183" custLinFactNeighborY="-3015"/>
      <dgm:spPr/>
    </dgm:pt>
    <dgm:pt modelId="{BB2BF779-185E-4A26-A41E-AEF859F4D04D}" type="pres">
      <dgm:prSet presAssocID="{8EC286F1-2352-4086-8870-D345F09535E6}" presName="wedge4Tx" presStyleLbl="node1" presStyleIdx="3" presStyleCnt="4">
        <dgm:presLayoutVars>
          <dgm:chMax val="0"/>
          <dgm:chPref val="0"/>
          <dgm:bulletEnabled val="1"/>
        </dgm:presLayoutVars>
      </dgm:prSet>
      <dgm:spPr/>
    </dgm:pt>
  </dgm:ptLst>
  <dgm:cxnLst>
    <dgm:cxn modelId="{281C6D00-FA86-42A0-B7BD-69BF9F98C746}" type="presOf" srcId="{88031206-53C7-4F99-9017-4E8D345A77F8}" destId="{1D04764F-1252-424C-BDB7-B4BE6DF8756D}" srcOrd="1" destOrd="0" presId="urn:microsoft.com/office/officeart/2005/8/layout/chart3"/>
    <dgm:cxn modelId="{AE3BEF11-F0A3-488C-84F5-48E7BAECCC8A}" type="presOf" srcId="{BFD2C97B-6FFE-4520-B5BE-9DEE44FFE16F}" destId="{654EF9FF-61F7-4915-8A98-ADE65D79FDA8}" srcOrd="0" destOrd="0" presId="urn:microsoft.com/office/officeart/2005/8/layout/chart3"/>
    <dgm:cxn modelId="{6424B631-C3DA-48B8-99F4-B3A6145118E0}" type="presOf" srcId="{0CDD354D-A918-44F8-A7F9-5EFBC25A8A21}" destId="{7223E91A-3A2D-4D25-BCB1-C537A24769BE}" srcOrd="0" destOrd="0" presId="urn:microsoft.com/office/officeart/2005/8/layout/chart3"/>
    <dgm:cxn modelId="{B9766171-3C9C-4950-95C5-8B7A179263C6}" srcId="{8EC286F1-2352-4086-8870-D345F09535E6}" destId="{0CDD354D-A918-44F8-A7F9-5EFBC25A8A21}" srcOrd="1" destOrd="0" parTransId="{0B32F11E-5863-481F-9FE8-DA333D904B14}" sibTransId="{89025C5E-830A-40ED-BA33-E93DF0C61B11}"/>
    <dgm:cxn modelId="{BC70458F-FE84-45A4-BF90-F5929137EEA3}" srcId="{8EC286F1-2352-4086-8870-D345F09535E6}" destId="{88031206-53C7-4F99-9017-4E8D345A77F8}" srcOrd="0" destOrd="0" parTransId="{6BD6D9AE-64F4-45E1-87B6-90F40331D103}" sibTransId="{B03FA48B-1846-4E22-BC1B-D27C775F7B08}"/>
    <dgm:cxn modelId="{02234A90-6801-4A97-A222-B18FEF383F4B}" type="presOf" srcId="{0CDD354D-A918-44F8-A7F9-5EFBC25A8A21}" destId="{1C122EF9-E17C-41FD-8B88-37AF754C0744}" srcOrd="1" destOrd="0" presId="urn:microsoft.com/office/officeart/2005/8/layout/chart3"/>
    <dgm:cxn modelId="{13808BA2-4D6B-424C-A97C-352B6A797744}" srcId="{8EC286F1-2352-4086-8870-D345F09535E6}" destId="{72111927-9FAB-4E35-B771-5C3CE606932F}" srcOrd="3" destOrd="0" parTransId="{A4C01860-F4B1-4A9F-9C70-82FBF406EE3A}" sibTransId="{764861D6-70CD-4E77-8F7F-73C5EA9E80C2}"/>
    <dgm:cxn modelId="{50C92EAC-E080-4B0E-BE34-DA786D8478D7}" type="presOf" srcId="{72111927-9FAB-4E35-B771-5C3CE606932F}" destId="{0A61DD3D-FBAB-4702-A39E-D59FCCEC38CA}" srcOrd="0" destOrd="0" presId="urn:microsoft.com/office/officeart/2005/8/layout/chart3"/>
    <dgm:cxn modelId="{AA541CBC-F493-479A-813D-58DC54A19046}" type="presOf" srcId="{88031206-53C7-4F99-9017-4E8D345A77F8}" destId="{7BE1D99F-4D56-44ED-B8EB-B10375602390}" srcOrd="0" destOrd="0" presId="urn:microsoft.com/office/officeart/2005/8/layout/chart3"/>
    <dgm:cxn modelId="{0D6D69CF-88E2-463C-8119-7A373AE4422A}" type="presOf" srcId="{8EC286F1-2352-4086-8870-D345F09535E6}" destId="{032FD8A8-A6FF-4EE1-AB43-7D0B0DB6EFB0}" srcOrd="0" destOrd="0" presId="urn:microsoft.com/office/officeart/2005/8/layout/chart3"/>
    <dgm:cxn modelId="{2FEE30DA-2165-4DFF-983E-9128CA6B0628}" srcId="{8EC286F1-2352-4086-8870-D345F09535E6}" destId="{BFD2C97B-6FFE-4520-B5BE-9DEE44FFE16F}" srcOrd="2" destOrd="0" parTransId="{7206DBDA-3E65-4884-82E0-84653EFAC2D2}" sibTransId="{53032575-0121-4E78-AFD0-E16B1C53C78F}"/>
    <dgm:cxn modelId="{86A095EC-8DFD-4EDC-96E7-158AD54463AC}" type="presOf" srcId="{72111927-9FAB-4E35-B771-5C3CE606932F}" destId="{BB2BF779-185E-4A26-A41E-AEF859F4D04D}" srcOrd="1" destOrd="0" presId="urn:microsoft.com/office/officeart/2005/8/layout/chart3"/>
    <dgm:cxn modelId="{426CEAFB-3050-4E4F-8CAD-C41FD4486132}" type="presOf" srcId="{BFD2C97B-6FFE-4520-B5BE-9DEE44FFE16F}" destId="{082183DE-A1D3-41C1-920E-3B1946017CD6}" srcOrd="1" destOrd="0" presId="urn:microsoft.com/office/officeart/2005/8/layout/chart3"/>
    <dgm:cxn modelId="{4BB5EF4A-4DC1-4824-A294-7D0088AF8EFA}" type="presParOf" srcId="{032FD8A8-A6FF-4EE1-AB43-7D0B0DB6EFB0}" destId="{7BE1D99F-4D56-44ED-B8EB-B10375602390}" srcOrd="0" destOrd="0" presId="urn:microsoft.com/office/officeart/2005/8/layout/chart3"/>
    <dgm:cxn modelId="{A3482225-C4DC-409A-A551-367503B0AC0F}" type="presParOf" srcId="{032FD8A8-A6FF-4EE1-AB43-7D0B0DB6EFB0}" destId="{1D04764F-1252-424C-BDB7-B4BE6DF8756D}" srcOrd="1" destOrd="0" presId="urn:microsoft.com/office/officeart/2005/8/layout/chart3"/>
    <dgm:cxn modelId="{6650D519-54C5-4D99-939C-31A69B53F2FC}" type="presParOf" srcId="{032FD8A8-A6FF-4EE1-AB43-7D0B0DB6EFB0}" destId="{7223E91A-3A2D-4D25-BCB1-C537A24769BE}" srcOrd="2" destOrd="0" presId="urn:microsoft.com/office/officeart/2005/8/layout/chart3"/>
    <dgm:cxn modelId="{7D54CA5D-08FC-48D9-B881-B76B720313E8}" type="presParOf" srcId="{032FD8A8-A6FF-4EE1-AB43-7D0B0DB6EFB0}" destId="{1C122EF9-E17C-41FD-8B88-37AF754C0744}" srcOrd="3" destOrd="0" presId="urn:microsoft.com/office/officeart/2005/8/layout/chart3"/>
    <dgm:cxn modelId="{A527DE74-6DA3-41C4-B2B7-2CF0FDFD5072}" type="presParOf" srcId="{032FD8A8-A6FF-4EE1-AB43-7D0B0DB6EFB0}" destId="{654EF9FF-61F7-4915-8A98-ADE65D79FDA8}" srcOrd="4" destOrd="0" presId="urn:microsoft.com/office/officeart/2005/8/layout/chart3"/>
    <dgm:cxn modelId="{546D7D96-F944-4DDF-A290-E8623FCC163F}" type="presParOf" srcId="{032FD8A8-A6FF-4EE1-AB43-7D0B0DB6EFB0}" destId="{082183DE-A1D3-41C1-920E-3B1946017CD6}" srcOrd="5" destOrd="0" presId="urn:microsoft.com/office/officeart/2005/8/layout/chart3"/>
    <dgm:cxn modelId="{EE7F6A6B-B372-4076-9B2E-A49CC253C137}" type="presParOf" srcId="{032FD8A8-A6FF-4EE1-AB43-7D0B0DB6EFB0}" destId="{0A61DD3D-FBAB-4702-A39E-D59FCCEC38CA}" srcOrd="6" destOrd="0" presId="urn:microsoft.com/office/officeart/2005/8/layout/chart3"/>
    <dgm:cxn modelId="{A236B71B-35BA-489F-AAAE-EC3C7C262CF6}" type="presParOf" srcId="{032FD8A8-A6FF-4EE1-AB43-7D0B0DB6EFB0}" destId="{BB2BF779-185E-4A26-A41E-AEF859F4D04D}" srcOrd="7" destOrd="0" presId="urn:microsoft.com/office/officeart/2005/8/layout/chart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C286F1-2352-4086-8870-D345F09535E6}" type="doc">
      <dgm:prSet loTypeId="urn:microsoft.com/office/officeart/2005/8/layout/chart3" loCatId="cycle" qsTypeId="urn:microsoft.com/office/officeart/2005/8/quickstyle/simple1" qsCatId="simple" csTypeId="urn:microsoft.com/office/officeart/2005/8/colors/accent6_2" csCatId="accent6" phldr="1"/>
      <dgm:spPr/>
      <dgm:t>
        <a:bodyPr/>
        <a:lstStyle/>
        <a:p>
          <a:endParaRPr lang="en-AU"/>
        </a:p>
      </dgm:t>
    </dgm:pt>
    <dgm:pt modelId="{88031206-53C7-4F99-9017-4E8D345A77F8}">
      <dgm:prSet phldrT="[Text]"/>
      <dgm:spPr>
        <a:solidFill>
          <a:srgbClr val="3B687F"/>
        </a:solidFill>
        <a:ln>
          <a:solidFill>
            <a:schemeClr val="bg1"/>
          </a:solidFill>
        </a:ln>
      </dgm:spPr>
      <dgm:t>
        <a:bodyPr/>
        <a:lstStyle/>
        <a:p>
          <a:pPr algn="ctr"/>
          <a:r>
            <a:rPr lang="de-DE" baseline="0" dirty="0"/>
            <a:t>W</a:t>
          </a:r>
          <a:endParaRPr lang="en-AU" baseline="0" dirty="0"/>
        </a:p>
      </dgm:t>
    </dgm:pt>
    <dgm:pt modelId="{6BD6D9AE-64F4-45E1-87B6-90F40331D103}" type="parTrans" cxnId="{BC70458F-FE84-45A4-BF90-F5929137EEA3}">
      <dgm:prSet/>
      <dgm:spPr/>
      <dgm:t>
        <a:bodyPr/>
        <a:lstStyle/>
        <a:p>
          <a:pPr algn="ctr"/>
          <a:endParaRPr lang="en-AU" baseline="0"/>
        </a:p>
      </dgm:t>
    </dgm:pt>
    <dgm:pt modelId="{B03FA48B-1846-4E22-BC1B-D27C775F7B08}" type="sibTrans" cxnId="{BC70458F-FE84-45A4-BF90-F5929137EEA3}">
      <dgm:prSet/>
      <dgm:spPr/>
      <dgm:t>
        <a:bodyPr/>
        <a:lstStyle/>
        <a:p>
          <a:pPr algn="ctr"/>
          <a:endParaRPr lang="en-AU" baseline="0"/>
        </a:p>
      </dgm:t>
    </dgm:pt>
    <dgm:pt modelId="{0CDD354D-A918-44F8-A7F9-5EFBC25A8A21}">
      <dgm:prSet phldrT="[Text]"/>
      <dgm:spPr>
        <a:solidFill>
          <a:srgbClr val="3B687F"/>
        </a:solidFill>
      </dgm:spPr>
      <dgm:t>
        <a:bodyPr/>
        <a:lstStyle/>
        <a:p>
          <a:pPr algn="ctr"/>
          <a:r>
            <a:rPr lang="de-DE" baseline="0" dirty="0"/>
            <a:t>T</a:t>
          </a:r>
          <a:endParaRPr lang="en-AU" baseline="0" dirty="0"/>
        </a:p>
      </dgm:t>
    </dgm:pt>
    <dgm:pt modelId="{0B32F11E-5863-481F-9FE8-DA333D904B14}" type="parTrans" cxnId="{B9766171-3C9C-4950-95C5-8B7A179263C6}">
      <dgm:prSet/>
      <dgm:spPr/>
      <dgm:t>
        <a:bodyPr/>
        <a:lstStyle/>
        <a:p>
          <a:pPr algn="ctr"/>
          <a:endParaRPr lang="en-AU" baseline="0"/>
        </a:p>
      </dgm:t>
    </dgm:pt>
    <dgm:pt modelId="{89025C5E-830A-40ED-BA33-E93DF0C61B11}" type="sibTrans" cxnId="{B9766171-3C9C-4950-95C5-8B7A179263C6}">
      <dgm:prSet/>
      <dgm:spPr/>
      <dgm:t>
        <a:bodyPr/>
        <a:lstStyle/>
        <a:p>
          <a:pPr algn="ctr"/>
          <a:endParaRPr lang="en-AU" baseline="0"/>
        </a:p>
      </dgm:t>
    </dgm:pt>
    <dgm:pt modelId="{BFD2C97B-6FFE-4520-B5BE-9DEE44FFE16F}">
      <dgm:prSet phldrT="[Text]"/>
      <dgm:spPr>
        <a:solidFill>
          <a:srgbClr val="3B687F"/>
        </a:solidFill>
      </dgm:spPr>
      <dgm:t>
        <a:bodyPr/>
        <a:lstStyle/>
        <a:p>
          <a:pPr algn="ctr"/>
          <a:r>
            <a:rPr lang="de-DE" baseline="0" dirty="0"/>
            <a:t>O</a:t>
          </a:r>
          <a:endParaRPr lang="en-AU" baseline="0" dirty="0"/>
        </a:p>
      </dgm:t>
    </dgm:pt>
    <dgm:pt modelId="{7206DBDA-3E65-4884-82E0-84653EFAC2D2}" type="parTrans" cxnId="{2FEE30DA-2165-4DFF-983E-9128CA6B0628}">
      <dgm:prSet/>
      <dgm:spPr/>
      <dgm:t>
        <a:bodyPr/>
        <a:lstStyle/>
        <a:p>
          <a:pPr algn="ctr"/>
          <a:endParaRPr lang="en-AU" baseline="0"/>
        </a:p>
      </dgm:t>
    </dgm:pt>
    <dgm:pt modelId="{53032575-0121-4E78-AFD0-E16B1C53C78F}" type="sibTrans" cxnId="{2FEE30DA-2165-4DFF-983E-9128CA6B0628}">
      <dgm:prSet/>
      <dgm:spPr/>
      <dgm:t>
        <a:bodyPr/>
        <a:lstStyle/>
        <a:p>
          <a:pPr algn="ctr"/>
          <a:endParaRPr lang="en-AU" baseline="0"/>
        </a:p>
      </dgm:t>
    </dgm:pt>
    <dgm:pt modelId="{72111927-9FAB-4E35-B771-5C3CE606932F}">
      <dgm:prSet/>
      <dgm:spPr>
        <a:solidFill>
          <a:srgbClr val="3B687F"/>
        </a:solidFill>
      </dgm:spPr>
      <dgm:t>
        <a:bodyPr/>
        <a:lstStyle/>
        <a:p>
          <a:pPr algn="ctr"/>
          <a:r>
            <a:rPr lang="de-DE" baseline="0" dirty="0"/>
            <a:t>S</a:t>
          </a:r>
          <a:endParaRPr lang="en-AU" baseline="0" dirty="0"/>
        </a:p>
      </dgm:t>
    </dgm:pt>
    <dgm:pt modelId="{A4C01860-F4B1-4A9F-9C70-82FBF406EE3A}" type="parTrans" cxnId="{13808BA2-4D6B-424C-A97C-352B6A797744}">
      <dgm:prSet/>
      <dgm:spPr/>
      <dgm:t>
        <a:bodyPr/>
        <a:lstStyle/>
        <a:p>
          <a:pPr algn="ctr"/>
          <a:endParaRPr lang="en-AU" baseline="0"/>
        </a:p>
      </dgm:t>
    </dgm:pt>
    <dgm:pt modelId="{764861D6-70CD-4E77-8F7F-73C5EA9E80C2}" type="sibTrans" cxnId="{13808BA2-4D6B-424C-A97C-352B6A797744}">
      <dgm:prSet/>
      <dgm:spPr/>
      <dgm:t>
        <a:bodyPr/>
        <a:lstStyle/>
        <a:p>
          <a:pPr algn="ctr"/>
          <a:endParaRPr lang="en-AU" baseline="0"/>
        </a:p>
      </dgm:t>
    </dgm:pt>
    <dgm:pt modelId="{032FD8A8-A6FF-4EE1-AB43-7D0B0DB6EFB0}" type="pres">
      <dgm:prSet presAssocID="{8EC286F1-2352-4086-8870-D345F09535E6}" presName="compositeShape" presStyleCnt="0">
        <dgm:presLayoutVars>
          <dgm:chMax val="7"/>
          <dgm:dir/>
          <dgm:resizeHandles val="exact"/>
        </dgm:presLayoutVars>
      </dgm:prSet>
      <dgm:spPr/>
    </dgm:pt>
    <dgm:pt modelId="{7BE1D99F-4D56-44ED-B8EB-B10375602390}" type="pres">
      <dgm:prSet presAssocID="{8EC286F1-2352-4086-8870-D345F09535E6}" presName="wedge1" presStyleLbl="node1" presStyleIdx="0" presStyleCnt="4" custLinFactNeighborX="2852" custLinFactNeighborY="1450"/>
      <dgm:spPr/>
    </dgm:pt>
    <dgm:pt modelId="{1D04764F-1252-424C-BDB7-B4BE6DF8756D}" type="pres">
      <dgm:prSet presAssocID="{8EC286F1-2352-4086-8870-D345F09535E6}" presName="wedge1Tx" presStyleLbl="node1" presStyleIdx="0" presStyleCnt="4">
        <dgm:presLayoutVars>
          <dgm:chMax val="0"/>
          <dgm:chPref val="0"/>
          <dgm:bulletEnabled val="1"/>
        </dgm:presLayoutVars>
      </dgm:prSet>
      <dgm:spPr/>
    </dgm:pt>
    <dgm:pt modelId="{7223E91A-3A2D-4D25-BCB1-C537A24769BE}" type="pres">
      <dgm:prSet presAssocID="{8EC286F1-2352-4086-8870-D345F09535E6}" presName="wedge2" presStyleLbl="node1" presStyleIdx="1" presStyleCnt="4" custLinFactNeighborX="7108" custLinFactNeighborY="5221"/>
      <dgm:spPr/>
    </dgm:pt>
    <dgm:pt modelId="{1C122EF9-E17C-41FD-8B88-37AF754C0744}" type="pres">
      <dgm:prSet presAssocID="{8EC286F1-2352-4086-8870-D345F09535E6}" presName="wedge2Tx" presStyleLbl="node1" presStyleIdx="1" presStyleCnt="4">
        <dgm:presLayoutVars>
          <dgm:chMax val="0"/>
          <dgm:chPref val="0"/>
          <dgm:bulletEnabled val="1"/>
        </dgm:presLayoutVars>
      </dgm:prSet>
      <dgm:spPr/>
    </dgm:pt>
    <dgm:pt modelId="{654EF9FF-61F7-4915-8A98-ADE65D79FDA8}" type="pres">
      <dgm:prSet presAssocID="{8EC286F1-2352-4086-8870-D345F09535E6}" presName="wedge3" presStyleLbl="node1" presStyleIdx="2" presStyleCnt="4" custLinFactNeighborX="-2200" custLinFactNeighborY="5175"/>
      <dgm:spPr/>
    </dgm:pt>
    <dgm:pt modelId="{082183DE-A1D3-41C1-920E-3B1946017CD6}" type="pres">
      <dgm:prSet presAssocID="{8EC286F1-2352-4086-8870-D345F09535E6}" presName="wedge3Tx" presStyleLbl="node1" presStyleIdx="2" presStyleCnt="4">
        <dgm:presLayoutVars>
          <dgm:chMax val="0"/>
          <dgm:chPref val="0"/>
          <dgm:bulletEnabled val="1"/>
        </dgm:presLayoutVars>
      </dgm:prSet>
      <dgm:spPr/>
    </dgm:pt>
    <dgm:pt modelId="{0A61DD3D-FBAB-4702-A39E-D59FCCEC38CA}" type="pres">
      <dgm:prSet presAssocID="{8EC286F1-2352-4086-8870-D345F09535E6}" presName="wedge4" presStyleLbl="node1" presStyleIdx="3" presStyleCnt="4" custLinFactNeighborX="-2183" custLinFactNeighborY="-3015"/>
      <dgm:spPr/>
    </dgm:pt>
    <dgm:pt modelId="{BB2BF779-185E-4A26-A41E-AEF859F4D04D}" type="pres">
      <dgm:prSet presAssocID="{8EC286F1-2352-4086-8870-D345F09535E6}" presName="wedge4Tx" presStyleLbl="node1" presStyleIdx="3" presStyleCnt="4">
        <dgm:presLayoutVars>
          <dgm:chMax val="0"/>
          <dgm:chPref val="0"/>
          <dgm:bulletEnabled val="1"/>
        </dgm:presLayoutVars>
      </dgm:prSet>
      <dgm:spPr/>
    </dgm:pt>
  </dgm:ptLst>
  <dgm:cxnLst>
    <dgm:cxn modelId="{281C6D00-FA86-42A0-B7BD-69BF9F98C746}" type="presOf" srcId="{88031206-53C7-4F99-9017-4E8D345A77F8}" destId="{1D04764F-1252-424C-BDB7-B4BE6DF8756D}" srcOrd="1" destOrd="0" presId="urn:microsoft.com/office/officeart/2005/8/layout/chart3"/>
    <dgm:cxn modelId="{AE3BEF11-F0A3-488C-84F5-48E7BAECCC8A}" type="presOf" srcId="{BFD2C97B-6FFE-4520-B5BE-9DEE44FFE16F}" destId="{654EF9FF-61F7-4915-8A98-ADE65D79FDA8}" srcOrd="0" destOrd="0" presId="urn:microsoft.com/office/officeart/2005/8/layout/chart3"/>
    <dgm:cxn modelId="{6424B631-C3DA-48B8-99F4-B3A6145118E0}" type="presOf" srcId="{0CDD354D-A918-44F8-A7F9-5EFBC25A8A21}" destId="{7223E91A-3A2D-4D25-BCB1-C537A24769BE}" srcOrd="0" destOrd="0" presId="urn:microsoft.com/office/officeart/2005/8/layout/chart3"/>
    <dgm:cxn modelId="{B9766171-3C9C-4950-95C5-8B7A179263C6}" srcId="{8EC286F1-2352-4086-8870-D345F09535E6}" destId="{0CDD354D-A918-44F8-A7F9-5EFBC25A8A21}" srcOrd="1" destOrd="0" parTransId="{0B32F11E-5863-481F-9FE8-DA333D904B14}" sibTransId="{89025C5E-830A-40ED-BA33-E93DF0C61B11}"/>
    <dgm:cxn modelId="{BC70458F-FE84-45A4-BF90-F5929137EEA3}" srcId="{8EC286F1-2352-4086-8870-D345F09535E6}" destId="{88031206-53C7-4F99-9017-4E8D345A77F8}" srcOrd="0" destOrd="0" parTransId="{6BD6D9AE-64F4-45E1-87B6-90F40331D103}" sibTransId="{B03FA48B-1846-4E22-BC1B-D27C775F7B08}"/>
    <dgm:cxn modelId="{02234A90-6801-4A97-A222-B18FEF383F4B}" type="presOf" srcId="{0CDD354D-A918-44F8-A7F9-5EFBC25A8A21}" destId="{1C122EF9-E17C-41FD-8B88-37AF754C0744}" srcOrd="1" destOrd="0" presId="urn:microsoft.com/office/officeart/2005/8/layout/chart3"/>
    <dgm:cxn modelId="{13808BA2-4D6B-424C-A97C-352B6A797744}" srcId="{8EC286F1-2352-4086-8870-D345F09535E6}" destId="{72111927-9FAB-4E35-B771-5C3CE606932F}" srcOrd="3" destOrd="0" parTransId="{A4C01860-F4B1-4A9F-9C70-82FBF406EE3A}" sibTransId="{764861D6-70CD-4E77-8F7F-73C5EA9E80C2}"/>
    <dgm:cxn modelId="{50C92EAC-E080-4B0E-BE34-DA786D8478D7}" type="presOf" srcId="{72111927-9FAB-4E35-B771-5C3CE606932F}" destId="{0A61DD3D-FBAB-4702-A39E-D59FCCEC38CA}" srcOrd="0" destOrd="0" presId="urn:microsoft.com/office/officeart/2005/8/layout/chart3"/>
    <dgm:cxn modelId="{AA541CBC-F493-479A-813D-58DC54A19046}" type="presOf" srcId="{88031206-53C7-4F99-9017-4E8D345A77F8}" destId="{7BE1D99F-4D56-44ED-B8EB-B10375602390}" srcOrd="0" destOrd="0" presId="urn:microsoft.com/office/officeart/2005/8/layout/chart3"/>
    <dgm:cxn modelId="{0D6D69CF-88E2-463C-8119-7A373AE4422A}" type="presOf" srcId="{8EC286F1-2352-4086-8870-D345F09535E6}" destId="{032FD8A8-A6FF-4EE1-AB43-7D0B0DB6EFB0}" srcOrd="0" destOrd="0" presId="urn:microsoft.com/office/officeart/2005/8/layout/chart3"/>
    <dgm:cxn modelId="{2FEE30DA-2165-4DFF-983E-9128CA6B0628}" srcId="{8EC286F1-2352-4086-8870-D345F09535E6}" destId="{BFD2C97B-6FFE-4520-B5BE-9DEE44FFE16F}" srcOrd="2" destOrd="0" parTransId="{7206DBDA-3E65-4884-82E0-84653EFAC2D2}" sibTransId="{53032575-0121-4E78-AFD0-E16B1C53C78F}"/>
    <dgm:cxn modelId="{86A095EC-8DFD-4EDC-96E7-158AD54463AC}" type="presOf" srcId="{72111927-9FAB-4E35-B771-5C3CE606932F}" destId="{BB2BF779-185E-4A26-A41E-AEF859F4D04D}" srcOrd="1" destOrd="0" presId="urn:microsoft.com/office/officeart/2005/8/layout/chart3"/>
    <dgm:cxn modelId="{426CEAFB-3050-4E4F-8CAD-C41FD4486132}" type="presOf" srcId="{BFD2C97B-6FFE-4520-B5BE-9DEE44FFE16F}" destId="{082183DE-A1D3-41C1-920E-3B1946017CD6}" srcOrd="1" destOrd="0" presId="urn:microsoft.com/office/officeart/2005/8/layout/chart3"/>
    <dgm:cxn modelId="{4BB5EF4A-4DC1-4824-A294-7D0088AF8EFA}" type="presParOf" srcId="{032FD8A8-A6FF-4EE1-AB43-7D0B0DB6EFB0}" destId="{7BE1D99F-4D56-44ED-B8EB-B10375602390}" srcOrd="0" destOrd="0" presId="urn:microsoft.com/office/officeart/2005/8/layout/chart3"/>
    <dgm:cxn modelId="{A3482225-C4DC-409A-A551-367503B0AC0F}" type="presParOf" srcId="{032FD8A8-A6FF-4EE1-AB43-7D0B0DB6EFB0}" destId="{1D04764F-1252-424C-BDB7-B4BE6DF8756D}" srcOrd="1" destOrd="0" presId="urn:microsoft.com/office/officeart/2005/8/layout/chart3"/>
    <dgm:cxn modelId="{6650D519-54C5-4D99-939C-31A69B53F2FC}" type="presParOf" srcId="{032FD8A8-A6FF-4EE1-AB43-7D0B0DB6EFB0}" destId="{7223E91A-3A2D-4D25-BCB1-C537A24769BE}" srcOrd="2" destOrd="0" presId="urn:microsoft.com/office/officeart/2005/8/layout/chart3"/>
    <dgm:cxn modelId="{7D54CA5D-08FC-48D9-B881-B76B720313E8}" type="presParOf" srcId="{032FD8A8-A6FF-4EE1-AB43-7D0B0DB6EFB0}" destId="{1C122EF9-E17C-41FD-8B88-37AF754C0744}" srcOrd="3" destOrd="0" presId="urn:microsoft.com/office/officeart/2005/8/layout/chart3"/>
    <dgm:cxn modelId="{A527DE74-6DA3-41C4-B2B7-2CF0FDFD5072}" type="presParOf" srcId="{032FD8A8-A6FF-4EE1-AB43-7D0B0DB6EFB0}" destId="{654EF9FF-61F7-4915-8A98-ADE65D79FDA8}" srcOrd="4" destOrd="0" presId="urn:microsoft.com/office/officeart/2005/8/layout/chart3"/>
    <dgm:cxn modelId="{546D7D96-F944-4DDF-A290-E8623FCC163F}" type="presParOf" srcId="{032FD8A8-A6FF-4EE1-AB43-7D0B0DB6EFB0}" destId="{082183DE-A1D3-41C1-920E-3B1946017CD6}" srcOrd="5" destOrd="0" presId="urn:microsoft.com/office/officeart/2005/8/layout/chart3"/>
    <dgm:cxn modelId="{EE7F6A6B-B372-4076-9B2E-A49CC253C137}" type="presParOf" srcId="{032FD8A8-A6FF-4EE1-AB43-7D0B0DB6EFB0}" destId="{0A61DD3D-FBAB-4702-A39E-D59FCCEC38CA}" srcOrd="6" destOrd="0" presId="urn:microsoft.com/office/officeart/2005/8/layout/chart3"/>
    <dgm:cxn modelId="{A236B71B-35BA-489F-AAAE-EC3C7C262CF6}" type="presParOf" srcId="{032FD8A8-A6FF-4EE1-AB43-7D0B0DB6EFB0}" destId="{BB2BF779-185E-4A26-A41E-AEF859F4D04D}" srcOrd="7" destOrd="0" presId="urn:microsoft.com/office/officeart/2005/8/layout/chart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EABD9B-3582-47BB-AC0E-ADD1366F9AD1}"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de-DE"/>
        </a:p>
      </dgm:t>
    </dgm:pt>
    <dgm:pt modelId="{E6F183A5-3C4A-4EB7-BCA8-AA0BFECA2A9A}">
      <dgm:prSet phldrT="[Text]" custT="1"/>
      <dgm:spPr>
        <a:solidFill>
          <a:srgbClr val="F9B000"/>
        </a:solidFill>
      </dgm:spPr>
      <dgm:t>
        <a:bodyPr/>
        <a:lstStyle/>
        <a:p>
          <a:r>
            <a:rPr lang="de-DE" sz="1600" dirty="0"/>
            <a:t>Vermeiden</a:t>
          </a:r>
        </a:p>
      </dgm:t>
    </dgm:pt>
    <dgm:pt modelId="{2497FEC0-A25E-4C08-9616-D84525A982C5}" type="parTrans" cxnId="{3651ACCC-B596-4854-85FE-7CCF9903495C}">
      <dgm:prSet/>
      <dgm:spPr/>
      <dgm:t>
        <a:bodyPr/>
        <a:lstStyle/>
        <a:p>
          <a:endParaRPr lang="de-DE" sz="1600"/>
        </a:p>
      </dgm:t>
    </dgm:pt>
    <dgm:pt modelId="{06396143-4F53-489F-8AE7-D37E5B1FCBF5}" type="sibTrans" cxnId="{3651ACCC-B596-4854-85FE-7CCF9903495C}">
      <dgm:prSet/>
      <dgm:spPr/>
      <dgm:t>
        <a:bodyPr/>
        <a:lstStyle/>
        <a:p>
          <a:endParaRPr lang="de-DE" sz="1600"/>
        </a:p>
      </dgm:t>
    </dgm:pt>
    <dgm:pt modelId="{F7C1E031-FEB9-4F5E-B2FA-359E9197466D}">
      <dgm:prSet phldrT="[Text]" custT="1"/>
      <dgm:spPr>
        <a:solidFill>
          <a:srgbClr val="F9B000"/>
        </a:solidFill>
      </dgm:spPr>
      <dgm:t>
        <a:bodyPr/>
        <a:lstStyle/>
        <a:p>
          <a:r>
            <a:rPr lang="de-DE" sz="1600" dirty="0"/>
            <a:t>Verringern</a:t>
          </a:r>
        </a:p>
      </dgm:t>
    </dgm:pt>
    <dgm:pt modelId="{E981D6EE-21D9-4364-A19F-B8FED90A71DF}" type="parTrans" cxnId="{6323DFBA-C486-4C2D-8880-A065C0D20C8D}">
      <dgm:prSet/>
      <dgm:spPr/>
      <dgm:t>
        <a:bodyPr/>
        <a:lstStyle/>
        <a:p>
          <a:endParaRPr lang="de-DE" sz="1600"/>
        </a:p>
      </dgm:t>
    </dgm:pt>
    <dgm:pt modelId="{0E17ACEE-72E1-49FA-B09F-70A79F1C7FD1}" type="sibTrans" cxnId="{6323DFBA-C486-4C2D-8880-A065C0D20C8D}">
      <dgm:prSet/>
      <dgm:spPr/>
      <dgm:t>
        <a:bodyPr/>
        <a:lstStyle/>
        <a:p>
          <a:endParaRPr lang="de-DE" sz="1600"/>
        </a:p>
      </dgm:t>
    </dgm:pt>
    <dgm:pt modelId="{93D70987-5ECD-43DD-A0AA-90BE19A5E8D2}">
      <dgm:prSet phldrT="[Text]" custT="1"/>
      <dgm:spPr>
        <a:solidFill>
          <a:srgbClr val="F9B000"/>
        </a:solidFill>
      </dgm:spPr>
      <dgm:t>
        <a:bodyPr/>
        <a:lstStyle/>
        <a:p>
          <a:r>
            <a:rPr lang="de-DE" sz="1600" dirty="0"/>
            <a:t>Selbsttragen</a:t>
          </a:r>
        </a:p>
      </dgm:t>
    </dgm:pt>
    <dgm:pt modelId="{E05E6807-F1E5-42BC-BB05-E6F392E2A574}" type="parTrans" cxnId="{73415E9C-D12E-4EF9-90D2-6FF51D721AC8}">
      <dgm:prSet/>
      <dgm:spPr/>
      <dgm:t>
        <a:bodyPr/>
        <a:lstStyle/>
        <a:p>
          <a:endParaRPr lang="de-DE" sz="1600"/>
        </a:p>
      </dgm:t>
    </dgm:pt>
    <dgm:pt modelId="{C02984AB-BA64-4098-A6B7-EBF8556C4836}" type="sibTrans" cxnId="{73415E9C-D12E-4EF9-90D2-6FF51D721AC8}">
      <dgm:prSet/>
      <dgm:spPr/>
      <dgm:t>
        <a:bodyPr/>
        <a:lstStyle/>
        <a:p>
          <a:endParaRPr lang="de-DE" sz="1600"/>
        </a:p>
      </dgm:t>
    </dgm:pt>
    <dgm:pt modelId="{AE13B1DD-AAB6-408C-A288-1762DB694002}" type="pres">
      <dgm:prSet presAssocID="{03EABD9B-3582-47BB-AC0E-ADD1366F9AD1}" presName="Name0" presStyleCnt="0">
        <dgm:presLayoutVars>
          <dgm:chMax val="7"/>
          <dgm:chPref val="7"/>
          <dgm:dir/>
        </dgm:presLayoutVars>
      </dgm:prSet>
      <dgm:spPr/>
    </dgm:pt>
    <dgm:pt modelId="{B538AD93-E13D-4443-9A2F-9E9252A1D075}" type="pres">
      <dgm:prSet presAssocID="{03EABD9B-3582-47BB-AC0E-ADD1366F9AD1}" presName="Name1" presStyleCnt="0"/>
      <dgm:spPr/>
    </dgm:pt>
    <dgm:pt modelId="{C76EB482-C2C5-4604-9813-E841FC077F4D}" type="pres">
      <dgm:prSet presAssocID="{03EABD9B-3582-47BB-AC0E-ADD1366F9AD1}" presName="cycle" presStyleCnt="0"/>
      <dgm:spPr/>
    </dgm:pt>
    <dgm:pt modelId="{F1EB26E3-9D7B-4693-B857-A41DD460A51D}" type="pres">
      <dgm:prSet presAssocID="{03EABD9B-3582-47BB-AC0E-ADD1366F9AD1}" presName="srcNode" presStyleLbl="node1" presStyleIdx="0" presStyleCnt="3"/>
      <dgm:spPr/>
    </dgm:pt>
    <dgm:pt modelId="{130D3803-D28E-4B47-9220-B93AAF46135C}" type="pres">
      <dgm:prSet presAssocID="{03EABD9B-3582-47BB-AC0E-ADD1366F9AD1}" presName="conn" presStyleLbl="parChTrans1D2" presStyleIdx="0" presStyleCnt="1"/>
      <dgm:spPr/>
    </dgm:pt>
    <dgm:pt modelId="{0522C1EB-89BA-4987-9D6A-EA84CEA56718}" type="pres">
      <dgm:prSet presAssocID="{03EABD9B-3582-47BB-AC0E-ADD1366F9AD1}" presName="extraNode" presStyleLbl="node1" presStyleIdx="0" presStyleCnt="3"/>
      <dgm:spPr/>
    </dgm:pt>
    <dgm:pt modelId="{22B40E47-ACCC-4BD3-88CC-313A6EB1B03E}" type="pres">
      <dgm:prSet presAssocID="{03EABD9B-3582-47BB-AC0E-ADD1366F9AD1}" presName="dstNode" presStyleLbl="node1" presStyleIdx="0" presStyleCnt="3"/>
      <dgm:spPr/>
    </dgm:pt>
    <dgm:pt modelId="{96AEB6A5-2426-4296-B7D1-14E544725AEF}" type="pres">
      <dgm:prSet presAssocID="{E6F183A5-3C4A-4EB7-BCA8-AA0BFECA2A9A}" presName="text_1" presStyleLbl="node1" presStyleIdx="0" presStyleCnt="3">
        <dgm:presLayoutVars>
          <dgm:bulletEnabled val="1"/>
        </dgm:presLayoutVars>
      </dgm:prSet>
      <dgm:spPr/>
    </dgm:pt>
    <dgm:pt modelId="{79023B33-4B96-4A49-890B-615FE452A48F}" type="pres">
      <dgm:prSet presAssocID="{E6F183A5-3C4A-4EB7-BCA8-AA0BFECA2A9A}" presName="accent_1" presStyleCnt="0"/>
      <dgm:spPr/>
    </dgm:pt>
    <dgm:pt modelId="{151C2257-2CAE-429A-B9C3-D317FAC825C4}" type="pres">
      <dgm:prSet presAssocID="{E6F183A5-3C4A-4EB7-BCA8-AA0BFECA2A9A}" presName="accentRepeatNode" presStyleLbl="solidFgAcc1" presStyleIdx="0" presStyleCnt="3"/>
      <dgm:spPr>
        <a:ln>
          <a:solidFill>
            <a:srgbClr val="3B687F"/>
          </a:solidFill>
        </a:ln>
      </dgm:spPr>
    </dgm:pt>
    <dgm:pt modelId="{4E3B50B9-03F9-4866-9BFC-DEBCEB7DF990}" type="pres">
      <dgm:prSet presAssocID="{F7C1E031-FEB9-4F5E-B2FA-359E9197466D}" presName="text_2" presStyleLbl="node1" presStyleIdx="1" presStyleCnt="3">
        <dgm:presLayoutVars>
          <dgm:bulletEnabled val="1"/>
        </dgm:presLayoutVars>
      </dgm:prSet>
      <dgm:spPr/>
    </dgm:pt>
    <dgm:pt modelId="{2FB97977-3797-476D-897C-65FEF24C76DA}" type="pres">
      <dgm:prSet presAssocID="{F7C1E031-FEB9-4F5E-B2FA-359E9197466D}" presName="accent_2" presStyleCnt="0"/>
      <dgm:spPr/>
    </dgm:pt>
    <dgm:pt modelId="{EABC209C-D33D-4CBA-AFCA-98D59C442AB6}" type="pres">
      <dgm:prSet presAssocID="{F7C1E031-FEB9-4F5E-B2FA-359E9197466D}" presName="accentRepeatNode" presStyleLbl="solidFgAcc1" presStyleIdx="1" presStyleCnt="3"/>
      <dgm:spPr>
        <a:ln>
          <a:solidFill>
            <a:srgbClr val="3B687F"/>
          </a:solidFill>
        </a:ln>
      </dgm:spPr>
    </dgm:pt>
    <dgm:pt modelId="{72C3E4F4-8377-47BC-A8C7-20E566A2BCC6}" type="pres">
      <dgm:prSet presAssocID="{93D70987-5ECD-43DD-A0AA-90BE19A5E8D2}" presName="text_3" presStyleLbl="node1" presStyleIdx="2" presStyleCnt="3">
        <dgm:presLayoutVars>
          <dgm:bulletEnabled val="1"/>
        </dgm:presLayoutVars>
      </dgm:prSet>
      <dgm:spPr/>
    </dgm:pt>
    <dgm:pt modelId="{3F5351B2-DE8A-4022-86E1-F4F364A38A8D}" type="pres">
      <dgm:prSet presAssocID="{93D70987-5ECD-43DD-A0AA-90BE19A5E8D2}" presName="accent_3" presStyleCnt="0"/>
      <dgm:spPr/>
    </dgm:pt>
    <dgm:pt modelId="{D65202F9-0D89-4097-BA62-746D577986C2}" type="pres">
      <dgm:prSet presAssocID="{93D70987-5ECD-43DD-A0AA-90BE19A5E8D2}" presName="accentRepeatNode" presStyleLbl="solidFgAcc1" presStyleIdx="2" presStyleCnt="3"/>
      <dgm:spPr>
        <a:ln>
          <a:solidFill>
            <a:srgbClr val="3B687F"/>
          </a:solidFill>
        </a:ln>
      </dgm:spPr>
    </dgm:pt>
  </dgm:ptLst>
  <dgm:cxnLst>
    <dgm:cxn modelId="{3E935100-0DFD-441D-A659-58A5E7AE68DF}" type="presOf" srcId="{E6F183A5-3C4A-4EB7-BCA8-AA0BFECA2A9A}" destId="{96AEB6A5-2426-4296-B7D1-14E544725AEF}" srcOrd="0" destOrd="0" presId="urn:microsoft.com/office/officeart/2008/layout/VerticalCurvedList"/>
    <dgm:cxn modelId="{1B0C521C-1F48-455A-8CB6-C69E84564347}" type="presOf" srcId="{F7C1E031-FEB9-4F5E-B2FA-359E9197466D}" destId="{4E3B50B9-03F9-4866-9BFC-DEBCEB7DF990}" srcOrd="0" destOrd="0" presId="urn:microsoft.com/office/officeart/2008/layout/VerticalCurvedList"/>
    <dgm:cxn modelId="{7F27FD34-CD20-43A5-8D7D-A8B345D5E3FC}" type="presOf" srcId="{03EABD9B-3582-47BB-AC0E-ADD1366F9AD1}" destId="{AE13B1DD-AAB6-408C-A288-1762DB694002}" srcOrd="0" destOrd="0" presId="urn:microsoft.com/office/officeart/2008/layout/VerticalCurvedList"/>
    <dgm:cxn modelId="{73415E9C-D12E-4EF9-90D2-6FF51D721AC8}" srcId="{03EABD9B-3582-47BB-AC0E-ADD1366F9AD1}" destId="{93D70987-5ECD-43DD-A0AA-90BE19A5E8D2}" srcOrd="2" destOrd="0" parTransId="{E05E6807-F1E5-42BC-BB05-E6F392E2A574}" sibTransId="{C02984AB-BA64-4098-A6B7-EBF8556C4836}"/>
    <dgm:cxn modelId="{BA0CE9A1-0788-4C23-9C58-FDE12375BD16}" type="presOf" srcId="{93D70987-5ECD-43DD-A0AA-90BE19A5E8D2}" destId="{72C3E4F4-8377-47BC-A8C7-20E566A2BCC6}" srcOrd="0" destOrd="0" presId="urn:microsoft.com/office/officeart/2008/layout/VerticalCurvedList"/>
    <dgm:cxn modelId="{766E61A7-7776-45CA-AE1D-7C6712A8BBF5}" type="presOf" srcId="{06396143-4F53-489F-8AE7-D37E5B1FCBF5}" destId="{130D3803-D28E-4B47-9220-B93AAF46135C}" srcOrd="0" destOrd="0" presId="urn:microsoft.com/office/officeart/2008/layout/VerticalCurvedList"/>
    <dgm:cxn modelId="{6323DFBA-C486-4C2D-8880-A065C0D20C8D}" srcId="{03EABD9B-3582-47BB-AC0E-ADD1366F9AD1}" destId="{F7C1E031-FEB9-4F5E-B2FA-359E9197466D}" srcOrd="1" destOrd="0" parTransId="{E981D6EE-21D9-4364-A19F-B8FED90A71DF}" sibTransId="{0E17ACEE-72E1-49FA-B09F-70A79F1C7FD1}"/>
    <dgm:cxn modelId="{3651ACCC-B596-4854-85FE-7CCF9903495C}" srcId="{03EABD9B-3582-47BB-AC0E-ADD1366F9AD1}" destId="{E6F183A5-3C4A-4EB7-BCA8-AA0BFECA2A9A}" srcOrd="0" destOrd="0" parTransId="{2497FEC0-A25E-4C08-9616-D84525A982C5}" sibTransId="{06396143-4F53-489F-8AE7-D37E5B1FCBF5}"/>
    <dgm:cxn modelId="{2F4AE5FB-9474-4BCD-B0B0-86599FEA377F}" type="presParOf" srcId="{AE13B1DD-AAB6-408C-A288-1762DB694002}" destId="{B538AD93-E13D-4443-9A2F-9E9252A1D075}" srcOrd="0" destOrd="0" presId="urn:microsoft.com/office/officeart/2008/layout/VerticalCurvedList"/>
    <dgm:cxn modelId="{BE7F6342-C7B2-4B3D-83C8-A4D92C821B69}" type="presParOf" srcId="{B538AD93-E13D-4443-9A2F-9E9252A1D075}" destId="{C76EB482-C2C5-4604-9813-E841FC077F4D}" srcOrd="0" destOrd="0" presId="urn:microsoft.com/office/officeart/2008/layout/VerticalCurvedList"/>
    <dgm:cxn modelId="{828C4D22-E4AF-4026-97D9-AB10297EB028}" type="presParOf" srcId="{C76EB482-C2C5-4604-9813-E841FC077F4D}" destId="{F1EB26E3-9D7B-4693-B857-A41DD460A51D}" srcOrd="0" destOrd="0" presId="urn:microsoft.com/office/officeart/2008/layout/VerticalCurvedList"/>
    <dgm:cxn modelId="{C2AFC872-4B19-42F1-B0E1-0E294810EBA0}" type="presParOf" srcId="{C76EB482-C2C5-4604-9813-E841FC077F4D}" destId="{130D3803-D28E-4B47-9220-B93AAF46135C}" srcOrd="1" destOrd="0" presId="urn:microsoft.com/office/officeart/2008/layout/VerticalCurvedList"/>
    <dgm:cxn modelId="{C5B8625E-D53E-411B-AE43-D1CDAA230DCA}" type="presParOf" srcId="{C76EB482-C2C5-4604-9813-E841FC077F4D}" destId="{0522C1EB-89BA-4987-9D6A-EA84CEA56718}" srcOrd="2" destOrd="0" presId="urn:microsoft.com/office/officeart/2008/layout/VerticalCurvedList"/>
    <dgm:cxn modelId="{D9A9A72A-59A6-434E-AEF4-532DF74FF8A1}" type="presParOf" srcId="{C76EB482-C2C5-4604-9813-E841FC077F4D}" destId="{22B40E47-ACCC-4BD3-88CC-313A6EB1B03E}" srcOrd="3" destOrd="0" presId="urn:microsoft.com/office/officeart/2008/layout/VerticalCurvedList"/>
    <dgm:cxn modelId="{A3E4E692-FCED-474D-8CED-B96C8C86A56D}" type="presParOf" srcId="{B538AD93-E13D-4443-9A2F-9E9252A1D075}" destId="{96AEB6A5-2426-4296-B7D1-14E544725AEF}" srcOrd="1" destOrd="0" presId="urn:microsoft.com/office/officeart/2008/layout/VerticalCurvedList"/>
    <dgm:cxn modelId="{EAD40676-FA86-4519-8D0B-C19A8C0312B4}" type="presParOf" srcId="{B538AD93-E13D-4443-9A2F-9E9252A1D075}" destId="{79023B33-4B96-4A49-890B-615FE452A48F}" srcOrd="2" destOrd="0" presId="urn:microsoft.com/office/officeart/2008/layout/VerticalCurvedList"/>
    <dgm:cxn modelId="{91947E69-5A10-4C8C-A759-99A6104E80F6}" type="presParOf" srcId="{79023B33-4B96-4A49-890B-615FE452A48F}" destId="{151C2257-2CAE-429A-B9C3-D317FAC825C4}" srcOrd="0" destOrd="0" presId="urn:microsoft.com/office/officeart/2008/layout/VerticalCurvedList"/>
    <dgm:cxn modelId="{AD6FFC77-E993-4C64-A7BD-77B07DACF8D6}" type="presParOf" srcId="{B538AD93-E13D-4443-9A2F-9E9252A1D075}" destId="{4E3B50B9-03F9-4866-9BFC-DEBCEB7DF990}" srcOrd="3" destOrd="0" presId="urn:microsoft.com/office/officeart/2008/layout/VerticalCurvedList"/>
    <dgm:cxn modelId="{BCFADF83-6A93-4F85-BB3C-C887BC929EFA}" type="presParOf" srcId="{B538AD93-E13D-4443-9A2F-9E9252A1D075}" destId="{2FB97977-3797-476D-897C-65FEF24C76DA}" srcOrd="4" destOrd="0" presId="urn:microsoft.com/office/officeart/2008/layout/VerticalCurvedList"/>
    <dgm:cxn modelId="{7205A73D-4CF9-4D4D-AAC3-A35099F72CC5}" type="presParOf" srcId="{2FB97977-3797-476D-897C-65FEF24C76DA}" destId="{EABC209C-D33D-4CBA-AFCA-98D59C442AB6}" srcOrd="0" destOrd="0" presId="urn:microsoft.com/office/officeart/2008/layout/VerticalCurvedList"/>
    <dgm:cxn modelId="{829B777A-7198-429F-BE97-4020698485A6}" type="presParOf" srcId="{B538AD93-E13D-4443-9A2F-9E9252A1D075}" destId="{72C3E4F4-8377-47BC-A8C7-20E566A2BCC6}" srcOrd="5" destOrd="0" presId="urn:microsoft.com/office/officeart/2008/layout/VerticalCurvedList"/>
    <dgm:cxn modelId="{FB1F88F1-855F-4E95-B01E-9CCA0E92633C}" type="presParOf" srcId="{B538AD93-E13D-4443-9A2F-9E9252A1D075}" destId="{3F5351B2-DE8A-4022-86E1-F4F364A38A8D}" srcOrd="6" destOrd="0" presId="urn:microsoft.com/office/officeart/2008/layout/VerticalCurvedList"/>
    <dgm:cxn modelId="{97B74706-2D3E-415D-8ACA-0D7F04D913FC}" type="presParOf" srcId="{3F5351B2-DE8A-4022-86E1-F4F364A38A8D}" destId="{D65202F9-0D89-4097-BA62-746D577986C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61816-A473-49EB-8613-A46E5B07945E}">
      <dsp:nvSpPr>
        <dsp:cNvPr id="0" name=""/>
        <dsp:cNvSpPr/>
      </dsp:nvSpPr>
      <dsp:spPr>
        <a:xfrm>
          <a:off x="2376741" y="316937"/>
          <a:ext cx="1011743" cy="504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rgbClr val="3B687F"/>
              </a:solidFill>
            </a:rPr>
            <a:t>Risiko-identifikation</a:t>
          </a:r>
        </a:p>
      </dsp:txBody>
      <dsp:txXfrm>
        <a:off x="2376741" y="316937"/>
        <a:ext cx="1011743" cy="504698"/>
      </dsp:txXfrm>
    </dsp:sp>
    <dsp:sp modelId="{63F9D647-AA5C-4838-B1E4-55CBABFBD21D}">
      <dsp:nvSpPr>
        <dsp:cNvPr id="0" name=""/>
        <dsp:cNvSpPr/>
      </dsp:nvSpPr>
      <dsp:spPr>
        <a:xfrm>
          <a:off x="577173" y="-31911"/>
          <a:ext cx="2857436" cy="2857436"/>
        </a:xfrm>
        <a:prstGeom prst="circularArrow">
          <a:avLst>
            <a:gd name="adj1" fmla="val 6904"/>
            <a:gd name="adj2" fmla="val 465541"/>
            <a:gd name="adj3" fmla="val 754820"/>
            <a:gd name="adj4" fmla="val 19904698"/>
            <a:gd name="adj5" fmla="val 8055"/>
          </a:avLst>
        </a:prstGeom>
        <a:solidFill>
          <a:schemeClr val="accent3">
            <a:lumMod val="8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27ACF5-613C-4521-AA3E-838E3A373EB7}">
      <dsp:nvSpPr>
        <dsp:cNvPr id="0" name=""/>
        <dsp:cNvSpPr/>
      </dsp:nvSpPr>
      <dsp:spPr>
        <a:xfrm>
          <a:off x="2454018" y="1819111"/>
          <a:ext cx="1011743" cy="679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rgbClr val="3B687F"/>
              </a:solidFill>
            </a:rPr>
            <a:t>Analyse und Bewertung</a:t>
          </a:r>
        </a:p>
      </dsp:txBody>
      <dsp:txXfrm>
        <a:off x="2454018" y="1819111"/>
        <a:ext cx="1011743" cy="679922"/>
      </dsp:txXfrm>
    </dsp:sp>
    <dsp:sp modelId="{24D589A1-EC99-4215-8B95-AD1D4912BD7E}">
      <dsp:nvSpPr>
        <dsp:cNvPr id="0" name=""/>
        <dsp:cNvSpPr/>
      </dsp:nvSpPr>
      <dsp:spPr>
        <a:xfrm>
          <a:off x="666750" y="-61305"/>
          <a:ext cx="2857436" cy="2857436"/>
        </a:xfrm>
        <a:prstGeom prst="circularArrow">
          <a:avLst>
            <a:gd name="adj1" fmla="val 6904"/>
            <a:gd name="adj2" fmla="val 465541"/>
            <a:gd name="adj3" fmla="val 6740440"/>
            <a:gd name="adj4" fmla="val 4119108"/>
            <a:gd name="adj5" fmla="val 8055"/>
          </a:avLst>
        </a:prstGeom>
        <a:solidFill>
          <a:schemeClr val="accent3">
            <a:lumMod val="8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FA6883-B063-4DBE-BB7E-6D4A5A220B97}">
      <dsp:nvSpPr>
        <dsp:cNvPr id="0" name=""/>
        <dsp:cNvSpPr/>
      </dsp:nvSpPr>
      <dsp:spPr>
        <a:xfrm>
          <a:off x="656229" y="1890363"/>
          <a:ext cx="1011743" cy="528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rgbClr val="3B687F"/>
              </a:solidFill>
            </a:rPr>
            <a:t>Steuerung</a:t>
          </a:r>
        </a:p>
      </dsp:txBody>
      <dsp:txXfrm>
        <a:off x="656229" y="1890363"/>
        <a:ext cx="1011743" cy="528201"/>
      </dsp:txXfrm>
    </dsp:sp>
    <dsp:sp modelId="{51F12618-0D7A-4427-BEF6-BBA9259B83CF}">
      <dsp:nvSpPr>
        <dsp:cNvPr id="0" name=""/>
        <dsp:cNvSpPr/>
      </dsp:nvSpPr>
      <dsp:spPr>
        <a:xfrm>
          <a:off x="645507" y="-98369"/>
          <a:ext cx="2857436" cy="2857436"/>
        </a:xfrm>
        <a:prstGeom prst="circularArrow">
          <a:avLst>
            <a:gd name="adj1" fmla="val 6904"/>
            <a:gd name="adj2" fmla="val 465541"/>
            <a:gd name="adj3" fmla="val 11819605"/>
            <a:gd name="adj4" fmla="val 9153203"/>
            <a:gd name="adj5" fmla="val 8055"/>
          </a:avLst>
        </a:prstGeom>
        <a:solidFill>
          <a:schemeClr val="accent3">
            <a:lumMod val="8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6286B4-B200-4498-BC3D-8522F2B270F8}">
      <dsp:nvSpPr>
        <dsp:cNvPr id="0" name=""/>
        <dsp:cNvSpPr/>
      </dsp:nvSpPr>
      <dsp:spPr>
        <a:xfrm>
          <a:off x="658490" y="316937"/>
          <a:ext cx="1011743" cy="504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rgbClr val="3B687F"/>
              </a:solidFill>
            </a:rPr>
            <a:t>Controlling </a:t>
          </a:r>
        </a:p>
      </dsp:txBody>
      <dsp:txXfrm>
        <a:off x="658490" y="316937"/>
        <a:ext cx="1011743" cy="504698"/>
      </dsp:txXfrm>
    </dsp:sp>
    <dsp:sp modelId="{D6B8E949-539D-4B9B-A77F-451C8E2B592A}">
      <dsp:nvSpPr>
        <dsp:cNvPr id="0" name=""/>
        <dsp:cNvSpPr/>
      </dsp:nvSpPr>
      <dsp:spPr>
        <a:xfrm>
          <a:off x="594769" y="-306"/>
          <a:ext cx="2857436" cy="2857436"/>
        </a:xfrm>
        <a:prstGeom prst="circularArrow">
          <a:avLst>
            <a:gd name="adj1" fmla="val 6904"/>
            <a:gd name="adj2" fmla="val 465541"/>
            <a:gd name="adj3" fmla="val 17163786"/>
            <a:gd name="adj4" fmla="val 14770673"/>
            <a:gd name="adj5" fmla="val 8055"/>
          </a:avLst>
        </a:prstGeom>
        <a:solidFill>
          <a:schemeClr val="accent3">
            <a:lumMod val="8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656AC-21BC-419F-A221-06ECDB8BDEFE}">
      <dsp:nvSpPr>
        <dsp:cNvPr id="0" name=""/>
        <dsp:cNvSpPr/>
      </dsp:nvSpPr>
      <dsp:spPr>
        <a:xfrm>
          <a:off x="2265444" y="25021"/>
          <a:ext cx="1087107" cy="351636"/>
        </a:xfrm>
        <a:prstGeom prst="roundRect">
          <a:avLst/>
        </a:prstGeom>
        <a:solidFill>
          <a:srgbClr val="3B687F"/>
        </a:solidFill>
        <a:ln w="25400" cap="flat" cmpd="sng" algn="ctr">
          <a:solidFill>
            <a:srgbClr val="3B68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Interne und externe Themen</a:t>
          </a:r>
          <a:endParaRPr lang="en-AU" sz="900" b="1" kern="1200" dirty="0"/>
        </a:p>
      </dsp:txBody>
      <dsp:txXfrm>
        <a:off x="2282609" y="42186"/>
        <a:ext cx="1052777" cy="317306"/>
      </dsp:txXfrm>
    </dsp:sp>
    <dsp:sp modelId="{154745DD-1B90-4DAB-B604-3C4C9EBF5875}">
      <dsp:nvSpPr>
        <dsp:cNvPr id="0" name=""/>
        <dsp:cNvSpPr/>
      </dsp:nvSpPr>
      <dsp:spPr>
        <a:xfrm>
          <a:off x="1755810" y="200840"/>
          <a:ext cx="2106375" cy="2106375"/>
        </a:xfrm>
        <a:custGeom>
          <a:avLst/>
          <a:gdLst/>
          <a:ahLst/>
          <a:cxnLst/>
          <a:rect l="0" t="0" r="0" b="0"/>
          <a:pathLst>
            <a:path>
              <a:moveTo>
                <a:pt x="1598864" y="152387"/>
              </a:moveTo>
              <a:arcTo wR="1053187" hR="1053187" stAng="18072369" swAng="79508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 modelId="{5BF9B0F5-2197-41E6-898D-64FB6DD43C86}">
      <dsp:nvSpPr>
        <dsp:cNvPr id="0" name=""/>
        <dsp:cNvSpPr/>
      </dsp:nvSpPr>
      <dsp:spPr>
        <a:xfrm>
          <a:off x="3228618" y="531654"/>
          <a:ext cx="984934" cy="391558"/>
        </a:xfrm>
        <a:prstGeom prst="round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Stakeholder-Belange</a:t>
          </a:r>
          <a:endParaRPr lang="en-AU" sz="900" b="1" kern="1200" dirty="0"/>
        </a:p>
      </dsp:txBody>
      <dsp:txXfrm>
        <a:off x="3247732" y="550768"/>
        <a:ext cx="946706" cy="353330"/>
      </dsp:txXfrm>
    </dsp:sp>
    <dsp:sp modelId="{921AA4E0-4102-41D8-A876-3C098E61BFA4}">
      <dsp:nvSpPr>
        <dsp:cNvPr id="0" name=""/>
        <dsp:cNvSpPr/>
      </dsp:nvSpPr>
      <dsp:spPr>
        <a:xfrm>
          <a:off x="1755810" y="200840"/>
          <a:ext cx="2106375" cy="2106375"/>
        </a:xfrm>
        <a:custGeom>
          <a:avLst/>
          <a:gdLst/>
          <a:ahLst/>
          <a:cxnLst/>
          <a:rect l="0" t="0" r="0" b="0"/>
          <a:pathLst>
            <a:path>
              <a:moveTo>
                <a:pt x="2055044" y="728398"/>
              </a:moveTo>
              <a:arcTo wR="1053187" hR="1053187" stAng="20522279" swAng="206089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 modelId="{7342B1DB-7F73-4BE1-978E-7D1C203ECC38}">
      <dsp:nvSpPr>
        <dsp:cNvPr id="0" name=""/>
        <dsp:cNvSpPr/>
      </dsp:nvSpPr>
      <dsp:spPr>
        <a:xfrm>
          <a:off x="3188962" y="1557221"/>
          <a:ext cx="1064245" cy="446800"/>
        </a:xfrm>
        <a:prstGeom prst="round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gesetzliche Verpflichtungen</a:t>
          </a:r>
          <a:endParaRPr lang="en-AU" sz="900" b="1" kern="1200" dirty="0"/>
        </a:p>
      </dsp:txBody>
      <dsp:txXfrm>
        <a:off x="3210773" y="1579032"/>
        <a:ext cx="1020623" cy="403178"/>
      </dsp:txXfrm>
    </dsp:sp>
    <dsp:sp modelId="{744408A9-0CA7-4EBB-8101-E38F2045DAA4}">
      <dsp:nvSpPr>
        <dsp:cNvPr id="0" name=""/>
        <dsp:cNvSpPr/>
      </dsp:nvSpPr>
      <dsp:spPr>
        <a:xfrm>
          <a:off x="1755810" y="200840"/>
          <a:ext cx="2106375" cy="2106375"/>
        </a:xfrm>
        <a:custGeom>
          <a:avLst/>
          <a:gdLst/>
          <a:ahLst/>
          <a:cxnLst/>
          <a:rect l="0" t="0" r="0" b="0"/>
          <a:pathLst>
            <a:path>
              <a:moveTo>
                <a:pt x="1790820" y="1804920"/>
              </a:moveTo>
              <a:arcTo wR="1053187" hR="1053187" stAng="2732546" swAng="79508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 modelId="{23F03405-1746-409C-B838-66CBA0DB7FFC}">
      <dsp:nvSpPr>
        <dsp:cNvPr id="0" name=""/>
        <dsp:cNvSpPr/>
      </dsp:nvSpPr>
      <dsp:spPr>
        <a:xfrm>
          <a:off x="2265444" y="2083815"/>
          <a:ext cx="1087107" cy="446800"/>
        </a:xfrm>
        <a:prstGeom prst="round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Umwelt-auswirkungen</a:t>
          </a:r>
          <a:endParaRPr lang="en-AU" sz="900" b="1" kern="1200" dirty="0"/>
        </a:p>
      </dsp:txBody>
      <dsp:txXfrm>
        <a:off x="2287255" y="2105626"/>
        <a:ext cx="1043485" cy="403178"/>
      </dsp:txXfrm>
    </dsp:sp>
    <dsp:sp modelId="{06529F65-99F6-44B1-9449-2825468B31C4}">
      <dsp:nvSpPr>
        <dsp:cNvPr id="0" name=""/>
        <dsp:cNvSpPr/>
      </dsp:nvSpPr>
      <dsp:spPr>
        <a:xfrm>
          <a:off x="1755810" y="200840"/>
          <a:ext cx="2106375" cy="2106375"/>
        </a:xfrm>
        <a:custGeom>
          <a:avLst/>
          <a:gdLst/>
          <a:ahLst/>
          <a:cxnLst/>
          <a:rect l="0" t="0" r="0" b="0"/>
          <a:pathLst>
            <a:path>
              <a:moveTo>
                <a:pt x="507511" y="1953988"/>
              </a:moveTo>
              <a:arcTo wR="1053187" hR="1053187" stAng="7272369" swAng="79508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 modelId="{216ABE88-9DE2-4E7C-9BC1-14412FAC8099}">
      <dsp:nvSpPr>
        <dsp:cNvPr id="0" name=""/>
        <dsp:cNvSpPr/>
      </dsp:nvSpPr>
      <dsp:spPr>
        <a:xfrm>
          <a:off x="1305363" y="1557221"/>
          <a:ext cx="1183094" cy="446800"/>
        </a:xfrm>
        <a:prstGeom prst="round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Notfallsituationen am Standort</a:t>
          </a:r>
          <a:endParaRPr lang="en-AU" sz="900" b="1" kern="1200" dirty="0"/>
        </a:p>
      </dsp:txBody>
      <dsp:txXfrm>
        <a:off x="1327174" y="1579032"/>
        <a:ext cx="1139472" cy="403178"/>
      </dsp:txXfrm>
    </dsp:sp>
    <dsp:sp modelId="{E89DBD82-514D-4899-937A-359BEED3FA64}">
      <dsp:nvSpPr>
        <dsp:cNvPr id="0" name=""/>
        <dsp:cNvSpPr/>
      </dsp:nvSpPr>
      <dsp:spPr>
        <a:xfrm>
          <a:off x="1755810" y="200840"/>
          <a:ext cx="2106375" cy="2106375"/>
        </a:xfrm>
        <a:custGeom>
          <a:avLst/>
          <a:gdLst/>
          <a:ahLst/>
          <a:cxnLst/>
          <a:rect l="0" t="0" r="0" b="0"/>
          <a:pathLst>
            <a:path>
              <a:moveTo>
                <a:pt x="42856" y="1350569"/>
              </a:moveTo>
              <a:arcTo wR="1053187" hR="1053187" stAng="9815923" swAng="196815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 modelId="{7AA8D0F1-9697-42E3-B1F0-24C913F72C31}">
      <dsp:nvSpPr>
        <dsp:cNvPr id="0" name=""/>
        <dsp:cNvSpPr/>
      </dsp:nvSpPr>
      <dsp:spPr>
        <a:xfrm>
          <a:off x="1300111" y="504033"/>
          <a:ext cx="1193597" cy="446800"/>
        </a:xfrm>
        <a:prstGeom prst="round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ts val="1200"/>
            </a:lnSpc>
            <a:spcBef>
              <a:spcPct val="0"/>
            </a:spcBef>
            <a:spcAft>
              <a:spcPct val="35000"/>
            </a:spcAft>
            <a:buNone/>
          </a:pPr>
          <a:r>
            <a:rPr lang="de-DE" sz="900" b="1" kern="1200" dirty="0"/>
            <a:t>Produkte / Dienstleistungen</a:t>
          </a:r>
          <a:endParaRPr lang="en-AU" sz="900" b="1" kern="1200" dirty="0"/>
        </a:p>
      </dsp:txBody>
      <dsp:txXfrm>
        <a:off x="1321922" y="525844"/>
        <a:ext cx="1149975" cy="403178"/>
      </dsp:txXfrm>
    </dsp:sp>
    <dsp:sp modelId="{3DEBD0D7-11C2-46D8-9777-A3291868C56B}">
      <dsp:nvSpPr>
        <dsp:cNvPr id="0" name=""/>
        <dsp:cNvSpPr/>
      </dsp:nvSpPr>
      <dsp:spPr>
        <a:xfrm>
          <a:off x="1755810" y="200840"/>
          <a:ext cx="2106375" cy="2106375"/>
        </a:xfrm>
        <a:custGeom>
          <a:avLst/>
          <a:gdLst/>
          <a:ahLst/>
          <a:cxnLst/>
          <a:rect l="0" t="0" r="0" b="0"/>
          <a:pathLst>
            <a:path>
              <a:moveTo>
                <a:pt x="315555" y="301454"/>
              </a:moveTo>
              <a:arcTo wR="1053187" hR="1053187" stAng="13532546" swAng="795085"/>
            </a:path>
          </a:pathLst>
        </a:custGeom>
        <a:noFill/>
        <a:ln w="9525" cap="flat" cmpd="sng" algn="ctr">
          <a:solidFill>
            <a:srgbClr val="3B687F"/>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1D99F-4D56-44ED-B8EB-B10375602390}">
      <dsp:nvSpPr>
        <dsp:cNvPr id="0" name=""/>
        <dsp:cNvSpPr/>
      </dsp:nvSpPr>
      <dsp:spPr>
        <a:xfrm>
          <a:off x="1911693" y="135299"/>
          <a:ext cx="1525938" cy="1525938"/>
        </a:xfrm>
        <a:prstGeom prst="pie">
          <a:avLst>
            <a:gd name="adj1" fmla="val 16200000"/>
            <a:gd name="adj2" fmla="val 0"/>
          </a:avLst>
        </a:prstGeom>
        <a:solidFill>
          <a:srgbClr val="3B687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W</a:t>
          </a:r>
          <a:endParaRPr lang="en-AU" sz="2800" kern="1200" baseline="0" dirty="0"/>
        </a:p>
      </dsp:txBody>
      <dsp:txXfrm>
        <a:off x="2692102" y="417598"/>
        <a:ext cx="563143" cy="454148"/>
      </dsp:txXfrm>
    </dsp:sp>
    <dsp:sp modelId="{7223E91A-3A2D-4D25-BCB1-C537A24769BE}">
      <dsp:nvSpPr>
        <dsp:cNvPr id="0" name=""/>
        <dsp:cNvSpPr/>
      </dsp:nvSpPr>
      <dsp:spPr>
        <a:xfrm>
          <a:off x="1912330" y="257150"/>
          <a:ext cx="1525938" cy="1525938"/>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T</a:t>
          </a:r>
          <a:endParaRPr lang="en-AU" sz="2800" kern="1200" baseline="0" dirty="0"/>
        </a:p>
      </dsp:txBody>
      <dsp:txXfrm>
        <a:off x="2702548" y="1047368"/>
        <a:ext cx="563143" cy="454148"/>
      </dsp:txXfrm>
    </dsp:sp>
    <dsp:sp modelId="{654EF9FF-61F7-4915-8A98-ADE65D79FDA8}">
      <dsp:nvSpPr>
        <dsp:cNvPr id="0" name=""/>
        <dsp:cNvSpPr/>
      </dsp:nvSpPr>
      <dsp:spPr>
        <a:xfrm>
          <a:off x="1770296" y="256448"/>
          <a:ext cx="1525938" cy="1525938"/>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O</a:t>
          </a:r>
          <a:endParaRPr lang="en-AU" sz="2800" kern="1200" baseline="0" dirty="0"/>
        </a:p>
      </dsp:txBody>
      <dsp:txXfrm>
        <a:off x="1942872" y="1046666"/>
        <a:ext cx="563143" cy="454148"/>
      </dsp:txXfrm>
    </dsp:sp>
    <dsp:sp modelId="{0A61DD3D-FBAB-4702-A39E-D59FCCEC38CA}">
      <dsp:nvSpPr>
        <dsp:cNvPr id="0" name=""/>
        <dsp:cNvSpPr/>
      </dsp:nvSpPr>
      <dsp:spPr>
        <a:xfrm>
          <a:off x="1770555" y="131474"/>
          <a:ext cx="1525938" cy="1525938"/>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S</a:t>
          </a:r>
          <a:endParaRPr lang="en-AU" sz="2800" kern="1200" baseline="0" dirty="0"/>
        </a:p>
      </dsp:txBody>
      <dsp:txXfrm>
        <a:off x="1943131" y="413046"/>
        <a:ext cx="563143" cy="4541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1D99F-4D56-44ED-B8EB-B10375602390}">
      <dsp:nvSpPr>
        <dsp:cNvPr id="0" name=""/>
        <dsp:cNvSpPr/>
      </dsp:nvSpPr>
      <dsp:spPr>
        <a:xfrm>
          <a:off x="1911693" y="135299"/>
          <a:ext cx="1525938" cy="1525938"/>
        </a:xfrm>
        <a:prstGeom prst="pie">
          <a:avLst>
            <a:gd name="adj1" fmla="val 16200000"/>
            <a:gd name="adj2" fmla="val 0"/>
          </a:avLst>
        </a:prstGeom>
        <a:solidFill>
          <a:srgbClr val="3B687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W</a:t>
          </a:r>
          <a:endParaRPr lang="en-AU" sz="2800" kern="1200" baseline="0" dirty="0"/>
        </a:p>
      </dsp:txBody>
      <dsp:txXfrm>
        <a:off x="2692102" y="417598"/>
        <a:ext cx="563143" cy="454148"/>
      </dsp:txXfrm>
    </dsp:sp>
    <dsp:sp modelId="{7223E91A-3A2D-4D25-BCB1-C537A24769BE}">
      <dsp:nvSpPr>
        <dsp:cNvPr id="0" name=""/>
        <dsp:cNvSpPr/>
      </dsp:nvSpPr>
      <dsp:spPr>
        <a:xfrm>
          <a:off x="1912330" y="257150"/>
          <a:ext cx="1525938" cy="1525938"/>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T</a:t>
          </a:r>
          <a:endParaRPr lang="en-AU" sz="2800" kern="1200" baseline="0" dirty="0"/>
        </a:p>
      </dsp:txBody>
      <dsp:txXfrm>
        <a:off x="2702548" y="1047368"/>
        <a:ext cx="563143" cy="454148"/>
      </dsp:txXfrm>
    </dsp:sp>
    <dsp:sp modelId="{654EF9FF-61F7-4915-8A98-ADE65D79FDA8}">
      <dsp:nvSpPr>
        <dsp:cNvPr id="0" name=""/>
        <dsp:cNvSpPr/>
      </dsp:nvSpPr>
      <dsp:spPr>
        <a:xfrm>
          <a:off x="1770296" y="256448"/>
          <a:ext cx="1525938" cy="1525938"/>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O</a:t>
          </a:r>
          <a:endParaRPr lang="en-AU" sz="2800" kern="1200" baseline="0" dirty="0"/>
        </a:p>
      </dsp:txBody>
      <dsp:txXfrm>
        <a:off x="1942872" y="1046666"/>
        <a:ext cx="563143" cy="454148"/>
      </dsp:txXfrm>
    </dsp:sp>
    <dsp:sp modelId="{0A61DD3D-FBAB-4702-A39E-D59FCCEC38CA}">
      <dsp:nvSpPr>
        <dsp:cNvPr id="0" name=""/>
        <dsp:cNvSpPr/>
      </dsp:nvSpPr>
      <dsp:spPr>
        <a:xfrm>
          <a:off x="1770555" y="131474"/>
          <a:ext cx="1525938" cy="1525938"/>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de-DE" sz="2800" kern="1200" baseline="0" dirty="0"/>
            <a:t>S</a:t>
          </a:r>
          <a:endParaRPr lang="en-AU" sz="2800" kern="1200" baseline="0" dirty="0"/>
        </a:p>
      </dsp:txBody>
      <dsp:txXfrm>
        <a:off x="1943131" y="413046"/>
        <a:ext cx="563143" cy="4541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D3803-D28E-4B47-9220-B93AAF46135C}">
      <dsp:nvSpPr>
        <dsp:cNvPr id="0" name=""/>
        <dsp:cNvSpPr/>
      </dsp:nvSpPr>
      <dsp:spPr>
        <a:xfrm>
          <a:off x="-2506287" y="-386969"/>
          <a:ext cx="2992365" cy="2992365"/>
        </a:xfrm>
        <a:prstGeom prst="blockArc">
          <a:avLst>
            <a:gd name="adj1" fmla="val 18900000"/>
            <a:gd name="adj2" fmla="val 2700000"/>
            <a:gd name="adj3" fmla="val 722"/>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6AEB6A5-2426-4296-B7D1-14E544725AEF}">
      <dsp:nvSpPr>
        <dsp:cNvPr id="0" name=""/>
        <dsp:cNvSpPr/>
      </dsp:nvSpPr>
      <dsp:spPr>
        <a:xfrm>
          <a:off x="312494" y="221842"/>
          <a:ext cx="2618017" cy="443685"/>
        </a:xfrm>
        <a:prstGeom prst="rect">
          <a:avLst/>
        </a:prstGeom>
        <a:solidFill>
          <a:srgbClr val="F9B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2175" tIns="40640" rIns="40640" bIns="40640" numCol="1" spcCol="1270" anchor="ctr" anchorCtr="0">
          <a:noAutofit/>
        </a:bodyPr>
        <a:lstStyle/>
        <a:p>
          <a:pPr marL="0" lvl="0" indent="0" algn="l" defTabSz="711200">
            <a:lnSpc>
              <a:spcPct val="90000"/>
            </a:lnSpc>
            <a:spcBef>
              <a:spcPct val="0"/>
            </a:spcBef>
            <a:spcAft>
              <a:spcPct val="35000"/>
            </a:spcAft>
            <a:buNone/>
          </a:pPr>
          <a:r>
            <a:rPr lang="de-DE" sz="1600" kern="1200" dirty="0"/>
            <a:t>Vermeiden</a:t>
          </a:r>
        </a:p>
      </dsp:txBody>
      <dsp:txXfrm>
        <a:off x="312494" y="221842"/>
        <a:ext cx="2618017" cy="443685"/>
      </dsp:txXfrm>
    </dsp:sp>
    <dsp:sp modelId="{151C2257-2CAE-429A-B9C3-D317FAC825C4}">
      <dsp:nvSpPr>
        <dsp:cNvPr id="0" name=""/>
        <dsp:cNvSpPr/>
      </dsp:nvSpPr>
      <dsp:spPr>
        <a:xfrm>
          <a:off x="35190" y="166382"/>
          <a:ext cx="554606" cy="554606"/>
        </a:xfrm>
        <a:prstGeom prst="ellipse">
          <a:avLst/>
        </a:prstGeom>
        <a:solidFill>
          <a:schemeClr val="lt1">
            <a:hueOff val="0"/>
            <a:satOff val="0"/>
            <a:lumOff val="0"/>
            <a:alphaOff val="0"/>
          </a:schemeClr>
        </a:solidFill>
        <a:ln w="9525" cap="flat" cmpd="sng" algn="ctr">
          <a:solidFill>
            <a:srgbClr val="3B687F"/>
          </a:solidFill>
          <a:prstDash val="solid"/>
        </a:ln>
        <a:effectLst/>
      </dsp:spPr>
      <dsp:style>
        <a:lnRef idx="1">
          <a:scrgbClr r="0" g="0" b="0"/>
        </a:lnRef>
        <a:fillRef idx="1">
          <a:scrgbClr r="0" g="0" b="0"/>
        </a:fillRef>
        <a:effectRef idx="0">
          <a:scrgbClr r="0" g="0" b="0"/>
        </a:effectRef>
        <a:fontRef idx="minor"/>
      </dsp:style>
    </dsp:sp>
    <dsp:sp modelId="{4E3B50B9-03F9-4866-9BFC-DEBCEB7DF990}">
      <dsp:nvSpPr>
        <dsp:cNvPr id="0" name=""/>
        <dsp:cNvSpPr/>
      </dsp:nvSpPr>
      <dsp:spPr>
        <a:xfrm>
          <a:off x="473773" y="887370"/>
          <a:ext cx="2456737" cy="443685"/>
        </a:xfrm>
        <a:prstGeom prst="rect">
          <a:avLst/>
        </a:prstGeom>
        <a:solidFill>
          <a:srgbClr val="F9B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2175" tIns="40640" rIns="40640" bIns="40640" numCol="1" spcCol="1270" anchor="ctr" anchorCtr="0">
          <a:noAutofit/>
        </a:bodyPr>
        <a:lstStyle/>
        <a:p>
          <a:pPr marL="0" lvl="0" indent="0" algn="l" defTabSz="711200">
            <a:lnSpc>
              <a:spcPct val="90000"/>
            </a:lnSpc>
            <a:spcBef>
              <a:spcPct val="0"/>
            </a:spcBef>
            <a:spcAft>
              <a:spcPct val="35000"/>
            </a:spcAft>
            <a:buNone/>
          </a:pPr>
          <a:r>
            <a:rPr lang="de-DE" sz="1600" kern="1200" dirty="0"/>
            <a:t>Verringern</a:t>
          </a:r>
        </a:p>
      </dsp:txBody>
      <dsp:txXfrm>
        <a:off x="473773" y="887370"/>
        <a:ext cx="2456737" cy="443685"/>
      </dsp:txXfrm>
    </dsp:sp>
    <dsp:sp modelId="{EABC209C-D33D-4CBA-AFCA-98D59C442AB6}">
      <dsp:nvSpPr>
        <dsp:cNvPr id="0" name=""/>
        <dsp:cNvSpPr/>
      </dsp:nvSpPr>
      <dsp:spPr>
        <a:xfrm>
          <a:off x="196470" y="831910"/>
          <a:ext cx="554606" cy="554606"/>
        </a:xfrm>
        <a:prstGeom prst="ellipse">
          <a:avLst/>
        </a:prstGeom>
        <a:solidFill>
          <a:schemeClr val="lt1">
            <a:hueOff val="0"/>
            <a:satOff val="0"/>
            <a:lumOff val="0"/>
            <a:alphaOff val="0"/>
          </a:schemeClr>
        </a:solidFill>
        <a:ln w="9525" cap="flat" cmpd="sng" algn="ctr">
          <a:solidFill>
            <a:srgbClr val="3B687F"/>
          </a:solidFill>
          <a:prstDash val="solid"/>
        </a:ln>
        <a:effectLst/>
      </dsp:spPr>
      <dsp:style>
        <a:lnRef idx="1">
          <a:scrgbClr r="0" g="0" b="0"/>
        </a:lnRef>
        <a:fillRef idx="1">
          <a:scrgbClr r="0" g="0" b="0"/>
        </a:fillRef>
        <a:effectRef idx="0">
          <a:scrgbClr r="0" g="0" b="0"/>
        </a:effectRef>
        <a:fontRef idx="minor"/>
      </dsp:style>
    </dsp:sp>
    <dsp:sp modelId="{72C3E4F4-8377-47BC-A8C7-20E566A2BCC6}">
      <dsp:nvSpPr>
        <dsp:cNvPr id="0" name=""/>
        <dsp:cNvSpPr/>
      </dsp:nvSpPr>
      <dsp:spPr>
        <a:xfrm>
          <a:off x="312494" y="1552898"/>
          <a:ext cx="2618017" cy="443685"/>
        </a:xfrm>
        <a:prstGeom prst="rect">
          <a:avLst/>
        </a:prstGeom>
        <a:solidFill>
          <a:srgbClr val="F9B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2175" tIns="40640" rIns="40640" bIns="40640" numCol="1" spcCol="1270" anchor="ctr" anchorCtr="0">
          <a:noAutofit/>
        </a:bodyPr>
        <a:lstStyle/>
        <a:p>
          <a:pPr marL="0" lvl="0" indent="0" algn="l" defTabSz="711200">
            <a:lnSpc>
              <a:spcPct val="90000"/>
            </a:lnSpc>
            <a:spcBef>
              <a:spcPct val="0"/>
            </a:spcBef>
            <a:spcAft>
              <a:spcPct val="35000"/>
            </a:spcAft>
            <a:buNone/>
          </a:pPr>
          <a:r>
            <a:rPr lang="de-DE" sz="1600" kern="1200" dirty="0"/>
            <a:t>Selbsttragen</a:t>
          </a:r>
        </a:p>
      </dsp:txBody>
      <dsp:txXfrm>
        <a:off x="312494" y="1552898"/>
        <a:ext cx="2618017" cy="443685"/>
      </dsp:txXfrm>
    </dsp:sp>
    <dsp:sp modelId="{D65202F9-0D89-4097-BA62-746D577986C2}">
      <dsp:nvSpPr>
        <dsp:cNvPr id="0" name=""/>
        <dsp:cNvSpPr/>
      </dsp:nvSpPr>
      <dsp:spPr>
        <a:xfrm>
          <a:off x="35190" y="1497438"/>
          <a:ext cx="554606" cy="554606"/>
        </a:xfrm>
        <a:prstGeom prst="ellipse">
          <a:avLst/>
        </a:prstGeom>
        <a:solidFill>
          <a:schemeClr val="lt1">
            <a:hueOff val="0"/>
            <a:satOff val="0"/>
            <a:lumOff val="0"/>
            <a:alphaOff val="0"/>
          </a:schemeClr>
        </a:solidFill>
        <a:ln w="9525" cap="flat" cmpd="sng" algn="ctr">
          <a:solidFill>
            <a:srgbClr val="3B687F"/>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dirty="0"/>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dirty="0"/>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188302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67141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0085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188302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53749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920445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89434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38230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18</a:t>
            </a:fld>
            <a:endParaRPr lang="de-DE" dirty="0"/>
          </a:p>
        </p:txBody>
      </p:sp>
    </p:spTree>
    <p:extLst>
      <p:ext uri="{BB962C8B-B14F-4D97-AF65-F5344CB8AC3E}">
        <p14:creationId xmlns:p14="http://schemas.microsoft.com/office/powerpoint/2010/main" val="3270408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pPr marL="0" lvl="0" indent="0">
              <a:buFont typeface="Calibri" panose="020F0502020204030204" pitchFamily="34" charset="0"/>
              <a:buNone/>
            </a:pPr>
            <a:endParaRPr lang="de-DE" sz="1200" dirty="0">
              <a:effectLst/>
              <a:latin typeface="Calibri" panose="020F0502020204030204" pitchFamily="34" charset="0"/>
              <a:ea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95935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a:t>
            </a:fld>
            <a:endParaRPr lang="de-DE" dirty="0"/>
          </a:p>
        </p:txBody>
      </p:sp>
    </p:spTree>
    <p:extLst>
      <p:ext uri="{BB962C8B-B14F-4D97-AF65-F5344CB8AC3E}">
        <p14:creationId xmlns:p14="http://schemas.microsoft.com/office/powerpoint/2010/main" val="35444631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429188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2731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22</a:t>
            </a:fld>
            <a:endParaRPr lang="de-DE" dirty="0"/>
          </a:p>
        </p:txBody>
      </p:sp>
    </p:spTree>
    <p:extLst>
      <p:ext uri="{BB962C8B-B14F-4D97-AF65-F5344CB8AC3E}">
        <p14:creationId xmlns:p14="http://schemas.microsoft.com/office/powerpoint/2010/main" val="853612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00385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37786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08842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pPr marL="0" indent="0">
              <a:buFontTx/>
              <a:buNone/>
            </a:pPr>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41834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272993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65620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normAutofit/>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6367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3</a:t>
            </a:fld>
            <a:endParaRPr lang="de-DE" dirty="0"/>
          </a:p>
        </p:txBody>
      </p:sp>
    </p:spTree>
    <p:extLst>
      <p:ext uri="{BB962C8B-B14F-4D97-AF65-F5344CB8AC3E}">
        <p14:creationId xmlns:p14="http://schemas.microsoft.com/office/powerpoint/2010/main" val="42403873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normAutofit/>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78738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normAutofit/>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1488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7350" y="323850"/>
            <a:ext cx="6083300" cy="3422650"/>
          </a:xfrm>
        </p:spPr>
      </p:sp>
      <p:sp>
        <p:nvSpPr>
          <p:cNvPr id="3" name="Notizenplatzhalter 2"/>
          <p:cNvSpPr>
            <a:spLocks noGrp="1"/>
          </p:cNvSpPr>
          <p:nvPr>
            <p:ph type="body" idx="1"/>
          </p:nvPr>
        </p:nvSpPr>
        <p:spPr/>
        <p:txBody>
          <a:bodyPr>
            <a:normAutofit/>
          </a:bodyPr>
          <a:lstStyle/>
          <a:p>
            <a:endParaRPr lang="de-DE" b="0" i="0" dirty="0">
              <a:solidFill>
                <a:srgbClr val="000000"/>
              </a:solidFill>
              <a:effectLst/>
              <a:latin typeface="Roboto" panose="02000000000000000000" pitchFamily="2" charset="0"/>
            </a:endParaRPr>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35045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en-AU" dirty="0">
              <a:sym typeface="Wingdings" panose="05000000000000000000" pitchFamily="2" charset="2"/>
            </a:endParaRPr>
          </a:p>
        </p:txBody>
      </p:sp>
      <p:sp>
        <p:nvSpPr>
          <p:cNvPr id="4" name="Foliennummernplatzhalter 3"/>
          <p:cNvSpPr>
            <a:spLocks noGrp="1"/>
          </p:cNvSpPr>
          <p:nvPr>
            <p:ph type="sldNum" sz="quarter" idx="5"/>
          </p:nvPr>
        </p:nvSpPr>
        <p:spPr/>
        <p:txBody>
          <a:bodyPr/>
          <a:lstStyle/>
          <a:p>
            <a:fld id="{DF1FE7DE-306B-40DA-8729-EE4B1E1D728A}" type="slidenum">
              <a:rPr lang="de-DE" smtClean="0"/>
              <a:pPr/>
              <a:t>34</a:t>
            </a:fld>
            <a:endParaRPr lang="de-DE" dirty="0"/>
          </a:p>
        </p:txBody>
      </p:sp>
    </p:spTree>
    <p:extLst>
      <p:ext uri="{BB962C8B-B14F-4D97-AF65-F5344CB8AC3E}">
        <p14:creationId xmlns:p14="http://schemas.microsoft.com/office/powerpoint/2010/main" val="1703601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4</a:t>
            </a:fld>
            <a:endParaRPr lang="de-DE" dirty="0"/>
          </a:p>
        </p:txBody>
      </p:sp>
    </p:spTree>
    <p:extLst>
      <p:ext uri="{BB962C8B-B14F-4D97-AF65-F5344CB8AC3E}">
        <p14:creationId xmlns:p14="http://schemas.microsoft.com/office/powerpoint/2010/main" val="2946806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5</a:t>
            </a:fld>
            <a:endParaRPr lang="de-DE" dirty="0"/>
          </a:p>
        </p:txBody>
      </p:sp>
    </p:spTree>
    <p:extLst>
      <p:ext uri="{BB962C8B-B14F-4D97-AF65-F5344CB8AC3E}">
        <p14:creationId xmlns:p14="http://schemas.microsoft.com/office/powerpoint/2010/main" val="65965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en-AU" dirty="0">
              <a:sym typeface="Wingdings" panose="05000000000000000000" pitchFamily="2" charset="2"/>
            </a:endParaRPr>
          </a:p>
        </p:txBody>
      </p:sp>
      <p:sp>
        <p:nvSpPr>
          <p:cNvPr id="4" name="Foliennummernplatzhalter 3"/>
          <p:cNvSpPr>
            <a:spLocks noGrp="1"/>
          </p:cNvSpPr>
          <p:nvPr>
            <p:ph type="sldNum" sz="quarter" idx="5"/>
          </p:nvPr>
        </p:nvSpPr>
        <p:spPr/>
        <p:txBody>
          <a:bodyPr/>
          <a:lstStyle/>
          <a:p>
            <a:fld id="{DF1FE7DE-306B-40DA-8729-EE4B1E1D728A}" type="slidenum">
              <a:rPr lang="de-DE" smtClean="0"/>
              <a:pPr/>
              <a:t>6</a:t>
            </a:fld>
            <a:endParaRPr lang="de-DE" dirty="0"/>
          </a:p>
        </p:txBody>
      </p:sp>
    </p:spTree>
    <p:extLst>
      <p:ext uri="{BB962C8B-B14F-4D97-AF65-F5344CB8AC3E}">
        <p14:creationId xmlns:p14="http://schemas.microsoft.com/office/powerpoint/2010/main" val="274288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en-AU"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7</a:t>
            </a:fld>
            <a:endParaRPr lang="de-DE" dirty="0"/>
          </a:p>
        </p:txBody>
      </p:sp>
    </p:spTree>
    <p:extLst>
      <p:ext uri="{BB962C8B-B14F-4D97-AF65-F5344CB8AC3E}">
        <p14:creationId xmlns:p14="http://schemas.microsoft.com/office/powerpoint/2010/main" val="3187105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en-AU" b="0"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8</a:t>
            </a:fld>
            <a:endParaRPr lang="de-DE" dirty="0"/>
          </a:p>
        </p:txBody>
      </p:sp>
    </p:spTree>
    <p:extLst>
      <p:ext uri="{BB962C8B-B14F-4D97-AF65-F5344CB8AC3E}">
        <p14:creationId xmlns:p14="http://schemas.microsoft.com/office/powerpoint/2010/main" val="2865249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9</a:t>
            </a:fld>
            <a:endParaRPr lang="de-DE" dirty="0"/>
          </a:p>
        </p:txBody>
      </p:sp>
    </p:spTree>
    <p:extLst>
      <p:ext uri="{BB962C8B-B14F-4D97-AF65-F5344CB8AC3E}">
        <p14:creationId xmlns:p14="http://schemas.microsoft.com/office/powerpoint/2010/main" val="3076055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dirty="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dirty="0">
                <a:solidFill>
                  <a:schemeClr val="bg1"/>
                </a:solidFill>
              </a:rPr>
              <a:t>Bayerisches Landesamt für</a:t>
            </a:r>
          </a:p>
          <a:p>
            <a:pPr>
              <a:lnSpc>
                <a:spcPct val="90000"/>
              </a:lnSpc>
            </a:pPr>
            <a:r>
              <a:rPr lang="de-DE" sz="1500" dirty="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dirty="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4726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0757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4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8110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 </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4636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24597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50800" y="935038"/>
            <a:ext cx="11257200" cy="500062"/>
          </a:xfrm>
        </p:spPr>
        <p:txBody>
          <a:bodyPr lIns="0" rIns="0"/>
          <a:lstStyle/>
          <a:p>
            <a:r>
              <a:rPr lang="de-DE"/>
              <a:t>Titelmasterformat durch Klicken bearbeiten</a:t>
            </a:r>
          </a:p>
        </p:txBody>
      </p:sp>
      <p:sp>
        <p:nvSpPr>
          <p:cNvPr id="3" name="Fußzeilenplatzhalter 2"/>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6" name="Rectangle 11"/>
          <p:cNvSpPr>
            <a:spLocks noGrp="1" noChangeArrowheads="1"/>
          </p:cNvSpPr>
          <p:nvPr>
            <p:ph type="sldNum" sz="quarter" idx="4"/>
          </p:nvPr>
        </p:nvSpPr>
        <p:spPr bwMode="auto">
          <a:xfrm>
            <a:off x="550800" y="6477000"/>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8" name="Auf der gleichen Seite des Rechtecks liegende Ecken abrunden 7"/>
          <p:cNvSpPr/>
          <p:nvPr userDrawn="1"/>
        </p:nvSpPr>
        <p:spPr bwMode="auto">
          <a:xfrm>
            <a:off x="1193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2365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637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4190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6067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1766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2106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0800" y="935038"/>
            <a:ext cx="112572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550800" y="1628776"/>
            <a:ext cx="112572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1032" name="Rectangle 8"/>
          <p:cNvSpPr>
            <a:spLocks noGrp="1" noChangeArrowheads="1"/>
          </p:cNvSpPr>
          <p:nvPr>
            <p:ph type="ftr" sz="quarter" idx="3"/>
          </p:nvPr>
        </p:nvSpPr>
        <p:spPr bwMode="auto">
          <a:xfrm>
            <a:off x="5994000" y="6477000"/>
            <a:ext cx="58140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a:solidFill>
                  <a:srgbClr val="3B687F"/>
                </a:solidFill>
              </a:defRPr>
            </a:lvl1p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1035" name="Rectangle 11"/>
          <p:cNvSpPr>
            <a:spLocks noGrp="1" noChangeArrowheads="1"/>
          </p:cNvSpPr>
          <p:nvPr>
            <p:ph type="sldNum" sz="quarter" idx="4"/>
          </p:nvPr>
        </p:nvSpPr>
        <p:spPr bwMode="auto">
          <a:xfrm>
            <a:off x="5508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dirty="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dirty="0">
                <a:solidFill>
                  <a:srgbClr val="3B687F"/>
                </a:solidFill>
              </a:rPr>
              <a:t>Bayerisches Landesamt für</a:t>
            </a:r>
          </a:p>
          <a:p>
            <a:pPr>
              <a:lnSpc>
                <a:spcPct val="85000"/>
              </a:lnSpc>
            </a:pPr>
            <a:r>
              <a:rPr lang="de-DE" sz="1200" dirty="0">
                <a:solidFill>
                  <a:srgbClr val="3B687F"/>
                </a:solidFill>
              </a:rPr>
              <a:t>Umwelt</a:t>
            </a:r>
          </a:p>
        </p:txBody>
      </p:sp>
      <p:pic>
        <p:nvPicPr>
          <p:cNvPr id="1063" name="Picture 39" descr="staatswappen_wb"/>
          <p:cNvPicPr preferRelativeResize="0">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9.svg"/><Relationship Id="rId11" Type="http://schemas.openxmlformats.org/officeDocument/2006/relationships/image" Target="../media/image33.svg"/><Relationship Id="rId5" Type="http://schemas.openxmlformats.org/officeDocument/2006/relationships/image" Target="../media/image28.png"/><Relationship Id="rId10" Type="http://schemas.openxmlformats.org/officeDocument/2006/relationships/image" Target="../media/image32.png"/><Relationship Id="rId4" Type="http://schemas.microsoft.com/office/2007/relationships/hdphoto" Target="../media/hdphoto1.wdp"/><Relationship Id="rId9" Type="http://schemas.openxmlformats.org/officeDocument/2006/relationships/image" Target="../media/image31.svg"/></Relationships>
</file>

<file path=ppt/slides/_rels/slide11.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sv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image" Target="../media/image37.svg"/><Relationship Id="rId5" Type="http://schemas.openxmlformats.org/officeDocument/2006/relationships/diagramQuickStyle" Target="../diagrams/quickStyle3.xml"/><Relationship Id="rId15" Type="http://schemas.openxmlformats.org/officeDocument/2006/relationships/image" Target="../media/image41.svg"/><Relationship Id="rId10" Type="http://schemas.openxmlformats.org/officeDocument/2006/relationships/image" Target="../media/image36.png"/><Relationship Id="rId4" Type="http://schemas.openxmlformats.org/officeDocument/2006/relationships/diagramLayout" Target="../diagrams/layout3.xml"/><Relationship Id="rId9" Type="http://schemas.openxmlformats.org/officeDocument/2006/relationships/image" Target="../media/image35.svg"/><Relationship Id="rId14" Type="http://schemas.openxmlformats.org/officeDocument/2006/relationships/image" Target="../media/image40.png"/></Relationships>
</file>

<file path=ppt/slides/_rels/slide12.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sv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image" Target="../media/image37.svg"/><Relationship Id="rId5" Type="http://schemas.openxmlformats.org/officeDocument/2006/relationships/diagramQuickStyle" Target="../diagrams/quickStyle4.xml"/><Relationship Id="rId15" Type="http://schemas.openxmlformats.org/officeDocument/2006/relationships/image" Target="../media/image41.svg"/><Relationship Id="rId10" Type="http://schemas.openxmlformats.org/officeDocument/2006/relationships/image" Target="../media/image36.png"/><Relationship Id="rId4" Type="http://schemas.openxmlformats.org/officeDocument/2006/relationships/diagramLayout" Target="../diagrams/layout4.xml"/><Relationship Id="rId9" Type="http://schemas.openxmlformats.org/officeDocument/2006/relationships/image" Target="../media/image35.svg"/><Relationship Id="rId14" Type="http://schemas.openxmlformats.org/officeDocument/2006/relationships/image" Target="../media/image40.png"/></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3.svg"/><Relationship Id="rId3" Type="http://schemas.openxmlformats.org/officeDocument/2006/relationships/image" Target="../media/image27.png"/><Relationship Id="rId7" Type="http://schemas.openxmlformats.org/officeDocument/2006/relationships/slide" Target="slide8.xml"/><Relationship Id="rId12" Type="http://schemas.openxmlformats.org/officeDocument/2006/relationships/image" Target="../media/image32.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9.svg"/><Relationship Id="rId11" Type="http://schemas.openxmlformats.org/officeDocument/2006/relationships/image" Target="../media/image43.svg"/><Relationship Id="rId5" Type="http://schemas.openxmlformats.org/officeDocument/2006/relationships/image" Target="../media/image28.png"/><Relationship Id="rId10" Type="http://schemas.openxmlformats.org/officeDocument/2006/relationships/image" Target="../media/image42.png"/><Relationship Id="rId4" Type="http://schemas.microsoft.com/office/2007/relationships/hdphoto" Target="../media/hdphoto1.wdp"/><Relationship Id="rId9" Type="http://schemas.openxmlformats.org/officeDocument/2006/relationships/image" Target="../media/image31.svg"/></Relationships>
</file>

<file path=ppt/slides/_rels/slide1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43.svg"/></Relationships>
</file>

<file path=ppt/slides/_rels/slide1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43.svg"/></Relationships>
</file>

<file path=ppt/slides/_rels/slide1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43.svg"/></Relationships>
</file>

<file path=ppt/slides/_rels/slide1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43.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image" Target="../media/image29.svg"/><Relationship Id="rId11" Type="http://schemas.openxmlformats.org/officeDocument/2006/relationships/image" Target="../media/image33.svg"/><Relationship Id="rId5" Type="http://schemas.openxmlformats.org/officeDocument/2006/relationships/image" Target="../media/image28.png"/><Relationship Id="rId10" Type="http://schemas.openxmlformats.org/officeDocument/2006/relationships/image" Target="../media/image32.png"/><Relationship Id="rId4" Type="http://schemas.microsoft.com/office/2007/relationships/hdphoto" Target="../media/hdphoto1.wdp"/><Relationship Id="rId9"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2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45.svg"/></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image" Target="../media/image45.sv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10.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slide" Target="slide8.xml"/><Relationship Id="rId2" Type="http://schemas.openxmlformats.org/officeDocument/2006/relationships/notesSlide" Target="../notesSlides/notesSlide23.xml"/><Relationship Id="rId1" Type="http://schemas.openxmlformats.org/officeDocument/2006/relationships/slideLayout" Target="../slideLayouts/slideLayout10.xml"/><Relationship Id="rId6" Type="http://schemas.openxmlformats.org/officeDocument/2006/relationships/image" Target="../media/image29.svg"/><Relationship Id="rId5" Type="http://schemas.openxmlformats.org/officeDocument/2006/relationships/image" Target="../media/image28.png"/><Relationship Id="rId4" Type="http://schemas.microsoft.com/office/2007/relationships/hdphoto" Target="../media/hdphoto1.wdp"/><Relationship Id="rId9" Type="http://schemas.openxmlformats.org/officeDocument/2006/relationships/image" Target="../media/image33.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slide" Target="slide8.xml"/><Relationship Id="rId2" Type="http://schemas.openxmlformats.org/officeDocument/2006/relationships/notesSlide" Target="../notesSlides/notesSlide26.xml"/><Relationship Id="rId1" Type="http://schemas.openxmlformats.org/officeDocument/2006/relationships/slideLayout" Target="../slideLayouts/slideLayout10.xml"/><Relationship Id="rId6" Type="http://schemas.openxmlformats.org/officeDocument/2006/relationships/image" Target="../media/image29.svg"/><Relationship Id="rId11" Type="http://schemas.openxmlformats.org/officeDocument/2006/relationships/image" Target="../media/image33.svg"/><Relationship Id="rId5" Type="http://schemas.openxmlformats.org/officeDocument/2006/relationships/image" Target="../media/image28.png"/><Relationship Id="rId10" Type="http://schemas.openxmlformats.org/officeDocument/2006/relationships/image" Target="../media/image32.png"/><Relationship Id="rId4" Type="http://schemas.microsoft.com/office/2007/relationships/hdphoto" Target="../media/hdphoto1.wdp"/><Relationship Id="rId9" Type="http://schemas.openxmlformats.org/officeDocument/2006/relationships/image" Target="../media/image31.svg"/></Relationships>
</file>

<file path=ppt/slides/_rels/slide2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10.xml"/><Relationship Id="rId4" Type="http://schemas.openxmlformats.org/officeDocument/2006/relationships/image" Target="../media/image47.svg"/></Relationships>
</file>

<file path=ppt/slides/_rels/slide2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8.xml"/><Relationship Id="rId1" Type="http://schemas.openxmlformats.org/officeDocument/2006/relationships/slideLayout" Target="../slideLayouts/slideLayout10.xml"/><Relationship Id="rId4" Type="http://schemas.openxmlformats.org/officeDocument/2006/relationships/image" Target="../media/image47.svg"/></Relationships>
</file>

<file path=ppt/slides/_rels/slide2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29.xml"/><Relationship Id="rId1" Type="http://schemas.openxmlformats.org/officeDocument/2006/relationships/slideLayout" Target="../slideLayouts/slideLayout10.xml"/><Relationship Id="rId4" Type="http://schemas.openxmlformats.org/officeDocument/2006/relationships/slide" Target="slide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8.png"/><Relationship Id="rId7" Type="http://schemas.openxmlformats.org/officeDocument/2006/relationships/image" Target="../media/image51.svg"/><Relationship Id="rId2" Type="http://schemas.openxmlformats.org/officeDocument/2006/relationships/hyperlink" Target="https://wirtschaft-entwicklung.de/wirtschaft-menschenrechte/csr-risiko-check" TargetMode="External"/><Relationship Id="rId1" Type="http://schemas.openxmlformats.org/officeDocument/2006/relationships/slideLayout" Target="../slideLayouts/slideLayout11.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hyperlink" Target="https://kompass.wirtschaft-entwicklung.de/sorgfalts-kompass/risiken-analysieren" TargetMode="External"/><Relationship Id="rId9" Type="http://schemas.openxmlformats.org/officeDocument/2006/relationships/hyperlink" Target="https://www.climate-challenge.de/tool"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metropolregion-muenchen.eu/wp-content/uploads/2021/05/Leitfaden-Betriebliches-Mobilitaetsmanagement.pdf" TargetMode="External"/><Relationship Id="rId13" Type="http://schemas.openxmlformats.org/officeDocument/2006/relationships/hyperlink" Target="https://www.sovd.de/fileadmin/bundesverband/pdf/broschueren/ehrenamt/WEB_Moderationsleitfaden_fuer_Online_Meetings_Berichtigung_2021-07-06.pdf" TargetMode="External"/><Relationship Id="rId3" Type="http://schemas.openxmlformats.org/officeDocument/2006/relationships/hyperlink" Target="https://www.stmuv.bayern.de/themen/wirtschaft/umweltpakt/izu/index.htm" TargetMode="External"/><Relationship Id="rId7" Type="http://schemas.openxmlformats.org/officeDocument/2006/relationships/hyperlink" Target="https://www.bestellen.bayern.de/application/applstarter?APPL=eshop&amp;DIR=eshop&amp;ACTIONxSETVAL(artdtl.htm,APGxNODENR:4016,AARTxNR:lfu_was_00165,AARTxNODENR:355639,USERxBODYURL:artdtl.htm,KATALOG:StMUG,AKATxNAME:StMUG,ALLE:x)=X" TargetMode="External"/><Relationship Id="rId12" Type="http://schemas.openxmlformats.org/officeDocument/2006/relationships/hyperlink" Target="https://images.huffingtonpost.com/2015-06-30-1435684421-3776311-Moderationstechniken.pdf" TargetMode="External"/><Relationship Id="rId2" Type="http://schemas.openxmlformats.org/officeDocument/2006/relationships/notesSlide" Target="../notesSlides/notesSlide33.xml"/><Relationship Id="rId1" Type="http://schemas.openxmlformats.org/officeDocument/2006/relationships/slideLayout" Target="../slideLayouts/slideLayout11.xml"/><Relationship Id="rId6" Type="http://schemas.openxmlformats.org/officeDocument/2006/relationships/hyperlink" Target="https://www.weka-elearning.de/downloads/fehlerkultur-einfuehren/" TargetMode="External"/><Relationship Id="rId11" Type="http://schemas.openxmlformats.org/officeDocument/2006/relationships/hyperlink" Target="https://ghgprotocol.org/" TargetMode="External"/><Relationship Id="rId5" Type="http://schemas.openxmlformats.org/officeDocument/2006/relationships/hyperlink" Target="https://www.umweltpakt.bayern.de/umwelt_klimapakt/" TargetMode="External"/><Relationship Id="rId15" Type="http://schemas.openxmlformats.org/officeDocument/2006/relationships/hyperlink" Target="https://www.ressource-deutschland.de/fileadmin/user_upload/downloads/leitfaden-ressourceneffizienz/Fehlermoeglichkeits_und_Einflussanalyse.pdf" TargetMode="External"/><Relationship Id="rId10" Type="http://schemas.openxmlformats.org/officeDocument/2006/relationships/hyperlink" Target="https://www.cdp.net/en" TargetMode="External"/><Relationship Id="rId4" Type="http://schemas.openxmlformats.org/officeDocument/2006/relationships/hyperlink" Target="https://www.umweltpakt.bayern.de/rez/" TargetMode="External"/><Relationship Id="rId9" Type="http://schemas.openxmlformats.org/officeDocument/2006/relationships/hyperlink" Target="https://www.beuth.de/de/vornorm/din-ts-35807/320979803" TargetMode="External"/><Relationship Id="rId14" Type="http://schemas.openxmlformats.org/officeDocument/2006/relationships/hyperlink" Target="https://www.bmwi.de/Redaktion/DE/Publikationen/Ausbildung-und-Beruf/situation-analysieren-interne-unternehmensanalyse.pdf?__blob=publicationFile&amp;v=3"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lfu.bayern.de/" TargetMode="External"/><Relationship Id="rId7" Type="http://schemas.openxmlformats.org/officeDocument/2006/relationships/image" Target="../media/image53.png"/><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www.baumgroup.de/" TargetMode="External"/><Relationship Id="rId5" Type="http://schemas.openxmlformats.org/officeDocument/2006/relationships/hyperlink" Target="mailto:muenchen@baumgroup.de" TargetMode="External"/><Relationship Id="rId4" Type="http://schemas.openxmlformats.org/officeDocument/2006/relationships/hyperlink" Target="https://www.umweltpakt.bayern.de/nachhaltigkeitsman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6.xml"/><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9.png"/><Relationship Id="rId4" Type="http://schemas.openxmlformats.org/officeDocument/2006/relationships/diagramData" Target="../diagrams/data1.xml"/><Relationship Id="rId9" Type="http://schemas.openxmlformats.org/officeDocument/2006/relationships/slide" Target="slide33.xml"/></Relationships>
</file>

<file path=ppt/slides/_rels/slide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slide" Target="slide34.xml"/><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33.xml"/><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4168" y="2636912"/>
            <a:ext cx="4178359" cy="3528392"/>
          </a:xfrm>
          <a:prstGeom prst="rect">
            <a:avLst/>
          </a:prstGeom>
        </p:spPr>
      </p:pic>
      <p:sp>
        <p:nvSpPr>
          <p:cNvPr id="233503" name="Rectangle 31"/>
          <p:cNvSpPr>
            <a:spLocks noGrp="1" noChangeArrowheads="1"/>
          </p:cNvSpPr>
          <p:nvPr>
            <p:ph type="subTitle" idx="1"/>
          </p:nvPr>
        </p:nvSpPr>
        <p:spPr>
          <a:xfrm>
            <a:off x="2053200" y="4509120"/>
            <a:ext cx="7200000" cy="2667000"/>
          </a:xfrm>
        </p:spPr>
        <p:txBody>
          <a:bodyPr/>
          <a:lstStyle/>
          <a:p>
            <a:r>
              <a:rPr lang="de-DE" sz="2600" dirty="0"/>
              <a:t>Das IZU-Tool zum Umwelt-Risikomanagement</a:t>
            </a:r>
            <a:br>
              <a:rPr lang="de-DE" sz="2600" dirty="0"/>
            </a:br>
            <a:r>
              <a:rPr lang="de-DE" sz="2600" dirty="0"/>
              <a:t>Allgemeine Handlungshilfe</a:t>
            </a:r>
          </a:p>
        </p:txBody>
      </p:sp>
      <p:sp>
        <p:nvSpPr>
          <p:cNvPr id="3" name="Textfeld 2"/>
          <p:cNvSpPr txBox="1"/>
          <p:nvPr/>
        </p:nvSpPr>
        <p:spPr>
          <a:xfrm>
            <a:off x="2052296" y="1988840"/>
            <a:ext cx="7200000" cy="2516073"/>
          </a:xfrm>
          <a:prstGeom prst="rect">
            <a:avLst/>
          </a:prstGeom>
          <a:noFill/>
        </p:spPr>
        <p:txBody>
          <a:bodyPr wrap="square" lIns="0" rtlCol="0">
            <a:spAutoFit/>
          </a:bodyPr>
          <a:lstStyle/>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6000" b="1" i="0" u="none" strike="noStrike" kern="1200" cap="none" spc="0" normalizeH="0" baseline="0" noProof="0" dirty="0">
                <a:ln>
                  <a:noFill/>
                </a:ln>
                <a:solidFill>
                  <a:srgbClr val="6DA03A"/>
                </a:solidFill>
                <a:effectLst/>
                <a:uLnTx/>
                <a:uFillTx/>
                <a:latin typeface="Arial" charset="0"/>
                <a:ea typeface="ＭＳ Ｐゴシック" charset="-128"/>
                <a:cs typeface="+mn-cs"/>
              </a:rPr>
              <a:t>UMWELT</a:t>
            </a:r>
          </a:p>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6000" b="1" i="0" u="none" strike="noStrike" kern="1200" cap="none" spc="0" normalizeH="0" baseline="0" noProof="0" dirty="0">
                <a:ln>
                  <a:noFill/>
                </a:ln>
                <a:solidFill>
                  <a:srgbClr val="F9AA00"/>
                </a:solidFill>
                <a:effectLst/>
                <a:uLnTx/>
                <a:uFillTx/>
                <a:latin typeface="Arial" charset="0"/>
                <a:ea typeface="ＭＳ Ｐゴシック" charset="-128"/>
                <a:cs typeface="+mn-cs"/>
              </a:rPr>
              <a:t>RISIKO</a:t>
            </a:r>
          </a:p>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6000" b="1" i="0" u="none" strike="noStrike" kern="1200" cap="none" spc="0" normalizeH="0" baseline="0" noProof="0" dirty="0">
                <a:ln>
                  <a:noFill/>
                </a:ln>
                <a:solidFill>
                  <a:srgbClr val="446F85"/>
                </a:solidFill>
                <a:effectLst/>
                <a:uLnTx/>
                <a:uFillTx/>
                <a:latin typeface="Arial" charset="0"/>
                <a:ea typeface="ＭＳ Ｐゴシック" charset="-128"/>
                <a:cs typeface="+mn-cs"/>
              </a:rPr>
              <a:t>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u="sng" dirty="0"/>
              <a:t>Methode:</a:t>
            </a:r>
            <a:r>
              <a:rPr lang="de-DE" dirty="0"/>
              <a:t> SWOT-Analyse (easy)</a:t>
            </a:r>
            <a:endParaRPr lang="en-AU" dirty="0"/>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10</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73" name="Grafik 72" descr="Volltreffer Silhouette">
            <a:extLst>
              <a:ext uri="{FF2B5EF4-FFF2-40B4-BE49-F238E27FC236}">
                <a16:creationId xmlns:a16="http://schemas.microsoft.com/office/drawing/2014/main" id="{07FC5A39-20CB-4DE7-A878-ECF2E85D24BA}"/>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8117"/>
                    </a14:imgEffect>
                  </a14:imgLayer>
                </a14:imgProps>
              </a:ext>
              <a:ext uri="{28A0092B-C50C-407E-A947-70E740481C1C}">
                <a14:useLocalDpi xmlns:a14="http://schemas.microsoft.com/office/drawing/2010/main" val="0"/>
              </a:ext>
            </a:extLst>
          </a:blip>
          <a:stretch>
            <a:fillRect/>
          </a:stretch>
        </p:blipFill>
        <p:spPr>
          <a:xfrm>
            <a:off x="408609" y="3728533"/>
            <a:ext cx="708579" cy="708579"/>
          </a:xfrm>
          <a:prstGeom prst="rect">
            <a:avLst/>
          </a:prstGeom>
          <a:noFill/>
        </p:spPr>
      </p:pic>
      <p:sp>
        <p:nvSpPr>
          <p:cNvPr id="75" name="Textfeld 74">
            <a:extLst>
              <a:ext uri="{FF2B5EF4-FFF2-40B4-BE49-F238E27FC236}">
                <a16:creationId xmlns:a16="http://schemas.microsoft.com/office/drawing/2014/main" id="{05692AEA-2755-4004-A107-60C2A40D3304}"/>
              </a:ext>
            </a:extLst>
          </p:cNvPr>
          <p:cNvSpPr txBox="1"/>
          <p:nvPr/>
        </p:nvSpPr>
        <p:spPr>
          <a:xfrm>
            <a:off x="414765" y="1869092"/>
            <a:ext cx="5681239"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Was?</a:t>
            </a:r>
          </a:p>
        </p:txBody>
      </p:sp>
      <p:sp>
        <p:nvSpPr>
          <p:cNvPr id="74" name="Textfeld 73">
            <a:extLst>
              <a:ext uri="{FF2B5EF4-FFF2-40B4-BE49-F238E27FC236}">
                <a16:creationId xmlns:a16="http://schemas.microsoft.com/office/drawing/2014/main" id="{4B9CC061-0D6B-441B-A54E-673DF4383042}"/>
              </a:ext>
            </a:extLst>
          </p:cNvPr>
          <p:cNvSpPr txBox="1"/>
          <p:nvPr/>
        </p:nvSpPr>
        <p:spPr>
          <a:xfrm>
            <a:off x="408611" y="2309774"/>
            <a:ext cx="5681240" cy="899733"/>
          </a:xfrm>
          <a:prstGeom prst="rect">
            <a:avLst/>
          </a:prstGeom>
          <a:noFill/>
        </p:spPr>
        <p:txBody>
          <a:bodyPr wrap="square" rtlCol="0">
            <a:spAutoFit/>
          </a:bodyPr>
          <a:lstStyle/>
          <a:p>
            <a:pPr marL="0" marR="0" lvl="0" indent="0" algn="l" defTabSz="914400" rtl="0" eaLnBrk="0" fontAlgn="base" latinLnBrk="0" hangingPunct="0">
              <a:lnSpc>
                <a:spcPts val="16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Die SWOT-Analyse</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ist ein klassisches Instrument der strategischen Planung, das hilft 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Stärken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(Strengths),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Schwächen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(Weaknesses),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Chancen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(Opportunities) und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Bedrohungen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(Threats) Ihres Unternehmens zu identifizieren und </a:t>
            </a:r>
            <a:r>
              <a:rPr lang="de-DE" sz="1300" dirty="0">
                <a:solidFill>
                  <a:srgbClr val="000000"/>
                </a:solidFill>
              </a:rPr>
              <a:t>zu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beschreiben. </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8" name="Textfeld 77">
            <a:extLst>
              <a:ext uri="{FF2B5EF4-FFF2-40B4-BE49-F238E27FC236}">
                <a16:creationId xmlns:a16="http://schemas.microsoft.com/office/drawing/2014/main" id="{B26AE89A-A376-45C3-B777-A393E0F572DD}"/>
              </a:ext>
            </a:extLst>
          </p:cNvPr>
          <p:cNvSpPr txBox="1"/>
          <p:nvPr/>
        </p:nvSpPr>
        <p:spPr>
          <a:xfrm>
            <a:off x="428453" y="4703372"/>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Wer?</a:t>
            </a:r>
          </a:p>
        </p:txBody>
      </p:sp>
      <p:pic>
        <p:nvPicPr>
          <p:cNvPr id="77" name="Grafik 76" descr="Benutzer Silhouette">
            <a:extLst>
              <a:ext uri="{FF2B5EF4-FFF2-40B4-BE49-F238E27FC236}">
                <a16:creationId xmlns:a16="http://schemas.microsoft.com/office/drawing/2014/main" id="{D4911530-B962-46EA-AF1A-A4B89B51F808}"/>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369" y="5189823"/>
            <a:ext cx="657580" cy="657580"/>
          </a:xfrm>
          <a:prstGeom prst="rect">
            <a:avLst/>
          </a:prstGeom>
          <a:solidFill>
            <a:schemeClr val="bg1"/>
          </a:solidFill>
        </p:spPr>
      </p:pic>
      <p:sp>
        <p:nvSpPr>
          <p:cNvPr id="88" name="Textfeld 87">
            <a:extLst>
              <a:ext uri="{FF2B5EF4-FFF2-40B4-BE49-F238E27FC236}">
                <a16:creationId xmlns:a16="http://schemas.microsoft.com/office/drawing/2014/main" id="{98B9CFCA-D9FA-49F2-8F89-D3CC264ED307}"/>
              </a:ext>
            </a:extLst>
          </p:cNvPr>
          <p:cNvSpPr txBox="1"/>
          <p:nvPr/>
        </p:nvSpPr>
        <p:spPr>
          <a:xfrm>
            <a:off x="1139592" y="5211368"/>
            <a:ext cx="4970101" cy="1104918"/>
          </a:xfrm>
          <a:prstGeom prst="rect">
            <a:avLst/>
          </a:prstGeom>
          <a:noFill/>
        </p:spPr>
        <p:txBody>
          <a:bodyPr wrap="square" rtlCol="0">
            <a:spAutoFit/>
          </a:bodyPr>
          <a:lstStyle/>
          <a:p>
            <a:pPr marL="0" marR="0" lvl="0" indent="0" algn="l" defTabSz="914400" rtl="0" eaLnBrk="0" fontAlgn="base" latinLnBrk="0" hangingPunct="0">
              <a:lnSpc>
                <a:spcPts val="16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Im Idealfall involvier</a:t>
            </a:r>
            <a:r>
              <a:rPr lang="de-DE" sz="1300" dirty="0">
                <a:solidFill>
                  <a:srgbClr val="000000"/>
                </a:solidFill>
              </a:rPr>
              <a:t>en Sie </a:t>
            </a:r>
            <a:r>
              <a:rPr lang="de-DE" sz="1300" dirty="0">
                <a:solidFill>
                  <a:srgbClr val="000000"/>
                </a:solidFill>
                <a:hlinkClick r:id="rId7" action="ppaction://hlinksldjump">
                  <a:extLst>
                    <a:ext uri="{A12FA001-AC4F-418D-AE19-62706E023703}">
                      <ahyp:hlinkClr xmlns:ahyp="http://schemas.microsoft.com/office/drawing/2018/hyperlinkcolor" val="tx"/>
                    </a:ext>
                  </a:extLst>
                </a:hlinkClick>
              </a:rPr>
              <a:t>Vertreter und Vertreterinnen </a:t>
            </a:r>
            <a:r>
              <a:rPr lang="de-DE" sz="1300" dirty="0">
                <a:solidFill>
                  <a:srgbClr val="000000"/>
                </a:solidFill>
              </a:rPr>
              <a:t>aus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verschiedenen </a:t>
            </a:r>
            <a:r>
              <a:rPr lang="de-DE" sz="1300" dirty="0">
                <a:solidFill>
                  <a:srgbClr val="000000"/>
                </a:solidFill>
              </a:rPr>
              <a:t>Abteilungen Ihres Unternehmens (Einkauf, Logistik, Produktion, Vertrieb und Marketing), um verschiedene Perspektiven miteinzubeziehen und gemeinsam das ganze Unternehmen zu analysieren. </a:t>
            </a:r>
            <a:endParaRPr lang="en-AU" sz="1300" dirty="0">
              <a:solidFill>
                <a:srgbClr val="000000"/>
              </a:solidFill>
            </a:endParaRPr>
          </a:p>
        </p:txBody>
      </p:sp>
      <p:sp>
        <p:nvSpPr>
          <p:cNvPr id="45" name="Textfeld 44">
            <a:extLst>
              <a:ext uri="{FF2B5EF4-FFF2-40B4-BE49-F238E27FC236}">
                <a16:creationId xmlns:a16="http://schemas.microsoft.com/office/drawing/2014/main" id="{E107033D-BFED-4FF9-91A3-09945ECD3D07}"/>
              </a:ext>
            </a:extLst>
          </p:cNvPr>
          <p:cNvSpPr txBox="1"/>
          <p:nvPr/>
        </p:nvSpPr>
        <p:spPr>
          <a:xfrm>
            <a:off x="403177" y="3148615"/>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Wofür?</a:t>
            </a:r>
          </a:p>
        </p:txBody>
      </p:sp>
      <p:sp>
        <p:nvSpPr>
          <p:cNvPr id="9" name="Rechteck 8">
            <a:extLst>
              <a:ext uri="{FF2B5EF4-FFF2-40B4-BE49-F238E27FC236}">
                <a16:creationId xmlns:a16="http://schemas.microsoft.com/office/drawing/2014/main" id="{32A7A7FC-C4B4-435A-AA72-274C5D45BF5C}"/>
              </a:ext>
            </a:extLst>
          </p:cNvPr>
          <p:cNvSpPr/>
          <p:nvPr/>
        </p:nvSpPr>
        <p:spPr bwMode="auto">
          <a:xfrm>
            <a:off x="6600056" y="1829025"/>
            <a:ext cx="5132336" cy="4119823"/>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l" defTabSz="914377" rtl="0" eaLnBrk="0" fontAlgn="base" latinLnBrk="0" hangingPunct="0">
              <a:lnSpc>
                <a:spcPts val="16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 der Durchführung einer SWOT-Analyse</a:t>
            </a:r>
          </a:p>
          <a:p>
            <a:pPr marL="0" marR="0" lvl="0" indent="0" algn="l" defTabSz="914377" rtl="0" eaLnBrk="0" fontAlgn="base" latinLnBrk="0" hangingPunct="0">
              <a:lnSpc>
                <a:spcPts val="16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85744" marR="0" lvl="0" indent="-285744" algn="l" defTabSz="914400" rtl="0" eaLnBrk="0" fontAlgn="base" latinLnBrk="0" hangingPunct="0">
              <a:lnSpc>
                <a:spcPts val="16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Starten Sie mit einer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Internen Analyse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Ihres Unternehmens zu Umweltthemen: Analysieren Sie die Eigenschaften, die für Ihr Unternehmen gewinnbringend sind (Stärken) und jene, die Fallstricke bieten (Schwächen). </a:t>
            </a:r>
          </a:p>
          <a:p>
            <a:pPr marL="285744" marR="0" lvl="0" indent="-285744" algn="l" defTabSz="914400" rtl="0" eaLnBrk="0" fontAlgn="base" latinLnBrk="0" hangingPunct="0">
              <a:lnSpc>
                <a:spcPts val="16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Externe Analyse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liefert Ihnen wichtige Informationen zu den Elementen, die nicht nur Chancen, sondern auch eine Belastung für Ihr Unternehmen darstellen können. Diese ergeben sich häufig aus und stehen daher im Zusammenhang mit den Stärken bzw. Schwächen Ihres Unternehmens.</a:t>
            </a:r>
          </a:p>
          <a:p>
            <a:pPr marL="285744" marR="0" lvl="0" indent="-285744" algn="l" defTabSz="914400" rtl="0" eaLnBrk="0" fontAlgn="base" latinLnBrk="0" hangingPunct="0">
              <a:lnSpc>
                <a:spcPts val="16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Im Rahmen der externen Analyse bietet sich eine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STEP-Analyse</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an, die politische, ökonomische, sozial-demografische und technologische Faktoren berücksichtigt. </a:t>
            </a:r>
          </a:p>
          <a:p>
            <a:pPr marL="285744" marR="0" lvl="0" indent="-285744" algn="l" defTabSz="914400" rtl="0" eaLnBrk="0" fontAlgn="base" latinLnBrk="0" hangingPunct="0">
              <a:lnSpc>
                <a:spcPts val="16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Nutzen Sie für die Durchführung der Analyse 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SWOT-Matrix-Vorlage</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auf den nächsten Folien.</a:t>
            </a:r>
          </a:p>
        </p:txBody>
      </p:sp>
      <p:pic>
        <p:nvPicPr>
          <p:cNvPr id="47" name="Grafik 46" descr="Zahnräder Silhouette">
            <a:extLst>
              <a:ext uri="{FF2B5EF4-FFF2-40B4-BE49-F238E27FC236}">
                <a16:creationId xmlns:a16="http://schemas.microsoft.com/office/drawing/2014/main" id="{0B4ED117-F32B-42CE-8360-6545EF10F90E}"/>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44267" y="5085185"/>
            <a:ext cx="801596" cy="801596"/>
          </a:xfrm>
          <a:prstGeom prst="rect">
            <a:avLst/>
          </a:prstGeom>
          <a:noFill/>
          <a:ln>
            <a:noFill/>
          </a:ln>
        </p:spPr>
      </p:pic>
      <p:sp>
        <p:nvSpPr>
          <p:cNvPr id="48" name="Textfeld 47">
            <a:extLst>
              <a:ext uri="{FF2B5EF4-FFF2-40B4-BE49-F238E27FC236}">
                <a16:creationId xmlns:a16="http://schemas.microsoft.com/office/drawing/2014/main" id="{4B0ED65E-010C-4777-A1DF-4461EF583773}"/>
              </a:ext>
            </a:extLst>
          </p:cNvPr>
          <p:cNvSpPr txBox="1"/>
          <p:nvPr/>
        </p:nvSpPr>
        <p:spPr>
          <a:xfrm>
            <a:off x="1139593" y="3635878"/>
            <a:ext cx="4944825" cy="892552"/>
          </a:xfrm>
          <a:prstGeom prst="rect">
            <a:avLst/>
          </a:prstGeom>
          <a:noFill/>
        </p:spPr>
        <p:txBody>
          <a:bodyPr wrap="square" rtlCol="0">
            <a:spAutoFit/>
          </a:bodyPr>
          <a:lstStyle/>
          <a:p>
            <a:pPr marL="0" marR="0" lvl="0" indent="0" algn="l" defTabSz="914400" rtl="0" eaLnBrk="0" fontAlgn="base" latinLnBrk="0" hangingPunct="0">
              <a:lnSpc>
                <a:spcPts val="16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Eine SWOT-Matrix bietet Ihnen einen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Überblick</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über die Gesamtsituation Ihres Unternehmens. So können Sie erste Risiken und Chancen identifizieren und Zusammenhänge besser verstehen.</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1" name="Fußzeilenplatzhalter 2">
            <a:extLst>
              <a:ext uri="{FF2B5EF4-FFF2-40B4-BE49-F238E27FC236}">
                <a16:creationId xmlns:a16="http://schemas.microsoft.com/office/drawing/2014/main" id="{129A5BA0-FD22-496F-A324-D95D6D262F4B}"/>
              </a:ext>
            </a:extLst>
          </p:cNvPr>
          <p:cNvSpPr>
            <a:spLocks noGrp="1"/>
          </p:cNvSpPr>
          <p:nvPr>
            <p:ph type="ftr" sz="quarter" idx="10"/>
          </p:nvPr>
        </p:nvSpPr>
        <p:spPr>
          <a:xfrm>
            <a:off x="5992940" y="6477000"/>
            <a:ext cx="5815060"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7B9C2A"/>
                </a:solidFill>
                <a:effectLst/>
                <a:uLnTx/>
                <a:uFillTx/>
                <a:latin typeface="Arial" charset="0"/>
                <a:ea typeface="ＭＳ Ｐゴシック" charset="-128"/>
                <a:cs typeface="+mn-cs"/>
              </a:rPr>
              <a:t>UMWELT. </a:t>
            </a:r>
            <a:r>
              <a:rPr kumimoji="0" lang="de-DE" sz="1000" b="1" i="0" u="none" strike="noStrike" kern="1200" cap="none" spc="0" normalizeH="0" baseline="0" noProof="0" dirty="0">
                <a:ln>
                  <a:noFill/>
                </a:ln>
                <a:solidFill>
                  <a:srgbClr val="F9AA00"/>
                </a:solidFill>
                <a:effectLst/>
                <a:uLnTx/>
                <a:uFillTx/>
                <a:latin typeface="Arial" charset="0"/>
                <a:ea typeface="ＭＳ Ｐゴシック" charset="-128"/>
                <a:cs typeface="+mn-cs"/>
              </a:rPr>
              <a:t>RISIKO. </a:t>
            </a: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MANAGEMENT. </a:t>
            </a:r>
            <a:r>
              <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rPr>
              <a:t>| © LfU | IZU Infozentrum UmweltWirtschaft</a:t>
            </a:r>
          </a:p>
        </p:txBody>
      </p:sp>
      <p:pic>
        <p:nvPicPr>
          <p:cNvPr id="18" name="Grafik 17" descr="Wecker Silhouette">
            <a:extLst>
              <a:ext uri="{FF2B5EF4-FFF2-40B4-BE49-F238E27FC236}">
                <a16:creationId xmlns:a16="http://schemas.microsoft.com/office/drawing/2014/main" id="{F3A9A52B-D8F6-4052-802C-69D5C2958B3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241015" y="920611"/>
            <a:ext cx="500063" cy="500063"/>
          </a:xfrm>
          <a:prstGeom prst="rect">
            <a:avLst/>
          </a:prstGeom>
          <a:noFill/>
        </p:spPr>
      </p:pic>
      <p:sp>
        <p:nvSpPr>
          <p:cNvPr id="19" name="Textfeld 18">
            <a:extLst>
              <a:ext uri="{FF2B5EF4-FFF2-40B4-BE49-F238E27FC236}">
                <a16:creationId xmlns:a16="http://schemas.microsoft.com/office/drawing/2014/main" id="{51863325-1EF9-40E3-A698-E5D6BD8E0DB7}"/>
              </a:ext>
            </a:extLst>
          </p:cNvPr>
          <p:cNvSpPr txBox="1"/>
          <p:nvPr/>
        </p:nvSpPr>
        <p:spPr>
          <a:xfrm>
            <a:off x="10741078" y="1143675"/>
            <a:ext cx="115212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ca. 30 min.</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62536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pPr algn="ctr"/>
            <a:r>
              <a:rPr lang="de-DE" dirty="0"/>
              <a:t>SWOT-Analyse für ein Unternehmen der Baubranche</a:t>
            </a:r>
            <a:endParaRPr lang="en-AU" dirty="0"/>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11</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4" name="Gruppieren 3">
            <a:extLst>
              <a:ext uri="{FF2B5EF4-FFF2-40B4-BE49-F238E27FC236}">
                <a16:creationId xmlns:a16="http://schemas.microsoft.com/office/drawing/2014/main" id="{CBBA4E3A-8506-4C6D-8F4A-3CF34962D269}"/>
              </a:ext>
            </a:extLst>
          </p:cNvPr>
          <p:cNvGrpSpPr/>
          <p:nvPr/>
        </p:nvGrpSpPr>
        <p:grpSpPr>
          <a:xfrm>
            <a:off x="492529" y="1756126"/>
            <a:ext cx="11205458" cy="4373630"/>
            <a:chOff x="492529" y="1756126"/>
            <a:chExt cx="11205458" cy="4373630"/>
          </a:xfrm>
        </p:grpSpPr>
        <p:grpSp>
          <p:nvGrpSpPr>
            <p:cNvPr id="3" name="Gruppieren 2">
              <a:extLst>
                <a:ext uri="{FF2B5EF4-FFF2-40B4-BE49-F238E27FC236}">
                  <a16:creationId xmlns:a16="http://schemas.microsoft.com/office/drawing/2014/main" id="{9B30B53D-C497-49CE-9B20-DFA75068E864}"/>
                </a:ext>
              </a:extLst>
            </p:cNvPr>
            <p:cNvGrpSpPr/>
            <p:nvPr/>
          </p:nvGrpSpPr>
          <p:grpSpPr>
            <a:xfrm>
              <a:off x="911422" y="1756773"/>
              <a:ext cx="10369156" cy="4372983"/>
              <a:chOff x="6306408" y="1740338"/>
              <a:chExt cx="5575054" cy="4266913"/>
            </a:xfrm>
          </p:grpSpPr>
          <p:sp>
            <p:nvSpPr>
              <p:cNvPr id="57" name="Rechteck 56">
                <a:extLst>
                  <a:ext uri="{FF2B5EF4-FFF2-40B4-BE49-F238E27FC236}">
                    <a16:creationId xmlns:a16="http://schemas.microsoft.com/office/drawing/2014/main" id="{CAE07028-C42D-4626-957A-C36D2B9F5BFE}"/>
                  </a:ext>
                </a:extLst>
              </p:cNvPr>
              <p:cNvSpPr/>
              <p:nvPr/>
            </p:nvSpPr>
            <p:spPr bwMode="auto">
              <a:xfrm>
                <a:off x="6306408" y="1740338"/>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Rechteck 59">
                <a:extLst>
                  <a:ext uri="{FF2B5EF4-FFF2-40B4-BE49-F238E27FC236}">
                    <a16:creationId xmlns:a16="http://schemas.microsoft.com/office/drawing/2014/main" id="{80CCE3AB-4B31-43F4-B8B8-45B468ACCBD8}"/>
                  </a:ext>
                </a:extLst>
              </p:cNvPr>
              <p:cNvSpPr/>
              <p:nvPr/>
            </p:nvSpPr>
            <p:spPr bwMode="auto">
              <a:xfrm>
                <a:off x="9148349" y="3960985"/>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1" name="Rechteck 60">
                <a:extLst>
                  <a:ext uri="{FF2B5EF4-FFF2-40B4-BE49-F238E27FC236}">
                    <a16:creationId xmlns:a16="http://schemas.microsoft.com/office/drawing/2014/main" id="{FB2CDD51-A70D-4B99-B936-63AEEE593C2C}"/>
                  </a:ext>
                </a:extLst>
              </p:cNvPr>
              <p:cNvSpPr/>
              <p:nvPr/>
            </p:nvSpPr>
            <p:spPr bwMode="auto">
              <a:xfrm>
                <a:off x="9148349" y="1740338"/>
                <a:ext cx="2733113"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2" name="Rechteck 61">
                <a:extLst>
                  <a:ext uri="{FF2B5EF4-FFF2-40B4-BE49-F238E27FC236}">
                    <a16:creationId xmlns:a16="http://schemas.microsoft.com/office/drawing/2014/main" id="{494CE3E9-9EB8-4B41-A01B-2EE7154638C3}"/>
                  </a:ext>
                </a:extLst>
              </p:cNvPr>
              <p:cNvSpPr/>
              <p:nvPr/>
            </p:nvSpPr>
            <p:spPr bwMode="auto">
              <a:xfrm>
                <a:off x="6306408" y="3960983"/>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aphicFrame>
            <p:nvGraphicFramePr>
              <p:cNvPr id="63" name="Diagramm 62">
                <a:extLst>
                  <a:ext uri="{FF2B5EF4-FFF2-40B4-BE49-F238E27FC236}">
                    <a16:creationId xmlns:a16="http://schemas.microsoft.com/office/drawing/2014/main" id="{FEF0CA28-FC32-4BD0-B01E-898135D3B3E5}"/>
                  </a:ext>
                </a:extLst>
              </p:cNvPr>
              <p:cNvGraphicFramePr/>
              <p:nvPr/>
            </p:nvGraphicFramePr>
            <p:xfrm>
              <a:off x="7694849" y="2956056"/>
              <a:ext cx="2794732" cy="1772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5" name="Grafik 64" descr="Balkendiagramm mit Aufwärtstrend Silhouette">
                <a:extLst>
                  <a:ext uri="{FF2B5EF4-FFF2-40B4-BE49-F238E27FC236}">
                    <a16:creationId xmlns:a16="http://schemas.microsoft.com/office/drawing/2014/main" id="{696CC73A-07BD-4F85-8E58-4887A5798D6B}"/>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89459" y="1834171"/>
                <a:ext cx="371737" cy="572611"/>
              </a:xfrm>
              <a:prstGeom prst="rect">
                <a:avLst/>
              </a:prstGeom>
            </p:spPr>
          </p:pic>
          <p:pic>
            <p:nvPicPr>
              <p:cNvPr id="66" name="Grafik 65" descr="Hochspannung Silhouette">
                <a:extLst>
                  <a:ext uri="{FF2B5EF4-FFF2-40B4-BE49-F238E27FC236}">
                    <a16:creationId xmlns:a16="http://schemas.microsoft.com/office/drawing/2014/main" id="{3E0695F3-B433-4827-895A-8B2BF15593F6}"/>
                  </a:ext>
                </a:extLst>
              </p:cNvPr>
              <p:cNvPicPr>
                <a:picLocks noChangeAspect="1"/>
              </p:cNvPicPr>
              <p:nvPr/>
            </p:nvPicPr>
            <p:blipFill>
              <a:blip r:embed="rId10"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53295" y="5358024"/>
                <a:ext cx="351822" cy="579872"/>
              </a:xfrm>
              <a:prstGeom prst="rect">
                <a:avLst/>
              </a:prstGeom>
            </p:spPr>
          </p:pic>
          <p:pic>
            <p:nvPicPr>
              <p:cNvPr id="67" name="Grafik 66" descr="Berge Silhouette">
                <a:extLst>
                  <a:ext uri="{FF2B5EF4-FFF2-40B4-BE49-F238E27FC236}">
                    <a16:creationId xmlns:a16="http://schemas.microsoft.com/office/drawing/2014/main" id="{CBAEF673-8435-46FA-8F2C-0434FE00291C}"/>
                  </a:ext>
                </a:extLst>
              </p:cNvPr>
              <p:cNvPicPr>
                <a:picLocks noChangeAspect="1"/>
              </p:cNvPicPr>
              <p:nvPr/>
            </p:nvPicPr>
            <p:blipFill>
              <a:blip r:embed="rId1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589459" y="5358019"/>
                <a:ext cx="363983" cy="611042"/>
              </a:xfrm>
              <a:prstGeom prst="rect">
                <a:avLst/>
              </a:prstGeom>
            </p:spPr>
          </p:pic>
          <p:pic>
            <p:nvPicPr>
              <p:cNvPr id="69" name="Grafik 68" descr="Klebepflaster Silhouette">
                <a:extLst>
                  <a:ext uri="{FF2B5EF4-FFF2-40B4-BE49-F238E27FC236}">
                    <a16:creationId xmlns:a16="http://schemas.microsoft.com/office/drawing/2014/main" id="{075EF56F-B4EC-46F0-AB5A-A86AC41C7C3F}"/>
                  </a:ext>
                </a:extLst>
              </p:cNvPr>
              <p:cNvPicPr>
                <a:picLocks noChangeAspect="1"/>
              </p:cNvPicPr>
              <p:nvPr/>
            </p:nvPicPr>
            <p:blipFill>
              <a:blip r:embed="rId14"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455589" y="1856150"/>
                <a:ext cx="349527" cy="576093"/>
              </a:xfrm>
              <a:prstGeom prst="rect">
                <a:avLst/>
              </a:prstGeom>
            </p:spPr>
          </p:pic>
        </p:grpSp>
        <p:sp>
          <p:nvSpPr>
            <p:cNvPr id="6" name="Rechteck 5">
              <a:extLst>
                <a:ext uri="{FF2B5EF4-FFF2-40B4-BE49-F238E27FC236}">
                  <a16:creationId xmlns:a16="http://schemas.microsoft.com/office/drawing/2014/main" id="{82AECED2-CABE-475C-B24B-B637E5AF22FC}"/>
                </a:ext>
              </a:extLst>
            </p:cNvPr>
            <p:cNvSpPr/>
            <p:nvPr/>
          </p:nvSpPr>
          <p:spPr bwMode="auto">
            <a:xfrm rot="16200000">
              <a:off x="-376639" y="2625294"/>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Stärken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1" name="Rechteck 20">
              <a:extLst>
                <a:ext uri="{FF2B5EF4-FFF2-40B4-BE49-F238E27FC236}">
                  <a16:creationId xmlns:a16="http://schemas.microsoft.com/office/drawing/2014/main" id="{90FE6879-5771-4081-BD6D-90E403D32FA5}"/>
                </a:ext>
              </a:extLst>
            </p:cNvPr>
            <p:cNvSpPr/>
            <p:nvPr/>
          </p:nvSpPr>
          <p:spPr bwMode="auto">
            <a:xfrm rot="16200000">
              <a:off x="-376639" y="4899301"/>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Chancen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2" name="Rechteck 21">
              <a:extLst>
                <a:ext uri="{FF2B5EF4-FFF2-40B4-BE49-F238E27FC236}">
                  <a16:creationId xmlns:a16="http://schemas.microsoft.com/office/drawing/2014/main" id="{5B92ED9F-6A0B-4CF0-B678-9679CEEA5C33}"/>
                </a:ext>
              </a:extLst>
            </p:cNvPr>
            <p:cNvSpPr/>
            <p:nvPr/>
          </p:nvSpPr>
          <p:spPr bwMode="auto">
            <a:xfrm rot="5400000">
              <a:off x="10470019" y="2625939"/>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Schwächen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3" name="Rechteck 22">
              <a:extLst>
                <a:ext uri="{FF2B5EF4-FFF2-40B4-BE49-F238E27FC236}">
                  <a16:creationId xmlns:a16="http://schemas.microsoft.com/office/drawing/2014/main" id="{33720DD9-D701-4413-986E-5EF865B565A6}"/>
                </a:ext>
              </a:extLst>
            </p:cNvPr>
            <p:cNvSpPr/>
            <p:nvPr/>
          </p:nvSpPr>
          <p:spPr bwMode="auto">
            <a:xfrm rot="5400000">
              <a:off x="10470020" y="4899300"/>
              <a:ext cx="2097134"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Risiken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grpSp>
      <p:sp>
        <p:nvSpPr>
          <p:cNvPr id="24" name="Textfeld 23">
            <a:extLst>
              <a:ext uri="{FF2B5EF4-FFF2-40B4-BE49-F238E27FC236}">
                <a16:creationId xmlns:a16="http://schemas.microsoft.com/office/drawing/2014/main" id="{954D8654-386E-469F-B649-938D0CDDC773}"/>
              </a:ext>
            </a:extLst>
          </p:cNvPr>
          <p:cNvSpPr txBox="1"/>
          <p:nvPr/>
        </p:nvSpPr>
        <p:spPr>
          <a:xfrm>
            <a:off x="1063552" y="1875464"/>
            <a:ext cx="3950166" cy="1892826"/>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Gute Verfügbarkeit von Umweltdaten durch ein zertifiziertes</a:t>
            </a: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 Umweltmanagementsystem</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Wahrnehmung im Markt als Partner für komplexe Bauvorhaben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Nische Nachhaltiges Bauen ist besetzt und ausbaufähig: Know-how vorhanden</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Hohe Effizienz bei Prozessen führt zu Kosteneinsparungen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25" name="Textfeld 24">
            <a:extLst>
              <a:ext uri="{FF2B5EF4-FFF2-40B4-BE49-F238E27FC236}">
                <a16:creationId xmlns:a16="http://schemas.microsoft.com/office/drawing/2014/main" id="{D6F13271-8E29-403F-B812-5ED166088154}"/>
              </a:ext>
            </a:extLst>
          </p:cNvPr>
          <p:cNvSpPr txBox="1"/>
          <p:nvPr/>
        </p:nvSpPr>
        <p:spPr>
          <a:xfrm>
            <a:off x="969424" y="4106498"/>
            <a:ext cx="4188291" cy="1892826"/>
          </a:xfrm>
          <a:prstGeom prst="rect">
            <a:avLst/>
          </a:prstGeom>
          <a:noFill/>
        </p:spPr>
        <p:txBody>
          <a:bodyPr wrap="square" rtlCol="0">
            <a:spAutoFit/>
          </a:bodyPr>
          <a:lstStyle/>
          <a:p>
            <a:pPr marL="171446" indent="-171446" algn="l">
              <a:buFont typeface="Arial" panose="020B0604020202020204" pitchFamily="34" charset="0"/>
              <a:buChar char="•"/>
              <a:defRPr/>
            </a:pPr>
            <a:r>
              <a:rPr lang="de-DE" sz="1300" dirty="0">
                <a:solidFill>
                  <a:srgbClr val="000000">
                    <a:lumMod val="65000"/>
                    <a:lumOff val="35000"/>
                  </a:srgbClr>
                </a:solidFill>
              </a:rPr>
              <a:t>Starkes Wachstum in der Baubranche</a:t>
            </a:r>
          </a:p>
          <a:p>
            <a:pPr marL="171446" lvl="0" indent="-171446" algn="l">
              <a:buFont typeface="Arial" panose="020B0604020202020204" pitchFamily="34" charset="0"/>
              <a:buChar char="•"/>
              <a:defRPr/>
            </a:pPr>
            <a:r>
              <a:rPr lang="de-DE" sz="1300" dirty="0">
                <a:solidFill>
                  <a:srgbClr val="000000">
                    <a:lumMod val="65000"/>
                    <a:lumOff val="35000"/>
                  </a:srgbClr>
                </a:solidFill>
              </a:rPr>
              <a:t>EU Taxonomie bietet Chancen: Positionierung als Lösungsanbieter für nachhaltiges und CO</a:t>
            </a:r>
            <a:r>
              <a:rPr lang="de-DE" sz="1300" baseline="-25000" dirty="0">
                <a:solidFill>
                  <a:srgbClr val="000000">
                    <a:lumMod val="65000"/>
                    <a:lumOff val="35000"/>
                  </a:srgbClr>
                </a:solidFill>
              </a:rPr>
              <a:t>2</a:t>
            </a:r>
            <a:r>
              <a:rPr lang="de-DE" sz="1300" dirty="0">
                <a:solidFill>
                  <a:srgbClr val="000000">
                    <a:lumMod val="65000"/>
                    <a:lumOff val="35000"/>
                  </a:srgbClr>
                </a:solidFill>
              </a:rPr>
              <a:t> armes  Bauen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Infrastruktur in Gebäuden: Schließen von Wasserkreisläufen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Resilienz erhöhen durch die Nutzung recycelter Baustoffe </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Potenziale für Kosteneinsparungen nutzen</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26" name="Textfeld 25">
            <a:extLst>
              <a:ext uri="{FF2B5EF4-FFF2-40B4-BE49-F238E27FC236}">
                <a16:creationId xmlns:a16="http://schemas.microsoft.com/office/drawing/2014/main" id="{83AE0CF5-4D58-485B-A69B-D1E1F9DDB27A}"/>
              </a:ext>
            </a:extLst>
          </p:cNvPr>
          <p:cNvSpPr txBox="1"/>
          <p:nvPr/>
        </p:nvSpPr>
        <p:spPr>
          <a:xfrm>
            <a:off x="6989017" y="4035574"/>
            <a:ext cx="3931518" cy="229293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Rohstoffknappheit (z.</a:t>
            </a:r>
            <a:r>
              <a:rPr lang="de-DE" sz="1300" dirty="0">
                <a:solidFill>
                  <a:srgbClr val="000000">
                    <a:lumMod val="65000"/>
                    <a:lumOff val="35000"/>
                  </a:srgbClr>
                </a:solidFill>
              </a:rPr>
              <a:t>B. Sand, Kies, Holz) und hohe Qualitäts- und Preisschwankungen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Fehlende Transparenz in der Lieferkette</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Unfallrisiken oder Einschränkung der Produktivität durch (Extrem-)Wetterereignisse (z.B. Hitze oder Starkregen)</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Reputationsrisiken durch</a:t>
            </a:r>
            <a:r>
              <a:rPr lang="de-DE" sz="1300" dirty="0">
                <a:solidFill>
                  <a:srgbClr val="000000">
                    <a:lumMod val="65000"/>
                    <a:lumOff val="35000"/>
                  </a:srgbClr>
                </a:solidFill>
              </a:rPr>
              <a:t> Umweltschäden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Strenge Kundenanforderungen</a:t>
            </a:r>
          </a:p>
          <a:p>
            <a:pPr marL="171446" indent="-171446" algn="l">
              <a:buFont typeface="Arial" panose="020B0604020202020204" pitchFamily="34" charset="0"/>
              <a:buChar char="•"/>
              <a:defRPr/>
            </a:pPr>
            <a:r>
              <a:rPr lang="de-DE" sz="1300" dirty="0">
                <a:solidFill>
                  <a:srgbClr val="000000">
                    <a:lumMod val="65000"/>
                    <a:lumOff val="35000"/>
                  </a:srgbClr>
                </a:solidFill>
              </a:rPr>
              <a:t>Steigende Anforderungen an nachhaltiges Bauen (EU Taxonomie)</a:t>
            </a:r>
          </a:p>
          <a:p>
            <a:pPr marR="0" lvl="0" algn="l" defTabSz="914400" rtl="0" eaLnBrk="0" fontAlgn="base" latinLnBrk="0" hangingPunct="0">
              <a:lnSpc>
                <a:spcPct val="100000"/>
              </a:lnSpc>
              <a:spcBef>
                <a:spcPct val="0"/>
              </a:spcBef>
              <a:spcAft>
                <a:spcPct val="0"/>
              </a:spcAft>
              <a:buClrTx/>
              <a:buSzTx/>
              <a:tabLst/>
              <a:defRPr/>
            </a:pP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27" name="Textfeld 26">
            <a:extLst>
              <a:ext uri="{FF2B5EF4-FFF2-40B4-BE49-F238E27FC236}">
                <a16:creationId xmlns:a16="http://schemas.microsoft.com/office/drawing/2014/main" id="{30B756A0-995E-4BA5-9BB2-5CFFFB760AFA}"/>
              </a:ext>
            </a:extLst>
          </p:cNvPr>
          <p:cNvSpPr txBox="1"/>
          <p:nvPr/>
        </p:nvSpPr>
        <p:spPr>
          <a:xfrm>
            <a:off x="6995681" y="1772816"/>
            <a:ext cx="4278500" cy="2092881"/>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Globale und komplexe Lieferketten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Hohe Kapitalintensität</a:t>
            </a:r>
          </a:p>
          <a:p>
            <a:pPr marL="171446" indent="-171446" algn="l">
              <a:buFont typeface="Arial" panose="020B0604020202020204" pitchFamily="34" charset="0"/>
              <a:buChar char="•"/>
              <a:defRPr/>
            </a:pPr>
            <a:r>
              <a:rPr lang="de-DE" sz="1300" dirty="0">
                <a:solidFill>
                  <a:srgbClr val="000000">
                    <a:lumMod val="65000"/>
                    <a:lumOff val="35000"/>
                  </a:srgbClr>
                </a:solidFill>
              </a:rPr>
              <a:t>Exponierte Baustellen: Vulnerabilität ggü. ungünstigen Wetterbedingungen</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Hoher Ressourcenbedarf (Rohstoffe, Energie, Wasser, Fuhrpark, Maschinenpark)</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indent="-171446" algn="l">
              <a:buFont typeface="Arial" panose="020B0604020202020204" pitchFamily="34" charset="0"/>
              <a:buChar char="•"/>
              <a:defRPr/>
            </a:pPr>
            <a:r>
              <a:rPr lang="de-DE" sz="1300" dirty="0">
                <a:solidFill>
                  <a:srgbClr val="000000">
                    <a:lumMod val="65000"/>
                    <a:lumOff val="35000"/>
                  </a:srgbClr>
                </a:solidFill>
              </a:rPr>
              <a:t>Hohes Abfallaufkommen, diverse Fraktionen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lumMod val="65000"/>
                    <a:lumOff val="35000"/>
                  </a:srgbClr>
                </a:solidFill>
              </a:rPr>
              <a:t>Hohe Abhängigkeit von Nachunternehmern und ausländischen Fachkräften auf den Baustellen</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Hoher logistischer Aufwand</a:t>
            </a:r>
            <a:r>
              <a:rPr lang="de-DE" sz="1300" dirty="0">
                <a:solidFill>
                  <a:srgbClr val="000000">
                    <a:lumMod val="65000"/>
                    <a:lumOff val="35000"/>
                  </a:srgbClr>
                </a:solidFill>
              </a:rPr>
              <a:t> auf den Baustellen</a:t>
            </a:r>
            <a:endParaRPr kumimoji="0" lang="de-DE" sz="13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28" name="Fußzeilenplatzhalter 2">
            <a:extLst>
              <a:ext uri="{FF2B5EF4-FFF2-40B4-BE49-F238E27FC236}">
                <a16:creationId xmlns:a16="http://schemas.microsoft.com/office/drawing/2014/main" id="{88F2F4CF-52CC-4CE9-BB08-0AFCD6775CF6}"/>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 </a:t>
            </a:r>
          </a:p>
        </p:txBody>
      </p:sp>
    </p:spTree>
    <p:extLst>
      <p:ext uri="{BB962C8B-B14F-4D97-AF65-F5344CB8AC3E}">
        <p14:creationId xmlns:p14="http://schemas.microsoft.com/office/powerpoint/2010/main" val="355683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pPr algn="ctr"/>
            <a:r>
              <a:rPr lang="de-DE" dirty="0"/>
              <a:t>SWOT-Analyse easy</a:t>
            </a:r>
            <a:endParaRPr lang="en-AU" dirty="0"/>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12</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4" name="Gruppieren 3">
            <a:extLst>
              <a:ext uri="{FF2B5EF4-FFF2-40B4-BE49-F238E27FC236}">
                <a16:creationId xmlns:a16="http://schemas.microsoft.com/office/drawing/2014/main" id="{CBBA4E3A-8506-4C6D-8F4A-3CF34962D269}"/>
              </a:ext>
            </a:extLst>
          </p:cNvPr>
          <p:cNvGrpSpPr/>
          <p:nvPr/>
        </p:nvGrpSpPr>
        <p:grpSpPr>
          <a:xfrm>
            <a:off x="492529" y="1756126"/>
            <a:ext cx="11205458" cy="4375641"/>
            <a:chOff x="492529" y="1756126"/>
            <a:chExt cx="11205458" cy="4375641"/>
          </a:xfrm>
        </p:grpSpPr>
        <p:grpSp>
          <p:nvGrpSpPr>
            <p:cNvPr id="3" name="Gruppieren 2">
              <a:extLst>
                <a:ext uri="{FF2B5EF4-FFF2-40B4-BE49-F238E27FC236}">
                  <a16:creationId xmlns:a16="http://schemas.microsoft.com/office/drawing/2014/main" id="{9B30B53D-C497-49CE-9B20-DFA75068E864}"/>
                </a:ext>
              </a:extLst>
            </p:cNvPr>
            <p:cNvGrpSpPr/>
            <p:nvPr/>
          </p:nvGrpSpPr>
          <p:grpSpPr>
            <a:xfrm>
              <a:off x="911422" y="1756773"/>
              <a:ext cx="10369156" cy="4374994"/>
              <a:chOff x="6306408" y="1740338"/>
              <a:chExt cx="5575054" cy="4268875"/>
            </a:xfrm>
          </p:grpSpPr>
          <p:sp>
            <p:nvSpPr>
              <p:cNvPr id="57" name="Rechteck 56">
                <a:extLst>
                  <a:ext uri="{FF2B5EF4-FFF2-40B4-BE49-F238E27FC236}">
                    <a16:creationId xmlns:a16="http://schemas.microsoft.com/office/drawing/2014/main" id="{CAE07028-C42D-4626-957A-C36D2B9F5BFE}"/>
                  </a:ext>
                </a:extLst>
              </p:cNvPr>
              <p:cNvSpPr/>
              <p:nvPr/>
            </p:nvSpPr>
            <p:spPr bwMode="auto">
              <a:xfrm>
                <a:off x="6306408" y="1740338"/>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Rechteck 59">
                <a:extLst>
                  <a:ext uri="{FF2B5EF4-FFF2-40B4-BE49-F238E27FC236}">
                    <a16:creationId xmlns:a16="http://schemas.microsoft.com/office/drawing/2014/main" id="{80CCE3AB-4B31-43F4-B8B8-45B468ACCBD8}"/>
                  </a:ext>
                </a:extLst>
              </p:cNvPr>
              <p:cNvSpPr/>
              <p:nvPr/>
            </p:nvSpPr>
            <p:spPr bwMode="auto">
              <a:xfrm>
                <a:off x="9148349" y="3960985"/>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1" name="Rechteck 60">
                <a:extLst>
                  <a:ext uri="{FF2B5EF4-FFF2-40B4-BE49-F238E27FC236}">
                    <a16:creationId xmlns:a16="http://schemas.microsoft.com/office/drawing/2014/main" id="{FB2CDD51-A70D-4B99-B936-63AEEE593C2C}"/>
                  </a:ext>
                </a:extLst>
              </p:cNvPr>
              <p:cNvSpPr/>
              <p:nvPr/>
            </p:nvSpPr>
            <p:spPr bwMode="auto">
              <a:xfrm>
                <a:off x="9148349" y="1740338"/>
                <a:ext cx="2733113"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2" name="Rechteck 61">
                <a:extLst>
                  <a:ext uri="{FF2B5EF4-FFF2-40B4-BE49-F238E27FC236}">
                    <a16:creationId xmlns:a16="http://schemas.microsoft.com/office/drawing/2014/main" id="{494CE3E9-9EB8-4B41-A01B-2EE7154638C3}"/>
                  </a:ext>
                </a:extLst>
              </p:cNvPr>
              <p:cNvSpPr/>
              <p:nvPr/>
            </p:nvSpPr>
            <p:spPr bwMode="auto">
              <a:xfrm>
                <a:off x="6306408" y="3960983"/>
                <a:ext cx="2733112" cy="2046266"/>
              </a:xfrm>
              <a:prstGeom prst="rect">
                <a:avLst/>
              </a:prstGeom>
              <a:solidFill>
                <a:srgbClr val="DEE5EA"/>
              </a:solidFill>
              <a:ln w="9525" cap="flat" cmpd="sng" algn="ctr">
                <a:solidFill>
                  <a:srgbClr val="446F8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3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aphicFrame>
            <p:nvGraphicFramePr>
              <p:cNvPr id="63" name="Diagramm 62">
                <a:extLst>
                  <a:ext uri="{FF2B5EF4-FFF2-40B4-BE49-F238E27FC236}">
                    <a16:creationId xmlns:a16="http://schemas.microsoft.com/office/drawing/2014/main" id="{FEF0CA28-FC32-4BD0-B01E-898135D3B3E5}"/>
                  </a:ext>
                </a:extLst>
              </p:cNvPr>
              <p:cNvGraphicFramePr/>
              <p:nvPr/>
            </p:nvGraphicFramePr>
            <p:xfrm>
              <a:off x="7694849" y="2956056"/>
              <a:ext cx="2794732" cy="1772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5" name="Grafik 64" descr="Balkendiagramm mit Aufwärtstrend Silhouette">
                <a:extLst>
                  <a:ext uri="{FF2B5EF4-FFF2-40B4-BE49-F238E27FC236}">
                    <a16:creationId xmlns:a16="http://schemas.microsoft.com/office/drawing/2014/main" id="{696CC73A-07BD-4F85-8E58-4887A5798D6B}"/>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89459" y="1834171"/>
                <a:ext cx="371737" cy="572611"/>
              </a:xfrm>
              <a:prstGeom prst="rect">
                <a:avLst/>
              </a:prstGeom>
            </p:spPr>
          </p:pic>
          <p:pic>
            <p:nvPicPr>
              <p:cNvPr id="66" name="Grafik 65" descr="Hochspannung Silhouette">
                <a:extLst>
                  <a:ext uri="{FF2B5EF4-FFF2-40B4-BE49-F238E27FC236}">
                    <a16:creationId xmlns:a16="http://schemas.microsoft.com/office/drawing/2014/main" id="{3E0695F3-B433-4827-895A-8B2BF15593F6}"/>
                  </a:ext>
                </a:extLst>
              </p:cNvPr>
              <p:cNvPicPr>
                <a:picLocks noChangeAspect="1"/>
              </p:cNvPicPr>
              <p:nvPr/>
            </p:nvPicPr>
            <p:blipFill>
              <a:blip r:embed="rId10"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53295" y="5358024"/>
                <a:ext cx="351822" cy="579872"/>
              </a:xfrm>
              <a:prstGeom prst="rect">
                <a:avLst/>
              </a:prstGeom>
            </p:spPr>
          </p:pic>
          <p:pic>
            <p:nvPicPr>
              <p:cNvPr id="67" name="Grafik 66" descr="Berge Silhouette">
                <a:extLst>
                  <a:ext uri="{FF2B5EF4-FFF2-40B4-BE49-F238E27FC236}">
                    <a16:creationId xmlns:a16="http://schemas.microsoft.com/office/drawing/2014/main" id="{CBAEF673-8435-46FA-8F2C-0434FE00291C}"/>
                  </a:ext>
                </a:extLst>
              </p:cNvPr>
              <p:cNvPicPr>
                <a:picLocks noChangeAspect="1"/>
              </p:cNvPicPr>
              <p:nvPr/>
            </p:nvPicPr>
            <p:blipFill>
              <a:blip r:embed="rId1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589459" y="5358019"/>
                <a:ext cx="363983" cy="611042"/>
              </a:xfrm>
              <a:prstGeom prst="rect">
                <a:avLst/>
              </a:prstGeom>
            </p:spPr>
          </p:pic>
          <p:pic>
            <p:nvPicPr>
              <p:cNvPr id="69" name="Grafik 68" descr="Klebepflaster Silhouette">
                <a:extLst>
                  <a:ext uri="{FF2B5EF4-FFF2-40B4-BE49-F238E27FC236}">
                    <a16:creationId xmlns:a16="http://schemas.microsoft.com/office/drawing/2014/main" id="{075EF56F-B4EC-46F0-AB5A-A86AC41C7C3F}"/>
                  </a:ext>
                </a:extLst>
              </p:cNvPr>
              <p:cNvPicPr>
                <a:picLocks noChangeAspect="1"/>
              </p:cNvPicPr>
              <p:nvPr/>
            </p:nvPicPr>
            <p:blipFill>
              <a:blip r:embed="rId14"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455589" y="1856150"/>
                <a:ext cx="349527" cy="576093"/>
              </a:xfrm>
              <a:prstGeom prst="rect">
                <a:avLst/>
              </a:prstGeom>
            </p:spPr>
          </p:pic>
          <p:sp>
            <p:nvSpPr>
              <p:cNvPr id="83" name="Textfeld 82">
                <a:extLst>
                  <a:ext uri="{FF2B5EF4-FFF2-40B4-BE49-F238E27FC236}">
                    <a16:creationId xmlns:a16="http://schemas.microsoft.com/office/drawing/2014/main" id="{03934928-AE9A-4E99-B98C-CDC7BB15446F}"/>
                  </a:ext>
                </a:extLst>
              </p:cNvPr>
              <p:cNvSpPr txBox="1"/>
              <p:nvPr/>
            </p:nvSpPr>
            <p:spPr>
              <a:xfrm>
                <a:off x="6383839" y="1960111"/>
                <a:ext cx="2123836" cy="1171215"/>
              </a:xfrm>
              <a:prstGeom prst="rect">
                <a:avLst/>
              </a:prstGeom>
              <a:noFill/>
            </p:spPr>
            <p:txBody>
              <a:bodyPr wrap="square" rtlCol="0">
                <a:spAutoFit/>
              </a:bodyPr>
              <a:lstStyle/>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endParaRPr>
              </a:p>
            </p:txBody>
          </p:sp>
          <p:sp>
            <p:nvSpPr>
              <p:cNvPr id="91" name="Textfeld 90">
                <a:extLst>
                  <a:ext uri="{FF2B5EF4-FFF2-40B4-BE49-F238E27FC236}">
                    <a16:creationId xmlns:a16="http://schemas.microsoft.com/office/drawing/2014/main" id="{5D8E1D2B-A8D1-4D4F-814F-7941FFEB3A0E}"/>
                  </a:ext>
                </a:extLst>
              </p:cNvPr>
              <p:cNvSpPr txBox="1"/>
              <p:nvPr/>
            </p:nvSpPr>
            <p:spPr>
              <a:xfrm>
                <a:off x="9248794" y="1868345"/>
                <a:ext cx="2112245" cy="991027"/>
              </a:xfrm>
              <a:prstGeom prst="rect">
                <a:avLst/>
              </a:prstGeom>
              <a:noFill/>
            </p:spPr>
            <p:txBody>
              <a:bodyPr wrap="square" rtlCol="0">
                <a:spAutoFit/>
              </a:bodyPr>
              <a:lstStyle/>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p:txBody>
          </p:sp>
          <p:sp>
            <p:nvSpPr>
              <p:cNvPr id="92" name="Textfeld 91">
                <a:extLst>
                  <a:ext uri="{FF2B5EF4-FFF2-40B4-BE49-F238E27FC236}">
                    <a16:creationId xmlns:a16="http://schemas.microsoft.com/office/drawing/2014/main" id="{F4FC0F4F-EC49-460C-B7A6-AFF74621F28D}"/>
                  </a:ext>
                </a:extLst>
              </p:cNvPr>
              <p:cNvSpPr txBox="1"/>
              <p:nvPr/>
            </p:nvSpPr>
            <p:spPr>
              <a:xfrm>
                <a:off x="6383837" y="4730547"/>
                <a:ext cx="2123837" cy="1171215"/>
              </a:xfrm>
              <a:prstGeom prst="rect">
                <a:avLst/>
              </a:prstGeom>
              <a:noFill/>
            </p:spPr>
            <p:txBody>
              <a:bodyPr wrap="square" rtlCol="0">
                <a:spAutoFit/>
              </a:bodyPr>
              <a:lstStyle/>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endParaRPr>
              </a:p>
            </p:txBody>
          </p:sp>
          <p:sp>
            <p:nvSpPr>
              <p:cNvPr id="93" name="Textfeld 92">
                <a:extLst>
                  <a:ext uri="{FF2B5EF4-FFF2-40B4-BE49-F238E27FC236}">
                    <a16:creationId xmlns:a16="http://schemas.microsoft.com/office/drawing/2014/main" id="{BCF560D5-A393-465D-AE62-7F3E410F597A}"/>
                  </a:ext>
                </a:extLst>
              </p:cNvPr>
              <p:cNvSpPr txBox="1"/>
              <p:nvPr/>
            </p:nvSpPr>
            <p:spPr>
              <a:xfrm>
                <a:off x="9248795" y="4837998"/>
                <a:ext cx="2112244" cy="1171215"/>
              </a:xfrm>
              <a:prstGeom prst="rect">
                <a:avLst/>
              </a:prstGeom>
              <a:noFill/>
            </p:spPr>
            <p:txBody>
              <a:bodyPr wrap="square" rtlCol="0">
                <a:spAutoFit/>
              </a:bodyPr>
              <a:lstStyle/>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de-DE" sz="1200" b="0" i="0" u="none" strike="noStrike" kern="1200" cap="none" spc="0" normalizeH="0" baseline="0" dirty="0">
                  <a:ln>
                    <a:noFill/>
                  </a:ln>
                  <a:solidFill>
                    <a:srgbClr val="000000">
                      <a:lumMod val="65000"/>
                      <a:lumOff val="35000"/>
                    </a:srgbClr>
                  </a:solidFill>
                  <a:effectLst/>
                  <a:uLnTx/>
                  <a:uFillTx/>
                  <a:latin typeface="Arial" charset="0"/>
                  <a:ea typeface="ＭＳ Ｐゴシック" charset="-128"/>
                  <a:cs typeface="+mn-cs"/>
                </a:endParaRPr>
              </a:p>
            </p:txBody>
          </p:sp>
        </p:grpSp>
        <p:sp>
          <p:nvSpPr>
            <p:cNvPr id="6" name="Rechteck 5">
              <a:extLst>
                <a:ext uri="{FF2B5EF4-FFF2-40B4-BE49-F238E27FC236}">
                  <a16:creationId xmlns:a16="http://schemas.microsoft.com/office/drawing/2014/main" id="{82AECED2-CABE-475C-B24B-B637E5AF22FC}"/>
                </a:ext>
              </a:extLst>
            </p:cNvPr>
            <p:cNvSpPr/>
            <p:nvPr/>
          </p:nvSpPr>
          <p:spPr bwMode="auto">
            <a:xfrm rot="16200000">
              <a:off x="-376639" y="2625294"/>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Stärken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1" name="Rechteck 20">
              <a:extLst>
                <a:ext uri="{FF2B5EF4-FFF2-40B4-BE49-F238E27FC236}">
                  <a16:creationId xmlns:a16="http://schemas.microsoft.com/office/drawing/2014/main" id="{90FE6879-5771-4081-BD6D-90E403D32FA5}"/>
                </a:ext>
              </a:extLst>
            </p:cNvPr>
            <p:cNvSpPr/>
            <p:nvPr/>
          </p:nvSpPr>
          <p:spPr bwMode="auto">
            <a:xfrm rot="16200000">
              <a:off x="-376639" y="4899301"/>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Chancen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2" name="Rechteck 21">
              <a:extLst>
                <a:ext uri="{FF2B5EF4-FFF2-40B4-BE49-F238E27FC236}">
                  <a16:creationId xmlns:a16="http://schemas.microsoft.com/office/drawing/2014/main" id="{5B92ED9F-6A0B-4CF0-B678-9679CEEA5C33}"/>
                </a:ext>
              </a:extLst>
            </p:cNvPr>
            <p:cNvSpPr/>
            <p:nvPr/>
          </p:nvSpPr>
          <p:spPr bwMode="auto">
            <a:xfrm rot="5400000">
              <a:off x="10470019" y="2625939"/>
              <a:ext cx="2097136"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Schwächen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sp>
          <p:nvSpPr>
            <p:cNvPr id="23" name="Rechteck 22">
              <a:extLst>
                <a:ext uri="{FF2B5EF4-FFF2-40B4-BE49-F238E27FC236}">
                  <a16:creationId xmlns:a16="http://schemas.microsoft.com/office/drawing/2014/main" id="{33720DD9-D701-4413-986E-5EF865B565A6}"/>
                </a:ext>
              </a:extLst>
            </p:cNvPr>
            <p:cNvSpPr/>
            <p:nvPr/>
          </p:nvSpPr>
          <p:spPr bwMode="auto">
            <a:xfrm rot="5400000">
              <a:off x="10470020" y="4899300"/>
              <a:ext cx="2097134" cy="358800"/>
            </a:xfrm>
            <a:prstGeom prst="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Risiken</a:t>
              </a:r>
              <a:endParaRPr kumimoji="0" lang="en-AU" sz="1400" b="1" i="0" u="none" strike="noStrike" cap="none" normalizeH="0" baseline="0" dirty="0">
                <a:ln>
                  <a:noFill/>
                </a:ln>
                <a:solidFill>
                  <a:schemeClr val="bg1"/>
                </a:solidFill>
                <a:effectLst/>
                <a:latin typeface="Arial" charset="0"/>
                <a:ea typeface="ＭＳ Ｐゴシック" charset="-128"/>
              </a:endParaRPr>
            </a:p>
          </p:txBody>
        </p:sp>
      </p:grpSp>
      <p:sp>
        <p:nvSpPr>
          <p:cNvPr id="25" name="Fußzeilenplatzhalter 2">
            <a:extLst>
              <a:ext uri="{FF2B5EF4-FFF2-40B4-BE49-F238E27FC236}">
                <a16:creationId xmlns:a16="http://schemas.microsoft.com/office/drawing/2014/main" id="{4F64EABA-60C8-481A-A776-78C6D98F56D8}"/>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158282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u="sng" dirty="0"/>
              <a:t>Methode:</a:t>
            </a:r>
            <a:r>
              <a:rPr lang="de-DE" dirty="0"/>
              <a:t> Risikobarometer</a:t>
            </a:r>
            <a:endParaRPr lang="en-AU" dirty="0"/>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13</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73" name="Grafik 72" descr="Volltreffer Silhouette">
            <a:extLst>
              <a:ext uri="{FF2B5EF4-FFF2-40B4-BE49-F238E27FC236}">
                <a16:creationId xmlns:a16="http://schemas.microsoft.com/office/drawing/2014/main" id="{07FC5A39-20CB-4DE7-A878-ECF2E85D24BA}"/>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8117"/>
                    </a14:imgEffect>
                  </a14:imgLayer>
                </a14:imgProps>
              </a:ext>
              <a:ext uri="{28A0092B-C50C-407E-A947-70E740481C1C}">
                <a14:useLocalDpi xmlns:a14="http://schemas.microsoft.com/office/drawing/2010/main" val="0"/>
              </a:ext>
            </a:extLst>
          </a:blip>
          <a:stretch>
            <a:fillRect/>
          </a:stretch>
        </p:blipFill>
        <p:spPr>
          <a:xfrm>
            <a:off x="408609" y="3728533"/>
            <a:ext cx="708579" cy="708579"/>
          </a:xfrm>
          <a:prstGeom prst="rect">
            <a:avLst/>
          </a:prstGeom>
          <a:noFill/>
        </p:spPr>
      </p:pic>
      <p:sp>
        <p:nvSpPr>
          <p:cNvPr id="75" name="Textfeld 74">
            <a:extLst>
              <a:ext uri="{FF2B5EF4-FFF2-40B4-BE49-F238E27FC236}">
                <a16:creationId xmlns:a16="http://schemas.microsoft.com/office/drawing/2014/main" id="{05692AEA-2755-4004-A107-60C2A40D3304}"/>
              </a:ext>
            </a:extLst>
          </p:cNvPr>
          <p:cNvSpPr txBox="1"/>
          <p:nvPr/>
        </p:nvSpPr>
        <p:spPr>
          <a:xfrm>
            <a:off x="414765" y="1869092"/>
            <a:ext cx="5681239"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Was?</a:t>
            </a:r>
          </a:p>
        </p:txBody>
      </p:sp>
      <p:sp>
        <p:nvSpPr>
          <p:cNvPr id="74" name="Textfeld 73">
            <a:extLst>
              <a:ext uri="{FF2B5EF4-FFF2-40B4-BE49-F238E27FC236}">
                <a16:creationId xmlns:a16="http://schemas.microsoft.com/office/drawing/2014/main" id="{4B9CC061-0D6B-441B-A54E-673DF4383042}"/>
              </a:ext>
            </a:extLst>
          </p:cNvPr>
          <p:cNvSpPr txBox="1"/>
          <p:nvPr/>
        </p:nvSpPr>
        <p:spPr>
          <a:xfrm>
            <a:off x="408611" y="2309774"/>
            <a:ext cx="5681240" cy="692497"/>
          </a:xfrm>
          <a:prstGeom prst="rect">
            <a:avLst/>
          </a:prstGeom>
          <a:noFill/>
        </p:spPr>
        <p:txBody>
          <a:bodyPr wrap="square" rtlCol="0">
            <a:spAutoFit/>
          </a:bodyPr>
          <a:lstStyle/>
          <a:p>
            <a:pPr marL="0" marR="0" lvl="0" indent="0" algn="just"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Das</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 Risikobarometer</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ist eine </a:t>
            </a:r>
            <a:r>
              <a:rPr lang="de-DE" sz="1300" dirty="0">
                <a:solidFill>
                  <a:srgbClr val="000000"/>
                </a:solidFill>
              </a:rPr>
              <a:t>umfassende</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Methode zur Risikoidentifizierung. Es betrachtet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Risikofaktoren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aus denen sich Umweltrisiken ableiten lassen. </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8" name="Textfeld 77">
            <a:extLst>
              <a:ext uri="{FF2B5EF4-FFF2-40B4-BE49-F238E27FC236}">
                <a16:creationId xmlns:a16="http://schemas.microsoft.com/office/drawing/2014/main" id="{B26AE89A-A376-45C3-B777-A393E0F572DD}"/>
              </a:ext>
            </a:extLst>
          </p:cNvPr>
          <p:cNvSpPr txBox="1"/>
          <p:nvPr/>
        </p:nvSpPr>
        <p:spPr>
          <a:xfrm>
            <a:off x="428453" y="4703372"/>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Wer?</a:t>
            </a:r>
          </a:p>
        </p:txBody>
      </p:sp>
      <p:pic>
        <p:nvPicPr>
          <p:cNvPr id="77" name="Grafik 76" descr="Benutzer Silhouette">
            <a:extLst>
              <a:ext uri="{FF2B5EF4-FFF2-40B4-BE49-F238E27FC236}">
                <a16:creationId xmlns:a16="http://schemas.microsoft.com/office/drawing/2014/main" id="{D4911530-B962-46EA-AF1A-A4B89B51F808}"/>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369" y="5189823"/>
            <a:ext cx="657580" cy="657580"/>
          </a:xfrm>
          <a:prstGeom prst="rect">
            <a:avLst/>
          </a:prstGeom>
          <a:solidFill>
            <a:schemeClr val="bg1"/>
          </a:solidFill>
        </p:spPr>
      </p:pic>
      <p:sp>
        <p:nvSpPr>
          <p:cNvPr id="88" name="Textfeld 87">
            <a:extLst>
              <a:ext uri="{FF2B5EF4-FFF2-40B4-BE49-F238E27FC236}">
                <a16:creationId xmlns:a16="http://schemas.microsoft.com/office/drawing/2014/main" id="{98B9CFCA-D9FA-49F2-8F89-D3CC264ED307}"/>
              </a:ext>
            </a:extLst>
          </p:cNvPr>
          <p:cNvSpPr txBox="1"/>
          <p:nvPr/>
        </p:nvSpPr>
        <p:spPr>
          <a:xfrm>
            <a:off x="1139592" y="5211368"/>
            <a:ext cx="4970101" cy="892552"/>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effectLst/>
                <a:uLnTx/>
                <a:uFillTx/>
                <a:latin typeface="Arial" charset="0"/>
                <a:ea typeface="ＭＳ Ｐゴシック" charset="-128"/>
                <a:cs typeface="+mn-cs"/>
              </a:rPr>
              <a:t>Involvieren Sie im besten Fall </a:t>
            </a:r>
            <a:r>
              <a:rPr kumimoji="0" lang="de-DE" sz="1300" b="0" i="0" u="none" strike="noStrike" kern="1200" cap="none" spc="0" normalizeH="0" baseline="0" noProof="0" dirty="0">
                <a:ln>
                  <a:noFill/>
                </a:ln>
                <a:effectLst/>
                <a:uLnTx/>
                <a:uFillTx/>
                <a:latin typeface="Arial" charset="0"/>
                <a:ea typeface="ＭＳ Ｐゴシック" charset="-128"/>
                <a:cs typeface="+mn-cs"/>
                <a:hlinkClick r:id="rId7" action="ppaction://hlinksldjump">
                  <a:extLst>
                    <a:ext uri="{A12FA001-AC4F-418D-AE19-62706E023703}">
                      <ahyp:hlinkClr xmlns:ahyp="http://schemas.microsoft.com/office/drawing/2018/hyperlinkcolor" val="tx"/>
                    </a:ext>
                  </a:extLst>
                </a:hlinkClick>
              </a:rPr>
              <a:t>Vertreter und Vertreterinnen </a:t>
            </a:r>
            <a:r>
              <a:rPr kumimoji="0" lang="de-DE" sz="1300" b="0" i="0" u="none" strike="noStrike" kern="1200" cap="none" spc="0" normalizeH="0" baseline="0" noProof="0" dirty="0">
                <a:ln>
                  <a:noFill/>
                </a:ln>
                <a:effectLst/>
                <a:uLnTx/>
                <a:uFillTx/>
                <a:latin typeface="Arial" charset="0"/>
                <a:ea typeface="ＭＳ Ｐゴシック" charset="-128"/>
                <a:cs typeface="+mn-cs"/>
              </a:rPr>
              <a:t>aus den jeweiligen Verantwortungsbereichen, die die Lage am</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besten einschätzen können. Dazu gehören Einkauf, Logistik, Personal, Facility Management, Vertrieb und Produktion.</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E107033D-BFED-4FF9-91A3-09945ECD3D07}"/>
              </a:ext>
            </a:extLst>
          </p:cNvPr>
          <p:cNvSpPr txBox="1"/>
          <p:nvPr/>
        </p:nvSpPr>
        <p:spPr>
          <a:xfrm>
            <a:off x="403177" y="3148615"/>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Wofür?</a:t>
            </a:r>
          </a:p>
        </p:txBody>
      </p:sp>
      <p:sp>
        <p:nvSpPr>
          <p:cNvPr id="9" name="Rechteck 8">
            <a:extLst>
              <a:ext uri="{FF2B5EF4-FFF2-40B4-BE49-F238E27FC236}">
                <a16:creationId xmlns:a16="http://schemas.microsoft.com/office/drawing/2014/main" id="{32A7A7FC-C4B4-435A-AA72-274C5D45BF5C}"/>
              </a:ext>
            </a:extLst>
          </p:cNvPr>
          <p:cNvSpPr/>
          <p:nvPr/>
        </p:nvSpPr>
        <p:spPr bwMode="auto">
          <a:xfrm>
            <a:off x="6600056" y="1829025"/>
            <a:ext cx="5132336" cy="4119823"/>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beim Risikobarometer</a:t>
            </a:r>
          </a:p>
          <a:p>
            <a:pPr marL="0" marR="0" lvl="0" indent="0" algn="r" defTabSz="914354"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Gehen Sie zunächst die Risikofaktoren durch und besprechen Sie diese in der Gruppe. Evaluieren Sie die Wesentlichkeit der verschiedenen Kategorien. </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Verorten Sie dafür das Standort-Icon Ihrer Einschätzung entsprechend auf der Leiste (unrelevant –  gering – mittel – hoch).</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Nachdem Sie die Icons verortet haben, können Sie gemeinsam die vorgeschlagenen Risiken in der rechten Spalte besprechen und diskutieren, </a:t>
            </a:r>
          </a:p>
          <a:p>
            <a:pPr marL="895328" marR="0" lvl="1"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inwiefern diese Risiken auf das Unternehmen zutreffen</a:t>
            </a:r>
          </a:p>
          <a:p>
            <a:pPr marL="895328" marR="0" lvl="1"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ob diese vielleicht sogar schon aufgetreten sind.</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Ergänzen Sie in der Gruppe weitere Risiken, die Ihnen einfallen. Lassen Sie dabei alle Bereiche zu Wort kommen. Alle Anwesenden haben eine andere Perspektive. </a:t>
            </a:r>
          </a:p>
        </p:txBody>
      </p:sp>
      <p:pic>
        <p:nvPicPr>
          <p:cNvPr id="47" name="Grafik 46" descr="Zahnräder Silhouette">
            <a:extLst>
              <a:ext uri="{FF2B5EF4-FFF2-40B4-BE49-F238E27FC236}">
                <a16:creationId xmlns:a16="http://schemas.microsoft.com/office/drawing/2014/main" id="{0B4ED117-F32B-42CE-8360-6545EF10F90E}"/>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44267" y="5085185"/>
            <a:ext cx="801596" cy="801596"/>
          </a:xfrm>
          <a:prstGeom prst="rect">
            <a:avLst/>
          </a:prstGeom>
          <a:noFill/>
          <a:ln>
            <a:noFill/>
          </a:ln>
        </p:spPr>
      </p:pic>
      <p:sp>
        <p:nvSpPr>
          <p:cNvPr id="48" name="Textfeld 47">
            <a:extLst>
              <a:ext uri="{FF2B5EF4-FFF2-40B4-BE49-F238E27FC236}">
                <a16:creationId xmlns:a16="http://schemas.microsoft.com/office/drawing/2014/main" id="{4B0ED65E-010C-4777-A1DF-4461EF583773}"/>
              </a:ext>
            </a:extLst>
          </p:cNvPr>
          <p:cNvSpPr txBox="1"/>
          <p:nvPr/>
        </p:nvSpPr>
        <p:spPr>
          <a:xfrm>
            <a:off x="1139593" y="3635878"/>
            <a:ext cx="4944825" cy="892552"/>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Anhand </a:t>
            </a:r>
            <a:r>
              <a:rPr lang="de-DE" sz="1300" dirty="0">
                <a:solidFill>
                  <a:srgbClr val="000000"/>
                </a:solidFill>
              </a:rPr>
              <a:t>von 13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Risikofaktoren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sollen erste Einschätzungen getroffen und einhergehende Risiken ermittelt werden. Dies soll Ihnen dabei helfen herauszufinden, welchen Themen besondere Aufmerksamkeit geschenkt werden sollte.</a:t>
            </a:r>
          </a:p>
        </p:txBody>
      </p:sp>
      <p:pic>
        <p:nvPicPr>
          <p:cNvPr id="20" name="Grafik 19" descr="Markierung mit einfarbiger Füllung">
            <a:extLst>
              <a:ext uri="{FF2B5EF4-FFF2-40B4-BE49-F238E27FC236}">
                <a16:creationId xmlns:a16="http://schemas.microsoft.com/office/drawing/2014/main" id="{479DB446-CA1F-4F43-B361-3918D72EA17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9302" y="940345"/>
            <a:ext cx="471985" cy="471985"/>
          </a:xfrm>
          <a:prstGeom prst="rect">
            <a:avLst/>
          </a:prstGeom>
        </p:spPr>
      </p:pic>
      <p:sp>
        <p:nvSpPr>
          <p:cNvPr id="21" name="Fußzeilenplatzhalter 2">
            <a:extLst>
              <a:ext uri="{FF2B5EF4-FFF2-40B4-BE49-F238E27FC236}">
                <a16:creationId xmlns:a16="http://schemas.microsoft.com/office/drawing/2014/main" id="{129A5BA0-FD22-496F-A324-D95D6D262F4B}"/>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pic>
        <p:nvPicPr>
          <p:cNvPr id="18" name="Grafik 17" descr="Wecker Silhouette">
            <a:extLst>
              <a:ext uri="{FF2B5EF4-FFF2-40B4-BE49-F238E27FC236}">
                <a16:creationId xmlns:a16="http://schemas.microsoft.com/office/drawing/2014/main" id="{F3A9A52B-D8F6-4052-802C-69D5C2958B3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241015" y="920611"/>
            <a:ext cx="500063" cy="500063"/>
          </a:xfrm>
          <a:prstGeom prst="rect">
            <a:avLst/>
          </a:prstGeom>
          <a:noFill/>
        </p:spPr>
      </p:pic>
      <p:sp>
        <p:nvSpPr>
          <p:cNvPr id="19" name="Textfeld 18">
            <a:extLst>
              <a:ext uri="{FF2B5EF4-FFF2-40B4-BE49-F238E27FC236}">
                <a16:creationId xmlns:a16="http://schemas.microsoft.com/office/drawing/2014/main" id="{51863325-1EF9-40E3-A698-E5D6BD8E0DB7}"/>
              </a:ext>
            </a:extLst>
          </p:cNvPr>
          <p:cNvSpPr txBox="1"/>
          <p:nvPr/>
        </p:nvSpPr>
        <p:spPr>
          <a:xfrm>
            <a:off x="10741078" y="1143675"/>
            <a:ext cx="115212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ca. 60 min.</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0020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Risikobarometer für ein Unternehmen der Elektronikbranche (1)</a:t>
            </a:r>
            <a:endParaRPr lang="en-AU" dirty="0"/>
          </a:p>
        </p:txBody>
      </p:sp>
      <p:sp>
        <p:nvSpPr>
          <p:cNvPr id="50" name="Fußzeilenplatzhalter 2">
            <a:extLst>
              <a:ext uri="{FF2B5EF4-FFF2-40B4-BE49-F238E27FC236}">
                <a16:creationId xmlns:a16="http://schemas.microsoft.com/office/drawing/2014/main" id="{14FD4664-B06C-4AC2-AEDA-6C45D9FE31C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7B9C2A"/>
                </a:solidFill>
                <a:effectLst/>
                <a:uLnTx/>
                <a:uFillTx/>
                <a:latin typeface="Arial" charset="0"/>
                <a:ea typeface="ＭＳ Ｐゴシック" charset="-128"/>
                <a:cs typeface="+mn-cs"/>
              </a:rPr>
              <a:t>UMWELT. </a:t>
            </a:r>
            <a:r>
              <a:rPr kumimoji="0" lang="de-DE" sz="1000" b="1" i="0" u="none" strike="noStrike" kern="1200" cap="none" spc="0" normalizeH="0" baseline="0" noProof="0" dirty="0">
                <a:ln>
                  <a:noFill/>
                </a:ln>
                <a:solidFill>
                  <a:srgbClr val="F9AA00"/>
                </a:solidFill>
                <a:effectLst/>
                <a:uLnTx/>
                <a:uFillTx/>
                <a:latin typeface="Arial" charset="0"/>
                <a:ea typeface="ＭＳ Ｐゴシック" charset="-128"/>
                <a:cs typeface="+mn-cs"/>
              </a:rPr>
              <a:t>RISIKO. </a:t>
            </a: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MANAGEMENT. </a:t>
            </a:r>
            <a:r>
              <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rPr>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5" name="Gruppieren 4">
            <a:extLst>
              <a:ext uri="{FF2B5EF4-FFF2-40B4-BE49-F238E27FC236}">
                <a16:creationId xmlns:a16="http://schemas.microsoft.com/office/drawing/2014/main" id="{5C5A2CF7-56E4-4EC2-8399-7FCE533CDD07}"/>
              </a:ext>
            </a:extLst>
          </p:cNvPr>
          <p:cNvGrpSpPr/>
          <p:nvPr/>
        </p:nvGrpSpPr>
        <p:grpSpPr>
          <a:xfrm>
            <a:off x="570898" y="1499682"/>
            <a:ext cx="11280648" cy="4741792"/>
            <a:chOff x="539368" y="1510192"/>
            <a:chExt cx="11280648" cy="4741792"/>
          </a:xfrm>
        </p:grpSpPr>
        <p:sp>
          <p:nvSpPr>
            <p:cNvPr id="61" name="Textfeld 60">
              <a:extLst>
                <a:ext uri="{FF2B5EF4-FFF2-40B4-BE49-F238E27FC236}">
                  <a16:creationId xmlns:a16="http://schemas.microsoft.com/office/drawing/2014/main" id="{8AF59F7F-E796-4BAD-A7BF-EAE97258ADDA}"/>
                </a:ext>
              </a:extLst>
            </p:cNvPr>
            <p:cNvSpPr txBox="1"/>
            <p:nvPr/>
          </p:nvSpPr>
          <p:spPr>
            <a:xfrm>
              <a:off x="2919647" y="5990374"/>
              <a:ext cx="4248472" cy="2616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graphicFrame>
          <p:nvGraphicFramePr>
            <p:cNvPr id="53" name="Tabelle 6">
              <a:extLst>
                <a:ext uri="{FF2B5EF4-FFF2-40B4-BE49-F238E27FC236}">
                  <a16:creationId xmlns:a16="http://schemas.microsoft.com/office/drawing/2014/main" id="{6F88DE86-DD2D-4388-A839-BE0F98AFB104}"/>
                </a:ext>
              </a:extLst>
            </p:cNvPr>
            <p:cNvGraphicFramePr>
              <a:graphicFrameLocks/>
            </p:cNvGraphicFramePr>
            <p:nvPr>
              <p:extLst>
                <p:ext uri="{D42A27DB-BD31-4B8C-83A1-F6EECF244321}">
                  <p14:modId xmlns:p14="http://schemas.microsoft.com/office/powerpoint/2010/main" val="3414878935"/>
                </p:ext>
              </p:extLst>
            </p:nvPr>
          </p:nvGraphicFramePr>
          <p:xfrm>
            <a:off x="539368" y="1510192"/>
            <a:ext cx="11280648" cy="4598205"/>
          </p:xfrm>
          <a:graphic>
            <a:graphicData uri="http://schemas.openxmlformats.org/drawingml/2006/table">
              <a:tbl>
                <a:tblPr firstRow="1" bandRow="1">
                  <a:tableStyleId>{5940675A-B579-460E-94D1-54222C63F5DA}</a:tableStyleId>
                </a:tblPr>
                <a:tblGrid>
                  <a:gridCol w="2207640">
                    <a:extLst>
                      <a:ext uri="{9D8B030D-6E8A-4147-A177-3AD203B41FA5}">
                        <a16:colId xmlns:a16="http://schemas.microsoft.com/office/drawing/2014/main" val="1737925271"/>
                      </a:ext>
                    </a:extLst>
                  </a:gridCol>
                  <a:gridCol w="4248472">
                    <a:extLst>
                      <a:ext uri="{9D8B030D-6E8A-4147-A177-3AD203B41FA5}">
                        <a16:colId xmlns:a16="http://schemas.microsoft.com/office/drawing/2014/main" val="1392339187"/>
                      </a:ext>
                    </a:extLst>
                  </a:gridCol>
                  <a:gridCol w="4824536">
                    <a:extLst>
                      <a:ext uri="{9D8B030D-6E8A-4147-A177-3AD203B41FA5}">
                        <a16:colId xmlns:a16="http://schemas.microsoft.com/office/drawing/2014/main" val="4127525855"/>
                      </a:ext>
                    </a:extLst>
                  </a:gridCol>
                </a:tblGrid>
                <a:tr h="329299">
                  <a:tc>
                    <a:txBody>
                      <a:bodyPr/>
                      <a:lstStyle/>
                      <a:p>
                        <a:r>
                          <a:rPr lang="de-DE" sz="1200" b="1" dirty="0">
                            <a:solidFill>
                              <a:schemeClr val="bg1"/>
                            </a:solidFill>
                          </a:rPr>
                          <a:t>Risikofaktoren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tc>
                    <a:txBody>
                      <a:bodyPr/>
                      <a:lstStyle/>
                      <a:p>
                        <a:r>
                          <a:rPr lang="de-DE" sz="1200" b="1" dirty="0">
                            <a:solidFill>
                              <a:schemeClr val="bg1"/>
                            </a:solidFill>
                          </a:rPr>
                          <a:t>Einschätzung</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3B687F"/>
                      </a:solidFill>
                    </a:tcPr>
                  </a:tc>
                  <a:tc>
                    <a:txBody>
                      <a:bodyPr/>
                      <a:lstStyle/>
                      <a:p>
                        <a:r>
                          <a:rPr lang="de-DE" sz="1200" b="1" dirty="0">
                            <a:solidFill>
                              <a:schemeClr val="bg1"/>
                            </a:solidFill>
                          </a:rPr>
                          <a:t>Einhergehende Risiken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extLst>
                    <a:ext uri="{0D108BD9-81ED-4DB2-BD59-A6C34878D82A}">
                      <a16:rowId xmlns:a16="http://schemas.microsoft.com/office/drawing/2014/main" val="1477273594"/>
                    </a:ext>
                  </a:extLst>
                </a:tr>
                <a:tr h="6585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Energieintensität</a:t>
                        </a:r>
                        <a:endParaRPr lang="en-US"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gn="l"/>
                        <a:r>
                          <a:rPr lang="de-DE" sz="1200" dirty="0">
                            <a:solidFill>
                              <a:srgbClr val="000000"/>
                            </a:solidFill>
                          </a:rPr>
                          <a:t>Steigende Kosten durch CO</a:t>
                        </a:r>
                        <a:r>
                          <a:rPr lang="de-DE" sz="1200" baseline="-25000" dirty="0">
                            <a:solidFill>
                              <a:srgbClr val="000000"/>
                            </a:solidFill>
                          </a:rPr>
                          <a:t>2</a:t>
                        </a:r>
                        <a:r>
                          <a:rPr lang="de-DE" sz="1200" dirty="0">
                            <a:solidFill>
                              <a:srgbClr val="000000"/>
                            </a:solidFill>
                          </a:rPr>
                          <a:t>-Bepreisung, steigende Kundenanforderung z.B. CDP Listung, Steigende Transparenzpflicht, abnehmende Netzstabilität, Stromausfälle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6767398"/>
                    </a:ext>
                  </a:extLst>
                </a:tr>
                <a:tr h="535096">
                  <a:tc>
                    <a:txBody>
                      <a:bodyPr/>
                      <a:lstStyle/>
                      <a:p>
                        <a:pPr lvl="0">
                          <a:lnSpc>
                            <a:spcPts val="1600"/>
                          </a:lnSpc>
                        </a:pPr>
                        <a:r>
                          <a:rPr lang="de-DE" sz="1200" dirty="0">
                            <a:solidFill>
                              <a:srgbClr val="000000"/>
                            </a:solidFill>
                          </a:rPr>
                          <a:t>Wasserintensität</a:t>
                        </a:r>
                        <a:endParaRPr lang="en-AU"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Reduzierte Verfügbarkeit, Anforderung Einleitung steigen, steigende Kundenanforderung, z.B. CDP Listung &amp; Berichterstattung</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283057"/>
                    </a:ext>
                  </a:extLst>
                </a:tr>
                <a:tr h="53516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Gefahrstoffintensität</a:t>
                        </a:r>
                        <a:r>
                          <a:rPr lang="de-DE" sz="1200" dirty="0">
                            <a:solidFill>
                              <a:schemeClr val="tx1"/>
                            </a:solidFill>
                          </a:rPr>
                          <a:t> </a:t>
                        </a:r>
                        <a:endParaRPr lang="en-AU" sz="1200" dirty="0">
                          <a:solidFill>
                            <a:schemeClr val="tx1"/>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Fehlendes Bewusstsein, Risiko Non-Compliance, Imagerisiko, Umweltschäden durch Unfälle, Lagerrisiken, Gefahrgut, Batterien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354635"/>
                    </a:ext>
                  </a:extLst>
                </a:tr>
                <a:tr h="53672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Materialintensität*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Risiken für Lagerlogistik, Beschaffungsrisiken durch Rohstoffknapp- heit (z.B. Elektronikkomponenten), Preis- &amp; Qualitätsschwankungen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496012"/>
                    </a:ext>
                  </a:extLst>
                </a:tr>
                <a:tr h="527010">
                  <a:tc>
                    <a:txBody>
                      <a:bodyPr/>
                      <a:lstStyle/>
                      <a:p>
                        <a:pPr>
                          <a:lnSpc>
                            <a:spcPts val="1600"/>
                          </a:lnSpc>
                        </a:pPr>
                        <a:r>
                          <a:rPr lang="de-DE" sz="1200" dirty="0">
                            <a:solidFill>
                              <a:srgbClr val="000000"/>
                            </a:solidFill>
                          </a:rPr>
                          <a:t>Abfallintensität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nSpc>
                            <a:spcPts val="1600"/>
                          </a:lnSpc>
                        </a:pPr>
                        <a:r>
                          <a:rPr lang="de-DE" sz="1200" dirty="0">
                            <a:solidFill>
                              <a:schemeClr val="tx1"/>
                            </a:solidFill>
                          </a:rPr>
                          <a:t>Reputationsrisiken bei Non-Compliance, regulatorische Risiken z.B. durch Ökodesign-RL, steigende Anforderungen Kreislaufwirtschaft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641647"/>
                    </a:ext>
                  </a:extLst>
                </a:tr>
                <a:tr h="702071">
                  <a:tc>
                    <a:txBody>
                      <a:bodyPr/>
                      <a:lstStyle/>
                      <a:p>
                        <a:pPr>
                          <a:lnSpc>
                            <a:spcPts val="1600"/>
                          </a:lnSpc>
                        </a:pPr>
                        <a:r>
                          <a:rPr lang="de-DE" sz="1200" u="none" dirty="0">
                            <a:solidFill>
                              <a:srgbClr val="000000"/>
                            </a:solidFill>
                          </a:rPr>
                          <a:t>Personalintensität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Hitzebedingter Verlust an Mitarbeiterproduktivität, Zunahme krankheitsbedingter Ausfälle (Infektionen, Allergien), fehlende Attraktivität für neue Mitarbeitende im Zuge Fachkräftemangel</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354703"/>
                    </a:ext>
                  </a:extLst>
                </a:tr>
                <a:tr h="5577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solidFill>
                              <a:srgbClr val="000000"/>
                            </a:solidFill>
                          </a:rPr>
                          <a:t>Reise- und Transport-</a:t>
                        </a:r>
                      </a:p>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solidFill>
                              <a:srgbClr val="000000"/>
                            </a:solidFill>
                          </a:rPr>
                          <a:t>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Verzögerungen durch Extremwetterereignisse, Reputationsrisiken durch steigende Erwartungshaltung der Interessensgruppen, </a:t>
                        </a:r>
                        <a:r>
                          <a:rPr lang="de-DE" sz="1200" dirty="0">
                            <a:solidFill>
                              <a:schemeClr val="tx1"/>
                            </a:solidFill>
                          </a:rPr>
                          <a:t>Potentielle Fahrverbote in Städten, Mobilitätswende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3354958"/>
                    </a:ext>
                  </a:extLst>
                </a:tr>
              </a:tbl>
            </a:graphicData>
          </a:graphic>
        </p:graphicFrame>
        <p:grpSp>
          <p:nvGrpSpPr>
            <p:cNvPr id="4" name="Gruppieren 3">
              <a:extLst>
                <a:ext uri="{FF2B5EF4-FFF2-40B4-BE49-F238E27FC236}">
                  <a16:creationId xmlns:a16="http://schemas.microsoft.com/office/drawing/2014/main" id="{1DB6FF6A-B523-4B82-826A-847A29FADE0E}"/>
                </a:ext>
              </a:extLst>
            </p:cNvPr>
            <p:cNvGrpSpPr/>
            <p:nvPr/>
          </p:nvGrpSpPr>
          <p:grpSpPr>
            <a:xfrm>
              <a:off x="3085600" y="5095694"/>
              <a:ext cx="3767466" cy="144016"/>
              <a:chOff x="3276163" y="5544583"/>
              <a:chExt cx="3767466" cy="144016"/>
            </a:xfrm>
          </p:grpSpPr>
          <p:sp>
            <p:nvSpPr>
              <p:cNvPr id="51" name="Pfeil: Chevron 50">
                <a:extLst>
                  <a:ext uri="{FF2B5EF4-FFF2-40B4-BE49-F238E27FC236}">
                    <a16:creationId xmlns:a16="http://schemas.microsoft.com/office/drawing/2014/main" id="{6FB15B52-E823-4544-BAB8-0B3B655B3774}"/>
                  </a:ext>
                </a:extLst>
              </p:cNvPr>
              <p:cNvSpPr/>
              <p:nvPr/>
            </p:nvSpPr>
            <p:spPr bwMode="auto">
              <a:xfrm>
                <a:off x="3276163" y="554458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2" name="Pfeil: Chevron 51">
                <a:extLst>
                  <a:ext uri="{FF2B5EF4-FFF2-40B4-BE49-F238E27FC236}">
                    <a16:creationId xmlns:a16="http://schemas.microsoft.com/office/drawing/2014/main" id="{FDFBC3EF-BF2D-4334-8BCF-39E914C43E47}"/>
                  </a:ext>
                </a:extLst>
              </p:cNvPr>
              <p:cNvSpPr/>
              <p:nvPr/>
            </p:nvSpPr>
            <p:spPr bwMode="auto">
              <a:xfrm>
                <a:off x="4223792" y="554458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9" name="Pfeil: Chevron 58">
                <a:extLst>
                  <a:ext uri="{FF2B5EF4-FFF2-40B4-BE49-F238E27FC236}">
                    <a16:creationId xmlns:a16="http://schemas.microsoft.com/office/drawing/2014/main" id="{785E9504-8722-48A1-9EB2-9E3E5E516E3A}"/>
                  </a:ext>
                </a:extLst>
              </p:cNvPr>
              <p:cNvSpPr/>
              <p:nvPr/>
            </p:nvSpPr>
            <p:spPr bwMode="auto">
              <a:xfrm>
                <a:off x="5159896" y="554458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Pfeil: Chevron 59">
                <a:extLst>
                  <a:ext uri="{FF2B5EF4-FFF2-40B4-BE49-F238E27FC236}">
                    <a16:creationId xmlns:a16="http://schemas.microsoft.com/office/drawing/2014/main" id="{B5AB4B08-FD39-4E4B-90B2-E87A6A4648AF}"/>
                  </a:ext>
                </a:extLst>
              </p:cNvPr>
              <p:cNvSpPr/>
              <p:nvPr/>
            </p:nvSpPr>
            <p:spPr bwMode="auto">
              <a:xfrm>
                <a:off x="6023992" y="554458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2" name="Gruppieren 71">
              <a:extLst>
                <a:ext uri="{FF2B5EF4-FFF2-40B4-BE49-F238E27FC236}">
                  <a16:creationId xmlns:a16="http://schemas.microsoft.com/office/drawing/2014/main" id="{F24A1336-5A20-4DBF-8894-7B7851B79C9A}"/>
                </a:ext>
              </a:extLst>
            </p:cNvPr>
            <p:cNvGrpSpPr/>
            <p:nvPr/>
          </p:nvGrpSpPr>
          <p:grpSpPr>
            <a:xfrm>
              <a:off x="3076617" y="3943566"/>
              <a:ext cx="3767466" cy="144016"/>
              <a:chOff x="3276163" y="5541611"/>
              <a:chExt cx="3767466" cy="144016"/>
            </a:xfrm>
          </p:grpSpPr>
          <p:sp>
            <p:nvSpPr>
              <p:cNvPr id="73" name="Pfeil: Chevron 72">
                <a:extLst>
                  <a:ext uri="{FF2B5EF4-FFF2-40B4-BE49-F238E27FC236}">
                    <a16:creationId xmlns:a16="http://schemas.microsoft.com/office/drawing/2014/main" id="{D33D0409-9D77-4069-B108-ED351B07422D}"/>
                  </a:ext>
                </a:extLst>
              </p:cNvPr>
              <p:cNvSpPr/>
              <p:nvPr/>
            </p:nvSpPr>
            <p:spPr bwMode="auto">
              <a:xfrm>
                <a:off x="3276163" y="554161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4" name="Pfeil: Chevron 73">
                <a:extLst>
                  <a:ext uri="{FF2B5EF4-FFF2-40B4-BE49-F238E27FC236}">
                    <a16:creationId xmlns:a16="http://schemas.microsoft.com/office/drawing/2014/main" id="{FB9CAB45-ECC4-4073-B128-DD2D266864E1}"/>
                  </a:ext>
                </a:extLst>
              </p:cNvPr>
              <p:cNvSpPr/>
              <p:nvPr/>
            </p:nvSpPr>
            <p:spPr bwMode="auto">
              <a:xfrm>
                <a:off x="4223792" y="554161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5" name="Pfeil: Chevron 74">
                <a:extLst>
                  <a:ext uri="{FF2B5EF4-FFF2-40B4-BE49-F238E27FC236}">
                    <a16:creationId xmlns:a16="http://schemas.microsoft.com/office/drawing/2014/main" id="{EE54FDC4-18EC-4565-99CA-6EA6EF500B20}"/>
                  </a:ext>
                </a:extLst>
              </p:cNvPr>
              <p:cNvSpPr/>
              <p:nvPr/>
            </p:nvSpPr>
            <p:spPr bwMode="auto">
              <a:xfrm>
                <a:off x="5159896" y="554161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6" name="Pfeil: Chevron 75">
                <a:extLst>
                  <a:ext uri="{FF2B5EF4-FFF2-40B4-BE49-F238E27FC236}">
                    <a16:creationId xmlns:a16="http://schemas.microsoft.com/office/drawing/2014/main" id="{034DBEB8-A7E1-4288-A6BC-2022A28F8D21}"/>
                  </a:ext>
                </a:extLst>
              </p:cNvPr>
              <p:cNvSpPr/>
              <p:nvPr/>
            </p:nvSpPr>
            <p:spPr bwMode="auto">
              <a:xfrm>
                <a:off x="6023992" y="554161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7" name="Gruppieren 76">
              <a:extLst>
                <a:ext uri="{FF2B5EF4-FFF2-40B4-BE49-F238E27FC236}">
                  <a16:creationId xmlns:a16="http://schemas.microsoft.com/office/drawing/2014/main" id="{12B36781-4902-4D1E-8249-B24F55F27166}"/>
                </a:ext>
              </a:extLst>
            </p:cNvPr>
            <p:cNvGrpSpPr/>
            <p:nvPr/>
          </p:nvGrpSpPr>
          <p:grpSpPr>
            <a:xfrm>
              <a:off x="3076617" y="4519630"/>
              <a:ext cx="3767466" cy="144016"/>
              <a:chOff x="3276163" y="5561823"/>
              <a:chExt cx="3767466" cy="144016"/>
            </a:xfrm>
          </p:grpSpPr>
          <p:sp>
            <p:nvSpPr>
              <p:cNvPr id="78" name="Pfeil: Chevron 77">
                <a:extLst>
                  <a:ext uri="{FF2B5EF4-FFF2-40B4-BE49-F238E27FC236}">
                    <a16:creationId xmlns:a16="http://schemas.microsoft.com/office/drawing/2014/main" id="{BA333A79-8FC4-46EB-9334-DED5270A45C9}"/>
                  </a:ext>
                </a:extLst>
              </p:cNvPr>
              <p:cNvSpPr/>
              <p:nvPr/>
            </p:nvSpPr>
            <p:spPr bwMode="auto">
              <a:xfrm>
                <a:off x="3276163" y="556182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9" name="Pfeil: Chevron 78">
                <a:extLst>
                  <a:ext uri="{FF2B5EF4-FFF2-40B4-BE49-F238E27FC236}">
                    <a16:creationId xmlns:a16="http://schemas.microsoft.com/office/drawing/2014/main" id="{C5B9CAB7-2A68-4F6F-A484-81D21CB8B43F}"/>
                  </a:ext>
                </a:extLst>
              </p:cNvPr>
              <p:cNvSpPr/>
              <p:nvPr/>
            </p:nvSpPr>
            <p:spPr bwMode="auto">
              <a:xfrm>
                <a:off x="4223792" y="556182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0" name="Pfeil: Chevron 79">
                <a:extLst>
                  <a:ext uri="{FF2B5EF4-FFF2-40B4-BE49-F238E27FC236}">
                    <a16:creationId xmlns:a16="http://schemas.microsoft.com/office/drawing/2014/main" id="{6C80DF3D-FC24-45B8-BC69-6065BCFEF35E}"/>
                  </a:ext>
                </a:extLst>
              </p:cNvPr>
              <p:cNvSpPr/>
              <p:nvPr/>
            </p:nvSpPr>
            <p:spPr bwMode="auto">
              <a:xfrm>
                <a:off x="5159896" y="556182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1" name="Pfeil: Chevron 80">
                <a:extLst>
                  <a:ext uri="{FF2B5EF4-FFF2-40B4-BE49-F238E27FC236}">
                    <a16:creationId xmlns:a16="http://schemas.microsoft.com/office/drawing/2014/main" id="{B4344E5E-DDA9-48C6-9E17-2C02733396AB}"/>
                  </a:ext>
                </a:extLst>
              </p:cNvPr>
              <p:cNvSpPr/>
              <p:nvPr/>
            </p:nvSpPr>
            <p:spPr bwMode="auto">
              <a:xfrm>
                <a:off x="6023992" y="556182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04DAB06A-AB55-4BC0-88CA-1BAF6CF15456}"/>
                </a:ext>
              </a:extLst>
            </p:cNvPr>
            <p:cNvGrpSpPr/>
            <p:nvPr/>
          </p:nvGrpSpPr>
          <p:grpSpPr>
            <a:xfrm>
              <a:off x="3076617" y="3278187"/>
              <a:ext cx="3767466" cy="144016"/>
              <a:chOff x="3276163" y="5445224"/>
              <a:chExt cx="3767466" cy="144016"/>
            </a:xfrm>
          </p:grpSpPr>
          <p:sp>
            <p:nvSpPr>
              <p:cNvPr id="83" name="Pfeil: Chevron 82">
                <a:extLst>
                  <a:ext uri="{FF2B5EF4-FFF2-40B4-BE49-F238E27FC236}">
                    <a16:creationId xmlns:a16="http://schemas.microsoft.com/office/drawing/2014/main" id="{6484D0CB-C65F-4D32-ACBB-B9007C5330A9}"/>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4" name="Pfeil: Chevron 83">
                <a:extLst>
                  <a:ext uri="{FF2B5EF4-FFF2-40B4-BE49-F238E27FC236}">
                    <a16:creationId xmlns:a16="http://schemas.microsoft.com/office/drawing/2014/main" id="{656CA15C-CA9B-4475-BEF8-DC6B5C37B273}"/>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5" name="Pfeil: Chevron 84">
                <a:extLst>
                  <a:ext uri="{FF2B5EF4-FFF2-40B4-BE49-F238E27FC236}">
                    <a16:creationId xmlns:a16="http://schemas.microsoft.com/office/drawing/2014/main" id="{ADDF23C3-9463-4EB6-84EB-C9D68CB2C2A0}"/>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6" name="Pfeil: Chevron 85">
                <a:extLst>
                  <a:ext uri="{FF2B5EF4-FFF2-40B4-BE49-F238E27FC236}">
                    <a16:creationId xmlns:a16="http://schemas.microsoft.com/office/drawing/2014/main" id="{C2AB5B56-D078-41E1-9CAD-0FA941E5699A}"/>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7" name="Gruppieren 86">
              <a:extLst>
                <a:ext uri="{FF2B5EF4-FFF2-40B4-BE49-F238E27FC236}">
                  <a16:creationId xmlns:a16="http://schemas.microsoft.com/office/drawing/2014/main" id="{FAF4EB61-F102-4657-8E4B-479DC5F8DBAC}"/>
                </a:ext>
              </a:extLst>
            </p:cNvPr>
            <p:cNvGrpSpPr/>
            <p:nvPr/>
          </p:nvGrpSpPr>
          <p:grpSpPr>
            <a:xfrm>
              <a:off x="3088827" y="2153641"/>
              <a:ext cx="3755256" cy="144016"/>
              <a:chOff x="3288373" y="5445224"/>
              <a:chExt cx="3755256" cy="144016"/>
            </a:xfrm>
          </p:grpSpPr>
          <p:sp>
            <p:nvSpPr>
              <p:cNvPr id="88" name="Pfeil: Chevron 87">
                <a:extLst>
                  <a:ext uri="{FF2B5EF4-FFF2-40B4-BE49-F238E27FC236}">
                    <a16:creationId xmlns:a16="http://schemas.microsoft.com/office/drawing/2014/main" id="{55AE35E4-C0EB-40E8-95A0-1577C6A6ABC2}"/>
                  </a:ext>
                </a:extLst>
              </p:cNvPr>
              <p:cNvSpPr/>
              <p:nvPr/>
            </p:nvSpPr>
            <p:spPr bwMode="auto">
              <a:xfrm>
                <a:off x="328837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9" name="Pfeil: Chevron 88">
                <a:extLst>
                  <a:ext uri="{FF2B5EF4-FFF2-40B4-BE49-F238E27FC236}">
                    <a16:creationId xmlns:a16="http://schemas.microsoft.com/office/drawing/2014/main" id="{87F6CB2C-28C3-4D88-8740-58FBFE77C1AA}"/>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0" name="Pfeil: Chevron 89">
                <a:extLst>
                  <a:ext uri="{FF2B5EF4-FFF2-40B4-BE49-F238E27FC236}">
                    <a16:creationId xmlns:a16="http://schemas.microsoft.com/office/drawing/2014/main" id="{4A2C5236-4D35-4DB2-9B5B-61F7F2EC6C71}"/>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1" name="Pfeil: Chevron 90">
                <a:extLst>
                  <a:ext uri="{FF2B5EF4-FFF2-40B4-BE49-F238E27FC236}">
                    <a16:creationId xmlns:a16="http://schemas.microsoft.com/office/drawing/2014/main" id="{CCE9C515-60DB-476D-BC00-E20FB23CAD31}"/>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2" name="Gruppieren 91">
              <a:extLst>
                <a:ext uri="{FF2B5EF4-FFF2-40B4-BE49-F238E27FC236}">
                  <a16:creationId xmlns:a16="http://schemas.microsoft.com/office/drawing/2014/main" id="{1FEE3073-2019-4EAA-945E-09D58529B50D}"/>
                </a:ext>
              </a:extLst>
            </p:cNvPr>
            <p:cNvGrpSpPr/>
            <p:nvPr/>
          </p:nvGrpSpPr>
          <p:grpSpPr>
            <a:xfrm>
              <a:off x="3085600" y="2741034"/>
              <a:ext cx="3767466" cy="144016"/>
              <a:chOff x="3276163" y="5445224"/>
              <a:chExt cx="3767466" cy="144016"/>
            </a:xfrm>
          </p:grpSpPr>
          <p:sp>
            <p:nvSpPr>
              <p:cNvPr id="93" name="Pfeil: Chevron 92">
                <a:extLst>
                  <a:ext uri="{FF2B5EF4-FFF2-40B4-BE49-F238E27FC236}">
                    <a16:creationId xmlns:a16="http://schemas.microsoft.com/office/drawing/2014/main" id="{45D1582C-7BA6-40AF-8A50-1C66D60C7B0E}"/>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4" name="Pfeil: Chevron 93">
                <a:extLst>
                  <a:ext uri="{FF2B5EF4-FFF2-40B4-BE49-F238E27FC236}">
                    <a16:creationId xmlns:a16="http://schemas.microsoft.com/office/drawing/2014/main" id="{BE46985F-EAF8-4F44-B84C-4F776DEADC4E}"/>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5" name="Pfeil: Chevron 94">
                <a:extLst>
                  <a:ext uri="{FF2B5EF4-FFF2-40B4-BE49-F238E27FC236}">
                    <a16:creationId xmlns:a16="http://schemas.microsoft.com/office/drawing/2014/main" id="{7C263755-1DF2-41C4-8995-48362AECB218}"/>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6" name="Pfeil: Chevron 95">
                <a:extLst>
                  <a:ext uri="{FF2B5EF4-FFF2-40B4-BE49-F238E27FC236}">
                    <a16:creationId xmlns:a16="http://schemas.microsoft.com/office/drawing/2014/main" id="{4DB433CF-C864-4A2E-A799-AE2F9695EA39}"/>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8" name="Gruppieren 97">
              <a:extLst>
                <a:ext uri="{FF2B5EF4-FFF2-40B4-BE49-F238E27FC236}">
                  <a16:creationId xmlns:a16="http://schemas.microsoft.com/office/drawing/2014/main" id="{9292DC8B-2796-485B-9C5D-BE843B99B1F7}"/>
                </a:ext>
              </a:extLst>
            </p:cNvPr>
            <p:cNvGrpSpPr/>
            <p:nvPr/>
          </p:nvGrpSpPr>
          <p:grpSpPr>
            <a:xfrm>
              <a:off x="3085600" y="5805264"/>
              <a:ext cx="3767466" cy="144016"/>
              <a:chOff x="3276163" y="5615681"/>
              <a:chExt cx="3767466" cy="144016"/>
            </a:xfrm>
          </p:grpSpPr>
          <p:sp>
            <p:nvSpPr>
              <p:cNvPr id="99" name="Pfeil: Chevron 98">
                <a:extLst>
                  <a:ext uri="{FF2B5EF4-FFF2-40B4-BE49-F238E27FC236}">
                    <a16:creationId xmlns:a16="http://schemas.microsoft.com/office/drawing/2014/main" id="{CFAD52FA-153B-44D0-BD0F-842BEE199983}"/>
                  </a:ext>
                </a:extLst>
              </p:cNvPr>
              <p:cNvSpPr/>
              <p:nvPr/>
            </p:nvSpPr>
            <p:spPr bwMode="auto">
              <a:xfrm>
                <a:off x="3276163" y="561568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0" name="Pfeil: Chevron 99">
                <a:extLst>
                  <a:ext uri="{FF2B5EF4-FFF2-40B4-BE49-F238E27FC236}">
                    <a16:creationId xmlns:a16="http://schemas.microsoft.com/office/drawing/2014/main" id="{A47C55DC-D57C-4DC9-91FC-AC9ACAFA1DA7}"/>
                  </a:ext>
                </a:extLst>
              </p:cNvPr>
              <p:cNvSpPr/>
              <p:nvPr/>
            </p:nvSpPr>
            <p:spPr bwMode="auto">
              <a:xfrm>
                <a:off x="4223792" y="561568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1" name="Pfeil: Chevron 100">
                <a:extLst>
                  <a:ext uri="{FF2B5EF4-FFF2-40B4-BE49-F238E27FC236}">
                    <a16:creationId xmlns:a16="http://schemas.microsoft.com/office/drawing/2014/main" id="{183DA245-AAC1-425D-ABD6-8D2314543619}"/>
                  </a:ext>
                </a:extLst>
              </p:cNvPr>
              <p:cNvSpPr/>
              <p:nvPr/>
            </p:nvSpPr>
            <p:spPr bwMode="auto">
              <a:xfrm>
                <a:off x="5159896" y="561568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2" name="Pfeil: Chevron 101">
                <a:extLst>
                  <a:ext uri="{FF2B5EF4-FFF2-40B4-BE49-F238E27FC236}">
                    <a16:creationId xmlns:a16="http://schemas.microsoft.com/office/drawing/2014/main" id="{1E7F0287-3E68-42CF-81F4-923A4E4E49D1}"/>
                  </a:ext>
                </a:extLst>
              </p:cNvPr>
              <p:cNvSpPr/>
              <p:nvPr/>
            </p:nvSpPr>
            <p:spPr bwMode="auto">
              <a:xfrm>
                <a:off x="6023992" y="561568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sp>
        <p:nvSpPr>
          <p:cNvPr id="104" name="Textfeld 103">
            <a:extLst>
              <a:ext uri="{FF2B5EF4-FFF2-40B4-BE49-F238E27FC236}">
                <a16:creationId xmlns:a16="http://schemas.microsoft.com/office/drawing/2014/main" id="{143A5909-5393-4974-8041-2A40BB7D79A4}"/>
              </a:ext>
            </a:extLst>
          </p:cNvPr>
          <p:cNvSpPr txBox="1"/>
          <p:nvPr/>
        </p:nvSpPr>
        <p:spPr>
          <a:xfrm>
            <a:off x="944877" y="6443280"/>
            <a:ext cx="6107228" cy="281295"/>
          </a:xfrm>
          <a:prstGeom prst="rect">
            <a:avLst/>
          </a:prstGeom>
          <a:noFill/>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*(Rohstoffe,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Ausstattung</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Maschinenpark)</a:t>
            </a:r>
          </a:p>
        </p:txBody>
      </p:sp>
      <p:sp>
        <p:nvSpPr>
          <p:cNvPr id="54" name="Textfeld 53">
            <a:extLst>
              <a:ext uri="{FF2B5EF4-FFF2-40B4-BE49-F238E27FC236}">
                <a16:creationId xmlns:a16="http://schemas.microsoft.com/office/drawing/2014/main" id="{2B9DE21B-33C2-4C9D-A680-8F7202A60464}"/>
              </a:ext>
            </a:extLst>
          </p:cNvPr>
          <p:cNvSpPr txBox="1"/>
          <p:nvPr/>
        </p:nvSpPr>
        <p:spPr>
          <a:xfrm>
            <a:off x="2951177" y="6093296"/>
            <a:ext cx="4248472" cy="261610"/>
          </a:xfrm>
          <a:prstGeom prst="rect">
            <a:avLst/>
          </a:prstGeom>
          <a:solidFill>
            <a:schemeClr val="bg1"/>
          </a:solid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pic>
        <p:nvPicPr>
          <p:cNvPr id="55" name="Grafik 54" descr="Markierung mit einfarbiger Füllung">
            <a:extLst>
              <a:ext uri="{FF2B5EF4-FFF2-40B4-BE49-F238E27FC236}">
                <a16:creationId xmlns:a16="http://schemas.microsoft.com/office/drawing/2014/main" id="{223B95AC-47D1-42C6-BBF6-F450961666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5062" y="1876895"/>
            <a:ext cx="471985" cy="471985"/>
          </a:xfrm>
          <a:prstGeom prst="rect">
            <a:avLst/>
          </a:prstGeom>
        </p:spPr>
      </p:pic>
      <p:pic>
        <p:nvPicPr>
          <p:cNvPr id="56" name="Grafik 55" descr="Markierung mit einfarbiger Füllung">
            <a:extLst>
              <a:ext uri="{FF2B5EF4-FFF2-40B4-BE49-F238E27FC236}">
                <a16:creationId xmlns:a16="http://schemas.microsoft.com/office/drawing/2014/main" id="{41A1DFB4-A886-4153-937B-1D2C2AD69D2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69609" y="2452959"/>
            <a:ext cx="471985" cy="471985"/>
          </a:xfrm>
          <a:prstGeom prst="rect">
            <a:avLst/>
          </a:prstGeom>
        </p:spPr>
      </p:pic>
      <p:pic>
        <p:nvPicPr>
          <p:cNvPr id="57" name="Grafik 56" descr="Markierung mit einfarbiger Füllung">
            <a:extLst>
              <a:ext uri="{FF2B5EF4-FFF2-40B4-BE49-F238E27FC236}">
                <a16:creationId xmlns:a16="http://schemas.microsoft.com/office/drawing/2014/main" id="{86EF6F5D-B5F7-410C-AD38-DCC8355B7B6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62507" y="2996952"/>
            <a:ext cx="471985" cy="471985"/>
          </a:xfrm>
          <a:prstGeom prst="rect">
            <a:avLst/>
          </a:prstGeom>
        </p:spPr>
      </p:pic>
      <p:pic>
        <p:nvPicPr>
          <p:cNvPr id="58" name="Grafik 57" descr="Markierung mit einfarbiger Füllung">
            <a:extLst>
              <a:ext uri="{FF2B5EF4-FFF2-40B4-BE49-F238E27FC236}">
                <a16:creationId xmlns:a16="http://schemas.microsoft.com/office/drawing/2014/main" id="{D8C73F8E-6CFD-4630-92D2-472FCC56AE1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62253" y="3677095"/>
            <a:ext cx="471985" cy="471985"/>
          </a:xfrm>
          <a:prstGeom prst="rect">
            <a:avLst/>
          </a:prstGeom>
        </p:spPr>
      </p:pic>
      <p:pic>
        <p:nvPicPr>
          <p:cNvPr id="62" name="Grafik 61" descr="Markierung mit einfarbiger Füllung">
            <a:extLst>
              <a:ext uri="{FF2B5EF4-FFF2-40B4-BE49-F238E27FC236}">
                <a16:creationId xmlns:a16="http://schemas.microsoft.com/office/drawing/2014/main" id="{6DACDF98-A096-43CF-8EE6-C4F8B9AB900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5479" y="4253159"/>
            <a:ext cx="471985" cy="471985"/>
          </a:xfrm>
          <a:prstGeom prst="rect">
            <a:avLst/>
          </a:prstGeom>
        </p:spPr>
      </p:pic>
      <p:pic>
        <p:nvPicPr>
          <p:cNvPr id="63" name="Grafik 62" descr="Markierung mit einfarbiger Füllung">
            <a:extLst>
              <a:ext uri="{FF2B5EF4-FFF2-40B4-BE49-F238E27FC236}">
                <a16:creationId xmlns:a16="http://schemas.microsoft.com/office/drawing/2014/main" id="{30EF96E2-9BFF-41CA-8822-47DDBADAF32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3815" y="4829223"/>
            <a:ext cx="471985" cy="471985"/>
          </a:xfrm>
          <a:prstGeom prst="rect">
            <a:avLst/>
          </a:prstGeom>
        </p:spPr>
      </p:pic>
      <p:pic>
        <p:nvPicPr>
          <p:cNvPr id="64" name="Grafik 63" descr="Markierung mit einfarbiger Füllung">
            <a:extLst>
              <a:ext uri="{FF2B5EF4-FFF2-40B4-BE49-F238E27FC236}">
                <a16:creationId xmlns:a16="http://schemas.microsoft.com/office/drawing/2014/main" id="{91D149FB-EB08-4A6B-9B9C-A94EF7AA024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76282" y="5549303"/>
            <a:ext cx="471985" cy="471985"/>
          </a:xfrm>
          <a:prstGeom prst="rect">
            <a:avLst/>
          </a:prstGeom>
        </p:spPr>
      </p:pic>
    </p:spTree>
    <p:extLst>
      <p:ext uri="{BB962C8B-B14F-4D97-AF65-F5344CB8AC3E}">
        <p14:creationId xmlns:p14="http://schemas.microsoft.com/office/powerpoint/2010/main" val="607295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kern="1200" dirty="0"/>
              <a:t>Risikobarometer für ein Unternehmen der Elektronikbranche (2)</a:t>
            </a:r>
            <a:endParaRPr lang="en-AU" dirty="0"/>
          </a:p>
        </p:txBody>
      </p:sp>
      <p:sp>
        <p:nvSpPr>
          <p:cNvPr id="50" name="Fußzeilenplatzhalter 2">
            <a:extLst>
              <a:ext uri="{FF2B5EF4-FFF2-40B4-BE49-F238E27FC236}">
                <a16:creationId xmlns:a16="http://schemas.microsoft.com/office/drawing/2014/main" id="{14FD4664-B06C-4AC2-AEDA-6C45D9FE31C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7B9C2A"/>
                </a:solidFill>
                <a:effectLst/>
                <a:uLnTx/>
                <a:uFillTx/>
                <a:latin typeface="Arial" charset="0"/>
                <a:ea typeface="ＭＳ Ｐゴシック" charset="-128"/>
                <a:cs typeface="+mn-cs"/>
              </a:rPr>
              <a:t>UMWELT. </a:t>
            </a:r>
            <a:r>
              <a:rPr kumimoji="0" lang="de-DE" sz="1000" b="1" i="0" u="none" strike="noStrike" kern="1200" cap="none" spc="0" normalizeH="0" baseline="0" noProof="0" dirty="0">
                <a:ln>
                  <a:noFill/>
                </a:ln>
                <a:solidFill>
                  <a:srgbClr val="F9AA00"/>
                </a:solidFill>
                <a:effectLst/>
                <a:uLnTx/>
                <a:uFillTx/>
                <a:latin typeface="Arial" charset="0"/>
                <a:ea typeface="ＭＳ Ｐゴシック" charset="-128"/>
                <a:cs typeface="+mn-cs"/>
              </a:rPr>
              <a:t>RISIKO. </a:t>
            </a: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MANAGEMENT. </a:t>
            </a:r>
            <a:r>
              <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rPr>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5" name="Gruppieren 4">
            <a:extLst>
              <a:ext uri="{FF2B5EF4-FFF2-40B4-BE49-F238E27FC236}">
                <a16:creationId xmlns:a16="http://schemas.microsoft.com/office/drawing/2014/main" id="{5C5A2CF7-56E4-4EC2-8399-7FCE533CDD07}"/>
              </a:ext>
            </a:extLst>
          </p:cNvPr>
          <p:cNvGrpSpPr/>
          <p:nvPr/>
        </p:nvGrpSpPr>
        <p:grpSpPr>
          <a:xfrm>
            <a:off x="570898" y="1499682"/>
            <a:ext cx="11280648" cy="4916330"/>
            <a:chOff x="539368" y="1510192"/>
            <a:chExt cx="11280648" cy="4916330"/>
          </a:xfrm>
        </p:grpSpPr>
        <p:sp>
          <p:nvSpPr>
            <p:cNvPr id="61" name="Textfeld 60">
              <a:extLst>
                <a:ext uri="{FF2B5EF4-FFF2-40B4-BE49-F238E27FC236}">
                  <a16:creationId xmlns:a16="http://schemas.microsoft.com/office/drawing/2014/main" id="{8AF59F7F-E796-4BAD-A7BF-EAE97258ADDA}"/>
                </a:ext>
              </a:extLst>
            </p:cNvPr>
            <p:cNvSpPr txBox="1"/>
            <p:nvPr/>
          </p:nvSpPr>
          <p:spPr>
            <a:xfrm>
              <a:off x="2919647" y="6164912"/>
              <a:ext cx="4248472" cy="2616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graphicFrame>
          <p:nvGraphicFramePr>
            <p:cNvPr id="53" name="Tabelle 6">
              <a:extLst>
                <a:ext uri="{FF2B5EF4-FFF2-40B4-BE49-F238E27FC236}">
                  <a16:creationId xmlns:a16="http://schemas.microsoft.com/office/drawing/2014/main" id="{6F88DE86-DD2D-4388-A839-BE0F98AFB104}"/>
                </a:ext>
              </a:extLst>
            </p:cNvPr>
            <p:cNvGraphicFramePr>
              <a:graphicFrameLocks/>
            </p:cNvGraphicFramePr>
            <p:nvPr/>
          </p:nvGraphicFramePr>
          <p:xfrm>
            <a:off x="539368" y="1510192"/>
            <a:ext cx="11280648" cy="4650730"/>
          </p:xfrm>
          <a:graphic>
            <a:graphicData uri="http://schemas.openxmlformats.org/drawingml/2006/table">
              <a:tbl>
                <a:tblPr firstRow="1" bandRow="1">
                  <a:tableStyleId>{5940675A-B579-460E-94D1-54222C63F5DA}</a:tableStyleId>
                </a:tblPr>
                <a:tblGrid>
                  <a:gridCol w="2207640">
                    <a:extLst>
                      <a:ext uri="{9D8B030D-6E8A-4147-A177-3AD203B41FA5}">
                        <a16:colId xmlns:a16="http://schemas.microsoft.com/office/drawing/2014/main" val="1737925271"/>
                      </a:ext>
                    </a:extLst>
                  </a:gridCol>
                  <a:gridCol w="4248472">
                    <a:extLst>
                      <a:ext uri="{9D8B030D-6E8A-4147-A177-3AD203B41FA5}">
                        <a16:colId xmlns:a16="http://schemas.microsoft.com/office/drawing/2014/main" val="1392339187"/>
                      </a:ext>
                    </a:extLst>
                  </a:gridCol>
                  <a:gridCol w="4824536">
                    <a:extLst>
                      <a:ext uri="{9D8B030D-6E8A-4147-A177-3AD203B41FA5}">
                        <a16:colId xmlns:a16="http://schemas.microsoft.com/office/drawing/2014/main" val="4127525855"/>
                      </a:ext>
                    </a:extLst>
                  </a:gridCol>
                </a:tblGrid>
                <a:tr h="329299">
                  <a:tc>
                    <a:txBody>
                      <a:bodyPr/>
                      <a:lstStyle/>
                      <a:p>
                        <a:r>
                          <a:rPr lang="de-DE" sz="1200" b="1" dirty="0">
                            <a:solidFill>
                              <a:schemeClr val="bg1"/>
                            </a:solidFill>
                          </a:rPr>
                          <a:t>Risikofaktoren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tc>
                    <a:txBody>
                      <a:bodyPr/>
                      <a:lstStyle/>
                      <a:p>
                        <a:r>
                          <a:rPr lang="de-DE" sz="1200" b="1" dirty="0">
                            <a:solidFill>
                              <a:schemeClr val="bg1"/>
                            </a:solidFill>
                          </a:rPr>
                          <a:t>Einschätzung</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3B687F"/>
                      </a:solidFill>
                    </a:tcPr>
                  </a:tc>
                  <a:tc>
                    <a:txBody>
                      <a:bodyPr/>
                      <a:lstStyle/>
                      <a:p>
                        <a:r>
                          <a:rPr lang="de-DE" sz="1200" b="1" dirty="0">
                            <a:solidFill>
                              <a:schemeClr val="bg1"/>
                            </a:solidFill>
                          </a:rPr>
                          <a:t>Einhergehende Risiken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extLst>
                    <a:ext uri="{0D108BD9-81ED-4DB2-BD59-A6C34878D82A}">
                      <a16:rowId xmlns:a16="http://schemas.microsoft.com/office/drawing/2014/main" val="1477273594"/>
                    </a:ext>
                  </a:extLst>
                </a:tr>
                <a:tr h="6585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Internationalisierungsgrad Lieferkette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Imagerisiken bei Skandalen, Beschaffungsrisiken durch Störungen der Lieferkette (Straße, Schiene, Schiff), Anforderungen an Lieferkettenmanagement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6767398"/>
                    </a:ext>
                  </a:extLst>
                </a:tr>
                <a:tr h="535096">
                  <a:tc>
                    <a:txBody>
                      <a:bodyPr/>
                      <a:lstStyle/>
                      <a:p>
                        <a:pPr lvl="0">
                          <a:lnSpc>
                            <a:spcPts val="1600"/>
                          </a:lnSpc>
                        </a:pPr>
                        <a:r>
                          <a:rPr lang="de-DE" sz="1200" dirty="0">
                            <a:solidFill>
                              <a:srgbClr val="000000"/>
                            </a:solidFill>
                          </a:rPr>
                          <a:t>Internationalisierungsgrad</a:t>
                        </a:r>
                      </a:p>
                      <a:p>
                        <a:pPr lvl="0">
                          <a:lnSpc>
                            <a:spcPts val="1600"/>
                          </a:lnSpc>
                        </a:pPr>
                        <a:r>
                          <a:rPr lang="de-DE" sz="1200" dirty="0">
                            <a:solidFill>
                              <a:srgbClr val="000000"/>
                            </a:solidFill>
                          </a:rPr>
                          <a:t>Kundenstruktur</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nSpc>
                            <a:spcPts val="1600"/>
                          </a:lnSpc>
                        </a:pPr>
                        <a:r>
                          <a:rPr lang="de-DE" sz="1200" dirty="0">
                            <a:solidFill>
                              <a:srgbClr val="000000"/>
                            </a:solidFill>
                          </a:rPr>
                          <a:t>Distributionsprobleme durch Störungen (Straße, Schiene, Schiff) bei globaler Kundenstruktur, steigende Anforderungen Kunden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283057"/>
                    </a:ext>
                  </a:extLst>
                </a:tr>
                <a:tr h="53516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Exponierter Standort*</a:t>
                        </a:r>
                      </a:p>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 </a:t>
                        </a:r>
                        <a:endParaRPr lang="en-AU" sz="1200" dirty="0">
                          <a:solidFill>
                            <a:schemeClr val="tx1"/>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nSpc>
                            <a:spcPts val="1600"/>
                          </a:lnSpc>
                        </a:pPr>
                        <a:r>
                          <a:rPr lang="de-DE" sz="1200" dirty="0">
                            <a:solidFill>
                              <a:srgbClr val="000000"/>
                            </a:solidFill>
                          </a:rPr>
                          <a:t>Gebäudeschäden, Risiko von Betriebsausfällen, höhere Kosten durch Kühlung im Sommer, zunehmender Versicherungsbedarf</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354635"/>
                    </a:ext>
                  </a:extLst>
                </a:tr>
                <a:tr h="536721">
                  <a:tc>
                    <a:txBody>
                      <a:bodyPr/>
                      <a:lstStyle/>
                      <a:p>
                        <a:pPr>
                          <a:lnSpc>
                            <a:spcPts val="1600"/>
                          </a:lnSpc>
                        </a:pPr>
                        <a:r>
                          <a:rPr lang="de-DE" sz="1200" dirty="0">
                            <a:solidFill>
                              <a:srgbClr val="000000"/>
                            </a:solidFill>
                          </a:rPr>
                          <a:t>Nähe zum Kunden </a:t>
                        </a:r>
                      </a:p>
                      <a:p>
                        <a:pPr>
                          <a:lnSpc>
                            <a:spcPts val="1600"/>
                          </a:lnSpc>
                        </a:pPr>
                        <a:r>
                          <a:rPr lang="de-DE" sz="1200" dirty="0">
                            <a:solidFill>
                              <a:srgbClr val="000000"/>
                            </a:solidFill>
                          </a:rPr>
                          <a:t>(Arbeiten vor Ort)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Gewährleistung bei Eingriffen in die Infrastruktur des Kunden, Erwartung in Bezug zu Umweltleistung steigt, Umweltthemen werden Bestandteil von Vergaben </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496012"/>
                    </a:ext>
                  </a:extLst>
                </a:tr>
                <a:tr h="527010">
                  <a:tc>
                    <a:txBody>
                      <a:bodyPr/>
                      <a:lstStyle/>
                      <a:p>
                        <a:pPr>
                          <a:lnSpc>
                            <a:spcPts val="1600"/>
                          </a:lnSpc>
                        </a:pPr>
                        <a:r>
                          <a:rPr lang="de-DE" sz="1200" dirty="0">
                            <a:solidFill>
                              <a:srgbClr val="000000"/>
                            </a:solidFill>
                          </a:rPr>
                          <a:t>Ausmaß der ausgela-</a:t>
                        </a:r>
                      </a:p>
                      <a:p>
                        <a:pPr>
                          <a:lnSpc>
                            <a:spcPts val="1600"/>
                          </a:lnSpc>
                        </a:pPr>
                        <a:r>
                          <a:rPr lang="de-DE" sz="1200" dirty="0">
                            <a:solidFill>
                              <a:srgbClr val="000000"/>
                            </a:solidFill>
                          </a:rPr>
                          <a:t>gerten Tätigkeiten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Non-Compliance durch Fehlverhalten, hoher Schulungsaufwand für externe Mitarbeitende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641647"/>
                    </a:ext>
                  </a:extLst>
                </a:tr>
                <a:tr h="702071">
                  <a:tc>
                    <a:txBody>
                      <a:bodyPr/>
                      <a:lstStyle/>
                      <a:p>
                        <a:pPr>
                          <a:lnSpc>
                            <a:spcPts val="1600"/>
                          </a:lnSpc>
                        </a:pPr>
                        <a:r>
                          <a:rPr lang="de-DE" sz="1200" dirty="0">
                            <a:solidFill>
                              <a:srgbClr val="000000"/>
                            </a:solidFill>
                          </a:rPr>
                          <a:t>Kapitalmarktorientierung</a:t>
                        </a:r>
                        <a:endParaRPr lang="de-DE" sz="1200" u="none"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Zunehmende Anforderungen durch EU-Taxonomie für „grüne Anlagen“, steigende Erwartungshaltung von Investoren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354703"/>
                    </a:ext>
                  </a:extLst>
                </a:tr>
                <a:tr h="557735">
                  <a:tc>
                    <a:txBody>
                      <a:bodyPr/>
                      <a:lstStyle/>
                      <a:p>
                        <a:pPr>
                          <a:lnSpc>
                            <a:spcPts val="1600"/>
                          </a:lnSpc>
                        </a:pPr>
                        <a:r>
                          <a:rPr lang="de-DE" sz="1200" i="1" dirty="0">
                            <a:solidFill>
                              <a:srgbClr val="000000"/>
                            </a:solidFill>
                          </a:rPr>
                          <a:t>Weitere Risikofaktoren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i="1" dirty="0">
                            <a:solidFill>
                              <a:srgbClr val="000000"/>
                            </a:solidFill>
                          </a:rPr>
                          <a:t>Fügen Sie hier Risiken ein, die Sie ergänzen möchten </a:t>
                        </a:r>
                      </a:p>
                      <a:p>
                        <a:pPr marL="0" marR="0" lvl="0" indent="0" algn="l" defTabSz="914400" rtl="0" eaLnBrk="1" fontAlgn="auto" latinLnBrk="0" hangingPunct="1">
                          <a:lnSpc>
                            <a:spcPts val="1600"/>
                          </a:lnSpc>
                          <a:spcBef>
                            <a:spcPts val="0"/>
                          </a:spcBef>
                          <a:spcAft>
                            <a:spcPts val="0"/>
                          </a:spcAft>
                          <a:buClrTx/>
                          <a:buSzTx/>
                          <a:buFontTx/>
                          <a:buNone/>
                          <a:tabLst/>
                          <a:defRPr/>
                        </a:pPr>
                        <a:endParaRPr lang="de-DE" sz="1200" i="1"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3354958"/>
                    </a:ext>
                  </a:extLst>
                </a:tr>
              </a:tbl>
            </a:graphicData>
          </a:graphic>
        </p:graphicFrame>
        <p:grpSp>
          <p:nvGrpSpPr>
            <p:cNvPr id="4" name="Gruppieren 3">
              <a:extLst>
                <a:ext uri="{FF2B5EF4-FFF2-40B4-BE49-F238E27FC236}">
                  <a16:creationId xmlns:a16="http://schemas.microsoft.com/office/drawing/2014/main" id="{1DB6FF6A-B523-4B82-826A-847A29FADE0E}"/>
                </a:ext>
              </a:extLst>
            </p:cNvPr>
            <p:cNvGrpSpPr/>
            <p:nvPr/>
          </p:nvGrpSpPr>
          <p:grpSpPr>
            <a:xfrm>
              <a:off x="3085600" y="5095694"/>
              <a:ext cx="3767466" cy="144016"/>
              <a:chOff x="3276163" y="5544583"/>
              <a:chExt cx="3767466" cy="144016"/>
            </a:xfrm>
          </p:grpSpPr>
          <p:sp>
            <p:nvSpPr>
              <p:cNvPr id="51" name="Pfeil: Chevron 50">
                <a:extLst>
                  <a:ext uri="{FF2B5EF4-FFF2-40B4-BE49-F238E27FC236}">
                    <a16:creationId xmlns:a16="http://schemas.microsoft.com/office/drawing/2014/main" id="{6FB15B52-E823-4544-BAB8-0B3B655B3774}"/>
                  </a:ext>
                </a:extLst>
              </p:cNvPr>
              <p:cNvSpPr/>
              <p:nvPr/>
            </p:nvSpPr>
            <p:spPr bwMode="auto">
              <a:xfrm>
                <a:off x="3276163" y="554458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2" name="Pfeil: Chevron 51">
                <a:extLst>
                  <a:ext uri="{FF2B5EF4-FFF2-40B4-BE49-F238E27FC236}">
                    <a16:creationId xmlns:a16="http://schemas.microsoft.com/office/drawing/2014/main" id="{FDFBC3EF-BF2D-4334-8BCF-39E914C43E47}"/>
                  </a:ext>
                </a:extLst>
              </p:cNvPr>
              <p:cNvSpPr/>
              <p:nvPr/>
            </p:nvSpPr>
            <p:spPr bwMode="auto">
              <a:xfrm>
                <a:off x="4223792" y="554458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9" name="Pfeil: Chevron 58">
                <a:extLst>
                  <a:ext uri="{FF2B5EF4-FFF2-40B4-BE49-F238E27FC236}">
                    <a16:creationId xmlns:a16="http://schemas.microsoft.com/office/drawing/2014/main" id="{785E9504-8722-48A1-9EB2-9E3E5E516E3A}"/>
                  </a:ext>
                </a:extLst>
              </p:cNvPr>
              <p:cNvSpPr/>
              <p:nvPr/>
            </p:nvSpPr>
            <p:spPr bwMode="auto">
              <a:xfrm>
                <a:off x="5159896" y="554458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Pfeil: Chevron 59">
                <a:extLst>
                  <a:ext uri="{FF2B5EF4-FFF2-40B4-BE49-F238E27FC236}">
                    <a16:creationId xmlns:a16="http://schemas.microsoft.com/office/drawing/2014/main" id="{B5AB4B08-FD39-4E4B-90B2-E87A6A4648AF}"/>
                  </a:ext>
                </a:extLst>
              </p:cNvPr>
              <p:cNvSpPr/>
              <p:nvPr/>
            </p:nvSpPr>
            <p:spPr bwMode="auto">
              <a:xfrm>
                <a:off x="6023992" y="554458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2" name="Gruppieren 71">
              <a:extLst>
                <a:ext uri="{FF2B5EF4-FFF2-40B4-BE49-F238E27FC236}">
                  <a16:creationId xmlns:a16="http://schemas.microsoft.com/office/drawing/2014/main" id="{F24A1336-5A20-4DBF-8894-7B7851B79C9A}"/>
                </a:ext>
              </a:extLst>
            </p:cNvPr>
            <p:cNvGrpSpPr/>
            <p:nvPr/>
          </p:nvGrpSpPr>
          <p:grpSpPr>
            <a:xfrm>
              <a:off x="3076617" y="3943566"/>
              <a:ext cx="3767466" cy="144016"/>
              <a:chOff x="3276163" y="5541611"/>
              <a:chExt cx="3767466" cy="144016"/>
            </a:xfrm>
          </p:grpSpPr>
          <p:sp>
            <p:nvSpPr>
              <p:cNvPr id="73" name="Pfeil: Chevron 72">
                <a:extLst>
                  <a:ext uri="{FF2B5EF4-FFF2-40B4-BE49-F238E27FC236}">
                    <a16:creationId xmlns:a16="http://schemas.microsoft.com/office/drawing/2014/main" id="{D33D0409-9D77-4069-B108-ED351B07422D}"/>
                  </a:ext>
                </a:extLst>
              </p:cNvPr>
              <p:cNvSpPr/>
              <p:nvPr/>
            </p:nvSpPr>
            <p:spPr bwMode="auto">
              <a:xfrm>
                <a:off x="3276163" y="554161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4" name="Pfeil: Chevron 73">
                <a:extLst>
                  <a:ext uri="{FF2B5EF4-FFF2-40B4-BE49-F238E27FC236}">
                    <a16:creationId xmlns:a16="http://schemas.microsoft.com/office/drawing/2014/main" id="{FB9CAB45-ECC4-4073-B128-DD2D266864E1}"/>
                  </a:ext>
                </a:extLst>
              </p:cNvPr>
              <p:cNvSpPr/>
              <p:nvPr/>
            </p:nvSpPr>
            <p:spPr bwMode="auto">
              <a:xfrm>
                <a:off x="4223792" y="554161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5" name="Pfeil: Chevron 74">
                <a:extLst>
                  <a:ext uri="{FF2B5EF4-FFF2-40B4-BE49-F238E27FC236}">
                    <a16:creationId xmlns:a16="http://schemas.microsoft.com/office/drawing/2014/main" id="{EE54FDC4-18EC-4565-99CA-6EA6EF500B20}"/>
                  </a:ext>
                </a:extLst>
              </p:cNvPr>
              <p:cNvSpPr/>
              <p:nvPr/>
            </p:nvSpPr>
            <p:spPr bwMode="auto">
              <a:xfrm>
                <a:off x="5159896" y="554161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6" name="Pfeil: Chevron 75">
                <a:extLst>
                  <a:ext uri="{FF2B5EF4-FFF2-40B4-BE49-F238E27FC236}">
                    <a16:creationId xmlns:a16="http://schemas.microsoft.com/office/drawing/2014/main" id="{034DBEB8-A7E1-4288-A6BC-2022A28F8D21}"/>
                  </a:ext>
                </a:extLst>
              </p:cNvPr>
              <p:cNvSpPr/>
              <p:nvPr/>
            </p:nvSpPr>
            <p:spPr bwMode="auto">
              <a:xfrm>
                <a:off x="6023992" y="554161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7" name="Gruppieren 76">
              <a:extLst>
                <a:ext uri="{FF2B5EF4-FFF2-40B4-BE49-F238E27FC236}">
                  <a16:creationId xmlns:a16="http://schemas.microsoft.com/office/drawing/2014/main" id="{12B36781-4902-4D1E-8249-B24F55F27166}"/>
                </a:ext>
              </a:extLst>
            </p:cNvPr>
            <p:cNvGrpSpPr/>
            <p:nvPr/>
          </p:nvGrpSpPr>
          <p:grpSpPr>
            <a:xfrm>
              <a:off x="3076617" y="4519630"/>
              <a:ext cx="3767466" cy="144016"/>
              <a:chOff x="3276163" y="5561823"/>
              <a:chExt cx="3767466" cy="144016"/>
            </a:xfrm>
          </p:grpSpPr>
          <p:sp>
            <p:nvSpPr>
              <p:cNvPr id="78" name="Pfeil: Chevron 77">
                <a:extLst>
                  <a:ext uri="{FF2B5EF4-FFF2-40B4-BE49-F238E27FC236}">
                    <a16:creationId xmlns:a16="http://schemas.microsoft.com/office/drawing/2014/main" id="{BA333A79-8FC4-46EB-9334-DED5270A45C9}"/>
                  </a:ext>
                </a:extLst>
              </p:cNvPr>
              <p:cNvSpPr/>
              <p:nvPr/>
            </p:nvSpPr>
            <p:spPr bwMode="auto">
              <a:xfrm>
                <a:off x="3276163" y="556182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9" name="Pfeil: Chevron 78">
                <a:extLst>
                  <a:ext uri="{FF2B5EF4-FFF2-40B4-BE49-F238E27FC236}">
                    <a16:creationId xmlns:a16="http://schemas.microsoft.com/office/drawing/2014/main" id="{C5B9CAB7-2A68-4F6F-A484-81D21CB8B43F}"/>
                  </a:ext>
                </a:extLst>
              </p:cNvPr>
              <p:cNvSpPr/>
              <p:nvPr/>
            </p:nvSpPr>
            <p:spPr bwMode="auto">
              <a:xfrm>
                <a:off x="4223792" y="556182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0" name="Pfeil: Chevron 79">
                <a:extLst>
                  <a:ext uri="{FF2B5EF4-FFF2-40B4-BE49-F238E27FC236}">
                    <a16:creationId xmlns:a16="http://schemas.microsoft.com/office/drawing/2014/main" id="{6C80DF3D-FC24-45B8-BC69-6065BCFEF35E}"/>
                  </a:ext>
                </a:extLst>
              </p:cNvPr>
              <p:cNvSpPr/>
              <p:nvPr/>
            </p:nvSpPr>
            <p:spPr bwMode="auto">
              <a:xfrm>
                <a:off x="5159896" y="556182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1" name="Pfeil: Chevron 80">
                <a:extLst>
                  <a:ext uri="{FF2B5EF4-FFF2-40B4-BE49-F238E27FC236}">
                    <a16:creationId xmlns:a16="http://schemas.microsoft.com/office/drawing/2014/main" id="{B4344E5E-DDA9-48C6-9E17-2C02733396AB}"/>
                  </a:ext>
                </a:extLst>
              </p:cNvPr>
              <p:cNvSpPr/>
              <p:nvPr/>
            </p:nvSpPr>
            <p:spPr bwMode="auto">
              <a:xfrm>
                <a:off x="6023992" y="556182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04DAB06A-AB55-4BC0-88CA-1BAF6CF15456}"/>
                </a:ext>
              </a:extLst>
            </p:cNvPr>
            <p:cNvGrpSpPr/>
            <p:nvPr/>
          </p:nvGrpSpPr>
          <p:grpSpPr>
            <a:xfrm>
              <a:off x="3076617" y="3278187"/>
              <a:ext cx="3767466" cy="144016"/>
              <a:chOff x="3276163" y="5445224"/>
              <a:chExt cx="3767466" cy="144016"/>
            </a:xfrm>
          </p:grpSpPr>
          <p:sp>
            <p:nvSpPr>
              <p:cNvPr id="83" name="Pfeil: Chevron 82">
                <a:extLst>
                  <a:ext uri="{FF2B5EF4-FFF2-40B4-BE49-F238E27FC236}">
                    <a16:creationId xmlns:a16="http://schemas.microsoft.com/office/drawing/2014/main" id="{6484D0CB-C65F-4D32-ACBB-B9007C5330A9}"/>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4" name="Pfeil: Chevron 83">
                <a:extLst>
                  <a:ext uri="{FF2B5EF4-FFF2-40B4-BE49-F238E27FC236}">
                    <a16:creationId xmlns:a16="http://schemas.microsoft.com/office/drawing/2014/main" id="{656CA15C-CA9B-4475-BEF8-DC6B5C37B273}"/>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5" name="Pfeil: Chevron 84">
                <a:extLst>
                  <a:ext uri="{FF2B5EF4-FFF2-40B4-BE49-F238E27FC236}">
                    <a16:creationId xmlns:a16="http://schemas.microsoft.com/office/drawing/2014/main" id="{ADDF23C3-9463-4EB6-84EB-C9D68CB2C2A0}"/>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6" name="Pfeil: Chevron 85">
                <a:extLst>
                  <a:ext uri="{FF2B5EF4-FFF2-40B4-BE49-F238E27FC236}">
                    <a16:creationId xmlns:a16="http://schemas.microsoft.com/office/drawing/2014/main" id="{C2AB5B56-D078-41E1-9CAD-0FA941E5699A}"/>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7" name="Gruppieren 86">
              <a:extLst>
                <a:ext uri="{FF2B5EF4-FFF2-40B4-BE49-F238E27FC236}">
                  <a16:creationId xmlns:a16="http://schemas.microsoft.com/office/drawing/2014/main" id="{FAF4EB61-F102-4657-8E4B-479DC5F8DBAC}"/>
                </a:ext>
              </a:extLst>
            </p:cNvPr>
            <p:cNvGrpSpPr/>
            <p:nvPr/>
          </p:nvGrpSpPr>
          <p:grpSpPr>
            <a:xfrm>
              <a:off x="3088827" y="2153641"/>
              <a:ext cx="3755256" cy="144016"/>
              <a:chOff x="3288373" y="5445224"/>
              <a:chExt cx="3755256" cy="144016"/>
            </a:xfrm>
          </p:grpSpPr>
          <p:sp>
            <p:nvSpPr>
              <p:cNvPr id="88" name="Pfeil: Chevron 87">
                <a:extLst>
                  <a:ext uri="{FF2B5EF4-FFF2-40B4-BE49-F238E27FC236}">
                    <a16:creationId xmlns:a16="http://schemas.microsoft.com/office/drawing/2014/main" id="{55AE35E4-C0EB-40E8-95A0-1577C6A6ABC2}"/>
                  </a:ext>
                </a:extLst>
              </p:cNvPr>
              <p:cNvSpPr/>
              <p:nvPr/>
            </p:nvSpPr>
            <p:spPr bwMode="auto">
              <a:xfrm>
                <a:off x="328837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9" name="Pfeil: Chevron 88">
                <a:extLst>
                  <a:ext uri="{FF2B5EF4-FFF2-40B4-BE49-F238E27FC236}">
                    <a16:creationId xmlns:a16="http://schemas.microsoft.com/office/drawing/2014/main" id="{87F6CB2C-28C3-4D88-8740-58FBFE77C1AA}"/>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0" name="Pfeil: Chevron 89">
                <a:extLst>
                  <a:ext uri="{FF2B5EF4-FFF2-40B4-BE49-F238E27FC236}">
                    <a16:creationId xmlns:a16="http://schemas.microsoft.com/office/drawing/2014/main" id="{4A2C5236-4D35-4DB2-9B5B-61F7F2EC6C71}"/>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1" name="Pfeil: Chevron 90">
                <a:extLst>
                  <a:ext uri="{FF2B5EF4-FFF2-40B4-BE49-F238E27FC236}">
                    <a16:creationId xmlns:a16="http://schemas.microsoft.com/office/drawing/2014/main" id="{CCE9C515-60DB-476D-BC00-E20FB23CAD31}"/>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2" name="Gruppieren 91">
              <a:extLst>
                <a:ext uri="{FF2B5EF4-FFF2-40B4-BE49-F238E27FC236}">
                  <a16:creationId xmlns:a16="http://schemas.microsoft.com/office/drawing/2014/main" id="{1FEE3073-2019-4EAA-945E-09D58529B50D}"/>
                </a:ext>
              </a:extLst>
            </p:cNvPr>
            <p:cNvGrpSpPr/>
            <p:nvPr/>
          </p:nvGrpSpPr>
          <p:grpSpPr>
            <a:xfrm>
              <a:off x="3085600" y="2741034"/>
              <a:ext cx="3767466" cy="144016"/>
              <a:chOff x="3276163" y="5445224"/>
              <a:chExt cx="3767466" cy="144016"/>
            </a:xfrm>
          </p:grpSpPr>
          <p:sp>
            <p:nvSpPr>
              <p:cNvPr id="93" name="Pfeil: Chevron 92">
                <a:extLst>
                  <a:ext uri="{FF2B5EF4-FFF2-40B4-BE49-F238E27FC236}">
                    <a16:creationId xmlns:a16="http://schemas.microsoft.com/office/drawing/2014/main" id="{45D1582C-7BA6-40AF-8A50-1C66D60C7B0E}"/>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4" name="Pfeil: Chevron 93">
                <a:extLst>
                  <a:ext uri="{FF2B5EF4-FFF2-40B4-BE49-F238E27FC236}">
                    <a16:creationId xmlns:a16="http://schemas.microsoft.com/office/drawing/2014/main" id="{BE46985F-EAF8-4F44-B84C-4F776DEADC4E}"/>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5" name="Pfeil: Chevron 94">
                <a:extLst>
                  <a:ext uri="{FF2B5EF4-FFF2-40B4-BE49-F238E27FC236}">
                    <a16:creationId xmlns:a16="http://schemas.microsoft.com/office/drawing/2014/main" id="{7C263755-1DF2-41C4-8995-48362AECB218}"/>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6" name="Pfeil: Chevron 95">
                <a:extLst>
                  <a:ext uri="{FF2B5EF4-FFF2-40B4-BE49-F238E27FC236}">
                    <a16:creationId xmlns:a16="http://schemas.microsoft.com/office/drawing/2014/main" id="{4DB433CF-C864-4A2E-A799-AE2F9695EA39}"/>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8" name="Gruppieren 97">
              <a:extLst>
                <a:ext uri="{FF2B5EF4-FFF2-40B4-BE49-F238E27FC236}">
                  <a16:creationId xmlns:a16="http://schemas.microsoft.com/office/drawing/2014/main" id="{9292DC8B-2796-485B-9C5D-BE843B99B1F7}"/>
                </a:ext>
              </a:extLst>
            </p:cNvPr>
            <p:cNvGrpSpPr/>
            <p:nvPr/>
          </p:nvGrpSpPr>
          <p:grpSpPr>
            <a:xfrm>
              <a:off x="3085600" y="5805264"/>
              <a:ext cx="3767466" cy="144016"/>
              <a:chOff x="3276163" y="5615681"/>
              <a:chExt cx="3767466" cy="144016"/>
            </a:xfrm>
          </p:grpSpPr>
          <p:sp>
            <p:nvSpPr>
              <p:cNvPr id="99" name="Pfeil: Chevron 98">
                <a:extLst>
                  <a:ext uri="{FF2B5EF4-FFF2-40B4-BE49-F238E27FC236}">
                    <a16:creationId xmlns:a16="http://schemas.microsoft.com/office/drawing/2014/main" id="{CFAD52FA-153B-44D0-BD0F-842BEE199983}"/>
                  </a:ext>
                </a:extLst>
              </p:cNvPr>
              <p:cNvSpPr/>
              <p:nvPr/>
            </p:nvSpPr>
            <p:spPr bwMode="auto">
              <a:xfrm>
                <a:off x="3276163" y="561568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0" name="Pfeil: Chevron 99">
                <a:extLst>
                  <a:ext uri="{FF2B5EF4-FFF2-40B4-BE49-F238E27FC236}">
                    <a16:creationId xmlns:a16="http://schemas.microsoft.com/office/drawing/2014/main" id="{A47C55DC-D57C-4DC9-91FC-AC9ACAFA1DA7}"/>
                  </a:ext>
                </a:extLst>
              </p:cNvPr>
              <p:cNvSpPr/>
              <p:nvPr/>
            </p:nvSpPr>
            <p:spPr bwMode="auto">
              <a:xfrm>
                <a:off x="4223792" y="561568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1" name="Pfeil: Chevron 100">
                <a:extLst>
                  <a:ext uri="{FF2B5EF4-FFF2-40B4-BE49-F238E27FC236}">
                    <a16:creationId xmlns:a16="http://schemas.microsoft.com/office/drawing/2014/main" id="{183DA245-AAC1-425D-ABD6-8D2314543619}"/>
                  </a:ext>
                </a:extLst>
              </p:cNvPr>
              <p:cNvSpPr/>
              <p:nvPr/>
            </p:nvSpPr>
            <p:spPr bwMode="auto">
              <a:xfrm>
                <a:off x="5159896" y="561568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2" name="Pfeil: Chevron 101">
                <a:extLst>
                  <a:ext uri="{FF2B5EF4-FFF2-40B4-BE49-F238E27FC236}">
                    <a16:creationId xmlns:a16="http://schemas.microsoft.com/office/drawing/2014/main" id="{1E7F0287-3E68-42CF-81F4-923A4E4E49D1}"/>
                  </a:ext>
                </a:extLst>
              </p:cNvPr>
              <p:cNvSpPr/>
              <p:nvPr/>
            </p:nvSpPr>
            <p:spPr bwMode="auto">
              <a:xfrm>
                <a:off x="6023992" y="561568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sp>
        <p:nvSpPr>
          <p:cNvPr id="104" name="Textfeld 103">
            <a:extLst>
              <a:ext uri="{FF2B5EF4-FFF2-40B4-BE49-F238E27FC236}">
                <a16:creationId xmlns:a16="http://schemas.microsoft.com/office/drawing/2014/main" id="{143A5909-5393-4974-8041-2A40BB7D79A4}"/>
              </a:ext>
            </a:extLst>
          </p:cNvPr>
          <p:cNvSpPr txBox="1"/>
          <p:nvPr/>
        </p:nvSpPr>
        <p:spPr>
          <a:xfrm>
            <a:off x="944877" y="6443280"/>
            <a:ext cx="6107228" cy="28129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*(Nah an Gewässern, Wäldern, in Senken, hoher Versiegelungsgrad)</a:t>
            </a:r>
          </a:p>
        </p:txBody>
      </p:sp>
      <p:pic>
        <p:nvPicPr>
          <p:cNvPr id="54" name="Grafik 53" descr="Markierung mit einfarbiger Füllung">
            <a:extLst>
              <a:ext uri="{FF2B5EF4-FFF2-40B4-BE49-F238E27FC236}">
                <a16:creationId xmlns:a16="http://schemas.microsoft.com/office/drawing/2014/main" id="{E78C89D6-2ADB-44DD-B312-C9F90EE090E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8809" y="1876895"/>
            <a:ext cx="471985" cy="471985"/>
          </a:xfrm>
          <a:prstGeom prst="rect">
            <a:avLst/>
          </a:prstGeom>
        </p:spPr>
      </p:pic>
      <p:pic>
        <p:nvPicPr>
          <p:cNvPr id="55" name="Grafik 54" descr="Markierung mit einfarbiger Füllung">
            <a:extLst>
              <a:ext uri="{FF2B5EF4-FFF2-40B4-BE49-F238E27FC236}">
                <a16:creationId xmlns:a16="http://schemas.microsoft.com/office/drawing/2014/main" id="{9AA8DDC1-1C62-4ABE-8FB1-B5DA07AE852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8605" y="2492896"/>
            <a:ext cx="471985" cy="471985"/>
          </a:xfrm>
          <a:prstGeom prst="rect">
            <a:avLst/>
          </a:prstGeom>
        </p:spPr>
      </p:pic>
      <p:pic>
        <p:nvPicPr>
          <p:cNvPr id="56" name="Grafik 55" descr="Markierung mit einfarbiger Füllung">
            <a:extLst>
              <a:ext uri="{FF2B5EF4-FFF2-40B4-BE49-F238E27FC236}">
                <a16:creationId xmlns:a16="http://schemas.microsoft.com/office/drawing/2014/main" id="{5D0F5FC4-6E77-43F0-B64B-985A58DC1CB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9482" y="2996952"/>
            <a:ext cx="471985" cy="471985"/>
          </a:xfrm>
          <a:prstGeom prst="rect">
            <a:avLst/>
          </a:prstGeom>
        </p:spPr>
      </p:pic>
      <p:pic>
        <p:nvPicPr>
          <p:cNvPr id="57" name="Grafik 56" descr="Markierung mit einfarbiger Füllung">
            <a:extLst>
              <a:ext uri="{FF2B5EF4-FFF2-40B4-BE49-F238E27FC236}">
                <a16:creationId xmlns:a16="http://schemas.microsoft.com/office/drawing/2014/main" id="{FC3419C1-39DB-4CCA-976B-8F1F651BA9D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493" y="3677095"/>
            <a:ext cx="471985" cy="471985"/>
          </a:xfrm>
          <a:prstGeom prst="rect">
            <a:avLst/>
          </a:prstGeom>
        </p:spPr>
      </p:pic>
      <p:pic>
        <p:nvPicPr>
          <p:cNvPr id="58" name="Grafik 57" descr="Markierung mit einfarbiger Füllung">
            <a:extLst>
              <a:ext uri="{FF2B5EF4-FFF2-40B4-BE49-F238E27FC236}">
                <a16:creationId xmlns:a16="http://schemas.microsoft.com/office/drawing/2014/main" id="{68B92DE3-F771-434D-BEDE-AE8EA4F5B6A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7802" y="4253159"/>
            <a:ext cx="471985" cy="471985"/>
          </a:xfrm>
          <a:prstGeom prst="rect">
            <a:avLst/>
          </a:prstGeom>
        </p:spPr>
      </p:pic>
      <p:pic>
        <p:nvPicPr>
          <p:cNvPr id="62" name="Grafik 61" descr="Markierung mit einfarbiger Füllung">
            <a:extLst>
              <a:ext uri="{FF2B5EF4-FFF2-40B4-BE49-F238E27FC236}">
                <a16:creationId xmlns:a16="http://schemas.microsoft.com/office/drawing/2014/main" id="{46A095D4-0D7A-4789-BA89-07868459BC9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6620" y="4829223"/>
            <a:ext cx="471985" cy="471985"/>
          </a:xfrm>
          <a:prstGeom prst="rect">
            <a:avLst/>
          </a:prstGeom>
        </p:spPr>
      </p:pic>
    </p:spTree>
    <p:extLst>
      <p:ext uri="{BB962C8B-B14F-4D97-AF65-F5344CB8AC3E}">
        <p14:creationId xmlns:p14="http://schemas.microsoft.com/office/powerpoint/2010/main" val="174892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Template Risikobarometer</a:t>
            </a:r>
            <a:r>
              <a:rPr lang="de-DE" dirty="0">
                <a:solidFill>
                  <a:srgbClr val="FF0000"/>
                </a:solidFill>
              </a:rPr>
              <a:t> </a:t>
            </a:r>
            <a:r>
              <a:rPr lang="de-DE" dirty="0"/>
              <a:t>(1)</a:t>
            </a:r>
            <a:endParaRPr lang="en-AU" dirty="0"/>
          </a:p>
        </p:txBody>
      </p:sp>
      <p:sp>
        <p:nvSpPr>
          <p:cNvPr id="50" name="Fußzeilenplatzhalter 2">
            <a:extLst>
              <a:ext uri="{FF2B5EF4-FFF2-40B4-BE49-F238E27FC236}">
                <a16:creationId xmlns:a16="http://schemas.microsoft.com/office/drawing/2014/main" id="{14FD4664-B06C-4AC2-AEDA-6C45D9FE31C2}"/>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5" name="Gruppieren 4">
            <a:extLst>
              <a:ext uri="{FF2B5EF4-FFF2-40B4-BE49-F238E27FC236}">
                <a16:creationId xmlns:a16="http://schemas.microsoft.com/office/drawing/2014/main" id="{5C5A2CF7-56E4-4EC2-8399-7FCE533CDD07}"/>
              </a:ext>
            </a:extLst>
          </p:cNvPr>
          <p:cNvGrpSpPr/>
          <p:nvPr/>
        </p:nvGrpSpPr>
        <p:grpSpPr>
          <a:xfrm>
            <a:off x="570898" y="1499682"/>
            <a:ext cx="11280648" cy="4794556"/>
            <a:chOff x="539368" y="1510192"/>
            <a:chExt cx="11280648" cy="4794556"/>
          </a:xfrm>
        </p:grpSpPr>
        <p:sp>
          <p:nvSpPr>
            <p:cNvPr id="61" name="Textfeld 60">
              <a:extLst>
                <a:ext uri="{FF2B5EF4-FFF2-40B4-BE49-F238E27FC236}">
                  <a16:creationId xmlns:a16="http://schemas.microsoft.com/office/drawing/2014/main" id="{8AF59F7F-E796-4BAD-A7BF-EAE97258ADDA}"/>
                </a:ext>
              </a:extLst>
            </p:cNvPr>
            <p:cNvSpPr txBox="1"/>
            <p:nvPr/>
          </p:nvSpPr>
          <p:spPr>
            <a:xfrm>
              <a:off x="2919647" y="5990374"/>
              <a:ext cx="4248472" cy="2616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graphicFrame>
          <p:nvGraphicFramePr>
            <p:cNvPr id="53" name="Tabelle 6">
              <a:extLst>
                <a:ext uri="{FF2B5EF4-FFF2-40B4-BE49-F238E27FC236}">
                  <a16:creationId xmlns:a16="http://schemas.microsoft.com/office/drawing/2014/main" id="{6F88DE86-DD2D-4388-A839-BE0F98AFB104}"/>
                </a:ext>
              </a:extLst>
            </p:cNvPr>
            <p:cNvGraphicFramePr>
              <a:graphicFrameLocks/>
            </p:cNvGraphicFramePr>
            <p:nvPr/>
          </p:nvGraphicFramePr>
          <p:xfrm>
            <a:off x="539368" y="1510192"/>
            <a:ext cx="11280648" cy="4794556"/>
          </p:xfrm>
          <a:graphic>
            <a:graphicData uri="http://schemas.openxmlformats.org/drawingml/2006/table">
              <a:tbl>
                <a:tblPr firstRow="1" bandRow="1">
                  <a:tableStyleId>{5940675A-B579-460E-94D1-54222C63F5DA}</a:tableStyleId>
                </a:tblPr>
                <a:tblGrid>
                  <a:gridCol w="2207640">
                    <a:extLst>
                      <a:ext uri="{9D8B030D-6E8A-4147-A177-3AD203B41FA5}">
                        <a16:colId xmlns:a16="http://schemas.microsoft.com/office/drawing/2014/main" val="1737925271"/>
                      </a:ext>
                    </a:extLst>
                  </a:gridCol>
                  <a:gridCol w="4248472">
                    <a:extLst>
                      <a:ext uri="{9D8B030D-6E8A-4147-A177-3AD203B41FA5}">
                        <a16:colId xmlns:a16="http://schemas.microsoft.com/office/drawing/2014/main" val="1392339187"/>
                      </a:ext>
                    </a:extLst>
                  </a:gridCol>
                  <a:gridCol w="4824536">
                    <a:extLst>
                      <a:ext uri="{9D8B030D-6E8A-4147-A177-3AD203B41FA5}">
                        <a16:colId xmlns:a16="http://schemas.microsoft.com/office/drawing/2014/main" val="4127525855"/>
                      </a:ext>
                    </a:extLst>
                  </a:gridCol>
                </a:tblGrid>
                <a:tr h="329299">
                  <a:tc>
                    <a:txBody>
                      <a:bodyPr/>
                      <a:lstStyle/>
                      <a:p>
                        <a:r>
                          <a:rPr lang="de-DE" sz="1200" b="1" dirty="0">
                            <a:solidFill>
                              <a:schemeClr val="bg1"/>
                            </a:solidFill>
                          </a:rPr>
                          <a:t>Risikofaktoren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tc>
                    <a:txBody>
                      <a:bodyPr/>
                      <a:lstStyle/>
                      <a:p>
                        <a:r>
                          <a:rPr lang="de-DE" sz="1200" b="1" dirty="0">
                            <a:solidFill>
                              <a:schemeClr val="bg1"/>
                            </a:solidFill>
                          </a:rPr>
                          <a:t>Einschätzung</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3B687F"/>
                      </a:solidFill>
                    </a:tcPr>
                  </a:tc>
                  <a:tc>
                    <a:txBody>
                      <a:bodyPr/>
                      <a:lstStyle/>
                      <a:p>
                        <a:r>
                          <a:rPr lang="de-DE" sz="1200" b="1" dirty="0">
                            <a:solidFill>
                              <a:schemeClr val="bg1"/>
                            </a:solidFill>
                          </a:rPr>
                          <a:t>Einhergehende Risiken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extLst>
                    <a:ext uri="{0D108BD9-81ED-4DB2-BD59-A6C34878D82A}">
                      <a16:rowId xmlns:a16="http://schemas.microsoft.com/office/drawing/2014/main" val="1477273594"/>
                    </a:ext>
                  </a:extLst>
                </a:tr>
                <a:tr h="6585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Energieintensität</a:t>
                        </a:r>
                        <a:endParaRPr lang="en-US"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gn="l"/>
                        <a:r>
                          <a:rPr lang="de-DE" sz="1200" dirty="0">
                            <a:solidFill>
                              <a:srgbClr val="000000"/>
                            </a:solidFill>
                          </a:rPr>
                          <a:t>Steigende Kosten durch CO</a:t>
                        </a:r>
                        <a:r>
                          <a:rPr lang="de-DE" sz="1200" baseline="-25000" dirty="0">
                            <a:solidFill>
                              <a:srgbClr val="000000"/>
                            </a:solidFill>
                          </a:rPr>
                          <a:t>2</a:t>
                        </a:r>
                        <a:r>
                          <a:rPr lang="de-DE" sz="1200" dirty="0">
                            <a:solidFill>
                              <a:srgbClr val="000000"/>
                            </a:solidFill>
                          </a:rPr>
                          <a:t>-Bepreisung, steigende Kundenanforderung z.B. CDP Listung, Steigende Transparenzpflicht, abnehmende Netzstabilität, Stromausfälle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6767398"/>
                    </a:ext>
                  </a:extLst>
                </a:tr>
                <a:tr h="535096">
                  <a:tc>
                    <a:txBody>
                      <a:bodyPr/>
                      <a:lstStyle/>
                      <a:p>
                        <a:pPr lvl="0">
                          <a:lnSpc>
                            <a:spcPts val="1600"/>
                          </a:lnSpc>
                        </a:pPr>
                        <a:r>
                          <a:rPr lang="de-DE" sz="1200" dirty="0">
                            <a:solidFill>
                              <a:srgbClr val="000000"/>
                            </a:solidFill>
                          </a:rPr>
                          <a:t>Wasserintensität</a:t>
                        </a:r>
                        <a:endParaRPr lang="en-AU"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Reduzierte Verfügbarkeit, Anforderung zur Einleitung Abwasser, steigende Kundenanforderung z.B. CDP Listung, Berichterstattung</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283057"/>
                    </a:ext>
                  </a:extLst>
                </a:tr>
                <a:tr h="53516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Gefahrstoffintensität</a:t>
                        </a:r>
                        <a:r>
                          <a:rPr lang="de-DE" sz="1200" dirty="0">
                            <a:solidFill>
                              <a:schemeClr val="tx1"/>
                            </a:solidFill>
                          </a:rPr>
                          <a:t> </a:t>
                        </a:r>
                        <a:endParaRPr lang="en-AU" sz="1200" dirty="0">
                          <a:solidFill>
                            <a:schemeClr val="tx1"/>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Lagerungsrisiken, erhöhte Brandgefahr bei Hitze, Risiko durch Unfälle &amp; Beschädigungen, Transportrisiken bei Batterien (Gefahrgut) </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354635"/>
                    </a:ext>
                  </a:extLst>
                </a:tr>
                <a:tr h="53672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Materialintensität*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Beschaffungsrisiken durch Knappheit, Preisschwankungen, Qualitätsabweichungen, Umweltauswirkungen beim Abbau</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496012"/>
                    </a:ext>
                  </a:extLst>
                </a:tr>
                <a:tr h="527010">
                  <a:tc>
                    <a:txBody>
                      <a:bodyPr/>
                      <a:lstStyle/>
                      <a:p>
                        <a:pPr>
                          <a:lnSpc>
                            <a:spcPts val="1600"/>
                          </a:lnSpc>
                        </a:pPr>
                        <a:r>
                          <a:rPr lang="de-DE" sz="1200" dirty="0">
                            <a:solidFill>
                              <a:srgbClr val="000000"/>
                            </a:solidFill>
                          </a:rPr>
                          <a:t>Abfallintensität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nSpc>
                            <a:spcPts val="1600"/>
                          </a:lnSpc>
                        </a:pPr>
                        <a:r>
                          <a:rPr lang="de-DE" sz="1200" dirty="0">
                            <a:solidFill>
                              <a:schemeClr val="tx1"/>
                            </a:solidFill>
                          </a:rPr>
                          <a:t>Regulatorische Risiken z.B. WEEE, Ökodesign-Richtlinie, steigender Schulungsbedarf,  steigende Kosten für Entsorgung</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641647"/>
                    </a:ext>
                  </a:extLst>
                </a:tr>
                <a:tr h="702071">
                  <a:tc>
                    <a:txBody>
                      <a:bodyPr/>
                      <a:lstStyle/>
                      <a:p>
                        <a:pPr>
                          <a:lnSpc>
                            <a:spcPts val="1600"/>
                          </a:lnSpc>
                        </a:pPr>
                        <a:r>
                          <a:rPr lang="de-DE" sz="1200" u="none" dirty="0">
                            <a:solidFill>
                              <a:srgbClr val="000000"/>
                            </a:solidFill>
                          </a:rPr>
                          <a:t>Personalintensität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Hitzebedingter Verlust an Mitarbeiterproduktivität, Zunahme krankheitsbedingter Ausfälle (Infektionen, Allergien), fehlende Attraktivität für neue Mitarbeiter und Mitarbeiterinnen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354703"/>
                    </a:ext>
                  </a:extLst>
                </a:tr>
                <a:tr h="5577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solidFill>
                              <a:srgbClr val="000000"/>
                            </a:solidFill>
                          </a:rPr>
                          <a:t>Reise- und Transport-</a:t>
                        </a:r>
                      </a:p>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solidFill>
                              <a:srgbClr val="000000"/>
                            </a:solidFill>
                          </a:rPr>
                          <a:t>intensität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Hohe Emissionen (CO</a:t>
                        </a:r>
                        <a:r>
                          <a:rPr lang="de-DE" sz="1200" baseline="-25000" dirty="0">
                            <a:solidFill>
                              <a:schemeClr val="tx1"/>
                            </a:solidFill>
                          </a:rPr>
                          <a:t>2</a:t>
                        </a:r>
                        <a:r>
                          <a:rPr lang="de-DE" sz="1200" dirty="0">
                            <a:solidFill>
                              <a:schemeClr val="tx1"/>
                            </a:solidFill>
                          </a:rPr>
                          <a:t> , NO</a:t>
                        </a:r>
                        <a:r>
                          <a:rPr lang="de-DE" sz="1200" baseline="-25000" dirty="0">
                            <a:solidFill>
                              <a:schemeClr val="tx1"/>
                            </a:solidFill>
                          </a:rPr>
                          <a:t>x</a:t>
                        </a:r>
                        <a:r>
                          <a:rPr lang="de-DE" sz="1200" dirty="0">
                            <a:solidFill>
                              <a:schemeClr val="tx1"/>
                            </a:solidFill>
                          </a:rPr>
                          <a:t>), Verzögerungen </a:t>
                        </a:r>
                        <a:r>
                          <a:rPr lang="de-DE" sz="1200" dirty="0">
                            <a:solidFill>
                              <a:srgbClr val="000000"/>
                            </a:solidFill>
                          </a:rPr>
                          <a:t>durch Extremwetterereignisse, Hitzestress, Reputationsrisiken durch Erwartungshaltung der Interessensgruppen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3354958"/>
                    </a:ext>
                  </a:extLst>
                </a:tr>
              </a:tbl>
            </a:graphicData>
          </a:graphic>
        </p:graphicFrame>
        <p:pic>
          <p:nvPicPr>
            <p:cNvPr id="67" name="Grafik 66" descr="Markierung mit einfarbiger Füllung">
              <a:extLst>
                <a:ext uri="{FF2B5EF4-FFF2-40B4-BE49-F238E27FC236}">
                  <a16:creationId xmlns:a16="http://schemas.microsoft.com/office/drawing/2014/main" id="{468DF9FC-CA05-44EB-BEB6-6A7F4B6EA89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1917666"/>
              <a:ext cx="471985" cy="471985"/>
            </a:xfrm>
            <a:prstGeom prst="rect">
              <a:avLst/>
            </a:prstGeom>
          </p:spPr>
        </p:pic>
        <p:pic>
          <p:nvPicPr>
            <p:cNvPr id="68" name="Grafik 67" descr="Markierung mit einfarbiger Füllung">
              <a:extLst>
                <a:ext uri="{FF2B5EF4-FFF2-40B4-BE49-F238E27FC236}">
                  <a16:creationId xmlns:a16="http://schemas.microsoft.com/office/drawing/2014/main" id="{AA2A6186-BCC5-4FBB-864E-A4646685CC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9" y="3114202"/>
              <a:ext cx="471985" cy="471985"/>
            </a:xfrm>
            <a:prstGeom prst="rect">
              <a:avLst/>
            </a:prstGeom>
          </p:spPr>
        </p:pic>
        <p:pic>
          <p:nvPicPr>
            <p:cNvPr id="69" name="Grafik 68" descr="Markierung mit einfarbiger Füllung">
              <a:extLst>
                <a:ext uri="{FF2B5EF4-FFF2-40B4-BE49-F238E27FC236}">
                  <a16:creationId xmlns:a16="http://schemas.microsoft.com/office/drawing/2014/main" id="{22FF2E5D-3FC1-4CDC-A698-3E53BC3487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51" y="2589754"/>
              <a:ext cx="471985" cy="471985"/>
            </a:xfrm>
            <a:prstGeom prst="rect">
              <a:avLst/>
            </a:prstGeom>
          </p:spPr>
        </p:pic>
        <p:pic>
          <p:nvPicPr>
            <p:cNvPr id="70" name="Grafik 69" descr="Markierung mit einfarbiger Füllung">
              <a:extLst>
                <a:ext uri="{FF2B5EF4-FFF2-40B4-BE49-F238E27FC236}">
                  <a16:creationId xmlns:a16="http://schemas.microsoft.com/office/drawing/2014/main" id="{936AD161-7F25-46B0-8434-3A7402C8A96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3804044"/>
              <a:ext cx="471985" cy="471985"/>
            </a:xfrm>
            <a:prstGeom prst="rect">
              <a:avLst/>
            </a:prstGeom>
          </p:spPr>
        </p:pic>
        <p:pic>
          <p:nvPicPr>
            <p:cNvPr id="71" name="Grafik 70" descr="Markierung mit einfarbiger Füllung">
              <a:extLst>
                <a:ext uri="{FF2B5EF4-FFF2-40B4-BE49-F238E27FC236}">
                  <a16:creationId xmlns:a16="http://schemas.microsoft.com/office/drawing/2014/main" id="{14882922-E1BD-4CEE-9049-7440F64BD73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7655" y="4328492"/>
              <a:ext cx="471985" cy="471985"/>
            </a:xfrm>
            <a:prstGeom prst="rect">
              <a:avLst/>
            </a:prstGeom>
          </p:spPr>
        </p:pic>
        <p:pic>
          <p:nvPicPr>
            <p:cNvPr id="45" name="Grafik 44" descr="Markierung mit einfarbiger Füllung">
              <a:extLst>
                <a:ext uri="{FF2B5EF4-FFF2-40B4-BE49-F238E27FC236}">
                  <a16:creationId xmlns:a16="http://schemas.microsoft.com/office/drawing/2014/main" id="{D2CAE42B-3801-45AD-8AF3-44E7566EF7F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4894176"/>
              <a:ext cx="471985" cy="471985"/>
            </a:xfrm>
            <a:prstGeom prst="rect">
              <a:avLst/>
            </a:prstGeom>
          </p:spPr>
        </p:pic>
        <p:grpSp>
          <p:nvGrpSpPr>
            <p:cNvPr id="4" name="Gruppieren 3">
              <a:extLst>
                <a:ext uri="{FF2B5EF4-FFF2-40B4-BE49-F238E27FC236}">
                  <a16:creationId xmlns:a16="http://schemas.microsoft.com/office/drawing/2014/main" id="{1DB6FF6A-B523-4B82-826A-847A29FADE0E}"/>
                </a:ext>
              </a:extLst>
            </p:cNvPr>
            <p:cNvGrpSpPr/>
            <p:nvPr/>
          </p:nvGrpSpPr>
          <p:grpSpPr>
            <a:xfrm>
              <a:off x="3085600" y="5095694"/>
              <a:ext cx="3767466" cy="144016"/>
              <a:chOff x="3276163" y="5544583"/>
              <a:chExt cx="3767466" cy="144016"/>
            </a:xfrm>
          </p:grpSpPr>
          <p:sp>
            <p:nvSpPr>
              <p:cNvPr id="51" name="Pfeil: Chevron 50">
                <a:extLst>
                  <a:ext uri="{FF2B5EF4-FFF2-40B4-BE49-F238E27FC236}">
                    <a16:creationId xmlns:a16="http://schemas.microsoft.com/office/drawing/2014/main" id="{6FB15B52-E823-4544-BAB8-0B3B655B3774}"/>
                  </a:ext>
                </a:extLst>
              </p:cNvPr>
              <p:cNvSpPr/>
              <p:nvPr/>
            </p:nvSpPr>
            <p:spPr bwMode="auto">
              <a:xfrm>
                <a:off x="3276163" y="554458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2" name="Pfeil: Chevron 51">
                <a:extLst>
                  <a:ext uri="{FF2B5EF4-FFF2-40B4-BE49-F238E27FC236}">
                    <a16:creationId xmlns:a16="http://schemas.microsoft.com/office/drawing/2014/main" id="{FDFBC3EF-BF2D-4334-8BCF-39E914C43E47}"/>
                  </a:ext>
                </a:extLst>
              </p:cNvPr>
              <p:cNvSpPr/>
              <p:nvPr/>
            </p:nvSpPr>
            <p:spPr bwMode="auto">
              <a:xfrm>
                <a:off x="4223792" y="554458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9" name="Pfeil: Chevron 58">
                <a:extLst>
                  <a:ext uri="{FF2B5EF4-FFF2-40B4-BE49-F238E27FC236}">
                    <a16:creationId xmlns:a16="http://schemas.microsoft.com/office/drawing/2014/main" id="{785E9504-8722-48A1-9EB2-9E3E5E516E3A}"/>
                  </a:ext>
                </a:extLst>
              </p:cNvPr>
              <p:cNvSpPr/>
              <p:nvPr/>
            </p:nvSpPr>
            <p:spPr bwMode="auto">
              <a:xfrm>
                <a:off x="5159896" y="554458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Pfeil: Chevron 59">
                <a:extLst>
                  <a:ext uri="{FF2B5EF4-FFF2-40B4-BE49-F238E27FC236}">
                    <a16:creationId xmlns:a16="http://schemas.microsoft.com/office/drawing/2014/main" id="{B5AB4B08-FD39-4E4B-90B2-E87A6A4648AF}"/>
                  </a:ext>
                </a:extLst>
              </p:cNvPr>
              <p:cNvSpPr/>
              <p:nvPr/>
            </p:nvSpPr>
            <p:spPr bwMode="auto">
              <a:xfrm>
                <a:off x="6023992" y="554458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2" name="Gruppieren 71">
              <a:extLst>
                <a:ext uri="{FF2B5EF4-FFF2-40B4-BE49-F238E27FC236}">
                  <a16:creationId xmlns:a16="http://schemas.microsoft.com/office/drawing/2014/main" id="{F24A1336-5A20-4DBF-8894-7B7851B79C9A}"/>
                </a:ext>
              </a:extLst>
            </p:cNvPr>
            <p:cNvGrpSpPr/>
            <p:nvPr/>
          </p:nvGrpSpPr>
          <p:grpSpPr>
            <a:xfrm>
              <a:off x="3076617" y="3943566"/>
              <a:ext cx="3767466" cy="144016"/>
              <a:chOff x="3276163" y="5541611"/>
              <a:chExt cx="3767466" cy="144016"/>
            </a:xfrm>
          </p:grpSpPr>
          <p:sp>
            <p:nvSpPr>
              <p:cNvPr id="73" name="Pfeil: Chevron 72">
                <a:extLst>
                  <a:ext uri="{FF2B5EF4-FFF2-40B4-BE49-F238E27FC236}">
                    <a16:creationId xmlns:a16="http://schemas.microsoft.com/office/drawing/2014/main" id="{D33D0409-9D77-4069-B108-ED351B07422D}"/>
                  </a:ext>
                </a:extLst>
              </p:cNvPr>
              <p:cNvSpPr/>
              <p:nvPr/>
            </p:nvSpPr>
            <p:spPr bwMode="auto">
              <a:xfrm>
                <a:off x="3276163" y="554161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4" name="Pfeil: Chevron 73">
                <a:extLst>
                  <a:ext uri="{FF2B5EF4-FFF2-40B4-BE49-F238E27FC236}">
                    <a16:creationId xmlns:a16="http://schemas.microsoft.com/office/drawing/2014/main" id="{FB9CAB45-ECC4-4073-B128-DD2D266864E1}"/>
                  </a:ext>
                </a:extLst>
              </p:cNvPr>
              <p:cNvSpPr/>
              <p:nvPr/>
            </p:nvSpPr>
            <p:spPr bwMode="auto">
              <a:xfrm>
                <a:off x="4223792" y="554161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5" name="Pfeil: Chevron 74">
                <a:extLst>
                  <a:ext uri="{FF2B5EF4-FFF2-40B4-BE49-F238E27FC236}">
                    <a16:creationId xmlns:a16="http://schemas.microsoft.com/office/drawing/2014/main" id="{EE54FDC4-18EC-4565-99CA-6EA6EF500B20}"/>
                  </a:ext>
                </a:extLst>
              </p:cNvPr>
              <p:cNvSpPr/>
              <p:nvPr/>
            </p:nvSpPr>
            <p:spPr bwMode="auto">
              <a:xfrm>
                <a:off x="5159896" y="554161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6" name="Pfeil: Chevron 75">
                <a:extLst>
                  <a:ext uri="{FF2B5EF4-FFF2-40B4-BE49-F238E27FC236}">
                    <a16:creationId xmlns:a16="http://schemas.microsoft.com/office/drawing/2014/main" id="{034DBEB8-A7E1-4288-A6BC-2022A28F8D21}"/>
                  </a:ext>
                </a:extLst>
              </p:cNvPr>
              <p:cNvSpPr/>
              <p:nvPr/>
            </p:nvSpPr>
            <p:spPr bwMode="auto">
              <a:xfrm>
                <a:off x="6023992" y="554161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7" name="Gruppieren 76">
              <a:extLst>
                <a:ext uri="{FF2B5EF4-FFF2-40B4-BE49-F238E27FC236}">
                  <a16:creationId xmlns:a16="http://schemas.microsoft.com/office/drawing/2014/main" id="{12B36781-4902-4D1E-8249-B24F55F27166}"/>
                </a:ext>
              </a:extLst>
            </p:cNvPr>
            <p:cNvGrpSpPr/>
            <p:nvPr/>
          </p:nvGrpSpPr>
          <p:grpSpPr>
            <a:xfrm>
              <a:off x="3076617" y="4519630"/>
              <a:ext cx="3767466" cy="144016"/>
              <a:chOff x="3276163" y="5561823"/>
              <a:chExt cx="3767466" cy="144016"/>
            </a:xfrm>
          </p:grpSpPr>
          <p:sp>
            <p:nvSpPr>
              <p:cNvPr id="78" name="Pfeil: Chevron 77">
                <a:extLst>
                  <a:ext uri="{FF2B5EF4-FFF2-40B4-BE49-F238E27FC236}">
                    <a16:creationId xmlns:a16="http://schemas.microsoft.com/office/drawing/2014/main" id="{BA333A79-8FC4-46EB-9334-DED5270A45C9}"/>
                  </a:ext>
                </a:extLst>
              </p:cNvPr>
              <p:cNvSpPr/>
              <p:nvPr/>
            </p:nvSpPr>
            <p:spPr bwMode="auto">
              <a:xfrm>
                <a:off x="3276163" y="556182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9" name="Pfeil: Chevron 78">
                <a:extLst>
                  <a:ext uri="{FF2B5EF4-FFF2-40B4-BE49-F238E27FC236}">
                    <a16:creationId xmlns:a16="http://schemas.microsoft.com/office/drawing/2014/main" id="{C5B9CAB7-2A68-4F6F-A484-81D21CB8B43F}"/>
                  </a:ext>
                </a:extLst>
              </p:cNvPr>
              <p:cNvSpPr/>
              <p:nvPr/>
            </p:nvSpPr>
            <p:spPr bwMode="auto">
              <a:xfrm>
                <a:off x="4223792" y="556182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0" name="Pfeil: Chevron 79">
                <a:extLst>
                  <a:ext uri="{FF2B5EF4-FFF2-40B4-BE49-F238E27FC236}">
                    <a16:creationId xmlns:a16="http://schemas.microsoft.com/office/drawing/2014/main" id="{6C80DF3D-FC24-45B8-BC69-6065BCFEF35E}"/>
                  </a:ext>
                </a:extLst>
              </p:cNvPr>
              <p:cNvSpPr/>
              <p:nvPr/>
            </p:nvSpPr>
            <p:spPr bwMode="auto">
              <a:xfrm>
                <a:off x="5159896" y="556182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1" name="Pfeil: Chevron 80">
                <a:extLst>
                  <a:ext uri="{FF2B5EF4-FFF2-40B4-BE49-F238E27FC236}">
                    <a16:creationId xmlns:a16="http://schemas.microsoft.com/office/drawing/2014/main" id="{B4344E5E-DDA9-48C6-9E17-2C02733396AB}"/>
                  </a:ext>
                </a:extLst>
              </p:cNvPr>
              <p:cNvSpPr/>
              <p:nvPr/>
            </p:nvSpPr>
            <p:spPr bwMode="auto">
              <a:xfrm>
                <a:off x="6023992" y="556182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04DAB06A-AB55-4BC0-88CA-1BAF6CF15456}"/>
                </a:ext>
              </a:extLst>
            </p:cNvPr>
            <p:cNvGrpSpPr/>
            <p:nvPr/>
          </p:nvGrpSpPr>
          <p:grpSpPr>
            <a:xfrm>
              <a:off x="3076617" y="3278187"/>
              <a:ext cx="3767466" cy="144016"/>
              <a:chOff x="3276163" y="5445224"/>
              <a:chExt cx="3767466" cy="144016"/>
            </a:xfrm>
          </p:grpSpPr>
          <p:sp>
            <p:nvSpPr>
              <p:cNvPr id="83" name="Pfeil: Chevron 82">
                <a:extLst>
                  <a:ext uri="{FF2B5EF4-FFF2-40B4-BE49-F238E27FC236}">
                    <a16:creationId xmlns:a16="http://schemas.microsoft.com/office/drawing/2014/main" id="{6484D0CB-C65F-4D32-ACBB-B9007C5330A9}"/>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4" name="Pfeil: Chevron 83">
                <a:extLst>
                  <a:ext uri="{FF2B5EF4-FFF2-40B4-BE49-F238E27FC236}">
                    <a16:creationId xmlns:a16="http://schemas.microsoft.com/office/drawing/2014/main" id="{656CA15C-CA9B-4475-BEF8-DC6B5C37B273}"/>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5" name="Pfeil: Chevron 84">
                <a:extLst>
                  <a:ext uri="{FF2B5EF4-FFF2-40B4-BE49-F238E27FC236}">
                    <a16:creationId xmlns:a16="http://schemas.microsoft.com/office/drawing/2014/main" id="{ADDF23C3-9463-4EB6-84EB-C9D68CB2C2A0}"/>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6" name="Pfeil: Chevron 85">
                <a:extLst>
                  <a:ext uri="{FF2B5EF4-FFF2-40B4-BE49-F238E27FC236}">
                    <a16:creationId xmlns:a16="http://schemas.microsoft.com/office/drawing/2014/main" id="{C2AB5B56-D078-41E1-9CAD-0FA941E5699A}"/>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7" name="Gruppieren 86">
              <a:extLst>
                <a:ext uri="{FF2B5EF4-FFF2-40B4-BE49-F238E27FC236}">
                  <a16:creationId xmlns:a16="http://schemas.microsoft.com/office/drawing/2014/main" id="{FAF4EB61-F102-4657-8E4B-479DC5F8DBAC}"/>
                </a:ext>
              </a:extLst>
            </p:cNvPr>
            <p:cNvGrpSpPr/>
            <p:nvPr/>
          </p:nvGrpSpPr>
          <p:grpSpPr>
            <a:xfrm>
              <a:off x="3088827" y="2153641"/>
              <a:ext cx="3755256" cy="144016"/>
              <a:chOff x="3288373" y="5445224"/>
              <a:chExt cx="3755256" cy="144016"/>
            </a:xfrm>
          </p:grpSpPr>
          <p:sp>
            <p:nvSpPr>
              <p:cNvPr id="88" name="Pfeil: Chevron 87">
                <a:extLst>
                  <a:ext uri="{FF2B5EF4-FFF2-40B4-BE49-F238E27FC236}">
                    <a16:creationId xmlns:a16="http://schemas.microsoft.com/office/drawing/2014/main" id="{55AE35E4-C0EB-40E8-95A0-1577C6A6ABC2}"/>
                  </a:ext>
                </a:extLst>
              </p:cNvPr>
              <p:cNvSpPr/>
              <p:nvPr/>
            </p:nvSpPr>
            <p:spPr bwMode="auto">
              <a:xfrm>
                <a:off x="328837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9" name="Pfeil: Chevron 88">
                <a:extLst>
                  <a:ext uri="{FF2B5EF4-FFF2-40B4-BE49-F238E27FC236}">
                    <a16:creationId xmlns:a16="http://schemas.microsoft.com/office/drawing/2014/main" id="{87F6CB2C-28C3-4D88-8740-58FBFE77C1AA}"/>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0" name="Pfeil: Chevron 89">
                <a:extLst>
                  <a:ext uri="{FF2B5EF4-FFF2-40B4-BE49-F238E27FC236}">
                    <a16:creationId xmlns:a16="http://schemas.microsoft.com/office/drawing/2014/main" id="{4A2C5236-4D35-4DB2-9B5B-61F7F2EC6C71}"/>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1" name="Pfeil: Chevron 90">
                <a:extLst>
                  <a:ext uri="{FF2B5EF4-FFF2-40B4-BE49-F238E27FC236}">
                    <a16:creationId xmlns:a16="http://schemas.microsoft.com/office/drawing/2014/main" id="{CCE9C515-60DB-476D-BC00-E20FB23CAD31}"/>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2" name="Gruppieren 91">
              <a:extLst>
                <a:ext uri="{FF2B5EF4-FFF2-40B4-BE49-F238E27FC236}">
                  <a16:creationId xmlns:a16="http://schemas.microsoft.com/office/drawing/2014/main" id="{1FEE3073-2019-4EAA-945E-09D58529B50D}"/>
                </a:ext>
              </a:extLst>
            </p:cNvPr>
            <p:cNvGrpSpPr/>
            <p:nvPr/>
          </p:nvGrpSpPr>
          <p:grpSpPr>
            <a:xfrm>
              <a:off x="3085600" y="2741034"/>
              <a:ext cx="3767466" cy="144016"/>
              <a:chOff x="3276163" y="5445224"/>
              <a:chExt cx="3767466" cy="144016"/>
            </a:xfrm>
          </p:grpSpPr>
          <p:sp>
            <p:nvSpPr>
              <p:cNvPr id="93" name="Pfeil: Chevron 92">
                <a:extLst>
                  <a:ext uri="{FF2B5EF4-FFF2-40B4-BE49-F238E27FC236}">
                    <a16:creationId xmlns:a16="http://schemas.microsoft.com/office/drawing/2014/main" id="{45D1582C-7BA6-40AF-8A50-1C66D60C7B0E}"/>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4" name="Pfeil: Chevron 93">
                <a:extLst>
                  <a:ext uri="{FF2B5EF4-FFF2-40B4-BE49-F238E27FC236}">
                    <a16:creationId xmlns:a16="http://schemas.microsoft.com/office/drawing/2014/main" id="{BE46985F-EAF8-4F44-B84C-4F776DEADC4E}"/>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5" name="Pfeil: Chevron 94">
                <a:extLst>
                  <a:ext uri="{FF2B5EF4-FFF2-40B4-BE49-F238E27FC236}">
                    <a16:creationId xmlns:a16="http://schemas.microsoft.com/office/drawing/2014/main" id="{7C263755-1DF2-41C4-8995-48362AECB218}"/>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6" name="Pfeil: Chevron 95">
                <a:extLst>
                  <a:ext uri="{FF2B5EF4-FFF2-40B4-BE49-F238E27FC236}">
                    <a16:creationId xmlns:a16="http://schemas.microsoft.com/office/drawing/2014/main" id="{4DB433CF-C864-4A2E-A799-AE2F9695EA39}"/>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8" name="Gruppieren 97">
              <a:extLst>
                <a:ext uri="{FF2B5EF4-FFF2-40B4-BE49-F238E27FC236}">
                  <a16:creationId xmlns:a16="http://schemas.microsoft.com/office/drawing/2014/main" id="{9292DC8B-2796-485B-9C5D-BE843B99B1F7}"/>
                </a:ext>
              </a:extLst>
            </p:cNvPr>
            <p:cNvGrpSpPr/>
            <p:nvPr/>
          </p:nvGrpSpPr>
          <p:grpSpPr>
            <a:xfrm>
              <a:off x="3085600" y="5805264"/>
              <a:ext cx="3767466" cy="144016"/>
              <a:chOff x="3276163" y="5615681"/>
              <a:chExt cx="3767466" cy="144016"/>
            </a:xfrm>
          </p:grpSpPr>
          <p:sp>
            <p:nvSpPr>
              <p:cNvPr id="99" name="Pfeil: Chevron 98">
                <a:extLst>
                  <a:ext uri="{FF2B5EF4-FFF2-40B4-BE49-F238E27FC236}">
                    <a16:creationId xmlns:a16="http://schemas.microsoft.com/office/drawing/2014/main" id="{CFAD52FA-153B-44D0-BD0F-842BEE199983}"/>
                  </a:ext>
                </a:extLst>
              </p:cNvPr>
              <p:cNvSpPr/>
              <p:nvPr/>
            </p:nvSpPr>
            <p:spPr bwMode="auto">
              <a:xfrm>
                <a:off x="3276163" y="561568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0" name="Pfeil: Chevron 99">
                <a:extLst>
                  <a:ext uri="{FF2B5EF4-FFF2-40B4-BE49-F238E27FC236}">
                    <a16:creationId xmlns:a16="http://schemas.microsoft.com/office/drawing/2014/main" id="{A47C55DC-D57C-4DC9-91FC-AC9ACAFA1DA7}"/>
                  </a:ext>
                </a:extLst>
              </p:cNvPr>
              <p:cNvSpPr/>
              <p:nvPr/>
            </p:nvSpPr>
            <p:spPr bwMode="auto">
              <a:xfrm>
                <a:off x="4223792" y="561568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1" name="Pfeil: Chevron 100">
                <a:extLst>
                  <a:ext uri="{FF2B5EF4-FFF2-40B4-BE49-F238E27FC236}">
                    <a16:creationId xmlns:a16="http://schemas.microsoft.com/office/drawing/2014/main" id="{183DA245-AAC1-425D-ABD6-8D2314543619}"/>
                  </a:ext>
                </a:extLst>
              </p:cNvPr>
              <p:cNvSpPr/>
              <p:nvPr/>
            </p:nvSpPr>
            <p:spPr bwMode="auto">
              <a:xfrm>
                <a:off x="5159896" y="561568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2" name="Pfeil: Chevron 101">
                <a:extLst>
                  <a:ext uri="{FF2B5EF4-FFF2-40B4-BE49-F238E27FC236}">
                    <a16:creationId xmlns:a16="http://schemas.microsoft.com/office/drawing/2014/main" id="{1E7F0287-3E68-42CF-81F4-923A4E4E49D1}"/>
                  </a:ext>
                </a:extLst>
              </p:cNvPr>
              <p:cNvSpPr/>
              <p:nvPr/>
            </p:nvSpPr>
            <p:spPr bwMode="auto">
              <a:xfrm>
                <a:off x="6023992" y="561568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pic>
          <p:nvPicPr>
            <p:cNvPr id="103" name="Grafik 102" descr="Markierung mit einfarbiger Füllung">
              <a:extLst>
                <a:ext uri="{FF2B5EF4-FFF2-40B4-BE49-F238E27FC236}">
                  <a16:creationId xmlns:a16="http://schemas.microsoft.com/office/drawing/2014/main" id="{19026B47-B22F-4515-BA58-770DCB55A5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5595221"/>
              <a:ext cx="471985" cy="471985"/>
            </a:xfrm>
            <a:prstGeom prst="rect">
              <a:avLst/>
            </a:prstGeom>
          </p:spPr>
        </p:pic>
      </p:grpSp>
      <p:sp>
        <p:nvSpPr>
          <p:cNvPr id="104" name="Textfeld 103">
            <a:extLst>
              <a:ext uri="{FF2B5EF4-FFF2-40B4-BE49-F238E27FC236}">
                <a16:creationId xmlns:a16="http://schemas.microsoft.com/office/drawing/2014/main" id="{143A5909-5393-4974-8041-2A40BB7D79A4}"/>
              </a:ext>
            </a:extLst>
          </p:cNvPr>
          <p:cNvSpPr txBox="1"/>
          <p:nvPr/>
        </p:nvSpPr>
        <p:spPr>
          <a:xfrm>
            <a:off x="944877" y="6443280"/>
            <a:ext cx="6107228" cy="281295"/>
          </a:xfrm>
          <a:prstGeom prst="rect">
            <a:avLst/>
          </a:prstGeom>
          <a:noFill/>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latin typeface="+mn-lt"/>
              </a:rPr>
              <a:t>*(Rohstoffe, </a:t>
            </a:r>
            <a:r>
              <a:rPr lang="de-DE" sz="1200" dirty="0">
                <a:solidFill>
                  <a:srgbClr val="000000"/>
                </a:solidFill>
                <a:latin typeface="+mn-lt"/>
                <a:ea typeface="+mn-ea"/>
              </a:rPr>
              <a:t>Ausstattung</a:t>
            </a:r>
            <a:r>
              <a:rPr lang="de-DE" sz="1200" dirty="0">
                <a:solidFill>
                  <a:srgbClr val="000000"/>
                </a:solidFill>
                <a:latin typeface="+mn-lt"/>
              </a:rPr>
              <a:t>, Maschinenpark)</a:t>
            </a:r>
          </a:p>
        </p:txBody>
      </p:sp>
      <p:sp>
        <p:nvSpPr>
          <p:cNvPr id="54" name="Textfeld 53">
            <a:extLst>
              <a:ext uri="{FF2B5EF4-FFF2-40B4-BE49-F238E27FC236}">
                <a16:creationId xmlns:a16="http://schemas.microsoft.com/office/drawing/2014/main" id="{2B9DE21B-33C2-4C9D-A680-8F7202A60464}"/>
              </a:ext>
            </a:extLst>
          </p:cNvPr>
          <p:cNvSpPr txBox="1"/>
          <p:nvPr/>
        </p:nvSpPr>
        <p:spPr>
          <a:xfrm>
            <a:off x="2951177" y="6238381"/>
            <a:ext cx="4248472" cy="2616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spTree>
    <p:extLst>
      <p:ext uri="{BB962C8B-B14F-4D97-AF65-F5344CB8AC3E}">
        <p14:creationId xmlns:p14="http://schemas.microsoft.com/office/powerpoint/2010/main" val="357431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Template Risikobarometer (2)</a:t>
            </a:r>
            <a:endParaRPr lang="en-AU" dirty="0"/>
          </a:p>
        </p:txBody>
      </p:sp>
      <p:sp>
        <p:nvSpPr>
          <p:cNvPr id="50" name="Fußzeilenplatzhalter 2">
            <a:extLst>
              <a:ext uri="{FF2B5EF4-FFF2-40B4-BE49-F238E27FC236}">
                <a16:creationId xmlns:a16="http://schemas.microsoft.com/office/drawing/2014/main" id="{14FD4664-B06C-4AC2-AEDA-6C45D9FE31C2}"/>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5" name="Gruppieren 4">
            <a:extLst>
              <a:ext uri="{FF2B5EF4-FFF2-40B4-BE49-F238E27FC236}">
                <a16:creationId xmlns:a16="http://schemas.microsoft.com/office/drawing/2014/main" id="{5C5A2CF7-56E4-4EC2-8399-7FCE533CDD07}"/>
              </a:ext>
            </a:extLst>
          </p:cNvPr>
          <p:cNvGrpSpPr/>
          <p:nvPr/>
        </p:nvGrpSpPr>
        <p:grpSpPr>
          <a:xfrm>
            <a:off x="570898" y="1499682"/>
            <a:ext cx="11280648" cy="4953654"/>
            <a:chOff x="539368" y="1510192"/>
            <a:chExt cx="11280648" cy="4953654"/>
          </a:xfrm>
        </p:grpSpPr>
        <p:sp>
          <p:nvSpPr>
            <p:cNvPr id="61" name="Textfeld 60">
              <a:extLst>
                <a:ext uri="{FF2B5EF4-FFF2-40B4-BE49-F238E27FC236}">
                  <a16:creationId xmlns:a16="http://schemas.microsoft.com/office/drawing/2014/main" id="{8AF59F7F-E796-4BAD-A7BF-EAE97258ADDA}"/>
                </a:ext>
              </a:extLst>
            </p:cNvPr>
            <p:cNvSpPr txBox="1"/>
            <p:nvPr/>
          </p:nvSpPr>
          <p:spPr>
            <a:xfrm>
              <a:off x="2919647" y="6202236"/>
              <a:ext cx="4248472" cy="2616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3B687F"/>
                  </a:solidFill>
                  <a:effectLst/>
                  <a:uLnTx/>
                  <a:uFillTx/>
                  <a:latin typeface="Arial" charset="0"/>
                  <a:ea typeface="ＭＳ Ｐゴシック" charset="-128"/>
                  <a:cs typeface="+mn-cs"/>
                </a:rPr>
                <a:t>gering		mittel		hoch</a:t>
              </a:r>
            </a:p>
          </p:txBody>
        </p:sp>
        <p:graphicFrame>
          <p:nvGraphicFramePr>
            <p:cNvPr id="53" name="Tabelle 6">
              <a:extLst>
                <a:ext uri="{FF2B5EF4-FFF2-40B4-BE49-F238E27FC236}">
                  <a16:creationId xmlns:a16="http://schemas.microsoft.com/office/drawing/2014/main" id="{6F88DE86-DD2D-4388-A839-BE0F98AFB104}"/>
                </a:ext>
              </a:extLst>
            </p:cNvPr>
            <p:cNvGraphicFramePr>
              <a:graphicFrameLocks/>
            </p:cNvGraphicFramePr>
            <p:nvPr/>
          </p:nvGraphicFramePr>
          <p:xfrm>
            <a:off x="539368" y="1510192"/>
            <a:ext cx="11280648" cy="4765107"/>
          </p:xfrm>
          <a:graphic>
            <a:graphicData uri="http://schemas.openxmlformats.org/drawingml/2006/table">
              <a:tbl>
                <a:tblPr firstRow="1" bandRow="1">
                  <a:tableStyleId>{5940675A-B579-460E-94D1-54222C63F5DA}</a:tableStyleId>
                </a:tblPr>
                <a:tblGrid>
                  <a:gridCol w="2207640">
                    <a:extLst>
                      <a:ext uri="{9D8B030D-6E8A-4147-A177-3AD203B41FA5}">
                        <a16:colId xmlns:a16="http://schemas.microsoft.com/office/drawing/2014/main" val="1737925271"/>
                      </a:ext>
                    </a:extLst>
                  </a:gridCol>
                  <a:gridCol w="4248472">
                    <a:extLst>
                      <a:ext uri="{9D8B030D-6E8A-4147-A177-3AD203B41FA5}">
                        <a16:colId xmlns:a16="http://schemas.microsoft.com/office/drawing/2014/main" val="1392339187"/>
                      </a:ext>
                    </a:extLst>
                  </a:gridCol>
                  <a:gridCol w="4824536">
                    <a:extLst>
                      <a:ext uri="{9D8B030D-6E8A-4147-A177-3AD203B41FA5}">
                        <a16:colId xmlns:a16="http://schemas.microsoft.com/office/drawing/2014/main" val="4127525855"/>
                      </a:ext>
                    </a:extLst>
                  </a:gridCol>
                </a:tblGrid>
                <a:tr h="329299">
                  <a:tc>
                    <a:txBody>
                      <a:bodyPr/>
                      <a:lstStyle/>
                      <a:p>
                        <a:r>
                          <a:rPr lang="de-DE" sz="1200" b="1" dirty="0">
                            <a:solidFill>
                              <a:schemeClr val="bg1"/>
                            </a:solidFill>
                          </a:rPr>
                          <a:t>Risikofaktoren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tc>
                    <a:txBody>
                      <a:bodyPr/>
                      <a:lstStyle/>
                      <a:p>
                        <a:r>
                          <a:rPr lang="de-DE" sz="1200" b="1" dirty="0">
                            <a:solidFill>
                              <a:schemeClr val="bg1"/>
                            </a:solidFill>
                          </a:rPr>
                          <a:t>Einschätzung</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3B687F"/>
                      </a:solidFill>
                    </a:tcPr>
                  </a:tc>
                  <a:tc>
                    <a:txBody>
                      <a:bodyPr/>
                      <a:lstStyle/>
                      <a:p>
                        <a:r>
                          <a:rPr lang="de-DE" sz="1200" b="1" dirty="0">
                            <a:solidFill>
                              <a:schemeClr val="bg1"/>
                            </a:solidFill>
                          </a:rPr>
                          <a:t>Einhergehende Risiken</a:t>
                        </a:r>
                      </a:p>
                    </a:txBody>
                    <a:tcPr marL="121920" marR="121920" marT="60960" marB="60960">
                      <a:lnL w="12700" cmpd="sng">
                        <a:noFill/>
                      </a:lnL>
                      <a:lnR w="12700" cmpd="sng">
                        <a:noFill/>
                      </a:lnR>
                      <a:lnT w="12700" cmpd="sng">
                        <a:noFill/>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5C8395"/>
                      </a:solidFill>
                    </a:tcPr>
                  </a:tc>
                  <a:extLst>
                    <a:ext uri="{0D108BD9-81ED-4DB2-BD59-A6C34878D82A}">
                      <a16:rowId xmlns:a16="http://schemas.microsoft.com/office/drawing/2014/main" val="1477273594"/>
                    </a:ext>
                  </a:extLst>
                </a:tr>
                <a:tr h="6585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Internationalisierungsgrad Lieferkette</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gn="l"/>
                        <a:r>
                          <a:rPr lang="de-DE" sz="1200" dirty="0">
                            <a:solidFill>
                              <a:srgbClr val="000000"/>
                            </a:solidFill>
                          </a:rPr>
                          <a:t>Steigende regulatorische Anforderungen (Lieferkettengesetz) Imagerisiken bei Skandalen, Beschaffungsrisiken durch Störungen der Lieferkette (Straße, Schiene, Schiff), fehlende Transparenz </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6767398"/>
                    </a:ext>
                  </a:extLst>
                </a:tr>
                <a:tr h="535096">
                  <a:tc>
                    <a:txBody>
                      <a:bodyPr/>
                      <a:lstStyle/>
                      <a:p>
                        <a:pPr lvl="0">
                          <a:lnSpc>
                            <a:spcPts val="1600"/>
                          </a:lnSpc>
                        </a:pPr>
                        <a:r>
                          <a:rPr lang="de-DE" sz="1200" dirty="0">
                            <a:solidFill>
                              <a:srgbClr val="000000"/>
                            </a:solidFill>
                          </a:rPr>
                          <a:t>Internationalisierungsgrad</a:t>
                        </a:r>
                      </a:p>
                      <a:p>
                        <a:pPr lvl="0">
                          <a:lnSpc>
                            <a:spcPts val="1600"/>
                          </a:lnSpc>
                        </a:pPr>
                        <a:r>
                          <a:rPr lang="de-DE" sz="1200" dirty="0">
                            <a:solidFill>
                              <a:srgbClr val="000000"/>
                            </a:solidFill>
                          </a:rPr>
                          <a:t>Kundenstruktur</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Störungen in der Distribution z. B. durch Extremwetterereignisse (Straße, Schiene, Schiff), Imagerisiken, fehlende Transparenz</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283057"/>
                    </a:ext>
                  </a:extLst>
                </a:tr>
                <a:tr h="53516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Exponierter Standort*</a:t>
                        </a:r>
                      </a:p>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 </a:t>
                        </a:r>
                        <a:endParaRPr lang="en-AU" sz="1200" dirty="0">
                          <a:solidFill>
                            <a:schemeClr val="tx1"/>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chemeClr val="tx1"/>
                            </a:solidFill>
                          </a:rPr>
                          <a:t>Gebäudeschäden, Risiko von Betriebsausfällen, höhere Kosten durch Kühlung im Sommer, zunehmender Versicherungsbedarf</a:t>
                        </a:r>
                      </a:p>
                      <a:p>
                        <a:pPr marL="0" marR="0" lvl="0" indent="0" algn="l" defTabSz="914400" rtl="0" eaLnBrk="1" fontAlgn="auto" latinLnBrk="0" hangingPunct="1">
                          <a:lnSpc>
                            <a:spcPts val="1600"/>
                          </a:lnSpc>
                          <a:spcBef>
                            <a:spcPts val="0"/>
                          </a:spcBef>
                          <a:spcAft>
                            <a:spcPts val="0"/>
                          </a:spcAft>
                          <a:buClrTx/>
                          <a:buSzTx/>
                          <a:buFontTx/>
                          <a:buNone/>
                          <a:tabLst/>
                          <a:defRPr/>
                        </a:pPr>
                        <a:endParaRPr lang="de-DE" sz="1200" dirty="0">
                          <a:solidFill>
                            <a:schemeClr val="tx1"/>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354635"/>
                    </a:ext>
                  </a:extLst>
                </a:tr>
                <a:tr h="536721">
                  <a:tc>
                    <a:txBody>
                      <a:bodyPr/>
                      <a:lstStyle/>
                      <a:p>
                        <a:pPr>
                          <a:lnSpc>
                            <a:spcPts val="1600"/>
                          </a:lnSpc>
                        </a:pPr>
                        <a:r>
                          <a:rPr lang="de-DE" sz="1200" dirty="0">
                            <a:solidFill>
                              <a:srgbClr val="000000"/>
                            </a:solidFill>
                          </a:rPr>
                          <a:t>Nähe zum Kunden </a:t>
                        </a:r>
                      </a:p>
                      <a:p>
                        <a:pPr>
                          <a:lnSpc>
                            <a:spcPts val="1600"/>
                          </a:lnSpc>
                        </a:pPr>
                        <a:r>
                          <a:rPr lang="de-DE" sz="1200" dirty="0">
                            <a:solidFill>
                              <a:srgbClr val="000000"/>
                            </a:solidFill>
                          </a:rPr>
                          <a:t>(Arbeiten vor Ort)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a:lnSpc>
                            <a:spcPts val="1600"/>
                          </a:lnSpc>
                        </a:pPr>
                        <a:r>
                          <a:rPr lang="de-DE" sz="1200" dirty="0">
                            <a:solidFill>
                              <a:srgbClr val="000000"/>
                            </a:solidFill>
                          </a:rPr>
                          <a:t>Gewährleistung bei Eingriffen in die Infrastruktur des Kunden, Erwartungen zu umweltbezogenem Verhalten vor Ort</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496012"/>
                    </a:ext>
                  </a:extLst>
                </a:tr>
                <a:tr h="527010">
                  <a:tc>
                    <a:txBody>
                      <a:bodyPr/>
                      <a:lstStyle/>
                      <a:p>
                        <a:pPr>
                          <a:lnSpc>
                            <a:spcPts val="1600"/>
                          </a:lnSpc>
                        </a:pPr>
                        <a:r>
                          <a:rPr lang="de-DE" sz="1200" dirty="0">
                            <a:solidFill>
                              <a:srgbClr val="000000"/>
                            </a:solidFill>
                          </a:rPr>
                          <a:t>Ausmaß der ausgela-</a:t>
                        </a:r>
                      </a:p>
                      <a:p>
                        <a:pPr>
                          <a:lnSpc>
                            <a:spcPts val="1600"/>
                          </a:lnSpc>
                        </a:pPr>
                        <a:r>
                          <a:rPr lang="de-DE" sz="1200" dirty="0">
                            <a:solidFill>
                              <a:srgbClr val="000000"/>
                            </a:solidFill>
                          </a:rPr>
                          <a:t>gerten Tätigkeiten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Non-Compliance durch Fehlverhalten, hoher Schulungsaufwand für externe Mitarbeitende, Imagerisiko</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641647"/>
                    </a:ext>
                  </a:extLst>
                </a:tr>
                <a:tr h="702071">
                  <a:tc>
                    <a:txBody>
                      <a:bodyPr/>
                      <a:lstStyle/>
                      <a:p>
                        <a:pPr>
                          <a:lnSpc>
                            <a:spcPts val="1600"/>
                          </a:lnSpc>
                        </a:pPr>
                        <a:r>
                          <a:rPr lang="de-DE" sz="1200" dirty="0">
                            <a:solidFill>
                              <a:srgbClr val="000000"/>
                            </a:solidFill>
                          </a:rPr>
                          <a:t>Kapitalmarktorientierung</a:t>
                        </a:r>
                        <a:endParaRPr lang="de-DE" sz="1200" u="none"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dirty="0">
                            <a:solidFill>
                              <a:srgbClr val="000000"/>
                            </a:solidFill>
                          </a:rPr>
                          <a:t>Zunehmende Anforderungen durch EU-Taxonomie für „grüne Anlagen“, steigende Erwartungshaltung der Investoren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ap="flat" cmpd="sng" algn="ctr">
                        <a:solidFill>
                          <a:srgbClr val="3B687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354703"/>
                    </a:ext>
                  </a:extLst>
                </a:tr>
                <a:tr h="557735">
                  <a:tc>
                    <a:txBody>
                      <a:bodyPr/>
                      <a:lstStyle/>
                      <a:p>
                        <a:pPr>
                          <a:lnSpc>
                            <a:spcPts val="1600"/>
                          </a:lnSpc>
                        </a:pPr>
                        <a:r>
                          <a:rPr lang="de-DE" sz="1200" i="1" dirty="0">
                            <a:solidFill>
                              <a:srgbClr val="000000"/>
                            </a:solidFill>
                          </a:rPr>
                          <a:t>Weitere Risikofaktoren</a:t>
                        </a: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de-DE" sz="1200"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E5EA"/>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DE" sz="1200" i="1" dirty="0">
                            <a:solidFill>
                              <a:srgbClr val="000000"/>
                            </a:solidFill>
                          </a:rPr>
                          <a:t>Fügen Sie hier Risiken ein, die Sie ergänzen möchten </a:t>
                        </a:r>
                      </a:p>
                      <a:p>
                        <a:pPr marL="0" marR="0" lvl="0" indent="0" algn="l" defTabSz="914400" rtl="0" eaLnBrk="1" fontAlgn="auto" latinLnBrk="0" hangingPunct="1">
                          <a:lnSpc>
                            <a:spcPts val="1600"/>
                          </a:lnSpc>
                          <a:spcBef>
                            <a:spcPts val="0"/>
                          </a:spcBef>
                          <a:spcAft>
                            <a:spcPts val="0"/>
                          </a:spcAft>
                          <a:buClrTx/>
                          <a:buSzTx/>
                          <a:buFontTx/>
                          <a:buNone/>
                          <a:tabLst/>
                          <a:defRPr/>
                        </a:pPr>
                        <a:endParaRPr lang="de-DE" sz="1200" i="1" dirty="0">
                          <a:solidFill>
                            <a:srgbClr val="000000"/>
                          </a:solidFill>
                        </a:endParaRPr>
                      </a:p>
                      <a:p>
                        <a:pPr marL="0" marR="0" lvl="0" indent="0" algn="l" defTabSz="914400" rtl="0" eaLnBrk="1" fontAlgn="auto" latinLnBrk="0" hangingPunct="1">
                          <a:lnSpc>
                            <a:spcPts val="1600"/>
                          </a:lnSpc>
                          <a:spcBef>
                            <a:spcPts val="0"/>
                          </a:spcBef>
                          <a:spcAft>
                            <a:spcPts val="0"/>
                          </a:spcAft>
                          <a:buClrTx/>
                          <a:buSzTx/>
                          <a:buFontTx/>
                          <a:buNone/>
                          <a:tabLst/>
                          <a:defRPr/>
                        </a:pPr>
                        <a:endParaRPr lang="de-DE" sz="1200" i="1" dirty="0">
                          <a:solidFill>
                            <a:srgbClr val="000000"/>
                          </a:solidFill>
                        </a:endParaRPr>
                      </a:p>
                    </a:txBody>
                    <a:tcPr marL="121920" marR="121920" marT="60960" marB="60960">
                      <a:lnL w="12700" cmpd="sng">
                        <a:noFill/>
                      </a:lnL>
                      <a:lnR w="12700" cmpd="sng">
                        <a:noFill/>
                      </a:lnR>
                      <a:lnT w="12700" cap="flat" cmpd="sng" algn="ctr">
                        <a:solidFill>
                          <a:srgbClr val="3B687F"/>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3354958"/>
                    </a:ext>
                  </a:extLst>
                </a:tr>
              </a:tbl>
            </a:graphicData>
          </a:graphic>
        </p:graphicFrame>
        <p:pic>
          <p:nvPicPr>
            <p:cNvPr id="67" name="Grafik 66" descr="Markierung mit einfarbiger Füllung">
              <a:extLst>
                <a:ext uri="{FF2B5EF4-FFF2-40B4-BE49-F238E27FC236}">
                  <a16:creationId xmlns:a16="http://schemas.microsoft.com/office/drawing/2014/main" id="{468DF9FC-CA05-44EB-BEB6-6A7F4B6EA89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1917666"/>
              <a:ext cx="471985" cy="471985"/>
            </a:xfrm>
            <a:prstGeom prst="rect">
              <a:avLst/>
            </a:prstGeom>
          </p:spPr>
        </p:pic>
        <p:pic>
          <p:nvPicPr>
            <p:cNvPr id="68" name="Grafik 67" descr="Markierung mit einfarbiger Füllung">
              <a:extLst>
                <a:ext uri="{FF2B5EF4-FFF2-40B4-BE49-F238E27FC236}">
                  <a16:creationId xmlns:a16="http://schemas.microsoft.com/office/drawing/2014/main" id="{AA2A6186-BCC5-4FBB-864E-A4646685CC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9" y="3114202"/>
              <a:ext cx="471985" cy="471985"/>
            </a:xfrm>
            <a:prstGeom prst="rect">
              <a:avLst/>
            </a:prstGeom>
          </p:spPr>
        </p:pic>
        <p:pic>
          <p:nvPicPr>
            <p:cNvPr id="69" name="Grafik 68" descr="Markierung mit einfarbiger Füllung">
              <a:extLst>
                <a:ext uri="{FF2B5EF4-FFF2-40B4-BE49-F238E27FC236}">
                  <a16:creationId xmlns:a16="http://schemas.microsoft.com/office/drawing/2014/main" id="{22FF2E5D-3FC1-4CDC-A698-3E53BC3487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51" y="2589754"/>
              <a:ext cx="471985" cy="471985"/>
            </a:xfrm>
            <a:prstGeom prst="rect">
              <a:avLst/>
            </a:prstGeom>
          </p:spPr>
        </p:pic>
        <p:pic>
          <p:nvPicPr>
            <p:cNvPr id="70" name="Grafik 69" descr="Markierung mit einfarbiger Füllung">
              <a:extLst>
                <a:ext uri="{FF2B5EF4-FFF2-40B4-BE49-F238E27FC236}">
                  <a16:creationId xmlns:a16="http://schemas.microsoft.com/office/drawing/2014/main" id="{936AD161-7F25-46B0-8434-3A7402C8A96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3804044"/>
              <a:ext cx="471985" cy="471985"/>
            </a:xfrm>
            <a:prstGeom prst="rect">
              <a:avLst/>
            </a:prstGeom>
          </p:spPr>
        </p:pic>
        <p:pic>
          <p:nvPicPr>
            <p:cNvPr id="71" name="Grafik 70" descr="Markierung mit einfarbiger Füllung">
              <a:extLst>
                <a:ext uri="{FF2B5EF4-FFF2-40B4-BE49-F238E27FC236}">
                  <a16:creationId xmlns:a16="http://schemas.microsoft.com/office/drawing/2014/main" id="{14882922-E1BD-4CEE-9049-7440F64BD73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7655" y="4328492"/>
              <a:ext cx="471985" cy="471985"/>
            </a:xfrm>
            <a:prstGeom prst="rect">
              <a:avLst/>
            </a:prstGeom>
          </p:spPr>
        </p:pic>
        <p:pic>
          <p:nvPicPr>
            <p:cNvPr id="45" name="Grafik 44" descr="Markierung mit einfarbiger Füllung">
              <a:extLst>
                <a:ext uri="{FF2B5EF4-FFF2-40B4-BE49-F238E27FC236}">
                  <a16:creationId xmlns:a16="http://schemas.microsoft.com/office/drawing/2014/main" id="{D2CAE42B-3801-45AD-8AF3-44E7566EF7F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4894176"/>
              <a:ext cx="471985" cy="471985"/>
            </a:xfrm>
            <a:prstGeom prst="rect">
              <a:avLst/>
            </a:prstGeom>
          </p:spPr>
        </p:pic>
        <p:grpSp>
          <p:nvGrpSpPr>
            <p:cNvPr id="4" name="Gruppieren 3">
              <a:extLst>
                <a:ext uri="{FF2B5EF4-FFF2-40B4-BE49-F238E27FC236}">
                  <a16:creationId xmlns:a16="http://schemas.microsoft.com/office/drawing/2014/main" id="{1DB6FF6A-B523-4B82-826A-847A29FADE0E}"/>
                </a:ext>
              </a:extLst>
            </p:cNvPr>
            <p:cNvGrpSpPr/>
            <p:nvPr/>
          </p:nvGrpSpPr>
          <p:grpSpPr>
            <a:xfrm>
              <a:off x="3085600" y="5095694"/>
              <a:ext cx="3767466" cy="144016"/>
              <a:chOff x="3276163" y="5544583"/>
              <a:chExt cx="3767466" cy="144016"/>
            </a:xfrm>
          </p:grpSpPr>
          <p:sp>
            <p:nvSpPr>
              <p:cNvPr id="51" name="Pfeil: Chevron 50">
                <a:extLst>
                  <a:ext uri="{FF2B5EF4-FFF2-40B4-BE49-F238E27FC236}">
                    <a16:creationId xmlns:a16="http://schemas.microsoft.com/office/drawing/2014/main" id="{6FB15B52-E823-4544-BAB8-0B3B655B3774}"/>
                  </a:ext>
                </a:extLst>
              </p:cNvPr>
              <p:cNvSpPr/>
              <p:nvPr/>
            </p:nvSpPr>
            <p:spPr bwMode="auto">
              <a:xfrm>
                <a:off x="3276163" y="554458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2" name="Pfeil: Chevron 51">
                <a:extLst>
                  <a:ext uri="{FF2B5EF4-FFF2-40B4-BE49-F238E27FC236}">
                    <a16:creationId xmlns:a16="http://schemas.microsoft.com/office/drawing/2014/main" id="{FDFBC3EF-BF2D-4334-8BCF-39E914C43E47}"/>
                  </a:ext>
                </a:extLst>
              </p:cNvPr>
              <p:cNvSpPr/>
              <p:nvPr/>
            </p:nvSpPr>
            <p:spPr bwMode="auto">
              <a:xfrm>
                <a:off x="4223792" y="554458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9" name="Pfeil: Chevron 58">
                <a:extLst>
                  <a:ext uri="{FF2B5EF4-FFF2-40B4-BE49-F238E27FC236}">
                    <a16:creationId xmlns:a16="http://schemas.microsoft.com/office/drawing/2014/main" id="{785E9504-8722-48A1-9EB2-9E3E5E516E3A}"/>
                  </a:ext>
                </a:extLst>
              </p:cNvPr>
              <p:cNvSpPr/>
              <p:nvPr/>
            </p:nvSpPr>
            <p:spPr bwMode="auto">
              <a:xfrm>
                <a:off x="5159896" y="554458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0" name="Pfeil: Chevron 59">
                <a:extLst>
                  <a:ext uri="{FF2B5EF4-FFF2-40B4-BE49-F238E27FC236}">
                    <a16:creationId xmlns:a16="http://schemas.microsoft.com/office/drawing/2014/main" id="{B5AB4B08-FD39-4E4B-90B2-E87A6A4648AF}"/>
                  </a:ext>
                </a:extLst>
              </p:cNvPr>
              <p:cNvSpPr/>
              <p:nvPr/>
            </p:nvSpPr>
            <p:spPr bwMode="auto">
              <a:xfrm>
                <a:off x="6023992" y="554458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2" name="Gruppieren 71">
              <a:extLst>
                <a:ext uri="{FF2B5EF4-FFF2-40B4-BE49-F238E27FC236}">
                  <a16:creationId xmlns:a16="http://schemas.microsoft.com/office/drawing/2014/main" id="{F24A1336-5A20-4DBF-8894-7B7851B79C9A}"/>
                </a:ext>
              </a:extLst>
            </p:cNvPr>
            <p:cNvGrpSpPr/>
            <p:nvPr/>
          </p:nvGrpSpPr>
          <p:grpSpPr>
            <a:xfrm>
              <a:off x="3076617" y="3943566"/>
              <a:ext cx="3767466" cy="144016"/>
              <a:chOff x="3276163" y="5541611"/>
              <a:chExt cx="3767466" cy="144016"/>
            </a:xfrm>
          </p:grpSpPr>
          <p:sp>
            <p:nvSpPr>
              <p:cNvPr id="73" name="Pfeil: Chevron 72">
                <a:extLst>
                  <a:ext uri="{FF2B5EF4-FFF2-40B4-BE49-F238E27FC236}">
                    <a16:creationId xmlns:a16="http://schemas.microsoft.com/office/drawing/2014/main" id="{D33D0409-9D77-4069-B108-ED351B07422D}"/>
                  </a:ext>
                </a:extLst>
              </p:cNvPr>
              <p:cNvSpPr/>
              <p:nvPr/>
            </p:nvSpPr>
            <p:spPr bwMode="auto">
              <a:xfrm>
                <a:off x="3276163" y="554161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4" name="Pfeil: Chevron 73">
                <a:extLst>
                  <a:ext uri="{FF2B5EF4-FFF2-40B4-BE49-F238E27FC236}">
                    <a16:creationId xmlns:a16="http://schemas.microsoft.com/office/drawing/2014/main" id="{FB9CAB45-ECC4-4073-B128-DD2D266864E1}"/>
                  </a:ext>
                </a:extLst>
              </p:cNvPr>
              <p:cNvSpPr/>
              <p:nvPr/>
            </p:nvSpPr>
            <p:spPr bwMode="auto">
              <a:xfrm>
                <a:off x="4223792" y="554161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5" name="Pfeil: Chevron 74">
                <a:extLst>
                  <a:ext uri="{FF2B5EF4-FFF2-40B4-BE49-F238E27FC236}">
                    <a16:creationId xmlns:a16="http://schemas.microsoft.com/office/drawing/2014/main" id="{EE54FDC4-18EC-4565-99CA-6EA6EF500B20}"/>
                  </a:ext>
                </a:extLst>
              </p:cNvPr>
              <p:cNvSpPr/>
              <p:nvPr/>
            </p:nvSpPr>
            <p:spPr bwMode="auto">
              <a:xfrm>
                <a:off x="5159896" y="554161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6" name="Pfeil: Chevron 75">
                <a:extLst>
                  <a:ext uri="{FF2B5EF4-FFF2-40B4-BE49-F238E27FC236}">
                    <a16:creationId xmlns:a16="http://schemas.microsoft.com/office/drawing/2014/main" id="{034DBEB8-A7E1-4288-A6BC-2022A28F8D21}"/>
                  </a:ext>
                </a:extLst>
              </p:cNvPr>
              <p:cNvSpPr/>
              <p:nvPr/>
            </p:nvSpPr>
            <p:spPr bwMode="auto">
              <a:xfrm>
                <a:off x="6023992" y="554161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77" name="Gruppieren 76">
              <a:extLst>
                <a:ext uri="{FF2B5EF4-FFF2-40B4-BE49-F238E27FC236}">
                  <a16:creationId xmlns:a16="http://schemas.microsoft.com/office/drawing/2014/main" id="{12B36781-4902-4D1E-8249-B24F55F27166}"/>
                </a:ext>
              </a:extLst>
            </p:cNvPr>
            <p:cNvGrpSpPr/>
            <p:nvPr/>
          </p:nvGrpSpPr>
          <p:grpSpPr>
            <a:xfrm>
              <a:off x="3076617" y="4519630"/>
              <a:ext cx="3767466" cy="144016"/>
              <a:chOff x="3276163" y="5561823"/>
              <a:chExt cx="3767466" cy="144016"/>
            </a:xfrm>
          </p:grpSpPr>
          <p:sp>
            <p:nvSpPr>
              <p:cNvPr id="78" name="Pfeil: Chevron 77">
                <a:extLst>
                  <a:ext uri="{FF2B5EF4-FFF2-40B4-BE49-F238E27FC236}">
                    <a16:creationId xmlns:a16="http://schemas.microsoft.com/office/drawing/2014/main" id="{BA333A79-8FC4-46EB-9334-DED5270A45C9}"/>
                  </a:ext>
                </a:extLst>
              </p:cNvPr>
              <p:cNvSpPr/>
              <p:nvPr/>
            </p:nvSpPr>
            <p:spPr bwMode="auto">
              <a:xfrm>
                <a:off x="3276163" y="5561823"/>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9" name="Pfeil: Chevron 78">
                <a:extLst>
                  <a:ext uri="{FF2B5EF4-FFF2-40B4-BE49-F238E27FC236}">
                    <a16:creationId xmlns:a16="http://schemas.microsoft.com/office/drawing/2014/main" id="{C5B9CAB7-2A68-4F6F-A484-81D21CB8B43F}"/>
                  </a:ext>
                </a:extLst>
              </p:cNvPr>
              <p:cNvSpPr/>
              <p:nvPr/>
            </p:nvSpPr>
            <p:spPr bwMode="auto">
              <a:xfrm>
                <a:off x="4223792" y="5561823"/>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0" name="Pfeil: Chevron 79">
                <a:extLst>
                  <a:ext uri="{FF2B5EF4-FFF2-40B4-BE49-F238E27FC236}">
                    <a16:creationId xmlns:a16="http://schemas.microsoft.com/office/drawing/2014/main" id="{6C80DF3D-FC24-45B8-BC69-6065BCFEF35E}"/>
                  </a:ext>
                </a:extLst>
              </p:cNvPr>
              <p:cNvSpPr/>
              <p:nvPr/>
            </p:nvSpPr>
            <p:spPr bwMode="auto">
              <a:xfrm>
                <a:off x="5159896" y="5561823"/>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1" name="Pfeil: Chevron 80">
                <a:extLst>
                  <a:ext uri="{FF2B5EF4-FFF2-40B4-BE49-F238E27FC236}">
                    <a16:creationId xmlns:a16="http://schemas.microsoft.com/office/drawing/2014/main" id="{B4344E5E-DDA9-48C6-9E17-2C02733396AB}"/>
                  </a:ext>
                </a:extLst>
              </p:cNvPr>
              <p:cNvSpPr/>
              <p:nvPr/>
            </p:nvSpPr>
            <p:spPr bwMode="auto">
              <a:xfrm>
                <a:off x="6023992" y="5561823"/>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04DAB06A-AB55-4BC0-88CA-1BAF6CF15456}"/>
                </a:ext>
              </a:extLst>
            </p:cNvPr>
            <p:cNvGrpSpPr/>
            <p:nvPr/>
          </p:nvGrpSpPr>
          <p:grpSpPr>
            <a:xfrm>
              <a:off x="3076617" y="3278187"/>
              <a:ext cx="3767466" cy="144016"/>
              <a:chOff x="3276163" y="5445224"/>
              <a:chExt cx="3767466" cy="144016"/>
            </a:xfrm>
          </p:grpSpPr>
          <p:sp>
            <p:nvSpPr>
              <p:cNvPr id="83" name="Pfeil: Chevron 82">
                <a:extLst>
                  <a:ext uri="{FF2B5EF4-FFF2-40B4-BE49-F238E27FC236}">
                    <a16:creationId xmlns:a16="http://schemas.microsoft.com/office/drawing/2014/main" id="{6484D0CB-C65F-4D32-ACBB-B9007C5330A9}"/>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4" name="Pfeil: Chevron 83">
                <a:extLst>
                  <a:ext uri="{FF2B5EF4-FFF2-40B4-BE49-F238E27FC236}">
                    <a16:creationId xmlns:a16="http://schemas.microsoft.com/office/drawing/2014/main" id="{656CA15C-CA9B-4475-BEF8-DC6B5C37B273}"/>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5" name="Pfeil: Chevron 84">
                <a:extLst>
                  <a:ext uri="{FF2B5EF4-FFF2-40B4-BE49-F238E27FC236}">
                    <a16:creationId xmlns:a16="http://schemas.microsoft.com/office/drawing/2014/main" id="{ADDF23C3-9463-4EB6-84EB-C9D68CB2C2A0}"/>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6" name="Pfeil: Chevron 85">
                <a:extLst>
                  <a:ext uri="{FF2B5EF4-FFF2-40B4-BE49-F238E27FC236}">
                    <a16:creationId xmlns:a16="http://schemas.microsoft.com/office/drawing/2014/main" id="{C2AB5B56-D078-41E1-9CAD-0FA941E5699A}"/>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7" name="Gruppieren 86">
              <a:extLst>
                <a:ext uri="{FF2B5EF4-FFF2-40B4-BE49-F238E27FC236}">
                  <a16:creationId xmlns:a16="http://schemas.microsoft.com/office/drawing/2014/main" id="{FAF4EB61-F102-4657-8E4B-479DC5F8DBAC}"/>
                </a:ext>
              </a:extLst>
            </p:cNvPr>
            <p:cNvGrpSpPr/>
            <p:nvPr/>
          </p:nvGrpSpPr>
          <p:grpSpPr>
            <a:xfrm>
              <a:off x="3088827" y="2153641"/>
              <a:ext cx="3755256" cy="144016"/>
              <a:chOff x="3288373" y="5445224"/>
              <a:chExt cx="3755256" cy="144016"/>
            </a:xfrm>
          </p:grpSpPr>
          <p:sp>
            <p:nvSpPr>
              <p:cNvPr id="88" name="Pfeil: Chevron 87">
                <a:extLst>
                  <a:ext uri="{FF2B5EF4-FFF2-40B4-BE49-F238E27FC236}">
                    <a16:creationId xmlns:a16="http://schemas.microsoft.com/office/drawing/2014/main" id="{55AE35E4-C0EB-40E8-95A0-1577C6A6ABC2}"/>
                  </a:ext>
                </a:extLst>
              </p:cNvPr>
              <p:cNvSpPr/>
              <p:nvPr/>
            </p:nvSpPr>
            <p:spPr bwMode="auto">
              <a:xfrm>
                <a:off x="328837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9" name="Pfeil: Chevron 88">
                <a:extLst>
                  <a:ext uri="{FF2B5EF4-FFF2-40B4-BE49-F238E27FC236}">
                    <a16:creationId xmlns:a16="http://schemas.microsoft.com/office/drawing/2014/main" id="{87F6CB2C-28C3-4D88-8740-58FBFE77C1AA}"/>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0" name="Pfeil: Chevron 89">
                <a:extLst>
                  <a:ext uri="{FF2B5EF4-FFF2-40B4-BE49-F238E27FC236}">
                    <a16:creationId xmlns:a16="http://schemas.microsoft.com/office/drawing/2014/main" id="{4A2C5236-4D35-4DB2-9B5B-61F7F2EC6C71}"/>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1" name="Pfeil: Chevron 90">
                <a:extLst>
                  <a:ext uri="{FF2B5EF4-FFF2-40B4-BE49-F238E27FC236}">
                    <a16:creationId xmlns:a16="http://schemas.microsoft.com/office/drawing/2014/main" id="{CCE9C515-60DB-476D-BC00-E20FB23CAD31}"/>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2" name="Gruppieren 91">
              <a:extLst>
                <a:ext uri="{FF2B5EF4-FFF2-40B4-BE49-F238E27FC236}">
                  <a16:creationId xmlns:a16="http://schemas.microsoft.com/office/drawing/2014/main" id="{1FEE3073-2019-4EAA-945E-09D58529B50D}"/>
                </a:ext>
              </a:extLst>
            </p:cNvPr>
            <p:cNvGrpSpPr/>
            <p:nvPr/>
          </p:nvGrpSpPr>
          <p:grpSpPr>
            <a:xfrm>
              <a:off x="3085600" y="2741034"/>
              <a:ext cx="3767466" cy="144016"/>
              <a:chOff x="3276163" y="5445224"/>
              <a:chExt cx="3767466" cy="144016"/>
            </a:xfrm>
          </p:grpSpPr>
          <p:sp>
            <p:nvSpPr>
              <p:cNvPr id="93" name="Pfeil: Chevron 92">
                <a:extLst>
                  <a:ext uri="{FF2B5EF4-FFF2-40B4-BE49-F238E27FC236}">
                    <a16:creationId xmlns:a16="http://schemas.microsoft.com/office/drawing/2014/main" id="{45D1582C-7BA6-40AF-8A50-1C66D60C7B0E}"/>
                  </a:ext>
                </a:extLst>
              </p:cNvPr>
              <p:cNvSpPr/>
              <p:nvPr/>
            </p:nvSpPr>
            <p:spPr bwMode="auto">
              <a:xfrm>
                <a:off x="3276163" y="5445224"/>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4" name="Pfeil: Chevron 93">
                <a:extLst>
                  <a:ext uri="{FF2B5EF4-FFF2-40B4-BE49-F238E27FC236}">
                    <a16:creationId xmlns:a16="http://schemas.microsoft.com/office/drawing/2014/main" id="{BE46985F-EAF8-4F44-B84C-4F776DEADC4E}"/>
                  </a:ext>
                </a:extLst>
              </p:cNvPr>
              <p:cNvSpPr/>
              <p:nvPr/>
            </p:nvSpPr>
            <p:spPr bwMode="auto">
              <a:xfrm>
                <a:off x="4223792" y="5445224"/>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5" name="Pfeil: Chevron 94">
                <a:extLst>
                  <a:ext uri="{FF2B5EF4-FFF2-40B4-BE49-F238E27FC236}">
                    <a16:creationId xmlns:a16="http://schemas.microsoft.com/office/drawing/2014/main" id="{7C263755-1DF2-41C4-8995-48362AECB218}"/>
                  </a:ext>
                </a:extLst>
              </p:cNvPr>
              <p:cNvSpPr/>
              <p:nvPr/>
            </p:nvSpPr>
            <p:spPr bwMode="auto">
              <a:xfrm>
                <a:off x="5159896" y="5445224"/>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96" name="Pfeil: Chevron 95">
                <a:extLst>
                  <a:ext uri="{FF2B5EF4-FFF2-40B4-BE49-F238E27FC236}">
                    <a16:creationId xmlns:a16="http://schemas.microsoft.com/office/drawing/2014/main" id="{4DB433CF-C864-4A2E-A799-AE2F9695EA39}"/>
                  </a:ext>
                </a:extLst>
              </p:cNvPr>
              <p:cNvSpPr/>
              <p:nvPr/>
            </p:nvSpPr>
            <p:spPr bwMode="auto">
              <a:xfrm>
                <a:off x="6023992" y="5445224"/>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98" name="Gruppieren 97">
              <a:extLst>
                <a:ext uri="{FF2B5EF4-FFF2-40B4-BE49-F238E27FC236}">
                  <a16:creationId xmlns:a16="http://schemas.microsoft.com/office/drawing/2014/main" id="{9292DC8B-2796-485B-9C5D-BE843B99B1F7}"/>
                </a:ext>
              </a:extLst>
            </p:cNvPr>
            <p:cNvGrpSpPr/>
            <p:nvPr/>
          </p:nvGrpSpPr>
          <p:grpSpPr>
            <a:xfrm>
              <a:off x="3085600" y="5805264"/>
              <a:ext cx="3767466" cy="144016"/>
              <a:chOff x="3276163" y="5615681"/>
              <a:chExt cx="3767466" cy="144016"/>
            </a:xfrm>
          </p:grpSpPr>
          <p:sp>
            <p:nvSpPr>
              <p:cNvPr id="99" name="Pfeil: Chevron 98">
                <a:extLst>
                  <a:ext uri="{FF2B5EF4-FFF2-40B4-BE49-F238E27FC236}">
                    <a16:creationId xmlns:a16="http://schemas.microsoft.com/office/drawing/2014/main" id="{CFAD52FA-153B-44D0-BD0F-842BEE199983}"/>
                  </a:ext>
                </a:extLst>
              </p:cNvPr>
              <p:cNvSpPr/>
              <p:nvPr/>
            </p:nvSpPr>
            <p:spPr bwMode="auto">
              <a:xfrm>
                <a:off x="3276163" y="5615681"/>
                <a:ext cx="1019637" cy="144016"/>
              </a:xfrm>
              <a:prstGeom prst="chevron">
                <a:avLst/>
              </a:prstGeom>
              <a:solidFill>
                <a:srgbClr val="6DA03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AU"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0" name="Pfeil: Chevron 99">
                <a:extLst>
                  <a:ext uri="{FF2B5EF4-FFF2-40B4-BE49-F238E27FC236}">
                    <a16:creationId xmlns:a16="http://schemas.microsoft.com/office/drawing/2014/main" id="{A47C55DC-D57C-4DC9-91FC-AC9ACAFA1DA7}"/>
                  </a:ext>
                </a:extLst>
              </p:cNvPr>
              <p:cNvSpPr/>
              <p:nvPr/>
            </p:nvSpPr>
            <p:spPr bwMode="auto">
              <a:xfrm>
                <a:off x="4223792" y="5615681"/>
                <a:ext cx="1019637" cy="144016"/>
              </a:xfrm>
              <a:prstGeom prst="chevron">
                <a:avLst/>
              </a:prstGeom>
              <a:solidFill>
                <a:srgbClr val="F7D52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1" name="Pfeil: Chevron 100">
                <a:extLst>
                  <a:ext uri="{FF2B5EF4-FFF2-40B4-BE49-F238E27FC236}">
                    <a16:creationId xmlns:a16="http://schemas.microsoft.com/office/drawing/2014/main" id="{183DA245-AAC1-425D-ABD6-8D2314543619}"/>
                  </a:ext>
                </a:extLst>
              </p:cNvPr>
              <p:cNvSpPr/>
              <p:nvPr/>
            </p:nvSpPr>
            <p:spPr bwMode="auto">
              <a:xfrm>
                <a:off x="5159896" y="5615681"/>
                <a:ext cx="1019637" cy="144016"/>
              </a:xfrm>
              <a:prstGeom prst="chevron">
                <a:avLst/>
              </a:prstGeom>
              <a:solidFill>
                <a:srgbClr val="F9AA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2" name="Pfeil: Chevron 101">
                <a:extLst>
                  <a:ext uri="{FF2B5EF4-FFF2-40B4-BE49-F238E27FC236}">
                    <a16:creationId xmlns:a16="http://schemas.microsoft.com/office/drawing/2014/main" id="{1E7F0287-3E68-42CF-81F4-923A4E4E49D1}"/>
                  </a:ext>
                </a:extLst>
              </p:cNvPr>
              <p:cNvSpPr/>
              <p:nvPr/>
            </p:nvSpPr>
            <p:spPr bwMode="auto">
              <a:xfrm>
                <a:off x="6023992" y="5615681"/>
                <a:ext cx="1019637" cy="144016"/>
              </a:xfrm>
              <a:prstGeom prst="chevron">
                <a:avLst/>
              </a:prstGeom>
              <a:solidFill>
                <a:srgbClr val="C73426"/>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pic>
          <p:nvPicPr>
            <p:cNvPr id="103" name="Grafik 102" descr="Markierung mit einfarbiger Füllung">
              <a:extLst>
                <a:ext uri="{FF2B5EF4-FFF2-40B4-BE49-F238E27FC236}">
                  <a16:creationId xmlns:a16="http://schemas.microsoft.com/office/drawing/2014/main" id="{19026B47-B22F-4515-BA58-770DCB55A5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4948" y="5595221"/>
              <a:ext cx="471985" cy="471985"/>
            </a:xfrm>
            <a:prstGeom prst="rect">
              <a:avLst/>
            </a:prstGeom>
          </p:spPr>
        </p:pic>
      </p:grpSp>
      <p:sp>
        <p:nvSpPr>
          <p:cNvPr id="104" name="Textfeld 103">
            <a:extLst>
              <a:ext uri="{FF2B5EF4-FFF2-40B4-BE49-F238E27FC236}">
                <a16:creationId xmlns:a16="http://schemas.microsoft.com/office/drawing/2014/main" id="{143A5909-5393-4974-8041-2A40BB7D79A4}"/>
              </a:ext>
            </a:extLst>
          </p:cNvPr>
          <p:cNvSpPr txBox="1"/>
          <p:nvPr/>
        </p:nvSpPr>
        <p:spPr>
          <a:xfrm>
            <a:off x="944877" y="6443280"/>
            <a:ext cx="6107228" cy="281295"/>
          </a:xfrm>
          <a:prstGeom prst="rect">
            <a:avLst/>
          </a:prstGeom>
          <a:noFill/>
        </p:spPr>
        <p:txBody>
          <a:bodyPr wrap="square">
            <a:spAutoFit/>
          </a:bodyPr>
          <a:lstStyle/>
          <a:p>
            <a:pPr algn="l"/>
            <a:r>
              <a:rPr lang="de-DE" sz="1200" dirty="0">
                <a:solidFill>
                  <a:schemeClr val="tx1"/>
                </a:solidFill>
              </a:rPr>
              <a:t>*(Nah an Gewässern, Wäldern, in Senken, hoher Versiegelungsgrad)</a:t>
            </a:r>
          </a:p>
        </p:txBody>
      </p:sp>
    </p:spTree>
    <p:extLst>
      <p:ext uri="{BB962C8B-B14F-4D97-AF65-F5344CB8AC3E}">
        <p14:creationId xmlns:p14="http://schemas.microsoft.com/office/powerpoint/2010/main" val="288141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92A149E2-3BE9-4ED7-87D0-2B72E10CC1A1}"/>
              </a:ext>
            </a:extLst>
          </p:cNvPr>
          <p:cNvSpPr>
            <a:spLocks noGrp="1"/>
          </p:cNvSpPr>
          <p:nvPr>
            <p:ph type="title"/>
          </p:nvPr>
        </p:nvSpPr>
        <p:spPr>
          <a:xfrm>
            <a:off x="1919536" y="935038"/>
            <a:ext cx="9888464" cy="500062"/>
          </a:xfrm>
        </p:spPr>
        <p:txBody>
          <a:bodyPr/>
          <a:lstStyle/>
          <a:p>
            <a:r>
              <a:rPr lang="de-DE" dirty="0"/>
              <a:t>Risikoanalyse</a:t>
            </a:r>
            <a:endParaRPr lang="en-AU" dirty="0"/>
          </a:p>
        </p:txBody>
      </p:sp>
      <p:sp>
        <p:nvSpPr>
          <p:cNvPr id="25" name="Fußzeilenplatzhalter 2">
            <a:extLst>
              <a:ext uri="{FF2B5EF4-FFF2-40B4-BE49-F238E27FC236}">
                <a16:creationId xmlns:a16="http://schemas.microsoft.com/office/drawing/2014/main" id="{F2D0E65A-4F50-41B8-8135-002E4818A67C}"/>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6" name="Foliennummernplatzhalter 5">
            <a:extLst>
              <a:ext uri="{FF2B5EF4-FFF2-40B4-BE49-F238E27FC236}">
                <a16:creationId xmlns:a16="http://schemas.microsoft.com/office/drawing/2014/main" id="{FF9FFBB5-E21A-4C18-B3F2-6E05F281AF59}"/>
              </a:ext>
            </a:extLst>
          </p:cNvPr>
          <p:cNvSpPr>
            <a:spLocks noGrp="1"/>
          </p:cNvSpPr>
          <p:nvPr>
            <p:ph type="sldNum" sz="quarter" idx="4"/>
          </p:nvPr>
        </p:nvSpPr>
        <p:spPr/>
        <p:txBody>
          <a:bodyPr/>
          <a:lstStyle/>
          <a:p>
            <a:fld id="{894680D0-7A83-433A-9719-C4143F27F647}" type="slidenum">
              <a:rPr lang="de-DE" smtClean="0"/>
              <a:pPr/>
              <a:t>18</a:t>
            </a:fld>
            <a:endParaRPr lang="de-DE" dirty="0"/>
          </a:p>
        </p:txBody>
      </p:sp>
      <p:sp>
        <p:nvSpPr>
          <p:cNvPr id="10" name="Richtungspfeil 59">
            <a:extLst>
              <a:ext uri="{FF2B5EF4-FFF2-40B4-BE49-F238E27FC236}">
                <a16:creationId xmlns:a16="http://schemas.microsoft.com/office/drawing/2014/main" id="{880682F9-7A71-4C04-9B7C-B0965F8E3333}"/>
              </a:ext>
            </a:extLst>
          </p:cNvPr>
          <p:cNvSpPr/>
          <p:nvPr/>
        </p:nvSpPr>
        <p:spPr>
          <a:xfrm>
            <a:off x="648000" y="1005805"/>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100" b="1" dirty="0">
                <a:solidFill>
                  <a:srgbClr val="3B687F"/>
                </a:solidFill>
                <a:latin typeface="Arial"/>
              </a:rPr>
              <a:t>Schritt 3</a:t>
            </a:r>
          </a:p>
        </p:txBody>
      </p:sp>
      <p:sp>
        <p:nvSpPr>
          <p:cNvPr id="11" name="Textfeld 10">
            <a:extLst>
              <a:ext uri="{FF2B5EF4-FFF2-40B4-BE49-F238E27FC236}">
                <a16:creationId xmlns:a16="http://schemas.microsoft.com/office/drawing/2014/main" id="{F5A61306-86ED-47FF-962A-D090F657D46E}"/>
              </a:ext>
            </a:extLst>
          </p:cNvPr>
          <p:cNvSpPr txBox="1"/>
          <p:nvPr/>
        </p:nvSpPr>
        <p:spPr>
          <a:xfrm>
            <a:off x="647998" y="2264444"/>
            <a:ext cx="5191473" cy="804516"/>
          </a:xfrm>
          <a:prstGeom prst="rect">
            <a:avLst/>
          </a:prstGeom>
          <a:noFill/>
        </p:spPr>
        <p:txBody>
          <a:bodyPr wrap="square" lIns="0" tIns="0" rIns="0" bIns="0" rtlCol="0">
            <a:spAutoFit/>
          </a:bodyPr>
          <a:lstStyle/>
          <a:p>
            <a:pPr marL="0" indent="0" algn="l">
              <a:lnSpc>
                <a:spcPts val="1600"/>
              </a:lnSpc>
              <a:buNone/>
            </a:pPr>
            <a:r>
              <a:rPr lang="de-DE" sz="1200" dirty="0"/>
              <a:t>Der Prozessschritt </a:t>
            </a:r>
            <a:r>
              <a:rPr lang="de-DE" sz="1200" b="1" dirty="0"/>
              <a:t>Risikoanalyse</a:t>
            </a:r>
            <a:r>
              <a:rPr lang="de-DE" sz="1200" dirty="0"/>
              <a:t> unterstützt Sie dabei, die zuvor ermittelten Umweltrisiken zu </a:t>
            </a:r>
            <a:r>
              <a:rPr lang="de-DE" sz="1200" b="1" dirty="0"/>
              <a:t>bewerten</a:t>
            </a:r>
            <a:r>
              <a:rPr lang="de-DE" sz="1200" dirty="0"/>
              <a:t> und begründet zu </a:t>
            </a:r>
            <a:r>
              <a:rPr lang="de-DE" sz="1200" b="1" dirty="0"/>
              <a:t>priorisieren</a:t>
            </a:r>
            <a:r>
              <a:rPr lang="de-DE" sz="1200" dirty="0"/>
              <a:t>. Dieser Schritt dient als Grundlage für die Entscheidung ob und wie Sie dem Risiko begegnen möchten. </a:t>
            </a:r>
            <a:endParaRPr lang="de-DE" sz="1200" dirty="0">
              <a:solidFill>
                <a:srgbClr val="FF0000"/>
              </a:solidFill>
            </a:endParaRPr>
          </a:p>
        </p:txBody>
      </p:sp>
      <p:sp>
        <p:nvSpPr>
          <p:cNvPr id="12" name="Rechteck 11">
            <a:extLst>
              <a:ext uri="{FF2B5EF4-FFF2-40B4-BE49-F238E27FC236}">
                <a16:creationId xmlns:a16="http://schemas.microsoft.com/office/drawing/2014/main" id="{9780693E-B13D-4B94-8AA4-4B140EEE99D6}"/>
              </a:ext>
            </a:extLst>
          </p:cNvPr>
          <p:cNvSpPr/>
          <p:nvPr/>
        </p:nvSpPr>
        <p:spPr>
          <a:xfrm>
            <a:off x="648000" y="1762919"/>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Ziel</a:t>
            </a:r>
            <a:endParaRPr lang="en-AU" sz="1200" b="1" dirty="0"/>
          </a:p>
        </p:txBody>
      </p:sp>
      <p:sp>
        <p:nvSpPr>
          <p:cNvPr id="13" name="Rechteck 12">
            <a:extLst>
              <a:ext uri="{FF2B5EF4-FFF2-40B4-BE49-F238E27FC236}">
                <a16:creationId xmlns:a16="http://schemas.microsoft.com/office/drawing/2014/main" id="{72025E06-A09C-4DAF-9E1D-83F95E8CB167}"/>
              </a:ext>
            </a:extLst>
          </p:cNvPr>
          <p:cNvSpPr/>
          <p:nvPr/>
        </p:nvSpPr>
        <p:spPr>
          <a:xfrm>
            <a:off x="647998" y="3277824"/>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Hinweise</a:t>
            </a:r>
            <a:endParaRPr lang="en-AU" sz="1200" b="1" dirty="0"/>
          </a:p>
        </p:txBody>
      </p:sp>
      <p:sp>
        <p:nvSpPr>
          <p:cNvPr id="14" name="Textfeld 13">
            <a:extLst>
              <a:ext uri="{FF2B5EF4-FFF2-40B4-BE49-F238E27FC236}">
                <a16:creationId xmlns:a16="http://schemas.microsoft.com/office/drawing/2014/main" id="{AD329A57-A0BD-4237-9BE8-14E502EC5157}"/>
              </a:ext>
            </a:extLst>
          </p:cNvPr>
          <p:cNvSpPr txBox="1"/>
          <p:nvPr/>
        </p:nvSpPr>
        <p:spPr>
          <a:xfrm>
            <a:off x="647998" y="3819971"/>
            <a:ext cx="5186178" cy="1625253"/>
          </a:xfrm>
          <a:prstGeom prst="rect">
            <a:avLst/>
          </a:prstGeom>
          <a:noFill/>
        </p:spPr>
        <p:txBody>
          <a:bodyPr wrap="square" lIns="0" tIns="0" rIns="0" bIns="0" rtlCol="0">
            <a:spAutoFit/>
          </a:bodyPr>
          <a:lstStyle/>
          <a:p>
            <a:pPr algn="l">
              <a:lnSpc>
                <a:spcPts val="1600"/>
              </a:lnSpc>
            </a:pPr>
            <a:r>
              <a:rPr lang="de-DE" sz="1200" dirty="0">
                <a:solidFill>
                  <a:schemeClr val="bg2">
                    <a:lumMod val="10000"/>
                  </a:schemeClr>
                </a:solidFill>
                <a:latin typeface="+mj-lt"/>
              </a:rPr>
              <a:t>Die Risikoanalyse kann auf verschiedene Art und Weise durchgeführt werden. In dieser Handlungshilfe werden die Risiken nach den klassischen Bewertungskriterien Eintrittswahrscheinlichkeit und Schadensausmaß analysiert und gegenübergestellt. Häufig ist die exakte Quantifizierung der zugrunde gelegten Kriterien nicht unbedingt notwendig. Die </a:t>
            </a:r>
            <a:r>
              <a:rPr lang="de-DE" sz="1200" b="1" dirty="0">
                <a:solidFill>
                  <a:schemeClr val="bg2">
                    <a:lumMod val="10000"/>
                  </a:schemeClr>
                </a:solidFill>
                <a:latin typeface="+mj-lt"/>
              </a:rPr>
              <a:t>qualitative Beurteilung in der Gruppe</a:t>
            </a:r>
            <a:r>
              <a:rPr lang="de-DE" sz="1200" dirty="0">
                <a:solidFill>
                  <a:schemeClr val="bg2">
                    <a:lumMod val="10000"/>
                  </a:schemeClr>
                </a:solidFill>
                <a:latin typeface="+mj-lt"/>
              </a:rPr>
              <a:t> reicht in der Regel aus, um Risiken zu priorisieren. </a:t>
            </a:r>
          </a:p>
          <a:p>
            <a:pPr algn="l">
              <a:lnSpc>
                <a:spcPts val="1600"/>
              </a:lnSpc>
            </a:pPr>
            <a:endParaRPr lang="de-DE" sz="1200" dirty="0">
              <a:solidFill>
                <a:schemeClr val="bg2">
                  <a:lumMod val="10000"/>
                </a:schemeClr>
              </a:solidFill>
              <a:latin typeface="+mj-lt"/>
            </a:endParaRPr>
          </a:p>
        </p:txBody>
      </p:sp>
      <p:sp>
        <p:nvSpPr>
          <p:cNvPr id="15" name="Textfeld 14">
            <a:extLst>
              <a:ext uri="{FF2B5EF4-FFF2-40B4-BE49-F238E27FC236}">
                <a16:creationId xmlns:a16="http://schemas.microsoft.com/office/drawing/2014/main" id="{3BD71C44-24AD-40F4-A97A-5209AF044E42}"/>
              </a:ext>
            </a:extLst>
          </p:cNvPr>
          <p:cNvSpPr txBox="1"/>
          <p:nvPr/>
        </p:nvSpPr>
        <p:spPr>
          <a:xfrm rot="21236431">
            <a:off x="6132608" y="2420544"/>
            <a:ext cx="4594230" cy="2869284"/>
          </a:xfrm>
          <a:prstGeom prst="rect">
            <a:avLst/>
          </a:prstGeom>
          <a:effectLst>
            <a:outerShdw blurRad="190500" dist="25400" dir="2700000" rotWithShape="0">
              <a:srgbClr val="3B687F">
                <a:alpha val="50000"/>
              </a:srgbClr>
            </a:outerShdw>
          </a:effectLst>
        </p:spPr>
        <p:style>
          <a:lnRef idx="1">
            <a:schemeClr val="accent3"/>
          </a:lnRef>
          <a:fillRef idx="2">
            <a:schemeClr val="accent3"/>
          </a:fillRef>
          <a:effectRef idx="1">
            <a:schemeClr val="accent3"/>
          </a:effectRef>
          <a:fontRef idx="minor">
            <a:schemeClr val="dk1"/>
          </a:fontRef>
        </p:style>
        <p:txBody>
          <a:bodyPr wrap="square" lIns="108000" tIns="108000" rIns="72000" bIns="108000" rtlCol="0">
            <a:spAutoFit/>
          </a:bodyPr>
          <a:lstStyle/>
          <a:p>
            <a:pPr algn="l">
              <a:lnSpc>
                <a:spcPts val="1600"/>
              </a:lnSpc>
            </a:pPr>
            <a:r>
              <a:rPr lang="de-DE" sz="1600" dirty="0">
                <a:solidFill>
                  <a:srgbClr val="3B687F"/>
                </a:solidFill>
              </a:rPr>
              <a:t>Tipps</a:t>
            </a:r>
          </a:p>
          <a:p>
            <a:pPr marL="342900" indent="-342900" algn="l">
              <a:lnSpc>
                <a:spcPts val="1600"/>
              </a:lnSpc>
              <a:buFont typeface="Arial" panose="020B0604020202020204" pitchFamily="34" charset="0"/>
              <a:buChar char="•"/>
            </a:pPr>
            <a:r>
              <a:rPr lang="de-DE" sz="1200" dirty="0">
                <a:solidFill>
                  <a:srgbClr val="3B687F"/>
                </a:solidFill>
              </a:rPr>
              <a:t>Sprechen Sie Ihre Kollegen und Kolleginnen an. Welche Einschätzung haben sie zu den identifizierten Risiken? </a:t>
            </a:r>
          </a:p>
          <a:p>
            <a:pPr marL="342900" indent="-342900" algn="l">
              <a:lnSpc>
                <a:spcPts val="1600"/>
              </a:lnSpc>
              <a:buFont typeface="Arial" panose="020B0604020202020204" pitchFamily="34" charset="0"/>
              <a:buChar char="•"/>
            </a:pPr>
            <a:r>
              <a:rPr lang="de-DE" sz="1200" dirty="0">
                <a:solidFill>
                  <a:srgbClr val="3B687F"/>
                </a:solidFill>
              </a:rPr>
              <a:t>Holen Sie sich aus verschiedenen Kanälen Informationen ein (vergangene Ereignisse, Einschätzungen von Externen Experten).</a:t>
            </a:r>
          </a:p>
          <a:p>
            <a:pPr marL="342900" indent="-342900" algn="l">
              <a:lnSpc>
                <a:spcPts val="1600"/>
              </a:lnSpc>
              <a:buFont typeface="Arial" panose="020B0604020202020204" pitchFamily="34" charset="0"/>
              <a:buChar char="•"/>
            </a:pPr>
            <a:r>
              <a:rPr lang="de-DE" sz="1200" dirty="0">
                <a:solidFill>
                  <a:srgbClr val="3B687F"/>
                </a:solidFill>
              </a:rPr>
              <a:t>Schreiben Sie die Inhalte von Diskussionen zur Bewertung von Risiken auf. All das sind wertvolle Informationen, die Sie im Prozess nutzen können.</a:t>
            </a:r>
          </a:p>
          <a:p>
            <a:pPr marL="342900" indent="-342900" algn="l">
              <a:lnSpc>
                <a:spcPts val="1600"/>
              </a:lnSpc>
              <a:buFont typeface="Arial" panose="020B0604020202020204" pitchFamily="34" charset="0"/>
              <a:buChar char="•"/>
            </a:pPr>
            <a:r>
              <a:rPr lang="de-DE" sz="1200" dirty="0">
                <a:solidFill>
                  <a:srgbClr val="3B687F"/>
                </a:solidFill>
              </a:rPr>
              <a:t>Betrachten Sie bei der Risikoanalyse sowohl das Risiko für Ihr Unternehmen als auch das Risiko für die Umwelt, das sich schließlich auch wieder auf Ihr Unternehmen auswirken kann (z.B. als Imagerisiko).</a:t>
            </a:r>
          </a:p>
        </p:txBody>
      </p:sp>
      <p:grpSp>
        <p:nvGrpSpPr>
          <p:cNvPr id="16" name="Group 7">
            <a:extLst>
              <a:ext uri="{FF2B5EF4-FFF2-40B4-BE49-F238E27FC236}">
                <a16:creationId xmlns:a16="http://schemas.microsoft.com/office/drawing/2014/main" id="{43822DCB-01F7-4FF7-844F-D6CB9D9D2F9B}"/>
              </a:ext>
            </a:extLst>
          </p:cNvPr>
          <p:cNvGrpSpPr/>
          <p:nvPr/>
        </p:nvGrpSpPr>
        <p:grpSpPr>
          <a:xfrm rot="266562">
            <a:off x="9583121" y="756128"/>
            <a:ext cx="2310541" cy="1867681"/>
            <a:chOff x="4391784" y="1631758"/>
            <a:chExt cx="2170933" cy="1691457"/>
          </a:xfrm>
        </p:grpSpPr>
        <p:pic>
          <p:nvPicPr>
            <p:cNvPr id="17" name="Picture 5" descr="A screenshot of a video game&#10;&#10;Description automatically generated with medium confidence">
              <a:extLst>
                <a:ext uri="{FF2B5EF4-FFF2-40B4-BE49-F238E27FC236}">
                  <a16:creationId xmlns:a16="http://schemas.microsoft.com/office/drawing/2014/main" id="{335E8A3B-BBAA-4808-8C11-2B19B183D7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391784" y="1631758"/>
              <a:ext cx="2170933" cy="1691457"/>
            </a:xfrm>
            <a:prstGeom prst="rect">
              <a:avLst/>
            </a:prstGeom>
          </p:spPr>
        </p:pic>
        <p:sp>
          <p:nvSpPr>
            <p:cNvPr id="18" name="TextBox 6">
              <a:extLst>
                <a:ext uri="{FF2B5EF4-FFF2-40B4-BE49-F238E27FC236}">
                  <a16:creationId xmlns:a16="http://schemas.microsoft.com/office/drawing/2014/main" id="{356703CB-A5D4-4DE4-8507-F95DC6C1114B}"/>
                </a:ext>
              </a:extLst>
            </p:cNvPr>
            <p:cNvSpPr txBox="1"/>
            <p:nvPr/>
          </p:nvSpPr>
          <p:spPr>
            <a:xfrm rot="21360120">
              <a:off x="4469562" y="2101283"/>
              <a:ext cx="1877451" cy="989515"/>
            </a:xfrm>
            <a:prstGeom prst="rect">
              <a:avLst/>
            </a:prstGeom>
            <a:noFill/>
          </p:spPr>
          <p:txBody>
            <a:bodyPr wrap="square" rtlCol="0">
              <a:spAutoFit/>
            </a:bodyPr>
            <a:lstStyle/>
            <a:p>
              <a:pPr defTabSz="914354"/>
              <a:r>
                <a:rPr lang="de-DE" sz="1300" dirty="0">
                  <a:solidFill>
                    <a:srgbClr val="000000"/>
                  </a:solidFill>
                  <a:latin typeface="Arial"/>
                  <a:cs typeface="Arial" charset="0"/>
                </a:rPr>
                <a:t>Sie können sich nicht um alles gleichzeitig kümmern.  </a:t>
              </a:r>
            </a:p>
            <a:p>
              <a:pPr defTabSz="914354"/>
              <a:r>
                <a:rPr lang="de-DE" sz="1300" dirty="0">
                  <a:solidFill>
                    <a:srgbClr val="000000"/>
                  </a:solidFill>
                  <a:latin typeface="Arial"/>
                  <a:cs typeface="Arial" charset="0"/>
                </a:rPr>
                <a:t>Die Risikoanalyse hilft bei der </a:t>
              </a:r>
              <a:r>
                <a:rPr lang="de-DE" sz="1300" b="1" dirty="0">
                  <a:solidFill>
                    <a:srgbClr val="000000"/>
                  </a:solidFill>
                  <a:latin typeface="Arial"/>
                  <a:cs typeface="Arial" charset="0"/>
                </a:rPr>
                <a:t>Priorisierung</a:t>
              </a:r>
              <a:r>
                <a:rPr lang="de-DE" sz="1300" dirty="0">
                  <a:solidFill>
                    <a:srgbClr val="000000"/>
                  </a:solidFill>
                  <a:latin typeface="Arial"/>
                  <a:cs typeface="Arial" charset="0"/>
                </a:rPr>
                <a:t>. </a:t>
              </a:r>
              <a:endParaRPr lang="en-AU" sz="1300" dirty="0">
                <a:solidFill>
                  <a:srgbClr val="000000"/>
                </a:solidFill>
                <a:latin typeface="Arial"/>
                <a:cs typeface="Arial" charset="0"/>
              </a:endParaRPr>
            </a:p>
          </p:txBody>
        </p:sp>
      </p:grpSp>
      <p:grpSp>
        <p:nvGrpSpPr>
          <p:cNvPr id="19" name="Gruppieren 18">
            <a:extLst>
              <a:ext uri="{FF2B5EF4-FFF2-40B4-BE49-F238E27FC236}">
                <a16:creationId xmlns:a16="http://schemas.microsoft.com/office/drawing/2014/main" id="{1AAD1DE2-1AB0-4601-A560-385459D0CECF}"/>
              </a:ext>
            </a:extLst>
          </p:cNvPr>
          <p:cNvGrpSpPr/>
          <p:nvPr/>
        </p:nvGrpSpPr>
        <p:grpSpPr>
          <a:xfrm>
            <a:off x="9211453" y="4839710"/>
            <a:ext cx="2854591" cy="1635702"/>
            <a:chOff x="5140210" y="3484231"/>
            <a:chExt cx="2854591" cy="1635702"/>
          </a:xfrm>
        </p:grpSpPr>
        <p:sp>
          <p:nvSpPr>
            <p:cNvPr id="20" name="Flussdiagramm: Alternativer Prozess 19">
              <a:extLst>
                <a:ext uri="{FF2B5EF4-FFF2-40B4-BE49-F238E27FC236}">
                  <a16:creationId xmlns:a16="http://schemas.microsoft.com/office/drawing/2014/main" id="{E5DC4646-7D4D-4569-90FA-571E2670D1D6}"/>
                </a:ext>
              </a:extLst>
            </p:cNvPr>
            <p:cNvSpPr/>
            <p:nvPr/>
          </p:nvSpPr>
          <p:spPr bwMode="auto">
            <a:xfrm>
              <a:off x="5140210" y="3531301"/>
              <a:ext cx="2448272" cy="1588632"/>
            </a:xfrm>
            <a:prstGeom prst="flowChartAlternateProcess">
              <a:avLst/>
            </a:prstGeom>
            <a:solidFill>
              <a:srgbClr val="B5D565"/>
            </a:solidFill>
            <a:ln w="9525" cap="flat" cmpd="sng" algn="ctr">
              <a:noFill/>
              <a:prstDash val="solid"/>
              <a:round/>
              <a:headEnd type="none" w="med" len="med"/>
              <a:tailEnd type="none" w="med" len="med"/>
            </a:ln>
            <a:effectLst/>
          </p:spPr>
          <p:txBody>
            <a:bodyPr vert="horz" wrap="square" lIns="108000" tIns="108000" rIns="108000" bIns="108000" numCol="1" rtlCol="0" anchor="ctr" anchorCtr="0" compatLnSpc="1">
              <a:prstTxWarp prst="textNoShape">
                <a:avLst/>
              </a:prstTxWarp>
              <a:spAutoFit/>
            </a:bodyPr>
            <a:lstStyle/>
            <a:p>
              <a:pPr algn="l">
                <a:lnSpc>
                  <a:spcPts val="1600"/>
                </a:lnSpc>
              </a:pPr>
              <a:r>
                <a:rPr lang="de-DE" sz="1300" dirty="0">
                  <a:solidFill>
                    <a:srgbClr val="3B687F"/>
                  </a:solidFill>
                </a:rPr>
                <a:t>Die Kriterien für die Analyse sind festzulegen. Dieser Schritt gleicht dem Vorgehen bei der Bestimm-ung der wesentlichen Umweltaspekte.</a:t>
              </a:r>
              <a:endParaRPr lang="en-AU" sz="1300" dirty="0">
                <a:solidFill>
                  <a:srgbClr val="3B687F"/>
                </a:solidFill>
              </a:endParaRPr>
            </a:p>
          </p:txBody>
        </p:sp>
        <p:grpSp>
          <p:nvGrpSpPr>
            <p:cNvPr id="21" name="Gruppieren 20">
              <a:extLst>
                <a:ext uri="{FF2B5EF4-FFF2-40B4-BE49-F238E27FC236}">
                  <a16:creationId xmlns:a16="http://schemas.microsoft.com/office/drawing/2014/main" id="{EBDC2F8E-9EFA-4116-981A-F02E69B8D00F}"/>
                </a:ext>
              </a:extLst>
            </p:cNvPr>
            <p:cNvGrpSpPr/>
            <p:nvPr/>
          </p:nvGrpSpPr>
          <p:grpSpPr>
            <a:xfrm>
              <a:off x="7382021" y="3484231"/>
              <a:ext cx="612780" cy="593208"/>
              <a:chOff x="4650730" y="3616544"/>
              <a:chExt cx="612780" cy="593208"/>
            </a:xfrm>
          </p:grpSpPr>
          <p:pic>
            <p:nvPicPr>
              <p:cNvPr id="23" name="Grafik 22" descr="Ein Bild, das Text enthält.&#10;&#10;Automatisch generierte Beschreibung">
                <a:extLst>
                  <a:ext uri="{FF2B5EF4-FFF2-40B4-BE49-F238E27FC236}">
                    <a16:creationId xmlns:a16="http://schemas.microsoft.com/office/drawing/2014/main" id="{56F3E955-8B18-44F7-8F9A-7E5825AD7F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650730" y="3616544"/>
                <a:ext cx="612780" cy="593208"/>
              </a:xfrm>
              <a:prstGeom prst="rect">
                <a:avLst/>
              </a:prstGeom>
            </p:spPr>
          </p:pic>
          <p:sp>
            <p:nvSpPr>
              <p:cNvPr id="24" name="Sehne 23">
                <a:extLst>
                  <a:ext uri="{FF2B5EF4-FFF2-40B4-BE49-F238E27FC236}">
                    <a16:creationId xmlns:a16="http://schemas.microsoft.com/office/drawing/2014/main" id="{38D1F12F-AAB1-4001-A59F-36A747009074}"/>
                  </a:ext>
                </a:extLst>
              </p:cNvPr>
              <p:cNvSpPr/>
              <p:nvPr/>
            </p:nvSpPr>
            <p:spPr bwMode="auto">
              <a:xfrm rot="17405158">
                <a:off x="4811848" y="3751808"/>
                <a:ext cx="307583" cy="311873"/>
              </a:xfrm>
              <a:prstGeom prst="chord">
                <a:avLst>
                  <a:gd name="adj1" fmla="val 20967151"/>
                  <a:gd name="adj2" fmla="val 16507692"/>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grpSp>
        <p:sp>
          <p:nvSpPr>
            <p:cNvPr id="22" name="Textfeld 21">
              <a:extLst>
                <a:ext uri="{FF2B5EF4-FFF2-40B4-BE49-F238E27FC236}">
                  <a16:creationId xmlns:a16="http://schemas.microsoft.com/office/drawing/2014/main" id="{C5CF0AB7-C634-41DC-8260-ECB97EB56348}"/>
                </a:ext>
              </a:extLst>
            </p:cNvPr>
            <p:cNvSpPr txBox="1"/>
            <p:nvPr/>
          </p:nvSpPr>
          <p:spPr>
            <a:xfrm>
              <a:off x="7407635" y="3655822"/>
              <a:ext cx="578590" cy="246221"/>
            </a:xfrm>
            <a:prstGeom prst="rect">
              <a:avLst/>
            </a:prstGeom>
            <a:noFill/>
          </p:spPr>
          <p:txBody>
            <a:bodyPr wrap="square" rtlCol="0">
              <a:spAutoFit/>
            </a:bodyPr>
            <a:lstStyle/>
            <a:p>
              <a:pPr algn="ctr"/>
              <a:r>
                <a:rPr lang="de-DE" sz="1000" b="1" dirty="0">
                  <a:solidFill>
                    <a:srgbClr val="6DA03A"/>
                  </a:solidFill>
                </a:rPr>
                <a:t>UMS</a:t>
              </a:r>
              <a:endParaRPr lang="en-AU" sz="1000" b="1" dirty="0">
                <a:solidFill>
                  <a:srgbClr val="6DA03A"/>
                </a:solidFill>
              </a:endParaRPr>
            </a:p>
          </p:txBody>
        </p:sp>
      </p:grpSp>
    </p:spTree>
    <p:extLst>
      <p:ext uri="{BB962C8B-B14F-4D97-AF65-F5344CB8AC3E}">
        <p14:creationId xmlns:p14="http://schemas.microsoft.com/office/powerpoint/2010/main" val="174470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u="sng" dirty="0"/>
              <a:t>Methode:</a:t>
            </a:r>
            <a:r>
              <a:rPr lang="en-AU" dirty="0"/>
              <a:t> Risikomatrix</a:t>
            </a:r>
          </a:p>
        </p:txBody>
      </p:sp>
      <p:sp>
        <p:nvSpPr>
          <p:cNvPr id="16" name="Fußzeilenplatzhalter 2">
            <a:extLst>
              <a:ext uri="{FF2B5EF4-FFF2-40B4-BE49-F238E27FC236}">
                <a16:creationId xmlns:a16="http://schemas.microsoft.com/office/drawing/2014/main" id="{34CCFFB2-F388-49FB-A5FD-1FC1C52E3B40}"/>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19</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73" name="Grafik 72" descr="Volltreffer Silhouette">
            <a:extLst>
              <a:ext uri="{FF2B5EF4-FFF2-40B4-BE49-F238E27FC236}">
                <a16:creationId xmlns:a16="http://schemas.microsoft.com/office/drawing/2014/main" id="{07FC5A39-20CB-4DE7-A878-ECF2E85D24BA}"/>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8117"/>
                    </a14:imgEffect>
                  </a14:imgLayer>
                </a14:imgProps>
              </a:ext>
              <a:ext uri="{28A0092B-C50C-407E-A947-70E740481C1C}">
                <a14:useLocalDpi xmlns:a14="http://schemas.microsoft.com/office/drawing/2010/main" val="0"/>
              </a:ext>
            </a:extLst>
          </a:blip>
          <a:stretch>
            <a:fillRect/>
          </a:stretch>
        </p:blipFill>
        <p:spPr>
          <a:xfrm>
            <a:off x="408609" y="3937234"/>
            <a:ext cx="708579" cy="708579"/>
          </a:xfrm>
          <a:prstGeom prst="rect">
            <a:avLst/>
          </a:prstGeom>
          <a:noFill/>
        </p:spPr>
      </p:pic>
      <p:sp>
        <p:nvSpPr>
          <p:cNvPr id="75" name="Textfeld 74">
            <a:extLst>
              <a:ext uri="{FF2B5EF4-FFF2-40B4-BE49-F238E27FC236}">
                <a16:creationId xmlns:a16="http://schemas.microsoft.com/office/drawing/2014/main" id="{05692AEA-2755-4004-A107-60C2A40D3304}"/>
              </a:ext>
            </a:extLst>
          </p:cNvPr>
          <p:cNvSpPr txBox="1"/>
          <p:nvPr/>
        </p:nvSpPr>
        <p:spPr>
          <a:xfrm>
            <a:off x="414765" y="1869092"/>
            <a:ext cx="5681239"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Was?</a:t>
            </a:r>
          </a:p>
        </p:txBody>
      </p:sp>
      <p:sp>
        <p:nvSpPr>
          <p:cNvPr id="78" name="Textfeld 77">
            <a:extLst>
              <a:ext uri="{FF2B5EF4-FFF2-40B4-BE49-F238E27FC236}">
                <a16:creationId xmlns:a16="http://schemas.microsoft.com/office/drawing/2014/main" id="{B26AE89A-A376-45C3-B777-A393E0F572DD}"/>
              </a:ext>
            </a:extLst>
          </p:cNvPr>
          <p:cNvSpPr txBox="1"/>
          <p:nvPr/>
        </p:nvSpPr>
        <p:spPr>
          <a:xfrm>
            <a:off x="459608" y="4851921"/>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Wer?</a:t>
            </a:r>
          </a:p>
        </p:txBody>
      </p:sp>
      <p:pic>
        <p:nvPicPr>
          <p:cNvPr id="77" name="Grafik 76" descr="Benutzer Silhouette">
            <a:extLst>
              <a:ext uri="{FF2B5EF4-FFF2-40B4-BE49-F238E27FC236}">
                <a16:creationId xmlns:a16="http://schemas.microsoft.com/office/drawing/2014/main" id="{D4911530-B962-46EA-AF1A-A4B89B51F808}"/>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4230" y="5286323"/>
            <a:ext cx="657580" cy="657580"/>
          </a:xfrm>
          <a:prstGeom prst="rect">
            <a:avLst/>
          </a:prstGeom>
          <a:solidFill>
            <a:schemeClr val="bg1"/>
          </a:solidFill>
        </p:spPr>
      </p:pic>
      <p:sp>
        <p:nvSpPr>
          <p:cNvPr id="88" name="Textfeld 87">
            <a:extLst>
              <a:ext uri="{FF2B5EF4-FFF2-40B4-BE49-F238E27FC236}">
                <a16:creationId xmlns:a16="http://schemas.microsoft.com/office/drawing/2014/main" id="{98B9CFCA-D9FA-49F2-8F89-D3CC264ED307}"/>
              </a:ext>
            </a:extLst>
          </p:cNvPr>
          <p:cNvSpPr txBox="1"/>
          <p:nvPr/>
        </p:nvSpPr>
        <p:spPr>
          <a:xfrm>
            <a:off x="1117188" y="5318763"/>
            <a:ext cx="4972661" cy="1092607"/>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Involvieren Sie, soweit möglich, </a:t>
            </a:r>
            <a:r>
              <a:rPr kumimoji="0" lang="de-DE" sz="1300" b="0" i="0" u="none" strike="noStrike" kern="1200" cap="none" spc="0" normalizeH="0" baseline="0" noProof="0" dirty="0">
                <a:ln>
                  <a:noFill/>
                </a:ln>
                <a:effectLst/>
                <a:uLnTx/>
                <a:uFillTx/>
                <a:latin typeface="Arial" charset="0"/>
                <a:ea typeface="ＭＳ Ｐゴシック" charset="-128"/>
                <a:cs typeface="+mn-cs"/>
                <a:hlinkClick r:id="rId7" action="ppaction://hlinksldjump">
                  <a:extLst>
                    <a:ext uri="{A12FA001-AC4F-418D-AE19-62706E023703}">
                      <ahyp:hlinkClr xmlns:ahyp="http://schemas.microsoft.com/office/drawing/2018/hyperlinkcolor" val="tx"/>
                    </a:ext>
                  </a:extLst>
                </a:hlinkClick>
              </a:rPr>
              <a:t>Vertreter und Vertreterinnen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aus den jeweiligen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Verantwortungsbereichen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die die Lage am besten einschätzen können. Dazu gehören Einkauf, Logistik, Personal, Facility Management, Vertrieb, Produktion und weitere.</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E107033D-BFED-4FF9-91A3-09945ECD3D07}"/>
              </a:ext>
            </a:extLst>
          </p:cNvPr>
          <p:cNvSpPr txBox="1"/>
          <p:nvPr/>
        </p:nvSpPr>
        <p:spPr>
          <a:xfrm>
            <a:off x="459608" y="3448503"/>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Wofür?</a:t>
            </a:r>
          </a:p>
        </p:txBody>
      </p:sp>
      <p:sp>
        <p:nvSpPr>
          <p:cNvPr id="9" name="Rechteck 8">
            <a:extLst>
              <a:ext uri="{FF2B5EF4-FFF2-40B4-BE49-F238E27FC236}">
                <a16:creationId xmlns:a16="http://schemas.microsoft.com/office/drawing/2014/main" id="{32A7A7FC-C4B4-435A-AA72-274C5D45BF5C}"/>
              </a:ext>
            </a:extLst>
          </p:cNvPr>
          <p:cNvSpPr/>
          <p:nvPr/>
        </p:nvSpPr>
        <p:spPr bwMode="auto">
          <a:xfrm>
            <a:off x="6600056" y="1829025"/>
            <a:ext cx="5132336" cy="436603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 der Durchführung einer Risikoanalyse mit der Risikomatrix</a:t>
            </a:r>
          </a:p>
          <a:p>
            <a:pPr marL="285744" marR="0" lvl="0" indent="-285744" algn="l" defTabSz="91437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Schaffen Sie ein einheitliches Verständnis von den Kriterien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Ausmaß </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und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Eintrittswahrscheinlichkeit</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 Es gibt keine allgemeingültige Grenze, besprechen Sie im Team: Was bedeutet für Ihr Unternehmen „katastrophal“ oder „sehr gering“? Was bedeutet „gelegentlich“ oder „sehr häufig“ für Ihr Unternehmen? 1x pro Jahr – 1x pro Monat?</a:t>
            </a:r>
          </a:p>
          <a:p>
            <a:pPr marL="285744" marR="0" lvl="0" indent="-285744" algn="l" defTabSz="91437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Das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Ausmaß</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 bezieht sich auf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negative Auswirkungen </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für Ihr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Unternehmen</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 und für die </a:t>
            </a:r>
            <a:r>
              <a:rPr kumimoji="0" lang="de-DE" sz="1300" i="0" u="none" strike="noStrike" kern="1200" cap="none" spc="0" normalizeH="0" baseline="0" noProof="0" dirty="0">
                <a:ln>
                  <a:noFill/>
                </a:ln>
                <a:solidFill>
                  <a:srgbClr val="000000"/>
                </a:solidFill>
                <a:effectLst/>
                <a:uLnTx/>
                <a:uFillTx/>
                <a:latin typeface="Arial"/>
                <a:ea typeface="ＭＳ Ｐゴシック" charset="-128"/>
                <a:cs typeface="+mn-cs"/>
              </a:rPr>
              <a:t>Umwelt</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 Letzteres könnte man auch als Umweltschädigungspotential bezeichnen. </a:t>
            </a:r>
          </a:p>
          <a:p>
            <a:pPr marL="285744" marR="0" lvl="0" indent="-285744" algn="l" defTabSz="91437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Bewerten</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 Sie nun jedes zuvor </a:t>
            </a:r>
            <a:r>
              <a:rPr kumimoji="0" lang="de-DE" sz="1300" b="1" i="0" u="none" strike="noStrike" kern="1200" cap="none" spc="0" normalizeH="0" baseline="0" noProof="0" dirty="0">
                <a:ln>
                  <a:noFill/>
                </a:ln>
                <a:solidFill>
                  <a:srgbClr val="000000"/>
                </a:solidFill>
                <a:effectLst/>
                <a:uLnTx/>
                <a:uFillTx/>
                <a:latin typeface="Arial"/>
                <a:ea typeface="ＭＳ Ｐゴシック" charset="-128"/>
                <a:cs typeface="+mn-cs"/>
              </a:rPr>
              <a:t>ermittelte Risiko </a:t>
            </a:r>
            <a:r>
              <a:rPr kumimoji="0" lang="de-DE" sz="1300" b="0" i="0" u="none" strike="noStrike" kern="1200" cap="none" spc="0" normalizeH="0" baseline="0" noProof="0" dirty="0">
                <a:ln>
                  <a:noFill/>
                </a:ln>
                <a:solidFill>
                  <a:srgbClr val="000000"/>
                </a:solidFill>
                <a:effectLst/>
                <a:uLnTx/>
                <a:uFillTx/>
                <a:latin typeface="Arial"/>
                <a:ea typeface="ＭＳ Ｐゴシック" charset="-128"/>
                <a:cs typeface="+mn-cs"/>
              </a:rPr>
              <a:t>bzgl. dessen Eintrittswahrscheinlichkeit und Schadensausmaß und verorten Sie die Risiken entsprechend auf der Matrix. Sollten Sie bei einem Risiko unsicher sein, stellen Sie das Risiko zunächst zurück und informieren sich über ähnliche Ereignisse aus der Vergangenheit oder in Ihrer Branche zur Orientierung. </a:t>
            </a:r>
          </a:p>
          <a:p>
            <a:pPr marL="285744" marR="0" lvl="0" indent="-285744" algn="l" defTabSz="91437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sz="1300" dirty="0">
                <a:solidFill>
                  <a:srgbClr val="000000"/>
                </a:solidFill>
                <a:latin typeface="Arial"/>
              </a:rPr>
              <a:t>Mit den Risiken, die sie im orangenen und roten Bereich einordnen, sollten Sie sich prioritär beschäftigen. </a:t>
            </a:r>
          </a:p>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8" name="Textfeld 47">
            <a:extLst>
              <a:ext uri="{FF2B5EF4-FFF2-40B4-BE49-F238E27FC236}">
                <a16:creationId xmlns:a16="http://schemas.microsoft.com/office/drawing/2014/main" id="{4B0ED65E-010C-4777-A1DF-4461EF583773}"/>
              </a:ext>
            </a:extLst>
          </p:cNvPr>
          <p:cNvSpPr txBox="1"/>
          <p:nvPr/>
        </p:nvSpPr>
        <p:spPr>
          <a:xfrm>
            <a:off x="1117189" y="3889416"/>
            <a:ext cx="4972660" cy="892552"/>
          </a:xfrm>
          <a:prstGeom prst="rect">
            <a:avLst/>
          </a:prstGeom>
          <a:noFill/>
        </p:spPr>
        <p:txBody>
          <a:bodyPr wrap="square" rtlCol="0">
            <a:spAutoFit/>
          </a:bodyPr>
          <a:lstStyle/>
          <a:p>
            <a:pPr marL="0" marR="0" lvl="0" indent="0" algn="just"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Die Risikoanalyse unterstützt Sie dabei, die zuvor ermittelten Risiken zu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bewerten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und begründet zu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priorisieren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Dieser Schritt dient als wichtige Grundlage für die Ableitung von Maßnahmen, die im nächsten Schritt folgt. </a:t>
            </a:r>
          </a:p>
        </p:txBody>
      </p:sp>
      <p:sp>
        <p:nvSpPr>
          <p:cNvPr id="20" name="Textfeld 19">
            <a:extLst>
              <a:ext uri="{FF2B5EF4-FFF2-40B4-BE49-F238E27FC236}">
                <a16:creationId xmlns:a16="http://schemas.microsoft.com/office/drawing/2014/main" id="{C3629C96-CE75-4942-9204-B15D1C83AEFE}"/>
              </a:ext>
            </a:extLst>
          </p:cNvPr>
          <p:cNvSpPr txBox="1"/>
          <p:nvPr/>
        </p:nvSpPr>
        <p:spPr>
          <a:xfrm>
            <a:off x="408610" y="2337810"/>
            <a:ext cx="5681239" cy="1092607"/>
          </a:xfrm>
          <a:prstGeom prst="rect">
            <a:avLst/>
          </a:prstGeom>
          <a:noFill/>
        </p:spPr>
        <p:txBody>
          <a:bodyPr wrap="square">
            <a:spAutoFit/>
          </a:bodyPr>
          <a:lstStyle/>
          <a:p>
            <a:pPr marL="0" marR="0" lvl="0" indent="0" algn="just" defTabSz="914377" rtl="0" eaLnBrk="0" fontAlgn="base" latinLnBrk="0" hangingPunct="0">
              <a:lnSpc>
                <a:spcPct val="100000"/>
              </a:lnSpc>
              <a:spcBef>
                <a:spcPct val="0"/>
              </a:spcBef>
              <a:spcAft>
                <a:spcPct val="0"/>
              </a:spcAft>
              <a:buClrTx/>
              <a:buSzTx/>
              <a:buFontTx/>
              <a:buNone/>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Risikomatrix</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gilt als klassisches Instrument der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Risikobewertung</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Die zweidimensionale Darstellung setzt 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Eintrittswahrscheinlichkeit</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eines Umweltrisikos gegenüber dessen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Schadensausmaß</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ins Verhältnis. Zusätzlich soll das Schraubensymbol 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Einflussmöglichkeiten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Ihres Unternehmens festhalten.</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17" name="Grafik 16" descr="Zahnräder Silhouette">
            <a:extLst>
              <a:ext uri="{FF2B5EF4-FFF2-40B4-BE49-F238E27FC236}">
                <a16:creationId xmlns:a16="http://schemas.microsoft.com/office/drawing/2014/main" id="{454D534C-10AA-47EB-A171-B61EEAF4B500}"/>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06404" y="5406718"/>
            <a:ext cx="801596" cy="801596"/>
          </a:xfrm>
          <a:prstGeom prst="rect">
            <a:avLst/>
          </a:prstGeom>
          <a:noFill/>
          <a:ln>
            <a:noFill/>
          </a:ln>
        </p:spPr>
      </p:pic>
      <p:pic>
        <p:nvPicPr>
          <p:cNvPr id="18" name="Grafik 17" descr="Wecker Silhouette">
            <a:extLst>
              <a:ext uri="{FF2B5EF4-FFF2-40B4-BE49-F238E27FC236}">
                <a16:creationId xmlns:a16="http://schemas.microsoft.com/office/drawing/2014/main" id="{D617055B-D11B-4819-8246-6B7772FEAEC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241015" y="920611"/>
            <a:ext cx="500063" cy="500063"/>
          </a:xfrm>
          <a:prstGeom prst="rect">
            <a:avLst/>
          </a:prstGeom>
          <a:noFill/>
        </p:spPr>
      </p:pic>
      <p:sp>
        <p:nvSpPr>
          <p:cNvPr id="19" name="Textfeld 18">
            <a:extLst>
              <a:ext uri="{FF2B5EF4-FFF2-40B4-BE49-F238E27FC236}">
                <a16:creationId xmlns:a16="http://schemas.microsoft.com/office/drawing/2014/main" id="{54F9AF2C-0DCE-40AB-AE20-41742E62AA15}"/>
              </a:ext>
            </a:extLst>
          </p:cNvPr>
          <p:cNvSpPr txBox="1"/>
          <p:nvPr/>
        </p:nvSpPr>
        <p:spPr>
          <a:xfrm>
            <a:off x="10741078" y="1143675"/>
            <a:ext cx="115212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ca. 30 min.</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6097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77D7EBBB-9526-4BBC-9904-71EFBB39E2A8}"/>
              </a:ext>
            </a:extLst>
          </p:cNvPr>
          <p:cNvGrpSpPr/>
          <p:nvPr/>
        </p:nvGrpSpPr>
        <p:grpSpPr>
          <a:xfrm rot="168694">
            <a:off x="8944284" y="3973980"/>
            <a:ext cx="2338834" cy="1822276"/>
            <a:chOff x="7073032" y="4677007"/>
            <a:chExt cx="2338834" cy="1822276"/>
          </a:xfrm>
        </p:grpSpPr>
        <p:pic>
          <p:nvPicPr>
            <p:cNvPr id="28" name="Picture 5" descr="A screenshot of a video game&#10;&#10;Description automatically generated with medium confidence">
              <a:extLst>
                <a:ext uri="{FF2B5EF4-FFF2-40B4-BE49-F238E27FC236}">
                  <a16:creationId xmlns:a16="http://schemas.microsoft.com/office/drawing/2014/main" id="{68A17CEA-B049-4CAC-8D36-EF82BEB5527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073032" y="4677007"/>
              <a:ext cx="2338834" cy="1822276"/>
            </a:xfrm>
            <a:prstGeom prst="rect">
              <a:avLst/>
            </a:prstGeom>
          </p:spPr>
        </p:pic>
        <p:sp>
          <p:nvSpPr>
            <p:cNvPr id="29" name="TextBox 6">
              <a:extLst>
                <a:ext uri="{FF2B5EF4-FFF2-40B4-BE49-F238E27FC236}">
                  <a16:creationId xmlns:a16="http://schemas.microsoft.com/office/drawing/2014/main" id="{96EF1475-DC06-47AC-A522-11D85181260A}"/>
                </a:ext>
              </a:extLst>
            </p:cNvPr>
            <p:cNvSpPr txBox="1"/>
            <p:nvPr/>
          </p:nvSpPr>
          <p:spPr>
            <a:xfrm rot="21259580">
              <a:off x="7366039" y="5214020"/>
              <a:ext cx="1752818" cy="892552"/>
            </a:xfrm>
            <a:prstGeom prst="rect">
              <a:avLst/>
            </a:prstGeom>
            <a:noFill/>
          </p:spPr>
          <p:txBody>
            <a:bodyPr wrap="square" rtlCol="0">
              <a:spAutoFit/>
            </a:bodyPr>
            <a:lstStyle/>
            <a:p>
              <a:pPr defTabSz="914377"/>
              <a:r>
                <a:rPr lang="de-DE" sz="1300" dirty="0">
                  <a:latin typeface="Arial"/>
                </a:rPr>
                <a:t>Der Fokus in der vorliegenden Handlungshilfe liegt auf </a:t>
              </a:r>
              <a:r>
                <a:rPr lang="de-DE" sz="1300" b="1" dirty="0">
                  <a:latin typeface="Arial"/>
                </a:rPr>
                <a:t>Umweltrisiken</a:t>
              </a:r>
              <a:r>
                <a:rPr lang="de-DE" sz="1300" dirty="0">
                  <a:latin typeface="Arial"/>
                </a:rPr>
                <a:t>.</a:t>
              </a:r>
              <a:endParaRPr lang="en-AU" sz="1300" dirty="0">
                <a:latin typeface="Arial"/>
              </a:endParaRPr>
            </a:p>
          </p:txBody>
        </p:sp>
      </p:grpSp>
      <p:sp>
        <p:nvSpPr>
          <p:cNvPr id="27" name="Titel 1">
            <a:extLst>
              <a:ext uri="{FF2B5EF4-FFF2-40B4-BE49-F238E27FC236}">
                <a16:creationId xmlns:a16="http://schemas.microsoft.com/office/drawing/2014/main" id="{D7069C75-0A10-4860-8F75-3BC43F8B9814}"/>
              </a:ext>
            </a:extLst>
          </p:cNvPr>
          <p:cNvSpPr>
            <a:spLocks noGrp="1"/>
          </p:cNvSpPr>
          <p:nvPr>
            <p:ph type="title"/>
          </p:nvPr>
        </p:nvSpPr>
        <p:spPr>
          <a:xfrm>
            <a:off x="1991544" y="961433"/>
            <a:ext cx="9937104" cy="500062"/>
          </a:xfrm>
        </p:spPr>
        <p:txBody>
          <a:bodyPr/>
          <a:lstStyle/>
          <a:p>
            <a:r>
              <a:rPr lang="de-DE" sz="2500" dirty="0"/>
              <a:t>An wen richtet sich die Handlungshilfe?</a:t>
            </a:r>
          </a:p>
        </p:txBody>
      </p:sp>
      <p:sp>
        <p:nvSpPr>
          <p:cNvPr id="19" name="Fußzeilenplatzhalter 2">
            <a:extLst>
              <a:ext uri="{FF2B5EF4-FFF2-40B4-BE49-F238E27FC236}">
                <a16:creationId xmlns:a16="http://schemas.microsoft.com/office/drawing/2014/main" id="{5367A236-244A-4ACB-8375-B4E65039CEDB}"/>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p:cNvSpPr>
            <a:spLocks noGrp="1"/>
          </p:cNvSpPr>
          <p:nvPr>
            <p:ph type="sldNum" sz="quarter" idx="4"/>
          </p:nvPr>
        </p:nvSpPr>
        <p:spPr/>
        <p:txBody>
          <a:bodyPr/>
          <a:lstStyle/>
          <a:p>
            <a:fld id="{894680D0-7A83-433A-9719-C4143F27F647}" type="slidenum">
              <a:rPr lang="de-DE" smtClean="0"/>
              <a:pPr/>
              <a:t>2</a:t>
            </a:fld>
            <a:endParaRPr lang="de-DE" dirty="0"/>
          </a:p>
        </p:txBody>
      </p:sp>
      <p:sp>
        <p:nvSpPr>
          <p:cNvPr id="6" name="Textfeld 5">
            <a:extLst>
              <a:ext uri="{FF2B5EF4-FFF2-40B4-BE49-F238E27FC236}">
                <a16:creationId xmlns:a16="http://schemas.microsoft.com/office/drawing/2014/main" id="{0BEF28A3-E095-4D86-A6A1-511F430EAF0B}"/>
              </a:ext>
            </a:extLst>
          </p:cNvPr>
          <p:cNvSpPr txBox="1"/>
          <p:nvPr/>
        </p:nvSpPr>
        <p:spPr>
          <a:xfrm>
            <a:off x="648000" y="1589551"/>
            <a:ext cx="5364000" cy="36642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rPr>
              <a:t>Wer kann die Handlungshilfe nutzen?</a:t>
            </a:r>
          </a:p>
        </p:txBody>
      </p:sp>
      <p:sp>
        <p:nvSpPr>
          <p:cNvPr id="8" name="Textfeld 7">
            <a:extLst>
              <a:ext uri="{FF2B5EF4-FFF2-40B4-BE49-F238E27FC236}">
                <a16:creationId xmlns:a16="http://schemas.microsoft.com/office/drawing/2014/main" id="{1129A958-B955-4D2B-B021-387E31780BB8}"/>
              </a:ext>
            </a:extLst>
          </p:cNvPr>
          <p:cNvSpPr txBox="1"/>
          <p:nvPr/>
        </p:nvSpPr>
        <p:spPr>
          <a:xfrm>
            <a:off x="6286800" y="1585912"/>
            <a:ext cx="5364000" cy="36642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rPr>
              <a:t>Wie ist die Handlungshilfe entstanden?</a:t>
            </a:r>
          </a:p>
        </p:txBody>
      </p:sp>
      <p:sp>
        <p:nvSpPr>
          <p:cNvPr id="16" name="Inhaltsplatzhalter 2">
            <a:extLst>
              <a:ext uri="{FF2B5EF4-FFF2-40B4-BE49-F238E27FC236}">
                <a16:creationId xmlns:a16="http://schemas.microsoft.com/office/drawing/2014/main" id="{BE86DCB5-A09A-4088-82A8-543A16095F0E}"/>
              </a:ext>
            </a:extLst>
          </p:cNvPr>
          <p:cNvSpPr txBox="1">
            <a:spLocks/>
          </p:cNvSpPr>
          <p:nvPr/>
        </p:nvSpPr>
        <p:spPr bwMode="auto">
          <a:xfrm>
            <a:off x="648000" y="2110424"/>
            <a:ext cx="5364000" cy="4215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kern="0" dirty="0"/>
              <a:t>Die Handlungshilfe </a:t>
            </a:r>
            <a:r>
              <a:rPr lang="de-DE" b="1" kern="0" dirty="0"/>
              <a:t>„Umweltrisikomanagement “</a:t>
            </a:r>
            <a:r>
              <a:rPr lang="de-DE" kern="0" dirty="0"/>
              <a:t> richtet sich in erster Linie an kleine und mittlere Unternehmen und bietet eine praktische Hilfestellung zum </a:t>
            </a:r>
            <a:r>
              <a:rPr lang="de-DE" b="1" kern="0" dirty="0"/>
              <a:t>Management von Umweltrisiken </a:t>
            </a:r>
            <a:r>
              <a:rPr lang="de-DE" kern="0" dirty="0"/>
              <a:t>entlang der gesamten Wertschöpfungskette. </a:t>
            </a:r>
          </a:p>
          <a:p>
            <a:r>
              <a:rPr lang="de-DE" b="1" kern="0" dirty="0">
                <a:solidFill>
                  <a:srgbClr val="080808"/>
                </a:solidFill>
              </a:rPr>
              <a:t>Einstieg</a:t>
            </a:r>
            <a:r>
              <a:rPr lang="de-DE" kern="0" dirty="0">
                <a:solidFill>
                  <a:srgbClr val="080808"/>
                </a:solidFill>
              </a:rPr>
              <a:t> für Unternehmen verschiedener Branchen zum Thema Risiko. Ein Umweltmanagementsystem ist hier keine Voraussetzung, sondern eine gute Grundlage. </a:t>
            </a:r>
          </a:p>
          <a:p>
            <a:r>
              <a:rPr lang="de-DE" b="1" kern="0" dirty="0"/>
              <a:t>Umsetzung</a:t>
            </a:r>
            <a:r>
              <a:rPr lang="de-DE" kern="0" dirty="0"/>
              <a:t> von steigenden Anforderungen zu </a:t>
            </a:r>
            <a:r>
              <a:rPr lang="de-DE" b="1" kern="0" dirty="0"/>
              <a:t>Sorgfaltspflichten</a:t>
            </a:r>
            <a:r>
              <a:rPr lang="de-DE" kern="0" dirty="0"/>
              <a:t> von Unternehmen entlang der Lieferkette durch das Lieferkettengesetz, Kunden oder anderen Interessensgruppen.</a:t>
            </a:r>
          </a:p>
          <a:p>
            <a:r>
              <a:rPr lang="de-DE" b="1" kern="0" dirty="0"/>
              <a:t>Umsetzung</a:t>
            </a:r>
            <a:r>
              <a:rPr lang="de-DE" kern="0" dirty="0"/>
              <a:t> des geforderten </a:t>
            </a:r>
            <a:r>
              <a:rPr lang="de-DE" b="1" kern="0" dirty="0"/>
              <a:t>„risikobasierten Ansatz</a:t>
            </a:r>
            <a:r>
              <a:rPr lang="de-DE" kern="0" dirty="0"/>
              <a:t>“ der Umweltmanagement-Norm DIN EN ISO 14001, der sich ebenso in der EMAS-Verordnung wiederfindet. </a:t>
            </a:r>
            <a:r>
              <a:rPr lang="de-DE" kern="0" dirty="0">
                <a:solidFill>
                  <a:srgbClr val="000000"/>
                </a:solidFill>
              </a:rPr>
              <a:t>Mit der Revision der Normen wurde diesem eine große Bedeutung zugeschrieben. </a:t>
            </a:r>
            <a:endParaRPr lang="de-DE" kern="0" dirty="0"/>
          </a:p>
          <a:p>
            <a:r>
              <a:rPr lang="de-DE" b="1" kern="0" dirty="0"/>
              <a:t>Vertiefung</a:t>
            </a:r>
            <a:r>
              <a:rPr lang="de-DE" kern="0" dirty="0"/>
              <a:t> zu Elementen bestehender Tools des IZU, z. B. die Handlungshilfe IMS oder das Lieferkettenmanagement (siehe </a:t>
            </a:r>
            <a:r>
              <a:rPr lang="de-DE" dirty="0">
                <a:cs typeface="Arial" charset="0"/>
              </a:rPr>
              <a:t>„</a:t>
            </a:r>
            <a:r>
              <a:rPr lang="de-DE" dirty="0">
                <a:cs typeface="Arial" charset="0"/>
                <a:hlinkClick r:id="rId4" action="ppaction://hlinksldjump">
                  <a:extLst>
                    <a:ext uri="{A12FA001-AC4F-418D-AE19-62706E023703}">
                      <ahyp:hlinkClr xmlns:ahyp="http://schemas.microsoft.com/office/drawing/2018/hyperlinkcolor" val="tx"/>
                    </a:ext>
                  </a:extLst>
                </a:hlinkClick>
              </a:rPr>
              <a:t>Ressourcen</a:t>
            </a:r>
            <a:r>
              <a:rPr lang="de-DE" dirty="0">
                <a:cs typeface="Arial" charset="0"/>
              </a:rPr>
              <a:t>“</a:t>
            </a:r>
            <a:r>
              <a:rPr lang="de-DE" kern="0" dirty="0"/>
              <a:t>).</a:t>
            </a:r>
          </a:p>
          <a:p>
            <a:pPr marL="0" indent="0">
              <a:buNone/>
            </a:pPr>
            <a:r>
              <a:rPr lang="de-DE" kern="0" dirty="0"/>
              <a:t>Das umfangreiche Set an Methoden ist auch darüber hinaus für größere Unternehmen nützlich. </a:t>
            </a:r>
          </a:p>
        </p:txBody>
      </p:sp>
      <p:sp>
        <p:nvSpPr>
          <p:cNvPr id="17" name="Inhaltsplatzhalter 3">
            <a:extLst>
              <a:ext uri="{FF2B5EF4-FFF2-40B4-BE49-F238E27FC236}">
                <a16:creationId xmlns:a16="http://schemas.microsoft.com/office/drawing/2014/main" id="{071DC3D8-FC3A-4C5B-BF5D-1C3BEF12CB20}"/>
              </a:ext>
            </a:extLst>
          </p:cNvPr>
          <p:cNvSpPr txBox="1">
            <a:spLocks/>
          </p:cNvSpPr>
          <p:nvPr/>
        </p:nvSpPr>
        <p:spPr>
          <a:xfrm>
            <a:off x="6281863" y="2103148"/>
            <a:ext cx="5364000" cy="1822276"/>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dirty="0"/>
              <a:t>Diese Handlungshilfe wurde im Rahmen des </a:t>
            </a:r>
            <a:r>
              <a:rPr lang="de-DE" b="1" dirty="0"/>
              <a:t>Umwelt- und Klimapakts Bayern </a:t>
            </a:r>
            <a:r>
              <a:rPr lang="de-DE" dirty="0"/>
              <a:t>vom Infozentrum UmweltWirtschaft (IZU) am Bayerischen Landesamt für Umwelt (LfU) entwickelt.</a:t>
            </a:r>
            <a:r>
              <a:rPr lang="de-DE" kern="0" dirty="0"/>
              <a:t> Um den Praxisbezug zu gewährleisten wurden die Methoden und Inhalte mit fünf Pilotunternehmen aus verschiedenen Branchen in einem</a:t>
            </a:r>
            <a:r>
              <a:rPr lang="de-DE" b="1" kern="0" dirty="0"/>
              <a:t> nutzerzentrierten Prozess </a:t>
            </a:r>
            <a:r>
              <a:rPr lang="de-DE" kern="0" dirty="0"/>
              <a:t>mit Interviews und Workshops entwickelt. Diese Pilotunternehmen dienen in dieser Handlungshilfe als „Best Practice“ Beispiele für die jeweiligen Branchen.</a:t>
            </a:r>
          </a:p>
          <a:p>
            <a:endParaRPr lang="de-DE" kern="0" dirty="0"/>
          </a:p>
        </p:txBody>
      </p:sp>
      <p:sp>
        <p:nvSpPr>
          <p:cNvPr id="12" name="Richtungspfeil 59">
            <a:extLst>
              <a:ext uri="{FF2B5EF4-FFF2-40B4-BE49-F238E27FC236}">
                <a16:creationId xmlns:a16="http://schemas.microsoft.com/office/drawing/2014/main" id="{1264B7C7-37E1-4A00-8BD2-A4195B516310}"/>
              </a:ext>
            </a:extLst>
          </p:cNvPr>
          <p:cNvSpPr/>
          <p:nvPr/>
        </p:nvSpPr>
        <p:spPr>
          <a:xfrm>
            <a:off x="648000" y="1020890"/>
            <a:ext cx="1207402" cy="369048"/>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defRPr/>
            </a:pPr>
            <a:r>
              <a:rPr lang="de-DE" sz="1200" b="1" dirty="0">
                <a:solidFill>
                  <a:schemeClr val="tx1"/>
                </a:solidFill>
                <a:latin typeface="Arial"/>
              </a:rPr>
              <a:t>Schritt 1</a:t>
            </a:r>
          </a:p>
        </p:txBody>
      </p:sp>
    </p:spTree>
    <p:extLst>
      <p:ext uri="{BB962C8B-B14F-4D97-AF65-F5344CB8AC3E}">
        <p14:creationId xmlns:p14="http://schemas.microsoft.com/office/powerpoint/2010/main" val="2039699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a:xfrm>
            <a:off x="551384" y="1056730"/>
            <a:ext cx="6703886" cy="500062"/>
          </a:xfrm>
        </p:spPr>
        <p:txBody>
          <a:bodyPr/>
          <a:lstStyle/>
          <a:p>
            <a:r>
              <a:rPr lang="en-AU" dirty="0"/>
              <a:t>Risikomatrix eines Unternehmens Oberflächentechnik</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aphicFrame>
        <p:nvGraphicFramePr>
          <p:cNvPr id="49" name="Tabelle 5">
            <a:extLst>
              <a:ext uri="{FF2B5EF4-FFF2-40B4-BE49-F238E27FC236}">
                <a16:creationId xmlns:a16="http://schemas.microsoft.com/office/drawing/2014/main" id="{6CC2805E-A097-4DAA-93AC-0F09575B613C}"/>
              </a:ext>
            </a:extLst>
          </p:cNvPr>
          <p:cNvGraphicFramePr>
            <a:graphicFrameLocks noGrp="1"/>
          </p:cNvGraphicFramePr>
          <p:nvPr/>
        </p:nvGraphicFramePr>
        <p:xfrm>
          <a:off x="7139729" y="1216655"/>
          <a:ext cx="4680000" cy="4680000"/>
        </p:xfrm>
        <a:graphic>
          <a:graphicData uri="http://schemas.openxmlformats.org/drawingml/2006/table">
            <a:tbl>
              <a:tblPr firstRow="1" bandRow="1">
                <a:tableStyleId>{5C22544A-7EE6-4342-B048-85BDC9FD1C3A}</a:tableStyleId>
              </a:tblPr>
              <a:tblGrid>
                <a:gridCol w="780000">
                  <a:extLst>
                    <a:ext uri="{9D8B030D-6E8A-4147-A177-3AD203B41FA5}">
                      <a16:colId xmlns:a16="http://schemas.microsoft.com/office/drawing/2014/main" val="2686185723"/>
                    </a:ext>
                  </a:extLst>
                </a:gridCol>
                <a:gridCol w="780000">
                  <a:extLst>
                    <a:ext uri="{9D8B030D-6E8A-4147-A177-3AD203B41FA5}">
                      <a16:colId xmlns:a16="http://schemas.microsoft.com/office/drawing/2014/main" val="1568991349"/>
                    </a:ext>
                  </a:extLst>
                </a:gridCol>
                <a:gridCol w="780000">
                  <a:extLst>
                    <a:ext uri="{9D8B030D-6E8A-4147-A177-3AD203B41FA5}">
                      <a16:colId xmlns:a16="http://schemas.microsoft.com/office/drawing/2014/main" val="3403281502"/>
                    </a:ext>
                  </a:extLst>
                </a:gridCol>
                <a:gridCol w="780000">
                  <a:extLst>
                    <a:ext uri="{9D8B030D-6E8A-4147-A177-3AD203B41FA5}">
                      <a16:colId xmlns:a16="http://schemas.microsoft.com/office/drawing/2014/main" val="1932244597"/>
                    </a:ext>
                  </a:extLst>
                </a:gridCol>
                <a:gridCol w="780000">
                  <a:extLst>
                    <a:ext uri="{9D8B030D-6E8A-4147-A177-3AD203B41FA5}">
                      <a16:colId xmlns:a16="http://schemas.microsoft.com/office/drawing/2014/main" val="2536399403"/>
                    </a:ext>
                  </a:extLst>
                </a:gridCol>
                <a:gridCol w="780000">
                  <a:extLst>
                    <a:ext uri="{9D8B030D-6E8A-4147-A177-3AD203B41FA5}">
                      <a16:colId xmlns:a16="http://schemas.microsoft.com/office/drawing/2014/main" val="592289381"/>
                    </a:ext>
                  </a:extLst>
                </a:gridCol>
              </a:tblGrid>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1171138747"/>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b="1" kern="1200" dirty="0">
                        <a:solidFill>
                          <a:schemeClr val="lt1"/>
                        </a:solidFill>
                        <a:latin typeface="+mn-lt"/>
                        <a:ea typeface="+mn-ea"/>
                        <a:cs typeface="+mn-cs"/>
                      </a:endParaRPr>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94848116"/>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2955718171"/>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extLst>
                  <a:ext uri="{0D108BD9-81ED-4DB2-BD59-A6C34878D82A}">
                    <a16:rowId xmlns:a16="http://schemas.microsoft.com/office/drawing/2014/main" val="3402220985"/>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extLst>
                  <a:ext uri="{0D108BD9-81ED-4DB2-BD59-A6C34878D82A}">
                    <a16:rowId xmlns:a16="http://schemas.microsoft.com/office/drawing/2014/main" val="2342026657"/>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extLst>
                  <a:ext uri="{0D108BD9-81ED-4DB2-BD59-A6C34878D82A}">
                    <a16:rowId xmlns:a16="http://schemas.microsoft.com/office/drawing/2014/main" val="3717383708"/>
                  </a:ext>
                </a:extLst>
              </a:tr>
            </a:tbl>
          </a:graphicData>
        </a:graphic>
      </p:graphicFrame>
      <p:sp>
        <p:nvSpPr>
          <p:cNvPr id="50" name="Textfeld 49">
            <a:extLst>
              <a:ext uri="{FF2B5EF4-FFF2-40B4-BE49-F238E27FC236}">
                <a16:creationId xmlns:a16="http://schemas.microsoft.com/office/drawing/2014/main" id="{0BDDC57B-7363-4AFF-82CE-75C542A7B7E0}"/>
              </a:ext>
            </a:extLst>
          </p:cNvPr>
          <p:cNvSpPr txBox="1"/>
          <p:nvPr/>
        </p:nvSpPr>
        <p:spPr>
          <a:xfrm rot="16200000">
            <a:off x="4772830" y="3591384"/>
            <a:ext cx="3825667" cy="27699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3B687F"/>
                </a:solidFill>
                <a:effectLst/>
                <a:uLnTx/>
                <a:uFillTx/>
                <a:latin typeface="Arial"/>
                <a:ea typeface="ＭＳ Ｐゴシック" charset="-128"/>
                <a:cs typeface="+mn-cs"/>
              </a:rPr>
              <a:t>Eintrittswahrscheinlichkeit</a:t>
            </a:r>
          </a:p>
        </p:txBody>
      </p:sp>
      <p:sp>
        <p:nvSpPr>
          <p:cNvPr id="51" name="Textfeld 50">
            <a:extLst>
              <a:ext uri="{FF2B5EF4-FFF2-40B4-BE49-F238E27FC236}">
                <a16:creationId xmlns:a16="http://schemas.microsoft.com/office/drawing/2014/main" id="{7036F5E6-8469-4749-9232-6D08EDD5437B}"/>
              </a:ext>
            </a:extLst>
          </p:cNvPr>
          <p:cNvSpPr txBox="1"/>
          <p:nvPr/>
        </p:nvSpPr>
        <p:spPr>
          <a:xfrm>
            <a:off x="7420174" y="6174996"/>
            <a:ext cx="4225689" cy="27699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3B687F"/>
                </a:solidFill>
                <a:effectLst/>
                <a:uLnTx/>
                <a:uFillTx/>
                <a:latin typeface="Arial"/>
                <a:ea typeface="ＭＳ Ｐゴシック" charset="-128"/>
                <a:cs typeface="+mn-cs"/>
              </a:rPr>
              <a:t>Ausmaß des Schadens</a:t>
            </a:r>
          </a:p>
        </p:txBody>
      </p:sp>
      <p:sp>
        <p:nvSpPr>
          <p:cNvPr id="54" name="Textfeld 53">
            <a:extLst>
              <a:ext uri="{FF2B5EF4-FFF2-40B4-BE49-F238E27FC236}">
                <a16:creationId xmlns:a16="http://schemas.microsoft.com/office/drawing/2014/main" id="{EA1BF2BE-43E7-4C17-B9BB-3CDE51668424}"/>
              </a:ext>
            </a:extLst>
          </p:cNvPr>
          <p:cNvSpPr txBox="1"/>
          <p:nvPr/>
        </p:nvSpPr>
        <p:spPr>
          <a:xfrm>
            <a:off x="7385571" y="5931513"/>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1</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5" name="Textfeld 54">
            <a:extLst>
              <a:ext uri="{FF2B5EF4-FFF2-40B4-BE49-F238E27FC236}">
                <a16:creationId xmlns:a16="http://schemas.microsoft.com/office/drawing/2014/main" id="{89740ACF-C9D8-434F-BBB5-E0609817F9FD}"/>
              </a:ext>
            </a:extLst>
          </p:cNvPr>
          <p:cNvSpPr txBox="1"/>
          <p:nvPr/>
        </p:nvSpPr>
        <p:spPr>
          <a:xfrm>
            <a:off x="6722077" y="5317598"/>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1</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6" name="Textfeld 55">
            <a:extLst>
              <a:ext uri="{FF2B5EF4-FFF2-40B4-BE49-F238E27FC236}">
                <a16:creationId xmlns:a16="http://schemas.microsoft.com/office/drawing/2014/main" id="{E0E661C9-8B63-4B5B-87A0-9B36CF9FF0AE}"/>
              </a:ext>
            </a:extLst>
          </p:cNvPr>
          <p:cNvSpPr txBox="1"/>
          <p:nvPr/>
        </p:nvSpPr>
        <p:spPr>
          <a:xfrm>
            <a:off x="8086267" y="5921919"/>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2</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7" name="Textfeld 56">
            <a:extLst>
              <a:ext uri="{FF2B5EF4-FFF2-40B4-BE49-F238E27FC236}">
                <a16:creationId xmlns:a16="http://schemas.microsoft.com/office/drawing/2014/main" id="{1ED78AD3-9678-4AE6-A5FB-6DB52B9E7259}"/>
              </a:ext>
            </a:extLst>
          </p:cNvPr>
          <p:cNvSpPr txBox="1"/>
          <p:nvPr/>
        </p:nvSpPr>
        <p:spPr>
          <a:xfrm>
            <a:off x="8920101" y="5943417"/>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3</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8" name="Textfeld 57">
            <a:extLst>
              <a:ext uri="{FF2B5EF4-FFF2-40B4-BE49-F238E27FC236}">
                <a16:creationId xmlns:a16="http://schemas.microsoft.com/office/drawing/2014/main" id="{9231C800-EBAD-49D6-9000-32EAAEABB2A5}"/>
              </a:ext>
            </a:extLst>
          </p:cNvPr>
          <p:cNvSpPr txBox="1"/>
          <p:nvPr/>
        </p:nvSpPr>
        <p:spPr>
          <a:xfrm>
            <a:off x="9621061" y="5946924"/>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4</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9" name="Textfeld 58">
            <a:extLst>
              <a:ext uri="{FF2B5EF4-FFF2-40B4-BE49-F238E27FC236}">
                <a16:creationId xmlns:a16="http://schemas.microsoft.com/office/drawing/2014/main" id="{64021BAF-CD44-4941-B546-7969FDC120A2}"/>
              </a:ext>
            </a:extLst>
          </p:cNvPr>
          <p:cNvSpPr txBox="1"/>
          <p:nvPr/>
        </p:nvSpPr>
        <p:spPr>
          <a:xfrm>
            <a:off x="10435402" y="5934750"/>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5</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0" name="Textfeld 59">
            <a:extLst>
              <a:ext uri="{FF2B5EF4-FFF2-40B4-BE49-F238E27FC236}">
                <a16:creationId xmlns:a16="http://schemas.microsoft.com/office/drawing/2014/main" id="{CA3C05A6-B245-49E8-BCF4-1A60D50CF18C}"/>
              </a:ext>
            </a:extLst>
          </p:cNvPr>
          <p:cNvSpPr txBox="1"/>
          <p:nvPr/>
        </p:nvSpPr>
        <p:spPr>
          <a:xfrm>
            <a:off x="11249743" y="593151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6</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1" name="Textfeld 60">
            <a:extLst>
              <a:ext uri="{FF2B5EF4-FFF2-40B4-BE49-F238E27FC236}">
                <a16:creationId xmlns:a16="http://schemas.microsoft.com/office/drawing/2014/main" id="{9BF32BDB-5F17-4916-BD20-7AE60F80D5B2}"/>
              </a:ext>
            </a:extLst>
          </p:cNvPr>
          <p:cNvSpPr txBox="1"/>
          <p:nvPr/>
        </p:nvSpPr>
        <p:spPr>
          <a:xfrm>
            <a:off x="6722077" y="4615691"/>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2</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2" name="Textfeld 61">
            <a:extLst>
              <a:ext uri="{FF2B5EF4-FFF2-40B4-BE49-F238E27FC236}">
                <a16:creationId xmlns:a16="http://schemas.microsoft.com/office/drawing/2014/main" id="{1A62AD83-EC19-40C2-A19F-FC43609A05EE}"/>
              </a:ext>
            </a:extLst>
          </p:cNvPr>
          <p:cNvSpPr txBox="1"/>
          <p:nvPr/>
        </p:nvSpPr>
        <p:spPr>
          <a:xfrm>
            <a:off x="6728026" y="3842594"/>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3</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3" name="Textfeld 62">
            <a:extLst>
              <a:ext uri="{FF2B5EF4-FFF2-40B4-BE49-F238E27FC236}">
                <a16:creationId xmlns:a16="http://schemas.microsoft.com/office/drawing/2014/main" id="{FB03A1F2-A8D3-4695-B4E5-D3578C7F3E5F}"/>
              </a:ext>
            </a:extLst>
          </p:cNvPr>
          <p:cNvSpPr txBox="1"/>
          <p:nvPr/>
        </p:nvSpPr>
        <p:spPr>
          <a:xfrm>
            <a:off x="6715062" y="312214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4</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4" name="Textfeld 63">
            <a:extLst>
              <a:ext uri="{FF2B5EF4-FFF2-40B4-BE49-F238E27FC236}">
                <a16:creationId xmlns:a16="http://schemas.microsoft.com/office/drawing/2014/main" id="{1349106B-606D-4A51-BFF7-C075AE987C81}"/>
              </a:ext>
            </a:extLst>
          </p:cNvPr>
          <p:cNvSpPr txBox="1"/>
          <p:nvPr/>
        </p:nvSpPr>
        <p:spPr>
          <a:xfrm>
            <a:off x="6715317" y="2327398"/>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5</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5" name="Textfeld 64">
            <a:extLst>
              <a:ext uri="{FF2B5EF4-FFF2-40B4-BE49-F238E27FC236}">
                <a16:creationId xmlns:a16="http://schemas.microsoft.com/office/drawing/2014/main" id="{8B1FD6AE-700B-4CD8-BB37-C8669852D698}"/>
              </a:ext>
            </a:extLst>
          </p:cNvPr>
          <p:cNvSpPr txBox="1"/>
          <p:nvPr/>
        </p:nvSpPr>
        <p:spPr>
          <a:xfrm>
            <a:off x="6715062" y="152409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6</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graphicFrame>
        <p:nvGraphicFramePr>
          <p:cNvPr id="92" name="Tabelle 51">
            <a:extLst>
              <a:ext uri="{FF2B5EF4-FFF2-40B4-BE49-F238E27FC236}">
                <a16:creationId xmlns:a16="http://schemas.microsoft.com/office/drawing/2014/main" id="{F41C4A62-688D-4D53-8154-D8F0B2393C73}"/>
              </a:ext>
            </a:extLst>
          </p:cNvPr>
          <p:cNvGraphicFramePr>
            <a:graphicFrameLocks noGrp="1"/>
          </p:cNvGraphicFramePr>
          <p:nvPr/>
        </p:nvGraphicFramePr>
        <p:xfrm>
          <a:off x="672495" y="1898005"/>
          <a:ext cx="4413750" cy="2448273"/>
        </p:xfrm>
        <a:graphic>
          <a:graphicData uri="http://schemas.openxmlformats.org/drawingml/2006/table">
            <a:tbl>
              <a:tblPr firstRow="1" bandRow="1">
                <a:tableStyleId>{5C22544A-7EE6-4342-B048-85BDC9FD1C3A}</a:tableStyleId>
              </a:tblPr>
              <a:tblGrid>
                <a:gridCol w="2206875">
                  <a:extLst>
                    <a:ext uri="{9D8B030D-6E8A-4147-A177-3AD203B41FA5}">
                      <a16:colId xmlns:a16="http://schemas.microsoft.com/office/drawing/2014/main" val="1062721599"/>
                    </a:ext>
                  </a:extLst>
                </a:gridCol>
                <a:gridCol w="2206875">
                  <a:extLst>
                    <a:ext uri="{9D8B030D-6E8A-4147-A177-3AD203B41FA5}">
                      <a16:colId xmlns:a16="http://schemas.microsoft.com/office/drawing/2014/main" val="1597128941"/>
                    </a:ext>
                  </a:extLst>
                </a:gridCol>
              </a:tblGrid>
              <a:tr h="5624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300" b="0" dirty="0">
                          <a:latin typeface="+mn-lt"/>
                        </a:rPr>
                        <a:t>Abschätzung Eintrittswahrscheinlichkeit</a:t>
                      </a:r>
                      <a:endParaRPr lang="en-AU" sz="1300" b="0" dirty="0">
                        <a:latin typeface="+mn-lt"/>
                      </a:endParaRPr>
                    </a:p>
                  </a:txBody>
                  <a:tcPr>
                    <a:solidFill>
                      <a:srgbClr val="3B687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a:t>Abschätzung Ausmaß des Schadens</a:t>
                      </a:r>
                      <a:endParaRPr lang="en-AU" sz="1200" b="0" dirty="0"/>
                    </a:p>
                  </a:txBody>
                  <a:tcPr>
                    <a:solidFill>
                      <a:srgbClr val="3B687F"/>
                    </a:solidFill>
                  </a:tcPr>
                </a:tc>
                <a:extLst>
                  <a:ext uri="{0D108BD9-81ED-4DB2-BD59-A6C34878D82A}">
                    <a16:rowId xmlns:a16="http://schemas.microsoft.com/office/drawing/2014/main" val="1992293004"/>
                  </a:ext>
                </a:extLst>
              </a:tr>
              <a:tr h="1885785">
                <a:tc>
                  <a:txBody>
                    <a:bodyPr/>
                    <a:lstStyle/>
                    <a:p>
                      <a:endParaRPr lang="de-DE" sz="1200" dirty="0"/>
                    </a:p>
                    <a:p>
                      <a:endParaRPr lang="en-AU" sz="1200" dirty="0"/>
                    </a:p>
                    <a:p>
                      <a:endParaRPr lang="en-AU" sz="1200" dirty="0"/>
                    </a:p>
                  </a:txBody>
                  <a:tcPr>
                    <a:solidFill>
                      <a:schemeClr val="bg1">
                        <a:lumMod val="95000"/>
                      </a:schemeClr>
                    </a:solidFill>
                  </a:tcPr>
                </a:tc>
                <a:tc>
                  <a:txBody>
                    <a:bodyPr/>
                    <a:lstStyle/>
                    <a:p>
                      <a:endParaRPr lang="de-DE" sz="1200" dirty="0"/>
                    </a:p>
                    <a:p>
                      <a:endParaRPr lang="en-AU" sz="1200" dirty="0"/>
                    </a:p>
                  </a:txBody>
                  <a:tcPr>
                    <a:solidFill>
                      <a:schemeClr val="bg1">
                        <a:lumMod val="95000"/>
                      </a:schemeClr>
                    </a:solidFill>
                  </a:tcPr>
                </a:tc>
                <a:extLst>
                  <a:ext uri="{0D108BD9-81ED-4DB2-BD59-A6C34878D82A}">
                    <a16:rowId xmlns:a16="http://schemas.microsoft.com/office/drawing/2014/main" val="3283946611"/>
                  </a:ext>
                </a:extLst>
              </a:tr>
            </a:tbl>
          </a:graphicData>
        </a:graphic>
      </p:graphicFrame>
      <p:grpSp>
        <p:nvGrpSpPr>
          <p:cNvPr id="93" name="Gruppieren 92">
            <a:extLst>
              <a:ext uri="{FF2B5EF4-FFF2-40B4-BE49-F238E27FC236}">
                <a16:creationId xmlns:a16="http://schemas.microsoft.com/office/drawing/2014/main" id="{F3A99EFC-A872-4B4E-AD59-7251045700DE}"/>
              </a:ext>
            </a:extLst>
          </p:cNvPr>
          <p:cNvGrpSpPr/>
          <p:nvPr/>
        </p:nvGrpSpPr>
        <p:grpSpPr>
          <a:xfrm>
            <a:off x="901043" y="2564475"/>
            <a:ext cx="143542" cy="1509697"/>
            <a:chOff x="1586569" y="2715581"/>
            <a:chExt cx="143542" cy="1509697"/>
          </a:xfrm>
        </p:grpSpPr>
        <p:sp>
          <p:nvSpPr>
            <p:cNvPr id="94" name="Ellipse 93">
              <a:extLst>
                <a:ext uri="{FF2B5EF4-FFF2-40B4-BE49-F238E27FC236}">
                  <a16:creationId xmlns:a16="http://schemas.microsoft.com/office/drawing/2014/main" id="{8F130C72-6F7A-4325-A14A-E282E060ACBE}"/>
                </a:ext>
              </a:extLst>
            </p:cNvPr>
            <p:cNvSpPr/>
            <p:nvPr/>
          </p:nvSpPr>
          <p:spPr>
            <a:xfrm>
              <a:off x="1586572" y="2715581"/>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5" name="Ellipse 94">
              <a:extLst>
                <a:ext uri="{FF2B5EF4-FFF2-40B4-BE49-F238E27FC236}">
                  <a16:creationId xmlns:a16="http://schemas.microsoft.com/office/drawing/2014/main" id="{93718FB6-B880-44F8-8B8F-4224A85FCE6F}"/>
                </a:ext>
              </a:extLst>
            </p:cNvPr>
            <p:cNvSpPr/>
            <p:nvPr/>
          </p:nvSpPr>
          <p:spPr>
            <a:xfrm>
              <a:off x="1586571" y="2925847"/>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6" name="Ellipse 95">
              <a:extLst>
                <a:ext uri="{FF2B5EF4-FFF2-40B4-BE49-F238E27FC236}">
                  <a16:creationId xmlns:a16="http://schemas.microsoft.com/office/drawing/2014/main" id="{20267720-47B5-404A-9085-0797F9903D97}"/>
                </a:ext>
              </a:extLst>
            </p:cNvPr>
            <p:cNvSpPr/>
            <p:nvPr/>
          </p:nvSpPr>
          <p:spPr>
            <a:xfrm>
              <a:off x="1587983" y="3277598"/>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7" name="Ellipse 96">
              <a:extLst>
                <a:ext uri="{FF2B5EF4-FFF2-40B4-BE49-F238E27FC236}">
                  <a16:creationId xmlns:a16="http://schemas.microsoft.com/office/drawing/2014/main" id="{C05675AE-8841-4AF8-8840-0E42F795A326}"/>
                </a:ext>
              </a:extLst>
            </p:cNvPr>
            <p:cNvSpPr/>
            <p:nvPr/>
          </p:nvSpPr>
          <p:spPr>
            <a:xfrm>
              <a:off x="1586571" y="3487864"/>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8" name="Ellipse 97">
              <a:extLst>
                <a:ext uri="{FF2B5EF4-FFF2-40B4-BE49-F238E27FC236}">
                  <a16:creationId xmlns:a16="http://schemas.microsoft.com/office/drawing/2014/main" id="{E40E0007-A4C3-456F-B64B-C538CE922C2B}"/>
                </a:ext>
              </a:extLst>
            </p:cNvPr>
            <p:cNvSpPr/>
            <p:nvPr/>
          </p:nvSpPr>
          <p:spPr>
            <a:xfrm>
              <a:off x="1586570" y="383961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9" name="Ellipse 98">
              <a:extLst>
                <a:ext uri="{FF2B5EF4-FFF2-40B4-BE49-F238E27FC236}">
                  <a16:creationId xmlns:a16="http://schemas.microsoft.com/office/drawing/2014/main" id="{2B96E111-AE4E-457D-AF2D-5E0C7902FDE8}"/>
                </a:ext>
              </a:extLst>
            </p:cNvPr>
            <p:cNvSpPr/>
            <p:nvPr/>
          </p:nvSpPr>
          <p:spPr>
            <a:xfrm>
              <a:off x="1586569" y="407168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grpSp>
        <p:nvGrpSpPr>
          <p:cNvPr id="100" name="Gruppieren 99">
            <a:extLst>
              <a:ext uri="{FF2B5EF4-FFF2-40B4-BE49-F238E27FC236}">
                <a16:creationId xmlns:a16="http://schemas.microsoft.com/office/drawing/2014/main" id="{69C14FFC-77EE-4FD0-AD7F-326CFE16C421}"/>
              </a:ext>
            </a:extLst>
          </p:cNvPr>
          <p:cNvGrpSpPr/>
          <p:nvPr/>
        </p:nvGrpSpPr>
        <p:grpSpPr>
          <a:xfrm>
            <a:off x="3215644" y="2560125"/>
            <a:ext cx="143542" cy="1509697"/>
            <a:chOff x="3901170" y="2711231"/>
            <a:chExt cx="143542" cy="1509697"/>
          </a:xfrm>
        </p:grpSpPr>
        <p:sp>
          <p:nvSpPr>
            <p:cNvPr id="101" name="Ellipse 100">
              <a:extLst>
                <a:ext uri="{FF2B5EF4-FFF2-40B4-BE49-F238E27FC236}">
                  <a16:creationId xmlns:a16="http://schemas.microsoft.com/office/drawing/2014/main" id="{8CCE9DB8-6FA0-4B44-BA85-E2A98A54F9D2}"/>
                </a:ext>
              </a:extLst>
            </p:cNvPr>
            <p:cNvSpPr/>
            <p:nvPr/>
          </p:nvSpPr>
          <p:spPr>
            <a:xfrm>
              <a:off x="3901173" y="2711231"/>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2" name="Ellipse 101">
              <a:extLst>
                <a:ext uri="{FF2B5EF4-FFF2-40B4-BE49-F238E27FC236}">
                  <a16:creationId xmlns:a16="http://schemas.microsoft.com/office/drawing/2014/main" id="{51D9B990-7BA4-4E9C-BBF2-1226417E3913}"/>
                </a:ext>
              </a:extLst>
            </p:cNvPr>
            <p:cNvSpPr/>
            <p:nvPr/>
          </p:nvSpPr>
          <p:spPr>
            <a:xfrm>
              <a:off x="3901172" y="2921497"/>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3" name="Ellipse 102">
              <a:extLst>
                <a:ext uri="{FF2B5EF4-FFF2-40B4-BE49-F238E27FC236}">
                  <a16:creationId xmlns:a16="http://schemas.microsoft.com/office/drawing/2014/main" id="{CC64715F-A44D-4B23-B072-B44CD4577A61}"/>
                </a:ext>
              </a:extLst>
            </p:cNvPr>
            <p:cNvSpPr/>
            <p:nvPr/>
          </p:nvSpPr>
          <p:spPr>
            <a:xfrm>
              <a:off x="3902584" y="3273248"/>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4" name="Ellipse 103">
              <a:extLst>
                <a:ext uri="{FF2B5EF4-FFF2-40B4-BE49-F238E27FC236}">
                  <a16:creationId xmlns:a16="http://schemas.microsoft.com/office/drawing/2014/main" id="{D02336B7-32F1-42A5-8C45-D45FA1D7858C}"/>
                </a:ext>
              </a:extLst>
            </p:cNvPr>
            <p:cNvSpPr/>
            <p:nvPr/>
          </p:nvSpPr>
          <p:spPr>
            <a:xfrm>
              <a:off x="3901172" y="3483514"/>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5" name="Ellipse 104">
              <a:extLst>
                <a:ext uri="{FF2B5EF4-FFF2-40B4-BE49-F238E27FC236}">
                  <a16:creationId xmlns:a16="http://schemas.microsoft.com/office/drawing/2014/main" id="{5E9A0D6A-F14E-4C83-A729-CA8836977A98}"/>
                </a:ext>
              </a:extLst>
            </p:cNvPr>
            <p:cNvSpPr/>
            <p:nvPr/>
          </p:nvSpPr>
          <p:spPr>
            <a:xfrm>
              <a:off x="3901171" y="383526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6" name="Ellipse 105">
              <a:extLst>
                <a:ext uri="{FF2B5EF4-FFF2-40B4-BE49-F238E27FC236}">
                  <a16:creationId xmlns:a16="http://schemas.microsoft.com/office/drawing/2014/main" id="{46817ED0-EB84-4D7C-9F83-E479843713E7}"/>
                </a:ext>
              </a:extLst>
            </p:cNvPr>
            <p:cNvSpPr/>
            <p:nvPr/>
          </p:nvSpPr>
          <p:spPr>
            <a:xfrm>
              <a:off x="3901170" y="406733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sp>
        <p:nvSpPr>
          <p:cNvPr id="107" name="Textfeld 106">
            <a:extLst>
              <a:ext uri="{FF2B5EF4-FFF2-40B4-BE49-F238E27FC236}">
                <a16:creationId xmlns:a16="http://schemas.microsoft.com/office/drawing/2014/main" id="{F00077A9-30B7-489F-AA9A-BD175CB1294E}"/>
              </a:ext>
            </a:extLst>
          </p:cNvPr>
          <p:cNvSpPr txBox="1"/>
          <p:nvPr/>
        </p:nvSpPr>
        <p:spPr>
          <a:xfrm>
            <a:off x="1132189" y="2537588"/>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6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sicher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5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wahrscheinlich</a:t>
            </a:r>
          </a:p>
        </p:txBody>
      </p:sp>
      <p:sp>
        <p:nvSpPr>
          <p:cNvPr id="108" name="Textfeld 107">
            <a:extLst>
              <a:ext uri="{FF2B5EF4-FFF2-40B4-BE49-F238E27FC236}">
                <a16:creationId xmlns:a16="http://schemas.microsoft.com/office/drawing/2014/main" id="{59FE7FB8-7033-4D5D-858B-FE45E401380E}"/>
              </a:ext>
            </a:extLst>
          </p:cNvPr>
          <p:cNvSpPr txBox="1"/>
          <p:nvPr/>
        </p:nvSpPr>
        <p:spPr>
          <a:xfrm>
            <a:off x="1118899" y="3087130"/>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4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gelegentlich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3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vorstellbar</a:t>
            </a:r>
          </a:p>
        </p:txBody>
      </p:sp>
      <p:sp>
        <p:nvSpPr>
          <p:cNvPr id="109" name="Textfeld 108">
            <a:extLst>
              <a:ext uri="{FF2B5EF4-FFF2-40B4-BE49-F238E27FC236}">
                <a16:creationId xmlns:a16="http://schemas.microsoft.com/office/drawing/2014/main" id="{AB462C46-1925-47D3-B600-5314134D850B}"/>
              </a:ext>
            </a:extLst>
          </p:cNvPr>
          <p:cNvSpPr txBox="1"/>
          <p:nvPr/>
        </p:nvSpPr>
        <p:spPr>
          <a:xfrm>
            <a:off x="1118899" y="3643026"/>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2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unwahrscheinlich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1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unvorstellbar</a:t>
            </a:r>
          </a:p>
        </p:txBody>
      </p:sp>
      <p:sp>
        <p:nvSpPr>
          <p:cNvPr id="110" name="Textfeld 109">
            <a:extLst>
              <a:ext uri="{FF2B5EF4-FFF2-40B4-BE49-F238E27FC236}">
                <a16:creationId xmlns:a16="http://schemas.microsoft.com/office/drawing/2014/main" id="{829576A9-03AC-49A6-AB86-C65ED161EC67}"/>
              </a:ext>
            </a:extLst>
          </p:cNvPr>
          <p:cNvSpPr txBox="1"/>
          <p:nvPr/>
        </p:nvSpPr>
        <p:spPr>
          <a:xfrm>
            <a:off x="3447773" y="2519942"/>
            <a:ext cx="1359761"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6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katastrophal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5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sehr groß</a:t>
            </a:r>
          </a:p>
        </p:txBody>
      </p:sp>
      <p:sp>
        <p:nvSpPr>
          <p:cNvPr id="111" name="Textfeld 110">
            <a:extLst>
              <a:ext uri="{FF2B5EF4-FFF2-40B4-BE49-F238E27FC236}">
                <a16:creationId xmlns:a16="http://schemas.microsoft.com/office/drawing/2014/main" id="{0AF6B889-F5BA-426E-8D8F-839428CA3D15}"/>
              </a:ext>
            </a:extLst>
          </p:cNvPr>
          <p:cNvSpPr txBox="1"/>
          <p:nvPr/>
        </p:nvSpPr>
        <p:spPr>
          <a:xfrm>
            <a:off x="3446809" y="3068016"/>
            <a:ext cx="1359762"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4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kritisch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3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mittel</a:t>
            </a:r>
          </a:p>
        </p:txBody>
      </p:sp>
      <p:sp>
        <p:nvSpPr>
          <p:cNvPr id="112" name="Textfeld 111">
            <a:extLst>
              <a:ext uri="{FF2B5EF4-FFF2-40B4-BE49-F238E27FC236}">
                <a16:creationId xmlns:a16="http://schemas.microsoft.com/office/drawing/2014/main" id="{5EDD9920-B0FA-444A-AC2E-F2ECC846A211}"/>
              </a:ext>
            </a:extLst>
          </p:cNvPr>
          <p:cNvSpPr txBox="1"/>
          <p:nvPr/>
        </p:nvSpPr>
        <p:spPr>
          <a:xfrm>
            <a:off x="3446809" y="3640163"/>
            <a:ext cx="1359762"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2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gering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1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sehr gering</a:t>
            </a:r>
          </a:p>
        </p:txBody>
      </p:sp>
      <p:sp>
        <p:nvSpPr>
          <p:cNvPr id="71" name="Fußzeilenplatzhalter 2">
            <a:extLst>
              <a:ext uri="{FF2B5EF4-FFF2-40B4-BE49-F238E27FC236}">
                <a16:creationId xmlns:a16="http://schemas.microsoft.com/office/drawing/2014/main" id="{C8182F3A-54C8-403A-91F4-B01F41BEF3D8}"/>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grpSp>
        <p:nvGrpSpPr>
          <p:cNvPr id="120" name="Gruppieren 119">
            <a:extLst>
              <a:ext uri="{FF2B5EF4-FFF2-40B4-BE49-F238E27FC236}">
                <a16:creationId xmlns:a16="http://schemas.microsoft.com/office/drawing/2014/main" id="{FB8E237C-1264-4437-A001-9B2CAC00E0AD}"/>
              </a:ext>
            </a:extLst>
          </p:cNvPr>
          <p:cNvGrpSpPr/>
          <p:nvPr/>
        </p:nvGrpSpPr>
        <p:grpSpPr>
          <a:xfrm>
            <a:off x="7240888" y="3148685"/>
            <a:ext cx="2402310" cy="400110"/>
            <a:chOff x="1427315" y="4659280"/>
            <a:chExt cx="2402310" cy="400110"/>
          </a:xfrm>
        </p:grpSpPr>
        <p:sp>
          <p:nvSpPr>
            <p:cNvPr id="121" name="Ellipse 120">
              <a:extLst>
                <a:ext uri="{FF2B5EF4-FFF2-40B4-BE49-F238E27FC236}">
                  <a16:creationId xmlns:a16="http://schemas.microsoft.com/office/drawing/2014/main" id="{A6264D4A-E176-4F54-A5EB-6022F4B8659D}"/>
                </a:ext>
              </a:extLst>
            </p:cNvPr>
            <p:cNvSpPr/>
            <p:nvPr/>
          </p:nvSpPr>
          <p:spPr>
            <a:xfrm>
              <a:off x="3687497" y="480374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22" name="Textfeld 121">
              <a:extLst>
                <a:ext uri="{FF2B5EF4-FFF2-40B4-BE49-F238E27FC236}">
                  <a16:creationId xmlns:a16="http://schemas.microsoft.com/office/drawing/2014/main" id="{BB6CCCDA-F501-4C3F-B3E8-0B16AA27EA49}"/>
                </a:ext>
              </a:extLst>
            </p:cNvPr>
            <p:cNvSpPr txBox="1"/>
            <p:nvPr/>
          </p:nvSpPr>
          <p:spPr>
            <a:xfrm>
              <a:off x="1427315" y="4659280"/>
              <a:ext cx="2195067" cy="400110"/>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de-DE" sz="1000" dirty="0"/>
                <a:t>Fehlende Datengrundlage, geringe Transparenz zu Umweltdaten </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pic>
        <p:nvPicPr>
          <p:cNvPr id="123" name="Grafik 122" descr="Zahnrad Silhouette">
            <a:extLst>
              <a:ext uri="{FF2B5EF4-FFF2-40B4-BE49-F238E27FC236}">
                <a16:creationId xmlns:a16="http://schemas.microsoft.com/office/drawing/2014/main" id="{E6937D9F-A99C-41D5-BD77-AE31E0B0B14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211" y="4967547"/>
            <a:ext cx="695194" cy="695194"/>
          </a:xfrm>
          <a:prstGeom prst="rect">
            <a:avLst/>
          </a:prstGeom>
        </p:spPr>
      </p:pic>
      <p:pic>
        <p:nvPicPr>
          <p:cNvPr id="124" name="Grafik 123" descr="Zahnrad Silhouette">
            <a:extLst>
              <a:ext uri="{FF2B5EF4-FFF2-40B4-BE49-F238E27FC236}">
                <a16:creationId xmlns:a16="http://schemas.microsoft.com/office/drawing/2014/main" id="{667D38EF-702F-4E5E-8093-5E140C8BD3A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5309" y="4975069"/>
            <a:ext cx="695194" cy="695194"/>
          </a:xfrm>
          <a:prstGeom prst="rect">
            <a:avLst/>
          </a:prstGeom>
        </p:spPr>
      </p:pic>
      <p:pic>
        <p:nvPicPr>
          <p:cNvPr id="125" name="Grafik 124" descr="Zahnrad Silhouette">
            <a:extLst>
              <a:ext uri="{FF2B5EF4-FFF2-40B4-BE49-F238E27FC236}">
                <a16:creationId xmlns:a16="http://schemas.microsoft.com/office/drawing/2014/main" id="{84C7B46A-503A-487E-94B7-8E52E65EF50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8336" y="4967547"/>
            <a:ext cx="695194" cy="695194"/>
          </a:xfrm>
          <a:prstGeom prst="rect">
            <a:avLst/>
          </a:prstGeom>
        </p:spPr>
      </p:pic>
      <p:pic>
        <p:nvPicPr>
          <p:cNvPr id="126" name="Grafik 125" descr="Zahnrad Silhouette">
            <a:extLst>
              <a:ext uri="{FF2B5EF4-FFF2-40B4-BE49-F238E27FC236}">
                <a16:creationId xmlns:a16="http://schemas.microsoft.com/office/drawing/2014/main" id="{08251A93-4901-42AC-B1E3-4377A8185C7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5383" y="4967547"/>
            <a:ext cx="695194" cy="695194"/>
          </a:xfrm>
          <a:prstGeom prst="rect">
            <a:avLst/>
          </a:prstGeom>
        </p:spPr>
      </p:pic>
      <p:pic>
        <p:nvPicPr>
          <p:cNvPr id="127" name="Grafik 126" descr="Zahnrad Silhouette">
            <a:extLst>
              <a:ext uri="{FF2B5EF4-FFF2-40B4-BE49-F238E27FC236}">
                <a16:creationId xmlns:a16="http://schemas.microsoft.com/office/drawing/2014/main" id="{5D074E52-F283-4A30-86DB-23B1E2E7665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61219" y="1629444"/>
            <a:ext cx="695194" cy="695194"/>
          </a:xfrm>
          <a:prstGeom prst="rect">
            <a:avLst/>
          </a:prstGeom>
        </p:spPr>
      </p:pic>
      <p:pic>
        <p:nvPicPr>
          <p:cNvPr id="128" name="Grafik 127" descr="Zahnrad Silhouette">
            <a:extLst>
              <a:ext uri="{FF2B5EF4-FFF2-40B4-BE49-F238E27FC236}">
                <a16:creationId xmlns:a16="http://schemas.microsoft.com/office/drawing/2014/main" id="{7AF2769F-5B30-405E-B294-7AE21E3E6E3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35518" y="3026897"/>
            <a:ext cx="695194" cy="695194"/>
          </a:xfrm>
          <a:prstGeom prst="rect">
            <a:avLst/>
          </a:prstGeom>
        </p:spPr>
      </p:pic>
      <p:sp>
        <p:nvSpPr>
          <p:cNvPr id="129" name="Textfeld 128">
            <a:extLst>
              <a:ext uri="{FF2B5EF4-FFF2-40B4-BE49-F238E27FC236}">
                <a16:creationId xmlns:a16="http://schemas.microsoft.com/office/drawing/2014/main" id="{05C49B6C-6E03-406D-AE09-C752877AFB25}"/>
              </a:ext>
            </a:extLst>
          </p:cNvPr>
          <p:cNvSpPr txBox="1"/>
          <p:nvPr/>
        </p:nvSpPr>
        <p:spPr>
          <a:xfrm>
            <a:off x="628240" y="4538244"/>
            <a:ext cx="331855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Risiken aus SWOT und/oder Barometer</a:t>
            </a:r>
            <a:endParaRPr kumimoji="0" lang="en-AU"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0" name="Textfeld 129">
            <a:extLst>
              <a:ext uri="{FF2B5EF4-FFF2-40B4-BE49-F238E27FC236}">
                <a16:creationId xmlns:a16="http://schemas.microsoft.com/office/drawing/2014/main" id="{A2042A93-5D45-4300-B98F-5CCCFB9DDA78}"/>
              </a:ext>
            </a:extLst>
          </p:cNvPr>
          <p:cNvSpPr txBox="1"/>
          <p:nvPr/>
        </p:nvSpPr>
        <p:spPr>
          <a:xfrm>
            <a:off x="4592357" y="4545803"/>
            <a:ext cx="181415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Einfluss gegeben?</a:t>
            </a:r>
            <a:endParaRPr kumimoji="0" lang="en-AU"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132" name="Gruppieren 131">
            <a:extLst>
              <a:ext uri="{FF2B5EF4-FFF2-40B4-BE49-F238E27FC236}">
                <a16:creationId xmlns:a16="http://schemas.microsoft.com/office/drawing/2014/main" id="{C6CB5FEC-56F1-4C53-B755-C566D76C0426}"/>
              </a:ext>
            </a:extLst>
          </p:cNvPr>
          <p:cNvGrpSpPr/>
          <p:nvPr/>
        </p:nvGrpSpPr>
        <p:grpSpPr>
          <a:xfrm>
            <a:off x="9527661" y="1801091"/>
            <a:ext cx="2431175" cy="400110"/>
            <a:chOff x="1446245" y="4670567"/>
            <a:chExt cx="2431175" cy="400110"/>
          </a:xfrm>
        </p:grpSpPr>
        <p:sp>
          <p:nvSpPr>
            <p:cNvPr id="133" name="Ellipse 132">
              <a:extLst>
                <a:ext uri="{FF2B5EF4-FFF2-40B4-BE49-F238E27FC236}">
                  <a16:creationId xmlns:a16="http://schemas.microsoft.com/office/drawing/2014/main" id="{2CACB3E2-B067-4FB3-BC83-26772FD741E6}"/>
                </a:ext>
              </a:extLst>
            </p:cNvPr>
            <p:cNvSpPr/>
            <p:nvPr/>
          </p:nvSpPr>
          <p:spPr>
            <a:xfrm>
              <a:off x="1446245" y="4767481"/>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34" name="Textfeld 133">
              <a:extLst>
                <a:ext uri="{FF2B5EF4-FFF2-40B4-BE49-F238E27FC236}">
                  <a16:creationId xmlns:a16="http://schemas.microsoft.com/office/drawing/2014/main" id="{290511B5-A1AD-480B-B81C-7CE65236B24A}"/>
                </a:ext>
              </a:extLst>
            </p:cNvPr>
            <p:cNvSpPr txBox="1"/>
            <p:nvPr/>
          </p:nvSpPr>
          <p:spPr>
            <a:xfrm>
              <a:off x="1682353" y="4670567"/>
              <a:ext cx="219506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000" dirty="0"/>
                <a:t>Erhöhte Kundenanforderungen zu Umwelt und Nachhaltigkeit</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135" name="Gruppieren 134">
            <a:extLst>
              <a:ext uri="{FF2B5EF4-FFF2-40B4-BE49-F238E27FC236}">
                <a16:creationId xmlns:a16="http://schemas.microsoft.com/office/drawing/2014/main" id="{44A5D923-9914-46CA-9599-E43C62FB48C3}"/>
              </a:ext>
            </a:extLst>
          </p:cNvPr>
          <p:cNvGrpSpPr/>
          <p:nvPr/>
        </p:nvGrpSpPr>
        <p:grpSpPr>
          <a:xfrm>
            <a:off x="10451920" y="4675276"/>
            <a:ext cx="1932583" cy="400110"/>
            <a:chOff x="1563925" y="4670567"/>
            <a:chExt cx="1932583" cy="400110"/>
          </a:xfrm>
        </p:grpSpPr>
        <p:sp>
          <p:nvSpPr>
            <p:cNvPr id="136" name="Ellipse 135">
              <a:extLst>
                <a:ext uri="{FF2B5EF4-FFF2-40B4-BE49-F238E27FC236}">
                  <a16:creationId xmlns:a16="http://schemas.microsoft.com/office/drawing/2014/main" id="{F5A628AA-B5E6-4EE2-B813-BABBC5D8FAC7}"/>
                </a:ext>
              </a:extLst>
            </p:cNvPr>
            <p:cNvSpPr/>
            <p:nvPr/>
          </p:nvSpPr>
          <p:spPr>
            <a:xfrm>
              <a:off x="1563925" y="478435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37" name="Textfeld 136">
              <a:extLst>
                <a:ext uri="{FF2B5EF4-FFF2-40B4-BE49-F238E27FC236}">
                  <a16:creationId xmlns:a16="http://schemas.microsoft.com/office/drawing/2014/main" id="{F64D7D2E-7842-439D-8D65-6D36AB336562}"/>
                </a:ext>
              </a:extLst>
            </p:cNvPr>
            <p:cNvSpPr txBox="1"/>
            <p:nvPr/>
          </p:nvSpPr>
          <p:spPr>
            <a:xfrm>
              <a:off x="1682353" y="4670567"/>
              <a:ext cx="181415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000" dirty="0"/>
                <a:t>Netzinstabilität Stromversorgung</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pic>
        <p:nvPicPr>
          <p:cNvPr id="138" name="Grafik 137" descr="Zahnrad Silhouette">
            <a:extLst>
              <a:ext uri="{FF2B5EF4-FFF2-40B4-BE49-F238E27FC236}">
                <a16:creationId xmlns:a16="http://schemas.microsoft.com/office/drawing/2014/main" id="{D3CD17A5-FBD5-426A-822C-31E6075AA8E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46667" y="2362777"/>
            <a:ext cx="695194" cy="695194"/>
          </a:xfrm>
          <a:prstGeom prst="rect">
            <a:avLst/>
          </a:prstGeom>
        </p:spPr>
      </p:pic>
      <p:grpSp>
        <p:nvGrpSpPr>
          <p:cNvPr id="139" name="Gruppieren 138">
            <a:extLst>
              <a:ext uri="{FF2B5EF4-FFF2-40B4-BE49-F238E27FC236}">
                <a16:creationId xmlns:a16="http://schemas.microsoft.com/office/drawing/2014/main" id="{49E1CEFB-24A1-4657-A60D-7F89362D31A5}"/>
              </a:ext>
            </a:extLst>
          </p:cNvPr>
          <p:cNvGrpSpPr/>
          <p:nvPr/>
        </p:nvGrpSpPr>
        <p:grpSpPr>
          <a:xfrm>
            <a:off x="8023200" y="2514768"/>
            <a:ext cx="1936538" cy="430887"/>
            <a:chOff x="1482905" y="4643135"/>
            <a:chExt cx="1936538" cy="430887"/>
          </a:xfrm>
        </p:grpSpPr>
        <p:sp>
          <p:nvSpPr>
            <p:cNvPr id="140" name="Ellipse 139">
              <a:extLst>
                <a:ext uri="{FF2B5EF4-FFF2-40B4-BE49-F238E27FC236}">
                  <a16:creationId xmlns:a16="http://schemas.microsoft.com/office/drawing/2014/main" id="{F0652000-5995-400F-8C9B-559414C23C84}"/>
                </a:ext>
              </a:extLst>
            </p:cNvPr>
            <p:cNvSpPr/>
            <p:nvPr/>
          </p:nvSpPr>
          <p:spPr>
            <a:xfrm>
              <a:off x="1482905" y="473996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41" name="Textfeld 140">
              <a:extLst>
                <a:ext uri="{FF2B5EF4-FFF2-40B4-BE49-F238E27FC236}">
                  <a16:creationId xmlns:a16="http://schemas.microsoft.com/office/drawing/2014/main" id="{08681650-FD59-4180-8AF0-8208FAB0A57F}"/>
                </a:ext>
              </a:extLst>
            </p:cNvPr>
            <p:cNvSpPr txBox="1"/>
            <p:nvPr/>
          </p:nvSpPr>
          <p:spPr>
            <a:xfrm>
              <a:off x="1755505" y="4643135"/>
              <a:ext cx="1663938"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Extremwetterbedingter Arbeitsausfall</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142" name="Gruppieren 141">
            <a:extLst>
              <a:ext uri="{FF2B5EF4-FFF2-40B4-BE49-F238E27FC236}">
                <a16:creationId xmlns:a16="http://schemas.microsoft.com/office/drawing/2014/main" id="{05305D45-F4FB-4665-AB38-C65D52946C35}"/>
              </a:ext>
            </a:extLst>
          </p:cNvPr>
          <p:cNvGrpSpPr/>
          <p:nvPr/>
        </p:nvGrpSpPr>
        <p:grpSpPr>
          <a:xfrm>
            <a:off x="8528888" y="1396836"/>
            <a:ext cx="1234881" cy="400110"/>
            <a:chOff x="1538098" y="4523627"/>
            <a:chExt cx="1234881" cy="400110"/>
          </a:xfrm>
        </p:grpSpPr>
        <p:sp>
          <p:nvSpPr>
            <p:cNvPr id="143" name="Ellipse 142">
              <a:extLst>
                <a:ext uri="{FF2B5EF4-FFF2-40B4-BE49-F238E27FC236}">
                  <a16:creationId xmlns:a16="http://schemas.microsoft.com/office/drawing/2014/main" id="{BB5B5818-D889-44C9-9006-FF2319B9D2BC}"/>
                </a:ext>
              </a:extLst>
            </p:cNvPr>
            <p:cNvSpPr/>
            <p:nvPr/>
          </p:nvSpPr>
          <p:spPr>
            <a:xfrm>
              <a:off x="1538098" y="4640521"/>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44" name="Textfeld 143">
              <a:extLst>
                <a:ext uri="{FF2B5EF4-FFF2-40B4-BE49-F238E27FC236}">
                  <a16:creationId xmlns:a16="http://schemas.microsoft.com/office/drawing/2014/main" id="{4ADABAE5-E7CB-41A3-8239-A2B625789FE9}"/>
                </a:ext>
              </a:extLst>
            </p:cNvPr>
            <p:cNvSpPr txBox="1"/>
            <p:nvPr/>
          </p:nvSpPr>
          <p:spPr>
            <a:xfrm>
              <a:off x="1672980" y="4523627"/>
              <a:ext cx="1099999"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000" dirty="0"/>
                <a:t>Abhängigkeit von Kunden</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145" name="Gruppieren 144">
            <a:extLst>
              <a:ext uri="{FF2B5EF4-FFF2-40B4-BE49-F238E27FC236}">
                <a16:creationId xmlns:a16="http://schemas.microsoft.com/office/drawing/2014/main" id="{DED84F2A-2083-4525-A9FE-8EB913E75552}"/>
              </a:ext>
            </a:extLst>
          </p:cNvPr>
          <p:cNvGrpSpPr/>
          <p:nvPr/>
        </p:nvGrpSpPr>
        <p:grpSpPr>
          <a:xfrm>
            <a:off x="901039" y="4979601"/>
            <a:ext cx="2144811" cy="430887"/>
            <a:chOff x="1538098" y="4523627"/>
            <a:chExt cx="2144811" cy="430887"/>
          </a:xfrm>
        </p:grpSpPr>
        <p:sp>
          <p:nvSpPr>
            <p:cNvPr id="146" name="Ellipse 145">
              <a:extLst>
                <a:ext uri="{FF2B5EF4-FFF2-40B4-BE49-F238E27FC236}">
                  <a16:creationId xmlns:a16="http://schemas.microsoft.com/office/drawing/2014/main" id="{927DF969-AAE5-4FD4-97AC-033618514EAE}"/>
                </a:ext>
              </a:extLst>
            </p:cNvPr>
            <p:cNvSpPr/>
            <p:nvPr/>
          </p:nvSpPr>
          <p:spPr>
            <a:xfrm>
              <a:off x="1538098" y="4640521"/>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47" name="Textfeld 146">
              <a:extLst>
                <a:ext uri="{FF2B5EF4-FFF2-40B4-BE49-F238E27FC236}">
                  <a16:creationId xmlns:a16="http://schemas.microsoft.com/office/drawing/2014/main" id="{111629E2-C231-45F4-9FDB-FAEAF5718475}"/>
                </a:ext>
              </a:extLst>
            </p:cNvPr>
            <p:cNvSpPr txBox="1"/>
            <p:nvPr/>
          </p:nvSpPr>
          <p:spPr>
            <a:xfrm>
              <a:off x="1672980" y="4523627"/>
              <a:ext cx="2009929"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Fehlende Transparenz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in der Lieferkette</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148" name="Gruppieren 147">
            <a:extLst>
              <a:ext uri="{FF2B5EF4-FFF2-40B4-BE49-F238E27FC236}">
                <a16:creationId xmlns:a16="http://schemas.microsoft.com/office/drawing/2014/main" id="{241D739F-0E31-404F-9954-7A740F2D5892}"/>
              </a:ext>
            </a:extLst>
          </p:cNvPr>
          <p:cNvGrpSpPr/>
          <p:nvPr/>
        </p:nvGrpSpPr>
        <p:grpSpPr>
          <a:xfrm>
            <a:off x="898753" y="5559936"/>
            <a:ext cx="2315128" cy="600164"/>
            <a:chOff x="1562292" y="4670567"/>
            <a:chExt cx="2315128" cy="600164"/>
          </a:xfrm>
        </p:grpSpPr>
        <p:sp>
          <p:nvSpPr>
            <p:cNvPr id="149" name="Ellipse 148">
              <a:extLst>
                <a:ext uri="{FF2B5EF4-FFF2-40B4-BE49-F238E27FC236}">
                  <a16:creationId xmlns:a16="http://schemas.microsoft.com/office/drawing/2014/main" id="{9070034C-73C0-492E-A94D-7BCA8C395693}"/>
                </a:ext>
              </a:extLst>
            </p:cNvPr>
            <p:cNvSpPr/>
            <p:nvPr/>
          </p:nvSpPr>
          <p:spPr>
            <a:xfrm>
              <a:off x="1562292" y="4893852"/>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11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50" name="Textfeld 149">
              <a:extLst>
                <a:ext uri="{FF2B5EF4-FFF2-40B4-BE49-F238E27FC236}">
                  <a16:creationId xmlns:a16="http://schemas.microsoft.com/office/drawing/2014/main" id="{DC5FCA0A-84FE-41BC-AB20-132485F7C0D6}"/>
                </a:ext>
              </a:extLst>
            </p:cNvPr>
            <p:cNvSpPr txBox="1"/>
            <p:nvPr/>
          </p:nvSpPr>
          <p:spPr>
            <a:xfrm>
              <a:off x="1682353" y="4670567"/>
              <a:ext cx="2195067" cy="60016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Steigende Anforderungen an Datenerhebung für Zertifizierung, CDP, Kunden</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spTree>
    <p:extLst>
      <p:ext uri="{BB962C8B-B14F-4D97-AF65-F5344CB8AC3E}">
        <p14:creationId xmlns:p14="http://schemas.microsoft.com/office/powerpoint/2010/main" val="1857704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Template </a:t>
            </a:r>
            <a:r>
              <a:rPr lang="en-AU" dirty="0"/>
              <a:t>Risikomatrix</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aphicFrame>
        <p:nvGraphicFramePr>
          <p:cNvPr id="49" name="Tabelle 5">
            <a:extLst>
              <a:ext uri="{FF2B5EF4-FFF2-40B4-BE49-F238E27FC236}">
                <a16:creationId xmlns:a16="http://schemas.microsoft.com/office/drawing/2014/main" id="{6CC2805E-A097-4DAA-93AC-0F09575B613C}"/>
              </a:ext>
            </a:extLst>
          </p:cNvPr>
          <p:cNvGraphicFramePr>
            <a:graphicFrameLocks noGrp="1"/>
          </p:cNvGraphicFramePr>
          <p:nvPr/>
        </p:nvGraphicFramePr>
        <p:xfrm>
          <a:off x="7139729" y="1216655"/>
          <a:ext cx="4680000" cy="4680000"/>
        </p:xfrm>
        <a:graphic>
          <a:graphicData uri="http://schemas.openxmlformats.org/drawingml/2006/table">
            <a:tbl>
              <a:tblPr firstRow="1" bandRow="1">
                <a:tableStyleId>{5C22544A-7EE6-4342-B048-85BDC9FD1C3A}</a:tableStyleId>
              </a:tblPr>
              <a:tblGrid>
                <a:gridCol w="780000">
                  <a:extLst>
                    <a:ext uri="{9D8B030D-6E8A-4147-A177-3AD203B41FA5}">
                      <a16:colId xmlns:a16="http://schemas.microsoft.com/office/drawing/2014/main" val="2686185723"/>
                    </a:ext>
                  </a:extLst>
                </a:gridCol>
                <a:gridCol w="780000">
                  <a:extLst>
                    <a:ext uri="{9D8B030D-6E8A-4147-A177-3AD203B41FA5}">
                      <a16:colId xmlns:a16="http://schemas.microsoft.com/office/drawing/2014/main" val="1568991349"/>
                    </a:ext>
                  </a:extLst>
                </a:gridCol>
                <a:gridCol w="780000">
                  <a:extLst>
                    <a:ext uri="{9D8B030D-6E8A-4147-A177-3AD203B41FA5}">
                      <a16:colId xmlns:a16="http://schemas.microsoft.com/office/drawing/2014/main" val="3403281502"/>
                    </a:ext>
                  </a:extLst>
                </a:gridCol>
                <a:gridCol w="780000">
                  <a:extLst>
                    <a:ext uri="{9D8B030D-6E8A-4147-A177-3AD203B41FA5}">
                      <a16:colId xmlns:a16="http://schemas.microsoft.com/office/drawing/2014/main" val="1932244597"/>
                    </a:ext>
                  </a:extLst>
                </a:gridCol>
                <a:gridCol w="780000">
                  <a:extLst>
                    <a:ext uri="{9D8B030D-6E8A-4147-A177-3AD203B41FA5}">
                      <a16:colId xmlns:a16="http://schemas.microsoft.com/office/drawing/2014/main" val="2536399403"/>
                    </a:ext>
                  </a:extLst>
                </a:gridCol>
                <a:gridCol w="780000">
                  <a:extLst>
                    <a:ext uri="{9D8B030D-6E8A-4147-A177-3AD203B41FA5}">
                      <a16:colId xmlns:a16="http://schemas.microsoft.com/office/drawing/2014/main" val="592289381"/>
                    </a:ext>
                  </a:extLst>
                </a:gridCol>
              </a:tblGrid>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1171138747"/>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b="1" kern="1200" dirty="0">
                        <a:solidFill>
                          <a:schemeClr val="lt1"/>
                        </a:solidFill>
                        <a:latin typeface="+mn-lt"/>
                        <a:ea typeface="+mn-ea"/>
                        <a:cs typeface="+mn-cs"/>
                      </a:endParaRPr>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94848116"/>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DD2E44"/>
                    </a:solidFill>
                  </a:tcPr>
                </a:tc>
                <a:extLst>
                  <a:ext uri="{0D108BD9-81ED-4DB2-BD59-A6C34878D82A}">
                    <a16:rowId xmlns:a16="http://schemas.microsoft.com/office/drawing/2014/main" val="2955718171"/>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27708"/>
                    </a:solidFill>
                  </a:tcPr>
                </a:tc>
                <a:extLst>
                  <a:ext uri="{0D108BD9-81ED-4DB2-BD59-A6C34878D82A}">
                    <a16:rowId xmlns:a16="http://schemas.microsoft.com/office/drawing/2014/main" val="3402220985"/>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69A04"/>
                    </a:solidFill>
                  </a:tcPr>
                </a:tc>
                <a:extLst>
                  <a:ext uri="{0D108BD9-81ED-4DB2-BD59-A6C34878D82A}">
                    <a16:rowId xmlns:a16="http://schemas.microsoft.com/office/drawing/2014/main" val="2342026657"/>
                  </a:ext>
                </a:extLst>
              </a:tr>
              <a:tr h="780000">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9FC55D"/>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BFDB67"/>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E0E056"/>
                    </a:solidFill>
                  </a:tcPr>
                </a:tc>
                <a:tc>
                  <a:txBody>
                    <a:bodyPr/>
                    <a:lstStyle/>
                    <a:p>
                      <a:endParaRPr lang="en-AU" sz="2400" dirty="0"/>
                    </a:p>
                  </a:txBody>
                  <a:tcPr marL="121920" marR="121920" marT="60960" marB="60960">
                    <a:lnL w="9525" cap="flat" cmpd="sng" algn="ctr">
                      <a:solidFill>
                        <a:srgbClr val="F2F2F2"/>
                      </a:solidFill>
                      <a:prstDash val="solid"/>
                      <a:round/>
                      <a:headEnd type="none" w="med" len="med"/>
                      <a:tailEnd type="none" w="med" len="med"/>
                    </a:lnL>
                    <a:lnR w="9525" cap="flat" cmpd="sng" algn="ctr">
                      <a:solidFill>
                        <a:srgbClr val="F2F2F2"/>
                      </a:solidFill>
                      <a:prstDash val="solid"/>
                      <a:round/>
                      <a:headEnd type="none" w="med" len="med"/>
                      <a:tailEnd type="none" w="med" len="med"/>
                    </a:lnR>
                    <a:lnT w="9525" cap="flat" cmpd="sng" algn="ctr">
                      <a:solidFill>
                        <a:srgbClr val="F2F2F2"/>
                      </a:solidFill>
                      <a:prstDash val="solid"/>
                      <a:round/>
                      <a:headEnd type="none" w="med" len="med"/>
                      <a:tailEnd type="none" w="med" len="med"/>
                    </a:lnT>
                    <a:lnB w="9525" cap="flat" cmpd="sng" algn="ctr">
                      <a:solidFill>
                        <a:srgbClr val="F2F2F2"/>
                      </a:solidFill>
                      <a:prstDash val="solid"/>
                      <a:round/>
                      <a:headEnd type="none" w="med" len="med"/>
                      <a:tailEnd type="none" w="med" len="med"/>
                    </a:lnB>
                    <a:lnTlToBr w="12700" cmpd="sng">
                      <a:noFill/>
                      <a:prstDash val="solid"/>
                    </a:lnTlToBr>
                    <a:lnBlToTr w="12700" cmpd="sng">
                      <a:noFill/>
                      <a:prstDash val="solid"/>
                    </a:lnBlToTr>
                    <a:solidFill>
                      <a:srgbClr val="FFCE01"/>
                    </a:solidFill>
                  </a:tcPr>
                </a:tc>
                <a:extLst>
                  <a:ext uri="{0D108BD9-81ED-4DB2-BD59-A6C34878D82A}">
                    <a16:rowId xmlns:a16="http://schemas.microsoft.com/office/drawing/2014/main" val="3717383708"/>
                  </a:ext>
                </a:extLst>
              </a:tr>
            </a:tbl>
          </a:graphicData>
        </a:graphic>
      </p:graphicFrame>
      <p:sp>
        <p:nvSpPr>
          <p:cNvPr id="50" name="Textfeld 49">
            <a:extLst>
              <a:ext uri="{FF2B5EF4-FFF2-40B4-BE49-F238E27FC236}">
                <a16:creationId xmlns:a16="http://schemas.microsoft.com/office/drawing/2014/main" id="{0BDDC57B-7363-4AFF-82CE-75C542A7B7E0}"/>
              </a:ext>
            </a:extLst>
          </p:cNvPr>
          <p:cNvSpPr txBox="1"/>
          <p:nvPr/>
        </p:nvSpPr>
        <p:spPr>
          <a:xfrm rot="16200000">
            <a:off x="4772830" y="3591384"/>
            <a:ext cx="3825667" cy="27699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3B687F"/>
                </a:solidFill>
                <a:effectLst/>
                <a:uLnTx/>
                <a:uFillTx/>
                <a:latin typeface="Arial"/>
                <a:ea typeface="ＭＳ Ｐゴシック" charset="-128"/>
                <a:cs typeface="+mn-cs"/>
              </a:rPr>
              <a:t>Eintrittswahrscheinlichkeit</a:t>
            </a:r>
          </a:p>
        </p:txBody>
      </p:sp>
      <p:sp>
        <p:nvSpPr>
          <p:cNvPr id="51" name="Textfeld 50">
            <a:extLst>
              <a:ext uri="{FF2B5EF4-FFF2-40B4-BE49-F238E27FC236}">
                <a16:creationId xmlns:a16="http://schemas.microsoft.com/office/drawing/2014/main" id="{7036F5E6-8469-4749-9232-6D08EDD5437B}"/>
              </a:ext>
            </a:extLst>
          </p:cNvPr>
          <p:cNvSpPr txBox="1"/>
          <p:nvPr/>
        </p:nvSpPr>
        <p:spPr>
          <a:xfrm>
            <a:off x="7420174" y="6174996"/>
            <a:ext cx="4225689" cy="27699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3B687F"/>
                </a:solidFill>
                <a:effectLst/>
                <a:uLnTx/>
                <a:uFillTx/>
                <a:latin typeface="Arial"/>
                <a:ea typeface="ＭＳ Ｐゴシック" charset="-128"/>
                <a:cs typeface="+mn-cs"/>
              </a:rPr>
              <a:t>Ausmaß des Schadens</a:t>
            </a:r>
          </a:p>
        </p:txBody>
      </p:sp>
      <p:sp>
        <p:nvSpPr>
          <p:cNvPr id="54" name="Textfeld 53">
            <a:extLst>
              <a:ext uri="{FF2B5EF4-FFF2-40B4-BE49-F238E27FC236}">
                <a16:creationId xmlns:a16="http://schemas.microsoft.com/office/drawing/2014/main" id="{EA1BF2BE-43E7-4C17-B9BB-3CDE51668424}"/>
              </a:ext>
            </a:extLst>
          </p:cNvPr>
          <p:cNvSpPr txBox="1"/>
          <p:nvPr/>
        </p:nvSpPr>
        <p:spPr>
          <a:xfrm>
            <a:off x="7385571" y="5931513"/>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1</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5" name="Textfeld 54">
            <a:extLst>
              <a:ext uri="{FF2B5EF4-FFF2-40B4-BE49-F238E27FC236}">
                <a16:creationId xmlns:a16="http://schemas.microsoft.com/office/drawing/2014/main" id="{89740ACF-C9D8-434F-BBB5-E0609817F9FD}"/>
              </a:ext>
            </a:extLst>
          </p:cNvPr>
          <p:cNvSpPr txBox="1"/>
          <p:nvPr/>
        </p:nvSpPr>
        <p:spPr>
          <a:xfrm>
            <a:off x="6722077" y="5317598"/>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1</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6" name="Textfeld 55">
            <a:extLst>
              <a:ext uri="{FF2B5EF4-FFF2-40B4-BE49-F238E27FC236}">
                <a16:creationId xmlns:a16="http://schemas.microsoft.com/office/drawing/2014/main" id="{E0E661C9-8B63-4B5B-87A0-9B36CF9FF0AE}"/>
              </a:ext>
            </a:extLst>
          </p:cNvPr>
          <p:cNvSpPr txBox="1"/>
          <p:nvPr/>
        </p:nvSpPr>
        <p:spPr>
          <a:xfrm>
            <a:off x="8086267" y="5921919"/>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2</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7" name="Textfeld 56">
            <a:extLst>
              <a:ext uri="{FF2B5EF4-FFF2-40B4-BE49-F238E27FC236}">
                <a16:creationId xmlns:a16="http://schemas.microsoft.com/office/drawing/2014/main" id="{1ED78AD3-9678-4AE6-A5FB-6DB52B9E7259}"/>
              </a:ext>
            </a:extLst>
          </p:cNvPr>
          <p:cNvSpPr txBox="1"/>
          <p:nvPr/>
        </p:nvSpPr>
        <p:spPr>
          <a:xfrm>
            <a:off x="8920101" y="5943417"/>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3</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8" name="Textfeld 57">
            <a:extLst>
              <a:ext uri="{FF2B5EF4-FFF2-40B4-BE49-F238E27FC236}">
                <a16:creationId xmlns:a16="http://schemas.microsoft.com/office/drawing/2014/main" id="{9231C800-EBAD-49D6-9000-32EAAEABB2A5}"/>
              </a:ext>
            </a:extLst>
          </p:cNvPr>
          <p:cNvSpPr txBox="1"/>
          <p:nvPr/>
        </p:nvSpPr>
        <p:spPr>
          <a:xfrm>
            <a:off x="9621061" y="5946924"/>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4</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59" name="Textfeld 58">
            <a:extLst>
              <a:ext uri="{FF2B5EF4-FFF2-40B4-BE49-F238E27FC236}">
                <a16:creationId xmlns:a16="http://schemas.microsoft.com/office/drawing/2014/main" id="{64021BAF-CD44-4941-B546-7969FDC120A2}"/>
              </a:ext>
            </a:extLst>
          </p:cNvPr>
          <p:cNvSpPr txBox="1"/>
          <p:nvPr/>
        </p:nvSpPr>
        <p:spPr>
          <a:xfrm>
            <a:off x="10435402" y="5934750"/>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5</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0" name="Textfeld 59">
            <a:extLst>
              <a:ext uri="{FF2B5EF4-FFF2-40B4-BE49-F238E27FC236}">
                <a16:creationId xmlns:a16="http://schemas.microsoft.com/office/drawing/2014/main" id="{CA3C05A6-B245-49E8-BCF4-1A60D50CF18C}"/>
              </a:ext>
            </a:extLst>
          </p:cNvPr>
          <p:cNvSpPr txBox="1"/>
          <p:nvPr/>
        </p:nvSpPr>
        <p:spPr>
          <a:xfrm>
            <a:off x="11249743" y="593151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6</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1" name="Textfeld 60">
            <a:extLst>
              <a:ext uri="{FF2B5EF4-FFF2-40B4-BE49-F238E27FC236}">
                <a16:creationId xmlns:a16="http://schemas.microsoft.com/office/drawing/2014/main" id="{9BF32BDB-5F17-4916-BD20-7AE60F80D5B2}"/>
              </a:ext>
            </a:extLst>
          </p:cNvPr>
          <p:cNvSpPr txBox="1"/>
          <p:nvPr/>
        </p:nvSpPr>
        <p:spPr>
          <a:xfrm>
            <a:off x="6722077" y="4615691"/>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2</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2" name="Textfeld 61">
            <a:extLst>
              <a:ext uri="{FF2B5EF4-FFF2-40B4-BE49-F238E27FC236}">
                <a16:creationId xmlns:a16="http://schemas.microsoft.com/office/drawing/2014/main" id="{1A62AD83-EC19-40C2-A19F-FC43609A05EE}"/>
              </a:ext>
            </a:extLst>
          </p:cNvPr>
          <p:cNvSpPr txBox="1"/>
          <p:nvPr/>
        </p:nvSpPr>
        <p:spPr>
          <a:xfrm>
            <a:off x="6728026" y="3842594"/>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3</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3" name="Textfeld 62">
            <a:extLst>
              <a:ext uri="{FF2B5EF4-FFF2-40B4-BE49-F238E27FC236}">
                <a16:creationId xmlns:a16="http://schemas.microsoft.com/office/drawing/2014/main" id="{FB03A1F2-A8D3-4695-B4E5-D3578C7F3E5F}"/>
              </a:ext>
            </a:extLst>
          </p:cNvPr>
          <p:cNvSpPr txBox="1"/>
          <p:nvPr/>
        </p:nvSpPr>
        <p:spPr>
          <a:xfrm>
            <a:off x="6715062" y="312214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4</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4" name="Textfeld 63">
            <a:extLst>
              <a:ext uri="{FF2B5EF4-FFF2-40B4-BE49-F238E27FC236}">
                <a16:creationId xmlns:a16="http://schemas.microsoft.com/office/drawing/2014/main" id="{1349106B-606D-4A51-BFF7-C075AE987C81}"/>
              </a:ext>
            </a:extLst>
          </p:cNvPr>
          <p:cNvSpPr txBox="1"/>
          <p:nvPr/>
        </p:nvSpPr>
        <p:spPr>
          <a:xfrm>
            <a:off x="6715317" y="2327398"/>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5</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sp>
        <p:nvSpPr>
          <p:cNvPr id="65" name="Textfeld 64">
            <a:extLst>
              <a:ext uri="{FF2B5EF4-FFF2-40B4-BE49-F238E27FC236}">
                <a16:creationId xmlns:a16="http://schemas.microsoft.com/office/drawing/2014/main" id="{8B1FD6AE-700B-4CD8-BB37-C8669852D698}"/>
              </a:ext>
            </a:extLst>
          </p:cNvPr>
          <p:cNvSpPr txBox="1"/>
          <p:nvPr/>
        </p:nvSpPr>
        <p:spPr>
          <a:xfrm>
            <a:off x="6715062" y="1524092"/>
            <a:ext cx="365870" cy="276999"/>
          </a:xfrm>
          <a:prstGeom prst="rect">
            <a:avLst/>
          </a:prstGeom>
          <a:noFill/>
          <a:ln>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D2D8A"/>
                </a:solidFill>
                <a:effectLst/>
                <a:uLnTx/>
                <a:uFillTx/>
                <a:latin typeface="Arial"/>
                <a:ea typeface="ＭＳ Ｐゴシック" charset="-128"/>
                <a:cs typeface="+mn-cs"/>
              </a:rPr>
              <a:t>6</a:t>
            </a:r>
            <a:endParaRPr kumimoji="0" lang="en-AU" sz="1200" b="0" i="0" u="none" strike="noStrike" kern="1200" cap="none" spc="0" normalizeH="0" baseline="0" noProof="0" dirty="0">
              <a:ln>
                <a:noFill/>
              </a:ln>
              <a:solidFill>
                <a:srgbClr val="2D2D8A"/>
              </a:solidFill>
              <a:effectLst/>
              <a:uLnTx/>
              <a:uFillTx/>
              <a:latin typeface="Arial" charset="0"/>
              <a:ea typeface="ＭＳ Ｐゴシック" charset="-128"/>
              <a:cs typeface="+mn-cs"/>
            </a:endParaRPr>
          </a:p>
        </p:txBody>
      </p:sp>
      <p:grpSp>
        <p:nvGrpSpPr>
          <p:cNvPr id="79" name="Gruppieren 78">
            <a:extLst>
              <a:ext uri="{FF2B5EF4-FFF2-40B4-BE49-F238E27FC236}">
                <a16:creationId xmlns:a16="http://schemas.microsoft.com/office/drawing/2014/main" id="{0F92DD43-BB72-486B-90ED-8B9DE981D592}"/>
              </a:ext>
            </a:extLst>
          </p:cNvPr>
          <p:cNvGrpSpPr/>
          <p:nvPr/>
        </p:nvGrpSpPr>
        <p:grpSpPr>
          <a:xfrm>
            <a:off x="901043" y="4914535"/>
            <a:ext cx="1701077" cy="261610"/>
            <a:chOff x="1482905" y="4670567"/>
            <a:chExt cx="1701077" cy="261610"/>
          </a:xfrm>
        </p:grpSpPr>
        <p:sp>
          <p:nvSpPr>
            <p:cNvPr id="80" name="Ellipse 79">
              <a:extLst>
                <a:ext uri="{FF2B5EF4-FFF2-40B4-BE49-F238E27FC236}">
                  <a16:creationId xmlns:a16="http://schemas.microsoft.com/office/drawing/2014/main" id="{D96FDCEC-8FD5-41DF-A18B-7196D92EA2FF}"/>
                </a:ext>
              </a:extLst>
            </p:cNvPr>
            <p:cNvSpPr/>
            <p:nvPr/>
          </p:nvSpPr>
          <p:spPr>
            <a:xfrm>
              <a:off x="1482905" y="473996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81" name="Textfeld 80">
              <a:extLst>
                <a:ext uri="{FF2B5EF4-FFF2-40B4-BE49-F238E27FC236}">
                  <a16:creationId xmlns:a16="http://schemas.microsoft.com/office/drawing/2014/main" id="{03ADA6E3-7968-492B-BC8B-3CA7723A5DFE}"/>
                </a:ext>
              </a:extLst>
            </p:cNvPr>
            <p:cNvSpPr txBox="1"/>
            <p:nvPr/>
          </p:nvSpPr>
          <p:spPr>
            <a:xfrm>
              <a:off x="1682353" y="4670567"/>
              <a:ext cx="1501629" cy="261610"/>
            </a:xfrm>
            <a:prstGeom prst="rect">
              <a:avLst/>
            </a:prstGeom>
            <a:noFill/>
          </p:spPr>
          <p:txBody>
            <a:bodyPr wrap="square" rtlCol="0">
              <a:spAutoFit/>
            </a:bodyPr>
            <a:lstStyle/>
            <a:p>
              <a:pPr algn="l">
                <a:defRPr/>
              </a:pPr>
              <a:r>
                <a:rPr lang="de-DE" sz="1100" dirty="0">
                  <a:solidFill>
                    <a:srgbClr val="000000"/>
                  </a:solidFill>
                </a:rPr>
                <a:t>Risiko 1</a:t>
              </a:r>
              <a:endParaRPr lang="en-AU" sz="1100" dirty="0">
                <a:solidFill>
                  <a:srgbClr val="000000"/>
                </a:solidFill>
              </a:endParaRPr>
            </a:p>
          </p:txBody>
        </p:sp>
      </p:grpSp>
      <p:grpSp>
        <p:nvGrpSpPr>
          <p:cNvPr id="82" name="Gruppieren 81">
            <a:extLst>
              <a:ext uri="{FF2B5EF4-FFF2-40B4-BE49-F238E27FC236}">
                <a16:creationId xmlns:a16="http://schemas.microsoft.com/office/drawing/2014/main" id="{EBDE9EC5-F64F-4051-9E3D-3FA725B7FC77}"/>
              </a:ext>
            </a:extLst>
          </p:cNvPr>
          <p:cNvGrpSpPr/>
          <p:nvPr/>
        </p:nvGrpSpPr>
        <p:grpSpPr>
          <a:xfrm>
            <a:off x="904049" y="5241739"/>
            <a:ext cx="1701077" cy="261610"/>
            <a:chOff x="1482905" y="4670567"/>
            <a:chExt cx="1701077" cy="261610"/>
          </a:xfrm>
        </p:grpSpPr>
        <p:sp>
          <p:nvSpPr>
            <p:cNvPr id="83" name="Ellipse 82">
              <a:extLst>
                <a:ext uri="{FF2B5EF4-FFF2-40B4-BE49-F238E27FC236}">
                  <a16:creationId xmlns:a16="http://schemas.microsoft.com/office/drawing/2014/main" id="{16C3545A-E292-4B51-B8BB-3027202DA0D6}"/>
                </a:ext>
              </a:extLst>
            </p:cNvPr>
            <p:cNvSpPr/>
            <p:nvPr/>
          </p:nvSpPr>
          <p:spPr>
            <a:xfrm>
              <a:off x="1482905" y="473996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84" name="Textfeld 83">
              <a:extLst>
                <a:ext uri="{FF2B5EF4-FFF2-40B4-BE49-F238E27FC236}">
                  <a16:creationId xmlns:a16="http://schemas.microsoft.com/office/drawing/2014/main" id="{4CC8A647-981F-4DA2-8DF7-9E2DC69D03DA}"/>
                </a:ext>
              </a:extLst>
            </p:cNvPr>
            <p:cNvSpPr txBox="1"/>
            <p:nvPr/>
          </p:nvSpPr>
          <p:spPr>
            <a:xfrm>
              <a:off x="1682353" y="4670567"/>
              <a:ext cx="1501629"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Risiko 2</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5" name="Gruppieren 84">
            <a:extLst>
              <a:ext uri="{FF2B5EF4-FFF2-40B4-BE49-F238E27FC236}">
                <a16:creationId xmlns:a16="http://schemas.microsoft.com/office/drawing/2014/main" id="{56FD6BB2-4E15-4CF9-8B1B-E6812A369937}"/>
              </a:ext>
            </a:extLst>
          </p:cNvPr>
          <p:cNvGrpSpPr/>
          <p:nvPr/>
        </p:nvGrpSpPr>
        <p:grpSpPr>
          <a:xfrm>
            <a:off x="904049" y="5564147"/>
            <a:ext cx="1701077" cy="261610"/>
            <a:chOff x="1482905" y="4670567"/>
            <a:chExt cx="1701077" cy="261610"/>
          </a:xfrm>
        </p:grpSpPr>
        <p:sp>
          <p:nvSpPr>
            <p:cNvPr id="86" name="Ellipse 85">
              <a:extLst>
                <a:ext uri="{FF2B5EF4-FFF2-40B4-BE49-F238E27FC236}">
                  <a16:creationId xmlns:a16="http://schemas.microsoft.com/office/drawing/2014/main" id="{77517413-E469-4DF3-877E-3F396A58E2DE}"/>
                </a:ext>
              </a:extLst>
            </p:cNvPr>
            <p:cNvSpPr/>
            <p:nvPr/>
          </p:nvSpPr>
          <p:spPr>
            <a:xfrm>
              <a:off x="1482905" y="473996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87" name="Textfeld 86">
              <a:extLst>
                <a:ext uri="{FF2B5EF4-FFF2-40B4-BE49-F238E27FC236}">
                  <a16:creationId xmlns:a16="http://schemas.microsoft.com/office/drawing/2014/main" id="{E7C0E2DF-CDBC-4DBC-8A9C-CD525F857074}"/>
                </a:ext>
              </a:extLst>
            </p:cNvPr>
            <p:cNvSpPr txBox="1"/>
            <p:nvPr/>
          </p:nvSpPr>
          <p:spPr>
            <a:xfrm>
              <a:off x="1682353" y="4670567"/>
              <a:ext cx="1501629"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Risiko …</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pSp>
        <p:nvGrpSpPr>
          <p:cNvPr id="89" name="Gruppieren 88">
            <a:extLst>
              <a:ext uri="{FF2B5EF4-FFF2-40B4-BE49-F238E27FC236}">
                <a16:creationId xmlns:a16="http://schemas.microsoft.com/office/drawing/2014/main" id="{0F144947-BF20-4263-AFE0-4B4EFA726E3E}"/>
              </a:ext>
            </a:extLst>
          </p:cNvPr>
          <p:cNvGrpSpPr/>
          <p:nvPr/>
        </p:nvGrpSpPr>
        <p:grpSpPr>
          <a:xfrm>
            <a:off x="901043" y="5872916"/>
            <a:ext cx="1701077" cy="261610"/>
            <a:chOff x="1482905" y="4670567"/>
            <a:chExt cx="1701077" cy="261610"/>
          </a:xfrm>
        </p:grpSpPr>
        <p:sp>
          <p:nvSpPr>
            <p:cNvPr id="90" name="Ellipse 89">
              <a:extLst>
                <a:ext uri="{FF2B5EF4-FFF2-40B4-BE49-F238E27FC236}">
                  <a16:creationId xmlns:a16="http://schemas.microsoft.com/office/drawing/2014/main" id="{EE8E1DDC-668F-48EF-A386-E36EAD0AD0BB}"/>
                </a:ext>
              </a:extLst>
            </p:cNvPr>
            <p:cNvSpPr/>
            <p:nvPr/>
          </p:nvSpPr>
          <p:spPr>
            <a:xfrm>
              <a:off x="1482905" y="4739965"/>
              <a:ext cx="142128" cy="153593"/>
            </a:xfrm>
            <a:prstGeom prst="ellipse">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1" name="Textfeld 90">
              <a:extLst>
                <a:ext uri="{FF2B5EF4-FFF2-40B4-BE49-F238E27FC236}">
                  <a16:creationId xmlns:a16="http://schemas.microsoft.com/office/drawing/2014/main" id="{4119CFAC-A49A-4F9A-B85F-5F63AFBFCEA5}"/>
                </a:ext>
              </a:extLst>
            </p:cNvPr>
            <p:cNvSpPr txBox="1"/>
            <p:nvPr/>
          </p:nvSpPr>
          <p:spPr>
            <a:xfrm>
              <a:off x="1682353" y="4670567"/>
              <a:ext cx="1501629"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Risiko …</a:t>
              </a:r>
              <a:endParaRPr kumimoji="0" lang="en-AU" sz="11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graphicFrame>
        <p:nvGraphicFramePr>
          <p:cNvPr id="92" name="Tabelle 51">
            <a:extLst>
              <a:ext uri="{FF2B5EF4-FFF2-40B4-BE49-F238E27FC236}">
                <a16:creationId xmlns:a16="http://schemas.microsoft.com/office/drawing/2014/main" id="{F41C4A62-688D-4D53-8154-D8F0B2393C73}"/>
              </a:ext>
            </a:extLst>
          </p:cNvPr>
          <p:cNvGraphicFramePr>
            <a:graphicFrameLocks noGrp="1"/>
          </p:cNvGraphicFramePr>
          <p:nvPr/>
        </p:nvGraphicFramePr>
        <p:xfrm>
          <a:off x="672495" y="1898005"/>
          <a:ext cx="4413750" cy="2448273"/>
        </p:xfrm>
        <a:graphic>
          <a:graphicData uri="http://schemas.openxmlformats.org/drawingml/2006/table">
            <a:tbl>
              <a:tblPr firstRow="1" bandRow="1">
                <a:tableStyleId>{5C22544A-7EE6-4342-B048-85BDC9FD1C3A}</a:tableStyleId>
              </a:tblPr>
              <a:tblGrid>
                <a:gridCol w="2206875">
                  <a:extLst>
                    <a:ext uri="{9D8B030D-6E8A-4147-A177-3AD203B41FA5}">
                      <a16:colId xmlns:a16="http://schemas.microsoft.com/office/drawing/2014/main" val="1062721599"/>
                    </a:ext>
                  </a:extLst>
                </a:gridCol>
                <a:gridCol w="2206875">
                  <a:extLst>
                    <a:ext uri="{9D8B030D-6E8A-4147-A177-3AD203B41FA5}">
                      <a16:colId xmlns:a16="http://schemas.microsoft.com/office/drawing/2014/main" val="1597128941"/>
                    </a:ext>
                  </a:extLst>
                </a:gridCol>
              </a:tblGrid>
              <a:tr h="5624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300" b="0" dirty="0">
                          <a:latin typeface="+mn-lt"/>
                        </a:rPr>
                        <a:t>Abschätzung Eintrittswahrscheinlichkeit</a:t>
                      </a:r>
                      <a:endParaRPr lang="en-AU" sz="1300" b="0" dirty="0">
                        <a:latin typeface="+mn-lt"/>
                      </a:endParaRPr>
                    </a:p>
                  </a:txBody>
                  <a:tcPr>
                    <a:solidFill>
                      <a:srgbClr val="3B687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a:t>Abschätzung Ausmaß des Schadens</a:t>
                      </a:r>
                      <a:endParaRPr lang="en-AU" sz="1200" b="0" dirty="0"/>
                    </a:p>
                  </a:txBody>
                  <a:tcPr>
                    <a:solidFill>
                      <a:srgbClr val="3B687F"/>
                    </a:solidFill>
                  </a:tcPr>
                </a:tc>
                <a:extLst>
                  <a:ext uri="{0D108BD9-81ED-4DB2-BD59-A6C34878D82A}">
                    <a16:rowId xmlns:a16="http://schemas.microsoft.com/office/drawing/2014/main" val="1992293004"/>
                  </a:ext>
                </a:extLst>
              </a:tr>
              <a:tr h="1885785">
                <a:tc>
                  <a:txBody>
                    <a:bodyPr/>
                    <a:lstStyle/>
                    <a:p>
                      <a:endParaRPr lang="de-DE" sz="1200" dirty="0"/>
                    </a:p>
                    <a:p>
                      <a:endParaRPr lang="en-AU" sz="1200" dirty="0"/>
                    </a:p>
                    <a:p>
                      <a:endParaRPr lang="en-AU" sz="1200" dirty="0"/>
                    </a:p>
                  </a:txBody>
                  <a:tcPr>
                    <a:solidFill>
                      <a:schemeClr val="bg1">
                        <a:lumMod val="95000"/>
                      </a:schemeClr>
                    </a:solidFill>
                  </a:tcPr>
                </a:tc>
                <a:tc>
                  <a:txBody>
                    <a:bodyPr/>
                    <a:lstStyle/>
                    <a:p>
                      <a:endParaRPr lang="de-DE" sz="1200" dirty="0"/>
                    </a:p>
                    <a:p>
                      <a:endParaRPr lang="en-AU" sz="1200" dirty="0"/>
                    </a:p>
                  </a:txBody>
                  <a:tcPr>
                    <a:solidFill>
                      <a:schemeClr val="bg1">
                        <a:lumMod val="95000"/>
                      </a:schemeClr>
                    </a:solidFill>
                  </a:tcPr>
                </a:tc>
                <a:extLst>
                  <a:ext uri="{0D108BD9-81ED-4DB2-BD59-A6C34878D82A}">
                    <a16:rowId xmlns:a16="http://schemas.microsoft.com/office/drawing/2014/main" val="3283946611"/>
                  </a:ext>
                </a:extLst>
              </a:tr>
            </a:tbl>
          </a:graphicData>
        </a:graphic>
      </p:graphicFrame>
      <p:grpSp>
        <p:nvGrpSpPr>
          <p:cNvPr id="93" name="Gruppieren 92">
            <a:extLst>
              <a:ext uri="{FF2B5EF4-FFF2-40B4-BE49-F238E27FC236}">
                <a16:creationId xmlns:a16="http://schemas.microsoft.com/office/drawing/2014/main" id="{F3A99EFC-A872-4B4E-AD59-7251045700DE}"/>
              </a:ext>
            </a:extLst>
          </p:cNvPr>
          <p:cNvGrpSpPr/>
          <p:nvPr/>
        </p:nvGrpSpPr>
        <p:grpSpPr>
          <a:xfrm>
            <a:off x="901043" y="2564475"/>
            <a:ext cx="143542" cy="1509697"/>
            <a:chOff x="1586569" y="2715581"/>
            <a:chExt cx="143542" cy="1509697"/>
          </a:xfrm>
        </p:grpSpPr>
        <p:sp>
          <p:nvSpPr>
            <p:cNvPr id="94" name="Ellipse 93">
              <a:extLst>
                <a:ext uri="{FF2B5EF4-FFF2-40B4-BE49-F238E27FC236}">
                  <a16:creationId xmlns:a16="http://schemas.microsoft.com/office/drawing/2014/main" id="{8F130C72-6F7A-4325-A14A-E282E060ACBE}"/>
                </a:ext>
              </a:extLst>
            </p:cNvPr>
            <p:cNvSpPr/>
            <p:nvPr/>
          </p:nvSpPr>
          <p:spPr>
            <a:xfrm>
              <a:off x="1586572" y="2715581"/>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5" name="Ellipse 94">
              <a:extLst>
                <a:ext uri="{FF2B5EF4-FFF2-40B4-BE49-F238E27FC236}">
                  <a16:creationId xmlns:a16="http://schemas.microsoft.com/office/drawing/2014/main" id="{93718FB6-B880-44F8-8B8F-4224A85FCE6F}"/>
                </a:ext>
              </a:extLst>
            </p:cNvPr>
            <p:cNvSpPr/>
            <p:nvPr/>
          </p:nvSpPr>
          <p:spPr>
            <a:xfrm>
              <a:off x="1586571" y="2925847"/>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6" name="Ellipse 95">
              <a:extLst>
                <a:ext uri="{FF2B5EF4-FFF2-40B4-BE49-F238E27FC236}">
                  <a16:creationId xmlns:a16="http://schemas.microsoft.com/office/drawing/2014/main" id="{20267720-47B5-404A-9085-0797F9903D97}"/>
                </a:ext>
              </a:extLst>
            </p:cNvPr>
            <p:cNvSpPr/>
            <p:nvPr/>
          </p:nvSpPr>
          <p:spPr>
            <a:xfrm>
              <a:off x="1587983" y="3277598"/>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7" name="Ellipse 96">
              <a:extLst>
                <a:ext uri="{FF2B5EF4-FFF2-40B4-BE49-F238E27FC236}">
                  <a16:creationId xmlns:a16="http://schemas.microsoft.com/office/drawing/2014/main" id="{C05675AE-8841-4AF8-8840-0E42F795A326}"/>
                </a:ext>
              </a:extLst>
            </p:cNvPr>
            <p:cNvSpPr/>
            <p:nvPr/>
          </p:nvSpPr>
          <p:spPr>
            <a:xfrm>
              <a:off x="1586571" y="3487864"/>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8" name="Ellipse 97">
              <a:extLst>
                <a:ext uri="{FF2B5EF4-FFF2-40B4-BE49-F238E27FC236}">
                  <a16:creationId xmlns:a16="http://schemas.microsoft.com/office/drawing/2014/main" id="{E40E0007-A4C3-456F-B64B-C538CE922C2B}"/>
                </a:ext>
              </a:extLst>
            </p:cNvPr>
            <p:cNvSpPr/>
            <p:nvPr/>
          </p:nvSpPr>
          <p:spPr>
            <a:xfrm>
              <a:off x="1586570" y="383961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9" name="Ellipse 98">
              <a:extLst>
                <a:ext uri="{FF2B5EF4-FFF2-40B4-BE49-F238E27FC236}">
                  <a16:creationId xmlns:a16="http://schemas.microsoft.com/office/drawing/2014/main" id="{2B96E111-AE4E-457D-AF2D-5E0C7902FDE8}"/>
                </a:ext>
              </a:extLst>
            </p:cNvPr>
            <p:cNvSpPr/>
            <p:nvPr/>
          </p:nvSpPr>
          <p:spPr>
            <a:xfrm>
              <a:off x="1586569" y="407168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grpSp>
        <p:nvGrpSpPr>
          <p:cNvPr id="100" name="Gruppieren 99">
            <a:extLst>
              <a:ext uri="{FF2B5EF4-FFF2-40B4-BE49-F238E27FC236}">
                <a16:creationId xmlns:a16="http://schemas.microsoft.com/office/drawing/2014/main" id="{69C14FFC-77EE-4FD0-AD7F-326CFE16C421}"/>
              </a:ext>
            </a:extLst>
          </p:cNvPr>
          <p:cNvGrpSpPr/>
          <p:nvPr/>
        </p:nvGrpSpPr>
        <p:grpSpPr>
          <a:xfrm>
            <a:off x="3215644" y="2560125"/>
            <a:ext cx="143542" cy="1509697"/>
            <a:chOff x="3901170" y="2711231"/>
            <a:chExt cx="143542" cy="1509697"/>
          </a:xfrm>
        </p:grpSpPr>
        <p:sp>
          <p:nvSpPr>
            <p:cNvPr id="101" name="Ellipse 100">
              <a:extLst>
                <a:ext uri="{FF2B5EF4-FFF2-40B4-BE49-F238E27FC236}">
                  <a16:creationId xmlns:a16="http://schemas.microsoft.com/office/drawing/2014/main" id="{8CCE9DB8-6FA0-4B44-BA85-E2A98A54F9D2}"/>
                </a:ext>
              </a:extLst>
            </p:cNvPr>
            <p:cNvSpPr/>
            <p:nvPr/>
          </p:nvSpPr>
          <p:spPr>
            <a:xfrm>
              <a:off x="3901173" y="2711231"/>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2" name="Ellipse 101">
              <a:extLst>
                <a:ext uri="{FF2B5EF4-FFF2-40B4-BE49-F238E27FC236}">
                  <a16:creationId xmlns:a16="http://schemas.microsoft.com/office/drawing/2014/main" id="{51D9B990-7BA4-4E9C-BBF2-1226417E3913}"/>
                </a:ext>
              </a:extLst>
            </p:cNvPr>
            <p:cNvSpPr/>
            <p:nvPr/>
          </p:nvSpPr>
          <p:spPr>
            <a:xfrm>
              <a:off x="3901172" y="2921497"/>
              <a:ext cx="142128" cy="153593"/>
            </a:xfrm>
            <a:prstGeom prst="ellipse">
              <a:avLst/>
            </a:prstGeom>
            <a:solidFill>
              <a:srgbClr val="DD2E44"/>
            </a:solidFill>
            <a:ln>
              <a:solidFill>
                <a:srgbClr val="DD2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3" name="Ellipse 102">
              <a:extLst>
                <a:ext uri="{FF2B5EF4-FFF2-40B4-BE49-F238E27FC236}">
                  <a16:creationId xmlns:a16="http://schemas.microsoft.com/office/drawing/2014/main" id="{CC64715F-A44D-4B23-B072-B44CD4577A61}"/>
                </a:ext>
              </a:extLst>
            </p:cNvPr>
            <p:cNvSpPr/>
            <p:nvPr/>
          </p:nvSpPr>
          <p:spPr>
            <a:xfrm>
              <a:off x="3902584" y="3273248"/>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4" name="Ellipse 103">
              <a:extLst>
                <a:ext uri="{FF2B5EF4-FFF2-40B4-BE49-F238E27FC236}">
                  <a16:creationId xmlns:a16="http://schemas.microsoft.com/office/drawing/2014/main" id="{D02336B7-32F1-42A5-8C45-D45FA1D7858C}"/>
                </a:ext>
              </a:extLst>
            </p:cNvPr>
            <p:cNvSpPr/>
            <p:nvPr/>
          </p:nvSpPr>
          <p:spPr>
            <a:xfrm>
              <a:off x="3901172" y="3483514"/>
              <a:ext cx="142128" cy="153593"/>
            </a:xfrm>
            <a:prstGeom prst="ellipse">
              <a:avLst/>
            </a:prstGeom>
            <a:solidFill>
              <a:srgbClr val="FFCE01"/>
            </a:solidFill>
            <a:ln>
              <a:solidFill>
                <a:srgbClr val="FFCE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5" name="Ellipse 104">
              <a:extLst>
                <a:ext uri="{FF2B5EF4-FFF2-40B4-BE49-F238E27FC236}">
                  <a16:creationId xmlns:a16="http://schemas.microsoft.com/office/drawing/2014/main" id="{5E9A0D6A-F14E-4C83-A729-CA8836977A98}"/>
                </a:ext>
              </a:extLst>
            </p:cNvPr>
            <p:cNvSpPr/>
            <p:nvPr/>
          </p:nvSpPr>
          <p:spPr>
            <a:xfrm>
              <a:off x="3901171" y="383526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6" name="Ellipse 105">
              <a:extLst>
                <a:ext uri="{FF2B5EF4-FFF2-40B4-BE49-F238E27FC236}">
                  <a16:creationId xmlns:a16="http://schemas.microsoft.com/office/drawing/2014/main" id="{46817ED0-EB84-4D7C-9F83-E479843713E7}"/>
                </a:ext>
              </a:extLst>
            </p:cNvPr>
            <p:cNvSpPr/>
            <p:nvPr/>
          </p:nvSpPr>
          <p:spPr>
            <a:xfrm>
              <a:off x="3901170" y="4067335"/>
              <a:ext cx="142128" cy="153593"/>
            </a:xfrm>
            <a:prstGeom prst="ellipse">
              <a:avLst/>
            </a:prstGeom>
            <a:solidFill>
              <a:srgbClr val="9FC55D"/>
            </a:solidFill>
            <a:ln>
              <a:solidFill>
                <a:srgbClr val="9FC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FFFFFF"/>
                </a:solidFill>
                <a:effectLst/>
                <a:uLnTx/>
                <a:uFillTx/>
                <a:latin typeface="Arial"/>
                <a:ea typeface="ＭＳ Ｐゴシック"/>
                <a:cs typeface="+mn-cs"/>
              </a:endParaRPr>
            </a:p>
          </p:txBody>
        </p:sp>
      </p:grpSp>
      <p:sp>
        <p:nvSpPr>
          <p:cNvPr id="107" name="Textfeld 106">
            <a:extLst>
              <a:ext uri="{FF2B5EF4-FFF2-40B4-BE49-F238E27FC236}">
                <a16:creationId xmlns:a16="http://schemas.microsoft.com/office/drawing/2014/main" id="{F00077A9-30B7-489F-AA9A-BD175CB1294E}"/>
              </a:ext>
            </a:extLst>
          </p:cNvPr>
          <p:cNvSpPr txBox="1"/>
          <p:nvPr/>
        </p:nvSpPr>
        <p:spPr>
          <a:xfrm>
            <a:off x="1132189" y="2537588"/>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6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sicher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5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wahrscheinlich</a:t>
            </a:r>
          </a:p>
        </p:txBody>
      </p:sp>
      <p:sp>
        <p:nvSpPr>
          <p:cNvPr id="108" name="Textfeld 107">
            <a:extLst>
              <a:ext uri="{FF2B5EF4-FFF2-40B4-BE49-F238E27FC236}">
                <a16:creationId xmlns:a16="http://schemas.microsoft.com/office/drawing/2014/main" id="{59FE7FB8-7033-4D5D-858B-FE45E401380E}"/>
              </a:ext>
            </a:extLst>
          </p:cNvPr>
          <p:cNvSpPr txBox="1"/>
          <p:nvPr/>
        </p:nvSpPr>
        <p:spPr>
          <a:xfrm>
            <a:off x="1118899" y="3087130"/>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4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gelegentlich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3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vorstellbar</a:t>
            </a:r>
          </a:p>
        </p:txBody>
      </p:sp>
      <p:sp>
        <p:nvSpPr>
          <p:cNvPr id="109" name="Textfeld 108">
            <a:extLst>
              <a:ext uri="{FF2B5EF4-FFF2-40B4-BE49-F238E27FC236}">
                <a16:creationId xmlns:a16="http://schemas.microsoft.com/office/drawing/2014/main" id="{AB462C46-1925-47D3-B600-5314134D850B}"/>
              </a:ext>
            </a:extLst>
          </p:cNvPr>
          <p:cNvSpPr txBox="1"/>
          <p:nvPr/>
        </p:nvSpPr>
        <p:spPr>
          <a:xfrm>
            <a:off x="1118899" y="3643026"/>
            <a:ext cx="214890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2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unwahrscheinlich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1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unvorstellbar</a:t>
            </a:r>
          </a:p>
        </p:txBody>
      </p:sp>
      <p:sp>
        <p:nvSpPr>
          <p:cNvPr id="110" name="Textfeld 109">
            <a:extLst>
              <a:ext uri="{FF2B5EF4-FFF2-40B4-BE49-F238E27FC236}">
                <a16:creationId xmlns:a16="http://schemas.microsoft.com/office/drawing/2014/main" id="{829576A9-03AC-49A6-AB86-C65ED161EC67}"/>
              </a:ext>
            </a:extLst>
          </p:cNvPr>
          <p:cNvSpPr txBox="1"/>
          <p:nvPr/>
        </p:nvSpPr>
        <p:spPr>
          <a:xfrm>
            <a:off x="3447773" y="2519942"/>
            <a:ext cx="1359761"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6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katastrophal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5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sehr groß</a:t>
            </a:r>
          </a:p>
        </p:txBody>
      </p:sp>
      <p:sp>
        <p:nvSpPr>
          <p:cNvPr id="111" name="Textfeld 110">
            <a:extLst>
              <a:ext uri="{FF2B5EF4-FFF2-40B4-BE49-F238E27FC236}">
                <a16:creationId xmlns:a16="http://schemas.microsoft.com/office/drawing/2014/main" id="{0AF6B889-F5BA-426E-8D8F-839428CA3D15}"/>
              </a:ext>
            </a:extLst>
          </p:cNvPr>
          <p:cNvSpPr txBox="1"/>
          <p:nvPr/>
        </p:nvSpPr>
        <p:spPr>
          <a:xfrm>
            <a:off x="3446809" y="3068016"/>
            <a:ext cx="1359762"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4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kritisch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3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mittel</a:t>
            </a:r>
          </a:p>
        </p:txBody>
      </p:sp>
      <p:sp>
        <p:nvSpPr>
          <p:cNvPr id="112" name="Textfeld 111">
            <a:extLst>
              <a:ext uri="{FF2B5EF4-FFF2-40B4-BE49-F238E27FC236}">
                <a16:creationId xmlns:a16="http://schemas.microsoft.com/office/drawing/2014/main" id="{5EDD9920-B0FA-444A-AC2E-F2ECC846A211}"/>
              </a:ext>
            </a:extLst>
          </p:cNvPr>
          <p:cNvSpPr txBox="1"/>
          <p:nvPr/>
        </p:nvSpPr>
        <p:spPr>
          <a:xfrm>
            <a:off x="3446809" y="3640163"/>
            <a:ext cx="1359762"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2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 gering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1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a:t>
            </a: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mn-cs"/>
              </a:rPr>
              <a:t>sehr gering</a:t>
            </a:r>
          </a:p>
        </p:txBody>
      </p:sp>
      <p:sp>
        <p:nvSpPr>
          <p:cNvPr id="68" name="Fußzeilenplatzhalter 2">
            <a:extLst>
              <a:ext uri="{FF2B5EF4-FFF2-40B4-BE49-F238E27FC236}">
                <a16:creationId xmlns:a16="http://schemas.microsoft.com/office/drawing/2014/main" id="{289B594B-F2B1-42A2-A5B8-9BF4B1E2F6FF}"/>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pic>
        <p:nvPicPr>
          <p:cNvPr id="74" name="Grafik 73" descr="Zahnrad Silhouette">
            <a:extLst>
              <a:ext uri="{FF2B5EF4-FFF2-40B4-BE49-F238E27FC236}">
                <a16:creationId xmlns:a16="http://schemas.microsoft.com/office/drawing/2014/main" id="{767D09D0-E299-48C3-B675-64247214AF0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211" y="4967547"/>
            <a:ext cx="695194" cy="695194"/>
          </a:xfrm>
          <a:prstGeom prst="rect">
            <a:avLst/>
          </a:prstGeom>
        </p:spPr>
      </p:pic>
      <p:pic>
        <p:nvPicPr>
          <p:cNvPr id="75" name="Grafik 74" descr="Zahnrad Silhouette">
            <a:extLst>
              <a:ext uri="{FF2B5EF4-FFF2-40B4-BE49-F238E27FC236}">
                <a16:creationId xmlns:a16="http://schemas.microsoft.com/office/drawing/2014/main" id="{4D64F804-EF67-4D3B-8CAA-A7FCB8DBCD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5309" y="4975069"/>
            <a:ext cx="695194" cy="695194"/>
          </a:xfrm>
          <a:prstGeom prst="rect">
            <a:avLst/>
          </a:prstGeom>
        </p:spPr>
      </p:pic>
      <p:pic>
        <p:nvPicPr>
          <p:cNvPr id="76" name="Grafik 75" descr="Zahnrad Silhouette">
            <a:extLst>
              <a:ext uri="{FF2B5EF4-FFF2-40B4-BE49-F238E27FC236}">
                <a16:creationId xmlns:a16="http://schemas.microsoft.com/office/drawing/2014/main" id="{543FFD4A-A1A9-4A87-B2C3-E4876DEB6D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8336" y="4967547"/>
            <a:ext cx="695194" cy="695194"/>
          </a:xfrm>
          <a:prstGeom prst="rect">
            <a:avLst/>
          </a:prstGeom>
        </p:spPr>
      </p:pic>
      <p:pic>
        <p:nvPicPr>
          <p:cNvPr id="77" name="Grafik 76" descr="Zahnrad Silhouette">
            <a:extLst>
              <a:ext uri="{FF2B5EF4-FFF2-40B4-BE49-F238E27FC236}">
                <a16:creationId xmlns:a16="http://schemas.microsoft.com/office/drawing/2014/main" id="{D4192061-FD07-4EB8-B183-76E01AE5630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5383" y="4967547"/>
            <a:ext cx="695194" cy="695194"/>
          </a:xfrm>
          <a:prstGeom prst="rect">
            <a:avLst/>
          </a:prstGeom>
        </p:spPr>
      </p:pic>
      <p:pic>
        <p:nvPicPr>
          <p:cNvPr id="78" name="Grafik 77" descr="Zahnrad Silhouette">
            <a:extLst>
              <a:ext uri="{FF2B5EF4-FFF2-40B4-BE49-F238E27FC236}">
                <a16:creationId xmlns:a16="http://schemas.microsoft.com/office/drawing/2014/main" id="{CA1B9CE1-AA81-47DB-A550-FBB71DF2AEB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6823" y="4967547"/>
            <a:ext cx="695194" cy="695194"/>
          </a:xfrm>
          <a:prstGeom prst="rect">
            <a:avLst/>
          </a:prstGeom>
        </p:spPr>
      </p:pic>
      <p:pic>
        <p:nvPicPr>
          <p:cNvPr id="88" name="Grafik 87" descr="Zahnrad Silhouette">
            <a:extLst>
              <a:ext uri="{FF2B5EF4-FFF2-40B4-BE49-F238E27FC236}">
                <a16:creationId xmlns:a16="http://schemas.microsoft.com/office/drawing/2014/main" id="{6194204F-9DD9-4CFD-A197-0F4F7A0E274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04675" y="4974992"/>
            <a:ext cx="695194" cy="695194"/>
          </a:xfrm>
          <a:prstGeom prst="rect">
            <a:avLst/>
          </a:prstGeom>
        </p:spPr>
      </p:pic>
      <p:sp>
        <p:nvSpPr>
          <p:cNvPr id="113" name="Textfeld 112">
            <a:extLst>
              <a:ext uri="{FF2B5EF4-FFF2-40B4-BE49-F238E27FC236}">
                <a16:creationId xmlns:a16="http://schemas.microsoft.com/office/drawing/2014/main" id="{3EA2372C-958C-483C-B56D-6DDE7ED80BFA}"/>
              </a:ext>
            </a:extLst>
          </p:cNvPr>
          <p:cNvSpPr txBox="1"/>
          <p:nvPr/>
        </p:nvSpPr>
        <p:spPr>
          <a:xfrm>
            <a:off x="628240" y="4538244"/>
            <a:ext cx="331855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Risiken aus SWOT und/oder Barometer</a:t>
            </a:r>
            <a:endParaRPr kumimoji="0" lang="en-AU"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14" name="Textfeld 113">
            <a:extLst>
              <a:ext uri="{FF2B5EF4-FFF2-40B4-BE49-F238E27FC236}">
                <a16:creationId xmlns:a16="http://schemas.microsoft.com/office/drawing/2014/main" id="{D6DFA7B4-EDCB-466B-ACDD-1BDAD3F31868}"/>
              </a:ext>
            </a:extLst>
          </p:cNvPr>
          <p:cNvSpPr txBox="1"/>
          <p:nvPr/>
        </p:nvSpPr>
        <p:spPr>
          <a:xfrm>
            <a:off x="4592357" y="4545803"/>
            <a:ext cx="181415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Einfluss gegeben?</a:t>
            </a:r>
            <a:endParaRPr kumimoji="0" lang="en-AU"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350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08A370F4-84BD-4523-9F82-36DF5FD5FB0C}"/>
              </a:ext>
            </a:extLst>
          </p:cNvPr>
          <p:cNvSpPr>
            <a:spLocks noGrp="1"/>
          </p:cNvSpPr>
          <p:nvPr>
            <p:ph type="sldNum" sz="quarter" idx="4"/>
          </p:nvPr>
        </p:nvSpPr>
        <p:spPr/>
        <p:txBody>
          <a:bodyPr/>
          <a:lstStyle/>
          <a:p>
            <a:fld id="{894680D0-7A83-433A-9719-C4143F27F647}" type="slidenum">
              <a:rPr lang="de-DE" smtClean="0"/>
              <a:pPr/>
              <a:t>22</a:t>
            </a:fld>
            <a:endParaRPr lang="de-DE" dirty="0"/>
          </a:p>
        </p:txBody>
      </p:sp>
      <p:sp>
        <p:nvSpPr>
          <p:cNvPr id="10" name="Titel 1">
            <a:extLst>
              <a:ext uri="{FF2B5EF4-FFF2-40B4-BE49-F238E27FC236}">
                <a16:creationId xmlns:a16="http://schemas.microsoft.com/office/drawing/2014/main" id="{D19BB59C-E9BF-48CF-8E9A-9306A804B371}"/>
              </a:ext>
            </a:extLst>
          </p:cNvPr>
          <p:cNvSpPr txBox="1">
            <a:spLocks/>
          </p:cNvSpPr>
          <p:nvPr/>
        </p:nvSpPr>
        <p:spPr bwMode="auto">
          <a:xfrm>
            <a:off x="1987200" y="935038"/>
            <a:ext cx="963392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kern="0" dirty="0"/>
              <a:t>Risikosteuerung</a:t>
            </a:r>
          </a:p>
        </p:txBody>
      </p:sp>
      <p:sp>
        <p:nvSpPr>
          <p:cNvPr id="11" name="Richtungspfeil 59">
            <a:extLst>
              <a:ext uri="{FF2B5EF4-FFF2-40B4-BE49-F238E27FC236}">
                <a16:creationId xmlns:a16="http://schemas.microsoft.com/office/drawing/2014/main" id="{9998889F-37DB-4AC9-B157-9A8F38C15B7E}"/>
              </a:ext>
            </a:extLst>
          </p:cNvPr>
          <p:cNvSpPr/>
          <p:nvPr/>
        </p:nvSpPr>
        <p:spPr>
          <a:xfrm>
            <a:off x="648000" y="1005805"/>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100" b="1" dirty="0">
                <a:solidFill>
                  <a:srgbClr val="3B687F"/>
                </a:solidFill>
                <a:latin typeface="Arial"/>
              </a:rPr>
              <a:t>Schritt 4</a:t>
            </a:r>
          </a:p>
        </p:txBody>
      </p:sp>
      <p:sp>
        <p:nvSpPr>
          <p:cNvPr id="12" name="Textfeld 11">
            <a:extLst>
              <a:ext uri="{FF2B5EF4-FFF2-40B4-BE49-F238E27FC236}">
                <a16:creationId xmlns:a16="http://schemas.microsoft.com/office/drawing/2014/main" id="{E083CABC-191E-40CA-A597-AB8581DB90DC}"/>
              </a:ext>
            </a:extLst>
          </p:cNvPr>
          <p:cNvSpPr txBox="1"/>
          <p:nvPr/>
        </p:nvSpPr>
        <p:spPr>
          <a:xfrm>
            <a:off x="648000" y="2173450"/>
            <a:ext cx="5191473" cy="804516"/>
          </a:xfrm>
          <a:prstGeom prst="rect">
            <a:avLst/>
          </a:prstGeom>
          <a:noFill/>
        </p:spPr>
        <p:txBody>
          <a:bodyPr wrap="square" lIns="0" tIns="0" rIns="0" bIns="0" rtlCol="0">
            <a:spAutoFit/>
          </a:bodyPr>
          <a:lstStyle/>
          <a:p>
            <a:pPr marL="0" indent="0" algn="l">
              <a:lnSpc>
                <a:spcPts val="1600"/>
              </a:lnSpc>
              <a:buNone/>
            </a:pPr>
            <a:r>
              <a:rPr lang="de-DE" sz="1200" dirty="0"/>
              <a:t>Der Prozessschritt </a:t>
            </a:r>
            <a:r>
              <a:rPr lang="de-DE" sz="1200" b="1" dirty="0"/>
              <a:t>Risikosteuerung</a:t>
            </a:r>
            <a:r>
              <a:rPr lang="de-DE" sz="1200" dirty="0"/>
              <a:t> mündet in konkrete Maßnahmen, um Risiken zu vermeiden oder zu reduzieren. Arbeiten Sie sich an der Liste der priorisierten Risiken entlang. Es gibt meist eine Vielzahl von Maßnahmen, die ein Risiko adressieren. Aber nehmen Sie sich nicht zu viel vor. </a:t>
            </a:r>
          </a:p>
        </p:txBody>
      </p:sp>
      <p:sp>
        <p:nvSpPr>
          <p:cNvPr id="13" name="Rechteck 12">
            <a:extLst>
              <a:ext uri="{FF2B5EF4-FFF2-40B4-BE49-F238E27FC236}">
                <a16:creationId xmlns:a16="http://schemas.microsoft.com/office/drawing/2014/main" id="{00F9574E-E11B-49B3-8325-F1529C1D649D}"/>
              </a:ext>
            </a:extLst>
          </p:cNvPr>
          <p:cNvSpPr/>
          <p:nvPr/>
        </p:nvSpPr>
        <p:spPr>
          <a:xfrm>
            <a:off x="648000" y="1621233"/>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Ziel</a:t>
            </a:r>
            <a:endParaRPr lang="en-AU" sz="1200" b="1" dirty="0"/>
          </a:p>
        </p:txBody>
      </p:sp>
      <p:sp>
        <p:nvSpPr>
          <p:cNvPr id="14" name="Rechteck 13">
            <a:extLst>
              <a:ext uri="{FF2B5EF4-FFF2-40B4-BE49-F238E27FC236}">
                <a16:creationId xmlns:a16="http://schemas.microsoft.com/office/drawing/2014/main" id="{285D5BF3-B6FC-4BFB-BC3F-73053B3F703E}"/>
              </a:ext>
            </a:extLst>
          </p:cNvPr>
          <p:cNvSpPr/>
          <p:nvPr/>
        </p:nvSpPr>
        <p:spPr>
          <a:xfrm>
            <a:off x="648000" y="3162983"/>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Hinweise</a:t>
            </a:r>
          </a:p>
        </p:txBody>
      </p:sp>
      <p:sp>
        <p:nvSpPr>
          <p:cNvPr id="15" name="Textfeld 14">
            <a:extLst>
              <a:ext uri="{FF2B5EF4-FFF2-40B4-BE49-F238E27FC236}">
                <a16:creationId xmlns:a16="http://schemas.microsoft.com/office/drawing/2014/main" id="{1923FE23-6109-4959-AD00-B276B5E3ED7C}"/>
              </a:ext>
            </a:extLst>
          </p:cNvPr>
          <p:cNvSpPr txBox="1"/>
          <p:nvPr/>
        </p:nvSpPr>
        <p:spPr>
          <a:xfrm>
            <a:off x="648000" y="3715200"/>
            <a:ext cx="5191473" cy="2035622"/>
          </a:xfrm>
          <a:prstGeom prst="rect">
            <a:avLst/>
          </a:prstGeom>
          <a:noFill/>
        </p:spPr>
        <p:txBody>
          <a:bodyPr wrap="square" lIns="0" tIns="0" rIns="0" bIns="0" rtlCol="0">
            <a:spAutoFit/>
          </a:bodyPr>
          <a:lstStyle/>
          <a:p>
            <a:pPr algn="l">
              <a:lnSpc>
                <a:spcPts val="1600"/>
              </a:lnSpc>
            </a:pPr>
            <a:r>
              <a:rPr lang="de-DE" sz="1200" dirty="0">
                <a:solidFill>
                  <a:schemeClr val="bg2">
                    <a:lumMod val="10000"/>
                  </a:schemeClr>
                </a:solidFill>
                <a:latin typeface="+mj-lt"/>
              </a:rPr>
              <a:t>Das </a:t>
            </a:r>
            <a:r>
              <a:rPr lang="de-DE" sz="1200" b="1" dirty="0">
                <a:solidFill>
                  <a:schemeClr val="bg2">
                    <a:lumMod val="10000"/>
                  </a:schemeClr>
                </a:solidFill>
                <a:latin typeface="+mj-lt"/>
              </a:rPr>
              <a:t>Gesamtrisiko</a:t>
            </a:r>
            <a:r>
              <a:rPr lang="de-DE" sz="1200" dirty="0">
                <a:solidFill>
                  <a:schemeClr val="bg2">
                    <a:lumMod val="10000"/>
                  </a:schemeClr>
                </a:solidFill>
                <a:latin typeface="+mj-lt"/>
              </a:rPr>
              <a:t> kann durch Maßnahmenumsetzung </a:t>
            </a:r>
            <a:r>
              <a:rPr lang="de-DE" sz="1200" b="1" dirty="0">
                <a:solidFill>
                  <a:schemeClr val="bg2">
                    <a:lumMod val="10000"/>
                  </a:schemeClr>
                </a:solidFill>
                <a:latin typeface="+mj-lt"/>
              </a:rPr>
              <a:t>reduziert werden</a:t>
            </a:r>
            <a:r>
              <a:rPr lang="de-DE" sz="1200" dirty="0">
                <a:solidFill>
                  <a:schemeClr val="bg2">
                    <a:lumMod val="10000"/>
                  </a:schemeClr>
                </a:solidFill>
                <a:latin typeface="+mj-lt"/>
              </a:rPr>
              <a:t>. Hierbei gibt es unterschiedliche Strategien. Die </a:t>
            </a:r>
            <a:r>
              <a:rPr lang="de-DE" sz="1200" b="1" dirty="0">
                <a:solidFill>
                  <a:schemeClr val="bg2">
                    <a:lumMod val="10000"/>
                  </a:schemeClr>
                </a:solidFill>
                <a:latin typeface="+mj-lt"/>
              </a:rPr>
              <a:t>Strategien</a:t>
            </a:r>
            <a:r>
              <a:rPr lang="de-DE" sz="1200" dirty="0">
                <a:solidFill>
                  <a:schemeClr val="bg2">
                    <a:lumMod val="10000"/>
                  </a:schemeClr>
                </a:solidFill>
                <a:latin typeface="+mj-lt"/>
              </a:rPr>
              <a:t> sollten immer </a:t>
            </a:r>
            <a:r>
              <a:rPr lang="de-DE" sz="1200" b="1" dirty="0">
                <a:solidFill>
                  <a:schemeClr val="bg2">
                    <a:lumMod val="10000"/>
                  </a:schemeClr>
                </a:solidFill>
                <a:latin typeface="+mj-lt"/>
              </a:rPr>
              <a:t>unternehmensspezifisch</a:t>
            </a:r>
            <a:r>
              <a:rPr lang="de-DE" sz="1200" dirty="0">
                <a:solidFill>
                  <a:schemeClr val="bg2">
                    <a:lumMod val="10000"/>
                  </a:schemeClr>
                </a:solidFill>
                <a:latin typeface="+mj-lt"/>
              </a:rPr>
              <a:t> sein. </a:t>
            </a:r>
            <a:r>
              <a:rPr lang="de-DE" sz="1200" dirty="0">
                <a:latin typeface="+mj-lt"/>
              </a:rPr>
              <a:t>Übertragen oder Überwälzen von Risiken auf Versicherungen oder andere Mitglieder der Wertschöpfungskette sind kein verantwortungsvolles Handeln. Greifen Sie das Risiko an der Wurzel und denken Sie langfristig. </a:t>
            </a:r>
          </a:p>
          <a:p>
            <a:pPr algn="l">
              <a:lnSpc>
                <a:spcPts val="1600"/>
              </a:lnSpc>
            </a:pPr>
            <a:r>
              <a:rPr lang="de-DE" sz="1200" dirty="0">
                <a:solidFill>
                  <a:schemeClr val="bg2">
                    <a:lumMod val="10000"/>
                  </a:schemeClr>
                </a:solidFill>
                <a:latin typeface="+mj-lt"/>
              </a:rPr>
              <a:t>Ganz vermeiden lassen sich Risiken meist nicht. Das Wissen ist der erste Schritt, um bewusst mit dem Risiko umzugehen. Ein </a:t>
            </a:r>
            <a:r>
              <a:rPr lang="de-DE" sz="1200" b="1" dirty="0">
                <a:solidFill>
                  <a:schemeClr val="bg2">
                    <a:lumMod val="10000"/>
                  </a:schemeClr>
                </a:solidFill>
                <a:latin typeface="+mj-lt"/>
              </a:rPr>
              <a:t>guter Prozess </a:t>
            </a:r>
            <a:r>
              <a:rPr lang="de-DE" sz="1200" dirty="0">
                <a:solidFill>
                  <a:schemeClr val="bg2">
                    <a:lumMod val="10000"/>
                  </a:schemeClr>
                </a:solidFill>
                <a:latin typeface="+mj-lt"/>
              </a:rPr>
              <a:t>zur Erkennung von Risiken und deren Management führt zu einer Unternehmenskultur, die auch mit unerwarteten Risiken umgehen kann. </a:t>
            </a:r>
          </a:p>
        </p:txBody>
      </p:sp>
      <p:sp>
        <p:nvSpPr>
          <p:cNvPr id="16" name="Textfeld 15">
            <a:extLst>
              <a:ext uri="{FF2B5EF4-FFF2-40B4-BE49-F238E27FC236}">
                <a16:creationId xmlns:a16="http://schemas.microsoft.com/office/drawing/2014/main" id="{EF139D19-3D32-4CB2-A270-09935168C7A7}"/>
              </a:ext>
            </a:extLst>
          </p:cNvPr>
          <p:cNvSpPr txBox="1"/>
          <p:nvPr/>
        </p:nvSpPr>
        <p:spPr>
          <a:xfrm rot="16200000">
            <a:off x="7887354" y="5106088"/>
            <a:ext cx="1296144" cy="369332"/>
          </a:xfrm>
          <a:prstGeom prst="rect">
            <a:avLst/>
          </a:prstGeom>
          <a:noFill/>
        </p:spPr>
        <p:txBody>
          <a:bodyPr wrap="square" rtlCol="0">
            <a:spAutoFit/>
          </a:bodyPr>
          <a:lstStyle/>
          <a:p>
            <a:pPr algn="ctr"/>
            <a:r>
              <a:rPr lang="de-DE" sz="1800" b="1" cap="small" spc="150" dirty="0">
                <a:solidFill>
                  <a:srgbClr val="3B687F"/>
                </a:solidFill>
              </a:rPr>
              <a:t>RISIKO</a:t>
            </a:r>
          </a:p>
        </p:txBody>
      </p:sp>
      <p:sp>
        <p:nvSpPr>
          <p:cNvPr id="17" name="Textfeld 16">
            <a:extLst>
              <a:ext uri="{FF2B5EF4-FFF2-40B4-BE49-F238E27FC236}">
                <a16:creationId xmlns:a16="http://schemas.microsoft.com/office/drawing/2014/main" id="{1B971B56-1517-4650-A09E-893C27E95995}"/>
              </a:ext>
            </a:extLst>
          </p:cNvPr>
          <p:cNvSpPr txBox="1"/>
          <p:nvPr/>
        </p:nvSpPr>
        <p:spPr>
          <a:xfrm rot="21387115">
            <a:off x="6261555" y="1366756"/>
            <a:ext cx="5345442" cy="2864988"/>
          </a:xfrm>
          <a:prstGeom prst="rect">
            <a:avLst/>
          </a:prstGeom>
          <a:effectLst>
            <a:outerShdw blurRad="190500" dist="25400" dir="2700000" rotWithShape="0">
              <a:srgbClr val="3B687F">
                <a:alpha val="50000"/>
              </a:srgbClr>
            </a:outerShdw>
          </a:effectLst>
        </p:spPr>
        <p:style>
          <a:lnRef idx="1">
            <a:schemeClr val="accent3"/>
          </a:lnRef>
          <a:fillRef idx="2">
            <a:schemeClr val="accent3"/>
          </a:fillRef>
          <a:effectRef idx="1">
            <a:schemeClr val="accent3"/>
          </a:effectRef>
          <a:fontRef idx="minor">
            <a:schemeClr val="dk1"/>
          </a:fontRef>
        </p:style>
        <p:txBody>
          <a:bodyPr wrap="square" lIns="108000" tIns="108000" rIns="72000" bIns="108000" rtlCol="0">
            <a:spAutoFit/>
          </a:bodyPr>
          <a:lstStyle/>
          <a:p>
            <a:pPr algn="l"/>
            <a:r>
              <a:rPr lang="de-DE" sz="1600" dirty="0">
                <a:solidFill>
                  <a:srgbClr val="3B687F"/>
                </a:solidFill>
              </a:rPr>
              <a:t>Tipps</a:t>
            </a:r>
          </a:p>
          <a:p>
            <a:pPr marL="342900" indent="-342900" algn="l">
              <a:buFont typeface="Arial" panose="020B0604020202020204" pitchFamily="34" charset="0"/>
              <a:buChar char="•"/>
            </a:pPr>
            <a:r>
              <a:rPr lang="de-DE" sz="1200" dirty="0">
                <a:solidFill>
                  <a:srgbClr val="3B687F"/>
                </a:solidFill>
              </a:rPr>
              <a:t>Umweltrisiken sollten in ein existierendes Risikomanagementsystem integriert werden. Das hilft Zielkonflikte transparent zu machen und gibt Umweltrisiken eine höhere Wertigkeit. </a:t>
            </a:r>
          </a:p>
          <a:p>
            <a:pPr marL="342900" indent="-342900" algn="l">
              <a:buFont typeface="Arial" panose="020B0604020202020204" pitchFamily="34" charset="0"/>
              <a:buChar char="•"/>
            </a:pPr>
            <a:r>
              <a:rPr lang="de-DE" sz="1200" dirty="0">
                <a:solidFill>
                  <a:srgbClr val="3B687F"/>
                </a:solidFill>
              </a:rPr>
              <a:t>Der Kontext von Maßnahmen sollte immer auf aktuelle Entwicklungen im Unternehmen angepasst werden. Wenn Sie z.B. einen Neubau planen oder ihren Lieferantenpool erweitern. </a:t>
            </a:r>
          </a:p>
          <a:p>
            <a:pPr marL="342900" indent="-342900" algn="l">
              <a:buFont typeface="Arial" panose="020B0604020202020204" pitchFamily="34" charset="0"/>
              <a:buChar char="•"/>
            </a:pPr>
            <a:r>
              <a:rPr lang="de-DE" sz="1200" dirty="0">
                <a:solidFill>
                  <a:srgbClr val="3B687F"/>
                </a:solidFill>
              </a:rPr>
              <a:t>Risiken wirken quer zu den Abteilungen. Entwickeln Sie daher Prozesse, die diese Schnittstellen mitdenken. </a:t>
            </a:r>
          </a:p>
          <a:p>
            <a:pPr marL="342900" indent="-342900" algn="l">
              <a:buFont typeface="Arial" panose="020B0604020202020204" pitchFamily="34" charset="0"/>
              <a:buChar char="•"/>
            </a:pPr>
            <a:r>
              <a:rPr lang="de-DE" sz="1200" dirty="0">
                <a:solidFill>
                  <a:srgbClr val="3B687F"/>
                </a:solidFill>
              </a:rPr>
              <a:t>Welche Prozesse haben Sie bereits, in denen wiederkehrende Risiken mitgedacht werden sollten? Welche Risiken müssen regelmäßig auf die Agenda?</a:t>
            </a:r>
          </a:p>
          <a:p>
            <a:pPr marL="342900" indent="-342900" algn="l">
              <a:buFont typeface="Arial" panose="020B0604020202020204" pitchFamily="34" charset="0"/>
              <a:buChar char="•"/>
            </a:pPr>
            <a:r>
              <a:rPr lang="de-DE" sz="1200" dirty="0">
                <a:solidFill>
                  <a:srgbClr val="3B687F"/>
                </a:solidFill>
              </a:rPr>
              <a:t>Es gab ein Umweltereignis, von denen sich Risiken für ihr Unternehmen ableiten lassen? Dann greifen Sie das Thema auf. </a:t>
            </a:r>
          </a:p>
        </p:txBody>
      </p:sp>
      <p:graphicFrame>
        <p:nvGraphicFramePr>
          <p:cNvPr id="18" name="Diagramm 17">
            <a:extLst>
              <a:ext uri="{FF2B5EF4-FFF2-40B4-BE49-F238E27FC236}">
                <a16:creationId xmlns:a16="http://schemas.microsoft.com/office/drawing/2014/main" id="{4DE44D55-FF95-4540-9C08-B556FA16607A}"/>
              </a:ext>
            </a:extLst>
          </p:cNvPr>
          <p:cNvGraphicFramePr/>
          <p:nvPr/>
        </p:nvGraphicFramePr>
        <p:xfrm>
          <a:off x="8689314" y="4215744"/>
          <a:ext cx="2956549" cy="2218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Fußzeilenplatzhalter 2">
            <a:extLst>
              <a:ext uri="{FF2B5EF4-FFF2-40B4-BE49-F238E27FC236}">
                <a16:creationId xmlns:a16="http://schemas.microsoft.com/office/drawing/2014/main" id="{A89D1A0B-9DAC-4DAC-ACAE-62AAB880748C}"/>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2038298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hteck 31">
            <a:extLst>
              <a:ext uri="{FF2B5EF4-FFF2-40B4-BE49-F238E27FC236}">
                <a16:creationId xmlns:a16="http://schemas.microsoft.com/office/drawing/2014/main" id="{8C324EBA-82A5-46AC-A169-A3CB2E0B3B9D}"/>
              </a:ext>
            </a:extLst>
          </p:cNvPr>
          <p:cNvSpPr/>
          <p:nvPr/>
        </p:nvSpPr>
        <p:spPr bwMode="auto">
          <a:xfrm>
            <a:off x="1357208" y="2341849"/>
            <a:ext cx="2362161" cy="77866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Brainwriting</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ist eine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klassische Brainstormingmethode.</a:t>
            </a:r>
            <a:endParaRPr kumimoji="0" lang="de-DE" sz="1200" b="1" i="0" u="none" strike="noStrike" kern="1200" cap="none" spc="0" normalizeH="0" baseline="0" noProof="0" dirty="0">
              <a:ln>
                <a:noFill/>
              </a:ln>
              <a:solidFill>
                <a:srgbClr val="000000"/>
              </a:solidFill>
              <a:effectLst/>
              <a:uLnTx/>
              <a:uFillTx/>
              <a:latin typeface="+mn-lt"/>
              <a:cs typeface="Arial" charset="0"/>
            </a:endParaRPr>
          </a:p>
        </p:txBody>
      </p:sp>
      <p:sp>
        <p:nvSpPr>
          <p:cNvPr id="33" name="Rechteck 32">
            <a:extLst>
              <a:ext uri="{FF2B5EF4-FFF2-40B4-BE49-F238E27FC236}">
                <a16:creationId xmlns:a16="http://schemas.microsoft.com/office/drawing/2014/main" id="{9409D674-2A7F-4989-BBD4-DA20953E0A94}"/>
              </a:ext>
            </a:extLst>
          </p:cNvPr>
          <p:cNvSpPr/>
          <p:nvPr/>
        </p:nvSpPr>
        <p:spPr bwMode="auto">
          <a:xfrm>
            <a:off x="3864119" y="2304178"/>
            <a:ext cx="2117810" cy="77866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mn-lt"/>
                <a:cs typeface="Calibri" panose="020F0502020204030204" pitchFamily="34" charset="0"/>
              </a:rPr>
              <a:t>Artefaktbrainstorming</a:t>
            </a:r>
            <a:r>
              <a:rPr kumimoji="0" lang="de-DE" sz="1200" b="0" i="0" u="none" strike="noStrike" kern="1200" cap="none" spc="0" normalizeH="0" baseline="0" noProof="0" dirty="0">
                <a:ln>
                  <a:noFill/>
                </a:ln>
                <a:solidFill>
                  <a:srgbClr val="000000"/>
                </a:solidFill>
                <a:effectLst/>
                <a:uLnTx/>
                <a:uFillTx/>
                <a:latin typeface="+mn-lt"/>
                <a:cs typeface="Calibri" panose="020F0502020204030204" pitchFamily="34" charset="0"/>
              </a:rPr>
              <a:t> ist eine aktivierende und etwas </a:t>
            </a:r>
            <a:r>
              <a:rPr kumimoji="0" lang="de-DE" sz="1200" b="1" i="0" u="none" strike="noStrike" kern="1200" cap="none" spc="0" normalizeH="0" baseline="0" noProof="0" dirty="0">
                <a:ln>
                  <a:noFill/>
                </a:ln>
                <a:solidFill>
                  <a:srgbClr val="000000"/>
                </a:solidFill>
                <a:effectLst/>
                <a:uLnTx/>
                <a:uFillTx/>
                <a:latin typeface="+mn-lt"/>
                <a:cs typeface="Calibri" panose="020F0502020204030204" pitchFamily="34" charset="0"/>
              </a:rPr>
              <a:t>ausgefallenere Brainstormingmethode.</a:t>
            </a:r>
            <a:endParaRPr kumimoji="0" lang="de-DE" sz="1200" b="0" i="0" u="none" strike="noStrike" kern="1200" cap="none" spc="0" normalizeH="0" baseline="0" noProof="0" dirty="0">
              <a:ln>
                <a:noFill/>
              </a:ln>
              <a:solidFill>
                <a:srgbClr val="000000"/>
              </a:solidFill>
              <a:effectLst/>
              <a:uLnTx/>
              <a:uFillTx/>
              <a:latin typeface="+mn-lt"/>
              <a:cs typeface="Calibri" panose="020F0502020204030204" pitchFamily="34" charset="0"/>
            </a:endParaRPr>
          </a:p>
        </p:txBody>
      </p:sp>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u="sng" dirty="0"/>
              <a:t>Methode:</a:t>
            </a:r>
            <a:r>
              <a:rPr lang="en-AU" dirty="0"/>
              <a:t> </a:t>
            </a:r>
            <a:r>
              <a:rPr lang="de-DE" dirty="0"/>
              <a:t>Brainstormingmethoden </a:t>
            </a:r>
            <a:endParaRPr lang="de-DE" dirty="0">
              <a:solidFill>
                <a:srgbClr val="FF0000"/>
              </a:solidFill>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Arial" charset="0"/>
              </a:rPr>
              <a:pPr marL="0" marR="0" lvl="0" indent="0" algn="l" defTabSz="914377" rtl="0" eaLnBrk="0" fontAlgn="base" latinLnBrk="0" hangingPunct="0">
                <a:lnSpc>
                  <a:spcPct val="100000"/>
                </a:lnSpc>
                <a:spcBef>
                  <a:spcPct val="0"/>
                </a:spcBef>
                <a:spcAft>
                  <a:spcPct val="0"/>
                </a:spcAft>
                <a:buClrTx/>
                <a:buSzTx/>
                <a:buFontTx/>
                <a:buNone/>
                <a:tabLst/>
                <a:defRPr/>
              </a:pPr>
              <a:t>23</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Arial" charset="0"/>
            </a:endParaRPr>
          </a:p>
        </p:txBody>
      </p:sp>
      <p:pic>
        <p:nvPicPr>
          <p:cNvPr id="73" name="Grafik 72" descr="Volltreffer Silhouette">
            <a:extLst>
              <a:ext uri="{FF2B5EF4-FFF2-40B4-BE49-F238E27FC236}">
                <a16:creationId xmlns:a16="http://schemas.microsoft.com/office/drawing/2014/main" id="{07FC5A39-20CB-4DE7-A878-ECF2E85D24BA}"/>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8117"/>
                    </a14:imgEffect>
                  </a14:imgLayer>
                </a14:imgProps>
              </a:ext>
              <a:ext uri="{28A0092B-C50C-407E-A947-70E740481C1C}">
                <a14:useLocalDpi xmlns:a14="http://schemas.microsoft.com/office/drawing/2010/main" val="0"/>
              </a:ext>
            </a:extLst>
          </a:blip>
          <a:stretch>
            <a:fillRect/>
          </a:stretch>
        </p:blipFill>
        <p:spPr>
          <a:xfrm>
            <a:off x="408609" y="3858153"/>
            <a:ext cx="708579" cy="708579"/>
          </a:xfrm>
          <a:prstGeom prst="rect">
            <a:avLst/>
          </a:prstGeom>
          <a:noFill/>
        </p:spPr>
      </p:pic>
      <p:sp>
        <p:nvSpPr>
          <p:cNvPr id="75" name="Textfeld 74">
            <a:extLst>
              <a:ext uri="{FF2B5EF4-FFF2-40B4-BE49-F238E27FC236}">
                <a16:creationId xmlns:a16="http://schemas.microsoft.com/office/drawing/2014/main" id="{05692AEA-2755-4004-A107-60C2A40D3304}"/>
              </a:ext>
            </a:extLst>
          </p:cNvPr>
          <p:cNvSpPr txBox="1"/>
          <p:nvPr/>
        </p:nvSpPr>
        <p:spPr>
          <a:xfrm>
            <a:off x="414765" y="1869092"/>
            <a:ext cx="5681239"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Arial" charset="0"/>
              </a:rPr>
              <a:t>Was?</a:t>
            </a:r>
          </a:p>
        </p:txBody>
      </p:sp>
      <p:sp>
        <p:nvSpPr>
          <p:cNvPr id="78" name="Textfeld 77">
            <a:extLst>
              <a:ext uri="{FF2B5EF4-FFF2-40B4-BE49-F238E27FC236}">
                <a16:creationId xmlns:a16="http://schemas.microsoft.com/office/drawing/2014/main" id="{B26AE89A-A376-45C3-B777-A393E0F572DD}"/>
              </a:ext>
            </a:extLst>
          </p:cNvPr>
          <p:cNvSpPr txBox="1"/>
          <p:nvPr/>
        </p:nvSpPr>
        <p:spPr>
          <a:xfrm>
            <a:off x="439799" y="4629009"/>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Arial" charset="0"/>
              </a:rPr>
              <a:t>Wer?</a:t>
            </a:r>
          </a:p>
        </p:txBody>
      </p:sp>
      <p:pic>
        <p:nvPicPr>
          <p:cNvPr id="77" name="Grafik 76" descr="Benutzer Silhouette">
            <a:extLst>
              <a:ext uri="{FF2B5EF4-FFF2-40B4-BE49-F238E27FC236}">
                <a16:creationId xmlns:a16="http://schemas.microsoft.com/office/drawing/2014/main" id="{D4911530-B962-46EA-AF1A-A4B89B51F808}"/>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9610" y="5189823"/>
            <a:ext cx="657580" cy="657580"/>
          </a:xfrm>
          <a:prstGeom prst="rect">
            <a:avLst/>
          </a:prstGeom>
          <a:solidFill>
            <a:schemeClr val="bg1"/>
          </a:solidFill>
        </p:spPr>
      </p:pic>
      <p:sp>
        <p:nvSpPr>
          <p:cNvPr id="45" name="Textfeld 44">
            <a:extLst>
              <a:ext uri="{FF2B5EF4-FFF2-40B4-BE49-F238E27FC236}">
                <a16:creationId xmlns:a16="http://schemas.microsoft.com/office/drawing/2014/main" id="{E107033D-BFED-4FF9-91A3-09945ECD3D07}"/>
              </a:ext>
            </a:extLst>
          </p:cNvPr>
          <p:cNvSpPr txBox="1"/>
          <p:nvPr/>
        </p:nvSpPr>
        <p:spPr>
          <a:xfrm>
            <a:off x="414761" y="3151141"/>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Arial" charset="0"/>
              </a:rPr>
              <a:t>Wofür?</a:t>
            </a:r>
          </a:p>
        </p:txBody>
      </p:sp>
      <p:sp>
        <p:nvSpPr>
          <p:cNvPr id="9" name="Rechteck 8">
            <a:extLst>
              <a:ext uri="{FF2B5EF4-FFF2-40B4-BE49-F238E27FC236}">
                <a16:creationId xmlns:a16="http://schemas.microsoft.com/office/drawing/2014/main" id="{32A7A7FC-C4B4-435A-AA72-274C5D45BF5C}"/>
              </a:ext>
            </a:extLst>
          </p:cNvPr>
          <p:cNvSpPr/>
          <p:nvPr/>
        </p:nvSpPr>
        <p:spPr bwMode="auto">
          <a:xfrm>
            <a:off x="6336024" y="1829024"/>
            <a:ext cx="5593363" cy="4552304"/>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2"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 </a:t>
            </a:r>
          </a:p>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Brainwriting</a:t>
            </a: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 </a:t>
            </a:r>
            <a:b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b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Artefakt-Brainstorming</a:t>
            </a:r>
          </a:p>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ea typeface="ＭＳ Ｐゴシック" charset="-128"/>
              <a:cs typeface="Arial" charset="0"/>
            </a:endParaRPr>
          </a:p>
        </p:txBody>
      </p:sp>
      <p:sp>
        <p:nvSpPr>
          <p:cNvPr id="34" name="Rechteck 33">
            <a:extLst>
              <a:ext uri="{FF2B5EF4-FFF2-40B4-BE49-F238E27FC236}">
                <a16:creationId xmlns:a16="http://schemas.microsoft.com/office/drawing/2014/main" id="{BBE49210-CF1B-419D-B963-F69CBA1C28F9}"/>
              </a:ext>
            </a:extLst>
          </p:cNvPr>
          <p:cNvSpPr/>
          <p:nvPr/>
        </p:nvSpPr>
        <p:spPr bwMode="auto">
          <a:xfrm>
            <a:off x="1357208" y="3573016"/>
            <a:ext cx="2470724" cy="100472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mn-lt"/>
                <a:ea typeface="ＭＳ Ｐゴシック" charset="-128"/>
                <a:cs typeface="Arial" charset="0"/>
              </a:rPr>
              <a:t>Sie dient dazu </a:t>
            </a:r>
            <a:r>
              <a:rPr kumimoji="0" lang="de-DE" sz="1200" b="1" i="0" u="none" strike="noStrike" kern="1200" cap="none" spc="0" normalizeH="0" baseline="0" noProof="0" dirty="0">
                <a:ln>
                  <a:noFill/>
                </a:ln>
                <a:solidFill>
                  <a:srgbClr val="000000"/>
                </a:solidFill>
                <a:effectLst/>
                <a:uLnTx/>
                <a:uFillTx/>
                <a:latin typeface="+mn-lt"/>
                <a:ea typeface="ＭＳ Ｐゴシック" charset="-128"/>
                <a:cs typeface="Arial" charset="0"/>
              </a:rPr>
              <a:t>bestehende Ideen zu sammeln</a:t>
            </a:r>
            <a:r>
              <a:rPr kumimoji="0" lang="de-DE" sz="1200" b="0" i="0" u="none" strike="noStrike" kern="1200" cap="none" spc="0" normalizeH="0" baseline="0" noProof="0" dirty="0">
                <a:ln>
                  <a:noFill/>
                </a:ln>
                <a:solidFill>
                  <a:srgbClr val="000000"/>
                </a:solidFill>
                <a:effectLst/>
                <a:uLnTx/>
                <a:uFillTx/>
                <a:latin typeface="+mn-lt"/>
                <a:ea typeface="ＭＳ Ｐゴシック" charset="-128"/>
                <a:cs typeface="Arial" charset="0"/>
              </a:rPr>
              <a:t> und in der Gruppe zu kommunizieren. Hierarchie-geleitete Ideenfindung kann damit umgangen werden.</a:t>
            </a:r>
          </a:p>
        </p:txBody>
      </p:sp>
      <p:sp>
        <p:nvSpPr>
          <p:cNvPr id="35" name="Rechteck 34">
            <a:extLst>
              <a:ext uri="{FF2B5EF4-FFF2-40B4-BE49-F238E27FC236}">
                <a16:creationId xmlns:a16="http://schemas.microsoft.com/office/drawing/2014/main" id="{ED5D0C98-D6A4-4049-94AF-31D25D7A36CF}"/>
              </a:ext>
            </a:extLst>
          </p:cNvPr>
          <p:cNvSpPr/>
          <p:nvPr/>
        </p:nvSpPr>
        <p:spPr bwMode="auto">
          <a:xfrm>
            <a:off x="3864119" y="3583184"/>
            <a:ext cx="2127668" cy="99455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mn-lt"/>
                <a:ea typeface="ＭＳ Ｐゴシック" charset="-128"/>
                <a:cs typeface="Calibri" panose="020F0502020204030204" pitchFamily="34" charset="0"/>
              </a:rPr>
              <a:t>Sie hilft </a:t>
            </a:r>
            <a:r>
              <a:rPr kumimoji="0" lang="de-DE" sz="1200" b="1" i="0" u="none" strike="noStrike" kern="1200" cap="none" spc="0" normalizeH="0" baseline="0" noProof="0" dirty="0">
                <a:ln>
                  <a:noFill/>
                </a:ln>
                <a:solidFill>
                  <a:srgbClr val="000000"/>
                </a:solidFill>
                <a:effectLst/>
                <a:uLnTx/>
                <a:uFillTx/>
                <a:latin typeface="+mn-lt"/>
                <a:ea typeface="ＭＳ Ｐゴシック" charset="-128"/>
                <a:cs typeface="Calibri" panose="020F0502020204030204" pitchFamily="34" charset="0"/>
              </a:rPr>
              <a:t>gänzlich neue Ideen zu finden</a:t>
            </a:r>
            <a:r>
              <a:rPr kumimoji="0" lang="de-DE" sz="1200" b="0" i="0" u="none" strike="noStrike" kern="1200" cap="none" spc="0" normalizeH="0" baseline="0" noProof="0" dirty="0">
                <a:ln>
                  <a:noFill/>
                </a:ln>
                <a:solidFill>
                  <a:srgbClr val="000000"/>
                </a:solidFill>
                <a:effectLst/>
                <a:uLnTx/>
                <a:uFillTx/>
                <a:latin typeface="+mn-lt"/>
                <a:ea typeface="ＭＳ Ｐゴシック" charset="-128"/>
                <a:cs typeface="Calibri" panose="020F0502020204030204" pitchFamily="34" charset="0"/>
              </a:rPr>
              <a:t> und um die Ecke zu denken.</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067" b="0" i="0" u="none" strike="noStrike" kern="1200" cap="none" spc="0" normalizeH="0" baseline="0" noProof="0" dirty="0">
              <a:ln>
                <a:noFill/>
              </a:ln>
              <a:solidFill>
                <a:srgbClr val="000000"/>
              </a:solidFill>
              <a:effectLst/>
              <a:uLnTx/>
              <a:uFillTx/>
              <a:latin typeface="+mn-lt"/>
              <a:ea typeface="ＭＳ Ｐゴシック" charset="-128"/>
              <a:cs typeface="Calibri" panose="020F0502020204030204" pitchFamily="34" charset="0"/>
            </a:endParaRPr>
          </a:p>
        </p:txBody>
      </p:sp>
      <p:sp>
        <p:nvSpPr>
          <p:cNvPr id="36" name="Rechteck 35">
            <a:extLst>
              <a:ext uri="{FF2B5EF4-FFF2-40B4-BE49-F238E27FC236}">
                <a16:creationId xmlns:a16="http://schemas.microsoft.com/office/drawing/2014/main" id="{69DBF720-11D8-4A64-ADDE-29ACE3292E78}"/>
              </a:ext>
            </a:extLst>
          </p:cNvPr>
          <p:cNvSpPr/>
          <p:nvPr/>
        </p:nvSpPr>
        <p:spPr bwMode="auto">
          <a:xfrm>
            <a:off x="1357209" y="5092605"/>
            <a:ext cx="2398522" cy="14270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Beteiligt sein sollten insbesondere </a:t>
            </a:r>
            <a:r>
              <a:rPr kumimoji="0" lang="de-DE" sz="1200" b="0" i="0" u="none" strike="noStrike" kern="1200" cap="none" spc="0" normalizeH="0" baseline="0" noProof="0" dirty="0">
                <a:ln>
                  <a:noFill/>
                </a:ln>
                <a:effectLst/>
                <a:uLnTx/>
                <a:uFillTx/>
                <a:latin typeface="+mn-lt"/>
                <a:ea typeface="Calibri" panose="020F0502020204030204" pitchFamily="34" charset="0"/>
                <a:cs typeface="Arial" charset="0"/>
                <a:hlinkClick r:id="rId7" action="ppaction://hlinksldjump">
                  <a:extLst>
                    <a:ext uri="{A12FA001-AC4F-418D-AE19-62706E023703}">
                      <ahyp:hlinkClr xmlns:ahyp="http://schemas.microsoft.com/office/drawing/2018/hyperlinkcolor" val="tx"/>
                    </a:ext>
                  </a:extLst>
                </a:hlinkClick>
              </a:rPr>
              <a:t>Personen</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welche bereits ein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Verständnis zu dem Thema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haben – gerne auch aus anderen Organisationen. </a:t>
            </a:r>
            <a:b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b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Maximal 8 Personen</a:t>
            </a:r>
            <a:endParaRPr kumimoji="0" lang="de-DE" sz="1200" b="0" i="0" u="none" strike="noStrike" kern="1200" cap="none" spc="0" normalizeH="0" baseline="0" noProof="0" dirty="0">
              <a:ln>
                <a:noFill/>
              </a:ln>
              <a:solidFill>
                <a:srgbClr val="000000"/>
              </a:solidFill>
              <a:effectLst/>
              <a:uLnTx/>
              <a:uFillTx/>
              <a:latin typeface="+mn-lt"/>
              <a:cs typeface="Arial" charset="0"/>
            </a:endParaRPr>
          </a:p>
        </p:txBody>
      </p:sp>
      <p:sp>
        <p:nvSpPr>
          <p:cNvPr id="37" name="Rechteck 36">
            <a:extLst>
              <a:ext uri="{FF2B5EF4-FFF2-40B4-BE49-F238E27FC236}">
                <a16:creationId xmlns:a16="http://schemas.microsoft.com/office/drawing/2014/main" id="{FA1785FB-9E9C-4BCD-95EC-2D2A690E9445}"/>
              </a:ext>
            </a:extLst>
          </p:cNvPr>
          <p:cNvSpPr/>
          <p:nvPr/>
        </p:nvSpPr>
        <p:spPr bwMode="auto">
          <a:xfrm>
            <a:off x="3866336" y="5092605"/>
            <a:ext cx="2229664" cy="14270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dirty="0">
                <a:ln>
                  <a:noFill/>
                </a:ln>
                <a:solidFill>
                  <a:srgbClr val="000000"/>
                </a:solidFill>
                <a:effectLst/>
                <a:uLnTx/>
                <a:uFillTx/>
                <a:latin typeface="+mn-lt"/>
                <a:cs typeface="Calibri" panose="020F0502020204030204" pitchFamily="34" charset="0"/>
              </a:rPr>
              <a:t>Beteiligt sollten </a:t>
            </a:r>
            <a:r>
              <a:rPr kumimoji="0" lang="de-DE" sz="1200" b="0" i="0" u="none" strike="noStrike" kern="1200" cap="none" spc="0" normalizeH="0" baseline="0" dirty="0">
                <a:ln>
                  <a:noFill/>
                </a:ln>
                <a:effectLst/>
                <a:uLnTx/>
                <a:uFillTx/>
                <a:latin typeface="+mn-lt"/>
                <a:cs typeface="Calibri" panose="020F0502020204030204" pitchFamily="34" charset="0"/>
                <a:hlinkClick r:id="rId7" action="ppaction://hlinksldjump">
                  <a:extLst>
                    <a:ext uri="{A12FA001-AC4F-418D-AE19-62706E023703}">
                      <ahyp:hlinkClr xmlns:ahyp="http://schemas.microsoft.com/office/drawing/2018/hyperlinkcolor" val="tx"/>
                    </a:ext>
                  </a:extLst>
                </a:hlinkClick>
              </a:rPr>
              <a:t>Personen</a:t>
            </a:r>
            <a:r>
              <a:rPr kumimoji="0" lang="de-DE" sz="1200" b="0" i="0" u="none" strike="noStrike" kern="1200" cap="none" spc="0" normalizeH="0" baseline="0" dirty="0">
                <a:ln>
                  <a:noFill/>
                </a:ln>
                <a:solidFill>
                  <a:srgbClr val="000000"/>
                </a:solidFill>
                <a:effectLst/>
                <a:uLnTx/>
                <a:uFillTx/>
                <a:latin typeface="+mn-lt"/>
                <a:cs typeface="Calibri" panose="020F0502020204030204" pitchFamily="34" charset="0"/>
              </a:rPr>
              <a:t> sein, die </a:t>
            </a:r>
            <a:r>
              <a:rPr kumimoji="0" lang="de-DE" sz="1200" b="1" i="0" u="none" strike="noStrike" kern="1200" cap="none" spc="0" normalizeH="0" baseline="0" dirty="0">
                <a:ln>
                  <a:noFill/>
                </a:ln>
                <a:solidFill>
                  <a:srgbClr val="000000"/>
                </a:solidFill>
                <a:effectLst/>
                <a:uLnTx/>
                <a:uFillTx/>
                <a:latin typeface="+mn-lt"/>
                <a:cs typeface="Calibri" panose="020F0502020204030204" pitchFamily="34" charset="0"/>
              </a:rPr>
              <a:t>offen für Neues </a:t>
            </a:r>
            <a:r>
              <a:rPr kumimoji="0" lang="de-DE" sz="1200" b="0" i="0" u="none" strike="noStrike" kern="1200" cap="none" spc="0" normalizeH="0" baseline="0" dirty="0">
                <a:ln>
                  <a:noFill/>
                </a:ln>
                <a:solidFill>
                  <a:srgbClr val="000000"/>
                </a:solidFill>
                <a:effectLst/>
                <a:uLnTx/>
                <a:uFillTx/>
                <a:latin typeface="+mn-lt"/>
                <a:cs typeface="Calibri" panose="020F0502020204030204" pitchFamily="34" charset="0"/>
              </a:rPr>
              <a:t>sind und ganz neue Wege gehen möchten.</a:t>
            </a:r>
            <a:br>
              <a:rPr kumimoji="0" lang="de-DE" sz="1200" b="0" i="0" u="none" strike="noStrike" kern="1200" cap="none" spc="0" normalizeH="0" baseline="0" dirty="0">
                <a:ln>
                  <a:noFill/>
                </a:ln>
                <a:solidFill>
                  <a:srgbClr val="000000"/>
                </a:solidFill>
                <a:effectLst/>
                <a:uLnTx/>
                <a:uFillTx/>
                <a:latin typeface="+mn-lt"/>
                <a:cs typeface="Calibri" panose="020F0502020204030204" pitchFamily="34" charset="0"/>
              </a:rPr>
            </a:br>
            <a:r>
              <a:rPr kumimoji="0" lang="de-DE" sz="1200" b="0" i="0" u="none" strike="noStrike" kern="1200" cap="none" spc="0" normalizeH="0" baseline="0" dirty="0">
                <a:ln>
                  <a:noFill/>
                </a:ln>
                <a:solidFill>
                  <a:srgbClr val="000000"/>
                </a:solidFill>
                <a:effectLst/>
                <a:uLnTx/>
                <a:uFillTx/>
                <a:latin typeface="+mn-lt"/>
                <a:ea typeface="Calibri" panose="020F0502020204030204" pitchFamily="34" charset="0"/>
                <a:cs typeface="Arial" charset="0"/>
              </a:rPr>
              <a:t>Maximal 8 Personen</a:t>
            </a:r>
            <a:endParaRPr kumimoji="0" lang="de-DE" sz="1200" b="0" i="0" u="none" strike="noStrike" kern="1200" cap="none" spc="0" normalizeH="0" baseline="0" dirty="0">
              <a:ln>
                <a:noFill/>
              </a:ln>
              <a:solidFill>
                <a:srgbClr val="000000"/>
              </a:solidFill>
              <a:effectLst/>
              <a:uLnTx/>
              <a:uFillTx/>
              <a:latin typeface="+mn-lt"/>
              <a:cs typeface="Calibri" panose="020F0502020204030204" pitchFamily="34" charset="0"/>
            </a:endParaRPr>
          </a:p>
        </p:txBody>
      </p:sp>
      <p:sp>
        <p:nvSpPr>
          <p:cNvPr id="42" name="Rechteck 41">
            <a:extLst>
              <a:ext uri="{FF2B5EF4-FFF2-40B4-BE49-F238E27FC236}">
                <a16:creationId xmlns:a16="http://schemas.microsoft.com/office/drawing/2014/main" id="{A723AA70-F2C2-4FE0-BB71-5F7C75D5BEAD}"/>
              </a:ext>
            </a:extLst>
          </p:cNvPr>
          <p:cNvSpPr/>
          <p:nvPr/>
        </p:nvSpPr>
        <p:spPr bwMode="auto">
          <a:xfrm>
            <a:off x="6392885" y="2386130"/>
            <a:ext cx="2549260" cy="3836157"/>
          </a:xfrm>
          <a:prstGeom prst="rect">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Zunächst wird eine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Brainstormingfrage </a:t>
            </a:r>
            <a:r>
              <a:rPr kumimoji="0" lang="de-DE" sz="120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formuliert.</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Jede Person nimmt einen Block mit Haft-Notizen oder Moderations-karten. Ohne darüber zu sprechen werden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5 Minuten im Stillen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so viele Ideen wie möglich aufgeschrieben. </a:t>
            </a:r>
            <a:r>
              <a:rPr kumimoji="0" lang="de-DE" sz="1200" b="0" i="0" u="sng"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Dabei gilt</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Pro Post-it nur eine Idee und in kurzen Sätzen oder Stichpunkten. Anschließend wird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reihum eine Idee nach der anderen vorgestellt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und an eine Arbeitsfläche geheftet, wobei keine Idee länger als eine Minute bekommt.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Ähnliche Ideen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werden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nah beieinander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angeheftet. Die letzten 10 Minuten werden für die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Diskussion und Strukturierung der Ideen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verwendet.</a:t>
            </a:r>
            <a:endParaRPr kumimoji="0" lang="de-DE" sz="1200" b="0" i="0" u="none" strike="noStrike" kern="1200" cap="none" spc="0" normalizeH="0" baseline="0" noProof="0" dirty="0">
              <a:ln>
                <a:noFill/>
              </a:ln>
              <a:solidFill>
                <a:srgbClr val="000000"/>
              </a:solidFill>
              <a:effectLst/>
              <a:uLnTx/>
              <a:uFillTx/>
              <a:latin typeface="+mn-lt"/>
              <a:cs typeface="Arial" charset="0"/>
            </a:endParaRPr>
          </a:p>
        </p:txBody>
      </p:sp>
      <p:sp>
        <p:nvSpPr>
          <p:cNvPr id="46" name="Rechteck 45">
            <a:extLst>
              <a:ext uri="{FF2B5EF4-FFF2-40B4-BE49-F238E27FC236}">
                <a16:creationId xmlns:a16="http://schemas.microsoft.com/office/drawing/2014/main" id="{90F8801B-D631-460F-8E89-B82E90F24718}"/>
              </a:ext>
            </a:extLst>
          </p:cNvPr>
          <p:cNvSpPr/>
          <p:nvPr/>
        </p:nvSpPr>
        <p:spPr bwMode="auto">
          <a:xfrm>
            <a:off x="8957661" y="2386129"/>
            <a:ext cx="2935546" cy="3995199"/>
          </a:xfrm>
          <a:prstGeom prst="rect">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Zunächst wird eine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Brainstormingfrage</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formuliert. </a:t>
            </a:r>
            <a:r>
              <a:rPr kumimoji="0" lang="de-DE" sz="120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Jede Person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nimmt einen beliebigen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Gegenstand</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in die Hand. Dann wird der Gegenstand betrachtet und betastet, und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als Inspirationsquelle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genutzt: </a:t>
            </a:r>
            <a:r>
              <a:rPr kumimoji="0" lang="de-DE" sz="120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Wie könnte dieser Gegenstand das Problem lösen?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Gedanklich muss dabei der Gegenstand nicht das bleiben, was er eigentlich ist. </a:t>
            </a:r>
            <a:r>
              <a:rPr kumimoji="0" lang="de-DE" sz="1200" b="0" i="0" u="sng"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Beispiel:</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Ein Stock könnte zu einer Antenne werden, welche die Kommunikation verbessert. Ein Kabel zu einem Sensor, welcher die Werte in einer Produktionsstätte misst und bekannt gibt. Der </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Kreativität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sind</a:t>
            </a:r>
            <a:r>
              <a:rPr kumimoji="0" lang="de-DE" sz="1200" b="1"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 keine Grenzen </a:t>
            </a:r>
            <a:r>
              <a:rPr kumimoji="0" lang="de-DE" sz="1200" b="0" i="0" u="none" strike="noStrike" kern="1200" cap="none" spc="0" normalizeH="0" baseline="0" noProof="0" dirty="0">
                <a:ln>
                  <a:noFill/>
                </a:ln>
                <a:solidFill>
                  <a:srgbClr val="000000"/>
                </a:solidFill>
                <a:effectLst/>
                <a:uLnTx/>
                <a:uFillTx/>
                <a:latin typeface="+mn-lt"/>
                <a:ea typeface="Calibri" panose="020F0502020204030204" pitchFamily="34" charset="0"/>
                <a:cs typeface="Arial" charset="0"/>
              </a:rPr>
              <a:t>gesetzt, man darf auch mal wild und unrealistisch werden. Die letzten 10 Minuten werden die Ideen auf Papier festgehalten, diskutiert und in einen realistischen aber doch innovativen Ansatz überführt.</a:t>
            </a:r>
            <a:endParaRPr kumimoji="0" lang="de-DE" sz="1200" b="0" i="0" u="none" strike="noStrike" kern="1200" cap="none" spc="0" normalizeH="0" baseline="0" noProof="0" dirty="0">
              <a:ln>
                <a:noFill/>
              </a:ln>
              <a:solidFill>
                <a:srgbClr val="000000"/>
              </a:solidFill>
              <a:effectLst/>
              <a:uLnTx/>
              <a:uFillTx/>
              <a:latin typeface="+mn-lt"/>
              <a:cs typeface="Arial" charset="0"/>
            </a:endParaRPr>
          </a:p>
        </p:txBody>
      </p:sp>
      <p:cxnSp>
        <p:nvCxnSpPr>
          <p:cNvPr id="4" name="Gerader Verbinder 3">
            <a:extLst>
              <a:ext uri="{FF2B5EF4-FFF2-40B4-BE49-F238E27FC236}">
                <a16:creationId xmlns:a16="http://schemas.microsoft.com/office/drawing/2014/main" id="{A4C780FB-6F00-4339-A99A-5A0314957984}"/>
              </a:ext>
            </a:extLst>
          </p:cNvPr>
          <p:cNvCxnSpPr/>
          <p:nvPr/>
        </p:nvCxnSpPr>
        <p:spPr bwMode="auto">
          <a:xfrm>
            <a:off x="3791744" y="2386129"/>
            <a:ext cx="0" cy="658830"/>
          </a:xfrm>
          <a:prstGeom prst="line">
            <a:avLst/>
          </a:prstGeom>
          <a:solidFill>
            <a:schemeClr val="accent1"/>
          </a:solidFill>
          <a:ln w="12700" cap="flat" cmpd="sng" algn="ctr">
            <a:solidFill>
              <a:schemeClr val="bg2">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r Verbinder 22">
            <a:extLst>
              <a:ext uri="{FF2B5EF4-FFF2-40B4-BE49-F238E27FC236}">
                <a16:creationId xmlns:a16="http://schemas.microsoft.com/office/drawing/2014/main" id="{2E032139-B31C-49FD-92E2-3DB58823DBAD}"/>
              </a:ext>
            </a:extLst>
          </p:cNvPr>
          <p:cNvCxnSpPr/>
          <p:nvPr/>
        </p:nvCxnSpPr>
        <p:spPr bwMode="auto">
          <a:xfrm>
            <a:off x="3791744" y="3645024"/>
            <a:ext cx="0" cy="921708"/>
          </a:xfrm>
          <a:prstGeom prst="line">
            <a:avLst/>
          </a:prstGeom>
          <a:solidFill>
            <a:schemeClr val="accent1"/>
          </a:solidFill>
          <a:ln w="12700" cap="flat" cmpd="sng" algn="ctr">
            <a:solidFill>
              <a:schemeClr val="bg2">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r Verbinder 24">
            <a:extLst>
              <a:ext uri="{FF2B5EF4-FFF2-40B4-BE49-F238E27FC236}">
                <a16:creationId xmlns:a16="http://schemas.microsoft.com/office/drawing/2014/main" id="{88D910E8-08ED-4442-9A23-70C46AB9547B}"/>
              </a:ext>
            </a:extLst>
          </p:cNvPr>
          <p:cNvCxnSpPr/>
          <p:nvPr/>
        </p:nvCxnSpPr>
        <p:spPr bwMode="auto">
          <a:xfrm>
            <a:off x="3791744" y="5235608"/>
            <a:ext cx="0" cy="986679"/>
          </a:xfrm>
          <a:prstGeom prst="line">
            <a:avLst/>
          </a:prstGeom>
          <a:solidFill>
            <a:schemeClr val="accent1"/>
          </a:solidFill>
          <a:ln w="12700" cap="flat" cmpd="sng" algn="ctr">
            <a:solidFill>
              <a:schemeClr val="bg2">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r Verbinder 25">
            <a:extLst>
              <a:ext uri="{FF2B5EF4-FFF2-40B4-BE49-F238E27FC236}">
                <a16:creationId xmlns:a16="http://schemas.microsoft.com/office/drawing/2014/main" id="{BD142220-02F9-49A2-8675-896D9348224F}"/>
              </a:ext>
            </a:extLst>
          </p:cNvPr>
          <p:cNvCxnSpPr/>
          <p:nvPr/>
        </p:nvCxnSpPr>
        <p:spPr bwMode="auto">
          <a:xfrm>
            <a:off x="8921473" y="1988231"/>
            <a:ext cx="0" cy="4234056"/>
          </a:xfrm>
          <a:prstGeom prst="line">
            <a:avLst/>
          </a:prstGeom>
          <a:solidFill>
            <a:schemeClr val="accent1"/>
          </a:solidFill>
          <a:ln w="12700" cap="flat" cmpd="sng" algn="ctr">
            <a:solidFill>
              <a:schemeClr val="bg2">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Fußzeilenplatzhalter 2">
            <a:extLst>
              <a:ext uri="{FF2B5EF4-FFF2-40B4-BE49-F238E27FC236}">
                <a16:creationId xmlns:a16="http://schemas.microsoft.com/office/drawing/2014/main" id="{4D4DBDC9-5894-462B-974B-24648BC58366}"/>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pic>
        <p:nvPicPr>
          <p:cNvPr id="28" name="Grafik 27" descr="Wecker Silhouette">
            <a:extLst>
              <a:ext uri="{FF2B5EF4-FFF2-40B4-BE49-F238E27FC236}">
                <a16:creationId xmlns:a16="http://schemas.microsoft.com/office/drawing/2014/main" id="{C2407E74-7D67-493C-870B-1EEA436E192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41015" y="920611"/>
            <a:ext cx="500063" cy="500063"/>
          </a:xfrm>
          <a:prstGeom prst="rect">
            <a:avLst/>
          </a:prstGeom>
          <a:noFill/>
        </p:spPr>
      </p:pic>
      <p:sp>
        <p:nvSpPr>
          <p:cNvPr id="29" name="Textfeld 28">
            <a:extLst>
              <a:ext uri="{FF2B5EF4-FFF2-40B4-BE49-F238E27FC236}">
                <a16:creationId xmlns:a16="http://schemas.microsoft.com/office/drawing/2014/main" id="{EA3A88C7-4DAE-4578-A302-4E9E8A9F40C5}"/>
              </a:ext>
            </a:extLst>
          </p:cNvPr>
          <p:cNvSpPr txBox="1"/>
          <p:nvPr/>
        </p:nvSpPr>
        <p:spPr>
          <a:xfrm>
            <a:off x="10741078" y="1143675"/>
            <a:ext cx="115212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ca. 30 min.</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17668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0FC822DF-E240-4A37-AD7E-4D9C8FF0AE57}"/>
              </a:ext>
            </a:extLst>
          </p:cNvPr>
          <p:cNvSpPr/>
          <p:nvPr/>
        </p:nvSpPr>
        <p:spPr bwMode="auto">
          <a:xfrm>
            <a:off x="410096" y="1841270"/>
            <a:ext cx="11237255" cy="4176464"/>
          </a:xfrm>
          <a:prstGeom prst="roundRect">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8" name="Fußzeilenplatzhalter 2">
            <a:extLst>
              <a:ext uri="{FF2B5EF4-FFF2-40B4-BE49-F238E27FC236}">
                <a16:creationId xmlns:a16="http://schemas.microsoft.com/office/drawing/2014/main" id="{6A17F43A-EC33-4596-A9F4-4677729685B7}"/>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defTabSz="914377">
              <a:defRPr/>
            </a:pPr>
            <a:fld id="{894680D0-7A83-433A-9719-C4143F27F647}" type="slidenum">
              <a:rPr lang="de-DE">
                <a:ea typeface="ＭＳ Ｐゴシック" charset="-128"/>
                <a:cs typeface="+mn-cs"/>
              </a:rPr>
              <a:pPr defTabSz="914377">
                <a:defRPr/>
              </a:pPr>
              <a:t>24</a:t>
            </a:fld>
            <a:endParaRPr lang="de-DE" dirty="0">
              <a:ea typeface="ＭＳ Ｐゴシック" charset="-128"/>
              <a:cs typeface="+mn-cs"/>
            </a:endParaRPr>
          </a:p>
        </p:txBody>
      </p:sp>
      <p:sp>
        <p:nvSpPr>
          <p:cNvPr id="3" name="Rechteck 2">
            <a:extLst>
              <a:ext uri="{FF2B5EF4-FFF2-40B4-BE49-F238E27FC236}">
                <a16:creationId xmlns:a16="http://schemas.microsoft.com/office/drawing/2014/main" id="{EC719030-46DB-4B09-9A94-E22ECF16EDD7}"/>
              </a:ext>
            </a:extLst>
          </p:cNvPr>
          <p:cNvSpPr/>
          <p:nvPr/>
        </p:nvSpPr>
        <p:spPr bwMode="auto">
          <a:xfrm>
            <a:off x="1176198" y="2187153"/>
            <a:ext cx="3456384" cy="1348929"/>
          </a:xfrm>
          <a:prstGeom prst="rect">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700" b="1" i="0" u="none" strike="noStrike" cap="none" normalizeH="0" baseline="0" dirty="0">
                <a:ln>
                  <a:noFill/>
                </a:ln>
                <a:solidFill>
                  <a:schemeClr val="bg1"/>
                </a:solidFill>
                <a:effectLst/>
                <a:latin typeface="+mn-lt"/>
                <a:ea typeface="ＭＳ Ｐゴシック" charset="-128"/>
              </a:rPr>
              <a:t>„Welche Maßnahmen sind möglich, um den steigende Umweltanforderunge</a:t>
            </a:r>
            <a:r>
              <a:rPr lang="de-DE" sz="1700" b="1" dirty="0">
                <a:solidFill>
                  <a:schemeClr val="bg1"/>
                </a:solidFill>
                <a:latin typeface="+mn-lt"/>
              </a:rPr>
              <a:t>n bei der </a:t>
            </a:r>
            <a:r>
              <a:rPr kumimoji="0" lang="de-DE" sz="1700" b="1" i="0" u="none" strike="noStrike" cap="none" normalizeH="0" baseline="0" dirty="0">
                <a:ln>
                  <a:noFill/>
                </a:ln>
                <a:solidFill>
                  <a:schemeClr val="bg1"/>
                </a:solidFill>
                <a:effectLst/>
                <a:latin typeface="+mn-lt"/>
                <a:ea typeface="ＭＳ Ｐゴシック" charset="-128"/>
              </a:rPr>
              <a:t>Vergabe von Aufträgen zu begegnen?“</a:t>
            </a:r>
            <a:endParaRPr kumimoji="0" lang="en-AU" sz="1700" b="1" i="0" u="none" strike="noStrike" cap="none" normalizeH="0" baseline="0" dirty="0">
              <a:ln>
                <a:noFill/>
              </a:ln>
              <a:solidFill>
                <a:schemeClr val="bg1"/>
              </a:solidFill>
              <a:effectLst/>
              <a:latin typeface="+mn-lt"/>
              <a:ea typeface="ＭＳ Ｐゴシック" charset="-128"/>
            </a:endParaRPr>
          </a:p>
        </p:txBody>
      </p:sp>
      <p:sp>
        <p:nvSpPr>
          <p:cNvPr id="19" name="Titel 1">
            <a:extLst>
              <a:ext uri="{FF2B5EF4-FFF2-40B4-BE49-F238E27FC236}">
                <a16:creationId xmlns:a16="http://schemas.microsoft.com/office/drawing/2014/main" id="{186B21D4-D303-45F3-8939-8337266212C0}"/>
              </a:ext>
            </a:extLst>
          </p:cNvPr>
          <p:cNvSpPr txBox="1">
            <a:spLocks/>
          </p:cNvSpPr>
          <p:nvPr/>
        </p:nvSpPr>
        <p:spPr bwMode="auto">
          <a:xfrm>
            <a:off x="408608" y="1036739"/>
            <a:ext cx="11160000" cy="500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pPr algn="ctr" defTabSz="914377"/>
            <a:r>
              <a:rPr lang="en-AU" dirty="0"/>
              <a:t>Brainwriting </a:t>
            </a:r>
            <a:r>
              <a:rPr lang="de-DE" kern="1200" dirty="0"/>
              <a:t>für ein Dienstleistungsunternehmen </a:t>
            </a:r>
            <a:endParaRPr lang="en-AU" kern="0" dirty="0">
              <a:solidFill>
                <a:srgbClr val="FF0000"/>
              </a:solidFill>
              <a:latin typeface="Arial"/>
              <a:ea typeface="ＭＳ Ｐゴシック"/>
            </a:endParaRPr>
          </a:p>
        </p:txBody>
      </p:sp>
      <p:sp>
        <p:nvSpPr>
          <p:cNvPr id="22" name="Rechteck: gefaltete Ecke 21">
            <a:extLst>
              <a:ext uri="{FF2B5EF4-FFF2-40B4-BE49-F238E27FC236}">
                <a16:creationId xmlns:a16="http://schemas.microsoft.com/office/drawing/2014/main" id="{A62C48F9-944D-498F-8618-FAAFD197BCB3}"/>
              </a:ext>
            </a:extLst>
          </p:cNvPr>
          <p:cNvSpPr/>
          <p:nvPr/>
        </p:nvSpPr>
        <p:spPr bwMode="auto">
          <a:xfrm>
            <a:off x="6891600" y="4381701"/>
            <a:ext cx="2605146" cy="944453"/>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Tue Gutes und rede darüber: Umweltleistung bekannt machen (Website, Signatur, in Angeboten)</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3" name="Rechteck: gefaltete Ecke 22">
            <a:extLst>
              <a:ext uri="{FF2B5EF4-FFF2-40B4-BE49-F238E27FC236}">
                <a16:creationId xmlns:a16="http://schemas.microsoft.com/office/drawing/2014/main" id="{C3EB43AD-594A-4F21-99E0-0C5B71F5E58C}"/>
              </a:ext>
            </a:extLst>
          </p:cNvPr>
          <p:cNvSpPr/>
          <p:nvPr/>
        </p:nvSpPr>
        <p:spPr bwMode="auto">
          <a:xfrm>
            <a:off x="4235096" y="4435792"/>
            <a:ext cx="1912287" cy="939311"/>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Regelmäßige Schulungen bei Mitarbeitenden durchführen</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4" name="Rechteck: gefaltete Ecke 23">
            <a:extLst>
              <a:ext uri="{FF2B5EF4-FFF2-40B4-BE49-F238E27FC236}">
                <a16:creationId xmlns:a16="http://schemas.microsoft.com/office/drawing/2014/main" id="{FEC4922C-4E6D-4A06-990D-A4C058377F1A}"/>
              </a:ext>
            </a:extLst>
          </p:cNvPr>
          <p:cNvSpPr/>
          <p:nvPr/>
        </p:nvSpPr>
        <p:spPr bwMode="auto">
          <a:xfrm>
            <a:off x="1703512" y="4455240"/>
            <a:ext cx="1912287" cy="731235"/>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Umweltleistung erfassen und Daten erheben</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5" name="Rechteck: gefaltete Ecke 24">
            <a:extLst>
              <a:ext uri="{FF2B5EF4-FFF2-40B4-BE49-F238E27FC236}">
                <a16:creationId xmlns:a16="http://schemas.microsoft.com/office/drawing/2014/main" id="{77F54CD0-5C74-481A-9762-FB7E13B652A3}"/>
              </a:ext>
            </a:extLst>
          </p:cNvPr>
          <p:cNvSpPr/>
          <p:nvPr/>
        </p:nvSpPr>
        <p:spPr bwMode="auto">
          <a:xfrm>
            <a:off x="4979314" y="2187153"/>
            <a:ext cx="1912287" cy="731235"/>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Einführung anderer Standards (DNK, GWÖ, …)</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6" name="Rechteck: gefaltete Ecke 25">
            <a:extLst>
              <a:ext uri="{FF2B5EF4-FFF2-40B4-BE49-F238E27FC236}">
                <a16:creationId xmlns:a16="http://schemas.microsoft.com/office/drawing/2014/main" id="{39921512-3756-4F37-A517-E469A2F522FB}"/>
              </a:ext>
            </a:extLst>
          </p:cNvPr>
          <p:cNvSpPr/>
          <p:nvPr/>
        </p:nvSpPr>
        <p:spPr bwMode="auto">
          <a:xfrm>
            <a:off x="4979313" y="3041646"/>
            <a:ext cx="1912287" cy="944453"/>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Zertifizierung Umweltmanagement-system (ISO 14001, EMAS)</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33" name="Rechteck: gefaltete Ecke 32">
            <a:extLst>
              <a:ext uri="{FF2B5EF4-FFF2-40B4-BE49-F238E27FC236}">
                <a16:creationId xmlns:a16="http://schemas.microsoft.com/office/drawing/2014/main" id="{A69470C5-9F25-44AE-9CB8-DCA583262B44}"/>
              </a:ext>
            </a:extLst>
          </p:cNvPr>
          <p:cNvSpPr/>
          <p:nvPr/>
        </p:nvSpPr>
        <p:spPr bwMode="auto">
          <a:xfrm>
            <a:off x="7146230" y="2458806"/>
            <a:ext cx="1454524" cy="53814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Verantwortung definieren</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34" name="Rechteck: gefaltete Ecke 33">
            <a:extLst>
              <a:ext uri="{FF2B5EF4-FFF2-40B4-BE49-F238E27FC236}">
                <a16:creationId xmlns:a16="http://schemas.microsoft.com/office/drawing/2014/main" id="{2488B316-16F3-4297-9DEE-9AD1A663A09A}"/>
              </a:ext>
            </a:extLst>
          </p:cNvPr>
          <p:cNvSpPr/>
          <p:nvPr/>
        </p:nvSpPr>
        <p:spPr bwMode="auto">
          <a:xfrm>
            <a:off x="7411494" y="3086339"/>
            <a:ext cx="1454524" cy="53814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300" b="0" i="0" u="none" strike="noStrike" cap="none" normalizeH="0" baseline="0" dirty="0">
                <a:ln>
                  <a:noFill/>
                </a:ln>
                <a:solidFill>
                  <a:schemeClr val="bg1"/>
                </a:solidFill>
                <a:effectLst/>
                <a:latin typeface="Arial" charset="0"/>
                <a:ea typeface="ＭＳ Ｐゴシック" charset="-128"/>
              </a:rPr>
              <a:t>Maßnahmen  umsetzen</a:t>
            </a:r>
          </a:p>
        </p:txBody>
      </p:sp>
      <p:sp>
        <p:nvSpPr>
          <p:cNvPr id="35" name="Rechteck: gefaltete Ecke 34">
            <a:extLst>
              <a:ext uri="{FF2B5EF4-FFF2-40B4-BE49-F238E27FC236}">
                <a16:creationId xmlns:a16="http://schemas.microsoft.com/office/drawing/2014/main" id="{3347A86F-0690-4A5F-B2ED-C92EACF2EA82}"/>
              </a:ext>
            </a:extLst>
          </p:cNvPr>
          <p:cNvSpPr/>
          <p:nvPr/>
        </p:nvSpPr>
        <p:spPr bwMode="auto">
          <a:xfrm>
            <a:off x="8677987" y="2503500"/>
            <a:ext cx="1454524" cy="53814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Themen priorisieren</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36" name="Rechteck: gefaltete Ecke 35">
            <a:extLst>
              <a:ext uri="{FF2B5EF4-FFF2-40B4-BE49-F238E27FC236}">
                <a16:creationId xmlns:a16="http://schemas.microsoft.com/office/drawing/2014/main" id="{16718718-6E48-4B05-8D36-4A0226023E95}"/>
              </a:ext>
            </a:extLst>
          </p:cNvPr>
          <p:cNvSpPr/>
          <p:nvPr/>
        </p:nvSpPr>
        <p:spPr bwMode="auto">
          <a:xfrm>
            <a:off x="8976320" y="3105507"/>
            <a:ext cx="1454524" cy="53814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Tree>
    <p:extLst>
      <p:ext uri="{BB962C8B-B14F-4D97-AF65-F5344CB8AC3E}">
        <p14:creationId xmlns:p14="http://schemas.microsoft.com/office/powerpoint/2010/main" val="2271599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0FC822DF-E240-4A37-AD7E-4D9C8FF0AE57}"/>
              </a:ext>
            </a:extLst>
          </p:cNvPr>
          <p:cNvSpPr/>
          <p:nvPr/>
        </p:nvSpPr>
        <p:spPr bwMode="auto">
          <a:xfrm>
            <a:off x="374312" y="1844824"/>
            <a:ext cx="11237255" cy="4176464"/>
          </a:xfrm>
          <a:prstGeom prst="roundRect">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defTabSz="914377">
              <a:defRPr/>
            </a:pPr>
            <a:fld id="{894680D0-7A83-433A-9719-C4143F27F647}" type="slidenum">
              <a:rPr lang="de-DE">
                <a:ea typeface="ＭＳ Ｐゴシック" charset="-128"/>
                <a:cs typeface="+mn-cs"/>
              </a:rPr>
              <a:pPr defTabSz="914377">
                <a:defRPr/>
              </a:pPr>
              <a:t>25</a:t>
            </a:fld>
            <a:endParaRPr lang="de-DE" dirty="0">
              <a:ea typeface="ＭＳ Ｐゴシック" charset="-128"/>
              <a:cs typeface="+mn-cs"/>
            </a:endParaRPr>
          </a:p>
        </p:txBody>
      </p:sp>
      <p:sp>
        <p:nvSpPr>
          <p:cNvPr id="9" name="Titel 1">
            <a:extLst>
              <a:ext uri="{FF2B5EF4-FFF2-40B4-BE49-F238E27FC236}">
                <a16:creationId xmlns:a16="http://schemas.microsoft.com/office/drawing/2014/main" id="{E004EA56-9927-4833-AB11-10D8939EA37E}"/>
              </a:ext>
            </a:extLst>
          </p:cNvPr>
          <p:cNvSpPr txBox="1">
            <a:spLocks/>
          </p:cNvSpPr>
          <p:nvPr/>
        </p:nvSpPr>
        <p:spPr bwMode="auto">
          <a:xfrm>
            <a:off x="408608" y="1036739"/>
            <a:ext cx="11160000" cy="500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pPr algn="ctr" defTabSz="914377"/>
            <a:r>
              <a:rPr lang="de-DE" dirty="0"/>
              <a:t>Template </a:t>
            </a:r>
            <a:r>
              <a:rPr lang="de-DE" kern="0" dirty="0">
                <a:latin typeface="Arial"/>
                <a:ea typeface="ＭＳ Ｐゴシック"/>
              </a:rPr>
              <a:t>Brainstormingmethoden</a:t>
            </a:r>
            <a:endParaRPr lang="en-AU" kern="0" dirty="0">
              <a:latin typeface="Arial"/>
              <a:ea typeface="ＭＳ Ｐゴシック"/>
            </a:endParaRPr>
          </a:p>
        </p:txBody>
      </p:sp>
      <p:sp>
        <p:nvSpPr>
          <p:cNvPr id="3" name="Rechteck 2">
            <a:extLst>
              <a:ext uri="{FF2B5EF4-FFF2-40B4-BE49-F238E27FC236}">
                <a16:creationId xmlns:a16="http://schemas.microsoft.com/office/drawing/2014/main" id="{EC719030-46DB-4B09-9A94-E22ECF16EDD7}"/>
              </a:ext>
            </a:extLst>
          </p:cNvPr>
          <p:cNvSpPr/>
          <p:nvPr/>
        </p:nvSpPr>
        <p:spPr bwMode="auto">
          <a:xfrm>
            <a:off x="4300531" y="3376215"/>
            <a:ext cx="3456384" cy="484833"/>
          </a:xfrm>
          <a:prstGeom prst="rect">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1" i="0" u="none" strike="noStrike" cap="none" normalizeH="0" baseline="0" dirty="0">
                <a:ln>
                  <a:noFill/>
                </a:ln>
                <a:solidFill>
                  <a:schemeClr val="bg1"/>
                </a:solidFill>
                <a:effectLst/>
                <a:latin typeface="+mn-lt"/>
                <a:ea typeface="ＭＳ Ｐゴシック" charset="-128"/>
              </a:rPr>
              <a:t>„Brainstormingfrage“</a:t>
            </a:r>
            <a:endParaRPr kumimoji="0" lang="en-AU" sz="2000" b="1" i="0" u="none" strike="noStrike" cap="none" normalizeH="0" baseline="0" dirty="0">
              <a:ln>
                <a:noFill/>
              </a:ln>
              <a:solidFill>
                <a:schemeClr val="bg1"/>
              </a:solidFill>
              <a:effectLst/>
              <a:latin typeface="+mn-lt"/>
              <a:ea typeface="ＭＳ Ｐゴシック" charset="-128"/>
            </a:endParaRPr>
          </a:p>
        </p:txBody>
      </p:sp>
      <p:sp>
        <p:nvSpPr>
          <p:cNvPr id="12" name="Rechteck: gefaltete Ecke 11">
            <a:extLst>
              <a:ext uri="{FF2B5EF4-FFF2-40B4-BE49-F238E27FC236}">
                <a16:creationId xmlns:a16="http://schemas.microsoft.com/office/drawing/2014/main" id="{898CE2E7-119F-4042-9E9F-1BCEAE4ADAB1}"/>
              </a:ext>
            </a:extLst>
          </p:cNvPr>
          <p:cNvSpPr/>
          <p:nvPr/>
        </p:nvSpPr>
        <p:spPr bwMode="auto">
          <a:xfrm>
            <a:off x="2980596" y="4257041"/>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2000" dirty="0">
                <a:solidFill>
                  <a:schemeClr val="bg1"/>
                </a:solidFill>
              </a:rPr>
              <a:t>Idee</a:t>
            </a:r>
            <a:endParaRPr kumimoji="0" lang="en-AU" sz="2000" b="0" i="0" u="none" strike="noStrike" cap="none" normalizeH="0" baseline="0" dirty="0">
              <a:ln>
                <a:noFill/>
              </a:ln>
              <a:solidFill>
                <a:schemeClr val="bg1"/>
              </a:solidFill>
              <a:effectLst/>
              <a:latin typeface="Arial" charset="0"/>
              <a:ea typeface="ＭＳ Ｐゴシック" charset="-128"/>
            </a:endParaRPr>
          </a:p>
        </p:txBody>
      </p:sp>
      <p:sp>
        <p:nvSpPr>
          <p:cNvPr id="13" name="Rechteck: gefaltete Ecke 12">
            <a:extLst>
              <a:ext uri="{FF2B5EF4-FFF2-40B4-BE49-F238E27FC236}">
                <a16:creationId xmlns:a16="http://schemas.microsoft.com/office/drawing/2014/main" id="{19D85C98-93D9-48F0-82FC-1CA13152A650}"/>
              </a:ext>
            </a:extLst>
          </p:cNvPr>
          <p:cNvSpPr/>
          <p:nvPr/>
        </p:nvSpPr>
        <p:spPr bwMode="auto">
          <a:xfrm>
            <a:off x="2980596" y="4240913"/>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2000" dirty="0">
                <a:solidFill>
                  <a:schemeClr val="bg1"/>
                </a:solidFill>
              </a:rPr>
              <a:t>Idee</a:t>
            </a:r>
            <a:endParaRPr kumimoji="0" lang="en-AU" sz="2000" b="0" i="0" u="none" strike="noStrike" cap="none" normalizeH="0" baseline="0" dirty="0">
              <a:ln>
                <a:noFill/>
              </a:ln>
              <a:solidFill>
                <a:schemeClr val="bg1"/>
              </a:solidFill>
              <a:effectLst/>
              <a:latin typeface="Arial" charset="0"/>
              <a:ea typeface="ＭＳ Ｐゴシック" charset="-128"/>
            </a:endParaRPr>
          </a:p>
        </p:txBody>
      </p:sp>
      <p:sp>
        <p:nvSpPr>
          <p:cNvPr id="14" name="Rechteck: gefaltete Ecke 13">
            <a:extLst>
              <a:ext uri="{FF2B5EF4-FFF2-40B4-BE49-F238E27FC236}">
                <a16:creationId xmlns:a16="http://schemas.microsoft.com/office/drawing/2014/main" id="{56FBE278-FD6B-4D45-B2E6-60B2DCD4A7E2}"/>
              </a:ext>
            </a:extLst>
          </p:cNvPr>
          <p:cNvSpPr/>
          <p:nvPr/>
        </p:nvSpPr>
        <p:spPr bwMode="auto">
          <a:xfrm>
            <a:off x="2980596" y="4234862"/>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2000" dirty="0">
                <a:solidFill>
                  <a:schemeClr val="bg1"/>
                </a:solidFill>
              </a:rPr>
              <a:t>Idee</a:t>
            </a:r>
            <a:endParaRPr kumimoji="0" lang="en-AU" sz="2000" b="0" i="0" u="none" strike="noStrike" cap="none" normalizeH="0" baseline="0" dirty="0">
              <a:ln>
                <a:noFill/>
              </a:ln>
              <a:solidFill>
                <a:schemeClr val="bg1"/>
              </a:solidFill>
              <a:effectLst/>
              <a:latin typeface="Arial" charset="0"/>
              <a:ea typeface="ＭＳ Ｐゴシック" charset="-128"/>
            </a:endParaRPr>
          </a:p>
        </p:txBody>
      </p:sp>
      <p:sp>
        <p:nvSpPr>
          <p:cNvPr id="15" name="Rechteck: gefaltete Ecke 14">
            <a:extLst>
              <a:ext uri="{FF2B5EF4-FFF2-40B4-BE49-F238E27FC236}">
                <a16:creationId xmlns:a16="http://schemas.microsoft.com/office/drawing/2014/main" id="{DA19C771-FCD5-4D70-A48E-C1BC7DAC3E26}"/>
              </a:ext>
            </a:extLst>
          </p:cNvPr>
          <p:cNvSpPr/>
          <p:nvPr/>
        </p:nvSpPr>
        <p:spPr bwMode="auto">
          <a:xfrm>
            <a:off x="2980596" y="4257041"/>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2000" dirty="0">
                <a:solidFill>
                  <a:schemeClr val="bg1"/>
                </a:solidFill>
              </a:rPr>
              <a:t>Idee</a:t>
            </a:r>
            <a:endParaRPr kumimoji="0" lang="en-AU" sz="2000" b="0" i="0" u="none" strike="noStrike" cap="none" normalizeH="0" baseline="0" dirty="0">
              <a:ln>
                <a:noFill/>
              </a:ln>
              <a:solidFill>
                <a:schemeClr val="bg1"/>
              </a:solidFill>
              <a:effectLst/>
              <a:latin typeface="Arial" charset="0"/>
              <a:ea typeface="ＭＳ Ｐゴシック" charset="-128"/>
            </a:endParaRPr>
          </a:p>
        </p:txBody>
      </p:sp>
      <p:sp>
        <p:nvSpPr>
          <p:cNvPr id="16" name="Rechteck: gefaltete Ecke 15">
            <a:extLst>
              <a:ext uri="{FF2B5EF4-FFF2-40B4-BE49-F238E27FC236}">
                <a16:creationId xmlns:a16="http://schemas.microsoft.com/office/drawing/2014/main" id="{D348522E-9A5B-48CC-AA48-995F041EA6B5}"/>
              </a:ext>
            </a:extLst>
          </p:cNvPr>
          <p:cNvSpPr/>
          <p:nvPr/>
        </p:nvSpPr>
        <p:spPr bwMode="auto">
          <a:xfrm>
            <a:off x="2860619" y="4329049"/>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2000" dirty="0">
                <a:solidFill>
                  <a:schemeClr val="bg1"/>
                </a:solidFill>
              </a:rPr>
              <a:t>Idee</a:t>
            </a:r>
            <a:endParaRPr kumimoji="0" lang="en-AU" sz="2000" b="0" i="0" u="none" strike="noStrike" cap="none" normalizeH="0" baseline="0" dirty="0">
              <a:ln>
                <a:noFill/>
              </a:ln>
              <a:solidFill>
                <a:schemeClr val="bg1"/>
              </a:solidFill>
              <a:effectLst/>
              <a:latin typeface="Arial" charset="0"/>
              <a:ea typeface="ＭＳ Ｐゴシック" charset="-128"/>
            </a:endParaRPr>
          </a:p>
        </p:txBody>
      </p:sp>
      <p:sp>
        <p:nvSpPr>
          <p:cNvPr id="17" name="Rechteck: gefaltete Ecke 16">
            <a:extLst>
              <a:ext uri="{FF2B5EF4-FFF2-40B4-BE49-F238E27FC236}">
                <a16:creationId xmlns:a16="http://schemas.microsoft.com/office/drawing/2014/main" id="{C8EBDF2F-0FA9-447F-9DC1-3026212A2E50}"/>
              </a:ext>
            </a:extLst>
          </p:cNvPr>
          <p:cNvSpPr/>
          <p:nvPr/>
        </p:nvSpPr>
        <p:spPr bwMode="auto">
          <a:xfrm>
            <a:off x="2740642" y="4401057"/>
            <a:ext cx="1208894" cy="1224136"/>
          </a:xfrm>
          <a:prstGeom prst="foldedCorner">
            <a:avLst/>
          </a:prstGeom>
          <a:solidFill>
            <a:srgbClr val="90ABBE"/>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20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Details</a:t>
            </a:r>
            <a:endParaRPr lang="en-AU" sz="1300" dirty="0">
              <a:solidFill>
                <a:schemeClr val="bg1"/>
              </a:solidFill>
            </a:endParaRPr>
          </a:p>
        </p:txBody>
      </p:sp>
      <p:sp>
        <p:nvSpPr>
          <p:cNvPr id="18" name="Fußzeilenplatzhalter 2">
            <a:extLst>
              <a:ext uri="{FF2B5EF4-FFF2-40B4-BE49-F238E27FC236}">
                <a16:creationId xmlns:a16="http://schemas.microsoft.com/office/drawing/2014/main" id="{75E717DA-9A60-457F-8C15-FC5969D46960}"/>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19" name="Rechteck: gefaltete Ecke 18">
            <a:extLst>
              <a:ext uri="{FF2B5EF4-FFF2-40B4-BE49-F238E27FC236}">
                <a16:creationId xmlns:a16="http://schemas.microsoft.com/office/drawing/2014/main" id="{E8AD84F1-DC4F-44AA-992A-F534ED6DDA0A}"/>
              </a:ext>
            </a:extLst>
          </p:cNvPr>
          <p:cNvSpPr/>
          <p:nvPr/>
        </p:nvSpPr>
        <p:spPr bwMode="auto">
          <a:xfrm>
            <a:off x="1400379" y="2705713"/>
            <a:ext cx="1912287" cy="939311"/>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Idee</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0" name="Rechteck: gefaltete Ecke 19">
            <a:extLst>
              <a:ext uri="{FF2B5EF4-FFF2-40B4-BE49-F238E27FC236}">
                <a16:creationId xmlns:a16="http://schemas.microsoft.com/office/drawing/2014/main" id="{C2DFEA7C-A867-4D50-89E6-DF2B9DD7C955}"/>
              </a:ext>
            </a:extLst>
          </p:cNvPr>
          <p:cNvSpPr/>
          <p:nvPr/>
        </p:nvSpPr>
        <p:spPr bwMode="auto">
          <a:xfrm>
            <a:off x="1552779" y="2858113"/>
            <a:ext cx="1912287" cy="939311"/>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Idee</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
        <p:nvSpPr>
          <p:cNvPr id="21" name="Rechteck: gefaltete Ecke 20">
            <a:extLst>
              <a:ext uri="{FF2B5EF4-FFF2-40B4-BE49-F238E27FC236}">
                <a16:creationId xmlns:a16="http://schemas.microsoft.com/office/drawing/2014/main" id="{F8787F54-0BB8-4936-8CE9-0BDAE7E379F5}"/>
              </a:ext>
            </a:extLst>
          </p:cNvPr>
          <p:cNvSpPr/>
          <p:nvPr/>
        </p:nvSpPr>
        <p:spPr bwMode="auto">
          <a:xfrm>
            <a:off x="1705179" y="3010513"/>
            <a:ext cx="1912287" cy="939311"/>
          </a:xfrm>
          <a:prstGeom prst="foldedCorner">
            <a:avLst/>
          </a:prstGeom>
          <a:solidFill>
            <a:srgbClr val="3B687F"/>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endParaRPr lang="de-DE" sz="13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de-DE" sz="1300" dirty="0">
                <a:solidFill>
                  <a:schemeClr val="bg1"/>
                </a:solidFill>
              </a:rPr>
              <a:t>Idee</a:t>
            </a:r>
            <a:endParaRPr kumimoji="0" lang="en-AU" sz="1300" b="0" i="0" u="none" strike="noStrike" cap="none" normalizeH="0" baseline="0" dirty="0">
              <a:ln>
                <a:noFill/>
              </a:ln>
              <a:solidFill>
                <a:schemeClr val="bg1"/>
              </a:solidFill>
              <a:effectLst/>
              <a:latin typeface="Arial" charset="0"/>
              <a:ea typeface="ＭＳ Ｐゴシック" charset="-128"/>
            </a:endParaRPr>
          </a:p>
        </p:txBody>
      </p:sp>
    </p:spTree>
    <p:extLst>
      <p:ext uri="{BB962C8B-B14F-4D97-AF65-F5344CB8AC3E}">
        <p14:creationId xmlns:p14="http://schemas.microsoft.com/office/powerpoint/2010/main" val="2645031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u="sng" dirty="0"/>
              <a:t>Methode:</a:t>
            </a:r>
            <a:r>
              <a:rPr lang="en-AU" dirty="0"/>
              <a:t> Risiko-Hürdenlauf</a:t>
            </a:r>
          </a:p>
        </p:txBody>
      </p:sp>
      <p:sp>
        <p:nvSpPr>
          <p:cNvPr id="17" name="Fußzeilenplatzhalter 2">
            <a:extLst>
              <a:ext uri="{FF2B5EF4-FFF2-40B4-BE49-F238E27FC236}">
                <a16:creationId xmlns:a16="http://schemas.microsoft.com/office/drawing/2014/main" id="{53F18498-28ED-4AA1-9022-439C1467D25E}"/>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26</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73" name="Grafik 72" descr="Volltreffer Silhouette">
            <a:extLst>
              <a:ext uri="{FF2B5EF4-FFF2-40B4-BE49-F238E27FC236}">
                <a16:creationId xmlns:a16="http://schemas.microsoft.com/office/drawing/2014/main" id="{07FC5A39-20CB-4DE7-A878-ECF2E85D24BA}"/>
              </a:ext>
            </a:extLst>
          </p:cNvPr>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8117"/>
                    </a14:imgEffect>
                  </a14:imgLayer>
                </a14:imgProps>
              </a:ext>
              <a:ext uri="{28A0092B-C50C-407E-A947-70E740481C1C}">
                <a14:useLocalDpi xmlns:a14="http://schemas.microsoft.com/office/drawing/2010/main" val="0"/>
              </a:ext>
            </a:extLst>
          </a:blip>
          <a:stretch>
            <a:fillRect/>
          </a:stretch>
        </p:blipFill>
        <p:spPr>
          <a:xfrm>
            <a:off x="408609" y="3858153"/>
            <a:ext cx="708579" cy="708579"/>
          </a:xfrm>
          <a:prstGeom prst="rect">
            <a:avLst/>
          </a:prstGeom>
          <a:noFill/>
        </p:spPr>
      </p:pic>
      <p:sp>
        <p:nvSpPr>
          <p:cNvPr id="75" name="Textfeld 74">
            <a:extLst>
              <a:ext uri="{FF2B5EF4-FFF2-40B4-BE49-F238E27FC236}">
                <a16:creationId xmlns:a16="http://schemas.microsoft.com/office/drawing/2014/main" id="{05692AEA-2755-4004-A107-60C2A40D3304}"/>
              </a:ext>
            </a:extLst>
          </p:cNvPr>
          <p:cNvSpPr txBox="1"/>
          <p:nvPr/>
        </p:nvSpPr>
        <p:spPr>
          <a:xfrm>
            <a:off x="414765" y="1869092"/>
            <a:ext cx="5681239"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Was?</a:t>
            </a:r>
          </a:p>
        </p:txBody>
      </p:sp>
      <p:sp>
        <p:nvSpPr>
          <p:cNvPr id="78" name="Textfeld 77">
            <a:extLst>
              <a:ext uri="{FF2B5EF4-FFF2-40B4-BE49-F238E27FC236}">
                <a16:creationId xmlns:a16="http://schemas.microsoft.com/office/drawing/2014/main" id="{B26AE89A-A376-45C3-B777-A393E0F572DD}"/>
              </a:ext>
            </a:extLst>
          </p:cNvPr>
          <p:cNvSpPr txBox="1"/>
          <p:nvPr/>
        </p:nvSpPr>
        <p:spPr>
          <a:xfrm>
            <a:off x="428453" y="4703372"/>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Wer?</a:t>
            </a:r>
          </a:p>
        </p:txBody>
      </p:sp>
      <p:pic>
        <p:nvPicPr>
          <p:cNvPr id="77" name="Grafik 76" descr="Benutzer Silhouette">
            <a:extLst>
              <a:ext uri="{FF2B5EF4-FFF2-40B4-BE49-F238E27FC236}">
                <a16:creationId xmlns:a16="http://schemas.microsoft.com/office/drawing/2014/main" id="{D4911530-B962-46EA-AF1A-A4B89B51F808}"/>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9610" y="5189823"/>
            <a:ext cx="657580" cy="657580"/>
          </a:xfrm>
          <a:prstGeom prst="rect">
            <a:avLst/>
          </a:prstGeom>
          <a:solidFill>
            <a:schemeClr val="bg1"/>
          </a:solidFill>
        </p:spPr>
      </p:pic>
      <p:sp>
        <p:nvSpPr>
          <p:cNvPr id="88" name="Textfeld 87">
            <a:extLst>
              <a:ext uri="{FF2B5EF4-FFF2-40B4-BE49-F238E27FC236}">
                <a16:creationId xmlns:a16="http://schemas.microsoft.com/office/drawing/2014/main" id="{98B9CFCA-D9FA-49F2-8F89-D3CC264ED307}"/>
              </a:ext>
            </a:extLst>
          </p:cNvPr>
          <p:cNvSpPr txBox="1"/>
          <p:nvPr/>
        </p:nvSpPr>
        <p:spPr>
          <a:xfrm>
            <a:off x="1282638" y="5211367"/>
            <a:ext cx="4807215" cy="830997"/>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Binden Sie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verschiedene </a:t>
            </a:r>
            <a:r>
              <a:rPr kumimoji="0" lang="de-DE" sz="1200" b="1" i="0" u="none" strike="noStrike" kern="1200" cap="none" spc="0" normalizeH="0" baseline="0" noProof="0" dirty="0">
                <a:ln>
                  <a:noFill/>
                </a:ln>
                <a:effectLst/>
                <a:uLnTx/>
                <a:uFillTx/>
                <a:latin typeface="Arial" charset="0"/>
                <a:ea typeface="ＭＳ Ｐゴシック" charset="-128"/>
                <a:cs typeface="+mn-cs"/>
                <a:hlinkClick r:id="rId7" action="ppaction://hlinksldjump">
                  <a:extLst>
                    <a:ext uri="{A12FA001-AC4F-418D-AE19-62706E023703}">
                      <ahyp:hlinkClr xmlns:ahyp="http://schemas.microsoft.com/office/drawing/2018/hyperlinkcolor" val="tx"/>
                    </a:ext>
                  </a:extLst>
                </a:hlinkClick>
              </a:rPr>
              <a:t>Wissensträger</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mit ein, langjährige, sowie eventuell neue Mitarbeitende, die wertvollen Input liefern können. Außerdem kann es sich anbieten Externe z. B. befreundete Unternehmen zu involvieren. </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E107033D-BFED-4FF9-91A3-09945ECD3D07}"/>
              </a:ext>
            </a:extLst>
          </p:cNvPr>
          <p:cNvSpPr txBox="1"/>
          <p:nvPr/>
        </p:nvSpPr>
        <p:spPr>
          <a:xfrm>
            <a:off x="414761" y="3340528"/>
            <a:ext cx="5681240" cy="397201"/>
          </a:xfrm>
          <a:prstGeom prst="rect">
            <a:avLst/>
          </a:prstGeom>
          <a:solidFill>
            <a:srgbClr val="5C8395"/>
          </a:solidFill>
        </p:spPr>
        <p:txBody>
          <a:bodyPr wrap="square" lIns="90000" tIns="90000" bIns="90000" rtlCol="0">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Wofür?</a:t>
            </a:r>
          </a:p>
        </p:txBody>
      </p:sp>
      <p:sp>
        <p:nvSpPr>
          <p:cNvPr id="9" name="Rechteck 8">
            <a:extLst>
              <a:ext uri="{FF2B5EF4-FFF2-40B4-BE49-F238E27FC236}">
                <a16:creationId xmlns:a16="http://schemas.microsoft.com/office/drawing/2014/main" id="{32A7A7FC-C4B4-435A-AA72-274C5D45BF5C}"/>
              </a:ext>
            </a:extLst>
          </p:cNvPr>
          <p:cNvSpPr/>
          <p:nvPr/>
        </p:nvSpPr>
        <p:spPr bwMode="auto">
          <a:xfrm>
            <a:off x="6600056" y="1829025"/>
            <a:ext cx="5132336" cy="4119823"/>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354" rtl="0" eaLnBrk="0" fontAlgn="base" latinLnBrk="0" hangingPunct="0">
              <a:lnSpc>
                <a:spcPct val="100000"/>
              </a:lnSpc>
              <a:spcBef>
                <a:spcPct val="0"/>
              </a:spcBef>
              <a:spcAft>
                <a:spcPct val="0"/>
              </a:spcAft>
              <a:buClrTx/>
              <a:buSzTx/>
              <a:buFontTx/>
              <a:buNone/>
              <a:tabLst/>
              <a:defRPr/>
            </a:pPr>
            <a:r>
              <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Vorgehensweise bei der Durchführung eines Hürdenlaufs</a:t>
            </a:r>
          </a:p>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Beginnen Sie mit der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Formulierung des „kritischen Zustandes“</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Dieser kann sich direkt aus dem Risiko ergeben (z. B. mehr krankheitsbedingte Ausfälle durch sommerliche Hitze im Büro) oder davon abgeleitet werden (z. B. zunehmende Kosten durch Gewährleistungen infolge von Lieferausfällen)</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Hinterfragen Sie dieses Risiko</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Welche Hürden lassen sich von diesen kritischen Zuständen ableiten? Warum besteht dieser kritische Zustand? (Hier eignet sich auch zusätzlich die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5W Methode</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5 Warum führen zur Ursache)</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Versuchen Sie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so viele Blickwinkel wie möglich </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einzunehmen. </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Wenn Sie alle Hürden gesammelt haben, suchen Sie gemeinsam nach </a:t>
            </a:r>
            <a:r>
              <a:rPr kumimoji="0" lang="de-DE" sz="1300" b="1" i="0" u="none" strike="noStrike" kern="1200" cap="none" spc="0" normalizeH="0" baseline="0" noProof="0" dirty="0">
                <a:ln>
                  <a:noFill/>
                </a:ln>
                <a:solidFill>
                  <a:srgbClr val="000000"/>
                </a:solidFill>
                <a:effectLst/>
                <a:uLnTx/>
                <a:uFillTx/>
                <a:latin typeface="Arial" charset="0"/>
                <a:ea typeface="ＭＳ Ｐゴシック" charset="-128"/>
                <a:cs typeface="+mn-cs"/>
              </a:rPr>
              <a:t>Lösungen</a:t>
            </a:r>
            <a:r>
              <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rPr>
              <a:t> für jede einzelne. </a:t>
            </a:r>
          </a:p>
          <a:p>
            <a:pPr marL="285744" marR="0" lvl="0" indent="-285744"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300" dirty="0">
                <a:solidFill>
                  <a:srgbClr val="000000"/>
                </a:solidFill>
              </a:rPr>
              <a:t>Diese Methode funktioniert am besten unter Nutzung          einer Metaplanwand und Moderationskarten in     verschiedenen Farben.</a:t>
            </a: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just" defTabSz="914354"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just" defTabSz="914354"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47" name="Grafik 46" descr="Zahnräder Silhouette">
            <a:extLst>
              <a:ext uri="{FF2B5EF4-FFF2-40B4-BE49-F238E27FC236}">
                <a16:creationId xmlns:a16="http://schemas.microsoft.com/office/drawing/2014/main" id="{0B4ED117-F32B-42CE-8360-6545EF10F90E}"/>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44267" y="5085185"/>
            <a:ext cx="801596" cy="801596"/>
          </a:xfrm>
          <a:prstGeom prst="rect">
            <a:avLst/>
          </a:prstGeom>
          <a:noFill/>
          <a:ln>
            <a:noFill/>
          </a:ln>
        </p:spPr>
      </p:pic>
      <p:sp>
        <p:nvSpPr>
          <p:cNvPr id="48" name="Textfeld 47">
            <a:extLst>
              <a:ext uri="{FF2B5EF4-FFF2-40B4-BE49-F238E27FC236}">
                <a16:creationId xmlns:a16="http://schemas.microsoft.com/office/drawing/2014/main" id="{4B0ED65E-010C-4777-A1DF-4461EF583773}"/>
              </a:ext>
            </a:extLst>
          </p:cNvPr>
          <p:cNvSpPr txBox="1"/>
          <p:nvPr/>
        </p:nvSpPr>
        <p:spPr>
          <a:xfrm>
            <a:off x="1145026" y="3831339"/>
            <a:ext cx="4807215" cy="646331"/>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Beim Hürdenlauf werden die Hürden ergründet, die aktuell die Überwindung des kritischen Zustandes verhindern. Dadurch werden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die</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Ursachen in den Fokus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gerückt. </a:t>
            </a:r>
            <a:endParaRPr kumimoji="0" lang="en-AU"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0" name="Textfeld 19">
            <a:extLst>
              <a:ext uri="{FF2B5EF4-FFF2-40B4-BE49-F238E27FC236}">
                <a16:creationId xmlns:a16="http://schemas.microsoft.com/office/drawing/2014/main" id="{C3629C96-CE75-4942-9204-B15D1C83AEFE}"/>
              </a:ext>
            </a:extLst>
          </p:cNvPr>
          <p:cNvSpPr txBox="1"/>
          <p:nvPr/>
        </p:nvSpPr>
        <p:spPr>
          <a:xfrm>
            <a:off x="408610" y="2337810"/>
            <a:ext cx="5681239" cy="646331"/>
          </a:xfrm>
          <a:prstGeom prst="rect">
            <a:avLst/>
          </a:prstGeom>
          <a:noFill/>
        </p:spPr>
        <p:txBody>
          <a:bodyPr wrap="square">
            <a:spAutoFit/>
          </a:bodyPr>
          <a:lstStyle/>
          <a:p>
            <a:pPr marL="0" marR="0" lvl="0" indent="0" algn="just"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Der</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mn-cs"/>
              </a:rPr>
              <a:t>Hürdenlauf</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ist eine Design Thinking Methode zur Lösung von Problemen. Als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Ausgangspunkt</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wird ein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kritischer Zustand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formuliert. Dieser entspricht in der Regel dem identifizierten Risiko. </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18" name="Grafik 17" descr="Wecker Silhouette">
            <a:extLst>
              <a:ext uri="{FF2B5EF4-FFF2-40B4-BE49-F238E27FC236}">
                <a16:creationId xmlns:a16="http://schemas.microsoft.com/office/drawing/2014/main" id="{461046C4-49D9-4E28-A6FD-20C4021AED7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241015" y="920611"/>
            <a:ext cx="500063" cy="500063"/>
          </a:xfrm>
          <a:prstGeom prst="rect">
            <a:avLst/>
          </a:prstGeom>
          <a:noFill/>
        </p:spPr>
      </p:pic>
      <p:sp>
        <p:nvSpPr>
          <p:cNvPr id="19" name="Textfeld 18">
            <a:extLst>
              <a:ext uri="{FF2B5EF4-FFF2-40B4-BE49-F238E27FC236}">
                <a16:creationId xmlns:a16="http://schemas.microsoft.com/office/drawing/2014/main" id="{AA3E1281-3DE7-4BC7-9D75-71147570C4DE}"/>
              </a:ext>
            </a:extLst>
          </p:cNvPr>
          <p:cNvSpPr txBox="1"/>
          <p:nvPr/>
        </p:nvSpPr>
        <p:spPr>
          <a:xfrm>
            <a:off x="10741078" y="1143675"/>
            <a:ext cx="115212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ca. 45 min.</a:t>
            </a:r>
            <a:endParaRPr kumimoji="0" lang="en-AU"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21963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C3DF33-F29B-444C-8B2F-860B7BFE62FB}"/>
              </a:ext>
            </a:extLst>
          </p:cNvPr>
          <p:cNvSpPr>
            <a:spLocks noGrp="1"/>
          </p:cNvSpPr>
          <p:nvPr>
            <p:ph type="title"/>
          </p:nvPr>
        </p:nvSpPr>
        <p:spPr/>
        <p:txBody>
          <a:bodyPr/>
          <a:lstStyle/>
          <a:p>
            <a:pPr algn="ctr"/>
            <a:r>
              <a:rPr lang="de-DE" dirty="0"/>
              <a:t>Risiko-Hürdenlauf für ein Unternehmen der Baubranche</a:t>
            </a:r>
            <a:endParaRPr lang="en-AU" dirty="0"/>
          </a:p>
        </p:txBody>
      </p:sp>
      <p:sp>
        <p:nvSpPr>
          <p:cNvPr id="35" name="Fußzeilenplatzhalter 2">
            <a:extLst>
              <a:ext uri="{FF2B5EF4-FFF2-40B4-BE49-F238E27FC236}">
                <a16:creationId xmlns:a16="http://schemas.microsoft.com/office/drawing/2014/main" id="{A0878F6C-6B91-46F4-B221-9B8413CB4045}"/>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27</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60" name="Gruppieren 59">
            <a:extLst>
              <a:ext uri="{FF2B5EF4-FFF2-40B4-BE49-F238E27FC236}">
                <a16:creationId xmlns:a16="http://schemas.microsoft.com/office/drawing/2014/main" id="{4BE10225-937F-4EDB-9AA0-626AFE23C667}"/>
              </a:ext>
            </a:extLst>
          </p:cNvPr>
          <p:cNvGrpSpPr/>
          <p:nvPr/>
        </p:nvGrpSpPr>
        <p:grpSpPr>
          <a:xfrm>
            <a:off x="776824" y="1702602"/>
            <a:ext cx="10638351" cy="4524122"/>
            <a:chOff x="770843" y="1787125"/>
            <a:chExt cx="10638351" cy="4524122"/>
          </a:xfrm>
        </p:grpSpPr>
        <p:grpSp>
          <p:nvGrpSpPr>
            <p:cNvPr id="57" name="Gruppieren 56">
              <a:extLst>
                <a:ext uri="{FF2B5EF4-FFF2-40B4-BE49-F238E27FC236}">
                  <a16:creationId xmlns:a16="http://schemas.microsoft.com/office/drawing/2014/main" id="{F0C89C6E-FB73-48F0-927F-3F55F78CF57C}"/>
                </a:ext>
              </a:extLst>
            </p:cNvPr>
            <p:cNvGrpSpPr/>
            <p:nvPr/>
          </p:nvGrpSpPr>
          <p:grpSpPr>
            <a:xfrm>
              <a:off x="770843" y="2114021"/>
              <a:ext cx="10638351" cy="4197226"/>
              <a:chOff x="770843" y="1779200"/>
              <a:chExt cx="10638351" cy="4197226"/>
            </a:xfrm>
          </p:grpSpPr>
          <p:grpSp>
            <p:nvGrpSpPr>
              <p:cNvPr id="39" name="Gruppieren 38">
                <a:extLst>
                  <a:ext uri="{FF2B5EF4-FFF2-40B4-BE49-F238E27FC236}">
                    <a16:creationId xmlns:a16="http://schemas.microsoft.com/office/drawing/2014/main" id="{5C3B8B2A-765A-49A1-81E4-402E25154BAF}"/>
                  </a:ext>
                </a:extLst>
              </p:cNvPr>
              <p:cNvGrpSpPr/>
              <p:nvPr/>
            </p:nvGrpSpPr>
            <p:grpSpPr>
              <a:xfrm>
                <a:off x="770843" y="1779200"/>
                <a:ext cx="10638351" cy="4197226"/>
                <a:chOff x="702272" y="1754703"/>
                <a:chExt cx="10879367" cy="4197226"/>
              </a:xfrm>
            </p:grpSpPr>
            <p:sp>
              <p:nvSpPr>
                <p:cNvPr id="6" name="Rechteck 5">
                  <a:extLst>
                    <a:ext uri="{FF2B5EF4-FFF2-40B4-BE49-F238E27FC236}">
                      <a16:creationId xmlns:a16="http://schemas.microsoft.com/office/drawing/2014/main" id="{358527A6-8030-40A5-AC84-4A74090FAD50}"/>
                    </a:ext>
                  </a:extLst>
                </p:cNvPr>
                <p:cNvSpPr/>
                <p:nvPr/>
              </p:nvSpPr>
              <p:spPr bwMode="auto">
                <a:xfrm rot="16200000">
                  <a:off x="-1021864" y="3478840"/>
                  <a:ext cx="4197225" cy="748954"/>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400" b="1" i="0" u="none" strike="noStrike" cap="none" normalizeH="0" baseline="0" dirty="0">
                      <a:ln>
                        <a:noFill/>
                      </a:ln>
                      <a:solidFill>
                        <a:schemeClr val="bg1"/>
                      </a:solidFill>
                      <a:effectLst/>
                      <a:latin typeface="Arial" charset="0"/>
                      <a:ea typeface="ＭＳ Ｐゴシック" charset="-128"/>
                    </a:rPr>
                    <a:t>„</a:t>
                  </a:r>
                  <a:r>
                    <a:rPr lang="de-DE" sz="1400" b="1" dirty="0">
                      <a:solidFill>
                        <a:schemeClr val="bg1"/>
                      </a:solidFill>
                    </a:rPr>
                    <a:t>Umgang mit Gefahrstoffen</a:t>
                  </a:r>
                  <a:br>
                    <a:rPr lang="de-DE" sz="1400" b="1" dirty="0">
                      <a:solidFill>
                        <a:schemeClr val="bg1"/>
                      </a:solidFill>
                    </a:rPr>
                  </a:br>
                  <a:r>
                    <a:rPr lang="de-DE" sz="1400" b="1" dirty="0">
                      <a:solidFill>
                        <a:schemeClr val="bg1"/>
                      </a:solidFill>
                    </a:rPr>
                    <a:t> auf der Baustelle </a:t>
                  </a:r>
                  <a:r>
                    <a:rPr kumimoji="0" lang="de-DE" sz="1400" b="1" i="0" u="none" strike="noStrike" cap="none" normalizeH="0" baseline="0" dirty="0">
                      <a:ln>
                        <a:noFill/>
                      </a:ln>
                      <a:solidFill>
                        <a:schemeClr val="bg1"/>
                      </a:solidFill>
                      <a:effectLst/>
                      <a:latin typeface="Arial" charset="0"/>
                      <a:ea typeface="ＭＳ Ｐゴシック" charset="-128"/>
                    </a:rPr>
                    <a:t>“</a:t>
                  </a:r>
                </a:p>
              </p:txBody>
            </p:sp>
            <p:sp>
              <p:nvSpPr>
                <p:cNvPr id="8" name="Rechteck 7">
                  <a:extLst>
                    <a:ext uri="{FF2B5EF4-FFF2-40B4-BE49-F238E27FC236}">
                      <a16:creationId xmlns:a16="http://schemas.microsoft.com/office/drawing/2014/main" id="{0B96AA9A-56BA-42E3-B674-1F3A11E3B4C2}"/>
                    </a:ext>
                  </a:extLst>
                </p:cNvPr>
                <p:cNvSpPr/>
                <p:nvPr/>
              </p:nvSpPr>
              <p:spPr bwMode="auto">
                <a:xfrm>
                  <a:off x="1502751" y="1754705"/>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3" name="Rechteck 12">
                  <a:extLst>
                    <a:ext uri="{FF2B5EF4-FFF2-40B4-BE49-F238E27FC236}">
                      <a16:creationId xmlns:a16="http://schemas.microsoft.com/office/drawing/2014/main" id="{49F23D00-DF27-4998-BEDC-549BACD9A26B}"/>
                    </a:ext>
                  </a:extLst>
                </p:cNvPr>
                <p:cNvSpPr/>
                <p:nvPr/>
              </p:nvSpPr>
              <p:spPr bwMode="auto">
                <a:xfrm>
                  <a:off x="6545266" y="1754703"/>
                  <a:ext cx="5035751"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7" name="Rechteck 16">
                  <a:extLst>
                    <a:ext uri="{FF2B5EF4-FFF2-40B4-BE49-F238E27FC236}">
                      <a16:creationId xmlns:a16="http://schemas.microsoft.com/office/drawing/2014/main" id="{1EC50E72-766F-4CD0-8C41-68AED5AF09F2}"/>
                    </a:ext>
                  </a:extLst>
                </p:cNvPr>
                <p:cNvSpPr/>
                <p:nvPr/>
              </p:nvSpPr>
              <p:spPr bwMode="auto">
                <a:xfrm>
                  <a:off x="6545267" y="2227752"/>
                  <a:ext cx="5035751"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8" name="Rechteck 17">
                  <a:extLst>
                    <a:ext uri="{FF2B5EF4-FFF2-40B4-BE49-F238E27FC236}">
                      <a16:creationId xmlns:a16="http://schemas.microsoft.com/office/drawing/2014/main" id="{E2085E76-848B-4F4E-987D-557921CA42D7}"/>
                    </a:ext>
                  </a:extLst>
                </p:cNvPr>
                <p:cNvSpPr/>
                <p:nvPr/>
              </p:nvSpPr>
              <p:spPr bwMode="auto">
                <a:xfrm>
                  <a:off x="6545266" y="2688647"/>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9" name="Rechteck 18">
                  <a:extLst>
                    <a:ext uri="{FF2B5EF4-FFF2-40B4-BE49-F238E27FC236}">
                      <a16:creationId xmlns:a16="http://schemas.microsoft.com/office/drawing/2014/main" id="{3161FFDC-82EB-4AC9-8273-8C71D640B2B0}"/>
                    </a:ext>
                  </a:extLst>
                </p:cNvPr>
                <p:cNvSpPr/>
                <p:nvPr/>
              </p:nvSpPr>
              <p:spPr bwMode="auto">
                <a:xfrm>
                  <a:off x="1502751" y="3137947"/>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0" name="Rechteck 19">
                  <a:extLst>
                    <a:ext uri="{FF2B5EF4-FFF2-40B4-BE49-F238E27FC236}">
                      <a16:creationId xmlns:a16="http://schemas.microsoft.com/office/drawing/2014/main" id="{BE28F9AC-3AF3-4C22-A449-17086B3DA092}"/>
                    </a:ext>
                  </a:extLst>
                </p:cNvPr>
                <p:cNvSpPr/>
                <p:nvPr/>
              </p:nvSpPr>
              <p:spPr bwMode="auto">
                <a:xfrm>
                  <a:off x="6545266" y="3137945"/>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1" name="Rechteck 20">
                  <a:extLst>
                    <a:ext uri="{FF2B5EF4-FFF2-40B4-BE49-F238E27FC236}">
                      <a16:creationId xmlns:a16="http://schemas.microsoft.com/office/drawing/2014/main" id="{B828A3EB-8EA4-47DD-818A-D2D2C2A3D6BD}"/>
                    </a:ext>
                  </a:extLst>
                </p:cNvPr>
                <p:cNvSpPr/>
                <p:nvPr/>
              </p:nvSpPr>
              <p:spPr bwMode="auto">
                <a:xfrm>
                  <a:off x="6545266" y="3610993"/>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2" name="Rechteck 21">
                  <a:extLst>
                    <a:ext uri="{FF2B5EF4-FFF2-40B4-BE49-F238E27FC236}">
                      <a16:creationId xmlns:a16="http://schemas.microsoft.com/office/drawing/2014/main" id="{01407620-8AFE-4E17-ADA2-AB70BA2E179B}"/>
                    </a:ext>
                  </a:extLst>
                </p:cNvPr>
                <p:cNvSpPr/>
                <p:nvPr/>
              </p:nvSpPr>
              <p:spPr bwMode="auto">
                <a:xfrm>
                  <a:off x="6545266" y="4071887"/>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3" name="Rechteck 22">
                  <a:extLst>
                    <a:ext uri="{FF2B5EF4-FFF2-40B4-BE49-F238E27FC236}">
                      <a16:creationId xmlns:a16="http://schemas.microsoft.com/office/drawing/2014/main" id="{7114E62D-FB83-4970-8DBA-8C320D944B97}"/>
                    </a:ext>
                  </a:extLst>
                </p:cNvPr>
                <p:cNvSpPr/>
                <p:nvPr/>
              </p:nvSpPr>
              <p:spPr bwMode="auto">
                <a:xfrm>
                  <a:off x="1502751" y="4544936"/>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4" name="Rechteck 23">
                  <a:extLst>
                    <a:ext uri="{FF2B5EF4-FFF2-40B4-BE49-F238E27FC236}">
                      <a16:creationId xmlns:a16="http://schemas.microsoft.com/office/drawing/2014/main" id="{FE57B664-0D7A-4D6B-BD4C-A5A4FE8E2A10}"/>
                    </a:ext>
                  </a:extLst>
                </p:cNvPr>
                <p:cNvSpPr/>
                <p:nvPr/>
              </p:nvSpPr>
              <p:spPr bwMode="auto">
                <a:xfrm>
                  <a:off x="6545266" y="4544934"/>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5" name="Rechteck 24">
                  <a:extLst>
                    <a:ext uri="{FF2B5EF4-FFF2-40B4-BE49-F238E27FC236}">
                      <a16:creationId xmlns:a16="http://schemas.microsoft.com/office/drawing/2014/main" id="{EDAB2A24-D562-4E68-BFEF-59AC5EE51B9C}"/>
                    </a:ext>
                  </a:extLst>
                </p:cNvPr>
                <p:cNvSpPr/>
                <p:nvPr/>
              </p:nvSpPr>
              <p:spPr bwMode="auto">
                <a:xfrm>
                  <a:off x="6545265" y="5017983"/>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6" name="Rechteck 25">
                  <a:extLst>
                    <a:ext uri="{FF2B5EF4-FFF2-40B4-BE49-F238E27FC236}">
                      <a16:creationId xmlns:a16="http://schemas.microsoft.com/office/drawing/2014/main" id="{D193BEE3-8E19-4895-834D-662683E92478}"/>
                    </a:ext>
                  </a:extLst>
                </p:cNvPr>
                <p:cNvSpPr/>
                <p:nvPr/>
              </p:nvSpPr>
              <p:spPr bwMode="auto">
                <a:xfrm>
                  <a:off x="6545266" y="5478878"/>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pic>
              <p:nvPicPr>
                <p:cNvPr id="38" name="Grafik 37" descr="Hürde Silhouette">
                  <a:extLst>
                    <a:ext uri="{FF2B5EF4-FFF2-40B4-BE49-F238E27FC236}">
                      <a16:creationId xmlns:a16="http://schemas.microsoft.com/office/drawing/2014/main" id="{4C9615FC-AA4D-4138-9D0E-C8B68C3B19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800" y="1793022"/>
                  <a:ext cx="602166" cy="621029"/>
                </a:xfrm>
                <a:prstGeom prst="rect">
                  <a:avLst/>
                </a:prstGeom>
              </p:spPr>
            </p:pic>
          </p:grpSp>
          <p:sp>
            <p:nvSpPr>
              <p:cNvPr id="40" name="Textfeld 39">
                <a:extLst>
                  <a:ext uri="{FF2B5EF4-FFF2-40B4-BE49-F238E27FC236}">
                    <a16:creationId xmlns:a16="http://schemas.microsoft.com/office/drawing/2014/main" id="{6B9A22F9-8EED-4C6D-BAE2-4D14B7ED31F2}"/>
                  </a:ext>
                </a:extLst>
              </p:cNvPr>
              <p:cNvSpPr txBox="1"/>
              <p:nvPr/>
            </p:nvSpPr>
            <p:spPr>
              <a:xfrm>
                <a:off x="1631504" y="1817519"/>
                <a:ext cx="4697038" cy="646331"/>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Verantwortung liegt bei der Führung, aber fehlende Prioritäten und fehlender Prozess zur Einhaltung der rechtlichen Anforderungen</a:t>
                </a:r>
              </a:p>
            </p:txBody>
          </p:sp>
          <p:sp>
            <p:nvSpPr>
              <p:cNvPr id="41" name="Textfeld 40">
                <a:extLst>
                  <a:ext uri="{FF2B5EF4-FFF2-40B4-BE49-F238E27FC236}">
                    <a16:creationId xmlns:a16="http://schemas.microsoft.com/office/drawing/2014/main" id="{7F4852E7-DC92-4220-A190-3533828BFCF4}"/>
                  </a:ext>
                </a:extLst>
              </p:cNvPr>
              <p:cNvSpPr txBox="1"/>
              <p:nvPr/>
            </p:nvSpPr>
            <p:spPr>
              <a:xfrm>
                <a:off x="6466208" y="1779200"/>
                <a:ext cx="4886732"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Prioritäten setzen durch oberste Führung, Führungsaufgabe wahrnehmen und sich für Compliance einsetzen</a:t>
                </a:r>
              </a:p>
            </p:txBody>
          </p:sp>
          <p:sp>
            <p:nvSpPr>
              <p:cNvPr id="42" name="Textfeld 41">
                <a:extLst>
                  <a:ext uri="{FF2B5EF4-FFF2-40B4-BE49-F238E27FC236}">
                    <a16:creationId xmlns:a16="http://schemas.microsoft.com/office/drawing/2014/main" id="{869709CC-5DF6-4D2A-A50D-E1B6E6D027A0}"/>
                  </a:ext>
                </a:extLst>
              </p:cNvPr>
              <p:cNvSpPr txBox="1"/>
              <p:nvPr/>
            </p:nvSpPr>
            <p:spPr>
              <a:xfrm>
                <a:off x="1631504" y="3250204"/>
                <a:ext cx="4684156" cy="646331"/>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Fehlende Werkzeuge / fehlende Ausrüstung der Baustelle zur Trennung der Gefahrstoffe</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43" name="Textfeld 42">
                <a:extLst>
                  <a:ext uri="{FF2B5EF4-FFF2-40B4-BE49-F238E27FC236}">
                    <a16:creationId xmlns:a16="http://schemas.microsoft.com/office/drawing/2014/main" id="{9F4D2F5F-8ADB-4839-8299-0FCAB2F4CF98}"/>
                  </a:ext>
                </a:extLst>
              </p:cNvPr>
              <p:cNvSpPr txBox="1"/>
              <p:nvPr/>
            </p:nvSpPr>
            <p:spPr>
              <a:xfrm>
                <a:off x="1631504" y="4648266"/>
                <a:ext cx="4684156" cy="461665"/>
              </a:xfrm>
              <a:prstGeom prst="rect">
                <a:avLst/>
              </a:prstGeom>
              <a:noFill/>
            </p:spPr>
            <p:txBody>
              <a:bodyPr wrap="square" rtlCol="0">
                <a:spAutoFit/>
              </a:bodyPr>
              <a:lstStyle/>
              <a:p>
                <a:pPr marL="171446" indent="-171446" algn="l">
                  <a:buFont typeface="Arial" panose="020B0604020202020204" pitchFamily="34" charset="0"/>
                  <a:buChar char="•"/>
                  <a:defRPr/>
                </a:pPr>
                <a:r>
                  <a:rPr lang="de-DE" sz="1200" dirty="0">
                    <a:solidFill>
                      <a:srgbClr val="000000">
                        <a:lumMod val="65000"/>
                        <a:lumOff val="35000"/>
                      </a:srgbClr>
                    </a:solidFill>
                  </a:rPr>
                  <a:t>Unzureichendes Bewusstsein</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R="0" lvl="0" algn="l" defTabSz="914400" rtl="0" eaLnBrk="0" fontAlgn="base" latinLnBrk="0" hangingPunct="0">
                  <a:lnSpc>
                    <a:spcPct val="100000"/>
                  </a:lnSpc>
                  <a:spcBef>
                    <a:spcPct val="0"/>
                  </a:spcBef>
                  <a:spcAft>
                    <a:spcPct val="0"/>
                  </a:spcAft>
                  <a:buClrTx/>
                  <a:buSzTx/>
                  <a:tabLst/>
                  <a:defRPr/>
                </a:pPr>
                <a:endParaRPr kumimoji="0" lang="en-AU"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49" name="Textfeld 48">
                <a:extLst>
                  <a:ext uri="{FF2B5EF4-FFF2-40B4-BE49-F238E27FC236}">
                    <a16:creationId xmlns:a16="http://schemas.microsoft.com/office/drawing/2014/main" id="{BD6BFAB7-11A4-40DF-B12C-07C678AA3235}"/>
                  </a:ext>
                </a:extLst>
              </p:cNvPr>
              <p:cNvSpPr txBox="1"/>
              <p:nvPr/>
            </p:nvSpPr>
            <p:spPr>
              <a:xfrm>
                <a:off x="6480523" y="4565371"/>
                <a:ext cx="4872417"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Schulungen in Kleingruppen auf der Baustelle etablieren; anfallende Kosten schätzen und vermitteln, Anreize setzen</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50" name="Textfeld 49">
                <a:extLst>
                  <a:ext uri="{FF2B5EF4-FFF2-40B4-BE49-F238E27FC236}">
                    <a16:creationId xmlns:a16="http://schemas.microsoft.com/office/drawing/2014/main" id="{DBDBC417-DD59-4DA7-98CD-017024E8BD3B}"/>
                  </a:ext>
                </a:extLst>
              </p:cNvPr>
              <p:cNvSpPr txBox="1"/>
              <p:nvPr/>
            </p:nvSpPr>
            <p:spPr>
              <a:xfrm>
                <a:off x="6494660" y="5478875"/>
                <a:ext cx="4858280"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Fokusthema Arbeitssicherheit auf der Bauleiterschulung setzen</a:t>
                </a:r>
              </a:p>
              <a:p>
                <a:pPr marR="0" lvl="0" algn="l" defTabSz="914400" rtl="0" eaLnBrk="0" fontAlgn="base" latinLnBrk="0" hangingPunct="0">
                  <a:lnSpc>
                    <a:spcPct val="100000"/>
                  </a:lnSpc>
                  <a:spcBef>
                    <a:spcPct val="0"/>
                  </a:spcBef>
                  <a:spcAft>
                    <a:spcPct val="0"/>
                  </a:spcAft>
                  <a:buClrTx/>
                  <a:buSzTx/>
                  <a:tabLst/>
                  <a:defRPr/>
                </a:pP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51" name="Textfeld 50">
                <a:extLst>
                  <a:ext uri="{FF2B5EF4-FFF2-40B4-BE49-F238E27FC236}">
                    <a16:creationId xmlns:a16="http://schemas.microsoft.com/office/drawing/2014/main" id="{6B3E5938-520C-4D23-8642-1CD2572D9225}"/>
                  </a:ext>
                </a:extLst>
              </p:cNvPr>
              <p:cNvSpPr txBox="1"/>
              <p:nvPr/>
            </p:nvSpPr>
            <p:spPr>
              <a:xfrm>
                <a:off x="6480523" y="5014928"/>
                <a:ext cx="4872417"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Intranet: Infos bereitstellen: Hintergrundinformationen, Sicherheitsdatenblätter, Prozess formulieren </a:t>
                </a:r>
              </a:p>
            </p:txBody>
          </p:sp>
          <p:sp>
            <p:nvSpPr>
              <p:cNvPr id="52" name="Textfeld 51">
                <a:extLst>
                  <a:ext uri="{FF2B5EF4-FFF2-40B4-BE49-F238E27FC236}">
                    <a16:creationId xmlns:a16="http://schemas.microsoft.com/office/drawing/2014/main" id="{01A0ECCA-4358-49D0-A923-A5E35C7841D7}"/>
                  </a:ext>
                </a:extLst>
              </p:cNvPr>
              <p:cNvSpPr txBox="1"/>
              <p:nvPr/>
            </p:nvSpPr>
            <p:spPr>
              <a:xfrm>
                <a:off x="6480523" y="4090832"/>
                <a:ext cx="4872417"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Entsorgungsmöglichkeiten vor Ort prüfen</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53" name="Textfeld 52">
                <a:extLst>
                  <a:ext uri="{FF2B5EF4-FFF2-40B4-BE49-F238E27FC236}">
                    <a16:creationId xmlns:a16="http://schemas.microsoft.com/office/drawing/2014/main" id="{F87B6430-710E-4496-8903-ABBAAD6DC790}"/>
                  </a:ext>
                </a:extLst>
              </p:cNvPr>
              <p:cNvSpPr txBox="1"/>
              <p:nvPr/>
            </p:nvSpPr>
            <p:spPr>
              <a:xfrm>
                <a:off x="6479169" y="3637589"/>
                <a:ext cx="4924800"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Hinterfragen: Wieso entsteht überhaupt ein Container voller möglicher Gefahrstoffe, die teilweise nicht zuzuordnen sind?</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54" name="Textfeld 53">
                <a:extLst>
                  <a:ext uri="{FF2B5EF4-FFF2-40B4-BE49-F238E27FC236}">
                    <a16:creationId xmlns:a16="http://schemas.microsoft.com/office/drawing/2014/main" id="{B286CAB1-2D77-48C4-8766-17DA8024A90B}"/>
                  </a:ext>
                </a:extLst>
              </p:cNvPr>
              <p:cNvSpPr txBox="1"/>
              <p:nvPr/>
            </p:nvSpPr>
            <p:spPr>
              <a:xfrm>
                <a:off x="6482203" y="3166101"/>
                <a:ext cx="4888188" cy="461665"/>
              </a:xfrm>
              <a:prstGeom prst="rect">
                <a:avLst/>
              </a:prstGeom>
              <a:noFill/>
            </p:spPr>
            <p:txBody>
              <a:bodyPr wrap="square" rtlCol="0">
                <a:spAutoFit/>
              </a:bodyPr>
              <a:lstStyle/>
              <a:p>
                <a:pPr marL="171446" indent="-171446" algn="l">
                  <a:buFont typeface="Arial" panose="020B0604020202020204" pitchFamily="34" charset="0"/>
                  <a:buChar char="•"/>
                  <a:defRPr/>
                </a:pPr>
                <a:r>
                  <a:rPr lang="de-DE" sz="1200" dirty="0">
                    <a:solidFill>
                      <a:srgbClr val="000000">
                        <a:lumMod val="65000"/>
                        <a:lumOff val="35000"/>
                      </a:srgbClr>
                    </a:solidFill>
                  </a:rPr>
                  <a:t>Es gibt Instrumente, diese sind aber nicht in der Breite bekannt. Integration in Schulungen, Gespräche, breite Kommunikation</a:t>
                </a:r>
              </a:p>
            </p:txBody>
          </p:sp>
          <p:sp>
            <p:nvSpPr>
              <p:cNvPr id="55" name="Textfeld 54">
                <a:extLst>
                  <a:ext uri="{FF2B5EF4-FFF2-40B4-BE49-F238E27FC236}">
                    <a16:creationId xmlns:a16="http://schemas.microsoft.com/office/drawing/2014/main" id="{59DEF973-ADC0-47AB-B682-505B35C981F8}"/>
                  </a:ext>
                </a:extLst>
              </p:cNvPr>
              <p:cNvSpPr txBox="1"/>
              <p:nvPr/>
            </p:nvSpPr>
            <p:spPr>
              <a:xfrm>
                <a:off x="6477734" y="2704194"/>
                <a:ext cx="4892657" cy="461665"/>
              </a:xfrm>
              <a:prstGeom prst="rect">
                <a:avLst/>
              </a:prstGeom>
              <a:noFill/>
            </p:spPr>
            <p:txBody>
              <a:bodyPr wrap="square" rtlCol="0">
                <a:spAutoFit/>
              </a:bodyPr>
              <a:lstStyle/>
              <a:p>
                <a:pPr marL="171446" indent="-171446" algn="l">
                  <a:buFont typeface="Arial" panose="020B0604020202020204" pitchFamily="34" charset="0"/>
                  <a:buChar char="•"/>
                  <a:defRPr/>
                </a:pPr>
                <a:r>
                  <a:rPr lang="de-DE" sz="1200" dirty="0">
                    <a:solidFill>
                      <a:srgbClr val="000000">
                        <a:lumMod val="65000"/>
                        <a:lumOff val="35000"/>
                      </a:srgbClr>
                    </a:solidFill>
                  </a:rPr>
                  <a:t>Bauleitung zur Kontrolle anhalten, Zeit einräumen und Personal ausreichend schulen</a:t>
                </a:r>
                <a:endPar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56" name="Textfeld 55">
                <a:extLst>
                  <a:ext uri="{FF2B5EF4-FFF2-40B4-BE49-F238E27FC236}">
                    <a16:creationId xmlns:a16="http://schemas.microsoft.com/office/drawing/2014/main" id="{C1A3D906-ADF3-412F-83D0-927CF2779D31}"/>
                  </a:ext>
                </a:extLst>
              </p:cNvPr>
              <p:cNvSpPr txBox="1"/>
              <p:nvPr/>
            </p:nvSpPr>
            <p:spPr>
              <a:xfrm>
                <a:off x="6477734" y="2233018"/>
                <a:ext cx="4892657" cy="276999"/>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Planung optimieren zu Mengen</a:t>
                </a:r>
                <a:r>
                  <a:rPr lang="de-DE" sz="1200" dirty="0">
                    <a:solidFill>
                      <a:srgbClr val="000000">
                        <a:lumMod val="65000"/>
                        <a:lumOff val="35000"/>
                      </a:srgbClr>
                    </a:solidFill>
                  </a:rPr>
                  <a:t> und</a:t>
                </a: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 Alternativen</a:t>
                </a:r>
              </a:p>
            </p:txBody>
          </p:sp>
        </p:grpSp>
        <p:sp>
          <p:nvSpPr>
            <p:cNvPr id="58" name="Rechteck 57">
              <a:extLst>
                <a:ext uri="{FF2B5EF4-FFF2-40B4-BE49-F238E27FC236}">
                  <a16:creationId xmlns:a16="http://schemas.microsoft.com/office/drawing/2014/main" id="{FDC77DDC-749E-4A7A-BEA8-B3D4C6082946}"/>
                </a:ext>
              </a:extLst>
            </p:cNvPr>
            <p:cNvSpPr/>
            <p:nvPr/>
          </p:nvSpPr>
          <p:spPr bwMode="auto">
            <a:xfrm>
              <a:off x="1553589" y="1787125"/>
              <a:ext cx="9850379" cy="261564"/>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b="1" i="0" u="none" strike="noStrike" cap="none" normalizeH="0" baseline="0" dirty="0">
                  <a:ln>
                    <a:noFill/>
                  </a:ln>
                  <a:solidFill>
                    <a:schemeClr val="bg1"/>
                  </a:solidFill>
                  <a:effectLst/>
                  <a:latin typeface="Arial" charset="0"/>
                  <a:ea typeface="ＭＳ Ｐゴシック" charset="-128"/>
                </a:rPr>
                <a:t>	Hürden					Mögliche Lösungswege</a:t>
              </a:r>
              <a:endParaRPr kumimoji="0" lang="en-AU" sz="1300" b="1" i="0" u="none" strike="noStrike" cap="none" normalizeH="0" baseline="0" dirty="0">
                <a:ln>
                  <a:noFill/>
                </a:ln>
                <a:solidFill>
                  <a:schemeClr val="bg1"/>
                </a:solidFill>
                <a:effectLst/>
                <a:latin typeface="Arial" charset="0"/>
                <a:ea typeface="ＭＳ Ｐゴシック" charset="-128"/>
              </a:endParaRPr>
            </a:p>
          </p:txBody>
        </p:sp>
      </p:grpSp>
    </p:spTree>
    <p:extLst>
      <p:ext uri="{BB962C8B-B14F-4D97-AF65-F5344CB8AC3E}">
        <p14:creationId xmlns:p14="http://schemas.microsoft.com/office/powerpoint/2010/main" val="1512668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C3DF33-F29B-444C-8B2F-860B7BFE62FB}"/>
              </a:ext>
            </a:extLst>
          </p:cNvPr>
          <p:cNvSpPr>
            <a:spLocks noGrp="1"/>
          </p:cNvSpPr>
          <p:nvPr>
            <p:ph type="title"/>
          </p:nvPr>
        </p:nvSpPr>
        <p:spPr/>
        <p:txBody>
          <a:bodyPr/>
          <a:lstStyle/>
          <a:p>
            <a:pPr algn="ctr"/>
            <a:r>
              <a:rPr lang="de-DE" dirty="0"/>
              <a:t>Template Risiko-Hürdenlauf</a:t>
            </a:r>
            <a:endParaRPr lang="en-AU" dirty="0"/>
          </a:p>
        </p:txBody>
      </p:sp>
      <p:sp>
        <p:nvSpPr>
          <p:cNvPr id="35" name="Fußzeilenplatzhalter 2">
            <a:extLst>
              <a:ext uri="{FF2B5EF4-FFF2-40B4-BE49-F238E27FC236}">
                <a16:creationId xmlns:a16="http://schemas.microsoft.com/office/drawing/2014/main" id="{9D0B6E9D-4370-4BDD-871F-A800096FB25B}"/>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rPr>
              <a:pPr marL="0" marR="0" lvl="0" indent="0" algn="l" defTabSz="914377" rtl="0" eaLnBrk="0" fontAlgn="base" latinLnBrk="0" hangingPunct="0">
                <a:lnSpc>
                  <a:spcPct val="100000"/>
                </a:lnSpc>
                <a:spcBef>
                  <a:spcPct val="0"/>
                </a:spcBef>
                <a:spcAft>
                  <a:spcPct val="0"/>
                </a:spcAft>
                <a:buClrTx/>
                <a:buSzTx/>
                <a:buFontTx/>
                <a:buNone/>
                <a:tabLst/>
                <a:defRPr/>
              </a:pPr>
              <a:t>28</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60" name="Gruppieren 59">
            <a:extLst>
              <a:ext uri="{FF2B5EF4-FFF2-40B4-BE49-F238E27FC236}">
                <a16:creationId xmlns:a16="http://schemas.microsoft.com/office/drawing/2014/main" id="{4BE10225-937F-4EDB-9AA0-626AFE23C667}"/>
              </a:ext>
            </a:extLst>
          </p:cNvPr>
          <p:cNvGrpSpPr/>
          <p:nvPr/>
        </p:nvGrpSpPr>
        <p:grpSpPr>
          <a:xfrm>
            <a:off x="773821" y="1732213"/>
            <a:ext cx="10644357" cy="4522345"/>
            <a:chOff x="770843" y="1788902"/>
            <a:chExt cx="10644357" cy="4522345"/>
          </a:xfrm>
        </p:grpSpPr>
        <p:grpSp>
          <p:nvGrpSpPr>
            <p:cNvPr id="57" name="Gruppieren 56">
              <a:extLst>
                <a:ext uri="{FF2B5EF4-FFF2-40B4-BE49-F238E27FC236}">
                  <a16:creationId xmlns:a16="http://schemas.microsoft.com/office/drawing/2014/main" id="{F0C89C6E-FB73-48F0-927F-3F55F78CF57C}"/>
                </a:ext>
              </a:extLst>
            </p:cNvPr>
            <p:cNvGrpSpPr/>
            <p:nvPr/>
          </p:nvGrpSpPr>
          <p:grpSpPr>
            <a:xfrm>
              <a:off x="770843" y="2114021"/>
              <a:ext cx="10644357" cy="4197226"/>
              <a:chOff x="770843" y="1779200"/>
              <a:chExt cx="10644357" cy="4197226"/>
            </a:xfrm>
          </p:grpSpPr>
          <p:grpSp>
            <p:nvGrpSpPr>
              <p:cNvPr id="39" name="Gruppieren 38">
                <a:extLst>
                  <a:ext uri="{FF2B5EF4-FFF2-40B4-BE49-F238E27FC236}">
                    <a16:creationId xmlns:a16="http://schemas.microsoft.com/office/drawing/2014/main" id="{5C3B8B2A-765A-49A1-81E4-402E25154BAF}"/>
                  </a:ext>
                </a:extLst>
              </p:cNvPr>
              <p:cNvGrpSpPr/>
              <p:nvPr/>
            </p:nvGrpSpPr>
            <p:grpSpPr>
              <a:xfrm>
                <a:off x="770843" y="1779200"/>
                <a:ext cx="10638352" cy="4197226"/>
                <a:chOff x="702271" y="1754703"/>
                <a:chExt cx="10879368" cy="4197226"/>
              </a:xfrm>
            </p:grpSpPr>
            <p:sp>
              <p:nvSpPr>
                <p:cNvPr id="6" name="Rechteck 5">
                  <a:extLst>
                    <a:ext uri="{FF2B5EF4-FFF2-40B4-BE49-F238E27FC236}">
                      <a16:creationId xmlns:a16="http://schemas.microsoft.com/office/drawing/2014/main" id="{358527A6-8030-40A5-AC84-4A74090FAD50}"/>
                    </a:ext>
                  </a:extLst>
                </p:cNvPr>
                <p:cNvSpPr/>
                <p:nvPr/>
              </p:nvSpPr>
              <p:spPr bwMode="auto">
                <a:xfrm rot="16200000">
                  <a:off x="-1021865" y="3478840"/>
                  <a:ext cx="4197225" cy="748954"/>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400" b="1" i="0" u="none" strike="noStrike" cap="none" normalizeH="0" baseline="0" dirty="0">
                    <a:ln>
                      <a:noFill/>
                    </a:ln>
                    <a:solidFill>
                      <a:schemeClr val="bg1"/>
                    </a:solidFill>
                    <a:effectLst/>
                    <a:latin typeface="Arial" charset="0"/>
                    <a:ea typeface="ＭＳ Ｐゴシック"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„Kritischer Zustand“</a:t>
                  </a:r>
                </a:p>
              </p:txBody>
            </p:sp>
            <p:sp>
              <p:nvSpPr>
                <p:cNvPr id="8" name="Rechteck 7">
                  <a:extLst>
                    <a:ext uri="{FF2B5EF4-FFF2-40B4-BE49-F238E27FC236}">
                      <a16:creationId xmlns:a16="http://schemas.microsoft.com/office/drawing/2014/main" id="{0B96AA9A-56BA-42E3-B674-1F3A11E3B4C2}"/>
                    </a:ext>
                  </a:extLst>
                </p:cNvPr>
                <p:cNvSpPr/>
                <p:nvPr/>
              </p:nvSpPr>
              <p:spPr bwMode="auto">
                <a:xfrm>
                  <a:off x="1502751" y="1754705"/>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3" name="Rechteck 12">
                  <a:extLst>
                    <a:ext uri="{FF2B5EF4-FFF2-40B4-BE49-F238E27FC236}">
                      <a16:creationId xmlns:a16="http://schemas.microsoft.com/office/drawing/2014/main" id="{49F23D00-DF27-4998-BEDC-549BACD9A26B}"/>
                    </a:ext>
                  </a:extLst>
                </p:cNvPr>
                <p:cNvSpPr/>
                <p:nvPr/>
              </p:nvSpPr>
              <p:spPr bwMode="auto">
                <a:xfrm>
                  <a:off x="6545266" y="1754703"/>
                  <a:ext cx="5035751"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7" name="Rechteck 16">
                  <a:extLst>
                    <a:ext uri="{FF2B5EF4-FFF2-40B4-BE49-F238E27FC236}">
                      <a16:creationId xmlns:a16="http://schemas.microsoft.com/office/drawing/2014/main" id="{1EC50E72-766F-4CD0-8C41-68AED5AF09F2}"/>
                    </a:ext>
                  </a:extLst>
                </p:cNvPr>
                <p:cNvSpPr/>
                <p:nvPr/>
              </p:nvSpPr>
              <p:spPr bwMode="auto">
                <a:xfrm>
                  <a:off x="6545267" y="2227752"/>
                  <a:ext cx="5035751"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8" name="Rechteck 17">
                  <a:extLst>
                    <a:ext uri="{FF2B5EF4-FFF2-40B4-BE49-F238E27FC236}">
                      <a16:creationId xmlns:a16="http://schemas.microsoft.com/office/drawing/2014/main" id="{E2085E76-848B-4F4E-987D-557921CA42D7}"/>
                    </a:ext>
                  </a:extLst>
                </p:cNvPr>
                <p:cNvSpPr/>
                <p:nvPr/>
              </p:nvSpPr>
              <p:spPr bwMode="auto">
                <a:xfrm>
                  <a:off x="6545266" y="2688647"/>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9" name="Rechteck 18">
                  <a:extLst>
                    <a:ext uri="{FF2B5EF4-FFF2-40B4-BE49-F238E27FC236}">
                      <a16:creationId xmlns:a16="http://schemas.microsoft.com/office/drawing/2014/main" id="{3161FFDC-82EB-4AC9-8273-8C71D640B2B0}"/>
                    </a:ext>
                  </a:extLst>
                </p:cNvPr>
                <p:cNvSpPr/>
                <p:nvPr/>
              </p:nvSpPr>
              <p:spPr bwMode="auto">
                <a:xfrm>
                  <a:off x="1502751" y="3137947"/>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0" name="Rechteck 19">
                  <a:extLst>
                    <a:ext uri="{FF2B5EF4-FFF2-40B4-BE49-F238E27FC236}">
                      <a16:creationId xmlns:a16="http://schemas.microsoft.com/office/drawing/2014/main" id="{BE28F9AC-3AF3-4C22-A449-17086B3DA092}"/>
                    </a:ext>
                  </a:extLst>
                </p:cNvPr>
                <p:cNvSpPr/>
                <p:nvPr/>
              </p:nvSpPr>
              <p:spPr bwMode="auto">
                <a:xfrm>
                  <a:off x="6545266" y="3137945"/>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1" name="Rechteck 20">
                  <a:extLst>
                    <a:ext uri="{FF2B5EF4-FFF2-40B4-BE49-F238E27FC236}">
                      <a16:creationId xmlns:a16="http://schemas.microsoft.com/office/drawing/2014/main" id="{B828A3EB-8EA4-47DD-818A-D2D2C2A3D6BD}"/>
                    </a:ext>
                  </a:extLst>
                </p:cNvPr>
                <p:cNvSpPr/>
                <p:nvPr/>
              </p:nvSpPr>
              <p:spPr bwMode="auto">
                <a:xfrm>
                  <a:off x="6545266" y="3610993"/>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2" name="Rechteck 21">
                  <a:extLst>
                    <a:ext uri="{FF2B5EF4-FFF2-40B4-BE49-F238E27FC236}">
                      <a16:creationId xmlns:a16="http://schemas.microsoft.com/office/drawing/2014/main" id="{01407620-8AFE-4E17-ADA2-AB70BA2E179B}"/>
                    </a:ext>
                  </a:extLst>
                </p:cNvPr>
                <p:cNvSpPr/>
                <p:nvPr/>
              </p:nvSpPr>
              <p:spPr bwMode="auto">
                <a:xfrm>
                  <a:off x="6545266" y="4071887"/>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3" name="Rechteck 22">
                  <a:extLst>
                    <a:ext uri="{FF2B5EF4-FFF2-40B4-BE49-F238E27FC236}">
                      <a16:creationId xmlns:a16="http://schemas.microsoft.com/office/drawing/2014/main" id="{7114E62D-FB83-4970-8DBA-8C320D944B97}"/>
                    </a:ext>
                  </a:extLst>
                </p:cNvPr>
                <p:cNvSpPr/>
                <p:nvPr/>
              </p:nvSpPr>
              <p:spPr bwMode="auto">
                <a:xfrm>
                  <a:off x="1502751" y="4544936"/>
                  <a:ext cx="5042514" cy="1406990"/>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4" name="Rechteck 23">
                  <a:extLst>
                    <a:ext uri="{FF2B5EF4-FFF2-40B4-BE49-F238E27FC236}">
                      <a16:creationId xmlns:a16="http://schemas.microsoft.com/office/drawing/2014/main" id="{FE57B664-0D7A-4D6B-BD4C-A5A4FE8E2A10}"/>
                    </a:ext>
                  </a:extLst>
                </p:cNvPr>
                <p:cNvSpPr/>
                <p:nvPr/>
              </p:nvSpPr>
              <p:spPr bwMode="auto">
                <a:xfrm>
                  <a:off x="6545266" y="4544934"/>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5" name="Rechteck 24">
                  <a:extLst>
                    <a:ext uri="{FF2B5EF4-FFF2-40B4-BE49-F238E27FC236}">
                      <a16:creationId xmlns:a16="http://schemas.microsoft.com/office/drawing/2014/main" id="{EDAB2A24-D562-4E68-BFEF-59AC5EE51B9C}"/>
                    </a:ext>
                  </a:extLst>
                </p:cNvPr>
                <p:cNvSpPr/>
                <p:nvPr/>
              </p:nvSpPr>
              <p:spPr bwMode="auto">
                <a:xfrm>
                  <a:off x="6545265" y="5017983"/>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26" name="Rechteck 25">
                  <a:extLst>
                    <a:ext uri="{FF2B5EF4-FFF2-40B4-BE49-F238E27FC236}">
                      <a16:creationId xmlns:a16="http://schemas.microsoft.com/office/drawing/2014/main" id="{D193BEE3-8E19-4895-834D-662683E92478}"/>
                    </a:ext>
                  </a:extLst>
                </p:cNvPr>
                <p:cNvSpPr/>
                <p:nvPr/>
              </p:nvSpPr>
              <p:spPr bwMode="auto">
                <a:xfrm>
                  <a:off x="6545266" y="5478878"/>
                  <a:ext cx="5036373" cy="473049"/>
                </a:xfrm>
                <a:prstGeom prst="rect">
                  <a:avLst/>
                </a:prstGeom>
                <a:solidFill>
                  <a:srgbClr val="DEE5EA"/>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pic>
              <p:nvPicPr>
                <p:cNvPr id="38" name="Grafik 37" descr="Hürde Silhouette">
                  <a:extLst>
                    <a:ext uri="{FF2B5EF4-FFF2-40B4-BE49-F238E27FC236}">
                      <a16:creationId xmlns:a16="http://schemas.microsoft.com/office/drawing/2014/main" id="{4C9615FC-AA4D-4138-9D0E-C8B68C3B19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800" y="1930350"/>
                  <a:ext cx="602166" cy="621029"/>
                </a:xfrm>
                <a:prstGeom prst="rect">
                  <a:avLst/>
                </a:prstGeom>
              </p:spPr>
            </p:pic>
          </p:grpSp>
          <p:sp>
            <p:nvSpPr>
              <p:cNvPr id="40" name="Textfeld 39">
                <a:extLst>
                  <a:ext uri="{FF2B5EF4-FFF2-40B4-BE49-F238E27FC236}">
                    <a16:creationId xmlns:a16="http://schemas.microsoft.com/office/drawing/2014/main" id="{6B9A22F9-8EED-4C6D-BAE2-4D14B7ED31F2}"/>
                  </a:ext>
                </a:extLst>
              </p:cNvPr>
              <p:cNvSpPr txBox="1"/>
              <p:nvPr/>
            </p:nvSpPr>
            <p:spPr>
              <a:xfrm>
                <a:off x="1631503" y="1868022"/>
                <a:ext cx="4795845" cy="1200329"/>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Hürde zur Bewältigung des kritischen Zustands</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41" name="Textfeld 40">
                <a:extLst>
                  <a:ext uri="{FF2B5EF4-FFF2-40B4-BE49-F238E27FC236}">
                    <a16:creationId xmlns:a16="http://schemas.microsoft.com/office/drawing/2014/main" id="{7F4852E7-DC92-4220-A190-3533828BFCF4}"/>
                  </a:ext>
                </a:extLst>
              </p:cNvPr>
              <p:cNvSpPr txBox="1"/>
              <p:nvPr/>
            </p:nvSpPr>
            <p:spPr>
              <a:xfrm>
                <a:off x="6466208" y="1779201"/>
                <a:ext cx="4891945"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Ideen für Lösungswege …</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42" name="Textfeld 41">
                <a:extLst>
                  <a:ext uri="{FF2B5EF4-FFF2-40B4-BE49-F238E27FC236}">
                    <a16:creationId xmlns:a16="http://schemas.microsoft.com/office/drawing/2014/main" id="{869709CC-5DF6-4D2A-A50D-E1B6E6D027A0}"/>
                  </a:ext>
                </a:extLst>
              </p:cNvPr>
              <p:cNvSpPr txBox="1"/>
              <p:nvPr/>
            </p:nvSpPr>
            <p:spPr>
              <a:xfrm>
                <a:off x="1631504" y="3250204"/>
                <a:ext cx="4795844" cy="1200329"/>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43" name="Textfeld 42">
                <a:extLst>
                  <a:ext uri="{FF2B5EF4-FFF2-40B4-BE49-F238E27FC236}">
                    <a16:creationId xmlns:a16="http://schemas.microsoft.com/office/drawing/2014/main" id="{9F4D2F5F-8ADB-4839-8299-0FCAB2F4CF98}"/>
                  </a:ext>
                </a:extLst>
              </p:cNvPr>
              <p:cNvSpPr txBox="1"/>
              <p:nvPr/>
            </p:nvSpPr>
            <p:spPr>
              <a:xfrm>
                <a:off x="1631504" y="4648266"/>
                <a:ext cx="4802506" cy="1200330"/>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AU"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endParaRPr>
              </a:p>
            </p:txBody>
          </p:sp>
          <p:sp>
            <p:nvSpPr>
              <p:cNvPr id="49" name="Textfeld 48">
                <a:extLst>
                  <a:ext uri="{FF2B5EF4-FFF2-40B4-BE49-F238E27FC236}">
                    <a16:creationId xmlns:a16="http://schemas.microsoft.com/office/drawing/2014/main" id="{BD6BFAB7-11A4-40DF-B12C-07C678AA3235}"/>
                  </a:ext>
                </a:extLst>
              </p:cNvPr>
              <p:cNvSpPr txBox="1"/>
              <p:nvPr/>
            </p:nvSpPr>
            <p:spPr>
              <a:xfrm>
                <a:off x="6480523" y="4565371"/>
                <a:ext cx="4877630"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0" name="Textfeld 49">
                <a:extLst>
                  <a:ext uri="{FF2B5EF4-FFF2-40B4-BE49-F238E27FC236}">
                    <a16:creationId xmlns:a16="http://schemas.microsoft.com/office/drawing/2014/main" id="{DBDBC417-DD59-4DA7-98CD-017024E8BD3B}"/>
                  </a:ext>
                </a:extLst>
              </p:cNvPr>
              <p:cNvSpPr txBox="1"/>
              <p:nvPr/>
            </p:nvSpPr>
            <p:spPr>
              <a:xfrm>
                <a:off x="6494660" y="5478875"/>
                <a:ext cx="4863493" cy="4707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1" name="Textfeld 50">
                <a:extLst>
                  <a:ext uri="{FF2B5EF4-FFF2-40B4-BE49-F238E27FC236}">
                    <a16:creationId xmlns:a16="http://schemas.microsoft.com/office/drawing/2014/main" id="{6B3E5938-520C-4D23-8642-1CD2572D9225}"/>
                  </a:ext>
                </a:extLst>
              </p:cNvPr>
              <p:cNvSpPr txBox="1"/>
              <p:nvPr/>
            </p:nvSpPr>
            <p:spPr>
              <a:xfrm>
                <a:off x="6480523" y="5014928"/>
                <a:ext cx="4877630"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2" name="Textfeld 51">
                <a:extLst>
                  <a:ext uri="{FF2B5EF4-FFF2-40B4-BE49-F238E27FC236}">
                    <a16:creationId xmlns:a16="http://schemas.microsoft.com/office/drawing/2014/main" id="{01A0ECCA-4358-49D0-A923-A5E35C7841D7}"/>
                  </a:ext>
                </a:extLst>
              </p:cNvPr>
              <p:cNvSpPr txBox="1"/>
              <p:nvPr/>
            </p:nvSpPr>
            <p:spPr>
              <a:xfrm>
                <a:off x="6480523" y="4054257"/>
                <a:ext cx="4877630"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3" name="Textfeld 52">
                <a:extLst>
                  <a:ext uri="{FF2B5EF4-FFF2-40B4-BE49-F238E27FC236}">
                    <a16:creationId xmlns:a16="http://schemas.microsoft.com/office/drawing/2014/main" id="{F87B6430-710E-4496-8903-ABBAAD6DC790}"/>
                  </a:ext>
                </a:extLst>
              </p:cNvPr>
              <p:cNvSpPr txBox="1"/>
              <p:nvPr/>
            </p:nvSpPr>
            <p:spPr>
              <a:xfrm>
                <a:off x="6479169" y="3601013"/>
                <a:ext cx="4878984" cy="459487"/>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4" name="Textfeld 53">
                <a:extLst>
                  <a:ext uri="{FF2B5EF4-FFF2-40B4-BE49-F238E27FC236}">
                    <a16:creationId xmlns:a16="http://schemas.microsoft.com/office/drawing/2014/main" id="{B286CAB1-2D77-48C4-8766-17DA8024A90B}"/>
                  </a:ext>
                </a:extLst>
              </p:cNvPr>
              <p:cNvSpPr txBox="1"/>
              <p:nvPr/>
            </p:nvSpPr>
            <p:spPr>
              <a:xfrm>
                <a:off x="6482203" y="3131275"/>
                <a:ext cx="4924191"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5" name="Textfeld 54">
                <a:extLst>
                  <a:ext uri="{FF2B5EF4-FFF2-40B4-BE49-F238E27FC236}">
                    <a16:creationId xmlns:a16="http://schemas.microsoft.com/office/drawing/2014/main" id="{59DEF973-ADC0-47AB-B682-505B35C981F8}"/>
                  </a:ext>
                </a:extLst>
              </p:cNvPr>
              <p:cNvSpPr txBox="1"/>
              <p:nvPr/>
            </p:nvSpPr>
            <p:spPr>
              <a:xfrm>
                <a:off x="6477734" y="2704195"/>
                <a:ext cx="4937466"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sp>
            <p:nvSpPr>
              <p:cNvPr id="56" name="Textfeld 55">
                <a:extLst>
                  <a:ext uri="{FF2B5EF4-FFF2-40B4-BE49-F238E27FC236}">
                    <a16:creationId xmlns:a16="http://schemas.microsoft.com/office/drawing/2014/main" id="{C1A3D906-ADF3-412F-83D0-927CF2779D31}"/>
                  </a:ext>
                </a:extLst>
              </p:cNvPr>
              <p:cNvSpPr txBox="1"/>
              <p:nvPr/>
            </p:nvSpPr>
            <p:spPr>
              <a:xfrm>
                <a:off x="6477734" y="2233018"/>
                <a:ext cx="4930804" cy="461665"/>
              </a:xfrm>
              <a:prstGeom prst="rect">
                <a:avLst/>
              </a:prstGeom>
              <a:noFill/>
            </p:spPr>
            <p:txBody>
              <a:bodyPr wrap="square" rtlCol="0">
                <a:spAutoFit/>
              </a:bodyPr>
              <a:lstStyle/>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lumMod val="65000"/>
                        <a:lumOff val="35000"/>
                      </a:srgbClr>
                    </a:solidFill>
                  </a:rPr>
                  <a:t>…</a:t>
                </a:r>
              </a:p>
              <a:p>
                <a:pPr marL="171446" marR="0" lvl="0" indent="-171446"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lumMod val="65000"/>
                        <a:lumOff val="35000"/>
                      </a:srgbClr>
                    </a:solidFill>
                    <a:effectLst/>
                    <a:uLnTx/>
                    <a:uFillTx/>
                    <a:latin typeface="Arial" charset="0"/>
                    <a:ea typeface="ＭＳ Ｐゴシック" charset="-128"/>
                    <a:cs typeface="+mn-cs"/>
                  </a:rPr>
                  <a:t>…</a:t>
                </a:r>
              </a:p>
            </p:txBody>
          </p:sp>
        </p:grpSp>
        <p:sp>
          <p:nvSpPr>
            <p:cNvPr id="58" name="Rechteck 57">
              <a:extLst>
                <a:ext uri="{FF2B5EF4-FFF2-40B4-BE49-F238E27FC236}">
                  <a16:creationId xmlns:a16="http://schemas.microsoft.com/office/drawing/2014/main" id="{FDC77DDC-749E-4A7A-BEA8-B3D4C6082946}"/>
                </a:ext>
              </a:extLst>
            </p:cNvPr>
            <p:cNvSpPr/>
            <p:nvPr/>
          </p:nvSpPr>
          <p:spPr bwMode="auto">
            <a:xfrm>
              <a:off x="1553590" y="1788902"/>
              <a:ext cx="9861610" cy="261107"/>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300" b="1" i="0" u="none" strike="noStrike" cap="none" normalizeH="0" baseline="0" dirty="0">
                  <a:ln>
                    <a:noFill/>
                  </a:ln>
                  <a:solidFill>
                    <a:schemeClr val="bg1"/>
                  </a:solidFill>
                  <a:effectLst/>
                  <a:latin typeface="Arial" charset="0"/>
                  <a:ea typeface="ＭＳ Ｐゴシック" charset="-128"/>
                </a:rPr>
                <a:t>	Hürden					Mögliche Lösungswege</a:t>
              </a:r>
              <a:endParaRPr kumimoji="0" lang="en-AU" sz="1300" b="1" i="0" u="none" strike="noStrike" cap="none" normalizeH="0" baseline="0" dirty="0">
                <a:ln>
                  <a:noFill/>
                </a:ln>
                <a:solidFill>
                  <a:schemeClr val="bg1"/>
                </a:solidFill>
                <a:effectLst/>
                <a:latin typeface="Arial" charset="0"/>
                <a:ea typeface="ＭＳ Ｐゴシック" charset="-128"/>
              </a:endParaRPr>
            </a:p>
          </p:txBody>
        </p:sp>
      </p:grpSp>
    </p:spTree>
    <p:extLst>
      <p:ext uri="{BB962C8B-B14F-4D97-AF65-F5344CB8AC3E}">
        <p14:creationId xmlns:p14="http://schemas.microsoft.com/office/powerpoint/2010/main" val="794450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noAutofit/>
          </a:bodyPr>
          <a:lstStyle/>
          <a:p>
            <a:r>
              <a:rPr lang="de-DE" dirty="0"/>
              <a:t>Risikokarte 1</a:t>
            </a:r>
            <a:endParaRPr lang="en-AU" dirty="0">
              <a:solidFill>
                <a:srgbClr val="FF0000"/>
              </a:solidFill>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Arial" charset="0"/>
              </a:rPr>
              <a:pPr marL="0" marR="0" lvl="0" indent="0" algn="l" defTabSz="914377" rtl="0" eaLnBrk="0" fontAlgn="base" latinLnBrk="0" hangingPunct="0">
                <a:lnSpc>
                  <a:spcPct val="100000"/>
                </a:lnSpc>
                <a:spcBef>
                  <a:spcPct val="0"/>
                </a:spcBef>
                <a:spcAft>
                  <a:spcPct val="0"/>
                </a:spcAft>
                <a:buClrTx/>
                <a:buSzTx/>
                <a:buFontTx/>
                <a:buNone/>
                <a:tabLst/>
                <a:defRPr/>
              </a:pPr>
              <a:t>29</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Arial" charset="0"/>
            </a:endParaRPr>
          </a:p>
        </p:txBody>
      </p:sp>
      <p:grpSp>
        <p:nvGrpSpPr>
          <p:cNvPr id="11" name="Gruppieren 10">
            <a:extLst>
              <a:ext uri="{FF2B5EF4-FFF2-40B4-BE49-F238E27FC236}">
                <a16:creationId xmlns:a16="http://schemas.microsoft.com/office/drawing/2014/main" id="{CAC5E4F5-CDB1-4C82-80DF-F99A9F7BCD28}"/>
              </a:ext>
            </a:extLst>
          </p:cNvPr>
          <p:cNvGrpSpPr/>
          <p:nvPr/>
        </p:nvGrpSpPr>
        <p:grpSpPr>
          <a:xfrm>
            <a:off x="428400" y="1556792"/>
            <a:ext cx="11500248" cy="4920208"/>
            <a:chOff x="428400" y="1568930"/>
            <a:chExt cx="11500248" cy="4740389"/>
          </a:xfrm>
        </p:grpSpPr>
        <p:sp>
          <p:nvSpPr>
            <p:cNvPr id="12" name="Rechteck 11">
              <a:extLst>
                <a:ext uri="{FF2B5EF4-FFF2-40B4-BE49-F238E27FC236}">
                  <a16:creationId xmlns:a16="http://schemas.microsoft.com/office/drawing/2014/main" id="{0E36AD06-87BB-4755-90B1-C70C6A2FCB48}"/>
                </a:ext>
              </a:extLst>
            </p:cNvPr>
            <p:cNvSpPr/>
            <p:nvPr/>
          </p:nvSpPr>
          <p:spPr bwMode="auto">
            <a:xfrm>
              <a:off x="428400" y="1568930"/>
              <a:ext cx="11484223" cy="881001"/>
            </a:xfrm>
            <a:prstGeom prst="rect">
              <a:avLst/>
            </a:prstGeom>
            <a:solidFill>
              <a:srgbClr val="B6C6D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lang="de-DE" sz="1600" dirty="0">
                  <a:solidFill>
                    <a:srgbClr val="FFFFFF"/>
                  </a:solidFill>
                  <a:cs typeface="Arial" charset="0"/>
                </a:rPr>
                <a:t>Materialien und Rohstoffe</a:t>
              </a:r>
              <a:endParaRPr kumimoji="0" lang="de-DE" sz="1600" b="0" i="0" u="none" strike="noStrike" kern="1200" cap="none" spc="0" normalizeH="0" baseline="0" dirty="0">
                <a:ln>
                  <a:noFill/>
                </a:ln>
                <a:solidFill>
                  <a:srgbClr val="FFFFFF"/>
                </a:solidFill>
                <a:effectLst/>
                <a:uLnTx/>
                <a:uFillTx/>
                <a:latin typeface="Arial" charset="0"/>
                <a:ea typeface="ＭＳ Ｐゴシック" charset="-128"/>
                <a:cs typeface="Arial" charset="0"/>
              </a:endParaRPr>
            </a:p>
          </p:txBody>
        </p:sp>
        <p:sp>
          <p:nvSpPr>
            <p:cNvPr id="13" name="Rechteck 12">
              <a:extLst>
                <a:ext uri="{FF2B5EF4-FFF2-40B4-BE49-F238E27FC236}">
                  <a16:creationId xmlns:a16="http://schemas.microsoft.com/office/drawing/2014/main" id="{7761F947-F7DA-435A-90D8-50FD0884A366}"/>
                </a:ext>
              </a:extLst>
            </p:cNvPr>
            <p:cNvSpPr/>
            <p:nvPr/>
          </p:nvSpPr>
          <p:spPr bwMode="auto">
            <a:xfrm>
              <a:off x="428453" y="1920935"/>
              <a:ext cx="3723331"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dirty="0">
                <a:ln>
                  <a:noFill/>
                </a:ln>
                <a:solidFill>
                  <a:srgbClr val="000000"/>
                </a:solidFill>
                <a:effectLst/>
                <a:uLnTx/>
                <a:uFillTx/>
                <a:latin typeface="Arial" charset="0"/>
                <a:ea typeface="ＭＳ Ｐゴシック" charset="-128"/>
                <a:cs typeface="Arial" charset="0"/>
              </a:endParaRPr>
            </a:p>
          </p:txBody>
        </p:sp>
        <p:sp>
          <p:nvSpPr>
            <p:cNvPr id="14" name="Rechteck 13">
              <a:extLst>
                <a:ext uri="{FF2B5EF4-FFF2-40B4-BE49-F238E27FC236}">
                  <a16:creationId xmlns:a16="http://schemas.microsoft.com/office/drawing/2014/main" id="{1B3B868E-6E20-407F-97E0-747AC0FC25C4}"/>
                </a:ext>
              </a:extLst>
            </p:cNvPr>
            <p:cNvSpPr/>
            <p:nvPr/>
          </p:nvSpPr>
          <p:spPr bwMode="auto">
            <a:xfrm>
              <a:off x="433166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dirty="0">
                <a:ln>
                  <a:noFill/>
                </a:ln>
                <a:solidFill>
                  <a:srgbClr val="000000"/>
                </a:solidFill>
                <a:effectLst/>
                <a:uLnTx/>
                <a:uFillTx/>
                <a:latin typeface="Arial" charset="0"/>
                <a:ea typeface="ＭＳ Ｐゴシック" charset="-128"/>
                <a:cs typeface="Arial" charset="0"/>
              </a:endParaRPr>
            </a:p>
          </p:txBody>
        </p:sp>
        <p:sp>
          <p:nvSpPr>
            <p:cNvPr id="17" name="Rechteck 16">
              <a:extLst>
                <a:ext uri="{FF2B5EF4-FFF2-40B4-BE49-F238E27FC236}">
                  <a16:creationId xmlns:a16="http://schemas.microsoft.com/office/drawing/2014/main" id="{E3C70334-9F83-401C-ADC1-39F3B1CC3381}"/>
                </a:ext>
              </a:extLst>
            </p:cNvPr>
            <p:cNvSpPr/>
            <p:nvPr/>
          </p:nvSpPr>
          <p:spPr bwMode="auto">
            <a:xfrm>
              <a:off x="822009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dirty="0">
                <a:ln>
                  <a:noFill/>
                </a:ln>
                <a:solidFill>
                  <a:srgbClr val="000000"/>
                </a:solidFill>
                <a:effectLst/>
                <a:uLnTx/>
                <a:uFillTx/>
                <a:latin typeface="Arial" charset="0"/>
                <a:ea typeface="ＭＳ Ｐゴシック" charset="-128"/>
                <a:cs typeface="Arial" charset="0"/>
              </a:endParaRPr>
            </a:p>
          </p:txBody>
        </p:sp>
        <p:sp>
          <p:nvSpPr>
            <p:cNvPr id="19" name="Rechteck 18">
              <a:extLst>
                <a:ext uri="{FF2B5EF4-FFF2-40B4-BE49-F238E27FC236}">
                  <a16:creationId xmlns:a16="http://schemas.microsoft.com/office/drawing/2014/main" id="{E1A0E37C-A6A0-4A59-87E3-DBF1C6FD89DC}"/>
                </a:ext>
              </a:extLst>
            </p:cNvPr>
            <p:cNvSpPr/>
            <p:nvPr/>
          </p:nvSpPr>
          <p:spPr bwMode="auto">
            <a:xfrm>
              <a:off x="833581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dirty="0">
                  <a:ln>
                    <a:noFill/>
                  </a:ln>
                  <a:solidFill>
                    <a:srgbClr val="FFFFFF"/>
                  </a:solidFill>
                  <a:effectLst/>
                  <a:uLnTx/>
                  <a:uFillTx/>
                  <a:latin typeface="Arial" charset="0"/>
                  <a:ea typeface="ＭＳ Ｐゴシック" charset="-128"/>
                  <a:cs typeface="Arial" charset="0"/>
                </a:rPr>
                <a:t>Fehlende Transparenz</a:t>
              </a:r>
            </a:p>
          </p:txBody>
        </p:sp>
        <p:sp>
          <p:nvSpPr>
            <p:cNvPr id="20" name="Rechteck 19">
              <a:extLst>
                <a:ext uri="{FF2B5EF4-FFF2-40B4-BE49-F238E27FC236}">
                  <a16:creationId xmlns:a16="http://schemas.microsoft.com/office/drawing/2014/main" id="{C66FAF0F-4039-4FBF-9212-875D27A97F0E}"/>
                </a:ext>
              </a:extLst>
            </p:cNvPr>
            <p:cNvSpPr/>
            <p:nvPr/>
          </p:nvSpPr>
          <p:spPr bwMode="auto">
            <a:xfrm>
              <a:off x="442900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dirty="0">
                  <a:ln>
                    <a:noFill/>
                  </a:ln>
                  <a:solidFill>
                    <a:srgbClr val="FFFFFF"/>
                  </a:solidFill>
                  <a:effectLst/>
                  <a:uLnTx/>
                  <a:uFillTx/>
                  <a:latin typeface="Arial" charset="0"/>
                  <a:ea typeface="ＭＳ Ｐゴシック" charset="-128"/>
                  <a:cs typeface="Arial" charset="0"/>
                </a:rPr>
                <a:t>Preisschwankungen</a:t>
              </a:r>
            </a:p>
          </p:txBody>
        </p:sp>
        <p:sp>
          <p:nvSpPr>
            <p:cNvPr id="21" name="Rechteck 20">
              <a:extLst>
                <a:ext uri="{FF2B5EF4-FFF2-40B4-BE49-F238E27FC236}">
                  <a16:creationId xmlns:a16="http://schemas.microsoft.com/office/drawing/2014/main" id="{5BD778BA-DA64-4350-8702-D878DBD0249C}"/>
                </a:ext>
              </a:extLst>
            </p:cNvPr>
            <p:cNvSpPr/>
            <p:nvPr/>
          </p:nvSpPr>
          <p:spPr bwMode="auto">
            <a:xfrm>
              <a:off x="533177"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lang="de-DE" sz="1400" dirty="0">
                  <a:solidFill>
                    <a:srgbClr val="FFFFFF"/>
                  </a:solidFill>
                  <a:cs typeface="Arial" charset="0"/>
                </a:rPr>
                <a:t>Beschaffungsrisiko</a:t>
              </a:r>
              <a:endParaRPr kumimoji="0" lang="de-DE" sz="1400" b="0" i="0" u="none" strike="noStrike" kern="1200" cap="none" spc="0" normalizeH="0" baseline="0" dirty="0">
                <a:ln>
                  <a:noFill/>
                </a:ln>
                <a:solidFill>
                  <a:srgbClr val="FFFFFF"/>
                </a:solidFill>
                <a:effectLst/>
                <a:uLnTx/>
                <a:uFillTx/>
                <a:latin typeface="Arial" charset="0"/>
                <a:ea typeface="ＭＳ Ｐゴシック" charset="-128"/>
                <a:cs typeface="Arial" charset="0"/>
              </a:endParaRPr>
            </a:p>
          </p:txBody>
        </p:sp>
      </p:grpSp>
      <p:sp>
        <p:nvSpPr>
          <p:cNvPr id="22" name="Fußzeilenplatzhalter 2">
            <a:extLst>
              <a:ext uri="{FF2B5EF4-FFF2-40B4-BE49-F238E27FC236}">
                <a16:creationId xmlns:a16="http://schemas.microsoft.com/office/drawing/2014/main" id="{08DE9445-C91E-4F51-8ED3-98FE69AAF055}"/>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 </a:t>
            </a:r>
          </a:p>
        </p:txBody>
      </p:sp>
      <p:sp>
        <p:nvSpPr>
          <p:cNvPr id="27" name="Textfeld 26">
            <a:extLst>
              <a:ext uri="{FF2B5EF4-FFF2-40B4-BE49-F238E27FC236}">
                <a16:creationId xmlns:a16="http://schemas.microsoft.com/office/drawing/2014/main" id="{356AC0DB-45C2-4D8F-BBEF-0EE089D425B2}"/>
              </a:ext>
            </a:extLst>
          </p:cNvPr>
          <p:cNvSpPr txBox="1"/>
          <p:nvPr/>
        </p:nvSpPr>
        <p:spPr>
          <a:xfrm>
            <a:off x="4429000" y="2475589"/>
            <a:ext cx="3611218" cy="3970318"/>
          </a:xfrm>
          <a:prstGeom prst="rect">
            <a:avLst/>
          </a:prstGeom>
          <a:noFill/>
        </p:spPr>
        <p:txBody>
          <a:bodyPr wrap="square" l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Viele Rohstoffe und Materialien sind großen Preisschwankungen unterworfen. Die Knappheit vieler (kritischer) Rohstoffe wie seltene Erden, Elektronikkomponenten aber auch die erhöhte Exportnachfrage aus China und den USA sind aktuell Gründe für die Instabilität der Preise.</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Definieren und optimieren Sie den Einkaufs-prozess. </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Eine gute Kommunikation zwischen den Abteilungen kann Auswirkungen abmildern. Hat das Lager noch Kapazität?</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Berücksichtigen Sie starke Preisschwankungen vertraglich und schließen Sie langfristige Verträge ab. Vermeiden Sie das Spekulieren mit Rohstoffpreisen.</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Berücksichtigen Sie in der Projektplanung einen Puffer für Materialknappheit und Lieferverzögerungen, um die Kosten für Gewährleistungen zu reduzieren.</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28" name="Textfeld 27">
            <a:extLst>
              <a:ext uri="{FF2B5EF4-FFF2-40B4-BE49-F238E27FC236}">
                <a16:creationId xmlns:a16="http://schemas.microsoft.com/office/drawing/2014/main" id="{43155F67-5283-4B6F-963E-DDC3DED4B347}"/>
              </a:ext>
            </a:extLst>
          </p:cNvPr>
          <p:cNvSpPr txBox="1"/>
          <p:nvPr/>
        </p:nvSpPr>
        <p:spPr>
          <a:xfrm>
            <a:off x="8335810" y="2471212"/>
            <a:ext cx="3576813" cy="3970318"/>
          </a:xfrm>
          <a:prstGeom prst="rect">
            <a:avLst/>
          </a:prstGeom>
          <a:noFill/>
        </p:spPr>
        <p:txBody>
          <a:bodyPr wrap="square" l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lang="de-DE" sz="1200" dirty="0">
                <a:solidFill>
                  <a:srgbClr val="000000"/>
                </a:solidFill>
                <a:cs typeface="Arial" charset="0"/>
              </a:rPr>
              <a:t>Fehlende Transparenz über die Herkunft von Materialien und Rohstoffen kann für das  Unternehmen im Zuge der Sorgfaltspflichten Nachteile haben z.B. in Form von Imageschäden bei Skandalen in der Lieferkette. Greifen Sie das Thema bewusst an.</a:t>
            </a:r>
            <a:endParaRPr lang="de-DE" sz="1200" b="1" dirty="0">
              <a:solidFill>
                <a:srgbClr val="000000"/>
              </a:solidFill>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Achten Sie beim Einkauf auf Zertifizierungen und Nachhaltigkeitsstandards.</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Identifizieren Sie die Rohstoffe mit hohen Umweltauswirkungen und prüfen Sie, ob es nachhaltigere Alternativen gibt.</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Richten Sie einen Verhaltenskodex ein, um sicherzustellen, dass Lieferanten die Umwelt nach Ihren Unternehmensnormen respektieren.</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Kommunizieren Sie transparent mit Ihren Kunden und weiteren Interessensgruppen, z.B. über eine Nachhaltigkeitsberichterstattung.</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Umfangreiche Informationen zum Lieferketten-management</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 finden Sie unter </a:t>
            </a:r>
            <a:r>
              <a:rPr kumimoji="0" lang="de-DE" sz="1200" b="0" i="0" u="none" strike="noStrike" kern="1200" cap="none" spc="0" normalizeH="0" baseline="0" noProof="0" dirty="0">
                <a:ln>
                  <a:noFill/>
                </a:ln>
                <a:effectLst/>
                <a:uLnTx/>
                <a:uFillTx/>
                <a:latin typeface="Arial" charset="0"/>
                <a:ea typeface="ＭＳ Ｐゴシック" charset="-128"/>
                <a:cs typeface="Arial" charset="0"/>
                <a:hlinkClick r:id="rId3" action="ppaction://hlinksldjump">
                  <a:extLst>
                    <a:ext uri="{A12FA001-AC4F-418D-AE19-62706E023703}">
                      <ahyp:hlinkClr xmlns:ahyp="http://schemas.microsoft.com/office/drawing/2018/hyperlinkcolor" val="tx"/>
                    </a:ext>
                  </a:extLst>
                </a:hlinkClick>
              </a:rPr>
              <a:t>Ressourcen</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a:t>
            </a:r>
          </a:p>
        </p:txBody>
      </p:sp>
      <p:sp>
        <p:nvSpPr>
          <p:cNvPr id="16" name="Textfeld 15">
            <a:extLst>
              <a:ext uri="{FF2B5EF4-FFF2-40B4-BE49-F238E27FC236}">
                <a16:creationId xmlns:a16="http://schemas.microsoft.com/office/drawing/2014/main" id="{8F9E6C9B-D75E-48A5-94CE-BE9A6AC79DD0}"/>
              </a:ext>
            </a:extLst>
          </p:cNvPr>
          <p:cNvSpPr txBox="1"/>
          <p:nvPr/>
        </p:nvSpPr>
        <p:spPr>
          <a:xfrm>
            <a:off x="551384" y="2471212"/>
            <a:ext cx="3495674" cy="3785652"/>
          </a:xfrm>
          <a:prstGeom prst="rect">
            <a:avLst/>
          </a:prstGeom>
          <a:noFill/>
        </p:spPr>
        <p:txBody>
          <a:bodyPr wrap="square" lIns="0" r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Arial" charset="0"/>
              </a:rPr>
              <a:t>Der weltweite Hunger nach Rohstoffen sowie starke Abhängigkeiten von einzelnen Komponenten führen zu längeren Lieferzeiten und Versorgungseng-pässen. </a:t>
            </a:r>
            <a:r>
              <a:rPr lang="de-DE" sz="1200" dirty="0">
                <a:solidFill>
                  <a:srgbClr val="000000"/>
                </a:solidFill>
                <a:latin typeface="Arial"/>
                <a:cs typeface="Arial" charset="0"/>
              </a:rPr>
              <a:t>Viele Branchen haben daher zunehmend mit Beschaffungsproblemen zu kämpfen.</a:t>
            </a:r>
            <a:endPar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Arial" charset="0"/>
              </a:rPr>
              <a:t>Steigern Sie Ihre Ressourceneffizienz, in der Produktentwicklung und Produktion (Leichtbau, kritische Rohstoffe ersetzen, recyclinggerechte Produkte einsetzen usw.).</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latin typeface="Arial"/>
                <a:cs typeface="Arial" charset="0"/>
              </a:rPr>
              <a:t>In vielen Branchen gibt es ein hohes Potential zur Kreislaufschließung. Integrieren Sie in der Produktentwicklung Kriterien zu Modularität und Reparierbarkeit.</a:t>
            </a:r>
            <a:endParaRPr kumimoji="0" lang="de-DE" sz="1200" b="0" i="0" u="none" strike="noStrike" kern="1200" cap="none" spc="0" normalizeH="0" baseline="0" noProof="0" dirty="0">
              <a:ln>
                <a:noFill/>
              </a:ln>
              <a:solidFill>
                <a:srgbClr val="000000"/>
              </a:solidFill>
              <a:effectLst/>
              <a:uLnTx/>
              <a:uFillTx/>
              <a:latin typeface="Arial"/>
              <a:ea typeface="ＭＳ Ｐゴシック" charset="-128"/>
              <a:cs typeface="Arial" charset="0"/>
            </a:endParaRPr>
          </a:p>
          <a:p>
            <a:pPr marL="171450" indent="-171450" algn="l" defTabSz="914377">
              <a:buFont typeface="Arial" panose="020B0604020202020204" pitchFamily="34" charset="0"/>
              <a:buChar char="•"/>
              <a:defRPr/>
            </a:pPr>
            <a:r>
              <a:rPr lang="de-DE" sz="1200" dirty="0">
                <a:solidFill>
                  <a:srgbClr val="000000"/>
                </a:solidFill>
                <a:cs typeface="Arial" charset="0"/>
              </a:rPr>
              <a:t>Bauen Sie enge, kooperative Partnerschaften mit Ihren Lieferanten auf.</a:t>
            </a:r>
          </a:p>
          <a:p>
            <a:pPr marL="171450" indent="-171450" algn="l" defTabSz="914377">
              <a:buFont typeface="Arial" panose="020B0604020202020204" pitchFamily="34" charset="0"/>
              <a:buChar char="•"/>
              <a:defRPr/>
            </a:pPr>
            <a:r>
              <a:rPr lang="de-DE" sz="1200" dirty="0">
                <a:latin typeface="Arial"/>
                <a:cs typeface="Arial" charset="0"/>
              </a:rPr>
              <a:t>Führen Sie ein </a:t>
            </a:r>
            <a:r>
              <a:rPr lang="de-DE" sz="1200" dirty="0">
                <a:latin typeface="Arial"/>
                <a:cs typeface="Arial" charset="0"/>
                <a:hlinkClick r:id="rId4" action="ppaction://hlinksldjump">
                  <a:extLst>
                    <a:ext uri="{A12FA001-AC4F-418D-AE19-62706E023703}">
                      <ahyp:hlinkClr xmlns:ahyp="http://schemas.microsoft.com/office/drawing/2018/hyperlinkcolor" val="tx"/>
                    </a:ext>
                  </a:extLst>
                </a:hlinkClick>
              </a:rPr>
              <a:t>Nachhaltiges Lieferketten-management </a:t>
            </a:r>
            <a:r>
              <a:rPr lang="de-DE" sz="1200" dirty="0">
                <a:latin typeface="Arial"/>
                <a:cs typeface="Arial" charset="0"/>
              </a:rPr>
              <a:t>ein, um Risiken und Chancen bewusst zu steuern.</a:t>
            </a:r>
          </a:p>
        </p:txBody>
      </p:sp>
    </p:spTree>
    <p:extLst>
      <p:ext uri="{BB962C8B-B14F-4D97-AF65-F5344CB8AC3E}">
        <p14:creationId xmlns:p14="http://schemas.microsoft.com/office/powerpoint/2010/main" val="214090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Motivation und Ziele</a:t>
            </a:r>
          </a:p>
        </p:txBody>
      </p:sp>
      <p:sp>
        <p:nvSpPr>
          <p:cNvPr id="61" name="Fußzeilenplatzhalter 2">
            <a:extLst>
              <a:ext uri="{FF2B5EF4-FFF2-40B4-BE49-F238E27FC236}">
                <a16:creationId xmlns:a16="http://schemas.microsoft.com/office/drawing/2014/main" id="{917B1D4D-812F-4B9A-BA06-C5B0935E3DAC}"/>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7" name="Foliennummernplatzhalter 6"/>
          <p:cNvSpPr>
            <a:spLocks noGrp="1"/>
          </p:cNvSpPr>
          <p:nvPr>
            <p:ph type="sldNum" sz="quarter" idx="4"/>
          </p:nvPr>
        </p:nvSpPr>
        <p:spPr/>
        <p:txBody>
          <a:bodyPr/>
          <a:lstStyle/>
          <a:p>
            <a:pPr defTabSz="914377">
              <a:defRPr/>
            </a:pPr>
            <a:fld id="{894680D0-7A83-433A-9719-C4143F27F647}" type="slidenum">
              <a:rPr lang="de-DE">
                <a:cs typeface="Arial" charset="0"/>
              </a:rPr>
              <a:pPr defTabSz="914377">
                <a:defRPr/>
              </a:pPr>
              <a:t>3</a:t>
            </a:fld>
            <a:endParaRPr lang="de-DE" dirty="0">
              <a:cs typeface="Arial" charset="0"/>
            </a:endParaRPr>
          </a:p>
        </p:txBody>
      </p:sp>
      <p:sp>
        <p:nvSpPr>
          <p:cNvPr id="134" name="Textfeld 133">
            <a:extLst>
              <a:ext uri="{FF2B5EF4-FFF2-40B4-BE49-F238E27FC236}">
                <a16:creationId xmlns:a16="http://schemas.microsoft.com/office/drawing/2014/main" id="{21B57F77-0BEB-4F5F-B596-3E06CCC8543A}"/>
              </a:ext>
            </a:extLst>
          </p:cNvPr>
          <p:cNvSpPr txBox="1"/>
          <p:nvPr/>
        </p:nvSpPr>
        <p:spPr>
          <a:xfrm>
            <a:off x="560464" y="1575133"/>
            <a:ext cx="5676616" cy="830997"/>
          </a:xfrm>
          <a:prstGeom prst="rect">
            <a:avLst/>
          </a:prstGeom>
          <a:noFill/>
        </p:spPr>
        <p:txBody>
          <a:bodyPr wrap="square">
            <a:spAutoFit/>
          </a:bodyPr>
          <a:lstStyle/>
          <a:p>
            <a:pPr marL="0" indent="0" algn="l">
              <a:buNone/>
            </a:pPr>
            <a:r>
              <a:rPr lang="de-DE" sz="1200" b="1" dirty="0"/>
              <a:t>Umwelt-Risikomanagement</a:t>
            </a:r>
            <a:r>
              <a:rPr lang="de-DE" sz="1200" dirty="0"/>
              <a:t> gewinnt durch steigende Komplexität </a:t>
            </a:r>
            <a:r>
              <a:rPr lang="de-DE" sz="1200" b="1" dirty="0"/>
              <a:t>immer mehr Bedeutung für Unternehmen</a:t>
            </a:r>
            <a:r>
              <a:rPr lang="de-DE" sz="1200" dirty="0"/>
              <a:t>. Das zeigt auch der Weltrisikobericht, der jährlich vom Weltwirtschaftsforum veröffentlicht wird. Die </a:t>
            </a:r>
            <a:r>
              <a:rPr lang="de-DE" sz="1200" b="1" dirty="0"/>
              <a:t>Schwerpunkte</a:t>
            </a:r>
            <a:r>
              <a:rPr lang="de-DE" sz="1200" dirty="0"/>
              <a:t> liegen im Jahr 2021 erneut auf </a:t>
            </a:r>
            <a:r>
              <a:rPr lang="de-DE" sz="1200" b="1" dirty="0"/>
              <a:t>Umweltrisiken</a:t>
            </a:r>
            <a:r>
              <a:rPr lang="de-DE" sz="1200" dirty="0"/>
              <a:t>. </a:t>
            </a:r>
          </a:p>
        </p:txBody>
      </p:sp>
      <p:sp>
        <p:nvSpPr>
          <p:cNvPr id="135" name="Textfeld 134">
            <a:extLst>
              <a:ext uri="{FF2B5EF4-FFF2-40B4-BE49-F238E27FC236}">
                <a16:creationId xmlns:a16="http://schemas.microsoft.com/office/drawing/2014/main" id="{1CCE8429-7BC4-4229-AC46-044612796A43}"/>
              </a:ext>
            </a:extLst>
          </p:cNvPr>
          <p:cNvSpPr txBox="1"/>
          <p:nvPr/>
        </p:nvSpPr>
        <p:spPr>
          <a:xfrm>
            <a:off x="6384032" y="1599456"/>
            <a:ext cx="5364000" cy="36642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cs typeface="Arial" charset="0"/>
              </a:rPr>
              <a:t>Was ist das Ziel der Handlungshilfe?</a:t>
            </a:r>
          </a:p>
        </p:txBody>
      </p:sp>
      <p:sp>
        <p:nvSpPr>
          <p:cNvPr id="139" name="Inhaltsplatzhalter 3">
            <a:extLst>
              <a:ext uri="{FF2B5EF4-FFF2-40B4-BE49-F238E27FC236}">
                <a16:creationId xmlns:a16="http://schemas.microsoft.com/office/drawing/2014/main" id="{0D12A2A4-9315-48DA-8625-D4D82F32F25D}"/>
              </a:ext>
            </a:extLst>
          </p:cNvPr>
          <p:cNvSpPr txBox="1">
            <a:spLocks/>
          </p:cNvSpPr>
          <p:nvPr/>
        </p:nvSpPr>
        <p:spPr bwMode="auto">
          <a:xfrm>
            <a:off x="6403906" y="2008593"/>
            <a:ext cx="5422534" cy="2733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r>
              <a:rPr lang="de-DE" kern="0" dirty="0"/>
              <a:t>Sie sind </a:t>
            </a:r>
            <a:r>
              <a:rPr lang="de-DE" b="1" kern="0" dirty="0"/>
              <a:t>vorbereitet auf gesetzliche Entwicklungen </a:t>
            </a:r>
            <a:r>
              <a:rPr lang="de-DE" kern="0" dirty="0"/>
              <a:t>in Bezug auf Sorgfaltspflichten und Berichtspflicht und können den „risikobasierten Ansatz“ der Managementnormen zielführend umsetzen.</a:t>
            </a:r>
          </a:p>
          <a:p>
            <a:r>
              <a:rPr lang="de-DE" kern="0" dirty="0"/>
              <a:t>Sie </a:t>
            </a:r>
            <a:r>
              <a:rPr lang="de-DE" b="1" kern="0" dirty="0"/>
              <a:t>kennen die Umweltrisiken </a:t>
            </a:r>
            <a:r>
              <a:rPr lang="de-DE" kern="0" dirty="0"/>
              <a:t>der eigenen Geschäftsaktivitäten und Wertschöpfungskette Ihres Unternehmens. Dabei nehmen Sie einen 360-Grad-Blick ein. Diverse Quellen möglicher Risiken werden betrachtet. </a:t>
            </a:r>
          </a:p>
          <a:p>
            <a:r>
              <a:rPr lang="de-DE" kern="0" dirty="0"/>
              <a:t>Sie kennen Methoden, die Ihnen helfen </a:t>
            </a:r>
            <a:r>
              <a:rPr lang="de-DE" b="1" kern="0" dirty="0"/>
              <a:t>Risiken</a:t>
            </a:r>
            <a:r>
              <a:rPr lang="de-DE" kern="0" dirty="0"/>
              <a:t> </a:t>
            </a:r>
            <a:r>
              <a:rPr lang="de-DE" b="1" kern="0" dirty="0"/>
              <a:t>systematisch</a:t>
            </a:r>
            <a:r>
              <a:rPr lang="de-DE" kern="0" dirty="0"/>
              <a:t> zu </a:t>
            </a:r>
            <a:r>
              <a:rPr lang="de-DE" b="1" kern="0" dirty="0"/>
              <a:t>identifizieren</a:t>
            </a:r>
            <a:r>
              <a:rPr lang="de-DE" kern="0" dirty="0"/>
              <a:t>. </a:t>
            </a:r>
          </a:p>
          <a:p>
            <a:r>
              <a:rPr lang="de-DE" kern="0" dirty="0"/>
              <a:t>Sie können die identifizieren </a:t>
            </a:r>
            <a:r>
              <a:rPr lang="de-DE" b="1" kern="0" dirty="0"/>
              <a:t>Risiken priorisieren</a:t>
            </a:r>
            <a:r>
              <a:rPr lang="de-DE" kern="0" dirty="0"/>
              <a:t>.</a:t>
            </a:r>
          </a:p>
          <a:p>
            <a:r>
              <a:rPr lang="de-DE" kern="0" dirty="0"/>
              <a:t>Sie entwickeln </a:t>
            </a:r>
            <a:r>
              <a:rPr lang="de-DE" b="1" kern="0" dirty="0"/>
              <a:t>unternehmensspezifische Maßnahmen </a:t>
            </a:r>
            <a:r>
              <a:rPr lang="de-DE" kern="0" dirty="0"/>
              <a:t>zum aktiven Umgang mit Risiken und zur Überführung in Ihr Managementsystem. </a:t>
            </a:r>
          </a:p>
          <a:p>
            <a:r>
              <a:rPr lang="de-DE" kern="0" dirty="0"/>
              <a:t>Sie nehmen die </a:t>
            </a:r>
            <a:r>
              <a:rPr lang="de-DE" b="1" kern="0" dirty="0"/>
              <a:t>Unternehmensperspektive </a:t>
            </a:r>
            <a:r>
              <a:rPr lang="de-DE" kern="0" dirty="0"/>
              <a:t>ein, sodass Sie insbesondere Umweltrisiken zuvorkommen bzw. entgegenwirken, welche in Wechselwirkung kurz-, mittel- und langfristig auch indirekt Ihr Unternehmen betreffen können z.B. in Form eines Imagerisikos. </a:t>
            </a:r>
          </a:p>
          <a:p>
            <a:endParaRPr lang="de-DE" kern="0" dirty="0"/>
          </a:p>
        </p:txBody>
      </p:sp>
      <p:sp>
        <p:nvSpPr>
          <p:cNvPr id="67" name="Textfeld 5">
            <a:extLst>
              <a:ext uri="{FF2B5EF4-FFF2-40B4-BE49-F238E27FC236}">
                <a16:creationId xmlns:a16="http://schemas.microsoft.com/office/drawing/2014/main" id="{1EC00A32-2F0A-45E0-8E28-C5A9555CBC08}"/>
              </a:ext>
            </a:extLst>
          </p:cNvPr>
          <p:cNvSpPr txBox="1"/>
          <p:nvPr/>
        </p:nvSpPr>
        <p:spPr>
          <a:xfrm>
            <a:off x="6068304" y="5661248"/>
            <a:ext cx="1467856" cy="553998"/>
          </a:xfrm>
          <a:prstGeom prst="rect">
            <a:avLst/>
          </a:prstGeom>
          <a:noFill/>
        </p:spPr>
        <p:txBody>
          <a:bodyPr wrap="square">
            <a:spAutoFit/>
          </a:bodyPr>
          <a:lstStyle/>
          <a:p>
            <a:pPr algn="l" defTabSz="914377"/>
            <a:r>
              <a:rPr lang="de-DE" sz="1000" i="1" dirty="0">
                <a:solidFill>
                  <a:srgbClr val="000000"/>
                </a:solidFill>
                <a:cs typeface="Arial" charset="0"/>
              </a:rPr>
              <a:t>In Anlehnung an Weltrisikobericht des WEF, 2021</a:t>
            </a:r>
          </a:p>
        </p:txBody>
      </p:sp>
      <p:grpSp>
        <p:nvGrpSpPr>
          <p:cNvPr id="8" name="Gruppieren 7">
            <a:extLst>
              <a:ext uri="{FF2B5EF4-FFF2-40B4-BE49-F238E27FC236}">
                <a16:creationId xmlns:a16="http://schemas.microsoft.com/office/drawing/2014/main" id="{15E4716D-05E3-4910-A697-BFCCFF3F526C}"/>
              </a:ext>
            </a:extLst>
          </p:cNvPr>
          <p:cNvGrpSpPr/>
          <p:nvPr/>
        </p:nvGrpSpPr>
        <p:grpSpPr>
          <a:xfrm>
            <a:off x="604067" y="2636912"/>
            <a:ext cx="5443933" cy="3517466"/>
            <a:chOff x="617257" y="2847453"/>
            <a:chExt cx="5443933" cy="3517466"/>
          </a:xfrm>
          <a:effectLst>
            <a:outerShdw blurRad="50800" dist="38100" dir="2700000" algn="tl" rotWithShape="0">
              <a:prstClr val="black">
                <a:alpha val="40000"/>
              </a:prstClr>
            </a:outerShdw>
          </a:effectLst>
        </p:grpSpPr>
        <p:sp>
          <p:nvSpPr>
            <p:cNvPr id="3" name="Rechteck 2">
              <a:extLst>
                <a:ext uri="{FF2B5EF4-FFF2-40B4-BE49-F238E27FC236}">
                  <a16:creationId xmlns:a16="http://schemas.microsoft.com/office/drawing/2014/main" id="{4CDD667D-923C-4C8B-B03D-4FA2C4D20120}"/>
                </a:ext>
              </a:extLst>
            </p:cNvPr>
            <p:cNvSpPr/>
            <p:nvPr/>
          </p:nvSpPr>
          <p:spPr bwMode="auto">
            <a:xfrm>
              <a:off x="626053" y="2865174"/>
              <a:ext cx="5413862" cy="1732071"/>
            </a:xfrm>
            <a:prstGeom prst="rect">
              <a:avLst/>
            </a:prstGeom>
            <a:solidFill>
              <a:srgbClr val="DEE5EA"/>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5" name="Ellipse 14">
              <a:extLst>
                <a:ext uri="{FF2B5EF4-FFF2-40B4-BE49-F238E27FC236}">
                  <a16:creationId xmlns:a16="http://schemas.microsoft.com/office/drawing/2014/main" id="{D0092FA8-AEE8-4834-80F1-EFE9A12FCF50}"/>
                </a:ext>
              </a:extLst>
            </p:cNvPr>
            <p:cNvSpPr/>
            <p:nvPr/>
          </p:nvSpPr>
          <p:spPr bwMode="auto">
            <a:xfrm>
              <a:off x="918118" y="3724472"/>
              <a:ext cx="286005" cy="277554"/>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5" name="Ellipse 24">
              <a:extLst>
                <a:ext uri="{FF2B5EF4-FFF2-40B4-BE49-F238E27FC236}">
                  <a16:creationId xmlns:a16="http://schemas.microsoft.com/office/drawing/2014/main" id="{2A69D990-2DB3-45AE-806C-BBBC670638E8}"/>
                </a:ext>
              </a:extLst>
            </p:cNvPr>
            <p:cNvSpPr/>
            <p:nvPr/>
          </p:nvSpPr>
          <p:spPr bwMode="auto">
            <a:xfrm>
              <a:off x="1655609" y="3725494"/>
              <a:ext cx="286005" cy="277554"/>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26" name="Ellipse 25">
              <a:extLst>
                <a:ext uri="{FF2B5EF4-FFF2-40B4-BE49-F238E27FC236}">
                  <a16:creationId xmlns:a16="http://schemas.microsoft.com/office/drawing/2014/main" id="{D97EF6B1-6F16-43EF-BAF4-AE171C6C2F3B}"/>
                </a:ext>
              </a:extLst>
            </p:cNvPr>
            <p:cNvSpPr/>
            <p:nvPr/>
          </p:nvSpPr>
          <p:spPr bwMode="auto">
            <a:xfrm>
              <a:off x="2391056" y="3719879"/>
              <a:ext cx="286005" cy="277554"/>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30" name="Ellipse 29">
              <a:extLst>
                <a:ext uri="{FF2B5EF4-FFF2-40B4-BE49-F238E27FC236}">
                  <a16:creationId xmlns:a16="http://schemas.microsoft.com/office/drawing/2014/main" id="{23E3D13C-53EA-44D2-8C0B-23E7AF28C7A2}"/>
                </a:ext>
              </a:extLst>
            </p:cNvPr>
            <p:cNvSpPr/>
            <p:nvPr/>
          </p:nvSpPr>
          <p:spPr bwMode="auto">
            <a:xfrm>
              <a:off x="3125957" y="3718285"/>
              <a:ext cx="286005" cy="277554"/>
            </a:xfrm>
            <a:prstGeom prst="ellipse">
              <a:avLst/>
            </a:prstGeom>
            <a:solidFill>
              <a:srgbClr val="E52716"/>
            </a:solidFill>
            <a:ln w="9525" cap="flat" cmpd="sng" algn="ctr">
              <a:solidFill>
                <a:srgbClr val="E5271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31" name="Ellipse 30">
              <a:extLst>
                <a:ext uri="{FF2B5EF4-FFF2-40B4-BE49-F238E27FC236}">
                  <a16:creationId xmlns:a16="http://schemas.microsoft.com/office/drawing/2014/main" id="{D273597D-183D-475D-9F77-6FF63A37D1F4}"/>
                </a:ext>
              </a:extLst>
            </p:cNvPr>
            <p:cNvSpPr/>
            <p:nvPr/>
          </p:nvSpPr>
          <p:spPr bwMode="auto">
            <a:xfrm>
              <a:off x="3862386" y="3724472"/>
              <a:ext cx="286005" cy="277554"/>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32" name="Ellipse 31">
              <a:extLst>
                <a:ext uri="{FF2B5EF4-FFF2-40B4-BE49-F238E27FC236}">
                  <a16:creationId xmlns:a16="http://schemas.microsoft.com/office/drawing/2014/main" id="{5353B055-7062-41E7-8401-F3741E71546C}"/>
                </a:ext>
              </a:extLst>
            </p:cNvPr>
            <p:cNvSpPr/>
            <p:nvPr/>
          </p:nvSpPr>
          <p:spPr bwMode="auto">
            <a:xfrm>
              <a:off x="4595641" y="3724472"/>
              <a:ext cx="286005" cy="277554"/>
            </a:xfrm>
            <a:prstGeom prst="ellipse">
              <a:avLst/>
            </a:prstGeom>
            <a:solidFill>
              <a:srgbClr val="902172"/>
            </a:solidFill>
            <a:ln w="9525" cap="flat" cmpd="sng" algn="ctr">
              <a:solidFill>
                <a:srgbClr val="90217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33" name="Ellipse 32">
              <a:extLst>
                <a:ext uri="{FF2B5EF4-FFF2-40B4-BE49-F238E27FC236}">
                  <a16:creationId xmlns:a16="http://schemas.microsoft.com/office/drawing/2014/main" id="{10281287-8E57-4FA8-B504-D2DF75A1EA2F}"/>
                </a:ext>
              </a:extLst>
            </p:cNvPr>
            <p:cNvSpPr/>
            <p:nvPr/>
          </p:nvSpPr>
          <p:spPr bwMode="auto">
            <a:xfrm>
              <a:off x="5330197" y="3716433"/>
              <a:ext cx="286005" cy="277554"/>
            </a:xfrm>
            <a:prstGeom prst="ellipse">
              <a:avLst/>
            </a:prstGeom>
            <a:solidFill>
              <a:srgbClr val="902172"/>
            </a:solidFill>
            <a:ln w="9525" cap="flat" cmpd="sng" algn="ctr">
              <a:solidFill>
                <a:srgbClr val="90217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cxnSp>
          <p:nvCxnSpPr>
            <p:cNvPr id="6" name="Gerader Verbinder 5">
              <a:extLst>
                <a:ext uri="{FF2B5EF4-FFF2-40B4-BE49-F238E27FC236}">
                  <a16:creationId xmlns:a16="http://schemas.microsoft.com/office/drawing/2014/main" id="{F7416A85-A0F0-405F-AADB-206E0764AF6F}"/>
                </a:ext>
              </a:extLst>
            </p:cNvPr>
            <p:cNvCxnSpPr/>
            <p:nvPr/>
          </p:nvCxnSpPr>
          <p:spPr bwMode="auto">
            <a:xfrm flipV="1">
              <a:off x="1061120" y="3477207"/>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hteck 10">
              <a:extLst>
                <a:ext uri="{FF2B5EF4-FFF2-40B4-BE49-F238E27FC236}">
                  <a16:creationId xmlns:a16="http://schemas.microsoft.com/office/drawing/2014/main" id="{6EE70621-1665-4203-B9CA-55A23D4C0B50}"/>
                </a:ext>
              </a:extLst>
            </p:cNvPr>
            <p:cNvSpPr/>
            <p:nvPr/>
          </p:nvSpPr>
          <p:spPr bwMode="auto">
            <a:xfrm>
              <a:off x="625465" y="2847453"/>
              <a:ext cx="5422534" cy="234951"/>
            </a:xfrm>
            <a:prstGeom prst="rect">
              <a:avLst/>
            </a:prstGeom>
            <a:solidFill>
              <a:srgbClr val="5C8395"/>
            </a:solidFill>
            <a:ln w="9525"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bg1"/>
                  </a:solidFill>
                  <a:effectLst/>
                  <a:latin typeface="Arial" charset="0"/>
                  <a:ea typeface="ＭＳ Ｐゴシック" charset="-128"/>
                </a:rPr>
                <a:t>Top 7 Risiken nach </a:t>
              </a:r>
              <a:r>
                <a:rPr lang="de-DE" sz="1100" b="1" dirty="0">
                  <a:solidFill>
                    <a:schemeClr val="bg1"/>
                  </a:solidFill>
                </a:rPr>
                <a:t>Eintrittswa</a:t>
              </a:r>
              <a:r>
                <a:rPr kumimoji="0" lang="de-DE" sz="1100" b="1" i="0" u="none" strike="noStrike" cap="none" normalizeH="0" baseline="0" dirty="0">
                  <a:ln>
                    <a:noFill/>
                  </a:ln>
                  <a:solidFill>
                    <a:schemeClr val="bg1"/>
                  </a:solidFill>
                  <a:effectLst/>
                  <a:latin typeface="Arial" charset="0"/>
                  <a:ea typeface="ＭＳ Ｐゴシック" charset="-128"/>
                </a:rPr>
                <a:t>hrscheinlichkeit</a:t>
              </a:r>
              <a:endParaRPr kumimoji="0" lang="en-AU" sz="1100" b="1" i="0" u="none" strike="noStrike" cap="none" normalizeH="0" baseline="0" dirty="0">
                <a:ln>
                  <a:noFill/>
                </a:ln>
                <a:solidFill>
                  <a:schemeClr val="bg1"/>
                </a:solidFill>
                <a:effectLst/>
                <a:latin typeface="Arial" charset="0"/>
                <a:ea typeface="ＭＳ Ｐゴシック" charset="-128"/>
              </a:endParaRPr>
            </a:p>
          </p:txBody>
        </p:sp>
        <p:sp>
          <p:nvSpPr>
            <p:cNvPr id="13" name="Textfeld 12">
              <a:extLst>
                <a:ext uri="{FF2B5EF4-FFF2-40B4-BE49-F238E27FC236}">
                  <a16:creationId xmlns:a16="http://schemas.microsoft.com/office/drawing/2014/main" id="{AE95AA75-7AD8-48CE-BEE1-ACA9A6C7FC2F}"/>
                </a:ext>
              </a:extLst>
            </p:cNvPr>
            <p:cNvSpPr txBox="1"/>
            <p:nvPr/>
          </p:nvSpPr>
          <p:spPr>
            <a:xfrm>
              <a:off x="710242" y="3082310"/>
              <a:ext cx="987762" cy="402616"/>
            </a:xfrm>
            <a:prstGeom prst="rect">
              <a:avLst/>
            </a:prstGeom>
            <a:noFill/>
          </p:spPr>
          <p:txBody>
            <a:bodyPr wrap="square" rtlCol="0">
              <a:spAutoFit/>
            </a:bodyPr>
            <a:lstStyle/>
            <a:p>
              <a:pPr algn="l"/>
              <a:r>
                <a:rPr lang="de-DE" sz="1000" dirty="0"/>
                <a:t>Extremwetter-ereignisse</a:t>
              </a:r>
              <a:endParaRPr lang="en-AU" sz="900" dirty="0"/>
            </a:p>
          </p:txBody>
        </p:sp>
        <p:cxnSp>
          <p:nvCxnSpPr>
            <p:cNvPr id="38" name="Gerader Verbinder 37">
              <a:extLst>
                <a:ext uri="{FF2B5EF4-FFF2-40B4-BE49-F238E27FC236}">
                  <a16:creationId xmlns:a16="http://schemas.microsoft.com/office/drawing/2014/main" id="{D7650344-B92C-4C14-BBED-1EA0EAC52D26}"/>
                </a:ext>
              </a:extLst>
            </p:cNvPr>
            <p:cNvCxnSpPr/>
            <p:nvPr/>
          </p:nvCxnSpPr>
          <p:spPr bwMode="auto">
            <a:xfrm flipV="1">
              <a:off x="1798611" y="4002026"/>
              <a:ext cx="0" cy="239227"/>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r Verbinder 47">
              <a:extLst>
                <a:ext uri="{FF2B5EF4-FFF2-40B4-BE49-F238E27FC236}">
                  <a16:creationId xmlns:a16="http://schemas.microsoft.com/office/drawing/2014/main" id="{87A184BF-5C6D-4E76-B37F-F1E7610CA2D3}"/>
                </a:ext>
              </a:extLst>
            </p:cNvPr>
            <p:cNvCxnSpPr/>
            <p:nvPr/>
          </p:nvCxnSpPr>
          <p:spPr bwMode="auto">
            <a:xfrm flipV="1">
              <a:off x="2534058" y="3510013"/>
              <a:ext cx="0" cy="217298"/>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r Verbinder 48">
              <a:extLst>
                <a:ext uri="{FF2B5EF4-FFF2-40B4-BE49-F238E27FC236}">
                  <a16:creationId xmlns:a16="http://schemas.microsoft.com/office/drawing/2014/main" id="{97587CAC-FCF1-43F8-8296-B35F8987A50A}"/>
                </a:ext>
              </a:extLst>
            </p:cNvPr>
            <p:cNvCxnSpPr/>
            <p:nvPr/>
          </p:nvCxnSpPr>
          <p:spPr bwMode="auto">
            <a:xfrm flipV="1">
              <a:off x="3268959" y="3998007"/>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r Verbinder 49">
              <a:extLst>
                <a:ext uri="{FF2B5EF4-FFF2-40B4-BE49-F238E27FC236}">
                  <a16:creationId xmlns:a16="http://schemas.microsoft.com/office/drawing/2014/main" id="{B25982F7-5CCC-42F1-AFA3-1C33DC1A0044}"/>
                </a:ext>
              </a:extLst>
            </p:cNvPr>
            <p:cNvCxnSpPr/>
            <p:nvPr/>
          </p:nvCxnSpPr>
          <p:spPr bwMode="auto">
            <a:xfrm flipV="1">
              <a:off x="4005389" y="3477207"/>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a:extLst>
                <a:ext uri="{FF2B5EF4-FFF2-40B4-BE49-F238E27FC236}">
                  <a16:creationId xmlns:a16="http://schemas.microsoft.com/office/drawing/2014/main" id="{3644C8BB-2D90-4803-BF75-2EB67A209588}"/>
                </a:ext>
              </a:extLst>
            </p:cNvPr>
            <p:cNvSpPr txBox="1"/>
            <p:nvPr/>
          </p:nvSpPr>
          <p:spPr>
            <a:xfrm>
              <a:off x="2082312" y="3120123"/>
              <a:ext cx="1452792" cy="397448"/>
            </a:xfrm>
            <a:prstGeom prst="rect">
              <a:avLst/>
            </a:prstGeom>
            <a:noFill/>
          </p:spPr>
          <p:txBody>
            <a:bodyPr wrap="square" rtlCol="0">
              <a:spAutoFit/>
            </a:bodyPr>
            <a:lstStyle/>
            <a:p>
              <a:pPr algn="l"/>
              <a:r>
                <a:rPr lang="de-DE" sz="1000" dirty="0"/>
                <a:t>Menschenverursachte Umweltschäden</a:t>
              </a:r>
              <a:endParaRPr lang="en-AU" sz="1000" dirty="0"/>
            </a:p>
          </p:txBody>
        </p:sp>
        <p:sp>
          <p:nvSpPr>
            <p:cNvPr id="53" name="Textfeld 52">
              <a:extLst>
                <a:ext uri="{FF2B5EF4-FFF2-40B4-BE49-F238E27FC236}">
                  <a16:creationId xmlns:a16="http://schemas.microsoft.com/office/drawing/2014/main" id="{E8D3FF74-0F96-4CEA-9273-D814BCB7783D}"/>
                </a:ext>
              </a:extLst>
            </p:cNvPr>
            <p:cNvSpPr txBox="1"/>
            <p:nvPr/>
          </p:nvSpPr>
          <p:spPr>
            <a:xfrm>
              <a:off x="2677061" y="4234808"/>
              <a:ext cx="1367770" cy="247763"/>
            </a:xfrm>
            <a:prstGeom prst="rect">
              <a:avLst/>
            </a:prstGeom>
            <a:noFill/>
          </p:spPr>
          <p:txBody>
            <a:bodyPr wrap="square" rtlCol="0">
              <a:spAutoFit/>
            </a:bodyPr>
            <a:lstStyle/>
            <a:p>
              <a:pPr algn="l"/>
              <a:r>
                <a:rPr lang="de-DE" sz="1000" dirty="0"/>
                <a:t>Infektionskrankheit</a:t>
              </a:r>
              <a:endParaRPr lang="en-AU" sz="1000" dirty="0"/>
            </a:p>
          </p:txBody>
        </p:sp>
        <p:sp>
          <p:nvSpPr>
            <p:cNvPr id="54" name="Textfeld 53">
              <a:extLst>
                <a:ext uri="{FF2B5EF4-FFF2-40B4-BE49-F238E27FC236}">
                  <a16:creationId xmlns:a16="http://schemas.microsoft.com/office/drawing/2014/main" id="{005EE60F-3299-457E-8803-905E1CE56251}"/>
                </a:ext>
              </a:extLst>
            </p:cNvPr>
            <p:cNvSpPr txBox="1"/>
            <p:nvPr/>
          </p:nvSpPr>
          <p:spPr>
            <a:xfrm>
              <a:off x="3575661" y="3086423"/>
              <a:ext cx="1415702" cy="402616"/>
            </a:xfrm>
            <a:prstGeom prst="rect">
              <a:avLst/>
            </a:prstGeom>
            <a:noFill/>
          </p:spPr>
          <p:txBody>
            <a:bodyPr wrap="square" rtlCol="0">
              <a:spAutoFit/>
            </a:bodyPr>
            <a:lstStyle/>
            <a:p>
              <a:pPr algn="l"/>
              <a:r>
                <a:rPr lang="de-DE" sz="1000" dirty="0"/>
                <a:t>Verlust der biologischen Vielfalt</a:t>
              </a:r>
              <a:endParaRPr lang="en-AU" sz="1000" dirty="0"/>
            </a:p>
          </p:txBody>
        </p:sp>
        <p:cxnSp>
          <p:nvCxnSpPr>
            <p:cNvPr id="55" name="Gerader Verbinder 54">
              <a:extLst>
                <a:ext uri="{FF2B5EF4-FFF2-40B4-BE49-F238E27FC236}">
                  <a16:creationId xmlns:a16="http://schemas.microsoft.com/office/drawing/2014/main" id="{7DA19C9A-428F-47EC-AA4C-F0F158871EB3}"/>
                </a:ext>
              </a:extLst>
            </p:cNvPr>
            <p:cNvCxnSpPr/>
            <p:nvPr/>
          </p:nvCxnSpPr>
          <p:spPr bwMode="auto">
            <a:xfrm flipV="1">
              <a:off x="4738643" y="3998007"/>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r Verbinder 55">
              <a:extLst>
                <a:ext uri="{FF2B5EF4-FFF2-40B4-BE49-F238E27FC236}">
                  <a16:creationId xmlns:a16="http://schemas.microsoft.com/office/drawing/2014/main" id="{7F8ED3B4-8A75-46A0-BCB6-101CA3DBC9CF}"/>
                </a:ext>
              </a:extLst>
            </p:cNvPr>
            <p:cNvCxnSpPr/>
            <p:nvPr/>
          </p:nvCxnSpPr>
          <p:spPr bwMode="auto">
            <a:xfrm flipV="1">
              <a:off x="5473200" y="3486302"/>
              <a:ext cx="0" cy="230132"/>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Textfeld 56">
              <a:extLst>
                <a:ext uri="{FF2B5EF4-FFF2-40B4-BE49-F238E27FC236}">
                  <a16:creationId xmlns:a16="http://schemas.microsoft.com/office/drawing/2014/main" id="{0584AF4C-524A-4D96-8950-EB428C186EB1}"/>
                </a:ext>
              </a:extLst>
            </p:cNvPr>
            <p:cNvSpPr txBox="1"/>
            <p:nvPr/>
          </p:nvSpPr>
          <p:spPr>
            <a:xfrm>
              <a:off x="4411395" y="4227505"/>
              <a:ext cx="1353417" cy="397448"/>
            </a:xfrm>
            <a:prstGeom prst="rect">
              <a:avLst/>
            </a:prstGeom>
            <a:noFill/>
          </p:spPr>
          <p:txBody>
            <a:bodyPr wrap="square" rtlCol="0">
              <a:spAutoFit/>
            </a:bodyPr>
            <a:lstStyle/>
            <a:p>
              <a:pPr algn="l"/>
              <a:r>
                <a:rPr lang="de-DE" sz="1000" dirty="0"/>
                <a:t>Digitale Machtkonzentration</a:t>
              </a:r>
              <a:endParaRPr lang="en-AU" sz="1000" dirty="0"/>
            </a:p>
          </p:txBody>
        </p:sp>
        <p:sp>
          <p:nvSpPr>
            <p:cNvPr id="109" name="Rechteck 108">
              <a:extLst>
                <a:ext uri="{FF2B5EF4-FFF2-40B4-BE49-F238E27FC236}">
                  <a16:creationId xmlns:a16="http://schemas.microsoft.com/office/drawing/2014/main" id="{67D3C0A3-7286-4475-BF4D-D4B23AD4A2F8}"/>
                </a:ext>
              </a:extLst>
            </p:cNvPr>
            <p:cNvSpPr/>
            <p:nvPr/>
          </p:nvSpPr>
          <p:spPr bwMode="auto">
            <a:xfrm>
              <a:off x="617845" y="4653100"/>
              <a:ext cx="5413862" cy="1698619"/>
            </a:xfrm>
            <a:prstGeom prst="rect">
              <a:avLst/>
            </a:prstGeom>
            <a:solidFill>
              <a:srgbClr val="DEE5EA"/>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10" name="Ellipse 109">
              <a:extLst>
                <a:ext uri="{FF2B5EF4-FFF2-40B4-BE49-F238E27FC236}">
                  <a16:creationId xmlns:a16="http://schemas.microsoft.com/office/drawing/2014/main" id="{769AF540-F943-4C34-AFE0-B37E9650B8CE}"/>
                </a:ext>
              </a:extLst>
            </p:cNvPr>
            <p:cNvSpPr/>
            <p:nvPr/>
          </p:nvSpPr>
          <p:spPr bwMode="auto">
            <a:xfrm>
              <a:off x="909910" y="5476271"/>
              <a:ext cx="286005" cy="277553"/>
            </a:xfrm>
            <a:prstGeom prst="ellipse">
              <a:avLst/>
            </a:prstGeom>
            <a:solidFill>
              <a:srgbClr val="E52716"/>
            </a:solidFill>
            <a:ln w="9525" cap="flat" cmpd="sng" algn="ctr">
              <a:solidFill>
                <a:srgbClr val="E5271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11" name="Ellipse 110">
              <a:extLst>
                <a:ext uri="{FF2B5EF4-FFF2-40B4-BE49-F238E27FC236}">
                  <a16:creationId xmlns:a16="http://schemas.microsoft.com/office/drawing/2014/main" id="{C27ABBA8-A9E0-4E0C-8926-ACDD90462B63}"/>
                </a:ext>
              </a:extLst>
            </p:cNvPr>
            <p:cNvSpPr/>
            <p:nvPr/>
          </p:nvSpPr>
          <p:spPr bwMode="auto">
            <a:xfrm>
              <a:off x="1647401" y="5477293"/>
              <a:ext cx="286005" cy="277553"/>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12" name="Ellipse 111">
              <a:extLst>
                <a:ext uri="{FF2B5EF4-FFF2-40B4-BE49-F238E27FC236}">
                  <a16:creationId xmlns:a16="http://schemas.microsoft.com/office/drawing/2014/main" id="{73C1E159-B426-42D7-BCC2-006B4BB93139}"/>
                </a:ext>
              </a:extLst>
            </p:cNvPr>
            <p:cNvSpPr/>
            <p:nvPr/>
          </p:nvSpPr>
          <p:spPr bwMode="auto">
            <a:xfrm>
              <a:off x="2382848" y="5471677"/>
              <a:ext cx="286005" cy="277553"/>
            </a:xfrm>
            <a:prstGeom prst="ellipse">
              <a:avLst/>
            </a:prstGeom>
            <a:solidFill>
              <a:srgbClr val="E77906"/>
            </a:solidFill>
            <a:ln w="9525" cap="flat" cmpd="sng" algn="ctr">
              <a:solidFill>
                <a:srgbClr val="E7790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13" name="Ellipse 112">
              <a:extLst>
                <a:ext uri="{FF2B5EF4-FFF2-40B4-BE49-F238E27FC236}">
                  <a16:creationId xmlns:a16="http://schemas.microsoft.com/office/drawing/2014/main" id="{37DC5D18-3712-403C-8CD6-509E95ECC8BC}"/>
                </a:ext>
              </a:extLst>
            </p:cNvPr>
            <p:cNvSpPr/>
            <p:nvPr/>
          </p:nvSpPr>
          <p:spPr bwMode="auto">
            <a:xfrm>
              <a:off x="3117749" y="5470084"/>
              <a:ext cx="286005" cy="277553"/>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14" name="Ellipse 113">
              <a:extLst>
                <a:ext uri="{FF2B5EF4-FFF2-40B4-BE49-F238E27FC236}">
                  <a16:creationId xmlns:a16="http://schemas.microsoft.com/office/drawing/2014/main" id="{31A02E6E-EB0C-48AA-B5A1-48F8948BAD89}"/>
                </a:ext>
              </a:extLst>
            </p:cNvPr>
            <p:cNvSpPr/>
            <p:nvPr/>
          </p:nvSpPr>
          <p:spPr bwMode="auto">
            <a:xfrm>
              <a:off x="3854178" y="5476271"/>
              <a:ext cx="286005" cy="277553"/>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sp>
          <p:nvSpPr>
            <p:cNvPr id="115" name="Ellipse 114">
              <a:extLst>
                <a:ext uri="{FF2B5EF4-FFF2-40B4-BE49-F238E27FC236}">
                  <a16:creationId xmlns:a16="http://schemas.microsoft.com/office/drawing/2014/main" id="{BD0B682C-9ACD-4ED5-8E59-19ADF1918675}"/>
                </a:ext>
              </a:extLst>
            </p:cNvPr>
            <p:cNvSpPr/>
            <p:nvPr/>
          </p:nvSpPr>
          <p:spPr bwMode="auto">
            <a:xfrm>
              <a:off x="4587433" y="5476271"/>
              <a:ext cx="286005" cy="277553"/>
            </a:xfrm>
            <a:prstGeom prst="ellipse">
              <a:avLst/>
            </a:prstGeom>
            <a:solidFill>
              <a:srgbClr val="00844B"/>
            </a:solidFill>
            <a:ln w="9525" cap="flat" cmpd="sng" algn="ctr">
              <a:solidFill>
                <a:srgbClr val="00844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sp>
          <p:nvSpPr>
            <p:cNvPr id="116" name="Ellipse 115">
              <a:extLst>
                <a:ext uri="{FF2B5EF4-FFF2-40B4-BE49-F238E27FC236}">
                  <a16:creationId xmlns:a16="http://schemas.microsoft.com/office/drawing/2014/main" id="{D1F4CC9C-B239-473C-AD79-33E4D7C07519}"/>
                </a:ext>
              </a:extLst>
            </p:cNvPr>
            <p:cNvSpPr/>
            <p:nvPr/>
          </p:nvSpPr>
          <p:spPr bwMode="auto">
            <a:xfrm>
              <a:off x="5321989" y="5468232"/>
              <a:ext cx="286005" cy="277553"/>
            </a:xfrm>
            <a:prstGeom prst="ellipse">
              <a:avLst/>
            </a:prstGeom>
            <a:solidFill>
              <a:srgbClr val="E52716"/>
            </a:solidFill>
            <a:ln w="9525" cap="flat" cmpd="sng" algn="ctr">
              <a:solidFill>
                <a:srgbClr val="E5271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dirty="0"/>
            </a:p>
          </p:txBody>
        </p:sp>
        <p:cxnSp>
          <p:nvCxnSpPr>
            <p:cNvPr id="117" name="Gerader Verbinder 116">
              <a:extLst>
                <a:ext uri="{FF2B5EF4-FFF2-40B4-BE49-F238E27FC236}">
                  <a16:creationId xmlns:a16="http://schemas.microsoft.com/office/drawing/2014/main" id="{3F776CD1-A22F-4A12-BAD6-0CDD3352FC69}"/>
                </a:ext>
              </a:extLst>
            </p:cNvPr>
            <p:cNvCxnSpPr/>
            <p:nvPr/>
          </p:nvCxnSpPr>
          <p:spPr bwMode="auto">
            <a:xfrm flipV="1">
              <a:off x="1052912" y="5229006"/>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hteck 117">
              <a:extLst>
                <a:ext uri="{FF2B5EF4-FFF2-40B4-BE49-F238E27FC236}">
                  <a16:creationId xmlns:a16="http://schemas.microsoft.com/office/drawing/2014/main" id="{B96C7620-4CE2-4D7A-8274-3F0641160BA5}"/>
                </a:ext>
              </a:extLst>
            </p:cNvPr>
            <p:cNvSpPr/>
            <p:nvPr/>
          </p:nvSpPr>
          <p:spPr bwMode="auto">
            <a:xfrm>
              <a:off x="617257" y="4609719"/>
              <a:ext cx="5422534" cy="235465"/>
            </a:xfrm>
            <a:prstGeom prst="rect">
              <a:avLst/>
            </a:prstGeom>
            <a:solidFill>
              <a:srgbClr val="5C8395"/>
            </a:solidFill>
            <a:ln w="9525"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bg1"/>
                  </a:solidFill>
                  <a:effectLst/>
                  <a:latin typeface="Arial" charset="0"/>
                  <a:ea typeface="ＭＳ Ｐゴシック" charset="-128"/>
                </a:rPr>
                <a:t>Top 7 Risiken nach Auswirkung</a:t>
              </a:r>
              <a:endParaRPr kumimoji="0" lang="en-AU" sz="1100" b="1" i="0" u="none" strike="noStrike" cap="none" normalizeH="0" baseline="0" dirty="0">
                <a:ln>
                  <a:noFill/>
                </a:ln>
                <a:solidFill>
                  <a:schemeClr val="bg1"/>
                </a:solidFill>
                <a:effectLst/>
                <a:latin typeface="Arial" charset="0"/>
                <a:ea typeface="ＭＳ Ｐゴシック" charset="-128"/>
              </a:endParaRPr>
            </a:p>
          </p:txBody>
        </p:sp>
        <p:cxnSp>
          <p:nvCxnSpPr>
            <p:cNvPr id="120" name="Gerader Verbinder 119">
              <a:extLst>
                <a:ext uri="{FF2B5EF4-FFF2-40B4-BE49-F238E27FC236}">
                  <a16:creationId xmlns:a16="http://schemas.microsoft.com/office/drawing/2014/main" id="{223E53A4-D734-4460-800A-4B55ABCC66CF}"/>
                </a:ext>
              </a:extLst>
            </p:cNvPr>
            <p:cNvCxnSpPr/>
            <p:nvPr/>
          </p:nvCxnSpPr>
          <p:spPr bwMode="auto">
            <a:xfrm flipV="1">
              <a:off x="1790403" y="5753825"/>
              <a:ext cx="0" cy="239227"/>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Textfeld 120">
              <a:extLst>
                <a:ext uri="{FF2B5EF4-FFF2-40B4-BE49-F238E27FC236}">
                  <a16:creationId xmlns:a16="http://schemas.microsoft.com/office/drawing/2014/main" id="{EE3439AB-CDD8-4776-A3A4-8AF7FF7F97D4}"/>
                </a:ext>
              </a:extLst>
            </p:cNvPr>
            <p:cNvSpPr txBox="1"/>
            <p:nvPr/>
          </p:nvSpPr>
          <p:spPr>
            <a:xfrm>
              <a:off x="1036807" y="5949104"/>
              <a:ext cx="1650861" cy="402616"/>
            </a:xfrm>
            <a:prstGeom prst="rect">
              <a:avLst/>
            </a:prstGeom>
            <a:noFill/>
          </p:spPr>
          <p:txBody>
            <a:bodyPr wrap="square" rtlCol="0">
              <a:spAutoFit/>
            </a:bodyPr>
            <a:lstStyle/>
            <a:p>
              <a:pPr algn="l"/>
              <a:r>
                <a:rPr lang="de-DE" sz="1000" dirty="0"/>
                <a:t>Scheitern der Anpassung an den Klimawandel </a:t>
              </a:r>
              <a:endParaRPr lang="en-AU" sz="900" dirty="0"/>
            </a:p>
          </p:txBody>
        </p:sp>
        <p:cxnSp>
          <p:nvCxnSpPr>
            <p:cNvPr id="122" name="Gerader Verbinder 121">
              <a:extLst>
                <a:ext uri="{FF2B5EF4-FFF2-40B4-BE49-F238E27FC236}">
                  <a16:creationId xmlns:a16="http://schemas.microsoft.com/office/drawing/2014/main" id="{036EEB0E-3135-42CE-955C-347432EA9B82}"/>
                </a:ext>
              </a:extLst>
            </p:cNvPr>
            <p:cNvCxnSpPr/>
            <p:nvPr/>
          </p:nvCxnSpPr>
          <p:spPr bwMode="auto">
            <a:xfrm flipV="1">
              <a:off x="2525850" y="5261812"/>
              <a:ext cx="0" cy="217297"/>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r Verbinder 122">
              <a:extLst>
                <a:ext uri="{FF2B5EF4-FFF2-40B4-BE49-F238E27FC236}">
                  <a16:creationId xmlns:a16="http://schemas.microsoft.com/office/drawing/2014/main" id="{B175C3E5-39A8-4869-9035-898494A6A748}"/>
                </a:ext>
              </a:extLst>
            </p:cNvPr>
            <p:cNvCxnSpPr/>
            <p:nvPr/>
          </p:nvCxnSpPr>
          <p:spPr bwMode="auto">
            <a:xfrm flipV="1">
              <a:off x="3260751" y="5749806"/>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r Verbinder 123">
              <a:extLst>
                <a:ext uri="{FF2B5EF4-FFF2-40B4-BE49-F238E27FC236}">
                  <a16:creationId xmlns:a16="http://schemas.microsoft.com/office/drawing/2014/main" id="{012BDAAA-D364-416B-A303-259362363548}"/>
                </a:ext>
              </a:extLst>
            </p:cNvPr>
            <p:cNvCxnSpPr/>
            <p:nvPr/>
          </p:nvCxnSpPr>
          <p:spPr bwMode="auto">
            <a:xfrm flipV="1">
              <a:off x="3997181" y="5229006"/>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Textfeld 124">
              <a:extLst>
                <a:ext uri="{FF2B5EF4-FFF2-40B4-BE49-F238E27FC236}">
                  <a16:creationId xmlns:a16="http://schemas.microsoft.com/office/drawing/2014/main" id="{A08DBF91-9B11-46A6-BFD3-063D96DA1976}"/>
                </a:ext>
              </a:extLst>
            </p:cNvPr>
            <p:cNvSpPr txBox="1"/>
            <p:nvPr/>
          </p:nvSpPr>
          <p:spPr>
            <a:xfrm>
              <a:off x="2074204" y="4894434"/>
              <a:ext cx="1452792" cy="402616"/>
            </a:xfrm>
            <a:prstGeom prst="rect">
              <a:avLst/>
            </a:prstGeom>
            <a:noFill/>
          </p:spPr>
          <p:txBody>
            <a:bodyPr wrap="square" rtlCol="0">
              <a:spAutoFit/>
            </a:bodyPr>
            <a:lstStyle/>
            <a:p>
              <a:pPr algn="l"/>
              <a:r>
                <a:rPr lang="de-DE" sz="1000" dirty="0"/>
                <a:t>Massenvernichtungs-waffen</a:t>
              </a:r>
              <a:endParaRPr lang="en-AU" sz="1000" dirty="0"/>
            </a:p>
          </p:txBody>
        </p:sp>
        <p:sp>
          <p:nvSpPr>
            <p:cNvPr id="126" name="Textfeld 125">
              <a:extLst>
                <a:ext uri="{FF2B5EF4-FFF2-40B4-BE49-F238E27FC236}">
                  <a16:creationId xmlns:a16="http://schemas.microsoft.com/office/drawing/2014/main" id="{2AC13639-126B-4C65-898A-49EB5B726B47}"/>
                </a:ext>
              </a:extLst>
            </p:cNvPr>
            <p:cNvSpPr txBox="1"/>
            <p:nvPr/>
          </p:nvSpPr>
          <p:spPr>
            <a:xfrm>
              <a:off x="617845" y="4968449"/>
              <a:ext cx="1367770" cy="247764"/>
            </a:xfrm>
            <a:prstGeom prst="rect">
              <a:avLst/>
            </a:prstGeom>
            <a:noFill/>
          </p:spPr>
          <p:txBody>
            <a:bodyPr wrap="square" rtlCol="0">
              <a:spAutoFit/>
            </a:bodyPr>
            <a:lstStyle/>
            <a:p>
              <a:pPr algn="l"/>
              <a:r>
                <a:rPr lang="de-DE" sz="1000" dirty="0"/>
                <a:t>Infektionskrankheit</a:t>
              </a:r>
              <a:endParaRPr lang="en-AU" sz="1000" dirty="0"/>
            </a:p>
          </p:txBody>
        </p:sp>
        <p:cxnSp>
          <p:nvCxnSpPr>
            <p:cNvPr id="128" name="Gerader Verbinder 127">
              <a:extLst>
                <a:ext uri="{FF2B5EF4-FFF2-40B4-BE49-F238E27FC236}">
                  <a16:creationId xmlns:a16="http://schemas.microsoft.com/office/drawing/2014/main" id="{435D32BE-8C3F-457E-AC65-DFC13BC1CFD1}"/>
                </a:ext>
              </a:extLst>
            </p:cNvPr>
            <p:cNvCxnSpPr/>
            <p:nvPr/>
          </p:nvCxnSpPr>
          <p:spPr bwMode="auto">
            <a:xfrm flipV="1">
              <a:off x="4730435" y="5749806"/>
              <a:ext cx="0" cy="247265"/>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Gerader Verbinder 128">
              <a:extLst>
                <a:ext uri="{FF2B5EF4-FFF2-40B4-BE49-F238E27FC236}">
                  <a16:creationId xmlns:a16="http://schemas.microsoft.com/office/drawing/2014/main" id="{75D2E783-940A-47AB-99F1-F143ED5C51BB}"/>
                </a:ext>
              </a:extLst>
            </p:cNvPr>
            <p:cNvCxnSpPr/>
            <p:nvPr/>
          </p:nvCxnSpPr>
          <p:spPr bwMode="auto">
            <a:xfrm flipV="1">
              <a:off x="5464992" y="5238101"/>
              <a:ext cx="0" cy="230131"/>
            </a:xfrm>
            <a:prstGeom prst="line">
              <a:avLst/>
            </a:prstGeom>
            <a:solidFill>
              <a:schemeClr val="accent1"/>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Textfeld 130">
              <a:extLst>
                <a:ext uri="{FF2B5EF4-FFF2-40B4-BE49-F238E27FC236}">
                  <a16:creationId xmlns:a16="http://schemas.microsoft.com/office/drawing/2014/main" id="{2D011D64-0AB2-4AB0-83C1-B330B70DB254}"/>
                </a:ext>
              </a:extLst>
            </p:cNvPr>
            <p:cNvSpPr txBox="1"/>
            <p:nvPr/>
          </p:nvSpPr>
          <p:spPr>
            <a:xfrm>
              <a:off x="4971614" y="4837450"/>
              <a:ext cx="1089576" cy="400110"/>
            </a:xfrm>
            <a:prstGeom prst="rect">
              <a:avLst/>
            </a:prstGeom>
            <a:noFill/>
          </p:spPr>
          <p:txBody>
            <a:bodyPr wrap="square" rtlCol="0">
              <a:spAutoFit/>
            </a:bodyPr>
            <a:lstStyle/>
            <a:p>
              <a:pPr algn="l"/>
              <a:r>
                <a:rPr lang="de-DE" sz="1000" dirty="0"/>
                <a:t>Existenz-grundlagenkrise</a:t>
              </a:r>
            </a:p>
          </p:txBody>
        </p:sp>
        <p:sp>
          <p:nvSpPr>
            <p:cNvPr id="132" name="Textfeld 131">
              <a:extLst>
                <a:ext uri="{FF2B5EF4-FFF2-40B4-BE49-F238E27FC236}">
                  <a16:creationId xmlns:a16="http://schemas.microsoft.com/office/drawing/2014/main" id="{FE319CC3-A58B-437F-8C86-0BF4F9E5791A}"/>
                </a:ext>
              </a:extLst>
            </p:cNvPr>
            <p:cNvSpPr txBox="1"/>
            <p:nvPr/>
          </p:nvSpPr>
          <p:spPr>
            <a:xfrm>
              <a:off x="4190724" y="5966321"/>
              <a:ext cx="1452792" cy="397448"/>
            </a:xfrm>
            <a:prstGeom prst="rect">
              <a:avLst/>
            </a:prstGeom>
            <a:noFill/>
          </p:spPr>
          <p:txBody>
            <a:bodyPr wrap="square" rtlCol="0">
              <a:spAutoFit/>
            </a:bodyPr>
            <a:lstStyle/>
            <a:p>
              <a:pPr algn="l"/>
              <a:r>
                <a:rPr lang="de-DE" sz="1000" dirty="0"/>
                <a:t>Menschenverursachte Umweltschäden</a:t>
              </a:r>
              <a:endParaRPr lang="en-AU" sz="1000" dirty="0"/>
            </a:p>
          </p:txBody>
        </p:sp>
        <p:sp>
          <p:nvSpPr>
            <p:cNvPr id="133" name="Textfeld 132">
              <a:extLst>
                <a:ext uri="{FF2B5EF4-FFF2-40B4-BE49-F238E27FC236}">
                  <a16:creationId xmlns:a16="http://schemas.microsoft.com/office/drawing/2014/main" id="{D8AEC4CD-0526-4541-B08C-F8CBD99CE0CB}"/>
                </a:ext>
              </a:extLst>
            </p:cNvPr>
            <p:cNvSpPr txBox="1"/>
            <p:nvPr/>
          </p:nvSpPr>
          <p:spPr>
            <a:xfrm>
              <a:off x="3332984" y="4953563"/>
              <a:ext cx="1452792" cy="247763"/>
            </a:xfrm>
            <a:prstGeom prst="rect">
              <a:avLst/>
            </a:prstGeom>
            <a:noFill/>
          </p:spPr>
          <p:txBody>
            <a:bodyPr wrap="square" rtlCol="0">
              <a:spAutoFit/>
            </a:bodyPr>
            <a:lstStyle/>
            <a:p>
              <a:pPr algn="ctr"/>
              <a:r>
                <a:rPr lang="de-DE" sz="1000" dirty="0"/>
                <a:t>Rohstoffkrise</a:t>
              </a:r>
              <a:endParaRPr lang="en-AU" sz="1000" dirty="0"/>
            </a:p>
          </p:txBody>
        </p:sp>
        <p:sp>
          <p:nvSpPr>
            <p:cNvPr id="63" name="Textfeld 62">
              <a:extLst>
                <a:ext uri="{FF2B5EF4-FFF2-40B4-BE49-F238E27FC236}">
                  <a16:creationId xmlns:a16="http://schemas.microsoft.com/office/drawing/2014/main" id="{76D6BF1C-1646-429F-9D2B-FAB789D410C6}"/>
                </a:ext>
              </a:extLst>
            </p:cNvPr>
            <p:cNvSpPr txBox="1"/>
            <p:nvPr/>
          </p:nvSpPr>
          <p:spPr>
            <a:xfrm>
              <a:off x="1061922" y="4198647"/>
              <a:ext cx="1650861" cy="402616"/>
            </a:xfrm>
            <a:prstGeom prst="rect">
              <a:avLst/>
            </a:prstGeom>
            <a:noFill/>
          </p:spPr>
          <p:txBody>
            <a:bodyPr wrap="square" rtlCol="0">
              <a:spAutoFit/>
            </a:bodyPr>
            <a:lstStyle/>
            <a:p>
              <a:pPr algn="l"/>
              <a:r>
                <a:rPr lang="de-DE" sz="1000" dirty="0"/>
                <a:t>Scheitern der Anpassung an den Klimawandel </a:t>
              </a:r>
              <a:endParaRPr lang="en-AU" sz="900" dirty="0"/>
            </a:p>
          </p:txBody>
        </p:sp>
        <p:sp>
          <p:nvSpPr>
            <p:cNvPr id="64" name="Textfeld 63">
              <a:extLst>
                <a:ext uri="{FF2B5EF4-FFF2-40B4-BE49-F238E27FC236}">
                  <a16:creationId xmlns:a16="http://schemas.microsoft.com/office/drawing/2014/main" id="{CB5FB1E0-D50D-457C-9473-F2B8EDC884C5}"/>
                </a:ext>
              </a:extLst>
            </p:cNvPr>
            <p:cNvSpPr txBox="1"/>
            <p:nvPr/>
          </p:nvSpPr>
          <p:spPr>
            <a:xfrm>
              <a:off x="2796826" y="5962303"/>
              <a:ext cx="1415702" cy="402616"/>
            </a:xfrm>
            <a:prstGeom prst="rect">
              <a:avLst/>
            </a:prstGeom>
            <a:noFill/>
          </p:spPr>
          <p:txBody>
            <a:bodyPr wrap="square" rtlCol="0">
              <a:spAutoFit/>
            </a:bodyPr>
            <a:lstStyle/>
            <a:p>
              <a:pPr algn="l"/>
              <a:r>
                <a:rPr lang="de-DE" sz="1000" dirty="0"/>
                <a:t>Verlust der biologischen Vielfalt</a:t>
              </a:r>
              <a:endParaRPr lang="en-AU" sz="1000" dirty="0"/>
            </a:p>
          </p:txBody>
        </p:sp>
        <p:sp>
          <p:nvSpPr>
            <p:cNvPr id="68" name="Textfeld 67">
              <a:extLst>
                <a:ext uri="{FF2B5EF4-FFF2-40B4-BE49-F238E27FC236}">
                  <a16:creationId xmlns:a16="http://schemas.microsoft.com/office/drawing/2014/main" id="{4A2244B7-D929-4FB4-839F-F8DD4A9F1BDF}"/>
                </a:ext>
              </a:extLst>
            </p:cNvPr>
            <p:cNvSpPr txBox="1"/>
            <p:nvPr/>
          </p:nvSpPr>
          <p:spPr>
            <a:xfrm>
              <a:off x="5001097" y="3102195"/>
              <a:ext cx="1030610" cy="400110"/>
            </a:xfrm>
            <a:prstGeom prst="rect">
              <a:avLst/>
            </a:prstGeom>
            <a:noFill/>
          </p:spPr>
          <p:txBody>
            <a:bodyPr wrap="square" rtlCol="0">
              <a:spAutoFit/>
            </a:bodyPr>
            <a:lstStyle/>
            <a:p>
              <a:pPr algn="l"/>
              <a:r>
                <a:rPr lang="de-DE" sz="1000" dirty="0"/>
                <a:t>Digitale</a:t>
              </a:r>
            </a:p>
            <a:p>
              <a:pPr algn="l"/>
              <a:r>
                <a:rPr lang="de-DE" sz="1000" dirty="0"/>
                <a:t>Ungleichheiten</a:t>
              </a:r>
              <a:endParaRPr lang="en-AU" sz="1000" dirty="0"/>
            </a:p>
          </p:txBody>
        </p:sp>
      </p:grpSp>
    </p:spTree>
    <p:extLst>
      <p:ext uri="{BB962C8B-B14F-4D97-AF65-F5344CB8AC3E}">
        <p14:creationId xmlns:p14="http://schemas.microsoft.com/office/powerpoint/2010/main" val="1433669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Risikokarte 2</a:t>
            </a:r>
            <a:endParaRPr lang="en-AU" dirty="0">
              <a:solidFill>
                <a:srgbClr val="FF0000"/>
              </a:solidFill>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Arial" charset="0"/>
              </a:rPr>
              <a:pPr marL="0" marR="0" lvl="0" indent="0" algn="l" defTabSz="914377" rtl="0" eaLnBrk="0" fontAlgn="base" latinLnBrk="0" hangingPunct="0">
                <a:lnSpc>
                  <a:spcPct val="100000"/>
                </a:lnSpc>
                <a:spcBef>
                  <a:spcPct val="0"/>
                </a:spcBef>
                <a:spcAft>
                  <a:spcPct val="0"/>
                </a:spcAft>
                <a:buClrTx/>
                <a:buSzTx/>
                <a:buFontTx/>
                <a:buNone/>
                <a:tabLst/>
                <a:defRPr/>
              </a:pPr>
              <a:t>30</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Arial" charset="0"/>
            </a:endParaRPr>
          </a:p>
        </p:txBody>
      </p:sp>
      <p:grpSp>
        <p:nvGrpSpPr>
          <p:cNvPr id="11" name="Gruppieren 10">
            <a:extLst>
              <a:ext uri="{FF2B5EF4-FFF2-40B4-BE49-F238E27FC236}">
                <a16:creationId xmlns:a16="http://schemas.microsoft.com/office/drawing/2014/main" id="{CAC5E4F5-CDB1-4C82-80DF-F99A9F7BCD28}"/>
              </a:ext>
            </a:extLst>
          </p:cNvPr>
          <p:cNvGrpSpPr/>
          <p:nvPr/>
        </p:nvGrpSpPr>
        <p:grpSpPr>
          <a:xfrm>
            <a:off x="428400" y="1556792"/>
            <a:ext cx="11500248" cy="4920208"/>
            <a:chOff x="428400" y="1568930"/>
            <a:chExt cx="11500248" cy="4740389"/>
          </a:xfrm>
        </p:grpSpPr>
        <p:sp>
          <p:nvSpPr>
            <p:cNvPr id="12" name="Rechteck 11">
              <a:extLst>
                <a:ext uri="{FF2B5EF4-FFF2-40B4-BE49-F238E27FC236}">
                  <a16:creationId xmlns:a16="http://schemas.microsoft.com/office/drawing/2014/main" id="{0E36AD06-87BB-4755-90B1-C70C6A2FCB48}"/>
                </a:ext>
              </a:extLst>
            </p:cNvPr>
            <p:cNvSpPr/>
            <p:nvPr/>
          </p:nvSpPr>
          <p:spPr bwMode="auto">
            <a:xfrm>
              <a:off x="428400" y="1568930"/>
              <a:ext cx="11484223" cy="881001"/>
            </a:xfrm>
            <a:prstGeom prst="rect">
              <a:avLst/>
            </a:prstGeom>
            <a:solidFill>
              <a:srgbClr val="B6C6D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377">
                <a:defRPr/>
              </a:pPr>
              <a:r>
                <a:rPr kumimoji="0" lang="de-DE" sz="16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Personal</a:t>
              </a:r>
            </a:p>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13" name="Rechteck 12">
              <a:extLst>
                <a:ext uri="{FF2B5EF4-FFF2-40B4-BE49-F238E27FC236}">
                  <a16:creationId xmlns:a16="http://schemas.microsoft.com/office/drawing/2014/main" id="{7761F947-F7DA-435A-90D8-50FD0884A366}"/>
                </a:ext>
              </a:extLst>
            </p:cNvPr>
            <p:cNvSpPr/>
            <p:nvPr/>
          </p:nvSpPr>
          <p:spPr bwMode="auto">
            <a:xfrm>
              <a:off x="428453" y="1920935"/>
              <a:ext cx="3723331"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4" name="Rechteck 13">
              <a:extLst>
                <a:ext uri="{FF2B5EF4-FFF2-40B4-BE49-F238E27FC236}">
                  <a16:creationId xmlns:a16="http://schemas.microsoft.com/office/drawing/2014/main" id="{1B3B868E-6E20-407F-97E0-747AC0FC25C4}"/>
                </a:ext>
              </a:extLst>
            </p:cNvPr>
            <p:cNvSpPr/>
            <p:nvPr/>
          </p:nvSpPr>
          <p:spPr bwMode="auto">
            <a:xfrm>
              <a:off x="433166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7" name="Rechteck 16">
              <a:extLst>
                <a:ext uri="{FF2B5EF4-FFF2-40B4-BE49-F238E27FC236}">
                  <a16:creationId xmlns:a16="http://schemas.microsoft.com/office/drawing/2014/main" id="{E3C70334-9F83-401C-ADC1-39F3B1CC3381}"/>
                </a:ext>
              </a:extLst>
            </p:cNvPr>
            <p:cNvSpPr/>
            <p:nvPr/>
          </p:nvSpPr>
          <p:spPr bwMode="auto">
            <a:xfrm>
              <a:off x="822009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8" name="Textfeld 17">
              <a:extLst>
                <a:ext uri="{FF2B5EF4-FFF2-40B4-BE49-F238E27FC236}">
                  <a16:creationId xmlns:a16="http://schemas.microsoft.com/office/drawing/2014/main" id="{FB33F9E7-B7E9-4907-B209-85543AFF4361}"/>
                </a:ext>
              </a:extLst>
            </p:cNvPr>
            <p:cNvSpPr txBox="1"/>
            <p:nvPr/>
          </p:nvSpPr>
          <p:spPr>
            <a:xfrm>
              <a:off x="8335811" y="2478975"/>
              <a:ext cx="3513881" cy="1200329"/>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9" name="Rechteck 18">
              <a:extLst>
                <a:ext uri="{FF2B5EF4-FFF2-40B4-BE49-F238E27FC236}">
                  <a16:creationId xmlns:a16="http://schemas.microsoft.com/office/drawing/2014/main" id="{E1A0E37C-A6A0-4A59-87E3-DBF1C6FD89DC}"/>
                </a:ext>
              </a:extLst>
            </p:cNvPr>
            <p:cNvSpPr/>
            <p:nvPr/>
          </p:nvSpPr>
          <p:spPr bwMode="auto">
            <a:xfrm>
              <a:off x="833581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lang="de-DE" sz="1400" dirty="0">
                  <a:solidFill>
                    <a:srgbClr val="FFFFFF"/>
                  </a:solidFill>
                  <a:cs typeface="Arial" charset="0"/>
                </a:rPr>
                <a:t>Imagerisiko</a:t>
              </a:r>
              <a:endPar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20" name="Rechteck 19">
              <a:extLst>
                <a:ext uri="{FF2B5EF4-FFF2-40B4-BE49-F238E27FC236}">
                  <a16:creationId xmlns:a16="http://schemas.microsoft.com/office/drawing/2014/main" id="{C66FAF0F-4039-4FBF-9212-875D27A97F0E}"/>
                </a:ext>
              </a:extLst>
            </p:cNvPr>
            <p:cNvSpPr/>
            <p:nvPr/>
          </p:nvSpPr>
          <p:spPr bwMode="auto">
            <a:xfrm>
              <a:off x="442900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(Extrem)Wetterbedingter Ausfall und reduzierte Produktivität</a:t>
              </a:r>
            </a:p>
          </p:txBody>
        </p:sp>
        <p:sp>
          <p:nvSpPr>
            <p:cNvPr id="21" name="Rechteck 20">
              <a:extLst>
                <a:ext uri="{FF2B5EF4-FFF2-40B4-BE49-F238E27FC236}">
                  <a16:creationId xmlns:a16="http://schemas.microsoft.com/office/drawing/2014/main" id="{5BD778BA-DA64-4350-8702-D878DBD0249C}"/>
                </a:ext>
              </a:extLst>
            </p:cNvPr>
            <p:cNvSpPr/>
            <p:nvPr/>
          </p:nvSpPr>
          <p:spPr bwMode="auto">
            <a:xfrm>
              <a:off x="533177"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Steigender Schulungsbedarf</a:t>
              </a:r>
            </a:p>
          </p:txBody>
        </p:sp>
      </p:grpSp>
      <p:sp>
        <p:nvSpPr>
          <p:cNvPr id="24" name="Textfeld 23">
            <a:extLst>
              <a:ext uri="{FF2B5EF4-FFF2-40B4-BE49-F238E27FC236}">
                <a16:creationId xmlns:a16="http://schemas.microsoft.com/office/drawing/2014/main" id="{31B9874B-0898-46B9-94AE-B39502ECD5C3}"/>
              </a:ext>
            </a:extLst>
          </p:cNvPr>
          <p:cNvSpPr txBox="1"/>
          <p:nvPr/>
        </p:nvSpPr>
        <p:spPr>
          <a:xfrm>
            <a:off x="8335810" y="2470445"/>
            <a:ext cx="3513881" cy="3970318"/>
          </a:xfrm>
          <a:prstGeom prst="rect">
            <a:avLst/>
          </a:prstGeom>
          <a:noFill/>
        </p:spPr>
        <p:txBody>
          <a:bodyPr wrap="square" lIns="0" r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lang="de-DE" sz="1200" dirty="0">
                <a:solidFill>
                  <a:srgbClr val="000000"/>
                </a:solidFill>
                <a:cs typeface="Arial" charset="0"/>
              </a:rPr>
              <a:t>Unternehmen vieler Branchen haben einen „sauberen“ Ruf. Dennoch fehlt es an qualifizierten Mitarbeitenden durch den allgemeinen Fachkräftemangel. Die Generation Z, die Führungskräfte von morgen, legen Wert auf Umweltbewusstsein und Sinnhaftigkeit. Hier können Unternehmen bewusst ansetzen. </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lang="de-DE" sz="1200" b="1" dirty="0">
                <a:solidFill>
                  <a:srgbClr val="000000"/>
                </a:solidFill>
                <a:cs typeface="Arial" charset="0"/>
              </a:rPr>
              <a:t>Maßnahmenvorschläge</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indent="-171450" algn="l" defTabSz="914377">
              <a:buFont typeface="Arial" panose="020B0604020202020204" pitchFamily="34" charset="0"/>
              <a:buChar char="•"/>
              <a:defRPr/>
            </a:pPr>
            <a:r>
              <a:rPr lang="de-DE" sz="1200" dirty="0"/>
              <a:t>Gehen Sie transparent in der Öffentlichkeit mit den erarbeiteten Risiken um und zeigen Sie auf, wie Sie diesen begegnen. </a:t>
            </a:r>
          </a:p>
          <a:p>
            <a:pPr marL="171450" marR="0" lvl="0" indent="-171450" algn="l" defTabSz="914377" latinLnBrk="0">
              <a:lnSpc>
                <a:spcPct val="100000"/>
              </a:lnSpc>
              <a:buClrTx/>
              <a:buSzTx/>
              <a:buFont typeface="Arial" panose="020B0604020202020204" pitchFamily="34" charset="0"/>
              <a:buChar char="•"/>
              <a:tabLst/>
              <a:defRPr/>
            </a:pPr>
            <a:r>
              <a:rPr lang="de-DE" sz="1200" dirty="0"/>
              <a:t>Sehen Sie die Themen Umwelt und Nachhaltigkeit als Chance: Sammeln Sie Ihre Aktivitäten. Häufig ist schon mehr da als erwartet. Und kommunizieren Sie Ihr Wirken in der Öffentlichkeit </a:t>
            </a:r>
          </a:p>
          <a:p>
            <a:pPr marL="171450" marR="0" lvl="0" indent="-171450" algn="l" defTabSz="914377" latinLnBrk="0">
              <a:lnSpc>
                <a:spcPct val="100000"/>
              </a:lnSpc>
              <a:buClrTx/>
              <a:buSzTx/>
              <a:buFont typeface="Arial" panose="020B0604020202020204" pitchFamily="34" charset="0"/>
              <a:buChar char="•"/>
              <a:tabLst/>
              <a:defRPr/>
            </a:pPr>
            <a:r>
              <a:rPr lang="de-DE" sz="1200" dirty="0"/>
              <a:t>Je mehr Mitarbeitende Sie binden, desto geringer sind die Kosten im Recruiting: Informieren Sie Ihre Belegschaft und geben Sie Anreize für nachhaltiges Handeln, z.B. mit </a:t>
            </a:r>
            <a:r>
              <a:rPr lang="de-DE" sz="1200" dirty="0">
                <a:hlinkClick r:id="rId3" action="ppaction://hlinksldjump">
                  <a:extLst>
                    <a:ext uri="{A12FA001-AC4F-418D-AE19-62706E023703}">
                      <ahyp:hlinkClr xmlns:ahyp="http://schemas.microsoft.com/office/drawing/2018/hyperlinkcolor" val="tx"/>
                    </a:ext>
                  </a:extLst>
                </a:hlinkClick>
              </a:rPr>
              <a:t>einem BMM</a:t>
            </a:r>
            <a:r>
              <a:rPr lang="de-DE" sz="1200" dirty="0"/>
              <a:t>.  </a:t>
            </a:r>
            <a:endParaRPr kumimoji="0" lang="de-DE" sz="1200" b="0" i="0" u="none" strike="noStrike" kern="1200" cap="none" spc="0" normalizeH="0" baseline="0" noProof="0" dirty="0">
              <a:ln>
                <a:noFill/>
              </a:ln>
              <a:effectLst/>
              <a:uLnTx/>
              <a:uFillTx/>
              <a:latin typeface="Arial" charset="0"/>
              <a:ea typeface="ＭＳ Ｐゴシック" charset="-128"/>
              <a:cs typeface="Arial" charset="0"/>
            </a:endParaRPr>
          </a:p>
        </p:txBody>
      </p:sp>
      <p:sp>
        <p:nvSpPr>
          <p:cNvPr id="25" name="Textfeld 24">
            <a:extLst>
              <a:ext uri="{FF2B5EF4-FFF2-40B4-BE49-F238E27FC236}">
                <a16:creationId xmlns:a16="http://schemas.microsoft.com/office/drawing/2014/main" id="{C03DC96C-2096-41A4-8663-2578CB6A321D}"/>
              </a:ext>
            </a:extLst>
          </p:cNvPr>
          <p:cNvSpPr txBox="1"/>
          <p:nvPr/>
        </p:nvSpPr>
        <p:spPr>
          <a:xfrm>
            <a:off x="4429000" y="2470445"/>
            <a:ext cx="3513881" cy="3970318"/>
          </a:xfrm>
          <a:prstGeom prst="rect">
            <a:avLst/>
          </a:prstGeom>
          <a:noFill/>
        </p:spPr>
        <p:txBody>
          <a:bodyPr wrap="square" lIns="0" rIns="0" rtlCol="0">
            <a:spAutoFit/>
          </a:bodyPr>
          <a:lstStyle/>
          <a:p>
            <a:pPr algn="l"/>
            <a:r>
              <a:rPr lang="de-DE" sz="1200" dirty="0"/>
              <a:t>Hitzewellen können Mitarbeitende im Bürogebäude und vor allem bei Draußenarbeit beeinträchtigen</a:t>
            </a:r>
          </a:p>
          <a:p>
            <a:pPr algn="l"/>
            <a:r>
              <a:rPr lang="de-DE" sz="1200" dirty="0"/>
              <a:t>z.B. durch Dehydrierung, Kreislaufprobleme oder andere Erkrankungen. Auch Starkregen, Hagelschlag oder Stürme können Arbeitsausfall und Unfälle verursachen durch Stürze oder fehlende Konzentration im Arbeitsprozess. </a:t>
            </a:r>
          </a:p>
          <a:p>
            <a:pPr algn="l"/>
            <a:endParaRPr lang="de-DE" sz="1200" dirty="0"/>
          </a:p>
          <a:p>
            <a:pPr algn="l"/>
            <a:r>
              <a:rPr lang="de-DE" sz="1200" b="1" dirty="0"/>
              <a:t>Maßnahmenvorschläge</a:t>
            </a:r>
          </a:p>
          <a:p>
            <a:pPr marL="171450" indent="-171450" algn="l">
              <a:buFont typeface="Arial" panose="020B0604020202020204" pitchFamily="34" charset="0"/>
              <a:buChar char="•"/>
            </a:pPr>
            <a:r>
              <a:rPr lang="de-DE" sz="1200" dirty="0"/>
              <a:t>Passen Sie die Pausen- und Arbeitszeiten sowie die Bekleidung, wenn möglich, an die Wetterlage an. In der Produktion ist es durch die Abwärme der Prozesse noch heißer. </a:t>
            </a:r>
          </a:p>
          <a:p>
            <a:pPr marL="171450" indent="-171450" algn="l">
              <a:buFont typeface="Arial" panose="020B0604020202020204" pitchFamily="34" charset="0"/>
              <a:buChar char="•"/>
            </a:pPr>
            <a:r>
              <a:rPr lang="de-DE" sz="1200" dirty="0"/>
              <a:t>Bieten Sie genügend Abkühlungsmöglichkeiten und Sonnenschutz für die Mitarbeitenden (z.B. Wasserspender, ausreichend klimatisierte Räume, schattenreiche Aufenthaltsmöglichkeiten, Sonnencreme, Kopfbedeckungen). </a:t>
            </a:r>
          </a:p>
          <a:p>
            <a:pPr marL="171450" indent="-171450" algn="l">
              <a:buFont typeface="Arial" panose="020B0604020202020204" pitchFamily="34" charset="0"/>
              <a:buChar char="•"/>
            </a:pPr>
            <a:r>
              <a:rPr lang="de-DE" sz="1200" dirty="0"/>
              <a:t>Sorgen Sie für Kühlung, dort wo Maschinen-ausfälle drohen.  </a:t>
            </a:r>
          </a:p>
          <a:p>
            <a:pPr marR="0" lvl="0" algn="l" defTabSz="914377" rtl="0" eaLnBrk="0" fontAlgn="base" latinLnBrk="0" hangingPunct="0">
              <a:lnSpc>
                <a:spcPct val="100000"/>
              </a:lnSpc>
              <a:spcBef>
                <a:spcPct val="0"/>
              </a:spcBef>
              <a:spcAft>
                <a:spcPct val="0"/>
              </a:spcAft>
              <a:buClrTx/>
              <a:buSzTx/>
              <a:tabLst/>
              <a:defRPr/>
            </a:pPr>
            <a:endParaRPr lang="de-DE" sz="1200" dirty="0">
              <a:solidFill>
                <a:srgbClr val="000000"/>
              </a:solidFill>
              <a:cs typeface="Arial" charset="0"/>
            </a:endParaRPr>
          </a:p>
        </p:txBody>
      </p:sp>
      <p:sp>
        <p:nvSpPr>
          <p:cNvPr id="22" name="Fußzeilenplatzhalter 2">
            <a:extLst>
              <a:ext uri="{FF2B5EF4-FFF2-40B4-BE49-F238E27FC236}">
                <a16:creationId xmlns:a16="http://schemas.microsoft.com/office/drawing/2014/main" id="{08DE9445-C91E-4F51-8ED3-98FE69AAF055}"/>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26" name="Textfeld 25">
            <a:extLst>
              <a:ext uri="{FF2B5EF4-FFF2-40B4-BE49-F238E27FC236}">
                <a16:creationId xmlns:a16="http://schemas.microsoft.com/office/drawing/2014/main" id="{7B5D8023-BAEF-4CA0-A7A5-6DD4A509B776}"/>
              </a:ext>
            </a:extLst>
          </p:cNvPr>
          <p:cNvSpPr txBox="1"/>
          <p:nvPr/>
        </p:nvSpPr>
        <p:spPr>
          <a:xfrm>
            <a:off x="532838" y="2485448"/>
            <a:ext cx="3618607" cy="3970318"/>
          </a:xfrm>
          <a:prstGeom prst="rect">
            <a:avLst/>
          </a:prstGeom>
          <a:noFill/>
        </p:spPr>
        <p:txBody>
          <a:bodyPr wrap="square" lIns="0" rIns="0" rtlCol="0">
            <a:spAutoFit/>
          </a:bodyPr>
          <a:lstStyle/>
          <a:p>
            <a:pPr algn="l" defTabSz="914377">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Nachhaltigkeit gilt immer mehr als entscheidender unternehmerischer Erfolgsfaktor. Um Ihr Image zu stärken, Fachkräfte zu binden, aber auch um Unfällen vorzubeugen, sollte den eigenen Mitarbeitenden umweltbewusstes Handeln im Arbeitsalltag nahegelegt werden. Dies gelingt über regelmäßige Schulungen.</a:t>
            </a:r>
          </a:p>
          <a:p>
            <a:pPr algn="l" defTabSz="914377">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Wo besteht konkret der Schulungsbedarf? (Mülltrennung auf der Baustelle/im Büro/im Betrieb/ beim Kunden, Umgang mit Gefahrstoffen, Reinigungsmitteln, Ressourcennutzung Papier, Strom, Wasser). </a:t>
            </a:r>
          </a:p>
          <a:p>
            <a:pPr marL="171450" indent="-171450" algn="l" defTabSz="914377">
              <a:buFont typeface="Arial" panose="020B0604020202020204" pitchFamily="34" charset="0"/>
              <a:buChar char="•"/>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Integrieren Sie Umweltthemen in bestehende Kommunikationskanäle: Unterweisung für neues Personal, Arbeitssicherheitsschulung, Bauleiter-schulung</a:t>
            </a:r>
          </a:p>
          <a:p>
            <a:pPr marL="171450" indent="-171450" algn="l" defTabSz="914377">
              <a:buFont typeface="Arial" panose="020B0604020202020204" pitchFamily="34" charset="0"/>
              <a:buChar char="•"/>
              <a:defRPr/>
            </a:pPr>
            <a:r>
              <a:rPr lang="de-DE" sz="1200" dirty="0">
                <a:solidFill>
                  <a:srgbClr val="000000"/>
                </a:solidFill>
                <a:cs typeface="Arial" charset="0"/>
              </a:rPr>
              <a:t>Benennen Sie Verantwortliche für das Thema und sorgen Sie dafür, dass die Person im Unternehmen bekannt ist. </a:t>
            </a:r>
          </a:p>
        </p:txBody>
      </p:sp>
    </p:spTree>
    <p:extLst>
      <p:ext uri="{BB962C8B-B14F-4D97-AF65-F5344CB8AC3E}">
        <p14:creationId xmlns:p14="http://schemas.microsoft.com/office/powerpoint/2010/main" val="3596074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Risikokarte 3</a:t>
            </a:r>
            <a:endParaRPr lang="en-AU" dirty="0">
              <a:solidFill>
                <a:srgbClr val="FF0000"/>
              </a:solidFill>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Arial" charset="0"/>
              </a:rPr>
              <a:pPr marL="0" marR="0" lvl="0" indent="0" algn="l" defTabSz="914377" rtl="0" eaLnBrk="0" fontAlgn="base" latinLnBrk="0" hangingPunct="0">
                <a:lnSpc>
                  <a:spcPct val="100000"/>
                </a:lnSpc>
                <a:spcBef>
                  <a:spcPct val="0"/>
                </a:spcBef>
                <a:spcAft>
                  <a:spcPct val="0"/>
                </a:spcAft>
                <a:buClrTx/>
                <a:buSzTx/>
                <a:buFontTx/>
                <a:buNone/>
                <a:tabLst/>
                <a:defRPr/>
              </a:pPr>
              <a:t>31</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Arial" charset="0"/>
            </a:endParaRPr>
          </a:p>
        </p:txBody>
      </p:sp>
      <p:grpSp>
        <p:nvGrpSpPr>
          <p:cNvPr id="11" name="Gruppieren 10">
            <a:extLst>
              <a:ext uri="{FF2B5EF4-FFF2-40B4-BE49-F238E27FC236}">
                <a16:creationId xmlns:a16="http://schemas.microsoft.com/office/drawing/2014/main" id="{CAC5E4F5-CDB1-4C82-80DF-F99A9F7BCD28}"/>
              </a:ext>
            </a:extLst>
          </p:cNvPr>
          <p:cNvGrpSpPr/>
          <p:nvPr/>
        </p:nvGrpSpPr>
        <p:grpSpPr>
          <a:xfrm>
            <a:off x="428400" y="1556792"/>
            <a:ext cx="11500248" cy="4920208"/>
            <a:chOff x="428400" y="1568930"/>
            <a:chExt cx="11500248" cy="4740389"/>
          </a:xfrm>
        </p:grpSpPr>
        <p:sp>
          <p:nvSpPr>
            <p:cNvPr id="12" name="Rechteck 11">
              <a:extLst>
                <a:ext uri="{FF2B5EF4-FFF2-40B4-BE49-F238E27FC236}">
                  <a16:creationId xmlns:a16="http://schemas.microsoft.com/office/drawing/2014/main" id="{0E36AD06-87BB-4755-90B1-C70C6A2FCB48}"/>
                </a:ext>
              </a:extLst>
            </p:cNvPr>
            <p:cNvSpPr/>
            <p:nvPr/>
          </p:nvSpPr>
          <p:spPr bwMode="auto">
            <a:xfrm>
              <a:off x="428400" y="1568930"/>
              <a:ext cx="11484223" cy="881001"/>
            </a:xfrm>
            <a:prstGeom prst="rect">
              <a:avLst/>
            </a:prstGeom>
            <a:solidFill>
              <a:srgbClr val="B6C6D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dirty="0">
                  <a:ln>
                    <a:noFill/>
                  </a:ln>
                  <a:solidFill>
                    <a:srgbClr val="FFFFFF"/>
                  </a:solidFill>
                  <a:effectLst/>
                  <a:uLnTx/>
                  <a:uFillTx/>
                  <a:latin typeface="Arial" charset="0"/>
                  <a:ea typeface="ＭＳ Ｐゴシック" charset="-128"/>
                  <a:cs typeface="Arial" charset="0"/>
                </a:rPr>
                <a:t>Externe Anforderungen</a:t>
              </a:r>
            </a:p>
          </p:txBody>
        </p:sp>
        <p:sp>
          <p:nvSpPr>
            <p:cNvPr id="13" name="Rechteck 12">
              <a:extLst>
                <a:ext uri="{FF2B5EF4-FFF2-40B4-BE49-F238E27FC236}">
                  <a16:creationId xmlns:a16="http://schemas.microsoft.com/office/drawing/2014/main" id="{7761F947-F7DA-435A-90D8-50FD0884A366}"/>
                </a:ext>
              </a:extLst>
            </p:cNvPr>
            <p:cNvSpPr/>
            <p:nvPr/>
          </p:nvSpPr>
          <p:spPr bwMode="auto">
            <a:xfrm>
              <a:off x="428453" y="1920935"/>
              <a:ext cx="3723331"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4" name="Rechteck 13">
              <a:extLst>
                <a:ext uri="{FF2B5EF4-FFF2-40B4-BE49-F238E27FC236}">
                  <a16:creationId xmlns:a16="http://schemas.microsoft.com/office/drawing/2014/main" id="{1B3B868E-6E20-407F-97E0-747AC0FC25C4}"/>
                </a:ext>
              </a:extLst>
            </p:cNvPr>
            <p:cNvSpPr/>
            <p:nvPr/>
          </p:nvSpPr>
          <p:spPr bwMode="auto">
            <a:xfrm>
              <a:off x="433166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7" name="Rechteck 16">
              <a:extLst>
                <a:ext uri="{FF2B5EF4-FFF2-40B4-BE49-F238E27FC236}">
                  <a16:creationId xmlns:a16="http://schemas.microsoft.com/office/drawing/2014/main" id="{E3C70334-9F83-401C-ADC1-39F3B1CC3381}"/>
                </a:ext>
              </a:extLst>
            </p:cNvPr>
            <p:cNvSpPr/>
            <p:nvPr/>
          </p:nvSpPr>
          <p:spPr bwMode="auto">
            <a:xfrm>
              <a:off x="822009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8" name="Textfeld 17">
              <a:extLst>
                <a:ext uri="{FF2B5EF4-FFF2-40B4-BE49-F238E27FC236}">
                  <a16:creationId xmlns:a16="http://schemas.microsoft.com/office/drawing/2014/main" id="{FB33F9E7-B7E9-4907-B209-85543AFF4361}"/>
                </a:ext>
              </a:extLst>
            </p:cNvPr>
            <p:cNvSpPr txBox="1"/>
            <p:nvPr/>
          </p:nvSpPr>
          <p:spPr>
            <a:xfrm>
              <a:off x="8335811" y="2478975"/>
              <a:ext cx="3513881" cy="1200329"/>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9" name="Rechteck 18">
              <a:extLst>
                <a:ext uri="{FF2B5EF4-FFF2-40B4-BE49-F238E27FC236}">
                  <a16:creationId xmlns:a16="http://schemas.microsoft.com/office/drawing/2014/main" id="{E1A0E37C-A6A0-4A59-87E3-DBF1C6FD89DC}"/>
                </a:ext>
              </a:extLst>
            </p:cNvPr>
            <p:cNvSpPr/>
            <p:nvPr/>
          </p:nvSpPr>
          <p:spPr bwMode="auto">
            <a:xfrm>
              <a:off x="833581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EU-Taxonomie</a:t>
              </a:r>
              <a:endParaRPr kumimoji="0" lang="en-AU"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20" name="Rechteck 19">
              <a:extLst>
                <a:ext uri="{FF2B5EF4-FFF2-40B4-BE49-F238E27FC236}">
                  <a16:creationId xmlns:a16="http://schemas.microsoft.com/office/drawing/2014/main" id="{C66FAF0F-4039-4FBF-9212-875D27A97F0E}"/>
                </a:ext>
              </a:extLst>
            </p:cNvPr>
            <p:cNvSpPr/>
            <p:nvPr/>
          </p:nvSpPr>
          <p:spPr bwMode="auto">
            <a:xfrm>
              <a:off x="442900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Steigende Marktanforderungen</a:t>
              </a:r>
              <a:endParaRPr kumimoji="0" lang="en-AU"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21" name="Rechteck 20">
              <a:extLst>
                <a:ext uri="{FF2B5EF4-FFF2-40B4-BE49-F238E27FC236}">
                  <a16:creationId xmlns:a16="http://schemas.microsoft.com/office/drawing/2014/main" id="{5BD778BA-DA64-4350-8702-D878DBD0249C}"/>
                </a:ext>
              </a:extLst>
            </p:cNvPr>
            <p:cNvSpPr/>
            <p:nvPr/>
          </p:nvSpPr>
          <p:spPr bwMode="auto">
            <a:xfrm>
              <a:off x="533177"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lang="de-DE" sz="1400" dirty="0">
                  <a:solidFill>
                    <a:srgbClr val="FFFFFF"/>
                  </a:solidFill>
                  <a:cs typeface="Arial" charset="0"/>
                </a:rPr>
                <a:t>Steigende rechtliche Anforderungen</a:t>
              </a:r>
              <a:endParaRPr kumimoji="0" lang="en-AU"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grpSp>
      <p:sp>
        <p:nvSpPr>
          <p:cNvPr id="23" name="Textfeld 22">
            <a:extLst>
              <a:ext uri="{FF2B5EF4-FFF2-40B4-BE49-F238E27FC236}">
                <a16:creationId xmlns:a16="http://schemas.microsoft.com/office/drawing/2014/main" id="{A0EC5A78-372F-401F-89D2-09F7D6290B92}"/>
              </a:ext>
            </a:extLst>
          </p:cNvPr>
          <p:cNvSpPr txBox="1"/>
          <p:nvPr/>
        </p:nvSpPr>
        <p:spPr>
          <a:xfrm>
            <a:off x="533177" y="2521938"/>
            <a:ext cx="3513881" cy="3970318"/>
          </a:xfrm>
          <a:prstGeom prst="rect">
            <a:avLst/>
          </a:prstGeom>
          <a:noFill/>
        </p:spPr>
        <p:txBody>
          <a:bodyPr wrap="square" lIns="0" r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Die rechtlichen Anforderungen mit Umweltbezug steigen seit Jahren (Abfallmanagement, Ressourcenverbrauch, Sorgfaltspflichten). Die Umsetzbarkeit im Betrieb ist teilweise herausfordernd. Aber rechtliche Verstöße können einen Imageschaden verursachen. </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Geben Sie den Themen die richtige Priorität. Rechtssicherheit ist Chefsache. </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Stellen Sie klar, wer für was verantwortlich ist, und unterschätzen Sie nicht die notwendigen Ressourcen.  </a:t>
            </a:r>
          </a:p>
          <a:p>
            <a:pPr marL="171450" indent="-171450" algn="l" defTabSz="914377">
              <a:buFont typeface="Arial" panose="020B0604020202020204" pitchFamily="34" charset="0"/>
              <a:buChar char="•"/>
              <a:defRPr/>
            </a:pPr>
            <a:r>
              <a:rPr lang="de-DE" sz="1200" dirty="0">
                <a:solidFill>
                  <a:srgbClr val="000000"/>
                </a:solidFill>
                <a:cs typeface="Arial" charset="0"/>
              </a:rPr>
              <a:t>Führen Sie Schulungen bei den Führungskräften durch, um Bewusstsein zu schaffen. </a:t>
            </a:r>
          </a:p>
          <a:p>
            <a:pPr marL="171450" indent="-171450" algn="l" defTabSz="914377">
              <a:buFont typeface="Arial" panose="020B0604020202020204" pitchFamily="34" charset="0"/>
              <a:buChar char="•"/>
              <a:defRPr/>
            </a:pPr>
            <a:r>
              <a:rPr lang="de-DE" sz="1200" dirty="0">
                <a:solidFill>
                  <a:srgbClr val="000000"/>
                </a:solidFill>
                <a:cs typeface="Arial" charset="0"/>
              </a:rPr>
              <a:t>Im Zuge der CSR-Berichtspflicht werden in Zukunft auch Unternehmen ab 250 Mitarbeitenden bereits über nicht-finanzielle Belange berichten müssen. Bereiten Sie sich vor. Noch haben Sie Vorlauf. </a:t>
            </a:r>
          </a:p>
        </p:txBody>
      </p:sp>
      <p:sp>
        <p:nvSpPr>
          <p:cNvPr id="24" name="Textfeld 23">
            <a:extLst>
              <a:ext uri="{FF2B5EF4-FFF2-40B4-BE49-F238E27FC236}">
                <a16:creationId xmlns:a16="http://schemas.microsoft.com/office/drawing/2014/main" id="{31B9874B-0898-46B9-94AE-B39502ECD5C3}"/>
              </a:ext>
            </a:extLst>
          </p:cNvPr>
          <p:cNvSpPr txBox="1"/>
          <p:nvPr/>
        </p:nvSpPr>
        <p:spPr>
          <a:xfrm>
            <a:off x="8375289" y="2521938"/>
            <a:ext cx="3513881" cy="3416320"/>
          </a:xfrm>
          <a:prstGeom prst="rect">
            <a:avLst/>
          </a:prstGeom>
          <a:noFill/>
        </p:spPr>
        <p:txBody>
          <a:bodyPr wrap="square" lIns="0" rIns="0" rtlCol="0">
            <a:spAutoFit/>
          </a:bodyPr>
          <a:lstStyle/>
          <a:p>
            <a:pPr algn="l" defTabSz="914377">
              <a:defRPr/>
            </a:pPr>
            <a:r>
              <a:rPr lang="de-DE" sz="1200" dirty="0">
                <a:solidFill>
                  <a:srgbClr val="000000"/>
                </a:solidFill>
                <a:cs typeface="Arial" charset="0"/>
              </a:rPr>
              <a:t>Mit der Einführung des Klassifizierungssystems für nachhaltig ökologische Tätigkeiten, die „EU-Taxonomie“, hat die EU neue Anforderungen an Finanzprodukte definiert. Geldflüsse sollen in nachhaltige Geschäftsaktivitäten gelenkt werden. Dies wirkt auf alle Marktteilnehmer. </a:t>
            </a:r>
          </a:p>
          <a:p>
            <a:pPr algn="l" defTabSz="914377">
              <a:defRPr/>
            </a:pPr>
            <a:endParaRPr lang="de-DE" sz="1200" dirty="0">
              <a:solidFill>
                <a:srgbClr val="000000"/>
              </a:solidFill>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Schaffen Sie sich zunächst einen Überblick über die Kriterien und Anforderungen im Kontext der eigenen Aktivitäten: je mehr Sie von externem Geld abhängen, desto stärker werden Sie betroffen sein. </a:t>
            </a:r>
          </a:p>
          <a:p>
            <a:pPr marL="171450" indent="-171450" algn="l" defTabSz="914377">
              <a:buFont typeface="Arial" panose="020B0604020202020204" pitchFamily="34" charset="0"/>
              <a:buChar char="•"/>
              <a:defRPr/>
            </a:pPr>
            <a:r>
              <a:rPr lang="de-DE" sz="1200" dirty="0">
                <a:solidFill>
                  <a:srgbClr val="000000"/>
                </a:solidFill>
                <a:cs typeface="Arial" charset="0"/>
              </a:rPr>
              <a:t>Die Anforderungen werden steigen: Bauen Sie intern Know-how auf. Dies gilt für alle Abteilungen. Es geht um neue Partnerschaften, neue Prozesse und Strukturen.  </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25" name="Textfeld 24">
            <a:extLst>
              <a:ext uri="{FF2B5EF4-FFF2-40B4-BE49-F238E27FC236}">
                <a16:creationId xmlns:a16="http://schemas.microsoft.com/office/drawing/2014/main" id="{C03DC96C-2096-41A4-8663-2578CB6A321D}"/>
              </a:ext>
            </a:extLst>
          </p:cNvPr>
          <p:cNvSpPr txBox="1"/>
          <p:nvPr/>
        </p:nvSpPr>
        <p:spPr>
          <a:xfrm>
            <a:off x="4526337" y="2523623"/>
            <a:ext cx="3513881" cy="3970318"/>
          </a:xfrm>
          <a:prstGeom prst="rect">
            <a:avLst/>
          </a:prstGeom>
          <a:noFill/>
        </p:spPr>
        <p:txBody>
          <a:bodyPr wrap="square" lIns="0" r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Neben dem Gesetzgeber haben auch Kunden und andere Marktteilnehmer Erwartungen hinsichtlich des Umweltengagements der Unternehmen. Initiativen wie das </a:t>
            </a:r>
            <a:r>
              <a:rPr kumimoji="0" lang="de-DE" sz="1200" i="0" u="none" strike="noStrike" kern="1200" cap="none" spc="0" normalizeH="0" baseline="0" noProof="0" dirty="0">
                <a:ln>
                  <a:noFill/>
                </a:ln>
                <a:effectLst/>
                <a:uLnTx/>
                <a:uFillTx/>
                <a:latin typeface="Arial" charset="0"/>
                <a:ea typeface="ＭＳ Ｐゴシック" charset="-128"/>
                <a:cs typeface="Arial" charset="0"/>
                <a:hlinkClick r:id="rId3" action="ppaction://hlinksldjump">
                  <a:extLst>
                    <a:ext uri="{A12FA001-AC4F-418D-AE19-62706E023703}">
                      <ahyp:hlinkClr xmlns:ahyp="http://schemas.microsoft.com/office/drawing/2018/hyperlinkcolor" val="tx"/>
                    </a:ext>
                  </a:extLst>
                </a:hlinkClick>
              </a:rPr>
              <a:t>CDP</a:t>
            </a: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 wollen Transparenz zu CO</a:t>
            </a:r>
            <a:r>
              <a:rPr kumimoji="0" lang="de-DE" sz="1200" i="0" u="none" strike="noStrike" kern="1200" cap="none" spc="0" normalizeH="0" baseline="-25000" noProof="0" dirty="0">
                <a:ln>
                  <a:noFill/>
                </a:ln>
                <a:solidFill>
                  <a:srgbClr val="000000"/>
                </a:solidFill>
                <a:effectLst/>
                <a:uLnTx/>
                <a:uFillTx/>
                <a:latin typeface="Arial" charset="0"/>
                <a:ea typeface="ＭＳ Ｐゴシック" charset="-128"/>
                <a:cs typeface="Arial" charset="0"/>
              </a:rPr>
              <a:t>2</a:t>
            </a: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 und Wasser schaffen, Kunden verlangen bei Vergaben immer häufiger zertifizierte Umweltmanagementsysteme</a:t>
            </a:r>
            <a:r>
              <a:rPr lang="de-DE" sz="1200" noProof="0" dirty="0">
                <a:solidFill>
                  <a:srgbClr val="000000"/>
                </a:solidFill>
                <a:cs typeface="Arial" charset="0"/>
              </a:rPr>
              <a:t>.      </a:t>
            </a: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 </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Wägen Sie die Vor- und Nachteile eines Umweltmanagementsystems ab. Wenn Sie es machen, machen Sie es richtig: Dies umfasst vor allem die Ressourcenbereitstellung.</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Seien Sie vorausschauend. Wenn über den Vertrieb immer mehr Anfragen aufkommen, muss der Prozess klar sein: Wer kümmert sich? Wer erfasst die Daten? Wie können Sie vermeiden, immer wieder von vorne anzufangen?</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Werden Sie aktiv: Erfassen Sie proaktiv umweltbezogene Daten und kommunizieren Sie dies an Partner. </a:t>
            </a:r>
          </a:p>
        </p:txBody>
      </p:sp>
      <p:sp>
        <p:nvSpPr>
          <p:cNvPr id="22" name="Fußzeilenplatzhalter 2">
            <a:extLst>
              <a:ext uri="{FF2B5EF4-FFF2-40B4-BE49-F238E27FC236}">
                <a16:creationId xmlns:a16="http://schemas.microsoft.com/office/drawing/2014/main" id="{08DE9445-C91E-4F51-8ED3-98FE69AAF055}"/>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2896329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63886-A34D-4845-96D9-2BFD3E9ABF14}"/>
              </a:ext>
            </a:extLst>
          </p:cNvPr>
          <p:cNvSpPr>
            <a:spLocks noGrp="1"/>
          </p:cNvSpPr>
          <p:nvPr>
            <p:ph type="title"/>
          </p:nvPr>
        </p:nvSpPr>
        <p:spPr/>
        <p:txBody>
          <a:bodyPr/>
          <a:lstStyle/>
          <a:p>
            <a:r>
              <a:rPr lang="de-DE" dirty="0"/>
              <a:t>Risikokarte 4</a:t>
            </a:r>
            <a:endParaRPr lang="en-AU" dirty="0">
              <a:solidFill>
                <a:srgbClr val="FF0000"/>
              </a:solidFill>
            </a:endParaRPr>
          </a:p>
        </p:txBody>
      </p:sp>
      <p:sp>
        <p:nvSpPr>
          <p:cNvPr id="7" name="Foliennummernplatzhalter 6">
            <a:extLst>
              <a:ext uri="{FF2B5EF4-FFF2-40B4-BE49-F238E27FC236}">
                <a16:creationId xmlns:a16="http://schemas.microsoft.com/office/drawing/2014/main" id="{4F80046B-6CA4-44F3-8A0C-130950225E65}"/>
              </a:ext>
            </a:extLst>
          </p:cNvPr>
          <p:cNvSpPr>
            <a:spLocks noGrp="1"/>
          </p:cNvSpPr>
          <p:nvPr>
            <p:ph type="sldNum" sz="quarter" idx="4"/>
          </p:nvPr>
        </p:nvSpPr>
        <p:spPr/>
        <p:txBody>
          <a:bodyPr/>
          <a:lstStyle/>
          <a:p>
            <a:pPr marL="0" marR="0" lvl="0" indent="0" algn="l" defTabSz="914377"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Arial" charset="0"/>
              </a:rPr>
              <a:pPr marL="0" marR="0" lvl="0" indent="0" algn="l" defTabSz="914377" rtl="0" eaLnBrk="0" fontAlgn="base" latinLnBrk="0" hangingPunct="0">
                <a:lnSpc>
                  <a:spcPct val="100000"/>
                </a:lnSpc>
                <a:spcBef>
                  <a:spcPct val="0"/>
                </a:spcBef>
                <a:spcAft>
                  <a:spcPct val="0"/>
                </a:spcAft>
                <a:buClrTx/>
                <a:buSzTx/>
                <a:buFontTx/>
                <a:buNone/>
                <a:tabLst/>
                <a:defRPr/>
              </a:pPr>
              <a:t>32</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Arial" charset="0"/>
            </a:endParaRPr>
          </a:p>
        </p:txBody>
      </p:sp>
      <p:grpSp>
        <p:nvGrpSpPr>
          <p:cNvPr id="11" name="Gruppieren 10">
            <a:extLst>
              <a:ext uri="{FF2B5EF4-FFF2-40B4-BE49-F238E27FC236}">
                <a16:creationId xmlns:a16="http://schemas.microsoft.com/office/drawing/2014/main" id="{CAC5E4F5-CDB1-4C82-80DF-F99A9F7BCD28}"/>
              </a:ext>
            </a:extLst>
          </p:cNvPr>
          <p:cNvGrpSpPr/>
          <p:nvPr/>
        </p:nvGrpSpPr>
        <p:grpSpPr>
          <a:xfrm>
            <a:off x="428400" y="1556792"/>
            <a:ext cx="11500248" cy="4920208"/>
            <a:chOff x="428400" y="1568930"/>
            <a:chExt cx="11500248" cy="4740389"/>
          </a:xfrm>
        </p:grpSpPr>
        <p:sp>
          <p:nvSpPr>
            <p:cNvPr id="12" name="Rechteck 11">
              <a:extLst>
                <a:ext uri="{FF2B5EF4-FFF2-40B4-BE49-F238E27FC236}">
                  <a16:creationId xmlns:a16="http://schemas.microsoft.com/office/drawing/2014/main" id="{0E36AD06-87BB-4755-90B1-C70C6A2FCB48}"/>
                </a:ext>
              </a:extLst>
            </p:cNvPr>
            <p:cNvSpPr/>
            <p:nvPr/>
          </p:nvSpPr>
          <p:spPr bwMode="auto">
            <a:xfrm>
              <a:off x="428400" y="1568930"/>
              <a:ext cx="11484223" cy="881001"/>
            </a:xfrm>
            <a:prstGeom prst="rect">
              <a:avLst/>
            </a:prstGeom>
            <a:solidFill>
              <a:srgbClr val="B6C6D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377">
                <a:defRPr/>
              </a:pPr>
              <a:r>
                <a:rPr kumimoji="0" lang="de-DE" sz="16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Sonstiges</a:t>
              </a:r>
            </a:p>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13" name="Rechteck 12">
              <a:extLst>
                <a:ext uri="{FF2B5EF4-FFF2-40B4-BE49-F238E27FC236}">
                  <a16:creationId xmlns:a16="http://schemas.microsoft.com/office/drawing/2014/main" id="{7761F947-F7DA-435A-90D8-50FD0884A366}"/>
                </a:ext>
              </a:extLst>
            </p:cNvPr>
            <p:cNvSpPr/>
            <p:nvPr/>
          </p:nvSpPr>
          <p:spPr bwMode="auto">
            <a:xfrm>
              <a:off x="428453" y="1920935"/>
              <a:ext cx="3723331"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4" name="Rechteck 13">
              <a:extLst>
                <a:ext uri="{FF2B5EF4-FFF2-40B4-BE49-F238E27FC236}">
                  <a16:creationId xmlns:a16="http://schemas.microsoft.com/office/drawing/2014/main" id="{1B3B868E-6E20-407F-97E0-747AC0FC25C4}"/>
                </a:ext>
              </a:extLst>
            </p:cNvPr>
            <p:cNvSpPr/>
            <p:nvPr/>
          </p:nvSpPr>
          <p:spPr bwMode="auto">
            <a:xfrm>
              <a:off x="433166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7" name="Rechteck 16">
              <a:extLst>
                <a:ext uri="{FF2B5EF4-FFF2-40B4-BE49-F238E27FC236}">
                  <a16:creationId xmlns:a16="http://schemas.microsoft.com/office/drawing/2014/main" id="{E3C70334-9F83-401C-ADC1-39F3B1CC3381}"/>
                </a:ext>
              </a:extLst>
            </p:cNvPr>
            <p:cNvSpPr/>
            <p:nvPr/>
          </p:nvSpPr>
          <p:spPr bwMode="auto">
            <a:xfrm>
              <a:off x="8220094" y="1920935"/>
              <a:ext cx="3708554" cy="4388384"/>
            </a:xfrm>
            <a:prstGeom prst="rect">
              <a:avLst/>
            </a:prstGeom>
            <a:solidFill>
              <a:srgbClr val="E8ED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77"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8" name="Textfeld 17">
              <a:extLst>
                <a:ext uri="{FF2B5EF4-FFF2-40B4-BE49-F238E27FC236}">
                  <a16:creationId xmlns:a16="http://schemas.microsoft.com/office/drawing/2014/main" id="{FB33F9E7-B7E9-4907-B209-85543AFF4361}"/>
                </a:ext>
              </a:extLst>
            </p:cNvPr>
            <p:cNvSpPr txBox="1"/>
            <p:nvPr/>
          </p:nvSpPr>
          <p:spPr>
            <a:xfrm>
              <a:off x="8335811" y="2478975"/>
              <a:ext cx="3513881" cy="1200329"/>
            </a:xfrm>
            <a:prstGeom prst="rect">
              <a:avLst/>
            </a:prstGeom>
            <a:noFill/>
          </p:spPr>
          <p:txBody>
            <a:bodyPr wrap="square"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p:txBody>
        </p:sp>
        <p:sp>
          <p:nvSpPr>
            <p:cNvPr id="19" name="Rechteck 18">
              <a:extLst>
                <a:ext uri="{FF2B5EF4-FFF2-40B4-BE49-F238E27FC236}">
                  <a16:creationId xmlns:a16="http://schemas.microsoft.com/office/drawing/2014/main" id="{E1A0E37C-A6A0-4A59-87E3-DBF1C6FD89DC}"/>
                </a:ext>
              </a:extLst>
            </p:cNvPr>
            <p:cNvSpPr/>
            <p:nvPr/>
          </p:nvSpPr>
          <p:spPr bwMode="auto">
            <a:xfrm>
              <a:off x="833581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lang="de-DE" sz="1350" dirty="0">
                  <a:solidFill>
                    <a:srgbClr val="FFFFFF"/>
                  </a:solidFill>
                  <a:cs typeface="Arial" charset="0"/>
                </a:rPr>
                <a:t>Hohe CO</a:t>
              </a:r>
              <a:r>
                <a:rPr lang="de-DE" sz="1350" baseline="-25000" dirty="0">
                  <a:solidFill>
                    <a:srgbClr val="FFFFFF"/>
                  </a:solidFill>
                  <a:cs typeface="Arial" charset="0"/>
                </a:rPr>
                <a:t>2</a:t>
              </a:r>
              <a:r>
                <a:rPr lang="de-DE" sz="1350" dirty="0">
                  <a:solidFill>
                    <a:srgbClr val="FFFFFF"/>
                  </a:solidFill>
                  <a:cs typeface="Arial" charset="0"/>
                </a:rPr>
                <a:t>-Emissionen durch Reisen</a:t>
              </a:r>
              <a:endParaRPr kumimoji="0" lang="de-DE" sz="135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20" name="Rechteck 19">
              <a:extLst>
                <a:ext uri="{FF2B5EF4-FFF2-40B4-BE49-F238E27FC236}">
                  <a16:creationId xmlns:a16="http://schemas.microsoft.com/office/drawing/2014/main" id="{C66FAF0F-4039-4FBF-9212-875D27A97F0E}"/>
                </a:ext>
              </a:extLst>
            </p:cNvPr>
            <p:cNvSpPr/>
            <p:nvPr/>
          </p:nvSpPr>
          <p:spPr bwMode="auto">
            <a:xfrm>
              <a:off x="4429000"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Versorgungsunsicherheit: Energie/Wasser</a:t>
              </a:r>
              <a:endParaRPr kumimoji="0" lang="en-AU"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endParaRPr>
            </a:p>
          </p:txBody>
        </p:sp>
        <p:sp>
          <p:nvSpPr>
            <p:cNvPr id="21" name="Rechteck 20">
              <a:extLst>
                <a:ext uri="{FF2B5EF4-FFF2-40B4-BE49-F238E27FC236}">
                  <a16:creationId xmlns:a16="http://schemas.microsoft.com/office/drawing/2014/main" id="{5BD778BA-DA64-4350-8702-D878DBD0249C}"/>
                </a:ext>
              </a:extLst>
            </p:cNvPr>
            <p:cNvSpPr/>
            <p:nvPr/>
          </p:nvSpPr>
          <p:spPr bwMode="auto">
            <a:xfrm>
              <a:off x="533177" y="2047812"/>
              <a:ext cx="3513881" cy="3730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Umgang mit unentdeckten Risiken</a:t>
              </a:r>
            </a:p>
          </p:txBody>
        </p:sp>
      </p:grpSp>
      <p:sp>
        <p:nvSpPr>
          <p:cNvPr id="24" name="Textfeld 23">
            <a:extLst>
              <a:ext uri="{FF2B5EF4-FFF2-40B4-BE49-F238E27FC236}">
                <a16:creationId xmlns:a16="http://schemas.microsoft.com/office/drawing/2014/main" id="{31B9874B-0898-46B9-94AE-B39502ECD5C3}"/>
              </a:ext>
            </a:extLst>
          </p:cNvPr>
          <p:cNvSpPr txBox="1"/>
          <p:nvPr/>
        </p:nvSpPr>
        <p:spPr>
          <a:xfrm>
            <a:off x="8335811" y="2470445"/>
            <a:ext cx="3472190" cy="3970318"/>
          </a:xfrm>
          <a:prstGeom prst="rect">
            <a:avLst/>
          </a:prstGeom>
          <a:noFill/>
        </p:spPr>
        <p:txBody>
          <a:bodyPr wrap="square" lIns="0" rIns="0" rtlCol="0">
            <a:spAutoFit/>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Knapp ein Drittel der globalen CO</a:t>
            </a:r>
            <a:r>
              <a:rPr kumimoji="0" lang="de-DE" sz="1200" i="0" u="none" strike="noStrike" kern="1200" cap="none" spc="0" normalizeH="0" baseline="-25000" noProof="0" dirty="0">
                <a:ln>
                  <a:noFill/>
                </a:ln>
                <a:solidFill>
                  <a:srgbClr val="000000"/>
                </a:solidFill>
                <a:effectLst/>
                <a:uLnTx/>
                <a:uFillTx/>
                <a:latin typeface="Arial" charset="0"/>
                <a:ea typeface="ＭＳ Ｐゴシック" charset="-128"/>
                <a:cs typeface="Arial" charset="0"/>
              </a:rPr>
              <a:t>2</a:t>
            </a:r>
            <a:r>
              <a:rPr kumimoji="0" lang="de-DE" sz="120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-Emissionen sind auf den Verkehrssektor zurückzuführen. Ein optimiertes betriebliches Mobilitätsmanagement (BMM) kann nicht nur zu einem Imagegewinn bei Ihren Kunden beitragen, sondern auch zu Kosten-einsparungen und erhöhter Mitarbeiter-zufriedenheit.</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Vermeiden Sie nicht-essentiellen Verkehr durch die verstärkte Nutzung von virtuellen Formaten und das Einführen von Home-Office-Tagen etc.</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Fördern Sie das Fahrrad fahren z.B. durch Service-Angebote für Radfahrer, Firmenräder sowie Umkleide- und Duschmöglichkeiten.</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Fördern Sie ÖPNV und Bahnfahrten z.B. durch die Einführung von Bahncards, Anschaffung von Jobtickets, Teilnahme am Bahnbusiness-Programm usw. </a:t>
            </a:r>
          </a:p>
          <a:p>
            <a:pPr marL="171450" marR="0" lvl="0" indent="-171450"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Einen hilfreichen Leitfaden für den Aufbau eines BMM finden Sie </a:t>
            </a:r>
            <a:r>
              <a:rPr lang="de-DE" sz="1200" dirty="0">
                <a:cs typeface="Arial" charset="0"/>
                <a:hlinkClick r:id="rId3" action="ppaction://hlinksldjump">
                  <a:extLst>
                    <a:ext uri="{A12FA001-AC4F-418D-AE19-62706E023703}">
                      <ahyp:hlinkClr xmlns:ahyp="http://schemas.microsoft.com/office/drawing/2018/hyperlinkcolor" val="tx"/>
                    </a:ext>
                  </a:extLst>
                </a:hlinkClick>
              </a:rPr>
              <a:t>hier. </a:t>
            </a:r>
            <a:endParaRPr lang="de-DE" sz="1200" dirty="0">
              <a:cs typeface="Arial" charset="0"/>
            </a:endParaRPr>
          </a:p>
        </p:txBody>
      </p:sp>
      <p:sp>
        <p:nvSpPr>
          <p:cNvPr id="25" name="Textfeld 24">
            <a:extLst>
              <a:ext uri="{FF2B5EF4-FFF2-40B4-BE49-F238E27FC236}">
                <a16:creationId xmlns:a16="http://schemas.microsoft.com/office/drawing/2014/main" id="{C03DC96C-2096-41A4-8663-2578CB6A321D}"/>
              </a:ext>
            </a:extLst>
          </p:cNvPr>
          <p:cNvSpPr txBox="1"/>
          <p:nvPr/>
        </p:nvSpPr>
        <p:spPr>
          <a:xfrm>
            <a:off x="4429000" y="2470445"/>
            <a:ext cx="3611218" cy="3970318"/>
          </a:xfrm>
          <a:prstGeom prst="rect">
            <a:avLst/>
          </a:prstGeom>
          <a:noFill/>
        </p:spPr>
        <p:txBody>
          <a:bodyPr wrap="square" lIns="0" rIns="0" rtlCol="0">
            <a:spAutoFit/>
          </a:bodyPr>
          <a:lstStyle/>
          <a:p>
            <a:pPr lvl="0" algn="l" defTabSz="914377">
              <a:defRPr/>
            </a:pPr>
            <a:r>
              <a:rPr lang="de-DE" sz="1200" dirty="0">
                <a:solidFill>
                  <a:srgbClr val="000000"/>
                </a:solidFill>
                <a:cs typeface="Arial" charset="0"/>
              </a:rPr>
              <a:t>In Ressourcenintensiven Branchen ändern sich durch den Klimawandel und die Energiewende die Verfügbarkeiten, z. B von Wasser und Energie. Dadurch kann es zunehmend zu Beeinträchtigungen der Verfügbarkeiten und Stabilität kommen. </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endParaRPr lang="de-DE" sz="1200" b="1" dirty="0">
              <a:solidFill>
                <a:srgbClr val="000000"/>
              </a:solidFill>
              <a:cs typeface="Arial" charset="0"/>
            </a:endParaRPr>
          </a:p>
          <a:p>
            <a:pPr marL="0" marR="0" lvl="0" indent="0" algn="l"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Arial" charset="0"/>
              </a:rPr>
              <a:t>Maßnahmenvorschläge</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Notstromversorgung für die wichtigsten Prozesse: Priorisieren Sie die Verbraucher und legen Sie das Notstromaggregat auf die Leistung aus, die Sie benötigen.</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200" dirty="0">
                <a:solidFill>
                  <a:srgbClr val="000000"/>
                </a:solidFill>
                <a:cs typeface="Arial" charset="0"/>
              </a:rPr>
              <a:t>Wie autark können Sie Ihre Energieversorgung gestalten? Diversifizieren Sie die Energiequellen und nutzen Sie erneuerbare Energien für Ihre Prozesse. </a:t>
            </a:r>
          </a:p>
          <a:p>
            <a:pPr marL="171446" marR="0" lvl="0" indent="-171446" algn="l" defTabSz="914377"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Führen Sie ein Energiemanagementsystem ein, um Verbräuche kontinuierlich zu überprüfen und Effizienzmaßnahmen zu identifizieren. Je weniger Energie Sie brauchen, desto besser. </a:t>
            </a:r>
          </a:p>
        </p:txBody>
      </p:sp>
      <p:sp>
        <p:nvSpPr>
          <p:cNvPr id="23" name="Textfeld 22">
            <a:extLst>
              <a:ext uri="{FF2B5EF4-FFF2-40B4-BE49-F238E27FC236}">
                <a16:creationId xmlns:a16="http://schemas.microsoft.com/office/drawing/2014/main" id="{C59A12F9-83DC-472E-9AE1-B8B1A95066B7}"/>
              </a:ext>
            </a:extLst>
          </p:cNvPr>
          <p:cNvSpPr txBox="1"/>
          <p:nvPr/>
        </p:nvSpPr>
        <p:spPr>
          <a:xfrm>
            <a:off x="554362" y="2470445"/>
            <a:ext cx="3618268" cy="3970318"/>
          </a:xfrm>
          <a:prstGeom prst="rect">
            <a:avLst/>
          </a:prstGeom>
          <a:noFill/>
        </p:spPr>
        <p:txBody>
          <a:bodyPr wrap="square" lIns="0" rIns="0" rtlCol="0">
            <a:spAutoFit/>
          </a:bodyPr>
          <a:lstStyle/>
          <a:p>
            <a:pPr algn="l"/>
            <a:r>
              <a:rPr lang="de-DE" sz="1200" dirty="0"/>
              <a:t>Die schlimmsten Risiken sind solche, die Sie nicht kennen. Sie werden es nicht schaffen, alle Risiken im Rahmen eines Risikomanagements abzudecken. Dies hat COVID gezeigt. Eine lebendige Fehlerkultur, die Fehler als Möglichkeit des Lernens begreift, ist eine gute Grundlage für eine resiliente Organisation. </a:t>
            </a:r>
          </a:p>
          <a:p>
            <a:pPr algn="l"/>
            <a:endParaRPr lang="de-DE" sz="1200" dirty="0"/>
          </a:p>
          <a:p>
            <a:pPr algn="l"/>
            <a:endParaRPr lang="de-DE" sz="1200" dirty="0"/>
          </a:p>
          <a:p>
            <a:pPr algn="l"/>
            <a:r>
              <a:rPr lang="de-DE" sz="1200" b="1" dirty="0"/>
              <a:t>Maßnahmenvorschläge</a:t>
            </a:r>
          </a:p>
          <a:p>
            <a:pPr marL="171446" indent="-171446" algn="l" defTabSz="914377">
              <a:buFont typeface="Arial" panose="020B0604020202020204" pitchFamily="34" charset="0"/>
              <a:buChar char="•"/>
              <a:defRPr/>
            </a:pPr>
            <a:r>
              <a:rPr lang="de-DE" sz="1200" dirty="0">
                <a:solidFill>
                  <a:srgbClr val="000000"/>
                </a:solidFill>
                <a:cs typeface="Arial" charset="0"/>
              </a:rPr>
              <a:t>Bestandsaufnahme: Wie wird in der Organisation mit Fehlern umgegangen? Meldet die Belegschaft Fehler oder werden diese eher versucht zu vertuschen? </a:t>
            </a:r>
          </a:p>
          <a:p>
            <a:pPr marL="171446" indent="-171446" algn="l" defTabSz="914377">
              <a:buFont typeface="Arial" panose="020B0604020202020204" pitchFamily="34" charset="0"/>
              <a:buChar char="•"/>
              <a:defRPr/>
            </a:pPr>
            <a:r>
              <a:rPr lang="de-DE" sz="1200" dirty="0">
                <a:solidFill>
                  <a:srgbClr val="000000"/>
                </a:solidFill>
                <a:cs typeface="Arial" charset="0"/>
              </a:rPr>
              <a:t>Legen Sie einen transparenten Prozess fest: Was ist bei Fehlern zu tun? Ein Team zu benennen, das sich um Fehler kümmert, ist ratsam. </a:t>
            </a:r>
          </a:p>
          <a:p>
            <a:pPr marL="171446" indent="-171446" algn="l" defTabSz="914377">
              <a:buFont typeface="Arial" panose="020B0604020202020204" pitchFamily="34" charset="0"/>
              <a:buChar char="•"/>
              <a:defRPr/>
            </a:pPr>
            <a:r>
              <a:rPr lang="de-DE" sz="1200" dirty="0">
                <a:solidFill>
                  <a:srgbClr val="000000"/>
                </a:solidFill>
                <a:cs typeface="Arial" charset="0"/>
                <a:sym typeface="Wingdings" panose="05000000000000000000" pitchFamily="2" charset="2"/>
              </a:rPr>
              <a:t>Etablieren Sie ein Belohnungssystem für Fehler, analog zum betrieblichen Vorschlagwesen. </a:t>
            </a:r>
          </a:p>
          <a:p>
            <a:pPr marL="171446" indent="-171446" algn="l" defTabSz="914377">
              <a:buFont typeface="Arial" panose="020B0604020202020204" pitchFamily="34" charset="0"/>
              <a:buChar char="•"/>
              <a:defRPr/>
            </a:pPr>
            <a:r>
              <a:rPr lang="de-DE" sz="1200" dirty="0">
                <a:solidFill>
                  <a:srgbClr val="000000"/>
                </a:solidFill>
                <a:cs typeface="Arial" charset="0"/>
                <a:sym typeface="Wingdings" panose="05000000000000000000" pitchFamily="2" charset="2"/>
              </a:rPr>
              <a:t>Schulen Sie Ihre Belegschaft und besetzen Sie das Thema positiv. Wir wollen aus Fehlern lernen! Weiterführende Informationen </a:t>
            </a:r>
            <a:r>
              <a:rPr lang="de-DE" sz="1200" dirty="0">
                <a:cs typeface="Arial" charset="0"/>
                <a:sym typeface="Wingdings" panose="05000000000000000000" pitchFamily="2" charset="2"/>
                <a:hlinkClick r:id="rId3" action="ppaction://hlinksldjump">
                  <a:extLst>
                    <a:ext uri="{A12FA001-AC4F-418D-AE19-62706E023703}">
                      <ahyp:hlinkClr xmlns:ahyp="http://schemas.microsoft.com/office/drawing/2018/hyperlinkcolor" val="tx"/>
                    </a:ext>
                  </a:extLst>
                </a:hlinkClick>
              </a:rPr>
              <a:t>hier</a:t>
            </a:r>
            <a:r>
              <a:rPr lang="de-DE" sz="1200" dirty="0">
                <a:solidFill>
                  <a:srgbClr val="000000"/>
                </a:solidFill>
                <a:cs typeface="Arial" charset="0"/>
                <a:sym typeface="Wingdings" panose="05000000000000000000" pitchFamily="2" charset="2"/>
              </a:rPr>
              <a:t>.</a:t>
            </a:r>
            <a:endParaRPr lang="de-DE" sz="1200" dirty="0">
              <a:solidFill>
                <a:srgbClr val="FF0000"/>
              </a:solidFill>
              <a:cs typeface="Arial" charset="0"/>
            </a:endParaRPr>
          </a:p>
        </p:txBody>
      </p:sp>
      <p:sp>
        <p:nvSpPr>
          <p:cNvPr id="22" name="Fußzeilenplatzhalter 2">
            <a:extLst>
              <a:ext uri="{FF2B5EF4-FFF2-40B4-BE49-F238E27FC236}">
                <a16:creationId xmlns:a16="http://schemas.microsoft.com/office/drawing/2014/main" id="{08DE9445-C91E-4F51-8ED3-98FE69AAF055}"/>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668595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25D70-B475-4606-AE5E-5FB106483683}"/>
              </a:ext>
            </a:extLst>
          </p:cNvPr>
          <p:cNvSpPr>
            <a:spLocks noGrp="1"/>
          </p:cNvSpPr>
          <p:nvPr>
            <p:ph type="title"/>
          </p:nvPr>
        </p:nvSpPr>
        <p:spPr/>
        <p:txBody>
          <a:bodyPr/>
          <a:lstStyle/>
          <a:p>
            <a:r>
              <a:rPr lang="de-DE" dirty="0"/>
              <a:t>Wo finden Sie weitere Tools zum Thema?</a:t>
            </a:r>
          </a:p>
        </p:txBody>
      </p:sp>
      <p:sp>
        <p:nvSpPr>
          <p:cNvPr id="4" name="Fußzeilenplatzhalter 3">
            <a:extLst>
              <a:ext uri="{FF2B5EF4-FFF2-40B4-BE49-F238E27FC236}">
                <a16:creationId xmlns:a16="http://schemas.microsoft.com/office/drawing/2014/main" id="{01024B47-814D-417C-9524-F232D87B1F3B}"/>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5" name="Foliennummernplatzhalter 4">
            <a:extLst>
              <a:ext uri="{FF2B5EF4-FFF2-40B4-BE49-F238E27FC236}">
                <a16:creationId xmlns:a16="http://schemas.microsoft.com/office/drawing/2014/main" id="{BDE80B6F-5694-482F-99FA-4EA8A904ED62}"/>
              </a:ext>
            </a:extLst>
          </p:cNvPr>
          <p:cNvSpPr>
            <a:spLocks noGrp="1"/>
          </p:cNvSpPr>
          <p:nvPr>
            <p:ph type="sldNum" sz="quarter" idx="4"/>
          </p:nvPr>
        </p:nvSpPr>
        <p:spPr/>
        <p:txBody>
          <a:bodyPr/>
          <a:lstStyle/>
          <a:p>
            <a:fld id="{894680D0-7A83-433A-9719-C4143F27F647}" type="slidenum">
              <a:rPr lang="de-DE" smtClean="0"/>
              <a:pPr/>
              <a:t>33</a:t>
            </a:fld>
            <a:endParaRPr lang="de-DE" dirty="0"/>
          </a:p>
        </p:txBody>
      </p:sp>
      <p:grpSp>
        <p:nvGrpSpPr>
          <p:cNvPr id="41" name="Gruppieren 40">
            <a:extLst>
              <a:ext uri="{FF2B5EF4-FFF2-40B4-BE49-F238E27FC236}">
                <a16:creationId xmlns:a16="http://schemas.microsoft.com/office/drawing/2014/main" id="{F80FB4B4-59EB-4CE9-9ACF-BC47A8E3802B}"/>
              </a:ext>
            </a:extLst>
          </p:cNvPr>
          <p:cNvGrpSpPr/>
          <p:nvPr/>
        </p:nvGrpSpPr>
        <p:grpSpPr>
          <a:xfrm>
            <a:off x="517971" y="1652391"/>
            <a:ext cx="11323441" cy="4625381"/>
            <a:chOff x="517971" y="1652391"/>
            <a:chExt cx="11323441" cy="4625381"/>
          </a:xfrm>
        </p:grpSpPr>
        <p:sp>
          <p:nvSpPr>
            <p:cNvPr id="6" name="Rechteck 5">
              <a:extLst>
                <a:ext uri="{FF2B5EF4-FFF2-40B4-BE49-F238E27FC236}">
                  <a16:creationId xmlns:a16="http://schemas.microsoft.com/office/drawing/2014/main" id="{7859E79C-9DAE-43C2-9B2B-28F7D44548C7}"/>
                </a:ext>
              </a:extLst>
            </p:cNvPr>
            <p:cNvSpPr/>
            <p:nvPr/>
          </p:nvSpPr>
          <p:spPr bwMode="auto">
            <a:xfrm>
              <a:off x="517971" y="1652391"/>
              <a:ext cx="11323441" cy="4625381"/>
            </a:xfrm>
            <a:prstGeom prst="rect">
              <a:avLst/>
            </a:prstGeom>
            <a:solidFill>
              <a:srgbClr val="DEE5EA"/>
            </a:solidFill>
            <a:ln w="9525"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4" name="Textfeld 13">
              <a:extLst>
                <a:ext uri="{FF2B5EF4-FFF2-40B4-BE49-F238E27FC236}">
                  <a16:creationId xmlns:a16="http://schemas.microsoft.com/office/drawing/2014/main" id="{718B28D7-DA31-44EA-96E1-3D4C48C27ECE}"/>
                </a:ext>
              </a:extLst>
            </p:cNvPr>
            <p:cNvSpPr txBox="1"/>
            <p:nvPr/>
          </p:nvSpPr>
          <p:spPr>
            <a:xfrm>
              <a:off x="600669" y="1876468"/>
              <a:ext cx="5327666" cy="523220"/>
            </a:xfrm>
            <a:prstGeom prst="rect">
              <a:avLst/>
            </a:prstGeom>
            <a:noFill/>
          </p:spPr>
          <p:txBody>
            <a:bodyPr wrap="square">
              <a:spAutoFit/>
            </a:bodyPr>
            <a:lstStyle/>
            <a:p>
              <a:pPr marL="152385" algn="l"/>
              <a:r>
                <a:rPr lang="de-DE" sz="1400" dirty="0">
                  <a:solidFill>
                    <a:srgbClr val="3B687F"/>
                  </a:solidFill>
                  <a:latin typeface="+mj-lt"/>
                  <a:cs typeface="Calibri" panose="020F0502020204030204" pitchFamily="34" charset="0"/>
                  <a:sym typeface="Wingdings" panose="05000000000000000000" pitchFamily="2" charset="2"/>
                </a:rPr>
                <a:t>Wenn Sie den Fokus auf </a:t>
              </a:r>
              <a:r>
                <a:rPr lang="de-DE" sz="1400" b="1" dirty="0">
                  <a:solidFill>
                    <a:srgbClr val="3B687F"/>
                  </a:solidFill>
                  <a:latin typeface="+mj-lt"/>
                  <a:cs typeface="Calibri" panose="020F0502020204030204" pitchFamily="34" charset="0"/>
                  <a:sym typeface="Wingdings" panose="05000000000000000000" pitchFamily="2" charset="2"/>
                </a:rPr>
                <a:t>Klimawandel-bedingte Risiken </a:t>
              </a:r>
              <a:r>
                <a:rPr lang="de-DE" sz="1400" dirty="0">
                  <a:solidFill>
                    <a:srgbClr val="3B687F"/>
                  </a:solidFill>
                  <a:latin typeface="+mj-lt"/>
                  <a:cs typeface="Calibri" panose="020F0502020204030204" pitchFamily="34" charset="0"/>
                  <a:sym typeface="Wingdings" panose="05000000000000000000" pitchFamily="2" charset="2"/>
                </a:rPr>
                <a:t>legen wollen.</a:t>
              </a:r>
            </a:p>
          </p:txBody>
        </p:sp>
        <p:pic>
          <p:nvPicPr>
            <p:cNvPr id="15" name="Grafik 14">
              <a:hlinkClick r:id="rId2"/>
              <a:extLst>
                <a:ext uri="{FF2B5EF4-FFF2-40B4-BE49-F238E27FC236}">
                  <a16:creationId xmlns:a16="http://schemas.microsoft.com/office/drawing/2014/main" id="{986D6817-3833-49EE-BE05-9E0EBFC95F61}"/>
                </a:ext>
              </a:extLst>
            </p:cNvPr>
            <p:cNvPicPr>
              <a:picLocks noChangeAspect="1"/>
            </p:cNvPicPr>
            <p:nvPr/>
          </p:nvPicPr>
          <p:blipFill>
            <a:blip r:embed="rId3"/>
            <a:stretch>
              <a:fillRect/>
            </a:stretch>
          </p:blipFill>
          <p:spPr>
            <a:xfrm>
              <a:off x="7868773" y="3297118"/>
              <a:ext cx="3743235" cy="1917045"/>
            </a:xfrm>
            <a:prstGeom prst="rect">
              <a:avLst/>
            </a:prstGeom>
            <a:noFill/>
            <a:ln>
              <a:solidFill>
                <a:schemeClr val="accent1">
                  <a:shade val="95000"/>
                  <a:satMod val="105000"/>
                </a:schemeClr>
              </a:solidFill>
            </a:ln>
          </p:spPr>
        </p:pic>
        <p:sp>
          <p:nvSpPr>
            <p:cNvPr id="17" name="Textfeld 16">
              <a:extLst>
                <a:ext uri="{FF2B5EF4-FFF2-40B4-BE49-F238E27FC236}">
                  <a16:creationId xmlns:a16="http://schemas.microsoft.com/office/drawing/2014/main" id="{76FDDDC7-DE3C-4FFB-9573-C94B196BDB47}"/>
                </a:ext>
              </a:extLst>
            </p:cNvPr>
            <p:cNvSpPr txBox="1"/>
            <p:nvPr/>
          </p:nvSpPr>
          <p:spPr>
            <a:xfrm>
              <a:off x="7289318" y="2706552"/>
              <a:ext cx="4322690" cy="523220"/>
            </a:xfrm>
            <a:prstGeom prst="rect">
              <a:avLst/>
            </a:prstGeom>
            <a:noFill/>
          </p:spPr>
          <p:txBody>
            <a:bodyPr wrap="square">
              <a:spAutoFit/>
            </a:bodyPr>
            <a:lstStyle>
              <a:defPPr>
                <a:defRPr lang="de-DE"/>
              </a:defPPr>
              <a:lvl1pPr marL="152385" algn="l">
                <a:defRPr sz="1400">
                  <a:solidFill>
                    <a:srgbClr val="3B687F"/>
                  </a:solidFill>
                  <a:cs typeface="Calibri" panose="020F0502020204030204" pitchFamily="34" charset="0"/>
                </a:defRPr>
              </a:lvl1pPr>
            </a:lstStyle>
            <a:p>
              <a:pPr lvl="1" algn="l"/>
              <a:r>
                <a:rPr lang="de-DE" sz="1400" dirty="0">
                  <a:solidFill>
                    <a:srgbClr val="3B687F"/>
                  </a:solidFill>
                  <a:latin typeface="+mj-lt"/>
                  <a:sym typeface="Wingdings" panose="05000000000000000000" pitchFamily="2" charset="2"/>
                </a:rPr>
                <a:t>Wenn Sie den Fokus auf </a:t>
              </a:r>
              <a:r>
                <a:rPr lang="de-DE" sz="1400" b="1" dirty="0">
                  <a:solidFill>
                    <a:srgbClr val="3B687F"/>
                  </a:solidFill>
                  <a:latin typeface="+mj-lt"/>
                  <a:sym typeface="Wingdings" panose="05000000000000000000" pitchFamily="2" charset="2"/>
                </a:rPr>
                <a:t>allgemeine Risiken von Rohstoffen und Produkten</a:t>
              </a:r>
              <a:r>
                <a:rPr lang="de-DE" sz="1400" dirty="0">
                  <a:solidFill>
                    <a:srgbClr val="3B687F"/>
                  </a:solidFill>
                  <a:latin typeface="+mj-lt"/>
                  <a:sym typeface="Wingdings" panose="05000000000000000000" pitchFamily="2" charset="2"/>
                </a:rPr>
                <a:t> legen wollen. </a:t>
              </a:r>
            </a:p>
          </p:txBody>
        </p:sp>
        <p:sp>
          <p:nvSpPr>
            <p:cNvPr id="19" name="Textfeld 18">
              <a:extLst>
                <a:ext uri="{FF2B5EF4-FFF2-40B4-BE49-F238E27FC236}">
                  <a16:creationId xmlns:a16="http://schemas.microsoft.com/office/drawing/2014/main" id="{7FB857C5-EF2B-4748-9E68-BEAECAF37763}"/>
                </a:ext>
              </a:extLst>
            </p:cNvPr>
            <p:cNvSpPr txBox="1"/>
            <p:nvPr/>
          </p:nvSpPr>
          <p:spPr>
            <a:xfrm>
              <a:off x="2009571" y="4925057"/>
              <a:ext cx="4104456" cy="738664"/>
            </a:xfrm>
            <a:prstGeom prst="rect">
              <a:avLst/>
            </a:prstGeom>
            <a:noFill/>
          </p:spPr>
          <p:txBody>
            <a:bodyPr wrap="square">
              <a:spAutoFit/>
            </a:bodyPr>
            <a:lstStyle/>
            <a:p>
              <a:pPr marL="609585" lvl="1" algn="l"/>
              <a:r>
                <a:rPr lang="de-DE" sz="1400" dirty="0">
                  <a:solidFill>
                    <a:srgbClr val="3B687F"/>
                  </a:solidFill>
                  <a:latin typeface="+mj-lt"/>
                  <a:cs typeface="Calibri" panose="020F0502020204030204" pitchFamily="34" charset="0"/>
                  <a:sym typeface="Wingdings" panose="05000000000000000000" pitchFamily="2" charset="2"/>
                </a:rPr>
                <a:t>Wenn Sie den Fokus auf </a:t>
              </a:r>
              <a:r>
                <a:rPr lang="de-DE" sz="1400" b="1" dirty="0">
                  <a:solidFill>
                    <a:srgbClr val="3B687F"/>
                  </a:solidFill>
                  <a:latin typeface="+mj-lt"/>
                  <a:cs typeface="Calibri" panose="020F0502020204030204" pitchFamily="34" charset="0"/>
                  <a:sym typeface="Wingdings" panose="05000000000000000000" pitchFamily="2" charset="2"/>
                </a:rPr>
                <a:t>Risiken in der Lieferkette und Menschenrechtsfragen </a:t>
              </a:r>
              <a:r>
                <a:rPr lang="de-DE" sz="1400" dirty="0">
                  <a:solidFill>
                    <a:srgbClr val="3B687F"/>
                  </a:solidFill>
                  <a:latin typeface="+mj-lt"/>
                  <a:cs typeface="Calibri" panose="020F0502020204030204" pitchFamily="34" charset="0"/>
                  <a:sym typeface="Wingdings" panose="05000000000000000000" pitchFamily="2" charset="2"/>
                </a:rPr>
                <a:t>legen möchten.</a:t>
              </a:r>
            </a:p>
          </p:txBody>
        </p:sp>
        <p:pic>
          <p:nvPicPr>
            <p:cNvPr id="20" name="Grafik 19">
              <a:hlinkClick r:id="rId4"/>
              <a:extLst>
                <a:ext uri="{FF2B5EF4-FFF2-40B4-BE49-F238E27FC236}">
                  <a16:creationId xmlns:a16="http://schemas.microsoft.com/office/drawing/2014/main" id="{345E071B-F6C5-4B69-8653-73C5F80C5077}"/>
                </a:ext>
              </a:extLst>
            </p:cNvPr>
            <p:cNvPicPr>
              <a:picLocks noChangeAspect="1"/>
            </p:cNvPicPr>
            <p:nvPr/>
          </p:nvPicPr>
          <p:blipFill>
            <a:blip r:embed="rId5"/>
            <a:stretch>
              <a:fillRect/>
            </a:stretch>
          </p:blipFill>
          <p:spPr>
            <a:xfrm>
              <a:off x="862660" y="4255641"/>
              <a:ext cx="1670720" cy="1665835"/>
            </a:xfrm>
            <a:prstGeom prst="rect">
              <a:avLst/>
            </a:prstGeom>
          </p:spPr>
        </p:pic>
        <p:sp>
          <p:nvSpPr>
            <p:cNvPr id="21" name="Pfeil: nach rechts 20">
              <a:extLst>
                <a:ext uri="{FF2B5EF4-FFF2-40B4-BE49-F238E27FC236}">
                  <a16:creationId xmlns:a16="http://schemas.microsoft.com/office/drawing/2014/main" id="{65C1BD2C-4892-4C8A-9C80-FCB2E570883C}"/>
                </a:ext>
              </a:extLst>
            </p:cNvPr>
            <p:cNvSpPr/>
            <p:nvPr/>
          </p:nvSpPr>
          <p:spPr bwMode="auto">
            <a:xfrm>
              <a:off x="7195637" y="3929777"/>
              <a:ext cx="443732" cy="165223"/>
            </a:xfrm>
            <a:prstGeom prst="rightArrow">
              <a:avLst/>
            </a:prstGeom>
            <a:solidFill>
              <a:srgbClr val="90ABBE"/>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23" name="Pfeil: nach rechts 22">
              <a:extLst>
                <a:ext uri="{FF2B5EF4-FFF2-40B4-BE49-F238E27FC236}">
                  <a16:creationId xmlns:a16="http://schemas.microsoft.com/office/drawing/2014/main" id="{11680FB8-B7B7-412A-B0F4-CBD8361ADD1D}"/>
                </a:ext>
              </a:extLst>
            </p:cNvPr>
            <p:cNvSpPr/>
            <p:nvPr/>
          </p:nvSpPr>
          <p:spPr bwMode="auto">
            <a:xfrm rot="7242534">
              <a:off x="4479821" y="4361216"/>
              <a:ext cx="443732" cy="165223"/>
            </a:xfrm>
            <a:prstGeom prst="rightArrow">
              <a:avLst/>
            </a:prstGeom>
            <a:solidFill>
              <a:srgbClr val="90ABBE"/>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24" name="Pfeil: nach rechts 23">
              <a:extLst>
                <a:ext uri="{FF2B5EF4-FFF2-40B4-BE49-F238E27FC236}">
                  <a16:creationId xmlns:a16="http://schemas.microsoft.com/office/drawing/2014/main" id="{CD09541A-984E-4A81-BF05-5353E2B93CEE}"/>
                </a:ext>
              </a:extLst>
            </p:cNvPr>
            <p:cNvSpPr/>
            <p:nvPr/>
          </p:nvSpPr>
          <p:spPr bwMode="auto">
            <a:xfrm rot="12952234">
              <a:off x="4402027" y="3637930"/>
              <a:ext cx="443732" cy="165223"/>
            </a:xfrm>
            <a:prstGeom prst="rightArrow">
              <a:avLst/>
            </a:prstGeom>
            <a:solidFill>
              <a:srgbClr val="90ABBE"/>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grpSp>
      <p:pic>
        <p:nvPicPr>
          <p:cNvPr id="29" name="Grafik 28" descr="Wegweiser Silhouette">
            <a:extLst>
              <a:ext uri="{FF2B5EF4-FFF2-40B4-BE49-F238E27FC236}">
                <a16:creationId xmlns:a16="http://schemas.microsoft.com/office/drawing/2014/main" id="{3FC9278F-033C-414D-8B96-FDB22D5DCE0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96000" y="3084620"/>
            <a:ext cx="765748" cy="765748"/>
          </a:xfrm>
          <a:prstGeom prst="rect">
            <a:avLst/>
          </a:prstGeom>
        </p:spPr>
      </p:pic>
      <p:sp>
        <p:nvSpPr>
          <p:cNvPr id="30" name="Rechteck: abgerundete Ecken 29">
            <a:extLst>
              <a:ext uri="{FF2B5EF4-FFF2-40B4-BE49-F238E27FC236}">
                <a16:creationId xmlns:a16="http://schemas.microsoft.com/office/drawing/2014/main" id="{F99995C1-FDF1-4F15-B1B0-DB7347060121}"/>
              </a:ext>
            </a:extLst>
          </p:cNvPr>
          <p:cNvSpPr/>
          <p:nvPr/>
        </p:nvSpPr>
        <p:spPr bwMode="auto">
          <a:xfrm>
            <a:off x="4886015" y="3813894"/>
            <a:ext cx="2215969" cy="396991"/>
          </a:xfrm>
          <a:prstGeom prst="roundRect">
            <a:avLst/>
          </a:prstGeom>
          <a:solidFill>
            <a:srgbClr val="90ABBE"/>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dirty="0">
                <a:ln>
                  <a:noFill/>
                </a:ln>
                <a:solidFill>
                  <a:schemeClr val="bg1"/>
                </a:solidFill>
                <a:effectLst/>
                <a:latin typeface="Arial" charset="0"/>
                <a:ea typeface="ＭＳ Ｐゴシック" charset="-128"/>
              </a:rPr>
              <a:t>Weitere Risikotools</a:t>
            </a:r>
          </a:p>
        </p:txBody>
      </p:sp>
      <p:sp>
        <p:nvSpPr>
          <p:cNvPr id="22" name="Textfeld 21">
            <a:extLst>
              <a:ext uri="{FF2B5EF4-FFF2-40B4-BE49-F238E27FC236}">
                <a16:creationId xmlns:a16="http://schemas.microsoft.com/office/drawing/2014/main" id="{0EA26C11-E5C2-4A73-AEB9-5F24AB6A7BD9}"/>
              </a:ext>
            </a:extLst>
          </p:cNvPr>
          <p:cNvSpPr txBox="1"/>
          <p:nvPr/>
        </p:nvSpPr>
        <p:spPr>
          <a:xfrm>
            <a:off x="6539682" y="5214163"/>
            <a:ext cx="5134347" cy="307777"/>
          </a:xfrm>
          <a:prstGeom prst="rect">
            <a:avLst/>
          </a:prstGeom>
          <a:noFill/>
          <a:ln>
            <a:noFill/>
          </a:ln>
        </p:spPr>
        <p:txBody>
          <a:bodyPr wrap="square">
            <a:spAutoFit/>
          </a:bodyPr>
          <a:lstStyle/>
          <a:p>
            <a:r>
              <a:rPr lang="de-DE" sz="1400" dirty="0">
                <a:solidFill>
                  <a:srgbClr val="3B687F"/>
                </a:solidFill>
                <a:latin typeface="+mj-lt"/>
                <a:cs typeface="Calibri" panose="020F0502020204030204" pitchFamily="34" charset="0"/>
                <a:hlinkClick r:id="rId2">
                  <a:extLst>
                    <a:ext uri="{A12FA001-AC4F-418D-AE19-62706E023703}">
                      <ahyp:hlinkClr xmlns:ahyp="http://schemas.microsoft.com/office/drawing/2018/hyperlinkcolor" val="tx"/>
                    </a:ext>
                  </a:extLst>
                </a:hlinkClick>
              </a:rPr>
              <a:t>AWE | CSR Risiko-Check</a:t>
            </a:r>
            <a:endParaRPr lang="de-DE" sz="1400" dirty="0">
              <a:solidFill>
                <a:srgbClr val="3B687F"/>
              </a:solidFill>
              <a:latin typeface="+mj-lt"/>
              <a:cs typeface="Calibri" panose="020F0502020204030204" pitchFamily="34" charset="0"/>
            </a:endParaRPr>
          </a:p>
        </p:txBody>
      </p:sp>
      <p:sp>
        <p:nvSpPr>
          <p:cNvPr id="25" name="Textfeld 24">
            <a:extLst>
              <a:ext uri="{FF2B5EF4-FFF2-40B4-BE49-F238E27FC236}">
                <a16:creationId xmlns:a16="http://schemas.microsoft.com/office/drawing/2014/main" id="{DF6897AE-EB23-4766-BF70-7AAC1F96DA35}"/>
              </a:ext>
            </a:extLst>
          </p:cNvPr>
          <p:cNvSpPr txBox="1"/>
          <p:nvPr/>
        </p:nvSpPr>
        <p:spPr>
          <a:xfrm>
            <a:off x="2318327" y="5638710"/>
            <a:ext cx="1654178" cy="307777"/>
          </a:xfrm>
          <a:prstGeom prst="rect">
            <a:avLst/>
          </a:prstGeom>
          <a:noFill/>
        </p:spPr>
        <p:txBody>
          <a:bodyPr wrap="square">
            <a:spAutoFit/>
          </a:bodyPr>
          <a:lstStyle/>
          <a:p>
            <a:r>
              <a:rPr lang="de-DE" sz="1400" dirty="0">
                <a:solidFill>
                  <a:srgbClr val="3B687F"/>
                </a:solidFill>
                <a:latin typeface="+mj-lt"/>
                <a:cs typeface="Calibri" panose="020F0502020204030204" pitchFamily="34" charset="0"/>
                <a:hlinkClick r:id="rId4">
                  <a:extLst>
                    <a:ext uri="{A12FA001-AC4F-418D-AE19-62706E023703}">
                      <ahyp:hlinkClr xmlns:ahyp="http://schemas.microsoft.com/office/drawing/2018/hyperlinkcolor" val="tx"/>
                    </a:ext>
                  </a:extLst>
                </a:hlinkClick>
              </a:rPr>
              <a:t>KMU Kompass</a:t>
            </a:r>
            <a:endParaRPr lang="de-DE" sz="1400" dirty="0">
              <a:solidFill>
                <a:srgbClr val="3B687F"/>
              </a:solidFill>
              <a:latin typeface="+mj-lt"/>
              <a:cs typeface="Calibri" panose="020F0502020204030204" pitchFamily="34" charset="0"/>
            </a:endParaRPr>
          </a:p>
        </p:txBody>
      </p:sp>
      <p:pic>
        <p:nvPicPr>
          <p:cNvPr id="7" name="Grafik 6">
            <a:extLst>
              <a:ext uri="{FF2B5EF4-FFF2-40B4-BE49-F238E27FC236}">
                <a16:creationId xmlns:a16="http://schemas.microsoft.com/office/drawing/2014/main" id="{59E40626-4698-4F16-835E-4556EB64EBA4}"/>
              </a:ext>
            </a:extLst>
          </p:cNvPr>
          <p:cNvPicPr>
            <a:picLocks noChangeAspect="1"/>
          </p:cNvPicPr>
          <p:nvPr/>
        </p:nvPicPr>
        <p:blipFill>
          <a:blip r:embed="rId8"/>
          <a:stretch>
            <a:fillRect/>
          </a:stretch>
        </p:blipFill>
        <p:spPr>
          <a:xfrm>
            <a:off x="862660" y="2416703"/>
            <a:ext cx="3786329" cy="1069667"/>
          </a:xfrm>
          <a:prstGeom prst="rect">
            <a:avLst/>
          </a:prstGeom>
        </p:spPr>
      </p:pic>
      <p:sp>
        <p:nvSpPr>
          <p:cNvPr id="9" name="Textfeld 8">
            <a:extLst>
              <a:ext uri="{FF2B5EF4-FFF2-40B4-BE49-F238E27FC236}">
                <a16:creationId xmlns:a16="http://schemas.microsoft.com/office/drawing/2014/main" id="{DF5871D2-4299-40AE-8D21-6F9B098704F8}"/>
              </a:ext>
            </a:extLst>
          </p:cNvPr>
          <p:cNvSpPr txBox="1"/>
          <p:nvPr/>
        </p:nvSpPr>
        <p:spPr>
          <a:xfrm>
            <a:off x="849086" y="3498124"/>
            <a:ext cx="2248256" cy="307777"/>
          </a:xfrm>
          <a:prstGeom prst="rect">
            <a:avLst/>
          </a:prstGeom>
          <a:noFill/>
        </p:spPr>
        <p:txBody>
          <a:bodyPr wrap="square" rtlCol="0">
            <a:spAutoFit/>
          </a:bodyPr>
          <a:lstStyle/>
          <a:p>
            <a:pPr algn="l"/>
            <a:r>
              <a:rPr lang="de-DE" sz="1400" dirty="0">
                <a:solidFill>
                  <a:srgbClr val="5C8395"/>
                </a:solidFill>
                <a:latin typeface="+mj-lt"/>
                <a:cs typeface="Calibri" panose="020F0502020204030204" pitchFamily="34" charset="0"/>
                <a:hlinkClick r:id="rId9">
                  <a:extLst>
                    <a:ext uri="{A12FA001-AC4F-418D-AE19-62706E023703}">
                      <ahyp:hlinkClr xmlns:ahyp="http://schemas.microsoft.com/office/drawing/2018/hyperlinkcolor" val="tx"/>
                    </a:ext>
                  </a:extLst>
                </a:hlinkClick>
              </a:rPr>
              <a:t>Climate-Risk Mate</a:t>
            </a:r>
            <a:endParaRPr lang="de-DE" sz="1400" dirty="0">
              <a:solidFill>
                <a:srgbClr val="5C8395"/>
              </a:solidFill>
              <a:latin typeface="+mj-lt"/>
              <a:cs typeface="Calibri" panose="020F0502020204030204" pitchFamily="34" charset="0"/>
            </a:endParaRPr>
          </a:p>
        </p:txBody>
      </p:sp>
    </p:spTree>
    <p:extLst>
      <p:ext uri="{BB962C8B-B14F-4D97-AF65-F5344CB8AC3E}">
        <p14:creationId xmlns:p14="http://schemas.microsoft.com/office/powerpoint/2010/main" val="3950094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F55F73F8-10F0-428A-980B-5C3F975F0A41}"/>
              </a:ext>
            </a:extLst>
          </p:cNvPr>
          <p:cNvSpPr>
            <a:spLocks noGrp="1"/>
          </p:cNvSpPr>
          <p:nvPr>
            <p:ph type="title"/>
          </p:nvPr>
        </p:nvSpPr>
        <p:spPr/>
        <p:txBody>
          <a:bodyPr/>
          <a:lstStyle/>
          <a:p>
            <a:r>
              <a:rPr lang="de-DE" dirty="0"/>
              <a:t>Linksammlung</a:t>
            </a:r>
          </a:p>
        </p:txBody>
      </p:sp>
      <p:sp>
        <p:nvSpPr>
          <p:cNvPr id="9" name="Untertitel 8">
            <a:extLst>
              <a:ext uri="{FF2B5EF4-FFF2-40B4-BE49-F238E27FC236}">
                <a16:creationId xmlns:a16="http://schemas.microsoft.com/office/drawing/2014/main" id="{2ED740E4-F43F-4312-968E-A77FD8F08BF8}"/>
              </a:ext>
            </a:extLst>
          </p:cNvPr>
          <p:cNvSpPr>
            <a:spLocks noGrp="1"/>
          </p:cNvSpPr>
          <p:nvPr>
            <p:ph idx="1"/>
          </p:nvPr>
        </p:nvSpPr>
        <p:spPr>
          <a:xfrm>
            <a:off x="551384" y="2036416"/>
            <a:ext cx="5442616" cy="4373853"/>
          </a:xfrm>
        </p:spPr>
        <p:txBody>
          <a:bodyPr/>
          <a:lstStyle/>
          <a:p>
            <a:pPr marL="0" indent="0">
              <a:buNone/>
            </a:pPr>
            <a:r>
              <a:rPr lang="de-DE" b="1" dirty="0">
                <a:cs typeface="Arial" charset="0"/>
              </a:rPr>
              <a:t>Öffentliche Stellen</a:t>
            </a:r>
            <a:endParaRPr lang="de-DE" b="1" dirty="0">
              <a:cs typeface="Arial" charset="0"/>
              <a:hlinkClick r:id="rId3">
                <a:extLst>
                  <a:ext uri="{A12FA001-AC4F-418D-AE19-62706E023703}">
                    <ahyp:hlinkClr xmlns:ahyp="http://schemas.microsoft.com/office/drawing/2018/hyperlinkcolor" val="tx"/>
                  </a:ext>
                </a:extLst>
              </a:hlinkClick>
            </a:endParaRPr>
          </a:p>
          <a:p>
            <a:r>
              <a:rPr lang="de-DE" dirty="0">
                <a:cs typeface="Arial" charset="0"/>
                <a:hlinkClick r:id="rId3">
                  <a:extLst>
                    <a:ext uri="{A12FA001-AC4F-418D-AE19-62706E023703}">
                      <ahyp:hlinkClr xmlns:ahyp="http://schemas.microsoft.com/office/drawing/2018/hyperlinkcolor" val="tx"/>
                    </a:ext>
                  </a:extLst>
                </a:hlinkClick>
              </a:rPr>
              <a:t>Infozentrum Umweltwirtschaft (IZU) </a:t>
            </a:r>
            <a:endParaRPr lang="de-DE" dirty="0">
              <a:cs typeface="Arial" charset="0"/>
            </a:endParaRPr>
          </a:p>
          <a:p>
            <a:r>
              <a:rPr lang="de-DE" dirty="0">
                <a:hlinkClick r:id="rId4">
                  <a:extLst>
                    <a:ext uri="{A12FA001-AC4F-418D-AE19-62706E023703}">
                      <ahyp:hlinkClr xmlns:ahyp="http://schemas.microsoft.com/office/drawing/2018/hyperlinkcolor" val="tx"/>
                    </a:ext>
                  </a:extLst>
                </a:hlinkClick>
              </a:rPr>
              <a:t>Ressourceneffizienz-Zentrum Bayern – REZ</a:t>
            </a:r>
            <a:endParaRPr lang="de-DE" dirty="0"/>
          </a:p>
          <a:p>
            <a:r>
              <a:rPr lang="de-DE" sz="1200" dirty="0">
                <a:cs typeface="Arial" charset="0"/>
                <a:hlinkClick r:id="rId5">
                  <a:extLst>
                    <a:ext uri="{A12FA001-AC4F-418D-AE19-62706E023703}">
                      <ahyp:hlinkClr xmlns:ahyp="http://schemas.microsoft.com/office/drawing/2018/hyperlinkcolor" val="tx"/>
                    </a:ext>
                  </a:extLst>
                </a:hlinkClick>
              </a:rPr>
              <a:t>Umwelt- und Klimapakt Bayern</a:t>
            </a:r>
            <a:endParaRPr lang="de-DE" sz="1200" dirty="0">
              <a:cs typeface="Arial" charset="0"/>
            </a:endParaRPr>
          </a:p>
          <a:p>
            <a:r>
              <a:rPr lang="de-DE" kern="0" dirty="0">
                <a:cs typeface="Arial" charset="0"/>
                <a:hlinkClick r:id="rId6">
                  <a:extLst>
                    <a:ext uri="{A12FA001-AC4F-418D-AE19-62706E023703}">
                      <ahyp:hlinkClr xmlns:ahyp="http://schemas.microsoft.com/office/drawing/2018/hyperlinkcolor" val="tx"/>
                    </a:ext>
                  </a:extLst>
                </a:hlinkClick>
              </a:rPr>
              <a:t>Fehlerkultur etablieren: Leitfaden von weka</a:t>
            </a:r>
            <a:endParaRPr lang="de-DE" kern="0" dirty="0">
              <a:cs typeface="Arial" charset="0"/>
            </a:endParaRPr>
          </a:p>
          <a:p>
            <a:r>
              <a:rPr lang="de-DE" kern="0" dirty="0">
                <a:cs typeface="Arial" charset="0"/>
                <a:hlinkClick r:id="rId7">
                  <a:extLst>
                    <a:ext uri="{A12FA001-AC4F-418D-AE19-62706E023703}">
                      <ahyp:hlinkClr xmlns:ahyp="http://schemas.microsoft.com/office/drawing/2018/hyperlinkcolor" val="tx"/>
                    </a:ext>
                  </a:extLst>
                </a:hlinkClick>
              </a:rPr>
              <a:t>Eigenaudit für Unternehmen - Wie Sie Ihren Betrieb vor Hochwassergefahren schützen - Publikationsshop der Bayerischen Staatsregierung (bayern.de)</a:t>
            </a:r>
            <a:endParaRPr lang="de-DE" dirty="0">
              <a:cs typeface="Arial" charset="0"/>
            </a:endParaRPr>
          </a:p>
          <a:p>
            <a:r>
              <a:rPr lang="de-DE" dirty="0">
                <a:cs typeface="Arial" charset="0"/>
                <a:hlinkClick r:id="rId8">
                  <a:extLst>
                    <a:ext uri="{A12FA001-AC4F-418D-AE19-62706E023703}">
                      <ahyp:hlinkClr xmlns:ahyp="http://schemas.microsoft.com/office/drawing/2018/hyperlinkcolor" val="tx"/>
                    </a:ext>
                  </a:extLst>
                </a:hlinkClick>
              </a:rPr>
              <a:t>Leitfaden für BMM Betriebliches Mobilitätsmanagement</a:t>
            </a:r>
            <a:r>
              <a:rPr lang="de-DE" dirty="0">
                <a:cs typeface="Arial" charset="0"/>
              </a:rPr>
              <a:t> der Stadt München</a:t>
            </a:r>
          </a:p>
          <a:p>
            <a:r>
              <a:rPr lang="de-DE" dirty="0">
                <a:cs typeface="Arial" charset="0"/>
                <a:hlinkClick r:id="rId9">
                  <a:extLst>
                    <a:ext uri="{A12FA001-AC4F-418D-AE19-62706E023703}">
                      <ahyp:hlinkClr xmlns:ahyp="http://schemas.microsoft.com/office/drawing/2018/hyperlinkcolor" val="tx"/>
                    </a:ext>
                  </a:extLst>
                </a:hlinkClick>
              </a:rPr>
              <a:t>DIN/TS 35807:2020-08 - Leitfaden </a:t>
            </a:r>
            <a:r>
              <a:rPr lang="de-DE" kern="0" dirty="0">
                <a:cs typeface="Arial" charset="0"/>
                <a:hlinkClick r:id="rId9">
                  <a:extLst>
                    <a:ext uri="{A12FA001-AC4F-418D-AE19-62706E023703}">
                      <ahyp:hlinkClr xmlns:ahyp="http://schemas.microsoft.com/office/drawing/2018/hyperlinkcolor" val="tx"/>
                    </a:ext>
                  </a:extLst>
                </a:hlinkClick>
              </a:rPr>
              <a:t>zur Lebenswegbetrachtung nach DIN EN ISO 14001:2015-11</a:t>
            </a:r>
            <a:endParaRPr lang="de-DE" kern="0" dirty="0">
              <a:cs typeface="Arial" charset="0"/>
            </a:endParaRPr>
          </a:p>
          <a:p>
            <a:pPr marL="0" indent="0">
              <a:buFontTx/>
              <a:buNone/>
            </a:pPr>
            <a:endParaRPr lang="de-DE" kern="0" dirty="0">
              <a:solidFill>
                <a:srgbClr val="000000"/>
              </a:solidFill>
              <a:cs typeface="Arial" charset="0"/>
            </a:endParaRPr>
          </a:p>
          <a:p>
            <a:pPr marL="0" indent="0">
              <a:buNone/>
            </a:pPr>
            <a:r>
              <a:rPr lang="de-DE" b="1" dirty="0">
                <a:cs typeface="Arial" charset="0"/>
              </a:rPr>
              <a:t>Private Initiativen</a:t>
            </a:r>
          </a:p>
          <a:p>
            <a:r>
              <a:rPr lang="de-DE" u="sng" dirty="0">
                <a:cs typeface="Arial" charset="0"/>
                <a:hlinkClick r:id="rId10">
                  <a:extLst>
                    <a:ext uri="{A12FA001-AC4F-418D-AE19-62706E023703}">
                      <ahyp:hlinkClr xmlns:ahyp="http://schemas.microsoft.com/office/drawing/2018/hyperlinkcolor" val="tx"/>
                    </a:ext>
                  </a:extLst>
                </a:hlinkClick>
              </a:rPr>
              <a:t>CDP: Die Transparenzinitiative für CO</a:t>
            </a:r>
            <a:r>
              <a:rPr lang="de-DE" u="sng" baseline="-25000" dirty="0">
                <a:cs typeface="Arial" charset="0"/>
                <a:hlinkClick r:id="rId10">
                  <a:extLst>
                    <a:ext uri="{A12FA001-AC4F-418D-AE19-62706E023703}">
                      <ahyp:hlinkClr xmlns:ahyp="http://schemas.microsoft.com/office/drawing/2018/hyperlinkcolor" val="tx"/>
                    </a:ext>
                  </a:extLst>
                </a:hlinkClick>
              </a:rPr>
              <a:t>2</a:t>
            </a:r>
            <a:r>
              <a:rPr lang="de-DE" u="sng" dirty="0">
                <a:cs typeface="Arial" charset="0"/>
                <a:hlinkClick r:id="rId10">
                  <a:extLst>
                    <a:ext uri="{A12FA001-AC4F-418D-AE19-62706E023703}">
                      <ahyp:hlinkClr xmlns:ahyp="http://schemas.microsoft.com/office/drawing/2018/hyperlinkcolor" val="tx"/>
                    </a:ext>
                  </a:extLst>
                </a:hlinkClick>
              </a:rPr>
              <a:t> und Wasser</a:t>
            </a:r>
            <a:endParaRPr lang="de-DE" u="sng" dirty="0">
              <a:cs typeface="Arial" charset="0"/>
            </a:endParaRPr>
          </a:p>
          <a:p>
            <a:r>
              <a:rPr lang="de-DE" u="sng" dirty="0">
                <a:cs typeface="Arial" charset="0"/>
                <a:hlinkClick r:id="rId11">
                  <a:extLst>
                    <a:ext uri="{A12FA001-AC4F-418D-AE19-62706E023703}">
                      <ahyp:hlinkClr xmlns:ahyp="http://schemas.microsoft.com/office/drawing/2018/hyperlinkcolor" val="tx"/>
                    </a:ext>
                  </a:extLst>
                </a:hlinkClick>
              </a:rPr>
              <a:t>GHG Protocol: Standards zur Klimabilanzierung</a:t>
            </a:r>
            <a:endParaRPr lang="de-DE" u="sng" dirty="0">
              <a:cs typeface="Arial" charset="0"/>
            </a:endParaRPr>
          </a:p>
          <a:p>
            <a:pPr marL="0" indent="0">
              <a:buNone/>
            </a:pPr>
            <a:endParaRPr lang="de-DE" dirty="0">
              <a:cs typeface="Arial" charset="0"/>
            </a:endParaRPr>
          </a:p>
          <a:p>
            <a:pPr marL="0" indent="0">
              <a:buNone/>
            </a:pPr>
            <a:endParaRPr lang="de-DE" sz="1200" dirty="0">
              <a:solidFill>
                <a:srgbClr val="000000"/>
              </a:solidFill>
              <a:cs typeface="Arial" charset="0"/>
            </a:endParaRPr>
          </a:p>
        </p:txBody>
      </p:sp>
      <p:sp>
        <p:nvSpPr>
          <p:cNvPr id="11" name="Fußzeilenplatzhalter 2">
            <a:extLst>
              <a:ext uri="{FF2B5EF4-FFF2-40B4-BE49-F238E27FC236}">
                <a16:creationId xmlns:a16="http://schemas.microsoft.com/office/drawing/2014/main" id="{8D1D1235-1C77-440E-8CDD-4901897548DB}"/>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10" name="Foliennummernplatzhalter 6">
            <a:extLst>
              <a:ext uri="{FF2B5EF4-FFF2-40B4-BE49-F238E27FC236}">
                <a16:creationId xmlns:a16="http://schemas.microsoft.com/office/drawing/2014/main" id="{0FFBF640-D5ED-464B-9509-77BF4EE61264}"/>
              </a:ext>
            </a:extLst>
          </p:cNvPr>
          <p:cNvSpPr>
            <a:spLocks noGrp="1"/>
          </p:cNvSpPr>
          <p:nvPr>
            <p:ph type="sldNum" sz="quarter" idx="4"/>
          </p:nvPr>
        </p:nvSpPr>
        <p:spPr/>
        <p:txBody>
          <a:bodyPr/>
          <a:lstStyle/>
          <a:p>
            <a:fld id="{894680D0-7A83-433A-9719-C4143F27F647}" type="slidenum">
              <a:rPr lang="de-DE" smtClean="0"/>
              <a:pPr/>
              <a:t>34</a:t>
            </a:fld>
            <a:endParaRPr lang="de-DE" dirty="0"/>
          </a:p>
        </p:txBody>
      </p:sp>
      <p:sp>
        <p:nvSpPr>
          <p:cNvPr id="12" name="Textfeld 11">
            <a:extLst>
              <a:ext uri="{FF2B5EF4-FFF2-40B4-BE49-F238E27FC236}">
                <a16:creationId xmlns:a16="http://schemas.microsoft.com/office/drawing/2014/main" id="{21CD2E8F-7572-43D7-AE60-02E5C163AC30}"/>
              </a:ext>
            </a:extLst>
          </p:cNvPr>
          <p:cNvSpPr txBox="1"/>
          <p:nvPr/>
        </p:nvSpPr>
        <p:spPr>
          <a:xfrm>
            <a:off x="551384" y="1589551"/>
            <a:ext cx="11017224" cy="38013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rPr>
              <a:t>Allgemeine Links </a:t>
            </a:r>
          </a:p>
        </p:txBody>
      </p:sp>
      <p:sp>
        <p:nvSpPr>
          <p:cNvPr id="14" name="Untertitel 8">
            <a:extLst>
              <a:ext uri="{FF2B5EF4-FFF2-40B4-BE49-F238E27FC236}">
                <a16:creationId xmlns:a16="http://schemas.microsoft.com/office/drawing/2014/main" id="{1466E2B7-315A-445D-BCA9-1B2AD2FFA394}"/>
              </a:ext>
            </a:extLst>
          </p:cNvPr>
          <p:cNvSpPr txBox="1">
            <a:spLocks/>
          </p:cNvSpPr>
          <p:nvPr/>
        </p:nvSpPr>
        <p:spPr bwMode="auto">
          <a:xfrm>
            <a:off x="6312024" y="2034973"/>
            <a:ext cx="5442616" cy="4373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b="1" dirty="0">
                <a:solidFill>
                  <a:srgbClr val="343A40"/>
                </a:solidFill>
              </a:rPr>
              <a:t>Moderationshilfen</a:t>
            </a:r>
          </a:p>
          <a:p>
            <a:r>
              <a:rPr lang="de-DE" dirty="0">
                <a:solidFill>
                  <a:srgbClr val="343A40"/>
                </a:solidFill>
              </a:rPr>
              <a:t>Leitfaden für die methodensichere Moderation </a:t>
            </a:r>
            <a:r>
              <a:rPr lang="de-DE" dirty="0">
                <a:solidFill>
                  <a:schemeClr val="tx2"/>
                </a:solidFill>
                <a:hlinkClick r:id="rId12">
                  <a:extLst>
                    <a:ext uri="{A12FA001-AC4F-418D-AE19-62706E023703}">
                      <ahyp:hlinkClr xmlns:ahyp="http://schemas.microsoft.com/office/drawing/2018/hyperlinkcolor" val="tx"/>
                    </a:ext>
                  </a:extLst>
                </a:hlinkClick>
              </a:rPr>
              <a:t>https://images.huffingtonpost.com/2015-06-30-1435684421-3776311-Moderationstechniken.pdf</a:t>
            </a:r>
            <a:r>
              <a:rPr lang="de-DE" dirty="0">
                <a:solidFill>
                  <a:schemeClr val="tx2"/>
                </a:solidFill>
              </a:rPr>
              <a:t> </a:t>
            </a:r>
          </a:p>
          <a:p>
            <a:r>
              <a:rPr lang="de-DE" dirty="0">
                <a:solidFill>
                  <a:srgbClr val="343A40"/>
                </a:solidFill>
              </a:rPr>
              <a:t>Leitfaden für Online-Sitzungen </a:t>
            </a:r>
            <a:r>
              <a:rPr lang="de-DE" dirty="0">
                <a:solidFill>
                  <a:schemeClr val="tx2"/>
                </a:solidFill>
                <a:hlinkClick r:id="rId13">
                  <a:extLst>
                    <a:ext uri="{A12FA001-AC4F-418D-AE19-62706E023703}">
                      <ahyp:hlinkClr xmlns:ahyp="http://schemas.microsoft.com/office/drawing/2018/hyperlinkcolor" val="tx"/>
                    </a:ext>
                  </a:extLst>
                </a:hlinkClick>
              </a:rPr>
              <a:t>Moderationsleitfaden_fuer_Online_Meetings_Berichtigung_2021-06-07.indd (sovd.de)</a:t>
            </a:r>
            <a:endParaRPr lang="de-DE" dirty="0">
              <a:solidFill>
                <a:schemeClr val="tx2"/>
              </a:solidFill>
            </a:endParaRPr>
          </a:p>
          <a:p>
            <a:pPr marL="0" indent="0">
              <a:buNone/>
            </a:pPr>
            <a:endParaRPr lang="de-DE" b="1" dirty="0">
              <a:solidFill>
                <a:srgbClr val="343A40"/>
              </a:solidFill>
            </a:endParaRPr>
          </a:p>
          <a:p>
            <a:pPr marL="0" indent="0">
              <a:buNone/>
            </a:pPr>
            <a:r>
              <a:rPr lang="de-DE" b="1" dirty="0">
                <a:solidFill>
                  <a:srgbClr val="343A40"/>
                </a:solidFill>
              </a:rPr>
              <a:t>Tipps zu Methoden</a:t>
            </a:r>
          </a:p>
          <a:p>
            <a:r>
              <a:rPr lang="de-DE" dirty="0"/>
              <a:t>Leitfaden des BMWI </a:t>
            </a:r>
            <a:r>
              <a:rPr lang="de-DE" dirty="0">
                <a:hlinkClick r:id="rId14">
                  <a:extLst>
                    <a:ext uri="{A12FA001-AC4F-418D-AE19-62706E023703}">
                      <ahyp:hlinkClr xmlns:ahyp="http://schemas.microsoft.com/office/drawing/2018/hyperlinkcolor" val="tx"/>
                    </a:ext>
                  </a:extLst>
                </a:hlinkClick>
              </a:rPr>
              <a:t>Situation analysieren - Interne Unternehmensanalyse (bmwi.de)</a:t>
            </a:r>
            <a:endParaRPr lang="de-DE" dirty="0"/>
          </a:p>
          <a:p>
            <a:r>
              <a:rPr lang="de-DE" dirty="0">
                <a:hlinkClick r:id="rId15">
                  <a:extLst>
                    <a:ext uri="{A12FA001-AC4F-418D-AE19-62706E023703}">
                      <ahyp:hlinkClr xmlns:ahyp="http://schemas.microsoft.com/office/drawing/2018/hyperlinkcolor" val="tx"/>
                    </a:ext>
                  </a:extLst>
                </a:hlinkClick>
              </a:rPr>
              <a:t>FMEA: Fehlermöglichkeits- und -einflussanalyse als eine weitere Methode für Risikomanagement</a:t>
            </a:r>
            <a:endParaRPr lang="de-DE" dirty="0"/>
          </a:p>
        </p:txBody>
      </p:sp>
    </p:spTree>
    <p:extLst>
      <p:ext uri="{BB962C8B-B14F-4D97-AF65-F5344CB8AC3E}">
        <p14:creationId xmlns:p14="http://schemas.microsoft.com/office/powerpoint/2010/main" val="4118732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4401205"/>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solidFill>
                  <a:sysClr val="windowText" lastClr="000000"/>
                </a:solidFill>
                <a:ea typeface="Times New Roman" pitchFamily="18" charset="0"/>
                <a:cs typeface="Times New Roman" pitchFamily="18" charset="0"/>
                <a:hlinkClick r:id="rId2"/>
              </a:rPr>
              <a:t>izu@lfu.bayern.de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Internet: 	</a:t>
            </a:r>
            <a:r>
              <a:rPr lang="de-DE" altLang="de-DE" sz="1000" dirty="0">
                <a:solidFill>
                  <a:sysClr val="windowText" lastClr="000000"/>
                </a:solidFill>
                <a:ea typeface="Times New Roman" pitchFamily="18" charset="0"/>
                <a:cs typeface="Times New Roman" pitchFamily="18" charset="0"/>
                <a:hlinkClick r:id="rId3"/>
              </a:rPr>
              <a:t>www.lfu.bayern.de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	</a:t>
            </a:r>
            <a:r>
              <a:rPr lang="de-DE" altLang="de-DE" sz="1000" dirty="0">
                <a:solidFill>
                  <a:sysClr val="windowText" lastClr="000000"/>
                </a:solidFill>
                <a:cs typeface="Times New Roman" pitchFamily="18" charset="0"/>
                <a:hlinkClick r:id="rId4"/>
              </a:rPr>
              <a:t>www.izu.bayern.de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Bearbeitung/Text/Konzept: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dirty="0">
                <a:solidFill>
                  <a:sysClr val="windowText" lastClr="000000"/>
                </a:solidFill>
                <a:cs typeface="Times New Roman" pitchFamily="18" charset="0"/>
              </a:rPr>
              <a:t>B.A.U.M. Consult GmbH München</a:t>
            </a:r>
          </a:p>
          <a:p>
            <a:pPr algn="l" eaLnBrk="0" fontAlgn="base" hangingPunct="0">
              <a:spcBef>
                <a:spcPct val="0"/>
              </a:spcBef>
              <a:spcAft>
                <a:spcPct val="0"/>
              </a:spcAft>
              <a:defRPr/>
            </a:pPr>
            <a:r>
              <a:rPr lang="de-DE" altLang="de-DE" sz="1000" dirty="0" err="1">
                <a:solidFill>
                  <a:sysClr val="windowText" lastClr="000000"/>
                </a:solidFill>
                <a:cs typeface="Times New Roman" pitchFamily="18" charset="0"/>
              </a:rPr>
              <a:t>Gotzingerstr</a:t>
            </a:r>
            <a:r>
              <a:rPr lang="de-DE" altLang="de-DE" sz="1000" dirty="0">
                <a:solidFill>
                  <a:sysClr val="windowText" lastClr="000000"/>
                </a:solidFill>
                <a:cs typeface="Times New Roman" pitchFamily="18" charset="0"/>
              </a:rPr>
              <a:t>. 48/50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81371 München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+49 (0)89 189 35 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hlinkClick r:id="rId5"/>
              </a:rPr>
              <a:t>muenchen@baumgroup.de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r>
              <a:rPr lang="de-DE" sz="1000" dirty="0">
                <a:solidFill>
                  <a:srgbClr val="4B4B4B"/>
                </a:solidFill>
                <a:hlinkClick r:id="rId6"/>
              </a:rPr>
              <a:t>www.baumgroup.de</a:t>
            </a:r>
            <a:endParaRPr lang="de-DE" sz="1000" dirty="0">
              <a:solidFill>
                <a:srgbClr val="4B4B4B"/>
              </a:solidFill>
            </a:endParaRP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November 2021</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3512" y="6237312"/>
            <a:ext cx="1446227" cy="406027"/>
          </a:xfrm>
          <a:prstGeom prst="rect">
            <a:avLst/>
          </a:prstGeom>
        </p:spPr>
      </p:pic>
    </p:spTree>
    <p:extLst>
      <p:ext uri="{BB962C8B-B14F-4D97-AF65-F5344CB8AC3E}">
        <p14:creationId xmlns:p14="http://schemas.microsoft.com/office/powerpoint/2010/main" val="237927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16CDE3-E19B-4D05-AFAF-4077F1218462}"/>
              </a:ext>
            </a:extLst>
          </p:cNvPr>
          <p:cNvSpPr>
            <a:spLocks noGrp="1"/>
          </p:cNvSpPr>
          <p:nvPr>
            <p:ph type="title"/>
          </p:nvPr>
        </p:nvSpPr>
        <p:spPr/>
        <p:txBody>
          <a:bodyPr/>
          <a:lstStyle/>
          <a:p>
            <a:r>
              <a:rPr lang="de-DE" dirty="0"/>
              <a:t>Kategorien von Umweltrisiken</a:t>
            </a:r>
          </a:p>
        </p:txBody>
      </p:sp>
      <p:sp>
        <p:nvSpPr>
          <p:cNvPr id="7" name="Foliennummernplatzhalter 6">
            <a:extLst>
              <a:ext uri="{FF2B5EF4-FFF2-40B4-BE49-F238E27FC236}">
                <a16:creationId xmlns:a16="http://schemas.microsoft.com/office/drawing/2014/main" id="{463BA482-6EEE-4A91-A36C-7A47376A452D}"/>
              </a:ext>
            </a:extLst>
          </p:cNvPr>
          <p:cNvSpPr>
            <a:spLocks noGrp="1"/>
          </p:cNvSpPr>
          <p:nvPr>
            <p:ph type="sldNum" sz="quarter" idx="4"/>
          </p:nvPr>
        </p:nvSpPr>
        <p:spPr/>
        <p:txBody>
          <a:bodyPr/>
          <a:lstStyle/>
          <a:p>
            <a:pPr defTabSz="914354"/>
            <a:fld id="{894680D0-7A83-433A-9719-C4143F27F647}" type="slidenum">
              <a:rPr lang="de-DE">
                <a:cs typeface="Arial" charset="0"/>
              </a:rPr>
              <a:pPr defTabSz="914354"/>
              <a:t>4</a:t>
            </a:fld>
            <a:endParaRPr lang="de-DE" dirty="0">
              <a:cs typeface="Arial" charset="0"/>
            </a:endParaRPr>
          </a:p>
        </p:txBody>
      </p:sp>
      <p:graphicFrame>
        <p:nvGraphicFramePr>
          <p:cNvPr id="4" name="Tabelle 10">
            <a:extLst>
              <a:ext uri="{FF2B5EF4-FFF2-40B4-BE49-F238E27FC236}">
                <a16:creationId xmlns:a16="http://schemas.microsoft.com/office/drawing/2014/main" id="{22A6B23F-78BB-4319-8BF7-27E5F29A2E05}"/>
              </a:ext>
            </a:extLst>
          </p:cNvPr>
          <p:cNvGraphicFramePr>
            <a:graphicFrameLocks noGrp="1"/>
          </p:cNvGraphicFramePr>
          <p:nvPr>
            <p:extLst>
              <p:ext uri="{D42A27DB-BD31-4B8C-83A1-F6EECF244321}">
                <p14:modId xmlns:p14="http://schemas.microsoft.com/office/powerpoint/2010/main" val="2392216203"/>
              </p:ext>
            </p:extLst>
          </p:nvPr>
        </p:nvGraphicFramePr>
        <p:xfrm>
          <a:off x="648001" y="2741510"/>
          <a:ext cx="10848602" cy="3504570"/>
        </p:xfrm>
        <a:graphic>
          <a:graphicData uri="http://schemas.openxmlformats.org/drawingml/2006/table">
            <a:tbl>
              <a:tblPr firstRow="1" bandRow="1">
                <a:effectLst>
                  <a:outerShdw blurRad="50800" dist="38100" dir="2700000" algn="tl" rotWithShape="0">
                    <a:prstClr val="black">
                      <a:alpha val="40000"/>
                    </a:prstClr>
                  </a:outerShdw>
                </a:effectLst>
                <a:tableStyleId>{69C7853C-536D-4A76-A0AE-DD22124D55A5}</a:tableStyleId>
              </a:tblPr>
              <a:tblGrid>
                <a:gridCol w="634795">
                  <a:extLst>
                    <a:ext uri="{9D8B030D-6E8A-4147-A177-3AD203B41FA5}">
                      <a16:colId xmlns:a16="http://schemas.microsoft.com/office/drawing/2014/main" val="3801417040"/>
                    </a:ext>
                  </a:extLst>
                </a:gridCol>
                <a:gridCol w="3085015">
                  <a:extLst>
                    <a:ext uri="{9D8B030D-6E8A-4147-A177-3AD203B41FA5}">
                      <a16:colId xmlns:a16="http://schemas.microsoft.com/office/drawing/2014/main" val="3265842626"/>
                    </a:ext>
                  </a:extLst>
                </a:gridCol>
                <a:gridCol w="7128792">
                  <a:extLst>
                    <a:ext uri="{9D8B030D-6E8A-4147-A177-3AD203B41FA5}">
                      <a16:colId xmlns:a16="http://schemas.microsoft.com/office/drawing/2014/main" val="1296541522"/>
                    </a:ext>
                  </a:extLst>
                </a:gridCol>
              </a:tblGrid>
              <a:tr h="274320">
                <a:tc gridSpan="2">
                  <a:txBody>
                    <a:bodyPr/>
                    <a:lstStyle/>
                    <a:p>
                      <a:r>
                        <a:rPr lang="de-DE" sz="1200" b="1" u="none" dirty="0">
                          <a:solidFill>
                            <a:schemeClr val="bg1"/>
                          </a:solidFill>
                        </a:rPr>
                        <a:t>Umweltaspekt</a:t>
                      </a:r>
                    </a:p>
                  </a:txBody>
                  <a:tcPr>
                    <a:lnR w="12700" cap="flat" cmpd="sng" algn="ctr">
                      <a:solidFill>
                        <a:srgbClr val="5C8395"/>
                      </a:solidFill>
                      <a:prstDash val="solid"/>
                      <a:round/>
                      <a:headEnd type="none" w="med" len="med"/>
                      <a:tailEnd type="none" w="med" len="med"/>
                    </a:lnR>
                    <a:lnB w="12700" cap="flat" cmpd="sng" algn="ctr">
                      <a:solidFill>
                        <a:srgbClr val="5C8395"/>
                      </a:solidFill>
                      <a:prstDash val="solid"/>
                      <a:round/>
                      <a:headEnd type="none" w="med" len="med"/>
                      <a:tailEnd type="none" w="med" len="med"/>
                    </a:lnB>
                    <a:solidFill>
                      <a:srgbClr val="5C8395"/>
                    </a:solidFill>
                  </a:tcPr>
                </a:tc>
                <a:tc hMerge="1">
                  <a:txBody>
                    <a:bodyPr/>
                    <a:lstStyle/>
                    <a:p>
                      <a:endParaRPr lang="de-DE" sz="1200" b="1" u="none" dirty="0">
                        <a:solidFill>
                          <a:schemeClr val="bg1"/>
                        </a:solidFill>
                      </a:endParaRPr>
                    </a:p>
                  </a:txBody>
                  <a:tcPr>
                    <a:lnL w="12700" cap="flat" cmpd="sng" algn="ctr">
                      <a:solidFill>
                        <a:srgbClr val="5C8395"/>
                      </a:solidFill>
                      <a:prstDash val="solid"/>
                      <a:round/>
                      <a:headEnd type="none" w="med" len="med"/>
                      <a:tailEnd type="none" w="med" len="med"/>
                    </a:lnL>
                    <a:lnR w="12700" cap="flat" cmpd="sng" algn="ctr">
                      <a:solidFill>
                        <a:srgbClr val="5C8395"/>
                      </a:solidFill>
                      <a:prstDash val="solid"/>
                      <a:round/>
                      <a:headEnd type="none" w="med" len="med"/>
                      <a:tailEnd type="none" w="med" len="med"/>
                    </a:lnR>
                    <a:lnB w="12700" cap="flat" cmpd="sng" algn="ctr">
                      <a:solidFill>
                        <a:srgbClr val="5C8395"/>
                      </a:solidFill>
                      <a:prstDash val="solid"/>
                      <a:round/>
                      <a:headEnd type="none" w="med" len="med"/>
                      <a:tailEnd type="none" w="med" len="med"/>
                    </a:lnB>
                    <a:solidFill>
                      <a:srgbClr val="5C8395"/>
                    </a:solidFill>
                  </a:tcPr>
                </a:tc>
                <a:tc>
                  <a:txBody>
                    <a:bodyPr/>
                    <a:lstStyle/>
                    <a:p>
                      <a:r>
                        <a:rPr lang="de-DE" sz="1200" u="none" dirty="0">
                          <a:solidFill>
                            <a:schemeClr val="bg1"/>
                          </a:solidFill>
                        </a:rPr>
                        <a:t>Beispiele für potentielle Risiken</a:t>
                      </a:r>
                    </a:p>
                  </a:txBody>
                  <a:tcPr>
                    <a:lnL w="12700" cap="flat" cmpd="sng" algn="ctr">
                      <a:solidFill>
                        <a:srgbClr val="5C8395"/>
                      </a:solidFill>
                      <a:prstDash val="solid"/>
                      <a:round/>
                      <a:headEnd type="none" w="med" len="med"/>
                      <a:tailEnd type="none" w="med" len="med"/>
                    </a:lnL>
                    <a:lnB w="12700" cap="flat" cmpd="sng" algn="ctr">
                      <a:solidFill>
                        <a:srgbClr val="5C8395"/>
                      </a:solidFill>
                      <a:prstDash val="solid"/>
                      <a:round/>
                      <a:headEnd type="none" w="med" len="med"/>
                      <a:tailEnd type="none" w="med" len="med"/>
                    </a:lnB>
                    <a:solidFill>
                      <a:srgbClr val="5C8395"/>
                    </a:solidFill>
                  </a:tcPr>
                </a:tc>
                <a:extLst>
                  <a:ext uri="{0D108BD9-81ED-4DB2-BD59-A6C34878D82A}">
                    <a16:rowId xmlns:a16="http://schemas.microsoft.com/office/drawing/2014/main" val="1571184168"/>
                  </a:ext>
                </a:extLst>
              </a:tr>
              <a:tr h="455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solidFill>
                          <a:schemeClr val="dk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dk1"/>
                          </a:solidFill>
                        </a:rPr>
                        <a:t>Emissionen in die Atmosphäre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Extremwetterereignisse wie Hitzewellen und Stürme aufgrund des fortschreitenden Klimawandels, Umweltschäden, CO</a:t>
                      </a:r>
                      <a:r>
                        <a:rPr lang="de-DE" sz="1200" baseline="-25000" dirty="0"/>
                        <a:t>2</a:t>
                      </a:r>
                      <a:r>
                        <a:rPr lang="de-DE" sz="1200" dirty="0"/>
                        <a:t>-Bepreisung, Anforderungen des Marktes, u. a. CDP Reporting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728832681"/>
                  </a:ext>
                </a:extLst>
              </a:tr>
              <a:tr h="460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Nutzung von natürlichen Ressourcen (Energie, Wasser, Rohstoffe)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Stromausfall, Wasserknappheit, Rohstoffverknappung, Biodiversitätsverlust, Störungen in der Lieferkette, steigende Anforderungen von Gesetzgeber und Kunden (Sorgfaltspflichten)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152147165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dk1"/>
                          </a:solidFill>
                        </a:rPr>
                        <a:t>Ein- und Ableitungen in Gewässer; </a:t>
                      </a:r>
                      <a:r>
                        <a:rPr lang="de-DE" sz="1200" dirty="0"/>
                        <a:t>Abfälle, insbesondere gefährliche Abfälle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Umweltschäden, zunehmende und komplexere gesetzliche Vorlagen, Kosten für fachgerechte Entsorgung, Imagerisiken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136889101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Lokale Phänomene (Lärm, Bodenkontaminierung, Strahlung)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Kosten für Vorsorge u. a. von Brandabwehr, Schäden durch Erschütterungen, Beschwerden lokaler Interessensgruppen, negative Veränderung des Landschaftsbildes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357353150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latin typeface="+mn-lt"/>
                          <a:ea typeface="+mn-ea"/>
                        </a:rPr>
                        <a:t>Produktlebenszyklus-bezogene Aspekte, Produktdesign</a:t>
                      </a: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Steigende gesetzliche Anforderungen aus der Ökodesign-Richtlinie zu Zerlegbarkeit und Reparierbarkeit, Aufwand für Prozessänderungen z.B. im Produktdesign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134607979"/>
                  </a:ext>
                </a:extLst>
              </a:tr>
              <a:tr h="388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Kapitalinvestitionen, Kreditvergabe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solidFill>
                      <a:srgbClr val="DEE5EA"/>
                    </a:solidFill>
                  </a:tcPr>
                </a:tc>
                <a:tc>
                  <a:txBody>
                    <a:bodyPr/>
                    <a:lstStyle/>
                    <a:p>
                      <a:r>
                        <a:rPr lang="de-DE" sz="1200" dirty="0"/>
                        <a:t>Höhere Kosten, steigende Erwartungshaltung der Investoren, gesetzliche Anforderungen z.B. aus der EU-Taxonomie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solidFill>
                        <a:srgbClr val="5C8395"/>
                      </a:solidFill>
                      <a:prstDash val="solid"/>
                      <a:round/>
                      <a:headEnd type="none" w="med" len="med"/>
                      <a:tailEnd type="none" w="med" len="med"/>
                    </a:lnB>
                    <a:noFill/>
                  </a:tcPr>
                </a:tc>
                <a:extLst>
                  <a:ext uri="{0D108BD9-81ED-4DB2-BD59-A6C34878D82A}">
                    <a16:rowId xmlns:a16="http://schemas.microsoft.com/office/drawing/2014/main" val="1934303"/>
                  </a:ext>
                </a:extLst>
              </a:tr>
              <a:tr h="484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no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latin typeface="+mn-lt"/>
                          <a:ea typeface="+mn-ea"/>
                        </a:rPr>
                        <a:t>Umweltleistung und Umweltverhalten von Stakeholdern</a:t>
                      </a:r>
                      <a:endParaRPr lang="de-DE"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noFill/>
                      <a:prstDash val="solid"/>
                      <a:round/>
                      <a:headEnd type="none" w="med" len="med"/>
                      <a:tailEnd type="none" w="med" len="med"/>
                    </a:lnB>
                    <a:solidFill>
                      <a:srgbClr val="DEE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Erhöhter Schulungsbedarf und Kommunikationsaufwand mit </a:t>
                      </a:r>
                      <a:r>
                        <a:rPr lang="de-DE" sz="1200" dirty="0">
                          <a:latin typeface="+mn-lt"/>
                          <a:ea typeface="+mn-ea"/>
                        </a:rPr>
                        <a:t>Interessensgruppen (Auftragnehmern, Mitarbeitenden, Lieferanten, Kunden), N</a:t>
                      </a:r>
                      <a:r>
                        <a:rPr lang="de-DE" sz="1200" dirty="0"/>
                        <a:t>achfrageschwankungen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C8395"/>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90782221"/>
                  </a:ext>
                </a:extLst>
              </a:tr>
            </a:tbl>
          </a:graphicData>
        </a:graphic>
      </p:graphicFrame>
      <p:grpSp>
        <p:nvGrpSpPr>
          <p:cNvPr id="13" name="Group 7">
            <a:extLst>
              <a:ext uri="{FF2B5EF4-FFF2-40B4-BE49-F238E27FC236}">
                <a16:creationId xmlns:a16="http://schemas.microsoft.com/office/drawing/2014/main" id="{06268B15-64DF-4C5C-AD1C-0DBF6E043F20}"/>
              </a:ext>
            </a:extLst>
          </p:cNvPr>
          <p:cNvGrpSpPr/>
          <p:nvPr/>
        </p:nvGrpSpPr>
        <p:grpSpPr>
          <a:xfrm>
            <a:off x="9373175" y="997528"/>
            <a:ext cx="2160240" cy="1610386"/>
            <a:chOff x="4483580" y="1616538"/>
            <a:chExt cx="2079138" cy="1619935"/>
          </a:xfrm>
        </p:grpSpPr>
        <p:pic>
          <p:nvPicPr>
            <p:cNvPr id="14" name="Picture 5" descr="A screenshot of a video game&#10;&#10;Description automatically generated with medium confidence">
              <a:extLst>
                <a:ext uri="{FF2B5EF4-FFF2-40B4-BE49-F238E27FC236}">
                  <a16:creationId xmlns:a16="http://schemas.microsoft.com/office/drawing/2014/main" id="{B769A5A8-87D3-4ACB-9A57-BA75C0582F4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83580" y="1616538"/>
              <a:ext cx="2079138" cy="1619935"/>
            </a:xfrm>
            <a:prstGeom prst="rect">
              <a:avLst/>
            </a:prstGeom>
          </p:spPr>
        </p:pic>
        <p:sp>
          <p:nvSpPr>
            <p:cNvPr id="15" name="TextBox 6">
              <a:extLst>
                <a:ext uri="{FF2B5EF4-FFF2-40B4-BE49-F238E27FC236}">
                  <a16:creationId xmlns:a16="http://schemas.microsoft.com/office/drawing/2014/main" id="{07A347C9-D6F0-45DC-9271-8FDD5324BF81}"/>
                </a:ext>
              </a:extLst>
            </p:cNvPr>
            <p:cNvSpPr txBox="1"/>
            <p:nvPr/>
          </p:nvSpPr>
          <p:spPr>
            <a:xfrm rot="21360120">
              <a:off x="4585967" y="1958278"/>
              <a:ext cx="1642516" cy="1095126"/>
            </a:xfrm>
            <a:prstGeom prst="rect">
              <a:avLst/>
            </a:prstGeom>
            <a:noFill/>
          </p:spPr>
          <p:txBody>
            <a:bodyPr wrap="square" rtlCol="0">
              <a:spAutoFit/>
            </a:bodyPr>
            <a:lstStyle/>
            <a:p>
              <a:pPr defTabSz="914354"/>
              <a:r>
                <a:rPr lang="de-DE" sz="1300" dirty="0">
                  <a:solidFill>
                    <a:srgbClr val="000000"/>
                  </a:solidFill>
                  <a:latin typeface="Arial"/>
                  <a:cs typeface="Arial" charset="0"/>
                </a:rPr>
                <a:t>Fokus Risiko: Denken Sie auch immer an die einhergehenden </a:t>
              </a:r>
              <a:r>
                <a:rPr lang="de-DE" sz="1300" b="1" dirty="0">
                  <a:solidFill>
                    <a:srgbClr val="000000"/>
                  </a:solidFill>
                  <a:latin typeface="Arial"/>
                  <a:cs typeface="Arial" charset="0"/>
                </a:rPr>
                <a:t>Chancen</a:t>
              </a:r>
              <a:r>
                <a:rPr lang="de-DE" sz="1300" dirty="0">
                  <a:solidFill>
                    <a:srgbClr val="000000"/>
                  </a:solidFill>
                  <a:latin typeface="Arial"/>
                  <a:cs typeface="Arial" charset="0"/>
                </a:rPr>
                <a:t>!</a:t>
              </a:r>
              <a:endParaRPr lang="en-AU" sz="1300" dirty="0">
                <a:solidFill>
                  <a:srgbClr val="000000"/>
                </a:solidFill>
                <a:latin typeface="Arial"/>
                <a:cs typeface="Arial" charset="0"/>
              </a:endParaRPr>
            </a:p>
          </p:txBody>
        </p:sp>
      </p:grpSp>
      <p:sp>
        <p:nvSpPr>
          <p:cNvPr id="12" name="Inhaltsplatzhalter 2">
            <a:extLst>
              <a:ext uri="{FF2B5EF4-FFF2-40B4-BE49-F238E27FC236}">
                <a16:creationId xmlns:a16="http://schemas.microsoft.com/office/drawing/2014/main" id="{E8541237-6A44-483F-A053-A94B03A45B6E}"/>
              </a:ext>
            </a:extLst>
          </p:cNvPr>
          <p:cNvSpPr txBox="1">
            <a:spLocks/>
          </p:cNvSpPr>
          <p:nvPr/>
        </p:nvSpPr>
        <p:spPr bwMode="auto">
          <a:xfrm>
            <a:off x="658585" y="2084851"/>
            <a:ext cx="8389744" cy="523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60960" rIns="0" bIns="60960" numCol="1" anchor="t" anchorCtr="0" compatLnSpc="1">
            <a:prstTxWarp prst="textNoShape">
              <a:avLst/>
            </a:prstTxWarp>
          </a:bodyPr>
          <a:lstStyle>
            <a:lvl1pPr marL="145256" indent="-145256" algn="l" rtl="0" eaLnBrk="1" fontAlgn="base" hangingPunct="1">
              <a:lnSpc>
                <a:spcPts val="1200"/>
              </a:lnSpc>
              <a:spcBef>
                <a:spcPts val="600"/>
              </a:spcBef>
              <a:spcAft>
                <a:spcPct val="0"/>
              </a:spcAft>
              <a:buClr>
                <a:schemeClr val="tx1"/>
              </a:buClr>
              <a:buChar char="•"/>
              <a:defRPr sz="900">
                <a:solidFill>
                  <a:schemeClr val="tx1"/>
                </a:solidFill>
                <a:latin typeface="+mn-lt"/>
                <a:ea typeface="+mn-ea"/>
                <a:cs typeface="+mn-cs"/>
              </a:defRPr>
            </a:lvl1pPr>
            <a:lvl2pPr marL="428625" indent="-140494" algn="l" rtl="0" eaLnBrk="1" fontAlgn="base" hangingPunct="1">
              <a:lnSpc>
                <a:spcPts val="1200"/>
              </a:lnSpc>
              <a:spcBef>
                <a:spcPts val="600"/>
              </a:spcBef>
              <a:spcAft>
                <a:spcPct val="0"/>
              </a:spcAft>
              <a:buClr>
                <a:schemeClr val="tx1"/>
              </a:buClr>
              <a:buFont typeface="Arial" charset="0"/>
              <a:buChar char="–"/>
              <a:defRPr sz="900">
                <a:solidFill>
                  <a:schemeClr val="tx1"/>
                </a:solidFill>
                <a:latin typeface="+mn-lt"/>
                <a:ea typeface="+mn-ea"/>
              </a:defRPr>
            </a:lvl2pPr>
            <a:lvl3pPr marL="928688" indent="-141685" algn="l" rtl="0" eaLnBrk="1" fontAlgn="base" hangingPunct="1">
              <a:lnSpc>
                <a:spcPts val="1200"/>
              </a:lnSpc>
              <a:spcBef>
                <a:spcPts val="600"/>
              </a:spcBef>
              <a:spcAft>
                <a:spcPct val="0"/>
              </a:spcAft>
              <a:buClr>
                <a:schemeClr val="tx1"/>
              </a:buClr>
              <a:buChar char="•"/>
              <a:defRPr sz="900">
                <a:solidFill>
                  <a:schemeClr val="tx1"/>
                </a:solidFill>
                <a:latin typeface="+mn-lt"/>
                <a:ea typeface="+mn-ea"/>
              </a:defRPr>
            </a:lvl3pPr>
            <a:lvl4pPr marL="1270397" indent="-171450" algn="l" rtl="0" eaLnBrk="1" fontAlgn="base" hangingPunct="1">
              <a:lnSpc>
                <a:spcPts val="1200"/>
              </a:lnSpc>
              <a:spcBef>
                <a:spcPts val="600"/>
              </a:spcBef>
              <a:spcAft>
                <a:spcPct val="0"/>
              </a:spcAft>
              <a:buChar char="–"/>
              <a:defRPr sz="900">
                <a:solidFill>
                  <a:schemeClr val="tx1"/>
                </a:solidFill>
                <a:latin typeface="+mn-lt"/>
                <a:ea typeface="+mn-ea"/>
              </a:defRPr>
            </a:lvl4pPr>
            <a:lvl5pPr marL="1584722" indent="-171450" algn="l" rtl="0" eaLnBrk="1" fontAlgn="base" hangingPunct="1">
              <a:lnSpc>
                <a:spcPts val="1200"/>
              </a:lnSpc>
              <a:spcBef>
                <a:spcPts val="600"/>
              </a:spcBef>
              <a:spcAft>
                <a:spcPct val="0"/>
              </a:spcAft>
              <a:buChar char="»"/>
              <a:defRPr sz="900">
                <a:solidFill>
                  <a:schemeClr val="tx1"/>
                </a:solidFill>
                <a:latin typeface="+mn-lt"/>
                <a:ea typeface="+mn-ea"/>
              </a:defRPr>
            </a:lvl5pPr>
            <a:lvl6pPr marL="1927622" indent="-171450" algn="l" rtl="0" eaLnBrk="1" fontAlgn="base" hangingPunct="1">
              <a:spcBef>
                <a:spcPct val="20000"/>
              </a:spcBef>
              <a:spcAft>
                <a:spcPct val="0"/>
              </a:spcAft>
              <a:buChar char="»"/>
              <a:defRPr sz="1350">
                <a:solidFill>
                  <a:schemeClr val="tx1"/>
                </a:solidFill>
                <a:latin typeface="+mn-lt"/>
                <a:ea typeface="+mn-ea"/>
              </a:defRPr>
            </a:lvl6pPr>
            <a:lvl7pPr marL="2270522" indent="-171450" algn="l" rtl="0" eaLnBrk="1" fontAlgn="base" hangingPunct="1">
              <a:spcBef>
                <a:spcPct val="20000"/>
              </a:spcBef>
              <a:spcAft>
                <a:spcPct val="0"/>
              </a:spcAft>
              <a:buChar char="»"/>
              <a:defRPr sz="1350">
                <a:solidFill>
                  <a:schemeClr val="tx1"/>
                </a:solidFill>
                <a:latin typeface="+mn-lt"/>
                <a:ea typeface="+mn-ea"/>
              </a:defRPr>
            </a:lvl7pPr>
            <a:lvl8pPr marL="2613422" indent="-171450" algn="l" rtl="0" eaLnBrk="1" fontAlgn="base" hangingPunct="1">
              <a:spcBef>
                <a:spcPct val="20000"/>
              </a:spcBef>
              <a:spcAft>
                <a:spcPct val="0"/>
              </a:spcAft>
              <a:buChar char="»"/>
              <a:defRPr sz="1350">
                <a:solidFill>
                  <a:schemeClr val="tx1"/>
                </a:solidFill>
                <a:latin typeface="+mn-lt"/>
                <a:ea typeface="+mn-ea"/>
              </a:defRPr>
            </a:lvl8pPr>
            <a:lvl9pPr marL="2956322" indent="-171450" algn="l" rtl="0" eaLnBrk="1" fontAlgn="base" hangingPunct="1">
              <a:spcBef>
                <a:spcPct val="20000"/>
              </a:spcBef>
              <a:spcAft>
                <a:spcPct val="0"/>
              </a:spcAft>
              <a:buChar char="»"/>
              <a:defRPr sz="1350">
                <a:solidFill>
                  <a:schemeClr val="tx1"/>
                </a:solidFill>
                <a:latin typeface="+mn-lt"/>
                <a:ea typeface="+mn-ea"/>
              </a:defRPr>
            </a:lvl9pPr>
          </a:lstStyle>
          <a:p>
            <a:pPr marL="0" indent="0" defTabSz="914377">
              <a:lnSpc>
                <a:spcPts val="1600"/>
              </a:lnSpc>
              <a:spcBef>
                <a:spcPts val="800"/>
              </a:spcBef>
              <a:buClr>
                <a:srgbClr val="000000"/>
              </a:buClr>
              <a:buNone/>
            </a:pPr>
            <a:r>
              <a:rPr lang="de-DE" sz="1200" dirty="0">
                <a:solidFill>
                  <a:srgbClr val="000000"/>
                </a:solidFill>
                <a:latin typeface="Arial"/>
                <a:ea typeface="ＭＳ Ｐゴシック"/>
              </a:rPr>
              <a:t>Umweltrisiken ergeben sich aus „Umweltaspekten“. Dies ist die Art und Weise, auf die eine Aktivität, ein Produkt oder eine Dienstleistung eines Unternehmens die Umwelt beeinflusst (angelehnt an DIN EN ISO 14001).</a:t>
            </a:r>
          </a:p>
        </p:txBody>
      </p:sp>
      <p:sp>
        <p:nvSpPr>
          <p:cNvPr id="17" name="Textfeld 16">
            <a:extLst>
              <a:ext uri="{FF2B5EF4-FFF2-40B4-BE49-F238E27FC236}">
                <a16:creationId xmlns:a16="http://schemas.microsoft.com/office/drawing/2014/main" id="{E9DB4AE8-1D85-47BB-93D2-FD08C625D762}"/>
              </a:ext>
            </a:extLst>
          </p:cNvPr>
          <p:cNvSpPr txBox="1"/>
          <p:nvPr/>
        </p:nvSpPr>
        <p:spPr>
          <a:xfrm>
            <a:off x="551384" y="1669001"/>
            <a:ext cx="8173719" cy="276999"/>
          </a:xfrm>
          <a:prstGeom prst="rect">
            <a:avLst/>
          </a:prstGeom>
          <a:solidFill>
            <a:srgbClr val="5C8395"/>
          </a:solidFill>
          <a:ln>
            <a:solidFill>
              <a:srgbClr val="5C8395"/>
            </a:solidFill>
          </a:ln>
        </p:spPr>
        <p:txBody>
          <a:bodyPr wrap="square" rtlCol="0">
            <a:spAutoFit/>
          </a:bodyPr>
          <a:lstStyle/>
          <a:p>
            <a:pPr marL="0" marR="0" lvl="0" indent="0" algn="l" defTabSz="685766"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9B000"/>
                </a:solidFill>
                <a:effectLst/>
                <a:uLnTx/>
                <a:uFillTx/>
                <a:latin typeface="Arial" charset="0"/>
                <a:ea typeface="ＭＳ Ｐゴシック" charset="-128"/>
                <a:cs typeface="Arial" charset="0"/>
              </a:rPr>
              <a:t>RISIKO</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Arial" charset="0"/>
              </a:rPr>
              <a:t> </a:t>
            </a: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 Gefahr für das Unternehmen </a:t>
            </a:r>
            <a:r>
              <a:rPr kumimoji="0" lang="de-DE" sz="1200" b="0" i="0" u="none" strike="noStrike" kern="1200" cap="none" spc="0" normalizeH="0" baseline="0" noProof="0" dirty="0">
                <a:ln>
                  <a:noFill/>
                </a:ln>
                <a:solidFill>
                  <a:schemeClr val="bg1"/>
                </a:solidFill>
                <a:effectLst/>
                <a:uLnTx/>
                <a:uFillTx/>
                <a:latin typeface="Arial" charset="0"/>
                <a:ea typeface="ＭＳ Ｐゴシック" charset="-128"/>
                <a:cs typeface="Arial" charset="0"/>
              </a:rPr>
              <a:t>sowie Dritte und </a:t>
            </a: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Arial" charset="0"/>
              </a:rPr>
              <a:t>/ oder die Umwelt</a:t>
            </a:r>
          </a:p>
        </p:txBody>
      </p:sp>
      <p:grpSp>
        <p:nvGrpSpPr>
          <p:cNvPr id="3" name="Gruppieren 2">
            <a:extLst>
              <a:ext uri="{FF2B5EF4-FFF2-40B4-BE49-F238E27FC236}">
                <a16:creationId xmlns:a16="http://schemas.microsoft.com/office/drawing/2014/main" id="{676D115D-D424-4085-B5D9-1D2C2FE1BCDF}"/>
              </a:ext>
            </a:extLst>
          </p:cNvPr>
          <p:cNvGrpSpPr/>
          <p:nvPr/>
        </p:nvGrpSpPr>
        <p:grpSpPr>
          <a:xfrm>
            <a:off x="741961" y="3040019"/>
            <a:ext cx="457976" cy="3068096"/>
            <a:chOff x="786230" y="3174343"/>
            <a:chExt cx="457976" cy="3068096"/>
          </a:xfrm>
        </p:grpSpPr>
        <p:grpSp>
          <p:nvGrpSpPr>
            <p:cNvPr id="87" name="Gruppieren 86">
              <a:extLst>
                <a:ext uri="{FF2B5EF4-FFF2-40B4-BE49-F238E27FC236}">
                  <a16:creationId xmlns:a16="http://schemas.microsoft.com/office/drawing/2014/main" id="{EBA4E41C-93C6-4644-8652-8E724F004D3B}"/>
                </a:ext>
              </a:extLst>
            </p:cNvPr>
            <p:cNvGrpSpPr/>
            <p:nvPr/>
          </p:nvGrpSpPr>
          <p:grpSpPr>
            <a:xfrm>
              <a:off x="805893" y="3174343"/>
              <a:ext cx="367359" cy="393797"/>
              <a:chOff x="805892" y="3174342"/>
              <a:chExt cx="367359" cy="393797"/>
            </a:xfrm>
          </p:grpSpPr>
          <p:sp>
            <p:nvSpPr>
              <p:cNvPr id="63" name="Grafik 7" descr="Kraftwerk Silhouette">
                <a:extLst>
                  <a:ext uri="{FF2B5EF4-FFF2-40B4-BE49-F238E27FC236}">
                    <a16:creationId xmlns:a16="http://schemas.microsoft.com/office/drawing/2014/main" id="{E047206D-B34E-40A9-8BB0-2553AE825A11}"/>
                  </a:ext>
                </a:extLst>
              </p:cNvPr>
              <p:cNvSpPr/>
              <p:nvPr/>
            </p:nvSpPr>
            <p:spPr>
              <a:xfrm>
                <a:off x="805892" y="3339635"/>
                <a:ext cx="367359" cy="228504"/>
              </a:xfrm>
              <a:custGeom>
                <a:avLst/>
                <a:gdLst>
                  <a:gd name="connsiteX0" fmla="*/ 341899 w 367359"/>
                  <a:gd name="connsiteY0" fmla="*/ 220341 h 228504"/>
                  <a:gd name="connsiteX1" fmla="*/ 324327 w 367359"/>
                  <a:gd name="connsiteY1" fmla="*/ 56750 h 228504"/>
                  <a:gd name="connsiteX2" fmla="*/ 322015 w 367359"/>
                  <a:gd name="connsiteY2" fmla="*/ 48393 h 228504"/>
                  <a:gd name="connsiteX3" fmla="*/ 314296 w 367359"/>
                  <a:gd name="connsiteY3" fmla="*/ 44825 h 228504"/>
                  <a:gd name="connsiteX4" fmla="*/ 265315 w 367359"/>
                  <a:gd name="connsiteY4" fmla="*/ 44825 h 228504"/>
                  <a:gd name="connsiteX5" fmla="*/ 265315 w 367359"/>
                  <a:gd name="connsiteY5" fmla="*/ 52989 h 228504"/>
                  <a:gd name="connsiteX6" fmla="*/ 314296 w 367359"/>
                  <a:gd name="connsiteY6" fmla="*/ 52989 h 228504"/>
                  <a:gd name="connsiteX7" fmla="*/ 315797 w 367359"/>
                  <a:gd name="connsiteY7" fmla="*/ 53683 h 228504"/>
                  <a:gd name="connsiteX8" fmla="*/ 316269 w 367359"/>
                  <a:gd name="connsiteY8" fmla="*/ 55452 h 228504"/>
                  <a:gd name="connsiteX9" fmla="*/ 333364 w 367359"/>
                  <a:gd name="connsiteY9" fmla="*/ 220341 h 228504"/>
                  <a:gd name="connsiteX10" fmla="*/ 291335 w 367359"/>
                  <a:gd name="connsiteY10" fmla="*/ 220341 h 228504"/>
                  <a:gd name="connsiteX11" fmla="*/ 257528 w 367359"/>
                  <a:gd name="connsiteY11" fmla="*/ 11926 h 228504"/>
                  <a:gd name="connsiteX12" fmla="*/ 255220 w 367359"/>
                  <a:gd name="connsiteY12" fmla="*/ 3570 h 228504"/>
                  <a:gd name="connsiteX13" fmla="*/ 247499 w 367359"/>
                  <a:gd name="connsiteY13" fmla="*/ 0 h 228504"/>
                  <a:gd name="connsiteX14" fmla="*/ 120608 w 367359"/>
                  <a:gd name="connsiteY14" fmla="*/ 0 h 228504"/>
                  <a:gd name="connsiteX15" fmla="*/ 112888 w 367359"/>
                  <a:gd name="connsiteY15" fmla="*/ 3567 h 228504"/>
                  <a:gd name="connsiteX16" fmla="*/ 110575 w 367359"/>
                  <a:gd name="connsiteY16" fmla="*/ 11910 h 228504"/>
                  <a:gd name="connsiteX17" fmla="*/ 76730 w 367359"/>
                  <a:gd name="connsiteY17" fmla="*/ 220341 h 228504"/>
                  <a:gd name="connsiteX18" fmla="*/ 33993 w 367359"/>
                  <a:gd name="connsiteY18" fmla="*/ 220341 h 228504"/>
                  <a:gd name="connsiteX19" fmla="*/ 51088 w 367359"/>
                  <a:gd name="connsiteY19" fmla="*/ 55438 h 228504"/>
                  <a:gd name="connsiteX20" fmla="*/ 51562 w 367359"/>
                  <a:gd name="connsiteY20" fmla="*/ 53683 h 228504"/>
                  <a:gd name="connsiteX21" fmla="*/ 53063 w 367359"/>
                  <a:gd name="connsiteY21" fmla="*/ 52989 h 228504"/>
                  <a:gd name="connsiteX22" fmla="*/ 102044 w 367359"/>
                  <a:gd name="connsiteY22" fmla="*/ 52989 h 228504"/>
                  <a:gd name="connsiteX23" fmla="*/ 102044 w 367359"/>
                  <a:gd name="connsiteY23" fmla="*/ 44825 h 228504"/>
                  <a:gd name="connsiteX24" fmla="*/ 53063 w 367359"/>
                  <a:gd name="connsiteY24" fmla="*/ 44825 h 228504"/>
                  <a:gd name="connsiteX25" fmla="*/ 45342 w 367359"/>
                  <a:gd name="connsiteY25" fmla="*/ 48395 h 228504"/>
                  <a:gd name="connsiteX26" fmla="*/ 43032 w 367359"/>
                  <a:gd name="connsiteY26" fmla="*/ 56736 h 228504"/>
                  <a:gd name="connsiteX27" fmla="*/ 25460 w 367359"/>
                  <a:gd name="connsiteY27" fmla="*/ 220341 h 228504"/>
                  <a:gd name="connsiteX28" fmla="*/ 0 w 367359"/>
                  <a:gd name="connsiteY28" fmla="*/ 220341 h 228504"/>
                  <a:gd name="connsiteX29" fmla="*/ 0 w 367359"/>
                  <a:gd name="connsiteY29" fmla="*/ 228505 h 228504"/>
                  <a:gd name="connsiteX30" fmla="*/ 367359 w 367359"/>
                  <a:gd name="connsiteY30" fmla="*/ 228505 h 228504"/>
                  <a:gd name="connsiteX31" fmla="*/ 367359 w 367359"/>
                  <a:gd name="connsiteY31" fmla="*/ 220341 h 228504"/>
                  <a:gd name="connsiteX32" fmla="*/ 85587 w 367359"/>
                  <a:gd name="connsiteY32" fmla="*/ 220341 h 228504"/>
                  <a:gd name="connsiteX33" fmla="*/ 118633 w 367359"/>
                  <a:gd name="connsiteY33" fmla="*/ 10613 h 228504"/>
                  <a:gd name="connsiteX34" fmla="*/ 119107 w 367359"/>
                  <a:gd name="connsiteY34" fmla="*/ 8857 h 228504"/>
                  <a:gd name="connsiteX35" fmla="*/ 120608 w 367359"/>
                  <a:gd name="connsiteY35" fmla="*/ 8164 h 228504"/>
                  <a:gd name="connsiteX36" fmla="*/ 247499 w 367359"/>
                  <a:gd name="connsiteY36" fmla="*/ 8164 h 228504"/>
                  <a:gd name="connsiteX37" fmla="*/ 248998 w 367359"/>
                  <a:gd name="connsiteY37" fmla="*/ 8857 h 228504"/>
                  <a:gd name="connsiteX38" fmla="*/ 249471 w 367359"/>
                  <a:gd name="connsiteY38" fmla="*/ 10625 h 228504"/>
                  <a:gd name="connsiteX39" fmla="*/ 282478 w 367359"/>
                  <a:gd name="connsiteY39" fmla="*/ 220341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7359" h="228504">
                    <a:moveTo>
                      <a:pt x="341899" y="220341"/>
                    </a:moveTo>
                    <a:cubicBezTo>
                      <a:pt x="330787" y="184352"/>
                      <a:pt x="314633" y="117571"/>
                      <a:pt x="324327" y="56750"/>
                    </a:cubicBezTo>
                    <a:cubicBezTo>
                      <a:pt x="324822" y="53760"/>
                      <a:pt x="323976" y="50703"/>
                      <a:pt x="322015" y="48393"/>
                    </a:cubicBezTo>
                    <a:cubicBezTo>
                      <a:pt x="320091" y="46128"/>
                      <a:pt x="317268" y="44824"/>
                      <a:pt x="314296" y="44825"/>
                    </a:cubicBezTo>
                    <a:lnTo>
                      <a:pt x="265315" y="44825"/>
                    </a:lnTo>
                    <a:lnTo>
                      <a:pt x="265315" y="52989"/>
                    </a:lnTo>
                    <a:lnTo>
                      <a:pt x="314296" y="52989"/>
                    </a:lnTo>
                    <a:cubicBezTo>
                      <a:pt x="314875" y="52985"/>
                      <a:pt x="315425" y="53240"/>
                      <a:pt x="315797" y="53683"/>
                    </a:cubicBezTo>
                    <a:cubicBezTo>
                      <a:pt x="316211" y="54173"/>
                      <a:pt x="316384" y="54821"/>
                      <a:pt x="316269" y="55452"/>
                    </a:cubicBezTo>
                    <a:cubicBezTo>
                      <a:pt x="306949" y="113920"/>
                      <a:pt x="320025" y="176495"/>
                      <a:pt x="333364" y="220341"/>
                    </a:cubicBezTo>
                    <a:lnTo>
                      <a:pt x="291335" y="220341"/>
                    </a:lnTo>
                    <a:cubicBezTo>
                      <a:pt x="282977" y="200790"/>
                      <a:pt x="243220" y="101432"/>
                      <a:pt x="257528" y="11926"/>
                    </a:cubicBezTo>
                    <a:cubicBezTo>
                      <a:pt x="258024" y="8937"/>
                      <a:pt x="257180" y="5881"/>
                      <a:pt x="255220" y="3570"/>
                    </a:cubicBezTo>
                    <a:cubicBezTo>
                      <a:pt x="253296" y="1304"/>
                      <a:pt x="250473" y="-2"/>
                      <a:pt x="247499" y="0"/>
                    </a:cubicBezTo>
                    <a:lnTo>
                      <a:pt x="120608" y="0"/>
                    </a:lnTo>
                    <a:cubicBezTo>
                      <a:pt x="117636" y="-2"/>
                      <a:pt x="114813" y="1303"/>
                      <a:pt x="112888" y="3567"/>
                    </a:cubicBezTo>
                    <a:cubicBezTo>
                      <a:pt x="110930" y="5874"/>
                      <a:pt x="110085" y="8924"/>
                      <a:pt x="110575" y="11910"/>
                    </a:cubicBezTo>
                    <a:cubicBezTo>
                      <a:pt x="124845" y="101450"/>
                      <a:pt x="85087" y="200793"/>
                      <a:pt x="76730" y="220341"/>
                    </a:cubicBezTo>
                    <a:lnTo>
                      <a:pt x="33993" y="220341"/>
                    </a:lnTo>
                    <a:cubicBezTo>
                      <a:pt x="47332" y="176495"/>
                      <a:pt x="60408" y="113921"/>
                      <a:pt x="51088" y="55438"/>
                    </a:cubicBezTo>
                    <a:cubicBezTo>
                      <a:pt x="50976" y="54811"/>
                      <a:pt x="51149" y="54167"/>
                      <a:pt x="51562" y="53683"/>
                    </a:cubicBezTo>
                    <a:cubicBezTo>
                      <a:pt x="51934" y="53239"/>
                      <a:pt x="52484" y="52984"/>
                      <a:pt x="53063" y="52989"/>
                    </a:cubicBezTo>
                    <a:lnTo>
                      <a:pt x="102044" y="52989"/>
                    </a:lnTo>
                    <a:lnTo>
                      <a:pt x="102044" y="44825"/>
                    </a:lnTo>
                    <a:lnTo>
                      <a:pt x="53063" y="44825"/>
                    </a:lnTo>
                    <a:cubicBezTo>
                      <a:pt x="50090" y="44824"/>
                      <a:pt x="47266" y="46129"/>
                      <a:pt x="45342" y="48395"/>
                    </a:cubicBezTo>
                    <a:cubicBezTo>
                      <a:pt x="43385" y="50701"/>
                      <a:pt x="42540" y="53751"/>
                      <a:pt x="43032" y="56736"/>
                    </a:cubicBezTo>
                    <a:cubicBezTo>
                      <a:pt x="52725" y="117571"/>
                      <a:pt x="36573" y="184352"/>
                      <a:pt x="25460" y="220341"/>
                    </a:cubicBezTo>
                    <a:lnTo>
                      <a:pt x="0" y="220341"/>
                    </a:lnTo>
                    <a:lnTo>
                      <a:pt x="0" y="228505"/>
                    </a:lnTo>
                    <a:lnTo>
                      <a:pt x="367359" y="228505"/>
                    </a:lnTo>
                    <a:lnTo>
                      <a:pt x="367359" y="220341"/>
                    </a:lnTo>
                    <a:close/>
                    <a:moveTo>
                      <a:pt x="85587" y="220341"/>
                    </a:moveTo>
                    <a:cubicBezTo>
                      <a:pt x="96375" y="194290"/>
                      <a:pt x="132576" y="98085"/>
                      <a:pt x="118633" y="10613"/>
                    </a:cubicBezTo>
                    <a:cubicBezTo>
                      <a:pt x="118522" y="9986"/>
                      <a:pt x="118696" y="9343"/>
                      <a:pt x="119107" y="8857"/>
                    </a:cubicBezTo>
                    <a:cubicBezTo>
                      <a:pt x="119479" y="8415"/>
                      <a:pt x="120029" y="8160"/>
                      <a:pt x="120608" y="8164"/>
                    </a:cubicBezTo>
                    <a:lnTo>
                      <a:pt x="247499" y="8164"/>
                    </a:lnTo>
                    <a:cubicBezTo>
                      <a:pt x="248077" y="8160"/>
                      <a:pt x="248627" y="8414"/>
                      <a:pt x="248998" y="8857"/>
                    </a:cubicBezTo>
                    <a:cubicBezTo>
                      <a:pt x="249412" y="9346"/>
                      <a:pt x="249586" y="9995"/>
                      <a:pt x="249471" y="10625"/>
                    </a:cubicBezTo>
                    <a:cubicBezTo>
                      <a:pt x="235492" y="98066"/>
                      <a:pt x="271690" y="194287"/>
                      <a:pt x="282478" y="220341"/>
                    </a:cubicBezTo>
                    <a:close/>
                  </a:path>
                </a:pathLst>
              </a:custGeom>
              <a:solidFill>
                <a:srgbClr val="000000"/>
              </a:solidFill>
              <a:ln w="4068"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64" name="Grafik 7" descr="Kraftwerk Silhouette">
                <a:extLst>
                  <a:ext uri="{FF2B5EF4-FFF2-40B4-BE49-F238E27FC236}">
                    <a16:creationId xmlns:a16="http://schemas.microsoft.com/office/drawing/2014/main" id="{1D3967C2-9769-4D1C-B321-A5A01847C705}"/>
                  </a:ext>
                </a:extLst>
              </p:cNvPr>
              <p:cNvSpPr/>
              <p:nvPr/>
            </p:nvSpPr>
            <p:spPr>
              <a:xfrm>
                <a:off x="937562" y="3174342"/>
                <a:ext cx="179431" cy="106682"/>
              </a:xfrm>
              <a:custGeom>
                <a:avLst/>
                <a:gdLst>
                  <a:gd name="connsiteX0" fmla="*/ 19431 w 179431"/>
                  <a:gd name="connsiteY0" fmla="*/ 106682 h 106682"/>
                  <a:gd name="connsiteX1" fmla="*/ 31312 w 179431"/>
                  <a:gd name="connsiteY1" fmla="*/ 102557 h 106682"/>
                  <a:gd name="connsiteX2" fmla="*/ 35598 w 179431"/>
                  <a:gd name="connsiteY2" fmla="*/ 98147 h 106682"/>
                  <a:gd name="connsiteX3" fmla="*/ 36210 w 179431"/>
                  <a:gd name="connsiteY3" fmla="*/ 97167 h 106682"/>
                  <a:gd name="connsiteX4" fmla="*/ 50701 w 179431"/>
                  <a:gd name="connsiteY4" fmla="*/ 93628 h 106682"/>
                  <a:gd name="connsiteX5" fmla="*/ 50745 w 179431"/>
                  <a:gd name="connsiteY5" fmla="*/ 93655 h 106682"/>
                  <a:gd name="connsiteX6" fmla="*/ 53765 w 179431"/>
                  <a:gd name="connsiteY6" fmla="*/ 95491 h 106682"/>
                  <a:gd name="connsiteX7" fmla="*/ 102103 w 179431"/>
                  <a:gd name="connsiteY7" fmla="*/ 83801 h 106682"/>
                  <a:gd name="connsiteX8" fmla="*/ 102146 w 179431"/>
                  <a:gd name="connsiteY8" fmla="*/ 83729 h 106682"/>
                  <a:gd name="connsiteX9" fmla="*/ 116638 w 179431"/>
                  <a:gd name="connsiteY9" fmla="*/ 80192 h 106682"/>
                  <a:gd name="connsiteX10" fmla="*/ 116681 w 179431"/>
                  <a:gd name="connsiteY10" fmla="*/ 80219 h 106682"/>
                  <a:gd name="connsiteX11" fmla="*/ 118209 w 179431"/>
                  <a:gd name="connsiteY11" fmla="*/ 81010 h 106682"/>
                  <a:gd name="connsiteX12" fmla="*/ 121290 w 179431"/>
                  <a:gd name="connsiteY12" fmla="*/ 82606 h 106682"/>
                  <a:gd name="connsiteX13" fmla="*/ 122561 w 179431"/>
                  <a:gd name="connsiteY13" fmla="*/ 83195 h 106682"/>
                  <a:gd name="connsiteX14" fmla="*/ 127161 w 179431"/>
                  <a:gd name="connsiteY14" fmla="*/ 84822 h 106682"/>
                  <a:gd name="connsiteX15" fmla="*/ 139279 w 179431"/>
                  <a:gd name="connsiteY15" fmla="*/ 86612 h 106682"/>
                  <a:gd name="connsiteX16" fmla="*/ 173840 w 179431"/>
                  <a:gd name="connsiteY16" fmla="*/ 67599 h 106682"/>
                  <a:gd name="connsiteX17" fmla="*/ 158818 w 179431"/>
                  <a:gd name="connsiteY17" fmla="*/ 11034 h 106682"/>
                  <a:gd name="connsiteX18" fmla="*/ 136277 w 179431"/>
                  <a:gd name="connsiteY18" fmla="*/ 4648 h 106682"/>
                  <a:gd name="connsiteX19" fmla="*/ 117299 w 179431"/>
                  <a:gd name="connsiteY19" fmla="*/ 9306 h 106682"/>
                  <a:gd name="connsiteX20" fmla="*/ 116766 w 179431"/>
                  <a:gd name="connsiteY20" fmla="*/ 9579 h 106682"/>
                  <a:gd name="connsiteX21" fmla="*/ 114888 w 179431"/>
                  <a:gd name="connsiteY21" fmla="*/ 10544 h 106682"/>
                  <a:gd name="connsiteX22" fmla="*/ 108194 w 179431"/>
                  <a:gd name="connsiteY22" fmla="*/ 5276 h 106682"/>
                  <a:gd name="connsiteX23" fmla="*/ 89608 w 179431"/>
                  <a:gd name="connsiteY23" fmla="*/ 2 h 106682"/>
                  <a:gd name="connsiteX24" fmla="*/ 61199 w 179431"/>
                  <a:gd name="connsiteY24" fmla="*/ 15649 h 106682"/>
                  <a:gd name="connsiteX25" fmla="*/ 56872 w 179431"/>
                  <a:gd name="connsiteY25" fmla="*/ 37213 h 106682"/>
                  <a:gd name="connsiteX26" fmla="*/ 28701 w 179431"/>
                  <a:gd name="connsiteY26" fmla="*/ 55469 h 106682"/>
                  <a:gd name="connsiteX27" fmla="*/ 21231 w 179431"/>
                  <a:gd name="connsiteY27" fmla="*/ 67761 h 106682"/>
                  <a:gd name="connsiteX28" fmla="*/ 19476 w 179431"/>
                  <a:gd name="connsiteY28" fmla="*/ 67598 h 106682"/>
                  <a:gd name="connsiteX29" fmla="*/ 0 w 179431"/>
                  <a:gd name="connsiteY29" fmla="*/ 87207 h 106682"/>
                  <a:gd name="connsiteX30" fmla="*/ 19435 w 179431"/>
                  <a:gd name="connsiteY30" fmla="*/ 106682 h 106682"/>
                  <a:gd name="connsiteX31" fmla="*/ 19326 w 179431"/>
                  <a:gd name="connsiteY31" fmla="*/ 75763 h 106682"/>
                  <a:gd name="connsiteX32" fmla="*/ 25615 w 179431"/>
                  <a:gd name="connsiteY32" fmla="*/ 76260 h 106682"/>
                  <a:gd name="connsiteX33" fmla="*/ 28204 w 179431"/>
                  <a:gd name="connsiteY33" fmla="*/ 72002 h 106682"/>
                  <a:gd name="connsiteX34" fmla="*/ 35671 w 179431"/>
                  <a:gd name="connsiteY34" fmla="*/ 59715 h 106682"/>
                  <a:gd name="connsiteX35" fmla="*/ 57897 w 179431"/>
                  <a:gd name="connsiteY35" fmla="*/ 45311 h 106682"/>
                  <a:gd name="connsiteX36" fmla="*/ 59526 w 179431"/>
                  <a:gd name="connsiteY36" fmla="*/ 45105 h 106682"/>
                  <a:gd name="connsiteX37" fmla="*/ 60623 w 179431"/>
                  <a:gd name="connsiteY37" fmla="*/ 47518 h 106682"/>
                  <a:gd name="connsiteX38" fmla="*/ 66155 w 179431"/>
                  <a:gd name="connsiteY38" fmla="*/ 49166 h 106682"/>
                  <a:gd name="connsiteX39" fmla="*/ 67803 w 179431"/>
                  <a:gd name="connsiteY39" fmla="*/ 43634 h 106682"/>
                  <a:gd name="connsiteX40" fmla="*/ 67778 w 179431"/>
                  <a:gd name="connsiteY40" fmla="*/ 43588 h 106682"/>
                  <a:gd name="connsiteX41" fmla="*/ 64877 w 179431"/>
                  <a:gd name="connsiteY41" fmla="*/ 30012 h 106682"/>
                  <a:gd name="connsiteX42" fmla="*/ 68175 w 179431"/>
                  <a:gd name="connsiteY42" fmla="*/ 19890 h 106682"/>
                  <a:gd name="connsiteX43" fmla="*/ 89607 w 179431"/>
                  <a:gd name="connsiteY43" fmla="*/ 8166 h 106682"/>
                  <a:gd name="connsiteX44" fmla="*/ 104007 w 179431"/>
                  <a:gd name="connsiteY44" fmla="*/ 12288 h 106682"/>
                  <a:gd name="connsiteX45" fmla="*/ 108517 w 179431"/>
                  <a:gd name="connsiteY45" fmla="*/ 15785 h 106682"/>
                  <a:gd name="connsiteX46" fmla="*/ 100624 w 179431"/>
                  <a:gd name="connsiteY46" fmla="*/ 26482 h 106682"/>
                  <a:gd name="connsiteX47" fmla="*/ 102463 w 179431"/>
                  <a:gd name="connsiteY47" fmla="*/ 31951 h 106682"/>
                  <a:gd name="connsiteX48" fmla="*/ 104275 w 179431"/>
                  <a:gd name="connsiteY48" fmla="*/ 32378 h 106682"/>
                  <a:gd name="connsiteX49" fmla="*/ 107934 w 179431"/>
                  <a:gd name="connsiteY49" fmla="*/ 30112 h 106682"/>
                  <a:gd name="connsiteX50" fmla="*/ 120832 w 179431"/>
                  <a:gd name="connsiteY50" fmla="*/ 16645 h 106682"/>
                  <a:gd name="connsiteX51" fmla="*/ 136275 w 179431"/>
                  <a:gd name="connsiteY51" fmla="*/ 12812 h 106682"/>
                  <a:gd name="connsiteX52" fmla="*/ 154573 w 179431"/>
                  <a:gd name="connsiteY52" fmla="*/ 18007 h 106682"/>
                  <a:gd name="connsiteX53" fmla="*/ 166869 w 179431"/>
                  <a:gd name="connsiteY53" fmla="*/ 63353 h 106682"/>
                  <a:gd name="connsiteX54" fmla="*/ 139282 w 179431"/>
                  <a:gd name="connsiteY54" fmla="*/ 78447 h 106682"/>
                  <a:gd name="connsiteX55" fmla="*/ 127228 w 179431"/>
                  <a:gd name="connsiteY55" fmla="*/ 76203 h 106682"/>
                  <a:gd name="connsiteX56" fmla="*/ 124121 w 179431"/>
                  <a:gd name="connsiteY56" fmla="*/ 74906 h 106682"/>
                  <a:gd name="connsiteX57" fmla="*/ 123210 w 179431"/>
                  <a:gd name="connsiteY57" fmla="*/ 74432 h 106682"/>
                  <a:gd name="connsiteX58" fmla="*/ 110571 w 179431"/>
                  <a:gd name="connsiteY58" fmla="*/ 63642 h 106682"/>
                  <a:gd name="connsiteX59" fmla="*/ 104856 w 179431"/>
                  <a:gd name="connsiteY59" fmla="*/ 62820 h 106682"/>
                  <a:gd name="connsiteX60" fmla="*/ 104033 w 179431"/>
                  <a:gd name="connsiteY60" fmla="*/ 68535 h 106682"/>
                  <a:gd name="connsiteX61" fmla="*/ 106167 w 179431"/>
                  <a:gd name="connsiteY61" fmla="*/ 71174 h 106682"/>
                  <a:gd name="connsiteX62" fmla="*/ 95177 w 179431"/>
                  <a:gd name="connsiteY62" fmla="*/ 79485 h 106682"/>
                  <a:gd name="connsiteX63" fmla="*/ 58085 w 179431"/>
                  <a:gd name="connsiteY63" fmla="*/ 88565 h 106682"/>
                  <a:gd name="connsiteX64" fmla="*/ 58010 w 179431"/>
                  <a:gd name="connsiteY64" fmla="*/ 88519 h 106682"/>
                  <a:gd name="connsiteX65" fmla="*/ 55022 w 179431"/>
                  <a:gd name="connsiteY65" fmla="*/ 86702 h 106682"/>
                  <a:gd name="connsiteX66" fmla="*/ 29288 w 179431"/>
                  <a:gd name="connsiteY66" fmla="*/ 92842 h 106682"/>
                  <a:gd name="connsiteX67" fmla="*/ 28598 w 179431"/>
                  <a:gd name="connsiteY67" fmla="*/ 93949 h 106682"/>
                  <a:gd name="connsiteX68" fmla="*/ 26312 w 179431"/>
                  <a:gd name="connsiteY68" fmla="*/ 96283 h 106682"/>
                  <a:gd name="connsiteX69" fmla="*/ 19431 w 179431"/>
                  <a:gd name="connsiteY69" fmla="*/ 98520 h 106682"/>
                  <a:gd name="connsiteX70" fmla="*/ 8044 w 179431"/>
                  <a:gd name="connsiteY70" fmla="*/ 87151 h 106682"/>
                  <a:gd name="connsiteX71" fmla="*/ 19326 w 179431"/>
                  <a:gd name="connsiteY71" fmla="*/ 75764 h 10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79431" h="106682">
                    <a:moveTo>
                      <a:pt x="19431" y="106682"/>
                    </a:moveTo>
                    <a:cubicBezTo>
                      <a:pt x="23738" y="106659"/>
                      <a:pt x="27917" y="105208"/>
                      <a:pt x="31312" y="102557"/>
                    </a:cubicBezTo>
                    <a:cubicBezTo>
                      <a:pt x="33053" y="101427"/>
                      <a:pt x="34518" y="99920"/>
                      <a:pt x="35598" y="98147"/>
                    </a:cubicBezTo>
                    <a:lnTo>
                      <a:pt x="36210" y="97167"/>
                    </a:lnTo>
                    <a:cubicBezTo>
                      <a:pt x="39234" y="92188"/>
                      <a:pt x="45722" y="90603"/>
                      <a:pt x="50701" y="93628"/>
                    </a:cubicBezTo>
                    <a:cubicBezTo>
                      <a:pt x="50715" y="93637"/>
                      <a:pt x="50730" y="93646"/>
                      <a:pt x="50745" y="93655"/>
                    </a:cubicBezTo>
                    <a:lnTo>
                      <a:pt x="53765" y="95491"/>
                    </a:lnTo>
                    <a:cubicBezTo>
                      <a:pt x="70342" y="105611"/>
                      <a:pt x="91983" y="100377"/>
                      <a:pt x="102103" y="83801"/>
                    </a:cubicBezTo>
                    <a:cubicBezTo>
                      <a:pt x="102117" y="83777"/>
                      <a:pt x="102132" y="83753"/>
                      <a:pt x="102146" y="83729"/>
                    </a:cubicBezTo>
                    <a:cubicBezTo>
                      <a:pt x="105171" y="78751"/>
                      <a:pt x="111659" y="77167"/>
                      <a:pt x="116638" y="80192"/>
                    </a:cubicBezTo>
                    <a:cubicBezTo>
                      <a:pt x="116652" y="80201"/>
                      <a:pt x="116667" y="80210"/>
                      <a:pt x="116681" y="80219"/>
                    </a:cubicBezTo>
                    <a:cubicBezTo>
                      <a:pt x="117179" y="80522"/>
                      <a:pt x="117704" y="80729"/>
                      <a:pt x="118209" y="81010"/>
                    </a:cubicBezTo>
                    <a:cubicBezTo>
                      <a:pt x="119214" y="81580"/>
                      <a:pt x="120241" y="82112"/>
                      <a:pt x="121290" y="82606"/>
                    </a:cubicBezTo>
                    <a:cubicBezTo>
                      <a:pt x="121714" y="82801"/>
                      <a:pt x="122133" y="83015"/>
                      <a:pt x="122561" y="83195"/>
                    </a:cubicBezTo>
                    <a:cubicBezTo>
                      <a:pt x="124065" y="83816"/>
                      <a:pt x="125600" y="84359"/>
                      <a:pt x="127161" y="84822"/>
                    </a:cubicBezTo>
                    <a:cubicBezTo>
                      <a:pt x="131094" y="85994"/>
                      <a:pt x="135175" y="86597"/>
                      <a:pt x="139279" y="86612"/>
                    </a:cubicBezTo>
                    <a:cubicBezTo>
                      <a:pt x="153335" y="86769"/>
                      <a:pt x="166448" y="79556"/>
                      <a:pt x="173840" y="67599"/>
                    </a:cubicBezTo>
                    <a:cubicBezTo>
                      <a:pt x="185302" y="47830"/>
                      <a:pt x="178578" y="22512"/>
                      <a:pt x="158818" y="11034"/>
                    </a:cubicBezTo>
                    <a:cubicBezTo>
                      <a:pt x="152035" y="6871"/>
                      <a:pt x="144235" y="4662"/>
                      <a:pt x="136277" y="4648"/>
                    </a:cubicBezTo>
                    <a:cubicBezTo>
                      <a:pt x="129670" y="4664"/>
                      <a:pt x="123163" y="6261"/>
                      <a:pt x="117299" y="9306"/>
                    </a:cubicBezTo>
                    <a:lnTo>
                      <a:pt x="116766" y="9579"/>
                    </a:lnTo>
                    <a:cubicBezTo>
                      <a:pt x="116144" y="9912"/>
                      <a:pt x="115491" y="10179"/>
                      <a:pt x="114888" y="10544"/>
                    </a:cubicBezTo>
                    <a:cubicBezTo>
                      <a:pt x="112884" y="8517"/>
                      <a:pt x="110636" y="6748"/>
                      <a:pt x="108194" y="5276"/>
                    </a:cubicBezTo>
                    <a:cubicBezTo>
                      <a:pt x="102604" y="1838"/>
                      <a:pt x="96171" y="13"/>
                      <a:pt x="89608" y="2"/>
                    </a:cubicBezTo>
                    <a:cubicBezTo>
                      <a:pt x="78049" y="-124"/>
                      <a:pt x="67269" y="5813"/>
                      <a:pt x="61199" y="15649"/>
                    </a:cubicBezTo>
                    <a:cubicBezTo>
                      <a:pt x="57265" y="22105"/>
                      <a:pt x="55733" y="29740"/>
                      <a:pt x="56872" y="37213"/>
                    </a:cubicBezTo>
                    <a:cubicBezTo>
                      <a:pt x="45188" y="38682"/>
                      <a:pt x="34815" y="45405"/>
                      <a:pt x="28701" y="55469"/>
                    </a:cubicBezTo>
                    <a:lnTo>
                      <a:pt x="21231" y="67761"/>
                    </a:lnTo>
                    <a:cubicBezTo>
                      <a:pt x="20660" y="67721"/>
                      <a:pt x="20088" y="67598"/>
                      <a:pt x="19476" y="67598"/>
                    </a:cubicBezTo>
                    <a:cubicBezTo>
                      <a:pt x="8683" y="67635"/>
                      <a:pt x="-37" y="76414"/>
                      <a:pt x="0" y="87207"/>
                    </a:cubicBezTo>
                    <a:cubicBezTo>
                      <a:pt x="37" y="97932"/>
                      <a:pt x="8710" y="106624"/>
                      <a:pt x="19435" y="106682"/>
                    </a:cubicBezTo>
                    <a:close/>
                    <a:moveTo>
                      <a:pt x="19326" y="75763"/>
                    </a:moveTo>
                    <a:lnTo>
                      <a:pt x="25615" y="76260"/>
                    </a:lnTo>
                    <a:lnTo>
                      <a:pt x="28204" y="72002"/>
                    </a:lnTo>
                    <a:lnTo>
                      <a:pt x="35671" y="59715"/>
                    </a:lnTo>
                    <a:cubicBezTo>
                      <a:pt x="40486" y="51766"/>
                      <a:pt x="48675" y="46459"/>
                      <a:pt x="57897" y="45311"/>
                    </a:cubicBezTo>
                    <a:lnTo>
                      <a:pt x="59526" y="45105"/>
                    </a:lnTo>
                    <a:cubicBezTo>
                      <a:pt x="59888" y="45911"/>
                      <a:pt x="60194" y="46737"/>
                      <a:pt x="60623" y="47518"/>
                    </a:cubicBezTo>
                    <a:cubicBezTo>
                      <a:pt x="61696" y="49501"/>
                      <a:pt x="64172" y="50238"/>
                      <a:pt x="66155" y="49166"/>
                    </a:cubicBezTo>
                    <a:cubicBezTo>
                      <a:pt x="68138" y="48093"/>
                      <a:pt x="68876" y="45616"/>
                      <a:pt x="67803" y="43634"/>
                    </a:cubicBezTo>
                    <a:cubicBezTo>
                      <a:pt x="67795" y="43618"/>
                      <a:pt x="67787" y="43603"/>
                      <a:pt x="67778" y="43588"/>
                    </a:cubicBezTo>
                    <a:cubicBezTo>
                      <a:pt x="65511" y="39441"/>
                      <a:pt x="64503" y="34723"/>
                      <a:pt x="64877" y="30012"/>
                    </a:cubicBezTo>
                    <a:cubicBezTo>
                      <a:pt x="65186" y="26430"/>
                      <a:pt x="66315" y="22967"/>
                      <a:pt x="68175" y="19890"/>
                    </a:cubicBezTo>
                    <a:cubicBezTo>
                      <a:pt x="72756" y="12481"/>
                      <a:pt x="80897" y="8027"/>
                      <a:pt x="89607" y="8166"/>
                    </a:cubicBezTo>
                    <a:cubicBezTo>
                      <a:pt x="94696" y="8185"/>
                      <a:pt x="99679" y="9611"/>
                      <a:pt x="104007" y="12288"/>
                    </a:cubicBezTo>
                    <a:cubicBezTo>
                      <a:pt x="105635" y="13283"/>
                      <a:pt x="107147" y="14456"/>
                      <a:pt x="108517" y="15785"/>
                    </a:cubicBezTo>
                    <a:cubicBezTo>
                      <a:pt x="105298" y="18877"/>
                      <a:pt x="102628" y="22494"/>
                      <a:pt x="100624" y="26482"/>
                    </a:cubicBezTo>
                    <a:cubicBezTo>
                      <a:pt x="99622" y="28500"/>
                      <a:pt x="100445" y="30948"/>
                      <a:pt x="102463" y="31951"/>
                    </a:cubicBezTo>
                    <a:cubicBezTo>
                      <a:pt x="103026" y="32232"/>
                      <a:pt x="103646" y="32379"/>
                      <a:pt x="104275" y="32378"/>
                    </a:cubicBezTo>
                    <a:cubicBezTo>
                      <a:pt x="105826" y="32379"/>
                      <a:pt x="107244" y="31501"/>
                      <a:pt x="107934" y="30112"/>
                    </a:cubicBezTo>
                    <a:cubicBezTo>
                      <a:pt x="110764" y="24416"/>
                      <a:pt x="115264" y="19718"/>
                      <a:pt x="120832" y="16645"/>
                    </a:cubicBezTo>
                    <a:cubicBezTo>
                      <a:pt x="125593" y="14134"/>
                      <a:pt x="130892" y="12819"/>
                      <a:pt x="136275" y="12812"/>
                    </a:cubicBezTo>
                    <a:cubicBezTo>
                      <a:pt x="142736" y="12829"/>
                      <a:pt x="149067" y="14627"/>
                      <a:pt x="154573" y="18007"/>
                    </a:cubicBezTo>
                    <a:cubicBezTo>
                      <a:pt x="170462" y="27156"/>
                      <a:pt x="175960" y="47431"/>
                      <a:pt x="166869" y="63353"/>
                    </a:cubicBezTo>
                    <a:cubicBezTo>
                      <a:pt x="160968" y="72886"/>
                      <a:pt x="150492" y="78618"/>
                      <a:pt x="139282" y="78447"/>
                    </a:cubicBezTo>
                    <a:cubicBezTo>
                      <a:pt x="135163" y="78416"/>
                      <a:pt x="131082" y="77656"/>
                      <a:pt x="127228" y="76203"/>
                    </a:cubicBezTo>
                    <a:cubicBezTo>
                      <a:pt x="126180" y="75794"/>
                      <a:pt x="125123" y="75402"/>
                      <a:pt x="124121" y="74906"/>
                    </a:cubicBezTo>
                    <a:cubicBezTo>
                      <a:pt x="123813" y="74758"/>
                      <a:pt x="123514" y="74589"/>
                      <a:pt x="123210" y="74432"/>
                    </a:cubicBezTo>
                    <a:cubicBezTo>
                      <a:pt x="118249" y="71817"/>
                      <a:pt x="113931" y="68132"/>
                      <a:pt x="110571" y="63642"/>
                    </a:cubicBezTo>
                    <a:cubicBezTo>
                      <a:pt x="109220" y="61837"/>
                      <a:pt x="106661" y="61469"/>
                      <a:pt x="104856" y="62820"/>
                    </a:cubicBezTo>
                    <a:cubicBezTo>
                      <a:pt x="103051" y="64171"/>
                      <a:pt x="102682" y="66730"/>
                      <a:pt x="104033" y="68535"/>
                    </a:cubicBezTo>
                    <a:cubicBezTo>
                      <a:pt x="104714" y="69445"/>
                      <a:pt x="105429" y="70322"/>
                      <a:pt x="106167" y="71174"/>
                    </a:cubicBezTo>
                    <a:cubicBezTo>
                      <a:pt x="101571" y="72428"/>
                      <a:pt x="97635" y="75404"/>
                      <a:pt x="95177" y="79485"/>
                    </a:cubicBezTo>
                    <a:cubicBezTo>
                      <a:pt x="87442" y="92235"/>
                      <a:pt x="70836" y="96300"/>
                      <a:pt x="58085" y="88565"/>
                    </a:cubicBezTo>
                    <a:cubicBezTo>
                      <a:pt x="58060" y="88550"/>
                      <a:pt x="58035" y="88535"/>
                      <a:pt x="58010" y="88519"/>
                    </a:cubicBezTo>
                    <a:lnTo>
                      <a:pt x="55022" y="86702"/>
                    </a:lnTo>
                    <a:cubicBezTo>
                      <a:pt x="46220" y="81293"/>
                      <a:pt x="34700" y="84042"/>
                      <a:pt x="29288" y="92842"/>
                    </a:cubicBezTo>
                    <a:lnTo>
                      <a:pt x="28598" y="93949"/>
                    </a:lnTo>
                    <a:cubicBezTo>
                      <a:pt x="28018" y="94887"/>
                      <a:pt x="27238" y="95684"/>
                      <a:pt x="26312" y="96283"/>
                    </a:cubicBezTo>
                    <a:cubicBezTo>
                      <a:pt x="24291" y="97694"/>
                      <a:pt x="21896" y="98473"/>
                      <a:pt x="19431" y="98520"/>
                    </a:cubicBezTo>
                    <a:cubicBezTo>
                      <a:pt x="13147" y="98525"/>
                      <a:pt x="8049" y="93435"/>
                      <a:pt x="8044" y="87151"/>
                    </a:cubicBezTo>
                    <a:cubicBezTo>
                      <a:pt x="8039" y="80901"/>
                      <a:pt x="13076" y="75817"/>
                      <a:pt x="19326" y="75764"/>
                    </a:cubicBezTo>
                    <a:close/>
                  </a:path>
                </a:pathLst>
              </a:custGeom>
              <a:solidFill>
                <a:srgbClr val="000000"/>
              </a:solidFill>
              <a:ln w="4068" cap="flat">
                <a:solidFill>
                  <a:srgbClr val="5C8395"/>
                </a:solidFill>
                <a:prstDash val="solid"/>
                <a:miter/>
              </a:ln>
            </p:spPr>
            <p:txBody>
              <a:bodyPr rtlCol="0" anchor="ctr"/>
              <a:lstStyle/>
              <a:p>
                <a:pPr defTabSz="914377"/>
                <a:endParaRPr lang="en-AU" dirty="0">
                  <a:solidFill>
                    <a:srgbClr val="000000"/>
                  </a:solidFill>
                  <a:cs typeface="Arial" charset="0"/>
                </a:endParaRPr>
              </a:p>
            </p:txBody>
          </p:sp>
        </p:grpSp>
        <p:sp>
          <p:nvSpPr>
            <p:cNvPr id="65" name="Grafik 9" descr="Rohstoffe Silhouette">
              <a:extLst>
                <a:ext uri="{FF2B5EF4-FFF2-40B4-BE49-F238E27FC236}">
                  <a16:creationId xmlns:a16="http://schemas.microsoft.com/office/drawing/2014/main" id="{35506BAF-83AB-4FDE-B3A6-FC5EA160DB77}"/>
                </a:ext>
              </a:extLst>
            </p:cNvPr>
            <p:cNvSpPr/>
            <p:nvPr/>
          </p:nvSpPr>
          <p:spPr>
            <a:xfrm>
              <a:off x="786230" y="3690376"/>
              <a:ext cx="403455" cy="298148"/>
            </a:xfrm>
            <a:custGeom>
              <a:avLst/>
              <a:gdLst>
                <a:gd name="connsiteX0" fmla="*/ 403455 w 403455"/>
                <a:gd name="connsiteY0" fmla="*/ 271547 h 298148"/>
                <a:gd name="connsiteX1" fmla="*/ 289796 w 403455"/>
                <a:gd name="connsiteY1" fmla="*/ 271547 h 298148"/>
                <a:gd name="connsiteX2" fmla="*/ 299155 w 403455"/>
                <a:gd name="connsiteY2" fmla="*/ 249380 h 298148"/>
                <a:gd name="connsiteX3" fmla="*/ 298818 w 403455"/>
                <a:gd name="connsiteY3" fmla="*/ 245079 h 298148"/>
                <a:gd name="connsiteX4" fmla="*/ 322290 w 403455"/>
                <a:gd name="connsiteY4" fmla="*/ 245079 h 298148"/>
                <a:gd name="connsiteX5" fmla="*/ 377160 w 403455"/>
                <a:gd name="connsiteY5" fmla="*/ 98771 h 298148"/>
                <a:gd name="connsiteX6" fmla="*/ 385721 w 403455"/>
                <a:gd name="connsiteY6" fmla="*/ 98771 h 298148"/>
                <a:gd name="connsiteX7" fmla="*/ 390154 w 403455"/>
                <a:gd name="connsiteY7" fmla="*/ 94338 h 298148"/>
                <a:gd name="connsiteX8" fmla="*/ 385721 w 403455"/>
                <a:gd name="connsiteY8" fmla="*/ 89904 h 298148"/>
                <a:gd name="connsiteX9" fmla="*/ 365814 w 403455"/>
                <a:gd name="connsiteY9" fmla="*/ 89904 h 298148"/>
                <a:gd name="connsiteX10" fmla="*/ 327535 w 403455"/>
                <a:gd name="connsiteY10" fmla="*/ 42412 h 298148"/>
                <a:gd name="connsiteX11" fmla="*/ 287912 w 403455"/>
                <a:gd name="connsiteY11" fmla="*/ 42412 h 298148"/>
                <a:gd name="connsiteX12" fmla="*/ 248613 w 403455"/>
                <a:gd name="connsiteY12" fmla="*/ 0 h 298148"/>
                <a:gd name="connsiteX13" fmla="*/ 203279 w 403455"/>
                <a:gd name="connsiteY13" fmla="*/ 24460 h 298148"/>
                <a:gd name="connsiteX14" fmla="*/ 147394 w 403455"/>
                <a:gd name="connsiteY14" fmla="*/ 12396 h 298148"/>
                <a:gd name="connsiteX15" fmla="*/ 125146 w 403455"/>
                <a:gd name="connsiteY15" fmla="*/ 42412 h 298148"/>
                <a:gd name="connsiteX16" fmla="*/ 80367 w 403455"/>
                <a:gd name="connsiteY16" fmla="*/ 42412 h 298148"/>
                <a:gd name="connsiteX17" fmla="*/ 42057 w 403455"/>
                <a:gd name="connsiteY17" fmla="*/ 89904 h 298148"/>
                <a:gd name="connsiteX18" fmla="*/ 17734 w 403455"/>
                <a:gd name="connsiteY18" fmla="*/ 89904 h 298148"/>
                <a:gd name="connsiteX19" fmla="*/ 13301 w 403455"/>
                <a:gd name="connsiteY19" fmla="*/ 94338 h 298148"/>
                <a:gd name="connsiteX20" fmla="*/ 17734 w 403455"/>
                <a:gd name="connsiteY20" fmla="*/ 98771 h 298148"/>
                <a:gd name="connsiteX21" fmla="*/ 26158 w 403455"/>
                <a:gd name="connsiteY21" fmla="*/ 98771 h 298148"/>
                <a:gd name="connsiteX22" fmla="*/ 81165 w 403455"/>
                <a:gd name="connsiteY22" fmla="*/ 245079 h 298148"/>
                <a:gd name="connsiteX23" fmla="*/ 104517 w 403455"/>
                <a:gd name="connsiteY23" fmla="*/ 245079 h 298148"/>
                <a:gd name="connsiteX24" fmla="*/ 104189 w 403455"/>
                <a:gd name="connsiteY24" fmla="*/ 249380 h 298148"/>
                <a:gd name="connsiteX25" fmla="*/ 113548 w 403455"/>
                <a:gd name="connsiteY25" fmla="*/ 271547 h 298148"/>
                <a:gd name="connsiteX26" fmla="*/ 0 w 403455"/>
                <a:gd name="connsiteY26" fmla="*/ 271547 h 298148"/>
                <a:gd name="connsiteX27" fmla="*/ 0 w 403455"/>
                <a:gd name="connsiteY27" fmla="*/ 280415 h 298148"/>
                <a:gd name="connsiteX28" fmla="*/ 17734 w 403455"/>
                <a:gd name="connsiteY28" fmla="*/ 280415 h 298148"/>
                <a:gd name="connsiteX29" fmla="*/ 17734 w 403455"/>
                <a:gd name="connsiteY29" fmla="*/ 298149 h 298148"/>
                <a:gd name="connsiteX30" fmla="*/ 66504 w 403455"/>
                <a:gd name="connsiteY30" fmla="*/ 298149 h 298148"/>
                <a:gd name="connsiteX31" fmla="*/ 66504 w 403455"/>
                <a:gd name="connsiteY31" fmla="*/ 280415 h 298148"/>
                <a:gd name="connsiteX32" fmla="*/ 97539 w 403455"/>
                <a:gd name="connsiteY32" fmla="*/ 280415 h 298148"/>
                <a:gd name="connsiteX33" fmla="*/ 97539 w 403455"/>
                <a:gd name="connsiteY33" fmla="*/ 298149 h 298148"/>
                <a:gd name="connsiteX34" fmla="*/ 146308 w 403455"/>
                <a:gd name="connsiteY34" fmla="*/ 298149 h 298148"/>
                <a:gd name="connsiteX35" fmla="*/ 146308 w 403455"/>
                <a:gd name="connsiteY35" fmla="*/ 280415 h 298148"/>
                <a:gd name="connsiteX36" fmla="*/ 177343 w 403455"/>
                <a:gd name="connsiteY36" fmla="*/ 280415 h 298148"/>
                <a:gd name="connsiteX37" fmla="*/ 177343 w 403455"/>
                <a:gd name="connsiteY37" fmla="*/ 298149 h 298148"/>
                <a:gd name="connsiteX38" fmla="*/ 226112 w 403455"/>
                <a:gd name="connsiteY38" fmla="*/ 298149 h 298148"/>
                <a:gd name="connsiteX39" fmla="*/ 226112 w 403455"/>
                <a:gd name="connsiteY39" fmla="*/ 280415 h 298148"/>
                <a:gd name="connsiteX40" fmla="*/ 257147 w 403455"/>
                <a:gd name="connsiteY40" fmla="*/ 280415 h 298148"/>
                <a:gd name="connsiteX41" fmla="*/ 257147 w 403455"/>
                <a:gd name="connsiteY41" fmla="*/ 298149 h 298148"/>
                <a:gd name="connsiteX42" fmla="*/ 305917 w 403455"/>
                <a:gd name="connsiteY42" fmla="*/ 298149 h 298148"/>
                <a:gd name="connsiteX43" fmla="*/ 305917 w 403455"/>
                <a:gd name="connsiteY43" fmla="*/ 280415 h 298148"/>
                <a:gd name="connsiteX44" fmla="*/ 336952 w 403455"/>
                <a:gd name="connsiteY44" fmla="*/ 280415 h 298148"/>
                <a:gd name="connsiteX45" fmla="*/ 336952 w 403455"/>
                <a:gd name="connsiteY45" fmla="*/ 298149 h 298148"/>
                <a:gd name="connsiteX46" fmla="*/ 385721 w 403455"/>
                <a:gd name="connsiteY46" fmla="*/ 298149 h 298148"/>
                <a:gd name="connsiteX47" fmla="*/ 385721 w 403455"/>
                <a:gd name="connsiteY47" fmla="*/ 280415 h 298148"/>
                <a:gd name="connsiteX48" fmla="*/ 403455 w 403455"/>
                <a:gd name="connsiteY48" fmla="*/ 280415 h 298148"/>
                <a:gd name="connsiteX49" fmla="*/ 57636 w 403455"/>
                <a:gd name="connsiteY49" fmla="*/ 289282 h 298148"/>
                <a:gd name="connsiteX50" fmla="*/ 26601 w 403455"/>
                <a:gd name="connsiteY50" fmla="*/ 289282 h 298148"/>
                <a:gd name="connsiteX51" fmla="*/ 26601 w 403455"/>
                <a:gd name="connsiteY51" fmla="*/ 280415 h 298148"/>
                <a:gd name="connsiteX52" fmla="*/ 57636 w 403455"/>
                <a:gd name="connsiteY52" fmla="*/ 280415 h 298148"/>
                <a:gd name="connsiteX53" fmla="*/ 268120 w 403455"/>
                <a:gd name="connsiteY53" fmla="*/ 271547 h 298148"/>
                <a:gd name="connsiteX54" fmla="*/ 245952 w 403455"/>
                <a:gd name="connsiteY54" fmla="*/ 249380 h 298148"/>
                <a:gd name="connsiteX55" fmla="*/ 268120 w 403455"/>
                <a:gd name="connsiteY55" fmla="*/ 227212 h 298148"/>
                <a:gd name="connsiteX56" fmla="*/ 290288 w 403455"/>
                <a:gd name="connsiteY56" fmla="*/ 249380 h 298148"/>
                <a:gd name="connsiteX57" fmla="*/ 268120 w 403455"/>
                <a:gd name="connsiteY57" fmla="*/ 271547 h 298148"/>
                <a:gd name="connsiteX58" fmla="*/ 84597 w 403455"/>
                <a:gd name="connsiteY58" fmla="*/ 51279 h 298148"/>
                <a:gd name="connsiteX59" fmla="*/ 118603 w 403455"/>
                <a:gd name="connsiteY59" fmla="*/ 51279 h 298148"/>
                <a:gd name="connsiteX60" fmla="*/ 108436 w 403455"/>
                <a:gd name="connsiteY60" fmla="*/ 65072 h 298148"/>
                <a:gd name="connsiteX61" fmla="*/ 115570 w 403455"/>
                <a:gd name="connsiteY61" fmla="*/ 70330 h 298148"/>
                <a:gd name="connsiteX62" fmla="*/ 130400 w 403455"/>
                <a:gd name="connsiteY62" fmla="*/ 50215 h 298148"/>
                <a:gd name="connsiteX63" fmla="*/ 151109 w 403455"/>
                <a:gd name="connsiteY63" fmla="*/ 22283 h 298148"/>
                <a:gd name="connsiteX64" fmla="*/ 191087 w 403455"/>
                <a:gd name="connsiteY64" fmla="*/ 30902 h 298148"/>
                <a:gd name="connsiteX65" fmla="*/ 183789 w 403455"/>
                <a:gd name="connsiteY65" fmla="*/ 34746 h 298148"/>
                <a:gd name="connsiteX66" fmla="*/ 187930 w 403455"/>
                <a:gd name="connsiteY66" fmla="*/ 42593 h 298148"/>
                <a:gd name="connsiteX67" fmla="*/ 204583 w 403455"/>
                <a:gd name="connsiteY67" fmla="*/ 33810 h 298148"/>
                <a:gd name="connsiteX68" fmla="*/ 204583 w 403455"/>
                <a:gd name="connsiteY68" fmla="*/ 33810 h 298148"/>
                <a:gd name="connsiteX69" fmla="*/ 205877 w 403455"/>
                <a:gd name="connsiteY69" fmla="*/ 33114 h 298148"/>
                <a:gd name="connsiteX70" fmla="*/ 205988 w 403455"/>
                <a:gd name="connsiteY70" fmla="*/ 33057 h 298148"/>
                <a:gd name="connsiteX71" fmla="*/ 205988 w 403455"/>
                <a:gd name="connsiteY71" fmla="*/ 33057 h 298148"/>
                <a:gd name="connsiteX72" fmla="*/ 246751 w 403455"/>
                <a:gd name="connsiteY72" fmla="*/ 11062 h 298148"/>
                <a:gd name="connsiteX73" fmla="*/ 282787 w 403455"/>
                <a:gd name="connsiteY73" fmla="*/ 49949 h 298148"/>
                <a:gd name="connsiteX74" fmla="*/ 297630 w 403455"/>
                <a:gd name="connsiteY74" fmla="*/ 66109 h 298148"/>
                <a:gd name="connsiteX75" fmla="*/ 304156 w 403455"/>
                <a:gd name="connsiteY75" fmla="*/ 60115 h 298148"/>
                <a:gd name="connsiteX76" fmla="*/ 296043 w 403455"/>
                <a:gd name="connsiteY76" fmla="*/ 51274 h 298148"/>
                <a:gd name="connsiteX77" fmla="*/ 323265 w 403455"/>
                <a:gd name="connsiteY77" fmla="*/ 51274 h 298148"/>
                <a:gd name="connsiteX78" fmla="*/ 354402 w 403455"/>
                <a:gd name="connsiteY78" fmla="*/ 89900 h 298148"/>
                <a:gd name="connsiteX79" fmla="*/ 53447 w 403455"/>
                <a:gd name="connsiteY79" fmla="*/ 89900 h 298148"/>
                <a:gd name="connsiteX80" fmla="*/ 87306 w 403455"/>
                <a:gd name="connsiteY80" fmla="*/ 236212 h 298148"/>
                <a:gd name="connsiteX81" fmla="*/ 35641 w 403455"/>
                <a:gd name="connsiteY81" fmla="*/ 98771 h 298148"/>
                <a:gd name="connsiteX82" fmla="*/ 367690 w 403455"/>
                <a:gd name="connsiteY82" fmla="*/ 98771 h 298148"/>
                <a:gd name="connsiteX83" fmla="*/ 316145 w 403455"/>
                <a:gd name="connsiteY83" fmla="*/ 236212 h 298148"/>
                <a:gd name="connsiteX84" fmla="*/ 296163 w 403455"/>
                <a:gd name="connsiteY84" fmla="*/ 236212 h 298148"/>
                <a:gd name="connsiteX85" fmla="*/ 254992 w 403455"/>
                <a:gd name="connsiteY85" fmla="*/ 221258 h 298148"/>
                <a:gd name="connsiteX86" fmla="*/ 240038 w 403455"/>
                <a:gd name="connsiteY86" fmla="*/ 236212 h 298148"/>
                <a:gd name="connsiteX87" fmla="*/ 163289 w 403455"/>
                <a:gd name="connsiteY87" fmla="*/ 236212 h 298148"/>
                <a:gd name="connsiteX88" fmla="*/ 122120 w 403455"/>
                <a:gd name="connsiteY88" fmla="*/ 221251 h 298148"/>
                <a:gd name="connsiteX89" fmla="*/ 107159 w 403455"/>
                <a:gd name="connsiteY89" fmla="*/ 236212 h 298148"/>
                <a:gd name="connsiteX90" fmla="*/ 113056 w 403455"/>
                <a:gd name="connsiteY90" fmla="*/ 249380 h 298148"/>
                <a:gd name="connsiteX91" fmla="*/ 135224 w 403455"/>
                <a:gd name="connsiteY91" fmla="*/ 227212 h 298148"/>
                <a:gd name="connsiteX92" fmla="*/ 157392 w 403455"/>
                <a:gd name="connsiteY92" fmla="*/ 249380 h 298148"/>
                <a:gd name="connsiteX93" fmla="*/ 135224 w 403455"/>
                <a:gd name="connsiteY93" fmla="*/ 271547 h 298148"/>
                <a:gd name="connsiteX94" fmla="*/ 113056 w 403455"/>
                <a:gd name="connsiteY94" fmla="*/ 249380 h 298148"/>
                <a:gd name="connsiteX95" fmla="*/ 137441 w 403455"/>
                <a:gd name="connsiteY95" fmla="*/ 289282 h 298148"/>
                <a:gd name="connsiteX96" fmla="*/ 106406 w 403455"/>
                <a:gd name="connsiteY96" fmla="*/ 289282 h 298148"/>
                <a:gd name="connsiteX97" fmla="*/ 106406 w 403455"/>
                <a:gd name="connsiteY97" fmla="*/ 280415 h 298148"/>
                <a:gd name="connsiteX98" fmla="*/ 137441 w 403455"/>
                <a:gd name="connsiteY98" fmla="*/ 280415 h 298148"/>
                <a:gd name="connsiteX99" fmla="*/ 217245 w 403455"/>
                <a:gd name="connsiteY99" fmla="*/ 289282 h 298148"/>
                <a:gd name="connsiteX100" fmla="*/ 186210 w 403455"/>
                <a:gd name="connsiteY100" fmla="*/ 289282 h 298148"/>
                <a:gd name="connsiteX101" fmla="*/ 186210 w 403455"/>
                <a:gd name="connsiteY101" fmla="*/ 280415 h 298148"/>
                <a:gd name="connsiteX102" fmla="*/ 217245 w 403455"/>
                <a:gd name="connsiteY102" fmla="*/ 280415 h 298148"/>
                <a:gd name="connsiteX103" fmla="*/ 177343 w 403455"/>
                <a:gd name="connsiteY103" fmla="*/ 271547 h 298148"/>
                <a:gd name="connsiteX104" fmla="*/ 156900 w 403455"/>
                <a:gd name="connsiteY104" fmla="*/ 271547 h 298148"/>
                <a:gd name="connsiteX105" fmla="*/ 166259 w 403455"/>
                <a:gd name="connsiteY105" fmla="*/ 249380 h 298148"/>
                <a:gd name="connsiteX106" fmla="*/ 165926 w 403455"/>
                <a:gd name="connsiteY106" fmla="*/ 245079 h 298148"/>
                <a:gd name="connsiteX107" fmla="*/ 237418 w 403455"/>
                <a:gd name="connsiteY107" fmla="*/ 245079 h 298148"/>
                <a:gd name="connsiteX108" fmla="*/ 237085 w 403455"/>
                <a:gd name="connsiteY108" fmla="*/ 249380 h 298148"/>
                <a:gd name="connsiteX109" fmla="*/ 246440 w 403455"/>
                <a:gd name="connsiteY109" fmla="*/ 271547 h 298148"/>
                <a:gd name="connsiteX110" fmla="*/ 177343 w 403455"/>
                <a:gd name="connsiteY110" fmla="*/ 271547 h 298148"/>
                <a:gd name="connsiteX111" fmla="*/ 297049 w 403455"/>
                <a:gd name="connsiteY111" fmla="*/ 289282 h 298148"/>
                <a:gd name="connsiteX112" fmla="*/ 266014 w 403455"/>
                <a:gd name="connsiteY112" fmla="*/ 289282 h 298148"/>
                <a:gd name="connsiteX113" fmla="*/ 266014 w 403455"/>
                <a:gd name="connsiteY113" fmla="*/ 280415 h 298148"/>
                <a:gd name="connsiteX114" fmla="*/ 297049 w 403455"/>
                <a:gd name="connsiteY114" fmla="*/ 280415 h 298148"/>
                <a:gd name="connsiteX115" fmla="*/ 376854 w 403455"/>
                <a:gd name="connsiteY115" fmla="*/ 289282 h 298148"/>
                <a:gd name="connsiteX116" fmla="*/ 345819 w 403455"/>
                <a:gd name="connsiteY116" fmla="*/ 289282 h 298148"/>
                <a:gd name="connsiteX117" fmla="*/ 345819 w 403455"/>
                <a:gd name="connsiteY117" fmla="*/ 280415 h 298148"/>
                <a:gd name="connsiteX118" fmla="*/ 376854 w 403455"/>
                <a:gd name="connsiteY118" fmla="*/ 280415 h 298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03455" h="298148">
                  <a:moveTo>
                    <a:pt x="403455" y="271547"/>
                  </a:moveTo>
                  <a:lnTo>
                    <a:pt x="289796" y="271547"/>
                  </a:lnTo>
                  <a:cubicBezTo>
                    <a:pt x="295780" y="265724"/>
                    <a:pt x="299155" y="257729"/>
                    <a:pt x="299155" y="249380"/>
                  </a:cubicBezTo>
                  <a:cubicBezTo>
                    <a:pt x="299144" y="247940"/>
                    <a:pt x="299032" y="246503"/>
                    <a:pt x="298818" y="245079"/>
                  </a:cubicBezTo>
                  <a:lnTo>
                    <a:pt x="322290" y="245079"/>
                  </a:lnTo>
                  <a:lnTo>
                    <a:pt x="377160" y="98771"/>
                  </a:lnTo>
                  <a:lnTo>
                    <a:pt x="385721" y="98771"/>
                  </a:lnTo>
                  <a:cubicBezTo>
                    <a:pt x="388170" y="98771"/>
                    <a:pt x="390154" y="96786"/>
                    <a:pt x="390154" y="94338"/>
                  </a:cubicBezTo>
                  <a:cubicBezTo>
                    <a:pt x="390154" y="91889"/>
                    <a:pt x="388170" y="89904"/>
                    <a:pt x="385721" y="89904"/>
                  </a:cubicBezTo>
                  <a:lnTo>
                    <a:pt x="365814" y="89904"/>
                  </a:lnTo>
                  <a:lnTo>
                    <a:pt x="327535" y="42412"/>
                  </a:lnTo>
                  <a:lnTo>
                    <a:pt x="287912" y="42412"/>
                  </a:lnTo>
                  <a:lnTo>
                    <a:pt x="248613" y="0"/>
                  </a:lnTo>
                  <a:lnTo>
                    <a:pt x="203279" y="24460"/>
                  </a:lnTo>
                  <a:lnTo>
                    <a:pt x="147394" y="12396"/>
                  </a:lnTo>
                  <a:lnTo>
                    <a:pt x="125146" y="42412"/>
                  </a:lnTo>
                  <a:lnTo>
                    <a:pt x="80367" y="42412"/>
                  </a:lnTo>
                  <a:lnTo>
                    <a:pt x="42057" y="89904"/>
                  </a:lnTo>
                  <a:lnTo>
                    <a:pt x="17734" y="89904"/>
                  </a:lnTo>
                  <a:cubicBezTo>
                    <a:pt x="15286" y="89904"/>
                    <a:pt x="13301" y="91889"/>
                    <a:pt x="13301" y="94338"/>
                  </a:cubicBezTo>
                  <a:cubicBezTo>
                    <a:pt x="13301" y="96786"/>
                    <a:pt x="15286" y="98771"/>
                    <a:pt x="17734" y="98771"/>
                  </a:cubicBezTo>
                  <a:lnTo>
                    <a:pt x="26158" y="98771"/>
                  </a:lnTo>
                  <a:lnTo>
                    <a:pt x="81165" y="245079"/>
                  </a:lnTo>
                  <a:lnTo>
                    <a:pt x="104517" y="245079"/>
                  </a:lnTo>
                  <a:cubicBezTo>
                    <a:pt x="104309" y="246503"/>
                    <a:pt x="104199" y="247940"/>
                    <a:pt x="104189" y="249380"/>
                  </a:cubicBezTo>
                  <a:cubicBezTo>
                    <a:pt x="104187" y="257730"/>
                    <a:pt x="107563" y="265725"/>
                    <a:pt x="113548" y="271547"/>
                  </a:cubicBezTo>
                  <a:lnTo>
                    <a:pt x="0" y="271547"/>
                  </a:lnTo>
                  <a:lnTo>
                    <a:pt x="0" y="280415"/>
                  </a:lnTo>
                  <a:lnTo>
                    <a:pt x="17734" y="280415"/>
                  </a:lnTo>
                  <a:lnTo>
                    <a:pt x="17734" y="298149"/>
                  </a:lnTo>
                  <a:lnTo>
                    <a:pt x="66504" y="298149"/>
                  </a:lnTo>
                  <a:lnTo>
                    <a:pt x="66504" y="280415"/>
                  </a:lnTo>
                  <a:lnTo>
                    <a:pt x="97539" y="280415"/>
                  </a:lnTo>
                  <a:lnTo>
                    <a:pt x="97539" y="298149"/>
                  </a:lnTo>
                  <a:lnTo>
                    <a:pt x="146308" y="298149"/>
                  </a:lnTo>
                  <a:lnTo>
                    <a:pt x="146308" y="280415"/>
                  </a:lnTo>
                  <a:lnTo>
                    <a:pt x="177343" y="280415"/>
                  </a:lnTo>
                  <a:lnTo>
                    <a:pt x="177343" y="298149"/>
                  </a:lnTo>
                  <a:lnTo>
                    <a:pt x="226112" y="298149"/>
                  </a:lnTo>
                  <a:lnTo>
                    <a:pt x="226112" y="280415"/>
                  </a:lnTo>
                  <a:lnTo>
                    <a:pt x="257147" y="280415"/>
                  </a:lnTo>
                  <a:lnTo>
                    <a:pt x="257147" y="298149"/>
                  </a:lnTo>
                  <a:lnTo>
                    <a:pt x="305917" y="298149"/>
                  </a:lnTo>
                  <a:lnTo>
                    <a:pt x="305917" y="280415"/>
                  </a:lnTo>
                  <a:lnTo>
                    <a:pt x="336952" y="280415"/>
                  </a:lnTo>
                  <a:lnTo>
                    <a:pt x="336952" y="298149"/>
                  </a:lnTo>
                  <a:lnTo>
                    <a:pt x="385721" y="298149"/>
                  </a:lnTo>
                  <a:lnTo>
                    <a:pt x="385721" y="280415"/>
                  </a:lnTo>
                  <a:lnTo>
                    <a:pt x="403455" y="280415"/>
                  </a:lnTo>
                  <a:close/>
                  <a:moveTo>
                    <a:pt x="57636" y="289282"/>
                  </a:moveTo>
                  <a:lnTo>
                    <a:pt x="26601" y="289282"/>
                  </a:lnTo>
                  <a:lnTo>
                    <a:pt x="26601" y="280415"/>
                  </a:lnTo>
                  <a:lnTo>
                    <a:pt x="57636" y="280415"/>
                  </a:lnTo>
                  <a:close/>
                  <a:moveTo>
                    <a:pt x="268120" y="271547"/>
                  </a:moveTo>
                  <a:cubicBezTo>
                    <a:pt x="255877" y="271547"/>
                    <a:pt x="245952" y="261622"/>
                    <a:pt x="245952" y="249380"/>
                  </a:cubicBezTo>
                  <a:cubicBezTo>
                    <a:pt x="245952" y="237137"/>
                    <a:pt x="255877" y="227212"/>
                    <a:pt x="268120" y="227212"/>
                  </a:cubicBezTo>
                  <a:cubicBezTo>
                    <a:pt x="280363" y="227212"/>
                    <a:pt x="290288" y="237137"/>
                    <a:pt x="290288" y="249380"/>
                  </a:cubicBezTo>
                  <a:cubicBezTo>
                    <a:pt x="290274" y="261617"/>
                    <a:pt x="280357" y="271533"/>
                    <a:pt x="268120" y="271547"/>
                  </a:cubicBezTo>
                  <a:close/>
                  <a:moveTo>
                    <a:pt x="84597" y="51279"/>
                  </a:moveTo>
                  <a:lnTo>
                    <a:pt x="118603" y="51279"/>
                  </a:lnTo>
                  <a:lnTo>
                    <a:pt x="108436" y="65072"/>
                  </a:lnTo>
                  <a:lnTo>
                    <a:pt x="115570" y="70330"/>
                  </a:lnTo>
                  <a:lnTo>
                    <a:pt x="130400" y="50215"/>
                  </a:lnTo>
                  <a:lnTo>
                    <a:pt x="151109" y="22283"/>
                  </a:lnTo>
                  <a:lnTo>
                    <a:pt x="191087" y="30902"/>
                  </a:lnTo>
                  <a:lnTo>
                    <a:pt x="183789" y="34746"/>
                  </a:lnTo>
                  <a:lnTo>
                    <a:pt x="187930" y="42593"/>
                  </a:lnTo>
                  <a:lnTo>
                    <a:pt x="204583" y="33810"/>
                  </a:lnTo>
                  <a:lnTo>
                    <a:pt x="204583" y="33810"/>
                  </a:lnTo>
                  <a:lnTo>
                    <a:pt x="205877" y="33114"/>
                  </a:lnTo>
                  <a:lnTo>
                    <a:pt x="205988" y="33057"/>
                  </a:lnTo>
                  <a:lnTo>
                    <a:pt x="205988" y="33057"/>
                  </a:lnTo>
                  <a:lnTo>
                    <a:pt x="246751" y="11062"/>
                  </a:lnTo>
                  <a:lnTo>
                    <a:pt x="282787" y="49949"/>
                  </a:lnTo>
                  <a:lnTo>
                    <a:pt x="297630" y="66109"/>
                  </a:lnTo>
                  <a:lnTo>
                    <a:pt x="304156" y="60115"/>
                  </a:lnTo>
                  <a:lnTo>
                    <a:pt x="296043" y="51274"/>
                  </a:lnTo>
                  <a:lnTo>
                    <a:pt x="323265" y="51274"/>
                  </a:lnTo>
                  <a:lnTo>
                    <a:pt x="354402" y="89900"/>
                  </a:lnTo>
                  <a:lnTo>
                    <a:pt x="53447" y="89900"/>
                  </a:lnTo>
                  <a:close/>
                  <a:moveTo>
                    <a:pt x="87306" y="236212"/>
                  </a:moveTo>
                  <a:lnTo>
                    <a:pt x="35641" y="98771"/>
                  </a:lnTo>
                  <a:lnTo>
                    <a:pt x="367690" y="98771"/>
                  </a:lnTo>
                  <a:lnTo>
                    <a:pt x="316145" y="236212"/>
                  </a:lnTo>
                  <a:lnTo>
                    <a:pt x="296163" y="236212"/>
                  </a:lnTo>
                  <a:cubicBezTo>
                    <a:pt x="288923" y="220713"/>
                    <a:pt x="270491" y="214018"/>
                    <a:pt x="254992" y="221258"/>
                  </a:cubicBezTo>
                  <a:cubicBezTo>
                    <a:pt x="248407" y="224334"/>
                    <a:pt x="243114" y="229627"/>
                    <a:pt x="240038" y="236212"/>
                  </a:cubicBezTo>
                  <a:lnTo>
                    <a:pt x="163289" y="236212"/>
                  </a:lnTo>
                  <a:cubicBezTo>
                    <a:pt x="156052" y="220712"/>
                    <a:pt x="137620" y="214014"/>
                    <a:pt x="122120" y="221251"/>
                  </a:cubicBezTo>
                  <a:cubicBezTo>
                    <a:pt x="115532" y="224327"/>
                    <a:pt x="110236" y="229624"/>
                    <a:pt x="107159" y="236212"/>
                  </a:cubicBezTo>
                  <a:close/>
                  <a:moveTo>
                    <a:pt x="113056" y="249380"/>
                  </a:moveTo>
                  <a:cubicBezTo>
                    <a:pt x="113056" y="237137"/>
                    <a:pt x="122981" y="227212"/>
                    <a:pt x="135224" y="227212"/>
                  </a:cubicBezTo>
                  <a:cubicBezTo>
                    <a:pt x="147467" y="227212"/>
                    <a:pt x="157392" y="237137"/>
                    <a:pt x="157392" y="249380"/>
                  </a:cubicBezTo>
                  <a:cubicBezTo>
                    <a:pt x="157392" y="261622"/>
                    <a:pt x="147467" y="271547"/>
                    <a:pt x="135224" y="271547"/>
                  </a:cubicBezTo>
                  <a:cubicBezTo>
                    <a:pt x="122987" y="271533"/>
                    <a:pt x="113071" y="261617"/>
                    <a:pt x="113056" y="249380"/>
                  </a:cubicBezTo>
                  <a:close/>
                  <a:moveTo>
                    <a:pt x="137441" y="289282"/>
                  </a:moveTo>
                  <a:lnTo>
                    <a:pt x="106406" y="289282"/>
                  </a:lnTo>
                  <a:lnTo>
                    <a:pt x="106406" y="280415"/>
                  </a:lnTo>
                  <a:lnTo>
                    <a:pt x="137441" y="280415"/>
                  </a:lnTo>
                  <a:close/>
                  <a:moveTo>
                    <a:pt x="217245" y="289282"/>
                  </a:moveTo>
                  <a:lnTo>
                    <a:pt x="186210" y="289282"/>
                  </a:lnTo>
                  <a:lnTo>
                    <a:pt x="186210" y="280415"/>
                  </a:lnTo>
                  <a:lnTo>
                    <a:pt x="217245" y="280415"/>
                  </a:lnTo>
                  <a:close/>
                  <a:moveTo>
                    <a:pt x="177343" y="271547"/>
                  </a:moveTo>
                  <a:lnTo>
                    <a:pt x="156900" y="271547"/>
                  </a:lnTo>
                  <a:cubicBezTo>
                    <a:pt x="162885" y="265725"/>
                    <a:pt x="166261" y="257730"/>
                    <a:pt x="166259" y="249380"/>
                  </a:cubicBezTo>
                  <a:cubicBezTo>
                    <a:pt x="166247" y="247940"/>
                    <a:pt x="166136" y="246503"/>
                    <a:pt x="165926" y="245079"/>
                  </a:cubicBezTo>
                  <a:lnTo>
                    <a:pt x="237418" y="245079"/>
                  </a:lnTo>
                  <a:cubicBezTo>
                    <a:pt x="237206" y="246503"/>
                    <a:pt x="237095" y="247940"/>
                    <a:pt x="237085" y="249380"/>
                  </a:cubicBezTo>
                  <a:cubicBezTo>
                    <a:pt x="237084" y="257728"/>
                    <a:pt x="240458" y="265724"/>
                    <a:pt x="246440" y="271547"/>
                  </a:cubicBezTo>
                  <a:lnTo>
                    <a:pt x="177343" y="271547"/>
                  </a:lnTo>
                  <a:close/>
                  <a:moveTo>
                    <a:pt x="297049" y="289282"/>
                  </a:moveTo>
                  <a:lnTo>
                    <a:pt x="266014" y="289282"/>
                  </a:lnTo>
                  <a:lnTo>
                    <a:pt x="266014" y="280415"/>
                  </a:lnTo>
                  <a:lnTo>
                    <a:pt x="297049" y="280415"/>
                  </a:lnTo>
                  <a:close/>
                  <a:moveTo>
                    <a:pt x="376854" y="289282"/>
                  </a:moveTo>
                  <a:lnTo>
                    <a:pt x="345819" y="289282"/>
                  </a:lnTo>
                  <a:lnTo>
                    <a:pt x="345819" y="280415"/>
                  </a:lnTo>
                  <a:lnTo>
                    <a:pt x="376854" y="280415"/>
                  </a:lnTo>
                  <a:close/>
                </a:path>
              </a:pathLst>
            </a:custGeom>
            <a:solidFill>
              <a:srgbClr val="000000"/>
            </a:solidFill>
            <a:ln w="4366" cap="flat">
              <a:solidFill>
                <a:srgbClr val="5C8395"/>
              </a:solidFill>
              <a:prstDash val="solid"/>
              <a:miter/>
            </a:ln>
          </p:spPr>
          <p:txBody>
            <a:bodyPr rtlCol="0" anchor="ctr"/>
            <a:lstStyle/>
            <a:p>
              <a:pPr defTabSz="914377"/>
              <a:endParaRPr lang="en-AU" dirty="0">
                <a:solidFill>
                  <a:srgbClr val="000000"/>
                </a:solidFill>
                <a:cs typeface="Arial" charset="0"/>
              </a:endParaRPr>
            </a:p>
          </p:txBody>
        </p:sp>
        <p:grpSp>
          <p:nvGrpSpPr>
            <p:cNvPr id="86" name="Gruppieren 85">
              <a:extLst>
                <a:ext uri="{FF2B5EF4-FFF2-40B4-BE49-F238E27FC236}">
                  <a16:creationId xmlns:a16="http://schemas.microsoft.com/office/drawing/2014/main" id="{2C95BAB9-DAFE-4F48-A87A-4563903C80D5}"/>
                </a:ext>
              </a:extLst>
            </p:cNvPr>
            <p:cNvGrpSpPr/>
            <p:nvPr/>
          </p:nvGrpSpPr>
          <p:grpSpPr>
            <a:xfrm>
              <a:off x="850501" y="5103016"/>
              <a:ext cx="303337" cy="306745"/>
              <a:chOff x="850500" y="5103014"/>
              <a:chExt cx="303337" cy="306745"/>
            </a:xfrm>
          </p:grpSpPr>
          <p:sp>
            <p:nvSpPr>
              <p:cNvPr id="67" name="Grafik 46" descr="Nachhaltigkeit Silhouette">
                <a:extLst>
                  <a:ext uri="{FF2B5EF4-FFF2-40B4-BE49-F238E27FC236}">
                    <a16:creationId xmlns:a16="http://schemas.microsoft.com/office/drawing/2014/main" id="{7AE97840-22BF-4BE2-AAAB-A5966C57BC30}"/>
                  </a:ext>
                </a:extLst>
              </p:cNvPr>
              <p:cNvSpPr/>
              <p:nvPr/>
            </p:nvSpPr>
            <p:spPr>
              <a:xfrm>
                <a:off x="947127" y="5103014"/>
                <a:ext cx="173801" cy="136415"/>
              </a:xfrm>
              <a:custGeom>
                <a:avLst/>
                <a:gdLst>
                  <a:gd name="connsiteX0" fmla="*/ 76833 w 203310"/>
                  <a:gd name="connsiteY0" fmla="*/ 9001 h 161397"/>
                  <a:gd name="connsiteX1" fmla="*/ 96050 w 203310"/>
                  <a:gd name="connsiteY1" fmla="*/ 19803 h 161397"/>
                  <a:gd name="connsiteX2" fmla="*/ 174462 w 203310"/>
                  <a:gd name="connsiteY2" fmla="*/ 148620 h 161397"/>
                  <a:gd name="connsiteX3" fmla="*/ 174412 w 203310"/>
                  <a:gd name="connsiteY3" fmla="*/ 148688 h 161397"/>
                  <a:gd name="connsiteX4" fmla="*/ 129218 w 203310"/>
                  <a:gd name="connsiteY4" fmla="*/ 137095 h 161397"/>
                  <a:gd name="connsiteX5" fmla="*/ 126968 w 203310"/>
                  <a:gd name="connsiteY5" fmla="*/ 145817 h 161397"/>
                  <a:gd name="connsiteX6" fmla="*/ 187725 w 203310"/>
                  <a:gd name="connsiteY6" fmla="*/ 161397 h 161397"/>
                  <a:gd name="connsiteX7" fmla="*/ 203310 w 203310"/>
                  <a:gd name="connsiteY7" fmla="*/ 100641 h 161397"/>
                  <a:gd name="connsiteX8" fmla="*/ 194588 w 203310"/>
                  <a:gd name="connsiteY8" fmla="*/ 98390 h 161397"/>
                  <a:gd name="connsiteX9" fmla="*/ 182720 w 203310"/>
                  <a:gd name="connsiteY9" fmla="*/ 144718 h 161397"/>
                  <a:gd name="connsiteX10" fmla="*/ 182635 w 203310"/>
                  <a:gd name="connsiteY10" fmla="*/ 144718 h 161397"/>
                  <a:gd name="connsiteX11" fmla="*/ 103741 w 203310"/>
                  <a:gd name="connsiteY11" fmla="*/ 15104 h 161397"/>
                  <a:gd name="connsiteX12" fmla="*/ 76833 w 203310"/>
                  <a:gd name="connsiteY12" fmla="*/ 0 h 161397"/>
                  <a:gd name="connsiteX13" fmla="*/ 76833 w 203310"/>
                  <a:gd name="connsiteY13" fmla="*/ 0 h 161397"/>
                  <a:gd name="connsiteX14" fmla="*/ 49924 w 203310"/>
                  <a:gd name="connsiteY14" fmla="*/ 15122 h 161397"/>
                  <a:gd name="connsiteX15" fmla="*/ 0 w 203310"/>
                  <a:gd name="connsiteY15" fmla="*/ 97135 h 161397"/>
                  <a:gd name="connsiteX16" fmla="*/ 7691 w 203310"/>
                  <a:gd name="connsiteY16" fmla="*/ 101815 h 161397"/>
                  <a:gd name="connsiteX17" fmla="*/ 57611 w 203310"/>
                  <a:gd name="connsiteY17" fmla="*/ 19803 h 161397"/>
                  <a:gd name="connsiteX18" fmla="*/ 76828 w 203310"/>
                  <a:gd name="connsiteY18" fmla="*/ 9001 h 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310" h="161397">
                    <a:moveTo>
                      <a:pt x="76833" y="9001"/>
                    </a:moveTo>
                    <a:cubicBezTo>
                      <a:pt x="84693" y="8969"/>
                      <a:pt x="91991" y="13071"/>
                      <a:pt x="96050" y="19803"/>
                    </a:cubicBezTo>
                    <a:lnTo>
                      <a:pt x="174462" y="148620"/>
                    </a:lnTo>
                    <a:cubicBezTo>
                      <a:pt x="174493" y="148674"/>
                      <a:pt x="174462" y="148701"/>
                      <a:pt x="174412" y="148688"/>
                    </a:cubicBezTo>
                    <a:lnTo>
                      <a:pt x="129218" y="137095"/>
                    </a:lnTo>
                    <a:lnTo>
                      <a:pt x="126968" y="145817"/>
                    </a:lnTo>
                    <a:lnTo>
                      <a:pt x="187725" y="161397"/>
                    </a:lnTo>
                    <a:lnTo>
                      <a:pt x="203310" y="100641"/>
                    </a:lnTo>
                    <a:lnTo>
                      <a:pt x="194588" y="98390"/>
                    </a:lnTo>
                    <a:lnTo>
                      <a:pt x="182720" y="144718"/>
                    </a:lnTo>
                    <a:cubicBezTo>
                      <a:pt x="182720" y="144777"/>
                      <a:pt x="182666" y="144781"/>
                      <a:pt x="182635" y="144718"/>
                    </a:cubicBezTo>
                    <a:lnTo>
                      <a:pt x="103741" y="15104"/>
                    </a:lnTo>
                    <a:cubicBezTo>
                      <a:pt x="98053" y="5686"/>
                      <a:pt x="87834" y="-50"/>
                      <a:pt x="76833" y="0"/>
                    </a:cubicBezTo>
                    <a:lnTo>
                      <a:pt x="76833" y="0"/>
                    </a:lnTo>
                    <a:cubicBezTo>
                      <a:pt x="65827" y="-43"/>
                      <a:pt x="55610" y="5699"/>
                      <a:pt x="49924" y="15122"/>
                    </a:cubicBezTo>
                    <a:lnTo>
                      <a:pt x="0" y="97135"/>
                    </a:lnTo>
                    <a:lnTo>
                      <a:pt x="7691" y="101815"/>
                    </a:lnTo>
                    <a:lnTo>
                      <a:pt x="57611" y="19803"/>
                    </a:lnTo>
                    <a:cubicBezTo>
                      <a:pt x="61694" y="13096"/>
                      <a:pt x="68976" y="9003"/>
                      <a:pt x="76828" y="9001"/>
                    </a:cubicBezTo>
                    <a:close/>
                  </a:path>
                </a:pathLst>
              </a:custGeom>
              <a:solidFill>
                <a:srgbClr val="000000"/>
              </a:solidFill>
              <a:ln w="4465"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68" name="Grafik 46" descr="Nachhaltigkeit Silhouette">
                <a:extLst>
                  <a:ext uri="{FF2B5EF4-FFF2-40B4-BE49-F238E27FC236}">
                    <a16:creationId xmlns:a16="http://schemas.microsoft.com/office/drawing/2014/main" id="{5697266F-2FC7-4A5C-91CB-503F5ECAA25B}"/>
                  </a:ext>
                </a:extLst>
              </p:cNvPr>
              <p:cNvSpPr/>
              <p:nvPr/>
            </p:nvSpPr>
            <p:spPr>
              <a:xfrm>
                <a:off x="850500" y="5207122"/>
                <a:ext cx="117414" cy="168952"/>
              </a:xfrm>
              <a:custGeom>
                <a:avLst/>
                <a:gdLst>
                  <a:gd name="connsiteX0" fmla="*/ 12393 w 137349"/>
                  <a:gd name="connsiteY0" fmla="*/ 180209 h 199893"/>
                  <a:gd name="connsiteX1" fmla="*/ 12335 w 137349"/>
                  <a:gd name="connsiteY1" fmla="*/ 156707 h 199893"/>
                  <a:gd name="connsiteX2" fmla="*/ 96692 w 137349"/>
                  <a:gd name="connsiteY2" fmla="*/ 18142 h 199893"/>
                  <a:gd name="connsiteX3" fmla="*/ 96773 w 137349"/>
                  <a:gd name="connsiteY3" fmla="*/ 18142 h 199893"/>
                  <a:gd name="connsiteX4" fmla="*/ 108339 w 137349"/>
                  <a:gd name="connsiteY4" fmla="*/ 62143 h 199893"/>
                  <a:gd name="connsiteX5" fmla="*/ 117043 w 137349"/>
                  <a:gd name="connsiteY5" fmla="*/ 59857 h 199893"/>
                  <a:gd name="connsiteX6" fmla="*/ 101292 w 137349"/>
                  <a:gd name="connsiteY6" fmla="*/ 0 h 199893"/>
                  <a:gd name="connsiteX7" fmla="*/ 41435 w 137349"/>
                  <a:gd name="connsiteY7" fmla="*/ 15752 h 199893"/>
                  <a:gd name="connsiteX8" fmla="*/ 43721 w 137349"/>
                  <a:gd name="connsiteY8" fmla="*/ 24456 h 199893"/>
                  <a:gd name="connsiteX9" fmla="*/ 89577 w 137349"/>
                  <a:gd name="connsiteY9" fmla="*/ 12403 h 199893"/>
                  <a:gd name="connsiteX10" fmla="*/ 89626 w 137349"/>
                  <a:gd name="connsiteY10" fmla="*/ 12471 h 199893"/>
                  <a:gd name="connsiteX11" fmla="*/ 4643 w 137349"/>
                  <a:gd name="connsiteY11" fmla="*/ 152027 h 199893"/>
                  <a:gd name="connsiteX12" fmla="*/ 3932 w 137349"/>
                  <a:gd name="connsiteY12" fmla="*/ 183530 h 199893"/>
                  <a:gd name="connsiteX13" fmla="*/ 32780 w 137349"/>
                  <a:gd name="connsiteY13" fmla="*/ 199890 h 199893"/>
                  <a:gd name="connsiteX14" fmla="*/ 137350 w 137349"/>
                  <a:gd name="connsiteY14" fmla="*/ 199890 h 199893"/>
                  <a:gd name="connsiteX15" fmla="*/ 137350 w 137349"/>
                  <a:gd name="connsiteY15" fmla="*/ 190889 h 199893"/>
                  <a:gd name="connsiteX16" fmla="*/ 32488 w 137349"/>
                  <a:gd name="connsiteY16" fmla="*/ 190889 h 199893"/>
                  <a:gd name="connsiteX17" fmla="*/ 12393 w 137349"/>
                  <a:gd name="connsiteY17" fmla="*/ 180209 h 199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349" h="199893">
                    <a:moveTo>
                      <a:pt x="12393" y="180209"/>
                    </a:moveTo>
                    <a:cubicBezTo>
                      <a:pt x="7906" y="173024"/>
                      <a:pt x="7883" y="163915"/>
                      <a:pt x="12335" y="156707"/>
                    </a:cubicBezTo>
                    <a:lnTo>
                      <a:pt x="96692" y="18142"/>
                    </a:lnTo>
                    <a:cubicBezTo>
                      <a:pt x="96724" y="18092"/>
                      <a:pt x="96760" y="18097"/>
                      <a:pt x="96773" y="18142"/>
                    </a:cubicBezTo>
                    <a:lnTo>
                      <a:pt x="108339" y="62143"/>
                    </a:lnTo>
                    <a:lnTo>
                      <a:pt x="117043" y="59857"/>
                    </a:lnTo>
                    <a:lnTo>
                      <a:pt x="101292" y="0"/>
                    </a:lnTo>
                    <a:lnTo>
                      <a:pt x="41435" y="15752"/>
                    </a:lnTo>
                    <a:lnTo>
                      <a:pt x="43721" y="24456"/>
                    </a:lnTo>
                    <a:lnTo>
                      <a:pt x="89577" y="12403"/>
                    </a:lnTo>
                    <a:cubicBezTo>
                      <a:pt x="89640" y="12403"/>
                      <a:pt x="89662" y="12403"/>
                      <a:pt x="89626" y="12471"/>
                    </a:cubicBezTo>
                    <a:lnTo>
                      <a:pt x="4643" y="152027"/>
                    </a:lnTo>
                    <a:cubicBezTo>
                      <a:pt x="-1283" y="161624"/>
                      <a:pt x="-1555" y="173676"/>
                      <a:pt x="3932" y="183530"/>
                    </a:cubicBezTo>
                    <a:cubicBezTo>
                      <a:pt x="9865" y="193817"/>
                      <a:pt x="20907" y="200079"/>
                      <a:pt x="32780" y="199890"/>
                    </a:cubicBezTo>
                    <a:lnTo>
                      <a:pt x="137350" y="199890"/>
                    </a:lnTo>
                    <a:lnTo>
                      <a:pt x="137350" y="190889"/>
                    </a:lnTo>
                    <a:lnTo>
                      <a:pt x="32488" y="190889"/>
                    </a:lnTo>
                    <a:cubicBezTo>
                      <a:pt x="24393" y="191044"/>
                      <a:pt x="16793" y="187005"/>
                      <a:pt x="12393" y="180209"/>
                    </a:cubicBezTo>
                    <a:close/>
                  </a:path>
                </a:pathLst>
              </a:custGeom>
              <a:solidFill>
                <a:srgbClr val="000000"/>
              </a:solidFill>
              <a:ln w="4465"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69" name="Grafik 46" descr="Nachhaltigkeit Silhouette">
                <a:extLst>
                  <a:ext uri="{FF2B5EF4-FFF2-40B4-BE49-F238E27FC236}">
                    <a16:creationId xmlns:a16="http://schemas.microsoft.com/office/drawing/2014/main" id="{18CBD9E6-C439-42E9-BEDC-707A388AEE64}"/>
                  </a:ext>
                </a:extLst>
              </p:cNvPr>
              <p:cNvSpPr/>
              <p:nvPr/>
            </p:nvSpPr>
            <p:spPr>
              <a:xfrm>
                <a:off x="1003875" y="5257680"/>
                <a:ext cx="149962" cy="152079"/>
              </a:xfrm>
              <a:custGeom>
                <a:avLst/>
                <a:gdLst>
                  <a:gd name="connsiteX0" fmla="*/ 84582 w 175424"/>
                  <a:gd name="connsiteY0" fmla="*/ 15585 h 179930"/>
                  <a:gd name="connsiteX1" fmla="*/ 81504 w 175424"/>
                  <a:gd name="connsiteY1" fmla="*/ 15549 h 179930"/>
                  <a:gd name="connsiteX2" fmla="*/ 12331 w 175424"/>
                  <a:gd name="connsiteY2" fmla="*/ 87557 h 179930"/>
                  <a:gd name="connsiteX3" fmla="*/ 15833 w 175424"/>
                  <a:gd name="connsiteY3" fmla="*/ 110019 h 179930"/>
                  <a:gd name="connsiteX4" fmla="*/ 25846 w 175424"/>
                  <a:gd name="connsiteY4" fmla="*/ 128669 h 179930"/>
                  <a:gd name="connsiteX5" fmla="*/ 27503 w 175424"/>
                  <a:gd name="connsiteY5" fmla="*/ 130852 h 179930"/>
                  <a:gd name="connsiteX6" fmla="*/ 23812 w 175424"/>
                  <a:gd name="connsiteY6" fmla="*/ 134452 h 179930"/>
                  <a:gd name="connsiteX7" fmla="*/ 0 w 175424"/>
                  <a:gd name="connsiteY7" fmla="*/ 175430 h 179930"/>
                  <a:gd name="connsiteX8" fmla="*/ 4501 w 175424"/>
                  <a:gd name="connsiteY8" fmla="*/ 179930 h 179930"/>
                  <a:gd name="connsiteX9" fmla="*/ 9001 w 175424"/>
                  <a:gd name="connsiteY9" fmla="*/ 175430 h 179930"/>
                  <a:gd name="connsiteX10" fmla="*/ 30153 w 175424"/>
                  <a:gd name="connsiteY10" fmla="*/ 140830 h 179930"/>
                  <a:gd name="connsiteX11" fmla="*/ 33151 w 175424"/>
                  <a:gd name="connsiteY11" fmla="*/ 137927 h 179930"/>
                  <a:gd name="connsiteX12" fmla="*/ 69114 w 175424"/>
                  <a:gd name="connsiteY12" fmla="*/ 158823 h 179930"/>
                  <a:gd name="connsiteX13" fmla="*/ 81324 w 175424"/>
                  <a:gd name="connsiteY13" fmla="*/ 159948 h 179930"/>
                  <a:gd name="connsiteX14" fmla="*/ 81747 w 175424"/>
                  <a:gd name="connsiteY14" fmla="*/ 159948 h 179930"/>
                  <a:gd name="connsiteX15" fmla="*/ 115838 w 175424"/>
                  <a:gd name="connsiteY15" fmla="*/ 150452 h 179930"/>
                  <a:gd name="connsiteX16" fmla="*/ 175425 w 175424"/>
                  <a:gd name="connsiteY16" fmla="*/ 0 h 179930"/>
                  <a:gd name="connsiteX17" fmla="*/ 84582 w 175424"/>
                  <a:gd name="connsiteY17" fmla="*/ 15585 h 179930"/>
                  <a:gd name="connsiteX18" fmla="*/ 111194 w 175424"/>
                  <a:gd name="connsiteY18" fmla="*/ 142724 h 179930"/>
                  <a:gd name="connsiteX19" fmla="*/ 81752 w 175424"/>
                  <a:gd name="connsiteY19" fmla="*/ 150947 h 179930"/>
                  <a:gd name="connsiteX20" fmla="*/ 81329 w 175424"/>
                  <a:gd name="connsiteY20" fmla="*/ 150947 h 179930"/>
                  <a:gd name="connsiteX21" fmla="*/ 70761 w 175424"/>
                  <a:gd name="connsiteY21" fmla="*/ 149975 h 179930"/>
                  <a:gd name="connsiteX22" fmla="*/ 39636 w 175424"/>
                  <a:gd name="connsiteY22" fmla="*/ 131626 h 179930"/>
                  <a:gd name="connsiteX23" fmla="*/ 103219 w 175424"/>
                  <a:gd name="connsiteY23" fmla="*/ 70041 h 179930"/>
                  <a:gd name="connsiteX24" fmla="*/ 103565 w 175424"/>
                  <a:gd name="connsiteY24" fmla="*/ 63686 h 179930"/>
                  <a:gd name="connsiteX25" fmla="*/ 97209 w 175424"/>
                  <a:gd name="connsiteY25" fmla="*/ 63340 h 179930"/>
                  <a:gd name="connsiteX26" fmla="*/ 96963 w 175424"/>
                  <a:gd name="connsiteY26" fmla="*/ 63579 h 179930"/>
                  <a:gd name="connsiteX27" fmla="*/ 34015 w 175424"/>
                  <a:gd name="connsiteY27" fmla="*/ 124547 h 179930"/>
                  <a:gd name="connsiteX28" fmla="*/ 33011 w 175424"/>
                  <a:gd name="connsiteY28" fmla="*/ 123224 h 179930"/>
                  <a:gd name="connsiteX29" fmla="*/ 24411 w 175424"/>
                  <a:gd name="connsiteY29" fmla="*/ 107292 h 179930"/>
                  <a:gd name="connsiteX30" fmla="*/ 21328 w 175424"/>
                  <a:gd name="connsiteY30" fmla="*/ 87377 h 179930"/>
                  <a:gd name="connsiteX31" fmla="*/ 81491 w 175424"/>
                  <a:gd name="connsiteY31" fmla="*/ 24550 h 179930"/>
                  <a:gd name="connsiteX32" fmla="*/ 84587 w 175424"/>
                  <a:gd name="connsiteY32" fmla="*/ 24586 h 179930"/>
                  <a:gd name="connsiteX33" fmla="*/ 166329 w 175424"/>
                  <a:gd name="connsiteY33" fmla="*/ 11724 h 179930"/>
                  <a:gd name="connsiteX34" fmla="*/ 111194 w 175424"/>
                  <a:gd name="connsiteY34" fmla="*/ 142724 h 179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75424" h="179930">
                    <a:moveTo>
                      <a:pt x="84582" y="15585"/>
                    </a:moveTo>
                    <a:cubicBezTo>
                      <a:pt x="83538" y="15585"/>
                      <a:pt x="82512" y="15573"/>
                      <a:pt x="81504" y="15549"/>
                    </a:cubicBezTo>
                    <a:cubicBezTo>
                      <a:pt x="42520" y="16337"/>
                      <a:pt x="11553" y="48573"/>
                      <a:pt x="12331" y="87557"/>
                    </a:cubicBezTo>
                    <a:cubicBezTo>
                      <a:pt x="12338" y="95180"/>
                      <a:pt x="13519" y="102756"/>
                      <a:pt x="15833" y="110019"/>
                    </a:cubicBezTo>
                    <a:cubicBezTo>
                      <a:pt x="18081" y="116762"/>
                      <a:pt x="21468" y="123070"/>
                      <a:pt x="25846" y="128669"/>
                    </a:cubicBezTo>
                    <a:lnTo>
                      <a:pt x="27503" y="130852"/>
                    </a:lnTo>
                    <a:lnTo>
                      <a:pt x="23812" y="134452"/>
                    </a:lnTo>
                    <a:cubicBezTo>
                      <a:pt x="7345" y="151280"/>
                      <a:pt x="0" y="163922"/>
                      <a:pt x="0" y="175430"/>
                    </a:cubicBezTo>
                    <a:cubicBezTo>
                      <a:pt x="0" y="177915"/>
                      <a:pt x="2015" y="179930"/>
                      <a:pt x="4501" y="179930"/>
                    </a:cubicBezTo>
                    <a:cubicBezTo>
                      <a:pt x="6986" y="179930"/>
                      <a:pt x="9001" y="177915"/>
                      <a:pt x="9001" y="175430"/>
                    </a:cubicBezTo>
                    <a:cubicBezTo>
                      <a:pt x="9001" y="169858"/>
                      <a:pt x="11202" y="160209"/>
                      <a:pt x="30153" y="140830"/>
                    </a:cubicBezTo>
                    <a:lnTo>
                      <a:pt x="33151" y="137927"/>
                    </a:lnTo>
                    <a:cubicBezTo>
                      <a:pt x="42487" y="148691"/>
                      <a:pt x="55139" y="156043"/>
                      <a:pt x="69114" y="158823"/>
                    </a:cubicBezTo>
                    <a:cubicBezTo>
                      <a:pt x="73141" y="159571"/>
                      <a:pt x="77228" y="159947"/>
                      <a:pt x="81324" y="159948"/>
                    </a:cubicBezTo>
                    <a:lnTo>
                      <a:pt x="81747" y="159948"/>
                    </a:lnTo>
                    <a:cubicBezTo>
                      <a:pt x="93763" y="159947"/>
                      <a:pt x="105552" y="156663"/>
                      <a:pt x="115838" y="150452"/>
                    </a:cubicBezTo>
                    <a:cubicBezTo>
                      <a:pt x="168764" y="119803"/>
                      <a:pt x="175425" y="63367"/>
                      <a:pt x="175425" y="0"/>
                    </a:cubicBezTo>
                    <a:cubicBezTo>
                      <a:pt x="175429" y="-22"/>
                      <a:pt x="120982" y="15585"/>
                      <a:pt x="84582" y="15585"/>
                    </a:cubicBezTo>
                    <a:close/>
                    <a:moveTo>
                      <a:pt x="111194" y="142724"/>
                    </a:moveTo>
                    <a:cubicBezTo>
                      <a:pt x="102313" y="148098"/>
                      <a:pt x="92132" y="150941"/>
                      <a:pt x="81752" y="150947"/>
                    </a:cubicBezTo>
                    <a:lnTo>
                      <a:pt x="81329" y="150947"/>
                    </a:lnTo>
                    <a:cubicBezTo>
                      <a:pt x="77784" y="150945"/>
                      <a:pt x="74247" y="150620"/>
                      <a:pt x="70761" y="149975"/>
                    </a:cubicBezTo>
                    <a:cubicBezTo>
                      <a:pt x="58618" y="147532"/>
                      <a:pt x="47653" y="141068"/>
                      <a:pt x="39636" y="131626"/>
                    </a:cubicBezTo>
                    <a:lnTo>
                      <a:pt x="103219" y="70041"/>
                    </a:lnTo>
                    <a:cubicBezTo>
                      <a:pt x="105070" y="68382"/>
                      <a:pt x="105224" y="65536"/>
                      <a:pt x="103565" y="63686"/>
                    </a:cubicBezTo>
                    <a:cubicBezTo>
                      <a:pt x="101905" y="61836"/>
                      <a:pt x="99060" y="61681"/>
                      <a:pt x="97209" y="63340"/>
                    </a:cubicBezTo>
                    <a:cubicBezTo>
                      <a:pt x="97124" y="63417"/>
                      <a:pt x="97042" y="63496"/>
                      <a:pt x="96963" y="63579"/>
                    </a:cubicBezTo>
                    <a:lnTo>
                      <a:pt x="34015" y="124547"/>
                    </a:lnTo>
                    <a:lnTo>
                      <a:pt x="33011" y="123224"/>
                    </a:lnTo>
                    <a:cubicBezTo>
                      <a:pt x="29259" y="118441"/>
                      <a:pt x="26350" y="113053"/>
                      <a:pt x="24411" y="107292"/>
                    </a:cubicBezTo>
                    <a:cubicBezTo>
                      <a:pt x="22362" y="100853"/>
                      <a:pt x="21322" y="94135"/>
                      <a:pt x="21328" y="87377"/>
                    </a:cubicBezTo>
                    <a:cubicBezTo>
                      <a:pt x="20694" y="53454"/>
                      <a:pt x="47572" y="25386"/>
                      <a:pt x="81491" y="24550"/>
                    </a:cubicBezTo>
                    <a:cubicBezTo>
                      <a:pt x="82508" y="24577"/>
                      <a:pt x="83543" y="24586"/>
                      <a:pt x="84587" y="24586"/>
                    </a:cubicBezTo>
                    <a:cubicBezTo>
                      <a:pt x="111864" y="24586"/>
                      <a:pt x="148044" y="16373"/>
                      <a:pt x="166329" y="11724"/>
                    </a:cubicBezTo>
                    <a:cubicBezTo>
                      <a:pt x="165227" y="73844"/>
                      <a:pt x="154529" y="117643"/>
                      <a:pt x="111194" y="142724"/>
                    </a:cubicBezTo>
                    <a:close/>
                  </a:path>
                </a:pathLst>
              </a:custGeom>
              <a:solidFill>
                <a:srgbClr val="000000"/>
              </a:solidFill>
              <a:ln w="4465" cap="flat">
                <a:solidFill>
                  <a:srgbClr val="5C8395"/>
                </a:solidFill>
                <a:prstDash val="solid"/>
                <a:miter/>
              </a:ln>
            </p:spPr>
            <p:txBody>
              <a:bodyPr rtlCol="0" anchor="ctr"/>
              <a:lstStyle/>
              <a:p>
                <a:pPr defTabSz="914377"/>
                <a:endParaRPr lang="en-AU" dirty="0">
                  <a:solidFill>
                    <a:srgbClr val="000000"/>
                  </a:solidFill>
                  <a:cs typeface="Arial" charset="0"/>
                </a:endParaRPr>
              </a:p>
            </p:txBody>
          </p:sp>
        </p:grpSp>
        <p:sp>
          <p:nvSpPr>
            <p:cNvPr id="70" name="Grafik 52" descr="Euro Silhouette">
              <a:extLst>
                <a:ext uri="{FF2B5EF4-FFF2-40B4-BE49-F238E27FC236}">
                  <a16:creationId xmlns:a16="http://schemas.microsoft.com/office/drawing/2014/main" id="{AF16CE40-7E5C-48AA-BBFF-EE2F3B6D1F5D}"/>
                </a:ext>
              </a:extLst>
            </p:cNvPr>
            <p:cNvSpPr/>
            <p:nvPr/>
          </p:nvSpPr>
          <p:spPr>
            <a:xfrm>
              <a:off x="863783" y="5534497"/>
              <a:ext cx="180999" cy="235696"/>
            </a:xfrm>
            <a:custGeom>
              <a:avLst/>
              <a:gdLst>
                <a:gd name="connsiteX0" fmla="*/ 177496 w 180999"/>
                <a:gd name="connsiteY0" fmla="*/ 211022 h 235696"/>
                <a:gd name="connsiteX1" fmla="*/ 119441 w 180999"/>
                <a:gd name="connsiteY1" fmla="*/ 229327 h 235696"/>
                <a:gd name="connsiteX2" fmla="*/ 36339 w 180999"/>
                <a:gd name="connsiteY2" fmla="*/ 140144 h 235696"/>
                <a:gd name="connsiteX3" fmla="*/ 133774 w 180999"/>
                <a:gd name="connsiteY3" fmla="*/ 140144 h 235696"/>
                <a:gd name="connsiteX4" fmla="*/ 133774 w 180999"/>
                <a:gd name="connsiteY4" fmla="*/ 133774 h 235696"/>
                <a:gd name="connsiteX5" fmla="*/ 35699 w 180999"/>
                <a:gd name="connsiteY5" fmla="*/ 133774 h 235696"/>
                <a:gd name="connsiteX6" fmla="*/ 35036 w 180999"/>
                <a:gd name="connsiteY6" fmla="*/ 117848 h 235696"/>
                <a:gd name="connsiteX7" fmla="*/ 35699 w 180999"/>
                <a:gd name="connsiteY7" fmla="*/ 101923 h 235696"/>
                <a:gd name="connsiteX8" fmla="*/ 133774 w 180999"/>
                <a:gd name="connsiteY8" fmla="*/ 101923 h 235696"/>
                <a:gd name="connsiteX9" fmla="*/ 133774 w 180999"/>
                <a:gd name="connsiteY9" fmla="*/ 95553 h 235696"/>
                <a:gd name="connsiteX10" fmla="*/ 36339 w 180999"/>
                <a:gd name="connsiteY10" fmla="*/ 95553 h 235696"/>
                <a:gd name="connsiteX11" fmla="*/ 119441 w 180999"/>
                <a:gd name="connsiteY11" fmla="*/ 6370 h 235696"/>
                <a:gd name="connsiteX12" fmla="*/ 177473 w 180999"/>
                <a:gd name="connsiteY12" fmla="*/ 24678 h 235696"/>
                <a:gd name="connsiteX13" fmla="*/ 180977 w 180999"/>
                <a:gd name="connsiteY13" fmla="*/ 19369 h 235696"/>
                <a:gd name="connsiteX14" fmla="*/ 119441 w 180999"/>
                <a:gd name="connsiteY14" fmla="*/ 0 h 235696"/>
                <a:gd name="connsiteX15" fmla="*/ 29981 w 180999"/>
                <a:gd name="connsiteY15" fmla="*/ 95553 h 235696"/>
                <a:gd name="connsiteX16" fmla="*/ 0 w 180999"/>
                <a:gd name="connsiteY16" fmla="*/ 95553 h 235696"/>
                <a:gd name="connsiteX17" fmla="*/ 0 w 180999"/>
                <a:gd name="connsiteY17" fmla="*/ 101923 h 235696"/>
                <a:gd name="connsiteX18" fmla="*/ 29338 w 180999"/>
                <a:gd name="connsiteY18" fmla="*/ 101923 h 235696"/>
                <a:gd name="connsiteX19" fmla="*/ 28666 w 180999"/>
                <a:gd name="connsiteY19" fmla="*/ 117848 h 235696"/>
                <a:gd name="connsiteX20" fmla="*/ 29338 w 180999"/>
                <a:gd name="connsiteY20" fmla="*/ 133774 h 235696"/>
                <a:gd name="connsiteX21" fmla="*/ 0 w 180999"/>
                <a:gd name="connsiteY21" fmla="*/ 133774 h 235696"/>
                <a:gd name="connsiteX22" fmla="*/ 0 w 180999"/>
                <a:gd name="connsiteY22" fmla="*/ 140144 h 235696"/>
                <a:gd name="connsiteX23" fmla="*/ 29981 w 180999"/>
                <a:gd name="connsiteY23" fmla="*/ 140144 h 235696"/>
                <a:gd name="connsiteX24" fmla="*/ 119441 w 180999"/>
                <a:gd name="connsiteY24" fmla="*/ 235697 h 235696"/>
                <a:gd name="connsiteX25" fmla="*/ 180999 w 180999"/>
                <a:gd name="connsiteY25" fmla="*/ 216328 h 23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80999" h="235696">
                  <a:moveTo>
                    <a:pt x="177496" y="211022"/>
                  </a:moveTo>
                  <a:cubicBezTo>
                    <a:pt x="160370" y="222710"/>
                    <a:pt x="140173" y="229078"/>
                    <a:pt x="119441" y="229327"/>
                  </a:cubicBezTo>
                  <a:cubicBezTo>
                    <a:pt x="74044" y="229327"/>
                    <a:pt x="42887" y="195007"/>
                    <a:pt x="36339" y="140144"/>
                  </a:cubicBezTo>
                  <a:lnTo>
                    <a:pt x="133774" y="140144"/>
                  </a:lnTo>
                  <a:lnTo>
                    <a:pt x="133774" y="133774"/>
                  </a:lnTo>
                  <a:lnTo>
                    <a:pt x="35699" y="133774"/>
                  </a:lnTo>
                  <a:cubicBezTo>
                    <a:pt x="35275" y="128624"/>
                    <a:pt x="35036" y="123324"/>
                    <a:pt x="35036" y="117848"/>
                  </a:cubicBezTo>
                  <a:cubicBezTo>
                    <a:pt x="35036" y="112373"/>
                    <a:pt x="35275" y="107073"/>
                    <a:pt x="35699" y="101923"/>
                  </a:cubicBezTo>
                  <a:lnTo>
                    <a:pt x="133774" y="101923"/>
                  </a:lnTo>
                  <a:lnTo>
                    <a:pt x="133774" y="95553"/>
                  </a:lnTo>
                  <a:lnTo>
                    <a:pt x="36339" y="95553"/>
                  </a:lnTo>
                  <a:cubicBezTo>
                    <a:pt x="42887" y="40686"/>
                    <a:pt x="74044" y="6370"/>
                    <a:pt x="119441" y="6370"/>
                  </a:cubicBezTo>
                  <a:cubicBezTo>
                    <a:pt x="140166" y="6625"/>
                    <a:pt x="160354" y="12994"/>
                    <a:pt x="177473" y="24678"/>
                  </a:cubicBezTo>
                  <a:lnTo>
                    <a:pt x="180977" y="19369"/>
                  </a:lnTo>
                  <a:cubicBezTo>
                    <a:pt x="162820" y="6994"/>
                    <a:pt x="141413" y="256"/>
                    <a:pt x="119441" y="0"/>
                  </a:cubicBezTo>
                  <a:cubicBezTo>
                    <a:pt x="71094" y="0"/>
                    <a:pt x="36902" y="37565"/>
                    <a:pt x="29981" y="95553"/>
                  </a:cubicBezTo>
                  <a:lnTo>
                    <a:pt x="0" y="95553"/>
                  </a:lnTo>
                  <a:lnTo>
                    <a:pt x="0" y="101923"/>
                  </a:lnTo>
                  <a:lnTo>
                    <a:pt x="29338" y="101923"/>
                  </a:lnTo>
                  <a:cubicBezTo>
                    <a:pt x="28908" y="107092"/>
                    <a:pt x="28666" y="112392"/>
                    <a:pt x="28666" y="117848"/>
                  </a:cubicBezTo>
                  <a:cubicBezTo>
                    <a:pt x="28666" y="123305"/>
                    <a:pt x="28908" y="128605"/>
                    <a:pt x="29338" y="133774"/>
                  </a:cubicBezTo>
                  <a:lnTo>
                    <a:pt x="0" y="133774"/>
                  </a:lnTo>
                  <a:lnTo>
                    <a:pt x="0" y="140144"/>
                  </a:lnTo>
                  <a:lnTo>
                    <a:pt x="29981" y="140144"/>
                  </a:lnTo>
                  <a:cubicBezTo>
                    <a:pt x="36902" y="198132"/>
                    <a:pt x="71094" y="235697"/>
                    <a:pt x="119441" y="235697"/>
                  </a:cubicBezTo>
                  <a:cubicBezTo>
                    <a:pt x="141421" y="235447"/>
                    <a:pt x="162837" y="228709"/>
                    <a:pt x="180999" y="216328"/>
                  </a:cubicBezTo>
                  <a:close/>
                </a:path>
              </a:pathLst>
            </a:custGeom>
            <a:solidFill>
              <a:srgbClr val="000000"/>
            </a:solidFill>
            <a:ln w="3175" cap="flat">
              <a:solidFill>
                <a:srgbClr val="5C8395"/>
              </a:solidFill>
              <a:prstDash val="solid"/>
              <a:miter/>
            </a:ln>
          </p:spPr>
          <p:txBody>
            <a:bodyPr rtlCol="0" anchor="ctr"/>
            <a:lstStyle/>
            <a:p>
              <a:pPr defTabSz="914377"/>
              <a:endParaRPr lang="en-AU" dirty="0">
                <a:solidFill>
                  <a:srgbClr val="000000"/>
                </a:solidFill>
                <a:cs typeface="Arial" charset="0"/>
              </a:endParaRPr>
            </a:p>
          </p:txBody>
        </p:sp>
        <p:grpSp>
          <p:nvGrpSpPr>
            <p:cNvPr id="85" name="Gruppieren 84">
              <a:extLst>
                <a:ext uri="{FF2B5EF4-FFF2-40B4-BE49-F238E27FC236}">
                  <a16:creationId xmlns:a16="http://schemas.microsoft.com/office/drawing/2014/main" id="{4A308FDE-56FD-480F-9041-43D04D7205DB}"/>
                </a:ext>
              </a:extLst>
            </p:cNvPr>
            <p:cNvGrpSpPr/>
            <p:nvPr/>
          </p:nvGrpSpPr>
          <p:grpSpPr>
            <a:xfrm>
              <a:off x="850500" y="4163065"/>
              <a:ext cx="253640" cy="295913"/>
              <a:chOff x="850500" y="4163063"/>
              <a:chExt cx="253640" cy="295913"/>
            </a:xfrm>
          </p:grpSpPr>
          <p:sp>
            <p:nvSpPr>
              <p:cNvPr id="72" name="Grafik 54" descr="Abfall Silhouette">
                <a:extLst>
                  <a:ext uri="{FF2B5EF4-FFF2-40B4-BE49-F238E27FC236}">
                    <a16:creationId xmlns:a16="http://schemas.microsoft.com/office/drawing/2014/main" id="{754F8B19-DABA-4582-8822-DD35F86A6599}"/>
                  </a:ext>
                </a:extLst>
              </p:cNvPr>
              <p:cNvSpPr/>
              <p:nvPr/>
            </p:nvSpPr>
            <p:spPr>
              <a:xfrm>
                <a:off x="850500" y="4163063"/>
                <a:ext cx="253640" cy="295913"/>
              </a:xfrm>
              <a:custGeom>
                <a:avLst/>
                <a:gdLst>
                  <a:gd name="connsiteX0" fmla="*/ 253640 w 253640"/>
                  <a:gd name="connsiteY0" fmla="*/ 46116 h 295913"/>
                  <a:gd name="connsiteX1" fmla="*/ 238268 w 253640"/>
                  <a:gd name="connsiteY1" fmla="*/ 30744 h 295913"/>
                  <a:gd name="connsiteX2" fmla="*/ 169093 w 253640"/>
                  <a:gd name="connsiteY2" fmla="*/ 30744 h 295913"/>
                  <a:gd name="connsiteX3" fmla="*/ 169093 w 253640"/>
                  <a:gd name="connsiteY3" fmla="*/ 19215 h 295913"/>
                  <a:gd name="connsiteX4" fmla="*/ 149878 w 253640"/>
                  <a:gd name="connsiteY4" fmla="*/ 0 h 295913"/>
                  <a:gd name="connsiteX5" fmla="*/ 103762 w 253640"/>
                  <a:gd name="connsiteY5" fmla="*/ 0 h 295913"/>
                  <a:gd name="connsiteX6" fmla="*/ 84547 w 253640"/>
                  <a:gd name="connsiteY6" fmla="*/ 19215 h 295913"/>
                  <a:gd name="connsiteX7" fmla="*/ 84547 w 253640"/>
                  <a:gd name="connsiteY7" fmla="*/ 30744 h 295913"/>
                  <a:gd name="connsiteX8" fmla="*/ 15372 w 253640"/>
                  <a:gd name="connsiteY8" fmla="*/ 30744 h 295913"/>
                  <a:gd name="connsiteX9" fmla="*/ 0 w 253640"/>
                  <a:gd name="connsiteY9" fmla="*/ 46116 h 295913"/>
                  <a:gd name="connsiteX10" fmla="*/ 0 w 253640"/>
                  <a:gd name="connsiteY10" fmla="*/ 69175 h 295913"/>
                  <a:gd name="connsiteX11" fmla="*/ 15560 w 253640"/>
                  <a:gd name="connsiteY11" fmla="*/ 69175 h 295913"/>
                  <a:gd name="connsiteX12" fmla="*/ 26167 w 253640"/>
                  <a:gd name="connsiteY12" fmla="*/ 277674 h 295913"/>
                  <a:gd name="connsiteX13" fmla="*/ 45348 w 253640"/>
                  <a:gd name="connsiteY13" fmla="*/ 295913 h 295913"/>
                  <a:gd name="connsiteX14" fmla="*/ 208292 w 253640"/>
                  <a:gd name="connsiteY14" fmla="*/ 295913 h 295913"/>
                  <a:gd name="connsiteX15" fmla="*/ 227481 w 253640"/>
                  <a:gd name="connsiteY15" fmla="*/ 277674 h 295913"/>
                  <a:gd name="connsiteX16" fmla="*/ 238080 w 253640"/>
                  <a:gd name="connsiteY16" fmla="*/ 69175 h 295913"/>
                  <a:gd name="connsiteX17" fmla="*/ 253640 w 253640"/>
                  <a:gd name="connsiteY17" fmla="*/ 69175 h 295913"/>
                  <a:gd name="connsiteX18" fmla="*/ 92233 w 253640"/>
                  <a:gd name="connsiteY18" fmla="*/ 19215 h 295913"/>
                  <a:gd name="connsiteX19" fmla="*/ 103762 w 253640"/>
                  <a:gd name="connsiteY19" fmla="*/ 7686 h 295913"/>
                  <a:gd name="connsiteX20" fmla="*/ 149878 w 253640"/>
                  <a:gd name="connsiteY20" fmla="*/ 7686 h 295913"/>
                  <a:gd name="connsiteX21" fmla="*/ 161407 w 253640"/>
                  <a:gd name="connsiteY21" fmla="*/ 19215 h 295913"/>
                  <a:gd name="connsiteX22" fmla="*/ 161407 w 253640"/>
                  <a:gd name="connsiteY22" fmla="*/ 30744 h 295913"/>
                  <a:gd name="connsiteX23" fmla="*/ 92233 w 253640"/>
                  <a:gd name="connsiteY23" fmla="*/ 30744 h 295913"/>
                  <a:gd name="connsiteX24" fmla="*/ 219798 w 253640"/>
                  <a:gd name="connsiteY24" fmla="*/ 277282 h 295913"/>
                  <a:gd name="connsiteX25" fmla="*/ 208292 w 253640"/>
                  <a:gd name="connsiteY25" fmla="*/ 288227 h 295913"/>
                  <a:gd name="connsiteX26" fmla="*/ 45348 w 253640"/>
                  <a:gd name="connsiteY26" fmla="*/ 288227 h 295913"/>
                  <a:gd name="connsiteX27" fmla="*/ 33819 w 253640"/>
                  <a:gd name="connsiteY27" fmla="*/ 277282 h 295913"/>
                  <a:gd name="connsiteX28" fmla="*/ 23258 w 253640"/>
                  <a:gd name="connsiteY28" fmla="*/ 69175 h 295913"/>
                  <a:gd name="connsiteX29" fmla="*/ 230397 w 253640"/>
                  <a:gd name="connsiteY29" fmla="*/ 69175 h 295913"/>
                  <a:gd name="connsiteX30" fmla="*/ 245954 w 253640"/>
                  <a:gd name="connsiteY30" fmla="*/ 61489 h 295913"/>
                  <a:gd name="connsiteX31" fmla="*/ 7686 w 253640"/>
                  <a:gd name="connsiteY31" fmla="*/ 61489 h 295913"/>
                  <a:gd name="connsiteX32" fmla="*/ 7686 w 253640"/>
                  <a:gd name="connsiteY32" fmla="*/ 46116 h 295913"/>
                  <a:gd name="connsiteX33" fmla="*/ 15372 w 253640"/>
                  <a:gd name="connsiteY33" fmla="*/ 38430 h 295913"/>
                  <a:gd name="connsiteX34" fmla="*/ 238268 w 253640"/>
                  <a:gd name="connsiteY34" fmla="*/ 38430 h 295913"/>
                  <a:gd name="connsiteX35" fmla="*/ 245954 w 253640"/>
                  <a:gd name="connsiteY35" fmla="*/ 46116 h 29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53640" h="295913">
                    <a:moveTo>
                      <a:pt x="253640" y="46116"/>
                    </a:moveTo>
                    <a:cubicBezTo>
                      <a:pt x="253615" y="37637"/>
                      <a:pt x="246747" y="30770"/>
                      <a:pt x="238268" y="30744"/>
                    </a:cubicBezTo>
                    <a:lnTo>
                      <a:pt x="169093" y="30744"/>
                    </a:lnTo>
                    <a:lnTo>
                      <a:pt x="169093" y="19215"/>
                    </a:lnTo>
                    <a:cubicBezTo>
                      <a:pt x="169081" y="8608"/>
                      <a:pt x="160485" y="13"/>
                      <a:pt x="149878" y="0"/>
                    </a:cubicBezTo>
                    <a:lnTo>
                      <a:pt x="103762" y="0"/>
                    </a:lnTo>
                    <a:cubicBezTo>
                      <a:pt x="93155" y="13"/>
                      <a:pt x="84559" y="8608"/>
                      <a:pt x="84547" y="19215"/>
                    </a:cubicBezTo>
                    <a:lnTo>
                      <a:pt x="84547" y="30744"/>
                    </a:lnTo>
                    <a:lnTo>
                      <a:pt x="15372" y="30744"/>
                    </a:lnTo>
                    <a:cubicBezTo>
                      <a:pt x="6893" y="30770"/>
                      <a:pt x="25" y="37637"/>
                      <a:pt x="0" y="46116"/>
                    </a:cubicBezTo>
                    <a:lnTo>
                      <a:pt x="0" y="69175"/>
                    </a:lnTo>
                    <a:lnTo>
                      <a:pt x="15560" y="69175"/>
                    </a:lnTo>
                    <a:lnTo>
                      <a:pt x="26167" y="277674"/>
                    </a:lnTo>
                    <a:cubicBezTo>
                      <a:pt x="26687" y="287890"/>
                      <a:pt x="35119" y="295908"/>
                      <a:pt x="45348" y="295913"/>
                    </a:cubicBezTo>
                    <a:lnTo>
                      <a:pt x="208292" y="295913"/>
                    </a:lnTo>
                    <a:cubicBezTo>
                      <a:pt x="218524" y="295912"/>
                      <a:pt x="226961" y="287893"/>
                      <a:pt x="227481" y="277674"/>
                    </a:cubicBezTo>
                    <a:lnTo>
                      <a:pt x="238080" y="69175"/>
                    </a:lnTo>
                    <a:lnTo>
                      <a:pt x="253640" y="69175"/>
                    </a:lnTo>
                    <a:close/>
                    <a:moveTo>
                      <a:pt x="92233" y="19215"/>
                    </a:moveTo>
                    <a:cubicBezTo>
                      <a:pt x="92233" y="12848"/>
                      <a:pt x="97394" y="7686"/>
                      <a:pt x="103762" y="7686"/>
                    </a:cubicBezTo>
                    <a:lnTo>
                      <a:pt x="149878" y="7686"/>
                    </a:lnTo>
                    <a:cubicBezTo>
                      <a:pt x="156246" y="7686"/>
                      <a:pt x="161407" y="12848"/>
                      <a:pt x="161407" y="19215"/>
                    </a:cubicBezTo>
                    <a:lnTo>
                      <a:pt x="161407" y="30744"/>
                    </a:lnTo>
                    <a:lnTo>
                      <a:pt x="92233" y="30744"/>
                    </a:lnTo>
                    <a:close/>
                    <a:moveTo>
                      <a:pt x="219798" y="277282"/>
                    </a:moveTo>
                    <a:cubicBezTo>
                      <a:pt x="219487" y="283412"/>
                      <a:pt x="214429" y="288223"/>
                      <a:pt x="208292" y="288227"/>
                    </a:cubicBezTo>
                    <a:lnTo>
                      <a:pt x="45348" y="288227"/>
                    </a:lnTo>
                    <a:cubicBezTo>
                      <a:pt x="39202" y="288235"/>
                      <a:pt x="34130" y="283420"/>
                      <a:pt x="33819" y="277282"/>
                    </a:cubicBezTo>
                    <a:lnTo>
                      <a:pt x="23258" y="69175"/>
                    </a:lnTo>
                    <a:lnTo>
                      <a:pt x="230397" y="69175"/>
                    </a:lnTo>
                    <a:close/>
                    <a:moveTo>
                      <a:pt x="245954" y="61489"/>
                    </a:moveTo>
                    <a:lnTo>
                      <a:pt x="7686" y="61489"/>
                    </a:lnTo>
                    <a:lnTo>
                      <a:pt x="7686" y="46116"/>
                    </a:lnTo>
                    <a:cubicBezTo>
                      <a:pt x="7686" y="41871"/>
                      <a:pt x="11127" y="38430"/>
                      <a:pt x="15372" y="38430"/>
                    </a:cubicBezTo>
                    <a:lnTo>
                      <a:pt x="238268" y="38430"/>
                    </a:lnTo>
                    <a:cubicBezTo>
                      <a:pt x="242513" y="38430"/>
                      <a:pt x="245954" y="41871"/>
                      <a:pt x="245954" y="46116"/>
                    </a:cubicBezTo>
                    <a:close/>
                  </a:path>
                </a:pathLst>
              </a:custGeom>
              <a:solidFill>
                <a:srgbClr val="000000"/>
              </a:solidFill>
              <a:ln w="3770"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3" name="Grafik 54" descr="Abfall Silhouette">
                <a:extLst>
                  <a:ext uri="{FF2B5EF4-FFF2-40B4-BE49-F238E27FC236}">
                    <a16:creationId xmlns:a16="http://schemas.microsoft.com/office/drawing/2014/main" id="{4B941F74-57B9-4CE2-B477-1813BE979414}"/>
                  </a:ext>
                </a:extLst>
              </p:cNvPr>
              <p:cNvSpPr/>
              <p:nvPr/>
            </p:nvSpPr>
            <p:spPr>
              <a:xfrm>
                <a:off x="919670" y="4290618"/>
                <a:ext cx="15382" cy="165251"/>
              </a:xfrm>
              <a:custGeom>
                <a:avLst/>
                <a:gdLst>
                  <a:gd name="connsiteX0" fmla="*/ 11534 w 15382"/>
                  <a:gd name="connsiteY0" fmla="*/ 165251 h 165251"/>
                  <a:gd name="connsiteX1" fmla="*/ 11726 w 15382"/>
                  <a:gd name="connsiteY1" fmla="*/ 165251 h 165251"/>
                  <a:gd name="connsiteX2" fmla="*/ 15377 w 15382"/>
                  <a:gd name="connsiteY2" fmla="*/ 161225 h 165251"/>
                  <a:gd name="connsiteX3" fmla="*/ 15377 w 15382"/>
                  <a:gd name="connsiteY3" fmla="*/ 161220 h 165251"/>
                  <a:gd name="connsiteX4" fmla="*/ 7691 w 15382"/>
                  <a:gd name="connsiteY4" fmla="*/ 3656 h 165251"/>
                  <a:gd name="connsiteX5" fmla="*/ 3656 w 15382"/>
                  <a:gd name="connsiteY5" fmla="*/ 5 h 165251"/>
                  <a:gd name="connsiteX6" fmla="*/ 5 w 15382"/>
                  <a:gd name="connsiteY6" fmla="*/ 4040 h 165251"/>
                  <a:gd name="connsiteX7" fmla="*/ 7691 w 15382"/>
                  <a:gd name="connsiteY7" fmla="*/ 161604 h 165251"/>
                  <a:gd name="connsiteX8" fmla="*/ 11534 w 15382"/>
                  <a:gd name="connsiteY8" fmla="*/ 165251 h 165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82" h="165251">
                    <a:moveTo>
                      <a:pt x="11534" y="165251"/>
                    </a:moveTo>
                    <a:lnTo>
                      <a:pt x="11726" y="165251"/>
                    </a:lnTo>
                    <a:cubicBezTo>
                      <a:pt x="13846" y="165148"/>
                      <a:pt x="15481" y="163346"/>
                      <a:pt x="15377" y="161225"/>
                    </a:cubicBezTo>
                    <a:cubicBezTo>
                      <a:pt x="15377" y="161224"/>
                      <a:pt x="15377" y="161222"/>
                      <a:pt x="15377" y="161220"/>
                    </a:cubicBezTo>
                    <a:lnTo>
                      <a:pt x="7691" y="3656"/>
                    </a:lnTo>
                    <a:cubicBezTo>
                      <a:pt x="7585" y="1533"/>
                      <a:pt x="5778" y="-101"/>
                      <a:pt x="3656" y="5"/>
                    </a:cubicBezTo>
                    <a:cubicBezTo>
                      <a:pt x="1533" y="111"/>
                      <a:pt x="-101" y="1918"/>
                      <a:pt x="5" y="4040"/>
                    </a:cubicBezTo>
                    <a:lnTo>
                      <a:pt x="7691" y="161604"/>
                    </a:lnTo>
                    <a:cubicBezTo>
                      <a:pt x="7795" y="163650"/>
                      <a:pt x="9486" y="165254"/>
                      <a:pt x="11534" y="165251"/>
                    </a:cubicBezTo>
                    <a:close/>
                  </a:path>
                </a:pathLst>
              </a:custGeom>
              <a:solidFill>
                <a:srgbClr val="000000"/>
              </a:solidFill>
              <a:ln w="3770"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4" name="Grafik 54" descr="Abfall Silhouette">
                <a:extLst>
                  <a:ext uri="{FF2B5EF4-FFF2-40B4-BE49-F238E27FC236}">
                    <a16:creationId xmlns:a16="http://schemas.microsoft.com/office/drawing/2014/main" id="{046DAE66-FF95-4A62-80F3-6EA619ACAB15}"/>
                  </a:ext>
                </a:extLst>
              </p:cNvPr>
              <p:cNvSpPr/>
              <p:nvPr/>
            </p:nvSpPr>
            <p:spPr>
              <a:xfrm>
                <a:off x="973477" y="4290619"/>
                <a:ext cx="7686" cy="165250"/>
              </a:xfrm>
              <a:custGeom>
                <a:avLst/>
                <a:gdLst>
                  <a:gd name="connsiteX0" fmla="*/ 3843 w 7686"/>
                  <a:gd name="connsiteY0" fmla="*/ 165250 h 165250"/>
                  <a:gd name="connsiteX1" fmla="*/ 7686 w 7686"/>
                  <a:gd name="connsiteY1" fmla="*/ 161407 h 165250"/>
                  <a:gd name="connsiteX2" fmla="*/ 7686 w 7686"/>
                  <a:gd name="connsiteY2" fmla="*/ 3843 h 165250"/>
                  <a:gd name="connsiteX3" fmla="*/ 3843 w 7686"/>
                  <a:gd name="connsiteY3" fmla="*/ 0 h 165250"/>
                  <a:gd name="connsiteX4" fmla="*/ 0 w 7686"/>
                  <a:gd name="connsiteY4" fmla="*/ 3843 h 165250"/>
                  <a:gd name="connsiteX5" fmla="*/ 0 w 7686"/>
                  <a:gd name="connsiteY5" fmla="*/ 161407 h 165250"/>
                  <a:gd name="connsiteX6" fmla="*/ 3843 w 7686"/>
                  <a:gd name="connsiteY6" fmla="*/ 165250 h 1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86" h="165250">
                    <a:moveTo>
                      <a:pt x="3843" y="165250"/>
                    </a:moveTo>
                    <a:cubicBezTo>
                      <a:pt x="5966" y="165250"/>
                      <a:pt x="7686" y="163530"/>
                      <a:pt x="7686" y="161407"/>
                    </a:cubicBezTo>
                    <a:lnTo>
                      <a:pt x="7686" y="3843"/>
                    </a:lnTo>
                    <a:cubicBezTo>
                      <a:pt x="7686" y="1721"/>
                      <a:pt x="5966" y="0"/>
                      <a:pt x="3843" y="0"/>
                    </a:cubicBezTo>
                    <a:cubicBezTo>
                      <a:pt x="1721" y="0"/>
                      <a:pt x="0" y="1721"/>
                      <a:pt x="0" y="3843"/>
                    </a:cubicBezTo>
                    <a:lnTo>
                      <a:pt x="0" y="161407"/>
                    </a:lnTo>
                    <a:cubicBezTo>
                      <a:pt x="0" y="163530"/>
                      <a:pt x="1721" y="165250"/>
                      <a:pt x="3843" y="165250"/>
                    </a:cubicBezTo>
                    <a:close/>
                  </a:path>
                </a:pathLst>
              </a:custGeom>
              <a:solidFill>
                <a:srgbClr val="000000"/>
              </a:solidFill>
              <a:ln w="3770"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5" name="Grafik 54" descr="Abfall Silhouette">
                <a:extLst>
                  <a:ext uri="{FF2B5EF4-FFF2-40B4-BE49-F238E27FC236}">
                    <a16:creationId xmlns:a16="http://schemas.microsoft.com/office/drawing/2014/main" id="{665B3F34-46E3-4658-916A-53F962F854B3}"/>
                  </a:ext>
                </a:extLst>
              </p:cNvPr>
              <p:cNvSpPr/>
              <p:nvPr/>
            </p:nvSpPr>
            <p:spPr>
              <a:xfrm>
                <a:off x="1019588" y="4290610"/>
                <a:ext cx="15382" cy="165259"/>
              </a:xfrm>
              <a:custGeom>
                <a:avLst/>
                <a:gdLst>
                  <a:gd name="connsiteX0" fmla="*/ 3660 w 15382"/>
                  <a:gd name="connsiteY0" fmla="*/ 165259 h 165259"/>
                  <a:gd name="connsiteX1" fmla="*/ 3848 w 15382"/>
                  <a:gd name="connsiteY1" fmla="*/ 165259 h 165259"/>
                  <a:gd name="connsiteX2" fmla="*/ 7691 w 15382"/>
                  <a:gd name="connsiteY2" fmla="*/ 161604 h 165259"/>
                  <a:gd name="connsiteX3" fmla="*/ 15377 w 15382"/>
                  <a:gd name="connsiteY3" fmla="*/ 4040 h 165259"/>
                  <a:gd name="connsiteX4" fmla="*/ 11727 w 15382"/>
                  <a:gd name="connsiteY4" fmla="*/ 5 h 165259"/>
                  <a:gd name="connsiteX5" fmla="*/ 7691 w 15382"/>
                  <a:gd name="connsiteY5" fmla="*/ 3656 h 165259"/>
                  <a:gd name="connsiteX6" fmla="*/ 5 w 15382"/>
                  <a:gd name="connsiteY6" fmla="*/ 161220 h 165259"/>
                  <a:gd name="connsiteX7" fmla="*/ 3643 w 15382"/>
                  <a:gd name="connsiteY7" fmla="*/ 165258 h 165259"/>
                  <a:gd name="connsiteX8" fmla="*/ 3660 w 15382"/>
                  <a:gd name="connsiteY8" fmla="*/ 165259 h 16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82" h="165259">
                    <a:moveTo>
                      <a:pt x="3660" y="165259"/>
                    </a:moveTo>
                    <a:lnTo>
                      <a:pt x="3848" y="165259"/>
                    </a:lnTo>
                    <a:cubicBezTo>
                      <a:pt x="5899" y="165261"/>
                      <a:pt x="7591" y="163653"/>
                      <a:pt x="7691" y="161604"/>
                    </a:cubicBezTo>
                    <a:lnTo>
                      <a:pt x="15377" y="4040"/>
                    </a:lnTo>
                    <a:cubicBezTo>
                      <a:pt x="15484" y="1918"/>
                      <a:pt x="13849" y="111"/>
                      <a:pt x="11727" y="5"/>
                    </a:cubicBezTo>
                    <a:cubicBezTo>
                      <a:pt x="9604" y="-101"/>
                      <a:pt x="7797" y="1533"/>
                      <a:pt x="7691" y="3656"/>
                    </a:cubicBezTo>
                    <a:lnTo>
                      <a:pt x="5" y="161220"/>
                    </a:lnTo>
                    <a:cubicBezTo>
                      <a:pt x="-105" y="163339"/>
                      <a:pt x="1523" y="165148"/>
                      <a:pt x="3643" y="165258"/>
                    </a:cubicBezTo>
                    <a:cubicBezTo>
                      <a:pt x="3649" y="165258"/>
                      <a:pt x="3654" y="165259"/>
                      <a:pt x="3660" y="165259"/>
                    </a:cubicBezTo>
                    <a:close/>
                  </a:path>
                </a:pathLst>
              </a:custGeom>
              <a:solidFill>
                <a:srgbClr val="000000"/>
              </a:solidFill>
              <a:ln w="3770" cap="flat">
                <a:solidFill>
                  <a:srgbClr val="5C8395"/>
                </a:solidFill>
                <a:prstDash val="solid"/>
                <a:miter/>
              </a:ln>
            </p:spPr>
            <p:txBody>
              <a:bodyPr rtlCol="0" anchor="ctr"/>
              <a:lstStyle/>
              <a:p>
                <a:pPr defTabSz="914377"/>
                <a:endParaRPr lang="en-AU" dirty="0">
                  <a:solidFill>
                    <a:srgbClr val="000000"/>
                  </a:solidFill>
                  <a:cs typeface="Arial" charset="0"/>
                </a:endParaRPr>
              </a:p>
            </p:txBody>
          </p:sp>
        </p:grpSp>
        <p:sp>
          <p:nvSpPr>
            <p:cNvPr id="76" name="Grafik 60" descr="Besprechung Silhouette">
              <a:extLst>
                <a:ext uri="{FF2B5EF4-FFF2-40B4-BE49-F238E27FC236}">
                  <a16:creationId xmlns:a16="http://schemas.microsoft.com/office/drawing/2014/main" id="{3E1AE5F1-D98E-414A-A285-351C4F0C95CB}"/>
                </a:ext>
              </a:extLst>
            </p:cNvPr>
            <p:cNvSpPr/>
            <p:nvPr/>
          </p:nvSpPr>
          <p:spPr>
            <a:xfrm>
              <a:off x="1057572" y="6013501"/>
              <a:ext cx="121549" cy="87008"/>
            </a:xfrm>
            <a:custGeom>
              <a:avLst/>
              <a:gdLst>
                <a:gd name="connsiteX0" fmla="*/ 9321 w 121549"/>
                <a:gd name="connsiteY0" fmla="*/ 32524 h 87008"/>
                <a:gd name="connsiteX1" fmla="*/ 13046 w 121549"/>
                <a:gd name="connsiteY1" fmla="*/ 22745 h 87008"/>
                <a:gd name="connsiteX2" fmla="*/ 22397 w 121549"/>
                <a:gd name="connsiteY2" fmla="*/ 17683 h 87008"/>
                <a:gd name="connsiteX3" fmla="*/ 100565 w 121549"/>
                <a:gd name="connsiteY3" fmla="*/ 18149 h 87008"/>
                <a:gd name="connsiteX4" fmla="*/ 108016 w 121549"/>
                <a:gd name="connsiteY4" fmla="*/ 22312 h 87008"/>
                <a:gd name="connsiteX5" fmla="*/ 112235 w 121549"/>
                <a:gd name="connsiteY5" fmla="*/ 32524 h 87008"/>
                <a:gd name="connsiteX6" fmla="*/ 112235 w 121549"/>
                <a:gd name="connsiteY6" fmla="*/ 79297 h 87008"/>
                <a:gd name="connsiteX7" fmla="*/ 121549 w 121549"/>
                <a:gd name="connsiteY7" fmla="*/ 87008 h 87008"/>
                <a:gd name="connsiteX8" fmla="*/ 121549 w 121549"/>
                <a:gd name="connsiteY8" fmla="*/ 32524 h 87008"/>
                <a:gd name="connsiteX9" fmla="*/ 114596 w 121549"/>
                <a:gd name="connsiteY9" fmla="*/ 15723 h 87008"/>
                <a:gd name="connsiteX10" fmla="*/ 104449 w 121549"/>
                <a:gd name="connsiteY10" fmla="*/ 9669 h 87008"/>
                <a:gd name="connsiteX11" fmla="*/ 18765 w 121549"/>
                <a:gd name="connsiteY11" fmla="*/ 9087 h 87008"/>
                <a:gd name="connsiteX12" fmla="*/ 7184 w 121549"/>
                <a:gd name="connsiteY12" fmla="*/ 15495 h 87008"/>
                <a:gd name="connsiteX13" fmla="*/ 8 w 121549"/>
                <a:gd name="connsiteY13" fmla="*/ 32524 h 87008"/>
                <a:gd name="connsiteX14" fmla="*/ 8 w 121549"/>
                <a:gd name="connsiteY14" fmla="*/ 38136 h 87008"/>
                <a:gd name="connsiteX15" fmla="*/ 9321 w 121549"/>
                <a:gd name="connsiteY15" fmla="*/ 39696 h 8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549" h="87008">
                  <a:moveTo>
                    <a:pt x="9321" y="32524"/>
                  </a:moveTo>
                  <a:cubicBezTo>
                    <a:pt x="9180" y="28893"/>
                    <a:pt x="10525" y="25361"/>
                    <a:pt x="13046" y="22745"/>
                  </a:cubicBezTo>
                  <a:cubicBezTo>
                    <a:pt x="15947" y="20685"/>
                    <a:pt x="19087" y="18985"/>
                    <a:pt x="22397" y="17683"/>
                  </a:cubicBezTo>
                  <a:cubicBezTo>
                    <a:pt x="47305" y="6576"/>
                    <a:pt x="75792" y="6746"/>
                    <a:pt x="100565" y="18149"/>
                  </a:cubicBezTo>
                  <a:cubicBezTo>
                    <a:pt x="103231" y="19183"/>
                    <a:pt x="105739" y="20584"/>
                    <a:pt x="108016" y="22312"/>
                  </a:cubicBezTo>
                  <a:cubicBezTo>
                    <a:pt x="110656" y="25065"/>
                    <a:pt x="112162" y="28711"/>
                    <a:pt x="112235" y="32524"/>
                  </a:cubicBezTo>
                  <a:lnTo>
                    <a:pt x="112235" y="79297"/>
                  </a:lnTo>
                  <a:cubicBezTo>
                    <a:pt x="115471" y="81704"/>
                    <a:pt x="118580" y="84279"/>
                    <a:pt x="121549" y="87008"/>
                  </a:cubicBezTo>
                  <a:lnTo>
                    <a:pt x="121549" y="32524"/>
                  </a:lnTo>
                  <a:cubicBezTo>
                    <a:pt x="121610" y="26212"/>
                    <a:pt x="119100" y="20146"/>
                    <a:pt x="114596" y="15723"/>
                  </a:cubicBezTo>
                  <a:cubicBezTo>
                    <a:pt x="111553" y="13185"/>
                    <a:pt x="108128" y="11142"/>
                    <a:pt x="104449" y="9669"/>
                  </a:cubicBezTo>
                  <a:cubicBezTo>
                    <a:pt x="77340" y="-3016"/>
                    <a:pt x="46043" y="-3229"/>
                    <a:pt x="18765" y="9087"/>
                  </a:cubicBezTo>
                  <a:cubicBezTo>
                    <a:pt x="14642" y="10709"/>
                    <a:pt x="10748" y="12863"/>
                    <a:pt x="7184" y="15495"/>
                  </a:cubicBezTo>
                  <a:cubicBezTo>
                    <a:pt x="2454" y="19875"/>
                    <a:pt x="-160" y="26080"/>
                    <a:pt x="8" y="32524"/>
                  </a:cubicBezTo>
                  <a:lnTo>
                    <a:pt x="8" y="38136"/>
                  </a:lnTo>
                  <a:cubicBezTo>
                    <a:pt x="3152" y="38623"/>
                    <a:pt x="6257" y="39143"/>
                    <a:pt x="9321" y="39696"/>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7" name="Grafik 60" descr="Besprechung Silhouette">
              <a:extLst>
                <a:ext uri="{FF2B5EF4-FFF2-40B4-BE49-F238E27FC236}">
                  <a16:creationId xmlns:a16="http://schemas.microsoft.com/office/drawing/2014/main" id="{3E1AE5F1-D98E-414A-A285-351C4F0C95CB}"/>
                </a:ext>
              </a:extLst>
            </p:cNvPr>
            <p:cNvSpPr/>
            <p:nvPr/>
          </p:nvSpPr>
          <p:spPr>
            <a:xfrm>
              <a:off x="1085772" y="5948647"/>
              <a:ext cx="65195" cy="65195"/>
            </a:xfrm>
            <a:custGeom>
              <a:avLst/>
              <a:gdLst>
                <a:gd name="connsiteX0" fmla="*/ 32598 w 65195"/>
                <a:gd name="connsiteY0" fmla="*/ 65195 h 65195"/>
                <a:gd name="connsiteX1" fmla="*/ 65195 w 65195"/>
                <a:gd name="connsiteY1" fmla="*/ 32597 h 65195"/>
                <a:gd name="connsiteX2" fmla="*/ 32598 w 65195"/>
                <a:gd name="connsiteY2" fmla="*/ 0 h 65195"/>
                <a:gd name="connsiteX3" fmla="*/ 1 w 65195"/>
                <a:gd name="connsiteY3" fmla="*/ 32597 h 65195"/>
                <a:gd name="connsiteX4" fmla="*/ 32206 w 65195"/>
                <a:gd name="connsiteY4" fmla="*/ 65195 h 65195"/>
                <a:gd name="connsiteX5" fmla="*/ 32598 w 65195"/>
                <a:gd name="connsiteY5" fmla="*/ 65195 h 65195"/>
                <a:gd name="connsiteX6" fmla="*/ 32598 w 65195"/>
                <a:gd name="connsiteY6" fmla="*/ 9314 h 65195"/>
                <a:gd name="connsiteX7" fmla="*/ 55882 w 65195"/>
                <a:gd name="connsiteY7" fmla="*/ 32597 h 65195"/>
                <a:gd name="connsiteX8" fmla="*/ 32598 w 65195"/>
                <a:gd name="connsiteY8" fmla="*/ 55881 h 65195"/>
                <a:gd name="connsiteX9" fmla="*/ 9314 w 65195"/>
                <a:gd name="connsiteY9" fmla="*/ 32597 h 65195"/>
                <a:gd name="connsiteX10" fmla="*/ 32598 w 65195"/>
                <a:gd name="connsiteY10" fmla="*/ 9314 h 6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195" h="65195">
                  <a:moveTo>
                    <a:pt x="32598" y="65195"/>
                  </a:moveTo>
                  <a:cubicBezTo>
                    <a:pt x="50601" y="65195"/>
                    <a:pt x="65195" y="50600"/>
                    <a:pt x="65195" y="32597"/>
                  </a:cubicBezTo>
                  <a:cubicBezTo>
                    <a:pt x="65195" y="14594"/>
                    <a:pt x="50601" y="0"/>
                    <a:pt x="32598" y="0"/>
                  </a:cubicBezTo>
                  <a:cubicBezTo>
                    <a:pt x="14595" y="0"/>
                    <a:pt x="1" y="14594"/>
                    <a:pt x="1" y="32597"/>
                  </a:cubicBezTo>
                  <a:cubicBezTo>
                    <a:pt x="-108" y="50492"/>
                    <a:pt x="14311" y="65086"/>
                    <a:pt x="32206" y="65195"/>
                  </a:cubicBezTo>
                  <a:cubicBezTo>
                    <a:pt x="32336" y="65195"/>
                    <a:pt x="32467" y="65195"/>
                    <a:pt x="32598" y="65195"/>
                  </a:cubicBezTo>
                  <a:close/>
                  <a:moveTo>
                    <a:pt x="32598" y="9314"/>
                  </a:moveTo>
                  <a:cubicBezTo>
                    <a:pt x="45450" y="9332"/>
                    <a:pt x="55863" y="19746"/>
                    <a:pt x="55882" y="32597"/>
                  </a:cubicBezTo>
                  <a:cubicBezTo>
                    <a:pt x="55882" y="45456"/>
                    <a:pt x="45457" y="55881"/>
                    <a:pt x="32598" y="55881"/>
                  </a:cubicBezTo>
                  <a:cubicBezTo>
                    <a:pt x="19739" y="55881"/>
                    <a:pt x="9314" y="45456"/>
                    <a:pt x="9314" y="32597"/>
                  </a:cubicBezTo>
                  <a:cubicBezTo>
                    <a:pt x="9314" y="19738"/>
                    <a:pt x="19739" y="9314"/>
                    <a:pt x="32598" y="9314"/>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8" name="Grafik 60" descr="Besprechung Silhouette">
              <a:extLst>
                <a:ext uri="{FF2B5EF4-FFF2-40B4-BE49-F238E27FC236}">
                  <a16:creationId xmlns:a16="http://schemas.microsoft.com/office/drawing/2014/main" id="{3E1AE5F1-D98E-414A-A285-351C4F0C95CB}"/>
                </a:ext>
              </a:extLst>
            </p:cNvPr>
            <p:cNvSpPr/>
            <p:nvPr/>
          </p:nvSpPr>
          <p:spPr>
            <a:xfrm>
              <a:off x="797259" y="6013506"/>
              <a:ext cx="121084" cy="87003"/>
            </a:xfrm>
            <a:custGeom>
              <a:avLst/>
              <a:gdLst>
                <a:gd name="connsiteX0" fmla="*/ 9322 w 121084"/>
                <a:gd name="connsiteY0" fmla="*/ 32520 h 87003"/>
                <a:gd name="connsiteX1" fmla="*/ 10566 w 121084"/>
                <a:gd name="connsiteY1" fmla="*/ 26638 h 87003"/>
                <a:gd name="connsiteX2" fmla="*/ 16000 w 121084"/>
                <a:gd name="connsiteY2" fmla="*/ 20538 h 87003"/>
                <a:gd name="connsiteX3" fmla="*/ 21938 w 121084"/>
                <a:gd name="connsiteY3" fmla="*/ 17674 h 87003"/>
                <a:gd name="connsiteX4" fmla="*/ 100106 w 121084"/>
                <a:gd name="connsiteY4" fmla="*/ 18140 h 87003"/>
                <a:gd name="connsiteX5" fmla="*/ 107557 w 121084"/>
                <a:gd name="connsiteY5" fmla="*/ 22303 h 87003"/>
                <a:gd name="connsiteX6" fmla="*/ 111771 w 121084"/>
                <a:gd name="connsiteY6" fmla="*/ 32520 h 87003"/>
                <a:gd name="connsiteX7" fmla="*/ 111771 w 121084"/>
                <a:gd name="connsiteY7" fmla="*/ 39770 h 87003"/>
                <a:gd name="connsiteX8" fmla="*/ 121084 w 121084"/>
                <a:gd name="connsiteY8" fmla="*/ 38201 h 87003"/>
                <a:gd name="connsiteX9" fmla="*/ 121084 w 121084"/>
                <a:gd name="connsiteY9" fmla="*/ 32520 h 87003"/>
                <a:gd name="connsiteX10" fmla="*/ 114137 w 121084"/>
                <a:gd name="connsiteY10" fmla="*/ 15723 h 87003"/>
                <a:gd name="connsiteX11" fmla="*/ 103980 w 121084"/>
                <a:gd name="connsiteY11" fmla="*/ 9669 h 87003"/>
                <a:gd name="connsiteX12" fmla="*/ 18296 w 121084"/>
                <a:gd name="connsiteY12" fmla="*/ 9087 h 87003"/>
                <a:gd name="connsiteX13" fmla="*/ 6994 w 121084"/>
                <a:gd name="connsiteY13" fmla="*/ 15290 h 87003"/>
                <a:gd name="connsiteX14" fmla="*/ 6258 w 121084"/>
                <a:gd name="connsiteY14" fmla="*/ 15979 h 87003"/>
                <a:gd name="connsiteX15" fmla="*/ 9 w 121084"/>
                <a:gd name="connsiteY15" fmla="*/ 32520 h 87003"/>
                <a:gd name="connsiteX16" fmla="*/ 9 w 121084"/>
                <a:gd name="connsiteY16" fmla="*/ 87004 h 87003"/>
                <a:gd name="connsiteX17" fmla="*/ 9322 w 121084"/>
                <a:gd name="connsiteY17" fmla="*/ 79297 h 87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084" h="87003">
                  <a:moveTo>
                    <a:pt x="9322" y="32520"/>
                  </a:moveTo>
                  <a:cubicBezTo>
                    <a:pt x="9349" y="30497"/>
                    <a:pt x="9771" y="28499"/>
                    <a:pt x="10566" y="26638"/>
                  </a:cubicBezTo>
                  <a:cubicBezTo>
                    <a:pt x="11648" y="24057"/>
                    <a:pt x="13560" y="21910"/>
                    <a:pt x="16000" y="20538"/>
                  </a:cubicBezTo>
                  <a:cubicBezTo>
                    <a:pt x="17913" y="19451"/>
                    <a:pt x="19896" y="18494"/>
                    <a:pt x="21938" y="17674"/>
                  </a:cubicBezTo>
                  <a:cubicBezTo>
                    <a:pt x="46846" y="6570"/>
                    <a:pt x="75331" y="6739"/>
                    <a:pt x="100106" y="18140"/>
                  </a:cubicBezTo>
                  <a:cubicBezTo>
                    <a:pt x="102771" y="19173"/>
                    <a:pt x="105279" y="20574"/>
                    <a:pt x="107557" y="22303"/>
                  </a:cubicBezTo>
                  <a:cubicBezTo>
                    <a:pt x="110196" y="25058"/>
                    <a:pt x="111700" y="28705"/>
                    <a:pt x="111771" y="32520"/>
                  </a:cubicBezTo>
                  <a:lnTo>
                    <a:pt x="111771" y="39770"/>
                  </a:lnTo>
                  <a:cubicBezTo>
                    <a:pt x="114841" y="39218"/>
                    <a:pt x="117946" y="38695"/>
                    <a:pt x="121084" y="38201"/>
                  </a:cubicBezTo>
                  <a:lnTo>
                    <a:pt x="121084" y="32520"/>
                  </a:lnTo>
                  <a:cubicBezTo>
                    <a:pt x="120999" y="26239"/>
                    <a:pt x="118513" y="20229"/>
                    <a:pt x="114137" y="15723"/>
                  </a:cubicBezTo>
                  <a:cubicBezTo>
                    <a:pt x="111109" y="13157"/>
                    <a:pt x="107677" y="11111"/>
                    <a:pt x="103980" y="9669"/>
                  </a:cubicBezTo>
                  <a:cubicBezTo>
                    <a:pt x="76871" y="-3016"/>
                    <a:pt x="45574" y="-3229"/>
                    <a:pt x="18296" y="9087"/>
                  </a:cubicBezTo>
                  <a:cubicBezTo>
                    <a:pt x="14282" y="10670"/>
                    <a:pt x="10485" y="12755"/>
                    <a:pt x="6994" y="15290"/>
                  </a:cubicBezTo>
                  <a:lnTo>
                    <a:pt x="6258" y="15979"/>
                  </a:lnTo>
                  <a:cubicBezTo>
                    <a:pt x="2085" y="20458"/>
                    <a:pt x="-160" y="26399"/>
                    <a:pt x="9" y="32520"/>
                  </a:cubicBezTo>
                  <a:lnTo>
                    <a:pt x="9" y="87004"/>
                  </a:lnTo>
                  <a:cubicBezTo>
                    <a:pt x="2978" y="84275"/>
                    <a:pt x="6087" y="81703"/>
                    <a:pt x="9322" y="79297"/>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79" name="Grafik 60" descr="Besprechung Silhouette">
              <a:extLst>
                <a:ext uri="{FF2B5EF4-FFF2-40B4-BE49-F238E27FC236}">
                  <a16:creationId xmlns:a16="http://schemas.microsoft.com/office/drawing/2014/main" id="{3E1AE5F1-D98E-414A-A285-351C4F0C95CB}"/>
                </a:ext>
              </a:extLst>
            </p:cNvPr>
            <p:cNvSpPr/>
            <p:nvPr/>
          </p:nvSpPr>
          <p:spPr>
            <a:xfrm>
              <a:off x="955597" y="5930011"/>
              <a:ext cx="65195" cy="65195"/>
            </a:xfrm>
            <a:custGeom>
              <a:avLst/>
              <a:gdLst>
                <a:gd name="connsiteX0" fmla="*/ 32598 w 65195"/>
                <a:gd name="connsiteY0" fmla="*/ 65195 h 65195"/>
                <a:gd name="connsiteX1" fmla="*/ 65195 w 65195"/>
                <a:gd name="connsiteY1" fmla="*/ 32597 h 65195"/>
                <a:gd name="connsiteX2" fmla="*/ 32598 w 65195"/>
                <a:gd name="connsiteY2" fmla="*/ 0 h 65195"/>
                <a:gd name="connsiteX3" fmla="*/ 1 w 65195"/>
                <a:gd name="connsiteY3" fmla="*/ 32597 h 65195"/>
                <a:gd name="connsiteX4" fmla="*/ 32205 w 65195"/>
                <a:gd name="connsiteY4" fmla="*/ 65195 h 65195"/>
                <a:gd name="connsiteX5" fmla="*/ 32598 w 65195"/>
                <a:gd name="connsiteY5" fmla="*/ 65195 h 65195"/>
                <a:gd name="connsiteX6" fmla="*/ 32598 w 65195"/>
                <a:gd name="connsiteY6" fmla="*/ 9314 h 65195"/>
                <a:gd name="connsiteX7" fmla="*/ 55882 w 65195"/>
                <a:gd name="connsiteY7" fmla="*/ 32597 h 65195"/>
                <a:gd name="connsiteX8" fmla="*/ 32598 w 65195"/>
                <a:gd name="connsiteY8" fmla="*/ 55881 h 65195"/>
                <a:gd name="connsiteX9" fmla="*/ 9314 w 65195"/>
                <a:gd name="connsiteY9" fmla="*/ 32597 h 65195"/>
                <a:gd name="connsiteX10" fmla="*/ 32598 w 65195"/>
                <a:gd name="connsiteY10" fmla="*/ 9314 h 6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195" h="65195">
                  <a:moveTo>
                    <a:pt x="32598" y="65195"/>
                  </a:moveTo>
                  <a:cubicBezTo>
                    <a:pt x="50601" y="65195"/>
                    <a:pt x="65195" y="50600"/>
                    <a:pt x="65195" y="32597"/>
                  </a:cubicBezTo>
                  <a:cubicBezTo>
                    <a:pt x="65195" y="14594"/>
                    <a:pt x="50601" y="0"/>
                    <a:pt x="32598" y="0"/>
                  </a:cubicBezTo>
                  <a:cubicBezTo>
                    <a:pt x="14595" y="0"/>
                    <a:pt x="1" y="14594"/>
                    <a:pt x="1" y="32597"/>
                  </a:cubicBezTo>
                  <a:cubicBezTo>
                    <a:pt x="-108" y="50492"/>
                    <a:pt x="14311" y="65086"/>
                    <a:pt x="32205" y="65195"/>
                  </a:cubicBezTo>
                  <a:cubicBezTo>
                    <a:pt x="32336" y="65195"/>
                    <a:pt x="32467" y="65195"/>
                    <a:pt x="32598" y="65195"/>
                  </a:cubicBezTo>
                  <a:close/>
                  <a:moveTo>
                    <a:pt x="32598" y="9314"/>
                  </a:moveTo>
                  <a:cubicBezTo>
                    <a:pt x="45451" y="9329"/>
                    <a:pt x="55866" y="19744"/>
                    <a:pt x="55882" y="32597"/>
                  </a:cubicBezTo>
                  <a:cubicBezTo>
                    <a:pt x="55882" y="45456"/>
                    <a:pt x="45457" y="55881"/>
                    <a:pt x="32598" y="55881"/>
                  </a:cubicBezTo>
                  <a:cubicBezTo>
                    <a:pt x="19739" y="55881"/>
                    <a:pt x="9314" y="45456"/>
                    <a:pt x="9314" y="32597"/>
                  </a:cubicBezTo>
                  <a:cubicBezTo>
                    <a:pt x="9314" y="19738"/>
                    <a:pt x="19739" y="9314"/>
                    <a:pt x="32598" y="9314"/>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80" name="Grafik 60" descr="Besprechung Silhouette">
              <a:extLst>
                <a:ext uri="{FF2B5EF4-FFF2-40B4-BE49-F238E27FC236}">
                  <a16:creationId xmlns:a16="http://schemas.microsoft.com/office/drawing/2014/main" id="{3E1AE5F1-D98E-414A-A285-351C4F0C95CB}"/>
                </a:ext>
              </a:extLst>
            </p:cNvPr>
            <p:cNvSpPr/>
            <p:nvPr/>
          </p:nvSpPr>
          <p:spPr>
            <a:xfrm>
              <a:off x="825209" y="5948647"/>
              <a:ext cx="65195" cy="65195"/>
            </a:xfrm>
            <a:custGeom>
              <a:avLst/>
              <a:gdLst>
                <a:gd name="connsiteX0" fmla="*/ 32598 w 65195"/>
                <a:gd name="connsiteY0" fmla="*/ 65195 h 65195"/>
                <a:gd name="connsiteX1" fmla="*/ 65195 w 65195"/>
                <a:gd name="connsiteY1" fmla="*/ 32597 h 65195"/>
                <a:gd name="connsiteX2" fmla="*/ 32598 w 65195"/>
                <a:gd name="connsiteY2" fmla="*/ 0 h 65195"/>
                <a:gd name="connsiteX3" fmla="*/ 1 w 65195"/>
                <a:gd name="connsiteY3" fmla="*/ 32597 h 65195"/>
                <a:gd name="connsiteX4" fmla="*/ 32205 w 65195"/>
                <a:gd name="connsiteY4" fmla="*/ 65195 h 65195"/>
                <a:gd name="connsiteX5" fmla="*/ 32598 w 65195"/>
                <a:gd name="connsiteY5" fmla="*/ 65195 h 65195"/>
                <a:gd name="connsiteX6" fmla="*/ 32598 w 65195"/>
                <a:gd name="connsiteY6" fmla="*/ 9314 h 65195"/>
                <a:gd name="connsiteX7" fmla="*/ 55882 w 65195"/>
                <a:gd name="connsiteY7" fmla="*/ 32597 h 65195"/>
                <a:gd name="connsiteX8" fmla="*/ 32598 w 65195"/>
                <a:gd name="connsiteY8" fmla="*/ 55881 h 65195"/>
                <a:gd name="connsiteX9" fmla="*/ 9314 w 65195"/>
                <a:gd name="connsiteY9" fmla="*/ 32597 h 65195"/>
                <a:gd name="connsiteX10" fmla="*/ 32598 w 65195"/>
                <a:gd name="connsiteY10" fmla="*/ 9314 h 6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195" h="65195">
                  <a:moveTo>
                    <a:pt x="32598" y="65195"/>
                  </a:moveTo>
                  <a:cubicBezTo>
                    <a:pt x="50601" y="65195"/>
                    <a:pt x="65195" y="50600"/>
                    <a:pt x="65195" y="32597"/>
                  </a:cubicBezTo>
                  <a:cubicBezTo>
                    <a:pt x="65195" y="14594"/>
                    <a:pt x="50601" y="0"/>
                    <a:pt x="32598" y="0"/>
                  </a:cubicBezTo>
                  <a:cubicBezTo>
                    <a:pt x="14595" y="0"/>
                    <a:pt x="1" y="14594"/>
                    <a:pt x="1" y="32597"/>
                  </a:cubicBezTo>
                  <a:cubicBezTo>
                    <a:pt x="-108" y="50492"/>
                    <a:pt x="14311" y="65086"/>
                    <a:pt x="32205" y="65195"/>
                  </a:cubicBezTo>
                  <a:cubicBezTo>
                    <a:pt x="32336" y="65195"/>
                    <a:pt x="32467" y="65195"/>
                    <a:pt x="32598" y="65195"/>
                  </a:cubicBezTo>
                  <a:close/>
                  <a:moveTo>
                    <a:pt x="32598" y="9314"/>
                  </a:moveTo>
                  <a:cubicBezTo>
                    <a:pt x="45450" y="9332"/>
                    <a:pt x="55863" y="19746"/>
                    <a:pt x="55882" y="32597"/>
                  </a:cubicBezTo>
                  <a:cubicBezTo>
                    <a:pt x="55882" y="45456"/>
                    <a:pt x="45457" y="55881"/>
                    <a:pt x="32598" y="55881"/>
                  </a:cubicBezTo>
                  <a:cubicBezTo>
                    <a:pt x="19739" y="55881"/>
                    <a:pt x="9314" y="45456"/>
                    <a:pt x="9314" y="32597"/>
                  </a:cubicBezTo>
                  <a:cubicBezTo>
                    <a:pt x="9314" y="19738"/>
                    <a:pt x="19739" y="9314"/>
                    <a:pt x="32598" y="9314"/>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81" name="Grafik 60" descr="Besprechung Silhouette">
              <a:extLst>
                <a:ext uri="{FF2B5EF4-FFF2-40B4-BE49-F238E27FC236}">
                  <a16:creationId xmlns:a16="http://schemas.microsoft.com/office/drawing/2014/main" id="{3E1AE5F1-D98E-414A-A285-351C4F0C95CB}"/>
                </a:ext>
              </a:extLst>
            </p:cNvPr>
            <p:cNvSpPr/>
            <p:nvPr/>
          </p:nvSpPr>
          <p:spPr>
            <a:xfrm>
              <a:off x="927184" y="5994850"/>
              <a:ext cx="121549" cy="55571"/>
            </a:xfrm>
            <a:custGeom>
              <a:avLst/>
              <a:gdLst>
                <a:gd name="connsiteX0" fmla="*/ 9321 w 121549"/>
                <a:gd name="connsiteY0" fmla="*/ 32544 h 55571"/>
                <a:gd name="connsiteX1" fmla="*/ 13047 w 121549"/>
                <a:gd name="connsiteY1" fmla="*/ 22765 h 55571"/>
                <a:gd name="connsiteX2" fmla="*/ 22398 w 121549"/>
                <a:gd name="connsiteY2" fmla="*/ 17703 h 55571"/>
                <a:gd name="connsiteX3" fmla="*/ 100570 w 121549"/>
                <a:gd name="connsiteY3" fmla="*/ 18168 h 55571"/>
                <a:gd name="connsiteX4" fmla="*/ 108021 w 121549"/>
                <a:gd name="connsiteY4" fmla="*/ 22327 h 55571"/>
                <a:gd name="connsiteX5" fmla="*/ 112236 w 121549"/>
                <a:gd name="connsiteY5" fmla="*/ 32544 h 55571"/>
                <a:gd name="connsiteX6" fmla="*/ 112236 w 121549"/>
                <a:gd name="connsiteY6" fmla="*/ 54375 h 55571"/>
                <a:gd name="connsiteX7" fmla="*/ 121549 w 121549"/>
                <a:gd name="connsiteY7" fmla="*/ 55511 h 55571"/>
                <a:gd name="connsiteX8" fmla="*/ 121549 w 121549"/>
                <a:gd name="connsiteY8" fmla="*/ 32544 h 55571"/>
                <a:gd name="connsiteX9" fmla="*/ 114611 w 121549"/>
                <a:gd name="connsiteY9" fmla="*/ 15724 h 55571"/>
                <a:gd name="connsiteX10" fmla="*/ 104459 w 121549"/>
                <a:gd name="connsiteY10" fmla="*/ 9670 h 55571"/>
                <a:gd name="connsiteX11" fmla="*/ 18775 w 121549"/>
                <a:gd name="connsiteY11" fmla="*/ 9088 h 55571"/>
                <a:gd name="connsiteX12" fmla="*/ 7184 w 121549"/>
                <a:gd name="connsiteY12" fmla="*/ 15495 h 55571"/>
                <a:gd name="connsiteX13" fmla="*/ 8 w 121549"/>
                <a:gd name="connsiteY13" fmla="*/ 32544 h 55571"/>
                <a:gd name="connsiteX14" fmla="*/ 8 w 121549"/>
                <a:gd name="connsiteY14" fmla="*/ 55571 h 55571"/>
                <a:gd name="connsiteX15" fmla="*/ 9321 w 121549"/>
                <a:gd name="connsiteY15" fmla="*/ 54421 h 5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549" h="55571">
                  <a:moveTo>
                    <a:pt x="9321" y="32544"/>
                  </a:moveTo>
                  <a:cubicBezTo>
                    <a:pt x="9182" y="28913"/>
                    <a:pt x="10527" y="25382"/>
                    <a:pt x="13047" y="22765"/>
                  </a:cubicBezTo>
                  <a:cubicBezTo>
                    <a:pt x="15946" y="20703"/>
                    <a:pt x="19086" y="19003"/>
                    <a:pt x="22398" y="17703"/>
                  </a:cubicBezTo>
                  <a:cubicBezTo>
                    <a:pt x="47307" y="6593"/>
                    <a:pt x="75796" y="6763"/>
                    <a:pt x="100570" y="18168"/>
                  </a:cubicBezTo>
                  <a:cubicBezTo>
                    <a:pt x="103237" y="19198"/>
                    <a:pt x="105745" y="20598"/>
                    <a:pt x="108021" y="22327"/>
                  </a:cubicBezTo>
                  <a:cubicBezTo>
                    <a:pt x="110659" y="25082"/>
                    <a:pt x="112164" y="28730"/>
                    <a:pt x="112236" y="32544"/>
                  </a:cubicBezTo>
                  <a:lnTo>
                    <a:pt x="112236" y="54375"/>
                  </a:lnTo>
                  <a:cubicBezTo>
                    <a:pt x="115371" y="54723"/>
                    <a:pt x="118476" y="55101"/>
                    <a:pt x="121549" y="55511"/>
                  </a:cubicBezTo>
                  <a:lnTo>
                    <a:pt x="121549" y="32544"/>
                  </a:lnTo>
                  <a:cubicBezTo>
                    <a:pt x="121472" y="26256"/>
                    <a:pt x="118989" y="20237"/>
                    <a:pt x="114611" y="15724"/>
                  </a:cubicBezTo>
                  <a:cubicBezTo>
                    <a:pt x="111586" y="13156"/>
                    <a:pt x="108155" y="11110"/>
                    <a:pt x="104459" y="9670"/>
                  </a:cubicBezTo>
                  <a:cubicBezTo>
                    <a:pt x="77350" y="-3017"/>
                    <a:pt x="46053" y="-3229"/>
                    <a:pt x="18775" y="9088"/>
                  </a:cubicBezTo>
                  <a:cubicBezTo>
                    <a:pt x="14649" y="10711"/>
                    <a:pt x="10752" y="12865"/>
                    <a:pt x="7184" y="15495"/>
                  </a:cubicBezTo>
                  <a:cubicBezTo>
                    <a:pt x="2451" y="19882"/>
                    <a:pt x="-163" y="26093"/>
                    <a:pt x="8" y="32544"/>
                  </a:cubicBezTo>
                  <a:lnTo>
                    <a:pt x="8" y="55571"/>
                  </a:lnTo>
                  <a:cubicBezTo>
                    <a:pt x="3085" y="55158"/>
                    <a:pt x="6189" y="54775"/>
                    <a:pt x="9321" y="54421"/>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sp>
          <p:nvSpPr>
            <p:cNvPr id="82" name="Grafik 60" descr="Besprechung Silhouette">
              <a:extLst>
                <a:ext uri="{FF2B5EF4-FFF2-40B4-BE49-F238E27FC236}">
                  <a16:creationId xmlns:a16="http://schemas.microsoft.com/office/drawing/2014/main" id="{3E1AE5F1-D98E-414A-A285-351C4F0C95CB}"/>
                </a:ext>
              </a:extLst>
            </p:cNvPr>
            <p:cNvSpPr/>
            <p:nvPr/>
          </p:nvSpPr>
          <p:spPr>
            <a:xfrm>
              <a:off x="794449" y="6055502"/>
              <a:ext cx="398644" cy="186937"/>
            </a:xfrm>
            <a:custGeom>
              <a:avLst/>
              <a:gdLst>
                <a:gd name="connsiteX0" fmla="*/ 204897 w 409794"/>
                <a:gd name="connsiteY0" fmla="*/ 0 h 181613"/>
                <a:gd name="connsiteX1" fmla="*/ 0 w 409794"/>
                <a:gd name="connsiteY1" fmla="*/ 90807 h 181613"/>
                <a:gd name="connsiteX2" fmla="*/ 204897 w 409794"/>
                <a:gd name="connsiteY2" fmla="*/ 181613 h 181613"/>
                <a:gd name="connsiteX3" fmla="*/ 409794 w 409794"/>
                <a:gd name="connsiteY3" fmla="*/ 90807 h 181613"/>
                <a:gd name="connsiteX4" fmla="*/ 204897 w 409794"/>
                <a:gd name="connsiteY4" fmla="*/ 0 h 181613"/>
                <a:gd name="connsiteX5" fmla="*/ 204897 w 409794"/>
                <a:gd name="connsiteY5" fmla="*/ 172300 h 181613"/>
                <a:gd name="connsiteX6" fmla="*/ 9314 w 409794"/>
                <a:gd name="connsiteY6" fmla="*/ 90807 h 181613"/>
                <a:gd name="connsiteX7" fmla="*/ 204897 w 409794"/>
                <a:gd name="connsiteY7" fmla="*/ 9314 h 181613"/>
                <a:gd name="connsiteX8" fmla="*/ 400481 w 409794"/>
                <a:gd name="connsiteY8" fmla="*/ 90807 h 181613"/>
                <a:gd name="connsiteX9" fmla="*/ 204897 w 409794"/>
                <a:gd name="connsiteY9" fmla="*/ 172300 h 18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794" h="181613">
                  <a:moveTo>
                    <a:pt x="204897" y="0"/>
                  </a:moveTo>
                  <a:cubicBezTo>
                    <a:pt x="90001" y="0"/>
                    <a:pt x="0" y="39885"/>
                    <a:pt x="0" y="90807"/>
                  </a:cubicBezTo>
                  <a:cubicBezTo>
                    <a:pt x="0" y="141728"/>
                    <a:pt x="90001" y="181613"/>
                    <a:pt x="204897" y="181613"/>
                  </a:cubicBezTo>
                  <a:cubicBezTo>
                    <a:pt x="319793" y="181613"/>
                    <a:pt x="409794" y="141728"/>
                    <a:pt x="409794" y="90807"/>
                  </a:cubicBezTo>
                  <a:cubicBezTo>
                    <a:pt x="409794" y="39885"/>
                    <a:pt x="319793" y="0"/>
                    <a:pt x="204897" y="0"/>
                  </a:cubicBezTo>
                  <a:close/>
                  <a:moveTo>
                    <a:pt x="204897" y="172300"/>
                  </a:moveTo>
                  <a:cubicBezTo>
                    <a:pt x="98877" y="172300"/>
                    <a:pt x="9314" y="134981"/>
                    <a:pt x="9314" y="90807"/>
                  </a:cubicBezTo>
                  <a:cubicBezTo>
                    <a:pt x="9314" y="46633"/>
                    <a:pt x="98877" y="9314"/>
                    <a:pt x="204897" y="9314"/>
                  </a:cubicBezTo>
                  <a:cubicBezTo>
                    <a:pt x="310917" y="9314"/>
                    <a:pt x="400481" y="46633"/>
                    <a:pt x="400481" y="90807"/>
                  </a:cubicBezTo>
                  <a:cubicBezTo>
                    <a:pt x="400481" y="134981"/>
                    <a:pt x="310917" y="172300"/>
                    <a:pt x="204897" y="172300"/>
                  </a:cubicBezTo>
                  <a:close/>
                </a:path>
              </a:pathLst>
            </a:custGeom>
            <a:solidFill>
              <a:srgbClr val="000000"/>
            </a:solidFill>
            <a:ln w="4564" cap="flat">
              <a:solidFill>
                <a:srgbClr val="5C8395"/>
              </a:solidFill>
              <a:prstDash val="solid"/>
              <a:miter/>
            </a:ln>
          </p:spPr>
          <p:txBody>
            <a:bodyPr rtlCol="0" anchor="ctr"/>
            <a:lstStyle/>
            <a:p>
              <a:pPr defTabSz="914377"/>
              <a:endParaRPr lang="en-AU" dirty="0">
                <a:solidFill>
                  <a:srgbClr val="000000"/>
                </a:solidFill>
                <a:cs typeface="Arial" charset="0"/>
              </a:endParaRPr>
            </a:p>
          </p:txBody>
        </p:sp>
        <p:pic>
          <p:nvPicPr>
            <p:cNvPr id="84" name="Grafik 83" descr="Megafon1 Silhouette">
              <a:extLst>
                <a:ext uri="{FF2B5EF4-FFF2-40B4-BE49-F238E27FC236}">
                  <a16:creationId xmlns:a16="http://schemas.microsoft.com/office/drawing/2014/main" id="{5626F701-1260-4E95-A3F3-CB9221E7216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5247" y="4550678"/>
              <a:ext cx="438959" cy="438959"/>
            </a:xfrm>
            <a:prstGeom prst="rect">
              <a:avLst/>
            </a:prstGeom>
          </p:spPr>
        </p:pic>
      </p:grpSp>
      <p:sp>
        <p:nvSpPr>
          <p:cNvPr id="37" name="Fußzeilenplatzhalter 2">
            <a:extLst>
              <a:ext uri="{FF2B5EF4-FFF2-40B4-BE49-F238E27FC236}">
                <a16:creationId xmlns:a16="http://schemas.microsoft.com/office/drawing/2014/main" id="{D723292A-E727-433E-BF7B-242F9EF7E47C}"/>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183666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ist die Handlungshilfe aufgebaut?</a:t>
            </a:r>
          </a:p>
        </p:txBody>
      </p:sp>
      <p:sp>
        <p:nvSpPr>
          <p:cNvPr id="3" name="Inhaltsplatzhalter 2"/>
          <p:cNvSpPr>
            <a:spLocks noGrp="1"/>
          </p:cNvSpPr>
          <p:nvPr>
            <p:ph sz="half" idx="1"/>
          </p:nvPr>
        </p:nvSpPr>
        <p:spPr/>
        <p:txBody>
          <a:bodyPr/>
          <a:lstStyle/>
          <a:p>
            <a:pPr marL="0" indent="0">
              <a:buNone/>
            </a:pPr>
            <a:r>
              <a:rPr lang="de-DE" dirty="0"/>
              <a:t>Die Handlungshilfe ist als </a:t>
            </a:r>
            <a:r>
              <a:rPr lang="de-DE" b="1" dirty="0"/>
              <a:t>Anleitung für Unternehmen zur selbständigen Erarbeitung eines Risikomanagementsystems </a:t>
            </a:r>
            <a:r>
              <a:rPr lang="de-DE" dirty="0"/>
              <a:t>mit Fokus auf Umwelt zu verstehen. Nutzen Sie die Folien, wie es für Sie gewinnbringend ist in Workshops, Schulungen oder Dokumentationen.</a:t>
            </a:r>
          </a:p>
          <a:p>
            <a:pPr marL="0" indent="0">
              <a:buNone/>
            </a:pPr>
            <a:r>
              <a:rPr lang="de-DE" dirty="0"/>
              <a:t>Es wird eine </a:t>
            </a:r>
            <a:r>
              <a:rPr lang="de-DE" b="1" dirty="0"/>
              <a:t>allgemeine Handlungshilfe </a:t>
            </a:r>
            <a:r>
              <a:rPr lang="de-DE" dirty="0"/>
              <a:t>bereitgestellt. Darüber hinaus gibt  es </a:t>
            </a:r>
            <a:r>
              <a:rPr lang="de-DE" b="1" dirty="0"/>
              <a:t>4 Branchenhilfen </a:t>
            </a:r>
            <a:r>
              <a:rPr lang="de-DE" dirty="0"/>
              <a:t>mit spezifischen Risiken und Maßnahmen für die Branchen Bau, Elektrotechnik, Dienstleistungen und Oberflächentechnik.</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6" name="Inhaltsplatzhalter 5">
            <a:extLst>
              <a:ext uri="{FF2B5EF4-FFF2-40B4-BE49-F238E27FC236}">
                <a16:creationId xmlns:a16="http://schemas.microsoft.com/office/drawing/2014/main" id="{99A8839E-0AEC-4776-88DB-8ED293AB867F}"/>
              </a:ext>
            </a:extLst>
          </p:cNvPr>
          <p:cNvSpPr>
            <a:spLocks noGrp="1"/>
          </p:cNvSpPr>
          <p:nvPr>
            <p:ph sz="half" idx="2"/>
          </p:nvPr>
        </p:nvSpPr>
        <p:spPr/>
        <p:txBody>
          <a:bodyPr/>
          <a:lstStyle/>
          <a:p>
            <a:pPr>
              <a:buFontTx/>
              <a:buChar char="•"/>
            </a:pPr>
            <a:r>
              <a:rPr lang="de-DE" dirty="0"/>
              <a:t>Die Handlungshilfe folgt den Anforderungen der Umweltmanagementnormen DIN EN ISO 14001 und EMAS nach einem „Risikobasierten Ansatz“. Dementsprechend orientiert sich das Tool an der PDCA-Methode (Plan-Do-Check-Act) zur kontinuierlichen Verbesserung. </a:t>
            </a:r>
          </a:p>
          <a:p>
            <a:pPr>
              <a:buFontTx/>
              <a:buChar char="•"/>
            </a:pPr>
            <a:r>
              <a:rPr lang="de-DE" dirty="0"/>
              <a:t>Die Prozessphasen sollten wiederkehrend durchlaufen werden. Es handelt sich um einen Lernprozess. Das Umfeld entwickelt sich immer weiter, sodass es nie zu einem optimalen Zustand kommen kann. Vielmehr gilt es sich die richtigen Prozesse aufzubauen.</a:t>
            </a:r>
          </a:p>
          <a:p>
            <a:endParaRPr lang="de-DE" dirty="0"/>
          </a:p>
          <a:p>
            <a:endParaRPr lang="de-DE" dirty="0"/>
          </a:p>
          <a:p>
            <a:endParaRPr lang="de-DE" dirty="0"/>
          </a:p>
          <a:p>
            <a:endParaRPr lang="de-DE" dirty="0"/>
          </a:p>
          <a:p>
            <a:endParaRPr lang="de-DE" dirty="0"/>
          </a:p>
          <a:p>
            <a:endParaRPr lang="de-DE" dirty="0"/>
          </a:p>
          <a:p>
            <a:pPr marL="0" indent="0">
              <a:buNone/>
            </a:pPr>
            <a:endParaRPr lang="de-DE" dirty="0"/>
          </a:p>
          <a:p>
            <a:endParaRPr lang="de-DE" dirty="0"/>
          </a:p>
          <a:p>
            <a:pPr marL="0" indent="0">
              <a:buNone/>
            </a:pPr>
            <a:endParaRPr lang="de-DE" dirty="0"/>
          </a:p>
        </p:txBody>
      </p:sp>
      <p:sp>
        <p:nvSpPr>
          <p:cNvPr id="7" name="Foliennummernplatzhalter 6"/>
          <p:cNvSpPr>
            <a:spLocks noGrp="1"/>
          </p:cNvSpPr>
          <p:nvPr>
            <p:ph type="sldNum" sz="quarter" idx="4"/>
          </p:nvPr>
        </p:nvSpPr>
        <p:spPr/>
        <p:txBody>
          <a:bodyPr/>
          <a:lstStyle/>
          <a:p>
            <a:fld id="{894680D0-7A83-433A-9719-C4143F27F647}" type="slidenum">
              <a:rPr lang="de-DE" smtClean="0"/>
              <a:pPr/>
              <a:t>5</a:t>
            </a:fld>
            <a:endParaRPr lang="de-DE" dirty="0"/>
          </a:p>
        </p:txBody>
      </p:sp>
      <p:sp>
        <p:nvSpPr>
          <p:cNvPr id="12" name="Richtungspfeil 59">
            <a:extLst>
              <a:ext uri="{FF2B5EF4-FFF2-40B4-BE49-F238E27FC236}">
                <a16:creationId xmlns:a16="http://schemas.microsoft.com/office/drawing/2014/main" id="{47D76D37-7453-4F58-9D08-5ACFAED01A6F}"/>
              </a:ext>
            </a:extLst>
          </p:cNvPr>
          <p:cNvSpPr/>
          <p:nvPr/>
        </p:nvSpPr>
        <p:spPr>
          <a:xfrm>
            <a:off x="612414" y="4043554"/>
            <a:ext cx="1207402" cy="369048"/>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200" b="1" dirty="0">
                <a:solidFill>
                  <a:schemeClr val="tx1"/>
                </a:solidFill>
                <a:latin typeface="Arial"/>
              </a:rPr>
              <a:t>Schritt 2</a:t>
            </a:r>
          </a:p>
        </p:txBody>
      </p:sp>
      <p:sp>
        <p:nvSpPr>
          <p:cNvPr id="13" name="Richtungspfeil 59">
            <a:extLst>
              <a:ext uri="{FF2B5EF4-FFF2-40B4-BE49-F238E27FC236}">
                <a16:creationId xmlns:a16="http://schemas.microsoft.com/office/drawing/2014/main" id="{E9DF7B92-39E9-4ED2-9739-B5172FA399F3}"/>
              </a:ext>
            </a:extLst>
          </p:cNvPr>
          <p:cNvSpPr/>
          <p:nvPr/>
        </p:nvSpPr>
        <p:spPr>
          <a:xfrm>
            <a:off x="612414" y="3504034"/>
            <a:ext cx="1207402" cy="369048"/>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defRPr/>
            </a:pPr>
            <a:r>
              <a:rPr lang="de-DE" sz="1200" b="1" dirty="0">
                <a:solidFill>
                  <a:schemeClr val="tx1"/>
                </a:solidFill>
                <a:latin typeface="Arial"/>
              </a:rPr>
              <a:t>Schritt 1</a:t>
            </a:r>
          </a:p>
        </p:txBody>
      </p:sp>
      <p:sp>
        <p:nvSpPr>
          <p:cNvPr id="14" name="Richtungspfeil 59">
            <a:extLst>
              <a:ext uri="{FF2B5EF4-FFF2-40B4-BE49-F238E27FC236}">
                <a16:creationId xmlns:a16="http://schemas.microsoft.com/office/drawing/2014/main" id="{9FA23DFE-7236-4E86-A905-8C89FA8B5811}"/>
              </a:ext>
            </a:extLst>
          </p:cNvPr>
          <p:cNvSpPr/>
          <p:nvPr/>
        </p:nvSpPr>
        <p:spPr>
          <a:xfrm>
            <a:off x="612414" y="4604688"/>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200" b="1" dirty="0">
                <a:solidFill>
                  <a:schemeClr val="tx1"/>
                </a:solidFill>
                <a:latin typeface="Arial"/>
              </a:rPr>
              <a:t>Schritt 3</a:t>
            </a:r>
          </a:p>
        </p:txBody>
      </p:sp>
      <p:sp>
        <p:nvSpPr>
          <p:cNvPr id="15" name="Rechteck 14">
            <a:extLst>
              <a:ext uri="{FF2B5EF4-FFF2-40B4-BE49-F238E27FC236}">
                <a16:creationId xmlns:a16="http://schemas.microsoft.com/office/drawing/2014/main" id="{0ED8A853-E5AB-4393-ADF2-02068E01385B}"/>
              </a:ext>
            </a:extLst>
          </p:cNvPr>
          <p:cNvSpPr/>
          <p:nvPr/>
        </p:nvSpPr>
        <p:spPr bwMode="auto">
          <a:xfrm>
            <a:off x="1866711" y="3533021"/>
            <a:ext cx="2374703" cy="368984"/>
          </a:xfrm>
          <a:prstGeom prst="rect">
            <a:avLst/>
          </a:prstGeom>
          <a:ln>
            <a:no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80577" algn="just"/>
            <a:r>
              <a:rPr lang="de-DE" sz="1200" b="1" dirty="0">
                <a:solidFill>
                  <a:srgbClr val="4B4B4B"/>
                </a:solidFill>
              </a:rPr>
              <a:t>Einführung</a:t>
            </a:r>
          </a:p>
        </p:txBody>
      </p:sp>
      <p:sp>
        <p:nvSpPr>
          <p:cNvPr id="16" name="Rechteck 15">
            <a:extLst>
              <a:ext uri="{FF2B5EF4-FFF2-40B4-BE49-F238E27FC236}">
                <a16:creationId xmlns:a16="http://schemas.microsoft.com/office/drawing/2014/main" id="{E222732A-01A0-4CC9-A0F3-93CA24AA28F0}"/>
              </a:ext>
            </a:extLst>
          </p:cNvPr>
          <p:cNvSpPr/>
          <p:nvPr/>
        </p:nvSpPr>
        <p:spPr bwMode="auto">
          <a:xfrm>
            <a:off x="1857971" y="4089318"/>
            <a:ext cx="2374703" cy="369048"/>
          </a:xfrm>
          <a:prstGeom prst="rect">
            <a:avLst/>
          </a:prstGeom>
          <a:ln>
            <a:no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80577" algn="just"/>
            <a:r>
              <a:rPr lang="de-DE" sz="1200" b="1" dirty="0">
                <a:solidFill>
                  <a:srgbClr val="4B4B4B"/>
                </a:solidFill>
              </a:rPr>
              <a:t>Risiken identifizieren</a:t>
            </a:r>
          </a:p>
        </p:txBody>
      </p:sp>
      <p:sp>
        <p:nvSpPr>
          <p:cNvPr id="17" name="Rechteck 16">
            <a:extLst>
              <a:ext uri="{FF2B5EF4-FFF2-40B4-BE49-F238E27FC236}">
                <a16:creationId xmlns:a16="http://schemas.microsoft.com/office/drawing/2014/main" id="{00EE1D39-288D-4A74-B6BB-25FC53B5673A}"/>
              </a:ext>
            </a:extLst>
          </p:cNvPr>
          <p:cNvSpPr/>
          <p:nvPr/>
        </p:nvSpPr>
        <p:spPr bwMode="auto">
          <a:xfrm>
            <a:off x="1863199" y="4644015"/>
            <a:ext cx="2374703" cy="338340"/>
          </a:xfrm>
          <a:prstGeom prst="rect">
            <a:avLst/>
          </a:prstGeom>
          <a:ln>
            <a:no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80577" algn="l"/>
            <a:r>
              <a:rPr lang="de-DE" sz="1200" b="1" dirty="0">
                <a:solidFill>
                  <a:srgbClr val="4B4B4B"/>
                </a:solidFill>
              </a:rPr>
              <a:t>Risiken analysieren</a:t>
            </a:r>
            <a:endParaRPr lang="de-DE" sz="1200" b="1" dirty="0">
              <a:solidFill>
                <a:srgbClr val="FF0000"/>
              </a:solidFill>
            </a:endParaRPr>
          </a:p>
        </p:txBody>
      </p:sp>
      <p:sp>
        <p:nvSpPr>
          <p:cNvPr id="19" name="Richtungspfeil 59">
            <a:extLst>
              <a:ext uri="{FF2B5EF4-FFF2-40B4-BE49-F238E27FC236}">
                <a16:creationId xmlns:a16="http://schemas.microsoft.com/office/drawing/2014/main" id="{34B909F9-586A-40A7-8367-60443DBA617C}"/>
              </a:ext>
            </a:extLst>
          </p:cNvPr>
          <p:cNvSpPr/>
          <p:nvPr/>
        </p:nvSpPr>
        <p:spPr>
          <a:xfrm>
            <a:off x="612414" y="5198239"/>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200" b="1" dirty="0">
                <a:solidFill>
                  <a:schemeClr val="tx1"/>
                </a:solidFill>
                <a:latin typeface="Arial"/>
              </a:rPr>
              <a:t>Schritt 4</a:t>
            </a:r>
          </a:p>
        </p:txBody>
      </p:sp>
      <p:sp>
        <p:nvSpPr>
          <p:cNvPr id="20" name="Rechteck 19">
            <a:extLst>
              <a:ext uri="{FF2B5EF4-FFF2-40B4-BE49-F238E27FC236}">
                <a16:creationId xmlns:a16="http://schemas.microsoft.com/office/drawing/2014/main" id="{A0697EA7-8F13-4C32-B32E-BE2655195F3E}"/>
              </a:ext>
            </a:extLst>
          </p:cNvPr>
          <p:cNvSpPr/>
          <p:nvPr/>
        </p:nvSpPr>
        <p:spPr bwMode="auto">
          <a:xfrm>
            <a:off x="1857971" y="5244710"/>
            <a:ext cx="2374703" cy="346461"/>
          </a:xfrm>
          <a:prstGeom prst="rect">
            <a:avLst/>
          </a:prstGeom>
          <a:ln>
            <a:no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80577" algn="just"/>
            <a:r>
              <a:rPr lang="de-DE" sz="1200" b="1" dirty="0">
                <a:solidFill>
                  <a:srgbClr val="4B4B4B"/>
                </a:solidFill>
              </a:rPr>
              <a:t>Risiken steuern</a:t>
            </a:r>
            <a:endParaRPr lang="de-DE" sz="1200" b="1" dirty="0">
              <a:solidFill>
                <a:srgbClr val="FF0000"/>
              </a:solidFill>
            </a:endParaRPr>
          </a:p>
        </p:txBody>
      </p:sp>
      <p:sp>
        <p:nvSpPr>
          <p:cNvPr id="21" name="Richtungspfeil 59">
            <a:extLst>
              <a:ext uri="{FF2B5EF4-FFF2-40B4-BE49-F238E27FC236}">
                <a16:creationId xmlns:a16="http://schemas.microsoft.com/office/drawing/2014/main" id="{D538CA56-92EF-44D2-B203-BA0F93971DB9}"/>
              </a:ext>
            </a:extLst>
          </p:cNvPr>
          <p:cNvSpPr/>
          <p:nvPr/>
        </p:nvSpPr>
        <p:spPr>
          <a:xfrm>
            <a:off x="612414" y="5765295"/>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200" b="1" dirty="0">
                <a:solidFill>
                  <a:schemeClr val="tx1"/>
                </a:solidFill>
                <a:latin typeface="Arial"/>
              </a:rPr>
              <a:t>Schritt 5</a:t>
            </a:r>
          </a:p>
        </p:txBody>
      </p:sp>
      <p:sp>
        <p:nvSpPr>
          <p:cNvPr id="22" name="Rechteck 21">
            <a:extLst>
              <a:ext uri="{FF2B5EF4-FFF2-40B4-BE49-F238E27FC236}">
                <a16:creationId xmlns:a16="http://schemas.microsoft.com/office/drawing/2014/main" id="{966D9751-6B28-4B7E-8FE1-D55844E9374B}"/>
              </a:ext>
            </a:extLst>
          </p:cNvPr>
          <p:cNvSpPr/>
          <p:nvPr/>
        </p:nvSpPr>
        <p:spPr bwMode="auto">
          <a:xfrm>
            <a:off x="1847528" y="5851737"/>
            <a:ext cx="1447278" cy="346461"/>
          </a:xfrm>
          <a:prstGeom prst="rect">
            <a:avLst/>
          </a:prstGeom>
          <a:ln>
            <a:no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80577" algn="just"/>
            <a:r>
              <a:rPr lang="de-DE" sz="1200" b="1" dirty="0">
                <a:solidFill>
                  <a:srgbClr val="4B4B4B"/>
                </a:solidFill>
              </a:rPr>
              <a:t>Ressourcen</a:t>
            </a:r>
            <a:endParaRPr lang="de-DE" sz="1200" b="1" dirty="0">
              <a:solidFill>
                <a:srgbClr val="FF0000"/>
              </a:solidFill>
            </a:endParaRPr>
          </a:p>
        </p:txBody>
      </p:sp>
      <p:sp>
        <p:nvSpPr>
          <p:cNvPr id="23" name="Rectangle 18">
            <a:extLst>
              <a:ext uri="{FF2B5EF4-FFF2-40B4-BE49-F238E27FC236}">
                <a16:creationId xmlns:a16="http://schemas.microsoft.com/office/drawing/2014/main" id="{C77F9EF7-A5E1-4ACB-B24D-9DC1AAFF599F}"/>
              </a:ext>
            </a:extLst>
          </p:cNvPr>
          <p:cNvSpPr/>
          <p:nvPr/>
        </p:nvSpPr>
        <p:spPr>
          <a:xfrm>
            <a:off x="3733364" y="4083185"/>
            <a:ext cx="2279617" cy="1509991"/>
          </a:xfrm>
          <a:prstGeom prst="rect">
            <a:avLst/>
          </a:prstGeom>
          <a:solidFill>
            <a:srgbClr val="DEE5EA"/>
          </a:solidFill>
          <a:ln>
            <a:solidFill>
              <a:srgbClr val="DEE5EA"/>
            </a:solidFill>
          </a:ln>
        </p:spPr>
        <p:style>
          <a:lnRef idx="1">
            <a:schemeClr val="accent3"/>
          </a:lnRef>
          <a:fillRef idx="2">
            <a:schemeClr val="accent3"/>
          </a:fillRef>
          <a:effectRef idx="1">
            <a:schemeClr val="accent3"/>
          </a:effectRef>
          <a:fontRef idx="minor">
            <a:schemeClr val="dk1"/>
          </a:fontRef>
        </p:style>
        <p:txBody>
          <a:bodyPr lIns="80165" tIns="40083" rIns="80165" bIns="40083" rtlCol="0" anchor="ctr"/>
          <a:lstStyle/>
          <a:p>
            <a:pPr algn="l"/>
            <a:r>
              <a:rPr lang="de-DE" sz="1100" dirty="0">
                <a:solidFill>
                  <a:srgbClr val="000000"/>
                </a:solidFill>
              </a:rPr>
              <a:t>Die Schritte 2 bis 4 decken den Prozess des </a:t>
            </a:r>
            <a:r>
              <a:rPr lang="de-DE" sz="1100" b="1" dirty="0">
                <a:solidFill>
                  <a:srgbClr val="000000"/>
                </a:solidFill>
              </a:rPr>
              <a:t>Risiko-managements</a:t>
            </a:r>
            <a:r>
              <a:rPr lang="de-DE" sz="1100" dirty="0">
                <a:solidFill>
                  <a:srgbClr val="000000"/>
                </a:solidFill>
              </a:rPr>
              <a:t> ab. Anhand von </a:t>
            </a:r>
            <a:r>
              <a:rPr lang="de-DE" sz="1100" b="1" dirty="0">
                <a:solidFill>
                  <a:schemeClr val="tx1"/>
                </a:solidFill>
                <a:hlinkClick r:id="rId3" action="ppaction://hlinksldjump">
                  <a:extLst>
                    <a:ext uri="{A12FA001-AC4F-418D-AE19-62706E023703}">
                      <ahyp:hlinkClr xmlns:ahyp="http://schemas.microsoft.com/office/drawing/2018/hyperlinkcolor" val="tx"/>
                    </a:ext>
                  </a:extLst>
                </a:hlinkClick>
              </a:rPr>
              <a:t>Methodenkarten</a:t>
            </a:r>
            <a:r>
              <a:rPr lang="de-DE" sz="1100" dirty="0">
                <a:solidFill>
                  <a:schemeClr val="tx1"/>
                </a:solidFill>
              </a:rPr>
              <a:t> durchlaufen Sie den Prozess Schritt für Schritt. </a:t>
            </a:r>
            <a:r>
              <a:rPr lang="de-DE" sz="1100" b="1" dirty="0">
                <a:solidFill>
                  <a:schemeClr val="tx1"/>
                </a:solidFill>
                <a:hlinkClick r:id="rId3" action="ppaction://hlinksldjump">
                  <a:extLst>
                    <a:ext uri="{A12FA001-AC4F-418D-AE19-62706E023703}">
                      <ahyp:hlinkClr xmlns:ahyp="http://schemas.microsoft.com/office/drawing/2018/hyperlinkcolor" val="tx"/>
                    </a:ext>
                  </a:extLst>
                </a:hlinkClick>
              </a:rPr>
              <a:t>Risikokarten</a:t>
            </a:r>
            <a:r>
              <a:rPr lang="de-DE" sz="1100" dirty="0">
                <a:solidFill>
                  <a:schemeClr val="tx1"/>
                </a:solidFill>
              </a:rPr>
              <a:t> </a:t>
            </a:r>
            <a:r>
              <a:rPr lang="de-DE" sz="1100" dirty="0">
                <a:solidFill>
                  <a:srgbClr val="000000"/>
                </a:solidFill>
              </a:rPr>
              <a:t>mit Maßnahmenvorschlägen finden Sie am Ende von Schritt 4.</a:t>
            </a:r>
          </a:p>
        </p:txBody>
      </p:sp>
      <p:sp>
        <p:nvSpPr>
          <p:cNvPr id="25" name="Inhaltsplatzhalter 3">
            <a:extLst>
              <a:ext uri="{FF2B5EF4-FFF2-40B4-BE49-F238E27FC236}">
                <a16:creationId xmlns:a16="http://schemas.microsoft.com/office/drawing/2014/main" id="{3C560276-BD78-46A2-B1C1-BD4DFCB7E292}"/>
              </a:ext>
            </a:extLst>
          </p:cNvPr>
          <p:cNvSpPr txBox="1">
            <a:spLocks/>
          </p:cNvSpPr>
          <p:nvPr/>
        </p:nvSpPr>
        <p:spPr bwMode="auto">
          <a:xfrm>
            <a:off x="6246497" y="3998006"/>
            <a:ext cx="5364000" cy="2294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800">
                <a:solidFill>
                  <a:schemeClr val="tx1"/>
                </a:solidFill>
                <a:latin typeface="+mn-lt"/>
                <a:ea typeface="+mn-ea"/>
              </a:defRPr>
            </a:lvl6pPr>
            <a:lvl7pPr marL="3027363" indent="-228600" algn="l" rtl="0" eaLnBrk="1" fontAlgn="base" hangingPunct="1">
              <a:spcBef>
                <a:spcPct val="20000"/>
              </a:spcBef>
              <a:spcAft>
                <a:spcPct val="0"/>
              </a:spcAft>
              <a:buChar char="»"/>
              <a:defRPr sz="1800">
                <a:solidFill>
                  <a:schemeClr val="tx1"/>
                </a:solidFill>
                <a:latin typeface="+mn-lt"/>
                <a:ea typeface="+mn-ea"/>
              </a:defRPr>
            </a:lvl7pPr>
            <a:lvl8pPr marL="3484563" indent="-228600" algn="l" rtl="0" eaLnBrk="1" fontAlgn="base" hangingPunct="1">
              <a:spcBef>
                <a:spcPct val="20000"/>
              </a:spcBef>
              <a:spcAft>
                <a:spcPct val="0"/>
              </a:spcAft>
              <a:buChar char="»"/>
              <a:defRPr sz="1800">
                <a:solidFill>
                  <a:schemeClr val="tx1"/>
                </a:solidFill>
                <a:latin typeface="+mn-lt"/>
                <a:ea typeface="+mn-ea"/>
              </a:defRPr>
            </a:lvl8pPr>
            <a:lvl9pPr marL="3941763" indent="-228600" algn="l" rtl="0" eaLnBrk="1" fontAlgn="base" hangingPunct="1">
              <a:spcBef>
                <a:spcPct val="20000"/>
              </a:spcBef>
              <a:spcAft>
                <a:spcPct val="0"/>
              </a:spcAft>
              <a:buChar char="»"/>
              <a:defRPr sz="1800">
                <a:solidFill>
                  <a:schemeClr val="tx1"/>
                </a:solidFill>
                <a:latin typeface="+mn-lt"/>
                <a:ea typeface="+mn-ea"/>
              </a:defRPr>
            </a:lvl9pPr>
          </a:lstStyle>
          <a:p>
            <a:endParaRPr lang="de-DE" kern="0" dirty="0"/>
          </a:p>
        </p:txBody>
      </p:sp>
      <p:graphicFrame>
        <p:nvGraphicFramePr>
          <p:cNvPr id="26" name="Diagramm 25">
            <a:extLst>
              <a:ext uri="{FF2B5EF4-FFF2-40B4-BE49-F238E27FC236}">
                <a16:creationId xmlns:a16="http://schemas.microsoft.com/office/drawing/2014/main" id="{F603CAEE-A48C-4F0B-8433-0B87D09F22ED}"/>
              </a:ext>
            </a:extLst>
          </p:cNvPr>
          <p:cNvGraphicFramePr/>
          <p:nvPr/>
        </p:nvGraphicFramePr>
        <p:xfrm>
          <a:off x="6048661" y="3512533"/>
          <a:ext cx="4046976" cy="28568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4" name="Rectangle 18">
            <a:extLst>
              <a:ext uri="{FF2B5EF4-FFF2-40B4-BE49-F238E27FC236}">
                <a16:creationId xmlns:a16="http://schemas.microsoft.com/office/drawing/2014/main" id="{1492C85C-49C1-4292-A2BB-32B0F6F97811}"/>
              </a:ext>
            </a:extLst>
          </p:cNvPr>
          <p:cNvSpPr/>
          <p:nvPr/>
        </p:nvSpPr>
        <p:spPr>
          <a:xfrm>
            <a:off x="3733365" y="3422488"/>
            <a:ext cx="2248661" cy="563125"/>
          </a:xfrm>
          <a:prstGeom prst="rect">
            <a:avLst/>
          </a:prstGeom>
          <a:solidFill>
            <a:srgbClr val="DEE5EA"/>
          </a:solidFill>
          <a:ln>
            <a:solidFill>
              <a:srgbClr val="DEE5EA"/>
            </a:solidFill>
          </a:ln>
        </p:spPr>
        <p:style>
          <a:lnRef idx="1">
            <a:schemeClr val="accent3"/>
          </a:lnRef>
          <a:fillRef idx="2">
            <a:schemeClr val="accent3"/>
          </a:fillRef>
          <a:effectRef idx="1">
            <a:schemeClr val="accent3"/>
          </a:effectRef>
          <a:fontRef idx="minor">
            <a:schemeClr val="dk1"/>
          </a:fontRef>
        </p:style>
        <p:txBody>
          <a:bodyPr lIns="80165" tIns="40083" rIns="80165" bIns="40083" rtlCol="0" anchor="ctr"/>
          <a:lstStyle/>
          <a:p>
            <a:pPr algn="l"/>
            <a:r>
              <a:rPr lang="de-DE" sz="1100" dirty="0">
                <a:solidFill>
                  <a:srgbClr val="000000"/>
                </a:solidFill>
              </a:rPr>
              <a:t>Schritt 1 bietet Ihnen einen </a:t>
            </a:r>
            <a:r>
              <a:rPr lang="de-DE" sz="1100" b="1" dirty="0">
                <a:solidFill>
                  <a:srgbClr val="000000"/>
                </a:solidFill>
              </a:rPr>
              <a:t>Einstieg</a:t>
            </a:r>
            <a:r>
              <a:rPr lang="de-DE" sz="1100" dirty="0">
                <a:solidFill>
                  <a:srgbClr val="000000"/>
                </a:solidFill>
              </a:rPr>
              <a:t> in das Thema und in den Prozess.</a:t>
            </a:r>
          </a:p>
        </p:txBody>
      </p:sp>
      <p:sp>
        <p:nvSpPr>
          <p:cNvPr id="28" name="Rectangle 18">
            <a:extLst>
              <a:ext uri="{FF2B5EF4-FFF2-40B4-BE49-F238E27FC236}">
                <a16:creationId xmlns:a16="http://schemas.microsoft.com/office/drawing/2014/main" id="{0DEE5983-093A-410F-985C-BD78EBC3582E}"/>
              </a:ext>
            </a:extLst>
          </p:cNvPr>
          <p:cNvSpPr/>
          <p:nvPr/>
        </p:nvSpPr>
        <p:spPr>
          <a:xfrm>
            <a:off x="3719736" y="5692150"/>
            <a:ext cx="2293245" cy="545162"/>
          </a:xfrm>
          <a:prstGeom prst="rect">
            <a:avLst/>
          </a:prstGeom>
          <a:solidFill>
            <a:srgbClr val="DEE5EA"/>
          </a:solidFill>
          <a:ln>
            <a:solidFill>
              <a:srgbClr val="DEE5EA"/>
            </a:solidFill>
          </a:ln>
        </p:spPr>
        <p:style>
          <a:lnRef idx="1">
            <a:schemeClr val="accent3"/>
          </a:lnRef>
          <a:fillRef idx="2">
            <a:schemeClr val="accent3"/>
          </a:fillRef>
          <a:effectRef idx="1">
            <a:schemeClr val="accent3"/>
          </a:effectRef>
          <a:fontRef idx="minor">
            <a:schemeClr val="dk1"/>
          </a:fontRef>
        </p:style>
        <p:txBody>
          <a:bodyPr lIns="80165" tIns="40083" rIns="80165" bIns="40083" rtlCol="0" anchor="ctr"/>
          <a:lstStyle/>
          <a:p>
            <a:pPr algn="l"/>
            <a:r>
              <a:rPr lang="de-DE" sz="1100" dirty="0">
                <a:solidFill>
                  <a:srgbClr val="000000"/>
                </a:solidFill>
              </a:rPr>
              <a:t>Schritt 5 </a:t>
            </a:r>
            <a:r>
              <a:rPr lang="de-DE" sz="1100" dirty="0">
                <a:solidFill>
                  <a:schemeClr val="tx1"/>
                </a:solidFill>
                <a:latin typeface="Arial" charset="0"/>
                <a:ea typeface="ＭＳ Ｐゴシック" charset="-128"/>
              </a:rPr>
              <a:t>legt</a:t>
            </a:r>
            <a:r>
              <a:rPr lang="de-DE" sz="1100" dirty="0">
                <a:solidFill>
                  <a:srgbClr val="000000"/>
                </a:solidFill>
              </a:rPr>
              <a:t> Ihnen hilfreiche </a:t>
            </a:r>
            <a:r>
              <a:rPr lang="de-DE" sz="1100" b="1" dirty="0">
                <a:solidFill>
                  <a:srgbClr val="000000"/>
                </a:solidFill>
              </a:rPr>
              <a:t>weiterführende</a:t>
            </a:r>
            <a:r>
              <a:rPr lang="de-DE" sz="1100" dirty="0">
                <a:solidFill>
                  <a:srgbClr val="000000"/>
                </a:solidFill>
              </a:rPr>
              <a:t> </a:t>
            </a:r>
            <a:r>
              <a:rPr lang="de-DE" sz="1100" b="1" dirty="0">
                <a:solidFill>
                  <a:schemeClr val="tx1"/>
                </a:solidFill>
                <a:hlinkClick r:id="rId9" action="ppaction://hlinksldjump">
                  <a:extLst>
                    <a:ext uri="{A12FA001-AC4F-418D-AE19-62706E023703}">
                      <ahyp:hlinkClr xmlns:ahyp="http://schemas.microsoft.com/office/drawing/2018/hyperlinkcolor" val="tx"/>
                    </a:ext>
                  </a:extLst>
                </a:hlinkClick>
              </a:rPr>
              <a:t>Informationen</a:t>
            </a:r>
            <a:r>
              <a:rPr lang="de-DE" sz="1100" dirty="0">
                <a:solidFill>
                  <a:srgbClr val="000000"/>
                </a:solidFill>
              </a:rPr>
              <a:t> an die Hand.</a:t>
            </a:r>
          </a:p>
        </p:txBody>
      </p:sp>
      <p:grpSp>
        <p:nvGrpSpPr>
          <p:cNvPr id="29" name="Gruppieren 28">
            <a:extLst>
              <a:ext uri="{FF2B5EF4-FFF2-40B4-BE49-F238E27FC236}">
                <a16:creationId xmlns:a16="http://schemas.microsoft.com/office/drawing/2014/main" id="{4B036FE7-7396-4D58-AD8B-22735C3DAD88}"/>
              </a:ext>
            </a:extLst>
          </p:cNvPr>
          <p:cNvGrpSpPr/>
          <p:nvPr/>
        </p:nvGrpSpPr>
        <p:grpSpPr>
          <a:xfrm>
            <a:off x="9707786" y="3386356"/>
            <a:ext cx="2209101" cy="1725478"/>
            <a:chOff x="5922309" y="3391754"/>
            <a:chExt cx="2209101" cy="1725478"/>
          </a:xfrm>
        </p:grpSpPr>
        <p:sp>
          <p:nvSpPr>
            <p:cNvPr id="30" name="Flussdiagramm: Alternativer Prozess 29">
              <a:extLst>
                <a:ext uri="{FF2B5EF4-FFF2-40B4-BE49-F238E27FC236}">
                  <a16:creationId xmlns:a16="http://schemas.microsoft.com/office/drawing/2014/main" id="{87D9D9AD-3CD6-471C-BBD7-B1B55E826851}"/>
                </a:ext>
              </a:extLst>
            </p:cNvPr>
            <p:cNvSpPr/>
            <p:nvPr/>
          </p:nvSpPr>
          <p:spPr bwMode="auto">
            <a:xfrm>
              <a:off x="5922309" y="3750356"/>
              <a:ext cx="1902711" cy="1366876"/>
            </a:xfrm>
            <a:prstGeom prst="flowChartAlternateProcess">
              <a:avLst/>
            </a:prstGeom>
            <a:solidFill>
              <a:srgbClr val="B5D56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defTabSz="914377"/>
              <a:r>
                <a:rPr lang="de-DE" sz="1300" dirty="0">
                  <a:solidFill>
                    <a:srgbClr val="3B687F"/>
                  </a:solidFill>
                  <a:latin typeface="Arial"/>
                  <a:ea typeface="ＭＳ Ｐゴシック"/>
                </a:rPr>
                <a:t>Bei Unternehmen mit einem zertifizierten Umweltmanagement-system läuft dieser Prozess jeweils über ein Jahr.</a:t>
              </a:r>
            </a:p>
          </p:txBody>
        </p:sp>
        <p:grpSp>
          <p:nvGrpSpPr>
            <p:cNvPr id="31" name="Gruppieren 30">
              <a:extLst>
                <a:ext uri="{FF2B5EF4-FFF2-40B4-BE49-F238E27FC236}">
                  <a16:creationId xmlns:a16="http://schemas.microsoft.com/office/drawing/2014/main" id="{A1598741-044A-4B2F-8C0E-AF894AD38E0C}"/>
                </a:ext>
              </a:extLst>
            </p:cNvPr>
            <p:cNvGrpSpPr/>
            <p:nvPr/>
          </p:nvGrpSpPr>
          <p:grpSpPr>
            <a:xfrm>
              <a:off x="7518630" y="3391754"/>
              <a:ext cx="612780" cy="593208"/>
              <a:chOff x="4787339" y="3524067"/>
              <a:chExt cx="612780" cy="593208"/>
            </a:xfrm>
          </p:grpSpPr>
          <p:pic>
            <p:nvPicPr>
              <p:cNvPr id="33" name="Grafik 32" descr="Ein Bild, das Text enthält.&#10;&#10;Automatisch generierte Beschreibung">
                <a:extLst>
                  <a:ext uri="{FF2B5EF4-FFF2-40B4-BE49-F238E27FC236}">
                    <a16:creationId xmlns:a16="http://schemas.microsoft.com/office/drawing/2014/main" id="{1E8AF71D-8C82-4465-8740-ED98E93326EA}"/>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4787339" y="3524067"/>
                <a:ext cx="612780" cy="593208"/>
              </a:xfrm>
              <a:prstGeom prst="rect">
                <a:avLst/>
              </a:prstGeom>
            </p:spPr>
          </p:pic>
          <p:sp>
            <p:nvSpPr>
              <p:cNvPr id="34" name="Sehne 33">
                <a:extLst>
                  <a:ext uri="{FF2B5EF4-FFF2-40B4-BE49-F238E27FC236}">
                    <a16:creationId xmlns:a16="http://schemas.microsoft.com/office/drawing/2014/main" id="{0005B509-C98F-4E83-B479-F1ECF04E5824}"/>
                  </a:ext>
                </a:extLst>
              </p:cNvPr>
              <p:cNvSpPr/>
              <p:nvPr/>
            </p:nvSpPr>
            <p:spPr bwMode="auto">
              <a:xfrm rot="17405158">
                <a:off x="4963877" y="3647947"/>
                <a:ext cx="307583" cy="311873"/>
              </a:xfrm>
              <a:prstGeom prst="chord">
                <a:avLst>
                  <a:gd name="adj1" fmla="val 20967151"/>
                  <a:gd name="adj2" fmla="val 16507692"/>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a:endParaRPr lang="en-AU" sz="3200" dirty="0">
                  <a:solidFill>
                    <a:srgbClr val="000000"/>
                  </a:solidFill>
                </a:endParaRPr>
              </a:p>
            </p:txBody>
          </p:sp>
        </p:grpSp>
        <p:sp>
          <p:nvSpPr>
            <p:cNvPr id="32" name="Textfeld 31">
              <a:extLst>
                <a:ext uri="{FF2B5EF4-FFF2-40B4-BE49-F238E27FC236}">
                  <a16:creationId xmlns:a16="http://schemas.microsoft.com/office/drawing/2014/main" id="{3FCBEDC1-864F-42DF-BED0-2F2AAD3736A3}"/>
                </a:ext>
              </a:extLst>
            </p:cNvPr>
            <p:cNvSpPr txBox="1"/>
            <p:nvPr/>
          </p:nvSpPr>
          <p:spPr>
            <a:xfrm>
              <a:off x="7544245" y="3563345"/>
              <a:ext cx="578591" cy="246221"/>
            </a:xfrm>
            <a:prstGeom prst="rect">
              <a:avLst/>
            </a:prstGeom>
            <a:noFill/>
          </p:spPr>
          <p:txBody>
            <a:bodyPr wrap="square" rtlCol="0">
              <a:spAutoFit/>
            </a:bodyPr>
            <a:lstStyle/>
            <a:p>
              <a:pPr algn="ctr" defTabSz="914377"/>
              <a:r>
                <a:rPr lang="de-DE" sz="1000" b="1" dirty="0">
                  <a:solidFill>
                    <a:srgbClr val="6DA03A"/>
                  </a:solidFill>
                </a:rPr>
                <a:t>UMS</a:t>
              </a:r>
              <a:endParaRPr lang="en-AU" sz="1000" b="1" dirty="0">
                <a:solidFill>
                  <a:srgbClr val="6DA03A"/>
                </a:solidFill>
              </a:endParaRPr>
            </a:p>
          </p:txBody>
        </p:sp>
      </p:grpSp>
      <p:sp>
        <p:nvSpPr>
          <p:cNvPr id="35" name="Fußzeilenplatzhalter 2">
            <a:extLst>
              <a:ext uri="{FF2B5EF4-FFF2-40B4-BE49-F238E27FC236}">
                <a16:creationId xmlns:a16="http://schemas.microsoft.com/office/drawing/2014/main" id="{1ED91D07-1462-42FC-BF2A-F62A6323F4D0}"/>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50593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F55F73F8-10F0-428A-980B-5C3F975F0A41}"/>
              </a:ext>
            </a:extLst>
          </p:cNvPr>
          <p:cNvSpPr>
            <a:spLocks noGrp="1"/>
          </p:cNvSpPr>
          <p:nvPr>
            <p:ph type="title"/>
          </p:nvPr>
        </p:nvSpPr>
        <p:spPr/>
        <p:txBody>
          <a:bodyPr/>
          <a:lstStyle/>
          <a:p>
            <a:r>
              <a:rPr lang="de-DE" dirty="0"/>
              <a:t>Unsere Karten für Ihren Prozess </a:t>
            </a:r>
          </a:p>
        </p:txBody>
      </p:sp>
      <p:sp>
        <p:nvSpPr>
          <p:cNvPr id="9" name="Untertitel 8">
            <a:extLst>
              <a:ext uri="{FF2B5EF4-FFF2-40B4-BE49-F238E27FC236}">
                <a16:creationId xmlns:a16="http://schemas.microsoft.com/office/drawing/2014/main" id="{2ED740E4-F43F-4312-968E-A77FD8F08BF8}"/>
              </a:ext>
            </a:extLst>
          </p:cNvPr>
          <p:cNvSpPr>
            <a:spLocks noGrp="1"/>
          </p:cNvSpPr>
          <p:nvPr>
            <p:ph sz="half" idx="1"/>
          </p:nvPr>
        </p:nvSpPr>
        <p:spPr>
          <a:xfrm>
            <a:off x="551384" y="2031380"/>
            <a:ext cx="5472000" cy="4294809"/>
          </a:xfrm>
        </p:spPr>
        <p:txBody>
          <a:bodyPr/>
          <a:lstStyle/>
          <a:p>
            <a:pPr marL="0" indent="0" defTabSz="914377">
              <a:spcAft>
                <a:spcPts val="0"/>
              </a:spcAft>
              <a:buNone/>
              <a:defRPr/>
            </a:pPr>
            <a:r>
              <a:rPr lang="de-DE" sz="1200" dirty="0">
                <a:cs typeface="Arial" charset="0"/>
              </a:rPr>
              <a:t>Die </a:t>
            </a:r>
            <a:r>
              <a:rPr lang="de-DE" sz="1200" b="1" dirty="0">
                <a:cs typeface="Arial" charset="0"/>
              </a:rPr>
              <a:t>Methodenkarten</a:t>
            </a:r>
            <a:r>
              <a:rPr lang="de-DE" sz="1200" dirty="0">
                <a:cs typeface="Arial" charset="0"/>
              </a:rPr>
              <a:t> stellen jeweils eine zielführende Methode für die </a:t>
            </a:r>
            <a:r>
              <a:rPr lang="de-DE" sz="1200" b="1" dirty="0">
                <a:cs typeface="Arial" charset="0"/>
              </a:rPr>
              <a:t>Schritte 2 bis 4 </a:t>
            </a:r>
            <a:r>
              <a:rPr lang="de-DE" sz="1200" dirty="0">
                <a:cs typeface="Arial" charset="0"/>
              </a:rPr>
              <a:t>dar. Sie wählen je nach Status Quo, Zeit und Ressourcen, welche Methoden für Sie zielführend sind.</a:t>
            </a:r>
          </a:p>
          <a:p>
            <a:pPr marL="0" indent="0" defTabSz="914377">
              <a:spcAft>
                <a:spcPts val="0"/>
              </a:spcAft>
              <a:buNone/>
              <a:defRPr/>
            </a:pPr>
            <a:r>
              <a:rPr lang="de-DE" sz="1200" dirty="0">
                <a:cs typeface="Arial" charset="0"/>
              </a:rPr>
              <a:t>Die Methodenkarte ist in die folgenden Bereiche unterteilt:</a:t>
            </a:r>
          </a:p>
          <a:p>
            <a:pPr marL="228594" indent="-228594" defTabSz="914377">
              <a:spcAft>
                <a:spcPts val="0"/>
              </a:spcAft>
              <a:buFont typeface="Arial" panose="020B0604020202020204" pitchFamily="34" charset="0"/>
              <a:buChar char="•"/>
              <a:defRPr/>
            </a:pPr>
            <a:r>
              <a:rPr lang="de-DE" sz="1200" b="1" dirty="0">
                <a:cs typeface="Arial" charset="0"/>
              </a:rPr>
              <a:t>Was?</a:t>
            </a:r>
            <a:r>
              <a:rPr lang="de-DE" sz="1200" dirty="0">
                <a:cs typeface="Arial" charset="0"/>
              </a:rPr>
              <a:t> Zu Beginn werden die wesentlichen Elemente der Methode erläutert, um einen </a:t>
            </a:r>
            <a:r>
              <a:rPr lang="de-DE" sz="1200" b="1" dirty="0">
                <a:cs typeface="Arial" charset="0"/>
              </a:rPr>
              <a:t>Einstieg</a:t>
            </a:r>
            <a:r>
              <a:rPr lang="de-DE" sz="1200" dirty="0">
                <a:cs typeface="Arial" charset="0"/>
              </a:rPr>
              <a:t> zu ermöglichen. </a:t>
            </a:r>
          </a:p>
          <a:p>
            <a:pPr marL="228594" indent="-228594" defTabSz="914377">
              <a:spcAft>
                <a:spcPts val="0"/>
              </a:spcAft>
              <a:buFont typeface="Arial" panose="020B0604020202020204" pitchFamily="34" charset="0"/>
              <a:buChar char="•"/>
              <a:defRPr/>
            </a:pPr>
            <a:r>
              <a:rPr lang="de-DE" sz="1200" b="1" dirty="0">
                <a:cs typeface="Arial" charset="0"/>
              </a:rPr>
              <a:t>Wofür?</a:t>
            </a:r>
            <a:r>
              <a:rPr lang="de-DE" sz="1200" dirty="0">
                <a:cs typeface="Arial" charset="0"/>
              </a:rPr>
              <a:t> Hier wird der Zweck beschrieben sowie das gewünschte Ergebnis. </a:t>
            </a:r>
          </a:p>
          <a:p>
            <a:pPr marL="228594" indent="-228594" defTabSz="914377">
              <a:spcAft>
                <a:spcPts val="0"/>
              </a:spcAft>
              <a:buFont typeface="Arial" panose="020B0604020202020204" pitchFamily="34" charset="0"/>
              <a:buChar char="•"/>
              <a:defRPr/>
            </a:pPr>
            <a:r>
              <a:rPr lang="de-DE" sz="1200" b="1" dirty="0">
                <a:cs typeface="Arial" charset="0"/>
              </a:rPr>
              <a:t>Wer?</a:t>
            </a:r>
            <a:r>
              <a:rPr lang="de-DE" sz="1200" dirty="0">
                <a:cs typeface="Arial" charset="0"/>
              </a:rPr>
              <a:t> Hier finden Sie Informationen zum Personenkreis, der die Methode am besten ausführt. </a:t>
            </a:r>
          </a:p>
          <a:p>
            <a:pPr defTabSz="914377">
              <a:spcAft>
                <a:spcPts val="0"/>
              </a:spcAft>
              <a:defRPr/>
            </a:pPr>
            <a:r>
              <a:rPr lang="de-DE" sz="1200" dirty="0">
                <a:cs typeface="Arial" charset="0"/>
              </a:rPr>
              <a:t>Das </a:t>
            </a:r>
            <a:r>
              <a:rPr lang="de-DE" sz="1200" b="1" dirty="0">
                <a:cs typeface="Arial" charset="0"/>
              </a:rPr>
              <a:t>Vorgehen</a:t>
            </a:r>
            <a:r>
              <a:rPr lang="de-DE" sz="1200" dirty="0">
                <a:cs typeface="Arial" charset="0"/>
              </a:rPr>
              <a:t> wird im blauen Kasten beschrieben. Einzelne Schritte zur </a:t>
            </a:r>
            <a:r>
              <a:rPr lang="de-DE" sz="1200" b="1" dirty="0">
                <a:cs typeface="Arial" charset="0"/>
              </a:rPr>
              <a:t>Herangehensweise</a:t>
            </a:r>
            <a:r>
              <a:rPr lang="de-DE" sz="1200" dirty="0">
                <a:cs typeface="Arial" charset="0"/>
              </a:rPr>
              <a:t> werden erklärt. Auf der Folgeseite wird eine </a:t>
            </a:r>
            <a:r>
              <a:rPr lang="de-DE" sz="1200" b="1" dirty="0">
                <a:cs typeface="Arial" charset="0"/>
              </a:rPr>
              <a:t>Vorlage</a:t>
            </a:r>
            <a:r>
              <a:rPr lang="de-DE" sz="1200" dirty="0">
                <a:cs typeface="Arial" charset="0"/>
              </a:rPr>
              <a:t> </a:t>
            </a:r>
            <a:r>
              <a:rPr lang="de-DE" sz="1200" b="1" dirty="0">
                <a:cs typeface="Arial" charset="0"/>
              </a:rPr>
              <a:t>zum Ausfüllen bereitgestellt</a:t>
            </a:r>
            <a:r>
              <a:rPr lang="de-DE" sz="1200" dirty="0">
                <a:cs typeface="Arial" charset="0"/>
              </a:rPr>
              <a:t>. Diese Vorlage kann direkt beschrieben oder in ein anderes Dokument kopiert werden. Eine Bearbeitung der Farben etc. ist ebenso möglich. </a:t>
            </a:r>
          </a:p>
          <a:p>
            <a:pPr defTabSz="914377">
              <a:spcAft>
                <a:spcPts val="0"/>
              </a:spcAft>
              <a:defRPr/>
            </a:pPr>
            <a:r>
              <a:rPr lang="de-DE" sz="1200" dirty="0">
                <a:cs typeface="Arial" charset="0"/>
              </a:rPr>
              <a:t>Das </a:t>
            </a:r>
            <a:r>
              <a:rPr lang="de-DE" sz="1200" b="1" dirty="0">
                <a:cs typeface="Arial" charset="0"/>
              </a:rPr>
              <a:t>Anwendungsbeispiel</a:t>
            </a:r>
            <a:r>
              <a:rPr lang="de-DE" sz="1200" dirty="0">
                <a:cs typeface="Arial" charset="0"/>
              </a:rPr>
              <a:t> soll Unternehmen helfen, die Herangehensweise zu verstehen und Ergebnisse exemplarisch einzusehen. </a:t>
            </a:r>
          </a:p>
        </p:txBody>
      </p:sp>
      <p:sp>
        <p:nvSpPr>
          <p:cNvPr id="3" name="Inhaltsplatzhalter 2">
            <a:extLst>
              <a:ext uri="{FF2B5EF4-FFF2-40B4-BE49-F238E27FC236}">
                <a16:creationId xmlns:a16="http://schemas.microsoft.com/office/drawing/2014/main" id="{320F4022-248E-49A1-AC29-0FDF04EB8B75}"/>
              </a:ext>
            </a:extLst>
          </p:cNvPr>
          <p:cNvSpPr>
            <a:spLocks noGrp="1"/>
          </p:cNvSpPr>
          <p:nvPr>
            <p:ph sz="half" idx="2"/>
          </p:nvPr>
        </p:nvSpPr>
        <p:spPr>
          <a:xfrm>
            <a:off x="6336000" y="2027741"/>
            <a:ext cx="5472000" cy="4298448"/>
          </a:xfrm>
        </p:spPr>
        <p:txBody>
          <a:bodyPr/>
          <a:lstStyle/>
          <a:p>
            <a:pPr marL="0" indent="0">
              <a:buNone/>
            </a:pPr>
            <a:r>
              <a:rPr lang="de-DE" dirty="0">
                <a:cs typeface="Arial" charset="0"/>
              </a:rPr>
              <a:t>In </a:t>
            </a:r>
            <a:r>
              <a:rPr lang="de-DE" b="1" dirty="0">
                <a:cs typeface="Arial" charset="0"/>
              </a:rPr>
              <a:t>Risikokarten </a:t>
            </a:r>
            <a:r>
              <a:rPr lang="de-DE" dirty="0">
                <a:cs typeface="Arial" charset="0"/>
              </a:rPr>
              <a:t>werden branchenspezifische Risiken und Steuerungsmöglichkeiten erläutert. Die Risikokarten sind als Anregung zu verstehen und ersetzen nicht die unternehmensspezifische Risikoidentifikation.</a:t>
            </a:r>
          </a:p>
          <a:p>
            <a:pPr marL="0" indent="0">
              <a:buNone/>
            </a:pPr>
            <a:r>
              <a:rPr lang="de-DE" dirty="0">
                <a:cs typeface="Arial" charset="0"/>
              </a:rPr>
              <a:t>Die Risikokarten sind wie folgt aufgebaut: </a:t>
            </a:r>
            <a:endParaRPr lang="de-DE" b="1" dirty="0">
              <a:cs typeface="Arial" charset="0"/>
            </a:endParaRPr>
          </a:p>
          <a:p>
            <a:pPr defTabSz="914377">
              <a:spcAft>
                <a:spcPts val="0"/>
              </a:spcAft>
              <a:defRPr/>
            </a:pPr>
            <a:r>
              <a:rPr lang="de-DE" sz="1200" b="1" dirty="0">
                <a:cs typeface="Arial" charset="0"/>
              </a:rPr>
              <a:t>Risiko</a:t>
            </a:r>
            <a:r>
              <a:rPr lang="de-DE" sz="1200" dirty="0">
                <a:cs typeface="Arial" charset="0"/>
              </a:rPr>
              <a:t>: In diesem Abschnitt werden die Risiken </a:t>
            </a:r>
            <a:r>
              <a:rPr lang="de-DE" dirty="0">
                <a:cs typeface="Arial" charset="0"/>
              </a:rPr>
              <a:t>benannt und kurz beschrieben. </a:t>
            </a:r>
          </a:p>
          <a:p>
            <a:pPr defTabSz="914377">
              <a:spcAft>
                <a:spcPts val="0"/>
              </a:spcAft>
              <a:defRPr/>
            </a:pPr>
            <a:r>
              <a:rPr lang="de-DE" b="1" dirty="0">
                <a:cs typeface="Arial" charset="0"/>
              </a:rPr>
              <a:t>Maßnahmenvorschläge</a:t>
            </a:r>
            <a:r>
              <a:rPr lang="de-DE" dirty="0">
                <a:cs typeface="Arial" charset="0"/>
              </a:rPr>
              <a:t>: Hier werden Informationen und Hinweise zu möglichen Maßnahmen zur Reduktion eines identifizierten Risikos geschildert. Schauen Sie für Links zu weiterführenden Websites bei „</a:t>
            </a:r>
            <a:r>
              <a:rPr lang="de-DE" dirty="0">
                <a:cs typeface="Arial" charset="0"/>
                <a:hlinkClick r:id="rId3" action="ppaction://hlinksldjump">
                  <a:extLst>
                    <a:ext uri="{A12FA001-AC4F-418D-AE19-62706E023703}">
                      <ahyp:hlinkClr xmlns:ahyp="http://schemas.microsoft.com/office/drawing/2018/hyperlinkcolor" val="tx"/>
                    </a:ext>
                  </a:extLst>
                </a:hlinkClick>
              </a:rPr>
              <a:t>Ressourcen</a:t>
            </a:r>
            <a:r>
              <a:rPr lang="de-DE" dirty="0">
                <a:cs typeface="Arial" charset="0"/>
              </a:rPr>
              <a:t>“ vorbei.</a:t>
            </a:r>
          </a:p>
          <a:p>
            <a:pPr defTabSz="914377">
              <a:spcAft>
                <a:spcPts val="0"/>
              </a:spcAft>
              <a:defRPr/>
            </a:pPr>
            <a:r>
              <a:rPr lang="de-DE" sz="1200" dirty="0">
                <a:cs typeface="Arial" charset="0"/>
              </a:rPr>
              <a:t>Außerdem finden Sie eine leere Risikokarte, die Sie bearbeiten und mit Ihren zuvor ermittelten Risiken und Maßnahmen füllen können. </a:t>
            </a:r>
          </a:p>
        </p:txBody>
      </p:sp>
      <p:pic>
        <p:nvPicPr>
          <p:cNvPr id="6" name="Grafik 5">
            <a:extLst>
              <a:ext uri="{FF2B5EF4-FFF2-40B4-BE49-F238E27FC236}">
                <a16:creationId xmlns:a16="http://schemas.microsoft.com/office/drawing/2014/main" id="{B8878A98-E5C5-4403-90A9-A2B74A6700C0}"/>
              </a:ext>
            </a:extLst>
          </p:cNvPr>
          <p:cNvPicPr>
            <a:picLocks noChangeAspect="1"/>
          </p:cNvPicPr>
          <p:nvPr/>
        </p:nvPicPr>
        <p:blipFill>
          <a:blip r:embed="rId4"/>
          <a:stretch>
            <a:fillRect/>
          </a:stretch>
        </p:blipFill>
        <p:spPr>
          <a:xfrm>
            <a:off x="6300018" y="4943089"/>
            <a:ext cx="3377888" cy="1458506"/>
          </a:xfrm>
          <a:prstGeom prst="rect">
            <a:avLst/>
          </a:prstGeom>
          <a:ln>
            <a:noFill/>
          </a:ln>
          <a:effectLst>
            <a:outerShdw blurRad="292100" dist="139700" dir="2700000" algn="tl" rotWithShape="0">
              <a:srgbClr val="333333">
                <a:alpha val="65000"/>
              </a:srgbClr>
            </a:outerShdw>
          </a:effectLst>
        </p:spPr>
      </p:pic>
      <p:pic>
        <p:nvPicPr>
          <p:cNvPr id="4" name="Grafik 3">
            <a:extLst>
              <a:ext uri="{FF2B5EF4-FFF2-40B4-BE49-F238E27FC236}">
                <a16:creationId xmlns:a16="http://schemas.microsoft.com/office/drawing/2014/main" id="{C07E4ACB-C164-41CB-AB00-B7B4A0C30342}"/>
              </a:ext>
            </a:extLst>
          </p:cNvPr>
          <p:cNvPicPr>
            <a:picLocks noChangeAspect="1"/>
          </p:cNvPicPr>
          <p:nvPr/>
        </p:nvPicPr>
        <p:blipFill>
          <a:blip r:embed="rId5"/>
          <a:stretch>
            <a:fillRect/>
          </a:stretch>
        </p:blipFill>
        <p:spPr>
          <a:xfrm>
            <a:off x="8670731" y="4777902"/>
            <a:ext cx="3093566" cy="1458506"/>
          </a:xfrm>
          <a:prstGeom prst="rect">
            <a:avLst/>
          </a:prstGeom>
          <a:ln>
            <a:noFill/>
          </a:ln>
          <a:effectLst>
            <a:outerShdw blurRad="292100" dist="139700" dir="2700000" algn="tl" rotWithShape="0">
              <a:srgbClr val="333333">
                <a:alpha val="65000"/>
              </a:srgbClr>
            </a:outerShdw>
          </a:effectLst>
        </p:spPr>
      </p:pic>
      <p:sp>
        <p:nvSpPr>
          <p:cNvPr id="10" name="Foliennummernplatzhalter 6">
            <a:extLst>
              <a:ext uri="{FF2B5EF4-FFF2-40B4-BE49-F238E27FC236}">
                <a16:creationId xmlns:a16="http://schemas.microsoft.com/office/drawing/2014/main" id="{0FFBF640-D5ED-464B-9509-77BF4EE61264}"/>
              </a:ext>
            </a:extLst>
          </p:cNvPr>
          <p:cNvSpPr>
            <a:spLocks noGrp="1"/>
          </p:cNvSpPr>
          <p:nvPr>
            <p:ph type="sldNum" sz="quarter" idx="4"/>
          </p:nvPr>
        </p:nvSpPr>
        <p:spPr>
          <a:xfrm>
            <a:off x="551384" y="6481011"/>
            <a:ext cx="638043" cy="280988"/>
          </a:xfrm>
        </p:spPr>
        <p:txBody>
          <a:bodyPr/>
          <a:lstStyle/>
          <a:p>
            <a:fld id="{894680D0-7A83-433A-9719-C4143F27F647}" type="slidenum">
              <a:rPr lang="de-DE" smtClean="0"/>
              <a:pPr/>
              <a:t>6</a:t>
            </a:fld>
            <a:endParaRPr lang="de-DE" dirty="0"/>
          </a:p>
        </p:txBody>
      </p:sp>
      <p:sp>
        <p:nvSpPr>
          <p:cNvPr id="11" name="Fußzeilenplatzhalter 2">
            <a:extLst>
              <a:ext uri="{FF2B5EF4-FFF2-40B4-BE49-F238E27FC236}">
                <a16:creationId xmlns:a16="http://schemas.microsoft.com/office/drawing/2014/main" id="{8D1D1235-1C77-440E-8CDD-4901897548DB}"/>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12" name="Textfeld 11">
            <a:extLst>
              <a:ext uri="{FF2B5EF4-FFF2-40B4-BE49-F238E27FC236}">
                <a16:creationId xmlns:a16="http://schemas.microsoft.com/office/drawing/2014/main" id="{21CD2E8F-7572-43D7-AE60-02E5C163AC30}"/>
              </a:ext>
            </a:extLst>
          </p:cNvPr>
          <p:cNvSpPr txBox="1"/>
          <p:nvPr/>
        </p:nvSpPr>
        <p:spPr>
          <a:xfrm>
            <a:off x="551384" y="1589551"/>
            <a:ext cx="5460616" cy="36642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rPr>
              <a:t>Methodenkarten</a:t>
            </a:r>
          </a:p>
        </p:txBody>
      </p:sp>
      <p:sp>
        <p:nvSpPr>
          <p:cNvPr id="13" name="Textfeld 12">
            <a:extLst>
              <a:ext uri="{FF2B5EF4-FFF2-40B4-BE49-F238E27FC236}">
                <a16:creationId xmlns:a16="http://schemas.microsoft.com/office/drawing/2014/main" id="{E9CA4484-F639-4B8F-A8DA-9B67D400AF63}"/>
              </a:ext>
            </a:extLst>
          </p:cNvPr>
          <p:cNvSpPr txBox="1"/>
          <p:nvPr/>
        </p:nvSpPr>
        <p:spPr>
          <a:xfrm>
            <a:off x="6286800" y="1585912"/>
            <a:ext cx="5364000" cy="366424"/>
          </a:xfrm>
          <a:prstGeom prst="rect">
            <a:avLst/>
          </a:prstGeom>
          <a:solidFill>
            <a:srgbClr val="5C8395"/>
          </a:solidFill>
        </p:spPr>
        <p:txBody>
          <a:bodyPr wrap="square" lIns="90000" tIns="90000" bIns="90000" rtlCol="0">
            <a:spAutoFit/>
          </a:bodyPr>
          <a:lstStyle/>
          <a:p>
            <a:pPr algn="ctr" defTabSz="914377">
              <a:defRPr/>
            </a:pPr>
            <a:r>
              <a:rPr lang="de-DE" sz="1200" b="1" dirty="0">
                <a:solidFill>
                  <a:srgbClr val="FFFFFF"/>
                </a:solidFill>
              </a:rPr>
              <a:t>Risikokarten</a:t>
            </a:r>
          </a:p>
        </p:txBody>
      </p:sp>
    </p:spTree>
    <p:extLst>
      <p:ext uri="{BB962C8B-B14F-4D97-AF65-F5344CB8AC3E}">
        <p14:creationId xmlns:p14="http://schemas.microsoft.com/office/powerpoint/2010/main" val="192747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650AF5-A5FC-4D63-A65E-1973E4AAA954}"/>
              </a:ext>
            </a:extLst>
          </p:cNvPr>
          <p:cNvSpPr>
            <a:spLocks noGrp="1"/>
          </p:cNvSpPr>
          <p:nvPr>
            <p:ph type="title"/>
          </p:nvPr>
        </p:nvSpPr>
        <p:spPr/>
        <p:txBody>
          <a:bodyPr/>
          <a:lstStyle/>
          <a:p>
            <a:r>
              <a:rPr lang="de-DE" dirty="0"/>
              <a:t>Moderationshilfe </a:t>
            </a:r>
            <a:endParaRPr lang="en-AU" dirty="0"/>
          </a:p>
        </p:txBody>
      </p:sp>
      <p:sp>
        <p:nvSpPr>
          <p:cNvPr id="6" name="Foliennummernplatzhalter 5">
            <a:extLst>
              <a:ext uri="{FF2B5EF4-FFF2-40B4-BE49-F238E27FC236}">
                <a16:creationId xmlns:a16="http://schemas.microsoft.com/office/drawing/2014/main" id="{34AC853B-AEF9-4B70-B9FA-56E0933F1741}"/>
              </a:ext>
            </a:extLst>
          </p:cNvPr>
          <p:cNvSpPr>
            <a:spLocks noGrp="1"/>
          </p:cNvSpPr>
          <p:nvPr>
            <p:ph type="sldNum" sz="quarter" idx="4"/>
          </p:nvPr>
        </p:nvSpPr>
        <p:spPr/>
        <p:txBody>
          <a:bodyPr/>
          <a:lstStyle/>
          <a:p>
            <a:fld id="{894680D0-7A83-433A-9719-C4143F27F647}" type="slidenum">
              <a:rPr lang="de-DE" smtClean="0"/>
              <a:pPr/>
              <a:t>7</a:t>
            </a:fld>
            <a:endParaRPr lang="de-DE" dirty="0"/>
          </a:p>
        </p:txBody>
      </p:sp>
      <p:grpSp>
        <p:nvGrpSpPr>
          <p:cNvPr id="4" name="Gruppieren 3">
            <a:extLst>
              <a:ext uri="{FF2B5EF4-FFF2-40B4-BE49-F238E27FC236}">
                <a16:creationId xmlns:a16="http://schemas.microsoft.com/office/drawing/2014/main" id="{60DCC0B4-3933-4D0A-80EC-A341C6E28CC5}"/>
              </a:ext>
            </a:extLst>
          </p:cNvPr>
          <p:cNvGrpSpPr/>
          <p:nvPr/>
        </p:nvGrpSpPr>
        <p:grpSpPr>
          <a:xfrm>
            <a:off x="590250" y="2475511"/>
            <a:ext cx="10848600" cy="3857691"/>
            <a:chOff x="648000" y="2523636"/>
            <a:chExt cx="10848600" cy="3857691"/>
          </a:xfrm>
        </p:grpSpPr>
        <p:sp>
          <p:nvSpPr>
            <p:cNvPr id="64" name="Rechteck 63">
              <a:extLst>
                <a:ext uri="{FF2B5EF4-FFF2-40B4-BE49-F238E27FC236}">
                  <a16:creationId xmlns:a16="http://schemas.microsoft.com/office/drawing/2014/main" id="{DA0AF9CD-DF77-4D61-B7FE-C3BCB3B1CECA}"/>
                </a:ext>
              </a:extLst>
            </p:cNvPr>
            <p:cNvSpPr/>
            <p:nvPr/>
          </p:nvSpPr>
          <p:spPr bwMode="auto">
            <a:xfrm>
              <a:off x="648000" y="2523636"/>
              <a:ext cx="10848600" cy="3857691"/>
            </a:xfrm>
            <a:prstGeom prst="rect">
              <a:avLst/>
            </a:prstGeom>
            <a:solidFill>
              <a:srgbClr val="DEE5EA"/>
            </a:solidFill>
            <a:ln w="9525" cap="flat" cmpd="sng" algn="ctr">
              <a:solidFill>
                <a:srgbClr val="DEE5EA"/>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i="0" u="none" strike="noStrike" cap="none" normalizeH="0" baseline="0" dirty="0">
                <a:ln>
                  <a:noFill/>
                </a:ln>
                <a:solidFill>
                  <a:schemeClr val="tx1"/>
                </a:solidFill>
                <a:effectLst/>
                <a:latin typeface="Arial" charset="0"/>
                <a:ea typeface="ＭＳ Ｐゴシック" charset="-128"/>
              </a:endParaRPr>
            </a:p>
          </p:txBody>
        </p:sp>
        <p:cxnSp>
          <p:nvCxnSpPr>
            <p:cNvPr id="20" name="Gerade Verbindung mit Pfeil 19">
              <a:extLst>
                <a:ext uri="{FF2B5EF4-FFF2-40B4-BE49-F238E27FC236}">
                  <a16:creationId xmlns:a16="http://schemas.microsoft.com/office/drawing/2014/main" id="{521D0660-1DAB-4DB9-861C-D55E437F3C78}"/>
                </a:ext>
              </a:extLst>
            </p:cNvPr>
            <p:cNvCxnSpPr/>
            <p:nvPr/>
          </p:nvCxnSpPr>
          <p:spPr bwMode="auto">
            <a:xfrm flipH="1">
              <a:off x="6008045" y="2828994"/>
              <a:ext cx="1" cy="3240000"/>
            </a:xfrm>
            <a:prstGeom prst="straightConnector1">
              <a:avLst/>
            </a:prstGeom>
            <a:solidFill>
              <a:schemeClr val="accent1"/>
            </a:solidFill>
            <a:ln w="19050" cap="flat" cmpd="sng" algn="ctr">
              <a:solidFill>
                <a:srgbClr val="5C8395"/>
              </a:solidFill>
              <a:prstDash val="solid"/>
              <a:round/>
              <a:headEnd type="oval"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Ellipse 23">
              <a:extLst>
                <a:ext uri="{FF2B5EF4-FFF2-40B4-BE49-F238E27FC236}">
                  <a16:creationId xmlns:a16="http://schemas.microsoft.com/office/drawing/2014/main" id="{117C35CB-4A1C-4F44-AE79-12771718F58A}"/>
                </a:ext>
              </a:extLst>
            </p:cNvPr>
            <p:cNvSpPr/>
            <p:nvPr/>
          </p:nvSpPr>
          <p:spPr bwMode="auto">
            <a:xfrm>
              <a:off x="5934629" y="3149282"/>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dirty="0"/>
            </a:p>
          </p:txBody>
        </p:sp>
        <p:sp>
          <p:nvSpPr>
            <p:cNvPr id="28" name="Ellipse 27">
              <a:extLst>
                <a:ext uri="{FF2B5EF4-FFF2-40B4-BE49-F238E27FC236}">
                  <a16:creationId xmlns:a16="http://schemas.microsoft.com/office/drawing/2014/main" id="{AD6EF4F7-7709-482F-B59C-4939C1F6F463}"/>
                </a:ext>
              </a:extLst>
            </p:cNvPr>
            <p:cNvSpPr/>
            <p:nvPr/>
          </p:nvSpPr>
          <p:spPr bwMode="auto">
            <a:xfrm>
              <a:off x="5936046" y="2756994"/>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i="0" u="none" strike="noStrike" cap="none" normalizeH="0" baseline="0" dirty="0">
                <a:ln>
                  <a:noFill/>
                </a:ln>
                <a:solidFill>
                  <a:schemeClr val="tx1"/>
                </a:solidFill>
                <a:effectLst/>
                <a:latin typeface="Arial" charset="0"/>
                <a:ea typeface="ＭＳ Ｐゴシック" charset="-128"/>
              </a:endParaRPr>
            </a:p>
          </p:txBody>
        </p:sp>
        <p:cxnSp>
          <p:nvCxnSpPr>
            <p:cNvPr id="31" name="Gerader Verbinder 30">
              <a:extLst>
                <a:ext uri="{FF2B5EF4-FFF2-40B4-BE49-F238E27FC236}">
                  <a16:creationId xmlns:a16="http://schemas.microsoft.com/office/drawing/2014/main" id="{F2DACCEC-07E4-4D4B-BD38-6A50A3171AFC}"/>
                </a:ext>
              </a:extLst>
            </p:cNvPr>
            <p:cNvCxnSpPr/>
            <p:nvPr/>
          </p:nvCxnSpPr>
          <p:spPr bwMode="auto">
            <a:xfrm flipH="1">
              <a:off x="6080045" y="3221282"/>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hteck: abgerundete Ecken 15">
              <a:extLst>
                <a:ext uri="{FF2B5EF4-FFF2-40B4-BE49-F238E27FC236}">
                  <a16:creationId xmlns:a16="http://schemas.microsoft.com/office/drawing/2014/main" id="{C9E463F5-C81A-46B4-9EB6-DA57B452D0D7}"/>
                </a:ext>
              </a:extLst>
            </p:cNvPr>
            <p:cNvSpPr/>
            <p:nvPr/>
          </p:nvSpPr>
          <p:spPr bwMode="auto">
            <a:xfrm>
              <a:off x="1195984" y="2698773"/>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u="none" strike="noStrike" cap="none" normalizeH="0" baseline="0" dirty="0">
                  <a:ln>
                    <a:noFill/>
                  </a:ln>
                  <a:solidFill>
                    <a:schemeClr val="accent3"/>
                  </a:solidFill>
                  <a:effectLst/>
                  <a:latin typeface="Arial" charset="0"/>
                  <a:ea typeface="ＭＳ Ｐゴシック" charset="-128"/>
                </a:rPr>
                <a:t>IST-Zustand bestimmen</a:t>
              </a:r>
            </a:p>
          </p:txBody>
        </p:sp>
        <p:sp>
          <p:nvSpPr>
            <p:cNvPr id="19" name="Rechteck: abgerundete Ecken 18">
              <a:extLst>
                <a:ext uri="{FF2B5EF4-FFF2-40B4-BE49-F238E27FC236}">
                  <a16:creationId xmlns:a16="http://schemas.microsoft.com/office/drawing/2014/main" id="{0CE683F9-ECF6-4554-8ADD-D79FAAC0DFA9}"/>
                </a:ext>
              </a:extLst>
            </p:cNvPr>
            <p:cNvSpPr/>
            <p:nvPr/>
          </p:nvSpPr>
          <p:spPr bwMode="auto">
            <a:xfrm>
              <a:off x="1187721" y="3783379"/>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300" dirty="0">
                  <a:solidFill>
                    <a:schemeClr val="accent3"/>
                  </a:solidFill>
                </a:rPr>
                <a:t>Team leiten </a:t>
              </a:r>
              <a:endParaRPr kumimoji="0" lang="de-DE" sz="1300" u="none" strike="noStrike" cap="none" normalizeH="0" baseline="0" dirty="0">
                <a:ln>
                  <a:noFill/>
                </a:ln>
                <a:solidFill>
                  <a:schemeClr val="accent3"/>
                </a:solidFill>
                <a:effectLst/>
                <a:latin typeface="Arial" charset="0"/>
                <a:ea typeface="ＭＳ Ｐゴシック" charset="-128"/>
              </a:endParaRPr>
            </a:p>
          </p:txBody>
        </p:sp>
        <p:sp>
          <p:nvSpPr>
            <p:cNvPr id="21" name="Rechteck: abgerundete Ecken 20">
              <a:extLst>
                <a:ext uri="{FF2B5EF4-FFF2-40B4-BE49-F238E27FC236}">
                  <a16:creationId xmlns:a16="http://schemas.microsoft.com/office/drawing/2014/main" id="{B8E5D12D-0FF0-4028-B2FB-EB82B1C18E47}"/>
                </a:ext>
              </a:extLst>
            </p:cNvPr>
            <p:cNvSpPr/>
            <p:nvPr/>
          </p:nvSpPr>
          <p:spPr bwMode="auto">
            <a:xfrm>
              <a:off x="8050792" y="4223580"/>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u="none" strike="noStrike" cap="none" normalizeH="0" baseline="0" dirty="0">
                  <a:ln>
                    <a:noFill/>
                  </a:ln>
                  <a:solidFill>
                    <a:schemeClr val="accent3"/>
                  </a:solidFill>
                  <a:effectLst/>
                  <a:latin typeface="Arial" charset="0"/>
                  <a:ea typeface="ＭＳ Ｐゴシック" charset="-128"/>
                </a:rPr>
                <a:t>Prozess strukturieren</a:t>
              </a:r>
            </a:p>
          </p:txBody>
        </p:sp>
        <p:sp>
          <p:nvSpPr>
            <p:cNvPr id="9" name="Textfeld 8">
              <a:extLst>
                <a:ext uri="{FF2B5EF4-FFF2-40B4-BE49-F238E27FC236}">
                  <a16:creationId xmlns:a16="http://schemas.microsoft.com/office/drawing/2014/main" id="{C2059450-8BC2-4346-B660-AB277188927C}"/>
                </a:ext>
              </a:extLst>
            </p:cNvPr>
            <p:cNvSpPr txBox="1"/>
            <p:nvPr/>
          </p:nvSpPr>
          <p:spPr>
            <a:xfrm>
              <a:off x="1187721" y="4097039"/>
              <a:ext cx="2937488" cy="600164"/>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„Spielregeln“ festlegen</a:t>
              </a:r>
            </a:p>
            <a:p>
              <a:pPr marL="171450" indent="-171450" algn="l">
                <a:buFont typeface="Arial" panose="020B0604020202020204" pitchFamily="34" charset="0"/>
                <a:buChar char="•"/>
              </a:pPr>
              <a:r>
                <a:rPr lang="de-DE" sz="1100" dirty="0"/>
                <a:t>Alle aus dem Team einbinden und  Gedankenaustausch fördern</a:t>
              </a:r>
            </a:p>
          </p:txBody>
        </p:sp>
        <p:sp>
          <p:nvSpPr>
            <p:cNvPr id="22" name="Textfeld 21">
              <a:extLst>
                <a:ext uri="{FF2B5EF4-FFF2-40B4-BE49-F238E27FC236}">
                  <a16:creationId xmlns:a16="http://schemas.microsoft.com/office/drawing/2014/main" id="{7338585D-7AE0-47CF-B0AA-1DFE13D3919B}"/>
                </a:ext>
              </a:extLst>
            </p:cNvPr>
            <p:cNvSpPr txBox="1"/>
            <p:nvPr/>
          </p:nvSpPr>
          <p:spPr>
            <a:xfrm>
              <a:off x="8050792" y="4551497"/>
              <a:ext cx="3013755" cy="600164"/>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Diskussion steuern &amp; Orientierung geben</a:t>
              </a:r>
            </a:p>
            <a:p>
              <a:pPr marL="171450" indent="-171450" algn="l">
                <a:buFont typeface="Arial" panose="020B0604020202020204" pitchFamily="34" charset="0"/>
                <a:buChar char="•"/>
              </a:pPr>
              <a:r>
                <a:rPr lang="de-DE" sz="1100" dirty="0"/>
                <a:t>Roten Faden abwickeln </a:t>
              </a:r>
            </a:p>
            <a:p>
              <a:pPr marL="171450" indent="-171450" algn="l">
                <a:buFont typeface="Arial" panose="020B0604020202020204" pitchFamily="34" charset="0"/>
                <a:buChar char="•"/>
              </a:pPr>
              <a:r>
                <a:rPr lang="de-DE" sz="1100" dirty="0"/>
                <a:t>Abschweifen unterbinden</a:t>
              </a:r>
            </a:p>
          </p:txBody>
        </p:sp>
        <p:sp>
          <p:nvSpPr>
            <p:cNvPr id="25" name="Rechteck: abgerundete Ecken 24">
              <a:extLst>
                <a:ext uri="{FF2B5EF4-FFF2-40B4-BE49-F238E27FC236}">
                  <a16:creationId xmlns:a16="http://schemas.microsoft.com/office/drawing/2014/main" id="{602222FC-C63A-412E-91B9-52107D165300}"/>
                </a:ext>
              </a:extLst>
            </p:cNvPr>
            <p:cNvSpPr/>
            <p:nvPr/>
          </p:nvSpPr>
          <p:spPr bwMode="auto">
            <a:xfrm>
              <a:off x="1187721" y="4822234"/>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u="none" strike="noStrike" cap="none" normalizeH="0" baseline="0" dirty="0">
                  <a:ln>
                    <a:noFill/>
                  </a:ln>
                  <a:solidFill>
                    <a:schemeClr val="accent3"/>
                  </a:solidFill>
                  <a:effectLst/>
                  <a:latin typeface="Arial" charset="0"/>
                  <a:ea typeface="ＭＳ Ｐゴシック" charset="-128"/>
                </a:rPr>
                <a:t>Dokumentieren</a:t>
              </a:r>
            </a:p>
          </p:txBody>
        </p:sp>
        <p:sp>
          <p:nvSpPr>
            <p:cNvPr id="26" name="Rechteck: abgerundete Ecken 25">
              <a:extLst>
                <a:ext uri="{FF2B5EF4-FFF2-40B4-BE49-F238E27FC236}">
                  <a16:creationId xmlns:a16="http://schemas.microsoft.com/office/drawing/2014/main" id="{03CB6373-E4DE-4BEE-B93B-8C138D9FEF01}"/>
                </a:ext>
              </a:extLst>
            </p:cNvPr>
            <p:cNvSpPr/>
            <p:nvPr/>
          </p:nvSpPr>
          <p:spPr bwMode="auto">
            <a:xfrm>
              <a:off x="8070647" y="5340147"/>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u="none" strike="noStrike" cap="none" normalizeH="0" baseline="0" dirty="0">
                  <a:ln>
                    <a:noFill/>
                  </a:ln>
                  <a:solidFill>
                    <a:schemeClr val="accent3"/>
                  </a:solidFill>
                  <a:effectLst/>
                  <a:latin typeface="Arial" charset="0"/>
                  <a:ea typeface="ＭＳ Ｐゴシック" charset="-128"/>
                </a:rPr>
                <a:t>Rück- und ausblicken? </a:t>
              </a:r>
            </a:p>
          </p:txBody>
        </p:sp>
        <p:pic>
          <p:nvPicPr>
            <p:cNvPr id="10" name="Grafik 9" descr="Recherche Silhouette">
              <a:extLst>
                <a:ext uri="{FF2B5EF4-FFF2-40B4-BE49-F238E27FC236}">
                  <a16:creationId xmlns:a16="http://schemas.microsoft.com/office/drawing/2014/main" id="{79E630D6-714F-4A4B-8C1C-D11A0C36FD2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51684" y="2658278"/>
              <a:ext cx="468000" cy="468000"/>
            </a:xfrm>
            <a:prstGeom prst="rect">
              <a:avLst/>
            </a:prstGeom>
            <a:effectLst/>
          </p:spPr>
        </p:pic>
        <p:sp>
          <p:nvSpPr>
            <p:cNvPr id="29" name="Textfeld 28">
              <a:extLst>
                <a:ext uri="{FF2B5EF4-FFF2-40B4-BE49-F238E27FC236}">
                  <a16:creationId xmlns:a16="http://schemas.microsoft.com/office/drawing/2014/main" id="{3138EB46-E92C-4D2A-B314-9CFA5C636ACB}"/>
                </a:ext>
              </a:extLst>
            </p:cNvPr>
            <p:cNvSpPr txBox="1"/>
            <p:nvPr/>
          </p:nvSpPr>
          <p:spPr>
            <a:xfrm>
              <a:off x="1187722" y="3010768"/>
              <a:ext cx="2863814" cy="784830"/>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Wo stehen wir gerade? </a:t>
              </a:r>
            </a:p>
            <a:p>
              <a:pPr marL="171450" indent="-171450" algn="l">
                <a:buFont typeface="Arial" panose="020B0604020202020204" pitchFamily="34" charset="0"/>
                <a:buChar char="•"/>
              </a:pPr>
              <a:r>
                <a:rPr lang="de-DE" sz="1100" dirty="0"/>
                <a:t>Was nehmen wir aus dem vorherigen Schritt mit?</a:t>
              </a:r>
            </a:p>
            <a:p>
              <a:pPr marL="171450" indent="-171450" algn="l">
                <a:buFont typeface="Arial" panose="020B0604020202020204" pitchFamily="34" charset="0"/>
                <a:buChar char="•"/>
              </a:pPr>
              <a:r>
                <a:rPr lang="de-DE" sz="1100" dirty="0"/>
                <a:t>Gibt es Klärungsbedarf (Begriffe etc.)?</a:t>
              </a:r>
            </a:p>
          </p:txBody>
        </p:sp>
        <p:sp>
          <p:nvSpPr>
            <p:cNvPr id="30" name="Ellipse 29">
              <a:extLst>
                <a:ext uri="{FF2B5EF4-FFF2-40B4-BE49-F238E27FC236}">
                  <a16:creationId xmlns:a16="http://schemas.microsoft.com/office/drawing/2014/main" id="{4EB897D9-1FC1-43F4-B8FE-B215DF57DA19}"/>
                </a:ext>
              </a:extLst>
            </p:cNvPr>
            <p:cNvSpPr/>
            <p:nvPr/>
          </p:nvSpPr>
          <p:spPr bwMode="auto">
            <a:xfrm>
              <a:off x="5934629" y="3891395"/>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dirty="0"/>
            </a:p>
          </p:txBody>
        </p:sp>
        <p:sp>
          <p:nvSpPr>
            <p:cNvPr id="33" name="Rechteck: abgerundete Ecken 32">
              <a:extLst>
                <a:ext uri="{FF2B5EF4-FFF2-40B4-BE49-F238E27FC236}">
                  <a16:creationId xmlns:a16="http://schemas.microsoft.com/office/drawing/2014/main" id="{52E2BEFB-E475-42E4-B4B7-7875CA1AFCE8}"/>
                </a:ext>
              </a:extLst>
            </p:cNvPr>
            <p:cNvSpPr/>
            <p:nvPr/>
          </p:nvSpPr>
          <p:spPr bwMode="auto">
            <a:xfrm>
              <a:off x="8070648" y="3056490"/>
              <a:ext cx="2880000" cy="288000"/>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300" u="none" strike="noStrike" cap="none" normalizeH="0" baseline="0" dirty="0">
                  <a:ln>
                    <a:noFill/>
                  </a:ln>
                  <a:solidFill>
                    <a:schemeClr val="accent3"/>
                  </a:solidFill>
                  <a:effectLst/>
                  <a:latin typeface="Arial" charset="0"/>
                  <a:ea typeface="ＭＳ Ｐゴシック" charset="-128"/>
                </a:rPr>
                <a:t>Ziele setzen und definieren</a:t>
              </a:r>
            </a:p>
          </p:txBody>
        </p:sp>
        <p:sp>
          <p:nvSpPr>
            <p:cNvPr id="34" name="Textfeld 33">
              <a:extLst>
                <a:ext uri="{FF2B5EF4-FFF2-40B4-BE49-F238E27FC236}">
                  <a16:creationId xmlns:a16="http://schemas.microsoft.com/office/drawing/2014/main" id="{F06FD1B4-DFA7-4246-9C70-895B501C5361}"/>
                </a:ext>
              </a:extLst>
            </p:cNvPr>
            <p:cNvSpPr txBox="1"/>
            <p:nvPr/>
          </p:nvSpPr>
          <p:spPr>
            <a:xfrm>
              <a:off x="8070647" y="3368950"/>
              <a:ext cx="3013760" cy="769441"/>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Was wollen wir in diesem Schritt erreichen?</a:t>
              </a:r>
            </a:p>
            <a:p>
              <a:pPr marL="171450" indent="-171450" algn="l">
                <a:buFont typeface="Arial" panose="020B0604020202020204" pitchFamily="34" charset="0"/>
                <a:buChar char="•"/>
              </a:pPr>
              <a:r>
                <a:rPr lang="de-DE" sz="1100" dirty="0"/>
                <a:t>Zeitlichen Rahmen festlegen</a:t>
              </a:r>
            </a:p>
            <a:p>
              <a:pPr marL="171450" indent="-171450" algn="l">
                <a:buFont typeface="Arial" panose="020B0604020202020204" pitchFamily="34" charset="0"/>
                <a:buChar char="•"/>
              </a:pPr>
              <a:r>
                <a:rPr lang="de-DE" sz="1100" dirty="0"/>
                <a:t>Wichtig: ein einheitliches Verständnis</a:t>
              </a:r>
            </a:p>
          </p:txBody>
        </p:sp>
        <p:sp>
          <p:nvSpPr>
            <p:cNvPr id="36" name="Ellipse 35">
              <a:extLst>
                <a:ext uri="{FF2B5EF4-FFF2-40B4-BE49-F238E27FC236}">
                  <a16:creationId xmlns:a16="http://schemas.microsoft.com/office/drawing/2014/main" id="{1118ADEA-8890-4C9D-9DDE-C0814E332CE6}"/>
                </a:ext>
              </a:extLst>
            </p:cNvPr>
            <p:cNvSpPr/>
            <p:nvPr/>
          </p:nvSpPr>
          <p:spPr bwMode="auto">
            <a:xfrm>
              <a:off x="5934629" y="4322806"/>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dirty="0"/>
            </a:p>
          </p:txBody>
        </p:sp>
        <p:sp>
          <p:nvSpPr>
            <p:cNvPr id="37" name="Ellipse 36">
              <a:extLst>
                <a:ext uri="{FF2B5EF4-FFF2-40B4-BE49-F238E27FC236}">
                  <a16:creationId xmlns:a16="http://schemas.microsoft.com/office/drawing/2014/main" id="{447FF5DA-3997-4E8B-ABF0-9B56EE030B18}"/>
                </a:ext>
              </a:extLst>
            </p:cNvPr>
            <p:cNvSpPr/>
            <p:nvPr/>
          </p:nvSpPr>
          <p:spPr bwMode="auto">
            <a:xfrm>
              <a:off x="5934629" y="4977250"/>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dirty="0"/>
            </a:p>
          </p:txBody>
        </p:sp>
        <p:pic>
          <p:nvPicPr>
            <p:cNvPr id="40" name="Grafik 39" descr="Volltreffer Silhouette">
              <a:extLst>
                <a:ext uri="{FF2B5EF4-FFF2-40B4-BE49-F238E27FC236}">
                  <a16:creationId xmlns:a16="http://schemas.microsoft.com/office/drawing/2014/main" id="{7FFB160B-4D91-4112-B70F-228F6A64945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82644" y="3012218"/>
              <a:ext cx="468000" cy="468000"/>
            </a:xfrm>
            <a:prstGeom prst="rect">
              <a:avLst/>
            </a:prstGeom>
            <a:effectLst/>
          </p:spPr>
        </p:pic>
        <p:cxnSp>
          <p:nvCxnSpPr>
            <p:cNvPr id="41" name="Gerader Verbinder 40">
              <a:extLst>
                <a:ext uri="{FF2B5EF4-FFF2-40B4-BE49-F238E27FC236}">
                  <a16:creationId xmlns:a16="http://schemas.microsoft.com/office/drawing/2014/main" id="{FA2721E6-EA2E-4E10-879C-3285856F9781}"/>
                </a:ext>
              </a:extLst>
            </p:cNvPr>
            <p:cNvCxnSpPr/>
            <p:nvPr/>
          </p:nvCxnSpPr>
          <p:spPr bwMode="auto">
            <a:xfrm flipH="1">
              <a:off x="4660274" y="2824502"/>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r Verbinder 41">
              <a:extLst>
                <a:ext uri="{FF2B5EF4-FFF2-40B4-BE49-F238E27FC236}">
                  <a16:creationId xmlns:a16="http://schemas.microsoft.com/office/drawing/2014/main" id="{FCCCA386-B48C-45B7-8A31-D5B866C3F356}"/>
                </a:ext>
              </a:extLst>
            </p:cNvPr>
            <p:cNvCxnSpPr/>
            <p:nvPr/>
          </p:nvCxnSpPr>
          <p:spPr bwMode="auto">
            <a:xfrm flipH="1">
              <a:off x="4711901" y="3967646"/>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r Verbinder 42">
              <a:extLst>
                <a:ext uri="{FF2B5EF4-FFF2-40B4-BE49-F238E27FC236}">
                  <a16:creationId xmlns:a16="http://schemas.microsoft.com/office/drawing/2014/main" id="{EEB866EA-AD94-4B91-A51A-3FCF57BFBD2C}"/>
                </a:ext>
              </a:extLst>
            </p:cNvPr>
            <p:cNvCxnSpPr/>
            <p:nvPr/>
          </p:nvCxnSpPr>
          <p:spPr bwMode="auto">
            <a:xfrm flipH="1">
              <a:off x="6080045" y="4394806"/>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r Verbinder 43">
              <a:extLst>
                <a:ext uri="{FF2B5EF4-FFF2-40B4-BE49-F238E27FC236}">
                  <a16:creationId xmlns:a16="http://schemas.microsoft.com/office/drawing/2014/main" id="{AD66B180-D773-402B-9D77-A1E6A4A27BE2}"/>
                </a:ext>
              </a:extLst>
            </p:cNvPr>
            <p:cNvCxnSpPr/>
            <p:nvPr/>
          </p:nvCxnSpPr>
          <p:spPr bwMode="auto">
            <a:xfrm flipH="1">
              <a:off x="4711901" y="5049250"/>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r Verbinder 44">
              <a:extLst>
                <a:ext uri="{FF2B5EF4-FFF2-40B4-BE49-F238E27FC236}">
                  <a16:creationId xmlns:a16="http://schemas.microsoft.com/office/drawing/2014/main" id="{322D321E-6C13-4A8E-9A1F-2F2E81D5C6A7}"/>
                </a:ext>
              </a:extLst>
            </p:cNvPr>
            <p:cNvCxnSpPr/>
            <p:nvPr/>
          </p:nvCxnSpPr>
          <p:spPr bwMode="auto">
            <a:xfrm flipH="1">
              <a:off x="6080045" y="5504643"/>
              <a:ext cx="1224144" cy="0"/>
            </a:xfrm>
            <a:prstGeom prst="line">
              <a:avLst/>
            </a:prstGeom>
            <a:solidFill>
              <a:schemeClr val="accent1"/>
            </a:solidFill>
            <a:ln w="12700" cap="flat" cmpd="sng" algn="ctr">
              <a:solidFill>
                <a:srgbClr val="3B687F"/>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Ellipse 45">
              <a:extLst>
                <a:ext uri="{FF2B5EF4-FFF2-40B4-BE49-F238E27FC236}">
                  <a16:creationId xmlns:a16="http://schemas.microsoft.com/office/drawing/2014/main" id="{C1BC1A9B-4B98-4488-93FA-F9005E5383CA}"/>
                </a:ext>
              </a:extLst>
            </p:cNvPr>
            <p:cNvSpPr/>
            <p:nvPr/>
          </p:nvSpPr>
          <p:spPr bwMode="auto">
            <a:xfrm>
              <a:off x="5927378" y="5432643"/>
              <a:ext cx="144000" cy="144000"/>
            </a:xfrm>
            <a:prstGeom prst="ellipse">
              <a:avLst/>
            </a:prstGeom>
            <a:solidFill>
              <a:schemeClr val="bg1"/>
            </a:solidFill>
            <a:ln w="1905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dirty="0"/>
            </a:p>
          </p:txBody>
        </p:sp>
        <p:sp>
          <p:nvSpPr>
            <p:cNvPr id="47" name="Textfeld 46">
              <a:extLst>
                <a:ext uri="{FF2B5EF4-FFF2-40B4-BE49-F238E27FC236}">
                  <a16:creationId xmlns:a16="http://schemas.microsoft.com/office/drawing/2014/main" id="{125AB71F-E0FD-413C-B80D-C5BC0EDCBB6D}"/>
                </a:ext>
              </a:extLst>
            </p:cNvPr>
            <p:cNvSpPr txBox="1"/>
            <p:nvPr/>
          </p:nvSpPr>
          <p:spPr>
            <a:xfrm>
              <a:off x="1187721" y="5145756"/>
              <a:ext cx="3004553" cy="769441"/>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(Zwischen-)Ergebnisse festhalten und für alle aus dem Team visualisieren</a:t>
              </a:r>
            </a:p>
            <a:p>
              <a:pPr marL="171450" indent="-171450" algn="l">
                <a:buFont typeface="Arial" panose="020B0604020202020204" pitchFamily="34" charset="0"/>
                <a:buChar char="•"/>
              </a:pPr>
              <a:r>
                <a:rPr lang="de-DE" sz="1100" dirty="0"/>
                <a:t>Dokumentation für die nächste Methode bereitstellen</a:t>
              </a:r>
            </a:p>
          </p:txBody>
        </p:sp>
        <p:pic>
          <p:nvPicPr>
            <p:cNvPr id="53" name="Grafik 52" descr="Gruppenbrainstorming Silhouette">
              <a:extLst>
                <a:ext uri="{FF2B5EF4-FFF2-40B4-BE49-F238E27FC236}">
                  <a16:creationId xmlns:a16="http://schemas.microsoft.com/office/drawing/2014/main" id="{29F3A1AD-1BD7-4129-B92A-6F60684ECAC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369944" y="5234643"/>
              <a:ext cx="540000" cy="540000"/>
            </a:xfrm>
            <a:prstGeom prst="rect">
              <a:avLst/>
            </a:prstGeom>
            <a:effectLst/>
          </p:spPr>
        </p:pic>
        <p:pic>
          <p:nvPicPr>
            <p:cNvPr id="55" name="Grafik 54" descr="Klemmbrett Silhouette">
              <a:extLst>
                <a:ext uri="{FF2B5EF4-FFF2-40B4-BE49-F238E27FC236}">
                  <a16:creationId xmlns:a16="http://schemas.microsoft.com/office/drawing/2014/main" id="{7BDAA891-E51A-4729-92C3-EE3D0B0BEFC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52178" y="4795538"/>
              <a:ext cx="468000" cy="468000"/>
            </a:xfrm>
            <a:prstGeom prst="rect">
              <a:avLst/>
            </a:prstGeom>
            <a:effectLst/>
          </p:spPr>
        </p:pic>
        <p:pic>
          <p:nvPicPr>
            <p:cNvPr id="59" name="Grafik 58" descr="Entscheidungsdiagramm Silhouette">
              <a:extLst>
                <a:ext uri="{FF2B5EF4-FFF2-40B4-BE49-F238E27FC236}">
                  <a16:creationId xmlns:a16="http://schemas.microsoft.com/office/drawing/2014/main" id="{28FBC276-2F74-463D-9CD5-C3456109829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369944" y="4133580"/>
              <a:ext cx="504000" cy="504000"/>
            </a:xfrm>
            <a:prstGeom prst="rect">
              <a:avLst/>
            </a:prstGeom>
            <a:effectLst/>
          </p:spPr>
        </p:pic>
        <p:pic>
          <p:nvPicPr>
            <p:cNvPr id="63" name="Grafik 62" descr="Besprechung Silhouette">
              <a:extLst>
                <a:ext uri="{FF2B5EF4-FFF2-40B4-BE49-F238E27FC236}">
                  <a16:creationId xmlns:a16="http://schemas.microsoft.com/office/drawing/2014/main" id="{D766B86E-0C31-4EAE-A635-111DB38B48B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191877" y="3693379"/>
              <a:ext cx="468000" cy="468000"/>
            </a:xfrm>
            <a:prstGeom prst="rect">
              <a:avLst/>
            </a:prstGeom>
            <a:effectLst/>
          </p:spPr>
        </p:pic>
        <p:sp>
          <p:nvSpPr>
            <p:cNvPr id="65" name="Textfeld 64">
              <a:extLst>
                <a:ext uri="{FF2B5EF4-FFF2-40B4-BE49-F238E27FC236}">
                  <a16:creationId xmlns:a16="http://schemas.microsoft.com/office/drawing/2014/main" id="{0B2BD77D-8A85-47AE-A884-6FB1A4C0DDEE}"/>
                </a:ext>
              </a:extLst>
            </p:cNvPr>
            <p:cNvSpPr txBox="1"/>
            <p:nvPr/>
          </p:nvSpPr>
          <p:spPr>
            <a:xfrm>
              <a:off x="8070647" y="5668064"/>
              <a:ext cx="2993896" cy="600164"/>
            </a:xfrm>
            <a:prstGeom prst="rect">
              <a:avLst/>
            </a:prstGeom>
            <a:noFill/>
          </p:spPr>
          <p:txBody>
            <a:bodyPr wrap="square" rtlCol="0">
              <a:spAutoFit/>
            </a:bodyPr>
            <a:lstStyle/>
            <a:p>
              <a:pPr marL="171450" indent="-171450" algn="l">
                <a:buFont typeface="Arial" panose="020B0604020202020204" pitchFamily="34" charset="0"/>
                <a:buChar char="•"/>
              </a:pPr>
              <a:r>
                <a:rPr lang="de-DE" sz="1100" dirty="0"/>
                <a:t>Prozess und Ergebnisse reflektieren</a:t>
              </a:r>
            </a:p>
            <a:p>
              <a:pPr marL="171450" indent="-171450" algn="l">
                <a:buFont typeface="Arial" panose="020B0604020202020204" pitchFamily="34" charset="0"/>
                <a:buChar char="•"/>
              </a:pPr>
              <a:r>
                <a:rPr lang="de-DE" sz="1100" dirty="0"/>
                <a:t>Wie geht es weiter? Was brauchen wir für den nächsten Schritt?</a:t>
              </a:r>
            </a:p>
          </p:txBody>
        </p:sp>
      </p:grpSp>
      <p:sp>
        <p:nvSpPr>
          <p:cNvPr id="39" name="Textfeld 38">
            <a:extLst>
              <a:ext uri="{FF2B5EF4-FFF2-40B4-BE49-F238E27FC236}">
                <a16:creationId xmlns:a16="http://schemas.microsoft.com/office/drawing/2014/main" id="{FDA0AA1D-0F7B-4D9C-A286-0B19CDE9854A}"/>
              </a:ext>
            </a:extLst>
          </p:cNvPr>
          <p:cNvSpPr txBox="1"/>
          <p:nvPr/>
        </p:nvSpPr>
        <p:spPr>
          <a:xfrm>
            <a:off x="482580" y="1563870"/>
            <a:ext cx="11113200" cy="830997"/>
          </a:xfrm>
          <a:prstGeom prst="rect">
            <a:avLst/>
          </a:prstGeom>
          <a:noFill/>
        </p:spPr>
        <p:txBody>
          <a:bodyPr wrap="square">
            <a:spAutoFit/>
          </a:bodyPr>
          <a:lstStyle/>
          <a:p>
            <a:pPr algn="l"/>
            <a:r>
              <a:rPr lang="de-DE" sz="1200" dirty="0"/>
              <a:t>Für die erfolgreiche Durchführung der angebotenen Methoden ist eine gute Moderation das A und O. Bestimmen Sie vorab eine Person, die diese Rolle übernehmen kann und im besten Fall bereits mit dem Thema vertraut ist, um den Gedankenaustausch mithilfe von zielführenden Fragen und Techniken effektiv zu fördern. Zunächst sollte sich die Person ein </a:t>
            </a:r>
            <a:r>
              <a:rPr lang="de-DE" sz="1200" b="1" dirty="0"/>
              <a:t>Bewusstsein über die eigene Rolle </a:t>
            </a:r>
            <a:r>
              <a:rPr lang="de-DE" sz="1200" dirty="0"/>
              <a:t>schaffen. Er/Sie übernimmt die </a:t>
            </a:r>
            <a:r>
              <a:rPr lang="de-DE" sz="1200" b="1" dirty="0"/>
              <a:t>Gesprächsführung</a:t>
            </a:r>
            <a:r>
              <a:rPr lang="de-DE" sz="1200" dirty="0"/>
              <a:t> in der Runde, nimmt eine </a:t>
            </a:r>
            <a:r>
              <a:rPr lang="de-DE" sz="1200" b="1" dirty="0"/>
              <a:t>fragende</a:t>
            </a:r>
            <a:r>
              <a:rPr lang="de-DE" sz="1200" dirty="0"/>
              <a:t> und </a:t>
            </a:r>
            <a:r>
              <a:rPr lang="de-DE" sz="1200" b="1" dirty="0"/>
              <a:t>neutrale</a:t>
            </a:r>
            <a:r>
              <a:rPr lang="de-DE" sz="1200" dirty="0"/>
              <a:t> </a:t>
            </a:r>
            <a:r>
              <a:rPr lang="de-DE" sz="1200" b="1" dirty="0"/>
              <a:t>Haltung</a:t>
            </a:r>
            <a:r>
              <a:rPr lang="de-DE" sz="1200" dirty="0"/>
              <a:t> ein und trägt die Verantwortung gegenüber dem Team und Verlauf der Methodendurchführung. Einen </a:t>
            </a:r>
            <a:r>
              <a:rPr lang="de-DE" sz="1200" b="1" dirty="0"/>
              <a:t>Leitfaden</a:t>
            </a:r>
            <a:r>
              <a:rPr lang="de-DE" sz="1200" dirty="0"/>
              <a:t> finden Sie </a:t>
            </a:r>
            <a:r>
              <a:rPr lang="de-DE" sz="1200" b="1" dirty="0">
                <a:hlinkClick r:id="rId15" action="ppaction://hlinksldjump">
                  <a:extLst>
                    <a:ext uri="{A12FA001-AC4F-418D-AE19-62706E023703}">
                      <ahyp:hlinkClr xmlns:ahyp="http://schemas.microsoft.com/office/drawing/2018/hyperlinkcolor" val="tx"/>
                    </a:ext>
                  </a:extLst>
                </a:hlinkClick>
              </a:rPr>
              <a:t>hier</a:t>
            </a:r>
            <a:r>
              <a:rPr lang="de-DE" sz="1200" dirty="0"/>
              <a:t>.</a:t>
            </a:r>
          </a:p>
        </p:txBody>
      </p:sp>
      <p:sp>
        <p:nvSpPr>
          <p:cNvPr id="48" name="Fußzeilenplatzhalter 2">
            <a:extLst>
              <a:ext uri="{FF2B5EF4-FFF2-40B4-BE49-F238E27FC236}">
                <a16:creationId xmlns:a16="http://schemas.microsoft.com/office/drawing/2014/main" id="{AC3E0239-6949-4F0C-B324-06EC5E31CE14}"/>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364578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38F0DC93-8F00-46FA-B606-22997983F5D9}"/>
              </a:ext>
            </a:extLst>
          </p:cNvPr>
          <p:cNvSpPr>
            <a:spLocks noGrp="1"/>
          </p:cNvSpPr>
          <p:nvPr>
            <p:ph type="title"/>
          </p:nvPr>
        </p:nvSpPr>
        <p:spPr/>
        <p:txBody>
          <a:bodyPr/>
          <a:lstStyle/>
          <a:p>
            <a:r>
              <a:rPr lang="de-DE" dirty="0"/>
              <a:t>Querschnittsaufgabe Risikomanagement</a:t>
            </a:r>
          </a:p>
        </p:txBody>
      </p:sp>
      <p:sp>
        <p:nvSpPr>
          <p:cNvPr id="2" name="Textplatzhalter 1">
            <a:extLst>
              <a:ext uri="{FF2B5EF4-FFF2-40B4-BE49-F238E27FC236}">
                <a16:creationId xmlns:a16="http://schemas.microsoft.com/office/drawing/2014/main" id="{6F1A4094-493E-4CE8-8FAC-E7F46D6A0AB8}"/>
              </a:ext>
            </a:extLst>
          </p:cNvPr>
          <p:cNvSpPr>
            <a:spLocks noGrp="1"/>
          </p:cNvSpPr>
          <p:nvPr>
            <p:ph idx="1"/>
          </p:nvPr>
        </p:nvSpPr>
        <p:spPr>
          <a:xfrm>
            <a:off x="551384" y="1535873"/>
            <a:ext cx="6060563" cy="2638013"/>
          </a:xfrm>
        </p:spPr>
        <p:txBody>
          <a:bodyPr/>
          <a:lstStyle/>
          <a:p>
            <a:pPr marL="0" indent="0">
              <a:lnSpc>
                <a:spcPct val="100000"/>
              </a:lnSpc>
              <a:spcBef>
                <a:spcPts val="0"/>
              </a:spcBef>
              <a:buNone/>
            </a:pPr>
            <a:r>
              <a:rPr lang="de-DE" b="1" dirty="0">
                <a:solidFill>
                  <a:srgbClr val="212529"/>
                </a:solidFill>
              </a:rPr>
              <a:t>Risikomanagement</a:t>
            </a:r>
            <a:r>
              <a:rPr lang="de-DE" dirty="0">
                <a:solidFill>
                  <a:srgbClr val="212529"/>
                </a:solidFill>
              </a:rPr>
              <a:t>, egal ob zu Umwelt oder anderen Themen, ist eine </a:t>
            </a:r>
            <a:r>
              <a:rPr lang="de-DE" b="1" dirty="0">
                <a:solidFill>
                  <a:srgbClr val="212529"/>
                </a:solidFill>
              </a:rPr>
              <a:t>Querschnittsaufgabe</a:t>
            </a:r>
            <a:r>
              <a:rPr lang="de-DE" dirty="0">
                <a:solidFill>
                  <a:srgbClr val="212529"/>
                </a:solidFill>
              </a:rPr>
              <a:t>, die nicht von einer Abteilung allein zu bewältigen ist. Diesem muss auch die Organisationsstruktur gerecht werden. Bevor Sie starten, hier einige Tipps:</a:t>
            </a:r>
          </a:p>
          <a:p>
            <a:pPr marL="0" indent="0">
              <a:lnSpc>
                <a:spcPct val="100000"/>
              </a:lnSpc>
              <a:spcBef>
                <a:spcPts val="0"/>
              </a:spcBef>
              <a:buNone/>
            </a:pPr>
            <a:endParaRPr lang="de-DE" dirty="0">
              <a:solidFill>
                <a:srgbClr val="212529"/>
              </a:solidFill>
            </a:endParaRPr>
          </a:p>
          <a:p>
            <a:pPr marL="452438" indent="-452438">
              <a:lnSpc>
                <a:spcPct val="100000"/>
              </a:lnSpc>
              <a:spcBef>
                <a:spcPts val="0"/>
              </a:spcBef>
            </a:pPr>
            <a:r>
              <a:rPr lang="de-DE" dirty="0">
                <a:solidFill>
                  <a:srgbClr val="212529"/>
                </a:solidFill>
              </a:rPr>
              <a:t>Die Führung muss beim Thema mitziehen: Überzeugen Sie die Leitungsebene von der strategischen Bedeutung des Themas.</a:t>
            </a:r>
          </a:p>
          <a:p>
            <a:pPr marL="452438" indent="-452438">
              <a:lnSpc>
                <a:spcPct val="100000"/>
              </a:lnSpc>
              <a:spcBef>
                <a:spcPts val="0"/>
              </a:spcBef>
            </a:pPr>
            <a:r>
              <a:rPr lang="de-DE" dirty="0">
                <a:solidFill>
                  <a:srgbClr val="212529"/>
                </a:solidFill>
              </a:rPr>
              <a:t>Sorgen Sie dafür, dass ausreichend Ressourcen bereitgestellt werden. Sie brauchen Unterstützung von diversen Fachabteilungen.</a:t>
            </a:r>
          </a:p>
          <a:p>
            <a:pPr marL="452438" indent="-452438">
              <a:lnSpc>
                <a:spcPct val="100000"/>
              </a:lnSpc>
              <a:spcBef>
                <a:spcPts val="0"/>
              </a:spcBef>
            </a:pPr>
            <a:r>
              <a:rPr lang="de-DE" dirty="0">
                <a:solidFill>
                  <a:srgbClr val="212529"/>
                </a:solidFill>
              </a:rPr>
              <a:t>Prüfen Sie, welches Wissen im Unternehmen bereits vorhanden ist: Welche Managementsysteme existieren? Gibt es etwa schon einen Prozess zum Risikomanagement und werden hier bereits Umweltrisiken berücksichtigt?</a:t>
            </a:r>
          </a:p>
          <a:p>
            <a:pPr marL="452438" indent="-452438">
              <a:lnSpc>
                <a:spcPct val="100000"/>
              </a:lnSpc>
              <a:spcBef>
                <a:spcPts val="0"/>
              </a:spcBef>
            </a:pPr>
            <a:r>
              <a:rPr lang="de-DE" dirty="0">
                <a:solidFill>
                  <a:srgbClr val="212529"/>
                </a:solidFill>
              </a:rPr>
              <a:t>Sie koordinieren, d.h. nicht, dass Sie die ganze Arbeit machen: Bringen Sie die Personen zusammen, die etwas zum Thema beitragen können. </a:t>
            </a:r>
          </a:p>
          <a:p>
            <a:pPr marL="452438" indent="-452438">
              <a:lnSpc>
                <a:spcPct val="100000"/>
              </a:lnSpc>
              <a:spcBef>
                <a:spcPts val="0"/>
              </a:spcBef>
            </a:pPr>
            <a:r>
              <a:rPr lang="de-DE" dirty="0">
                <a:solidFill>
                  <a:srgbClr val="212529"/>
                </a:solidFill>
              </a:rPr>
              <a:t>Fangen Sie an! Sie müssen nicht alles auf einmal tun. </a:t>
            </a:r>
          </a:p>
        </p:txBody>
      </p:sp>
      <p:sp>
        <p:nvSpPr>
          <p:cNvPr id="8" name="Fußzeilenplatzhalter 2">
            <a:extLst>
              <a:ext uri="{FF2B5EF4-FFF2-40B4-BE49-F238E27FC236}">
                <a16:creationId xmlns:a16="http://schemas.microsoft.com/office/drawing/2014/main" id="{D8F7B76D-DF08-4F8A-A69A-88FF27321ED8}"/>
              </a:ext>
            </a:extLst>
          </p:cNvPr>
          <p:cNvSpPr>
            <a:spLocks noGrp="1"/>
          </p:cNvSpPr>
          <p:nvPr>
            <p:ph type="ftr" sz="quarter" idx="10"/>
          </p:nvPr>
        </p:nvSpPr>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
        <p:nvSpPr>
          <p:cNvPr id="3" name="Foliennummernplatzhalter 2">
            <a:extLst>
              <a:ext uri="{FF2B5EF4-FFF2-40B4-BE49-F238E27FC236}">
                <a16:creationId xmlns:a16="http://schemas.microsoft.com/office/drawing/2014/main" id="{FAF920B2-6831-468B-B320-F067450F0026}"/>
              </a:ext>
            </a:extLst>
          </p:cNvPr>
          <p:cNvSpPr>
            <a:spLocks noGrp="1"/>
          </p:cNvSpPr>
          <p:nvPr>
            <p:ph type="sldNum" sz="quarter" idx="4"/>
          </p:nvPr>
        </p:nvSpPr>
        <p:spPr/>
        <p:txBody>
          <a:bodyPr/>
          <a:lstStyle/>
          <a:p>
            <a:fld id="{AC8AA414-3727-4FA8-984B-21D393551BF7}" type="slidenum">
              <a:rPr lang="de-DE" smtClean="0"/>
              <a:pPr/>
              <a:t>8</a:t>
            </a:fld>
            <a:endParaRPr lang="de-DE" dirty="0"/>
          </a:p>
        </p:txBody>
      </p:sp>
      <p:sp>
        <p:nvSpPr>
          <p:cNvPr id="15" name="Inhaltsplatzhalter 3">
            <a:extLst>
              <a:ext uri="{FF2B5EF4-FFF2-40B4-BE49-F238E27FC236}">
                <a16:creationId xmlns:a16="http://schemas.microsoft.com/office/drawing/2014/main" id="{B3A57237-2179-4CCA-ABFF-203858790CE1}"/>
              </a:ext>
            </a:extLst>
          </p:cNvPr>
          <p:cNvSpPr txBox="1">
            <a:spLocks/>
          </p:cNvSpPr>
          <p:nvPr/>
        </p:nvSpPr>
        <p:spPr bwMode="auto">
          <a:xfrm>
            <a:off x="6813300" y="1556519"/>
            <a:ext cx="4930370" cy="2638013"/>
          </a:xfrm>
          <a:prstGeom prst="rect">
            <a:avLst/>
          </a:prstGeom>
          <a:solidFill>
            <a:schemeClr val="bg1"/>
          </a:solidFill>
          <a:ln>
            <a:solidFill>
              <a:srgbClr val="90ABBE"/>
            </a:solidFill>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defPPr>
              <a:defRPr lang="de-DE"/>
            </a:defPPr>
            <a:lvl1pPr marL="0" marR="0" lvl="0" indent="0" algn="r" defTabSz="1219170" rtl="0" eaLnBrk="0" fontAlgn="auto" hangingPunct="1">
              <a:lnSpc>
                <a:spcPct val="100000"/>
              </a:lnSpc>
              <a:spcBef>
                <a:spcPts val="0"/>
              </a:spcBef>
              <a:spcAft>
                <a:spcPts val="0"/>
              </a:spcAft>
              <a:buNone/>
              <a:tabLst/>
              <a:defRPr lang="de-DE" sz="1600" b="0" i="0" u="none" strike="noStrike" kern="1200" cap="none" spc="0" baseline="0">
                <a:solidFill>
                  <a:srgbClr val="898989"/>
                </a:solidFill>
                <a:uFillTx/>
                <a:latin typeface="Arial"/>
                <a:ea typeface=""/>
                <a:cs typeface=""/>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r>
              <a:rPr lang="de-DE" sz="1200" b="1" dirty="0">
                <a:solidFill>
                  <a:schemeClr val="tx1"/>
                </a:solidFill>
                <a:latin typeface="+mn-lt"/>
                <a:ea typeface="+mn-ea"/>
                <a:cs typeface="+mn-cs"/>
                <a:sym typeface="Wingdings" panose="05000000000000000000" pitchFamily="2" charset="2"/>
              </a:rPr>
              <a:t>Kommt</a:t>
            </a:r>
            <a:r>
              <a:rPr lang="de-DE" sz="1200" b="1" dirty="0">
                <a:solidFill>
                  <a:schemeClr val="tx1"/>
                </a:solidFill>
                <a:latin typeface="+mn-lt"/>
                <a:sym typeface="Wingdings" panose="05000000000000000000" pitchFamily="2" charset="2"/>
              </a:rPr>
              <a:t> </a:t>
            </a:r>
            <a:r>
              <a:rPr lang="de-DE" sz="1200" b="1" dirty="0">
                <a:solidFill>
                  <a:schemeClr val="tx1"/>
                </a:solidFill>
                <a:latin typeface="+mn-lt"/>
                <a:ea typeface="+mn-ea"/>
                <a:cs typeface="+mn-cs"/>
                <a:sym typeface="Wingdings" panose="05000000000000000000" pitchFamily="2" charset="2"/>
              </a:rPr>
              <a:t>Ihnen das bekannt vor?</a:t>
            </a:r>
          </a:p>
          <a:p>
            <a:pPr algn="l"/>
            <a:r>
              <a:rPr lang="de-DE" sz="1200" dirty="0">
                <a:solidFill>
                  <a:schemeClr val="tx1"/>
                </a:solidFill>
                <a:latin typeface="+mn-lt"/>
                <a:ea typeface="+mn-ea"/>
                <a:cs typeface="+mn-cs"/>
                <a:sym typeface="Wingdings" panose="05000000000000000000" pitchFamily="2" charset="2"/>
              </a:rPr>
              <a:t>Hermann Meier ist seit Jahren in der Firma Baumgarten tätig als Technischer Leiter. Seine Chefin hat ihn nun gebeten das neue Thema  Umwelt zu übernehmen. Die Kunden fordern immer mehr Informationen zum Umgang des Unternehmens mit Umweltrisiken. Hermann achtet auch privat darauf, Ressourcen zu schonen und findet das Thema wichtig. Er stimmt zu.</a:t>
            </a:r>
          </a:p>
          <a:p>
            <a:pPr algn="l"/>
            <a:endParaRPr lang="de-DE" sz="1200" dirty="0">
              <a:solidFill>
                <a:schemeClr val="tx1"/>
              </a:solidFill>
              <a:latin typeface="+mn-lt"/>
              <a:sym typeface="Wingdings" panose="05000000000000000000" pitchFamily="2" charset="2"/>
            </a:endParaRPr>
          </a:p>
          <a:p>
            <a:pPr algn="l"/>
            <a:r>
              <a:rPr lang="de-DE" sz="1200" dirty="0">
                <a:solidFill>
                  <a:schemeClr val="tx1"/>
                </a:solidFill>
                <a:latin typeface="+mn-lt"/>
                <a:sym typeface="Wingdings" panose="05000000000000000000" pitchFamily="2" charset="2"/>
              </a:rPr>
              <a:t>Nach und nach erfährt Hermann erst, was alles dahintersteckt. </a:t>
            </a:r>
          </a:p>
          <a:p>
            <a:pPr algn="l"/>
            <a:r>
              <a:rPr lang="de-DE" sz="1200" dirty="0">
                <a:solidFill>
                  <a:schemeClr val="tx1"/>
                </a:solidFill>
                <a:latin typeface="+mn-lt"/>
                <a:sym typeface="Wingdings" panose="05000000000000000000" pitchFamily="2" charset="2"/>
              </a:rPr>
              <a:t>Er fühlt sich überfordert und nicht ausreichend informiert. Die Chefin hat wenig Zeit und das Kollegium winkt ab. Er packt das Thema an und macht sich im Internet auf die Suche..  </a:t>
            </a:r>
          </a:p>
        </p:txBody>
      </p:sp>
      <p:grpSp>
        <p:nvGrpSpPr>
          <p:cNvPr id="11" name="Gruppieren 10">
            <a:extLst>
              <a:ext uri="{FF2B5EF4-FFF2-40B4-BE49-F238E27FC236}">
                <a16:creationId xmlns:a16="http://schemas.microsoft.com/office/drawing/2014/main" id="{7C3BE89C-D3FC-4D08-92A0-6B2D6855E1A9}"/>
              </a:ext>
            </a:extLst>
          </p:cNvPr>
          <p:cNvGrpSpPr/>
          <p:nvPr/>
        </p:nvGrpSpPr>
        <p:grpSpPr>
          <a:xfrm>
            <a:off x="870405" y="4330521"/>
            <a:ext cx="5377346" cy="2111211"/>
            <a:chOff x="723376" y="4292287"/>
            <a:chExt cx="5144710" cy="2111211"/>
          </a:xfrm>
        </p:grpSpPr>
        <p:sp>
          <p:nvSpPr>
            <p:cNvPr id="12" name="Rechteck 11">
              <a:extLst>
                <a:ext uri="{FF2B5EF4-FFF2-40B4-BE49-F238E27FC236}">
                  <a16:creationId xmlns:a16="http://schemas.microsoft.com/office/drawing/2014/main" id="{2C7BEB3A-A5BD-4164-AC17-DEB63A89B8B0}"/>
                </a:ext>
              </a:extLst>
            </p:cNvPr>
            <p:cNvSpPr/>
            <p:nvPr/>
          </p:nvSpPr>
          <p:spPr bwMode="auto">
            <a:xfrm>
              <a:off x="723376" y="4292287"/>
              <a:ext cx="5144710" cy="2111211"/>
            </a:xfrm>
            <a:prstGeom prst="rect">
              <a:avLst/>
            </a:prstGeom>
            <a:solidFill>
              <a:srgbClr val="DEE5EA"/>
            </a:solidFill>
            <a:ln w="9525" cap="flat" cmpd="sng" algn="ctr">
              <a:solidFill>
                <a:srgbClr val="DEE5EA"/>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i="0" u="none" strike="noStrike" cap="none" normalizeH="0" baseline="0" dirty="0">
                <a:ln>
                  <a:noFill/>
                </a:ln>
                <a:solidFill>
                  <a:schemeClr val="tx1"/>
                </a:solidFill>
                <a:effectLst/>
                <a:latin typeface="Arial" charset="0"/>
                <a:ea typeface="ＭＳ Ｐゴシック" charset="-128"/>
              </a:endParaRPr>
            </a:p>
          </p:txBody>
        </p:sp>
        <p:grpSp>
          <p:nvGrpSpPr>
            <p:cNvPr id="9" name="Gruppieren 8">
              <a:extLst>
                <a:ext uri="{FF2B5EF4-FFF2-40B4-BE49-F238E27FC236}">
                  <a16:creationId xmlns:a16="http://schemas.microsoft.com/office/drawing/2014/main" id="{6B812DF6-A27B-49C5-90B9-2FD0E07A5C51}"/>
                </a:ext>
              </a:extLst>
            </p:cNvPr>
            <p:cNvGrpSpPr/>
            <p:nvPr/>
          </p:nvGrpSpPr>
          <p:grpSpPr>
            <a:xfrm>
              <a:off x="969168" y="4378062"/>
              <a:ext cx="4705372" cy="1926368"/>
              <a:chOff x="969168" y="4378062"/>
              <a:chExt cx="4705372" cy="1926368"/>
            </a:xfrm>
          </p:grpSpPr>
          <p:sp>
            <p:nvSpPr>
              <p:cNvPr id="17" name="Rechteck: abgerundete Ecken 16">
                <a:extLst>
                  <a:ext uri="{FF2B5EF4-FFF2-40B4-BE49-F238E27FC236}">
                    <a16:creationId xmlns:a16="http://schemas.microsoft.com/office/drawing/2014/main" id="{D66BDB83-5595-4975-9ADD-06926947C0C0}"/>
                  </a:ext>
                </a:extLst>
              </p:cNvPr>
              <p:cNvSpPr/>
              <p:nvPr/>
            </p:nvSpPr>
            <p:spPr bwMode="auto">
              <a:xfrm>
                <a:off x="1473224" y="4554366"/>
                <a:ext cx="1008112" cy="412227"/>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000" u="none" strike="noStrike" cap="none" normalizeH="0" baseline="0" dirty="0">
                    <a:ln>
                      <a:noFill/>
                    </a:ln>
                    <a:solidFill>
                      <a:schemeClr val="accent3"/>
                    </a:solidFill>
                    <a:effectLst/>
                    <a:latin typeface="Arial" charset="0"/>
                    <a:ea typeface="ＭＳ Ｐゴシック" charset="-128"/>
                  </a:rPr>
                  <a:t>Know-How-</a:t>
                </a:r>
              </a:p>
              <a:p>
                <a:pPr algn="ctr"/>
                <a:r>
                  <a:rPr kumimoji="0" lang="de-DE" sz="1000" u="none" strike="noStrike" cap="none" normalizeH="0" baseline="0" dirty="0">
                    <a:ln>
                      <a:noFill/>
                    </a:ln>
                    <a:solidFill>
                      <a:schemeClr val="accent3"/>
                    </a:solidFill>
                    <a:effectLst/>
                    <a:latin typeface="Arial" charset="0"/>
                    <a:ea typeface="ＭＳ Ｐゴシック" charset="-128"/>
                  </a:rPr>
                  <a:t>Träger</a:t>
                </a:r>
                <a:endParaRPr kumimoji="0" lang="en-AU" sz="1000" u="none" strike="noStrike" cap="none" normalizeH="0" baseline="0" dirty="0">
                  <a:ln>
                    <a:noFill/>
                  </a:ln>
                  <a:solidFill>
                    <a:schemeClr val="accent3"/>
                  </a:solidFill>
                  <a:effectLst/>
                  <a:latin typeface="Arial" charset="0"/>
                  <a:ea typeface="ＭＳ Ｐゴシック" charset="-128"/>
                </a:endParaRPr>
              </a:p>
            </p:txBody>
          </p:sp>
          <p:sp>
            <p:nvSpPr>
              <p:cNvPr id="18" name="Rechteck: abgerundete Ecken 17">
                <a:extLst>
                  <a:ext uri="{FF2B5EF4-FFF2-40B4-BE49-F238E27FC236}">
                    <a16:creationId xmlns:a16="http://schemas.microsoft.com/office/drawing/2014/main" id="{62FBDAE6-417B-49E8-B8A6-9AFC4B84B140}"/>
                  </a:ext>
                </a:extLst>
              </p:cNvPr>
              <p:cNvSpPr/>
              <p:nvPr/>
            </p:nvSpPr>
            <p:spPr bwMode="auto">
              <a:xfrm>
                <a:off x="969168" y="5149481"/>
                <a:ext cx="1008112" cy="411821"/>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000" u="none" strike="noStrike" cap="none" normalizeH="0" baseline="0" dirty="0">
                    <a:ln>
                      <a:noFill/>
                    </a:ln>
                    <a:solidFill>
                      <a:schemeClr val="accent3"/>
                    </a:solidFill>
                    <a:effectLst/>
                    <a:latin typeface="Arial" charset="0"/>
                    <a:ea typeface="ＭＳ Ｐゴシック" charset="-128"/>
                  </a:rPr>
                  <a:t>Außen-perspektive</a:t>
                </a:r>
                <a:endParaRPr kumimoji="0" lang="en-AU" sz="1000" u="none" strike="noStrike" cap="none" normalizeH="0" baseline="0" dirty="0">
                  <a:ln>
                    <a:noFill/>
                  </a:ln>
                  <a:solidFill>
                    <a:schemeClr val="accent3"/>
                  </a:solidFill>
                  <a:effectLst/>
                  <a:latin typeface="Arial" charset="0"/>
                  <a:ea typeface="ＭＳ Ｐゴシック" charset="-128"/>
                </a:endParaRPr>
              </a:p>
            </p:txBody>
          </p:sp>
          <p:sp>
            <p:nvSpPr>
              <p:cNvPr id="19" name="Rechteck: abgerundete Ecken 18">
                <a:extLst>
                  <a:ext uri="{FF2B5EF4-FFF2-40B4-BE49-F238E27FC236}">
                    <a16:creationId xmlns:a16="http://schemas.microsoft.com/office/drawing/2014/main" id="{32A8A61E-1FB4-46A9-8C19-1C3FAC4DD719}"/>
                  </a:ext>
                </a:extLst>
              </p:cNvPr>
              <p:cNvSpPr/>
              <p:nvPr/>
            </p:nvSpPr>
            <p:spPr bwMode="auto">
              <a:xfrm>
                <a:off x="2011623" y="5873927"/>
                <a:ext cx="1008112" cy="430503"/>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000" u="none" strike="noStrike" cap="none" normalizeH="0" baseline="0" dirty="0">
                    <a:ln>
                      <a:noFill/>
                    </a:ln>
                    <a:solidFill>
                      <a:schemeClr val="accent3"/>
                    </a:solidFill>
                    <a:effectLst/>
                    <a:latin typeface="Arial" charset="0"/>
                    <a:ea typeface="ＭＳ Ｐゴシック" charset="-128"/>
                  </a:rPr>
                  <a:t>„Die alten Hasen“</a:t>
                </a:r>
                <a:endParaRPr kumimoji="0" lang="en-AU" sz="1000" u="none" strike="noStrike" cap="none" normalizeH="0" baseline="0" dirty="0">
                  <a:ln>
                    <a:noFill/>
                  </a:ln>
                  <a:solidFill>
                    <a:schemeClr val="accent3"/>
                  </a:solidFill>
                  <a:effectLst/>
                  <a:latin typeface="Arial" charset="0"/>
                  <a:ea typeface="ＭＳ Ｐゴシック" charset="-128"/>
                </a:endParaRPr>
              </a:p>
            </p:txBody>
          </p:sp>
          <p:sp>
            <p:nvSpPr>
              <p:cNvPr id="20" name="Rechteck: abgerundete Ecken 19">
                <a:extLst>
                  <a:ext uri="{FF2B5EF4-FFF2-40B4-BE49-F238E27FC236}">
                    <a16:creationId xmlns:a16="http://schemas.microsoft.com/office/drawing/2014/main" id="{F7CDED4B-6010-44CA-B0D9-6E247CE90765}"/>
                  </a:ext>
                </a:extLst>
              </p:cNvPr>
              <p:cNvSpPr/>
              <p:nvPr/>
            </p:nvSpPr>
            <p:spPr bwMode="auto">
              <a:xfrm>
                <a:off x="4466368" y="5151472"/>
                <a:ext cx="1208172" cy="411821"/>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950" dirty="0">
                    <a:solidFill>
                      <a:schemeClr val="bg1"/>
                    </a:solidFill>
                  </a:rPr>
                  <a:t>Frische Leute, nicht betriebsblind</a:t>
                </a:r>
              </a:p>
              <a:p>
                <a:pPr algn="ctr"/>
                <a:endParaRPr kumimoji="0" lang="en-AU" sz="950" u="none" strike="noStrike" cap="none" normalizeH="0" baseline="0" dirty="0">
                  <a:ln>
                    <a:noFill/>
                  </a:ln>
                  <a:solidFill>
                    <a:schemeClr val="bg1"/>
                  </a:solidFill>
                  <a:effectLst/>
                  <a:latin typeface="Arial" charset="0"/>
                  <a:ea typeface="ＭＳ Ｐゴシック" charset="-128"/>
                </a:endParaRPr>
              </a:p>
            </p:txBody>
          </p:sp>
          <p:sp>
            <p:nvSpPr>
              <p:cNvPr id="21" name="Rechteck: abgerundete Ecken 20">
                <a:extLst>
                  <a:ext uri="{FF2B5EF4-FFF2-40B4-BE49-F238E27FC236}">
                    <a16:creationId xmlns:a16="http://schemas.microsoft.com/office/drawing/2014/main" id="{079F047B-030E-4389-9807-940343C32A9C}"/>
                  </a:ext>
                </a:extLst>
              </p:cNvPr>
              <p:cNvSpPr/>
              <p:nvPr/>
            </p:nvSpPr>
            <p:spPr bwMode="auto">
              <a:xfrm>
                <a:off x="4093146" y="4552782"/>
                <a:ext cx="1100321" cy="413811"/>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000" u="none" strike="noStrike" cap="none" normalizeH="0" baseline="0" dirty="0">
                    <a:ln>
                      <a:noFill/>
                    </a:ln>
                    <a:solidFill>
                      <a:schemeClr val="accent3"/>
                    </a:solidFill>
                    <a:effectLst/>
                    <a:latin typeface="Arial" charset="0"/>
                    <a:ea typeface="ＭＳ Ｐゴシック" charset="-128"/>
                  </a:rPr>
                  <a:t>Entscheidungs</a:t>
                </a:r>
                <a:r>
                  <a:rPr lang="de-DE" sz="1000" dirty="0">
                    <a:solidFill>
                      <a:schemeClr val="accent3"/>
                    </a:solidFill>
                  </a:rPr>
                  <a:t>-befugnis</a:t>
                </a:r>
                <a:endParaRPr kumimoji="0" lang="en-AU" sz="1000" u="none" strike="noStrike" cap="none" normalizeH="0" baseline="0" dirty="0">
                  <a:ln>
                    <a:noFill/>
                  </a:ln>
                  <a:solidFill>
                    <a:schemeClr val="accent3"/>
                  </a:solidFill>
                  <a:effectLst/>
                  <a:latin typeface="Arial" charset="0"/>
                  <a:ea typeface="ＭＳ Ｐゴシック" charset="-128"/>
                </a:endParaRPr>
              </a:p>
            </p:txBody>
          </p:sp>
          <p:sp>
            <p:nvSpPr>
              <p:cNvPr id="22" name="Rechteck: abgerundete Ecken 21">
                <a:extLst>
                  <a:ext uri="{FF2B5EF4-FFF2-40B4-BE49-F238E27FC236}">
                    <a16:creationId xmlns:a16="http://schemas.microsoft.com/office/drawing/2014/main" id="{B3F1BA67-10AB-43DE-A36D-CF586777B801}"/>
                  </a:ext>
                </a:extLst>
              </p:cNvPr>
              <p:cNvSpPr/>
              <p:nvPr/>
            </p:nvSpPr>
            <p:spPr bwMode="auto">
              <a:xfrm>
                <a:off x="3464590" y="5872796"/>
                <a:ext cx="1008112" cy="411821"/>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000" dirty="0">
                    <a:solidFill>
                      <a:schemeClr val="accent3"/>
                    </a:solidFill>
                  </a:rPr>
                  <a:t>Umsetzungs-kompetenz</a:t>
                </a:r>
                <a:endParaRPr kumimoji="0" lang="en-AU" sz="1000" u="none" strike="noStrike" cap="none" normalizeH="0" baseline="0" dirty="0">
                  <a:ln>
                    <a:noFill/>
                  </a:ln>
                  <a:solidFill>
                    <a:schemeClr val="accent3"/>
                  </a:solidFill>
                  <a:effectLst/>
                  <a:latin typeface="Arial" charset="0"/>
                  <a:ea typeface="ＭＳ Ｐゴシック" charset="-128"/>
                </a:endParaRPr>
              </a:p>
            </p:txBody>
          </p:sp>
          <p:sp>
            <p:nvSpPr>
              <p:cNvPr id="23" name="Rechteck: abgerundete Ecken 22">
                <a:extLst>
                  <a:ext uri="{FF2B5EF4-FFF2-40B4-BE49-F238E27FC236}">
                    <a16:creationId xmlns:a16="http://schemas.microsoft.com/office/drawing/2014/main" id="{0BDDC203-C021-4C96-8C8D-CDEB72BE438F}"/>
                  </a:ext>
                </a:extLst>
              </p:cNvPr>
              <p:cNvSpPr/>
              <p:nvPr/>
            </p:nvSpPr>
            <p:spPr bwMode="auto">
              <a:xfrm>
                <a:off x="2780701" y="4378062"/>
                <a:ext cx="1008112" cy="412227"/>
              </a:xfrm>
              <a:prstGeom prst="roundRect">
                <a:avLst/>
              </a:prstGeom>
              <a:solidFill>
                <a:srgbClr val="8BA9B7"/>
              </a:solidFill>
              <a:ln w="9525" cap="flat" cmpd="sng" algn="ctr">
                <a:solidFill>
                  <a:srgbClr val="8BA9B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000" u="none" strike="noStrike" cap="none" normalizeH="0" baseline="0" dirty="0">
                    <a:ln>
                      <a:noFill/>
                    </a:ln>
                    <a:solidFill>
                      <a:schemeClr val="accent3"/>
                    </a:solidFill>
                    <a:effectLst/>
                    <a:latin typeface="Arial" charset="0"/>
                    <a:ea typeface="ＭＳ Ｐゴシック" charset="-128"/>
                  </a:rPr>
                  <a:t>Methoden-kompetenz</a:t>
                </a:r>
              </a:p>
            </p:txBody>
          </p:sp>
          <p:sp>
            <p:nvSpPr>
              <p:cNvPr id="6" name="Rechteck: abgerundete Ecken 5">
                <a:extLst>
                  <a:ext uri="{FF2B5EF4-FFF2-40B4-BE49-F238E27FC236}">
                    <a16:creationId xmlns:a16="http://schemas.microsoft.com/office/drawing/2014/main" id="{C390469A-5733-46C4-A7D0-154F4D234907}"/>
                  </a:ext>
                </a:extLst>
              </p:cNvPr>
              <p:cNvSpPr/>
              <p:nvPr/>
            </p:nvSpPr>
            <p:spPr bwMode="auto">
              <a:xfrm>
                <a:off x="2478712" y="5210952"/>
                <a:ext cx="1555129" cy="305618"/>
              </a:xfrm>
              <a:prstGeom prst="roundRect">
                <a:avLst/>
              </a:prstGeom>
              <a:solidFill>
                <a:srgbClr val="3B687F"/>
              </a:solidFill>
              <a:ln w="9525" cap="flat" cmpd="sng" algn="ctr">
                <a:solidFill>
                  <a:srgbClr val="3B687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bg1"/>
                    </a:solidFill>
                    <a:effectLst/>
                    <a:latin typeface="Arial" charset="0"/>
                    <a:ea typeface="ＭＳ Ｐゴシック" charset="-128"/>
                  </a:rPr>
                  <a:t>Risikomanagement</a:t>
                </a:r>
                <a:endParaRPr kumimoji="0" lang="en-AU" sz="1100" b="1" i="0" u="none" strike="noStrike" cap="none" normalizeH="0" baseline="0" dirty="0">
                  <a:ln>
                    <a:noFill/>
                  </a:ln>
                  <a:solidFill>
                    <a:schemeClr val="bg1"/>
                  </a:solidFill>
                  <a:effectLst/>
                  <a:latin typeface="Arial" charset="0"/>
                  <a:ea typeface="ＭＳ Ｐゴシック" charset="-128"/>
                </a:endParaRPr>
              </a:p>
            </p:txBody>
          </p:sp>
          <p:sp>
            <p:nvSpPr>
              <p:cNvPr id="7" name="Pfeil: nach rechts 6">
                <a:extLst>
                  <a:ext uri="{FF2B5EF4-FFF2-40B4-BE49-F238E27FC236}">
                    <a16:creationId xmlns:a16="http://schemas.microsoft.com/office/drawing/2014/main" id="{3DFAFAB9-D7BA-4FB7-AA2B-3F885F104200}"/>
                  </a:ext>
                </a:extLst>
              </p:cNvPr>
              <p:cNvSpPr/>
              <p:nvPr/>
            </p:nvSpPr>
            <p:spPr bwMode="auto">
              <a:xfrm>
                <a:off x="4112313" y="5240675"/>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4" name="Pfeil: nach rechts 23">
                <a:extLst>
                  <a:ext uri="{FF2B5EF4-FFF2-40B4-BE49-F238E27FC236}">
                    <a16:creationId xmlns:a16="http://schemas.microsoft.com/office/drawing/2014/main" id="{99C786A4-FC03-4FD1-BFFA-7EBA3D6177A7}"/>
                  </a:ext>
                </a:extLst>
              </p:cNvPr>
              <p:cNvSpPr/>
              <p:nvPr/>
            </p:nvSpPr>
            <p:spPr bwMode="auto">
              <a:xfrm rot="3010136">
                <a:off x="3715350" y="5613799"/>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5" name="Pfeil: nach rechts 24">
                <a:extLst>
                  <a:ext uri="{FF2B5EF4-FFF2-40B4-BE49-F238E27FC236}">
                    <a16:creationId xmlns:a16="http://schemas.microsoft.com/office/drawing/2014/main" id="{13700C16-AB0A-4822-BB96-0F3077BE0932}"/>
                  </a:ext>
                </a:extLst>
              </p:cNvPr>
              <p:cNvSpPr/>
              <p:nvPr/>
            </p:nvSpPr>
            <p:spPr bwMode="auto">
              <a:xfrm rot="8020894">
                <a:off x="2488209" y="5613800"/>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6" name="Pfeil: nach rechts 25">
                <a:extLst>
                  <a:ext uri="{FF2B5EF4-FFF2-40B4-BE49-F238E27FC236}">
                    <a16:creationId xmlns:a16="http://schemas.microsoft.com/office/drawing/2014/main" id="{0EB72727-5449-4874-963B-945F1000718C}"/>
                  </a:ext>
                </a:extLst>
              </p:cNvPr>
              <p:cNvSpPr/>
              <p:nvPr/>
            </p:nvSpPr>
            <p:spPr bwMode="auto">
              <a:xfrm rot="10800000">
                <a:off x="2060316" y="5255181"/>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7" name="Pfeil: nach rechts 26">
                <a:extLst>
                  <a:ext uri="{FF2B5EF4-FFF2-40B4-BE49-F238E27FC236}">
                    <a16:creationId xmlns:a16="http://schemas.microsoft.com/office/drawing/2014/main" id="{802A3896-37FB-4CE5-93D0-D2D658D2C7C7}"/>
                  </a:ext>
                </a:extLst>
              </p:cNvPr>
              <p:cNvSpPr/>
              <p:nvPr/>
            </p:nvSpPr>
            <p:spPr bwMode="auto">
              <a:xfrm rot="16200000">
                <a:off x="3123900" y="4909877"/>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8" name="Pfeil: nach rechts 27">
                <a:extLst>
                  <a:ext uri="{FF2B5EF4-FFF2-40B4-BE49-F238E27FC236}">
                    <a16:creationId xmlns:a16="http://schemas.microsoft.com/office/drawing/2014/main" id="{073078BA-9280-4154-8C5C-48F83B2F6EA8}"/>
                  </a:ext>
                </a:extLst>
              </p:cNvPr>
              <p:cNvSpPr/>
              <p:nvPr/>
            </p:nvSpPr>
            <p:spPr bwMode="auto">
              <a:xfrm rot="12839625">
                <a:off x="2517576" y="4951406"/>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sp>
            <p:nvSpPr>
              <p:cNvPr id="29" name="Pfeil: nach rechts 28">
                <a:extLst>
                  <a:ext uri="{FF2B5EF4-FFF2-40B4-BE49-F238E27FC236}">
                    <a16:creationId xmlns:a16="http://schemas.microsoft.com/office/drawing/2014/main" id="{48CE1475-9C8E-4D94-B64C-CF955FA97F68}"/>
                  </a:ext>
                </a:extLst>
              </p:cNvPr>
              <p:cNvSpPr/>
              <p:nvPr/>
            </p:nvSpPr>
            <p:spPr bwMode="auto">
              <a:xfrm rot="19403707">
                <a:off x="3775561" y="4958667"/>
                <a:ext cx="278206" cy="185425"/>
              </a:xfrm>
              <a:prstGeom prst="rightArrow">
                <a:avLst/>
              </a:prstGeom>
              <a:solidFill>
                <a:schemeClr val="bg1"/>
              </a:solidFill>
              <a:ln w="9525" cap="flat" cmpd="sng" algn="ctr">
                <a:solidFill>
                  <a:srgbClr val="90ABB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ea typeface="ＭＳ Ｐゴシック" charset="-128"/>
                </a:endParaRPr>
              </a:p>
            </p:txBody>
          </p:sp>
        </p:grpSp>
      </p:grpSp>
      <p:grpSp>
        <p:nvGrpSpPr>
          <p:cNvPr id="37" name="Gruppieren 36">
            <a:extLst>
              <a:ext uri="{FF2B5EF4-FFF2-40B4-BE49-F238E27FC236}">
                <a16:creationId xmlns:a16="http://schemas.microsoft.com/office/drawing/2014/main" id="{0056C609-7AA0-42E7-B3AD-E03D498FE4BF}"/>
              </a:ext>
            </a:extLst>
          </p:cNvPr>
          <p:cNvGrpSpPr/>
          <p:nvPr/>
        </p:nvGrpSpPr>
        <p:grpSpPr>
          <a:xfrm rot="167438">
            <a:off x="6873317" y="3889316"/>
            <a:ext cx="4751263" cy="2581220"/>
            <a:chOff x="6889353" y="3961886"/>
            <a:chExt cx="4751263" cy="2581220"/>
          </a:xfrm>
        </p:grpSpPr>
        <p:grpSp>
          <p:nvGrpSpPr>
            <p:cNvPr id="35" name="Gruppieren 34">
              <a:extLst>
                <a:ext uri="{FF2B5EF4-FFF2-40B4-BE49-F238E27FC236}">
                  <a16:creationId xmlns:a16="http://schemas.microsoft.com/office/drawing/2014/main" id="{6FDCBB65-FEC9-472C-B6B4-6D16A4D41259}"/>
                </a:ext>
              </a:extLst>
            </p:cNvPr>
            <p:cNvGrpSpPr/>
            <p:nvPr/>
          </p:nvGrpSpPr>
          <p:grpSpPr>
            <a:xfrm>
              <a:off x="6889353" y="3961886"/>
              <a:ext cx="4751263" cy="2581220"/>
              <a:chOff x="6889353" y="3999493"/>
              <a:chExt cx="4751263" cy="2543611"/>
            </a:xfrm>
          </p:grpSpPr>
          <p:pic>
            <p:nvPicPr>
              <p:cNvPr id="31" name="Grafik 30" descr="Ein Bild, das Text enthält.&#10;&#10;Automatisch generierte Beschreibung">
                <a:extLst>
                  <a:ext uri="{FF2B5EF4-FFF2-40B4-BE49-F238E27FC236}">
                    <a16:creationId xmlns:a16="http://schemas.microsoft.com/office/drawing/2014/main" id="{06147547-F6FE-4E09-8AE7-D8EA06C8FB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889353" y="4558876"/>
                <a:ext cx="4751263" cy="1984228"/>
              </a:xfrm>
              <a:prstGeom prst="rect">
                <a:avLst/>
              </a:prstGeom>
            </p:spPr>
          </p:pic>
          <p:pic>
            <p:nvPicPr>
              <p:cNvPr id="34" name="Grafik 33" descr="Ein Bild, das Text enthält.&#10;&#10;Automatisch generierte Beschreibung">
                <a:extLst>
                  <a:ext uri="{FF2B5EF4-FFF2-40B4-BE49-F238E27FC236}">
                    <a16:creationId xmlns:a16="http://schemas.microsoft.com/office/drawing/2014/main" id="{1272BE7E-0068-485C-881B-836EC90FDD2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rot="21261785">
                <a:off x="10493580" y="3999493"/>
                <a:ext cx="1014803" cy="1118764"/>
              </a:xfrm>
              <a:prstGeom prst="rect">
                <a:avLst/>
              </a:prstGeom>
            </p:spPr>
          </p:pic>
        </p:grpSp>
        <p:sp>
          <p:nvSpPr>
            <p:cNvPr id="36" name="TextBox 6">
              <a:extLst>
                <a:ext uri="{FF2B5EF4-FFF2-40B4-BE49-F238E27FC236}">
                  <a16:creationId xmlns:a16="http://schemas.microsoft.com/office/drawing/2014/main" id="{32451139-B92F-4F6C-B392-A4B21A7A9985}"/>
                </a:ext>
              </a:extLst>
            </p:cNvPr>
            <p:cNvSpPr txBox="1"/>
            <p:nvPr/>
          </p:nvSpPr>
          <p:spPr>
            <a:xfrm rot="21444399">
              <a:off x="7524035" y="4777184"/>
              <a:ext cx="4006255" cy="1492716"/>
            </a:xfrm>
            <a:prstGeom prst="rect">
              <a:avLst/>
            </a:prstGeom>
            <a:noFill/>
          </p:spPr>
          <p:txBody>
            <a:bodyPr wrap="square" rtlCol="0">
              <a:spAutoFit/>
            </a:bodyPr>
            <a:lstStyle/>
            <a:p>
              <a:pPr algn="l"/>
              <a:r>
                <a:rPr lang="de-DE" sz="1300" dirty="0">
                  <a:sym typeface="Wingdings" panose="05000000000000000000" pitchFamily="2" charset="2"/>
                </a:rPr>
                <a:t>Lassen Sie sich nicht entmutigen. </a:t>
              </a:r>
            </a:p>
            <a:p>
              <a:pPr algn="l"/>
              <a:r>
                <a:rPr lang="de-DE" sz="1300" dirty="0">
                  <a:sym typeface="Wingdings" panose="05000000000000000000" pitchFamily="2" charset="2"/>
                </a:rPr>
                <a:t>Das Thema ist herausfordernd, aber spannend. </a:t>
              </a:r>
            </a:p>
            <a:p>
              <a:pPr algn="l"/>
              <a:r>
                <a:rPr lang="de-DE" sz="1300" dirty="0">
                  <a:sym typeface="Wingdings" panose="05000000000000000000" pitchFamily="2" charset="2"/>
                </a:rPr>
                <a:t>Sie erhalten neue Einblicke und können den Prozess gestalten. Die Handlungshilfe stattet Sie mit den Grundlagen zum Umweltrisikomanagement aus. Bedienen Sie sich frei im Folienpool. </a:t>
              </a:r>
            </a:p>
            <a:p>
              <a:pPr algn="l"/>
              <a:r>
                <a:rPr lang="de-DE" sz="1300" dirty="0">
                  <a:sym typeface="Wingdings" panose="05000000000000000000" pitchFamily="2" charset="2"/>
                </a:rPr>
                <a:t>Wir holen Sie ab, wo Sie stehen.</a:t>
              </a:r>
            </a:p>
          </p:txBody>
        </p:sp>
      </p:grpSp>
    </p:spTree>
    <p:extLst>
      <p:ext uri="{BB962C8B-B14F-4D97-AF65-F5344CB8AC3E}">
        <p14:creationId xmlns:p14="http://schemas.microsoft.com/office/powerpoint/2010/main" val="124902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chtungspfeil 59">
            <a:extLst>
              <a:ext uri="{FF2B5EF4-FFF2-40B4-BE49-F238E27FC236}">
                <a16:creationId xmlns:a16="http://schemas.microsoft.com/office/drawing/2014/main" id="{E555D7D4-DFBF-44BA-ACE4-BEEDC324E0F4}"/>
              </a:ext>
            </a:extLst>
          </p:cNvPr>
          <p:cNvSpPr/>
          <p:nvPr/>
        </p:nvSpPr>
        <p:spPr>
          <a:xfrm>
            <a:off x="648000" y="1005805"/>
            <a:ext cx="1207402" cy="396584"/>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rtlCol="0" anchor="ctr"/>
          <a:lstStyle/>
          <a:p>
            <a:pPr algn="ctr" defTabSz="457144" eaLnBrk="1" fontAlgn="auto" hangingPunct="1">
              <a:spcBef>
                <a:spcPts val="0"/>
              </a:spcBef>
              <a:spcAft>
                <a:spcPts val="0"/>
              </a:spcAft>
            </a:pPr>
            <a:r>
              <a:rPr lang="de-DE" sz="1100" b="1" dirty="0">
                <a:solidFill>
                  <a:srgbClr val="3B687F"/>
                </a:solidFill>
                <a:latin typeface="Arial"/>
              </a:rPr>
              <a:t>Schritt 2</a:t>
            </a:r>
          </a:p>
        </p:txBody>
      </p:sp>
      <p:sp>
        <p:nvSpPr>
          <p:cNvPr id="3" name="Textfeld 2">
            <a:extLst>
              <a:ext uri="{FF2B5EF4-FFF2-40B4-BE49-F238E27FC236}">
                <a16:creationId xmlns:a16="http://schemas.microsoft.com/office/drawing/2014/main" id="{054052AD-18C1-4C0F-A3E9-CBFB0192B043}"/>
              </a:ext>
            </a:extLst>
          </p:cNvPr>
          <p:cNvSpPr txBox="1"/>
          <p:nvPr/>
        </p:nvSpPr>
        <p:spPr>
          <a:xfrm rot="21427794">
            <a:off x="6356468" y="3767724"/>
            <a:ext cx="5405218" cy="2294768"/>
          </a:xfrm>
          <a:prstGeom prst="rect">
            <a:avLst/>
          </a:prstGeom>
          <a:effectLst>
            <a:outerShdw blurRad="190500" dist="25400" dir="2700000" rotWithShape="0">
              <a:srgbClr val="3B687F">
                <a:alpha val="50000"/>
              </a:srgbClr>
            </a:outerShdw>
          </a:effectLst>
        </p:spPr>
        <p:style>
          <a:lnRef idx="1">
            <a:schemeClr val="accent3"/>
          </a:lnRef>
          <a:fillRef idx="2">
            <a:schemeClr val="accent3"/>
          </a:fillRef>
          <a:effectRef idx="1">
            <a:schemeClr val="accent3"/>
          </a:effectRef>
          <a:fontRef idx="minor">
            <a:schemeClr val="dk1"/>
          </a:fontRef>
        </p:style>
        <p:txBody>
          <a:bodyPr wrap="square" lIns="108000" tIns="108000" rIns="72000" bIns="108000" rtlCol="0">
            <a:spAutoFit/>
          </a:bodyPr>
          <a:lstStyle/>
          <a:p>
            <a:pPr algn="l"/>
            <a:r>
              <a:rPr lang="de-DE" sz="1600" dirty="0">
                <a:solidFill>
                  <a:srgbClr val="3B687F"/>
                </a:solidFill>
              </a:rPr>
              <a:t>Tipps</a:t>
            </a:r>
          </a:p>
          <a:p>
            <a:pPr marL="342900" indent="-342900" algn="l">
              <a:lnSpc>
                <a:spcPts val="1600"/>
              </a:lnSpc>
              <a:buFont typeface="Arial" panose="020B0604020202020204" pitchFamily="34" charset="0"/>
              <a:buChar char="•"/>
            </a:pPr>
            <a:r>
              <a:rPr lang="de-DE" sz="1200" dirty="0">
                <a:solidFill>
                  <a:srgbClr val="3B687F"/>
                </a:solidFill>
              </a:rPr>
              <a:t>Sprechen Sie Ihre Kollegen und Kolleginnen an. Welche Umweltrisiken gab es oder gibt es in diesen Bereichen?</a:t>
            </a:r>
          </a:p>
          <a:p>
            <a:pPr marL="342900" indent="-342900" algn="l">
              <a:lnSpc>
                <a:spcPts val="1600"/>
              </a:lnSpc>
              <a:buFont typeface="Arial" panose="020B0604020202020204" pitchFamily="34" charset="0"/>
              <a:buChar char="•"/>
            </a:pPr>
            <a:r>
              <a:rPr lang="de-DE" sz="1200" dirty="0">
                <a:solidFill>
                  <a:srgbClr val="3B687F"/>
                </a:solidFill>
              </a:rPr>
              <a:t>Gehen Sie in den Dialog mit Anspruchsgruppen: Fragen Sie bei Lieferanten, Kunden, lokalen Akteuren und Partnerunternehmen nach. </a:t>
            </a:r>
          </a:p>
          <a:p>
            <a:pPr marL="342900" indent="-342900" algn="l">
              <a:lnSpc>
                <a:spcPts val="1600"/>
              </a:lnSpc>
              <a:buFont typeface="Arial" panose="020B0604020202020204" pitchFamily="34" charset="0"/>
              <a:buChar char="•"/>
            </a:pPr>
            <a:r>
              <a:rPr lang="de-DE" sz="1200" dirty="0">
                <a:solidFill>
                  <a:srgbClr val="3B687F"/>
                </a:solidFill>
              </a:rPr>
              <a:t>Nutzen Sie bestehende Tools, um sich themenspezifisch Informationen einzuholen (siehe dazu</a:t>
            </a:r>
            <a:r>
              <a:rPr lang="de-DE" sz="1200" dirty="0">
                <a:solidFill>
                  <a:srgbClr val="3B687F"/>
                </a:solidFill>
                <a:hlinkClick r:id="" action="ppaction://noaction">
                  <a:extLst>
                    <a:ext uri="{A12FA001-AC4F-418D-AE19-62706E023703}">
                      <ahyp:hlinkClr xmlns:ahyp="http://schemas.microsoft.com/office/drawing/2018/hyperlinkcolor" val="tx"/>
                    </a:ext>
                  </a:extLst>
                </a:hlinkClick>
              </a:rPr>
              <a:t> </a:t>
            </a:r>
            <a:r>
              <a:rPr lang="de-DE" sz="1200" b="1" u="sng" dirty="0">
                <a:solidFill>
                  <a:srgbClr val="3B687F"/>
                </a:solidFill>
                <a:hlinkClick r:id="rId3" action="ppaction://hlinksldjump">
                  <a:extLst>
                    <a:ext uri="{A12FA001-AC4F-418D-AE19-62706E023703}">
                      <ahyp:hlinkClr xmlns:ahyp="http://schemas.microsoft.com/office/drawing/2018/hyperlinkcolor" val="tx"/>
                    </a:ext>
                  </a:extLst>
                </a:hlinkClick>
              </a:rPr>
              <a:t>Ressourcen</a:t>
            </a:r>
            <a:r>
              <a:rPr lang="de-DE" sz="1200" dirty="0">
                <a:solidFill>
                  <a:srgbClr val="3B687F"/>
                </a:solidFill>
              </a:rPr>
              <a:t>).</a:t>
            </a:r>
          </a:p>
          <a:p>
            <a:pPr marL="342900" indent="-342900" algn="l">
              <a:lnSpc>
                <a:spcPts val="1600"/>
              </a:lnSpc>
              <a:buFont typeface="Arial" panose="020B0604020202020204" pitchFamily="34" charset="0"/>
              <a:buChar char="•"/>
            </a:pPr>
            <a:r>
              <a:rPr lang="de-DE" sz="1200" dirty="0">
                <a:solidFill>
                  <a:srgbClr val="3B687F"/>
                </a:solidFill>
              </a:rPr>
              <a:t>Verfolgen Sie aktuelle Meldungen zu Unternehmen oder geplanten Initiativen z.B. des Gesetzgebers. Prüfen Sie, inwiefern Standorte oder Bezugsländer des Unternehmens erwähnt werden. </a:t>
            </a:r>
            <a:endParaRPr lang="de-DE" sz="1600" dirty="0">
              <a:solidFill>
                <a:srgbClr val="3B687F"/>
              </a:solidFill>
            </a:endParaRPr>
          </a:p>
        </p:txBody>
      </p:sp>
      <p:sp>
        <p:nvSpPr>
          <p:cNvPr id="2" name="Titel 1">
            <a:extLst>
              <a:ext uri="{FF2B5EF4-FFF2-40B4-BE49-F238E27FC236}">
                <a16:creationId xmlns:a16="http://schemas.microsoft.com/office/drawing/2014/main" id="{AAD5EEE9-A584-45F7-BB1E-FA6C76CF251F}"/>
              </a:ext>
            </a:extLst>
          </p:cNvPr>
          <p:cNvSpPr>
            <a:spLocks noGrp="1"/>
          </p:cNvSpPr>
          <p:nvPr>
            <p:ph type="title"/>
          </p:nvPr>
        </p:nvSpPr>
        <p:spPr>
          <a:xfrm>
            <a:off x="1945428" y="956086"/>
            <a:ext cx="9862572" cy="479014"/>
          </a:xfrm>
        </p:spPr>
        <p:txBody>
          <a:bodyPr/>
          <a:lstStyle/>
          <a:p>
            <a:r>
              <a:rPr lang="de-DE" dirty="0"/>
              <a:t>Identifikation von Risiken</a:t>
            </a:r>
          </a:p>
        </p:txBody>
      </p:sp>
      <p:sp>
        <p:nvSpPr>
          <p:cNvPr id="7" name="Foliennummernplatzhalter 6">
            <a:extLst>
              <a:ext uri="{FF2B5EF4-FFF2-40B4-BE49-F238E27FC236}">
                <a16:creationId xmlns:a16="http://schemas.microsoft.com/office/drawing/2014/main" id="{530304A1-3FB8-44B9-BCA9-DCBBC25AE0DA}"/>
              </a:ext>
            </a:extLst>
          </p:cNvPr>
          <p:cNvSpPr>
            <a:spLocks noGrp="1"/>
          </p:cNvSpPr>
          <p:nvPr>
            <p:ph type="sldNum" sz="quarter" idx="4"/>
          </p:nvPr>
        </p:nvSpPr>
        <p:spPr/>
        <p:txBody>
          <a:bodyPr/>
          <a:lstStyle/>
          <a:p>
            <a:fld id="{894680D0-7A83-433A-9719-C4143F27F647}" type="slidenum">
              <a:rPr lang="de-DE" smtClean="0"/>
              <a:pPr/>
              <a:t>9</a:t>
            </a:fld>
            <a:endParaRPr lang="de-DE" dirty="0"/>
          </a:p>
        </p:txBody>
      </p:sp>
      <p:sp>
        <p:nvSpPr>
          <p:cNvPr id="8" name="Textfeld 7">
            <a:extLst>
              <a:ext uri="{FF2B5EF4-FFF2-40B4-BE49-F238E27FC236}">
                <a16:creationId xmlns:a16="http://schemas.microsoft.com/office/drawing/2014/main" id="{4B10D522-48E0-4AC6-B367-62E85B07468F}"/>
              </a:ext>
            </a:extLst>
          </p:cNvPr>
          <p:cNvSpPr txBox="1"/>
          <p:nvPr/>
        </p:nvSpPr>
        <p:spPr>
          <a:xfrm>
            <a:off x="648000" y="2319462"/>
            <a:ext cx="5191473" cy="820738"/>
          </a:xfrm>
          <a:prstGeom prst="rect">
            <a:avLst/>
          </a:prstGeom>
          <a:noFill/>
        </p:spPr>
        <p:txBody>
          <a:bodyPr wrap="square" lIns="0" tIns="0" rIns="0" bIns="0" rtlCol="0">
            <a:spAutoFit/>
          </a:bodyPr>
          <a:lstStyle/>
          <a:p>
            <a:pPr algn="l">
              <a:lnSpc>
                <a:spcPts val="1600"/>
              </a:lnSpc>
            </a:pPr>
            <a:r>
              <a:rPr lang="de-DE" sz="1200" dirty="0">
                <a:solidFill>
                  <a:schemeClr val="bg2">
                    <a:lumMod val="10000"/>
                  </a:schemeClr>
                </a:solidFill>
                <a:latin typeface="+mn-lt"/>
              </a:rPr>
              <a:t>Der Prozessschritt „Risikoidentifikation“ soll Ihnen dabei helfen jene </a:t>
            </a:r>
            <a:r>
              <a:rPr lang="de-DE" sz="1200" b="1" dirty="0">
                <a:solidFill>
                  <a:schemeClr val="bg2">
                    <a:lumMod val="10000"/>
                  </a:schemeClr>
                </a:solidFill>
                <a:latin typeface="+mn-lt"/>
              </a:rPr>
              <a:t>Umwelt-risiken</a:t>
            </a:r>
            <a:r>
              <a:rPr lang="de-DE" sz="1200" dirty="0">
                <a:solidFill>
                  <a:schemeClr val="bg2">
                    <a:lumMod val="10000"/>
                  </a:schemeClr>
                </a:solidFill>
                <a:latin typeface="+mn-lt"/>
              </a:rPr>
              <a:t> zu </a:t>
            </a:r>
            <a:r>
              <a:rPr lang="de-DE" sz="1200" b="1" dirty="0">
                <a:solidFill>
                  <a:schemeClr val="bg2">
                    <a:lumMod val="10000"/>
                  </a:schemeClr>
                </a:solidFill>
                <a:latin typeface="+mn-lt"/>
              </a:rPr>
              <a:t>ermitteln</a:t>
            </a:r>
            <a:r>
              <a:rPr lang="de-DE" sz="1200" dirty="0">
                <a:solidFill>
                  <a:schemeClr val="bg2">
                    <a:lumMod val="10000"/>
                  </a:schemeClr>
                </a:solidFill>
                <a:latin typeface="+mn-lt"/>
              </a:rPr>
              <a:t>, die für Ihr Unternehmen relevant sind. Ziel ist anschließend auf dieser Basis die jeweiligen Umweltrisiken zu bewerten und zu priorisieren.</a:t>
            </a:r>
          </a:p>
        </p:txBody>
      </p:sp>
      <p:sp>
        <p:nvSpPr>
          <p:cNvPr id="9" name="Rechteck 8">
            <a:extLst>
              <a:ext uri="{FF2B5EF4-FFF2-40B4-BE49-F238E27FC236}">
                <a16:creationId xmlns:a16="http://schemas.microsoft.com/office/drawing/2014/main" id="{8BFAD72E-22FC-4F72-9EEE-A79A2CA55236}"/>
              </a:ext>
            </a:extLst>
          </p:cNvPr>
          <p:cNvSpPr/>
          <p:nvPr/>
        </p:nvSpPr>
        <p:spPr>
          <a:xfrm>
            <a:off x="648000" y="1772816"/>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Ziel</a:t>
            </a:r>
            <a:endParaRPr lang="en-AU" sz="1200" b="1" dirty="0"/>
          </a:p>
        </p:txBody>
      </p:sp>
      <p:sp>
        <p:nvSpPr>
          <p:cNvPr id="10" name="Rechteck 9">
            <a:extLst>
              <a:ext uri="{FF2B5EF4-FFF2-40B4-BE49-F238E27FC236}">
                <a16:creationId xmlns:a16="http://schemas.microsoft.com/office/drawing/2014/main" id="{B73C5C1E-9496-4AF0-9800-371E4E0E7C3B}"/>
              </a:ext>
            </a:extLst>
          </p:cNvPr>
          <p:cNvSpPr/>
          <p:nvPr/>
        </p:nvSpPr>
        <p:spPr>
          <a:xfrm>
            <a:off x="648000" y="3319646"/>
            <a:ext cx="5191475" cy="367200"/>
          </a:xfrm>
          <a:prstGeom prst="rect">
            <a:avLst/>
          </a:prstGeom>
          <a:solidFill>
            <a:srgbClr val="5C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Hinweise</a:t>
            </a:r>
            <a:endParaRPr lang="en-AU" sz="1200" b="1" dirty="0"/>
          </a:p>
        </p:txBody>
      </p:sp>
      <p:sp>
        <p:nvSpPr>
          <p:cNvPr id="11" name="Textfeld 10">
            <a:extLst>
              <a:ext uri="{FF2B5EF4-FFF2-40B4-BE49-F238E27FC236}">
                <a16:creationId xmlns:a16="http://schemas.microsoft.com/office/drawing/2014/main" id="{B299B0CA-A6AD-4039-A99B-B6F831501990}"/>
              </a:ext>
            </a:extLst>
          </p:cNvPr>
          <p:cNvSpPr txBox="1"/>
          <p:nvPr/>
        </p:nvSpPr>
        <p:spPr>
          <a:xfrm>
            <a:off x="648000" y="3866292"/>
            <a:ext cx="5191473" cy="2651175"/>
          </a:xfrm>
          <a:prstGeom prst="rect">
            <a:avLst/>
          </a:prstGeom>
          <a:noFill/>
        </p:spPr>
        <p:txBody>
          <a:bodyPr wrap="square" lIns="0" tIns="0" rIns="0" bIns="0" rtlCol="0">
            <a:spAutoFit/>
          </a:bodyPr>
          <a:lstStyle/>
          <a:p>
            <a:pPr algn="l">
              <a:lnSpc>
                <a:spcPts val="1600"/>
              </a:lnSpc>
            </a:pPr>
            <a:r>
              <a:rPr lang="de-DE" sz="1200" dirty="0">
                <a:solidFill>
                  <a:schemeClr val="bg2">
                    <a:lumMod val="10000"/>
                  </a:schemeClr>
                </a:solidFill>
              </a:rPr>
              <a:t>Die Umwelt kennt keine Risiken. Sie verändert sich stetig und ständig. Aber Umweltveränderungen wirken auf Unternehmen und können zu Risiken für die Geschäftstätigkeit werden. </a:t>
            </a:r>
          </a:p>
          <a:p>
            <a:pPr algn="l">
              <a:lnSpc>
                <a:spcPts val="1600"/>
              </a:lnSpc>
            </a:pPr>
            <a:r>
              <a:rPr lang="de-DE" sz="1200" dirty="0">
                <a:solidFill>
                  <a:schemeClr val="bg2">
                    <a:lumMod val="10000"/>
                  </a:schemeClr>
                </a:solidFill>
              </a:rPr>
              <a:t> </a:t>
            </a:r>
          </a:p>
          <a:p>
            <a:pPr algn="l">
              <a:lnSpc>
                <a:spcPts val="1600"/>
              </a:lnSpc>
            </a:pPr>
            <a:r>
              <a:rPr lang="de-DE" sz="1200" dirty="0">
                <a:solidFill>
                  <a:schemeClr val="bg2">
                    <a:lumMod val="10000"/>
                  </a:schemeClr>
                </a:solidFill>
              </a:rPr>
              <a:t>Die nebenstehende Grafik zeigt, aus welchen </a:t>
            </a:r>
            <a:r>
              <a:rPr lang="de-DE" sz="1200" dirty="0"/>
              <a:t>Quellen</a:t>
            </a:r>
            <a:r>
              <a:rPr lang="de-DE" sz="1200" dirty="0">
                <a:solidFill>
                  <a:schemeClr val="bg2">
                    <a:lumMod val="10000"/>
                  </a:schemeClr>
                </a:solidFill>
              </a:rPr>
              <a:t> Risiken abgeleitet werden können. Risiken ergeben sich zum einen aus </a:t>
            </a:r>
            <a:r>
              <a:rPr lang="de-DE" sz="1200" b="1" dirty="0">
                <a:solidFill>
                  <a:schemeClr val="bg2">
                    <a:lumMod val="10000"/>
                  </a:schemeClr>
                </a:solidFill>
              </a:rPr>
              <a:t>gesetzlichen Verpflichtungen</a:t>
            </a:r>
            <a:r>
              <a:rPr lang="de-DE" sz="1200" dirty="0">
                <a:solidFill>
                  <a:schemeClr val="bg2">
                    <a:lumMod val="10000"/>
                  </a:schemeClr>
                </a:solidFill>
              </a:rPr>
              <a:t> oder aus </a:t>
            </a:r>
            <a:r>
              <a:rPr lang="de-DE" sz="1200" b="1" dirty="0">
                <a:solidFill>
                  <a:schemeClr val="bg2">
                    <a:lumMod val="10000"/>
                  </a:schemeClr>
                </a:solidFill>
              </a:rPr>
              <a:t>Belangen von Interessengruppen</a:t>
            </a:r>
            <a:r>
              <a:rPr lang="de-DE" sz="1200" dirty="0">
                <a:solidFill>
                  <a:schemeClr val="bg2">
                    <a:lumMod val="10000"/>
                  </a:schemeClr>
                </a:solidFill>
              </a:rPr>
              <a:t>. Zum anderen können Umweltrisiken aus den wesentlichen </a:t>
            </a:r>
            <a:r>
              <a:rPr lang="de-DE" sz="1200" b="1" dirty="0">
                <a:solidFill>
                  <a:schemeClr val="bg2">
                    <a:lumMod val="10000"/>
                  </a:schemeClr>
                </a:solidFill>
              </a:rPr>
              <a:t>Umweltaspekten</a:t>
            </a:r>
            <a:r>
              <a:rPr lang="de-DE" sz="1200" dirty="0">
                <a:solidFill>
                  <a:schemeClr val="bg2">
                    <a:lumMod val="10000"/>
                  </a:schemeClr>
                </a:solidFill>
              </a:rPr>
              <a:t> hergeleitet werden, die entweder durch die Tätigkeit des Unternehmens entstehen (Umweltauswirkung, z.B. Emissionen) oder durch den Umweltzustand, der sich wesentlich auf das Unternehmen auswirkt (z.B. Extremwetterereignisse)</a:t>
            </a:r>
            <a:r>
              <a:rPr lang="de-DE" sz="1200" b="1" dirty="0">
                <a:solidFill>
                  <a:schemeClr val="bg2">
                    <a:lumMod val="10000"/>
                  </a:schemeClr>
                </a:solidFill>
              </a:rPr>
              <a:t>. Externe Themen</a:t>
            </a:r>
            <a:r>
              <a:rPr lang="de-DE" sz="1200" dirty="0">
                <a:solidFill>
                  <a:schemeClr val="bg2">
                    <a:lumMod val="10000"/>
                  </a:schemeClr>
                </a:solidFill>
              </a:rPr>
              <a:t> können weiterhin Anforderungen von neuem Personal umfassen.</a:t>
            </a:r>
            <a:endParaRPr lang="de-DE" sz="1200" dirty="0">
              <a:solidFill>
                <a:schemeClr val="bg2">
                  <a:lumMod val="10000"/>
                </a:schemeClr>
              </a:solidFill>
              <a:latin typeface="+mj-lt"/>
            </a:endParaRPr>
          </a:p>
        </p:txBody>
      </p:sp>
      <p:graphicFrame>
        <p:nvGraphicFramePr>
          <p:cNvPr id="19" name="Content Placeholder 3">
            <a:extLst>
              <a:ext uri="{FF2B5EF4-FFF2-40B4-BE49-F238E27FC236}">
                <a16:creationId xmlns:a16="http://schemas.microsoft.com/office/drawing/2014/main" id="{FFD95AB8-CBFA-4638-BA5D-10B7ECD83867}"/>
              </a:ext>
            </a:extLst>
          </p:cNvPr>
          <p:cNvGraphicFramePr>
            <a:graphicFrameLocks/>
          </p:cNvGraphicFramePr>
          <p:nvPr/>
        </p:nvGraphicFramePr>
        <p:xfrm>
          <a:off x="5050799" y="1113844"/>
          <a:ext cx="5553320" cy="25556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feld 3">
            <a:extLst>
              <a:ext uri="{FF2B5EF4-FFF2-40B4-BE49-F238E27FC236}">
                <a16:creationId xmlns:a16="http://schemas.microsoft.com/office/drawing/2014/main" id="{6678B788-6A2C-46A6-A264-A68F7BAF3178}"/>
              </a:ext>
            </a:extLst>
          </p:cNvPr>
          <p:cNvSpPr txBox="1"/>
          <p:nvPr/>
        </p:nvSpPr>
        <p:spPr>
          <a:xfrm>
            <a:off x="7308973" y="2200335"/>
            <a:ext cx="1288575" cy="276999"/>
          </a:xfrm>
          <a:prstGeom prst="rect">
            <a:avLst/>
          </a:prstGeom>
          <a:noFill/>
        </p:spPr>
        <p:txBody>
          <a:bodyPr wrap="square" rtlCol="0">
            <a:spAutoFit/>
          </a:bodyPr>
          <a:lstStyle/>
          <a:p>
            <a:pPr algn="ctr"/>
            <a:r>
              <a:rPr lang="de-DE" sz="1200" b="1" dirty="0">
                <a:solidFill>
                  <a:srgbClr val="3B687F"/>
                </a:solidFill>
              </a:rPr>
              <a:t>Risikoquellen</a:t>
            </a:r>
          </a:p>
        </p:txBody>
      </p:sp>
      <p:grpSp>
        <p:nvGrpSpPr>
          <p:cNvPr id="27" name="Gruppieren 26">
            <a:extLst>
              <a:ext uri="{FF2B5EF4-FFF2-40B4-BE49-F238E27FC236}">
                <a16:creationId xmlns:a16="http://schemas.microsoft.com/office/drawing/2014/main" id="{21C2E983-0E13-4A92-8D03-C56884BAD766}"/>
              </a:ext>
            </a:extLst>
          </p:cNvPr>
          <p:cNvGrpSpPr/>
          <p:nvPr/>
        </p:nvGrpSpPr>
        <p:grpSpPr>
          <a:xfrm>
            <a:off x="9393954" y="1096480"/>
            <a:ext cx="2679665" cy="1773450"/>
            <a:chOff x="5315136" y="3484231"/>
            <a:chExt cx="2679665" cy="1773450"/>
          </a:xfrm>
        </p:grpSpPr>
        <p:sp>
          <p:nvSpPr>
            <p:cNvPr id="28" name="Flussdiagramm: Alternativer Prozess 27">
              <a:extLst>
                <a:ext uri="{FF2B5EF4-FFF2-40B4-BE49-F238E27FC236}">
                  <a16:creationId xmlns:a16="http://schemas.microsoft.com/office/drawing/2014/main" id="{163B99B3-1698-4DB9-AC3E-A20CF0342C1E}"/>
                </a:ext>
              </a:extLst>
            </p:cNvPr>
            <p:cNvSpPr/>
            <p:nvPr/>
          </p:nvSpPr>
          <p:spPr bwMode="auto">
            <a:xfrm>
              <a:off x="5315136" y="3654293"/>
              <a:ext cx="2365212" cy="1603388"/>
            </a:xfrm>
            <a:prstGeom prst="flowChartAlternateProcess">
              <a:avLst/>
            </a:prstGeom>
            <a:solidFill>
              <a:srgbClr val="B5D565"/>
            </a:solidFill>
            <a:ln w="9525" cap="flat" cmpd="sng" algn="ctr">
              <a:noFill/>
              <a:prstDash val="solid"/>
              <a:round/>
              <a:headEnd type="none" w="med" len="med"/>
              <a:tailEnd type="none" w="med" len="med"/>
            </a:ln>
            <a:effectLst/>
          </p:spPr>
          <p:txBody>
            <a:bodyPr vert="horz" wrap="square" lIns="108000" tIns="108000" rIns="108000" bIns="108000" numCol="1" rtlCol="0" anchor="ctr" anchorCtr="0" compatLnSpc="1">
              <a:prstTxWarp prst="textNoShape">
                <a:avLst/>
              </a:prstTxWarp>
              <a:spAutoFit/>
            </a:bodyPr>
            <a:lstStyle/>
            <a:p>
              <a:pPr algn="l">
                <a:lnSpc>
                  <a:spcPts val="1600"/>
                </a:lnSpc>
              </a:pPr>
              <a:r>
                <a:rPr lang="de-DE" sz="1200" dirty="0">
                  <a:solidFill>
                    <a:srgbClr val="3B687F"/>
                  </a:solidFill>
                </a:rPr>
                <a:t>Im Rahmen des „Kontext </a:t>
              </a:r>
              <a:br>
                <a:rPr lang="de-DE" sz="1200" dirty="0">
                  <a:solidFill>
                    <a:srgbClr val="3B687F"/>
                  </a:solidFill>
                </a:rPr>
              </a:br>
              <a:r>
                <a:rPr lang="de-DE" sz="1200" dirty="0">
                  <a:solidFill>
                    <a:srgbClr val="3B687F"/>
                  </a:solidFill>
                </a:rPr>
                <a:t>der Organisation“ haben Sie schon zahlreiche Aspekte erarbeitet, an denen Sie anknüpfen können. (Kap. 4. </a:t>
              </a:r>
              <a:br>
                <a:rPr lang="de-DE" sz="1200" dirty="0">
                  <a:solidFill>
                    <a:srgbClr val="3B687F"/>
                  </a:solidFill>
                </a:rPr>
              </a:br>
              <a:r>
                <a:rPr lang="de-DE" sz="1200" dirty="0">
                  <a:solidFill>
                    <a:srgbClr val="3B687F"/>
                  </a:solidFill>
                </a:rPr>
                <a:t>ISO 14001)</a:t>
              </a:r>
              <a:endParaRPr lang="en-AU" sz="1200" dirty="0">
                <a:solidFill>
                  <a:srgbClr val="3B687F"/>
                </a:solidFill>
              </a:endParaRPr>
            </a:p>
          </p:txBody>
        </p:sp>
        <p:grpSp>
          <p:nvGrpSpPr>
            <p:cNvPr id="29" name="Gruppieren 28">
              <a:extLst>
                <a:ext uri="{FF2B5EF4-FFF2-40B4-BE49-F238E27FC236}">
                  <a16:creationId xmlns:a16="http://schemas.microsoft.com/office/drawing/2014/main" id="{0EF6812A-29D0-4FBC-81DF-4E424266C5B7}"/>
                </a:ext>
              </a:extLst>
            </p:cNvPr>
            <p:cNvGrpSpPr/>
            <p:nvPr/>
          </p:nvGrpSpPr>
          <p:grpSpPr>
            <a:xfrm>
              <a:off x="7382021" y="3484231"/>
              <a:ext cx="612780" cy="593208"/>
              <a:chOff x="4650730" y="3616544"/>
              <a:chExt cx="612780" cy="593208"/>
            </a:xfrm>
          </p:grpSpPr>
          <p:pic>
            <p:nvPicPr>
              <p:cNvPr id="31" name="Grafik 30" descr="Ein Bild, das Text enthält.&#10;&#10;Automatisch generierte Beschreibung">
                <a:extLst>
                  <a:ext uri="{FF2B5EF4-FFF2-40B4-BE49-F238E27FC236}">
                    <a16:creationId xmlns:a16="http://schemas.microsoft.com/office/drawing/2014/main" id="{5EA6CED2-7384-441C-9CE0-E84397E8CE26}"/>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4650730" y="3616544"/>
                <a:ext cx="612780" cy="593208"/>
              </a:xfrm>
              <a:prstGeom prst="rect">
                <a:avLst/>
              </a:prstGeom>
            </p:spPr>
          </p:pic>
          <p:sp>
            <p:nvSpPr>
              <p:cNvPr id="32" name="Sehne 31">
                <a:extLst>
                  <a:ext uri="{FF2B5EF4-FFF2-40B4-BE49-F238E27FC236}">
                    <a16:creationId xmlns:a16="http://schemas.microsoft.com/office/drawing/2014/main" id="{70E45679-4E97-4CD5-98F3-56126A978FE9}"/>
                  </a:ext>
                </a:extLst>
              </p:cNvPr>
              <p:cNvSpPr/>
              <p:nvPr/>
            </p:nvSpPr>
            <p:spPr bwMode="auto">
              <a:xfrm rot="17405158">
                <a:off x="4811848" y="3751808"/>
                <a:ext cx="307583" cy="311873"/>
              </a:xfrm>
              <a:prstGeom prst="chord">
                <a:avLst>
                  <a:gd name="adj1" fmla="val 20967151"/>
                  <a:gd name="adj2" fmla="val 16507692"/>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charset="-128"/>
                </a:endParaRPr>
              </a:p>
            </p:txBody>
          </p:sp>
        </p:grpSp>
        <p:sp>
          <p:nvSpPr>
            <p:cNvPr id="30" name="Textfeld 29">
              <a:extLst>
                <a:ext uri="{FF2B5EF4-FFF2-40B4-BE49-F238E27FC236}">
                  <a16:creationId xmlns:a16="http://schemas.microsoft.com/office/drawing/2014/main" id="{283A60E1-8EE6-4833-B9C6-12C17D8C5AA5}"/>
                </a:ext>
              </a:extLst>
            </p:cNvPr>
            <p:cNvSpPr txBox="1"/>
            <p:nvPr/>
          </p:nvSpPr>
          <p:spPr>
            <a:xfrm>
              <a:off x="7407635" y="3655822"/>
              <a:ext cx="578590" cy="246221"/>
            </a:xfrm>
            <a:prstGeom prst="rect">
              <a:avLst/>
            </a:prstGeom>
            <a:noFill/>
          </p:spPr>
          <p:txBody>
            <a:bodyPr wrap="square" rtlCol="0">
              <a:spAutoFit/>
            </a:bodyPr>
            <a:lstStyle/>
            <a:p>
              <a:pPr algn="ctr"/>
              <a:r>
                <a:rPr lang="de-DE" sz="1000" b="1" dirty="0">
                  <a:solidFill>
                    <a:srgbClr val="6DA03A"/>
                  </a:solidFill>
                </a:rPr>
                <a:t>UMS</a:t>
              </a:r>
              <a:endParaRPr lang="en-AU" sz="1000" b="1" dirty="0">
                <a:solidFill>
                  <a:srgbClr val="6DA03A"/>
                </a:solidFill>
              </a:endParaRPr>
            </a:p>
          </p:txBody>
        </p:sp>
      </p:grpSp>
      <p:sp>
        <p:nvSpPr>
          <p:cNvPr id="21" name="Fußzeilenplatzhalter 2">
            <a:extLst>
              <a:ext uri="{FF2B5EF4-FFF2-40B4-BE49-F238E27FC236}">
                <a16:creationId xmlns:a16="http://schemas.microsoft.com/office/drawing/2014/main" id="{048225DC-9BC5-4BD3-9C9A-8237CD0956ED}"/>
              </a:ext>
            </a:extLst>
          </p:cNvPr>
          <p:cNvSpPr>
            <a:spLocks noGrp="1"/>
          </p:cNvSpPr>
          <p:nvPr>
            <p:ph type="ftr" sz="quarter" idx="10"/>
          </p:nvPr>
        </p:nvSpPr>
        <p:spPr>
          <a:xfrm>
            <a:off x="5992940" y="6477000"/>
            <a:ext cx="5815060" cy="279400"/>
          </a:xfrm>
        </p:spPr>
        <p:txBody>
          <a:bodyPr/>
          <a:lstStyle/>
          <a:p>
            <a:r>
              <a:rPr lang="de-DE" b="1" dirty="0">
                <a:solidFill>
                  <a:srgbClr val="7B9C2A"/>
                </a:solidFill>
              </a:rPr>
              <a:t>UMWELT. </a:t>
            </a:r>
            <a:r>
              <a:rPr lang="de-DE" b="1" dirty="0">
                <a:solidFill>
                  <a:srgbClr val="F9AA00"/>
                </a:solidFill>
              </a:rPr>
              <a:t>RISIKO. </a:t>
            </a:r>
            <a:r>
              <a:rPr lang="de-DE" b="1" dirty="0"/>
              <a:t>MANAGEMENT. </a:t>
            </a:r>
            <a:r>
              <a:rPr lang="de-DE" dirty="0"/>
              <a:t>| © LfU | IZU Infozentrum UmweltWirtschaft</a:t>
            </a:r>
          </a:p>
        </p:txBody>
      </p:sp>
    </p:spTree>
    <p:extLst>
      <p:ext uri="{BB962C8B-B14F-4D97-AF65-F5344CB8AC3E}">
        <p14:creationId xmlns:p14="http://schemas.microsoft.com/office/powerpoint/2010/main" val="1487916735"/>
      </p:ext>
    </p:extLst>
  </p:cSld>
  <p:clrMapOvr>
    <a:masterClrMapping/>
  </p:clrMapOvr>
</p:sld>
</file>

<file path=ppt/theme/theme1.xml><?xml version="1.0" encoding="utf-8"?>
<a:theme xmlns:a="http://schemas.openxmlformats.org/drawingml/2006/main" name="LfU-Präsentation">
  <a:themeElements>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LfU-Lawinenwarnzentrale_16_9</Template>
  <TotalTime>0</TotalTime>
  <Words>7406</Words>
  <Application>Microsoft Office PowerPoint</Application>
  <PresentationFormat>Breitbild</PresentationFormat>
  <Paragraphs>908</Paragraphs>
  <Slides>35</Slides>
  <Notes>33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35</vt:i4>
      </vt:variant>
    </vt:vector>
  </HeadingPairs>
  <TitlesOfParts>
    <vt:vector size="39" baseType="lpstr">
      <vt:lpstr>Arial</vt:lpstr>
      <vt:lpstr>Calibri</vt:lpstr>
      <vt:lpstr>Roboto</vt:lpstr>
      <vt:lpstr>LfU-Präsentation</vt:lpstr>
      <vt:lpstr>PowerPoint-Präsentation</vt:lpstr>
      <vt:lpstr>An wen richtet sich die Handlungshilfe?</vt:lpstr>
      <vt:lpstr>Motivation und Ziele</vt:lpstr>
      <vt:lpstr>Kategorien von Umweltrisiken</vt:lpstr>
      <vt:lpstr>Wie ist die Handlungshilfe aufgebaut?</vt:lpstr>
      <vt:lpstr>Unsere Karten für Ihren Prozess </vt:lpstr>
      <vt:lpstr>Moderationshilfe </vt:lpstr>
      <vt:lpstr>Querschnittsaufgabe Risikomanagement</vt:lpstr>
      <vt:lpstr>Identifikation von Risiken</vt:lpstr>
      <vt:lpstr>Methode: SWOT-Analyse (easy)</vt:lpstr>
      <vt:lpstr>SWOT-Analyse für ein Unternehmen der Baubranche</vt:lpstr>
      <vt:lpstr>SWOT-Analyse easy</vt:lpstr>
      <vt:lpstr>Methode: Risikobarometer</vt:lpstr>
      <vt:lpstr>Risikobarometer für ein Unternehmen der Elektronikbranche (1)</vt:lpstr>
      <vt:lpstr>Risikobarometer für ein Unternehmen der Elektronikbranche (2)</vt:lpstr>
      <vt:lpstr>Template Risikobarometer (1)</vt:lpstr>
      <vt:lpstr>Template Risikobarometer (2)</vt:lpstr>
      <vt:lpstr>Risikoanalyse</vt:lpstr>
      <vt:lpstr>Methode: Risikomatrix</vt:lpstr>
      <vt:lpstr>Risikomatrix eines Unternehmens Oberflächentechnik</vt:lpstr>
      <vt:lpstr>Template Risikomatrix</vt:lpstr>
      <vt:lpstr>PowerPoint-Präsentation</vt:lpstr>
      <vt:lpstr>Methode: Brainstormingmethoden </vt:lpstr>
      <vt:lpstr>PowerPoint-Präsentation</vt:lpstr>
      <vt:lpstr>PowerPoint-Präsentation</vt:lpstr>
      <vt:lpstr>Methode: Risiko-Hürdenlauf</vt:lpstr>
      <vt:lpstr>Risiko-Hürdenlauf für ein Unternehmen der Baubranche</vt:lpstr>
      <vt:lpstr>Template Risiko-Hürdenlauf</vt:lpstr>
      <vt:lpstr>Risikokarte 1</vt:lpstr>
      <vt:lpstr>Risikokarte 2</vt:lpstr>
      <vt:lpstr>Risikokarte 3</vt:lpstr>
      <vt:lpstr>Risikokarte 4</vt:lpstr>
      <vt:lpstr>Wo finden Sie weitere Tools zum Thema?</vt:lpstr>
      <vt:lpstr>Linksammlung</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2023-03-14T10:38:13Z</dcterms:created>
  <dcterms:modified xsi:type="dcterms:W3CDTF">2024-11-27T08:21:51Z</dcterms:modified>
</cp:coreProperties>
</file>