
<file path=[Content_Types].xml><?xml version="1.0" encoding="utf-8"?>
<Types xmlns="http://schemas.openxmlformats.org/package/2006/content-types">
  <Default Extension="jpeg" ContentType="image/jpeg"/>
  <Default Extension="jpg" ContentType="image/pn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p:sldMasterIdLst>
    <p:sldMasterId id="2147483749" r:id="rId1"/>
  </p:sldMasterIdLst>
  <p:notesMasterIdLst>
    <p:notesMasterId r:id="rId37"/>
  </p:notesMasterIdLst>
  <p:handoutMasterIdLst>
    <p:handoutMasterId r:id="rId38"/>
  </p:handoutMasterIdLst>
  <p:sldIdLst>
    <p:sldId id="2146849066" r:id="rId2"/>
    <p:sldId id="2146848757" r:id="rId3"/>
    <p:sldId id="2146849097" r:id="rId4"/>
    <p:sldId id="2146849100" r:id="rId5"/>
    <p:sldId id="2146849083" r:id="rId6"/>
    <p:sldId id="2146848982" r:id="rId7"/>
    <p:sldId id="2146849076" r:id="rId8"/>
    <p:sldId id="2146849101" r:id="rId9"/>
    <p:sldId id="2146849082" r:id="rId10"/>
    <p:sldId id="2146849102" r:id="rId11"/>
    <p:sldId id="2146849058" r:id="rId12"/>
    <p:sldId id="2146849039" r:id="rId13"/>
    <p:sldId id="2146848991" r:id="rId14"/>
    <p:sldId id="2146849103" r:id="rId15"/>
    <p:sldId id="2146848957" r:id="rId16"/>
    <p:sldId id="2146849109" r:id="rId17"/>
    <p:sldId id="2146849105" r:id="rId18"/>
    <p:sldId id="2146848950" r:id="rId19"/>
    <p:sldId id="2146848967" r:id="rId20"/>
    <p:sldId id="2146849049" r:id="rId21"/>
    <p:sldId id="2146849016" r:id="rId22"/>
    <p:sldId id="2146849054" r:id="rId23"/>
    <p:sldId id="2146848965" r:id="rId24"/>
    <p:sldId id="2146849047" r:id="rId25"/>
    <p:sldId id="2146848995" r:id="rId26"/>
    <p:sldId id="2146849110" r:id="rId27"/>
    <p:sldId id="2146849111" r:id="rId28"/>
    <p:sldId id="2146849112" r:id="rId29"/>
    <p:sldId id="2146849113" r:id="rId30"/>
    <p:sldId id="2146849093" r:id="rId31"/>
    <p:sldId id="2146849108" r:id="rId32"/>
    <p:sldId id="2146849059" r:id="rId33"/>
    <p:sldId id="1692" r:id="rId34"/>
    <p:sldId id="2146849099" r:id="rId35"/>
    <p:sldId id="1590" r:id="rId36"/>
  </p:sldIdLst>
  <p:sldSz cx="12192000" cy="6858000"/>
  <p:notesSz cx="6797675" cy="9926638"/>
  <p:defaultTextStyle>
    <a:defPPr>
      <a:defRPr lang="de-DE"/>
    </a:defPPr>
    <a:lvl1pPr algn="r"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p:defaultTextStyle>
  <p:extLst>
    <p:ext uri="{521415D9-36F7-43E2-AB2F-B90AF26B5E84}">
      <p14:sectionLst xmlns:p14="http://schemas.microsoft.com/office/powerpoint/2010/main">
        <p14:section name="Standardabschnitt" id="{AAFF160E-3979-44B9-A9C3-EBC21297A7F1}">
          <p14:sldIdLst>
            <p14:sldId id="2146849066"/>
            <p14:sldId id="2146848757"/>
            <p14:sldId id="2146849097"/>
            <p14:sldId id="2146849100"/>
            <p14:sldId id="2146849083"/>
          </p14:sldIdLst>
        </p14:section>
        <p14:section name="Planen" id="{0341F8BC-A28D-4859-95D7-099026AA38CC}">
          <p14:sldIdLst>
            <p14:sldId id="2146848982"/>
            <p14:sldId id="2146849076"/>
            <p14:sldId id="2146849101"/>
            <p14:sldId id="2146849082"/>
            <p14:sldId id="2146849102"/>
            <p14:sldId id="2146849058"/>
            <p14:sldId id="2146849039"/>
          </p14:sldIdLst>
        </p14:section>
        <p14:section name="Machen" id="{74A3C3D5-604E-4ABA-A8DC-4DC9A2F427C5}">
          <p14:sldIdLst>
            <p14:sldId id="2146848991"/>
            <p14:sldId id="2146849103"/>
            <p14:sldId id="2146848957"/>
            <p14:sldId id="2146849109"/>
            <p14:sldId id="2146849105"/>
            <p14:sldId id="2146848950"/>
            <p14:sldId id="2146848967"/>
            <p14:sldId id="2146849049"/>
            <p14:sldId id="2146849016"/>
            <p14:sldId id="2146849054"/>
            <p14:sldId id="2146848965"/>
            <p14:sldId id="2146849047"/>
          </p14:sldIdLst>
        </p14:section>
        <p14:section name="Überprüfen" id="{5A0C7CC4-9CEC-4EA2-9991-749C8FB46C31}">
          <p14:sldIdLst>
            <p14:sldId id="2146848995"/>
            <p14:sldId id="2146849110"/>
            <p14:sldId id="2146849111"/>
            <p14:sldId id="2146849112"/>
          </p14:sldIdLst>
        </p14:section>
        <p14:section name="Handeln" id="{90F701D5-0BCB-4A85-945E-F5874D287F34}">
          <p14:sldIdLst>
            <p14:sldId id="2146849113"/>
            <p14:sldId id="2146849093"/>
            <p14:sldId id="2146849108"/>
            <p14:sldId id="2146849059"/>
            <p14:sldId id="1692"/>
            <p14:sldId id="2146849099"/>
            <p14:sldId id="1590"/>
          </p14:sldIdLst>
        </p14:section>
      </p14:sectionLst>
    </p:ext>
    <p:ext uri="{EFAFB233-063F-42B5-8137-9DF3F51BA10A}">
      <p15:sldGuideLst xmlns:p15="http://schemas.microsoft.com/office/powerpoint/2012/main">
        <p15:guide id="1" orient="horz" pos="1162" userDrawn="1">
          <p15:clr>
            <a:srgbClr val="A4A3A4"/>
          </p15:clr>
        </p15:guide>
        <p15:guide id="2" pos="4793"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or" initials="M"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Autor" initials="A" lastIdx="0"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7B9C2A"/>
    <a:srgbClr val="000000"/>
    <a:srgbClr val="F9B000"/>
    <a:srgbClr val="3B687F"/>
    <a:srgbClr val="F9AA00"/>
    <a:srgbClr val="90ABBE"/>
    <a:srgbClr val="FFFFFF"/>
    <a:srgbClr val="DEE5EA"/>
    <a:srgbClr val="B6C6D0"/>
    <a:srgbClr val="94B2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Designformatvorlage 1 - Akz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ittlere Formatvorlage 2 - Akz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D083AE6-46FA-4A59-8FB0-9F97EB10719F}" styleName="Helle Formatvorlage 3 - Akz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899" autoAdjust="0"/>
    <p:restoredTop sz="93067" autoAdjust="0"/>
  </p:normalViewPr>
  <p:slideViewPr>
    <p:cSldViewPr>
      <p:cViewPr varScale="1">
        <p:scale>
          <a:sx n="80" d="100"/>
          <a:sy n="80" d="100"/>
        </p:scale>
        <p:origin x="514" y="53"/>
      </p:cViewPr>
      <p:guideLst>
        <p:guide orient="horz" pos="1162"/>
        <p:guide pos="4793"/>
      </p:guideLst>
    </p:cSldViewPr>
  </p:slideViewPr>
  <p:outlineViewPr>
    <p:cViewPr>
      <p:scale>
        <a:sx n="33" d="100"/>
        <a:sy n="33" d="100"/>
      </p:scale>
      <p:origin x="0" y="0"/>
    </p:cViewPr>
  </p:outlineViewPr>
  <p:notesTextViewPr>
    <p:cViewPr>
      <p:scale>
        <a:sx n="75" d="100"/>
        <a:sy n="75" d="100"/>
      </p:scale>
      <p:origin x="0" y="0"/>
    </p:cViewPr>
  </p:notesTextViewPr>
  <p:notesViewPr>
    <p:cSldViewPr>
      <p:cViewPr varScale="1">
        <p:scale>
          <a:sx n="52" d="100"/>
          <a:sy n="52" d="100"/>
        </p:scale>
        <p:origin x="2958" y="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25000">
                <a:solidFill>
                  <a:schemeClr val="tx1">
                    <a:lumMod val="65000"/>
                    <a:lumOff val="35000"/>
                  </a:schemeClr>
                </a:solidFill>
                <a:latin typeface="+mn-lt"/>
                <a:ea typeface="+mn-ea"/>
                <a:cs typeface="+mn-cs"/>
              </a:defRPr>
            </a:pPr>
            <a:r>
              <a:rPr lang="de-DE"/>
              <a:t>Emissionen von Klimafreund </a:t>
            </a:r>
          </a:p>
        </c:rich>
      </c:tx>
      <c:layout>
        <c:manualLayout>
          <c:xMode val="edge"/>
          <c:yMode val="edge"/>
          <c:x val="0.26033389155987352"/>
          <c:y val="2.2134806198442894E-2"/>
        </c:manualLayout>
      </c:layout>
      <c:overlay val="0"/>
      <c:spPr>
        <a:noFill/>
        <a:ln>
          <a:noFill/>
        </a:ln>
        <a:effectLst/>
      </c:spPr>
      <c:txPr>
        <a:bodyPr rot="0" spcFirstLastPara="1" vertOverflow="ellipsis" vert="horz" wrap="square" anchor="ctr" anchorCtr="1"/>
        <a:lstStyle/>
        <a:p>
          <a:pPr>
            <a:defRPr sz="1862" b="0" i="0" u="none" strike="noStrike" kern="1200" spc="0" baseline="-25000">
              <a:solidFill>
                <a:schemeClr val="tx1">
                  <a:lumMod val="65000"/>
                  <a:lumOff val="35000"/>
                </a:schemeClr>
              </a:solidFill>
              <a:latin typeface="+mn-lt"/>
              <a:ea typeface="+mn-ea"/>
              <a:cs typeface="+mn-cs"/>
            </a:defRPr>
          </a:pPr>
          <a:endParaRPr lang="de-DE"/>
        </a:p>
      </c:txPr>
    </c:title>
    <c:autoTitleDeleted val="0"/>
    <c:plotArea>
      <c:layout>
        <c:manualLayout>
          <c:layoutTarget val="inner"/>
          <c:xMode val="edge"/>
          <c:yMode val="edge"/>
          <c:x val="0.12525019242657487"/>
          <c:y val="0.19262330821822243"/>
          <c:w val="0.73793790739669063"/>
          <c:h val="0.42899836054137019"/>
        </c:manualLayout>
      </c:layout>
      <c:lineChart>
        <c:grouping val="standard"/>
        <c:varyColors val="0"/>
        <c:ser>
          <c:idx val="0"/>
          <c:order val="0"/>
          <c:spPr>
            <a:ln w="28575" cap="rnd">
              <a:solidFill>
                <a:srgbClr val="3B687F"/>
              </a:solidFill>
              <a:round/>
            </a:ln>
            <a:effectLst/>
          </c:spPr>
          <c:marker>
            <c:symbol val="none"/>
          </c:marker>
          <c:val>
            <c:numRef>
              <c:f>Tabelle1!$B$2:$B$5</c:f>
              <c:numCache>
                <c:formatCode>General</c:formatCode>
                <c:ptCount val="4"/>
                <c:pt idx="0">
                  <c:v>18080.23</c:v>
                </c:pt>
                <c:pt idx="1">
                  <c:v>16000</c:v>
                </c:pt>
                <c:pt idx="2">
                  <c:v>21000</c:v>
                </c:pt>
              </c:numCache>
            </c:numRef>
          </c:val>
          <c:smooth val="0"/>
          <c:extLst>
            <c:ext xmlns:c15="http://schemas.microsoft.com/office/drawing/2012/chart" uri="{02D57815-91ED-43cb-92C2-25804820EDAC}">
              <c15:filteredSeriesTitle>
                <c15:tx>
                  <c:strRef>
                    <c:extLst>
                      <c:ext uri="{02D57815-91ED-43cb-92C2-25804820EDAC}">
                        <c15:formulaRef>
                          <c15:sqref>Tabelle1!$B$1</c15:sqref>
                        </c15:formulaRef>
                      </c:ext>
                    </c:extLst>
                    <c:strCache>
                      <c:ptCount val="1"/>
                      <c:pt idx="0">
                        <c:v>absolute Emissionen </c:v>
                      </c:pt>
                    </c:strCache>
                  </c:strRef>
                </c15:tx>
              </c15:filteredSeriesTitle>
            </c:ext>
            <c:ext xmlns:c15="http://schemas.microsoft.com/office/drawing/2012/chart" uri="{02D57815-91ED-43cb-92C2-25804820EDAC}">
              <c15:filteredCategoryTitle>
                <c15:cat>
                  <c:numRef>
                    <c:extLst>
                      <c:ext uri="{02D57815-91ED-43cb-92C2-25804820EDAC}">
                        <c15:formulaRef>
                          <c15:sqref>Tabelle1!$A$2:$A$5</c15:sqref>
                        </c15:formulaRef>
                      </c:ext>
                    </c:extLst>
                    <c:numCache>
                      <c:formatCode>General</c:formatCode>
                      <c:ptCount val="4"/>
                      <c:pt idx="0">
                        <c:v>2019</c:v>
                      </c:pt>
                      <c:pt idx="1">
                        <c:v>2020</c:v>
                      </c:pt>
                      <c:pt idx="2">
                        <c:v>2021</c:v>
                      </c:pt>
                    </c:numCache>
                  </c:numRef>
                </c15:cat>
              </c15:filteredCategoryTitle>
            </c:ext>
            <c:ext xmlns:c16="http://schemas.microsoft.com/office/drawing/2014/chart" uri="{C3380CC4-5D6E-409C-BE32-E72D297353CC}">
              <c16:uniqueId val="{00000000-660F-4CB8-8B0C-18F4D2D8001F}"/>
            </c:ext>
          </c:extLst>
        </c:ser>
        <c:dLbls>
          <c:showLegendKey val="0"/>
          <c:showVal val="0"/>
          <c:showCatName val="0"/>
          <c:showSerName val="0"/>
          <c:showPercent val="0"/>
          <c:showBubbleSize val="0"/>
        </c:dLbls>
        <c:marker val="1"/>
        <c:smooth val="0"/>
        <c:axId val="870574288"/>
        <c:axId val="870574616"/>
      </c:lineChart>
      <c:lineChart>
        <c:grouping val="standard"/>
        <c:varyColors val="0"/>
        <c:ser>
          <c:idx val="1"/>
          <c:order val="1"/>
          <c:spPr>
            <a:ln w="28575" cap="rnd">
              <a:solidFill>
                <a:srgbClr val="F9AA00"/>
              </a:solidFill>
              <a:round/>
            </a:ln>
            <a:effectLst/>
          </c:spPr>
          <c:marker>
            <c:symbol val="none"/>
          </c:marker>
          <c:val>
            <c:numRef>
              <c:f>Tabelle1!$C$2:$C$5</c:f>
              <c:numCache>
                <c:formatCode>General</c:formatCode>
                <c:ptCount val="4"/>
                <c:pt idx="0">
                  <c:v>1205.3486666666665</c:v>
                </c:pt>
                <c:pt idx="1">
                  <c:v>1066.6666666666667</c:v>
                </c:pt>
                <c:pt idx="2">
                  <c:v>1000</c:v>
                </c:pt>
              </c:numCache>
            </c:numRef>
          </c:val>
          <c:smooth val="0"/>
          <c:extLst>
            <c:ext xmlns:c15="http://schemas.microsoft.com/office/drawing/2012/chart" uri="{02D57815-91ED-43cb-92C2-25804820EDAC}">
              <c15:filteredSeriesTitle>
                <c15:tx>
                  <c:strRef>
                    <c:extLst>
                      <c:ext uri="{02D57815-91ED-43cb-92C2-25804820EDAC}">
                        <c15:formulaRef>
                          <c15:sqref>Tabelle1!$C$1</c15:sqref>
                        </c15:formulaRef>
                      </c:ext>
                    </c:extLst>
                    <c:strCache>
                      <c:ptCount val="1"/>
                      <c:pt idx="0">
                        <c:v>Emissionen / Mitarbeitende </c:v>
                      </c:pt>
                    </c:strCache>
                  </c:strRef>
                </c15:tx>
              </c15:filteredSeriesTitle>
            </c:ext>
            <c:ext xmlns:c15="http://schemas.microsoft.com/office/drawing/2012/chart" uri="{02D57815-91ED-43cb-92C2-25804820EDAC}">
              <c15:filteredCategoryTitle>
                <c15:cat>
                  <c:numRef>
                    <c:extLst>
                      <c:ext uri="{02D57815-91ED-43cb-92C2-25804820EDAC}">
                        <c15:formulaRef>
                          <c15:sqref>Tabelle1!$A$2:$A$5</c15:sqref>
                        </c15:formulaRef>
                      </c:ext>
                    </c:extLst>
                    <c:numCache>
                      <c:formatCode>General</c:formatCode>
                      <c:ptCount val="4"/>
                      <c:pt idx="0">
                        <c:v>2019</c:v>
                      </c:pt>
                      <c:pt idx="1">
                        <c:v>2020</c:v>
                      </c:pt>
                      <c:pt idx="2">
                        <c:v>2021</c:v>
                      </c:pt>
                    </c:numCache>
                  </c:numRef>
                </c15:cat>
              </c15:filteredCategoryTitle>
            </c:ext>
            <c:ext xmlns:c16="http://schemas.microsoft.com/office/drawing/2014/chart" uri="{C3380CC4-5D6E-409C-BE32-E72D297353CC}">
              <c16:uniqueId val="{00000001-660F-4CB8-8B0C-18F4D2D8001F}"/>
            </c:ext>
          </c:extLst>
        </c:ser>
        <c:dLbls>
          <c:showLegendKey val="0"/>
          <c:showVal val="0"/>
          <c:showCatName val="0"/>
          <c:showSerName val="0"/>
          <c:showPercent val="0"/>
          <c:showBubbleSize val="0"/>
        </c:dLbls>
        <c:marker val="1"/>
        <c:smooth val="0"/>
        <c:axId val="1634623152"/>
        <c:axId val="1634630832"/>
      </c:lineChart>
      <c:catAx>
        <c:axId val="8705742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25000">
                <a:solidFill>
                  <a:schemeClr val="tx1">
                    <a:lumMod val="65000"/>
                    <a:lumOff val="35000"/>
                  </a:schemeClr>
                </a:solidFill>
                <a:latin typeface="+mn-lt"/>
                <a:ea typeface="+mn-ea"/>
                <a:cs typeface="+mn-cs"/>
              </a:defRPr>
            </a:pPr>
            <a:endParaRPr lang="de-DE"/>
          </a:p>
        </c:txPr>
        <c:crossAx val="870574616"/>
        <c:crosses val="autoZero"/>
        <c:auto val="1"/>
        <c:lblAlgn val="ctr"/>
        <c:lblOffset val="100"/>
        <c:noMultiLvlLbl val="0"/>
      </c:catAx>
      <c:valAx>
        <c:axId val="870574616"/>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25000">
                <a:solidFill>
                  <a:srgbClr val="3B687F"/>
                </a:solidFill>
                <a:latin typeface="+mn-lt"/>
                <a:ea typeface="+mn-ea"/>
                <a:cs typeface="+mn-cs"/>
              </a:defRPr>
            </a:pPr>
            <a:endParaRPr lang="de-DE"/>
          </a:p>
        </c:txPr>
        <c:crossAx val="870574288"/>
        <c:crosses val="autoZero"/>
        <c:crossBetween val="between"/>
      </c:valAx>
      <c:valAx>
        <c:axId val="1634630832"/>
        <c:scaling>
          <c:orientation val="minMax"/>
        </c:scaling>
        <c:delete val="0"/>
        <c:axPos val="r"/>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25000">
                <a:solidFill>
                  <a:srgbClr val="F9B000"/>
                </a:solidFill>
                <a:latin typeface="+mn-lt"/>
                <a:ea typeface="+mn-ea"/>
                <a:cs typeface="+mn-cs"/>
              </a:defRPr>
            </a:pPr>
            <a:endParaRPr lang="de-DE"/>
          </a:p>
        </c:txPr>
        <c:crossAx val="1634623152"/>
        <c:crosses val="max"/>
        <c:crossBetween val="between"/>
        <c:majorUnit val="300"/>
      </c:valAx>
      <c:catAx>
        <c:axId val="1634623152"/>
        <c:scaling>
          <c:orientation val="minMax"/>
        </c:scaling>
        <c:delete val="1"/>
        <c:axPos val="b"/>
        <c:numFmt formatCode="General" sourceLinked="1"/>
        <c:majorTickMark val="out"/>
        <c:minorTickMark val="none"/>
        <c:tickLblPos val="nextTo"/>
        <c:crossAx val="1634630832"/>
        <c:crosses val="autoZero"/>
        <c:auto val="1"/>
        <c:lblAlgn val="ctr"/>
        <c:lblOffset val="100"/>
        <c:noMultiLvlLbl val="0"/>
      </c:cat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baseline="-25000"/>
      </a:pPr>
      <a:endParaRPr lang="de-D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0253A93-131F-4CAA-ABA6-6AF800E86DE9}" type="doc">
      <dgm:prSet loTypeId="urn:microsoft.com/office/officeart/2005/8/layout/cycle8" loCatId="cycle" qsTypeId="urn:microsoft.com/office/officeart/2005/8/quickstyle/simple1" qsCatId="simple" csTypeId="urn:microsoft.com/office/officeart/2005/8/colors/accent1_2" csCatId="accent1" phldr="1"/>
      <dgm:spPr/>
      <dgm:t>
        <a:bodyPr/>
        <a:lstStyle/>
        <a:p>
          <a:endParaRPr lang="de-DE"/>
        </a:p>
      </dgm:t>
    </dgm:pt>
    <dgm:pt modelId="{9FAF61AE-3232-4430-9495-609643316079}">
      <dgm:prSet phldrT="[Text]"/>
      <dgm:spPr>
        <a:solidFill>
          <a:srgbClr val="F9AA00"/>
        </a:solidFill>
      </dgm:spPr>
      <dgm:t>
        <a:bodyPr/>
        <a:lstStyle/>
        <a:p>
          <a:r>
            <a:rPr lang="de-DE" dirty="0"/>
            <a:t>Planen</a:t>
          </a:r>
        </a:p>
        <a:p>
          <a:endParaRPr lang="de-DE" dirty="0"/>
        </a:p>
      </dgm:t>
    </dgm:pt>
    <dgm:pt modelId="{4044A0A1-2E04-42F2-B4E3-EDA04FBF67FD}" type="parTrans" cxnId="{748F85AE-AFAC-4661-8D2F-0626063656A8}">
      <dgm:prSet/>
      <dgm:spPr/>
      <dgm:t>
        <a:bodyPr/>
        <a:lstStyle/>
        <a:p>
          <a:endParaRPr lang="de-DE"/>
        </a:p>
      </dgm:t>
    </dgm:pt>
    <dgm:pt modelId="{9EC5168D-A534-4B60-A298-7C85140DC581}" type="sibTrans" cxnId="{748F85AE-AFAC-4661-8D2F-0626063656A8}">
      <dgm:prSet/>
      <dgm:spPr/>
      <dgm:t>
        <a:bodyPr/>
        <a:lstStyle/>
        <a:p>
          <a:endParaRPr lang="de-DE"/>
        </a:p>
      </dgm:t>
    </dgm:pt>
    <dgm:pt modelId="{48B2C8A0-9505-4AFA-812B-810222F708A7}">
      <dgm:prSet phldrT="[Text]"/>
      <dgm:spPr>
        <a:solidFill>
          <a:srgbClr val="3B687F"/>
        </a:solidFill>
      </dgm:spPr>
      <dgm:t>
        <a:bodyPr/>
        <a:lstStyle/>
        <a:p>
          <a:r>
            <a:rPr lang="de-DE" dirty="0"/>
            <a:t>Machen</a:t>
          </a:r>
        </a:p>
      </dgm:t>
    </dgm:pt>
    <dgm:pt modelId="{156A121D-C396-4302-9FA9-4FE173D8FC63}" type="parTrans" cxnId="{7721CC10-BF10-4DE4-BBB7-A74BE96D1612}">
      <dgm:prSet/>
      <dgm:spPr/>
      <dgm:t>
        <a:bodyPr/>
        <a:lstStyle/>
        <a:p>
          <a:endParaRPr lang="de-DE"/>
        </a:p>
      </dgm:t>
    </dgm:pt>
    <dgm:pt modelId="{D84F4B9D-913C-4461-8ECD-6D007D710323}" type="sibTrans" cxnId="{7721CC10-BF10-4DE4-BBB7-A74BE96D1612}">
      <dgm:prSet/>
      <dgm:spPr/>
      <dgm:t>
        <a:bodyPr/>
        <a:lstStyle/>
        <a:p>
          <a:endParaRPr lang="de-DE"/>
        </a:p>
      </dgm:t>
    </dgm:pt>
    <dgm:pt modelId="{3EC74F18-A252-4ED1-B93F-15F42CDBF952}">
      <dgm:prSet phldrT="[Text]"/>
      <dgm:spPr>
        <a:solidFill>
          <a:srgbClr val="3B687F"/>
        </a:solidFill>
      </dgm:spPr>
      <dgm:t>
        <a:bodyPr/>
        <a:lstStyle/>
        <a:p>
          <a:r>
            <a:rPr lang="de-DE" dirty="0"/>
            <a:t>Handeln</a:t>
          </a:r>
        </a:p>
        <a:p>
          <a:endParaRPr lang="de-DE" dirty="0"/>
        </a:p>
      </dgm:t>
    </dgm:pt>
    <dgm:pt modelId="{09A1DFFF-8BD5-4D00-B35C-C4922937CDC9}" type="parTrans" cxnId="{4A4ABA11-DFB3-41BA-9D08-7B970E236129}">
      <dgm:prSet/>
      <dgm:spPr/>
      <dgm:t>
        <a:bodyPr/>
        <a:lstStyle/>
        <a:p>
          <a:endParaRPr lang="de-DE"/>
        </a:p>
      </dgm:t>
    </dgm:pt>
    <dgm:pt modelId="{3E5388A3-7CB0-42D4-8FF2-D1C9AD034351}" type="sibTrans" cxnId="{4A4ABA11-DFB3-41BA-9D08-7B970E236129}">
      <dgm:prSet/>
      <dgm:spPr/>
      <dgm:t>
        <a:bodyPr/>
        <a:lstStyle/>
        <a:p>
          <a:endParaRPr lang="de-DE"/>
        </a:p>
      </dgm:t>
    </dgm:pt>
    <dgm:pt modelId="{654B0920-220C-4659-B5A4-2AE41B663951}">
      <dgm:prSet/>
      <dgm:spPr>
        <a:solidFill>
          <a:srgbClr val="3B687F"/>
        </a:solidFill>
      </dgm:spPr>
      <dgm:t>
        <a:bodyPr/>
        <a:lstStyle/>
        <a:p>
          <a:r>
            <a:rPr lang="de-DE" dirty="0"/>
            <a:t>Überprüfen</a:t>
          </a:r>
        </a:p>
      </dgm:t>
    </dgm:pt>
    <dgm:pt modelId="{B49D6BD1-6602-4C92-B73B-AAF190AB42D7}" type="parTrans" cxnId="{8EEAD120-EF98-4C80-9AD3-589A18B49DD5}">
      <dgm:prSet/>
      <dgm:spPr/>
      <dgm:t>
        <a:bodyPr/>
        <a:lstStyle/>
        <a:p>
          <a:endParaRPr lang="de-DE"/>
        </a:p>
      </dgm:t>
    </dgm:pt>
    <dgm:pt modelId="{5985E8D0-8983-4589-A867-E1BEC55F8065}" type="sibTrans" cxnId="{8EEAD120-EF98-4C80-9AD3-589A18B49DD5}">
      <dgm:prSet/>
      <dgm:spPr/>
      <dgm:t>
        <a:bodyPr/>
        <a:lstStyle/>
        <a:p>
          <a:endParaRPr lang="de-DE"/>
        </a:p>
      </dgm:t>
    </dgm:pt>
    <dgm:pt modelId="{DA8B28F8-5974-427F-8B4F-1C3FC8911ECF}" type="pres">
      <dgm:prSet presAssocID="{50253A93-131F-4CAA-ABA6-6AF800E86DE9}" presName="compositeShape" presStyleCnt="0">
        <dgm:presLayoutVars>
          <dgm:chMax val="7"/>
          <dgm:dir/>
          <dgm:resizeHandles val="exact"/>
        </dgm:presLayoutVars>
      </dgm:prSet>
      <dgm:spPr/>
    </dgm:pt>
    <dgm:pt modelId="{E65B57E6-0BE2-4314-A567-5C4A24023DF1}" type="pres">
      <dgm:prSet presAssocID="{50253A93-131F-4CAA-ABA6-6AF800E86DE9}" presName="wedge1" presStyleLbl="node1" presStyleIdx="0" presStyleCnt="4"/>
      <dgm:spPr/>
    </dgm:pt>
    <dgm:pt modelId="{C6F3A014-2407-40EA-8111-B32C01CEB4B0}" type="pres">
      <dgm:prSet presAssocID="{50253A93-131F-4CAA-ABA6-6AF800E86DE9}" presName="dummy1a" presStyleCnt="0"/>
      <dgm:spPr/>
    </dgm:pt>
    <dgm:pt modelId="{C989C25C-34FC-4B5F-8CA8-212BA651AC4A}" type="pres">
      <dgm:prSet presAssocID="{50253A93-131F-4CAA-ABA6-6AF800E86DE9}" presName="dummy1b" presStyleCnt="0"/>
      <dgm:spPr/>
    </dgm:pt>
    <dgm:pt modelId="{F447FB4D-8013-427D-807E-CAEFB290DBB6}" type="pres">
      <dgm:prSet presAssocID="{50253A93-131F-4CAA-ABA6-6AF800E86DE9}" presName="wedge1Tx" presStyleLbl="node1" presStyleIdx="0" presStyleCnt="4">
        <dgm:presLayoutVars>
          <dgm:chMax val="0"/>
          <dgm:chPref val="0"/>
          <dgm:bulletEnabled val="1"/>
        </dgm:presLayoutVars>
      </dgm:prSet>
      <dgm:spPr/>
    </dgm:pt>
    <dgm:pt modelId="{AC1321D5-6D57-4DFA-9E08-8AD49D1EC8C4}" type="pres">
      <dgm:prSet presAssocID="{50253A93-131F-4CAA-ABA6-6AF800E86DE9}" presName="wedge2" presStyleLbl="node1" presStyleIdx="1" presStyleCnt="4" custScaleX="95988" custScaleY="97497"/>
      <dgm:spPr/>
    </dgm:pt>
    <dgm:pt modelId="{EECD814E-FBCC-437A-AB69-74CBC2C79B60}" type="pres">
      <dgm:prSet presAssocID="{50253A93-131F-4CAA-ABA6-6AF800E86DE9}" presName="dummy2a" presStyleCnt="0"/>
      <dgm:spPr/>
    </dgm:pt>
    <dgm:pt modelId="{9A6E3145-DC21-4146-8C1A-FEE642DC9156}" type="pres">
      <dgm:prSet presAssocID="{50253A93-131F-4CAA-ABA6-6AF800E86DE9}" presName="dummy2b" presStyleCnt="0"/>
      <dgm:spPr/>
    </dgm:pt>
    <dgm:pt modelId="{E2E1EBFB-5E7D-4FE4-940C-10C28957E41E}" type="pres">
      <dgm:prSet presAssocID="{50253A93-131F-4CAA-ABA6-6AF800E86DE9}" presName="wedge2Tx" presStyleLbl="node1" presStyleIdx="1" presStyleCnt="4">
        <dgm:presLayoutVars>
          <dgm:chMax val="0"/>
          <dgm:chPref val="0"/>
          <dgm:bulletEnabled val="1"/>
        </dgm:presLayoutVars>
      </dgm:prSet>
      <dgm:spPr/>
    </dgm:pt>
    <dgm:pt modelId="{03C918E7-6BCA-4166-B277-68EF2B8DB523}" type="pres">
      <dgm:prSet presAssocID="{50253A93-131F-4CAA-ABA6-6AF800E86DE9}" presName="wedge3" presStyleLbl="node1" presStyleIdx="2" presStyleCnt="4"/>
      <dgm:spPr/>
    </dgm:pt>
    <dgm:pt modelId="{32A4F600-57BE-4783-8FC4-949499FC3FD4}" type="pres">
      <dgm:prSet presAssocID="{50253A93-131F-4CAA-ABA6-6AF800E86DE9}" presName="dummy3a" presStyleCnt="0"/>
      <dgm:spPr/>
    </dgm:pt>
    <dgm:pt modelId="{F235A14E-B951-4E8C-B946-96D6ABCF91BA}" type="pres">
      <dgm:prSet presAssocID="{50253A93-131F-4CAA-ABA6-6AF800E86DE9}" presName="dummy3b" presStyleCnt="0"/>
      <dgm:spPr/>
    </dgm:pt>
    <dgm:pt modelId="{EF1CEB4A-DB00-4AAC-BEF1-6A8A47A027F3}" type="pres">
      <dgm:prSet presAssocID="{50253A93-131F-4CAA-ABA6-6AF800E86DE9}" presName="wedge3Tx" presStyleLbl="node1" presStyleIdx="2" presStyleCnt="4">
        <dgm:presLayoutVars>
          <dgm:chMax val="0"/>
          <dgm:chPref val="0"/>
          <dgm:bulletEnabled val="1"/>
        </dgm:presLayoutVars>
      </dgm:prSet>
      <dgm:spPr/>
    </dgm:pt>
    <dgm:pt modelId="{EC28E887-3C26-4EE2-8332-E15AB408C9A1}" type="pres">
      <dgm:prSet presAssocID="{50253A93-131F-4CAA-ABA6-6AF800E86DE9}" presName="wedge4" presStyleLbl="node1" presStyleIdx="3" presStyleCnt="4"/>
      <dgm:spPr/>
    </dgm:pt>
    <dgm:pt modelId="{5D7B6969-6FCF-4977-AD7A-77AA9D994504}" type="pres">
      <dgm:prSet presAssocID="{50253A93-131F-4CAA-ABA6-6AF800E86DE9}" presName="dummy4a" presStyleCnt="0"/>
      <dgm:spPr/>
    </dgm:pt>
    <dgm:pt modelId="{53644E48-55C8-4C66-B42C-634C4DC59265}" type="pres">
      <dgm:prSet presAssocID="{50253A93-131F-4CAA-ABA6-6AF800E86DE9}" presName="dummy4b" presStyleCnt="0"/>
      <dgm:spPr/>
    </dgm:pt>
    <dgm:pt modelId="{F8972351-733C-4B73-B842-1FA5CB179DC9}" type="pres">
      <dgm:prSet presAssocID="{50253A93-131F-4CAA-ABA6-6AF800E86DE9}" presName="wedge4Tx" presStyleLbl="node1" presStyleIdx="3" presStyleCnt="4">
        <dgm:presLayoutVars>
          <dgm:chMax val="0"/>
          <dgm:chPref val="0"/>
          <dgm:bulletEnabled val="1"/>
        </dgm:presLayoutVars>
      </dgm:prSet>
      <dgm:spPr/>
    </dgm:pt>
    <dgm:pt modelId="{C4856082-4644-4788-BCB1-D093A28F0603}" type="pres">
      <dgm:prSet presAssocID="{9EC5168D-A534-4B60-A298-7C85140DC581}" presName="arrowWedge1" presStyleLbl="fgSibTrans2D1" presStyleIdx="0" presStyleCnt="4"/>
      <dgm:spPr>
        <a:xfrm>
          <a:off x="3459535" y="47294"/>
          <a:ext cx="4434357" cy="4434357"/>
        </a:xfrm>
        <a:prstGeom prst="circularArrow">
          <a:avLst>
            <a:gd name="adj1" fmla="val 5085"/>
            <a:gd name="adj2" fmla="val 327528"/>
            <a:gd name="adj3" fmla="val 21272472"/>
            <a:gd name="adj4" fmla="val 16200000"/>
            <a:gd name="adj5" fmla="val 5932"/>
          </a:avLst>
        </a:prstGeom>
        <a:solidFill>
          <a:srgbClr val="90ABBE"/>
        </a:solidFill>
        <a:ln>
          <a:noFill/>
        </a:ln>
        <a:effectLst/>
      </dgm:spPr>
    </dgm:pt>
    <dgm:pt modelId="{0A6B7B0E-4F2E-4F4A-9D80-164683E9D2CD}" type="pres">
      <dgm:prSet presAssocID="{D84F4B9D-913C-4461-8ECD-6D007D710323}" presName="arrowWedge2" presStyleLbl="fgSibTrans2D1" presStyleIdx="1" presStyleCnt="4"/>
      <dgm:spPr>
        <a:xfrm>
          <a:off x="3459535" y="179761"/>
          <a:ext cx="4434357" cy="4434357"/>
        </a:xfrm>
        <a:prstGeom prst="circularArrow">
          <a:avLst>
            <a:gd name="adj1" fmla="val 5085"/>
            <a:gd name="adj2" fmla="val 327528"/>
            <a:gd name="adj3" fmla="val 5072472"/>
            <a:gd name="adj4" fmla="val 0"/>
            <a:gd name="adj5" fmla="val 5932"/>
          </a:avLst>
        </a:prstGeom>
        <a:solidFill>
          <a:srgbClr val="90ABBE"/>
        </a:solidFill>
        <a:ln>
          <a:noFill/>
        </a:ln>
        <a:effectLst/>
      </dgm:spPr>
    </dgm:pt>
    <dgm:pt modelId="{1C0411BA-7CA4-4945-A7E5-20D5EDE5BE0B}" type="pres">
      <dgm:prSet presAssocID="{5985E8D0-8983-4589-A867-E1BEC55F8065}" presName="arrowWedge3" presStyleLbl="fgSibTrans2D1" presStyleIdx="2" presStyleCnt="4"/>
      <dgm:spPr>
        <a:xfrm>
          <a:off x="3327068" y="179761"/>
          <a:ext cx="4434357" cy="4434357"/>
        </a:xfrm>
        <a:prstGeom prst="circularArrow">
          <a:avLst>
            <a:gd name="adj1" fmla="val 5085"/>
            <a:gd name="adj2" fmla="val 327528"/>
            <a:gd name="adj3" fmla="val 10472472"/>
            <a:gd name="adj4" fmla="val 5400000"/>
            <a:gd name="adj5" fmla="val 5932"/>
          </a:avLst>
        </a:prstGeom>
        <a:solidFill>
          <a:srgbClr val="90ABBE"/>
        </a:solidFill>
        <a:ln>
          <a:noFill/>
        </a:ln>
        <a:effectLst/>
      </dgm:spPr>
    </dgm:pt>
    <dgm:pt modelId="{41AEA1F5-73BC-43B4-817B-E4FE20ADF0FF}" type="pres">
      <dgm:prSet presAssocID="{3E5388A3-7CB0-42D4-8FF2-D1C9AD034351}" presName="arrowWedge4" presStyleLbl="fgSibTrans2D1" presStyleIdx="3" presStyleCnt="4"/>
      <dgm:spPr>
        <a:solidFill>
          <a:srgbClr val="90ABBE"/>
        </a:solidFill>
      </dgm:spPr>
    </dgm:pt>
  </dgm:ptLst>
  <dgm:cxnLst>
    <dgm:cxn modelId="{53C54406-EB8F-4010-AA00-6BD0FBAB5DC9}" type="presOf" srcId="{48B2C8A0-9505-4AFA-812B-810222F708A7}" destId="{AC1321D5-6D57-4DFA-9E08-8AD49D1EC8C4}" srcOrd="0" destOrd="0" presId="urn:microsoft.com/office/officeart/2005/8/layout/cycle8"/>
    <dgm:cxn modelId="{7721CC10-BF10-4DE4-BBB7-A74BE96D1612}" srcId="{50253A93-131F-4CAA-ABA6-6AF800E86DE9}" destId="{48B2C8A0-9505-4AFA-812B-810222F708A7}" srcOrd="1" destOrd="0" parTransId="{156A121D-C396-4302-9FA9-4FE173D8FC63}" sibTransId="{D84F4B9D-913C-4461-8ECD-6D007D710323}"/>
    <dgm:cxn modelId="{4A4ABA11-DFB3-41BA-9D08-7B970E236129}" srcId="{50253A93-131F-4CAA-ABA6-6AF800E86DE9}" destId="{3EC74F18-A252-4ED1-B93F-15F42CDBF952}" srcOrd="3" destOrd="0" parTransId="{09A1DFFF-8BD5-4D00-B35C-C4922937CDC9}" sibTransId="{3E5388A3-7CB0-42D4-8FF2-D1C9AD034351}"/>
    <dgm:cxn modelId="{8EEAD120-EF98-4C80-9AD3-589A18B49DD5}" srcId="{50253A93-131F-4CAA-ABA6-6AF800E86DE9}" destId="{654B0920-220C-4659-B5A4-2AE41B663951}" srcOrd="2" destOrd="0" parTransId="{B49D6BD1-6602-4C92-B73B-AAF190AB42D7}" sibTransId="{5985E8D0-8983-4589-A867-E1BEC55F8065}"/>
    <dgm:cxn modelId="{D1D2ED2C-2F26-4E97-8A32-D43B2C6C4116}" type="presOf" srcId="{50253A93-131F-4CAA-ABA6-6AF800E86DE9}" destId="{DA8B28F8-5974-427F-8B4F-1C3FC8911ECF}" srcOrd="0" destOrd="0" presId="urn:microsoft.com/office/officeart/2005/8/layout/cycle8"/>
    <dgm:cxn modelId="{56CA9934-736D-4638-BC99-990249B994CC}" type="presOf" srcId="{3EC74F18-A252-4ED1-B93F-15F42CDBF952}" destId="{EC28E887-3C26-4EE2-8332-E15AB408C9A1}" srcOrd="0" destOrd="0" presId="urn:microsoft.com/office/officeart/2005/8/layout/cycle8"/>
    <dgm:cxn modelId="{E8C09B44-1E64-4DF5-AC96-B8BB8ED8DD00}" type="presOf" srcId="{9FAF61AE-3232-4430-9495-609643316079}" destId="{E65B57E6-0BE2-4314-A567-5C4A24023DF1}" srcOrd="0" destOrd="0" presId="urn:microsoft.com/office/officeart/2005/8/layout/cycle8"/>
    <dgm:cxn modelId="{7FA7C048-C615-456F-BBC9-739B4BCE3AE1}" type="presOf" srcId="{9FAF61AE-3232-4430-9495-609643316079}" destId="{F447FB4D-8013-427D-807E-CAEFB290DBB6}" srcOrd="1" destOrd="0" presId="urn:microsoft.com/office/officeart/2005/8/layout/cycle8"/>
    <dgm:cxn modelId="{0B550B56-7442-488B-8B1B-47618A88F2E9}" type="presOf" srcId="{48B2C8A0-9505-4AFA-812B-810222F708A7}" destId="{E2E1EBFB-5E7D-4FE4-940C-10C28957E41E}" srcOrd="1" destOrd="0" presId="urn:microsoft.com/office/officeart/2005/8/layout/cycle8"/>
    <dgm:cxn modelId="{93F79EA0-680A-4A09-803C-5A3B4E07D235}" type="presOf" srcId="{654B0920-220C-4659-B5A4-2AE41B663951}" destId="{EF1CEB4A-DB00-4AAC-BEF1-6A8A47A027F3}" srcOrd="1" destOrd="0" presId="urn:microsoft.com/office/officeart/2005/8/layout/cycle8"/>
    <dgm:cxn modelId="{748F85AE-AFAC-4661-8D2F-0626063656A8}" srcId="{50253A93-131F-4CAA-ABA6-6AF800E86DE9}" destId="{9FAF61AE-3232-4430-9495-609643316079}" srcOrd="0" destOrd="0" parTransId="{4044A0A1-2E04-42F2-B4E3-EDA04FBF67FD}" sibTransId="{9EC5168D-A534-4B60-A298-7C85140DC581}"/>
    <dgm:cxn modelId="{12A7C1C9-F3A5-4790-BFEF-E42A94731CB2}" type="presOf" srcId="{654B0920-220C-4659-B5A4-2AE41B663951}" destId="{03C918E7-6BCA-4166-B277-68EF2B8DB523}" srcOrd="0" destOrd="0" presId="urn:microsoft.com/office/officeart/2005/8/layout/cycle8"/>
    <dgm:cxn modelId="{04D3D7FB-1D67-4FC8-B099-9959CD23260F}" type="presOf" srcId="{3EC74F18-A252-4ED1-B93F-15F42CDBF952}" destId="{F8972351-733C-4B73-B842-1FA5CB179DC9}" srcOrd="1" destOrd="0" presId="urn:microsoft.com/office/officeart/2005/8/layout/cycle8"/>
    <dgm:cxn modelId="{ADF267C9-38F9-4C9C-9EC7-DEFC1BBEF7C7}" type="presParOf" srcId="{DA8B28F8-5974-427F-8B4F-1C3FC8911ECF}" destId="{E65B57E6-0BE2-4314-A567-5C4A24023DF1}" srcOrd="0" destOrd="0" presId="urn:microsoft.com/office/officeart/2005/8/layout/cycle8"/>
    <dgm:cxn modelId="{C852DDA4-1E32-4981-9FCE-2998FA63D8B8}" type="presParOf" srcId="{DA8B28F8-5974-427F-8B4F-1C3FC8911ECF}" destId="{C6F3A014-2407-40EA-8111-B32C01CEB4B0}" srcOrd="1" destOrd="0" presId="urn:microsoft.com/office/officeart/2005/8/layout/cycle8"/>
    <dgm:cxn modelId="{1AB1F533-66A8-4B87-821E-076783850B52}" type="presParOf" srcId="{DA8B28F8-5974-427F-8B4F-1C3FC8911ECF}" destId="{C989C25C-34FC-4B5F-8CA8-212BA651AC4A}" srcOrd="2" destOrd="0" presId="urn:microsoft.com/office/officeart/2005/8/layout/cycle8"/>
    <dgm:cxn modelId="{7386487B-7B83-4F68-84EA-6E0AFF5FCB79}" type="presParOf" srcId="{DA8B28F8-5974-427F-8B4F-1C3FC8911ECF}" destId="{F447FB4D-8013-427D-807E-CAEFB290DBB6}" srcOrd="3" destOrd="0" presId="urn:microsoft.com/office/officeart/2005/8/layout/cycle8"/>
    <dgm:cxn modelId="{B0899282-673D-46D4-99C1-D59B21F2E033}" type="presParOf" srcId="{DA8B28F8-5974-427F-8B4F-1C3FC8911ECF}" destId="{AC1321D5-6D57-4DFA-9E08-8AD49D1EC8C4}" srcOrd="4" destOrd="0" presId="urn:microsoft.com/office/officeart/2005/8/layout/cycle8"/>
    <dgm:cxn modelId="{7657417F-DD5A-44E7-ACB0-802C2BD65366}" type="presParOf" srcId="{DA8B28F8-5974-427F-8B4F-1C3FC8911ECF}" destId="{EECD814E-FBCC-437A-AB69-74CBC2C79B60}" srcOrd="5" destOrd="0" presId="urn:microsoft.com/office/officeart/2005/8/layout/cycle8"/>
    <dgm:cxn modelId="{5A9CFAD4-D94E-4C59-A68F-0E01F7800622}" type="presParOf" srcId="{DA8B28F8-5974-427F-8B4F-1C3FC8911ECF}" destId="{9A6E3145-DC21-4146-8C1A-FEE642DC9156}" srcOrd="6" destOrd="0" presId="urn:microsoft.com/office/officeart/2005/8/layout/cycle8"/>
    <dgm:cxn modelId="{6CFF9219-AF21-4DD0-8DF9-5255F2675AC0}" type="presParOf" srcId="{DA8B28F8-5974-427F-8B4F-1C3FC8911ECF}" destId="{E2E1EBFB-5E7D-4FE4-940C-10C28957E41E}" srcOrd="7" destOrd="0" presId="urn:microsoft.com/office/officeart/2005/8/layout/cycle8"/>
    <dgm:cxn modelId="{2CC676D3-5EF1-4BE4-AB16-485C722589AC}" type="presParOf" srcId="{DA8B28F8-5974-427F-8B4F-1C3FC8911ECF}" destId="{03C918E7-6BCA-4166-B277-68EF2B8DB523}" srcOrd="8" destOrd="0" presId="urn:microsoft.com/office/officeart/2005/8/layout/cycle8"/>
    <dgm:cxn modelId="{4EB7628D-11D8-4EDE-9E82-56802B82F1F8}" type="presParOf" srcId="{DA8B28F8-5974-427F-8B4F-1C3FC8911ECF}" destId="{32A4F600-57BE-4783-8FC4-949499FC3FD4}" srcOrd="9" destOrd="0" presId="urn:microsoft.com/office/officeart/2005/8/layout/cycle8"/>
    <dgm:cxn modelId="{751E80D1-068D-49C5-8E55-A550831D3704}" type="presParOf" srcId="{DA8B28F8-5974-427F-8B4F-1C3FC8911ECF}" destId="{F235A14E-B951-4E8C-B946-96D6ABCF91BA}" srcOrd="10" destOrd="0" presId="urn:microsoft.com/office/officeart/2005/8/layout/cycle8"/>
    <dgm:cxn modelId="{A78BCFED-EB2A-43BC-98A0-769C720C6841}" type="presParOf" srcId="{DA8B28F8-5974-427F-8B4F-1C3FC8911ECF}" destId="{EF1CEB4A-DB00-4AAC-BEF1-6A8A47A027F3}" srcOrd="11" destOrd="0" presId="urn:microsoft.com/office/officeart/2005/8/layout/cycle8"/>
    <dgm:cxn modelId="{18547B24-BC14-4102-82BC-C47B837DDD07}" type="presParOf" srcId="{DA8B28F8-5974-427F-8B4F-1C3FC8911ECF}" destId="{EC28E887-3C26-4EE2-8332-E15AB408C9A1}" srcOrd="12" destOrd="0" presId="urn:microsoft.com/office/officeart/2005/8/layout/cycle8"/>
    <dgm:cxn modelId="{257832CF-C3E9-47E3-9057-5A60A47F1E0D}" type="presParOf" srcId="{DA8B28F8-5974-427F-8B4F-1C3FC8911ECF}" destId="{5D7B6969-6FCF-4977-AD7A-77AA9D994504}" srcOrd="13" destOrd="0" presId="urn:microsoft.com/office/officeart/2005/8/layout/cycle8"/>
    <dgm:cxn modelId="{1C99F36D-AA38-48EF-9E38-1B5DAB967970}" type="presParOf" srcId="{DA8B28F8-5974-427F-8B4F-1C3FC8911ECF}" destId="{53644E48-55C8-4C66-B42C-634C4DC59265}" srcOrd="14" destOrd="0" presId="urn:microsoft.com/office/officeart/2005/8/layout/cycle8"/>
    <dgm:cxn modelId="{65F7C3F7-5305-41E1-8181-FB048E8442E6}" type="presParOf" srcId="{DA8B28F8-5974-427F-8B4F-1C3FC8911ECF}" destId="{F8972351-733C-4B73-B842-1FA5CB179DC9}" srcOrd="15" destOrd="0" presId="urn:microsoft.com/office/officeart/2005/8/layout/cycle8"/>
    <dgm:cxn modelId="{095BAB2D-7A72-45CB-B60E-7C6E6BCAC90E}" type="presParOf" srcId="{DA8B28F8-5974-427F-8B4F-1C3FC8911ECF}" destId="{C4856082-4644-4788-BCB1-D093A28F0603}" srcOrd="16" destOrd="0" presId="urn:microsoft.com/office/officeart/2005/8/layout/cycle8"/>
    <dgm:cxn modelId="{BD286D87-AF0E-4850-B079-2DFC8047E70B}" type="presParOf" srcId="{DA8B28F8-5974-427F-8B4F-1C3FC8911ECF}" destId="{0A6B7B0E-4F2E-4F4A-9D80-164683E9D2CD}" srcOrd="17" destOrd="0" presId="urn:microsoft.com/office/officeart/2005/8/layout/cycle8"/>
    <dgm:cxn modelId="{8665FFED-E955-44D4-8046-74F351CD99F2}" type="presParOf" srcId="{DA8B28F8-5974-427F-8B4F-1C3FC8911ECF}" destId="{1C0411BA-7CA4-4945-A7E5-20D5EDE5BE0B}" srcOrd="18" destOrd="0" presId="urn:microsoft.com/office/officeart/2005/8/layout/cycle8"/>
    <dgm:cxn modelId="{FEC4AC2A-5EF5-4750-AF31-6EA1D2CC01C8}" type="presParOf" srcId="{DA8B28F8-5974-427F-8B4F-1C3FC8911ECF}" destId="{41AEA1F5-73BC-43B4-817B-E4FE20ADF0FF}" srcOrd="19"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F43758C-36C2-475D-B683-81D19D71D3B8}" type="doc">
      <dgm:prSet loTypeId="urn:microsoft.com/office/officeart/2009/layout/CircleArrowProcess" loCatId="process" qsTypeId="urn:microsoft.com/office/officeart/2005/8/quickstyle/simple1" qsCatId="simple" csTypeId="urn:microsoft.com/office/officeart/2005/8/colors/accent1_2" csCatId="accent1" phldr="1"/>
      <dgm:spPr/>
      <dgm:t>
        <a:bodyPr/>
        <a:lstStyle/>
        <a:p>
          <a:endParaRPr lang="de-DE"/>
        </a:p>
      </dgm:t>
    </dgm:pt>
    <dgm:pt modelId="{2E4DEED6-81AB-490F-B987-A8E59846F6A1}">
      <dgm:prSet phldrT="[Text]"/>
      <dgm:spPr/>
      <dgm:t>
        <a:bodyPr/>
        <a:lstStyle/>
        <a:p>
          <a:r>
            <a:rPr lang="de-DE" dirty="0"/>
            <a:t>Technik</a:t>
          </a:r>
        </a:p>
      </dgm:t>
    </dgm:pt>
    <dgm:pt modelId="{177454F5-D105-4660-835E-E45B641E672E}" type="parTrans" cxnId="{315BCA11-5F2A-4BA3-9C72-AC23D382BD8F}">
      <dgm:prSet/>
      <dgm:spPr/>
      <dgm:t>
        <a:bodyPr/>
        <a:lstStyle/>
        <a:p>
          <a:endParaRPr lang="de-DE"/>
        </a:p>
      </dgm:t>
    </dgm:pt>
    <dgm:pt modelId="{D18ACDE1-B286-4DE9-9D3C-8AC234B95572}" type="sibTrans" cxnId="{315BCA11-5F2A-4BA3-9C72-AC23D382BD8F}">
      <dgm:prSet/>
      <dgm:spPr/>
      <dgm:t>
        <a:bodyPr/>
        <a:lstStyle/>
        <a:p>
          <a:endParaRPr lang="de-DE"/>
        </a:p>
      </dgm:t>
    </dgm:pt>
    <dgm:pt modelId="{7406C126-57E7-41A2-A75B-E86B36A405AB}">
      <dgm:prSet phldrT="[Text]"/>
      <dgm:spPr/>
      <dgm:t>
        <a:bodyPr/>
        <a:lstStyle/>
        <a:p>
          <a:r>
            <a:rPr lang="de-DE" dirty="0"/>
            <a:t>Organisation</a:t>
          </a:r>
        </a:p>
      </dgm:t>
    </dgm:pt>
    <dgm:pt modelId="{214A52EF-C381-4973-AC07-AC57EF96EE83}" type="parTrans" cxnId="{0DACD482-7ED8-451E-9BD2-950595D81897}">
      <dgm:prSet/>
      <dgm:spPr/>
      <dgm:t>
        <a:bodyPr/>
        <a:lstStyle/>
        <a:p>
          <a:endParaRPr lang="de-DE"/>
        </a:p>
      </dgm:t>
    </dgm:pt>
    <dgm:pt modelId="{6510076C-BC1B-4B83-9231-2B3BAC4F58A1}" type="sibTrans" cxnId="{0DACD482-7ED8-451E-9BD2-950595D81897}">
      <dgm:prSet/>
      <dgm:spPr/>
      <dgm:t>
        <a:bodyPr/>
        <a:lstStyle/>
        <a:p>
          <a:endParaRPr lang="de-DE"/>
        </a:p>
      </dgm:t>
    </dgm:pt>
    <dgm:pt modelId="{F41A356F-BD01-48D9-8008-9464E10DB633}">
      <dgm:prSet phldrT="[Text]"/>
      <dgm:spPr/>
      <dgm:t>
        <a:bodyPr/>
        <a:lstStyle/>
        <a:p>
          <a:r>
            <a:rPr lang="de-DE" dirty="0"/>
            <a:t>Personal</a:t>
          </a:r>
        </a:p>
      </dgm:t>
    </dgm:pt>
    <dgm:pt modelId="{1364C181-88AC-4ADA-A5CF-71AE75B899EC}" type="parTrans" cxnId="{F01AAEC0-E727-4925-9C14-2E4C6856622C}">
      <dgm:prSet/>
      <dgm:spPr/>
      <dgm:t>
        <a:bodyPr/>
        <a:lstStyle/>
        <a:p>
          <a:endParaRPr lang="de-DE"/>
        </a:p>
      </dgm:t>
    </dgm:pt>
    <dgm:pt modelId="{95AB6F7B-F4E7-4DE4-A040-91FBB525D2CC}" type="sibTrans" cxnId="{F01AAEC0-E727-4925-9C14-2E4C6856622C}">
      <dgm:prSet/>
      <dgm:spPr/>
      <dgm:t>
        <a:bodyPr/>
        <a:lstStyle/>
        <a:p>
          <a:endParaRPr lang="de-DE"/>
        </a:p>
      </dgm:t>
    </dgm:pt>
    <dgm:pt modelId="{BA524616-586F-4DFD-84B3-2467721806C0}" type="pres">
      <dgm:prSet presAssocID="{4F43758C-36C2-475D-B683-81D19D71D3B8}" presName="Name0" presStyleCnt="0">
        <dgm:presLayoutVars>
          <dgm:chMax val="7"/>
          <dgm:chPref val="7"/>
          <dgm:dir/>
          <dgm:animLvl val="lvl"/>
        </dgm:presLayoutVars>
      </dgm:prSet>
      <dgm:spPr/>
    </dgm:pt>
    <dgm:pt modelId="{F979FF8A-50FA-48B1-921D-070943DEA57B}" type="pres">
      <dgm:prSet presAssocID="{2E4DEED6-81AB-490F-B987-A8E59846F6A1}" presName="Accent1" presStyleCnt="0"/>
      <dgm:spPr/>
    </dgm:pt>
    <dgm:pt modelId="{7EE4C23E-37F8-4EAC-81F7-78D0EA2912E6}" type="pres">
      <dgm:prSet presAssocID="{2E4DEED6-81AB-490F-B987-A8E59846F6A1}" presName="Accent" presStyleLbl="node1" presStyleIdx="0" presStyleCnt="3"/>
      <dgm:spPr>
        <a:solidFill>
          <a:srgbClr val="F9B000"/>
        </a:solidFill>
        <a:ln>
          <a:noFill/>
        </a:ln>
      </dgm:spPr>
    </dgm:pt>
    <dgm:pt modelId="{3F49EC8B-101E-4379-A409-8EB63031D1FA}" type="pres">
      <dgm:prSet presAssocID="{2E4DEED6-81AB-490F-B987-A8E59846F6A1}" presName="Parent1" presStyleLbl="revTx" presStyleIdx="0" presStyleCnt="3">
        <dgm:presLayoutVars>
          <dgm:chMax val="1"/>
          <dgm:chPref val="1"/>
          <dgm:bulletEnabled val="1"/>
        </dgm:presLayoutVars>
      </dgm:prSet>
      <dgm:spPr/>
    </dgm:pt>
    <dgm:pt modelId="{E1938ADD-7184-411F-9DEC-421D6484A59A}" type="pres">
      <dgm:prSet presAssocID="{7406C126-57E7-41A2-A75B-E86B36A405AB}" presName="Accent2" presStyleCnt="0"/>
      <dgm:spPr/>
    </dgm:pt>
    <dgm:pt modelId="{EE6CBB6D-4CD1-4CAA-A711-AD41C4C8726C}" type="pres">
      <dgm:prSet presAssocID="{7406C126-57E7-41A2-A75B-E86B36A405AB}" presName="Accent" presStyleLbl="node1" presStyleIdx="1" presStyleCnt="3"/>
      <dgm:spPr>
        <a:solidFill>
          <a:srgbClr val="F9B000"/>
        </a:solidFill>
        <a:ln>
          <a:noFill/>
        </a:ln>
      </dgm:spPr>
    </dgm:pt>
    <dgm:pt modelId="{ABD59CC5-49C7-4C97-B190-9372C1AAC1E4}" type="pres">
      <dgm:prSet presAssocID="{7406C126-57E7-41A2-A75B-E86B36A405AB}" presName="Parent2" presStyleLbl="revTx" presStyleIdx="1" presStyleCnt="3">
        <dgm:presLayoutVars>
          <dgm:chMax val="1"/>
          <dgm:chPref val="1"/>
          <dgm:bulletEnabled val="1"/>
        </dgm:presLayoutVars>
      </dgm:prSet>
      <dgm:spPr/>
    </dgm:pt>
    <dgm:pt modelId="{3A518AA3-CAB1-4865-A842-98C32B379157}" type="pres">
      <dgm:prSet presAssocID="{F41A356F-BD01-48D9-8008-9464E10DB633}" presName="Accent3" presStyleCnt="0"/>
      <dgm:spPr/>
    </dgm:pt>
    <dgm:pt modelId="{D70F7211-7288-48B8-84F4-317A91532D04}" type="pres">
      <dgm:prSet presAssocID="{F41A356F-BD01-48D9-8008-9464E10DB633}" presName="Accent" presStyleLbl="node1" presStyleIdx="2" presStyleCnt="3"/>
      <dgm:spPr>
        <a:solidFill>
          <a:srgbClr val="F9B000"/>
        </a:solidFill>
        <a:ln>
          <a:noFill/>
        </a:ln>
      </dgm:spPr>
    </dgm:pt>
    <dgm:pt modelId="{01490B02-9920-4E34-BED3-97D0E9D2F61A}" type="pres">
      <dgm:prSet presAssocID="{F41A356F-BD01-48D9-8008-9464E10DB633}" presName="Parent3" presStyleLbl="revTx" presStyleIdx="2" presStyleCnt="3">
        <dgm:presLayoutVars>
          <dgm:chMax val="1"/>
          <dgm:chPref val="1"/>
          <dgm:bulletEnabled val="1"/>
        </dgm:presLayoutVars>
      </dgm:prSet>
      <dgm:spPr/>
    </dgm:pt>
  </dgm:ptLst>
  <dgm:cxnLst>
    <dgm:cxn modelId="{5740B80D-5D68-4E04-9233-4C1359A01F82}" type="presOf" srcId="{F41A356F-BD01-48D9-8008-9464E10DB633}" destId="{01490B02-9920-4E34-BED3-97D0E9D2F61A}" srcOrd="0" destOrd="0" presId="urn:microsoft.com/office/officeart/2009/layout/CircleArrowProcess"/>
    <dgm:cxn modelId="{315BCA11-5F2A-4BA3-9C72-AC23D382BD8F}" srcId="{4F43758C-36C2-475D-B683-81D19D71D3B8}" destId="{2E4DEED6-81AB-490F-B987-A8E59846F6A1}" srcOrd="0" destOrd="0" parTransId="{177454F5-D105-4660-835E-E45B641E672E}" sibTransId="{D18ACDE1-B286-4DE9-9D3C-8AC234B95572}"/>
    <dgm:cxn modelId="{0DACD482-7ED8-451E-9BD2-950595D81897}" srcId="{4F43758C-36C2-475D-B683-81D19D71D3B8}" destId="{7406C126-57E7-41A2-A75B-E86B36A405AB}" srcOrd="1" destOrd="0" parTransId="{214A52EF-C381-4973-AC07-AC57EF96EE83}" sibTransId="{6510076C-BC1B-4B83-9231-2B3BAC4F58A1}"/>
    <dgm:cxn modelId="{856D4E8A-2CDA-41CA-A297-90277FD1BAC8}" type="presOf" srcId="{2E4DEED6-81AB-490F-B987-A8E59846F6A1}" destId="{3F49EC8B-101E-4379-A409-8EB63031D1FA}" srcOrd="0" destOrd="0" presId="urn:microsoft.com/office/officeart/2009/layout/CircleArrowProcess"/>
    <dgm:cxn modelId="{8DE8D7A2-6124-4056-8650-046D0A378D5E}" type="presOf" srcId="{7406C126-57E7-41A2-A75B-E86B36A405AB}" destId="{ABD59CC5-49C7-4C97-B190-9372C1AAC1E4}" srcOrd="0" destOrd="0" presId="urn:microsoft.com/office/officeart/2009/layout/CircleArrowProcess"/>
    <dgm:cxn modelId="{7F9F9FB3-6970-48F0-B835-65EF021870CD}" type="presOf" srcId="{4F43758C-36C2-475D-B683-81D19D71D3B8}" destId="{BA524616-586F-4DFD-84B3-2467721806C0}" srcOrd="0" destOrd="0" presId="urn:microsoft.com/office/officeart/2009/layout/CircleArrowProcess"/>
    <dgm:cxn modelId="{F01AAEC0-E727-4925-9C14-2E4C6856622C}" srcId="{4F43758C-36C2-475D-B683-81D19D71D3B8}" destId="{F41A356F-BD01-48D9-8008-9464E10DB633}" srcOrd="2" destOrd="0" parTransId="{1364C181-88AC-4ADA-A5CF-71AE75B899EC}" sibTransId="{95AB6F7B-F4E7-4DE4-A040-91FBB525D2CC}"/>
    <dgm:cxn modelId="{214BA7F5-3606-4FCA-8174-3680C3AD7699}" type="presParOf" srcId="{BA524616-586F-4DFD-84B3-2467721806C0}" destId="{F979FF8A-50FA-48B1-921D-070943DEA57B}" srcOrd="0" destOrd="0" presId="urn:microsoft.com/office/officeart/2009/layout/CircleArrowProcess"/>
    <dgm:cxn modelId="{33B76E66-BC48-4CF2-9A0C-AFEAFF59CE35}" type="presParOf" srcId="{F979FF8A-50FA-48B1-921D-070943DEA57B}" destId="{7EE4C23E-37F8-4EAC-81F7-78D0EA2912E6}" srcOrd="0" destOrd="0" presId="urn:microsoft.com/office/officeart/2009/layout/CircleArrowProcess"/>
    <dgm:cxn modelId="{9A578880-CD1A-4CFC-8878-28132F1CF44F}" type="presParOf" srcId="{BA524616-586F-4DFD-84B3-2467721806C0}" destId="{3F49EC8B-101E-4379-A409-8EB63031D1FA}" srcOrd="1" destOrd="0" presId="urn:microsoft.com/office/officeart/2009/layout/CircleArrowProcess"/>
    <dgm:cxn modelId="{9FE17BDA-E150-403C-9C33-E5B48733B645}" type="presParOf" srcId="{BA524616-586F-4DFD-84B3-2467721806C0}" destId="{E1938ADD-7184-411F-9DEC-421D6484A59A}" srcOrd="2" destOrd="0" presId="urn:microsoft.com/office/officeart/2009/layout/CircleArrowProcess"/>
    <dgm:cxn modelId="{5DE57E2A-9042-4822-A266-742E1C5C720E}" type="presParOf" srcId="{E1938ADD-7184-411F-9DEC-421D6484A59A}" destId="{EE6CBB6D-4CD1-4CAA-A711-AD41C4C8726C}" srcOrd="0" destOrd="0" presId="urn:microsoft.com/office/officeart/2009/layout/CircleArrowProcess"/>
    <dgm:cxn modelId="{BE9ACE01-8DBD-4F32-B624-86C344D19E23}" type="presParOf" srcId="{BA524616-586F-4DFD-84B3-2467721806C0}" destId="{ABD59CC5-49C7-4C97-B190-9372C1AAC1E4}" srcOrd="3" destOrd="0" presId="urn:microsoft.com/office/officeart/2009/layout/CircleArrowProcess"/>
    <dgm:cxn modelId="{A1BC1FD9-EC80-4D62-8D7B-B0830412218C}" type="presParOf" srcId="{BA524616-586F-4DFD-84B3-2467721806C0}" destId="{3A518AA3-CAB1-4865-A842-98C32B379157}" srcOrd="4" destOrd="0" presId="urn:microsoft.com/office/officeart/2009/layout/CircleArrowProcess"/>
    <dgm:cxn modelId="{67E57F32-6E97-4760-87CA-1623F863A387}" type="presParOf" srcId="{3A518AA3-CAB1-4865-A842-98C32B379157}" destId="{D70F7211-7288-48B8-84F4-317A91532D04}" srcOrd="0" destOrd="0" presId="urn:microsoft.com/office/officeart/2009/layout/CircleArrowProcess"/>
    <dgm:cxn modelId="{A0AEC8D6-E912-451C-89ED-5593BF5C1435}" type="presParOf" srcId="{BA524616-586F-4DFD-84B3-2467721806C0}" destId="{01490B02-9920-4E34-BED3-97D0E9D2F61A}" srcOrd="5" destOrd="0" presId="urn:microsoft.com/office/officeart/2009/layout/Circle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0253A93-131F-4CAA-ABA6-6AF800E86DE9}" type="doc">
      <dgm:prSet loTypeId="urn:microsoft.com/office/officeart/2005/8/layout/cycle8" loCatId="cycle" qsTypeId="urn:microsoft.com/office/officeart/2005/8/quickstyle/simple1" qsCatId="simple" csTypeId="urn:microsoft.com/office/officeart/2005/8/colors/accent1_2" csCatId="accent1" phldr="1"/>
      <dgm:spPr/>
      <dgm:t>
        <a:bodyPr/>
        <a:lstStyle/>
        <a:p>
          <a:endParaRPr lang="de-DE"/>
        </a:p>
      </dgm:t>
    </dgm:pt>
    <dgm:pt modelId="{9FAF61AE-3232-4430-9495-609643316079}">
      <dgm:prSet phldrT="[Text]"/>
      <dgm:spPr>
        <a:solidFill>
          <a:srgbClr val="3B687F"/>
        </a:solidFill>
        <a:ln>
          <a:solidFill>
            <a:srgbClr val="3B687F"/>
          </a:solidFill>
        </a:ln>
      </dgm:spPr>
      <dgm:t>
        <a:bodyPr/>
        <a:lstStyle/>
        <a:p>
          <a:r>
            <a:rPr lang="de-DE" dirty="0"/>
            <a:t>Planen</a:t>
          </a:r>
        </a:p>
        <a:p>
          <a:endParaRPr lang="de-DE" dirty="0"/>
        </a:p>
      </dgm:t>
    </dgm:pt>
    <dgm:pt modelId="{4044A0A1-2E04-42F2-B4E3-EDA04FBF67FD}" type="parTrans" cxnId="{748F85AE-AFAC-4661-8D2F-0626063656A8}">
      <dgm:prSet/>
      <dgm:spPr/>
      <dgm:t>
        <a:bodyPr/>
        <a:lstStyle/>
        <a:p>
          <a:endParaRPr lang="de-DE"/>
        </a:p>
      </dgm:t>
    </dgm:pt>
    <dgm:pt modelId="{9EC5168D-A534-4B60-A298-7C85140DC581}" type="sibTrans" cxnId="{748F85AE-AFAC-4661-8D2F-0626063656A8}">
      <dgm:prSet/>
      <dgm:spPr/>
      <dgm:t>
        <a:bodyPr/>
        <a:lstStyle/>
        <a:p>
          <a:endParaRPr lang="de-DE"/>
        </a:p>
      </dgm:t>
    </dgm:pt>
    <dgm:pt modelId="{48B2C8A0-9505-4AFA-812B-810222F708A7}">
      <dgm:prSet phldrT="[Text]"/>
      <dgm:spPr>
        <a:solidFill>
          <a:srgbClr val="F9AA00"/>
        </a:solidFill>
      </dgm:spPr>
      <dgm:t>
        <a:bodyPr/>
        <a:lstStyle/>
        <a:p>
          <a:r>
            <a:rPr lang="de-DE" dirty="0"/>
            <a:t>Machen</a:t>
          </a:r>
        </a:p>
      </dgm:t>
    </dgm:pt>
    <dgm:pt modelId="{156A121D-C396-4302-9FA9-4FE173D8FC63}" type="parTrans" cxnId="{7721CC10-BF10-4DE4-BBB7-A74BE96D1612}">
      <dgm:prSet/>
      <dgm:spPr/>
      <dgm:t>
        <a:bodyPr/>
        <a:lstStyle/>
        <a:p>
          <a:endParaRPr lang="de-DE"/>
        </a:p>
      </dgm:t>
    </dgm:pt>
    <dgm:pt modelId="{D84F4B9D-913C-4461-8ECD-6D007D710323}" type="sibTrans" cxnId="{7721CC10-BF10-4DE4-BBB7-A74BE96D1612}">
      <dgm:prSet/>
      <dgm:spPr/>
      <dgm:t>
        <a:bodyPr/>
        <a:lstStyle/>
        <a:p>
          <a:endParaRPr lang="de-DE"/>
        </a:p>
      </dgm:t>
    </dgm:pt>
    <dgm:pt modelId="{3EC74F18-A252-4ED1-B93F-15F42CDBF952}">
      <dgm:prSet phldrT="[Text]"/>
      <dgm:spPr>
        <a:solidFill>
          <a:srgbClr val="3B687F"/>
        </a:solidFill>
      </dgm:spPr>
      <dgm:t>
        <a:bodyPr/>
        <a:lstStyle/>
        <a:p>
          <a:r>
            <a:rPr lang="de-DE" dirty="0"/>
            <a:t>Handeln</a:t>
          </a:r>
        </a:p>
        <a:p>
          <a:endParaRPr lang="de-DE" dirty="0"/>
        </a:p>
      </dgm:t>
    </dgm:pt>
    <dgm:pt modelId="{09A1DFFF-8BD5-4D00-B35C-C4922937CDC9}" type="parTrans" cxnId="{4A4ABA11-DFB3-41BA-9D08-7B970E236129}">
      <dgm:prSet/>
      <dgm:spPr/>
      <dgm:t>
        <a:bodyPr/>
        <a:lstStyle/>
        <a:p>
          <a:endParaRPr lang="de-DE"/>
        </a:p>
      </dgm:t>
    </dgm:pt>
    <dgm:pt modelId="{3E5388A3-7CB0-42D4-8FF2-D1C9AD034351}" type="sibTrans" cxnId="{4A4ABA11-DFB3-41BA-9D08-7B970E236129}">
      <dgm:prSet/>
      <dgm:spPr/>
      <dgm:t>
        <a:bodyPr/>
        <a:lstStyle/>
        <a:p>
          <a:endParaRPr lang="de-DE"/>
        </a:p>
      </dgm:t>
    </dgm:pt>
    <dgm:pt modelId="{654B0920-220C-4659-B5A4-2AE41B663951}">
      <dgm:prSet/>
      <dgm:spPr>
        <a:solidFill>
          <a:srgbClr val="3B687F"/>
        </a:solidFill>
      </dgm:spPr>
      <dgm:t>
        <a:bodyPr/>
        <a:lstStyle/>
        <a:p>
          <a:r>
            <a:rPr lang="de-DE" dirty="0"/>
            <a:t>Überprüfen</a:t>
          </a:r>
        </a:p>
      </dgm:t>
    </dgm:pt>
    <dgm:pt modelId="{B49D6BD1-6602-4C92-B73B-AAF190AB42D7}" type="parTrans" cxnId="{8EEAD120-EF98-4C80-9AD3-589A18B49DD5}">
      <dgm:prSet/>
      <dgm:spPr/>
      <dgm:t>
        <a:bodyPr/>
        <a:lstStyle/>
        <a:p>
          <a:endParaRPr lang="de-DE"/>
        </a:p>
      </dgm:t>
    </dgm:pt>
    <dgm:pt modelId="{5985E8D0-8983-4589-A867-E1BEC55F8065}" type="sibTrans" cxnId="{8EEAD120-EF98-4C80-9AD3-589A18B49DD5}">
      <dgm:prSet/>
      <dgm:spPr/>
      <dgm:t>
        <a:bodyPr/>
        <a:lstStyle/>
        <a:p>
          <a:endParaRPr lang="de-DE"/>
        </a:p>
      </dgm:t>
    </dgm:pt>
    <dgm:pt modelId="{DA8B28F8-5974-427F-8B4F-1C3FC8911ECF}" type="pres">
      <dgm:prSet presAssocID="{50253A93-131F-4CAA-ABA6-6AF800E86DE9}" presName="compositeShape" presStyleCnt="0">
        <dgm:presLayoutVars>
          <dgm:chMax val="7"/>
          <dgm:dir/>
          <dgm:resizeHandles val="exact"/>
        </dgm:presLayoutVars>
      </dgm:prSet>
      <dgm:spPr/>
    </dgm:pt>
    <dgm:pt modelId="{E65B57E6-0BE2-4314-A567-5C4A24023DF1}" type="pres">
      <dgm:prSet presAssocID="{50253A93-131F-4CAA-ABA6-6AF800E86DE9}" presName="wedge1" presStyleLbl="node1" presStyleIdx="0" presStyleCnt="4"/>
      <dgm:spPr/>
    </dgm:pt>
    <dgm:pt modelId="{C6F3A014-2407-40EA-8111-B32C01CEB4B0}" type="pres">
      <dgm:prSet presAssocID="{50253A93-131F-4CAA-ABA6-6AF800E86DE9}" presName="dummy1a" presStyleCnt="0"/>
      <dgm:spPr/>
    </dgm:pt>
    <dgm:pt modelId="{C989C25C-34FC-4B5F-8CA8-212BA651AC4A}" type="pres">
      <dgm:prSet presAssocID="{50253A93-131F-4CAA-ABA6-6AF800E86DE9}" presName="dummy1b" presStyleCnt="0"/>
      <dgm:spPr/>
    </dgm:pt>
    <dgm:pt modelId="{F447FB4D-8013-427D-807E-CAEFB290DBB6}" type="pres">
      <dgm:prSet presAssocID="{50253A93-131F-4CAA-ABA6-6AF800E86DE9}" presName="wedge1Tx" presStyleLbl="node1" presStyleIdx="0" presStyleCnt="4">
        <dgm:presLayoutVars>
          <dgm:chMax val="0"/>
          <dgm:chPref val="0"/>
          <dgm:bulletEnabled val="1"/>
        </dgm:presLayoutVars>
      </dgm:prSet>
      <dgm:spPr/>
    </dgm:pt>
    <dgm:pt modelId="{AC1321D5-6D57-4DFA-9E08-8AD49D1EC8C4}" type="pres">
      <dgm:prSet presAssocID="{50253A93-131F-4CAA-ABA6-6AF800E86DE9}" presName="wedge2" presStyleLbl="node1" presStyleIdx="1" presStyleCnt="4" custScaleX="95988" custScaleY="97497"/>
      <dgm:spPr/>
    </dgm:pt>
    <dgm:pt modelId="{EECD814E-FBCC-437A-AB69-74CBC2C79B60}" type="pres">
      <dgm:prSet presAssocID="{50253A93-131F-4CAA-ABA6-6AF800E86DE9}" presName="dummy2a" presStyleCnt="0"/>
      <dgm:spPr/>
    </dgm:pt>
    <dgm:pt modelId="{9A6E3145-DC21-4146-8C1A-FEE642DC9156}" type="pres">
      <dgm:prSet presAssocID="{50253A93-131F-4CAA-ABA6-6AF800E86DE9}" presName="dummy2b" presStyleCnt="0"/>
      <dgm:spPr/>
    </dgm:pt>
    <dgm:pt modelId="{E2E1EBFB-5E7D-4FE4-940C-10C28957E41E}" type="pres">
      <dgm:prSet presAssocID="{50253A93-131F-4CAA-ABA6-6AF800E86DE9}" presName="wedge2Tx" presStyleLbl="node1" presStyleIdx="1" presStyleCnt="4">
        <dgm:presLayoutVars>
          <dgm:chMax val="0"/>
          <dgm:chPref val="0"/>
          <dgm:bulletEnabled val="1"/>
        </dgm:presLayoutVars>
      </dgm:prSet>
      <dgm:spPr/>
    </dgm:pt>
    <dgm:pt modelId="{03C918E7-6BCA-4166-B277-68EF2B8DB523}" type="pres">
      <dgm:prSet presAssocID="{50253A93-131F-4CAA-ABA6-6AF800E86DE9}" presName="wedge3" presStyleLbl="node1" presStyleIdx="2" presStyleCnt="4"/>
      <dgm:spPr/>
    </dgm:pt>
    <dgm:pt modelId="{32A4F600-57BE-4783-8FC4-949499FC3FD4}" type="pres">
      <dgm:prSet presAssocID="{50253A93-131F-4CAA-ABA6-6AF800E86DE9}" presName="dummy3a" presStyleCnt="0"/>
      <dgm:spPr/>
    </dgm:pt>
    <dgm:pt modelId="{F235A14E-B951-4E8C-B946-96D6ABCF91BA}" type="pres">
      <dgm:prSet presAssocID="{50253A93-131F-4CAA-ABA6-6AF800E86DE9}" presName="dummy3b" presStyleCnt="0"/>
      <dgm:spPr/>
    </dgm:pt>
    <dgm:pt modelId="{EF1CEB4A-DB00-4AAC-BEF1-6A8A47A027F3}" type="pres">
      <dgm:prSet presAssocID="{50253A93-131F-4CAA-ABA6-6AF800E86DE9}" presName="wedge3Tx" presStyleLbl="node1" presStyleIdx="2" presStyleCnt="4">
        <dgm:presLayoutVars>
          <dgm:chMax val="0"/>
          <dgm:chPref val="0"/>
          <dgm:bulletEnabled val="1"/>
        </dgm:presLayoutVars>
      </dgm:prSet>
      <dgm:spPr/>
    </dgm:pt>
    <dgm:pt modelId="{EC28E887-3C26-4EE2-8332-E15AB408C9A1}" type="pres">
      <dgm:prSet presAssocID="{50253A93-131F-4CAA-ABA6-6AF800E86DE9}" presName="wedge4" presStyleLbl="node1" presStyleIdx="3" presStyleCnt="4"/>
      <dgm:spPr/>
    </dgm:pt>
    <dgm:pt modelId="{5D7B6969-6FCF-4977-AD7A-77AA9D994504}" type="pres">
      <dgm:prSet presAssocID="{50253A93-131F-4CAA-ABA6-6AF800E86DE9}" presName="dummy4a" presStyleCnt="0"/>
      <dgm:spPr/>
    </dgm:pt>
    <dgm:pt modelId="{53644E48-55C8-4C66-B42C-634C4DC59265}" type="pres">
      <dgm:prSet presAssocID="{50253A93-131F-4CAA-ABA6-6AF800E86DE9}" presName="dummy4b" presStyleCnt="0"/>
      <dgm:spPr/>
    </dgm:pt>
    <dgm:pt modelId="{F8972351-733C-4B73-B842-1FA5CB179DC9}" type="pres">
      <dgm:prSet presAssocID="{50253A93-131F-4CAA-ABA6-6AF800E86DE9}" presName="wedge4Tx" presStyleLbl="node1" presStyleIdx="3" presStyleCnt="4">
        <dgm:presLayoutVars>
          <dgm:chMax val="0"/>
          <dgm:chPref val="0"/>
          <dgm:bulletEnabled val="1"/>
        </dgm:presLayoutVars>
      </dgm:prSet>
      <dgm:spPr/>
    </dgm:pt>
    <dgm:pt modelId="{C4856082-4644-4788-BCB1-D093A28F0603}" type="pres">
      <dgm:prSet presAssocID="{9EC5168D-A534-4B60-A298-7C85140DC581}" presName="arrowWedge1" presStyleLbl="fgSibTrans2D1" presStyleIdx="0" presStyleCnt="4"/>
      <dgm:spPr>
        <a:xfrm>
          <a:off x="3459535" y="47294"/>
          <a:ext cx="4434357" cy="4434357"/>
        </a:xfrm>
        <a:prstGeom prst="circularArrow">
          <a:avLst>
            <a:gd name="adj1" fmla="val 5085"/>
            <a:gd name="adj2" fmla="val 327528"/>
            <a:gd name="adj3" fmla="val 21272472"/>
            <a:gd name="adj4" fmla="val 16200000"/>
            <a:gd name="adj5" fmla="val 5932"/>
          </a:avLst>
        </a:prstGeom>
        <a:solidFill>
          <a:srgbClr val="90ABBE"/>
        </a:solidFill>
        <a:ln>
          <a:noFill/>
        </a:ln>
        <a:effectLst/>
      </dgm:spPr>
    </dgm:pt>
    <dgm:pt modelId="{0A6B7B0E-4F2E-4F4A-9D80-164683E9D2CD}" type="pres">
      <dgm:prSet presAssocID="{D84F4B9D-913C-4461-8ECD-6D007D710323}" presName="arrowWedge2" presStyleLbl="fgSibTrans2D1" presStyleIdx="1" presStyleCnt="4"/>
      <dgm:spPr>
        <a:xfrm>
          <a:off x="3459535" y="179761"/>
          <a:ext cx="4434357" cy="4434357"/>
        </a:xfrm>
        <a:prstGeom prst="circularArrow">
          <a:avLst>
            <a:gd name="adj1" fmla="val 5085"/>
            <a:gd name="adj2" fmla="val 327528"/>
            <a:gd name="adj3" fmla="val 5072472"/>
            <a:gd name="adj4" fmla="val 0"/>
            <a:gd name="adj5" fmla="val 5932"/>
          </a:avLst>
        </a:prstGeom>
        <a:solidFill>
          <a:srgbClr val="90ABBE"/>
        </a:solidFill>
        <a:ln>
          <a:noFill/>
        </a:ln>
        <a:effectLst/>
      </dgm:spPr>
    </dgm:pt>
    <dgm:pt modelId="{1C0411BA-7CA4-4945-A7E5-20D5EDE5BE0B}" type="pres">
      <dgm:prSet presAssocID="{5985E8D0-8983-4589-A867-E1BEC55F8065}" presName="arrowWedge3" presStyleLbl="fgSibTrans2D1" presStyleIdx="2" presStyleCnt="4"/>
      <dgm:spPr>
        <a:xfrm>
          <a:off x="3327068" y="179761"/>
          <a:ext cx="4434357" cy="4434357"/>
        </a:xfrm>
        <a:prstGeom prst="circularArrow">
          <a:avLst>
            <a:gd name="adj1" fmla="val 5085"/>
            <a:gd name="adj2" fmla="val 327528"/>
            <a:gd name="adj3" fmla="val 10472472"/>
            <a:gd name="adj4" fmla="val 5400000"/>
            <a:gd name="adj5" fmla="val 5932"/>
          </a:avLst>
        </a:prstGeom>
        <a:solidFill>
          <a:srgbClr val="90ABBE"/>
        </a:solidFill>
        <a:ln>
          <a:noFill/>
        </a:ln>
        <a:effectLst/>
      </dgm:spPr>
    </dgm:pt>
    <dgm:pt modelId="{41AEA1F5-73BC-43B4-817B-E4FE20ADF0FF}" type="pres">
      <dgm:prSet presAssocID="{3E5388A3-7CB0-42D4-8FF2-D1C9AD034351}" presName="arrowWedge4" presStyleLbl="fgSibTrans2D1" presStyleIdx="3" presStyleCnt="4"/>
      <dgm:spPr>
        <a:solidFill>
          <a:srgbClr val="90ABBE"/>
        </a:solidFill>
      </dgm:spPr>
    </dgm:pt>
  </dgm:ptLst>
  <dgm:cxnLst>
    <dgm:cxn modelId="{53C54406-EB8F-4010-AA00-6BD0FBAB5DC9}" type="presOf" srcId="{48B2C8A0-9505-4AFA-812B-810222F708A7}" destId="{AC1321D5-6D57-4DFA-9E08-8AD49D1EC8C4}" srcOrd="0" destOrd="0" presId="urn:microsoft.com/office/officeart/2005/8/layout/cycle8"/>
    <dgm:cxn modelId="{7721CC10-BF10-4DE4-BBB7-A74BE96D1612}" srcId="{50253A93-131F-4CAA-ABA6-6AF800E86DE9}" destId="{48B2C8A0-9505-4AFA-812B-810222F708A7}" srcOrd="1" destOrd="0" parTransId="{156A121D-C396-4302-9FA9-4FE173D8FC63}" sibTransId="{D84F4B9D-913C-4461-8ECD-6D007D710323}"/>
    <dgm:cxn modelId="{4A4ABA11-DFB3-41BA-9D08-7B970E236129}" srcId="{50253A93-131F-4CAA-ABA6-6AF800E86DE9}" destId="{3EC74F18-A252-4ED1-B93F-15F42CDBF952}" srcOrd="3" destOrd="0" parTransId="{09A1DFFF-8BD5-4D00-B35C-C4922937CDC9}" sibTransId="{3E5388A3-7CB0-42D4-8FF2-D1C9AD034351}"/>
    <dgm:cxn modelId="{8EEAD120-EF98-4C80-9AD3-589A18B49DD5}" srcId="{50253A93-131F-4CAA-ABA6-6AF800E86DE9}" destId="{654B0920-220C-4659-B5A4-2AE41B663951}" srcOrd="2" destOrd="0" parTransId="{B49D6BD1-6602-4C92-B73B-AAF190AB42D7}" sibTransId="{5985E8D0-8983-4589-A867-E1BEC55F8065}"/>
    <dgm:cxn modelId="{D1D2ED2C-2F26-4E97-8A32-D43B2C6C4116}" type="presOf" srcId="{50253A93-131F-4CAA-ABA6-6AF800E86DE9}" destId="{DA8B28F8-5974-427F-8B4F-1C3FC8911ECF}" srcOrd="0" destOrd="0" presId="urn:microsoft.com/office/officeart/2005/8/layout/cycle8"/>
    <dgm:cxn modelId="{56CA9934-736D-4638-BC99-990249B994CC}" type="presOf" srcId="{3EC74F18-A252-4ED1-B93F-15F42CDBF952}" destId="{EC28E887-3C26-4EE2-8332-E15AB408C9A1}" srcOrd="0" destOrd="0" presId="urn:microsoft.com/office/officeart/2005/8/layout/cycle8"/>
    <dgm:cxn modelId="{E8C09B44-1E64-4DF5-AC96-B8BB8ED8DD00}" type="presOf" srcId="{9FAF61AE-3232-4430-9495-609643316079}" destId="{E65B57E6-0BE2-4314-A567-5C4A24023DF1}" srcOrd="0" destOrd="0" presId="urn:microsoft.com/office/officeart/2005/8/layout/cycle8"/>
    <dgm:cxn modelId="{7FA7C048-C615-456F-BBC9-739B4BCE3AE1}" type="presOf" srcId="{9FAF61AE-3232-4430-9495-609643316079}" destId="{F447FB4D-8013-427D-807E-CAEFB290DBB6}" srcOrd="1" destOrd="0" presId="urn:microsoft.com/office/officeart/2005/8/layout/cycle8"/>
    <dgm:cxn modelId="{0B550B56-7442-488B-8B1B-47618A88F2E9}" type="presOf" srcId="{48B2C8A0-9505-4AFA-812B-810222F708A7}" destId="{E2E1EBFB-5E7D-4FE4-940C-10C28957E41E}" srcOrd="1" destOrd="0" presId="urn:microsoft.com/office/officeart/2005/8/layout/cycle8"/>
    <dgm:cxn modelId="{93F79EA0-680A-4A09-803C-5A3B4E07D235}" type="presOf" srcId="{654B0920-220C-4659-B5A4-2AE41B663951}" destId="{EF1CEB4A-DB00-4AAC-BEF1-6A8A47A027F3}" srcOrd="1" destOrd="0" presId="urn:microsoft.com/office/officeart/2005/8/layout/cycle8"/>
    <dgm:cxn modelId="{748F85AE-AFAC-4661-8D2F-0626063656A8}" srcId="{50253A93-131F-4CAA-ABA6-6AF800E86DE9}" destId="{9FAF61AE-3232-4430-9495-609643316079}" srcOrd="0" destOrd="0" parTransId="{4044A0A1-2E04-42F2-B4E3-EDA04FBF67FD}" sibTransId="{9EC5168D-A534-4B60-A298-7C85140DC581}"/>
    <dgm:cxn modelId="{12A7C1C9-F3A5-4790-BFEF-E42A94731CB2}" type="presOf" srcId="{654B0920-220C-4659-B5A4-2AE41B663951}" destId="{03C918E7-6BCA-4166-B277-68EF2B8DB523}" srcOrd="0" destOrd="0" presId="urn:microsoft.com/office/officeart/2005/8/layout/cycle8"/>
    <dgm:cxn modelId="{04D3D7FB-1D67-4FC8-B099-9959CD23260F}" type="presOf" srcId="{3EC74F18-A252-4ED1-B93F-15F42CDBF952}" destId="{F8972351-733C-4B73-B842-1FA5CB179DC9}" srcOrd="1" destOrd="0" presId="urn:microsoft.com/office/officeart/2005/8/layout/cycle8"/>
    <dgm:cxn modelId="{ADF267C9-38F9-4C9C-9EC7-DEFC1BBEF7C7}" type="presParOf" srcId="{DA8B28F8-5974-427F-8B4F-1C3FC8911ECF}" destId="{E65B57E6-0BE2-4314-A567-5C4A24023DF1}" srcOrd="0" destOrd="0" presId="urn:microsoft.com/office/officeart/2005/8/layout/cycle8"/>
    <dgm:cxn modelId="{C852DDA4-1E32-4981-9FCE-2998FA63D8B8}" type="presParOf" srcId="{DA8B28F8-5974-427F-8B4F-1C3FC8911ECF}" destId="{C6F3A014-2407-40EA-8111-B32C01CEB4B0}" srcOrd="1" destOrd="0" presId="urn:microsoft.com/office/officeart/2005/8/layout/cycle8"/>
    <dgm:cxn modelId="{1AB1F533-66A8-4B87-821E-076783850B52}" type="presParOf" srcId="{DA8B28F8-5974-427F-8B4F-1C3FC8911ECF}" destId="{C989C25C-34FC-4B5F-8CA8-212BA651AC4A}" srcOrd="2" destOrd="0" presId="urn:microsoft.com/office/officeart/2005/8/layout/cycle8"/>
    <dgm:cxn modelId="{7386487B-7B83-4F68-84EA-6E0AFF5FCB79}" type="presParOf" srcId="{DA8B28F8-5974-427F-8B4F-1C3FC8911ECF}" destId="{F447FB4D-8013-427D-807E-CAEFB290DBB6}" srcOrd="3" destOrd="0" presId="urn:microsoft.com/office/officeart/2005/8/layout/cycle8"/>
    <dgm:cxn modelId="{B0899282-673D-46D4-99C1-D59B21F2E033}" type="presParOf" srcId="{DA8B28F8-5974-427F-8B4F-1C3FC8911ECF}" destId="{AC1321D5-6D57-4DFA-9E08-8AD49D1EC8C4}" srcOrd="4" destOrd="0" presId="urn:microsoft.com/office/officeart/2005/8/layout/cycle8"/>
    <dgm:cxn modelId="{7657417F-DD5A-44E7-ACB0-802C2BD65366}" type="presParOf" srcId="{DA8B28F8-5974-427F-8B4F-1C3FC8911ECF}" destId="{EECD814E-FBCC-437A-AB69-74CBC2C79B60}" srcOrd="5" destOrd="0" presId="urn:microsoft.com/office/officeart/2005/8/layout/cycle8"/>
    <dgm:cxn modelId="{5A9CFAD4-D94E-4C59-A68F-0E01F7800622}" type="presParOf" srcId="{DA8B28F8-5974-427F-8B4F-1C3FC8911ECF}" destId="{9A6E3145-DC21-4146-8C1A-FEE642DC9156}" srcOrd="6" destOrd="0" presId="urn:microsoft.com/office/officeart/2005/8/layout/cycle8"/>
    <dgm:cxn modelId="{6CFF9219-AF21-4DD0-8DF9-5255F2675AC0}" type="presParOf" srcId="{DA8B28F8-5974-427F-8B4F-1C3FC8911ECF}" destId="{E2E1EBFB-5E7D-4FE4-940C-10C28957E41E}" srcOrd="7" destOrd="0" presId="urn:microsoft.com/office/officeart/2005/8/layout/cycle8"/>
    <dgm:cxn modelId="{2CC676D3-5EF1-4BE4-AB16-485C722589AC}" type="presParOf" srcId="{DA8B28F8-5974-427F-8B4F-1C3FC8911ECF}" destId="{03C918E7-6BCA-4166-B277-68EF2B8DB523}" srcOrd="8" destOrd="0" presId="urn:microsoft.com/office/officeart/2005/8/layout/cycle8"/>
    <dgm:cxn modelId="{4EB7628D-11D8-4EDE-9E82-56802B82F1F8}" type="presParOf" srcId="{DA8B28F8-5974-427F-8B4F-1C3FC8911ECF}" destId="{32A4F600-57BE-4783-8FC4-949499FC3FD4}" srcOrd="9" destOrd="0" presId="urn:microsoft.com/office/officeart/2005/8/layout/cycle8"/>
    <dgm:cxn modelId="{751E80D1-068D-49C5-8E55-A550831D3704}" type="presParOf" srcId="{DA8B28F8-5974-427F-8B4F-1C3FC8911ECF}" destId="{F235A14E-B951-4E8C-B946-96D6ABCF91BA}" srcOrd="10" destOrd="0" presId="urn:microsoft.com/office/officeart/2005/8/layout/cycle8"/>
    <dgm:cxn modelId="{A78BCFED-EB2A-43BC-98A0-769C720C6841}" type="presParOf" srcId="{DA8B28F8-5974-427F-8B4F-1C3FC8911ECF}" destId="{EF1CEB4A-DB00-4AAC-BEF1-6A8A47A027F3}" srcOrd="11" destOrd="0" presId="urn:microsoft.com/office/officeart/2005/8/layout/cycle8"/>
    <dgm:cxn modelId="{18547B24-BC14-4102-82BC-C47B837DDD07}" type="presParOf" srcId="{DA8B28F8-5974-427F-8B4F-1C3FC8911ECF}" destId="{EC28E887-3C26-4EE2-8332-E15AB408C9A1}" srcOrd="12" destOrd="0" presId="urn:microsoft.com/office/officeart/2005/8/layout/cycle8"/>
    <dgm:cxn modelId="{257832CF-C3E9-47E3-9057-5A60A47F1E0D}" type="presParOf" srcId="{DA8B28F8-5974-427F-8B4F-1C3FC8911ECF}" destId="{5D7B6969-6FCF-4977-AD7A-77AA9D994504}" srcOrd="13" destOrd="0" presId="urn:microsoft.com/office/officeart/2005/8/layout/cycle8"/>
    <dgm:cxn modelId="{1C99F36D-AA38-48EF-9E38-1B5DAB967970}" type="presParOf" srcId="{DA8B28F8-5974-427F-8B4F-1C3FC8911ECF}" destId="{53644E48-55C8-4C66-B42C-634C4DC59265}" srcOrd="14" destOrd="0" presId="urn:microsoft.com/office/officeart/2005/8/layout/cycle8"/>
    <dgm:cxn modelId="{65F7C3F7-5305-41E1-8181-FB048E8442E6}" type="presParOf" srcId="{DA8B28F8-5974-427F-8B4F-1C3FC8911ECF}" destId="{F8972351-733C-4B73-B842-1FA5CB179DC9}" srcOrd="15" destOrd="0" presId="urn:microsoft.com/office/officeart/2005/8/layout/cycle8"/>
    <dgm:cxn modelId="{095BAB2D-7A72-45CB-B60E-7C6E6BCAC90E}" type="presParOf" srcId="{DA8B28F8-5974-427F-8B4F-1C3FC8911ECF}" destId="{C4856082-4644-4788-BCB1-D093A28F0603}" srcOrd="16" destOrd="0" presId="urn:microsoft.com/office/officeart/2005/8/layout/cycle8"/>
    <dgm:cxn modelId="{BD286D87-AF0E-4850-B079-2DFC8047E70B}" type="presParOf" srcId="{DA8B28F8-5974-427F-8B4F-1C3FC8911ECF}" destId="{0A6B7B0E-4F2E-4F4A-9D80-164683E9D2CD}" srcOrd="17" destOrd="0" presId="urn:microsoft.com/office/officeart/2005/8/layout/cycle8"/>
    <dgm:cxn modelId="{8665FFED-E955-44D4-8046-74F351CD99F2}" type="presParOf" srcId="{DA8B28F8-5974-427F-8B4F-1C3FC8911ECF}" destId="{1C0411BA-7CA4-4945-A7E5-20D5EDE5BE0B}" srcOrd="18" destOrd="0" presId="urn:microsoft.com/office/officeart/2005/8/layout/cycle8"/>
    <dgm:cxn modelId="{FEC4AC2A-5EF5-4750-AF31-6EA1D2CC01C8}" type="presParOf" srcId="{DA8B28F8-5974-427F-8B4F-1C3FC8911ECF}" destId="{41AEA1F5-73BC-43B4-817B-E4FE20ADF0FF}" srcOrd="19"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D3F66E9-986E-4596-85E7-919C2425AFBD}" type="doc">
      <dgm:prSet loTypeId="urn:microsoft.com/office/officeart/2005/8/layout/hProcess11" loCatId="process" qsTypeId="urn:microsoft.com/office/officeart/2005/8/quickstyle/simple1" qsCatId="simple" csTypeId="urn:microsoft.com/office/officeart/2005/8/colors/accent1_2" csCatId="accent1" phldr="1"/>
      <dgm:spPr/>
    </dgm:pt>
    <dgm:pt modelId="{E38288EA-9C58-4311-8689-25764C6825FC}">
      <dgm:prSet phldrT="[Text]" custT="1"/>
      <dgm:spPr/>
      <dgm:t>
        <a:bodyPr/>
        <a:lstStyle/>
        <a:p>
          <a:r>
            <a:rPr lang="de-DE" sz="1200" b="0" dirty="0">
              <a:solidFill>
                <a:srgbClr val="000000"/>
              </a:solidFill>
            </a:rPr>
            <a:t>Klimaziele</a:t>
          </a:r>
          <a:br>
            <a:rPr lang="de-DE" sz="1200" b="0" dirty="0">
              <a:solidFill>
                <a:srgbClr val="000000"/>
              </a:solidFill>
            </a:rPr>
          </a:br>
          <a:r>
            <a:rPr lang="de-DE" sz="1200" b="0" dirty="0">
              <a:solidFill>
                <a:srgbClr val="000000"/>
              </a:solidFill>
            </a:rPr>
            <a:t>definieren</a:t>
          </a:r>
        </a:p>
      </dgm:t>
    </dgm:pt>
    <dgm:pt modelId="{E2FB1897-0D5F-4305-81E7-45F1DA7096B4}" type="parTrans" cxnId="{B61A1793-91F5-44B0-B2EE-3A01B765DF08}">
      <dgm:prSet/>
      <dgm:spPr/>
      <dgm:t>
        <a:bodyPr/>
        <a:lstStyle/>
        <a:p>
          <a:endParaRPr lang="de-DE"/>
        </a:p>
      </dgm:t>
    </dgm:pt>
    <dgm:pt modelId="{33DBB36A-F7B8-4545-A876-00215C59BBE1}" type="sibTrans" cxnId="{B61A1793-91F5-44B0-B2EE-3A01B765DF08}">
      <dgm:prSet/>
      <dgm:spPr/>
      <dgm:t>
        <a:bodyPr/>
        <a:lstStyle/>
        <a:p>
          <a:endParaRPr lang="de-DE"/>
        </a:p>
      </dgm:t>
    </dgm:pt>
    <dgm:pt modelId="{7EA880ED-A9DA-4877-90FA-24A909F0DB1D}">
      <dgm:prSet phldrT="[Text]" custT="1"/>
      <dgm:spPr/>
      <dgm:t>
        <a:bodyPr/>
        <a:lstStyle/>
        <a:p>
          <a:r>
            <a:rPr lang="de-DE" sz="1200" b="0" dirty="0">
              <a:solidFill>
                <a:srgbClr val="000000"/>
              </a:solidFill>
            </a:rPr>
            <a:t>Maßnahmenplan erstellen</a:t>
          </a:r>
        </a:p>
      </dgm:t>
    </dgm:pt>
    <dgm:pt modelId="{55EB45C1-121F-42CA-886A-DF4816E68DE5}" type="sibTrans" cxnId="{D541023B-0456-4906-8D93-310FD912971F}">
      <dgm:prSet/>
      <dgm:spPr/>
      <dgm:t>
        <a:bodyPr/>
        <a:lstStyle/>
        <a:p>
          <a:endParaRPr lang="de-DE"/>
        </a:p>
      </dgm:t>
    </dgm:pt>
    <dgm:pt modelId="{F42ED6BB-226E-4086-9FC2-CBA3585BE4F9}" type="parTrans" cxnId="{D541023B-0456-4906-8D93-310FD912971F}">
      <dgm:prSet/>
      <dgm:spPr/>
      <dgm:t>
        <a:bodyPr/>
        <a:lstStyle/>
        <a:p>
          <a:endParaRPr lang="de-DE"/>
        </a:p>
      </dgm:t>
    </dgm:pt>
    <dgm:pt modelId="{166705A0-8CED-4FA4-A2B3-4298A072595E}">
      <dgm:prSet phldrT="[Text]" custT="1"/>
      <dgm:spPr/>
      <dgm:t>
        <a:bodyPr/>
        <a:lstStyle/>
        <a:p>
          <a:r>
            <a:rPr lang="de-DE" sz="1200" dirty="0">
              <a:solidFill>
                <a:srgbClr val="000000"/>
              </a:solidFill>
            </a:rPr>
            <a:t>Klimabilanzierung</a:t>
          </a:r>
        </a:p>
      </dgm:t>
    </dgm:pt>
    <dgm:pt modelId="{518CFE2B-FF42-462C-A009-34DB1F723181}" type="parTrans" cxnId="{FCC294E3-CF70-4B43-85A2-36307291ADA1}">
      <dgm:prSet/>
      <dgm:spPr/>
      <dgm:t>
        <a:bodyPr/>
        <a:lstStyle/>
        <a:p>
          <a:endParaRPr lang="de-DE"/>
        </a:p>
      </dgm:t>
    </dgm:pt>
    <dgm:pt modelId="{FE32E6EB-4968-42DD-8238-22EC59A02F51}" type="sibTrans" cxnId="{FCC294E3-CF70-4B43-85A2-36307291ADA1}">
      <dgm:prSet/>
      <dgm:spPr/>
      <dgm:t>
        <a:bodyPr/>
        <a:lstStyle/>
        <a:p>
          <a:endParaRPr lang="de-DE"/>
        </a:p>
      </dgm:t>
    </dgm:pt>
    <dgm:pt modelId="{941815C5-1374-4F65-B648-97BBA44C4DD8}">
      <dgm:prSet phldrT="[Text]" custT="1"/>
      <dgm:spPr>
        <a:noFill/>
        <a:ln>
          <a:noFill/>
        </a:ln>
        <a:effectLst/>
      </dgm:spPr>
      <dgm:t>
        <a:bodyPr spcFirstLastPara="0" vert="horz" wrap="square" lIns="85344" tIns="85344" rIns="85344" bIns="85344" numCol="1" spcCol="1270" anchor="b" anchorCtr="0"/>
        <a:lstStyle/>
        <a:p>
          <a:r>
            <a:rPr lang="de-DE" sz="1200" kern="1200" dirty="0">
              <a:solidFill>
                <a:srgbClr val="000000"/>
              </a:solidFill>
              <a:latin typeface="Arial"/>
              <a:ea typeface="ＭＳ Ｐゴシック"/>
              <a:cs typeface="+mn-cs"/>
            </a:rPr>
            <a:t>Emissionsschwerpunkte</a:t>
          </a:r>
          <a:r>
            <a:rPr lang="de-DE" sz="1200" b="0" kern="1200" dirty="0">
              <a:solidFill>
                <a:srgbClr val="000000"/>
              </a:solidFill>
            </a:rPr>
            <a:t> identifizieren</a:t>
          </a:r>
        </a:p>
      </dgm:t>
    </dgm:pt>
    <dgm:pt modelId="{D7F21B2F-A92B-4049-A612-71F91E66E520}" type="parTrans" cxnId="{EFAED47C-D50F-4B04-B93B-31C0377C32F9}">
      <dgm:prSet/>
      <dgm:spPr/>
      <dgm:t>
        <a:bodyPr/>
        <a:lstStyle/>
        <a:p>
          <a:endParaRPr lang="de-DE"/>
        </a:p>
      </dgm:t>
    </dgm:pt>
    <dgm:pt modelId="{1555E5E3-3A57-474C-8D82-9521CD144452}" type="sibTrans" cxnId="{EFAED47C-D50F-4B04-B93B-31C0377C32F9}">
      <dgm:prSet/>
      <dgm:spPr/>
      <dgm:t>
        <a:bodyPr/>
        <a:lstStyle/>
        <a:p>
          <a:endParaRPr lang="de-DE"/>
        </a:p>
      </dgm:t>
    </dgm:pt>
    <dgm:pt modelId="{981747F9-D256-4CA4-9274-9626D619809A}">
      <dgm:prSet phldrT="[Text]" custT="1"/>
      <dgm:spPr/>
      <dgm:t>
        <a:bodyPr/>
        <a:lstStyle/>
        <a:p>
          <a:r>
            <a:rPr lang="de-DE" sz="1200" b="0" dirty="0">
              <a:solidFill>
                <a:srgbClr val="000000"/>
              </a:solidFill>
            </a:rPr>
            <a:t>Maßnahmen ableiten</a:t>
          </a:r>
        </a:p>
      </dgm:t>
    </dgm:pt>
    <dgm:pt modelId="{E047D4C1-8CF0-4D90-920C-CE3A236A89FB}" type="parTrans" cxnId="{C7198FB1-CB8C-4DF4-851A-673CA8F7E820}">
      <dgm:prSet/>
      <dgm:spPr/>
      <dgm:t>
        <a:bodyPr/>
        <a:lstStyle/>
        <a:p>
          <a:endParaRPr lang="de-DE"/>
        </a:p>
      </dgm:t>
    </dgm:pt>
    <dgm:pt modelId="{2884EBE4-B6FA-4D31-BBE4-C395731A0860}" type="sibTrans" cxnId="{C7198FB1-CB8C-4DF4-851A-673CA8F7E820}">
      <dgm:prSet/>
      <dgm:spPr/>
      <dgm:t>
        <a:bodyPr/>
        <a:lstStyle/>
        <a:p>
          <a:endParaRPr lang="de-DE"/>
        </a:p>
      </dgm:t>
    </dgm:pt>
    <dgm:pt modelId="{F071DF1D-4F36-4F57-9AFB-5964E0190169}">
      <dgm:prSet phldrT="[Text]" custT="1"/>
      <dgm:spPr>
        <a:noFill/>
        <a:ln>
          <a:noFill/>
        </a:ln>
        <a:effectLst/>
      </dgm:spPr>
      <dgm:t>
        <a:bodyPr spcFirstLastPara="0" vert="horz" wrap="square" lIns="85344" tIns="85344" rIns="85344" bIns="85344" numCol="1" spcCol="1270" anchor="b" anchorCtr="0"/>
        <a:lstStyle/>
        <a:p>
          <a:r>
            <a:rPr lang="de-DE" sz="1200" kern="1200" dirty="0">
              <a:solidFill>
                <a:srgbClr val="000000"/>
              </a:solidFill>
              <a:latin typeface="+mn-lt"/>
              <a:ea typeface="ＭＳ Ｐゴシック"/>
              <a:cs typeface="+mn-cs"/>
            </a:rPr>
            <a:t>Maßnahmen</a:t>
          </a:r>
          <a:r>
            <a:rPr lang="de-DE" sz="1200" b="0" kern="1200" dirty="0">
              <a:solidFill>
                <a:srgbClr val="000000"/>
              </a:solidFill>
              <a:latin typeface="+mn-lt"/>
            </a:rPr>
            <a:t> bewerten</a:t>
          </a:r>
        </a:p>
      </dgm:t>
    </dgm:pt>
    <dgm:pt modelId="{2CC591F0-0989-4D82-8220-CF81739113D1}" type="parTrans" cxnId="{5993BBDC-DE87-4846-B4FC-448ED9CEFF95}">
      <dgm:prSet/>
      <dgm:spPr/>
      <dgm:t>
        <a:bodyPr/>
        <a:lstStyle/>
        <a:p>
          <a:endParaRPr lang="de-DE"/>
        </a:p>
      </dgm:t>
    </dgm:pt>
    <dgm:pt modelId="{5FE6B860-2CB2-428B-8A48-FA89CF709F12}" type="sibTrans" cxnId="{5993BBDC-DE87-4846-B4FC-448ED9CEFF95}">
      <dgm:prSet/>
      <dgm:spPr/>
      <dgm:t>
        <a:bodyPr/>
        <a:lstStyle/>
        <a:p>
          <a:endParaRPr lang="de-DE"/>
        </a:p>
      </dgm:t>
    </dgm:pt>
    <dgm:pt modelId="{26E3D7E6-8580-4D3D-BE82-CCF9338FB5FE}" type="pres">
      <dgm:prSet presAssocID="{BD3F66E9-986E-4596-85E7-919C2425AFBD}" presName="Name0" presStyleCnt="0">
        <dgm:presLayoutVars>
          <dgm:dir/>
          <dgm:resizeHandles val="exact"/>
        </dgm:presLayoutVars>
      </dgm:prSet>
      <dgm:spPr/>
    </dgm:pt>
    <dgm:pt modelId="{B22B3899-5B1D-4364-AE6F-EB2ED69A286C}" type="pres">
      <dgm:prSet presAssocID="{BD3F66E9-986E-4596-85E7-919C2425AFBD}" presName="arrow" presStyleLbl="bgShp" presStyleIdx="0" presStyleCnt="1" custScaleX="89704" custScaleY="71699" custLinFactNeighborY="-8633"/>
      <dgm:spPr>
        <a:solidFill>
          <a:srgbClr val="90ABBE"/>
        </a:solidFill>
      </dgm:spPr>
    </dgm:pt>
    <dgm:pt modelId="{65B61F5F-5687-472B-81FF-3112DCD547C6}" type="pres">
      <dgm:prSet presAssocID="{BD3F66E9-986E-4596-85E7-919C2425AFBD}" presName="points" presStyleCnt="0"/>
      <dgm:spPr/>
    </dgm:pt>
    <dgm:pt modelId="{2039FDD0-B9CB-4255-92F8-540ACD72D7D1}" type="pres">
      <dgm:prSet presAssocID="{166705A0-8CED-4FA4-A2B3-4298A072595E}" presName="compositeA" presStyleCnt="0"/>
      <dgm:spPr/>
    </dgm:pt>
    <dgm:pt modelId="{D61F41B7-53D5-49C6-9995-3548B145DF51}" type="pres">
      <dgm:prSet presAssocID="{166705A0-8CED-4FA4-A2B3-4298A072595E}" presName="textA" presStyleLbl="revTx" presStyleIdx="0" presStyleCnt="6" custLinFactNeighborX="28402" custLinFactNeighborY="-790">
        <dgm:presLayoutVars>
          <dgm:bulletEnabled val="1"/>
        </dgm:presLayoutVars>
      </dgm:prSet>
      <dgm:spPr/>
    </dgm:pt>
    <dgm:pt modelId="{0965460F-A148-4E92-B815-06C618DDAAB5}" type="pres">
      <dgm:prSet presAssocID="{166705A0-8CED-4FA4-A2B3-4298A072595E}" presName="circleA" presStyleLbl="node1" presStyleIdx="0" presStyleCnt="6" custLinFactX="28327" custLinFactNeighborX="100000" custLinFactNeighborY="-33644"/>
      <dgm:spPr>
        <a:solidFill>
          <a:srgbClr val="3B687F"/>
        </a:solidFill>
      </dgm:spPr>
    </dgm:pt>
    <dgm:pt modelId="{166088BD-001C-45E3-B895-98EE14407EDF}" type="pres">
      <dgm:prSet presAssocID="{166705A0-8CED-4FA4-A2B3-4298A072595E}" presName="spaceA" presStyleCnt="0"/>
      <dgm:spPr/>
    </dgm:pt>
    <dgm:pt modelId="{B2A86173-E515-4808-B569-C2AA7629EA5E}" type="pres">
      <dgm:prSet presAssocID="{FE32E6EB-4968-42DD-8238-22EC59A02F51}" presName="space" presStyleCnt="0"/>
      <dgm:spPr/>
    </dgm:pt>
    <dgm:pt modelId="{E7A0D457-EAC2-42E8-A235-9BC2F97F32A9}" type="pres">
      <dgm:prSet presAssocID="{E38288EA-9C58-4311-8689-25764C6825FC}" presName="compositeB" presStyleCnt="0"/>
      <dgm:spPr/>
    </dgm:pt>
    <dgm:pt modelId="{A22949DE-32EB-4AAB-B74B-A4A802BD499B}" type="pres">
      <dgm:prSet presAssocID="{E38288EA-9C58-4311-8689-25764C6825FC}" presName="textB" presStyleLbl="revTx" presStyleIdx="1" presStyleCnt="6" custScaleX="139301" custLinFactNeighborX="-18275" custLinFactNeighborY="-12470">
        <dgm:presLayoutVars>
          <dgm:bulletEnabled val="1"/>
        </dgm:presLayoutVars>
      </dgm:prSet>
      <dgm:spPr/>
    </dgm:pt>
    <dgm:pt modelId="{197385C0-BD7C-4875-9147-954442BCDF6A}" type="pres">
      <dgm:prSet presAssocID="{E38288EA-9C58-4311-8689-25764C6825FC}" presName="circleB" presStyleLbl="node1" presStyleIdx="1" presStyleCnt="6" custLinFactNeighborX="-73410" custLinFactNeighborY="-33940"/>
      <dgm:spPr>
        <a:solidFill>
          <a:srgbClr val="3B687F"/>
        </a:solidFill>
      </dgm:spPr>
    </dgm:pt>
    <dgm:pt modelId="{C859FF21-7FD6-4FAA-B24A-6A3E727F17D9}" type="pres">
      <dgm:prSet presAssocID="{E38288EA-9C58-4311-8689-25764C6825FC}" presName="spaceB" presStyleCnt="0"/>
      <dgm:spPr/>
    </dgm:pt>
    <dgm:pt modelId="{278C99EC-F2EA-4D9C-A6B5-01EAC7B49320}" type="pres">
      <dgm:prSet presAssocID="{33DBB36A-F7B8-4545-A876-00215C59BBE1}" presName="space" presStyleCnt="0"/>
      <dgm:spPr/>
    </dgm:pt>
    <dgm:pt modelId="{99FF3CDD-514A-475F-B3A9-69DFDA255711}" type="pres">
      <dgm:prSet presAssocID="{941815C5-1374-4F65-B648-97BBA44C4DD8}" presName="compositeA" presStyleCnt="0"/>
      <dgm:spPr/>
    </dgm:pt>
    <dgm:pt modelId="{4C6D0526-1FC3-4B0A-920A-59206F13983B}" type="pres">
      <dgm:prSet presAssocID="{941815C5-1374-4F65-B648-97BBA44C4DD8}" presName="textA" presStyleLbl="revTx" presStyleIdx="2" presStyleCnt="6" custScaleX="138686">
        <dgm:presLayoutVars>
          <dgm:bulletEnabled val="1"/>
        </dgm:presLayoutVars>
      </dgm:prSet>
      <dgm:spPr>
        <a:xfrm>
          <a:off x="3704229" y="0"/>
          <a:ext cx="1624870" cy="1780172"/>
        </a:xfrm>
        <a:prstGeom prst="rect">
          <a:avLst/>
        </a:prstGeom>
      </dgm:spPr>
    </dgm:pt>
    <dgm:pt modelId="{AA39E793-AF37-4F79-8F5D-C0FA54B88579}" type="pres">
      <dgm:prSet presAssocID="{941815C5-1374-4F65-B648-97BBA44C4DD8}" presName="circleA" presStyleLbl="node1" presStyleIdx="2" presStyleCnt="6" custLinFactNeighborX="-18935" custLinFactNeighborY="-33940"/>
      <dgm:spPr/>
    </dgm:pt>
    <dgm:pt modelId="{471486AF-DAB5-421E-91D7-931D2A623B90}" type="pres">
      <dgm:prSet presAssocID="{941815C5-1374-4F65-B648-97BBA44C4DD8}" presName="spaceA" presStyleCnt="0"/>
      <dgm:spPr/>
    </dgm:pt>
    <dgm:pt modelId="{1024B165-48FB-4F21-81D4-ECDB7DAEB69C}" type="pres">
      <dgm:prSet presAssocID="{1555E5E3-3A57-474C-8D82-9521CD144452}" presName="space" presStyleCnt="0"/>
      <dgm:spPr/>
    </dgm:pt>
    <dgm:pt modelId="{5C962D7C-35C3-4F93-972F-8C485E319CB8}" type="pres">
      <dgm:prSet presAssocID="{981747F9-D256-4CA4-9274-9626D619809A}" presName="compositeB" presStyleCnt="0"/>
      <dgm:spPr/>
    </dgm:pt>
    <dgm:pt modelId="{E943B8CC-68DB-42D7-A8E4-AFC561D617B7}" type="pres">
      <dgm:prSet presAssocID="{981747F9-D256-4CA4-9274-9626D619809A}" presName="textB" presStyleLbl="revTx" presStyleIdx="3" presStyleCnt="6" custLinFactNeighborX="1457" custLinFactNeighborY="-13484">
        <dgm:presLayoutVars>
          <dgm:bulletEnabled val="1"/>
        </dgm:presLayoutVars>
      </dgm:prSet>
      <dgm:spPr/>
    </dgm:pt>
    <dgm:pt modelId="{64322521-E713-4EDB-8F2F-E51E4E309400}" type="pres">
      <dgm:prSet presAssocID="{981747F9-D256-4CA4-9274-9626D619809A}" presName="circleB" presStyleLbl="node1" presStyleIdx="3" presStyleCnt="6" custLinFactNeighborX="-13974" custLinFactNeighborY="-33940"/>
      <dgm:spPr/>
    </dgm:pt>
    <dgm:pt modelId="{D9AB3AFE-887A-4691-ADF0-425FAA969FAD}" type="pres">
      <dgm:prSet presAssocID="{981747F9-D256-4CA4-9274-9626D619809A}" presName="spaceB" presStyleCnt="0"/>
      <dgm:spPr/>
    </dgm:pt>
    <dgm:pt modelId="{CBF6007D-67E6-43DD-97A9-F53568B9B20D}" type="pres">
      <dgm:prSet presAssocID="{2884EBE4-B6FA-4D31-BBE4-C395731A0860}" presName="space" presStyleCnt="0"/>
      <dgm:spPr/>
    </dgm:pt>
    <dgm:pt modelId="{9EB647A0-675D-4724-AAD8-4C646B06D9D8}" type="pres">
      <dgm:prSet presAssocID="{F071DF1D-4F36-4F57-9AFB-5964E0190169}" presName="compositeA" presStyleCnt="0"/>
      <dgm:spPr/>
    </dgm:pt>
    <dgm:pt modelId="{5B84188B-2BE2-4482-9008-0AF2B7645A6C}" type="pres">
      <dgm:prSet presAssocID="{F071DF1D-4F36-4F57-9AFB-5964E0190169}" presName="textA" presStyleLbl="revTx" presStyleIdx="4" presStyleCnt="6" custLinFactNeighborX="-28" custLinFactNeighborY="-11609">
        <dgm:presLayoutVars>
          <dgm:bulletEnabled val="1"/>
        </dgm:presLayoutVars>
      </dgm:prSet>
      <dgm:spPr>
        <a:xfrm>
          <a:off x="7116003" y="0"/>
          <a:ext cx="1624870" cy="1780172"/>
        </a:xfrm>
        <a:prstGeom prst="rect">
          <a:avLst/>
        </a:prstGeom>
      </dgm:spPr>
    </dgm:pt>
    <dgm:pt modelId="{189EEFAF-FE7D-434D-B00D-6C96064B44DB}" type="pres">
      <dgm:prSet presAssocID="{F071DF1D-4F36-4F57-9AFB-5964E0190169}" presName="circleA" presStyleLbl="node1" presStyleIdx="4" presStyleCnt="6" custLinFactNeighborX="-13200" custLinFactNeighborY="-33940"/>
      <dgm:spPr/>
    </dgm:pt>
    <dgm:pt modelId="{D0EB6D3F-55B8-4EDF-9E80-E50165B5133C}" type="pres">
      <dgm:prSet presAssocID="{F071DF1D-4F36-4F57-9AFB-5964E0190169}" presName="spaceA" presStyleCnt="0"/>
      <dgm:spPr/>
    </dgm:pt>
    <dgm:pt modelId="{504D4CB5-0281-49AD-946A-8E0B0C3D0F39}" type="pres">
      <dgm:prSet presAssocID="{5FE6B860-2CB2-428B-8A48-FA89CF709F12}" presName="space" presStyleCnt="0"/>
      <dgm:spPr/>
    </dgm:pt>
    <dgm:pt modelId="{30D5EDF7-CFFA-4AAA-9876-201C5BF61789}" type="pres">
      <dgm:prSet presAssocID="{7EA880ED-A9DA-4877-90FA-24A909F0DB1D}" presName="compositeB" presStyleCnt="0"/>
      <dgm:spPr/>
    </dgm:pt>
    <dgm:pt modelId="{C911B936-26C9-44B7-AA5C-CC8F3EAE87BD}" type="pres">
      <dgm:prSet presAssocID="{7EA880ED-A9DA-4877-90FA-24A909F0DB1D}" presName="textB" presStyleLbl="revTx" presStyleIdx="5" presStyleCnt="6" custLinFactNeighborX="-258" custLinFactNeighborY="-13432">
        <dgm:presLayoutVars>
          <dgm:bulletEnabled val="1"/>
        </dgm:presLayoutVars>
      </dgm:prSet>
      <dgm:spPr/>
    </dgm:pt>
    <dgm:pt modelId="{D9E858A5-849A-430F-8D20-F1179E4046BF}" type="pres">
      <dgm:prSet presAssocID="{7EA880ED-A9DA-4877-90FA-24A909F0DB1D}" presName="circleB" presStyleLbl="node1" presStyleIdx="5" presStyleCnt="6" custLinFactNeighborX="-4052" custLinFactNeighborY="-33940"/>
      <dgm:spPr/>
    </dgm:pt>
    <dgm:pt modelId="{78DCFE60-0DBE-45BD-BC2B-DCA87CF744FA}" type="pres">
      <dgm:prSet presAssocID="{7EA880ED-A9DA-4877-90FA-24A909F0DB1D}" presName="spaceB" presStyleCnt="0"/>
      <dgm:spPr/>
    </dgm:pt>
  </dgm:ptLst>
  <dgm:cxnLst>
    <dgm:cxn modelId="{2A719C0C-6630-4E24-88EE-18FECBB07D55}" type="presOf" srcId="{F071DF1D-4F36-4F57-9AFB-5964E0190169}" destId="{5B84188B-2BE2-4482-9008-0AF2B7645A6C}" srcOrd="0" destOrd="0" presId="urn:microsoft.com/office/officeart/2005/8/layout/hProcess11"/>
    <dgm:cxn modelId="{DD0EFA0C-1DED-4B51-AB73-331AAA4A2E99}" type="presOf" srcId="{BD3F66E9-986E-4596-85E7-919C2425AFBD}" destId="{26E3D7E6-8580-4D3D-BE82-CCF9338FB5FE}" srcOrd="0" destOrd="0" presId="urn:microsoft.com/office/officeart/2005/8/layout/hProcess11"/>
    <dgm:cxn modelId="{7AF35C25-AC73-4968-AA9D-83692EBC22AC}" type="presOf" srcId="{7EA880ED-A9DA-4877-90FA-24A909F0DB1D}" destId="{C911B936-26C9-44B7-AA5C-CC8F3EAE87BD}" srcOrd="0" destOrd="0" presId="urn:microsoft.com/office/officeart/2005/8/layout/hProcess11"/>
    <dgm:cxn modelId="{D541023B-0456-4906-8D93-310FD912971F}" srcId="{BD3F66E9-986E-4596-85E7-919C2425AFBD}" destId="{7EA880ED-A9DA-4877-90FA-24A909F0DB1D}" srcOrd="5" destOrd="0" parTransId="{F42ED6BB-226E-4086-9FC2-CBA3585BE4F9}" sibTransId="{55EB45C1-121F-42CA-886A-DF4816E68DE5}"/>
    <dgm:cxn modelId="{326FC478-826D-42EA-9AAA-5BEBD08CC216}" type="presOf" srcId="{981747F9-D256-4CA4-9274-9626D619809A}" destId="{E943B8CC-68DB-42D7-A8E4-AFC561D617B7}" srcOrd="0" destOrd="0" presId="urn:microsoft.com/office/officeart/2005/8/layout/hProcess11"/>
    <dgm:cxn modelId="{EFAED47C-D50F-4B04-B93B-31C0377C32F9}" srcId="{BD3F66E9-986E-4596-85E7-919C2425AFBD}" destId="{941815C5-1374-4F65-B648-97BBA44C4DD8}" srcOrd="2" destOrd="0" parTransId="{D7F21B2F-A92B-4049-A612-71F91E66E520}" sibTransId="{1555E5E3-3A57-474C-8D82-9521CD144452}"/>
    <dgm:cxn modelId="{B61A1793-91F5-44B0-B2EE-3A01B765DF08}" srcId="{BD3F66E9-986E-4596-85E7-919C2425AFBD}" destId="{E38288EA-9C58-4311-8689-25764C6825FC}" srcOrd="1" destOrd="0" parTransId="{E2FB1897-0D5F-4305-81E7-45F1DA7096B4}" sibTransId="{33DBB36A-F7B8-4545-A876-00215C59BBE1}"/>
    <dgm:cxn modelId="{7A65FE95-6828-4539-A18A-9C1D66C50870}" type="presOf" srcId="{166705A0-8CED-4FA4-A2B3-4298A072595E}" destId="{D61F41B7-53D5-49C6-9995-3548B145DF51}" srcOrd="0" destOrd="0" presId="urn:microsoft.com/office/officeart/2005/8/layout/hProcess11"/>
    <dgm:cxn modelId="{C7198FB1-CB8C-4DF4-851A-673CA8F7E820}" srcId="{BD3F66E9-986E-4596-85E7-919C2425AFBD}" destId="{981747F9-D256-4CA4-9274-9626D619809A}" srcOrd="3" destOrd="0" parTransId="{E047D4C1-8CF0-4D90-920C-CE3A236A89FB}" sibTransId="{2884EBE4-B6FA-4D31-BBE4-C395731A0860}"/>
    <dgm:cxn modelId="{5993BBDC-DE87-4846-B4FC-448ED9CEFF95}" srcId="{BD3F66E9-986E-4596-85E7-919C2425AFBD}" destId="{F071DF1D-4F36-4F57-9AFB-5964E0190169}" srcOrd="4" destOrd="0" parTransId="{2CC591F0-0989-4D82-8220-CF81739113D1}" sibTransId="{5FE6B860-2CB2-428B-8A48-FA89CF709F12}"/>
    <dgm:cxn modelId="{FCC294E3-CF70-4B43-85A2-36307291ADA1}" srcId="{BD3F66E9-986E-4596-85E7-919C2425AFBD}" destId="{166705A0-8CED-4FA4-A2B3-4298A072595E}" srcOrd="0" destOrd="0" parTransId="{518CFE2B-FF42-462C-A009-34DB1F723181}" sibTransId="{FE32E6EB-4968-42DD-8238-22EC59A02F51}"/>
    <dgm:cxn modelId="{7CC3B3E5-BB00-4917-84F5-37DB78265960}" type="presOf" srcId="{941815C5-1374-4F65-B648-97BBA44C4DD8}" destId="{4C6D0526-1FC3-4B0A-920A-59206F13983B}" srcOrd="0" destOrd="0" presId="urn:microsoft.com/office/officeart/2005/8/layout/hProcess11"/>
    <dgm:cxn modelId="{DEBA53F4-3AB9-4767-8F81-9D105C84636A}" type="presOf" srcId="{E38288EA-9C58-4311-8689-25764C6825FC}" destId="{A22949DE-32EB-4AAB-B74B-A4A802BD499B}" srcOrd="0" destOrd="0" presId="urn:microsoft.com/office/officeart/2005/8/layout/hProcess11"/>
    <dgm:cxn modelId="{41CD0B75-233B-45DA-BD0A-08E6D599644C}" type="presParOf" srcId="{26E3D7E6-8580-4D3D-BE82-CCF9338FB5FE}" destId="{B22B3899-5B1D-4364-AE6F-EB2ED69A286C}" srcOrd="0" destOrd="0" presId="urn:microsoft.com/office/officeart/2005/8/layout/hProcess11"/>
    <dgm:cxn modelId="{0654BC66-F5BB-4AD4-A770-52A114E76E47}" type="presParOf" srcId="{26E3D7E6-8580-4D3D-BE82-CCF9338FB5FE}" destId="{65B61F5F-5687-472B-81FF-3112DCD547C6}" srcOrd="1" destOrd="0" presId="urn:microsoft.com/office/officeart/2005/8/layout/hProcess11"/>
    <dgm:cxn modelId="{33F48735-EFB5-4A6D-B278-AC33860E7F71}" type="presParOf" srcId="{65B61F5F-5687-472B-81FF-3112DCD547C6}" destId="{2039FDD0-B9CB-4255-92F8-540ACD72D7D1}" srcOrd="0" destOrd="0" presId="urn:microsoft.com/office/officeart/2005/8/layout/hProcess11"/>
    <dgm:cxn modelId="{2ED24358-F58C-4392-B6DF-A0F7FBD6A738}" type="presParOf" srcId="{2039FDD0-B9CB-4255-92F8-540ACD72D7D1}" destId="{D61F41B7-53D5-49C6-9995-3548B145DF51}" srcOrd="0" destOrd="0" presId="urn:microsoft.com/office/officeart/2005/8/layout/hProcess11"/>
    <dgm:cxn modelId="{6B5C92BB-7E51-403E-B55D-70A37055AC61}" type="presParOf" srcId="{2039FDD0-B9CB-4255-92F8-540ACD72D7D1}" destId="{0965460F-A148-4E92-B815-06C618DDAAB5}" srcOrd="1" destOrd="0" presId="urn:microsoft.com/office/officeart/2005/8/layout/hProcess11"/>
    <dgm:cxn modelId="{E1D3F4FD-C508-430A-AEA7-C3BCD20F3313}" type="presParOf" srcId="{2039FDD0-B9CB-4255-92F8-540ACD72D7D1}" destId="{166088BD-001C-45E3-B895-98EE14407EDF}" srcOrd="2" destOrd="0" presId="urn:microsoft.com/office/officeart/2005/8/layout/hProcess11"/>
    <dgm:cxn modelId="{F29D8DCD-9B40-4F38-A532-E71420BAE3B5}" type="presParOf" srcId="{65B61F5F-5687-472B-81FF-3112DCD547C6}" destId="{B2A86173-E515-4808-B569-C2AA7629EA5E}" srcOrd="1" destOrd="0" presId="urn:microsoft.com/office/officeart/2005/8/layout/hProcess11"/>
    <dgm:cxn modelId="{19901F7F-9E85-424E-8973-64C53069849A}" type="presParOf" srcId="{65B61F5F-5687-472B-81FF-3112DCD547C6}" destId="{E7A0D457-EAC2-42E8-A235-9BC2F97F32A9}" srcOrd="2" destOrd="0" presId="urn:microsoft.com/office/officeart/2005/8/layout/hProcess11"/>
    <dgm:cxn modelId="{43822923-AC17-4749-A8E8-5171EC791576}" type="presParOf" srcId="{E7A0D457-EAC2-42E8-A235-9BC2F97F32A9}" destId="{A22949DE-32EB-4AAB-B74B-A4A802BD499B}" srcOrd="0" destOrd="0" presId="urn:microsoft.com/office/officeart/2005/8/layout/hProcess11"/>
    <dgm:cxn modelId="{66B08511-71D5-43C3-8BCE-AE237F027500}" type="presParOf" srcId="{E7A0D457-EAC2-42E8-A235-9BC2F97F32A9}" destId="{197385C0-BD7C-4875-9147-954442BCDF6A}" srcOrd="1" destOrd="0" presId="urn:microsoft.com/office/officeart/2005/8/layout/hProcess11"/>
    <dgm:cxn modelId="{1890F96B-B219-49EC-BBF8-E30BF4E42F01}" type="presParOf" srcId="{E7A0D457-EAC2-42E8-A235-9BC2F97F32A9}" destId="{C859FF21-7FD6-4FAA-B24A-6A3E727F17D9}" srcOrd="2" destOrd="0" presId="urn:microsoft.com/office/officeart/2005/8/layout/hProcess11"/>
    <dgm:cxn modelId="{A34AE3BD-1FAD-4D0D-BA6C-45294B57653D}" type="presParOf" srcId="{65B61F5F-5687-472B-81FF-3112DCD547C6}" destId="{278C99EC-F2EA-4D9C-A6B5-01EAC7B49320}" srcOrd="3" destOrd="0" presId="urn:microsoft.com/office/officeart/2005/8/layout/hProcess11"/>
    <dgm:cxn modelId="{AD9B5E7E-BDDE-473C-B8E0-C96A8246E644}" type="presParOf" srcId="{65B61F5F-5687-472B-81FF-3112DCD547C6}" destId="{99FF3CDD-514A-475F-B3A9-69DFDA255711}" srcOrd="4" destOrd="0" presId="urn:microsoft.com/office/officeart/2005/8/layout/hProcess11"/>
    <dgm:cxn modelId="{B61E464E-9528-41FD-B737-FC5501DBD5DD}" type="presParOf" srcId="{99FF3CDD-514A-475F-B3A9-69DFDA255711}" destId="{4C6D0526-1FC3-4B0A-920A-59206F13983B}" srcOrd="0" destOrd="0" presId="urn:microsoft.com/office/officeart/2005/8/layout/hProcess11"/>
    <dgm:cxn modelId="{67E1AC08-B8DA-47CC-B082-B1D1937B0B04}" type="presParOf" srcId="{99FF3CDD-514A-475F-B3A9-69DFDA255711}" destId="{AA39E793-AF37-4F79-8F5D-C0FA54B88579}" srcOrd="1" destOrd="0" presId="urn:microsoft.com/office/officeart/2005/8/layout/hProcess11"/>
    <dgm:cxn modelId="{D97192D5-5A74-4250-AD7B-1947F357A02A}" type="presParOf" srcId="{99FF3CDD-514A-475F-B3A9-69DFDA255711}" destId="{471486AF-DAB5-421E-91D7-931D2A623B90}" srcOrd="2" destOrd="0" presId="urn:microsoft.com/office/officeart/2005/8/layout/hProcess11"/>
    <dgm:cxn modelId="{0045A43B-78A5-4AE5-B710-13588EF07CC3}" type="presParOf" srcId="{65B61F5F-5687-472B-81FF-3112DCD547C6}" destId="{1024B165-48FB-4F21-81D4-ECDB7DAEB69C}" srcOrd="5" destOrd="0" presId="urn:microsoft.com/office/officeart/2005/8/layout/hProcess11"/>
    <dgm:cxn modelId="{5C90E933-D894-4984-8603-9EF36D89344B}" type="presParOf" srcId="{65B61F5F-5687-472B-81FF-3112DCD547C6}" destId="{5C962D7C-35C3-4F93-972F-8C485E319CB8}" srcOrd="6" destOrd="0" presId="urn:microsoft.com/office/officeart/2005/8/layout/hProcess11"/>
    <dgm:cxn modelId="{FC1CBB01-9BC7-4E2A-B908-C56D75B9CCFA}" type="presParOf" srcId="{5C962D7C-35C3-4F93-972F-8C485E319CB8}" destId="{E943B8CC-68DB-42D7-A8E4-AFC561D617B7}" srcOrd="0" destOrd="0" presId="urn:microsoft.com/office/officeart/2005/8/layout/hProcess11"/>
    <dgm:cxn modelId="{4ADFE745-D2AB-4A6D-969E-6EE2DB722DB5}" type="presParOf" srcId="{5C962D7C-35C3-4F93-972F-8C485E319CB8}" destId="{64322521-E713-4EDB-8F2F-E51E4E309400}" srcOrd="1" destOrd="0" presId="urn:microsoft.com/office/officeart/2005/8/layout/hProcess11"/>
    <dgm:cxn modelId="{50EC965B-7B8A-46D4-972F-3663E4869079}" type="presParOf" srcId="{5C962D7C-35C3-4F93-972F-8C485E319CB8}" destId="{D9AB3AFE-887A-4691-ADF0-425FAA969FAD}" srcOrd="2" destOrd="0" presId="urn:microsoft.com/office/officeart/2005/8/layout/hProcess11"/>
    <dgm:cxn modelId="{9FED874B-00C1-466B-9718-4A99C8CE09C5}" type="presParOf" srcId="{65B61F5F-5687-472B-81FF-3112DCD547C6}" destId="{CBF6007D-67E6-43DD-97A9-F53568B9B20D}" srcOrd="7" destOrd="0" presId="urn:microsoft.com/office/officeart/2005/8/layout/hProcess11"/>
    <dgm:cxn modelId="{8D565BD4-3D59-4D37-9CAF-C9CEE43EEC02}" type="presParOf" srcId="{65B61F5F-5687-472B-81FF-3112DCD547C6}" destId="{9EB647A0-675D-4724-AAD8-4C646B06D9D8}" srcOrd="8" destOrd="0" presId="urn:microsoft.com/office/officeart/2005/8/layout/hProcess11"/>
    <dgm:cxn modelId="{46D9CE1F-6E4C-4801-9FAC-06CEED358061}" type="presParOf" srcId="{9EB647A0-675D-4724-AAD8-4C646B06D9D8}" destId="{5B84188B-2BE2-4482-9008-0AF2B7645A6C}" srcOrd="0" destOrd="0" presId="urn:microsoft.com/office/officeart/2005/8/layout/hProcess11"/>
    <dgm:cxn modelId="{A8158F7D-AD24-4B62-A955-7B4A99B787C9}" type="presParOf" srcId="{9EB647A0-675D-4724-AAD8-4C646B06D9D8}" destId="{189EEFAF-FE7D-434D-B00D-6C96064B44DB}" srcOrd="1" destOrd="0" presId="urn:microsoft.com/office/officeart/2005/8/layout/hProcess11"/>
    <dgm:cxn modelId="{53A1D1E8-528A-4AFE-A655-B1B1C6908B44}" type="presParOf" srcId="{9EB647A0-675D-4724-AAD8-4C646B06D9D8}" destId="{D0EB6D3F-55B8-4EDF-9E80-E50165B5133C}" srcOrd="2" destOrd="0" presId="urn:microsoft.com/office/officeart/2005/8/layout/hProcess11"/>
    <dgm:cxn modelId="{032CB9ED-08B3-474E-A072-4F140743DC90}" type="presParOf" srcId="{65B61F5F-5687-472B-81FF-3112DCD547C6}" destId="{504D4CB5-0281-49AD-946A-8E0B0C3D0F39}" srcOrd="9" destOrd="0" presId="urn:microsoft.com/office/officeart/2005/8/layout/hProcess11"/>
    <dgm:cxn modelId="{AB3A5822-32C3-49AD-B668-5AFE5083B53E}" type="presParOf" srcId="{65B61F5F-5687-472B-81FF-3112DCD547C6}" destId="{30D5EDF7-CFFA-4AAA-9876-201C5BF61789}" srcOrd="10" destOrd="0" presId="urn:microsoft.com/office/officeart/2005/8/layout/hProcess11"/>
    <dgm:cxn modelId="{14A19624-5CD7-46C3-A5B7-FB6712133137}" type="presParOf" srcId="{30D5EDF7-CFFA-4AAA-9876-201C5BF61789}" destId="{C911B936-26C9-44B7-AA5C-CC8F3EAE87BD}" srcOrd="0" destOrd="0" presId="urn:microsoft.com/office/officeart/2005/8/layout/hProcess11"/>
    <dgm:cxn modelId="{139D4977-5016-4A5B-8C41-ABD358888B05}" type="presParOf" srcId="{30D5EDF7-CFFA-4AAA-9876-201C5BF61789}" destId="{D9E858A5-849A-430F-8D20-F1179E4046BF}" srcOrd="1" destOrd="0" presId="urn:microsoft.com/office/officeart/2005/8/layout/hProcess11"/>
    <dgm:cxn modelId="{9CC87860-9D57-4EAF-9800-52EC632D806B}" type="presParOf" srcId="{30D5EDF7-CFFA-4AAA-9876-201C5BF61789}" destId="{78DCFE60-0DBE-45BD-BC2B-DCA87CF744FA}" srcOrd="2" destOrd="0" presId="urn:microsoft.com/office/officeart/2005/8/layout/hProcess11"/>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0253A93-131F-4CAA-ABA6-6AF800E86DE9}" type="doc">
      <dgm:prSet loTypeId="urn:microsoft.com/office/officeart/2005/8/layout/cycle8" loCatId="cycle" qsTypeId="urn:microsoft.com/office/officeart/2005/8/quickstyle/simple1" qsCatId="simple" csTypeId="urn:microsoft.com/office/officeart/2005/8/colors/accent1_2" csCatId="accent1" phldr="1"/>
      <dgm:spPr/>
      <dgm:t>
        <a:bodyPr/>
        <a:lstStyle/>
        <a:p>
          <a:endParaRPr lang="de-DE"/>
        </a:p>
      </dgm:t>
    </dgm:pt>
    <dgm:pt modelId="{9FAF61AE-3232-4430-9495-609643316079}">
      <dgm:prSet phldrT="[Text]"/>
      <dgm:spPr>
        <a:solidFill>
          <a:srgbClr val="3B687F"/>
        </a:solidFill>
        <a:ln>
          <a:solidFill>
            <a:srgbClr val="3B687F"/>
          </a:solidFill>
        </a:ln>
      </dgm:spPr>
      <dgm:t>
        <a:bodyPr/>
        <a:lstStyle/>
        <a:p>
          <a:r>
            <a:rPr lang="de-DE" dirty="0"/>
            <a:t>Planen</a:t>
          </a:r>
        </a:p>
        <a:p>
          <a:endParaRPr lang="de-DE" dirty="0"/>
        </a:p>
      </dgm:t>
    </dgm:pt>
    <dgm:pt modelId="{4044A0A1-2E04-42F2-B4E3-EDA04FBF67FD}" type="parTrans" cxnId="{748F85AE-AFAC-4661-8D2F-0626063656A8}">
      <dgm:prSet/>
      <dgm:spPr/>
      <dgm:t>
        <a:bodyPr/>
        <a:lstStyle/>
        <a:p>
          <a:endParaRPr lang="de-DE"/>
        </a:p>
      </dgm:t>
    </dgm:pt>
    <dgm:pt modelId="{9EC5168D-A534-4B60-A298-7C85140DC581}" type="sibTrans" cxnId="{748F85AE-AFAC-4661-8D2F-0626063656A8}">
      <dgm:prSet/>
      <dgm:spPr/>
      <dgm:t>
        <a:bodyPr/>
        <a:lstStyle/>
        <a:p>
          <a:endParaRPr lang="de-DE"/>
        </a:p>
      </dgm:t>
    </dgm:pt>
    <dgm:pt modelId="{48B2C8A0-9505-4AFA-812B-810222F708A7}">
      <dgm:prSet phldrT="[Text]"/>
      <dgm:spPr>
        <a:solidFill>
          <a:srgbClr val="3B687F"/>
        </a:solidFill>
      </dgm:spPr>
      <dgm:t>
        <a:bodyPr/>
        <a:lstStyle/>
        <a:p>
          <a:r>
            <a:rPr lang="de-DE" dirty="0"/>
            <a:t>Machen</a:t>
          </a:r>
        </a:p>
      </dgm:t>
    </dgm:pt>
    <dgm:pt modelId="{156A121D-C396-4302-9FA9-4FE173D8FC63}" type="parTrans" cxnId="{7721CC10-BF10-4DE4-BBB7-A74BE96D1612}">
      <dgm:prSet/>
      <dgm:spPr/>
      <dgm:t>
        <a:bodyPr/>
        <a:lstStyle/>
        <a:p>
          <a:endParaRPr lang="de-DE"/>
        </a:p>
      </dgm:t>
    </dgm:pt>
    <dgm:pt modelId="{D84F4B9D-913C-4461-8ECD-6D007D710323}" type="sibTrans" cxnId="{7721CC10-BF10-4DE4-BBB7-A74BE96D1612}">
      <dgm:prSet/>
      <dgm:spPr/>
      <dgm:t>
        <a:bodyPr/>
        <a:lstStyle/>
        <a:p>
          <a:endParaRPr lang="de-DE"/>
        </a:p>
      </dgm:t>
    </dgm:pt>
    <dgm:pt modelId="{3EC74F18-A252-4ED1-B93F-15F42CDBF952}">
      <dgm:prSet phldrT="[Text]"/>
      <dgm:spPr>
        <a:solidFill>
          <a:srgbClr val="3B687F"/>
        </a:solidFill>
      </dgm:spPr>
      <dgm:t>
        <a:bodyPr/>
        <a:lstStyle/>
        <a:p>
          <a:r>
            <a:rPr lang="de-DE" dirty="0"/>
            <a:t>Handeln</a:t>
          </a:r>
        </a:p>
        <a:p>
          <a:endParaRPr lang="de-DE" dirty="0"/>
        </a:p>
      </dgm:t>
    </dgm:pt>
    <dgm:pt modelId="{09A1DFFF-8BD5-4D00-B35C-C4922937CDC9}" type="parTrans" cxnId="{4A4ABA11-DFB3-41BA-9D08-7B970E236129}">
      <dgm:prSet/>
      <dgm:spPr/>
      <dgm:t>
        <a:bodyPr/>
        <a:lstStyle/>
        <a:p>
          <a:endParaRPr lang="de-DE"/>
        </a:p>
      </dgm:t>
    </dgm:pt>
    <dgm:pt modelId="{3E5388A3-7CB0-42D4-8FF2-D1C9AD034351}" type="sibTrans" cxnId="{4A4ABA11-DFB3-41BA-9D08-7B970E236129}">
      <dgm:prSet/>
      <dgm:spPr/>
      <dgm:t>
        <a:bodyPr/>
        <a:lstStyle/>
        <a:p>
          <a:endParaRPr lang="de-DE"/>
        </a:p>
      </dgm:t>
    </dgm:pt>
    <dgm:pt modelId="{654B0920-220C-4659-B5A4-2AE41B663951}">
      <dgm:prSet/>
      <dgm:spPr>
        <a:solidFill>
          <a:srgbClr val="F9AA00"/>
        </a:solidFill>
      </dgm:spPr>
      <dgm:t>
        <a:bodyPr/>
        <a:lstStyle/>
        <a:p>
          <a:r>
            <a:rPr lang="de-DE" dirty="0"/>
            <a:t>Überprüfen</a:t>
          </a:r>
        </a:p>
      </dgm:t>
    </dgm:pt>
    <dgm:pt modelId="{B49D6BD1-6602-4C92-B73B-AAF190AB42D7}" type="parTrans" cxnId="{8EEAD120-EF98-4C80-9AD3-589A18B49DD5}">
      <dgm:prSet/>
      <dgm:spPr/>
      <dgm:t>
        <a:bodyPr/>
        <a:lstStyle/>
        <a:p>
          <a:endParaRPr lang="de-DE"/>
        </a:p>
      </dgm:t>
    </dgm:pt>
    <dgm:pt modelId="{5985E8D0-8983-4589-A867-E1BEC55F8065}" type="sibTrans" cxnId="{8EEAD120-EF98-4C80-9AD3-589A18B49DD5}">
      <dgm:prSet/>
      <dgm:spPr/>
      <dgm:t>
        <a:bodyPr/>
        <a:lstStyle/>
        <a:p>
          <a:endParaRPr lang="de-DE"/>
        </a:p>
      </dgm:t>
    </dgm:pt>
    <dgm:pt modelId="{DA8B28F8-5974-427F-8B4F-1C3FC8911ECF}" type="pres">
      <dgm:prSet presAssocID="{50253A93-131F-4CAA-ABA6-6AF800E86DE9}" presName="compositeShape" presStyleCnt="0">
        <dgm:presLayoutVars>
          <dgm:chMax val="7"/>
          <dgm:dir/>
          <dgm:resizeHandles val="exact"/>
        </dgm:presLayoutVars>
      </dgm:prSet>
      <dgm:spPr/>
    </dgm:pt>
    <dgm:pt modelId="{E65B57E6-0BE2-4314-A567-5C4A24023DF1}" type="pres">
      <dgm:prSet presAssocID="{50253A93-131F-4CAA-ABA6-6AF800E86DE9}" presName="wedge1" presStyleLbl="node1" presStyleIdx="0" presStyleCnt="4"/>
      <dgm:spPr/>
    </dgm:pt>
    <dgm:pt modelId="{C6F3A014-2407-40EA-8111-B32C01CEB4B0}" type="pres">
      <dgm:prSet presAssocID="{50253A93-131F-4CAA-ABA6-6AF800E86DE9}" presName="dummy1a" presStyleCnt="0"/>
      <dgm:spPr/>
    </dgm:pt>
    <dgm:pt modelId="{C989C25C-34FC-4B5F-8CA8-212BA651AC4A}" type="pres">
      <dgm:prSet presAssocID="{50253A93-131F-4CAA-ABA6-6AF800E86DE9}" presName="dummy1b" presStyleCnt="0"/>
      <dgm:spPr/>
    </dgm:pt>
    <dgm:pt modelId="{F447FB4D-8013-427D-807E-CAEFB290DBB6}" type="pres">
      <dgm:prSet presAssocID="{50253A93-131F-4CAA-ABA6-6AF800E86DE9}" presName="wedge1Tx" presStyleLbl="node1" presStyleIdx="0" presStyleCnt="4">
        <dgm:presLayoutVars>
          <dgm:chMax val="0"/>
          <dgm:chPref val="0"/>
          <dgm:bulletEnabled val="1"/>
        </dgm:presLayoutVars>
      </dgm:prSet>
      <dgm:spPr/>
    </dgm:pt>
    <dgm:pt modelId="{AC1321D5-6D57-4DFA-9E08-8AD49D1EC8C4}" type="pres">
      <dgm:prSet presAssocID="{50253A93-131F-4CAA-ABA6-6AF800E86DE9}" presName="wedge2" presStyleLbl="node1" presStyleIdx="1" presStyleCnt="4" custScaleX="95988" custScaleY="97497"/>
      <dgm:spPr/>
    </dgm:pt>
    <dgm:pt modelId="{EECD814E-FBCC-437A-AB69-74CBC2C79B60}" type="pres">
      <dgm:prSet presAssocID="{50253A93-131F-4CAA-ABA6-6AF800E86DE9}" presName="dummy2a" presStyleCnt="0"/>
      <dgm:spPr/>
    </dgm:pt>
    <dgm:pt modelId="{9A6E3145-DC21-4146-8C1A-FEE642DC9156}" type="pres">
      <dgm:prSet presAssocID="{50253A93-131F-4CAA-ABA6-6AF800E86DE9}" presName="dummy2b" presStyleCnt="0"/>
      <dgm:spPr/>
    </dgm:pt>
    <dgm:pt modelId="{E2E1EBFB-5E7D-4FE4-940C-10C28957E41E}" type="pres">
      <dgm:prSet presAssocID="{50253A93-131F-4CAA-ABA6-6AF800E86DE9}" presName="wedge2Tx" presStyleLbl="node1" presStyleIdx="1" presStyleCnt="4">
        <dgm:presLayoutVars>
          <dgm:chMax val="0"/>
          <dgm:chPref val="0"/>
          <dgm:bulletEnabled val="1"/>
        </dgm:presLayoutVars>
      </dgm:prSet>
      <dgm:spPr/>
    </dgm:pt>
    <dgm:pt modelId="{03C918E7-6BCA-4166-B277-68EF2B8DB523}" type="pres">
      <dgm:prSet presAssocID="{50253A93-131F-4CAA-ABA6-6AF800E86DE9}" presName="wedge3" presStyleLbl="node1" presStyleIdx="2" presStyleCnt="4"/>
      <dgm:spPr/>
    </dgm:pt>
    <dgm:pt modelId="{32A4F600-57BE-4783-8FC4-949499FC3FD4}" type="pres">
      <dgm:prSet presAssocID="{50253A93-131F-4CAA-ABA6-6AF800E86DE9}" presName="dummy3a" presStyleCnt="0"/>
      <dgm:spPr/>
    </dgm:pt>
    <dgm:pt modelId="{F235A14E-B951-4E8C-B946-96D6ABCF91BA}" type="pres">
      <dgm:prSet presAssocID="{50253A93-131F-4CAA-ABA6-6AF800E86DE9}" presName="dummy3b" presStyleCnt="0"/>
      <dgm:spPr/>
    </dgm:pt>
    <dgm:pt modelId="{EF1CEB4A-DB00-4AAC-BEF1-6A8A47A027F3}" type="pres">
      <dgm:prSet presAssocID="{50253A93-131F-4CAA-ABA6-6AF800E86DE9}" presName="wedge3Tx" presStyleLbl="node1" presStyleIdx="2" presStyleCnt="4">
        <dgm:presLayoutVars>
          <dgm:chMax val="0"/>
          <dgm:chPref val="0"/>
          <dgm:bulletEnabled val="1"/>
        </dgm:presLayoutVars>
      </dgm:prSet>
      <dgm:spPr/>
    </dgm:pt>
    <dgm:pt modelId="{EC28E887-3C26-4EE2-8332-E15AB408C9A1}" type="pres">
      <dgm:prSet presAssocID="{50253A93-131F-4CAA-ABA6-6AF800E86DE9}" presName="wedge4" presStyleLbl="node1" presStyleIdx="3" presStyleCnt="4"/>
      <dgm:spPr/>
    </dgm:pt>
    <dgm:pt modelId="{5D7B6969-6FCF-4977-AD7A-77AA9D994504}" type="pres">
      <dgm:prSet presAssocID="{50253A93-131F-4CAA-ABA6-6AF800E86DE9}" presName="dummy4a" presStyleCnt="0"/>
      <dgm:spPr/>
    </dgm:pt>
    <dgm:pt modelId="{53644E48-55C8-4C66-B42C-634C4DC59265}" type="pres">
      <dgm:prSet presAssocID="{50253A93-131F-4CAA-ABA6-6AF800E86DE9}" presName="dummy4b" presStyleCnt="0"/>
      <dgm:spPr/>
    </dgm:pt>
    <dgm:pt modelId="{F8972351-733C-4B73-B842-1FA5CB179DC9}" type="pres">
      <dgm:prSet presAssocID="{50253A93-131F-4CAA-ABA6-6AF800E86DE9}" presName="wedge4Tx" presStyleLbl="node1" presStyleIdx="3" presStyleCnt="4">
        <dgm:presLayoutVars>
          <dgm:chMax val="0"/>
          <dgm:chPref val="0"/>
          <dgm:bulletEnabled val="1"/>
        </dgm:presLayoutVars>
      </dgm:prSet>
      <dgm:spPr/>
    </dgm:pt>
    <dgm:pt modelId="{C4856082-4644-4788-BCB1-D093A28F0603}" type="pres">
      <dgm:prSet presAssocID="{9EC5168D-A534-4B60-A298-7C85140DC581}" presName="arrowWedge1" presStyleLbl="fgSibTrans2D1" presStyleIdx="0" presStyleCnt="4"/>
      <dgm:spPr>
        <a:xfrm>
          <a:off x="3459535" y="47294"/>
          <a:ext cx="4434357" cy="4434357"/>
        </a:xfrm>
        <a:prstGeom prst="circularArrow">
          <a:avLst>
            <a:gd name="adj1" fmla="val 5085"/>
            <a:gd name="adj2" fmla="val 327528"/>
            <a:gd name="adj3" fmla="val 21272472"/>
            <a:gd name="adj4" fmla="val 16200000"/>
            <a:gd name="adj5" fmla="val 5932"/>
          </a:avLst>
        </a:prstGeom>
        <a:solidFill>
          <a:srgbClr val="90ABBE"/>
        </a:solidFill>
        <a:ln>
          <a:noFill/>
        </a:ln>
        <a:effectLst/>
      </dgm:spPr>
    </dgm:pt>
    <dgm:pt modelId="{0A6B7B0E-4F2E-4F4A-9D80-164683E9D2CD}" type="pres">
      <dgm:prSet presAssocID="{D84F4B9D-913C-4461-8ECD-6D007D710323}" presName="arrowWedge2" presStyleLbl="fgSibTrans2D1" presStyleIdx="1" presStyleCnt="4"/>
      <dgm:spPr>
        <a:xfrm>
          <a:off x="3459535" y="179761"/>
          <a:ext cx="4434357" cy="4434357"/>
        </a:xfrm>
        <a:prstGeom prst="circularArrow">
          <a:avLst>
            <a:gd name="adj1" fmla="val 5085"/>
            <a:gd name="adj2" fmla="val 327528"/>
            <a:gd name="adj3" fmla="val 5072472"/>
            <a:gd name="adj4" fmla="val 0"/>
            <a:gd name="adj5" fmla="val 5932"/>
          </a:avLst>
        </a:prstGeom>
        <a:solidFill>
          <a:srgbClr val="90ABBE"/>
        </a:solidFill>
        <a:ln>
          <a:noFill/>
        </a:ln>
        <a:effectLst/>
      </dgm:spPr>
    </dgm:pt>
    <dgm:pt modelId="{1C0411BA-7CA4-4945-A7E5-20D5EDE5BE0B}" type="pres">
      <dgm:prSet presAssocID="{5985E8D0-8983-4589-A867-E1BEC55F8065}" presName="arrowWedge3" presStyleLbl="fgSibTrans2D1" presStyleIdx="2" presStyleCnt="4"/>
      <dgm:spPr>
        <a:xfrm>
          <a:off x="3327068" y="179761"/>
          <a:ext cx="4434357" cy="4434357"/>
        </a:xfrm>
        <a:prstGeom prst="circularArrow">
          <a:avLst>
            <a:gd name="adj1" fmla="val 5085"/>
            <a:gd name="adj2" fmla="val 327528"/>
            <a:gd name="adj3" fmla="val 10472472"/>
            <a:gd name="adj4" fmla="val 5400000"/>
            <a:gd name="adj5" fmla="val 5932"/>
          </a:avLst>
        </a:prstGeom>
        <a:solidFill>
          <a:srgbClr val="90ABBE"/>
        </a:solidFill>
        <a:ln>
          <a:noFill/>
        </a:ln>
        <a:effectLst/>
      </dgm:spPr>
    </dgm:pt>
    <dgm:pt modelId="{41AEA1F5-73BC-43B4-817B-E4FE20ADF0FF}" type="pres">
      <dgm:prSet presAssocID="{3E5388A3-7CB0-42D4-8FF2-D1C9AD034351}" presName="arrowWedge4" presStyleLbl="fgSibTrans2D1" presStyleIdx="3" presStyleCnt="4"/>
      <dgm:spPr>
        <a:solidFill>
          <a:srgbClr val="90ABBE"/>
        </a:solidFill>
      </dgm:spPr>
    </dgm:pt>
  </dgm:ptLst>
  <dgm:cxnLst>
    <dgm:cxn modelId="{53C54406-EB8F-4010-AA00-6BD0FBAB5DC9}" type="presOf" srcId="{48B2C8A0-9505-4AFA-812B-810222F708A7}" destId="{AC1321D5-6D57-4DFA-9E08-8AD49D1EC8C4}" srcOrd="0" destOrd="0" presId="urn:microsoft.com/office/officeart/2005/8/layout/cycle8"/>
    <dgm:cxn modelId="{7721CC10-BF10-4DE4-BBB7-A74BE96D1612}" srcId="{50253A93-131F-4CAA-ABA6-6AF800E86DE9}" destId="{48B2C8A0-9505-4AFA-812B-810222F708A7}" srcOrd="1" destOrd="0" parTransId="{156A121D-C396-4302-9FA9-4FE173D8FC63}" sibTransId="{D84F4B9D-913C-4461-8ECD-6D007D710323}"/>
    <dgm:cxn modelId="{4A4ABA11-DFB3-41BA-9D08-7B970E236129}" srcId="{50253A93-131F-4CAA-ABA6-6AF800E86DE9}" destId="{3EC74F18-A252-4ED1-B93F-15F42CDBF952}" srcOrd="3" destOrd="0" parTransId="{09A1DFFF-8BD5-4D00-B35C-C4922937CDC9}" sibTransId="{3E5388A3-7CB0-42D4-8FF2-D1C9AD034351}"/>
    <dgm:cxn modelId="{8EEAD120-EF98-4C80-9AD3-589A18B49DD5}" srcId="{50253A93-131F-4CAA-ABA6-6AF800E86DE9}" destId="{654B0920-220C-4659-B5A4-2AE41B663951}" srcOrd="2" destOrd="0" parTransId="{B49D6BD1-6602-4C92-B73B-AAF190AB42D7}" sibTransId="{5985E8D0-8983-4589-A867-E1BEC55F8065}"/>
    <dgm:cxn modelId="{D1D2ED2C-2F26-4E97-8A32-D43B2C6C4116}" type="presOf" srcId="{50253A93-131F-4CAA-ABA6-6AF800E86DE9}" destId="{DA8B28F8-5974-427F-8B4F-1C3FC8911ECF}" srcOrd="0" destOrd="0" presId="urn:microsoft.com/office/officeart/2005/8/layout/cycle8"/>
    <dgm:cxn modelId="{56CA9934-736D-4638-BC99-990249B994CC}" type="presOf" srcId="{3EC74F18-A252-4ED1-B93F-15F42CDBF952}" destId="{EC28E887-3C26-4EE2-8332-E15AB408C9A1}" srcOrd="0" destOrd="0" presId="urn:microsoft.com/office/officeart/2005/8/layout/cycle8"/>
    <dgm:cxn modelId="{E8C09B44-1E64-4DF5-AC96-B8BB8ED8DD00}" type="presOf" srcId="{9FAF61AE-3232-4430-9495-609643316079}" destId="{E65B57E6-0BE2-4314-A567-5C4A24023DF1}" srcOrd="0" destOrd="0" presId="urn:microsoft.com/office/officeart/2005/8/layout/cycle8"/>
    <dgm:cxn modelId="{7FA7C048-C615-456F-BBC9-739B4BCE3AE1}" type="presOf" srcId="{9FAF61AE-3232-4430-9495-609643316079}" destId="{F447FB4D-8013-427D-807E-CAEFB290DBB6}" srcOrd="1" destOrd="0" presId="urn:microsoft.com/office/officeart/2005/8/layout/cycle8"/>
    <dgm:cxn modelId="{0B550B56-7442-488B-8B1B-47618A88F2E9}" type="presOf" srcId="{48B2C8A0-9505-4AFA-812B-810222F708A7}" destId="{E2E1EBFB-5E7D-4FE4-940C-10C28957E41E}" srcOrd="1" destOrd="0" presId="urn:microsoft.com/office/officeart/2005/8/layout/cycle8"/>
    <dgm:cxn modelId="{93F79EA0-680A-4A09-803C-5A3B4E07D235}" type="presOf" srcId="{654B0920-220C-4659-B5A4-2AE41B663951}" destId="{EF1CEB4A-DB00-4AAC-BEF1-6A8A47A027F3}" srcOrd="1" destOrd="0" presId="urn:microsoft.com/office/officeart/2005/8/layout/cycle8"/>
    <dgm:cxn modelId="{748F85AE-AFAC-4661-8D2F-0626063656A8}" srcId="{50253A93-131F-4CAA-ABA6-6AF800E86DE9}" destId="{9FAF61AE-3232-4430-9495-609643316079}" srcOrd="0" destOrd="0" parTransId="{4044A0A1-2E04-42F2-B4E3-EDA04FBF67FD}" sibTransId="{9EC5168D-A534-4B60-A298-7C85140DC581}"/>
    <dgm:cxn modelId="{12A7C1C9-F3A5-4790-BFEF-E42A94731CB2}" type="presOf" srcId="{654B0920-220C-4659-B5A4-2AE41B663951}" destId="{03C918E7-6BCA-4166-B277-68EF2B8DB523}" srcOrd="0" destOrd="0" presId="urn:microsoft.com/office/officeart/2005/8/layout/cycle8"/>
    <dgm:cxn modelId="{04D3D7FB-1D67-4FC8-B099-9959CD23260F}" type="presOf" srcId="{3EC74F18-A252-4ED1-B93F-15F42CDBF952}" destId="{F8972351-733C-4B73-B842-1FA5CB179DC9}" srcOrd="1" destOrd="0" presId="urn:microsoft.com/office/officeart/2005/8/layout/cycle8"/>
    <dgm:cxn modelId="{ADF267C9-38F9-4C9C-9EC7-DEFC1BBEF7C7}" type="presParOf" srcId="{DA8B28F8-5974-427F-8B4F-1C3FC8911ECF}" destId="{E65B57E6-0BE2-4314-A567-5C4A24023DF1}" srcOrd="0" destOrd="0" presId="urn:microsoft.com/office/officeart/2005/8/layout/cycle8"/>
    <dgm:cxn modelId="{C852DDA4-1E32-4981-9FCE-2998FA63D8B8}" type="presParOf" srcId="{DA8B28F8-5974-427F-8B4F-1C3FC8911ECF}" destId="{C6F3A014-2407-40EA-8111-B32C01CEB4B0}" srcOrd="1" destOrd="0" presId="urn:microsoft.com/office/officeart/2005/8/layout/cycle8"/>
    <dgm:cxn modelId="{1AB1F533-66A8-4B87-821E-076783850B52}" type="presParOf" srcId="{DA8B28F8-5974-427F-8B4F-1C3FC8911ECF}" destId="{C989C25C-34FC-4B5F-8CA8-212BA651AC4A}" srcOrd="2" destOrd="0" presId="urn:microsoft.com/office/officeart/2005/8/layout/cycle8"/>
    <dgm:cxn modelId="{7386487B-7B83-4F68-84EA-6E0AFF5FCB79}" type="presParOf" srcId="{DA8B28F8-5974-427F-8B4F-1C3FC8911ECF}" destId="{F447FB4D-8013-427D-807E-CAEFB290DBB6}" srcOrd="3" destOrd="0" presId="urn:microsoft.com/office/officeart/2005/8/layout/cycle8"/>
    <dgm:cxn modelId="{B0899282-673D-46D4-99C1-D59B21F2E033}" type="presParOf" srcId="{DA8B28F8-5974-427F-8B4F-1C3FC8911ECF}" destId="{AC1321D5-6D57-4DFA-9E08-8AD49D1EC8C4}" srcOrd="4" destOrd="0" presId="urn:microsoft.com/office/officeart/2005/8/layout/cycle8"/>
    <dgm:cxn modelId="{7657417F-DD5A-44E7-ACB0-802C2BD65366}" type="presParOf" srcId="{DA8B28F8-5974-427F-8B4F-1C3FC8911ECF}" destId="{EECD814E-FBCC-437A-AB69-74CBC2C79B60}" srcOrd="5" destOrd="0" presId="urn:microsoft.com/office/officeart/2005/8/layout/cycle8"/>
    <dgm:cxn modelId="{5A9CFAD4-D94E-4C59-A68F-0E01F7800622}" type="presParOf" srcId="{DA8B28F8-5974-427F-8B4F-1C3FC8911ECF}" destId="{9A6E3145-DC21-4146-8C1A-FEE642DC9156}" srcOrd="6" destOrd="0" presId="urn:microsoft.com/office/officeart/2005/8/layout/cycle8"/>
    <dgm:cxn modelId="{6CFF9219-AF21-4DD0-8DF9-5255F2675AC0}" type="presParOf" srcId="{DA8B28F8-5974-427F-8B4F-1C3FC8911ECF}" destId="{E2E1EBFB-5E7D-4FE4-940C-10C28957E41E}" srcOrd="7" destOrd="0" presId="urn:microsoft.com/office/officeart/2005/8/layout/cycle8"/>
    <dgm:cxn modelId="{2CC676D3-5EF1-4BE4-AB16-485C722589AC}" type="presParOf" srcId="{DA8B28F8-5974-427F-8B4F-1C3FC8911ECF}" destId="{03C918E7-6BCA-4166-B277-68EF2B8DB523}" srcOrd="8" destOrd="0" presId="urn:microsoft.com/office/officeart/2005/8/layout/cycle8"/>
    <dgm:cxn modelId="{4EB7628D-11D8-4EDE-9E82-56802B82F1F8}" type="presParOf" srcId="{DA8B28F8-5974-427F-8B4F-1C3FC8911ECF}" destId="{32A4F600-57BE-4783-8FC4-949499FC3FD4}" srcOrd="9" destOrd="0" presId="urn:microsoft.com/office/officeart/2005/8/layout/cycle8"/>
    <dgm:cxn modelId="{751E80D1-068D-49C5-8E55-A550831D3704}" type="presParOf" srcId="{DA8B28F8-5974-427F-8B4F-1C3FC8911ECF}" destId="{F235A14E-B951-4E8C-B946-96D6ABCF91BA}" srcOrd="10" destOrd="0" presId="urn:microsoft.com/office/officeart/2005/8/layout/cycle8"/>
    <dgm:cxn modelId="{A78BCFED-EB2A-43BC-98A0-769C720C6841}" type="presParOf" srcId="{DA8B28F8-5974-427F-8B4F-1C3FC8911ECF}" destId="{EF1CEB4A-DB00-4AAC-BEF1-6A8A47A027F3}" srcOrd="11" destOrd="0" presId="urn:microsoft.com/office/officeart/2005/8/layout/cycle8"/>
    <dgm:cxn modelId="{18547B24-BC14-4102-82BC-C47B837DDD07}" type="presParOf" srcId="{DA8B28F8-5974-427F-8B4F-1C3FC8911ECF}" destId="{EC28E887-3C26-4EE2-8332-E15AB408C9A1}" srcOrd="12" destOrd="0" presId="urn:microsoft.com/office/officeart/2005/8/layout/cycle8"/>
    <dgm:cxn modelId="{257832CF-C3E9-47E3-9057-5A60A47F1E0D}" type="presParOf" srcId="{DA8B28F8-5974-427F-8B4F-1C3FC8911ECF}" destId="{5D7B6969-6FCF-4977-AD7A-77AA9D994504}" srcOrd="13" destOrd="0" presId="urn:microsoft.com/office/officeart/2005/8/layout/cycle8"/>
    <dgm:cxn modelId="{1C99F36D-AA38-48EF-9E38-1B5DAB967970}" type="presParOf" srcId="{DA8B28F8-5974-427F-8B4F-1C3FC8911ECF}" destId="{53644E48-55C8-4C66-B42C-634C4DC59265}" srcOrd="14" destOrd="0" presId="urn:microsoft.com/office/officeart/2005/8/layout/cycle8"/>
    <dgm:cxn modelId="{65F7C3F7-5305-41E1-8181-FB048E8442E6}" type="presParOf" srcId="{DA8B28F8-5974-427F-8B4F-1C3FC8911ECF}" destId="{F8972351-733C-4B73-B842-1FA5CB179DC9}" srcOrd="15" destOrd="0" presId="urn:microsoft.com/office/officeart/2005/8/layout/cycle8"/>
    <dgm:cxn modelId="{095BAB2D-7A72-45CB-B60E-7C6E6BCAC90E}" type="presParOf" srcId="{DA8B28F8-5974-427F-8B4F-1C3FC8911ECF}" destId="{C4856082-4644-4788-BCB1-D093A28F0603}" srcOrd="16" destOrd="0" presId="urn:microsoft.com/office/officeart/2005/8/layout/cycle8"/>
    <dgm:cxn modelId="{BD286D87-AF0E-4850-B079-2DFC8047E70B}" type="presParOf" srcId="{DA8B28F8-5974-427F-8B4F-1C3FC8911ECF}" destId="{0A6B7B0E-4F2E-4F4A-9D80-164683E9D2CD}" srcOrd="17" destOrd="0" presId="urn:microsoft.com/office/officeart/2005/8/layout/cycle8"/>
    <dgm:cxn modelId="{8665FFED-E955-44D4-8046-74F351CD99F2}" type="presParOf" srcId="{DA8B28F8-5974-427F-8B4F-1C3FC8911ECF}" destId="{1C0411BA-7CA4-4945-A7E5-20D5EDE5BE0B}" srcOrd="18" destOrd="0" presId="urn:microsoft.com/office/officeart/2005/8/layout/cycle8"/>
    <dgm:cxn modelId="{FEC4AC2A-5EF5-4750-AF31-6EA1D2CC01C8}" type="presParOf" srcId="{DA8B28F8-5974-427F-8B4F-1C3FC8911ECF}" destId="{41AEA1F5-73BC-43B4-817B-E4FE20ADF0FF}" srcOrd="19"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501BCEF-8E1A-484B-AA08-89DA6A35C912}"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de-DE"/>
        </a:p>
      </dgm:t>
    </dgm:pt>
    <dgm:pt modelId="{6E99BBA4-C9FF-44F2-9EB0-86203CADAF75}">
      <dgm:prSet custT="1"/>
      <dgm:spPr>
        <a:solidFill>
          <a:srgbClr val="3B687F"/>
        </a:solidFill>
        <a:ln>
          <a:solidFill>
            <a:srgbClr val="90ABBE"/>
          </a:solidFill>
        </a:ln>
      </dgm:spPr>
      <dgm:t>
        <a:bodyPr/>
        <a:lstStyle/>
        <a:p>
          <a:r>
            <a:rPr lang="de-DE" sz="1400" dirty="0"/>
            <a:t>Welche Ergebnisse konnten Sie im Klimaschutz erzielen? Zur Erklärung können z. B. Kennzahlen und der Maßnahmenkatalog genutzt werden. </a:t>
          </a:r>
        </a:p>
      </dgm:t>
    </dgm:pt>
    <dgm:pt modelId="{D732C6CC-4747-4226-B705-0F117540CB8F}" type="parTrans" cxnId="{A448AF60-C5EF-4E11-ABB7-4AF76EFAC276}">
      <dgm:prSet/>
      <dgm:spPr/>
      <dgm:t>
        <a:bodyPr/>
        <a:lstStyle/>
        <a:p>
          <a:endParaRPr lang="de-DE" sz="1400"/>
        </a:p>
      </dgm:t>
    </dgm:pt>
    <dgm:pt modelId="{0C4449EF-C87A-4B71-AF96-93BC25AAF0DF}" type="sibTrans" cxnId="{A448AF60-C5EF-4E11-ABB7-4AF76EFAC276}">
      <dgm:prSet/>
      <dgm:spPr/>
      <dgm:t>
        <a:bodyPr/>
        <a:lstStyle/>
        <a:p>
          <a:endParaRPr lang="de-DE" sz="1400"/>
        </a:p>
      </dgm:t>
    </dgm:pt>
    <dgm:pt modelId="{53D5D844-E1BB-4C88-9D2C-30F6F433ADF5}">
      <dgm:prSet custT="1"/>
      <dgm:spPr>
        <a:solidFill>
          <a:srgbClr val="3B687F"/>
        </a:solidFill>
        <a:ln>
          <a:solidFill>
            <a:srgbClr val="90ABBE"/>
          </a:solidFill>
        </a:ln>
      </dgm:spPr>
      <dgm:t>
        <a:bodyPr/>
        <a:lstStyle/>
        <a:p>
          <a:r>
            <a:rPr lang="de-DE" sz="1400" dirty="0"/>
            <a:t>Haben Sie Ihre Ziele erreicht? Warum ja/nein?</a:t>
          </a:r>
        </a:p>
      </dgm:t>
    </dgm:pt>
    <dgm:pt modelId="{6D2A4958-A354-43DA-BD06-B25372809072}" type="parTrans" cxnId="{A9EDBFA2-3418-40FB-BEE4-40C0493004C7}">
      <dgm:prSet/>
      <dgm:spPr/>
      <dgm:t>
        <a:bodyPr/>
        <a:lstStyle/>
        <a:p>
          <a:endParaRPr lang="de-DE" sz="1400"/>
        </a:p>
      </dgm:t>
    </dgm:pt>
    <dgm:pt modelId="{9B1E9769-29D6-41E3-8BA9-25858EE22497}" type="sibTrans" cxnId="{A9EDBFA2-3418-40FB-BEE4-40C0493004C7}">
      <dgm:prSet/>
      <dgm:spPr/>
      <dgm:t>
        <a:bodyPr/>
        <a:lstStyle/>
        <a:p>
          <a:endParaRPr lang="de-DE" sz="1400"/>
        </a:p>
      </dgm:t>
    </dgm:pt>
    <dgm:pt modelId="{26129F60-EFCC-47E6-9B09-70E0141D62BE}">
      <dgm:prSet custT="1"/>
      <dgm:spPr>
        <a:solidFill>
          <a:srgbClr val="3B687F"/>
        </a:solidFill>
        <a:ln>
          <a:solidFill>
            <a:srgbClr val="90ABBE"/>
          </a:solidFill>
        </a:ln>
      </dgm:spPr>
      <dgm:t>
        <a:bodyPr/>
        <a:lstStyle/>
        <a:p>
          <a:r>
            <a:rPr lang="de-DE" sz="1400" dirty="0"/>
            <a:t>Gibt es weitere, notwendige Maßnahmen? Braucht es Anpassungen bei laufenden Maßnahmen?</a:t>
          </a:r>
        </a:p>
      </dgm:t>
    </dgm:pt>
    <dgm:pt modelId="{B380BC38-AD68-4C75-B04D-A5140E42D169}" type="parTrans" cxnId="{6E48D13A-E485-48C0-BDD5-60A7522E1B45}">
      <dgm:prSet/>
      <dgm:spPr/>
      <dgm:t>
        <a:bodyPr/>
        <a:lstStyle/>
        <a:p>
          <a:endParaRPr lang="de-DE" sz="1400"/>
        </a:p>
      </dgm:t>
    </dgm:pt>
    <dgm:pt modelId="{966E25AB-3D68-4F83-AA0D-088B2908E7FE}" type="sibTrans" cxnId="{6E48D13A-E485-48C0-BDD5-60A7522E1B45}">
      <dgm:prSet/>
      <dgm:spPr/>
      <dgm:t>
        <a:bodyPr/>
        <a:lstStyle/>
        <a:p>
          <a:endParaRPr lang="de-DE" sz="1400"/>
        </a:p>
      </dgm:t>
    </dgm:pt>
    <dgm:pt modelId="{1EF74194-36F3-46A8-BAF4-2C2A3395DBD7}">
      <dgm:prSet custT="1"/>
      <dgm:spPr>
        <a:solidFill>
          <a:srgbClr val="3B687F"/>
        </a:solidFill>
        <a:ln>
          <a:solidFill>
            <a:srgbClr val="90ABBE"/>
          </a:solidFill>
        </a:ln>
      </dgm:spPr>
      <dgm:t>
        <a:bodyPr/>
        <a:lstStyle/>
        <a:p>
          <a:r>
            <a:rPr lang="de-DE" sz="1400" dirty="0"/>
            <a:t>Gibt es neue Rahmenbedingungen, z. B. durch rechtliche Verpflichtungen?</a:t>
          </a:r>
          <a:endParaRPr lang="de-DE" sz="1400" dirty="0">
            <a:solidFill>
              <a:srgbClr val="FF0000"/>
            </a:solidFill>
          </a:endParaRPr>
        </a:p>
      </dgm:t>
    </dgm:pt>
    <dgm:pt modelId="{E21E0D3A-4161-4C0E-8AC8-AEC8B8BC6EF5}" type="parTrans" cxnId="{CB4B8E62-98A9-4F0C-A91C-6D810D8253B1}">
      <dgm:prSet/>
      <dgm:spPr/>
      <dgm:t>
        <a:bodyPr/>
        <a:lstStyle/>
        <a:p>
          <a:endParaRPr lang="de-DE" sz="1400"/>
        </a:p>
      </dgm:t>
    </dgm:pt>
    <dgm:pt modelId="{6F3E6547-9BBB-4330-B2FE-A67323347D24}" type="sibTrans" cxnId="{CB4B8E62-98A9-4F0C-A91C-6D810D8253B1}">
      <dgm:prSet/>
      <dgm:spPr/>
      <dgm:t>
        <a:bodyPr/>
        <a:lstStyle/>
        <a:p>
          <a:endParaRPr lang="de-DE" sz="1400"/>
        </a:p>
      </dgm:t>
    </dgm:pt>
    <dgm:pt modelId="{9691AB21-9129-4873-A11B-24F7692E2122}">
      <dgm:prSet custT="1"/>
      <dgm:spPr>
        <a:solidFill>
          <a:srgbClr val="3B687F"/>
        </a:solidFill>
        <a:ln>
          <a:solidFill>
            <a:srgbClr val="90ABBE"/>
          </a:solidFill>
        </a:ln>
      </dgm:spPr>
      <dgm:t>
        <a:bodyPr/>
        <a:lstStyle/>
        <a:p>
          <a:r>
            <a:rPr lang="de-DE" sz="1400" dirty="0"/>
            <a:t>Gibt es Verbesserungsvorschläge, z. B. von Mitarbeitenden?</a:t>
          </a:r>
        </a:p>
      </dgm:t>
    </dgm:pt>
    <dgm:pt modelId="{21BC5646-FEFD-46D8-ACFC-D42B14DE44F2}" type="parTrans" cxnId="{5AB99C55-80A5-4AF2-8900-CA78EF21FF09}">
      <dgm:prSet/>
      <dgm:spPr/>
      <dgm:t>
        <a:bodyPr/>
        <a:lstStyle/>
        <a:p>
          <a:endParaRPr lang="de-DE" sz="1400"/>
        </a:p>
      </dgm:t>
    </dgm:pt>
    <dgm:pt modelId="{68A8B4FA-B371-4D5E-8B9D-1186B8DDA6F2}" type="sibTrans" cxnId="{5AB99C55-80A5-4AF2-8900-CA78EF21FF09}">
      <dgm:prSet/>
      <dgm:spPr/>
      <dgm:t>
        <a:bodyPr/>
        <a:lstStyle/>
        <a:p>
          <a:endParaRPr lang="de-DE" sz="1400"/>
        </a:p>
      </dgm:t>
    </dgm:pt>
    <dgm:pt modelId="{8C1742CE-859A-4382-AB49-EAFA5A6F1593}" type="pres">
      <dgm:prSet presAssocID="{3501BCEF-8E1A-484B-AA08-89DA6A35C912}" presName="Name0" presStyleCnt="0">
        <dgm:presLayoutVars>
          <dgm:chMax val="7"/>
          <dgm:chPref val="7"/>
          <dgm:dir/>
        </dgm:presLayoutVars>
      </dgm:prSet>
      <dgm:spPr/>
    </dgm:pt>
    <dgm:pt modelId="{7213856B-0284-4FF3-8E36-393387F605C9}" type="pres">
      <dgm:prSet presAssocID="{3501BCEF-8E1A-484B-AA08-89DA6A35C912}" presName="Name1" presStyleCnt="0"/>
      <dgm:spPr/>
    </dgm:pt>
    <dgm:pt modelId="{C7C4B756-CC69-4C21-BE9E-8E694667937E}" type="pres">
      <dgm:prSet presAssocID="{3501BCEF-8E1A-484B-AA08-89DA6A35C912}" presName="cycle" presStyleCnt="0"/>
      <dgm:spPr/>
    </dgm:pt>
    <dgm:pt modelId="{ECD2EF26-AA1C-4BF1-A3AC-A547FD112C21}" type="pres">
      <dgm:prSet presAssocID="{3501BCEF-8E1A-484B-AA08-89DA6A35C912}" presName="srcNode" presStyleLbl="node1" presStyleIdx="0" presStyleCnt="5"/>
      <dgm:spPr/>
    </dgm:pt>
    <dgm:pt modelId="{5476B7EC-7294-48CE-96D6-160AF65CC61C}" type="pres">
      <dgm:prSet presAssocID="{3501BCEF-8E1A-484B-AA08-89DA6A35C912}" presName="conn" presStyleLbl="parChTrans1D2" presStyleIdx="0" presStyleCnt="1"/>
      <dgm:spPr/>
    </dgm:pt>
    <dgm:pt modelId="{2CD76CF4-448B-4FFE-A50D-119DA7D5A81B}" type="pres">
      <dgm:prSet presAssocID="{3501BCEF-8E1A-484B-AA08-89DA6A35C912}" presName="extraNode" presStyleLbl="node1" presStyleIdx="0" presStyleCnt="5"/>
      <dgm:spPr/>
    </dgm:pt>
    <dgm:pt modelId="{DF620926-FB75-448E-80A5-0201B5AEDED2}" type="pres">
      <dgm:prSet presAssocID="{3501BCEF-8E1A-484B-AA08-89DA6A35C912}" presName="dstNode" presStyleLbl="node1" presStyleIdx="0" presStyleCnt="5"/>
      <dgm:spPr/>
    </dgm:pt>
    <dgm:pt modelId="{76517C86-E231-4AE1-846F-408E241CA6D7}" type="pres">
      <dgm:prSet presAssocID="{6E99BBA4-C9FF-44F2-9EB0-86203CADAF75}" presName="text_1" presStyleLbl="node1" presStyleIdx="0" presStyleCnt="5">
        <dgm:presLayoutVars>
          <dgm:bulletEnabled val="1"/>
        </dgm:presLayoutVars>
      </dgm:prSet>
      <dgm:spPr/>
    </dgm:pt>
    <dgm:pt modelId="{A96EBC35-E4A6-46C8-97C8-C05ECA060B05}" type="pres">
      <dgm:prSet presAssocID="{6E99BBA4-C9FF-44F2-9EB0-86203CADAF75}" presName="accent_1" presStyleCnt="0"/>
      <dgm:spPr/>
    </dgm:pt>
    <dgm:pt modelId="{E44936F7-4D7E-45D4-87F9-047E3BFDDDEA}" type="pres">
      <dgm:prSet presAssocID="{6E99BBA4-C9FF-44F2-9EB0-86203CADAF75}" presName="accentRepeatNode" presStyleLbl="solidFgAcc1" presStyleIdx="0" presStyleCnt="5"/>
      <dgm:spPr>
        <a:ln>
          <a:solidFill>
            <a:srgbClr val="90ABBE"/>
          </a:solidFill>
        </a:ln>
      </dgm:spPr>
    </dgm:pt>
    <dgm:pt modelId="{3A1954D2-3641-4BDD-9B90-0C499A35B987}" type="pres">
      <dgm:prSet presAssocID="{53D5D844-E1BB-4C88-9D2C-30F6F433ADF5}" presName="text_2" presStyleLbl="node1" presStyleIdx="1" presStyleCnt="5">
        <dgm:presLayoutVars>
          <dgm:bulletEnabled val="1"/>
        </dgm:presLayoutVars>
      </dgm:prSet>
      <dgm:spPr/>
    </dgm:pt>
    <dgm:pt modelId="{16C695BE-D94A-4C46-9613-ADCE85B92EFD}" type="pres">
      <dgm:prSet presAssocID="{53D5D844-E1BB-4C88-9D2C-30F6F433ADF5}" presName="accent_2" presStyleCnt="0"/>
      <dgm:spPr/>
    </dgm:pt>
    <dgm:pt modelId="{80324B26-E988-4029-8CD9-357F8B252E65}" type="pres">
      <dgm:prSet presAssocID="{53D5D844-E1BB-4C88-9D2C-30F6F433ADF5}" presName="accentRepeatNode" presStyleLbl="solidFgAcc1" presStyleIdx="1" presStyleCnt="5"/>
      <dgm:spPr>
        <a:ln>
          <a:solidFill>
            <a:srgbClr val="90ABBE"/>
          </a:solidFill>
        </a:ln>
      </dgm:spPr>
    </dgm:pt>
    <dgm:pt modelId="{F0EB335A-129E-4BC1-BB08-DF2C14EE4C2B}" type="pres">
      <dgm:prSet presAssocID="{26129F60-EFCC-47E6-9B09-70E0141D62BE}" presName="text_3" presStyleLbl="node1" presStyleIdx="2" presStyleCnt="5">
        <dgm:presLayoutVars>
          <dgm:bulletEnabled val="1"/>
        </dgm:presLayoutVars>
      </dgm:prSet>
      <dgm:spPr/>
    </dgm:pt>
    <dgm:pt modelId="{8AF7C15D-8F15-4444-95AE-20AC6949F35C}" type="pres">
      <dgm:prSet presAssocID="{26129F60-EFCC-47E6-9B09-70E0141D62BE}" presName="accent_3" presStyleCnt="0"/>
      <dgm:spPr/>
    </dgm:pt>
    <dgm:pt modelId="{009B8DF1-2A9B-4A44-A153-AB8C96099777}" type="pres">
      <dgm:prSet presAssocID="{26129F60-EFCC-47E6-9B09-70E0141D62BE}" presName="accentRepeatNode" presStyleLbl="solidFgAcc1" presStyleIdx="2" presStyleCnt="5"/>
      <dgm:spPr>
        <a:ln>
          <a:solidFill>
            <a:srgbClr val="90ABBE"/>
          </a:solidFill>
        </a:ln>
      </dgm:spPr>
    </dgm:pt>
    <dgm:pt modelId="{C3177FE3-EABA-45D8-B0F5-5233A9B9AB75}" type="pres">
      <dgm:prSet presAssocID="{1EF74194-36F3-46A8-BAF4-2C2A3395DBD7}" presName="text_4" presStyleLbl="node1" presStyleIdx="3" presStyleCnt="5">
        <dgm:presLayoutVars>
          <dgm:bulletEnabled val="1"/>
        </dgm:presLayoutVars>
      </dgm:prSet>
      <dgm:spPr/>
    </dgm:pt>
    <dgm:pt modelId="{8F84AC94-660C-4281-8719-8A316367FF84}" type="pres">
      <dgm:prSet presAssocID="{1EF74194-36F3-46A8-BAF4-2C2A3395DBD7}" presName="accent_4" presStyleCnt="0"/>
      <dgm:spPr/>
    </dgm:pt>
    <dgm:pt modelId="{D3B255CB-0ACB-447A-9B5C-887107688E9D}" type="pres">
      <dgm:prSet presAssocID="{1EF74194-36F3-46A8-BAF4-2C2A3395DBD7}" presName="accentRepeatNode" presStyleLbl="solidFgAcc1" presStyleIdx="3" presStyleCnt="5"/>
      <dgm:spPr>
        <a:ln>
          <a:solidFill>
            <a:srgbClr val="90ABBE"/>
          </a:solidFill>
        </a:ln>
      </dgm:spPr>
    </dgm:pt>
    <dgm:pt modelId="{ECF4DCB0-08CF-437D-9BAE-2E5846FAB983}" type="pres">
      <dgm:prSet presAssocID="{9691AB21-9129-4873-A11B-24F7692E2122}" presName="text_5" presStyleLbl="node1" presStyleIdx="4" presStyleCnt="5">
        <dgm:presLayoutVars>
          <dgm:bulletEnabled val="1"/>
        </dgm:presLayoutVars>
      </dgm:prSet>
      <dgm:spPr/>
    </dgm:pt>
    <dgm:pt modelId="{7D1A4FF5-2132-4B05-9E7F-BD37FB2B3B5E}" type="pres">
      <dgm:prSet presAssocID="{9691AB21-9129-4873-A11B-24F7692E2122}" presName="accent_5" presStyleCnt="0"/>
      <dgm:spPr/>
    </dgm:pt>
    <dgm:pt modelId="{0FFC419A-79FA-478B-9AFB-0226504FCCC6}" type="pres">
      <dgm:prSet presAssocID="{9691AB21-9129-4873-A11B-24F7692E2122}" presName="accentRepeatNode" presStyleLbl="solidFgAcc1" presStyleIdx="4" presStyleCnt="5"/>
      <dgm:spPr>
        <a:ln>
          <a:solidFill>
            <a:srgbClr val="90ABBE"/>
          </a:solidFill>
        </a:ln>
      </dgm:spPr>
    </dgm:pt>
  </dgm:ptLst>
  <dgm:cxnLst>
    <dgm:cxn modelId="{F04D3138-4AB0-49A8-A0D0-49555A68F2D4}" type="presOf" srcId="{9691AB21-9129-4873-A11B-24F7692E2122}" destId="{ECF4DCB0-08CF-437D-9BAE-2E5846FAB983}" srcOrd="0" destOrd="0" presId="urn:microsoft.com/office/officeart/2008/layout/VerticalCurvedList"/>
    <dgm:cxn modelId="{6E48D13A-E485-48C0-BDD5-60A7522E1B45}" srcId="{3501BCEF-8E1A-484B-AA08-89DA6A35C912}" destId="{26129F60-EFCC-47E6-9B09-70E0141D62BE}" srcOrd="2" destOrd="0" parTransId="{B380BC38-AD68-4C75-B04D-A5140E42D169}" sibTransId="{966E25AB-3D68-4F83-AA0D-088B2908E7FE}"/>
    <dgm:cxn modelId="{A448AF60-C5EF-4E11-ABB7-4AF76EFAC276}" srcId="{3501BCEF-8E1A-484B-AA08-89DA6A35C912}" destId="{6E99BBA4-C9FF-44F2-9EB0-86203CADAF75}" srcOrd="0" destOrd="0" parTransId="{D732C6CC-4747-4226-B705-0F117540CB8F}" sibTransId="{0C4449EF-C87A-4B71-AF96-93BC25AAF0DF}"/>
    <dgm:cxn modelId="{CB4B8E62-98A9-4F0C-A91C-6D810D8253B1}" srcId="{3501BCEF-8E1A-484B-AA08-89DA6A35C912}" destId="{1EF74194-36F3-46A8-BAF4-2C2A3395DBD7}" srcOrd="3" destOrd="0" parTransId="{E21E0D3A-4161-4C0E-8AC8-AEC8B8BC6EF5}" sibTransId="{6F3E6547-9BBB-4330-B2FE-A67323347D24}"/>
    <dgm:cxn modelId="{A4B13973-7D33-4285-A181-809F075BF1FB}" type="presOf" srcId="{3501BCEF-8E1A-484B-AA08-89DA6A35C912}" destId="{8C1742CE-859A-4382-AB49-EAFA5A6F1593}" srcOrd="0" destOrd="0" presId="urn:microsoft.com/office/officeart/2008/layout/VerticalCurvedList"/>
    <dgm:cxn modelId="{1FE56573-A1BD-41F5-BE46-106134CF11C1}" type="presOf" srcId="{6E99BBA4-C9FF-44F2-9EB0-86203CADAF75}" destId="{76517C86-E231-4AE1-846F-408E241CA6D7}" srcOrd="0" destOrd="0" presId="urn:microsoft.com/office/officeart/2008/layout/VerticalCurvedList"/>
    <dgm:cxn modelId="{5AB99C55-80A5-4AF2-8900-CA78EF21FF09}" srcId="{3501BCEF-8E1A-484B-AA08-89DA6A35C912}" destId="{9691AB21-9129-4873-A11B-24F7692E2122}" srcOrd="4" destOrd="0" parTransId="{21BC5646-FEFD-46D8-ACFC-D42B14DE44F2}" sibTransId="{68A8B4FA-B371-4D5E-8B9D-1186B8DDA6F2}"/>
    <dgm:cxn modelId="{82254D8A-BF91-4094-B57A-88C886C4228A}" type="presOf" srcId="{26129F60-EFCC-47E6-9B09-70E0141D62BE}" destId="{F0EB335A-129E-4BC1-BB08-DF2C14EE4C2B}" srcOrd="0" destOrd="0" presId="urn:microsoft.com/office/officeart/2008/layout/VerticalCurvedList"/>
    <dgm:cxn modelId="{A9EDBFA2-3418-40FB-BEE4-40C0493004C7}" srcId="{3501BCEF-8E1A-484B-AA08-89DA6A35C912}" destId="{53D5D844-E1BB-4C88-9D2C-30F6F433ADF5}" srcOrd="1" destOrd="0" parTransId="{6D2A4958-A354-43DA-BD06-B25372809072}" sibTransId="{9B1E9769-29D6-41E3-8BA9-25858EE22497}"/>
    <dgm:cxn modelId="{27DA8DAB-636A-45E8-8184-9CF4C1B48658}" type="presOf" srcId="{53D5D844-E1BB-4C88-9D2C-30F6F433ADF5}" destId="{3A1954D2-3641-4BDD-9B90-0C499A35B987}" srcOrd="0" destOrd="0" presId="urn:microsoft.com/office/officeart/2008/layout/VerticalCurvedList"/>
    <dgm:cxn modelId="{6D3062AE-14EF-4678-B72E-F0BAF84E601C}" type="presOf" srcId="{1EF74194-36F3-46A8-BAF4-2C2A3395DBD7}" destId="{C3177FE3-EABA-45D8-B0F5-5233A9B9AB75}" srcOrd="0" destOrd="0" presId="urn:microsoft.com/office/officeart/2008/layout/VerticalCurvedList"/>
    <dgm:cxn modelId="{71FC79F4-ECDC-4F4A-BA0E-889F8362C84B}" type="presOf" srcId="{0C4449EF-C87A-4B71-AF96-93BC25AAF0DF}" destId="{5476B7EC-7294-48CE-96D6-160AF65CC61C}" srcOrd="0" destOrd="0" presId="urn:microsoft.com/office/officeart/2008/layout/VerticalCurvedList"/>
    <dgm:cxn modelId="{970BCFCE-6A00-425B-91A5-7A6987AE539E}" type="presParOf" srcId="{8C1742CE-859A-4382-AB49-EAFA5A6F1593}" destId="{7213856B-0284-4FF3-8E36-393387F605C9}" srcOrd="0" destOrd="0" presId="urn:microsoft.com/office/officeart/2008/layout/VerticalCurvedList"/>
    <dgm:cxn modelId="{40242D5C-C671-4F8E-8FD2-F250EE44B2CE}" type="presParOf" srcId="{7213856B-0284-4FF3-8E36-393387F605C9}" destId="{C7C4B756-CC69-4C21-BE9E-8E694667937E}" srcOrd="0" destOrd="0" presId="urn:microsoft.com/office/officeart/2008/layout/VerticalCurvedList"/>
    <dgm:cxn modelId="{8071CC0C-A9AC-4868-80AC-9EB889CF96A1}" type="presParOf" srcId="{C7C4B756-CC69-4C21-BE9E-8E694667937E}" destId="{ECD2EF26-AA1C-4BF1-A3AC-A547FD112C21}" srcOrd="0" destOrd="0" presId="urn:microsoft.com/office/officeart/2008/layout/VerticalCurvedList"/>
    <dgm:cxn modelId="{57685F21-6819-4CEE-AD11-C3444F7781A9}" type="presParOf" srcId="{C7C4B756-CC69-4C21-BE9E-8E694667937E}" destId="{5476B7EC-7294-48CE-96D6-160AF65CC61C}" srcOrd="1" destOrd="0" presId="urn:microsoft.com/office/officeart/2008/layout/VerticalCurvedList"/>
    <dgm:cxn modelId="{5EF93B15-BDCB-4F45-AAFC-C53123F16B4C}" type="presParOf" srcId="{C7C4B756-CC69-4C21-BE9E-8E694667937E}" destId="{2CD76CF4-448B-4FFE-A50D-119DA7D5A81B}" srcOrd="2" destOrd="0" presId="urn:microsoft.com/office/officeart/2008/layout/VerticalCurvedList"/>
    <dgm:cxn modelId="{EC789218-AA6F-4E8B-B4AB-A8A10E87F684}" type="presParOf" srcId="{C7C4B756-CC69-4C21-BE9E-8E694667937E}" destId="{DF620926-FB75-448E-80A5-0201B5AEDED2}" srcOrd="3" destOrd="0" presId="urn:microsoft.com/office/officeart/2008/layout/VerticalCurvedList"/>
    <dgm:cxn modelId="{158198EB-8340-47AF-9060-086BB713EAFD}" type="presParOf" srcId="{7213856B-0284-4FF3-8E36-393387F605C9}" destId="{76517C86-E231-4AE1-846F-408E241CA6D7}" srcOrd="1" destOrd="0" presId="urn:microsoft.com/office/officeart/2008/layout/VerticalCurvedList"/>
    <dgm:cxn modelId="{4D05C54D-7F90-4029-A436-BB4203154420}" type="presParOf" srcId="{7213856B-0284-4FF3-8E36-393387F605C9}" destId="{A96EBC35-E4A6-46C8-97C8-C05ECA060B05}" srcOrd="2" destOrd="0" presId="urn:microsoft.com/office/officeart/2008/layout/VerticalCurvedList"/>
    <dgm:cxn modelId="{4180500D-EE6F-45CC-AD34-AB1D3B608299}" type="presParOf" srcId="{A96EBC35-E4A6-46C8-97C8-C05ECA060B05}" destId="{E44936F7-4D7E-45D4-87F9-047E3BFDDDEA}" srcOrd="0" destOrd="0" presId="urn:microsoft.com/office/officeart/2008/layout/VerticalCurvedList"/>
    <dgm:cxn modelId="{A673E052-D5D0-47B3-B93E-DA6BBD996B1B}" type="presParOf" srcId="{7213856B-0284-4FF3-8E36-393387F605C9}" destId="{3A1954D2-3641-4BDD-9B90-0C499A35B987}" srcOrd="3" destOrd="0" presId="urn:microsoft.com/office/officeart/2008/layout/VerticalCurvedList"/>
    <dgm:cxn modelId="{A11284E2-3DCE-457B-B3EF-8EA2D48BA770}" type="presParOf" srcId="{7213856B-0284-4FF3-8E36-393387F605C9}" destId="{16C695BE-D94A-4C46-9613-ADCE85B92EFD}" srcOrd="4" destOrd="0" presId="urn:microsoft.com/office/officeart/2008/layout/VerticalCurvedList"/>
    <dgm:cxn modelId="{696430A2-2F51-43EF-B43B-241C9AC02B1A}" type="presParOf" srcId="{16C695BE-D94A-4C46-9613-ADCE85B92EFD}" destId="{80324B26-E988-4029-8CD9-357F8B252E65}" srcOrd="0" destOrd="0" presId="urn:microsoft.com/office/officeart/2008/layout/VerticalCurvedList"/>
    <dgm:cxn modelId="{3E65E2FF-49BF-44B0-8752-7890F77EE415}" type="presParOf" srcId="{7213856B-0284-4FF3-8E36-393387F605C9}" destId="{F0EB335A-129E-4BC1-BB08-DF2C14EE4C2B}" srcOrd="5" destOrd="0" presId="urn:microsoft.com/office/officeart/2008/layout/VerticalCurvedList"/>
    <dgm:cxn modelId="{F52244BA-0976-4003-80BC-0C44C525EBF8}" type="presParOf" srcId="{7213856B-0284-4FF3-8E36-393387F605C9}" destId="{8AF7C15D-8F15-4444-95AE-20AC6949F35C}" srcOrd="6" destOrd="0" presId="urn:microsoft.com/office/officeart/2008/layout/VerticalCurvedList"/>
    <dgm:cxn modelId="{DBC65740-F61E-41D1-B995-837DA3B12134}" type="presParOf" srcId="{8AF7C15D-8F15-4444-95AE-20AC6949F35C}" destId="{009B8DF1-2A9B-4A44-A153-AB8C96099777}" srcOrd="0" destOrd="0" presId="urn:microsoft.com/office/officeart/2008/layout/VerticalCurvedList"/>
    <dgm:cxn modelId="{21700A3A-D0CC-4FC4-A347-1487CE2CD84A}" type="presParOf" srcId="{7213856B-0284-4FF3-8E36-393387F605C9}" destId="{C3177FE3-EABA-45D8-B0F5-5233A9B9AB75}" srcOrd="7" destOrd="0" presId="urn:microsoft.com/office/officeart/2008/layout/VerticalCurvedList"/>
    <dgm:cxn modelId="{BDEE3102-DAE0-4000-BCD3-FB5BDE39BF42}" type="presParOf" srcId="{7213856B-0284-4FF3-8E36-393387F605C9}" destId="{8F84AC94-660C-4281-8719-8A316367FF84}" srcOrd="8" destOrd="0" presId="urn:microsoft.com/office/officeart/2008/layout/VerticalCurvedList"/>
    <dgm:cxn modelId="{CE78EE51-D7E6-4E1D-BA5E-99492E72919F}" type="presParOf" srcId="{8F84AC94-660C-4281-8719-8A316367FF84}" destId="{D3B255CB-0ACB-447A-9B5C-887107688E9D}" srcOrd="0" destOrd="0" presId="urn:microsoft.com/office/officeart/2008/layout/VerticalCurvedList"/>
    <dgm:cxn modelId="{F698B3A2-4B1B-4B5A-AA56-A58B4F2FF6AE}" type="presParOf" srcId="{7213856B-0284-4FF3-8E36-393387F605C9}" destId="{ECF4DCB0-08CF-437D-9BAE-2E5846FAB983}" srcOrd="9" destOrd="0" presId="urn:microsoft.com/office/officeart/2008/layout/VerticalCurvedList"/>
    <dgm:cxn modelId="{BCB69495-4900-4D71-B7BA-BED0229071E3}" type="presParOf" srcId="{7213856B-0284-4FF3-8E36-393387F605C9}" destId="{7D1A4FF5-2132-4B05-9E7F-BD37FB2B3B5E}" srcOrd="10" destOrd="0" presId="urn:microsoft.com/office/officeart/2008/layout/VerticalCurvedList"/>
    <dgm:cxn modelId="{14B36790-60EE-48F3-ABCB-D529F0816079}" type="presParOf" srcId="{7D1A4FF5-2132-4B05-9E7F-BD37FB2B3B5E}" destId="{0FFC419A-79FA-478B-9AFB-0226504FCCC6}" srcOrd="0" destOrd="0" presId="urn:microsoft.com/office/officeart/2008/layout/VerticalCurvedList"/>
  </dgm:cxnLst>
  <dgm:bg>
    <a:noFill/>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7.xml><?xml version="1.0" encoding="utf-8"?>
<dgm:dataModel xmlns:dgm="http://schemas.openxmlformats.org/drawingml/2006/diagram" xmlns:a="http://schemas.openxmlformats.org/drawingml/2006/main">
  <dgm:ptLst>
    <dgm:pt modelId="{50253A93-131F-4CAA-ABA6-6AF800E86DE9}" type="doc">
      <dgm:prSet loTypeId="urn:microsoft.com/office/officeart/2005/8/layout/cycle8" loCatId="cycle" qsTypeId="urn:microsoft.com/office/officeart/2005/8/quickstyle/simple1" qsCatId="simple" csTypeId="urn:microsoft.com/office/officeart/2005/8/colors/accent1_2" csCatId="accent1" phldr="1"/>
      <dgm:spPr/>
      <dgm:t>
        <a:bodyPr/>
        <a:lstStyle/>
        <a:p>
          <a:endParaRPr lang="de-DE"/>
        </a:p>
      </dgm:t>
    </dgm:pt>
    <dgm:pt modelId="{9FAF61AE-3232-4430-9495-609643316079}">
      <dgm:prSet phldrT="[Text]"/>
      <dgm:spPr>
        <a:solidFill>
          <a:srgbClr val="3B687F"/>
        </a:solidFill>
        <a:ln>
          <a:solidFill>
            <a:srgbClr val="3B687F"/>
          </a:solidFill>
        </a:ln>
      </dgm:spPr>
      <dgm:t>
        <a:bodyPr/>
        <a:lstStyle/>
        <a:p>
          <a:r>
            <a:rPr lang="de-DE" dirty="0"/>
            <a:t>Planen</a:t>
          </a:r>
        </a:p>
        <a:p>
          <a:endParaRPr lang="de-DE" dirty="0"/>
        </a:p>
      </dgm:t>
    </dgm:pt>
    <dgm:pt modelId="{4044A0A1-2E04-42F2-B4E3-EDA04FBF67FD}" type="parTrans" cxnId="{748F85AE-AFAC-4661-8D2F-0626063656A8}">
      <dgm:prSet/>
      <dgm:spPr/>
      <dgm:t>
        <a:bodyPr/>
        <a:lstStyle/>
        <a:p>
          <a:endParaRPr lang="de-DE"/>
        </a:p>
      </dgm:t>
    </dgm:pt>
    <dgm:pt modelId="{9EC5168D-A534-4B60-A298-7C85140DC581}" type="sibTrans" cxnId="{748F85AE-AFAC-4661-8D2F-0626063656A8}">
      <dgm:prSet/>
      <dgm:spPr/>
      <dgm:t>
        <a:bodyPr/>
        <a:lstStyle/>
        <a:p>
          <a:endParaRPr lang="de-DE"/>
        </a:p>
      </dgm:t>
    </dgm:pt>
    <dgm:pt modelId="{48B2C8A0-9505-4AFA-812B-810222F708A7}">
      <dgm:prSet phldrT="[Text]"/>
      <dgm:spPr>
        <a:solidFill>
          <a:srgbClr val="3B687F"/>
        </a:solidFill>
      </dgm:spPr>
      <dgm:t>
        <a:bodyPr/>
        <a:lstStyle/>
        <a:p>
          <a:r>
            <a:rPr lang="de-DE" dirty="0"/>
            <a:t>Machen</a:t>
          </a:r>
        </a:p>
      </dgm:t>
    </dgm:pt>
    <dgm:pt modelId="{156A121D-C396-4302-9FA9-4FE173D8FC63}" type="parTrans" cxnId="{7721CC10-BF10-4DE4-BBB7-A74BE96D1612}">
      <dgm:prSet/>
      <dgm:spPr/>
      <dgm:t>
        <a:bodyPr/>
        <a:lstStyle/>
        <a:p>
          <a:endParaRPr lang="de-DE"/>
        </a:p>
      </dgm:t>
    </dgm:pt>
    <dgm:pt modelId="{D84F4B9D-913C-4461-8ECD-6D007D710323}" type="sibTrans" cxnId="{7721CC10-BF10-4DE4-BBB7-A74BE96D1612}">
      <dgm:prSet/>
      <dgm:spPr/>
      <dgm:t>
        <a:bodyPr/>
        <a:lstStyle/>
        <a:p>
          <a:endParaRPr lang="de-DE"/>
        </a:p>
      </dgm:t>
    </dgm:pt>
    <dgm:pt modelId="{3EC74F18-A252-4ED1-B93F-15F42CDBF952}">
      <dgm:prSet phldrT="[Text]"/>
      <dgm:spPr>
        <a:solidFill>
          <a:srgbClr val="F9AA00"/>
        </a:solidFill>
      </dgm:spPr>
      <dgm:t>
        <a:bodyPr/>
        <a:lstStyle/>
        <a:p>
          <a:r>
            <a:rPr lang="de-DE" dirty="0"/>
            <a:t>Handeln</a:t>
          </a:r>
        </a:p>
        <a:p>
          <a:endParaRPr lang="de-DE" dirty="0"/>
        </a:p>
      </dgm:t>
    </dgm:pt>
    <dgm:pt modelId="{09A1DFFF-8BD5-4D00-B35C-C4922937CDC9}" type="parTrans" cxnId="{4A4ABA11-DFB3-41BA-9D08-7B970E236129}">
      <dgm:prSet/>
      <dgm:spPr/>
      <dgm:t>
        <a:bodyPr/>
        <a:lstStyle/>
        <a:p>
          <a:endParaRPr lang="de-DE"/>
        </a:p>
      </dgm:t>
    </dgm:pt>
    <dgm:pt modelId="{3E5388A3-7CB0-42D4-8FF2-D1C9AD034351}" type="sibTrans" cxnId="{4A4ABA11-DFB3-41BA-9D08-7B970E236129}">
      <dgm:prSet/>
      <dgm:spPr/>
      <dgm:t>
        <a:bodyPr/>
        <a:lstStyle/>
        <a:p>
          <a:endParaRPr lang="de-DE"/>
        </a:p>
      </dgm:t>
    </dgm:pt>
    <dgm:pt modelId="{654B0920-220C-4659-B5A4-2AE41B663951}">
      <dgm:prSet/>
      <dgm:spPr>
        <a:solidFill>
          <a:srgbClr val="3B687F"/>
        </a:solidFill>
      </dgm:spPr>
      <dgm:t>
        <a:bodyPr/>
        <a:lstStyle/>
        <a:p>
          <a:r>
            <a:rPr lang="de-DE" dirty="0"/>
            <a:t>Überprüfen</a:t>
          </a:r>
        </a:p>
      </dgm:t>
    </dgm:pt>
    <dgm:pt modelId="{B49D6BD1-6602-4C92-B73B-AAF190AB42D7}" type="parTrans" cxnId="{8EEAD120-EF98-4C80-9AD3-589A18B49DD5}">
      <dgm:prSet/>
      <dgm:spPr/>
      <dgm:t>
        <a:bodyPr/>
        <a:lstStyle/>
        <a:p>
          <a:endParaRPr lang="de-DE"/>
        </a:p>
      </dgm:t>
    </dgm:pt>
    <dgm:pt modelId="{5985E8D0-8983-4589-A867-E1BEC55F8065}" type="sibTrans" cxnId="{8EEAD120-EF98-4C80-9AD3-589A18B49DD5}">
      <dgm:prSet/>
      <dgm:spPr/>
      <dgm:t>
        <a:bodyPr/>
        <a:lstStyle/>
        <a:p>
          <a:endParaRPr lang="de-DE"/>
        </a:p>
      </dgm:t>
    </dgm:pt>
    <dgm:pt modelId="{DA8B28F8-5974-427F-8B4F-1C3FC8911ECF}" type="pres">
      <dgm:prSet presAssocID="{50253A93-131F-4CAA-ABA6-6AF800E86DE9}" presName="compositeShape" presStyleCnt="0">
        <dgm:presLayoutVars>
          <dgm:chMax val="7"/>
          <dgm:dir/>
          <dgm:resizeHandles val="exact"/>
        </dgm:presLayoutVars>
      </dgm:prSet>
      <dgm:spPr/>
    </dgm:pt>
    <dgm:pt modelId="{E65B57E6-0BE2-4314-A567-5C4A24023DF1}" type="pres">
      <dgm:prSet presAssocID="{50253A93-131F-4CAA-ABA6-6AF800E86DE9}" presName="wedge1" presStyleLbl="node1" presStyleIdx="0" presStyleCnt="4"/>
      <dgm:spPr/>
    </dgm:pt>
    <dgm:pt modelId="{C6F3A014-2407-40EA-8111-B32C01CEB4B0}" type="pres">
      <dgm:prSet presAssocID="{50253A93-131F-4CAA-ABA6-6AF800E86DE9}" presName="dummy1a" presStyleCnt="0"/>
      <dgm:spPr/>
    </dgm:pt>
    <dgm:pt modelId="{C989C25C-34FC-4B5F-8CA8-212BA651AC4A}" type="pres">
      <dgm:prSet presAssocID="{50253A93-131F-4CAA-ABA6-6AF800E86DE9}" presName="dummy1b" presStyleCnt="0"/>
      <dgm:spPr/>
    </dgm:pt>
    <dgm:pt modelId="{F447FB4D-8013-427D-807E-CAEFB290DBB6}" type="pres">
      <dgm:prSet presAssocID="{50253A93-131F-4CAA-ABA6-6AF800E86DE9}" presName="wedge1Tx" presStyleLbl="node1" presStyleIdx="0" presStyleCnt="4">
        <dgm:presLayoutVars>
          <dgm:chMax val="0"/>
          <dgm:chPref val="0"/>
          <dgm:bulletEnabled val="1"/>
        </dgm:presLayoutVars>
      </dgm:prSet>
      <dgm:spPr/>
    </dgm:pt>
    <dgm:pt modelId="{AC1321D5-6D57-4DFA-9E08-8AD49D1EC8C4}" type="pres">
      <dgm:prSet presAssocID="{50253A93-131F-4CAA-ABA6-6AF800E86DE9}" presName="wedge2" presStyleLbl="node1" presStyleIdx="1" presStyleCnt="4" custScaleX="95988" custScaleY="97497"/>
      <dgm:spPr/>
    </dgm:pt>
    <dgm:pt modelId="{EECD814E-FBCC-437A-AB69-74CBC2C79B60}" type="pres">
      <dgm:prSet presAssocID="{50253A93-131F-4CAA-ABA6-6AF800E86DE9}" presName="dummy2a" presStyleCnt="0"/>
      <dgm:spPr/>
    </dgm:pt>
    <dgm:pt modelId="{9A6E3145-DC21-4146-8C1A-FEE642DC9156}" type="pres">
      <dgm:prSet presAssocID="{50253A93-131F-4CAA-ABA6-6AF800E86DE9}" presName="dummy2b" presStyleCnt="0"/>
      <dgm:spPr/>
    </dgm:pt>
    <dgm:pt modelId="{E2E1EBFB-5E7D-4FE4-940C-10C28957E41E}" type="pres">
      <dgm:prSet presAssocID="{50253A93-131F-4CAA-ABA6-6AF800E86DE9}" presName="wedge2Tx" presStyleLbl="node1" presStyleIdx="1" presStyleCnt="4">
        <dgm:presLayoutVars>
          <dgm:chMax val="0"/>
          <dgm:chPref val="0"/>
          <dgm:bulletEnabled val="1"/>
        </dgm:presLayoutVars>
      </dgm:prSet>
      <dgm:spPr/>
    </dgm:pt>
    <dgm:pt modelId="{03C918E7-6BCA-4166-B277-68EF2B8DB523}" type="pres">
      <dgm:prSet presAssocID="{50253A93-131F-4CAA-ABA6-6AF800E86DE9}" presName="wedge3" presStyleLbl="node1" presStyleIdx="2" presStyleCnt="4"/>
      <dgm:spPr/>
    </dgm:pt>
    <dgm:pt modelId="{32A4F600-57BE-4783-8FC4-949499FC3FD4}" type="pres">
      <dgm:prSet presAssocID="{50253A93-131F-4CAA-ABA6-6AF800E86DE9}" presName="dummy3a" presStyleCnt="0"/>
      <dgm:spPr/>
    </dgm:pt>
    <dgm:pt modelId="{F235A14E-B951-4E8C-B946-96D6ABCF91BA}" type="pres">
      <dgm:prSet presAssocID="{50253A93-131F-4CAA-ABA6-6AF800E86DE9}" presName="dummy3b" presStyleCnt="0"/>
      <dgm:spPr/>
    </dgm:pt>
    <dgm:pt modelId="{EF1CEB4A-DB00-4AAC-BEF1-6A8A47A027F3}" type="pres">
      <dgm:prSet presAssocID="{50253A93-131F-4CAA-ABA6-6AF800E86DE9}" presName="wedge3Tx" presStyleLbl="node1" presStyleIdx="2" presStyleCnt="4">
        <dgm:presLayoutVars>
          <dgm:chMax val="0"/>
          <dgm:chPref val="0"/>
          <dgm:bulletEnabled val="1"/>
        </dgm:presLayoutVars>
      </dgm:prSet>
      <dgm:spPr/>
    </dgm:pt>
    <dgm:pt modelId="{EC28E887-3C26-4EE2-8332-E15AB408C9A1}" type="pres">
      <dgm:prSet presAssocID="{50253A93-131F-4CAA-ABA6-6AF800E86DE9}" presName="wedge4" presStyleLbl="node1" presStyleIdx="3" presStyleCnt="4"/>
      <dgm:spPr/>
    </dgm:pt>
    <dgm:pt modelId="{5D7B6969-6FCF-4977-AD7A-77AA9D994504}" type="pres">
      <dgm:prSet presAssocID="{50253A93-131F-4CAA-ABA6-6AF800E86DE9}" presName="dummy4a" presStyleCnt="0"/>
      <dgm:spPr/>
    </dgm:pt>
    <dgm:pt modelId="{53644E48-55C8-4C66-B42C-634C4DC59265}" type="pres">
      <dgm:prSet presAssocID="{50253A93-131F-4CAA-ABA6-6AF800E86DE9}" presName="dummy4b" presStyleCnt="0"/>
      <dgm:spPr/>
    </dgm:pt>
    <dgm:pt modelId="{F8972351-733C-4B73-B842-1FA5CB179DC9}" type="pres">
      <dgm:prSet presAssocID="{50253A93-131F-4CAA-ABA6-6AF800E86DE9}" presName="wedge4Tx" presStyleLbl="node1" presStyleIdx="3" presStyleCnt="4">
        <dgm:presLayoutVars>
          <dgm:chMax val="0"/>
          <dgm:chPref val="0"/>
          <dgm:bulletEnabled val="1"/>
        </dgm:presLayoutVars>
      </dgm:prSet>
      <dgm:spPr/>
    </dgm:pt>
    <dgm:pt modelId="{C4856082-4644-4788-BCB1-D093A28F0603}" type="pres">
      <dgm:prSet presAssocID="{9EC5168D-A534-4B60-A298-7C85140DC581}" presName="arrowWedge1" presStyleLbl="fgSibTrans2D1" presStyleIdx="0" presStyleCnt="4"/>
      <dgm:spPr>
        <a:xfrm>
          <a:off x="3459535" y="47294"/>
          <a:ext cx="4434357" cy="4434357"/>
        </a:xfrm>
        <a:prstGeom prst="circularArrow">
          <a:avLst>
            <a:gd name="adj1" fmla="val 5085"/>
            <a:gd name="adj2" fmla="val 327528"/>
            <a:gd name="adj3" fmla="val 21272472"/>
            <a:gd name="adj4" fmla="val 16200000"/>
            <a:gd name="adj5" fmla="val 5932"/>
          </a:avLst>
        </a:prstGeom>
        <a:solidFill>
          <a:srgbClr val="90ABBE"/>
        </a:solidFill>
        <a:ln>
          <a:noFill/>
        </a:ln>
        <a:effectLst/>
      </dgm:spPr>
    </dgm:pt>
    <dgm:pt modelId="{0A6B7B0E-4F2E-4F4A-9D80-164683E9D2CD}" type="pres">
      <dgm:prSet presAssocID="{D84F4B9D-913C-4461-8ECD-6D007D710323}" presName="arrowWedge2" presStyleLbl="fgSibTrans2D1" presStyleIdx="1" presStyleCnt="4"/>
      <dgm:spPr>
        <a:xfrm>
          <a:off x="3459535" y="179761"/>
          <a:ext cx="4434357" cy="4434357"/>
        </a:xfrm>
        <a:prstGeom prst="circularArrow">
          <a:avLst>
            <a:gd name="adj1" fmla="val 5085"/>
            <a:gd name="adj2" fmla="val 327528"/>
            <a:gd name="adj3" fmla="val 5072472"/>
            <a:gd name="adj4" fmla="val 0"/>
            <a:gd name="adj5" fmla="val 5932"/>
          </a:avLst>
        </a:prstGeom>
        <a:solidFill>
          <a:srgbClr val="90ABBE"/>
        </a:solidFill>
        <a:ln>
          <a:noFill/>
        </a:ln>
        <a:effectLst/>
      </dgm:spPr>
    </dgm:pt>
    <dgm:pt modelId="{1C0411BA-7CA4-4945-A7E5-20D5EDE5BE0B}" type="pres">
      <dgm:prSet presAssocID="{5985E8D0-8983-4589-A867-E1BEC55F8065}" presName="arrowWedge3" presStyleLbl="fgSibTrans2D1" presStyleIdx="2" presStyleCnt="4"/>
      <dgm:spPr>
        <a:xfrm>
          <a:off x="3327068" y="179761"/>
          <a:ext cx="4434357" cy="4434357"/>
        </a:xfrm>
        <a:prstGeom prst="circularArrow">
          <a:avLst>
            <a:gd name="adj1" fmla="val 5085"/>
            <a:gd name="adj2" fmla="val 327528"/>
            <a:gd name="adj3" fmla="val 10472472"/>
            <a:gd name="adj4" fmla="val 5400000"/>
            <a:gd name="adj5" fmla="val 5932"/>
          </a:avLst>
        </a:prstGeom>
        <a:solidFill>
          <a:srgbClr val="90ABBE"/>
        </a:solidFill>
        <a:ln>
          <a:noFill/>
        </a:ln>
        <a:effectLst/>
      </dgm:spPr>
    </dgm:pt>
    <dgm:pt modelId="{41AEA1F5-73BC-43B4-817B-E4FE20ADF0FF}" type="pres">
      <dgm:prSet presAssocID="{3E5388A3-7CB0-42D4-8FF2-D1C9AD034351}" presName="arrowWedge4" presStyleLbl="fgSibTrans2D1" presStyleIdx="3" presStyleCnt="4"/>
      <dgm:spPr>
        <a:solidFill>
          <a:srgbClr val="90ABBE"/>
        </a:solidFill>
      </dgm:spPr>
    </dgm:pt>
  </dgm:ptLst>
  <dgm:cxnLst>
    <dgm:cxn modelId="{53C54406-EB8F-4010-AA00-6BD0FBAB5DC9}" type="presOf" srcId="{48B2C8A0-9505-4AFA-812B-810222F708A7}" destId="{AC1321D5-6D57-4DFA-9E08-8AD49D1EC8C4}" srcOrd="0" destOrd="0" presId="urn:microsoft.com/office/officeart/2005/8/layout/cycle8"/>
    <dgm:cxn modelId="{7721CC10-BF10-4DE4-BBB7-A74BE96D1612}" srcId="{50253A93-131F-4CAA-ABA6-6AF800E86DE9}" destId="{48B2C8A0-9505-4AFA-812B-810222F708A7}" srcOrd="1" destOrd="0" parTransId="{156A121D-C396-4302-9FA9-4FE173D8FC63}" sibTransId="{D84F4B9D-913C-4461-8ECD-6D007D710323}"/>
    <dgm:cxn modelId="{4A4ABA11-DFB3-41BA-9D08-7B970E236129}" srcId="{50253A93-131F-4CAA-ABA6-6AF800E86DE9}" destId="{3EC74F18-A252-4ED1-B93F-15F42CDBF952}" srcOrd="3" destOrd="0" parTransId="{09A1DFFF-8BD5-4D00-B35C-C4922937CDC9}" sibTransId="{3E5388A3-7CB0-42D4-8FF2-D1C9AD034351}"/>
    <dgm:cxn modelId="{8EEAD120-EF98-4C80-9AD3-589A18B49DD5}" srcId="{50253A93-131F-4CAA-ABA6-6AF800E86DE9}" destId="{654B0920-220C-4659-B5A4-2AE41B663951}" srcOrd="2" destOrd="0" parTransId="{B49D6BD1-6602-4C92-B73B-AAF190AB42D7}" sibTransId="{5985E8D0-8983-4589-A867-E1BEC55F8065}"/>
    <dgm:cxn modelId="{D1D2ED2C-2F26-4E97-8A32-D43B2C6C4116}" type="presOf" srcId="{50253A93-131F-4CAA-ABA6-6AF800E86DE9}" destId="{DA8B28F8-5974-427F-8B4F-1C3FC8911ECF}" srcOrd="0" destOrd="0" presId="urn:microsoft.com/office/officeart/2005/8/layout/cycle8"/>
    <dgm:cxn modelId="{56CA9934-736D-4638-BC99-990249B994CC}" type="presOf" srcId="{3EC74F18-A252-4ED1-B93F-15F42CDBF952}" destId="{EC28E887-3C26-4EE2-8332-E15AB408C9A1}" srcOrd="0" destOrd="0" presId="urn:microsoft.com/office/officeart/2005/8/layout/cycle8"/>
    <dgm:cxn modelId="{E8C09B44-1E64-4DF5-AC96-B8BB8ED8DD00}" type="presOf" srcId="{9FAF61AE-3232-4430-9495-609643316079}" destId="{E65B57E6-0BE2-4314-A567-5C4A24023DF1}" srcOrd="0" destOrd="0" presId="urn:microsoft.com/office/officeart/2005/8/layout/cycle8"/>
    <dgm:cxn modelId="{7FA7C048-C615-456F-BBC9-739B4BCE3AE1}" type="presOf" srcId="{9FAF61AE-3232-4430-9495-609643316079}" destId="{F447FB4D-8013-427D-807E-CAEFB290DBB6}" srcOrd="1" destOrd="0" presId="urn:microsoft.com/office/officeart/2005/8/layout/cycle8"/>
    <dgm:cxn modelId="{0B550B56-7442-488B-8B1B-47618A88F2E9}" type="presOf" srcId="{48B2C8A0-9505-4AFA-812B-810222F708A7}" destId="{E2E1EBFB-5E7D-4FE4-940C-10C28957E41E}" srcOrd="1" destOrd="0" presId="urn:microsoft.com/office/officeart/2005/8/layout/cycle8"/>
    <dgm:cxn modelId="{93F79EA0-680A-4A09-803C-5A3B4E07D235}" type="presOf" srcId="{654B0920-220C-4659-B5A4-2AE41B663951}" destId="{EF1CEB4A-DB00-4AAC-BEF1-6A8A47A027F3}" srcOrd="1" destOrd="0" presId="urn:microsoft.com/office/officeart/2005/8/layout/cycle8"/>
    <dgm:cxn modelId="{748F85AE-AFAC-4661-8D2F-0626063656A8}" srcId="{50253A93-131F-4CAA-ABA6-6AF800E86DE9}" destId="{9FAF61AE-3232-4430-9495-609643316079}" srcOrd="0" destOrd="0" parTransId="{4044A0A1-2E04-42F2-B4E3-EDA04FBF67FD}" sibTransId="{9EC5168D-A534-4B60-A298-7C85140DC581}"/>
    <dgm:cxn modelId="{12A7C1C9-F3A5-4790-BFEF-E42A94731CB2}" type="presOf" srcId="{654B0920-220C-4659-B5A4-2AE41B663951}" destId="{03C918E7-6BCA-4166-B277-68EF2B8DB523}" srcOrd="0" destOrd="0" presId="urn:microsoft.com/office/officeart/2005/8/layout/cycle8"/>
    <dgm:cxn modelId="{04D3D7FB-1D67-4FC8-B099-9959CD23260F}" type="presOf" srcId="{3EC74F18-A252-4ED1-B93F-15F42CDBF952}" destId="{F8972351-733C-4B73-B842-1FA5CB179DC9}" srcOrd="1" destOrd="0" presId="urn:microsoft.com/office/officeart/2005/8/layout/cycle8"/>
    <dgm:cxn modelId="{ADF267C9-38F9-4C9C-9EC7-DEFC1BBEF7C7}" type="presParOf" srcId="{DA8B28F8-5974-427F-8B4F-1C3FC8911ECF}" destId="{E65B57E6-0BE2-4314-A567-5C4A24023DF1}" srcOrd="0" destOrd="0" presId="urn:microsoft.com/office/officeart/2005/8/layout/cycle8"/>
    <dgm:cxn modelId="{C852DDA4-1E32-4981-9FCE-2998FA63D8B8}" type="presParOf" srcId="{DA8B28F8-5974-427F-8B4F-1C3FC8911ECF}" destId="{C6F3A014-2407-40EA-8111-B32C01CEB4B0}" srcOrd="1" destOrd="0" presId="urn:microsoft.com/office/officeart/2005/8/layout/cycle8"/>
    <dgm:cxn modelId="{1AB1F533-66A8-4B87-821E-076783850B52}" type="presParOf" srcId="{DA8B28F8-5974-427F-8B4F-1C3FC8911ECF}" destId="{C989C25C-34FC-4B5F-8CA8-212BA651AC4A}" srcOrd="2" destOrd="0" presId="urn:microsoft.com/office/officeart/2005/8/layout/cycle8"/>
    <dgm:cxn modelId="{7386487B-7B83-4F68-84EA-6E0AFF5FCB79}" type="presParOf" srcId="{DA8B28F8-5974-427F-8B4F-1C3FC8911ECF}" destId="{F447FB4D-8013-427D-807E-CAEFB290DBB6}" srcOrd="3" destOrd="0" presId="urn:microsoft.com/office/officeart/2005/8/layout/cycle8"/>
    <dgm:cxn modelId="{B0899282-673D-46D4-99C1-D59B21F2E033}" type="presParOf" srcId="{DA8B28F8-5974-427F-8B4F-1C3FC8911ECF}" destId="{AC1321D5-6D57-4DFA-9E08-8AD49D1EC8C4}" srcOrd="4" destOrd="0" presId="urn:microsoft.com/office/officeart/2005/8/layout/cycle8"/>
    <dgm:cxn modelId="{7657417F-DD5A-44E7-ACB0-802C2BD65366}" type="presParOf" srcId="{DA8B28F8-5974-427F-8B4F-1C3FC8911ECF}" destId="{EECD814E-FBCC-437A-AB69-74CBC2C79B60}" srcOrd="5" destOrd="0" presId="urn:microsoft.com/office/officeart/2005/8/layout/cycle8"/>
    <dgm:cxn modelId="{5A9CFAD4-D94E-4C59-A68F-0E01F7800622}" type="presParOf" srcId="{DA8B28F8-5974-427F-8B4F-1C3FC8911ECF}" destId="{9A6E3145-DC21-4146-8C1A-FEE642DC9156}" srcOrd="6" destOrd="0" presId="urn:microsoft.com/office/officeart/2005/8/layout/cycle8"/>
    <dgm:cxn modelId="{6CFF9219-AF21-4DD0-8DF9-5255F2675AC0}" type="presParOf" srcId="{DA8B28F8-5974-427F-8B4F-1C3FC8911ECF}" destId="{E2E1EBFB-5E7D-4FE4-940C-10C28957E41E}" srcOrd="7" destOrd="0" presId="urn:microsoft.com/office/officeart/2005/8/layout/cycle8"/>
    <dgm:cxn modelId="{2CC676D3-5EF1-4BE4-AB16-485C722589AC}" type="presParOf" srcId="{DA8B28F8-5974-427F-8B4F-1C3FC8911ECF}" destId="{03C918E7-6BCA-4166-B277-68EF2B8DB523}" srcOrd="8" destOrd="0" presId="urn:microsoft.com/office/officeart/2005/8/layout/cycle8"/>
    <dgm:cxn modelId="{4EB7628D-11D8-4EDE-9E82-56802B82F1F8}" type="presParOf" srcId="{DA8B28F8-5974-427F-8B4F-1C3FC8911ECF}" destId="{32A4F600-57BE-4783-8FC4-949499FC3FD4}" srcOrd="9" destOrd="0" presId="urn:microsoft.com/office/officeart/2005/8/layout/cycle8"/>
    <dgm:cxn modelId="{751E80D1-068D-49C5-8E55-A550831D3704}" type="presParOf" srcId="{DA8B28F8-5974-427F-8B4F-1C3FC8911ECF}" destId="{F235A14E-B951-4E8C-B946-96D6ABCF91BA}" srcOrd="10" destOrd="0" presId="urn:microsoft.com/office/officeart/2005/8/layout/cycle8"/>
    <dgm:cxn modelId="{A78BCFED-EB2A-43BC-98A0-769C720C6841}" type="presParOf" srcId="{DA8B28F8-5974-427F-8B4F-1C3FC8911ECF}" destId="{EF1CEB4A-DB00-4AAC-BEF1-6A8A47A027F3}" srcOrd="11" destOrd="0" presId="urn:microsoft.com/office/officeart/2005/8/layout/cycle8"/>
    <dgm:cxn modelId="{18547B24-BC14-4102-82BC-C47B837DDD07}" type="presParOf" srcId="{DA8B28F8-5974-427F-8B4F-1C3FC8911ECF}" destId="{EC28E887-3C26-4EE2-8332-E15AB408C9A1}" srcOrd="12" destOrd="0" presId="urn:microsoft.com/office/officeart/2005/8/layout/cycle8"/>
    <dgm:cxn modelId="{257832CF-C3E9-47E3-9057-5A60A47F1E0D}" type="presParOf" srcId="{DA8B28F8-5974-427F-8B4F-1C3FC8911ECF}" destId="{5D7B6969-6FCF-4977-AD7A-77AA9D994504}" srcOrd="13" destOrd="0" presId="urn:microsoft.com/office/officeart/2005/8/layout/cycle8"/>
    <dgm:cxn modelId="{1C99F36D-AA38-48EF-9E38-1B5DAB967970}" type="presParOf" srcId="{DA8B28F8-5974-427F-8B4F-1C3FC8911ECF}" destId="{53644E48-55C8-4C66-B42C-634C4DC59265}" srcOrd="14" destOrd="0" presId="urn:microsoft.com/office/officeart/2005/8/layout/cycle8"/>
    <dgm:cxn modelId="{65F7C3F7-5305-41E1-8181-FB048E8442E6}" type="presParOf" srcId="{DA8B28F8-5974-427F-8B4F-1C3FC8911ECF}" destId="{F8972351-733C-4B73-B842-1FA5CB179DC9}" srcOrd="15" destOrd="0" presId="urn:microsoft.com/office/officeart/2005/8/layout/cycle8"/>
    <dgm:cxn modelId="{095BAB2D-7A72-45CB-B60E-7C6E6BCAC90E}" type="presParOf" srcId="{DA8B28F8-5974-427F-8B4F-1C3FC8911ECF}" destId="{C4856082-4644-4788-BCB1-D093A28F0603}" srcOrd="16" destOrd="0" presId="urn:microsoft.com/office/officeart/2005/8/layout/cycle8"/>
    <dgm:cxn modelId="{BD286D87-AF0E-4850-B079-2DFC8047E70B}" type="presParOf" srcId="{DA8B28F8-5974-427F-8B4F-1C3FC8911ECF}" destId="{0A6B7B0E-4F2E-4F4A-9D80-164683E9D2CD}" srcOrd="17" destOrd="0" presId="urn:microsoft.com/office/officeart/2005/8/layout/cycle8"/>
    <dgm:cxn modelId="{8665FFED-E955-44D4-8046-74F351CD99F2}" type="presParOf" srcId="{DA8B28F8-5974-427F-8B4F-1C3FC8911ECF}" destId="{1C0411BA-7CA4-4945-A7E5-20D5EDE5BE0B}" srcOrd="18" destOrd="0" presId="urn:microsoft.com/office/officeart/2005/8/layout/cycle8"/>
    <dgm:cxn modelId="{FEC4AC2A-5EF5-4750-AF31-6EA1D2CC01C8}" type="presParOf" srcId="{DA8B28F8-5974-427F-8B4F-1C3FC8911ECF}" destId="{41AEA1F5-73BC-43B4-817B-E4FE20ADF0FF}" srcOrd="19"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0253A93-131F-4CAA-ABA6-6AF800E86DE9}" type="doc">
      <dgm:prSet loTypeId="urn:microsoft.com/office/officeart/2005/8/layout/cycle8" loCatId="cycle" qsTypeId="urn:microsoft.com/office/officeart/2005/8/quickstyle/simple1" qsCatId="simple" csTypeId="urn:microsoft.com/office/officeart/2005/8/colors/accent1_2" csCatId="accent1" phldr="1"/>
      <dgm:spPr/>
      <dgm:t>
        <a:bodyPr/>
        <a:lstStyle/>
        <a:p>
          <a:endParaRPr lang="de-DE"/>
        </a:p>
      </dgm:t>
    </dgm:pt>
    <dgm:pt modelId="{9FAF61AE-3232-4430-9495-609643316079}">
      <dgm:prSet phldrT="[Text]"/>
      <dgm:spPr>
        <a:solidFill>
          <a:srgbClr val="3B687F"/>
        </a:solidFill>
        <a:ln>
          <a:solidFill>
            <a:srgbClr val="3B687F"/>
          </a:solidFill>
        </a:ln>
      </dgm:spPr>
      <dgm:t>
        <a:bodyPr/>
        <a:lstStyle/>
        <a:p>
          <a:r>
            <a:rPr lang="de-DE" dirty="0"/>
            <a:t>Planen</a:t>
          </a:r>
        </a:p>
        <a:p>
          <a:endParaRPr lang="de-DE" dirty="0"/>
        </a:p>
      </dgm:t>
    </dgm:pt>
    <dgm:pt modelId="{4044A0A1-2E04-42F2-B4E3-EDA04FBF67FD}" type="parTrans" cxnId="{748F85AE-AFAC-4661-8D2F-0626063656A8}">
      <dgm:prSet/>
      <dgm:spPr/>
      <dgm:t>
        <a:bodyPr/>
        <a:lstStyle/>
        <a:p>
          <a:endParaRPr lang="de-DE"/>
        </a:p>
      </dgm:t>
    </dgm:pt>
    <dgm:pt modelId="{9EC5168D-A534-4B60-A298-7C85140DC581}" type="sibTrans" cxnId="{748F85AE-AFAC-4661-8D2F-0626063656A8}">
      <dgm:prSet/>
      <dgm:spPr/>
      <dgm:t>
        <a:bodyPr/>
        <a:lstStyle/>
        <a:p>
          <a:endParaRPr lang="de-DE"/>
        </a:p>
      </dgm:t>
    </dgm:pt>
    <dgm:pt modelId="{48B2C8A0-9505-4AFA-812B-810222F708A7}">
      <dgm:prSet phldrT="[Text]"/>
      <dgm:spPr>
        <a:solidFill>
          <a:srgbClr val="3B687F"/>
        </a:solidFill>
      </dgm:spPr>
      <dgm:t>
        <a:bodyPr/>
        <a:lstStyle/>
        <a:p>
          <a:r>
            <a:rPr lang="de-DE" dirty="0"/>
            <a:t>Machen</a:t>
          </a:r>
        </a:p>
      </dgm:t>
    </dgm:pt>
    <dgm:pt modelId="{156A121D-C396-4302-9FA9-4FE173D8FC63}" type="parTrans" cxnId="{7721CC10-BF10-4DE4-BBB7-A74BE96D1612}">
      <dgm:prSet/>
      <dgm:spPr/>
      <dgm:t>
        <a:bodyPr/>
        <a:lstStyle/>
        <a:p>
          <a:endParaRPr lang="de-DE"/>
        </a:p>
      </dgm:t>
    </dgm:pt>
    <dgm:pt modelId="{D84F4B9D-913C-4461-8ECD-6D007D710323}" type="sibTrans" cxnId="{7721CC10-BF10-4DE4-BBB7-A74BE96D1612}">
      <dgm:prSet/>
      <dgm:spPr/>
      <dgm:t>
        <a:bodyPr/>
        <a:lstStyle/>
        <a:p>
          <a:endParaRPr lang="de-DE"/>
        </a:p>
      </dgm:t>
    </dgm:pt>
    <dgm:pt modelId="{3EC74F18-A252-4ED1-B93F-15F42CDBF952}">
      <dgm:prSet phldrT="[Text]"/>
      <dgm:spPr>
        <a:solidFill>
          <a:srgbClr val="3B687F"/>
        </a:solidFill>
      </dgm:spPr>
      <dgm:t>
        <a:bodyPr/>
        <a:lstStyle/>
        <a:p>
          <a:r>
            <a:rPr lang="de-DE" dirty="0"/>
            <a:t>Handeln</a:t>
          </a:r>
        </a:p>
        <a:p>
          <a:endParaRPr lang="de-DE" dirty="0"/>
        </a:p>
      </dgm:t>
    </dgm:pt>
    <dgm:pt modelId="{09A1DFFF-8BD5-4D00-B35C-C4922937CDC9}" type="parTrans" cxnId="{4A4ABA11-DFB3-41BA-9D08-7B970E236129}">
      <dgm:prSet/>
      <dgm:spPr/>
      <dgm:t>
        <a:bodyPr/>
        <a:lstStyle/>
        <a:p>
          <a:endParaRPr lang="de-DE"/>
        </a:p>
      </dgm:t>
    </dgm:pt>
    <dgm:pt modelId="{3E5388A3-7CB0-42D4-8FF2-D1C9AD034351}" type="sibTrans" cxnId="{4A4ABA11-DFB3-41BA-9D08-7B970E236129}">
      <dgm:prSet/>
      <dgm:spPr/>
      <dgm:t>
        <a:bodyPr/>
        <a:lstStyle/>
        <a:p>
          <a:endParaRPr lang="de-DE"/>
        </a:p>
      </dgm:t>
    </dgm:pt>
    <dgm:pt modelId="{654B0920-220C-4659-B5A4-2AE41B663951}">
      <dgm:prSet/>
      <dgm:spPr>
        <a:solidFill>
          <a:srgbClr val="3B687F"/>
        </a:solidFill>
      </dgm:spPr>
      <dgm:t>
        <a:bodyPr/>
        <a:lstStyle/>
        <a:p>
          <a:r>
            <a:rPr lang="de-DE" dirty="0"/>
            <a:t>Überprüfen</a:t>
          </a:r>
        </a:p>
      </dgm:t>
    </dgm:pt>
    <dgm:pt modelId="{B49D6BD1-6602-4C92-B73B-AAF190AB42D7}" type="parTrans" cxnId="{8EEAD120-EF98-4C80-9AD3-589A18B49DD5}">
      <dgm:prSet/>
      <dgm:spPr/>
      <dgm:t>
        <a:bodyPr/>
        <a:lstStyle/>
        <a:p>
          <a:endParaRPr lang="de-DE"/>
        </a:p>
      </dgm:t>
    </dgm:pt>
    <dgm:pt modelId="{5985E8D0-8983-4589-A867-E1BEC55F8065}" type="sibTrans" cxnId="{8EEAD120-EF98-4C80-9AD3-589A18B49DD5}">
      <dgm:prSet/>
      <dgm:spPr/>
      <dgm:t>
        <a:bodyPr/>
        <a:lstStyle/>
        <a:p>
          <a:endParaRPr lang="de-DE"/>
        </a:p>
      </dgm:t>
    </dgm:pt>
    <dgm:pt modelId="{DA8B28F8-5974-427F-8B4F-1C3FC8911ECF}" type="pres">
      <dgm:prSet presAssocID="{50253A93-131F-4CAA-ABA6-6AF800E86DE9}" presName="compositeShape" presStyleCnt="0">
        <dgm:presLayoutVars>
          <dgm:chMax val="7"/>
          <dgm:dir/>
          <dgm:resizeHandles val="exact"/>
        </dgm:presLayoutVars>
      </dgm:prSet>
      <dgm:spPr/>
    </dgm:pt>
    <dgm:pt modelId="{E65B57E6-0BE2-4314-A567-5C4A24023DF1}" type="pres">
      <dgm:prSet presAssocID="{50253A93-131F-4CAA-ABA6-6AF800E86DE9}" presName="wedge1" presStyleLbl="node1" presStyleIdx="0" presStyleCnt="4"/>
      <dgm:spPr/>
    </dgm:pt>
    <dgm:pt modelId="{C6F3A014-2407-40EA-8111-B32C01CEB4B0}" type="pres">
      <dgm:prSet presAssocID="{50253A93-131F-4CAA-ABA6-6AF800E86DE9}" presName="dummy1a" presStyleCnt="0"/>
      <dgm:spPr/>
    </dgm:pt>
    <dgm:pt modelId="{C989C25C-34FC-4B5F-8CA8-212BA651AC4A}" type="pres">
      <dgm:prSet presAssocID="{50253A93-131F-4CAA-ABA6-6AF800E86DE9}" presName="dummy1b" presStyleCnt="0"/>
      <dgm:spPr/>
    </dgm:pt>
    <dgm:pt modelId="{F447FB4D-8013-427D-807E-CAEFB290DBB6}" type="pres">
      <dgm:prSet presAssocID="{50253A93-131F-4CAA-ABA6-6AF800E86DE9}" presName="wedge1Tx" presStyleLbl="node1" presStyleIdx="0" presStyleCnt="4">
        <dgm:presLayoutVars>
          <dgm:chMax val="0"/>
          <dgm:chPref val="0"/>
          <dgm:bulletEnabled val="1"/>
        </dgm:presLayoutVars>
      </dgm:prSet>
      <dgm:spPr/>
    </dgm:pt>
    <dgm:pt modelId="{AC1321D5-6D57-4DFA-9E08-8AD49D1EC8C4}" type="pres">
      <dgm:prSet presAssocID="{50253A93-131F-4CAA-ABA6-6AF800E86DE9}" presName="wedge2" presStyleLbl="node1" presStyleIdx="1" presStyleCnt="4" custScaleX="95988" custScaleY="97497"/>
      <dgm:spPr/>
    </dgm:pt>
    <dgm:pt modelId="{EECD814E-FBCC-437A-AB69-74CBC2C79B60}" type="pres">
      <dgm:prSet presAssocID="{50253A93-131F-4CAA-ABA6-6AF800E86DE9}" presName="dummy2a" presStyleCnt="0"/>
      <dgm:spPr/>
    </dgm:pt>
    <dgm:pt modelId="{9A6E3145-DC21-4146-8C1A-FEE642DC9156}" type="pres">
      <dgm:prSet presAssocID="{50253A93-131F-4CAA-ABA6-6AF800E86DE9}" presName="dummy2b" presStyleCnt="0"/>
      <dgm:spPr/>
    </dgm:pt>
    <dgm:pt modelId="{E2E1EBFB-5E7D-4FE4-940C-10C28957E41E}" type="pres">
      <dgm:prSet presAssocID="{50253A93-131F-4CAA-ABA6-6AF800E86DE9}" presName="wedge2Tx" presStyleLbl="node1" presStyleIdx="1" presStyleCnt="4">
        <dgm:presLayoutVars>
          <dgm:chMax val="0"/>
          <dgm:chPref val="0"/>
          <dgm:bulletEnabled val="1"/>
        </dgm:presLayoutVars>
      </dgm:prSet>
      <dgm:spPr/>
    </dgm:pt>
    <dgm:pt modelId="{03C918E7-6BCA-4166-B277-68EF2B8DB523}" type="pres">
      <dgm:prSet presAssocID="{50253A93-131F-4CAA-ABA6-6AF800E86DE9}" presName="wedge3" presStyleLbl="node1" presStyleIdx="2" presStyleCnt="4"/>
      <dgm:spPr/>
    </dgm:pt>
    <dgm:pt modelId="{32A4F600-57BE-4783-8FC4-949499FC3FD4}" type="pres">
      <dgm:prSet presAssocID="{50253A93-131F-4CAA-ABA6-6AF800E86DE9}" presName="dummy3a" presStyleCnt="0"/>
      <dgm:spPr/>
    </dgm:pt>
    <dgm:pt modelId="{F235A14E-B951-4E8C-B946-96D6ABCF91BA}" type="pres">
      <dgm:prSet presAssocID="{50253A93-131F-4CAA-ABA6-6AF800E86DE9}" presName="dummy3b" presStyleCnt="0"/>
      <dgm:spPr/>
    </dgm:pt>
    <dgm:pt modelId="{EF1CEB4A-DB00-4AAC-BEF1-6A8A47A027F3}" type="pres">
      <dgm:prSet presAssocID="{50253A93-131F-4CAA-ABA6-6AF800E86DE9}" presName="wedge3Tx" presStyleLbl="node1" presStyleIdx="2" presStyleCnt="4">
        <dgm:presLayoutVars>
          <dgm:chMax val="0"/>
          <dgm:chPref val="0"/>
          <dgm:bulletEnabled val="1"/>
        </dgm:presLayoutVars>
      </dgm:prSet>
      <dgm:spPr/>
    </dgm:pt>
    <dgm:pt modelId="{EC28E887-3C26-4EE2-8332-E15AB408C9A1}" type="pres">
      <dgm:prSet presAssocID="{50253A93-131F-4CAA-ABA6-6AF800E86DE9}" presName="wedge4" presStyleLbl="node1" presStyleIdx="3" presStyleCnt="4"/>
      <dgm:spPr/>
    </dgm:pt>
    <dgm:pt modelId="{5D7B6969-6FCF-4977-AD7A-77AA9D994504}" type="pres">
      <dgm:prSet presAssocID="{50253A93-131F-4CAA-ABA6-6AF800E86DE9}" presName="dummy4a" presStyleCnt="0"/>
      <dgm:spPr/>
    </dgm:pt>
    <dgm:pt modelId="{53644E48-55C8-4C66-B42C-634C4DC59265}" type="pres">
      <dgm:prSet presAssocID="{50253A93-131F-4CAA-ABA6-6AF800E86DE9}" presName="dummy4b" presStyleCnt="0"/>
      <dgm:spPr/>
    </dgm:pt>
    <dgm:pt modelId="{F8972351-733C-4B73-B842-1FA5CB179DC9}" type="pres">
      <dgm:prSet presAssocID="{50253A93-131F-4CAA-ABA6-6AF800E86DE9}" presName="wedge4Tx" presStyleLbl="node1" presStyleIdx="3" presStyleCnt="4">
        <dgm:presLayoutVars>
          <dgm:chMax val="0"/>
          <dgm:chPref val="0"/>
          <dgm:bulletEnabled val="1"/>
        </dgm:presLayoutVars>
      </dgm:prSet>
      <dgm:spPr/>
    </dgm:pt>
    <dgm:pt modelId="{C4856082-4644-4788-BCB1-D093A28F0603}" type="pres">
      <dgm:prSet presAssocID="{9EC5168D-A534-4B60-A298-7C85140DC581}" presName="arrowWedge1" presStyleLbl="fgSibTrans2D1" presStyleIdx="0" presStyleCnt="4"/>
      <dgm:spPr>
        <a:xfrm>
          <a:off x="3459535" y="47294"/>
          <a:ext cx="4434357" cy="4434357"/>
        </a:xfrm>
        <a:prstGeom prst="circularArrow">
          <a:avLst>
            <a:gd name="adj1" fmla="val 5085"/>
            <a:gd name="adj2" fmla="val 327528"/>
            <a:gd name="adj3" fmla="val 21272472"/>
            <a:gd name="adj4" fmla="val 16200000"/>
            <a:gd name="adj5" fmla="val 5932"/>
          </a:avLst>
        </a:prstGeom>
        <a:solidFill>
          <a:srgbClr val="90ABBE"/>
        </a:solidFill>
        <a:ln>
          <a:noFill/>
        </a:ln>
        <a:effectLst/>
      </dgm:spPr>
    </dgm:pt>
    <dgm:pt modelId="{0A6B7B0E-4F2E-4F4A-9D80-164683E9D2CD}" type="pres">
      <dgm:prSet presAssocID="{D84F4B9D-913C-4461-8ECD-6D007D710323}" presName="arrowWedge2" presStyleLbl="fgSibTrans2D1" presStyleIdx="1" presStyleCnt="4"/>
      <dgm:spPr>
        <a:xfrm>
          <a:off x="3459535" y="179761"/>
          <a:ext cx="4434357" cy="4434357"/>
        </a:xfrm>
        <a:prstGeom prst="circularArrow">
          <a:avLst>
            <a:gd name="adj1" fmla="val 5085"/>
            <a:gd name="adj2" fmla="val 327528"/>
            <a:gd name="adj3" fmla="val 5072472"/>
            <a:gd name="adj4" fmla="val 0"/>
            <a:gd name="adj5" fmla="val 5932"/>
          </a:avLst>
        </a:prstGeom>
        <a:solidFill>
          <a:srgbClr val="90ABBE"/>
        </a:solidFill>
        <a:ln>
          <a:noFill/>
        </a:ln>
        <a:effectLst/>
      </dgm:spPr>
    </dgm:pt>
    <dgm:pt modelId="{1C0411BA-7CA4-4945-A7E5-20D5EDE5BE0B}" type="pres">
      <dgm:prSet presAssocID="{5985E8D0-8983-4589-A867-E1BEC55F8065}" presName="arrowWedge3" presStyleLbl="fgSibTrans2D1" presStyleIdx="2" presStyleCnt="4"/>
      <dgm:spPr>
        <a:xfrm>
          <a:off x="3327068" y="179761"/>
          <a:ext cx="4434357" cy="4434357"/>
        </a:xfrm>
        <a:prstGeom prst="circularArrow">
          <a:avLst>
            <a:gd name="adj1" fmla="val 5085"/>
            <a:gd name="adj2" fmla="val 327528"/>
            <a:gd name="adj3" fmla="val 10472472"/>
            <a:gd name="adj4" fmla="val 5400000"/>
            <a:gd name="adj5" fmla="val 5932"/>
          </a:avLst>
        </a:prstGeom>
        <a:solidFill>
          <a:srgbClr val="90ABBE"/>
        </a:solidFill>
        <a:ln>
          <a:noFill/>
        </a:ln>
        <a:effectLst/>
      </dgm:spPr>
    </dgm:pt>
    <dgm:pt modelId="{41AEA1F5-73BC-43B4-817B-E4FE20ADF0FF}" type="pres">
      <dgm:prSet presAssocID="{3E5388A3-7CB0-42D4-8FF2-D1C9AD034351}" presName="arrowWedge4" presStyleLbl="fgSibTrans2D1" presStyleIdx="3" presStyleCnt="4"/>
      <dgm:spPr>
        <a:solidFill>
          <a:srgbClr val="90ABBE"/>
        </a:solidFill>
      </dgm:spPr>
    </dgm:pt>
  </dgm:ptLst>
  <dgm:cxnLst>
    <dgm:cxn modelId="{53C54406-EB8F-4010-AA00-6BD0FBAB5DC9}" type="presOf" srcId="{48B2C8A0-9505-4AFA-812B-810222F708A7}" destId="{AC1321D5-6D57-4DFA-9E08-8AD49D1EC8C4}" srcOrd="0" destOrd="0" presId="urn:microsoft.com/office/officeart/2005/8/layout/cycle8"/>
    <dgm:cxn modelId="{7721CC10-BF10-4DE4-BBB7-A74BE96D1612}" srcId="{50253A93-131F-4CAA-ABA6-6AF800E86DE9}" destId="{48B2C8A0-9505-4AFA-812B-810222F708A7}" srcOrd="1" destOrd="0" parTransId="{156A121D-C396-4302-9FA9-4FE173D8FC63}" sibTransId="{D84F4B9D-913C-4461-8ECD-6D007D710323}"/>
    <dgm:cxn modelId="{4A4ABA11-DFB3-41BA-9D08-7B970E236129}" srcId="{50253A93-131F-4CAA-ABA6-6AF800E86DE9}" destId="{3EC74F18-A252-4ED1-B93F-15F42CDBF952}" srcOrd="3" destOrd="0" parTransId="{09A1DFFF-8BD5-4D00-B35C-C4922937CDC9}" sibTransId="{3E5388A3-7CB0-42D4-8FF2-D1C9AD034351}"/>
    <dgm:cxn modelId="{8EEAD120-EF98-4C80-9AD3-589A18B49DD5}" srcId="{50253A93-131F-4CAA-ABA6-6AF800E86DE9}" destId="{654B0920-220C-4659-B5A4-2AE41B663951}" srcOrd="2" destOrd="0" parTransId="{B49D6BD1-6602-4C92-B73B-AAF190AB42D7}" sibTransId="{5985E8D0-8983-4589-A867-E1BEC55F8065}"/>
    <dgm:cxn modelId="{D1D2ED2C-2F26-4E97-8A32-D43B2C6C4116}" type="presOf" srcId="{50253A93-131F-4CAA-ABA6-6AF800E86DE9}" destId="{DA8B28F8-5974-427F-8B4F-1C3FC8911ECF}" srcOrd="0" destOrd="0" presId="urn:microsoft.com/office/officeart/2005/8/layout/cycle8"/>
    <dgm:cxn modelId="{56CA9934-736D-4638-BC99-990249B994CC}" type="presOf" srcId="{3EC74F18-A252-4ED1-B93F-15F42CDBF952}" destId="{EC28E887-3C26-4EE2-8332-E15AB408C9A1}" srcOrd="0" destOrd="0" presId="urn:microsoft.com/office/officeart/2005/8/layout/cycle8"/>
    <dgm:cxn modelId="{E8C09B44-1E64-4DF5-AC96-B8BB8ED8DD00}" type="presOf" srcId="{9FAF61AE-3232-4430-9495-609643316079}" destId="{E65B57E6-0BE2-4314-A567-5C4A24023DF1}" srcOrd="0" destOrd="0" presId="urn:microsoft.com/office/officeart/2005/8/layout/cycle8"/>
    <dgm:cxn modelId="{7FA7C048-C615-456F-BBC9-739B4BCE3AE1}" type="presOf" srcId="{9FAF61AE-3232-4430-9495-609643316079}" destId="{F447FB4D-8013-427D-807E-CAEFB290DBB6}" srcOrd="1" destOrd="0" presId="urn:microsoft.com/office/officeart/2005/8/layout/cycle8"/>
    <dgm:cxn modelId="{0B550B56-7442-488B-8B1B-47618A88F2E9}" type="presOf" srcId="{48B2C8A0-9505-4AFA-812B-810222F708A7}" destId="{E2E1EBFB-5E7D-4FE4-940C-10C28957E41E}" srcOrd="1" destOrd="0" presId="urn:microsoft.com/office/officeart/2005/8/layout/cycle8"/>
    <dgm:cxn modelId="{93F79EA0-680A-4A09-803C-5A3B4E07D235}" type="presOf" srcId="{654B0920-220C-4659-B5A4-2AE41B663951}" destId="{EF1CEB4A-DB00-4AAC-BEF1-6A8A47A027F3}" srcOrd="1" destOrd="0" presId="urn:microsoft.com/office/officeart/2005/8/layout/cycle8"/>
    <dgm:cxn modelId="{748F85AE-AFAC-4661-8D2F-0626063656A8}" srcId="{50253A93-131F-4CAA-ABA6-6AF800E86DE9}" destId="{9FAF61AE-3232-4430-9495-609643316079}" srcOrd="0" destOrd="0" parTransId="{4044A0A1-2E04-42F2-B4E3-EDA04FBF67FD}" sibTransId="{9EC5168D-A534-4B60-A298-7C85140DC581}"/>
    <dgm:cxn modelId="{12A7C1C9-F3A5-4790-BFEF-E42A94731CB2}" type="presOf" srcId="{654B0920-220C-4659-B5A4-2AE41B663951}" destId="{03C918E7-6BCA-4166-B277-68EF2B8DB523}" srcOrd="0" destOrd="0" presId="urn:microsoft.com/office/officeart/2005/8/layout/cycle8"/>
    <dgm:cxn modelId="{04D3D7FB-1D67-4FC8-B099-9959CD23260F}" type="presOf" srcId="{3EC74F18-A252-4ED1-B93F-15F42CDBF952}" destId="{F8972351-733C-4B73-B842-1FA5CB179DC9}" srcOrd="1" destOrd="0" presId="urn:microsoft.com/office/officeart/2005/8/layout/cycle8"/>
    <dgm:cxn modelId="{ADF267C9-38F9-4C9C-9EC7-DEFC1BBEF7C7}" type="presParOf" srcId="{DA8B28F8-5974-427F-8B4F-1C3FC8911ECF}" destId="{E65B57E6-0BE2-4314-A567-5C4A24023DF1}" srcOrd="0" destOrd="0" presId="urn:microsoft.com/office/officeart/2005/8/layout/cycle8"/>
    <dgm:cxn modelId="{C852DDA4-1E32-4981-9FCE-2998FA63D8B8}" type="presParOf" srcId="{DA8B28F8-5974-427F-8B4F-1C3FC8911ECF}" destId="{C6F3A014-2407-40EA-8111-B32C01CEB4B0}" srcOrd="1" destOrd="0" presId="urn:microsoft.com/office/officeart/2005/8/layout/cycle8"/>
    <dgm:cxn modelId="{1AB1F533-66A8-4B87-821E-076783850B52}" type="presParOf" srcId="{DA8B28F8-5974-427F-8B4F-1C3FC8911ECF}" destId="{C989C25C-34FC-4B5F-8CA8-212BA651AC4A}" srcOrd="2" destOrd="0" presId="urn:microsoft.com/office/officeart/2005/8/layout/cycle8"/>
    <dgm:cxn modelId="{7386487B-7B83-4F68-84EA-6E0AFF5FCB79}" type="presParOf" srcId="{DA8B28F8-5974-427F-8B4F-1C3FC8911ECF}" destId="{F447FB4D-8013-427D-807E-CAEFB290DBB6}" srcOrd="3" destOrd="0" presId="urn:microsoft.com/office/officeart/2005/8/layout/cycle8"/>
    <dgm:cxn modelId="{B0899282-673D-46D4-99C1-D59B21F2E033}" type="presParOf" srcId="{DA8B28F8-5974-427F-8B4F-1C3FC8911ECF}" destId="{AC1321D5-6D57-4DFA-9E08-8AD49D1EC8C4}" srcOrd="4" destOrd="0" presId="urn:microsoft.com/office/officeart/2005/8/layout/cycle8"/>
    <dgm:cxn modelId="{7657417F-DD5A-44E7-ACB0-802C2BD65366}" type="presParOf" srcId="{DA8B28F8-5974-427F-8B4F-1C3FC8911ECF}" destId="{EECD814E-FBCC-437A-AB69-74CBC2C79B60}" srcOrd="5" destOrd="0" presId="urn:microsoft.com/office/officeart/2005/8/layout/cycle8"/>
    <dgm:cxn modelId="{5A9CFAD4-D94E-4C59-A68F-0E01F7800622}" type="presParOf" srcId="{DA8B28F8-5974-427F-8B4F-1C3FC8911ECF}" destId="{9A6E3145-DC21-4146-8C1A-FEE642DC9156}" srcOrd="6" destOrd="0" presId="urn:microsoft.com/office/officeart/2005/8/layout/cycle8"/>
    <dgm:cxn modelId="{6CFF9219-AF21-4DD0-8DF9-5255F2675AC0}" type="presParOf" srcId="{DA8B28F8-5974-427F-8B4F-1C3FC8911ECF}" destId="{E2E1EBFB-5E7D-4FE4-940C-10C28957E41E}" srcOrd="7" destOrd="0" presId="urn:microsoft.com/office/officeart/2005/8/layout/cycle8"/>
    <dgm:cxn modelId="{2CC676D3-5EF1-4BE4-AB16-485C722589AC}" type="presParOf" srcId="{DA8B28F8-5974-427F-8B4F-1C3FC8911ECF}" destId="{03C918E7-6BCA-4166-B277-68EF2B8DB523}" srcOrd="8" destOrd="0" presId="urn:microsoft.com/office/officeart/2005/8/layout/cycle8"/>
    <dgm:cxn modelId="{4EB7628D-11D8-4EDE-9E82-56802B82F1F8}" type="presParOf" srcId="{DA8B28F8-5974-427F-8B4F-1C3FC8911ECF}" destId="{32A4F600-57BE-4783-8FC4-949499FC3FD4}" srcOrd="9" destOrd="0" presId="urn:microsoft.com/office/officeart/2005/8/layout/cycle8"/>
    <dgm:cxn modelId="{751E80D1-068D-49C5-8E55-A550831D3704}" type="presParOf" srcId="{DA8B28F8-5974-427F-8B4F-1C3FC8911ECF}" destId="{F235A14E-B951-4E8C-B946-96D6ABCF91BA}" srcOrd="10" destOrd="0" presId="urn:microsoft.com/office/officeart/2005/8/layout/cycle8"/>
    <dgm:cxn modelId="{A78BCFED-EB2A-43BC-98A0-769C720C6841}" type="presParOf" srcId="{DA8B28F8-5974-427F-8B4F-1C3FC8911ECF}" destId="{EF1CEB4A-DB00-4AAC-BEF1-6A8A47A027F3}" srcOrd="11" destOrd="0" presId="urn:microsoft.com/office/officeart/2005/8/layout/cycle8"/>
    <dgm:cxn modelId="{18547B24-BC14-4102-82BC-C47B837DDD07}" type="presParOf" srcId="{DA8B28F8-5974-427F-8B4F-1C3FC8911ECF}" destId="{EC28E887-3C26-4EE2-8332-E15AB408C9A1}" srcOrd="12" destOrd="0" presId="urn:microsoft.com/office/officeart/2005/8/layout/cycle8"/>
    <dgm:cxn modelId="{257832CF-C3E9-47E3-9057-5A60A47F1E0D}" type="presParOf" srcId="{DA8B28F8-5974-427F-8B4F-1C3FC8911ECF}" destId="{5D7B6969-6FCF-4977-AD7A-77AA9D994504}" srcOrd="13" destOrd="0" presId="urn:microsoft.com/office/officeart/2005/8/layout/cycle8"/>
    <dgm:cxn modelId="{1C99F36D-AA38-48EF-9E38-1B5DAB967970}" type="presParOf" srcId="{DA8B28F8-5974-427F-8B4F-1C3FC8911ECF}" destId="{53644E48-55C8-4C66-B42C-634C4DC59265}" srcOrd="14" destOrd="0" presId="urn:microsoft.com/office/officeart/2005/8/layout/cycle8"/>
    <dgm:cxn modelId="{65F7C3F7-5305-41E1-8181-FB048E8442E6}" type="presParOf" srcId="{DA8B28F8-5974-427F-8B4F-1C3FC8911ECF}" destId="{F8972351-733C-4B73-B842-1FA5CB179DC9}" srcOrd="15" destOrd="0" presId="urn:microsoft.com/office/officeart/2005/8/layout/cycle8"/>
    <dgm:cxn modelId="{095BAB2D-7A72-45CB-B60E-7C6E6BCAC90E}" type="presParOf" srcId="{DA8B28F8-5974-427F-8B4F-1C3FC8911ECF}" destId="{C4856082-4644-4788-BCB1-D093A28F0603}" srcOrd="16" destOrd="0" presId="urn:microsoft.com/office/officeart/2005/8/layout/cycle8"/>
    <dgm:cxn modelId="{BD286D87-AF0E-4850-B079-2DFC8047E70B}" type="presParOf" srcId="{DA8B28F8-5974-427F-8B4F-1C3FC8911ECF}" destId="{0A6B7B0E-4F2E-4F4A-9D80-164683E9D2CD}" srcOrd="17" destOrd="0" presId="urn:microsoft.com/office/officeart/2005/8/layout/cycle8"/>
    <dgm:cxn modelId="{8665FFED-E955-44D4-8046-74F351CD99F2}" type="presParOf" srcId="{DA8B28F8-5974-427F-8B4F-1C3FC8911ECF}" destId="{1C0411BA-7CA4-4945-A7E5-20D5EDE5BE0B}" srcOrd="18" destOrd="0" presId="urn:microsoft.com/office/officeart/2005/8/layout/cycle8"/>
    <dgm:cxn modelId="{FEC4AC2A-5EF5-4750-AF31-6EA1D2CC01C8}" type="presParOf" srcId="{DA8B28F8-5974-427F-8B4F-1C3FC8911ECF}" destId="{41AEA1F5-73BC-43B4-817B-E4FE20ADF0FF}" srcOrd="19"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5B57E6-0BE2-4314-A567-5C4A24023DF1}">
      <dsp:nvSpPr>
        <dsp:cNvPr id="0" name=""/>
        <dsp:cNvSpPr/>
      </dsp:nvSpPr>
      <dsp:spPr>
        <a:xfrm>
          <a:off x="3280765" y="174444"/>
          <a:ext cx="2453005" cy="2453005"/>
        </a:xfrm>
        <a:prstGeom prst="pie">
          <a:avLst>
            <a:gd name="adj1" fmla="val 16200000"/>
            <a:gd name="adj2" fmla="val 0"/>
          </a:avLst>
        </a:prstGeom>
        <a:solidFill>
          <a:srgbClr val="F9AA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de-DE" sz="1300" kern="1200" dirty="0"/>
            <a:t>Planen</a:t>
          </a:r>
        </a:p>
        <a:p>
          <a:pPr marL="0" lvl="0" indent="0" algn="ctr" defTabSz="577850">
            <a:lnSpc>
              <a:spcPct val="90000"/>
            </a:lnSpc>
            <a:spcBef>
              <a:spcPct val="0"/>
            </a:spcBef>
            <a:spcAft>
              <a:spcPct val="35000"/>
            </a:spcAft>
            <a:buNone/>
          </a:pPr>
          <a:endParaRPr lang="de-DE" sz="1300" kern="1200" dirty="0"/>
        </a:p>
      </dsp:txBody>
      <dsp:txXfrm>
        <a:off x="4582902" y="682858"/>
        <a:ext cx="905275" cy="671656"/>
      </dsp:txXfrm>
    </dsp:sp>
    <dsp:sp modelId="{AC1321D5-6D57-4DFA-9E08-8AD49D1EC8C4}">
      <dsp:nvSpPr>
        <dsp:cNvPr id="0" name=""/>
        <dsp:cNvSpPr/>
      </dsp:nvSpPr>
      <dsp:spPr>
        <a:xfrm>
          <a:off x="3329972" y="287494"/>
          <a:ext cx="2354591" cy="2391607"/>
        </a:xfrm>
        <a:prstGeom prst="pie">
          <a:avLst>
            <a:gd name="adj1" fmla="val 0"/>
            <a:gd name="adj2" fmla="val 5400000"/>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de-DE" sz="1300" kern="1200" dirty="0"/>
            <a:t>Machen</a:t>
          </a:r>
        </a:p>
      </dsp:txBody>
      <dsp:txXfrm>
        <a:off x="4579867" y="1528567"/>
        <a:ext cx="868956" cy="654844"/>
      </dsp:txXfrm>
    </dsp:sp>
    <dsp:sp modelId="{03C918E7-6BCA-4166-B277-68EF2B8DB523}">
      <dsp:nvSpPr>
        <dsp:cNvPr id="0" name=""/>
        <dsp:cNvSpPr/>
      </dsp:nvSpPr>
      <dsp:spPr>
        <a:xfrm>
          <a:off x="3198414" y="256795"/>
          <a:ext cx="2453005" cy="2453005"/>
        </a:xfrm>
        <a:prstGeom prst="pie">
          <a:avLst>
            <a:gd name="adj1" fmla="val 5400000"/>
            <a:gd name="adj2" fmla="val 10800000"/>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de-DE" sz="1300" kern="1200" dirty="0"/>
            <a:t>Überprüfen</a:t>
          </a:r>
        </a:p>
      </dsp:txBody>
      <dsp:txXfrm>
        <a:off x="3444006" y="1529729"/>
        <a:ext cx="905275" cy="671656"/>
      </dsp:txXfrm>
    </dsp:sp>
    <dsp:sp modelId="{EC28E887-3C26-4EE2-8332-E15AB408C9A1}">
      <dsp:nvSpPr>
        <dsp:cNvPr id="0" name=""/>
        <dsp:cNvSpPr/>
      </dsp:nvSpPr>
      <dsp:spPr>
        <a:xfrm>
          <a:off x="3198414" y="174444"/>
          <a:ext cx="2453005" cy="2453005"/>
        </a:xfrm>
        <a:prstGeom prst="pie">
          <a:avLst>
            <a:gd name="adj1" fmla="val 10800000"/>
            <a:gd name="adj2" fmla="val 16200000"/>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de-DE" sz="1300" kern="1200" dirty="0"/>
            <a:t>Handeln</a:t>
          </a:r>
        </a:p>
        <a:p>
          <a:pPr marL="0" lvl="0" indent="0" algn="ctr" defTabSz="577850">
            <a:lnSpc>
              <a:spcPct val="90000"/>
            </a:lnSpc>
            <a:spcBef>
              <a:spcPct val="0"/>
            </a:spcBef>
            <a:spcAft>
              <a:spcPct val="35000"/>
            </a:spcAft>
            <a:buNone/>
          </a:pPr>
          <a:endParaRPr lang="de-DE" sz="1300" kern="1200" dirty="0"/>
        </a:p>
      </dsp:txBody>
      <dsp:txXfrm>
        <a:off x="3444006" y="682858"/>
        <a:ext cx="905275" cy="671656"/>
      </dsp:txXfrm>
    </dsp:sp>
    <dsp:sp modelId="{C4856082-4644-4788-BCB1-D093A28F0603}">
      <dsp:nvSpPr>
        <dsp:cNvPr id="0" name=""/>
        <dsp:cNvSpPr/>
      </dsp:nvSpPr>
      <dsp:spPr>
        <a:xfrm>
          <a:off x="3128912" y="22591"/>
          <a:ext cx="2756711" cy="2756711"/>
        </a:xfrm>
        <a:prstGeom prst="circularArrow">
          <a:avLst>
            <a:gd name="adj1" fmla="val 5085"/>
            <a:gd name="adj2" fmla="val 327528"/>
            <a:gd name="adj3" fmla="val 21272472"/>
            <a:gd name="adj4" fmla="val 16200000"/>
            <a:gd name="adj5" fmla="val 5932"/>
          </a:avLst>
        </a:prstGeom>
        <a:solidFill>
          <a:srgbClr val="90ABBE"/>
        </a:solidFill>
        <a:ln>
          <a:noFill/>
        </a:ln>
        <a:effectLst/>
      </dsp:spPr>
      <dsp:style>
        <a:lnRef idx="0">
          <a:scrgbClr r="0" g="0" b="0"/>
        </a:lnRef>
        <a:fillRef idx="1">
          <a:scrgbClr r="0" g="0" b="0"/>
        </a:fillRef>
        <a:effectRef idx="0">
          <a:scrgbClr r="0" g="0" b="0"/>
        </a:effectRef>
        <a:fontRef idx="minor">
          <a:schemeClr val="lt1"/>
        </a:fontRef>
      </dsp:style>
    </dsp:sp>
    <dsp:sp modelId="{0A6B7B0E-4F2E-4F4A-9D80-164683E9D2CD}">
      <dsp:nvSpPr>
        <dsp:cNvPr id="0" name=""/>
        <dsp:cNvSpPr/>
      </dsp:nvSpPr>
      <dsp:spPr>
        <a:xfrm>
          <a:off x="3129634" y="105392"/>
          <a:ext cx="2756711" cy="2756711"/>
        </a:xfrm>
        <a:prstGeom prst="circularArrow">
          <a:avLst>
            <a:gd name="adj1" fmla="val 5085"/>
            <a:gd name="adj2" fmla="val 327528"/>
            <a:gd name="adj3" fmla="val 5072472"/>
            <a:gd name="adj4" fmla="val 0"/>
            <a:gd name="adj5" fmla="val 5932"/>
          </a:avLst>
        </a:prstGeom>
        <a:solidFill>
          <a:srgbClr val="90ABBE"/>
        </a:solidFill>
        <a:ln>
          <a:noFill/>
        </a:ln>
        <a:effectLst/>
      </dsp:spPr>
      <dsp:style>
        <a:lnRef idx="0">
          <a:scrgbClr r="0" g="0" b="0"/>
        </a:lnRef>
        <a:fillRef idx="1">
          <a:scrgbClr r="0" g="0" b="0"/>
        </a:fillRef>
        <a:effectRef idx="0">
          <a:scrgbClr r="0" g="0" b="0"/>
        </a:effectRef>
        <a:fontRef idx="minor">
          <a:schemeClr val="lt1"/>
        </a:fontRef>
      </dsp:style>
    </dsp:sp>
    <dsp:sp modelId="{1C0411BA-7CA4-4945-A7E5-20D5EDE5BE0B}">
      <dsp:nvSpPr>
        <dsp:cNvPr id="0" name=""/>
        <dsp:cNvSpPr/>
      </dsp:nvSpPr>
      <dsp:spPr>
        <a:xfrm>
          <a:off x="3046561" y="104942"/>
          <a:ext cx="2756711" cy="2756711"/>
        </a:xfrm>
        <a:prstGeom prst="circularArrow">
          <a:avLst>
            <a:gd name="adj1" fmla="val 5085"/>
            <a:gd name="adj2" fmla="val 327528"/>
            <a:gd name="adj3" fmla="val 10472472"/>
            <a:gd name="adj4" fmla="val 5400000"/>
            <a:gd name="adj5" fmla="val 5932"/>
          </a:avLst>
        </a:prstGeom>
        <a:solidFill>
          <a:srgbClr val="90ABBE"/>
        </a:solidFill>
        <a:ln>
          <a:noFill/>
        </a:ln>
        <a:effectLst/>
      </dsp:spPr>
      <dsp:style>
        <a:lnRef idx="0">
          <a:scrgbClr r="0" g="0" b="0"/>
        </a:lnRef>
        <a:fillRef idx="1">
          <a:scrgbClr r="0" g="0" b="0"/>
        </a:fillRef>
        <a:effectRef idx="0">
          <a:scrgbClr r="0" g="0" b="0"/>
        </a:effectRef>
        <a:fontRef idx="minor">
          <a:schemeClr val="lt1"/>
        </a:fontRef>
      </dsp:style>
    </dsp:sp>
    <dsp:sp modelId="{41AEA1F5-73BC-43B4-817B-E4FE20ADF0FF}">
      <dsp:nvSpPr>
        <dsp:cNvPr id="0" name=""/>
        <dsp:cNvSpPr/>
      </dsp:nvSpPr>
      <dsp:spPr>
        <a:xfrm>
          <a:off x="3046561" y="22591"/>
          <a:ext cx="2756711" cy="2756711"/>
        </a:xfrm>
        <a:prstGeom prst="circularArrow">
          <a:avLst>
            <a:gd name="adj1" fmla="val 5085"/>
            <a:gd name="adj2" fmla="val 327528"/>
            <a:gd name="adj3" fmla="val 15872472"/>
            <a:gd name="adj4" fmla="val 10800000"/>
            <a:gd name="adj5" fmla="val 5932"/>
          </a:avLst>
        </a:prstGeom>
        <a:solidFill>
          <a:srgbClr val="90ABBE"/>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E4C23E-37F8-4EAC-81F7-78D0EA2912E6}">
      <dsp:nvSpPr>
        <dsp:cNvPr id="0" name=""/>
        <dsp:cNvSpPr/>
      </dsp:nvSpPr>
      <dsp:spPr>
        <a:xfrm>
          <a:off x="3247495" y="0"/>
          <a:ext cx="2260990" cy="2261334"/>
        </a:xfrm>
        <a:prstGeom prst="circularArrow">
          <a:avLst>
            <a:gd name="adj1" fmla="val 10980"/>
            <a:gd name="adj2" fmla="val 1142322"/>
            <a:gd name="adj3" fmla="val 4500000"/>
            <a:gd name="adj4" fmla="val 10800000"/>
            <a:gd name="adj5" fmla="val 12500"/>
          </a:avLst>
        </a:prstGeom>
        <a:solidFill>
          <a:srgbClr val="F9B0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F49EC8B-101E-4379-A409-8EB63031D1FA}">
      <dsp:nvSpPr>
        <dsp:cNvPr id="0" name=""/>
        <dsp:cNvSpPr/>
      </dsp:nvSpPr>
      <dsp:spPr>
        <a:xfrm>
          <a:off x="3747249" y="816410"/>
          <a:ext cx="1256388" cy="6280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de-DE" sz="1700" kern="1200" dirty="0"/>
            <a:t>Technik</a:t>
          </a:r>
        </a:p>
      </dsp:txBody>
      <dsp:txXfrm>
        <a:off x="3747249" y="816410"/>
        <a:ext cx="1256388" cy="628044"/>
      </dsp:txXfrm>
    </dsp:sp>
    <dsp:sp modelId="{EE6CBB6D-4CD1-4CAA-A711-AD41C4C8726C}">
      <dsp:nvSpPr>
        <dsp:cNvPr id="0" name=""/>
        <dsp:cNvSpPr/>
      </dsp:nvSpPr>
      <dsp:spPr>
        <a:xfrm>
          <a:off x="2619513" y="1299304"/>
          <a:ext cx="2260990" cy="2261334"/>
        </a:xfrm>
        <a:prstGeom prst="leftCircularArrow">
          <a:avLst>
            <a:gd name="adj1" fmla="val 10980"/>
            <a:gd name="adj2" fmla="val 1142322"/>
            <a:gd name="adj3" fmla="val 6300000"/>
            <a:gd name="adj4" fmla="val 18900000"/>
            <a:gd name="adj5" fmla="val 12500"/>
          </a:avLst>
        </a:prstGeom>
        <a:solidFill>
          <a:srgbClr val="F9B0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BD59CC5-49C7-4C97-B190-9372C1AAC1E4}">
      <dsp:nvSpPr>
        <dsp:cNvPr id="0" name=""/>
        <dsp:cNvSpPr/>
      </dsp:nvSpPr>
      <dsp:spPr>
        <a:xfrm>
          <a:off x="3121814" y="2123230"/>
          <a:ext cx="1256388" cy="6280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de-DE" sz="1700" kern="1200" dirty="0"/>
            <a:t>Organisation</a:t>
          </a:r>
        </a:p>
      </dsp:txBody>
      <dsp:txXfrm>
        <a:off x="3121814" y="2123230"/>
        <a:ext cx="1256388" cy="628044"/>
      </dsp:txXfrm>
    </dsp:sp>
    <dsp:sp modelId="{D70F7211-7288-48B8-84F4-317A91532D04}">
      <dsp:nvSpPr>
        <dsp:cNvPr id="0" name=""/>
        <dsp:cNvSpPr/>
      </dsp:nvSpPr>
      <dsp:spPr>
        <a:xfrm>
          <a:off x="3408418" y="2754093"/>
          <a:ext cx="1942541" cy="1943319"/>
        </a:xfrm>
        <a:prstGeom prst="blockArc">
          <a:avLst>
            <a:gd name="adj1" fmla="val 13500000"/>
            <a:gd name="adj2" fmla="val 10800000"/>
            <a:gd name="adj3" fmla="val 12740"/>
          </a:avLst>
        </a:prstGeom>
        <a:solidFill>
          <a:srgbClr val="F9B000"/>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1490B02-9920-4E34-BED3-97D0E9D2F61A}">
      <dsp:nvSpPr>
        <dsp:cNvPr id="0" name=""/>
        <dsp:cNvSpPr/>
      </dsp:nvSpPr>
      <dsp:spPr>
        <a:xfrm>
          <a:off x="3750221" y="3431929"/>
          <a:ext cx="1256388" cy="6280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de-DE" sz="1700" kern="1200" dirty="0"/>
            <a:t>Personal</a:t>
          </a:r>
        </a:p>
      </dsp:txBody>
      <dsp:txXfrm>
        <a:off x="3750221" y="3431929"/>
        <a:ext cx="1256388" cy="62804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5B57E6-0BE2-4314-A567-5C4A24023DF1}">
      <dsp:nvSpPr>
        <dsp:cNvPr id="0" name=""/>
        <dsp:cNvSpPr/>
      </dsp:nvSpPr>
      <dsp:spPr>
        <a:xfrm>
          <a:off x="2779070" y="194135"/>
          <a:ext cx="2704000" cy="2704000"/>
        </a:xfrm>
        <a:prstGeom prst="pie">
          <a:avLst>
            <a:gd name="adj1" fmla="val 16200000"/>
            <a:gd name="adj2" fmla="val 0"/>
          </a:avLst>
        </a:prstGeom>
        <a:solidFill>
          <a:srgbClr val="3B687F"/>
        </a:solidFill>
        <a:ln w="25400" cap="flat" cmpd="sng" algn="ctr">
          <a:solidFill>
            <a:srgbClr val="3B687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de-DE" sz="1500" kern="1200" dirty="0"/>
            <a:t>Planen</a:t>
          </a:r>
        </a:p>
        <a:p>
          <a:pPr marL="0" lvl="0" indent="0" algn="ctr" defTabSz="666750">
            <a:lnSpc>
              <a:spcPct val="90000"/>
            </a:lnSpc>
            <a:spcBef>
              <a:spcPct val="0"/>
            </a:spcBef>
            <a:spcAft>
              <a:spcPct val="35000"/>
            </a:spcAft>
            <a:buNone/>
          </a:pPr>
          <a:endParaRPr lang="de-DE" sz="1500" kern="1200" dirty="0"/>
        </a:p>
      </dsp:txBody>
      <dsp:txXfrm>
        <a:off x="4214443" y="754571"/>
        <a:ext cx="997904" cy="740381"/>
      </dsp:txXfrm>
    </dsp:sp>
    <dsp:sp modelId="{AC1321D5-6D57-4DFA-9E08-8AD49D1EC8C4}">
      <dsp:nvSpPr>
        <dsp:cNvPr id="0" name=""/>
        <dsp:cNvSpPr/>
      </dsp:nvSpPr>
      <dsp:spPr>
        <a:xfrm>
          <a:off x="2833312" y="318752"/>
          <a:ext cx="2595515" cy="2636319"/>
        </a:xfrm>
        <a:prstGeom prst="pie">
          <a:avLst>
            <a:gd name="adj1" fmla="val 0"/>
            <a:gd name="adj2" fmla="val 5400000"/>
          </a:avLst>
        </a:prstGeom>
        <a:solidFill>
          <a:srgbClr val="F9AA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de-DE" sz="1500" kern="1200" dirty="0"/>
            <a:t>Machen</a:t>
          </a:r>
        </a:p>
      </dsp:txBody>
      <dsp:txXfrm>
        <a:off x="4211098" y="1686814"/>
        <a:ext cx="957868" cy="721849"/>
      </dsp:txXfrm>
    </dsp:sp>
    <dsp:sp modelId="{03C918E7-6BCA-4166-B277-68EF2B8DB523}">
      <dsp:nvSpPr>
        <dsp:cNvPr id="0" name=""/>
        <dsp:cNvSpPr/>
      </dsp:nvSpPr>
      <dsp:spPr>
        <a:xfrm>
          <a:off x="2688293" y="284912"/>
          <a:ext cx="2704000" cy="2704000"/>
        </a:xfrm>
        <a:prstGeom prst="pie">
          <a:avLst>
            <a:gd name="adj1" fmla="val 5400000"/>
            <a:gd name="adj2" fmla="val 10800000"/>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de-DE" sz="1500" kern="1200" dirty="0"/>
            <a:t>Überprüfen</a:t>
          </a:r>
        </a:p>
      </dsp:txBody>
      <dsp:txXfrm>
        <a:off x="2959015" y="1688095"/>
        <a:ext cx="997904" cy="740381"/>
      </dsp:txXfrm>
    </dsp:sp>
    <dsp:sp modelId="{EC28E887-3C26-4EE2-8332-E15AB408C9A1}">
      <dsp:nvSpPr>
        <dsp:cNvPr id="0" name=""/>
        <dsp:cNvSpPr/>
      </dsp:nvSpPr>
      <dsp:spPr>
        <a:xfrm>
          <a:off x="2688293" y="194135"/>
          <a:ext cx="2704000" cy="2704000"/>
        </a:xfrm>
        <a:prstGeom prst="pie">
          <a:avLst>
            <a:gd name="adj1" fmla="val 10800000"/>
            <a:gd name="adj2" fmla="val 16200000"/>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de-DE" sz="1500" kern="1200" dirty="0"/>
            <a:t>Handeln</a:t>
          </a:r>
        </a:p>
        <a:p>
          <a:pPr marL="0" lvl="0" indent="0" algn="ctr" defTabSz="666750">
            <a:lnSpc>
              <a:spcPct val="90000"/>
            </a:lnSpc>
            <a:spcBef>
              <a:spcPct val="0"/>
            </a:spcBef>
            <a:spcAft>
              <a:spcPct val="35000"/>
            </a:spcAft>
            <a:buNone/>
          </a:pPr>
          <a:endParaRPr lang="de-DE" sz="1500" kern="1200" dirty="0"/>
        </a:p>
      </dsp:txBody>
      <dsp:txXfrm>
        <a:off x="2959015" y="754571"/>
        <a:ext cx="997904" cy="740381"/>
      </dsp:txXfrm>
    </dsp:sp>
    <dsp:sp modelId="{C4856082-4644-4788-BCB1-D093A28F0603}">
      <dsp:nvSpPr>
        <dsp:cNvPr id="0" name=""/>
        <dsp:cNvSpPr/>
      </dsp:nvSpPr>
      <dsp:spPr>
        <a:xfrm>
          <a:off x="2611679" y="26744"/>
          <a:ext cx="3038781" cy="3038781"/>
        </a:xfrm>
        <a:prstGeom prst="circularArrow">
          <a:avLst>
            <a:gd name="adj1" fmla="val 5085"/>
            <a:gd name="adj2" fmla="val 327528"/>
            <a:gd name="adj3" fmla="val 21272472"/>
            <a:gd name="adj4" fmla="val 16200000"/>
            <a:gd name="adj5" fmla="val 5932"/>
          </a:avLst>
        </a:prstGeom>
        <a:solidFill>
          <a:srgbClr val="90ABBE"/>
        </a:solidFill>
        <a:ln>
          <a:noFill/>
        </a:ln>
        <a:effectLst/>
      </dsp:spPr>
      <dsp:style>
        <a:lnRef idx="0">
          <a:scrgbClr r="0" g="0" b="0"/>
        </a:lnRef>
        <a:fillRef idx="1">
          <a:scrgbClr r="0" g="0" b="0"/>
        </a:fillRef>
        <a:effectRef idx="0">
          <a:scrgbClr r="0" g="0" b="0"/>
        </a:effectRef>
        <a:fontRef idx="minor">
          <a:schemeClr val="lt1"/>
        </a:fontRef>
      </dsp:style>
    </dsp:sp>
    <dsp:sp modelId="{0A6B7B0E-4F2E-4F4A-9D80-164683E9D2CD}">
      <dsp:nvSpPr>
        <dsp:cNvPr id="0" name=""/>
        <dsp:cNvSpPr/>
      </dsp:nvSpPr>
      <dsp:spPr>
        <a:xfrm>
          <a:off x="2612402" y="117972"/>
          <a:ext cx="3038781" cy="3038781"/>
        </a:xfrm>
        <a:prstGeom prst="circularArrow">
          <a:avLst>
            <a:gd name="adj1" fmla="val 5085"/>
            <a:gd name="adj2" fmla="val 327528"/>
            <a:gd name="adj3" fmla="val 5072472"/>
            <a:gd name="adj4" fmla="val 0"/>
            <a:gd name="adj5" fmla="val 5932"/>
          </a:avLst>
        </a:prstGeom>
        <a:solidFill>
          <a:srgbClr val="90ABBE"/>
        </a:solidFill>
        <a:ln>
          <a:noFill/>
        </a:ln>
        <a:effectLst/>
      </dsp:spPr>
      <dsp:style>
        <a:lnRef idx="0">
          <a:scrgbClr r="0" g="0" b="0"/>
        </a:lnRef>
        <a:fillRef idx="1">
          <a:scrgbClr r="0" g="0" b="0"/>
        </a:fillRef>
        <a:effectRef idx="0">
          <a:scrgbClr r="0" g="0" b="0"/>
        </a:effectRef>
        <a:fontRef idx="minor">
          <a:schemeClr val="lt1"/>
        </a:fontRef>
      </dsp:style>
    </dsp:sp>
    <dsp:sp modelId="{1C0411BA-7CA4-4945-A7E5-20D5EDE5BE0B}">
      <dsp:nvSpPr>
        <dsp:cNvPr id="0" name=""/>
        <dsp:cNvSpPr/>
      </dsp:nvSpPr>
      <dsp:spPr>
        <a:xfrm>
          <a:off x="2520902" y="117521"/>
          <a:ext cx="3038781" cy="3038781"/>
        </a:xfrm>
        <a:prstGeom prst="circularArrow">
          <a:avLst>
            <a:gd name="adj1" fmla="val 5085"/>
            <a:gd name="adj2" fmla="val 327528"/>
            <a:gd name="adj3" fmla="val 10472472"/>
            <a:gd name="adj4" fmla="val 5400000"/>
            <a:gd name="adj5" fmla="val 5932"/>
          </a:avLst>
        </a:prstGeom>
        <a:solidFill>
          <a:srgbClr val="90ABBE"/>
        </a:solidFill>
        <a:ln>
          <a:noFill/>
        </a:ln>
        <a:effectLst/>
      </dsp:spPr>
      <dsp:style>
        <a:lnRef idx="0">
          <a:scrgbClr r="0" g="0" b="0"/>
        </a:lnRef>
        <a:fillRef idx="1">
          <a:scrgbClr r="0" g="0" b="0"/>
        </a:fillRef>
        <a:effectRef idx="0">
          <a:scrgbClr r="0" g="0" b="0"/>
        </a:effectRef>
        <a:fontRef idx="minor">
          <a:schemeClr val="lt1"/>
        </a:fontRef>
      </dsp:style>
    </dsp:sp>
    <dsp:sp modelId="{41AEA1F5-73BC-43B4-817B-E4FE20ADF0FF}">
      <dsp:nvSpPr>
        <dsp:cNvPr id="0" name=""/>
        <dsp:cNvSpPr/>
      </dsp:nvSpPr>
      <dsp:spPr>
        <a:xfrm>
          <a:off x="2520902" y="26744"/>
          <a:ext cx="3038781" cy="3038781"/>
        </a:xfrm>
        <a:prstGeom prst="circularArrow">
          <a:avLst>
            <a:gd name="adj1" fmla="val 5085"/>
            <a:gd name="adj2" fmla="val 327528"/>
            <a:gd name="adj3" fmla="val 15872472"/>
            <a:gd name="adj4" fmla="val 10800000"/>
            <a:gd name="adj5" fmla="val 5932"/>
          </a:avLst>
        </a:prstGeom>
        <a:solidFill>
          <a:srgbClr val="90ABBE"/>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2B3899-5B1D-4364-AE6F-EB2ED69A286C}">
      <dsp:nvSpPr>
        <dsp:cNvPr id="0" name=""/>
        <dsp:cNvSpPr/>
      </dsp:nvSpPr>
      <dsp:spPr>
        <a:xfrm>
          <a:off x="868953" y="1433350"/>
          <a:ext cx="10127605" cy="1276365"/>
        </a:xfrm>
        <a:prstGeom prst="notchedRightArrow">
          <a:avLst/>
        </a:prstGeom>
        <a:solidFill>
          <a:srgbClr val="90ABBE"/>
        </a:solidFill>
        <a:ln>
          <a:noFill/>
        </a:ln>
        <a:effectLst/>
      </dsp:spPr>
      <dsp:style>
        <a:lnRef idx="0">
          <a:scrgbClr r="0" g="0" b="0"/>
        </a:lnRef>
        <a:fillRef idx="1">
          <a:scrgbClr r="0" g="0" b="0"/>
        </a:fillRef>
        <a:effectRef idx="0">
          <a:scrgbClr r="0" g="0" b="0"/>
        </a:effectRef>
        <a:fontRef idx="minor"/>
      </dsp:style>
    </dsp:sp>
    <dsp:sp modelId="{D61F41B7-53D5-49C6-9995-3548B145DF51}">
      <dsp:nvSpPr>
        <dsp:cNvPr id="0" name=""/>
        <dsp:cNvSpPr/>
      </dsp:nvSpPr>
      <dsp:spPr>
        <a:xfrm>
          <a:off x="703529" y="0"/>
          <a:ext cx="1443778" cy="17801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de-DE" sz="1200" kern="1200" dirty="0">
              <a:solidFill>
                <a:srgbClr val="000000"/>
              </a:solidFill>
            </a:rPr>
            <a:t>Klimabilanzierung</a:t>
          </a:r>
        </a:p>
      </dsp:txBody>
      <dsp:txXfrm>
        <a:off x="703529" y="0"/>
        <a:ext cx="1443778" cy="1780172"/>
      </dsp:txXfrm>
    </dsp:sp>
    <dsp:sp modelId="{0965460F-A148-4E92-B815-06C618DDAAB5}">
      <dsp:nvSpPr>
        <dsp:cNvPr id="0" name=""/>
        <dsp:cNvSpPr/>
      </dsp:nvSpPr>
      <dsp:spPr>
        <a:xfrm>
          <a:off x="1363945" y="1852963"/>
          <a:ext cx="445043" cy="445043"/>
        </a:xfrm>
        <a:prstGeom prst="ellipse">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22949DE-32EB-4AAB-B74B-A4A802BD499B}">
      <dsp:nvSpPr>
        <dsp:cNvPr id="0" name=""/>
        <dsp:cNvSpPr/>
      </dsp:nvSpPr>
      <dsp:spPr>
        <a:xfrm>
          <a:off x="1545584" y="2448271"/>
          <a:ext cx="2011197" cy="17801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de-DE" sz="1200" b="0" kern="1200" dirty="0">
              <a:solidFill>
                <a:srgbClr val="000000"/>
              </a:solidFill>
            </a:rPr>
            <a:t>Klimaziele</a:t>
          </a:r>
          <a:br>
            <a:rPr lang="de-DE" sz="1200" b="0" kern="1200" dirty="0">
              <a:solidFill>
                <a:srgbClr val="000000"/>
              </a:solidFill>
            </a:rPr>
          </a:br>
          <a:r>
            <a:rPr lang="de-DE" sz="1200" b="0" kern="1200" dirty="0">
              <a:solidFill>
                <a:srgbClr val="000000"/>
              </a:solidFill>
            </a:rPr>
            <a:t>definieren</a:t>
          </a:r>
        </a:p>
      </dsp:txBody>
      <dsp:txXfrm>
        <a:off x="1545584" y="2448271"/>
        <a:ext cx="2011197" cy="1780172"/>
      </dsp:txXfrm>
    </dsp:sp>
    <dsp:sp modelId="{197385C0-BD7C-4875-9147-954442BCDF6A}">
      <dsp:nvSpPr>
        <dsp:cNvPr id="0" name=""/>
        <dsp:cNvSpPr/>
      </dsp:nvSpPr>
      <dsp:spPr>
        <a:xfrm>
          <a:off x="2265806" y="1851646"/>
          <a:ext cx="445043" cy="445043"/>
        </a:xfrm>
        <a:prstGeom prst="ellipse">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6D0526-1FC3-4B0A-920A-59206F13983B}">
      <dsp:nvSpPr>
        <dsp:cNvPr id="0" name=""/>
        <dsp:cNvSpPr/>
      </dsp:nvSpPr>
      <dsp:spPr>
        <a:xfrm>
          <a:off x="3892821" y="0"/>
          <a:ext cx="2002318" cy="17801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de-DE" sz="1200" kern="1200" dirty="0">
              <a:solidFill>
                <a:srgbClr val="000000"/>
              </a:solidFill>
              <a:latin typeface="Arial"/>
              <a:ea typeface="ＭＳ Ｐゴシック"/>
              <a:cs typeface="+mn-cs"/>
            </a:rPr>
            <a:t>Emissionsschwerpunkte</a:t>
          </a:r>
          <a:r>
            <a:rPr lang="de-DE" sz="1200" b="0" kern="1200" dirty="0">
              <a:solidFill>
                <a:srgbClr val="000000"/>
              </a:solidFill>
            </a:rPr>
            <a:t> identifizieren</a:t>
          </a:r>
        </a:p>
      </dsp:txBody>
      <dsp:txXfrm>
        <a:off x="3892821" y="0"/>
        <a:ext cx="2002318" cy="1780172"/>
      </dsp:txXfrm>
    </dsp:sp>
    <dsp:sp modelId="{AA39E793-AF37-4F79-8F5D-C0FA54B88579}">
      <dsp:nvSpPr>
        <dsp:cNvPr id="0" name=""/>
        <dsp:cNvSpPr/>
      </dsp:nvSpPr>
      <dsp:spPr>
        <a:xfrm>
          <a:off x="4587190" y="1851646"/>
          <a:ext cx="445043" cy="44504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943B8CC-68DB-42D7-A8E4-AFC561D617B7}">
      <dsp:nvSpPr>
        <dsp:cNvPr id="0" name=""/>
        <dsp:cNvSpPr/>
      </dsp:nvSpPr>
      <dsp:spPr>
        <a:xfrm>
          <a:off x="5988364" y="2430220"/>
          <a:ext cx="1443778" cy="17801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de-DE" sz="1200" b="0" kern="1200" dirty="0">
              <a:solidFill>
                <a:srgbClr val="000000"/>
              </a:solidFill>
            </a:rPr>
            <a:t>Maßnahmen ableiten</a:t>
          </a:r>
        </a:p>
      </dsp:txBody>
      <dsp:txXfrm>
        <a:off x="5988364" y="2430220"/>
        <a:ext cx="1443778" cy="1780172"/>
      </dsp:txXfrm>
    </dsp:sp>
    <dsp:sp modelId="{64322521-E713-4EDB-8F2F-E51E4E309400}">
      <dsp:nvSpPr>
        <dsp:cNvPr id="0" name=""/>
        <dsp:cNvSpPr/>
      </dsp:nvSpPr>
      <dsp:spPr>
        <a:xfrm>
          <a:off x="6404506" y="1851646"/>
          <a:ext cx="445043" cy="44504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B84188B-2BE2-4482-9008-0AF2B7645A6C}">
      <dsp:nvSpPr>
        <dsp:cNvPr id="0" name=""/>
        <dsp:cNvSpPr/>
      </dsp:nvSpPr>
      <dsp:spPr>
        <a:xfrm>
          <a:off x="7482892" y="0"/>
          <a:ext cx="1443778" cy="17801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0">
          <a:noAutofit/>
        </a:bodyPr>
        <a:lstStyle/>
        <a:p>
          <a:pPr marL="0" lvl="0" indent="0" algn="ctr" defTabSz="533400">
            <a:lnSpc>
              <a:spcPct val="90000"/>
            </a:lnSpc>
            <a:spcBef>
              <a:spcPct val="0"/>
            </a:spcBef>
            <a:spcAft>
              <a:spcPct val="35000"/>
            </a:spcAft>
            <a:buNone/>
          </a:pPr>
          <a:r>
            <a:rPr lang="de-DE" sz="1200" kern="1200" dirty="0">
              <a:solidFill>
                <a:srgbClr val="000000"/>
              </a:solidFill>
              <a:latin typeface="+mn-lt"/>
              <a:ea typeface="ＭＳ Ｐゴシック"/>
              <a:cs typeface="+mn-cs"/>
            </a:rPr>
            <a:t>Maßnahmen</a:t>
          </a:r>
          <a:r>
            <a:rPr lang="de-DE" sz="1200" b="0" kern="1200" dirty="0">
              <a:solidFill>
                <a:srgbClr val="000000"/>
              </a:solidFill>
              <a:latin typeface="+mn-lt"/>
            </a:rPr>
            <a:t> bewerten</a:t>
          </a:r>
        </a:p>
      </dsp:txBody>
      <dsp:txXfrm>
        <a:off x="7482892" y="0"/>
        <a:ext cx="1443778" cy="1780172"/>
      </dsp:txXfrm>
    </dsp:sp>
    <dsp:sp modelId="{189EEFAF-FE7D-434D-B00D-6C96064B44DB}">
      <dsp:nvSpPr>
        <dsp:cNvPr id="0" name=""/>
        <dsp:cNvSpPr/>
      </dsp:nvSpPr>
      <dsp:spPr>
        <a:xfrm>
          <a:off x="7923918" y="1851646"/>
          <a:ext cx="445043" cy="44504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11B936-26C9-44B7-AA5C-CC8F3EAE87BD}">
      <dsp:nvSpPr>
        <dsp:cNvPr id="0" name=""/>
        <dsp:cNvSpPr/>
      </dsp:nvSpPr>
      <dsp:spPr>
        <a:xfrm>
          <a:off x="8995538" y="2431145"/>
          <a:ext cx="1443778" cy="17801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0">
          <a:noAutofit/>
        </a:bodyPr>
        <a:lstStyle/>
        <a:p>
          <a:pPr marL="0" lvl="0" indent="0" algn="ctr" defTabSz="533400">
            <a:lnSpc>
              <a:spcPct val="90000"/>
            </a:lnSpc>
            <a:spcBef>
              <a:spcPct val="0"/>
            </a:spcBef>
            <a:spcAft>
              <a:spcPct val="35000"/>
            </a:spcAft>
            <a:buNone/>
          </a:pPr>
          <a:r>
            <a:rPr lang="de-DE" sz="1200" b="0" kern="1200" dirty="0">
              <a:solidFill>
                <a:srgbClr val="000000"/>
              </a:solidFill>
            </a:rPr>
            <a:t>Maßnahmenplan erstellen</a:t>
          </a:r>
        </a:p>
      </dsp:txBody>
      <dsp:txXfrm>
        <a:off x="8995538" y="2431145"/>
        <a:ext cx="1443778" cy="1780172"/>
      </dsp:txXfrm>
    </dsp:sp>
    <dsp:sp modelId="{D9E858A5-849A-430F-8D20-F1179E4046BF}">
      <dsp:nvSpPr>
        <dsp:cNvPr id="0" name=""/>
        <dsp:cNvSpPr/>
      </dsp:nvSpPr>
      <dsp:spPr>
        <a:xfrm>
          <a:off x="9480598" y="1851646"/>
          <a:ext cx="445043" cy="44504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5B57E6-0BE2-4314-A567-5C4A24023DF1}">
      <dsp:nvSpPr>
        <dsp:cNvPr id="0" name=""/>
        <dsp:cNvSpPr/>
      </dsp:nvSpPr>
      <dsp:spPr>
        <a:xfrm>
          <a:off x="3313567" y="177670"/>
          <a:ext cx="2494124" cy="2494124"/>
        </a:xfrm>
        <a:prstGeom prst="pie">
          <a:avLst>
            <a:gd name="adj1" fmla="val 16200000"/>
            <a:gd name="adj2" fmla="val 0"/>
          </a:avLst>
        </a:prstGeom>
        <a:solidFill>
          <a:srgbClr val="3B687F"/>
        </a:solidFill>
        <a:ln w="25400" cap="flat" cmpd="sng" algn="ctr">
          <a:solidFill>
            <a:srgbClr val="3B687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de-DE" sz="1300" kern="1200" dirty="0"/>
            <a:t>Planen</a:t>
          </a:r>
        </a:p>
        <a:p>
          <a:pPr marL="0" lvl="0" indent="0" algn="ctr" defTabSz="577850">
            <a:lnSpc>
              <a:spcPct val="90000"/>
            </a:lnSpc>
            <a:spcBef>
              <a:spcPct val="0"/>
            </a:spcBef>
            <a:spcAft>
              <a:spcPct val="35000"/>
            </a:spcAft>
            <a:buNone/>
          </a:pPr>
          <a:endParaRPr lang="de-DE" sz="1300" kern="1200" dirty="0"/>
        </a:p>
      </dsp:txBody>
      <dsp:txXfrm>
        <a:off x="4637532" y="694607"/>
        <a:ext cx="920450" cy="682915"/>
      </dsp:txXfrm>
    </dsp:sp>
    <dsp:sp modelId="{AC1321D5-6D57-4DFA-9E08-8AD49D1EC8C4}">
      <dsp:nvSpPr>
        <dsp:cNvPr id="0" name=""/>
        <dsp:cNvSpPr/>
      </dsp:nvSpPr>
      <dsp:spPr>
        <a:xfrm>
          <a:off x="3363599" y="292615"/>
          <a:ext cx="2394060" cy="2431696"/>
        </a:xfrm>
        <a:prstGeom prst="pie">
          <a:avLst>
            <a:gd name="adj1" fmla="val 0"/>
            <a:gd name="adj2" fmla="val 5400000"/>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de-DE" sz="1300" kern="1200" dirty="0"/>
            <a:t>Machen</a:t>
          </a:r>
        </a:p>
      </dsp:txBody>
      <dsp:txXfrm>
        <a:off x="4634447" y="1554492"/>
        <a:ext cx="883522" cy="665821"/>
      </dsp:txXfrm>
    </dsp:sp>
    <dsp:sp modelId="{03C918E7-6BCA-4166-B277-68EF2B8DB523}">
      <dsp:nvSpPr>
        <dsp:cNvPr id="0" name=""/>
        <dsp:cNvSpPr/>
      </dsp:nvSpPr>
      <dsp:spPr>
        <a:xfrm>
          <a:off x="3229836" y="261401"/>
          <a:ext cx="2494124" cy="2494124"/>
        </a:xfrm>
        <a:prstGeom prst="pie">
          <a:avLst>
            <a:gd name="adj1" fmla="val 5400000"/>
            <a:gd name="adj2" fmla="val 10800000"/>
          </a:avLst>
        </a:prstGeom>
        <a:solidFill>
          <a:srgbClr val="F9AA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de-DE" sz="1300" kern="1200" dirty="0"/>
            <a:t>Überprüfen</a:t>
          </a:r>
        </a:p>
      </dsp:txBody>
      <dsp:txXfrm>
        <a:off x="3479545" y="1555673"/>
        <a:ext cx="920450" cy="682915"/>
      </dsp:txXfrm>
    </dsp:sp>
    <dsp:sp modelId="{EC28E887-3C26-4EE2-8332-E15AB408C9A1}">
      <dsp:nvSpPr>
        <dsp:cNvPr id="0" name=""/>
        <dsp:cNvSpPr/>
      </dsp:nvSpPr>
      <dsp:spPr>
        <a:xfrm>
          <a:off x="3229836" y="177670"/>
          <a:ext cx="2494124" cy="2494124"/>
        </a:xfrm>
        <a:prstGeom prst="pie">
          <a:avLst>
            <a:gd name="adj1" fmla="val 10800000"/>
            <a:gd name="adj2" fmla="val 16200000"/>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de-DE" sz="1300" kern="1200" dirty="0"/>
            <a:t>Handeln</a:t>
          </a:r>
        </a:p>
        <a:p>
          <a:pPr marL="0" lvl="0" indent="0" algn="ctr" defTabSz="577850">
            <a:lnSpc>
              <a:spcPct val="90000"/>
            </a:lnSpc>
            <a:spcBef>
              <a:spcPct val="0"/>
            </a:spcBef>
            <a:spcAft>
              <a:spcPct val="35000"/>
            </a:spcAft>
            <a:buNone/>
          </a:pPr>
          <a:endParaRPr lang="de-DE" sz="1300" kern="1200" dirty="0"/>
        </a:p>
      </dsp:txBody>
      <dsp:txXfrm>
        <a:off x="3479545" y="694607"/>
        <a:ext cx="920450" cy="682915"/>
      </dsp:txXfrm>
    </dsp:sp>
    <dsp:sp modelId="{C4856082-4644-4788-BCB1-D093A28F0603}">
      <dsp:nvSpPr>
        <dsp:cNvPr id="0" name=""/>
        <dsp:cNvSpPr/>
      </dsp:nvSpPr>
      <dsp:spPr>
        <a:xfrm>
          <a:off x="3159169" y="23271"/>
          <a:ext cx="2802921" cy="2802921"/>
        </a:xfrm>
        <a:prstGeom prst="circularArrow">
          <a:avLst>
            <a:gd name="adj1" fmla="val 5085"/>
            <a:gd name="adj2" fmla="val 327528"/>
            <a:gd name="adj3" fmla="val 21272472"/>
            <a:gd name="adj4" fmla="val 16200000"/>
            <a:gd name="adj5" fmla="val 5932"/>
          </a:avLst>
        </a:prstGeom>
        <a:solidFill>
          <a:srgbClr val="90ABBE"/>
        </a:solidFill>
        <a:ln>
          <a:noFill/>
        </a:ln>
        <a:effectLst/>
      </dsp:spPr>
      <dsp:style>
        <a:lnRef idx="0">
          <a:scrgbClr r="0" g="0" b="0"/>
        </a:lnRef>
        <a:fillRef idx="1">
          <a:scrgbClr r="0" g="0" b="0"/>
        </a:fillRef>
        <a:effectRef idx="0">
          <a:scrgbClr r="0" g="0" b="0"/>
        </a:effectRef>
        <a:fontRef idx="minor">
          <a:schemeClr val="lt1"/>
        </a:fontRef>
      </dsp:style>
    </dsp:sp>
    <dsp:sp modelId="{0A6B7B0E-4F2E-4F4A-9D80-164683E9D2CD}">
      <dsp:nvSpPr>
        <dsp:cNvPr id="0" name=""/>
        <dsp:cNvSpPr/>
      </dsp:nvSpPr>
      <dsp:spPr>
        <a:xfrm>
          <a:off x="3159891" y="107453"/>
          <a:ext cx="2802921" cy="2802921"/>
        </a:xfrm>
        <a:prstGeom prst="circularArrow">
          <a:avLst>
            <a:gd name="adj1" fmla="val 5085"/>
            <a:gd name="adj2" fmla="val 327528"/>
            <a:gd name="adj3" fmla="val 5072472"/>
            <a:gd name="adj4" fmla="val 0"/>
            <a:gd name="adj5" fmla="val 5932"/>
          </a:avLst>
        </a:prstGeom>
        <a:solidFill>
          <a:srgbClr val="90ABBE"/>
        </a:solidFill>
        <a:ln>
          <a:noFill/>
        </a:ln>
        <a:effectLst/>
      </dsp:spPr>
      <dsp:style>
        <a:lnRef idx="0">
          <a:scrgbClr r="0" g="0" b="0"/>
        </a:lnRef>
        <a:fillRef idx="1">
          <a:scrgbClr r="0" g="0" b="0"/>
        </a:fillRef>
        <a:effectRef idx="0">
          <a:scrgbClr r="0" g="0" b="0"/>
        </a:effectRef>
        <a:fontRef idx="minor">
          <a:schemeClr val="lt1"/>
        </a:fontRef>
      </dsp:style>
    </dsp:sp>
    <dsp:sp modelId="{1C0411BA-7CA4-4945-A7E5-20D5EDE5BE0B}">
      <dsp:nvSpPr>
        <dsp:cNvPr id="0" name=""/>
        <dsp:cNvSpPr/>
      </dsp:nvSpPr>
      <dsp:spPr>
        <a:xfrm>
          <a:off x="3075438" y="107003"/>
          <a:ext cx="2802921" cy="2802921"/>
        </a:xfrm>
        <a:prstGeom prst="circularArrow">
          <a:avLst>
            <a:gd name="adj1" fmla="val 5085"/>
            <a:gd name="adj2" fmla="val 327528"/>
            <a:gd name="adj3" fmla="val 10472472"/>
            <a:gd name="adj4" fmla="val 5400000"/>
            <a:gd name="adj5" fmla="val 5932"/>
          </a:avLst>
        </a:prstGeom>
        <a:solidFill>
          <a:srgbClr val="90ABBE"/>
        </a:solidFill>
        <a:ln>
          <a:noFill/>
        </a:ln>
        <a:effectLst/>
      </dsp:spPr>
      <dsp:style>
        <a:lnRef idx="0">
          <a:scrgbClr r="0" g="0" b="0"/>
        </a:lnRef>
        <a:fillRef idx="1">
          <a:scrgbClr r="0" g="0" b="0"/>
        </a:fillRef>
        <a:effectRef idx="0">
          <a:scrgbClr r="0" g="0" b="0"/>
        </a:effectRef>
        <a:fontRef idx="minor">
          <a:schemeClr val="lt1"/>
        </a:fontRef>
      </dsp:style>
    </dsp:sp>
    <dsp:sp modelId="{41AEA1F5-73BC-43B4-817B-E4FE20ADF0FF}">
      <dsp:nvSpPr>
        <dsp:cNvPr id="0" name=""/>
        <dsp:cNvSpPr/>
      </dsp:nvSpPr>
      <dsp:spPr>
        <a:xfrm>
          <a:off x="3075438" y="23271"/>
          <a:ext cx="2802921" cy="2802921"/>
        </a:xfrm>
        <a:prstGeom prst="circularArrow">
          <a:avLst>
            <a:gd name="adj1" fmla="val 5085"/>
            <a:gd name="adj2" fmla="val 327528"/>
            <a:gd name="adj3" fmla="val 15872472"/>
            <a:gd name="adj4" fmla="val 10800000"/>
            <a:gd name="adj5" fmla="val 5932"/>
          </a:avLst>
        </a:prstGeom>
        <a:solidFill>
          <a:srgbClr val="90ABBE"/>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76B7EC-7294-48CE-96D6-160AF65CC61C}">
      <dsp:nvSpPr>
        <dsp:cNvPr id="0" name=""/>
        <dsp:cNvSpPr/>
      </dsp:nvSpPr>
      <dsp:spPr>
        <a:xfrm>
          <a:off x="-4552439" y="-698038"/>
          <a:ext cx="5423046" cy="5423046"/>
        </a:xfrm>
        <a:prstGeom prst="blockArc">
          <a:avLst>
            <a:gd name="adj1" fmla="val 18900000"/>
            <a:gd name="adj2" fmla="val 2700000"/>
            <a:gd name="adj3" fmla="val 398"/>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6517C86-E231-4AE1-846F-408E241CA6D7}">
      <dsp:nvSpPr>
        <dsp:cNvPr id="0" name=""/>
        <dsp:cNvSpPr/>
      </dsp:nvSpPr>
      <dsp:spPr>
        <a:xfrm>
          <a:off x="381116" y="251605"/>
          <a:ext cx="6117009" cy="503532"/>
        </a:xfrm>
        <a:prstGeom prst="rect">
          <a:avLst/>
        </a:prstGeom>
        <a:solidFill>
          <a:srgbClr val="3B687F"/>
        </a:solidFill>
        <a:ln w="25400" cap="flat" cmpd="sng" algn="ctr">
          <a:solidFill>
            <a:srgbClr val="90ABBE"/>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9679" tIns="35560" rIns="35560" bIns="35560" numCol="1" spcCol="1270" anchor="ctr" anchorCtr="0">
          <a:noAutofit/>
        </a:bodyPr>
        <a:lstStyle/>
        <a:p>
          <a:pPr marL="0" lvl="0" indent="0" algn="l" defTabSz="622300">
            <a:lnSpc>
              <a:spcPct val="90000"/>
            </a:lnSpc>
            <a:spcBef>
              <a:spcPct val="0"/>
            </a:spcBef>
            <a:spcAft>
              <a:spcPct val="35000"/>
            </a:spcAft>
            <a:buNone/>
          </a:pPr>
          <a:r>
            <a:rPr lang="de-DE" sz="1400" kern="1200" dirty="0"/>
            <a:t>Welche Ergebnisse konnten Sie im Klimaschutz erzielen? Zur Erklärung können z. B. Kennzahlen und der Maßnahmenkatalog genutzt werden. </a:t>
          </a:r>
        </a:p>
      </dsp:txBody>
      <dsp:txXfrm>
        <a:off x="381116" y="251605"/>
        <a:ext cx="6117009" cy="503532"/>
      </dsp:txXfrm>
    </dsp:sp>
    <dsp:sp modelId="{E44936F7-4D7E-45D4-87F9-047E3BFDDDEA}">
      <dsp:nvSpPr>
        <dsp:cNvPr id="0" name=""/>
        <dsp:cNvSpPr/>
      </dsp:nvSpPr>
      <dsp:spPr>
        <a:xfrm>
          <a:off x="66408" y="188663"/>
          <a:ext cx="629415" cy="629415"/>
        </a:xfrm>
        <a:prstGeom prst="ellipse">
          <a:avLst/>
        </a:prstGeom>
        <a:solidFill>
          <a:schemeClr val="lt1">
            <a:hueOff val="0"/>
            <a:satOff val="0"/>
            <a:lumOff val="0"/>
            <a:alphaOff val="0"/>
          </a:schemeClr>
        </a:solidFill>
        <a:ln w="25400" cap="flat" cmpd="sng" algn="ctr">
          <a:solidFill>
            <a:srgbClr val="90ABBE"/>
          </a:solidFill>
          <a:prstDash val="solid"/>
        </a:ln>
        <a:effectLst/>
      </dsp:spPr>
      <dsp:style>
        <a:lnRef idx="2">
          <a:scrgbClr r="0" g="0" b="0"/>
        </a:lnRef>
        <a:fillRef idx="1">
          <a:scrgbClr r="0" g="0" b="0"/>
        </a:fillRef>
        <a:effectRef idx="0">
          <a:scrgbClr r="0" g="0" b="0"/>
        </a:effectRef>
        <a:fontRef idx="minor"/>
      </dsp:style>
    </dsp:sp>
    <dsp:sp modelId="{3A1954D2-3641-4BDD-9B90-0C499A35B987}">
      <dsp:nvSpPr>
        <dsp:cNvPr id="0" name=""/>
        <dsp:cNvSpPr/>
      </dsp:nvSpPr>
      <dsp:spPr>
        <a:xfrm>
          <a:off x="741932" y="1006661"/>
          <a:ext cx="5756193" cy="503532"/>
        </a:xfrm>
        <a:prstGeom prst="rect">
          <a:avLst/>
        </a:prstGeom>
        <a:solidFill>
          <a:srgbClr val="3B687F"/>
        </a:solidFill>
        <a:ln w="25400" cap="flat" cmpd="sng" algn="ctr">
          <a:solidFill>
            <a:srgbClr val="90ABBE"/>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9679" tIns="35560" rIns="35560" bIns="35560" numCol="1" spcCol="1270" anchor="ctr" anchorCtr="0">
          <a:noAutofit/>
        </a:bodyPr>
        <a:lstStyle/>
        <a:p>
          <a:pPr marL="0" lvl="0" indent="0" algn="l" defTabSz="622300">
            <a:lnSpc>
              <a:spcPct val="90000"/>
            </a:lnSpc>
            <a:spcBef>
              <a:spcPct val="0"/>
            </a:spcBef>
            <a:spcAft>
              <a:spcPct val="35000"/>
            </a:spcAft>
            <a:buNone/>
          </a:pPr>
          <a:r>
            <a:rPr lang="de-DE" sz="1400" kern="1200" dirty="0"/>
            <a:t>Haben Sie Ihre Ziele erreicht? Warum ja/nein?</a:t>
          </a:r>
        </a:p>
      </dsp:txBody>
      <dsp:txXfrm>
        <a:off x="741932" y="1006661"/>
        <a:ext cx="5756193" cy="503532"/>
      </dsp:txXfrm>
    </dsp:sp>
    <dsp:sp modelId="{80324B26-E988-4029-8CD9-357F8B252E65}">
      <dsp:nvSpPr>
        <dsp:cNvPr id="0" name=""/>
        <dsp:cNvSpPr/>
      </dsp:nvSpPr>
      <dsp:spPr>
        <a:xfrm>
          <a:off x="427225" y="943720"/>
          <a:ext cx="629415" cy="629415"/>
        </a:xfrm>
        <a:prstGeom prst="ellipse">
          <a:avLst/>
        </a:prstGeom>
        <a:solidFill>
          <a:schemeClr val="lt1">
            <a:hueOff val="0"/>
            <a:satOff val="0"/>
            <a:lumOff val="0"/>
            <a:alphaOff val="0"/>
          </a:schemeClr>
        </a:solidFill>
        <a:ln w="25400" cap="flat" cmpd="sng" algn="ctr">
          <a:solidFill>
            <a:srgbClr val="90ABBE"/>
          </a:solidFill>
          <a:prstDash val="solid"/>
        </a:ln>
        <a:effectLst/>
      </dsp:spPr>
      <dsp:style>
        <a:lnRef idx="2">
          <a:scrgbClr r="0" g="0" b="0"/>
        </a:lnRef>
        <a:fillRef idx="1">
          <a:scrgbClr r="0" g="0" b="0"/>
        </a:fillRef>
        <a:effectRef idx="0">
          <a:scrgbClr r="0" g="0" b="0"/>
        </a:effectRef>
        <a:fontRef idx="minor"/>
      </dsp:style>
    </dsp:sp>
    <dsp:sp modelId="{F0EB335A-129E-4BC1-BB08-DF2C14EE4C2B}">
      <dsp:nvSpPr>
        <dsp:cNvPr id="0" name=""/>
        <dsp:cNvSpPr/>
      </dsp:nvSpPr>
      <dsp:spPr>
        <a:xfrm>
          <a:off x="852674" y="1761718"/>
          <a:ext cx="5645451" cy="503532"/>
        </a:xfrm>
        <a:prstGeom prst="rect">
          <a:avLst/>
        </a:prstGeom>
        <a:solidFill>
          <a:srgbClr val="3B687F"/>
        </a:solidFill>
        <a:ln w="25400" cap="flat" cmpd="sng" algn="ctr">
          <a:solidFill>
            <a:srgbClr val="90ABBE"/>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9679" tIns="35560" rIns="35560" bIns="35560" numCol="1" spcCol="1270" anchor="ctr" anchorCtr="0">
          <a:noAutofit/>
        </a:bodyPr>
        <a:lstStyle/>
        <a:p>
          <a:pPr marL="0" lvl="0" indent="0" algn="l" defTabSz="622300">
            <a:lnSpc>
              <a:spcPct val="90000"/>
            </a:lnSpc>
            <a:spcBef>
              <a:spcPct val="0"/>
            </a:spcBef>
            <a:spcAft>
              <a:spcPct val="35000"/>
            </a:spcAft>
            <a:buNone/>
          </a:pPr>
          <a:r>
            <a:rPr lang="de-DE" sz="1400" kern="1200" dirty="0"/>
            <a:t>Gibt es weitere, notwendige Maßnahmen? Braucht es Anpassungen bei laufenden Maßnahmen?</a:t>
          </a:r>
        </a:p>
      </dsp:txBody>
      <dsp:txXfrm>
        <a:off x="852674" y="1761718"/>
        <a:ext cx="5645451" cy="503532"/>
      </dsp:txXfrm>
    </dsp:sp>
    <dsp:sp modelId="{009B8DF1-2A9B-4A44-A153-AB8C96099777}">
      <dsp:nvSpPr>
        <dsp:cNvPr id="0" name=""/>
        <dsp:cNvSpPr/>
      </dsp:nvSpPr>
      <dsp:spPr>
        <a:xfrm>
          <a:off x="537966" y="1698776"/>
          <a:ext cx="629415" cy="629415"/>
        </a:xfrm>
        <a:prstGeom prst="ellipse">
          <a:avLst/>
        </a:prstGeom>
        <a:solidFill>
          <a:schemeClr val="lt1">
            <a:hueOff val="0"/>
            <a:satOff val="0"/>
            <a:lumOff val="0"/>
            <a:alphaOff val="0"/>
          </a:schemeClr>
        </a:solidFill>
        <a:ln w="25400" cap="flat" cmpd="sng" algn="ctr">
          <a:solidFill>
            <a:srgbClr val="90ABBE"/>
          </a:solidFill>
          <a:prstDash val="solid"/>
        </a:ln>
        <a:effectLst/>
      </dsp:spPr>
      <dsp:style>
        <a:lnRef idx="2">
          <a:scrgbClr r="0" g="0" b="0"/>
        </a:lnRef>
        <a:fillRef idx="1">
          <a:scrgbClr r="0" g="0" b="0"/>
        </a:fillRef>
        <a:effectRef idx="0">
          <a:scrgbClr r="0" g="0" b="0"/>
        </a:effectRef>
        <a:fontRef idx="minor"/>
      </dsp:style>
    </dsp:sp>
    <dsp:sp modelId="{C3177FE3-EABA-45D8-B0F5-5233A9B9AB75}">
      <dsp:nvSpPr>
        <dsp:cNvPr id="0" name=""/>
        <dsp:cNvSpPr/>
      </dsp:nvSpPr>
      <dsp:spPr>
        <a:xfrm>
          <a:off x="741932" y="2516775"/>
          <a:ext cx="5756193" cy="503532"/>
        </a:xfrm>
        <a:prstGeom prst="rect">
          <a:avLst/>
        </a:prstGeom>
        <a:solidFill>
          <a:srgbClr val="3B687F"/>
        </a:solidFill>
        <a:ln w="25400" cap="flat" cmpd="sng" algn="ctr">
          <a:solidFill>
            <a:srgbClr val="90ABBE"/>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9679" tIns="35560" rIns="35560" bIns="35560" numCol="1" spcCol="1270" anchor="ctr" anchorCtr="0">
          <a:noAutofit/>
        </a:bodyPr>
        <a:lstStyle/>
        <a:p>
          <a:pPr marL="0" lvl="0" indent="0" algn="l" defTabSz="622300">
            <a:lnSpc>
              <a:spcPct val="90000"/>
            </a:lnSpc>
            <a:spcBef>
              <a:spcPct val="0"/>
            </a:spcBef>
            <a:spcAft>
              <a:spcPct val="35000"/>
            </a:spcAft>
            <a:buNone/>
          </a:pPr>
          <a:r>
            <a:rPr lang="de-DE" sz="1400" kern="1200" dirty="0"/>
            <a:t>Gibt es neue Rahmenbedingungen, z. B. durch rechtliche Verpflichtungen?</a:t>
          </a:r>
          <a:endParaRPr lang="de-DE" sz="1400" kern="1200" dirty="0">
            <a:solidFill>
              <a:srgbClr val="FF0000"/>
            </a:solidFill>
          </a:endParaRPr>
        </a:p>
      </dsp:txBody>
      <dsp:txXfrm>
        <a:off x="741932" y="2516775"/>
        <a:ext cx="5756193" cy="503532"/>
      </dsp:txXfrm>
    </dsp:sp>
    <dsp:sp modelId="{D3B255CB-0ACB-447A-9B5C-887107688E9D}">
      <dsp:nvSpPr>
        <dsp:cNvPr id="0" name=""/>
        <dsp:cNvSpPr/>
      </dsp:nvSpPr>
      <dsp:spPr>
        <a:xfrm>
          <a:off x="427225" y="2453833"/>
          <a:ext cx="629415" cy="629415"/>
        </a:xfrm>
        <a:prstGeom prst="ellipse">
          <a:avLst/>
        </a:prstGeom>
        <a:solidFill>
          <a:schemeClr val="lt1">
            <a:hueOff val="0"/>
            <a:satOff val="0"/>
            <a:lumOff val="0"/>
            <a:alphaOff val="0"/>
          </a:schemeClr>
        </a:solidFill>
        <a:ln w="25400" cap="flat" cmpd="sng" algn="ctr">
          <a:solidFill>
            <a:srgbClr val="90ABBE"/>
          </a:solidFill>
          <a:prstDash val="solid"/>
        </a:ln>
        <a:effectLst/>
      </dsp:spPr>
      <dsp:style>
        <a:lnRef idx="2">
          <a:scrgbClr r="0" g="0" b="0"/>
        </a:lnRef>
        <a:fillRef idx="1">
          <a:scrgbClr r="0" g="0" b="0"/>
        </a:fillRef>
        <a:effectRef idx="0">
          <a:scrgbClr r="0" g="0" b="0"/>
        </a:effectRef>
        <a:fontRef idx="minor"/>
      </dsp:style>
    </dsp:sp>
    <dsp:sp modelId="{ECF4DCB0-08CF-437D-9BAE-2E5846FAB983}">
      <dsp:nvSpPr>
        <dsp:cNvPr id="0" name=""/>
        <dsp:cNvSpPr/>
      </dsp:nvSpPr>
      <dsp:spPr>
        <a:xfrm>
          <a:off x="381116" y="3271831"/>
          <a:ext cx="6117009" cy="503532"/>
        </a:xfrm>
        <a:prstGeom prst="rect">
          <a:avLst/>
        </a:prstGeom>
        <a:solidFill>
          <a:srgbClr val="3B687F"/>
        </a:solidFill>
        <a:ln w="25400" cap="flat" cmpd="sng" algn="ctr">
          <a:solidFill>
            <a:srgbClr val="90ABBE"/>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9679" tIns="35560" rIns="35560" bIns="35560" numCol="1" spcCol="1270" anchor="ctr" anchorCtr="0">
          <a:noAutofit/>
        </a:bodyPr>
        <a:lstStyle/>
        <a:p>
          <a:pPr marL="0" lvl="0" indent="0" algn="l" defTabSz="622300">
            <a:lnSpc>
              <a:spcPct val="90000"/>
            </a:lnSpc>
            <a:spcBef>
              <a:spcPct val="0"/>
            </a:spcBef>
            <a:spcAft>
              <a:spcPct val="35000"/>
            </a:spcAft>
            <a:buNone/>
          </a:pPr>
          <a:r>
            <a:rPr lang="de-DE" sz="1400" kern="1200" dirty="0"/>
            <a:t>Gibt es Verbesserungsvorschläge, z. B. von Mitarbeitenden?</a:t>
          </a:r>
        </a:p>
      </dsp:txBody>
      <dsp:txXfrm>
        <a:off x="381116" y="3271831"/>
        <a:ext cx="6117009" cy="503532"/>
      </dsp:txXfrm>
    </dsp:sp>
    <dsp:sp modelId="{0FFC419A-79FA-478B-9AFB-0226504FCCC6}">
      <dsp:nvSpPr>
        <dsp:cNvPr id="0" name=""/>
        <dsp:cNvSpPr/>
      </dsp:nvSpPr>
      <dsp:spPr>
        <a:xfrm>
          <a:off x="66408" y="3208890"/>
          <a:ext cx="629415" cy="629415"/>
        </a:xfrm>
        <a:prstGeom prst="ellipse">
          <a:avLst/>
        </a:prstGeom>
        <a:solidFill>
          <a:schemeClr val="lt1">
            <a:hueOff val="0"/>
            <a:satOff val="0"/>
            <a:lumOff val="0"/>
            <a:alphaOff val="0"/>
          </a:schemeClr>
        </a:solidFill>
        <a:ln w="25400" cap="flat" cmpd="sng" algn="ctr">
          <a:solidFill>
            <a:srgbClr val="90ABBE"/>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5B57E6-0BE2-4314-A567-5C4A24023DF1}">
      <dsp:nvSpPr>
        <dsp:cNvPr id="0" name=""/>
        <dsp:cNvSpPr/>
      </dsp:nvSpPr>
      <dsp:spPr>
        <a:xfrm>
          <a:off x="3327785" y="169473"/>
          <a:ext cx="2389652" cy="2389652"/>
        </a:xfrm>
        <a:prstGeom prst="pie">
          <a:avLst>
            <a:gd name="adj1" fmla="val 16200000"/>
            <a:gd name="adj2" fmla="val 0"/>
          </a:avLst>
        </a:prstGeom>
        <a:solidFill>
          <a:srgbClr val="3B687F"/>
        </a:solidFill>
        <a:ln w="25400" cap="flat" cmpd="sng" algn="ctr">
          <a:solidFill>
            <a:srgbClr val="3B687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de-DE" sz="1300" kern="1200" dirty="0"/>
            <a:t>Planen</a:t>
          </a:r>
        </a:p>
        <a:p>
          <a:pPr marL="0" lvl="0" indent="0" algn="ctr" defTabSz="577850">
            <a:lnSpc>
              <a:spcPct val="90000"/>
            </a:lnSpc>
            <a:spcBef>
              <a:spcPct val="0"/>
            </a:spcBef>
            <a:spcAft>
              <a:spcPct val="35000"/>
            </a:spcAft>
            <a:buNone/>
          </a:pPr>
          <a:endParaRPr lang="de-DE" sz="1300" kern="1200" dirty="0"/>
        </a:p>
      </dsp:txBody>
      <dsp:txXfrm>
        <a:off x="4596292" y="664757"/>
        <a:ext cx="881895" cy="654309"/>
      </dsp:txXfrm>
    </dsp:sp>
    <dsp:sp modelId="{AC1321D5-6D57-4DFA-9E08-8AD49D1EC8C4}">
      <dsp:nvSpPr>
        <dsp:cNvPr id="0" name=""/>
        <dsp:cNvSpPr/>
      </dsp:nvSpPr>
      <dsp:spPr>
        <a:xfrm>
          <a:off x="3375722" y="279604"/>
          <a:ext cx="2293779" cy="2329839"/>
        </a:xfrm>
        <a:prstGeom prst="pie">
          <a:avLst>
            <a:gd name="adj1" fmla="val 0"/>
            <a:gd name="adj2" fmla="val 5400000"/>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de-DE" sz="1300" kern="1200" dirty="0"/>
            <a:t>Machen</a:t>
          </a:r>
        </a:p>
      </dsp:txBody>
      <dsp:txXfrm>
        <a:off x="4593336" y="1488624"/>
        <a:ext cx="846513" cy="637932"/>
      </dsp:txXfrm>
    </dsp:sp>
    <dsp:sp modelId="{03C918E7-6BCA-4166-B277-68EF2B8DB523}">
      <dsp:nvSpPr>
        <dsp:cNvPr id="0" name=""/>
        <dsp:cNvSpPr/>
      </dsp:nvSpPr>
      <dsp:spPr>
        <a:xfrm>
          <a:off x="3247561" y="249697"/>
          <a:ext cx="2389652" cy="2389652"/>
        </a:xfrm>
        <a:prstGeom prst="pie">
          <a:avLst>
            <a:gd name="adj1" fmla="val 5400000"/>
            <a:gd name="adj2" fmla="val 10800000"/>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de-DE" sz="1300" kern="1200" dirty="0"/>
            <a:t>Überprüfen</a:t>
          </a:r>
        </a:p>
      </dsp:txBody>
      <dsp:txXfrm>
        <a:off x="3486811" y="1489756"/>
        <a:ext cx="881895" cy="654309"/>
      </dsp:txXfrm>
    </dsp:sp>
    <dsp:sp modelId="{EC28E887-3C26-4EE2-8332-E15AB408C9A1}">
      <dsp:nvSpPr>
        <dsp:cNvPr id="0" name=""/>
        <dsp:cNvSpPr/>
      </dsp:nvSpPr>
      <dsp:spPr>
        <a:xfrm>
          <a:off x="3247561" y="169473"/>
          <a:ext cx="2389652" cy="2389652"/>
        </a:xfrm>
        <a:prstGeom prst="pie">
          <a:avLst>
            <a:gd name="adj1" fmla="val 10800000"/>
            <a:gd name="adj2" fmla="val 16200000"/>
          </a:avLst>
        </a:prstGeom>
        <a:solidFill>
          <a:srgbClr val="F9AA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de-DE" sz="1300" kern="1200" dirty="0"/>
            <a:t>Handeln</a:t>
          </a:r>
        </a:p>
        <a:p>
          <a:pPr marL="0" lvl="0" indent="0" algn="ctr" defTabSz="577850">
            <a:lnSpc>
              <a:spcPct val="90000"/>
            </a:lnSpc>
            <a:spcBef>
              <a:spcPct val="0"/>
            </a:spcBef>
            <a:spcAft>
              <a:spcPct val="35000"/>
            </a:spcAft>
            <a:buNone/>
          </a:pPr>
          <a:endParaRPr lang="de-DE" sz="1300" kern="1200" dirty="0"/>
        </a:p>
      </dsp:txBody>
      <dsp:txXfrm>
        <a:off x="3486811" y="664757"/>
        <a:ext cx="881895" cy="654309"/>
      </dsp:txXfrm>
    </dsp:sp>
    <dsp:sp modelId="{C4856082-4644-4788-BCB1-D093A28F0603}">
      <dsp:nvSpPr>
        <dsp:cNvPr id="0" name=""/>
        <dsp:cNvSpPr/>
      </dsp:nvSpPr>
      <dsp:spPr>
        <a:xfrm>
          <a:off x="3179855" y="21543"/>
          <a:ext cx="2685513" cy="2685513"/>
        </a:xfrm>
        <a:prstGeom prst="circularArrow">
          <a:avLst>
            <a:gd name="adj1" fmla="val 5085"/>
            <a:gd name="adj2" fmla="val 327528"/>
            <a:gd name="adj3" fmla="val 21272472"/>
            <a:gd name="adj4" fmla="val 16200000"/>
            <a:gd name="adj5" fmla="val 5932"/>
          </a:avLst>
        </a:prstGeom>
        <a:solidFill>
          <a:srgbClr val="90ABBE"/>
        </a:solidFill>
        <a:ln>
          <a:noFill/>
        </a:ln>
        <a:effectLst/>
      </dsp:spPr>
      <dsp:style>
        <a:lnRef idx="0">
          <a:scrgbClr r="0" g="0" b="0"/>
        </a:lnRef>
        <a:fillRef idx="1">
          <a:scrgbClr r="0" g="0" b="0"/>
        </a:fillRef>
        <a:effectRef idx="0">
          <a:scrgbClr r="0" g="0" b="0"/>
        </a:effectRef>
        <a:fontRef idx="minor">
          <a:schemeClr val="lt1"/>
        </a:fontRef>
      </dsp:style>
    </dsp:sp>
    <dsp:sp modelId="{0A6B7B0E-4F2E-4F4A-9D80-164683E9D2CD}">
      <dsp:nvSpPr>
        <dsp:cNvPr id="0" name=""/>
        <dsp:cNvSpPr/>
      </dsp:nvSpPr>
      <dsp:spPr>
        <a:xfrm>
          <a:off x="3180577" y="102217"/>
          <a:ext cx="2685513" cy="2685513"/>
        </a:xfrm>
        <a:prstGeom prst="circularArrow">
          <a:avLst>
            <a:gd name="adj1" fmla="val 5085"/>
            <a:gd name="adj2" fmla="val 327528"/>
            <a:gd name="adj3" fmla="val 5072472"/>
            <a:gd name="adj4" fmla="val 0"/>
            <a:gd name="adj5" fmla="val 5932"/>
          </a:avLst>
        </a:prstGeom>
        <a:solidFill>
          <a:srgbClr val="90ABBE"/>
        </a:solidFill>
        <a:ln>
          <a:noFill/>
        </a:ln>
        <a:effectLst/>
      </dsp:spPr>
      <dsp:style>
        <a:lnRef idx="0">
          <a:scrgbClr r="0" g="0" b="0"/>
        </a:lnRef>
        <a:fillRef idx="1">
          <a:scrgbClr r="0" g="0" b="0"/>
        </a:fillRef>
        <a:effectRef idx="0">
          <a:scrgbClr r="0" g="0" b="0"/>
        </a:effectRef>
        <a:fontRef idx="minor">
          <a:schemeClr val="lt1"/>
        </a:fontRef>
      </dsp:style>
    </dsp:sp>
    <dsp:sp modelId="{1C0411BA-7CA4-4945-A7E5-20D5EDE5BE0B}">
      <dsp:nvSpPr>
        <dsp:cNvPr id="0" name=""/>
        <dsp:cNvSpPr/>
      </dsp:nvSpPr>
      <dsp:spPr>
        <a:xfrm>
          <a:off x="3099631" y="101767"/>
          <a:ext cx="2685513" cy="2685513"/>
        </a:xfrm>
        <a:prstGeom prst="circularArrow">
          <a:avLst>
            <a:gd name="adj1" fmla="val 5085"/>
            <a:gd name="adj2" fmla="val 327528"/>
            <a:gd name="adj3" fmla="val 10472472"/>
            <a:gd name="adj4" fmla="val 5400000"/>
            <a:gd name="adj5" fmla="val 5932"/>
          </a:avLst>
        </a:prstGeom>
        <a:solidFill>
          <a:srgbClr val="90ABBE"/>
        </a:solidFill>
        <a:ln>
          <a:noFill/>
        </a:ln>
        <a:effectLst/>
      </dsp:spPr>
      <dsp:style>
        <a:lnRef idx="0">
          <a:scrgbClr r="0" g="0" b="0"/>
        </a:lnRef>
        <a:fillRef idx="1">
          <a:scrgbClr r="0" g="0" b="0"/>
        </a:fillRef>
        <a:effectRef idx="0">
          <a:scrgbClr r="0" g="0" b="0"/>
        </a:effectRef>
        <a:fontRef idx="minor">
          <a:schemeClr val="lt1"/>
        </a:fontRef>
      </dsp:style>
    </dsp:sp>
    <dsp:sp modelId="{41AEA1F5-73BC-43B4-817B-E4FE20ADF0FF}">
      <dsp:nvSpPr>
        <dsp:cNvPr id="0" name=""/>
        <dsp:cNvSpPr/>
      </dsp:nvSpPr>
      <dsp:spPr>
        <a:xfrm>
          <a:off x="3099631" y="21543"/>
          <a:ext cx="2685513" cy="2685513"/>
        </a:xfrm>
        <a:prstGeom prst="circularArrow">
          <a:avLst>
            <a:gd name="adj1" fmla="val 5085"/>
            <a:gd name="adj2" fmla="val 327528"/>
            <a:gd name="adj3" fmla="val 15872472"/>
            <a:gd name="adj4" fmla="val 10800000"/>
            <a:gd name="adj5" fmla="val 5932"/>
          </a:avLst>
        </a:prstGeom>
        <a:solidFill>
          <a:srgbClr val="90ABBE"/>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5B57E6-0BE2-4314-A567-5C4A24023DF1}">
      <dsp:nvSpPr>
        <dsp:cNvPr id="0" name=""/>
        <dsp:cNvSpPr/>
      </dsp:nvSpPr>
      <dsp:spPr>
        <a:xfrm>
          <a:off x="2917706" y="195134"/>
          <a:ext cx="2716735" cy="2716735"/>
        </a:xfrm>
        <a:prstGeom prst="pie">
          <a:avLst>
            <a:gd name="adj1" fmla="val 16200000"/>
            <a:gd name="adj2" fmla="val 0"/>
          </a:avLst>
        </a:prstGeom>
        <a:solidFill>
          <a:srgbClr val="3B687F"/>
        </a:solidFill>
        <a:ln w="25400" cap="flat" cmpd="sng" algn="ctr">
          <a:solidFill>
            <a:srgbClr val="3B687F"/>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de-DE" sz="1500" kern="1200" dirty="0"/>
            <a:t>Planen</a:t>
          </a:r>
        </a:p>
        <a:p>
          <a:pPr marL="0" lvl="0" indent="0" algn="ctr" defTabSz="666750">
            <a:lnSpc>
              <a:spcPct val="90000"/>
            </a:lnSpc>
            <a:spcBef>
              <a:spcPct val="0"/>
            </a:spcBef>
            <a:spcAft>
              <a:spcPct val="35000"/>
            </a:spcAft>
            <a:buNone/>
          </a:pPr>
          <a:endParaRPr lang="de-DE" sz="1500" kern="1200" dirty="0"/>
        </a:p>
      </dsp:txBody>
      <dsp:txXfrm>
        <a:off x="4359840" y="758210"/>
        <a:ext cx="1002604" cy="743868"/>
      </dsp:txXfrm>
    </dsp:sp>
    <dsp:sp modelId="{AC1321D5-6D57-4DFA-9E08-8AD49D1EC8C4}">
      <dsp:nvSpPr>
        <dsp:cNvPr id="0" name=""/>
        <dsp:cNvSpPr/>
      </dsp:nvSpPr>
      <dsp:spPr>
        <a:xfrm>
          <a:off x="2972204" y="320339"/>
          <a:ext cx="2607740" cy="2648735"/>
        </a:xfrm>
        <a:prstGeom prst="pie">
          <a:avLst>
            <a:gd name="adj1" fmla="val 0"/>
            <a:gd name="adj2" fmla="val 5400000"/>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de-DE" sz="1500" kern="1200" dirty="0"/>
            <a:t>Machen</a:t>
          </a:r>
        </a:p>
      </dsp:txBody>
      <dsp:txXfrm>
        <a:off x="4356479" y="1694843"/>
        <a:ext cx="962380" cy="725249"/>
      </dsp:txXfrm>
    </dsp:sp>
    <dsp:sp modelId="{03C918E7-6BCA-4166-B277-68EF2B8DB523}">
      <dsp:nvSpPr>
        <dsp:cNvPr id="0" name=""/>
        <dsp:cNvSpPr/>
      </dsp:nvSpPr>
      <dsp:spPr>
        <a:xfrm>
          <a:off x="2826501" y="286339"/>
          <a:ext cx="2716735" cy="2716735"/>
        </a:xfrm>
        <a:prstGeom prst="pie">
          <a:avLst>
            <a:gd name="adj1" fmla="val 5400000"/>
            <a:gd name="adj2" fmla="val 10800000"/>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de-DE" sz="1500" kern="1200" dirty="0"/>
            <a:t>Überprüfen</a:t>
          </a:r>
        </a:p>
      </dsp:txBody>
      <dsp:txXfrm>
        <a:off x="3098498" y="1696130"/>
        <a:ext cx="1002604" cy="743868"/>
      </dsp:txXfrm>
    </dsp:sp>
    <dsp:sp modelId="{EC28E887-3C26-4EE2-8332-E15AB408C9A1}">
      <dsp:nvSpPr>
        <dsp:cNvPr id="0" name=""/>
        <dsp:cNvSpPr/>
      </dsp:nvSpPr>
      <dsp:spPr>
        <a:xfrm>
          <a:off x="2826501" y="195134"/>
          <a:ext cx="2716735" cy="2716735"/>
        </a:xfrm>
        <a:prstGeom prst="pie">
          <a:avLst>
            <a:gd name="adj1" fmla="val 10800000"/>
            <a:gd name="adj2" fmla="val 16200000"/>
          </a:avLst>
        </a:prstGeom>
        <a:solidFill>
          <a:srgbClr val="3B687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marL="0" lvl="0" indent="0" algn="ctr" defTabSz="666750">
            <a:lnSpc>
              <a:spcPct val="90000"/>
            </a:lnSpc>
            <a:spcBef>
              <a:spcPct val="0"/>
            </a:spcBef>
            <a:spcAft>
              <a:spcPct val="35000"/>
            </a:spcAft>
            <a:buNone/>
          </a:pPr>
          <a:r>
            <a:rPr lang="de-DE" sz="1500" kern="1200" dirty="0"/>
            <a:t>Handeln</a:t>
          </a:r>
        </a:p>
        <a:p>
          <a:pPr marL="0" lvl="0" indent="0" algn="ctr" defTabSz="666750">
            <a:lnSpc>
              <a:spcPct val="90000"/>
            </a:lnSpc>
            <a:spcBef>
              <a:spcPct val="0"/>
            </a:spcBef>
            <a:spcAft>
              <a:spcPct val="35000"/>
            </a:spcAft>
            <a:buNone/>
          </a:pPr>
          <a:endParaRPr lang="de-DE" sz="1500" kern="1200" dirty="0"/>
        </a:p>
      </dsp:txBody>
      <dsp:txXfrm>
        <a:off x="3098498" y="758210"/>
        <a:ext cx="1002604" cy="743868"/>
      </dsp:txXfrm>
    </dsp:sp>
    <dsp:sp modelId="{C4856082-4644-4788-BCB1-D093A28F0603}">
      <dsp:nvSpPr>
        <dsp:cNvPr id="0" name=""/>
        <dsp:cNvSpPr/>
      </dsp:nvSpPr>
      <dsp:spPr>
        <a:xfrm>
          <a:off x="2749527" y="26955"/>
          <a:ext cx="3053093" cy="3053093"/>
        </a:xfrm>
        <a:prstGeom prst="circularArrow">
          <a:avLst>
            <a:gd name="adj1" fmla="val 5085"/>
            <a:gd name="adj2" fmla="val 327528"/>
            <a:gd name="adj3" fmla="val 21272472"/>
            <a:gd name="adj4" fmla="val 16200000"/>
            <a:gd name="adj5" fmla="val 5932"/>
          </a:avLst>
        </a:prstGeom>
        <a:solidFill>
          <a:srgbClr val="90ABBE"/>
        </a:solidFill>
        <a:ln>
          <a:noFill/>
        </a:ln>
        <a:effectLst/>
      </dsp:spPr>
      <dsp:style>
        <a:lnRef idx="0">
          <a:scrgbClr r="0" g="0" b="0"/>
        </a:lnRef>
        <a:fillRef idx="1">
          <a:scrgbClr r="0" g="0" b="0"/>
        </a:fillRef>
        <a:effectRef idx="0">
          <a:scrgbClr r="0" g="0" b="0"/>
        </a:effectRef>
        <a:fontRef idx="minor">
          <a:schemeClr val="lt1"/>
        </a:fontRef>
      </dsp:style>
    </dsp:sp>
    <dsp:sp modelId="{0A6B7B0E-4F2E-4F4A-9D80-164683E9D2CD}">
      <dsp:nvSpPr>
        <dsp:cNvPr id="0" name=""/>
        <dsp:cNvSpPr/>
      </dsp:nvSpPr>
      <dsp:spPr>
        <a:xfrm>
          <a:off x="2750249" y="118610"/>
          <a:ext cx="3053093" cy="3053093"/>
        </a:xfrm>
        <a:prstGeom prst="circularArrow">
          <a:avLst>
            <a:gd name="adj1" fmla="val 5085"/>
            <a:gd name="adj2" fmla="val 327528"/>
            <a:gd name="adj3" fmla="val 5072472"/>
            <a:gd name="adj4" fmla="val 0"/>
            <a:gd name="adj5" fmla="val 5932"/>
          </a:avLst>
        </a:prstGeom>
        <a:solidFill>
          <a:srgbClr val="90ABBE"/>
        </a:solidFill>
        <a:ln>
          <a:noFill/>
        </a:ln>
        <a:effectLst/>
      </dsp:spPr>
      <dsp:style>
        <a:lnRef idx="0">
          <a:scrgbClr r="0" g="0" b="0"/>
        </a:lnRef>
        <a:fillRef idx="1">
          <a:scrgbClr r="0" g="0" b="0"/>
        </a:fillRef>
        <a:effectRef idx="0">
          <a:scrgbClr r="0" g="0" b="0"/>
        </a:effectRef>
        <a:fontRef idx="minor">
          <a:schemeClr val="lt1"/>
        </a:fontRef>
      </dsp:style>
    </dsp:sp>
    <dsp:sp modelId="{1C0411BA-7CA4-4945-A7E5-20D5EDE5BE0B}">
      <dsp:nvSpPr>
        <dsp:cNvPr id="0" name=""/>
        <dsp:cNvSpPr/>
      </dsp:nvSpPr>
      <dsp:spPr>
        <a:xfrm>
          <a:off x="2658323" y="118160"/>
          <a:ext cx="3053093" cy="3053093"/>
        </a:xfrm>
        <a:prstGeom prst="circularArrow">
          <a:avLst>
            <a:gd name="adj1" fmla="val 5085"/>
            <a:gd name="adj2" fmla="val 327528"/>
            <a:gd name="adj3" fmla="val 10472472"/>
            <a:gd name="adj4" fmla="val 5400000"/>
            <a:gd name="adj5" fmla="val 5932"/>
          </a:avLst>
        </a:prstGeom>
        <a:solidFill>
          <a:srgbClr val="90ABBE"/>
        </a:solidFill>
        <a:ln>
          <a:noFill/>
        </a:ln>
        <a:effectLst/>
      </dsp:spPr>
      <dsp:style>
        <a:lnRef idx="0">
          <a:scrgbClr r="0" g="0" b="0"/>
        </a:lnRef>
        <a:fillRef idx="1">
          <a:scrgbClr r="0" g="0" b="0"/>
        </a:fillRef>
        <a:effectRef idx="0">
          <a:scrgbClr r="0" g="0" b="0"/>
        </a:effectRef>
        <a:fontRef idx="minor">
          <a:schemeClr val="lt1"/>
        </a:fontRef>
      </dsp:style>
    </dsp:sp>
    <dsp:sp modelId="{41AEA1F5-73BC-43B4-817B-E4FE20ADF0FF}">
      <dsp:nvSpPr>
        <dsp:cNvPr id="0" name=""/>
        <dsp:cNvSpPr/>
      </dsp:nvSpPr>
      <dsp:spPr>
        <a:xfrm>
          <a:off x="2658323" y="26955"/>
          <a:ext cx="3053093" cy="3053093"/>
        </a:xfrm>
        <a:prstGeom prst="circularArrow">
          <a:avLst>
            <a:gd name="adj1" fmla="val 5085"/>
            <a:gd name="adj2" fmla="val 327528"/>
            <a:gd name="adj3" fmla="val 15872472"/>
            <a:gd name="adj4" fmla="val 10800000"/>
            <a:gd name="adj5" fmla="val 5932"/>
          </a:avLst>
        </a:prstGeom>
        <a:solidFill>
          <a:srgbClr val="90ABBE"/>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1" y="0"/>
            <a:ext cx="2946189" cy="496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l">
              <a:defRPr sz="1200"/>
            </a:lvl1pPr>
          </a:lstStyle>
          <a:p>
            <a:endParaRPr lang="de-DE" dirty="0"/>
          </a:p>
        </p:txBody>
      </p:sp>
      <p:sp>
        <p:nvSpPr>
          <p:cNvPr id="23555" name="Rectangle 3"/>
          <p:cNvSpPr>
            <a:spLocks noGrp="1" noChangeArrowheads="1"/>
          </p:cNvSpPr>
          <p:nvPr>
            <p:ph type="dt" sz="quarter" idx="1"/>
          </p:nvPr>
        </p:nvSpPr>
        <p:spPr bwMode="auto">
          <a:xfrm>
            <a:off x="3851487" y="0"/>
            <a:ext cx="2946188" cy="496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vl1pPr>
          </a:lstStyle>
          <a:p>
            <a:endParaRPr lang="de-DE" dirty="0"/>
          </a:p>
        </p:txBody>
      </p:sp>
      <p:sp>
        <p:nvSpPr>
          <p:cNvPr id="23556" name="Rectangle 4"/>
          <p:cNvSpPr>
            <a:spLocks noGrp="1" noChangeArrowheads="1"/>
          </p:cNvSpPr>
          <p:nvPr>
            <p:ph type="ftr" sz="quarter" idx="2"/>
          </p:nvPr>
        </p:nvSpPr>
        <p:spPr bwMode="auto">
          <a:xfrm>
            <a:off x="1" y="9429990"/>
            <a:ext cx="2946189" cy="4966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l">
              <a:defRPr sz="1200"/>
            </a:lvl1pPr>
          </a:lstStyle>
          <a:p>
            <a:endParaRPr lang="de-DE" dirty="0"/>
          </a:p>
        </p:txBody>
      </p:sp>
      <p:sp>
        <p:nvSpPr>
          <p:cNvPr id="23557" name="Rectangle 5"/>
          <p:cNvSpPr>
            <a:spLocks noGrp="1" noChangeArrowheads="1"/>
          </p:cNvSpPr>
          <p:nvPr>
            <p:ph type="sldNum" sz="quarter" idx="3"/>
          </p:nvPr>
        </p:nvSpPr>
        <p:spPr bwMode="auto">
          <a:xfrm>
            <a:off x="3851487" y="9429990"/>
            <a:ext cx="2946188" cy="4966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vl1pPr>
          </a:lstStyle>
          <a:p>
            <a:fld id="{69374D03-ABE5-4870-87F0-7653B7A508D1}" type="slidenum">
              <a:rPr lang="de-DE"/>
              <a:pPr/>
              <a:t>‹Nr.›</a:t>
            </a:fld>
            <a:endParaRPr lang="de-DE" dirty="0"/>
          </a:p>
        </p:txBody>
      </p:sp>
    </p:spTree>
    <p:extLst>
      <p:ext uri="{BB962C8B-B14F-4D97-AF65-F5344CB8AC3E}">
        <p14:creationId xmlns:p14="http://schemas.microsoft.com/office/powerpoint/2010/main" val="20000099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1" y="0"/>
            <a:ext cx="2946189" cy="496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l">
              <a:defRPr sz="1200"/>
            </a:lvl1pPr>
          </a:lstStyle>
          <a:p>
            <a:endParaRPr lang="de-DE" dirty="0"/>
          </a:p>
        </p:txBody>
      </p:sp>
      <p:sp>
        <p:nvSpPr>
          <p:cNvPr id="20483" name="Rectangle 3"/>
          <p:cNvSpPr>
            <a:spLocks noGrp="1" noChangeArrowheads="1"/>
          </p:cNvSpPr>
          <p:nvPr>
            <p:ph type="dt" idx="1"/>
          </p:nvPr>
        </p:nvSpPr>
        <p:spPr bwMode="auto">
          <a:xfrm>
            <a:off x="3851487" y="0"/>
            <a:ext cx="2946188" cy="496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vl1pPr>
          </a:lstStyle>
          <a:p>
            <a:endParaRPr lang="de-DE" dirty="0"/>
          </a:p>
        </p:txBody>
      </p:sp>
      <p:sp>
        <p:nvSpPr>
          <p:cNvPr id="20484" name="Rectangle 4"/>
          <p:cNvSpPr>
            <a:spLocks noGrp="1" noRot="1" noChangeAspect="1" noChangeArrowheads="1" noTextEdit="1"/>
          </p:cNvSpPr>
          <p:nvPr>
            <p:ph type="sldImg" idx="2"/>
          </p:nvPr>
        </p:nvSpPr>
        <p:spPr bwMode="auto">
          <a:xfrm>
            <a:off x="90488" y="744538"/>
            <a:ext cx="6616700"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485" name="Rectangle 5"/>
          <p:cNvSpPr>
            <a:spLocks noGrp="1" noChangeArrowheads="1"/>
          </p:cNvSpPr>
          <p:nvPr>
            <p:ph type="body" sz="quarter" idx="3"/>
          </p:nvPr>
        </p:nvSpPr>
        <p:spPr bwMode="auto">
          <a:xfrm>
            <a:off x="906887" y="4715788"/>
            <a:ext cx="4983903" cy="44666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20486" name="Rectangle 6"/>
          <p:cNvSpPr>
            <a:spLocks noGrp="1" noChangeArrowheads="1"/>
          </p:cNvSpPr>
          <p:nvPr>
            <p:ph type="ftr" sz="quarter" idx="4"/>
          </p:nvPr>
        </p:nvSpPr>
        <p:spPr bwMode="auto">
          <a:xfrm>
            <a:off x="1" y="9429990"/>
            <a:ext cx="2946189" cy="4966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l">
              <a:defRPr sz="1200"/>
            </a:lvl1pPr>
          </a:lstStyle>
          <a:p>
            <a:endParaRPr lang="de-DE" dirty="0"/>
          </a:p>
        </p:txBody>
      </p:sp>
      <p:sp>
        <p:nvSpPr>
          <p:cNvPr id="20487" name="Rectangle 7"/>
          <p:cNvSpPr>
            <a:spLocks noGrp="1" noChangeArrowheads="1"/>
          </p:cNvSpPr>
          <p:nvPr>
            <p:ph type="sldNum" sz="quarter" idx="5"/>
          </p:nvPr>
        </p:nvSpPr>
        <p:spPr bwMode="auto">
          <a:xfrm>
            <a:off x="3851487" y="9429990"/>
            <a:ext cx="2946188" cy="4966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vl1pPr>
          </a:lstStyle>
          <a:p>
            <a:fld id="{DF1FE7DE-306B-40DA-8729-EE4B1E1D728A}" type="slidenum">
              <a:rPr lang="de-DE"/>
              <a:pPr/>
              <a:t>‹Nr.›</a:t>
            </a:fld>
            <a:endParaRPr lang="de-DE" dirty="0"/>
          </a:p>
        </p:txBody>
      </p:sp>
    </p:spTree>
    <p:extLst>
      <p:ext uri="{BB962C8B-B14F-4D97-AF65-F5344CB8AC3E}">
        <p14:creationId xmlns:p14="http://schemas.microsoft.com/office/powerpoint/2010/main" val="31829008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7AD0FAF8-64A5-4D34-8A12-BE0DDDFD92D1}" type="slidenum">
              <a:rPr kumimoji="0" lang="de-DE" sz="1200" b="0" i="0" u="none" strike="noStrike" kern="1200" cap="none" spc="0" normalizeH="0" baseline="0" noProof="0">
                <a:ln>
                  <a:noFill/>
                </a:ln>
                <a:solidFill>
                  <a:srgbClr val="000000"/>
                </a:solidFill>
                <a:effectLst/>
                <a:uLnTx/>
                <a:uFillTx/>
                <a:latin typeface="Arial" charset="0"/>
                <a:ea typeface="ＭＳ Ｐゴシック"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250882" name="Rectangle 2"/>
          <p:cNvSpPr>
            <a:spLocks noGrp="1" noRot="1" noChangeAspect="1" noChangeArrowheads="1" noTextEdit="1"/>
          </p:cNvSpPr>
          <p:nvPr>
            <p:ph type="sldImg"/>
          </p:nvPr>
        </p:nvSpPr>
        <p:spPr>
          <a:xfrm>
            <a:off x="90488" y="744538"/>
            <a:ext cx="6616700" cy="3722687"/>
          </a:xfrm>
          <a:ln/>
        </p:spPr>
      </p:sp>
      <p:sp>
        <p:nvSpPr>
          <p:cNvPr id="250883" name="Rectangle 3"/>
          <p:cNvSpPr>
            <a:spLocks noGrp="1" noChangeArrowheads="1"/>
          </p:cNvSpPr>
          <p:nvPr>
            <p:ph type="body" idx="1"/>
          </p:nvPr>
        </p:nvSpPr>
        <p:spPr/>
        <p:txBody>
          <a:bodyPr/>
          <a:lstStyle/>
          <a:p>
            <a:endParaRPr lang="de-DE" dirty="0"/>
          </a:p>
        </p:txBody>
      </p:sp>
    </p:spTree>
    <p:extLst>
      <p:ext uri="{BB962C8B-B14F-4D97-AF65-F5344CB8AC3E}">
        <p14:creationId xmlns:p14="http://schemas.microsoft.com/office/powerpoint/2010/main" val="1089735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F1FE7DE-306B-40DA-8729-EE4B1E1D728A}" type="slidenum">
              <a:rPr kumimoji="0" lang="de-DE" sz="1200" b="0" i="0" u="none" strike="noStrike" kern="1200" cap="none" spc="0" normalizeH="0" baseline="0" noProof="0" smtClean="0">
                <a:ln>
                  <a:noFill/>
                </a:ln>
                <a:solidFill>
                  <a:srgbClr val="000000"/>
                </a:solidFill>
                <a:effectLst/>
                <a:uLnTx/>
                <a:uFillTx/>
                <a:latin typeface="Arial" charset="0"/>
                <a:ea typeface="ＭＳ Ｐゴシック"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40350412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F1FE7DE-306B-40DA-8729-EE4B1E1D728A}" type="slidenum">
              <a:rPr lang="de-DE" smtClean="0"/>
              <a:pPr/>
              <a:t>2</a:t>
            </a:fld>
            <a:endParaRPr lang="de-DE" dirty="0"/>
          </a:p>
        </p:txBody>
      </p:sp>
    </p:spTree>
    <p:extLst>
      <p:ext uri="{BB962C8B-B14F-4D97-AF65-F5344CB8AC3E}">
        <p14:creationId xmlns:p14="http://schemas.microsoft.com/office/powerpoint/2010/main" val="37176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F1FE7DE-306B-40DA-8729-EE4B1E1D728A}" type="slidenum">
              <a:rPr lang="de-DE" smtClean="0"/>
              <a:pPr/>
              <a:t>3</a:t>
            </a:fld>
            <a:endParaRPr lang="de-DE" dirty="0"/>
          </a:p>
        </p:txBody>
      </p:sp>
    </p:spTree>
    <p:extLst>
      <p:ext uri="{BB962C8B-B14F-4D97-AF65-F5344CB8AC3E}">
        <p14:creationId xmlns:p14="http://schemas.microsoft.com/office/powerpoint/2010/main" val="39630832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olienbildplatzhalter 1">
            <a:extLst>
              <a:ext uri="{FF2B5EF4-FFF2-40B4-BE49-F238E27FC236}">
                <a16:creationId xmlns:a16="http://schemas.microsoft.com/office/drawing/2014/main" id="{0E2C5EEB-2FD2-E93D-9953-463B1E75303B}"/>
              </a:ext>
            </a:extLst>
          </p:cNvPr>
          <p:cNvSpPr>
            <a:spLocks noGrp="1" noRot="1" noChangeAspect="1" noTextEdit="1"/>
          </p:cNvSpPr>
          <p:nvPr>
            <p:ph type="sldImg"/>
          </p:nvPr>
        </p:nvSpPr>
        <p:spPr>
          <a:ln/>
        </p:spPr>
      </p:sp>
      <p:sp>
        <p:nvSpPr>
          <p:cNvPr id="44035" name="Notizenplatzhalter 2">
            <a:extLst>
              <a:ext uri="{FF2B5EF4-FFF2-40B4-BE49-F238E27FC236}">
                <a16:creationId xmlns:a16="http://schemas.microsoft.com/office/drawing/2014/main" id="{C3DE53E9-55FD-139C-3FA4-BFDCC6157B98}"/>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Arial" panose="020B0604020202020204" pitchFamily="34" charset="0"/>
              <a:ea typeface="ＭＳ Ｐゴシック" panose="020B0600070205080204" pitchFamily="34" charset="-128"/>
            </a:endParaRPr>
          </a:p>
        </p:txBody>
      </p:sp>
      <p:sp>
        <p:nvSpPr>
          <p:cNvPr id="44036" name="Foliennummernplatzhalter 3">
            <a:extLst>
              <a:ext uri="{FF2B5EF4-FFF2-40B4-BE49-F238E27FC236}">
                <a16:creationId xmlns:a16="http://schemas.microsoft.com/office/drawing/2014/main" id="{DB161BF2-F16D-0CF6-4713-ED6BC33DB49B}"/>
              </a:ext>
            </a:extLst>
          </p:cNvPr>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AD055463-5339-459B-A33C-6EE5245A01B0}" type="slidenum">
              <a:rPr kumimoji="0" lang="de-DE" altLang="en-US"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de-DE" altLang="en-US"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F1FE7DE-306B-40DA-8729-EE4B1E1D728A}" type="slidenum">
              <a:rPr lang="de-DE" smtClean="0"/>
              <a:pPr/>
              <a:t>5</a:t>
            </a:fld>
            <a:endParaRPr lang="de-DE" dirty="0"/>
          </a:p>
        </p:txBody>
      </p:sp>
    </p:spTree>
    <p:extLst>
      <p:ext uri="{BB962C8B-B14F-4D97-AF65-F5344CB8AC3E}">
        <p14:creationId xmlns:p14="http://schemas.microsoft.com/office/powerpoint/2010/main" val="37176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F1FE7DE-306B-40DA-8729-EE4B1E1D728A}" type="slidenum">
              <a:rPr lang="de-DE" smtClean="0"/>
              <a:pPr/>
              <a:t>11</a:t>
            </a:fld>
            <a:endParaRPr lang="de-DE" dirty="0"/>
          </a:p>
        </p:txBody>
      </p:sp>
    </p:spTree>
    <p:extLst>
      <p:ext uri="{BB962C8B-B14F-4D97-AF65-F5344CB8AC3E}">
        <p14:creationId xmlns:p14="http://schemas.microsoft.com/office/powerpoint/2010/main" val="23924124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F1FE7DE-306B-40DA-8729-EE4B1E1D728A}" type="slidenum">
              <a:rPr lang="de-DE" smtClean="0"/>
              <a:pPr/>
              <a:t>12</a:t>
            </a:fld>
            <a:endParaRPr lang="de-DE" dirty="0"/>
          </a:p>
        </p:txBody>
      </p:sp>
    </p:spTree>
    <p:extLst>
      <p:ext uri="{BB962C8B-B14F-4D97-AF65-F5344CB8AC3E}">
        <p14:creationId xmlns:p14="http://schemas.microsoft.com/office/powerpoint/2010/main" val="41479600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DF1FE7DE-306B-40DA-8729-EE4B1E1D728A}" type="slidenum">
              <a:rPr lang="de-DE" smtClean="0"/>
              <a:pPr/>
              <a:t>21</a:t>
            </a:fld>
            <a:endParaRPr lang="de-DE" dirty="0"/>
          </a:p>
        </p:txBody>
      </p:sp>
    </p:spTree>
    <p:extLst>
      <p:ext uri="{BB962C8B-B14F-4D97-AF65-F5344CB8AC3E}">
        <p14:creationId xmlns:p14="http://schemas.microsoft.com/office/powerpoint/2010/main" val="8085778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DF1FE7DE-306B-40DA-8729-EE4B1E1D728A}" type="slidenum">
              <a:rPr lang="de-DE" smtClean="0"/>
              <a:pPr/>
              <a:t>22</a:t>
            </a:fld>
            <a:endParaRPr lang="de-DE" dirty="0"/>
          </a:p>
        </p:txBody>
      </p:sp>
    </p:spTree>
    <p:extLst>
      <p:ext uri="{BB962C8B-B14F-4D97-AF65-F5344CB8AC3E}">
        <p14:creationId xmlns:p14="http://schemas.microsoft.com/office/powerpoint/2010/main" val="253510557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png"/><Relationship Id="rId4" Type="http://schemas.openxmlformats.org/officeDocument/2006/relationships/image" Target="../media/image7.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png"/><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png"/><Relationship Id="rId4" Type="http://schemas.openxmlformats.org/officeDocument/2006/relationships/image" Target="../media/image7.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8.png"/><Relationship Id="rId4" Type="http://schemas.openxmlformats.org/officeDocument/2006/relationships/image" Target="../media/image7.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Pr>
        <a:solidFill>
          <a:schemeClr val="bg1"/>
        </a:solidFill>
        <a:effectLst/>
      </p:bgPr>
    </p:bg>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4B70C381-B751-1D18-71F1-9F64EC0F07CE}"/>
              </a:ext>
            </a:extLst>
          </p:cNvPr>
          <p:cNvSpPr>
            <a:spLocks noChangeArrowheads="1"/>
          </p:cNvSpPr>
          <p:nvPr userDrawn="1"/>
        </p:nvSpPr>
        <p:spPr bwMode="auto">
          <a:xfrm>
            <a:off x="-9525" y="0"/>
            <a:ext cx="12215813" cy="1349375"/>
          </a:xfrm>
          <a:prstGeom prst="rect">
            <a:avLst/>
          </a:prstGeom>
          <a:solidFill>
            <a:srgbClr val="5C8395"/>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lgn="r">
              <a:defRPr sz="2400">
                <a:solidFill>
                  <a:schemeClr val="tx1"/>
                </a:solidFill>
                <a:latin typeface="Arial" panose="020B0604020202020204" pitchFamily="34" charset="0"/>
                <a:ea typeface="ＭＳ Ｐゴシック" panose="020B0600070205080204" pitchFamily="34" charset="-128"/>
              </a:defRPr>
            </a:lvl1pPr>
            <a:lvl2pPr marL="742950" indent="-285750" algn="r">
              <a:defRPr sz="2400">
                <a:solidFill>
                  <a:schemeClr val="tx1"/>
                </a:solidFill>
                <a:latin typeface="Arial" panose="020B0604020202020204" pitchFamily="34" charset="0"/>
                <a:ea typeface="ＭＳ Ｐゴシック" panose="020B0600070205080204" pitchFamily="34" charset="-128"/>
              </a:defRPr>
            </a:lvl2pPr>
            <a:lvl3pPr marL="1143000" indent="-228600" algn="r">
              <a:defRPr sz="2400">
                <a:solidFill>
                  <a:schemeClr val="tx1"/>
                </a:solidFill>
                <a:latin typeface="Arial" panose="020B0604020202020204" pitchFamily="34" charset="0"/>
                <a:ea typeface="ＭＳ Ｐゴシック" panose="020B0600070205080204" pitchFamily="34" charset="-128"/>
              </a:defRPr>
            </a:lvl3pPr>
            <a:lvl4pPr marL="1600200" indent="-228600" algn="r">
              <a:defRPr sz="2400">
                <a:solidFill>
                  <a:schemeClr val="tx1"/>
                </a:solidFill>
                <a:latin typeface="Arial" panose="020B0604020202020204" pitchFamily="34" charset="0"/>
                <a:ea typeface="ＭＳ Ｐゴシック" panose="020B0600070205080204" pitchFamily="34" charset="-128"/>
              </a:defRPr>
            </a:lvl4pPr>
            <a:lvl5pPr marL="2057400" indent="-228600" algn="r">
              <a:defRPr sz="2400">
                <a:solidFill>
                  <a:schemeClr val="tx1"/>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altLang="en-US" dirty="0">
              <a:solidFill>
                <a:srgbClr val="526E7F"/>
              </a:solidFill>
            </a:endParaRPr>
          </a:p>
        </p:txBody>
      </p:sp>
      <p:pic>
        <p:nvPicPr>
          <p:cNvPr id="3" name="Picture 26" descr="wappen_xl_sw">
            <a:extLst>
              <a:ext uri="{FF2B5EF4-FFF2-40B4-BE49-F238E27FC236}">
                <a16:creationId xmlns:a16="http://schemas.microsoft.com/office/drawing/2014/main" id="{DF577FC8-8681-7591-8BDA-A71FDFBBC8C5}"/>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79113" y="414338"/>
            <a:ext cx="1119187" cy="67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Box 27">
            <a:extLst>
              <a:ext uri="{FF2B5EF4-FFF2-40B4-BE49-F238E27FC236}">
                <a16:creationId xmlns:a16="http://schemas.microsoft.com/office/drawing/2014/main" id="{55C24F55-D7B4-949B-6539-E81634FB0B7A}"/>
              </a:ext>
            </a:extLst>
          </p:cNvPr>
          <p:cNvSpPr txBox="1">
            <a:spLocks noChangeArrowheads="1"/>
          </p:cNvSpPr>
          <p:nvPr/>
        </p:nvSpPr>
        <p:spPr bwMode="auto">
          <a:xfrm>
            <a:off x="7510463" y="682625"/>
            <a:ext cx="29718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lgn="r">
              <a:defRPr sz="2400">
                <a:solidFill>
                  <a:schemeClr val="tx1"/>
                </a:solidFill>
                <a:latin typeface="Arial" panose="020B0604020202020204" pitchFamily="34" charset="0"/>
                <a:ea typeface="ＭＳ Ｐゴシック" panose="020B0600070205080204" pitchFamily="34" charset="-128"/>
              </a:defRPr>
            </a:lvl1pPr>
            <a:lvl2pPr marL="742950" indent="-285750" algn="r">
              <a:defRPr sz="2400">
                <a:solidFill>
                  <a:schemeClr val="tx1"/>
                </a:solidFill>
                <a:latin typeface="Arial" panose="020B0604020202020204" pitchFamily="34" charset="0"/>
                <a:ea typeface="ＭＳ Ｐゴシック" panose="020B0600070205080204" pitchFamily="34" charset="-128"/>
              </a:defRPr>
            </a:lvl2pPr>
            <a:lvl3pPr marL="1143000" indent="-228600" algn="r">
              <a:defRPr sz="2400">
                <a:solidFill>
                  <a:schemeClr val="tx1"/>
                </a:solidFill>
                <a:latin typeface="Arial" panose="020B0604020202020204" pitchFamily="34" charset="0"/>
                <a:ea typeface="ＭＳ Ｐゴシック" panose="020B0600070205080204" pitchFamily="34" charset="-128"/>
              </a:defRPr>
            </a:lvl3pPr>
            <a:lvl4pPr marL="1600200" indent="-228600" algn="r">
              <a:defRPr sz="2400">
                <a:solidFill>
                  <a:schemeClr val="tx1"/>
                </a:solidFill>
                <a:latin typeface="Arial" panose="020B0604020202020204" pitchFamily="34" charset="0"/>
                <a:ea typeface="ＭＳ Ｐゴシック" panose="020B0600070205080204" pitchFamily="34" charset="-128"/>
              </a:defRPr>
            </a:lvl4pPr>
            <a:lvl5pPr marL="2057400" indent="-228600" algn="r">
              <a:defRPr sz="2400">
                <a:solidFill>
                  <a:schemeClr val="tx1"/>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nSpc>
                <a:spcPct val="85000"/>
              </a:lnSpc>
              <a:defRPr/>
            </a:pPr>
            <a:r>
              <a:rPr lang="de-DE" altLang="en-US" sz="1500" dirty="0">
                <a:solidFill>
                  <a:schemeClr val="bg1"/>
                </a:solidFill>
              </a:rPr>
              <a:t>Bayerisches Landesamt für</a:t>
            </a:r>
          </a:p>
          <a:p>
            <a:pPr>
              <a:lnSpc>
                <a:spcPct val="90000"/>
              </a:lnSpc>
              <a:defRPr/>
            </a:pPr>
            <a:r>
              <a:rPr lang="de-DE" altLang="en-US" sz="1500" dirty="0">
                <a:solidFill>
                  <a:schemeClr val="bg1"/>
                </a:solidFill>
              </a:rPr>
              <a:t>Umwelt</a:t>
            </a:r>
          </a:p>
        </p:txBody>
      </p:sp>
      <p:sp>
        <p:nvSpPr>
          <p:cNvPr id="5" name="Rectangle 30">
            <a:extLst>
              <a:ext uri="{FF2B5EF4-FFF2-40B4-BE49-F238E27FC236}">
                <a16:creationId xmlns:a16="http://schemas.microsoft.com/office/drawing/2014/main" id="{BA5F0BC9-4F06-6F5C-72E8-D0F48E1E3B62}"/>
              </a:ext>
            </a:extLst>
          </p:cNvPr>
          <p:cNvSpPr>
            <a:spLocks noChangeArrowheads="1"/>
          </p:cNvSpPr>
          <p:nvPr userDrawn="1"/>
        </p:nvSpPr>
        <p:spPr bwMode="auto">
          <a:xfrm>
            <a:off x="-9525" y="1349375"/>
            <a:ext cx="10510838" cy="150813"/>
          </a:xfrm>
          <a:prstGeom prst="rect">
            <a:avLst/>
          </a:prstGeom>
          <a:solidFill>
            <a:srgbClr val="F9AA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lgn="r">
              <a:defRPr sz="2400">
                <a:solidFill>
                  <a:schemeClr val="tx1"/>
                </a:solidFill>
                <a:latin typeface="Arial" panose="020B0604020202020204" pitchFamily="34" charset="0"/>
                <a:ea typeface="ＭＳ Ｐゴシック" panose="020B0600070205080204" pitchFamily="34" charset="-128"/>
              </a:defRPr>
            </a:lvl1pPr>
            <a:lvl2pPr marL="742950" indent="-285750" algn="r">
              <a:defRPr sz="2400">
                <a:solidFill>
                  <a:schemeClr val="tx1"/>
                </a:solidFill>
                <a:latin typeface="Arial" panose="020B0604020202020204" pitchFamily="34" charset="0"/>
                <a:ea typeface="ＭＳ Ｐゴシック" panose="020B0600070205080204" pitchFamily="34" charset="-128"/>
              </a:defRPr>
            </a:lvl2pPr>
            <a:lvl3pPr marL="1143000" indent="-228600" algn="r">
              <a:defRPr sz="2400">
                <a:solidFill>
                  <a:schemeClr val="tx1"/>
                </a:solidFill>
                <a:latin typeface="Arial" panose="020B0604020202020204" pitchFamily="34" charset="0"/>
                <a:ea typeface="ＭＳ Ｐゴシック" panose="020B0600070205080204" pitchFamily="34" charset="-128"/>
              </a:defRPr>
            </a:lvl3pPr>
            <a:lvl4pPr marL="1600200" indent="-228600" algn="r">
              <a:defRPr sz="2400">
                <a:solidFill>
                  <a:schemeClr val="tx1"/>
                </a:solidFill>
                <a:latin typeface="Arial" panose="020B0604020202020204" pitchFamily="34" charset="0"/>
                <a:ea typeface="ＭＳ Ｐゴシック" panose="020B0600070205080204" pitchFamily="34" charset="-128"/>
              </a:defRPr>
            </a:lvl4pPr>
            <a:lvl5pPr marL="2057400" indent="-228600" algn="r">
              <a:defRPr sz="2400">
                <a:solidFill>
                  <a:schemeClr val="tx1"/>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altLang="en-US" dirty="0"/>
          </a:p>
        </p:txBody>
      </p:sp>
      <p:sp>
        <p:nvSpPr>
          <p:cNvPr id="6" name="Rechteck 5">
            <a:extLst>
              <a:ext uri="{FF2B5EF4-FFF2-40B4-BE49-F238E27FC236}">
                <a16:creationId xmlns:a16="http://schemas.microsoft.com/office/drawing/2014/main" id="{DB454834-32B2-F6DE-5C50-B57BB8C4EC1E}"/>
              </a:ext>
            </a:extLst>
          </p:cNvPr>
          <p:cNvSpPr>
            <a:spLocks noChangeArrowheads="1"/>
          </p:cNvSpPr>
          <p:nvPr userDrawn="1"/>
        </p:nvSpPr>
        <p:spPr bwMode="auto">
          <a:xfrm>
            <a:off x="10475913" y="1349375"/>
            <a:ext cx="1727200" cy="5526088"/>
          </a:xfrm>
          <a:prstGeom prst="rect">
            <a:avLst/>
          </a:prstGeom>
          <a:solidFill>
            <a:srgbClr val="5C8395"/>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lgn="r">
              <a:defRPr sz="2400">
                <a:solidFill>
                  <a:schemeClr val="tx1"/>
                </a:solidFill>
                <a:latin typeface="Arial" panose="020B0604020202020204" pitchFamily="34" charset="0"/>
                <a:ea typeface="ＭＳ Ｐゴシック" panose="020B0600070205080204" pitchFamily="34" charset="-128"/>
              </a:defRPr>
            </a:lvl1pPr>
            <a:lvl2pPr marL="742950" indent="-285750" algn="r">
              <a:defRPr sz="2400">
                <a:solidFill>
                  <a:schemeClr val="tx1"/>
                </a:solidFill>
                <a:latin typeface="Arial" panose="020B0604020202020204" pitchFamily="34" charset="0"/>
                <a:ea typeface="ＭＳ Ｐゴシック" panose="020B0600070205080204" pitchFamily="34" charset="-128"/>
              </a:defRPr>
            </a:lvl2pPr>
            <a:lvl3pPr marL="1143000" indent="-228600" algn="r">
              <a:defRPr sz="2400">
                <a:solidFill>
                  <a:schemeClr val="tx1"/>
                </a:solidFill>
                <a:latin typeface="Arial" panose="020B0604020202020204" pitchFamily="34" charset="0"/>
                <a:ea typeface="ＭＳ Ｐゴシック" panose="020B0600070205080204" pitchFamily="34" charset="-128"/>
              </a:defRPr>
            </a:lvl3pPr>
            <a:lvl4pPr marL="1600200" indent="-228600" algn="r">
              <a:defRPr sz="2400">
                <a:solidFill>
                  <a:schemeClr val="tx1"/>
                </a:solidFill>
                <a:latin typeface="Arial" panose="020B0604020202020204" pitchFamily="34" charset="0"/>
                <a:ea typeface="ＭＳ Ｐゴシック" panose="020B0600070205080204" pitchFamily="34" charset="-128"/>
              </a:defRPr>
            </a:lvl4pPr>
            <a:lvl5pPr marL="2057400" indent="-228600" algn="r">
              <a:defRPr sz="2400">
                <a:solidFill>
                  <a:schemeClr val="tx1"/>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altLang="en-US" dirty="0"/>
          </a:p>
        </p:txBody>
      </p:sp>
      <p:pic>
        <p:nvPicPr>
          <p:cNvPr id="7" name="Grafik 6">
            <a:extLst>
              <a:ext uri="{FF2B5EF4-FFF2-40B4-BE49-F238E27FC236}">
                <a16:creationId xmlns:a16="http://schemas.microsoft.com/office/drawing/2014/main" id="{9E188D1E-B157-3372-C553-7BC5AB0D5E25}"/>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92100" y="857250"/>
            <a:ext cx="936625"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Grafik 7">
            <a:extLst>
              <a:ext uri="{FF2B5EF4-FFF2-40B4-BE49-F238E27FC236}">
                <a16:creationId xmlns:a16="http://schemas.microsoft.com/office/drawing/2014/main" id="{08E3BAE8-5248-602C-12AC-47A261965B57}"/>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95275" y="6030913"/>
            <a:ext cx="904875" cy="696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Rectangle 3"/>
          <p:cNvSpPr>
            <a:spLocks noGrp="1" noChangeArrowheads="1"/>
          </p:cNvSpPr>
          <p:nvPr>
            <p:ph type="subTitle" idx="1"/>
          </p:nvPr>
        </p:nvSpPr>
        <p:spPr>
          <a:xfrm>
            <a:off x="1531060" y="3111500"/>
            <a:ext cx="8788940" cy="2667000"/>
          </a:xfrm>
        </p:spPr>
        <p:txBody>
          <a:bodyPr/>
          <a:lstStyle>
            <a:lvl1pPr marL="0" indent="0" algn="l">
              <a:lnSpc>
                <a:spcPct val="100000"/>
              </a:lnSpc>
              <a:buFontTx/>
              <a:buNone/>
              <a:defRPr sz="3200">
                <a:solidFill>
                  <a:srgbClr val="3B687F"/>
                </a:solidFill>
              </a:defRPr>
            </a:lvl1pPr>
          </a:lstStyle>
          <a:p>
            <a:pPr lvl="0"/>
            <a:r>
              <a:rPr lang="de-DE" noProof="0" dirty="0"/>
              <a:t>Formatvorlage des Untertitelmasters durch Klicken bearbeiten</a:t>
            </a:r>
          </a:p>
        </p:txBody>
      </p:sp>
      <p:sp>
        <p:nvSpPr>
          <p:cNvPr id="6156" name="Rectangle 12"/>
          <p:cNvSpPr>
            <a:spLocks noGrp="1" noChangeArrowheads="1"/>
          </p:cNvSpPr>
          <p:nvPr>
            <p:ph type="ctrTitle" sz="quarter"/>
          </p:nvPr>
        </p:nvSpPr>
        <p:spPr>
          <a:xfrm>
            <a:off x="1531060" y="1535116"/>
            <a:ext cx="8788344" cy="1470025"/>
          </a:xfrm>
        </p:spPr>
        <p:txBody>
          <a:bodyPr/>
          <a:lstStyle>
            <a:lvl1pPr algn="l">
              <a:defRPr sz="4000" baseline="0">
                <a:solidFill>
                  <a:srgbClr val="3B687F"/>
                </a:solidFill>
              </a:defRPr>
            </a:lvl1pPr>
          </a:lstStyle>
          <a:p>
            <a:pPr lvl="0"/>
            <a:r>
              <a:rPr lang="de-DE" noProof="0"/>
              <a:t>Mastertitelformat bearbeiten</a:t>
            </a:r>
            <a:endParaRPr lang="de-DE" noProof="0" dirty="0"/>
          </a:p>
        </p:txBody>
      </p:sp>
    </p:spTree>
    <p:extLst>
      <p:ext uri="{BB962C8B-B14F-4D97-AF65-F5344CB8AC3E}">
        <p14:creationId xmlns:p14="http://schemas.microsoft.com/office/powerpoint/2010/main" val="8698173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8_Titel und Inhalt">
    <p:spTree>
      <p:nvGrpSpPr>
        <p:cNvPr id="1" name=""/>
        <p:cNvGrpSpPr/>
        <p:nvPr/>
      </p:nvGrpSpPr>
      <p:grpSpPr>
        <a:xfrm>
          <a:off x="0" y="0"/>
          <a:ext cx="0" cy="0"/>
          <a:chOff x="0" y="0"/>
          <a:chExt cx="0" cy="0"/>
        </a:xfrm>
      </p:grpSpPr>
      <p:sp>
        <p:nvSpPr>
          <p:cNvPr id="4" name="Rechteck 1">
            <a:extLst>
              <a:ext uri="{FF2B5EF4-FFF2-40B4-BE49-F238E27FC236}">
                <a16:creationId xmlns:a16="http://schemas.microsoft.com/office/drawing/2014/main" id="{FE11B587-10E6-70E9-CBCF-338E3C9D7D79}"/>
              </a:ext>
            </a:extLst>
          </p:cNvPr>
          <p:cNvSpPr>
            <a:spLocks noChangeArrowheads="1"/>
          </p:cNvSpPr>
          <p:nvPr/>
        </p:nvSpPr>
        <p:spPr bwMode="auto">
          <a:xfrm>
            <a:off x="1243013" y="2011363"/>
            <a:ext cx="7481887"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GB" altLang="en-US" dirty="0"/>
          </a:p>
        </p:txBody>
      </p:sp>
      <p:sp>
        <p:nvSpPr>
          <p:cNvPr id="2" name="Titel 1"/>
          <p:cNvSpPr>
            <a:spLocks noGrp="1"/>
          </p:cNvSpPr>
          <p:nvPr>
            <p:ph type="title"/>
          </p:nvPr>
        </p:nvSpPr>
        <p:spPr>
          <a:xfrm>
            <a:off x="551384" y="935038"/>
            <a:ext cx="11256616" cy="500062"/>
          </a:xfrm>
        </p:spPr>
        <p:txBody>
          <a:bodyPr/>
          <a:lstStyle/>
          <a:p>
            <a:r>
              <a:rPr lang="de-DE" dirty="0"/>
              <a:t>Titelmasterformat durch Klicken bearbeiten</a:t>
            </a:r>
          </a:p>
        </p:txBody>
      </p:sp>
      <p:sp>
        <p:nvSpPr>
          <p:cNvPr id="3" name="Inhaltsplatzhalter 2"/>
          <p:cNvSpPr>
            <a:spLocks noGrp="1"/>
          </p:cNvSpPr>
          <p:nvPr>
            <p:ph idx="1"/>
          </p:nvPr>
        </p:nvSpPr>
        <p:spPr>
          <a:xfrm>
            <a:off x="551384" y="1628776"/>
            <a:ext cx="11256616" cy="4697413"/>
          </a:xfrm>
        </p:spPr>
        <p:txBody>
          <a:bodyPr/>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Rectangle 11">
            <a:extLst>
              <a:ext uri="{FF2B5EF4-FFF2-40B4-BE49-F238E27FC236}">
                <a16:creationId xmlns:a16="http://schemas.microsoft.com/office/drawing/2014/main" id="{20DEFF3A-3B3C-16D6-BDF3-27D7C4DD15FA}"/>
              </a:ext>
            </a:extLst>
          </p:cNvPr>
          <p:cNvSpPr>
            <a:spLocks noGrp="1" noChangeArrowheads="1"/>
          </p:cNvSpPr>
          <p:nvPr>
            <p:ph type="sldNum" sz="quarter" idx="11"/>
          </p:nvPr>
        </p:nvSpPr>
        <p:spPr/>
        <p:txBody>
          <a:bodyPr/>
          <a:lstStyle>
            <a:lvl1pPr>
              <a:defRPr/>
            </a:lvl1pPr>
          </a:lstStyle>
          <a:p>
            <a:fld id="{B10DAB3F-7E59-480C-B12F-0B229C0265F7}" type="slidenum">
              <a:rPr lang="de-DE" altLang="en-US"/>
              <a:pPr/>
              <a:t>‹Nr.›</a:t>
            </a:fld>
            <a:endParaRPr lang="de-DE" altLang="en-US" dirty="0"/>
          </a:p>
        </p:txBody>
      </p:sp>
      <p:sp>
        <p:nvSpPr>
          <p:cNvPr id="7" name="Rectangle 8">
            <a:extLst>
              <a:ext uri="{FF2B5EF4-FFF2-40B4-BE49-F238E27FC236}">
                <a16:creationId xmlns:a16="http://schemas.microsoft.com/office/drawing/2014/main" id="{35676F15-9861-B336-0050-041742B4BD86}"/>
              </a:ext>
            </a:extLst>
          </p:cNvPr>
          <p:cNvSpPr>
            <a:spLocks noGrp="1" noChangeArrowheads="1"/>
          </p:cNvSpPr>
          <p:nvPr>
            <p:ph type="ftr" sz="quarter" idx="3"/>
          </p:nvPr>
        </p:nvSpPr>
        <p:spPr bwMode="auto">
          <a:xfrm>
            <a:off x="5624354" y="6475412"/>
            <a:ext cx="6183646"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defRPr sz="1000" b="1">
                <a:solidFill>
                  <a:srgbClr val="3B687F"/>
                </a:solidFill>
              </a:defRPr>
            </a:lvl1pPr>
          </a:lstStyle>
          <a:p>
            <a:r>
              <a:rPr lang="de-DE" altLang="de-DE" dirty="0"/>
              <a:t>Handlungshilfe Klimamanagement für Einsteiger </a:t>
            </a:r>
            <a:r>
              <a:rPr lang="de-DE" dirty="0"/>
              <a:t>| © LfU | IZU Infozentrum UmweltWirtschaft | 2023</a:t>
            </a:r>
          </a:p>
        </p:txBody>
      </p:sp>
    </p:spTree>
    <p:extLst>
      <p:ext uri="{BB962C8B-B14F-4D97-AF65-F5344CB8AC3E}">
        <p14:creationId xmlns:p14="http://schemas.microsoft.com/office/powerpoint/2010/main" val="3954784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1_Titel und Inhalt">
    <p:spTree>
      <p:nvGrpSpPr>
        <p:cNvPr id="1" name=""/>
        <p:cNvGrpSpPr/>
        <p:nvPr/>
      </p:nvGrpSpPr>
      <p:grpSpPr>
        <a:xfrm>
          <a:off x="0" y="0"/>
          <a:ext cx="0" cy="0"/>
          <a:chOff x="0" y="0"/>
          <a:chExt cx="0" cy="0"/>
        </a:xfrm>
      </p:grpSpPr>
      <p:sp>
        <p:nvSpPr>
          <p:cNvPr id="4" name="Rechteck 1">
            <a:extLst>
              <a:ext uri="{FF2B5EF4-FFF2-40B4-BE49-F238E27FC236}">
                <a16:creationId xmlns:a16="http://schemas.microsoft.com/office/drawing/2014/main" id="{D713999C-23CC-8FDA-D2D7-C8C83F606A0C}"/>
              </a:ext>
            </a:extLst>
          </p:cNvPr>
          <p:cNvSpPr>
            <a:spLocks noChangeArrowheads="1"/>
          </p:cNvSpPr>
          <p:nvPr/>
        </p:nvSpPr>
        <p:spPr bwMode="auto">
          <a:xfrm>
            <a:off x="1243013" y="2011363"/>
            <a:ext cx="7481887"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GB" altLang="en-US" dirty="0"/>
          </a:p>
        </p:txBody>
      </p:sp>
      <p:sp>
        <p:nvSpPr>
          <p:cNvPr id="5" name="Textfeld 2">
            <a:extLst>
              <a:ext uri="{FF2B5EF4-FFF2-40B4-BE49-F238E27FC236}">
                <a16:creationId xmlns:a16="http://schemas.microsoft.com/office/drawing/2014/main" id="{C3870C7B-7D7D-2264-EA58-F593A50D6C44}"/>
              </a:ext>
            </a:extLst>
          </p:cNvPr>
          <p:cNvSpPr txBox="1">
            <a:spLocks noChangeArrowheads="1"/>
          </p:cNvSpPr>
          <p:nvPr userDrawn="1"/>
        </p:nvSpPr>
        <p:spPr bwMode="auto">
          <a:xfrm>
            <a:off x="479425" y="417513"/>
            <a:ext cx="15271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a:defRPr sz="2400">
                <a:solidFill>
                  <a:schemeClr val="tx1"/>
                </a:solidFill>
                <a:latin typeface="Arial" panose="020B0604020202020204" pitchFamily="34" charset="0"/>
                <a:ea typeface="ＭＳ Ｐゴシック" panose="020B0600070205080204" pitchFamily="34" charset="-128"/>
              </a:defRPr>
            </a:lvl1pPr>
            <a:lvl2pPr marL="742950" indent="-285750" algn="r">
              <a:defRPr sz="2400">
                <a:solidFill>
                  <a:schemeClr val="tx1"/>
                </a:solidFill>
                <a:latin typeface="Arial" panose="020B0604020202020204" pitchFamily="34" charset="0"/>
                <a:ea typeface="ＭＳ Ｐゴシック" panose="020B0600070205080204" pitchFamily="34" charset="-128"/>
              </a:defRPr>
            </a:lvl2pPr>
            <a:lvl3pPr marL="1143000" indent="-228600" algn="r">
              <a:defRPr sz="2400">
                <a:solidFill>
                  <a:schemeClr val="tx1"/>
                </a:solidFill>
                <a:latin typeface="Arial" panose="020B0604020202020204" pitchFamily="34" charset="0"/>
                <a:ea typeface="ＭＳ Ｐゴシック" panose="020B0600070205080204" pitchFamily="34" charset="-128"/>
              </a:defRPr>
            </a:lvl3pPr>
            <a:lvl4pPr marL="1600200" indent="-228600" algn="r">
              <a:defRPr sz="2400">
                <a:solidFill>
                  <a:schemeClr val="tx1"/>
                </a:solidFill>
                <a:latin typeface="Arial" panose="020B0604020202020204" pitchFamily="34" charset="0"/>
                <a:ea typeface="ＭＳ Ｐゴシック" panose="020B0600070205080204" pitchFamily="34" charset="-128"/>
              </a:defRPr>
            </a:lvl4pPr>
            <a:lvl5pPr marL="2057400" indent="-228600" algn="r">
              <a:defRPr sz="2400">
                <a:solidFill>
                  <a:schemeClr val="tx1"/>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l">
              <a:defRPr/>
            </a:pPr>
            <a:r>
              <a:rPr lang="de-DE" altLang="en-US" sz="1600" dirty="0"/>
              <a:t>Einleitung</a:t>
            </a:r>
          </a:p>
        </p:txBody>
      </p:sp>
      <p:sp>
        <p:nvSpPr>
          <p:cNvPr id="2" name="Titel 1"/>
          <p:cNvSpPr>
            <a:spLocks noGrp="1"/>
          </p:cNvSpPr>
          <p:nvPr>
            <p:ph type="title"/>
          </p:nvPr>
        </p:nvSpPr>
        <p:spPr>
          <a:xfrm>
            <a:off x="551384" y="935038"/>
            <a:ext cx="11256616" cy="500062"/>
          </a:xfrm>
        </p:spPr>
        <p:txBody>
          <a:bodyPr/>
          <a:lstStyle/>
          <a:p>
            <a:r>
              <a:rPr lang="de-DE" dirty="0"/>
              <a:t>Titelmasterformat durch Klicken bearbeiten</a:t>
            </a:r>
          </a:p>
        </p:txBody>
      </p:sp>
      <p:sp>
        <p:nvSpPr>
          <p:cNvPr id="3" name="Inhaltsplatzhalter 2"/>
          <p:cNvSpPr>
            <a:spLocks noGrp="1"/>
          </p:cNvSpPr>
          <p:nvPr>
            <p:ph idx="1"/>
          </p:nvPr>
        </p:nvSpPr>
        <p:spPr>
          <a:xfrm>
            <a:off x="551384" y="1628776"/>
            <a:ext cx="11256616" cy="4697413"/>
          </a:xfrm>
        </p:spPr>
        <p:txBody>
          <a:bodyPr/>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7" name="Rectangle 11">
            <a:extLst>
              <a:ext uri="{FF2B5EF4-FFF2-40B4-BE49-F238E27FC236}">
                <a16:creationId xmlns:a16="http://schemas.microsoft.com/office/drawing/2014/main" id="{9812A496-F9B1-7573-3804-F72FC28B7770}"/>
              </a:ext>
            </a:extLst>
          </p:cNvPr>
          <p:cNvSpPr>
            <a:spLocks noGrp="1" noChangeArrowheads="1"/>
          </p:cNvSpPr>
          <p:nvPr>
            <p:ph type="sldNum" sz="quarter" idx="11"/>
          </p:nvPr>
        </p:nvSpPr>
        <p:spPr/>
        <p:txBody>
          <a:bodyPr/>
          <a:lstStyle>
            <a:lvl1pPr>
              <a:defRPr/>
            </a:lvl1pPr>
          </a:lstStyle>
          <a:p>
            <a:fld id="{4D2D9769-90D4-4014-B649-62B1349CC9D0}" type="slidenum">
              <a:rPr lang="de-DE" altLang="en-US"/>
              <a:pPr/>
              <a:t>‹Nr.›</a:t>
            </a:fld>
            <a:endParaRPr lang="de-DE" altLang="en-US" dirty="0"/>
          </a:p>
        </p:txBody>
      </p:sp>
      <p:sp>
        <p:nvSpPr>
          <p:cNvPr id="8" name="Rectangle 8">
            <a:extLst>
              <a:ext uri="{FF2B5EF4-FFF2-40B4-BE49-F238E27FC236}">
                <a16:creationId xmlns:a16="http://schemas.microsoft.com/office/drawing/2014/main" id="{CE1B6C84-3C2A-1420-0A74-7FBCE431AB0D}"/>
              </a:ext>
            </a:extLst>
          </p:cNvPr>
          <p:cNvSpPr>
            <a:spLocks noGrp="1" noChangeArrowheads="1"/>
          </p:cNvSpPr>
          <p:nvPr>
            <p:ph type="ftr" sz="quarter" idx="3"/>
          </p:nvPr>
        </p:nvSpPr>
        <p:spPr bwMode="auto">
          <a:xfrm>
            <a:off x="5624354" y="6475412"/>
            <a:ext cx="6183646"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defRPr sz="1000" b="1">
                <a:solidFill>
                  <a:srgbClr val="3B687F"/>
                </a:solidFill>
              </a:defRPr>
            </a:lvl1pPr>
          </a:lstStyle>
          <a:p>
            <a:r>
              <a:rPr lang="de-DE" altLang="de-DE" dirty="0"/>
              <a:t>Handlungshilfe Klimamanagement für Einsteiger </a:t>
            </a:r>
            <a:r>
              <a:rPr lang="de-DE" dirty="0"/>
              <a:t>| © LfU | IZU Infozentrum UmweltWirtschaft | 2023</a:t>
            </a:r>
          </a:p>
        </p:txBody>
      </p:sp>
    </p:spTree>
    <p:extLst>
      <p:ext uri="{BB962C8B-B14F-4D97-AF65-F5344CB8AC3E}">
        <p14:creationId xmlns:p14="http://schemas.microsoft.com/office/powerpoint/2010/main" val="484793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9_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551384" y="935038"/>
            <a:ext cx="11256616" cy="500062"/>
          </a:xfrm>
        </p:spPr>
        <p:txBody>
          <a:bodyPr/>
          <a:lstStyle/>
          <a:p>
            <a:r>
              <a:rPr lang="de-DE" dirty="0"/>
              <a:t>Titelmasterformat durch Klicken bearbeiten</a:t>
            </a:r>
          </a:p>
        </p:txBody>
      </p:sp>
      <p:sp>
        <p:nvSpPr>
          <p:cNvPr id="3" name="Inhaltsplatzhalter 2"/>
          <p:cNvSpPr>
            <a:spLocks noGrp="1"/>
          </p:cNvSpPr>
          <p:nvPr>
            <p:ph idx="1"/>
          </p:nvPr>
        </p:nvSpPr>
        <p:spPr>
          <a:xfrm>
            <a:off x="551384" y="1628776"/>
            <a:ext cx="5256584" cy="4608535"/>
          </a:xfrm>
        </p:spPr>
        <p:txBody>
          <a:bodyPr/>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7" name="Inhaltsplatzhalter 2"/>
          <p:cNvSpPr>
            <a:spLocks noGrp="1"/>
          </p:cNvSpPr>
          <p:nvPr>
            <p:ph idx="11"/>
          </p:nvPr>
        </p:nvSpPr>
        <p:spPr>
          <a:xfrm>
            <a:off x="6263384" y="1628776"/>
            <a:ext cx="5544616" cy="4608535"/>
          </a:xfrm>
        </p:spPr>
        <p:txBody>
          <a:bodyPr/>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Rectangle 11">
            <a:extLst>
              <a:ext uri="{FF2B5EF4-FFF2-40B4-BE49-F238E27FC236}">
                <a16:creationId xmlns:a16="http://schemas.microsoft.com/office/drawing/2014/main" id="{2C2916BD-1920-459D-679B-4FC69FCF3D07}"/>
              </a:ext>
            </a:extLst>
          </p:cNvPr>
          <p:cNvSpPr>
            <a:spLocks noGrp="1" noChangeArrowheads="1"/>
          </p:cNvSpPr>
          <p:nvPr>
            <p:ph type="sldNum" sz="quarter" idx="13"/>
          </p:nvPr>
        </p:nvSpPr>
        <p:spPr/>
        <p:txBody>
          <a:bodyPr/>
          <a:lstStyle>
            <a:lvl1pPr>
              <a:defRPr/>
            </a:lvl1pPr>
          </a:lstStyle>
          <a:p>
            <a:fld id="{BA95672D-CAC7-4A9A-9726-16F0DFDF52BD}" type="slidenum">
              <a:rPr lang="de-DE" altLang="en-US"/>
              <a:pPr/>
              <a:t>‹Nr.›</a:t>
            </a:fld>
            <a:endParaRPr lang="de-DE" altLang="en-US" dirty="0"/>
          </a:p>
        </p:txBody>
      </p:sp>
      <p:sp>
        <p:nvSpPr>
          <p:cNvPr id="6" name="Rectangle 8">
            <a:extLst>
              <a:ext uri="{FF2B5EF4-FFF2-40B4-BE49-F238E27FC236}">
                <a16:creationId xmlns:a16="http://schemas.microsoft.com/office/drawing/2014/main" id="{AEA76D3A-DB13-7F2E-D527-65C3F0047840}"/>
              </a:ext>
            </a:extLst>
          </p:cNvPr>
          <p:cNvSpPr>
            <a:spLocks noGrp="1" noChangeArrowheads="1"/>
          </p:cNvSpPr>
          <p:nvPr>
            <p:ph type="ftr" sz="quarter" idx="3"/>
          </p:nvPr>
        </p:nvSpPr>
        <p:spPr bwMode="auto">
          <a:xfrm>
            <a:off x="5624354" y="6475412"/>
            <a:ext cx="6183646"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defRPr sz="1000" b="1">
                <a:solidFill>
                  <a:srgbClr val="3B687F"/>
                </a:solidFill>
              </a:defRPr>
            </a:lvl1pPr>
          </a:lstStyle>
          <a:p>
            <a:r>
              <a:rPr lang="de-DE" altLang="de-DE" dirty="0"/>
              <a:t>Handlungshilfe Klimamanagement für Einsteiger </a:t>
            </a:r>
            <a:r>
              <a:rPr lang="de-DE" dirty="0"/>
              <a:t>| © LfU | IZU Infozentrum UmweltWirtschaft | 2023</a:t>
            </a:r>
          </a:p>
        </p:txBody>
      </p:sp>
    </p:spTree>
    <p:extLst>
      <p:ext uri="{BB962C8B-B14F-4D97-AF65-F5344CB8AC3E}">
        <p14:creationId xmlns:p14="http://schemas.microsoft.com/office/powerpoint/2010/main" val="3413044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4" name="Rechteck 1">
            <a:extLst>
              <a:ext uri="{FF2B5EF4-FFF2-40B4-BE49-F238E27FC236}">
                <a16:creationId xmlns:a16="http://schemas.microsoft.com/office/drawing/2014/main" id="{98F7F405-A0AC-9216-3667-134A96C9CC09}"/>
              </a:ext>
            </a:extLst>
          </p:cNvPr>
          <p:cNvSpPr>
            <a:spLocks noChangeArrowheads="1"/>
          </p:cNvSpPr>
          <p:nvPr/>
        </p:nvSpPr>
        <p:spPr bwMode="auto">
          <a:xfrm>
            <a:off x="1243013" y="2011363"/>
            <a:ext cx="7481887"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GB" altLang="en-US" dirty="0"/>
          </a:p>
        </p:txBody>
      </p:sp>
      <p:sp>
        <p:nvSpPr>
          <p:cNvPr id="5" name="Ellipse 2">
            <a:extLst>
              <a:ext uri="{FF2B5EF4-FFF2-40B4-BE49-F238E27FC236}">
                <a16:creationId xmlns:a16="http://schemas.microsoft.com/office/drawing/2014/main" id="{ACC8A04A-6941-9E80-2823-3BC7BCDB6BC3}"/>
              </a:ext>
            </a:extLst>
          </p:cNvPr>
          <p:cNvSpPr>
            <a:spLocks noChangeArrowheads="1"/>
          </p:cNvSpPr>
          <p:nvPr userDrawn="1"/>
        </p:nvSpPr>
        <p:spPr bwMode="auto">
          <a:xfrm>
            <a:off x="550863" y="184150"/>
            <a:ext cx="550862" cy="549275"/>
          </a:xfrm>
          <a:prstGeom prst="ellipse">
            <a:avLst/>
          </a:prstGeom>
          <a:solidFill>
            <a:srgbClr val="F9AA00"/>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lgn="r">
              <a:defRPr sz="2400">
                <a:solidFill>
                  <a:schemeClr val="tx1"/>
                </a:solidFill>
                <a:latin typeface="Arial" panose="020B0604020202020204" pitchFamily="34" charset="0"/>
                <a:ea typeface="ＭＳ Ｐゴシック" panose="020B0600070205080204" pitchFamily="34" charset="-128"/>
              </a:defRPr>
            </a:lvl1pPr>
            <a:lvl2pPr marL="742950" indent="-285750" algn="r">
              <a:defRPr sz="2400">
                <a:solidFill>
                  <a:schemeClr val="tx1"/>
                </a:solidFill>
                <a:latin typeface="Arial" panose="020B0604020202020204" pitchFamily="34" charset="0"/>
                <a:ea typeface="ＭＳ Ｐゴシック" panose="020B0600070205080204" pitchFamily="34" charset="-128"/>
              </a:defRPr>
            </a:lvl2pPr>
            <a:lvl3pPr marL="1143000" indent="-228600" algn="r">
              <a:defRPr sz="2400">
                <a:solidFill>
                  <a:schemeClr val="tx1"/>
                </a:solidFill>
                <a:latin typeface="Arial" panose="020B0604020202020204" pitchFamily="34" charset="0"/>
                <a:ea typeface="ＭＳ Ｐゴシック" panose="020B0600070205080204" pitchFamily="34" charset="-128"/>
              </a:defRPr>
            </a:lvl3pPr>
            <a:lvl4pPr marL="1600200" indent="-228600" algn="r">
              <a:defRPr sz="2400">
                <a:solidFill>
                  <a:schemeClr val="tx1"/>
                </a:solidFill>
                <a:latin typeface="Arial" panose="020B0604020202020204" pitchFamily="34" charset="0"/>
                <a:ea typeface="ＭＳ Ｐゴシック" panose="020B0600070205080204" pitchFamily="34" charset="-128"/>
              </a:defRPr>
            </a:lvl4pPr>
            <a:lvl5pPr marL="2057400" indent="-228600" algn="r">
              <a:defRPr sz="2400">
                <a:solidFill>
                  <a:schemeClr val="tx1"/>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altLang="en-US" dirty="0"/>
          </a:p>
        </p:txBody>
      </p:sp>
      <p:sp>
        <p:nvSpPr>
          <p:cNvPr id="6" name="Ellipse 3">
            <a:extLst>
              <a:ext uri="{FF2B5EF4-FFF2-40B4-BE49-F238E27FC236}">
                <a16:creationId xmlns:a16="http://schemas.microsoft.com/office/drawing/2014/main" id="{2A1E0EC8-7571-A22A-E508-08E47A47E77F}"/>
              </a:ext>
            </a:extLst>
          </p:cNvPr>
          <p:cNvSpPr>
            <a:spLocks noChangeArrowheads="1"/>
          </p:cNvSpPr>
          <p:nvPr userDrawn="1"/>
        </p:nvSpPr>
        <p:spPr bwMode="auto">
          <a:xfrm>
            <a:off x="1939925" y="193675"/>
            <a:ext cx="550863" cy="549275"/>
          </a:xfrm>
          <a:prstGeom prst="ellipse">
            <a:avLst/>
          </a:prstGeom>
          <a:solidFill>
            <a:srgbClr val="526E7F"/>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lgn="r">
              <a:defRPr sz="2400">
                <a:solidFill>
                  <a:schemeClr val="tx1"/>
                </a:solidFill>
                <a:latin typeface="Arial" panose="020B0604020202020204" pitchFamily="34" charset="0"/>
                <a:ea typeface="ＭＳ Ｐゴシック" panose="020B0600070205080204" pitchFamily="34" charset="-128"/>
              </a:defRPr>
            </a:lvl1pPr>
            <a:lvl2pPr marL="742950" indent="-285750" algn="r">
              <a:defRPr sz="2400">
                <a:solidFill>
                  <a:schemeClr val="tx1"/>
                </a:solidFill>
                <a:latin typeface="Arial" panose="020B0604020202020204" pitchFamily="34" charset="0"/>
                <a:ea typeface="ＭＳ Ｐゴシック" panose="020B0600070205080204" pitchFamily="34" charset="-128"/>
              </a:defRPr>
            </a:lvl2pPr>
            <a:lvl3pPr marL="1143000" indent="-228600" algn="r">
              <a:defRPr sz="2400">
                <a:solidFill>
                  <a:schemeClr val="tx1"/>
                </a:solidFill>
                <a:latin typeface="Arial" panose="020B0604020202020204" pitchFamily="34" charset="0"/>
                <a:ea typeface="ＭＳ Ｐゴシック" panose="020B0600070205080204" pitchFamily="34" charset="-128"/>
              </a:defRPr>
            </a:lvl3pPr>
            <a:lvl4pPr marL="1600200" indent="-228600" algn="r">
              <a:defRPr sz="2400">
                <a:solidFill>
                  <a:schemeClr val="tx1"/>
                </a:solidFill>
                <a:latin typeface="Arial" panose="020B0604020202020204" pitchFamily="34" charset="0"/>
                <a:ea typeface="ＭＳ Ｐゴシック" panose="020B0600070205080204" pitchFamily="34" charset="-128"/>
              </a:defRPr>
            </a:lvl4pPr>
            <a:lvl5pPr marL="2057400" indent="-228600" algn="r">
              <a:defRPr sz="2400">
                <a:solidFill>
                  <a:schemeClr val="tx1"/>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altLang="en-US" dirty="0"/>
          </a:p>
        </p:txBody>
      </p:sp>
      <p:sp>
        <p:nvSpPr>
          <p:cNvPr id="7" name="Ellipse 4">
            <a:extLst>
              <a:ext uri="{FF2B5EF4-FFF2-40B4-BE49-F238E27FC236}">
                <a16:creationId xmlns:a16="http://schemas.microsoft.com/office/drawing/2014/main" id="{9A601C90-29C9-22EB-E5A0-321C7931808A}"/>
              </a:ext>
            </a:extLst>
          </p:cNvPr>
          <p:cNvSpPr>
            <a:spLocks noChangeArrowheads="1"/>
          </p:cNvSpPr>
          <p:nvPr userDrawn="1"/>
        </p:nvSpPr>
        <p:spPr bwMode="auto">
          <a:xfrm>
            <a:off x="3509963" y="184150"/>
            <a:ext cx="550862" cy="549275"/>
          </a:xfrm>
          <a:prstGeom prst="ellipse">
            <a:avLst/>
          </a:prstGeom>
          <a:solidFill>
            <a:srgbClr val="526E7F"/>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lgn="r">
              <a:defRPr sz="2400">
                <a:solidFill>
                  <a:schemeClr val="tx1"/>
                </a:solidFill>
                <a:latin typeface="Arial" panose="020B0604020202020204" pitchFamily="34" charset="0"/>
                <a:ea typeface="ＭＳ Ｐゴシック" panose="020B0600070205080204" pitchFamily="34" charset="-128"/>
              </a:defRPr>
            </a:lvl1pPr>
            <a:lvl2pPr marL="742950" indent="-285750" algn="r">
              <a:defRPr sz="2400">
                <a:solidFill>
                  <a:schemeClr val="tx1"/>
                </a:solidFill>
                <a:latin typeface="Arial" panose="020B0604020202020204" pitchFamily="34" charset="0"/>
                <a:ea typeface="ＭＳ Ｐゴシック" panose="020B0600070205080204" pitchFamily="34" charset="-128"/>
              </a:defRPr>
            </a:lvl2pPr>
            <a:lvl3pPr marL="1143000" indent="-228600" algn="r">
              <a:defRPr sz="2400">
                <a:solidFill>
                  <a:schemeClr val="tx1"/>
                </a:solidFill>
                <a:latin typeface="Arial" panose="020B0604020202020204" pitchFamily="34" charset="0"/>
                <a:ea typeface="ＭＳ Ｐゴシック" panose="020B0600070205080204" pitchFamily="34" charset="-128"/>
              </a:defRPr>
            </a:lvl3pPr>
            <a:lvl4pPr marL="1600200" indent="-228600" algn="r">
              <a:defRPr sz="2400">
                <a:solidFill>
                  <a:schemeClr val="tx1"/>
                </a:solidFill>
                <a:latin typeface="Arial" panose="020B0604020202020204" pitchFamily="34" charset="0"/>
                <a:ea typeface="ＭＳ Ｐゴシック" panose="020B0600070205080204" pitchFamily="34" charset="-128"/>
              </a:defRPr>
            </a:lvl4pPr>
            <a:lvl5pPr marL="2057400" indent="-228600" algn="r">
              <a:defRPr sz="2400">
                <a:solidFill>
                  <a:schemeClr val="tx1"/>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altLang="en-US" dirty="0"/>
          </a:p>
        </p:txBody>
      </p:sp>
      <p:sp>
        <p:nvSpPr>
          <p:cNvPr id="8" name="Textfeld 5">
            <a:extLst>
              <a:ext uri="{FF2B5EF4-FFF2-40B4-BE49-F238E27FC236}">
                <a16:creationId xmlns:a16="http://schemas.microsoft.com/office/drawing/2014/main" id="{F5969300-6461-5104-A35D-EF7AF1F28507}"/>
              </a:ext>
            </a:extLst>
          </p:cNvPr>
          <p:cNvSpPr txBox="1">
            <a:spLocks noChangeArrowheads="1"/>
          </p:cNvSpPr>
          <p:nvPr userDrawn="1"/>
        </p:nvSpPr>
        <p:spPr bwMode="auto">
          <a:xfrm>
            <a:off x="1044575" y="265113"/>
            <a:ext cx="152876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a:defRPr sz="2400">
                <a:solidFill>
                  <a:schemeClr val="tx1"/>
                </a:solidFill>
                <a:latin typeface="Arial" panose="020B0604020202020204" pitchFamily="34" charset="0"/>
                <a:ea typeface="ＭＳ Ｐゴシック" panose="020B0600070205080204" pitchFamily="34" charset="-128"/>
              </a:defRPr>
            </a:lvl1pPr>
            <a:lvl2pPr marL="742950" indent="-285750" algn="r">
              <a:defRPr sz="2400">
                <a:solidFill>
                  <a:schemeClr val="tx1"/>
                </a:solidFill>
                <a:latin typeface="Arial" panose="020B0604020202020204" pitchFamily="34" charset="0"/>
                <a:ea typeface="ＭＳ Ｐゴシック" panose="020B0600070205080204" pitchFamily="34" charset="-128"/>
              </a:defRPr>
            </a:lvl2pPr>
            <a:lvl3pPr marL="1143000" indent="-228600" algn="r">
              <a:defRPr sz="2400">
                <a:solidFill>
                  <a:schemeClr val="tx1"/>
                </a:solidFill>
                <a:latin typeface="Arial" panose="020B0604020202020204" pitchFamily="34" charset="0"/>
                <a:ea typeface="ＭＳ Ｐゴシック" panose="020B0600070205080204" pitchFamily="34" charset="-128"/>
              </a:defRPr>
            </a:lvl3pPr>
            <a:lvl4pPr marL="1600200" indent="-228600" algn="r">
              <a:defRPr sz="2400">
                <a:solidFill>
                  <a:schemeClr val="tx1"/>
                </a:solidFill>
                <a:latin typeface="Arial" panose="020B0604020202020204" pitchFamily="34" charset="0"/>
                <a:ea typeface="ＭＳ Ｐゴシック" panose="020B0600070205080204" pitchFamily="34" charset="-128"/>
              </a:defRPr>
            </a:lvl4pPr>
            <a:lvl5pPr marL="2057400" indent="-228600" algn="r">
              <a:defRPr sz="2400">
                <a:solidFill>
                  <a:schemeClr val="tx1"/>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l">
              <a:defRPr/>
            </a:pPr>
            <a:r>
              <a:rPr lang="de-DE" altLang="en-US" sz="1600" dirty="0"/>
              <a:t>Planen</a:t>
            </a:r>
          </a:p>
        </p:txBody>
      </p:sp>
      <p:sp>
        <p:nvSpPr>
          <p:cNvPr id="9" name="Textfeld 6">
            <a:extLst>
              <a:ext uri="{FF2B5EF4-FFF2-40B4-BE49-F238E27FC236}">
                <a16:creationId xmlns:a16="http://schemas.microsoft.com/office/drawing/2014/main" id="{1E464409-8D26-E7D2-1B9B-CA434B265E95}"/>
              </a:ext>
            </a:extLst>
          </p:cNvPr>
          <p:cNvSpPr txBox="1">
            <a:spLocks noChangeArrowheads="1"/>
          </p:cNvSpPr>
          <p:nvPr userDrawn="1"/>
        </p:nvSpPr>
        <p:spPr bwMode="auto">
          <a:xfrm>
            <a:off x="4024313" y="274638"/>
            <a:ext cx="12509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a:defRPr sz="2400">
                <a:solidFill>
                  <a:schemeClr val="tx1"/>
                </a:solidFill>
                <a:latin typeface="Arial" panose="020B0604020202020204" pitchFamily="34" charset="0"/>
                <a:ea typeface="ＭＳ Ｐゴシック" panose="020B0600070205080204" pitchFamily="34" charset="-128"/>
              </a:defRPr>
            </a:lvl1pPr>
            <a:lvl2pPr marL="742950" indent="-285750" algn="r">
              <a:defRPr sz="2400">
                <a:solidFill>
                  <a:schemeClr val="tx1"/>
                </a:solidFill>
                <a:latin typeface="Arial" panose="020B0604020202020204" pitchFamily="34" charset="0"/>
                <a:ea typeface="ＭＳ Ｐゴシック" panose="020B0600070205080204" pitchFamily="34" charset="-128"/>
              </a:defRPr>
            </a:lvl2pPr>
            <a:lvl3pPr marL="1143000" indent="-228600" algn="r">
              <a:defRPr sz="2400">
                <a:solidFill>
                  <a:schemeClr val="tx1"/>
                </a:solidFill>
                <a:latin typeface="Arial" panose="020B0604020202020204" pitchFamily="34" charset="0"/>
                <a:ea typeface="ＭＳ Ｐゴシック" panose="020B0600070205080204" pitchFamily="34" charset="-128"/>
              </a:defRPr>
            </a:lvl3pPr>
            <a:lvl4pPr marL="1600200" indent="-228600" algn="r">
              <a:defRPr sz="2400">
                <a:solidFill>
                  <a:schemeClr val="tx1"/>
                </a:solidFill>
                <a:latin typeface="Arial" panose="020B0604020202020204" pitchFamily="34" charset="0"/>
                <a:ea typeface="ＭＳ Ｐゴシック" panose="020B0600070205080204" pitchFamily="34" charset="-128"/>
              </a:defRPr>
            </a:lvl4pPr>
            <a:lvl5pPr marL="2057400" indent="-228600" algn="r">
              <a:defRPr sz="2400">
                <a:solidFill>
                  <a:schemeClr val="tx1"/>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l">
              <a:defRPr/>
            </a:pPr>
            <a:r>
              <a:rPr lang="de-DE" altLang="en-US" sz="1600" dirty="0"/>
              <a:t>Überprüfen</a:t>
            </a:r>
          </a:p>
        </p:txBody>
      </p:sp>
      <p:sp>
        <p:nvSpPr>
          <p:cNvPr id="10" name="Ellipse 7">
            <a:extLst>
              <a:ext uri="{FF2B5EF4-FFF2-40B4-BE49-F238E27FC236}">
                <a16:creationId xmlns:a16="http://schemas.microsoft.com/office/drawing/2014/main" id="{B10E06A5-D994-7694-CD96-ED78B4F45B9E}"/>
              </a:ext>
            </a:extLst>
          </p:cNvPr>
          <p:cNvSpPr>
            <a:spLocks noChangeArrowheads="1"/>
          </p:cNvSpPr>
          <p:nvPr userDrawn="1"/>
        </p:nvSpPr>
        <p:spPr bwMode="auto">
          <a:xfrm>
            <a:off x="5373688" y="158750"/>
            <a:ext cx="550862" cy="550863"/>
          </a:xfrm>
          <a:prstGeom prst="ellipse">
            <a:avLst/>
          </a:prstGeom>
          <a:solidFill>
            <a:srgbClr val="526E7F"/>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lgn="r">
              <a:defRPr sz="2400">
                <a:solidFill>
                  <a:schemeClr val="tx1"/>
                </a:solidFill>
                <a:latin typeface="Arial" panose="020B0604020202020204" pitchFamily="34" charset="0"/>
                <a:ea typeface="ＭＳ Ｐゴシック" panose="020B0600070205080204" pitchFamily="34" charset="-128"/>
              </a:defRPr>
            </a:lvl1pPr>
            <a:lvl2pPr marL="742950" indent="-285750" algn="r">
              <a:defRPr sz="2400">
                <a:solidFill>
                  <a:schemeClr val="tx1"/>
                </a:solidFill>
                <a:latin typeface="Arial" panose="020B0604020202020204" pitchFamily="34" charset="0"/>
                <a:ea typeface="ＭＳ Ｐゴシック" panose="020B0600070205080204" pitchFamily="34" charset="-128"/>
              </a:defRPr>
            </a:lvl2pPr>
            <a:lvl3pPr marL="1143000" indent="-228600" algn="r">
              <a:defRPr sz="2400">
                <a:solidFill>
                  <a:schemeClr val="tx1"/>
                </a:solidFill>
                <a:latin typeface="Arial" panose="020B0604020202020204" pitchFamily="34" charset="0"/>
                <a:ea typeface="ＭＳ Ｐゴシック" panose="020B0600070205080204" pitchFamily="34" charset="-128"/>
              </a:defRPr>
            </a:lvl3pPr>
            <a:lvl4pPr marL="1600200" indent="-228600" algn="r">
              <a:defRPr sz="2400">
                <a:solidFill>
                  <a:schemeClr val="tx1"/>
                </a:solidFill>
                <a:latin typeface="Arial" panose="020B0604020202020204" pitchFamily="34" charset="0"/>
                <a:ea typeface="ＭＳ Ｐゴシック" panose="020B0600070205080204" pitchFamily="34" charset="-128"/>
              </a:defRPr>
            </a:lvl4pPr>
            <a:lvl5pPr marL="2057400" indent="-228600" algn="r">
              <a:defRPr sz="2400">
                <a:solidFill>
                  <a:schemeClr val="tx1"/>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altLang="en-US" dirty="0"/>
          </a:p>
        </p:txBody>
      </p:sp>
      <p:sp>
        <p:nvSpPr>
          <p:cNvPr id="11" name="Textfeld 8">
            <a:extLst>
              <a:ext uri="{FF2B5EF4-FFF2-40B4-BE49-F238E27FC236}">
                <a16:creationId xmlns:a16="http://schemas.microsoft.com/office/drawing/2014/main" id="{854389FB-761B-902B-7F5D-490AF938B3BD}"/>
              </a:ext>
            </a:extLst>
          </p:cNvPr>
          <p:cNvSpPr txBox="1">
            <a:spLocks noChangeArrowheads="1"/>
          </p:cNvSpPr>
          <p:nvPr userDrawn="1"/>
        </p:nvSpPr>
        <p:spPr bwMode="auto">
          <a:xfrm>
            <a:off x="5924550" y="277813"/>
            <a:ext cx="26987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a:defRPr sz="2400">
                <a:solidFill>
                  <a:schemeClr val="tx1"/>
                </a:solidFill>
                <a:latin typeface="Arial" panose="020B0604020202020204" pitchFamily="34" charset="0"/>
                <a:ea typeface="ＭＳ Ｐゴシック" panose="020B0600070205080204" pitchFamily="34" charset="-128"/>
              </a:defRPr>
            </a:lvl1pPr>
            <a:lvl2pPr marL="742950" indent="-285750" algn="r">
              <a:defRPr sz="2400">
                <a:solidFill>
                  <a:schemeClr val="tx1"/>
                </a:solidFill>
                <a:latin typeface="Arial" panose="020B0604020202020204" pitchFamily="34" charset="0"/>
                <a:ea typeface="ＭＳ Ｐゴシック" panose="020B0600070205080204" pitchFamily="34" charset="-128"/>
              </a:defRPr>
            </a:lvl2pPr>
            <a:lvl3pPr marL="1143000" indent="-228600" algn="r">
              <a:defRPr sz="2400">
                <a:solidFill>
                  <a:schemeClr val="tx1"/>
                </a:solidFill>
                <a:latin typeface="Arial" panose="020B0604020202020204" pitchFamily="34" charset="0"/>
                <a:ea typeface="ＭＳ Ｐゴシック" panose="020B0600070205080204" pitchFamily="34" charset="-128"/>
              </a:defRPr>
            </a:lvl3pPr>
            <a:lvl4pPr marL="1600200" indent="-228600" algn="r">
              <a:defRPr sz="2400">
                <a:solidFill>
                  <a:schemeClr val="tx1"/>
                </a:solidFill>
                <a:latin typeface="Arial" panose="020B0604020202020204" pitchFamily="34" charset="0"/>
                <a:ea typeface="ＭＳ Ｐゴシック" panose="020B0600070205080204" pitchFamily="34" charset="-128"/>
              </a:defRPr>
            </a:lvl4pPr>
            <a:lvl5pPr marL="2057400" indent="-228600" algn="r">
              <a:defRPr sz="2400">
                <a:solidFill>
                  <a:schemeClr val="tx1"/>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l">
              <a:defRPr/>
            </a:pPr>
            <a:r>
              <a:rPr lang="de-DE" altLang="en-US" sz="1600" dirty="0"/>
              <a:t>Handeln</a:t>
            </a:r>
          </a:p>
        </p:txBody>
      </p:sp>
      <p:pic>
        <p:nvPicPr>
          <p:cNvPr id="12" name="Grafik 16" descr="Teleskop mit einfarbiger Füllung">
            <a:extLst>
              <a:ext uri="{FF2B5EF4-FFF2-40B4-BE49-F238E27FC236}">
                <a16:creationId xmlns:a16="http://schemas.microsoft.com/office/drawing/2014/main" id="{7736DCB9-99D5-A529-0A5B-8A6FB6FC581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49288" y="296863"/>
            <a:ext cx="35877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Grafik 17" descr="Glühbirne und Zahnrad mit einfarbiger Füllung">
            <a:extLst>
              <a:ext uri="{FF2B5EF4-FFF2-40B4-BE49-F238E27FC236}">
                <a16:creationId xmlns:a16="http://schemas.microsoft.com/office/drawing/2014/main" id="{25625693-94B0-2BE4-1EEF-6F0E364A9FB3}"/>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468938" y="252413"/>
            <a:ext cx="360362"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Grafik 18" descr="Zahnräder mit einfarbiger Füllung">
            <a:extLst>
              <a:ext uri="{FF2B5EF4-FFF2-40B4-BE49-F238E27FC236}">
                <a16:creationId xmlns:a16="http://schemas.microsoft.com/office/drawing/2014/main" id="{474F01C4-0E83-55D8-12D9-31A5DD4FCC42}"/>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2032000" y="288925"/>
            <a:ext cx="360363"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Grafik 19" descr="Abzeichen Tick1 mit einfarbiger Füllung">
            <a:extLst>
              <a:ext uri="{FF2B5EF4-FFF2-40B4-BE49-F238E27FC236}">
                <a16:creationId xmlns:a16="http://schemas.microsoft.com/office/drawing/2014/main" id="{E987CE96-F93A-5314-D5D3-E3A3FF27BE2C}"/>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3602038" y="265113"/>
            <a:ext cx="360362"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feld 13">
            <a:extLst>
              <a:ext uri="{FF2B5EF4-FFF2-40B4-BE49-F238E27FC236}">
                <a16:creationId xmlns:a16="http://schemas.microsoft.com/office/drawing/2014/main" id="{38FB45C4-0F35-190D-086E-76D9E1CBF06B}"/>
              </a:ext>
            </a:extLst>
          </p:cNvPr>
          <p:cNvSpPr txBox="1">
            <a:spLocks noChangeArrowheads="1"/>
          </p:cNvSpPr>
          <p:nvPr userDrawn="1"/>
        </p:nvSpPr>
        <p:spPr bwMode="auto">
          <a:xfrm>
            <a:off x="2465388" y="279400"/>
            <a:ext cx="9461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a:defRPr sz="2400">
                <a:solidFill>
                  <a:schemeClr val="tx1"/>
                </a:solidFill>
                <a:latin typeface="Arial" panose="020B0604020202020204" pitchFamily="34" charset="0"/>
                <a:ea typeface="ＭＳ Ｐゴシック" panose="020B0600070205080204" pitchFamily="34" charset="-128"/>
              </a:defRPr>
            </a:lvl1pPr>
            <a:lvl2pPr marL="742950" indent="-285750" algn="r">
              <a:defRPr sz="2400">
                <a:solidFill>
                  <a:schemeClr val="tx1"/>
                </a:solidFill>
                <a:latin typeface="Arial" panose="020B0604020202020204" pitchFamily="34" charset="0"/>
                <a:ea typeface="ＭＳ Ｐゴシック" panose="020B0600070205080204" pitchFamily="34" charset="-128"/>
              </a:defRPr>
            </a:lvl2pPr>
            <a:lvl3pPr marL="1143000" indent="-228600" algn="r">
              <a:defRPr sz="2400">
                <a:solidFill>
                  <a:schemeClr val="tx1"/>
                </a:solidFill>
                <a:latin typeface="Arial" panose="020B0604020202020204" pitchFamily="34" charset="0"/>
                <a:ea typeface="ＭＳ Ｐゴシック" panose="020B0600070205080204" pitchFamily="34" charset="-128"/>
              </a:defRPr>
            </a:lvl3pPr>
            <a:lvl4pPr marL="1600200" indent="-228600" algn="r">
              <a:defRPr sz="2400">
                <a:solidFill>
                  <a:schemeClr val="tx1"/>
                </a:solidFill>
                <a:latin typeface="Arial" panose="020B0604020202020204" pitchFamily="34" charset="0"/>
                <a:ea typeface="ＭＳ Ｐゴシック" panose="020B0600070205080204" pitchFamily="34" charset="-128"/>
              </a:defRPr>
            </a:lvl4pPr>
            <a:lvl5pPr marL="2057400" indent="-228600" algn="r">
              <a:defRPr sz="2400">
                <a:solidFill>
                  <a:schemeClr val="tx1"/>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l">
              <a:defRPr/>
            </a:pPr>
            <a:r>
              <a:rPr lang="de-DE" altLang="en-US" sz="1600" dirty="0"/>
              <a:t>Machen</a:t>
            </a:r>
          </a:p>
        </p:txBody>
      </p:sp>
      <p:sp>
        <p:nvSpPr>
          <p:cNvPr id="2" name="Titel 1"/>
          <p:cNvSpPr>
            <a:spLocks noGrp="1"/>
          </p:cNvSpPr>
          <p:nvPr>
            <p:ph type="title"/>
          </p:nvPr>
        </p:nvSpPr>
        <p:spPr>
          <a:xfrm>
            <a:off x="551384" y="935038"/>
            <a:ext cx="11256616" cy="500062"/>
          </a:xfrm>
        </p:spPr>
        <p:txBody>
          <a:bodyPr/>
          <a:lstStyle/>
          <a:p>
            <a:r>
              <a:rPr lang="de-DE" dirty="0"/>
              <a:t>Titelmasterformat durch Klicken bearbeiten</a:t>
            </a:r>
          </a:p>
        </p:txBody>
      </p:sp>
      <p:sp>
        <p:nvSpPr>
          <p:cNvPr id="3" name="Inhaltsplatzhalter 2"/>
          <p:cNvSpPr>
            <a:spLocks noGrp="1"/>
          </p:cNvSpPr>
          <p:nvPr>
            <p:ph idx="1"/>
          </p:nvPr>
        </p:nvSpPr>
        <p:spPr>
          <a:xfrm>
            <a:off x="551384" y="1628776"/>
            <a:ext cx="11256616" cy="4697413"/>
          </a:xfrm>
        </p:spPr>
        <p:txBody>
          <a:bodyPr/>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8" name="Rectangle 11">
            <a:extLst>
              <a:ext uri="{FF2B5EF4-FFF2-40B4-BE49-F238E27FC236}">
                <a16:creationId xmlns:a16="http://schemas.microsoft.com/office/drawing/2014/main" id="{D2843007-1972-E879-AC98-105EE032951E}"/>
              </a:ext>
            </a:extLst>
          </p:cNvPr>
          <p:cNvSpPr>
            <a:spLocks noGrp="1" noChangeArrowheads="1"/>
          </p:cNvSpPr>
          <p:nvPr>
            <p:ph type="sldNum" sz="quarter" idx="11"/>
          </p:nvPr>
        </p:nvSpPr>
        <p:spPr/>
        <p:txBody>
          <a:bodyPr/>
          <a:lstStyle>
            <a:lvl1pPr>
              <a:defRPr/>
            </a:lvl1pPr>
          </a:lstStyle>
          <a:p>
            <a:fld id="{8AD499B1-118E-4E40-9ED6-6343E1022CA8}" type="slidenum">
              <a:rPr lang="de-DE" altLang="en-US"/>
              <a:pPr/>
              <a:t>‹Nr.›</a:t>
            </a:fld>
            <a:endParaRPr lang="de-DE" altLang="en-US" dirty="0"/>
          </a:p>
        </p:txBody>
      </p:sp>
      <p:sp>
        <p:nvSpPr>
          <p:cNvPr id="19" name="Rectangle 8">
            <a:extLst>
              <a:ext uri="{FF2B5EF4-FFF2-40B4-BE49-F238E27FC236}">
                <a16:creationId xmlns:a16="http://schemas.microsoft.com/office/drawing/2014/main" id="{005F0656-1262-8AF8-8D5A-359B260C16FD}"/>
              </a:ext>
            </a:extLst>
          </p:cNvPr>
          <p:cNvSpPr>
            <a:spLocks noGrp="1" noChangeArrowheads="1"/>
          </p:cNvSpPr>
          <p:nvPr>
            <p:ph type="ftr" sz="quarter" idx="3"/>
          </p:nvPr>
        </p:nvSpPr>
        <p:spPr bwMode="auto">
          <a:xfrm>
            <a:off x="5624354" y="6475412"/>
            <a:ext cx="6183646"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defRPr sz="1000" b="1">
                <a:solidFill>
                  <a:srgbClr val="3B687F"/>
                </a:solidFill>
              </a:defRPr>
            </a:lvl1pPr>
          </a:lstStyle>
          <a:p>
            <a:r>
              <a:rPr lang="de-DE" altLang="de-DE" dirty="0"/>
              <a:t>Handlungshilfe Klimamanagement für Einsteiger </a:t>
            </a:r>
            <a:r>
              <a:rPr lang="de-DE" dirty="0"/>
              <a:t>| © LfU | IZU Infozentrum UmweltWirtschaft | 2023</a:t>
            </a:r>
          </a:p>
        </p:txBody>
      </p:sp>
    </p:spTree>
    <p:extLst>
      <p:ext uri="{BB962C8B-B14F-4D97-AF65-F5344CB8AC3E}">
        <p14:creationId xmlns:p14="http://schemas.microsoft.com/office/powerpoint/2010/main" val="1380208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Titel und Inhalt">
    <p:spTree>
      <p:nvGrpSpPr>
        <p:cNvPr id="1" name=""/>
        <p:cNvGrpSpPr/>
        <p:nvPr/>
      </p:nvGrpSpPr>
      <p:grpSpPr>
        <a:xfrm>
          <a:off x="0" y="0"/>
          <a:ext cx="0" cy="0"/>
          <a:chOff x="0" y="0"/>
          <a:chExt cx="0" cy="0"/>
        </a:xfrm>
      </p:grpSpPr>
      <p:sp>
        <p:nvSpPr>
          <p:cNvPr id="4" name="Rechteck 1">
            <a:extLst>
              <a:ext uri="{FF2B5EF4-FFF2-40B4-BE49-F238E27FC236}">
                <a16:creationId xmlns:a16="http://schemas.microsoft.com/office/drawing/2014/main" id="{6320E128-8634-A457-CE67-6ED8A999EF5F}"/>
              </a:ext>
            </a:extLst>
          </p:cNvPr>
          <p:cNvSpPr>
            <a:spLocks noChangeArrowheads="1"/>
          </p:cNvSpPr>
          <p:nvPr/>
        </p:nvSpPr>
        <p:spPr bwMode="auto">
          <a:xfrm>
            <a:off x="1243013" y="2011363"/>
            <a:ext cx="7481887"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GB" altLang="en-US" dirty="0"/>
          </a:p>
        </p:txBody>
      </p:sp>
      <p:sp>
        <p:nvSpPr>
          <p:cNvPr id="5" name="Ellipse 2">
            <a:extLst>
              <a:ext uri="{FF2B5EF4-FFF2-40B4-BE49-F238E27FC236}">
                <a16:creationId xmlns:a16="http://schemas.microsoft.com/office/drawing/2014/main" id="{E1C729BB-BC91-4D0A-7410-14A834123B24}"/>
              </a:ext>
            </a:extLst>
          </p:cNvPr>
          <p:cNvSpPr>
            <a:spLocks noChangeArrowheads="1"/>
          </p:cNvSpPr>
          <p:nvPr userDrawn="1"/>
        </p:nvSpPr>
        <p:spPr bwMode="auto">
          <a:xfrm>
            <a:off x="550863" y="184150"/>
            <a:ext cx="550862" cy="549275"/>
          </a:xfrm>
          <a:prstGeom prst="ellipse">
            <a:avLst/>
          </a:prstGeom>
          <a:solidFill>
            <a:srgbClr val="3B687F"/>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lgn="r">
              <a:defRPr sz="2400">
                <a:solidFill>
                  <a:schemeClr val="tx1"/>
                </a:solidFill>
                <a:latin typeface="Arial" panose="020B0604020202020204" pitchFamily="34" charset="0"/>
                <a:ea typeface="ＭＳ Ｐゴシック" panose="020B0600070205080204" pitchFamily="34" charset="-128"/>
              </a:defRPr>
            </a:lvl1pPr>
            <a:lvl2pPr marL="742950" indent="-285750" algn="r">
              <a:defRPr sz="2400">
                <a:solidFill>
                  <a:schemeClr val="tx1"/>
                </a:solidFill>
                <a:latin typeface="Arial" panose="020B0604020202020204" pitchFamily="34" charset="0"/>
                <a:ea typeface="ＭＳ Ｐゴシック" panose="020B0600070205080204" pitchFamily="34" charset="-128"/>
              </a:defRPr>
            </a:lvl2pPr>
            <a:lvl3pPr marL="1143000" indent="-228600" algn="r">
              <a:defRPr sz="2400">
                <a:solidFill>
                  <a:schemeClr val="tx1"/>
                </a:solidFill>
                <a:latin typeface="Arial" panose="020B0604020202020204" pitchFamily="34" charset="0"/>
                <a:ea typeface="ＭＳ Ｐゴシック" panose="020B0600070205080204" pitchFamily="34" charset="-128"/>
              </a:defRPr>
            </a:lvl3pPr>
            <a:lvl4pPr marL="1600200" indent="-228600" algn="r">
              <a:defRPr sz="2400">
                <a:solidFill>
                  <a:schemeClr val="tx1"/>
                </a:solidFill>
                <a:latin typeface="Arial" panose="020B0604020202020204" pitchFamily="34" charset="0"/>
                <a:ea typeface="ＭＳ Ｐゴシック" panose="020B0600070205080204" pitchFamily="34" charset="-128"/>
              </a:defRPr>
            </a:lvl4pPr>
            <a:lvl5pPr marL="2057400" indent="-228600" algn="r">
              <a:defRPr sz="2400">
                <a:solidFill>
                  <a:schemeClr val="tx1"/>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altLang="en-US" dirty="0"/>
          </a:p>
        </p:txBody>
      </p:sp>
      <p:sp>
        <p:nvSpPr>
          <p:cNvPr id="6" name="Ellipse 3">
            <a:extLst>
              <a:ext uri="{FF2B5EF4-FFF2-40B4-BE49-F238E27FC236}">
                <a16:creationId xmlns:a16="http://schemas.microsoft.com/office/drawing/2014/main" id="{300B5430-37C7-7ED2-D4C2-28DB0F2DBC94}"/>
              </a:ext>
            </a:extLst>
          </p:cNvPr>
          <p:cNvSpPr>
            <a:spLocks noChangeArrowheads="1"/>
          </p:cNvSpPr>
          <p:nvPr userDrawn="1"/>
        </p:nvSpPr>
        <p:spPr bwMode="auto">
          <a:xfrm>
            <a:off x="1939925" y="193675"/>
            <a:ext cx="550863" cy="549275"/>
          </a:xfrm>
          <a:prstGeom prst="ellipse">
            <a:avLst/>
          </a:prstGeom>
          <a:solidFill>
            <a:srgbClr val="F9AA00"/>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lgn="r">
              <a:defRPr sz="2400">
                <a:solidFill>
                  <a:schemeClr val="tx1"/>
                </a:solidFill>
                <a:latin typeface="Arial" panose="020B0604020202020204" pitchFamily="34" charset="0"/>
                <a:ea typeface="ＭＳ Ｐゴシック" panose="020B0600070205080204" pitchFamily="34" charset="-128"/>
              </a:defRPr>
            </a:lvl1pPr>
            <a:lvl2pPr marL="742950" indent="-285750" algn="r">
              <a:defRPr sz="2400">
                <a:solidFill>
                  <a:schemeClr val="tx1"/>
                </a:solidFill>
                <a:latin typeface="Arial" panose="020B0604020202020204" pitchFamily="34" charset="0"/>
                <a:ea typeface="ＭＳ Ｐゴシック" panose="020B0600070205080204" pitchFamily="34" charset="-128"/>
              </a:defRPr>
            </a:lvl2pPr>
            <a:lvl3pPr marL="1143000" indent="-228600" algn="r">
              <a:defRPr sz="2400">
                <a:solidFill>
                  <a:schemeClr val="tx1"/>
                </a:solidFill>
                <a:latin typeface="Arial" panose="020B0604020202020204" pitchFamily="34" charset="0"/>
                <a:ea typeface="ＭＳ Ｐゴシック" panose="020B0600070205080204" pitchFamily="34" charset="-128"/>
              </a:defRPr>
            </a:lvl3pPr>
            <a:lvl4pPr marL="1600200" indent="-228600" algn="r">
              <a:defRPr sz="2400">
                <a:solidFill>
                  <a:schemeClr val="tx1"/>
                </a:solidFill>
                <a:latin typeface="Arial" panose="020B0604020202020204" pitchFamily="34" charset="0"/>
                <a:ea typeface="ＭＳ Ｐゴシック" panose="020B0600070205080204" pitchFamily="34" charset="-128"/>
              </a:defRPr>
            </a:lvl4pPr>
            <a:lvl5pPr marL="2057400" indent="-228600" algn="r">
              <a:defRPr sz="2400">
                <a:solidFill>
                  <a:schemeClr val="tx1"/>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altLang="en-US" dirty="0"/>
          </a:p>
        </p:txBody>
      </p:sp>
      <p:sp>
        <p:nvSpPr>
          <p:cNvPr id="8" name="Ellipse 4">
            <a:extLst>
              <a:ext uri="{FF2B5EF4-FFF2-40B4-BE49-F238E27FC236}">
                <a16:creationId xmlns:a16="http://schemas.microsoft.com/office/drawing/2014/main" id="{AE5E3CAD-4540-38D8-C8F5-6E1E553E1F4D}"/>
              </a:ext>
            </a:extLst>
          </p:cNvPr>
          <p:cNvSpPr>
            <a:spLocks noChangeArrowheads="1"/>
          </p:cNvSpPr>
          <p:nvPr userDrawn="1"/>
        </p:nvSpPr>
        <p:spPr bwMode="auto">
          <a:xfrm>
            <a:off x="3509963" y="184150"/>
            <a:ext cx="550862" cy="549275"/>
          </a:xfrm>
          <a:prstGeom prst="ellipse">
            <a:avLst/>
          </a:prstGeom>
          <a:solidFill>
            <a:srgbClr val="526E7F"/>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lgn="r">
              <a:defRPr sz="2400">
                <a:solidFill>
                  <a:schemeClr val="tx1"/>
                </a:solidFill>
                <a:latin typeface="Arial" panose="020B0604020202020204" pitchFamily="34" charset="0"/>
                <a:ea typeface="ＭＳ Ｐゴシック" panose="020B0600070205080204" pitchFamily="34" charset="-128"/>
              </a:defRPr>
            </a:lvl1pPr>
            <a:lvl2pPr marL="742950" indent="-285750" algn="r">
              <a:defRPr sz="2400">
                <a:solidFill>
                  <a:schemeClr val="tx1"/>
                </a:solidFill>
                <a:latin typeface="Arial" panose="020B0604020202020204" pitchFamily="34" charset="0"/>
                <a:ea typeface="ＭＳ Ｐゴシック" panose="020B0600070205080204" pitchFamily="34" charset="-128"/>
              </a:defRPr>
            </a:lvl2pPr>
            <a:lvl3pPr marL="1143000" indent="-228600" algn="r">
              <a:defRPr sz="2400">
                <a:solidFill>
                  <a:schemeClr val="tx1"/>
                </a:solidFill>
                <a:latin typeface="Arial" panose="020B0604020202020204" pitchFamily="34" charset="0"/>
                <a:ea typeface="ＭＳ Ｐゴシック" panose="020B0600070205080204" pitchFamily="34" charset="-128"/>
              </a:defRPr>
            </a:lvl3pPr>
            <a:lvl4pPr marL="1600200" indent="-228600" algn="r">
              <a:defRPr sz="2400">
                <a:solidFill>
                  <a:schemeClr val="tx1"/>
                </a:solidFill>
                <a:latin typeface="Arial" panose="020B0604020202020204" pitchFamily="34" charset="0"/>
                <a:ea typeface="ＭＳ Ｐゴシック" panose="020B0600070205080204" pitchFamily="34" charset="-128"/>
              </a:defRPr>
            </a:lvl4pPr>
            <a:lvl5pPr marL="2057400" indent="-228600" algn="r">
              <a:defRPr sz="2400">
                <a:solidFill>
                  <a:schemeClr val="tx1"/>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altLang="en-US" dirty="0"/>
          </a:p>
        </p:txBody>
      </p:sp>
      <p:sp>
        <p:nvSpPr>
          <p:cNvPr id="9" name="Textfeld 5">
            <a:extLst>
              <a:ext uri="{FF2B5EF4-FFF2-40B4-BE49-F238E27FC236}">
                <a16:creationId xmlns:a16="http://schemas.microsoft.com/office/drawing/2014/main" id="{9D50339F-ADEC-7B14-8BEB-4A053DBB2CCC}"/>
              </a:ext>
            </a:extLst>
          </p:cNvPr>
          <p:cNvSpPr txBox="1">
            <a:spLocks noChangeArrowheads="1"/>
          </p:cNvSpPr>
          <p:nvPr userDrawn="1"/>
        </p:nvSpPr>
        <p:spPr bwMode="auto">
          <a:xfrm>
            <a:off x="1044575" y="265113"/>
            <a:ext cx="152876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a:defRPr sz="2400">
                <a:solidFill>
                  <a:schemeClr val="tx1"/>
                </a:solidFill>
                <a:latin typeface="Arial" panose="020B0604020202020204" pitchFamily="34" charset="0"/>
                <a:ea typeface="ＭＳ Ｐゴシック" panose="020B0600070205080204" pitchFamily="34" charset="-128"/>
              </a:defRPr>
            </a:lvl1pPr>
            <a:lvl2pPr marL="742950" indent="-285750" algn="r">
              <a:defRPr sz="2400">
                <a:solidFill>
                  <a:schemeClr val="tx1"/>
                </a:solidFill>
                <a:latin typeface="Arial" panose="020B0604020202020204" pitchFamily="34" charset="0"/>
                <a:ea typeface="ＭＳ Ｐゴシック" panose="020B0600070205080204" pitchFamily="34" charset="-128"/>
              </a:defRPr>
            </a:lvl2pPr>
            <a:lvl3pPr marL="1143000" indent="-228600" algn="r">
              <a:defRPr sz="2400">
                <a:solidFill>
                  <a:schemeClr val="tx1"/>
                </a:solidFill>
                <a:latin typeface="Arial" panose="020B0604020202020204" pitchFamily="34" charset="0"/>
                <a:ea typeface="ＭＳ Ｐゴシック" panose="020B0600070205080204" pitchFamily="34" charset="-128"/>
              </a:defRPr>
            </a:lvl3pPr>
            <a:lvl4pPr marL="1600200" indent="-228600" algn="r">
              <a:defRPr sz="2400">
                <a:solidFill>
                  <a:schemeClr val="tx1"/>
                </a:solidFill>
                <a:latin typeface="Arial" panose="020B0604020202020204" pitchFamily="34" charset="0"/>
                <a:ea typeface="ＭＳ Ｐゴシック" panose="020B0600070205080204" pitchFamily="34" charset="-128"/>
              </a:defRPr>
            </a:lvl4pPr>
            <a:lvl5pPr marL="2057400" indent="-228600" algn="r">
              <a:defRPr sz="2400">
                <a:solidFill>
                  <a:schemeClr val="tx1"/>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l">
              <a:defRPr/>
            </a:pPr>
            <a:r>
              <a:rPr lang="de-DE" altLang="en-US" sz="1600" dirty="0"/>
              <a:t>Planen</a:t>
            </a:r>
          </a:p>
        </p:txBody>
      </p:sp>
      <p:sp>
        <p:nvSpPr>
          <p:cNvPr id="10" name="Textfeld 6">
            <a:extLst>
              <a:ext uri="{FF2B5EF4-FFF2-40B4-BE49-F238E27FC236}">
                <a16:creationId xmlns:a16="http://schemas.microsoft.com/office/drawing/2014/main" id="{5A514599-C27C-5D7B-D6F1-FB52D6914FA3}"/>
              </a:ext>
            </a:extLst>
          </p:cNvPr>
          <p:cNvSpPr txBox="1">
            <a:spLocks noChangeArrowheads="1"/>
          </p:cNvSpPr>
          <p:nvPr userDrawn="1"/>
        </p:nvSpPr>
        <p:spPr bwMode="auto">
          <a:xfrm>
            <a:off x="4024313" y="274638"/>
            <a:ext cx="12509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a:defRPr sz="2400">
                <a:solidFill>
                  <a:schemeClr val="tx1"/>
                </a:solidFill>
                <a:latin typeface="Arial" panose="020B0604020202020204" pitchFamily="34" charset="0"/>
                <a:ea typeface="ＭＳ Ｐゴシック" panose="020B0600070205080204" pitchFamily="34" charset="-128"/>
              </a:defRPr>
            </a:lvl1pPr>
            <a:lvl2pPr marL="742950" indent="-285750" algn="r">
              <a:defRPr sz="2400">
                <a:solidFill>
                  <a:schemeClr val="tx1"/>
                </a:solidFill>
                <a:latin typeface="Arial" panose="020B0604020202020204" pitchFamily="34" charset="0"/>
                <a:ea typeface="ＭＳ Ｐゴシック" panose="020B0600070205080204" pitchFamily="34" charset="-128"/>
              </a:defRPr>
            </a:lvl2pPr>
            <a:lvl3pPr marL="1143000" indent="-228600" algn="r">
              <a:defRPr sz="2400">
                <a:solidFill>
                  <a:schemeClr val="tx1"/>
                </a:solidFill>
                <a:latin typeface="Arial" panose="020B0604020202020204" pitchFamily="34" charset="0"/>
                <a:ea typeface="ＭＳ Ｐゴシック" panose="020B0600070205080204" pitchFamily="34" charset="-128"/>
              </a:defRPr>
            </a:lvl3pPr>
            <a:lvl4pPr marL="1600200" indent="-228600" algn="r">
              <a:defRPr sz="2400">
                <a:solidFill>
                  <a:schemeClr val="tx1"/>
                </a:solidFill>
                <a:latin typeface="Arial" panose="020B0604020202020204" pitchFamily="34" charset="0"/>
                <a:ea typeface="ＭＳ Ｐゴシック" panose="020B0600070205080204" pitchFamily="34" charset="-128"/>
              </a:defRPr>
            </a:lvl4pPr>
            <a:lvl5pPr marL="2057400" indent="-228600" algn="r">
              <a:defRPr sz="2400">
                <a:solidFill>
                  <a:schemeClr val="tx1"/>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l">
              <a:defRPr/>
            </a:pPr>
            <a:r>
              <a:rPr lang="de-DE" altLang="en-US" sz="1600" dirty="0"/>
              <a:t>Überprüfen</a:t>
            </a:r>
          </a:p>
        </p:txBody>
      </p:sp>
      <p:sp>
        <p:nvSpPr>
          <p:cNvPr id="11" name="Ellipse 7">
            <a:extLst>
              <a:ext uri="{FF2B5EF4-FFF2-40B4-BE49-F238E27FC236}">
                <a16:creationId xmlns:a16="http://schemas.microsoft.com/office/drawing/2014/main" id="{2516E8DF-406F-E170-13F6-091CA5BBB5A9}"/>
              </a:ext>
            </a:extLst>
          </p:cNvPr>
          <p:cNvSpPr>
            <a:spLocks noChangeArrowheads="1"/>
          </p:cNvSpPr>
          <p:nvPr userDrawn="1"/>
        </p:nvSpPr>
        <p:spPr bwMode="auto">
          <a:xfrm>
            <a:off x="5373688" y="158750"/>
            <a:ext cx="550862" cy="550863"/>
          </a:xfrm>
          <a:prstGeom prst="ellipse">
            <a:avLst/>
          </a:prstGeom>
          <a:solidFill>
            <a:srgbClr val="526E7F"/>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lgn="r">
              <a:defRPr sz="2400">
                <a:solidFill>
                  <a:schemeClr val="tx1"/>
                </a:solidFill>
                <a:latin typeface="Arial" panose="020B0604020202020204" pitchFamily="34" charset="0"/>
                <a:ea typeface="ＭＳ Ｐゴシック" panose="020B0600070205080204" pitchFamily="34" charset="-128"/>
              </a:defRPr>
            </a:lvl1pPr>
            <a:lvl2pPr marL="742950" indent="-285750" algn="r">
              <a:defRPr sz="2400">
                <a:solidFill>
                  <a:schemeClr val="tx1"/>
                </a:solidFill>
                <a:latin typeface="Arial" panose="020B0604020202020204" pitchFamily="34" charset="0"/>
                <a:ea typeface="ＭＳ Ｐゴシック" panose="020B0600070205080204" pitchFamily="34" charset="-128"/>
              </a:defRPr>
            </a:lvl2pPr>
            <a:lvl3pPr marL="1143000" indent="-228600" algn="r">
              <a:defRPr sz="2400">
                <a:solidFill>
                  <a:schemeClr val="tx1"/>
                </a:solidFill>
                <a:latin typeface="Arial" panose="020B0604020202020204" pitchFamily="34" charset="0"/>
                <a:ea typeface="ＭＳ Ｐゴシック" panose="020B0600070205080204" pitchFamily="34" charset="-128"/>
              </a:defRPr>
            </a:lvl3pPr>
            <a:lvl4pPr marL="1600200" indent="-228600" algn="r">
              <a:defRPr sz="2400">
                <a:solidFill>
                  <a:schemeClr val="tx1"/>
                </a:solidFill>
                <a:latin typeface="Arial" panose="020B0604020202020204" pitchFamily="34" charset="0"/>
                <a:ea typeface="ＭＳ Ｐゴシック" panose="020B0600070205080204" pitchFamily="34" charset="-128"/>
              </a:defRPr>
            </a:lvl4pPr>
            <a:lvl5pPr marL="2057400" indent="-228600" algn="r">
              <a:defRPr sz="2400">
                <a:solidFill>
                  <a:schemeClr val="tx1"/>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altLang="en-US" dirty="0"/>
          </a:p>
        </p:txBody>
      </p:sp>
      <p:sp>
        <p:nvSpPr>
          <p:cNvPr id="12" name="Textfeld 8">
            <a:extLst>
              <a:ext uri="{FF2B5EF4-FFF2-40B4-BE49-F238E27FC236}">
                <a16:creationId xmlns:a16="http://schemas.microsoft.com/office/drawing/2014/main" id="{A45BB13E-6E1D-4312-B0C9-1BB4899081BE}"/>
              </a:ext>
            </a:extLst>
          </p:cNvPr>
          <p:cNvSpPr txBox="1">
            <a:spLocks noChangeArrowheads="1"/>
          </p:cNvSpPr>
          <p:nvPr userDrawn="1"/>
        </p:nvSpPr>
        <p:spPr bwMode="auto">
          <a:xfrm>
            <a:off x="5924550" y="277813"/>
            <a:ext cx="26987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a:defRPr sz="2400">
                <a:solidFill>
                  <a:schemeClr val="tx1"/>
                </a:solidFill>
                <a:latin typeface="Arial" panose="020B0604020202020204" pitchFamily="34" charset="0"/>
                <a:ea typeface="ＭＳ Ｐゴシック" panose="020B0600070205080204" pitchFamily="34" charset="-128"/>
              </a:defRPr>
            </a:lvl1pPr>
            <a:lvl2pPr marL="742950" indent="-285750" algn="r">
              <a:defRPr sz="2400">
                <a:solidFill>
                  <a:schemeClr val="tx1"/>
                </a:solidFill>
                <a:latin typeface="Arial" panose="020B0604020202020204" pitchFamily="34" charset="0"/>
                <a:ea typeface="ＭＳ Ｐゴシック" panose="020B0600070205080204" pitchFamily="34" charset="-128"/>
              </a:defRPr>
            </a:lvl2pPr>
            <a:lvl3pPr marL="1143000" indent="-228600" algn="r">
              <a:defRPr sz="2400">
                <a:solidFill>
                  <a:schemeClr val="tx1"/>
                </a:solidFill>
                <a:latin typeface="Arial" panose="020B0604020202020204" pitchFamily="34" charset="0"/>
                <a:ea typeface="ＭＳ Ｐゴシック" panose="020B0600070205080204" pitchFamily="34" charset="-128"/>
              </a:defRPr>
            </a:lvl3pPr>
            <a:lvl4pPr marL="1600200" indent="-228600" algn="r">
              <a:defRPr sz="2400">
                <a:solidFill>
                  <a:schemeClr val="tx1"/>
                </a:solidFill>
                <a:latin typeface="Arial" panose="020B0604020202020204" pitchFamily="34" charset="0"/>
                <a:ea typeface="ＭＳ Ｐゴシック" panose="020B0600070205080204" pitchFamily="34" charset="-128"/>
              </a:defRPr>
            </a:lvl4pPr>
            <a:lvl5pPr marL="2057400" indent="-228600" algn="r">
              <a:defRPr sz="2400">
                <a:solidFill>
                  <a:schemeClr val="tx1"/>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l">
              <a:defRPr/>
            </a:pPr>
            <a:r>
              <a:rPr lang="de-DE" altLang="en-US" sz="1600" dirty="0"/>
              <a:t>Handeln</a:t>
            </a:r>
          </a:p>
        </p:txBody>
      </p:sp>
      <p:pic>
        <p:nvPicPr>
          <p:cNvPr id="13" name="Grafik 16" descr="Teleskop mit einfarbiger Füllung">
            <a:extLst>
              <a:ext uri="{FF2B5EF4-FFF2-40B4-BE49-F238E27FC236}">
                <a16:creationId xmlns:a16="http://schemas.microsoft.com/office/drawing/2014/main" id="{453D0825-5A6B-E827-C159-0415A0E003D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49288" y="296863"/>
            <a:ext cx="35877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Grafik 17" descr="Glühbirne und Zahnrad mit einfarbiger Füllung">
            <a:extLst>
              <a:ext uri="{FF2B5EF4-FFF2-40B4-BE49-F238E27FC236}">
                <a16:creationId xmlns:a16="http://schemas.microsoft.com/office/drawing/2014/main" id="{9610E3FD-28D3-D6EC-2ED6-3EDE113FE21C}"/>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468938" y="252413"/>
            <a:ext cx="360362"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Grafik 18" descr="Zahnräder mit einfarbiger Füllung">
            <a:extLst>
              <a:ext uri="{FF2B5EF4-FFF2-40B4-BE49-F238E27FC236}">
                <a16:creationId xmlns:a16="http://schemas.microsoft.com/office/drawing/2014/main" id="{D5E633A4-7F5B-E468-9F43-5C1A562A4BB2}"/>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2032000" y="288925"/>
            <a:ext cx="360363"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Grafik 19" descr="Abzeichen Tick1 mit einfarbiger Füllung">
            <a:extLst>
              <a:ext uri="{FF2B5EF4-FFF2-40B4-BE49-F238E27FC236}">
                <a16:creationId xmlns:a16="http://schemas.microsoft.com/office/drawing/2014/main" id="{7DF4848E-27ED-9D8A-4250-A541D1F89FC4}"/>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3602038" y="265113"/>
            <a:ext cx="360362"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feld 13">
            <a:extLst>
              <a:ext uri="{FF2B5EF4-FFF2-40B4-BE49-F238E27FC236}">
                <a16:creationId xmlns:a16="http://schemas.microsoft.com/office/drawing/2014/main" id="{2ACA9F46-F136-164A-8EEE-C75DBF39FFAC}"/>
              </a:ext>
            </a:extLst>
          </p:cNvPr>
          <p:cNvSpPr txBox="1">
            <a:spLocks noChangeArrowheads="1"/>
          </p:cNvSpPr>
          <p:nvPr userDrawn="1"/>
        </p:nvSpPr>
        <p:spPr bwMode="auto">
          <a:xfrm>
            <a:off x="2465388" y="279400"/>
            <a:ext cx="9461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a:defRPr sz="2400">
                <a:solidFill>
                  <a:schemeClr val="tx1"/>
                </a:solidFill>
                <a:latin typeface="Arial" panose="020B0604020202020204" pitchFamily="34" charset="0"/>
                <a:ea typeface="ＭＳ Ｐゴシック" panose="020B0600070205080204" pitchFamily="34" charset="-128"/>
              </a:defRPr>
            </a:lvl1pPr>
            <a:lvl2pPr marL="742950" indent="-285750" algn="r">
              <a:defRPr sz="2400">
                <a:solidFill>
                  <a:schemeClr val="tx1"/>
                </a:solidFill>
                <a:latin typeface="Arial" panose="020B0604020202020204" pitchFamily="34" charset="0"/>
                <a:ea typeface="ＭＳ Ｐゴシック" panose="020B0600070205080204" pitchFamily="34" charset="-128"/>
              </a:defRPr>
            </a:lvl2pPr>
            <a:lvl3pPr marL="1143000" indent="-228600" algn="r">
              <a:defRPr sz="2400">
                <a:solidFill>
                  <a:schemeClr val="tx1"/>
                </a:solidFill>
                <a:latin typeface="Arial" panose="020B0604020202020204" pitchFamily="34" charset="0"/>
                <a:ea typeface="ＭＳ Ｐゴシック" panose="020B0600070205080204" pitchFamily="34" charset="-128"/>
              </a:defRPr>
            </a:lvl3pPr>
            <a:lvl4pPr marL="1600200" indent="-228600" algn="r">
              <a:defRPr sz="2400">
                <a:solidFill>
                  <a:schemeClr val="tx1"/>
                </a:solidFill>
                <a:latin typeface="Arial" panose="020B0604020202020204" pitchFamily="34" charset="0"/>
                <a:ea typeface="ＭＳ Ｐゴシック" panose="020B0600070205080204" pitchFamily="34" charset="-128"/>
              </a:defRPr>
            </a:lvl4pPr>
            <a:lvl5pPr marL="2057400" indent="-228600" algn="r">
              <a:defRPr sz="2400">
                <a:solidFill>
                  <a:schemeClr val="tx1"/>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l">
              <a:defRPr/>
            </a:pPr>
            <a:r>
              <a:rPr lang="de-DE" altLang="en-US" sz="1600" dirty="0"/>
              <a:t>Machen</a:t>
            </a:r>
          </a:p>
        </p:txBody>
      </p:sp>
      <p:sp>
        <p:nvSpPr>
          <p:cNvPr id="2" name="Titel 1"/>
          <p:cNvSpPr>
            <a:spLocks noGrp="1"/>
          </p:cNvSpPr>
          <p:nvPr>
            <p:ph type="title"/>
          </p:nvPr>
        </p:nvSpPr>
        <p:spPr>
          <a:xfrm>
            <a:off x="551384" y="935038"/>
            <a:ext cx="11256616" cy="500062"/>
          </a:xfrm>
        </p:spPr>
        <p:txBody>
          <a:bodyPr/>
          <a:lstStyle/>
          <a:p>
            <a:r>
              <a:rPr lang="de-DE" dirty="0"/>
              <a:t>Titelmasterformat durch Klicken bearbeiten</a:t>
            </a:r>
          </a:p>
        </p:txBody>
      </p:sp>
      <p:sp>
        <p:nvSpPr>
          <p:cNvPr id="3" name="Inhaltsplatzhalter 2"/>
          <p:cNvSpPr>
            <a:spLocks noGrp="1"/>
          </p:cNvSpPr>
          <p:nvPr>
            <p:ph idx="1"/>
          </p:nvPr>
        </p:nvSpPr>
        <p:spPr>
          <a:xfrm>
            <a:off x="551384" y="1628776"/>
            <a:ext cx="11256616" cy="4697413"/>
          </a:xfrm>
        </p:spPr>
        <p:txBody>
          <a:bodyPr/>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7" name="Inhaltsplatzhalter 2"/>
          <p:cNvSpPr>
            <a:spLocks noGrp="1"/>
          </p:cNvSpPr>
          <p:nvPr>
            <p:ph idx="11"/>
          </p:nvPr>
        </p:nvSpPr>
        <p:spPr>
          <a:xfrm>
            <a:off x="551384" y="1628776"/>
            <a:ext cx="11256616" cy="4697413"/>
          </a:xfrm>
        </p:spPr>
        <p:txBody>
          <a:bodyPr/>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9" name="Rectangle 11">
            <a:extLst>
              <a:ext uri="{FF2B5EF4-FFF2-40B4-BE49-F238E27FC236}">
                <a16:creationId xmlns:a16="http://schemas.microsoft.com/office/drawing/2014/main" id="{15537F86-83ED-E2EF-346E-2368DA51BF60}"/>
              </a:ext>
            </a:extLst>
          </p:cNvPr>
          <p:cNvSpPr>
            <a:spLocks noGrp="1" noChangeArrowheads="1"/>
          </p:cNvSpPr>
          <p:nvPr>
            <p:ph type="sldNum" sz="quarter" idx="13"/>
          </p:nvPr>
        </p:nvSpPr>
        <p:spPr/>
        <p:txBody>
          <a:bodyPr/>
          <a:lstStyle>
            <a:lvl1pPr>
              <a:defRPr/>
            </a:lvl1pPr>
          </a:lstStyle>
          <a:p>
            <a:fld id="{B862B23F-3B6B-410B-8ECB-E32DD170752E}" type="slidenum">
              <a:rPr lang="de-DE" altLang="en-US"/>
              <a:pPr/>
              <a:t>‹Nr.›</a:t>
            </a:fld>
            <a:endParaRPr lang="de-DE" altLang="en-US" dirty="0"/>
          </a:p>
        </p:txBody>
      </p:sp>
      <p:sp>
        <p:nvSpPr>
          <p:cNvPr id="20" name="Rectangle 8">
            <a:extLst>
              <a:ext uri="{FF2B5EF4-FFF2-40B4-BE49-F238E27FC236}">
                <a16:creationId xmlns:a16="http://schemas.microsoft.com/office/drawing/2014/main" id="{98818A5D-BD0A-B0FD-FD78-12970F02DBF4}"/>
              </a:ext>
            </a:extLst>
          </p:cNvPr>
          <p:cNvSpPr>
            <a:spLocks noGrp="1" noChangeArrowheads="1"/>
          </p:cNvSpPr>
          <p:nvPr>
            <p:ph type="ftr" sz="quarter" idx="3"/>
          </p:nvPr>
        </p:nvSpPr>
        <p:spPr bwMode="auto">
          <a:xfrm>
            <a:off x="5624354" y="6475412"/>
            <a:ext cx="6183646"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defRPr sz="1000" b="1">
                <a:solidFill>
                  <a:srgbClr val="3B687F"/>
                </a:solidFill>
              </a:defRPr>
            </a:lvl1pPr>
          </a:lstStyle>
          <a:p>
            <a:r>
              <a:rPr lang="de-DE" altLang="de-DE" dirty="0"/>
              <a:t>Handlungshilfe Klimamanagement für Einsteiger </a:t>
            </a:r>
            <a:r>
              <a:rPr lang="de-DE" dirty="0"/>
              <a:t>| © LfU | IZU Infozentrum UmweltWirtschaft | 2023</a:t>
            </a:r>
          </a:p>
        </p:txBody>
      </p:sp>
    </p:spTree>
    <p:extLst>
      <p:ext uri="{BB962C8B-B14F-4D97-AF65-F5344CB8AC3E}">
        <p14:creationId xmlns:p14="http://schemas.microsoft.com/office/powerpoint/2010/main" val="2735616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_Titel und Inhalt">
    <p:spTree>
      <p:nvGrpSpPr>
        <p:cNvPr id="1" name=""/>
        <p:cNvGrpSpPr/>
        <p:nvPr/>
      </p:nvGrpSpPr>
      <p:grpSpPr>
        <a:xfrm>
          <a:off x="0" y="0"/>
          <a:ext cx="0" cy="0"/>
          <a:chOff x="0" y="0"/>
          <a:chExt cx="0" cy="0"/>
        </a:xfrm>
      </p:grpSpPr>
      <p:sp>
        <p:nvSpPr>
          <p:cNvPr id="4" name="Rechteck 1">
            <a:extLst>
              <a:ext uri="{FF2B5EF4-FFF2-40B4-BE49-F238E27FC236}">
                <a16:creationId xmlns:a16="http://schemas.microsoft.com/office/drawing/2014/main" id="{8689632F-1907-186B-FFCC-6322E2AC8142}"/>
              </a:ext>
            </a:extLst>
          </p:cNvPr>
          <p:cNvSpPr>
            <a:spLocks noChangeArrowheads="1"/>
          </p:cNvSpPr>
          <p:nvPr/>
        </p:nvSpPr>
        <p:spPr bwMode="auto">
          <a:xfrm>
            <a:off x="1243013" y="2011363"/>
            <a:ext cx="7481887"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GB" altLang="en-US" dirty="0"/>
          </a:p>
        </p:txBody>
      </p:sp>
      <p:sp>
        <p:nvSpPr>
          <p:cNvPr id="6" name="Ellipse 2">
            <a:extLst>
              <a:ext uri="{FF2B5EF4-FFF2-40B4-BE49-F238E27FC236}">
                <a16:creationId xmlns:a16="http://schemas.microsoft.com/office/drawing/2014/main" id="{DB60B1C2-05EF-1C64-6988-EE9B63F0B15F}"/>
              </a:ext>
            </a:extLst>
          </p:cNvPr>
          <p:cNvSpPr>
            <a:spLocks noChangeArrowheads="1"/>
          </p:cNvSpPr>
          <p:nvPr userDrawn="1"/>
        </p:nvSpPr>
        <p:spPr bwMode="auto">
          <a:xfrm>
            <a:off x="550863" y="184150"/>
            <a:ext cx="550862" cy="549275"/>
          </a:xfrm>
          <a:prstGeom prst="ellipse">
            <a:avLst/>
          </a:prstGeom>
          <a:solidFill>
            <a:srgbClr val="3B687F"/>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lgn="r">
              <a:defRPr sz="2400">
                <a:solidFill>
                  <a:schemeClr val="tx1"/>
                </a:solidFill>
                <a:latin typeface="Arial" panose="020B0604020202020204" pitchFamily="34" charset="0"/>
                <a:ea typeface="ＭＳ Ｐゴシック" panose="020B0600070205080204" pitchFamily="34" charset="-128"/>
              </a:defRPr>
            </a:lvl1pPr>
            <a:lvl2pPr marL="742950" indent="-285750" algn="r">
              <a:defRPr sz="2400">
                <a:solidFill>
                  <a:schemeClr val="tx1"/>
                </a:solidFill>
                <a:latin typeface="Arial" panose="020B0604020202020204" pitchFamily="34" charset="0"/>
                <a:ea typeface="ＭＳ Ｐゴシック" panose="020B0600070205080204" pitchFamily="34" charset="-128"/>
              </a:defRPr>
            </a:lvl2pPr>
            <a:lvl3pPr marL="1143000" indent="-228600" algn="r">
              <a:defRPr sz="2400">
                <a:solidFill>
                  <a:schemeClr val="tx1"/>
                </a:solidFill>
                <a:latin typeface="Arial" panose="020B0604020202020204" pitchFamily="34" charset="0"/>
                <a:ea typeface="ＭＳ Ｐゴシック" panose="020B0600070205080204" pitchFamily="34" charset="-128"/>
              </a:defRPr>
            </a:lvl3pPr>
            <a:lvl4pPr marL="1600200" indent="-228600" algn="r">
              <a:defRPr sz="2400">
                <a:solidFill>
                  <a:schemeClr val="tx1"/>
                </a:solidFill>
                <a:latin typeface="Arial" panose="020B0604020202020204" pitchFamily="34" charset="0"/>
                <a:ea typeface="ＭＳ Ｐゴシック" panose="020B0600070205080204" pitchFamily="34" charset="-128"/>
              </a:defRPr>
            </a:lvl4pPr>
            <a:lvl5pPr marL="2057400" indent="-228600" algn="r">
              <a:defRPr sz="2400">
                <a:solidFill>
                  <a:schemeClr val="tx1"/>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altLang="en-US" dirty="0"/>
          </a:p>
        </p:txBody>
      </p:sp>
      <p:sp>
        <p:nvSpPr>
          <p:cNvPr id="7" name="Ellipse 3">
            <a:extLst>
              <a:ext uri="{FF2B5EF4-FFF2-40B4-BE49-F238E27FC236}">
                <a16:creationId xmlns:a16="http://schemas.microsoft.com/office/drawing/2014/main" id="{BBD0A3DA-F42C-9D1E-B46A-4A3904B936BF}"/>
              </a:ext>
            </a:extLst>
          </p:cNvPr>
          <p:cNvSpPr>
            <a:spLocks noChangeArrowheads="1"/>
          </p:cNvSpPr>
          <p:nvPr userDrawn="1"/>
        </p:nvSpPr>
        <p:spPr bwMode="auto">
          <a:xfrm>
            <a:off x="1939925" y="193675"/>
            <a:ext cx="550863" cy="549275"/>
          </a:xfrm>
          <a:prstGeom prst="ellipse">
            <a:avLst/>
          </a:prstGeom>
          <a:solidFill>
            <a:srgbClr val="526E7F"/>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lgn="r">
              <a:defRPr sz="2400">
                <a:solidFill>
                  <a:schemeClr val="tx1"/>
                </a:solidFill>
                <a:latin typeface="Arial" panose="020B0604020202020204" pitchFamily="34" charset="0"/>
                <a:ea typeface="ＭＳ Ｐゴシック" panose="020B0600070205080204" pitchFamily="34" charset="-128"/>
              </a:defRPr>
            </a:lvl1pPr>
            <a:lvl2pPr marL="742950" indent="-285750" algn="r">
              <a:defRPr sz="2400">
                <a:solidFill>
                  <a:schemeClr val="tx1"/>
                </a:solidFill>
                <a:latin typeface="Arial" panose="020B0604020202020204" pitchFamily="34" charset="0"/>
                <a:ea typeface="ＭＳ Ｐゴシック" panose="020B0600070205080204" pitchFamily="34" charset="-128"/>
              </a:defRPr>
            </a:lvl2pPr>
            <a:lvl3pPr marL="1143000" indent="-228600" algn="r">
              <a:defRPr sz="2400">
                <a:solidFill>
                  <a:schemeClr val="tx1"/>
                </a:solidFill>
                <a:latin typeface="Arial" panose="020B0604020202020204" pitchFamily="34" charset="0"/>
                <a:ea typeface="ＭＳ Ｐゴシック" panose="020B0600070205080204" pitchFamily="34" charset="-128"/>
              </a:defRPr>
            </a:lvl3pPr>
            <a:lvl4pPr marL="1600200" indent="-228600" algn="r">
              <a:defRPr sz="2400">
                <a:solidFill>
                  <a:schemeClr val="tx1"/>
                </a:solidFill>
                <a:latin typeface="Arial" panose="020B0604020202020204" pitchFamily="34" charset="0"/>
                <a:ea typeface="ＭＳ Ｐゴシック" panose="020B0600070205080204" pitchFamily="34" charset="-128"/>
              </a:defRPr>
            </a:lvl4pPr>
            <a:lvl5pPr marL="2057400" indent="-228600" algn="r">
              <a:defRPr sz="2400">
                <a:solidFill>
                  <a:schemeClr val="tx1"/>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altLang="en-US" dirty="0"/>
          </a:p>
        </p:txBody>
      </p:sp>
      <p:sp>
        <p:nvSpPr>
          <p:cNvPr id="8" name="Ellipse 4">
            <a:extLst>
              <a:ext uri="{FF2B5EF4-FFF2-40B4-BE49-F238E27FC236}">
                <a16:creationId xmlns:a16="http://schemas.microsoft.com/office/drawing/2014/main" id="{D7386FCA-809A-C0EC-AA1D-4A210834CB2A}"/>
              </a:ext>
            </a:extLst>
          </p:cNvPr>
          <p:cNvSpPr>
            <a:spLocks noChangeArrowheads="1"/>
          </p:cNvSpPr>
          <p:nvPr userDrawn="1"/>
        </p:nvSpPr>
        <p:spPr bwMode="auto">
          <a:xfrm>
            <a:off x="3509963" y="184150"/>
            <a:ext cx="550862" cy="549275"/>
          </a:xfrm>
          <a:prstGeom prst="ellipse">
            <a:avLst/>
          </a:prstGeom>
          <a:solidFill>
            <a:srgbClr val="F9AA00"/>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lgn="r">
              <a:defRPr sz="2400">
                <a:solidFill>
                  <a:schemeClr val="tx1"/>
                </a:solidFill>
                <a:latin typeface="Arial" panose="020B0604020202020204" pitchFamily="34" charset="0"/>
                <a:ea typeface="ＭＳ Ｐゴシック" panose="020B0600070205080204" pitchFamily="34" charset="-128"/>
              </a:defRPr>
            </a:lvl1pPr>
            <a:lvl2pPr marL="742950" indent="-285750" algn="r">
              <a:defRPr sz="2400">
                <a:solidFill>
                  <a:schemeClr val="tx1"/>
                </a:solidFill>
                <a:latin typeface="Arial" panose="020B0604020202020204" pitchFamily="34" charset="0"/>
                <a:ea typeface="ＭＳ Ｐゴシック" panose="020B0600070205080204" pitchFamily="34" charset="-128"/>
              </a:defRPr>
            </a:lvl2pPr>
            <a:lvl3pPr marL="1143000" indent="-228600" algn="r">
              <a:defRPr sz="2400">
                <a:solidFill>
                  <a:schemeClr val="tx1"/>
                </a:solidFill>
                <a:latin typeface="Arial" panose="020B0604020202020204" pitchFamily="34" charset="0"/>
                <a:ea typeface="ＭＳ Ｐゴシック" panose="020B0600070205080204" pitchFamily="34" charset="-128"/>
              </a:defRPr>
            </a:lvl3pPr>
            <a:lvl4pPr marL="1600200" indent="-228600" algn="r">
              <a:defRPr sz="2400">
                <a:solidFill>
                  <a:schemeClr val="tx1"/>
                </a:solidFill>
                <a:latin typeface="Arial" panose="020B0604020202020204" pitchFamily="34" charset="0"/>
                <a:ea typeface="ＭＳ Ｐゴシック" panose="020B0600070205080204" pitchFamily="34" charset="-128"/>
              </a:defRPr>
            </a:lvl4pPr>
            <a:lvl5pPr marL="2057400" indent="-228600" algn="r">
              <a:defRPr sz="2400">
                <a:solidFill>
                  <a:schemeClr val="tx1"/>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altLang="en-US" dirty="0"/>
          </a:p>
        </p:txBody>
      </p:sp>
      <p:sp>
        <p:nvSpPr>
          <p:cNvPr id="9" name="Textfeld 5">
            <a:extLst>
              <a:ext uri="{FF2B5EF4-FFF2-40B4-BE49-F238E27FC236}">
                <a16:creationId xmlns:a16="http://schemas.microsoft.com/office/drawing/2014/main" id="{15E9A8FA-4C69-4FBD-FFA2-5DEAB14A974F}"/>
              </a:ext>
            </a:extLst>
          </p:cNvPr>
          <p:cNvSpPr txBox="1">
            <a:spLocks noChangeArrowheads="1"/>
          </p:cNvSpPr>
          <p:nvPr userDrawn="1"/>
        </p:nvSpPr>
        <p:spPr bwMode="auto">
          <a:xfrm>
            <a:off x="1044575" y="265113"/>
            <a:ext cx="152876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a:defRPr sz="2400">
                <a:solidFill>
                  <a:schemeClr val="tx1"/>
                </a:solidFill>
                <a:latin typeface="Arial" panose="020B0604020202020204" pitchFamily="34" charset="0"/>
                <a:ea typeface="ＭＳ Ｐゴシック" panose="020B0600070205080204" pitchFamily="34" charset="-128"/>
              </a:defRPr>
            </a:lvl1pPr>
            <a:lvl2pPr marL="742950" indent="-285750" algn="r">
              <a:defRPr sz="2400">
                <a:solidFill>
                  <a:schemeClr val="tx1"/>
                </a:solidFill>
                <a:latin typeface="Arial" panose="020B0604020202020204" pitchFamily="34" charset="0"/>
                <a:ea typeface="ＭＳ Ｐゴシック" panose="020B0600070205080204" pitchFamily="34" charset="-128"/>
              </a:defRPr>
            </a:lvl2pPr>
            <a:lvl3pPr marL="1143000" indent="-228600" algn="r">
              <a:defRPr sz="2400">
                <a:solidFill>
                  <a:schemeClr val="tx1"/>
                </a:solidFill>
                <a:latin typeface="Arial" panose="020B0604020202020204" pitchFamily="34" charset="0"/>
                <a:ea typeface="ＭＳ Ｐゴシック" panose="020B0600070205080204" pitchFamily="34" charset="-128"/>
              </a:defRPr>
            </a:lvl3pPr>
            <a:lvl4pPr marL="1600200" indent="-228600" algn="r">
              <a:defRPr sz="2400">
                <a:solidFill>
                  <a:schemeClr val="tx1"/>
                </a:solidFill>
                <a:latin typeface="Arial" panose="020B0604020202020204" pitchFamily="34" charset="0"/>
                <a:ea typeface="ＭＳ Ｐゴシック" panose="020B0600070205080204" pitchFamily="34" charset="-128"/>
              </a:defRPr>
            </a:lvl4pPr>
            <a:lvl5pPr marL="2057400" indent="-228600" algn="r">
              <a:defRPr sz="2400">
                <a:solidFill>
                  <a:schemeClr val="tx1"/>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l">
              <a:defRPr/>
            </a:pPr>
            <a:r>
              <a:rPr lang="de-DE" altLang="en-US" sz="1600" dirty="0"/>
              <a:t>Planen</a:t>
            </a:r>
          </a:p>
        </p:txBody>
      </p:sp>
      <p:sp>
        <p:nvSpPr>
          <p:cNvPr id="10" name="Textfeld 6">
            <a:extLst>
              <a:ext uri="{FF2B5EF4-FFF2-40B4-BE49-F238E27FC236}">
                <a16:creationId xmlns:a16="http://schemas.microsoft.com/office/drawing/2014/main" id="{0FD85A99-3ABD-2A74-081B-85D3EAEE3F02}"/>
              </a:ext>
            </a:extLst>
          </p:cNvPr>
          <p:cNvSpPr txBox="1">
            <a:spLocks noChangeArrowheads="1"/>
          </p:cNvSpPr>
          <p:nvPr userDrawn="1"/>
        </p:nvSpPr>
        <p:spPr bwMode="auto">
          <a:xfrm>
            <a:off x="4024313" y="274638"/>
            <a:ext cx="12509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a:defRPr sz="2400">
                <a:solidFill>
                  <a:schemeClr val="tx1"/>
                </a:solidFill>
                <a:latin typeface="Arial" panose="020B0604020202020204" pitchFamily="34" charset="0"/>
                <a:ea typeface="ＭＳ Ｐゴシック" panose="020B0600070205080204" pitchFamily="34" charset="-128"/>
              </a:defRPr>
            </a:lvl1pPr>
            <a:lvl2pPr marL="742950" indent="-285750" algn="r">
              <a:defRPr sz="2400">
                <a:solidFill>
                  <a:schemeClr val="tx1"/>
                </a:solidFill>
                <a:latin typeface="Arial" panose="020B0604020202020204" pitchFamily="34" charset="0"/>
                <a:ea typeface="ＭＳ Ｐゴシック" panose="020B0600070205080204" pitchFamily="34" charset="-128"/>
              </a:defRPr>
            </a:lvl2pPr>
            <a:lvl3pPr marL="1143000" indent="-228600" algn="r">
              <a:defRPr sz="2400">
                <a:solidFill>
                  <a:schemeClr val="tx1"/>
                </a:solidFill>
                <a:latin typeface="Arial" panose="020B0604020202020204" pitchFamily="34" charset="0"/>
                <a:ea typeface="ＭＳ Ｐゴシック" panose="020B0600070205080204" pitchFamily="34" charset="-128"/>
              </a:defRPr>
            </a:lvl3pPr>
            <a:lvl4pPr marL="1600200" indent="-228600" algn="r">
              <a:defRPr sz="2400">
                <a:solidFill>
                  <a:schemeClr val="tx1"/>
                </a:solidFill>
                <a:latin typeface="Arial" panose="020B0604020202020204" pitchFamily="34" charset="0"/>
                <a:ea typeface="ＭＳ Ｐゴシック" panose="020B0600070205080204" pitchFamily="34" charset="-128"/>
              </a:defRPr>
            </a:lvl4pPr>
            <a:lvl5pPr marL="2057400" indent="-228600" algn="r">
              <a:defRPr sz="2400">
                <a:solidFill>
                  <a:schemeClr val="tx1"/>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l">
              <a:defRPr/>
            </a:pPr>
            <a:r>
              <a:rPr lang="de-DE" altLang="en-US" sz="1600" dirty="0"/>
              <a:t>Überprüfen</a:t>
            </a:r>
          </a:p>
        </p:txBody>
      </p:sp>
      <p:sp>
        <p:nvSpPr>
          <p:cNvPr id="11" name="Ellipse 7">
            <a:extLst>
              <a:ext uri="{FF2B5EF4-FFF2-40B4-BE49-F238E27FC236}">
                <a16:creationId xmlns:a16="http://schemas.microsoft.com/office/drawing/2014/main" id="{C3640501-65A5-4FC2-B32C-29C44605E1DF}"/>
              </a:ext>
            </a:extLst>
          </p:cNvPr>
          <p:cNvSpPr>
            <a:spLocks noChangeArrowheads="1"/>
          </p:cNvSpPr>
          <p:nvPr userDrawn="1"/>
        </p:nvSpPr>
        <p:spPr bwMode="auto">
          <a:xfrm>
            <a:off x="5373688" y="158750"/>
            <a:ext cx="550862" cy="550863"/>
          </a:xfrm>
          <a:prstGeom prst="ellipse">
            <a:avLst/>
          </a:prstGeom>
          <a:solidFill>
            <a:srgbClr val="526E7F"/>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lgn="r">
              <a:defRPr sz="2400">
                <a:solidFill>
                  <a:schemeClr val="tx1"/>
                </a:solidFill>
                <a:latin typeface="Arial" panose="020B0604020202020204" pitchFamily="34" charset="0"/>
                <a:ea typeface="ＭＳ Ｐゴシック" panose="020B0600070205080204" pitchFamily="34" charset="-128"/>
              </a:defRPr>
            </a:lvl1pPr>
            <a:lvl2pPr marL="742950" indent="-285750" algn="r">
              <a:defRPr sz="2400">
                <a:solidFill>
                  <a:schemeClr val="tx1"/>
                </a:solidFill>
                <a:latin typeface="Arial" panose="020B0604020202020204" pitchFamily="34" charset="0"/>
                <a:ea typeface="ＭＳ Ｐゴシック" panose="020B0600070205080204" pitchFamily="34" charset="-128"/>
              </a:defRPr>
            </a:lvl2pPr>
            <a:lvl3pPr marL="1143000" indent="-228600" algn="r">
              <a:defRPr sz="2400">
                <a:solidFill>
                  <a:schemeClr val="tx1"/>
                </a:solidFill>
                <a:latin typeface="Arial" panose="020B0604020202020204" pitchFamily="34" charset="0"/>
                <a:ea typeface="ＭＳ Ｐゴシック" panose="020B0600070205080204" pitchFamily="34" charset="-128"/>
              </a:defRPr>
            </a:lvl3pPr>
            <a:lvl4pPr marL="1600200" indent="-228600" algn="r">
              <a:defRPr sz="2400">
                <a:solidFill>
                  <a:schemeClr val="tx1"/>
                </a:solidFill>
                <a:latin typeface="Arial" panose="020B0604020202020204" pitchFamily="34" charset="0"/>
                <a:ea typeface="ＭＳ Ｐゴシック" panose="020B0600070205080204" pitchFamily="34" charset="-128"/>
              </a:defRPr>
            </a:lvl4pPr>
            <a:lvl5pPr marL="2057400" indent="-228600" algn="r">
              <a:defRPr sz="2400">
                <a:solidFill>
                  <a:schemeClr val="tx1"/>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altLang="en-US" dirty="0"/>
          </a:p>
        </p:txBody>
      </p:sp>
      <p:sp>
        <p:nvSpPr>
          <p:cNvPr id="12" name="Textfeld 8">
            <a:extLst>
              <a:ext uri="{FF2B5EF4-FFF2-40B4-BE49-F238E27FC236}">
                <a16:creationId xmlns:a16="http://schemas.microsoft.com/office/drawing/2014/main" id="{1C96C012-2288-C251-5927-2456419752B6}"/>
              </a:ext>
            </a:extLst>
          </p:cNvPr>
          <p:cNvSpPr txBox="1">
            <a:spLocks noChangeArrowheads="1"/>
          </p:cNvSpPr>
          <p:nvPr userDrawn="1"/>
        </p:nvSpPr>
        <p:spPr bwMode="auto">
          <a:xfrm>
            <a:off x="5924550" y="277813"/>
            <a:ext cx="26987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a:defRPr sz="2400">
                <a:solidFill>
                  <a:schemeClr val="tx1"/>
                </a:solidFill>
                <a:latin typeface="Arial" panose="020B0604020202020204" pitchFamily="34" charset="0"/>
                <a:ea typeface="ＭＳ Ｐゴシック" panose="020B0600070205080204" pitchFamily="34" charset="-128"/>
              </a:defRPr>
            </a:lvl1pPr>
            <a:lvl2pPr marL="742950" indent="-285750" algn="r">
              <a:defRPr sz="2400">
                <a:solidFill>
                  <a:schemeClr val="tx1"/>
                </a:solidFill>
                <a:latin typeface="Arial" panose="020B0604020202020204" pitchFamily="34" charset="0"/>
                <a:ea typeface="ＭＳ Ｐゴシック" panose="020B0600070205080204" pitchFamily="34" charset="-128"/>
              </a:defRPr>
            </a:lvl2pPr>
            <a:lvl3pPr marL="1143000" indent="-228600" algn="r">
              <a:defRPr sz="2400">
                <a:solidFill>
                  <a:schemeClr val="tx1"/>
                </a:solidFill>
                <a:latin typeface="Arial" panose="020B0604020202020204" pitchFamily="34" charset="0"/>
                <a:ea typeface="ＭＳ Ｐゴシック" panose="020B0600070205080204" pitchFamily="34" charset="-128"/>
              </a:defRPr>
            </a:lvl3pPr>
            <a:lvl4pPr marL="1600200" indent="-228600" algn="r">
              <a:defRPr sz="2400">
                <a:solidFill>
                  <a:schemeClr val="tx1"/>
                </a:solidFill>
                <a:latin typeface="Arial" panose="020B0604020202020204" pitchFamily="34" charset="0"/>
                <a:ea typeface="ＭＳ Ｐゴシック" panose="020B0600070205080204" pitchFamily="34" charset="-128"/>
              </a:defRPr>
            </a:lvl4pPr>
            <a:lvl5pPr marL="2057400" indent="-228600" algn="r">
              <a:defRPr sz="2400">
                <a:solidFill>
                  <a:schemeClr val="tx1"/>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l">
              <a:defRPr/>
            </a:pPr>
            <a:r>
              <a:rPr lang="de-DE" altLang="en-US" sz="1600" dirty="0"/>
              <a:t>Handeln</a:t>
            </a:r>
          </a:p>
        </p:txBody>
      </p:sp>
      <p:pic>
        <p:nvPicPr>
          <p:cNvPr id="13" name="Grafik 16" descr="Teleskop mit einfarbiger Füllung">
            <a:extLst>
              <a:ext uri="{FF2B5EF4-FFF2-40B4-BE49-F238E27FC236}">
                <a16:creationId xmlns:a16="http://schemas.microsoft.com/office/drawing/2014/main" id="{9737CECA-0480-2257-B5F5-AD76ACF6DDD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49288" y="296863"/>
            <a:ext cx="35877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Grafik 17" descr="Glühbirne und Zahnrad mit einfarbiger Füllung">
            <a:extLst>
              <a:ext uri="{FF2B5EF4-FFF2-40B4-BE49-F238E27FC236}">
                <a16:creationId xmlns:a16="http://schemas.microsoft.com/office/drawing/2014/main" id="{D45BDC57-5BAF-4FA5-652B-1EDC06B1789E}"/>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468938" y="252413"/>
            <a:ext cx="360362"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Grafik 18" descr="Zahnräder mit einfarbiger Füllung">
            <a:extLst>
              <a:ext uri="{FF2B5EF4-FFF2-40B4-BE49-F238E27FC236}">
                <a16:creationId xmlns:a16="http://schemas.microsoft.com/office/drawing/2014/main" id="{3B4D4571-4E8E-A7F3-849E-5DD6E9B15370}"/>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2032000" y="288925"/>
            <a:ext cx="360363"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Grafik 19" descr="Abzeichen Tick1 mit einfarbiger Füllung">
            <a:extLst>
              <a:ext uri="{FF2B5EF4-FFF2-40B4-BE49-F238E27FC236}">
                <a16:creationId xmlns:a16="http://schemas.microsoft.com/office/drawing/2014/main" id="{56521F1E-92FC-2478-56F1-C1050169D6EE}"/>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3602038" y="265113"/>
            <a:ext cx="360362"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feld 13">
            <a:extLst>
              <a:ext uri="{FF2B5EF4-FFF2-40B4-BE49-F238E27FC236}">
                <a16:creationId xmlns:a16="http://schemas.microsoft.com/office/drawing/2014/main" id="{51549197-3EDE-181C-7CCE-4BC3E3D1EC72}"/>
              </a:ext>
            </a:extLst>
          </p:cNvPr>
          <p:cNvSpPr txBox="1">
            <a:spLocks noChangeArrowheads="1"/>
          </p:cNvSpPr>
          <p:nvPr userDrawn="1"/>
        </p:nvSpPr>
        <p:spPr bwMode="auto">
          <a:xfrm>
            <a:off x="2465388" y="279400"/>
            <a:ext cx="9461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a:defRPr sz="2400">
                <a:solidFill>
                  <a:schemeClr val="tx1"/>
                </a:solidFill>
                <a:latin typeface="Arial" panose="020B0604020202020204" pitchFamily="34" charset="0"/>
                <a:ea typeface="ＭＳ Ｐゴシック" panose="020B0600070205080204" pitchFamily="34" charset="-128"/>
              </a:defRPr>
            </a:lvl1pPr>
            <a:lvl2pPr marL="742950" indent="-285750" algn="r">
              <a:defRPr sz="2400">
                <a:solidFill>
                  <a:schemeClr val="tx1"/>
                </a:solidFill>
                <a:latin typeface="Arial" panose="020B0604020202020204" pitchFamily="34" charset="0"/>
                <a:ea typeface="ＭＳ Ｐゴシック" panose="020B0600070205080204" pitchFamily="34" charset="-128"/>
              </a:defRPr>
            </a:lvl2pPr>
            <a:lvl3pPr marL="1143000" indent="-228600" algn="r">
              <a:defRPr sz="2400">
                <a:solidFill>
                  <a:schemeClr val="tx1"/>
                </a:solidFill>
                <a:latin typeface="Arial" panose="020B0604020202020204" pitchFamily="34" charset="0"/>
                <a:ea typeface="ＭＳ Ｐゴシック" panose="020B0600070205080204" pitchFamily="34" charset="-128"/>
              </a:defRPr>
            </a:lvl3pPr>
            <a:lvl4pPr marL="1600200" indent="-228600" algn="r">
              <a:defRPr sz="2400">
                <a:solidFill>
                  <a:schemeClr val="tx1"/>
                </a:solidFill>
                <a:latin typeface="Arial" panose="020B0604020202020204" pitchFamily="34" charset="0"/>
                <a:ea typeface="ＭＳ Ｐゴシック" panose="020B0600070205080204" pitchFamily="34" charset="-128"/>
              </a:defRPr>
            </a:lvl4pPr>
            <a:lvl5pPr marL="2057400" indent="-228600" algn="r">
              <a:defRPr sz="2400">
                <a:solidFill>
                  <a:schemeClr val="tx1"/>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l">
              <a:defRPr/>
            </a:pPr>
            <a:r>
              <a:rPr lang="de-DE" altLang="en-US" sz="1600" dirty="0"/>
              <a:t>Machen</a:t>
            </a:r>
          </a:p>
        </p:txBody>
      </p:sp>
      <p:sp>
        <p:nvSpPr>
          <p:cNvPr id="2" name="Titel 1"/>
          <p:cNvSpPr>
            <a:spLocks noGrp="1"/>
          </p:cNvSpPr>
          <p:nvPr>
            <p:ph type="title"/>
          </p:nvPr>
        </p:nvSpPr>
        <p:spPr>
          <a:xfrm>
            <a:off x="551384" y="935038"/>
            <a:ext cx="11256616" cy="500062"/>
          </a:xfrm>
        </p:spPr>
        <p:txBody>
          <a:bodyPr/>
          <a:lstStyle/>
          <a:p>
            <a:r>
              <a:rPr lang="de-DE" dirty="0"/>
              <a:t>Titelmasterformat durch Klicken bearbeiten</a:t>
            </a:r>
          </a:p>
        </p:txBody>
      </p:sp>
      <p:sp>
        <p:nvSpPr>
          <p:cNvPr id="3" name="Inhaltsplatzhalter 2"/>
          <p:cNvSpPr>
            <a:spLocks noGrp="1"/>
          </p:cNvSpPr>
          <p:nvPr>
            <p:ph idx="1"/>
          </p:nvPr>
        </p:nvSpPr>
        <p:spPr>
          <a:xfrm>
            <a:off x="551384" y="1628776"/>
            <a:ext cx="11256616" cy="4697413"/>
          </a:xfrm>
        </p:spPr>
        <p:txBody>
          <a:bodyPr/>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Inhaltsplatzhalter 2"/>
          <p:cNvSpPr>
            <a:spLocks noGrp="1"/>
          </p:cNvSpPr>
          <p:nvPr>
            <p:ph idx="11"/>
          </p:nvPr>
        </p:nvSpPr>
        <p:spPr>
          <a:xfrm>
            <a:off x="551384" y="1628776"/>
            <a:ext cx="11256616" cy="4697413"/>
          </a:xfrm>
        </p:spPr>
        <p:txBody>
          <a:bodyPr/>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9" name="Rectangle 11">
            <a:extLst>
              <a:ext uri="{FF2B5EF4-FFF2-40B4-BE49-F238E27FC236}">
                <a16:creationId xmlns:a16="http://schemas.microsoft.com/office/drawing/2014/main" id="{23E2966C-97A0-5C4D-E4A6-F4F660A8A822}"/>
              </a:ext>
            </a:extLst>
          </p:cNvPr>
          <p:cNvSpPr>
            <a:spLocks noGrp="1" noChangeArrowheads="1"/>
          </p:cNvSpPr>
          <p:nvPr>
            <p:ph type="sldNum" sz="quarter" idx="13"/>
          </p:nvPr>
        </p:nvSpPr>
        <p:spPr/>
        <p:txBody>
          <a:bodyPr/>
          <a:lstStyle>
            <a:lvl1pPr>
              <a:defRPr/>
            </a:lvl1pPr>
          </a:lstStyle>
          <a:p>
            <a:fld id="{74B0FEC0-8909-41C2-A622-7702E290939E}" type="slidenum">
              <a:rPr lang="de-DE" altLang="en-US"/>
              <a:pPr/>
              <a:t>‹Nr.›</a:t>
            </a:fld>
            <a:endParaRPr lang="de-DE" altLang="en-US" dirty="0"/>
          </a:p>
        </p:txBody>
      </p:sp>
      <p:sp>
        <p:nvSpPr>
          <p:cNvPr id="20" name="Rectangle 8">
            <a:extLst>
              <a:ext uri="{FF2B5EF4-FFF2-40B4-BE49-F238E27FC236}">
                <a16:creationId xmlns:a16="http://schemas.microsoft.com/office/drawing/2014/main" id="{08D88090-FD37-6007-BF47-78D87AF205CB}"/>
              </a:ext>
            </a:extLst>
          </p:cNvPr>
          <p:cNvSpPr>
            <a:spLocks noGrp="1" noChangeArrowheads="1"/>
          </p:cNvSpPr>
          <p:nvPr>
            <p:ph type="ftr" sz="quarter" idx="3"/>
          </p:nvPr>
        </p:nvSpPr>
        <p:spPr bwMode="auto">
          <a:xfrm>
            <a:off x="5624354" y="6475412"/>
            <a:ext cx="6183646"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defRPr sz="1000" b="1">
                <a:solidFill>
                  <a:srgbClr val="3B687F"/>
                </a:solidFill>
              </a:defRPr>
            </a:lvl1pPr>
          </a:lstStyle>
          <a:p>
            <a:r>
              <a:rPr lang="de-DE" altLang="de-DE" dirty="0"/>
              <a:t>Handlungshilfe Klimamanagement für Einsteiger </a:t>
            </a:r>
            <a:r>
              <a:rPr lang="de-DE" dirty="0"/>
              <a:t>| © LfU | IZU Infozentrum UmweltWirtschaft | 2023</a:t>
            </a:r>
          </a:p>
        </p:txBody>
      </p:sp>
    </p:spTree>
    <p:extLst>
      <p:ext uri="{BB962C8B-B14F-4D97-AF65-F5344CB8AC3E}">
        <p14:creationId xmlns:p14="http://schemas.microsoft.com/office/powerpoint/2010/main" val="1822386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_Titel und Inhalt">
    <p:spTree>
      <p:nvGrpSpPr>
        <p:cNvPr id="1" name=""/>
        <p:cNvGrpSpPr/>
        <p:nvPr/>
      </p:nvGrpSpPr>
      <p:grpSpPr>
        <a:xfrm>
          <a:off x="0" y="0"/>
          <a:ext cx="0" cy="0"/>
          <a:chOff x="0" y="0"/>
          <a:chExt cx="0" cy="0"/>
        </a:xfrm>
      </p:grpSpPr>
      <p:sp>
        <p:nvSpPr>
          <p:cNvPr id="4" name="Rechteck 1">
            <a:extLst>
              <a:ext uri="{FF2B5EF4-FFF2-40B4-BE49-F238E27FC236}">
                <a16:creationId xmlns:a16="http://schemas.microsoft.com/office/drawing/2014/main" id="{5C4D366F-E284-5DAE-D5B9-6F859D363649}"/>
              </a:ext>
            </a:extLst>
          </p:cNvPr>
          <p:cNvSpPr>
            <a:spLocks noChangeArrowheads="1"/>
          </p:cNvSpPr>
          <p:nvPr/>
        </p:nvSpPr>
        <p:spPr bwMode="auto">
          <a:xfrm>
            <a:off x="1243013" y="2011363"/>
            <a:ext cx="7481887"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GB" altLang="en-US" dirty="0"/>
          </a:p>
        </p:txBody>
      </p:sp>
      <p:sp>
        <p:nvSpPr>
          <p:cNvPr id="6" name="Ellipse 2">
            <a:extLst>
              <a:ext uri="{FF2B5EF4-FFF2-40B4-BE49-F238E27FC236}">
                <a16:creationId xmlns:a16="http://schemas.microsoft.com/office/drawing/2014/main" id="{A3300D22-F5A3-CF31-70EF-8DBBCA8C52A8}"/>
              </a:ext>
            </a:extLst>
          </p:cNvPr>
          <p:cNvSpPr>
            <a:spLocks noChangeArrowheads="1"/>
          </p:cNvSpPr>
          <p:nvPr userDrawn="1"/>
        </p:nvSpPr>
        <p:spPr bwMode="auto">
          <a:xfrm>
            <a:off x="550863" y="184150"/>
            <a:ext cx="550862" cy="549275"/>
          </a:xfrm>
          <a:prstGeom prst="ellipse">
            <a:avLst/>
          </a:prstGeom>
          <a:solidFill>
            <a:srgbClr val="3B687F"/>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lgn="r">
              <a:defRPr sz="2400">
                <a:solidFill>
                  <a:schemeClr val="tx1"/>
                </a:solidFill>
                <a:latin typeface="Arial" panose="020B0604020202020204" pitchFamily="34" charset="0"/>
                <a:ea typeface="ＭＳ Ｐゴシック" panose="020B0600070205080204" pitchFamily="34" charset="-128"/>
              </a:defRPr>
            </a:lvl1pPr>
            <a:lvl2pPr marL="742950" indent="-285750" algn="r">
              <a:defRPr sz="2400">
                <a:solidFill>
                  <a:schemeClr val="tx1"/>
                </a:solidFill>
                <a:latin typeface="Arial" panose="020B0604020202020204" pitchFamily="34" charset="0"/>
                <a:ea typeface="ＭＳ Ｐゴシック" panose="020B0600070205080204" pitchFamily="34" charset="-128"/>
              </a:defRPr>
            </a:lvl2pPr>
            <a:lvl3pPr marL="1143000" indent="-228600" algn="r">
              <a:defRPr sz="2400">
                <a:solidFill>
                  <a:schemeClr val="tx1"/>
                </a:solidFill>
                <a:latin typeface="Arial" panose="020B0604020202020204" pitchFamily="34" charset="0"/>
                <a:ea typeface="ＭＳ Ｐゴシック" panose="020B0600070205080204" pitchFamily="34" charset="-128"/>
              </a:defRPr>
            </a:lvl3pPr>
            <a:lvl4pPr marL="1600200" indent="-228600" algn="r">
              <a:defRPr sz="2400">
                <a:solidFill>
                  <a:schemeClr val="tx1"/>
                </a:solidFill>
                <a:latin typeface="Arial" panose="020B0604020202020204" pitchFamily="34" charset="0"/>
                <a:ea typeface="ＭＳ Ｐゴシック" panose="020B0600070205080204" pitchFamily="34" charset="-128"/>
              </a:defRPr>
            </a:lvl4pPr>
            <a:lvl5pPr marL="2057400" indent="-228600" algn="r">
              <a:defRPr sz="2400">
                <a:solidFill>
                  <a:schemeClr val="tx1"/>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altLang="en-US" dirty="0"/>
          </a:p>
        </p:txBody>
      </p:sp>
      <p:sp>
        <p:nvSpPr>
          <p:cNvPr id="7" name="Ellipse 3">
            <a:extLst>
              <a:ext uri="{FF2B5EF4-FFF2-40B4-BE49-F238E27FC236}">
                <a16:creationId xmlns:a16="http://schemas.microsoft.com/office/drawing/2014/main" id="{DE7E93D8-2726-0470-73A1-9CBAF93A2C5A}"/>
              </a:ext>
            </a:extLst>
          </p:cNvPr>
          <p:cNvSpPr>
            <a:spLocks noChangeArrowheads="1"/>
          </p:cNvSpPr>
          <p:nvPr userDrawn="1"/>
        </p:nvSpPr>
        <p:spPr bwMode="auto">
          <a:xfrm>
            <a:off x="1939925" y="193675"/>
            <a:ext cx="550863" cy="549275"/>
          </a:xfrm>
          <a:prstGeom prst="ellipse">
            <a:avLst/>
          </a:prstGeom>
          <a:solidFill>
            <a:srgbClr val="526E7F"/>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lgn="r">
              <a:defRPr sz="2400">
                <a:solidFill>
                  <a:schemeClr val="tx1"/>
                </a:solidFill>
                <a:latin typeface="Arial" panose="020B0604020202020204" pitchFamily="34" charset="0"/>
                <a:ea typeface="ＭＳ Ｐゴシック" panose="020B0600070205080204" pitchFamily="34" charset="-128"/>
              </a:defRPr>
            </a:lvl1pPr>
            <a:lvl2pPr marL="742950" indent="-285750" algn="r">
              <a:defRPr sz="2400">
                <a:solidFill>
                  <a:schemeClr val="tx1"/>
                </a:solidFill>
                <a:latin typeface="Arial" panose="020B0604020202020204" pitchFamily="34" charset="0"/>
                <a:ea typeface="ＭＳ Ｐゴシック" panose="020B0600070205080204" pitchFamily="34" charset="-128"/>
              </a:defRPr>
            </a:lvl2pPr>
            <a:lvl3pPr marL="1143000" indent="-228600" algn="r">
              <a:defRPr sz="2400">
                <a:solidFill>
                  <a:schemeClr val="tx1"/>
                </a:solidFill>
                <a:latin typeface="Arial" panose="020B0604020202020204" pitchFamily="34" charset="0"/>
                <a:ea typeface="ＭＳ Ｐゴシック" panose="020B0600070205080204" pitchFamily="34" charset="-128"/>
              </a:defRPr>
            </a:lvl3pPr>
            <a:lvl4pPr marL="1600200" indent="-228600" algn="r">
              <a:defRPr sz="2400">
                <a:solidFill>
                  <a:schemeClr val="tx1"/>
                </a:solidFill>
                <a:latin typeface="Arial" panose="020B0604020202020204" pitchFamily="34" charset="0"/>
                <a:ea typeface="ＭＳ Ｐゴシック" panose="020B0600070205080204" pitchFamily="34" charset="-128"/>
              </a:defRPr>
            </a:lvl4pPr>
            <a:lvl5pPr marL="2057400" indent="-228600" algn="r">
              <a:defRPr sz="2400">
                <a:solidFill>
                  <a:schemeClr val="tx1"/>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altLang="en-US" dirty="0"/>
          </a:p>
        </p:txBody>
      </p:sp>
      <p:sp>
        <p:nvSpPr>
          <p:cNvPr id="8" name="Ellipse 4">
            <a:extLst>
              <a:ext uri="{FF2B5EF4-FFF2-40B4-BE49-F238E27FC236}">
                <a16:creationId xmlns:a16="http://schemas.microsoft.com/office/drawing/2014/main" id="{6BE4EA90-AE78-DCDC-7289-CCF58E8DBF62}"/>
              </a:ext>
            </a:extLst>
          </p:cNvPr>
          <p:cNvSpPr>
            <a:spLocks noChangeArrowheads="1"/>
          </p:cNvSpPr>
          <p:nvPr userDrawn="1"/>
        </p:nvSpPr>
        <p:spPr bwMode="auto">
          <a:xfrm>
            <a:off x="3509963" y="184150"/>
            <a:ext cx="550862" cy="549275"/>
          </a:xfrm>
          <a:prstGeom prst="ellipse">
            <a:avLst/>
          </a:prstGeom>
          <a:solidFill>
            <a:srgbClr val="526E7F"/>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lgn="r">
              <a:defRPr sz="2400">
                <a:solidFill>
                  <a:schemeClr val="tx1"/>
                </a:solidFill>
                <a:latin typeface="Arial" panose="020B0604020202020204" pitchFamily="34" charset="0"/>
                <a:ea typeface="ＭＳ Ｐゴシック" panose="020B0600070205080204" pitchFamily="34" charset="-128"/>
              </a:defRPr>
            </a:lvl1pPr>
            <a:lvl2pPr marL="742950" indent="-285750" algn="r">
              <a:defRPr sz="2400">
                <a:solidFill>
                  <a:schemeClr val="tx1"/>
                </a:solidFill>
                <a:latin typeface="Arial" panose="020B0604020202020204" pitchFamily="34" charset="0"/>
                <a:ea typeface="ＭＳ Ｐゴシック" panose="020B0600070205080204" pitchFamily="34" charset="-128"/>
              </a:defRPr>
            </a:lvl2pPr>
            <a:lvl3pPr marL="1143000" indent="-228600" algn="r">
              <a:defRPr sz="2400">
                <a:solidFill>
                  <a:schemeClr val="tx1"/>
                </a:solidFill>
                <a:latin typeface="Arial" panose="020B0604020202020204" pitchFamily="34" charset="0"/>
                <a:ea typeface="ＭＳ Ｐゴシック" panose="020B0600070205080204" pitchFamily="34" charset="-128"/>
              </a:defRPr>
            </a:lvl3pPr>
            <a:lvl4pPr marL="1600200" indent="-228600" algn="r">
              <a:defRPr sz="2400">
                <a:solidFill>
                  <a:schemeClr val="tx1"/>
                </a:solidFill>
                <a:latin typeface="Arial" panose="020B0604020202020204" pitchFamily="34" charset="0"/>
                <a:ea typeface="ＭＳ Ｐゴシック" panose="020B0600070205080204" pitchFamily="34" charset="-128"/>
              </a:defRPr>
            </a:lvl4pPr>
            <a:lvl5pPr marL="2057400" indent="-228600" algn="r">
              <a:defRPr sz="2400">
                <a:solidFill>
                  <a:schemeClr val="tx1"/>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altLang="en-US" dirty="0"/>
          </a:p>
        </p:txBody>
      </p:sp>
      <p:sp>
        <p:nvSpPr>
          <p:cNvPr id="9" name="Textfeld 5">
            <a:extLst>
              <a:ext uri="{FF2B5EF4-FFF2-40B4-BE49-F238E27FC236}">
                <a16:creationId xmlns:a16="http://schemas.microsoft.com/office/drawing/2014/main" id="{4EA9F4B1-AD8F-BD26-2774-DE0A4ABF548F}"/>
              </a:ext>
            </a:extLst>
          </p:cNvPr>
          <p:cNvSpPr txBox="1">
            <a:spLocks noChangeArrowheads="1"/>
          </p:cNvSpPr>
          <p:nvPr userDrawn="1"/>
        </p:nvSpPr>
        <p:spPr bwMode="auto">
          <a:xfrm>
            <a:off x="1044575" y="265113"/>
            <a:ext cx="152876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a:defRPr sz="2400">
                <a:solidFill>
                  <a:schemeClr val="tx1"/>
                </a:solidFill>
                <a:latin typeface="Arial" panose="020B0604020202020204" pitchFamily="34" charset="0"/>
                <a:ea typeface="ＭＳ Ｐゴシック" panose="020B0600070205080204" pitchFamily="34" charset="-128"/>
              </a:defRPr>
            </a:lvl1pPr>
            <a:lvl2pPr marL="742950" indent="-285750" algn="r">
              <a:defRPr sz="2400">
                <a:solidFill>
                  <a:schemeClr val="tx1"/>
                </a:solidFill>
                <a:latin typeface="Arial" panose="020B0604020202020204" pitchFamily="34" charset="0"/>
                <a:ea typeface="ＭＳ Ｐゴシック" panose="020B0600070205080204" pitchFamily="34" charset="-128"/>
              </a:defRPr>
            </a:lvl2pPr>
            <a:lvl3pPr marL="1143000" indent="-228600" algn="r">
              <a:defRPr sz="2400">
                <a:solidFill>
                  <a:schemeClr val="tx1"/>
                </a:solidFill>
                <a:latin typeface="Arial" panose="020B0604020202020204" pitchFamily="34" charset="0"/>
                <a:ea typeface="ＭＳ Ｐゴシック" panose="020B0600070205080204" pitchFamily="34" charset="-128"/>
              </a:defRPr>
            </a:lvl3pPr>
            <a:lvl4pPr marL="1600200" indent="-228600" algn="r">
              <a:defRPr sz="2400">
                <a:solidFill>
                  <a:schemeClr val="tx1"/>
                </a:solidFill>
                <a:latin typeface="Arial" panose="020B0604020202020204" pitchFamily="34" charset="0"/>
                <a:ea typeface="ＭＳ Ｐゴシック" panose="020B0600070205080204" pitchFamily="34" charset="-128"/>
              </a:defRPr>
            </a:lvl4pPr>
            <a:lvl5pPr marL="2057400" indent="-228600" algn="r">
              <a:defRPr sz="2400">
                <a:solidFill>
                  <a:schemeClr val="tx1"/>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l">
              <a:defRPr/>
            </a:pPr>
            <a:r>
              <a:rPr lang="de-DE" altLang="en-US" sz="1600" dirty="0"/>
              <a:t>Planen</a:t>
            </a:r>
          </a:p>
        </p:txBody>
      </p:sp>
      <p:sp>
        <p:nvSpPr>
          <p:cNvPr id="10" name="Textfeld 6">
            <a:extLst>
              <a:ext uri="{FF2B5EF4-FFF2-40B4-BE49-F238E27FC236}">
                <a16:creationId xmlns:a16="http://schemas.microsoft.com/office/drawing/2014/main" id="{9BD28DB0-60BF-500F-6D64-41BBE90BF545}"/>
              </a:ext>
            </a:extLst>
          </p:cNvPr>
          <p:cNvSpPr txBox="1">
            <a:spLocks noChangeArrowheads="1"/>
          </p:cNvSpPr>
          <p:nvPr userDrawn="1"/>
        </p:nvSpPr>
        <p:spPr bwMode="auto">
          <a:xfrm>
            <a:off x="4024313" y="274638"/>
            <a:ext cx="12509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a:defRPr sz="2400">
                <a:solidFill>
                  <a:schemeClr val="tx1"/>
                </a:solidFill>
                <a:latin typeface="Arial" panose="020B0604020202020204" pitchFamily="34" charset="0"/>
                <a:ea typeface="ＭＳ Ｐゴシック" panose="020B0600070205080204" pitchFamily="34" charset="-128"/>
              </a:defRPr>
            </a:lvl1pPr>
            <a:lvl2pPr marL="742950" indent="-285750" algn="r">
              <a:defRPr sz="2400">
                <a:solidFill>
                  <a:schemeClr val="tx1"/>
                </a:solidFill>
                <a:latin typeface="Arial" panose="020B0604020202020204" pitchFamily="34" charset="0"/>
                <a:ea typeface="ＭＳ Ｐゴシック" panose="020B0600070205080204" pitchFamily="34" charset="-128"/>
              </a:defRPr>
            </a:lvl2pPr>
            <a:lvl3pPr marL="1143000" indent="-228600" algn="r">
              <a:defRPr sz="2400">
                <a:solidFill>
                  <a:schemeClr val="tx1"/>
                </a:solidFill>
                <a:latin typeface="Arial" panose="020B0604020202020204" pitchFamily="34" charset="0"/>
                <a:ea typeface="ＭＳ Ｐゴシック" panose="020B0600070205080204" pitchFamily="34" charset="-128"/>
              </a:defRPr>
            </a:lvl3pPr>
            <a:lvl4pPr marL="1600200" indent="-228600" algn="r">
              <a:defRPr sz="2400">
                <a:solidFill>
                  <a:schemeClr val="tx1"/>
                </a:solidFill>
                <a:latin typeface="Arial" panose="020B0604020202020204" pitchFamily="34" charset="0"/>
                <a:ea typeface="ＭＳ Ｐゴシック" panose="020B0600070205080204" pitchFamily="34" charset="-128"/>
              </a:defRPr>
            </a:lvl4pPr>
            <a:lvl5pPr marL="2057400" indent="-228600" algn="r">
              <a:defRPr sz="2400">
                <a:solidFill>
                  <a:schemeClr val="tx1"/>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l">
              <a:defRPr/>
            </a:pPr>
            <a:r>
              <a:rPr lang="de-DE" altLang="en-US" sz="1600" dirty="0"/>
              <a:t>Überprüfen</a:t>
            </a:r>
          </a:p>
        </p:txBody>
      </p:sp>
      <p:sp>
        <p:nvSpPr>
          <p:cNvPr id="11" name="Ellipse 7">
            <a:extLst>
              <a:ext uri="{FF2B5EF4-FFF2-40B4-BE49-F238E27FC236}">
                <a16:creationId xmlns:a16="http://schemas.microsoft.com/office/drawing/2014/main" id="{6D724FC8-3AAD-6BA8-72EA-591E12A329B7}"/>
              </a:ext>
            </a:extLst>
          </p:cNvPr>
          <p:cNvSpPr>
            <a:spLocks noChangeArrowheads="1"/>
          </p:cNvSpPr>
          <p:nvPr userDrawn="1"/>
        </p:nvSpPr>
        <p:spPr bwMode="auto">
          <a:xfrm>
            <a:off x="5373688" y="158750"/>
            <a:ext cx="550862" cy="550863"/>
          </a:xfrm>
          <a:prstGeom prst="ellipse">
            <a:avLst/>
          </a:prstGeom>
          <a:solidFill>
            <a:srgbClr val="F9AA00"/>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lgn="r">
              <a:defRPr sz="2400">
                <a:solidFill>
                  <a:schemeClr val="tx1"/>
                </a:solidFill>
                <a:latin typeface="Arial" panose="020B0604020202020204" pitchFamily="34" charset="0"/>
                <a:ea typeface="ＭＳ Ｐゴシック" panose="020B0600070205080204" pitchFamily="34" charset="-128"/>
              </a:defRPr>
            </a:lvl1pPr>
            <a:lvl2pPr marL="742950" indent="-285750" algn="r">
              <a:defRPr sz="2400">
                <a:solidFill>
                  <a:schemeClr val="tx1"/>
                </a:solidFill>
                <a:latin typeface="Arial" panose="020B0604020202020204" pitchFamily="34" charset="0"/>
                <a:ea typeface="ＭＳ Ｐゴシック" panose="020B0600070205080204" pitchFamily="34" charset="-128"/>
              </a:defRPr>
            </a:lvl2pPr>
            <a:lvl3pPr marL="1143000" indent="-228600" algn="r">
              <a:defRPr sz="2400">
                <a:solidFill>
                  <a:schemeClr val="tx1"/>
                </a:solidFill>
                <a:latin typeface="Arial" panose="020B0604020202020204" pitchFamily="34" charset="0"/>
                <a:ea typeface="ＭＳ Ｐゴシック" panose="020B0600070205080204" pitchFamily="34" charset="-128"/>
              </a:defRPr>
            </a:lvl3pPr>
            <a:lvl4pPr marL="1600200" indent="-228600" algn="r">
              <a:defRPr sz="2400">
                <a:solidFill>
                  <a:schemeClr val="tx1"/>
                </a:solidFill>
                <a:latin typeface="Arial" panose="020B0604020202020204" pitchFamily="34" charset="0"/>
                <a:ea typeface="ＭＳ Ｐゴシック" panose="020B0600070205080204" pitchFamily="34" charset="-128"/>
              </a:defRPr>
            </a:lvl4pPr>
            <a:lvl5pPr marL="2057400" indent="-228600" algn="r">
              <a:defRPr sz="2400">
                <a:solidFill>
                  <a:schemeClr val="tx1"/>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defRPr/>
            </a:pPr>
            <a:endParaRPr lang="en-US" altLang="en-US" dirty="0"/>
          </a:p>
        </p:txBody>
      </p:sp>
      <p:sp>
        <p:nvSpPr>
          <p:cNvPr id="12" name="Textfeld 8">
            <a:extLst>
              <a:ext uri="{FF2B5EF4-FFF2-40B4-BE49-F238E27FC236}">
                <a16:creationId xmlns:a16="http://schemas.microsoft.com/office/drawing/2014/main" id="{7D792F6C-F298-51B5-7DDC-806D63F58BC7}"/>
              </a:ext>
            </a:extLst>
          </p:cNvPr>
          <p:cNvSpPr txBox="1">
            <a:spLocks noChangeArrowheads="1"/>
          </p:cNvSpPr>
          <p:nvPr userDrawn="1"/>
        </p:nvSpPr>
        <p:spPr bwMode="auto">
          <a:xfrm>
            <a:off x="5924550" y="277813"/>
            <a:ext cx="2698750"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a:defRPr sz="2400">
                <a:solidFill>
                  <a:schemeClr val="tx1"/>
                </a:solidFill>
                <a:latin typeface="Arial" panose="020B0604020202020204" pitchFamily="34" charset="0"/>
                <a:ea typeface="ＭＳ Ｐゴシック" panose="020B0600070205080204" pitchFamily="34" charset="-128"/>
              </a:defRPr>
            </a:lvl1pPr>
            <a:lvl2pPr marL="742950" indent="-285750" algn="r">
              <a:defRPr sz="2400">
                <a:solidFill>
                  <a:schemeClr val="tx1"/>
                </a:solidFill>
                <a:latin typeface="Arial" panose="020B0604020202020204" pitchFamily="34" charset="0"/>
                <a:ea typeface="ＭＳ Ｐゴシック" panose="020B0600070205080204" pitchFamily="34" charset="-128"/>
              </a:defRPr>
            </a:lvl2pPr>
            <a:lvl3pPr marL="1143000" indent="-228600" algn="r">
              <a:defRPr sz="2400">
                <a:solidFill>
                  <a:schemeClr val="tx1"/>
                </a:solidFill>
                <a:latin typeface="Arial" panose="020B0604020202020204" pitchFamily="34" charset="0"/>
                <a:ea typeface="ＭＳ Ｐゴシック" panose="020B0600070205080204" pitchFamily="34" charset="-128"/>
              </a:defRPr>
            </a:lvl3pPr>
            <a:lvl4pPr marL="1600200" indent="-228600" algn="r">
              <a:defRPr sz="2400">
                <a:solidFill>
                  <a:schemeClr val="tx1"/>
                </a:solidFill>
                <a:latin typeface="Arial" panose="020B0604020202020204" pitchFamily="34" charset="0"/>
                <a:ea typeface="ＭＳ Ｐゴシック" panose="020B0600070205080204" pitchFamily="34" charset="-128"/>
              </a:defRPr>
            </a:lvl4pPr>
            <a:lvl5pPr marL="2057400" indent="-228600" algn="r">
              <a:defRPr sz="2400">
                <a:solidFill>
                  <a:schemeClr val="tx1"/>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l">
              <a:defRPr/>
            </a:pPr>
            <a:r>
              <a:rPr lang="de-DE" altLang="en-US" sz="1600" dirty="0"/>
              <a:t>Handeln</a:t>
            </a:r>
          </a:p>
        </p:txBody>
      </p:sp>
      <p:pic>
        <p:nvPicPr>
          <p:cNvPr id="13" name="Grafik 16" descr="Teleskop mit einfarbiger Füllung">
            <a:extLst>
              <a:ext uri="{FF2B5EF4-FFF2-40B4-BE49-F238E27FC236}">
                <a16:creationId xmlns:a16="http://schemas.microsoft.com/office/drawing/2014/main" id="{B21D99DE-9F77-CC17-3709-46CF0484DA2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49288" y="296863"/>
            <a:ext cx="35877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Grafik 17" descr="Glühbirne und Zahnrad mit einfarbiger Füllung">
            <a:extLst>
              <a:ext uri="{FF2B5EF4-FFF2-40B4-BE49-F238E27FC236}">
                <a16:creationId xmlns:a16="http://schemas.microsoft.com/office/drawing/2014/main" id="{958E6A44-0C7C-5DA3-4541-E105D17A4CC4}"/>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468938" y="252413"/>
            <a:ext cx="360362"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Grafik 18" descr="Zahnräder mit einfarbiger Füllung">
            <a:extLst>
              <a:ext uri="{FF2B5EF4-FFF2-40B4-BE49-F238E27FC236}">
                <a16:creationId xmlns:a16="http://schemas.microsoft.com/office/drawing/2014/main" id="{BB806706-6246-0605-8579-C213265B2170}"/>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2032000" y="288925"/>
            <a:ext cx="360363"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Grafik 19" descr="Abzeichen Tick1 mit einfarbiger Füllung">
            <a:extLst>
              <a:ext uri="{FF2B5EF4-FFF2-40B4-BE49-F238E27FC236}">
                <a16:creationId xmlns:a16="http://schemas.microsoft.com/office/drawing/2014/main" id="{11B6D099-9FE8-BC40-6345-EE86D7564949}"/>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3602038" y="265113"/>
            <a:ext cx="360362"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feld 13">
            <a:extLst>
              <a:ext uri="{FF2B5EF4-FFF2-40B4-BE49-F238E27FC236}">
                <a16:creationId xmlns:a16="http://schemas.microsoft.com/office/drawing/2014/main" id="{41BC39BA-11F5-B30E-236B-84421A13C1D5}"/>
              </a:ext>
            </a:extLst>
          </p:cNvPr>
          <p:cNvSpPr txBox="1">
            <a:spLocks noChangeArrowheads="1"/>
          </p:cNvSpPr>
          <p:nvPr userDrawn="1"/>
        </p:nvSpPr>
        <p:spPr bwMode="auto">
          <a:xfrm>
            <a:off x="2465388" y="279400"/>
            <a:ext cx="9461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a:defRPr sz="2400">
                <a:solidFill>
                  <a:schemeClr val="tx1"/>
                </a:solidFill>
                <a:latin typeface="Arial" panose="020B0604020202020204" pitchFamily="34" charset="0"/>
                <a:ea typeface="ＭＳ Ｐゴシック" panose="020B0600070205080204" pitchFamily="34" charset="-128"/>
              </a:defRPr>
            </a:lvl1pPr>
            <a:lvl2pPr marL="742950" indent="-285750" algn="r">
              <a:defRPr sz="2400">
                <a:solidFill>
                  <a:schemeClr val="tx1"/>
                </a:solidFill>
                <a:latin typeface="Arial" panose="020B0604020202020204" pitchFamily="34" charset="0"/>
                <a:ea typeface="ＭＳ Ｐゴシック" panose="020B0600070205080204" pitchFamily="34" charset="-128"/>
              </a:defRPr>
            </a:lvl2pPr>
            <a:lvl3pPr marL="1143000" indent="-228600" algn="r">
              <a:defRPr sz="2400">
                <a:solidFill>
                  <a:schemeClr val="tx1"/>
                </a:solidFill>
                <a:latin typeface="Arial" panose="020B0604020202020204" pitchFamily="34" charset="0"/>
                <a:ea typeface="ＭＳ Ｐゴシック" panose="020B0600070205080204" pitchFamily="34" charset="-128"/>
              </a:defRPr>
            </a:lvl3pPr>
            <a:lvl4pPr marL="1600200" indent="-228600" algn="r">
              <a:defRPr sz="2400">
                <a:solidFill>
                  <a:schemeClr val="tx1"/>
                </a:solidFill>
                <a:latin typeface="Arial" panose="020B0604020202020204" pitchFamily="34" charset="0"/>
                <a:ea typeface="ＭＳ Ｐゴシック" panose="020B0600070205080204" pitchFamily="34" charset="-128"/>
              </a:defRPr>
            </a:lvl4pPr>
            <a:lvl5pPr marL="2057400" indent="-228600" algn="r">
              <a:defRPr sz="2400">
                <a:solidFill>
                  <a:schemeClr val="tx1"/>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l">
              <a:defRPr/>
            </a:pPr>
            <a:r>
              <a:rPr lang="de-DE" altLang="en-US" sz="1600" dirty="0"/>
              <a:t>Machen</a:t>
            </a:r>
          </a:p>
        </p:txBody>
      </p:sp>
      <p:sp>
        <p:nvSpPr>
          <p:cNvPr id="2" name="Titel 1"/>
          <p:cNvSpPr>
            <a:spLocks noGrp="1"/>
          </p:cNvSpPr>
          <p:nvPr>
            <p:ph type="title"/>
          </p:nvPr>
        </p:nvSpPr>
        <p:spPr>
          <a:xfrm>
            <a:off x="551384" y="935038"/>
            <a:ext cx="11256616" cy="500062"/>
          </a:xfrm>
        </p:spPr>
        <p:txBody>
          <a:bodyPr/>
          <a:lstStyle/>
          <a:p>
            <a:r>
              <a:rPr lang="de-DE" dirty="0"/>
              <a:t>Titelmasterformat durch Klicken bearbeiten</a:t>
            </a:r>
          </a:p>
        </p:txBody>
      </p:sp>
      <p:sp>
        <p:nvSpPr>
          <p:cNvPr id="3" name="Inhaltsplatzhalter 2"/>
          <p:cNvSpPr>
            <a:spLocks noGrp="1"/>
          </p:cNvSpPr>
          <p:nvPr>
            <p:ph idx="1"/>
          </p:nvPr>
        </p:nvSpPr>
        <p:spPr>
          <a:xfrm>
            <a:off x="551384" y="1628776"/>
            <a:ext cx="11256616" cy="4697413"/>
          </a:xfrm>
        </p:spPr>
        <p:txBody>
          <a:bodyPr/>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5" name="Inhaltsplatzhalter 2"/>
          <p:cNvSpPr>
            <a:spLocks noGrp="1"/>
          </p:cNvSpPr>
          <p:nvPr>
            <p:ph idx="11"/>
          </p:nvPr>
        </p:nvSpPr>
        <p:spPr>
          <a:xfrm>
            <a:off x="551384" y="1628776"/>
            <a:ext cx="11256616" cy="4697413"/>
          </a:xfrm>
        </p:spPr>
        <p:txBody>
          <a:bodyPr/>
          <a:lstStyle>
            <a:lvl1pPr>
              <a:lnSpc>
                <a:spcPts val="1600"/>
              </a:lnSpc>
              <a:spcBef>
                <a:spcPts val="800"/>
              </a:spcBef>
              <a:defRPr sz="1200"/>
            </a:lvl1pPr>
            <a:lvl2pPr>
              <a:lnSpc>
                <a:spcPts val="1600"/>
              </a:lnSpc>
              <a:spcBef>
                <a:spcPts val="800"/>
              </a:spcBef>
              <a:defRPr sz="1200"/>
            </a:lvl2pPr>
            <a:lvl3pPr>
              <a:lnSpc>
                <a:spcPts val="1600"/>
              </a:lnSpc>
              <a:spcBef>
                <a:spcPts val="800"/>
              </a:spcBef>
              <a:defRPr sz="1200"/>
            </a:lvl3pPr>
            <a:lvl4pPr>
              <a:lnSpc>
                <a:spcPts val="1600"/>
              </a:lnSpc>
              <a:spcBef>
                <a:spcPts val="800"/>
              </a:spcBef>
              <a:defRPr sz="1200"/>
            </a:lvl4pPr>
            <a:lvl5pPr>
              <a:lnSpc>
                <a:spcPts val="1600"/>
              </a:lnSpc>
              <a:spcBef>
                <a:spcPts val="800"/>
              </a:spcBef>
              <a:defRPr sz="12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9" name="Rectangle 11">
            <a:extLst>
              <a:ext uri="{FF2B5EF4-FFF2-40B4-BE49-F238E27FC236}">
                <a16:creationId xmlns:a16="http://schemas.microsoft.com/office/drawing/2014/main" id="{63DBC224-95F3-D6FD-7C89-3938AB0BE671}"/>
              </a:ext>
            </a:extLst>
          </p:cNvPr>
          <p:cNvSpPr>
            <a:spLocks noGrp="1" noChangeArrowheads="1"/>
          </p:cNvSpPr>
          <p:nvPr>
            <p:ph type="sldNum" sz="quarter" idx="13"/>
          </p:nvPr>
        </p:nvSpPr>
        <p:spPr/>
        <p:txBody>
          <a:bodyPr/>
          <a:lstStyle>
            <a:lvl1pPr>
              <a:defRPr/>
            </a:lvl1pPr>
          </a:lstStyle>
          <a:p>
            <a:fld id="{427A836E-B390-4A04-9A50-E3C902E68F36}" type="slidenum">
              <a:rPr lang="de-DE" altLang="en-US"/>
              <a:pPr/>
              <a:t>‹Nr.›</a:t>
            </a:fld>
            <a:endParaRPr lang="de-DE" altLang="en-US" dirty="0"/>
          </a:p>
        </p:txBody>
      </p:sp>
      <p:sp>
        <p:nvSpPr>
          <p:cNvPr id="20" name="Rectangle 8">
            <a:extLst>
              <a:ext uri="{FF2B5EF4-FFF2-40B4-BE49-F238E27FC236}">
                <a16:creationId xmlns:a16="http://schemas.microsoft.com/office/drawing/2014/main" id="{EACDA659-5CB3-3C7D-B83B-42F0C6A770FB}"/>
              </a:ext>
            </a:extLst>
          </p:cNvPr>
          <p:cNvSpPr>
            <a:spLocks noGrp="1" noChangeArrowheads="1"/>
          </p:cNvSpPr>
          <p:nvPr>
            <p:ph type="ftr" sz="quarter" idx="3"/>
          </p:nvPr>
        </p:nvSpPr>
        <p:spPr bwMode="auto">
          <a:xfrm>
            <a:off x="5624354" y="6475412"/>
            <a:ext cx="6183646"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defRPr sz="1000" b="1">
                <a:solidFill>
                  <a:srgbClr val="3B687F"/>
                </a:solidFill>
              </a:defRPr>
            </a:lvl1pPr>
          </a:lstStyle>
          <a:p>
            <a:r>
              <a:rPr lang="de-DE" altLang="de-DE" dirty="0"/>
              <a:t>Handlungshilfe Klimamanagement für Einsteiger </a:t>
            </a:r>
            <a:r>
              <a:rPr lang="de-DE" dirty="0"/>
              <a:t>| © LfU | IZU Infozentrum UmweltWirtschaft | 2023</a:t>
            </a:r>
          </a:p>
        </p:txBody>
      </p:sp>
    </p:spTree>
    <p:extLst>
      <p:ext uri="{BB962C8B-B14F-4D97-AF65-F5344CB8AC3E}">
        <p14:creationId xmlns:p14="http://schemas.microsoft.com/office/powerpoint/2010/main" val="1751078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Bullets in 3 Spalten">
    <p:spTree>
      <p:nvGrpSpPr>
        <p:cNvPr id="1" name=""/>
        <p:cNvGrpSpPr/>
        <p:nvPr/>
      </p:nvGrpSpPr>
      <p:grpSpPr>
        <a:xfrm>
          <a:off x="0" y="0"/>
          <a:ext cx="0" cy="0"/>
          <a:chOff x="0" y="0"/>
          <a:chExt cx="0" cy="0"/>
        </a:xfrm>
      </p:grpSpPr>
      <p:cxnSp>
        <p:nvCxnSpPr>
          <p:cNvPr id="2" name="Straight Connector 19">
            <a:extLst>
              <a:ext uri="{FF2B5EF4-FFF2-40B4-BE49-F238E27FC236}">
                <a16:creationId xmlns:a16="http://schemas.microsoft.com/office/drawing/2014/main" id="{0C243A4D-74C0-FE78-0992-3BD992BAA41C}"/>
              </a:ext>
            </a:extLst>
          </p:cNvPr>
          <p:cNvCxnSpPr/>
          <p:nvPr userDrawn="1"/>
        </p:nvCxnSpPr>
        <p:spPr>
          <a:xfrm>
            <a:off x="4175125" y="2224088"/>
            <a:ext cx="0" cy="35814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 name="Straight Connector 20">
            <a:extLst>
              <a:ext uri="{FF2B5EF4-FFF2-40B4-BE49-F238E27FC236}">
                <a16:creationId xmlns:a16="http://schemas.microsoft.com/office/drawing/2014/main" id="{0B6BC4A4-0D9E-B4C2-2376-FF008907CB1D}"/>
              </a:ext>
            </a:extLst>
          </p:cNvPr>
          <p:cNvCxnSpPr/>
          <p:nvPr userDrawn="1"/>
        </p:nvCxnSpPr>
        <p:spPr>
          <a:xfrm>
            <a:off x="7824788" y="2224088"/>
            <a:ext cx="0" cy="358140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Text Placeholder 14"/>
          <p:cNvSpPr>
            <a:spLocks noGrp="1"/>
          </p:cNvSpPr>
          <p:nvPr>
            <p:ph type="body" sz="quarter" idx="13"/>
          </p:nvPr>
        </p:nvSpPr>
        <p:spPr>
          <a:xfrm>
            <a:off x="609600" y="2223368"/>
            <a:ext cx="3454400" cy="3797672"/>
          </a:xfrm>
        </p:spPr>
        <p:txBody>
          <a:bodyPr>
            <a:normAutofit/>
          </a:bodyPr>
          <a:lstStyle>
            <a:lvl1pPr marL="342900" indent="-342900">
              <a:buClr>
                <a:schemeClr val="tx1"/>
              </a:buClr>
              <a:buSzPct val="120000"/>
              <a:buFont typeface="Wingdings" pitchFamily="2" charset="2"/>
              <a:buChar char="§"/>
              <a:defRPr sz="1800"/>
            </a:lvl1pPr>
          </a:lstStyle>
          <a:p>
            <a:pPr lvl="0"/>
            <a:r>
              <a:rPr lang="de-DE"/>
              <a:t>Mastertextformat bearbeiten</a:t>
            </a:r>
          </a:p>
        </p:txBody>
      </p:sp>
      <p:sp>
        <p:nvSpPr>
          <p:cNvPr id="18" name="Content Placeholder 38"/>
          <p:cNvSpPr>
            <a:spLocks noGrp="1"/>
          </p:cNvSpPr>
          <p:nvPr>
            <p:ph sz="quarter" idx="37"/>
          </p:nvPr>
        </p:nvSpPr>
        <p:spPr>
          <a:xfrm>
            <a:off x="609600" y="1628552"/>
            <a:ext cx="3470176" cy="467816"/>
          </a:xfrm>
          <a:solidFill>
            <a:schemeClr val="tx1"/>
          </a:solidFill>
          <a:ln>
            <a:noFill/>
          </a:ln>
        </p:spPr>
        <p:txBody>
          <a:bodyPr anchor="ctr">
            <a:noAutofit/>
          </a:bodyPr>
          <a:lstStyle>
            <a:lvl1pPr marL="0" indent="0" algn="l">
              <a:buNone/>
              <a:tabLst/>
              <a:defRPr sz="1800" b="1">
                <a:solidFill>
                  <a:schemeClr val="bg1"/>
                </a:solidFill>
                <a:latin typeface="+mj-lt"/>
              </a:defRPr>
            </a:lvl1pPr>
          </a:lstStyle>
          <a:p>
            <a:pPr lvl="0"/>
            <a:r>
              <a:rPr lang="de-DE"/>
              <a:t>Textmasterformat bearbeiten</a:t>
            </a:r>
          </a:p>
        </p:txBody>
      </p:sp>
      <p:sp>
        <p:nvSpPr>
          <p:cNvPr id="14" name="Text Placeholder 14"/>
          <p:cNvSpPr>
            <a:spLocks noGrp="1"/>
          </p:cNvSpPr>
          <p:nvPr>
            <p:ph type="body" sz="quarter" idx="42"/>
          </p:nvPr>
        </p:nvSpPr>
        <p:spPr>
          <a:xfrm>
            <a:off x="4271797" y="2223368"/>
            <a:ext cx="3454400" cy="3797672"/>
          </a:xfrm>
        </p:spPr>
        <p:txBody>
          <a:bodyPr>
            <a:normAutofit/>
          </a:bodyPr>
          <a:lstStyle>
            <a:lvl1pPr marL="342900" indent="-342900">
              <a:buClr>
                <a:schemeClr val="tx1"/>
              </a:buClr>
              <a:buSzPct val="120000"/>
              <a:buFont typeface="Wingdings" pitchFamily="2" charset="2"/>
              <a:buChar char="§"/>
              <a:defRPr sz="1800"/>
            </a:lvl1pPr>
          </a:lstStyle>
          <a:p>
            <a:pPr lvl="0"/>
            <a:r>
              <a:rPr lang="de-DE"/>
              <a:t>Mastertextformat bearbeiten</a:t>
            </a:r>
          </a:p>
        </p:txBody>
      </p:sp>
      <p:sp>
        <p:nvSpPr>
          <p:cNvPr id="19" name="Text Placeholder 14"/>
          <p:cNvSpPr>
            <a:spLocks noGrp="1"/>
          </p:cNvSpPr>
          <p:nvPr>
            <p:ph type="body" sz="quarter" idx="43"/>
          </p:nvPr>
        </p:nvSpPr>
        <p:spPr>
          <a:xfrm>
            <a:off x="7920203" y="2223616"/>
            <a:ext cx="3648405" cy="3797672"/>
          </a:xfrm>
        </p:spPr>
        <p:txBody>
          <a:bodyPr>
            <a:normAutofit/>
          </a:bodyPr>
          <a:lstStyle>
            <a:lvl1pPr marL="342900" indent="-342900">
              <a:buClr>
                <a:schemeClr val="tx1"/>
              </a:buClr>
              <a:buSzPct val="120000"/>
              <a:buFont typeface="Wingdings" pitchFamily="2" charset="2"/>
              <a:buChar char="§"/>
              <a:defRPr sz="1800"/>
            </a:lvl1pPr>
          </a:lstStyle>
          <a:p>
            <a:pPr lvl="0"/>
            <a:r>
              <a:rPr lang="de-DE"/>
              <a:t>Mastertextformat bearbeiten</a:t>
            </a:r>
          </a:p>
        </p:txBody>
      </p:sp>
      <p:sp>
        <p:nvSpPr>
          <p:cNvPr id="20" name="Title 1"/>
          <p:cNvSpPr>
            <a:spLocks noGrp="1"/>
          </p:cNvSpPr>
          <p:nvPr>
            <p:ph type="title"/>
          </p:nvPr>
        </p:nvSpPr>
        <p:spPr>
          <a:xfrm>
            <a:off x="609600" y="56977"/>
            <a:ext cx="8174700" cy="864096"/>
          </a:xfrm>
        </p:spPr>
        <p:txBody>
          <a:bodyPr/>
          <a:lstStyle>
            <a:lvl1pPr>
              <a:defRPr/>
            </a:lvl1pPr>
          </a:lstStyle>
          <a:p>
            <a:r>
              <a:rPr lang="de-DE"/>
              <a:t>Mastertitelformat bearbeiten</a:t>
            </a:r>
            <a:endParaRPr lang="en-JM" dirty="0"/>
          </a:p>
        </p:txBody>
      </p:sp>
      <p:sp>
        <p:nvSpPr>
          <p:cNvPr id="22" name="Content Placeholder 38"/>
          <p:cNvSpPr>
            <a:spLocks noGrp="1"/>
          </p:cNvSpPr>
          <p:nvPr>
            <p:ph sz="quarter" idx="44"/>
          </p:nvPr>
        </p:nvSpPr>
        <p:spPr>
          <a:xfrm>
            <a:off x="4219023" y="1628552"/>
            <a:ext cx="3470176" cy="467816"/>
          </a:xfrm>
          <a:solidFill>
            <a:schemeClr val="tx1"/>
          </a:solidFill>
          <a:ln>
            <a:noFill/>
          </a:ln>
        </p:spPr>
        <p:txBody>
          <a:bodyPr anchor="ctr">
            <a:noAutofit/>
          </a:bodyPr>
          <a:lstStyle>
            <a:lvl1pPr marL="0" indent="0" algn="l">
              <a:buNone/>
              <a:tabLst/>
              <a:defRPr sz="1800" b="1">
                <a:solidFill>
                  <a:schemeClr val="bg1"/>
                </a:solidFill>
                <a:latin typeface="+mj-lt"/>
              </a:defRPr>
            </a:lvl1pPr>
          </a:lstStyle>
          <a:p>
            <a:pPr lvl="0"/>
            <a:r>
              <a:rPr lang="de-DE"/>
              <a:t>Textmasterformat bearbeiten</a:t>
            </a:r>
          </a:p>
        </p:txBody>
      </p:sp>
      <p:sp>
        <p:nvSpPr>
          <p:cNvPr id="24" name="Content Placeholder 38"/>
          <p:cNvSpPr>
            <a:spLocks noGrp="1"/>
          </p:cNvSpPr>
          <p:nvPr>
            <p:ph sz="quarter" idx="45"/>
          </p:nvPr>
        </p:nvSpPr>
        <p:spPr>
          <a:xfrm>
            <a:off x="7906411" y="1628552"/>
            <a:ext cx="3470176" cy="467816"/>
          </a:xfrm>
          <a:solidFill>
            <a:schemeClr val="tx1"/>
          </a:solidFill>
          <a:ln>
            <a:noFill/>
          </a:ln>
        </p:spPr>
        <p:txBody>
          <a:bodyPr anchor="ctr">
            <a:noAutofit/>
          </a:bodyPr>
          <a:lstStyle>
            <a:lvl1pPr marL="0" indent="0" algn="l">
              <a:buNone/>
              <a:tabLst/>
              <a:defRPr sz="1800" b="1">
                <a:solidFill>
                  <a:schemeClr val="bg1"/>
                </a:solidFill>
                <a:latin typeface="+mj-lt"/>
              </a:defRPr>
            </a:lvl1pPr>
          </a:lstStyle>
          <a:p>
            <a:pPr lvl="0"/>
            <a:r>
              <a:rPr lang="de-DE"/>
              <a:t>Textmasterformat bearbeiten</a:t>
            </a:r>
          </a:p>
        </p:txBody>
      </p:sp>
      <p:sp>
        <p:nvSpPr>
          <p:cNvPr id="7" name="Rectangle 11">
            <a:extLst>
              <a:ext uri="{FF2B5EF4-FFF2-40B4-BE49-F238E27FC236}">
                <a16:creationId xmlns:a16="http://schemas.microsoft.com/office/drawing/2014/main" id="{36BC1761-36F9-60AD-4062-5C06D95FE211}"/>
              </a:ext>
            </a:extLst>
          </p:cNvPr>
          <p:cNvSpPr>
            <a:spLocks noGrp="1" noChangeArrowheads="1"/>
          </p:cNvSpPr>
          <p:nvPr>
            <p:ph type="sldNum" sz="quarter" idx="46"/>
          </p:nvPr>
        </p:nvSpPr>
        <p:spPr>
          <a:xfrm>
            <a:off x="550863" y="6475413"/>
            <a:ext cx="638175" cy="280987"/>
          </a:xfrm>
        </p:spPr>
        <p:txBody>
          <a:bodyPr/>
          <a:lstStyle>
            <a:lvl1pPr>
              <a:defRPr/>
            </a:lvl1pPr>
          </a:lstStyle>
          <a:p>
            <a:fld id="{427A836E-B390-4A04-9A50-E3C902E68F36}" type="slidenum">
              <a:rPr lang="de-DE" altLang="en-US"/>
              <a:pPr/>
              <a:t>‹Nr.›</a:t>
            </a:fld>
            <a:endParaRPr lang="de-DE" altLang="en-US" dirty="0"/>
          </a:p>
        </p:txBody>
      </p:sp>
      <p:sp>
        <p:nvSpPr>
          <p:cNvPr id="8" name="Rectangle 8">
            <a:extLst>
              <a:ext uri="{FF2B5EF4-FFF2-40B4-BE49-F238E27FC236}">
                <a16:creationId xmlns:a16="http://schemas.microsoft.com/office/drawing/2014/main" id="{B5A6AE45-56BF-2A9B-1629-802313BB026B}"/>
              </a:ext>
            </a:extLst>
          </p:cNvPr>
          <p:cNvSpPr>
            <a:spLocks noGrp="1" noChangeArrowheads="1"/>
          </p:cNvSpPr>
          <p:nvPr>
            <p:ph type="ftr" sz="quarter" idx="3"/>
          </p:nvPr>
        </p:nvSpPr>
        <p:spPr bwMode="auto">
          <a:xfrm>
            <a:off x="5624354" y="6475412"/>
            <a:ext cx="6183646"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defRPr sz="1000" b="1">
                <a:solidFill>
                  <a:srgbClr val="3B687F"/>
                </a:solidFill>
              </a:defRPr>
            </a:lvl1pPr>
          </a:lstStyle>
          <a:p>
            <a:r>
              <a:rPr lang="de-DE" altLang="de-DE" dirty="0"/>
              <a:t>Handlungshilfe Klimamanagement für Einsteiger </a:t>
            </a:r>
            <a:r>
              <a:rPr lang="de-DE" dirty="0"/>
              <a:t>| © LfU | IZU Infozentrum UmweltWirtschaft | 2023</a:t>
            </a:r>
          </a:p>
        </p:txBody>
      </p:sp>
    </p:spTree>
    <p:extLst>
      <p:ext uri="{BB962C8B-B14F-4D97-AF65-F5344CB8AC3E}">
        <p14:creationId xmlns:p14="http://schemas.microsoft.com/office/powerpoint/2010/main" val="53152417"/>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16E12113-C6E4-3CE0-FE5E-F360EC2409E8}"/>
              </a:ext>
            </a:extLst>
          </p:cNvPr>
          <p:cNvSpPr>
            <a:spLocks noGrp="1" noChangeArrowheads="1"/>
          </p:cNvSpPr>
          <p:nvPr>
            <p:ph type="title"/>
          </p:nvPr>
        </p:nvSpPr>
        <p:spPr bwMode="auto">
          <a:xfrm>
            <a:off x="550863" y="935038"/>
            <a:ext cx="11256962" cy="5000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ctr" anchorCtr="0" compatLnSpc="1">
            <a:prstTxWarp prst="textNoShape">
              <a:avLst/>
            </a:prstTxWarp>
          </a:bodyPr>
          <a:lstStyle/>
          <a:p>
            <a:pPr lvl="0"/>
            <a:r>
              <a:rPr lang="de-DE" altLang="en-US"/>
              <a:t>Mastertitelformat bearbeiten</a:t>
            </a:r>
          </a:p>
        </p:txBody>
      </p:sp>
      <p:sp>
        <p:nvSpPr>
          <p:cNvPr id="1027" name="Rectangle 3">
            <a:extLst>
              <a:ext uri="{FF2B5EF4-FFF2-40B4-BE49-F238E27FC236}">
                <a16:creationId xmlns:a16="http://schemas.microsoft.com/office/drawing/2014/main" id="{9B94AC99-9547-540E-AAB7-731A651D3629}"/>
              </a:ext>
            </a:extLst>
          </p:cNvPr>
          <p:cNvSpPr>
            <a:spLocks noGrp="1" noChangeArrowheads="1"/>
          </p:cNvSpPr>
          <p:nvPr>
            <p:ph type="body" idx="1"/>
          </p:nvPr>
        </p:nvSpPr>
        <p:spPr bwMode="auto">
          <a:xfrm>
            <a:off x="550863" y="1628775"/>
            <a:ext cx="11256962" cy="46974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p>
            <a:pPr lvl="0"/>
            <a:r>
              <a:rPr lang="de-DE" altLang="en-US"/>
              <a:t>Mastertextformat bearbeiten</a:t>
            </a:r>
          </a:p>
          <a:p>
            <a:pPr lvl="1"/>
            <a:r>
              <a:rPr lang="de-DE" altLang="en-US"/>
              <a:t>Zweite Ebene</a:t>
            </a:r>
          </a:p>
          <a:p>
            <a:pPr lvl="2"/>
            <a:r>
              <a:rPr lang="de-DE" altLang="en-US"/>
              <a:t>Dritte Ebene</a:t>
            </a:r>
          </a:p>
        </p:txBody>
      </p:sp>
      <p:sp>
        <p:nvSpPr>
          <p:cNvPr id="1035" name="Rectangle 11">
            <a:extLst>
              <a:ext uri="{FF2B5EF4-FFF2-40B4-BE49-F238E27FC236}">
                <a16:creationId xmlns:a16="http://schemas.microsoft.com/office/drawing/2014/main" id="{DD3F98FF-55B2-4173-28BB-A387B1559B22}"/>
              </a:ext>
            </a:extLst>
          </p:cNvPr>
          <p:cNvSpPr>
            <a:spLocks noGrp="1" noChangeArrowheads="1"/>
          </p:cNvSpPr>
          <p:nvPr>
            <p:ph type="sldNum" sz="quarter" idx="4"/>
          </p:nvPr>
        </p:nvSpPr>
        <p:spPr bwMode="auto">
          <a:xfrm>
            <a:off x="550863" y="6475413"/>
            <a:ext cx="638175" cy="280987"/>
          </a:xfrm>
          <a:prstGeom prst="rect">
            <a:avLst/>
          </a:prstGeom>
          <a:noFill/>
          <a:ln>
            <a:noFill/>
          </a:ln>
          <a:effectLst/>
        </p:spPr>
        <p:txBody>
          <a:bodyPr vert="horz" wrap="square" lIns="0" tIns="45720" rIns="0" bIns="45720" numCol="1" anchor="t" anchorCtr="0" compatLnSpc="1">
            <a:prstTxWarp prst="textNoShape">
              <a:avLst/>
            </a:prstTxWarp>
          </a:bodyPr>
          <a:lstStyle>
            <a:lvl1pPr>
              <a:defRPr sz="1000">
                <a:solidFill>
                  <a:srgbClr val="3B687F"/>
                </a:solidFill>
              </a:defRPr>
            </a:lvl1pPr>
          </a:lstStyle>
          <a:p>
            <a:fld id="{79BA9818-9073-40B7-AE5A-9CC7C077F3DA}" type="slidenum">
              <a:rPr lang="de-DE" altLang="en-US"/>
              <a:pPr/>
              <a:t>‹Nr.›</a:t>
            </a:fld>
            <a:endParaRPr lang="de-DE" altLang="en-US" dirty="0"/>
          </a:p>
        </p:txBody>
      </p:sp>
      <p:sp>
        <p:nvSpPr>
          <p:cNvPr id="1030" name="Line 44">
            <a:extLst>
              <a:ext uri="{FF2B5EF4-FFF2-40B4-BE49-F238E27FC236}">
                <a16:creationId xmlns:a16="http://schemas.microsoft.com/office/drawing/2014/main" id="{6ECC4BDE-6628-34F8-F73D-BD301443EEDD}"/>
              </a:ext>
            </a:extLst>
          </p:cNvPr>
          <p:cNvSpPr>
            <a:spLocks noChangeShapeType="1"/>
          </p:cNvSpPr>
          <p:nvPr userDrawn="1"/>
        </p:nvSpPr>
        <p:spPr bwMode="auto">
          <a:xfrm>
            <a:off x="0" y="823913"/>
            <a:ext cx="12192000" cy="0"/>
          </a:xfrm>
          <a:prstGeom prst="line">
            <a:avLst/>
          </a:prstGeom>
          <a:noFill/>
          <a:ln w="25400">
            <a:solidFill>
              <a:srgbClr val="F9AA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a:lstStyle/>
          <a:p>
            <a:endParaRPr lang="de-DE" dirty="0"/>
          </a:p>
        </p:txBody>
      </p:sp>
      <p:sp>
        <p:nvSpPr>
          <p:cNvPr id="1031" name="Text Box 34">
            <a:extLst>
              <a:ext uri="{FF2B5EF4-FFF2-40B4-BE49-F238E27FC236}">
                <a16:creationId xmlns:a16="http://schemas.microsoft.com/office/drawing/2014/main" id="{DFB1E9E7-827A-277D-2D9A-7E12C1A60D15}"/>
              </a:ext>
            </a:extLst>
          </p:cNvPr>
          <p:cNvSpPr txBox="1">
            <a:spLocks noChangeArrowheads="1"/>
          </p:cNvSpPr>
          <p:nvPr userDrawn="1"/>
        </p:nvSpPr>
        <p:spPr bwMode="auto">
          <a:xfrm>
            <a:off x="9212263" y="336550"/>
            <a:ext cx="1858962" cy="31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algn="r">
              <a:defRPr sz="2400">
                <a:solidFill>
                  <a:schemeClr val="tx1"/>
                </a:solidFill>
                <a:latin typeface="Arial" panose="020B0604020202020204" pitchFamily="34" charset="0"/>
                <a:ea typeface="ＭＳ Ｐゴシック" panose="020B0600070205080204" pitchFamily="34" charset="-128"/>
              </a:defRPr>
            </a:lvl1pPr>
            <a:lvl2pPr marL="742950" indent="-285750" algn="r">
              <a:defRPr sz="2400">
                <a:solidFill>
                  <a:schemeClr val="tx1"/>
                </a:solidFill>
                <a:latin typeface="Arial" panose="020B0604020202020204" pitchFamily="34" charset="0"/>
                <a:ea typeface="ＭＳ Ｐゴシック" panose="020B0600070205080204" pitchFamily="34" charset="-128"/>
              </a:defRPr>
            </a:lvl2pPr>
            <a:lvl3pPr marL="1143000" indent="-228600" algn="r">
              <a:defRPr sz="2400">
                <a:solidFill>
                  <a:schemeClr val="tx1"/>
                </a:solidFill>
                <a:latin typeface="Arial" panose="020B0604020202020204" pitchFamily="34" charset="0"/>
                <a:ea typeface="ＭＳ Ｐゴシック" panose="020B0600070205080204" pitchFamily="34" charset="-128"/>
              </a:defRPr>
            </a:lvl3pPr>
            <a:lvl4pPr marL="1600200" indent="-228600" algn="r">
              <a:defRPr sz="2400">
                <a:solidFill>
                  <a:schemeClr val="tx1"/>
                </a:solidFill>
                <a:latin typeface="Arial" panose="020B0604020202020204" pitchFamily="34" charset="0"/>
                <a:ea typeface="ＭＳ Ｐゴシック" panose="020B0600070205080204" pitchFamily="34" charset="-128"/>
              </a:defRPr>
            </a:lvl4pPr>
            <a:lvl5pPr marL="2057400" indent="-228600" algn="r">
              <a:defRPr sz="2400">
                <a:solidFill>
                  <a:schemeClr val="tx1"/>
                </a:solidFill>
                <a:latin typeface="Arial" panose="020B0604020202020204" pitchFamily="34" charset="0"/>
                <a:ea typeface="ＭＳ Ｐゴシック"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nSpc>
                <a:spcPct val="85000"/>
              </a:lnSpc>
              <a:defRPr/>
            </a:pPr>
            <a:r>
              <a:rPr lang="de-DE" altLang="en-US" sz="1200" dirty="0">
                <a:solidFill>
                  <a:srgbClr val="3B687F"/>
                </a:solidFill>
              </a:rPr>
              <a:t>Bayerisches Landesamt für</a:t>
            </a:r>
          </a:p>
          <a:p>
            <a:pPr>
              <a:lnSpc>
                <a:spcPct val="85000"/>
              </a:lnSpc>
              <a:defRPr/>
            </a:pPr>
            <a:r>
              <a:rPr lang="de-DE" altLang="en-US" sz="1200" dirty="0">
                <a:solidFill>
                  <a:srgbClr val="3B687F"/>
                </a:solidFill>
              </a:rPr>
              <a:t>Umwelt</a:t>
            </a:r>
          </a:p>
        </p:txBody>
      </p:sp>
      <p:pic>
        <p:nvPicPr>
          <p:cNvPr id="2" name="Picture 39" descr="staatswappen_wb">
            <a:extLst>
              <a:ext uri="{FF2B5EF4-FFF2-40B4-BE49-F238E27FC236}">
                <a16:creationId xmlns:a16="http://schemas.microsoft.com/office/drawing/2014/main" id="{A584994F-DA52-A8C2-C49D-F174C954433A}"/>
              </a:ext>
            </a:extLst>
          </p:cNvPr>
          <p:cNvPicPr preferRelativeResize="0">
            <a:picLocks noChangeArrowheads="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11160125" y="238125"/>
            <a:ext cx="6477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8">
            <a:extLst>
              <a:ext uri="{FF2B5EF4-FFF2-40B4-BE49-F238E27FC236}">
                <a16:creationId xmlns:a16="http://schemas.microsoft.com/office/drawing/2014/main" id="{078744AF-3F74-E8F5-5065-5151362B3856}"/>
              </a:ext>
            </a:extLst>
          </p:cNvPr>
          <p:cNvSpPr>
            <a:spLocks noGrp="1" noChangeArrowheads="1"/>
          </p:cNvSpPr>
          <p:nvPr>
            <p:ph type="ftr" sz="quarter" idx="3"/>
          </p:nvPr>
        </p:nvSpPr>
        <p:spPr bwMode="auto">
          <a:xfrm>
            <a:off x="5624354" y="6475412"/>
            <a:ext cx="6183646"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defRPr sz="1000" b="1">
                <a:solidFill>
                  <a:srgbClr val="3B687F"/>
                </a:solidFill>
              </a:defRPr>
            </a:lvl1pPr>
          </a:lstStyle>
          <a:p>
            <a:r>
              <a:rPr lang="de-DE" altLang="de-DE" dirty="0"/>
              <a:t>Handlungshilfe Klimamanagement für Einsteiger </a:t>
            </a:r>
            <a:r>
              <a:rPr lang="de-DE" dirty="0"/>
              <a:t>| © LfU | IZU Infozentrum UmweltWirtschaft | 2023</a:t>
            </a:r>
          </a:p>
        </p:txBody>
      </p:sp>
    </p:spTree>
    <p:extLst>
      <p:ext uri="{BB962C8B-B14F-4D97-AF65-F5344CB8AC3E}">
        <p14:creationId xmlns:p14="http://schemas.microsoft.com/office/powerpoint/2010/main" val="2127032050"/>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81" r:id="rId9"/>
  </p:sldLayoutIdLst>
  <p:hf hdr="0" dt="0"/>
  <p:txStyles>
    <p:titleStyle>
      <a:lvl1pPr algn="l" rtl="0" eaLnBrk="0" fontAlgn="base" hangingPunct="0">
        <a:spcBef>
          <a:spcPct val="0"/>
        </a:spcBef>
        <a:spcAft>
          <a:spcPct val="0"/>
        </a:spcAft>
        <a:defRPr sz="2800" b="1">
          <a:solidFill>
            <a:srgbClr val="3B687F"/>
          </a:solidFill>
          <a:latin typeface="+mj-lt"/>
          <a:ea typeface="+mj-ea"/>
          <a:cs typeface="+mj-cs"/>
        </a:defRPr>
      </a:lvl1pPr>
      <a:lvl2pPr algn="l" rtl="0" eaLnBrk="0" fontAlgn="base" hangingPunct="0">
        <a:spcBef>
          <a:spcPct val="0"/>
        </a:spcBef>
        <a:spcAft>
          <a:spcPct val="0"/>
        </a:spcAft>
        <a:defRPr sz="2800" b="1">
          <a:solidFill>
            <a:srgbClr val="3B687F"/>
          </a:solidFill>
          <a:latin typeface="Arial" charset="0"/>
          <a:ea typeface="ＭＳ Ｐゴシック" charset="-128"/>
        </a:defRPr>
      </a:lvl2pPr>
      <a:lvl3pPr algn="l" rtl="0" eaLnBrk="0" fontAlgn="base" hangingPunct="0">
        <a:spcBef>
          <a:spcPct val="0"/>
        </a:spcBef>
        <a:spcAft>
          <a:spcPct val="0"/>
        </a:spcAft>
        <a:defRPr sz="2800" b="1">
          <a:solidFill>
            <a:srgbClr val="3B687F"/>
          </a:solidFill>
          <a:latin typeface="Arial" charset="0"/>
          <a:ea typeface="ＭＳ Ｐゴシック" charset="-128"/>
        </a:defRPr>
      </a:lvl3pPr>
      <a:lvl4pPr algn="l" rtl="0" eaLnBrk="0" fontAlgn="base" hangingPunct="0">
        <a:spcBef>
          <a:spcPct val="0"/>
        </a:spcBef>
        <a:spcAft>
          <a:spcPct val="0"/>
        </a:spcAft>
        <a:defRPr sz="2800" b="1">
          <a:solidFill>
            <a:srgbClr val="3B687F"/>
          </a:solidFill>
          <a:latin typeface="Arial" charset="0"/>
          <a:ea typeface="ＭＳ Ｐゴシック" charset="-128"/>
        </a:defRPr>
      </a:lvl4pPr>
      <a:lvl5pPr algn="l" rtl="0" eaLnBrk="0" fontAlgn="base" hangingPunct="0">
        <a:spcBef>
          <a:spcPct val="0"/>
        </a:spcBef>
        <a:spcAft>
          <a:spcPct val="0"/>
        </a:spcAft>
        <a:defRPr sz="2800" b="1">
          <a:solidFill>
            <a:srgbClr val="3B687F"/>
          </a:solidFill>
          <a:latin typeface="Arial" charset="0"/>
          <a:ea typeface="ＭＳ Ｐゴシック" charset="-128"/>
        </a:defRPr>
      </a:lvl5pPr>
      <a:lvl6pPr marL="457200" algn="l" rtl="0" eaLnBrk="1" fontAlgn="base" hangingPunct="1">
        <a:spcBef>
          <a:spcPct val="0"/>
        </a:spcBef>
        <a:spcAft>
          <a:spcPct val="0"/>
        </a:spcAft>
        <a:defRPr sz="2200" b="1">
          <a:solidFill>
            <a:srgbClr val="3B687F"/>
          </a:solidFill>
          <a:latin typeface="Arial" charset="0"/>
          <a:ea typeface="ＭＳ Ｐゴシック" charset="-128"/>
        </a:defRPr>
      </a:lvl6pPr>
      <a:lvl7pPr marL="914400" algn="l" rtl="0" eaLnBrk="1" fontAlgn="base" hangingPunct="1">
        <a:spcBef>
          <a:spcPct val="0"/>
        </a:spcBef>
        <a:spcAft>
          <a:spcPct val="0"/>
        </a:spcAft>
        <a:defRPr sz="2200" b="1">
          <a:solidFill>
            <a:srgbClr val="3B687F"/>
          </a:solidFill>
          <a:latin typeface="Arial" charset="0"/>
          <a:ea typeface="ＭＳ Ｐゴシック" charset="-128"/>
        </a:defRPr>
      </a:lvl7pPr>
      <a:lvl8pPr marL="1371600" algn="l" rtl="0" eaLnBrk="1" fontAlgn="base" hangingPunct="1">
        <a:spcBef>
          <a:spcPct val="0"/>
        </a:spcBef>
        <a:spcAft>
          <a:spcPct val="0"/>
        </a:spcAft>
        <a:defRPr sz="2200" b="1">
          <a:solidFill>
            <a:srgbClr val="3B687F"/>
          </a:solidFill>
          <a:latin typeface="Arial" charset="0"/>
          <a:ea typeface="ＭＳ Ｐゴシック" charset="-128"/>
        </a:defRPr>
      </a:lvl8pPr>
      <a:lvl9pPr marL="1828800" algn="l" rtl="0" eaLnBrk="1" fontAlgn="base" hangingPunct="1">
        <a:spcBef>
          <a:spcPct val="0"/>
        </a:spcBef>
        <a:spcAft>
          <a:spcPct val="0"/>
        </a:spcAft>
        <a:defRPr sz="2200" b="1">
          <a:solidFill>
            <a:srgbClr val="3B687F"/>
          </a:solidFill>
          <a:latin typeface="Arial" charset="0"/>
          <a:ea typeface="ＭＳ Ｐゴシック" charset="-128"/>
        </a:defRPr>
      </a:lvl9pPr>
    </p:titleStyle>
    <p:bodyStyle>
      <a:lvl1pPr marL="193675" indent="-193675" algn="l" rtl="0" eaLnBrk="0" fontAlgn="base" hangingPunct="0">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0" fontAlgn="base" hangingPunct="0">
        <a:lnSpc>
          <a:spcPts val="1600"/>
        </a:lnSpc>
        <a:spcBef>
          <a:spcPts val="800"/>
        </a:spcBef>
        <a:spcAft>
          <a:spcPct val="0"/>
        </a:spcAft>
        <a:buClr>
          <a:schemeClr val="tx1"/>
        </a:buClr>
        <a:buFont typeface="Arial" panose="020B0604020202020204" pitchFamily="34" charset="0"/>
        <a:buChar char="–"/>
        <a:defRPr sz="1200">
          <a:solidFill>
            <a:schemeClr val="tx1"/>
          </a:solidFill>
          <a:latin typeface="+mn-lt"/>
          <a:ea typeface="+mn-ea"/>
        </a:defRPr>
      </a:lvl2pPr>
      <a:lvl3pPr marL="1238250" indent="-188913" algn="l" rtl="0" eaLnBrk="0" fontAlgn="base" hangingPunct="0">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0" fontAlgn="base" hangingPunct="0">
        <a:spcBef>
          <a:spcPct val="20000"/>
        </a:spcBef>
        <a:spcAft>
          <a:spcPct val="0"/>
        </a:spcAft>
        <a:buChar char="–"/>
        <a:defRPr sz="1600">
          <a:solidFill>
            <a:schemeClr val="tx1"/>
          </a:solidFill>
          <a:latin typeface="+mn-lt"/>
          <a:ea typeface="+mn-ea"/>
        </a:defRPr>
      </a:lvl4pPr>
      <a:lvl5pPr marL="2112963" indent="-228600" algn="l" rtl="0" eaLnBrk="0" fontAlgn="base" hangingPunct="0">
        <a:spcBef>
          <a:spcPct val="20000"/>
        </a:spcBef>
        <a:spcAft>
          <a:spcPct val="0"/>
        </a:spcAft>
        <a:buChar char="»"/>
        <a:defRPr sz="16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Layout" Target="../slideLayouts/slideLayout5.xml"/><Relationship Id="rId5" Type="http://schemas.openxmlformats.org/officeDocument/2006/relationships/image" Target="../media/image40.png"/><Relationship Id="rId4" Type="http://schemas.openxmlformats.org/officeDocument/2006/relationships/slide" Target="slide1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5.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image" Target="../media/image22.svg"/><Relationship Id="rId13" Type="http://schemas.openxmlformats.org/officeDocument/2006/relationships/image" Target="../media/image32.png"/><Relationship Id="rId3" Type="http://schemas.openxmlformats.org/officeDocument/2006/relationships/diagramLayout" Target="../diagrams/layout3.xml"/><Relationship Id="rId7" Type="http://schemas.openxmlformats.org/officeDocument/2006/relationships/image" Target="../media/image29.png"/><Relationship Id="rId12" Type="http://schemas.openxmlformats.org/officeDocument/2006/relationships/image" Target="../media/image28.svg"/><Relationship Id="rId17" Type="http://schemas.openxmlformats.org/officeDocument/2006/relationships/image" Target="../media/image34.svg"/><Relationship Id="rId2" Type="http://schemas.openxmlformats.org/officeDocument/2006/relationships/diagramData" Target="../diagrams/data3.xml"/><Relationship Id="rId16" Type="http://schemas.openxmlformats.org/officeDocument/2006/relationships/image" Target="../media/image33.png"/><Relationship Id="rId1" Type="http://schemas.openxmlformats.org/officeDocument/2006/relationships/slideLayout" Target="../slideLayouts/slideLayout6.xml"/><Relationship Id="rId6" Type="http://schemas.microsoft.com/office/2007/relationships/diagramDrawing" Target="../diagrams/drawing3.xml"/><Relationship Id="rId11" Type="http://schemas.openxmlformats.org/officeDocument/2006/relationships/image" Target="../media/image31.png"/><Relationship Id="rId5" Type="http://schemas.openxmlformats.org/officeDocument/2006/relationships/diagramColors" Target="../diagrams/colors3.xml"/><Relationship Id="rId15" Type="http://schemas.openxmlformats.org/officeDocument/2006/relationships/slide" Target="slide34.xml"/><Relationship Id="rId10" Type="http://schemas.openxmlformats.org/officeDocument/2006/relationships/image" Target="../media/image26.svg"/><Relationship Id="rId4" Type="http://schemas.openxmlformats.org/officeDocument/2006/relationships/diagramQuickStyle" Target="../diagrams/quickStyle3.xml"/><Relationship Id="rId9" Type="http://schemas.openxmlformats.org/officeDocument/2006/relationships/image" Target="../media/image30.png"/><Relationship Id="rId14" Type="http://schemas.openxmlformats.org/officeDocument/2006/relationships/image" Target="../media/image24.svg"/></Relationships>
</file>

<file path=ppt/slides/_rels/slide14.xml.rels><?xml version="1.0" encoding="UTF-8" standalone="yes"?>
<Relationships xmlns="http://schemas.openxmlformats.org/package/2006/relationships"><Relationship Id="rId8" Type="http://schemas.openxmlformats.org/officeDocument/2006/relationships/slide" Target="slide28.xml"/><Relationship Id="rId3" Type="http://schemas.openxmlformats.org/officeDocument/2006/relationships/diagramLayout" Target="../diagrams/layout4.xml"/><Relationship Id="rId7" Type="http://schemas.openxmlformats.org/officeDocument/2006/relationships/hyperlink" Target="https://www.umweltpakt.bayern.de/energie_klima/aktuelles/3693/neue-izu-handlungshilfen-zum-betrieblichen-klimaschutz-klimabilanz-strategie" TargetMode="Externa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2" Type="http://schemas.openxmlformats.org/officeDocument/2006/relationships/slide" Target="slide26.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8" Type="http://schemas.openxmlformats.org/officeDocument/2006/relationships/image" Target="../media/image36.png"/><Relationship Id="rId13" Type="http://schemas.openxmlformats.org/officeDocument/2006/relationships/image" Target="../media/image20.svg"/><Relationship Id="rId3" Type="http://schemas.openxmlformats.org/officeDocument/2006/relationships/slide" Target="slide21.xml"/><Relationship Id="rId7" Type="http://schemas.openxmlformats.org/officeDocument/2006/relationships/image" Target="../media/image35.png"/><Relationship Id="rId12" Type="http://schemas.openxmlformats.org/officeDocument/2006/relationships/image" Target="../media/image19.png"/><Relationship Id="rId2" Type="http://schemas.openxmlformats.org/officeDocument/2006/relationships/slide" Target="slide19.xml"/><Relationship Id="rId1" Type="http://schemas.openxmlformats.org/officeDocument/2006/relationships/slideLayout" Target="../slideLayouts/slideLayout6.xml"/><Relationship Id="rId6" Type="http://schemas.openxmlformats.org/officeDocument/2006/relationships/image" Target="../media/image41.png"/><Relationship Id="rId11" Type="http://schemas.openxmlformats.org/officeDocument/2006/relationships/slide" Target="slide12.xml"/><Relationship Id="rId5" Type="http://schemas.openxmlformats.org/officeDocument/2006/relationships/image" Target="../media/image37.png"/><Relationship Id="rId10" Type="http://schemas.openxmlformats.org/officeDocument/2006/relationships/slide" Target="slide33.xml"/><Relationship Id="rId4" Type="http://schemas.openxmlformats.org/officeDocument/2006/relationships/slide" Target="slide23.xml"/><Relationship Id="rId9" Type="http://schemas.openxmlformats.org/officeDocument/2006/relationships/image" Target="../media/image42.png"/></Relationships>
</file>

<file path=ppt/slides/_rels/slide18.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slide" Target="slide33.xml"/><Relationship Id="rId1" Type="http://schemas.openxmlformats.org/officeDocument/2006/relationships/slideLayout" Target="../slideLayouts/slideLayout6.xml"/><Relationship Id="rId6" Type="http://schemas.openxmlformats.org/officeDocument/2006/relationships/image" Target="../media/image46.svg"/><Relationship Id="rId5" Type="http://schemas.openxmlformats.org/officeDocument/2006/relationships/image" Target="../media/image45.png"/><Relationship Id="rId4" Type="http://schemas.openxmlformats.org/officeDocument/2006/relationships/image" Target="../media/image44.svg"/></Relationships>
</file>

<file path=ppt/slides/_rels/slide19.xml.rels><?xml version="1.0" encoding="UTF-8" standalone="yes"?>
<Relationships xmlns="http://schemas.openxmlformats.org/package/2006/relationships"><Relationship Id="rId8" Type="http://schemas.openxmlformats.org/officeDocument/2006/relationships/slide" Target="slide33.xml"/><Relationship Id="rId3" Type="http://schemas.openxmlformats.org/officeDocument/2006/relationships/image" Target="../media/image44.svg"/><Relationship Id="rId7" Type="http://schemas.openxmlformats.org/officeDocument/2006/relationships/image" Target="../media/image48.png"/><Relationship Id="rId2" Type="http://schemas.openxmlformats.org/officeDocument/2006/relationships/image" Target="../media/image43.png"/><Relationship Id="rId1" Type="http://schemas.openxmlformats.org/officeDocument/2006/relationships/slideLayout" Target="../slideLayouts/slideLayout6.xml"/><Relationship Id="rId6" Type="http://schemas.openxmlformats.org/officeDocument/2006/relationships/image" Target="../media/image47.png"/><Relationship Id="rId5" Type="http://schemas.openxmlformats.org/officeDocument/2006/relationships/image" Target="../media/image46.svg"/><Relationship Id="rId4" Type="http://schemas.openxmlformats.org/officeDocument/2006/relationships/image" Target="../media/image45.png"/></Relationships>
</file>

<file path=ppt/slides/_rels/slide2.xml.rels><?xml version="1.0" encoding="UTF-8" standalone="yes"?>
<Relationships xmlns="http://schemas.openxmlformats.org/package/2006/relationships"><Relationship Id="rId3" Type="http://schemas.openxmlformats.org/officeDocument/2006/relationships/hyperlink" Target="https://www.umweltpakt.bayern.de/energie_klima/aktuelles/3693/neue-izu-handlungshilfen-zum-betrieblichen-klimaschutz-klimabilanz-strategie"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slide" Target="slide7.xml"/></Relationships>
</file>

<file path=ppt/slides/_rels/slide20.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40.png"/><Relationship Id="rId1" Type="http://schemas.openxmlformats.org/officeDocument/2006/relationships/slideLayout" Target="../slideLayouts/slideLayout6.xml"/><Relationship Id="rId4" Type="http://schemas.openxmlformats.org/officeDocument/2006/relationships/image" Target="../media/image20.svg"/></Relationships>
</file>

<file path=ppt/slides/_rels/slide21.xml.rels><?xml version="1.0" encoding="UTF-8" standalone="yes"?>
<Relationships xmlns="http://schemas.openxmlformats.org/package/2006/relationships"><Relationship Id="rId8" Type="http://schemas.openxmlformats.org/officeDocument/2006/relationships/slide" Target="slide22.xml"/><Relationship Id="rId3" Type="http://schemas.openxmlformats.org/officeDocument/2006/relationships/image" Target="../media/image49.png"/><Relationship Id="rId7" Type="http://schemas.openxmlformats.org/officeDocument/2006/relationships/image" Target="../media/image44.svg"/><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image" Target="../media/image43.png"/><Relationship Id="rId5" Type="http://schemas.openxmlformats.org/officeDocument/2006/relationships/image" Target="../media/image45.png"/><Relationship Id="rId4" Type="http://schemas.openxmlformats.org/officeDocument/2006/relationships/image" Target="../media/image46.svg"/><Relationship Id="rId9" Type="http://schemas.openxmlformats.org/officeDocument/2006/relationships/slide" Target="slide33.xml"/></Relationships>
</file>

<file path=ppt/slides/_rels/slide22.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slide" Target="slide33.xml"/></Relationships>
</file>

<file path=ppt/slides/_rels/slide23.xml.rels><?xml version="1.0" encoding="UTF-8" standalone="yes"?>
<Relationships xmlns="http://schemas.openxmlformats.org/package/2006/relationships"><Relationship Id="rId8" Type="http://schemas.openxmlformats.org/officeDocument/2006/relationships/image" Target="../media/image43.png"/><Relationship Id="rId3" Type="http://schemas.openxmlformats.org/officeDocument/2006/relationships/image" Target="../media/image46.svg"/><Relationship Id="rId7" Type="http://schemas.openxmlformats.org/officeDocument/2006/relationships/image" Target="../media/image45.png"/><Relationship Id="rId2" Type="http://schemas.openxmlformats.org/officeDocument/2006/relationships/image" Target="../media/image49.png"/><Relationship Id="rId1" Type="http://schemas.openxmlformats.org/officeDocument/2006/relationships/slideLayout" Target="../slideLayouts/slideLayout6.xml"/><Relationship Id="rId6" Type="http://schemas.openxmlformats.org/officeDocument/2006/relationships/image" Target="../media/image44.svg"/><Relationship Id="rId5" Type="http://schemas.openxmlformats.org/officeDocument/2006/relationships/image" Target="../media/image50.png"/><Relationship Id="rId4" Type="http://schemas.openxmlformats.org/officeDocument/2006/relationships/image" Target="../media/image47.png"/><Relationship Id="rId9" Type="http://schemas.openxmlformats.org/officeDocument/2006/relationships/slide" Target="slide33.xml"/></Relationships>
</file>

<file path=ppt/slides/_rels/slide24.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40.png"/><Relationship Id="rId1" Type="http://schemas.openxmlformats.org/officeDocument/2006/relationships/slideLayout" Target="../slideLayouts/slideLayout6.xml"/><Relationship Id="rId4" Type="http://schemas.openxmlformats.org/officeDocument/2006/relationships/image" Target="../media/image20.svg"/></Relationships>
</file>

<file path=ppt/slides/_rels/slide25.xml.rels><?xml version="1.0" encoding="UTF-8" standalone="yes"?>
<Relationships xmlns="http://schemas.openxmlformats.org/package/2006/relationships"><Relationship Id="rId8" Type="http://schemas.openxmlformats.org/officeDocument/2006/relationships/image" Target="../media/image22.svg"/><Relationship Id="rId13" Type="http://schemas.openxmlformats.org/officeDocument/2006/relationships/image" Target="../media/image32.png"/><Relationship Id="rId3" Type="http://schemas.openxmlformats.org/officeDocument/2006/relationships/diagramLayout" Target="../diagrams/layout5.xml"/><Relationship Id="rId7" Type="http://schemas.openxmlformats.org/officeDocument/2006/relationships/image" Target="../media/image29.png"/><Relationship Id="rId12" Type="http://schemas.openxmlformats.org/officeDocument/2006/relationships/image" Target="../media/image28.svg"/><Relationship Id="rId2" Type="http://schemas.openxmlformats.org/officeDocument/2006/relationships/diagramData" Target="../diagrams/data5.xml"/><Relationship Id="rId16" Type="http://schemas.openxmlformats.org/officeDocument/2006/relationships/image" Target="../media/image34.svg"/><Relationship Id="rId1" Type="http://schemas.openxmlformats.org/officeDocument/2006/relationships/slideLayout" Target="../slideLayouts/slideLayout7.xml"/><Relationship Id="rId6" Type="http://schemas.microsoft.com/office/2007/relationships/diagramDrawing" Target="../diagrams/drawing5.xml"/><Relationship Id="rId11" Type="http://schemas.openxmlformats.org/officeDocument/2006/relationships/image" Target="../media/image31.png"/><Relationship Id="rId5" Type="http://schemas.openxmlformats.org/officeDocument/2006/relationships/diagramColors" Target="../diagrams/colors5.xml"/><Relationship Id="rId15" Type="http://schemas.openxmlformats.org/officeDocument/2006/relationships/image" Target="../media/image51.png"/><Relationship Id="rId10" Type="http://schemas.openxmlformats.org/officeDocument/2006/relationships/image" Target="../media/image26.svg"/><Relationship Id="rId4" Type="http://schemas.openxmlformats.org/officeDocument/2006/relationships/diagramQuickStyle" Target="../diagrams/quickStyle5.xml"/><Relationship Id="rId9" Type="http://schemas.openxmlformats.org/officeDocument/2006/relationships/image" Target="../media/image30.png"/><Relationship Id="rId14" Type="http://schemas.openxmlformats.org/officeDocument/2006/relationships/image" Target="../media/image24.svg"/></Relationships>
</file>

<file path=ppt/slides/_rels/slide26.xml.rels><?xml version="1.0" encoding="UTF-8" standalone="yes"?>
<Relationships xmlns="http://schemas.openxmlformats.org/package/2006/relationships"><Relationship Id="rId3" Type="http://schemas.openxmlformats.org/officeDocument/2006/relationships/image" Target="../media/image53.svg"/><Relationship Id="rId7" Type="http://schemas.openxmlformats.org/officeDocument/2006/relationships/image" Target="../media/image56.svg"/><Relationship Id="rId2" Type="http://schemas.openxmlformats.org/officeDocument/2006/relationships/image" Target="../media/image52.png"/><Relationship Id="rId1" Type="http://schemas.openxmlformats.org/officeDocument/2006/relationships/slideLayout" Target="../slideLayouts/slideLayout7.xml"/><Relationship Id="rId6" Type="http://schemas.openxmlformats.org/officeDocument/2006/relationships/image" Target="../media/image55.png"/><Relationship Id="rId5" Type="http://schemas.openxmlformats.org/officeDocument/2006/relationships/image" Target="../media/image12.svg"/><Relationship Id="rId4" Type="http://schemas.openxmlformats.org/officeDocument/2006/relationships/image" Target="../media/image54.png"/></Relationships>
</file>

<file path=ppt/slides/_rels/slide27.xml.rels><?xml version="1.0" encoding="UTF-8" standalone="yes"?>
<Relationships xmlns="http://schemas.openxmlformats.org/package/2006/relationships"><Relationship Id="rId3" Type="http://schemas.openxmlformats.org/officeDocument/2006/relationships/image" Target="../media/image57.pn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chart" Target="../charts/chart1.xml"/><Relationship Id="rId4" Type="http://schemas.openxmlformats.org/officeDocument/2006/relationships/image" Target="../media/image20.svg"/></Relationships>
</file>

<file path=ppt/slides/_rels/slide28.xml.rels><?xml version="1.0" encoding="UTF-8" standalone="yes"?>
<Relationships xmlns="http://schemas.openxmlformats.org/package/2006/relationships"><Relationship Id="rId8" Type="http://schemas.openxmlformats.org/officeDocument/2006/relationships/image" Target="../media/image59.svg"/><Relationship Id="rId13" Type="http://schemas.openxmlformats.org/officeDocument/2006/relationships/image" Target="../media/image64.png"/><Relationship Id="rId18" Type="http://schemas.openxmlformats.org/officeDocument/2006/relationships/image" Target="../media/image20.svg"/><Relationship Id="rId3" Type="http://schemas.openxmlformats.org/officeDocument/2006/relationships/diagramLayout" Target="../diagrams/layout6.xml"/><Relationship Id="rId7" Type="http://schemas.openxmlformats.org/officeDocument/2006/relationships/image" Target="../media/image58.png"/><Relationship Id="rId12" Type="http://schemas.openxmlformats.org/officeDocument/2006/relationships/image" Target="../media/image63.svg"/><Relationship Id="rId17" Type="http://schemas.openxmlformats.org/officeDocument/2006/relationships/image" Target="../media/image68.png"/><Relationship Id="rId2" Type="http://schemas.openxmlformats.org/officeDocument/2006/relationships/diagramData" Target="../diagrams/data6.xml"/><Relationship Id="rId16" Type="http://schemas.openxmlformats.org/officeDocument/2006/relationships/image" Target="../media/image67.svg"/><Relationship Id="rId20" Type="http://schemas.openxmlformats.org/officeDocument/2006/relationships/slide" Target="slide12.xml"/><Relationship Id="rId1" Type="http://schemas.openxmlformats.org/officeDocument/2006/relationships/slideLayout" Target="../slideLayouts/slideLayout7.xml"/><Relationship Id="rId6" Type="http://schemas.microsoft.com/office/2007/relationships/diagramDrawing" Target="../diagrams/drawing6.xml"/><Relationship Id="rId11" Type="http://schemas.openxmlformats.org/officeDocument/2006/relationships/image" Target="../media/image62.png"/><Relationship Id="rId5" Type="http://schemas.openxmlformats.org/officeDocument/2006/relationships/diagramColors" Target="../diagrams/colors6.xml"/><Relationship Id="rId15" Type="http://schemas.openxmlformats.org/officeDocument/2006/relationships/image" Target="../media/image66.png"/><Relationship Id="rId10" Type="http://schemas.openxmlformats.org/officeDocument/2006/relationships/image" Target="../media/image61.svg"/><Relationship Id="rId19" Type="http://schemas.openxmlformats.org/officeDocument/2006/relationships/slide" Target="slide27.xml"/><Relationship Id="rId4" Type="http://schemas.openxmlformats.org/officeDocument/2006/relationships/diagramQuickStyle" Target="../diagrams/quickStyle6.xml"/><Relationship Id="rId9" Type="http://schemas.openxmlformats.org/officeDocument/2006/relationships/image" Target="../media/image60.png"/><Relationship Id="rId14" Type="http://schemas.openxmlformats.org/officeDocument/2006/relationships/image" Target="../media/image65.svg"/></Relationships>
</file>

<file path=ppt/slides/_rels/slide29.xml.rels><?xml version="1.0" encoding="UTF-8" standalone="yes"?>
<Relationships xmlns="http://schemas.openxmlformats.org/package/2006/relationships"><Relationship Id="rId8" Type="http://schemas.openxmlformats.org/officeDocument/2006/relationships/image" Target="../media/image22.svg"/><Relationship Id="rId13" Type="http://schemas.openxmlformats.org/officeDocument/2006/relationships/image" Target="../media/image32.png"/><Relationship Id="rId3" Type="http://schemas.openxmlformats.org/officeDocument/2006/relationships/diagramLayout" Target="../diagrams/layout7.xml"/><Relationship Id="rId7" Type="http://schemas.openxmlformats.org/officeDocument/2006/relationships/image" Target="../media/image29.png"/><Relationship Id="rId12" Type="http://schemas.openxmlformats.org/officeDocument/2006/relationships/image" Target="../media/image28.svg"/><Relationship Id="rId2" Type="http://schemas.openxmlformats.org/officeDocument/2006/relationships/diagramData" Target="../diagrams/data7.xml"/><Relationship Id="rId16" Type="http://schemas.openxmlformats.org/officeDocument/2006/relationships/image" Target="../media/image34.svg"/><Relationship Id="rId1" Type="http://schemas.openxmlformats.org/officeDocument/2006/relationships/slideLayout" Target="../slideLayouts/slideLayout8.xml"/><Relationship Id="rId6" Type="http://schemas.microsoft.com/office/2007/relationships/diagramDrawing" Target="../diagrams/drawing7.xml"/><Relationship Id="rId11" Type="http://schemas.openxmlformats.org/officeDocument/2006/relationships/image" Target="../media/image31.png"/><Relationship Id="rId5" Type="http://schemas.openxmlformats.org/officeDocument/2006/relationships/diagramColors" Target="../diagrams/colors7.xml"/><Relationship Id="rId15" Type="http://schemas.openxmlformats.org/officeDocument/2006/relationships/image" Target="../media/image51.png"/><Relationship Id="rId10" Type="http://schemas.openxmlformats.org/officeDocument/2006/relationships/image" Target="../media/image26.svg"/><Relationship Id="rId4" Type="http://schemas.openxmlformats.org/officeDocument/2006/relationships/diagramQuickStyle" Target="../diagrams/quickStyle7.xml"/><Relationship Id="rId9" Type="http://schemas.openxmlformats.org/officeDocument/2006/relationships/image" Target="../media/image30.png"/><Relationship Id="rId14" Type="http://schemas.openxmlformats.org/officeDocument/2006/relationships/image" Target="../media/image24.svg"/></Relationships>
</file>

<file path=ppt/slides/_rels/slide3.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svg"/><Relationship Id="rId3" Type="http://schemas.openxmlformats.org/officeDocument/2006/relationships/image" Target="../media/image9.png"/><Relationship Id="rId7" Type="http://schemas.openxmlformats.org/officeDocument/2006/relationships/image" Target="../media/image12.svg"/><Relationship Id="rId12" Type="http://schemas.openxmlformats.org/officeDocument/2006/relationships/image" Target="../media/image17.pn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11.png"/><Relationship Id="rId11" Type="http://schemas.openxmlformats.org/officeDocument/2006/relationships/image" Target="../media/image16.svg"/><Relationship Id="rId5" Type="http://schemas.openxmlformats.org/officeDocument/2006/relationships/hyperlink" Target="https://www.umweltpakt.bayern.de/energie_klima/aktuelles/3693/neue-izu-handlungshilfen-zum-betrieblichen-klimaschutz-klimabilanz-strategie" TargetMode="External"/><Relationship Id="rId10" Type="http://schemas.openxmlformats.org/officeDocument/2006/relationships/image" Target="../media/image15.png"/><Relationship Id="rId4" Type="http://schemas.openxmlformats.org/officeDocument/2006/relationships/image" Target="../media/image10.svg"/><Relationship Id="rId9" Type="http://schemas.openxmlformats.org/officeDocument/2006/relationships/image" Target="../media/image14.svg"/></Relationships>
</file>

<file path=ppt/slides/_rels/slide30.xml.rels><?xml version="1.0" encoding="UTF-8" standalone="yes"?>
<Relationships xmlns="http://schemas.openxmlformats.org/package/2006/relationships"><Relationship Id="rId8" Type="http://schemas.openxmlformats.org/officeDocument/2006/relationships/image" Target="../media/image72.png"/><Relationship Id="rId3" Type="http://schemas.openxmlformats.org/officeDocument/2006/relationships/image" Target="../media/image70.svg"/><Relationship Id="rId7" Type="http://schemas.openxmlformats.org/officeDocument/2006/relationships/hyperlink" Target="https://www.umweltpakt.bayern.de/energie_klima/aktuelles/3693/neue-izu-handlungshilfen-zum-betrieblichen-klimaschutz-klimabilanz-strategie" TargetMode="External"/><Relationship Id="rId2" Type="http://schemas.openxmlformats.org/officeDocument/2006/relationships/image" Target="../media/image69.png"/><Relationship Id="rId1" Type="http://schemas.openxmlformats.org/officeDocument/2006/relationships/slideLayout" Target="../slideLayouts/slideLayout8.xml"/><Relationship Id="rId6" Type="http://schemas.openxmlformats.org/officeDocument/2006/relationships/slide" Target="slide34.xml"/><Relationship Id="rId11" Type="http://schemas.openxmlformats.org/officeDocument/2006/relationships/image" Target="../media/image75.png"/><Relationship Id="rId5" Type="http://schemas.openxmlformats.org/officeDocument/2006/relationships/image" Target="../media/image14.svg"/><Relationship Id="rId10" Type="http://schemas.openxmlformats.org/officeDocument/2006/relationships/image" Target="../media/image74.png"/><Relationship Id="rId4" Type="http://schemas.openxmlformats.org/officeDocument/2006/relationships/image" Target="../media/image71.png"/><Relationship Id="rId9" Type="http://schemas.openxmlformats.org/officeDocument/2006/relationships/image" Target="../media/image73.jpeg"/></Relationships>
</file>

<file path=ppt/slides/_rels/slide31.xml.rels><?xml version="1.0" encoding="UTF-8" standalone="yes"?>
<Relationships xmlns="http://schemas.openxmlformats.org/package/2006/relationships"><Relationship Id="rId8" Type="http://schemas.openxmlformats.org/officeDocument/2006/relationships/image" Target="../media/image81.svg"/><Relationship Id="rId3" Type="http://schemas.openxmlformats.org/officeDocument/2006/relationships/image" Target="../media/image76.png"/><Relationship Id="rId7" Type="http://schemas.openxmlformats.org/officeDocument/2006/relationships/image" Target="../media/image80.png"/><Relationship Id="rId2" Type="http://schemas.openxmlformats.org/officeDocument/2006/relationships/slide" Target="slide34.xml"/><Relationship Id="rId1" Type="http://schemas.openxmlformats.org/officeDocument/2006/relationships/slideLayout" Target="../slideLayouts/slideLayout8.xml"/><Relationship Id="rId6" Type="http://schemas.openxmlformats.org/officeDocument/2006/relationships/image" Target="../media/image79.svg"/><Relationship Id="rId5" Type="http://schemas.openxmlformats.org/officeDocument/2006/relationships/image" Target="../media/image78.png"/><Relationship Id="rId4" Type="http://schemas.openxmlformats.org/officeDocument/2006/relationships/image" Target="../media/image77.svg"/><Relationship Id="rId9" Type="http://schemas.openxmlformats.org/officeDocument/2006/relationships/image" Target="../media/image82.jpg"/></Relationships>
</file>

<file path=ppt/slides/_rels/slide32.xml.rels><?xml version="1.0" encoding="UTF-8" standalone="yes"?>
<Relationships xmlns="http://schemas.openxmlformats.org/package/2006/relationships"><Relationship Id="rId8" Type="http://schemas.openxmlformats.org/officeDocument/2006/relationships/image" Target="../media/image22.svg"/><Relationship Id="rId13" Type="http://schemas.openxmlformats.org/officeDocument/2006/relationships/image" Target="../media/image32.png"/><Relationship Id="rId3" Type="http://schemas.openxmlformats.org/officeDocument/2006/relationships/diagramLayout" Target="../diagrams/layout8.xml"/><Relationship Id="rId7" Type="http://schemas.openxmlformats.org/officeDocument/2006/relationships/image" Target="../media/image29.png"/><Relationship Id="rId12" Type="http://schemas.openxmlformats.org/officeDocument/2006/relationships/image" Target="../media/image28.svg"/><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11" Type="http://schemas.openxmlformats.org/officeDocument/2006/relationships/image" Target="../media/image31.png"/><Relationship Id="rId5" Type="http://schemas.openxmlformats.org/officeDocument/2006/relationships/diagramColors" Target="../diagrams/colors8.xml"/><Relationship Id="rId10" Type="http://schemas.openxmlformats.org/officeDocument/2006/relationships/image" Target="../media/image26.svg"/><Relationship Id="rId4" Type="http://schemas.openxmlformats.org/officeDocument/2006/relationships/diagramQuickStyle" Target="../diagrams/quickStyle8.xml"/><Relationship Id="rId9" Type="http://schemas.openxmlformats.org/officeDocument/2006/relationships/image" Target="../media/image30.png"/><Relationship Id="rId14" Type="http://schemas.openxmlformats.org/officeDocument/2006/relationships/image" Target="../media/image24.svg"/></Relationships>
</file>

<file path=ppt/slides/_rels/slide33.xml.rels><?xml version="1.0" encoding="UTF-8" standalone="yes"?>
<Relationships xmlns="http://schemas.openxmlformats.org/package/2006/relationships"><Relationship Id="rId8" Type="http://schemas.openxmlformats.org/officeDocument/2006/relationships/hyperlink" Target="https://www.umweltpakt.bayern.de/emaskompass/" TargetMode="External"/><Relationship Id="rId13" Type="http://schemas.openxmlformats.org/officeDocument/2006/relationships/hyperlink" Target="https://www.umweltbundesamt.de/umwelttipps-fuer-den-alltag/heizen-bauen/waermepumpe#gewusst-wie" TargetMode="External"/><Relationship Id="rId18" Type="http://schemas.openxmlformats.org/officeDocument/2006/relationships/hyperlink" Target="https://www.adac.de/verkehr/tanken-kraftstoff-antrieb/tipps-zum-tanken/sprit-sparen-tipps/" TargetMode="External"/><Relationship Id="rId3" Type="http://schemas.openxmlformats.org/officeDocument/2006/relationships/hyperlink" Target="https://www.umweltbundesamt.de/sites/default/files/medien/1410/publikationen/texte_172_2020_fkz_3717131020_zwischenbericht_klimamanagement-unternehmen_bf.pdf" TargetMode="External"/><Relationship Id="rId7" Type="http://schemas.openxmlformats.org/officeDocument/2006/relationships/hyperlink" Target="https://www.umweltpakt.bayern.de/management/fachwissen/376/ecomapping-emaseasy" TargetMode="External"/><Relationship Id="rId12" Type="http://schemas.openxmlformats.org/officeDocument/2006/relationships/hyperlink" Target="https://www.energieeffizienz-handwerk.de/energiebuch" TargetMode="External"/><Relationship Id="rId17" Type="http://schemas.openxmlformats.org/officeDocument/2006/relationships/hyperlink" Target="https://static1.squarespace.com/static/6061e2ccd87ebe0848dd80dd/t/62039260228de411d6a69800/1644401265375/Leitfaden+MobilityPolicy.pdf" TargetMode="External"/><Relationship Id="rId2" Type="http://schemas.openxmlformats.org/officeDocument/2006/relationships/hyperlink" Target="https://www.globalcompact.de/fileadmin/user_upload/Dokumente_PDFs/2022_UN_Global_Compact_Netzwerk_Deutschland_Einfuehrung_Klimamanagement_Neuauflage.pdf" TargetMode="External"/><Relationship Id="rId16" Type="http://schemas.openxmlformats.org/officeDocument/2006/relationships/hyperlink" Target="https://www.umweltbundesamt.de/umwelttipps-fuer-den-alltag/haushalt-wohnen/oekostrom#unsere-tipps" TargetMode="External"/><Relationship Id="rId20" Type="http://schemas.openxmlformats.org/officeDocument/2006/relationships/hyperlink" Target="https://www.umweltpakt.bayern.de/izu/index.htm" TargetMode="External"/><Relationship Id="rId1" Type="http://schemas.openxmlformats.org/officeDocument/2006/relationships/slideLayout" Target="../slideLayouts/slideLayout9.xml"/><Relationship Id="rId6" Type="http://schemas.openxmlformats.org/officeDocument/2006/relationships/hyperlink" Target="https://ghgprotocol.org/corporate-standard" TargetMode="External"/><Relationship Id="rId11" Type="http://schemas.openxmlformats.org/officeDocument/2006/relationships/hyperlink" Target="https://www.umweltbundesamt.de/themen/wirtschaft-konsum/wirtschaft-umwelt/umwelt-energiemanagement/energiemanagementsysteme/iso-50005/element-11#2-analyse-und-bewertung" TargetMode="External"/><Relationship Id="rId5" Type="http://schemas.openxmlformats.org/officeDocument/2006/relationships/hyperlink" Target="https://docplayer.org/14114012-Leitfaden-corporate-carbon-footprint.html" TargetMode="External"/><Relationship Id="rId15" Type="http://schemas.openxmlformats.org/officeDocument/2006/relationships/hyperlink" Target="https://www.umweltpakt.bayern.de/energie_klima/fachwissen/281/oekostrom" TargetMode="External"/><Relationship Id="rId10" Type="http://schemas.openxmlformats.org/officeDocument/2006/relationships/hyperlink" Target="https://www.lfu.bayern.de/buerger/doc/uw_122_energieeffiziente_beleuchtung.pdf" TargetMode="External"/><Relationship Id="rId19" Type="http://schemas.openxmlformats.org/officeDocument/2006/relationships/hyperlink" Target="https://sciencebasedtargets.org/" TargetMode="External"/><Relationship Id="rId4" Type="http://schemas.openxmlformats.org/officeDocument/2006/relationships/hyperlink" Target="https://www.umweltdialog.de/de/management/Reporting/2016/Schritt-fuer-Schritt-zu-Klimastrategie-und-reporting.php" TargetMode="External"/><Relationship Id="rId9" Type="http://schemas.openxmlformats.org/officeDocument/2006/relationships/hyperlink" Target="https://www.umweltpakt.bayern.de/management/fachwissen/210/oekoprofit-oekologisches-projekt-integrierte-umwelt-technik" TargetMode="External"/><Relationship Id="rId14" Type="http://schemas.openxmlformats.org/officeDocument/2006/relationships/hyperlink" Target="https://www.klimafreundlicher-mittelstand.de/klimafreundliches-handeln/massnahmenkatalog"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https://www.umweltpakt.bayern.de/izu/index.htm" TargetMode="External"/><Relationship Id="rId13" Type="http://schemas.openxmlformats.org/officeDocument/2006/relationships/hyperlink" Target="https://www.stmuv.bayern.de/themen/klimaschutz/allianz/" TargetMode="External"/><Relationship Id="rId18" Type="http://schemas.openxmlformats.org/officeDocument/2006/relationships/hyperlink" Target="https://www.energiewechsel.de/KAENEF/Navigation/DE/Mitmachen/Unternehmen/Anlagentechnik/produktion.html" TargetMode="External"/><Relationship Id="rId3" Type="http://schemas.openxmlformats.org/officeDocument/2006/relationships/hyperlink" Target="https://www.bpb.de/system/files/pdf/G6R0O2.pdf" TargetMode="External"/><Relationship Id="rId21" Type="http://schemas.openxmlformats.org/officeDocument/2006/relationships/hyperlink" Target="https://www.umweltpakt.bayern.de/werkzeuge/foerderfibel/programme/245/energieeffizienz-erneuerbare-energien-in-unternehmen/" TargetMode="External"/><Relationship Id="rId7" Type="http://schemas.openxmlformats.org/officeDocument/2006/relationships/hyperlink" Target="https://17ziele.de/downloads.html" TargetMode="External"/><Relationship Id="rId12" Type="http://schemas.openxmlformats.org/officeDocument/2006/relationships/hyperlink" Target="https://www.umweltpakt.bayern.de/index.php" TargetMode="External"/><Relationship Id="rId17" Type="http://schemas.openxmlformats.org/officeDocument/2006/relationships/hyperlink" Target="https://www.umweltpakt.bayern.de/management/faq/455/bayerisches-umweltmanagement-auditprogramm-bumap" TargetMode="External"/><Relationship Id="rId2" Type="http://schemas.openxmlformats.org/officeDocument/2006/relationships/hyperlink" Target="https://www.umweltpakt.bayern.de/werkzeuge/marketing_kmu/" TargetMode="External"/><Relationship Id="rId16" Type="http://schemas.openxmlformats.org/officeDocument/2006/relationships/hyperlink" Target="https://www.umweltpakt.bayern.de/werkzeuge/foerderfibel/" TargetMode="External"/><Relationship Id="rId20" Type="http://schemas.openxmlformats.org/officeDocument/2006/relationships/hyperlink" Target="https://www.bayern-innovativ.de/de/seite/foerderung-energiekonzepte" TargetMode="External"/><Relationship Id="rId1" Type="http://schemas.openxmlformats.org/officeDocument/2006/relationships/slideLayout" Target="../slideLayouts/slideLayout9.xml"/><Relationship Id="rId6" Type="http://schemas.openxmlformats.org/officeDocument/2006/relationships/hyperlink" Target="https://www.bestellen.bayern.de/application/applstarter?APPL=eshop&amp;DIR=eshop&amp;ACTIONxSETVAL(artdtl.htm,APGxNODENR:337068,AARTxNR:lfu_agd_00058,AARTxNODENR:337069,USERxBODYURL:artdtl.htm,KATALOG:StMUG,AKATxNAME:StMUG,ALLE:x)=X" TargetMode="External"/><Relationship Id="rId11" Type="http://schemas.openxmlformats.org/officeDocument/2006/relationships/hyperlink" Target="https://www.umweltpakt.bayern.de/energie_klima/fachwissen/393/netzwerke-mit-umweltbezug" TargetMode="External"/><Relationship Id="rId5" Type="http://schemas.openxmlformats.org/officeDocument/2006/relationships/hyperlink" Target="https://www.umweltpakt.bayern.de/management/aktuelles/3330/sdg-wegweiser-kleine-mittlere-unternehmen" TargetMode="External"/><Relationship Id="rId15" Type="http://schemas.openxmlformats.org/officeDocument/2006/relationships/hyperlink" Target="https://www.umweltcluster.net/de/" TargetMode="External"/><Relationship Id="rId10" Type="http://schemas.openxmlformats.org/officeDocument/2006/relationships/hyperlink" Target="https://www.bihk.de/ueber-den-bihk/die-bayerischen-ihks.html" TargetMode="External"/><Relationship Id="rId19" Type="http://schemas.openxmlformats.org/officeDocument/2006/relationships/hyperlink" Target="https://lfa.de/website/de/foerderangebote/umweltschutz/index.php" TargetMode="External"/><Relationship Id="rId4" Type="http://schemas.openxmlformats.org/officeDocument/2006/relationships/hyperlink" Target="https://www.umweltpakt.bayern.de/werkzeuge/mitarbeitertipps/" TargetMode="External"/><Relationship Id="rId9" Type="http://schemas.openxmlformats.org/officeDocument/2006/relationships/hyperlink" Target="https://www.hwk-bayern.de/artikel/umwelt-und-energie-im-handwerk-74,4410,3803.html" TargetMode="External"/><Relationship Id="rId14" Type="http://schemas.openxmlformats.org/officeDocument/2006/relationships/hyperlink" Target="https://www.klima-plattform.de/"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www.lfu.bayern.de/" TargetMode="External"/><Relationship Id="rId7" Type="http://schemas.openxmlformats.org/officeDocument/2006/relationships/image" Target="../media/image83.png"/><Relationship Id="rId2" Type="http://schemas.openxmlformats.org/officeDocument/2006/relationships/hyperlink" Target="mailto:izu@lfu.bayern.de" TargetMode="External"/><Relationship Id="rId1" Type="http://schemas.openxmlformats.org/officeDocument/2006/relationships/slideLayout" Target="../slideLayouts/slideLayout1.xml"/><Relationship Id="rId6" Type="http://schemas.openxmlformats.org/officeDocument/2006/relationships/hyperlink" Target="http://www.baumgroup.de/" TargetMode="External"/><Relationship Id="rId5" Type="http://schemas.openxmlformats.org/officeDocument/2006/relationships/hyperlink" Target="mailto:muenchen@baumgroup.de" TargetMode="External"/><Relationship Id="rId4" Type="http://schemas.openxmlformats.org/officeDocument/2006/relationships/hyperlink" Target="http://www.izu.bayern.de/" TargetMode="External"/></Relationships>
</file>

<file path=ppt/slides/_rels/slide4.xml.rels><?xml version="1.0" encoding="UTF-8" standalone="yes"?>
<Relationships xmlns="http://schemas.openxmlformats.org/package/2006/relationships"><Relationship Id="rId3" Type="http://schemas.openxmlformats.org/officeDocument/2006/relationships/slide" Target="slide33.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hyperlink" Target="https://www.umweltpakt.bayern.de/energie_klima/aktuelles/3693/neue-izu-handlungshilfen-zum-betrieblichen-klimaschutz-klimabilanz-strategie" TargetMode="External"/></Relationships>
</file>

<file path=ppt/slides/_rels/slide5.xml.rels><?xml version="1.0" encoding="UTF-8" standalone="yes"?>
<Relationships xmlns="http://schemas.openxmlformats.org/package/2006/relationships"><Relationship Id="rId8" Type="http://schemas.openxmlformats.org/officeDocument/2006/relationships/image" Target="../media/image26.svg"/><Relationship Id="rId13" Type="http://schemas.openxmlformats.org/officeDocument/2006/relationships/slide" Target="slide3.xml"/><Relationship Id="rId3" Type="http://schemas.openxmlformats.org/officeDocument/2006/relationships/image" Target="../media/image21.png"/><Relationship Id="rId7" Type="http://schemas.openxmlformats.org/officeDocument/2006/relationships/image" Target="../media/image25.png"/><Relationship Id="rId12" Type="http://schemas.openxmlformats.org/officeDocument/2006/relationships/slide" Target="slide34.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image" Target="../media/image24.svg"/><Relationship Id="rId11" Type="http://schemas.openxmlformats.org/officeDocument/2006/relationships/slide" Target="slide33.xml"/><Relationship Id="rId5" Type="http://schemas.openxmlformats.org/officeDocument/2006/relationships/image" Target="../media/image23.png"/><Relationship Id="rId15" Type="http://schemas.openxmlformats.org/officeDocument/2006/relationships/image" Target="../media/image20.svg"/><Relationship Id="rId10" Type="http://schemas.openxmlformats.org/officeDocument/2006/relationships/image" Target="../media/image28.svg"/><Relationship Id="rId4" Type="http://schemas.openxmlformats.org/officeDocument/2006/relationships/image" Target="../media/image22.svg"/><Relationship Id="rId9" Type="http://schemas.openxmlformats.org/officeDocument/2006/relationships/image" Target="../media/image27.png"/><Relationship Id="rId14" Type="http://schemas.openxmlformats.org/officeDocument/2006/relationships/image" Target="../media/image19.png"/></Relationships>
</file>

<file path=ppt/slides/_rels/slide6.xml.rels><?xml version="1.0" encoding="UTF-8" standalone="yes"?>
<Relationships xmlns="http://schemas.openxmlformats.org/package/2006/relationships"><Relationship Id="rId8" Type="http://schemas.openxmlformats.org/officeDocument/2006/relationships/image" Target="../media/image22.svg"/><Relationship Id="rId13" Type="http://schemas.openxmlformats.org/officeDocument/2006/relationships/image" Target="../media/image32.png"/><Relationship Id="rId3" Type="http://schemas.openxmlformats.org/officeDocument/2006/relationships/diagramLayout" Target="../diagrams/layout1.xml"/><Relationship Id="rId7" Type="http://schemas.openxmlformats.org/officeDocument/2006/relationships/image" Target="../media/image29.png"/><Relationship Id="rId12" Type="http://schemas.openxmlformats.org/officeDocument/2006/relationships/image" Target="../media/image28.svg"/><Relationship Id="rId17" Type="http://schemas.openxmlformats.org/officeDocument/2006/relationships/image" Target="../media/image34.svg"/><Relationship Id="rId2" Type="http://schemas.openxmlformats.org/officeDocument/2006/relationships/diagramData" Target="../diagrams/data1.xml"/><Relationship Id="rId16" Type="http://schemas.openxmlformats.org/officeDocument/2006/relationships/image" Target="../media/image33.png"/><Relationship Id="rId1" Type="http://schemas.openxmlformats.org/officeDocument/2006/relationships/slideLayout" Target="../slideLayouts/slideLayout5.xml"/><Relationship Id="rId6" Type="http://schemas.microsoft.com/office/2007/relationships/diagramDrawing" Target="../diagrams/drawing1.xml"/><Relationship Id="rId11" Type="http://schemas.openxmlformats.org/officeDocument/2006/relationships/image" Target="../media/image31.png"/><Relationship Id="rId5" Type="http://schemas.openxmlformats.org/officeDocument/2006/relationships/diagramColors" Target="../diagrams/colors1.xml"/><Relationship Id="rId15" Type="http://schemas.openxmlformats.org/officeDocument/2006/relationships/hyperlink" Target="https://www.umweltpakt.bayern.de/energie_klima/aktuelles/3693/neue-izu-handlungshilfen-zum-betrieblichen-klimaschutz-klimabilanz-strategie" TargetMode="External"/><Relationship Id="rId10" Type="http://schemas.openxmlformats.org/officeDocument/2006/relationships/image" Target="../media/image26.svg"/><Relationship Id="rId4" Type="http://schemas.openxmlformats.org/officeDocument/2006/relationships/diagramQuickStyle" Target="../diagrams/quickStyle1.xml"/><Relationship Id="rId9" Type="http://schemas.openxmlformats.org/officeDocument/2006/relationships/image" Target="../media/image30.png"/><Relationship Id="rId14" Type="http://schemas.openxmlformats.org/officeDocument/2006/relationships/image" Target="../media/image24.svg"/></Relationships>
</file>

<file path=ppt/slides/_rels/slide7.xml.rels><?xml version="1.0" encoding="UTF-8" standalone="yes"?>
<Relationships xmlns="http://schemas.openxmlformats.org/package/2006/relationships"><Relationship Id="rId2" Type="http://schemas.openxmlformats.org/officeDocument/2006/relationships/hyperlink" Target="https://www.umweltpakt.bayern.de/energie_klima/aktuelles/3693/neue-izu-handlungshilfen-zum-betrieblichen-klimaschutz-klimabilanz-strategie" TargetMode="Externa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5.xml"/><Relationship Id="rId5" Type="http://schemas.openxmlformats.org/officeDocument/2006/relationships/hyperlink" Target="https://www.umweltpakt.bayern.de/energie_klima/aktuelles/3693/neue-izu-handlungshilfen-zum-betrieblichen-klimaschutz-klimabilanz-strategie" TargetMode="External"/><Relationship Id="rId4" Type="http://schemas.openxmlformats.org/officeDocument/2006/relationships/image" Target="../media/image37.png"/></Relationships>
</file>

<file path=ppt/slides/_rels/slide9.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38.png"/><Relationship Id="rId1" Type="http://schemas.openxmlformats.org/officeDocument/2006/relationships/slideLayout" Target="../slideLayouts/slideLayout5.xml"/><Relationship Id="rId6" Type="http://schemas.openxmlformats.org/officeDocument/2006/relationships/image" Target="../media/image39.png"/><Relationship Id="rId5" Type="http://schemas.openxmlformats.org/officeDocument/2006/relationships/slide" Target="slide7.xml"/><Relationship Id="rId4" Type="http://schemas.openxmlformats.org/officeDocument/2006/relationships/hyperlink" Target="https://www.umweltpakt.bayern.de/energie_klima/aktuelles/3693/neue-izu-handlungshilfen-zum-betrieblichen-klimaschutz-klimabilanz-strategi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503" name="Rectangle 31"/>
          <p:cNvSpPr>
            <a:spLocks noGrp="1" noChangeArrowheads="1"/>
          </p:cNvSpPr>
          <p:nvPr>
            <p:ph type="subTitle" idx="1"/>
          </p:nvPr>
        </p:nvSpPr>
        <p:spPr>
          <a:xfrm>
            <a:off x="2053200" y="4509120"/>
            <a:ext cx="7283160" cy="2667000"/>
          </a:xfrm>
        </p:spPr>
        <p:txBody>
          <a:bodyPr/>
          <a:lstStyle/>
          <a:p>
            <a:r>
              <a:rPr lang="de-DE" sz="2600" dirty="0"/>
              <a:t>Maßnahmenableitung </a:t>
            </a:r>
            <a:r>
              <a:rPr lang="de-DE" sz="2600"/>
              <a:t>und -umsetzung </a:t>
            </a:r>
            <a:r>
              <a:rPr lang="de-DE" sz="2600" dirty="0"/>
              <a:t>im betrieblichen Klimaschutz </a:t>
            </a:r>
          </a:p>
        </p:txBody>
      </p:sp>
      <p:sp>
        <p:nvSpPr>
          <p:cNvPr id="3" name="Textfeld 2"/>
          <p:cNvSpPr txBox="1"/>
          <p:nvPr/>
        </p:nvSpPr>
        <p:spPr>
          <a:xfrm>
            <a:off x="2052296" y="1988840"/>
            <a:ext cx="10092376" cy="2454198"/>
          </a:xfrm>
          <a:prstGeom prst="rect">
            <a:avLst/>
          </a:prstGeom>
          <a:noFill/>
        </p:spPr>
        <p:txBody>
          <a:bodyPr wrap="square" lIns="0" rtlCol="0">
            <a:spAutoFit/>
          </a:bodyPr>
          <a:lstStyle/>
          <a:p>
            <a:pPr algn="l">
              <a:lnSpc>
                <a:spcPts val="6300"/>
              </a:lnSpc>
              <a:defRPr/>
            </a:pPr>
            <a:r>
              <a:rPr lang="de-DE" sz="4800" b="1" dirty="0">
                <a:solidFill>
                  <a:srgbClr val="4B6E28"/>
                </a:solidFill>
              </a:rPr>
              <a:t>Handlungshilfe Klimamanagement </a:t>
            </a:r>
          </a:p>
          <a:p>
            <a:pPr algn="l">
              <a:lnSpc>
                <a:spcPts val="6300"/>
              </a:lnSpc>
              <a:defRPr/>
            </a:pPr>
            <a:r>
              <a:rPr lang="de-DE" sz="4800" b="1" dirty="0">
                <a:solidFill>
                  <a:srgbClr val="4B6E28"/>
                </a:solidFill>
              </a:rPr>
              <a:t>für Einsteiger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el 1">
            <a:extLst>
              <a:ext uri="{FF2B5EF4-FFF2-40B4-BE49-F238E27FC236}">
                <a16:creationId xmlns:a16="http://schemas.microsoft.com/office/drawing/2014/main" id="{7FCF04E1-764A-B0F6-3223-34EA123C9E10}"/>
              </a:ext>
            </a:extLst>
          </p:cNvPr>
          <p:cNvSpPr>
            <a:spLocks noGrp="1"/>
          </p:cNvSpPr>
          <p:nvPr>
            <p:ph type="title"/>
          </p:nvPr>
        </p:nvSpPr>
        <p:spPr/>
        <p:txBody>
          <a:bodyPr/>
          <a:lstStyle/>
          <a:p>
            <a:r>
              <a:rPr lang="de-DE" altLang="en-US" dirty="0"/>
              <a:t>Von Emissionsschwerpunkten zu Maßnahmen</a:t>
            </a:r>
            <a:endParaRPr lang="en-GB" altLang="en-US" dirty="0"/>
          </a:p>
        </p:txBody>
      </p:sp>
      <p:sp>
        <p:nvSpPr>
          <p:cNvPr id="51203" name="Inhaltsplatzhalter 2">
            <a:extLst>
              <a:ext uri="{FF2B5EF4-FFF2-40B4-BE49-F238E27FC236}">
                <a16:creationId xmlns:a16="http://schemas.microsoft.com/office/drawing/2014/main" id="{32A8455B-81C8-0214-CB55-8E4053F6CC6C}"/>
              </a:ext>
            </a:extLst>
          </p:cNvPr>
          <p:cNvSpPr>
            <a:spLocks noGrp="1"/>
          </p:cNvSpPr>
          <p:nvPr>
            <p:ph idx="1"/>
          </p:nvPr>
        </p:nvSpPr>
        <p:spPr/>
        <p:txBody>
          <a:bodyPr/>
          <a:lstStyle/>
          <a:p>
            <a:pPr marL="0" indent="0">
              <a:buFontTx/>
              <a:buNone/>
            </a:pPr>
            <a:r>
              <a:rPr lang="de-DE" altLang="en-US" sz="1400" dirty="0"/>
              <a:t>Wie Maßnahmen abgeleitet werden, zeigen wir Ihnen anhand eines Beispiels. Rechts sehen Sie das Ergebnis der Bilanz von „Klimafreund“. </a:t>
            </a:r>
          </a:p>
          <a:p>
            <a:pPr marL="0" indent="0">
              <a:buFontTx/>
              <a:buNone/>
            </a:pPr>
            <a:r>
              <a:rPr lang="de-DE" altLang="en-US" sz="1400" dirty="0"/>
              <a:t>Anhand des Installateurs Klimafreund zeigen wir Ihnen, wie Sie Maßnahmen für Ihr Unternehmen ableiten können.</a:t>
            </a:r>
          </a:p>
          <a:p>
            <a:pPr marL="0" indent="0">
              <a:buNone/>
            </a:pPr>
            <a:endParaRPr lang="de-DE" altLang="en-US" sz="1400" dirty="0"/>
          </a:p>
          <a:p>
            <a:pPr marL="0" indent="0">
              <a:buFontTx/>
              <a:buNone/>
            </a:pPr>
            <a:endParaRPr lang="en-GB" altLang="en-US" sz="1400" dirty="0"/>
          </a:p>
        </p:txBody>
      </p:sp>
      <p:sp>
        <p:nvSpPr>
          <p:cNvPr id="51205" name="Foliennummernplatzhalter 4">
            <a:extLst>
              <a:ext uri="{FF2B5EF4-FFF2-40B4-BE49-F238E27FC236}">
                <a16:creationId xmlns:a16="http://schemas.microsoft.com/office/drawing/2014/main" id="{DD12698F-2392-184D-11C3-8E588DFEBDFD}"/>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36100359-3A39-433C-882A-15803474B974}" type="slidenum">
              <a:rPr kumimoji="0" lang="de-DE" altLang="en-US" sz="1000" b="0" i="0" u="none" strike="noStrike" kern="1200" cap="none" spc="0" normalizeH="0" baseline="0" noProof="0" smtClean="0">
                <a:ln>
                  <a:noFill/>
                </a:ln>
                <a:solidFill>
                  <a:srgbClr val="3B687F"/>
                </a:solidFill>
                <a:effectLst/>
                <a:uLnTx/>
                <a:uFillTx/>
                <a:latin typeface="Arial" panose="020B0604020202020204" pitchFamily="34" charset="0"/>
                <a:ea typeface="ＭＳ Ｐゴシック" panose="020B0600070205080204" pitchFamily="34"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10</a:t>
            </a:fld>
            <a:endParaRPr kumimoji="0" lang="de-DE" altLang="en-US" sz="1000" b="0" i="0" u="none" strike="noStrike" kern="1200" cap="none" spc="0" normalizeH="0" baseline="0" noProof="0" dirty="0">
              <a:ln>
                <a:noFill/>
              </a:ln>
              <a:solidFill>
                <a:srgbClr val="3B687F"/>
              </a:solidFill>
              <a:effectLst/>
              <a:uLnTx/>
              <a:uFillTx/>
              <a:latin typeface="Arial" panose="020B0604020202020204" pitchFamily="34" charset="0"/>
              <a:ea typeface="ＭＳ Ｐゴシック" panose="020B0600070205080204" pitchFamily="34" charset="-128"/>
              <a:cs typeface="+mn-cs"/>
            </a:endParaRPr>
          </a:p>
        </p:txBody>
      </p:sp>
      <p:sp>
        <p:nvSpPr>
          <p:cNvPr id="4" name="Rechteck 5">
            <a:extLst>
              <a:ext uri="{FF2B5EF4-FFF2-40B4-BE49-F238E27FC236}">
                <a16:creationId xmlns:a16="http://schemas.microsoft.com/office/drawing/2014/main" id="{18DA9F30-84E1-1458-8C81-E5C845104C8E}"/>
              </a:ext>
            </a:extLst>
          </p:cNvPr>
          <p:cNvSpPr>
            <a:spLocks noChangeArrowheads="1"/>
          </p:cNvSpPr>
          <p:nvPr/>
        </p:nvSpPr>
        <p:spPr bwMode="auto">
          <a:xfrm>
            <a:off x="558070" y="1631949"/>
            <a:ext cx="11304000" cy="280988"/>
          </a:xfrm>
          <a:prstGeom prst="rect">
            <a:avLst/>
          </a:prstGeom>
          <a:solidFill>
            <a:srgbClr val="3B687F"/>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altLang="en-US" sz="14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panose="020B0600070205080204" pitchFamily="34" charset="-128"/>
                <a:cs typeface="+mn-cs"/>
              </a:rPr>
              <a:t>Schritt-für-Schritt zur Maßnahmenableitung</a:t>
            </a:r>
            <a:endParaRPr kumimoji="0" lang="de-DE" altLang="en-US" sz="1400" b="1" i="0"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34" charset="-128"/>
              <a:cs typeface="+mn-cs"/>
            </a:endParaRPr>
          </a:p>
        </p:txBody>
      </p:sp>
      <p:grpSp>
        <p:nvGrpSpPr>
          <p:cNvPr id="12" name="Gruppieren 11"/>
          <p:cNvGrpSpPr/>
          <p:nvPr/>
        </p:nvGrpSpPr>
        <p:grpSpPr>
          <a:xfrm>
            <a:off x="569131" y="2393343"/>
            <a:ext cx="6644101" cy="4059553"/>
            <a:chOff x="569131" y="2393343"/>
            <a:chExt cx="6644101" cy="4059553"/>
          </a:xfrm>
        </p:grpSpPr>
        <p:sp>
          <p:nvSpPr>
            <p:cNvPr id="3" name="Inhaltsplatzhalter 8">
              <a:extLst>
                <a:ext uri="{FF2B5EF4-FFF2-40B4-BE49-F238E27FC236}">
                  <a16:creationId xmlns:a16="http://schemas.microsoft.com/office/drawing/2014/main" id="{4C4F714A-BF33-CABB-045D-DA7E027CC49E}"/>
                </a:ext>
              </a:extLst>
            </p:cNvPr>
            <p:cNvSpPr txBox="1">
              <a:spLocks/>
            </p:cNvSpPr>
            <p:nvPr/>
          </p:nvSpPr>
          <p:spPr bwMode="auto">
            <a:xfrm>
              <a:off x="569131" y="2393343"/>
              <a:ext cx="6644101" cy="4059553"/>
            </a:xfrm>
            <a:prstGeom prst="rect">
              <a:avLst/>
            </a:prstGeom>
            <a:solidFill>
              <a:srgbClr val="7B9C2A"/>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spcBef>
                  <a:spcPct val="20000"/>
                </a:spcBef>
                <a:spcAft>
                  <a:spcPct val="0"/>
                </a:spcAft>
                <a:buChar char="–"/>
                <a:defRPr sz="1600">
                  <a:solidFill>
                    <a:schemeClr val="tx1"/>
                  </a:solidFill>
                  <a:latin typeface="+mn-lt"/>
                  <a:ea typeface="+mn-ea"/>
                </a:defRPr>
              </a:lvl4pPr>
              <a:lvl5pPr marL="2112963" indent="-228600" algn="l" rtl="0" eaLnBrk="1" fontAlgn="base" hangingPunct="1">
                <a:spcBef>
                  <a:spcPct val="20000"/>
                </a:spcBef>
                <a:spcAft>
                  <a:spcPct val="0"/>
                </a:spcAft>
                <a:buChar char="»"/>
                <a:defRPr sz="16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de-DE" b="1" dirty="0"/>
                <a:t>Der Installateur Klimafreund</a:t>
              </a:r>
            </a:p>
            <a:p>
              <a:pPr marL="0" marR="0" indent="0" algn="l" defTabSz="914400" rtl="0" eaLnBrk="0" fontAlgn="base" latinLnBrk="0" hangingPunct="0">
                <a:lnSpc>
                  <a:spcPct val="100000"/>
                </a:lnSpc>
                <a:spcBef>
                  <a:spcPct val="0"/>
                </a:spcBef>
                <a:spcAft>
                  <a:spcPct val="0"/>
                </a:spcAft>
                <a:buClrTx/>
                <a:buSzTx/>
                <a:buFontTx/>
                <a:buNone/>
                <a:tabLst/>
              </a:pPr>
              <a:endParaRPr lang="de-DE" b="1" dirty="0"/>
            </a:p>
            <a:p>
              <a:pPr marL="228600" indent="-228600" defTabSz="914377" eaLnBrk="0" hangingPunct="0">
                <a:spcBef>
                  <a:spcPct val="0"/>
                </a:spcBef>
                <a:buClrTx/>
                <a:buFontTx/>
                <a:buAutoNum type="arabicPeriod"/>
                <a:defRPr/>
              </a:pPr>
              <a:r>
                <a:rPr lang="de-DE" altLang="en-US" sz="1200" b="1" dirty="0"/>
                <a:t>Emissionsschwerpunkte analysieren: </a:t>
              </a:r>
              <a:r>
                <a:rPr lang="de-DE" kern="0" dirty="0">
                  <a:sym typeface="Wingdings" panose="05000000000000000000" pitchFamily="2" charset="2"/>
                </a:rPr>
                <a:t>Ein Emissionsschwerpunkt des Installateurs ist die Heizung und die damit verbundene Verbrennung von Erdgas, die 44,47 % der Gesamtemissionen ausmacht (siehe Grafik). </a:t>
              </a:r>
            </a:p>
            <a:p>
              <a:pPr marL="228600" indent="-228600" defTabSz="914377" eaLnBrk="0" hangingPunct="0">
                <a:spcBef>
                  <a:spcPct val="0"/>
                </a:spcBef>
                <a:buClrTx/>
                <a:buFontTx/>
                <a:buAutoNum type="arabicPeriod"/>
                <a:defRPr/>
              </a:pPr>
              <a:r>
                <a:rPr lang="de-DE" altLang="en-US" sz="1200" b="1" dirty="0"/>
                <a:t>Emissionsursachen klären: </a:t>
              </a:r>
              <a:r>
                <a:rPr lang="de-DE" altLang="en-US" sz="1200" kern="0" dirty="0">
                  <a:sym typeface="Wingdings" panose="05000000000000000000" pitchFamily="2" charset="2"/>
                </a:rPr>
                <a:t>Die hohen Emissionen lassen sich durch das weitläufige </a:t>
              </a:r>
              <a:r>
                <a:rPr lang="de-DE" kern="0" dirty="0">
                  <a:sym typeface="Wingdings" panose="05000000000000000000" pitchFamily="2" charset="2"/>
                </a:rPr>
                <a:t>Betriebsgebäude erklären, welches verhältnismäßig viel beheizt werden muss.</a:t>
              </a:r>
            </a:p>
            <a:p>
              <a:pPr marL="228600" indent="-228600" defTabSz="914377" eaLnBrk="0" hangingPunct="0">
                <a:spcBef>
                  <a:spcPct val="0"/>
                </a:spcBef>
                <a:buClrTx/>
                <a:buFontTx/>
                <a:buAutoNum type="arabicPeriod"/>
                <a:defRPr/>
              </a:pPr>
              <a:r>
                <a:rPr lang="de-DE" b="1" kern="0" dirty="0">
                  <a:sym typeface="Wingdings" panose="05000000000000000000" pitchFamily="2" charset="2"/>
                </a:rPr>
                <a:t>Möglichkeiten zur Reduktion der Emissionen: </a:t>
              </a:r>
              <a:r>
                <a:rPr lang="de-DE" kern="0" dirty="0">
                  <a:sym typeface="Wingdings" panose="05000000000000000000" pitchFamily="2" charset="2"/>
                </a:rPr>
                <a:t>Nach der Prüfung von Effizienzmaßnahmen wird festgestellt, dass der Verbrauch kaum reduziert werden kann. Die Heizung ist modern und effizient eingestellt. Eine teure Erneuerung, z.B. durch die Installation einer Wärmepumpe, würde nicht mit einer deutlichen Senkung der Emissionen einhergehen. </a:t>
              </a:r>
            </a:p>
            <a:p>
              <a:pPr marL="228600" indent="-228600" defTabSz="914377" eaLnBrk="0" hangingPunct="0">
                <a:spcBef>
                  <a:spcPct val="0"/>
                </a:spcBef>
                <a:buClrTx/>
                <a:buFontTx/>
                <a:buAutoNum type="arabicPeriod"/>
                <a:defRPr/>
              </a:pPr>
              <a:r>
                <a:rPr lang="de-DE" b="1" kern="0" dirty="0">
                  <a:sym typeface="Wingdings" panose="05000000000000000000" pitchFamily="2" charset="2"/>
                </a:rPr>
                <a:t>Analyse weiterer Emissionsschwerpunkte und deren Maßnahmen: </a:t>
              </a:r>
              <a:r>
                <a:rPr lang="de-DE" kern="0" dirty="0">
                  <a:sym typeface="Wingdings" panose="05000000000000000000" pitchFamily="2" charset="2"/>
                </a:rPr>
                <a:t>Der Betrieb verfolgt die Themen „Emissionen des Fuhrparks mit Dieselmotoren“, die 41,36 % der Gesamtemissionen ausmachen und den „Bezug von konventionellem Strom“, der 14,17 % der Gesamtemissionen ausmacht (siehe Grafik).</a:t>
              </a:r>
            </a:p>
            <a:p>
              <a:pPr marL="228600" indent="-228600" defTabSz="914377" eaLnBrk="0" hangingPunct="0">
                <a:spcBef>
                  <a:spcPct val="0"/>
                </a:spcBef>
                <a:buClrTx/>
                <a:buAutoNum type="arabicPeriod"/>
                <a:defRPr/>
              </a:pPr>
              <a:r>
                <a:rPr lang="de-DE" b="1" kern="0" dirty="0">
                  <a:sym typeface="Wingdings" panose="05000000000000000000" pitchFamily="2" charset="2"/>
                </a:rPr>
                <a:t>Bewertung der abgeleiteten Maßnahmen: </a:t>
              </a:r>
              <a:r>
                <a:rPr lang="de-DE" kern="0" dirty="0">
                  <a:sym typeface="Wingdings" panose="05000000000000000000" pitchFamily="2" charset="2"/>
                </a:rPr>
                <a:t>Klimafreund informiert sich über glaubwürdige Anbieter und entscheidet sich für den Umstieg von konventionellem Strom auf Grünstrom und effiziente LED-Beleuchtung. Der Fuhrpark kann mittelfristig in weiten Teilen auf E-Fahrzeuge umgestellt werden. </a:t>
              </a:r>
            </a:p>
            <a:p>
              <a:pPr defTabSz="914377" eaLnBrk="0" hangingPunct="0">
                <a:spcBef>
                  <a:spcPct val="0"/>
                </a:spcBef>
                <a:buClrTx/>
                <a:defRPr/>
              </a:pPr>
              <a:endParaRPr lang="de-DE" kern="0" dirty="0">
                <a:sym typeface="Wingdings" panose="05000000000000000000" pitchFamily="2" charset="2"/>
              </a:endParaRPr>
            </a:p>
            <a:p>
              <a:pPr marL="0" indent="0" defTabSz="914377" eaLnBrk="0" hangingPunct="0">
                <a:spcBef>
                  <a:spcPct val="0"/>
                </a:spcBef>
                <a:buClrTx/>
                <a:buNone/>
                <a:defRPr/>
              </a:pPr>
              <a:r>
                <a:rPr lang="de-DE" kern="0" dirty="0">
                  <a:sym typeface="Wingdings" panose="05000000000000000000" pitchFamily="2" charset="2"/>
                </a:rPr>
                <a:t> </a:t>
              </a:r>
            </a:p>
          </p:txBody>
        </p:sp>
        <p:pic>
          <p:nvPicPr>
            <p:cNvPr id="5" name="Grafik 4" descr="Tools mit einfarbiger Füllung">
              <a:extLst>
                <a:ext uri="{FF2B5EF4-FFF2-40B4-BE49-F238E27FC236}">
                  <a16:creationId xmlns:a16="http://schemas.microsoft.com/office/drawing/2014/main" id="{6A0D1DC2-8999-6EF1-0285-0560F0E08667}"/>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744072" y="2408289"/>
              <a:ext cx="422185" cy="422185"/>
            </a:xfrm>
            <a:prstGeom prst="rect">
              <a:avLst/>
            </a:prstGeom>
          </p:spPr>
        </p:pic>
      </p:grpSp>
      <p:sp>
        <p:nvSpPr>
          <p:cNvPr id="9" name="Sprechblase: rechteckig mit abgerundeten Ecken 8">
            <a:extLst>
              <a:ext uri="{FF2B5EF4-FFF2-40B4-BE49-F238E27FC236}">
                <a16:creationId xmlns:a16="http://schemas.microsoft.com/office/drawing/2014/main" id="{3E60E884-4A36-8AE8-D497-5CA580CCE616}"/>
              </a:ext>
            </a:extLst>
          </p:cNvPr>
          <p:cNvSpPr/>
          <p:nvPr/>
        </p:nvSpPr>
        <p:spPr>
          <a:xfrm>
            <a:off x="7358526" y="2229532"/>
            <a:ext cx="4498512" cy="574808"/>
          </a:xfrm>
          <a:prstGeom prst="wedgeRoundRectCallout">
            <a:avLst>
              <a:gd name="adj1" fmla="val -52349"/>
              <a:gd name="adj2" fmla="val 46262"/>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defRPr/>
            </a:pPr>
            <a:r>
              <a:rPr lang="de-DE" sz="1200" dirty="0">
                <a:solidFill>
                  <a:schemeClr val="tx1"/>
                </a:solidFill>
              </a:rPr>
              <a:t>Sie finden auf </a:t>
            </a:r>
            <a:r>
              <a:rPr lang="de-DE" sz="1200" dirty="0">
                <a:solidFill>
                  <a:schemeClr val="tx1"/>
                </a:solidFill>
                <a:hlinkClick r:id="rId4" action="ppaction://hlinksldjump"/>
              </a:rPr>
              <a:t>Folie 12 </a:t>
            </a:r>
            <a:r>
              <a:rPr lang="de-DE" sz="1200" dirty="0">
                <a:solidFill>
                  <a:schemeClr val="tx1"/>
                </a:solidFill>
              </a:rPr>
              <a:t>mehr Informationen zur Bewertung der abgeleiteten Maßnahmen.</a:t>
            </a:r>
          </a:p>
        </p:txBody>
      </p:sp>
      <p:sp>
        <p:nvSpPr>
          <p:cNvPr id="10" name="Rectangle 8">
            <a:extLst>
              <a:ext uri="{FF2B5EF4-FFF2-40B4-BE49-F238E27FC236}">
                <a16:creationId xmlns:a16="http://schemas.microsoft.com/office/drawing/2014/main" id="{F8C4BF79-E899-A5FE-7687-143F4CCB0B80}"/>
              </a:ext>
            </a:extLst>
          </p:cNvPr>
          <p:cNvSpPr>
            <a:spLocks noGrp="1" noChangeArrowheads="1"/>
          </p:cNvSpPr>
          <p:nvPr>
            <p:ph type="ftr" sz="quarter" idx="3"/>
          </p:nvPr>
        </p:nvSpPr>
        <p:spPr bwMode="auto">
          <a:xfrm>
            <a:off x="5624354" y="6475412"/>
            <a:ext cx="6183646"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defRPr sz="1000" b="1">
                <a:solidFill>
                  <a:srgbClr val="3B687F"/>
                </a:solidFill>
              </a:defRPr>
            </a:lvl1pPr>
          </a:lstStyle>
          <a:p>
            <a:r>
              <a:rPr lang="de-DE" altLang="de-DE" dirty="0"/>
              <a:t>Handlungshilfe Klimamanagement für Einsteiger </a:t>
            </a:r>
            <a:r>
              <a:rPr lang="de-DE" dirty="0"/>
              <a:t>| © LfU | IZU Infozentrum UmweltWirtschaft | 2023</a:t>
            </a:r>
          </a:p>
        </p:txBody>
      </p:sp>
      <p:grpSp>
        <p:nvGrpSpPr>
          <p:cNvPr id="14" name="Gruppieren 13"/>
          <p:cNvGrpSpPr/>
          <p:nvPr/>
        </p:nvGrpSpPr>
        <p:grpSpPr>
          <a:xfrm>
            <a:off x="7213232" y="2884159"/>
            <a:ext cx="5429842" cy="3464546"/>
            <a:chOff x="7213232" y="2884159"/>
            <a:chExt cx="5429842" cy="3464546"/>
          </a:xfrm>
        </p:grpSpPr>
        <p:pic>
          <p:nvPicPr>
            <p:cNvPr id="2" name="Grafik 1">
              <a:extLst>
                <a:ext uri="{FF2B5EF4-FFF2-40B4-BE49-F238E27FC236}">
                  <a16:creationId xmlns:a16="http://schemas.microsoft.com/office/drawing/2014/main" id="{F62D4074-E358-C1F9-651F-920357FC8E97}"/>
                </a:ext>
              </a:extLst>
            </p:cNvPr>
            <p:cNvPicPr>
              <a:picLocks noChangeAspect="1"/>
            </p:cNvPicPr>
            <p:nvPr/>
          </p:nvPicPr>
          <p:blipFill rotWithShape="1">
            <a:blip r:embed="rId5"/>
            <a:srcRect t="21043" r="51207"/>
            <a:stretch/>
          </p:blipFill>
          <p:spPr>
            <a:xfrm>
              <a:off x="7213232" y="2884159"/>
              <a:ext cx="4645975" cy="2921105"/>
            </a:xfrm>
            <a:prstGeom prst="rect">
              <a:avLst/>
            </a:prstGeom>
          </p:spPr>
        </p:pic>
        <p:grpSp>
          <p:nvGrpSpPr>
            <p:cNvPr id="13" name="Gruppieren 12"/>
            <p:cNvGrpSpPr/>
            <p:nvPr/>
          </p:nvGrpSpPr>
          <p:grpSpPr>
            <a:xfrm>
              <a:off x="7434602" y="5702374"/>
              <a:ext cx="2862405" cy="646331"/>
              <a:chOff x="7434602" y="5702374"/>
              <a:chExt cx="2862405" cy="646331"/>
            </a:xfrm>
          </p:grpSpPr>
          <p:sp>
            <p:nvSpPr>
              <p:cNvPr id="6" name="Textfeld 5">
                <a:extLst>
                  <a:ext uri="{FF2B5EF4-FFF2-40B4-BE49-F238E27FC236}">
                    <a16:creationId xmlns:a16="http://schemas.microsoft.com/office/drawing/2014/main" id="{2FB2BBC3-9477-DC5D-930C-6D232E946203}"/>
                  </a:ext>
                </a:extLst>
              </p:cNvPr>
              <p:cNvSpPr txBox="1"/>
              <p:nvPr/>
            </p:nvSpPr>
            <p:spPr>
              <a:xfrm>
                <a:off x="7434602" y="5729578"/>
                <a:ext cx="216024" cy="216024"/>
              </a:xfrm>
              <a:prstGeom prst="rect">
                <a:avLst/>
              </a:prstGeom>
              <a:solidFill>
                <a:srgbClr val="004857"/>
              </a:solidFill>
            </p:spPr>
            <p:txBody>
              <a:bodyPr wrap="square" rtlCol="0">
                <a:spAutoFit/>
              </a:bodyPr>
              <a:lstStyle/>
              <a:p>
                <a:pPr algn="l"/>
                <a:endParaRPr lang="de-DE" sz="2000" dirty="0"/>
              </a:p>
            </p:txBody>
          </p:sp>
          <p:sp>
            <p:nvSpPr>
              <p:cNvPr id="7" name="Textfeld 6">
                <a:extLst>
                  <a:ext uri="{FF2B5EF4-FFF2-40B4-BE49-F238E27FC236}">
                    <a16:creationId xmlns:a16="http://schemas.microsoft.com/office/drawing/2014/main" id="{18F1690F-AFF0-4B91-7BAD-1097D2C268CC}"/>
                  </a:ext>
                </a:extLst>
              </p:cNvPr>
              <p:cNvSpPr txBox="1"/>
              <p:nvPr/>
            </p:nvSpPr>
            <p:spPr>
              <a:xfrm>
                <a:off x="7434602" y="6096308"/>
                <a:ext cx="216024" cy="216024"/>
              </a:xfrm>
              <a:prstGeom prst="rect">
                <a:avLst/>
              </a:prstGeom>
              <a:solidFill>
                <a:srgbClr val="95BF0D"/>
              </a:solidFill>
            </p:spPr>
            <p:txBody>
              <a:bodyPr wrap="square" rtlCol="0">
                <a:spAutoFit/>
              </a:bodyPr>
              <a:lstStyle/>
              <a:p>
                <a:pPr algn="l"/>
                <a:endParaRPr lang="de-DE" sz="2000" dirty="0"/>
              </a:p>
            </p:txBody>
          </p:sp>
          <p:sp>
            <p:nvSpPr>
              <p:cNvPr id="8" name="Textfeld 7">
                <a:extLst>
                  <a:ext uri="{FF2B5EF4-FFF2-40B4-BE49-F238E27FC236}">
                    <a16:creationId xmlns:a16="http://schemas.microsoft.com/office/drawing/2014/main" id="{9D688DED-4C7F-BCDB-B196-E5D31B211EA6}"/>
                  </a:ext>
                </a:extLst>
              </p:cNvPr>
              <p:cNvSpPr txBox="1"/>
              <p:nvPr/>
            </p:nvSpPr>
            <p:spPr>
              <a:xfrm>
                <a:off x="7627365" y="5702374"/>
                <a:ext cx="2669642" cy="646331"/>
              </a:xfrm>
              <a:prstGeom prst="rect">
                <a:avLst/>
              </a:prstGeom>
              <a:noFill/>
            </p:spPr>
            <p:txBody>
              <a:bodyPr wrap="square" rtlCol="0">
                <a:spAutoFit/>
              </a:bodyPr>
              <a:lstStyle/>
              <a:p>
                <a:pPr algn="l"/>
                <a:r>
                  <a:rPr lang="de-DE" sz="1200" dirty="0"/>
                  <a:t>Überkategorie</a:t>
                </a:r>
              </a:p>
              <a:p>
                <a:pPr algn="l"/>
                <a:endParaRPr lang="de-DE" sz="1200" dirty="0"/>
              </a:p>
              <a:p>
                <a:pPr algn="l"/>
                <a:r>
                  <a:rPr lang="de-DE" sz="1200" dirty="0"/>
                  <a:t>Unterkategorie (mit Energieträger)</a:t>
                </a:r>
              </a:p>
            </p:txBody>
          </p:sp>
        </p:grpSp>
        <p:sp>
          <p:nvSpPr>
            <p:cNvPr id="11" name="Textfeld 8">
              <a:extLst>
                <a:ext uri="{FF2B5EF4-FFF2-40B4-BE49-F238E27FC236}">
                  <a16:creationId xmlns:a16="http://schemas.microsoft.com/office/drawing/2014/main" id="{AB7B2206-A01A-7FBB-2697-D2A20E97EAF2}"/>
                </a:ext>
              </a:extLst>
            </p:cNvPr>
            <p:cNvSpPr txBox="1"/>
            <p:nvPr/>
          </p:nvSpPr>
          <p:spPr>
            <a:xfrm>
              <a:off x="9859613" y="5695194"/>
              <a:ext cx="2783461" cy="230832"/>
            </a:xfrm>
            <a:prstGeom prst="rect">
              <a:avLst/>
            </a:prstGeom>
            <a:noFill/>
          </p:spPr>
          <p:txBody>
            <a:bodyPr wrap="square" rtlCol="0">
              <a:spAutoFit/>
            </a:bodyPr>
            <a:lstStyle/>
            <a:p>
              <a:pPr algn="l"/>
              <a:r>
                <a:rPr lang="de-DE" sz="900" i="1" dirty="0">
                  <a:latin typeface="+mj-lt"/>
                </a:rPr>
                <a:t>Quelle: </a:t>
              </a:r>
              <a:r>
                <a:rPr lang="de-DE" sz="900" i="1" dirty="0">
                  <a:latin typeface="+mn-lt"/>
                </a:rPr>
                <a:t>Grafiken erstellt im ecocockpit</a:t>
              </a:r>
              <a:endParaRPr lang="de-DE" sz="900" i="1" dirty="0">
                <a:latin typeface="+mj-lt"/>
              </a:endParaRPr>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394929-47B7-DB33-29D3-12A2998F7256}"/>
              </a:ext>
            </a:extLst>
          </p:cNvPr>
          <p:cNvSpPr>
            <a:spLocks noGrp="1"/>
          </p:cNvSpPr>
          <p:nvPr>
            <p:ph type="title"/>
          </p:nvPr>
        </p:nvSpPr>
        <p:spPr/>
        <p:txBody>
          <a:bodyPr/>
          <a:lstStyle/>
          <a:p>
            <a:r>
              <a:rPr lang="de-DE" dirty="0"/>
              <a:t>Tipps und Tricks bei der Maßnahmenableitung</a:t>
            </a:r>
          </a:p>
        </p:txBody>
      </p:sp>
      <p:sp>
        <p:nvSpPr>
          <p:cNvPr id="3" name="Inhaltsplatzhalter 2">
            <a:extLst>
              <a:ext uri="{FF2B5EF4-FFF2-40B4-BE49-F238E27FC236}">
                <a16:creationId xmlns:a16="http://schemas.microsoft.com/office/drawing/2014/main" id="{B274B67C-DD67-0CC8-004C-25714A733210}"/>
              </a:ext>
            </a:extLst>
          </p:cNvPr>
          <p:cNvSpPr>
            <a:spLocks noGrp="1"/>
          </p:cNvSpPr>
          <p:nvPr>
            <p:ph idx="1"/>
          </p:nvPr>
        </p:nvSpPr>
        <p:spPr>
          <a:xfrm>
            <a:off x="551384" y="1628776"/>
            <a:ext cx="7776864" cy="4697413"/>
          </a:xfrm>
        </p:spPr>
        <p:txBody>
          <a:bodyPr/>
          <a:lstStyle/>
          <a:p>
            <a:pPr eaLnBrk="0" hangingPunct="0">
              <a:lnSpc>
                <a:spcPct val="100000"/>
              </a:lnSpc>
              <a:spcBef>
                <a:spcPct val="0"/>
              </a:spcBef>
              <a:spcAft>
                <a:spcPts val="600"/>
              </a:spcAft>
              <a:buClrTx/>
            </a:pPr>
            <a:r>
              <a:rPr lang="de-DE" sz="1400" b="1" kern="1200" dirty="0">
                <a:solidFill>
                  <a:srgbClr val="000000"/>
                </a:solidFill>
              </a:rPr>
              <a:t>Schwarmwissen nutzen:</a:t>
            </a:r>
            <a:r>
              <a:rPr lang="de-DE" sz="1400" kern="1200" dirty="0">
                <a:solidFill>
                  <a:srgbClr val="000000"/>
                </a:solidFill>
              </a:rPr>
              <a:t> Setzen Sie sich mit Personen mit verschiedenen Blickwinkeln auf das Unternehmen zusammen um gemeinsam Maßnahmen zu entwickeln. Das schafft zudem eine breite Unterstützung.</a:t>
            </a:r>
          </a:p>
          <a:p>
            <a:pPr marL="0" indent="0" eaLnBrk="0" hangingPunct="0">
              <a:lnSpc>
                <a:spcPct val="100000"/>
              </a:lnSpc>
              <a:spcBef>
                <a:spcPct val="0"/>
              </a:spcBef>
              <a:spcAft>
                <a:spcPts val="600"/>
              </a:spcAft>
              <a:buClrTx/>
              <a:buNone/>
            </a:pPr>
            <a:endParaRPr lang="de-DE" sz="1400" kern="1200" dirty="0">
              <a:solidFill>
                <a:srgbClr val="000000"/>
              </a:solidFill>
              <a:latin typeface="Arial" charset="0"/>
              <a:ea typeface="ＭＳ Ｐゴシック" charset="-128"/>
            </a:endParaRPr>
          </a:p>
          <a:p>
            <a:pPr>
              <a:lnSpc>
                <a:spcPct val="100000"/>
              </a:lnSpc>
              <a:spcBef>
                <a:spcPct val="0"/>
              </a:spcBef>
              <a:spcAft>
                <a:spcPts val="600"/>
              </a:spcAft>
              <a:buClrTx/>
              <a:defRPr/>
            </a:pPr>
            <a:r>
              <a:rPr lang="de-DE" sz="1400" b="1" kern="1200" dirty="0">
                <a:solidFill>
                  <a:srgbClr val="000000"/>
                </a:solidFill>
              </a:rPr>
              <a:t>Maßnahmen wirken immer gesamtheitlich auf das Unternehmen</a:t>
            </a:r>
            <a:r>
              <a:rPr lang="de-DE" sz="1400" kern="1200" dirty="0">
                <a:solidFill>
                  <a:srgbClr val="000000"/>
                </a:solidFill>
              </a:rPr>
              <a:t>: Um sich dies zu vergegenwärtigen hilft es, den Dreiklang TOP im Hinterkopf zu behalten. </a:t>
            </a:r>
          </a:p>
          <a:p>
            <a:pPr marL="0" indent="0">
              <a:lnSpc>
                <a:spcPct val="100000"/>
              </a:lnSpc>
              <a:spcBef>
                <a:spcPct val="0"/>
              </a:spcBef>
              <a:spcAft>
                <a:spcPts val="600"/>
              </a:spcAft>
              <a:buClrTx/>
              <a:buNone/>
              <a:defRPr/>
            </a:pPr>
            <a:r>
              <a:rPr lang="de-DE" sz="1400" kern="1200" dirty="0">
                <a:solidFill>
                  <a:srgbClr val="000000"/>
                </a:solidFill>
              </a:rPr>
              <a:t>    Fragen Sie sich stets welche Faktoren sich für die drei Bereiche ändern: </a:t>
            </a:r>
          </a:p>
          <a:p>
            <a:pPr lvl="1">
              <a:lnSpc>
                <a:spcPct val="100000"/>
              </a:lnSpc>
              <a:spcBef>
                <a:spcPct val="0"/>
              </a:spcBef>
              <a:spcAft>
                <a:spcPts val="600"/>
              </a:spcAft>
              <a:buClrTx/>
              <a:buFont typeface="Arial" charset="0"/>
              <a:buChar char="–"/>
              <a:defRPr/>
            </a:pPr>
            <a:r>
              <a:rPr lang="de-DE" sz="1400" b="1" kern="1200" dirty="0">
                <a:solidFill>
                  <a:srgbClr val="000000"/>
                </a:solidFill>
              </a:rPr>
              <a:t>Technik: </a:t>
            </a:r>
            <a:r>
              <a:rPr lang="de-DE" sz="1400" kern="1200" dirty="0">
                <a:solidFill>
                  <a:srgbClr val="000000"/>
                </a:solidFill>
              </a:rPr>
              <a:t>Technologischer Fortschritt führt zu Innovation und häufig zu mehr Effizienz bei Maschinen, Anlagen, Fertigungsverfahren etc. </a:t>
            </a:r>
          </a:p>
          <a:p>
            <a:pPr lvl="1">
              <a:lnSpc>
                <a:spcPct val="100000"/>
              </a:lnSpc>
              <a:spcBef>
                <a:spcPct val="0"/>
              </a:spcBef>
              <a:spcAft>
                <a:spcPts val="600"/>
              </a:spcAft>
              <a:buClrTx/>
              <a:buFont typeface="Arial" charset="0"/>
              <a:buChar char="–"/>
              <a:defRPr/>
            </a:pPr>
            <a:r>
              <a:rPr lang="de-DE" sz="1400" b="1" kern="1200" dirty="0">
                <a:solidFill>
                  <a:srgbClr val="000000"/>
                </a:solidFill>
              </a:rPr>
              <a:t>Organisation: </a:t>
            </a:r>
            <a:r>
              <a:rPr lang="de-DE" sz="1400" kern="1200" dirty="0">
                <a:solidFill>
                  <a:srgbClr val="000000"/>
                </a:solidFill>
              </a:rPr>
              <a:t>Auch Prozessanpassungen können zu Treibhausgas-Einsparungen beitragen (z. B. Schichtsystem). Neue Techniken erfordern in der Regel auch neue Arbeitsabläufe und Aufgabenorganisation. </a:t>
            </a:r>
          </a:p>
          <a:p>
            <a:pPr lvl="1">
              <a:lnSpc>
                <a:spcPct val="100000"/>
              </a:lnSpc>
              <a:spcBef>
                <a:spcPct val="0"/>
              </a:spcBef>
              <a:spcAft>
                <a:spcPts val="600"/>
              </a:spcAft>
              <a:buClrTx/>
              <a:buFont typeface="Arial" charset="0"/>
              <a:buChar char="–"/>
              <a:defRPr/>
            </a:pPr>
            <a:r>
              <a:rPr lang="de-DE" sz="1400" b="1" kern="1200" dirty="0">
                <a:solidFill>
                  <a:srgbClr val="000000"/>
                </a:solidFill>
              </a:rPr>
              <a:t>Personal: </a:t>
            </a:r>
            <a:r>
              <a:rPr lang="de-DE" sz="1400" kern="1200" dirty="0">
                <a:solidFill>
                  <a:srgbClr val="000000"/>
                </a:solidFill>
              </a:rPr>
              <a:t>Durch Verhaltensänderung und Wissensaufbau gibt es reichlich Potenzial für Treibhausgas-Reduktion. Achten Sie darauf, dass die Personen, die eine Umstellung der Prozesse oder Technik betrifft, mitgenommen und geschult werden.</a:t>
            </a:r>
            <a:br>
              <a:rPr lang="de-DE" sz="1400" kern="1200" dirty="0">
                <a:solidFill>
                  <a:srgbClr val="000000"/>
                </a:solidFill>
                <a:latin typeface="Arial" charset="0"/>
                <a:ea typeface="ＭＳ Ｐゴシック" charset="-128"/>
              </a:rPr>
            </a:br>
            <a:endParaRPr lang="de-DE" sz="1400" kern="1200" dirty="0">
              <a:solidFill>
                <a:srgbClr val="000000"/>
              </a:solidFill>
              <a:latin typeface="Arial" charset="0"/>
              <a:ea typeface="ＭＳ Ｐゴシック" charset="-128"/>
            </a:endParaRPr>
          </a:p>
        </p:txBody>
      </p:sp>
      <p:graphicFrame>
        <p:nvGraphicFramePr>
          <p:cNvPr id="7" name="Diagramm 6">
            <a:extLst>
              <a:ext uri="{FF2B5EF4-FFF2-40B4-BE49-F238E27FC236}">
                <a16:creationId xmlns:a16="http://schemas.microsoft.com/office/drawing/2014/main" id="{B7D717DF-9D20-26A7-3A55-6E1952E9462D}"/>
              </a:ext>
            </a:extLst>
          </p:cNvPr>
          <p:cNvGraphicFramePr/>
          <p:nvPr>
            <p:extLst>
              <p:ext uri="{D42A27DB-BD31-4B8C-83A1-F6EECF244321}">
                <p14:modId xmlns:p14="http://schemas.microsoft.com/office/powerpoint/2010/main" val="900784181"/>
              </p:ext>
            </p:extLst>
          </p:nvPr>
        </p:nvGraphicFramePr>
        <p:xfrm>
          <a:off x="5951984" y="1185069"/>
          <a:ext cx="8128000" cy="46974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8">
            <a:extLst>
              <a:ext uri="{FF2B5EF4-FFF2-40B4-BE49-F238E27FC236}">
                <a16:creationId xmlns:a16="http://schemas.microsoft.com/office/drawing/2014/main" id="{C40717F8-519F-80A1-CE20-E426C5C21019}"/>
              </a:ext>
            </a:extLst>
          </p:cNvPr>
          <p:cNvSpPr>
            <a:spLocks noGrp="1" noChangeArrowheads="1"/>
          </p:cNvSpPr>
          <p:nvPr>
            <p:ph type="ftr" sz="quarter" idx="3"/>
          </p:nvPr>
        </p:nvSpPr>
        <p:spPr bwMode="auto">
          <a:xfrm>
            <a:off x="5624354" y="6475412"/>
            <a:ext cx="6183646"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defRPr sz="1000" b="1">
                <a:solidFill>
                  <a:srgbClr val="3B687F"/>
                </a:solidFill>
              </a:defRPr>
            </a:lvl1pPr>
          </a:lstStyle>
          <a:p>
            <a:r>
              <a:rPr lang="de-DE" altLang="de-DE" dirty="0"/>
              <a:t>Handlungshilfe Klimamanagement für Einsteiger </a:t>
            </a:r>
            <a:r>
              <a:rPr lang="de-DE" dirty="0"/>
              <a:t>| © LfU | IZU Infozentrum UmweltWirtschaft | 2023</a:t>
            </a:r>
          </a:p>
        </p:txBody>
      </p:sp>
      <p:sp>
        <p:nvSpPr>
          <p:cNvPr id="4" name="Foliennummernplatzhalter 4">
            <a:extLst>
              <a:ext uri="{FF2B5EF4-FFF2-40B4-BE49-F238E27FC236}">
                <a16:creationId xmlns:a16="http://schemas.microsoft.com/office/drawing/2014/main" id="{09848199-C4FD-EFF0-B3A4-23F5F412EFE3}"/>
              </a:ext>
            </a:extLst>
          </p:cNvPr>
          <p:cNvSpPr txBox="1">
            <a:spLocks/>
          </p:cNvSpPr>
          <p:nvPr/>
        </p:nvSpPr>
        <p:spPr bwMode="auto">
          <a:xfrm>
            <a:off x="551253" y="6477000"/>
            <a:ext cx="276504" cy="280987"/>
          </a:xfrm>
          <a:prstGeom prst="rect">
            <a:avLst/>
          </a:prstGeom>
          <a:noFill/>
          <a:ln>
            <a:noFill/>
          </a:ln>
          <a:effectLst/>
        </p:spPr>
        <p:txBody>
          <a:bodyPr vert="horz" wrap="square" lIns="0" tIns="45720" rIns="0" bIns="45720" numCol="1" anchor="t" anchorCtr="0" compatLnSpc="1">
            <a:prstTxWarp prst="textNoShape">
              <a:avLst/>
            </a:prstTxWarp>
          </a:bodyPr>
          <a:lstStyle>
            <a:defPPr>
              <a:defRPr lang="de-DE"/>
            </a:defPPr>
            <a:lvl1pPr algn="r" rtl="0" eaLnBrk="0" fontAlgn="base" hangingPunct="0">
              <a:spcBef>
                <a:spcPct val="0"/>
              </a:spcBef>
              <a:spcAft>
                <a:spcPct val="0"/>
              </a:spcAft>
              <a:defRPr sz="1000" kern="1200">
                <a:solidFill>
                  <a:srgbClr val="3B687F"/>
                </a:solidFill>
                <a:latin typeface="Arial" charset="0"/>
                <a:ea typeface="ＭＳ Ｐゴシック"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pPr algn="l">
              <a:defRPr/>
            </a:pPr>
            <a:fld id="{894680D0-7A83-433A-9719-C4143F27F647}" type="slidenum">
              <a:rPr lang="de-DE" smtClean="0"/>
              <a:pPr algn="l">
                <a:defRPr/>
              </a:pPr>
              <a:t>11</a:t>
            </a:fld>
            <a:endParaRPr lang="de-DE" dirty="0"/>
          </a:p>
        </p:txBody>
      </p:sp>
    </p:spTree>
    <p:extLst>
      <p:ext uri="{BB962C8B-B14F-4D97-AF65-F5344CB8AC3E}">
        <p14:creationId xmlns:p14="http://schemas.microsoft.com/office/powerpoint/2010/main" val="29334724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CBCA7E-C479-54B4-663F-756399C61A22}"/>
              </a:ext>
            </a:extLst>
          </p:cNvPr>
          <p:cNvSpPr>
            <a:spLocks noGrp="1"/>
          </p:cNvSpPr>
          <p:nvPr>
            <p:ph type="title"/>
          </p:nvPr>
        </p:nvSpPr>
        <p:spPr/>
        <p:txBody>
          <a:bodyPr/>
          <a:lstStyle/>
          <a:p>
            <a:r>
              <a:rPr lang="de-DE" sz="2800" dirty="0">
                <a:latin typeface="+mj-lt"/>
                <a:ea typeface="+mj-ea"/>
                <a:cs typeface="+mj-cs"/>
              </a:rPr>
              <a:t>Methode zur Bewertung </a:t>
            </a:r>
            <a:r>
              <a:rPr lang="de-DE" dirty="0"/>
              <a:t>der abgeleiteten Maßnahmen</a:t>
            </a:r>
          </a:p>
        </p:txBody>
      </p:sp>
      <p:sp>
        <p:nvSpPr>
          <p:cNvPr id="4" name="Fußzeilenplatzhalter 3">
            <a:extLst>
              <a:ext uri="{FF2B5EF4-FFF2-40B4-BE49-F238E27FC236}">
                <a16:creationId xmlns:a16="http://schemas.microsoft.com/office/drawing/2014/main" id="{84F5380E-DB1A-9332-EC69-BC3578E97277}"/>
              </a:ext>
            </a:extLst>
          </p:cNvPr>
          <p:cNvSpPr>
            <a:spLocks noGrp="1"/>
          </p:cNvSpPr>
          <p:nvPr>
            <p:ph type="ftr" sz="quarter" idx="3"/>
          </p:nvPr>
        </p:nvSpPr>
        <p:spPr/>
        <p:txBody>
          <a:bodyPr/>
          <a:lstStyle/>
          <a:p>
            <a:r>
              <a:rPr lang="de-DE" b="1" dirty="0"/>
              <a:t>Handlungshilfe Klimamanagement für Einsteiger | © LfU | IZU Infozentrum UmweltWirtschaft | 2023</a:t>
            </a:r>
            <a:endParaRPr lang="de-DE" dirty="0"/>
          </a:p>
        </p:txBody>
      </p:sp>
      <p:sp>
        <p:nvSpPr>
          <p:cNvPr id="14" name="Rechteck 13">
            <a:extLst>
              <a:ext uri="{FF2B5EF4-FFF2-40B4-BE49-F238E27FC236}">
                <a16:creationId xmlns:a16="http://schemas.microsoft.com/office/drawing/2014/main" id="{969C5F23-A572-1737-19E3-FC5EF2167E0F}"/>
              </a:ext>
            </a:extLst>
          </p:cNvPr>
          <p:cNvSpPr/>
          <p:nvPr/>
        </p:nvSpPr>
        <p:spPr bwMode="auto">
          <a:xfrm>
            <a:off x="7423275" y="1651334"/>
            <a:ext cx="4384725" cy="4587724"/>
          </a:xfrm>
          <a:prstGeom prst="rect">
            <a:avLst/>
          </a:prstGeom>
          <a:solidFill>
            <a:srgbClr val="DEE5EA"/>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354" rtl="0" eaLnBrk="0" fontAlgn="base" latinLnBrk="0" hangingPunct="0">
              <a:lnSpc>
                <a:spcPct val="100000"/>
              </a:lnSpc>
              <a:spcBef>
                <a:spcPct val="0"/>
              </a:spcBef>
              <a:spcAft>
                <a:spcPct val="0"/>
              </a:spcAft>
              <a:buClrTx/>
              <a:buSzTx/>
              <a:buFontTx/>
              <a:buNone/>
              <a:tabLst/>
              <a:defRPr/>
            </a:pPr>
            <a:r>
              <a:rPr kumimoji="0" lang="de-DE" sz="14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rPr>
              <a:t>Bewertung von Reduktionsmaßnahmen</a:t>
            </a:r>
          </a:p>
          <a:p>
            <a:pPr marL="0" marR="0" lvl="0" indent="0" algn="l" defTabSz="914400" rtl="0" eaLnBrk="0" fontAlgn="base" latinLnBrk="0" hangingPunct="0">
              <a:lnSpc>
                <a:spcPct val="100000"/>
              </a:lnSpc>
              <a:spcBef>
                <a:spcPct val="0"/>
              </a:spcBef>
              <a:spcAft>
                <a:spcPct val="0"/>
              </a:spcAft>
              <a:buClr>
                <a:srgbClr val="2D2D8A"/>
              </a:buClr>
              <a:buSzTx/>
              <a:buFontTx/>
              <a:buNone/>
              <a:tabLst/>
              <a:defRPr/>
            </a:pPr>
            <a:endParaRPr kumimoji="0" lang="de-DE" sz="7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Arial" charset="0"/>
                <a:ea typeface="ＭＳ Ｐゴシック" charset="-128"/>
                <a:cs typeface="+mn-cs"/>
              </a:rPr>
              <a:t>Welche der abgeleiteten Maßnahmen sollte zuerst umgesetzt werden? Das können Sie mit dieser Methode herausfinden. </a:t>
            </a:r>
            <a:endParaRPr kumimoji="0" lang="de-DE" sz="1400" b="1" i="0" u="none" strike="noStrike" kern="0" cap="none" spc="0" normalizeH="0" baseline="0" noProof="0" dirty="0">
              <a:ln>
                <a:noFill/>
              </a:ln>
              <a:solidFill>
                <a:srgbClr val="000000"/>
              </a:solidFill>
              <a:effectLst/>
              <a:uLnTx/>
              <a:uFillTx/>
              <a:latin typeface="Arial" charset="0"/>
              <a:ea typeface="ＭＳ Ｐゴシック"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DE" sz="700" b="1"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0" marR="0" lvl="0" indent="0" algn="l" defTabSz="914400" rtl="0" eaLnBrk="0" fontAlgn="base" latinLnBrk="0" hangingPunct="0">
              <a:lnSpc>
                <a:spcPct val="100000"/>
              </a:lnSpc>
              <a:spcBef>
                <a:spcPct val="0"/>
              </a:spcBef>
              <a:spcAft>
                <a:spcPct val="0"/>
              </a:spcAft>
              <a:buClr>
                <a:srgbClr val="2D2D8A"/>
              </a:buClr>
              <a:buSzTx/>
              <a:buFontTx/>
              <a:buNone/>
              <a:tabLst/>
              <a:defRPr/>
            </a:pPr>
            <a:r>
              <a:rPr kumimoji="0" lang="de-DE" sz="1400" b="0" i="0" u="sng" strike="noStrike" kern="1200" cap="none" spc="0" normalizeH="0" baseline="0" noProof="0" dirty="0">
                <a:ln>
                  <a:noFill/>
                </a:ln>
                <a:solidFill>
                  <a:srgbClr val="000000"/>
                </a:solidFill>
                <a:effectLst/>
                <a:uLnTx/>
                <a:uFillTx/>
                <a:latin typeface="Arial" charset="0"/>
                <a:ea typeface="ＭＳ Ｐゴシック" charset="-128"/>
                <a:cs typeface="+mn-cs"/>
              </a:rPr>
              <a:t>Vorgehen</a:t>
            </a:r>
            <a:r>
              <a:rPr kumimoji="0" lang="de-DE" sz="1200" b="0" i="0" u="sng" strike="noStrike" kern="1200" cap="none" spc="0" normalizeH="0" baseline="0" noProof="0" dirty="0">
                <a:ln>
                  <a:noFill/>
                </a:ln>
                <a:solidFill>
                  <a:srgbClr val="000000"/>
                </a:solidFill>
                <a:effectLst/>
                <a:uLnTx/>
                <a:uFillTx/>
                <a:latin typeface="Arial" charset="0"/>
                <a:ea typeface="ＭＳ Ｐゴシック" charset="-128"/>
                <a:cs typeface="+mn-cs"/>
              </a:rPr>
              <a:t>: </a:t>
            </a:r>
          </a:p>
          <a:p>
            <a:pPr marL="0" marR="0" lvl="0" indent="0" algn="l" defTabSz="914400" rtl="0" eaLnBrk="0" fontAlgn="base" latinLnBrk="0" hangingPunct="0">
              <a:lnSpc>
                <a:spcPct val="100000"/>
              </a:lnSpc>
              <a:spcBef>
                <a:spcPct val="0"/>
              </a:spcBef>
              <a:spcAft>
                <a:spcPct val="0"/>
              </a:spcAft>
              <a:buClr>
                <a:srgbClr val="2D2D8A"/>
              </a:buClr>
              <a:buSzTx/>
              <a:buFontTx/>
              <a:buNone/>
              <a:tabLst/>
              <a:defRPr/>
            </a:pPr>
            <a:endParaRPr kumimoji="0" lang="de-DE" sz="700" b="0" i="0" u="none" strike="noStrike" kern="0" cap="none" spc="0" normalizeH="0" baseline="0" noProof="0" dirty="0">
              <a:ln>
                <a:noFill/>
              </a:ln>
              <a:solidFill>
                <a:srgbClr val="000000"/>
              </a:solidFill>
              <a:effectLst/>
              <a:uLnTx/>
              <a:uFillTx/>
              <a:latin typeface="Arial" charset="0"/>
              <a:ea typeface="ＭＳ Ｐゴシック" charset="-128"/>
              <a:cs typeface="+mn-cs"/>
            </a:endParaRPr>
          </a:p>
          <a:p>
            <a:pPr marL="342900" marR="0" lvl="0" indent="-342900" algn="l" defTabSz="914400" rtl="0" eaLnBrk="0" fontAlgn="base" latinLnBrk="0" hangingPunct="0">
              <a:lnSpc>
                <a:spcPct val="100000"/>
              </a:lnSpc>
              <a:spcBef>
                <a:spcPct val="0"/>
              </a:spcBef>
              <a:spcAft>
                <a:spcPct val="0"/>
              </a:spcAft>
              <a:buClr>
                <a:srgbClr val="2D2D8A"/>
              </a:buClr>
              <a:buSzTx/>
              <a:buFontTx/>
              <a:buAutoNum type="arabicPeriod"/>
              <a:tabLst/>
              <a:defRPr/>
            </a:pPr>
            <a:r>
              <a:rPr kumimoji="0" lang="de-DE" sz="1400" b="0" i="0" u="none" strike="noStrike" kern="0" cap="none" spc="0" normalizeH="0" baseline="0" noProof="0" dirty="0">
                <a:ln>
                  <a:noFill/>
                </a:ln>
                <a:solidFill>
                  <a:srgbClr val="000000"/>
                </a:solidFill>
                <a:effectLst/>
                <a:uLnTx/>
                <a:uFillTx/>
                <a:latin typeface="Arial" charset="0"/>
                <a:ea typeface="ＭＳ Ｐゴシック" charset="-128"/>
                <a:cs typeface="+mn-cs"/>
              </a:rPr>
              <a:t>Notieren Sie alle Klimaschutzmaßnahmen, die bereits umgesetzt wurden oder aktuell geplant sind.</a:t>
            </a:r>
          </a:p>
          <a:p>
            <a:pPr marL="342900" marR="0" lvl="0" indent="-342900" algn="l" defTabSz="914400" rtl="0" eaLnBrk="0" fontAlgn="base" latinLnBrk="0" hangingPunct="0">
              <a:lnSpc>
                <a:spcPct val="100000"/>
              </a:lnSpc>
              <a:spcBef>
                <a:spcPct val="0"/>
              </a:spcBef>
              <a:spcAft>
                <a:spcPct val="0"/>
              </a:spcAft>
              <a:buClr>
                <a:srgbClr val="2D2D8A"/>
              </a:buClr>
              <a:buSzTx/>
              <a:buFontTx/>
              <a:buAutoNum type="arabicPeriod"/>
              <a:tabLst/>
              <a:defRPr/>
            </a:pPr>
            <a:r>
              <a:rPr kumimoji="0" lang="de-DE" sz="1400" b="0" i="0" u="none" strike="noStrike" kern="0" cap="none" spc="0" normalizeH="0" baseline="0" noProof="0" dirty="0">
                <a:ln>
                  <a:noFill/>
                </a:ln>
                <a:solidFill>
                  <a:srgbClr val="000000"/>
                </a:solidFill>
                <a:effectLst/>
                <a:uLnTx/>
                <a:uFillTx/>
                <a:latin typeface="Arial" charset="0"/>
                <a:ea typeface="ＭＳ Ｐゴシック" charset="-128"/>
                <a:cs typeface="+mn-cs"/>
              </a:rPr>
              <a:t>Gehen Sie durch: Wie viel kostet die Maßnahme? Und wie viele Treibhausgas-Emissionen werden gespart? Platzieren Sie die Maßnahme dementsprechend innerhalb der Matrix. </a:t>
            </a:r>
          </a:p>
          <a:p>
            <a:pPr marL="342900" marR="0" lvl="0" indent="-342900" algn="l" defTabSz="914400" rtl="0" eaLnBrk="0" fontAlgn="base" latinLnBrk="0" hangingPunct="0">
              <a:lnSpc>
                <a:spcPct val="100000"/>
              </a:lnSpc>
              <a:spcBef>
                <a:spcPct val="0"/>
              </a:spcBef>
              <a:spcAft>
                <a:spcPct val="0"/>
              </a:spcAft>
              <a:buClr>
                <a:srgbClr val="2D2D8A"/>
              </a:buClr>
              <a:buSzTx/>
              <a:buFontTx/>
              <a:buAutoNum type="arabicPeriod"/>
              <a:tabLst/>
              <a:defRPr/>
            </a:pPr>
            <a:r>
              <a:rPr kumimoji="0" lang="de-DE" sz="1400" b="0" i="0" u="none" strike="noStrike" kern="0" cap="none" spc="0" normalizeH="0" baseline="0" noProof="0" dirty="0">
                <a:ln>
                  <a:noFill/>
                </a:ln>
                <a:solidFill>
                  <a:srgbClr val="000000"/>
                </a:solidFill>
                <a:effectLst/>
                <a:uLnTx/>
                <a:uFillTx/>
                <a:latin typeface="Arial" charset="0"/>
                <a:ea typeface="ＭＳ Ｐゴシック" charset="-128"/>
                <a:cs typeface="+mn-cs"/>
              </a:rPr>
              <a:t>Jetzt können Sie entscheiden, welche geplanten Maßnahmen zuerst umgesetzt werden sollen. Besonders gut geeignet sind Maßnahmen, die wenig Kosten und gleichzeitig viele Emissionen einsparen. In der Matrix sind das die Maßnahmen links oben.  </a:t>
            </a:r>
          </a:p>
          <a:p>
            <a:pPr algn="l">
              <a:buClr>
                <a:srgbClr val="2D2D8A"/>
              </a:buClr>
              <a:defRPr/>
            </a:pPr>
            <a:endParaRPr lang="de-DE" sz="1400" kern="0" dirty="0"/>
          </a:p>
          <a:p>
            <a:pPr marL="0" marR="0" lvl="0" indent="0" algn="l" defTabSz="914400" rtl="0" eaLnBrk="0" fontAlgn="base" latinLnBrk="0" hangingPunct="0">
              <a:lnSpc>
                <a:spcPct val="100000"/>
              </a:lnSpc>
              <a:spcBef>
                <a:spcPct val="0"/>
              </a:spcBef>
              <a:spcAft>
                <a:spcPct val="0"/>
              </a:spcAft>
              <a:buClr>
                <a:srgbClr val="2D2D8A"/>
              </a:buClr>
              <a:buSzTx/>
              <a:buFontTx/>
              <a:buNone/>
              <a:tabLst/>
              <a:defRPr/>
            </a:pPr>
            <a:endPar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DE" sz="1400" b="0" i="0" u="none" strike="noStrike" kern="1200" cap="none" spc="0" normalizeH="0" baseline="0" noProof="0" dirty="0">
              <a:ln>
                <a:noFill/>
              </a:ln>
              <a:solidFill>
                <a:srgbClr val="000000"/>
              </a:solidFill>
              <a:effectLst/>
              <a:uLnTx/>
              <a:uFillTx/>
              <a:latin typeface="Arial" charset="0"/>
              <a:ea typeface="ＭＳ Ｐゴシック" charset="-128"/>
              <a:cs typeface="+mn-cs"/>
              <a:sym typeface="Wingdings" panose="05000000000000000000" pitchFamily="2" charset="2"/>
            </a:endParaRPr>
          </a:p>
        </p:txBody>
      </p:sp>
      <p:grpSp>
        <p:nvGrpSpPr>
          <p:cNvPr id="15" name="Gruppieren 14">
            <a:extLst>
              <a:ext uri="{FF2B5EF4-FFF2-40B4-BE49-F238E27FC236}">
                <a16:creationId xmlns:a16="http://schemas.microsoft.com/office/drawing/2014/main" id="{15960351-C9CA-B56C-A548-53458574DB90}"/>
              </a:ext>
            </a:extLst>
          </p:cNvPr>
          <p:cNvGrpSpPr/>
          <p:nvPr/>
        </p:nvGrpSpPr>
        <p:grpSpPr>
          <a:xfrm>
            <a:off x="551384" y="1681560"/>
            <a:ext cx="5860596" cy="3918261"/>
            <a:chOff x="-239639" y="1601382"/>
            <a:chExt cx="7562147" cy="4781266"/>
          </a:xfrm>
        </p:grpSpPr>
        <p:cxnSp>
          <p:nvCxnSpPr>
            <p:cNvPr id="16" name="Gerade Verbindung mit Pfeil 15">
              <a:extLst>
                <a:ext uri="{FF2B5EF4-FFF2-40B4-BE49-F238E27FC236}">
                  <a16:creationId xmlns:a16="http://schemas.microsoft.com/office/drawing/2014/main" id="{09506401-39D2-A6B3-2DDE-714592893A59}"/>
                </a:ext>
              </a:extLst>
            </p:cNvPr>
            <p:cNvCxnSpPr>
              <a:cxnSpLocks/>
            </p:cNvCxnSpPr>
            <p:nvPr/>
          </p:nvCxnSpPr>
          <p:spPr>
            <a:xfrm flipV="1">
              <a:off x="1010042" y="1910468"/>
              <a:ext cx="0" cy="3816000"/>
            </a:xfrm>
            <a:prstGeom prst="straightConnector1">
              <a:avLst/>
            </a:prstGeom>
            <a:ln w="50800">
              <a:tailEnd type="triangle"/>
            </a:ln>
          </p:spPr>
          <p:style>
            <a:lnRef idx="3">
              <a:schemeClr val="accent1"/>
            </a:lnRef>
            <a:fillRef idx="0">
              <a:schemeClr val="accent1"/>
            </a:fillRef>
            <a:effectRef idx="2">
              <a:schemeClr val="accent1"/>
            </a:effectRef>
            <a:fontRef idx="minor">
              <a:schemeClr val="tx1"/>
            </a:fontRef>
          </p:style>
        </p:cxnSp>
        <p:cxnSp>
          <p:nvCxnSpPr>
            <p:cNvPr id="17" name="Gerade Verbindung mit Pfeil 16">
              <a:extLst>
                <a:ext uri="{FF2B5EF4-FFF2-40B4-BE49-F238E27FC236}">
                  <a16:creationId xmlns:a16="http://schemas.microsoft.com/office/drawing/2014/main" id="{1E6C6420-DB05-1B33-F9F7-CBF6F3E6C566}"/>
                </a:ext>
              </a:extLst>
            </p:cNvPr>
            <p:cNvCxnSpPr>
              <a:cxnSpLocks/>
            </p:cNvCxnSpPr>
            <p:nvPr/>
          </p:nvCxnSpPr>
          <p:spPr>
            <a:xfrm>
              <a:off x="1162442" y="5878868"/>
              <a:ext cx="5256000" cy="0"/>
            </a:xfrm>
            <a:prstGeom prst="straightConnector1">
              <a:avLst/>
            </a:prstGeom>
            <a:ln w="50800">
              <a:tailEnd type="triangle"/>
            </a:ln>
          </p:spPr>
          <p:style>
            <a:lnRef idx="3">
              <a:schemeClr val="accent1"/>
            </a:lnRef>
            <a:fillRef idx="0">
              <a:schemeClr val="accent1"/>
            </a:fillRef>
            <a:effectRef idx="2">
              <a:schemeClr val="accent1"/>
            </a:effectRef>
            <a:fontRef idx="minor">
              <a:schemeClr val="tx1"/>
            </a:fontRef>
          </p:style>
        </p:cxnSp>
        <p:sp>
          <p:nvSpPr>
            <p:cNvPr id="18" name="Textfeld 17">
              <a:extLst>
                <a:ext uri="{FF2B5EF4-FFF2-40B4-BE49-F238E27FC236}">
                  <a16:creationId xmlns:a16="http://schemas.microsoft.com/office/drawing/2014/main" id="{13EA5D48-F5AA-DF6B-9B28-0820ACBEEF69}"/>
                </a:ext>
              </a:extLst>
            </p:cNvPr>
            <p:cNvSpPr txBox="1"/>
            <p:nvPr/>
          </p:nvSpPr>
          <p:spPr>
            <a:xfrm>
              <a:off x="-239639" y="5730478"/>
              <a:ext cx="1176755" cy="413121"/>
            </a:xfrm>
            <a:prstGeom prst="rect">
              <a:avLst/>
            </a:prstGeom>
            <a:noFill/>
          </p:spPr>
          <p:txBody>
            <a:bodyPr wrap="square" rtlCol="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000000"/>
                  </a:solidFill>
                  <a:effectLst/>
                  <a:uLnTx/>
                  <a:uFillTx/>
                  <a:latin typeface="Arial" charset="0"/>
                  <a:ea typeface="ＭＳ Ｐゴシック" charset="-128"/>
                  <a:cs typeface="+mn-cs"/>
                </a:rPr>
                <a:t>gering</a:t>
              </a:r>
            </a:p>
          </p:txBody>
        </p:sp>
        <p:sp>
          <p:nvSpPr>
            <p:cNvPr id="19" name="Textfeld 18">
              <a:extLst>
                <a:ext uri="{FF2B5EF4-FFF2-40B4-BE49-F238E27FC236}">
                  <a16:creationId xmlns:a16="http://schemas.microsoft.com/office/drawing/2014/main" id="{6C05C04D-152E-CBA2-C3EB-2734B157C883}"/>
                </a:ext>
              </a:extLst>
            </p:cNvPr>
            <p:cNvSpPr txBox="1"/>
            <p:nvPr/>
          </p:nvSpPr>
          <p:spPr>
            <a:xfrm>
              <a:off x="6345045" y="5733821"/>
              <a:ext cx="977463" cy="413121"/>
            </a:xfrm>
            <a:prstGeom prst="rect">
              <a:avLst/>
            </a:prstGeom>
            <a:noFill/>
          </p:spPr>
          <p:txBody>
            <a:bodyPr wrap="square" rtlCol="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000000"/>
                  </a:solidFill>
                  <a:effectLst/>
                  <a:uLnTx/>
                  <a:uFillTx/>
                  <a:latin typeface="Arial" charset="0"/>
                  <a:ea typeface="ＭＳ Ｐゴシック" charset="-128"/>
                  <a:cs typeface="+mn-cs"/>
                </a:rPr>
                <a:t>hoch</a:t>
              </a:r>
            </a:p>
          </p:txBody>
        </p:sp>
        <p:sp>
          <p:nvSpPr>
            <p:cNvPr id="20" name="Textfeld 19">
              <a:extLst>
                <a:ext uri="{FF2B5EF4-FFF2-40B4-BE49-F238E27FC236}">
                  <a16:creationId xmlns:a16="http://schemas.microsoft.com/office/drawing/2014/main" id="{93F1401D-AD07-8F34-1AAD-829743279ACE}"/>
                </a:ext>
              </a:extLst>
            </p:cNvPr>
            <p:cNvSpPr txBox="1"/>
            <p:nvPr/>
          </p:nvSpPr>
          <p:spPr>
            <a:xfrm>
              <a:off x="32579" y="1601382"/>
              <a:ext cx="977463" cy="413121"/>
            </a:xfrm>
            <a:prstGeom prst="rect">
              <a:avLst/>
            </a:prstGeom>
            <a:noFill/>
          </p:spPr>
          <p:txBody>
            <a:bodyPr wrap="square" rtlCol="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000000"/>
                  </a:solidFill>
                  <a:effectLst/>
                  <a:uLnTx/>
                  <a:uFillTx/>
                  <a:latin typeface="Arial" charset="0"/>
                  <a:ea typeface="ＭＳ Ｐゴシック" charset="-128"/>
                  <a:cs typeface="+mn-cs"/>
                </a:rPr>
                <a:t>hoch</a:t>
              </a:r>
            </a:p>
          </p:txBody>
        </p:sp>
        <p:cxnSp>
          <p:nvCxnSpPr>
            <p:cNvPr id="21" name="Gerader Verbinder 20">
              <a:extLst>
                <a:ext uri="{FF2B5EF4-FFF2-40B4-BE49-F238E27FC236}">
                  <a16:creationId xmlns:a16="http://schemas.microsoft.com/office/drawing/2014/main" id="{16DB8B65-A241-07FB-26E1-7CA9BAC51E3D}"/>
                </a:ext>
              </a:extLst>
            </p:cNvPr>
            <p:cNvCxnSpPr/>
            <p:nvPr/>
          </p:nvCxnSpPr>
          <p:spPr>
            <a:xfrm>
              <a:off x="2722178" y="2026072"/>
              <a:ext cx="0" cy="3506298"/>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Gerader Verbinder 21">
              <a:extLst>
                <a:ext uri="{FF2B5EF4-FFF2-40B4-BE49-F238E27FC236}">
                  <a16:creationId xmlns:a16="http://schemas.microsoft.com/office/drawing/2014/main" id="{01377A3C-1127-FAF3-9821-06AC4F337088}"/>
                </a:ext>
              </a:extLst>
            </p:cNvPr>
            <p:cNvCxnSpPr/>
            <p:nvPr/>
          </p:nvCxnSpPr>
          <p:spPr>
            <a:xfrm>
              <a:off x="4619291" y="2052351"/>
              <a:ext cx="0" cy="3506298"/>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Gerader Verbinder 22">
              <a:extLst>
                <a:ext uri="{FF2B5EF4-FFF2-40B4-BE49-F238E27FC236}">
                  <a16:creationId xmlns:a16="http://schemas.microsoft.com/office/drawing/2014/main" id="{325940A2-56FC-10C5-E152-6CCEE4255E77}"/>
                </a:ext>
              </a:extLst>
            </p:cNvPr>
            <p:cNvCxnSpPr>
              <a:cxnSpLocks/>
            </p:cNvCxnSpPr>
            <p:nvPr/>
          </p:nvCxnSpPr>
          <p:spPr>
            <a:xfrm flipH="1">
              <a:off x="1487213" y="4560163"/>
              <a:ext cx="4608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Gerader Verbinder 23">
              <a:extLst>
                <a:ext uri="{FF2B5EF4-FFF2-40B4-BE49-F238E27FC236}">
                  <a16:creationId xmlns:a16="http://schemas.microsoft.com/office/drawing/2014/main" id="{CE049D54-B39C-F7C8-88F3-F7F8F56959B3}"/>
                </a:ext>
              </a:extLst>
            </p:cNvPr>
            <p:cNvCxnSpPr>
              <a:cxnSpLocks/>
            </p:cNvCxnSpPr>
            <p:nvPr/>
          </p:nvCxnSpPr>
          <p:spPr>
            <a:xfrm flipH="1">
              <a:off x="1487213" y="3241115"/>
              <a:ext cx="4608000" cy="0"/>
            </a:xfrm>
            <a:prstGeom prst="line">
              <a:avLst/>
            </a:prstGeom>
          </p:spPr>
          <p:style>
            <a:lnRef idx="1">
              <a:schemeClr val="accent1"/>
            </a:lnRef>
            <a:fillRef idx="0">
              <a:schemeClr val="accent1"/>
            </a:fillRef>
            <a:effectRef idx="0">
              <a:schemeClr val="accent1"/>
            </a:effectRef>
            <a:fontRef idx="minor">
              <a:schemeClr val="tx1"/>
            </a:fontRef>
          </p:style>
        </p:cxnSp>
        <p:sp>
          <p:nvSpPr>
            <p:cNvPr id="25" name="Textfeld 24">
              <a:extLst>
                <a:ext uri="{FF2B5EF4-FFF2-40B4-BE49-F238E27FC236}">
                  <a16:creationId xmlns:a16="http://schemas.microsoft.com/office/drawing/2014/main" id="{EA66CBFE-F3A0-1197-8DD7-99FC961CBB12}"/>
                </a:ext>
              </a:extLst>
            </p:cNvPr>
            <p:cNvSpPr txBox="1"/>
            <p:nvPr/>
          </p:nvSpPr>
          <p:spPr>
            <a:xfrm rot="16200000">
              <a:off x="-1171231" y="3600044"/>
              <a:ext cx="3816003" cy="436849"/>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000000"/>
                  </a:solidFill>
                  <a:effectLst/>
                  <a:uLnTx/>
                  <a:uFillTx/>
                  <a:latin typeface="Arial" charset="0"/>
                  <a:ea typeface="ＭＳ Ｐゴシック" charset="-128"/>
                  <a:cs typeface="+mn-cs"/>
                </a:rPr>
                <a:t>Emissionsreduktion</a:t>
              </a:r>
            </a:p>
          </p:txBody>
        </p:sp>
        <p:sp>
          <p:nvSpPr>
            <p:cNvPr id="26" name="Textfeld 25">
              <a:extLst>
                <a:ext uri="{FF2B5EF4-FFF2-40B4-BE49-F238E27FC236}">
                  <a16:creationId xmlns:a16="http://schemas.microsoft.com/office/drawing/2014/main" id="{610E3EBF-C58A-9CC4-F82C-C4414B86F45C}"/>
                </a:ext>
              </a:extLst>
            </p:cNvPr>
            <p:cNvSpPr txBox="1"/>
            <p:nvPr/>
          </p:nvSpPr>
          <p:spPr>
            <a:xfrm>
              <a:off x="736771" y="5969527"/>
              <a:ext cx="5681670" cy="413121"/>
            </a:xfrm>
            <a:prstGeom prst="rect">
              <a:avLst/>
            </a:prstGeom>
            <a:no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600" b="0" i="0" u="none" strike="noStrike" kern="1200" cap="none" spc="0" normalizeH="0" baseline="0" noProof="0" dirty="0">
                  <a:ln>
                    <a:noFill/>
                  </a:ln>
                  <a:solidFill>
                    <a:srgbClr val="000000"/>
                  </a:solidFill>
                  <a:effectLst/>
                  <a:uLnTx/>
                  <a:uFillTx/>
                  <a:latin typeface="Arial" charset="0"/>
                  <a:ea typeface="ＭＳ Ｐゴシック" charset="-128"/>
                  <a:cs typeface="+mn-cs"/>
                </a:rPr>
                <a:t>Kosten</a:t>
              </a:r>
            </a:p>
          </p:txBody>
        </p:sp>
      </p:grpSp>
      <p:sp>
        <p:nvSpPr>
          <p:cNvPr id="27" name="Textfeld 26">
            <a:extLst>
              <a:ext uri="{FF2B5EF4-FFF2-40B4-BE49-F238E27FC236}">
                <a16:creationId xmlns:a16="http://schemas.microsoft.com/office/drawing/2014/main" id="{415DFE9B-3C01-EACF-699E-2A8DBDF32986}"/>
              </a:ext>
            </a:extLst>
          </p:cNvPr>
          <p:cNvSpPr txBox="1"/>
          <p:nvPr/>
        </p:nvSpPr>
        <p:spPr>
          <a:xfrm>
            <a:off x="2097134" y="4030591"/>
            <a:ext cx="1017042" cy="553998"/>
          </a:xfrm>
          <a:prstGeom prst="rect">
            <a:avLst/>
          </a:prstGeom>
          <a:solidFill>
            <a:srgbClr val="3B687F"/>
          </a:solidFill>
        </p:spPr>
        <p:txBody>
          <a:bodyPr wrap="square" rtlCol="0">
            <a:spAutoFit/>
          </a:bodyPr>
          <a:lstStyle/>
          <a:p>
            <a:pPr algn="ctr"/>
            <a:r>
              <a:rPr kumimoji="0" lang="de-DE" sz="1000" i="0" u="none" strike="noStrike" kern="1200" cap="none" spc="0" normalizeH="0" baseline="0" noProof="0" dirty="0">
                <a:ln>
                  <a:noFill/>
                </a:ln>
                <a:solidFill>
                  <a:schemeClr val="bg1"/>
                </a:solidFill>
                <a:effectLst/>
                <a:uLnTx/>
                <a:uFillTx/>
                <a:latin typeface="Arial" charset="0"/>
                <a:ea typeface="ＭＳ Ｐゴシック" charset="-128"/>
                <a:cs typeface="+mn-cs"/>
              </a:rPr>
              <a:t>Installation von LED- Beleuchtung</a:t>
            </a:r>
            <a:endParaRPr lang="de-DE" sz="1000" dirty="0">
              <a:solidFill>
                <a:schemeClr val="bg1"/>
              </a:solidFill>
            </a:endParaRPr>
          </a:p>
        </p:txBody>
      </p:sp>
      <p:sp>
        <p:nvSpPr>
          <p:cNvPr id="28" name="Textfeld 27">
            <a:extLst>
              <a:ext uri="{FF2B5EF4-FFF2-40B4-BE49-F238E27FC236}">
                <a16:creationId xmlns:a16="http://schemas.microsoft.com/office/drawing/2014/main" id="{87B380E7-0D81-8055-80F0-C80BF8B1E26E}"/>
              </a:ext>
            </a:extLst>
          </p:cNvPr>
          <p:cNvSpPr txBox="1"/>
          <p:nvPr/>
        </p:nvSpPr>
        <p:spPr>
          <a:xfrm>
            <a:off x="3299969" y="2904837"/>
            <a:ext cx="1017042" cy="400110"/>
          </a:xfrm>
          <a:prstGeom prst="rect">
            <a:avLst/>
          </a:prstGeom>
          <a:solidFill>
            <a:srgbClr val="3B687F"/>
          </a:solidFill>
        </p:spPr>
        <p:txBody>
          <a:bodyPr wrap="square" rtlCol="0">
            <a:spAutoFit/>
          </a:bodyPr>
          <a:lstStyle/>
          <a:p>
            <a:pPr algn="ctr"/>
            <a:r>
              <a:rPr kumimoji="0" lang="de-DE" sz="1000" i="0" u="none" strike="noStrike" kern="1200" cap="none" spc="0" normalizeH="0" baseline="0" noProof="0" dirty="0">
                <a:ln>
                  <a:noFill/>
                </a:ln>
                <a:solidFill>
                  <a:schemeClr val="bg1"/>
                </a:solidFill>
                <a:effectLst/>
                <a:uLnTx/>
                <a:uFillTx/>
                <a:latin typeface="Arial" charset="0"/>
                <a:ea typeface="ＭＳ Ｐゴシック" charset="-128"/>
                <a:cs typeface="+mn-cs"/>
              </a:rPr>
              <a:t>Bezug von Grünstrom</a:t>
            </a:r>
            <a:endParaRPr lang="de-DE" sz="1000" dirty="0">
              <a:solidFill>
                <a:schemeClr val="bg1"/>
              </a:solidFill>
            </a:endParaRPr>
          </a:p>
        </p:txBody>
      </p:sp>
      <p:sp>
        <p:nvSpPr>
          <p:cNvPr id="32" name="Textplatzhalter 1">
            <a:extLst>
              <a:ext uri="{FF2B5EF4-FFF2-40B4-BE49-F238E27FC236}">
                <a16:creationId xmlns:a16="http://schemas.microsoft.com/office/drawing/2014/main" id="{484EF9AE-FA49-CE32-BDD5-6ADA1A3BD9F6}"/>
              </a:ext>
            </a:extLst>
          </p:cNvPr>
          <p:cNvSpPr txBox="1">
            <a:spLocks/>
          </p:cNvSpPr>
          <p:nvPr/>
        </p:nvSpPr>
        <p:spPr bwMode="auto">
          <a:xfrm>
            <a:off x="762351" y="5653881"/>
            <a:ext cx="5411728" cy="362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457200" indent="-457200" algn="l" rtl="0" eaLnBrk="1" fontAlgn="base" hangingPunct="1">
              <a:spcBef>
                <a:spcPts val="400"/>
              </a:spcBef>
              <a:spcAft>
                <a:spcPts val="400"/>
              </a:spcAft>
              <a:buFont typeface="Wingdings" pitchFamily="2" charset="2"/>
              <a:buChar char="§"/>
              <a:tabLst>
                <a:tab pos="358775" algn="l"/>
              </a:tabLst>
              <a:defRPr lang="de-DE" sz="2800" kern="1200" dirty="0" smtClean="0">
                <a:solidFill>
                  <a:srgbClr val="262626"/>
                </a:solidFill>
                <a:latin typeface="+mn-lt"/>
                <a:ea typeface="+mn-ea"/>
                <a:cs typeface="Arial" pitchFamily="34" charset="0"/>
              </a:defRPr>
            </a:lvl1pPr>
            <a:lvl2pPr marL="742950" indent="-285750" algn="l" rtl="0" eaLnBrk="1" fontAlgn="base" hangingPunct="1">
              <a:spcBef>
                <a:spcPts val="400"/>
              </a:spcBef>
              <a:spcAft>
                <a:spcPts val="400"/>
              </a:spcAft>
              <a:buFont typeface="Wingdings" pitchFamily="2" charset="2"/>
              <a:buChar char="§"/>
              <a:tabLst>
                <a:tab pos="715963" algn="l"/>
              </a:tabLst>
              <a:defRPr sz="2400" kern="1200">
                <a:solidFill>
                  <a:srgbClr val="262626"/>
                </a:solidFill>
                <a:latin typeface="+mn-lt"/>
                <a:ea typeface="+mn-ea"/>
                <a:cs typeface="Arial" pitchFamily="34" charset="0"/>
              </a:defRPr>
            </a:lvl2pPr>
            <a:lvl3pPr marL="1143000" indent="-228600" algn="l" rtl="0" eaLnBrk="1" fontAlgn="base" hangingPunct="1">
              <a:spcBef>
                <a:spcPts val="400"/>
              </a:spcBef>
              <a:spcAft>
                <a:spcPts val="400"/>
              </a:spcAft>
              <a:buFont typeface="Wingdings" pitchFamily="2" charset="2"/>
              <a:buChar char="§"/>
              <a:tabLst>
                <a:tab pos="1162050" algn="l"/>
              </a:tabLst>
              <a:defRPr sz="2000" kern="1200">
                <a:solidFill>
                  <a:srgbClr val="262626"/>
                </a:solidFill>
                <a:latin typeface="+mn-lt"/>
                <a:ea typeface="+mn-ea"/>
                <a:cs typeface="Arial" pitchFamily="34" charset="0"/>
              </a:defRPr>
            </a:lvl3pPr>
            <a:lvl4pPr marL="1600200" indent="-228600" algn="l" rtl="0" eaLnBrk="1" fontAlgn="base" hangingPunct="1">
              <a:spcBef>
                <a:spcPts val="400"/>
              </a:spcBef>
              <a:spcAft>
                <a:spcPts val="400"/>
              </a:spcAft>
              <a:buFont typeface="Wingdings" pitchFamily="2" charset="2"/>
              <a:buChar char="§"/>
              <a:tabLst>
                <a:tab pos="1619250" algn="l"/>
              </a:tabLst>
              <a:defRPr sz="1800" kern="1200">
                <a:solidFill>
                  <a:srgbClr val="262626"/>
                </a:solidFill>
                <a:latin typeface="+mn-lt"/>
                <a:ea typeface="+mn-ea"/>
                <a:cs typeface="Arial" pitchFamily="34" charset="0"/>
              </a:defRPr>
            </a:lvl4pPr>
            <a:lvl5pPr marL="2057400" indent="-228600" algn="l" rtl="0" eaLnBrk="1" fontAlgn="base" hangingPunct="1">
              <a:spcBef>
                <a:spcPts val="400"/>
              </a:spcBef>
              <a:spcAft>
                <a:spcPts val="400"/>
              </a:spcAft>
              <a:buFont typeface="Wingdings" pitchFamily="2" charset="2"/>
              <a:buChar char="§"/>
              <a:defRPr sz="2400" kern="1200">
                <a:solidFill>
                  <a:srgbClr val="262626"/>
                </a:solidFill>
                <a:latin typeface="+mn-lt"/>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ts val="400"/>
              </a:spcBef>
              <a:spcAft>
                <a:spcPts val="400"/>
              </a:spcAft>
              <a:buClrTx/>
              <a:buSzTx/>
              <a:buFont typeface="Wingdings" pitchFamily="2" charset="2"/>
              <a:buNone/>
              <a:tabLst>
                <a:tab pos="358775" algn="l"/>
              </a:tabLst>
              <a:defRPr/>
            </a:pPr>
            <a:r>
              <a:rPr kumimoji="0" lang="de-DE" sz="1100" b="1" i="1" u="none" strike="noStrike" kern="1200" cap="none" spc="0" normalizeH="0" baseline="0" noProof="0" dirty="0">
                <a:ln>
                  <a:noFill/>
                </a:ln>
                <a:solidFill>
                  <a:srgbClr val="262626"/>
                </a:solidFill>
                <a:effectLst/>
                <a:uLnTx/>
                <a:uFillTx/>
                <a:latin typeface="Arial"/>
                <a:ea typeface="ＭＳ Ｐゴシック"/>
                <a:cs typeface="Arial" pitchFamily="34" charset="0"/>
              </a:rPr>
              <a:t>Methode angelehnt an Bewertungsmatrix von Reduktionsmaßnahmen </a:t>
            </a:r>
            <a:br>
              <a:rPr kumimoji="0" lang="de-DE" sz="1100" b="1" i="1" u="none" strike="noStrike" kern="1200" cap="none" spc="0" normalizeH="0" baseline="0" noProof="0" dirty="0">
                <a:ln>
                  <a:noFill/>
                </a:ln>
                <a:solidFill>
                  <a:srgbClr val="262626"/>
                </a:solidFill>
                <a:effectLst/>
                <a:uLnTx/>
                <a:uFillTx/>
                <a:latin typeface="Arial"/>
                <a:ea typeface="ＭＳ Ｐゴシック"/>
                <a:cs typeface="Arial" pitchFamily="34" charset="0"/>
              </a:rPr>
            </a:br>
            <a:r>
              <a:rPr kumimoji="0" lang="de-DE" sz="1050" b="0" i="1" u="none" strike="noStrike" kern="1200" cap="none" spc="0" normalizeH="0" baseline="0" noProof="0" dirty="0">
                <a:ln>
                  <a:noFill/>
                </a:ln>
                <a:solidFill>
                  <a:srgbClr val="262626"/>
                </a:solidFill>
                <a:effectLst/>
                <a:uLnTx/>
                <a:uFillTx/>
                <a:latin typeface="Arial"/>
                <a:ea typeface="ＭＳ Ｐゴシック"/>
                <a:cs typeface="Arial" pitchFamily="34" charset="0"/>
              </a:rPr>
              <a:t>aus Einführung Klimamanagement, Deutsches Global Compact Network 2022, S. 60</a:t>
            </a:r>
            <a:endParaRPr kumimoji="0" lang="de-DE" sz="1800" b="0" i="1" u="none" strike="noStrike" kern="1200" cap="none" spc="0" normalizeH="0" baseline="0" noProof="0" dirty="0">
              <a:ln>
                <a:noFill/>
              </a:ln>
              <a:solidFill>
                <a:srgbClr val="262626"/>
              </a:solidFill>
              <a:effectLst/>
              <a:uLnTx/>
              <a:uFillTx/>
              <a:latin typeface="Arial"/>
              <a:ea typeface="ＭＳ Ｐゴシック"/>
              <a:cs typeface="Arial" pitchFamily="34" charset="0"/>
            </a:endParaRPr>
          </a:p>
        </p:txBody>
      </p:sp>
      <p:sp>
        <p:nvSpPr>
          <p:cNvPr id="3" name="Sprechblase: rechteckig mit abgerundeten Ecken 2">
            <a:extLst>
              <a:ext uri="{FF2B5EF4-FFF2-40B4-BE49-F238E27FC236}">
                <a16:creationId xmlns:a16="http://schemas.microsoft.com/office/drawing/2014/main" id="{A75A655A-5AA1-7B43-BCD5-21E1A718056E}"/>
              </a:ext>
            </a:extLst>
          </p:cNvPr>
          <p:cNvSpPr/>
          <p:nvPr/>
        </p:nvSpPr>
        <p:spPr>
          <a:xfrm>
            <a:off x="4288765" y="3783246"/>
            <a:ext cx="3015005" cy="1009047"/>
          </a:xfrm>
          <a:prstGeom prst="wedgeRoundRectCallout">
            <a:avLst>
              <a:gd name="adj1" fmla="val 57782"/>
              <a:gd name="adj2" fmla="val 39808"/>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l">
              <a:buFontTx/>
              <a:buNone/>
            </a:pPr>
            <a:r>
              <a:rPr lang="de-DE" sz="1200" dirty="0">
                <a:solidFill>
                  <a:schemeClr val="tx1"/>
                </a:solidFill>
              </a:rPr>
              <a:t>Eine Einschätzung, wie viele Treibhausgas-Emissionen eine Maßnahme einspart finden Sie auf den Maßnahmenkarten im Kapitel „</a:t>
            </a:r>
            <a:r>
              <a:rPr lang="de-DE" sz="1200" dirty="0">
                <a:solidFill>
                  <a:schemeClr val="tx1"/>
                </a:solidFill>
                <a:hlinkClick r:id="rId3" action="ppaction://hlinksldjump"/>
              </a:rPr>
              <a:t>Machen</a:t>
            </a:r>
            <a:r>
              <a:rPr lang="de-DE" sz="1200" dirty="0">
                <a:solidFill>
                  <a:schemeClr val="tx1"/>
                </a:solidFill>
              </a:rPr>
              <a:t>“.</a:t>
            </a:r>
          </a:p>
        </p:txBody>
      </p:sp>
      <p:sp>
        <p:nvSpPr>
          <p:cNvPr id="6" name="Textfeld 5">
            <a:extLst>
              <a:ext uri="{FF2B5EF4-FFF2-40B4-BE49-F238E27FC236}">
                <a16:creationId xmlns:a16="http://schemas.microsoft.com/office/drawing/2014/main" id="{60A2E2A4-658A-28C7-4C06-EDA298B9BA95}"/>
              </a:ext>
            </a:extLst>
          </p:cNvPr>
          <p:cNvSpPr txBox="1"/>
          <p:nvPr/>
        </p:nvSpPr>
        <p:spPr>
          <a:xfrm>
            <a:off x="5202816" y="2826736"/>
            <a:ext cx="1017042" cy="553998"/>
          </a:xfrm>
          <a:prstGeom prst="rect">
            <a:avLst/>
          </a:prstGeom>
          <a:solidFill>
            <a:srgbClr val="3B687F"/>
          </a:solidFill>
        </p:spPr>
        <p:txBody>
          <a:bodyPr wrap="square" rtlCol="0">
            <a:spAutoFit/>
          </a:bodyPr>
          <a:lstStyle/>
          <a:p>
            <a:pPr algn="ctr"/>
            <a:r>
              <a:rPr kumimoji="0" lang="de-DE" sz="1000" i="0" u="none" strike="noStrike" kern="1200" cap="none" spc="0" normalizeH="0" baseline="0" noProof="0" dirty="0">
                <a:ln>
                  <a:noFill/>
                </a:ln>
                <a:solidFill>
                  <a:schemeClr val="bg1"/>
                </a:solidFill>
                <a:effectLst/>
                <a:uLnTx/>
                <a:uFillTx/>
                <a:latin typeface="Arial" charset="0"/>
                <a:ea typeface="ＭＳ Ｐゴシック" charset="-128"/>
                <a:cs typeface="+mn-cs"/>
              </a:rPr>
              <a:t>Installation einer Wärmepumpe</a:t>
            </a:r>
            <a:endParaRPr lang="de-DE" sz="1000" dirty="0">
              <a:solidFill>
                <a:schemeClr val="bg1"/>
              </a:solidFill>
            </a:endParaRPr>
          </a:p>
        </p:txBody>
      </p:sp>
      <p:sp>
        <p:nvSpPr>
          <p:cNvPr id="7" name="Foliennummernplatzhalter 4">
            <a:extLst>
              <a:ext uri="{FF2B5EF4-FFF2-40B4-BE49-F238E27FC236}">
                <a16:creationId xmlns:a16="http://schemas.microsoft.com/office/drawing/2014/main" id="{6ED9D65A-6B0A-FCEB-C7BA-8192D470DF6C}"/>
              </a:ext>
            </a:extLst>
          </p:cNvPr>
          <p:cNvSpPr txBox="1">
            <a:spLocks/>
          </p:cNvSpPr>
          <p:nvPr/>
        </p:nvSpPr>
        <p:spPr bwMode="auto">
          <a:xfrm>
            <a:off x="551253" y="6477000"/>
            <a:ext cx="276504" cy="280987"/>
          </a:xfrm>
          <a:prstGeom prst="rect">
            <a:avLst/>
          </a:prstGeom>
          <a:noFill/>
          <a:ln>
            <a:noFill/>
          </a:ln>
          <a:effectLst/>
        </p:spPr>
        <p:txBody>
          <a:bodyPr vert="horz" wrap="square" lIns="0" tIns="45720" rIns="0" bIns="45720" numCol="1" anchor="t" anchorCtr="0" compatLnSpc="1">
            <a:prstTxWarp prst="textNoShape">
              <a:avLst/>
            </a:prstTxWarp>
          </a:bodyPr>
          <a:lstStyle>
            <a:defPPr>
              <a:defRPr lang="de-DE"/>
            </a:defPPr>
            <a:lvl1pPr algn="r" rtl="0" eaLnBrk="0" fontAlgn="base" hangingPunct="0">
              <a:spcBef>
                <a:spcPct val="0"/>
              </a:spcBef>
              <a:spcAft>
                <a:spcPct val="0"/>
              </a:spcAft>
              <a:defRPr sz="1000" kern="1200">
                <a:solidFill>
                  <a:srgbClr val="3B687F"/>
                </a:solidFill>
                <a:latin typeface="Arial" charset="0"/>
                <a:ea typeface="ＭＳ Ｐゴシック"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pPr algn="l">
              <a:defRPr/>
            </a:pPr>
            <a:fld id="{894680D0-7A83-433A-9719-C4143F27F647}" type="slidenum">
              <a:rPr lang="de-DE" smtClean="0"/>
              <a:pPr algn="l">
                <a:defRPr/>
              </a:pPr>
              <a:t>12</a:t>
            </a:fld>
            <a:endParaRPr lang="de-DE" dirty="0"/>
          </a:p>
        </p:txBody>
      </p:sp>
      <p:sp>
        <p:nvSpPr>
          <p:cNvPr id="8" name="Textfeld 7">
            <a:extLst>
              <a:ext uri="{FF2B5EF4-FFF2-40B4-BE49-F238E27FC236}">
                <a16:creationId xmlns:a16="http://schemas.microsoft.com/office/drawing/2014/main" id="{F2EB600D-3C0F-E5D7-5835-1AF8D573D85E}"/>
              </a:ext>
            </a:extLst>
          </p:cNvPr>
          <p:cNvSpPr txBox="1"/>
          <p:nvPr/>
        </p:nvSpPr>
        <p:spPr>
          <a:xfrm>
            <a:off x="3994143" y="2143151"/>
            <a:ext cx="1140877" cy="400110"/>
          </a:xfrm>
          <a:prstGeom prst="rect">
            <a:avLst/>
          </a:prstGeom>
          <a:solidFill>
            <a:srgbClr val="3B687F"/>
          </a:solidFill>
        </p:spPr>
        <p:txBody>
          <a:bodyPr wrap="square" rtlCol="0">
            <a:spAutoFit/>
          </a:bodyPr>
          <a:lstStyle/>
          <a:p>
            <a:pPr algn="ctr"/>
            <a:r>
              <a:rPr lang="de-DE" sz="1000" dirty="0">
                <a:solidFill>
                  <a:schemeClr val="bg1"/>
                </a:solidFill>
              </a:rPr>
              <a:t>Fuhrpark:               E-Fahrzeuge</a:t>
            </a:r>
          </a:p>
        </p:txBody>
      </p:sp>
    </p:spTree>
    <p:extLst>
      <p:ext uri="{BB962C8B-B14F-4D97-AF65-F5344CB8AC3E}">
        <p14:creationId xmlns:p14="http://schemas.microsoft.com/office/powerpoint/2010/main" val="9532060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8873A7-FEC5-73B7-8701-C9AFA6687FD1}"/>
              </a:ext>
            </a:extLst>
          </p:cNvPr>
          <p:cNvSpPr>
            <a:spLocks noGrp="1"/>
          </p:cNvSpPr>
          <p:nvPr>
            <p:ph type="title"/>
          </p:nvPr>
        </p:nvSpPr>
        <p:spPr/>
        <p:txBody>
          <a:bodyPr/>
          <a:lstStyle/>
          <a:p>
            <a:r>
              <a:rPr lang="de-DE" dirty="0"/>
              <a:t>Zweiter Schritt: Maßnahmen umsetzen</a:t>
            </a:r>
          </a:p>
        </p:txBody>
      </p:sp>
      <p:graphicFrame>
        <p:nvGraphicFramePr>
          <p:cNvPr id="6" name="Inhaltsplatzhalter 5">
            <a:extLst>
              <a:ext uri="{FF2B5EF4-FFF2-40B4-BE49-F238E27FC236}">
                <a16:creationId xmlns:a16="http://schemas.microsoft.com/office/drawing/2014/main" id="{A8B6100C-377E-521A-8BE0-28D8D72E5601}"/>
              </a:ext>
            </a:extLst>
          </p:cNvPr>
          <p:cNvGraphicFramePr>
            <a:graphicFrameLocks noGrp="1"/>
          </p:cNvGraphicFramePr>
          <p:nvPr>
            <p:ph idx="1"/>
            <p:extLst>
              <p:ext uri="{D42A27DB-BD31-4B8C-83A1-F6EECF244321}">
                <p14:modId xmlns:p14="http://schemas.microsoft.com/office/powerpoint/2010/main" val="3048563332"/>
              </p:ext>
            </p:extLst>
          </p:nvPr>
        </p:nvGraphicFramePr>
        <p:xfrm>
          <a:off x="1520614" y="2748525"/>
          <a:ext cx="8207364" cy="32190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Grafik 7" descr="Teleskop mit einfarbiger Füllung">
            <a:extLst>
              <a:ext uri="{FF2B5EF4-FFF2-40B4-BE49-F238E27FC236}">
                <a16:creationId xmlns:a16="http://schemas.microsoft.com/office/drawing/2014/main" id="{634B7CBF-E828-60CD-36AF-4C7B2E449167}"/>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978409" y="3914423"/>
            <a:ext cx="391102" cy="391102"/>
          </a:xfrm>
          <a:prstGeom prst="rect">
            <a:avLst/>
          </a:prstGeom>
        </p:spPr>
      </p:pic>
      <p:pic>
        <p:nvPicPr>
          <p:cNvPr id="10" name="Grafik 9" descr="Zahnräder mit einfarbiger Füllung">
            <a:extLst>
              <a:ext uri="{FF2B5EF4-FFF2-40B4-BE49-F238E27FC236}">
                <a16:creationId xmlns:a16="http://schemas.microsoft.com/office/drawing/2014/main" id="{B6F2392B-A223-8856-1E12-F94A02851162}"/>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951127" y="4982245"/>
            <a:ext cx="391103" cy="391103"/>
          </a:xfrm>
          <a:prstGeom prst="rect">
            <a:avLst/>
          </a:prstGeom>
        </p:spPr>
      </p:pic>
      <p:pic>
        <p:nvPicPr>
          <p:cNvPr id="12" name="Grafik 11" descr="Abzeichen Tick1 mit einfarbiger Füllung">
            <a:extLst>
              <a:ext uri="{FF2B5EF4-FFF2-40B4-BE49-F238E27FC236}">
                <a16:creationId xmlns:a16="http://schemas.microsoft.com/office/drawing/2014/main" id="{56D97E6F-6939-5315-9735-DDDA879B37CB}"/>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4857837" y="4982488"/>
            <a:ext cx="391103" cy="391103"/>
          </a:xfrm>
          <a:prstGeom prst="rect">
            <a:avLst/>
          </a:prstGeom>
        </p:spPr>
      </p:pic>
      <p:pic>
        <p:nvPicPr>
          <p:cNvPr id="14" name="Grafik 13" descr="Glühbirne und Zahnrad mit einfarbiger Füllung">
            <a:extLst>
              <a:ext uri="{FF2B5EF4-FFF2-40B4-BE49-F238E27FC236}">
                <a16:creationId xmlns:a16="http://schemas.microsoft.com/office/drawing/2014/main" id="{9B965E6A-260A-DFF4-DC9F-FA42EAE3FCDD}"/>
              </a:ext>
            </a:extLst>
          </p:cNvPr>
          <p:cNvPicPr>
            <a:picLocks noChangeAspect="1"/>
          </p:cNvPicPr>
          <p:nvPr/>
        </p:nvPicPr>
        <p:blipFill>
          <a:blip r:embed="rId13" cstate="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4809414" y="3954535"/>
            <a:ext cx="310877" cy="310877"/>
          </a:xfrm>
          <a:prstGeom prst="rect">
            <a:avLst/>
          </a:prstGeom>
        </p:spPr>
      </p:pic>
      <p:sp>
        <p:nvSpPr>
          <p:cNvPr id="16" name="Rechteck 15">
            <a:extLst>
              <a:ext uri="{FF2B5EF4-FFF2-40B4-BE49-F238E27FC236}">
                <a16:creationId xmlns:a16="http://schemas.microsoft.com/office/drawing/2014/main" id="{4AF98F0A-2F93-3D4B-507D-5902F9EA881D}"/>
              </a:ext>
            </a:extLst>
          </p:cNvPr>
          <p:cNvSpPr/>
          <p:nvPr/>
        </p:nvSpPr>
        <p:spPr bwMode="auto">
          <a:xfrm>
            <a:off x="622875" y="2587638"/>
            <a:ext cx="10946250" cy="3502074"/>
          </a:xfrm>
          <a:prstGeom prst="rect">
            <a:avLst/>
          </a:prstGeom>
          <a:noFill/>
          <a:ln w="317500" cap="flat" cmpd="sng" algn="ctr">
            <a:solidFill>
              <a:srgbClr val="DEE5E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a:ln>
                <a:noFill/>
              </a:ln>
              <a:solidFill>
                <a:schemeClr val="tx1"/>
              </a:solidFill>
              <a:effectLst/>
              <a:latin typeface="Arial" charset="0"/>
              <a:ea typeface="ＭＳ Ｐゴシック" charset="-128"/>
            </a:endParaRPr>
          </a:p>
        </p:txBody>
      </p:sp>
      <p:sp>
        <p:nvSpPr>
          <p:cNvPr id="19" name="Inhaltsplatzhalter 2">
            <a:extLst>
              <a:ext uri="{FF2B5EF4-FFF2-40B4-BE49-F238E27FC236}">
                <a16:creationId xmlns:a16="http://schemas.microsoft.com/office/drawing/2014/main" id="{CF32994E-81FC-2195-158B-359389EBD815}"/>
              </a:ext>
            </a:extLst>
          </p:cNvPr>
          <p:cNvSpPr txBox="1">
            <a:spLocks/>
          </p:cNvSpPr>
          <p:nvPr/>
        </p:nvSpPr>
        <p:spPr bwMode="auto">
          <a:xfrm>
            <a:off x="558953" y="1739903"/>
            <a:ext cx="10873208" cy="8696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buFontTx/>
              <a:buNone/>
            </a:pPr>
            <a:r>
              <a:rPr lang="de-DE" sz="1400" kern="0" dirty="0"/>
              <a:t>Was für Maßnahmen gibt es überhaupt und wie kann man diese konkret umsetzen? Das behandeln wir in diesem Kapitel.</a:t>
            </a:r>
          </a:p>
        </p:txBody>
      </p:sp>
      <p:sp>
        <p:nvSpPr>
          <p:cNvPr id="7" name="Sprechblase: rechteckig mit abgerundeten Ecken 6">
            <a:extLst>
              <a:ext uri="{FF2B5EF4-FFF2-40B4-BE49-F238E27FC236}">
                <a16:creationId xmlns:a16="http://schemas.microsoft.com/office/drawing/2014/main" id="{4149D427-AA16-D409-F587-54E0A5FED13E}"/>
              </a:ext>
            </a:extLst>
          </p:cNvPr>
          <p:cNvSpPr/>
          <p:nvPr/>
        </p:nvSpPr>
        <p:spPr>
          <a:xfrm>
            <a:off x="1305624" y="2587638"/>
            <a:ext cx="2566528" cy="1053128"/>
          </a:xfrm>
          <a:prstGeom prst="wedgeRoundRectCallout">
            <a:avLst>
              <a:gd name="adj1" fmla="val 40272"/>
              <a:gd name="adj2" fmla="val 71627"/>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l" defTabSz="914354">
              <a:defRPr/>
            </a:pPr>
            <a:r>
              <a:rPr kumimoji="0" lang="de-DE" sz="1200" b="0" i="0" u="none" strike="noStrike" kern="1200" cap="none" spc="0" normalizeH="0" baseline="0" noProof="0" dirty="0">
                <a:ln>
                  <a:noFill/>
                </a:ln>
                <a:solidFill>
                  <a:srgbClr val="000000"/>
                </a:solidFill>
                <a:effectLst/>
                <a:uLnTx/>
                <a:uFillTx/>
                <a:latin typeface="Arial"/>
                <a:ea typeface="ＭＳ Ｐゴシック"/>
                <a:cs typeface="Arial" charset="0"/>
              </a:rPr>
              <a:t>Es gibt eine Vielzahl von Fördermöglichkeiten insbesondere für kleinere und mittlere Unternehmen. Eine Übersicht finden Sie </a:t>
            </a:r>
            <a:r>
              <a:rPr kumimoji="0" lang="de-DE" sz="1200" b="0" i="0" u="none" strike="noStrike" kern="1200" cap="none" spc="0" normalizeH="0" baseline="0" noProof="0" dirty="0">
                <a:ln>
                  <a:noFill/>
                </a:ln>
                <a:solidFill>
                  <a:srgbClr val="000000"/>
                </a:solidFill>
                <a:effectLst/>
                <a:uLnTx/>
                <a:uFillTx/>
                <a:latin typeface="Arial"/>
                <a:ea typeface="ＭＳ Ｐゴシック"/>
                <a:cs typeface="Arial" charset="0"/>
                <a:hlinkClick r:id="rId15" action="ppaction://hlinksldjump"/>
              </a:rPr>
              <a:t>hier</a:t>
            </a:r>
            <a:r>
              <a:rPr kumimoji="0" lang="de-DE" sz="1200" b="0" i="0" u="none" strike="noStrike" kern="1200" cap="none" spc="0" normalizeH="0" baseline="0" noProof="0" dirty="0">
                <a:ln>
                  <a:noFill/>
                </a:ln>
                <a:solidFill>
                  <a:srgbClr val="000000"/>
                </a:solidFill>
                <a:effectLst/>
                <a:uLnTx/>
                <a:uFillTx/>
                <a:latin typeface="Arial"/>
                <a:ea typeface="ＭＳ Ｐゴシック"/>
                <a:cs typeface="Arial" charset="0"/>
              </a:rPr>
              <a:t>. </a:t>
            </a:r>
            <a:endParaRPr kumimoji="0" lang="en-AU" sz="1200" b="0" i="0" u="none" strike="noStrike" kern="1200" cap="none" spc="0" normalizeH="0" baseline="0" noProof="0" dirty="0">
              <a:ln>
                <a:noFill/>
              </a:ln>
              <a:solidFill>
                <a:srgbClr val="000000"/>
              </a:solidFill>
              <a:effectLst/>
              <a:uLnTx/>
              <a:uFillTx/>
              <a:latin typeface="Arial"/>
              <a:ea typeface="ＭＳ Ｐゴシック"/>
              <a:cs typeface="Arial" charset="0"/>
            </a:endParaRPr>
          </a:p>
        </p:txBody>
      </p:sp>
      <p:sp>
        <p:nvSpPr>
          <p:cNvPr id="11" name="Textfeld 32">
            <a:extLst>
              <a:ext uri="{FF2B5EF4-FFF2-40B4-BE49-F238E27FC236}">
                <a16:creationId xmlns:a16="http://schemas.microsoft.com/office/drawing/2014/main" id="{17D71706-9AD8-12BC-1EE0-0F32B8B9E5D1}"/>
              </a:ext>
            </a:extLst>
          </p:cNvPr>
          <p:cNvSpPr txBox="1"/>
          <p:nvPr/>
        </p:nvSpPr>
        <p:spPr>
          <a:xfrm>
            <a:off x="7273679" y="4127096"/>
            <a:ext cx="3520765" cy="2492990"/>
          </a:xfrm>
          <a:prstGeom prst="rect">
            <a:avLst/>
          </a:prstGeom>
          <a:noFill/>
        </p:spPr>
        <p:txBody>
          <a:bodyPr wrap="square" rtlCol="0">
            <a:spAutoFit/>
          </a:bodyPr>
          <a:lstStyle>
            <a:defPPr>
              <a:defRPr lang="de-DE"/>
            </a:defPPr>
            <a:lvl1pPr algn="r"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de-DE" sz="1200" b="1" dirty="0"/>
              <a:t>W</a:t>
            </a:r>
            <a:r>
              <a:rPr kumimoji="0" lang="de-DE" sz="1200" b="1" i="0" u="none" strike="noStrike" cap="none" normalizeH="0" baseline="0" dirty="0">
                <a:ln>
                  <a:noFill/>
                </a:ln>
                <a:solidFill>
                  <a:schemeClr val="tx1"/>
                </a:solidFill>
                <a:effectLst/>
                <a:latin typeface="Arial" charset="0"/>
                <a:ea typeface="ＭＳ Ｐゴシック" charset="-128"/>
              </a:rPr>
              <a:t>as ist konkret zu tun in diesem Schritt?</a:t>
            </a:r>
          </a:p>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1" i="0" u="none" strike="noStrike" cap="none" normalizeH="0" baseline="0" dirty="0">
              <a:ln>
                <a:noFill/>
              </a:ln>
              <a:solidFill>
                <a:schemeClr val="tx1"/>
              </a:solidFill>
              <a:effectLst/>
              <a:latin typeface="Arial" charset="0"/>
              <a:ea typeface="ＭＳ Ｐゴシック" charset="-128"/>
            </a:endParaRPr>
          </a:p>
          <a:p>
            <a:pPr marL="285750" marR="0" lvl="0" indent="-285750" algn="l" defTabSz="914400" rtl="0" eaLnBrk="0" fontAlgn="base" latinLnBrk="0" hangingPunct="0">
              <a:lnSpc>
                <a:spcPct val="100000"/>
              </a:lnSpc>
              <a:spcBef>
                <a:spcPct val="0"/>
              </a:spcBef>
              <a:spcAft>
                <a:spcPct val="0"/>
              </a:spcAft>
              <a:buClrTx/>
              <a:buSzPct val="70000"/>
              <a:buFont typeface="Wingdings" panose="05000000000000000000" pitchFamily="2" charset="2"/>
              <a:buChar char="¨"/>
              <a:tabLst/>
              <a:defRPr/>
            </a:pPr>
            <a:r>
              <a:rPr kumimoji="0" lang="de-DE"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Sie haben einen </a:t>
            </a:r>
            <a:r>
              <a:rPr kumimoji="0" lang="de-DE"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Maßnahmenplan</a:t>
            </a:r>
            <a:r>
              <a:rPr kumimoji="0" lang="de-DE"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 erstellt.</a:t>
            </a:r>
          </a:p>
          <a:p>
            <a:pPr marL="285750" marR="0" lvl="0" indent="-285750" algn="l" defTabSz="914400" rtl="0" eaLnBrk="0" fontAlgn="base" latinLnBrk="0" hangingPunct="0">
              <a:lnSpc>
                <a:spcPct val="100000"/>
              </a:lnSpc>
              <a:spcBef>
                <a:spcPct val="0"/>
              </a:spcBef>
              <a:spcAft>
                <a:spcPct val="0"/>
              </a:spcAft>
              <a:buClrTx/>
              <a:buSzPct val="70000"/>
              <a:buFont typeface="Wingdings" panose="05000000000000000000" pitchFamily="2" charset="2"/>
              <a:buChar char="¨"/>
              <a:tabLst/>
              <a:defRPr/>
            </a:pPr>
            <a:r>
              <a:rPr kumimoji="0" lang="de-DE"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Sie haben die Umsetzung </a:t>
            </a:r>
            <a:r>
              <a:rPr kumimoji="0" lang="de-DE"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geeigneter Maßnahmen </a:t>
            </a:r>
            <a:r>
              <a:rPr kumimoji="0" lang="de-DE"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im Unternehmen </a:t>
            </a:r>
            <a:r>
              <a:rPr kumimoji="0" lang="de-DE"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geplant und begonnen</a:t>
            </a:r>
            <a:r>
              <a:rPr kumimoji="0" lang="de-DE" sz="120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a:t>
            </a:r>
          </a:p>
          <a:p>
            <a:pPr marL="285750" indent="-285750" algn="l">
              <a:buSzPct val="70000"/>
              <a:buFont typeface="Wingdings" panose="05000000000000000000" pitchFamily="2" charset="2"/>
              <a:buChar char="¨"/>
              <a:defRPr/>
            </a:pPr>
            <a:r>
              <a:rPr kumimoji="0" lang="de-DE" sz="1200" b="0" i="0" u="none" strike="noStrike" kern="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Der aktuelle Stand der Umsetzung wird regelmäßig in den </a:t>
            </a:r>
            <a:r>
              <a:rPr kumimoji="0" lang="de-DE" sz="1200" b="1" i="0" u="none" strike="noStrike" kern="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Maßnahmenplan</a:t>
            </a:r>
            <a:r>
              <a:rPr kumimoji="0" lang="de-DE" sz="1200" b="0" i="0" u="none" strike="noStrike" kern="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 eingepflegt </a:t>
            </a:r>
            <a:r>
              <a:rPr lang="de-DE" sz="1200" kern="0" dirty="0">
                <a:solidFill>
                  <a:srgbClr val="000000"/>
                </a:solidFill>
                <a:latin typeface="Arial" panose="020B0604020202020204" pitchFamily="34" charset="0"/>
                <a:ea typeface="ＭＳ Ｐゴシック" panose="020B0600070205080204" pitchFamily="34" charset="-128"/>
              </a:rPr>
              <a:t>und die Entwicklung verfolgt</a:t>
            </a:r>
            <a:r>
              <a:rPr kumimoji="0" lang="de-DE" sz="1200" b="0" i="0" u="none" strike="noStrike" kern="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a:t>
            </a:r>
          </a:p>
          <a:p>
            <a:pPr marL="285750" marR="0" indent="-285750" algn="l" defTabSz="914400" rtl="0" eaLnBrk="0" fontAlgn="base" latinLnBrk="0" hangingPunct="0">
              <a:lnSpc>
                <a:spcPct val="100000"/>
              </a:lnSpc>
              <a:spcBef>
                <a:spcPct val="0"/>
              </a:spcBef>
              <a:spcAft>
                <a:spcPct val="0"/>
              </a:spcAft>
              <a:buClrTx/>
              <a:buSzPct val="70000"/>
              <a:buFont typeface="Wingdings" panose="05000000000000000000" pitchFamily="2" charset="2"/>
              <a:buChar char="¨"/>
              <a:tabLst/>
            </a:pPr>
            <a:endParaRPr lang="de-DE" sz="1200" b="1" dirty="0"/>
          </a:p>
          <a:p>
            <a:pPr marL="285750" marR="0" indent="-285750" algn="l" defTabSz="914400" rtl="0" eaLnBrk="0" fontAlgn="base" latinLnBrk="0" hangingPunct="0">
              <a:lnSpc>
                <a:spcPct val="100000"/>
              </a:lnSpc>
              <a:spcBef>
                <a:spcPct val="0"/>
              </a:spcBef>
              <a:spcAft>
                <a:spcPct val="0"/>
              </a:spcAft>
              <a:buClrTx/>
              <a:buSzPct val="70000"/>
              <a:buFont typeface="Wingdings" panose="05000000000000000000" pitchFamily="2" charset="2"/>
              <a:buChar char="¨"/>
              <a:tabLst/>
            </a:pPr>
            <a:endParaRPr lang="de-DE" sz="1200" b="1" dirty="0"/>
          </a:p>
          <a:p>
            <a:pPr marL="285750" marR="0" indent="-285750" algn="l" defTabSz="914400" rtl="0" eaLnBrk="0" fontAlgn="base" latinLnBrk="0" hangingPunct="0">
              <a:lnSpc>
                <a:spcPct val="100000"/>
              </a:lnSpc>
              <a:spcBef>
                <a:spcPct val="0"/>
              </a:spcBef>
              <a:spcAft>
                <a:spcPct val="0"/>
              </a:spcAft>
              <a:buClrTx/>
              <a:buSzPct val="70000"/>
              <a:buFont typeface="Wingdings" panose="05000000000000000000" pitchFamily="2" charset="2"/>
              <a:buChar char="¨"/>
              <a:tabLst/>
            </a:pPr>
            <a:endParaRPr lang="de-DE" sz="1200" dirty="0"/>
          </a:p>
          <a:p>
            <a:pPr marR="0" algn="l" defTabSz="914400" rtl="0" eaLnBrk="0" fontAlgn="base" latinLnBrk="0" hangingPunct="0">
              <a:lnSpc>
                <a:spcPct val="100000"/>
              </a:lnSpc>
              <a:spcBef>
                <a:spcPct val="0"/>
              </a:spcBef>
              <a:spcAft>
                <a:spcPct val="0"/>
              </a:spcAft>
              <a:buClrTx/>
              <a:buSzPct val="70000"/>
              <a:tabLst/>
            </a:pPr>
            <a:endParaRPr lang="de-DE" sz="1200" dirty="0"/>
          </a:p>
        </p:txBody>
      </p:sp>
      <p:pic>
        <p:nvPicPr>
          <p:cNvPr id="13" name="Grafik 12" descr="Klemmbrett teilweise angekreuzt mit einfarbiger Füllung">
            <a:extLst>
              <a:ext uri="{FF2B5EF4-FFF2-40B4-BE49-F238E27FC236}">
                <a16:creationId xmlns:a16="http://schemas.microsoft.com/office/drawing/2014/main" id="{303F37A5-B95F-6960-5369-E72B1945E571}"/>
              </a:ext>
            </a:extLst>
          </p:cNvPr>
          <p:cNvPicPr>
            <a:picLocks noChangeAspect="1"/>
          </p:cNvPicPr>
          <p:nvPr/>
        </p:nvPicPr>
        <p:blipFill>
          <a:blip r:embed="rId16" cstate="print">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rot="793880">
            <a:off x="10575404" y="3451126"/>
            <a:ext cx="823600" cy="823600"/>
          </a:xfrm>
          <a:prstGeom prst="rect">
            <a:avLst/>
          </a:prstGeom>
        </p:spPr>
      </p:pic>
      <p:sp>
        <p:nvSpPr>
          <p:cNvPr id="3" name="Foliennummernplatzhalter 4">
            <a:extLst>
              <a:ext uri="{FF2B5EF4-FFF2-40B4-BE49-F238E27FC236}">
                <a16:creationId xmlns:a16="http://schemas.microsoft.com/office/drawing/2014/main" id="{168EF921-3F87-F0F0-A658-EDCD40EB9AF6}"/>
              </a:ext>
            </a:extLst>
          </p:cNvPr>
          <p:cNvSpPr txBox="1">
            <a:spLocks/>
          </p:cNvSpPr>
          <p:nvPr/>
        </p:nvSpPr>
        <p:spPr bwMode="auto">
          <a:xfrm>
            <a:off x="551253" y="6477000"/>
            <a:ext cx="276504" cy="280987"/>
          </a:xfrm>
          <a:prstGeom prst="rect">
            <a:avLst/>
          </a:prstGeom>
          <a:noFill/>
          <a:ln>
            <a:noFill/>
          </a:ln>
          <a:effectLst/>
        </p:spPr>
        <p:txBody>
          <a:bodyPr vert="horz" wrap="square" lIns="0" tIns="45720" rIns="0" bIns="45720" numCol="1" anchor="t" anchorCtr="0" compatLnSpc="1">
            <a:prstTxWarp prst="textNoShape">
              <a:avLst/>
            </a:prstTxWarp>
          </a:bodyPr>
          <a:lstStyle>
            <a:defPPr>
              <a:defRPr lang="de-DE"/>
            </a:defPPr>
            <a:lvl1pPr algn="r" rtl="0" eaLnBrk="0" fontAlgn="base" hangingPunct="0">
              <a:spcBef>
                <a:spcPct val="0"/>
              </a:spcBef>
              <a:spcAft>
                <a:spcPct val="0"/>
              </a:spcAft>
              <a:defRPr sz="1000" kern="1200">
                <a:solidFill>
                  <a:srgbClr val="3B687F"/>
                </a:solidFill>
                <a:latin typeface="Arial" charset="0"/>
                <a:ea typeface="ＭＳ Ｐゴシック"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pPr algn="l">
              <a:defRPr/>
            </a:pPr>
            <a:fld id="{894680D0-7A83-433A-9719-C4143F27F647}" type="slidenum">
              <a:rPr lang="de-DE" smtClean="0"/>
              <a:pPr algn="l">
                <a:defRPr/>
              </a:pPr>
              <a:t>13</a:t>
            </a:fld>
            <a:endParaRPr lang="de-DE" dirty="0"/>
          </a:p>
        </p:txBody>
      </p:sp>
      <p:sp>
        <p:nvSpPr>
          <p:cNvPr id="5" name="Fußzeilenplatzhalter 3">
            <a:extLst>
              <a:ext uri="{FF2B5EF4-FFF2-40B4-BE49-F238E27FC236}">
                <a16:creationId xmlns:a16="http://schemas.microsoft.com/office/drawing/2014/main" id="{46700966-A564-3906-CD31-8EDE678DA369}"/>
              </a:ext>
            </a:extLst>
          </p:cNvPr>
          <p:cNvSpPr>
            <a:spLocks noGrp="1"/>
          </p:cNvSpPr>
          <p:nvPr>
            <p:ph type="ftr" sz="quarter" idx="3"/>
          </p:nvPr>
        </p:nvSpPr>
        <p:spPr>
          <a:xfrm>
            <a:off x="5624354" y="6475412"/>
            <a:ext cx="6183646" cy="279400"/>
          </a:xfrm>
        </p:spPr>
        <p:txBody>
          <a:bodyPr/>
          <a:lstStyle/>
          <a:p>
            <a:r>
              <a:rPr lang="de-DE" b="1" dirty="0"/>
              <a:t>Handlungshilfe Klimamanagement für Einsteiger | © LfU | IZU Infozentrum UmweltWirtschaft | 2023</a:t>
            </a:r>
            <a:endParaRPr lang="de-DE" dirty="0"/>
          </a:p>
        </p:txBody>
      </p:sp>
    </p:spTree>
    <p:extLst>
      <p:ext uri="{BB962C8B-B14F-4D97-AF65-F5344CB8AC3E}">
        <p14:creationId xmlns:p14="http://schemas.microsoft.com/office/powerpoint/2010/main" val="693407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Diagramm 11">
            <a:extLst>
              <a:ext uri="{FF2B5EF4-FFF2-40B4-BE49-F238E27FC236}">
                <a16:creationId xmlns:a16="http://schemas.microsoft.com/office/drawing/2014/main" id="{FE80A949-A65C-50F0-15AC-13D6817FD69F}"/>
              </a:ext>
            </a:extLst>
          </p:cNvPr>
          <p:cNvGraphicFramePr/>
          <p:nvPr>
            <p:extLst>
              <p:ext uri="{D42A27DB-BD31-4B8C-83A1-F6EECF244321}">
                <p14:modId xmlns:p14="http://schemas.microsoft.com/office/powerpoint/2010/main" val="4245949030"/>
              </p:ext>
            </p:extLst>
          </p:nvPr>
        </p:nvGraphicFramePr>
        <p:xfrm>
          <a:off x="517973" y="1556792"/>
          <a:ext cx="11290027" cy="44504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5299" name="Titel 1">
            <a:extLst>
              <a:ext uri="{FF2B5EF4-FFF2-40B4-BE49-F238E27FC236}">
                <a16:creationId xmlns:a16="http://schemas.microsoft.com/office/drawing/2014/main" id="{252BC8A4-3B54-FF2B-C92E-75AFF3748321}"/>
              </a:ext>
            </a:extLst>
          </p:cNvPr>
          <p:cNvSpPr>
            <a:spLocks noGrp="1" noChangeArrowheads="1"/>
          </p:cNvSpPr>
          <p:nvPr>
            <p:ph type="title"/>
          </p:nvPr>
        </p:nvSpPr>
        <p:spPr/>
        <p:txBody>
          <a:bodyPr/>
          <a:lstStyle/>
          <a:p>
            <a:pPr eaLnBrk="1" hangingPunct="1"/>
            <a:r>
              <a:rPr lang="de-DE" altLang="en-US" dirty="0"/>
              <a:t>Erstellen eines Maßnahmenplans</a:t>
            </a:r>
          </a:p>
        </p:txBody>
      </p:sp>
      <p:sp>
        <p:nvSpPr>
          <p:cNvPr id="55301" name="Foliennummernplatzhalter 4">
            <a:extLst>
              <a:ext uri="{FF2B5EF4-FFF2-40B4-BE49-F238E27FC236}">
                <a16:creationId xmlns:a16="http://schemas.microsoft.com/office/drawing/2014/main" id="{68FA3A86-D3A1-A704-D192-8F589A3F0C2B}"/>
              </a:ext>
            </a:extLst>
          </p:cNvPr>
          <p:cNvSpPr>
            <a:spLocks noGrp="1"/>
          </p:cNvSpPr>
          <p:nvPr>
            <p:ph type="sldNum" sz="quarter" idx="13"/>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defPPr>
              <a:defRPr lang="de-DE"/>
            </a:defPPr>
            <a:lvl1pPr algn="r" rtl="0" eaLnBrk="0" fontAlgn="base" hangingPunct="0">
              <a:spcBef>
                <a:spcPct val="0"/>
              </a:spcBef>
              <a:spcAft>
                <a:spcPct val="0"/>
              </a:spcAft>
              <a:defRPr sz="1000" kern="1200">
                <a:solidFill>
                  <a:srgbClr val="3B687F"/>
                </a:solidFill>
                <a:latin typeface="Arial" charset="0"/>
                <a:ea typeface="ＭＳ Ｐゴシック"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8AD499B1-118E-4E40-9ED6-6343E1022CA8}" type="slidenum">
              <a:rPr lang="de-DE" altLang="en-US" smtClean="0"/>
              <a:pPr marL="0" marR="0" lvl="0" indent="0" algn="l" defTabSz="914400" rtl="0" eaLnBrk="0" fontAlgn="base" latinLnBrk="0" hangingPunct="0">
                <a:lnSpc>
                  <a:spcPct val="100000"/>
                </a:lnSpc>
                <a:spcBef>
                  <a:spcPct val="0"/>
                </a:spcBef>
                <a:spcAft>
                  <a:spcPct val="0"/>
                </a:spcAft>
                <a:buClrTx/>
                <a:buSzTx/>
                <a:buFontTx/>
                <a:buNone/>
                <a:tabLst/>
                <a:defRPr/>
              </a:pPr>
              <a:t>14</a:t>
            </a:fld>
            <a:endParaRPr kumimoji="0" lang="de-DE" altLang="en-US" sz="1000" b="0" i="0" u="none" strike="noStrike" kern="1200" cap="none" spc="0" normalizeH="0" baseline="0" noProof="0" dirty="0">
              <a:ln>
                <a:noFill/>
              </a:ln>
              <a:solidFill>
                <a:srgbClr val="3B687F"/>
              </a:solidFill>
              <a:effectLst/>
              <a:uLnTx/>
              <a:uFillTx/>
              <a:latin typeface="Arial" panose="020B0604020202020204" pitchFamily="34" charset="0"/>
              <a:ea typeface="ＭＳ Ｐゴシック" panose="020B0600070205080204" pitchFamily="34" charset="-128"/>
              <a:cs typeface="+mn-cs"/>
            </a:endParaRPr>
          </a:p>
        </p:txBody>
      </p:sp>
      <p:sp>
        <p:nvSpPr>
          <p:cNvPr id="3" name="Sprechblase: rechteckig mit abgerundeten Ecken 2">
            <a:extLst>
              <a:ext uri="{FF2B5EF4-FFF2-40B4-BE49-F238E27FC236}">
                <a16:creationId xmlns:a16="http://schemas.microsoft.com/office/drawing/2014/main" id="{D8C133AE-E266-C4A0-1A6C-3833B2D9DF4F}"/>
              </a:ext>
            </a:extLst>
          </p:cNvPr>
          <p:cNvSpPr/>
          <p:nvPr/>
        </p:nvSpPr>
        <p:spPr>
          <a:xfrm>
            <a:off x="1050407" y="5206844"/>
            <a:ext cx="3487551" cy="800379"/>
          </a:xfrm>
          <a:prstGeom prst="wedgeRoundRectCallout">
            <a:avLst>
              <a:gd name="adj1" fmla="val -6706"/>
              <a:gd name="adj2" fmla="val -82719"/>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a:ea typeface="ＭＳ Ｐゴシック"/>
                <a:cs typeface="+mn-cs"/>
              </a:rPr>
              <a:t>Als Basis für diesen Schritt dienen Ihre Klimaziele. Sie finden eine Hilfestellung in der Handlungshilfe „</a:t>
            </a:r>
            <a:r>
              <a:rPr kumimoji="0" lang="de-DE" sz="1200" b="0" i="0" u="none" strike="noStrike" kern="1200" cap="none" spc="0" normalizeH="0" baseline="0" noProof="0" dirty="0">
                <a:ln>
                  <a:noFill/>
                </a:ln>
                <a:solidFill>
                  <a:srgbClr val="000000"/>
                </a:solidFill>
                <a:effectLst/>
                <a:uLnTx/>
                <a:uFillTx/>
                <a:latin typeface="Arial"/>
                <a:ea typeface="ＭＳ Ｐゴシック"/>
                <a:cs typeface="+mn-cs"/>
                <a:hlinkClick r:id="rId7"/>
              </a:rPr>
              <a:t>Klimaziele für Einsteiger</a:t>
            </a:r>
            <a:r>
              <a:rPr kumimoji="0" lang="de-DE" sz="1200" b="0" i="0" u="none" strike="noStrike" kern="1200" cap="none" spc="0" normalizeH="0" baseline="0" noProof="0" dirty="0">
                <a:ln>
                  <a:noFill/>
                </a:ln>
                <a:solidFill>
                  <a:srgbClr val="000000"/>
                </a:solidFill>
                <a:effectLst/>
                <a:uLnTx/>
                <a:uFillTx/>
                <a:latin typeface="Arial"/>
                <a:ea typeface="ＭＳ Ｐゴシック"/>
                <a:cs typeface="+mn-cs"/>
              </a:rPr>
              <a:t>“. </a:t>
            </a:r>
          </a:p>
        </p:txBody>
      </p:sp>
      <p:sp>
        <p:nvSpPr>
          <p:cNvPr id="55303" name="Geschweifte Klammer rechts 6">
            <a:extLst>
              <a:ext uri="{FF2B5EF4-FFF2-40B4-BE49-F238E27FC236}">
                <a16:creationId xmlns:a16="http://schemas.microsoft.com/office/drawing/2014/main" id="{4EDEFB87-C916-C4E0-CF87-2BED594EAF73}"/>
              </a:ext>
            </a:extLst>
          </p:cNvPr>
          <p:cNvSpPr>
            <a:spLocks/>
          </p:cNvSpPr>
          <p:nvPr/>
        </p:nvSpPr>
        <p:spPr bwMode="auto">
          <a:xfrm rot="5400000">
            <a:off x="2460004" y="3825453"/>
            <a:ext cx="359221" cy="1584177"/>
          </a:xfrm>
          <a:prstGeom prst="rightBrace">
            <a:avLst>
              <a:gd name="adj1" fmla="val 8354"/>
              <a:gd name="adj2" fmla="val 48310"/>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en-US" altLang="en-US" sz="2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55304" name="Textfeld 8">
            <a:extLst>
              <a:ext uri="{FF2B5EF4-FFF2-40B4-BE49-F238E27FC236}">
                <a16:creationId xmlns:a16="http://schemas.microsoft.com/office/drawing/2014/main" id="{BF4BF357-CEF6-07FB-1A6E-9B174A12E457}"/>
              </a:ext>
            </a:extLst>
          </p:cNvPr>
          <p:cNvSpPr txBox="1">
            <a:spLocks noChangeArrowheads="1"/>
          </p:cNvSpPr>
          <p:nvPr/>
        </p:nvSpPr>
        <p:spPr bwMode="auto">
          <a:xfrm>
            <a:off x="498475" y="1601788"/>
            <a:ext cx="11328400" cy="11182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912813">
              <a:defRPr sz="2400">
                <a:solidFill>
                  <a:schemeClr val="tx1"/>
                </a:solidFill>
                <a:latin typeface="Arial" panose="020B0604020202020204" pitchFamily="34" charset="0"/>
                <a:ea typeface="ＭＳ Ｐゴシック" panose="020B0600070205080204" pitchFamily="34" charset="-128"/>
              </a:defRPr>
            </a:lvl1pPr>
            <a:lvl2pPr marL="742950" indent="-285750" defTabSz="912813">
              <a:defRPr sz="2400">
                <a:solidFill>
                  <a:schemeClr val="tx1"/>
                </a:solidFill>
                <a:latin typeface="Arial" panose="020B0604020202020204" pitchFamily="34" charset="0"/>
                <a:ea typeface="ＭＳ Ｐゴシック" panose="020B0600070205080204" pitchFamily="34" charset="-128"/>
              </a:defRPr>
            </a:lvl2pPr>
            <a:lvl3pPr marL="1143000" indent="-228600" defTabSz="912813">
              <a:defRPr sz="2400">
                <a:solidFill>
                  <a:schemeClr val="tx1"/>
                </a:solidFill>
                <a:latin typeface="Arial" panose="020B0604020202020204" pitchFamily="34" charset="0"/>
                <a:ea typeface="ＭＳ Ｐゴシック" panose="020B0600070205080204" pitchFamily="34" charset="-128"/>
              </a:defRPr>
            </a:lvl3pPr>
            <a:lvl4pPr marL="1600200" indent="-228600" defTabSz="912813">
              <a:defRPr sz="2400">
                <a:solidFill>
                  <a:schemeClr val="tx1"/>
                </a:solidFill>
                <a:latin typeface="Arial" panose="020B0604020202020204" pitchFamily="34" charset="0"/>
                <a:ea typeface="ＭＳ Ｐゴシック" panose="020B0600070205080204" pitchFamily="34" charset="-128"/>
              </a:defRPr>
            </a:lvl4pPr>
            <a:lvl5pPr marL="2057400" indent="-228600" defTabSz="912813">
              <a:defRPr sz="2400">
                <a:solidFill>
                  <a:schemeClr val="tx1"/>
                </a:solidFill>
                <a:latin typeface="Arial" panose="020B0604020202020204" pitchFamily="34" charset="0"/>
                <a:ea typeface="ＭＳ Ｐゴシック" panose="020B0600070205080204" pitchFamily="34" charset="-128"/>
              </a:defRPr>
            </a:lvl5pPr>
            <a:lvl6pPr marL="2514600" indent="-228600" defTabSz="91281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defTabSz="91281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defTabSz="91281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defTabSz="912813"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2813" rtl="0" eaLnBrk="0" fontAlgn="base" latinLnBrk="0" hangingPunct="0">
              <a:lnSpc>
                <a:spcPts val="1600"/>
              </a:lnSpc>
              <a:spcBef>
                <a:spcPct val="0"/>
              </a:spcBef>
              <a:spcAft>
                <a:spcPct val="0"/>
              </a:spcAft>
              <a:buClrTx/>
              <a:buSzTx/>
              <a:buFontTx/>
              <a:buNone/>
              <a:tabLst/>
              <a:defRPr/>
            </a:pPr>
            <a:r>
              <a:rPr kumimoji="0" lang="de-DE" altLang="en-US" sz="1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Ein Maßnahmenplan hilft Ihnen, Ressourcen klug einzusetzen. Sie konzentrieren sich auf wirkungsvolle Maßnahmen, die einen direkten Beitrag zum Erreichen Ihrer Klimaziele leisten. Der Maßnahmenplan orientiert sich an Ihrer Klimabilanz. Sie wählen die Handlungsfelder, bei denen Sie möglichst einfach viele Emissionen einsparen können. </a:t>
            </a:r>
          </a:p>
          <a:p>
            <a:pPr marL="0" marR="0" lvl="0" indent="0" algn="l" defTabSz="912813" rtl="0" eaLnBrk="0" fontAlgn="base" latinLnBrk="0" hangingPunct="0">
              <a:lnSpc>
                <a:spcPts val="1600"/>
              </a:lnSpc>
              <a:spcBef>
                <a:spcPct val="0"/>
              </a:spcBef>
              <a:spcAft>
                <a:spcPct val="0"/>
              </a:spcAft>
              <a:buClrTx/>
              <a:buSzTx/>
              <a:buFontTx/>
              <a:buNone/>
              <a:tabLst/>
              <a:defRPr/>
            </a:pPr>
            <a:r>
              <a:rPr lang="de-DE" altLang="en-US" sz="1400" dirty="0">
                <a:solidFill>
                  <a:srgbClr val="000000"/>
                </a:solidFill>
                <a:cs typeface="Arial" panose="020B0604020202020204" pitchFamily="34" charset="0"/>
              </a:rPr>
              <a:t>Auf</a:t>
            </a:r>
            <a:r>
              <a:rPr kumimoji="0" lang="de-DE" altLang="en-US" sz="1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 den nächsten Folien unterstützen wir Sie dabei, einen Maßnahmenplan für Ihr Unternehmen zu entwickeln. Der Maßnahmenplan sollte gemeinsam im Austausch mit der Geschäftsführung </a:t>
            </a:r>
            <a:r>
              <a:rPr kumimoji="0" lang="de-DE" altLang="en-US" sz="1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hlinkClick r:id="rId8" action="ppaction://hlinksldjump"/>
              </a:rPr>
              <a:t>jährlich überprüft </a:t>
            </a:r>
            <a:r>
              <a:rPr kumimoji="0" lang="de-DE" altLang="en-US" sz="1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rPr>
              <a:t>werden.</a:t>
            </a:r>
            <a:endParaRPr kumimoji="0" lang="de-DE" altLang="en-US" sz="14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Arial" panose="020B0604020202020204" pitchFamily="34" charset="0"/>
            </a:endParaRPr>
          </a:p>
        </p:txBody>
      </p:sp>
      <p:sp>
        <p:nvSpPr>
          <p:cNvPr id="55305" name="Textfeld 3">
            <a:extLst>
              <a:ext uri="{FF2B5EF4-FFF2-40B4-BE49-F238E27FC236}">
                <a16:creationId xmlns:a16="http://schemas.microsoft.com/office/drawing/2014/main" id="{E1E418FE-886E-9859-3374-8BEA0BF5F256}"/>
              </a:ext>
            </a:extLst>
          </p:cNvPr>
          <p:cNvSpPr txBox="1">
            <a:spLocks noChangeArrowheads="1"/>
          </p:cNvSpPr>
          <p:nvPr/>
        </p:nvSpPr>
        <p:spPr bwMode="auto">
          <a:xfrm>
            <a:off x="5303912" y="4849700"/>
            <a:ext cx="47529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altLang="en-US" sz="2000" b="0" i="0" u="none" strike="noStrike" kern="1200" cap="none" spc="0" normalizeH="0" baseline="0" noProof="0" dirty="0">
              <a:ln>
                <a:noFill/>
              </a:ln>
              <a:solidFill>
                <a:srgbClr val="000000"/>
              </a:solidFill>
              <a:effectLst/>
              <a:highlight>
                <a:srgbClr val="FFFF00"/>
              </a:highlight>
              <a:uLnTx/>
              <a:uFillTx/>
              <a:latin typeface="Arial" panose="020B0604020202020204" pitchFamily="34" charset="0"/>
              <a:ea typeface="ＭＳ Ｐゴシック" panose="020B0600070205080204" pitchFamily="34" charset="-128"/>
              <a:cs typeface="+mn-cs"/>
            </a:endParaRPr>
          </a:p>
        </p:txBody>
      </p:sp>
      <p:sp>
        <p:nvSpPr>
          <p:cNvPr id="2" name="Sprechblase: rechteckig mit abgerundeten Ecken 1">
            <a:extLst>
              <a:ext uri="{FF2B5EF4-FFF2-40B4-BE49-F238E27FC236}">
                <a16:creationId xmlns:a16="http://schemas.microsoft.com/office/drawing/2014/main" id="{8936C186-2CFB-36CC-AA1E-F57A96FA6B25}"/>
              </a:ext>
            </a:extLst>
          </p:cNvPr>
          <p:cNvSpPr/>
          <p:nvPr/>
        </p:nvSpPr>
        <p:spPr>
          <a:xfrm>
            <a:off x="6835819" y="4897047"/>
            <a:ext cx="3549650" cy="800379"/>
          </a:xfrm>
          <a:prstGeom prst="wedgeRoundRectCallout">
            <a:avLst>
              <a:gd name="adj1" fmla="val -6706"/>
              <a:gd name="adj2" fmla="val -82719"/>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a:ea typeface="ＭＳ Ｐゴシック"/>
                <a:cs typeface="+mn-cs"/>
              </a:rPr>
              <a:t>Im Folgenden werden Ihnen </a:t>
            </a:r>
            <a:r>
              <a:rPr lang="de-DE" sz="1200" dirty="0">
                <a:solidFill>
                  <a:srgbClr val="000000"/>
                </a:solidFill>
                <a:latin typeface="Arial"/>
                <a:ea typeface="ＭＳ Ｐゴシック"/>
              </a:rPr>
              <a:t>b</a:t>
            </a:r>
            <a:r>
              <a:rPr kumimoji="0" lang="de-DE" sz="1200" b="0" i="0" u="none" strike="noStrike" kern="1200" cap="none" spc="0" normalizeH="0" baseline="0" noProof="0" dirty="0">
                <a:ln>
                  <a:noFill/>
                </a:ln>
                <a:solidFill>
                  <a:srgbClr val="000000"/>
                </a:solidFill>
                <a:effectLst/>
                <a:uLnTx/>
                <a:uFillTx/>
                <a:latin typeface="Arial"/>
                <a:ea typeface="ＭＳ Ｐゴシック"/>
                <a:cs typeface="+mn-cs"/>
              </a:rPr>
              <a:t>eispielhafte Maßnahmen vorgestellt, an denen Sie sich orientieren können.</a:t>
            </a:r>
          </a:p>
        </p:txBody>
      </p:sp>
      <p:sp>
        <p:nvSpPr>
          <p:cNvPr id="4" name="Fußzeilenplatzhalter 3">
            <a:extLst>
              <a:ext uri="{FF2B5EF4-FFF2-40B4-BE49-F238E27FC236}">
                <a16:creationId xmlns:a16="http://schemas.microsoft.com/office/drawing/2014/main" id="{4A378113-ED9A-9B65-EF92-9737E851A643}"/>
              </a:ext>
            </a:extLst>
          </p:cNvPr>
          <p:cNvSpPr>
            <a:spLocks noGrp="1"/>
          </p:cNvSpPr>
          <p:nvPr>
            <p:ph type="ftr" sz="quarter" idx="3"/>
          </p:nvPr>
        </p:nvSpPr>
        <p:spPr>
          <a:xfrm>
            <a:off x="5624354" y="6475412"/>
            <a:ext cx="6183646" cy="279400"/>
          </a:xfrm>
        </p:spPr>
        <p:txBody>
          <a:bodyPr/>
          <a:lstStyle/>
          <a:p>
            <a:r>
              <a:rPr lang="de-DE" b="1" dirty="0"/>
              <a:t>Handlungshilfe Klimamanagement für Einsteiger | © LfU | IZU Infozentrum UmweltWirtschaft | 2023</a:t>
            </a:r>
            <a:endParaRPr lang="de-DE" dirty="0"/>
          </a:p>
        </p:txBody>
      </p:sp>
    </p:spTree>
    <p:extLst>
      <p:ext uri="{BB962C8B-B14F-4D97-AF65-F5344CB8AC3E}">
        <p14:creationId xmlns:p14="http://schemas.microsoft.com/office/powerpoint/2010/main" val="32642029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03B8C8-4C69-D94A-6B1A-E9D52B83C532}"/>
              </a:ext>
            </a:extLst>
          </p:cNvPr>
          <p:cNvSpPr>
            <a:spLocks noGrp="1"/>
          </p:cNvSpPr>
          <p:nvPr>
            <p:ph type="title"/>
          </p:nvPr>
        </p:nvSpPr>
        <p:spPr/>
        <p:txBody>
          <a:bodyPr/>
          <a:lstStyle/>
          <a:p>
            <a:r>
              <a:rPr lang="de-DE" dirty="0"/>
              <a:t>Vorlage Maßnahmenplan</a:t>
            </a:r>
            <a:endParaRPr lang="de-DE" dirty="0">
              <a:solidFill>
                <a:srgbClr val="FF0000"/>
              </a:solidFill>
            </a:endParaRPr>
          </a:p>
        </p:txBody>
      </p:sp>
      <p:graphicFrame>
        <p:nvGraphicFramePr>
          <p:cNvPr id="7" name="Inhaltsplatzhalter 6">
            <a:extLst>
              <a:ext uri="{FF2B5EF4-FFF2-40B4-BE49-F238E27FC236}">
                <a16:creationId xmlns:a16="http://schemas.microsoft.com/office/drawing/2014/main" id="{9AFBF833-9FEE-961E-3C10-DFC52575A2EB}"/>
              </a:ext>
            </a:extLst>
          </p:cNvPr>
          <p:cNvGraphicFramePr>
            <a:graphicFrameLocks noGrp="1"/>
          </p:cNvGraphicFramePr>
          <p:nvPr>
            <p:ph idx="1"/>
            <p:extLst>
              <p:ext uri="{D42A27DB-BD31-4B8C-83A1-F6EECF244321}">
                <p14:modId xmlns:p14="http://schemas.microsoft.com/office/powerpoint/2010/main" val="1255708885"/>
              </p:ext>
            </p:extLst>
          </p:nvPr>
        </p:nvGraphicFramePr>
        <p:xfrm>
          <a:off x="550863" y="1628775"/>
          <a:ext cx="11089753" cy="4092823"/>
        </p:xfrm>
        <a:graphic>
          <a:graphicData uri="http://schemas.openxmlformats.org/drawingml/2006/table">
            <a:tbl>
              <a:tblPr/>
              <a:tblGrid>
                <a:gridCol w="454671">
                  <a:extLst>
                    <a:ext uri="{9D8B030D-6E8A-4147-A177-3AD203B41FA5}">
                      <a16:colId xmlns:a16="http://schemas.microsoft.com/office/drawing/2014/main" val="2868291309"/>
                    </a:ext>
                  </a:extLst>
                </a:gridCol>
                <a:gridCol w="783916">
                  <a:extLst>
                    <a:ext uri="{9D8B030D-6E8A-4147-A177-3AD203B41FA5}">
                      <a16:colId xmlns:a16="http://schemas.microsoft.com/office/drawing/2014/main" val="2707209913"/>
                    </a:ext>
                  </a:extLst>
                </a:gridCol>
                <a:gridCol w="1818687">
                  <a:extLst>
                    <a:ext uri="{9D8B030D-6E8A-4147-A177-3AD203B41FA5}">
                      <a16:colId xmlns:a16="http://schemas.microsoft.com/office/drawing/2014/main" val="2698069649"/>
                    </a:ext>
                  </a:extLst>
                </a:gridCol>
                <a:gridCol w="2179288">
                  <a:extLst>
                    <a:ext uri="{9D8B030D-6E8A-4147-A177-3AD203B41FA5}">
                      <a16:colId xmlns:a16="http://schemas.microsoft.com/office/drawing/2014/main" val="44665642"/>
                    </a:ext>
                  </a:extLst>
                </a:gridCol>
                <a:gridCol w="1820743">
                  <a:extLst>
                    <a:ext uri="{9D8B030D-6E8A-4147-A177-3AD203B41FA5}">
                      <a16:colId xmlns:a16="http://schemas.microsoft.com/office/drawing/2014/main" val="3950961992"/>
                    </a:ext>
                  </a:extLst>
                </a:gridCol>
                <a:gridCol w="1440160">
                  <a:extLst>
                    <a:ext uri="{9D8B030D-6E8A-4147-A177-3AD203B41FA5}">
                      <a16:colId xmlns:a16="http://schemas.microsoft.com/office/drawing/2014/main" val="2952033660"/>
                    </a:ext>
                  </a:extLst>
                </a:gridCol>
                <a:gridCol w="1087169">
                  <a:extLst>
                    <a:ext uri="{9D8B030D-6E8A-4147-A177-3AD203B41FA5}">
                      <a16:colId xmlns:a16="http://schemas.microsoft.com/office/drawing/2014/main" val="2173454011"/>
                    </a:ext>
                  </a:extLst>
                </a:gridCol>
                <a:gridCol w="1505119">
                  <a:extLst>
                    <a:ext uri="{9D8B030D-6E8A-4147-A177-3AD203B41FA5}">
                      <a16:colId xmlns:a16="http://schemas.microsoft.com/office/drawing/2014/main" val="376119362"/>
                    </a:ext>
                  </a:extLst>
                </a:gridCol>
              </a:tblGrid>
              <a:tr h="341503">
                <a:tc>
                  <a:txBody>
                    <a:bodyPr/>
                    <a:lstStyle/>
                    <a:p>
                      <a:pPr algn="ctr" fontAlgn="ctr"/>
                      <a:r>
                        <a:rPr lang="de-DE" sz="1100" b="1" i="0" u="none" strike="noStrike" dirty="0">
                          <a:solidFill>
                            <a:schemeClr val="bg1"/>
                          </a:solidFill>
                          <a:effectLst/>
                          <a:latin typeface="+mj-lt"/>
                        </a:rPr>
                        <a:t>Nr. </a:t>
                      </a:r>
                    </a:p>
                  </a:txBody>
                  <a:tcPr marL="6324" marR="6324" marT="63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27591"/>
                    </a:solidFill>
                  </a:tcPr>
                </a:tc>
                <a:tc>
                  <a:txBody>
                    <a:bodyPr/>
                    <a:lstStyle/>
                    <a:p>
                      <a:pPr algn="ctr" fontAlgn="ctr"/>
                      <a:r>
                        <a:rPr lang="de-DE" sz="1100" b="1" i="0" u="none" strike="noStrike" dirty="0">
                          <a:solidFill>
                            <a:schemeClr val="bg1"/>
                          </a:solidFill>
                          <a:effectLst/>
                          <a:latin typeface="+mj-lt"/>
                        </a:rPr>
                        <a:t>Datum</a:t>
                      </a:r>
                    </a:p>
                  </a:txBody>
                  <a:tcPr marL="6324" marR="6324" marT="63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27591"/>
                    </a:solidFill>
                  </a:tcPr>
                </a:tc>
                <a:tc>
                  <a:txBody>
                    <a:bodyPr/>
                    <a:lstStyle/>
                    <a:p>
                      <a:pPr algn="ctr" fontAlgn="ctr"/>
                      <a:r>
                        <a:rPr lang="de-DE" sz="1100" b="1" i="0" u="none" strike="noStrike" dirty="0">
                          <a:solidFill>
                            <a:schemeClr val="bg1"/>
                          </a:solidFill>
                          <a:effectLst/>
                          <a:latin typeface="+mj-lt"/>
                        </a:rPr>
                        <a:t>Ziel</a:t>
                      </a:r>
                    </a:p>
                  </a:txBody>
                  <a:tcPr marL="6324" marR="6324" marT="63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27591"/>
                    </a:solidFill>
                  </a:tcPr>
                </a:tc>
                <a:tc>
                  <a:txBody>
                    <a:bodyPr/>
                    <a:lstStyle/>
                    <a:p>
                      <a:pPr algn="ctr" fontAlgn="ctr"/>
                      <a:r>
                        <a:rPr lang="de-DE" sz="1100" b="1" i="0" u="none" strike="noStrike" dirty="0">
                          <a:solidFill>
                            <a:schemeClr val="bg1"/>
                          </a:solidFill>
                          <a:effectLst/>
                          <a:latin typeface="+mj-lt"/>
                        </a:rPr>
                        <a:t>Maßnahme</a:t>
                      </a:r>
                    </a:p>
                  </a:txBody>
                  <a:tcPr marL="6324" marR="6324" marT="63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27591"/>
                    </a:solidFill>
                  </a:tcPr>
                </a:tc>
                <a:tc>
                  <a:txBody>
                    <a:bodyPr/>
                    <a:lstStyle/>
                    <a:p>
                      <a:pPr algn="ctr" fontAlgn="ctr"/>
                      <a:r>
                        <a:rPr lang="de-DE" sz="1100" b="1" i="0" u="none" strike="noStrike" dirty="0">
                          <a:solidFill>
                            <a:schemeClr val="bg1"/>
                          </a:solidFill>
                          <a:effectLst/>
                          <a:latin typeface="+mj-lt"/>
                        </a:rPr>
                        <a:t>Kennzahl</a:t>
                      </a:r>
                    </a:p>
                  </a:txBody>
                  <a:tcPr marL="6324" marR="6324" marT="63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27591"/>
                    </a:solidFill>
                  </a:tcPr>
                </a:tc>
                <a:tc>
                  <a:txBody>
                    <a:bodyPr/>
                    <a:lstStyle/>
                    <a:p>
                      <a:pPr algn="ctr" fontAlgn="ctr"/>
                      <a:r>
                        <a:rPr lang="de-DE" sz="1100" b="1" i="0" u="none" strike="noStrike" dirty="0">
                          <a:solidFill>
                            <a:schemeClr val="bg1"/>
                          </a:solidFill>
                          <a:effectLst/>
                          <a:latin typeface="+mj-lt"/>
                        </a:rPr>
                        <a:t>Verantwortlichkeit</a:t>
                      </a:r>
                    </a:p>
                  </a:txBody>
                  <a:tcPr marL="6324" marR="6324" marT="63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27591"/>
                    </a:solidFill>
                  </a:tcPr>
                </a:tc>
                <a:tc>
                  <a:txBody>
                    <a:bodyPr/>
                    <a:lstStyle/>
                    <a:p>
                      <a:pPr algn="ctr" fontAlgn="ctr"/>
                      <a:r>
                        <a:rPr lang="de-DE" sz="1100" b="1" i="0" u="none" strike="noStrike" dirty="0">
                          <a:solidFill>
                            <a:schemeClr val="bg1"/>
                          </a:solidFill>
                          <a:effectLst/>
                          <a:latin typeface="+mj-lt"/>
                        </a:rPr>
                        <a:t>Termin</a:t>
                      </a:r>
                    </a:p>
                  </a:txBody>
                  <a:tcPr marL="6324" marR="6324" marT="63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27591"/>
                    </a:solidFill>
                  </a:tcPr>
                </a:tc>
                <a:tc>
                  <a:txBody>
                    <a:bodyPr/>
                    <a:lstStyle/>
                    <a:p>
                      <a:pPr algn="ctr" fontAlgn="ctr"/>
                      <a:r>
                        <a:rPr lang="de-DE" sz="1100" b="1" i="0" u="none" strike="noStrike" dirty="0">
                          <a:solidFill>
                            <a:schemeClr val="bg1"/>
                          </a:solidFill>
                          <a:effectLst/>
                          <a:latin typeface="+mj-lt"/>
                        </a:rPr>
                        <a:t>Status</a:t>
                      </a:r>
                    </a:p>
                  </a:txBody>
                  <a:tcPr marL="6324" marR="6324" marT="63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27591"/>
                    </a:solidFill>
                  </a:tcPr>
                </a:tc>
                <a:extLst>
                  <a:ext uri="{0D108BD9-81ED-4DB2-BD59-A6C34878D82A}">
                    <a16:rowId xmlns:a16="http://schemas.microsoft.com/office/drawing/2014/main" val="2628557009"/>
                  </a:ext>
                </a:extLst>
              </a:tr>
              <a:tr h="0">
                <a:tc>
                  <a:txBody>
                    <a:bodyPr/>
                    <a:lstStyle/>
                    <a:p>
                      <a:pPr algn="l" fontAlgn="b"/>
                      <a:endParaRPr lang="de-DE" sz="1100" b="1" i="0" u="none" strike="noStrike" dirty="0">
                        <a:solidFill>
                          <a:srgbClr val="000000"/>
                        </a:solidFill>
                        <a:effectLst/>
                        <a:latin typeface="+mj-lt"/>
                      </a:endParaRPr>
                    </a:p>
                  </a:txBody>
                  <a:tcPr marL="6324" marR="6324" marT="632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1" i="0" u="none" strike="noStrike" dirty="0">
                          <a:solidFill>
                            <a:srgbClr val="000000"/>
                          </a:solidFill>
                          <a:effectLst/>
                          <a:latin typeface="+mj-lt"/>
                        </a:rPr>
                        <a:t>Wann? </a:t>
                      </a:r>
                    </a:p>
                  </a:txBody>
                  <a:tcPr marL="6324" marR="6324" marT="632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1" i="0" u="none" strike="noStrike" dirty="0">
                          <a:solidFill>
                            <a:srgbClr val="000000"/>
                          </a:solidFill>
                          <a:effectLst/>
                          <a:latin typeface="+mj-lt"/>
                        </a:rPr>
                        <a:t>Welches Ziel soll erreicht werden?</a:t>
                      </a:r>
                    </a:p>
                  </a:txBody>
                  <a:tcPr marL="6324" marR="6324" marT="632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1" i="0" u="none" strike="noStrike" dirty="0">
                          <a:solidFill>
                            <a:srgbClr val="000000"/>
                          </a:solidFill>
                          <a:effectLst/>
                          <a:latin typeface="+mj-lt"/>
                        </a:rPr>
                        <a:t>Wie wird das Ziel erreicht?</a:t>
                      </a:r>
                    </a:p>
                  </a:txBody>
                  <a:tcPr marL="6324" marR="6324" marT="632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1" i="0" u="none" strike="noStrike" dirty="0">
                          <a:solidFill>
                            <a:srgbClr val="000000"/>
                          </a:solidFill>
                          <a:effectLst/>
                          <a:latin typeface="+mj-lt"/>
                        </a:rPr>
                        <a:t>Mit welcher Kennzahl wird der Zielerreichungsgrad gemessen?</a:t>
                      </a:r>
                    </a:p>
                  </a:txBody>
                  <a:tcPr marL="6324" marR="6324" marT="632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1" i="0" u="none" strike="noStrike" dirty="0">
                          <a:solidFill>
                            <a:srgbClr val="000000"/>
                          </a:solidFill>
                          <a:effectLst/>
                          <a:latin typeface="+mj-lt"/>
                        </a:rPr>
                        <a:t>Wer ist zuständig, die Maßnahme umzusetzen?</a:t>
                      </a:r>
                    </a:p>
                  </a:txBody>
                  <a:tcPr marL="6324" marR="6324" marT="632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1" i="0" u="none" strike="noStrike" dirty="0">
                          <a:solidFill>
                            <a:srgbClr val="000000"/>
                          </a:solidFill>
                          <a:effectLst/>
                          <a:latin typeface="+mj-lt"/>
                        </a:rPr>
                        <a:t>Bis wann soll die Maßnahme umgesetzt werden? </a:t>
                      </a:r>
                    </a:p>
                  </a:txBody>
                  <a:tcPr marL="6324" marR="6324" marT="632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1" i="0" u="none" strike="noStrike" dirty="0">
                          <a:solidFill>
                            <a:srgbClr val="000000"/>
                          </a:solidFill>
                          <a:effectLst/>
                          <a:latin typeface="+mj-lt"/>
                        </a:rPr>
                        <a:t>Wie ist der aktuelle Stand?</a:t>
                      </a:r>
                    </a:p>
                  </a:txBody>
                  <a:tcPr marL="6324" marR="6324" marT="632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36470546"/>
                  </a:ext>
                </a:extLst>
              </a:tr>
              <a:tr h="183400">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de-DE" sz="1100" b="0" i="0" u="none" strike="noStrike" dirty="0">
                        <a:solidFill>
                          <a:srgbClr val="000000"/>
                        </a:solidFill>
                        <a:effectLst/>
                        <a:latin typeface="+mj-lt"/>
                      </a:endParaRPr>
                    </a:p>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09636251"/>
                  </a:ext>
                </a:extLst>
              </a:tr>
              <a:tr h="183400">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de-DE" sz="1100" b="0" i="0" u="none" strike="noStrike" dirty="0">
                        <a:solidFill>
                          <a:srgbClr val="000000"/>
                        </a:solidFill>
                        <a:effectLst/>
                        <a:latin typeface="+mj-lt"/>
                      </a:endParaRPr>
                    </a:p>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93106085"/>
                  </a:ext>
                </a:extLst>
              </a:tr>
              <a:tr h="183400">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de-DE" sz="1100" b="0" i="0" u="none" strike="noStrike" dirty="0">
                        <a:solidFill>
                          <a:srgbClr val="000000"/>
                        </a:solidFill>
                        <a:effectLst/>
                        <a:latin typeface="+mj-lt"/>
                      </a:endParaRPr>
                    </a:p>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43670747"/>
                  </a:ext>
                </a:extLst>
              </a:tr>
              <a:tr h="183400">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de-DE" sz="1100" b="0" i="0" u="none" strike="noStrike" dirty="0">
                        <a:solidFill>
                          <a:srgbClr val="000000"/>
                        </a:solidFill>
                        <a:effectLst/>
                        <a:latin typeface="+mj-lt"/>
                      </a:endParaRPr>
                    </a:p>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5378603"/>
                  </a:ext>
                </a:extLst>
              </a:tr>
              <a:tr h="183400">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de-DE" sz="1100" b="0" i="0" u="none" strike="noStrike" dirty="0">
                        <a:solidFill>
                          <a:srgbClr val="000000"/>
                        </a:solidFill>
                        <a:effectLst/>
                        <a:latin typeface="+mj-lt"/>
                      </a:endParaRPr>
                    </a:p>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16450575"/>
                  </a:ext>
                </a:extLst>
              </a:tr>
              <a:tr h="183400">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de-DE" sz="1100" b="0" i="0" u="none" strike="noStrike" dirty="0">
                        <a:solidFill>
                          <a:srgbClr val="000000"/>
                        </a:solidFill>
                        <a:effectLst/>
                        <a:latin typeface="+mj-lt"/>
                      </a:endParaRPr>
                    </a:p>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28174338"/>
                  </a:ext>
                </a:extLst>
              </a:tr>
              <a:tr h="183400">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de-DE" sz="1100" b="0" i="0" u="none" strike="noStrike" dirty="0">
                        <a:solidFill>
                          <a:srgbClr val="000000"/>
                        </a:solidFill>
                        <a:effectLst/>
                        <a:latin typeface="+mj-lt"/>
                      </a:endParaRPr>
                    </a:p>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0192145"/>
                  </a:ext>
                </a:extLst>
              </a:tr>
              <a:tr h="183400">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de-DE" sz="1100" b="0" i="0" u="none" strike="noStrike" dirty="0">
                        <a:solidFill>
                          <a:srgbClr val="000000"/>
                        </a:solidFill>
                        <a:effectLst/>
                        <a:latin typeface="+mj-lt"/>
                      </a:endParaRPr>
                    </a:p>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09599770"/>
                  </a:ext>
                </a:extLst>
              </a:tr>
              <a:tr h="183400">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de-DE" sz="1100" b="0" i="0" u="none" strike="noStrike" dirty="0">
                        <a:solidFill>
                          <a:srgbClr val="000000"/>
                        </a:solidFill>
                        <a:effectLst/>
                        <a:latin typeface="+mj-lt"/>
                      </a:endParaRPr>
                    </a:p>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46954612"/>
                  </a:ext>
                </a:extLst>
              </a:tr>
            </a:tbl>
          </a:graphicData>
        </a:graphic>
      </p:graphicFrame>
      <p:sp>
        <p:nvSpPr>
          <p:cNvPr id="3" name="Sprechblase: rechteckig mit abgerundeten Ecken 2">
            <a:extLst>
              <a:ext uri="{FF2B5EF4-FFF2-40B4-BE49-F238E27FC236}">
                <a16:creationId xmlns:a16="http://schemas.microsoft.com/office/drawing/2014/main" id="{A410ECED-2199-5C69-5338-E61773D4968F}"/>
              </a:ext>
            </a:extLst>
          </p:cNvPr>
          <p:cNvSpPr/>
          <p:nvPr/>
        </p:nvSpPr>
        <p:spPr>
          <a:xfrm>
            <a:off x="7320136" y="5229225"/>
            <a:ext cx="3240360" cy="1017773"/>
          </a:xfrm>
          <a:prstGeom prst="wedgeRoundRectCallout">
            <a:avLst>
              <a:gd name="adj1" fmla="val -53843"/>
              <a:gd name="adj2" fmla="val -104329"/>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a:ea typeface="ＭＳ Ｐゴシック"/>
                <a:cs typeface="+mn-cs"/>
              </a:rPr>
              <a:t>Den Unternehmen, die bereits ein Managementsystem nach ISO haben, kommt ein solcher Plan bekannt vor. Nutzen Sie die Tabelle gerne als Vorlage für Ihren Maßnahmenplan. </a:t>
            </a:r>
          </a:p>
        </p:txBody>
      </p:sp>
      <p:sp>
        <p:nvSpPr>
          <p:cNvPr id="6" name="Sprechblase: rechteckig mit abgerundeten Ecken 5">
            <a:extLst>
              <a:ext uri="{FF2B5EF4-FFF2-40B4-BE49-F238E27FC236}">
                <a16:creationId xmlns:a16="http://schemas.microsoft.com/office/drawing/2014/main" id="{3526A657-831D-9DE2-9CBC-0909AA8DA72E}"/>
              </a:ext>
            </a:extLst>
          </p:cNvPr>
          <p:cNvSpPr/>
          <p:nvPr/>
        </p:nvSpPr>
        <p:spPr>
          <a:xfrm>
            <a:off x="6888088" y="966490"/>
            <a:ext cx="3312368" cy="561727"/>
          </a:xfrm>
          <a:prstGeom prst="wedgeRoundRectCallout">
            <a:avLst>
              <a:gd name="adj1" fmla="val -55959"/>
              <a:gd name="adj2" fmla="val 49902"/>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lang="de-DE" sz="1200" dirty="0">
                <a:solidFill>
                  <a:srgbClr val="000000"/>
                </a:solidFill>
                <a:latin typeface="Arial"/>
                <a:ea typeface="ＭＳ Ｐゴシック"/>
              </a:rPr>
              <a:t>Informationen zum Thema Kennzahlen finden Sie ab </a:t>
            </a:r>
            <a:r>
              <a:rPr lang="de-DE" sz="1200" dirty="0">
                <a:solidFill>
                  <a:srgbClr val="000000"/>
                </a:solidFill>
                <a:latin typeface="Arial"/>
                <a:ea typeface="ＭＳ Ｐゴシック"/>
                <a:hlinkClick r:id="rId2" action="ppaction://hlinksldjump"/>
              </a:rPr>
              <a:t>Folie 26</a:t>
            </a:r>
            <a:r>
              <a:rPr lang="de-DE" sz="1200" dirty="0">
                <a:solidFill>
                  <a:srgbClr val="000000"/>
                </a:solidFill>
                <a:latin typeface="Arial"/>
                <a:ea typeface="ＭＳ Ｐゴシック"/>
              </a:rPr>
              <a:t>.</a:t>
            </a:r>
            <a:endParaRPr kumimoji="0" lang="de-DE" sz="12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8" name="Foliennummernplatzhalter 4">
            <a:extLst>
              <a:ext uri="{FF2B5EF4-FFF2-40B4-BE49-F238E27FC236}">
                <a16:creationId xmlns:a16="http://schemas.microsoft.com/office/drawing/2014/main" id="{9CEC1B44-B070-DE05-6491-394F0EEE3F9B}"/>
              </a:ext>
            </a:extLst>
          </p:cNvPr>
          <p:cNvSpPr txBox="1">
            <a:spLocks/>
          </p:cNvSpPr>
          <p:nvPr/>
        </p:nvSpPr>
        <p:spPr bwMode="auto">
          <a:xfrm>
            <a:off x="551253" y="6477000"/>
            <a:ext cx="276504" cy="280987"/>
          </a:xfrm>
          <a:prstGeom prst="rect">
            <a:avLst/>
          </a:prstGeom>
          <a:noFill/>
          <a:ln>
            <a:noFill/>
          </a:ln>
          <a:effectLst/>
        </p:spPr>
        <p:txBody>
          <a:bodyPr vert="horz" wrap="square" lIns="0" tIns="45720" rIns="0" bIns="45720" numCol="1" anchor="t" anchorCtr="0" compatLnSpc="1">
            <a:prstTxWarp prst="textNoShape">
              <a:avLst/>
            </a:prstTxWarp>
          </a:bodyPr>
          <a:lstStyle>
            <a:defPPr>
              <a:defRPr lang="de-DE"/>
            </a:defPPr>
            <a:lvl1pPr algn="r" rtl="0" eaLnBrk="0" fontAlgn="base" hangingPunct="0">
              <a:spcBef>
                <a:spcPct val="0"/>
              </a:spcBef>
              <a:spcAft>
                <a:spcPct val="0"/>
              </a:spcAft>
              <a:defRPr sz="1000" kern="1200">
                <a:solidFill>
                  <a:srgbClr val="3B687F"/>
                </a:solidFill>
                <a:latin typeface="Arial" charset="0"/>
                <a:ea typeface="ＭＳ Ｐゴシック"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pPr algn="l">
              <a:defRPr/>
            </a:pPr>
            <a:fld id="{894680D0-7A83-433A-9719-C4143F27F647}" type="slidenum">
              <a:rPr lang="de-DE" smtClean="0"/>
              <a:pPr algn="l">
                <a:defRPr/>
              </a:pPr>
              <a:t>15</a:t>
            </a:fld>
            <a:endParaRPr lang="de-DE" dirty="0"/>
          </a:p>
        </p:txBody>
      </p:sp>
      <p:sp>
        <p:nvSpPr>
          <p:cNvPr id="5" name="Fußzeilenplatzhalter 3">
            <a:extLst>
              <a:ext uri="{FF2B5EF4-FFF2-40B4-BE49-F238E27FC236}">
                <a16:creationId xmlns:a16="http://schemas.microsoft.com/office/drawing/2014/main" id="{F0603241-D688-C23A-2FEB-180581F8A9EF}"/>
              </a:ext>
            </a:extLst>
          </p:cNvPr>
          <p:cNvSpPr>
            <a:spLocks noGrp="1"/>
          </p:cNvSpPr>
          <p:nvPr>
            <p:ph type="ftr" sz="quarter" idx="3"/>
          </p:nvPr>
        </p:nvSpPr>
        <p:spPr>
          <a:xfrm>
            <a:off x="5624354" y="6475412"/>
            <a:ext cx="6183646" cy="279400"/>
          </a:xfrm>
        </p:spPr>
        <p:txBody>
          <a:bodyPr/>
          <a:lstStyle/>
          <a:p>
            <a:r>
              <a:rPr lang="de-DE" b="1" dirty="0"/>
              <a:t>Handlungshilfe Klimamanagement für Einsteiger | © LfU | IZU Infozentrum UmweltWirtschaft | 2023</a:t>
            </a:r>
            <a:endParaRPr lang="de-DE" dirty="0"/>
          </a:p>
        </p:txBody>
      </p:sp>
    </p:spTree>
    <p:extLst>
      <p:ext uri="{BB962C8B-B14F-4D97-AF65-F5344CB8AC3E}">
        <p14:creationId xmlns:p14="http://schemas.microsoft.com/office/powerpoint/2010/main" val="22069210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803B8C8-4C69-D94A-6B1A-E9D52B83C532}"/>
              </a:ext>
            </a:extLst>
          </p:cNvPr>
          <p:cNvSpPr>
            <a:spLocks noGrp="1"/>
          </p:cNvSpPr>
          <p:nvPr>
            <p:ph type="title"/>
          </p:nvPr>
        </p:nvSpPr>
        <p:spPr/>
        <p:txBody>
          <a:bodyPr/>
          <a:lstStyle/>
          <a:p>
            <a:r>
              <a:rPr lang="de-DE" dirty="0"/>
              <a:t>Beispielhafter Maßnahmenplan von Klimafreund</a:t>
            </a:r>
            <a:endParaRPr lang="de-DE" dirty="0">
              <a:solidFill>
                <a:srgbClr val="FF0000"/>
              </a:solidFill>
            </a:endParaRPr>
          </a:p>
        </p:txBody>
      </p:sp>
      <p:graphicFrame>
        <p:nvGraphicFramePr>
          <p:cNvPr id="7" name="Inhaltsplatzhalter 6">
            <a:extLst>
              <a:ext uri="{FF2B5EF4-FFF2-40B4-BE49-F238E27FC236}">
                <a16:creationId xmlns:a16="http://schemas.microsoft.com/office/drawing/2014/main" id="{9AFBF833-9FEE-961E-3C10-DFC52575A2EB}"/>
              </a:ext>
            </a:extLst>
          </p:cNvPr>
          <p:cNvGraphicFramePr>
            <a:graphicFrameLocks noGrp="1"/>
          </p:cNvGraphicFramePr>
          <p:nvPr>
            <p:ph idx="1"/>
            <p:extLst>
              <p:ext uri="{D42A27DB-BD31-4B8C-83A1-F6EECF244321}">
                <p14:modId xmlns:p14="http://schemas.microsoft.com/office/powerpoint/2010/main" val="3591867146"/>
              </p:ext>
            </p:extLst>
          </p:nvPr>
        </p:nvGraphicFramePr>
        <p:xfrm>
          <a:off x="550863" y="1628775"/>
          <a:ext cx="11089753" cy="4409122"/>
        </p:xfrm>
        <a:graphic>
          <a:graphicData uri="http://schemas.openxmlformats.org/drawingml/2006/table">
            <a:tbl>
              <a:tblPr/>
              <a:tblGrid>
                <a:gridCol w="454671">
                  <a:extLst>
                    <a:ext uri="{9D8B030D-6E8A-4147-A177-3AD203B41FA5}">
                      <a16:colId xmlns:a16="http://schemas.microsoft.com/office/drawing/2014/main" val="2868291309"/>
                    </a:ext>
                  </a:extLst>
                </a:gridCol>
                <a:gridCol w="783916">
                  <a:extLst>
                    <a:ext uri="{9D8B030D-6E8A-4147-A177-3AD203B41FA5}">
                      <a16:colId xmlns:a16="http://schemas.microsoft.com/office/drawing/2014/main" val="2707209913"/>
                    </a:ext>
                  </a:extLst>
                </a:gridCol>
                <a:gridCol w="1818687">
                  <a:extLst>
                    <a:ext uri="{9D8B030D-6E8A-4147-A177-3AD203B41FA5}">
                      <a16:colId xmlns:a16="http://schemas.microsoft.com/office/drawing/2014/main" val="2698069649"/>
                    </a:ext>
                  </a:extLst>
                </a:gridCol>
                <a:gridCol w="2179288">
                  <a:extLst>
                    <a:ext uri="{9D8B030D-6E8A-4147-A177-3AD203B41FA5}">
                      <a16:colId xmlns:a16="http://schemas.microsoft.com/office/drawing/2014/main" val="44665642"/>
                    </a:ext>
                  </a:extLst>
                </a:gridCol>
                <a:gridCol w="1820743">
                  <a:extLst>
                    <a:ext uri="{9D8B030D-6E8A-4147-A177-3AD203B41FA5}">
                      <a16:colId xmlns:a16="http://schemas.microsoft.com/office/drawing/2014/main" val="3950961992"/>
                    </a:ext>
                  </a:extLst>
                </a:gridCol>
                <a:gridCol w="1440160">
                  <a:extLst>
                    <a:ext uri="{9D8B030D-6E8A-4147-A177-3AD203B41FA5}">
                      <a16:colId xmlns:a16="http://schemas.microsoft.com/office/drawing/2014/main" val="2952033660"/>
                    </a:ext>
                  </a:extLst>
                </a:gridCol>
                <a:gridCol w="1087169">
                  <a:extLst>
                    <a:ext uri="{9D8B030D-6E8A-4147-A177-3AD203B41FA5}">
                      <a16:colId xmlns:a16="http://schemas.microsoft.com/office/drawing/2014/main" val="2173454011"/>
                    </a:ext>
                  </a:extLst>
                </a:gridCol>
                <a:gridCol w="1505119">
                  <a:extLst>
                    <a:ext uri="{9D8B030D-6E8A-4147-A177-3AD203B41FA5}">
                      <a16:colId xmlns:a16="http://schemas.microsoft.com/office/drawing/2014/main" val="376119362"/>
                    </a:ext>
                  </a:extLst>
                </a:gridCol>
              </a:tblGrid>
              <a:tr h="341503">
                <a:tc>
                  <a:txBody>
                    <a:bodyPr/>
                    <a:lstStyle/>
                    <a:p>
                      <a:pPr algn="ctr" fontAlgn="ctr"/>
                      <a:r>
                        <a:rPr lang="de-DE" sz="1100" b="1" i="0" u="none" strike="noStrike" dirty="0">
                          <a:solidFill>
                            <a:schemeClr val="bg1"/>
                          </a:solidFill>
                          <a:effectLst/>
                          <a:latin typeface="+mj-lt"/>
                        </a:rPr>
                        <a:t>Nr. </a:t>
                      </a:r>
                    </a:p>
                  </a:txBody>
                  <a:tcPr marL="6324" marR="6324" marT="63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27591"/>
                    </a:solidFill>
                  </a:tcPr>
                </a:tc>
                <a:tc>
                  <a:txBody>
                    <a:bodyPr/>
                    <a:lstStyle/>
                    <a:p>
                      <a:pPr algn="ctr" fontAlgn="ctr"/>
                      <a:r>
                        <a:rPr lang="de-DE" sz="1100" b="1" i="0" u="none" strike="noStrike" dirty="0">
                          <a:solidFill>
                            <a:schemeClr val="bg1"/>
                          </a:solidFill>
                          <a:effectLst/>
                          <a:latin typeface="+mj-lt"/>
                        </a:rPr>
                        <a:t>Datum</a:t>
                      </a:r>
                    </a:p>
                  </a:txBody>
                  <a:tcPr marL="6324" marR="6324" marT="63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27591"/>
                    </a:solidFill>
                  </a:tcPr>
                </a:tc>
                <a:tc>
                  <a:txBody>
                    <a:bodyPr/>
                    <a:lstStyle/>
                    <a:p>
                      <a:pPr algn="ctr" fontAlgn="ctr"/>
                      <a:r>
                        <a:rPr lang="de-DE" sz="1100" b="1" i="0" u="none" strike="noStrike" dirty="0">
                          <a:solidFill>
                            <a:schemeClr val="bg1"/>
                          </a:solidFill>
                          <a:effectLst/>
                          <a:latin typeface="+mj-lt"/>
                        </a:rPr>
                        <a:t>Ziel</a:t>
                      </a:r>
                    </a:p>
                  </a:txBody>
                  <a:tcPr marL="6324" marR="6324" marT="63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27591"/>
                    </a:solidFill>
                  </a:tcPr>
                </a:tc>
                <a:tc>
                  <a:txBody>
                    <a:bodyPr/>
                    <a:lstStyle/>
                    <a:p>
                      <a:pPr algn="ctr" fontAlgn="ctr"/>
                      <a:r>
                        <a:rPr lang="de-DE" sz="1100" b="1" i="0" u="none" strike="noStrike" dirty="0">
                          <a:solidFill>
                            <a:schemeClr val="bg1"/>
                          </a:solidFill>
                          <a:effectLst/>
                          <a:latin typeface="+mj-lt"/>
                        </a:rPr>
                        <a:t>Maßnahme</a:t>
                      </a:r>
                    </a:p>
                  </a:txBody>
                  <a:tcPr marL="6324" marR="6324" marT="63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27591"/>
                    </a:solidFill>
                  </a:tcPr>
                </a:tc>
                <a:tc>
                  <a:txBody>
                    <a:bodyPr/>
                    <a:lstStyle/>
                    <a:p>
                      <a:pPr algn="ctr" fontAlgn="ctr"/>
                      <a:r>
                        <a:rPr lang="de-DE" sz="1100" b="1" i="0" u="none" strike="noStrike" dirty="0">
                          <a:solidFill>
                            <a:schemeClr val="bg1"/>
                          </a:solidFill>
                          <a:effectLst/>
                          <a:latin typeface="+mj-lt"/>
                        </a:rPr>
                        <a:t>Kennzahl</a:t>
                      </a:r>
                    </a:p>
                  </a:txBody>
                  <a:tcPr marL="6324" marR="6324" marT="63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27591"/>
                    </a:solidFill>
                  </a:tcPr>
                </a:tc>
                <a:tc>
                  <a:txBody>
                    <a:bodyPr/>
                    <a:lstStyle/>
                    <a:p>
                      <a:pPr algn="ctr" fontAlgn="ctr"/>
                      <a:r>
                        <a:rPr lang="de-DE" sz="1100" b="1" i="0" u="none" strike="noStrike" dirty="0">
                          <a:solidFill>
                            <a:schemeClr val="bg1"/>
                          </a:solidFill>
                          <a:effectLst/>
                          <a:latin typeface="+mj-lt"/>
                        </a:rPr>
                        <a:t>Verantwortlichkeit</a:t>
                      </a:r>
                    </a:p>
                  </a:txBody>
                  <a:tcPr marL="6324" marR="6324" marT="63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27591"/>
                    </a:solidFill>
                  </a:tcPr>
                </a:tc>
                <a:tc>
                  <a:txBody>
                    <a:bodyPr/>
                    <a:lstStyle/>
                    <a:p>
                      <a:pPr algn="ctr" fontAlgn="ctr"/>
                      <a:r>
                        <a:rPr lang="de-DE" sz="1100" b="1" i="0" u="none" strike="noStrike" dirty="0">
                          <a:solidFill>
                            <a:schemeClr val="bg1"/>
                          </a:solidFill>
                          <a:effectLst/>
                          <a:latin typeface="+mj-lt"/>
                        </a:rPr>
                        <a:t>Termin</a:t>
                      </a:r>
                    </a:p>
                  </a:txBody>
                  <a:tcPr marL="6324" marR="6324" marT="63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27591"/>
                    </a:solidFill>
                  </a:tcPr>
                </a:tc>
                <a:tc>
                  <a:txBody>
                    <a:bodyPr/>
                    <a:lstStyle/>
                    <a:p>
                      <a:pPr algn="ctr" fontAlgn="ctr"/>
                      <a:r>
                        <a:rPr lang="de-DE" sz="1100" b="1" i="0" u="none" strike="noStrike" dirty="0">
                          <a:solidFill>
                            <a:schemeClr val="bg1"/>
                          </a:solidFill>
                          <a:effectLst/>
                          <a:latin typeface="+mj-lt"/>
                        </a:rPr>
                        <a:t>Status</a:t>
                      </a:r>
                    </a:p>
                  </a:txBody>
                  <a:tcPr marL="6324" marR="6324" marT="6324"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27591"/>
                    </a:solidFill>
                  </a:tcPr>
                </a:tc>
                <a:extLst>
                  <a:ext uri="{0D108BD9-81ED-4DB2-BD59-A6C34878D82A}">
                    <a16:rowId xmlns:a16="http://schemas.microsoft.com/office/drawing/2014/main" val="2628557009"/>
                  </a:ext>
                </a:extLst>
              </a:tr>
              <a:tr h="0">
                <a:tc>
                  <a:txBody>
                    <a:bodyPr/>
                    <a:lstStyle/>
                    <a:p>
                      <a:pPr algn="l" fontAlgn="b"/>
                      <a:endParaRPr lang="de-DE" sz="1100" b="1" i="0" u="none" strike="noStrike" dirty="0">
                        <a:solidFill>
                          <a:srgbClr val="000000"/>
                        </a:solidFill>
                        <a:effectLst/>
                        <a:latin typeface="+mj-lt"/>
                      </a:endParaRPr>
                    </a:p>
                  </a:txBody>
                  <a:tcPr marL="6324" marR="6324" marT="632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1" i="0" u="none" strike="noStrike" dirty="0">
                          <a:solidFill>
                            <a:srgbClr val="000000"/>
                          </a:solidFill>
                          <a:effectLst/>
                          <a:latin typeface="+mj-lt"/>
                        </a:rPr>
                        <a:t>Wann? </a:t>
                      </a:r>
                    </a:p>
                  </a:txBody>
                  <a:tcPr marL="6324" marR="6324" marT="632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1" i="0" u="none" strike="noStrike" dirty="0">
                          <a:solidFill>
                            <a:srgbClr val="000000"/>
                          </a:solidFill>
                          <a:effectLst/>
                          <a:latin typeface="+mj-lt"/>
                        </a:rPr>
                        <a:t>Welches Ziel soll erreicht werden?</a:t>
                      </a:r>
                    </a:p>
                  </a:txBody>
                  <a:tcPr marL="6324" marR="6324" marT="632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1" i="0" u="none" strike="noStrike" dirty="0">
                          <a:solidFill>
                            <a:srgbClr val="000000"/>
                          </a:solidFill>
                          <a:effectLst/>
                          <a:latin typeface="+mj-lt"/>
                        </a:rPr>
                        <a:t>Wie wird das Ziel erreicht?</a:t>
                      </a:r>
                    </a:p>
                  </a:txBody>
                  <a:tcPr marL="6324" marR="6324" marT="632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1" i="0" u="none" strike="noStrike" dirty="0">
                          <a:solidFill>
                            <a:srgbClr val="000000"/>
                          </a:solidFill>
                          <a:effectLst/>
                          <a:latin typeface="+mj-lt"/>
                        </a:rPr>
                        <a:t>Mit welcher Kennzahl wird der Zielerreichungsgrad gemessen?</a:t>
                      </a:r>
                    </a:p>
                  </a:txBody>
                  <a:tcPr marL="6324" marR="6324" marT="632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1" i="0" u="none" strike="noStrike" dirty="0">
                          <a:solidFill>
                            <a:srgbClr val="000000"/>
                          </a:solidFill>
                          <a:effectLst/>
                          <a:latin typeface="+mj-lt"/>
                        </a:rPr>
                        <a:t>Wer ist zuständig, die Maßnahme umzusetzen?</a:t>
                      </a:r>
                    </a:p>
                  </a:txBody>
                  <a:tcPr marL="6324" marR="6324" marT="632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1" i="0" u="none" strike="noStrike" dirty="0">
                          <a:solidFill>
                            <a:srgbClr val="000000"/>
                          </a:solidFill>
                          <a:effectLst/>
                          <a:latin typeface="+mj-lt"/>
                        </a:rPr>
                        <a:t>Bis wann soll die Maßnahme umgesetzt werden? </a:t>
                      </a:r>
                    </a:p>
                  </a:txBody>
                  <a:tcPr marL="6324" marR="6324" marT="632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1" i="0" u="none" strike="noStrike" dirty="0">
                          <a:solidFill>
                            <a:srgbClr val="000000"/>
                          </a:solidFill>
                          <a:effectLst/>
                          <a:latin typeface="+mj-lt"/>
                        </a:rPr>
                        <a:t>Wie ist der aktuelle Stand?</a:t>
                      </a:r>
                    </a:p>
                  </a:txBody>
                  <a:tcPr marL="6324" marR="6324" marT="632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36470546"/>
                  </a:ext>
                </a:extLst>
              </a:tr>
              <a:tr h="183400">
                <a:tc>
                  <a:txBody>
                    <a:bodyPr/>
                    <a:lstStyle/>
                    <a:p>
                      <a:pPr algn="l" fontAlgn="b"/>
                      <a:r>
                        <a:rPr lang="de-DE" sz="1100" b="0" i="0" u="none" strike="noStrike" dirty="0">
                          <a:solidFill>
                            <a:srgbClr val="000000"/>
                          </a:solidFill>
                          <a:effectLst/>
                          <a:latin typeface="+mj-lt"/>
                        </a:rPr>
                        <a:t> 1</a:t>
                      </a:r>
                    </a:p>
                  </a:txBody>
                  <a:tcPr marL="6324" marR="6324" marT="632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03.02.2023</a:t>
                      </a:r>
                    </a:p>
                    <a:p>
                      <a:pPr algn="l" fontAlgn="b"/>
                      <a:r>
                        <a:rPr lang="de-DE" sz="1100" b="0" i="0" u="none" strike="noStrike" dirty="0">
                          <a:solidFill>
                            <a:srgbClr val="000000"/>
                          </a:solidFill>
                          <a:effectLst/>
                          <a:latin typeface="+mj-lt"/>
                        </a:rPr>
                        <a:t> </a:t>
                      </a:r>
                    </a:p>
                  </a:txBody>
                  <a:tcPr marL="6324" marR="6324" marT="632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Reduktion des Energie-</a:t>
                      </a:r>
                      <a:br>
                        <a:rPr lang="de-DE" sz="1100" b="0" i="0" u="none" strike="noStrike" dirty="0">
                          <a:solidFill>
                            <a:srgbClr val="000000"/>
                          </a:solidFill>
                          <a:effectLst/>
                          <a:latin typeface="+mj-lt"/>
                        </a:rPr>
                      </a:br>
                      <a:r>
                        <a:rPr lang="de-DE" sz="1100" b="0" i="0" u="none" strike="noStrike" dirty="0" err="1">
                          <a:solidFill>
                            <a:srgbClr val="000000"/>
                          </a:solidFill>
                          <a:effectLst/>
                          <a:latin typeface="+mj-lt"/>
                        </a:rPr>
                        <a:t>verbrauchs</a:t>
                      </a:r>
                      <a:r>
                        <a:rPr lang="de-DE" sz="1100" b="0" i="0" u="none" strike="noStrike" dirty="0">
                          <a:solidFill>
                            <a:srgbClr val="000000"/>
                          </a:solidFill>
                          <a:effectLst/>
                          <a:latin typeface="+mj-lt"/>
                        </a:rPr>
                        <a:t> je Tausend € Umsatz um 10 %.</a:t>
                      </a:r>
                    </a:p>
                    <a:p>
                      <a:pPr algn="l" fontAlgn="b"/>
                      <a:endParaRPr lang="de-DE" sz="1100" b="0" i="0" u="none" strike="noStrike" dirty="0">
                        <a:solidFill>
                          <a:srgbClr val="000000"/>
                        </a:solidFill>
                        <a:effectLst/>
                        <a:latin typeface="+mj-lt"/>
                      </a:endParaRPr>
                    </a:p>
                  </a:txBody>
                  <a:tcPr marL="6324" marR="6324" marT="632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Umstellung auf LED-Beleuchtung in Büro und Werkstatt.</a:t>
                      </a:r>
                    </a:p>
                  </a:txBody>
                  <a:tcPr marL="6324" marR="6324" marT="632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Energieverbrauch/Umsatz</a:t>
                      </a:r>
                    </a:p>
                  </a:txBody>
                  <a:tcPr marL="6324" marR="6324" marT="632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Frau Müller</a:t>
                      </a:r>
                    </a:p>
                  </a:txBody>
                  <a:tcPr marL="6324" marR="6324" marT="632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de-DE" sz="1100" b="0" i="0" u="none" strike="noStrike" dirty="0">
                          <a:solidFill>
                            <a:srgbClr val="000000"/>
                          </a:solidFill>
                          <a:effectLst/>
                          <a:latin typeface="+mj-lt"/>
                        </a:rPr>
                        <a:t> </a:t>
                      </a:r>
                      <a:r>
                        <a:rPr lang="de-DE" sz="1100" b="0" i="0" u="none" strike="noStrike" kern="1200" dirty="0">
                          <a:solidFill>
                            <a:srgbClr val="000000"/>
                          </a:solidFill>
                          <a:effectLst/>
                          <a:latin typeface="+mn-lt"/>
                          <a:ea typeface="+mn-ea"/>
                          <a:cs typeface="+mn-cs"/>
                        </a:rPr>
                        <a:t>Q1/2023</a:t>
                      </a:r>
                    </a:p>
                  </a:txBody>
                  <a:tcPr marL="6324" marR="6324" marT="632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laufend</a:t>
                      </a:r>
                    </a:p>
                  </a:txBody>
                  <a:tcPr marL="6324" marR="6324" marT="632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09636251"/>
                  </a:ext>
                </a:extLst>
              </a:tr>
              <a:tr h="183400">
                <a:tc>
                  <a:txBody>
                    <a:bodyPr/>
                    <a:lstStyle/>
                    <a:p>
                      <a:pPr algn="l" fontAlgn="b"/>
                      <a:r>
                        <a:rPr lang="de-DE" sz="1100" b="0" i="0" u="none" strike="noStrike" dirty="0">
                          <a:solidFill>
                            <a:srgbClr val="000000"/>
                          </a:solidFill>
                          <a:effectLst/>
                          <a:latin typeface="+mj-lt"/>
                        </a:rPr>
                        <a:t> 2</a:t>
                      </a:r>
                    </a:p>
                  </a:txBody>
                  <a:tcPr marL="6324" marR="6324" marT="632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kern="1200" dirty="0">
                          <a:solidFill>
                            <a:srgbClr val="000000"/>
                          </a:solidFill>
                          <a:effectLst/>
                          <a:latin typeface="+mn-lt"/>
                          <a:ea typeface="+mn-ea"/>
                          <a:cs typeface="+mn-cs"/>
                        </a:rPr>
                        <a:t>03.02.2023</a:t>
                      </a:r>
                    </a:p>
                    <a:p>
                      <a:pPr algn="l" fontAlgn="b"/>
                      <a:r>
                        <a:rPr lang="de-DE" sz="1100" b="0" i="0" u="none" strike="noStrike" dirty="0">
                          <a:solidFill>
                            <a:srgbClr val="000000"/>
                          </a:solidFill>
                          <a:effectLst/>
                          <a:latin typeface="+mj-lt"/>
                        </a:rPr>
                        <a:t> </a:t>
                      </a:r>
                    </a:p>
                  </a:txBody>
                  <a:tcPr marL="6324" marR="6324" marT="632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kern="1200" dirty="0">
                          <a:solidFill>
                            <a:srgbClr val="000000"/>
                          </a:solidFill>
                          <a:effectLst/>
                          <a:latin typeface="+mn-lt"/>
                          <a:ea typeface="+mn-ea"/>
                          <a:cs typeface="+mn-cs"/>
                        </a:rPr>
                        <a:t>Reduktion der absoluten Scope-2-Emissionen um 30% bis 2024.</a:t>
                      </a:r>
                    </a:p>
                    <a:p>
                      <a:pPr algn="l" fontAlgn="b"/>
                      <a:endParaRPr lang="de-DE" sz="1100" b="0" i="0" u="none" strike="noStrike" dirty="0">
                        <a:solidFill>
                          <a:srgbClr val="000000"/>
                        </a:solidFill>
                        <a:effectLst/>
                        <a:latin typeface="+mj-lt"/>
                      </a:endParaRPr>
                    </a:p>
                  </a:txBody>
                  <a:tcPr marL="6324" marR="6324" marT="632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Bezug von Grünstrom.</a:t>
                      </a:r>
                    </a:p>
                  </a:txBody>
                  <a:tcPr marL="6324" marR="6324" marT="632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Scope-2-Emissionen in Tonnen</a:t>
                      </a:r>
                    </a:p>
                  </a:txBody>
                  <a:tcPr marL="6324" marR="6324" marT="632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Herr Duyan</a:t>
                      </a:r>
                    </a:p>
                  </a:txBody>
                  <a:tcPr marL="6324" marR="6324" marT="632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de-DE" sz="1100" b="0" i="0" u="none" strike="noStrike" dirty="0">
                          <a:solidFill>
                            <a:srgbClr val="000000"/>
                          </a:solidFill>
                          <a:effectLst/>
                          <a:latin typeface="+mj-lt"/>
                        </a:rPr>
                        <a:t> </a:t>
                      </a:r>
                      <a:r>
                        <a:rPr lang="de-DE" sz="1100" b="0" i="0" u="none" strike="noStrike" kern="1200" dirty="0">
                          <a:solidFill>
                            <a:srgbClr val="000000"/>
                          </a:solidFill>
                          <a:effectLst/>
                          <a:latin typeface="+mn-lt"/>
                          <a:ea typeface="+mn-ea"/>
                          <a:cs typeface="+mn-cs"/>
                        </a:rPr>
                        <a:t>Q1/2023</a:t>
                      </a:r>
                    </a:p>
                  </a:txBody>
                  <a:tcPr marL="6324" marR="6324" marT="632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abgeschlossen</a:t>
                      </a:r>
                    </a:p>
                  </a:txBody>
                  <a:tcPr marL="6324" marR="6324" marT="632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93106085"/>
                  </a:ext>
                </a:extLst>
              </a:tr>
              <a:tr h="183400">
                <a:tc>
                  <a:txBody>
                    <a:bodyPr/>
                    <a:lstStyle/>
                    <a:p>
                      <a:pPr algn="l" fontAlgn="b"/>
                      <a:r>
                        <a:rPr lang="de-DE" sz="1100" b="0" i="0" u="none" strike="noStrike" dirty="0">
                          <a:solidFill>
                            <a:srgbClr val="000000"/>
                          </a:solidFill>
                          <a:effectLst/>
                          <a:latin typeface="+mj-lt"/>
                        </a:rPr>
                        <a:t> 3</a:t>
                      </a:r>
                    </a:p>
                  </a:txBody>
                  <a:tcPr marL="6324" marR="6324" marT="632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kern="1200" dirty="0">
                          <a:solidFill>
                            <a:srgbClr val="000000"/>
                          </a:solidFill>
                          <a:effectLst/>
                          <a:latin typeface="+mn-lt"/>
                          <a:ea typeface="+mn-ea"/>
                          <a:cs typeface="+mn-cs"/>
                        </a:rPr>
                        <a:t>03.02.2023</a:t>
                      </a:r>
                    </a:p>
                    <a:p>
                      <a:pPr algn="l" fontAlgn="b"/>
                      <a:r>
                        <a:rPr lang="de-DE" sz="1100" b="0" i="0" u="none" strike="noStrike" dirty="0">
                          <a:solidFill>
                            <a:srgbClr val="000000"/>
                          </a:solidFill>
                          <a:effectLst/>
                          <a:latin typeface="+mj-lt"/>
                        </a:rPr>
                        <a:t> </a:t>
                      </a:r>
                    </a:p>
                  </a:txBody>
                  <a:tcPr marL="6324" marR="6324" marT="632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kern="1200" dirty="0">
                          <a:solidFill>
                            <a:srgbClr val="000000"/>
                          </a:solidFill>
                          <a:effectLst/>
                          <a:latin typeface="+mn-lt"/>
                          <a:ea typeface="+mn-ea"/>
                          <a:cs typeface="+mn-cs"/>
                        </a:rPr>
                        <a:t>Reduktion der Emissionen der Fahrzeuge um 30 % bis 2026.</a:t>
                      </a:r>
                    </a:p>
                    <a:p>
                      <a:pPr algn="l" fontAlgn="b"/>
                      <a:endParaRPr lang="de-DE" sz="1100" b="0" i="0" u="none" strike="noStrike" dirty="0">
                        <a:solidFill>
                          <a:srgbClr val="000000"/>
                        </a:solidFill>
                        <a:effectLst/>
                        <a:latin typeface="+mj-lt"/>
                      </a:endParaRPr>
                    </a:p>
                  </a:txBody>
                  <a:tcPr marL="6324" marR="6324" marT="632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Aufbau eines Fuhrparkmanagements.</a:t>
                      </a:r>
                    </a:p>
                  </a:txBody>
                  <a:tcPr marL="6324" marR="6324" marT="632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Jährliche Emissionen der Fahrzeuge in Tonnen (Scope-1-Emissionen).</a:t>
                      </a:r>
                    </a:p>
                  </a:txBody>
                  <a:tcPr marL="6324" marR="6324" marT="632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Frau Schmidt</a:t>
                      </a:r>
                    </a:p>
                  </a:txBody>
                  <a:tcPr marL="6324" marR="6324" marT="632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de-DE" sz="1100" b="0" i="0" u="none" strike="noStrike" dirty="0">
                          <a:solidFill>
                            <a:srgbClr val="000000"/>
                          </a:solidFill>
                          <a:effectLst/>
                          <a:latin typeface="+mj-lt"/>
                        </a:rPr>
                        <a:t> </a:t>
                      </a:r>
                      <a:r>
                        <a:rPr lang="de-DE" sz="1100" b="0" i="0" u="none" strike="noStrike" kern="1200" dirty="0">
                          <a:solidFill>
                            <a:srgbClr val="000000"/>
                          </a:solidFill>
                          <a:effectLst/>
                          <a:latin typeface="+mn-lt"/>
                          <a:ea typeface="+mn-ea"/>
                          <a:cs typeface="+mn-cs"/>
                        </a:rPr>
                        <a:t>Q2/2023</a:t>
                      </a:r>
                    </a:p>
                  </a:txBody>
                  <a:tcPr marL="6324" marR="6324" marT="632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in Planung</a:t>
                      </a:r>
                    </a:p>
                  </a:txBody>
                  <a:tcPr marL="6324" marR="6324" marT="6321"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43670747"/>
                  </a:ext>
                </a:extLst>
              </a:tr>
              <a:tr h="183400">
                <a:tc>
                  <a:txBody>
                    <a:bodyPr/>
                    <a:lstStyle/>
                    <a:p>
                      <a:pPr marL="0" algn="l" defTabSz="914400" rtl="0" eaLnBrk="1" fontAlgn="b" latinLnBrk="0" hangingPunct="1"/>
                      <a:r>
                        <a:rPr lang="de-DE" sz="1100" b="0" i="0" u="none" strike="noStrike" kern="1200" dirty="0">
                          <a:solidFill>
                            <a:srgbClr val="000000"/>
                          </a:solidFill>
                          <a:effectLst/>
                          <a:latin typeface="+mj-lt"/>
                          <a:ea typeface="+mn-ea"/>
                          <a:cs typeface="+mn-cs"/>
                        </a:rPr>
                        <a:t> 4</a:t>
                      </a:r>
                    </a:p>
                  </a:txBody>
                  <a:tcPr marL="6324" marR="6324" marT="632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endParaRPr lang="de-DE" sz="1100" b="0" i="0" u="none" strike="noStrike" kern="1200" dirty="0">
                        <a:solidFill>
                          <a:srgbClr val="000000"/>
                        </a:solidFill>
                        <a:effectLst/>
                        <a:latin typeface="+mj-lt"/>
                        <a:ea typeface="+mn-ea"/>
                        <a:cs typeface="+mn-cs"/>
                      </a:endParaRPr>
                    </a:p>
                    <a:p>
                      <a:pPr marL="0" marR="0" lvl="0" indent="0" algn="l" defTabSz="914400" rtl="0" eaLnBrk="1" fontAlgn="b" latinLnBrk="0" hangingPunct="1">
                        <a:lnSpc>
                          <a:spcPct val="100000"/>
                        </a:lnSpc>
                        <a:spcBef>
                          <a:spcPts val="0"/>
                        </a:spcBef>
                        <a:spcAft>
                          <a:spcPts val="0"/>
                        </a:spcAft>
                        <a:buClrTx/>
                        <a:buSzTx/>
                        <a:buFontTx/>
                        <a:buNone/>
                        <a:tabLst/>
                        <a:defRPr/>
                      </a:pPr>
                      <a:r>
                        <a:rPr lang="de-DE" sz="1100" b="0" i="0" u="none" strike="noStrike" kern="1200" dirty="0">
                          <a:solidFill>
                            <a:srgbClr val="000000"/>
                          </a:solidFill>
                          <a:effectLst/>
                          <a:latin typeface="+mj-lt"/>
                          <a:ea typeface="+mn-ea"/>
                          <a:cs typeface="+mn-cs"/>
                        </a:rPr>
                        <a:t>03.02.2023</a:t>
                      </a:r>
                    </a:p>
                    <a:p>
                      <a:pPr marL="0" algn="l" defTabSz="914400" rtl="0" eaLnBrk="1" fontAlgn="b" latinLnBrk="0" hangingPunct="1"/>
                      <a:endParaRPr lang="de-DE" sz="1100" b="0" i="0" u="none" strike="noStrike" kern="1200" dirty="0">
                        <a:solidFill>
                          <a:srgbClr val="000000"/>
                        </a:solidFill>
                        <a:effectLst/>
                        <a:latin typeface="+mj-lt"/>
                        <a:ea typeface="+mn-ea"/>
                        <a:cs typeface="+mn-cs"/>
                      </a:endParaRPr>
                    </a:p>
                  </a:txBody>
                  <a:tcPr marL="6324" marR="6324" marT="632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de-DE" sz="1100" b="0" i="0" u="none" strike="noStrike" kern="1200" dirty="0">
                          <a:solidFill>
                            <a:srgbClr val="000000"/>
                          </a:solidFill>
                          <a:effectLst/>
                          <a:latin typeface="+mn-lt"/>
                          <a:ea typeface="+mn-ea"/>
                          <a:cs typeface="+mn-cs"/>
                        </a:rPr>
                        <a:t>Reduktion der absoluten Scope-2-Emissionen um </a:t>
                      </a:r>
                      <a:br>
                        <a:rPr lang="de-DE" sz="1100" b="0" i="0" u="none" strike="noStrike" kern="1200" dirty="0">
                          <a:solidFill>
                            <a:srgbClr val="000000"/>
                          </a:solidFill>
                          <a:effectLst/>
                          <a:latin typeface="+mn-lt"/>
                          <a:ea typeface="+mn-ea"/>
                          <a:cs typeface="+mn-cs"/>
                        </a:rPr>
                      </a:br>
                      <a:r>
                        <a:rPr lang="de-DE" sz="1100" b="0" i="0" u="none" strike="noStrike" kern="1200" dirty="0">
                          <a:solidFill>
                            <a:srgbClr val="000000"/>
                          </a:solidFill>
                          <a:effectLst/>
                          <a:latin typeface="+mn-lt"/>
                          <a:ea typeface="+mn-ea"/>
                          <a:cs typeface="+mn-cs"/>
                        </a:rPr>
                        <a:t>30 % bis 2024.</a:t>
                      </a:r>
                      <a:endParaRPr lang="de-DE" sz="1100" b="0" i="0" u="none" strike="noStrike" kern="1200" dirty="0">
                        <a:solidFill>
                          <a:srgbClr val="000000"/>
                        </a:solidFill>
                        <a:effectLst/>
                        <a:latin typeface="+mj-lt"/>
                        <a:ea typeface="+mn-ea"/>
                        <a:cs typeface="+mn-cs"/>
                      </a:endParaRPr>
                    </a:p>
                    <a:p>
                      <a:pPr marL="0" marR="0" lvl="0" indent="0" algn="l" defTabSz="914400" rtl="0" eaLnBrk="1" fontAlgn="b" latinLnBrk="0" hangingPunct="1">
                        <a:lnSpc>
                          <a:spcPct val="100000"/>
                        </a:lnSpc>
                        <a:spcBef>
                          <a:spcPts val="0"/>
                        </a:spcBef>
                        <a:spcAft>
                          <a:spcPts val="0"/>
                        </a:spcAft>
                        <a:buClrTx/>
                        <a:buSzTx/>
                        <a:buFontTx/>
                        <a:buNone/>
                        <a:tabLst/>
                        <a:defRPr/>
                      </a:pPr>
                      <a:endParaRPr lang="de-DE" sz="1100" b="0" i="0" u="none" strike="noStrike" kern="1200" dirty="0">
                        <a:solidFill>
                          <a:srgbClr val="000000"/>
                        </a:solidFill>
                        <a:effectLst/>
                        <a:latin typeface="+mn-lt"/>
                        <a:ea typeface="+mn-ea"/>
                        <a:cs typeface="+mn-cs"/>
                      </a:endParaRPr>
                    </a:p>
                  </a:txBody>
                  <a:tcPr marL="6324" marR="6324" marT="632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r>
                        <a:rPr lang="de-DE" sz="1100" b="0" i="0" u="none" strike="noStrike" kern="1200" dirty="0">
                          <a:solidFill>
                            <a:srgbClr val="000000"/>
                          </a:solidFill>
                          <a:effectLst/>
                          <a:latin typeface="+mj-lt"/>
                          <a:ea typeface="+mn-ea"/>
                          <a:cs typeface="+mn-cs"/>
                        </a:rPr>
                        <a:t>Prüfung, ob eine Wärmpumpe die aktuelle Heizung ersetzen kann.</a:t>
                      </a:r>
                    </a:p>
                  </a:txBody>
                  <a:tcPr marL="6324" marR="6324" marT="632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de-DE" sz="1100" b="0" i="0" u="none" strike="noStrike" kern="1200" dirty="0">
                          <a:solidFill>
                            <a:srgbClr val="000000"/>
                          </a:solidFill>
                          <a:effectLst/>
                          <a:latin typeface="+mn-lt"/>
                          <a:ea typeface="+mn-ea"/>
                          <a:cs typeface="+mn-cs"/>
                        </a:rPr>
                        <a:t>Scope-2-Emissionen in  </a:t>
                      </a:r>
                    </a:p>
                    <a:p>
                      <a:pPr marL="0" marR="0" lvl="0" indent="0" algn="l" defTabSz="914400" rtl="0" eaLnBrk="1" fontAlgn="b" latinLnBrk="0" hangingPunct="1">
                        <a:lnSpc>
                          <a:spcPct val="100000"/>
                        </a:lnSpc>
                        <a:spcBef>
                          <a:spcPts val="0"/>
                        </a:spcBef>
                        <a:spcAft>
                          <a:spcPts val="0"/>
                        </a:spcAft>
                        <a:buClrTx/>
                        <a:buSzTx/>
                        <a:buFontTx/>
                        <a:buNone/>
                        <a:tabLst/>
                        <a:defRPr/>
                      </a:pPr>
                      <a:r>
                        <a:rPr lang="de-DE" sz="1100" b="0" i="0" u="none" strike="noStrike" kern="1200" dirty="0">
                          <a:solidFill>
                            <a:srgbClr val="000000"/>
                          </a:solidFill>
                          <a:effectLst/>
                          <a:latin typeface="+mn-lt"/>
                          <a:ea typeface="+mn-ea"/>
                          <a:cs typeface="+mn-cs"/>
                        </a:rPr>
                        <a:t>Tonnen</a:t>
                      </a:r>
                    </a:p>
                    <a:p>
                      <a:pPr marL="0" algn="l" defTabSz="914400" rtl="0" eaLnBrk="1" fontAlgn="b" latinLnBrk="0" hangingPunct="1"/>
                      <a:endParaRPr lang="de-DE" sz="1100" b="0" i="0" u="none" strike="noStrike" kern="1200" dirty="0">
                        <a:solidFill>
                          <a:srgbClr val="000000"/>
                        </a:solidFill>
                        <a:effectLst/>
                        <a:latin typeface="+mj-lt"/>
                        <a:ea typeface="+mn-ea"/>
                        <a:cs typeface="+mn-cs"/>
                      </a:endParaRPr>
                    </a:p>
                  </a:txBody>
                  <a:tcPr marL="6324" marR="6324" marT="632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r>
                        <a:rPr lang="de-DE" sz="1100" b="0" i="0" u="none" strike="noStrike" kern="1200" dirty="0">
                          <a:solidFill>
                            <a:srgbClr val="000000"/>
                          </a:solidFill>
                          <a:effectLst/>
                          <a:latin typeface="+mj-lt"/>
                          <a:ea typeface="+mn-ea"/>
                          <a:cs typeface="+mn-cs"/>
                        </a:rPr>
                        <a:t> </a:t>
                      </a:r>
                      <a:r>
                        <a:rPr lang="de-DE" sz="1100" b="0" i="0" u="none" strike="noStrike" kern="1200" dirty="0">
                          <a:solidFill>
                            <a:srgbClr val="000000"/>
                          </a:solidFill>
                          <a:effectLst/>
                          <a:latin typeface="+mn-lt"/>
                          <a:ea typeface="+mn-ea"/>
                          <a:cs typeface="+mn-cs"/>
                        </a:rPr>
                        <a:t>Herr Duyan</a:t>
                      </a:r>
                      <a:endParaRPr lang="de-DE" sz="1100" b="0" i="0" u="none" strike="noStrike" kern="1200" dirty="0">
                        <a:solidFill>
                          <a:srgbClr val="000000"/>
                        </a:solidFill>
                        <a:effectLst/>
                        <a:latin typeface="+mj-lt"/>
                        <a:ea typeface="+mn-ea"/>
                        <a:cs typeface="+mn-cs"/>
                      </a:endParaRPr>
                    </a:p>
                  </a:txBody>
                  <a:tcPr marL="6324" marR="6324" marT="632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r>
                        <a:rPr lang="de-DE" sz="1100" b="0" i="0" u="none" strike="noStrike" kern="1200" dirty="0">
                          <a:solidFill>
                            <a:srgbClr val="000000"/>
                          </a:solidFill>
                          <a:effectLst/>
                          <a:latin typeface="+mj-lt"/>
                          <a:ea typeface="+mn-ea"/>
                          <a:cs typeface="+mn-cs"/>
                        </a:rPr>
                        <a:t> Q4/2023</a:t>
                      </a:r>
                    </a:p>
                  </a:txBody>
                  <a:tcPr marL="6324" marR="6324" marT="632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b" latinLnBrk="0" hangingPunct="1"/>
                      <a:r>
                        <a:rPr lang="de-DE" sz="1100" b="0" i="0" u="none" strike="noStrike" kern="1200" dirty="0">
                          <a:solidFill>
                            <a:srgbClr val="000000"/>
                          </a:solidFill>
                          <a:effectLst/>
                          <a:latin typeface="+mj-lt"/>
                          <a:ea typeface="+mn-ea"/>
                          <a:cs typeface="+mn-cs"/>
                        </a:rPr>
                        <a:t>in Planung</a:t>
                      </a:r>
                    </a:p>
                  </a:txBody>
                  <a:tcPr marL="6324" marR="6324" marT="6324"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45378603"/>
                  </a:ext>
                </a:extLst>
              </a:tr>
              <a:tr h="183400">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de-DE" sz="1100" b="0" i="0" u="none" strike="noStrike" dirty="0">
                        <a:solidFill>
                          <a:srgbClr val="000000"/>
                        </a:solidFill>
                        <a:effectLst/>
                        <a:latin typeface="+mj-lt"/>
                      </a:endParaRPr>
                    </a:p>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16450575"/>
                  </a:ext>
                </a:extLst>
              </a:tr>
              <a:tr h="183400">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de-DE" sz="1100" b="0" i="0" u="none" strike="noStrike" dirty="0">
                        <a:solidFill>
                          <a:srgbClr val="000000"/>
                        </a:solidFill>
                        <a:effectLst/>
                        <a:latin typeface="+mj-lt"/>
                      </a:endParaRPr>
                    </a:p>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de-DE" sz="1100" b="0" i="0" u="none" strike="noStrike" dirty="0">
                          <a:solidFill>
                            <a:srgbClr val="000000"/>
                          </a:solidFill>
                          <a:effectLst/>
                          <a:latin typeface="+mj-lt"/>
                        </a:rPr>
                        <a:t> </a:t>
                      </a:r>
                    </a:p>
                  </a:txBody>
                  <a:tcPr marL="6324" marR="6324" marT="63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28174338"/>
                  </a:ext>
                </a:extLst>
              </a:tr>
            </a:tbl>
          </a:graphicData>
        </a:graphic>
      </p:graphicFrame>
      <p:sp>
        <p:nvSpPr>
          <p:cNvPr id="6" name="Sprechblase: rechteckig mit abgerundeten Ecken 5">
            <a:extLst>
              <a:ext uri="{FF2B5EF4-FFF2-40B4-BE49-F238E27FC236}">
                <a16:creationId xmlns:a16="http://schemas.microsoft.com/office/drawing/2014/main" id="{86FFF85B-DD84-F577-91FC-AFC8A272678D}"/>
              </a:ext>
            </a:extLst>
          </p:cNvPr>
          <p:cNvSpPr/>
          <p:nvPr/>
        </p:nvSpPr>
        <p:spPr>
          <a:xfrm>
            <a:off x="3323692" y="5786437"/>
            <a:ext cx="5544616" cy="502920"/>
          </a:xfrm>
          <a:prstGeom prst="wedgeRoundRectCallout">
            <a:avLst>
              <a:gd name="adj1" fmla="val -33408"/>
              <a:gd name="adj2" fmla="val -89327"/>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l">
              <a:buFontTx/>
              <a:buNone/>
            </a:pPr>
            <a:r>
              <a:rPr lang="de-DE" sz="1200" dirty="0">
                <a:solidFill>
                  <a:schemeClr val="tx1"/>
                </a:solidFill>
              </a:rPr>
              <a:t>Hier ein Beispiel eines fertigen Maßnahmenplans der Firma Klimafreund. Hinweise zu den konkreten Maßnahmen finden Sie auf den folgenden Folien.</a:t>
            </a:r>
          </a:p>
        </p:txBody>
      </p:sp>
      <p:sp>
        <p:nvSpPr>
          <p:cNvPr id="3" name="Foliennummernplatzhalter 4">
            <a:extLst>
              <a:ext uri="{FF2B5EF4-FFF2-40B4-BE49-F238E27FC236}">
                <a16:creationId xmlns:a16="http://schemas.microsoft.com/office/drawing/2014/main" id="{6BAC08CD-7800-0D3A-2CBE-3970B74D4230}"/>
              </a:ext>
            </a:extLst>
          </p:cNvPr>
          <p:cNvSpPr txBox="1">
            <a:spLocks/>
          </p:cNvSpPr>
          <p:nvPr/>
        </p:nvSpPr>
        <p:spPr bwMode="auto">
          <a:xfrm>
            <a:off x="551253" y="6477000"/>
            <a:ext cx="276504" cy="280987"/>
          </a:xfrm>
          <a:prstGeom prst="rect">
            <a:avLst/>
          </a:prstGeom>
          <a:noFill/>
          <a:ln>
            <a:noFill/>
          </a:ln>
          <a:effectLst/>
        </p:spPr>
        <p:txBody>
          <a:bodyPr vert="horz" wrap="square" lIns="0" tIns="45720" rIns="0" bIns="45720" numCol="1" anchor="t" anchorCtr="0" compatLnSpc="1">
            <a:prstTxWarp prst="textNoShape">
              <a:avLst/>
            </a:prstTxWarp>
          </a:bodyPr>
          <a:lstStyle>
            <a:defPPr>
              <a:defRPr lang="de-DE"/>
            </a:defPPr>
            <a:lvl1pPr algn="r" rtl="0" eaLnBrk="0" fontAlgn="base" hangingPunct="0">
              <a:spcBef>
                <a:spcPct val="0"/>
              </a:spcBef>
              <a:spcAft>
                <a:spcPct val="0"/>
              </a:spcAft>
              <a:defRPr sz="1000" kern="1200">
                <a:solidFill>
                  <a:srgbClr val="3B687F"/>
                </a:solidFill>
                <a:latin typeface="Arial" charset="0"/>
                <a:ea typeface="ＭＳ Ｐゴシック"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pPr algn="l">
              <a:defRPr/>
            </a:pPr>
            <a:fld id="{894680D0-7A83-433A-9719-C4143F27F647}" type="slidenum">
              <a:rPr lang="de-DE" smtClean="0"/>
              <a:pPr algn="l">
                <a:defRPr/>
              </a:pPr>
              <a:t>16</a:t>
            </a:fld>
            <a:endParaRPr lang="de-DE" dirty="0"/>
          </a:p>
        </p:txBody>
      </p:sp>
      <p:sp>
        <p:nvSpPr>
          <p:cNvPr id="8" name="Fußzeilenplatzhalter 3">
            <a:extLst>
              <a:ext uri="{FF2B5EF4-FFF2-40B4-BE49-F238E27FC236}">
                <a16:creationId xmlns:a16="http://schemas.microsoft.com/office/drawing/2014/main" id="{B7E2E8C5-18DE-CB10-8732-F2D85FA797BA}"/>
              </a:ext>
            </a:extLst>
          </p:cNvPr>
          <p:cNvSpPr>
            <a:spLocks noGrp="1"/>
          </p:cNvSpPr>
          <p:nvPr>
            <p:ph type="ftr" sz="quarter" idx="3"/>
          </p:nvPr>
        </p:nvSpPr>
        <p:spPr>
          <a:xfrm>
            <a:off x="5624354" y="6475412"/>
            <a:ext cx="6183646" cy="279400"/>
          </a:xfrm>
        </p:spPr>
        <p:txBody>
          <a:bodyPr/>
          <a:lstStyle/>
          <a:p>
            <a:r>
              <a:rPr lang="de-DE" b="1" dirty="0"/>
              <a:t>Handlungshilfe Klimamanagement für Einsteiger | © LfU | IZU Infozentrum UmweltWirtschaft | 2023</a:t>
            </a:r>
            <a:endParaRPr lang="de-DE" dirty="0"/>
          </a:p>
        </p:txBody>
      </p:sp>
    </p:spTree>
    <p:extLst>
      <p:ext uri="{BB962C8B-B14F-4D97-AF65-F5344CB8AC3E}">
        <p14:creationId xmlns:p14="http://schemas.microsoft.com/office/powerpoint/2010/main" val="18423521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el 1">
            <a:extLst>
              <a:ext uri="{FF2B5EF4-FFF2-40B4-BE49-F238E27FC236}">
                <a16:creationId xmlns:a16="http://schemas.microsoft.com/office/drawing/2014/main" id="{0A0E5B82-5776-6044-ADBF-B0D4D5CA2481}"/>
              </a:ext>
            </a:extLst>
          </p:cNvPr>
          <p:cNvSpPr>
            <a:spLocks noGrp="1" noChangeArrowheads="1"/>
          </p:cNvSpPr>
          <p:nvPr>
            <p:ph type="title"/>
          </p:nvPr>
        </p:nvSpPr>
        <p:spPr>
          <a:xfrm>
            <a:off x="550863" y="935038"/>
            <a:ext cx="11256962" cy="500062"/>
          </a:xfrm>
        </p:spPr>
        <p:txBody>
          <a:bodyPr/>
          <a:lstStyle/>
          <a:p>
            <a:pPr eaLnBrk="1" hangingPunct="1"/>
            <a:r>
              <a:rPr lang="de-DE" altLang="en-US" dirty="0"/>
              <a:t>Verzeichnis: Übersicht der Handlungsfelder</a:t>
            </a:r>
          </a:p>
        </p:txBody>
      </p:sp>
      <p:sp>
        <p:nvSpPr>
          <p:cNvPr id="58372" name="Foliennummernplatzhalter 4">
            <a:extLst>
              <a:ext uri="{FF2B5EF4-FFF2-40B4-BE49-F238E27FC236}">
                <a16:creationId xmlns:a16="http://schemas.microsoft.com/office/drawing/2014/main" id="{31DFAC83-87A4-C39D-2757-F5E4E998D142}"/>
              </a:ext>
            </a:extLst>
          </p:cNvPr>
          <p:cNvSpPr>
            <a:spLocks noGrp="1"/>
          </p:cNvSpPr>
          <p:nvPr>
            <p:ph type="sldNum" sz="quarter" idx="13"/>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11A8A814-1D10-4E14-B2BA-1E74B7427366}" type="slidenum">
              <a:rPr kumimoji="0" lang="de-DE" altLang="en-US" sz="1000" b="0" i="0" u="none" strike="noStrike" kern="1200" cap="none" spc="0" normalizeH="0" baseline="0" noProof="0" smtClean="0">
                <a:ln>
                  <a:noFill/>
                </a:ln>
                <a:solidFill>
                  <a:srgbClr val="3B687F"/>
                </a:solidFill>
                <a:effectLst/>
                <a:uLnTx/>
                <a:uFillTx/>
                <a:latin typeface="Arial" panose="020B0604020202020204" pitchFamily="34" charset="0"/>
                <a:ea typeface="ＭＳ Ｐゴシック" panose="020B0600070205080204" pitchFamily="34"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17</a:t>
            </a:fld>
            <a:endParaRPr kumimoji="0" lang="de-DE" altLang="en-US" sz="1000" b="0" i="0" u="none" strike="noStrike" kern="1200" cap="none" spc="0" normalizeH="0" baseline="0" noProof="0" dirty="0">
              <a:ln>
                <a:noFill/>
              </a:ln>
              <a:solidFill>
                <a:srgbClr val="3B687F"/>
              </a:solidFill>
              <a:effectLst/>
              <a:uLnTx/>
              <a:uFillTx/>
              <a:latin typeface="Arial" panose="020B0604020202020204" pitchFamily="34" charset="0"/>
              <a:ea typeface="ＭＳ Ｐゴシック" panose="020B0600070205080204" pitchFamily="34" charset="-128"/>
              <a:cs typeface="+mn-cs"/>
            </a:endParaRPr>
          </a:p>
        </p:txBody>
      </p:sp>
      <p:grpSp>
        <p:nvGrpSpPr>
          <p:cNvPr id="58373" name="Gruppieren 2">
            <a:extLst>
              <a:ext uri="{FF2B5EF4-FFF2-40B4-BE49-F238E27FC236}">
                <a16:creationId xmlns:a16="http://schemas.microsoft.com/office/drawing/2014/main" id="{4E2DACCD-CC6C-A012-DECB-CBA8BE35D174}"/>
              </a:ext>
            </a:extLst>
          </p:cNvPr>
          <p:cNvGrpSpPr>
            <a:grpSpLocks/>
          </p:cNvGrpSpPr>
          <p:nvPr/>
        </p:nvGrpSpPr>
        <p:grpSpPr bwMode="auto">
          <a:xfrm>
            <a:off x="558953" y="2704474"/>
            <a:ext cx="5638800" cy="3384550"/>
            <a:chOff x="2259946" y="1629494"/>
            <a:chExt cx="7069753" cy="3384376"/>
          </a:xfrm>
        </p:grpSpPr>
        <p:sp>
          <p:nvSpPr>
            <p:cNvPr id="8" name="Freihandform: Form 7">
              <a:extLst>
                <a:ext uri="{FF2B5EF4-FFF2-40B4-BE49-F238E27FC236}">
                  <a16:creationId xmlns:a16="http://schemas.microsoft.com/office/drawing/2014/main" id="{B068D357-BF9D-1AAF-6ABC-A359B0710C79}"/>
                </a:ext>
              </a:extLst>
            </p:cNvPr>
            <p:cNvSpPr/>
            <p:nvPr/>
          </p:nvSpPr>
          <p:spPr>
            <a:xfrm>
              <a:off x="2259946" y="1629494"/>
              <a:ext cx="7069753" cy="650842"/>
            </a:xfrm>
            <a:custGeom>
              <a:avLst/>
              <a:gdLst>
                <a:gd name="connsiteX0" fmla="*/ 0 w 3314585"/>
                <a:gd name="connsiteY0" fmla="*/ 65127 h 651271"/>
                <a:gd name="connsiteX1" fmla="*/ 65127 w 3314585"/>
                <a:gd name="connsiteY1" fmla="*/ 0 h 651271"/>
                <a:gd name="connsiteX2" fmla="*/ 3249458 w 3314585"/>
                <a:gd name="connsiteY2" fmla="*/ 0 h 651271"/>
                <a:gd name="connsiteX3" fmla="*/ 3314585 w 3314585"/>
                <a:gd name="connsiteY3" fmla="*/ 65127 h 651271"/>
                <a:gd name="connsiteX4" fmla="*/ 3314585 w 3314585"/>
                <a:gd name="connsiteY4" fmla="*/ 586144 h 651271"/>
                <a:gd name="connsiteX5" fmla="*/ 3249458 w 3314585"/>
                <a:gd name="connsiteY5" fmla="*/ 651271 h 651271"/>
                <a:gd name="connsiteX6" fmla="*/ 65127 w 3314585"/>
                <a:gd name="connsiteY6" fmla="*/ 651271 h 651271"/>
                <a:gd name="connsiteX7" fmla="*/ 0 w 3314585"/>
                <a:gd name="connsiteY7" fmla="*/ 586144 h 651271"/>
                <a:gd name="connsiteX8" fmla="*/ 0 w 3314585"/>
                <a:gd name="connsiteY8" fmla="*/ 65127 h 651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14585" h="651271">
                  <a:moveTo>
                    <a:pt x="0" y="65127"/>
                  </a:moveTo>
                  <a:cubicBezTo>
                    <a:pt x="0" y="29158"/>
                    <a:pt x="29158" y="0"/>
                    <a:pt x="65127" y="0"/>
                  </a:cubicBezTo>
                  <a:lnTo>
                    <a:pt x="3249458" y="0"/>
                  </a:lnTo>
                  <a:cubicBezTo>
                    <a:pt x="3285427" y="0"/>
                    <a:pt x="3314585" y="29158"/>
                    <a:pt x="3314585" y="65127"/>
                  </a:cubicBezTo>
                  <a:lnTo>
                    <a:pt x="3314585" y="586144"/>
                  </a:lnTo>
                  <a:cubicBezTo>
                    <a:pt x="3314585" y="622113"/>
                    <a:pt x="3285427" y="651271"/>
                    <a:pt x="3249458" y="651271"/>
                  </a:cubicBezTo>
                  <a:lnTo>
                    <a:pt x="65127" y="651271"/>
                  </a:lnTo>
                  <a:cubicBezTo>
                    <a:pt x="29158" y="651271"/>
                    <a:pt x="0" y="622113"/>
                    <a:pt x="0" y="586144"/>
                  </a:cubicBezTo>
                  <a:lnTo>
                    <a:pt x="0" y="65127"/>
                  </a:lnTo>
                  <a:close/>
                </a:path>
              </a:pathLst>
            </a:custGeom>
            <a:solidFill>
              <a:srgbClr val="3B687F"/>
            </a:solid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lIns="41935" tIns="34315" rIns="41935" bIns="34315" spcCol="1270" anchor="ctr"/>
            <a:lstStyle/>
            <a:p>
              <a:pPr marL="0" marR="0" lvl="0" indent="0" algn="ctr" defTabSz="533400" rtl="0" eaLnBrk="0" fontAlgn="base" latinLnBrk="0" hangingPunct="0">
                <a:lnSpc>
                  <a:spcPct val="90000"/>
                </a:lnSpc>
                <a:spcBef>
                  <a:spcPct val="0"/>
                </a:spcBef>
                <a:spcAft>
                  <a:spcPct val="35000"/>
                </a:spcAft>
                <a:buClrTx/>
                <a:buSzTx/>
                <a:buFontTx/>
                <a:buNone/>
                <a:tabLst/>
                <a:defRPr/>
              </a:pPr>
              <a:r>
                <a:rPr kumimoji="0" lang="de-DE" sz="1400" b="1" i="0" u="none" strike="noStrike" kern="1200" cap="none" spc="0" normalizeH="0" baseline="0" noProof="0" dirty="0">
                  <a:ln>
                    <a:noFill/>
                  </a:ln>
                  <a:solidFill>
                    <a:srgbClr val="FFFFFF"/>
                  </a:solidFill>
                  <a:effectLst/>
                  <a:uLnTx/>
                  <a:uFillTx/>
                  <a:latin typeface="Arial"/>
                  <a:ea typeface="ＭＳ Ｐゴシック"/>
                  <a:cs typeface="+mn-cs"/>
                </a:rPr>
                <a:t>Direkt beeinflussbare Treibhausgas-Emissionen</a:t>
              </a:r>
            </a:p>
          </p:txBody>
        </p:sp>
        <p:sp>
          <p:nvSpPr>
            <p:cNvPr id="9" name="Freihandform: Form 8">
              <a:extLst>
                <a:ext uri="{FF2B5EF4-FFF2-40B4-BE49-F238E27FC236}">
                  <a16:creationId xmlns:a16="http://schemas.microsoft.com/office/drawing/2014/main" id="{806C8068-8255-8FCB-2690-05BF8BD2CDC8}"/>
                </a:ext>
              </a:extLst>
            </p:cNvPr>
            <p:cNvSpPr/>
            <p:nvPr/>
          </p:nvSpPr>
          <p:spPr>
            <a:xfrm>
              <a:off x="2590345" y="2280336"/>
              <a:ext cx="1385289" cy="382567"/>
            </a:xfrm>
            <a:custGeom>
              <a:avLst/>
              <a:gdLst/>
              <a:ahLst/>
              <a:cxnLst/>
              <a:rect l="0" t="0" r="0" b="0"/>
              <a:pathLst>
                <a:path>
                  <a:moveTo>
                    <a:pt x="0" y="0"/>
                  </a:moveTo>
                  <a:lnTo>
                    <a:pt x="0" y="381610"/>
                  </a:lnTo>
                  <a:lnTo>
                    <a:pt x="889485" y="381610"/>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0" name="Freihandform: Form 9">
              <a:extLst>
                <a:ext uri="{FF2B5EF4-FFF2-40B4-BE49-F238E27FC236}">
                  <a16:creationId xmlns:a16="http://schemas.microsoft.com/office/drawing/2014/main" id="{B539620F-A579-16AC-09CB-569EA8B10386}"/>
                </a:ext>
              </a:extLst>
            </p:cNvPr>
            <p:cNvSpPr/>
            <p:nvPr/>
          </p:nvSpPr>
          <p:spPr>
            <a:xfrm>
              <a:off x="3117790" y="2331133"/>
              <a:ext cx="6211909" cy="661953"/>
            </a:xfrm>
            <a:custGeom>
              <a:avLst/>
              <a:gdLst>
                <a:gd name="connsiteX0" fmla="*/ 0 w 5835023"/>
                <a:gd name="connsiteY0" fmla="*/ 66286 h 662863"/>
                <a:gd name="connsiteX1" fmla="*/ 66286 w 5835023"/>
                <a:gd name="connsiteY1" fmla="*/ 0 h 662863"/>
                <a:gd name="connsiteX2" fmla="*/ 5768737 w 5835023"/>
                <a:gd name="connsiteY2" fmla="*/ 0 h 662863"/>
                <a:gd name="connsiteX3" fmla="*/ 5835023 w 5835023"/>
                <a:gd name="connsiteY3" fmla="*/ 66286 h 662863"/>
                <a:gd name="connsiteX4" fmla="*/ 5835023 w 5835023"/>
                <a:gd name="connsiteY4" fmla="*/ 596577 h 662863"/>
                <a:gd name="connsiteX5" fmla="*/ 5768737 w 5835023"/>
                <a:gd name="connsiteY5" fmla="*/ 662863 h 662863"/>
                <a:gd name="connsiteX6" fmla="*/ 66286 w 5835023"/>
                <a:gd name="connsiteY6" fmla="*/ 662863 h 662863"/>
                <a:gd name="connsiteX7" fmla="*/ 0 w 5835023"/>
                <a:gd name="connsiteY7" fmla="*/ 596577 h 662863"/>
                <a:gd name="connsiteX8" fmla="*/ 0 w 5835023"/>
                <a:gd name="connsiteY8" fmla="*/ 66286 h 6628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835023" h="662863">
                  <a:moveTo>
                    <a:pt x="0" y="66286"/>
                  </a:moveTo>
                  <a:cubicBezTo>
                    <a:pt x="0" y="29677"/>
                    <a:pt x="29677" y="0"/>
                    <a:pt x="66286" y="0"/>
                  </a:cubicBezTo>
                  <a:lnTo>
                    <a:pt x="5768737" y="0"/>
                  </a:lnTo>
                  <a:cubicBezTo>
                    <a:pt x="5805346" y="0"/>
                    <a:pt x="5835023" y="29677"/>
                    <a:pt x="5835023" y="66286"/>
                  </a:cubicBezTo>
                  <a:lnTo>
                    <a:pt x="5835023" y="596577"/>
                  </a:lnTo>
                  <a:cubicBezTo>
                    <a:pt x="5835023" y="633186"/>
                    <a:pt x="5805346" y="662863"/>
                    <a:pt x="5768737" y="662863"/>
                  </a:cubicBezTo>
                  <a:lnTo>
                    <a:pt x="66286" y="662863"/>
                  </a:lnTo>
                  <a:cubicBezTo>
                    <a:pt x="29677" y="662863"/>
                    <a:pt x="0" y="633186"/>
                    <a:pt x="0" y="596577"/>
                  </a:cubicBezTo>
                  <a:lnTo>
                    <a:pt x="0" y="66286"/>
                  </a:lnTo>
                  <a:close/>
                </a:path>
              </a:pathLst>
            </a:custGeom>
            <a:solidFill>
              <a:srgbClr val="DEE5EA"/>
            </a:solidFill>
            <a:ln>
              <a:noFill/>
            </a:ln>
          </p:spPr>
          <p:style>
            <a:lnRef idx="2">
              <a:scrgbClr r="0" g="0" b="0"/>
            </a:lnRef>
            <a:fillRef idx="1">
              <a:scrgbClr r="0" g="0" b="0"/>
            </a:fillRef>
            <a:effectRef idx="0">
              <a:schemeClr val="lt1">
                <a:alpha val="90000"/>
                <a:hueOff val="0"/>
                <a:satOff val="0"/>
                <a:lumOff val="0"/>
                <a:alphaOff val="0"/>
              </a:schemeClr>
            </a:effectRef>
            <a:fontRef idx="minor">
              <a:schemeClr val="dk1">
                <a:hueOff val="0"/>
                <a:satOff val="0"/>
                <a:lumOff val="0"/>
                <a:alphaOff val="0"/>
              </a:schemeClr>
            </a:fontRef>
          </p:style>
          <p:txBody>
            <a:bodyPr lIns="487415" tIns="32115" rIns="19415" bIns="32115" spcCol="1270" anchor="ctr"/>
            <a:lstStyle/>
            <a:p>
              <a:pPr marL="0" marR="0" lvl="0" indent="0" algn="l" defTabSz="444500" rtl="0" eaLnBrk="0" fontAlgn="base" latinLnBrk="0" hangingPunct="0">
                <a:lnSpc>
                  <a:spcPct val="90000"/>
                </a:lnSpc>
                <a:spcBef>
                  <a:spcPct val="0"/>
                </a:spcBef>
                <a:spcAft>
                  <a:spcPct val="35000"/>
                </a:spcAft>
                <a:buClrTx/>
                <a:buSzTx/>
                <a:buFontTx/>
                <a:buNone/>
                <a:tabLst/>
                <a:defRPr/>
              </a:pPr>
              <a:r>
                <a:rPr kumimoji="0" lang="de-DE" sz="1400" b="0" i="0" u="none" strike="noStrike" kern="1200" cap="none" spc="0" normalizeH="0" baseline="0" noProof="0" dirty="0">
                  <a:ln>
                    <a:noFill/>
                  </a:ln>
                  <a:solidFill>
                    <a:srgbClr val="000000">
                      <a:hueOff val="0"/>
                      <a:satOff val="0"/>
                      <a:lumOff val="0"/>
                      <a:alphaOff val="0"/>
                    </a:srgbClr>
                  </a:solidFill>
                  <a:effectLst/>
                  <a:uLnTx/>
                  <a:uFillTx/>
                  <a:latin typeface="Arial"/>
                  <a:ea typeface="ＭＳ Ｐゴシック"/>
                  <a:cs typeface="+mn-cs"/>
                  <a:hlinkClick r:id="rId2" action="ppaction://hlinksldjump"/>
                </a:rPr>
                <a:t>Verbesserung der Energieeffizienz im Unternehmen (Anlagen, Büroräume)</a:t>
              </a:r>
              <a:endParaRPr kumimoji="0" lang="de-DE" sz="1400" b="0" i="0" u="none" strike="noStrike" kern="1200" cap="none" spc="0" normalizeH="0" baseline="0" noProof="0" dirty="0">
                <a:ln>
                  <a:noFill/>
                </a:ln>
                <a:solidFill>
                  <a:srgbClr val="000000">
                    <a:hueOff val="0"/>
                    <a:satOff val="0"/>
                    <a:lumOff val="0"/>
                    <a:alphaOff val="0"/>
                  </a:srgbClr>
                </a:solidFill>
                <a:effectLst/>
                <a:uLnTx/>
                <a:uFillTx/>
                <a:latin typeface="Arial"/>
                <a:ea typeface="ＭＳ Ｐゴシック"/>
                <a:cs typeface="+mn-cs"/>
              </a:endParaRPr>
            </a:p>
          </p:txBody>
        </p:sp>
        <p:sp>
          <p:nvSpPr>
            <p:cNvPr id="13" name="Freihandform: Form 12">
              <a:extLst>
                <a:ext uri="{FF2B5EF4-FFF2-40B4-BE49-F238E27FC236}">
                  <a16:creationId xmlns:a16="http://schemas.microsoft.com/office/drawing/2014/main" id="{A39F024D-E7E5-9AF8-93B7-06D52DF3A1A0}"/>
                </a:ext>
              </a:extLst>
            </p:cNvPr>
            <p:cNvSpPr/>
            <p:nvPr/>
          </p:nvSpPr>
          <p:spPr>
            <a:xfrm>
              <a:off x="2590345" y="2280336"/>
              <a:ext cx="871777" cy="1096906"/>
            </a:xfrm>
            <a:custGeom>
              <a:avLst/>
              <a:gdLst/>
              <a:ahLst/>
              <a:cxnLst/>
              <a:rect l="0" t="0" r="0" b="0"/>
              <a:pathLst>
                <a:path>
                  <a:moveTo>
                    <a:pt x="0" y="0"/>
                  </a:moveTo>
                  <a:lnTo>
                    <a:pt x="0" y="1097222"/>
                  </a:lnTo>
                  <a:lnTo>
                    <a:pt x="871839" y="1097222"/>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4" name="Freihandform: Form 13">
              <a:extLst>
                <a:ext uri="{FF2B5EF4-FFF2-40B4-BE49-F238E27FC236}">
                  <a16:creationId xmlns:a16="http://schemas.microsoft.com/office/drawing/2014/main" id="{2FC2233B-938B-DB70-2153-1A0774D8AE00}"/>
                </a:ext>
              </a:extLst>
            </p:cNvPr>
            <p:cNvSpPr/>
            <p:nvPr/>
          </p:nvSpPr>
          <p:spPr>
            <a:xfrm>
              <a:off x="3117790" y="3047058"/>
              <a:ext cx="6211909" cy="661954"/>
            </a:xfrm>
            <a:custGeom>
              <a:avLst/>
              <a:gdLst>
                <a:gd name="connsiteX0" fmla="*/ 0 w 5582172"/>
                <a:gd name="connsiteY0" fmla="*/ 66257 h 662565"/>
                <a:gd name="connsiteX1" fmla="*/ 66257 w 5582172"/>
                <a:gd name="connsiteY1" fmla="*/ 0 h 662565"/>
                <a:gd name="connsiteX2" fmla="*/ 5515916 w 5582172"/>
                <a:gd name="connsiteY2" fmla="*/ 0 h 662565"/>
                <a:gd name="connsiteX3" fmla="*/ 5582173 w 5582172"/>
                <a:gd name="connsiteY3" fmla="*/ 66257 h 662565"/>
                <a:gd name="connsiteX4" fmla="*/ 5582172 w 5582172"/>
                <a:gd name="connsiteY4" fmla="*/ 596309 h 662565"/>
                <a:gd name="connsiteX5" fmla="*/ 5515915 w 5582172"/>
                <a:gd name="connsiteY5" fmla="*/ 662566 h 662565"/>
                <a:gd name="connsiteX6" fmla="*/ 66257 w 5582172"/>
                <a:gd name="connsiteY6" fmla="*/ 662565 h 662565"/>
                <a:gd name="connsiteX7" fmla="*/ 0 w 5582172"/>
                <a:gd name="connsiteY7" fmla="*/ 596308 h 662565"/>
                <a:gd name="connsiteX8" fmla="*/ 0 w 5582172"/>
                <a:gd name="connsiteY8" fmla="*/ 66257 h 662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582172" h="662565">
                  <a:moveTo>
                    <a:pt x="0" y="66257"/>
                  </a:moveTo>
                  <a:cubicBezTo>
                    <a:pt x="0" y="29664"/>
                    <a:pt x="29664" y="0"/>
                    <a:pt x="66257" y="0"/>
                  </a:cubicBezTo>
                  <a:lnTo>
                    <a:pt x="5515916" y="0"/>
                  </a:lnTo>
                  <a:cubicBezTo>
                    <a:pt x="5552509" y="0"/>
                    <a:pt x="5582173" y="29664"/>
                    <a:pt x="5582173" y="66257"/>
                  </a:cubicBezTo>
                  <a:cubicBezTo>
                    <a:pt x="5582173" y="242941"/>
                    <a:pt x="5582172" y="419625"/>
                    <a:pt x="5582172" y="596309"/>
                  </a:cubicBezTo>
                  <a:cubicBezTo>
                    <a:pt x="5582172" y="632902"/>
                    <a:pt x="5552508" y="662566"/>
                    <a:pt x="5515915" y="662566"/>
                  </a:cubicBezTo>
                  <a:lnTo>
                    <a:pt x="66257" y="662565"/>
                  </a:lnTo>
                  <a:cubicBezTo>
                    <a:pt x="29664" y="662565"/>
                    <a:pt x="0" y="632901"/>
                    <a:pt x="0" y="596308"/>
                  </a:cubicBezTo>
                  <a:lnTo>
                    <a:pt x="0" y="66257"/>
                  </a:lnTo>
                  <a:close/>
                </a:path>
              </a:pathLst>
            </a:custGeom>
            <a:solidFill>
              <a:srgbClr val="DEE5EA"/>
            </a:solidFill>
            <a:ln w="25400" cap="flat" cmpd="sng" algn="ctr">
              <a:noFill/>
              <a:prstDash val="solid"/>
            </a:ln>
            <a:effectLst/>
          </p:spPr>
          <p:style>
            <a:lnRef idx="2">
              <a:scrgbClr r="0" g="0" b="0"/>
            </a:lnRef>
            <a:fillRef idx="1">
              <a:scrgbClr r="0" g="0" b="0"/>
            </a:fillRef>
            <a:effectRef idx="0">
              <a:scrgbClr r="0" g="0" b="0"/>
            </a:effectRef>
            <a:fontRef idx="minor">
              <a:schemeClr val="dk1">
                <a:hueOff val="0"/>
                <a:satOff val="0"/>
                <a:lumOff val="0"/>
                <a:alphaOff val="0"/>
              </a:schemeClr>
            </a:fontRef>
          </p:style>
          <p:txBody>
            <a:bodyPr lIns="487406" tIns="51156" rIns="19406" bIns="51156" spcCol="1270" anchor="ctr"/>
            <a:lstStyle/>
            <a:p>
              <a:pPr marL="0" marR="0" lvl="0" indent="0" algn="l" defTabSz="1111250" rtl="0" eaLnBrk="0" fontAlgn="base" latinLnBrk="0" hangingPunct="0">
                <a:lnSpc>
                  <a:spcPct val="90000"/>
                </a:lnSpc>
                <a:spcBef>
                  <a:spcPct val="0"/>
                </a:spcBef>
                <a:spcAft>
                  <a:spcPct val="35000"/>
                </a:spcAft>
                <a:buClrTx/>
                <a:buSzTx/>
                <a:buFontTx/>
                <a:buNone/>
                <a:tabLst/>
                <a:defRPr/>
              </a:pPr>
              <a:r>
                <a:rPr kumimoji="0" lang="de-DE" sz="1400" b="0" i="0" u="none" strike="noStrike" kern="1200" cap="none" spc="0" normalizeH="0" baseline="0" noProof="0" dirty="0">
                  <a:ln>
                    <a:noFill/>
                  </a:ln>
                  <a:solidFill>
                    <a:srgbClr val="000000">
                      <a:hueOff val="0"/>
                      <a:satOff val="0"/>
                      <a:lumOff val="0"/>
                      <a:alphaOff val="0"/>
                    </a:srgbClr>
                  </a:solidFill>
                  <a:effectLst/>
                  <a:uLnTx/>
                  <a:uFillTx/>
                  <a:latin typeface="Arial"/>
                  <a:ea typeface="ＭＳ Ｐゴシック"/>
                  <a:cs typeface="+mn-cs"/>
                  <a:hlinkClick r:id="rId3" action="ppaction://hlinksldjump"/>
                </a:rPr>
                <a:t>Nutzung von erneuerbaren Energien</a:t>
              </a:r>
              <a:endParaRPr kumimoji="0" lang="de-DE" sz="1400" b="0" i="0" u="none" strike="noStrike" kern="1200" cap="none" spc="0" normalizeH="0" baseline="0" noProof="0" dirty="0">
                <a:ln>
                  <a:noFill/>
                </a:ln>
                <a:solidFill>
                  <a:srgbClr val="000000">
                    <a:hueOff val="0"/>
                    <a:satOff val="0"/>
                    <a:lumOff val="0"/>
                    <a:alphaOff val="0"/>
                  </a:srgbClr>
                </a:solidFill>
                <a:effectLst/>
                <a:uLnTx/>
                <a:uFillTx/>
                <a:latin typeface="Arial"/>
                <a:ea typeface="ＭＳ Ｐゴシック"/>
                <a:cs typeface="+mn-cs"/>
              </a:endParaRPr>
            </a:p>
          </p:txBody>
        </p:sp>
        <p:sp>
          <p:nvSpPr>
            <p:cNvPr id="15" name="Freihandform: Form 14">
              <a:extLst>
                <a:ext uri="{FF2B5EF4-FFF2-40B4-BE49-F238E27FC236}">
                  <a16:creationId xmlns:a16="http://schemas.microsoft.com/office/drawing/2014/main" id="{C54A11B8-52B5-8AA1-3112-BAAE69A55C3D}"/>
                </a:ext>
              </a:extLst>
            </p:cNvPr>
            <p:cNvSpPr/>
            <p:nvPr/>
          </p:nvSpPr>
          <p:spPr>
            <a:xfrm>
              <a:off x="2590345" y="2280336"/>
              <a:ext cx="3913045" cy="2733534"/>
            </a:xfrm>
            <a:custGeom>
              <a:avLst/>
              <a:gdLst/>
              <a:ahLst/>
              <a:cxnLst/>
              <a:rect l="0" t="0" r="0" b="0"/>
              <a:pathLst>
                <a:path>
                  <a:moveTo>
                    <a:pt x="0" y="0"/>
                  </a:moveTo>
                  <a:lnTo>
                    <a:pt x="0" y="1805405"/>
                  </a:lnTo>
                  <a:lnTo>
                    <a:pt x="893396" y="1805405"/>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7" name="Freihandform: Form 16">
              <a:extLst>
                <a:ext uri="{FF2B5EF4-FFF2-40B4-BE49-F238E27FC236}">
                  <a16:creationId xmlns:a16="http://schemas.microsoft.com/office/drawing/2014/main" id="{F4CC682F-918D-CE0B-2BF1-C4D18CDD0A7A}"/>
                </a:ext>
              </a:extLst>
            </p:cNvPr>
            <p:cNvSpPr/>
            <p:nvPr/>
          </p:nvSpPr>
          <p:spPr>
            <a:xfrm>
              <a:off x="3117790" y="3764571"/>
              <a:ext cx="6211909" cy="661954"/>
            </a:xfrm>
            <a:custGeom>
              <a:avLst/>
              <a:gdLst>
                <a:gd name="connsiteX0" fmla="*/ 0 w 4248731"/>
                <a:gd name="connsiteY0" fmla="*/ 66257 h 662565"/>
                <a:gd name="connsiteX1" fmla="*/ 66257 w 4248731"/>
                <a:gd name="connsiteY1" fmla="*/ 0 h 662565"/>
                <a:gd name="connsiteX2" fmla="*/ 4182475 w 4248731"/>
                <a:gd name="connsiteY2" fmla="*/ 0 h 662565"/>
                <a:gd name="connsiteX3" fmla="*/ 4248732 w 4248731"/>
                <a:gd name="connsiteY3" fmla="*/ 66257 h 662565"/>
                <a:gd name="connsiteX4" fmla="*/ 4248731 w 4248731"/>
                <a:gd name="connsiteY4" fmla="*/ 596309 h 662565"/>
                <a:gd name="connsiteX5" fmla="*/ 4182474 w 4248731"/>
                <a:gd name="connsiteY5" fmla="*/ 662566 h 662565"/>
                <a:gd name="connsiteX6" fmla="*/ 66257 w 4248731"/>
                <a:gd name="connsiteY6" fmla="*/ 662565 h 662565"/>
                <a:gd name="connsiteX7" fmla="*/ 0 w 4248731"/>
                <a:gd name="connsiteY7" fmla="*/ 596308 h 662565"/>
                <a:gd name="connsiteX8" fmla="*/ 0 w 4248731"/>
                <a:gd name="connsiteY8" fmla="*/ 66257 h 662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48731" h="662565">
                  <a:moveTo>
                    <a:pt x="0" y="66257"/>
                  </a:moveTo>
                  <a:cubicBezTo>
                    <a:pt x="0" y="29664"/>
                    <a:pt x="29664" y="0"/>
                    <a:pt x="66257" y="0"/>
                  </a:cubicBezTo>
                  <a:lnTo>
                    <a:pt x="4182475" y="0"/>
                  </a:lnTo>
                  <a:cubicBezTo>
                    <a:pt x="4219068" y="0"/>
                    <a:pt x="4248732" y="29664"/>
                    <a:pt x="4248732" y="66257"/>
                  </a:cubicBezTo>
                  <a:cubicBezTo>
                    <a:pt x="4248732" y="242941"/>
                    <a:pt x="4248731" y="419625"/>
                    <a:pt x="4248731" y="596309"/>
                  </a:cubicBezTo>
                  <a:cubicBezTo>
                    <a:pt x="4248731" y="632902"/>
                    <a:pt x="4219067" y="662566"/>
                    <a:pt x="4182474" y="662566"/>
                  </a:cubicBezTo>
                  <a:lnTo>
                    <a:pt x="66257" y="662565"/>
                  </a:lnTo>
                  <a:cubicBezTo>
                    <a:pt x="29664" y="662565"/>
                    <a:pt x="0" y="632901"/>
                    <a:pt x="0" y="596308"/>
                  </a:cubicBezTo>
                  <a:lnTo>
                    <a:pt x="0" y="66257"/>
                  </a:lnTo>
                  <a:close/>
                </a:path>
              </a:pathLst>
            </a:custGeom>
            <a:solidFill>
              <a:srgbClr val="DEE5EA"/>
            </a:solidFill>
            <a:ln w="25400" cap="flat" cmpd="sng" algn="ctr">
              <a:noFill/>
              <a:prstDash val="solid"/>
            </a:ln>
            <a:effectLst/>
          </p:spPr>
          <p:style>
            <a:lnRef idx="2">
              <a:scrgbClr r="0" g="0" b="0"/>
            </a:lnRef>
            <a:fillRef idx="1">
              <a:scrgbClr r="0" g="0" b="0"/>
            </a:fillRef>
            <a:effectRef idx="0">
              <a:scrgbClr r="0" g="0" b="0"/>
            </a:effectRef>
            <a:fontRef idx="minor">
              <a:schemeClr val="dk1">
                <a:hueOff val="0"/>
                <a:satOff val="0"/>
                <a:lumOff val="0"/>
                <a:alphaOff val="0"/>
              </a:schemeClr>
            </a:fontRef>
          </p:style>
          <p:txBody>
            <a:bodyPr lIns="487406" tIns="51156" rIns="19406" bIns="51156" spcCol="1270" anchor="ctr"/>
            <a:lstStyle/>
            <a:p>
              <a:pPr marL="0" marR="0" lvl="0" indent="0" algn="l" defTabSz="1111250" rtl="0" eaLnBrk="0" fontAlgn="base" latinLnBrk="0" hangingPunct="0">
                <a:lnSpc>
                  <a:spcPct val="90000"/>
                </a:lnSpc>
                <a:spcBef>
                  <a:spcPct val="0"/>
                </a:spcBef>
                <a:spcAft>
                  <a:spcPct val="35000"/>
                </a:spcAft>
                <a:buClrTx/>
                <a:buSzTx/>
                <a:buFontTx/>
                <a:buNone/>
                <a:tabLst/>
                <a:defRPr/>
              </a:pPr>
              <a:r>
                <a:rPr kumimoji="0" lang="de-DE" sz="1400" b="0" i="0" u="none" strike="noStrike" kern="1200" cap="none" spc="0" normalizeH="0" baseline="0" noProof="0" dirty="0">
                  <a:ln>
                    <a:noFill/>
                  </a:ln>
                  <a:solidFill>
                    <a:srgbClr val="000000">
                      <a:hueOff val="0"/>
                      <a:satOff val="0"/>
                      <a:lumOff val="0"/>
                      <a:alphaOff val="0"/>
                    </a:srgbClr>
                  </a:solidFill>
                  <a:effectLst/>
                  <a:uLnTx/>
                  <a:uFillTx/>
                  <a:latin typeface="Arial"/>
                  <a:ea typeface="ＭＳ Ｐゴシック"/>
                  <a:cs typeface="+mn-cs"/>
                  <a:hlinkClick r:id="rId4" action="ppaction://hlinksldjump"/>
                </a:rPr>
                <a:t>Optimierung des Fuhrparks</a:t>
              </a:r>
              <a:endParaRPr kumimoji="0" lang="de-DE" sz="1400" b="0" i="0" u="none" strike="noStrike" kern="1200" cap="none" spc="0" normalizeH="0" baseline="0" noProof="0" dirty="0">
                <a:ln>
                  <a:noFill/>
                </a:ln>
                <a:solidFill>
                  <a:srgbClr val="000000">
                    <a:hueOff val="0"/>
                    <a:satOff val="0"/>
                    <a:lumOff val="0"/>
                    <a:alphaOff val="0"/>
                  </a:srgbClr>
                </a:solidFill>
                <a:effectLst/>
                <a:uLnTx/>
                <a:uFillTx/>
                <a:latin typeface="Arial"/>
                <a:ea typeface="ＭＳ Ｐゴシック"/>
                <a:cs typeface="+mn-cs"/>
              </a:endParaRPr>
            </a:p>
          </p:txBody>
        </p:sp>
      </p:grpSp>
      <p:pic>
        <p:nvPicPr>
          <p:cNvPr id="58374" name="Grafik 17" descr="Taxi Silhouette">
            <a:extLst>
              <a:ext uri="{FF2B5EF4-FFF2-40B4-BE49-F238E27FC236}">
                <a16:creationId xmlns:a16="http://schemas.microsoft.com/office/drawing/2014/main" id="{179FA12F-19BB-B0F2-EEF4-87E4842B4950}"/>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289356" y="4960060"/>
            <a:ext cx="36036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375" name="Grafik 21" descr="Klassenzimmer Silhouette">
            <a:extLst>
              <a:ext uri="{FF2B5EF4-FFF2-40B4-BE49-F238E27FC236}">
                <a16:creationId xmlns:a16="http://schemas.microsoft.com/office/drawing/2014/main" id="{E01DFEEF-580E-8367-A54A-371C3ABB663F}"/>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90563" y="5511800"/>
            <a:ext cx="36036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376" name="Grafik 23" descr="Blatt Silhouette">
            <a:extLst>
              <a:ext uri="{FF2B5EF4-FFF2-40B4-BE49-F238E27FC236}">
                <a16:creationId xmlns:a16="http://schemas.microsoft.com/office/drawing/2014/main" id="{BAC7EDD0-8629-FFFA-D31E-758666D047B8}"/>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289356" y="3523373"/>
            <a:ext cx="360362"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377" name="Grafik 25" descr="Solarmodule Silhouette">
            <a:extLst>
              <a:ext uri="{FF2B5EF4-FFF2-40B4-BE49-F238E27FC236}">
                <a16:creationId xmlns:a16="http://schemas.microsoft.com/office/drawing/2014/main" id="{C7F4EBBF-95F9-C169-E1CC-BDBCAD29630B}"/>
              </a:ext>
            </a:extLst>
          </p:cNvPr>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289356" y="4239335"/>
            <a:ext cx="36036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378" name="Grafik 40" descr="Glühlampe Silhouette">
            <a:extLst>
              <a:ext uri="{FF2B5EF4-FFF2-40B4-BE49-F238E27FC236}">
                <a16:creationId xmlns:a16="http://schemas.microsoft.com/office/drawing/2014/main" id="{EE2FD13B-1B0D-56E1-E786-BBBE9F3F53AB}"/>
              </a:ext>
            </a:extLst>
          </p:cNvPr>
          <p:cNvPicPr>
            <a:picLocks noChangeAspect="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955675" y="5416550"/>
            <a:ext cx="244475"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9" name="Textfeld 41">
            <a:extLst>
              <a:ext uri="{FF2B5EF4-FFF2-40B4-BE49-F238E27FC236}">
                <a16:creationId xmlns:a16="http://schemas.microsoft.com/office/drawing/2014/main" id="{EADC5DF7-18B2-C11E-0C5F-90B2F6A3F917}"/>
              </a:ext>
            </a:extLst>
          </p:cNvPr>
          <p:cNvSpPr txBox="1">
            <a:spLocks noChangeArrowheads="1"/>
          </p:cNvSpPr>
          <p:nvPr/>
        </p:nvSpPr>
        <p:spPr bwMode="auto">
          <a:xfrm>
            <a:off x="822478" y="6207888"/>
            <a:ext cx="4780827"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altLang="en-US" sz="9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Quelle: Darstellung in Anlehnung an </a:t>
            </a:r>
            <a:r>
              <a:rPr kumimoji="0" lang="de-DE" sz="900" b="0" u="none" strike="noStrike" kern="1200" cap="none" spc="0" normalizeH="0" baseline="0" noProof="0" dirty="0">
                <a:ln>
                  <a:noFill/>
                </a:ln>
                <a:solidFill>
                  <a:srgbClr val="262626"/>
                </a:solidFill>
                <a:effectLst/>
                <a:uLnTx/>
                <a:uFillTx/>
                <a:latin typeface="Arial"/>
                <a:ea typeface="ＭＳ Ｐゴシック"/>
                <a:cs typeface="Arial" pitchFamily="34" charset="0"/>
              </a:rPr>
              <a:t>Deutsches Global Compact Network 2022, </a:t>
            </a:r>
            <a:r>
              <a:rPr kumimoji="0" lang="de-DE" altLang="en-US" sz="900" b="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S. 84</a:t>
            </a:r>
          </a:p>
        </p:txBody>
      </p:sp>
      <p:sp>
        <p:nvSpPr>
          <p:cNvPr id="3" name="Inhaltsplatzhalter 2">
            <a:extLst>
              <a:ext uri="{FF2B5EF4-FFF2-40B4-BE49-F238E27FC236}">
                <a16:creationId xmlns:a16="http://schemas.microsoft.com/office/drawing/2014/main" id="{2FBC7361-493C-310E-4847-B29D262B0A3E}"/>
              </a:ext>
            </a:extLst>
          </p:cNvPr>
          <p:cNvSpPr txBox="1">
            <a:spLocks/>
          </p:cNvSpPr>
          <p:nvPr/>
        </p:nvSpPr>
        <p:spPr bwMode="auto">
          <a:xfrm>
            <a:off x="558953" y="1739903"/>
            <a:ext cx="10873208" cy="8696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buFontTx/>
              <a:buNone/>
              <a:defRPr/>
            </a:pPr>
            <a:r>
              <a:rPr lang="de-DE" altLang="en-US" sz="1400" dirty="0"/>
              <a:t>Im Folgenden werden drei Handlungsfelder, die Sie als Unternehmen direkt beeinflussen können, mit je drei beispielhaften Maßnahmen vorgestellt. Handlungsfelder fassen Maßnahmen zusammen, die auf organisatorischer Ebene in der Regel in der Verantwortung der gleichen Abteilung liegen. Weitere Möglichkeiten finden Sie in der weiterführenden Literatur auf </a:t>
            </a:r>
            <a:r>
              <a:rPr lang="de-DE" altLang="en-US" sz="1400" dirty="0">
                <a:hlinkClick r:id="rId10" action="ppaction://hlinksldjump"/>
              </a:rPr>
              <a:t>Folie 33 und 34</a:t>
            </a:r>
            <a:r>
              <a:rPr lang="de-DE" altLang="en-US" sz="1400" dirty="0"/>
              <a:t>.</a:t>
            </a:r>
          </a:p>
        </p:txBody>
      </p:sp>
      <p:sp>
        <p:nvSpPr>
          <p:cNvPr id="4" name="Sprechblase: rechteckig mit abgerundeten Ecken 3">
            <a:extLst>
              <a:ext uri="{FF2B5EF4-FFF2-40B4-BE49-F238E27FC236}">
                <a16:creationId xmlns:a16="http://schemas.microsoft.com/office/drawing/2014/main" id="{14A8CED5-F218-25BB-FB97-573D29977BE1}"/>
              </a:ext>
            </a:extLst>
          </p:cNvPr>
          <p:cNvSpPr/>
          <p:nvPr/>
        </p:nvSpPr>
        <p:spPr>
          <a:xfrm>
            <a:off x="4364190" y="5295322"/>
            <a:ext cx="2540425" cy="793318"/>
          </a:xfrm>
          <a:prstGeom prst="wedgeRoundRectCallout">
            <a:avLst>
              <a:gd name="adj1" fmla="val -45467"/>
              <a:gd name="adj2" fmla="val -68600"/>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l">
              <a:buFontTx/>
              <a:buNone/>
            </a:pPr>
            <a:r>
              <a:rPr lang="de-DE" sz="1200" kern="0" dirty="0">
                <a:solidFill>
                  <a:schemeClr val="tx1"/>
                </a:solidFill>
              </a:rPr>
              <a:t>Klicken Sie auf das jeweilige Handlungsfeld, um direkt zu den Maßnahmen zu gelangen.</a:t>
            </a:r>
          </a:p>
        </p:txBody>
      </p:sp>
      <p:grpSp>
        <p:nvGrpSpPr>
          <p:cNvPr id="6" name="Gruppieren 5"/>
          <p:cNvGrpSpPr/>
          <p:nvPr/>
        </p:nvGrpSpPr>
        <p:grpSpPr>
          <a:xfrm>
            <a:off x="7325302" y="2673928"/>
            <a:ext cx="4487689" cy="3414712"/>
            <a:chOff x="7237922" y="2450231"/>
            <a:chExt cx="4487689" cy="3414712"/>
          </a:xfrm>
        </p:grpSpPr>
        <p:sp>
          <p:nvSpPr>
            <p:cNvPr id="19" name="Rechteck 18">
              <a:extLst>
                <a:ext uri="{FF2B5EF4-FFF2-40B4-BE49-F238E27FC236}">
                  <a16:creationId xmlns:a16="http://schemas.microsoft.com/office/drawing/2014/main" id="{22DCFDF4-8ADF-99D3-AE0A-E67236AAB8BA}"/>
                </a:ext>
              </a:extLst>
            </p:cNvPr>
            <p:cNvSpPr/>
            <p:nvPr/>
          </p:nvSpPr>
          <p:spPr bwMode="auto">
            <a:xfrm>
              <a:off x="7237922" y="2450231"/>
              <a:ext cx="4487689" cy="3414712"/>
            </a:xfrm>
            <a:prstGeom prst="rect">
              <a:avLst/>
            </a:prstGeom>
            <a:solidFill>
              <a:srgbClr val="7B9C2A"/>
            </a:solidFill>
            <a:ln w="12700" cap="flat" cmpd="sng" algn="ctr">
              <a:solidFill>
                <a:schemeClr val="bg1"/>
              </a:solidFill>
              <a:prstDash val="solid"/>
              <a:round/>
              <a:headEnd type="none" w="med" len="med"/>
              <a:tailEnd type="none" w="med" len="med"/>
            </a:ln>
            <a:effectLst/>
          </p:spPr>
          <p:txBody>
            <a:bodyPr/>
            <a:lstStyle/>
            <a:p>
              <a:pPr algn="l">
                <a:spcBef>
                  <a:spcPts val="600"/>
                </a:spcBef>
                <a:defRPr/>
              </a:pPr>
              <a:r>
                <a:rPr lang="de-DE" sz="1200" b="1" dirty="0"/>
                <a:t>Der Installateur Klimafreund</a:t>
              </a:r>
              <a:endPar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0" marR="0" lvl="0" indent="0" algn="l" defTabSz="914400" rtl="0" eaLnBrk="0" fontAlgn="base" latinLnBrk="0" hangingPunct="0">
                <a:lnSpc>
                  <a:spcPct val="100000"/>
                </a:lnSpc>
                <a:spcBef>
                  <a:spcPts val="600"/>
                </a:spcBef>
                <a:spcAft>
                  <a:spcPct val="0"/>
                </a:spcAft>
                <a:buClrTx/>
                <a:buSzTx/>
                <a:buFontTx/>
                <a:buNone/>
                <a:tabLst/>
                <a:defRPr/>
              </a:pPr>
              <a:endParaRPr lang="de-DE" sz="1200" b="1" dirty="0">
                <a:solidFill>
                  <a:srgbClr val="000000"/>
                </a:solidFill>
              </a:endParaRPr>
            </a:p>
            <a:p>
              <a:pPr marL="0" marR="0" lvl="0" indent="0" algn="l" defTabSz="914400" rtl="0" eaLnBrk="0" fontAlgn="base" latinLnBrk="0" hangingPunct="0">
                <a:lnSpc>
                  <a:spcPct val="100000"/>
                </a:lnSpc>
                <a:spcBef>
                  <a:spcPts val="60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Basierend auf der Analyse der Klimabilanz kann priorisiert werden: Welche Maßnahmen können und sollen zuerst angegangen werden? </a:t>
              </a:r>
            </a:p>
            <a:p>
              <a:pPr marL="0" marR="0" lvl="0" indent="0" algn="l" defTabSz="914400" rtl="0" eaLnBrk="0" fontAlgn="base" latinLnBrk="0" hangingPunct="0">
                <a:lnSpc>
                  <a:spcPct val="100000"/>
                </a:lnSpc>
                <a:spcBef>
                  <a:spcPts val="60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Der Installateur entscheidet sich basierend auf </a:t>
              </a:r>
              <a:r>
                <a:rPr lang="de-DE" sz="1200" dirty="0">
                  <a:solidFill>
                    <a:srgbClr val="000000"/>
                  </a:solidFill>
                </a:rPr>
                <a:t>einer </a:t>
              </a: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Bewertung der möglichen Maßnahmen (siehe </a:t>
              </a:r>
              <a:r>
                <a:rPr kumimoji="0" lang="de-DE" sz="1200" b="0" i="0" u="none" strike="noStrike" kern="1200" cap="none" spc="0" normalizeH="0" baseline="0" noProof="0" dirty="0">
                  <a:ln>
                    <a:noFill/>
                  </a:ln>
                  <a:effectLst/>
                  <a:uLnTx/>
                  <a:uFillTx/>
                  <a:latin typeface="Arial" charset="0"/>
                  <a:ea typeface="ＭＳ Ｐゴシック" charset="-128"/>
                  <a:cs typeface="+mn-cs"/>
                  <a:hlinkClick r:id="rId11" action="ppaction://hlinksldjump">
                    <a:extLst>
                      <a:ext uri="{A12FA001-AC4F-418D-AE19-62706E023703}">
                        <ahyp:hlinkClr xmlns:ahyp="http://schemas.microsoft.com/office/drawing/2018/hyperlinkcolor" val="tx"/>
                      </a:ext>
                    </a:extLst>
                  </a:hlinkClick>
                </a:rPr>
                <a:t>Folie 12</a:t>
              </a: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 wie folgt:</a:t>
              </a:r>
            </a:p>
            <a:p>
              <a:pPr marL="342900" marR="0" lvl="0" indent="-342900" algn="l" defTabSz="914400" rtl="0" eaLnBrk="0" fontAlgn="base" latinLnBrk="0" hangingPunct="0">
                <a:lnSpc>
                  <a:spcPct val="100000"/>
                </a:lnSpc>
                <a:spcBef>
                  <a:spcPts val="600"/>
                </a:spcBef>
                <a:spcAft>
                  <a:spcPct val="0"/>
                </a:spcAft>
                <a:buClrTx/>
                <a:buSzTx/>
                <a:buFontTx/>
                <a:buAutoNum type="arabicPeriod"/>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Schwerpunkt auf den Fuhrpark: </a:t>
              </a: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Hier fallen viele </a:t>
              </a:r>
              <a:r>
                <a:rPr lang="de-DE" sz="1200" kern="0" dirty="0">
                  <a:latin typeface="+mn-lt"/>
                  <a:ea typeface="+mn-ea"/>
                </a:rPr>
                <a:t>Treibhausgas-Emissionen</a:t>
              </a: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 an und es gibt viele Ansatzpunkte, wie Emissionen reduziert werden können.</a:t>
              </a:r>
            </a:p>
            <a:p>
              <a:pPr marL="342900" marR="0" lvl="0" indent="-342900" algn="l" defTabSz="914400" rtl="0" eaLnBrk="0" fontAlgn="base" latinLnBrk="0" hangingPunct="0">
                <a:lnSpc>
                  <a:spcPct val="100000"/>
                </a:lnSpc>
                <a:spcBef>
                  <a:spcPts val="600"/>
                </a:spcBef>
                <a:spcAft>
                  <a:spcPct val="0"/>
                </a:spcAft>
                <a:buClrTx/>
                <a:buSzTx/>
                <a:buFontTx/>
                <a:buAutoNum type="arabicPeriod"/>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Strom</a:t>
              </a: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 Hier kann Klimafreund auch viel tun. Schon länger wird beispielsweise über eine kleine PV-Anlage diskutiert. </a:t>
              </a:r>
            </a:p>
            <a:p>
              <a:pPr marL="342900" marR="0" lvl="0" indent="-342900" algn="l" defTabSz="914400" rtl="0" eaLnBrk="0" fontAlgn="base" latinLnBrk="0" hangingPunct="0">
                <a:lnSpc>
                  <a:spcPct val="100000"/>
                </a:lnSpc>
                <a:spcBef>
                  <a:spcPts val="600"/>
                </a:spcBef>
                <a:spcAft>
                  <a:spcPct val="0"/>
                </a:spcAft>
                <a:buClrTx/>
                <a:buSzTx/>
                <a:buFontTx/>
                <a:buAutoNum type="arabicPeriod"/>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Heizen</a:t>
              </a: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 Den Erdgasbrenner zu ersetzen ist aktuell schwierig. Deshalb steht dieses Thema an letzter Stelle. </a:t>
              </a:r>
            </a:p>
          </p:txBody>
        </p:sp>
        <p:pic>
          <p:nvPicPr>
            <p:cNvPr id="5" name="Grafik 4" descr="Tools mit einfarbiger Füllung">
              <a:extLst>
                <a:ext uri="{FF2B5EF4-FFF2-40B4-BE49-F238E27FC236}">
                  <a16:creationId xmlns:a16="http://schemas.microsoft.com/office/drawing/2014/main" id="{12CA558C-CAC6-4C6D-06BF-E82E1CDB5140}"/>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1290439" y="2493382"/>
              <a:ext cx="422185" cy="422185"/>
            </a:xfrm>
            <a:prstGeom prst="rect">
              <a:avLst/>
            </a:prstGeom>
          </p:spPr>
        </p:pic>
      </p:grpSp>
      <p:sp>
        <p:nvSpPr>
          <p:cNvPr id="2" name="Fußzeilenplatzhalter 3">
            <a:extLst>
              <a:ext uri="{FF2B5EF4-FFF2-40B4-BE49-F238E27FC236}">
                <a16:creationId xmlns:a16="http://schemas.microsoft.com/office/drawing/2014/main" id="{7C999331-2AE9-48E0-324C-89FF7E2ADC0E}"/>
              </a:ext>
            </a:extLst>
          </p:cNvPr>
          <p:cNvSpPr>
            <a:spLocks noGrp="1"/>
          </p:cNvSpPr>
          <p:nvPr>
            <p:ph type="ftr" sz="quarter" idx="3"/>
          </p:nvPr>
        </p:nvSpPr>
        <p:spPr>
          <a:xfrm>
            <a:off x="5624354" y="6475412"/>
            <a:ext cx="6183646" cy="279400"/>
          </a:xfrm>
        </p:spPr>
        <p:txBody>
          <a:bodyPr/>
          <a:lstStyle/>
          <a:p>
            <a:r>
              <a:rPr lang="de-DE" b="1" dirty="0"/>
              <a:t>Handlungshilfe Klimamanagement für Einsteiger | © LfU | IZU Infozentrum UmweltWirtschaft | 2023</a:t>
            </a:r>
            <a:endParaRPr lang="de-DE"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78E9E9-5266-56F0-AB3D-33560B3E983F}"/>
              </a:ext>
            </a:extLst>
          </p:cNvPr>
          <p:cNvSpPr>
            <a:spLocks noGrp="1"/>
          </p:cNvSpPr>
          <p:nvPr>
            <p:ph type="title"/>
          </p:nvPr>
        </p:nvSpPr>
        <p:spPr/>
        <p:txBody>
          <a:bodyPr/>
          <a:lstStyle/>
          <a:p>
            <a:r>
              <a:rPr lang="de-DE" dirty="0"/>
              <a:t>Maßnahmenkarten für jedes Handlungsfeld</a:t>
            </a:r>
          </a:p>
        </p:txBody>
      </p:sp>
      <p:sp>
        <p:nvSpPr>
          <p:cNvPr id="3" name="Inhaltsplatzhalter 2">
            <a:extLst>
              <a:ext uri="{FF2B5EF4-FFF2-40B4-BE49-F238E27FC236}">
                <a16:creationId xmlns:a16="http://schemas.microsoft.com/office/drawing/2014/main" id="{EBBAF1A1-DD30-621F-FD9A-47653AB850D6}"/>
              </a:ext>
            </a:extLst>
          </p:cNvPr>
          <p:cNvSpPr>
            <a:spLocks noGrp="1"/>
          </p:cNvSpPr>
          <p:nvPr>
            <p:ph idx="1"/>
          </p:nvPr>
        </p:nvSpPr>
        <p:spPr>
          <a:xfrm>
            <a:off x="551384" y="1628776"/>
            <a:ext cx="7327732" cy="4697413"/>
          </a:xfrm>
        </p:spPr>
        <p:txBody>
          <a:bodyPr/>
          <a:lstStyle/>
          <a:p>
            <a:pPr marL="0" indent="0" eaLnBrk="1" hangingPunct="1">
              <a:buFontTx/>
              <a:buNone/>
              <a:defRPr/>
            </a:pPr>
            <a:r>
              <a:rPr lang="de-DE" sz="1400" dirty="0"/>
              <a:t>In der Handlungshilfe werden je Handlungsfeld drei beispielhafte Maßnahmen vorgestellt. Für eine Maßnahme hat das Unternehmen Klimafreund schon Erfahrungen gesammelt und zeigt das konkrete Vorgehen auf. Lassen Sie sich inspirieren. Weitere Informationen und Maßnahmen finden Sie in den Links </a:t>
            </a:r>
            <a:r>
              <a:rPr lang="de-DE" sz="1400" dirty="0">
                <a:hlinkClick r:id="rId2" action="ppaction://hlinksldjump"/>
              </a:rPr>
              <a:t>hier</a:t>
            </a:r>
            <a:r>
              <a:rPr lang="de-DE" sz="1400" dirty="0"/>
              <a:t>. </a:t>
            </a:r>
          </a:p>
          <a:p>
            <a:pPr marL="0" indent="0" eaLnBrk="1" hangingPunct="1">
              <a:buFontTx/>
              <a:buNone/>
              <a:defRPr/>
            </a:pPr>
            <a:endParaRPr lang="de-DE" sz="1400" dirty="0"/>
          </a:p>
          <a:p>
            <a:pPr marL="0" indent="0" eaLnBrk="1" hangingPunct="1">
              <a:buFontTx/>
              <a:buNone/>
              <a:defRPr/>
            </a:pPr>
            <a:r>
              <a:rPr lang="de-DE" sz="1400" dirty="0"/>
              <a:t>Die Karten sind wie folgt aufgebaut: </a:t>
            </a:r>
          </a:p>
          <a:p>
            <a:pPr lvl="1" eaLnBrk="1" hangingPunct="1">
              <a:buFont typeface="Arial" charset="0"/>
              <a:buChar char="–"/>
              <a:defRPr/>
            </a:pPr>
            <a:r>
              <a:rPr lang="de-DE" sz="1400" b="1" dirty="0"/>
              <a:t>Beschreibung</a:t>
            </a:r>
            <a:r>
              <a:rPr lang="de-DE" sz="1400" dirty="0"/>
              <a:t>: Die Maßnahme wird kurz beschrieben. </a:t>
            </a:r>
          </a:p>
          <a:p>
            <a:pPr lvl="1" eaLnBrk="1" hangingPunct="1">
              <a:buFont typeface="Arial" charset="0"/>
              <a:buChar char="–"/>
              <a:defRPr/>
            </a:pPr>
            <a:r>
              <a:rPr lang="de-DE" sz="1400" b="1" dirty="0"/>
              <a:t>Kosten</a:t>
            </a:r>
            <a:r>
              <a:rPr lang="de-DE" sz="1400" dirty="0"/>
              <a:t>: Geschätzte Höhe der Aufwände auf einer Skala von 1 bis 10. Je nach Unternehmensgröße unterscheiden sich die tatsächlichen Kosten deutlich. Je höher der Wert ist, desto höher sind die zu erwartenden Kosten. Die  Einrichtung von Solarthermie ist beispielsweise deutlich teurer als die Umstellung auf LED-Beleuchtung. </a:t>
            </a:r>
          </a:p>
          <a:p>
            <a:pPr lvl="1" eaLnBrk="1" hangingPunct="1">
              <a:buFont typeface="Arial" charset="0"/>
              <a:buChar char="–"/>
              <a:defRPr/>
            </a:pPr>
            <a:r>
              <a:rPr lang="de-DE" sz="1400" b="1" dirty="0"/>
              <a:t>Einsparpotenzial</a:t>
            </a:r>
            <a:r>
              <a:rPr lang="de-DE" sz="1400" dirty="0"/>
              <a:t>: Wie hoch ist das durchschnittliche Einsparpotenzial von Treibhausgasen bei dieser Maßnahme?</a:t>
            </a:r>
          </a:p>
          <a:p>
            <a:pPr lvl="1" eaLnBrk="1" hangingPunct="1">
              <a:buFont typeface="Arial" charset="0"/>
              <a:buChar char="–"/>
              <a:defRPr/>
            </a:pPr>
            <a:r>
              <a:rPr lang="de-DE" sz="1400" b="1" dirty="0"/>
              <a:t>Highlights</a:t>
            </a:r>
            <a:r>
              <a:rPr lang="de-DE" sz="1400" dirty="0"/>
              <a:t>: Welche positiven Nebeneffekte hat die Maßnahme, wieso ist eine Umsetzung so attraktiv?</a:t>
            </a:r>
          </a:p>
          <a:p>
            <a:pPr lvl="1" eaLnBrk="1" hangingPunct="1">
              <a:buFont typeface="Arial" charset="0"/>
              <a:buChar char="–"/>
              <a:defRPr/>
            </a:pPr>
            <a:r>
              <a:rPr lang="de-DE" sz="1400" b="1" dirty="0"/>
              <a:t>Tipps und Tricks</a:t>
            </a:r>
            <a:r>
              <a:rPr lang="de-DE" sz="1400" dirty="0"/>
              <a:t>: Was gilt es zu beachten? Wie kann diese Maßnahme besonders erfolgreich umgesetzt werden?</a:t>
            </a:r>
          </a:p>
          <a:p>
            <a:pPr marL="384175" lvl="1" indent="0">
              <a:buNone/>
            </a:pPr>
            <a:endParaRPr lang="de-DE" dirty="0"/>
          </a:p>
        </p:txBody>
      </p:sp>
      <p:sp>
        <p:nvSpPr>
          <p:cNvPr id="5" name="Foliennummernplatzhalter 4">
            <a:extLst>
              <a:ext uri="{FF2B5EF4-FFF2-40B4-BE49-F238E27FC236}">
                <a16:creationId xmlns:a16="http://schemas.microsoft.com/office/drawing/2014/main" id="{77BA5E8F-78DB-8F6C-A5AA-2BACD307087E}"/>
              </a:ext>
            </a:extLst>
          </p:cNvPr>
          <p:cNvSpPr>
            <a:spLocks noGrp="1"/>
          </p:cNvSpPr>
          <p:nvPr>
            <p:ph type="sldNum" sz="quarter" idx="13"/>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894680D0-7A83-433A-9719-C4143F27F647}" type="slidenum">
              <a:rPr kumimoji="0" lang="de-DE" sz="1000" b="0" i="0" u="none" strike="noStrike" kern="1200" cap="none" spc="0" normalizeH="0" baseline="0" noProof="0" smtClean="0">
                <a:ln>
                  <a:noFill/>
                </a:ln>
                <a:solidFill>
                  <a:srgbClr val="3B687F"/>
                </a:solidFill>
                <a:effectLst/>
                <a:uLnTx/>
                <a:uFillTx/>
                <a:latin typeface="Arial" charset="0"/>
                <a:ea typeface="ＭＳ Ｐゴシック"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18</a:t>
            </a:fld>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
        <p:nvSpPr>
          <p:cNvPr id="7" name="Rechteck 6">
            <a:extLst>
              <a:ext uri="{FF2B5EF4-FFF2-40B4-BE49-F238E27FC236}">
                <a16:creationId xmlns:a16="http://schemas.microsoft.com/office/drawing/2014/main" id="{2D665AD0-2DFF-F4EA-EC98-C5D789199FFA}"/>
              </a:ext>
            </a:extLst>
          </p:cNvPr>
          <p:cNvSpPr/>
          <p:nvPr/>
        </p:nvSpPr>
        <p:spPr bwMode="auto">
          <a:xfrm>
            <a:off x="8256240" y="1340768"/>
            <a:ext cx="3551760" cy="4697413"/>
          </a:xfrm>
          <a:prstGeom prst="rect">
            <a:avLst/>
          </a:prstGeom>
          <a:solidFill>
            <a:srgbClr val="DEE5E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10" name="Textfeld 9">
            <a:extLst>
              <a:ext uri="{FF2B5EF4-FFF2-40B4-BE49-F238E27FC236}">
                <a16:creationId xmlns:a16="http://schemas.microsoft.com/office/drawing/2014/main" id="{B6E0673E-6B2F-AA9E-214D-7D1941A13CC3}"/>
              </a:ext>
            </a:extLst>
          </p:cNvPr>
          <p:cNvSpPr txBox="1"/>
          <p:nvPr/>
        </p:nvSpPr>
        <p:spPr>
          <a:xfrm>
            <a:off x="8465675" y="1440355"/>
            <a:ext cx="3205849" cy="707886"/>
          </a:xfrm>
          <a:prstGeom prst="rect">
            <a:avLst/>
          </a:prstGeom>
          <a:solidFill>
            <a:srgbClr val="FFFFFF"/>
          </a:solidFill>
          <a:ln w="12700">
            <a:noFill/>
          </a:ln>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de-DE" sz="2000" b="1" dirty="0">
                <a:solidFill>
                  <a:srgbClr val="000000"/>
                </a:solidFill>
              </a:rPr>
              <a:t>Umsetzung einer Beispielmaßnahme</a:t>
            </a:r>
            <a:endParaRPr kumimoji="0" lang="de-DE" sz="2000" b="1"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11" name="Textfeld 10">
            <a:extLst>
              <a:ext uri="{FF2B5EF4-FFF2-40B4-BE49-F238E27FC236}">
                <a16:creationId xmlns:a16="http://schemas.microsoft.com/office/drawing/2014/main" id="{F1471BC7-769E-FAF3-8F2E-853C4E7D7092}"/>
              </a:ext>
            </a:extLst>
          </p:cNvPr>
          <p:cNvSpPr txBox="1"/>
          <p:nvPr/>
        </p:nvSpPr>
        <p:spPr>
          <a:xfrm>
            <a:off x="8452039" y="2305747"/>
            <a:ext cx="3468318" cy="253916"/>
          </a:xfrm>
          <a:prstGeom prst="rect">
            <a:avLst/>
          </a:prstGeom>
          <a:noFill/>
        </p:spPr>
        <p:txBody>
          <a:bodyPr wrap="square" rtlCol="0">
            <a:spAutoFit/>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de-DE" sz="1050" b="0" i="0" u="none" strike="noStrike" kern="1200" cap="none" spc="0" normalizeH="0" baseline="0" noProof="0" dirty="0">
                <a:ln>
                  <a:noFill/>
                </a:ln>
                <a:solidFill>
                  <a:srgbClr val="000000"/>
                </a:solidFill>
                <a:effectLst/>
                <a:uLnTx/>
                <a:uFillTx/>
                <a:latin typeface="Arial" charset="0"/>
                <a:ea typeface="ＭＳ Ｐゴシック" charset="-128"/>
                <a:cs typeface="+mn-cs"/>
              </a:rPr>
              <a:t>Beschreibung der Maßnahme</a:t>
            </a:r>
          </a:p>
        </p:txBody>
      </p:sp>
      <p:sp>
        <p:nvSpPr>
          <p:cNvPr id="12" name="Textfeld 11">
            <a:extLst>
              <a:ext uri="{FF2B5EF4-FFF2-40B4-BE49-F238E27FC236}">
                <a16:creationId xmlns:a16="http://schemas.microsoft.com/office/drawing/2014/main" id="{FBE495A1-6E12-BC81-4515-D9AC5A5D27C2}"/>
              </a:ext>
            </a:extLst>
          </p:cNvPr>
          <p:cNvSpPr txBox="1"/>
          <p:nvPr/>
        </p:nvSpPr>
        <p:spPr>
          <a:xfrm>
            <a:off x="8798124" y="4124081"/>
            <a:ext cx="2873401" cy="438582"/>
          </a:xfrm>
          <a:prstGeom prst="rect">
            <a:avLst/>
          </a:prstGeom>
          <a:solidFill>
            <a:srgbClr val="FFFFFF"/>
          </a:solidFill>
          <a:ln w="12700">
            <a:noFill/>
          </a:ln>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   </a:t>
            </a: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Highlight</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DE" sz="105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13" name="Textfeld 12">
            <a:extLst>
              <a:ext uri="{FF2B5EF4-FFF2-40B4-BE49-F238E27FC236}">
                <a16:creationId xmlns:a16="http://schemas.microsoft.com/office/drawing/2014/main" id="{EBDCA4FC-B577-0ED8-8B30-8DD90FE50C46}"/>
              </a:ext>
            </a:extLst>
          </p:cNvPr>
          <p:cNvSpPr txBox="1"/>
          <p:nvPr/>
        </p:nvSpPr>
        <p:spPr>
          <a:xfrm>
            <a:off x="8773802" y="5139225"/>
            <a:ext cx="2897723" cy="438582"/>
          </a:xfrm>
          <a:prstGeom prst="rect">
            <a:avLst/>
          </a:prstGeom>
          <a:solidFill>
            <a:srgbClr val="FFFFFF"/>
          </a:solidFill>
          <a:ln w="12700">
            <a:noFill/>
          </a:ln>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de-DE" sz="1200" b="1" dirty="0">
                <a:solidFill>
                  <a:srgbClr val="000000"/>
                </a:solidFill>
              </a:rPr>
              <a:t>    Tipps und Tricks</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DE" sz="1050" b="1"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14" name="Stern: 7 Zacken 13">
            <a:extLst>
              <a:ext uri="{FF2B5EF4-FFF2-40B4-BE49-F238E27FC236}">
                <a16:creationId xmlns:a16="http://schemas.microsoft.com/office/drawing/2014/main" id="{E93A6B8E-1F3F-02B4-89C0-9A9B8A5116C9}"/>
              </a:ext>
            </a:extLst>
          </p:cNvPr>
          <p:cNvSpPr/>
          <p:nvPr/>
        </p:nvSpPr>
        <p:spPr bwMode="auto">
          <a:xfrm>
            <a:off x="8376080" y="4010557"/>
            <a:ext cx="591559" cy="582532"/>
          </a:xfrm>
          <a:prstGeom prst="star7">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15" name="Stern: 7 Zacken 14">
            <a:extLst>
              <a:ext uri="{FF2B5EF4-FFF2-40B4-BE49-F238E27FC236}">
                <a16:creationId xmlns:a16="http://schemas.microsoft.com/office/drawing/2014/main" id="{6DB6A39E-9D45-4FF8-D800-54AD392E8D63}"/>
              </a:ext>
            </a:extLst>
          </p:cNvPr>
          <p:cNvSpPr/>
          <p:nvPr/>
        </p:nvSpPr>
        <p:spPr bwMode="auto">
          <a:xfrm>
            <a:off x="8384761" y="5012679"/>
            <a:ext cx="591559" cy="582532"/>
          </a:xfrm>
          <a:prstGeom prst="star7">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pSp>
        <p:nvGrpSpPr>
          <p:cNvPr id="17" name="Gruppieren 16">
            <a:extLst>
              <a:ext uri="{FF2B5EF4-FFF2-40B4-BE49-F238E27FC236}">
                <a16:creationId xmlns:a16="http://schemas.microsoft.com/office/drawing/2014/main" id="{708843DA-7790-1F2B-6176-3784BA38A726}"/>
              </a:ext>
            </a:extLst>
          </p:cNvPr>
          <p:cNvGrpSpPr/>
          <p:nvPr/>
        </p:nvGrpSpPr>
        <p:grpSpPr>
          <a:xfrm>
            <a:off x="8465826" y="3270167"/>
            <a:ext cx="3205699" cy="582884"/>
            <a:chOff x="754382" y="3558175"/>
            <a:chExt cx="3205699" cy="582884"/>
          </a:xfrm>
        </p:grpSpPr>
        <p:sp>
          <p:nvSpPr>
            <p:cNvPr id="18" name="Textfeld 17">
              <a:extLst>
                <a:ext uri="{FF2B5EF4-FFF2-40B4-BE49-F238E27FC236}">
                  <a16:creationId xmlns:a16="http://schemas.microsoft.com/office/drawing/2014/main" id="{9BF20AA0-4651-620E-1E3F-C50C8BB781B0}"/>
                </a:ext>
              </a:extLst>
            </p:cNvPr>
            <p:cNvSpPr txBox="1"/>
            <p:nvPr/>
          </p:nvSpPr>
          <p:spPr>
            <a:xfrm>
              <a:off x="1027780" y="3679394"/>
              <a:ext cx="957176" cy="461665"/>
            </a:xfrm>
            <a:prstGeom prst="rect">
              <a:avLst/>
            </a:prstGeom>
            <a:solidFill>
              <a:srgbClr val="FFFFFF"/>
            </a:solidFill>
            <a:ln w="12700">
              <a:noFill/>
            </a:ln>
          </p:spPr>
          <p:txBody>
            <a:bodyPr wrap="square" lIns="180000" rtlCol="0">
              <a:spAutoFit/>
            </a:bodyPr>
            <a:lstStyle>
              <a:defPPr>
                <a:defRPr lang="de-DE"/>
              </a:defPPr>
              <a:lvl1pPr marL="0" marR="0" lvl="0" indent="0" algn="l" defTabSz="914400" latinLnBrk="0">
                <a:lnSpc>
                  <a:spcPct val="100000"/>
                </a:lnSpc>
                <a:buClrTx/>
                <a:buSzTx/>
                <a:buFontTx/>
                <a:buNone/>
                <a:tabLst/>
                <a:defRPr sz="1200">
                  <a:solidFill>
                    <a:srgbClr val="000000"/>
                  </a:solidFill>
                </a:defRPr>
              </a:lvl1pPr>
            </a:lstStyle>
            <a:p>
              <a:r>
                <a:rPr lang="de-DE" b="1" dirty="0"/>
                <a:t>Kosten</a:t>
              </a:r>
            </a:p>
            <a:p>
              <a:r>
                <a:rPr lang="de-DE" dirty="0"/>
                <a:t>x/10</a:t>
              </a:r>
            </a:p>
          </p:txBody>
        </p:sp>
        <p:sp>
          <p:nvSpPr>
            <p:cNvPr id="20" name="Flussdiagramm: Daten 19">
              <a:extLst>
                <a:ext uri="{FF2B5EF4-FFF2-40B4-BE49-F238E27FC236}">
                  <a16:creationId xmlns:a16="http://schemas.microsoft.com/office/drawing/2014/main" id="{087B0031-5CAB-86A7-E486-5624BA8EC789}"/>
                </a:ext>
              </a:extLst>
            </p:cNvPr>
            <p:cNvSpPr/>
            <p:nvPr/>
          </p:nvSpPr>
          <p:spPr bwMode="auto">
            <a:xfrm>
              <a:off x="754382" y="3558175"/>
              <a:ext cx="406651" cy="499174"/>
            </a:xfrm>
            <a:prstGeom prst="flowChartInputOutput">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a:ln>
                  <a:noFill/>
                </a:ln>
                <a:solidFill>
                  <a:schemeClr val="tx1"/>
                </a:solidFill>
                <a:effectLst/>
                <a:highlight>
                  <a:srgbClr val="F9AA00"/>
                </a:highlight>
                <a:latin typeface="Arial" charset="0"/>
                <a:ea typeface="ＭＳ Ｐゴシック" charset="-128"/>
              </a:endParaRPr>
            </a:p>
          </p:txBody>
        </p:sp>
        <p:sp>
          <p:nvSpPr>
            <p:cNvPr id="23" name="Textfeld 22">
              <a:extLst>
                <a:ext uri="{FF2B5EF4-FFF2-40B4-BE49-F238E27FC236}">
                  <a16:creationId xmlns:a16="http://schemas.microsoft.com/office/drawing/2014/main" id="{CE5D5895-2D15-17B4-3F11-4160F7B79DF6}"/>
                </a:ext>
              </a:extLst>
            </p:cNvPr>
            <p:cNvSpPr txBox="1"/>
            <p:nvPr/>
          </p:nvSpPr>
          <p:spPr>
            <a:xfrm>
              <a:off x="2291913" y="3679394"/>
              <a:ext cx="1668168" cy="461665"/>
            </a:xfrm>
            <a:prstGeom prst="rect">
              <a:avLst/>
            </a:prstGeom>
            <a:solidFill>
              <a:srgbClr val="FFFFFF"/>
            </a:solidFill>
            <a:ln w="12700">
              <a:noFill/>
            </a:ln>
          </p:spPr>
          <p:txBody>
            <a:bodyPr wrap="square" lIns="180000" rtlCol="0">
              <a:spAutoFit/>
            </a:bodyPr>
            <a:lstStyle>
              <a:defPPr>
                <a:defRPr lang="de-DE"/>
              </a:defPPr>
              <a:lvl1pPr marL="0" marR="0" lvl="0" indent="0" algn="l" defTabSz="914400" latinLnBrk="0">
                <a:lnSpc>
                  <a:spcPct val="100000"/>
                </a:lnSpc>
                <a:buClrTx/>
                <a:buSzTx/>
                <a:buFontTx/>
                <a:buNone/>
                <a:tabLst/>
                <a:defRPr sz="1200">
                  <a:solidFill>
                    <a:srgbClr val="000000"/>
                  </a:solidFill>
                </a:defRPr>
              </a:lvl1pPr>
            </a:lstStyle>
            <a:p>
              <a:r>
                <a:rPr lang="de-DE" b="1" dirty="0"/>
                <a:t>Einsparpotenzial</a:t>
              </a:r>
            </a:p>
            <a:p>
              <a:r>
                <a:rPr lang="de-DE" dirty="0"/>
                <a:t>x/10</a:t>
              </a:r>
            </a:p>
          </p:txBody>
        </p:sp>
        <p:sp>
          <p:nvSpPr>
            <p:cNvPr id="24" name="Flussdiagramm: Daten 23">
              <a:extLst>
                <a:ext uri="{FF2B5EF4-FFF2-40B4-BE49-F238E27FC236}">
                  <a16:creationId xmlns:a16="http://schemas.microsoft.com/office/drawing/2014/main" id="{C552FF42-38ED-7CD6-B2B6-FB0E519D35AB}"/>
                </a:ext>
              </a:extLst>
            </p:cNvPr>
            <p:cNvSpPr/>
            <p:nvPr/>
          </p:nvSpPr>
          <p:spPr bwMode="auto">
            <a:xfrm>
              <a:off x="2056964" y="3558175"/>
              <a:ext cx="406651" cy="499174"/>
            </a:xfrm>
            <a:prstGeom prst="flowChartInputOutput">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a:ln>
                  <a:noFill/>
                </a:ln>
                <a:solidFill>
                  <a:schemeClr val="tx1"/>
                </a:solidFill>
                <a:effectLst/>
                <a:highlight>
                  <a:srgbClr val="F9AA00"/>
                </a:highlight>
                <a:latin typeface="Arial" charset="0"/>
                <a:ea typeface="ＭＳ Ｐゴシック" charset="-128"/>
              </a:endParaRPr>
            </a:p>
          </p:txBody>
        </p:sp>
        <p:pic>
          <p:nvPicPr>
            <p:cNvPr id="25" name="Grafik 24" descr="Messgerät mit einfarbiger Füllung">
              <a:extLst>
                <a:ext uri="{FF2B5EF4-FFF2-40B4-BE49-F238E27FC236}">
                  <a16:creationId xmlns:a16="http://schemas.microsoft.com/office/drawing/2014/main" id="{CF7EC5FC-BFB2-B652-03E5-CA502908DD96}"/>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134461" y="3662789"/>
              <a:ext cx="273574" cy="273574"/>
            </a:xfrm>
            <a:prstGeom prst="rect">
              <a:avLst/>
            </a:prstGeom>
          </p:spPr>
        </p:pic>
        <p:pic>
          <p:nvPicPr>
            <p:cNvPr id="26" name="Inhaltsplatzhalter 25" descr="Euro mit einfarbiger Füllung">
              <a:extLst>
                <a:ext uri="{FF2B5EF4-FFF2-40B4-BE49-F238E27FC236}">
                  <a16:creationId xmlns:a16="http://schemas.microsoft.com/office/drawing/2014/main" id="{086263E3-9C19-6F16-2D99-72CAE8D596F7}"/>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bwMode="auto">
            <a:xfrm>
              <a:off x="754382" y="3646041"/>
              <a:ext cx="323441" cy="3234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6" name="Fußzeilenplatzhalter 3">
            <a:extLst>
              <a:ext uri="{FF2B5EF4-FFF2-40B4-BE49-F238E27FC236}">
                <a16:creationId xmlns:a16="http://schemas.microsoft.com/office/drawing/2014/main" id="{F9AD1019-CF95-8AA2-5E17-61C034B3451F}"/>
              </a:ext>
            </a:extLst>
          </p:cNvPr>
          <p:cNvSpPr>
            <a:spLocks noGrp="1"/>
          </p:cNvSpPr>
          <p:nvPr>
            <p:ph type="ftr" sz="quarter" idx="3"/>
          </p:nvPr>
        </p:nvSpPr>
        <p:spPr>
          <a:xfrm>
            <a:off x="5624354" y="6475412"/>
            <a:ext cx="6183646" cy="279400"/>
          </a:xfrm>
        </p:spPr>
        <p:txBody>
          <a:bodyPr/>
          <a:lstStyle/>
          <a:p>
            <a:r>
              <a:rPr lang="de-DE" b="1" dirty="0"/>
              <a:t>Handlungshilfe Klimamanagement für Einsteiger | © LfU | IZU Infozentrum UmweltWirtschaft | 2023</a:t>
            </a:r>
            <a:endParaRPr lang="de-DE" dirty="0"/>
          </a:p>
        </p:txBody>
      </p:sp>
    </p:spTree>
    <p:extLst>
      <p:ext uri="{BB962C8B-B14F-4D97-AF65-F5344CB8AC3E}">
        <p14:creationId xmlns:p14="http://schemas.microsoft.com/office/powerpoint/2010/main" val="10439638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2D4F00-5308-382C-B9EE-AE8CBD8D6975}"/>
              </a:ext>
            </a:extLst>
          </p:cNvPr>
          <p:cNvSpPr>
            <a:spLocks noGrp="1"/>
          </p:cNvSpPr>
          <p:nvPr>
            <p:ph type="title"/>
          </p:nvPr>
        </p:nvSpPr>
        <p:spPr/>
        <p:txBody>
          <a:bodyPr/>
          <a:lstStyle/>
          <a:p>
            <a:r>
              <a:rPr lang="de-DE" dirty="0"/>
              <a:t>Verbesserung der Energieeffizienz im Unternehmen</a:t>
            </a:r>
          </a:p>
        </p:txBody>
      </p:sp>
      <p:sp>
        <p:nvSpPr>
          <p:cNvPr id="6" name="Inhaltsplatzhalter 5">
            <a:extLst>
              <a:ext uri="{FF2B5EF4-FFF2-40B4-BE49-F238E27FC236}">
                <a16:creationId xmlns:a16="http://schemas.microsoft.com/office/drawing/2014/main" id="{1E8A1FE9-E25A-A72C-7CAA-0C7FC809F756}"/>
              </a:ext>
            </a:extLst>
          </p:cNvPr>
          <p:cNvSpPr>
            <a:spLocks noGrp="1"/>
          </p:cNvSpPr>
          <p:nvPr>
            <p:ph idx="1"/>
          </p:nvPr>
        </p:nvSpPr>
        <p:spPr/>
        <p:txBody>
          <a:bodyPr/>
          <a:lstStyle/>
          <a:p>
            <a:endParaRPr lang="de-DE" dirty="0"/>
          </a:p>
        </p:txBody>
      </p:sp>
      <p:sp>
        <p:nvSpPr>
          <p:cNvPr id="5" name="Foliennummernplatzhalter 4">
            <a:extLst>
              <a:ext uri="{FF2B5EF4-FFF2-40B4-BE49-F238E27FC236}">
                <a16:creationId xmlns:a16="http://schemas.microsoft.com/office/drawing/2014/main" id="{6DA9C644-63B7-12A6-CE11-A43CC267B392}"/>
              </a:ext>
            </a:extLst>
          </p:cNvPr>
          <p:cNvSpPr>
            <a:spLocks noGrp="1"/>
          </p:cNvSpPr>
          <p:nvPr>
            <p:ph type="sldNum" sz="quarter" idx="13"/>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894680D0-7A83-433A-9719-C4143F27F647}" type="slidenum">
              <a:rPr kumimoji="0" lang="de-DE" sz="1000" b="0" i="0" u="none" strike="noStrike" kern="1200" cap="none" spc="0" normalizeH="0" baseline="0" noProof="0" smtClean="0">
                <a:ln>
                  <a:noFill/>
                </a:ln>
                <a:solidFill>
                  <a:srgbClr val="3B687F"/>
                </a:solidFill>
                <a:effectLst/>
                <a:uLnTx/>
                <a:uFillTx/>
                <a:latin typeface="Arial" charset="0"/>
                <a:ea typeface="ＭＳ Ｐゴシック"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19</a:t>
            </a:fld>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
        <p:nvSpPr>
          <p:cNvPr id="7" name="Rechteck 6">
            <a:extLst>
              <a:ext uri="{FF2B5EF4-FFF2-40B4-BE49-F238E27FC236}">
                <a16:creationId xmlns:a16="http://schemas.microsoft.com/office/drawing/2014/main" id="{7FCE1614-6CA5-092F-D91F-5899D4E5A9B0}"/>
              </a:ext>
            </a:extLst>
          </p:cNvPr>
          <p:cNvSpPr/>
          <p:nvPr/>
        </p:nvSpPr>
        <p:spPr bwMode="auto">
          <a:xfrm>
            <a:off x="544796" y="1628776"/>
            <a:ext cx="3534979" cy="4697413"/>
          </a:xfrm>
          <a:prstGeom prst="rect">
            <a:avLst/>
          </a:prstGeom>
          <a:solidFill>
            <a:srgbClr val="DEE5E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8" name="Textfeld 7">
            <a:extLst>
              <a:ext uri="{FF2B5EF4-FFF2-40B4-BE49-F238E27FC236}">
                <a16:creationId xmlns:a16="http://schemas.microsoft.com/office/drawing/2014/main" id="{1F988263-CC05-FECC-B0B0-2B2AB88295EB}"/>
              </a:ext>
            </a:extLst>
          </p:cNvPr>
          <p:cNvSpPr txBox="1"/>
          <p:nvPr/>
        </p:nvSpPr>
        <p:spPr>
          <a:xfrm>
            <a:off x="754232" y="1728363"/>
            <a:ext cx="3181528" cy="707886"/>
          </a:xfrm>
          <a:prstGeom prst="rect">
            <a:avLst/>
          </a:prstGeom>
          <a:solidFill>
            <a:srgbClr val="FFFFFF"/>
          </a:solidFill>
          <a:ln w="12700">
            <a:noFill/>
          </a:ln>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2000" b="1" i="0" u="none" strike="noStrike" kern="1200" cap="none" spc="0" normalizeH="0" baseline="0" noProof="0" dirty="0">
                <a:ln>
                  <a:noFill/>
                </a:ln>
                <a:effectLst/>
                <a:uLnTx/>
                <a:uFillTx/>
                <a:latin typeface="Arial" charset="0"/>
                <a:ea typeface="ＭＳ Ｐゴシック" charset="-128"/>
                <a:cs typeface="+mn-cs"/>
              </a:rPr>
              <a:t>Einsatz von effizienten Antrieben</a:t>
            </a:r>
          </a:p>
        </p:txBody>
      </p:sp>
      <p:sp>
        <p:nvSpPr>
          <p:cNvPr id="9" name="Textfeld 8">
            <a:extLst>
              <a:ext uri="{FF2B5EF4-FFF2-40B4-BE49-F238E27FC236}">
                <a16:creationId xmlns:a16="http://schemas.microsoft.com/office/drawing/2014/main" id="{33753494-3888-2D9C-2221-856AAEF44C82}"/>
              </a:ext>
            </a:extLst>
          </p:cNvPr>
          <p:cNvSpPr txBox="1"/>
          <p:nvPr/>
        </p:nvSpPr>
        <p:spPr>
          <a:xfrm>
            <a:off x="731581" y="2495536"/>
            <a:ext cx="3053753" cy="1061829"/>
          </a:xfrm>
          <a:prstGeom prst="rect">
            <a:avLst/>
          </a:prstGeom>
          <a:noFill/>
        </p:spPr>
        <p:txBody>
          <a:bodyPr wrap="square" rtlCol="0">
            <a:spAutoFit/>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lang="de-DE" sz="1050" dirty="0"/>
              <a:t>D</a:t>
            </a:r>
            <a:r>
              <a:rPr kumimoji="0" lang="de-DE" sz="1050" b="0" i="0" u="none" strike="noStrike" kern="1200" cap="none" spc="0" normalizeH="0" baseline="0" noProof="0" dirty="0">
                <a:ln>
                  <a:noFill/>
                </a:ln>
                <a:effectLst/>
                <a:uLnTx/>
                <a:uFillTx/>
                <a:latin typeface="Arial" charset="0"/>
                <a:ea typeface="ＭＳ Ｐゴシック" charset="-128"/>
                <a:cs typeface="+mn-cs"/>
              </a:rPr>
              <a:t>ie Effizienzklasse von Motoren spielt eine große Rolle. In der Praxis weisen IE5-Motoren im Vergleich zu IE4-Motoren 20 % geringere Verluste auf. Prüfen Sie zum Beispiel die verbauten Pumpen. Das Baujahr der Anlagen verrät schon viel über deren Effizienz.</a:t>
            </a:r>
            <a:endParaRPr kumimoji="0" lang="de-DE" sz="1050" b="0" i="0" u="none" strike="noStrike" kern="1200" cap="none" spc="0" normalizeH="0" baseline="0" noProof="0" dirty="0">
              <a:ln>
                <a:noFill/>
              </a:ln>
              <a:solidFill>
                <a:srgbClr val="FF0000"/>
              </a:solidFill>
              <a:effectLst/>
              <a:uLnTx/>
              <a:uFillTx/>
              <a:latin typeface="Arial" charset="0"/>
              <a:ea typeface="ＭＳ Ｐゴシック" charset="-128"/>
              <a:cs typeface="+mn-cs"/>
            </a:endParaRPr>
          </a:p>
        </p:txBody>
      </p:sp>
      <p:sp>
        <p:nvSpPr>
          <p:cNvPr id="10" name="Textfeld 9">
            <a:extLst>
              <a:ext uri="{FF2B5EF4-FFF2-40B4-BE49-F238E27FC236}">
                <a16:creationId xmlns:a16="http://schemas.microsoft.com/office/drawing/2014/main" id="{E5E88691-FEC6-AB8A-2762-49FFB4A122D6}"/>
              </a:ext>
            </a:extLst>
          </p:cNvPr>
          <p:cNvSpPr txBox="1"/>
          <p:nvPr/>
        </p:nvSpPr>
        <p:spPr>
          <a:xfrm>
            <a:off x="1062359" y="4469345"/>
            <a:ext cx="2873401" cy="784830"/>
          </a:xfrm>
          <a:prstGeom prst="rect">
            <a:avLst/>
          </a:prstGeom>
          <a:solidFill>
            <a:srgbClr val="FFFFFF"/>
          </a:solidFill>
          <a:ln w="12700">
            <a:noFill/>
          </a:ln>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   </a:t>
            </a: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Highlight</a:t>
            </a:r>
          </a:p>
          <a:p>
            <a:pPr marL="0" marR="0" lvl="0" indent="0" algn="l" defTabSz="914400" rtl="0" eaLnBrk="0" fontAlgn="base" latinLnBrk="0" hangingPunct="0">
              <a:lnSpc>
                <a:spcPct val="100000"/>
              </a:lnSpc>
              <a:spcBef>
                <a:spcPct val="0"/>
              </a:spcBef>
              <a:spcAft>
                <a:spcPct val="0"/>
              </a:spcAft>
              <a:buClrTx/>
              <a:buSzTx/>
              <a:buFontTx/>
              <a:buNone/>
              <a:tabLst/>
              <a:defRPr/>
            </a:pPr>
            <a:r>
              <a:rPr lang="de-DE" sz="1200" b="1" dirty="0">
                <a:solidFill>
                  <a:srgbClr val="000000"/>
                </a:solidFill>
              </a:rPr>
              <a:t>   </a:t>
            </a:r>
            <a:r>
              <a:rPr lang="de-DE" sz="1050" dirty="0">
                <a:solidFill>
                  <a:srgbClr val="000000"/>
                </a:solidFill>
              </a:rPr>
              <a:t>Effizienzgewinne bedeuten auch immer Kostenersparnisse durch den reduzierten Energieverbrauch.</a:t>
            </a:r>
            <a:endPar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11" name="Textfeld 10">
            <a:extLst>
              <a:ext uri="{FF2B5EF4-FFF2-40B4-BE49-F238E27FC236}">
                <a16:creationId xmlns:a16="http://schemas.microsoft.com/office/drawing/2014/main" id="{0AF53F61-9F59-91A9-645E-A617AB08D34D}"/>
              </a:ext>
            </a:extLst>
          </p:cNvPr>
          <p:cNvSpPr txBox="1"/>
          <p:nvPr/>
        </p:nvSpPr>
        <p:spPr>
          <a:xfrm>
            <a:off x="1062358" y="5380200"/>
            <a:ext cx="2873401" cy="923330"/>
          </a:xfrm>
          <a:prstGeom prst="rect">
            <a:avLst/>
          </a:prstGeom>
          <a:solidFill>
            <a:srgbClr val="FFFFFF"/>
          </a:solidFill>
          <a:ln w="12700">
            <a:noFill/>
          </a:ln>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   </a:t>
            </a: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Tipps und Tricks</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050" i="0" u="none" strike="noStrike" kern="1200" cap="none" spc="0" normalizeH="0" baseline="0" noProof="0" dirty="0">
                <a:ln>
                  <a:noFill/>
                </a:ln>
                <a:solidFill>
                  <a:srgbClr val="000000"/>
                </a:solidFill>
                <a:effectLst/>
                <a:uLnTx/>
                <a:uFillTx/>
                <a:latin typeface="Arial" charset="0"/>
                <a:ea typeface="ＭＳ Ｐゴシック" charset="-128"/>
                <a:cs typeface="+mn-cs"/>
              </a:rPr>
              <a:t>    Bei Motoren ist die Dimensionierung entscheidend. Die Auswahl der richtigen Motorengröße für die Anwendung vermeidet überhöhte Kosten.</a:t>
            </a:r>
          </a:p>
        </p:txBody>
      </p:sp>
      <p:sp>
        <p:nvSpPr>
          <p:cNvPr id="12" name="Stern: 7 Zacken 11">
            <a:extLst>
              <a:ext uri="{FF2B5EF4-FFF2-40B4-BE49-F238E27FC236}">
                <a16:creationId xmlns:a16="http://schemas.microsoft.com/office/drawing/2014/main" id="{45D3359D-5D46-06BF-4F27-DBE18593FFAB}"/>
              </a:ext>
            </a:extLst>
          </p:cNvPr>
          <p:cNvSpPr/>
          <p:nvPr/>
        </p:nvSpPr>
        <p:spPr bwMode="auto">
          <a:xfrm>
            <a:off x="623392" y="4340170"/>
            <a:ext cx="591559" cy="582532"/>
          </a:xfrm>
          <a:prstGeom prst="star7">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13" name="Stern: 7 Zacken 12">
            <a:extLst>
              <a:ext uri="{FF2B5EF4-FFF2-40B4-BE49-F238E27FC236}">
                <a16:creationId xmlns:a16="http://schemas.microsoft.com/office/drawing/2014/main" id="{65ECFCB7-C644-9622-9543-04F5490516DA}"/>
              </a:ext>
            </a:extLst>
          </p:cNvPr>
          <p:cNvSpPr/>
          <p:nvPr/>
        </p:nvSpPr>
        <p:spPr bwMode="auto">
          <a:xfrm>
            <a:off x="623392" y="5254175"/>
            <a:ext cx="591559" cy="582532"/>
          </a:xfrm>
          <a:prstGeom prst="star7">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28" name="Rechteck 27">
            <a:extLst>
              <a:ext uri="{FF2B5EF4-FFF2-40B4-BE49-F238E27FC236}">
                <a16:creationId xmlns:a16="http://schemas.microsoft.com/office/drawing/2014/main" id="{AF2C95B6-ABDE-DD26-E77C-AAF4FE5EA238}"/>
              </a:ext>
            </a:extLst>
          </p:cNvPr>
          <p:cNvSpPr/>
          <p:nvPr/>
        </p:nvSpPr>
        <p:spPr bwMode="auto">
          <a:xfrm>
            <a:off x="4439816" y="1628800"/>
            <a:ext cx="3534979" cy="4697413"/>
          </a:xfrm>
          <a:prstGeom prst="rect">
            <a:avLst/>
          </a:prstGeom>
          <a:solidFill>
            <a:srgbClr val="DEE5E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29" name="Textfeld 28">
            <a:extLst>
              <a:ext uri="{FF2B5EF4-FFF2-40B4-BE49-F238E27FC236}">
                <a16:creationId xmlns:a16="http://schemas.microsoft.com/office/drawing/2014/main" id="{BE76979C-A1A8-48FD-E9D0-BB0CAD2F3725}"/>
              </a:ext>
            </a:extLst>
          </p:cNvPr>
          <p:cNvSpPr txBox="1"/>
          <p:nvPr/>
        </p:nvSpPr>
        <p:spPr>
          <a:xfrm>
            <a:off x="4649252" y="1728363"/>
            <a:ext cx="3181528" cy="707886"/>
          </a:xfrm>
          <a:prstGeom prst="rect">
            <a:avLst/>
          </a:prstGeom>
          <a:solidFill>
            <a:srgbClr val="FFFFFF"/>
          </a:solidFill>
          <a:ln w="12700">
            <a:noFill/>
          </a:ln>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2000" b="1" i="0" u="none" strike="noStrike" kern="1200" cap="none" spc="0" normalizeH="0" baseline="0" noProof="0" dirty="0">
                <a:ln>
                  <a:noFill/>
                </a:ln>
                <a:solidFill>
                  <a:srgbClr val="000000"/>
                </a:solidFill>
                <a:effectLst/>
                <a:uLnTx/>
                <a:uFillTx/>
                <a:latin typeface="Arial" charset="0"/>
                <a:ea typeface="ＭＳ Ｐゴシック" charset="-128"/>
                <a:cs typeface="+mn-cs"/>
              </a:rPr>
              <a:t>Installation von LED- Beleuchtung</a:t>
            </a:r>
          </a:p>
        </p:txBody>
      </p:sp>
      <p:sp>
        <p:nvSpPr>
          <p:cNvPr id="30" name="Textfeld 29">
            <a:extLst>
              <a:ext uri="{FF2B5EF4-FFF2-40B4-BE49-F238E27FC236}">
                <a16:creationId xmlns:a16="http://schemas.microsoft.com/office/drawing/2014/main" id="{72A21EF0-FBC1-DB9E-FF33-636028C69FAF}"/>
              </a:ext>
            </a:extLst>
          </p:cNvPr>
          <p:cNvSpPr txBox="1"/>
          <p:nvPr/>
        </p:nvSpPr>
        <p:spPr>
          <a:xfrm>
            <a:off x="4580059" y="2478850"/>
            <a:ext cx="3250721" cy="1061829"/>
          </a:xfrm>
          <a:prstGeom prst="rect">
            <a:avLst/>
          </a:prstGeom>
          <a:noFill/>
        </p:spPr>
        <p:txBody>
          <a:bodyPr wrap="square" rtlCol="0">
            <a:spAutoFit/>
          </a:bodyPr>
          <a:lstStyle/>
          <a:p>
            <a:pPr algn="just">
              <a:defRPr/>
            </a:pPr>
            <a:r>
              <a:rPr lang="de-DE" sz="1050" dirty="0">
                <a:solidFill>
                  <a:srgbClr val="000000"/>
                </a:solidFill>
                <a:latin typeface="Arial" charset="0"/>
                <a:ea typeface="ＭＳ Ｐゴシック" charset="-128"/>
              </a:rPr>
              <a:t>LEDs sind mittlerweile Technikstandard. Dann, wenn kein Tageslicht genutzt werden kann, sollten Sie auf LED zurückgreifen. Basis sind Helligkeitsmessungen und Arbeitsschutz-Standards. Ein Büroplatz sollte z. B. mit mindestens 500 Lux ausgeleuchtet sein. </a:t>
            </a:r>
          </a:p>
        </p:txBody>
      </p:sp>
      <p:sp>
        <p:nvSpPr>
          <p:cNvPr id="31" name="Textfeld 30">
            <a:extLst>
              <a:ext uri="{FF2B5EF4-FFF2-40B4-BE49-F238E27FC236}">
                <a16:creationId xmlns:a16="http://schemas.microsoft.com/office/drawing/2014/main" id="{5A441721-ABF9-C5AF-6B26-82AA8020E964}"/>
              </a:ext>
            </a:extLst>
          </p:cNvPr>
          <p:cNvSpPr txBox="1"/>
          <p:nvPr/>
        </p:nvSpPr>
        <p:spPr>
          <a:xfrm>
            <a:off x="4943872" y="4468856"/>
            <a:ext cx="2873401" cy="646331"/>
          </a:xfrm>
          <a:prstGeom prst="rect">
            <a:avLst/>
          </a:prstGeom>
          <a:solidFill>
            <a:srgbClr val="FFFFFF"/>
          </a:solidFill>
          <a:ln w="12700">
            <a:noFill/>
          </a:ln>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   </a:t>
            </a: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Highlight</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   </a:t>
            </a:r>
            <a:r>
              <a:rPr kumimoji="0" lang="de-DE" sz="1050" b="0" i="0" u="none" strike="noStrike" kern="1200" cap="none" spc="0" normalizeH="0" baseline="0" noProof="0" dirty="0">
                <a:ln>
                  <a:noFill/>
                </a:ln>
                <a:solidFill>
                  <a:srgbClr val="000000"/>
                </a:solidFill>
                <a:effectLst/>
                <a:uLnTx/>
                <a:uFillTx/>
                <a:latin typeface="Arial" charset="0"/>
                <a:ea typeface="ＭＳ Ｐゴシック" charset="-128"/>
                <a:cs typeface="+mn-cs"/>
              </a:rPr>
              <a:t>Gute Beleuchtung erhöht auch den Komfort </a:t>
            </a:r>
            <a:r>
              <a:rPr lang="de-DE" sz="1050" dirty="0">
                <a:solidFill>
                  <a:srgbClr val="000000"/>
                </a:solidFill>
              </a:rPr>
              <a:t>für die Mitarbeitenden. </a:t>
            </a: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32" name="Textfeld 31">
            <a:extLst>
              <a:ext uri="{FF2B5EF4-FFF2-40B4-BE49-F238E27FC236}">
                <a16:creationId xmlns:a16="http://schemas.microsoft.com/office/drawing/2014/main" id="{28FD8966-C0B6-B371-2AFD-C965C04D7E15}"/>
              </a:ext>
            </a:extLst>
          </p:cNvPr>
          <p:cNvSpPr txBox="1"/>
          <p:nvPr/>
        </p:nvSpPr>
        <p:spPr>
          <a:xfrm>
            <a:off x="4928617" y="5341055"/>
            <a:ext cx="2914609" cy="923330"/>
          </a:xfrm>
          <a:prstGeom prst="rect">
            <a:avLst/>
          </a:prstGeom>
          <a:solidFill>
            <a:srgbClr val="FFFFFF"/>
          </a:solidFill>
          <a:ln w="12700">
            <a:noFill/>
          </a:ln>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   </a:t>
            </a: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Tipps und Tricks</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050" b="0" i="0" u="none" strike="noStrike" kern="1200" cap="none" spc="0" normalizeH="0" baseline="0" noProof="0" dirty="0">
                <a:ln>
                  <a:noFill/>
                </a:ln>
                <a:solidFill>
                  <a:srgbClr val="000000"/>
                </a:solidFill>
                <a:effectLst/>
                <a:uLnTx/>
                <a:uFillTx/>
                <a:latin typeface="Arial" charset="0"/>
                <a:ea typeface="ＭＳ Ｐゴシック" charset="-128"/>
                <a:cs typeface="+mn-cs"/>
              </a:rPr>
              <a:t>    Beachten Sie, LEDs haben gerichtetes Licht. Bei der Nachrüstung von herkömmlichen Leuchten haben Sie deshalb keine optimale Lichtverteilung.</a:t>
            </a: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33" name="Stern: 7 Zacken 32">
            <a:extLst>
              <a:ext uri="{FF2B5EF4-FFF2-40B4-BE49-F238E27FC236}">
                <a16:creationId xmlns:a16="http://schemas.microsoft.com/office/drawing/2014/main" id="{13FE23A8-0AEA-F4FD-171E-49533776CA41}"/>
              </a:ext>
            </a:extLst>
          </p:cNvPr>
          <p:cNvSpPr/>
          <p:nvPr/>
        </p:nvSpPr>
        <p:spPr bwMode="auto">
          <a:xfrm>
            <a:off x="4511824" y="4353055"/>
            <a:ext cx="591559" cy="582532"/>
          </a:xfrm>
          <a:prstGeom prst="star7">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34" name="Stern: 7 Zacken 33">
            <a:extLst>
              <a:ext uri="{FF2B5EF4-FFF2-40B4-BE49-F238E27FC236}">
                <a16:creationId xmlns:a16="http://schemas.microsoft.com/office/drawing/2014/main" id="{035724CB-5034-04E9-CEA0-04374C48739A}"/>
              </a:ext>
            </a:extLst>
          </p:cNvPr>
          <p:cNvSpPr/>
          <p:nvPr/>
        </p:nvSpPr>
        <p:spPr bwMode="auto">
          <a:xfrm>
            <a:off x="4511824" y="5222732"/>
            <a:ext cx="591559" cy="582532"/>
          </a:xfrm>
          <a:prstGeom prst="star7">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35" name="Rechteck 34">
            <a:extLst>
              <a:ext uri="{FF2B5EF4-FFF2-40B4-BE49-F238E27FC236}">
                <a16:creationId xmlns:a16="http://schemas.microsoft.com/office/drawing/2014/main" id="{2761199C-F692-D960-854D-F87427CCDC54}"/>
              </a:ext>
            </a:extLst>
          </p:cNvPr>
          <p:cNvSpPr/>
          <p:nvPr/>
        </p:nvSpPr>
        <p:spPr bwMode="auto">
          <a:xfrm>
            <a:off x="8312443" y="1628776"/>
            <a:ext cx="3534979" cy="4697413"/>
          </a:xfrm>
          <a:prstGeom prst="rect">
            <a:avLst/>
          </a:prstGeom>
          <a:solidFill>
            <a:srgbClr val="DEE5E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36" name="Textfeld 35">
            <a:extLst>
              <a:ext uri="{FF2B5EF4-FFF2-40B4-BE49-F238E27FC236}">
                <a16:creationId xmlns:a16="http://schemas.microsoft.com/office/drawing/2014/main" id="{DBE39774-4F7C-7CA0-C6F7-6F438F7C99C9}"/>
              </a:ext>
            </a:extLst>
          </p:cNvPr>
          <p:cNvSpPr txBox="1"/>
          <p:nvPr/>
        </p:nvSpPr>
        <p:spPr>
          <a:xfrm>
            <a:off x="8521879" y="1728363"/>
            <a:ext cx="3181528" cy="707886"/>
          </a:xfrm>
          <a:prstGeom prst="rect">
            <a:avLst/>
          </a:prstGeom>
          <a:solidFill>
            <a:srgbClr val="FFFFFF"/>
          </a:solidFill>
          <a:ln w="12700">
            <a:noFill/>
          </a:ln>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2000" b="1" i="0" u="none" strike="noStrike" kern="1200" cap="none" spc="0" normalizeH="0" baseline="0" noProof="0" dirty="0">
                <a:ln>
                  <a:noFill/>
                </a:ln>
                <a:solidFill>
                  <a:srgbClr val="000000"/>
                </a:solidFill>
                <a:effectLst/>
                <a:uLnTx/>
                <a:uFillTx/>
                <a:latin typeface="Arial" charset="0"/>
                <a:ea typeface="ＭＳ Ｐゴシック" charset="-128"/>
                <a:cs typeface="+mn-cs"/>
              </a:rPr>
              <a:t>Erfassung von Energiedaten</a:t>
            </a:r>
          </a:p>
        </p:txBody>
      </p:sp>
      <p:sp>
        <p:nvSpPr>
          <p:cNvPr id="37" name="Textfeld 36">
            <a:extLst>
              <a:ext uri="{FF2B5EF4-FFF2-40B4-BE49-F238E27FC236}">
                <a16:creationId xmlns:a16="http://schemas.microsoft.com/office/drawing/2014/main" id="{0E7E98BB-5A80-73A3-D03A-1E094D2B9E8B}"/>
              </a:ext>
            </a:extLst>
          </p:cNvPr>
          <p:cNvSpPr txBox="1"/>
          <p:nvPr/>
        </p:nvSpPr>
        <p:spPr>
          <a:xfrm>
            <a:off x="8459729" y="2557267"/>
            <a:ext cx="3243677" cy="1061829"/>
          </a:xfrm>
          <a:prstGeom prst="rect">
            <a:avLst/>
          </a:prstGeom>
          <a:noFill/>
        </p:spPr>
        <p:txBody>
          <a:bodyPr wrap="square" rtlCol="0">
            <a:spAutoFit/>
          </a:bodyPr>
          <a:lstStyle/>
          <a:p>
            <a:pPr algn="just">
              <a:defRPr/>
            </a:pPr>
            <a:r>
              <a:rPr lang="de-DE" sz="1050" dirty="0">
                <a:solidFill>
                  <a:srgbClr val="000000"/>
                </a:solidFill>
                <a:latin typeface="Arial" charset="0"/>
                <a:ea typeface="ＭＳ Ｐゴシック" charset="-128"/>
              </a:rPr>
              <a:t>Die Erfassung von Energiedaten gibt Aufschluss darüber, wohin beispielsweise Ihr Strom genau fließt. Dies erfolgt durch Berater im Rahmen eines Energieaudits, Sie können aber auch selbst tätig werden. So erkennen Sie die Schwerpunkte und Verbesserungspotenziale. </a:t>
            </a:r>
          </a:p>
        </p:txBody>
      </p:sp>
      <p:sp>
        <p:nvSpPr>
          <p:cNvPr id="38" name="Textfeld 37">
            <a:extLst>
              <a:ext uri="{FF2B5EF4-FFF2-40B4-BE49-F238E27FC236}">
                <a16:creationId xmlns:a16="http://schemas.microsoft.com/office/drawing/2014/main" id="{85E96766-1A5C-6D8B-C10D-9B616DE381EB}"/>
              </a:ext>
            </a:extLst>
          </p:cNvPr>
          <p:cNvSpPr txBox="1"/>
          <p:nvPr/>
        </p:nvSpPr>
        <p:spPr>
          <a:xfrm>
            <a:off x="8830005" y="4449074"/>
            <a:ext cx="2873401" cy="761747"/>
          </a:xfrm>
          <a:prstGeom prst="rect">
            <a:avLst/>
          </a:prstGeom>
          <a:solidFill>
            <a:srgbClr val="FFFFFF"/>
          </a:solidFill>
          <a:ln w="12700">
            <a:noFill/>
          </a:ln>
        </p:spPr>
        <p:txBody>
          <a:bodyPr wrap="square" lIns="216000"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  Highlight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050" b="0" i="0" u="none" strike="noStrike" kern="1200" cap="none" spc="0" normalizeH="0" baseline="0" noProof="0" dirty="0">
                <a:ln>
                  <a:noFill/>
                </a:ln>
                <a:solidFill>
                  <a:srgbClr val="000000"/>
                </a:solidFill>
                <a:effectLst/>
                <a:uLnTx/>
                <a:uFillTx/>
                <a:latin typeface="Arial" charset="0"/>
                <a:ea typeface="ＭＳ Ｐゴシック" charset="-128"/>
                <a:cs typeface="+mn-cs"/>
              </a:rPr>
              <a:t>  Nutzen Sie ein Steckermessgerät für kleinere Verbraucher. Das ist günstig und aufschlussreich.</a:t>
            </a:r>
          </a:p>
        </p:txBody>
      </p:sp>
      <p:sp>
        <p:nvSpPr>
          <p:cNvPr id="39" name="Textfeld 38">
            <a:extLst>
              <a:ext uri="{FF2B5EF4-FFF2-40B4-BE49-F238E27FC236}">
                <a16:creationId xmlns:a16="http://schemas.microsoft.com/office/drawing/2014/main" id="{E79BBAD6-303D-241F-FF79-D30718B5CA33}"/>
              </a:ext>
            </a:extLst>
          </p:cNvPr>
          <p:cNvSpPr txBox="1"/>
          <p:nvPr/>
        </p:nvSpPr>
        <p:spPr>
          <a:xfrm>
            <a:off x="8830005" y="5395616"/>
            <a:ext cx="2873401" cy="600164"/>
          </a:xfrm>
          <a:prstGeom prst="rect">
            <a:avLst/>
          </a:prstGeom>
          <a:solidFill>
            <a:srgbClr val="FFFFFF"/>
          </a:solidFill>
          <a:ln w="12700">
            <a:noFill/>
          </a:ln>
        </p:spPr>
        <p:txBody>
          <a:bodyPr wrap="square" lIns="180000"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 Tipps und Tricks</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050" b="0" i="0" u="none" strike="noStrike" kern="1200" cap="none" spc="0" normalizeH="0" baseline="0" noProof="0" dirty="0">
                <a:ln>
                  <a:noFill/>
                </a:ln>
                <a:solidFill>
                  <a:srgbClr val="000000"/>
                </a:solidFill>
                <a:effectLst/>
                <a:uLnTx/>
                <a:uFillTx/>
                <a:latin typeface="Arial" charset="0"/>
                <a:ea typeface="ＭＳ Ｐゴシック" charset="-128"/>
                <a:cs typeface="+mn-cs"/>
              </a:rPr>
              <a:t> Schauen Sie in ausführliche Leitfäden, wie z. B. das E-Tool der Mittelstandsinitiative. </a:t>
            </a:r>
          </a:p>
        </p:txBody>
      </p:sp>
      <p:sp>
        <p:nvSpPr>
          <p:cNvPr id="40" name="Stern: 7 Zacken 39">
            <a:extLst>
              <a:ext uri="{FF2B5EF4-FFF2-40B4-BE49-F238E27FC236}">
                <a16:creationId xmlns:a16="http://schemas.microsoft.com/office/drawing/2014/main" id="{5B866E76-C9FE-81A8-8815-0F2F01738CC8}"/>
              </a:ext>
            </a:extLst>
          </p:cNvPr>
          <p:cNvSpPr/>
          <p:nvPr/>
        </p:nvSpPr>
        <p:spPr bwMode="auto">
          <a:xfrm>
            <a:off x="8432283" y="4319976"/>
            <a:ext cx="591559" cy="582532"/>
          </a:xfrm>
          <a:prstGeom prst="star7">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41" name="Stern: 7 Zacken 40">
            <a:extLst>
              <a:ext uri="{FF2B5EF4-FFF2-40B4-BE49-F238E27FC236}">
                <a16:creationId xmlns:a16="http://schemas.microsoft.com/office/drawing/2014/main" id="{3760EA96-B6AD-7493-EC3F-31D505F5B4B0}"/>
              </a:ext>
            </a:extLst>
          </p:cNvPr>
          <p:cNvSpPr/>
          <p:nvPr/>
        </p:nvSpPr>
        <p:spPr bwMode="auto">
          <a:xfrm>
            <a:off x="8432283" y="5276683"/>
            <a:ext cx="591559" cy="582532"/>
          </a:xfrm>
          <a:prstGeom prst="star7">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pSp>
        <p:nvGrpSpPr>
          <p:cNvPr id="14" name="Gruppieren 13">
            <a:extLst>
              <a:ext uri="{FF2B5EF4-FFF2-40B4-BE49-F238E27FC236}">
                <a16:creationId xmlns:a16="http://schemas.microsoft.com/office/drawing/2014/main" id="{4F1082A8-D236-CEDB-E01A-3B3E25DC657D}"/>
              </a:ext>
            </a:extLst>
          </p:cNvPr>
          <p:cNvGrpSpPr/>
          <p:nvPr/>
        </p:nvGrpSpPr>
        <p:grpSpPr>
          <a:xfrm>
            <a:off x="782776" y="3735187"/>
            <a:ext cx="3152983" cy="582884"/>
            <a:chOff x="782776" y="3558175"/>
            <a:chExt cx="3134585" cy="582884"/>
          </a:xfrm>
        </p:grpSpPr>
        <p:sp>
          <p:nvSpPr>
            <p:cNvPr id="15" name="Textfeld 14">
              <a:extLst>
                <a:ext uri="{FF2B5EF4-FFF2-40B4-BE49-F238E27FC236}">
                  <a16:creationId xmlns:a16="http://schemas.microsoft.com/office/drawing/2014/main" id="{0625C26D-9287-34C7-23DF-0BA15D8F925A}"/>
                </a:ext>
              </a:extLst>
            </p:cNvPr>
            <p:cNvSpPr txBox="1"/>
            <p:nvPr/>
          </p:nvSpPr>
          <p:spPr>
            <a:xfrm>
              <a:off x="1069132" y="3679394"/>
              <a:ext cx="957176" cy="461665"/>
            </a:xfrm>
            <a:prstGeom prst="rect">
              <a:avLst/>
            </a:prstGeom>
            <a:solidFill>
              <a:srgbClr val="FFFFFF"/>
            </a:solidFill>
            <a:ln w="12700">
              <a:noFill/>
            </a:ln>
          </p:spPr>
          <p:txBody>
            <a:bodyPr wrap="square" lIns="180000" rtlCol="0">
              <a:spAutoFit/>
            </a:bodyPr>
            <a:lstStyle>
              <a:defPPr>
                <a:defRPr lang="de-DE"/>
              </a:defPPr>
              <a:lvl1pPr marL="0" marR="0" lvl="0" indent="0" algn="l" defTabSz="914400" latinLnBrk="0">
                <a:lnSpc>
                  <a:spcPct val="100000"/>
                </a:lnSpc>
                <a:buClrTx/>
                <a:buSzTx/>
                <a:buFontTx/>
                <a:buNone/>
                <a:tabLst/>
                <a:defRPr sz="1200">
                  <a:solidFill>
                    <a:srgbClr val="000000"/>
                  </a:solidFill>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Kosten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6/10</a:t>
              </a:r>
            </a:p>
          </p:txBody>
        </p:sp>
        <p:sp>
          <p:nvSpPr>
            <p:cNvPr id="16" name="Flussdiagramm: Daten 15">
              <a:extLst>
                <a:ext uri="{FF2B5EF4-FFF2-40B4-BE49-F238E27FC236}">
                  <a16:creationId xmlns:a16="http://schemas.microsoft.com/office/drawing/2014/main" id="{474B4FAB-F4B9-466F-142A-2942862EC479}"/>
                </a:ext>
              </a:extLst>
            </p:cNvPr>
            <p:cNvSpPr/>
            <p:nvPr/>
          </p:nvSpPr>
          <p:spPr bwMode="auto">
            <a:xfrm>
              <a:off x="782776" y="3558175"/>
              <a:ext cx="406651" cy="499174"/>
            </a:xfrm>
            <a:prstGeom prst="flowChartInputOutput">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highlight>
                  <a:srgbClr val="F9AA00"/>
                </a:highlight>
                <a:uLnTx/>
                <a:uFillTx/>
                <a:latin typeface="Arial" charset="0"/>
                <a:ea typeface="ＭＳ Ｐゴシック" charset="-128"/>
                <a:cs typeface="+mn-cs"/>
              </a:endParaRPr>
            </a:p>
          </p:txBody>
        </p:sp>
        <p:sp>
          <p:nvSpPr>
            <p:cNvPr id="17" name="Textfeld 16">
              <a:extLst>
                <a:ext uri="{FF2B5EF4-FFF2-40B4-BE49-F238E27FC236}">
                  <a16:creationId xmlns:a16="http://schemas.microsoft.com/office/drawing/2014/main" id="{A8BF83A8-4D5E-61D3-C7AD-AEFD892D91CD}"/>
                </a:ext>
              </a:extLst>
            </p:cNvPr>
            <p:cNvSpPr txBox="1"/>
            <p:nvPr/>
          </p:nvSpPr>
          <p:spPr>
            <a:xfrm>
              <a:off x="2291913" y="3679394"/>
              <a:ext cx="1625448" cy="461665"/>
            </a:xfrm>
            <a:prstGeom prst="rect">
              <a:avLst/>
            </a:prstGeom>
            <a:solidFill>
              <a:srgbClr val="FFFFFF"/>
            </a:solidFill>
            <a:ln w="12700">
              <a:noFill/>
            </a:ln>
          </p:spPr>
          <p:txBody>
            <a:bodyPr wrap="square" lIns="180000" rtlCol="0">
              <a:spAutoFit/>
            </a:bodyPr>
            <a:lstStyle>
              <a:defPPr>
                <a:defRPr lang="de-DE"/>
              </a:defPPr>
              <a:lvl1pPr marL="0" marR="0" lvl="0" indent="0" algn="l" defTabSz="914400" latinLnBrk="0">
                <a:lnSpc>
                  <a:spcPct val="100000"/>
                </a:lnSpc>
                <a:buClrTx/>
                <a:buSzTx/>
                <a:buFontTx/>
                <a:buNone/>
                <a:tabLst/>
                <a:defRPr sz="1200">
                  <a:solidFill>
                    <a:srgbClr val="000000"/>
                  </a:solidFill>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Einsparpotenzial</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7/10</a:t>
              </a:r>
            </a:p>
          </p:txBody>
        </p:sp>
        <p:sp>
          <p:nvSpPr>
            <p:cNvPr id="18" name="Flussdiagramm: Daten 17">
              <a:extLst>
                <a:ext uri="{FF2B5EF4-FFF2-40B4-BE49-F238E27FC236}">
                  <a16:creationId xmlns:a16="http://schemas.microsoft.com/office/drawing/2014/main" id="{C95B6AA5-9C15-D624-041D-1133C3B8CF4A}"/>
                </a:ext>
              </a:extLst>
            </p:cNvPr>
            <p:cNvSpPr/>
            <p:nvPr/>
          </p:nvSpPr>
          <p:spPr bwMode="auto">
            <a:xfrm>
              <a:off x="2068103" y="3558175"/>
              <a:ext cx="406651" cy="499174"/>
            </a:xfrm>
            <a:prstGeom prst="flowChartInputOutput">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highlight>
                  <a:srgbClr val="F9AA00"/>
                </a:highlight>
                <a:uLnTx/>
                <a:uFillTx/>
                <a:latin typeface="Arial" charset="0"/>
                <a:ea typeface="ＭＳ Ｐゴシック" charset="-128"/>
                <a:cs typeface="+mn-cs"/>
              </a:endParaRPr>
            </a:p>
          </p:txBody>
        </p:sp>
        <p:pic>
          <p:nvPicPr>
            <p:cNvPr id="19" name="Grafik 18" descr="Messgerät mit einfarbiger Füllung">
              <a:extLst>
                <a:ext uri="{FF2B5EF4-FFF2-40B4-BE49-F238E27FC236}">
                  <a16:creationId xmlns:a16="http://schemas.microsoft.com/office/drawing/2014/main" id="{F25E00D0-9523-DFA0-BDA0-54342E244CA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145600" y="3662789"/>
              <a:ext cx="273574" cy="273574"/>
            </a:xfrm>
            <a:prstGeom prst="rect">
              <a:avLst/>
            </a:prstGeom>
          </p:spPr>
        </p:pic>
        <p:pic>
          <p:nvPicPr>
            <p:cNvPr id="20" name="Inhaltsplatzhalter 25" descr="Euro mit einfarbiger Füllung">
              <a:extLst>
                <a:ext uri="{FF2B5EF4-FFF2-40B4-BE49-F238E27FC236}">
                  <a16:creationId xmlns:a16="http://schemas.microsoft.com/office/drawing/2014/main" id="{F5D3D34D-1830-D542-ED66-1575675668DC}"/>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bwMode="auto">
            <a:xfrm>
              <a:off x="795734" y="3646041"/>
              <a:ext cx="323441" cy="3234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grpSp>
        <p:nvGrpSpPr>
          <p:cNvPr id="21" name="Gruppieren 20">
            <a:extLst>
              <a:ext uri="{FF2B5EF4-FFF2-40B4-BE49-F238E27FC236}">
                <a16:creationId xmlns:a16="http://schemas.microsoft.com/office/drawing/2014/main" id="{CAB94512-CF65-8FF4-4C4B-4ECC31D2E293}"/>
              </a:ext>
            </a:extLst>
          </p:cNvPr>
          <p:cNvGrpSpPr/>
          <p:nvPr/>
        </p:nvGrpSpPr>
        <p:grpSpPr>
          <a:xfrm>
            <a:off x="4622239" y="3735185"/>
            <a:ext cx="3220987" cy="582884"/>
            <a:chOff x="4622240" y="3671813"/>
            <a:chExt cx="3134585" cy="582884"/>
          </a:xfrm>
        </p:grpSpPr>
        <p:sp>
          <p:nvSpPr>
            <p:cNvPr id="22" name="Textfeld 21">
              <a:extLst>
                <a:ext uri="{FF2B5EF4-FFF2-40B4-BE49-F238E27FC236}">
                  <a16:creationId xmlns:a16="http://schemas.microsoft.com/office/drawing/2014/main" id="{E0543988-BC88-CFC4-BA2F-4D3A5248BEE6}"/>
                </a:ext>
              </a:extLst>
            </p:cNvPr>
            <p:cNvSpPr txBox="1"/>
            <p:nvPr/>
          </p:nvSpPr>
          <p:spPr>
            <a:xfrm>
              <a:off x="4908596" y="3793032"/>
              <a:ext cx="957176" cy="461665"/>
            </a:xfrm>
            <a:prstGeom prst="rect">
              <a:avLst/>
            </a:prstGeom>
            <a:solidFill>
              <a:srgbClr val="FFFFFF"/>
            </a:solidFill>
            <a:ln w="12700">
              <a:noFill/>
            </a:ln>
          </p:spPr>
          <p:txBody>
            <a:bodyPr wrap="square" lIns="180000" rtlCol="0">
              <a:spAutoFit/>
            </a:bodyPr>
            <a:lstStyle>
              <a:defPPr>
                <a:defRPr lang="de-DE"/>
              </a:defPPr>
              <a:lvl1pPr marL="0" marR="0" lvl="0" indent="0" algn="l" defTabSz="914400" latinLnBrk="0">
                <a:lnSpc>
                  <a:spcPct val="100000"/>
                </a:lnSpc>
                <a:buClrTx/>
                <a:buSzTx/>
                <a:buFontTx/>
                <a:buNone/>
                <a:tabLst/>
                <a:defRPr sz="1200">
                  <a:solidFill>
                    <a:srgbClr val="000000"/>
                  </a:solidFill>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Kosten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1/10</a:t>
              </a:r>
            </a:p>
          </p:txBody>
        </p:sp>
        <p:sp>
          <p:nvSpPr>
            <p:cNvPr id="23" name="Flussdiagramm: Daten 22">
              <a:extLst>
                <a:ext uri="{FF2B5EF4-FFF2-40B4-BE49-F238E27FC236}">
                  <a16:creationId xmlns:a16="http://schemas.microsoft.com/office/drawing/2014/main" id="{68B1E4E4-52E0-B9F5-88A0-BB712C7ED7F3}"/>
                </a:ext>
              </a:extLst>
            </p:cNvPr>
            <p:cNvSpPr/>
            <p:nvPr/>
          </p:nvSpPr>
          <p:spPr bwMode="auto">
            <a:xfrm>
              <a:off x="4622240" y="3671813"/>
              <a:ext cx="406651" cy="499174"/>
            </a:xfrm>
            <a:prstGeom prst="flowChartInputOutput">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highlight>
                  <a:srgbClr val="F9AA00"/>
                </a:highlight>
                <a:uLnTx/>
                <a:uFillTx/>
                <a:latin typeface="Arial" charset="0"/>
                <a:ea typeface="ＭＳ Ｐゴシック" charset="-128"/>
                <a:cs typeface="+mn-cs"/>
              </a:endParaRPr>
            </a:p>
          </p:txBody>
        </p:sp>
        <p:sp>
          <p:nvSpPr>
            <p:cNvPr id="24" name="Textfeld 23">
              <a:extLst>
                <a:ext uri="{FF2B5EF4-FFF2-40B4-BE49-F238E27FC236}">
                  <a16:creationId xmlns:a16="http://schemas.microsoft.com/office/drawing/2014/main" id="{5D3CD650-3A45-96EB-2F1F-A6903930FB2F}"/>
                </a:ext>
              </a:extLst>
            </p:cNvPr>
            <p:cNvSpPr txBox="1"/>
            <p:nvPr/>
          </p:nvSpPr>
          <p:spPr>
            <a:xfrm>
              <a:off x="6131377" y="3793032"/>
              <a:ext cx="1625448" cy="461665"/>
            </a:xfrm>
            <a:prstGeom prst="rect">
              <a:avLst/>
            </a:prstGeom>
            <a:solidFill>
              <a:srgbClr val="FFFFFF"/>
            </a:solidFill>
            <a:ln w="12700">
              <a:noFill/>
            </a:ln>
          </p:spPr>
          <p:txBody>
            <a:bodyPr wrap="square" lIns="180000" rtlCol="0">
              <a:spAutoFit/>
            </a:bodyPr>
            <a:lstStyle>
              <a:defPPr>
                <a:defRPr lang="de-DE"/>
              </a:defPPr>
              <a:lvl1pPr marL="0" marR="0" lvl="0" indent="0" algn="l" defTabSz="914400" latinLnBrk="0">
                <a:lnSpc>
                  <a:spcPct val="100000"/>
                </a:lnSpc>
                <a:buClrTx/>
                <a:buSzTx/>
                <a:buFontTx/>
                <a:buNone/>
                <a:tabLst/>
                <a:defRPr sz="1200">
                  <a:solidFill>
                    <a:srgbClr val="000000"/>
                  </a:solidFill>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Einsparpotenzial</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2/10</a:t>
              </a:r>
            </a:p>
          </p:txBody>
        </p:sp>
        <p:sp>
          <p:nvSpPr>
            <p:cNvPr id="25" name="Flussdiagramm: Daten 24">
              <a:extLst>
                <a:ext uri="{FF2B5EF4-FFF2-40B4-BE49-F238E27FC236}">
                  <a16:creationId xmlns:a16="http://schemas.microsoft.com/office/drawing/2014/main" id="{C3DC6ECA-F741-04CC-1196-E55FA5F31C56}"/>
                </a:ext>
              </a:extLst>
            </p:cNvPr>
            <p:cNvSpPr/>
            <p:nvPr/>
          </p:nvSpPr>
          <p:spPr bwMode="auto">
            <a:xfrm>
              <a:off x="5907567" y="3671813"/>
              <a:ext cx="406651" cy="499174"/>
            </a:xfrm>
            <a:prstGeom prst="flowChartInputOutput">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highlight>
                  <a:srgbClr val="F9AA00"/>
                </a:highlight>
                <a:uLnTx/>
                <a:uFillTx/>
                <a:latin typeface="Arial" charset="0"/>
                <a:ea typeface="ＭＳ Ｐゴシック" charset="-128"/>
                <a:cs typeface="+mn-cs"/>
              </a:endParaRPr>
            </a:p>
          </p:txBody>
        </p:sp>
        <p:pic>
          <p:nvPicPr>
            <p:cNvPr id="26" name="Inhaltsplatzhalter 25" descr="Euro mit einfarbiger Füllung">
              <a:extLst>
                <a:ext uri="{FF2B5EF4-FFF2-40B4-BE49-F238E27FC236}">
                  <a16:creationId xmlns:a16="http://schemas.microsoft.com/office/drawing/2014/main" id="{DA45061F-4365-AF75-84A1-28100E3FB920}"/>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bwMode="auto">
            <a:xfrm>
              <a:off x="4638158" y="3755956"/>
              <a:ext cx="323441" cy="3234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7" name="Grafik 26" descr="Messgerät mit einfarbiger Füllung">
              <a:extLst>
                <a:ext uri="{FF2B5EF4-FFF2-40B4-BE49-F238E27FC236}">
                  <a16:creationId xmlns:a16="http://schemas.microsoft.com/office/drawing/2014/main" id="{C452B81D-1F4C-E79D-A224-866DA4DA1EEA}"/>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85064" y="3776427"/>
              <a:ext cx="273574" cy="273574"/>
            </a:xfrm>
            <a:prstGeom prst="rect">
              <a:avLst/>
            </a:prstGeom>
          </p:spPr>
        </p:pic>
      </p:grpSp>
      <p:sp>
        <p:nvSpPr>
          <p:cNvPr id="42" name="Textfeld 41">
            <a:extLst>
              <a:ext uri="{FF2B5EF4-FFF2-40B4-BE49-F238E27FC236}">
                <a16:creationId xmlns:a16="http://schemas.microsoft.com/office/drawing/2014/main" id="{FDBA594B-110D-3960-A65F-8DD23113FF85}"/>
              </a:ext>
            </a:extLst>
          </p:cNvPr>
          <p:cNvSpPr txBox="1"/>
          <p:nvPr/>
        </p:nvSpPr>
        <p:spPr>
          <a:xfrm>
            <a:off x="8823619" y="3858638"/>
            <a:ext cx="957176" cy="461665"/>
          </a:xfrm>
          <a:prstGeom prst="rect">
            <a:avLst/>
          </a:prstGeom>
          <a:solidFill>
            <a:srgbClr val="FFFFFF"/>
          </a:solidFill>
          <a:ln w="12700">
            <a:noFill/>
          </a:ln>
        </p:spPr>
        <p:txBody>
          <a:bodyPr wrap="square" lIns="180000" rtlCol="0">
            <a:spAutoFit/>
          </a:bodyPr>
          <a:lstStyle>
            <a:defPPr>
              <a:defRPr lang="de-DE"/>
            </a:defPPr>
            <a:lvl1pPr marL="0" marR="0" lvl="0" indent="0" algn="l" defTabSz="914400" latinLnBrk="0">
              <a:lnSpc>
                <a:spcPct val="100000"/>
              </a:lnSpc>
              <a:buClrTx/>
              <a:buSzTx/>
              <a:buFontTx/>
              <a:buNone/>
              <a:tabLst/>
              <a:defRPr sz="1200">
                <a:solidFill>
                  <a:srgbClr val="000000"/>
                </a:solidFill>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Kosten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3/10</a:t>
            </a:r>
          </a:p>
        </p:txBody>
      </p:sp>
      <p:sp>
        <p:nvSpPr>
          <p:cNvPr id="43" name="Flussdiagramm: Daten 42">
            <a:extLst>
              <a:ext uri="{FF2B5EF4-FFF2-40B4-BE49-F238E27FC236}">
                <a16:creationId xmlns:a16="http://schemas.microsoft.com/office/drawing/2014/main" id="{993DEDC1-F93E-3B6B-03DE-12DFDDB25C5A}"/>
              </a:ext>
            </a:extLst>
          </p:cNvPr>
          <p:cNvSpPr/>
          <p:nvPr/>
        </p:nvSpPr>
        <p:spPr bwMode="auto">
          <a:xfrm>
            <a:off x="8537263" y="3719504"/>
            <a:ext cx="406651" cy="499174"/>
          </a:xfrm>
          <a:prstGeom prst="flowChartInputOutput">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highlight>
                <a:srgbClr val="F9AA00"/>
              </a:highlight>
              <a:uLnTx/>
              <a:uFillTx/>
              <a:latin typeface="Arial" charset="0"/>
              <a:ea typeface="ＭＳ Ｐゴシック" charset="-128"/>
              <a:cs typeface="+mn-cs"/>
            </a:endParaRPr>
          </a:p>
        </p:txBody>
      </p:sp>
      <p:sp>
        <p:nvSpPr>
          <p:cNvPr id="44" name="Textfeld 43">
            <a:extLst>
              <a:ext uri="{FF2B5EF4-FFF2-40B4-BE49-F238E27FC236}">
                <a16:creationId xmlns:a16="http://schemas.microsoft.com/office/drawing/2014/main" id="{959A92C4-7FE5-0DF3-FA0F-A8ED6D000877}"/>
              </a:ext>
            </a:extLst>
          </p:cNvPr>
          <p:cNvSpPr txBox="1"/>
          <p:nvPr/>
        </p:nvSpPr>
        <p:spPr>
          <a:xfrm>
            <a:off x="10046400" y="3858638"/>
            <a:ext cx="1657006" cy="461665"/>
          </a:xfrm>
          <a:prstGeom prst="rect">
            <a:avLst/>
          </a:prstGeom>
          <a:solidFill>
            <a:srgbClr val="FFFFFF"/>
          </a:solidFill>
          <a:ln w="12700">
            <a:noFill/>
          </a:ln>
        </p:spPr>
        <p:txBody>
          <a:bodyPr wrap="square" lIns="180000" rtlCol="0">
            <a:spAutoFit/>
          </a:bodyPr>
          <a:lstStyle>
            <a:defPPr>
              <a:defRPr lang="de-DE"/>
            </a:defPPr>
            <a:lvl1pPr marL="0" marR="0" lvl="0" indent="0" algn="l" defTabSz="914400" latinLnBrk="0">
              <a:lnSpc>
                <a:spcPct val="100000"/>
              </a:lnSpc>
              <a:buClrTx/>
              <a:buSzTx/>
              <a:buFontTx/>
              <a:buNone/>
              <a:tabLst/>
              <a:defRPr sz="1200">
                <a:solidFill>
                  <a:srgbClr val="000000"/>
                </a:solidFill>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Einsparpotenzial</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3/10</a:t>
            </a:r>
          </a:p>
        </p:txBody>
      </p:sp>
      <p:sp>
        <p:nvSpPr>
          <p:cNvPr id="45" name="Flussdiagramm: Daten 44">
            <a:extLst>
              <a:ext uri="{FF2B5EF4-FFF2-40B4-BE49-F238E27FC236}">
                <a16:creationId xmlns:a16="http://schemas.microsoft.com/office/drawing/2014/main" id="{1178C52B-4879-C540-5699-D4B11D1B0787}"/>
              </a:ext>
            </a:extLst>
          </p:cNvPr>
          <p:cNvSpPr/>
          <p:nvPr/>
        </p:nvSpPr>
        <p:spPr bwMode="auto">
          <a:xfrm>
            <a:off x="9822590" y="3719504"/>
            <a:ext cx="406651" cy="499174"/>
          </a:xfrm>
          <a:prstGeom prst="flowChartInputOutput">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highlight>
                <a:srgbClr val="F9AA00"/>
              </a:highlight>
              <a:uLnTx/>
              <a:uFillTx/>
              <a:latin typeface="Arial" charset="0"/>
              <a:ea typeface="ＭＳ Ｐゴシック" charset="-128"/>
              <a:cs typeface="+mn-cs"/>
            </a:endParaRPr>
          </a:p>
        </p:txBody>
      </p:sp>
      <p:pic>
        <p:nvPicPr>
          <p:cNvPr id="46" name="Inhaltsplatzhalter 25" descr="Euro mit einfarbiger Füllung">
            <a:extLst>
              <a:ext uri="{FF2B5EF4-FFF2-40B4-BE49-F238E27FC236}">
                <a16:creationId xmlns:a16="http://schemas.microsoft.com/office/drawing/2014/main" id="{53726B44-358E-716C-498A-F6CE72CE977B}"/>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bwMode="auto">
          <a:xfrm>
            <a:off x="8553181" y="3823229"/>
            <a:ext cx="323441" cy="3234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7" name="Grafik 46" descr="Messgerät mit einfarbiger Füllung">
            <a:extLst>
              <a:ext uri="{FF2B5EF4-FFF2-40B4-BE49-F238E27FC236}">
                <a16:creationId xmlns:a16="http://schemas.microsoft.com/office/drawing/2014/main" id="{A2AED367-EBB7-28BB-ED97-6861B0382112}"/>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900087" y="3786630"/>
            <a:ext cx="273574" cy="273574"/>
          </a:xfrm>
          <a:prstGeom prst="rect">
            <a:avLst/>
          </a:prstGeom>
        </p:spPr>
      </p:pic>
      <p:sp>
        <p:nvSpPr>
          <p:cNvPr id="3" name="Sprechblase: rechteckig mit abgerundeten Ecken 2">
            <a:extLst>
              <a:ext uri="{FF2B5EF4-FFF2-40B4-BE49-F238E27FC236}">
                <a16:creationId xmlns:a16="http://schemas.microsoft.com/office/drawing/2014/main" id="{0B8E9A51-D169-BEDF-2BAF-68DC6DFE6223}"/>
              </a:ext>
            </a:extLst>
          </p:cNvPr>
          <p:cNvSpPr/>
          <p:nvPr/>
        </p:nvSpPr>
        <p:spPr>
          <a:xfrm>
            <a:off x="9480376" y="1027483"/>
            <a:ext cx="2367046" cy="407617"/>
          </a:xfrm>
          <a:prstGeom prst="wedgeRoundRectCallout">
            <a:avLst>
              <a:gd name="adj1" fmla="val -53035"/>
              <a:gd name="adj2" fmla="val -33593"/>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l" defTabSz="914354">
              <a:defRPr/>
            </a:pPr>
            <a:r>
              <a:rPr kumimoji="0" lang="de-DE" sz="1200" b="0" i="0" u="none" strike="noStrike" kern="1200" cap="none" spc="0" normalizeH="0" baseline="0" noProof="0" dirty="0">
                <a:ln>
                  <a:noFill/>
                </a:ln>
                <a:solidFill>
                  <a:srgbClr val="000000"/>
                </a:solidFill>
                <a:effectLst/>
                <a:uLnTx/>
                <a:uFillTx/>
                <a:latin typeface="Arial"/>
                <a:ea typeface="ＭＳ Ｐゴシック"/>
                <a:cs typeface="Arial" charset="0"/>
              </a:rPr>
              <a:t>Weiterführende Informationen finden Sie </a:t>
            </a:r>
            <a:r>
              <a:rPr kumimoji="0" lang="de-DE" sz="1200" b="0" i="0" u="none" strike="noStrike" kern="1200" cap="none" spc="0" normalizeH="0" baseline="0" noProof="0" dirty="0">
                <a:ln>
                  <a:noFill/>
                </a:ln>
                <a:solidFill>
                  <a:srgbClr val="000000"/>
                </a:solidFill>
                <a:effectLst/>
                <a:uLnTx/>
                <a:uFillTx/>
                <a:latin typeface="Arial"/>
                <a:ea typeface="ＭＳ Ｐゴシック"/>
                <a:cs typeface="Arial" charset="0"/>
                <a:hlinkClick r:id="rId8" action="ppaction://hlinksldjump"/>
              </a:rPr>
              <a:t>hier</a:t>
            </a:r>
            <a:r>
              <a:rPr kumimoji="0" lang="de-DE" sz="1200" b="0" i="0" u="none" strike="noStrike" kern="1200" cap="none" spc="0" normalizeH="0" baseline="0" noProof="0" dirty="0">
                <a:ln>
                  <a:noFill/>
                </a:ln>
                <a:solidFill>
                  <a:srgbClr val="000000"/>
                </a:solidFill>
                <a:effectLst/>
                <a:uLnTx/>
                <a:uFillTx/>
                <a:latin typeface="Arial"/>
                <a:ea typeface="ＭＳ Ｐゴシック"/>
                <a:cs typeface="Arial" charset="0"/>
              </a:rPr>
              <a:t>. </a:t>
            </a:r>
            <a:endParaRPr kumimoji="0" lang="en-AU" sz="1200" b="0" i="0" u="none" strike="noStrike" kern="1200" cap="none" spc="0" normalizeH="0" baseline="0" noProof="0" dirty="0">
              <a:ln>
                <a:noFill/>
              </a:ln>
              <a:solidFill>
                <a:srgbClr val="000000"/>
              </a:solidFill>
              <a:effectLst/>
              <a:uLnTx/>
              <a:uFillTx/>
              <a:latin typeface="Arial"/>
              <a:ea typeface="ＭＳ Ｐゴシック"/>
              <a:cs typeface="Arial" charset="0"/>
            </a:endParaRPr>
          </a:p>
        </p:txBody>
      </p:sp>
      <p:sp>
        <p:nvSpPr>
          <p:cNvPr id="48" name="Fußzeilenplatzhalter 3">
            <a:extLst>
              <a:ext uri="{FF2B5EF4-FFF2-40B4-BE49-F238E27FC236}">
                <a16:creationId xmlns:a16="http://schemas.microsoft.com/office/drawing/2014/main" id="{2219EA67-99DE-9109-9DE3-F95D98B5E9B3}"/>
              </a:ext>
            </a:extLst>
          </p:cNvPr>
          <p:cNvSpPr>
            <a:spLocks noGrp="1"/>
          </p:cNvSpPr>
          <p:nvPr>
            <p:ph type="ftr" sz="quarter" idx="3"/>
          </p:nvPr>
        </p:nvSpPr>
        <p:spPr>
          <a:xfrm>
            <a:off x="5624354" y="6475412"/>
            <a:ext cx="6183646" cy="279400"/>
          </a:xfrm>
        </p:spPr>
        <p:txBody>
          <a:bodyPr/>
          <a:lstStyle/>
          <a:p>
            <a:r>
              <a:rPr lang="de-DE" b="1" dirty="0"/>
              <a:t>Handlungshilfe Klimamanagement für Einsteiger | © LfU | IZU Infozentrum UmweltWirtschaft | 2023</a:t>
            </a:r>
            <a:endParaRPr lang="de-DE" dirty="0"/>
          </a:p>
        </p:txBody>
      </p:sp>
    </p:spTree>
    <p:extLst>
      <p:ext uri="{BB962C8B-B14F-4D97-AF65-F5344CB8AC3E}">
        <p14:creationId xmlns:p14="http://schemas.microsoft.com/office/powerpoint/2010/main" val="3549319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Handlungshilfe „Klimamanagement für Einsteiger“</a:t>
            </a:r>
          </a:p>
        </p:txBody>
      </p:sp>
      <p:sp>
        <p:nvSpPr>
          <p:cNvPr id="9" name="Inhaltsplatzhalter 8"/>
          <p:cNvSpPr>
            <a:spLocks noGrp="1"/>
          </p:cNvSpPr>
          <p:nvPr>
            <p:ph idx="1"/>
          </p:nvPr>
        </p:nvSpPr>
        <p:spPr>
          <a:xfrm>
            <a:off x="551384" y="1986921"/>
            <a:ext cx="5399999" cy="4106376"/>
          </a:xfrm>
        </p:spPr>
        <p:txBody>
          <a:bodyPr/>
          <a:lstStyle/>
          <a:p>
            <a:pPr marL="0" indent="0" algn="just" eaLnBrk="1" hangingPunct="1">
              <a:buFontTx/>
              <a:buNone/>
            </a:pPr>
            <a:r>
              <a:rPr lang="de-DE" altLang="de-DE" sz="1400" dirty="0"/>
              <a:t>Diese Handlungshilfe knüpft an die Handlungshilfe „</a:t>
            </a:r>
            <a:r>
              <a:rPr lang="de-DE" altLang="de-DE" sz="1400" dirty="0">
                <a:hlinkClick r:id="rId3"/>
              </a:rPr>
              <a:t>Klimaziele für Einsteiger</a:t>
            </a:r>
            <a:r>
              <a:rPr lang="de-DE" altLang="de-DE" sz="1400" dirty="0"/>
              <a:t>“ an und richtet sich vorrangig an kleine und mittlere Unternehmen,</a:t>
            </a:r>
            <a:r>
              <a:rPr lang="de-DE" altLang="de-DE" sz="1400" dirty="0">
                <a:solidFill>
                  <a:srgbClr val="FF0000"/>
                </a:solidFill>
              </a:rPr>
              <a:t> </a:t>
            </a:r>
            <a:r>
              <a:rPr lang="de-DE" altLang="de-DE" sz="1400" dirty="0"/>
              <a:t>die im Rahmen ihres betrieblichen Klimaschutzes eine Klimabilanz erstellt und sich basierend darauf bereits Klimaziele gesetzt haben. </a:t>
            </a:r>
          </a:p>
          <a:p>
            <a:pPr marL="0" indent="0" algn="just" eaLnBrk="1" hangingPunct="1">
              <a:buFontTx/>
              <a:buNone/>
            </a:pPr>
            <a:r>
              <a:rPr lang="de-DE" altLang="de-DE" sz="1400" dirty="0"/>
              <a:t>Im Folgenden werden Sie nun dabei unterstützt, mithilfe eines einfachen Klimamanagements Maßnahmen zur Erreichung Ihrer Klimaziele zu abzuleiten und umzusetzen.</a:t>
            </a:r>
          </a:p>
          <a:p>
            <a:pPr marL="0" indent="0" algn="just" eaLnBrk="1" hangingPunct="1">
              <a:buNone/>
            </a:pPr>
            <a:r>
              <a:rPr lang="de-DE" altLang="de-DE" sz="1400" dirty="0"/>
              <a:t>Wir beginnen dabei mit Fragen, die vorab geklärt werden sollten:</a:t>
            </a:r>
          </a:p>
          <a:p>
            <a:pPr algn="just" eaLnBrk="1" hangingPunct="1"/>
            <a:r>
              <a:rPr lang="de-DE" altLang="de-DE" sz="1400" dirty="0"/>
              <a:t>Welche Vorteile hat betrieblicher Klimaschutz?</a:t>
            </a:r>
          </a:p>
          <a:p>
            <a:pPr algn="just" eaLnBrk="1" hangingPunct="1"/>
            <a:r>
              <a:rPr lang="de-DE" altLang="de-DE" sz="1400" dirty="0"/>
              <a:t>Warum sollte das Thema betrieblicher Klimaschutz mithilfe eines Klimamanagements verfolgt werden?  </a:t>
            </a:r>
          </a:p>
          <a:p>
            <a:pPr marL="0" indent="0" algn="just" eaLnBrk="1" hangingPunct="1">
              <a:buFontTx/>
              <a:buNone/>
            </a:pPr>
            <a:r>
              <a:rPr lang="de-DE" altLang="de-DE" sz="1400" dirty="0"/>
              <a:t>Dann werden wir Sie durch den Prozess begleiten, konkrete Klimaschutzmaßnahmen abzuleiten und diese umzusetzen. </a:t>
            </a:r>
          </a:p>
          <a:p>
            <a:pPr marL="0" indent="0" algn="just" eaLnBrk="1" hangingPunct="1">
              <a:buFontTx/>
              <a:buNone/>
            </a:pPr>
            <a:r>
              <a:rPr lang="de-DE" altLang="de-DE" sz="1400" dirty="0"/>
              <a:t>Keine Sorge, Sie beginnen sicher nicht bei „Null“ </a:t>
            </a:r>
            <a:r>
              <a:rPr lang="de-DE" altLang="de-DE" sz="1400" dirty="0">
                <a:sym typeface="Wingdings" panose="05000000000000000000" pitchFamily="2" charset="2"/>
              </a:rPr>
              <a:t></a:t>
            </a:r>
            <a:r>
              <a:rPr lang="de-DE" altLang="de-DE" sz="1400" dirty="0"/>
              <a:t> oft verfolgen Unternehmen bereits Maßnahmen, die zum Klimamanagement gezählt werden können. </a:t>
            </a:r>
          </a:p>
          <a:p>
            <a:pPr marL="0" indent="0" algn="just" eaLnBrk="1" hangingPunct="1">
              <a:buNone/>
            </a:pPr>
            <a:endParaRPr lang="de-DE" altLang="de-DE" sz="1400" dirty="0"/>
          </a:p>
          <a:p>
            <a:pPr marL="0" indent="0">
              <a:buNone/>
            </a:pPr>
            <a:endParaRPr lang="de-DE" sz="1400" dirty="0"/>
          </a:p>
        </p:txBody>
      </p:sp>
      <p:sp>
        <p:nvSpPr>
          <p:cNvPr id="7" name="Inhaltsplatzhalter 6"/>
          <p:cNvSpPr>
            <a:spLocks noGrp="1"/>
          </p:cNvSpPr>
          <p:nvPr>
            <p:ph idx="4294967295"/>
          </p:nvPr>
        </p:nvSpPr>
        <p:spPr>
          <a:xfrm>
            <a:off x="6412703" y="1986921"/>
            <a:ext cx="5399087" cy="1497012"/>
          </a:xfrm>
        </p:spPr>
        <p:txBody>
          <a:bodyPr/>
          <a:lstStyle/>
          <a:p>
            <a:pPr marL="0" indent="0" algn="just">
              <a:buFontTx/>
              <a:buNone/>
            </a:pPr>
            <a:r>
              <a:rPr lang="de-DE" sz="1400" kern="0" dirty="0"/>
              <a:t>Im Rahmen des </a:t>
            </a:r>
            <a:r>
              <a:rPr lang="de-DE" sz="1400" b="1" kern="0" dirty="0"/>
              <a:t>Umwelt- und Klimapakts Bayern </a:t>
            </a:r>
            <a:r>
              <a:rPr lang="de-DE" sz="1400" kern="0" dirty="0"/>
              <a:t>entwickelten das </a:t>
            </a:r>
            <a:r>
              <a:rPr lang="de-DE" sz="1400" b="1" kern="0" dirty="0"/>
              <a:t>Infozentrum UmweltWirtschaft (IZU) </a:t>
            </a:r>
            <a:r>
              <a:rPr lang="de-DE" sz="1400" kern="0" dirty="0"/>
              <a:t>am Landesamt für Umwelt und die B.A.U.M. Consult GmbH München diese Handlungshilfe. Um den Praxisbezug zu gewährleisten wurden die Methoden und Inhalte mit Pilotunternehmen aus verschiedenen Branchen in einem</a:t>
            </a:r>
            <a:r>
              <a:rPr lang="de-DE" sz="1400" b="1" kern="0" dirty="0"/>
              <a:t> nutzerzentrierten Prozess </a:t>
            </a:r>
            <a:r>
              <a:rPr lang="de-DE" sz="1400" kern="0" dirty="0"/>
              <a:t>mit Interviews und Workshops entwickelt. </a:t>
            </a:r>
          </a:p>
          <a:p>
            <a:pPr marL="0" indent="0">
              <a:buFontTx/>
              <a:buNone/>
            </a:pPr>
            <a:endParaRPr lang="de-DE" sz="1400" u="sng" dirty="0"/>
          </a:p>
          <a:p>
            <a:pPr marL="0" indent="0">
              <a:buNone/>
            </a:pPr>
            <a:r>
              <a:rPr lang="de-DE" sz="1400" dirty="0"/>
              <a:t>.  </a:t>
            </a:r>
          </a:p>
        </p:txBody>
      </p:sp>
      <p:sp>
        <p:nvSpPr>
          <p:cNvPr id="11" name="Rechteck 10"/>
          <p:cNvSpPr/>
          <p:nvPr/>
        </p:nvSpPr>
        <p:spPr bwMode="auto">
          <a:xfrm>
            <a:off x="551384" y="1618757"/>
            <a:ext cx="5400000"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An wen richtet sich die Handlungshilfe?</a:t>
            </a:r>
          </a:p>
        </p:txBody>
      </p:sp>
      <p:sp>
        <p:nvSpPr>
          <p:cNvPr id="13" name="Rechteck 12"/>
          <p:cNvSpPr/>
          <p:nvPr/>
        </p:nvSpPr>
        <p:spPr bwMode="auto">
          <a:xfrm>
            <a:off x="6408000" y="1618756"/>
            <a:ext cx="5400000"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Wie ist die Handlungshilfe entstanden?</a:t>
            </a:r>
          </a:p>
        </p:txBody>
      </p:sp>
      <p:sp>
        <p:nvSpPr>
          <p:cNvPr id="10" name="Sprechblase: rechteckig mit abgerundeten Ecken 9">
            <a:extLst>
              <a:ext uri="{FF2B5EF4-FFF2-40B4-BE49-F238E27FC236}">
                <a16:creationId xmlns:a16="http://schemas.microsoft.com/office/drawing/2014/main" id="{BABF9A08-6684-B3A4-7C7D-0C55C1E7321F}"/>
              </a:ext>
            </a:extLst>
          </p:cNvPr>
          <p:cNvSpPr/>
          <p:nvPr/>
        </p:nvSpPr>
        <p:spPr>
          <a:xfrm>
            <a:off x="6408000" y="3728864"/>
            <a:ext cx="5520922" cy="952079"/>
          </a:xfrm>
          <a:prstGeom prst="wedgeRoundRectCallout">
            <a:avLst>
              <a:gd name="adj1" fmla="val -53482"/>
              <a:gd name="adj2" fmla="val -49766"/>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l">
              <a:buFontTx/>
              <a:buNone/>
            </a:pPr>
            <a:r>
              <a:rPr lang="de-DE" sz="1200" kern="0" dirty="0">
                <a:solidFill>
                  <a:schemeClr val="tx1"/>
                </a:solidFill>
              </a:rPr>
              <a:t>Die Einführung eines Klimamanagements ist nicht immer geradlinig. Auf der </a:t>
            </a:r>
            <a:r>
              <a:rPr lang="de-DE" sz="1200" b="1" kern="0" dirty="0">
                <a:solidFill>
                  <a:schemeClr val="tx1"/>
                </a:solidFill>
                <a:hlinkClick r:id="rId4" action="ppaction://hlinksldjump"/>
              </a:rPr>
              <a:t>Folie</a:t>
            </a:r>
            <a:r>
              <a:rPr lang="de-DE" sz="1200" b="1" u="sng" kern="0" dirty="0">
                <a:solidFill>
                  <a:schemeClr val="tx1"/>
                </a:solidFill>
                <a:hlinkClick r:id="rId4" action="ppaction://hlinksldjump"/>
              </a:rPr>
              <a:t> 7 </a:t>
            </a:r>
            <a:r>
              <a:rPr lang="de-DE" sz="1200" b="1" kern="0" dirty="0">
                <a:solidFill>
                  <a:schemeClr val="tx1"/>
                </a:solidFill>
              </a:rPr>
              <a:t>können Sie verorten, wo Sie stehen und wo Sie jetzt am besten ansetzen</a:t>
            </a:r>
            <a:r>
              <a:rPr lang="de-DE" sz="1200" kern="0" dirty="0">
                <a:solidFill>
                  <a:schemeClr val="tx1"/>
                </a:solidFill>
              </a:rPr>
              <a:t>, um Ihr Klimamanagement erfolgreich zu etablieren und dabei auf bereits bestehenden Strukturen aufzubauen. </a:t>
            </a:r>
            <a:endParaRPr lang="de-DE" sz="1200" kern="0" dirty="0">
              <a:solidFill>
                <a:schemeClr val="tx1"/>
              </a:solidFill>
              <a:highlight>
                <a:srgbClr val="FFFF00"/>
              </a:highlight>
            </a:endParaRPr>
          </a:p>
        </p:txBody>
      </p:sp>
      <p:sp>
        <p:nvSpPr>
          <p:cNvPr id="3" name="Sprechblase: rechteckig mit abgerundeten Ecken 2">
            <a:extLst>
              <a:ext uri="{FF2B5EF4-FFF2-40B4-BE49-F238E27FC236}">
                <a16:creationId xmlns:a16="http://schemas.microsoft.com/office/drawing/2014/main" id="{1A144157-0756-48A6-0912-0BA74B1F25C1}"/>
              </a:ext>
            </a:extLst>
          </p:cNvPr>
          <p:cNvSpPr/>
          <p:nvPr/>
        </p:nvSpPr>
        <p:spPr>
          <a:xfrm>
            <a:off x="6408000" y="5064646"/>
            <a:ext cx="5520922" cy="986779"/>
          </a:xfrm>
          <a:prstGeom prst="wedgeRoundRectCallout">
            <a:avLst>
              <a:gd name="adj1" fmla="val -54255"/>
              <a:gd name="adj2" fmla="val -46844"/>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l">
              <a:buFontTx/>
              <a:buNone/>
            </a:pPr>
            <a:r>
              <a:rPr lang="de-DE" sz="1200" b="1" kern="0" dirty="0">
                <a:solidFill>
                  <a:schemeClr val="tx1"/>
                </a:solidFill>
              </a:rPr>
              <a:t>Sie sind kein Einsteiger mehr? </a:t>
            </a:r>
            <a:r>
              <a:rPr lang="de-DE" sz="1200" kern="0" dirty="0">
                <a:solidFill>
                  <a:schemeClr val="tx1"/>
                </a:solidFill>
              </a:rPr>
              <a:t>Unternehmen, die sich bereits vertieft mit dem Thema auseinandergesetzt haben oder weiterführende Informationen suchen, </a:t>
            </a:r>
            <a:r>
              <a:rPr lang="de-DE" sz="1200" b="1" kern="0" dirty="0">
                <a:solidFill>
                  <a:schemeClr val="tx1"/>
                </a:solidFill>
              </a:rPr>
              <a:t>finden </a:t>
            </a:r>
            <a:r>
              <a:rPr lang="de-DE" sz="1200" b="1" kern="0" dirty="0">
                <a:solidFill>
                  <a:schemeClr val="tx1"/>
                </a:solidFill>
                <a:hlinkClick r:id="rId3">
                  <a:extLst>
                    <a:ext uri="{A12FA001-AC4F-418D-AE19-62706E023703}">
                      <ahyp:hlinkClr xmlns:ahyp="http://schemas.microsoft.com/office/drawing/2018/hyperlinkcolor" val="tx"/>
                    </a:ext>
                  </a:extLst>
                </a:hlinkClick>
              </a:rPr>
              <a:t>hier</a:t>
            </a:r>
            <a:r>
              <a:rPr lang="de-DE" sz="1200" b="1" kern="0" dirty="0">
                <a:solidFill>
                  <a:schemeClr val="tx1"/>
                </a:solidFill>
              </a:rPr>
              <a:t> die ausführlichen Handlungshilfen „Klimastrategie“ und „Klimamanagement“.  </a:t>
            </a:r>
          </a:p>
        </p:txBody>
      </p:sp>
      <p:sp>
        <p:nvSpPr>
          <p:cNvPr id="6" name="Rectangle 8">
            <a:extLst>
              <a:ext uri="{FF2B5EF4-FFF2-40B4-BE49-F238E27FC236}">
                <a16:creationId xmlns:a16="http://schemas.microsoft.com/office/drawing/2014/main" id="{A7374E08-32D1-ACD4-6B42-43A76B0AE342}"/>
              </a:ext>
            </a:extLst>
          </p:cNvPr>
          <p:cNvSpPr>
            <a:spLocks noGrp="1" noChangeArrowheads="1"/>
          </p:cNvSpPr>
          <p:nvPr>
            <p:ph type="ftr" sz="quarter" idx="3"/>
          </p:nvPr>
        </p:nvSpPr>
        <p:spPr bwMode="auto">
          <a:xfrm>
            <a:off x="5624354" y="6475412"/>
            <a:ext cx="6183646"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defRPr sz="1000" b="1">
                <a:solidFill>
                  <a:srgbClr val="3B687F"/>
                </a:solidFill>
              </a:defRPr>
            </a:lvl1pPr>
          </a:lstStyle>
          <a:p>
            <a:r>
              <a:rPr lang="de-DE" altLang="de-DE" dirty="0"/>
              <a:t>Handlungshilfe Klimamanagement für Einsteiger </a:t>
            </a:r>
            <a:r>
              <a:rPr lang="de-DE" dirty="0"/>
              <a:t>| © LfU | IZU Infozentrum UmweltWirtschaft | 2023</a:t>
            </a:r>
          </a:p>
        </p:txBody>
      </p:sp>
      <p:sp>
        <p:nvSpPr>
          <p:cNvPr id="4" name="Foliennummernplatzhalter 4">
            <a:extLst>
              <a:ext uri="{FF2B5EF4-FFF2-40B4-BE49-F238E27FC236}">
                <a16:creationId xmlns:a16="http://schemas.microsoft.com/office/drawing/2014/main" id="{8CE4574D-81A0-03F4-C8B2-5A989550B5C4}"/>
              </a:ext>
            </a:extLst>
          </p:cNvPr>
          <p:cNvSpPr txBox="1">
            <a:spLocks/>
          </p:cNvSpPr>
          <p:nvPr/>
        </p:nvSpPr>
        <p:spPr bwMode="auto">
          <a:xfrm>
            <a:off x="551253" y="6477000"/>
            <a:ext cx="276504" cy="280987"/>
          </a:xfrm>
          <a:prstGeom prst="rect">
            <a:avLst/>
          </a:prstGeom>
          <a:noFill/>
          <a:ln>
            <a:noFill/>
          </a:ln>
          <a:effectLst/>
        </p:spPr>
        <p:txBody>
          <a:bodyPr vert="horz" wrap="square" lIns="0" tIns="45720" rIns="0" bIns="45720" numCol="1" anchor="t" anchorCtr="0" compatLnSpc="1">
            <a:prstTxWarp prst="textNoShape">
              <a:avLst/>
            </a:prstTxWarp>
          </a:bodyPr>
          <a:lstStyle>
            <a:defPPr>
              <a:defRPr lang="de-DE"/>
            </a:defPPr>
            <a:lvl1pPr algn="r" rtl="0" eaLnBrk="0" fontAlgn="base" hangingPunct="0">
              <a:spcBef>
                <a:spcPct val="0"/>
              </a:spcBef>
              <a:spcAft>
                <a:spcPct val="0"/>
              </a:spcAft>
              <a:defRPr sz="1000" kern="1200">
                <a:solidFill>
                  <a:srgbClr val="3B687F"/>
                </a:solidFill>
                <a:latin typeface="Arial" charset="0"/>
                <a:ea typeface="ＭＳ Ｐゴシック"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pPr algn="l">
              <a:defRPr/>
            </a:pPr>
            <a:fld id="{894680D0-7A83-433A-9719-C4143F27F647}" type="slidenum">
              <a:rPr lang="de-DE" smtClean="0"/>
              <a:pPr algn="l">
                <a:defRPr/>
              </a:pPr>
              <a:t>2</a:t>
            </a:fld>
            <a:endParaRPr lang="de-DE" dirty="0"/>
          </a:p>
        </p:txBody>
      </p:sp>
    </p:spTree>
    <p:extLst>
      <p:ext uri="{BB962C8B-B14F-4D97-AF65-F5344CB8AC3E}">
        <p14:creationId xmlns:p14="http://schemas.microsoft.com/office/powerpoint/2010/main" val="41943172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feld 10">
            <a:extLst>
              <a:ext uri="{FF2B5EF4-FFF2-40B4-BE49-F238E27FC236}">
                <a16:creationId xmlns:a16="http://schemas.microsoft.com/office/drawing/2014/main" id="{AB284CED-C64B-A934-9BA5-54B094E03504}"/>
              </a:ext>
            </a:extLst>
          </p:cNvPr>
          <p:cNvSpPr txBox="1">
            <a:spLocks noChangeArrowheads="1"/>
          </p:cNvSpPr>
          <p:nvPr/>
        </p:nvSpPr>
        <p:spPr bwMode="auto">
          <a:xfrm>
            <a:off x="547688" y="1916113"/>
            <a:ext cx="5976937" cy="3108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1600"/>
              </a:lnSpc>
              <a:spcBef>
                <a:spcPts val="800"/>
              </a:spcBef>
              <a:buClr>
                <a:schemeClr val="tx1"/>
              </a:buClr>
              <a:buChar char="•"/>
              <a:defRPr sz="1200">
                <a:solidFill>
                  <a:schemeClr val="tx1"/>
                </a:solidFill>
                <a:latin typeface="Arial" panose="020B0604020202020204" pitchFamily="34" charset="0"/>
                <a:ea typeface="ＭＳ Ｐゴシック" panose="020B0600070205080204" pitchFamily="34" charset="-128"/>
              </a:defRPr>
            </a:lvl1pPr>
            <a:lvl2pPr marL="571500" indent="-187325">
              <a:lnSpc>
                <a:spcPts val="1600"/>
              </a:lnSpc>
              <a:spcBef>
                <a:spcPts val="800"/>
              </a:spcBef>
              <a:buClr>
                <a:schemeClr val="tx1"/>
              </a:buClr>
              <a:buFont typeface="Arial" panose="020B0604020202020204" pitchFamily="34" charset="0"/>
              <a:buChar char="–"/>
              <a:defRPr sz="1200">
                <a:solidFill>
                  <a:schemeClr val="tx1"/>
                </a:solidFill>
                <a:latin typeface="Arial" panose="020B0604020202020204" pitchFamily="34" charset="0"/>
                <a:ea typeface="ＭＳ Ｐゴシック" panose="020B0600070205080204" pitchFamily="34" charset="-128"/>
              </a:defRPr>
            </a:lvl2pPr>
            <a:lvl3pPr marL="1238250" indent="-188913">
              <a:lnSpc>
                <a:spcPts val="1600"/>
              </a:lnSpc>
              <a:spcBef>
                <a:spcPts val="800"/>
              </a:spcBef>
              <a:buClr>
                <a:schemeClr val="tx1"/>
              </a:buClr>
              <a:buChar char="•"/>
              <a:defRPr sz="1200">
                <a:solidFill>
                  <a:schemeClr val="tx1"/>
                </a:solidFill>
                <a:latin typeface="Arial" panose="020B0604020202020204" pitchFamily="34" charset="0"/>
                <a:ea typeface="ＭＳ Ｐゴシック" panose="020B0600070205080204" pitchFamily="34" charset="-128"/>
              </a:defRPr>
            </a:lvl3pPr>
            <a:lvl4pPr marL="1693863" indent="-228600">
              <a:spcBef>
                <a:spcPct val="20000"/>
              </a:spcBef>
              <a:buChar char="–"/>
              <a:defRPr sz="1600">
                <a:solidFill>
                  <a:schemeClr val="tx1"/>
                </a:solidFill>
                <a:latin typeface="Arial" panose="020B0604020202020204" pitchFamily="34" charset="0"/>
                <a:ea typeface="ＭＳ Ｐゴシック" panose="020B0600070205080204" pitchFamily="34" charset="-128"/>
              </a:defRPr>
            </a:lvl4pPr>
            <a:lvl5pPr marL="2112963" indent="-228600">
              <a:spcBef>
                <a:spcPct val="20000"/>
              </a:spcBef>
              <a:buChar char="»"/>
              <a:defRPr sz="1600">
                <a:solidFill>
                  <a:schemeClr val="tx1"/>
                </a:solidFill>
                <a:latin typeface="Arial" panose="020B0604020202020204" pitchFamily="34" charset="0"/>
                <a:ea typeface="ＭＳ Ｐゴシック" panose="020B0600070205080204" pitchFamily="34" charset="-128"/>
              </a:defRPr>
            </a:lvl5pPr>
            <a:lvl6pPr marL="2570163"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6pPr>
            <a:lvl7pPr marL="3027363"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7pPr>
            <a:lvl8pPr marL="3484563"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8pPr>
            <a:lvl9pPr marL="3941763" indent="-228600" eaLnBrk="0" fontAlgn="base" hangingPunct="0">
              <a:spcBef>
                <a:spcPct val="20000"/>
              </a:spcBef>
              <a:spcAft>
                <a:spcPct val="0"/>
              </a:spcAft>
              <a:buChar char="»"/>
              <a:defRPr sz="1600">
                <a:solidFill>
                  <a:schemeClr val="tx1"/>
                </a:solidFill>
                <a:latin typeface="Arial" panose="020B0604020202020204" pitchFamily="34" charset="0"/>
                <a:ea typeface="ＭＳ Ｐゴシック" panose="020B0600070205080204" pitchFamily="34" charset="-128"/>
              </a:defRPr>
            </a:lvl9pPr>
          </a:lstStyle>
          <a:p>
            <a:pPr algn="just">
              <a:lnSpc>
                <a:spcPct val="100000"/>
              </a:lnSpc>
              <a:spcBef>
                <a:spcPct val="0"/>
              </a:spcBef>
              <a:buClrTx/>
              <a:buFontTx/>
              <a:buNone/>
            </a:pPr>
            <a:r>
              <a:rPr lang="de-DE" altLang="de-DE" sz="1400" dirty="0">
                <a:solidFill>
                  <a:srgbClr val="000000"/>
                </a:solidFill>
              </a:rPr>
              <a:t>Der Betrieb Klimafreund nähert sich dem Thema Beleuchtung. Neben Energieeinsparung ist ihm auch wichtig, die innere Wärmelast des Unternehmens vor allem im Sommer zu reduzieren und die Arbeitssicherheit zu erhöhen. Dafür analysiert er erst den Status Quo.</a:t>
            </a:r>
            <a:br>
              <a:rPr lang="de-DE" altLang="de-DE" sz="1400" dirty="0">
                <a:solidFill>
                  <a:srgbClr val="000000"/>
                </a:solidFill>
              </a:rPr>
            </a:br>
            <a:r>
              <a:rPr lang="de-DE" altLang="de-DE" sz="1400" dirty="0">
                <a:solidFill>
                  <a:srgbClr val="000000"/>
                </a:solidFill>
              </a:rPr>
              <a:t>Potenzial wird an folgenden Punkten gesehen: </a:t>
            </a:r>
          </a:p>
          <a:p>
            <a:pPr marL="285750" indent="-285750" algn="just">
              <a:lnSpc>
                <a:spcPct val="100000"/>
              </a:lnSpc>
              <a:spcBef>
                <a:spcPct val="0"/>
              </a:spcBef>
              <a:buClrTx/>
            </a:pPr>
            <a:r>
              <a:rPr lang="de-DE" altLang="de-DE" sz="1400" dirty="0">
                <a:solidFill>
                  <a:srgbClr val="000000"/>
                </a:solidFill>
              </a:rPr>
              <a:t>Sie haben noch Leuchtstofflampen im Einsatz und das Licht brennt teilweise auch noch nach Dienstschluss, dafür sollen die Mitarbeitenden durch „Licht aus“ – Schilder sensibilisiert werden. </a:t>
            </a:r>
          </a:p>
          <a:p>
            <a:pPr marL="285750" indent="-285750" algn="just">
              <a:lnSpc>
                <a:spcPct val="100000"/>
              </a:lnSpc>
              <a:spcBef>
                <a:spcPct val="0"/>
              </a:spcBef>
              <a:buClrTx/>
            </a:pPr>
            <a:r>
              <a:rPr lang="de-DE" altLang="de-DE" sz="1400" dirty="0">
                <a:solidFill>
                  <a:srgbClr val="000000"/>
                </a:solidFill>
              </a:rPr>
              <a:t>Die Leuchtstofflampen werden sukzessive durch LED-Beleuchtung ersetzt. Keller und andere Räume, die nur selten und kurz Beleuchtungsbedarf haben, werden vernachlässigt (eine Umrüstung loht sich in der Regel ab circa vier Stunden Brenndauer pro Tag).</a:t>
            </a:r>
          </a:p>
          <a:p>
            <a:pPr algn="just">
              <a:lnSpc>
                <a:spcPct val="100000"/>
              </a:lnSpc>
              <a:spcBef>
                <a:spcPct val="0"/>
              </a:spcBef>
              <a:buClrTx/>
              <a:buFontTx/>
              <a:buNone/>
            </a:pPr>
            <a:endParaRPr lang="de-DE" altLang="de-DE" sz="1400" dirty="0">
              <a:solidFill>
                <a:srgbClr val="000000"/>
              </a:solidFill>
            </a:endParaRPr>
          </a:p>
          <a:p>
            <a:pPr algn="just">
              <a:lnSpc>
                <a:spcPct val="100000"/>
              </a:lnSpc>
              <a:spcBef>
                <a:spcPct val="0"/>
              </a:spcBef>
              <a:buClrTx/>
              <a:buFontTx/>
              <a:buNone/>
            </a:pPr>
            <a:endParaRPr lang="de-DE" altLang="de-DE" sz="1400" dirty="0">
              <a:solidFill>
                <a:srgbClr val="FF0000"/>
              </a:solidFill>
            </a:endParaRPr>
          </a:p>
        </p:txBody>
      </p:sp>
      <p:sp>
        <p:nvSpPr>
          <p:cNvPr id="6" name="Titel 5">
            <a:extLst>
              <a:ext uri="{FF2B5EF4-FFF2-40B4-BE49-F238E27FC236}">
                <a16:creationId xmlns:a16="http://schemas.microsoft.com/office/drawing/2014/main" id="{A3D6F52E-611F-EBBA-C779-7669108E7466}"/>
              </a:ext>
            </a:extLst>
          </p:cNvPr>
          <p:cNvSpPr>
            <a:spLocks noGrp="1"/>
          </p:cNvSpPr>
          <p:nvPr>
            <p:ph type="title"/>
          </p:nvPr>
        </p:nvSpPr>
        <p:spPr/>
        <p:txBody>
          <a:bodyPr/>
          <a:lstStyle/>
          <a:p>
            <a:r>
              <a:rPr lang="de-DE" dirty="0"/>
              <a:t>Maßnahme Klimafreund: LED-Beleuchtung</a:t>
            </a:r>
          </a:p>
        </p:txBody>
      </p:sp>
      <p:sp>
        <p:nvSpPr>
          <p:cNvPr id="5" name="Foliennummernplatzhalter 4">
            <a:extLst>
              <a:ext uri="{FF2B5EF4-FFF2-40B4-BE49-F238E27FC236}">
                <a16:creationId xmlns:a16="http://schemas.microsoft.com/office/drawing/2014/main" id="{C74CF2A5-224A-A735-70F0-C37CBD15CC0D}"/>
              </a:ext>
            </a:extLst>
          </p:cNvPr>
          <p:cNvSpPr>
            <a:spLocks noGrp="1"/>
          </p:cNvSpPr>
          <p:nvPr>
            <p:ph type="sldNum" sz="quarter" idx="13"/>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894680D0-7A83-433A-9719-C4143F27F647}" type="slidenum">
              <a:rPr kumimoji="0" lang="de-DE" sz="1000" b="0" i="0" u="none" strike="noStrike" kern="1200" cap="none" spc="0" normalizeH="0" baseline="0" noProof="0" smtClean="0">
                <a:ln>
                  <a:noFill/>
                </a:ln>
                <a:solidFill>
                  <a:srgbClr val="3B687F"/>
                </a:solidFill>
                <a:effectLst/>
                <a:uLnTx/>
                <a:uFillTx/>
                <a:latin typeface="Arial" charset="0"/>
                <a:ea typeface="ＭＳ Ｐゴシック"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20</a:t>
            </a:fld>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
        <p:nvSpPr>
          <p:cNvPr id="10" name="Rechteck 9">
            <a:extLst>
              <a:ext uri="{FF2B5EF4-FFF2-40B4-BE49-F238E27FC236}">
                <a16:creationId xmlns:a16="http://schemas.microsoft.com/office/drawing/2014/main" id="{57C6754B-79CA-FB8F-73FC-0D5FECCD9072}"/>
              </a:ext>
            </a:extLst>
          </p:cNvPr>
          <p:cNvSpPr/>
          <p:nvPr/>
        </p:nvSpPr>
        <p:spPr bwMode="auto">
          <a:xfrm>
            <a:off x="551384" y="1601458"/>
            <a:ext cx="5976664"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de-DE"/>
            </a:defPPr>
            <a:lvl1pPr algn="r"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400" b="1" i="0" u="none" strike="noStrike" kern="1200" cap="none" spc="0" normalizeH="0" baseline="0" noProof="0" dirty="0">
                <a:ln>
                  <a:noFill/>
                </a:ln>
                <a:solidFill>
                  <a:srgbClr val="FFFFFF"/>
                </a:solidFill>
                <a:effectLst/>
                <a:uLnTx/>
                <a:uFillTx/>
                <a:latin typeface="Arial" charset="0"/>
                <a:ea typeface="ＭＳ Ｐゴシック" charset="-128"/>
                <a:cs typeface="+mn-cs"/>
              </a:rPr>
              <a:t>Vorgehen im Betrieb</a:t>
            </a:r>
          </a:p>
        </p:txBody>
      </p:sp>
      <p:sp>
        <p:nvSpPr>
          <p:cNvPr id="58" name="Rechteck 57">
            <a:extLst>
              <a:ext uri="{FF2B5EF4-FFF2-40B4-BE49-F238E27FC236}">
                <a16:creationId xmlns:a16="http://schemas.microsoft.com/office/drawing/2014/main" id="{BA101108-3F82-5E32-C16F-7EE3FB098A75}"/>
              </a:ext>
            </a:extLst>
          </p:cNvPr>
          <p:cNvSpPr/>
          <p:nvPr/>
        </p:nvSpPr>
        <p:spPr bwMode="auto">
          <a:xfrm>
            <a:off x="549881" y="4564866"/>
            <a:ext cx="5974777" cy="321696"/>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de-DE"/>
            </a:defPPr>
            <a:lvl1pPr algn="r"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400" b="1" i="0" u="none" strike="noStrike" kern="1200" cap="none" spc="0" normalizeH="0" baseline="0" noProof="0" dirty="0">
                <a:ln>
                  <a:noFill/>
                </a:ln>
                <a:solidFill>
                  <a:srgbClr val="FFFFFF"/>
                </a:solidFill>
                <a:effectLst/>
                <a:uLnTx/>
                <a:uFillTx/>
                <a:latin typeface="Arial" charset="0"/>
                <a:ea typeface="ＭＳ Ｐゴシック" charset="-128"/>
                <a:cs typeface="+mn-cs"/>
              </a:rPr>
              <a:t>Fallstricke und wie der Betrieb Klimafreund damit umgeht</a:t>
            </a:r>
            <a:endParaRPr kumimoji="0" lang="de-DE" sz="14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59" name="Textfeld 10">
            <a:extLst>
              <a:ext uri="{FF2B5EF4-FFF2-40B4-BE49-F238E27FC236}">
                <a16:creationId xmlns:a16="http://schemas.microsoft.com/office/drawing/2014/main" id="{8C2E903E-FDE1-D660-B583-9B4C00E02CAC}"/>
              </a:ext>
            </a:extLst>
          </p:cNvPr>
          <p:cNvSpPr txBox="1"/>
          <p:nvPr/>
        </p:nvSpPr>
        <p:spPr>
          <a:xfrm>
            <a:off x="547994" y="4924906"/>
            <a:ext cx="5974777" cy="1600438"/>
          </a:xfrm>
          <a:prstGeom prst="rect">
            <a:avLst/>
          </a:prstGeom>
          <a:noFill/>
        </p:spPr>
        <p:txBody>
          <a:bodyPr wrap="square" rtlCol="0">
            <a:spAutoFit/>
          </a:bodyPr>
          <a:lstStyle>
            <a:defPPr>
              <a:defRPr lang="de-DE"/>
            </a:defPPr>
            <a:lvl1pPr algn="r"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pPr marL="171450" marR="0" lvl="0" indent="-1714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400" b="0" i="0" u="none" strike="noStrike" kern="1200" cap="none" spc="0" normalizeH="0" baseline="0" noProof="0" dirty="0">
                <a:ln>
                  <a:noFill/>
                </a:ln>
                <a:solidFill>
                  <a:srgbClr val="000000"/>
                </a:solidFill>
                <a:effectLst/>
                <a:uLnTx/>
                <a:uFillTx/>
                <a:latin typeface="Arial" charset="0"/>
                <a:ea typeface="ＭＳ Ｐゴシック" charset="-128"/>
                <a:cs typeface="+mn-cs"/>
              </a:rPr>
              <a:t>Es gibt größere Qualitätsunterschiede zwischen einzelnen LED-Leuchten. Darüber informiert sich der Betrieb Klimafreund.</a:t>
            </a:r>
          </a:p>
          <a:p>
            <a:pPr marL="171450" marR="0" lvl="0" indent="-1714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400" b="0" i="0" u="none" strike="noStrike" kern="1200" cap="none" spc="0" normalizeH="0" baseline="0" noProof="0" dirty="0">
                <a:ln>
                  <a:noFill/>
                </a:ln>
                <a:solidFill>
                  <a:srgbClr val="000000"/>
                </a:solidFill>
                <a:effectLst/>
                <a:uLnTx/>
                <a:uFillTx/>
                <a:latin typeface="Arial" charset="0"/>
                <a:ea typeface="ＭＳ Ｐゴシック" charset="-128"/>
                <a:cs typeface="+mn-cs"/>
              </a:rPr>
              <a:t>LEDs sind temperaturempfindlich. Bei zu hoher Umgebungstemperatur können die Leuchten kaputt gehen. Deshalb achtet Klimafreund  auf eine gesicherte Wärmeabführung.</a:t>
            </a:r>
          </a:p>
          <a:p>
            <a:pPr marL="171450" marR="0" lvl="0" indent="-1714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lang="de-DE" sz="1400" dirty="0">
                <a:solidFill>
                  <a:srgbClr val="000000"/>
                </a:solidFill>
              </a:rPr>
              <a:t>Die Lichtfarbe ist wichtig, damit sich die Menschen wohl fühlen. Inzwischen bietet die LED-Technologie hier alle Möglichkeiten. </a:t>
            </a:r>
            <a:endParaRPr kumimoji="0" lang="de-DE" sz="1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pic>
        <p:nvPicPr>
          <p:cNvPr id="2" name="Grafik 1">
            <a:extLst>
              <a:ext uri="{FF2B5EF4-FFF2-40B4-BE49-F238E27FC236}">
                <a16:creationId xmlns:a16="http://schemas.microsoft.com/office/drawing/2014/main" id="{B62E0416-F03F-FD08-8EF9-3FC219C3FD62}"/>
              </a:ext>
            </a:extLst>
          </p:cNvPr>
          <p:cNvPicPr>
            <a:picLocks noChangeAspect="1"/>
          </p:cNvPicPr>
          <p:nvPr/>
        </p:nvPicPr>
        <p:blipFill rotWithShape="1">
          <a:blip r:embed="rId2"/>
          <a:srcRect t="18878" r="48814"/>
          <a:stretch/>
        </p:blipFill>
        <p:spPr>
          <a:xfrm>
            <a:off x="6807844" y="1620314"/>
            <a:ext cx="4832772" cy="2975909"/>
          </a:xfrm>
          <a:prstGeom prst="rect">
            <a:avLst/>
          </a:prstGeom>
        </p:spPr>
      </p:pic>
      <p:sp>
        <p:nvSpPr>
          <p:cNvPr id="3" name="Sprechblase: rechteckig mit abgerundeten Ecken 2">
            <a:extLst>
              <a:ext uri="{FF2B5EF4-FFF2-40B4-BE49-F238E27FC236}">
                <a16:creationId xmlns:a16="http://schemas.microsoft.com/office/drawing/2014/main" id="{94B30FE4-CFC2-D094-C19E-93D0452744CF}"/>
              </a:ext>
            </a:extLst>
          </p:cNvPr>
          <p:cNvSpPr/>
          <p:nvPr/>
        </p:nvSpPr>
        <p:spPr>
          <a:xfrm>
            <a:off x="8498024" y="4757004"/>
            <a:ext cx="3142592" cy="1376524"/>
          </a:xfrm>
          <a:prstGeom prst="wedgeRoundRectCallout">
            <a:avLst>
              <a:gd name="adj1" fmla="val -42309"/>
              <a:gd name="adj2" fmla="val -111243"/>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l" defTabSz="914354">
              <a:defRPr/>
            </a:pPr>
            <a:r>
              <a:rPr kumimoji="0" lang="de-DE" sz="1200" b="0" i="0" u="none" strike="noStrike" kern="1200" cap="none" spc="0" normalizeH="0" baseline="0" noProof="0" dirty="0">
                <a:ln>
                  <a:noFill/>
                </a:ln>
                <a:solidFill>
                  <a:srgbClr val="000000"/>
                </a:solidFill>
                <a:effectLst/>
                <a:uLnTx/>
                <a:uFillTx/>
                <a:latin typeface="Arial"/>
                <a:ea typeface="ＭＳ Ｐゴシック"/>
                <a:cs typeface="Arial" charset="0"/>
              </a:rPr>
              <a:t>Energieeffizienz-Maßnahmen, wie die Umstellung auf LED tragen dazu bei, Treibhausgas-Emissionen von der Bereitstellung von Energie zu reduzieren. Gleichzeitig sparen Sie immer auch Kosten.</a:t>
            </a:r>
            <a:endParaRPr kumimoji="0" lang="en-AU" sz="1200" b="0" i="0" u="none" strike="noStrike" kern="1200" cap="none" spc="0" normalizeH="0" baseline="0" noProof="0" dirty="0">
              <a:ln>
                <a:noFill/>
              </a:ln>
              <a:solidFill>
                <a:srgbClr val="000000"/>
              </a:solidFill>
              <a:effectLst/>
              <a:uLnTx/>
              <a:uFillTx/>
              <a:latin typeface="Arial"/>
              <a:ea typeface="ＭＳ Ｐゴシック"/>
              <a:cs typeface="Arial" charset="0"/>
            </a:endParaRPr>
          </a:p>
        </p:txBody>
      </p:sp>
      <p:sp>
        <p:nvSpPr>
          <p:cNvPr id="7" name="Textfeld 8">
            <a:extLst>
              <a:ext uri="{FF2B5EF4-FFF2-40B4-BE49-F238E27FC236}">
                <a16:creationId xmlns:a16="http://schemas.microsoft.com/office/drawing/2014/main" id="{F4E80751-29A8-5E3A-F3B7-05A5AA2F7EFD}"/>
              </a:ext>
            </a:extLst>
          </p:cNvPr>
          <p:cNvSpPr txBox="1"/>
          <p:nvPr/>
        </p:nvSpPr>
        <p:spPr>
          <a:xfrm>
            <a:off x="9624392" y="6192622"/>
            <a:ext cx="2783461" cy="230832"/>
          </a:xfrm>
          <a:prstGeom prst="rect">
            <a:avLst/>
          </a:prstGeom>
          <a:noFill/>
        </p:spPr>
        <p:txBody>
          <a:bodyPr wrap="square" rtlCol="0">
            <a:spAutoFit/>
          </a:bodyPr>
          <a:lstStyle/>
          <a:p>
            <a:pPr algn="l"/>
            <a:r>
              <a:rPr lang="de-DE" sz="900" i="1" dirty="0">
                <a:latin typeface="+mj-lt"/>
              </a:rPr>
              <a:t>Quelle: </a:t>
            </a:r>
            <a:r>
              <a:rPr lang="de-DE" sz="900" i="1" dirty="0">
                <a:latin typeface="+mn-lt"/>
              </a:rPr>
              <a:t>Grafiken erstellt im ecocockpit</a:t>
            </a:r>
            <a:endParaRPr lang="de-DE" sz="900" i="1" dirty="0">
              <a:latin typeface="+mj-lt"/>
            </a:endParaRPr>
          </a:p>
        </p:txBody>
      </p:sp>
      <p:sp>
        <p:nvSpPr>
          <p:cNvPr id="9" name="Fußzeilenplatzhalter 3">
            <a:extLst>
              <a:ext uri="{FF2B5EF4-FFF2-40B4-BE49-F238E27FC236}">
                <a16:creationId xmlns:a16="http://schemas.microsoft.com/office/drawing/2014/main" id="{E5CFB3C1-9968-C30A-35C2-E57104BE072F}"/>
              </a:ext>
            </a:extLst>
          </p:cNvPr>
          <p:cNvSpPr>
            <a:spLocks noGrp="1"/>
          </p:cNvSpPr>
          <p:nvPr>
            <p:ph type="ftr" sz="quarter" idx="3"/>
          </p:nvPr>
        </p:nvSpPr>
        <p:spPr>
          <a:xfrm>
            <a:off x="5624354" y="6475412"/>
            <a:ext cx="6183646" cy="279400"/>
          </a:xfrm>
        </p:spPr>
        <p:txBody>
          <a:bodyPr/>
          <a:lstStyle/>
          <a:p>
            <a:r>
              <a:rPr lang="de-DE" b="1" dirty="0"/>
              <a:t>Handlungshilfe Klimamanagement für Einsteiger | © LfU | IZU Infozentrum UmweltWirtschaft | 2023</a:t>
            </a:r>
            <a:endParaRPr lang="de-DE" dirty="0"/>
          </a:p>
        </p:txBody>
      </p:sp>
      <p:grpSp>
        <p:nvGrpSpPr>
          <p:cNvPr id="11" name="Gruppieren 10"/>
          <p:cNvGrpSpPr/>
          <p:nvPr/>
        </p:nvGrpSpPr>
        <p:grpSpPr>
          <a:xfrm>
            <a:off x="7896200" y="935038"/>
            <a:ext cx="540000" cy="540000"/>
            <a:chOff x="8184232" y="935038"/>
            <a:chExt cx="540000" cy="540000"/>
          </a:xfrm>
        </p:grpSpPr>
        <p:sp>
          <p:nvSpPr>
            <p:cNvPr id="4" name="Rechteck 3"/>
            <p:cNvSpPr/>
            <p:nvPr/>
          </p:nvSpPr>
          <p:spPr bwMode="auto">
            <a:xfrm>
              <a:off x="8184232" y="935038"/>
              <a:ext cx="540000" cy="540000"/>
            </a:xfrm>
            <a:prstGeom prst="rect">
              <a:avLst/>
            </a:prstGeom>
            <a:solidFill>
              <a:srgbClr val="7B9C2A"/>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pic>
          <p:nvPicPr>
            <p:cNvPr id="12" name="Grafik 11" descr="Tools mit einfarbiger Füllung">
              <a:extLst>
                <a:ext uri="{FF2B5EF4-FFF2-40B4-BE49-F238E27FC236}">
                  <a16:creationId xmlns:a16="http://schemas.microsoft.com/office/drawing/2014/main" id="{12CA558C-CAC6-4C6D-06BF-E82E1CDB5140}"/>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248030" y="990591"/>
              <a:ext cx="422185" cy="422185"/>
            </a:xfrm>
            <a:prstGeom prst="rect">
              <a:avLst/>
            </a:prstGeom>
          </p:spPr>
        </p:pic>
      </p:grpSp>
    </p:spTree>
    <p:extLst>
      <p:ext uri="{BB962C8B-B14F-4D97-AF65-F5344CB8AC3E}">
        <p14:creationId xmlns:p14="http://schemas.microsoft.com/office/powerpoint/2010/main" val="1784879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2D4F00-5308-382C-B9EE-AE8CBD8D6975}"/>
              </a:ext>
            </a:extLst>
          </p:cNvPr>
          <p:cNvSpPr>
            <a:spLocks noGrp="1"/>
          </p:cNvSpPr>
          <p:nvPr>
            <p:ph type="title"/>
          </p:nvPr>
        </p:nvSpPr>
        <p:spPr/>
        <p:txBody>
          <a:bodyPr/>
          <a:lstStyle/>
          <a:p>
            <a:r>
              <a:rPr lang="de-DE" sz="2800" kern="1200" dirty="0"/>
              <a:t>Nutzung von erneuerbaren Energien</a:t>
            </a:r>
            <a:endParaRPr lang="de-DE" dirty="0"/>
          </a:p>
        </p:txBody>
      </p:sp>
      <p:pic>
        <p:nvPicPr>
          <p:cNvPr id="26" name="Inhaltsplatzhalter 25" descr="Euro mit einfarbiger Füllung">
            <a:extLst>
              <a:ext uri="{FF2B5EF4-FFF2-40B4-BE49-F238E27FC236}">
                <a16:creationId xmlns:a16="http://schemas.microsoft.com/office/drawing/2014/main" id="{3DC8814E-55FA-3DC4-7BDD-6DDF95342DE2}"/>
              </a:ext>
            </a:extLst>
          </p:cNvPr>
          <p:cNvPicPr>
            <a:picLocks noGrp="1" noChangeAspect="1"/>
          </p:cNvPicPr>
          <p:nvPr>
            <p:ph idx="1"/>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722144" y="3520281"/>
            <a:ext cx="914400" cy="914400"/>
          </a:xfrm>
        </p:spPr>
      </p:pic>
      <p:sp>
        <p:nvSpPr>
          <p:cNvPr id="5" name="Foliennummernplatzhalter 4">
            <a:extLst>
              <a:ext uri="{FF2B5EF4-FFF2-40B4-BE49-F238E27FC236}">
                <a16:creationId xmlns:a16="http://schemas.microsoft.com/office/drawing/2014/main" id="{6DA9C644-63B7-12A6-CE11-A43CC267B392}"/>
              </a:ext>
            </a:extLst>
          </p:cNvPr>
          <p:cNvSpPr>
            <a:spLocks noGrp="1"/>
          </p:cNvSpPr>
          <p:nvPr>
            <p:ph type="sldNum" sz="quarter" idx="13"/>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894680D0-7A83-433A-9719-C4143F27F647}" type="slidenum">
              <a:rPr kumimoji="0" lang="de-DE" sz="1000" b="0" i="0" u="none" strike="noStrike" kern="1200" cap="none" spc="0" normalizeH="0" baseline="0" noProof="0" smtClean="0">
                <a:ln>
                  <a:noFill/>
                </a:ln>
                <a:solidFill>
                  <a:srgbClr val="3B687F"/>
                </a:solidFill>
                <a:effectLst/>
                <a:uLnTx/>
                <a:uFillTx/>
                <a:latin typeface="Arial" charset="0"/>
                <a:ea typeface="ＭＳ Ｐゴシック"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21</a:t>
            </a:fld>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
        <p:nvSpPr>
          <p:cNvPr id="7" name="Rechteck 6">
            <a:extLst>
              <a:ext uri="{FF2B5EF4-FFF2-40B4-BE49-F238E27FC236}">
                <a16:creationId xmlns:a16="http://schemas.microsoft.com/office/drawing/2014/main" id="{7FCE1614-6CA5-092F-D91F-5899D4E5A9B0}"/>
              </a:ext>
            </a:extLst>
          </p:cNvPr>
          <p:cNvSpPr/>
          <p:nvPr/>
        </p:nvSpPr>
        <p:spPr bwMode="auto">
          <a:xfrm>
            <a:off x="544796" y="1628776"/>
            <a:ext cx="3534979" cy="4697413"/>
          </a:xfrm>
          <a:prstGeom prst="rect">
            <a:avLst/>
          </a:prstGeom>
          <a:solidFill>
            <a:srgbClr val="DEE5E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8" name="Textfeld 7">
            <a:extLst>
              <a:ext uri="{FF2B5EF4-FFF2-40B4-BE49-F238E27FC236}">
                <a16:creationId xmlns:a16="http://schemas.microsoft.com/office/drawing/2014/main" id="{1F988263-CC05-FECC-B0B0-2B2AB88295EB}"/>
              </a:ext>
            </a:extLst>
          </p:cNvPr>
          <p:cNvSpPr txBox="1"/>
          <p:nvPr/>
        </p:nvSpPr>
        <p:spPr>
          <a:xfrm>
            <a:off x="754232" y="1728363"/>
            <a:ext cx="3181528" cy="707886"/>
          </a:xfrm>
          <a:prstGeom prst="rect">
            <a:avLst/>
          </a:prstGeom>
          <a:solidFill>
            <a:srgbClr val="FFFFFF"/>
          </a:solidFill>
          <a:ln w="12700">
            <a:noFill/>
          </a:ln>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2000" b="1" i="0" u="none" strike="noStrike" kern="1200" cap="none" spc="0" normalizeH="0" baseline="0" noProof="0" dirty="0">
                <a:ln>
                  <a:noFill/>
                </a:ln>
                <a:solidFill>
                  <a:srgbClr val="000000"/>
                </a:solidFill>
                <a:effectLst/>
                <a:uLnTx/>
                <a:uFillTx/>
                <a:latin typeface="Arial" charset="0"/>
                <a:ea typeface="ＭＳ Ｐゴシック" charset="-128"/>
                <a:cs typeface="+mn-cs"/>
              </a:rPr>
              <a:t>Installation einer Wärmepumpe </a:t>
            </a:r>
          </a:p>
        </p:txBody>
      </p:sp>
      <p:sp>
        <p:nvSpPr>
          <p:cNvPr id="10" name="Textfeld 9">
            <a:extLst>
              <a:ext uri="{FF2B5EF4-FFF2-40B4-BE49-F238E27FC236}">
                <a16:creationId xmlns:a16="http://schemas.microsoft.com/office/drawing/2014/main" id="{E5E88691-FEC6-AB8A-2762-49FFB4A122D6}"/>
              </a:ext>
            </a:extLst>
          </p:cNvPr>
          <p:cNvSpPr txBox="1"/>
          <p:nvPr/>
        </p:nvSpPr>
        <p:spPr>
          <a:xfrm>
            <a:off x="1062359" y="4549086"/>
            <a:ext cx="2873401" cy="761747"/>
          </a:xfrm>
          <a:prstGeom prst="rect">
            <a:avLst/>
          </a:prstGeom>
          <a:solidFill>
            <a:srgbClr val="FFFFFF"/>
          </a:solidFill>
          <a:ln w="12700">
            <a:noFill/>
          </a:ln>
        </p:spPr>
        <p:txBody>
          <a:bodyPr wrap="square" lIns="180000" rtlCol="0">
            <a:spAutoFit/>
          </a:bodyPr>
          <a:lstStyle>
            <a:defPPr>
              <a:defRPr lang="de-DE"/>
            </a:defPPr>
            <a:lvl1pPr marL="0" marR="0" lvl="0" indent="0" algn="l" defTabSz="914400" latinLnBrk="0">
              <a:lnSpc>
                <a:spcPct val="100000"/>
              </a:lnSpc>
              <a:buClrTx/>
              <a:buSzTx/>
              <a:buFontTx/>
              <a:buNone/>
              <a:tabLst/>
              <a:defRPr sz="1200">
                <a:solidFill>
                  <a:srgbClr val="000000"/>
                </a:solidFill>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  Highlight</a:t>
            </a:r>
          </a:p>
          <a:p>
            <a:pPr>
              <a:defRPr/>
            </a:pPr>
            <a:r>
              <a:rPr kumimoji="0" lang="de-DE" sz="1050" b="0" i="0" u="none" strike="noStrike" kern="1200" cap="none" spc="0" normalizeH="0" baseline="0" noProof="0" dirty="0">
                <a:ln>
                  <a:noFill/>
                </a:ln>
                <a:solidFill>
                  <a:srgbClr val="000000"/>
                </a:solidFill>
                <a:effectLst/>
                <a:uLnTx/>
                <a:uFillTx/>
                <a:latin typeface="Arial" charset="0"/>
                <a:ea typeface="ＭＳ Ｐゴシック" charset="-128"/>
                <a:cs typeface="+mn-cs"/>
              </a:rPr>
              <a:t>  </a:t>
            </a:r>
            <a:r>
              <a:rPr lang="de-DE" sz="1050" dirty="0">
                <a:solidFill>
                  <a:schemeClr val="tx1"/>
                </a:solidFill>
              </a:rPr>
              <a:t>Mit einer Wärmepumpe können Sie auch bisher ungenutzte Wärmequellen (z.B. Abwärme) nutzbar machen</a:t>
            </a:r>
            <a:r>
              <a:rPr lang="de-DE" sz="1050">
                <a:solidFill>
                  <a:schemeClr val="tx1"/>
                </a:solidFill>
              </a:rPr>
              <a:t>. </a:t>
            </a:r>
            <a:endParaRPr kumimoji="0" lang="de-DE" sz="105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11" name="Textfeld 10">
            <a:extLst>
              <a:ext uri="{FF2B5EF4-FFF2-40B4-BE49-F238E27FC236}">
                <a16:creationId xmlns:a16="http://schemas.microsoft.com/office/drawing/2014/main" id="{0AF53F61-9F59-91A9-645E-A617AB08D34D}"/>
              </a:ext>
            </a:extLst>
          </p:cNvPr>
          <p:cNvSpPr txBox="1"/>
          <p:nvPr/>
        </p:nvSpPr>
        <p:spPr>
          <a:xfrm>
            <a:off x="1047373" y="5456490"/>
            <a:ext cx="2873401" cy="784830"/>
          </a:xfrm>
          <a:prstGeom prst="rect">
            <a:avLst/>
          </a:prstGeom>
          <a:solidFill>
            <a:srgbClr val="FFFFFF"/>
          </a:solidFill>
          <a:ln w="12700">
            <a:noFill/>
          </a:ln>
        </p:spPr>
        <p:txBody>
          <a:bodyPr wrap="square" lIns="180000"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  Tipps und Tricks</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050" b="0" i="0" u="none" strike="noStrike" kern="1200" cap="none" spc="0" normalizeH="0" baseline="0" noProof="0" dirty="0">
                <a:ln>
                  <a:noFill/>
                </a:ln>
                <a:solidFill>
                  <a:srgbClr val="000000"/>
                </a:solidFill>
                <a:effectLst/>
                <a:uLnTx/>
                <a:uFillTx/>
                <a:latin typeface="Arial" charset="0"/>
                <a:ea typeface="ＭＳ Ｐゴシック" charset="-128"/>
                <a:cs typeface="+mn-cs"/>
              </a:rPr>
              <a:t>   </a:t>
            </a:r>
            <a:r>
              <a:rPr lang="de-DE" sz="1050" dirty="0">
                <a:solidFill>
                  <a:srgbClr val="000000"/>
                </a:solidFill>
              </a:rPr>
              <a:t>Lassen Sie sich unabhängig beraten, </a:t>
            </a:r>
            <a:br>
              <a:rPr lang="de-DE" sz="1050" dirty="0">
                <a:solidFill>
                  <a:srgbClr val="000000"/>
                </a:solidFill>
              </a:rPr>
            </a:br>
            <a:r>
              <a:rPr lang="de-DE" sz="1050" dirty="0">
                <a:solidFill>
                  <a:srgbClr val="000000"/>
                </a:solidFill>
              </a:rPr>
              <a:t>z. B. durch einen Energieberater oder die Verbraucherzentrale.</a:t>
            </a:r>
            <a:endParaRPr kumimoji="0" lang="de-DE" sz="105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12" name="Stern: 7 Zacken 11">
            <a:extLst>
              <a:ext uri="{FF2B5EF4-FFF2-40B4-BE49-F238E27FC236}">
                <a16:creationId xmlns:a16="http://schemas.microsoft.com/office/drawing/2014/main" id="{45D3359D-5D46-06BF-4F27-DBE18593FFAB}"/>
              </a:ext>
            </a:extLst>
          </p:cNvPr>
          <p:cNvSpPr/>
          <p:nvPr/>
        </p:nvSpPr>
        <p:spPr bwMode="auto">
          <a:xfrm>
            <a:off x="623392" y="4434560"/>
            <a:ext cx="591559" cy="582532"/>
          </a:xfrm>
          <a:prstGeom prst="star7">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13" name="Stern: 7 Zacken 12">
            <a:extLst>
              <a:ext uri="{FF2B5EF4-FFF2-40B4-BE49-F238E27FC236}">
                <a16:creationId xmlns:a16="http://schemas.microsoft.com/office/drawing/2014/main" id="{65ECFCB7-C644-9622-9543-04F5490516DA}"/>
              </a:ext>
            </a:extLst>
          </p:cNvPr>
          <p:cNvSpPr/>
          <p:nvPr/>
        </p:nvSpPr>
        <p:spPr bwMode="auto">
          <a:xfrm>
            <a:off x="607897" y="5346650"/>
            <a:ext cx="591559" cy="582532"/>
          </a:xfrm>
          <a:prstGeom prst="star7">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28" name="Rechteck 27">
            <a:extLst>
              <a:ext uri="{FF2B5EF4-FFF2-40B4-BE49-F238E27FC236}">
                <a16:creationId xmlns:a16="http://schemas.microsoft.com/office/drawing/2014/main" id="{AF2C95B6-ABDE-DD26-E77C-AAF4FE5EA238}"/>
              </a:ext>
            </a:extLst>
          </p:cNvPr>
          <p:cNvSpPr/>
          <p:nvPr/>
        </p:nvSpPr>
        <p:spPr bwMode="auto">
          <a:xfrm>
            <a:off x="4439816" y="1628776"/>
            <a:ext cx="3534979" cy="4697413"/>
          </a:xfrm>
          <a:prstGeom prst="rect">
            <a:avLst/>
          </a:prstGeom>
          <a:solidFill>
            <a:srgbClr val="DEE5E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29" name="Textfeld 28">
            <a:extLst>
              <a:ext uri="{FF2B5EF4-FFF2-40B4-BE49-F238E27FC236}">
                <a16:creationId xmlns:a16="http://schemas.microsoft.com/office/drawing/2014/main" id="{BE76979C-A1A8-48FD-E9D0-BB0CAD2F3725}"/>
              </a:ext>
            </a:extLst>
          </p:cNvPr>
          <p:cNvSpPr txBox="1"/>
          <p:nvPr/>
        </p:nvSpPr>
        <p:spPr>
          <a:xfrm>
            <a:off x="4649252" y="1728363"/>
            <a:ext cx="3181528" cy="707886"/>
          </a:xfrm>
          <a:prstGeom prst="rect">
            <a:avLst/>
          </a:prstGeom>
          <a:solidFill>
            <a:srgbClr val="FFFFFF"/>
          </a:solidFill>
          <a:ln w="12700">
            <a:noFill/>
          </a:ln>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2000" b="1" i="0" u="none" strike="noStrike" kern="1200" cap="none" spc="0" normalizeH="0" baseline="0" noProof="0" dirty="0">
                <a:ln>
                  <a:noFill/>
                </a:ln>
                <a:solidFill>
                  <a:srgbClr val="000000"/>
                </a:solidFill>
                <a:effectLst/>
                <a:uLnTx/>
                <a:uFillTx/>
                <a:latin typeface="Arial" charset="0"/>
                <a:ea typeface="ＭＳ Ｐゴシック" charset="-128"/>
                <a:cs typeface="+mn-cs"/>
              </a:rPr>
              <a:t>Installation einer Photovoltaikanlage</a:t>
            </a:r>
          </a:p>
        </p:txBody>
      </p:sp>
      <p:sp>
        <p:nvSpPr>
          <p:cNvPr id="30" name="Textfeld 29">
            <a:extLst>
              <a:ext uri="{FF2B5EF4-FFF2-40B4-BE49-F238E27FC236}">
                <a16:creationId xmlns:a16="http://schemas.microsoft.com/office/drawing/2014/main" id="{72A21EF0-FBC1-DB9E-FF33-636028C69FAF}"/>
              </a:ext>
            </a:extLst>
          </p:cNvPr>
          <p:cNvSpPr txBox="1"/>
          <p:nvPr/>
        </p:nvSpPr>
        <p:spPr>
          <a:xfrm>
            <a:off x="4624521" y="2543886"/>
            <a:ext cx="3206258" cy="900246"/>
          </a:xfrm>
          <a:prstGeom prst="rect">
            <a:avLst/>
          </a:prstGeom>
          <a:noFill/>
        </p:spPr>
        <p:txBody>
          <a:bodyPr wrap="square" rtlCol="0">
            <a:spAutoFit/>
          </a:bodyPr>
          <a:lstStyle>
            <a:defPPr>
              <a:defRPr lang="de-DE"/>
            </a:defPPr>
            <a:lvl1pPr marL="0" marR="0" lvl="0" indent="0" algn="just" defTabSz="914400" latinLnBrk="0">
              <a:lnSpc>
                <a:spcPct val="100000"/>
              </a:lnSpc>
              <a:buClrTx/>
              <a:buSzTx/>
              <a:buFontTx/>
              <a:buNone/>
              <a:tabLst/>
              <a:defRPr sz="1050">
                <a:solidFill>
                  <a:srgbClr val="000000"/>
                </a:solidFill>
              </a:defRPr>
            </a:lvl1pPr>
          </a:lstStyle>
          <a:p>
            <a:pPr>
              <a:defRPr/>
            </a:pPr>
            <a:r>
              <a:rPr lang="de-DE" dirty="0">
                <a:latin typeface="Arial" charset="0"/>
                <a:ea typeface="ＭＳ Ｐゴシック" charset="-128"/>
              </a:rPr>
              <a:t>Ca. 6 m² Dachfläche (installierte  Leistung von 1 kWp) erzeugen abhängig vom Standort im Durchschnitt 800-1.000 kWh/Jahr. Wenn Sie den Photovoltaik(PV)-Strom direkt vor Ort nutzen, haben Sie den größten Mehrwert.</a:t>
            </a:r>
          </a:p>
        </p:txBody>
      </p:sp>
      <p:sp>
        <p:nvSpPr>
          <p:cNvPr id="31" name="Textfeld 30">
            <a:extLst>
              <a:ext uri="{FF2B5EF4-FFF2-40B4-BE49-F238E27FC236}">
                <a16:creationId xmlns:a16="http://schemas.microsoft.com/office/drawing/2014/main" id="{5A441721-ABF9-C5AF-6B26-82AA8020E964}"/>
              </a:ext>
            </a:extLst>
          </p:cNvPr>
          <p:cNvSpPr txBox="1"/>
          <p:nvPr/>
        </p:nvSpPr>
        <p:spPr>
          <a:xfrm>
            <a:off x="4950791" y="4521431"/>
            <a:ext cx="2873401" cy="761747"/>
          </a:xfrm>
          <a:prstGeom prst="rect">
            <a:avLst/>
          </a:prstGeom>
          <a:solidFill>
            <a:srgbClr val="FFFFFF"/>
          </a:solidFill>
          <a:ln w="12700">
            <a:noFill/>
          </a:ln>
        </p:spPr>
        <p:txBody>
          <a:bodyPr wrap="square" lIns="180000" rtlCol="0">
            <a:spAutoFit/>
          </a:bodyPr>
          <a:lstStyle>
            <a:defPPr>
              <a:defRPr lang="de-DE"/>
            </a:defPPr>
            <a:lvl1pPr marL="0" marR="0" lvl="0" indent="0" algn="l" defTabSz="914400" latinLnBrk="0">
              <a:lnSpc>
                <a:spcPct val="100000"/>
              </a:lnSpc>
              <a:buClrTx/>
              <a:buSzTx/>
              <a:buFontTx/>
              <a:buNone/>
              <a:tabLst/>
              <a:defRPr sz="1200">
                <a:solidFill>
                  <a:srgbClr val="000000"/>
                </a:solidFill>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  Highlight</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050" b="0" i="0" u="none" strike="noStrike" kern="1200" cap="none" spc="0" normalizeH="0" baseline="0" noProof="0" dirty="0">
                <a:ln>
                  <a:noFill/>
                </a:ln>
                <a:solidFill>
                  <a:srgbClr val="000000"/>
                </a:solidFill>
                <a:effectLst/>
                <a:uLnTx/>
                <a:uFillTx/>
                <a:latin typeface="Arial" charset="0"/>
                <a:ea typeface="ＭＳ Ｐゴシック" charset="-128"/>
                <a:cs typeface="+mn-cs"/>
              </a:rPr>
              <a:t>  Der Anteil der Eigennutzung des PV-Stroms kann durch Wärmepumpen und Speichertechnologien maximiert werden. </a:t>
            </a:r>
          </a:p>
        </p:txBody>
      </p:sp>
      <p:sp>
        <p:nvSpPr>
          <p:cNvPr id="32" name="Textfeld 31">
            <a:extLst>
              <a:ext uri="{FF2B5EF4-FFF2-40B4-BE49-F238E27FC236}">
                <a16:creationId xmlns:a16="http://schemas.microsoft.com/office/drawing/2014/main" id="{28FD8966-C0B6-B371-2AFD-C965C04D7E15}"/>
              </a:ext>
            </a:extLst>
          </p:cNvPr>
          <p:cNvSpPr txBox="1"/>
          <p:nvPr/>
        </p:nvSpPr>
        <p:spPr>
          <a:xfrm>
            <a:off x="4950791" y="5467284"/>
            <a:ext cx="2873401" cy="784830"/>
          </a:xfrm>
          <a:prstGeom prst="rect">
            <a:avLst/>
          </a:prstGeom>
          <a:solidFill>
            <a:srgbClr val="FFFFFF"/>
          </a:solidFill>
          <a:ln w="12700">
            <a:noFill/>
          </a:ln>
        </p:spPr>
        <p:txBody>
          <a:bodyPr wrap="square" lIns="180000" rtlCol="0">
            <a:spAutoFit/>
          </a:bodyPr>
          <a:lstStyle>
            <a:defPPr>
              <a:defRPr lang="de-DE"/>
            </a:defPPr>
            <a:lvl1pPr marL="0" marR="0" lvl="0" indent="0" algn="l" defTabSz="914400" latinLnBrk="0">
              <a:lnSpc>
                <a:spcPct val="100000"/>
              </a:lnSpc>
              <a:buClrTx/>
              <a:buSzTx/>
              <a:buFontTx/>
              <a:buNone/>
              <a:tabLst/>
              <a:defRPr sz="1200">
                <a:solidFill>
                  <a:srgbClr val="000000"/>
                </a:solidFill>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  Tipps und Tricks</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050" b="0" i="0" u="none" strike="noStrike" kern="1200" cap="none" spc="0" normalizeH="0" baseline="0" noProof="0" dirty="0">
                <a:ln>
                  <a:noFill/>
                </a:ln>
                <a:solidFill>
                  <a:srgbClr val="000000"/>
                </a:solidFill>
                <a:effectLst/>
                <a:uLnTx/>
                <a:uFillTx/>
                <a:latin typeface="Arial" charset="0"/>
                <a:ea typeface="ＭＳ Ｐゴシック" charset="-128"/>
                <a:cs typeface="+mn-cs"/>
              </a:rPr>
              <a:t>   Auch Parkplatzüberdachungen können sich anbieten, es muss nicht immer das Gebäudedach sein.</a:t>
            </a:r>
          </a:p>
        </p:txBody>
      </p:sp>
      <p:sp>
        <p:nvSpPr>
          <p:cNvPr id="33" name="Stern: 7 Zacken 32">
            <a:extLst>
              <a:ext uri="{FF2B5EF4-FFF2-40B4-BE49-F238E27FC236}">
                <a16:creationId xmlns:a16="http://schemas.microsoft.com/office/drawing/2014/main" id="{13FE23A8-0AEA-F4FD-171E-49533776CA41}"/>
              </a:ext>
            </a:extLst>
          </p:cNvPr>
          <p:cNvSpPr/>
          <p:nvPr/>
        </p:nvSpPr>
        <p:spPr bwMode="auto">
          <a:xfrm>
            <a:off x="4511824" y="4395320"/>
            <a:ext cx="591559" cy="582532"/>
          </a:xfrm>
          <a:prstGeom prst="star7">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34" name="Stern: 7 Zacken 33">
            <a:extLst>
              <a:ext uri="{FF2B5EF4-FFF2-40B4-BE49-F238E27FC236}">
                <a16:creationId xmlns:a16="http://schemas.microsoft.com/office/drawing/2014/main" id="{035724CB-5034-04E9-CEA0-04374C48739A}"/>
              </a:ext>
            </a:extLst>
          </p:cNvPr>
          <p:cNvSpPr/>
          <p:nvPr/>
        </p:nvSpPr>
        <p:spPr bwMode="auto">
          <a:xfrm>
            <a:off x="4511824" y="5339121"/>
            <a:ext cx="591559" cy="582532"/>
          </a:xfrm>
          <a:prstGeom prst="star7">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6" name="Textfeld 5">
            <a:extLst>
              <a:ext uri="{FF2B5EF4-FFF2-40B4-BE49-F238E27FC236}">
                <a16:creationId xmlns:a16="http://schemas.microsoft.com/office/drawing/2014/main" id="{DD6DE484-5833-6AD0-8CA6-ECECE71130BA}"/>
              </a:ext>
            </a:extLst>
          </p:cNvPr>
          <p:cNvSpPr txBox="1"/>
          <p:nvPr/>
        </p:nvSpPr>
        <p:spPr>
          <a:xfrm>
            <a:off x="777211" y="2492896"/>
            <a:ext cx="3181528" cy="1223412"/>
          </a:xfrm>
          <a:prstGeom prst="rect">
            <a:avLst/>
          </a:prstGeom>
          <a:noFill/>
        </p:spPr>
        <p:txBody>
          <a:bodyPr wrap="square" rtlCol="0">
            <a:spAutoFit/>
          </a:bodyPr>
          <a:lstStyle/>
          <a:p>
            <a:pPr algn="just">
              <a:defRPr/>
            </a:pPr>
            <a:r>
              <a:rPr lang="de-DE" sz="1050" dirty="0">
                <a:solidFill>
                  <a:srgbClr val="000000"/>
                </a:solidFill>
              </a:rPr>
              <a:t>Eine Wärmepumpe kann Sie unabhängig von fossilem Gas oder Öl zur Beheizung Ihres Gebäudes machen. Mit Grünstrom </a:t>
            </a:r>
            <a:r>
              <a:rPr lang="de-DE" sz="1050" dirty="0"/>
              <a:t>kann hier das Einsparpotenzial voll ausgeschöpft werden.</a:t>
            </a:r>
            <a:r>
              <a:rPr lang="de-DE" sz="1050" dirty="0">
                <a:solidFill>
                  <a:srgbClr val="000000"/>
                </a:solidFill>
              </a:rPr>
              <a:t>  Bei der Installation einer </a:t>
            </a:r>
            <a:r>
              <a:rPr lang="de-DE" sz="1050" dirty="0"/>
              <a:t>Wärmepumpe haben Sie verschiedene Optionen, z.B. eine Luftwärme-/, Erdwärme-/, Grundwasserwärmepumpe.</a:t>
            </a:r>
            <a:endParaRPr kumimoji="0" lang="de-DE" sz="105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pSp>
        <p:nvGrpSpPr>
          <p:cNvPr id="18" name="Gruppieren 17">
            <a:extLst>
              <a:ext uri="{FF2B5EF4-FFF2-40B4-BE49-F238E27FC236}">
                <a16:creationId xmlns:a16="http://schemas.microsoft.com/office/drawing/2014/main" id="{FC7E4FFB-50CF-076D-A997-4E65DE6A3AD6}"/>
              </a:ext>
            </a:extLst>
          </p:cNvPr>
          <p:cNvGrpSpPr/>
          <p:nvPr/>
        </p:nvGrpSpPr>
        <p:grpSpPr>
          <a:xfrm>
            <a:off x="4622240" y="3712040"/>
            <a:ext cx="3201952" cy="582884"/>
            <a:chOff x="4622240" y="3671813"/>
            <a:chExt cx="3201952" cy="582884"/>
          </a:xfrm>
        </p:grpSpPr>
        <p:sp>
          <p:nvSpPr>
            <p:cNvPr id="49" name="Textfeld 48">
              <a:extLst>
                <a:ext uri="{FF2B5EF4-FFF2-40B4-BE49-F238E27FC236}">
                  <a16:creationId xmlns:a16="http://schemas.microsoft.com/office/drawing/2014/main" id="{135DA016-F2F9-381B-850B-3473B208AA93}"/>
                </a:ext>
              </a:extLst>
            </p:cNvPr>
            <p:cNvSpPr txBox="1"/>
            <p:nvPr/>
          </p:nvSpPr>
          <p:spPr>
            <a:xfrm>
              <a:off x="4908596" y="3793032"/>
              <a:ext cx="957176" cy="461665"/>
            </a:xfrm>
            <a:prstGeom prst="rect">
              <a:avLst/>
            </a:prstGeom>
            <a:solidFill>
              <a:srgbClr val="FFFFFF"/>
            </a:solidFill>
            <a:ln w="12700">
              <a:noFill/>
            </a:ln>
          </p:spPr>
          <p:txBody>
            <a:bodyPr wrap="square" lIns="180000" rtlCol="0">
              <a:spAutoFit/>
            </a:bodyPr>
            <a:lstStyle>
              <a:defPPr>
                <a:defRPr lang="de-DE"/>
              </a:defPPr>
              <a:lvl1pPr marL="0" marR="0" lvl="0" indent="0" algn="l" defTabSz="914400" latinLnBrk="0">
                <a:lnSpc>
                  <a:spcPct val="100000"/>
                </a:lnSpc>
                <a:buClrTx/>
                <a:buSzTx/>
                <a:buFontTx/>
                <a:buNone/>
                <a:tabLst/>
                <a:defRPr sz="1200">
                  <a:solidFill>
                    <a:srgbClr val="000000"/>
                  </a:solidFill>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Kosten</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8/10</a:t>
              </a:r>
            </a:p>
          </p:txBody>
        </p:sp>
        <p:sp>
          <p:nvSpPr>
            <p:cNvPr id="50" name="Flussdiagramm: Daten 49">
              <a:extLst>
                <a:ext uri="{FF2B5EF4-FFF2-40B4-BE49-F238E27FC236}">
                  <a16:creationId xmlns:a16="http://schemas.microsoft.com/office/drawing/2014/main" id="{D505408F-4663-0047-A1F6-E68CF3C75783}"/>
                </a:ext>
              </a:extLst>
            </p:cNvPr>
            <p:cNvSpPr/>
            <p:nvPr/>
          </p:nvSpPr>
          <p:spPr bwMode="auto">
            <a:xfrm>
              <a:off x="4622240" y="3671813"/>
              <a:ext cx="406651" cy="499174"/>
            </a:xfrm>
            <a:prstGeom prst="flowChartInputOutput">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highlight>
                  <a:srgbClr val="F9AA00"/>
                </a:highlight>
                <a:uLnTx/>
                <a:uFillTx/>
                <a:latin typeface="Arial" charset="0"/>
                <a:ea typeface="ＭＳ Ｐゴシック" charset="-128"/>
                <a:cs typeface="+mn-cs"/>
              </a:endParaRPr>
            </a:p>
          </p:txBody>
        </p:sp>
        <p:sp>
          <p:nvSpPr>
            <p:cNvPr id="51" name="Textfeld 50">
              <a:extLst>
                <a:ext uri="{FF2B5EF4-FFF2-40B4-BE49-F238E27FC236}">
                  <a16:creationId xmlns:a16="http://schemas.microsoft.com/office/drawing/2014/main" id="{38B6D0BB-0492-DDC8-C8F8-1C77BA4F850E}"/>
                </a:ext>
              </a:extLst>
            </p:cNvPr>
            <p:cNvSpPr txBox="1"/>
            <p:nvPr/>
          </p:nvSpPr>
          <p:spPr>
            <a:xfrm>
              <a:off x="6198744" y="3793032"/>
              <a:ext cx="1625448" cy="461665"/>
            </a:xfrm>
            <a:prstGeom prst="rect">
              <a:avLst/>
            </a:prstGeom>
            <a:solidFill>
              <a:srgbClr val="FFFFFF"/>
            </a:solidFill>
            <a:ln w="12700">
              <a:noFill/>
            </a:ln>
          </p:spPr>
          <p:txBody>
            <a:bodyPr wrap="square" lIns="180000" rtlCol="0">
              <a:spAutoFit/>
            </a:bodyPr>
            <a:lstStyle>
              <a:defPPr>
                <a:defRPr lang="de-DE"/>
              </a:defPPr>
              <a:lvl1pPr marL="0" marR="0" lvl="0" indent="0" algn="l" defTabSz="914400" latinLnBrk="0">
                <a:lnSpc>
                  <a:spcPct val="100000"/>
                </a:lnSpc>
                <a:buClrTx/>
                <a:buSzTx/>
                <a:buFontTx/>
                <a:buNone/>
                <a:tabLst/>
                <a:defRPr sz="1200">
                  <a:solidFill>
                    <a:srgbClr val="000000"/>
                  </a:solidFill>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Einsparpotenzial</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9/10</a:t>
              </a:r>
            </a:p>
          </p:txBody>
        </p:sp>
        <p:sp>
          <p:nvSpPr>
            <p:cNvPr id="52" name="Flussdiagramm: Daten 51">
              <a:extLst>
                <a:ext uri="{FF2B5EF4-FFF2-40B4-BE49-F238E27FC236}">
                  <a16:creationId xmlns:a16="http://schemas.microsoft.com/office/drawing/2014/main" id="{A18A8DFF-BEA4-041D-677D-07E73845244C}"/>
                </a:ext>
              </a:extLst>
            </p:cNvPr>
            <p:cNvSpPr/>
            <p:nvPr/>
          </p:nvSpPr>
          <p:spPr bwMode="auto">
            <a:xfrm>
              <a:off x="5907567" y="3671813"/>
              <a:ext cx="406651" cy="499174"/>
            </a:xfrm>
            <a:prstGeom prst="flowChartInputOutput">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highlight>
                  <a:srgbClr val="F9AA00"/>
                </a:highlight>
                <a:uLnTx/>
                <a:uFillTx/>
                <a:latin typeface="Arial" charset="0"/>
                <a:ea typeface="ＭＳ Ｐゴシック" charset="-128"/>
                <a:cs typeface="+mn-cs"/>
              </a:endParaRPr>
            </a:p>
          </p:txBody>
        </p:sp>
        <p:pic>
          <p:nvPicPr>
            <p:cNvPr id="53" name="Inhaltsplatzhalter 25" descr="Euro mit einfarbiger Füllung">
              <a:extLst>
                <a:ext uri="{FF2B5EF4-FFF2-40B4-BE49-F238E27FC236}">
                  <a16:creationId xmlns:a16="http://schemas.microsoft.com/office/drawing/2014/main" id="{39F6638E-2DFC-D228-624E-548D73E25A1A}"/>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bwMode="auto">
            <a:xfrm>
              <a:off x="4638158" y="3755956"/>
              <a:ext cx="323441" cy="3234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4" name="Grafik 53" descr="Messgerät mit einfarbiger Füllung">
              <a:extLst>
                <a:ext uri="{FF2B5EF4-FFF2-40B4-BE49-F238E27FC236}">
                  <a16:creationId xmlns:a16="http://schemas.microsoft.com/office/drawing/2014/main" id="{C51E8D4D-30DF-0D7D-BC9D-94B12B915176}"/>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985064" y="3776427"/>
              <a:ext cx="273574" cy="273574"/>
            </a:xfrm>
            <a:prstGeom prst="rect">
              <a:avLst/>
            </a:prstGeom>
          </p:spPr>
        </p:pic>
      </p:grpSp>
      <p:grpSp>
        <p:nvGrpSpPr>
          <p:cNvPr id="9" name="Gruppieren 8">
            <a:extLst>
              <a:ext uri="{FF2B5EF4-FFF2-40B4-BE49-F238E27FC236}">
                <a16:creationId xmlns:a16="http://schemas.microsoft.com/office/drawing/2014/main" id="{904DE3B9-E990-F5C6-8822-AEE59C51015A}"/>
              </a:ext>
            </a:extLst>
          </p:cNvPr>
          <p:cNvGrpSpPr/>
          <p:nvPr/>
        </p:nvGrpSpPr>
        <p:grpSpPr>
          <a:xfrm>
            <a:off x="782776" y="3726657"/>
            <a:ext cx="3134585" cy="582884"/>
            <a:chOff x="782776" y="3558175"/>
            <a:chExt cx="3134585" cy="582884"/>
          </a:xfrm>
        </p:grpSpPr>
        <p:sp>
          <p:nvSpPr>
            <p:cNvPr id="15" name="Textfeld 14">
              <a:extLst>
                <a:ext uri="{FF2B5EF4-FFF2-40B4-BE49-F238E27FC236}">
                  <a16:creationId xmlns:a16="http://schemas.microsoft.com/office/drawing/2014/main" id="{0DCAA693-0477-77DE-5644-882285058E97}"/>
                </a:ext>
              </a:extLst>
            </p:cNvPr>
            <p:cNvSpPr txBox="1"/>
            <p:nvPr/>
          </p:nvSpPr>
          <p:spPr>
            <a:xfrm>
              <a:off x="1069132" y="3679394"/>
              <a:ext cx="957176" cy="461665"/>
            </a:xfrm>
            <a:prstGeom prst="rect">
              <a:avLst/>
            </a:prstGeom>
            <a:solidFill>
              <a:srgbClr val="FFFFFF"/>
            </a:solidFill>
            <a:ln w="12700">
              <a:noFill/>
            </a:ln>
          </p:spPr>
          <p:txBody>
            <a:bodyPr wrap="square" lIns="180000" rtlCol="0">
              <a:spAutoFit/>
            </a:bodyPr>
            <a:lstStyle>
              <a:defPPr>
                <a:defRPr lang="de-DE"/>
              </a:defPPr>
              <a:lvl1pPr marL="0" marR="0" lvl="0" indent="0" algn="l" defTabSz="914400" latinLnBrk="0">
                <a:lnSpc>
                  <a:spcPct val="100000"/>
                </a:lnSpc>
                <a:buClrTx/>
                <a:buSzTx/>
                <a:buFontTx/>
                <a:buNone/>
                <a:tabLst/>
                <a:defRPr sz="1200">
                  <a:solidFill>
                    <a:srgbClr val="000000"/>
                  </a:solidFill>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Kosten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7/10</a:t>
              </a:r>
            </a:p>
          </p:txBody>
        </p:sp>
        <p:sp>
          <p:nvSpPr>
            <p:cNvPr id="14" name="Flussdiagramm: Daten 13">
              <a:extLst>
                <a:ext uri="{FF2B5EF4-FFF2-40B4-BE49-F238E27FC236}">
                  <a16:creationId xmlns:a16="http://schemas.microsoft.com/office/drawing/2014/main" id="{A09BD1D8-8F4A-2F6C-7F34-F5EC2B5E693A}"/>
                </a:ext>
              </a:extLst>
            </p:cNvPr>
            <p:cNvSpPr/>
            <p:nvPr/>
          </p:nvSpPr>
          <p:spPr bwMode="auto">
            <a:xfrm>
              <a:off x="782776" y="3558175"/>
              <a:ext cx="406651" cy="499174"/>
            </a:xfrm>
            <a:prstGeom prst="flowChartInputOutput">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highlight>
                  <a:srgbClr val="F9AA00"/>
                </a:highlight>
                <a:uLnTx/>
                <a:uFillTx/>
                <a:latin typeface="Arial" charset="0"/>
                <a:ea typeface="ＭＳ Ｐゴシック" charset="-128"/>
                <a:cs typeface="+mn-cs"/>
              </a:endParaRPr>
            </a:p>
          </p:txBody>
        </p:sp>
        <p:sp>
          <p:nvSpPr>
            <p:cNvPr id="17" name="Textfeld 16">
              <a:extLst>
                <a:ext uri="{FF2B5EF4-FFF2-40B4-BE49-F238E27FC236}">
                  <a16:creationId xmlns:a16="http://schemas.microsoft.com/office/drawing/2014/main" id="{2008A450-C095-E793-7F94-397D7F10B442}"/>
                </a:ext>
              </a:extLst>
            </p:cNvPr>
            <p:cNvSpPr txBox="1"/>
            <p:nvPr/>
          </p:nvSpPr>
          <p:spPr>
            <a:xfrm>
              <a:off x="2291913" y="3679394"/>
              <a:ext cx="1625448" cy="461665"/>
            </a:xfrm>
            <a:prstGeom prst="rect">
              <a:avLst/>
            </a:prstGeom>
            <a:solidFill>
              <a:srgbClr val="FFFFFF"/>
            </a:solidFill>
            <a:ln w="12700">
              <a:noFill/>
            </a:ln>
          </p:spPr>
          <p:txBody>
            <a:bodyPr wrap="square" lIns="180000" rtlCol="0">
              <a:spAutoFit/>
            </a:bodyPr>
            <a:lstStyle>
              <a:defPPr>
                <a:defRPr lang="de-DE"/>
              </a:defPPr>
              <a:lvl1pPr marL="0" marR="0" lvl="0" indent="0" algn="l" defTabSz="914400" latinLnBrk="0">
                <a:lnSpc>
                  <a:spcPct val="100000"/>
                </a:lnSpc>
                <a:buClrTx/>
                <a:buSzTx/>
                <a:buFontTx/>
                <a:buNone/>
                <a:tabLst/>
                <a:defRPr sz="1200">
                  <a:solidFill>
                    <a:srgbClr val="000000"/>
                  </a:solidFill>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Einsparpotenzial</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9/10</a:t>
              </a:r>
            </a:p>
          </p:txBody>
        </p:sp>
        <p:sp>
          <p:nvSpPr>
            <p:cNvPr id="16" name="Flussdiagramm: Daten 15">
              <a:extLst>
                <a:ext uri="{FF2B5EF4-FFF2-40B4-BE49-F238E27FC236}">
                  <a16:creationId xmlns:a16="http://schemas.microsoft.com/office/drawing/2014/main" id="{C9C7ED13-8E85-9CF1-7971-F8983ACE252E}"/>
                </a:ext>
              </a:extLst>
            </p:cNvPr>
            <p:cNvSpPr/>
            <p:nvPr/>
          </p:nvSpPr>
          <p:spPr bwMode="auto">
            <a:xfrm>
              <a:off x="2068103" y="3558175"/>
              <a:ext cx="406651" cy="499174"/>
            </a:xfrm>
            <a:prstGeom prst="flowChartInputOutput">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highlight>
                  <a:srgbClr val="F9AA00"/>
                </a:highlight>
                <a:uLnTx/>
                <a:uFillTx/>
                <a:latin typeface="Arial" charset="0"/>
                <a:ea typeface="ＭＳ Ｐゴシック" charset="-128"/>
                <a:cs typeface="+mn-cs"/>
              </a:endParaRPr>
            </a:p>
          </p:txBody>
        </p:sp>
        <p:pic>
          <p:nvPicPr>
            <p:cNvPr id="44" name="Grafik 43" descr="Messgerät mit einfarbiger Füllung">
              <a:extLst>
                <a:ext uri="{FF2B5EF4-FFF2-40B4-BE49-F238E27FC236}">
                  <a16:creationId xmlns:a16="http://schemas.microsoft.com/office/drawing/2014/main" id="{6C0306DF-606B-4FBB-D233-8FB9A46DEE49}"/>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45600" y="3662789"/>
              <a:ext cx="273574" cy="273574"/>
            </a:xfrm>
            <a:prstGeom prst="rect">
              <a:avLst/>
            </a:prstGeom>
          </p:spPr>
        </p:pic>
        <p:pic>
          <p:nvPicPr>
            <p:cNvPr id="3" name="Inhaltsplatzhalter 25" descr="Euro mit einfarbiger Füllung">
              <a:extLst>
                <a:ext uri="{FF2B5EF4-FFF2-40B4-BE49-F238E27FC236}">
                  <a16:creationId xmlns:a16="http://schemas.microsoft.com/office/drawing/2014/main" id="{C98EC2BE-D594-A8E1-8AB9-CB30B7639533}"/>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bwMode="auto">
            <a:xfrm>
              <a:off x="795734" y="3646041"/>
              <a:ext cx="323441" cy="3234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19" name="Rechteck 18">
            <a:extLst>
              <a:ext uri="{FF2B5EF4-FFF2-40B4-BE49-F238E27FC236}">
                <a16:creationId xmlns:a16="http://schemas.microsoft.com/office/drawing/2014/main" id="{E54CAF0D-DCE6-FE35-1409-62E4AF53EC32}"/>
              </a:ext>
            </a:extLst>
          </p:cNvPr>
          <p:cNvSpPr/>
          <p:nvPr/>
        </p:nvSpPr>
        <p:spPr bwMode="auto">
          <a:xfrm>
            <a:off x="8240400" y="1628776"/>
            <a:ext cx="3534979" cy="4697413"/>
          </a:xfrm>
          <a:prstGeom prst="rect">
            <a:avLst/>
          </a:prstGeom>
          <a:solidFill>
            <a:srgbClr val="DEE5E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20" name="Textfeld 19">
            <a:extLst>
              <a:ext uri="{FF2B5EF4-FFF2-40B4-BE49-F238E27FC236}">
                <a16:creationId xmlns:a16="http://schemas.microsoft.com/office/drawing/2014/main" id="{9B419F2A-A5DE-1C3A-68AF-DB16639C700A}"/>
              </a:ext>
            </a:extLst>
          </p:cNvPr>
          <p:cNvSpPr txBox="1"/>
          <p:nvPr/>
        </p:nvSpPr>
        <p:spPr>
          <a:xfrm>
            <a:off x="8449836" y="1728363"/>
            <a:ext cx="3181528" cy="707886"/>
          </a:xfrm>
          <a:prstGeom prst="rect">
            <a:avLst/>
          </a:prstGeom>
          <a:solidFill>
            <a:srgbClr val="FFFFFF"/>
          </a:solidFill>
          <a:ln w="12700">
            <a:noFill/>
          </a:ln>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2000" b="1" i="0" u="none" strike="noStrike" kern="1200" cap="none" spc="0" normalizeH="0" baseline="0" noProof="0" dirty="0">
                <a:ln>
                  <a:noFill/>
                </a:ln>
                <a:solidFill>
                  <a:srgbClr val="000000"/>
                </a:solidFill>
                <a:effectLst/>
                <a:uLnTx/>
                <a:uFillTx/>
                <a:latin typeface="Arial" charset="0"/>
                <a:ea typeface="ＭＳ Ｐゴシック" charset="-128"/>
                <a:cs typeface="+mn-cs"/>
              </a:rPr>
              <a:t>Bezug von Grünstrom</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de-DE" sz="2000" b="1"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22" name="Textfeld 21">
            <a:extLst>
              <a:ext uri="{FF2B5EF4-FFF2-40B4-BE49-F238E27FC236}">
                <a16:creationId xmlns:a16="http://schemas.microsoft.com/office/drawing/2014/main" id="{A1540118-F658-9AB6-7D11-38861D92EFD1}"/>
              </a:ext>
            </a:extLst>
          </p:cNvPr>
          <p:cNvSpPr txBox="1"/>
          <p:nvPr/>
        </p:nvSpPr>
        <p:spPr>
          <a:xfrm>
            <a:off x="8415912" y="2491024"/>
            <a:ext cx="3215451" cy="1546577"/>
          </a:xfrm>
          <a:prstGeom prst="rect">
            <a:avLst/>
          </a:prstGeom>
          <a:noFill/>
        </p:spPr>
        <p:txBody>
          <a:bodyPr wrap="square" rtlCol="0">
            <a:spAutoFit/>
          </a:bodyPr>
          <a:lstStyle/>
          <a:p>
            <a:pPr algn="just">
              <a:defRPr/>
            </a:pPr>
            <a:r>
              <a:rPr kumimoji="0" lang="de-DE" sz="1050" b="0" i="0" u="none" strike="noStrike" kern="1200" cap="none" spc="0" normalizeH="0" baseline="0" noProof="0" dirty="0">
                <a:ln>
                  <a:noFill/>
                </a:ln>
                <a:solidFill>
                  <a:srgbClr val="000000"/>
                </a:solidFill>
                <a:effectLst/>
                <a:uLnTx/>
                <a:uFillTx/>
                <a:latin typeface="Arial" charset="0"/>
                <a:ea typeface="ＭＳ Ｐゴシック" charset="-128"/>
                <a:cs typeface="+mn-cs"/>
              </a:rPr>
              <a:t>Ökostrom ist Strom aus Erneuerbaren Energien. Er kann mit 0 g CO</a:t>
            </a:r>
            <a:r>
              <a:rPr kumimoji="0" lang="de-DE" sz="1050" b="0" i="0" u="none" strike="noStrike" kern="1200" cap="none" spc="0" normalizeH="0" baseline="-25000" noProof="0" dirty="0">
                <a:ln>
                  <a:noFill/>
                </a:ln>
                <a:solidFill>
                  <a:srgbClr val="000000"/>
                </a:solidFill>
                <a:effectLst/>
                <a:uLnTx/>
                <a:uFillTx/>
                <a:latin typeface="Arial" charset="0"/>
                <a:ea typeface="ＭＳ Ｐゴシック" charset="-128"/>
                <a:cs typeface="+mn-cs"/>
              </a:rPr>
              <a:t>2</a:t>
            </a:r>
            <a:r>
              <a:rPr kumimoji="0" lang="de-DE" sz="1050" b="0" i="0" u="none" strike="noStrike" kern="1200" cap="none" spc="0" normalizeH="0" baseline="0" noProof="0" dirty="0">
                <a:ln>
                  <a:noFill/>
                </a:ln>
                <a:solidFill>
                  <a:srgbClr val="000000"/>
                </a:solidFill>
                <a:effectLst/>
                <a:uLnTx/>
                <a:uFillTx/>
                <a:latin typeface="Arial" charset="0"/>
                <a:ea typeface="ＭＳ Ｐゴシック" charset="-128"/>
                <a:cs typeface="+mn-cs"/>
              </a:rPr>
              <a:t>/kWh </a:t>
            </a:r>
            <a:r>
              <a:rPr lang="de-DE" sz="1050" dirty="0">
                <a:solidFill>
                  <a:srgbClr val="000000"/>
                </a:solidFill>
              </a:rPr>
              <a:t>in der Klimabilanz angesetzt werden </a:t>
            </a:r>
            <a:r>
              <a:rPr kumimoji="0" lang="de-DE" sz="1050" b="0" i="0" u="none" strike="noStrike" kern="1200" cap="none" spc="0" normalizeH="0" baseline="0" noProof="0" dirty="0">
                <a:ln>
                  <a:noFill/>
                </a:ln>
                <a:solidFill>
                  <a:srgbClr val="000000"/>
                </a:solidFill>
                <a:effectLst/>
                <a:uLnTx/>
                <a:uFillTx/>
                <a:latin typeface="Arial" charset="0"/>
                <a:ea typeface="ＭＳ Ｐゴシック" charset="-128"/>
                <a:cs typeface="+mn-cs"/>
              </a:rPr>
              <a:t>und bietet so großes Einsparpotenzial. Mehrkosten im Vergleich zum Standardprodukt des Energieversorgers sinken aber stetig. Achten Sie bei der Wahl des Anbieters auf das Thema „Greenwashing“</a:t>
            </a:r>
            <a:r>
              <a:rPr lang="de-DE" sz="1050" dirty="0">
                <a:solidFill>
                  <a:srgbClr val="000000"/>
                </a:solidFill>
              </a:rPr>
              <a:t> (siehe </a:t>
            </a:r>
            <a:r>
              <a:rPr lang="de-DE" sz="1050" dirty="0">
                <a:solidFill>
                  <a:srgbClr val="000000"/>
                </a:solidFill>
                <a:hlinkClick r:id="rId8" action="ppaction://hlinksldjump"/>
              </a:rPr>
              <a:t>Folie 22</a:t>
            </a:r>
            <a:r>
              <a:rPr lang="de-DE" sz="1050" dirty="0">
                <a:solidFill>
                  <a:srgbClr val="000000"/>
                </a:solidFill>
              </a:rPr>
              <a:t>). </a:t>
            </a:r>
            <a:endParaRPr kumimoji="0" lang="de-DE" sz="105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0" marR="0" lvl="0" indent="0" algn="just" defTabSz="914400" rtl="0" eaLnBrk="0" fontAlgn="base" latinLnBrk="0" hangingPunct="0">
              <a:lnSpc>
                <a:spcPct val="100000"/>
              </a:lnSpc>
              <a:spcBef>
                <a:spcPct val="0"/>
              </a:spcBef>
              <a:spcAft>
                <a:spcPct val="0"/>
              </a:spcAft>
              <a:buClrTx/>
              <a:buSzTx/>
              <a:buFontTx/>
              <a:buNone/>
              <a:tabLst/>
              <a:defRPr/>
            </a:pPr>
            <a:endParaRPr kumimoji="0" lang="de-DE" sz="105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0" marR="0" lvl="0" indent="0" algn="just" defTabSz="914400" rtl="0" eaLnBrk="0" fontAlgn="base" latinLnBrk="0" hangingPunct="0">
              <a:lnSpc>
                <a:spcPct val="100000"/>
              </a:lnSpc>
              <a:spcBef>
                <a:spcPct val="0"/>
              </a:spcBef>
              <a:spcAft>
                <a:spcPct val="0"/>
              </a:spcAft>
              <a:buClrTx/>
              <a:buSzTx/>
              <a:buFontTx/>
              <a:buNone/>
              <a:tabLst/>
              <a:defRPr/>
            </a:pPr>
            <a:endParaRPr lang="de-DE" sz="1050" dirty="0">
              <a:solidFill>
                <a:srgbClr val="000000"/>
              </a:solidFill>
            </a:endParaRPr>
          </a:p>
        </p:txBody>
      </p:sp>
      <p:sp>
        <p:nvSpPr>
          <p:cNvPr id="23" name="Textfeld 22">
            <a:extLst>
              <a:ext uri="{FF2B5EF4-FFF2-40B4-BE49-F238E27FC236}">
                <a16:creationId xmlns:a16="http://schemas.microsoft.com/office/drawing/2014/main" id="{4507F448-D2E8-B2B0-D3FF-8F47011C1EEC}"/>
              </a:ext>
            </a:extLst>
          </p:cNvPr>
          <p:cNvSpPr txBox="1"/>
          <p:nvPr/>
        </p:nvSpPr>
        <p:spPr>
          <a:xfrm>
            <a:off x="8774131" y="4524344"/>
            <a:ext cx="2873401" cy="946413"/>
          </a:xfrm>
          <a:prstGeom prst="rect">
            <a:avLst/>
          </a:prstGeom>
          <a:solidFill>
            <a:srgbClr val="FFFFFF"/>
          </a:solidFill>
          <a:ln w="12700">
            <a:noFill/>
          </a:ln>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   </a:t>
            </a: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Highlight</a:t>
            </a:r>
          </a:p>
          <a:p>
            <a:pPr marL="0" marR="0" lvl="0" indent="0" algn="l" defTabSz="914400" rtl="0" eaLnBrk="0" fontAlgn="base" latinLnBrk="0" hangingPunct="0">
              <a:lnSpc>
                <a:spcPct val="100000"/>
              </a:lnSpc>
              <a:spcBef>
                <a:spcPct val="0"/>
              </a:spcBef>
              <a:spcAft>
                <a:spcPct val="0"/>
              </a:spcAft>
              <a:buClrTx/>
              <a:buSzTx/>
              <a:buFontTx/>
              <a:buNone/>
              <a:tabLst/>
              <a:defRPr/>
            </a:pPr>
            <a:r>
              <a:rPr lang="de-DE" sz="1200" b="1" dirty="0">
                <a:solidFill>
                  <a:srgbClr val="000000"/>
                </a:solidFill>
              </a:rPr>
              <a:t>   </a:t>
            </a:r>
            <a:r>
              <a:rPr lang="de-DE" sz="1050" dirty="0">
                <a:solidFill>
                  <a:srgbClr val="000000"/>
                </a:solidFill>
              </a:rPr>
              <a:t>Zusätzliche Transparenz in der Klimabilanz schaffen Sie, wenn Sie auch den </a:t>
            </a:r>
            <a:r>
              <a:rPr lang="de-DE" sz="1050" dirty="0"/>
              <a:t>Bilanzwert mit dem Emissionsfaktor des nationalen Durchschnitts-Strom-Mix angeben.</a:t>
            </a:r>
            <a:endPar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24" name="Textfeld 23">
            <a:extLst>
              <a:ext uri="{FF2B5EF4-FFF2-40B4-BE49-F238E27FC236}">
                <a16:creationId xmlns:a16="http://schemas.microsoft.com/office/drawing/2014/main" id="{CC93AAAE-B5DE-82B3-B521-1D469E5D1AA4}"/>
              </a:ext>
            </a:extLst>
          </p:cNvPr>
          <p:cNvSpPr txBox="1"/>
          <p:nvPr/>
        </p:nvSpPr>
        <p:spPr>
          <a:xfrm>
            <a:off x="8773803" y="5537281"/>
            <a:ext cx="2873401" cy="784830"/>
          </a:xfrm>
          <a:prstGeom prst="rect">
            <a:avLst/>
          </a:prstGeom>
          <a:solidFill>
            <a:srgbClr val="FFFFFF"/>
          </a:solidFill>
          <a:ln w="12700">
            <a:noFill/>
          </a:ln>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de-DE" sz="1200" dirty="0">
                <a:solidFill>
                  <a:srgbClr val="000000"/>
                </a:solidFill>
              </a:rPr>
              <a:t>  </a:t>
            </a: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Tipps und Tricks</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   </a:t>
            </a:r>
            <a:r>
              <a:rPr kumimoji="0" lang="de-DE" sz="1050" b="0" i="0" u="none" strike="noStrike" kern="1200" cap="none" spc="0" normalizeH="0" baseline="0" noProof="0" dirty="0">
                <a:ln>
                  <a:noFill/>
                </a:ln>
                <a:solidFill>
                  <a:srgbClr val="000000"/>
                </a:solidFill>
                <a:effectLst/>
                <a:uLnTx/>
                <a:uFillTx/>
                <a:latin typeface="Arial" charset="0"/>
                <a:ea typeface="ＭＳ Ｐゴシック" charset="-128"/>
                <a:cs typeface="+mn-cs"/>
              </a:rPr>
              <a:t>Achten Sie </a:t>
            </a:r>
            <a:r>
              <a:rPr lang="de-DE" sz="1050" dirty="0">
                <a:solidFill>
                  <a:srgbClr val="000000"/>
                </a:solidFill>
              </a:rPr>
              <a:t>auf Seriosität und Transparenz</a:t>
            </a:r>
            <a:r>
              <a:rPr kumimoji="0" lang="de-DE" sz="1050" b="0" i="0" u="none" strike="noStrike" kern="1200" cap="none" spc="0" normalizeH="0" baseline="0" noProof="0" dirty="0">
                <a:ln>
                  <a:noFill/>
                </a:ln>
                <a:solidFill>
                  <a:srgbClr val="000000"/>
                </a:solidFill>
                <a:effectLst/>
                <a:uLnTx/>
                <a:uFillTx/>
                <a:latin typeface="Arial" charset="0"/>
                <a:ea typeface="ＭＳ Ｐゴシック" charset="-128"/>
                <a:cs typeface="+mn-cs"/>
              </a:rPr>
              <a:t>: z. B. Baut der Anbieter aktiv Erneuerbare Energien aus?</a:t>
            </a:r>
            <a:endParaRPr kumimoji="0" lang="de-DE" sz="1050" b="1"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25" name="Stern: 7 Zacken 24">
            <a:extLst>
              <a:ext uri="{FF2B5EF4-FFF2-40B4-BE49-F238E27FC236}">
                <a16:creationId xmlns:a16="http://schemas.microsoft.com/office/drawing/2014/main" id="{29A57C52-D55F-8760-EF6B-0878AB35369C}"/>
              </a:ext>
            </a:extLst>
          </p:cNvPr>
          <p:cNvSpPr/>
          <p:nvPr/>
        </p:nvSpPr>
        <p:spPr bwMode="auto">
          <a:xfrm>
            <a:off x="8328248" y="4395320"/>
            <a:ext cx="591559" cy="582532"/>
          </a:xfrm>
          <a:prstGeom prst="star7">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27" name="Stern: 7 Zacken 26">
            <a:extLst>
              <a:ext uri="{FF2B5EF4-FFF2-40B4-BE49-F238E27FC236}">
                <a16:creationId xmlns:a16="http://schemas.microsoft.com/office/drawing/2014/main" id="{1FF22736-B69B-DAB0-6E8C-DD056441B244}"/>
              </a:ext>
            </a:extLst>
          </p:cNvPr>
          <p:cNvSpPr/>
          <p:nvPr/>
        </p:nvSpPr>
        <p:spPr bwMode="auto">
          <a:xfrm>
            <a:off x="8328248" y="5373216"/>
            <a:ext cx="591559" cy="582532"/>
          </a:xfrm>
          <a:prstGeom prst="star7">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grpSp>
        <p:nvGrpSpPr>
          <p:cNvPr id="37" name="Gruppieren 36">
            <a:extLst>
              <a:ext uri="{FF2B5EF4-FFF2-40B4-BE49-F238E27FC236}">
                <a16:creationId xmlns:a16="http://schemas.microsoft.com/office/drawing/2014/main" id="{06AE3BBB-4A41-F37A-9E07-A22F9A534C8B}"/>
              </a:ext>
            </a:extLst>
          </p:cNvPr>
          <p:cNvGrpSpPr/>
          <p:nvPr/>
        </p:nvGrpSpPr>
        <p:grpSpPr>
          <a:xfrm>
            <a:off x="8478380" y="3722704"/>
            <a:ext cx="3134585" cy="582884"/>
            <a:chOff x="782776" y="3558175"/>
            <a:chExt cx="3134585" cy="582884"/>
          </a:xfrm>
        </p:grpSpPr>
        <p:sp>
          <p:nvSpPr>
            <p:cNvPr id="42" name="Textfeld 41">
              <a:extLst>
                <a:ext uri="{FF2B5EF4-FFF2-40B4-BE49-F238E27FC236}">
                  <a16:creationId xmlns:a16="http://schemas.microsoft.com/office/drawing/2014/main" id="{6B2AE017-3DBE-C653-505A-ADDB84AB9DE6}"/>
                </a:ext>
              </a:extLst>
            </p:cNvPr>
            <p:cNvSpPr txBox="1"/>
            <p:nvPr/>
          </p:nvSpPr>
          <p:spPr>
            <a:xfrm>
              <a:off x="1069132" y="3679394"/>
              <a:ext cx="957176" cy="461665"/>
            </a:xfrm>
            <a:prstGeom prst="rect">
              <a:avLst/>
            </a:prstGeom>
            <a:solidFill>
              <a:srgbClr val="FFFFFF"/>
            </a:solidFill>
            <a:ln w="12700">
              <a:noFill/>
            </a:ln>
          </p:spPr>
          <p:txBody>
            <a:bodyPr wrap="square" lIns="180000" rtlCol="0">
              <a:spAutoFit/>
            </a:bodyPr>
            <a:lstStyle>
              <a:defPPr>
                <a:defRPr lang="de-DE"/>
              </a:defPPr>
              <a:lvl1pPr marL="0" marR="0" lvl="0" indent="0" algn="l" defTabSz="914400" latinLnBrk="0">
                <a:lnSpc>
                  <a:spcPct val="100000"/>
                </a:lnSpc>
                <a:buClrTx/>
                <a:buSzTx/>
                <a:buFontTx/>
                <a:buNone/>
                <a:tabLst/>
                <a:defRPr sz="1200">
                  <a:solidFill>
                    <a:srgbClr val="000000"/>
                  </a:solidFill>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Kosten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4/10</a:t>
              </a:r>
            </a:p>
          </p:txBody>
        </p:sp>
        <p:sp>
          <p:nvSpPr>
            <p:cNvPr id="43" name="Flussdiagramm: Daten 42">
              <a:extLst>
                <a:ext uri="{FF2B5EF4-FFF2-40B4-BE49-F238E27FC236}">
                  <a16:creationId xmlns:a16="http://schemas.microsoft.com/office/drawing/2014/main" id="{47A27FA9-CB10-638D-64CB-327A91EE93F0}"/>
                </a:ext>
              </a:extLst>
            </p:cNvPr>
            <p:cNvSpPr/>
            <p:nvPr/>
          </p:nvSpPr>
          <p:spPr bwMode="auto">
            <a:xfrm>
              <a:off x="782776" y="3558175"/>
              <a:ext cx="406651" cy="499174"/>
            </a:xfrm>
            <a:prstGeom prst="flowChartInputOutput">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highlight>
                  <a:srgbClr val="F9AA00"/>
                </a:highlight>
                <a:uLnTx/>
                <a:uFillTx/>
                <a:latin typeface="Arial" charset="0"/>
                <a:ea typeface="ＭＳ Ｐゴシック" charset="-128"/>
                <a:cs typeface="+mn-cs"/>
              </a:endParaRPr>
            </a:p>
          </p:txBody>
        </p:sp>
        <p:sp>
          <p:nvSpPr>
            <p:cNvPr id="45" name="Textfeld 44">
              <a:extLst>
                <a:ext uri="{FF2B5EF4-FFF2-40B4-BE49-F238E27FC236}">
                  <a16:creationId xmlns:a16="http://schemas.microsoft.com/office/drawing/2014/main" id="{C119906A-B1EB-A294-7A39-B436386CC110}"/>
                </a:ext>
              </a:extLst>
            </p:cNvPr>
            <p:cNvSpPr txBox="1"/>
            <p:nvPr/>
          </p:nvSpPr>
          <p:spPr>
            <a:xfrm>
              <a:off x="2291913" y="3679394"/>
              <a:ext cx="1625448" cy="461665"/>
            </a:xfrm>
            <a:prstGeom prst="rect">
              <a:avLst/>
            </a:prstGeom>
            <a:solidFill>
              <a:srgbClr val="FFFFFF"/>
            </a:solidFill>
            <a:ln w="12700">
              <a:noFill/>
            </a:ln>
          </p:spPr>
          <p:txBody>
            <a:bodyPr wrap="square" lIns="180000" rtlCol="0">
              <a:spAutoFit/>
            </a:bodyPr>
            <a:lstStyle>
              <a:defPPr>
                <a:defRPr lang="de-DE"/>
              </a:defPPr>
              <a:lvl1pPr marL="0" marR="0" lvl="0" indent="0" algn="l" defTabSz="914400" latinLnBrk="0">
                <a:lnSpc>
                  <a:spcPct val="100000"/>
                </a:lnSpc>
                <a:buClrTx/>
                <a:buSzTx/>
                <a:buFontTx/>
                <a:buNone/>
                <a:tabLst/>
                <a:defRPr sz="1200">
                  <a:solidFill>
                    <a:srgbClr val="000000"/>
                  </a:solidFill>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Einsparpotenzial</a:t>
              </a:r>
            </a:p>
            <a:p>
              <a:pPr marL="0" marR="0" lvl="0" indent="0" algn="l" defTabSz="914400" rtl="0" eaLnBrk="0" fontAlgn="base" latinLnBrk="0" hangingPunct="0">
                <a:lnSpc>
                  <a:spcPct val="100000"/>
                </a:lnSpc>
                <a:spcBef>
                  <a:spcPct val="0"/>
                </a:spcBef>
                <a:spcAft>
                  <a:spcPct val="0"/>
                </a:spcAft>
                <a:buClrTx/>
                <a:buSzTx/>
                <a:buFontTx/>
                <a:buNone/>
                <a:tabLst/>
                <a:defRPr/>
              </a:pPr>
              <a:r>
                <a:rPr lang="de-DE" dirty="0"/>
                <a:t>9</a:t>
              </a: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/10</a:t>
              </a:r>
            </a:p>
          </p:txBody>
        </p:sp>
        <p:sp>
          <p:nvSpPr>
            <p:cNvPr id="46" name="Flussdiagramm: Daten 45">
              <a:extLst>
                <a:ext uri="{FF2B5EF4-FFF2-40B4-BE49-F238E27FC236}">
                  <a16:creationId xmlns:a16="http://schemas.microsoft.com/office/drawing/2014/main" id="{B80CA704-17A7-5840-9F05-6F7B89B77C39}"/>
                </a:ext>
              </a:extLst>
            </p:cNvPr>
            <p:cNvSpPr/>
            <p:nvPr/>
          </p:nvSpPr>
          <p:spPr bwMode="auto">
            <a:xfrm>
              <a:off x="2068103" y="3558175"/>
              <a:ext cx="406651" cy="499174"/>
            </a:xfrm>
            <a:prstGeom prst="flowChartInputOutput">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highlight>
                  <a:srgbClr val="F9AA00"/>
                </a:highlight>
                <a:uLnTx/>
                <a:uFillTx/>
                <a:latin typeface="Arial" charset="0"/>
                <a:ea typeface="ＭＳ Ｐゴシック" charset="-128"/>
                <a:cs typeface="+mn-cs"/>
              </a:endParaRPr>
            </a:p>
          </p:txBody>
        </p:sp>
        <p:pic>
          <p:nvPicPr>
            <p:cNvPr id="47" name="Grafik 46" descr="Messgerät mit einfarbiger Füllung">
              <a:extLst>
                <a:ext uri="{FF2B5EF4-FFF2-40B4-BE49-F238E27FC236}">
                  <a16:creationId xmlns:a16="http://schemas.microsoft.com/office/drawing/2014/main" id="{0F40B4B2-2D9E-5D70-490F-896FA970B1B1}"/>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145600" y="3662789"/>
              <a:ext cx="273574" cy="273574"/>
            </a:xfrm>
            <a:prstGeom prst="rect">
              <a:avLst/>
            </a:prstGeom>
          </p:spPr>
        </p:pic>
        <p:pic>
          <p:nvPicPr>
            <p:cNvPr id="48" name="Inhaltsplatzhalter 25" descr="Euro mit einfarbiger Füllung">
              <a:extLst>
                <a:ext uri="{FF2B5EF4-FFF2-40B4-BE49-F238E27FC236}">
                  <a16:creationId xmlns:a16="http://schemas.microsoft.com/office/drawing/2014/main" id="{9C04A3D5-8388-56A8-56DA-60567A1784DB}"/>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bwMode="auto">
            <a:xfrm>
              <a:off x="795734" y="3646041"/>
              <a:ext cx="323441" cy="3234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1" name="Sprechblase: rechteckig mit abgerundeten Ecken 20">
            <a:extLst>
              <a:ext uri="{FF2B5EF4-FFF2-40B4-BE49-F238E27FC236}">
                <a16:creationId xmlns:a16="http://schemas.microsoft.com/office/drawing/2014/main" id="{C00939AC-33E3-5118-118D-B004E04E8957}"/>
              </a:ext>
            </a:extLst>
          </p:cNvPr>
          <p:cNvSpPr/>
          <p:nvPr/>
        </p:nvSpPr>
        <p:spPr>
          <a:xfrm>
            <a:off x="9987516" y="872931"/>
            <a:ext cx="1859905" cy="562169"/>
          </a:xfrm>
          <a:prstGeom prst="wedgeRoundRectCallout">
            <a:avLst>
              <a:gd name="adj1" fmla="val -56158"/>
              <a:gd name="adj2" fmla="val 52116"/>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l" defTabSz="914354">
              <a:defRPr/>
            </a:pPr>
            <a:r>
              <a:rPr kumimoji="0" lang="de-DE" sz="1200" b="0" i="0" u="none" strike="noStrike" kern="1200" cap="none" spc="0" normalizeH="0" baseline="0" noProof="0" dirty="0">
                <a:ln>
                  <a:noFill/>
                </a:ln>
                <a:solidFill>
                  <a:srgbClr val="000000"/>
                </a:solidFill>
                <a:effectLst/>
                <a:uLnTx/>
                <a:uFillTx/>
                <a:latin typeface="Arial"/>
                <a:ea typeface="ＭＳ Ｐゴシック"/>
                <a:cs typeface="Arial" charset="0"/>
              </a:rPr>
              <a:t>Weiterführende Informationen finden Sie </a:t>
            </a:r>
            <a:r>
              <a:rPr kumimoji="0" lang="de-DE" sz="1200" b="0" i="0" u="none" strike="noStrike" kern="1200" cap="none" spc="0" normalizeH="0" baseline="0" noProof="0" dirty="0">
                <a:ln>
                  <a:noFill/>
                </a:ln>
                <a:solidFill>
                  <a:srgbClr val="000000"/>
                </a:solidFill>
                <a:effectLst/>
                <a:uLnTx/>
                <a:uFillTx/>
                <a:latin typeface="Arial"/>
                <a:ea typeface="ＭＳ Ｐゴシック"/>
                <a:cs typeface="Arial" charset="0"/>
                <a:hlinkClick r:id="rId9" action="ppaction://hlinksldjump"/>
              </a:rPr>
              <a:t>hier</a:t>
            </a:r>
            <a:r>
              <a:rPr kumimoji="0" lang="de-DE" sz="1200" b="0" i="0" u="none" strike="noStrike" kern="1200" cap="none" spc="0" normalizeH="0" baseline="0" noProof="0" dirty="0">
                <a:ln>
                  <a:noFill/>
                </a:ln>
                <a:solidFill>
                  <a:srgbClr val="000000"/>
                </a:solidFill>
                <a:effectLst/>
                <a:uLnTx/>
                <a:uFillTx/>
                <a:latin typeface="Arial"/>
                <a:ea typeface="ＭＳ Ｐゴシック"/>
                <a:cs typeface="Arial" charset="0"/>
              </a:rPr>
              <a:t>. </a:t>
            </a:r>
            <a:endParaRPr kumimoji="0" lang="en-AU" sz="1200" b="0" i="0" u="none" strike="noStrike" kern="1200" cap="none" spc="0" normalizeH="0" baseline="0" noProof="0" dirty="0">
              <a:ln>
                <a:noFill/>
              </a:ln>
              <a:solidFill>
                <a:srgbClr val="000000"/>
              </a:solidFill>
              <a:effectLst/>
              <a:uLnTx/>
              <a:uFillTx/>
              <a:latin typeface="Arial"/>
              <a:ea typeface="ＭＳ Ｐゴシック"/>
              <a:cs typeface="Arial" charset="0"/>
            </a:endParaRPr>
          </a:p>
        </p:txBody>
      </p:sp>
      <p:sp>
        <p:nvSpPr>
          <p:cNvPr id="35" name="Rectangle 8">
            <a:extLst>
              <a:ext uri="{FF2B5EF4-FFF2-40B4-BE49-F238E27FC236}">
                <a16:creationId xmlns:a16="http://schemas.microsoft.com/office/drawing/2014/main" id="{28DF0989-5371-B69D-BDF4-87FA491679E8}"/>
              </a:ext>
            </a:extLst>
          </p:cNvPr>
          <p:cNvSpPr>
            <a:spLocks noGrp="1" noChangeArrowheads="1"/>
          </p:cNvSpPr>
          <p:nvPr>
            <p:ph type="ftr" sz="quarter" idx="3"/>
          </p:nvPr>
        </p:nvSpPr>
        <p:spPr bwMode="auto">
          <a:xfrm>
            <a:off x="5624354" y="6475412"/>
            <a:ext cx="6183646"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defRPr sz="1000" b="1">
                <a:solidFill>
                  <a:srgbClr val="3B687F"/>
                </a:solidFill>
              </a:defRPr>
            </a:lvl1pPr>
          </a:lstStyle>
          <a:p>
            <a:r>
              <a:rPr lang="de-DE" altLang="de-DE" dirty="0"/>
              <a:t>Handlungshilfe Klimamanagement für Einsteiger </a:t>
            </a:r>
            <a:r>
              <a:rPr lang="de-DE" dirty="0"/>
              <a:t>| © LfU | IZU Infozentrum UmweltWirtschaft | 2023</a:t>
            </a:r>
          </a:p>
        </p:txBody>
      </p:sp>
    </p:spTree>
    <p:extLst>
      <p:ext uri="{BB962C8B-B14F-4D97-AF65-F5344CB8AC3E}">
        <p14:creationId xmlns:p14="http://schemas.microsoft.com/office/powerpoint/2010/main" val="14234114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A3D6F52E-611F-EBBA-C779-7669108E7466}"/>
              </a:ext>
            </a:extLst>
          </p:cNvPr>
          <p:cNvSpPr>
            <a:spLocks noGrp="1"/>
          </p:cNvSpPr>
          <p:nvPr>
            <p:ph type="title"/>
          </p:nvPr>
        </p:nvSpPr>
        <p:spPr/>
        <p:txBody>
          <a:bodyPr/>
          <a:lstStyle/>
          <a:p>
            <a:r>
              <a:rPr lang="de-DE" dirty="0"/>
              <a:t>Maßnahme Klimafreund: Bezug von Grünstrom</a:t>
            </a:r>
          </a:p>
        </p:txBody>
      </p:sp>
      <p:sp>
        <p:nvSpPr>
          <p:cNvPr id="5" name="Foliennummernplatzhalter 4">
            <a:extLst>
              <a:ext uri="{FF2B5EF4-FFF2-40B4-BE49-F238E27FC236}">
                <a16:creationId xmlns:a16="http://schemas.microsoft.com/office/drawing/2014/main" id="{C74CF2A5-224A-A735-70F0-C37CBD15CC0D}"/>
              </a:ext>
            </a:extLst>
          </p:cNvPr>
          <p:cNvSpPr>
            <a:spLocks noGrp="1"/>
          </p:cNvSpPr>
          <p:nvPr>
            <p:ph type="sldNum" sz="quarter" idx="13"/>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894680D0-7A83-433A-9719-C4143F27F647}" type="slidenum">
              <a:rPr kumimoji="0" lang="de-DE" sz="1000" b="0" i="0" u="none" strike="noStrike" kern="1200" cap="none" spc="0" normalizeH="0" baseline="0" noProof="0" smtClean="0">
                <a:ln>
                  <a:noFill/>
                </a:ln>
                <a:solidFill>
                  <a:srgbClr val="3B687F"/>
                </a:solidFill>
                <a:effectLst/>
                <a:uLnTx/>
                <a:uFillTx/>
                <a:latin typeface="Arial" charset="0"/>
                <a:ea typeface="ＭＳ Ｐゴシック"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22</a:t>
            </a:fld>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
        <p:nvSpPr>
          <p:cNvPr id="10" name="Rechteck 9">
            <a:extLst>
              <a:ext uri="{FF2B5EF4-FFF2-40B4-BE49-F238E27FC236}">
                <a16:creationId xmlns:a16="http://schemas.microsoft.com/office/drawing/2014/main" id="{57C6754B-79CA-FB8F-73FC-0D5FECCD9072}"/>
              </a:ext>
            </a:extLst>
          </p:cNvPr>
          <p:cNvSpPr/>
          <p:nvPr/>
        </p:nvSpPr>
        <p:spPr bwMode="auto">
          <a:xfrm>
            <a:off x="551384" y="1601458"/>
            <a:ext cx="604867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de-DE"/>
            </a:defPPr>
            <a:lvl1pPr algn="r"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400" b="1" i="0" u="none" strike="noStrike" kern="1200" cap="none" spc="0" normalizeH="0" baseline="0" noProof="0" dirty="0">
                <a:ln>
                  <a:noFill/>
                </a:ln>
                <a:solidFill>
                  <a:srgbClr val="FFFFFF"/>
                </a:solidFill>
                <a:effectLst/>
                <a:uLnTx/>
                <a:uFillTx/>
                <a:latin typeface="Arial" charset="0"/>
                <a:ea typeface="ＭＳ Ｐゴシック" charset="-128"/>
                <a:cs typeface="+mn-cs"/>
              </a:rPr>
              <a:t>Vorgehen im Betrieb</a:t>
            </a:r>
          </a:p>
        </p:txBody>
      </p:sp>
      <p:sp>
        <p:nvSpPr>
          <p:cNvPr id="12" name="Textfeld 10">
            <a:extLst>
              <a:ext uri="{FF2B5EF4-FFF2-40B4-BE49-F238E27FC236}">
                <a16:creationId xmlns:a16="http://schemas.microsoft.com/office/drawing/2014/main" id="{7F4AAB44-866B-EF95-AC07-2AD0F144DABE}"/>
              </a:ext>
            </a:extLst>
          </p:cNvPr>
          <p:cNvSpPr txBox="1"/>
          <p:nvPr/>
        </p:nvSpPr>
        <p:spPr>
          <a:xfrm>
            <a:off x="547995" y="1986840"/>
            <a:ext cx="6048671" cy="3539430"/>
          </a:xfrm>
          <a:prstGeom prst="rect">
            <a:avLst/>
          </a:prstGeom>
          <a:noFill/>
        </p:spPr>
        <p:txBody>
          <a:bodyPr wrap="square" rtlCol="0">
            <a:spAutoFit/>
          </a:bodyPr>
          <a:lstStyle>
            <a:defPPr>
              <a:defRPr lang="de-DE"/>
            </a:defPPr>
            <a:lvl1pPr algn="r"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Arial" charset="0"/>
                <a:ea typeface="ＭＳ Ｐゴシック" charset="-128"/>
                <a:cs typeface="+mn-cs"/>
              </a:rPr>
              <a:t>Der Betrieb Klimafreund bezieht bisher konventionellen Strom, sogenannten „Graustrom“. Dieser soll zukünftig</a:t>
            </a:r>
            <a:r>
              <a:rPr kumimoji="0" lang="de-DE" sz="1400" b="0" i="0" u="none" strike="noStrike" kern="1200" cap="none" spc="0" normalizeH="0" noProof="0" dirty="0">
                <a:ln>
                  <a:noFill/>
                </a:ln>
                <a:solidFill>
                  <a:srgbClr val="000000"/>
                </a:solidFill>
                <a:effectLst/>
                <a:uLnTx/>
                <a:uFillTx/>
                <a:latin typeface="Arial" charset="0"/>
                <a:ea typeface="ＭＳ Ｐゴシック" charset="-128"/>
                <a:cs typeface="+mn-cs"/>
              </a:rPr>
              <a:t> durch Grünstrom ersetzt werden. </a:t>
            </a:r>
            <a:r>
              <a:rPr kumimoji="0" lang="de-DE" sz="1400" b="0" i="0" u="none" strike="noStrike" kern="1200" cap="none" spc="0" normalizeH="0" baseline="0" noProof="0" dirty="0">
                <a:ln>
                  <a:noFill/>
                </a:ln>
                <a:effectLst/>
                <a:uLnTx/>
                <a:uFillTx/>
                <a:latin typeface="Arial" charset="0"/>
                <a:ea typeface="ＭＳ Ｐゴシック" charset="-128"/>
                <a:cs typeface="+mn-cs"/>
              </a:rPr>
              <a:t>Als der</a:t>
            </a:r>
            <a:r>
              <a:rPr kumimoji="0" lang="de-DE" sz="1400" b="0" i="0" u="none" strike="noStrike" kern="1200" cap="none" spc="0" normalizeH="0" noProof="0" dirty="0">
                <a:ln>
                  <a:noFill/>
                </a:ln>
                <a:effectLst/>
                <a:uLnTx/>
                <a:uFillTx/>
                <a:latin typeface="Arial" charset="0"/>
                <a:ea typeface="ＭＳ Ｐゴシック" charset="-128"/>
                <a:cs typeface="+mn-cs"/>
              </a:rPr>
              <a:t> Betrieb</a:t>
            </a:r>
            <a:r>
              <a:rPr kumimoji="0" lang="de-DE" sz="1400" b="0" i="0" u="none" strike="noStrike" kern="1200" cap="none" spc="0" normalizeH="0" baseline="0" noProof="0" dirty="0">
                <a:ln>
                  <a:noFill/>
                </a:ln>
                <a:effectLst/>
                <a:uLnTx/>
                <a:uFillTx/>
                <a:latin typeface="Arial" charset="0"/>
                <a:ea typeface="ＭＳ Ｐゴシック" charset="-128"/>
                <a:cs typeface="+mn-cs"/>
              </a:rPr>
              <a:t> sich mit dem Thema beschäftigt,  merken </a:t>
            </a:r>
            <a:r>
              <a:rPr lang="de-DE" sz="1400" dirty="0"/>
              <a:t>die Verantwortlichen</a:t>
            </a:r>
            <a:r>
              <a:rPr kumimoji="0" lang="de-DE" sz="1400" b="0" i="0" u="none" strike="noStrike" kern="1200" cap="none" spc="0" normalizeH="0" baseline="0" noProof="0" dirty="0">
                <a:ln>
                  <a:noFill/>
                </a:ln>
                <a:effectLst/>
                <a:uLnTx/>
                <a:uFillTx/>
                <a:latin typeface="Arial" charset="0"/>
                <a:ea typeface="ＭＳ Ｐゴシック" charset="-128"/>
                <a:cs typeface="+mn-cs"/>
              </a:rPr>
              <a:t> schnell, dass es hier große Qualitätsunterschiede gibt und Grünstrom kein geschützter Begriff ist.</a:t>
            </a:r>
            <a:r>
              <a:rPr lang="de-DE" sz="1400" noProof="0" dirty="0"/>
              <a:t> </a:t>
            </a: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de-DE" sz="1400" b="0" i="0" u="none" strike="noStrike" kern="1200" cap="none" spc="0" normalizeH="0" baseline="0" noProof="0" dirty="0">
                <a:ln>
                  <a:noFill/>
                </a:ln>
                <a:effectLst/>
                <a:uLnTx/>
                <a:uFillTx/>
                <a:latin typeface="Arial" charset="0"/>
                <a:ea typeface="ＭＳ Ｐゴシック" charset="-128"/>
                <a:cs typeface="+mn-cs"/>
              </a:rPr>
              <a:t>Um nicht ins „Greenwashing“ zu rutschen, achtet </a:t>
            </a:r>
            <a:r>
              <a:rPr lang="de-DE" sz="1400" noProof="0" dirty="0"/>
              <a:t>Klimafreund</a:t>
            </a:r>
            <a:r>
              <a:rPr kumimoji="0" lang="de-DE" sz="1400" b="0" i="0" u="none" strike="noStrike" kern="1200" cap="none" spc="0" normalizeH="0" baseline="0" noProof="0" dirty="0">
                <a:ln>
                  <a:noFill/>
                </a:ln>
                <a:effectLst/>
                <a:uLnTx/>
                <a:uFillTx/>
                <a:latin typeface="Arial" charset="0"/>
                <a:ea typeface="ＭＳ Ｐゴシック" charset="-128"/>
                <a:cs typeface="+mn-cs"/>
              </a:rPr>
              <a:t> bei der Auswahl des Anbieters deshalb auf folgende Kriterien:</a:t>
            </a:r>
          </a:p>
          <a:p>
            <a:pPr marL="628650" lvl="1" indent="-171450" algn="l">
              <a:buFont typeface="Arial" panose="020B0604020202020204" pitchFamily="34" charset="0"/>
              <a:buChar char="•"/>
            </a:pPr>
            <a:r>
              <a:rPr lang="de-DE" sz="1400" dirty="0"/>
              <a:t>Der Anbieter investiert in den Ausbau von Anlagen für die Erzeugung von erneuerbarer Energie (x Cent / kWh).</a:t>
            </a:r>
          </a:p>
          <a:p>
            <a:pPr marL="628650" lvl="1" indent="-171450" algn="just">
              <a:buFont typeface="Arial" panose="020B0604020202020204" pitchFamily="34" charset="0"/>
              <a:buChar char="•"/>
            </a:pPr>
            <a:r>
              <a:rPr lang="de-DE" sz="1400" dirty="0"/>
              <a:t>Die Strommenge wird in Echtzeit durch erneuerbare Erzeuger bereitgestellt.</a:t>
            </a:r>
          </a:p>
          <a:p>
            <a:pPr marL="628650" lvl="1" indent="-171450" algn="just">
              <a:buFont typeface="Arial" panose="020B0604020202020204" pitchFamily="34" charset="0"/>
              <a:buChar char="•"/>
            </a:pPr>
            <a:r>
              <a:rPr lang="de-DE" sz="1400" dirty="0"/>
              <a:t>Herkunftsnachweise liegen für die gesamte verkaufte Strommenge vor. Das Umweltbundesamt bescheinigt mit dem Herkunfts-nachweis, wo und wie der erneuerbare Strom gewonnen wurde. </a:t>
            </a:r>
          </a:p>
          <a:p>
            <a:pPr marL="628650" lvl="1" indent="-171450" algn="just">
              <a:buFont typeface="Arial" panose="020B0604020202020204" pitchFamily="34" charset="0"/>
              <a:buChar char="•"/>
            </a:pPr>
            <a:r>
              <a:rPr lang="de-DE" sz="1400" dirty="0"/>
              <a:t>Der Strom wurde von einem glaubwürdigen Dritten zertifiziert. </a:t>
            </a:r>
          </a:p>
          <a:p>
            <a:pPr marR="0" lvl="0" algn="just" defTabSz="914400" rtl="0" eaLnBrk="0" fontAlgn="base" latinLnBrk="0" hangingPunct="0">
              <a:lnSpc>
                <a:spcPct val="100000"/>
              </a:lnSpc>
              <a:spcBef>
                <a:spcPct val="0"/>
              </a:spcBef>
              <a:spcAft>
                <a:spcPct val="0"/>
              </a:spcAft>
              <a:buClrTx/>
              <a:buSzTx/>
              <a:tabLst/>
              <a:defRPr/>
            </a:pPr>
            <a:endParaRPr lang="de-DE" sz="1400" dirty="0">
              <a:solidFill>
                <a:srgbClr val="000000"/>
              </a:solidFill>
            </a:endParaRPr>
          </a:p>
        </p:txBody>
      </p:sp>
      <p:sp>
        <p:nvSpPr>
          <p:cNvPr id="58" name="Rechteck 57">
            <a:extLst>
              <a:ext uri="{FF2B5EF4-FFF2-40B4-BE49-F238E27FC236}">
                <a16:creationId xmlns:a16="http://schemas.microsoft.com/office/drawing/2014/main" id="{BA101108-3F82-5E32-C16F-7EE3FB098A75}"/>
              </a:ext>
            </a:extLst>
          </p:cNvPr>
          <p:cNvSpPr/>
          <p:nvPr/>
        </p:nvSpPr>
        <p:spPr bwMode="auto">
          <a:xfrm>
            <a:off x="547995" y="5334779"/>
            <a:ext cx="6046785" cy="321696"/>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de-DE"/>
            </a:defPPr>
            <a:lvl1pPr algn="r"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400" b="1" i="0" u="none" strike="noStrike" kern="1200" cap="none" spc="0" normalizeH="0" baseline="0" noProof="0" dirty="0">
                <a:ln>
                  <a:noFill/>
                </a:ln>
                <a:solidFill>
                  <a:srgbClr val="FFFFFF"/>
                </a:solidFill>
                <a:effectLst/>
                <a:uLnTx/>
                <a:uFillTx/>
                <a:latin typeface="Arial" charset="0"/>
                <a:ea typeface="ＭＳ Ｐゴシック" charset="-128"/>
                <a:cs typeface="+mn-cs"/>
              </a:rPr>
              <a:t>Fallstricke und wie der Betrieb Klimafreund  damit umgeht</a:t>
            </a:r>
            <a:endParaRPr kumimoji="0" lang="de-DE" sz="14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59" name="Textfeld 10">
            <a:extLst>
              <a:ext uri="{FF2B5EF4-FFF2-40B4-BE49-F238E27FC236}">
                <a16:creationId xmlns:a16="http://schemas.microsoft.com/office/drawing/2014/main" id="{8C2E903E-FDE1-D660-B583-9B4C00E02CAC}"/>
              </a:ext>
            </a:extLst>
          </p:cNvPr>
          <p:cNvSpPr txBox="1"/>
          <p:nvPr/>
        </p:nvSpPr>
        <p:spPr>
          <a:xfrm>
            <a:off x="547995" y="5714672"/>
            <a:ext cx="6046784" cy="738664"/>
          </a:xfrm>
          <a:prstGeom prst="rect">
            <a:avLst/>
          </a:prstGeom>
          <a:noFill/>
        </p:spPr>
        <p:txBody>
          <a:bodyPr wrap="square" rtlCol="0">
            <a:spAutoFit/>
          </a:bodyPr>
          <a:lstStyle>
            <a:defPPr>
              <a:defRPr lang="de-DE"/>
            </a:defPPr>
            <a:lvl1pPr algn="r"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pPr algn="just">
              <a:defRPr/>
            </a:pPr>
            <a:r>
              <a:rPr kumimoji="0" lang="de-DE" sz="1400" b="0" i="0" u="none" strike="noStrike" kern="1200" cap="none" spc="0" normalizeH="0" baseline="0" noProof="0" dirty="0">
                <a:ln>
                  <a:noFill/>
                </a:ln>
                <a:solidFill>
                  <a:srgbClr val="000000"/>
                </a:solidFill>
                <a:effectLst/>
                <a:uLnTx/>
                <a:uFillTx/>
                <a:latin typeface="Arial" charset="0"/>
                <a:ea typeface="ＭＳ Ｐゴシック" charset="-128"/>
                <a:cs typeface="+mn-cs"/>
              </a:rPr>
              <a:t>Zusätzlich zu den Treibhausgas-Emissionen betrachtet Klimafreund auch immer die Verbräuche. Denn auch bei Bezug von </a:t>
            </a:r>
            <a:r>
              <a:rPr lang="de-DE" sz="1400" dirty="0">
                <a:solidFill>
                  <a:srgbClr val="000000"/>
                </a:solidFill>
              </a:rPr>
              <a:t>Grün</a:t>
            </a:r>
            <a:r>
              <a:rPr kumimoji="0" lang="de-DE" sz="1400" b="0" i="0" u="none" strike="noStrike" kern="1200" cap="none" spc="0" normalizeH="0" baseline="0" noProof="0" dirty="0" err="1">
                <a:ln>
                  <a:noFill/>
                </a:ln>
                <a:solidFill>
                  <a:srgbClr val="000000"/>
                </a:solidFill>
                <a:effectLst/>
                <a:uLnTx/>
                <a:uFillTx/>
                <a:latin typeface="Arial" charset="0"/>
                <a:ea typeface="ＭＳ Ｐゴシック" charset="-128"/>
                <a:cs typeface="+mn-cs"/>
              </a:rPr>
              <a:t>strom</a:t>
            </a:r>
            <a:r>
              <a:rPr kumimoji="0" lang="de-DE" sz="1400" b="0" i="0" u="none" strike="noStrike" kern="1200" cap="none" spc="0" normalizeH="0" baseline="0" noProof="0" dirty="0">
                <a:ln>
                  <a:noFill/>
                </a:ln>
                <a:solidFill>
                  <a:srgbClr val="000000"/>
                </a:solidFill>
                <a:effectLst/>
                <a:uLnTx/>
                <a:uFillTx/>
                <a:latin typeface="Arial" charset="0"/>
                <a:ea typeface="ＭＳ Ｐゴシック" charset="-128"/>
                <a:cs typeface="+mn-cs"/>
              </a:rPr>
              <a:t> sollte weiterhin auf Energieeffizienz geachtet werden.</a:t>
            </a:r>
          </a:p>
        </p:txBody>
      </p:sp>
      <p:pic>
        <p:nvPicPr>
          <p:cNvPr id="3" name="Grafik 2">
            <a:extLst>
              <a:ext uri="{FF2B5EF4-FFF2-40B4-BE49-F238E27FC236}">
                <a16:creationId xmlns:a16="http://schemas.microsoft.com/office/drawing/2014/main" id="{8A068181-6F98-FAB2-F66D-B69636A47371}"/>
              </a:ext>
            </a:extLst>
          </p:cNvPr>
          <p:cNvPicPr>
            <a:picLocks noChangeAspect="1"/>
          </p:cNvPicPr>
          <p:nvPr/>
        </p:nvPicPr>
        <p:blipFill rotWithShape="1">
          <a:blip r:embed="rId3"/>
          <a:srcRect t="18878" r="48814"/>
          <a:stretch/>
        </p:blipFill>
        <p:spPr>
          <a:xfrm>
            <a:off x="6781298" y="1570529"/>
            <a:ext cx="4832772" cy="2975909"/>
          </a:xfrm>
          <a:prstGeom prst="rect">
            <a:avLst/>
          </a:prstGeom>
        </p:spPr>
      </p:pic>
      <p:sp>
        <p:nvSpPr>
          <p:cNvPr id="9" name="Sprechblase: rechteckig mit abgerundeten Ecken 8">
            <a:extLst>
              <a:ext uri="{FF2B5EF4-FFF2-40B4-BE49-F238E27FC236}">
                <a16:creationId xmlns:a16="http://schemas.microsoft.com/office/drawing/2014/main" id="{3882F3D7-157D-8DB9-C7CE-B4F1A6651DB3}"/>
              </a:ext>
            </a:extLst>
          </p:cNvPr>
          <p:cNvSpPr/>
          <p:nvPr/>
        </p:nvSpPr>
        <p:spPr>
          <a:xfrm>
            <a:off x="8976320" y="4911994"/>
            <a:ext cx="2637750" cy="1160615"/>
          </a:xfrm>
          <a:prstGeom prst="wedgeRoundRectCallout">
            <a:avLst>
              <a:gd name="adj1" fmla="val -96077"/>
              <a:gd name="adj2" fmla="val -94529"/>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l" defTabSz="914354">
              <a:defRPr/>
            </a:pPr>
            <a:r>
              <a:rPr kumimoji="0" lang="de-DE" sz="1200" b="0" i="0" u="none" strike="noStrike" kern="1200" cap="none" spc="0" normalizeH="0" baseline="0" noProof="0" dirty="0">
                <a:ln>
                  <a:noFill/>
                </a:ln>
                <a:solidFill>
                  <a:srgbClr val="000000"/>
                </a:solidFill>
                <a:effectLst/>
                <a:uLnTx/>
                <a:uFillTx/>
                <a:latin typeface="Arial"/>
                <a:ea typeface="ＭＳ Ｐゴシック"/>
                <a:cs typeface="Arial" charset="0"/>
              </a:rPr>
              <a:t>Der Bezug von Grünstrom reduziert Ihre Treibhausgas-Emissionen aus der Bereitstellung von Energie. Mehr Informationen zu Grünstrom finden Sie </a:t>
            </a:r>
            <a:r>
              <a:rPr kumimoji="0" lang="de-DE" sz="1200" b="0" i="0" u="none" strike="noStrike" kern="1200" cap="none" spc="0" normalizeH="0" baseline="0" noProof="0" dirty="0">
                <a:ln>
                  <a:noFill/>
                </a:ln>
                <a:solidFill>
                  <a:srgbClr val="000000"/>
                </a:solidFill>
                <a:effectLst/>
                <a:uLnTx/>
                <a:uFillTx/>
                <a:latin typeface="Arial"/>
                <a:ea typeface="ＭＳ Ｐゴシック"/>
                <a:cs typeface="Arial" charset="0"/>
                <a:hlinkClick r:id="rId4" action="ppaction://hlinksldjump"/>
              </a:rPr>
              <a:t>hier</a:t>
            </a:r>
            <a:r>
              <a:rPr kumimoji="0" lang="de-DE" sz="1200" b="0" i="0" u="none" strike="noStrike" kern="1200" cap="none" spc="0" normalizeH="0" baseline="0" noProof="0" dirty="0">
                <a:ln>
                  <a:noFill/>
                </a:ln>
                <a:solidFill>
                  <a:srgbClr val="000000"/>
                </a:solidFill>
                <a:effectLst/>
                <a:uLnTx/>
                <a:uFillTx/>
                <a:latin typeface="Arial"/>
                <a:ea typeface="ＭＳ Ｐゴシック"/>
                <a:cs typeface="Arial" charset="0"/>
              </a:rPr>
              <a:t>.</a:t>
            </a:r>
            <a:endParaRPr kumimoji="0" lang="en-AU" sz="1200" b="0" i="0" u="none" strike="noStrike" kern="1200" cap="none" spc="0" normalizeH="0" baseline="0" noProof="0" dirty="0">
              <a:ln>
                <a:noFill/>
              </a:ln>
              <a:solidFill>
                <a:srgbClr val="000000"/>
              </a:solidFill>
              <a:effectLst/>
              <a:uLnTx/>
              <a:uFillTx/>
              <a:latin typeface="Arial"/>
              <a:ea typeface="ＭＳ Ｐゴシック"/>
              <a:cs typeface="Arial" charset="0"/>
            </a:endParaRPr>
          </a:p>
        </p:txBody>
      </p:sp>
      <p:sp>
        <p:nvSpPr>
          <p:cNvPr id="2" name="Textfeld 8">
            <a:extLst>
              <a:ext uri="{FF2B5EF4-FFF2-40B4-BE49-F238E27FC236}">
                <a16:creationId xmlns:a16="http://schemas.microsoft.com/office/drawing/2014/main" id="{873386F7-F83E-CC61-B03D-9DF14BFA46A9}"/>
              </a:ext>
            </a:extLst>
          </p:cNvPr>
          <p:cNvSpPr txBox="1"/>
          <p:nvPr/>
        </p:nvSpPr>
        <p:spPr>
          <a:xfrm>
            <a:off x="9552384" y="4479761"/>
            <a:ext cx="2783461" cy="230832"/>
          </a:xfrm>
          <a:prstGeom prst="rect">
            <a:avLst/>
          </a:prstGeom>
          <a:noFill/>
        </p:spPr>
        <p:txBody>
          <a:bodyPr wrap="square" rtlCol="0">
            <a:spAutoFit/>
          </a:bodyPr>
          <a:lstStyle/>
          <a:p>
            <a:pPr algn="l"/>
            <a:r>
              <a:rPr lang="de-DE" sz="900" i="1" dirty="0">
                <a:latin typeface="+mj-lt"/>
              </a:rPr>
              <a:t>Quelle: </a:t>
            </a:r>
            <a:r>
              <a:rPr lang="de-DE" sz="900" i="1" dirty="0">
                <a:latin typeface="+mn-lt"/>
              </a:rPr>
              <a:t>Grafiken erstellt im ecocockpit</a:t>
            </a:r>
            <a:endParaRPr lang="de-DE" sz="900" i="1" dirty="0">
              <a:latin typeface="+mj-lt"/>
            </a:endParaRPr>
          </a:p>
        </p:txBody>
      </p:sp>
      <p:sp>
        <p:nvSpPr>
          <p:cNvPr id="7" name="Rectangle 8">
            <a:extLst>
              <a:ext uri="{FF2B5EF4-FFF2-40B4-BE49-F238E27FC236}">
                <a16:creationId xmlns:a16="http://schemas.microsoft.com/office/drawing/2014/main" id="{61FEE30A-B577-9220-CD1E-295C6096C74A}"/>
              </a:ext>
            </a:extLst>
          </p:cNvPr>
          <p:cNvSpPr>
            <a:spLocks noGrp="1" noChangeArrowheads="1"/>
          </p:cNvSpPr>
          <p:nvPr>
            <p:ph type="ftr" sz="quarter" idx="3"/>
          </p:nvPr>
        </p:nvSpPr>
        <p:spPr bwMode="auto">
          <a:xfrm>
            <a:off x="5624354" y="6475412"/>
            <a:ext cx="6183646"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defRPr sz="1000" b="1">
                <a:solidFill>
                  <a:srgbClr val="3B687F"/>
                </a:solidFill>
              </a:defRPr>
            </a:lvl1pPr>
          </a:lstStyle>
          <a:p>
            <a:r>
              <a:rPr lang="de-DE" altLang="de-DE" dirty="0"/>
              <a:t>Handlungshilfe Klimamanagement für Einsteiger </a:t>
            </a:r>
            <a:r>
              <a:rPr lang="de-DE" dirty="0"/>
              <a:t>| © LfU | IZU Infozentrum UmweltWirtschaft | 2023</a:t>
            </a:r>
          </a:p>
        </p:txBody>
      </p:sp>
      <p:grpSp>
        <p:nvGrpSpPr>
          <p:cNvPr id="14" name="Gruppieren 13"/>
          <p:cNvGrpSpPr/>
          <p:nvPr/>
        </p:nvGrpSpPr>
        <p:grpSpPr>
          <a:xfrm>
            <a:off x="8692074" y="935038"/>
            <a:ext cx="540000" cy="540000"/>
            <a:chOff x="8184232" y="935038"/>
            <a:chExt cx="540000" cy="540000"/>
          </a:xfrm>
        </p:grpSpPr>
        <p:sp>
          <p:nvSpPr>
            <p:cNvPr id="15" name="Rechteck 14"/>
            <p:cNvSpPr/>
            <p:nvPr/>
          </p:nvSpPr>
          <p:spPr bwMode="auto">
            <a:xfrm>
              <a:off x="8184232" y="935038"/>
              <a:ext cx="540000" cy="540000"/>
            </a:xfrm>
            <a:prstGeom prst="rect">
              <a:avLst/>
            </a:prstGeom>
            <a:solidFill>
              <a:srgbClr val="7B9C2A"/>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pic>
          <p:nvPicPr>
            <p:cNvPr id="16" name="Grafik 15" descr="Tools mit einfarbiger Füllung">
              <a:extLst>
                <a:ext uri="{FF2B5EF4-FFF2-40B4-BE49-F238E27FC236}">
                  <a16:creationId xmlns:a16="http://schemas.microsoft.com/office/drawing/2014/main" id="{12CA558C-CAC6-4C6D-06BF-E82E1CDB5140}"/>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248030" y="990591"/>
              <a:ext cx="422185" cy="422185"/>
            </a:xfrm>
            <a:prstGeom prst="rect">
              <a:avLst/>
            </a:prstGeom>
          </p:spPr>
        </p:pic>
      </p:grpSp>
    </p:spTree>
    <p:extLst>
      <p:ext uri="{BB962C8B-B14F-4D97-AF65-F5344CB8AC3E}">
        <p14:creationId xmlns:p14="http://schemas.microsoft.com/office/powerpoint/2010/main" val="15102398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2D4F00-5308-382C-B9EE-AE8CBD8D6975}"/>
              </a:ext>
            </a:extLst>
          </p:cNvPr>
          <p:cNvSpPr>
            <a:spLocks noGrp="1"/>
          </p:cNvSpPr>
          <p:nvPr>
            <p:ph type="title"/>
          </p:nvPr>
        </p:nvSpPr>
        <p:spPr/>
        <p:txBody>
          <a:bodyPr/>
          <a:lstStyle/>
          <a:p>
            <a:r>
              <a:rPr lang="de-DE" dirty="0"/>
              <a:t>Optimierung des Fuhrparks</a:t>
            </a:r>
          </a:p>
        </p:txBody>
      </p:sp>
      <p:pic>
        <p:nvPicPr>
          <p:cNvPr id="26" name="Inhaltsplatzhalter 25" descr="Euro mit einfarbiger Füllung">
            <a:extLst>
              <a:ext uri="{FF2B5EF4-FFF2-40B4-BE49-F238E27FC236}">
                <a16:creationId xmlns:a16="http://schemas.microsoft.com/office/drawing/2014/main" id="{3DC8814E-55FA-3DC4-7BDD-6DDF95342DE2}"/>
              </a:ext>
            </a:extLst>
          </p:cNvPr>
          <p:cNvPicPr>
            <a:picLocks noGrp="1" noChangeAspect="1"/>
          </p:cNvPicPr>
          <p:nvPr>
            <p:ph idx="1"/>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722144" y="3520281"/>
            <a:ext cx="914400" cy="914400"/>
          </a:xfrm>
        </p:spPr>
      </p:pic>
      <p:sp>
        <p:nvSpPr>
          <p:cNvPr id="5" name="Foliennummernplatzhalter 4">
            <a:extLst>
              <a:ext uri="{FF2B5EF4-FFF2-40B4-BE49-F238E27FC236}">
                <a16:creationId xmlns:a16="http://schemas.microsoft.com/office/drawing/2014/main" id="{6DA9C644-63B7-12A6-CE11-A43CC267B392}"/>
              </a:ext>
            </a:extLst>
          </p:cNvPr>
          <p:cNvSpPr>
            <a:spLocks noGrp="1"/>
          </p:cNvSpPr>
          <p:nvPr>
            <p:ph type="sldNum" sz="quarter" idx="13"/>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894680D0-7A83-433A-9719-C4143F27F647}" type="slidenum">
              <a:rPr kumimoji="0" lang="de-DE" sz="1000" b="0" i="0" u="none" strike="noStrike" kern="1200" cap="none" spc="0" normalizeH="0" baseline="0" noProof="0" smtClean="0">
                <a:ln>
                  <a:noFill/>
                </a:ln>
                <a:solidFill>
                  <a:srgbClr val="3B687F"/>
                </a:solidFill>
                <a:effectLst/>
                <a:uLnTx/>
                <a:uFillTx/>
                <a:latin typeface="Arial" charset="0"/>
                <a:ea typeface="ＭＳ Ｐゴシック"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23</a:t>
            </a:fld>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
        <p:nvSpPr>
          <p:cNvPr id="7" name="Rechteck 6">
            <a:extLst>
              <a:ext uri="{FF2B5EF4-FFF2-40B4-BE49-F238E27FC236}">
                <a16:creationId xmlns:a16="http://schemas.microsoft.com/office/drawing/2014/main" id="{7FCE1614-6CA5-092F-D91F-5899D4E5A9B0}"/>
              </a:ext>
            </a:extLst>
          </p:cNvPr>
          <p:cNvSpPr/>
          <p:nvPr/>
        </p:nvSpPr>
        <p:spPr bwMode="auto">
          <a:xfrm>
            <a:off x="544796" y="1628776"/>
            <a:ext cx="3534979" cy="4697413"/>
          </a:xfrm>
          <a:prstGeom prst="rect">
            <a:avLst/>
          </a:prstGeom>
          <a:solidFill>
            <a:srgbClr val="DEE5E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8" name="Textfeld 7">
            <a:extLst>
              <a:ext uri="{FF2B5EF4-FFF2-40B4-BE49-F238E27FC236}">
                <a16:creationId xmlns:a16="http://schemas.microsoft.com/office/drawing/2014/main" id="{1F988263-CC05-FECC-B0B0-2B2AB88295EB}"/>
              </a:ext>
            </a:extLst>
          </p:cNvPr>
          <p:cNvSpPr txBox="1"/>
          <p:nvPr/>
        </p:nvSpPr>
        <p:spPr>
          <a:xfrm>
            <a:off x="754232" y="1728363"/>
            <a:ext cx="3181528" cy="707886"/>
          </a:xfrm>
          <a:prstGeom prst="rect">
            <a:avLst/>
          </a:prstGeom>
          <a:solidFill>
            <a:srgbClr val="FFFFFF"/>
          </a:solidFill>
          <a:ln w="12700">
            <a:noFill/>
          </a:ln>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2000" b="1" i="0" u="none" strike="noStrike" kern="1200" cap="none" spc="0" normalizeH="0" baseline="0" noProof="0" dirty="0">
                <a:ln>
                  <a:noFill/>
                </a:ln>
                <a:solidFill>
                  <a:srgbClr val="000000"/>
                </a:solidFill>
                <a:effectLst/>
                <a:uLnTx/>
                <a:uFillTx/>
                <a:latin typeface="Arial" charset="0"/>
                <a:ea typeface="ＭＳ Ｐゴシック" charset="-128"/>
                <a:cs typeface="+mn-cs"/>
              </a:rPr>
              <a:t>Etablierung eines Fuhrparkmanagements</a:t>
            </a:r>
          </a:p>
        </p:txBody>
      </p:sp>
      <p:sp>
        <p:nvSpPr>
          <p:cNvPr id="10" name="Textfeld 9">
            <a:extLst>
              <a:ext uri="{FF2B5EF4-FFF2-40B4-BE49-F238E27FC236}">
                <a16:creationId xmlns:a16="http://schemas.microsoft.com/office/drawing/2014/main" id="{E5E88691-FEC6-AB8A-2762-49FFB4A122D6}"/>
              </a:ext>
            </a:extLst>
          </p:cNvPr>
          <p:cNvSpPr txBox="1"/>
          <p:nvPr/>
        </p:nvSpPr>
        <p:spPr>
          <a:xfrm>
            <a:off x="1061420" y="4514906"/>
            <a:ext cx="2873401" cy="600164"/>
          </a:xfrm>
          <a:prstGeom prst="rect">
            <a:avLst/>
          </a:prstGeom>
          <a:solidFill>
            <a:srgbClr val="FFFFFF"/>
          </a:solidFill>
          <a:ln w="12700">
            <a:noFill/>
          </a:ln>
        </p:spPr>
        <p:txBody>
          <a:bodyPr wrap="square" lIns="180000" rtlCol="0">
            <a:spAutoFit/>
          </a:bodyPr>
          <a:lstStyle>
            <a:defPPr>
              <a:defRPr lang="de-DE"/>
            </a:defPPr>
            <a:lvl1pPr marL="0" marR="0" lvl="0" indent="0" algn="l" defTabSz="914400" latinLnBrk="0">
              <a:lnSpc>
                <a:spcPct val="100000"/>
              </a:lnSpc>
              <a:buClrTx/>
              <a:buSzTx/>
              <a:buFontTx/>
              <a:buNone/>
              <a:tabLst/>
              <a:defRPr sz="1200">
                <a:solidFill>
                  <a:srgbClr val="000000"/>
                </a:solidFill>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  Highlight</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050" b="0" i="0" u="none" strike="noStrike" kern="1200" cap="none" spc="0" normalizeH="0" baseline="0" noProof="0" dirty="0">
                <a:ln>
                  <a:noFill/>
                </a:ln>
                <a:solidFill>
                  <a:srgbClr val="000000"/>
                </a:solidFill>
                <a:effectLst/>
                <a:uLnTx/>
                <a:uFillTx/>
                <a:latin typeface="Arial" charset="0"/>
                <a:ea typeface="ＭＳ Ｐゴシック" charset="-128"/>
                <a:cs typeface="+mn-cs"/>
              </a:rPr>
              <a:t>  E-Autos sind eine sehr effektive Maßnahme zur Emissionsminderung.</a:t>
            </a:r>
          </a:p>
        </p:txBody>
      </p:sp>
      <p:sp>
        <p:nvSpPr>
          <p:cNvPr id="11" name="Textfeld 10">
            <a:extLst>
              <a:ext uri="{FF2B5EF4-FFF2-40B4-BE49-F238E27FC236}">
                <a16:creationId xmlns:a16="http://schemas.microsoft.com/office/drawing/2014/main" id="{0AF53F61-9F59-91A9-645E-A617AB08D34D}"/>
              </a:ext>
            </a:extLst>
          </p:cNvPr>
          <p:cNvSpPr txBox="1"/>
          <p:nvPr/>
        </p:nvSpPr>
        <p:spPr>
          <a:xfrm>
            <a:off x="1069132" y="5289255"/>
            <a:ext cx="2873401" cy="923330"/>
          </a:xfrm>
          <a:prstGeom prst="rect">
            <a:avLst/>
          </a:prstGeom>
          <a:solidFill>
            <a:srgbClr val="FFFFFF"/>
          </a:solidFill>
          <a:ln w="12700">
            <a:noFill/>
          </a:ln>
        </p:spPr>
        <p:txBody>
          <a:bodyPr wrap="square" lIns="180000"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  Tipps und Tricks</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050" b="0" i="0" u="none" strike="noStrike" kern="1200" cap="none" spc="0" normalizeH="0" baseline="0" noProof="0" dirty="0">
                <a:ln>
                  <a:noFill/>
                </a:ln>
                <a:solidFill>
                  <a:srgbClr val="000000"/>
                </a:solidFill>
                <a:effectLst/>
                <a:uLnTx/>
                <a:uFillTx/>
                <a:latin typeface="Arial" charset="0"/>
                <a:ea typeface="ＭＳ Ｐゴシック" charset="-128"/>
                <a:cs typeface="+mn-cs"/>
              </a:rPr>
              <a:t>   Denken Sie die Ladeinfrastruktur gleich mit, z. B. mit Photovoltaik. Das macht Ihr E-Auto deutlich grüner als konventioneller Strom.</a:t>
            </a:r>
          </a:p>
        </p:txBody>
      </p:sp>
      <p:sp>
        <p:nvSpPr>
          <p:cNvPr id="12" name="Stern: 7 Zacken 11">
            <a:extLst>
              <a:ext uri="{FF2B5EF4-FFF2-40B4-BE49-F238E27FC236}">
                <a16:creationId xmlns:a16="http://schemas.microsoft.com/office/drawing/2014/main" id="{45D3359D-5D46-06BF-4F27-DBE18593FFAB}"/>
              </a:ext>
            </a:extLst>
          </p:cNvPr>
          <p:cNvSpPr/>
          <p:nvPr/>
        </p:nvSpPr>
        <p:spPr bwMode="auto">
          <a:xfrm>
            <a:off x="629336" y="4392275"/>
            <a:ext cx="591559" cy="582532"/>
          </a:xfrm>
          <a:prstGeom prst="star7">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13" name="Stern: 7 Zacken 12">
            <a:extLst>
              <a:ext uri="{FF2B5EF4-FFF2-40B4-BE49-F238E27FC236}">
                <a16:creationId xmlns:a16="http://schemas.microsoft.com/office/drawing/2014/main" id="{65ECFCB7-C644-9622-9543-04F5490516DA}"/>
              </a:ext>
            </a:extLst>
          </p:cNvPr>
          <p:cNvSpPr/>
          <p:nvPr/>
        </p:nvSpPr>
        <p:spPr bwMode="auto">
          <a:xfrm>
            <a:off x="629336" y="5157192"/>
            <a:ext cx="591559" cy="582532"/>
          </a:xfrm>
          <a:prstGeom prst="star7">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28" name="Rechteck 27">
            <a:extLst>
              <a:ext uri="{FF2B5EF4-FFF2-40B4-BE49-F238E27FC236}">
                <a16:creationId xmlns:a16="http://schemas.microsoft.com/office/drawing/2014/main" id="{AF2C95B6-ABDE-DD26-E77C-AAF4FE5EA238}"/>
              </a:ext>
            </a:extLst>
          </p:cNvPr>
          <p:cNvSpPr/>
          <p:nvPr/>
        </p:nvSpPr>
        <p:spPr bwMode="auto">
          <a:xfrm>
            <a:off x="4439816" y="1628800"/>
            <a:ext cx="3534979" cy="4697413"/>
          </a:xfrm>
          <a:prstGeom prst="rect">
            <a:avLst/>
          </a:prstGeom>
          <a:solidFill>
            <a:srgbClr val="DEE5E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29" name="Textfeld 28">
            <a:extLst>
              <a:ext uri="{FF2B5EF4-FFF2-40B4-BE49-F238E27FC236}">
                <a16:creationId xmlns:a16="http://schemas.microsoft.com/office/drawing/2014/main" id="{BE76979C-A1A8-48FD-E9D0-BB0CAD2F3725}"/>
              </a:ext>
            </a:extLst>
          </p:cNvPr>
          <p:cNvSpPr txBox="1"/>
          <p:nvPr/>
        </p:nvSpPr>
        <p:spPr>
          <a:xfrm>
            <a:off x="4649252" y="1728363"/>
            <a:ext cx="3181528" cy="707886"/>
          </a:xfrm>
          <a:prstGeom prst="rect">
            <a:avLst/>
          </a:prstGeom>
          <a:solidFill>
            <a:srgbClr val="FFFFFF"/>
          </a:solidFill>
          <a:ln w="12700">
            <a:noFill/>
          </a:ln>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2000" b="1" i="0" u="none" strike="noStrike" kern="1200" cap="none" spc="0" normalizeH="0" baseline="0" noProof="0" dirty="0">
                <a:ln>
                  <a:noFill/>
                </a:ln>
                <a:solidFill>
                  <a:srgbClr val="000000"/>
                </a:solidFill>
                <a:effectLst/>
                <a:uLnTx/>
                <a:uFillTx/>
                <a:latin typeface="Arial" charset="0"/>
                <a:ea typeface="ＭＳ Ｐゴシック" charset="-128"/>
                <a:cs typeface="+mn-cs"/>
              </a:rPr>
              <a:t>Schulung zu spritsparendem Fahren</a:t>
            </a:r>
          </a:p>
        </p:txBody>
      </p:sp>
      <p:sp>
        <p:nvSpPr>
          <p:cNvPr id="30" name="Textfeld 29">
            <a:extLst>
              <a:ext uri="{FF2B5EF4-FFF2-40B4-BE49-F238E27FC236}">
                <a16:creationId xmlns:a16="http://schemas.microsoft.com/office/drawing/2014/main" id="{72A21EF0-FBC1-DB9E-FF33-636028C69FAF}"/>
              </a:ext>
            </a:extLst>
          </p:cNvPr>
          <p:cNvSpPr txBox="1"/>
          <p:nvPr/>
        </p:nvSpPr>
        <p:spPr>
          <a:xfrm>
            <a:off x="4622240" y="2580265"/>
            <a:ext cx="3206258" cy="1223412"/>
          </a:xfrm>
          <a:prstGeom prst="rect">
            <a:avLst/>
          </a:prstGeom>
          <a:noFill/>
        </p:spPr>
        <p:txBody>
          <a:bodyPr wrap="square" rtlCol="0">
            <a:spAutoFit/>
          </a:bodyPr>
          <a:lstStyle/>
          <a:p>
            <a:pPr algn="just">
              <a:defRPr/>
            </a:pPr>
            <a:r>
              <a:rPr kumimoji="0" lang="de-DE" sz="1050" b="0" i="0" u="none" strike="noStrike" kern="1200" cap="none" spc="0" normalizeH="0" baseline="0" noProof="0" dirty="0">
                <a:ln>
                  <a:noFill/>
                </a:ln>
                <a:solidFill>
                  <a:srgbClr val="000000"/>
                </a:solidFill>
                <a:effectLst/>
                <a:uLnTx/>
                <a:uFillTx/>
                <a:latin typeface="Arial" charset="0"/>
                <a:ea typeface="ＭＳ Ｐゴシック" charset="-128"/>
                <a:cs typeface="+mn-cs"/>
              </a:rPr>
              <a:t>Durch einen spritfahrenden Fahrstil kann man auch bei einem Verbrenner Emissionen einsparen. Zum klimafreundlicheren Fahren</a:t>
            </a:r>
            <a:r>
              <a:rPr kumimoji="0" lang="de-DE" sz="1050" b="0" i="0" u="none" strike="noStrike" kern="1200" cap="none" spc="0" normalizeH="0" baseline="0" noProof="0" dirty="0">
                <a:ln>
                  <a:noFill/>
                </a:ln>
                <a:effectLst/>
                <a:uLnTx/>
                <a:uFillTx/>
                <a:latin typeface="Arial" charset="0"/>
                <a:ea typeface="ＭＳ Ｐゴシック" charset="-128"/>
                <a:cs typeface="+mn-cs"/>
              </a:rPr>
              <a:t> gehört schnelles schalten (bei Handschaltung) </a:t>
            </a:r>
            <a:r>
              <a:rPr kumimoji="0" lang="de-DE" sz="1050" b="0" i="0" u="none" strike="noStrike" kern="1200" cap="none" spc="0" normalizeH="0" baseline="0" noProof="0" dirty="0">
                <a:ln>
                  <a:noFill/>
                </a:ln>
                <a:solidFill>
                  <a:srgbClr val="000000"/>
                </a:solidFill>
                <a:effectLst/>
                <a:uLnTx/>
                <a:uFillTx/>
                <a:latin typeface="Arial" charset="0"/>
                <a:ea typeface="ＭＳ Ｐゴシック" charset="-128"/>
                <a:cs typeface="+mn-cs"/>
              </a:rPr>
              <a:t>und ein gleichmäßiges, niedertouriges Fahren. Ein passender Reifendruck (nicht zu gering) verringert auch den Brennstoff-verbrauch. </a:t>
            </a:r>
          </a:p>
        </p:txBody>
      </p:sp>
      <p:sp>
        <p:nvSpPr>
          <p:cNvPr id="31" name="Textfeld 30">
            <a:extLst>
              <a:ext uri="{FF2B5EF4-FFF2-40B4-BE49-F238E27FC236}">
                <a16:creationId xmlns:a16="http://schemas.microsoft.com/office/drawing/2014/main" id="{5A441721-ABF9-C5AF-6B26-82AA8020E964}"/>
              </a:ext>
            </a:extLst>
          </p:cNvPr>
          <p:cNvSpPr txBox="1"/>
          <p:nvPr/>
        </p:nvSpPr>
        <p:spPr>
          <a:xfrm>
            <a:off x="4957379" y="4532197"/>
            <a:ext cx="2873401" cy="784830"/>
          </a:xfrm>
          <a:prstGeom prst="rect">
            <a:avLst/>
          </a:prstGeom>
          <a:solidFill>
            <a:srgbClr val="FFFFFF"/>
          </a:solidFill>
          <a:ln w="12700">
            <a:noFill/>
          </a:ln>
        </p:spPr>
        <p:txBody>
          <a:bodyPr wrap="square" lIns="180000" rtlCol="0">
            <a:spAutoFit/>
          </a:bodyPr>
          <a:lstStyle>
            <a:defPPr>
              <a:defRPr lang="de-DE"/>
            </a:defPPr>
            <a:lvl1pPr marL="0" marR="0" lvl="0" indent="0" algn="l" defTabSz="914400" latinLnBrk="0">
              <a:lnSpc>
                <a:spcPct val="100000"/>
              </a:lnSpc>
              <a:buClrTx/>
              <a:buSzTx/>
              <a:buFontTx/>
              <a:buNone/>
              <a:tabLst/>
              <a:defRPr sz="1200">
                <a:solidFill>
                  <a:srgbClr val="000000"/>
                </a:solidFill>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  Highlight</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050" b="0" i="0" u="none" strike="noStrike" kern="1200" cap="none" spc="0" normalizeH="0" baseline="0" noProof="0" dirty="0">
                <a:ln>
                  <a:noFill/>
                </a:ln>
                <a:solidFill>
                  <a:srgbClr val="000000"/>
                </a:solidFill>
                <a:effectLst/>
                <a:uLnTx/>
                <a:uFillTx/>
                <a:latin typeface="Arial" charset="0"/>
                <a:ea typeface="ＭＳ Ｐゴシック" charset="-128"/>
                <a:cs typeface="+mn-cs"/>
              </a:rPr>
              <a:t>  Sie können das Thema klimafreundliches Fahren auch mit Fahrsicherheit kombinieren.</a:t>
            </a:r>
          </a:p>
        </p:txBody>
      </p:sp>
      <p:sp>
        <p:nvSpPr>
          <p:cNvPr id="32" name="Textfeld 31">
            <a:extLst>
              <a:ext uri="{FF2B5EF4-FFF2-40B4-BE49-F238E27FC236}">
                <a16:creationId xmlns:a16="http://schemas.microsoft.com/office/drawing/2014/main" id="{28FD8966-C0B6-B371-2AFD-C965C04D7E15}"/>
              </a:ext>
            </a:extLst>
          </p:cNvPr>
          <p:cNvSpPr txBox="1"/>
          <p:nvPr/>
        </p:nvSpPr>
        <p:spPr>
          <a:xfrm>
            <a:off x="4957378" y="5461043"/>
            <a:ext cx="2873401" cy="615553"/>
          </a:xfrm>
          <a:prstGeom prst="rect">
            <a:avLst/>
          </a:prstGeom>
          <a:solidFill>
            <a:srgbClr val="FFFFFF"/>
          </a:solidFill>
          <a:ln w="12700">
            <a:noFill/>
          </a:ln>
        </p:spPr>
        <p:txBody>
          <a:bodyPr wrap="square" lIns="180000" rtlCol="0">
            <a:spAutoFit/>
          </a:bodyPr>
          <a:lstStyle>
            <a:defPPr>
              <a:defRPr lang="de-DE"/>
            </a:defPPr>
            <a:lvl1pPr marL="0" marR="0" lvl="0" indent="0" algn="l" defTabSz="914400" latinLnBrk="0">
              <a:lnSpc>
                <a:spcPct val="100000"/>
              </a:lnSpc>
              <a:buClrTx/>
              <a:buSzTx/>
              <a:buFontTx/>
              <a:buNone/>
              <a:tabLst/>
              <a:defRPr sz="1200">
                <a:solidFill>
                  <a:srgbClr val="000000"/>
                </a:solidFill>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  Tipps und Tricks</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050" b="0" i="0" u="none" strike="noStrike" kern="1200" cap="none" spc="0" normalizeH="0" baseline="0" noProof="0" dirty="0">
                <a:ln>
                  <a:noFill/>
                </a:ln>
                <a:solidFill>
                  <a:srgbClr val="000000"/>
                </a:solidFill>
                <a:effectLst/>
                <a:uLnTx/>
                <a:uFillTx/>
                <a:latin typeface="Arial" charset="0"/>
                <a:ea typeface="ＭＳ Ｐゴシック" charset="-128"/>
                <a:cs typeface="+mn-cs"/>
              </a:rPr>
              <a:t>  Organisieren Sie eine Schulung für relevante Mitarbeitende.</a:t>
            </a:r>
          </a:p>
        </p:txBody>
      </p:sp>
      <p:sp>
        <p:nvSpPr>
          <p:cNvPr id="33" name="Stern: 7 Zacken 32">
            <a:extLst>
              <a:ext uri="{FF2B5EF4-FFF2-40B4-BE49-F238E27FC236}">
                <a16:creationId xmlns:a16="http://schemas.microsoft.com/office/drawing/2014/main" id="{13FE23A8-0AEA-F4FD-171E-49533776CA41}"/>
              </a:ext>
            </a:extLst>
          </p:cNvPr>
          <p:cNvSpPr/>
          <p:nvPr/>
        </p:nvSpPr>
        <p:spPr bwMode="auto">
          <a:xfrm>
            <a:off x="4533644" y="4410318"/>
            <a:ext cx="591559" cy="582532"/>
          </a:xfrm>
          <a:prstGeom prst="star7">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34" name="Stern: 7 Zacken 33">
            <a:extLst>
              <a:ext uri="{FF2B5EF4-FFF2-40B4-BE49-F238E27FC236}">
                <a16:creationId xmlns:a16="http://schemas.microsoft.com/office/drawing/2014/main" id="{035724CB-5034-04E9-CEA0-04374C48739A}"/>
              </a:ext>
            </a:extLst>
          </p:cNvPr>
          <p:cNvSpPr/>
          <p:nvPr/>
        </p:nvSpPr>
        <p:spPr bwMode="auto">
          <a:xfrm>
            <a:off x="4533643" y="5340430"/>
            <a:ext cx="591559" cy="582532"/>
          </a:xfrm>
          <a:prstGeom prst="star7">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35" name="Rechteck 34">
            <a:extLst>
              <a:ext uri="{FF2B5EF4-FFF2-40B4-BE49-F238E27FC236}">
                <a16:creationId xmlns:a16="http://schemas.microsoft.com/office/drawing/2014/main" id="{2761199C-F692-D960-854D-F87427CCDC54}"/>
              </a:ext>
            </a:extLst>
          </p:cNvPr>
          <p:cNvSpPr/>
          <p:nvPr/>
        </p:nvSpPr>
        <p:spPr bwMode="auto">
          <a:xfrm>
            <a:off x="8312443" y="1628800"/>
            <a:ext cx="3534979" cy="4697413"/>
          </a:xfrm>
          <a:prstGeom prst="rect">
            <a:avLst/>
          </a:prstGeom>
          <a:solidFill>
            <a:srgbClr val="DEE5E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36" name="Textfeld 35">
            <a:extLst>
              <a:ext uri="{FF2B5EF4-FFF2-40B4-BE49-F238E27FC236}">
                <a16:creationId xmlns:a16="http://schemas.microsoft.com/office/drawing/2014/main" id="{DBE39774-4F7C-7CA0-C6F7-6F438F7C99C9}"/>
              </a:ext>
            </a:extLst>
          </p:cNvPr>
          <p:cNvSpPr txBox="1"/>
          <p:nvPr/>
        </p:nvSpPr>
        <p:spPr>
          <a:xfrm>
            <a:off x="8521879" y="1728363"/>
            <a:ext cx="3181528" cy="707886"/>
          </a:xfrm>
          <a:prstGeom prst="rect">
            <a:avLst/>
          </a:prstGeom>
          <a:solidFill>
            <a:srgbClr val="FFFFFF"/>
          </a:solidFill>
          <a:ln w="12700">
            <a:noFill/>
          </a:ln>
        </p:spPr>
        <p:txBody>
          <a:bodyPr wrap="square" rtlCol="0">
            <a:spAutoFit/>
          </a:bodyPr>
          <a:lstStyle/>
          <a:p>
            <a:pPr algn="ctr">
              <a:defRPr/>
            </a:pPr>
            <a:r>
              <a:rPr lang="de-DE" sz="2000" b="1" dirty="0">
                <a:solidFill>
                  <a:srgbClr val="000000"/>
                </a:solidFill>
              </a:rPr>
              <a:t>Einsatz klimafreund-licher Flurfahrzeuge </a:t>
            </a:r>
          </a:p>
        </p:txBody>
      </p:sp>
      <p:sp>
        <p:nvSpPr>
          <p:cNvPr id="37" name="Textfeld 36">
            <a:extLst>
              <a:ext uri="{FF2B5EF4-FFF2-40B4-BE49-F238E27FC236}">
                <a16:creationId xmlns:a16="http://schemas.microsoft.com/office/drawing/2014/main" id="{0E7E98BB-5A80-73A3-D03A-1E094D2B9E8B}"/>
              </a:ext>
            </a:extLst>
          </p:cNvPr>
          <p:cNvSpPr txBox="1"/>
          <p:nvPr/>
        </p:nvSpPr>
        <p:spPr>
          <a:xfrm>
            <a:off x="8521876" y="2579876"/>
            <a:ext cx="3181529" cy="1061829"/>
          </a:xfrm>
          <a:prstGeom prst="rect">
            <a:avLst/>
          </a:prstGeom>
          <a:noFill/>
        </p:spPr>
        <p:txBody>
          <a:bodyPr wrap="square" rtlCol="0">
            <a:spAutoFit/>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de-DE" sz="1050" b="0" i="0" u="none" strike="noStrike" kern="1200" cap="none" spc="0" normalizeH="0" baseline="0" noProof="0" dirty="0">
                <a:ln>
                  <a:noFill/>
                </a:ln>
                <a:solidFill>
                  <a:srgbClr val="000000"/>
                </a:solidFill>
                <a:effectLst/>
                <a:uLnTx/>
                <a:uFillTx/>
                <a:latin typeface="Arial" charset="0"/>
                <a:ea typeface="ＭＳ Ｐゴシック" charset="-128"/>
                <a:cs typeface="+mn-cs"/>
              </a:rPr>
              <a:t>Elektrostapler ersetzen diesel- und benzinbetriebene Gabelstapler. Diese haben eine vergleichbare Leistungsfähigkeit. Eventuell können Sie auch strombetriebene Lastenfahrräder oder Hubwagen einsetzen. Dabei ist wichtig, dass der Strom aus Erneuerbaren Energien stammt.</a:t>
            </a:r>
            <a:endParaRPr kumimoji="0" lang="de-DE" sz="1050" b="0" i="0" u="none" strike="noStrike" kern="1200" cap="none" spc="0" normalizeH="0" baseline="0" noProof="0" dirty="0">
              <a:ln>
                <a:noFill/>
              </a:ln>
              <a:solidFill>
                <a:srgbClr val="FF0000"/>
              </a:solidFill>
              <a:effectLst/>
              <a:uLnTx/>
              <a:uFillTx/>
              <a:latin typeface="Arial" charset="0"/>
              <a:ea typeface="ＭＳ Ｐゴシック" charset="-128"/>
              <a:cs typeface="+mn-cs"/>
            </a:endParaRPr>
          </a:p>
        </p:txBody>
      </p:sp>
      <p:sp>
        <p:nvSpPr>
          <p:cNvPr id="38" name="Textfeld 37">
            <a:extLst>
              <a:ext uri="{FF2B5EF4-FFF2-40B4-BE49-F238E27FC236}">
                <a16:creationId xmlns:a16="http://schemas.microsoft.com/office/drawing/2014/main" id="{85E96766-1A5C-6D8B-C10D-9B616DE381EB}"/>
              </a:ext>
            </a:extLst>
          </p:cNvPr>
          <p:cNvSpPr txBox="1"/>
          <p:nvPr/>
        </p:nvSpPr>
        <p:spPr>
          <a:xfrm>
            <a:off x="8830005" y="4532532"/>
            <a:ext cx="2873401" cy="761747"/>
          </a:xfrm>
          <a:prstGeom prst="rect">
            <a:avLst/>
          </a:prstGeom>
          <a:solidFill>
            <a:srgbClr val="FFFFFF"/>
          </a:solidFill>
          <a:ln w="12700">
            <a:noFill/>
          </a:ln>
        </p:spPr>
        <p:txBody>
          <a:bodyPr wrap="square" lIns="180000" rtlCol="0">
            <a:spAutoFit/>
          </a:bodyPr>
          <a:lstStyle>
            <a:defPPr>
              <a:defRPr lang="de-DE"/>
            </a:defPPr>
            <a:lvl1pPr marL="0" marR="0" lvl="0" indent="0" algn="l" defTabSz="914400" latinLnBrk="0">
              <a:lnSpc>
                <a:spcPct val="100000"/>
              </a:lnSpc>
              <a:buClrTx/>
              <a:buSzTx/>
              <a:buFontTx/>
              <a:buNone/>
              <a:tabLst/>
              <a:defRPr sz="1200">
                <a:solidFill>
                  <a:srgbClr val="000000"/>
                </a:solidFill>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  Highlight</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050" b="0" i="0" u="none" strike="noStrike" kern="1200" cap="none" spc="0" normalizeH="0" baseline="0" noProof="0" dirty="0">
                <a:ln>
                  <a:noFill/>
                </a:ln>
                <a:solidFill>
                  <a:srgbClr val="000000"/>
                </a:solidFill>
                <a:effectLst/>
                <a:uLnTx/>
                <a:uFillTx/>
                <a:latin typeface="Arial" charset="0"/>
                <a:ea typeface="ＭＳ Ｐゴシック" charset="-128"/>
                <a:cs typeface="+mn-cs"/>
              </a:rPr>
              <a:t>  Bei  z. B. Elektrostaplern reduzieren sich neben den Emissionen auch Verschleiß,</a:t>
            </a:r>
            <a:r>
              <a:rPr kumimoji="0" lang="de-DE" sz="1050" b="0" i="0" u="none" strike="noStrike" kern="1200" cap="none" spc="0" normalizeH="0" noProof="0" dirty="0">
                <a:ln>
                  <a:noFill/>
                </a:ln>
                <a:solidFill>
                  <a:srgbClr val="000000"/>
                </a:solidFill>
                <a:effectLst/>
                <a:uLnTx/>
                <a:uFillTx/>
                <a:latin typeface="Arial" charset="0"/>
                <a:ea typeface="ＭＳ Ｐゴシック" charset="-128"/>
                <a:cs typeface="+mn-cs"/>
              </a:rPr>
              <a:t> </a:t>
            </a:r>
            <a:r>
              <a:rPr kumimoji="0" lang="de-DE" sz="1050" b="0" i="0" u="none" strike="noStrike" kern="1200" cap="none" spc="0" normalizeH="0" baseline="0" noProof="0" dirty="0">
                <a:ln>
                  <a:noFill/>
                </a:ln>
                <a:solidFill>
                  <a:srgbClr val="000000"/>
                </a:solidFill>
                <a:effectLst/>
                <a:uLnTx/>
                <a:uFillTx/>
                <a:latin typeface="Arial" charset="0"/>
                <a:ea typeface="ＭＳ Ｐゴシック" charset="-128"/>
                <a:cs typeface="+mn-cs"/>
              </a:rPr>
              <a:t>Wartungszeiten und Luftverschmutzung.</a:t>
            </a:r>
          </a:p>
        </p:txBody>
      </p:sp>
      <p:sp>
        <p:nvSpPr>
          <p:cNvPr id="39" name="Textfeld 38">
            <a:extLst>
              <a:ext uri="{FF2B5EF4-FFF2-40B4-BE49-F238E27FC236}">
                <a16:creationId xmlns:a16="http://schemas.microsoft.com/office/drawing/2014/main" id="{E79BBAD6-303D-241F-FF79-D30718B5CA33}"/>
              </a:ext>
            </a:extLst>
          </p:cNvPr>
          <p:cNvSpPr txBox="1"/>
          <p:nvPr/>
        </p:nvSpPr>
        <p:spPr>
          <a:xfrm>
            <a:off x="8830005" y="5471625"/>
            <a:ext cx="2873401" cy="761747"/>
          </a:xfrm>
          <a:prstGeom prst="rect">
            <a:avLst/>
          </a:prstGeom>
          <a:solidFill>
            <a:srgbClr val="FFFFFF"/>
          </a:solidFill>
          <a:ln w="12700">
            <a:noFill/>
          </a:ln>
        </p:spPr>
        <p:txBody>
          <a:bodyPr wrap="square" lIns="180000" rtlCol="0">
            <a:spAutoFit/>
          </a:bodyPr>
          <a:lstStyle>
            <a:defPPr>
              <a:defRPr lang="de-DE"/>
            </a:defPPr>
            <a:lvl1pPr marL="0" marR="0" lvl="0" indent="0" algn="l" defTabSz="914400" latinLnBrk="0">
              <a:lnSpc>
                <a:spcPct val="100000"/>
              </a:lnSpc>
              <a:buClrTx/>
              <a:buSzTx/>
              <a:buFontTx/>
              <a:buNone/>
              <a:tabLst/>
              <a:defRPr sz="1200">
                <a:solidFill>
                  <a:srgbClr val="000000"/>
                </a:solidFill>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chemeClr val="tx1"/>
                </a:solidFill>
                <a:effectLst/>
                <a:uLnTx/>
                <a:uFillTx/>
                <a:latin typeface="Arial" charset="0"/>
                <a:ea typeface="ＭＳ Ｐゴシック" charset="-128"/>
                <a:cs typeface="+mn-cs"/>
              </a:rPr>
              <a:t>  Tipps und Tricks</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050" i="0" u="none" strike="noStrike" kern="1200" cap="none" spc="0" normalizeH="0" baseline="0" noProof="0" dirty="0">
                <a:ln>
                  <a:noFill/>
                </a:ln>
                <a:solidFill>
                  <a:srgbClr val="000000"/>
                </a:solidFill>
                <a:effectLst/>
                <a:uLnTx/>
                <a:uFillTx/>
                <a:latin typeface="Arial" charset="0"/>
                <a:ea typeface="ＭＳ Ｐゴシック" charset="-128"/>
                <a:cs typeface="+mn-cs"/>
              </a:rPr>
              <a:t>   E-Lastenfahrräder können Sie Ihren Mitarbeitenden auch am Wochenende zur Verfügung stellen.</a:t>
            </a:r>
          </a:p>
        </p:txBody>
      </p:sp>
      <p:sp>
        <p:nvSpPr>
          <p:cNvPr id="40" name="Stern: 7 Zacken 39">
            <a:extLst>
              <a:ext uri="{FF2B5EF4-FFF2-40B4-BE49-F238E27FC236}">
                <a16:creationId xmlns:a16="http://schemas.microsoft.com/office/drawing/2014/main" id="{5B866E76-C9FE-81A8-8815-0F2F01738CC8}"/>
              </a:ext>
            </a:extLst>
          </p:cNvPr>
          <p:cNvSpPr/>
          <p:nvPr/>
        </p:nvSpPr>
        <p:spPr bwMode="auto">
          <a:xfrm>
            <a:off x="8397359" y="4403311"/>
            <a:ext cx="591559" cy="582532"/>
          </a:xfrm>
          <a:prstGeom prst="star7">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41" name="Stern: 7 Zacken 40">
            <a:extLst>
              <a:ext uri="{FF2B5EF4-FFF2-40B4-BE49-F238E27FC236}">
                <a16:creationId xmlns:a16="http://schemas.microsoft.com/office/drawing/2014/main" id="{3760EA96-B6AD-7493-EC3F-31D505F5B4B0}"/>
              </a:ext>
            </a:extLst>
          </p:cNvPr>
          <p:cNvSpPr/>
          <p:nvPr/>
        </p:nvSpPr>
        <p:spPr bwMode="auto">
          <a:xfrm>
            <a:off x="8420027" y="5353621"/>
            <a:ext cx="591559" cy="582532"/>
          </a:xfrm>
          <a:prstGeom prst="star7">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sp>
        <p:nvSpPr>
          <p:cNvPr id="6" name="Textfeld 5">
            <a:extLst>
              <a:ext uri="{FF2B5EF4-FFF2-40B4-BE49-F238E27FC236}">
                <a16:creationId xmlns:a16="http://schemas.microsoft.com/office/drawing/2014/main" id="{DD6DE484-5833-6AD0-8CA6-ECECE71130BA}"/>
              </a:ext>
            </a:extLst>
          </p:cNvPr>
          <p:cNvSpPr txBox="1"/>
          <p:nvPr/>
        </p:nvSpPr>
        <p:spPr>
          <a:xfrm>
            <a:off x="754231" y="2585472"/>
            <a:ext cx="3181528" cy="1061829"/>
          </a:xfrm>
          <a:prstGeom prst="rect">
            <a:avLst/>
          </a:prstGeom>
          <a:noFill/>
        </p:spPr>
        <p:txBody>
          <a:bodyPr wrap="square" rtlCol="0">
            <a:spAutoFit/>
          </a:bodyPr>
          <a:lstStyle/>
          <a:p>
            <a:pPr algn="just">
              <a:defRPr/>
            </a:pPr>
            <a:r>
              <a:rPr kumimoji="0" lang="de-DE" sz="1050" b="0" i="0" u="none" strike="noStrike" kern="1200" cap="none" spc="0" normalizeH="0" baseline="0" noProof="0" dirty="0">
                <a:ln>
                  <a:noFill/>
                </a:ln>
                <a:solidFill>
                  <a:srgbClr val="000000"/>
                </a:solidFill>
                <a:effectLst/>
                <a:uLnTx/>
                <a:uFillTx/>
                <a:latin typeface="Arial" charset="0"/>
                <a:ea typeface="ＭＳ Ｐゴシック" charset="-128"/>
                <a:cs typeface="+mn-cs"/>
              </a:rPr>
              <a:t>Durch die Anschaffung von Fahrzeugen mit Elektroantrieb oder Hybridantrieb können die Emissionen des Fuhrparks reduziert werden. Auch bei der Logistik sollte das Thema Nachhaltigkeit mitgedacht werden, z. B. durch eine </a:t>
            </a:r>
            <a:r>
              <a:rPr lang="de-DE" sz="1050" dirty="0">
                <a:solidFill>
                  <a:srgbClr val="000000"/>
                </a:solidFill>
              </a:rPr>
              <a:t>hohe </a:t>
            </a:r>
            <a:r>
              <a:rPr kumimoji="0" lang="de-DE" sz="1050" b="0" i="0" u="none" strike="noStrike" kern="1200" cap="none" spc="0" normalizeH="0" baseline="0" noProof="0" dirty="0">
                <a:ln>
                  <a:noFill/>
                </a:ln>
                <a:solidFill>
                  <a:srgbClr val="000000"/>
                </a:solidFill>
                <a:effectLst/>
                <a:uLnTx/>
                <a:uFillTx/>
                <a:latin typeface="Arial" charset="0"/>
                <a:ea typeface="ＭＳ Ｐゴシック" charset="-128"/>
                <a:cs typeface="+mn-cs"/>
              </a:rPr>
              <a:t>Auslastung der Fahrzeuge.</a:t>
            </a:r>
          </a:p>
        </p:txBody>
      </p:sp>
      <p:grpSp>
        <p:nvGrpSpPr>
          <p:cNvPr id="18" name="Gruppieren 17">
            <a:extLst>
              <a:ext uri="{FF2B5EF4-FFF2-40B4-BE49-F238E27FC236}">
                <a16:creationId xmlns:a16="http://schemas.microsoft.com/office/drawing/2014/main" id="{FC7E4FFB-50CF-076D-A997-4E65DE6A3AD6}"/>
              </a:ext>
            </a:extLst>
          </p:cNvPr>
          <p:cNvGrpSpPr/>
          <p:nvPr/>
        </p:nvGrpSpPr>
        <p:grpSpPr>
          <a:xfrm>
            <a:off x="4622240" y="3732851"/>
            <a:ext cx="3206258" cy="582884"/>
            <a:chOff x="4622240" y="3671813"/>
            <a:chExt cx="3134585" cy="582884"/>
          </a:xfrm>
        </p:grpSpPr>
        <p:sp>
          <p:nvSpPr>
            <p:cNvPr id="49" name="Textfeld 48">
              <a:extLst>
                <a:ext uri="{FF2B5EF4-FFF2-40B4-BE49-F238E27FC236}">
                  <a16:creationId xmlns:a16="http://schemas.microsoft.com/office/drawing/2014/main" id="{135DA016-F2F9-381B-850B-3473B208AA93}"/>
                </a:ext>
              </a:extLst>
            </p:cNvPr>
            <p:cNvSpPr txBox="1"/>
            <p:nvPr/>
          </p:nvSpPr>
          <p:spPr>
            <a:xfrm>
              <a:off x="4908596" y="3793032"/>
              <a:ext cx="957176" cy="461665"/>
            </a:xfrm>
            <a:prstGeom prst="rect">
              <a:avLst/>
            </a:prstGeom>
            <a:solidFill>
              <a:srgbClr val="FFFFFF"/>
            </a:solidFill>
            <a:ln w="12700">
              <a:noFill/>
            </a:ln>
          </p:spPr>
          <p:txBody>
            <a:bodyPr wrap="square" lIns="180000" rtlCol="0">
              <a:spAutoFit/>
            </a:bodyPr>
            <a:lstStyle>
              <a:defPPr>
                <a:defRPr lang="de-DE"/>
              </a:defPPr>
              <a:lvl1pPr marL="0" marR="0" lvl="0" indent="0" algn="l" defTabSz="914400" latinLnBrk="0">
                <a:lnSpc>
                  <a:spcPct val="100000"/>
                </a:lnSpc>
                <a:buClrTx/>
                <a:buSzTx/>
                <a:buFontTx/>
                <a:buNone/>
                <a:tabLst/>
                <a:defRPr sz="1200">
                  <a:solidFill>
                    <a:srgbClr val="000000"/>
                  </a:solidFill>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Kosten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1/10</a:t>
              </a:r>
            </a:p>
          </p:txBody>
        </p:sp>
        <p:sp>
          <p:nvSpPr>
            <p:cNvPr id="50" name="Flussdiagramm: Daten 49">
              <a:extLst>
                <a:ext uri="{FF2B5EF4-FFF2-40B4-BE49-F238E27FC236}">
                  <a16:creationId xmlns:a16="http://schemas.microsoft.com/office/drawing/2014/main" id="{D505408F-4663-0047-A1F6-E68CF3C75783}"/>
                </a:ext>
              </a:extLst>
            </p:cNvPr>
            <p:cNvSpPr/>
            <p:nvPr/>
          </p:nvSpPr>
          <p:spPr bwMode="auto">
            <a:xfrm>
              <a:off x="4622240" y="3671813"/>
              <a:ext cx="406651" cy="499174"/>
            </a:xfrm>
            <a:prstGeom prst="flowChartInputOutput">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highlight>
                  <a:srgbClr val="F9AA00"/>
                </a:highlight>
                <a:uLnTx/>
                <a:uFillTx/>
                <a:latin typeface="Arial" charset="0"/>
                <a:ea typeface="ＭＳ Ｐゴシック" charset="-128"/>
                <a:cs typeface="+mn-cs"/>
              </a:endParaRPr>
            </a:p>
          </p:txBody>
        </p:sp>
        <p:sp>
          <p:nvSpPr>
            <p:cNvPr id="51" name="Textfeld 50">
              <a:extLst>
                <a:ext uri="{FF2B5EF4-FFF2-40B4-BE49-F238E27FC236}">
                  <a16:creationId xmlns:a16="http://schemas.microsoft.com/office/drawing/2014/main" id="{38B6D0BB-0492-DDC8-C8F8-1C77BA4F850E}"/>
                </a:ext>
              </a:extLst>
            </p:cNvPr>
            <p:cNvSpPr txBox="1"/>
            <p:nvPr/>
          </p:nvSpPr>
          <p:spPr>
            <a:xfrm>
              <a:off x="6131377" y="3793032"/>
              <a:ext cx="1625448" cy="461665"/>
            </a:xfrm>
            <a:prstGeom prst="rect">
              <a:avLst/>
            </a:prstGeom>
            <a:solidFill>
              <a:srgbClr val="FFFFFF"/>
            </a:solidFill>
            <a:ln w="12700">
              <a:noFill/>
            </a:ln>
          </p:spPr>
          <p:txBody>
            <a:bodyPr wrap="square" lIns="180000" rtlCol="0">
              <a:spAutoFit/>
            </a:bodyPr>
            <a:lstStyle>
              <a:defPPr>
                <a:defRPr lang="de-DE"/>
              </a:defPPr>
              <a:lvl1pPr marL="0" marR="0" lvl="0" indent="0" algn="l" defTabSz="914400" latinLnBrk="0">
                <a:lnSpc>
                  <a:spcPct val="100000"/>
                </a:lnSpc>
                <a:buClrTx/>
                <a:buSzTx/>
                <a:buFontTx/>
                <a:buNone/>
                <a:tabLst/>
                <a:defRPr sz="1200">
                  <a:solidFill>
                    <a:srgbClr val="000000"/>
                  </a:solidFill>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Einsparpotenzial</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2/10</a:t>
              </a:r>
            </a:p>
          </p:txBody>
        </p:sp>
        <p:sp>
          <p:nvSpPr>
            <p:cNvPr id="52" name="Flussdiagramm: Daten 51">
              <a:extLst>
                <a:ext uri="{FF2B5EF4-FFF2-40B4-BE49-F238E27FC236}">
                  <a16:creationId xmlns:a16="http://schemas.microsoft.com/office/drawing/2014/main" id="{A18A8DFF-BEA4-041D-677D-07E73845244C}"/>
                </a:ext>
              </a:extLst>
            </p:cNvPr>
            <p:cNvSpPr/>
            <p:nvPr/>
          </p:nvSpPr>
          <p:spPr bwMode="auto">
            <a:xfrm>
              <a:off x="5907567" y="3671813"/>
              <a:ext cx="406651" cy="499174"/>
            </a:xfrm>
            <a:prstGeom prst="flowChartInputOutput">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highlight>
                  <a:srgbClr val="F9AA00"/>
                </a:highlight>
                <a:uLnTx/>
                <a:uFillTx/>
                <a:latin typeface="Arial" charset="0"/>
                <a:ea typeface="ＭＳ Ｐゴシック" charset="-128"/>
                <a:cs typeface="+mn-cs"/>
              </a:endParaRPr>
            </a:p>
          </p:txBody>
        </p:sp>
        <p:pic>
          <p:nvPicPr>
            <p:cNvPr id="53" name="Inhaltsplatzhalter 25" descr="Euro mit einfarbiger Füllung">
              <a:extLst>
                <a:ext uri="{FF2B5EF4-FFF2-40B4-BE49-F238E27FC236}">
                  <a16:creationId xmlns:a16="http://schemas.microsoft.com/office/drawing/2014/main" id="{39F6638E-2DFC-D228-624E-548D73E25A1A}"/>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auto">
            <a:xfrm>
              <a:off x="4638158" y="3755956"/>
              <a:ext cx="323441" cy="3234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4" name="Grafik 53" descr="Messgerät mit einfarbiger Füllung">
              <a:extLst>
                <a:ext uri="{FF2B5EF4-FFF2-40B4-BE49-F238E27FC236}">
                  <a16:creationId xmlns:a16="http://schemas.microsoft.com/office/drawing/2014/main" id="{C51E8D4D-30DF-0D7D-BC9D-94B12B915176}"/>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985064" y="3776427"/>
              <a:ext cx="273574" cy="273574"/>
            </a:xfrm>
            <a:prstGeom prst="rect">
              <a:avLst/>
            </a:prstGeom>
          </p:spPr>
        </p:pic>
      </p:grpSp>
      <p:sp>
        <p:nvSpPr>
          <p:cNvPr id="55" name="Textfeld 54">
            <a:extLst>
              <a:ext uri="{FF2B5EF4-FFF2-40B4-BE49-F238E27FC236}">
                <a16:creationId xmlns:a16="http://schemas.microsoft.com/office/drawing/2014/main" id="{F69DC13B-FF26-240E-C5EE-4BD85573DE8E}"/>
              </a:ext>
            </a:extLst>
          </p:cNvPr>
          <p:cNvSpPr txBox="1"/>
          <p:nvPr/>
        </p:nvSpPr>
        <p:spPr>
          <a:xfrm>
            <a:off x="8819235" y="3838742"/>
            <a:ext cx="957176" cy="461665"/>
          </a:xfrm>
          <a:prstGeom prst="rect">
            <a:avLst/>
          </a:prstGeom>
          <a:solidFill>
            <a:srgbClr val="FFFFFF"/>
          </a:solidFill>
          <a:ln w="12700">
            <a:noFill/>
          </a:ln>
        </p:spPr>
        <p:txBody>
          <a:bodyPr wrap="square" lIns="180000" rtlCol="0">
            <a:spAutoFit/>
          </a:bodyPr>
          <a:lstStyle>
            <a:defPPr>
              <a:defRPr lang="de-DE"/>
            </a:defPPr>
            <a:lvl1pPr marL="0" marR="0" lvl="0" indent="0" algn="l" defTabSz="914400" latinLnBrk="0">
              <a:lnSpc>
                <a:spcPct val="100000"/>
              </a:lnSpc>
              <a:buClrTx/>
              <a:buSzTx/>
              <a:buFontTx/>
              <a:buNone/>
              <a:tabLst/>
              <a:defRPr sz="1200">
                <a:solidFill>
                  <a:srgbClr val="000000"/>
                </a:solidFill>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Kosten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3/10</a:t>
            </a:r>
          </a:p>
        </p:txBody>
      </p:sp>
      <p:sp>
        <p:nvSpPr>
          <p:cNvPr id="56" name="Flussdiagramm: Daten 55">
            <a:extLst>
              <a:ext uri="{FF2B5EF4-FFF2-40B4-BE49-F238E27FC236}">
                <a16:creationId xmlns:a16="http://schemas.microsoft.com/office/drawing/2014/main" id="{15EDB779-66CC-E377-E873-2D04D94AC902}"/>
              </a:ext>
            </a:extLst>
          </p:cNvPr>
          <p:cNvSpPr/>
          <p:nvPr/>
        </p:nvSpPr>
        <p:spPr bwMode="auto">
          <a:xfrm>
            <a:off x="8544272" y="3733924"/>
            <a:ext cx="406651" cy="499174"/>
          </a:xfrm>
          <a:prstGeom prst="flowChartInputOutput">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highlight>
                <a:srgbClr val="F9AA00"/>
              </a:highlight>
              <a:uLnTx/>
              <a:uFillTx/>
              <a:latin typeface="Arial" charset="0"/>
              <a:ea typeface="ＭＳ Ｐゴシック" charset="-128"/>
              <a:cs typeface="+mn-cs"/>
            </a:endParaRPr>
          </a:p>
        </p:txBody>
      </p:sp>
      <p:sp>
        <p:nvSpPr>
          <p:cNvPr id="57" name="Textfeld 56">
            <a:extLst>
              <a:ext uri="{FF2B5EF4-FFF2-40B4-BE49-F238E27FC236}">
                <a16:creationId xmlns:a16="http://schemas.microsoft.com/office/drawing/2014/main" id="{6073FDC0-EE0C-BA0D-3761-CF0D5778E89E}"/>
              </a:ext>
            </a:extLst>
          </p:cNvPr>
          <p:cNvSpPr txBox="1"/>
          <p:nvPr/>
        </p:nvSpPr>
        <p:spPr>
          <a:xfrm>
            <a:off x="10055618" y="3844099"/>
            <a:ext cx="1657006" cy="461665"/>
          </a:xfrm>
          <a:prstGeom prst="rect">
            <a:avLst/>
          </a:prstGeom>
          <a:solidFill>
            <a:srgbClr val="FFFFFF"/>
          </a:solidFill>
          <a:ln w="12700">
            <a:noFill/>
          </a:ln>
        </p:spPr>
        <p:txBody>
          <a:bodyPr wrap="square" lIns="180000" rtlCol="0">
            <a:spAutoFit/>
          </a:bodyPr>
          <a:lstStyle>
            <a:defPPr>
              <a:defRPr lang="de-DE"/>
            </a:defPPr>
            <a:lvl1pPr marL="0" marR="0" lvl="0" indent="0" algn="l" defTabSz="914400" latinLnBrk="0">
              <a:lnSpc>
                <a:spcPct val="100000"/>
              </a:lnSpc>
              <a:buClrTx/>
              <a:buSzTx/>
              <a:buFontTx/>
              <a:buNone/>
              <a:tabLst/>
              <a:defRPr sz="1200">
                <a:solidFill>
                  <a:srgbClr val="000000"/>
                </a:solidFill>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Einsparpotenzial</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3/10</a:t>
            </a:r>
          </a:p>
        </p:txBody>
      </p:sp>
      <p:sp>
        <p:nvSpPr>
          <p:cNvPr id="58" name="Flussdiagramm: Daten 57">
            <a:extLst>
              <a:ext uri="{FF2B5EF4-FFF2-40B4-BE49-F238E27FC236}">
                <a16:creationId xmlns:a16="http://schemas.microsoft.com/office/drawing/2014/main" id="{F1A3F55D-91CF-2B2D-A88A-0B1C4C480B69}"/>
              </a:ext>
            </a:extLst>
          </p:cNvPr>
          <p:cNvSpPr/>
          <p:nvPr/>
        </p:nvSpPr>
        <p:spPr bwMode="auto">
          <a:xfrm>
            <a:off x="9793805" y="3751247"/>
            <a:ext cx="406651" cy="461665"/>
          </a:xfrm>
          <a:prstGeom prst="flowChartInputOutput">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highlight>
                <a:srgbClr val="F9AA00"/>
              </a:highlight>
              <a:uLnTx/>
              <a:uFillTx/>
              <a:latin typeface="Arial" charset="0"/>
              <a:ea typeface="ＭＳ Ｐゴシック" charset="-128"/>
              <a:cs typeface="+mn-cs"/>
            </a:endParaRPr>
          </a:p>
        </p:txBody>
      </p:sp>
      <p:pic>
        <p:nvPicPr>
          <p:cNvPr id="59" name="Inhaltsplatzhalter 25" descr="Euro mit einfarbiger Füllung">
            <a:extLst>
              <a:ext uri="{FF2B5EF4-FFF2-40B4-BE49-F238E27FC236}">
                <a16:creationId xmlns:a16="http://schemas.microsoft.com/office/drawing/2014/main" id="{EE657CF5-87F8-B7A9-3890-5F3734243227}"/>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auto">
          <a:xfrm>
            <a:off x="8556303" y="3852466"/>
            <a:ext cx="323441" cy="3234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0" name="Grafik 59" descr="Messgerät mit einfarbiger Füllung">
            <a:extLst>
              <a:ext uri="{FF2B5EF4-FFF2-40B4-BE49-F238E27FC236}">
                <a16:creationId xmlns:a16="http://schemas.microsoft.com/office/drawing/2014/main" id="{E271DDB9-14E9-E5C1-2066-9914899D6844}"/>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831736" y="3837412"/>
            <a:ext cx="273574" cy="273574"/>
          </a:xfrm>
          <a:prstGeom prst="rect">
            <a:avLst/>
          </a:prstGeom>
        </p:spPr>
      </p:pic>
      <p:grpSp>
        <p:nvGrpSpPr>
          <p:cNvPr id="9" name="Gruppieren 8">
            <a:extLst>
              <a:ext uri="{FF2B5EF4-FFF2-40B4-BE49-F238E27FC236}">
                <a16:creationId xmlns:a16="http://schemas.microsoft.com/office/drawing/2014/main" id="{904DE3B9-E990-F5C6-8822-AEE59C51015A}"/>
              </a:ext>
            </a:extLst>
          </p:cNvPr>
          <p:cNvGrpSpPr/>
          <p:nvPr/>
        </p:nvGrpSpPr>
        <p:grpSpPr>
          <a:xfrm>
            <a:off x="782776" y="3717523"/>
            <a:ext cx="3146211" cy="582884"/>
            <a:chOff x="782776" y="3558175"/>
            <a:chExt cx="3134585" cy="582884"/>
          </a:xfrm>
        </p:grpSpPr>
        <p:sp>
          <p:nvSpPr>
            <p:cNvPr id="15" name="Textfeld 14">
              <a:extLst>
                <a:ext uri="{FF2B5EF4-FFF2-40B4-BE49-F238E27FC236}">
                  <a16:creationId xmlns:a16="http://schemas.microsoft.com/office/drawing/2014/main" id="{0DCAA693-0477-77DE-5644-882285058E97}"/>
                </a:ext>
              </a:extLst>
            </p:cNvPr>
            <p:cNvSpPr txBox="1"/>
            <p:nvPr/>
          </p:nvSpPr>
          <p:spPr>
            <a:xfrm>
              <a:off x="1069132" y="3679394"/>
              <a:ext cx="957176" cy="461665"/>
            </a:xfrm>
            <a:prstGeom prst="rect">
              <a:avLst/>
            </a:prstGeom>
            <a:solidFill>
              <a:srgbClr val="FFFFFF"/>
            </a:solidFill>
            <a:ln w="12700">
              <a:noFill/>
            </a:ln>
          </p:spPr>
          <p:txBody>
            <a:bodyPr wrap="square" lIns="180000" rtlCol="0">
              <a:spAutoFit/>
            </a:bodyPr>
            <a:lstStyle>
              <a:defPPr>
                <a:defRPr lang="de-DE"/>
              </a:defPPr>
              <a:lvl1pPr marL="0" marR="0" lvl="0" indent="0" algn="l" defTabSz="914400" latinLnBrk="0">
                <a:lnSpc>
                  <a:spcPct val="100000"/>
                </a:lnSpc>
                <a:buClrTx/>
                <a:buSzTx/>
                <a:buFontTx/>
                <a:buNone/>
                <a:tabLst/>
                <a:defRPr sz="1200">
                  <a:solidFill>
                    <a:srgbClr val="000000"/>
                  </a:solidFill>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Kosten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8/10</a:t>
              </a:r>
            </a:p>
          </p:txBody>
        </p:sp>
        <p:sp>
          <p:nvSpPr>
            <p:cNvPr id="14" name="Flussdiagramm: Daten 13">
              <a:extLst>
                <a:ext uri="{FF2B5EF4-FFF2-40B4-BE49-F238E27FC236}">
                  <a16:creationId xmlns:a16="http://schemas.microsoft.com/office/drawing/2014/main" id="{A09BD1D8-8F4A-2F6C-7F34-F5EC2B5E693A}"/>
                </a:ext>
              </a:extLst>
            </p:cNvPr>
            <p:cNvSpPr/>
            <p:nvPr/>
          </p:nvSpPr>
          <p:spPr bwMode="auto">
            <a:xfrm>
              <a:off x="782776" y="3558175"/>
              <a:ext cx="406651" cy="499174"/>
            </a:xfrm>
            <a:prstGeom prst="flowChartInputOutput">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highlight>
                  <a:srgbClr val="F9AA00"/>
                </a:highlight>
                <a:uLnTx/>
                <a:uFillTx/>
                <a:latin typeface="Arial" charset="0"/>
                <a:ea typeface="ＭＳ Ｐゴシック" charset="-128"/>
                <a:cs typeface="+mn-cs"/>
              </a:endParaRPr>
            </a:p>
          </p:txBody>
        </p:sp>
        <p:sp>
          <p:nvSpPr>
            <p:cNvPr id="17" name="Textfeld 16">
              <a:extLst>
                <a:ext uri="{FF2B5EF4-FFF2-40B4-BE49-F238E27FC236}">
                  <a16:creationId xmlns:a16="http://schemas.microsoft.com/office/drawing/2014/main" id="{2008A450-C095-E793-7F94-397D7F10B442}"/>
                </a:ext>
              </a:extLst>
            </p:cNvPr>
            <p:cNvSpPr txBox="1"/>
            <p:nvPr/>
          </p:nvSpPr>
          <p:spPr>
            <a:xfrm>
              <a:off x="2291913" y="3679394"/>
              <a:ext cx="1625448" cy="461665"/>
            </a:xfrm>
            <a:prstGeom prst="rect">
              <a:avLst/>
            </a:prstGeom>
            <a:solidFill>
              <a:srgbClr val="FFFFFF"/>
            </a:solidFill>
            <a:ln w="12700">
              <a:noFill/>
            </a:ln>
          </p:spPr>
          <p:txBody>
            <a:bodyPr wrap="square" lIns="180000" rtlCol="0">
              <a:spAutoFit/>
            </a:bodyPr>
            <a:lstStyle>
              <a:defPPr>
                <a:defRPr lang="de-DE"/>
              </a:defPPr>
              <a:lvl1pPr marL="0" marR="0" lvl="0" indent="0" algn="l" defTabSz="914400" latinLnBrk="0">
                <a:lnSpc>
                  <a:spcPct val="100000"/>
                </a:lnSpc>
                <a:buClrTx/>
                <a:buSzTx/>
                <a:buFontTx/>
                <a:buNone/>
                <a:tabLst/>
                <a:defRPr sz="1200">
                  <a:solidFill>
                    <a:srgbClr val="000000"/>
                  </a:solidFill>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Einsparpotenzial</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9/10</a:t>
              </a:r>
            </a:p>
          </p:txBody>
        </p:sp>
        <p:sp>
          <p:nvSpPr>
            <p:cNvPr id="16" name="Flussdiagramm: Daten 15">
              <a:extLst>
                <a:ext uri="{FF2B5EF4-FFF2-40B4-BE49-F238E27FC236}">
                  <a16:creationId xmlns:a16="http://schemas.microsoft.com/office/drawing/2014/main" id="{C9C7ED13-8E85-9CF1-7971-F8983ACE252E}"/>
                </a:ext>
              </a:extLst>
            </p:cNvPr>
            <p:cNvSpPr/>
            <p:nvPr/>
          </p:nvSpPr>
          <p:spPr bwMode="auto">
            <a:xfrm>
              <a:off x="2068103" y="3558175"/>
              <a:ext cx="406651" cy="499174"/>
            </a:xfrm>
            <a:prstGeom prst="flowChartInputOutput">
              <a:avLst/>
            </a:prstGeom>
            <a:solidFill>
              <a:srgbClr val="F9AA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de-DE" sz="2400" b="0" i="0" u="none" strike="noStrike" kern="1200" cap="none" spc="0" normalizeH="0" baseline="0" noProof="0" dirty="0">
                <a:ln>
                  <a:noFill/>
                </a:ln>
                <a:solidFill>
                  <a:srgbClr val="000000"/>
                </a:solidFill>
                <a:effectLst/>
                <a:highlight>
                  <a:srgbClr val="F9AA00"/>
                </a:highlight>
                <a:uLnTx/>
                <a:uFillTx/>
                <a:latin typeface="Arial" charset="0"/>
                <a:ea typeface="ＭＳ Ｐゴシック" charset="-128"/>
                <a:cs typeface="+mn-cs"/>
              </a:endParaRPr>
            </a:p>
          </p:txBody>
        </p:sp>
        <p:pic>
          <p:nvPicPr>
            <p:cNvPr id="44" name="Grafik 43" descr="Messgerät mit einfarbiger Füllung">
              <a:extLst>
                <a:ext uri="{FF2B5EF4-FFF2-40B4-BE49-F238E27FC236}">
                  <a16:creationId xmlns:a16="http://schemas.microsoft.com/office/drawing/2014/main" id="{6C0306DF-606B-4FBB-D233-8FB9A46DEE49}"/>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145600" y="3662789"/>
              <a:ext cx="273574" cy="273574"/>
            </a:xfrm>
            <a:prstGeom prst="rect">
              <a:avLst/>
            </a:prstGeom>
          </p:spPr>
        </p:pic>
        <p:pic>
          <p:nvPicPr>
            <p:cNvPr id="3" name="Inhaltsplatzhalter 25" descr="Euro mit einfarbiger Füllung">
              <a:extLst>
                <a:ext uri="{FF2B5EF4-FFF2-40B4-BE49-F238E27FC236}">
                  <a16:creationId xmlns:a16="http://schemas.microsoft.com/office/drawing/2014/main" id="{C98EC2BE-D594-A8E1-8AB9-CB30B7639533}"/>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auto">
            <a:xfrm>
              <a:off x="795734" y="3646041"/>
              <a:ext cx="323441" cy="3234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19" name="Sprechblase: rechteckig mit abgerundeten Ecken 18">
            <a:extLst>
              <a:ext uri="{FF2B5EF4-FFF2-40B4-BE49-F238E27FC236}">
                <a16:creationId xmlns:a16="http://schemas.microsoft.com/office/drawing/2014/main" id="{AA3BB9A4-DB00-2E3C-26A8-4257BE9F157D}"/>
              </a:ext>
            </a:extLst>
          </p:cNvPr>
          <p:cNvSpPr/>
          <p:nvPr/>
        </p:nvSpPr>
        <p:spPr>
          <a:xfrm>
            <a:off x="9480376" y="1027483"/>
            <a:ext cx="2367046" cy="407617"/>
          </a:xfrm>
          <a:prstGeom prst="wedgeRoundRectCallout">
            <a:avLst>
              <a:gd name="adj1" fmla="val -57117"/>
              <a:gd name="adj2" fmla="val -11300"/>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l" defTabSz="914354">
              <a:defRPr/>
            </a:pPr>
            <a:r>
              <a:rPr kumimoji="0" lang="de-DE" sz="1200" b="0" i="0" u="none" strike="noStrike" kern="1200" cap="none" spc="0" normalizeH="0" baseline="0" noProof="0" dirty="0">
                <a:ln>
                  <a:noFill/>
                </a:ln>
                <a:solidFill>
                  <a:srgbClr val="000000"/>
                </a:solidFill>
                <a:effectLst/>
                <a:uLnTx/>
                <a:uFillTx/>
                <a:latin typeface="Arial"/>
                <a:ea typeface="ＭＳ Ｐゴシック"/>
                <a:cs typeface="Arial" charset="0"/>
              </a:rPr>
              <a:t>Weiterführende Informationen finden Sie </a:t>
            </a:r>
            <a:r>
              <a:rPr kumimoji="0" lang="de-DE" sz="1200" b="0" i="0" u="none" strike="noStrike" kern="1200" cap="none" spc="0" normalizeH="0" baseline="0" noProof="0" dirty="0">
                <a:ln>
                  <a:noFill/>
                </a:ln>
                <a:solidFill>
                  <a:srgbClr val="000000"/>
                </a:solidFill>
                <a:effectLst/>
                <a:uLnTx/>
                <a:uFillTx/>
                <a:latin typeface="Arial"/>
                <a:ea typeface="ＭＳ Ｐゴシック"/>
                <a:cs typeface="Arial" charset="0"/>
                <a:hlinkClick r:id="rId9" action="ppaction://hlinksldjump"/>
              </a:rPr>
              <a:t>hier</a:t>
            </a:r>
            <a:r>
              <a:rPr kumimoji="0" lang="de-DE" sz="1200" b="0" i="0" u="none" strike="noStrike" kern="1200" cap="none" spc="0" normalizeH="0" baseline="0" noProof="0" dirty="0">
                <a:ln>
                  <a:noFill/>
                </a:ln>
                <a:solidFill>
                  <a:srgbClr val="000000"/>
                </a:solidFill>
                <a:effectLst/>
                <a:uLnTx/>
                <a:uFillTx/>
                <a:latin typeface="Arial"/>
                <a:ea typeface="ＭＳ Ｐゴシック"/>
                <a:cs typeface="Arial" charset="0"/>
              </a:rPr>
              <a:t>. </a:t>
            </a:r>
            <a:endParaRPr kumimoji="0" lang="en-AU" sz="1200" b="0" i="0" u="none" strike="noStrike" kern="1200" cap="none" spc="0" normalizeH="0" baseline="0" noProof="0" dirty="0">
              <a:ln>
                <a:noFill/>
              </a:ln>
              <a:solidFill>
                <a:srgbClr val="000000"/>
              </a:solidFill>
              <a:effectLst/>
              <a:uLnTx/>
              <a:uFillTx/>
              <a:latin typeface="Arial"/>
              <a:ea typeface="ＭＳ Ｐゴシック"/>
              <a:cs typeface="Arial" charset="0"/>
            </a:endParaRPr>
          </a:p>
        </p:txBody>
      </p:sp>
      <p:sp>
        <p:nvSpPr>
          <p:cNvPr id="20" name="Rectangle 8">
            <a:extLst>
              <a:ext uri="{FF2B5EF4-FFF2-40B4-BE49-F238E27FC236}">
                <a16:creationId xmlns:a16="http://schemas.microsoft.com/office/drawing/2014/main" id="{2D52D727-BB8A-D2D1-4784-9DAC01B4B374}"/>
              </a:ext>
            </a:extLst>
          </p:cNvPr>
          <p:cNvSpPr>
            <a:spLocks noGrp="1" noChangeArrowheads="1"/>
          </p:cNvSpPr>
          <p:nvPr>
            <p:ph type="ftr" sz="quarter" idx="3"/>
          </p:nvPr>
        </p:nvSpPr>
        <p:spPr bwMode="auto">
          <a:xfrm>
            <a:off x="5624354" y="6475412"/>
            <a:ext cx="6183646"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defRPr sz="1000" b="1">
                <a:solidFill>
                  <a:srgbClr val="3B687F"/>
                </a:solidFill>
              </a:defRPr>
            </a:lvl1pPr>
          </a:lstStyle>
          <a:p>
            <a:r>
              <a:rPr lang="de-DE" altLang="de-DE" dirty="0"/>
              <a:t>Handlungshilfe Klimamanagement für Einsteiger </a:t>
            </a:r>
            <a:r>
              <a:rPr lang="de-DE" dirty="0"/>
              <a:t>| © LfU | IZU Infozentrum UmweltWirtschaft | 2023</a:t>
            </a:r>
          </a:p>
        </p:txBody>
      </p:sp>
    </p:spTree>
    <p:extLst>
      <p:ext uri="{BB962C8B-B14F-4D97-AF65-F5344CB8AC3E}">
        <p14:creationId xmlns:p14="http://schemas.microsoft.com/office/powerpoint/2010/main" val="26912905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A3D6F52E-611F-EBBA-C779-7669108E7466}"/>
              </a:ext>
            </a:extLst>
          </p:cNvPr>
          <p:cNvSpPr>
            <a:spLocks noGrp="1"/>
          </p:cNvSpPr>
          <p:nvPr>
            <p:ph type="title"/>
          </p:nvPr>
        </p:nvSpPr>
        <p:spPr/>
        <p:txBody>
          <a:bodyPr/>
          <a:lstStyle/>
          <a:p>
            <a:r>
              <a:rPr lang="de-DE" dirty="0"/>
              <a:t>Maßnahme Klimafreund: Fuhrparkmanagement</a:t>
            </a:r>
          </a:p>
        </p:txBody>
      </p:sp>
      <p:sp>
        <p:nvSpPr>
          <p:cNvPr id="5" name="Foliennummernplatzhalter 4">
            <a:extLst>
              <a:ext uri="{FF2B5EF4-FFF2-40B4-BE49-F238E27FC236}">
                <a16:creationId xmlns:a16="http://schemas.microsoft.com/office/drawing/2014/main" id="{C74CF2A5-224A-A735-70F0-C37CBD15CC0D}"/>
              </a:ext>
            </a:extLst>
          </p:cNvPr>
          <p:cNvSpPr>
            <a:spLocks noGrp="1"/>
          </p:cNvSpPr>
          <p:nvPr>
            <p:ph type="sldNum" sz="quarter" idx="13"/>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894680D0-7A83-433A-9719-C4143F27F647}" type="slidenum">
              <a:rPr kumimoji="0" lang="de-DE" sz="1000" b="0" i="0" u="none" strike="noStrike" kern="1200" cap="none" spc="0" normalizeH="0" baseline="0" noProof="0" smtClean="0">
                <a:ln>
                  <a:noFill/>
                </a:ln>
                <a:solidFill>
                  <a:srgbClr val="3B687F"/>
                </a:solidFill>
                <a:effectLst/>
                <a:uLnTx/>
                <a:uFillTx/>
                <a:latin typeface="Arial" charset="0"/>
                <a:ea typeface="ＭＳ Ｐゴシック"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24</a:t>
            </a:fld>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
        <p:nvSpPr>
          <p:cNvPr id="10" name="Rechteck 9">
            <a:extLst>
              <a:ext uri="{FF2B5EF4-FFF2-40B4-BE49-F238E27FC236}">
                <a16:creationId xmlns:a16="http://schemas.microsoft.com/office/drawing/2014/main" id="{57C6754B-79CA-FB8F-73FC-0D5FECCD9072}"/>
              </a:ext>
            </a:extLst>
          </p:cNvPr>
          <p:cNvSpPr/>
          <p:nvPr/>
        </p:nvSpPr>
        <p:spPr bwMode="auto">
          <a:xfrm>
            <a:off x="551384" y="1601458"/>
            <a:ext cx="6048672"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de-DE"/>
            </a:defPPr>
            <a:lvl1pPr algn="r"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de-DE" sz="1400" b="1" i="0" u="none" strike="noStrike" kern="1200" cap="none" spc="0" normalizeH="0" baseline="0" noProof="0" dirty="0">
                <a:ln>
                  <a:noFill/>
                </a:ln>
                <a:solidFill>
                  <a:srgbClr val="FFFFFF"/>
                </a:solidFill>
                <a:effectLst/>
                <a:uLnTx/>
                <a:uFillTx/>
                <a:latin typeface="Arial" charset="0"/>
                <a:ea typeface="ＭＳ Ｐゴシック" charset="-128"/>
                <a:cs typeface="+mn-cs"/>
              </a:rPr>
              <a:t>Vorgehen im Betrieb</a:t>
            </a:r>
          </a:p>
        </p:txBody>
      </p:sp>
      <p:sp>
        <p:nvSpPr>
          <p:cNvPr id="12" name="Textfeld 10">
            <a:extLst>
              <a:ext uri="{FF2B5EF4-FFF2-40B4-BE49-F238E27FC236}">
                <a16:creationId xmlns:a16="http://schemas.microsoft.com/office/drawing/2014/main" id="{7F4AAB44-866B-EF95-AC07-2AD0F144DABE}"/>
              </a:ext>
            </a:extLst>
          </p:cNvPr>
          <p:cNvSpPr txBox="1"/>
          <p:nvPr/>
        </p:nvSpPr>
        <p:spPr>
          <a:xfrm>
            <a:off x="547994" y="1986840"/>
            <a:ext cx="6048674" cy="3323987"/>
          </a:xfrm>
          <a:prstGeom prst="rect">
            <a:avLst/>
          </a:prstGeom>
          <a:noFill/>
        </p:spPr>
        <p:txBody>
          <a:bodyPr wrap="square" rtlCol="0">
            <a:spAutoFit/>
          </a:bodyPr>
          <a:lstStyle>
            <a:defPPr>
              <a:defRPr lang="de-DE"/>
            </a:defPPr>
            <a:lvl1pPr algn="r"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Arial" charset="0"/>
                <a:ea typeface="ＭＳ Ｐゴシック" charset="-128"/>
                <a:cs typeface="+mn-cs"/>
              </a:rPr>
              <a:t>Der Betrieb Klimafreund besitzt aktuell einige Autos mit Verbrennungsmotoren, die sich in den Scope-1-Emissionen niederschlagen. Das Unternehmen beschließt, hier strategisch vorzugehen, statt schnell Einzelmaßnahmen umzusetzen. So wird ein Fuhrparkmanagement aufgesetzt. </a:t>
            </a: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Arial" charset="0"/>
                <a:ea typeface="ＭＳ Ｐゴシック" charset="-128"/>
                <a:cs typeface="+mn-cs"/>
              </a:rPr>
              <a:t>Am Anfang stellt sich die Frage, wie viele Autos tatsächlich benötigt werden. Dafür wird der Einsatz der bisherigen Autos in den vergangenen Jahren analysiert – wie hoch war der tatsächliche Gebrauch? </a:t>
            </a:r>
          </a:p>
          <a:p>
            <a:pPr marL="0" marR="0" lvl="0" indent="0" algn="just" defTabSz="914400" rtl="0" eaLnBrk="0" fontAlgn="base" latinLnBrk="0" hangingPunct="0">
              <a:lnSpc>
                <a:spcPct val="100000"/>
              </a:lnSpc>
              <a:spcBef>
                <a:spcPct val="0"/>
              </a:spcBef>
              <a:spcAft>
                <a:spcPct val="0"/>
              </a:spcAft>
              <a:buClrTx/>
              <a:buSzTx/>
              <a:buFontTx/>
              <a:buNone/>
              <a:tabLst/>
              <a:defRPr/>
            </a:pPr>
            <a:r>
              <a:rPr kumimoji="0" lang="de-DE" sz="1400" b="0" i="0" u="none" strike="noStrike" kern="1200" cap="none" spc="0" normalizeH="0" baseline="0" noProof="0" dirty="0">
                <a:ln>
                  <a:noFill/>
                </a:ln>
                <a:solidFill>
                  <a:srgbClr val="000000"/>
                </a:solidFill>
                <a:effectLst/>
                <a:uLnTx/>
                <a:uFillTx/>
                <a:latin typeface="Arial" charset="0"/>
                <a:ea typeface="ＭＳ Ｐゴシック" charset="-128"/>
                <a:cs typeface="+mn-cs"/>
              </a:rPr>
              <a:t>Klimafreund beschließt, dass der Fuhrpark reduziert werden kann. Da ein Teil der Flotte sowieso ersetzt werden soll, entscheidet sich der Betrieb für elektrische Antriebe bei einer Reduzierung der Fahrzeuggröße. Poolfahrzeuge sorgen für die notwendige Flexibilität. Dabei wird viel Wert auf einfache Prozesse gelegt. </a:t>
            </a:r>
          </a:p>
          <a:p>
            <a:pPr marL="0" marR="0" lvl="0" indent="0" algn="l" defTabSz="914400" rtl="0" eaLnBrk="0" fontAlgn="base" latinLnBrk="0" hangingPunct="0">
              <a:lnSpc>
                <a:spcPct val="100000"/>
              </a:lnSpc>
              <a:spcBef>
                <a:spcPct val="0"/>
              </a:spcBef>
              <a:spcAft>
                <a:spcPct val="0"/>
              </a:spcAft>
              <a:buClrTx/>
              <a:buSzTx/>
              <a:buFontTx/>
              <a:buNone/>
              <a:tabLst/>
              <a:defRPr/>
            </a:pPr>
            <a:endParaRPr lang="de-DE" sz="1400" dirty="0">
              <a:solidFill>
                <a:srgbClr val="000000"/>
              </a:solidFill>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DE" sz="1400" b="0" i="0" u="none" strike="noStrike" kern="1200" cap="none" spc="0" normalizeH="0" baseline="0" noProof="0" dirty="0">
              <a:ln>
                <a:noFill/>
              </a:ln>
              <a:solidFill>
                <a:srgbClr val="FF0000"/>
              </a:solidFill>
              <a:effectLst/>
              <a:uLnTx/>
              <a:uFillTx/>
              <a:latin typeface="Arial" charset="0"/>
              <a:ea typeface="ＭＳ Ｐゴシック" charset="-128"/>
              <a:cs typeface="+mn-cs"/>
            </a:endParaRPr>
          </a:p>
        </p:txBody>
      </p:sp>
      <p:sp>
        <p:nvSpPr>
          <p:cNvPr id="58" name="Rechteck 57">
            <a:extLst>
              <a:ext uri="{FF2B5EF4-FFF2-40B4-BE49-F238E27FC236}">
                <a16:creationId xmlns:a16="http://schemas.microsoft.com/office/drawing/2014/main" id="{BA101108-3F82-5E32-C16F-7EE3FB098A75}"/>
              </a:ext>
            </a:extLst>
          </p:cNvPr>
          <p:cNvSpPr/>
          <p:nvPr/>
        </p:nvSpPr>
        <p:spPr bwMode="auto">
          <a:xfrm>
            <a:off x="549881" y="4852898"/>
            <a:ext cx="6046787" cy="321696"/>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defPPr>
              <a:defRPr lang="de-DE"/>
            </a:defPPr>
            <a:lvl1pPr algn="r"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400" b="1" i="0" u="none" strike="noStrike" kern="1200" cap="none" spc="0" normalizeH="0" baseline="0" noProof="0" dirty="0">
                <a:ln>
                  <a:noFill/>
                </a:ln>
                <a:solidFill>
                  <a:srgbClr val="FFFFFF"/>
                </a:solidFill>
                <a:effectLst/>
                <a:uLnTx/>
                <a:uFillTx/>
                <a:latin typeface="Arial" charset="0"/>
                <a:ea typeface="ＭＳ Ｐゴシック" charset="-128"/>
                <a:cs typeface="+mn-cs"/>
              </a:rPr>
              <a:t>Fallstricke und wie der Betrieb Klimafreund  damit umgeht</a:t>
            </a:r>
            <a:endParaRPr kumimoji="0" lang="de-DE" sz="1400" b="0" i="0" u="none" strike="noStrike" kern="1200" cap="none" spc="0" normalizeH="0" baseline="0" noProof="0" dirty="0">
              <a:ln>
                <a:noFill/>
              </a:ln>
              <a:solidFill>
                <a:srgbClr val="FFFFFF"/>
              </a:solidFill>
              <a:effectLst/>
              <a:uLnTx/>
              <a:uFillTx/>
              <a:latin typeface="Arial" charset="0"/>
              <a:ea typeface="ＭＳ Ｐゴシック" charset="-128"/>
              <a:cs typeface="+mn-cs"/>
            </a:endParaRPr>
          </a:p>
        </p:txBody>
      </p:sp>
      <p:sp>
        <p:nvSpPr>
          <p:cNvPr id="59" name="Textfeld 10">
            <a:extLst>
              <a:ext uri="{FF2B5EF4-FFF2-40B4-BE49-F238E27FC236}">
                <a16:creationId xmlns:a16="http://schemas.microsoft.com/office/drawing/2014/main" id="{8C2E903E-FDE1-D660-B583-9B4C00E02CAC}"/>
              </a:ext>
            </a:extLst>
          </p:cNvPr>
          <p:cNvSpPr txBox="1"/>
          <p:nvPr/>
        </p:nvSpPr>
        <p:spPr>
          <a:xfrm>
            <a:off x="547994" y="5140930"/>
            <a:ext cx="6046787" cy="1384995"/>
          </a:xfrm>
          <a:prstGeom prst="rect">
            <a:avLst/>
          </a:prstGeom>
          <a:noFill/>
        </p:spPr>
        <p:txBody>
          <a:bodyPr wrap="square" rtlCol="0">
            <a:spAutoFit/>
          </a:bodyPr>
          <a:lstStyle>
            <a:defPPr>
              <a:defRPr lang="de-DE"/>
            </a:defPPr>
            <a:lvl1pPr algn="r"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pPr marL="171450" marR="0" lvl="0" indent="-1714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400" b="0" i="0" u="none" strike="noStrike" kern="1200" cap="none" spc="0" normalizeH="0" baseline="0" noProof="0" dirty="0">
                <a:ln>
                  <a:noFill/>
                </a:ln>
                <a:solidFill>
                  <a:srgbClr val="000000"/>
                </a:solidFill>
                <a:effectLst/>
                <a:uLnTx/>
                <a:uFillTx/>
                <a:latin typeface="Arial" charset="0"/>
                <a:ea typeface="ＭＳ Ｐゴシック" charset="-128"/>
                <a:cs typeface="+mn-cs"/>
              </a:rPr>
              <a:t>Das Thema Mobilität ist in vielen Unternehmen mit Prestige und Hierarchie verbunden. Kommunizieren Sie die Maßnahmen daher sensibel. Es geht </a:t>
            </a:r>
            <a:r>
              <a:rPr lang="de-DE" sz="1400" dirty="0">
                <a:solidFill>
                  <a:srgbClr val="000000"/>
                </a:solidFill>
              </a:rPr>
              <a:t>nicht </a:t>
            </a:r>
            <a:r>
              <a:rPr kumimoji="0" lang="de-DE" sz="1400" b="0" i="0" u="none" strike="noStrike" kern="1200" cap="none" spc="0" normalizeH="0" baseline="0" noProof="0" dirty="0">
                <a:ln>
                  <a:noFill/>
                </a:ln>
                <a:solidFill>
                  <a:srgbClr val="000000"/>
                </a:solidFill>
                <a:effectLst/>
                <a:uLnTx/>
                <a:uFillTx/>
                <a:latin typeface="Arial" charset="0"/>
                <a:ea typeface="ＭＳ Ｐゴシック" charset="-128"/>
                <a:cs typeface="+mn-cs"/>
              </a:rPr>
              <a:t>darum, jemandem etwas wegzunehmen, sondern vielmehr die Bedarfe in den Fokus zu nehmen. </a:t>
            </a:r>
          </a:p>
          <a:p>
            <a:pPr marL="171450" marR="0" lvl="0" indent="-171450" algn="just"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400" b="0" i="0" u="none" strike="noStrike" kern="1200" cap="none" spc="0" normalizeH="0" baseline="0" noProof="0" dirty="0">
                <a:ln>
                  <a:noFill/>
                </a:ln>
                <a:solidFill>
                  <a:srgbClr val="000000"/>
                </a:solidFill>
                <a:effectLst/>
                <a:uLnTx/>
                <a:uFillTx/>
                <a:latin typeface="Arial" charset="0"/>
                <a:ea typeface="ＭＳ Ｐゴシック" charset="-128"/>
                <a:cs typeface="+mn-cs"/>
              </a:rPr>
              <a:t>Bei E-Autos wird die Ladeinfrastruktur gleich mitgedacht, die E-Autos können mit den </a:t>
            </a:r>
            <a:r>
              <a:rPr lang="de-DE" sz="1400" dirty="0">
                <a:solidFill>
                  <a:srgbClr val="000000"/>
                </a:solidFill>
              </a:rPr>
              <a:t>Ph</a:t>
            </a:r>
            <a:r>
              <a:rPr kumimoji="0" lang="de-DE" sz="1400" b="0" i="0" u="none" strike="noStrike" kern="1200" cap="none" spc="0" normalizeH="0" baseline="0" noProof="0" dirty="0">
                <a:ln>
                  <a:noFill/>
                </a:ln>
                <a:solidFill>
                  <a:srgbClr val="000000"/>
                </a:solidFill>
                <a:effectLst/>
                <a:uLnTx/>
                <a:uFillTx/>
                <a:latin typeface="Arial" charset="0"/>
                <a:ea typeface="ＭＳ Ｐゴシック" charset="-128"/>
                <a:cs typeface="+mn-cs"/>
              </a:rPr>
              <a:t>otovoltaikmodulen auf dem Carport geladen werden.</a:t>
            </a:r>
          </a:p>
        </p:txBody>
      </p:sp>
      <p:pic>
        <p:nvPicPr>
          <p:cNvPr id="7" name="Grafik 6">
            <a:extLst>
              <a:ext uri="{FF2B5EF4-FFF2-40B4-BE49-F238E27FC236}">
                <a16:creationId xmlns:a16="http://schemas.microsoft.com/office/drawing/2014/main" id="{6AA15079-36AC-70A4-0A86-F05760EBD5FF}"/>
              </a:ext>
            </a:extLst>
          </p:cNvPr>
          <p:cNvPicPr>
            <a:picLocks noChangeAspect="1"/>
          </p:cNvPicPr>
          <p:nvPr/>
        </p:nvPicPr>
        <p:blipFill rotWithShape="1">
          <a:blip r:embed="rId2"/>
          <a:srcRect t="18878" r="48814"/>
          <a:stretch/>
        </p:blipFill>
        <p:spPr>
          <a:xfrm>
            <a:off x="6809347" y="2708300"/>
            <a:ext cx="4832772" cy="2975909"/>
          </a:xfrm>
          <a:prstGeom prst="rect">
            <a:avLst/>
          </a:prstGeom>
        </p:spPr>
      </p:pic>
      <p:sp>
        <p:nvSpPr>
          <p:cNvPr id="3" name="Sprechblase: rechteckig mit abgerundeten Ecken 2">
            <a:extLst>
              <a:ext uri="{FF2B5EF4-FFF2-40B4-BE49-F238E27FC236}">
                <a16:creationId xmlns:a16="http://schemas.microsoft.com/office/drawing/2014/main" id="{4CD06858-E0C6-DC2B-52D0-6D30DABA504B}"/>
              </a:ext>
            </a:extLst>
          </p:cNvPr>
          <p:cNvSpPr/>
          <p:nvPr/>
        </p:nvSpPr>
        <p:spPr>
          <a:xfrm>
            <a:off x="8665408" y="1599809"/>
            <a:ext cx="3142592" cy="835365"/>
          </a:xfrm>
          <a:prstGeom prst="wedgeRoundRectCallout">
            <a:avLst>
              <a:gd name="adj1" fmla="val 2792"/>
              <a:gd name="adj2" fmla="val 171742"/>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l" defTabSz="914354">
              <a:defRPr/>
            </a:pPr>
            <a:r>
              <a:rPr lang="de-DE" sz="1200" dirty="0">
                <a:solidFill>
                  <a:srgbClr val="000000"/>
                </a:solidFill>
                <a:latin typeface="Arial"/>
                <a:ea typeface="ＭＳ Ｐゴシック"/>
                <a:cs typeface="Arial" charset="0"/>
              </a:rPr>
              <a:t>Ein geschicktes Fuhrparkmanagement reduziert den Dieselverbrauch und die damit verbundenen Emissionen.</a:t>
            </a:r>
            <a:endParaRPr kumimoji="0" lang="en-AU" sz="1200" b="0" i="0" u="none" strike="noStrike" kern="1200" cap="none" spc="0" normalizeH="0" baseline="0" noProof="0" dirty="0">
              <a:ln>
                <a:noFill/>
              </a:ln>
              <a:solidFill>
                <a:srgbClr val="000000"/>
              </a:solidFill>
              <a:effectLst/>
              <a:uLnTx/>
              <a:uFillTx/>
              <a:latin typeface="Arial"/>
              <a:ea typeface="ＭＳ Ｐゴシック"/>
              <a:cs typeface="Arial" charset="0"/>
            </a:endParaRPr>
          </a:p>
        </p:txBody>
      </p:sp>
      <p:sp>
        <p:nvSpPr>
          <p:cNvPr id="2" name="Textfeld 8">
            <a:extLst>
              <a:ext uri="{FF2B5EF4-FFF2-40B4-BE49-F238E27FC236}">
                <a16:creationId xmlns:a16="http://schemas.microsoft.com/office/drawing/2014/main" id="{8F172FB1-8379-D999-75E2-B9D990829D65}"/>
              </a:ext>
            </a:extLst>
          </p:cNvPr>
          <p:cNvSpPr txBox="1"/>
          <p:nvPr/>
        </p:nvSpPr>
        <p:spPr>
          <a:xfrm>
            <a:off x="9552384" y="6170713"/>
            <a:ext cx="2783461" cy="230832"/>
          </a:xfrm>
          <a:prstGeom prst="rect">
            <a:avLst/>
          </a:prstGeom>
          <a:noFill/>
        </p:spPr>
        <p:txBody>
          <a:bodyPr wrap="square" rtlCol="0">
            <a:spAutoFit/>
          </a:bodyPr>
          <a:lstStyle/>
          <a:p>
            <a:pPr algn="l"/>
            <a:r>
              <a:rPr lang="de-DE" sz="900" i="1" dirty="0">
                <a:latin typeface="+mj-lt"/>
              </a:rPr>
              <a:t>Quelle: </a:t>
            </a:r>
            <a:r>
              <a:rPr lang="de-DE" sz="900" i="1" dirty="0">
                <a:latin typeface="+mn-lt"/>
              </a:rPr>
              <a:t>Grafiken erstellt im ecocockpit</a:t>
            </a:r>
            <a:endParaRPr lang="de-DE" sz="900" i="1" dirty="0">
              <a:latin typeface="+mj-lt"/>
            </a:endParaRPr>
          </a:p>
        </p:txBody>
      </p:sp>
      <p:sp>
        <p:nvSpPr>
          <p:cNvPr id="8" name="Rectangle 8">
            <a:extLst>
              <a:ext uri="{FF2B5EF4-FFF2-40B4-BE49-F238E27FC236}">
                <a16:creationId xmlns:a16="http://schemas.microsoft.com/office/drawing/2014/main" id="{439661BF-90A3-98AF-B2A8-2C3FE41D3478}"/>
              </a:ext>
            </a:extLst>
          </p:cNvPr>
          <p:cNvSpPr>
            <a:spLocks noGrp="1" noChangeArrowheads="1"/>
          </p:cNvSpPr>
          <p:nvPr>
            <p:ph type="ftr" sz="quarter" idx="3"/>
          </p:nvPr>
        </p:nvSpPr>
        <p:spPr bwMode="auto">
          <a:xfrm>
            <a:off x="5624354" y="6475412"/>
            <a:ext cx="6183646"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defRPr sz="1000" b="1">
                <a:solidFill>
                  <a:srgbClr val="3B687F"/>
                </a:solidFill>
              </a:defRPr>
            </a:lvl1pPr>
          </a:lstStyle>
          <a:p>
            <a:r>
              <a:rPr lang="de-DE" altLang="de-DE" dirty="0"/>
              <a:t>Handlungshilfe Klimamanagement für Einsteiger </a:t>
            </a:r>
            <a:r>
              <a:rPr lang="de-DE" dirty="0"/>
              <a:t>| © LfU | IZU Infozentrum UmweltWirtschaft | 2023</a:t>
            </a:r>
          </a:p>
        </p:txBody>
      </p:sp>
      <p:grpSp>
        <p:nvGrpSpPr>
          <p:cNvPr id="13" name="Gruppieren 12"/>
          <p:cNvGrpSpPr/>
          <p:nvPr/>
        </p:nvGrpSpPr>
        <p:grpSpPr>
          <a:xfrm>
            <a:off x="8745237" y="934208"/>
            <a:ext cx="540000" cy="540000"/>
            <a:chOff x="8184232" y="935038"/>
            <a:chExt cx="540000" cy="540000"/>
          </a:xfrm>
        </p:grpSpPr>
        <p:sp>
          <p:nvSpPr>
            <p:cNvPr id="14" name="Rechteck 13"/>
            <p:cNvSpPr/>
            <p:nvPr/>
          </p:nvSpPr>
          <p:spPr bwMode="auto">
            <a:xfrm>
              <a:off x="8184232" y="935038"/>
              <a:ext cx="540000" cy="540000"/>
            </a:xfrm>
            <a:prstGeom prst="rect">
              <a:avLst/>
            </a:prstGeom>
            <a:solidFill>
              <a:srgbClr val="7B9C2A"/>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a:ln>
                  <a:noFill/>
                </a:ln>
                <a:solidFill>
                  <a:schemeClr val="tx1"/>
                </a:solidFill>
                <a:effectLst/>
                <a:latin typeface="Arial" charset="0"/>
                <a:ea typeface="ＭＳ Ｐゴシック" charset="-128"/>
              </a:endParaRPr>
            </a:p>
          </p:txBody>
        </p:sp>
        <p:pic>
          <p:nvPicPr>
            <p:cNvPr id="15" name="Grafik 14" descr="Tools mit einfarbiger Füllung">
              <a:extLst>
                <a:ext uri="{FF2B5EF4-FFF2-40B4-BE49-F238E27FC236}">
                  <a16:creationId xmlns:a16="http://schemas.microsoft.com/office/drawing/2014/main" id="{12CA558C-CAC6-4C6D-06BF-E82E1CDB5140}"/>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248030" y="990591"/>
              <a:ext cx="422185" cy="422185"/>
            </a:xfrm>
            <a:prstGeom prst="rect">
              <a:avLst/>
            </a:prstGeom>
          </p:spPr>
        </p:pic>
      </p:grpSp>
    </p:spTree>
    <p:extLst>
      <p:ext uri="{BB962C8B-B14F-4D97-AF65-F5344CB8AC3E}">
        <p14:creationId xmlns:p14="http://schemas.microsoft.com/office/powerpoint/2010/main" val="14388830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8873A7-FEC5-73B7-8701-C9AFA6687FD1}"/>
              </a:ext>
            </a:extLst>
          </p:cNvPr>
          <p:cNvSpPr>
            <a:spLocks noGrp="1"/>
          </p:cNvSpPr>
          <p:nvPr>
            <p:ph type="title"/>
          </p:nvPr>
        </p:nvSpPr>
        <p:spPr/>
        <p:txBody>
          <a:bodyPr/>
          <a:lstStyle/>
          <a:p>
            <a:r>
              <a:rPr lang="de-DE" dirty="0"/>
              <a:t>Dritter Schritt: Überprüfen</a:t>
            </a:r>
          </a:p>
        </p:txBody>
      </p:sp>
      <p:graphicFrame>
        <p:nvGraphicFramePr>
          <p:cNvPr id="6" name="Inhaltsplatzhalter 5">
            <a:extLst>
              <a:ext uri="{FF2B5EF4-FFF2-40B4-BE49-F238E27FC236}">
                <a16:creationId xmlns:a16="http://schemas.microsoft.com/office/drawing/2014/main" id="{A8B6100C-377E-521A-8BE0-28D8D72E5601}"/>
              </a:ext>
            </a:extLst>
          </p:cNvPr>
          <p:cNvGraphicFramePr>
            <a:graphicFrameLocks noGrp="1"/>
          </p:cNvGraphicFramePr>
          <p:nvPr>
            <p:ph idx="1"/>
            <p:extLst>
              <p:ext uri="{D42A27DB-BD31-4B8C-83A1-F6EECF244321}">
                <p14:modId xmlns:p14="http://schemas.microsoft.com/office/powerpoint/2010/main" val="2346330633"/>
              </p:ext>
            </p:extLst>
          </p:nvPr>
        </p:nvGraphicFramePr>
        <p:xfrm>
          <a:off x="1115312" y="2956074"/>
          <a:ext cx="9073529" cy="29691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Grafik 7" descr="Teleskop mit einfarbiger Füllung">
            <a:extLst>
              <a:ext uri="{FF2B5EF4-FFF2-40B4-BE49-F238E27FC236}">
                <a16:creationId xmlns:a16="http://schemas.microsoft.com/office/drawing/2014/main" id="{634B7CBF-E828-60CD-36AF-4C7B2E449167}"/>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984141" y="3978004"/>
            <a:ext cx="391102" cy="391102"/>
          </a:xfrm>
          <a:prstGeom prst="rect">
            <a:avLst/>
          </a:prstGeom>
        </p:spPr>
      </p:pic>
      <p:pic>
        <p:nvPicPr>
          <p:cNvPr id="10" name="Grafik 9" descr="Zahnräder mit einfarbiger Füllung">
            <a:extLst>
              <a:ext uri="{FF2B5EF4-FFF2-40B4-BE49-F238E27FC236}">
                <a16:creationId xmlns:a16="http://schemas.microsoft.com/office/drawing/2014/main" id="{B6F2392B-A223-8856-1E12-F94A02851162}"/>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066945" y="4995966"/>
            <a:ext cx="391103" cy="391103"/>
          </a:xfrm>
          <a:prstGeom prst="rect">
            <a:avLst/>
          </a:prstGeom>
        </p:spPr>
      </p:pic>
      <p:pic>
        <p:nvPicPr>
          <p:cNvPr id="12" name="Grafik 11" descr="Abzeichen Tick1 mit einfarbiger Füllung">
            <a:extLst>
              <a:ext uri="{FF2B5EF4-FFF2-40B4-BE49-F238E27FC236}">
                <a16:creationId xmlns:a16="http://schemas.microsoft.com/office/drawing/2014/main" id="{56D97E6F-6939-5315-9735-DDDA879B37CB}"/>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4979876" y="5038276"/>
            <a:ext cx="391103" cy="391103"/>
          </a:xfrm>
          <a:prstGeom prst="rect">
            <a:avLst/>
          </a:prstGeom>
        </p:spPr>
      </p:pic>
      <p:pic>
        <p:nvPicPr>
          <p:cNvPr id="14" name="Grafik 13" descr="Glühbirne und Zahnrad mit einfarbiger Füllung">
            <a:extLst>
              <a:ext uri="{FF2B5EF4-FFF2-40B4-BE49-F238E27FC236}">
                <a16:creationId xmlns:a16="http://schemas.microsoft.com/office/drawing/2014/main" id="{9B965E6A-260A-DFF4-DC9F-FA42EAE3FCDD}"/>
              </a:ext>
            </a:extLst>
          </p:cNvPr>
          <p:cNvPicPr>
            <a:picLocks noChangeAspect="1"/>
          </p:cNvPicPr>
          <p:nvPr/>
        </p:nvPicPr>
        <p:blipFill>
          <a:blip r:embed="rId13" cstate="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4965344" y="3954536"/>
            <a:ext cx="310877" cy="310877"/>
          </a:xfrm>
          <a:prstGeom prst="rect">
            <a:avLst/>
          </a:prstGeom>
        </p:spPr>
      </p:pic>
      <p:sp>
        <p:nvSpPr>
          <p:cNvPr id="16" name="Rechteck 15">
            <a:extLst>
              <a:ext uri="{FF2B5EF4-FFF2-40B4-BE49-F238E27FC236}">
                <a16:creationId xmlns:a16="http://schemas.microsoft.com/office/drawing/2014/main" id="{4AF98F0A-2F93-3D4B-507D-5902F9EA881D}"/>
              </a:ext>
            </a:extLst>
          </p:cNvPr>
          <p:cNvSpPr/>
          <p:nvPr/>
        </p:nvSpPr>
        <p:spPr bwMode="auto">
          <a:xfrm>
            <a:off x="661568" y="2636912"/>
            <a:ext cx="10979047" cy="3502074"/>
          </a:xfrm>
          <a:prstGeom prst="rect">
            <a:avLst/>
          </a:prstGeom>
          <a:noFill/>
          <a:ln w="317500" cap="flat" cmpd="sng" algn="ctr">
            <a:solidFill>
              <a:srgbClr val="DEE5E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a:ln>
                <a:noFill/>
              </a:ln>
              <a:solidFill>
                <a:schemeClr val="tx1"/>
              </a:solidFill>
              <a:effectLst/>
              <a:latin typeface="Arial" charset="0"/>
              <a:ea typeface="ＭＳ Ｐゴシック" charset="-128"/>
            </a:endParaRPr>
          </a:p>
        </p:txBody>
      </p:sp>
      <p:sp>
        <p:nvSpPr>
          <p:cNvPr id="19" name="Inhaltsplatzhalter 2">
            <a:extLst>
              <a:ext uri="{FF2B5EF4-FFF2-40B4-BE49-F238E27FC236}">
                <a16:creationId xmlns:a16="http://schemas.microsoft.com/office/drawing/2014/main" id="{CF32994E-81FC-2195-158B-359389EBD815}"/>
              </a:ext>
            </a:extLst>
          </p:cNvPr>
          <p:cNvSpPr txBox="1">
            <a:spLocks/>
          </p:cNvSpPr>
          <p:nvPr/>
        </p:nvSpPr>
        <p:spPr bwMode="auto">
          <a:xfrm>
            <a:off x="558953" y="1739903"/>
            <a:ext cx="10873208" cy="8696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buFontTx/>
              <a:buNone/>
            </a:pPr>
            <a:r>
              <a:rPr lang="de-DE" sz="1400" kern="0" dirty="0"/>
              <a:t>Super, Sie haben Maßnahmen umgesetzt! Jetzt wollen wir wissen, ob Sie Ihre Klimaziele erreichen konnten.</a:t>
            </a:r>
          </a:p>
        </p:txBody>
      </p:sp>
      <p:sp>
        <p:nvSpPr>
          <p:cNvPr id="7" name="Textfeld 32">
            <a:extLst>
              <a:ext uri="{FF2B5EF4-FFF2-40B4-BE49-F238E27FC236}">
                <a16:creationId xmlns:a16="http://schemas.microsoft.com/office/drawing/2014/main" id="{3293112E-0C80-CACB-1443-070862158CA4}"/>
              </a:ext>
            </a:extLst>
          </p:cNvPr>
          <p:cNvSpPr txBox="1"/>
          <p:nvPr/>
        </p:nvSpPr>
        <p:spPr>
          <a:xfrm>
            <a:off x="939593" y="3492542"/>
            <a:ext cx="3305599" cy="2862322"/>
          </a:xfrm>
          <a:prstGeom prst="rect">
            <a:avLst/>
          </a:prstGeom>
          <a:noFill/>
        </p:spPr>
        <p:txBody>
          <a:bodyPr wrap="square" rtlCol="0">
            <a:spAutoFit/>
          </a:bodyPr>
          <a:lstStyle>
            <a:defPPr>
              <a:defRPr lang="de-DE"/>
            </a:defPPr>
            <a:lvl1pPr algn="r"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Was ist konkret zu tun in diesem Schritt?</a:t>
            </a:r>
          </a:p>
          <a:p>
            <a:pPr marL="0" marR="0" lvl="0" indent="0" algn="l" defTabSz="914400" rtl="0" eaLnBrk="0" fontAlgn="base" latinLnBrk="0" hangingPunct="0">
              <a:lnSpc>
                <a:spcPct val="100000"/>
              </a:lnSpc>
              <a:spcBef>
                <a:spcPct val="0"/>
              </a:spcBef>
              <a:spcAft>
                <a:spcPct val="0"/>
              </a:spcAft>
              <a:buClrTx/>
              <a:buSzPct val="70000"/>
              <a:buFontTx/>
              <a:buNone/>
              <a:tabLst/>
              <a:defRPr/>
            </a:pPr>
            <a:endParaRPr kumimoji="0" lang="de-DE"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endParaRPr>
          </a:p>
          <a:p>
            <a:pPr marL="285750" marR="0" lvl="0" indent="-285750" algn="l" defTabSz="914400" rtl="0" eaLnBrk="0" fontAlgn="base" latinLnBrk="0" hangingPunct="0">
              <a:lnSpc>
                <a:spcPct val="100000"/>
              </a:lnSpc>
              <a:spcBef>
                <a:spcPct val="0"/>
              </a:spcBef>
              <a:spcAft>
                <a:spcPct val="0"/>
              </a:spcAft>
              <a:buClrTx/>
              <a:buSzPct val="70000"/>
              <a:buFont typeface="Wingdings" panose="05000000000000000000" pitchFamily="2" charset="2"/>
              <a:buChar char="¨"/>
              <a:tabLst/>
              <a:defRPr/>
            </a:pPr>
            <a:r>
              <a:rPr kumimoji="0" lang="de-DE"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Sie können Ihre </a:t>
            </a:r>
            <a:r>
              <a:rPr kumimoji="0" lang="de-DE"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Entwicklung</a:t>
            </a:r>
            <a:r>
              <a:rPr kumimoji="0" lang="de-DE"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 im betrieblichen Klimaschutz </a:t>
            </a:r>
            <a:r>
              <a:rPr kumimoji="0" lang="de-DE"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messbar machen</a:t>
            </a:r>
            <a:r>
              <a:rPr kumimoji="0" lang="de-DE" sz="120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a:t>
            </a:r>
          </a:p>
          <a:p>
            <a:pPr marL="285750" marR="0" lvl="0" indent="-285750" algn="l" defTabSz="914400" rtl="0" eaLnBrk="0" fontAlgn="base" latinLnBrk="0" hangingPunct="0">
              <a:lnSpc>
                <a:spcPct val="100000"/>
              </a:lnSpc>
              <a:spcBef>
                <a:spcPct val="0"/>
              </a:spcBef>
              <a:spcAft>
                <a:spcPct val="0"/>
              </a:spcAft>
              <a:buClrTx/>
              <a:buSzPct val="70000"/>
              <a:buFont typeface="Wingdings" panose="05000000000000000000" pitchFamily="2" charset="2"/>
              <a:buChar char="¨"/>
              <a:tabLst/>
              <a:defRPr/>
            </a:pPr>
            <a:r>
              <a:rPr kumimoji="0" lang="de-DE"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Sie entscheiden sich für </a:t>
            </a:r>
            <a:r>
              <a:rPr kumimoji="0" lang="de-DE"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geeignete Kennzahlen </a:t>
            </a:r>
            <a:r>
              <a:rPr kumimoji="0" lang="de-DE"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für jedes Ziel und jede Maßnahme.</a:t>
            </a:r>
          </a:p>
          <a:p>
            <a:pPr marL="285750" marR="0" lvl="0" indent="-285750" algn="l" defTabSz="914400" rtl="0" eaLnBrk="0" fontAlgn="base" latinLnBrk="0" hangingPunct="0">
              <a:lnSpc>
                <a:spcPct val="100000"/>
              </a:lnSpc>
              <a:spcBef>
                <a:spcPct val="0"/>
              </a:spcBef>
              <a:spcAft>
                <a:spcPct val="0"/>
              </a:spcAft>
              <a:buClrTx/>
              <a:buSzPct val="70000"/>
              <a:buFont typeface="Wingdings" panose="05000000000000000000" pitchFamily="2" charset="2"/>
              <a:buChar char="¨"/>
              <a:tabLst/>
              <a:defRPr/>
            </a:pPr>
            <a:r>
              <a:rPr kumimoji="0" lang="de-DE"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Sie </a:t>
            </a:r>
            <a:r>
              <a:rPr kumimoji="0" lang="de-DE"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überprüfen</a:t>
            </a:r>
            <a:r>
              <a:rPr kumimoji="0" lang="de-DE"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 mindestens einmal jährlich gemeinsam mit der Geschäftsführung, ob Sie Ihre </a:t>
            </a:r>
            <a:r>
              <a:rPr kumimoji="0" lang="de-DE"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Ziele erreicht</a:t>
            </a:r>
            <a:r>
              <a:rPr kumimoji="0" lang="de-DE"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 haben und wo es </a:t>
            </a:r>
            <a:r>
              <a:rPr kumimoji="0" lang="de-DE"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Anpassungsbedarf</a:t>
            </a:r>
            <a:r>
              <a:rPr kumimoji="0" lang="de-DE"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 gibt.</a:t>
            </a:r>
          </a:p>
          <a:p>
            <a:pPr marL="285750" marR="0" indent="-285750" algn="l" defTabSz="914400" rtl="0" eaLnBrk="0" fontAlgn="base" latinLnBrk="0" hangingPunct="0">
              <a:lnSpc>
                <a:spcPct val="100000"/>
              </a:lnSpc>
              <a:spcBef>
                <a:spcPct val="0"/>
              </a:spcBef>
              <a:spcAft>
                <a:spcPct val="0"/>
              </a:spcAft>
              <a:buClrTx/>
              <a:buSzPct val="70000"/>
              <a:buFont typeface="Wingdings" panose="05000000000000000000" pitchFamily="2" charset="2"/>
              <a:buChar char="¨"/>
              <a:tabLst/>
            </a:pPr>
            <a:endParaRPr lang="de-DE" sz="1200" dirty="0"/>
          </a:p>
          <a:p>
            <a:pPr marR="0" algn="l" defTabSz="914400" rtl="0" eaLnBrk="0" fontAlgn="base" latinLnBrk="0" hangingPunct="0">
              <a:lnSpc>
                <a:spcPct val="100000"/>
              </a:lnSpc>
              <a:spcBef>
                <a:spcPct val="0"/>
              </a:spcBef>
              <a:spcAft>
                <a:spcPct val="0"/>
              </a:spcAft>
              <a:buClrTx/>
              <a:buSzPct val="70000"/>
              <a:tabLst/>
            </a:pPr>
            <a:endParaRPr lang="de-DE" sz="1200" dirty="0"/>
          </a:p>
        </p:txBody>
      </p:sp>
      <p:pic>
        <p:nvPicPr>
          <p:cNvPr id="9" name="Grafik 8" descr="Klemmbrett teilweise angekreuzt mit einfarbiger Füllung">
            <a:extLst>
              <a:ext uri="{FF2B5EF4-FFF2-40B4-BE49-F238E27FC236}">
                <a16:creationId xmlns:a16="http://schemas.microsoft.com/office/drawing/2014/main" id="{72C48F16-A9FE-99EA-BFD0-87EBD0ECF53D}"/>
              </a:ext>
            </a:extLst>
          </p:cNvPr>
          <p:cNvPicPr>
            <a:picLocks noChangeAspect="1"/>
          </p:cNvPicPr>
          <p:nvPr/>
        </p:nvPicPr>
        <p:blipFill>
          <a:blip r:embed="rId15" cstate="print">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rot="793880">
            <a:off x="885119" y="2850114"/>
            <a:ext cx="608618" cy="608618"/>
          </a:xfrm>
          <a:prstGeom prst="rect">
            <a:avLst/>
          </a:prstGeom>
        </p:spPr>
      </p:pic>
      <p:sp>
        <p:nvSpPr>
          <p:cNvPr id="3" name="Foliennummernplatzhalter 4">
            <a:extLst>
              <a:ext uri="{FF2B5EF4-FFF2-40B4-BE49-F238E27FC236}">
                <a16:creationId xmlns:a16="http://schemas.microsoft.com/office/drawing/2014/main" id="{7F9D4B71-8F4A-8146-D972-BD79E719F8D4}"/>
              </a:ext>
            </a:extLst>
          </p:cNvPr>
          <p:cNvSpPr txBox="1">
            <a:spLocks/>
          </p:cNvSpPr>
          <p:nvPr/>
        </p:nvSpPr>
        <p:spPr bwMode="auto">
          <a:xfrm>
            <a:off x="558953" y="6477000"/>
            <a:ext cx="638175" cy="280987"/>
          </a:xfrm>
          <a:prstGeom prst="rect">
            <a:avLst/>
          </a:prstGeom>
          <a:noFill/>
          <a:ln>
            <a:noFill/>
          </a:ln>
          <a:effectLst/>
        </p:spPr>
        <p:txBody>
          <a:bodyPr vert="horz" wrap="square" lIns="0" tIns="45720" rIns="0" bIns="45720" numCol="1" anchor="t" anchorCtr="0" compatLnSpc="1">
            <a:prstTxWarp prst="textNoShape">
              <a:avLst/>
            </a:prstTxWarp>
          </a:bodyPr>
          <a:lstStyle>
            <a:defPPr>
              <a:defRPr lang="de-DE"/>
            </a:defPPr>
            <a:lvl1pPr algn="r" rtl="0" eaLnBrk="0" fontAlgn="base" hangingPunct="0">
              <a:spcBef>
                <a:spcPct val="0"/>
              </a:spcBef>
              <a:spcAft>
                <a:spcPct val="0"/>
              </a:spcAft>
              <a:defRPr sz="1000" kern="1200">
                <a:solidFill>
                  <a:srgbClr val="3B687F"/>
                </a:solidFill>
                <a:latin typeface="Arial" charset="0"/>
                <a:ea typeface="ＭＳ Ｐゴシック"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pPr algn="l">
              <a:defRPr/>
            </a:pPr>
            <a:fld id="{894680D0-7A83-433A-9719-C4143F27F647}" type="slidenum">
              <a:rPr lang="de-DE" smtClean="0"/>
              <a:pPr algn="l">
                <a:defRPr/>
              </a:pPr>
              <a:t>25</a:t>
            </a:fld>
            <a:endParaRPr lang="de-DE" dirty="0"/>
          </a:p>
        </p:txBody>
      </p:sp>
      <p:sp>
        <p:nvSpPr>
          <p:cNvPr id="5" name="Rectangle 8">
            <a:extLst>
              <a:ext uri="{FF2B5EF4-FFF2-40B4-BE49-F238E27FC236}">
                <a16:creationId xmlns:a16="http://schemas.microsoft.com/office/drawing/2014/main" id="{335276BA-8E71-BF2E-39CC-701E79E8B011}"/>
              </a:ext>
            </a:extLst>
          </p:cNvPr>
          <p:cNvSpPr>
            <a:spLocks noGrp="1" noChangeArrowheads="1"/>
          </p:cNvSpPr>
          <p:nvPr>
            <p:ph type="ftr" sz="quarter" idx="3"/>
          </p:nvPr>
        </p:nvSpPr>
        <p:spPr bwMode="auto">
          <a:xfrm>
            <a:off x="5624354" y="6475412"/>
            <a:ext cx="6183646"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defRPr sz="1000" b="1">
                <a:solidFill>
                  <a:srgbClr val="3B687F"/>
                </a:solidFill>
              </a:defRPr>
            </a:lvl1pPr>
          </a:lstStyle>
          <a:p>
            <a:r>
              <a:rPr lang="de-DE" altLang="de-DE" dirty="0"/>
              <a:t>Handlungshilfe Klimamanagement für Einsteiger </a:t>
            </a:r>
            <a:r>
              <a:rPr lang="de-DE" dirty="0"/>
              <a:t>| © LfU | IZU Infozentrum UmweltWirtschaft | 2023</a:t>
            </a:r>
          </a:p>
        </p:txBody>
      </p:sp>
    </p:spTree>
    <p:extLst>
      <p:ext uri="{BB962C8B-B14F-4D97-AF65-F5344CB8AC3E}">
        <p14:creationId xmlns:p14="http://schemas.microsoft.com/office/powerpoint/2010/main" val="8945504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itel 1">
            <a:extLst>
              <a:ext uri="{FF2B5EF4-FFF2-40B4-BE49-F238E27FC236}">
                <a16:creationId xmlns:a16="http://schemas.microsoft.com/office/drawing/2014/main" id="{E05A165C-742D-3AD1-813B-E446D16DCB11}"/>
              </a:ext>
            </a:extLst>
          </p:cNvPr>
          <p:cNvSpPr>
            <a:spLocks noGrp="1"/>
          </p:cNvSpPr>
          <p:nvPr>
            <p:ph type="title"/>
          </p:nvPr>
        </p:nvSpPr>
        <p:spPr>
          <a:xfrm>
            <a:off x="550863" y="935038"/>
            <a:ext cx="11257137" cy="500062"/>
          </a:xfrm>
        </p:spPr>
        <p:txBody>
          <a:bodyPr/>
          <a:lstStyle/>
          <a:p>
            <a:r>
              <a:rPr lang="de-DE" sz="2800" dirty="0"/>
              <a:t>Kennzahlen für die Messung der Zielerreichung</a:t>
            </a:r>
            <a:endParaRPr lang="en-GB" altLang="en-US" dirty="0"/>
          </a:p>
        </p:txBody>
      </p:sp>
      <p:sp>
        <p:nvSpPr>
          <p:cNvPr id="2" name="Inhaltsplatzhalter 1">
            <a:extLst>
              <a:ext uri="{FF2B5EF4-FFF2-40B4-BE49-F238E27FC236}">
                <a16:creationId xmlns:a16="http://schemas.microsoft.com/office/drawing/2014/main" id="{49AD44E7-AFFC-6A27-01F1-D6647F289263}"/>
              </a:ext>
            </a:extLst>
          </p:cNvPr>
          <p:cNvSpPr>
            <a:spLocks noGrp="1"/>
          </p:cNvSpPr>
          <p:nvPr>
            <p:ph idx="1"/>
          </p:nvPr>
        </p:nvSpPr>
        <p:spPr>
          <a:xfrm>
            <a:off x="5159896" y="1628776"/>
            <a:ext cx="6552728" cy="4697413"/>
          </a:xfrm>
        </p:spPr>
        <p:txBody>
          <a:bodyPr/>
          <a:lstStyle/>
          <a:p>
            <a:pPr marL="0" indent="0">
              <a:buNone/>
            </a:pPr>
            <a:r>
              <a:rPr lang="de-DE" altLang="en-US" sz="1400" b="1" dirty="0"/>
              <a:t>Wie misst man die Entwicklung der Klimaziele?</a:t>
            </a:r>
          </a:p>
          <a:p>
            <a:pPr marL="0" indent="0">
              <a:buNone/>
            </a:pPr>
            <a:r>
              <a:rPr lang="de-DE" sz="1400" dirty="0">
                <a:highlight>
                  <a:srgbClr val="FFFFFF"/>
                </a:highlight>
              </a:rPr>
              <a:t>Um eine Aussage treffen zu können, ob Sie die gesetzten Klimaziele erreicht haben, sollten Sie Kennzahlen nutzen. Keine Sorge, Sie müssen neben Ihrer Klimabilanz nicht weitere Daten erheben, sondern können die Daten Ihrer Klimabilanz und Ihre Unternehmenskennzahlen dafür nutzen.</a:t>
            </a:r>
          </a:p>
          <a:p>
            <a:pPr marL="0" indent="0">
              <a:buNone/>
            </a:pPr>
            <a:r>
              <a:rPr lang="de-DE" sz="1400" b="1" dirty="0"/>
              <a:t>Was sind Kennzahlen?</a:t>
            </a:r>
          </a:p>
          <a:p>
            <a:pPr marL="0" indent="0">
              <a:buNone/>
            </a:pPr>
            <a:r>
              <a:rPr lang="de-DE" sz="1400" dirty="0"/>
              <a:t>Kennzahlen sind die Basis zur Bewertung, Steuerung und Messung der Zielerreichung. Kennzahlen quantifizieren die Entwicklung und sollen möglichst aussagekräftig, vergleichbar, sinnvoll und steuerungswirksam sein. </a:t>
            </a:r>
          </a:p>
          <a:p>
            <a:pPr marL="0" indent="0">
              <a:buNone/>
            </a:pPr>
            <a:r>
              <a:rPr lang="de-DE" sz="1400" b="1" dirty="0"/>
              <a:t>Welche Kennzahl ist für meinen Betrieb sinnvoll?</a:t>
            </a:r>
            <a:r>
              <a:rPr lang="de-DE" sz="1400" dirty="0"/>
              <a:t> </a:t>
            </a:r>
          </a:p>
          <a:p>
            <a:pPr marL="0" indent="0">
              <a:buNone/>
            </a:pPr>
            <a:r>
              <a:rPr lang="de-DE" sz="1400" dirty="0"/>
              <a:t>Es gibt verschiedene mögliche Kennzahlen. Viele Unternehmen </a:t>
            </a:r>
            <a:r>
              <a:rPr lang="de-DE" sz="1400" dirty="0">
                <a:highlight>
                  <a:srgbClr val="FFFFFF"/>
                </a:highlight>
              </a:rPr>
              <a:t>nutzen folgende Kennzahlen, da sie einfach zu erfassen sind:</a:t>
            </a:r>
          </a:p>
          <a:p>
            <a:pPr marL="377825" lvl="1" indent="0">
              <a:buNone/>
            </a:pPr>
            <a:r>
              <a:rPr lang="de-DE" sz="1400" dirty="0"/>
              <a:t>	</a:t>
            </a:r>
            <a:r>
              <a:rPr lang="de-DE" sz="1400" kern="0" dirty="0"/>
              <a:t>Emissionsintensität pro Produktionseinheit:</a:t>
            </a:r>
            <a:br>
              <a:rPr lang="de-DE" sz="1400" kern="0" dirty="0"/>
            </a:br>
            <a:r>
              <a:rPr lang="de-DE" sz="1400" kern="0" dirty="0"/>
              <a:t>	z. B. Tonne CO</a:t>
            </a:r>
            <a:r>
              <a:rPr lang="de-DE" sz="1400" kern="0" baseline="-25000" dirty="0"/>
              <a:t>2</a:t>
            </a:r>
            <a:r>
              <a:rPr lang="de-DE" sz="1400" kern="0" dirty="0"/>
              <a:t>e pro produzierter Tonne Stahl.</a:t>
            </a:r>
          </a:p>
          <a:p>
            <a:pPr marL="377825" lvl="1" indent="0">
              <a:buNone/>
            </a:pPr>
            <a:r>
              <a:rPr lang="de-DE" sz="1400" dirty="0"/>
              <a:t>	</a:t>
            </a:r>
            <a:r>
              <a:rPr lang="de-DE" sz="1400" kern="0" dirty="0"/>
              <a:t>Emissionsintensität pro Umsatz:</a:t>
            </a:r>
            <a:br>
              <a:rPr lang="de-DE" sz="1400" kern="0" dirty="0"/>
            </a:br>
            <a:r>
              <a:rPr lang="de-DE" sz="1400" kern="0" dirty="0"/>
              <a:t>	Tonne CO</a:t>
            </a:r>
            <a:r>
              <a:rPr lang="de-DE" sz="1400" kern="0" baseline="-25000" dirty="0"/>
              <a:t>2</a:t>
            </a:r>
            <a:r>
              <a:rPr lang="de-DE" sz="1400" kern="0" dirty="0"/>
              <a:t>e pro Tausend Euro.</a:t>
            </a:r>
          </a:p>
          <a:p>
            <a:pPr marL="377825" lvl="1" indent="0">
              <a:buNone/>
            </a:pPr>
            <a:r>
              <a:rPr lang="de-DE" sz="1400" dirty="0"/>
              <a:t>	</a:t>
            </a:r>
            <a:r>
              <a:rPr lang="de-DE" sz="1400" kern="0" dirty="0"/>
              <a:t>Emissionsintensität pro Mitarbeitenden:</a:t>
            </a:r>
            <a:br>
              <a:rPr lang="de-DE" sz="1400" kern="0" dirty="0"/>
            </a:br>
            <a:r>
              <a:rPr lang="de-DE" sz="1400" kern="0" dirty="0"/>
              <a:t>	Tonne CO</a:t>
            </a:r>
            <a:r>
              <a:rPr lang="de-DE" sz="1400" kern="0" baseline="-25000" dirty="0"/>
              <a:t>2</a:t>
            </a:r>
            <a:r>
              <a:rPr lang="de-DE" sz="1400" kern="0" dirty="0"/>
              <a:t>e pro Vollzeitäquivalent. </a:t>
            </a:r>
          </a:p>
          <a:p>
            <a:pPr marL="342900" indent="-342900">
              <a:buAutoNum type="arabicPeriod"/>
            </a:pPr>
            <a:endParaRPr lang="de-DE" sz="1400" dirty="0"/>
          </a:p>
          <a:p>
            <a:pPr marL="342900" indent="-342900">
              <a:buAutoNum type="arabicPeriod"/>
            </a:pPr>
            <a:endParaRPr lang="de-DE" sz="1400" kern="0" dirty="0"/>
          </a:p>
          <a:p>
            <a:pPr marL="342900" indent="-342900">
              <a:buAutoNum type="arabicPeriod"/>
            </a:pPr>
            <a:endParaRPr lang="de-DE" sz="1400" kern="0" dirty="0"/>
          </a:p>
          <a:p>
            <a:pPr marL="342900" indent="-342900">
              <a:buAutoNum type="arabicPeriod"/>
            </a:pPr>
            <a:endParaRPr lang="de-DE" sz="1400" kern="0" dirty="0"/>
          </a:p>
        </p:txBody>
      </p:sp>
      <p:sp>
        <p:nvSpPr>
          <p:cNvPr id="68613" name="Foliennummernplatzhalter 4">
            <a:extLst>
              <a:ext uri="{FF2B5EF4-FFF2-40B4-BE49-F238E27FC236}">
                <a16:creationId xmlns:a16="http://schemas.microsoft.com/office/drawing/2014/main" id="{E82F2E1D-1963-4524-5588-C2599FBB9F56}"/>
              </a:ext>
            </a:extLst>
          </p:cNvPr>
          <p:cNvSpPr>
            <a:spLocks noGrp="1"/>
          </p:cNvSpPr>
          <p:nvPr>
            <p:ph type="sldNum" sz="quarter" idx="13"/>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A35DED91-F708-4E30-AE21-E8E58695C539}" type="slidenum">
              <a:rPr kumimoji="0" lang="de-DE" altLang="en-US" sz="1000" b="0" i="0" u="none" strike="noStrike" kern="1200" cap="none" spc="0" normalizeH="0" baseline="0" noProof="0" smtClean="0">
                <a:ln>
                  <a:noFill/>
                </a:ln>
                <a:solidFill>
                  <a:srgbClr val="3B687F"/>
                </a:solidFill>
                <a:effectLst/>
                <a:uLnTx/>
                <a:uFillTx/>
                <a:latin typeface="Arial" panose="020B0604020202020204" pitchFamily="34" charset="0"/>
                <a:ea typeface="ＭＳ Ｐゴシック" panose="020B0600070205080204" pitchFamily="34"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26</a:t>
            </a:fld>
            <a:endParaRPr kumimoji="0" lang="de-DE" altLang="en-US" sz="1000" b="0" i="0" u="none" strike="noStrike" kern="1200" cap="none" spc="0" normalizeH="0" baseline="0" noProof="0" dirty="0">
              <a:ln>
                <a:noFill/>
              </a:ln>
              <a:solidFill>
                <a:srgbClr val="3B687F"/>
              </a:solidFill>
              <a:effectLst/>
              <a:uLnTx/>
              <a:uFillTx/>
              <a:latin typeface="Arial" panose="020B0604020202020204" pitchFamily="34" charset="0"/>
              <a:ea typeface="ＭＳ Ｐゴシック" panose="020B0600070205080204" pitchFamily="34" charset="-128"/>
              <a:cs typeface="+mn-cs"/>
            </a:endParaRPr>
          </a:p>
        </p:txBody>
      </p:sp>
      <p:sp>
        <p:nvSpPr>
          <p:cNvPr id="5" name="Sprechblase: rechteckig mit abgerundeten Ecken 4">
            <a:extLst>
              <a:ext uri="{FF2B5EF4-FFF2-40B4-BE49-F238E27FC236}">
                <a16:creationId xmlns:a16="http://schemas.microsoft.com/office/drawing/2014/main" id="{24B25195-CC18-B5BA-90C5-DFD40E48E613}"/>
              </a:ext>
            </a:extLst>
          </p:cNvPr>
          <p:cNvSpPr/>
          <p:nvPr/>
        </p:nvSpPr>
        <p:spPr>
          <a:xfrm>
            <a:off x="9696400" y="910404"/>
            <a:ext cx="2304256" cy="792088"/>
          </a:xfrm>
          <a:prstGeom prst="wedgeRoundRectCallout">
            <a:avLst>
              <a:gd name="adj1" fmla="val -66233"/>
              <a:gd name="adj2" fmla="val 2420"/>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354"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a:ea typeface="ＭＳ Ｐゴシック"/>
                <a:cs typeface="Arial" charset="0"/>
              </a:rPr>
              <a:t>Auf der folgenden Seite finden Sie das Vorgehen Schritt-für-Schritt erklärt.</a:t>
            </a:r>
            <a:endParaRPr kumimoji="0" lang="en-AU" sz="1200" b="0" i="0" u="none" strike="noStrike" kern="1200" cap="none" spc="0" normalizeH="0" baseline="0" noProof="0" dirty="0">
              <a:ln>
                <a:noFill/>
              </a:ln>
              <a:solidFill>
                <a:srgbClr val="000000"/>
              </a:solidFill>
              <a:effectLst/>
              <a:uLnTx/>
              <a:uFillTx/>
              <a:latin typeface="Arial"/>
              <a:ea typeface="ＭＳ Ｐゴシック"/>
              <a:cs typeface="Arial" charset="0"/>
            </a:endParaRPr>
          </a:p>
        </p:txBody>
      </p:sp>
      <p:sp>
        <p:nvSpPr>
          <p:cNvPr id="9" name="Rechteck 8">
            <a:extLst>
              <a:ext uri="{FF2B5EF4-FFF2-40B4-BE49-F238E27FC236}">
                <a16:creationId xmlns:a16="http://schemas.microsoft.com/office/drawing/2014/main" id="{9A6BADF2-FFF1-FF25-E3D7-A034D155A1E9}"/>
              </a:ext>
            </a:extLst>
          </p:cNvPr>
          <p:cNvSpPr/>
          <p:nvPr/>
        </p:nvSpPr>
        <p:spPr bwMode="auto">
          <a:xfrm>
            <a:off x="497072" y="1609956"/>
            <a:ext cx="4536504" cy="4313005"/>
          </a:xfrm>
          <a:prstGeom prst="rect">
            <a:avLst/>
          </a:prstGeom>
          <a:solidFill>
            <a:srgbClr val="DEE5EA"/>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354" rtl="0" eaLnBrk="0" fontAlgn="base" latinLnBrk="0" hangingPunct="0">
              <a:lnSpc>
                <a:spcPct val="100000"/>
              </a:lnSpc>
              <a:spcBef>
                <a:spcPct val="0"/>
              </a:spcBef>
              <a:spcAft>
                <a:spcPct val="0"/>
              </a:spcAft>
              <a:buClrTx/>
              <a:buSzTx/>
              <a:buFontTx/>
              <a:buNone/>
              <a:tabLst/>
              <a:defRPr/>
            </a:pPr>
            <a:r>
              <a:rPr kumimoji="0" lang="de-DE" sz="14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rPr>
              <a:t>Warum kann die Gesamtemission nicht einfach direkt zur Überprüfung verwendet werden?</a:t>
            </a:r>
          </a:p>
          <a:p>
            <a:pPr marL="0" marR="0" lvl="0" indent="0" algn="l" defTabSz="914400" rtl="0" eaLnBrk="0" fontAlgn="base" latinLnBrk="0" hangingPunct="0">
              <a:lnSpc>
                <a:spcPct val="100000"/>
              </a:lnSpc>
              <a:spcBef>
                <a:spcPct val="0"/>
              </a:spcBef>
              <a:spcAft>
                <a:spcPct val="0"/>
              </a:spcAft>
              <a:buClr>
                <a:srgbClr val="2D2D8A"/>
              </a:buClr>
              <a:buSzTx/>
              <a:buFontTx/>
              <a:buNone/>
              <a:tabLst/>
              <a:defRPr/>
            </a:pPr>
            <a:endParaRPr kumimoji="0" lang="de-DE" sz="1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Arial" charset="0"/>
                <a:ea typeface="ＭＳ Ｐゴシック" charset="-128"/>
                <a:cs typeface="+mn-cs"/>
              </a:rPr>
              <a:t>Betrachtet man nur die Emissionsentwicklung Ihres Unternehmens, kann es zu </a:t>
            </a:r>
            <a:r>
              <a:rPr kumimoji="0" lang="de-DE" sz="1400" b="1" i="0" u="none" strike="noStrike" kern="0" cap="none" spc="0" normalizeH="0" baseline="0" noProof="0" dirty="0">
                <a:ln>
                  <a:noFill/>
                </a:ln>
                <a:solidFill>
                  <a:srgbClr val="000000"/>
                </a:solidFill>
                <a:effectLst/>
                <a:uLnTx/>
                <a:uFillTx/>
                <a:latin typeface="Arial" charset="0"/>
                <a:ea typeface="ＭＳ Ｐゴシック" charset="-128"/>
                <a:cs typeface="+mn-cs"/>
              </a:rPr>
              <a:t>Fehlinterpretationen</a:t>
            </a:r>
            <a:r>
              <a:rPr kumimoji="0" lang="de-DE" sz="1400" b="0" i="0" u="none" strike="noStrike" kern="0" cap="none" spc="0" normalizeH="0" baseline="0" noProof="0" dirty="0">
                <a:ln>
                  <a:noFill/>
                </a:ln>
                <a:solidFill>
                  <a:srgbClr val="000000"/>
                </a:solidFill>
                <a:effectLst/>
                <a:uLnTx/>
                <a:uFillTx/>
                <a:latin typeface="Arial" charset="0"/>
                <a:ea typeface="ＭＳ Ｐゴシック" charset="-128"/>
                <a:cs typeface="+mn-cs"/>
              </a:rPr>
              <a:t> kommen. Denn Emissionsänderungen können verschiedene Ursachen haben, dies wird aber durch die Betrachtung der reinen Emissionen nicht immer ersichtlich.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Arial" charset="0"/>
                <a:ea typeface="ＭＳ Ｐゴシック" charset="-128"/>
                <a:cs typeface="+mn-cs"/>
              </a:rPr>
              <a:t>Gründe für die Schwankungen können z. B. sein:</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400" b="0" i="0" u="none" strike="noStrike" kern="0" cap="none" spc="0" normalizeH="0" baseline="0" noProof="0" dirty="0">
                <a:ln>
                  <a:noFill/>
                </a:ln>
                <a:solidFill>
                  <a:srgbClr val="000000"/>
                </a:solidFill>
                <a:effectLst/>
                <a:uLnTx/>
                <a:uFillTx/>
                <a:latin typeface="Arial" charset="0"/>
                <a:ea typeface="ＭＳ Ｐゴシック" charset="-128"/>
                <a:cs typeface="+mn-cs"/>
              </a:rPr>
              <a:t>Umsatzveränderungen des Betriebs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400" b="0" i="0" u="none" strike="noStrike" kern="0" cap="none" spc="0" normalizeH="0" baseline="0" noProof="0" dirty="0">
                <a:ln>
                  <a:noFill/>
                </a:ln>
                <a:solidFill>
                  <a:srgbClr val="000000"/>
                </a:solidFill>
                <a:effectLst/>
                <a:uLnTx/>
                <a:uFillTx/>
                <a:latin typeface="Arial" charset="0"/>
                <a:ea typeface="ＭＳ Ｐゴシック" charset="-128"/>
                <a:cs typeface="+mn-cs"/>
              </a:rPr>
              <a:t>Änderung der Mitarbeiterzahl</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de-DE" sz="1400" b="0" i="0" u="none" strike="noStrike" kern="0" cap="none" spc="0" normalizeH="0" baseline="0" noProof="0" dirty="0">
                <a:ln>
                  <a:noFill/>
                </a:ln>
                <a:solidFill>
                  <a:srgbClr val="000000"/>
                </a:solidFill>
                <a:effectLst/>
                <a:uLnTx/>
                <a:uFillTx/>
                <a:latin typeface="Arial" charset="0"/>
                <a:ea typeface="ＭＳ Ｐゴシック" charset="-128"/>
                <a:cs typeface="+mn-cs"/>
              </a:rPr>
              <a:t>Produktionsauslastung</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DE" sz="1400" b="0" i="0" u="none" strike="noStrike" kern="0" cap="none" spc="0" normalizeH="0" baseline="0" noProof="0" dirty="0">
              <a:ln>
                <a:noFill/>
              </a:ln>
              <a:solidFill>
                <a:srgbClr val="000000"/>
              </a:solidFill>
              <a:effectLst/>
              <a:uLnTx/>
              <a:uFillTx/>
              <a:latin typeface="Arial" charset="0"/>
              <a:ea typeface="ＭＳ Ｐゴシック"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400" b="1" i="0" u="none" strike="noStrike" kern="0" cap="none" spc="0" normalizeH="0" baseline="0" noProof="0" dirty="0">
                <a:ln>
                  <a:noFill/>
                </a:ln>
                <a:solidFill>
                  <a:srgbClr val="000000"/>
                </a:solidFill>
                <a:effectLst/>
                <a:uLnTx/>
                <a:uFillTx/>
                <a:latin typeface="Arial" charset="0"/>
                <a:ea typeface="ＭＳ Ｐゴシック" charset="-128"/>
                <a:cs typeface="+mn-cs"/>
              </a:rPr>
              <a:t>Der Vorteil von Kennzahlen ist, dass die Entwicklung der Zielerreichung genauer betrachtet werden kann </a:t>
            </a:r>
            <a:r>
              <a:rPr kumimoji="0" lang="de-DE" sz="1400" b="0" i="0" u="none" strike="noStrike" kern="0" cap="none" spc="0" normalizeH="0" baseline="0" noProof="0" dirty="0">
                <a:ln>
                  <a:noFill/>
                </a:ln>
                <a:solidFill>
                  <a:srgbClr val="000000"/>
                </a:solidFill>
                <a:effectLst/>
                <a:uLnTx/>
                <a:uFillTx/>
                <a:latin typeface="Arial" charset="0"/>
                <a:ea typeface="ＭＳ Ｐゴシック" charset="-128"/>
                <a:cs typeface="+mn-cs"/>
              </a:rPr>
              <a:t>und mögliche Schwankungen berücksichtigt werden.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400" b="0" i="0" u="none" strike="noStrike" kern="0" cap="none" spc="0" normalizeH="0" baseline="0" noProof="0" dirty="0">
                <a:ln>
                  <a:noFill/>
                </a:ln>
                <a:solidFill>
                  <a:srgbClr val="000000"/>
                </a:solidFill>
                <a:effectLst/>
                <a:uLnTx/>
                <a:uFillTx/>
                <a:latin typeface="Arial" charset="0"/>
                <a:ea typeface="ＭＳ Ｐゴシック" charset="-128"/>
                <a:cs typeface="+mn-cs"/>
              </a:rPr>
              <a:t>Nur so können Sie </a:t>
            </a:r>
            <a:r>
              <a:rPr kumimoji="0" lang="de-DE" sz="1400" b="1" i="0" u="none" strike="noStrike" kern="0" cap="none" spc="0" normalizeH="0" baseline="0" noProof="0" dirty="0">
                <a:ln>
                  <a:noFill/>
                </a:ln>
                <a:solidFill>
                  <a:srgbClr val="000000"/>
                </a:solidFill>
                <a:effectLst/>
                <a:uLnTx/>
                <a:uFillTx/>
                <a:latin typeface="Arial" charset="0"/>
                <a:ea typeface="ＭＳ Ｐゴシック" charset="-128"/>
                <a:cs typeface="+mn-cs"/>
              </a:rPr>
              <a:t>eine aussagekräftige Angabe zu Ihrer Zielerreichung machen. </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DE" sz="1400" b="1" i="0" u="none" strike="noStrike" kern="0" cap="none" spc="0" normalizeH="0" baseline="0" noProof="0" dirty="0">
              <a:ln>
                <a:noFill/>
              </a:ln>
              <a:solidFill>
                <a:srgbClr val="000000"/>
              </a:solidFill>
              <a:effectLst/>
              <a:uLnTx/>
              <a:uFillTx/>
              <a:latin typeface="Arial" charset="0"/>
              <a:ea typeface="ＭＳ Ｐゴシック"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0" marR="0" lvl="0" indent="0" algn="l" defTabSz="914400" rtl="0" eaLnBrk="0" fontAlgn="base" latinLnBrk="0" hangingPunct="0">
              <a:lnSpc>
                <a:spcPct val="100000"/>
              </a:lnSpc>
              <a:spcBef>
                <a:spcPct val="0"/>
              </a:spcBef>
              <a:spcAft>
                <a:spcPct val="0"/>
              </a:spcAft>
              <a:buClr>
                <a:srgbClr val="2D2D8A"/>
              </a:buClr>
              <a:buSzTx/>
              <a:buFontTx/>
              <a:buNone/>
              <a:tabLst/>
              <a:defRPr/>
            </a:pPr>
            <a:endPar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DE" sz="1400" b="0" i="0" u="none" strike="noStrike" kern="1200" cap="none" spc="0" normalizeH="0" baseline="0" noProof="0" dirty="0">
              <a:ln>
                <a:noFill/>
              </a:ln>
              <a:solidFill>
                <a:srgbClr val="000000"/>
              </a:solidFill>
              <a:effectLst/>
              <a:uLnTx/>
              <a:uFillTx/>
              <a:latin typeface="Arial" charset="0"/>
              <a:ea typeface="ＭＳ Ｐゴシック" charset="-128"/>
              <a:cs typeface="+mn-cs"/>
              <a:sym typeface="Wingdings" panose="05000000000000000000" pitchFamily="2" charset="2"/>
            </a:endParaRPr>
          </a:p>
        </p:txBody>
      </p:sp>
      <p:grpSp>
        <p:nvGrpSpPr>
          <p:cNvPr id="4" name="Gruppieren 3"/>
          <p:cNvGrpSpPr/>
          <p:nvPr/>
        </p:nvGrpSpPr>
        <p:grpSpPr>
          <a:xfrm>
            <a:off x="5375920" y="4740340"/>
            <a:ext cx="432617" cy="1398622"/>
            <a:chOff x="767408" y="4740340"/>
            <a:chExt cx="432617" cy="1398622"/>
          </a:xfrm>
        </p:grpSpPr>
        <p:pic>
          <p:nvPicPr>
            <p:cNvPr id="10" name="Grafik 9" descr="Schraubenschlüssel Silhouette">
              <a:extLst>
                <a:ext uri="{FF2B5EF4-FFF2-40B4-BE49-F238E27FC236}">
                  <a16:creationId xmlns:a16="http://schemas.microsoft.com/office/drawing/2014/main" id="{E691F256-C277-4FCF-1739-E9E623AFEA03}"/>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04025" y="4740340"/>
              <a:ext cx="396000" cy="396000"/>
            </a:xfrm>
            <a:prstGeom prst="rect">
              <a:avLst/>
            </a:prstGeom>
          </p:spPr>
        </p:pic>
        <p:pic>
          <p:nvPicPr>
            <p:cNvPr id="11" name="Grafik 10" descr="Münzen Silhouette">
              <a:extLst>
                <a:ext uri="{FF2B5EF4-FFF2-40B4-BE49-F238E27FC236}">
                  <a16:creationId xmlns:a16="http://schemas.microsoft.com/office/drawing/2014/main" id="{EE7BB334-566E-6ADE-87EF-0DF99E3D8588}"/>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67408" y="5233605"/>
              <a:ext cx="432000" cy="432000"/>
            </a:xfrm>
            <a:prstGeom prst="rect">
              <a:avLst/>
            </a:prstGeom>
          </p:spPr>
        </p:pic>
        <p:pic>
          <p:nvPicPr>
            <p:cNvPr id="12" name="Grafik 11" descr="Büromitarbeiterin Silhouette">
              <a:extLst>
                <a:ext uri="{FF2B5EF4-FFF2-40B4-BE49-F238E27FC236}">
                  <a16:creationId xmlns:a16="http://schemas.microsoft.com/office/drawing/2014/main" id="{3F9B42D1-6896-6704-1904-232D83B9B6C3}"/>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67408" y="5706962"/>
              <a:ext cx="432000" cy="432000"/>
            </a:xfrm>
            <a:prstGeom prst="rect">
              <a:avLst/>
            </a:prstGeom>
          </p:spPr>
        </p:pic>
      </p:grpSp>
      <p:sp>
        <p:nvSpPr>
          <p:cNvPr id="3" name="Rectangle 8">
            <a:extLst>
              <a:ext uri="{FF2B5EF4-FFF2-40B4-BE49-F238E27FC236}">
                <a16:creationId xmlns:a16="http://schemas.microsoft.com/office/drawing/2014/main" id="{26B2B18A-A1AD-8828-33FD-44842EF9D7FA}"/>
              </a:ext>
            </a:extLst>
          </p:cNvPr>
          <p:cNvSpPr>
            <a:spLocks noGrp="1" noChangeArrowheads="1"/>
          </p:cNvSpPr>
          <p:nvPr>
            <p:ph type="ftr" sz="quarter" idx="3"/>
          </p:nvPr>
        </p:nvSpPr>
        <p:spPr bwMode="auto">
          <a:xfrm>
            <a:off x="5624354" y="6475412"/>
            <a:ext cx="6183646"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defRPr sz="1000" b="1">
                <a:solidFill>
                  <a:srgbClr val="3B687F"/>
                </a:solidFill>
              </a:defRPr>
            </a:lvl1pPr>
          </a:lstStyle>
          <a:p>
            <a:r>
              <a:rPr lang="de-DE" altLang="de-DE" dirty="0"/>
              <a:t>Handlungshilfe Klimamanagement für Einsteiger </a:t>
            </a:r>
            <a:r>
              <a:rPr lang="de-DE" dirty="0"/>
              <a:t>| © LfU | IZU Infozentrum UmweltWirtschaft | 2023</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a:extLst>
              <a:ext uri="{FF2B5EF4-FFF2-40B4-BE49-F238E27FC236}">
                <a16:creationId xmlns:a16="http://schemas.microsoft.com/office/drawing/2014/main" id="{682A79B8-AFA3-45FE-95EB-B7AECC34C820}"/>
              </a:ext>
            </a:extLst>
          </p:cNvPr>
          <p:cNvSpPr>
            <a:spLocks noGrp="1"/>
          </p:cNvSpPr>
          <p:nvPr>
            <p:ph type="title"/>
          </p:nvPr>
        </p:nvSpPr>
        <p:spPr/>
        <p:txBody>
          <a:bodyPr/>
          <a:lstStyle/>
          <a:p>
            <a:r>
              <a:rPr lang="de-DE" dirty="0"/>
              <a:t>Vorgehen bei der Messung der Zielerreichung</a:t>
            </a:r>
            <a:endParaRPr lang="de-DE" dirty="0">
              <a:highlight>
                <a:srgbClr val="FFFF00"/>
              </a:highlight>
            </a:endParaRPr>
          </a:p>
        </p:txBody>
      </p:sp>
      <p:sp>
        <p:nvSpPr>
          <p:cNvPr id="4" name="Foliennummernplatzhalter 3">
            <a:extLst>
              <a:ext uri="{FF2B5EF4-FFF2-40B4-BE49-F238E27FC236}">
                <a16:creationId xmlns:a16="http://schemas.microsoft.com/office/drawing/2014/main" id="{C2180E08-695E-4CCB-A7F4-10D1DFEB0F11}"/>
              </a:ext>
            </a:extLst>
          </p:cNvPr>
          <p:cNvSpPr>
            <a:spLocks noGrp="1"/>
          </p:cNvSpPr>
          <p:nvPr>
            <p:ph type="sldNum" sz="quarter" idx="13"/>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AC8AA414-3727-4FA8-984B-21D393551BF7}" type="slidenum">
              <a:rPr kumimoji="0" lang="de-DE" sz="1000" b="0" i="0" u="none" strike="noStrike" kern="1200" cap="none" spc="0" normalizeH="0" baseline="0" noProof="0" smtClean="0">
                <a:ln>
                  <a:noFill/>
                </a:ln>
                <a:solidFill>
                  <a:srgbClr val="3B687F"/>
                </a:solidFill>
                <a:effectLst/>
                <a:uLnTx/>
                <a:uFillTx/>
                <a:latin typeface="Arial" charset="0"/>
                <a:ea typeface="ＭＳ Ｐゴシック"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27</a:t>
            </a:fld>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sp>
        <p:nvSpPr>
          <p:cNvPr id="8" name="Rechteck 7">
            <a:extLst>
              <a:ext uri="{FF2B5EF4-FFF2-40B4-BE49-F238E27FC236}">
                <a16:creationId xmlns:a16="http://schemas.microsoft.com/office/drawing/2014/main" id="{D83053BE-C0A2-E0CD-9339-7C5AA9DDCFB3}"/>
              </a:ext>
            </a:extLst>
          </p:cNvPr>
          <p:cNvSpPr/>
          <p:nvPr/>
        </p:nvSpPr>
        <p:spPr bwMode="auto">
          <a:xfrm>
            <a:off x="6591914" y="1484532"/>
            <a:ext cx="5216086" cy="2638700"/>
          </a:xfrm>
          <a:prstGeom prst="rect">
            <a:avLst/>
          </a:prstGeom>
          <a:solidFill>
            <a:srgbClr val="7B9C2A"/>
          </a:solidFill>
          <a:ln w="12700"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ts val="60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Der Installateur Klimafreund</a:t>
            </a:r>
          </a:p>
          <a:p>
            <a:pPr marL="0" marR="0" lvl="0" indent="0" algn="l" defTabSz="914400" rtl="0" eaLnBrk="0" fontAlgn="base" latinLnBrk="0" hangingPunct="0">
              <a:lnSpc>
                <a:spcPct val="100000"/>
              </a:lnSpc>
              <a:spcBef>
                <a:spcPts val="60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Der Installateur Klimafreund hat aktuell volle Auftragsbücher und hat deswegen im Jahr 2021 sechs neue Mitarbeitende eingestellt, seit 2021 sind also 21 statt 15 Mitarbeitende des Betriebs Klimafreund unterwegs - somit sind auch der Spritverbrauch und letztendlich die Emissionen gestiegen.</a:t>
            </a:r>
          </a:p>
          <a:p>
            <a:pPr marL="0" marR="0" lvl="0" indent="0" algn="l" defTabSz="914400" rtl="0" eaLnBrk="0" fontAlgn="base" latinLnBrk="0" hangingPunct="0">
              <a:lnSpc>
                <a:spcPct val="100000"/>
              </a:lnSpc>
              <a:spcBef>
                <a:spcPts val="60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Klimafreund entscheidet sich die Emissionsintensität pro Mitarbeitende zu bestimmen. So wird berücksichtigt, dass der Betrieb mehr Mitarbeitende hat und deswegen die absoluten Emissionen seit 2021 gestiegen sind (siehe Tabelle und Abbildung). Die Emissionen pro Mitarbeitende sind dabei stetig am sinken: Im Vergleich zum Jahr 2019 konnte</a:t>
            </a:r>
            <a:r>
              <a:rPr kumimoji="0" lang="de-DE" sz="1200" b="0" i="0" u="none" strike="noStrike" kern="0" cap="none" spc="0" normalizeH="0" baseline="0" noProof="0" dirty="0">
                <a:ln>
                  <a:noFill/>
                </a:ln>
                <a:solidFill>
                  <a:srgbClr val="000000"/>
                </a:solidFill>
                <a:effectLst/>
                <a:uLnTx/>
                <a:uFillTx/>
                <a:latin typeface="Arial" charset="0"/>
                <a:ea typeface="ＭＳ Ｐゴシック" charset="-128"/>
                <a:cs typeface="+mn-cs"/>
              </a:rPr>
              <a:t> Klimafreund bereits 17 % seiner Emissionen pro Mitarbeitenden reduzieren.</a:t>
            </a:r>
            <a:endPar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pic>
        <p:nvPicPr>
          <p:cNvPr id="10" name="Grafik 9" descr="Tools mit einfarbiger Füllung">
            <a:extLst>
              <a:ext uri="{FF2B5EF4-FFF2-40B4-BE49-F238E27FC236}">
                <a16:creationId xmlns:a16="http://schemas.microsoft.com/office/drawing/2014/main" id="{47A302FA-1399-947C-A8DC-27CE464EA791}"/>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07877" y="1516100"/>
            <a:ext cx="288032" cy="288032"/>
          </a:xfrm>
          <a:prstGeom prst="rect">
            <a:avLst/>
          </a:prstGeom>
        </p:spPr>
      </p:pic>
      <p:graphicFrame>
        <p:nvGraphicFramePr>
          <p:cNvPr id="20" name="Diagramm 19">
            <a:extLst>
              <a:ext uri="{FF2B5EF4-FFF2-40B4-BE49-F238E27FC236}">
                <a16:creationId xmlns:a16="http://schemas.microsoft.com/office/drawing/2014/main" id="{AE0845B5-5100-59F0-2F3A-B7D4732CA174}"/>
              </a:ext>
            </a:extLst>
          </p:cNvPr>
          <p:cNvGraphicFramePr/>
          <p:nvPr>
            <p:extLst>
              <p:ext uri="{D42A27DB-BD31-4B8C-83A1-F6EECF244321}">
                <p14:modId xmlns:p14="http://schemas.microsoft.com/office/powerpoint/2010/main" val="4050468663"/>
              </p:ext>
            </p:extLst>
          </p:nvPr>
        </p:nvGraphicFramePr>
        <p:xfrm>
          <a:off x="6672064" y="3968718"/>
          <a:ext cx="4824536" cy="2638700"/>
        </p:xfrm>
        <a:graphic>
          <a:graphicData uri="http://schemas.openxmlformats.org/drawingml/2006/chart">
            <c:chart xmlns:c="http://schemas.openxmlformats.org/drawingml/2006/chart" xmlns:r="http://schemas.openxmlformats.org/officeDocument/2006/relationships" r:id="rId5"/>
          </a:graphicData>
        </a:graphic>
      </p:graphicFrame>
      <p:sp>
        <p:nvSpPr>
          <p:cNvPr id="5" name="Inhaltsplatzhalter 8">
            <a:extLst>
              <a:ext uri="{FF2B5EF4-FFF2-40B4-BE49-F238E27FC236}">
                <a16:creationId xmlns:a16="http://schemas.microsoft.com/office/drawing/2014/main" id="{99875A8C-F6BF-F85A-729D-A608E5648A97}"/>
              </a:ext>
            </a:extLst>
          </p:cNvPr>
          <p:cNvSpPr txBox="1">
            <a:spLocks/>
          </p:cNvSpPr>
          <p:nvPr/>
        </p:nvSpPr>
        <p:spPr bwMode="auto">
          <a:xfrm>
            <a:off x="551383" y="2173165"/>
            <a:ext cx="5399999" cy="25564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342900" marR="0" lvl="0" indent="-342900" algn="l" defTabSz="914400" rtl="0" eaLnBrk="1" fontAlgn="base" latinLnBrk="0" hangingPunct="1">
              <a:lnSpc>
                <a:spcPts val="1600"/>
              </a:lnSpc>
              <a:spcBef>
                <a:spcPts val="800"/>
              </a:spcBef>
              <a:spcAft>
                <a:spcPct val="0"/>
              </a:spcAft>
              <a:buClr>
                <a:srgbClr val="000000"/>
              </a:buClr>
              <a:buSzTx/>
              <a:buFontTx/>
              <a:buAutoNum type="arabicPeriod"/>
              <a:tabLst/>
              <a:defRPr/>
            </a:pPr>
            <a:r>
              <a:rPr kumimoji="0" lang="de-DE" sz="1400" b="0" i="0" u="none" strike="noStrike" kern="0" cap="none" spc="0" normalizeH="0" baseline="0" noProof="0" dirty="0">
                <a:ln>
                  <a:noFill/>
                </a:ln>
                <a:solidFill>
                  <a:srgbClr val="000000"/>
                </a:solidFill>
                <a:effectLst/>
                <a:uLnTx/>
                <a:uFillTx/>
                <a:latin typeface="Arial"/>
                <a:ea typeface="ＭＳ Ｐゴシック"/>
                <a:cs typeface="+mn-cs"/>
              </a:rPr>
              <a:t>Prüfen Sie, welche Kennzahlen in Ihrem Betrieb bereits erhoben werden. Können bestehende Kennzahlen genutzt werden?</a:t>
            </a:r>
          </a:p>
          <a:p>
            <a:pPr marL="342900" marR="0" lvl="0" indent="-342900" algn="l" defTabSz="914400" rtl="0" eaLnBrk="1" fontAlgn="base" latinLnBrk="0" hangingPunct="1">
              <a:lnSpc>
                <a:spcPts val="1600"/>
              </a:lnSpc>
              <a:spcBef>
                <a:spcPts val="800"/>
              </a:spcBef>
              <a:spcAft>
                <a:spcPct val="0"/>
              </a:spcAft>
              <a:buClr>
                <a:srgbClr val="000000"/>
              </a:buClr>
              <a:buSzTx/>
              <a:buFontTx/>
              <a:buAutoNum type="arabicPeriod"/>
              <a:tabLst/>
              <a:defRPr/>
            </a:pPr>
            <a:r>
              <a:rPr kumimoji="0" lang="de-DE" sz="1400" b="0" i="0" u="none" strike="noStrike" kern="1200" cap="none" spc="0" normalizeH="0" baseline="0" noProof="0" dirty="0">
                <a:ln>
                  <a:noFill/>
                </a:ln>
                <a:solidFill>
                  <a:srgbClr val="000000"/>
                </a:solidFill>
                <a:effectLst/>
                <a:uLnTx/>
                <a:uFillTx/>
                <a:latin typeface="Arial"/>
                <a:ea typeface="ＭＳ Ｐゴシック"/>
                <a:cs typeface="+mn-cs"/>
              </a:rPr>
              <a:t>Prüfen, Sie, ob es Entwicklungen gab, die die absoluten Emissionen beeinflusst haben können. Gab es beispielsweise viele Neuanstellungen? Dann wäre die Emissionsintensität pro Mitarbeitende eine gute Wahl als Kennzahl.</a:t>
            </a:r>
          </a:p>
          <a:p>
            <a:pPr marL="342900" marR="0" lvl="0" indent="-342900" algn="l" defTabSz="914400" rtl="0" eaLnBrk="1" fontAlgn="base" latinLnBrk="0" hangingPunct="1">
              <a:lnSpc>
                <a:spcPts val="1600"/>
              </a:lnSpc>
              <a:spcBef>
                <a:spcPts val="800"/>
              </a:spcBef>
              <a:spcAft>
                <a:spcPct val="0"/>
              </a:spcAft>
              <a:buClr>
                <a:srgbClr val="000000"/>
              </a:buClr>
              <a:buSzTx/>
              <a:buFontTx/>
              <a:buAutoNum type="arabicPeriod"/>
              <a:tabLst/>
              <a:defRPr/>
            </a:pPr>
            <a:r>
              <a:rPr kumimoji="0" lang="de-DE" sz="1400" b="0" i="0" u="none" strike="noStrike" kern="1200" cap="none" spc="0" normalizeH="0" baseline="0" noProof="0" dirty="0">
                <a:ln>
                  <a:noFill/>
                </a:ln>
                <a:solidFill>
                  <a:srgbClr val="000000"/>
                </a:solidFill>
                <a:effectLst/>
                <a:uLnTx/>
                <a:uFillTx/>
                <a:latin typeface="Arial"/>
                <a:ea typeface="ＭＳ Ｐゴシック"/>
                <a:cs typeface="+mn-cs"/>
              </a:rPr>
              <a:t>Nutzen Sie die absoluten Emissionen der betrachteten Jahre, die Sie in Ihrer Klimabilanz (z. B. mittels ecocockpit) erfasst haben für die Berechnung der Kennzahl. Eine Grafik kann dabei die Entwicklung verdeutlichen und die Interpretation erleichtern.</a:t>
            </a:r>
          </a:p>
          <a:p>
            <a:pPr marL="0" marR="0" lvl="0" indent="0" algn="l" defTabSz="914400" rtl="0" eaLnBrk="1" fontAlgn="base" latinLnBrk="0" hangingPunct="1">
              <a:lnSpc>
                <a:spcPts val="1600"/>
              </a:lnSpc>
              <a:spcBef>
                <a:spcPts val="800"/>
              </a:spcBef>
              <a:spcAft>
                <a:spcPct val="0"/>
              </a:spcAft>
              <a:buClr>
                <a:srgbClr val="000000"/>
              </a:buClr>
              <a:buSzTx/>
              <a:buFontTx/>
              <a:buNone/>
              <a:tabLst/>
              <a:defRPr/>
            </a:pPr>
            <a:endParaRPr kumimoji="0" lang="de-DE" sz="14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l" defTabSz="914400" rtl="0" eaLnBrk="1" fontAlgn="base" latinLnBrk="0" hangingPunct="1">
              <a:lnSpc>
                <a:spcPts val="1600"/>
              </a:lnSpc>
              <a:spcBef>
                <a:spcPts val="800"/>
              </a:spcBef>
              <a:spcAft>
                <a:spcPct val="0"/>
              </a:spcAft>
              <a:buClr>
                <a:srgbClr val="000000"/>
              </a:buClr>
              <a:buSzTx/>
              <a:buFontTx/>
              <a:buNone/>
              <a:tabLst/>
              <a:defRPr/>
            </a:pPr>
            <a:endParaRPr kumimoji="0" lang="de-DE" sz="1400" b="0" i="0" u="none" strike="noStrike" kern="1200" cap="none" spc="0" normalizeH="0" baseline="0" noProof="0" dirty="0">
              <a:ln>
                <a:noFill/>
              </a:ln>
              <a:solidFill>
                <a:srgbClr val="000000"/>
              </a:solidFill>
              <a:effectLst/>
              <a:uLnTx/>
              <a:uFillTx/>
              <a:latin typeface="Arial"/>
              <a:ea typeface="ＭＳ Ｐゴシック"/>
              <a:cs typeface="+mn-cs"/>
            </a:endParaRPr>
          </a:p>
          <a:p>
            <a:pPr marL="0" marR="0" lvl="0" indent="0" algn="l" defTabSz="914400" rtl="0" eaLnBrk="1" fontAlgn="base" latinLnBrk="0" hangingPunct="1">
              <a:lnSpc>
                <a:spcPts val="1600"/>
              </a:lnSpc>
              <a:spcBef>
                <a:spcPts val="800"/>
              </a:spcBef>
              <a:spcAft>
                <a:spcPct val="0"/>
              </a:spcAft>
              <a:buClr>
                <a:srgbClr val="000000"/>
              </a:buClr>
              <a:buSzTx/>
              <a:buFontTx/>
              <a:buNone/>
              <a:tabLst/>
              <a:defRPr/>
            </a:pPr>
            <a:endParaRPr kumimoji="0" lang="de-DE" sz="1400" b="0" i="0" u="none" strike="noStrike" kern="1200" cap="none" spc="0" normalizeH="0" baseline="0" noProof="0" dirty="0">
              <a:ln>
                <a:noFill/>
              </a:ln>
              <a:solidFill>
                <a:srgbClr val="000000"/>
              </a:solidFill>
              <a:effectLst/>
              <a:uLnTx/>
              <a:uFillTx/>
              <a:latin typeface="Arial"/>
              <a:ea typeface="ＭＳ Ｐゴシック"/>
              <a:cs typeface="+mn-cs"/>
            </a:endParaRPr>
          </a:p>
          <a:p>
            <a:pPr marL="342900" marR="0" lvl="0" indent="-342900" algn="l" defTabSz="914400" rtl="0" eaLnBrk="1" fontAlgn="base" latinLnBrk="0" hangingPunct="1">
              <a:lnSpc>
                <a:spcPts val="1600"/>
              </a:lnSpc>
              <a:spcBef>
                <a:spcPts val="800"/>
              </a:spcBef>
              <a:spcAft>
                <a:spcPct val="0"/>
              </a:spcAft>
              <a:buClr>
                <a:srgbClr val="000000"/>
              </a:buClr>
              <a:buSzTx/>
              <a:buFontTx/>
              <a:buAutoNum type="arabicPeriod"/>
              <a:tabLst/>
              <a:defRPr/>
            </a:pPr>
            <a:endParaRPr kumimoji="0" lang="de-DE" sz="140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7" name="Rechteck 6">
            <a:extLst>
              <a:ext uri="{FF2B5EF4-FFF2-40B4-BE49-F238E27FC236}">
                <a16:creationId xmlns:a16="http://schemas.microsoft.com/office/drawing/2014/main" id="{9E076DFC-9DCC-E30C-367F-26E81499B1C5}"/>
              </a:ext>
            </a:extLst>
          </p:cNvPr>
          <p:cNvSpPr/>
          <p:nvPr/>
        </p:nvSpPr>
        <p:spPr bwMode="auto">
          <a:xfrm>
            <a:off x="551384" y="1628800"/>
            <a:ext cx="5400000"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400" b="1" i="0" u="none" strike="noStrike" kern="1200" cap="none" spc="0" normalizeH="0" baseline="0" noProof="0" dirty="0">
                <a:ln>
                  <a:noFill/>
                </a:ln>
                <a:solidFill>
                  <a:srgbClr val="FFFFFF"/>
                </a:solidFill>
                <a:effectLst/>
                <a:uLnTx/>
                <a:uFillTx/>
                <a:latin typeface="Arial" charset="0"/>
                <a:ea typeface="ＭＳ Ｐゴシック" charset="-128"/>
                <a:cs typeface="+mn-cs"/>
              </a:rPr>
              <a:t>Schritt-für-Schritt Einführung von Kennzahlen</a:t>
            </a:r>
          </a:p>
        </p:txBody>
      </p:sp>
      <p:graphicFrame>
        <p:nvGraphicFramePr>
          <p:cNvPr id="9" name="Tabelle 11">
            <a:extLst>
              <a:ext uri="{FF2B5EF4-FFF2-40B4-BE49-F238E27FC236}">
                <a16:creationId xmlns:a16="http://schemas.microsoft.com/office/drawing/2014/main" id="{9F6A6C2E-C8D6-580B-925E-6CF5F4753F03}"/>
              </a:ext>
            </a:extLst>
          </p:cNvPr>
          <p:cNvGraphicFramePr>
            <a:graphicFrameLocks noGrp="1"/>
          </p:cNvGraphicFramePr>
          <p:nvPr>
            <p:extLst>
              <p:ext uri="{D42A27DB-BD31-4B8C-83A1-F6EECF244321}">
                <p14:modId xmlns:p14="http://schemas.microsoft.com/office/powerpoint/2010/main" val="1546367335"/>
              </p:ext>
            </p:extLst>
          </p:nvPr>
        </p:nvGraphicFramePr>
        <p:xfrm>
          <a:off x="870405" y="4640452"/>
          <a:ext cx="4752529" cy="1515386"/>
        </p:xfrm>
        <a:graphic>
          <a:graphicData uri="http://schemas.openxmlformats.org/drawingml/2006/table">
            <a:tbl>
              <a:tblPr firstRow="1" bandRow="1">
                <a:tableStyleId>{5940675A-B579-460E-94D1-54222C63F5DA}</a:tableStyleId>
              </a:tblPr>
              <a:tblGrid>
                <a:gridCol w="1193147">
                  <a:extLst>
                    <a:ext uri="{9D8B030D-6E8A-4147-A177-3AD203B41FA5}">
                      <a16:colId xmlns:a16="http://schemas.microsoft.com/office/drawing/2014/main" val="3135960632"/>
                    </a:ext>
                  </a:extLst>
                </a:gridCol>
                <a:gridCol w="1080120">
                  <a:extLst>
                    <a:ext uri="{9D8B030D-6E8A-4147-A177-3AD203B41FA5}">
                      <a16:colId xmlns:a16="http://schemas.microsoft.com/office/drawing/2014/main" val="40654187"/>
                    </a:ext>
                  </a:extLst>
                </a:gridCol>
                <a:gridCol w="1111110">
                  <a:extLst>
                    <a:ext uri="{9D8B030D-6E8A-4147-A177-3AD203B41FA5}">
                      <a16:colId xmlns:a16="http://schemas.microsoft.com/office/drawing/2014/main" val="3779818357"/>
                    </a:ext>
                  </a:extLst>
                </a:gridCol>
                <a:gridCol w="1368152">
                  <a:extLst>
                    <a:ext uri="{9D8B030D-6E8A-4147-A177-3AD203B41FA5}">
                      <a16:colId xmlns:a16="http://schemas.microsoft.com/office/drawing/2014/main" val="439725410"/>
                    </a:ext>
                  </a:extLst>
                </a:gridCol>
              </a:tblGrid>
              <a:tr h="6804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050" b="1" dirty="0"/>
                        <a:t>Beispiel Installateur Klimafreund</a:t>
                      </a:r>
                    </a:p>
                  </a:txBody>
                  <a:tcPr>
                    <a:solidFill>
                      <a:srgbClr val="7B9C2A"/>
                    </a:solidFill>
                  </a:tcPr>
                </a:tc>
                <a:tc>
                  <a:txBody>
                    <a:bodyPr/>
                    <a:lstStyle/>
                    <a:p>
                      <a:r>
                        <a:rPr lang="de-DE" sz="1050" b="1" dirty="0"/>
                        <a:t>Absolute Emissionen</a:t>
                      </a:r>
                    </a:p>
                    <a:p>
                      <a:r>
                        <a:rPr lang="de-DE" sz="1050" b="0" dirty="0"/>
                        <a:t>(kg CO</a:t>
                      </a:r>
                      <a:r>
                        <a:rPr lang="de-DE" sz="1050" b="0" baseline="-25000" dirty="0"/>
                        <a:t>2</a:t>
                      </a:r>
                      <a:r>
                        <a:rPr lang="de-DE" sz="1050" b="0" dirty="0"/>
                        <a:t>e)</a:t>
                      </a:r>
                    </a:p>
                  </a:txBody>
                  <a:tcPr>
                    <a:solidFill>
                      <a:srgbClr val="7B9C2A"/>
                    </a:solidFill>
                  </a:tcPr>
                </a:tc>
                <a:tc>
                  <a:txBody>
                    <a:bodyPr/>
                    <a:lstStyle/>
                    <a:p>
                      <a:r>
                        <a:rPr lang="de-DE" sz="1050" b="1" dirty="0"/>
                        <a:t>Mitarbeitende</a:t>
                      </a:r>
                    </a:p>
                  </a:txBody>
                  <a:tcPr>
                    <a:solidFill>
                      <a:srgbClr val="7B9C2A"/>
                    </a:solidFill>
                  </a:tcPr>
                </a:tc>
                <a:tc>
                  <a:txBody>
                    <a:bodyPr/>
                    <a:lstStyle/>
                    <a:p>
                      <a:r>
                        <a:rPr lang="de-DE" sz="1050" b="1" dirty="0"/>
                        <a:t>Emissionen/</a:t>
                      </a:r>
                    </a:p>
                    <a:p>
                      <a:r>
                        <a:rPr lang="de-DE" sz="1050" b="1" dirty="0"/>
                        <a:t>Mitarbeitende </a:t>
                      </a:r>
                    </a:p>
                    <a:p>
                      <a:r>
                        <a:rPr lang="de-DE" sz="1050" b="0" dirty="0"/>
                        <a:t>(in kg CO</a:t>
                      </a:r>
                      <a:r>
                        <a:rPr lang="de-DE" sz="1050" b="0" baseline="-25000" dirty="0"/>
                        <a:t>2</a:t>
                      </a:r>
                      <a:r>
                        <a:rPr lang="de-DE" sz="1050" b="0" dirty="0"/>
                        <a:t>e pro Vollzeitäquivalent) </a:t>
                      </a:r>
                    </a:p>
                  </a:txBody>
                  <a:tcPr>
                    <a:solidFill>
                      <a:srgbClr val="7B9C2A"/>
                    </a:solidFill>
                  </a:tcPr>
                </a:tc>
                <a:extLst>
                  <a:ext uri="{0D108BD9-81ED-4DB2-BD59-A6C34878D82A}">
                    <a16:rowId xmlns:a16="http://schemas.microsoft.com/office/drawing/2014/main" val="637085322"/>
                  </a:ext>
                </a:extLst>
              </a:tr>
              <a:tr h="266203">
                <a:tc>
                  <a:txBody>
                    <a:bodyPr/>
                    <a:lstStyle/>
                    <a:p>
                      <a:r>
                        <a:rPr lang="de-DE" sz="1050" dirty="0"/>
                        <a:t>2019</a:t>
                      </a:r>
                    </a:p>
                  </a:txBody>
                  <a:tcPr/>
                </a:tc>
                <a:tc>
                  <a:txBody>
                    <a:bodyPr/>
                    <a:lstStyle/>
                    <a:p>
                      <a:r>
                        <a:rPr lang="de-DE" sz="1050" dirty="0"/>
                        <a:t>18.080</a:t>
                      </a:r>
                    </a:p>
                  </a:txBody>
                  <a:tcPr/>
                </a:tc>
                <a:tc>
                  <a:txBody>
                    <a:bodyPr/>
                    <a:lstStyle/>
                    <a:p>
                      <a:r>
                        <a:rPr lang="de-DE" sz="1050" dirty="0"/>
                        <a:t>15</a:t>
                      </a:r>
                    </a:p>
                  </a:txBody>
                  <a:tcPr/>
                </a:tc>
                <a:tc>
                  <a:txBody>
                    <a:bodyPr/>
                    <a:lstStyle/>
                    <a:p>
                      <a:r>
                        <a:rPr lang="de-DE" sz="1050" dirty="0"/>
                        <a:t>1.205</a:t>
                      </a:r>
                    </a:p>
                  </a:txBody>
                  <a:tcPr/>
                </a:tc>
                <a:extLst>
                  <a:ext uri="{0D108BD9-81ED-4DB2-BD59-A6C34878D82A}">
                    <a16:rowId xmlns:a16="http://schemas.microsoft.com/office/drawing/2014/main" val="1202211958"/>
                  </a:ext>
                </a:extLst>
              </a:tr>
              <a:tr h="233912">
                <a:tc>
                  <a:txBody>
                    <a:bodyPr/>
                    <a:lstStyle/>
                    <a:p>
                      <a:r>
                        <a:rPr lang="de-DE" sz="1050" dirty="0"/>
                        <a:t>2020</a:t>
                      </a:r>
                    </a:p>
                  </a:txBody>
                  <a:tcPr/>
                </a:tc>
                <a:tc>
                  <a:txBody>
                    <a:bodyPr/>
                    <a:lstStyle/>
                    <a:p>
                      <a:r>
                        <a:rPr lang="de-DE" sz="1050" dirty="0"/>
                        <a:t>16.000</a:t>
                      </a:r>
                    </a:p>
                  </a:txBody>
                  <a:tcPr/>
                </a:tc>
                <a:tc>
                  <a:txBody>
                    <a:bodyPr/>
                    <a:lstStyle/>
                    <a:p>
                      <a:r>
                        <a:rPr lang="de-DE" sz="1050" dirty="0"/>
                        <a:t>15</a:t>
                      </a:r>
                    </a:p>
                  </a:txBody>
                  <a:tcPr/>
                </a:tc>
                <a:tc>
                  <a:txBody>
                    <a:bodyPr/>
                    <a:lstStyle/>
                    <a:p>
                      <a:r>
                        <a:rPr lang="de-DE" sz="1050" dirty="0"/>
                        <a:t>1.067</a:t>
                      </a:r>
                    </a:p>
                  </a:txBody>
                  <a:tcPr/>
                </a:tc>
                <a:extLst>
                  <a:ext uri="{0D108BD9-81ED-4DB2-BD59-A6C34878D82A}">
                    <a16:rowId xmlns:a16="http://schemas.microsoft.com/office/drawing/2014/main" val="3681245931"/>
                  </a:ext>
                </a:extLst>
              </a:tr>
              <a:tr h="266203">
                <a:tc>
                  <a:txBody>
                    <a:bodyPr/>
                    <a:lstStyle/>
                    <a:p>
                      <a:r>
                        <a:rPr lang="de-DE" sz="1050" dirty="0"/>
                        <a:t>2021</a:t>
                      </a:r>
                    </a:p>
                  </a:txBody>
                  <a:tcPr/>
                </a:tc>
                <a:tc>
                  <a:txBody>
                    <a:bodyPr/>
                    <a:lstStyle/>
                    <a:p>
                      <a:r>
                        <a:rPr lang="de-DE" sz="1050" dirty="0"/>
                        <a:t>21.000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050" dirty="0"/>
                        <a:t>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050" dirty="0"/>
                        <a:t>1.000</a:t>
                      </a:r>
                    </a:p>
                  </a:txBody>
                  <a:tcPr/>
                </a:tc>
                <a:extLst>
                  <a:ext uri="{0D108BD9-81ED-4DB2-BD59-A6C34878D82A}">
                    <a16:rowId xmlns:a16="http://schemas.microsoft.com/office/drawing/2014/main" val="3510890523"/>
                  </a:ext>
                </a:extLst>
              </a:tr>
            </a:tbl>
          </a:graphicData>
        </a:graphic>
      </p:graphicFrame>
      <p:sp>
        <p:nvSpPr>
          <p:cNvPr id="2" name="Rectangle 8">
            <a:extLst>
              <a:ext uri="{FF2B5EF4-FFF2-40B4-BE49-F238E27FC236}">
                <a16:creationId xmlns:a16="http://schemas.microsoft.com/office/drawing/2014/main" id="{730D4A0A-08FB-AD0A-A419-76C95A433AED}"/>
              </a:ext>
            </a:extLst>
          </p:cNvPr>
          <p:cNvSpPr>
            <a:spLocks noGrp="1" noChangeArrowheads="1"/>
          </p:cNvSpPr>
          <p:nvPr>
            <p:ph type="ftr" sz="quarter" idx="3"/>
          </p:nvPr>
        </p:nvSpPr>
        <p:spPr bwMode="auto">
          <a:xfrm>
            <a:off x="5624354" y="6475412"/>
            <a:ext cx="6183646"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defRPr sz="1000" b="1">
                <a:solidFill>
                  <a:srgbClr val="3B687F"/>
                </a:solidFill>
              </a:defRPr>
            </a:lvl1pPr>
          </a:lstStyle>
          <a:p>
            <a:r>
              <a:rPr lang="de-DE" altLang="de-DE" dirty="0"/>
              <a:t>Handlungshilfe Klimamanagement für Einsteiger </a:t>
            </a:r>
            <a:r>
              <a:rPr lang="de-DE" dirty="0"/>
              <a:t>| © LfU | IZU Infozentrum UmweltWirtschaft | 2023</a:t>
            </a:r>
          </a:p>
        </p:txBody>
      </p:sp>
      <p:sp>
        <p:nvSpPr>
          <p:cNvPr id="3" name="Textfeld 1">
            <a:extLst>
              <a:ext uri="{FF2B5EF4-FFF2-40B4-BE49-F238E27FC236}">
                <a16:creationId xmlns:a16="http://schemas.microsoft.com/office/drawing/2014/main" id="{9C93460A-B3CD-FE72-0AA3-CCE4DBBFFDC0}"/>
              </a:ext>
            </a:extLst>
          </p:cNvPr>
          <p:cNvSpPr txBox="1"/>
          <p:nvPr/>
        </p:nvSpPr>
        <p:spPr>
          <a:xfrm rot="16200000">
            <a:off x="6217850" y="5027412"/>
            <a:ext cx="702436" cy="246221"/>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de-DE" sz="1000" b="1" dirty="0">
                <a:solidFill>
                  <a:srgbClr val="3B687F"/>
                </a:solidFill>
              </a:rPr>
              <a:t>Kg CO</a:t>
            </a:r>
            <a:r>
              <a:rPr lang="de-DE" sz="1000" b="1" baseline="-25000" dirty="0">
                <a:solidFill>
                  <a:srgbClr val="3B687F"/>
                </a:solidFill>
              </a:rPr>
              <a:t>2</a:t>
            </a:r>
            <a:r>
              <a:rPr lang="de-DE" sz="1000" b="1" dirty="0">
                <a:solidFill>
                  <a:srgbClr val="3B687F"/>
                </a:solidFill>
              </a:rPr>
              <a:t>e</a:t>
            </a:r>
          </a:p>
        </p:txBody>
      </p:sp>
      <p:sp>
        <p:nvSpPr>
          <p:cNvPr id="11" name="Textfeld 1">
            <a:extLst>
              <a:ext uri="{FF2B5EF4-FFF2-40B4-BE49-F238E27FC236}">
                <a16:creationId xmlns:a16="http://schemas.microsoft.com/office/drawing/2014/main" id="{3E7D15AB-107F-86EC-AABD-C215AAB93145}"/>
              </a:ext>
            </a:extLst>
          </p:cNvPr>
          <p:cNvSpPr txBox="1"/>
          <p:nvPr/>
        </p:nvSpPr>
        <p:spPr>
          <a:xfrm rot="16200000">
            <a:off x="10815673" y="4945637"/>
            <a:ext cx="1273145" cy="400110"/>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de-DE" sz="1000" b="1" dirty="0">
                <a:solidFill>
                  <a:srgbClr val="F9B000"/>
                </a:solidFill>
              </a:rPr>
              <a:t>Kg CO</a:t>
            </a:r>
            <a:r>
              <a:rPr lang="de-DE" sz="1000" b="1" baseline="-25000" dirty="0">
                <a:solidFill>
                  <a:srgbClr val="F9B000"/>
                </a:solidFill>
              </a:rPr>
              <a:t>2</a:t>
            </a:r>
            <a:r>
              <a:rPr lang="de-DE" sz="1000" b="1" dirty="0">
                <a:solidFill>
                  <a:srgbClr val="F9B000"/>
                </a:solidFill>
              </a:rPr>
              <a:t>e pro </a:t>
            </a:r>
          </a:p>
          <a:p>
            <a:pPr algn="l"/>
            <a:r>
              <a:rPr lang="de-DE" sz="1000" b="1" dirty="0">
                <a:solidFill>
                  <a:srgbClr val="F9B000"/>
                </a:solidFill>
              </a:rPr>
              <a:t>Vollzeitäquivalent</a:t>
            </a:r>
          </a:p>
        </p:txBody>
      </p:sp>
      <p:sp>
        <p:nvSpPr>
          <p:cNvPr id="12" name="Textfeld 1">
            <a:extLst>
              <a:ext uri="{FF2B5EF4-FFF2-40B4-BE49-F238E27FC236}">
                <a16:creationId xmlns:a16="http://schemas.microsoft.com/office/drawing/2014/main" id="{94634D43-0833-2BD4-00AE-E47225DF2BE3}"/>
              </a:ext>
            </a:extLst>
          </p:cNvPr>
          <p:cNvSpPr txBox="1"/>
          <p:nvPr/>
        </p:nvSpPr>
        <p:spPr>
          <a:xfrm>
            <a:off x="8234724" y="5882617"/>
            <a:ext cx="795411" cy="246221"/>
          </a:xfrm>
          <a:prstGeom prst="rect">
            <a:avLst/>
          </a:prstGeom>
          <a:noFill/>
        </p:spPr>
        <p:txBody>
          <a:bodyPr wrap="non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lang="de-DE" sz="1000" b="1" dirty="0">
                <a:solidFill>
                  <a:schemeClr val="tx1">
                    <a:lumMod val="65000"/>
                    <a:lumOff val="35000"/>
                  </a:schemeClr>
                </a:solidFill>
              </a:rPr>
              <a:t>Bilanzjahr</a:t>
            </a:r>
            <a:endParaRPr lang="de-DE" sz="1050" b="1" dirty="0">
              <a:solidFill>
                <a:schemeClr val="tx1">
                  <a:lumMod val="65000"/>
                  <a:lumOff val="35000"/>
                </a:schemeClr>
              </a:solidFill>
            </a:endParaRPr>
          </a:p>
        </p:txBody>
      </p:sp>
      <p:sp>
        <p:nvSpPr>
          <p:cNvPr id="14" name="Textfeld 8">
            <a:extLst>
              <a:ext uri="{FF2B5EF4-FFF2-40B4-BE49-F238E27FC236}">
                <a16:creationId xmlns:a16="http://schemas.microsoft.com/office/drawing/2014/main" id="{8F172FB1-8379-D999-75E2-B9D990829D65}"/>
              </a:ext>
            </a:extLst>
          </p:cNvPr>
          <p:cNvSpPr txBox="1"/>
          <p:nvPr/>
        </p:nvSpPr>
        <p:spPr>
          <a:xfrm rot="16200000">
            <a:off x="10519942" y="4648691"/>
            <a:ext cx="2783461" cy="230832"/>
          </a:xfrm>
          <a:prstGeom prst="rect">
            <a:avLst/>
          </a:prstGeom>
          <a:noFill/>
        </p:spPr>
        <p:txBody>
          <a:bodyPr wrap="square" rtlCol="0">
            <a:spAutoFit/>
          </a:bodyPr>
          <a:lstStyle/>
          <a:p>
            <a:pPr algn="l"/>
            <a:r>
              <a:rPr lang="de-DE" sz="900" i="1" dirty="0">
                <a:latin typeface="+mj-lt"/>
              </a:rPr>
              <a:t>Quelle: </a:t>
            </a:r>
            <a:r>
              <a:rPr lang="de-DE" sz="900" i="1" dirty="0">
                <a:latin typeface="+mn-lt"/>
              </a:rPr>
              <a:t>Grafik erstellt mit Excel</a:t>
            </a:r>
            <a:endParaRPr lang="de-DE" sz="900" i="1" dirty="0">
              <a:latin typeface="+mj-lt"/>
            </a:endParaRPr>
          </a:p>
        </p:txBody>
      </p:sp>
      <p:grpSp>
        <p:nvGrpSpPr>
          <p:cNvPr id="15" name="Gruppieren 14"/>
          <p:cNvGrpSpPr/>
          <p:nvPr/>
        </p:nvGrpSpPr>
        <p:grpSpPr>
          <a:xfrm>
            <a:off x="7320136" y="6240363"/>
            <a:ext cx="3490444" cy="261610"/>
            <a:chOff x="7320136" y="6291163"/>
            <a:chExt cx="3490444" cy="261610"/>
          </a:xfrm>
        </p:grpSpPr>
        <p:cxnSp>
          <p:nvCxnSpPr>
            <p:cNvPr id="16" name="Gerader Verbinder 15"/>
            <p:cNvCxnSpPr/>
            <p:nvPr/>
          </p:nvCxnSpPr>
          <p:spPr bwMode="auto">
            <a:xfrm>
              <a:off x="7320136" y="6414452"/>
              <a:ext cx="349957" cy="0"/>
            </a:xfrm>
            <a:prstGeom prst="line">
              <a:avLst/>
            </a:prstGeom>
            <a:solidFill>
              <a:schemeClr val="accent1"/>
            </a:solidFill>
            <a:ln w="28575" cap="flat" cmpd="sng" algn="ctr">
              <a:solidFill>
                <a:srgbClr val="3B687F"/>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Textfeld 16"/>
            <p:cNvSpPr txBox="1"/>
            <p:nvPr/>
          </p:nvSpPr>
          <p:spPr>
            <a:xfrm>
              <a:off x="7670614" y="6291163"/>
              <a:ext cx="3139966" cy="261610"/>
            </a:xfrm>
            <a:prstGeom prst="rect">
              <a:avLst/>
            </a:prstGeom>
            <a:noFill/>
          </p:spPr>
          <p:txBody>
            <a:bodyPr wrap="square" rtlCol="0">
              <a:spAutoFit/>
            </a:bodyPr>
            <a:lstStyle/>
            <a:p>
              <a:pPr algn="l"/>
              <a:r>
                <a:rPr lang="de-DE" sz="1050" dirty="0"/>
                <a:t>Absolute Emissionen</a:t>
              </a:r>
            </a:p>
          </p:txBody>
        </p:sp>
      </p:grpSp>
      <p:grpSp>
        <p:nvGrpSpPr>
          <p:cNvPr id="18" name="Gruppieren 17"/>
          <p:cNvGrpSpPr/>
          <p:nvPr/>
        </p:nvGrpSpPr>
        <p:grpSpPr>
          <a:xfrm>
            <a:off x="7320136" y="6055375"/>
            <a:ext cx="3487818" cy="261610"/>
            <a:chOff x="7320136" y="6106175"/>
            <a:chExt cx="3487818" cy="261610"/>
          </a:xfrm>
        </p:grpSpPr>
        <p:cxnSp>
          <p:nvCxnSpPr>
            <p:cNvPr id="19" name="Gerader Verbinder 18"/>
            <p:cNvCxnSpPr/>
            <p:nvPr/>
          </p:nvCxnSpPr>
          <p:spPr bwMode="auto">
            <a:xfrm>
              <a:off x="7320136" y="6237312"/>
              <a:ext cx="349957" cy="0"/>
            </a:xfrm>
            <a:prstGeom prst="line">
              <a:avLst/>
            </a:prstGeom>
            <a:solidFill>
              <a:schemeClr val="accent1"/>
            </a:solidFill>
            <a:ln w="28575" cap="flat" cmpd="sng" algn="ctr">
              <a:solidFill>
                <a:srgbClr val="F9AA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Textfeld 20"/>
            <p:cNvSpPr txBox="1"/>
            <p:nvPr/>
          </p:nvSpPr>
          <p:spPr>
            <a:xfrm>
              <a:off x="7667988" y="6106175"/>
              <a:ext cx="3139966" cy="261610"/>
            </a:xfrm>
            <a:prstGeom prst="rect">
              <a:avLst/>
            </a:prstGeom>
            <a:noFill/>
          </p:spPr>
          <p:txBody>
            <a:bodyPr wrap="square" rtlCol="0">
              <a:spAutoFit/>
            </a:bodyPr>
            <a:lstStyle/>
            <a:p>
              <a:pPr algn="l"/>
              <a:r>
                <a:rPr lang="de-DE" sz="1050" dirty="0"/>
                <a:t>Emissionen / Mitarbeitende</a:t>
              </a:r>
            </a:p>
          </p:txBody>
        </p:sp>
      </p:grpSp>
    </p:spTree>
    <p:extLst>
      <p:ext uri="{BB962C8B-B14F-4D97-AF65-F5344CB8AC3E}">
        <p14:creationId xmlns:p14="http://schemas.microsoft.com/office/powerpoint/2010/main" val="468173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DEB404-24EC-DA4A-CF6E-0CB88D1D67D8}"/>
              </a:ext>
            </a:extLst>
          </p:cNvPr>
          <p:cNvSpPr>
            <a:spLocks noGrp="1"/>
          </p:cNvSpPr>
          <p:nvPr>
            <p:ph type="title"/>
          </p:nvPr>
        </p:nvSpPr>
        <p:spPr/>
        <p:txBody>
          <a:bodyPr/>
          <a:lstStyle/>
          <a:p>
            <a:r>
              <a:rPr lang="de-DE" dirty="0"/>
              <a:t>Bewertung und Weiterentwicklung</a:t>
            </a:r>
          </a:p>
        </p:txBody>
      </p:sp>
      <p:sp>
        <p:nvSpPr>
          <p:cNvPr id="3" name="Inhaltsplatzhalter 2">
            <a:extLst>
              <a:ext uri="{FF2B5EF4-FFF2-40B4-BE49-F238E27FC236}">
                <a16:creationId xmlns:a16="http://schemas.microsoft.com/office/drawing/2014/main" id="{A397942F-26A1-02AA-B5A3-EB55A5E5276C}"/>
              </a:ext>
            </a:extLst>
          </p:cNvPr>
          <p:cNvSpPr>
            <a:spLocks noGrp="1"/>
          </p:cNvSpPr>
          <p:nvPr>
            <p:ph idx="1"/>
          </p:nvPr>
        </p:nvSpPr>
        <p:spPr>
          <a:xfrm>
            <a:off x="551384" y="1628776"/>
            <a:ext cx="6394711" cy="4697413"/>
          </a:xfrm>
        </p:spPr>
        <p:txBody>
          <a:bodyPr/>
          <a:lstStyle/>
          <a:p>
            <a:pPr marL="0" marR="0" lvl="0" indent="0" algn="l" defTabSz="914400" rtl="0" eaLnBrk="1" fontAlgn="base" latinLnBrk="0" hangingPunct="1">
              <a:lnSpc>
                <a:spcPts val="1600"/>
              </a:lnSpc>
              <a:spcBef>
                <a:spcPts val="800"/>
              </a:spcBef>
              <a:spcAft>
                <a:spcPct val="0"/>
              </a:spcAft>
              <a:buClr>
                <a:srgbClr val="000000"/>
              </a:buClr>
              <a:buSzTx/>
              <a:buFontTx/>
              <a:buNone/>
              <a:tabLst/>
              <a:defRPr/>
            </a:pPr>
            <a:r>
              <a:rPr kumimoji="0" lang="de-DE" altLang="en-US" sz="1400" i="0" u="none" strike="noStrike" kern="0" cap="none" spc="0" normalizeH="0" baseline="0" noProof="0" dirty="0">
                <a:ln>
                  <a:noFill/>
                </a:ln>
                <a:effectLst/>
                <a:uLnTx/>
                <a:uFillTx/>
                <a:latin typeface="Arial"/>
                <a:ea typeface="ＭＳ Ｐゴシック"/>
                <a:cs typeface="+mn-cs"/>
              </a:rPr>
              <a:t>Auch der Prozess der Umsetzung im Betrieb sollte kontinuierlich verbessert werden. Dafür sollten die einbezogenen Mitarbeitenden gemeinsam mit der Geschäftsführung mindestens einmal pro Jahr rückwirkend den bewerteten Zeitraum betrachten. Gehen Sie hierbei vor allem auf folgende Punkte ein:</a:t>
            </a:r>
            <a:endParaRPr lang="de-DE" sz="1400" dirty="0"/>
          </a:p>
          <a:p>
            <a:pPr marL="0" indent="0">
              <a:buNone/>
            </a:pPr>
            <a:endParaRPr lang="de-DE" sz="1400" dirty="0"/>
          </a:p>
        </p:txBody>
      </p:sp>
      <p:sp>
        <p:nvSpPr>
          <p:cNvPr id="5" name="Foliennummernplatzhalter 4">
            <a:extLst>
              <a:ext uri="{FF2B5EF4-FFF2-40B4-BE49-F238E27FC236}">
                <a16:creationId xmlns:a16="http://schemas.microsoft.com/office/drawing/2014/main" id="{8768CB75-3A24-55D4-6C92-957BADA94A19}"/>
              </a:ext>
            </a:extLst>
          </p:cNvPr>
          <p:cNvSpPr>
            <a:spLocks noGrp="1"/>
          </p:cNvSpPr>
          <p:nvPr>
            <p:ph type="sldNum" sz="quarter" idx="13"/>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fld id="{894680D0-7A83-433A-9719-C4143F27F647}" type="slidenum">
              <a:rPr kumimoji="0" lang="de-DE" sz="1000" b="0" i="0" u="none" strike="noStrike" kern="1200" cap="none" spc="0" normalizeH="0" baseline="0" noProof="0" smtClean="0">
                <a:ln>
                  <a:noFill/>
                </a:ln>
                <a:solidFill>
                  <a:srgbClr val="3B687F"/>
                </a:solidFill>
                <a:effectLst/>
                <a:uLnTx/>
                <a:uFillTx/>
                <a:latin typeface="Arial" charset="0"/>
                <a:ea typeface="ＭＳ Ｐゴシック"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28</a:t>
            </a:fld>
            <a:endParaRPr kumimoji="0" lang="de-DE" sz="1000" b="0" i="0" u="none" strike="noStrike" kern="1200" cap="none" spc="0" normalizeH="0" baseline="0" noProof="0" dirty="0">
              <a:ln>
                <a:noFill/>
              </a:ln>
              <a:solidFill>
                <a:srgbClr val="3B687F"/>
              </a:solidFill>
              <a:effectLst/>
              <a:uLnTx/>
              <a:uFillTx/>
              <a:latin typeface="Arial" charset="0"/>
              <a:ea typeface="ＭＳ Ｐゴシック" charset="-128"/>
              <a:cs typeface="+mn-cs"/>
            </a:endParaRPr>
          </a:p>
        </p:txBody>
      </p:sp>
      <p:graphicFrame>
        <p:nvGraphicFramePr>
          <p:cNvPr id="13" name="Diagramm 12">
            <a:extLst>
              <a:ext uri="{FF2B5EF4-FFF2-40B4-BE49-F238E27FC236}">
                <a16:creationId xmlns:a16="http://schemas.microsoft.com/office/drawing/2014/main" id="{D0382B23-6890-3579-2D9C-59FE7AE01B9C}"/>
              </a:ext>
            </a:extLst>
          </p:cNvPr>
          <p:cNvGraphicFramePr/>
          <p:nvPr>
            <p:extLst>
              <p:ext uri="{D42A27DB-BD31-4B8C-83A1-F6EECF244321}">
                <p14:modId xmlns:p14="http://schemas.microsoft.com/office/powerpoint/2010/main" val="2803245709"/>
              </p:ext>
            </p:extLst>
          </p:nvPr>
        </p:nvGraphicFramePr>
        <p:xfrm>
          <a:off x="517501" y="2492896"/>
          <a:ext cx="6552728" cy="40269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5" name="Grafik 14" descr="Auktionshammer Silhouette">
            <a:extLst>
              <a:ext uri="{FF2B5EF4-FFF2-40B4-BE49-F238E27FC236}">
                <a16:creationId xmlns:a16="http://schemas.microsoft.com/office/drawing/2014/main" id="{90240C97-E246-970A-D09D-B2EB91828DE0}"/>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174003" y="5072632"/>
            <a:ext cx="360000" cy="360000"/>
          </a:xfrm>
          <a:prstGeom prst="rect">
            <a:avLst/>
          </a:prstGeom>
        </p:spPr>
      </p:pic>
      <p:pic>
        <p:nvPicPr>
          <p:cNvPr id="19" name="Grafik 18" descr="Präsentation mit Kreisdiagramm Silhouette">
            <a:extLst>
              <a:ext uri="{FF2B5EF4-FFF2-40B4-BE49-F238E27FC236}">
                <a16:creationId xmlns:a16="http://schemas.microsoft.com/office/drawing/2014/main" id="{C08EA0A7-E8C1-0160-1DD8-887752567EA3}"/>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40291" y="2868287"/>
            <a:ext cx="360000" cy="360000"/>
          </a:xfrm>
          <a:prstGeom prst="rect">
            <a:avLst/>
          </a:prstGeom>
        </p:spPr>
      </p:pic>
      <p:pic>
        <p:nvPicPr>
          <p:cNvPr id="21" name="Grafik 20" descr="Präsentation mit Checkliste Silhouette">
            <a:extLst>
              <a:ext uri="{FF2B5EF4-FFF2-40B4-BE49-F238E27FC236}">
                <a16:creationId xmlns:a16="http://schemas.microsoft.com/office/drawing/2014/main" id="{0C55E2D9-64AD-E2B2-4CC1-85E88BC17C9D}"/>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1189427" y="4372813"/>
            <a:ext cx="360000" cy="360000"/>
          </a:xfrm>
          <a:prstGeom prst="rect">
            <a:avLst/>
          </a:prstGeom>
        </p:spPr>
      </p:pic>
      <p:pic>
        <p:nvPicPr>
          <p:cNvPr id="23" name="Grafik 22" descr="Glühbirne und Zahnrad Silhouette">
            <a:extLst>
              <a:ext uri="{FF2B5EF4-FFF2-40B4-BE49-F238E27FC236}">
                <a16:creationId xmlns:a16="http://schemas.microsoft.com/office/drawing/2014/main" id="{FB6115FD-7164-18F7-3394-049EC5CB8344}"/>
              </a:ext>
            </a:extLst>
          </p:cNvPr>
          <p:cNvPicPr>
            <a:picLocks noChangeAspect="1"/>
          </p:cNvPicPr>
          <p:nvPr/>
        </p:nvPicPr>
        <p:blipFill>
          <a:blip r:embed="rId13" cstate="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740291" y="5830794"/>
            <a:ext cx="360000" cy="360000"/>
          </a:xfrm>
          <a:prstGeom prst="rect">
            <a:avLst/>
          </a:prstGeom>
        </p:spPr>
      </p:pic>
      <p:pic>
        <p:nvPicPr>
          <p:cNvPr id="27" name="Grafik 26" descr="Monatskalender Silhouette">
            <a:extLst>
              <a:ext uri="{FF2B5EF4-FFF2-40B4-BE49-F238E27FC236}">
                <a16:creationId xmlns:a16="http://schemas.microsoft.com/office/drawing/2014/main" id="{D0B5ABD7-12E6-B93C-9FD8-6299DC87A2F2}"/>
              </a:ext>
            </a:extLst>
          </p:cNvPr>
          <p:cNvPicPr>
            <a:picLocks noChangeAspect="1"/>
          </p:cNvPicPr>
          <p:nvPr/>
        </p:nvPicPr>
        <p:blipFill>
          <a:blip r:embed="rId15" cstate="print">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1120667" y="3603678"/>
            <a:ext cx="360000" cy="360000"/>
          </a:xfrm>
          <a:prstGeom prst="rect">
            <a:avLst/>
          </a:prstGeom>
        </p:spPr>
      </p:pic>
      <p:sp>
        <p:nvSpPr>
          <p:cNvPr id="6" name="Textfeld 5">
            <a:extLst>
              <a:ext uri="{FF2B5EF4-FFF2-40B4-BE49-F238E27FC236}">
                <a16:creationId xmlns:a16="http://schemas.microsoft.com/office/drawing/2014/main" id="{08BBC83E-9E76-11FF-366F-7D81674CEBFA}"/>
              </a:ext>
            </a:extLst>
          </p:cNvPr>
          <p:cNvSpPr txBox="1"/>
          <p:nvPr/>
        </p:nvSpPr>
        <p:spPr>
          <a:xfrm>
            <a:off x="760667" y="6470674"/>
            <a:ext cx="3463125" cy="246221"/>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000" b="0" i="0" u="none" strike="noStrike" kern="1200" cap="none" spc="0" normalizeH="0" baseline="0" noProof="0" dirty="0">
                <a:ln>
                  <a:noFill/>
                </a:ln>
                <a:solidFill>
                  <a:srgbClr val="000000"/>
                </a:solidFill>
                <a:effectLst/>
                <a:uLnTx/>
                <a:uFillTx/>
                <a:latin typeface="Arial" charset="0"/>
                <a:ea typeface="ＭＳ Ｐゴシック" charset="-128"/>
                <a:cs typeface="+mn-cs"/>
              </a:rPr>
              <a:t>Angelehnt an die Anforderungen der ISO 14001</a:t>
            </a:r>
          </a:p>
        </p:txBody>
      </p:sp>
      <p:sp>
        <p:nvSpPr>
          <p:cNvPr id="7" name="Rechteck 6">
            <a:extLst>
              <a:ext uri="{FF2B5EF4-FFF2-40B4-BE49-F238E27FC236}">
                <a16:creationId xmlns:a16="http://schemas.microsoft.com/office/drawing/2014/main" id="{77ACF263-028C-A175-FC53-B0228A807BF1}"/>
              </a:ext>
            </a:extLst>
          </p:cNvPr>
          <p:cNvSpPr/>
          <p:nvPr/>
        </p:nvSpPr>
        <p:spPr bwMode="auto">
          <a:xfrm>
            <a:off x="7279512" y="1823091"/>
            <a:ext cx="4528488" cy="4549744"/>
          </a:xfrm>
          <a:prstGeom prst="rect">
            <a:avLst/>
          </a:prstGeom>
          <a:solidFill>
            <a:srgbClr val="7B9C2A"/>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400" rtl="0" eaLnBrk="0" fontAlgn="base" latinLnBrk="0" hangingPunct="0">
              <a:lnSpc>
                <a:spcPct val="100000"/>
              </a:lnSpc>
              <a:spcBef>
                <a:spcPts val="600"/>
              </a:spcBef>
              <a:spcAft>
                <a:spcPct val="0"/>
              </a:spcAft>
              <a:buClrTx/>
              <a:buSzTx/>
              <a:buFontTx/>
              <a:buNone/>
              <a:tabLst/>
              <a:defRPr/>
            </a:pPr>
            <a:endPar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0" marR="0" lvl="0" indent="0" algn="l" defTabSz="914400" rtl="0" eaLnBrk="0" fontAlgn="base" latinLnBrk="0" hangingPunct="0">
              <a:lnSpc>
                <a:spcPct val="100000"/>
              </a:lnSpc>
              <a:spcBef>
                <a:spcPts val="600"/>
              </a:spcBef>
              <a:spcAft>
                <a:spcPct val="0"/>
              </a:spcAft>
              <a:buClrTx/>
              <a:buSzTx/>
              <a:buFontTx/>
              <a:buNone/>
              <a:tabLst/>
              <a:defRPr/>
            </a:pPr>
            <a:r>
              <a:rPr kumimoji="0" lang="de-DE" sz="1200" b="1" i="0" u="none" strike="noStrike" kern="1200" cap="none" spc="0" normalizeH="0" baseline="0" noProof="0" dirty="0">
                <a:ln>
                  <a:noFill/>
                </a:ln>
                <a:solidFill>
                  <a:srgbClr val="000000"/>
                </a:solidFill>
                <a:effectLst/>
                <a:uLnTx/>
                <a:uFillTx/>
                <a:latin typeface="Arial" charset="0"/>
                <a:ea typeface="ＭＳ Ｐゴシック" charset="-128"/>
                <a:cs typeface="+mn-cs"/>
              </a:rPr>
              <a:t>Der Installateur Klimafreund</a:t>
            </a:r>
          </a:p>
          <a:p>
            <a:pPr marL="0" marR="0" lvl="0" indent="0" algn="l" defTabSz="914400" rtl="0" eaLnBrk="0" fontAlgn="base" latinLnBrk="0" hangingPunct="0">
              <a:lnSpc>
                <a:spcPct val="100000"/>
              </a:lnSpc>
              <a:spcBef>
                <a:spcPts val="60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Klimafreund hält fest:</a:t>
            </a:r>
          </a:p>
          <a:p>
            <a:pPr marL="171450" lvl="0" indent="-171450" algn="l">
              <a:spcBef>
                <a:spcPts val="600"/>
              </a:spcBef>
              <a:buFont typeface="Arial" panose="020B0604020202020204" pitchFamily="34" charset="0"/>
              <a:buChar char="•"/>
              <a:defRPr/>
            </a:pPr>
            <a:r>
              <a:rPr lang="de-DE" sz="1200" dirty="0">
                <a:solidFill>
                  <a:srgbClr val="000000"/>
                </a:solidFill>
              </a:rPr>
              <a:t>Laut der Angaben des Herstellers spart die </a:t>
            </a: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LED-Beleuchtung 80 % Energie ein im Vergleich zur bisherigen Beleuchtung.</a:t>
            </a:r>
          </a:p>
          <a:p>
            <a:pPr marL="171450" marR="0" lvl="0" indent="-171450" algn="l" defTabSz="914400" rtl="0" eaLnBrk="0" fontAlgn="base" latinLnBrk="0" hangingPunct="0">
              <a:lnSpc>
                <a:spcPct val="100000"/>
              </a:lnSpc>
              <a:spcBef>
                <a:spcPts val="600"/>
              </a:spcBef>
              <a:spcAft>
                <a:spcPct val="0"/>
              </a:spcAft>
              <a:buClrTx/>
              <a:buSzTx/>
              <a:buFont typeface="Arial" panose="020B0604020202020204" pitchFamily="34" charset="0"/>
              <a:buChar char="•"/>
              <a:tabLst/>
              <a:defRPr/>
            </a:pPr>
            <a:r>
              <a:rPr kumimoji="0" lang="de-DE" sz="1200" b="0" i="0" u="none" strike="noStrike" kern="1200" cap="none" spc="0" normalizeH="0" baseline="0" noProof="0" dirty="0">
                <a:ln>
                  <a:noFill/>
                </a:ln>
                <a:effectLst/>
                <a:uLnTx/>
                <a:uFillTx/>
                <a:latin typeface="Arial" charset="0"/>
                <a:ea typeface="ＭＳ Ｐゴシック" charset="-128"/>
                <a:cs typeface="+mn-cs"/>
              </a:rPr>
              <a:t>Durch die </a:t>
            </a:r>
            <a:r>
              <a:rPr lang="de-DE" sz="1200" dirty="0"/>
              <a:t>Umstellung auf </a:t>
            </a:r>
            <a:r>
              <a:rPr kumimoji="0" lang="de-DE" sz="1200" b="0" i="0" u="none" strike="noStrike" kern="1200" cap="none" spc="0" normalizeH="0" baseline="0" noProof="0" dirty="0">
                <a:ln>
                  <a:noFill/>
                </a:ln>
                <a:effectLst/>
                <a:uLnTx/>
                <a:uFillTx/>
                <a:latin typeface="Arial" charset="0"/>
                <a:ea typeface="ＭＳ Ｐゴシック" charset="-128"/>
                <a:cs typeface="+mn-cs"/>
              </a:rPr>
              <a:t>Grünstrom gehen keine Emissionen für den Energieverbrauch in die Bilanzierung mehr ein. </a:t>
            </a:r>
          </a:p>
          <a:p>
            <a:pPr marL="171450" marR="0" lvl="0" indent="-171450" algn="l" defTabSz="914400" rtl="0" eaLnBrk="0" fontAlgn="base" latinLnBrk="0" hangingPunct="0">
              <a:lnSpc>
                <a:spcPct val="100000"/>
              </a:lnSpc>
              <a:spcBef>
                <a:spcPts val="600"/>
              </a:spcBef>
              <a:spcAft>
                <a:spcPct val="0"/>
              </a:spcAft>
              <a:buClrTx/>
              <a:buSzTx/>
              <a:buFont typeface="Arial" panose="020B0604020202020204" pitchFamily="34" charset="0"/>
              <a:buChar char="•"/>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Durch die Einführung eines Fuhrparkmanagements konnte man die Emissionen der Fahrzeuge um 15 % reduzieren. </a:t>
            </a:r>
          </a:p>
          <a:p>
            <a:pPr marL="0" marR="0" lvl="0" indent="0" algn="l" defTabSz="914400" rtl="0" eaLnBrk="0" fontAlgn="base" latinLnBrk="0" hangingPunct="0">
              <a:lnSpc>
                <a:spcPct val="100000"/>
              </a:lnSpc>
              <a:spcBef>
                <a:spcPts val="60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Klimafreund vergleicht das mit ihren Klimaziel: „Im Vergleich zum Vorjahr wollen wir innerhalb der nächsten drei Jahre die Emissionen unserer Fahrzeuge um 30 % reduzieren“. Hier ist man auf einem guten Weg.</a:t>
            </a:r>
          </a:p>
          <a:p>
            <a:pPr marL="0" marR="0" lvl="0" indent="0" algn="l" defTabSz="914400" rtl="0" eaLnBrk="0" fontAlgn="base" latinLnBrk="0" hangingPunct="0">
              <a:lnSpc>
                <a:spcPct val="100000"/>
              </a:lnSpc>
              <a:spcBef>
                <a:spcPts val="60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Als Korrekturmaßnahme will man zukünftig auch Leckage von Kältemittel in der Klimabilanz betrachten. Das war bisher nicht der Fall.</a:t>
            </a:r>
          </a:p>
          <a:p>
            <a:pPr marL="0" marR="0" lvl="0" indent="0" algn="l" defTabSz="914400" rtl="0" eaLnBrk="0" fontAlgn="base" latinLnBrk="0" hangingPunct="0">
              <a:lnSpc>
                <a:spcPct val="100000"/>
              </a:lnSpc>
              <a:spcBef>
                <a:spcPts val="60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Neue rechtliche Rahmenbedingungen gibt es aktuell nicht.</a:t>
            </a:r>
          </a:p>
          <a:p>
            <a:pPr marL="0" marR="0" lvl="0" indent="0" algn="l" defTabSz="914400" rtl="0" eaLnBrk="0" fontAlgn="base" latinLnBrk="0" hangingPunct="0">
              <a:lnSpc>
                <a:spcPct val="100000"/>
              </a:lnSpc>
              <a:spcBef>
                <a:spcPts val="60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Bei einem Gespräch mit Mitarbeitenden kommt heraus, dass sich die Mitarbeitenden eine Nachhaltigkeitsschulung wünschen. Das wird für das nächste Quartal geplant.</a:t>
            </a:r>
          </a:p>
          <a:p>
            <a:pPr marL="0" marR="0" lvl="0" indent="0" algn="l" defTabSz="914400" rtl="0" eaLnBrk="0" fontAlgn="base" latinLnBrk="0" hangingPunct="0">
              <a:lnSpc>
                <a:spcPct val="100000"/>
              </a:lnSpc>
              <a:spcBef>
                <a:spcPts val="600"/>
              </a:spcBef>
              <a:spcAft>
                <a:spcPct val="0"/>
              </a:spcAft>
              <a:buClrTx/>
              <a:buSzTx/>
              <a:buFontTx/>
              <a:buNone/>
              <a:tabLst/>
              <a:defRPr/>
            </a:pP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0" marR="0" lvl="0" indent="0" algn="l" defTabSz="914400" rtl="0" eaLnBrk="0" fontAlgn="base" latinLnBrk="0" hangingPunct="0">
              <a:lnSpc>
                <a:spcPct val="100000"/>
              </a:lnSpc>
              <a:spcBef>
                <a:spcPts val="60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 </a:t>
            </a:r>
          </a:p>
        </p:txBody>
      </p:sp>
      <p:pic>
        <p:nvPicPr>
          <p:cNvPr id="8" name="Grafik 7" descr="Tools mit einfarbiger Füllung">
            <a:extLst>
              <a:ext uri="{FF2B5EF4-FFF2-40B4-BE49-F238E27FC236}">
                <a16:creationId xmlns:a16="http://schemas.microsoft.com/office/drawing/2014/main" id="{DE16995D-5020-A9FE-F1D1-4EAEA24DB1E7}"/>
              </a:ext>
            </a:extLst>
          </p:cNvPr>
          <p:cNvPicPr>
            <a:picLocks noChangeAspect="1"/>
          </p:cNvPicPr>
          <p:nvPr/>
        </p:nvPicPr>
        <p:blipFill>
          <a:blip r:embed="rId17" cstate="print">
            <a:extLst>
              <a:ext uri="{28A0092B-C50C-407E-A947-70E740481C1C}">
                <a14:useLocalDpi xmlns:a14="http://schemas.microsoft.com/office/drawing/2010/main" val="0"/>
              </a:ext>
              <a:ext uri="{96DAC541-7B7A-43D3-8B79-37D633B846F1}">
                <asvg:svgBlip xmlns:asvg="http://schemas.microsoft.com/office/drawing/2016/SVG/main" r:embed="rId18"/>
              </a:ext>
            </a:extLst>
          </a:blip>
          <a:stretch>
            <a:fillRect/>
          </a:stretch>
        </p:blipFill>
        <p:spPr>
          <a:xfrm>
            <a:off x="11208953" y="1916832"/>
            <a:ext cx="432047" cy="432047"/>
          </a:xfrm>
          <a:prstGeom prst="rect">
            <a:avLst/>
          </a:prstGeom>
        </p:spPr>
      </p:pic>
      <p:sp>
        <p:nvSpPr>
          <p:cNvPr id="10" name="Sprechblase: rechteckig mit abgerundeten Ecken 9">
            <a:extLst>
              <a:ext uri="{FF2B5EF4-FFF2-40B4-BE49-F238E27FC236}">
                <a16:creationId xmlns:a16="http://schemas.microsoft.com/office/drawing/2014/main" id="{5ED619A7-E543-5B1B-F9E0-5D5B79814BCF}"/>
              </a:ext>
            </a:extLst>
          </p:cNvPr>
          <p:cNvSpPr/>
          <p:nvPr/>
        </p:nvSpPr>
        <p:spPr>
          <a:xfrm>
            <a:off x="6456040" y="879500"/>
            <a:ext cx="5451201" cy="749300"/>
          </a:xfrm>
          <a:prstGeom prst="wedgeRoundRectCallout">
            <a:avLst>
              <a:gd name="adj1" fmla="val -39413"/>
              <a:gd name="adj2" fmla="val 64114"/>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l" defTabSz="914354">
              <a:defRPr/>
            </a:pPr>
            <a:r>
              <a:rPr lang="de-DE" sz="1200" dirty="0">
                <a:solidFill>
                  <a:srgbClr val="000000"/>
                </a:solidFill>
                <a:cs typeface="Arial" charset="0"/>
              </a:rPr>
              <a:t>Bereiten Sie für diesen Termin Ergebnisse zum Beispiel mit einer Grafik vor (siehe z. B. Tabelle auf </a:t>
            </a:r>
            <a:r>
              <a:rPr lang="de-DE" sz="1200" dirty="0">
                <a:solidFill>
                  <a:srgbClr val="000000"/>
                </a:solidFill>
                <a:cs typeface="Arial" charset="0"/>
                <a:hlinkClick r:id="rId19" action="ppaction://hlinksldjump"/>
              </a:rPr>
              <a:t>Folie 27</a:t>
            </a:r>
            <a:r>
              <a:rPr lang="de-DE" sz="1200" dirty="0">
                <a:solidFill>
                  <a:srgbClr val="000000"/>
                </a:solidFill>
                <a:cs typeface="Arial" charset="0"/>
              </a:rPr>
              <a:t>) und nutzen Sie Ergebnisse, auf denen weiter aufgebaut werden kann, siehe z. B. </a:t>
            </a:r>
            <a:r>
              <a:rPr lang="de-DE" sz="1200" dirty="0">
                <a:solidFill>
                  <a:srgbClr val="000000"/>
                </a:solidFill>
                <a:cs typeface="Arial" charset="0"/>
                <a:hlinkClick r:id="rId20" action="ppaction://hlinksldjump"/>
              </a:rPr>
              <a:t>Folie 12</a:t>
            </a:r>
            <a:r>
              <a:rPr lang="de-DE" sz="1200" dirty="0">
                <a:solidFill>
                  <a:srgbClr val="000000"/>
                </a:solidFill>
                <a:cs typeface="Arial" charset="0"/>
              </a:rPr>
              <a:t>.</a:t>
            </a:r>
            <a:endParaRPr lang="en-AU" sz="1200" dirty="0">
              <a:solidFill>
                <a:srgbClr val="000000"/>
              </a:solidFill>
              <a:cs typeface="Arial" charset="0"/>
            </a:endParaRPr>
          </a:p>
        </p:txBody>
      </p:sp>
      <p:sp>
        <p:nvSpPr>
          <p:cNvPr id="9" name="Rectangle 8">
            <a:extLst>
              <a:ext uri="{FF2B5EF4-FFF2-40B4-BE49-F238E27FC236}">
                <a16:creationId xmlns:a16="http://schemas.microsoft.com/office/drawing/2014/main" id="{237B9EBE-89E1-CEEE-91E5-CB679236295B}"/>
              </a:ext>
            </a:extLst>
          </p:cNvPr>
          <p:cNvSpPr>
            <a:spLocks noGrp="1" noChangeArrowheads="1"/>
          </p:cNvSpPr>
          <p:nvPr>
            <p:ph type="ftr" sz="quarter" idx="3"/>
          </p:nvPr>
        </p:nvSpPr>
        <p:spPr bwMode="auto">
          <a:xfrm>
            <a:off x="5624354" y="6475412"/>
            <a:ext cx="6183646"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defRPr sz="1000" b="1">
                <a:solidFill>
                  <a:srgbClr val="3B687F"/>
                </a:solidFill>
              </a:defRPr>
            </a:lvl1pPr>
          </a:lstStyle>
          <a:p>
            <a:r>
              <a:rPr lang="de-DE" altLang="de-DE" dirty="0"/>
              <a:t>Handlungshilfe Klimamanagement für Einsteiger </a:t>
            </a:r>
            <a:r>
              <a:rPr lang="de-DE" dirty="0"/>
              <a:t>| © LfU | IZU Infozentrum UmweltWirtschaft | 2023</a:t>
            </a:r>
          </a:p>
        </p:txBody>
      </p:sp>
    </p:spTree>
    <p:extLst>
      <p:ext uri="{BB962C8B-B14F-4D97-AF65-F5344CB8AC3E}">
        <p14:creationId xmlns:p14="http://schemas.microsoft.com/office/powerpoint/2010/main" val="6598501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8873A7-FEC5-73B7-8701-C9AFA6687FD1}"/>
              </a:ext>
            </a:extLst>
          </p:cNvPr>
          <p:cNvSpPr>
            <a:spLocks noGrp="1"/>
          </p:cNvSpPr>
          <p:nvPr>
            <p:ph type="title"/>
          </p:nvPr>
        </p:nvSpPr>
        <p:spPr/>
        <p:txBody>
          <a:bodyPr/>
          <a:lstStyle/>
          <a:p>
            <a:r>
              <a:rPr lang="de-DE" dirty="0"/>
              <a:t>Vierter Schritt: Handeln</a:t>
            </a:r>
          </a:p>
        </p:txBody>
      </p:sp>
      <p:graphicFrame>
        <p:nvGraphicFramePr>
          <p:cNvPr id="6" name="Inhaltsplatzhalter 5">
            <a:extLst>
              <a:ext uri="{FF2B5EF4-FFF2-40B4-BE49-F238E27FC236}">
                <a16:creationId xmlns:a16="http://schemas.microsoft.com/office/drawing/2014/main" id="{A8B6100C-377E-521A-8BE0-28D8D72E5601}"/>
              </a:ext>
            </a:extLst>
          </p:cNvPr>
          <p:cNvGraphicFramePr>
            <a:graphicFrameLocks noGrp="1"/>
          </p:cNvGraphicFramePr>
          <p:nvPr>
            <p:ph idx="1"/>
          </p:nvPr>
        </p:nvGraphicFramePr>
        <p:xfrm>
          <a:off x="1189427" y="3017163"/>
          <a:ext cx="9001000" cy="28448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8" name="Grafik 7" descr="Teleskop mit einfarbiger Füllung">
            <a:extLst>
              <a:ext uri="{FF2B5EF4-FFF2-40B4-BE49-F238E27FC236}">
                <a16:creationId xmlns:a16="http://schemas.microsoft.com/office/drawing/2014/main" id="{634B7CBF-E828-60CD-36AF-4C7B2E449167}"/>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984141" y="3978004"/>
            <a:ext cx="391102" cy="391102"/>
          </a:xfrm>
          <a:prstGeom prst="rect">
            <a:avLst/>
          </a:prstGeom>
        </p:spPr>
      </p:pic>
      <p:pic>
        <p:nvPicPr>
          <p:cNvPr id="10" name="Grafik 9" descr="Zahnräder mit einfarbiger Füllung">
            <a:extLst>
              <a:ext uri="{FF2B5EF4-FFF2-40B4-BE49-F238E27FC236}">
                <a16:creationId xmlns:a16="http://schemas.microsoft.com/office/drawing/2014/main" id="{B6F2392B-A223-8856-1E12-F94A02851162}"/>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066945" y="4995966"/>
            <a:ext cx="391103" cy="391103"/>
          </a:xfrm>
          <a:prstGeom prst="rect">
            <a:avLst/>
          </a:prstGeom>
        </p:spPr>
      </p:pic>
      <p:pic>
        <p:nvPicPr>
          <p:cNvPr id="12" name="Grafik 11" descr="Abzeichen Tick1 mit einfarbiger Füllung">
            <a:extLst>
              <a:ext uri="{FF2B5EF4-FFF2-40B4-BE49-F238E27FC236}">
                <a16:creationId xmlns:a16="http://schemas.microsoft.com/office/drawing/2014/main" id="{56D97E6F-6939-5315-9735-DDDA879B37CB}"/>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4979876" y="5038276"/>
            <a:ext cx="391103" cy="391103"/>
          </a:xfrm>
          <a:prstGeom prst="rect">
            <a:avLst/>
          </a:prstGeom>
        </p:spPr>
      </p:pic>
      <p:pic>
        <p:nvPicPr>
          <p:cNvPr id="14" name="Grafik 13" descr="Glühbirne und Zahnrad mit einfarbiger Füllung">
            <a:extLst>
              <a:ext uri="{FF2B5EF4-FFF2-40B4-BE49-F238E27FC236}">
                <a16:creationId xmlns:a16="http://schemas.microsoft.com/office/drawing/2014/main" id="{9B965E6A-260A-DFF4-DC9F-FA42EAE3FCDD}"/>
              </a:ext>
            </a:extLst>
          </p:cNvPr>
          <p:cNvPicPr>
            <a:picLocks noChangeAspect="1"/>
          </p:cNvPicPr>
          <p:nvPr/>
        </p:nvPicPr>
        <p:blipFill>
          <a:blip r:embed="rId13" cstate="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4965344" y="3954536"/>
            <a:ext cx="310877" cy="310877"/>
          </a:xfrm>
          <a:prstGeom prst="rect">
            <a:avLst/>
          </a:prstGeom>
        </p:spPr>
      </p:pic>
      <p:sp>
        <p:nvSpPr>
          <p:cNvPr id="16" name="Rechteck 15">
            <a:extLst>
              <a:ext uri="{FF2B5EF4-FFF2-40B4-BE49-F238E27FC236}">
                <a16:creationId xmlns:a16="http://schemas.microsoft.com/office/drawing/2014/main" id="{4AF98F0A-2F93-3D4B-507D-5902F9EA881D}"/>
              </a:ext>
            </a:extLst>
          </p:cNvPr>
          <p:cNvSpPr/>
          <p:nvPr/>
        </p:nvSpPr>
        <p:spPr bwMode="auto">
          <a:xfrm>
            <a:off x="695400" y="2636912"/>
            <a:ext cx="10945216" cy="3502074"/>
          </a:xfrm>
          <a:prstGeom prst="rect">
            <a:avLst/>
          </a:prstGeom>
          <a:noFill/>
          <a:ln w="317500" cap="flat" cmpd="sng" algn="ctr">
            <a:solidFill>
              <a:srgbClr val="DEE5E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a:ln>
                <a:noFill/>
              </a:ln>
              <a:solidFill>
                <a:schemeClr val="tx1"/>
              </a:solidFill>
              <a:effectLst/>
              <a:latin typeface="Arial" charset="0"/>
              <a:ea typeface="ＭＳ Ｐゴシック" charset="-128"/>
            </a:endParaRPr>
          </a:p>
        </p:txBody>
      </p:sp>
      <p:sp>
        <p:nvSpPr>
          <p:cNvPr id="19" name="Inhaltsplatzhalter 2">
            <a:extLst>
              <a:ext uri="{FF2B5EF4-FFF2-40B4-BE49-F238E27FC236}">
                <a16:creationId xmlns:a16="http://schemas.microsoft.com/office/drawing/2014/main" id="{CF32994E-81FC-2195-158B-359389EBD815}"/>
              </a:ext>
            </a:extLst>
          </p:cNvPr>
          <p:cNvSpPr txBox="1">
            <a:spLocks/>
          </p:cNvSpPr>
          <p:nvPr/>
        </p:nvSpPr>
        <p:spPr bwMode="auto">
          <a:xfrm>
            <a:off x="558953" y="1739903"/>
            <a:ext cx="10873208" cy="8696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buFontTx/>
              <a:buNone/>
            </a:pPr>
            <a:r>
              <a:rPr lang="de-DE" sz="1400" kern="0" dirty="0"/>
              <a:t>Im letzten Schritt „Handeln“ beschäftigen wir uns mit Fragen der internen und externen Kommunikation. </a:t>
            </a:r>
          </a:p>
        </p:txBody>
      </p:sp>
      <p:sp>
        <p:nvSpPr>
          <p:cNvPr id="7" name="Textfeld 32">
            <a:extLst>
              <a:ext uri="{FF2B5EF4-FFF2-40B4-BE49-F238E27FC236}">
                <a16:creationId xmlns:a16="http://schemas.microsoft.com/office/drawing/2014/main" id="{7FB269A9-2900-E200-44B1-B63C1A3DEB99}"/>
              </a:ext>
            </a:extLst>
          </p:cNvPr>
          <p:cNvSpPr txBox="1"/>
          <p:nvPr/>
        </p:nvSpPr>
        <p:spPr>
          <a:xfrm>
            <a:off x="1042917" y="2780928"/>
            <a:ext cx="3305599" cy="3185487"/>
          </a:xfrm>
          <a:prstGeom prst="rect">
            <a:avLst/>
          </a:prstGeom>
          <a:noFill/>
        </p:spPr>
        <p:txBody>
          <a:bodyPr wrap="square" rtlCol="0">
            <a:spAutoFit/>
          </a:bodyPr>
          <a:lstStyle>
            <a:defPPr>
              <a:defRPr lang="de-DE"/>
            </a:defPPr>
            <a:lvl1pPr algn="r"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de-DE" sz="1200" b="1" dirty="0"/>
              <a:t>W</a:t>
            </a:r>
            <a:r>
              <a:rPr kumimoji="0" lang="de-DE" sz="1200" b="1" i="0" u="none" strike="noStrike" cap="none" normalizeH="0" baseline="0" dirty="0">
                <a:ln>
                  <a:noFill/>
                </a:ln>
                <a:solidFill>
                  <a:schemeClr val="tx1"/>
                </a:solidFill>
                <a:effectLst/>
                <a:latin typeface="Arial" charset="0"/>
                <a:ea typeface="ＭＳ Ｐゴシック" charset="-128"/>
              </a:rPr>
              <a:t>as ist konkret zu tun in diesem Schritt?</a:t>
            </a:r>
          </a:p>
          <a:p>
            <a:pPr marR="0" algn="l" defTabSz="914400" rtl="0" eaLnBrk="0" fontAlgn="base" latinLnBrk="0" hangingPunct="0">
              <a:lnSpc>
                <a:spcPct val="100000"/>
              </a:lnSpc>
              <a:spcBef>
                <a:spcPct val="0"/>
              </a:spcBef>
              <a:spcAft>
                <a:spcPct val="0"/>
              </a:spcAft>
              <a:buClrTx/>
              <a:buSzPct val="70000"/>
              <a:tabLst/>
            </a:pPr>
            <a:endParaRPr lang="de-DE" sz="900" b="1" dirty="0"/>
          </a:p>
          <a:p>
            <a:pPr marL="285750" marR="0" indent="-285750" algn="l" defTabSz="914400" rtl="0" eaLnBrk="0" fontAlgn="base" latinLnBrk="0" hangingPunct="0">
              <a:lnSpc>
                <a:spcPct val="100000"/>
              </a:lnSpc>
              <a:spcBef>
                <a:spcPct val="0"/>
              </a:spcBef>
              <a:spcAft>
                <a:spcPct val="0"/>
              </a:spcAft>
              <a:buClrTx/>
              <a:buSzPct val="70000"/>
              <a:buFont typeface="Wingdings" panose="05000000000000000000" pitchFamily="2" charset="2"/>
              <a:buChar char="¨"/>
              <a:tabLst/>
            </a:pPr>
            <a:r>
              <a:rPr lang="de-DE" sz="1200" dirty="0"/>
              <a:t>Wer Gutes tut, darf und sollte auch </a:t>
            </a:r>
            <a:r>
              <a:rPr lang="de-DE" sz="1200" b="1" dirty="0"/>
              <a:t>darüber reden</a:t>
            </a:r>
            <a:r>
              <a:rPr lang="de-DE" sz="1200" dirty="0"/>
              <a:t>. Achten Sie unbedingt darauf, dass Sie die Maßnahmen und Ergebnisse nicht „aufhübschen“ und damit in den Verdacht von Greenwashing kommen.</a:t>
            </a:r>
          </a:p>
          <a:p>
            <a:pPr marL="285750" indent="-285750" algn="l">
              <a:buSzPct val="70000"/>
              <a:buFont typeface="Wingdings" panose="05000000000000000000" pitchFamily="2" charset="2"/>
              <a:buChar char="¨"/>
            </a:pPr>
            <a:r>
              <a:rPr lang="de-DE" sz="1200" dirty="0"/>
              <a:t>Werden Sie aktiv in einem </a:t>
            </a:r>
            <a:r>
              <a:rPr lang="de-DE" sz="1200" b="1" dirty="0"/>
              <a:t>Nachhaltigkeitsnetzwerk</a:t>
            </a:r>
            <a:r>
              <a:rPr lang="de-DE" sz="1200" dirty="0"/>
              <a:t>, das gut zu Ihrem Betrieb passt und bleiben Sie an dem Thema dran.</a:t>
            </a:r>
          </a:p>
          <a:p>
            <a:pPr marL="285750" marR="0" indent="-285750" algn="l" defTabSz="914400" rtl="0" eaLnBrk="0" fontAlgn="base" latinLnBrk="0" hangingPunct="0">
              <a:lnSpc>
                <a:spcPct val="100000"/>
              </a:lnSpc>
              <a:spcBef>
                <a:spcPct val="0"/>
              </a:spcBef>
              <a:spcAft>
                <a:spcPct val="0"/>
              </a:spcAft>
              <a:buClrTx/>
              <a:buSzPct val="70000"/>
              <a:buFont typeface="Wingdings" panose="05000000000000000000" pitchFamily="2" charset="2"/>
              <a:buChar char="¨"/>
              <a:tabLst/>
            </a:pPr>
            <a:r>
              <a:rPr lang="de-DE" sz="1200" dirty="0"/>
              <a:t>Sie kommunizieren nach innen und schaffen immer mehr </a:t>
            </a:r>
            <a:r>
              <a:rPr lang="de-DE" sz="1200" b="1" dirty="0"/>
              <a:t>Bewusstsein</a:t>
            </a:r>
            <a:r>
              <a:rPr lang="de-DE" sz="1200" dirty="0"/>
              <a:t> und </a:t>
            </a:r>
            <a:r>
              <a:rPr lang="de-DE" sz="1200" b="1" dirty="0"/>
              <a:t>Motivation für die</a:t>
            </a:r>
            <a:r>
              <a:rPr lang="de-DE" sz="1200" dirty="0"/>
              <a:t> </a:t>
            </a:r>
            <a:r>
              <a:rPr lang="de-DE" sz="1200" b="1" dirty="0"/>
              <a:t>Mitarbeitenden</a:t>
            </a:r>
            <a:r>
              <a:rPr lang="de-DE" sz="1200" dirty="0"/>
              <a:t>.</a:t>
            </a:r>
          </a:p>
          <a:p>
            <a:pPr marR="0" algn="l" defTabSz="914400" rtl="0" eaLnBrk="0" fontAlgn="base" latinLnBrk="0" hangingPunct="0">
              <a:lnSpc>
                <a:spcPct val="100000"/>
              </a:lnSpc>
              <a:spcBef>
                <a:spcPct val="0"/>
              </a:spcBef>
              <a:spcAft>
                <a:spcPct val="0"/>
              </a:spcAft>
              <a:buClrTx/>
              <a:buSzPct val="70000"/>
              <a:tabLst/>
            </a:pPr>
            <a:endParaRPr lang="de-DE" sz="1200" dirty="0"/>
          </a:p>
          <a:p>
            <a:pPr marR="0" algn="l" defTabSz="914400" rtl="0" eaLnBrk="0" fontAlgn="base" latinLnBrk="0" hangingPunct="0">
              <a:lnSpc>
                <a:spcPct val="100000"/>
              </a:lnSpc>
              <a:spcBef>
                <a:spcPct val="0"/>
              </a:spcBef>
              <a:spcAft>
                <a:spcPct val="0"/>
              </a:spcAft>
              <a:buClrTx/>
              <a:buSzPct val="70000"/>
              <a:tabLst/>
            </a:pPr>
            <a:endParaRPr lang="de-DE" sz="1200" dirty="0"/>
          </a:p>
        </p:txBody>
      </p:sp>
      <p:pic>
        <p:nvPicPr>
          <p:cNvPr id="9" name="Grafik 8" descr="Klemmbrett teilweise angekreuzt mit einfarbiger Füllung">
            <a:extLst>
              <a:ext uri="{FF2B5EF4-FFF2-40B4-BE49-F238E27FC236}">
                <a16:creationId xmlns:a16="http://schemas.microsoft.com/office/drawing/2014/main" id="{DD8A7BFE-2C15-EF22-3A04-0C8C66450388}"/>
              </a:ext>
            </a:extLst>
          </p:cNvPr>
          <p:cNvPicPr>
            <a:picLocks noChangeAspect="1"/>
          </p:cNvPicPr>
          <p:nvPr/>
        </p:nvPicPr>
        <p:blipFill>
          <a:blip r:embed="rId15" cstate="print">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rot="793880">
            <a:off x="4190718" y="2842501"/>
            <a:ext cx="608618" cy="608618"/>
          </a:xfrm>
          <a:prstGeom prst="rect">
            <a:avLst/>
          </a:prstGeom>
        </p:spPr>
      </p:pic>
      <p:sp>
        <p:nvSpPr>
          <p:cNvPr id="3" name="Foliennummernplatzhalter 4">
            <a:extLst>
              <a:ext uri="{FF2B5EF4-FFF2-40B4-BE49-F238E27FC236}">
                <a16:creationId xmlns:a16="http://schemas.microsoft.com/office/drawing/2014/main" id="{7EBD6A5F-2C8C-0F55-C0AD-D10BB1FCC9D8}"/>
              </a:ext>
            </a:extLst>
          </p:cNvPr>
          <p:cNvSpPr txBox="1">
            <a:spLocks/>
          </p:cNvSpPr>
          <p:nvPr/>
        </p:nvSpPr>
        <p:spPr bwMode="auto">
          <a:xfrm>
            <a:off x="551252" y="6477000"/>
            <a:ext cx="638175" cy="280987"/>
          </a:xfrm>
          <a:prstGeom prst="rect">
            <a:avLst/>
          </a:prstGeom>
          <a:noFill/>
          <a:ln>
            <a:noFill/>
          </a:ln>
          <a:effectLst/>
        </p:spPr>
        <p:txBody>
          <a:bodyPr vert="horz" wrap="square" lIns="0" tIns="45720" rIns="0" bIns="45720" numCol="1" anchor="t" anchorCtr="0" compatLnSpc="1">
            <a:prstTxWarp prst="textNoShape">
              <a:avLst/>
            </a:prstTxWarp>
          </a:bodyPr>
          <a:lstStyle>
            <a:defPPr>
              <a:defRPr lang="de-DE"/>
            </a:defPPr>
            <a:lvl1pPr algn="r" rtl="0" eaLnBrk="0" fontAlgn="base" hangingPunct="0">
              <a:spcBef>
                <a:spcPct val="0"/>
              </a:spcBef>
              <a:spcAft>
                <a:spcPct val="0"/>
              </a:spcAft>
              <a:defRPr sz="1000" kern="1200">
                <a:solidFill>
                  <a:srgbClr val="3B687F"/>
                </a:solidFill>
                <a:latin typeface="Arial" charset="0"/>
                <a:ea typeface="ＭＳ Ｐゴシック"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pPr algn="l">
              <a:defRPr/>
            </a:pPr>
            <a:fld id="{894680D0-7A83-433A-9719-C4143F27F647}" type="slidenum">
              <a:rPr lang="de-DE" smtClean="0"/>
              <a:pPr algn="l">
                <a:defRPr/>
              </a:pPr>
              <a:t>29</a:t>
            </a:fld>
            <a:endParaRPr lang="de-DE" dirty="0"/>
          </a:p>
        </p:txBody>
      </p:sp>
      <p:sp>
        <p:nvSpPr>
          <p:cNvPr id="5" name="Rectangle 8">
            <a:extLst>
              <a:ext uri="{FF2B5EF4-FFF2-40B4-BE49-F238E27FC236}">
                <a16:creationId xmlns:a16="http://schemas.microsoft.com/office/drawing/2014/main" id="{EB1649C4-4EF4-E5D6-8D43-985845FBA0A4}"/>
              </a:ext>
            </a:extLst>
          </p:cNvPr>
          <p:cNvSpPr>
            <a:spLocks noGrp="1" noChangeArrowheads="1"/>
          </p:cNvSpPr>
          <p:nvPr>
            <p:ph type="ftr" sz="quarter" idx="3"/>
          </p:nvPr>
        </p:nvSpPr>
        <p:spPr bwMode="auto">
          <a:xfrm>
            <a:off x="5624354" y="6475412"/>
            <a:ext cx="6183646"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defRPr sz="1000" b="1">
                <a:solidFill>
                  <a:srgbClr val="3B687F"/>
                </a:solidFill>
              </a:defRPr>
            </a:lvl1pPr>
          </a:lstStyle>
          <a:p>
            <a:r>
              <a:rPr lang="de-DE" altLang="de-DE" dirty="0"/>
              <a:t>Handlungshilfe Klimamanagement für Einsteiger </a:t>
            </a:r>
            <a:r>
              <a:rPr lang="de-DE" dirty="0"/>
              <a:t>| © LfU | IZU Infozentrum UmweltWirtschaft | 2023</a:t>
            </a:r>
          </a:p>
        </p:txBody>
      </p:sp>
    </p:spTree>
    <p:extLst>
      <p:ext uri="{BB962C8B-B14F-4D97-AF65-F5344CB8AC3E}">
        <p14:creationId xmlns:p14="http://schemas.microsoft.com/office/powerpoint/2010/main" val="1516100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65E291-D3D1-F559-AC64-0ACB4387C395}"/>
              </a:ext>
            </a:extLst>
          </p:cNvPr>
          <p:cNvSpPr>
            <a:spLocks noGrp="1"/>
          </p:cNvSpPr>
          <p:nvPr>
            <p:ph type="title"/>
          </p:nvPr>
        </p:nvSpPr>
        <p:spPr/>
        <p:txBody>
          <a:bodyPr/>
          <a:lstStyle/>
          <a:p>
            <a:r>
              <a:rPr lang="de-DE" dirty="0"/>
              <a:t>Warum betrieblicher Klimaschutz?</a:t>
            </a:r>
          </a:p>
        </p:txBody>
      </p:sp>
      <p:sp>
        <p:nvSpPr>
          <p:cNvPr id="6" name="Inhaltsplatzhalter 5">
            <a:extLst>
              <a:ext uri="{FF2B5EF4-FFF2-40B4-BE49-F238E27FC236}">
                <a16:creationId xmlns:a16="http://schemas.microsoft.com/office/drawing/2014/main" id="{0A6AD8C9-1CFC-3967-82D7-CFDA6588B04C}"/>
              </a:ext>
            </a:extLst>
          </p:cNvPr>
          <p:cNvSpPr>
            <a:spLocks noGrp="1"/>
          </p:cNvSpPr>
          <p:nvPr>
            <p:ph idx="1"/>
          </p:nvPr>
        </p:nvSpPr>
        <p:spPr/>
        <p:txBody>
          <a:bodyPr/>
          <a:lstStyle/>
          <a:p>
            <a:pPr marL="0" indent="0">
              <a:buNone/>
            </a:pPr>
            <a:r>
              <a:rPr lang="de-DE" sz="1400" dirty="0"/>
              <a:t>Es gibt viele Gründe im betrieblichen Klimaschutz aktiv zu werden. Hier sind fünf davon:</a:t>
            </a:r>
          </a:p>
          <a:p>
            <a:endParaRPr lang="de-DE" dirty="0"/>
          </a:p>
        </p:txBody>
      </p:sp>
      <p:sp>
        <p:nvSpPr>
          <p:cNvPr id="15" name="Rectangle 8">
            <a:extLst>
              <a:ext uri="{FF2B5EF4-FFF2-40B4-BE49-F238E27FC236}">
                <a16:creationId xmlns:a16="http://schemas.microsoft.com/office/drawing/2014/main" id="{D4978FFE-EB35-C2F1-FCF0-B49F83EBEFA6}"/>
              </a:ext>
            </a:extLst>
          </p:cNvPr>
          <p:cNvSpPr>
            <a:spLocks noGrp="1" noChangeArrowheads="1"/>
          </p:cNvSpPr>
          <p:nvPr>
            <p:ph type="ftr" sz="quarter" idx="3"/>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defRPr sz="1000" b="1">
                <a:solidFill>
                  <a:srgbClr val="3B687F"/>
                </a:solidFill>
              </a:defRPr>
            </a:lvl1pPr>
          </a:lstStyle>
          <a:p>
            <a:r>
              <a:rPr lang="de-DE" altLang="de-DE" dirty="0"/>
              <a:t>Handlungshilfe Klimamanagement für Einsteiger </a:t>
            </a:r>
            <a:r>
              <a:rPr lang="de-DE" dirty="0"/>
              <a:t>| © LfU | IZU Infozentrum UmweltWirtschaft | 2023</a:t>
            </a:r>
          </a:p>
        </p:txBody>
      </p:sp>
      <p:sp>
        <p:nvSpPr>
          <p:cNvPr id="9" name="Rechteck 8">
            <a:extLst>
              <a:ext uri="{FF2B5EF4-FFF2-40B4-BE49-F238E27FC236}">
                <a16:creationId xmlns:a16="http://schemas.microsoft.com/office/drawing/2014/main" id="{985D8627-DB8B-47AC-5826-A461C8D8B3E6}"/>
              </a:ext>
            </a:extLst>
          </p:cNvPr>
          <p:cNvSpPr/>
          <p:nvPr/>
        </p:nvSpPr>
        <p:spPr bwMode="auto">
          <a:xfrm>
            <a:off x="1055440" y="2238015"/>
            <a:ext cx="6912766" cy="612000"/>
          </a:xfrm>
          <a:prstGeom prst="rect">
            <a:avLst/>
          </a:prstGeom>
          <a:solidFill>
            <a:srgbClr val="3B687F"/>
          </a:solidFill>
          <a:ln w="9525" cap="flat" cmpd="sng" algn="ctr">
            <a:noFill/>
            <a:prstDash val="solid"/>
            <a:round/>
            <a:headEnd type="none" w="med" len="med"/>
            <a:tailEnd type="none" w="med" len="med"/>
          </a:ln>
          <a:effectLst/>
        </p:spPr>
        <p:txBody>
          <a:bodyPr vert="horz" wrap="square" lIns="252000" tIns="45720" rIns="91440" bIns="45720" numCol="1" rtlCol="0" anchor="t" anchorCtr="0" compatLnSpc="1">
            <a:prstTxWarp prst="textNoShape">
              <a:avLst/>
            </a:prstTxWarp>
          </a:bodyPr>
          <a:lstStyle/>
          <a:p>
            <a:pPr lvl="0" algn="l"/>
            <a:r>
              <a:rPr lang="de-DE" sz="1400" b="1" dirty="0">
                <a:solidFill>
                  <a:schemeClr val="bg1"/>
                </a:solidFill>
              </a:rPr>
              <a:t>Sie leisten Ihren Beitrag zu einer lebenswerten Umwelt </a:t>
            </a:r>
            <a:r>
              <a:rPr lang="de-DE" sz="1400" dirty="0">
                <a:solidFill>
                  <a:schemeClr val="bg1"/>
                </a:solidFill>
              </a:rPr>
              <a:t>– auch für zukünftige Generationen!</a:t>
            </a:r>
          </a:p>
        </p:txBody>
      </p:sp>
      <p:sp>
        <p:nvSpPr>
          <p:cNvPr id="10" name="Rechteck 9">
            <a:extLst>
              <a:ext uri="{FF2B5EF4-FFF2-40B4-BE49-F238E27FC236}">
                <a16:creationId xmlns:a16="http://schemas.microsoft.com/office/drawing/2014/main" id="{305FB561-B2B4-0E28-8AE9-A1361D7F7DBD}"/>
              </a:ext>
            </a:extLst>
          </p:cNvPr>
          <p:cNvSpPr/>
          <p:nvPr/>
        </p:nvSpPr>
        <p:spPr bwMode="auto">
          <a:xfrm>
            <a:off x="1055441" y="3016990"/>
            <a:ext cx="6912766" cy="612000"/>
          </a:xfrm>
          <a:prstGeom prst="rect">
            <a:avLst/>
          </a:prstGeom>
          <a:solidFill>
            <a:srgbClr val="3B687F"/>
          </a:solidFill>
          <a:ln w="9525" cap="flat" cmpd="sng" algn="ctr">
            <a:noFill/>
            <a:prstDash val="solid"/>
            <a:round/>
            <a:headEnd type="none" w="med" len="med"/>
            <a:tailEnd type="none" w="med" len="med"/>
          </a:ln>
          <a:effectLst/>
        </p:spPr>
        <p:txBody>
          <a:bodyPr rot="0" spcFirstLastPara="0" vertOverflow="overflow" horzOverflow="overflow" vert="horz" wrap="square" lIns="252000" tIns="45720" rIns="91440" bIns="45720" numCol="1" spcCol="0" rtlCol="0" fromWordArt="0" anchor="t" anchorCtr="0" forceAA="0" compatLnSpc="1">
            <a:prstTxWarp prst="textNoShape">
              <a:avLst/>
            </a:prstTxWarp>
            <a:noAutofit/>
          </a:bodyPr>
          <a:lstStyle/>
          <a:p>
            <a:pPr algn="l"/>
            <a:r>
              <a:rPr lang="de-DE" sz="1400" b="1" dirty="0">
                <a:solidFill>
                  <a:schemeClr val="bg1"/>
                </a:solidFill>
              </a:rPr>
              <a:t>Sie sparen Geld: </a:t>
            </a:r>
            <a:r>
              <a:rPr lang="de-DE" sz="1400" dirty="0">
                <a:solidFill>
                  <a:schemeClr val="bg1"/>
                </a:solidFill>
              </a:rPr>
              <a:t>Viele Maßnahmen, die Emissionen einsparen, lohnen sich mittelfristig auch finanziell durch Effizienzgewinne.</a:t>
            </a:r>
          </a:p>
        </p:txBody>
      </p:sp>
      <p:sp>
        <p:nvSpPr>
          <p:cNvPr id="11" name="Rechteck 10">
            <a:extLst>
              <a:ext uri="{FF2B5EF4-FFF2-40B4-BE49-F238E27FC236}">
                <a16:creationId xmlns:a16="http://schemas.microsoft.com/office/drawing/2014/main" id="{7617E530-249D-3F47-6FF8-784937AA9C66}"/>
              </a:ext>
            </a:extLst>
          </p:cNvPr>
          <p:cNvSpPr/>
          <p:nvPr/>
        </p:nvSpPr>
        <p:spPr bwMode="auto">
          <a:xfrm>
            <a:off x="1084730" y="3753663"/>
            <a:ext cx="6883477" cy="612000"/>
          </a:xfrm>
          <a:prstGeom prst="rect">
            <a:avLst/>
          </a:prstGeom>
          <a:solidFill>
            <a:srgbClr val="3B687F"/>
          </a:solidFill>
          <a:ln w="9525" cap="flat" cmpd="sng" algn="ctr">
            <a:noFill/>
            <a:prstDash val="solid"/>
            <a:round/>
            <a:headEnd type="none" w="med" len="med"/>
            <a:tailEnd type="none" w="med" len="med"/>
          </a:ln>
          <a:effectLst/>
        </p:spPr>
        <p:txBody>
          <a:bodyPr rot="0" spcFirstLastPara="0" vertOverflow="overflow" horzOverflow="overflow" vert="horz" wrap="square" lIns="252000" tIns="45720" rIns="91440" bIns="45720" numCol="1" spcCol="0" rtlCol="0" fromWordArt="0" anchor="t" anchorCtr="0" forceAA="0" compatLnSpc="1">
            <a:prstTxWarp prst="textNoShape">
              <a:avLst/>
            </a:prstTxWarp>
            <a:noAutofit/>
          </a:bodyPr>
          <a:lstStyle/>
          <a:p>
            <a:pPr algn="l"/>
            <a:r>
              <a:rPr lang="de-DE" sz="1400" b="1" dirty="0">
                <a:solidFill>
                  <a:schemeClr val="bg1"/>
                </a:solidFill>
              </a:rPr>
              <a:t>Sie bleiben ein attraktiver Arbeitgeber</a:t>
            </a:r>
            <a:r>
              <a:rPr lang="de-DE" sz="1400" dirty="0">
                <a:solidFill>
                  <a:schemeClr val="bg1"/>
                </a:solidFill>
              </a:rPr>
              <a:t>: Gerade junge Menschen erwarten immer häufiger, dass ihr Arbeitgeber sich für den Klimaschutz einsetzt.</a:t>
            </a:r>
          </a:p>
        </p:txBody>
      </p:sp>
      <p:sp>
        <p:nvSpPr>
          <p:cNvPr id="12" name="Rechteck 11">
            <a:extLst>
              <a:ext uri="{FF2B5EF4-FFF2-40B4-BE49-F238E27FC236}">
                <a16:creationId xmlns:a16="http://schemas.microsoft.com/office/drawing/2014/main" id="{0CC606AB-C0D8-3C89-DCAC-930C0FECA90E}"/>
              </a:ext>
            </a:extLst>
          </p:cNvPr>
          <p:cNvSpPr/>
          <p:nvPr/>
        </p:nvSpPr>
        <p:spPr bwMode="auto">
          <a:xfrm>
            <a:off x="1084730" y="4486999"/>
            <a:ext cx="6883477" cy="695299"/>
          </a:xfrm>
          <a:prstGeom prst="rect">
            <a:avLst/>
          </a:prstGeom>
          <a:solidFill>
            <a:srgbClr val="3B687F"/>
          </a:solidFill>
          <a:ln w="9525" cap="flat" cmpd="sng" algn="ctr">
            <a:noFill/>
            <a:prstDash val="solid"/>
            <a:round/>
            <a:headEnd type="none" w="med" len="med"/>
            <a:tailEnd type="none" w="med" len="med"/>
          </a:ln>
          <a:effectLst/>
        </p:spPr>
        <p:txBody>
          <a:bodyPr rot="0" spcFirstLastPara="0" vertOverflow="overflow" horzOverflow="overflow" vert="horz" wrap="square" lIns="252000" tIns="45720" rIns="91440" bIns="45720" numCol="1" spcCol="0" rtlCol="0" fromWordArt="0" anchor="t" anchorCtr="0" forceAA="0" compatLnSpc="1">
            <a:prstTxWarp prst="textNoShape">
              <a:avLst/>
            </a:prstTxWarp>
            <a:noAutofit/>
          </a:bodyPr>
          <a:lstStyle/>
          <a:p>
            <a:pPr algn="l"/>
            <a:r>
              <a:rPr lang="de-DE" sz="1400" b="1" dirty="0">
                <a:solidFill>
                  <a:schemeClr val="bg1"/>
                </a:solidFill>
              </a:rPr>
              <a:t>Sie bereiten sich auf gesetzliche Anforderungen vor: </a:t>
            </a:r>
            <a:r>
              <a:rPr lang="de-DE" sz="1400" dirty="0">
                <a:solidFill>
                  <a:schemeClr val="bg1"/>
                </a:solidFill>
              </a:rPr>
              <a:t>In Zukunft wird vieles stärker gesetzlich reguliert sein. Handeln Sie proaktiv! So sind Sie besser vorbereitet.</a:t>
            </a:r>
          </a:p>
        </p:txBody>
      </p:sp>
      <p:sp>
        <p:nvSpPr>
          <p:cNvPr id="13" name="Rechteck 12">
            <a:extLst>
              <a:ext uri="{FF2B5EF4-FFF2-40B4-BE49-F238E27FC236}">
                <a16:creationId xmlns:a16="http://schemas.microsoft.com/office/drawing/2014/main" id="{3951CA47-C198-3E72-1870-AD0FB8F89532}"/>
              </a:ext>
            </a:extLst>
          </p:cNvPr>
          <p:cNvSpPr/>
          <p:nvPr/>
        </p:nvSpPr>
        <p:spPr bwMode="auto">
          <a:xfrm>
            <a:off x="1070833" y="5300795"/>
            <a:ext cx="6897375" cy="612000"/>
          </a:xfrm>
          <a:prstGeom prst="rect">
            <a:avLst/>
          </a:prstGeom>
          <a:solidFill>
            <a:srgbClr val="3B687F"/>
          </a:solidFill>
          <a:ln w="9525" cap="flat" cmpd="sng" algn="ctr">
            <a:noFill/>
            <a:prstDash val="solid"/>
            <a:round/>
            <a:headEnd type="none" w="med" len="med"/>
            <a:tailEnd type="none" w="med" len="med"/>
          </a:ln>
          <a:effectLst/>
        </p:spPr>
        <p:txBody>
          <a:bodyPr rot="0" spcFirstLastPara="0" vertOverflow="overflow" horzOverflow="overflow" vert="horz" wrap="square" lIns="252000" tIns="45720" rIns="91440" bIns="45720" numCol="1" spcCol="0" rtlCol="0" fromWordArt="0" anchor="t" anchorCtr="0" forceAA="0" compatLnSpc="1">
            <a:prstTxWarp prst="textNoShape">
              <a:avLst/>
            </a:prstTxWarp>
            <a:noAutofit/>
          </a:bodyPr>
          <a:lstStyle/>
          <a:p>
            <a:pPr algn="l"/>
            <a:r>
              <a:rPr lang="de-DE" sz="1400" b="1" dirty="0">
                <a:solidFill>
                  <a:schemeClr val="bg1"/>
                </a:solidFill>
              </a:rPr>
              <a:t>Sie erfüllen Anforderungen der Kunden: </a:t>
            </a:r>
            <a:r>
              <a:rPr lang="de-DE" sz="1400" dirty="0">
                <a:solidFill>
                  <a:schemeClr val="bg1"/>
                </a:solidFill>
              </a:rPr>
              <a:t>Kunden (Privatkonsumenten oder Unternehmen) achten immer häufiger auf die Klimaleistung eines Betriebs.</a:t>
            </a:r>
          </a:p>
        </p:txBody>
      </p:sp>
      <p:sp>
        <p:nvSpPr>
          <p:cNvPr id="14" name="Ellipse 13">
            <a:extLst>
              <a:ext uri="{FF2B5EF4-FFF2-40B4-BE49-F238E27FC236}">
                <a16:creationId xmlns:a16="http://schemas.microsoft.com/office/drawing/2014/main" id="{5CCD1A89-5D34-D15C-F677-D89E236DA277}"/>
              </a:ext>
            </a:extLst>
          </p:cNvPr>
          <p:cNvSpPr/>
          <p:nvPr/>
        </p:nvSpPr>
        <p:spPr bwMode="auto">
          <a:xfrm>
            <a:off x="551383" y="2157746"/>
            <a:ext cx="720000" cy="720000"/>
          </a:xfrm>
          <a:prstGeom prst="ellipse">
            <a:avLst/>
          </a:prstGeom>
          <a:solidFill>
            <a:srgbClr val="DEE5EA"/>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1400" b="0" i="0" u="none" strike="noStrike" cap="none" normalizeH="0" baseline="0" dirty="0">
              <a:ln>
                <a:noFill/>
              </a:ln>
              <a:solidFill>
                <a:schemeClr val="bg1"/>
              </a:solidFill>
              <a:effectLst/>
              <a:latin typeface="Arial" charset="0"/>
              <a:ea typeface="ＭＳ Ｐゴシック" charset="-128"/>
            </a:endParaRPr>
          </a:p>
        </p:txBody>
      </p:sp>
      <p:pic>
        <p:nvPicPr>
          <p:cNvPr id="20" name="Grafik 19" descr="Offene Hand mit Pflanze Silhouette">
            <a:extLst>
              <a:ext uri="{FF2B5EF4-FFF2-40B4-BE49-F238E27FC236}">
                <a16:creationId xmlns:a16="http://schemas.microsoft.com/office/drawing/2014/main" id="{B982C83B-F086-227D-B789-AA8444BBF617}"/>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31383" y="2344699"/>
            <a:ext cx="360000" cy="360000"/>
          </a:xfrm>
          <a:prstGeom prst="rect">
            <a:avLst/>
          </a:prstGeom>
        </p:spPr>
      </p:pic>
      <p:sp>
        <p:nvSpPr>
          <p:cNvPr id="3" name="Sprechblase: rechteckig mit abgerundeten Ecken 5">
            <a:extLst>
              <a:ext uri="{FF2B5EF4-FFF2-40B4-BE49-F238E27FC236}">
                <a16:creationId xmlns:a16="http://schemas.microsoft.com/office/drawing/2014/main" id="{412DFD29-6743-8B32-B7FA-044F784EC35B}"/>
              </a:ext>
            </a:extLst>
          </p:cNvPr>
          <p:cNvSpPr/>
          <p:nvPr/>
        </p:nvSpPr>
        <p:spPr>
          <a:xfrm>
            <a:off x="8348173" y="2758156"/>
            <a:ext cx="3292444" cy="1750109"/>
          </a:xfrm>
          <a:prstGeom prst="wedgeRoundRectCallout">
            <a:avLst>
              <a:gd name="adj1" fmla="val -50158"/>
              <a:gd name="adj2" fmla="val -76716"/>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de-DE" sz="1200" kern="0" dirty="0">
                <a:solidFill>
                  <a:schemeClr val="tx1"/>
                </a:solidFill>
              </a:rPr>
              <a:t>Halten Sie den </a:t>
            </a:r>
            <a:r>
              <a:rPr lang="de-DE" sz="1200" b="1" kern="0" dirty="0">
                <a:solidFill>
                  <a:schemeClr val="tx1"/>
                </a:solidFill>
              </a:rPr>
              <a:t>Aufwand</a:t>
            </a:r>
            <a:r>
              <a:rPr lang="de-DE" sz="1200" kern="0" dirty="0">
                <a:solidFill>
                  <a:schemeClr val="tx1"/>
                </a:solidFill>
              </a:rPr>
              <a:t> </a:t>
            </a:r>
            <a:r>
              <a:rPr lang="de-DE" sz="1200" b="1" kern="0" dirty="0">
                <a:solidFill>
                  <a:schemeClr val="tx1"/>
                </a:solidFill>
              </a:rPr>
              <a:t>im Rahmen </a:t>
            </a:r>
            <a:r>
              <a:rPr lang="de-DE" sz="1200" kern="0" dirty="0">
                <a:solidFill>
                  <a:schemeClr val="tx1"/>
                </a:solidFill>
              </a:rPr>
              <a:t>und fangen Sie ruhig erstmal mit </a:t>
            </a:r>
            <a:r>
              <a:rPr lang="de-DE" sz="1200" b="1" kern="0" dirty="0">
                <a:solidFill>
                  <a:schemeClr val="tx1"/>
                </a:solidFill>
              </a:rPr>
              <a:t>kleineren Maßnahmen</a:t>
            </a:r>
            <a:r>
              <a:rPr lang="de-DE" sz="1200" kern="0" dirty="0">
                <a:solidFill>
                  <a:schemeClr val="tx1"/>
                </a:solidFill>
              </a:rPr>
              <a:t> an. So können Sie sich schon einmal auf den Weg machen und erste Erfahrungen sammeln. </a:t>
            </a:r>
          </a:p>
          <a:p>
            <a:pPr algn="l"/>
            <a:r>
              <a:rPr lang="de-DE" sz="1200" kern="0" dirty="0">
                <a:solidFill>
                  <a:schemeClr val="tx1"/>
                </a:solidFill>
              </a:rPr>
              <a:t>Weitere Information zur Abschätzung des Aufwands finden Sie in der</a:t>
            </a:r>
            <a:r>
              <a:rPr lang="de-DE" sz="1200" kern="0" dirty="0">
                <a:latin typeface="Arial"/>
                <a:ea typeface="ＭＳ Ｐゴシック"/>
              </a:rPr>
              <a:t> </a:t>
            </a:r>
            <a:r>
              <a:rPr lang="de-DE" sz="1200" kern="0" dirty="0">
                <a:solidFill>
                  <a:schemeClr val="tx1"/>
                </a:solidFill>
                <a:latin typeface="Arial"/>
                <a:ea typeface="ＭＳ Ｐゴシック"/>
              </a:rPr>
              <a:t>Handlungshilfe </a:t>
            </a:r>
            <a:r>
              <a:rPr lang="de-DE" sz="1200" u="sng" kern="0" dirty="0">
                <a:solidFill>
                  <a:schemeClr val="tx1"/>
                </a:solidFill>
                <a:latin typeface="Arial"/>
                <a:ea typeface="ＭＳ Ｐゴシック"/>
              </a:rPr>
              <a:t>„</a:t>
            </a:r>
            <a:r>
              <a:rPr lang="de-DE" sz="1200" u="sng" kern="0" dirty="0">
                <a:solidFill>
                  <a:schemeClr val="tx1"/>
                </a:solidFill>
                <a:latin typeface="Arial"/>
                <a:ea typeface="ＭＳ Ｐゴシック"/>
                <a:hlinkClick r:id="rId5"/>
              </a:rPr>
              <a:t>Klimaziele für Einsteiger</a:t>
            </a:r>
            <a:r>
              <a:rPr lang="de-DE" sz="1200" u="sng" kern="0" dirty="0">
                <a:solidFill>
                  <a:schemeClr val="tx1"/>
                </a:solidFill>
                <a:latin typeface="Arial"/>
                <a:ea typeface="ＭＳ Ｐゴシック"/>
              </a:rPr>
              <a:t>“. </a:t>
            </a:r>
          </a:p>
        </p:txBody>
      </p:sp>
      <p:sp>
        <p:nvSpPr>
          <p:cNvPr id="7" name="Ellipse 6">
            <a:extLst>
              <a:ext uri="{FF2B5EF4-FFF2-40B4-BE49-F238E27FC236}">
                <a16:creationId xmlns:a16="http://schemas.microsoft.com/office/drawing/2014/main" id="{A0E04B52-5EDA-B5DD-97D5-164AF45B7D82}"/>
              </a:ext>
            </a:extLst>
          </p:cNvPr>
          <p:cNvSpPr/>
          <p:nvPr/>
        </p:nvSpPr>
        <p:spPr bwMode="auto">
          <a:xfrm>
            <a:off x="557295" y="2928796"/>
            <a:ext cx="720000" cy="720000"/>
          </a:xfrm>
          <a:prstGeom prst="ellipse">
            <a:avLst/>
          </a:prstGeom>
          <a:solidFill>
            <a:srgbClr val="DEE5EA"/>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1400" b="0" i="0" u="none" strike="noStrike" cap="none" normalizeH="0" baseline="0" dirty="0">
              <a:ln>
                <a:noFill/>
              </a:ln>
              <a:solidFill>
                <a:schemeClr val="bg1"/>
              </a:solidFill>
              <a:effectLst/>
              <a:latin typeface="Arial" charset="0"/>
              <a:ea typeface="ＭＳ Ｐゴシック" charset="-128"/>
            </a:endParaRPr>
          </a:p>
        </p:txBody>
      </p:sp>
      <p:sp>
        <p:nvSpPr>
          <p:cNvPr id="8" name="Ellipse 7">
            <a:extLst>
              <a:ext uri="{FF2B5EF4-FFF2-40B4-BE49-F238E27FC236}">
                <a16:creationId xmlns:a16="http://schemas.microsoft.com/office/drawing/2014/main" id="{C78C834E-4DEE-F958-914E-D02AFD2D4B47}"/>
              </a:ext>
            </a:extLst>
          </p:cNvPr>
          <p:cNvSpPr/>
          <p:nvPr/>
        </p:nvSpPr>
        <p:spPr bwMode="auto">
          <a:xfrm>
            <a:off x="560505" y="3700595"/>
            <a:ext cx="720000" cy="720000"/>
          </a:xfrm>
          <a:prstGeom prst="ellipse">
            <a:avLst/>
          </a:prstGeom>
          <a:solidFill>
            <a:srgbClr val="DEE5EA"/>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1400" b="0" i="0" u="none" strike="noStrike" cap="none" normalizeH="0" baseline="0" dirty="0">
              <a:ln>
                <a:noFill/>
              </a:ln>
              <a:solidFill>
                <a:schemeClr val="bg1"/>
              </a:solidFill>
              <a:effectLst/>
              <a:latin typeface="Arial" charset="0"/>
              <a:ea typeface="ＭＳ Ｐゴシック" charset="-128"/>
            </a:endParaRPr>
          </a:p>
        </p:txBody>
      </p:sp>
      <p:sp>
        <p:nvSpPr>
          <p:cNvPr id="19" name="Ellipse 18">
            <a:extLst>
              <a:ext uri="{FF2B5EF4-FFF2-40B4-BE49-F238E27FC236}">
                <a16:creationId xmlns:a16="http://schemas.microsoft.com/office/drawing/2014/main" id="{0B7E08D2-2A74-9ABD-23FC-20DA51AE9D78}"/>
              </a:ext>
            </a:extLst>
          </p:cNvPr>
          <p:cNvSpPr/>
          <p:nvPr/>
        </p:nvSpPr>
        <p:spPr bwMode="auto">
          <a:xfrm>
            <a:off x="560505" y="4458498"/>
            <a:ext cx="720000" cy="720000"/>
          </a:xfrm>
          <a:prstGeom prst="ellipse">
            <a:avLst/>
          </a:prstGeom>
          <a:solidFill>
            <a:srgbClr val="DEE5EA"/>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1400" b="0" i="0" u="none" strike="noStrike" cap="none" normalizeH="0" baseline="0" dirty="0">
              <a:ln>
                <a:noFill/>
              </a:ln>
              <a:solidFill>
                <a:schemeClr val="bg1"/>
              </a:solidFill>
              <a:effectLst/>
              <a:latin typeface="Arial" charset="0"/>
              <a:ea typeface="ＭＳ Ｐゴシック" charset="-128"/>
            </a:endParaRPr>
          </a:p>
        </p:txBody>
      </p:sp>
      <p:sp>
        <p:nvSpPr>
          <p:cNvPr id="21" name="Ellipse 20">
            <a:extLst>
              <a:ext uri="{FF2B5EF4-FFF2-40B4-BE49-F238E27FC236}">
                <a16:creationId xmlns:a16="http://schemas.microsoft.com/office/drawing/2014/main" id="{D32BD450-A26A-7843-DF08-E63F033765E4}"/>
              </a:ext>
            </a:extLst>
          </p:cNvPr>
          <p:cNvSpPr/>
          <p:nvPr/>
        </p:nvSpPr>
        <p:spPr bwMode="auto">
          <a:xfrm>
            <a:off x="563323" y="5247975"/>
            <a:ext cx="720000" cy="720000"/>
          </a:xfrm>
          <a:prstGeom prst="ellipse">
            <a:avLst/>
          </a:prstGeom>
          <a:solidFill>
            <a:srgbClr val="DEE5EA"/>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1400" b="0" i="0" u="none" strike="noStrike" cap="none" normalizeH="0" baseline="0" dirty="0">
              <a:ln>
                <a:noFill/>
              </a:ln>
              <a:solidFill>
                <a:schemeClr val="bg1"/>
              </a:solidFill>
              <a:effectLst/>
              <a:latin typeface="Arial" charset="0"/>
              <a:ea typeface="ＭＳ Ｐゴシック" charset="-128"/>
            </a:endParaRPr>
          </a:p>
        </p:txBody>
      </p:sp>
      <p:pic>
        <p:nvPicPr>
          <p:cNvPr id="22" name="Grafik 21" descr="Münzen Silhouette">
            <a:extLst>
              <a:ext uri="{FF2B5EF4-FFF2-40B4-BE49-F238E27FC236}">
                <a16:creationId xmlns:a16="http://schemas.microsoft.com/office/drawing/2014/main" id="{80EE1219-562F-3DBF-AD70-567C968814F0}"/>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50397" y="3130807"/>
            <a:ext cx="360000" cy="360000"/>
          </a:xfrm>
          <a:prstGeom prst="rect">
            <a:avLst/>
          </a:prstGeom>
        </p:spPr>
      </p:pic>
      <p:pic>
        <p:nvPicPr>
          <p:cNvPr id="23" name="Grafik 22" descr="Zielgruppe Silhouette">
            <a:extLst>
              <a:ext uri="{FF2B5EF4-FFF2-40B4-BE49-F238E27FC236}">
                <a16:creationId xmlns:a16="http://schemas.microsoft.com/office/drawing/2014/main" id="{669D85FB-0A7B-D00C-E598-A4BD236DA21A}"/>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31383" y="3914300"/>
            <a:ext cx="360000" cy="360000"/>
          </a:xfrm>
          <a:prstGeom prst="rect">
            <a:avLst/>
          </a:prstGeom>
        </p:spPr>
      </p:pic>
      <p:pic>
        <p:nvPicPr>
          <p:cNvPr id="25" name="Grafik 24" descr="Waage der Justitia Silhouette">
            <a:extLst>
              <a:ext uri="{FF2B5EF4-FFF2-40B4-BE49-F238E27FC236}">
                <a16:creationId xmlns:a16="http://schemas.microsoft.com/office/drawing/2014/main" id="{1CE05578-0AB3-8DA9-BB86-F988FB20A213}"/>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40505" y="4600409"/>
            <a:ext cx="360000" cy="360000"/>
          </a:xfrm>
          <a:prstGeom prst="rect">
            <a:avLst/>
          </a:prstGeom>
        </p:spPr>
      </p:pic>
      <p:pic>
        <p:nvPicPr>
          <p:cNvPr id="27" name="Grafik 26" descr="Hürde Silhouette">
            <a:extLst>
              <a:ext uri="{FF2B5EF4-FFF2-40B4-BE49-F238E27FC236}">
                <a16:creationId xmlns:a16="http://schemas.microsoft.com/office/drawing/2014/main" id="{7961257C-99A1-9AE2-4BAC-ED1D9E854F94}"/>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733745" y="5455565"/>
            <a:ext cx="360000" cy="360000"/>
          </a:xfrm>
          <a:prstGeom prst="rect">
            <a:avLst/>
          </a:prstGeom>
        </p:spPr>
      </p:pic>
      <p:sp>
        <p:nvSpPr>
          <p:cNvPr id="4" name="Foliennummernplatzhalter 4">
            <a:extLst>
              <a:ext uri="{FF2B5EF4-FFF2-40B4-BE49-F238E27FC236}">
                <a16:creationId xmlns:a16="http://schemas.microsoft.com/office/drawing/2014/main" id="{E6A0EC2F-AE9D-7B8B-3C49-D8D70192BF2F}"/>
              </a:ext>
            </a:extLst>
          </p:cNvPr>
          <p:cNvSpPr txBox="1">
            <a:spLocks/>
          </p:cNvSpPr>
          <p:nvPr/>
        </p:nvSpPr>
        <p:spPr bwMode="auto">
          <a:xfrm>
            <a:off x="551253" y="6477000"/>
            <a:ext cx="276504" cy="280987"/>
          </a:xfrm>
          <a:prstGeom prst="rect">
            <a:avLst/>
          </a:prstGeom>
          <a:noFill/>
          <a:ln>
            <a:noFill/>
          </a:ln>
          <a:effectLst/>
        </p:spPr>
        <p:txBody>
          <a:bodyPr vert="horz" wrap="square" lIns="0" tIns="45720" rIns="0" bIns="45720" numCol="1" anchor="t" anchorCtr="0" compatLnSpc="1">
            <a:prstTxWarp prst="textNoShape">
              <a:avLst/>
            </a:prstTxWarp>
          </a:bodyPr>
          <a:lstStyle>
            <a:defPPr>
              <a:defRPr lang="de-DE"/>
            </a:defPPr>
            <a:lvl1pPr algn="r" rtl="0" eaLnBrk="0" fontAlgn="base" hangingPunct="0">
              <a:spcBef>
                <a:spcPct val="0"/>
              </a:spcBef>
              <a:spcAft>
                <a:spcPct val="0"/>
              </a:spcAft>
              <a:defRPr sz="1000" kern="1200">
                <a:solidFill>
                  <a:srgbClr val="3B687F"/>
                </a:solidFill>
                <a:latin typeface="Arial" charset="0"/>
                <a:ea typeface="ＭＳ Ｐゴシック"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pPr algn="l">
              <a:defRPr/>
            </a:pPr>
            <a:fld id="{894680D0-7A83-433A-9719-C4143F27F647}" type="slidenum">
              <a:rPr lang="de-DE" smtClean="0"/>
              <a:pPr algn="l">
                <a:defRPr/>
              </a:pPr>
              <a:t>3</a:t>
            </a:fld>
            <a:endParaRPr lang="de-DE" dirty="0"/>
          </a:p>
        </p:txBody>
      </p:sp>
    </p:spTree>
    <p:extLst>
      <p:ext uri="{BB962C8B-B14F-4D97-AF65-F5344CB8AC3E}">
        <p14:creationId xmlns:p14="http://schemas.microsoft.com/office/powerpoint/2010/main" val="37790499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A3763C-E95D-42BD-8B8A-10A601EE7C6A}"/>
              </a:ext>
            </a:extLst>
          </p:cNvPr>
          <p:cNvSpPr>
            <a:spLocks noGrp="1"/>
          </p:cNvSpPr>
          <p:nvPr>
            <p:ph type="title"/>
          </p:nvPr>
        </p:nvSpPr>
        <p:spPr/>
        <p:txBody>
          <a:bodyPr/>
          <a:lstStyle/>
          <a:p>
            <a:r>
              <a:rPr lang="de-DE" dirty="0"/>
              <a:t>„Tue Gutes und rede darüber“ - Außenkommunikation</a:t>
            </a:r>
          </a:p>
        </p:txBody>
      </p:sp>
      <p:grpSp>
        <p:nvGrpSpPr>
          <p:cNvPr id="4" name="Gruppieren 3"/>
          <p:cNvGrpSpPr/>
          <p:nvPr/>
        </p:nvGrpSpPr>
        <p:grpSpPr>
          <a:xfrm>
            <a:off x="545107" y="3587910"/>
            <a:ext cx="5406273" cy="1742654"/>
            <a:chOff x="545107" y="3587910"/>
            <a:chExt cx="5406273" cy="1742654"/>
          </a:xfrm>
        </p:grpSpPr>
        <p:pic>
          <p:nvPicPr>
            <p:cNvPr id="6" name="Grafik 5" descr="Menüband Silhouette">
              <a:extLst>
                <a:ext uri="{FF2B5EF4-FFF2-40B4-BE49-F238E27FC236}">
                  <a16:creationId xmlns:a16="http://schemas.microsoft.com/office/drawing/2014/main" id="{C9C679D2-F155-143E-8B6D-787A8B20F275}"/>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45107" y="3733289"/>
              <a:ext cx="631815" cy="631815"/>
            </a:xfrm>
            <a:prstGeom prst="rect">
              <a:avLst/>
            </a:prstGeom>
          </p:spPr>
        </p:pic>
        <p:sp>
          <p:nvSpPr>
            <p:cNvPr id="12" name="Textfeld 11">
              <a:extLst>
                <a:ext uri="{FF2B5EF4-FFF2-40B4-BE49-F238E27FC236}">
                  <a16:creationId xmlns:a16="http://schemas.microsoft.com/office/drawing/2014/main" id="{33596386-AC42-A003-015A-9495407C3AE7}"/>
                </a:ext>
              </a:extLst>
            </p:cNvPr>
            <p:cNvSpPr txBox="1"/>
            <p:nvPr/>
          </p:nvSpPr>
          <p:spPr>
            <a:xfrm>
              <a:off x="1271464" y="3587910"/>
              <a:ext cx="4679916" cy="943335"/>
            </a:xfrm>
            <a:prstGeom prst="rect">
              <a:avLst/>
            </a:prstGeom>
            <a:noFill/>
          </p:spPr>
          <p:txBody>
            <a:bodyPr wrap="square">
              <a:spAutoFit/>
            </a:bodyPr>
            <a:lstStyle/>
            <a:p>
              <a:pPr marL="0" lvl="0" indent="0" algn="l" defTabSz="1244600">
                <a:lnSpc>
                  <a:spcPct val="90000"/>
                </a:lnSpc>
                <a:spcBef>
                  <a:spcPct val="0"/>
                </a:spcBef>
                <a:spcAft>
                  <a:spcPct val="35000"/>
                </a:spcAft>
                <a:buNone/>
              </a:pPr>
              <a:r>
                <a:rPr lang="de-DE" sz="1400" b="1" kern="1200" dirty="0"/>
                <a:t>Wettbewerbsvorteile</a:t>
              </a:r>
            </a:p>
            <a:p>
              <a:pPr marL="0" lvl="0" indent="0" algn="l" defTabSz="1244600">
                <a:lnSpc>
                  <a:spcPct val="90000"/>
                </a:lnSpc>
                <a:spcBef>
                  <a:spcPct val="0"/>
                </a:spcBef>
                <a:spcAft>
                  <a:spcPct val="35000"/>
                </a:spcAft>
                <a:buNone/>
              </a:pPr>
              <a:r>
                <a:rPr lang="de-DE" sz="1400" kern="1200" dirty="0"/>
                <a:t>Durch Kommunikation nach außen können Sie Ihre Nachhaltigkeitsbemühungen sichtbar machen und sich so vom Wettbewerb absetzen.</a:t>
              </a:r>
            </a:p>
          </p:txBody>
        </p:sp>
        <p:pic>
          <p:nvPicPr>
            <p:cNvPr id="14" name="Grafik 13" descr="Zielgruppe Silhouette">
              <a:extLst>
                <a:ext uri="{FF2B5EF4-FFF2-40B4-BE49-F238E27FC236}">
                  <a16:creationId xmlns:a16="http://schemas.microsoft.com/office/drawing/2014/main" id="{D01AFC3B-7F83-21FD-0691-86FA13A94F3B}"/>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51379" y="4588054"/>
              <a:ext cx="631815" cy="631815"/>
            </a:xfrm>
            <a:prstGeom prst="rect">
              <a:avLst/>
            </a:prstGeom>
          </p:spPr>
        </p:pic>
        <p:sp>
          <p:nvSpPr>
            <p:cNvPr id="17" name="Textfeld 16">
              <a:extLst>
                <a:ext uri="{FF2B5EF4-FFF2-40B4-BE49-F238E27FC236}">
                  <a16:creationId xmlns:a16="http://schemas.microsoft.com/office/drawing/2014/main" id="{7E6CC92A-CBE9-0B28-B649-50C124E477C2}"/>
                </a:ext>
              </a:extLst>
            </p:cNvPr>
            <p:cNvSpPr txBox="1"/>
            <p:nvPr/>
          </p:nvSpPr>
          <p:spPr>
            <a:xfrm>
              <a:off x="1271464" y="4581128"/>
              <a:ext cx="4679916" cy="749436"/>
            </a:xfrm>
            <a:prstGeom prst="rect">
              <a:avLst/>
            </a:prstGeom>
            <a:noFill/>
          </p:spPr>
          <p:txBody>
            <a:bodyPr wrap="square">
              <a:spAutoFit/>
            </a:bodyPr>
            <a:lstStyle/>
            <a:p>
              <a:pPr marL="0" lvl="0" indent="0" algn="l" defTabSz="1244600">
                <a:lnSpc>
                  <a:spcPct val="90000"/>
                </a:lnSpc>
                <a:spcBef>
                  <a:spcPct val="0"/>
                </a:spcBef>
                <a:spcAft>
                  <a:spcPct val="35000"/>
                </a:spcAft>
                <a:buNone/>
              </a:pPr>
              <a:r>
                <a:rPr lang="de-DE" sz="1400" b="1" kern="1200" dirty="0"/>
                <a:t>Mitarbeitende gewinnen</a:t>
              </a:r>
            </a:p>
            <a:p>
              <a:pPr marL="0" lvl="0" indent="0" algn="l" defTabSz="1244600">
                <a:lnSpc>
                  <a:spcPct val="90000"/>
                </a:lnSpc>
                <a:spcBef>
                  <a:spcPct val="0"/>
                </a:spcBef>
                <a:spcAft>
                  <a:spcPct val="35000"/>
                </a:spcAft>
                <a:buNone/>
              </a:pPr>
              <a:r>
                <a:rPr lang="de-DE" sz="1400" kern="1200" dirty="0"/>
                <a:t>In Zeiten von Fachkräftemangel sind Sie auch für neue Mitarbeitende besonder</a:t>
              </a:r>
              <a:r>
                <a:rPr lang="de-DE" sz="1400" dirty="0"/>
                <a:t>s </a:t>
              </a:r>
              <a:r>
                <a:rPr lang="de-DE" sz="1400" kern="1200" dirty="0"/>
                <a:t>attraktiv.</a:t>
              </a:r>
            </a:p>
          </p:txBody>
        </p:sp>
      </p:grpSp>
      <p:sp>
        <p:nvSpPr>
          <p:cNvPr id="25" name="Textfeld 24">
            <a:extLst>
              <a:ext uri="{FF2B5EF4-FFF2-40B4-BE49-F238E27FC236}">
                <a16:creationId xmlns:a16="http://schemas.microsoft.com/office/drawing/2014/main" id="{1560E162-C362-BB25-1A5D-BF0EBD2CC910}"/>
              </a:ext>
            </a:extLst>
          </p:cNvPr>
          <p:cNvSpPr txBox="1"/>
          <p:nvPr/>
        </p:nvSpPr>
        <p:spPr>
          <a:xfrm>
            <a:off x="479414" y="1850687"/>
            <a:ext cx="5544578" cy="1794337"/>
          </a:xfrm>
          <a:prstGeom prst="rect">
            <a:avLst/>
          </a:prstGeom>
          <a:noFill/>
        </p:spPr>
        <p:txBody>
          <a:bodyPr wrap="square">
            <a:spAutoFit/>
          </a:bodyPr>
          <a:lstStyle/>
          <a:p>
            <a:pPr marL="0" lvl="0" indent="0" algn="just" defTabSz="1244600">
              <a:lnSpc>
                <a:spcPct val="90000"/>
              </a:lnSpc>
              <a:spcBef>
                <a:spcPct val="0"/>
              </a:spcBef>
              <a:spcAft>
                <a:spcPct val="35000"/>
              </a:spcAft>
              <a:buNone/>
            </a:pPr>
            <a:r>
              <a:rPr lang="de-DE" sz="1400" dirty="0"/>
              <a:t>Kommunizieren Sie Ihre Klimaziele und Maßnahmen nach außen,  z. B. auf Ihrer Webseite oder bei Veranstaltungen. Ihr Engagement für das Klima können Sie auch in einer Initiative sichtbar machen und sich dort mit anderen Betrieben austauschen. </a:t>
            </a:r>
          </a:p>
          <a:p>
            <a:pPr marL="0" lvl="0" indent="0" algn="just" defTabSz="1244600">
              <a:lnSpc>
                <a:spcPct val="90000"/>
              </a:lnSpc>
              <a:spcBef>
                <a:spcPct val="0"/>
              </a:spcBef>
              <a:spcAft>
                <a:spcPct val="35000"/>
              </a:spcAft>
              <a:buNone/>
            </a:pPr>
            <a:r>
              <a:rPr lang="de-DE" sz="1400" dirty="0"/>
              <a:t>Netzwerke rund um Nachhaltigkeit und den betrieblichen Klimaschutz helfen Ihnen dabei, informiert zu bleiben und auch zukünftigen Herausforderungen erfolgreich zu begegnen. </a:t>
            </a:r>
          </a:p>
          <a:p>
            <a:pPr marL="0" lvl="0" indent="0" algn="just" defTabSz="1244600">
              <a:lnSpc>
                <a:spcPct val="90000"/>
              </a:lnSpc>
              <a:spcBef>
                <a:spcPct val="0"/>
              </a:spcBef>
              <a:spcAft>
                <a:spcPct val="35000"/>
              </a:spcAft>
              <a:buNone/>
            </a:pPr>
            <a:r>
              <a:rPr lang="de-DE" sz="1400" b="1" dirty="0"/>
              <a:t>Außenkommunikation hat viele Vorteile, unter anderem:</a:t>
            </a:r>
            <a:endParaRPr lang="de-DE" sz="1400" b="1" kern="1200" dirty="0"/>
          </a:p>
        </p:txBody>
      </p:sp>
      <p:sp>
        <p:nvSpPr>
          <p:cNvPr id="9" name="Sprechblase: rechteckig mit abgerundeten Ecken 8">
            <a:extLst>
              <a:ext uri="{FF2B5EF4-FFF2-40B4-BE49-F238E27FC236}">
                <a16:creationId xmlns:a16="http://schemas.microsoft.com/office/drawing/2014/main" id="{01D65E13-45B3-3E27-AA97-1667B21275EB}"/>
              </a:ext>
            </a:extLst>
          </p:cNvPr>
          <p:cNvSpPr/>
          <p:nvPr/>
        </p:nvSpPr>
        <p:spPr>
          <a:xfrm>
            <a:off x="6672064" y="1421155"/>
            <a:ext cx="5132556" cy="807310"/>
          </a:xfrm>
          <a:prstGeom prst="wedgeRoundRectCallout">
            <a:avLst>
              <a:gd name="adj1" fmla="val -31247"/>
              <a:gd name="adj2" fmla="val 68743"/>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0" cap="none" spc="0" normalizeH="0" baseline="0" noProof="0" dirty="0">
                <a:ln>
                  <a:noFill/>
                </a:ln>
                <a:solidFill>
                  <a:srgbClr val="000000"/>
                </a:solidFill>
                <a:effectLst/>
                <a:uLnTx/>
                <a:uFillTx/>
                <a:latin typeface="Arial"/>
                <a:ea typeface="ＭＳ Ｐゴシック"/>
                <a:cs typeface="+mn-cs"/>
              </a:rPr>
              <a:t>Es gibt viele Mitgliedschaften, die Ihnen Erkennungswert bieten, wie beispielsweise der Umwelt- und Klimapakt. Weiterführende Information zu den Netzwerken finden Sie </a:t>
            </a:r>
            <a:r>
              <a:rPr kumimoji="0" lang="de-DE" sz="1200" b="0" i="0" u="none" strike="noStrike" kern="0" cap="none" spc="0" normalizeH="0" baseline="0" noProof="0" dirty="0">
                <a:ln>
                  <a:noFill/>
                </a:ln>
                <a:solidFill>
                  <a:srgbClr val="000000"/>
                </a:solidFill>
                <a:effectLst/>
                <a:uLnTx/>
                <a:uFillTx/>
                <a:latin typeface="Arial"/>
                <a:ea typeface="ＭＳ Ｐゴシック"/>
                <a:cs typeface="+mn-cs"/>
                <a:hlinkClick r:id="rId6" action="ppaction://hlinksldjump"/>
              </a:rPr>
              <a:t>hier. </a:t>
            </a:r>
            <a:endParaRPr kumimoji="0" lang="de-DE" sz="1200" b="0" i="0" u="none" strike="noStrike" kern="0" cap="none" spc="0" normalizeH="0" baseline="0" noProof="0" dirty="0">
              <a:ln>
                <a:noFill/>
              </a:ln>
              <a:solidFill>
                <a:srgbClr val="000000"/>
              </a:solidFill>
              <a:effectLst/>
              <a:uLnTx/>
              <a:uFillTx/>
              <a:latin typeface="Arial"/>
              <a:ea typeface="ＭＳ Ｐゴシック"/>
              <a:cs typeface="+mn-cs"/>
            </a:endParaRPr>
          </a:p>
        </p:txBody>
      </p:sp>
      <p:sp>
        <p:nvSpPr>
          <p:cNvPr id="15" name="Sprechblase: rechteckig mit abgerundeten Ecken 14">
            <a:extLst>
              <a:ext uri="{FF2B5EF4-FFF2-40B4-BE49-F238E27FC236}">
                <a16:creationId xmlns:a16="http://schemas.microsoft.com/office/drawing/2014/main" id="{4449083A-5ACC-C8B4-6488-65ECCB5D072E}"/>
              </a:ext>
            </a:extLst>
          </p:cNvPr>
          <p:cNvSpPr/>
          <p:nvPr/>
        </p:nvSpPr>
        <p:spPr>
          <a:xfrm>
            <a:off x="384000" y="5329021"/>
            <a:ext cx="5766939" cy="1173796"/>
          </a:xfrm>
          <a:prstGeom prst="wedgeRoundRectCallout">
            <a:avLst>
              <a:gd name="adj1" fmla="val -52215"/>
              <a:gd name="adj2" fmla="val -46128"/>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0" cap="none" spc="0" normalizeH="0" baseline="0" noProof="0" dirty="0">
                <a:ln>
                  <a:noFill/>
                </a:ln>
                <a:solidFill>
                  <a:srgbClr val="000000"/>
                </a:solidFill>
                <a:effectLst/>
                <a:uLnTx/>
                <a:uFillTx/>
                <a:latin typeface="Arial"/>
                <a:ea typeface="ＭＳ Ｐゴシック"/>
                <a:cs typeface="+mn-cs"/>
              </a:rPr>
              <a:t>Achten Sie bei der Außenkommunikation darauf, nicht ins „Greenwashing“ zu rutschen und Ihre Ergebnisse geschönt darzustellen. Das kann negativ auf Ihren Betrieb zurückfallen. Eine Hilfestellung des IZU zum Thema sinnvolles Marketing mit Umweltthemen, finden Sie </a:t>
            </a:r>
            <a:r>
              <a:rPr kumimoji="0" lang="de-DE" sz="1200" b="0" i="0" u="none" strike="noStrike" kern="0" cap="none" spc="0" normalizeH="0" baseline="0" noProof="0" dirty="0">
                <a:ln>
                  <a:noFill/>
                </a:ln>
                <a:solidFill>
                  <a:srgbClr val="000000"/>
                </a:solidFill>
                <a:effectLst/>
                <a:uLnTx/>
                <a:uFillTx/>
                <a:latin typeface="Arial"/>
                <a:ea typeface="ＭＳ Ｐゴシック"/>
                <a:cs typeface="+mn-cs"/>
                <a:hlinkClick r:id="rId6" action="ppaction://hlinksldjump"/>
              </a:rPr>
              <a:t>hier</a:t>
            </a:r>
            <a:r>
              <a:rPr kumimoji="0" lang="de-DE" sz="1200" b="0" i="0" u="none" strike="noStrike" kern="0" cap="none" spc="0" normalizeH="0" baseline="0" noProof="0" dirty="0">
                <a:ln>
                  <a:noFill/>
                </a:ln>
                <a:solidFill>
                  <a:srgbClr val="000000"/>
                </a:solidFill>
                <a:effectLst/>
                <a:uLnTx/>
                <a:uFillTx/>
                <a:latin typeface="Arial"/>
                <a:ea typeface="ＭＳ Ｐゴシック"/>
                <a:cs typeface="+mn-cs"/>
              </a:rPr>
              <a:t>. </a:t>
            </a:r>
            <a:r>
              <a:rPr lang="de-DE" sz="1200" kern="0" dirty="0">
                <a:solidFill>
                  <a:srgbClr val="000000"/>
                </a:solidFill>
                <a:latin typeface="Arial"/>
                <a:ea typeface="ＭＳ Ｐゴシック"/>
              </a:rPr>
              <a:t>Sie können Ihre Aktivitäten auch durch </a:t>
            </a:r>
            <a:r>
              <a:rPr kumimoji="0" lang="de-DE" sz="1200" b="0" i="0" u="none" strike="noStrike" kern="0" cap="none" spc="0" normalizeH="0" baseline="0" noProof="0" dirty="0">
                <a:ln>
                  <a:noFill/>
                </a:ln>
                <a:solidFill>
                  <a:srgbClr val="000000"/>
                </a:solidFill>
                <a:effectLst/>
                <a:uLnTx/>
                <a:uFillTx/>
                <a:latin typeface="Arial"/>
                <a:ea typeface="ＭＳ Ｐゴシック"/>
                <a:cs typeface="+mn-cs"/>
              </a:rPr>
              <a:t>Berichterstattung nach außen kommunizieren. Weiterführende Informationen dazu finden Sie in der Handlungshilfe „</a:t>
            </a:r>
            <a:r>
              <a:rPr kumimoji="0" lang="de-DE" sz="1200" b="0" i="0" u="none" strike="noStrike" kern="0" cap="none" spc="0" normalizeH="0" baseline="0" noProof="0" dirty="0">
                <a:ln>
                  <a:noFill/>
                </a:ln>
                <a:solidFill>
                  <a:srgbClr val="000000"/>
                </a:solidFill>
                <a:effectLst/>
                <a:uLnTx/>
                <a:uFillTx/>
                <a:latin typeface="Arial"/>
                <a:ea typeface="ＭＳ Ｐゴシック"/>
                <a:cs typeface="+mn-cs"/>
                <a:hlinkClick r:id="rId7"/>
              </a:rPr>
              <a:t>Klimamanagement</a:t>
            </a:r>
            <a:r>
              <a:rPr kumimoji="0" lang="de-DE" sz="1200" b="0" i="0" u="none" strike="noStrike" kern="0" cap="none" spc="0" normalizeH="0" baseline="0" noProof="0" dirty="0">
                <a:ln>
                  <a:noFill/>
                </a:ln>
                <a:solidFill>
                  <a:srgbClr val="000000"/>
                </a:solidFill>
                <a:effectLst/>
                <a:uLnTx/>
                <a:uFillTx/>
                <a:latin typeface="Arial"/>
                <a:ea typeface="ＭＳ Ｐゴシック"/>
                <a:cs typeface="+mn-cs"/>
              </a:rPr>
              <a:t>“.</a:t>
            </a:r>
          </a:p>
        </p:txBody>
      </p:sp>
      <p:sp>
        <p:nvSpPr>
          <p:cNvPr id="16" name="Rechteck 15">
            <a:extLst>
              <a:ext uri="{FF2B5EF4-FFF2-40B4-BE49-F238E27FC236}">
                <a16:creationId xmlns:a16="http://schemas.microsoft.com/office/drawing/2014/main" id="{B14BA6D3-4882-05D4-F36C-6D8B7BB98DEC}"/>
              </a:ext>
            </a:extLst>
          </p:cNvPr>
          <p:cNvSpPr/>
          <p:nvPr/>
        </p:nvSpPr>
        <p:spPr bwMode="auto">
          <a:xfrm>
            <a:off x="545106" y="1558661"/>
            <a:ext cx="5406273" cy="280988"/>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de-DE" sz="1400" b="1" i="0" u="none" strike="noStrike" cap="none" normalizeH="0" baseline="0" dirty="0">
                <a:ln>
                  <a:noFill/>
                </a:ln>
                <a:solidFill>
                  <a:schemeClr val="bg1"/>
                </a:solidFill>
                <a:effectLst/>
                <a:latin typeface="Arial" charset="0"/>
                <a:ea typeface="ＭＳ Ｐゴシック" charset="-128"/>
              </a:rPr>
              <a:t>Engagement sichtbar machen</a:t>
            </a:r>
          </a:p>
        </p:txBody>
      </p:sp>
      <p:pic>
        <p:nvPicPr>
          <p:cNvPr id="18" name="Picture 2" descr="Logo Umweltpakt Bayern - Über uns">
            <a:extLst>
              <a:ext uri="{FF2B5EF4-FFF2-40B4-BE49-F238E27FC236}">
                <a16:creationId xmlns:a16="http://schemas.microsoft.com/office/drawing/2014/main" id="{6334B764-B757-261F-C686-AF7E869F3CE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631550" y="2457441"/>
            <a:ext cx="878507" cy="949004"/>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4" descr="Klima-Allianz-Logo">
            <a:extLst>
              <a:ext uri="{FF2B5EF4-FFF2-40B4-BE49-F238E27FC236}">
                <a16:creationId xmlns:a16="http://schemas.microsoft.com/office/drawing/2014/main" id="{4C672F63-4FD4-3F1C-0FC8-2AEB1AF0F8D7}"/>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390191" y="3622216"/>
            <a:ext cx="1314053" cy="752049"/>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8" descr="Startseite - Trägerverein Umwelttechnologie-Cluster Bayern e.V.">
            <a:extLst>
              <a:ext uri="{FF2B5EF4-FFF2-40B4-BE49-F238E27FC236}">
                <a16:creationId xmlns:a16="http://schemas.microsoft.com/office/drawing/2014/main" id="{AB6132C0-D681-78C8-5062-C04CB6C21434}"/>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213552" y="5606998"/>
            <a:ext cx="1714500" cy="66675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 descr="Unternehmensnetzwerk Klimaschutz - Unternehmensnetzwerk Klimaschutz">
            <a:extLst>
              <a:ext uri="{FF2B5EF4-FFF2-40B4-BE49-F238E27FC236}">
                <a16:creationId xmlns:a16="http://schemas.microsoft.com/office/drawing/2014/main" id="{988B28E4-5DE2-992E-9EB2-7BCFDCA7C16F}"/>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240622" y="4756110"/>
            <a:ext cx="1640084" cy="351469"/>
          </a:xfrm>
          <a:prstGeom prst="rect">
            <a:avLst/>
          </a:prstGeom>
          <a:noFill/>
          <a:extLst>
            <a:ext uri="{909E8E84-426E-40DD-AFC4-6F175D3DCCD1}">
              <a14:hiddenFill xmlns:a14="http://schemas.microsoft.com/office/drawing/2010/main">
                <a:solidFill>
                  <a:srgbClr val="FFFFFF"/>
                </a:solidFill>
              </a14:hiddenFill>
            </a:ext>
          </a:extLst>
        </p:spPr>
      </p:pic>
      <p:sp>
        <p:nvSpPr>
          <p:cNvPr id="3" name="Rechteck 2">
            <a:extLst>
              <a:ext uri="{FF2B5EF4-FFF2-40B4-BE49-F238E27FC236}">
                <a16:creationId xmlns:a16="http://schemas.microsoft.com/office/drawing/2014/main" id="{DD991616-5527-F545-A55F-9C3AA28D8553}"/>
              </a:ext>
            </a:extLst>
          </p:cNvPr>
          <p:cNvSpPr/>
          <p:nvPr/>
        </p:nvSpPr>
        <p:spPr bwMode="auto">
          <a:xfrm>
            <a:off x="7994045" y="2415149"/>
            <a:ext cx="3813955" cy="1033589"/>
          </a:xfrm>
          <a:prstGeom prst="rect">
            <a:avLst/>
          </a:prstGeom>
          <a:solidFill>
            <a:srgbClr val="DEE5EA"/>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defTabSz="914354"/>
            <a:r>
              <a:rPr lang="de-DE" sz="1200" dirty="0">
                <a:solidFill>
                  <a:srgbClr val="000000"/>
                </a:solidFill>
                <a:latin typeface="Arial" panose="020B0604020202020204" pitchFamily="34" charset="0"/>
                <a:cs typeface="Arial" panose="020B0604020202020204" pitchFamily="34" charset="0"/>
              </a:rPr>
              <a:t>Der Umwelt- und Klimapakt steht allen bayerischen Unternehmen und Betrieben offen, die sich für den Umweltschutz einbringen. Die Teilnahme erfolgt für zunächst drei Jahre mit Option auf Verlängerung und ist kostenfrei. </a:t>
            </a:r>
          </a:p>
        </p:txBody>
      </p:sp>
      <p:sp>
        <p:nvSpPr>
          <p:cNvPr id="7" name="Rechteck 6">
            <a:extLst>
              <a:ext uri="{FF2B5EF4-FFF2-40B4-BE49-F238E27FC236}">
                <a16:creationId xmlns:a16="http://schemas.microsoft.com/office/drawing/2014/main" id="{C7E489B8-8BD4-9220-4817-5B86DD9D1F68}"/>
              </a:ext>
            </a:extLst>
          </p:cNvPr>
          <p:cNvSpPr/>
          <p:nvPr/>
        </p:nvSpPr>
        <p:spPr bwMode="auto">
          <a:xfrm>
            <a:off x="7994045" y="3566954"/>
            <a:ext cx="3813955" cy="807311"/>
          </a:xfrm>
          <a:prstGeom prst="rect">
            <a:avLst/>
          </a:prstGeom>
          <a:solidFill>
            <a:srgbClr val="DEE5EA"/>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defTabSz="914354"/>
            <a:r>
              <a:rPr lang="de-DE" sz="1200" dirty="0">
                <a:solidFill>
                  <a:srgbClr val="000000"/>
                </a:solidFill>
                <a:latin typeface="Arial" panose="020B0604020202020204" pitchFamily="34" charset="0"/>
                <a:cs typeface="Arial" panose="020B0604020202020204" pitchFamily="34" charset="0"/>
              </a:rPr>
              <a:t>Die Bayerische Klima-Allianz ist ein Projekt des Bayerischen Staatsministeriums für Umwelt und Verbraucherschutz. Die Partner treffen sich mehrmals im Jahr und planen gemeinsame Projekte.</a:t>
            </a:r>
          </a:p>
        </p:txBody>
      </p:sp>
      <p:sp>
        <p:nvSpPr>
          <p:cNvPr id="8" name="Rechteck 7">
            <a:extLst>
              <a:ext uri="{FF2B5EF4-FFF2-40B4-BE49-F238E27FC236}">
                <a16:creationId xmlns:a16="http://schemas.microsoft.com/office/drawing/2014/main" id="{50BB4F7A-2DBE-184E-F3D5-F4327A20291F}"/>
              </a:ext>
            </a:extLst>
          </p:cNvPr>
          <p:cNvSpPr/>
          <p:nvPr/>
        </p:nvSpPr>
        <p:spPr bwMode="auto">
          <a:xfrm>
            <a:off x="7990665" y="4497183"/>
            <a:ext cx="3813955" cy="807310"/>
          </a:xfrm>
          <a:prstGeom prst="rect">
            <a:avLst/>
          </a:prstGeom>
          <a:solidFill>
            <a:srgbClr val="DEE5EA"/>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defTabSz="914354"/>
            <a:r>
              <a:rPr lang="de-DE" sz="1200" dirty="0">
                <a:solidFill>
                  <a:srgbClr val="000000"/>
                </a:solidFill>
                <a:latin typeface="Arial" panose="020B0604020202020204" pitchFamily="34" charset="0"/>
                <a:cs typeface="Arial" panose="020B0604020202020204" pitchFamily="34" charset="0"/>
              </a:rPr>
              <a:t>Erfahrungsaustausch und Weiterbildung steht im Zentrum des Unternehmensnetzwerk Klimaschutz. Gemeinsam soll Bewusstsein für den betrieblichen Klimaschutz geschaffen werden.</a:t>
            </a:r>
          </a:p>
        </p:txBody>
      </p:sp>
      <p:sp>
        <p:nvSpPr>
          <p:cNvPr id="10" name="Rechteck 9">
            <a:extLst>
              <a:ext uri="{FF2B5EF4-FFF2-40B4-BE49-F238E27FC236}">
                <a16:creationId xmlns:a16="http://schemas.microsoft.com/office/drawing/2014/main" id="{F342C098-3650-FEEC-FB6C-68A8B80DCC01}"/>
              </a:ext>
            </a:extLst>
          </p:cNvPr>
          <p:cNvSpPr/>
          <p:nvPr/>
        </p:nvSpPr>
        <p:spPr bwMode="auto">
          <a:xfrm>
            <a:off x="7990665" y="5427411"/>
            <a:ext cx="3813955" cy="1025925"/>
          </a:xfrm>
          <a:prstGeom prst="rect">
            <a:avLst/>
          </a:prstGeom>
          <a:solidFill>
            <a:srgbClr val="DEE5EA"/>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defTabSz="914354"/>
            <a:r>
              <a:rPr lang="de-DE" sz="1200" dirty="0">
                <a:solidFill>
                  <a:srgbClr val="000000"/>
                </a:solidFill>
                <a:latin typeface="Arial" panose="020B0604020202020204" pitchFamily="34" charset="0"/>
                <a:cs typeface="Arial" panose="020B0604020202020204" pitchFamily="34" charset="0"/>
              </a:rPr>
              <a:t>Das UmweltClusterBayern setzt sich für Wissenstransfer und Kooperation ein. Unternehmen und Forschungseinrichtungen sollen vernetzt werden. Das Cluster hat eine breitere Ausrichtung und behandelt verschiedene Umweltthemen.</a:t>
            </a:r>
          </a:p>
        </p:txBody>
      </p:sp>
      <p:sp>
        <p:nvSpPr>
          <p:cNvPr id="11" name="Foliennummernplatzhalter 4">
            <a:extLst>
              <a:ext uri="{FF2B5EF4-FFF2-40B4-BE49-F238E27FC236}">
                <a16:creationId xmlns:a16="http://schemas.microsoft.com/office/drawing/2014/main" id="{E6233DCA-B3AA-63F1-9CD2-D4F142681105}"/>
              </a:ext>
            </a:extLst>
          </p:cNvPr>
          <p:cNvSpPr txBox="1">
            <a:spLocks/>
          </p:cNvSpPr>
          <p:nvPr/>
        </p:nvSpPr>
        <p:spPr bwMode="auto">
          <a:xfrm>
            <a:off x="551253" y="6477000"/>
            <a:ext cx="360172" cy="280987"/>
          </a:xfrm>
          <a:prstGeom prst="rect">
            <a:avLst/>
          </a:prstGeom>
          <a:noFill/>
          <a:ln>
            <a:noFill/>
          </a:ln>
          <a:effectLst/>
        </p:spPr>
        <p:txBody>
          <a:bodyPr vert="horz" wrap="square" lIns="0" tIns="45720" rIns="0" bIns="45720" numCol="1" anchor="t" anchorCtr="0" compatLnSpc="1">
            <a:prstTxWarp prst="textNoShape">
              <a:avLst/>
            </a:prstTxWarp>
          </a:bodyPr>
          <a:lstStyle>
            <a:defPPr>
              <a:defRPr lang="de-DE"/>
            </a:defPPr>
            <a:lvl1pPr algn="r" rtl="0" eaLnBrk="0" fontAlgn="base" hangingPunct="0">
              <a:spcBef>
                <a:spcPct val="0"/>
              </a:spcBef>
              <a:spcAft>
                <a:spcPct val="0"/>
              </a:spcAft>
              <a:defRPr sz="1000" kern="1200">
                <a:solidFill>
                  <a:srgbClr val="3B687F"/>
                </a:solidFill>
                <a:latin typeface="Arial" charset="0"/>
                <a:ea typeface="ＭＳ Ｐゴシック"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pPr algn="l">
              <a:defRPr/>
            </a:pPr>
            <a:fld id="{894680D0-7A83-433A-9719-C4143F27F647}" type="slidenum">
              <a:rPr lang="de-DE" smtClean="0"/>
              <a:pPr algn="l">
                <a:defRPr/>
              </a:pPr>
              <a:t>30</a:t>
            </a:fld>
            <a:endParaRPr lang="de-DE" dirty="0"/>
          </a:p>
        </p:txBody>
      </p:sp>
      <p:sp>
        <p:nvSpPr>
          <p:cNvPr id="5" name="Rectangle 8">
            <a:extLst>
              <a:ext uri="{FF2B5EF4-FFF2-40B4-BE49-F238E27FC236}">
                <a16:creationId xmlns:a16="http://schemas.microsoft.com/office/drawing/2014/main" id="{7DE75D0B-382E-7AF8-B4CF-E2B912B5DAB3}"/>
              </a:ext>
            </a:extLst>
          </p:cNvPr>
          <p:cNvSpPr>
            <a:spLocks noGrp="1" noChangeArrowheads="1"/>
          </p:cNvSpPr>
          <p:nvPr>
            <p:ph type="ftr" sz="quarter" idx="3"/>
          </p:nvPr>
        </p:nvSpPr>
        <p:spPr bwMode="auto">
          <a:xfrm>
            <a:off x="5624354" y="6475412"/>
            <a:ext cx="6183646"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defRPr sz="1000" b="1">
                <a:solidFill>
                  <a:srgbClr val="3B687F"/>
                </a:solidFill>
              </a:defRPr>
            </a:lvl1pPr>
          </a:lstStyle>
          <a:p>
            <a:r>
              <a:rPr lang="de-DE" altLang="de-DE" dirty="0"/>
              <a:t>Handlungshilfe Klimamanagement für Einsteiger </a:t>
            </a:r>
            <a:r>
              <a:rPr lang="de-DE" dirty="0"/>
              <a:t>| © LfU | IZU Infozentrum UmweltWirtschaft | 2023</a:t>
            </a:r>
          </a:p>
        </p:txBody>
      </p:sp>
    </p:spTree>
    <p:extLst>
      <p:ext uri="{BB962C8B-B14F-4D97-AF65-F5344CB8AC3E}">
        <p14:creationId xmlns:p14="http://schemas.microsoft.com/office/powerpoint/2010/main" val="25667977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el 1">
            <a:extLst>
              <a:ext uri="{FF2B5EF4-FFF2-40B4-BE49-F238E27FC236}">
                <a16:creationId xmlns:a16="http://schemas.microsoft.com/office/drawing/2014/main" id="{6C38681F-6B74-ED20-877C-CEF1D4B8C98C}"/>
              </a:ext>
            </a:extLst>
          </p:cNvPr>
          <p:cNvSpPr>
            <a:spLocks noGrp="1"/>
          </p:cNvSpPr>
          <p:nvPr>
            <p:ph type="title"/>
          </p:nvPr>
        </p:nvSpPr>
        <p:spPr/>
        <p:txBody>
          <a:bodyPr/>
          <a:lstStyle/>
          <a:p>
            <a:r>
              <a:rPr lang="de-DE" dirty="0"/>
              <a:t>„Tue Gutes und rede darüber“ – Kommunikation nach innen</a:t>
            </a:r>
          </a:p>
        </p:txBody>
      </p:sp>
      <p:sp>
        <p:nvSpPr>
          <p:cNvPr id="7" name="Textfeld 6">
            <a:extLst>
              <a:ext uri="{FF2B5EF4-FFF2-40B4-BE49-F238E27FC236}">
                <a16:creationId xmlns:a16="http://schemas.microsoft.com/office/drawing/2014/main" id="{28593878-4B4E-0294-DF39-F4E4EE9074E9}"/>
              </a:ext>
            </a:extLst>
          </p:cNvPr>
          <p:cNvSpPr txBox="1"/>
          <p:nvPr/>
        </p:nvSpPr>
        <p:spPr>
          <a:xfrm>
            <a:off x="550863" y="1844824"/>
            <a:ext cx="5290900" cy="674031"/>
          </a:xfrm>
          <a:prstGeom prst="rect">
            <a:avLst/>
          </a:prstGeom>
          <a:noFill/>
        </p:spPr>
        <p:txBody>
          <a:bodyPr wrap="square">
            <a:spAutoFit/>
          </a:bodyPr>
          <a:lstStyle/>
          <a:p>
            <a:pPr algn="just" defTabSz="1244600">
              <a:lnSpc>
                <a:spcPct val="90000"/>
              </a:lnSpc>
              <a:spcAft>
                <a:spcPct val="35000"/>
              </a:spcAft>
            </a:pPr>
            <a:r>
              <a:rPr lang="de-DE" sz="1400" dirty="0"/>
              <a:t>Der Erfolg hängt maßgeblich von der Mitarbeitermotivation ab, binden Sie daher die Belegschaft aktiv ein. </a:t>
            </a:r>
            <a:r>
              <a:rPr lang="de-DE" sz="1400" b="1" dirty="0"/>
              <a:t>Kommunikation nach innen hat </a:t>
            </a:r>
            <a:r>
              <a:rPr lang="de-DE" sz="1400" b="1" kern="1200" dirty="0"/>
              <a:t>verschiedene Vorteile:</a:t>
            </a:r>
          </a:p>
        </p:txBody>
      </p:sp>
      <p:sp>
        <p:nvSpPr>
          <p:cNvPr id="12" name="Sprechblase: rechteckig mit abgerundeten Ecken 11">
            <a:extLst>
              <a:ext uri="{FF2B5EF4-FFF2-40B4-BE49-F238E27FC236}">
                <a16:creationId xmlns:a16="http://schemas.microsoft.com/office/drawing/2014/main" id="{203D7324-7F19-32E6-E57C-E8019F8FF3E8}"/>
              </a:ext>
            </a:extLst>
          </p:cNvPr>
          <p:cNvSpPr/>
          <p:nvPr/>
        </p:nvSpPr>
        <p:spPr>
          <a:xfrm>
            <a:off x="7752184" y="5288152"/>
            <a:ext cx="4199901" cy="1116389"/>
          </a:xfrm>
          <a:prstGeom prst="wedgeRoundRectCallout">
            <a:avLst>
              <a:gd name="adj1" fmla="val -56001"/>
              <a:gd name="adj2" fmla="val -20378"/>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defTabSz="1244600">
              <a:lnSpc>
                <a:spcPct val="90000"/>
              </a:lnSpc>
              <a:spcAft>
                <a:spcPct val="35000"/>
              </a:spcAft>
            </a:pPr>
            <a:r>
              <a:rPr lang="de-DE" sz="1200" dirty="0">
                <a:solidFill>
                  <a:schemeClr val="tx1"/>
                </a:solidFill>
              </a:rPr>
              <a:t>Um Mitarbeitende zu sensibilisieren, bietet es sich an, bekannte Nachhaltigkeitskonzepte aufzugreifen und im Unternehmen anzuwenden, wie zum Bespiel die Nachhaltigkeitsziele der UN (engl. Sustainable Development Goals (SDGs)). Den IZU: SDG Wegweiser zum Thema Motivation finden Sie </a:t>
            </a:r>
            <a:r>
              <a:rPr lang="de-DE" sz="1200" dirty="0">
                <a:solidFill>
                  <a:schemeClr val="tx1"/>
                </a:solidFill>
                <a:hlinkClick r:id="rId2" action="ppaction://hlinksldjump"/>
              </a:rPr>
              <a:t>hier</a:t>
            </a:r>
            <a:r>
              <a:rPr lang="de-DE" sz="1200" dirty="0">
                <a:solidFill>
                  <a:schemeClr val="tx1"/>
                </a:solidFill>
              </a:rPr>
              <a:t>.</a:t>
            </a:r>
          </a:p>
        </p:txBody>
      </p:sp>
      <p:grpSp>
        <p:nvGrpSpPr>
          <p:cNvPr id="5" name="Gruppieren 4"/>
          <p:cNvGrpSpPr/>
          <p:nvPr/>
        </p:nvGrpSpPr>
        <p:grpSpPr>
          <a:xfrm>
            <a:off x="472644" y="2498759"/>
            <a:ext cx="5430699" cy="4045313"/>
            <a:chOff x="472644" y="2498759"/>
            <a:chExt cx="5430699" cy="4045313"/>
          </a:xfrm>
        </p:grpSpPr>
        <p:sp>
          <p:nvSpPr>
            <p:cNvPr id="8" name="Textfeld 7">
              <a:extLst>
                <a:ext uri="{FF2B5EF4-FFF2-40B4-BE49-F238E27FC236}">
                  <a16:creationId xmlns:a16="http://schemas.microsoft.com/office/drawing/2014/main" id="{FA9AAE74-AB43-ED3A-E807-53C11A0A25E3}"/>
                </a:ext>
              </a:extLst>
            </p:cNvPr>
            <p:cNvSpPr txBox="1"/>
            <p:nvPr/>
          </p:nvSpPr>
          <p:spPr>
            <a:xfrm>
              <a:off x="1067806" y="3434863"/>
              <a:ext cx="4781760" cy="1525033"/>
            </a:xfrm>
            <a:prstGeom prst="rect">
              <a:avLst/>
            </a:prstGeom>
            <a:noFill/>
          </p:spPr>
          <p:txBody>
            <a:bodyPr wrap="square">
              <a:spAutoFit/>
            </a:bodyPr>
            <a:lstStyle/>
            <a:p>
              <a:pPr marL="0" lvl="0" indent="0" algn="l" defTabSz="1244600">
                <a:lnSpc>
                  <a:spcPct val="90000"/>
                </a:lnSpc>
                <a:spcBef>
                  <a:spcPct val="0"/>
                </a:spcBef>
                <a:spcAft>
                  <a:spcPct val="35000"/>
                </a:spcAft>
                <a:buNone/>
              </a:pPr>
              <a:r>
                <a:rPr lang="de-DE" sz="1400" b="1" kern="1200" dirty="0"/>
                <a:t>Neue Impulse sammeln</a:t>
              </a:r>
            </a:p>
            <a:p>
              <a:pPr algn="l" defTabSz="1244600">
                <a:lnSpc>
                  <a:spcPct val="90000"/>
                </a:lnSpc>
                <a:spcAft>
                  <a:spcPct val="35000"/>
                </a:spcAft>
              </a:pPr>
              <a:r>
                <a:rPr lang="de-DE" sz="1400" kern="1200" dirty="0"/>
                <a:t>Ihre Mitarbeitenden kennen die Betriebsabläufe am Besten. Vielleicht haben Sie ja Ideen, wo man noch Emissionen einsparen könnte? </a:t>
              </a:r>
              <a:r>
                <a:rPr lang="de-DE" sz="1400" dirty="0">
                  <a:solidFill>
                    <a:schemeClr val="tx1"/>
                  </a:solidFill>
                </a:rPr>
                <a:t>Die Einbindung und die Rückmeldung Ihrer Mitarbeitenden ermöglicht es Ihnen Ihr Vorgehen kontinuierlich zu prüfen, zu verbessern und neue Impulse zu sammeln</a:t>
              </a:r>
              <a:r>
                <a:rPr lang="de-DE" sz="1400" dirty="0"/>
                <a:t>. </a:t>
              </a:r>
              <a:r>
                <a:rPr lang="de-DE" sz="1400" dirty="0">
                  <a:solidFill>
                    <a:schemeClr val="tx1"/>
                  </a:solidFill>
                </a:rPr>
                <a:t>Mehr Ideen finden Sie </a:t>
              </a:r>
              <a:r>
                <a:rPr lang="de-DE" sz="1400" dirty="0">
                  <a:solidFill>
                    <a:schemeClr val="tx1"/>
                  </a:solidFill>
                  <a:hlinkClick r:id="rId2" action="ppaction://hlinksldjump"/>
                </a:rPr>
                <a:t>hier.</a:t>
              </a:r>
              <a:endParaRPr lang="de-DE" sz="1400" dirty="0">
                <a:solidFill>
                  <a:schemeClr val="tx1"/>
                </a:solidFill>
              </a:endParaRPr>
            </a:p>
          </p:txBody>
        </p:sp>
        <p:sp>
          <p:nvSpPr>
            <p:cNvPr id="9" name="Textfeld 8">
              <a:extLst>
                <a:ext uri="{FF2B5EF4-FFF2-40B4-BE49-F238E27FC236}">
                  <a16:creationId xmlns:a16="http://schemas.microsoft.com/office/drawing/2014/main" id="{29313A06-C843-7AF3-2B93-122B2B742367}"/>
                </a:ext>
              </a:extLst>
            </p:cNvPr>
            <p:cNvSpPr txBox="1"/>
            <p:nvPr/>
          </p:nvSpPr>
          <p:spPr>
            <a:xfrm>
              <a:off x="1067806" y="2498759"/>
              <a:ext cx="4835537" cy="943335"/>
            </a:xfrm>
            <a:prstGeom prst="rect">
              <a:avLst/>
            </a:prstGeom>
            <a:noFill/>
          </p:spPr>
          <p:txBody>
            <a:bodyPr wrap="square">
              <a:spAutoFit/>
            </a:bodyPr>
            <a:lstStyle/>
            <a:p>
              <a:pPr marL="0" lvl="0" indent="0" algn="l" defTabSz="1244600">
                <a:lnSpc>
                  <a:spcPct val="90000"/>
                </a:lnSpc>
                <a:spcBef>
                  <a:spcPct val="0"/>
                </a:spcBef>
                <a:spcAft>
                  <a:spcPct val="35000"/>
                </a:spcAft>
                <a:buNone/>
              </a:pPr>
              <a:r>
                <a:rPr lang="de-DE" sz="1400" b="1" kern="1200" dirty="0"/>
                <a:t>Maßnahmen effizient umsetzen</a:t>
              </a:r>
            </a:p>
            <a:p>
              <a:pPr marL="0" lvl="0" indent="0" algn="l" defTabSz="1244600">
                <a:lnSpc>
                  <a:spcPct val="90000"/>
                </a:lnSpc>
                <a:spcBef>
                  <a:spcPct val="0"/>
                </a:spcBef>
                <a:spcAft>
                  <a:spcPct val="35000"/>
                </a:spcAft>
                <a:buNone/>
              </a:pPr>
              <a:r>
                <a:rPr lang="de-DE" sz="1400" kern="1200" dirty="0"/>
                <a:t>Viele Maßnahmen fordern eine Verhaltensänderung, z. B. das Licht ausschalten beim Verlassen </a:t>
              </a:r>
              <a:r>
                <a:rPr lang="de-DE" sz="1400" dirty="0"/>
                <a:t>eines</a:t>
              </a:r>
              <a:r>
                <a:rPr lang="de-DE" sz="1400" kern="1200" dirty="0"/>
                <a:t> Raums. Dazu müssen Sie Ihre Mitarbeitenden mitnehmen.</a:t>
              </a:r>
            </a:p>
          </p:txBody>
        </p:sp>
        <p:sp>
          <p:nvSpPr>
            <p:cNvPr id="21" name="Textfeld 20">
              <a:extLst>
                <a:ext uri="{FF2B5EF4-FFF2-40B4-BE49-F238E27FC236}">
                  <a16:creationId xmlns:a16="http://schemas.microsoft.com/office/drawing/2014/main" id="{43B9E801-6A94-0AC3-8A9F-16669F17246C}"/>
                </a:ext>
              </a:extLst>
            </p:cNvPr>
            <p:cNvSpPr txBox="1"/>
            <p:nvPr/>
          </p:nvSpPr>
          <p:spPr>
            <a:xfrm>
              <a:off x="1060003" y="5019039"/>
              <a:ext cx="4781760" cy="1525033"/>
            </a:xfrm>
            <a:prstGeom prst="rect">
              <a:avLst/>
            </a:prstGeom>
            <a:noFill/>
          </p:spPr>
          <p:txBody>
            <a:bodyPr wrap="square">
              <a:spAutoFit/>
            </a:bodyPr>
            <a:lstStyle/>
            <a:p>
              <a:pPr marL="0" lvl="0" indent="0" algn="l" defTabSz="1244600">
                <a:lnSpc>
                  <a:spcPct val="90000"/>
                </a:lnSpc>
                <a:spcBef>
                  <a:spcPct val="0"/>
                </a:spcBef>
                <a:spcAft>
                  <a:spcPct val="35000"/>
                </a:spcAft>
                <a:buNone/>
              </a:pPr>
              <a:r>
                <a:rPr lang="de-DE" sz="1400" b="1" kern="1200" dirty="0"/>
                <a:t>Motivation der Mitarbeitenden steigern</a:t>
              </a:r>
            </a:p>
            <a:p>
              <a:pPr algn="l" defTabSz="1244600">
                <a:lnSpc>
                  <a:spcPct val="90000"/>
                </a:lnSpc>
                <a:spcAft>
                  <a:spcPct val="35000"/>
                </a:spcAft>
              </a:pPr>
              <a:r>
                <a:rPr lang="de-DE" sz="1400" dirty="0"/>
                <a:t>Viele Mitarbeitende beschäftigen sich bereits privat mit Nachhaltigkeit und erwarten das auch von ihrem Arbeitgeber. Motivieren Sie Ihre Belegschaft indem Sie das Thema gemeinsam angehen und Erfolge teilen. Das kann die Bindung zum Betrieb stärken.</a:t>
              </a:r>
              <a:r>
                <a:rPr lang="de-DE" sz="1400" dirty="0">
                  <a:solidFill>
                    <a:schemeClr val="tx1"/>
                  </a:solidFill>
                </a:rPr>
                <a:t> Mehr Ideen zur Mitarbeitermotivation finden Sie </a:t>
              </a:r>
              <a:r>
                <a:rPr lang="de-DE" sz="1400" dirty="0">
                  <a:solidFill>
                    <a:schemeClr val="tx1"/>
                  </a:solidFill>
                  <a:hlinkClick r:id="rId2" action="ppaction://hlinksldjump"/>
                </a:rPr>
                <a:t>hier.</a:t>
              </a:r>
              <a:endParaRPr lang="de-DE" sz="1400" dirty="0">
                <a:solidFill>
                  <a:schemeClr val="tx1"/>
                </a:solidFill>
              </a:endParaRPr>
            </a:p>
          </p:txBody>
        </p:sp>
        <p:grpSp>
          <p:nvGrpSpPr>
            <p:cNvPr id="4" name="Gruppieren 3"/>
            <p:cNvGrpSpPr/>
            <p:nvPr/>
          </p:nvGrpSpPr>
          <p:grpSpPr>
            <a:xfrm>
              <a:off x="472644" y="2708920"/>
              <a:ext cx="582796" cy="3384376"/>
              <a:chOff x="472644" y="2708920"/>
              <a:chExt cx="582796" cy="3384376"/>
            </a:xfrm>
          </p:grpSpPr>
          <p:pic>
            <p:nvPicPr>
              <p:cNvPr id="10" name="Grafik 9" descr="Lampe Silhouette">
                <a:extLst>
                  <a:ext uri="{FF2B5EF4-FFF2-40B4-BE49-F238E27FC236}">
                    <a16:creationId xmlns:a16="http://schemas.microsoft.com/office/drawing/2014/main" id="{9D5A0AB7-8515-D60F-C585-1FAC54EB513A}"/>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79440" y="2708920"/>
                <a:ext cx="576000" cy="576000"/>
              </a:xfrm>
              <a:prstGeom prst="rect">
                <a:avLst/>
              </a:prstGeom>
            </p:spPr>
          </p:pic>
          <p:pic>
            <p:nvPicPr>
              <p:cNvPr id="11" name="Grafik 10" descr="Gute Idee Silhouette">
                <a:extLst>
                  <a:ext uri="{FF2B5EF4-FFF2-40B4-BE49-F238E27FC236}">
                    <a16:creationId xmlns:a16="http://schemas.microsoft.com/office/drawing/2014/main" id="{73CC4E2C-FC2E-C6EC-F02F-FB4497A98E8B}"/>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03344" y="3969120"/>
                <a:ext cx="540000" cy="540000"/>
              </a:xfrm>
              <a:prstGeom prst="rect">
                <a:avLst/>
              </a:prstGeom>
            </p:spPr>
          </p:pic>
          <p:pic>
            <p:nvPicPr>
              <p:cNvPr id="23" name="Grafik 22" descr="Prost Silhouette">
                <a:extLst>
                  <a:ext uri="{FF2B5EF4-FFF2-40B4-BE49-F238E27FC236}">
                    <a16:creationId xmlns:a16="http://schemas.microsoft.com/office/drawing/2014/main" id="{675FCD6F-DB78-2AE7-409D-EF86A366C436}"/>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72644" y="5517296"/>
                <a:ext cx="576000" cy="576000"/>
              </a:xfrm>
              <a:prstGeom prst="rect">
                <a:avLst/>
              </a:prstGeom>
            </p:spPr>
          </p:pic>
        </p:grpSp>
      </p:grpSp>
      <p:sp>
        <p:nvSpPr>
          <p:cNvPr id="26" name="Rechteck 25">
            <a:extLst>
              <a:ext uri="{FF2B5EF4-FFF2-40B4-BE49-F238E27FC236}">
                <a16:creationId xmlns:a16="http://schemas.microsoft.com/office/drawing/2014/main" id="{77C3FEF3-7873-0F43-505E-9AE15CD0A2D9}"/>
              </a:ext>
            </a:extLst>
          </p:cNvPr>
          <p:cNvSpPr/>
          <p:nvPr/>
        </p:nvSpPr>
        <p:spPr bwMode="auto">
          <a:xfrm>
            <a:off x="551313" y="1558062"/>
            <a:ext cx="5298253" cy="280988"/>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de-DE" sz="1400" b="1" i="0" u="none" strike="noStrike" cap="none" normalizeH="0" baseline="0" dirty="0">
                <a:ln>
                  <a:noFill/>
                </a:ln>
                <a:solidFill>
                  <a:schemeClr val="bg1"/>
                </a:solidFill>
                <a:effectLst/>
                <a:latin typeface="Arial" charset="0"/>
                <a:ea typeface="ＭＳ Ｐゴシック" charset="-128"/>
              </a:rPr>
              <a:t>Mitarbeitende mitnehmen</a:t>
            </a:r>
            <a:r>
              <a:rPr lang="de-DE" sz="1400" b="1" dirty="0">
                <a:solidFill>
                  <a:schemeClr val="bg1"/>
                </a:solidFill>
              </a:rPr>
              <a:t> und</a:t>
            </a:r>
            <a:r>
              <a:rPr kumimoji="0" lang="de-DE" sz="1400" b="1" i="0" u="none" strike="noStrike" cap="none" normalizeH="0" baseline="0" dirty="0">
                <a:ln>
                  <a:noFill/>
                </a:ln>
                <a:solidFill>
                  <a:schemeClr val="bg1"/>
                </a:solidFill>
                <a:effectLst/>
                <a:latin typeface="Arial" charset="0"/>
                <a:ea typeface="ＭＳ Ｐゴシック" charset="-128"/>
              </a:rPr>
              <a:t> motivieren  </a:t>
            </a:r>
          </a:p>
        </p:txBody>
      </p:sp>
      <p:sp>
        <p:nvSpPr>
          <p:cNvPr id="6" name="Rechteck 5">
            <a:extLst>
              <a:ext uri="{FF2B5EF4-FFF2-40B4-BE49-F238E27FC236}">
                <a16:creationId xmlns:a16="http://schemas.microsoft.com/office/drawing/2014/main" id="{3AAAE584-3470-1D70-63AC-12D41E92FFFD}"/>
              </a:ext>
            </a:extLst>
          </p:cNvPr>
          <p:cNvSpPr/>
          <p:nvPr/>
        </p:nvSpPr>
        <p:spPr bwMode="auto">
          <a:xfrm>
            <a:off x="6406225" y="1564923"/>
            <a:ext cx="5545860" cy="3650769"/>
          </a:xfrm>
          <a:prstGeom prst="rect">
            <a:avLst/>
          </a:prstGeom>
          <a:solidFill>
            <a:srgbClr val="DEE5EA"/>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914354" rtl="0" eaLnBrk="0" fontAlgn="base" latinLnBrk="0" hangingPunct="0">
              <a:lnSpc>
                <a:spcPct val="100000"/>
              </a:lnSpc>
              <a:spcBef>
                <a:spcPct val="0"/>
              </a:spcBef>
              <a:spcAft>
                <a:spcPct val="0"/>
              </a:spcAft>
              <a:buClrTx/>
              <a:buSzTx/>
              <a:buFontTx/>
              <a:buNone/>
              <a:tabLst/>
              <a:defRPr/>
            </a:pPr>
            <a:r>
              <a:rPr lang="de-DE" sz="1400" b="1" dirty="0">
                <a:solidFill>
                  <a:srgbClr val="000000"/>
                </a:solidFill>
                <a:latin typeface="Arial" panose="020B0604020202020204" pitchFamily="34" charset="0"/>
                <a:cs typeface="Arial" panose="020B0604020202020204" pitchFamily="34" charset="0"/>
              </a:rPr>
              <a:t>Informieren Sie Ihre Mitarbeitenden mit einer Rundmail oder organisieren Sie eine Nachhaltigkeitsschulung, z. B. so:</a:t>
            </a:r>
            <a:endParaRPr kumimoji="0" lang="de-DE" sz="1200" b="1" i="0" u="none" strike="noStrike" kern="0" cap="none" spc="0" normalizeH="0" baseline="0" noProof="0" dirty="0">
              <a:ln>
                <a:noFill/>
              </a:ln>
              <a:solidFill>
                <a:srgbClr val="000000"/>
              </a:solidFill>
              <a:effectLst/>
              <a:uLnTx/>
              <a:uFillTx/>
              <a:latin typeface="Arial"/>
              <a:ea typeface="ＭＳ Ｐゴシック"/>
              <a:cs typeface="+mn-cs"/>
            </a:endParaRPr>
          </a:p>
          <a:p>
            <a:pPr marL="193675" marR="0" lvl="0" indent="-193675" algn="l" defTabSz="914400" rtl="0" eaLnBrk="1" fontAlgn="base" latinLnBrk="0" hangingPunct="1">
              <a:lnSpc>
                <a:spcPts val="1600"/>
              </a:lnSpc>
              <a:spcBef>
                <a:spcPts val="800"/>
              </a:spcBef>
              <a:spcAft>
                <a:spcPct val="0"/>
              </a:spcAft>
              <a:buClr>
                <a:srgbClr val="000000"/>
              </a:buClr>
              <a:buSzTx/>
              <a:buFontTx/>
              <a:buChar char="•"/>
              <a:tabLst/>
              <a:defRPr/>
            </a:pPr>
            <a:r>
              <a:rPr kumimoji="0" lang="de-DE" sz="1200" b="1" i="0" u="none" strike="noStrike" kern="0" cap="none" spc="0" normalizeH="0" baseline="0" noProof="0" dirty="0">
                <a:ln>
                  <a:noFill/>
                </a:ln>
                <a:solidFill>
                  <a:srgbClr val="000000"/>
                </a:solidFill>
                <a:effectLst/>
                <a:uLnTx/>
                <a:uFillTx/>
                <a:latin typeface="Arial"/>
                <a:ea typeface="ＭＳ Ｐゴシック"/>
                <a:cs typeface="+mn-cs"/>
              </a:rPr>
              <a:t>Erwartungsabfrage und ggf. Vorstellungsrunde:</a:t>
            </a:r>
            <a:r>
              <a:rPr kumimoji="0" lang="de-DE" sz="1200" b="0" i="0" u="none" strike="noStrike" kern="0" cap="none" spc="0" normalizeH="0" baseline="0" noProof="0" dirty="0">
                <a:ln>
                  <a:noFill/>
                </a:ln>
                <a:solidFill>
                  <a:srgbClr val="000000"/>
                </a:solidFill>
                <a:effectLst/>
                <a:uLnTx/>
                <a:uFillTx/>
                <a:latin typeface="Arial"/>
                <a:ea typeface="ＭＳ Ｐゴシック"/>
                <a:cs typeface="+mn-cs"/>
              </a:rPr>
              <a:t> Was verstehen die Mitarbeitenden unter Klimaschutz und was erwarten sie von der Schulung?</a:t>
            </a:r>
          </a:p>
          <a:p>
            <a:pPr marL="193675" marR="0" lvl="0" indent="-193675" algn="l" defTabSz="914400" rtl="0" eaLnBrk="1" fontAlgn="base" latinLnBrk="0" hangingPunct="1">
              <a:lnSpc>
                <a:spcPts val="1600"/>
              </a:lnSpc>
              <a:spcBef>
                <a:spcPts val="800"/>
              </a:spcBef>
              <a:spcAft>
                <a:spcPct val="0"/>
              </a:spcAft>
              <a:buClr>
                <a:srgbClr val="000000"/>
              </a:buClr>
              <a:buSzTx/>
              <a:buFontTx/>
              <a:buChar char="•"/>
              <a:tabLst/>
              <a:defRPr/>
            </a:pPr>
            <a:r>
              <a:rPr kumimoji="0" lang="de-DE" sz="1200" b="1" i="0" u="none" strike="noStrike" kern="0" cap="none" spc="0" normalizeH="0" baseline="0" noProof="0" dirty="0">
                <a:ln>
                  <a:noFill/>
                </a:ln>
                <a:solidFill>
                  <a:srgbClr val="000000"/>
                </a:solidFill>
                <a:effectLst/>
                <a:uLnTx/>
                <a:uFillTx/>
                <a:latin typeface="Arial"/>
                <a:ea typeface="ＭＳ Ｐゴシック"/>
                <a:cs typeface="+mn-cs"/>
              </a:rPr>
              <a:t>Klimaquiz:</a:t>
            </a:r>
            <a:r>
              <a:rPr kumimoji="0" lang="de-DE" sz="1200" b="0" i="0" u="none" strike="noStrike" kern="0" cap="none" spc="0" normalizeH="0" baseline="0" noProof="0" dirty="0">
                <a:ln>
                  <a:noFill/>
                </a:ln>
                <a:solidFill>
                  <a:srgbClr val="000000"/>
                </a:solidFill>
                <a:effectLst/>
                <a:uLnTx/>
                <a:uFillTx/>
                <a:latin typeface="Arial"/>
                <a:ea typeface="ＭＳ Ｐゴシック"/>
                <a:cs typeface="+mn-cs"/>
              </a:rPr>
              <a:t> Testen Sie spielerisch das Wissen der Mitarbeitenden zum Thema Klimaschutz. Beispielfragen für </a:t>
            </a:r>
            <a:r>
              <a:rPr lang="de-DE" sz="1200" kern="0" dirty="0">
                <a:solidFill>
                  <a:srgbClr val="000000"/>
                </a:solidFill>
                <a:latin typeface="Arial"/>
                <a:ea typeface="ＭＳ Ｐゴシック"/>
              </a:rPr>
              <a:t>ein Klimaquiz </a:t>
            </a:r>
            <a:r>
              <a:rPr kumimoji="0" lang="de-DE" sz="1200" b="0" i="0" u="none" strike="noStrike" kern="0" cap="none" spc="0" normalizeH="0" baseline="0" noProof="0" dirty="0">
                <a:ln>
                  <a:noFill/>
                </a:ln>
                <a:solidFill>
                  <a:srgbClr val="000000"/>
                </a:solidFill>
                <a:effectLst/>
                <a:uLnTx/>
                <a:uFillTx/>
                <a:latin typeface="Arial"/>
                <a:ea typeface="ＭＳ Ｐゴシック"/>
                <a:cs typeface="+mn-cs"/>
              </a:rPr>
              <a:t>finden Sie </a:t>
            </a:r>
            <a:r>
              <a:rPr kumimoji="0" lang="de-DE" sz="1200" b="0" i="0" u="none" strike="noStrike" kern="0" cap="none" spc="0" normalizeH="0" baseline="0" noProof="0" dirty="0">
                <a:ln>
                  <a:noFill/>
                </a:ln>
                <a:solidFill>
                  <a:srgbClr val="000000"/>
                </a:solidFill>
                <a:effectLst/>
                <a:uLnTx/>
                <a:uFillTx/>
                <a:latin typeface="Arial"/>
                <a:ea typeface="ＭＳ Ｐゴシック"/>
                <a:cs typeface="+mn-cs"/>
                <a:hlinkClick r:id="rId2" action="ppaction://hlinksldjump"/>
              </a:rPr>
              <a:t>hier</a:t>
            </a:r>
            <a:r>
              <a:rPr kumimoji="0" lang="de-DE" sz="1200" b="0" i="0" u="none" strike="noStrike" kern="0" cap="none" spc="0" normalizeH="0" baseline="0" noProof="0" dirty="0">
                <a:ln>
                  <a:noFill/>
                </a:ln>
                <a:solidFill>
                  <a:srgbClr val="000000"/>
                </a:solidFill>
                <a:effectLst/>
                <a:uLnTx/>
                <a:uFillTx/>
                <a:latin typeface="Arial"/>
                <a:ea typeface="ＭＳ Ｐゴシック"/>
                <a:cs typeface="+mn-cs"/>
              </a:rPr>
              <a:t>. Sie können die Quizfragen in einer PowerPoint zeigen oder ein interaktives Tool nutzen.</a:t>
            </a:r>
          </a:p>
          <a:p>
            <a:pPr marL="193675" marR="0" lvl="0" indent="-193675" algn="l" defTabSz="914400" rtl="0" eaLnBrk="1" fontAlgn="base" latinLnBrk="0" hangingPunct="1">
              <a:lnSpc>
                <a:spcPts val="1600"/>
              </a:lnSpc>
              <a:spcBef>
                <a:spcPts val="800"/>
              </a:spcBef>
              <a:spcAft>
                <a:spcPct val="0"/>
              </a:spcAft>
              <a:buClr>
                <a:srgbClr val="000000"/>
              </a:buClr>
              <a:buSzTx/>
              <a:buFontTx/>
              <a:buChar char="•"/>
              <a:tabLst/>
              <a:defRPr/>
            </a:pPr>
            <a:r>
              <a:rPr kumimoji="0" lang="de-DE" sz="1200" b="1" i="0" u="none" strike="noStrike" kern="0" cap="none" spc="0" normalizeH="0" baseline="0" noProof="0" dirty="0">
                <a:ln>
                  <a:noFill/>
                </a:ln>
                <a:solidFill>
                  <a:srgbClr val="000000"/>
                </a:solidFill>
                <a:effectLst/>
                <a:uLnTx/>
                <a:uFillTx/>
                <a:latin typeface="Arial"/>
                <a:ea typeface="ＭＳ Ｐゴシック"/>
                <a:cs typeface="+mn-cs"/>
              </a:rPr>
              <a:t>Klimaschutz in unserem Betrieb: </a:t>
            </a:r>
            <a:r>
              <a:rPr kumimoji="0" lang="de-DE" sz="1200" b="0" i="0" u="none" strike="noStrike" kern="0" cap="none" spc="0" normalizeH="0" baseline="0" noProof="0" dirty="0">
                <a:ln>
                  <a:noFill/>
                </a:ln>
                <a:solidFill>
                  <a:srgbClr val="000000"/>
                </a:solidFill>
                <a:effectLst/>
                <a:uLnTx/>
                <a:uFillTx/>
                <a:latin typeface="Arial"/>
                <a:ea typeface="ＭＳ Ｐゴシック"/>
                <a:cs typeface="+mn-cs"/>
              </a:rPr>
              <a:t>Erklären Sie Ihre Klimaziele und erläutern Sie welche Maßnahmen geplant sind.</a:t>
            </a:r>
          </a:p>
          <a:p>
            <a:pPr marL="193675" marR="0" lvl="0" indent="-193675" algn="l" defTabSz="914400" rtl="0" eaLnBrk="1" fontAlgn="base" latinLnBrk="0" hangingPunct="1">
              <a:lnSpc>
                <a:spcPts val="1600"/>
              </a:lnSpc>
              <a:spcBef>
                <a:spcPts val="800"/>
              </a:spcBef>
              <a:spcAft>
                <a:spcPct val="0"/>
              </a:spcAft>
              <a:buClr>
                <a:srgbClr val="000000"/>
              </a:buClr>
              <a:buSzTx/>
              <a:buFontTx/>
              <a:buChar char="•"/>
              <a:tabLst/>
              <a:defRPr/>
            </a:pPr>
            <a:r>
              <a:rPr kumimoji="0" lang="de-DE" sz="1200" b="1" i="0" u="none" strike="noStrike" kern="0" cap="none" spc="0" normalizeH="0" baseline="0" noProof="0" dirty="0">
                <a:ln>
                  <a:noFill/>
                </a:ln>
                <a:solidFill>
                  <a:srgbClr val="000000"/>
                </a:solidFill>
                <a:effectLst/>
                <a:uLnTx/>
                <a:uFillTx/>
                <a:latin typeface="Arial"/>
                <a:ea typeface="ＭＳ Ｐゴシック"/>
                <a:cs typeface="+mn-cs"/>
              </a:rPr>
              <a:t>Und jetzt Sie: </a:t>
            </a:r>
            <a:r>
              <a:rPr kumimoji="0" lang="de-DE" sz="1200" b="0" i="0" u="none" strike="noStrike" kern="0" cap="none" spc="0" normalizeH="0" baseline="0" noProof="0" dirty="0">
                <a:ln>
                  <a:noFill/>
                </a:ln>
                <a:solidFill>
                  <a:srgbClr val="000000"/>
                </a:solidFill>
                <a:effectLst/>
                <a:uLnTx/>
                <a:uFillTx/>
                <a:latin typeface="Arial"/>
                <a:ea typeface="ＭＳ Ｐゴシック"/>
                <a:cs typeface="+mn-cs"/>
              </a:rPr>
              <a:t>Nutzen Sie die Möglichkeit, Ihre Mitarbeitende für klimafreundliches Verhalten zu sensibilisieren. Verschiedene Aspekte von Mobilität bis Ernährung finden Sie vom IZU </a:t>
            </a:r>
            <a:r>
              <a:rPr lang="de-DE" sz="1200" kern="0" dirty="0">
                <a:solidFill>
                  <a:srgbClr val="000000"/>
                </a:solidFill>
                <a:latin typeface="Arial"/>
                <a:ea typeface="ＭＳ Ｐゴシック"/>
                <a:hlinkClick r:id="rId2" action="ppaction://hlinksldjump"/>
              </a:rPr>
              <a:t>hier</a:t>
            </a:r>
            <a:r>
              <a:rPr lang="de-DE" sz="1200" kern="0" dirty="0">
                <a:solidFill>
                  <a:srgbClr val="000000"/>
                </a:solidFill>
                <a:latin typeface="Arial"/>
                <a:ea typeface="ＭＳ Ｐゴシック"/>
              </a:rPr>
              <a:t>.</a:t>
            </a:r>
          </a:p>
          <a:p>
            <a:pPr marL="193675" marR="0" lvl="0" indent="-193675" algn="l" defTabSz="914400" rtl="0" eaLnBrk="1" fontAlgn="base" latinLnBrk="0" hangingPunct="1">
              <a:lnSpc>
                <a:spcPts val="1600"/>
              </a:lnSpc>
              <a:spcBef>
                <a:spcPts val="800"/>
              </a:spcBef>
              <a:spcAft>
                <a:spcPct val="0"/>
              </a:spcAft>
              <a:buClr>
                <a:srgbClr val="000000"/>
              </a:buClr>
              <a:buSzTx/>
              <a:buFontTx/>
              <a:buChar char="•"/>
              <a:tabLst/>
              <a:defRPr/>
            </a:pPr>
            <a:r>
              <a:rPr kumimoji="0" lang="de-DE" sz="1200" b="1" i="0" u="none" strike="noStrike" kern="0" cap="none" spc="0" normalizeH="0" baseline="0" noProof="0" dirty="0">
                <a:ln>
                  <a:noFill/>
                </a:ln>
                <a:solidFill>
                  <a:srgbClr val="000000"/>
                </a:solidFill>
                <a:effectLst/>
                <a:uLnTx/>
                <a:uFillTx/>
                <a:latin typeface="Arial"/>
                <a:ea typeface="ＭＳ Ｐゴシック"/>
                <a:cs typeface="+mn-cs"/>
              </a:rPr>
              <a:t>Ideenwerkstatt:</a:t>
            </a:r>
            <a:r>
              <a:rPr kumimoji="0" lang="de-DE" sz="1200" b="0" i="0" u="none" strike="noStrike" kern="0" cap="none" spc="0" normalizeH="0" baseline="0" noProof="0" dirty="0">
                <a:ln>
                  <a:noFill/>
                </a:ln>
                <a:solidFill>
                  <a:srgbClr val="000000"/>
                </a:solidFill>
                <a:effectLst/>
                <a:uLnTx/>
                <a:uFillTx/>
                <a:latin typeface="Arial"/>
                <a:ea typeface="ＭＳ Ｐゴシック"/>
                <a:cs typeface="+mn-cs"/>
              </a:rPr>
              <a:t> Vielleicht haben die Mitarbeitenden auch noch Ideen für weiterführende Maßnahmen? Sammeln Sie gemeinsam Impulse.</a:t>
            </a:r>
          </a:p>
          <a:p>
            <a:pPr marL="0" marR="0" lvl="0" indent="0" algn="l" defTabSz="914400" rtl="0" eaLnBrk="0" fontAlgn="base" latinLnBrk="0" hangingPunct="0">
              <a:lnSpc>
                <a:spcPct val="100000"/>
              </a:lnSpc>
              <a:spcBef>
                <a:spcPct val="0"/>
              </a:spcBef>
              <a:spcAft>
                <a:spcPct val="0"/>
              </a:spcAft>
              <a:buClr>
                <a:srgbClr val="2D2D8A"/>
              </a:buClr>
              <a:buSzTx/>
              <a:buFontTx/>
              <a:buNone/>
              <a:tabLst/>
              <a:defRPr/>
            </a:pPr>
            <a:endParaRPr kumimoji="0" lang="de-DE" sz="14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p:txBody>
      </p:sp>
      <p:pic>
        <p:nvPicPr>
          <p:cNvPr id="19" name="Grafik 18">
            <a:extLst>
              <a:ext uri="{FF2B5EF4-FFF2-40B4-BE49-F238E27FC236}">
                <a16:creationId xmlns:a16="http://schemas.microsoft.com/office/drawing/2014/main" id="{E2AF215A-D775-5584-6512-27B0087A0667}"/>
              </a:ext>
            </a:extLst>
          </p:cNvPr>
          <p:cNvPicPr>
            <a:picLocks noChangeAspect="1"/>
          </p:cNvPicPr>
          <p:nvPr/>
        </p:nvPicPr>
        <p:blipFill rotWithShape="1">
          <a:blip r:embed="rId9" cstate="print">
            <a:extLst>
              <a:ext uri="{28A0092B-C50C-407E-A947-70E740481C1C}">
                <a14:useLocalDpi xmlns:a14="http://schemas.microsoft.com/office/drawing/2010/main" val="0"/>
              </a:ext>
            </a:extLst>
          </a:blip>
          <a:srcRect t="65581" r="83438"/>
          <a:stretch/>
        </p:blipFill>
        <p:spPr>
          <a:xfrm>
            <a:off x="6383291" y="5269634"/>
            <a:ext cx="1021429" cy="1038988"/>
          </a:xfrm>
          <a:prstGeom prst="rect">
            <a:avLst/>
          </a:prstGeom>
        </p:spPr>
      </p:pic>
      <p:sp>
        <p:nvSpPr>
          <p:cNvPr id="2" name="Foliennummernplatzhalter 4">
            <a:extLst>
              <a:ext uri="{FF2B5EF4-FFF2-40B4-BE49-F238E27FC236}">
                <a16:creationId xmlns:a16="http://schemas.microsoft.com/office/drawing/2014/main" id="{675066BF-3541-DB1F-E7C3-9364D23052B6}"/>
              </a:ext>
            </a:extLst>
          </p:cNvPr>
          <p:cNvSpPr txBox="1">
            <a:spLocks/>
          </p:cNvSpPr>
          <p:nvPr/>
        </p:nvSpPr>
        <p:spPr bwMode="auto">
          <a:xfrm>
            <a:off x="551253" y="6477000"/>
            <a:ext cx="216156" cy="280987"/>
          </a:xfrm>
          <a:prstGeom prst="rect">
            <a:avLst/>
          </a:prstGeom>
          <a:noFill/>
          <a:ln>
            <a:noFill/>
          </a:ln>
          <a:effectLst/>
        </p:spPr>
        <p:txBody>
          <a:bodyPr vert="horz" wrap="square" lIns="0" tIns="45720" rIns="0" bIns="45720" numCol="1" anchor="t" anchorCtr="0" compatLnSpc="1">
            <a:prstTxWarp prst="textNoShape">
              <a:avLst/>
            </a:prstTxWarp>
          </a:bodyPr>
          <a:lstStyle>
            <a:defPPr>
              <a:defRPr lang="de-DE"/>
            </a:defPPr>
            <a:lvl1pPr algn="r" rtl="0" eaLnBrk="0" fontAlgn="base" hangingPunct="0">
              <a:spcBef>
                <a:spcPct val="0"/>
              </a:spcBef>
              <a:spcAft>
                <a:spcPct val="0"/>
              </a:spcAft>
              <a:defRPr sz="1000" kern="1200">
                <a:solidFill>
                  <a:srgbClr val="3B687F"/>
                </a:solidFill>
                <a:latin typeface="Arial" charset="0"/>
                <a:ea typeface="ＭＳ Ｐゴシック"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pPr algn="l">
              <a:defRPr/>
            </a:pPr>
            <a:fld id="{894680D0-7A83-433A-9719-C4143F27F647}" type="slidenum">
              <a:rPr lang="de-DE" smtClean="0"/>
              <a:pPr algn="l">
                <a:defRPr/>
              </a:pPr>
              <a:t>31</a:t>
            </a:fld>
            <a:endParaRPr lang="de-DE" dirty="0"/>
          </a:p>
        </p:txBody>
      </p:sp>
      <p:sp>
        <p:nvSpPr>
          <p:cNvPr id="3" name="Rectangle 8">
            <a:extLst>
              <a:ext uri="{FF2B5EF4-FFF2-40B4-BE49-F238E27FC236}">
                <a16:creationId xmlns:a16="http://schemas.microsoft.com/office/drawing/2014/main" id="{13EEFED2-6AF1-EBE7-1A3F-05CFA869DE1D}"/>
              </a:ext>
            </a:extLst>
          </p:cNvPr>
          <p:cNvSpPr>
            <a:spLocks noGrp="1" noChangeArrowheads="1"/>
          </p:cNvSpPr>
          <p:nvPr>
            <p:ph type="ftr" sz="quarter" idx="3"/>
          </p:nvPr>
        </p:nvSpPr>
        <p:spPr bwMode="auto">
          <a:xfrm>
            <a:off x="5624354" y="6475412"/>
            <a:ext cx="6183646"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defRPr sz="1000" b="1">
                <a:solidFill>
                  <a:srgbClr val="3B687F"/>
                </a:solidFill>
              </a:defRPr>
            </a:lvl1pPr>
          </a:lstStyle>
          <a:p>
            <a:r>
              <a:rPr lang="de-DE" altLang="de-DE" dirty="0"/>
              <a:t>Handlungshilfe Klimamanagement für Einsteiger </a:t>
            </a:r>
            <a:r>
              <a:rPr lang="de-DE" dirty="0"/>
              <a:t>| © LfU | IZU Infozentrum UmweltWirtschaft | 2023</a:t>
            </a:r>
          </a:p>
        </p:txBody>
      </p:sp>
      <p:sp>
        <p:nvSpPr>
          <p:cNvPr id="20" name="Textfeld 8">
            <a:extLst>
              <a:ext uri="{FF2B5EF4-FFF2-40B4-BE49-F238E27FC236}">
                <a16:creationId xmlns:a16="http://schemas.microsoft.com/office/drawing/2014/main" id="{F4E80751-29A8-5E3A-F3B7-05A5AA2F7EFD}"/>
              </a:ext>
            </a:extLst>
          </p:cNvPr>
          <p:cNvSpPr txBox="1"/>
          <p:nvPr/>
        </p:nvSpPr>
        <p:spPr>
          <a:xfrm>
            <a:off x="6307288" y="6290746"/>
            <a:ext cx="1124965" cy="230832"/>
          </a:xfrm>
          <a:prstGeom prst="rect">
            <a:avLst/>
          </a:prstGeom>
          <a:noFill/>
        </p:spPr>
        <p:txBody>
          <a:bodyPr wrap="square" rtlCol="0">
            <a:spAutoFit/>
          </a:bodyPr>
          <a:lstStyle/>
          <a:p>
            <a:pPr algn="l"/>
            <a:r>
              <a:rPr lang="de-DE" sz="900" i="1" dirty="0">
                <a:latin typeface="+mj-lt"/>
              </a:rPr>
              <a:t>Quelle:</a:t>
            </a:r>
            <a:r>
              <a:rPr lang="de-DE" sz="900" i="1" dirty="0"/>
              <a:t>17ziele.de</a:t>
            </a:r>
            <a:endParaRPr lang="de-DE" sz="900" i="1" dirty="0">
              <a:latin typeface="+mj-lt"/>
            </a:endParaRPr>
          </a:p>
        </p:txBody>
      </p:sp>
    </p:spTree>
    <p:extLst>
      <p:ext uri="{BB962C8B-B14F-4D97-AF65-F5344CB8AC3E}">
        <p14:creationId xmlns:p14="http://schemas.microsoft.com/office/powerpoint/2010/main" val="12014285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8873A7-FEC5-73B7-8701-C9AFA6687FD1}"/>
              </a:ext>
            </a:extLst>
          </p:cNvPr>
          <p:cNvSpPr>
            <a:spLocks noGrp="1"/>
          </p:cNvSpPr>
          <p:nvPr>
            <p:ph type="title"/>
          </p:nvPr>
        </p:nvSpPr>
        <p:spPr/>
        <p:txBody>
          <a:bodyPr/>
          <a:lstStyle/>
          <a:p>
            <a:r>
              <a:rPr lang="de-DE" dirty="0"/>
              <a:t>Und jetzt? Kontinuierlicher Verbesserungsprozess!</a:t>
            </a:r>
          </a:p>
        </p:txBody>
      </p:sp>
      <p:graphicFrame>
        <p:nvGraphicFramePr>
          <p:cNvPr id="6" name="Inhaltsplatzhalter 5">
            <a:extLst>
              <a:ext uri="{FF2B5EF4-FFF2-40B4-BE49-F238E27FC236}">
                <a16:creationId xmlns:a16="http://schemas.microsoft.com/office/drawing/2014/main" id="{A8B6100C-377E-521A-8BE0-28D8D72E5601}"/>
              </a:ext>
            </a:extLst>
          </p:cNvPr>
          <p:cNvGraphicFramePr>
            <a:graphicFrameLocks noGrp="1"/>
          </p:cNvGraphicFramePr>
          <p:nvPr>
            <p:ph idx="1"/>
            <p:extLst>
              <p:ext uri="{D42A27DB-BD31-4B8C-83A1-F6EECF244321}">
                <p14:modId xmlns:p14="http://schemas.microsoft.com/office/powerpoint/2010/main" val="3657440579"/>
              </p:ext>
            </p:extLst>
          </p:nvPr>
        </p:nvGraphicFramePr>
        <p:xfrm>
          <a:off x="-1116460" y="2688753"/>
          <a:ext cx="8496944" cy="32342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6" name="Rechteck 15">
            <a:extLst>
              <a:ext uri="{FF2B5EF4-FFF2-40B4-BE49-F238E27FC236}">
                <a16:creationId xmlns:a16="http://schemas.microsoft.com/office/drawing/2014/main" id="{4AF98F0A-2F93-3D4B-507D-5902F9EA881D}"/>
              </a:ext>
            </a:extLst>
          </p:cNvPr>
          <p:cNvSpPr/>
          <p:nvPr/>
        </p:nvSpPr>
        <p:spPr bwMode="auto">
          <a:xfrm>
            <a:off x="827756" y="2483718"/>
            <a:ext cx="4608512" cy="3502074"/>
          </a:xfrm>
          <a:prstGeom prst="rect">
            <a:avLst/>
          </a:prstGeom>
          <a:noFill/>
          <a:ln w="317500" cap="flat" cmpd="sng" algn="ctr">
            <a:solidFill>
              <a:srgbClr val="DEE5E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a:ln>
                <a:noFill/>
              </a:ln>
              <a:solidFill>
                <a:schemeClr val="tx1"/>
              </a:solidFill>
              <a:effectLst/>
              <a:latin typeface="Arial" charset="0"/>
              <a:ea typeface="ＭＳ Ｐゴシック" charset="-128"/>
            </a:endParaRPr>
          </a:p>
        </p:txBody>
      </p:sp>
      <p:sp>
        <p:nvSpPr>
          <p:cNvPr id="3" name="Rechteck 2">
            <a:extLst>
              <a:ext uri="{FF2B5EF4-FFF2-40B4-BE49-F238E27FC236}">
                <a16:creationId xmlns:a16="http://schemas.microsoft.com/office/drawing/2014/main" id="{BAF32E60-43F8-F0F6-9A4F-57467F0FE861}"/>
              </a:ext>
            </a:extLst>
          </p:cNvPr>
          <p:cNvSpPr/>
          <p:nvPr/>
        </p:nvSpPr>
        <p:spPr bwMode="auto">
          <a:xfrm>
            <a:off x="7488000" y="2478031"/>
            <a:ext cx="4320000" cy="3111209"/>
          </a:xfrm>
          <a:prstGeom prst="rect">
            <a:avLst/>
          </a:prstGeom>
          <a:solidFill>
            <a:srgbClr val="DEE5EA"/>
          </a:solidFill>
          <a:ln w="12700" cap="flat" cmpd="sng" algn="ctr">
            <a:solidFill>
              <a:srgbClr val="5C8395"/>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r" defTabSz="914354" rtl="0" eaLnBrk="0" fontAlgn="base" latinLnBrk="0" hangingPunct="0">
              <a:lnSpc>
                <a:spcPct val="100000"/>
              </a:lnSpc>
              <a:spcBef>
                <a:spcPct val="0"/>
              </a:spcBef>
              <a:spcAft>
                <a:spcPct val="0"/>
              </a:spcAft>
              <a:buClrTx/>
              <a:buSzTx/>
              <a:buFontTx/>
              <a:buNone/>
              <a:tabLst/>
              <a:defRPr/>
            </a:pPr>
            <a:endParaRPr kumimoji="0" lang="de-DE" sz="13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endParaRPr>
          </a:p>
          <a:p>
            <a:pPr marL="0" marR="0" lvl="0" indent="0" algn="l" defTabSz="914377" rtl="0" eaLnBrk="0" fontAlgn="base" latinLnBrk="0" hangingPunct="0">
              <a:lnSpc>
                <a:spcPts val="1600"/>
              </a:lnSpc>
              <a:spcBef>
                <a:spcPct val="0"/>
              </a:spcBef>
              <a:spcAft>
                <a:spcPct val="0"/>
              </a:spcAft>
              <a:buClrTx/>
              <a:buSzTx/>
              <a:buFontTx/>
              <a:buNone/>
              <a:tabLst/>
              <a:defRPr/>
            </a:pPr>
            <a:r>
              <a:rPr kumimoji="0" lang="de-DE" sz="14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rPr>
              <a:t>Und Sie starten wieder von vorne:</a:t>
            </a:r>
          </a:p>
          <a:p>
            <a:pPr marL="0" marR="0" lvl="0" indent="0" algn="l" defTabSz="914377" rtl="0" eaLnBrk="0" fontAlgn="base" latinLnBrk="0" hangingPunct="0">
              <a:lnSpc>
                <a:spcPts val="1600"/>
              </a:lnSpc>
              <a:spcBef>
                <a:spcPct val="0"/>
              </a:spcBef>
              <a:spcAft>
                <a:spcPct val="0"/>
              </a:spcAft>
              <a:buClrTx/>
              <a:buSzTx/>
              <a:buFontTx/>
              <a:buNone/>
              <a:tabLst/>
              <a:defRPr/>
            </a:pPr>
            <a:endParaRPr lang="de-DE" sz="1400" b="1" dirty="0">
              <a:solidFill>
                <a:srgbClr val="000000"/>
              </a:solidFill>
              <a:latin typeface="Arial" panose="020B0604020202020204" pitchFamily="34" charset="0"/>
              <a:cs typeface="Arial" panose="020B0604020202020204" pitchFamily="34" charset="0"/>
            </a:endParaRPr>
          </a:p>
          <a:p>
            <a:pPr marL="285750" marR="0" lvl="0" indent="-285750" algn="l" defTabSz="914377" rtl="0" eaLnBrk="0" fontAlgn="base" latinLnBrk="0" hangingPunct="0">
              <a:lnSpc>
                <a:spcPts val="1600"/>
              </a:lnSpc>
              <a:spcBef>
                <a:spcPct val="0"/>
              </a:spcBef>
              <a:spcAft>
                <a:spcPct val="0"/>
              </a:spcAft>
              <a:buClrTx/>
              <a:buSzTx/>
              <a:buFont typeface="Arial" panose="020B0604020202020204" pitchFamily="34" charset="0"/>
              <a:buChar char="•"/>
              <a:tabLst/>
              <a:defRPr/>
            </a:pPr>
            <a:r>
              <a:rPr kumimoji="0" lang="de-DE" sz="1400"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rPr>
              <a:t>Sie werden nicht alles von Beginn an perfekt machen. </a:t>
            </a:r>
          </a:p>
          <a:p>
            <a:pPr marL="285750" marR="0" lvl="0" indent="-285750" algn="l" defTabSz="914377" rtl="0" eaLnBrk="0" fontAlgn="base" latinLnBrk="0" hangingPunct="0">
              <a:lnSpc>
                <a:spcPts val="1600"/>
              </a:lnSpc>
              <a:spcBef>
                <a:spcPct val="0"/>
              </a:spcBef>
              <a:spcAft>
                <a:spcPct val="0"/>
              </a:spcAft>
              <a:buClrTx/>
              <a:buSzTx/>
              <a:buFont typeface="Arial" panose="020B0604020202020204" pitchFamily="34" charset="0"/>
              <a:buChar char="•"/>
              <a:tabLst/>
              <a:defRPr/>
            </a:pPr>
            <a:r>
              <a:rPr lang="de-DE" sz="1400" dirty="0">
                <a:solidFill>
                  <a:srgbClr val="000000"/>
                </a:solidFill>
                <a:latin typeface="Arial" panose="020B0604020202020204" pitchFamily="34" charset="0"/>
                <a:cs typeface="Arial" panose="020B0604020202020204" pitchFamily="34" charset="0"/>
              </a:rPr>
              <a:t>Das brauchen Sie auch nicht: Sie befinden Sich in einem Lernprozess, das macht das Managementsystem aus.</a:t>
            </a:r>
          </a:p>
          <a:p>
            <a:pPr marL="285750" marR="0" lvl="0" indent="-285750" algn="l" defTabSz="914377" rtl="0" eaLnBrk="0" fontAlgn="base" latinLnBrk="0" hangingPunct="0">
              <a:lnSpc>
                <a:spcPts val="1600"/>
              </a:lnSpc>
              <a:spcBef>
                <a:spcPct val="0"/>
              </a:spcBef>
              <a:spcAft>
                <a:spcPct val="0"/>
              </a:spcAft>
              <a:buClrTx/>
              <a:buSzTx/>
              <a:buFont typeface="Arial" panose="020B0604020202020204" pitchFamily="34" charset="0"/>
              <a:buChar char="•"/>
              <a:tabLst/>
              <a:defRPr/>
            </a:pPr>
            <a:r>
              <a:rPr lang="de-DE" sz="1400" dirty="0">
                <a:solidFill>
                  <a:srgbClr val="000000"/>
                </a:solidFill>
                <a:latin typeface="Arial" panose="020B0604020202020204" pitchFamily="34" charset="0"/>
                <a:cs typeface="Arial" panose="020B0604020202020204" pitchFamily="34" charset="0"/>
              </a:rPr>
              <a:t>Wichtig ist, dass Sie Ihre Erfahrungen nutzen, um zu reflektieren, neue Impulse von außen und innen zulassen und …</a:t>
            </a:r>
          </a:p>
          <a:p>
            <a:pPr marR="0" lvl="0" algn="l" defTabSz="914377" rtl="0" eaLnBrk="0" fontAlgn="base" latinLnBrk="0" hangingPunct="0">
              <a:lnSpc>
                <a:spcPts val="1600"/>
              </a:lnSpc>
              <a:spcBef>
                <a:spcPct val="0"/>
              </a:spcBef>
              <a:spcAft>
                <a:spcPct val="0"/>
              </a:spcAft>
              <a:buClrTx/>
              <a:buSzTx/>
              <a:tabLst/>
              <a:defRPr/>
            </a:pPr>
            <a:endParaRPr lang="de-DE" sz="1400" dirty="0">
              <a:solidFill>
                <a:srgbClr val="000000"/>
              </a:solidFill>
              <a:latin typeface="Arial" panose="020B0604020202020204" pitchFamily="34" charset="0"/>
              <a:cs typeface="Arial" panose="020B0604020202020204" pitchFamily="34" charset="0"/>
            </a:endParaRPr>
          </a:p>
          <a:p>
            <a:pPr marR="0" lvl="0" algn="l" defTabSz="914377" rtl="0" eaLnBrk="0" fontAlgn="base" latinLnBrk="0" hangingPunct="0">
              <a:lnSpc>
                <a:spcPts val="1600"/>
              </a:lnSpc>
              <a:spcBef>
                <a:spcPct val="0"/>
              </a:spcBef>
              <a:spcAft>
                <a:spcPct val="0"/>
              </a:spcAft>
              <a:buClrTx/>
              <a:buSzTx/>
              <a:tabLst/>
              <a:defRPr/>
            </a:pPr>
            <a:r>
              <a:rPr lang="de-DE" sz="1400" dirty="0">
                <a:solidFill>
                  <a:srgbClr val="000000"/>
                </a:solidFill>
                <a:latin typeface="Arial" panose="020B0604020202020204" pitchFamily="34" charset="0"/>
                <a:cs typeface="Arial" panose="020B0604020202020204" pitchFamily="34" charset="0"/>
              </a:rPr>
              <a:t>	kontinuierlich weitermachen.</a:t>
            </a:r>
          </a:p>
          <a:p>
            <a:pPr marR="0" lvl="0" algn="l" defTabSz="914377" rtl="0" eaLnBrk="0" fontAlgn="base" latinLnBrk="0" hangingPunct="0">
              <a:lnSpc>
                <a:spcPts val="1600"/>
              </a:lnSpc>
              <a:spcBef>
                <a:spcPct val="0"/>
              </a:spcBef>
              <a:spcAft>
                <a:spcPct val="0"/>
              </a:spcAft>
              <a:buClrTx/>
              <a:buSzTx/>
              <a:tabLst/>
              <a:defRPr/>
            </a:pPr>
            <a:endParaRPr kumimoji="0" lang="de-DE" sz="1400" i="0" u="none" strike="noStrike" kern="1200" cap="none" spc="0" normalizeH="0" baseline="0" noProof="0" dirty="0">
              <a:ln>
                <a:noFill/>
              </a:ln>
              <a:solidFill>
                <a:srgbClr val="000000"/>
              </a:solidFill>
              <a:effectLst/>
              <a:uLnTx/>
              <a:uFillTx/>
              <a:latin typeface="Arial"/>
              <a:ea typeface="ＭＳ Ｐゴシック" charset="-128"/>
              <a:cs typeface="+mn-cs"/>
            </a:endParaRPr>
          </a:p>
        </p:txBody>
      </p:sp>
      <p:sp>
        <p:nvSpPr>
          <p:cNvPr id="7" name="Inhaltsplatzhalter 2">
            <a:extLst>
              <a:ext uri="{FF2B5EF4-FFF2-40B4-BE49-F238E27FC236}">
                <a16:creationId xmlns:a16="http://schemas.microsoft.com/office/drawing/2014/main" id="{A2098CD9-BB46-0474-5752-5A4E27361F3E}"/>
              </a:ext>
            </a:extLst>
          </p:cNvPr>
          <p:cNvSpPr txBox="1">
            <a:spLocks/>
          </p:cNvSpPr>
          <p:nvPr/>
        </p:nvSpPr>
        <p:spPr bwMode="auto">
          <a:xfrm>
            <a:off x="587272" y="1608396"/>
            <a:ext cx="10873208" cy="8696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buFontTx/>
              <a:buNone/>
            </a:pPr>
            <a:r>
              <a:rPr lang="de-DE" sz="1400" kern="0" dirty="0"/>
              <a:t>Herzlichen Glückwunsch, dass Sie einmal den Managementzyklus für Ihr Klimamanagement mit uns durchgegangen sind!  </a:t>
            </a:r>
          </a:p>
        </p:txBody>
      </p:sp>
      <p:sp>
        <p:nvSpPr>
          <p:cNvPr id="8" name="Sprechblase: rechteckig mit abgerundeten Ecken 5">
            <a:extLst>
              <a:ext uri="{FF2B5EF4-FFF2-40B4-BE49-F238E27FC236}">
                <a16:creationId xmlns:a16="http://schemas.microsoft.com/office/drawing/2014/main" id="{BF5549A2-E85A-A889-5910-219D5D42EA0F}"/>
              </a:ext>
            </a:extLst>
          </p:cNvPr>
          <p:cNvSpPr/>
          <p:nvPr/>
        </p:nvSpPr>
        <p:spPr>
          <a:xfrm>
            <a:off x="4799856" y="5157192"/>
            <a:ext cx="2580628" cy="1152128"/>
          </a:xfrm>
          <a:prstGeom prst="wedgeRoundRectCallout">
            <a:avLst>
              <a:gd name="adj1" fmla="val 49013"/>
              <a:gd name="adj2" fmla="val -130997"/>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l">
              <a:buFontTx/>
              <a:buNone/>
            </a:pPr>
            <a:r>
              <a:rPr lang="de-DE" sz="1200" kern="0" dirty="0">
                <a:solidFill>
                  <a:schemeClr val="tx1"/>
                </a:solidFill>
              </a:rPr>
              <a:t>Es bietet sich an, den Prozess kontinuierlich über das Jahr zu verfolgen, zusammen mit der Erfassung Ihrer aktuellen Klimabilanz. Jedes Jahr startet der Prozess dann neu….</a:t>
            </a:r>
          </a:p>
        </p:txBody>
      </p:sp>
      <p:sp>
        <p:nvSpPr>
          <p:cNvPr id="9" name="Foliennummernplatzhalter 4">
            <a:extLst>
              <a:ext uri="{FF2B5EF4-FFF2-40B4-BE49-F238E27FC236}">
                <a16:creationId xmlns:a16="http://schemas.microsoft.com/office/drawing/2014/main" id="{FFDE0AC3-4E11-2CCA-8A23-5CCD118E26E7}"/>
              </a:ext>
            </a:extLst>
          </p:cNvPr>
          <p:cNvSpPr txBox="1">
            <a:spLocks/>
          </p:cNvSpPr>
          <p:nvPr/>
        </p:nvSpPr>
        <p:spPr bwMode="auto">
          <a:xfrm>
            <a:off x="551253" y="6477000"/>
            <a:ext cx="276504" cy="280987"/>
          </a:xfrm>
          <a:prstGeom prst="rect">
            <a:avLst/>
          </a:prstGeom>
          <a:noFill/>
          <a:ln>
            <a:noFill/>
          </a:ln>
          <a:effectLst/>
        </p:spPr>
        <p:txBody>
          <a:bodyPr vert="horz" wrap="square" lIns="0" tIns="45720" rIns="0" bIns="45720" numCol="1" anchor="t" anchorCtr="0" compatLnSpc="1">
            <a:prstTxWarp prst="textNoShape">
              <a:avLst/>
            </a:prstTxWarp>
          </a:bodyPr>
          <a:lstStyle>
            <a:defPPr>
              <a:defRPr lang="de-DE"/>
            </a:defPPr>
            <a:lvl1pPr algn="r" rtl="0" eaLnBrk="0" fontAlgn="base" hangingPunct="0">
              <a:spcBef>
                <a:spcPct val="0"/>
              </a:spcBef>
              <a:spcAft>
                <a:spcPct val="0"/>
              </a:spcAft>
              <a:defRPr sz="1000" kern="1200">
                <a:solidFill>
                  <a:srgbClr val="3B687F"/>
                </a:solidFill>
                <a:latin typeface="Arial" charset="0"/>
                <a:ea typeface="ＭＳ Ｐゴシック"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pPr algn="l">
              <a:defRPr/>
            </a:pPr>
            <a:fld id="{894680D0-7A83-433A-9719-C4143F27F647}" type="slidenum">
              <a:rPr lang="de-DE" smtClean="0"/>
              <a:pPr algn="l">
                <a:defRPr/>
              </a:pPr>
              <a:t>32</a:t>
            </a:fld>
            <a:endParaRPr lang="de-DE" dirty="0"/>
          </a:p>
        </p:txBody>
      </p:sp>
      <p:sp>
        <p:nvSpPr>
          <p:cNvPr id="5" name="Rectangle 8">
            <a:extLst>
              <a:ext uri="{FF2B5EF4-FFF2-40B4-BE49-F238E27FC236}">
                <a16:creationId xmlns:a16="http://schemas.microsoft.com/office/drawing/2014/main" id="{7F0EB5BD-E00C-DE9B-9D88-46BB62C09343}"/>
              </a:ext>
            </a:extLst>
          </p:cNvPr>
          <p:cNvSpPr>
            <a:spLocks noGrp="1" noChangeArrowheads="1"/>
          </p:cNvSpPr>
          <p:nvPr>
            <p:ph type="ftr" sz="quarter" idx="3"/>
          </p:nvPr>
        </p:nvSpPr>
        <p:spPr bwMode="auto">
          <a:xfrm>
            <a:off x="5624354" y="6475412"/>
            <a:ext cx="6183646"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defRPr sz="1000" b="1">
                <a:solidFill>
                  <a:srgbClr val="3B687F"/>
                </a:solidFill>
              </a:defRPr>
            </a:lvl1pPr>
          </a:lstStyle>
          <a:p>
            <a:r>
              <a:rPr lang="de-DE" altLang="de-DE" dirty="0"/>
              <a:t>Handlungshilfe Klimamanagement für Einsteiger </a:t>
            </a:r>
            <a:r>
              <a:rPr lang="de-DE" dirty="0"/>
              <a:t>| © LfU | IZU Infozentrum UmweltWirtschaft | 2023</a:t>
            </a:r>
          </a:p>
        </p:txBody>
      </p:sp>
      <p:pic>
        <p:nvPicPr>
          <p:cNvPr id="10" name="Grafik 9" descr="Teleskop mit einfarbiger Füllung">
            <a:extLst>
              <a:ext uri="{FF2B5EF4-FFF2-40B4-BE49-F238E27FC236}">
                <a16:creationId xmlns:a16="http://schemas.microsoft.com/office/drawing/2014/main" id="{634B7CBF-E828-60CD-36AF-4C7B2E449167}"/>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422349" y="3822581"/>
            <a:ext cx="391102" cy="391102"/>
          </a:xfrm>
          <a:prstGeom prst="rect">
            <a:avLst/>
          </a:prstGeom>
        </p:spPr>
      </p:pic>
      <p:pic>
        <p:nvPicPr>
          <p:cNvPr id="11" name="Grafik 10" descr="Zahnräder mit einfarbiger Füllung">
            <a:extLst>
              <a:ext uri="{FF2B5EF4-FFF2-40B4-BE49-F238E27FC236}">
                <a16:creationId xmlns:a16="http://schemas.microsoft.com/office/drawing/2014/main" id="{B6F2392B-A223-8856-1E12-F94A02851162}"/>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3505153" y="4840543"/>
            <a:ext cx="391103" cy="391103"/>
          </a:xfrm>
          <a:prstGeom prst="rect">
            <a:avLst/>
          </a:prstGeom>
        </p:spPr>
      </p:pic>
      <p:pic>
        <p:nvPicPr>
          <p:cNvPr id="12" name="Grafik 11" descr="Abzeichen Tick1 mit einfarbiger Füllung">
            <a:extLst>
              <a:ext uri="{FF2B5EF4-FFF2-40B4-BE49-F238E27FC236}">
                <a16:creationId xmlns:a16="http://schemas.microsoft.com/office/drawing/2014/main" id="{56D97E6F-6939-5315-9735-DDDA879B37CB}"/>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2418084" y="4882853"/>
            <a:ext cx="391103" cy="391103"/>
          </a:xfrm>
          <a:prstGeom prst="rect">
            <a:avLst/>
          </a:prstGeom>
        </p:spPr>
      </p:pic>
      <p:pic>
        <p:nvPicPr>
          <p:cNvPr id="13" name="Grafik 12" descr="Glühbirne und Zahnrad mit einfarbiger Füllung">
            <a:extLst>
              <a:ext uri="{FF2B5EF4-FFF2-40B4-BE49-F238E27FC236}">
                <a16:creationId xmlns:a16="http://schemas.microsoft.com/office/drawing/2014/main" id="{9B965E6A-260A-DFF4-DC9F-FA42EAE3FCDD}"/>
              </a:ext>
            </a:extLst>
          </p:cNvPr>
          <p:cNvPicPr>
            <a:picLocks noChangeAspect="1"/>
          </p:cNvPicPr>
          <p:nvPr/>
        </p:nvPicPr>
        <p:blipFill>
          <a:blip r:embed="rId13" cstate="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2403552" y="3799113"/>
            <a:ext cx="310877" cy="310877"/>
          </a:xfrm>
          <a:prstGeom prst="rect">
            <a:avLst/>
          </a:prstGeom>
        </p:spPr>
      </p:pic>
    </p:spTree>
    <p:extLst>
      <p:ext uri="{BB962C8B-B14F-4D97-AF65-F5344CB8AC3E}">
        <p14:creationId xmlns:p14="http://schemas.microsoft.com/office/powerpoint/2010/main" val="20573180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86341BDA-348F-3EE5-C695-E74DDC8CB9B8}"/>
              </a:ext>
            </a:extLst>
          </p:cNvPr>
          <p:cNvSpPr>
            <a:spLocks noGrp="1"/>
          </p:cNvSpPr>
          <p:nvPr>
            <p:ph type="body" sz="quarter" idx="13"/>
          </p:nvPr>
        </p:nvSpPr>
        <p:spPr>
          <a:xfrm>
            <a:off x="609600" y="2223368"/>
            <a:ext cx="3454400" cy="4168594"/>
          </a:xfrm>
        </p:spPr>
        <p:txBody>
          <a:bodyPr>
            <a:normAutofit/>
          </a:bodyPr>
          <a:lstStyle/>
          <a:p>
            <a:pPr marL="0" indent="0">
              <a:buNone/>
            </a:pPr>
            <a:r>
              <a:rPr lang="de-DE" sz="1400" b="1" dirty="0"/>
              <a:t>Leitfäden</a:t>
            </a:r>
          </a:p>
          <a:p>
            <a:pPr lvl="1">
              <a:buFont typeface="Arial" panose="020B0604020202020204" pitchFamily="34" charset="0"/>
              <a:buChar char="•"/>
            </a:pPr>
            <a:r>
              <a:rPr lang="de-DE" sz="1400" dirty="0">
                <a:hlinkClick r:id="rId2">
                  <a:extLst>
                    <a:ext uri="{A12FA001-AC4F-418D-AE19-62706E023703}">
                      <ahyp:hlinkClr xmlns:ahyp="http://schemas.microsoft.com/office/drawing/2018/hyperlinkcolor" val="tx"/>
                    </a:ext>
                  </a:extLst>
                </a:hlinkClick>
              </a:rPr>
              <a:t>Einführung Klimamanagement_Deutsches Global Compact Network</a:t>
            </a:r>
            <a:endParaRPr lang="de-DE" sz="1400" dirty="0"/>
          </a:p>
          <a:p>
            <a:pPr lvl="1">
              <a:buFont typeface="Arial" panose="020B0604020202020204" pitchFamily="34" charset="0"/>
              <a:buChar char="•"/>
            </a:pPr>
            <a:r>
              <a:rPr lang="de-DE" sz="1400" dirty="0">
                <a:hlinkClick r:id="rId3">
                  <a:extLst>
                    <a:ext uri="{A12FA001-AC4F-418D-AE19-62706E023703}">
                      <ahyp:hlinkClr xmlns:ahyp="http://schemas.microsoft.com/office/drawing/2018/hyperlinkcolor" val="tx"/>
                    </a:ext>
                  </a:extLst>
                </a:hlinkClick>
              </a:rPr>
              <a:t>Klimamanagement in Unternehmen: Entwicklung eines Bausteins auf Grundlage des Umweltmanagementsystems EMAS</a:t>
            </a:r>
            <a:endParaRPr lang="de-DE" sz="1400" dirty="0"/>
          </a:p>
          <a:p>
            <a:pPr lvl="1">
              <a:buFont typeface="Arial" panose="020B0604020202020204" pitchFamily="34" charset="0"/>
              <a:buChar char="•"/>
            </a:pPr>
            <a:r>
              <a:rPr lang="de-DE" sz="1400" u="sng" kern="0" dirty="0">
                <a:hlinkClick r:id="rId4">
                  <a:extLst>
                    <a:ext uri="{A12FA001-AC4F-418D-AE19-62706E023703}">
                      <ahyp:hlinkClr xmlns:ahyp="http://schemas.microsoft.com/office/drawing/2018/hyperlinkcolor" val="tx"/>
                    </a:ext>
                  </a:extLst>
                </a:hlinkClick>
              </a:rPr>
              <a:t>Klimareporting, Leitfaden vom Emissionsbericht zur Klimastrategie</a:t>
            </a:r>
            <a:endParaRPr lang="en-AU" sz="1400" u="sng" dirty="0"/>
          </a:p>
          <a:p>
            <a:pPr lvl="1">
              <a:buFont typeface="Arial" panose="020B0604020202020204" pitchFamily="34" charset="0"/>
              <a:buChar char="•"/>
            </a:pPr>
            <a:r>
              <a:rPr lang="de-DE" sz="1400" dirty="0">
                <a:hlinkClick r:id="rId5">
                  <a:extLst>
                    <a:ext uri="{A12FA001-AC4F-418D-AE19-62706E023703}">
                      <ahyp:hlinkClr xmlns:ahyp="http://schemas.microsoft.com/office/drawing/2018/hyperlinkcolor" val="tx"/>
                    </a:ext>
                  </a:extLst>
                </a:hlinkClick>
              </a:rPr>
              <a:t>Leitfaden Corporate Carbon Footprint, Dienstleistungsgesellschaft der Norddeutschen, Wirtschaft mbH</a:t>
            </a:r>
            <a:endParaRPr lang="de-DE" sz="1400" dirty="0"/>
          </a:p>
          <a:p>
            <a:pPr lvl="1"/>
            <a:endParaRPr lang="de-DE" sz="1400" dirty="0">
              <a:solidFill>
                <a:srgbClr val="000000"/>
              </a:solidFill>
            </a:endParaRPr>
          </a:p>
          <a:p>
            <a:pPr lvl="1"/>
            <a:endParaRPr lang="de-DE" sz="1400" dirty="0"/>
          </a:p>
          <a:p>
            <a:pPr lvl="1"/>
            <a:endParaRPr lang="de-DE" sz="1400" dirty="0"/>
          </a:p>
          <a:p>
            <a:endParaRPr lang="de-DE" sz="1400" dirty="0"/>
          </a:p>
        </p:txBody>
      </p:sp>
      <p:sp>
        <p:nvSpPr>
          <p:cNvPr id="7" name="Inhaltsplatzhalter 6"/>
          <p:cNvSpPr>
            <a:spLocks noGrp="1"/>
          </p:cNvSpPr>
          <p:nvPr>
            <p:ph sz="quarter" idx="37"/>
          </p:nvPr>
        </p:nvSpPr>
        <p:spPr>
          <a:xfrm>
            <a:off x="609600" y="1628552"/>
            <a:ext cx="3470176" cy="360288"/>
          </a:xfr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0" hangingPunct="0">
              <a:spcBef>
                <a:spcPct val="0"/>
              </a:spcBef>
            </a:pPr>
            <a:r>
              <a:rPr lang="de-DE" sz="1400" kern="1200" dirty="0">
                <a:latin typeface="Arial" charset="0"/>
                <a:ea typeface="ＭＳ Ｐゴシック" charset="-128"/>
              </a:rPr>
              <a:t>Einführende Literatur</a:t>
            </a:r>
          </a:p>
        </p:txBody>
      </p:sp>
      <p:sp>
        <p:nvSpPr>
          <p:cNvPr id="6" name="Textplatzhalter 5">
            <a:extLst>
              <a:ext uri="{FF2B5EF4-FFF2-40B4-BE49-F238E27FC236}">
                <a16:creationId xmlns:a16="http://schemas.microsoft.com/office/drawing/2014/main" id="{52B2C7F8-8DD5-8197-9A2F-1624F50E3165}"/>
              </a:ext>
            </a:extLst>
          </p:cNvPr>
          <p:cNvSpPr>
            <a:spLocks noGrp="1"/>
          </p:cNvSpPr>
          <p:nvPr>
            <p:ph type="body" sz="quarter" idx="42"/>
          </p:nvPr>
        </p:nvSpPr>
        <p:spPr/>
        <p:txBody>
          <a:bodyPr>
            <a:normAutofit/>
          </a:bodyPr>
          <a:lstStyle/>
          <a:p>
            <a:pPr marL="0" indent="0">
              <a:buNone/>
            </a:pPr>
            <a:r>
              <a:rPr lang="it-IT" sz="1400" b="1" dirty="0"/>
              <a:t>Standards</a:t>
            </a:r>
            <a:endParaRPr lang="it-IT" sz="1400" b="1" dirty="0">
              <a:hlinkClick r:id="rId6">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de-DE" sz="1400" dirty="0">
                <a:hlinkClick r:id="rId7">
                  <a:extLst>
                    <a:ext uri="{A12FA001-AC4F-418D-AE19-62706E023703}">
                      <ahyp:hlinkClr xmlns:ahyp="http://schemas.microsoft.com/office/drawing/2018/hyperlinkcolor" val="tx"/>
                    </a:ext>
                  </a:extLst>
                </a:hlinkClick>
              </a:rPr>
              <a:t>EMASeasyTM</a:t>
            </a:r>
            <a:endParaRPr lang="de-DE" sz="1400" dirty="0"/>
          </a:p>
          <a:p>
            <a:pPr lvl="1">
              <a:buFont typeface="Arial" panose="020B0604020202020204" pitchFamily="34" charset="0"/>
              <a:buChar char="•"/>
            </a:pPr>
            <a:r>
              <a:rPr lang="de-DE" sz="1400" dirty="0">
                <a:hlinkClick r:id="rId8">
                  <a:extLst>
                    <a:ext uri="{A12FA001-AC4F-418D-AE19-62706E023703}">
                      <ahyp:hlinkClr xmlns:ahyp="http://schemas.microsoft.com/office/drawing/2018/hyperlinkcolor" val="tx"/>
                    </a:ext>
                  </a:extLst>
                </a:hlinkClick>
              </a:rPr>
              <a:t>EMAS-Kompass</a:t>
            </a:r>
            <a:endParaRPr lang="de-DE" sz="1400" dirty="0"/>
          </a:p>
          <a:p>
            <a:pPr lvl="1">
              <a:buFont typeface="Arial" panose="020B0604020202020204" pitchFamily="34" charset="0"/>
              <a:buChar char="•"/>
            </a:pPr>
            <a:r>
              <a:rPr lang="de-DE" sz="1400" dirty="0">
                <a:hlinkClick r:id="rId9">
                  <a:extLst>
                    <a:ext uri="{A12FA001-AC4F-418D-AE19-62706E023703}">
                      <ahyp:hlinkClr xmlns:ahyp="http://schemas.microsoft.com/office/drawing/2018/hyperlinkcolor" val="tx"/>
                    </a:ext>
                  </a:extLst>
                </a:hlinkClick>
              </a:rPr>
              <a:t>Ökoprofit</a:t>
            </a:r>
            <a:endParaRPr lang="de-DE" sz="1400" dirty="0"/>
          </a:p>
        </p:txBody>
      </p:sp>
      <p:sp>
        <p:nvSpPr>
          <p:cNvPr id="8" name="Textplatzhalter 7">
            <a:extLst>
              <a:ext uri="{FF2B5EF4-FFF2-40B4-BE49-F238E27FC236}">
                <a16:creationId xmlns:a16="http://schemas.microsoft.com/office/drawing/2014/main" id="{75CD79A5-4E79-E668-345D-5F1DC7BBA20D}"/>
              </a:ext>
            </a:extLst>
          </p:cNvPr>
          <p:cNvSpPr>
            <a:spLocks noGrp="1"/>
          </p:cNvSpPr>
          <p:nvPr>
            <p:ph type="body" sz="quarter" idx="43"/>
          </p:nvPr>
        </p:nvSpPr>
        <p:spPr>
          <a:xfrm>
            <a:off x="7920203" y="2223616"/>
            <a:ext cx="3887796" cy="3797672"/>
          </a:xfrm>
        </p:spPr>
        <p:txBody>
          <a:bodyPr>
            <a:noAutofit/>
          </a:bodyPr>
          <a:lstStyle/>
          <a:p>
            <a:pPr marL="0" indent="0">
              <a:buNone/>
            </a:pPr>
            <a:r>
              <a:rPr lang="de-DE" sz="1400" b="1" dirty="0"/>
              <a:t>Verbesserung der Energieeffizienz</a:t>
            </a:r>
          </a:p>
          <a:p>
            <a:pPr lvl="1">
              <a:buFont typeface="Arial" panose="020B0604020202020204" pitchFamily="34" charset="0"/>
              <a:buChar char="•"/>
            </a:pPr>
            <a:r>
              <a:rPr lang="de-DE" sz="1400" dirty="0">
                <a:hlinkClick r:id="rId10">
                  <a:extLst>
                    <a:ext uri="{A12FA001-AC4F-418D-AE19-62706E023703}">
                      <ahyp:hlinkClr xmlns:ahyp="http://schemas.microsoft.com/office/drawing/2018/hyperlinkcolor" val="tx"/>
                    </a:ext>
                  </a:extLst>
                </a:hlinkClick>
              </a:rPr>
              <a:t>LfU Energieeffiziente Beleuchtung</a:t>
            </a:r>
            <a:endParaRPr lang="de-DE" sz="1400" dirty="0"/>
          </a:p>
          <a:p>
            <a:pPr lvl="1">
              <a:buFont typeface="Arial" panose="020B0604020202020204" pitchFamily="34" charset="0"/>
              <a:buChar char="•"/>
            </a:pPr>
            <a:r>
              <a:rPr lang="de-DE" sz="1400" dirty="0">
                <a:hlinkClick r:id="rId11">
                  <a:extLst>
                    <a:ext uri="{A12FA001-AC4F-418D-AE19-62706E023703}">
                      <ahyp:hlinkClr xmlns:ahyp="http://schemas.microsoft.com/office/drawing/2018/hyperlinkcolor" val="tx"/>
                    </a:ext>
                  </a:extLst>
                </a:hlinkClick>
              </a:rPr>
              <a:t>UBA Energiemanagementsysteme</a:t>
            </a:r>
            <a:endParaRPr lang="de-DE" sz="1400" dirty="0"/>
          </a:p>
          <a:p>
            <a:pPr lvl="1">
              <a:buFont typeface="Arial" panose="020B0604020202020204" pitchFamily="34" charset="0"/>
              <a:buChar char="•"/>
            </a:pPr>
            <a:r>
              <a:rPr lang="de-DE" sz="1400" dirty="0">
                <a:hlinkClick r:id="rId12">
                  <a:extLst>
                    <a:ext uri="{A12FA001-AC4F-418D-AE19-62706E023703}">
                      <ahyp:hlinkClr xmlns:ahyp="http://schemas.microsoft.com/office/drawing/2018/hyperlinkcolor" val="tx"/>
                    </a:ext>
                  </a:extLst>
                </a:hlinkClick>
              </a:rPr>
              <a:t>E- Tool Energieeffizienz Handwerk</a:t>
            </a:r>
            <a:endParaRPr lang="de-DE" sz="1400" dirty="0"/>
          </a:p>
          <a:p>
            <a:pPr marL="0" indent="0">
              <a:buNone/>
            </a:pPr>
            <a:r>
              <a:rPr lang="de-DE" sz="1400" b="1" dirty="0"/>
              <a:t>Erneuerbare Energien</a:t>
            </a:r>
          </a:p>
          <a:p>
            <a:pPr lvl="1">
              <a:buFont typeface="Arial" panose="020B0604020202020204" pitchFamily="34" charset="0"/>
              <a:buChar char="•"/>
            </a:pPr>
            <a:r>
              <a:rPr lang="de-DE" sz="1400" dirty="0">
                <a:cs typeface="+mn-cs"/>
                <a:hlinkClick r:id="rId13">
                  <a:extLst>
                    <a:ext uri="{A12FA001-AC4F-418D-AE19-62706E023703}">
                      <ahyp:hlinkClr xmlns:ahyp="http://schemas.microsoft.com/office/drawing/2018/hyperlinkcolor" val="tx"/>
                    </a:ext>
                  </a:extLst>
                </a:hlinkClick>
              </a:rPr>
              <a:t>UBA Wärmepumpe</a:t>
            </a:r>
            <a:endParaRPr lang="de-DE" sz="1400" dirty="0">
              <a:cs typeface="+mn-cs"/>
            </a:endParaRPr>
          </a:p>
          <a:p>
            <a:pPr lvl="1">
              <a:buFont typeface="Arial" panose="020B0604020202020204" pitchFamily="34" charset="0"/>
              <a:buChar char="•"/>
            </a:pPr>
            <a:r>
              <a:rPr lang="de-DE" sz="1400" dirty="0">
                <a:cs typeface="+mn-cs"/>
                <a:hlinkClick r:id="rId14">
                  <a:extLst>
                    <a:ext uri="{A12FA001-AC4F-418D-AE19-62706E023703}">
                      <ahyp:hlinkClr xmlns:ahyp="http://schemas.microsoft.com/office/drawing/2018/hyperlinkcolor" val="tx"/>
                    </a:ext>
                  </a:extLst>
                </a:hlinkClick>
              </a:rPr>
              <a:t>Klimafreundlicher Mittelstand Maßnahmenkatalog</a:t>
            </a:r>
            <a:endParaRPr lang="de-DE" sz="1400" dirty="0">
              <a:cs typeface="+mn-cs"/>
            </a:endParaRPr>
          </a:p>
          <a:p>
            <a:pPr lvl="1">
              <a:buFont typeface="Arial" panose="020B0604020202020204" pitchFamily="34" charset="0"/>
              <a:buChar char="•"/>
            </a:pPr>
            <a:r>
              <a:rPr lang="de-DE" sz="1400" dirty="0">
                <a:cs typeface="+mn-cs"/>
                <a:hlinkClick r:id="rId15">
                  <a:extLst>
                    <a:ext uri="{A12FA001-AC4F-418D-AE19-62706E023703}">
                      <ahyp:hlinkClr xmlns:ahyp="http://schemas.microsoft.com/office/drawing/2018/hyperlinkcolor" val="tx"/>
                    </a:ext>
                  </a:extLst>
                </a:hlinkClick>
              </a:rPr>
              <a:t>IZU Ökostrom</a:t>
            </a:r>
            <a:endParaRPr lang="de-DE" sz="1400" dirty="0">
              <a:cs typeface="+mn-cs"/>
            </a:endParaRPr>
          </a:p>
          <a:p>
            <a:pPr lvl="1">
              <a:buFont typeface="Arial" panose="020B0604020202020204" pitchFamily="34" charset="0"/>
              <a:buChar char="•"/>
            </a:pPr>
            <a:r>
              <a:rPr lang="de-DE" sz="1400" dirty="0">
                <a:cs typeface="+mn-cs"/>
                <a:hlinkClick r:id="rId16"/>
              </a:rPr>
              <a:t>UBA Ökostrom</a:t>
            </a:r>
            <a:endParaRPr lang="de-DE" sz="1400" dirty="0">
              <a:cs typeface="+mn-cs"/>
            </a:endParaRPr>
          </a:p>
          <a:p>
            <a:pPr marL="0" indent="0">
              <a:buNone/>
            </a:pPr>
            <a:r>
              <a:rPr lang="de-DE" sz="1400" b="1" dirty="0"/>
              <a:t>Optimierung des Fuhrparks</a:t>
            </a:r>
          </a:p>
          <a:p>
            <a:pPr lvl="1">
              <a:buFont typeface="Arial" panose="020B0604020202020204" pitchFamily="34" charset="0"/>
              <a:buChar char="•"/>
            </a:pPr>
            <a:r>
              <a:rPr lang="de-DE" sz="1400" dirty="0">
                <a:cs typeface="+mn-cs"/>
                <a:hlinkClick r:id="rId17">
                  <a:extLst>
                    <a:ext uri="{A12FA001-AC4F-418D-AE19-62706E023703}">
                      <ahyp:hlinkClr xmlns:ahyp="http://schemas.microsoft.com/office/drawing/2018/hyperlinkcolor" val="tx"/>
                    </a:ext>
                  </a:extLst>
                </a:hlinkClick>
              </a:rPr>
              <a:t>BAUM e.V. #MobilityPolicy</a:t>
            </a:r>
            <a:endParaRPr lang="de-DE" sz="1400" dirty="0">
              <a:cs typeface="+mn-cs"/>
            </a:endParaRPr>
          </a:p>
          <a:p>
            <a:pPr lvl="1">
              <a:buFont typeface="Arial" panose="020B0604020202020204" pitchFamily="34" charset="0"/>
              <a:buChar char="•"/>
            </a:pPr>
            <a:r>
              <a:rPr lang="de-DE" sz="1400" dirty="0">
                <a:cs typeface="+mn-cs"/>
                <a:hlinkClick r:id="rId18">
                  <a:extLst>
                    <a:ext uri="{A12FA001-AC4F-418D-AE19-62706E023703}">
                      <ahyp:hlinkClr xmlns:ahyp="http://schemas.microsoft.com/office/drawing/2018/hyperlinkcolor" val="tx"/>
                    </a:ext>
                  </a:extLst>
                </a:hlinkClick>
              </a:rPr>
              <a:t>ADAC Spritsparendes Fahren</a:t>
            </a:r>
            <a:endParaRPr lang="de-DE" sz="1400" dirty="0">
              <a:cs typeface="+mn-cs"/>
            </a:endParaRPr>
          </a:p>
          <a:p>
            <a:pPr marL="0" indent="0">
              <a:buNone/>
            </a:pPr>
            <a:endParaRPr lang="de-DE" sz="1400" dirty="0">
              <a:solidFill>
                <a:srgbClr val="009999"/>
              </a:solidFill>
              <a:hlinkClick r:id="rId19">
                <a:extLst>
                  <a:ext uri="{A12FA001-AC4F-418D-AE19-62706E023703}">
                    <ahyp:hlinkClr xmlns:ahyp="http://schemas.microsoft.com/office/drawing/2018/hyperlinkcolor" val="tx"/>
                  </a:ext>
                </a:extLst>
              </a:hlinkClick>
            </a:endParaRPr>
          </a:p>
          <a:p>
            <a:pPr marL="384175" lvl="1" indent="0">
              <a:buNone/>
            </a:pPr>
            <a:endParaRPr lang="de-DE" sz="1400" dirty="0"/>
          </a:p>
          <a:p>
            <a:pPr marL="384175" lvl="1" indent="0">
              <a:buNone/>
            </a:pPr>
            <a:endParaRPr lang="de-DE" sz="1400" dirty="0"/>
          </a:p>
          <a:p>
            <a:endParaRPr lang="de-DE" sz="1400" dirty="0"/>
          </a:p>
        </p:txBody>
      </p:sp>
      <p:sp>
        <p:nvSpPr>
          <p:cNvPr id="2" name="Titel 1"/>
          <p:cNvSpPr>
            <a:spLocks noGrp="1"/>
          </p:cNvSpPr>
          <p:nvPr>
            <p:ph type="title"/>
          </p:nvPr>
        </p:nvSpPr>
        <p:spPr>
          <a:xfrm>
            <a:off x="623392" y="760335"/>
            <a:ext cx="8174700" cy="864096"/>
          </a:xfrm>
        </p:spPr>
        <p:txBody>
          <a:bodyPr/>
          <a:lstStyle/>
          <a:p>
            <a:r>
              <a:rPr lang="de-DE" dirty="0"/>
              <a:t>Nachschlagwerke und nützliche Links</a:t>
            </a:r>
          </a:p>
        </p:txBody>
      </p:sp>
      <p:sp>
        <p:nvSpPr>
          <p:cNvPr id="9" name="Inhaltsplatzhalter 8">
            <a:extLst>
              <a:ext uri="{FF2B5EF4-FFF2-40B4-BE49-F238E27FC236}">
                <a16:creationId xmlns:a16="http://schemas.microsoft.com/office/drawing/2014/main" id="{61A24170-F743-6C7C-CF7A-A92461BEC583}"/>
              </a:ext>
            </a:extLst>
          </p:cNvPr>
          <p:cNvSpPr>
            <a:spLocks noGrp="1"/>
          </p:cNvSpPr>
          <p:nvPr>
            <p:ph sz="quarter" idx="44"/>
          </p:nvPr>
        </p:nvSpPr>
        <p:spPr>
          <a:xfrm>
            <a:off x="4219023" y="1628552"/>
            <a:ext cx="3470176" cy="360288"/>
          </a:xfrm>
          <a:solidFill>
            <a:srgbClr val="3B687F"/>
          </a:solidFill>
          <a:ln w="9525" cap="flat" cmpd="sng" algn="ctr">
            <a:noFill/>
            <a:prstDash val="solid"/>
            <a:round/>
            <a:headEnd type="none" w="med" len="med"/>
            <a:tailEnd type="none" w="med" len="med"/>
          </a:ln>
          <a:effectLst/>
          <a:extLs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p>
            <a:pPr algn="ctr" eaLnBrk="0" hangingPunct="0">
              <a:spcBef>
                <a:spcPct val="0"/>
              </a:spcBef>
            </a:pPr>
            <a:r>
              <a:rPr lang="de-DE" sz="1400" kern="1200" dirty="0">
                <a:latin typeface="Arial" charset="0"/>
                <a:ea typeface="ＭＳ Ｐゴシック" charset="-128"/>
              </a:rPr>
              <a:t>Umweltmanagementsysteme</a:t>
            </a:r>
          </a:p>
        </p:txBody>
      </p:sp>
      <p:sp>
        <p:nvSpPr>
          <p:cNvPr id="10" name="Inhaltsplatzhalter 9">
            <a:extLst>
              <a:ext uri="{FF2B5EF4-FFF2-40B4-BE49-F238E27FC236}">
                <a16:creationId xmlns:a16="http://schemas.microsoft.com/office/drawing/2014/main" id="{4B95BC38-40CE-FE04-C3C7-4F548D3ECA0F}"/>
              </a:ext>
            </a:extLst>
          </p:cNvPr>
          <p:cNvSpPr>
            <a:spLocks noGrp="1"/>
          </p:cNvSpPr>
          <p:nvPr>
            <p:ph sz="quarter" idx="45"/>
          </p:nvPr>
        </p:nvSpPr>
        <p:spPr>
          <a:xfrm>
            <a:off x="7906410" y="1628552"/>
            <a:ext cx="3901589" cy="379040"/>
          </a:xfrm>
          <a:solidFill>
            <a:srgbClr val="3B687F"/>
          </a:solidFill>
          <a:ln w="9525" cap="flat" cmpd="sng" algn="ctr">
            <a:noFill/>
            <a:prstDash val="solid"/>
            <a:round/>
            <a:headEnd type="none" w="med" len="med"/>
            <a:tailEnd type="none" w="med" len="med"/>
          </a:ln>
          <a:effectLst/>
          <a:extLs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p>
            <a:pPr algn="ctr" eaLnBrk="0" hangingPunct="0">
              <a:spcBef>
                <a:spcPct val="0"/>
              </a:spcBef>
            </a:pPr>
            <a:r>
              <a:rPr lang="de-DE" sz="1400" kern="1200" dirty="0">
                <a:latin typeface="Arial" charset="0"/>
                <a:ea typeface="ＭＳ Ｐゴシック" charset="-128"/>
              </a:rPr>
              <a:t>Maßnahmen</a:t>
            </a:r>
          </a:p>
        </p:txBody>
      </p:sp>
      <p:sp>
        <p:nvSpPr>
          <p:cNvPr id="14" name="Foliennummernplatzhalter 4">
            <a:extLst>
              <a:ext uri="{FF2B5EF4-FFF2-40B4-BE49-F238E27FC236}">
                <a16:creationId xmlns:a16="http://schemas.microsoft.com/office/drawing/2014/main" id="{E7030E9C-21AE-AFE6-FB8F-5B5CE18DD54C}"/>
              </a:ext>
            </a:extLst>
          </p:cNvPr>
          <p:cNvSpPr>
            <a:spLocks noGrp="1"/>
          </p:cNvSpPr>
          <p:nvPr>
            <p:ph type="sldNum" sz="quarter" idx="46"/>
          </p:nvPr>
        </p:nvSpPr>
        <p:spPr>
          <a:xfrm>
            <a:off x="551384" y="6475412"/>
            <a:ext cx="638043" cy="280988"/>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algn="l"/>
            <a:fld id="{894680D0-7A83-433A-9719-C4143F27F647}" type="slidenum">
              <a:rPr lang="de-DE" sz="1000">
                <a:solidFill>
                  <a:srgbClr val="3B687F"/>
                </a:solidFill>
              </a:rPr>
              <a:pPr algn="l"/>
              <a:t>33</a:t>
            </a:fld>
            <a:endParaRPr lang="de-DE" sz="1000" dirty="0">
              <a:solidFill>
                <a:srgbClr val="3B687F"/>
              </a:solidFill>
            </a:endParaRPr>
          </a:p>
        </p:txBody>
      </p:sp>
      <p:sp>
        <p:nvSpPr>
          <p:cNvPr id="12" name="Sprechblase: rechteckig mit abgerundeten Ecken 5">
            <a:extLst>
              <a:ext uri="{FF2B5EF4-FFF2-40B4-BE49-F238E27FC236}">
                <a16:creationId xmlns:a16="http://schemas.microsoft.com/office/drawing/2014/main" id="{2520D894-3ADB-FFF5-6C8E-32270819D410}"/>
              </a:ext>
            </a:extLst>
          </p:cNvPr>
          <p:cNvSpPr/>
          <p:nvPr/>
        </p:nvSpPr>
        <p:spPr>
          <a:xfrm>
            <a:off x="5231904" y="5452846"/>
            <a:ext cx="2057165" cy="802722"/>
          </a:xfrm>
          <a:prstGeom prst="wedgeRoundRectCallout">
            <a:avLst>
              <a:gd name="adj1" fmla="val -43547"/>
              <a:gd name="adj2" fmla="val -125636"/>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l">
              <a:buFontTx/>
              <a:buNone/>
            </a:pPr>
            <a:r>
              <a:rPr lang="de-DE" sz="1200" kern="0" dirty="0">
                <a:solidFill>
                  <a:schemeClr val="tx1"/>
                </a:solidFill>
              </a:rPr>
              <a:t>Und natürlich unsere weiteren Handlungshilfen, bereitgestellt über die </a:t>
            </a:r>
            <a:r>
              <a:rPr lang="de-DE" sz="1200" kern="0" dirty="0">
                <a:solidFill>
                  <a:schemeClr val="tx1"/>
                </a:solidFill>
                <a:hlinkClick r:id="rId20"/>
              </a:rPr>
              <a:t>Webseite des IZU</a:t>
            </a:r>
            <a:r>
              <a:rPr lang="de-DE" sz="1200" kern="0" dirty="0">
                <a:solidFill>
                  <a:schemeClr val="tx1"/>
                </a:solidFill>
              </a:rPr>
              <a:t>.</a:t>
            </a:r>
          </a:p>
        </p:txBody>
      </p:sp>
      <p:sp>
        <p:nvSpPr>
          <p:cNvPr id="5" name="Rectangle 8">
            <a:extLst>
              <a:ext uri="{FF2B5EF4-FFF2-40B4-BE49-F238E27FC236}">
                <a16:creationId xmlns:a16="http://schemas.microsoft.com/office/drawing/2014/main" id="{4635A314-3878-229E-2E35-9886E3D00DB4}"/>
              </a:ext>
            </a:extLst>
          </p:cNvPr>
          <p:cNvSpPr txBox="1">
            <a:spLocks noChangeArrowheads="1"/>
          </p:cNvSpPr>
          <p:nvPr/>
        </p:nvSpPr>
        <p:spPr bwMode="auto">
          <a:xfrm>
            <a:off x="5624354" y="6475412"/>
            <a:ext cx="6183646"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defPPr>
              <a:defRPr lang="de-DE"/>
            </a:defPPr>
            <a:lvl1pPr algn="r" rtl="0" eaLnBrk="0" fontAlgn="base" hangingPunct="0">
              <a:spcBef>
                <a:spcPct val="0"/>
              </a:spcBef>
              <a:spcAft>
                <a:spcPct val="0"/>
              </a:spcAft>
              <a:defRPr sz="1000" b="1" kern="1200">
                <a:solidFill>
                  <a:srgbClr val="3B687F"/>
                </a:solidFill>
                <a:latin typeface="Arial" charset="0"/>
                <a:ea typeface="ＭＳ Ｐゴシック"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r>
              <a:rPr lang="de-DE" altLang="de-DE" dirty="0"/>
              <a:t>Handlungshilfe Klimamanagement für Einsteiger </a:t>
            </a:r>
            <a:r>
              <a:rPr lang="de-DE" dirty="0"/>
              <a:t>| © LfU | IZU Infozentrum UmweltWirtschaft | 2023</a:t>
            </a:r>
          </a:p>
        </p:txBody>
      </p:sp>
    </p:spTree>
    <p:extLst>
      <p:ext uri="{BB962C8B-B14F-4D97-AF65-F5344CB8AC3E}">
        <p14:creationId xmlns:p14="http://schemas.microsoft.com/office/powerpoint/2010/main" val="3680711284"/>
      </p:ext>
    </p:extLst>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86341BDA-348F-3EE5-C695-E74DDC8CB9B8}"/>
              </a:ext>
            </a:extLst>
          </p:cNvPr>
          <p:cNvSpPr>
            <a:spLocks noGrp="1"/>
          </p:cNvSpPr>
          <p:nvPr>
            <p:ph type="body" sz="quarter" idx="13"/>
          </p:nvPr>
        </p:nvSpPr>
        <p:spPr/>
        <p:txBody>
          <a:bodyPr>
            <a:noAutofit/>
          </a:bodyPr>
          <a:lstStyle/>
          <a:p>
            <a:pPr marL="0" lvl="1" indent="0">
              <a:buSzPct val="120000"/>
              <a:buNone/>
            </a:pPr>
            <a:r>
              <a:rPr lang="de-DE" sz="1400" b="1" dirty="0">
                <a:cs typeface="+mn-cs"/>
              </a:rPr>
              <a:t>Außenkommunikation </a:t>
            </a:r>
          </a:p>
          <a:p>
            <a:pPr marL="514350" lvl="1" indent="-285750">
              <a:buSzPct val="120000"/>
              <a:buFont typeface="Arial" panose="020B0604020202020204" pitchFamily="34" charset="0"/>
              <a:buChar char="•"/>
            </a:pPr>
            <a:r>
              <a:rPr lang="de-DE" sz="1400" dirty="0">
                <a:hlinkClick r:id="rId2">
                  <a:extLst>
                    <a:ext uri="{A12FA001-AC4F-418D-AE19-62706E023703}">
                      <ahyp:hlinkClr xmlns:ahyp="http://schemas.microsoft.com/office/drawing/2018/hyperlinkcolor" val="tx"/>
                    </a:ext>
                  </a:extLst>
                </a:hlinkClick>
              </a:rPr>
              <a:t>IZU Marketing mit Umweltthemen</a:t>
            </a:r>
            <a:endParaRPr lang="de-DE" sz="1400" dirty="0"/>
          </a:p>
          <a:p>
            <a:pPr marL="0" lvl="1" indent="0">
              <a:buSzPct val="120000"/>
              <a:buNone/>
            </a:pPr>
            <a:endParaRPr lang="de-DE" sz="1400" b="1" dirty="0">
              <a:cs typeface="+mn-cs"/>
            </a:endParaRPr>
          </a:p>
          <a:p>
            <a:pPr marL="0" lvl="1" indent="0">
              <a:buSzPct val="120000"/>
              <a:buNone/>
            </a:pPr>
            <a:endParaRPr lang="de-DE" sz="1400" b="1" dirty="0">
              <a:cs typeface="+mn-cs"/>
            </a:endParaRPr>
          </a:p>
          <a:p>
            <a:pPr marL="0" lvl="1" indent="0">
              <a:buSzPct val="120000"/>
              <a:buNone/>
            </a:pPr>
            <a:r>
              <a:rPr lang="de-DE" sz="1400" b="1" dirty="0">
                <a:cs typeface="+mn-cs"/>
              </a:rPr>
              <a:t>Interne Kommunikation </a:t>
            </a:r>
            <a:endParaRPr lang="de-DE" sz="1400" b="1" dirty="0">
              <a:cs typeface="+mn-cs"/>
              <a:hlinkClick r:id="rId3">
                <a:extLst>
                  <a:ext uri="{A12FA001-AC4F-418D-AE19-62706E023703}">
                    <ahyp:hlinkClr xmlns:ahyp="http://schemas.microsoft.com/office/drawing/2018/hyperlinkcolor" val="tx"/>
                  </a:ext>
                </a:extLst>
              </a:hlinkClick>
            </a:endParaRPr>
          </a:p>
          <a:p>
            <a:pPr marL="514350" lvl="1" indent="-285750">
              <a:buFont typeface="Arial" panose="020B0604020202020204" pitchFamily="34" charset="0"/>
              <a:buChar char="•"/>
            </a:pPr>
            <a:r>
              <a:rPr lang="de-DE" sz="1400" dirty="0">
                <a:hlinkClick r:id="rId3">
                  <a:extLst>
                    <a:ext uri="{A12FA001-AC4F-418D-AE19-62706E023703}">
                      <ahyp:hlinkClr xmlns:ahyp="http://schemas.microsoft.com/office/drawing/2018/hyperlinkcolor" val="tx"/>
                    </a:ext>
                  </a:extLst>
                </a:hlinkClick>
              </a:rPr>
              <a:t>bpb Klimaquiz</a:t>
            </a:r>
            <a:endParaRPr lang="de-DE" sz="1400" dirty="0"/>
          </a:p>
          <a:p>
            <a:pPr marL="514350" lvl="1" indent="-285750">
              <a:buFont typeface="Arial" panose="020B0604020202020204" pitchFamily="34" charset="0"/>
              <a:buChar char="•"/>
            </a:pPr>
            <a:r>
              <a:rPr lang="de-DE" sz="1400" dirty="0">
                <a:hlinkClick r:id="rId4">
                  <a:extLst>
                    <a:ext uri="{A12FA001-AC4F-418D-AE19-62706E023703}">
                      <ahyp:hlinkClr xmlns:ahyp="http://schemas.microsoft.com/office/drawing/2018/hyperlinkcolor" val="tx"/>
                    </a:ext>
                  </a:extLst>
                </a:hlinkClick>
              </a:rPr>
              <a:t>IZU Mitarbeitertipps </a:t>
            </a:r>
            <a:endParaRPr lang="de-DE" sz="1400" dirty="0"/>
          </a:p>
          <a:p>
            <a:pPr marL="514350" lvl="1" indent="-285750">
              <a:buFont typeface="Arial" panose="020B0604020202020204" pitchFamily="34" charset="0"/>
              <a:buChar char="•"/>
            </a:pPr>
            <a:r>
              <a:rPr lang="de-DE" sz="1400" dirty="0">
                <a:hlinkClick r:id="rId5">
                  <a:extLst>
                    <a:ext uri="{A12FA001-AC4F-418D-AE19-62706E023703}">
                      <ahyp:hlinkClr xmlns:ahyp="http://schemas.microsoft.com/office/drawing/2018/hyperlinkcolor" val="tx"/>
                    </a:ext>
                  </a:extLst>
                </a:hlinkClick>
              </a:rPr>
              <a:t>IZU SDG Wegweiser</a:t>
            </a:r>
            <a:endParaRPr lang="de-DE" sz="1400" dirty="0"/>
          </a:p>
          <a:p>
            <a:pPr marL="514350" lvl="1" indent="-285750">
              <a:buFont typeface="Arial" panose="020B0604020202020204" pitchFamily="34" charset="0"/>
              <a:buChar char="•"/>
            </a:pPr>
            <a:r>
              <a:rPr lang="de-DE" sz="1400" dirty="0">
                <a:hlinkClick r:id="rId6">
                  <a:extLst>
                    <a:ext uri="{A12FA001-AC4F-418D-AE19-62706E023703}">
                      <ahyp:hlinkClr xmlns:ahyp="http://schemas.microsoft.com/office/drawing/2018/hyperlinkcolor" val="tx"/>
                    </a:ext>
                  </a:extLst>
                </a:hlinkClick>
              </a:rPr>
              <a:t>LfU Mitarbeitermotivation für umweltbewusstes Verhalten </a:t>
            </a:r>
            <a:endParaRPr lang="de-DE" sz="1400" dirty="0"/>
          </a:p>
          <a:p>
            <a:pPr marL="514350" lvl="1" indent="-285750">
              <a:buFont typeface="Arial" panose="020B0604020202020204" pitchFamily="34" charset="0"/>
              <a:buChar char="•"/>
            </a:pPr>
            <a:r>
              <a:rPr lang="de-DE" sz="1400" dirty="0">
                <a:hlinkClick r:id="rId7">
                  <a:extLst>
                    <a:ext uri="{A12FA001-AC4F-418D-AE19-62706E023703}">
                      <ahyp:hlinkClr xmlns:ahyp="http://schemas.microsoft.com/office/drawing/2018/hyperlinkcolor" val="tx"/>
                    </a:ext>
                  </a:extLst>
                </a:hlinkClick>
              </a:rPr>
              <a:t>17 Ziele: SDG Grafiken</a:t>
            </a:r>
            <a:endParaRPr lang="de-DE" sz="1400" dirty="0"/>
          </a:p>
          <a:p>
            <a:endParaRPr lang="de-DE" sz="1400" dirty="0"/>
          </a:p>
          <a:p>
            <a:endParaRPr lang="de-DE" sz="1400" dirty="0"/>
          </a:p>
          <a:p>
            <a:endParaRPr lang="de-DE" sz="1400" dirty="0"/>
          </a:p>
          <a:p>
            <a:pPr marL="0" indent="0">
              <a:buNone/>
            </a:pPr>
            <a:endParaRPr lang="de-DE" sz="1400" dirty="0"/>
          </a:p>
          <a:p>
            <a:endParaRPr lang="de-DE" sz="1400" b="1" dirty="0"/>
          </a:p>
          <a:p>
            <a:pPr lvl="1"/>
            <a:endParaRPr lang="de-DE" sz="1400" dirty="0"/>
          </a:p>
          <a:p>
            <a:pPr lvl="1"/>
            <a:endParaRPr lang="de-DE" sz="1400" dirty="0"/>
          </a:p>
          <a:p>
            <a:pPr lvl="1"/>
            <a:endParaRPr lang="de-DE" sz="1400" dirty="0"/>
          </a:p>
          <a:p>
            <a:endParaRPr lang="de-DE" sz="1400" dirty="0"/>
          </a:p>
        </p:txBody>
      </p:sp>
      <p:sp>
        <p:nvSpPr>
          <p:cNvPr id="7" name="Inhaltsplatzhalter 6"/>
          <p:cNvSpPr>
            <a:spLocks noGrp="1"/>
          </p:cNvSpPr>
          <p:nvPr>
            <p:ph sz="quarter" idx="37"/>
          </p:nvPr>
        </p:nvSpPr>
        <p:spPr>
          <a:xfrm>
            <a:off x="609600" y="1628552"/>
            <a:ext cx="3470176" cy="360288"/>
          </a:xfr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eaLnBrk="0" hangingPunct="0">
              <a:spcBef>
                <a:spcPct val="0"/>
              </a:spcBef>
            </a:pPr>
            <a:r>
              <a:rPr lang="de-DE" sz="1400" kern="1200" dirty="0">
                <a:latin typeface="Arial" charset="0"/>
                <a:ea typeface="ＭＳ Ｐゴシック" charset="-128"/>
              </a:rPr>
              <a:t>Kommunikation</a:t>
            </a:r>
          </a:p>
        </p:txBody>
      </p:sp>
      <p:sp>
        <p:nvSpPr>
          <p:cNvPr id="6" name="Textplatzhalter 5">
            <a:extLst>
              <a:ext uri="{FF2B5EF4-FFF2-40B4-BE49-F238E27FC236}">
                <a16:creationId xmlns:a16="http://schemas.microsoft.com/office/drawing/2014/main" id="{52B2C7F8-8DD5-8197-9A2F-1624F50E3165}"/>
              </a:ext>
            </a:extLst>
          </p:cNvPr>
          <p:cNvSpPr>
            <a:spLocks noGrp="1"/>
          </p:cNvSpPr>
          <p:nvPr>
            <p:ph type="body" sz="quarter" idx="42"/>
          </p:nvPr>
        </p:nvSpPr>
        <p:spPr/>
        <p:txBody>
          <a:bodyPr>
            <a:normAutofit/>
          </a:bodyPr>
          <a:lstStyle/>
          <a:p>
            <a:pPr marL="0" lvl="1" indent="0">
              <a:buSzPct val="120000"/>
              <a:buNone/>
            </a:pPr>
            <a:r>
              <a:rPr lang="de-DE" sz="1400" b="1" dirty="0">
                <a:cs typeface="+mn-cs"/>
              </a:rPr>
              <a:t>Beratungsmöglichkeiten</a:t>
            </a:r>
            <a:endParaRPr lang="de-DE" sz="1400" dirty="0">
              <a:hlinkClick r:id="rId8">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de-DE" sz="1400" dirty="0">
                <a:cs typeface="+mn-cs"/>
                <a:hlinkClick r:id="rId8">
                  <a:extLst>
                    <a:ext uri="{A12FA001-AC4F-418D-AE19-62706E023703}">
                      <ahyp:hlinkClr xmlns:ahyp="http://schemas.microsoft.com/office/drawing/2018/hyperlinkcolor" val="tx"/>
                    </a:ext>
                  </a:extLst>
                </a:hlinkClick>
              </a:rPr>
              <a:t>Infozentrum UmweltWirtschaft</a:t>
            </a:r>
            <a:endParaRPr lang="de-DE" sz="1400" dirty="0">
              <a:cs typeface="+mn-cs"/>
            </a:endParaRPr>
          </a:p>
          <a:p>
            <a:pPr lvl="1">
              <a:buFont typeface="Arial" panose="020B0604020202020204" pitchFamily="34" charset="0"/>
              <a:buChar char="•"/>
            </a:pPr>
            <a:r>
              <a:rPr lang="de-DE" sz="1400" dirty="0">
                <a:cs typeface="+mn-cs"/>
                <a:hlinkClick r:id="rId9">
                  <a:extLst>
                    <a:ext uri="{A12FA001-AC4F-418D-AE19-62706E023703}">
                      <ahyp:hlinkClr xmlns:ahyp="http://schemas.microsoft.com/office/drawing/2018/hyperlinkcolor" val="tx"/>
                    </a:ext>
                  </a:extLst>
                </a:hlinkClick>
              </a:rPr>
              <a:t>HWK Bayern</a:t>
            </a:r>
            <a:endParaRPr lang="de-DE" sz="1400" dirty="0">
              <a:cs typeface="+mn-cs"/>
            </a:endParaRPr>
          </a:p>
          <a:p>
            <a:pPr lvl="1">
              <a:buFont typeface="Arial" panose="020B0604020202020204" pitchFamily="34" charset="0"/>
              <a:buChar char="•"/>
            </a:pPr>
            <a:r>
              <a:rPr lang="de-DE" sz="1400" dirty="0">
                <a:cs typeface="+mn-cs"/>
                <a:hlinkClick r:id="rId10">
                  <a:extLst>
                    <a:ext uri="{A12FA001-AC4F-418D-AE19-62706E023703}">
                      <ahyp:hlinkClr xmlns:ahyp="http://schemas.microsoft.com/office/drawing/2018/hyperlinkcolor" val="tx"/>
                    </a:ext>
                  </a:extLst>
                </a:hlinkClick>
              </a:rPr>
              <a:t>Bayerische IHK</a:t>
            </a:r>
            <a:endParaRPr lang="de-DE" sz="1400" dirty="0">
              <a:cs typeface="+mn-cs"/>
            </a:endParaRPr>
          </a:p>
          <a:p>
            <a:pPr lvl="1">
              <a:buFont typeface="Arial" panose="020B0604020202020204" pitchFamily="34" charset="0"/>
              <a:buChar char="•"/>
            </a:pPr>
            <a:endParaRPr lang="de-DE" sz="1400" dirty="0">
              <a:cs typeface="+mn-cs"/>
            </a:endParaRPr>
          </a:p>
          <a:p>
            <a:pPr marL="0" lvl="1" indent="0">
              <a:buSzPct val="120000"/>
              <a:buNone/>
            </a:pPr>
            <a:r>
              <a:rPr lang="de-DE" sz="1400" b="1" dirty="0">
                <a:cs typeface="+mn-cs"/>
              </a:rPr>
              <a:t>Mitgliedschaften</a:t>
            </a:r>
          </a:p>
          <a:p>
            <a:pPr marL="514350" lvl="1" indent="-285750">
              <a:buFont typeface="Arial" panose="020B0604020202020204" pitchFamily="34" charset="0"/>
              <a:buChar char="•"/>
            </a:pPr>
            <a:r>
              <a:rPr lang="de-DE" sz="1400" dirty="0">
                <a:hlinkClick r:id="rId11">
                  <a:extLst>
                    <a:ext uri="{A12FA001-AC4F-418D-AE19-62706E023703}">
                      <ahyp:hlinkClr xmlns:ahyp="http://schemas.microsoft.com/office/drawing/2018/hyperlinkcolor" val="tx"/>
                    </a:ext>
                  </a:extLst>
                </a:hlinkClick>
              </a:rPr>
              <a:t>IZU Übersicht über Netzwerke</a:t>
            </a:r>
            <a:endParaRPr lang="de-DE" sz="1400" dirty="0">
              <a:hlinkClick r:id="rId12">
                <a:extLst>
                  <a:ext uri="{A12FA001-AC4F-418D-AE19-62706E023703}">
                    <ahyp:hlinkClr xmlns:ahyp="http://schemas.microsoft.com/office/drawing/2018/hyperlinkcolor" val="tx"/>
                  </a:ext>
                </a:extLst>
              </a:hlinkClick>
            </a:endParaRPr>
          </a:p>
          <a:p>
            <a:pPr marL="514350" lvl="1" indent="-285750">
              <a:buFont typeface="Arial" panose="020B0604020202020204" pitchFamily="34" charset="0"/>
              <a:buChar char="•"/>
            </a:pPr>
            <a:r>
              <a:rPr lang="de-DE" sz="1400" dirty="0">
                <a:hlinkClick r:id="rId12">
                  <a:extLst>
                    <a:ext uri="{A12FA001-AC4F-418D-AE19-62706E023703}">
                      <ahyp:hlinkClr xmlns:ahyp="http://schemas.microsoft.com/office/drawing/2018/hyperlinkcolor" val="tx"/>
                    </a:ext>
                  </a:extLst>
                </a:hlinkClick>
              </a:rPr>
              <a:t>Umwelt- und Klimapakt Bayern</a:t>
            </a:r>
            <a:endParaRPr lang="de-DE" sz="1400" dirty="0"/>
          </a:p>
          <a:p>
            <a:pPr marL="514350" lvl="1" indent="-285750">
              <a:buFont typeface="Arial" panose="020B0604020202020204" pitchFamily="34" charset="0"/>
              <a:buChar char="•"/>
            </a:pPr>
            <a:r>
              <a:rPr lang="de-DE" sz="1400" dirty="0">
                <a:hlinkClick r:id="rId13">
                  <a:extLst>
                    <a:ext uri="{A12FA001-AC4F-418D-AE19-62706E023703}">
                      <ahyp:hlinkClr xmlns:ahyp="http://schemas.microsoft.com/office/drawing/2018/hyperlinkcolor" val="tx"/>
                    </a:ext>
                  </a:extLst>
                </a:hlinkClick>
              </a:rPr>
              <a:t>Die Bayerische Klima-Allianz (bayern.de)</a:t>
            </a:r>
            <a:endParaRPr lang="de-DE" sz="1400" dirty="0"/>
          </a:p>
          <a:p>
            <a:pPr marL="514350" lvl="1" indent="-285750">
              <a:buFont typeface="Arial" panose="020B0604020202020204" pitchFamily="34" charset="0"/>
              <a:buChar char="•"/>
            </a:pPr>
            <a:r>
              <a:rPr lang="de-DE" sz="1400" dirty="0">
                <a:hlinkClick r:id="rId14">
                  <a:extLst>
                    <a:ext uri="{A12FA001-AC4F-418D-AE19-62706E023703}">
                      <ahyp:hlinkClr xmlns:ahyp="http://schemas.microsoft.com/office/drawing/2018/hyperlinkcolor" val="tx"/>
                    </a:ext>
                  </a:extLst>
                </a:hlinkClick>
              </a:rPr>
              <a:t>Unternehmensnetzwerk Klimaschutz </a:t>
            </a:r>
            <a:endParaRPr lang="de-DE" sz="1400" dirty="0"/>
          </a:p>
          <a:p>
            <a:pPr marL="514350" lvl="1" indent="-285750">
              <a:buFont typeface="Arial" panose="020B0604020202020204" pitchFamily="34" charset="0"/>
              <a:buChar char="•"/>
            </a:pPr>
            <a:r>
              <a:rPr lang="de-DE" sz="1400" dirty="0">
                <a:hlinkClick r:id="rId15">
                  <a:extLst>
                    <a:ext uri="{A12FA001-AC4F-418D-AE19-62706E023703}">
                      <ahyp:hlinkClr xmlns:ahyp="http://schemas.microsoft.com/office/drawing/2018/hyperlinkcolor" val="tx"/>
                    </a:ext>
                  </a:extLst>
                </a:hlinkClick>
              </a:rPr>
              <a:t>Umweltcluster Bayern - Netzwerk der bayerischen Umweltwirtschaft</a:t>
            </a:r>
            <a:endParaRPr lang="de-DE" sz="1400" b="1" dirty="0">
              <a:cs typeface="+mn-cs"/>
            </a:endParaRPr>
          </a:p>
          <a:p>
            <a:pPr lvl="1">
              <a:buFont typeface="Arial" panose="020B0604020202020204" pitchFamily="34" charset="0"/>
              <a:buChar char="•"/>
            </a:pPr>
            <a:endParaRPr lang="de-DE" sz="1400" dirty="0">
              <a:cs typeface="+mn-cs"/>
            </a:endParaRPr>
          </a:p>
          <a:p>
            <a:pPr lvl="1">
              <a:buFont typeface="Arial" panose="020B0604020202020204" pitchFamily="34" charset="0"/>
              <a:buChar char="•"/>
            </a:pPr>
            <a:endParaRPr lang="de-DE" sz="1400" dirty="0"/>
          </a:p>
          <a:p>
            <a:pPr lvl="1">
              <a:buFont typeface="Arial" panose="020B0604020202020204" pitchFamily="34" charset="0"/>
              <a:buChar char="•"/>
            </a:pPr>
            <a:endParaRPr lang="de-DE" sz="1400" dirty="0"/>
          </a:p>
        </p:txBody>
      </p:sp>
      <p:sp>
        <p:nvSpPr>
          <p:cNvPr id="8" name="Textplatzhalter 7">
            <a:extLst>
              <a:ext uri="{FF2B5EF4-FFF2-40B4-BE49-F238E27FC236}">
                <a16:creationId xmlns:a16="http://schemas.microsoft.com/office/drawing/2014/main" id="{75CD79A5-4E79-E668-345D-5F1DC7BBA20D}"/>
              </a:ext>
            </a:extLst>
          </p:cNvPr>
          <p:cNvSpPr>
            <a:spLocks noGrp="1"/>
          </p:cNvSpPr>
          <p:nvPr>
            <p:ph type="body" sz="quarter" idx="43"/>
          </p:nvPr>
        </p:nvSpPr>
        <p:spPr>
          <a:xfrm>
            <a:off x="7920203" y="2223616"/>
            <a:ext cx="3887796" cy="3797672"/>
          </a:xfrm>
        </p:spPr>
        <p:txBody>
          <a:bodyPr>
            <a:normAutofit/>
          </a:bodyPr>
          <a:lstStyle/>
          <a:p>
            <a:pPr marL="0" lvl="1" indent="0">
              <a:buSzPct val="120000"/>
              <a:buNone/>
            </a:pPr>
            <a:r>
              <a:rPr lang="de-DE" sz="1400" b="1" dirty="0">
                <a:cs typeface="+mn-cs"/>
              </a:rPr>
              <a:t>Fördermöglichkeiten</a:t>
            </a:r>
          </a:p>
          <a:p>
            <a:pPr marL="514350" lvl="1" indent="-285750">
              <a:buSzPct val="120000"/>
              <a:buFont typeface="Arial" panose="020B0604020202020204" pitchFamily="34" charset="0"/>
              <a:buChar char="•"/>
            </a:pPr>
            <a:r>
              <a:rPr lang="de-DE" sz="1400" dirty="0">
                <a:hlinkClick r:id="rId16">
                  <a:extLst>
                    <a:ext uri="{A12FA001-AC4F-418D-AE19-62706E023703}">
                      <ahyp:hlinkClr xmlns:ahyp="http://schemas.microsoft.com/office/drawing/2018/hyperlinkcolor" val="tx"/>
                    </a:ext>
                  </a:extLst>
                </a:hlinkClick>
              </a:rPr>
              <a:t>Förderfibel des LfU</a:t>
            </a:r>
            <a:endParaRPr lang="de-DE" sz="1400" dirty="0"/>
          </a:p>
          <a:p>
            <a:pPr marL="514350" lvl="1" indent="-285750">
              <a:buSzPct val="120000"/>
              <a:buFont typeface="Arial" panose="020B0604020202020204" pitchFamily="34" charset="0"/>
              <a:buChar char="•"/>
            </a:pPr>
            <a:r>
              <a:rPr lang="de-DE" sz="1400" dirty="0">
                <a:hlinkClick r:id="rId17">
                  <a:extLst>
                    <a:ext uri="{A12FA001-AC4F-418D-AE19-62706E023703}">
                      <ahyp:hlinkClr xmlns:ahyp="http://schemas.microsoft.com/office/drawing/2018/hyperlinkcolor" val="tx"/>
                    </a:ext>
                  </a:extLst>
                </a:hlinkClick>
              </a:rPr>
              <a:t>BUMAP</a:t>
            </a:r>
            <a:endParaRPr lang="de-DE" sz="1400" dirty="0">
              <a:hlinkClick r:id="rId18">
                <a:extLst>
                  <a:ext uri="{A12FA001-AC4F-418D-AE19-62706E023703}">
                    <ahyp:hlinkClr xmlns:ahyp="http://schemas.microsoft.com/office/drawing/2018/hyperlinkcolor" val="tx"/>
                  </a:ext>
                </a:extLst>
              </a:hlinkClick>
            </a:endParaRPr>
          </a:p>
          <a:p>
            <a:pPr marL="514350" lvl="1" indent="-285750">
              <a:buSzPct val="120000"/>
              <a:buFont typeface="Arial" panose="020B0604020202020204" pitchFamily="34" charset="0"/>
              <a:buChar char="•"/>
            </a:pPr>
            <a:r>
              <a:rPr lang="de-DE" sz="1400" dirty="0">
                <a:hlinkClick r:id="rId18">
                  <a:extLst>
                    <a:ext uri="{A12FA001-AC4F-418D-AE19-62706E023703}">
                      <ahyp:hlinkClr xmlns:ahyp="http://schemas.microsoft.com/office/drawing/2018/hyperlinkcolor" val="tx"/>
                    </a:ext>
                  </a:extLst>
                </a:hlinkClick>
              </a:rPr>
              <a:t>BAFA Förderung</a:t>
            </a:r>
            <a:endParaRPr lang="de-DE" sz="1400" dirty="0"/>
          </a:p>
          <a:p>
            <a:pPr marL="514350" lvl="1" indent="-285750">
              <a:buSzPct val="120000"/>
              <a:buFont typeface="Arial" panose="020B0604020202020204" pitchFamily="34" charset="0"/>
              <a:buChar char="•"/>
            </a:pPr>
            <a:r>
              <a:rPr lang="de-DE" sz="1400" dirty="0">
                <a:hlinkClick r:id="rId19"/>
              </a:rPr>
              <a:t>Bayerisches Energiekreditprogramm</a:t>
            </a:r>
            <a:endParaRPr lang="de-DE" sz="1400" dirty="0"/>
          </a:p>
          <a:p>
            <a:pPr marL="514350" lvl="1" indent="-285750">
              <a:buSzPct val="120000"/>
              <a:buFont typeface="Arial" panose="020B0604020202020204" pitchFamily="34" charset="0"/>
              <a:buChar char="•"/>
            </a:pPr>
            <a:r>
              <a:rPr lang="de-DE" sz="1400" dirty="0">
                <a:hlinkClick r:id="rId20">
                  <a:extLst>
                    <a:ext uri="{A12FA001-AC4F-418D-AE19-62706E023703}">
                      <ahyp:hlinkClr xmlns:ahyp="http://schemas.microsoft.com/office/drawing/2018/hyperlinkcolor" val="tx"/>
                    </a:ext>
                  </a:extLst>
                </a:hlinkClick>
              </a:rPr>
              <a:t>Bayerisches Förderprogramm Energiekonzepte</a:t>
            </a:r>
            <a:endParaRPr lang="de-DE" sz="1400" dirty="0"/>
          </a:p>
          <a:p>
            <a:pPr marL="514350" lvl="1" indent="-285750">
              <a:buSzPct val="120000"/>
              <a:buFont typeface="Arial" panose="020B0604020202020204" pitchFamily="34" charset="0"/>
              <a:buChar char="•"/>
            </a:pPr>
            <a:r>
              <a:rPr lang="de-DE" sz="1400" dirty="0">
                <a:hlinkClick r:id="rId21">
                  <a:extLst>
                    <a:ext uri="{A12FA001-AC4F-418D-AE19-62706E023703}">
                      <ahyp:hlinkClr xmlns:ahyp="http://schemas.microsoft.com/office/drawing/2018/hyperlinkcolor" val="tx"/>
                    </a:ext>
                  </a:extLst>
                </a:hlinkClick>
              </a:rPr>
              <a:t>Energieeffizienz und Erneuerbare Energien in Unternehmen</a:t>
            </a:r>
            <a:endParaRPr lang="de-DE" sz="1400" b="1" dirty="0">
              <a:cs typeface="+mn-cs"/>
            </a:endParaRPr>
          </a:p>
          <a:p>
            <a:pPr marL="384175" lvl="1" indent="0">
              <a:buNone/>
            </a:pPr>
            <a:endParaRPr lang="de-DE" sz="1400" dirty="0"/>
          </a:p>
          <a:p>
            <a:endParaRPr lang="de-DE" sz="1400" dirty="0"/>
          </a:p>
        </p:txBody>
      </p:sp>
      <p:sp>
        <p:nvSpPr>
          <p:cNvPr id="2" name="Titel 1"/>
          <p:cNvSpPr>
            <a:spLocks noGrp="1"/>
          </p:cNvSpPr>
          <p:nvPr>
            <p:ph type="title"/>
          </p:nvPr>
        </p:nvSpPr>
        <p:spPr>
          <a:xfrm>
            <a:off x="623392" y="760335"/>
            <a:ext cx="8174700" cy="864096"/>
          </a:xfrm>
        </p:spPr>
        <p:txBody>
          <a:bodyPr/>
          <a:lstStyle/>
          <a:p>
            <a:r>
              <a:rPr lang="de-DE" dirty="0"/>
              <a:t>Nachschlagwerke und nützliche Links</a:t>
            </a:r>
          </a:p>
        </p:txBody>
      </p:sp>
      <p:sp>
        <p:nvSpPr>
          <p:cNvPr id="9" name="Inhaltsplatzhalter 8">
            <a:extLst>
              <a:ext uri="{FF2B5EF4-FFF2-40B4-BE49-F238E27FC236}">
                <a16:creationId xmlns:a16="http://schemas.microsoft.com/office/drawing/2014/main" id="{61A24170-F743-6C7C-CF7A-A92461BEC583}"/>
              </a:ext>
            </a:extLst>
          </p:cNvPr>
          <p:cNvSpPr>
            <a:spLocks noGrp="1"/>
          </p:cNvSpPr>
          <p:nvPr>
            <p:ph sz="quarter" idx="44"/>
          </p:nvPr>
        </p:nvSpPr>
        <p:spPr>
          <a:xfrm>
            <a:off x="4219023" y="1628552"/>
            <a:ext cx="3470176" cy="360288"/>
          </a:xfrm>
          <a:solidFill>
            <a:srgbClr val="3B687F"/>
          </a:solidFill>
          <a:ln w="9525" cap="flat" cmpd="sng" algn="ctr">
            <a:noFill/>
            <a:prstDash val="solid"/>
            <a:round/>
            <a:headEnd type="none" w="med" len="med"/>
            <a:tailEnd type="none" w="med" len="med"/>
          </a:ln>
          <a:effectLst/>
          <a:extLs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p>
            <a:pPr algn="ctr" eaLnBrk="0" hangingPunct="0">
              <a:spcBef>
                <a:spcPct val="0"/>
              </a:spcBef>
            </a:pPr>
            <a:r>
              <a:rPr lang="de-DE" sz="1400" kern="1200" dirty="0">
                <a:latin typeface="Arial" charset="0"/>
                <a:ea typeface="ＭＳ Ｐゴシック" charset="-128"/>
              </a:rPr>
              <a:t>Beratungsmöglichkeiten</a:t>
            </a:r>
          </a:p>
        </p:txBody>
      </p:sp>
      <p:sp>
        <p:nvSpPr>
          <p:cNvPr id="10" name="Inhaltsplatzhalter 9">
            <a:extLst>
              <a:ext uri="{FF2B5EF4-FFF2-40B4-BE49-F238E27FC236}">
                <a16:creationId xmlns:a16="http://schemas.microsoft.com/office/drawing/2014/main" id="{4B95BC38-40CE-FE04-C3C7-4F548D3ECA0F}"/>
              </a:ext>
            </a:extLst>
          </p:cNvPr>
          <p:cNvSpPr>
            <a:spLocks noGrp="1"/>
          </p:cNvSpPr>
          <p:nvPr>
            <p:ph sz="quarter" idx="45"/>
          </p:nvPr>
        </p:nvSpPr>
        <p:spPr>
          <a:xfrm>
            <a:off x="7906410" y="1628552"/>
            <a:ext cx="3901589" cy="379040"/>
          </a:xfrm>
          <a:solidFill>
            <a:srgbClr val="3B687F"/>
          </a:solidFill>
          <a:ln w="9525" cap="flat" cmpd="sng" algn="ctr">
            <a:noFill/>
            <a:prstDash val="solid"/>
            <a:round/>
            <a:headEnd type="none" w="med" len="med"/>
            <a:tailEnd type="none" w="med" len="med"/>
          </a:ln>
          <a:effectLst/>
          <a:extLs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p>
            <a:pPr algn="ctr" eaLnBrk="0" hangingPunct="0">
              <a:spcBef>
                <a:spcPct val="0"/>
              </a:spcBef>
            </a:pPr>
            <a:r>
              <a:rPr lang="de-DE" sz="1400" kern="1200" dirty="0">
                <a:latin typeface="Arial" charset="0"/>
                <a:ea typeface="ＭＳ Ｐゴシック" charset="-128"/>
              </a:rPr>
              <a:t>Fördermöglichkeiten</a:t>
            </a:r>
          </a:p>
        </p:txBody>
      </p:sp>
      <p:sp>
        <p:nvSpPr>
          <p:cNvPr id="14" name="Foliennummernplatzhalter 4">
            <a:extLst>
              <a:ext uri="{FF2B5EF4-FFF2-40B4-BE49-F238E27FC236}">
                <a16:creationId xmlns:a16="http://schemas.microsoft.com/office/drawing/2014/main" id="{E7030E9C-21AE-AFE6-FB8F-5B5CE18DD54C}"/>
              </a:ext>
            </a:extLst>
          </p:cNvPr>
          <p:cNvSpPr>
            <a:spLocks noGrp="1"/>
          </p:cNvSpPr>
          <p:nvPr>
            <p:ph type="sldNum" sz="quarter" idx="46"/>
          </p:nvPr>
        </p:nvSpPr>
        <p:spPr>
          <a:xfrm>
            <a:off x="551384" y="6475412"/>
            <a:ext cx="638043" cy="280988"/>
          </a:xfr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p>
            <a:pPr algn="l"/>
            <a:fld id="{894680D0-7A83-433A-9719-C4143F27F647}" type="slidenum">
              <a:rPr lang="de-DE" sz="1000">
                <a:solidFill>
                  <a:srgbClr val="3B687F"/>
                </a:solidFill>
              </a:rPr>
              <a:pPr algn="l"/>
              <a:t>34</a:t>
            </a:fld>
            <a:endParaRPr lang="de-DE" sz="1000" dirty="0">
              <a:solidFill>
                <a:srgbClr val="3B687F"/>
              </a:solidFill>
            </a:endParaRPr>
          </a:p>
        </p:txBody>
      </p:sp>
      <p:sp>
        <p:nvSpPr>
          <p:cNvPr id="4" name="Fußzeilenplatzhalter 3">
            <a:extLst>
              <a:ext uri="{FF2B5EF4-FFF2-40B4-BE49-F238E27FC236}">
                <a16:creationId xmlns:a16="http://schemas.microsoft.com/office/drawing/2014/main" id="{F4CEB565-77A3-5EAA-CAC9-DDF2B6F7BB89}"/>
              </a:ext>
            </a:extLst>
          </p:cNvPr>
          <p:cNvSpPr>
            <a:spLocks noGrp="1"/>
          </p:cNvSpPr>
          <p:nvPr>
            <p:ph type="ftr" sz="quarter" idx="3"/>
          </p:nvPr>
        </p:nvSpPr>
        <p:spPr>
          <a:xfrm>
            <a:off x="5624354" y="6475412"/>
            <a:ext cx="6183646" cy="279400"/>
          </a:xfrm>
        </p:spPr>
        <p:txBody>
          <a:bodyPr/>
          <a:lstStyle/>
          <a:p>
            <a:r>
              <a:rPr lang="de-DE" b="1" dirty="0"/>
              <a:t>Handlungshilfe Klimamanagement für Einsteiger | © LfU | IZU Infozentrum UmweltWirtschaft | 2023</a:t>
            </a:r>
            <a:endParaRPr lang="de-DE" dirty="0"/>
          </a:p>
        </p:txBody>
      </p:sp>
      <p:sp>
        <p:nvSpPr>
          <p:cNvPr id="11" name="Sprechblase: rechteckig mit abgerundeten Ecken 5">
            <a:extLst>
              <a:ext uri="{FF2B5EF4-FFF2-40B4-BE49-F238E27FC236}">
                <a16:creationId xmlns:a16="http://schemas.microsoft.com/office/drawing/2014/main" id="{2520D894-3ADB-FFF5-6C8E-32270819D410}"/>
              </a:ext>
            </a:extLst>
          </p:cNvPr>
          <p:cNvSpPr/>
          <p:nvPr/>
        </p:nvSpPr>
        <p:spPr>
          <a:xfrm>
            <a:off x="7248128" y="933825"/>
            <a:ext cx="3312368" cy="540060"/>
          </a:xfrm>
          <a:prstGeom prst="wedgeRoundRectCallout">
            <a:avLst>
              <a:gd name="adj1" fmla="val -50265"/>
              <a:gd name="adj2" fmla="val 93782"/>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l">
              <a:buFontTx/>
              <a:buNone/>
            </a:pPr>
            <a:r>
              <a:rPr lang="de-DE" sz="1200" kern="0" dirty="0">
                <a:solidFill>
                  <a:schemeClr val="tx1"/>
                </a:solidFill>
              </a:rPr>
              <a:t>Für eine persönliche Beratung zum Einstieg in das Thema können Sie sich auch an Ihre lokale IHK/HWK-Kammer wenden.</a:t>
            </a:r>
          </a:p>
        </p:txBody>
      </p:sp>
      <p:sp>
        <p:nvSpPr>
          <p:cNvPr id="12" name="Sprechblase: rechteckig mit abgerundeten Ecken 5">
            <a:extLst>
              <a:ext uri="{FF2B5EF4-FFF2-40B4-BE49-F238E27FC236}">
                <a16:creationId xmlns:a16="http://schemas.microsoft.com/office/drawing/2014/main" id="{2520D894-3ADB-FFF5-6C8E-32270819D410}"/>
              </a:ext>
            </a:extLst>
          </p:cNvPr>
          <p:cNvSpPr/>
          <p:nvPr/>
        </p:nvSpPr>
        <p:spPr>
          <a:xfrm>
            <a:off x="3049208" y="6021040"/>
            <a:ext cx="2057165" cy="802722"/>
          </a:xfrm>
          <a:prstGeom prst="wedgeRoundRectCallout">
            <a:avLst>
              <a:gd name="adj1" fmla="val -43547"/>
              <a:gd name="adj2" fmla="val -125636"/>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l">
              <a:buFontTx/>
              <a:buNone/>
            </a:pPr>
            <a:r>
              <a:rPr lang="de-DE" sz="1200" kern="0" dirty="0">
                <a:solidFill>
                  <a:schemeClr val="tx1"/>
                </a:solidFill>
              </a:rPr>
              <a:t>Und natürlich unsere weiteren Handlungshilfen, bereitgestellt über die </a:t>
            </a:r>
            <a:r>
              <a:rPr lang="de-DE" sz="1200" kern="0" dirty="0">
                <a:solidFill>
                  <a:schemeClr val="tx1"/>
                </a:solidFill>
                <a:hlinkClick r:id="rId8"/>
              </a:rPr>
              <a:t>Webseite des IZU</a:t>
            </a:r>
            <a:r>
              <a:rPr lang="de-DE" sz="1200" kern="0" dirty="0">
                <a:solidFill>
                  <a:schemeClr val="tx1"/>
                </a:solidFill>
              </a:rPr>
              <a:t>.</a:t>
            </a:r>
          </a:p>
        </p:txBody>
      </p:sp>
    </p:spTree>
    <p:extLst>
      <p:ext uri="{BB962C8B-B14F-4D97-AF65-F5344CB8AC3E}">
        <p14:creationId xmlns:p14="http://schemas.microsoft.com/office/powerpoint/2010/main" val="2841830259"/>
      </p:ext>
    </p:extLst>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E33A83B2-1D86-430D-8EA7-1B18403ECE16}"/>
              </a:ext>
            </a:extLst>
          </p:cNvPr>
          <p:cNvSpPr/>
          <p:nvPr/>
        </p:nvSpPr>
        <p:spPr>
          <a:xfrm>
            <a:off x="4727848" y="1944752"/>
            <a:ext cx="5466176" cy="4555093"/>
          </a:xfrm>
          <a:prstGeom prst="rect">
            <a:avLst/>
          </a:prstGeom>
        </p:spPr>
        <p:txBody>
          <a:bodyPr wrap="square">
            <a:spAutoFit/>
          </a:bodyPr>
          <a:lstStyle/>
          <a:p>
            <a:pPr algn="l" eaLnBrk="0" fontAlgn="base" hangingPunct="0">
              <a:spcBef>
                <a:spcPct val="0"/>
              </a:spcBef>
              <a:spcAft>
                <a:spcPct val="0"/>
              </a:spcAft>
              <a:defRPr/>
            </a:pPr>
            <a:r>
              <a:rPr lang="de-DE" altLang="de-DE" sz="1000" dirty="0">
                <a:solidFill>
                  <a:srgbClr val="3B687F"/>
                </a:solidFill>
                <a:ea typeface="Times New Roman" pitchFamily="18" charset="0"/>
                <a:cs typeface="Times New Roman" pitchFamily="18" charset="0"/>
              </a:rPr>
              <a:t>Herausgeber:</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Bayerisches Landesamt für Umwelt (LfU)</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Bürgermeister-Ulrich-Straße 160</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86179 Augsburg</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Tel.: 	0821 9071-5509</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Fax: 	0821 9071-5556</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E-Mail: 	</a:t>
            </a:r>
            <a:r>
              <a:rPr lang="de-DE" altLang="de-DE" sz="1000" dirty="0">
                <a:ea typeface="Times New Roman" pitchFamily="18" charset="0"/>
                <a:cs typeface="Times New Roman" pitchFamily="18" charset="0"/>
                <a:hlinkClick r:id="rId2">
                  <a:extLst>
                    <a:ext uri="{A12FA001-AC4F-418D-AE19-62706E023703}">
                      <ahyp:hlinkClr xmlns:ahyp="http://schemas.microsoft.com/office/drawing/2018/hyperlinkcolor" val="tx"/>
                    </a:ext>
                  </a:extLst>
                </a:hlinkClick>
              </a:rPr>
              <a:t>izu@lfu.bayern.de</a:t>
            </a:r>
            <a:endParaRPr lang="de-DE" altLang="de-DE" sz="1000" dirty="0">
              <a:ea typeface="Times New Roman" pitchFamily="18" charset="0"/>
              <a:cs typeface="Times New Roman" pitchFamily="18" charset="0"/>
            </a:endParaRPr>
          </a:p>
          <a:p>
            <a:pPr algn="l" eaLnBrk="0" fontAlgn="base" hangingPunct="0">
              <a:spcBef>
                <a:spcPct val="0"/>
              </a:spcBef>
              <a:spcAft>
                <a:spcPct val="0"/>
              </a:spcAft>
              <a:defRPr/>
            </a:pPr>
            <a:r>
              <a:rPr lang="de-DE" altLang="de-DE" sz="1000" dirty="0">
                <a:ea typeface="Times New Roman" pitchFamily="18" charset="0"/>
                <a:cs typeface="Times New Roman" pitchFamily="18" charset="0"/>
              </a:rPr>
              <a:t>Internet: 	</a:t>
            </a:r>
            <a:r>
              <a:rPr lang="de-DE" altLang="de-DE" sz="1000" dirty="0">
                <a:ea typeface="Times New Roman" pitchFamily="18" charset="0"/>
                <a:cs typeface="Times New Roman" pitchFamily="18" charset="0"/>
                <a:hlinkClick r:id="rId3">
                  <a:extLst>
                    <a:ext uri="{A12FA001-AC4F-418D-AE19-62706E023703}">
                      <ahyp:hlinkClr xmlns:ahyp="http://schemas.microsoft.com/office/drawing/2018/hyperlinkcolor" val="tx"/>
                    </a:ext>
                  </a:extLst>
                </a:hlinkClick>
              </a:rPr>
              <a:t>www.lfu.bayern.de</a:t>
            </a:r>
            <a:endParaRPr lang="de-DE" altLang="de-DE" sz="1000" dirty="0">
              <a:ea typeface="Times New Roman" pitchFamily="18" charset="0"/>
              <a:cs typeface="Times New Roman" pitchFamily="18" charset="0"/>
            </a:endParaRPr>
          </a:p>
          <a:p>
            <a:pPr algn="l" eaLnBrk="0" fontAlgn="base" hangingPunct="0">
              <a:spcBef>
                <a:spcPct val="0"/>
              </a:spcBef>
              <a:spcAft>
                <a:spcPct val="0"/>
              </a:spcAft>
              <a:defRPr/>
            </a:pPr>
            <a:r>
              <a:rPr lang="de-DE" altLang="de-DE" sz="1000" dirty="0">
                <a:cs typeface="Times New Roman" pitchFamily="18" charset="0"/>
              </a:rPr>
              <a:t>	</a:t>
            </a:r>
            <a:r>
              <a:rPr lang="de-DE" altLang="de-DE" sz="1000" dirty="0">
                <a:cs typeface="Times New Roman" pitchFamily="18" charset="0"/>
                <a:hlinkClick r:id="rId4">
                  <a:extLst>
                    <a:ext uri="{A12FA001-AC4F-418D-AE19-62706E023703}">
                      <ahyp:hlinkClr xmlns:ahyp="http://schemas.microsoft.com/office/drawing/2018/hyperlinkcolor" val="tx"/>
                    </a:ext>
                  </a:extLst>
                </a:hlinkClick>
              </a:rPr>
              <a:t>www.izu.bayern.de</a:t>
            </a:r>
            <a:endParaRPr lang="de-DE" altLang="de-DE" sz="1000" dirty="0">
              <a:cs typeface="Times New Roman" pitchFamily="18" charset="0"/>
            </a:endParaRPr>
          </a:p>
          <a:p>
            <a:pPr algn="l" eaLnBrk="0" fontAlgn="base" hangingPunct="0">
              <a:spcBef>
                <a:spcPct val="0"/>
              </a:spcBef>
              <a:spcAft>
                <a:spcPct val="0"/>
              </a:spcAft>
              <a:defRPr/>
            </a:pP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rgbClr val="3B687F"/>
                </a:solidFill>
                <a:ea typeface="Times New Roman" pitchFamily="18" charset="0"/>
                <a:cs typeface="Times New Roman" pitchFamily="18" charset="0"/>
              </a:rPr>
              <a:t>Bearbeitung/Text/Konzept:</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en-GB" sz="1000" dirty="0">
                <a:solidFill>
                  <a:sysClr val="windowText" lastClr="000000"/>
                </a:solidFill>
                <a:cs typeface="Times New Roman" pitchFamily="18" charset="0"/>
              </a:rPr>
              <a:t>B.A.U.M. Consult GmbH München</a:t>
            </a:r>
          </a:p>
          <a:p>
            <a:pPr algn="l">
              <a:defRPr/>
            </a:pPr>
            <a:r>
              <a:rPr lang="de-DE" altLang="de-DE" sz="1000" dirty="0">
                <a:solidFill>
                  <a:sysClr val="windowText" lastClr="000000"/>
                </a:solidFill>
                <a:cs typeface="Times New Roman" pitchFamily="18" charset="0"/>
              </a:rPr>
              <a:t>Laura Ekman, Isabella Waldorf, Hannah Witting</a:t>
            </a:r>
          </a:p>
          <a:p>
            <a:pPr algn="l">
              <a:defRPr/>
            </a:pPr>
            <a:r>
              <a:rPr lang="de-DE" altLang="de-DE" sz="1000" dirty="0">
                <a:solidFill>
                  <a:sysClr val="windowText" lastClr="000000"/>
                </a:solidFill>
                <a:cs typeface="Times New Roman" pitchFamily="18" charset="0"/>
              </a:rPr>
              <a:t>Gotzingerstr. 48/50</a:t>
            </a:r>
            <a:br>
              <a:rPr lang="de-DE" altLang="de-DE" sz="1000" dirty="0">
                <a:solidFill>
                  <a:sysClr val="windowText" lastClr="000000"/>
                </a:solidFill>
                <a:cs typeface="Times New Roman" pitchFamily="18" charset="0"/>
              </a:rPr>
            </a:br>
            <a:r>
              <a:rPr lang="de-DE" altLang="de-DE" sz="1000" dirty="0">
                <a:solidFill>
                  <a:sysClr val="windowText" lastClr="000000"/>
                </a:solidFill>
                <a:cs typeface="Times New Roman" pitchFamily="18" charset="0"/>
              </a:rPr>
              <a:t>81371 München </a:t>
            </a:r>
          </a:p>
          <a:p>
            <a:pPr algn="l" eaLnBrk="0" fontAlgn="base" hangingPunct="0">
              <a:spcBef>
                <a:spcPct val="0"/>
              </a:spcBef>
              <a:spcAft>
                <a:spcPct val="0"/>
              </a:spcAft>
              <a:defRPr/>
            </a:pPr>
            <a:r>
              <a:rPr lang="de-DE" altLang="de-DE" sz="1000" dirty="0">
                <a:solidFill>
                  <a:sysClr val="windowText" lastClr="000000"/>
                </a:solidFill>
                <a:cs typeface="Times New Roman" pitchFamily="18" charset="0"/>
              </a:rPr>
              <a:t>+49 (0)89 189 35 0</a:t>
            </a:r>
            <a:br>
              <a:rPr lang="de-DE" altLang="de-DE" sz="1000" dirty="0">
                <a:solidFill>
                  <a:sysClr val="windowText" lastClr="000000"/>
                </a:solidFill>
                <a:cs typeface="Times New Roman" pitchFamily="18" charset="0"/>
              </a:rPr>
            </a:br>
            <a:r>
              <a:rPr lang="de-DE" altLang="de-DE" sz="1000" dirty="0">
                <a:cs typeface="Times New Roman" pitchFamily="18" charset="0"/>
                <a:hlinkClick r:id="rId5">
                  <a:extLst>
                    <a:ext uri="{A12FA001-AC4F-418D-AE19-62706E023703}">
                      <ahyp:hlinkClr xmlns:ahyp="http://schemas.microsoft.com/office/drawing/2018/hyperlinkcolor" val="tx"/>
                    </a:ext>
                  </a:extLst>
                </a:hlinkClick>
              </a:rPr>
              <a:t>muenchen@baumgroup.de</a:t>
            </a:r>
            <a:endParaRPr lang="de-DE" altLang="de-DE" sz="1000" dirty="0">
              <a:cs typeface="Times New Roman" pitchFamily="18" charset="0"/>
            </a:endParaRPr>
          </a:p>
          <a:p>
            <a:pPr algn="l">
              <a:defRPr/>
            </a:pPr>
            <a:r>
              <a:rPr lang="de-DE" sz="1000" dirty="0">
                <a:solidFill>
                  <a:sysClr val="windowText" lastClr="000000"/>
                </a:solidFill>
                <a:cs typeface="Times New Roman" pitchFamily="18" charset="0"/>
                <a:hlinkClick r:id="rId6">
                  <a:extLst>
                    <a:ext uri="{A12FA001-AC4F-418D-AE19-62706E023703}">
                      <ahyp:hlinkClr xmlns:ahyp="http://schemas.microsoft.com/office/drawing/2018/hyperlinkcolor" val="tx"/>
                    </a:ext>
                  </a:extLst>
                </a:hlinkClick>
              </a:rPr>
              <a:t>www.baumgroup.de</a:t>
            </a:r>
            <a:endParaRPr lang="de-DE" sz="1000" dirty="0">
              <a:solidFill>
                <a:sysClr val="windowText" lastClr="000000"/>
              </a:solidFill>
              <a:cs typeface="Times New Roman" pitchFamily="18" charset="0"/>
            </a:endParaRPr>
          </a:p>
          <a:p>
            <a:pPr algn="l" eaLnBrk="0" fontAlgn="base" hangingPunct="0">
              <a:spcBef>
                <a:spcPct val="0"/>
              </a:spcBef>
              <a:spcAft>
                <a:spcPct val="0"/>
              </a:spcAft>
              <a:defRPr/>
            </a:pPr>
            <a:endParaRPr lang="de-DE" sz="1000" dirty="0">
              <a:solidFill>
                <a:srgbClr val="4B4B4B"/>
              </a:solidFill>
            </a:endParaRPr>
          </a:p>
          <a:p>
            <a:pPr algn="l" eaLnBrk="0" fontAlgn="base" hangingPunct="0">
              <a:spcBef>
                <a:spcPct val="0"/>
              </a:spcBef>
              <a:spcAft>
                <a:spcPct val="0"/>
              </a:spcAft>
              <a:defRPr/>
            </a:pPr>
            <a:r>
              <a:rPr lang="de-DE" altLang="de-DE" sz="1000" dirty="0">
                <a:solidFill>
                  <a:srgbClr val="3B687F"/>
                </a:solidFill>
                <a:ea typeface="Times New Roman" pitchFamily="18" charset="0"/>
                <a:cs typeface="Times New Roman" pitchFamily="18" charset="0"/>
              </a:rPr>
              <a:t>Redaktion:</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LfU, Referat 11, Infozentrum UmweltWirtschaft (IZU), Diana Taubert</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endParaRPr lang="de-DE" altLang="de-DE" sz="1000" dirty="0">
              <a:solidFill>
                <a:srgbClr val="3B687F"/>
              </a:solidFill>
              <a:ea typeface="Times New Roman" pitchFamily="18" charset="0"/>
              <a:cs typeface="Times New Roman" pitchFamily="18" charset="0"/>
            </a:endParaRPr>
          </a:p>
          <a:p>
            <a:pPr algn="l" eaLnBrk="0" fontAlgn="base" hangingPunct="0">
              <a:spcBef>
                <a:spcPct val="0"/>
              </a:spcBef>
              <a:spcAft>
                <a:spcPct val="0"/>
              </a:spcAft>
              <a:defRPr/>
            </a:pPr>
            <a:r>
              <a:rPr lang="de-DE" altLang="de-DE" sz="1000" dirty="0">
                <a:solidFill>
                  <a:srgbClr val="3B687F"/>
                </a:solidFill>
                <a:ea typeface="Times New Roman" pitchFamily="18" charset="0"/>
                <a:cs typeface="Times New Roman" pitchFamily="18" charset="0"/>
              </a:rPr>
              <a:t>Stand: </a:t>
            </a:r>
            <a:endParaRPr lang="de-DE" altLang="de-DE" sz="1000" dirty="0">
              <a:solidFill>
                <a:sysClr val="windowText" lastClr="000000"/>
              </a:solidFill>
              <a:cs typeface="Arial" pitchFamily="34" charset="0"/>
            </a:endParaRPr>
          </a:p>
          <a:p>
            <a:pPr algn="l" eaLnBrk="0" fontAlgn="base" hangingPunct="0">
              <a:spcBef>
                <a:spcPct val="0"/>
              </a:spcBef>
              <a:spcAft>
                <a:spcPct val="0"/>
              </a:spcAft>
              <a:defRPr/>
            </a:pPr>
            <a:r>
              <a:rPr lang="de-DE" altLang="de-DE" sz="1000" dirty="0">
                <a:solidFill>
                  <a:sysClr val="windowText" lastClr="000000"/>
                </a:solidFill>
                <a:ea typeface="Times New Roman" pitchFamily="18" charset="0"/>
                <a:cs typeface="Times New Roman" pitchFamily="18" charset="0"/>
              </a:rPr>
              <a:t>Mai 2023</a:t>
            </a:r>
          </a:p>
          <a:p>
            <a:pPr algn="l" eaLnBrk="0" fontAlgn="base" hangingPunct="0">
              <a:spcBef>
                <a:spcPct val="0"/>
              </a:spcBef>
              <a:spcAft>
                <a:spcPct val="0"/>
              </a:spcAft>
              <a:defRPr/>
            </a:pPr>
            <a:endParaRPr lang="de-DE" altLang="de-DE" sz="1000" dirty="0">
              <a:solidFill>
                <a:srgbClr val="3B687F"/>
              </a:solidFill>
              <a:ea typeface="Times New Roman" pitchFamily="18" charset="0"/>
              <a:cs typeface="Times New Roman" pitchFamily="18" charset="0"/>
            </a:endParaRPr>
          </a:p>
          <a:p>
            <a:pPr algn="l" eaLnBrk="0" fontAlgn="base" hangingPunct="0">
              <a:spcBef>
                <a:spcPct val="0"/>
              </a:spcBef>
              <a:spcAft>
                <a:spcPct val="0"/>
              </a:spcAft>
              <a:defRPr/>
            </a:pPr>
            <a:r>
              <a:rPr lang="de-DE" altLang="de-DE" sz="1000" dirty="0">
                <a:solidFill>
                  <a:srgbClr val="3B687F"/>
                </a:solidFill>
                <a:ea typeface="Times New Roman" pitchFamily="18" charset="0"/>
                <a:cs typeface="Times New Roman" pitchFamily="18" charset="0"/>
              </a:rPr>
              <a:t>Copyright:</a:t>
            </a:r>
          </a:p>
          <a:p>
            <a:pPr algn="l" eaLnBrk="0" fontAlgn="base" hangingPunct="0">
              <a:spcBef>
                <a:spcPct val="0"/>
              </a:spcBef>
              <a:spcAft>
                <a:spcPct val="0"/>
              </a:spcAft>
              <a:defRPr/>
            </a:pPr>
            <a:r>
              <a:rPr lang="de-DE" altLang="de-DE" sz="1000" dirty="0">
                <a:solidFill>
                  <a:sysClr val="windowText" lastClr="000000"/>
                </a:solidFill>
                <a:cs typeface="Times New Roman" pitchFamily="18" charset="0"/>
              </a:rPr>
              <a:t>Bayerisches Landesamt für Umwelt (LfU)</a:t>
            </a:r>
          </a:p>
          <a:p>
            <a:pPr algn="l" eaLnBrk="0" fontAlgn="base" hangingPunct="0">
              <a:spcBef>
                <a:spcPct val="0"/>
              </a:spcBef>
              <a:spcAft>
                <a:spcPct val="0"/>
              </a:spcAft>
            </a:pPr>
            <a:r>
              <a:rPr lang="de-DE" sz="1000" dirty="0">
                <a:solidFill>
                  <a:srgbClr val="000000"/>
                </a:solidFill>
              </a:rPr>
              <a:t> </a:t>
            </a:r>
          </a:p>
          <a:p>
            <a:pPr eaLnBrk="0" fontAlgn="base" hangingPunct="0">
              <a:spcBef>
                <a:spcPct val="0"/>
              </a:spcBef>
              <a:spcAft>
                <a:spcPct val="0"/>
              </a:spcAft>
              <a:defRPr/>
            </a:pPr>
            <a:endParaRPr lang="de-DE" altLang="de-DE" sz="1000" dirty="0">
              <a:solidFill>
                <a:sysClr val="windowText" lastClr="000000"/>
              </a:solidFill>
              <a:cs typeface="Times New Roman" pitchFamily="18" charset="0"/>
            </a:endParaRPr>
          </a:p>
        </p:txBody>
      </p:sp>
      <p:pic>
        <p:nvPicPr>
          <p:cNvPr id="6" name="Grafik 5">
            <a:extLst>
              <a:ext uri="{FF2B5EF4-FFF2-40B4-BE49-F238E27FC236}">
                <a16:creationId xmlns:a16="http://schemas.microsoft.com/office/drawing/2014/main" id="{AFD26058-EB67-4862-B608-53F07A6F64E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703512" y="6237312"/>
            <a:ext cx="1446227" cy="406027"/>
          </a:xfrm>
          <a:prstGeom prst="rect">
            <a:avLst/>
          </a:prstGeom>
        </p:spPr>
      </p:pic>
    </p:spTree>
    <p:extLst>
      <p:ext uri="{BB962C8B-B14F-4D97-AF65-F5344CB8AC3E}">
        <p14:creationId xmlns:p14="http://schemas.microsoft.com/office/powerpoint/2010/main" val="2379273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el 1">
            <a:extLst>
              <a:ext uri="{FF2B5EF4-FFF2-40B4-BE49-F238E27FC236}">
                <a16:creationId xmlns:a16="http://schemas.microsoft.com/office/drawing/2014/main" id="{0252DEF2-2615-1A25-1A3E-2276422D70B0}"/>
              </a:ext>
            </a:extLst>
          </p:cNvPr>
          <p:cNvSpPr>
            <a:spLocks noGrp="1" noChangeArrowheads="1"/>
          </p:cNvSpPr>
          <p:nvPr>
            <p:ph type="title"/>
          </p:nvPr>
        </p:nvSpPr>
        <p:spPr>
          <a:xfrm>
            <a:off x="550863" y="935038"/>
            <a:ext cx="11256962" cy="500062"/>
          </a:xfrm>
        </p:spPr>
        <p:txBody>
          <a:bodyPr/>
          <a:lstStyle/>
          <a:p>
            <a:pPr eaLnBrk="1" hangingPunct="1"/>
            <a:r>
              <a:rPr lang="de-DE" altLang="en-US" dirty="0"/>
              <a:t>Warum überhaupt ein Klimamanagement?</a:t>
            </a:r>
          </a:p>
        </p:txBody>
      </p:sp>
      <p:sp>
        <p:nvSpPr>
          <p:cNvPr id="43011" name="Inhaltsplatzhalter 16">
            <a:extLst>
              <a:ext uri="{FF2B5EF4-FFF2-40B4-BE49-F238E27FC236}">
                <a16:creationId xmlns:a16="http://schemas.microsoft.com/office/drawing/2014/main" id="{2E11AF47-FA6B-A9D8-8AC8-7A6E4D0F3151}"/>
              </a:ext>
            </a:extLst>
          </p:cNvPr>
          <p:cNvSpPr>
            <a:spLocks noGrp="1" noChangeArrowheads="1"/>
          </p:cNvSpPr>
          <p:nvPr>
            <p:ph idx="1"/>
          </p:nvPr>
        </p:nvSpPr>
        <p:spPr>
          <a:xfrm>
            <a:off x="550864" y="1998171"/>
            <a:ext cx="5545136" cy="2568652"/>
          </a:xfrm>
        </p:spPr>
        <p:txBody>
          <a:bodyPr/>
          <a:lstStyle/>
          <a:p>
            <a:pPr marL="0" indent="0">
              <a:buFontTx/>
              <a:buNone/>
            </a:pPr>
            <a:r>
              <a:rPr lang="de-DE" altLang="en-US" sz="1400" dirty="0"/>
              <a:t>Klimamanagement hilft Ihnen durchdacht betrieblichen Klimaschutz im eigenen Unternehmen umzusetzen. Es gibt Ihnen eine </a:t>
            </a:r>
            <a:r>
              <a:rPr lang="de-DE" altLang="en-US" sz="1400" b="1" dirty="0"/>
              <a:t>klare Struktur und unterstützt Sie so, das Ruder in der Hand zu behalten. </a:t>
            </a:r>
          </a:p>
          <a:p>
            <a:pPr marL="0" indent="0">
              <a:buFontTx/>
              <a:buNone/>
            </a:pPr>
            <a:r>
              <a:rPr lang="de-DE" altLang="en-US" sz="1400" dirty="0"/>
              <a:t>Vielleicht kennen Sie ja schon andere Managementnormen, wie beispielsweise die ISO 14001 (Umweltmanagement) oder die ISO 50001 (Energiemanagement) – </a:t>
            </a:r>
            <a:r>
              <a:rPr lang="de-DE" altLang="en-US" sz="1400" b="1" dirty="0"/>
              <a:t>dann können Sie auf bereits Bekanntem und bestehenden Strukturen aufbauen</a:t>
            </a:r>
            <a:r>
              <a:rPr lang="de-DE" altLang="en-US" sz="1400" dirty="0"/>
              <a:t>. </a:t>
            </a:r>
          </a:p>
          <a:p>
            <a:pPr marL="0" indent="0">
              <a:buFontTx/>
              <a:buNone/>
            </a:pPr>
            <a:r>
              <a:rPr lang="de-DE" altLang="en-US" sz="1400" b="1" dirty="0"/>
              <a:t>Gleichzeitig brauchen Sie keines dieser Managementsysteme, um die Handlungshilfe nutzen zu können</a:t>
            </a:r>
            <a:r>
              <a:rPr lang="de-DE" altLang="en-US" sz="1400" dirty="0"/>
              <a:t>. Mit dieser Handlungshilfe können Sie einfach und kostenfrei ein Klimamanagementsystem in Ihrem Unternehmen aufbauen – auch ganz ohne Zertifizierung. </a:t>
            </a:r>
          </a:p>
          <a:p>
            <a:pPr marL="0" indent="0">
              <a:buFontTx/>
              <a:buNone/>
            </a:pPr>
            <a:endParaRPr lang="de-DE" altLang="en-US" sz="1400" dirty="0"/>
          </a:p>
          <a:p>
            <a:pPr marL="0" indent="0">
              <a:buFontTx/>
              <a:buNone/>
            </a:pPr>
            <a:r>
              <a:rPr lang="de-DE" altLang="en-US" sz="1400" dirty="0"/>
              <a:t>					</a:t>
            </a:r>
          </a:p>
          <a:p>
            <a:pPr marL="0" indent="0" eaLnBrk="1" hangingPunct="1">
              <a:buFontTx/>
              <a:buNone/>
            </a:pPr>
            <a:endParaRPr lang="de-DE" altLang="en-US" dirty="0"/>
          </a:p>
        </p:txBody>
      </p:sp>
      <p:sp>
        <p:nvSpPr>
          <p:cNvPr id="43013" name="Foliennummernplatzhalter 4">
            <a:extLst>
              <a:ext uri="{FF2B5EF4-FFF2-40B4-BE49-F238E27FC236}">
                <a16:creationId xmlns:a16="http://schemas.microsoft.com/office/drawing/2014/main" id="{266EC318-4DEE-C368-B207-AA4B0F03B469}"/>
              </a:ext>
            </a:extLst>
          </p:cNvPr>
          <p:cNvSpPr>
            <a:spLocks noGrp="1"/>
          </p:cNvSpPr>
          <p:nvPr>
            <p:ph type="sldNum"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64A87845-E3A8-4A4C-BA96-DD20AAF8B784}" type="slidenum">
              <a:rPr kumimoji="0" lang="de-DE" altLang="en-US" sz="1000" b="0" i="0" u="none" strike="noStrike" kern="1200" cap="none" spc="0" normalizeH="0" baseline="0" noProof="0" smtClean="0">
                <a:ln>
                  <a:noFill/>
                </a:ln>
                <a:solidFill>
                  <a:srgbClr val="3B687F"/>
                </a:solidFill>
                <a:effectLst/>
                <a:uLnTx/>
                <a:uFillTx/>
                <a:latin typeface="Arial" panose="020B0604020202020204" pitchFamily="34" charset="0"/>
                <a:ea typeface="ＭＳ Ｐゴシック" panose="020B0600070205080204" pitchFamily="34"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4</a:t>
            </a:fld>
            <a:endParaRPr kumimoji="0" lang="de-DE" altLang="en-US" sz="1000" b="0" i="0" u="none" strike="noStrike" kern="1200" cap="none" spc="0" normalizeH="0" baseline="0" noProof="0" dirty="0">
              <a:ln>
                <a:noFill/>
              </a:ln>
              <a:solidFill>
                <a:srgbClr val="3B687F"/>
              </a:solidFill>
              <a:effectLst/>
              <a:uLnTx/>
              <a:uFillTx/>
              <a:latin typeface="Arial" panose="020B0604020202020204" pitchFamily="34" charset="0"/>
              <a:ea typeface="ＭＳ Ｐゴシック" panose="020B0600070205080204" pitchFamily="34" charset="-128"/>
              <a:cs typeface="+mn-cs"/>
            </a:endParaRPr>
          </a:p>
        </p:txBody>
      </p:sp>
      <p:sp>
        <p:nvSpPr>
          <p:cNvPr id="2" name="Sprechblase: rechteckig mit abgerundeten Ecken 1">
            <a:extLst>
              <a:ext uri="{FF2B5EF4-FFF2-40B4-BE49-F238E27FC236}">
                <a16:creationId xmlns:a16="http://schemas.microsoft.com/office/drawing/2014/main" id="{BCFBF39D-226F-1AAA-DF0B-8140B4631BB6}"/>
              </a:ext>
            </a:extLst>
          </p:cNvPr>
          <p:cNvSpPr/>
          <p:nvPr/>
        </p:nvSpPr>
        <p:spPr>
          <a:xfrm>
            <a:off x="1392287" y="4869160"/>
            <a:ext cx="4703713" cy="1509923"/>
          </a:xfrm>
          <a:prstGeom prst="wedgeRoundRectCallout">
            <a:avLst>
              <a:gd name="adj1" fmla="val -18299"/>
              <a:gd name="adj2" fmla="val -70161"/>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1" i="0" u="none" strike="noStrike" kern="0" cap="none" spc="0" normalizeH="0" baseline="0" noProof="0" dirty="0">
                <a:ln>
                  <a:noFill/>
                </a:ln>
                <a:solidFill>
                  <a:schemeClr val="tx1"/>
                </a:solidFill>
                <a:effectLst/>
                <a:uLnTx/>
                <a:uFillTx/>
                <a:latin typeface="Arial"/>
                <a:ea typeface="ＭＳ Ｐゴシック"/>
                <a:cs typeface="+mn-cs"/>
              </a:rPr>
              <a:t>Wenn Sie sich (später) doch für eine Zertifizierung entscheiden, haben Sie eine gute Grundlage: </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0" cap="none" spc="0" normalizeH="0" baseline="0" noProof="0" dirty="0">
                <a:ln>
                  <a:noFill/>
                </a:ln>
                <a:solidFill>
                  <a:srgbClr val="000000"/>
                </a:solidFill>
                <a:effectLst/>
                <a:uLnTx/>
                <a:uFillTx/>
                <a:latin typeface="Arial"/>
                <a:ea typeface="ＭＳ Ｐゴシック"/>
                <a:cs typeface="+mn-cs"/>
              </a:rPr>
              <a:t>Speziell für kleinere Unternehmen kann </a:t>
            </a:r>
            <a:r>
              <a:rPr kumimoji="0" lang="de-DE" sz="1200" b="1" i="0" u="none" strike="noStrike" kern="0" cap="none" spc="0" normalizeH="0" baseline="0" noProof="0" dirty="0">
                <a:ln>
                  <a:noFill/>
                </a:ln>
                <a:solidFill>
                  <a:srgbClr val="000000"/>
                </a:solidFill>
                <a:effectLst/>
                <a:uLnTx/>
                <a:uFillTx/>
                <a:latin typeface="Arial"/>
                <a:ea typeface="ＭＳ Ｐゴシック"/>
                <a:cs typeface="+mn-cs"/>
              </a:rPr>
              <a:t>EMASeasy</a:t>
            </a:r>
            <a:r>
              <a:rPr kumimoji="0" lang="de-DE" sz="1200" b="1" i="0" u="none" strike="noStrike" kern="0" cap="none" spc="0" normalizeH="0" baseline="30000" noProof="0" dirty="0">
                <a:ln>
                  <a:noFill/>
                </a:ln>
                <a:solidFill>
                  <a:srgbClr val="000000"/>
                </a:solidFill>
                <a:effectLst/>
                <a:uLnTx/>
                <a:uFillTx/>
                <a:latin typeface="Arial"/>
                <a:ea typeface="ＭＳ Ｐゴシック"/>
                <a:cs typeface="+mn-cs"/>
              </a:rPr>
              <a:t>TM</a:t>
            </a:r>
            <a:r>
              <a:rPr kumimoji="0" lang="de-DE" sz="1200" b="1" i="0" u="none" strike="noStrike" kern="0" cap="none" spc="0" normalizeH="0" baseline="0" noProof="0" dirty="0">
                <a:ln>
                  <a:noFill/>
                </a:ln>
                <a:solidFill>
                  <a:srgbClr val="000000"/>
                </a:solidFill>
                <a:effectLst/>
                <a:uLnTx/>
                <a:uFillTx/>
                <a:latin typeface="Arial"/>
                <a:ea typeface="ＭＳ Ｐゴシック"/>
                <a:cs typeface="+mn-cs"/>
              </a:rPr>
              <a:t> </a:t>
            </a:r>
            <a:r>
              <a:rPr kumimoji="0" lang="de-DE" sz="1200" b="0" i="0" u="none" strike="noStrike" kern="0" cap="none" spc="0" normalizeH="0" baseline="0" noProof="0" dirty="0">
                <a:ln>
                  <a:noFill/>
                </a:ln>
                <a:solidFill>
                  <a:srgbClr val="000000"/>
                </a:solidFill>
                <a:effectLst/>
                <a:uLnTx/>
                <a:uFillTx/>
                <a:latin typeface="Arial"/>
                <a:ea typeface="ＭＳ Ｐゴシック"/>
                <a:cs typeface="+mn-cs"/>
              </a:rPr>
              <a:t>eine gute Option sein, um den Einstieg in ein Umweltmanagementsystem zu erleichtern. Vielleicht haben Sie auch schon einmal beim </a:t>
            </a:r>
            <a:r>
              <a:rPr kumimoji="0" lang="de-DE" sz="1200" b="1" i="0" u="none" strike="noStrike" kern="0" cap="none" spc="0" normalizeH="0" baseline="0" noProof="0" dirty="0">
                <a:ln>
                  <a:noFill/>
                </a:ln>
                <a:solidFill>
                  <a:srgbClr val="000000"/>
                </a:solidFill>
                <a:effectLst/>
                <a:uLnTx/>
                <a:uFillTx/>
                <a:latin typeface="Arial"/>
                <a:ea typeface="ＭＳ Ｐゴシック"/>
                <a:cs typeface="+mn-cs"/>
              </a:rPr>
              <a:t>ÖKOPROFIT</a:t>
            </a:r>
            <a:r>
              <a:rPr kumimoji="0" lang="de-DE" sz="1200" b="0" i="0" u="none" strike="noStrike" kern="0" cap="none" spc="0" normalizeH="0" baseline="0" noProof="0" dirty="0">
                <a:ln>
                  <a:noFill/>
                </a:ln>
                <a:solidFill>
                  <a:srgbClr val="000000"/>
                </a:solidFill>
                <a:effectLst/>
                <a:uLnTx/>
                <a:uFillTx/>
                <a:latin typeface="Arial"/>
                <a:ea typeface="ＭＳ Ｐゴシック"/>
                <a:cs typeface="+mn-cs"/>
              </a:rPr>
              <a:t> Umweltberatungsprogramm mitgemacht. Weiterführende Informationen zu EMASeasy</a:t>
            </a:r>
            <a:r>
              <a:rPr kumimoji="0" lang="de-DE" sz="1200" b="0" i="0" u="none" strike="noStrike" kern="0" cap="none" spc="0" normalizeH="0" baseline="30000" noProof="0" dirty="0">
                <a:ln>
                  <a:noFill/>
                </a:ln>
                <a:solidFill>
                  <a:srgbClr val="000000"/>
                </a:solidFill>
                <a:effectLst/>
                <a:uLnTx/>
                <a:uFillTx/>
                <a:latin typeface="Arial"/>
                <a:ea typeface="ＭＳ Ｐゴシック"/>
                <a:cs typeface="+mn-cs"/>
              </a:rPr>
              <a:t>TM</a:t>
            </a:r>
            <a:r>
              <a:rPr kumimoji="0" lang="de-DE" sz="1200" b="0" i="0" u="none" strike="noStrike" kern="0" cap="none" spc="0" normalizeH="0" baseline="0" noProof="0" dirty="0">
                <a:ln>
                  <a:noFill/>
                </a:ln>
                <a:solidFill>
                  <a:srgbClr val="000000"/>
                </a:solidFill>
                <a:effectLst/>
                <a:uLnTx/>
                <a:uFillTx/>
                <a:latin typeface="Arial"/>
                <a:ea typeface="ＭＳ Ｐゴシック"/>
                <a:cs typeface="+mn-cs"/>
              </a:rPr>
              <a:t> und ÖKOPROFIT finden Sie </a:t>
            </a:r>
            <a:r>
              <a:rPr kumimoji="0" lang="de-DE" sz="1200" b="0" i="0" u="none" strike="noStrike" kern="0" cap="none" spc="0" normalizeH="0" baseline="0" noProof="0" dirty="0">
                <a:ln>
                  <a:noFill/>
                </a:ln>
                <a:solidFill>
                  <a:schemeClr val="tx1"/>
                </a:solidFill>
                <a:effectLst/>
                <a:uLnTx/>
                <a:uFillTx/>
                <a:latin typeface="Arial"/>
                <a:ea typeface="ＭＳ Ｐゴシック"/>
                <a:cs typeface="+mn-cs"/>
                <a:hlinkClick r:id="rId3" action="ppaction://hlinksldjump">
                  <a:extLst>
                    <a:ext uri="{A12FA001-AC4F-418D-AE19-62706E023703}">
                      <ahyp:hlinkClr xmlns:ahyp="http://schemas.microsoft.com/office/drawing/2018/hyperlinkcolor" val="tx"/>
                    </a:ext>
                  </a:extLst>
                </a:hlinkClick>
              </a:rPr>
              <a:t>hier</a:t>
            </a:r>
            <a:r>
              <a:rPr kumimoji="0" lang="de-DE" sz="1200" b="0" i="0" u="none" strike="noStrike" kern="0" cap="none" spc="0" normalizeH="0" baseline="0" noProof="0" dirty="0">
                <a:ln>
                  <a:noFill/>
                </a:ln>
                <a:solidFill>
                  <a:schemeClr val="tx1"/>
                </a:solidFill>
                <a:effectLst/>
                <a:uLnTx/>
                <a:uFillTx/>
                <a:latin typeface="Arial"/>
                <a:ea typeface="ＭＳ Ｐゴシック"/>
                <a:cs typeface="+mn-cs"/>
              </a:rPr>
              <a:t> </a:t>
            </a:r>
            <a:r>
              <a:rPr kumimoji="0" lang="de-DE" sz="1200" b="0" i="0" u="none" strike="noStrike" kern="0" cap="none" spc="0" normalizeH="0" baseline="0" noProof="0" dirty="0">
                <a:ln>
                  <a:noFill/>
                </a:ln>
                <a:solidFill>
                  <a:srgbClr val="000000"/>
                </a:solidFill>
                <a:effectLst/>
                <a:uLnTx/>
                <a:uFillTx/>
                <a:latin typeface="Arial"/>
                <a:ea typeface="ＭＳ Ｐゴシック"/>
                <a:cs typeface="+mn-cs"/>
              </a:rPr>
              <a:t>im Dokument.</a:t>
            </a:r>
          </a:p>
        </p:txBody>
      </p:sp>
      <p:grpSp>
        <p:nvGrpSpPr>
          <p:cNvPr id="7" name="Gruppieren 6"/>
          <p:cNvGrpSpPr/>
          <p:nvPr/>
        </p:nvGrpSpPr>
        <p:grpSpPr>
          <a:xfrm>
            <a:off x="6888088" y="1628800"/>
            <a:ext cx="4449331" cy="3682451"/>
            <a:chOff x="7358494" y="1618757"/>
            <a:chExt cx="4449331" cy="3682451"/>
          </a:xfrm>
        </p:grpSpPr>
        <p:sp>
          <p:nvSpPr>
            <p:cNvPr id="3" name="Rechteck 2">
              <a:extLst>
                <a:ext uri="{FF2B5EF4-FFF2-40B4-BE49-F238E27FC236}">
                  <a16:creationId xmlns:a16="http://schemas.microsoft.com/office/drawing/2014/main" id="{52D87DC4-EBD8-936B-3B72-EF773A1F84D1}"/>
                </a:ext>
              </a:extLst>
            </p:cNvPr>
            <p:cNvSpPr/>
            <p:nvPr/>
          </p:nvSpPr>
          <p:spPr bwMode="auto">
            <a:xfrm>
              <a:off x="7358494" y="1618757"/>
              <a:ext cx="4449331" cy="3682451"/>
            </a:xfrm>
            <a:prstGeom prst="rect">
              <a:avLst/>
            </a:prstGeom>
            <a:solidFill>
              <a:srgbClr val="7B9C2A"/>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de-DE" sz="1200" b="1" dirty="0"/>
                <a:t>Der Installateur Klimafreund</a:t>
              </a:r>
            </a:p>
            <a:p>
              <a:pPr marL="0" marR="0" indent="0" algn="l" defTabSz="914400" rtl="0" eaLnBrk="0" fontAlgn="base" latinLnBrk="0" hangingPunct="0">
                <a:lnSpc>
                  <a:spcPct val="100000"/>
                </a:lnSpc>
                <a:spcBef>
                  <a:spcPct val="0"/>
                </a:spcBef>
                <a:spcAft>
                  <a:spcPct val="0"/>
                </a:spcAft>
                <a:buClrTx/>
                <a:buSzTx/>
                <a:buFontTx/>
                <a:buNone/>
                <a:tabLst/>
              </a:pPr>
              <a:endParaRPr lang="de-DE" sz="1200" b="1" dirty="0">
                <a:solidFill>
                  <a:srgbClr val="FF0000"/>
                </a:solidFill>
              </a:endParaRPr>
            </a:p>
            <a:p>
              <a:pPr algn="l">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In der Handlungshilfe begleiten wir das Unternehmen Klimafreund dabei, Maßnahmen im betrieblichen Klimaschutz umzusetzen. </a:t>
              </a:r>
              <a:r>
                <a:rPr lang="de-DE" sz="1200" dirty="0">
                  <a:solidFill>
                    <a:srgbClr val="000000"/>
                  </a:solidFill>
                </a:rPr>
                <a:t>Dabei wird anschaulich gezeigt, wie einzelne Schritte konkret in einem Unternehmen verfolgt werden können. </a:t>
              </a: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Der Installationsbetrieb mit 15 Mitarbeitenden hat gerade erste Klimaziele festgelegt und noch einige Bedenken, wie es weitergehen soll. Wie kann man jetzt geeignete Maßnahmen finden?  </a:t>
              </a:r>
            </a:p>
            <a:p>
              <a:pPr marL="0" marR="0" lvl="0" indent="0" algn="l" defTabSz="914400" rtl="0" eaLnBrk="0" fontAlgn="base" latinLnBrk="0" hangingPunct="0">
                <a:lnSpc>
                  <a:spcPct val="100000"/>
                </a:lnSpc>
                <a:spcBef>
                  <a:spcPct val="0"/>
                </a:spcBef>
                <a:spcAft>
                  <a:spcPct val="0"/>
                </a:spcAft>
                <a:buClrTx/>
                <a:buSzTx/>
                <a:buFontTx/>
                <a:buNone/>
                <a:tabLst/>
                <a:defRPr/>
              </a:pPr>
              <a:endParaRPr lang="de-DE" sz="1200" dirty="0">
                <a:solidFill>
                  <a:srgbClr val="000000"/>
                </a:solidFill>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In der Handlungshilfe</a:t>
              </a:r>
              <a:r>
                <a:rPr kumimoji="0" lang="de-DE" sz="1200" b="0" i="0" u="none" strike="noStrike" kern="0" cap="none" spc="0" normalizeH="0" baseline="0" noProof="0" dirty="0">
                  <a:ln>
                    <a:noFill/>
                  </a:ln>
                  <a:solidFill>
                    <a:srgbClr val="009999"/>
                  </a:solidFill>
                  <a:effectLst/>
                  <a:uLnTx/>
                  <a:uFillTx/>
                  <a:latin typeface="Arial"/>
                  <a:ea typeface="ＭＳ Ｐゴシック"/>
                  <a:cs typeface="+mn-cs"/>
                </a:rPr>
                <a:t> </a:t>
              </a:r>
              <a:r>
                <a:rPr kumimoji="0" lang="de-DE" sz="1200" b="0" i="0" u="sng" strike="noStrike" kern="0" cap="none" spc="0" normalizeH="0" baseline="0" noProof="0" dirty="0">
                  <a:ln>
                    <a:noFill/>
                  </a:ln>
                  <a:effectLst/>
                  <a:uLnTx/>
                  <a:uFillTx/>
                  <a:latin typeface="Arial"/>
                  <a:ea typeface="ＭＳ Ｐゴシック"/>
                  <a:cs typeface="+mn-cs"/>
                </a:rPr>
                <a:t>„</a:t>
              </a:r>
              <a:r>
                <a:rPr kumimoji="0" lang="de-DE" sz="1200" b="0" i="0" u="sng" strike="noStrike" kern="0" cap="none" spc="0" normalizeH="0" baseline="0" noProof="0" dirty="0">
                  <a:ln>
                    <a:noFill/>
                  </a:ln>
                  <a:effectLst/>
                  <a:uLnTx/>
                  <a:uFillTx/>
                  <a:latin typeface="Arial"/>
                  <a:ea typeface="ＭＳ Ｐゴシック"/>
                  <a:cs typeface="+mn-cs"/>
                  <a:hlinkClick r:id="rId4"/>
                </a:rPr>
                <a:t>Klimaziele für Einsteiger</a:t>
              </a:r>
              <a:r>
                <a:rPr kumimoji="0" lang="de-DE" sz="1200" b="0" i="0" u="sng" strike="noStrike" kern="0" cap="none" spc="0" normalizeH="0" baseline="0" noProof="0" dirty="0">
                  <a:ln>
                    <a:noFill/>
                  </a:ln>
                  <a:effectLst/>
                  <a:uLnTx/>
                  <a:uFillTx/>
                  <a:latin typeface="Arial"/>
                  <a:ea typeface="ＭＳ Ｐゴシック"/>
                  <a:cs typeface="+mn-cs"/>
                </a:rPr>
                <a:t>“</a:t>
              </a:r>
              <a:r>
                <a:rPr kumimoji="0" lang="de-DE" sz="1200" b="0" i="0" u="sng" strike="noStrike" kern="1200" cap="none" spc="0" normalizeH="0" baseline="0" noProof="0" dirty="0">
                  <a:ln>
                    <a:noFill/>
                  </a:ln>
                  <a:effectLst/>
                  <a:uLnTx/>
                  <a:uFillTx/>
                  <a:latin typeface="Arial" charset="0"/>
                  <a:ea typeface="ＭＳ Ｐゴシック" charset="-128"/>
                  <a:cs typeface="+mn-cs"/>
                </a:rPr>
                <a:t> </a:t>
              </a: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hat Klimafreund seine Scope</a:t>
              </a:r>
              <a:r>
                <a:rPr lang="de-DE" sz="1200" dirty="0">
                  <a:solidFill>
                    <a:srgbClr val="000000"/>
                  </a:solidFill>
                </a:rPr>
                <a:t>-</a:t>
              </a: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1 und -2-Emissionen bilanziert und einzelne Ziele festgelegt. Beispielsweise wollen sie im Vergleich zum Vorjahr innerhalb der nächsten drei Jahre die Emissionen der Fahrzeuge um 30 % reduzieren. </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de-DE" sz="1200" b="0" i="0" u="none" strike="noStrike" kern="1200" cap="none" spc="0" normalizeH="0" baseline="0" noProof="0" dirty="0">
                  <a:ln>
                    <a:noFill/>
                  </a:ln>
                  <a:solidFill>
                    <a:srgbClr val="000000"/>
                  </a:solidFill>
                  <a:effectLst/>
                  <a:uLnTx/>
                  <a:uFillTx/>
                  <a:latin typeface="Arial" charset="0"/>
                  <a:ea typeface="ＭＳ Ｐゴシック" charset="-128"/>
                  <a:cs typeface="+mn-cs"/>
                </a:rPr>
                <a:t>Informationen zum Vorgehen von Klimafreund finden Sie immer in einem grünen Kasten.</a:t>
              </a:r>
            </a:p>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1" i="0" u="none" strike="noStrike" cap="none" normalizeH="0" baseline="0" dirty="0">
                <a:ln>
                  <a:noFill/>
                </a:ln>
                <a:solidFill>
                  <a:schemeClr val="tx1"/>
                </a:solidFill>
                <a:effectLst/>
                <a:latin typeface="Arial" charset="0"/>
                <a:ea typeface="ＭＳ Ｐゴシック" charset="-128"/>
              </a:endParaRPr>
            </a:p>
          </p:txBody>
        </p:sp>
        <p:pic>
          <p:nvPicPr>
            <p:cNvPr id="4" name="Grafik 3" descr="Tools mit einfarbiger Füllung">
              <a:extLst>
                <a:ext uri="{FF2B5EF4-FFF2-40B4-BE49-F238E27FC236}">
                  <a16:creationId xmlns:a16="http://schemas.microsoft.com/office/drawing/2014/main" id="{77AFDA6B-AEBB-843C-FC26-A7365E491FB6}"/>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1363481" y="1618757"/>
              <a:ext cx="422185" cy="422185"/>
            </a:xfrm>
            <a:prstGeom prst="rect">
              <a:avLst/>
            </a:prstGeom>
          </p:spPr>
        </p:pic>
      </p:grpSp>
      <p:sp>
        <p:nvSpPr>
          <p:cNvPr id="6" name="Rectangle 8">
            <a:extLst>
              <a:ext uri="{FF2B5EF4-FFF2-40B4-BE49-F238E27FC236}">
                <a16:creationId xmlns:a16="http://schemas.microsoft.com/office/drawing/2014/main" id="{968046F7-1C25-84F2-5175-2A15184A41BE}"/>
              </a:ext>
            </a:extLst>
          </p:cNvPr>
          <p:cNvSpPr>
            <a:spLocks noGrp="1" noChangeArrowheads="1"/>
          </p:cNvSpPr>
          <p:nvPr>
            <p:ph type="ftr" sz="quarter" idx="3"/>
          </p:nvPr>
        </p:nvSpPr>
        <p:spPr bwMode="auto">
          <a:xfrm>
            <a:off x="5624354" y="6475412"/>
            <a:ext cx="6183646"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defRPr sz="1000" b="1">
                <a:solidFill>
                  <a:srgbClr val="3B687F"/>
                </a:solidFill>
              </a:defRPr>
            </a:lvl1pPr>
          </a:lstStyle>
          <a:p>
            <a:r>
              <a:rPr lang="de-DE" altLang="de-DE" dirty="0"/>
              <a:t>Handlungshilfe Klimamanagement für Einsteiger </a:t>
            </a:r>
            <a:r>
              <a:rPr lang="de-DE" dirty="0"/>
              <a:t>| © LfU | IZU Infozentrum UmweltWirtschaft | 2023</a:t>
            </a:r>
          </a:p>
        </p:txBody>
      </p:sp>
      <p:sp>
        <p:nvSpPr>
          <p:cNvPr id="10" name="Rechteck 9"/>
          <p:cNvSpPr/>
          <p:nvPr/>
        </p:nvSpPr>
        <p:spPr bwMode="auto">
          <a:xfrm>
            <a:off x="551384" y="1618757"/>
            <a:ext cx="5544616"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Klimamanagement als Umsetzungshilfe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In 4 Schritten zum Klimamanagement</a:t>
            </a:r>
          </a:p>
        </p:txBody>
      </p:sp>
      <p:sp>
        <p:nvSpPr>
          <p:cNvPr id="16" name="Inhaltsplatzhalter 15">
            <a:extLst>
              <a:ext uri="{FF2B5EF4-FFF2-40B4-BE49-F238E27FC236}">
                <a16:creationId xmlns:a16="http://schemas.microsoft.com/office/drawing/2014/main" id="{A3F08479-3642-65AC-D996-CF5683A9287E}"/>
              </a:ext>
            </a:extLst>
          </p:cNvPr>
          <p:cNvSpPr>
            <a:spLocks noGrp="1"/>
          </p:cNvSpPr>
          <p:nvPr>
            <p:ph idx="1"/>
          </p:nvPr>
        </p:nvSpPr>
        <p:spPr/>
        <p:txBody>
          <a:bodyPr/>
          <a:lstStyle/>
          <a:p>
            <a:endParaRPr lang="de-DE" dirty="0"/>
          </a:p>
          <a:p>
            <a:endParaRPr lang="de-DE" dirty="0"/>
          </a:p>
        </p:txBody>
      </p:sp>
      <p:sp>
        <p:nvSpPr>
          <p:cNvPr id="4" name="Fußzeilenplatzhalter 3"/>
          <p:cNvSpPr>
            <a:spLocks noGrp="1"/>
          </p:cNvSpPr>
          <p:nvPr>
            <p:ph type="ftr" sz="quarter" idx="3"/>
          </p:nvPr>
        </p:nvSpPr>
        <p:spPr/>
        <p:txBody>
          <a:bodyPr/>
          <a:lstStyle/>
          <a:p>
            <a:r>
              <a:rPr lang="de-DE" b="1" dirty="0"/>
              <a:t>Handlungshilfe Klimamanagement für Einsteiger | © LfU | IZU Infozentrum UmweltWirtschaft | 2023</a:t>
            </a:r>
            <a:endParaRPr lang="de-DE" dirty="0"/>
          </a:p>
        </p:txBody>
      </p:sp>
      <p:sp>
        <p:nvSpPr>
          <p:cNvPr id="11" name="Rechteck 10"/>
          <p:cNvSpPr/>
          <p:nvPr/>
        </p:nvSpPr>
        <p:spPr bwMode="auto">
          <a:xfrm>
            <a:off x="551384" y="1618757"/>
            <a:ext cx="11256616"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Wie ist die Handlungshilfe aufgebaut?</a:t>
            </a:r>
          </a:p>
        </p:txBody>
      </p:sp>
      <p:sp>
        <p:nvSpPr>
          <p:cNvPr id="6" name="Inhaltsplatzhalter 6">
            <a:extLst>
              <a:ext uri="{FF2B5EF4-FFF2-40B4-BE49-F238E27FC236}">
                <a16:creationId xmlns:a16="http://schemas.microsoft.com/office/drawing/2014/main" id="{F7A97623-A8E9-E3F0-4517-2BB7F6A887A0}"/>
              </a:ext>
            </a:extLst>
          </p:cNvPr>
          <p:cNvSpPr txBox="1">
            <a:spLocks/>
          </p:cNvSpPr>
          <p:nvPr/>
        </p:nvSpPr>
        <p:spPr bwMode="auto">
          <a:xfrm>
            <a:off x="551384" y="2136663"/>
            <a:ext cx="11256616" cy="4408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spcBef>
                <a:spcPts val="600"/>
              </a:spcBef>
              <a:buFontTx/>
              <a:buNone/>
            </a:pPr>
            <a:r>
              <a:rPr lang="de-DE" sz="1400" kern="0" dirty="0"/>
              <a:t>Die Handlungshilfe ist in vier Schritte aufgeteilt. Die Schritte bauen aufeinander auf, können aber je nach Vorkenntnissen auch einzeln genutzt werden.</a:t>
            </a:r>
          </a:p>
          <a:p>
            <a:pPr marL="0" indent="0">
              <a:spcBef>
                <a:spcPts val="600"/>
              </a:spcBef>
              <a:buFontTx/>
              <a:buNone/>
            </a:pPr>
            <a:endParaRPr lang="de-DE" sz="1400" b="1" kern="0" dirty="0"/>
          </a:p>
          <a:p>
            <a:pPr marL="0" indent="0">
              <a:spcBef>
                <a:spcPts val="600"/>
              </a:spcBef>
              <a:buFontTx/>
              <a:buNone/>
            </a:pPr>
            <a:r>
              <a:rPr lang="de-DE" sz="1400" b="1" kern="0" dirty="0"/>
              <a:t>Folgende Schritte werden behandelt:</a:t>
            </a:r>
          </a:p>
        </p:txBody>
      </p:sp>
      <p:sp>
        <p:nvSpPr>
          <p:cNvPr id="31" name="Sprechblase: rechteckig mit abgerundeten Ecken 30">
            <a:extLst>
              <a:ext uri="{FF2B5EF4-FFF2-40B4-BE49-F238E27FC236}">
                <a16:creationId xmlns:a16="http://schemas.microsoft.com/office/drawing/2014/main" id="{067733A3-89AF-2106-F547-D08EFE613448}"/>
              </a:ext>
            </a:extLst>
          </p:cNvPr>
          <p:cNvSpPr/>
          <p:nvPr/>
        </p:nvSpPr>
        <p:spPr>
          <a:xfrm>
            <a:off x="4130733" y="2521498"/>
            <a:ext cx="2757355" cy="560493"/>
          </a:xfrm>
          <a:prstGeom prst="wedgeRoundRectCallout">
            <a:avLst>
              <a:gd name="adj1" fmla="val -53540"/>
              <a:gd name="adj2" fmla="val -45831"/>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l">
              <a:buFontTx/>
              <a:buNone/>
            </a:pPr>
            <a:r>
              <a:rPr lang="de-DE" sz="1200" kern="0" dirty="0">
                <a:solidFill>
                  <a:schemeClr val="tx1"/>
                </a:solidFill>
              </a:rPr>
              <a:t>In welchem Schritt Sie sich befinden, erkennen Sie an der Kopfleiste.  </a:t>
            </a:r>
          </a:p>
        </p:txBody>
      </p:sp>
      <p:sp>
        <p:nvSpPr>
          <p:cNvPr id="13" name="Pfeil: nach rechts 12">
            <a:extLst>
              <a:ext uri="{FF2B5EF4-FFF2-40B4-BE49-F238E27FC236}">
                <a16:creationId xmlns:a16="http://schemas.microsoft.com/office/drawing/2014/main" id="{70F3C7EB-9C9F-2CAD-83B2-A2836AE4D5AA}"/>
              </a:ext>
            </a:extLst>
          </p:cNvPr>
          <p:cNvSpPr/>
          <p:nvPr/>
        </p:nvSpPr>
        <p:spPr bwMode="auto">
          <a:xfrm rot="5400000">
            <a:off x="-625081" y="4338649"/>
            <a:ext cx="2679446" cy="494875"/>
          </a:xfrm>
          <a:prstGeom prst="rightArrow">
            <a:avLst/>
          </a:prstGeom>
          <a:solidFill>
            <a:srgbClr val="DEE5EA"/>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1400" b="0" i="0" u="none" strike="noStrike" cap="none" normalizeH="0" baseline="0" dirty="0">
              <a:ln>
                <a:noFill/>
              </a:ln>
              <a:solidFill>
                <a:schemeClr val="tx1"/>
              </a:solidFill>
              <a:effectLst/>
              <a:latin typeface="Arial" charset="0"/>
              <a:ea typeface="ＭＳ Ｐゴシック" charset="-128"/>
            </a:endParaRPr>
          </a:p>
        </p:txBody>
      </p:sp>
      <p:sp>
        <p:nvSpPr>
          <p:cNvPr id="39" name="Ellipse 38">
            <a:extLst>
              <a:ext uri="{FF2B5EF4-FFF2-40B4-BE49-F238E27FC236}">
                <a16:creationId xmlns:a16="http://schemas.microsoft.com/office/drawing/2014/main" id="{80F45838-0D1A-8478-4276-F514A9A17A66}"/>
              </a:ext>
            </a:extLst>
          </p:cNvPr>
          <p:cNvSpPr/>
          <p:nvPr/>
        </p:nvSpPr>
        <p:spPr bwMode="auto">
          <a:xfrm>
            <a:off x="955999" y="3383641"/>
            <a:ext cx="360000" cy="360000"/>
          </a:xfrm>
          <a:prstGeom prst="ellipse">
            <a:avLst/>
          </a:prstGeom>
          <a:solidFill>
            <a:srgbClr val="526E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1400" b="0" i="0" u="none" strike="noStrike" cap="none" normalizeH="0" baseline="0" dirty="0">
              <a:ln>
                <a:noFill/>
              </a:ln>
              <a:solidFill>
                <a:srgbClr val="FF0000"/>
              </a:solidFill>
              <a:effectLst/>
              <a:latin typeface="Arial" charset="0"/>
              <a:ea typeface="ＭＳ Ｐゴシック" charset="-128"/>
            </a:endParaRPr>
          </a:p>
        </p:txBody>
      </p:sp>
      <p:sp>
        <p:nvSpPr>
          <p:cNvPr id="40" name="Ellipse 39">
            <a:extLst>
              <a:ext uri="{FF2B5EF4-FFF2-40B4-BE49-F238E27FC236}">
                <a16:creationId xmlns:a16="http://schemas.microsoft.com/office/drawing/2014/main" id="{B4094763-B564-6293-426B-0DE7C8F4B4E2}"/>
              </a:ext>
            </a:extLst>
          </p:cNvPr>
          <p:cNvSpPr/>
          <p:nvPr/>
        </p:nvSpPr>
        <p:spPr bwMode="auto">
          <a:xfrm>
            <a:off x="966370" y="4056631"/>
            <a:ext cx="360000" cy="360000"/>
          </a:xfrm>
          <a:prstGeom prst="ellipse">
            <a:avLst/>
          </a:prstGeom>
          <a:solidFill>
            <a:srgbClr val="526E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1400" b="0" i="0" u="none" strike="noStrike" cap="none" normalizeH="0" baseline="0" dirty="0">
              <a:ln>
                <a:noFill/>
              </a:ln>
              <a:solidFill>
                <a:srgbClr val="FF0000"/>
              </a:solidFill>
              <a:effectLst/>
              <a:latin typeface="Arial" charset="0"/>
              <a:ea typeface="ＭＳ Ｐゴシック" charset="-128"/>
            </a:endParaRPr>
          </a:p>
        </p:txBody>
      </p:sp>
      <p:sp>
        <p:nvSpPr>
          <p:cNvPr id="43" name="Textfeld 42">
            <a:extLst>
              <a:ext uri="{FF2B5EF4-FFF2-40B4-BE49-F238E27FC236}">
                <a16:creationId xmlns:a16="http://schemas.microsoft.com/office/drawing/2014/main" id="{90EAD555-2331-ECBE-58CA-8CBAC8FC0BE1}"/>
              </a:ext>
            </a:extLst>
          </p:cNvPr>
          <p:cNvSpPr txBox="1"/>
          <p:nvPr/>
        </p:nvSpPr>
        <p:spPr>
          <a:xfrm>
            <a:off x="1446782" y="4065759"/>
            <a:ext cx="3274999" cy="307777"/>
          </a:xfrm>
          <a:prstGeom prst="rect">
            <a:avLst/>
          </a:prstGeom>
          <a:noFill/>
        </p:spPr>
        <p:txBody>
          <a:bodyPr wrap="square" rtlCol="0">
            <a:spAutoFit/>
          </a:bodyPr>
          <a:lstStyle/>
          <a:p>
            <a:pPr algn="l"/>
            <a:r>
              <a:rPr lang="de-DE" sz="1400" b="1" dirty="0"/>
              <a:t>Machen</a:t>
            </a:r>
            <a:r>
              <a:rPr lang="de-DE" sz="1400" dirty="0"/>
              <a:t>: Maßnahmen durchführen.</a:t>
            </a:r>
          </a:p>
        </p:txBody>
      </p:sp>
      <p:sp>
        <p:nvSpPr>
          <p:cNvPr id="44" name="Ellipse 43">
            <a:extLst>
              <a:ext uri="{FF2B5EF4-FFF2-40B4-BE49-F238E27FC236}">
                <a16:creationId xmlns:a16="http://schemas.microsoft.com/office/drawing/2014/main" id="{48C6B8E2-FDA9-C930-A6F3-BD4315F2807E}"/>
              </a:ext>
            </a:extLst>
          </p:cNvPr>
          <p:cNvSpPr/>
          <p:nvPr/>
        </p:nvSpPr>
        <p:spPr bwMode="auto">
          <a:xfrm>
            <a:off x="962675" y="4632822"/>
            <a:ext cx="360000" cy="360000"/>
          </a:xfrm>
          <a:prstGeom prst="ellipse">
            <a:avLst/>
          </a:prstGeom>
          <a:solidFill>
            <a:srgbClr val="526E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1400" b="0" i="0" u="none" strike="noStrike" cap="none" normalizeH="0" baseline="0" dirty="0">
              <a:ln>
                <a:noFill/>
              </a:ln>
              <a:solidFill>
                <a:srgbClr val="FF0000"/>
              </a:solidFill>
              <a:effectLst/>
              <a:latin typeface="Arial" charset="0"/>
              <a:ea typeface="ＭＳ Ｐゴシック" charset="-128"/>
            </a:endParaRPr>
          </a:p>
        </p:txBody>
      </p:sp>
      <p:sp>
        <p:nvSpPr>
          <p:cNvPr id="45" name="Textfeld 44">
            <a:extLst>
              <a:ext uri="{FF2B5EF4-FFF2-40B4-BE49-F238E27FC236}">
                <a16:creationId xmlns:a16="http://schemas.microsoft.com/office/drawing/2014/main" id="{D14BCEC2-1996-F0BE-F85E-598038509B5D}"/>
              </a:ext>
            </a:extLst>
          </p:cNvPr>
          <p:cNvSpPr txBox="1"/>
          <p:nvPr/>
        </p:nvSpPr>
        <p:spPr>
          <a:xfrm>
            <a:off x="1446781" y="4570891"/>
            <a:ext cx="3274999" cy="523220"/>
          </a:xfrm>
          <a:prstGeom prst="rect">
            <a:avLst/>
          </a:prstGeom>
          <a:noFill/>
        </p:spPr>
        <p:txBody>
          <a:bodyPr wrap="square" rtlCol="0">
            <a:spAutoFit/>
          </a:bodyPr>
          <a:lstStyle/>
          <a:p>
            <a:pPr algn="l"/>
            <a:r>
              <a:rPr lang="de-DE" sz="1400" b="1" dirty="0"/>
              <a:t>Überprüfen</a:t>
            </a:r>
            <a:r>
              <a:rPr lang="de-DE" sz="1400" dirty="0"/>
              <a:t>: Maßnahmen bewerten. Was hat gut geklappt?</a:t>
            </a:r>
          </a:p>
        </p:txBody>
      </p:sp>
      <p:sp>
        <p:nvSpPr>
          <p:cNvPr id="46" name="Ellipse 45">
            <a:extLst>
              <a:ext uri="{FF2B5EF4-FFF2-40B4-BE49-F238E27FC236}">
                <a16:creationId xmlns:a16="http://schemas.microsoft.com/office/drawing/2014/main" id="{276D7420-A34F-C461-77FE-C03E2A4305FE}"/>
              </a:ext>
            </a:extLst>
          </p:cNvPr>
          <p:cNvSpPr/>
          <p:nvPr/>
        </p:nvSpPr>
        <p:spPr bwMode="auto">
          <a:xfrm>
            <a:off x="955999" y="5226898"/>
            <a:ext cx="360000" cy="360000"/>
          </a:xfrm>
          <a:prstGeom prst="ellipse">
            <a:avLst/>
          </a:prstGeom>
          <a:solidFill>
            <a:srgbClr val="526E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1400" b="0" i="0" u="none" strike="noStrike" cap="none" normalizeH="0" baseline="0" dirty="0">
              <a:ln>
                <a:noFill/>
              </a:ln>
              <a:solidFill>
                <a:srgbClr val="FF0000"/>
              </a:solidFill>
              <a:effectLst/>
              <a:latin typeface="Arial" charset="0"/>
              <a:ea typeface="ＭＳ Ｐゴシック" charset="-128"/>
            </a:endParaRPr>
          </a:p>
        </p:txBody>
      </p:sp>
      <p:sp>
        <p:nvSpPr>
          <p:cNvPr id="48" name="Textfeld 47">
            <a:extLst>
              <a:ext uri="{FF2B5EF4-FFF2-40B4-BE49-F238E27FC236}">
                <a16:creationId xmlns:a16="http://schemas.microsoft.com/office/drawing/2014/main" id="{3833BE78-C850-8B68-125D-ECDAF09CDCFA}"/>
              </a:ext>
            </a:extLst>
          </p:cNvPr>
          <p:cNvSpPr txBox="1"/>
          <p:nvPr/>
        </p:nvSpPr>
        <p:spPr>
          <a:xfrm>
            <a:off x="1450727" y="5260689"/>
            <a:ext cx="3274999" cy="307777"/>
          </a:xfrm>
          <a:prstGeom prst="rect">
            <a:avLst/>
          </a:prstGeom>
          <a:noFill/>
        </p:spPr>
        <p:txBody>
          <a:bodyPr wrap="square" rtlCol="0">
            <a:spAutoFit/>
          </a:bodyPr>
          <a:lstStyle/>
          <a:p>
            <a:pPr algn="l"/>
            <a:r>
              <a:rPr lang="de-DE" sz="1400" b="1" dirty="0"/>
              <a:t>Handeln</a:t>
            </a:r>
            <a:r>
              <a:rPr lang="de-DE" sz="1400" dirty="0"/>
              <a:t>: Über Maßnahmen berichten.</a:t>
            </a:r>
          </a:p>
        </p:txBody>
      </p:sp>
      <p:pic>
        <p:nvPicPr>
          <p:cNvPr id="49" name="Grafik 48" descr="Teleskop mit einfarbiger Füllung">
            <a:extLst>
              <a:ext uri="{FF2B5EF4-FFF2-40B4-BE49-F238E27FC236}">
                <a16:creationId xmlns:a16="http://schemas.microsoft.com/office/drawing/2014/main" id="{6A67249A-6BC2-B727-6A2E-73A519B57A48}"/>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09999" y="3453617"/>
            <a:ext cx="252000" cy="252000"/>
          </a:xfrm>
          <a:prstGeom prst="rect">
            <a:avLst/>
          </a:prstGeom>
        </p:spPr>
      </p:pic>
      <p:pic>
        <p:nvPicPr>
          <p:cNvPr id="50" name="Grafik 49" descr="Glühbirne und Zahnrad mit einfarbiger Füllung">
            <a:extLst>
              <a:ext uri="{FF2B5EF4-FFF2-40B4-BE49-F238E27FC236}">
                <a16:creationId xmlns:a16="http://schemas.microsoft.com/office/drawing/2014/main" id="{913F7120-F2EB-1D91-4588-BD4D27DE7732}"/>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16675" y="5285892"/>
            <a:ext cx="252000" cy="252000"/>
          </a:xfrm>
          <a:prstGeom prst="rect">
            <a:avLst/>
          </a:prstGeom>
        </p:spPr>
      </p:pic>
      <p:pic>
        <p:nvPicPr>
          <p:cNvPr id="51" name="Grafik 50" descr="Zahnräder mit einfarbiger Füllung">
            <a:extLst>
              <a:ext uri="{FF2B5EF4-FFF2-40B4-BE49-F238E27FC236}">
                <a16:creationId xmlns:a16="http://schemas.microsoft.com/office/drawing/2014/main" id="{C486CA93-6558-E4EB-DA37-318F38DACF36}"/>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009999" y="4113243"/>
            <a:ext cx="252000" cy="252000"/>
          </a:xfrm>
          <a:prstGeom prst="rect">
            <a:avLst/>
          </a:prstGeom>
        </p:spPr>
      </p:pic>
      <p:pic>
        <p:nvPicPr>
          <p:cNvPr id="52" name="Grafik 51" descr="Abzeichen Tick1 mit einfarbiger Füllung">
            <a:extLst>
              <a:ext uri="{FF2B5EF4-FFF2-40B4-BE49-F238E27FC236}">
                <a16:creationId xmlns:a16="http://schemas.microsoft.com/office/drawing/2014/main" id="{75A251C8-506F-077C-70AA-1E4DF2D899B2}"/>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020427" y="4687661"/>
            <a:ext cx="252000" cy="252000"/>
          </a:xfrm>
          <a:prstGeom prst="rect">
            <a:avLst/>
          </a:prstGeom>
        </p:spPr>
      </p:pic>
      <p:sp>
        <p:nvSpPr>
          <p:cNvPr id="53" name="Textfeld 52">
            <a:extLst>
              <a:ext uri="{FF2B5EF4-FFF2-40B4-BE49-F238E27FC236}">
                <a16:creationId xmlns:a16="http://schemas.microsoft.com/office/drawing/2014/main" id="{E7548869-93A1-F14E-8F06-D15BCF5260A3}"/>
              </a:ext>
            </a:extLst>
          </p:cNvPr>
          <p:cNvSpPr txBox="1"/>
          <p:nvPr/>
        </p:nvSpPr>
        <p:spPr>
          <a:xfrm>
            <a:off x="1446782" y="3338435"/>
            <a:ext cx="5062450" cy="523220"/>
          </a:xfrm>
          <a:prstGeom prst="rect">
            <a:avLst/>
          </a:prstGeom>
          <a:noFill/>
        </p:spPr>
        <p:txBody>
          <a:bodyPr wrap="square" rtlCol="0">
            <a:spAutoFit/>
          </a:bodyPr>
          <a:lstStyle/>
          <a:p>
            <a:pPr algn="l"/>
            <a:r>
              <a:rPr lang="de-DE" sz="1400" b="1" dirty="0"/>
              <a:t>Planen</a:t>
            </a:r>
            <a:r>
              <a:rPr lang="de-DE" sz="1400" dirty="0"/>
              <a:t>: Sich eine Übersicht verschaffen und </a:t>
            </a:r>
          </a:p>
          <a:p>
            <a:pPr algn="l"/>
            <a:r>
              <a:rPr lang="de-DE" sz="1400" dirty="0"/>
              <a:t>Maßnahmen planen.</a:t>
            </a:r>
          </a:p>
        </p:txBody>
      </p:sp>
      <p:sp>
        <p:nvSpPr>
          <p:cNvPr id="3" name="Sprechblase: rechteckig mit abgerundeten Ecken 2">
            <a:extLst>
              <a:ext uri="{FF2B5EF4-FFF2-40B4-BE49-F238E27FC236}">
                <a16:creationId xmlns:a16="http://schemas.microsoft.com/office/drawing/2014/main" id="{987600E5-0614-B272-8D0A-B3F8EAED17A2}"/>
              </a:ext>
            </a:extLst>
          </p:cNvPr>
          <p:cNvSpPr/>
          <p:nvPr/>
        </p:nvSpPr>
        <p:spPr>
          <a:xfrm>
            <a:off x="4886467" y="3848945"/>
            <a:ext cx="2166307" cy="2026193"/>
          </a:xfrm>
          <a:prstGeom prst="wedgeRoundRectCallout">
            <a:avLst>
              <a:gd name="adj1" fmla="val -59827"/>
              <a:gd name="adj2" fmla="val -16478"/>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l">
              <a:buFontTx/>
              <a:buNone/>
            </a:pPr>
            <a:r>
              <a:rPr lang="de-DE" sz="1200" kern="0" dirty="0">
                <a:solidFill>
                  <a:schemeClr val="tx1"/>
                </a:solidFill>
              </a:rPr>
              <a:t>Weiterführende Informationen und Links finden Sie gesammelt am </a:t>
            </a:r>
            <a:r>
              <a:rPr lang="de-DE" sz="1200" u="sng" kern="0" dirty="0">
                <a:solidFill>
                  <a:schemeClr val="tx1"/>
                </a:solidFill>
                <a:hlinkClick r:id="rId11" action="ppaction://hlinksldjump">
                  <a:extLst>
                    <a:ext uri="{A12FA001-AC4F-418D-AE19-62706E023703}">
                      <ahyp:hlinkClr xmlns:ahyp="http://schemas.microsoft.com/office/drawing/2018/hyperlinkcolor" val="tx"/>
                    </a:ext>
                  </a:extLst>
                </a:hlinkClick>
              </a:rPr>
              <a:t>Ende der Handlungshilfe</a:t>
            </a:r>
            <a:r>
              <a:rPr lang="de-DE" sz="1200" u="sng" kern="0" dirty="0">
                <a:solidFill>
                  <a:schemeClr val="tx1"/>
                </a:solidFill>
              </a:rPr>
              <a:t>. </a:t>
            </a:r>
            <a:r>
              <a:rPr kumimoji="0" lang="de-DE" sz="1200" b="0" i="0" u="none" strike="noStrike" kern="0" cap="none" spc="0" normalizeH="0" baseline="0" noProof="0" dirty="0">
                <a:ln>
                  <a:noFill/>
                </a:ln>
                <a:solidFill>
                  <a:srgbClr val="000000"/>
                </a:solidFill>
                <a:effectLst/>
                <a:uLnTx/>
                <a:uFillTx/>
                <a:latin typeface="Arial"/>
                <a:ea typeface="ＭＳ Ｐゴシック"/>
                <a:cs typeface="+mn-cs"/>
              </a:rPr>
              <a:t>Dort gibt es auch </a:t>
            </a:r>
            <a:r>
              <a:rPr kumimoji="0" lang="de-DE" sz="1200" b="0" i="0" u="sng" strike="noStrike" kern="0" cap="none" spc="0" normalizeH="0" baseline="0" noProof="0" dirty="0">
                <a:ln>
                  <a:noFill/>
                </a:ln>
                <a:solidFill>
                  <a:schemeClr val="tx1"/>
                </a:solidFill>
                <a:effectLst/>
                <a:uLnTx/>
                <a:uFillTx/>
                <a:latin typeface="Arial"/>
                <a:ea typeface="ＭＳ Ｐゴシック"/>
                <a:cs typeface="+mn-cs"/>
                <a:hlinkClick r:id="rId12" action="ppaction://hlinksldjump">
                  <a:extLst>
                    <a:ext uri="{A12FA001-AC4F-418D-AE19-62706E023703}">
                      <ahyp:hlinkClr xmlns:ahyp="http://schemas.microsoft.com/office/drawing/2018/hyperlinkcolor" val="tx"/>
                    </a:ext>
                  </a:extLst>
                </a:hlinkClick>
              </a:rPr>
              <a:t>Beratungsmöglichkeiten</a:t>
            </a:r>
            <a:r>
              <a:rPr kumimoji="0" lang="de-DE" sz="1200" b="0" i="0" u="sng" strike="noStrike" kern="0" cap="none" spc="0" normalizeH="0" baseline="0" noProof="0" dirty="0">
                <a:ln>
                  <a:noFill/>
                </a:ln>
                <a:solidFill>
                  <a:schemeClr val="tx1"/>
                </a:solidFill>
                <a:effectLst/>
                <a:uLnTx/>
                <a:uFillTx/>
                <a:latin typeface="Arial"/>
                <a:ea typeface="ＭＳ Ｐゴシック"/>
                <a:cs typeface="+mn-cs"/>
              </a:rPr>
              <a:t>,</a:t>
            </a:r>
            <a:r>
              <a:rPr kumimoji="0" lang="de-DE" sz="1200" b="0" i="0" u="none" strike="noStrike" kern="0" cap="none" spc="0" normalizeH="0" baseline="0" noProof="0" dirty="0">
                <a:ln>
                  <a:noFill/>
                </a:ln>
                <a:solidFill>
                  <a:srgbClr val="000000"/>
                </a:solidFill>
                <a:effectLst/>
                <a:uLnTx/>
                <a:uFillTx/>
                <a:latin typeface="Arial"/>
                <a:ea typeface="ＭＳ Ｐゴシック"/>
                <a:cs typeface="+mn-cs"/>
              </a:rPr>
              <a:t> die Sie in Anspruch nehmen können. Lassen Sie sich unterstützen!</a:t>
            </a:r>
            <a:endParaRPr lang="de-DE" sz="1200" kern="0" dirty="0">
              <a:solidFill>
                <a:schemeClr val="tx1"/>
              </a:solidFill>
            </a:endParaRPr>
          </a:p>
        </p:txBody>
      </p:sp>
      <p:grpSp>
        <p:nvGrpSpPr>
          <p:cNvPr id="5" name="Gruppieren 4"/>
          <p:cNvGrpSpPr/>
          <p:nvPr/>
        </p:nvGrpSpPr>
        <p:grpSpPr>
          <a:xfrm>
            <a:off x="7173139" y="2574767"/>
            <a:ext cx="4634861" cy="3662546"/>
            <a:chOff x="7173139" y="2574767"/>
            <a:chExt cx="4634861" cy="3662546"/>
          </a:xfrm>
        </p:grpSpPr>
        <p:sp>
          <p:nvSpPr>
            <p:cNvPr id="8" name="Rechteck 7">
              <a:extLst>
                <a:ext uri="{FF2B5EF4-FFF2-40B4-BE49-F238E27FC236}">
                  <a16:creationId xmlns:a16="http://schemas.microsoft.com/office/drawing/2014/main" id="{068F4A35-14FB-6FFB-8C70-BDF199D776CA}"/>
                </a:ext>
              </a:extLst>
            </p:cNvPr>
            <p:cNvSpPr/>
            <p:nvPr/>
          </p:nvSpPr>
          <p:spPr bwMode="auto">
            <a:xfrm>
              <a:off x="7173139" y="2577553"/>
              <a:ext cx="4634861" cy="3659760"/>
            </a:xfrm>
            <a:prstGeom prst="rect">
              <a:avLst/>
            </a:prstGeom>
            <a:solidFill>
              <a:srgbClr val="7B9C2A"/>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de-DE" sz="1200" b="1" dirty="0"/>
                <a:t>Der Installateur Klimafreund</a:t>
              </a:r>
            </a:p>
            <a:p>
              <a:pPr marL="0" marR="0" indent="0" algn="l" defTabSz="914400" rtl="0" eaLnBrk="0" fontAlgn="base" latinLnBrk="0" hangingPunct="0">
                <a:lnSpc>
                  <a:spcPct val="100000"/>
                </a:lnSpc>
                <a:spcBef>
                  <a:spcPct val="0"/>
                </a:spcBef>
                <a:spcAft>
                  <a:spcPct val="0"/>
                </a:spcAft>
                <a:buClrTx/>
                <a:buSzTx/>
                <a:buFontTx/>
                <a:buNone/>
                <a:tabLst/>
              </a:pPr>
              <a:endParaRPr lang="de-DE" sz="1200" b="1" kern="0" dirty="0">
                <a:sym typeface="Wingdings" panose="05000000000000000000" pitchFamily="2" charset="2"/>
              </a:endParaRPr>
            </a:p>
            <a:p>
              <a:pPr marL="0" marR="0" indent="0" algn="l" defTabSz="914400" rtl="0" eaLnBrk="0" fontAlgn="base" latinLnBrk="0" hangingPunct="0">
                <a:lnSpc>
                  <a:spcPct val="100000"/>
                </a:lnSpc>
                <a:spcBef>
                  <a:spcPct val="0"/>
                </a:spcBef>
                <a:spcAft>
                  <a:spcPct val="0"/>
                </a:spcAft>
                <a:buClrTx/>
                <a:buSzTx/>
                <a:buFontTx/>
                <a:buNone/>
                <a:tabLst/>
              </a:pPr>
              <a:r>
                <a:rPr lang="de-DE" sz="1200" kern="0" dirty="0">
                  <a:sym typeface="Wingdings" panose="05000000000000000000" pitchFamily="2" charset="2"/>
                </a:rPr>
                <a:t>Seit kurzem hat der Betrieb Klimaziele festgelegt. Wie geht es jetzt weiter? Es wurden bereits einige Ideen für Klimaschutzmaßnahmen gesammelt, bisher gibt es aber keine klaren Strukturen, sondern eher Chaos und Verwirrung. </a:t>
              </a:r>
              <a:br>
                <a:rPr lang="de-DE" sz="1200" kern="0" dirty="0">
                  <a:sym typeface="Wingdings" panose="05000000000000000000" pitchFamily="2" charset="2"/>
                </a:rPr>
              </a:br>
              <a:r>
                <a:rPr lang="de-DE" sz="1200" kern="0" dirty="0">
                  <a:sym typeface="Wingdings" panose="05000000000000000000" pitchFamily="2" charset="2"/>
                </a:rPr>
                <a:t>Der Betrieb hat sich schließlich nach internen Überlegungen entschlossen das Thema weiterzuverfolgen. Neben den Gründen für Klimaschutz (</a:t>
              </a:r>
              <a:r>
                <a:rPr lang="de-DE" sz="1200" kern="0" dirty="0">
                  <a:sym typeface="Wingdings" panose="05000000000000000000" pitchFamily="2" charset="2"/>
                  <a:hlinkClick r:id="rId13" action="ppaction://hlinksldjump">
                    <a:extLst>
                      <a:ext uri="{A12FA001-AC4F-418D-AE19-62706E023703}">
                        <ahyp:hlinkClr xmlns:ahyp="http://schemas.microsoft.com/office/drawing/2018/hyperlinkcolor" val="tx"/>
                      </a:ext>
                    </a:extLst>
                  </a:hlinkClick>
                </a:rPr>
                <a:t>Folie 3)</a:t>
              </a:r>
              <a:r>
                <a:rPr lang="de-DE" sz="1200" kern="0" dirty="0">
                  <a:sym typeface="Wingdings" panose="05000000000000000000" pitchFamily="2" charset="2"/>
                </a:rPr>
                <a:t> gab es folgende Überlegungen:</a:t>
              </a:r>
            </a:p>
            <a:p>
              <a:pPr algn="l"/>
              <a:endParaRPr lang="de-DE" sz="1200" kern="0" dirty="0">
                <a:sym typeface="Wingdings" panose="05000000000000000000" pitchFamily="2" charset="2"/>
              </a:endParaRPr>
            </a:p>
            <a:p>
              <a:pPr marL="171450" indent="-171450" algn="l">
                <a:buFont typeface="Arial" panose="020B0604020202020204" pitchFamily="34" charset="0"/>
                <a:buChar char="•"/>
              </a:pPr>
              <a:r>
                <a:rPr lang="de-DE" sz="1200" kern="0" dirty="0">
                  <a:sym typeface="Wingdings" panose="05000000000000000000" pitchFamily="2" charset="2"/>
                </a:rPr>
                <a:t>Klimafreund überlegt sich langfristig an das Thema Managementsystem zu wagen. Der einfache Einstieg mit dem Klimamanagement soll dabei erste Erfahrungen ermöglichen und die gängige Systematik „Planen – Machen – Überprüfen – Handeln“ im Betrieb einführen. </a:t>
              </a:r>
            </a:p>
            <a:p>
              <a:pPr marL="171450" indent="-171450" algn="l">
                <a:buFont typeface="Arial" panose="020B0604020202020204" pitchFamily="34" charset="0"/>
                <a:buChar char="•"/>
              </a:pPr>
              <a:r>
                <a:rPr lang="de-DE" sz="1200" kern="0" dirty="0">
                  <a:sym typeface="Wingdings" panose="05000000000000000000" pitchFamily="2" charset="2"/>
                </a:rPr>
                <a:t>Eine Mitarbeitende hat nach einem Energieaudit bereits erste Maßnahmen im Bereich Energieeffizienz umgesetzt. Das Wissen soll nun genutzt werden. Schließlich sind die Schnittstellen groß. </a:t>
              </a:r>
            </a:p>
            <a:p>
              <a:pPr marL="0" marR="0" indent="0" algn="l" defTabSz="914400" rtl="0" eaLnBrk="0" fontAlgn="base" latinLnBrk="0" hangingPunct="0">
                <a:lnSpc>
                  <a:spcPct val="100000"/>
                </a:lnSpc>
                <a:spcBef>
                  <a:spcPct val="0"/>
                </a:spcBef>
                <a:spcAft>
                  <a:spcPct val="0"/>
                </a:spcAft>
                <a:buClrTx/>
                <a:buSzTx/>
                <a:buFontTx/>
                <a:buNone/>
                <a:tabLst/>
              </a:pPr>
              <a:endParaRPr lang="de-DE" sz="1200" kern="0" dirty="0">
                <a:sym typeface="Wingdings" panose="05000000000000000000" pitchFamily="2" charset="2"/>
              </a:endParaRPr>
            </a:p>
            <a:p>
              <a:pPr marL="0" marR="0" indent="0" algn="l" defTabSz="914400" rtl="0" eaLnBrk="0" fontAlgn="base" latinLnBrk="0" hangingPunct="0">
                <a:lnSpc>
                  <a:spcPct val="100000"/>
                </a:lnSpc>
                <a:spcBef>
                  <a:spcPct val="0"/>
                </a:spcBef>
                <a:spcAft>
                  <a:spcPct val="0"/>
                </a:spcAft>
                <a:buClrTx/>
                <a:buSzTx/>
                <a:buFontTx/>
                <a:buNone/>
                <a:tabLst/>
              </a:pPr>
              <a:endParaRPr lang="de-DE" sz="1200" kern="0" dirty="0">
                <a:sym typeface="Wingdings" panose="05000000000000000000" pitchFamily="2" charset="2"/>
              </a:endParaRPr>
            </a:p>
          </p:txBody>
        </p:sp>
        <p:pic>
          <p:nvPicPr>
            <p:cNvPr id="9" name="Grafik 8" descr="Tools mit einfarbiger Füllung">
              <a:extLst>
                <a:ext uri="{FF2B5EF4-FFF2-40B4-BE49-F238E27FC236}">
                  <a16:creationId xmlns:a16="http://schemas.microsoft.com/office/drawing/2014/main" id="{1022BA9A-5ABB-9C97-BB0C-F4B8D1AC53C9}"/>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11362447" y="2574767"/>
              <a:ext cx="422185" cy="422185"/>
            </a:xfrm>
            <a:prstGeom prst="rect">
              <a:avLst/>
            </a:prstGeom>
          </p:spPr>
        </p:pic>
      </p:grpSp>
      <p:sp>
        <p:nvSpPr>
          <p:cNvPr id="7" name="Foliennummernplatzhalter 4">
            <a:extLst>
              <a:ext uri="{FF2B5EF4-FFF2-40B4-BE49-F238E27FC236}">
                <a16:creationId xmlns:a16="http://schemas.microsoft.com/office/drawing/2014/main" id="{AD4870B1-B91C-E04E-E9E9-F167AC24B02E}"/>
              </a:ext>
            </a:extLst>
          </p:cNvPr>
          <p:cNvSpPr txBox="1">
            <a:spLocks/>
          </p:cNvSpPr>
          <p:nvPr/>
        </p:nvSpPr>
        <p:spPr bwMode="auto">
          <a:xfrm>
            <a:off x="551253" y="6477000"/>
            <a:ext cx="276504" cy="280987"/>
          </a:xfrm>
          <a:prstGeom prst="rect">
            <a:avLst/>
          </a:prstGeom>
          <a:noFill/>
          <a:ln>
            <a:noFill/>
          </a:ln>
          <a:effectLst/>
        </p:spPr>
        <p:txBody>
          <a:bodyPr vert="horz" wrap="square" lIns="0" tIns="45720" rIns="0" bIns="45720" numCol="1" anchor="t" anchorCtr="0" compatLnSpc="1">
            <a:prstTxWarp prst="textNoShape">
              <a:avLst/>
            </a:prstTxWarp>
          </a:bodyPr>
          <a:lstStyle>
            <a:defPPr>
              <a:defRPr lang="de-DE"/>
            </a:defPPr>
            <a:lvl1pPr algn="r" rtl="0" eaLnBrk="0" fontAlgn="base" hangingPunct="0">
              <a:spcBef>
                <a:spcPct val="0"/>
              </a:spcBef>
              <a:spcAft>
                <a:spcPct val="0"/>
              </a:spcAft>
              <a:defRPr sz="1000" kern="1200">
                <a:solidFill>
                  <a:srgbClr val="3B687F"/>
                </a:solidFill>
                <a:latin typeface="Arial" charset="0"/>
                <a:ea typeface="ＭＳ Ｐゴシック"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pPr algn="l">
              <a:defRPr/>
            </a:pPr>
            <a:fld id="{894680D0-7A83-433A-9719-C4143F27F647}" type="slidenum">
              <a:rPr lang="de-DE" smtClean="0"/>
              <a:pPr algn="l">
                <a:defRPr/>
              </a:pPr>
              <a:t>5</a:t>
            </a:fld>
            <a:endParaRPr lang="de-DE" dirty="0"/>
          </a:p>
        </p:txBody>
      </p:sp>
    </p:spTree>
    <p:extLst>
      <p:ext uri="{BB962C8B-B14F-4D97-AF65-F5344CB8AC3E}">
        <p14:creationId xmlns:p14="http://schemas.microsoft.com/office/powerpoint/2010/main" val="128388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8873A7-FEC5-73B7-8701-C9AFA6687FD1}"/>
              </a:ext>
            </a:extLst>
          </p:cNvPr>
          <p:cNvSpPr>
            <a:spLocks noGrp="1"/>
          </p:cNvSpPr>
          <p:nvPr>
            <p:ph type="title"/>
          </p:nvPr>
        </p:nvSpPr>
        <p:spPr/>
        <p:txBody>
          <a:bodyPr/>
          <a:lstStyle/>
          <a:p>
            <a:r>
              <a:rPr lang="de-DE" dirty="0"/>
              <a:t>Erster Schritt: Planen!</a:t>
            </a:r>
          </a:p>
        </p:txBody>
      </p:sp>
      <p:graphicFrame>
        <p:nvGraphicFramePr>
          <p:cNvPr id="6" name="Inhaltsplatzhalter 5">
            <a:extLst>
              <a:ext uri="{FF2B5EF4-FFF2-40B4-BE49-F238E27FC236}">
                <a16:creationId xmlns:a16="http://schemas.microsoft.com/office/drawing/2014/main" id="{A8B6100C-377E-521A-8BE0-28D8D72E5601}"/>
              </a:ext>
            </a:extLst>
          </p:cNvPr>
          <p:cNvGraphicFramePr>
            <a:graphicFrameLocks noGrp="1"/>
          </p:cNvGraphicFramePr>
          <p:nvPr>
            <p:ph idx="1"/>
            <p:extLst>
              <p:ext uri="{D42A27DB-BD31-4B8C-83A1-F6EECF244321}">
                <p14:modId xmlns:p14="http://schemas.microsoft.com/office/powerpoint/2010/main" val="824947399"/>
              </p:ext>
            </p:extLst>
          </p:nvPr>
        </p:nvGraphicFramePr>
        <p:xfrm>
          <a:off x="1218103" y="2996952"/>
          <a:ext cx="8968185" cy="29202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ußzeilenplatzhalter 3">
            <a:extLst>
              <a:ext uri="{FF2B5EF4-FFF2-40B4-BE49-F238E27FC236}">
                <a16:creationId xmlns:a16="http://schemas.microsoft.com/office/drawing/2014/main" id="{9C700205-BC31-A594-E863-CE509540153E}"/>
              </a:ext>
            </a:extLst>
          </p:cNvPr>
          <p:cNvSpPr>
            <a:spLocks noGrp="1"/>
          </p:cNvSpPr>
          <p:nvPr>
            <p:ph type="ftr" sz="quarter" idx="3"/>
          </p:nvPr>
        </p:nvSpPr>
        <p:spPr/>
        <p:txBody>
          <a:bodyPr/>
          <a:lstStyle/>
          <a:p>
            <a:r>
              <a:rPr lang="de-DE" b="1" dirty="0"/>
              <a:t>Handlungshilfe Klimamanagement für Einsteiger | © LfU | IZU Infozentrum UmweltWirtschaft | 2023</a:t>
            </a:r>
            <a:endParaRPr lang="de-DE" dirty="0"/>
          </a:p>
        </p:txBody>
      </p:sp>
      <p:pic>
        <p:nvPicPr>
          <p:cNvPr id="8" name="Grafik 7" descr="Teleskop mit einfarbiger Füllung">
            <a:extLst>
              <a:ext uri="{FF2B5EF4-FFF2-40B4-BE49-F238E27FC236}">
                <a16:creationId xmlns:a16="http://schemas.microsoft.com/office/drawing/2014/main" id="{634B7CBF-E828-60CD-36AF-4C7B2E449167}"/>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984141" y="3978004"/>
            <a:ext cx="391102" cy="391102"/>
          </a:xfrm>
          <a:prstGeom prst="rect">
            <a:avLst/>
          </a:prstGeom>
        </p:spPr>
      </p:pic>
      <p:pic>
        <p:nvPicPr>
          <p:cNvPr id="10" name="Grafik 9" descr="Zahnräder mit einfarbiger Füllung">
            <a:extLst>
              <a:ext uri="{FF2B5EF4-FFF2-40B4-BE49-F238E27FC236}">
                <a16:creationId xmlns:a16="http://schemas.microsoft.com/office/drawing/2014/main" id="{B6F2392B-A223-8856-1E12-F94A02851162}"/>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066945" y="4995966"/>
            <a:ext cx="391103" cy="391103"/>
          </a:xfrm>
          <a:prstGeom prst="rect">
            <a:avLst/>
          </a:prstGeom>
        </p:spPr>
      </p:pic>
      <p:pic>
        <p:nvPicPr>
          <p:cNvPr id="12" name="Grafik 11" descr="Abzeichen Tick1 mit einfarbiger Füllung">
            <a:extLst>
              <a:ext uri="{FF2B5EF4-FFF2-40B4-BE49-F238E27FC236}">
                <a16:creationId xmlns:a16="http://schemas.microsoft.com/office/drawing/2014/main" id="{56D97E6F-6939-5315-9735-DDDA879B37CB}"/>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4979876" y="5038276"/>
            <a:ext cx="391103" cy="391103"/>
          </a:xfrm>
          <a:prstGeom prst="rect">
            <a:avLst/>
          </a:prstGeom>
        </p:spPr>
      </p:pic>
      <p:pic>
        <p:nvPicPr>
          <p:cNvPr id="14" name="Grafik 13" descr="Glühbirne und Zahnrad mit einfarbiger Füllung">
            <a:extLst>
              <a:ext uri="{FF2B5EF4-FFF2-40B4-BE49-F238E27FC236}">
                <a16:creationId xmlns:a16="http://schemas.microsoft.com/office/drawing/2014/main" id="{9B965E6A-260A-DFF4-DC9F-FA42EAE3FCDD}"/>
              </a:ext>
            </a:extLst>
          </p:cNvPr>
          <p:cNvPicPr>
            <a:picLocks noChangeAspect="1"/>
          </p:cNvPicPr>
          <p:nvPr/>
        </p:nvPicPr>
        <p:blipFill>
          <a:blip r:embed="rId13" cstate="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4982417" y="4058229"/>
            <a:ext cx="310877" cy="310877"/>
          </a:xfrm>
          <a:prstGeom prst="rect">
            <a:avLst/>
          </a:prstGeom>
        </p:spPr>
      </p:pic>
      <p:sp>
        <p:nvSpPr>
          <p:cNvPr id="16" name="Rechteck 15">
            <a:extLst>
              <a:ext uri="{FF2B5EF4-FFF2-40B4-BE49-F238E27FC236}">
                <a16:creationId xmlns:a16="http://schemas.microsoft.com/office/drawing/2014/main" id="{4AF98F0A-2F93-3D4B-507D-5902F9EA881D}"/>
              </a:ext>
            </a:extLst>
          </p:cNvPr>
          <p:cNvSpPr/>
          <p:nvPr/>
        </p:nvSpPr>
        <p:spPr bwMode="auto">
          <a:xfrm>
            <a:off x="736720" y="2636912"/>
            <a:ext cx="10975904" cy="3502074"/>
          </a:xfrm>
          <a:prstGeom prst="rect">
            <a:avLst/>
          </a:prstGeom>
          <a:noFill/>
          <a:ln w="317500" cap="flat" cmpd="sng" algn="ctr">
            <a:solidFill>
              <a:srgbClr val="DEE5EA"/>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400" b="0" i="0" u="none" strike="noStrike" cap="none" normalizeH="0" baseline="0" dirty="0">
              <a:ln>
                <a:noFill/>
              </a:ln>
              <a:solidFill>
                <a:schemeClr val="tx1"/>
              </a:solidFill>
              <a:effectLst/>
              <a:latin typeface="Arial" charset="0"/>
              <a:ea typeface="ＭＳ Ｐゴシック" charset="-128"/>
            </a:endParaRPr>
          </a:p>
        </p:txBody>
      </p:sp>
      <p:sp>
        <p:nvSpPr>
          <p:cNvPr id="19" name="Inhaltsplatzhalter 2">
            <a:extLst>
              <a:ext uri="{FF2B5EF4-FFF2-40B4-BE49-F238E27FC236}">
                <a16:creationId xmlns:a16="http://schemas.microsoft.com/office/drawing/2014/main" id="{CF32994E-81FC-2195-158B-359389EBD815}"/>
              </a:ext>
            </a:extLst>
          </p:cNvPr>
          <p:cNvSpPr txBox="1">
            <a:spLocks/>
          </p:cNvSpPr>
          <p:nvPr/>
        </p:nvSpPr>
        <p:spPr bwMode="auto">
          <a:xfrm>
            <a:off x="558953" y="1739903"/>
            <a:ext cx="10873208" cy="8696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buFontTx/>
              <a:buNone/>
            </a:pPr>
            <a:r>
              <a:rPr lang="de-DE" sz="1400" kern="0" dirty="0"/>
              <a:t>Gutes Management ist vorausschauend. Deswegen behandeln wir im ersten Schritt die Planung.</a:t>
            </a:r>
          </a:p>
        </p:txBody>
      </p:sp>
      <p:sp>
        <p:nvSpPr>
          <p:cNvPr id="11" name="Sprechblase: rechteckig mit abgerundeten Ecken 10">
            <a:extLst>
              <a:ext uri="{FF2B5EF4-FFF2-40B4-BE49-F238E27FC236}">
                <a16:creationId xmlns:a16="http://schemas.microsoft.com/office/drawing/2014/main" id="{1858519C-0C0F-7513-4621-60D21E290CC2}"/>
              </a:ext>
            </a:extLst>
          </p:cNvPr>
          <p:cNvSpPr/>
          <p:nvPr/>
        </p:nvSpPr>
        <p:spPr>
          <a:xfrm>
            <a:off x="8453113" y="1010869"/>
            <a:ext cx="3383872" cy="1331143"/>
          </a:xfrm>
          <a:prstGeom prst="wedgeRoundRectCallout">
            <a:avLst>
              <a:gd name="adj1" fmla="val 344"/>
              <a:gd name="adj2" fmla="val 98990"/>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l">
              <a:buFontTx/>
              <a:buNone/>
            </a:pPr>
            <a:r>
              <a:rPr lang="de-DE" sz="1200" dirty="0">
                <a:solidFill>
                  <a:schemeClr val="tx1"/>
                </a:solidFill>
              </a:rPr>
              <a:t>Als Basis für diesen Schritt dient die Klimastrategie Ihres Unternehmens mit den entsprechenden Zielen. Sie finden eine Hilfestellung zur Erstellung der Klimastrategie in der Handlungshilfe „</a:t>
            </a:r>
            <a:r>
              <a:rPr lang="de-DE" sz="1200" dirty="0">
                <a:solidFill>
                  <a:schemeClr val="tx1"/>
                </a:solidFill>
                <a:hlinkClick r:id="rId15"/>
              </a:rPr>
              <a:t>Klimaziele für Einsteiger</a:t>
            </a:r>
            <a:r>
              <a:rPr lang="de-DE" sz="1200" dirty="0">
                <a:solidFill>
                  <a:schemeClr val="tx1"/>
                </a:solidFill>
              </a:rPr>
              <a:t>“. </a:t>
            </a:r>
          </a:p>
        </p:txBody>
      </p:sp>
      <p:sp>
        <p:nvSpPr>
          <p:cNvPr id="3" name="Textfeld 32">
            <a:extLst>
              <a:ext uri="{FF2B5EF4-FFF2-40B4-BE49-F238E27FC236}">
                <a16:creationId xmlns:a16="http://schemas.microsoft.com/office/drawing/2014/main" id="{11AC65E7-9860-6B4C-A430-7CCA7481D05E}"/>
              </a:ext>
            </a:extLst>
          </p:cNvPr>
          <p:cNvSpPr txBox="1"/>
          <p:nvPr/>
        </p:nvSpPr>
        <p:spPr>
          <a:xfrm>
            <a:off x="7066090" y="3005679"/>
            <a:ext cx="3520765" cy="2123658"/>
          </a:xfrm>
          <a:prstGeom prst="rect">
            <a:avLst/>
          </a:prstGeom>
          <a:noFill/>
        </p:spPr>
        <p:txBody>
          <a:bodyPr wrap="square" rtlCol="0">
            <a:spAutoFit/>
          </a:bodyPr>
          <a:lstStyle>
            <a:defPPr>
              <a:defRPr lang="de-DE"/>
            </a:defPPr>
            <a:lvl1pPr algn="r" rtl="0" eaLnBrk="0" fontAlgn="base" hangingPunct="0">
              <a:spcBef>
                <a:spcPct val="0"/>
              </a:spcBef>
              <a:spcAft>
                <a:spcPct val="0"/>
              </a:spcAft>
              <a:defRPr sz="2400" kern="1200">
                <a:solidFill>
                  <a:schemeClr val="tx1"/>
                </a:solidFill>
                <a:latin typeface="Arial" charset="0"/>
                <a:ea typeface="ＭＳ Ｐゴシック"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de-DE" sz="1200" b="1" dirty="0"/>
              <a:t>W</a:t>
            </a:r>
            <a:r>
              <a:rPr kumimoji="0" lang="de-DE" sz="1200" b="1" i="0" u="none" strike="noStrike" cap="none" normalizeH="0" baseline="0" dirty="0">
                <a:ln>
                  <a:noFill/>
                </a:ln>
                <a:solidFill>
                  <a:schemeClr val="tx1"/>
                </a:solidFill>
                <a:effectLst/>
                <a:latin typeface="Arial" charset="0"/>
                <a:ea typeface="ＭＳ Ｐゴシック" charset="-128"/>
              </a:rPr>
              <a:t>as ist konkret zu tun in diesem Schritt?</a:t>
            </a:r>
          </a:p>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1" i="0" u="none" strike="noStrike" cap="none" normalizeH="0" baseline="0" dirty="0">
              <a:ln>
                <a:noFill/>
              </a:ln>
              <a:solidFill>
                <a:schemeClr val="tx1"/>
              </a:solidFill>
              <a:effectLst/>
              <a:latin typeface="Arial" charset="0"/>
              <a:ea typeface="ＭＳ Ｐゴシック" charset="-128"/>
            </a:endParaRPr>
          </a:p>
          <a:p>
            <a:pPr marL="285750" marR="0" lvl="0" indent="-285750" algn="l" defTabSz="914400" rtl="0" eaLnBrk="0" fontAlgn="base" latinLnBrk="0" hangingPunct="0">
              <a:lnSpc>
                <a:spcPct val="100000"/>
              </a:lnSpc>
              <a:spcBef>
                <a:spcPct val="0"/>
              </a:spcBef>
              <a:spcAft>
                <a:spcPct val="0"/>
              </a:spcAft>
              <a:buClrTx/>
              <a:buSzPct val="70000"/>
              <a:buFont typeface="Wingdings" panose="05000000000000000000" pitchFamily="2" charset="2"/>
              <a:buChar char="¨"/>
              <a:tabLst/>
              <a:defRPr/>
            </a:pPr>
            <a:r>
              <a:rPr kumimoji="0" lang="de-DE"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Sie wissen, wo Sie </a:t>
            </a:r>
            <a:r>
              <a:rPr kumimoji="0" lang="de-DE"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aktuell</a:t>
            </a:r>
            <a:r>
              <a:rPr kumimoji="0" lang="de-DE"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 im Bereich des betrieblichen Klimaschutzes </a:t>
            </a:r>
            <a:r>
              <a:rPr kumimoji="0" lang="de-DE"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stehen</a:t>
            </a:r>
            <a:r>
              <a:rPr kumimoji="0" lang="de-DE" sz="120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a:t>
            </a:r>
          </a:p>
          <a:p>
            <a:pPr marL="285750" marR="0" lvl="0" indent="-285750" algn="l" defTabSz="914400" rtl="0" eaLnBrk="0" fontAlgn="base" latinLnBrk="0" hangingPunct="0">
              <a:lnSpc>
                <a:spcPct val="100000"/>
              </a:lnSpc>
              <a:spcBef>
                <a:spcPct val="0"/>
              </a:spcBef>
              <a:spcAft>
                <a:spcPct val="0"/>
              </a:spcAft>
              <a:buClrTx/>
              <a:buSzPct val="70000"/>
              <a:buFont typeface="Wingdings" panose="05000000000000000000" pitchFamily="2" charset="2"/>
              <a:buChar char="¨"/>
              <a:tabLst/>
              <a:defRPr/>
            </a:pPr>
            <a:r>
              <a:rPr kumimoji="0" lang="de-DE"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Sie haben auf Basis der Klimabilanz </a:t>
            </a:r>
            <a:r>
              <a:rPr kumimoji="0" lang="de-DE"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erste Emissionsschwerpunkte identifiziert und daraus Maßnahmen abgeleitet</a:t>
            </a:r>
            <a:r>
              <a:rPr kumimoji="0" lang="de-DE" sz="120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a:t>
            </a:r>
          </a:p>
          <a:p>
            <a:pPr marL="285750" indent="-285750" algn="l">
              <a:buSzPct val="70000"/>
              <a:buFont typeface="Wingdings" panose="05000000000000000000" pitchFamily="2" charset="2"/>
              <a:buChar char="¨"/>
              <a:defRPr/>
            </a:pPr>
            <a:r>
              <a:rPr lang="de-DE" sz="1200" dirty="0">
                <a:solidFill>
                  <a:srgbClr val="000000"/>
                </a:solidFill>
                <a:latin typeface="Arial" panose="020B0604020202020204" pitchFamily="34" charset="0"/>
                <a:ea typeface="ＭＳ Ｐゴシック" panose="020B0600070205080204" pitchFamily="34" charset="-128"/>
              </a:rPr>
              <a:t>Bei den Maßnahmen haben Sie das </a:t>
            </a:r>
            <a:r>
              <a:rPr lang="de-DE" sz="1200" b="1" dirty="0">
                <a:solidFill>
                  <a:srgbClr val="000000"/>
                </a:solidFill>
                <a:latin typeface="Arial" panose="020B0604020202020204" pitchFamily="34" charset="0"/>
                <a:ea typeface="ＭＳ Ｐゴシック" panose="020B0600070205080204" pitchFamily="34" charset="-128"/>
              </a:rPr>
              <a:t>Prinzip TOP</a:t>
            </a:r>
            <a:r>
              <a:rPr lang="de-DE" sz="1200" dirty="0">
                <a:solidFill>
                  <a:srgbClr val="000000"/>
                </a:solidFill>
                <a:latin typeface="Arial" panose="020B0604020202020204" pitchFamily="34" charset="0"/>
                <a:ea typeface="ＭＳ Ｐゴシック" panose="020B0600070205080204" pitchFamily="34" charset="-128"/>
              </a:rPr>
              <a:t> beachtet.</a:t>
            </a:r>
          </a:p>
          <a:p>
            <a:pPr marL="285750" marR="0" lvl="0" indent="-285750" algn="l" defTabSz="914400" rtl="0" eaLnBrk="0" fontAlgn="base" latinLnBrk="0" hangingPunct="0">
              <a:lnSpc>
                <a:spcPct val="100000"/>
              </a:lnSpc>
              <a:spcBef>
                <a:spcPct val="0"/>
              </a:spcBef>
              <a:spcAft>
                <a:spcPct val="0"/>
              </a:spcAft>
              <a:buClrTx/>
              <a:buSzPct val="70000"/>
              <a:buFont typeface="Wingdings" panose="05000000000000000000" pitchFamily="2" charset="2"/>
              <a:buChar char="¨"/>
              <a:tabLst/>
              <a:defRPr/>
            </a:pPr>
            <a:r>
              <a:rPr kumimoji="0" lang="de-DE" sz="12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Die gesammelten Maßnahmen haben Sie </a:t>
            </a:r>
            <a:r>
              <a:rPr kumimoji="0" lang="de-DE"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bewertet und priorisiert</a:t>
            </a:r>
            <a:r>
              <a:rPr kumimoji="0" lang="de-DE" sz="120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34" charset="-128"/>
                <a:cs typeface="+mn-cs"/>
              </a:rPr>
              <a:t>.</a:t>
            </a:r>
          </a:p>
        </p:txBody>
      </p:sp>
      <p:pic>
        <p:nvPicPr>
          <p:cNvPr id="7" name="Grafik 6" descr="Klemmbrett teilweise angekreuzt mit einfarbiger Füllung">
            <a:extLst>
              <a:ext uri="{FF2B5EF4-FFF2-40B4-BE49-F238E27FC236}">
                <a16:creationId xmlns:a16="http://schemas.microsoft.com/office/drawing/2014/main" id="{A32AD68E-CEE9-6694-66B8-127D63444D26}"/>
              </a:ext>
            </a:extLst>
          </p:cNvPr>
          <p:cNvPicPr>
            <a:picLocks noChangeAspect="1"/>
          </p:cNvPicPr>
          <p:nvPr/>
        </p:nvPicPr>
        <p:blipFill>
          <a:blip r:embed="rId16" cstate="print">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rot="793880">
            <a:off x="10548356" y="3180489"/>
            <a:ext cx="823600" cy="823600"/>
          </a:xfrm>
          <a:prstGeom prst="rect">
            <a:avLst/>
          </a:prstGeom>
        </p:spPr>
      </p:pic>
      <p:sp>
        <p:nvSpPr>
          <p:cNvPr id="9" name="Sprechblase: rechteckig mit abgerundeten Ecken 8">
            <a:extLst>
              <a:ext uri="{FF2B5EF4-FFF2-40B4-BE49-F238E27FC236}">
                <a16:creationId xmlns:a16="http://schemas.microsoft.com/office/drawing/2014/main" id="{6F5BCBC2-5760-486B-5DC9-E49C2AEB12A9}"/>
              </a:ext>
            </a:extLst>
          </p:cNvPr>
          <p:cNvSpPr/>
          <p:nvPr/>
        </p:nvSpPr>
        <p:spPr>
          <a:xfrm>
            <a:off x="1343472" y="3717032"/>
            <a:ext cx="2669312" cy="825443"/>
          </a:xfrm>
          <a:prstGeom prst="wedgeRoundRectCallout">
            <a:avLst>
              <a:gd name="adj1" fmla="val 49989"/>
              <a:gd name="adj2" fmla="val 85414"/>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l">
              <a:buFontTx/>
              <a:buNone/>
            </a:pPr>
            <a:r>
              <a:rPr lang="de-DE" sz="1200" dirty="0">
                <a:solidFill>
                  <a:schemeClr val="tx1"/>
                </a:solidFill>
              </a:rPr>
              <a:t>Die Checklisten auf den Übersichtsseiten können Sie gleich zum Abhaken verwenden.</a:t>
            </a:r>
          </a:p>
        </p:txBody>
      </p:sp>
      <p:sp>
        <p:nvSpPr>
          <p:cNvPr id="13" name="Foliennummernplatzhalter 4">
            <a:extLst>
              <a:ext uri="{FF2B5EF4-FFF2-40B4-BE49-F238E27FC236}">
                <a16:creationId xmlns:a16="http://schemas.microsoft.com/office/drawing/2014/main" id="{D4E57BC9-44E9-DEDD-FF17-3E4DE5B0AE13}"/>
              </a:ext>
            </a:extLst>
          </p:cNvPr>
          <p:cNvSpPr txBox="1">
            <a:spLocks/>
          </p:cNvSpPr>
          <p:nvPr/>
        </p:nvSpPr>
        <p:spPr bwMode="auto">
          <a:xfrm>
            <a:off x="551253" y="6477000"/>
            <a:ext cx="276504" cy="280987"/>
          </a:xfrm>
          <a:prstGeom prst="rect">
            <a:avLst/>
          </a:prstGeom>
          <a:noFill/>
          <a:ln>
            <a:noFill/>
          </a:ln>
          <a:effectLst/>
        </p:spPr>
        <p:txBody>
          <a:bodyPr vert="horz" wrap="square" lIns="0" tIns="45720" rIns="0" bIns="45720" numCol="1" anchor="t" anchorCtr="0" compatLnSpc="1">
            <a:prstTxWarp prst="textNoShape">
              <a:avLst/>
            </a:prstTxWarp>
          </a:bodyPr>
          <a:lstStyle>
            <a:defPPr>
              <a:defRPr lang="de-DE"/>
            </a:defPPr>
            <a:lvl1pPr algn="r" rtl="0" eaLnBrk="0" fontAlgn="base" hangingPunct="0">
              <a:spcBef>
                <a:spcPct val="0"/>
              </a:spcBef>
              <a:spcAft>
                <a:spcPct val="0"/>
              </a:spcAft>
              <a:defRPr sz="1000" kern="1200">
                <a:solidFill>
                  <a:srgbClr val="3B687F"/>
                </a:solidFill>
                <a:latin typeface="Arial" charset="0"/>
                <a:ea typeface="ＭＳ Ｐゴシック"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pPr algn="l">
              <a:defRPr/>
            </a:pPr>
            <a:fld id="{894680D0-7A83-433A-9719-C4143F27F647}" type="slidenum">
              <a:rPr lang="de-DE" smtClean="0"/>
              <a:pPr algn="l">
                <a:defRPr/>
              </a:pPr>
              <a:t>6</a:t>
            </a:fld>
            <a:endParaRPr lang="de-DE" dirty="0"/>
          </a:p>
        </p:txBody>
      </p:sp>
    </p:spTree>
    <p:extLst>
      <p:ext uri="{BB962C8B-B14F-4D97-AF65-F5344CB8AC3E}">
        <p14:creationId xmlns:p14="http://schemas.microsoft.com/office/powerpoint/2010/main" val="1787981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itel 1">
            <a:extLst>
              <a:ext uri="{FF2B5EF4-FFF2-40B4-BE49-F238E27FC236}">
                <a16:creationId xmlns:a16="http://schemas.microsoft.com/office/drawing/2014/main" id="{1560C206-A2DB-5D89-01F5-5D0019CDEB4D}"/>
              </a:ext>
            </a:extLst>
          </p:cNvPr>
          <p:cNvSpPr>
            <a:spLocks noGrp="1"/>
          </p:cNvSpPr>
          <p:nvPr>
            <p:ph type="title"/>
          </p:nvPr>
        </p:nvSpPr>
        <p:spPr/>
        <p:txBody>
          <a:bodyPr/>
          <a:lstStyle/>
          <a:p>
            <a:r>
              <a:rPr lang="de-DE" dirty="0"/>
              <a:t>Wo stehen Sie gerade?</a:t>
            </a:r>
          </a:p>
        </p:txBody>
      </p:sp>
      <p:sp>
        <p:nvSpPr>
          <p:cNvPr id="22" name="Inhaltsplatzhalter 2">
            <a:extLst>
              <a:ext uri="{FF2B5EF4-FFF2-40B4-BE49-F238E27FC236}">
                <a16:creationId xmlns:a16="http://schemas.microsoft.com/office/drawing/2014/main" id="{965A8F33-C531-F270-CDCA-88741FAA0EA1}"/>
              </a:ext>
            </a:extLst>
          </p:cNvPr>
          <p:cNvSpPr>
            <a:spLocks noGrp="1"/>
          </p:cNvSpPr>
          <p:nvPr>
            <p:ph idx="1"/>
          </p:nvPr>
        </p:nvSpPr>
        <p:spPr/>
        <p:txBody>
          <a:bodyPr/>
          <a:lstStyle/>
          <a:p>
            <a:pPr marL="0" indent="0">
              <a:buNone/>
            </a:pPr>
            <a:r>
              <a:rPr lang="de-DE" sz="1400" dirty="0"/>
              <a:t>Schön, dass Sie dabei sind! Wir möchten Sie gerne dort abholen, wo Sie gerade stehen.</a:t>
            </a:r>
          </a:p>
          <a:p>
            <a:pPr marL="0" indent="0">
              <a:buNone/>
            </a:pPr>
            <a:endParaRPr lang="de-DE" dirty="0"/>
          </a:p>
          <a:p>
            <a:pPr marL="0" indent="0">
              <a:buNone/>
            </a:pPr>
            <a:endParaRPr lang="de-DE" dirty="0"/>
          </a:p>
        </p:txBody>
      </p:sp>
      <p:sp>
        <p:nvSpPr>
          <p:cNvPr id="4" name="Fußzeilenplatzhalter 3">
            <a:extLst>
              <a:ext uri="{FF2B5EF4-FFF2-40B4-BE49-F238E27FC236}">
                <a16:creationId xmlns:a16="http://schemas.microsoft.com/office/drawing/2014/main" id="{BB42F006-1408-D6B9-3870-AE8E3E520370}"/>
              </a:ext>
            </a:extLst>
          </p:cNvPr>
          <p:cNvSpPr>
            <a:spLocks noGrp="1"/>
          </p:cNvSpPr>
          <p:nvPr>
            <p:ph type="ftr" sz="quarter" idx="3"/>
          </p:nvPr>
        </p:nvSpPr>
        <p:spPr/>
        <p:txBody>
          <a:bodyPr/>
          <a:lstStyle/>
          <a:p>
            <a:r>
              <a:rPr lang="de-DE" b="1" dirty="0"/>
              <a:t>Handlungshilfe Klimamanagement für Einsteiger | © LfU | IZU Infozentrum UmweltWirtschaft | 2023</a:t>
            </a:r>
            <a:endParaRPr lang="de-DE" dirty="0"/>
          </a:p>
        </p:txBody>
      </p:sp>
      <p:sp>
        <p:nvSpPr>
          <p:cNvPr id="23" name="Rechteck: abgerundete Ecken 60">
            <a:extLst>
              <a:ext uri="{FF2B5EF4-FFF2-40B4-BE49-F238E27FC236}">
                <a16:creationId xmlns:a16="http://schemas.microsoft.com/office/drawing/2014/main" id="{B15B0814-E4DF-5030-3AC2-F4FE9E56DA14}"/>
              </a:ext>
            </a:extLst>
          </p:cNvPr>
          <p:cNvSpPr/>
          <p:nvPr/>
        </p:nvSpPr>
        <p:spPr>
          <a:xfrm>
            <a:off x="551384" y="2276872"/>
            <a:ext cx="2520000" cy="980530"/>
          </a:xfrm>
          <a:prstGeom prst="roundRect">
            <a:avLst/>
          </a:prstGeom>
          <a:solidFill>
            <a:srgbClr val="526E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t>Haben Sie schon eine Klimabilanz erstellt?</a:t>
            </a:r>
          </a:p>
        </p:txBody>
      </p:sp>
      <p:sp>
        <p:nvSpPr>
          <p:cNvPr id="24" name="Rechteck: abgerundete Ecken 60">
            <a:extLst>
              <a:ext uri="{FF2B5EF4-FFF2-40B4-BE49-F238E27FC236}">
                <a16:creationId xmlns:a16="http://schemas.microsoft.com/office/drawing/2014/main" id="{7D504709-109E-6521-ED5E-19DF8C78A21D}"/>
              </a:ext>
            </a:extLst>
          </p:cNvPr>
          <p:cNvSpPr/>
          <p:nvPr/>
        </p:nvSpPr>
        <p:spPr>
          <a:xfrm>
            <a:off x="4007768" y="2276872"/>
            <a:ext cx="2520000" cy="980530"/>
          </a:xfrm>
          <a:prstGeom prst="roundRect">
            <a:avLst/>
          </a:prstGeom>
          <a:solidFill>
            <a:srgbClr val="526E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200" dirty="0"/>
              <a:t>Super. Haben Sie auch schon Klimaziele definiert?</a:t>
            </a:r>
          </a:p>
        </p:txBody>
      </p:sp>
      <p:sp>
        <p:nvSpPr>
          <p:cNvPr id="25" name="Pfeil: nach rechts 46">
            <a:extLst>
              <a:ext uri="{FF2B5EF4-FFF2-40B4-BE49-F238E27FC236}">
                <a16:creationId xmlns:a16="http://schemas.microsoft.com/office/drawing/2014/main" id="{87BB8142-E879-BA53-80E7-446B98143D33}"/>
              </a:ext>
            </a:extLst>
          </p:cNvPr>
          <p:cNvSpPr/>
          <p:nvPr/>
        </p:nvSpPr>
        <p:spPr>
          <a:xfrm rot="5400000">
            <a:off x="1522377" y="3571456"/>
            <a:ext cx="763193" cy="140550"/>
          </a:xfrm>
          <a:prstGeom prst="rightArrow">
            <a:avLst/>
          </a:prstGeom>
          <a:solidFill>
            <a:srgbClr val="B8BA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200" dirty="0"/>
          </a:p>
        </p:txBody>
      </p:sp>
      <p:sp>
        <p:nvSpPr>
          <p:cNvPr id="26" name="Pfeil: nach rechts 46">
            <a:extLst>
              <a:ext uri="{FF2B5EF4-FFF2-40B4-BE49-F238E27FC236}">
                <a16:creationId xmlns:a16="http://schemas.microsoft.com/office/drawing/2014/main" id="{65C58409-BCBF-EEA8-1C38-B0CB632B460A}"/>
              </a:ext>
            </a:extLst>
          </p:cNvPr>
          <p:cNvSpPr/>
          <p:nvPr/>
        </p:nvSpPr>
        <p:spPr>
          <a:xfrm rot="5400000">
            <a:off x="5112721" y="3568724"/>
            <a:ext cx="763193" cy="140550"/>
          </a:xfrm>
          <a:prstGeom prst="rightArrow">
            <a:avLst/>
          </a:prstGeom>
          <a:solidFill>
            <a:srgbClr val="B8BA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200" dirty="0"/>
          </a:p>
        </p:txBody>
      </p:sp>
      <p:sp>
        <p:nvSpPr>
          <p:cNvPr id="27" name="Pfeil: nach rechts 46">
            <a:extLst>
              <a:ext uri="{FF2B5EF4-FFF2-40B4-BE49-F238E27FC236}">
                <a16:creationId xmlns:a16="http://schemas.microsoft.com/office/drawing/2014/main" id="{35AF3BA2-9C60-00D9-2843-A208CA21E319}"/>
              </a:ext>
            </a:extLst>
          </p:cNvPr>
          <p:cNvSpPr/>
          <p:nvPr/>
        </p:nvSpPr>
        <p:spPr>
          <a:xfrm>
            <a:off x="3071384" y="2604628"/>
            <a:ext cx="967407" cy="176298"/>
          </a:xfrm>
          <a:prstGeom prst="rightArrow">
            <a:avLst/>
          </a:prstGeom>
          <a:solidFill>
            <a:srgbClr val="B8BA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200" dirty="0"/>
          </a:p>
        </p:txBody>
      </p:sp>
      <p:sp>
        <p:nvSpPr>
          <p:cNvPr id="29" name="Rechteck: abgerundete Ecken 54">
            <a:extLst>
              <a:ext uri="{FF2B5EF4-FFF2-40B4-BE49-F238E27FC236}">
                <a16:creationId xmlns:a16="http://schemas.microsoft.com/office/drawing/2014/main" id="{F9B39363-8AAD-35CA-05F1-76D64E049F5B}"/>
              </a:ext>
            </a:extLst>
          </p:cNvPr>
          <p:cNvSpPr/>
          <p:nvPr/>
        </p:nvSpPr>
        <p:spPr>
          <a:xfrm>
            <a:off x="335360" y="4023327"/>
            <a:ext cx="3141481" cy="1899635"/>
          </a:xfrm>
          <a:prstGeom prst="roundRect">
            <a:avLst/>
          </a:prstGeom>
          <a:solidFill>
            <a:srgbClr val="B6C6D0"/>
          </a:solidFill>
          <a:ln w="25400" cap="flat" cmpd="sng" algn="ctr">
            <a:noFill/>
            <a:prstDash val="solid"/>
          </a:ln>
          <a:effectLst/>
        </p:spPr>
        <p:txBody>
          <a:bodyPr rtlCol="0" anchor="ctr"/>
          <a:lstStyle/>
          <a:p>
            <a:pPr algn="ctr"/>
            <a:r>
              <a:rPr lang="de-DE" sz="1200" kern="0" dirty="0">
                <a:latin typeface="Arial"/>
                <a:ea typeface="ＭＳ Ｐゴシック"/>
              </a:rPr>
              <a:t>Eine Klimabilanz ist der erste Schritt. </a:t>
            </a:r>
          </a:p>
          <a:p>
            <a:pPr algn="ctr"/>
            <a:r>
              <a:rPr lang="de-DE" sz="1200" kern="0" dirty="0">
                <a:latin typeface="Arial"/>
                <a:ea typeface="ＭＳ Ｐゴシック"/>
              </a:rPr>
              <a:t>Dabei erfassen Sie die Treibhausgas-Emissionen, die durch die Aktivität Ihres Unternehmens entstehen. Nur wenn Sie den Status Quo erfassen, können Sie strategisch Maßnahmen verfolgen. Bevor es also mit den Maßnahmen weitergeht, helfen wir Ihnen bei der Klimabilanz in der Handlungshilfe </a:t>
            </a:r>
            <a:r>
              <a:rPr lang="de-DE" sz="1200" kern="0" dirty="0">
                <a:latin typeface="Arial"/>
                <a:ea typeface="ＭＳ Ｐゴシック"/>
                <a:hlinkClick r:id="rId2"/>
              </a:rPr>
              <a:t>„Klimaziele für Einsteiger“. </a:t>
            </a:r>
            <a:endParaRPr lang="de-DE" sz="1200" kern="0" dirty="0">
              <a:latin typeface="Arial"/>
              <a:ea typeface="ＭＳ Ｐゴシック"/>
            </a:endParaRPr>
          </a:p>
        </p:txBody>
      </p:sp>
      <p:sp>
        <p:nvSpPr>
          <p:cNvPr id="30" name="Rechteck: abgerundete Ecken 54">
            <a:extLst>
              <a:ext uri="{FF2B5EF4-FFF2-40B4-BE49-F238E27FC236}">
                <a16:creationId xmlns:a16="http://schemas.microsoft.com/office/drawing/2014/main" id="{6D748F8D-7DD0-31D6-3471-5A5B574F1799}"/>
              </a:ext>
            </a:extLst>
          </p:cNvPr>
          <p:cNvSpPr/>
          <p:nvPr/>
        </p:nvSpPr>
        <p:spPr>
          <a:xfrm>
            <a:off x="4255095" y="4024994"/>
            <a:ext cx="2488977" cy="1897968"/>
          </a:xfrm>
          <a:prstGeom prst="roundRect">
            <a:avLst/>
          </a:prstGeom>
          <a:solidFill>
            <a:srgbClr val="B6C6D0"/>
          </a:solidFill>
          <a:ln w="25400" cap="flat" cmpd="sng" algn="ctr">
            <a:noFill/>
            <a:prstDash val="solid"/>
          </a:ln>
          <a:effectLst/>
        </p:spPr>
        <p:txBody>
          <a:bodyPr rtlCol="0" anchor="ctr"/>
          <a:lstStyle/>
          <a:p>
            <a:pPr algn="ctr"/>
            <a:r>
              <a:rPr lang="de-DE" sz="1200" kern="0" dirty="0">
                <a:latin typeface="Arial"/>
                <a:ea typeface="ＭＳ Ｐゴシック"/>
              </a:rPr>
              <a:t>Klimaziele helfen Ihnen Prioritäten zu setzen: Was wollen Sie bis wann erreichen?</a:t>
            </a:r>
          </a:p>
          <a:p>
            <a:pPr algn="ctr"/>
            <a:r>
              <a:rPr lang="de-DE" sz="1200" kern="0" dirty="0">
                <a:latin typeface="Arial"/>
                <a:ea typeface="ＭＳ Ｐゴシック"/>
              </a:rPr>
              <a:t>Bevor es also mit den Maßnahmen weitergeht, helfen wir Ihnen, Ziele zu formulieren in der Handlungshilfe </a:t>
            </a:r>
            <a:r>
              <a:rPr lang="de-DE" sz="1200" kern="0" dirty="0">
                <a:latin typeface="Arial"/>
                <a:ea typeface="ＭＳ Ｐゴシック"/>
                <a:hlinkClick r:id="rId2"/>
              </a:rPr>
              <a:t>„Klimaziele für Einsteiger“. </a:t>
            </a:r>
            <a:endParaRPr lang="de-DE" sz="1200" kern="0" dirty="0">
              <a:latin typeface="Arial"/>
              <a:ea typeface="ＭＳ Ｐゴシック"/>
            </a:endParaRPr>
          </a:p>
        </p:txBody>
      </p:sp>
      <p:sp>
        <p:nvSpPr>
          <p:cNvPr id="31" name="Rechteck: abgerundete Ecken 54">
            <a:extLst>
              <a:ext uri="{FF2B5EF4-FFF2-40B4-BE49-F238E27FC236}">
                <a16:creationId xmlns:a16="http://schemas.microsoft.com/office/drawing/2014/main" id="{56C4D4FB-1DFF-6EBE-2B8D-D506127772FF}"/>
              </a:ext>
            </a:extLst>
          </p:cNvPr>
          <p:cNvSpPr/>
          <p:nvPr/>
        </p:nvSpPr>
        <p:spPr>
          <a:xfrm>
            <a:off x="7498836" y="2276872"/>
            <a:ext cx="4357622" cy="864096"/>
          </a:xfrm>
          <a:prstGeom prst="roundRect">
            <a:avLst/>
          </a:prstGeom>
          <a:solidFill>
            <a:srgbClr val="B6C6D0"/>
          </a:solidFill>
          <a:ln w="25400" cap="flat" cmpd="sng" algn="ctr">
            <a:noFill/>
            <a:prstDash val="solid"/>
          </a:ln>
          <a:effectLst/>
        </p:spPr>
        <p:txBody>
          <a:bodyPr rtlCol="0" anchor="ctr"/>
          <a:lstStyle/>
          <a:p>
            <a:pPr algn="ctr"/>
            <a:r>
              <a:rPr lang="de-DE" sz="1200" kern="0" dirty="0">
                <a:latin typeface="Arial"/>
                <a:ea typeface="ＭＳ Ｐゴシック"/>
              </a:rPr>
              <a:t>Perfekt, herzlichen Glückwunsch erstmal! </a:t>
            </a:r>
          </a:p>
          <a:p>
            <a:pPr algn="ctr"/>
            <a:r>
              <a:rPr lang="de-DE" sz="1200" kern="0" dirty="0">
                <a:latin typeface="Arial"/>
                <a:ea typeface="ＭＳ Ｐゴシック"/>
              </a:rPr>
              <a:t>Im nächsten Schritt unterstützen wir Sie in dieser Handlungshilfe dabei, Maßnahmen zu planen. So werden Ihre Ziele hoffentlich bald Realität.</a:t>
            </a:r>
          </a:p>
        </p:txBody>
      </p:sp>
      <p:sp>
        <p:nvSpPr>
          <p:cNvPr id="32" name="Ellipse 31">
            <a:extLst>
              <a:ext uri="{FF2B5EF4-FFF2-40B4-BE49-F238E27FC236}">
                <a16:creationId xmlns:a16="http://schemas.microsoft.com/office/drawing/2014/main" id="{DAC26A71-3AE5-B383-34C4-A68FB1ED7EE5}"/>
              </a:ext>
            </a:extLst>
          </p:cNvPr>
          <p:cNvSpPr/>
          <p:nvPr/>
        </p:nvSpPr>
        <p:spPr>
          <a:xfrm>
            <a:off x="1690075" y="3384574"/>
            <a:ext cx="432049" cy="432049"/>
          </a:xfrm>
          <a:prstGeom prst="ellipse">
            <a:avLst/>
          </a:prstGeom>
          <a:solidFill>
            <a:srgbClr val="76777A"/>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e-DE" sz="1100" dirty="0"/>
              <a:t>Nein</a:t>
            </a:r>
            <a:endParaRPr lang="de-DE" sz="1200" dirty="0"/>
          </a:p>
        </p:txBody>
      </p:sp>
      <p:sp>
        <p:nvSpPr>
          <p:cNvPr id="33" name="Ellipse 32">
            <a:extLst>
              <a:ext uri="{FF2B5EF4-FFF2-40B4-BE49-F238E27FC236}">
                <a16:creationId xmlns:a16="http://schemas.microsoft.com/office/drawing/2014/main" id="{4A7D2038-06EE-0C13-916C-3A5B28899BEE}"/>
              </a:ext>
            </a:extLst>
          </p:cNvPr>
          <p:cNvSpPr/>
          <p:nvPr/>
        </p:nvSpPr>
        <p:spPr>
          <a:xfrm>
            <a:off x="5280048" y="3354667"/>
            <a:ext cx="432049" cy="432049"/>
          </a:xfrm>
          <a:prstGeom prst="ellipse">
            <a:avLst/>
          </a:prstGeom>
          <a:solidFill>
            <a:srgbClr val="76777A"/>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de-DE" sz="1100" dirty="0"/>
              <a:t>Nein</a:t>
            </a:r>
            <a:endParaRPr lang="de-DE" sz="1200" dirty="0"/>
          </a:p>
        </p:txBody>
      </p:sp>
      <p:sp>
        <p:nvSpPr>
          <p:cNvPr id="34" name="Ellipse 33">
            <a:extLst>
              <a:ext uri="{FF2B5EF4-FFF2-40B4-BE49-F238E27FC236}">
                <a16:creationId xmlns:a16="http://schemas.microsoft.com/office/drawing/2014/main" id="{EF71E3B3-6B0D-03E9-2085-818432D0C9E8}"/>
              </a:ext>
            </a:extLst>
          </p:cNvPr>
          <p:cNvSpPr/>
          <p:nvPr/>
        </p:nvSpPr>
        <p:spPr>
          <a:xfrm>
            <a:off x="3260816" y="2484285"/>
            <a:ext cx="432049" cy="432049"/>
          </a:xfrm>
          <a:prstGeom prst="ellipse">
            <a:avLst/>
          </a:prstGeom>
          <a:solidFill>
            <a:srgbClr val="F9AA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prstClr val="white"/>
                </a:solidFill>
                <a:effectLst/>
                <a:uLnTx/>
                <a:uFillTx/>
                <a:latin typeface="Calibri" panose="020F0502020204030204"/>
                <a:ea typeface="+mn-ea"/>
                <a:cs typeface="+mn-cs"/>
              </a:rPr>
              <a:t>Ja</a:t>
            </a:r>
          </a:p>
        </p:txBody>
      </p:sp>
      <p:sp>
        <p:nvSpPr>
          <p:cNvPr id="28" name="Pfeil: nach rechts 46">
            <a:extLst>
              <a:ext uri="{FF2B5EF4-FFF2-40B4-BE49-F238E27FC236}">
                <a16:creationId xmlns:a16="http://schemas.microsoft.com/office/drawing/2014/main" id="{11CAFC58-F540-292F-5E9D-AEBD68C8C94C}"/>
              </a:ext>
            </a:extLst>
          </p:cNvPr>
          <p:cNvSpPr/>
          <p:nvPr/>
        </p:nvSpPr>
        <p:spPr>
          <a:xfrm>
            <a:off x="6532704" y="2618200"/>
            <a:ext cx="967407" cy="176298"/>
          </a:xfrm>
          <a:prstGeom prst="rightArrow">
            <a:avLst/>
          </a:prstGeom>
          <a:solidFill>
            <a:srgbClr val="B8BA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200" dirty="0"/>
          </a:p>
        </p:txBody>
      </p:sp>
      <p:sp>
        <p:nvSpPr>
          <p:cNvPr id="35" name="Ellipse 34">
            <a:extLst>
              <a:ext uri="{FF2B5EF4-FFF2-40B4-BE49-F238E27FC236}">
                <a16:creationId xmlns:a16="http://schemas.microsoft.com/office/drawing/2014/main" id="{B6849DF8-E163-D2FF-537C-B0B17C8EE32D}"/>
              </a:ext>
            </a:extLst>
          </p:cNvPr>
          <p:cNvSpPr/>
          <p:nvPr/>
        </p:nvSpPr>
        <p:spPr>
          <a:xfrm>
            <a:off x="6766018" y="2484285"/>
            <a:ext cx="432049" cy="432049"/>
          </a:xfrm>
          <a:prstGeom prst="ellipse">
            <a:avLst/>
          </a:prstGeom>
          <a:solidFill>
            <a:srgbClr val="F9AA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de-DE" sz="1200" b="0" i="0" u="none" strike="noStrike" kern="0" cap="none" spc="0" normalizeH="0" baseline="0" noProof="0" dirty="0">
                <a:ln>
                  <a:noFill/>
                </a:ln>
                <a:solidFill>
                  <a:prstClr val="white"/>
                </a:solidFill>
                <a:effectLst/>
                <a:uLnTx/>
                <a:uFillTx/>
                <a:latin typeface="Calibri" panose="020F0502020204030204"/>
                <a:ea typeface="+mn-ea"/>
                <a:cs typeface="+mn-cs"/>
              </a:rPr>
              <a:t>Ja</a:t>
            </a:r>
          </a:p>
        </p:txBody>
      </p:sp>
      <p:sp>
        <p:nvSpPr>
          <p:cNvPr id="2" name="Foliennummernplatzhalter 4">
            <a:extLst>
              <a:ext uri="{FF2B5EF4-FFF2-40B4-BE49-F238E27FC236}">
                <a16:creationId xmlns:a16="http://schemas.microsoft.com/office/drawing/2014/main" id="{DD3A3747-1A99-ED97-796E-B99B1BD18796}"/>
              </a:ext>
            </a:extLst>
          </p:cNvPr>
          <p:cNvSpPr txBox="1">
            <a:spLocks/>
          </p:cNvSpPr>
          <p:nvPr/>
        </p:nvSpPr>
        <p:spPr bwMode="auto">
          <a:xfrm>
            <a:off x="551253" y="6477000"/>
            <a:ext cx="276504" cy="280987"/>
          </a:xfrm>
          <a:prstGeom prst="rect">
            <a:avLst/>
          </a:prstGeom>
          <a:noFill/>
          <a:ln>
            <a:noFill/>
          </a:ln>
          <a:effectLst/>
        </p:spPr>
        <p:txBody>
          <a:bodyPr vert="horz" wrap="square" lIns="0" tIns="45720" rIns="0" bIns="45720" numCol="1" anchor="t" anchorCtr="0" compatLnSpc="1">
            <a:prstTxWarp prst="textNoShape">
              <a:avLst/>
            </a:prstTxWarp>
          </a:bodyPr>
          <a:lstStyle>
            <a:defPPr>
              <a:defRPr lang="de-DE"/>
            </a:defPPr>
            <a:lvl1pPr algn="r" rtl="0" eaLnBrk="0" fontAlgn="base" hangingPunct="0">
              <a:spcBef>
                <a:spcPct val="0"/>
              </a:spcBef>
              <a:spcAft>
                <a:spcPct val="0"/>
              </a:spcAft>
              <a:defRPr sz="1000" kern="1200">
                <a:solidFill>
                  <a:srgbClr val="3B687F"/>
                </a:solidFill>
                <a:latin typeface="Arial" charset="0"/>
                <a:ea typeface="ＭＳ Ｐゴシック"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pPr algn="l">
              <a:defRPr/>
            </a:pPr>
            <a:fld id="{894680D0-7A83-433A-9719-C4143F27F647}" type="slidenum">
              <a:rPr lang="de-DE" smtClean="0"/>
              <a:pPr algn="l">
                <a:defRPr/>
              </a:pPr>
              <a:t>7</a:t>
            </a:fld>
            <a:endParaRPr lang="de-DE" dirty="0"/>
          </a:p>
        </p:txBody>
      </p:sp>
    </p:spTree>
    <p:extLst>
      <p:ext uri="{BB962C8B-B14F-4D97-AF65-F5344CB8AC3E}">
        <p14:creationId xmlns:p14="http://schemas.microsoft.com/office/powerpoint/2010/main" val="689287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el 1">
            <a:extLst>
              <a:ext uri="{FF2B5EF4-FFF2-40B4-BE49-F238E27FC236}">
                <a16:creationId xmlns:a16="http://schemas.microsoft.com/office/drawing/2014/main" id="{FADB9DA2-A00E-06D7-3B8A-D48C6F938563}"/>
              </a:ext>
            </a:extLst>
          </p:cNvPr>
          <p:cNvSpPr>
            <a:spLocks noGrp="1" noChangeArrowheads="1"/>
          </p:cNvSpPr>
          <p:nvPr>
            <p:ph type="title"/>
          </p:nvPr>
        </p:nvSpPr>
        <p:spPr>
          <a:xfrm>
            <a:off x="550863" y="935038"/>
            <a:ext cx="11256962" cy="500062"/>
          </a:xfrm>
        </p:spPr>
        <p:txBody>
          <a:bodyPr/>
          <a:lstStyle/>
          <a:p>
            <a:pPr eaLnBrk="1" hangingPunct="1"/>
            <a:r>
              <a:rPr lang="de-DE" altLang="en-US" dirty="0"/>
              <a:t>Maßnahmen zur Vermeidung und Reduktion von Emissionen</a:t>
            </a:r>
          </a:p>
        </p:txBody>
      </p:sp>
      <p:sp>
        <p:nvSpPr>
          <p:cNvPr id="50181" name="Foliennummernplatzhalter 4">
            <a:extLst>
              <a:ext uri="{FF2B5EF4-FFF2-40B4-BE49-F238E27FC236}">
                <a16:creationId xmlns:a16="http://schemas.microsoft.com/office/drawing/2014/main" id="{421DA910-887C-C9FA-AC22-73EFD71B50F2}"/>
              </a:ext>
            </a:extLst>
          </p:cNvPr>
          <p:cNvSpPr>
            <a:spLocks noGrp="1"/>
          </p:cNvSpPr>
          <p:nvPr>
            <p:ph type="sldNum"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fld id="{DE498232-EB2E-4710-B905-2FBFC2ACA60A}" type="slidenum">
              <a:rPr kumimoji="0" lang="de-DE" altLang="en-US" sz="1000" b="0" i="0" u="none" strike="noStrike" kern="1200" cap="none" spc="0" normalizeH="0" baseline="0" noProof="0" smtClean="0">
                <a:ln>
                  <a:noFill/>
                </a:ln>
                <a:solidFill>
                  <a:srgbClr val="3B687F"/>
                </a:solidFill>
                <a:effectLst/>
                <a:uLnTx/>
                <a:uFillTx/>
                <a:latin typeface="Arial" panose="020B0604020202020204" pitchFamily="34" charset="0"/>
                <a:ea typeface="ＭＳ Ｐゴシック" panose="020B0600070205080204" pitchFamily="34" charset="-128"/>
                <a:cs typeface="+mn-cs"/>
              </a:rPr>
              <a:pPr marL="0" marR="0" lvl="0" indent="0" algn="l" defTabSz="914400" rtl="0" eaLnBrk="0" fontAlgn="base" latinLnBrk="0" hangingPunct="0">
                <a:lnSpc>
                  <a:spcPct val="100000"/>
                </a:lnSpc>
                <a:spcBef>
                  <a:spcPct val="0"/>
                </a:spcBef>
                <a:spcAft>
                  <a:spcPct val="0"/>
                </a:spcAft>
                <a:buClrTx/>
                <a:buSzTx/>
                <a:buFontTx/>
                <a:buNone/>
                <a:tabLst/>
                <a:defRPr/>
              </a:pPr>
              <a:t>8</a:t>
            </a:fld>
            <a:endParaRPr kumimoji="0" lang="de-DE" altLang="en-US" sz="1000" b="0" i="0" u="none" strike="noStrike" kern="1200" cap="none" spc="0" normalizeH="0" baseline="0" noProof="0" dirty="0">
              <a:ln>
                <a:noFill/>
              </a:ln>
              <a:solidFill>
                <a:srgbClr val="3B687F"/>
              </a:solidFill>
              <a:effectLst/>
              <a:uLnTx/>
              <a:uFillTx/>
              <a:latin typeface="Arial" panose="020B0604020202020204" pitchFamily="34" charset="0"/>
              <a:ea typeface="ＭＳ Ｐゴシック" panose="020B0600070205080204" pitchFamily="34" charset="-128"/>
              <a:cs typeface="+mn-cs"/>
            </a:endParaRPr>
          </a:p>
        </p:txBody>
      </p:sp>
      <p:sp>
        <p:nvSpPr>
          <p:cNvPr id="3" name="Rectangle 8">
            <a:extLst>
              <a:ext uri="{FF2B5EF4-FFF2-40B4-BE49-F238E27FC236}">
                <a16:creationId xmlns:a16="http://schemas.microsoft.com/office/drawing/2014/main" id="{BACDA59B-75FE-2BBA-479F-2349D798A942}"/>
              </a:ext>
            </a:extLst>
          </p:cNvPr>
          <p:cNvSpPr>
            <a:spLocks noGrp="1" noChangeArrowheads="1"/>
          </p:cNvSpPr>
          <p:nvPr>
            <p:ph type="ftr" sz="quarter" idx="3"/>
          </p:nvPr>
        </p:nvSpPr>
        <p:spPr bwMode="auto">
          <a:xfrm>
            <a:off x="5624354" y="6475412"/>
            <a:ext cx="6183646"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45720" rIns="0" bIns="45720" numCol="1" anchor="t" anchorCtr="0" compatLnSpc="1">
            <a:prstTxWarp prst="textNoShape">
              <a:avLst/>
            </a:prstTxWarp>
          </a:bodyPr>
          <a:lstStyle>
            <a:lvl1pPr>
              <a:defRPr sz="1000" b="1">
                <a:solidFill>
                  <a:srgbClr val="3B687F"/>
                </a:solidFill>
              </a:defRPr>
            </a:lvl1pPr>
          </a:lstStyle>
          <a:p>
            <a:r>
              <a:rPr lang="de-DE" altLang="de-DE" dirty="0"/>
              <a:t>Handlungshilfe Klimamanagement für Einsteiger </a:t>
            </a:r>
            <a:r>
              <a:rPr lang="de-DE" dirty="0"/>
              <a:t>| © LfU | IZU Infozentrum UmweltWirtschaft | 2023</a:t>
            </a:r>
          </a:p>
        </p:txBody>
      </p:sp>
      <p:grpSp>
        <p:nvGrpSpPr>
          <p:cNvPr id="9" name="Gruppieren 8"/>
          <p:cNvGrpSpPr/>
          <p:nvPr/>
        </p:nvGrpSpPr>
        <p:grpSpPr>
          <a:xfrm>
            <a:off x="550863" y="1664196"/>
            <a:ext cx="6193209" cy="4616648"/>
            <a:chOff x="550863" y="1664196"/>
            <a:chExt cx="6193209" cy="4616648"/>
          </a:xfrm>
        </p:grpSpPr>
        <p:sp>
          <p:nvSpPr>
            <p:cNvPr id="4" name="Textfeld 8">
              <a:extLst>
                <a:ext uri="{FF2B5EF4-FFF2-40B4-BE49-F238E27FC236}">
                  <a16:creationId xmlns:a16="http://schemas.microsoft.com/office/drawing/2014/main" id="{9C9034D1-5275-555D-6473-4884BD277693}"/>
                </a:ext>
              </a:extLst>
            </p:cNvPr>
            <p:cNvSpPr txBox="1">
              <a:spLocks noChangeArrowheads="1"/>
            </p:cNvSpPr>
            <p:nvPr/>
          </p:nvSpPr>
          <p:spPr bwMode="auto">
            <a:xfrm>
              <a:off x="550863" y="1664196"/>
              <a:ext cx="6193209" cy="4616648"/>
            </a:xfrm>
            <a:prstGeom prst="rect">
              <a:avLst/>
            </a:prstGeom>
            <a:noFill/>
            <a:ln>
              <a:noFill/>
            </a:ln>
          </p:spPr>
          <p:txBody>
            <a:bodyPr>
              <a:spAutoFit/>
            </a:bodyPr>
            <a:lstStyle>
              <a:lvl1pPr>
                <a:defRPr sz="2400">
                  <a:solidFill>
                    <a:schemeClr val="tx1"/>
                  </a:solidFill>
                  <a:latin typeface="Arial" panose="020B0604020202020204" pitchFamily="34" charset="0"/>
                  <a:ea typeface="ＭＳ Ｐゴシック" panose="020B0600070205080204" pitchFamily="34" charset="-128"/>
                </a:defRPr>
              </a:lvl1pPr>
              <a:lvl2pPr>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just">
                <a:defRPr/>
              </a:pPr>
              <a:r>
                <a:rPr lang="de-DE" altLang="en-US" sz="1400" dirty="0"/>
                <a:t>Im Fokus dieser Handlungshilfe stehen allgemein Maßnahmen zur </a:t>
              </a:r>
              <a:r>
                <a:rPr lang="de-DE" altLang="en-US" sz="1400" b="1" dirty="0"/>
                <a:t>Vermeidung</a:t>
              </a:r>
              <a:r>
                <a:rPr lang="de-DE" altLang="en-US" sz="1400" dirty="0"/>
                <a:t> und </a:t>
              </a:r>
              <a:r>
                <a:rPr lang="de-DE" altLang="en-US" sz="1400" b="1" dirty="0"/>
                <a:t>Reduktion von Emissionen im Betrieb</a:t>
              </a:r>
              <a:r>
                <a:rPr lang="de-DE" altLang="en-US" sz="1400" dirty="0"/>
                <a:t>. </a:t>
              </a:r>
              <a:r>
                <a:rPr lang="de-DE" altLang="en-US" sz="1400" dirty="0">
                  <a:solidFill>
                    <a:srgbClr val="000000"/>
                  </a:solidFill>
                </a:rPr>
                <a:t>Die Maßnahmen können das Unternehmen direkt betreffen (z. B. durch Energieeffizienz-</a:t>
              </a:r>
              <a:r>
                <a:rPr lang="de-DE" altLang="en-US" sz="1400" dirty="0" err="1">
                  <a:solidFill>
                    <a:srgbClr val="000000"/>
                  </a:solidFill>
                </a:rPr>
                <a:t>maßnahmen</a:t>
              </a:r>
              <a:r>
                <a:rPr lang="de-DE" altLang="en-US" sz="1400" dirty="0">
                  <a:solidFill>
                    <a:srgbClr val="000000"/>
                  </a:solidFill>
                </a:rPr>
                <a:t>) oder Emissionen in der Wertschöpfungskette reduzieren (z. B. durch den Einkauf klimafreundlicher Produkte). </a:t>
              </a:r>
            </a:p>
            <a:p>
              <a:pPr algn="just">
                <a:defRPr/>
              </a:pPr>
              <a:r>
                <a:rPr lang="de-DE" altLang="en-US" sz="1400" dirty="0">
                  <a:solidFill>
                    <a:srgbClr val="000000"/>
                  </a:solidFill>
                </a:rPr>
                <a:t>Wir konzertieren uns dabei auf die </a:t>
              </a:r>
              <a:r>
                <a:rPr lang="de-DE" altLang="en-US" sz="1400" b="1" dirty="0">
                  <a:solidFill>
                    <a:srgbClr val="000000"/>
                  </a:solidFill>
                </a:rPr>
                <a:t>direkt beeinflussbaren Emissionen </a:t>
              </a:r>
              <a:r>
                <a:rPr lang="de-DE" altLang="en-US" sz="1400" dirty="0">
                  <a:solidFill>
                    <a:srgbClr val="000000"/>
                  </a:solidFill>
                </a:rPr>
                <a:t>des Unternehmens. Auf den folgenden Folien begleiten wir Sie dabei, basierend auf Ihrer Klimabilanz Emissionsschwerpunkte zu identifizieren und konkrete Maßnahmen zur Erreichung Ihrer Klimaziele abzuleiten.</a:t>
              </a:r>
            </a:p>
            <a:p>
              <a:pPr algn="just">
                <a:defRPr/>
              </a:pPr>
              <a:r>
                <a:rPr lang="de-DE" altLang="en-US" sz="1400" dirty="0">
                  <a:highlight>
                    <a:srgbClr val="FFFFFF"/>
                  </a:highlight>
                </a:rPr>
                <a:t>Um die Klimaziele zu erreichen, sollte meist eine Kombination aus verschiedenen Maßnahmen erfolgen. </a:t>
              </a:r>
              <a:r>
                <a:rPr lang="de-DE" altLang="en-US" sz="1400" b="1" dirty="0">
                  <a:highlight>
                    <a:srgbClr val="FFFFFF"/>
                  </a:highlight>
                </a:rPr>
                <a:t>Die</a:t>
              </a:r>
              <a:r>
                <a:rPr lang="de-DE" altLang="en-US" sz="1400" dirty="0">
                  <a:highlight>
                    <a:srgbClr val="FFFFFF"/>
                  </a:highlight>
                </a:rPr>
                <a:t> </a:t>
              </a:r>
              <a:r>
                <a:rPr lang="de-DE" altLang="en-US" sz="1400" b="1" dirty="0">
                  <a:highlight>
                    <a:srgbClr val="FFFFFF"/>
                  </a:highlight>
                </a:rPr>
                <a:t>Maßnahmen können dabei themenbezogen gebündelt werden, zu sogenannten Handlungsfeldern. </a:t>
              </a:r>
            </a:p>
            <a:p>
              <a:pPr algn="just">
                <a:defRPr/>
              </a:pPr>
              <a:endParaRPr lang="de-DE" altLang="en-US" sz="1400" b="1" dirty="0">
                <a:solidFill>
                  <a:srgbClr val="000000"/>
                </a:solidFill>
                <a:highlight>
                  <a:srgbClr val="FFFFFF"/>
                </a:highlight>
              </a:endParaRPr>
            </a:p>
            <a:p>
              <a:pPr algn="just">
                <a:defRPr/>
              </a:pPr>
              <a:r>
                <a:rPr lang="de-DE" altLang="en-US" sz="1400" dirty="0">
                  <a:solidFill>
                    <a:srgbClr val="000000"/>
                  </a:solidFill>
                  <a:highlight>
                    <a:srgbClr val="FFFFFF"/>
                  </a:highlight>
                </a:rPr>
                <a:t>Wir fokussieren uns auf </a:t>
              </a:r>
              <a:r>
                <a:rPr lang="de-DE" altLang="en-US" sz="1400" dirty="0">
                  <a:solidFill>
                    <a:srgbClr val="000000"/>
                  </a:solidFill>
                </a:rPr>
                <a:t>die Folgenden:</a:t>
              </a:r>
            </a:p>
            <a:p>
              <a:pPr algn="just">
                <a:defRPr/>
              </a:pPr>
              <a:endParaRPr lang="de-DE" altLang="en-US" sz="1400" dirty="0">
                <a:solidFill>
                  <a:srgbClr val="000000"/>
                </a:solidFill>
              </a:endParaRPr>
            </a:p>
            <a:p>
              <a:pPr lvl="1" algn="just">
                <a:defRPr/>
              </a:pPr>
              <a:r>
                <a:rPr lang="de-DE" altLang="en-US" sz="1400" dirty="0">
                  <a:solidFill>
                    <a:srgbClr val="000000"/>
                  </a:solidFill>
                </a:rPr>
                <a:t> Verbesserung der Energieeffizienz</a:t>
              </a:r>
            </a:p>
            <a:p>
              <a:pPr lvl="1" algn="just">
                <a:defRPr/>
              </a:pPr>
              <a:endParaRPr lang="de-DE" altLang="en-US" sz="1400" dirty="0">
                <a:solidFill>
                  <a:srgbClr val="000000"/>
                </a:solidFill>
              </a:endParaRPr>
            </a:p>
            <a:p>
              <a:pPr lvl="1" algn="just">
                <a:defRPr/>
              </a:pPr>
              <a:r>
                <a:rPr lang="de-DE" altLang="en-US" sz="1400" dirty="0">
                  <a:solidFill>
                    <a:srgbClr val="000000"/>
                  </a:solidFill>
                </a:rPr>
                <a:t> Bezug und/oder Erzeugung von erneuerbaren Energien</a:t>
              </a:r>
            </a:p>
            <a:p>
              <a:pPr lvl="1" algn="just">
                <a:defRPr/>
              </a:pPr>
              <a:endParaRPr lang="de-DE" altLang="en-US" sz="1400" dirty="0">
                <a:solidFill>
                  <a:srgbClr val="000000"/>
                </a:solidFill>
              </a:endParaRPr>
            </a:p>
            <a:p>
              <a:pPr lvl="1" algn="just">
                <a:defRPr/>
              </a:pPr>
              <a:r>
                <a:rPr lang="de-DE" altLang="en-US" sz="1400" dirty="0">
                  <a:solidFill>
                    <a:srgbClr val="000000"/>
                  </a:solidFill>
                </a:rPr>
                <a:t> Optimierung des Fuhrparks</a:t>
              </a:r>
            </a:p>
            <a:p>
              <a:pPr lvl="1" algn="just">
                <a:defRPr/>
              </a:pPr>
              <a:endParaRPr lang="de-DE" altLang="en-US" sz="1400" dirty="0">
                <a:solidFill>
                  <a:srgbClr val="000000"/>
                </a:solidFill>
              </a:endParaRPr>
            </a:p>
          </p:txBody>
        </p:sp>
        <p:grpSp>
          <p:nvGrpSpPr>
            <p:cNvPr id="2" name="Gruppieren 1"/>
            <p:cNvGrpSpPr/>
            <p:nvPr/>
          </p:nvGrpSpPr>
          <p:grpSpPr>
            <a:xfrm>
              <a:off x="688975" y="4850498"/>
              <a:ext cx="361950" cy="1198562"/>
              <a:chOff x="688975" y="4653136"/>
              <a:chExt cx="361950" cy="1198562"/>
            </a:xfrm>
          </p:grpSpPr>
          <p:pic>
            <p:nvPicPr>
              <p:cNvPr id="5" name="Grafik 9" descr="Blatt Silhouette">
                <a:extLst>
                  <a:ext uri="{FF2B5EF4-FFF2-40B4-BE49-F238E27FC236}">
                    <a16:creationId xmlns:a16="http://schemas.microsoft.com/office/drawing/2014/main" id="{A93B38EB-5617-1572-F510-9D1F3E29752B}"/>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8975" y="4653136"/>
                <a:ext cx="36036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Grafik 10" descr="Solarmodule Silhouette">
                <a:extLst>
                  <a:ext uri="{FF2B5EF4-FFF2-40B4-BE49-F238E27FC236}">
                    <a16:creationId xmlns:a16="http://schemas.microsoft.com/office/drawing/2014/main" id="{26F9E6B7-60DF-8C4F-7EBC-69BBA9C31137}"/>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0563" y="5048423"/>
                <a:ext cx="36036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Grafik 11" descr="Taxi Silhouette">
                <a:extLst>
                  <a:ext uri="{FF2B5EF4-FFF2-40B4-BE49-F238E27FC236}">
                    <a16:creationId xmlns:a16="http://schemas.microsoft.com/office/drawing/2014/main" id="{C75C4DB6-F312-746C-24D0-11C55C62E874}"/>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8975" y="5491336"/>
                <a:ext cx="36036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8" name="Sprechblase: rechteckig mit abgerundeten Ecken 7">
            <a:extLst>
              <a:ext uri="{FF2B5EF4-FFF2-40B4-BE49-F238E27FC236}">
                <a16:creationId xmlns:a16="http://schemas.microsoft.com/office/drawing/2014/main" id="{97805C7C-897A-62AC-DF12-44A2A32BEBDC}"/>
              </a:ext>
            </a:extLst>
          </p:cNvPr>
          <p:cNvSpPr/>
          <p:nvPr/>
        </p:nvSpPr>
        <p:spPr>
          <a:xfrm>
            <a:off x="7660525" y="1556792"/>
            <a:ext cx="4147300" cy="4392488"/>
          </a:xfrm>
          <a:prstGeom prst="wedgeRoundRectCallout">
            <a:avLst>
              <a:gd name="adj1" fmla="val -59977"/>
              <a:gd name="adj2" fmla="val 19929"/>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r>
              <a:rPr lang="de-DE" sz="1200" dirty="0">
                <a:solidFill>
                  <a:schemeClr val="tx1"/>
                </a:solidFill>
              </a:rPr>
              <a:t>Neben der Vermeidung und Reduktion von Emissionen gibt es auch die Möglichkeit, sogenannte </a:t>
            </a:r>
            <a:r>
              <a:rPr lang="de-DE" sz="1200" b="1" dirty="0">
                <a:solidFill>
                  <a:schemeClr val="tx1"/>
                </a:solidFill>
              </a:rPr>
              <a:t>Emissionszertifikate als Kompensation </a:t>
            </a:r>
            <a:r>
              <a:rPr lang="de-DE" sz="1200" dirty="0">
                <a:solidFill>
                  <a:schemeClr val="tx1"/>
                </a:solidFill>
              </a:rPr>
              <a:t>zu kaufen. Mit dem Geld für die Zertifikate werden in anderen Ländern Treibhausgas-Emissionen vermieden, z. B. indem eine Biogasanlage in Indien einen Kohleofen ersetzt oder Bäume gepflanzt werden, die der Luft Emissionen entziehen sollen. </a:t>
            </a:r>
          </a:p>
          <a:p>
            <a:pPr algn="l">
              <a:defRPr/>
            </a:pPr>
            <a:endParaRPr lang="de-DE" sz="1200" dirty="0">
              <a:solidFill>
                <a:schemeClr val="tx1"/>
              </a:solidFill>
            </a:endParaRPr>
          </a:p>
          <a:p>
            <a:pPr algn="l">
              <a:defRPr/>
            </a:pPr>
            <a:r>
              <a:rPr lang="de-DE" sz="1200" dirty="0">
                <a:solidFill>
                  <a:schemeClr val="tx1"/>
                </a:solidFill>
              </a:rPr>
              <a:t>Da die Wirkung dieser Maßnahmen aktuell </a:t>
            </a:r>
            <a:r>
              <a:rPr lang="de-DE" sz="1200" b="1" dirty="0">
                <a:solidFill>
                  <a:schemeClr val="tx1"/>
                </a:solidFill>
              </a:rPr>
              <a:t>kontrovers diskutiert </a:t>
            </a:r>
            <a:r>
              <a:rPr lang="de-DE" sz="1200" dirty="0">
                <a:solidFill>
                  <a:schemeClr val="tx1"/>
                </a:solidFill>
              </a:rPr>
              <a:t>wird, fokussieren wir uns auf die Vermeidung und Reduktion von Emissionen im Betrieb. So setzen Sie sich glaubwürdig für den Klimaschutz ein und nutzen die Investitionen langfristig für die Weiterentwicklung Ihres Unternehmens.</a:t>
            </a:r>
          </a:p>
          <a:p>
            <a:pPr algn="l">
              <a:defRPr/>
            </a:pPr>
            <a:endParaRPr lang="de-DE" sz="1200" dirty="0">
              <a:solidFill>
                <a:schemeClr val="tx1"/>
              </a:solidFill>
            </a:endParaRPr>
          </a:p>
          <a:p>
            <a:pPr algn="l">
              <a:defRPr/>
            </a:pPr>
            <a:r>
              <a:rPr lang="de-DE" sz="1200" dirty="0">
                <a:solidFill>
                  <a:schemeClr val="tx1"/>
                </a:solidFill>
              </a:rPr>
              <a:t>In der IZU-Handlungshilfe „</a:t>
            </a:r>
            <a:r>
              <a:rPr lang="de-DE" sz="1200" dirty="0">
                <a:solidFill>
                  <a:schemeClr val="tx1"/>
                </a:solidFill>
                <a:hlinkClick r:id="rId5"/>
              </a:rPr>
              <a:t>Klimastrategie</a:t>
            </a:r>
            <a:r>
              <a:rPr lang="de-DE" sz="1200" dirty="0">
                <a:solidFill>
                  <a:schemeClr val="tx1"/>
                </a:solidFill>
              </a:rPr>
              <a:t>“ finden Sie weiterführende Informationen zum Thema Kompensation ab Folie 45.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Inhaltsplatzhalter 8">
            <a:extLst>
              <a:ext uri="{FF2B5EF4-FFF2-40B4-BE49-F238E27FC236}">
                <a16:creationId xmlns:a16="http://schemas.microsoft.com/office/drawing/2014/main" id="{AC801BFE-54F2-1112-9182-079413EAC9FF}"/>
              </a:ext>
            </a:extLst>
          </p:cNvPr>
          <p:cNvSpPr txBox="1">
            <a:spLocks/>
          </p:cNvSpPr>
          <p:nvPr/>
        </p:nvSpPr>
        <p:spPr bwMode="auto">
          <a:xfrm>
            <a:off x="551383" y="2132856"/>
            <a:ext cx="5399999" cy="16334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lgn="just">
              <a:buFontTx/>
              <a:buNone/>
            </a:pPr>
            <a:r>
              <a:rPr lang="de-DE" sz="1400" kern="0" dirty="0"/>
              <a:t>Um Handlungsfelder und die entsprechenden Maßnahmen zur Reduktion von Treibhausgas-Emissionen ableiten zu können, muss als erstes die erstellte Klimabilanz für das Unternehmen ausgewertet werden. Die Ergebnisse der Klimabilanz liefern aufschlussreiche Informationen, wo Sie in Ihrem Unternehmen ansetzen können, um möglichst viele Emissionen einzusparen.</a:t>
            </a:r>
            <a:endParaRPr lang="de-DE" sz="1400" kern="0" dirty="0">
              <a:solidFill>
                <a:srgbClr val="FF0000"/>
              </a:solidFill>
            </a:endParaRPr>
          </a:p>
        </p:txBody>
      </p:sp>
      <p:sp>
        <p:nvSpPr>
          <p:cNvPr id="2" name="Titel 1">
            <a:extLst>
              <a:ext uri="{FF2B5EF4-FFF2-40B4-BE49-F238E27FC236}">
                <a16:creationId xmlns:a16="http://schemas.microsoft.com/office/drawing/2014/main" id="{EFCBCA7E-C479-54B4-663F-756399C61A22}"/>
              </a:ext>
            </a:extLst>
          </p:cNvPr>
          <p:cNvSpPr>
            <a:spLocks noGrp="1"/>
          </p:cNvSpPr>
          <p:nvPr>
            <p:ph type="title"/>
          </p:nvPr>
        </p:nvSpPr>
        <p:spPr/>
        <p:txBody>
          <a:bodyPr/>
          <a:lstStyle/>
          <a:p>
            <a:r>
              <a:rPr kumimoji="0" lang="de-DE" sz="2800" b="1" i="0" u="none" strike="noStrike" kern="1200" cap="none" spc="0" normalizeH="0" baseline="0" noProof="0" dirty="0">
                <a:ln>
                  <a:noFill/>
                </a:ln>
                <a:effectLst/>
                <a:uLnTx/>
                <a:uFillTx/>
                <a:latin typeface="Arial"/>
                <a:ea typeface="ＭＳ Ｐゴシック"/>
                <a:cs typeface="+mj-cs"/>
              </a:rPr>
              <a:t>Emissionsschwerpunkte identifizieren</a:t>
            </a:r>
            <a:endParaRPr lang="de-DE" dirty="0"/>
          </a:p>
        </p:txBody>
      </p:sp>
      <p:sp>
        <p:nvSpPr>
          <p:cNvPr id="4" name="Fußzeilenplatzhalter 3">
            <a:extLst>
              <a:ext uri="{FF2B5EF4-FFF2-40B4-BE49-F238E27FC236}">
                <a16:creationId xmlns:a16="http://schemas.microsoft.com/office/drawing/2014/main" id="{84F5380E-DB1A-9332-EC69-BC3578E97277}"/>
              </a:ext>
            </a:extLst>
          </p:cNvPr>
          <p:cNvSpPr>
            <a:spLocks noGrp="1"/>
          </p:cNvSpPr>
          <p:nvPr>
            <p:ph type="ftr" sz="quarter" idx="3"/>
          </p:nvPr>
        </p:nvSpPr>
        <p:spPr/>
        <p:txBody>
          <a:bodyPr/>
          <a:lstStyle/>
          <a:p>
            <a:r>
              <a:rPr lang="de-DE" b="1" dirty="0"/>
              <a:t>Handlungshilfe Klimamanagement für Einsteiger | © LfU | IZU Infozentrum UmweltWirtschaft | 2023</a:t>
            </a:r>
            <a:endParaRPr lang="de-DE" dirty="0"/>
          </a:p>
        </p:txBody>
      </p:sp>
      <p:sp>
        <p:nvSpPr>
          <p:cNvPr id="20" name="Inhaltsplatzhalter 8">
            <a:extLst>
              <a:ext uri="{FF2B5EF4-FFF2-40B4-BE49-F238E27FC236}">
                <a16:creationId xmlns:a16="http://schemas.microsoft.com/office/drawing/2014/main" id="{99B49FC1-5FE2-DDEE-A1D8-94BC2747B886}"/>
              </a:ext>
            </a:extLst>
          </p:cNvPr>
          <p:cNvSpPr txBox="1">
            <a:spLocks/>
          </p:cNvSpPr>
          <p:nvPr/>
        </p:nvSpPr>
        <p:spPr bwMode="auto">
          <a:xfrm>
            <a:off x="6407998" y="2132856"/>
            <a:ext cx="5400000" cy="20801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45720" rIns="0" bIns="45720" numCol="1"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lnSpc>
                <a:spcPts val="1600"/>
              </a:lnSpc>
              <a:spcBef>
                <a:spcPts val="800"/>
              </a:spcBef>
              <a:spcAft>
                <a:spcPct val="0"/>
              </a:spcAft>
              <a:buChar char="–"/>
              <a:defRPr sz="1200">
                <a:solidFill>
                  <a:schemeClr val="tx1"/>
                </a:solidFill>
                <a:latin typeface="+mn-lt"/>
                <a:ea typeface="+mn-ea"/>
              </a:defRPr>
            </a:lvl4pPr>
            <a:lvl5pPr marL="2112963" indent="-228600" algn="l" rtl="0" eaLnBrk="1" fontAlgn="base" hangingPunct="1">
              <a:lnSpc>
                <a:spcPts val="1600"/>
              </a:lnSpc>
              <a:spcBef>
                <a:spcPts val="800"/>
              </a:spcBef>
              <a:spcAft>
                <a:spcPct val="0"/>
              </a:spcAft>
              <a:buChar char="»"/>
              <a:defRPr sz="12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indent="0" algn="just">
              <a:buNone/>
            </a:pPr>
            <a:r>
              <a:rPr lang="de-DE" sz="1400" kern="0" dirty="0"/>
              <a:t>Legen Sie Ihre Schwerpunkte dort, wo besonders viele Emissionen auftreten. Nutzen Sie dafür zum Beispiel die verschiedenen Diagramm-Funktionen von ecocockpit. So sehen Sie, wo viele Emissionen anfallen und können davon ausgehend Maßnahmen auswählen. Dann können Sie im Team besprechen, welche Schwerpunkte Sie selber beeinflussen können. </a:t>
            </a:r>
          </a:p>
          <a:p>
            <a:pPr marL="0" indent="0" algn="just">
              <a:buNone/>
            </a:pPr>
            <a:endParaRPr lang="de-DE" sz="1400" kern="0" dirty="0"/>
          </a:p>
          <a:p>
            <a:pPr marL="0" indent="0" algn="just">
              <a:buNone/>
            </a:pPr>
            <a:endParaRPr lang="de-DE" sz="1400" kern="0" dirty="0"/>
          </a:p>
        </p:txBody>
      </p:sp>
      <p:grpSp>
        <p:nvGrpSpPr>
          <p:cNvPr id="5" name="Gruppieren 4"/>
          <p:cNvGrpSpPr/>
          <p:nvPr/>
        </p:nvGrpSpPr>
        <p:grpSpPr>
          <a:xfrm>
            <a:off x="551383" y="3501008"/>
            <a:ext cx="5400155" cy="1728192"/>
            <a:chOff x="551383" y="3748124"/>
            <a:chExt cx="5328593" cy="1669192"/>
          </a:xfrm>
        </p:grpSpPr>
        <p:sp>
          <p:nvSpPr>
            <p:cNvPr id="6" name="Inhaltsplatzhalter 8">
              <a:extLst>
                <a:ext uri="{FF2B5EF4-FFF2-40B4-BE49-F238E27FC236}">
                  <a16:creationId xmlns:a16="http://schemas.microsoft.com/office/drawing/2014/main" id="{B2BDC9E7-A463-9422-146A-8B14899B3C25}"/>
                </a:ext>
              </a:extLst>
            </p:cNvPr>
            <p:cNvSpPr txBox="1">
              <a:spLocks/>
            </p:cNvSpPr>
            <p:nvPr/>
          </p:nvSpPr>
          <p:spPr bwMode="auto">
            <a:xfrm>
              <a:off x="551383" y="3748144"/>
              <a:ext cx="5328593" cy="1669172"/>
            </a:xfrm>
            <a:prstGeom prst="rect">
              <a:avLst/>
            </a:prstGeom>
            <a:solidFill>
              <a:srgbClr val="7B9C2A"/>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lvl1pPr marL="193675" indent="-193675" algn="l" rtl="0" eaLnBrk="1" fontAlgn="base" hangingPunct="1">
                <a:lnSpc>
                  <a:spcPts val="1600"/>
                </a:lnSpc>
                <a:spcBef>
                  <a:spcPts val="800"/>
                </a:spcBef>
                <a:spcAft>
                  <a:spcPct val="0"/>
                </a:spcAft>
                <a:buClr>
                  <a:schemeClr val="tx1"/>
                </a:buClr>
                <a:buChar char="•"/>
                <a:defRPr sz="1200">
                  <a:solidFill>
                    <a:schemeClr val="tx1"/>
                  </a:solidFill>
                  <a:latin typeface="+mn-lt"/>
                  <a:ea typeface="+mn-ea"/>
                  <a:cs typeface="+mn-cs"/>
                </a:defRPr>
              </a:lvl1pPr>
              <a:lvl2pPr marL="571500" indent="-187325" algn="l" rtl="0" eaLnBrk="1" fontAlgn="base" hangingPunct="1">
                <a:lnSpc>
                  <a:spcPts val="1600"/>
                </a:lnSpc>
                <a:spcBef>
                  <a:spcPts val="800"/>
                </a:spcBef>
                <a:spcAft>
                  <a:spcPct val="0"/>
                </a:spcAft>
                <a:buClr>
                  <a:schemeClr val="tx1"/>
                </a:buClr>
                <a:buFont typeface="Arial" charset="0"/>
                <a:buChar char="–"/>
                <a:defRPr sz="1200">
                  <a:solidFill>
                    <a:schemeClr val="tx1"/>
                  </a:solidFill>
                  <a:latin typeface="+mn-lt"/>
                  <a:ea typeface="+mn-ea"/>
                </a:defRPr>
              </a:lvl2pPr>
              <a:lvl3pPr marL="1238250" indent="-188913" algn="l" rtl="0" eaLnBrk="1" fontAlgn="base" hangingPunct="1">
                <a:lnSpc>
                  <a:spcPts val="1600"/>
                </a:lnSpc>
                <a:spcBef>
                  <a:spcPts val="800"/>
                </a:spcBef>
                <a:spcAft>
                  <a:spcPct val="0"/>
                </a:spcAft>
                <a:buClr>
                  <a:schemeClr val="tx1"/>
                </a:buClr>
                <a:buChar char="•"/>
                <a:defRPr sz="1200">
                  <a:solidFill>
                    <a:schemeClr val="tx1"/>
                  </a:solidFill>
                  <a:latin typeface="+mn-lt"/>
                  <a:ea typeface="+mn-ea"/>
                </a:defRPr>
              </a:lvl3pPr>
              <a:lvl4pPr marL="1693863" indent="-228600" algn="l" rtl="0" eaLnBrk="1" fontAlgn="base" hangingPunct="1">
                <a:spcBef>
                  <a:spcPct val="20000"/>
                </a:spcBef>
                <a:spcAft>
                  <a:spcPct val="0"/>
                </a:spcAft>
                <a:buChar char="–"/>
                <a:defRPr sz="1600">
                  <a:solidFill>
                    <a:schemeClr val="tx1"/>
                  </a:solidFill>
                  <a:latin typeface="+mn-lt"/>
                  <a:ea typeface="+mn-ea"/>
                </a:defRPr>
              </a:lvl4pPr>
              <a:lvl5pPr marL="2112963" indent="-228600" algn="l" rtl="0" eaLnBrk="1" fontAlgn="base" hangingPunct="1">
                <a:spcBef>
                  <a:spcPct val="20000"/>
                </a:spcBef>
                <a:spcAft>
                  <a:spcPct val="0"/>
                </a:spcAft>
                <a:buChar char="»"/>
                <a:defRPr sz="1600">
                  <a:solidFill>
                    <a:schemeClr val="tx1"/>
                  </a:solidFill>
                  <a:latin typeface="+mn-lt"/>
                  <a:ea typeface="+mn-ea"/>
                </a:defRPr>
              </a:lvl5pPr>
              <a:lvl6pPr marL="2570163" indent="-228600" algn="l" rtl="0" eaLnBrk="1" fontAlgn="base" hangingPunct="1">
                <a:spcBef>
                  <a:spcPct val="20000"/>
                </a:spcBef>
                <a:spcAft>
                  <a:spcPct val="0"/>
                </a:spcAft>
                <a:buChar char="»"/>
                <a:defRPr sz="1600">
                  <a:solidFill>
                    <a:schemeClr val="tx1"/>
                  </a:solidFill>
                  <a:latin typeface="+mn-lt"/>
                  <a:ea typeface="+mn-ea"/>
                </a:defRPr>
              </a:lvl6pPr>
              <a:lvl7pPr marL="3027363" indent="-228600" algn="l" rtl="0" eaLnBrk="1" fontAlgn="base" hangingPunct="1">
                <a:spcBef>
                  <a:spcPct val="20000"/>
                </a:spcBef>
                <a:spcAft>
                  <a:spcPct val="0"/>
                </a:spcAft>
                <a:buChar char="»"/>
                <a:defRPr sz="1600">
                  <a:solidFill>
                    <a:schemeClr val="tx1"/>
                  </a:solidFill>
                  <a:latin typeface="+mn-lt"/>
                  <a:ea typeface="+mn-ea"/>
                </a:defRPr>
              </a:lvl7pPr>
              <a:lvl8pPr marL="3484563" indent="-228600" algn="l" rtl="0" eaLnBrk="1" fontAlgn="base" hangingPunct="1">
                <a:spcBef>
                  <a:spcPct val="20000"/>
                </a:spcBef>
                <a:spcAft>
                  <a:spcPct val="0"/>
                </a:spcAft>
                <a:buChar char="»"/>
                <a:defRPr sz="1600">
                  <a:solidFill>
                    <a:schemeClr val="tx1"/>
                  </a:solidFill>
                  <a:latin typeface="+mn-lt"/>
                  <a:ea typeface="+mn-ea"/>
                </a:defRPr>
              </a:lvl8pPr>
              <a:lvl9pPr marL="3941763" indent="-228600" algn="l" rtl="0" eaLnBrk="1" fontAlgn="base" hangingPunct="1">
                <a:spcBef>
                  <a:spcPct val="20000"/>
                </a:spcBef>
                <a:spcAft>
                  <a:spcPct val="0"/>
                </a:spcAft>
                <a:buChar char="»"/>
                <a:defRPr sz="1600">
                  <a:solidFill>
                    <a:schemeClr val="tx1"/>
                  </a:solidFill>
                  <a:latin typeface="+mn-lt"/>
                  <a:ea typeface="+mn-ea"/>
                </a:defRPr>
              </a:lvl9pPr>
            </a:lstStyle>
            <a:p>
              <a:pPr marL="0" marR="0" indent="0" algn="l" defTabSz="914400" rtl="0" eaLnBrk="0" fontAlgn="base" latinLnBrk="0" hangingPunct="0">
                <a:lnSpc>
                  <a:spcPct val="100000"/>
                </a:lnSpc>
                <a:spcBef>
                  <a:spcPct val="0"/>
                </a:spcBef>
                <a:spcAft>
                  <a:spcPct val="0"/>
                </a:spcAft>
                <a:buClrTx/>
                <a:buSzTx/>
                <a:buFontTx/>
                <a:buNone/>
                <a:tabLst/>
              </a:pPr>
              <a:r>
                <a:rPr lang="de-DE" b="1" dirty="0"/>
                <a:t>Der Installateur Klimafreund</a:t>
              </a:r>
            </a:p>
            <a:p>
              <a:pPr marL="0" marR="0" indent="0" algn="l" defTabSz="914400" rtl="0" eaLnBrk="0" fontAlgn="base" latinLnBrk="0" hangingPunct="0">
                <a:lnSpc>
                  <a:spcPct val="100000"/>
                </a:lnSpc>
                <a:spcBef>
                  <a:spcPct val="0"/>
                </a:spcBef>
                <a:spcAft>
                  <a:spcPct val="0"/>
                </a:spcAft>
                <a:buClrTx/>
                <a:buSzTx/>
                <a:buFontTx/>
                <a:buNone/>
                <a:tabLst/>
              </a:pPr>
              <a:endParaRPr lang="de-DE" b="1" dirty="0"/>
            </a:p>
            <a:p>
              <a:pPr marL="0" indent="0" defTabSz="914377" eaLnBrk="0" hangingPunct="0">
                <a:spcBef>
                  <a:spcPct val="0"/>
                </a:spcBef>
                <a:buClrTx/>
                <a:buNone/>
                <a:defRPr/>
              </a:pPr>
              <a:r>
                <a:rPr lang="de-DE" kern="0" dirty="0">
                  <a:sym typeface="Wingdings" panose="05000000000000000000" pitchFamily="2" charset="2"/>
                </a:rPr>
                <a:t>Rechts sehen Sie eine Übersicht der Bilanz von Klimafreund für die Scope-1-Emissionen, also Emissionen aus der </a:t>
              </a:r>
              <a:r>
                <a:rPr lang="de-DE" sz="1200" dirty="0"/>
                <a:t>Verbrennung von Energieträgern, </a:t>
              </a:r>
              <a:r>
                <a:rPr lang="de-DE" sz="1200" kern="0" dirty="0">
                  <a:sym typeface="Wingdings" panose="05000000000000000000" pitchFamily="2" charset="2"/>
                </a:rPr>
                <a:t>u</a:t>
              </a:r>
              <a:r>
                <a:rPr lang="de-DE" kern="0" dirty="0">
                  <a:sym typeface="Wingdings" panose="05000000000000000000" pitchFamily="2" charset="2"/>
                </a:rPr>
                <a:t>nd Scope-2-Emissionen, also Emissionen aus eingekaufter Energie. Man erkennt, dass vor allem die Scope-1-Emissionen über  75 %  der Gesamtemissionen von 18.080,23 kg CO</a:t>
              </a:r>
              <a:r>
                <a:rPr lang="de-DE" kern="0" baseline="-25000" dirty="0">
                  <a:sym typeface="Wingdings" panose="05000000000000000000" pitchFamily="2" charset="2"/>
                </a:rPr>
                <a:t>2</a:t>
              </a:r>
              <a:r>
                <a:rPr lang="de-DE" kern="0" dirty="0">
                  <a:sym typeface="Wingdings" panose="05000000000000000000" pitchFamily="2" charset="2"/>
                </a:rPr>
                <a:t>e ausmachen. Die Schwerpunkte werden im folgenden genauer identifiziert. </a:t>
              </a:r>
            </a:p>
            <a:p>
              <a:pPr defTabSz="914377" eaLnBrk="0" hangingPunct="0">
                <a:spcBef>
                  <a:spcPct val="0"/>
                </a:spcBef>
                <a:buClrTx/>
                <a:defRPr/>
              </a:pPr>
              <a:endParaRPr lang="de-DE" kern="0" dirty="0">
                <a:sym typeface="Wingdings" panose="05000000000000000000" pitchFamily="2" charset="2"/>
              </a:endParaRPr>
            </a:p>
            <a:p>
              <a:pPr marL="0" indent="0" defTabSz="914377" eaLnBrk="0" hangingPunct="0">
                <a:spcBef>
                  <a:spcPct val="0"/>
                </a:spcBef>
                <a:buClrTx/>
                <a:buNone/>
                <a:defRPr/>
              </a:pPr>
              <a:r>
                <a:rPr lang="de-DE" kern="0" dirty="0">
                  <a:sym typeface="Wingdings" panose="05000000000000000000" pitchFamily="2" charset="2"/>
                </a:rPr>
                <a:t> </a:t>
              </a:r>
            </a:p>
          </p:txBody>
        </p:sp>
        <p:pic>
          <p:nvPicPr>
            <p:cNvPr id="8" name="Grafik 7" descr="Tools mit einfarbiger Füllung">
              <a:extLst>
                <a:ext uri="{FF2B5EF4-FFF2-40B4-BE49-F238E27FC236}">
                  <a16:creationId xmlns:a16="http://schemas.microsoft.com/office/drawing/2014/main" id="{60FD55FE-6C01-C538-642A-4346B3AF6173}"/>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457791" y="3748124"/>
              <a:ext cx="422185" cy="422185"/>
            </a:xfrm>
            <a:prstGeom prst="rect">
              <a:avLst/>
            </a:prstGeom>
          </p:spPr>
        </p:pic>
      </p:grpSp>
      <p:sp>
        <p:nvSpPr>
          <p:cNvPr id="7" name="Sprechblase: rechteckig mit abgerundeten Ecken 6">
            <a:extLst>
              <a:ext uri="{FF2B5EF4-FFF2-40B4-BE49-F238E27FC236}">
                <a16:creationId xmlns:a16="http://schemas.microsoft.com/office/drawing/2014/main" id="{2501EA53-BF79-7186-47B2-2434AE91D83B}"/>
              </a:ext>
            </a:extLst>
          </p:cNvPr>
          <p:cNvSpPr/>
          <p:nvPr/>
        </p:nvSpPr>
        <p:spPr>
          <a:xfrm>
            <a:off x="779403" y="5543586"/>
            <a:ext cx="4825140" cy="920876"/>
          </a:xfrm>
          <a:prstGeom prst="wedgeRoundRectCallout">
            <a:avLst>
              <a:gd name="adj1" fmla="val 30711"/>
              <a:gd name="adj2" fmla="val -82100"/>
              <a:gd name="adj3" fmla="val 16667"/>
            </a:avLst>
          </a:prstGeom>
          <a:solidFill>
            <a:srgbClr val="F9B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l">
              <a:buFontTx/>
              <a:buNone/>
            </a:pPr>
            <a:r>
              <a:rPr lang="de-DE" sz="1200" dirty="0">
                <a:solidFill>
                  <a:schemeClr val="tx1"/>
                </a:solidFill>
              </a:rPr>
              <a:t>In der Handlungshilfe „</a:t>
            </a:r>
            <a:r>
              <a:rPr lang="de-DE" sz="1200" dirty="0">
                <a:solidFill>
                  <a:schemeClr val="tx1"/>
                </a:solidFill>
                <a:hlinkClick r:id="rId4"/>
              </a:rPr>
              <a:t>Klimaziele für Einsteiger</a:t>
            </a:r>
            <a:r>
              <a:rPr lang="de-DE" sz="1200" dirty="0">
                <a:solidFill>
                  <a:schemeClr val="tx1"/>
                </a:solidFill>
              </a:rPr>
              <a:t>“ wird Ihnen Schritt-für-Schritt gezeigt, wie die Klimabilanzierung mittels des ecocockpit Tool durchgeführt werden kann. Sie können sich </a:t>
            </a:r>
            <a:r>
              <a:rPr lang="de-DE" sz="1200" dirty="0">
                <a:solidFill>
                  <a:srgbClr val="FF0000"/>
                </a:solidFill>
                <a:hlinkClick r:id="rId5" action="ppaction://hlinksldjump"/>
              </a:rPr>
              <a:t>hier</a:t>
            </a:r>
            <a:r>
              <a:rPr lang="de-DE" sz="1200" dirty="0">
                <a:solidFill>
                  <a:schemeClr val="tx1"/>
                </a:solidFill>
              </a:rPr>
              <a:t> verorten, sollten Sie noch keine Klimabilanz durchgeführt haben. </a:t>
            </a:r>
          </a:p>
        </p:txBody>
      </p:sp>
      <p:pic>
        <p:nvPicPr>
          <p:cNvPr id="9" name="Grafik 8">
            <a:extLst>
              <a:ext uri="{FF2B5EF4-FFF2-40B4-BE49-F238E27FC236}">
                <a16:creationId xmlns:a16="http://schemas.microsoft.com/office/drawing/2014/main" id="{05B7E617-D61D-75C3-81B8-7BEF3A30D4CB}"/>
              </a:ext>
            </a:extLst>
          </p:cNvPr>
          <p:cNvPicPr>
            <a:picLocks noChangeAspect="1"/>
          </p:cNvPicPr>
          <p:nvPr/>
        </p:nvPicPr>
        <p:blipFill rotWithShape="1">
          <a:blip r:embed="rId6"/>
          <a:srcRect r="1896"/>
          <a:stretch/>
        </p:blipFill>
        <p:spPr>
          <a:xfrm>
            <a:off x="6246548" y="3530082"/>
            <a:ext cx="5722899" cy="2223576"/>
          </a:xfrm>
          <a:prstGeom prst="rect">
            <a:avLst/>
          </a:prstGeom>
        </p:spPr>
      </p:pic>
      <p:sp>
        <p:nvSpPr>
          <p:cNvPr id="3" name="Textfeld 8">
            <a:extLst>
              <a:ext uri="{FF2B5EF4-FFF2-40B4-BE49-F238E27FC236}">
                <a16:creationId xmlns:a16="http://schemas.microsoft.com/office/drawing/2014/main" id="{92AEB3C0-37CD-4660-D1E1-90337DE4A1A0}"/>
              </a:ext>
            </a:extLst>
          </p:cNvPr>
          <p:cNvSpPr txBox="1"/>
          <p:nvPr/>
        </p:nvSpPr>
        <p:spPr>
          <a:xfrm>
            <a:off x="9912424" y="5706667"/>
            <a:ext cx="2783461" cy="230832"/>
          </a:xfrm>
          <a:prstGeom prst="rect">
            <a:avLst/>
          </a:prstGeom>
          <a:noFill/>
        </p:spPr>
        <p:txBody>
          <a:bodyPr wrap="square" rtlCol="0">
            <a:spAutoFit/>
          </a:bodyPr>
          <a:lstStyle/>
          <a:p>
            <a:pPr algn="l"/>
            <a:r>
              <a:rPr lang="de-DE" sz="900" i="1" dirty="0">
                <a:latin typeface="+mj-lt"/>
              </a:rPr>
              <a:t>Quelle: </a:t>
            </a:r>
            <a:r>
              <a:rPr lang="de-DE" sz="900" i="1" dirty="0">
                <a:latin typeface="+mn-lt"/>
              </a:rPr>
              <a:t>Grafiken erstellt im ecocockpit</a:t>
            </a:r>
            <a:endParaRPr lang="de-DE" sz="900" i="1" dirty="0">
              <a:latin typeface="+mj-lt"/>
            </a:endParaRPr>
          </a:p>
        </p:txBody>
      </p:sp>
      <p:sp>
        <p:nvSpPr>
          <p:cNvPr id="10" name="Foliennummernplatzhalter 4">
            <a:extLst>
              <a:ext uri="{FF2B5EF4-FFF2-40B4-BE49-F238E27FC236}">
                <a16:creationId xmlns:a16="http://schemas.microsoft.com/office/drawing/2014/main" id="{FF321D0A-B05E-E74C-D2B7-FE4F0F7281D5}"/>
              </a:ext>
            </a:extLst>
          </p:cNvPr>
          <p:cNvSpPr txBox="1">
            <a:spLocks/>
          </p:cNvSpPr>
          <p:nvPr/>
        </p:nvSpPr>
        <p:spPr bwMode="auto">
          <a:xfrm>
            <a:off x="551253" y="6477000"/>
            <a:ext cx="276504" cy="280987"/>
          </a:xfrm>
          <a:prstGeom prst="rect">
            <a:avLst/>
          </a:prstGeom>
          <a:noFill/>
          <a:ln>
            <a:noFill/>
          </a:ln>
          <a:effectLst/>
        </p:spPr>
        <p:txBody>
          <a:bodyPr vert="horz" wrap="square" lIns="0" tIns="45720" rIns="0" bIns="45720" numCol="1" anchor="t" anchorCtr="0" compatLnSpc="1">
            <a:prstTxWarp prst="textNoShape">
              <a:avLst/>
            </a:prstTxWarp>
          </a:bodyPr>
          <a:lstStyle>
            <a:defPPr>
              <a:defRPr lang="de-DE"/>
            </a:defPPr>
            <a:lvl1pPr algn="r" rtl="0" eaLnBrk="0" fontAlgn="base" hangingPunct="0">
              <a:spcBef>
                <a:spcPct val="0"/>
              </a:spcBef>
              <a:spcAft>
                <a:spcPct val="0"/>
              </a:spcAft>
              <a:defRPr sz="1000" kern="1200">
                <a:solidFill>
                  <a:srgbClr val="3B687F"/>
                </a:solidFill>
                <a:latin typeface="Arial" charset="0"/>
                <a:ea typeface="ＭＳ Ｐゴシック" charset="-128"/>
                <a:cs typeface="+mn-cs"/>
              </a:defRPr>
            </a:lvl1pPr>
            <a:lvl2pPr marL="457200" algn="r" rtl="0" eaLnBrk="0" fontAlgn="base" hangingPunct="0">
              <a:spcBef>
                <a:spcPct val="0"/>
              </a:spcBef>
              <a:spcAft>
                <a:spcPct val="0"/>
              </a:spcAft>
              <a:defRPr sz="2400" kern="1200">
                <a:solidFill>
                  <a:schemeClr val="tx1"/>
                </a:solidFill>
                <a:latin typeface="Arial" charset="0"/>
                <a:ea typeface="ＭＳ Ｐゴシック" charset="-128"/>
                <a:cs typeface="+mn-cs"/>
              </a:defRPr>
            </a:lvl2pPr>
            <a:lvl3pPr marL="914400" algn="r" rtl="0" eaLnBrk="0" fontAlgn="base" hangingPunct="0">
              <a:spcBef>
                <a:spcPct val="0"/>
              </a:spcBef>
              <a:spcAft>
                <a:spcPct val="0"/>
              </a:spcAft>
              <a:defRPr sz="2400" kern="1200">
                <a:solidFill>
                  <a:schemeClr val="tx1"/>
                </a:solidFill>
                <a:latin typeface="Arial" charset="0"/>
                <a:ea typeface="ＭＳ Ｐゴシック" charset="-128"/>
                <a:cs typeface="+mn-cs"/>
              </a:defRPr>
            </a:lvl3pPr>
            <a:lvl4pPr marL="1371600" algn="r" rtl="0" eaLnBrk="0" fontAlgn="base" hangingPunct="0">
              <a:spcBef>
                <a:spcPct val="0"/>
              </a:spcBef>
              <a:spcAft>
                <a:spcPct val="0"/>
              </a:spcAft>
              <a:defRPr sz="2400" kern="1200">
                <a:solidFill>
                  <a:schemeClr val="tx1"/>
                </a:solidFill>
                <a:latin typeface="Arial" charset="0"/>
                <a:ea typeface="ＭＳ Ｐゴシック" charset="-128"/>
                <a:cs typeface="+mn-cs"/>
              </a:defRPr>
            </a:lvl4pPr>
            <a:lvl5pPr marL="1828800" algn="r" rtl="0" eaLnBrk="0" fontAlgn="base" hangingPunct="0">
              <a:spcBef>
                <a:spcPct val="0"/>
              </a:spcBef>
              <a:spcAft>
                <a:spcPct val="0"/>
              </a:spcAft>
              <a:defRPr sz="2400" kern="1200">
                <a:solidFill>
                  <a:schemeClr val="tx1"/>
                </a:solidFill>
                <a:latin typeface="Arial" charset="0"/>
                <a:ea typeface="ＭＳ Ｐゴシック" charset="-128"/>
                <a:cs typeface="+mn-cs"/>
              </a:defRPr>
            </a:lvl5pPr>
            <a:lvl6pPr marL="2286000" algn="l" defTabSz="914400" rtl="0" eaLnBrk="1" latinLnBrk="0" hangingPunct="1">
              <a:defRPr sz="2400" kern="1200">
                <a:solidFill>
                  <a:schemeClr val="tx1"/>
                </a:solidFill>
                <a:latin typeface="Arial" charset="0"/>
                <a:ea typeface="ＭＳ Ｐゴシック" charset="-128"/>
                <a:cs typeface="+mn-cs"/>
              </a:defRPr>
            </a:lvl6pPr>
            <a:lvl7pPr marL="2743200" algn="l" defTabSz="914400" rtl="0" eaLnBrk="1" latinLnBrk="0" hangingPunct="1">
              <a:defRPr sz="2400" kern="1200">
                <a:solidFill>
                  <a:schemeClr val="tx1"/>
                </a:solidFill>
                <a:latin typeface="Arial" charset="0"/>
                <a:ea typeface="ＭＳ Ｐゴシック" charset="-128"/>
                <a:cs typeface="+mn-cs"/>
              </a:defRPr>
            </a:lvl7pPr>
            <a:lvl8pPr marL="3200400" algn="l" defTabSz="914400" rtl="0" eaLnBrk="1" latinLnBrk="0" hangingPunct="1">
              <a:defRPr sz="2400" kern="1200">
                <a:solidFill>
                  <a:schemeClr val="tx1"/>
                </a:solidFill>
                <a:latin typeface="Arial" charset="0"/>
                <a:ea typeface="ＭＳ Ｐゴシック" charset="-128"/>
                <a:cs typeface="+mn-cs"/>
              </a:defRPr>
            </a:lvl8pPr>
            <a:lvl9pPr marL="3657600" algn="l" defTabSz="914400" rtl="0" eaLnBrk="1" latinLnBrk="0" hangingPunct="1">
              <a:defRPr sz="2400" kern="1200">
                <a:solidFill>
                  <a:schemeClr val="tx1"/>
                </a:solidFill>
                <a:latin typeface="Arial" charset="0"/>
                <a:ea typeface="ＭＳ Ｐゴシック" charset="-128"/>
                <a:cs typeface="+mn-cs"/>
              </a:defRPr>
            </a:lvl9pPr>
          </a:lstStyle>
          <a:p>
            <a:pPr algn="l">
              <a:defRPr/>
            </a:pPr>
            <a:fld id="{894680D0-7A83-433A-9719-C4143F27F647}" type="slidenum">
              <a:rPr lang="de-DE" smtClean="0"/>
              <a:pPr algn="l">
                <a:defRPr/>
              </a:pPr>
              <a:t>9</a:t>
            </a:fld>
            <a:endParaRPr lang="de-DE" dirty="0"/>
          </a:p>
        </p:txBody>
      </p:sp>
      <p:sp>
        <p:nvSpPr>
          <p:cNvPr id="15" name="Rechteck 14"/>
          <p:cNvSpPr/>
          <p:nvPr/>
        </p:nvSpPr>
        <p:spPr bwMode="auto">
          <a:xfrm>
            <a:off x="551384" y="1618757"/>
            <a:ext cx="5400000"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sz="1400" b="1" dirty="0">
                <a:solidFill>
                  <a:schemeClr val="bg1"/>
                </a:solidFill>
              </a:rPr>
              <a:t>Klimabilanz als Grundlage</a:t>
            </a:r>
          </a:p>
        </p:txBody>
      </p:sp>
      <p:sp>
        <p:nvSpPr>
          <p:cNvPr id="19" name="Rechteck 18"/>
          <p:cNvSpPr/>
          <p:nvPr/>
        </p:nvSpPr>
        <p:spPr bwMode="auto">
          <a:xfrm>
            <a:off x="6408000" y="1618756"/>
            <a:ext cx="5400000" cy="314051"/>
          </a:xfrm>
          <a:prstGeom prst="rect">
            <a:avLst/>
          </a:prstGeom>
          <a:solidFill>
            <a:srgbClr val="3B687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l"/>
            <a:r>
              <a:rPr lang="de-DE" altLang="en-US" sz="1400" b="1" dirty="0">
                <a:solidFill>
                  <a:schemeClr val="bg1"/>
                </a:solidFill>
              </a:rPr>
              <a:t>Festlegen von Schwerpunkten</a:t>
            </a:r>
          </a:p>
        </p:txBody>
      </p:sp>
    </p:spTree>
    <p:extLst>
      <p:ext uri="{BB962C8B-B14F-4D97-AF65-F5344CB8AC3E}">
        <p14:creationId xmlns:p14="http://schemas.microsoft.com/office/powerpoint/2010/main" val="3529200383"/>
      </p:ext>
    </p:extLst>
  </p:cSld>
  <p:clrMapOvr>
    <a:masterClrMapping/>
  </p:clrMapOvr>
</p:sld>
</file>

<file path=ppt/theme/theme1.xml><?xml version="1.0" encoding="utf-8"?>
<a:theme xmlns:a="http://schemas.openxmlformats.org/drawingml/2006/main" name="1_LfU-Präsentation">
  <a:themeElements>
    <a:clrScheme name="Benutzerdefiniert 2">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00"/>
      </a:hlink>
      <a:folHlink>
        <a:srgbClr val="000000"/>
      </a:folHlink>
    </a:clrScheme>
    <a:fontScheme name="LfU-Präsentation">
      <a:majorFont>
        <a:latin typeface="Arial"/>
        <a:ea typeface="ＭＳ Ｐゴシック"/>
        <a:cs typeface=""/>
      </a:majorFont>
      <a:minorFont>
        <a:latin typeface="Arial"/>
        <a:ea typeface="ＭＳ Ｐゴシック"/>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de-DE" sz="2400" b="0" i="0" u="none" strike="noStrike" cap="none" normalizeH="0" baseline="0" smtClean="0">
            <a:ln>
              <a:noFill/>
            </a:ln>
            <a:solidFill>
              <a:schemeClr val="tx1"/>
            </a:solidFill>
            <a:effectLst/>
            <a:latin typeface="Arial" charset="0"/>
            <a:ea typeface="ＭＳ Ｐゴシック" charset="-128"/>
          </a:defRPr>
        </a:defPPr>
      </a:lstStyle>
    </a:lnDef>
    <a:txDef>
      <a:spPr>
        <a:noFill/>
      </a:spPr>
      <a:bodyPr wrap="square" rtlCol="0">
        <a:spAutoFit/>
      </a:bodyPr>
      <a:lstStyle>
        <a:defPPr algn="l">
          <a:defRPr sz="2000" dirty="0"/>
        </a:defPPr>
      </a:lstStyle>
    </a:txDef>
  </a:objectDefaults>
  <a:extraClrSchemeLst>
    <a:extraClrScheme>
      <a:clrScheme name="LfU-Prä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fU-Prä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fU-Prä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fU-Prä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fU-Prä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fU-Prä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fU-Prä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fU-Prä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fU-Prä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fU-Prä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fU-Prä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fU-Prä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Lawinenwarnzentrale_dienst_16_9.pptx" id="{0AC450CD-F02D-434D-908C-5D5A79A4D0F8}" vid="{B7FEDB61-E09F-45B8-ABCD-FFC67232C4EE}"/>
    </a:ext>
  </a:ext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7462</Words>
  <Application>Microsoft Office PowerPoint</Application>
  <PresentationFormat>Breitbild</PresentationFormat>
  <Paragraphs>852</Paragraphs>
  <Slides>35</Slides>
  <Notes>10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35</vt:i4>
      </vt:variant>
    </vt:vector>
  </HeadingPairs>
  <TitlesOfParts>
    <vt:vector size="39" baseType="lpstr">
      <vt:lpstr>Arial</vt:lpstr>
      <vt:lpstr>Calibri</vt:lpstr>
      <vt:lpstr>Wingdings</vt:lpstr>
      <vt:lpstr>1_LfU-Präsentation</vt:lpstr>
      <vt:lpstr>PowerPoint-Präsentation</vt:lpstr>
      <vt:lpstr>Handlungshilfe „Klimamanagement für Einsteiger“</vt:lpstr>
      <vt:lpstr>Warum betrieblicher Klimaschutz?</vt:lpstr>
      <vt:lpstr>Warum überhaupt ein Klimamanagement?</vt:lpstr>
      <vt:lpstr>In 4 Schritten zum Klimamanagement</vt:lpstr>
      <vt:lpstr>Erster Schritt: Planen!</vt:lpstr>
      <vt:lpstr>Wo stehen Sie gerade?</vt:lpstr>
      <vt:lpstr>Maßnahmen zur Vermeidung und Reduktion von Emissionen</vt:lpstr>
      <vt:lpstr>Emissionsschwerpunkte identifizieren</vt:lpstr>
      <vt:lpstr>Von Emissionsschwerpunkten zu Maßnahmen</vt:lpstr>
      <vt:lpstr>Tipps und Tricks bei der Maßnahmenableitung</vt:lpstr>
      <vt:lpstr>Methode zur Bewertung der abgeleiteten Maßnahmen</vt:lpstr>
      <vt:lpstr>Zweiter Schritt: Maßnahmen umsetzen</vt:lpstr>
      <vt:lpstr>Erstellen eines Maßnahmenplans</vt:lpstr>
      <vt:lpstr>Vorlage Maßnahmenplan</vt:lpstr>
      <vt:lpstr>Beispielhafter Maßnahmenplan von Klimafreund</vt:lpstr>
      <vt:lpstr>Verzeichnis: Übersicht der Handlungsfelder</vt:lpstr>
      <vt:lpstr>Maßnahmenkarten für jedes Handlungsfeld</vt:lpstr>
      <vt:lpstr>Verbesserung der Energieeffizienz im Unternehmen</vt:lpstr>
      <vt:lpstr>Maßnahme Klimafreund: LED-Beleuchtung</vt:lpstr>
      <vt:lpstr>Nutzung von erneuerbaren Energien</vt:lpstr>
      <vt:lpstr>Maßnahme Klimafreund: Bezug von Grünstrom</vt:lpstr>
      <vt:lpstr>Optimierung des Fuhrparks</vt:lpstr>
      <vt:lpstr>Maßnahme Klimafreund: Fuhrparkmanagement</vt:lpstr>
      <vt:lpstr>Dritter Schritt: Überprüfen</vt:lpstr>
      <vt:lpstr>Kennzahlen für die Messung der Zielerreichung</vt:lpstr>
      <vt:lpstr>Vorgehen bei der Messung der Zielerreichung</vt:lpstr>
      <vt:lpstr>Bewertung und Weiterentwicklung</vt:lpstr>
      <vt:lpstr>Vierter Schritt: Handeln</vt:lpstr>
      <vt:lpstr>„Tue Gutes und rede darüber“ - Außenkommunikation</vt:lpstr>
      <vt:lpstr>„Tue Gutes und rede darüber“ – Kommunikation nach innen</vt:lpstr>
      <vt:lpstr>Und jetzt? Kontinuierlicher Verbesserungsprozess!</vt:lpstr>
      <vt:lpstr>Nachschlagwerke und nützliche Links</vt:lpstr>
      <vt:lpstr>Nachschlagwerke und nützliche Links</vt:lpstr>
      <vt:lpstr>PowerPoint-Präsentation</vt:lpstr>
    </vt:vector>
  </TitlesOfParts>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2023-06-19T09:32:16Z</dcterms:created>
  <dcterms:modified xsi:type="dcterms:W3CDTF">2024-01-04T10:55:36Z</dcterms:modified>
  <cp:contentStatus/>
</cp:coreProperties>
</file>