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4"/>
  </p:notesMasterIdLst>
  <p:handoutMasterIdLst>
    <p:handoutMasterId r:id="rId35"/>
  </p:handoutMasterIdLst>
  <p:sldIdLst>
    <p:sldId id="256" r:id="rId2"/>
    <p:sldId id="259" r:id="rId3"/>
    <p:sldId id="278" r:id="rId4"/>
    <p:sldId id="298" r:id="rId5"/>
    <p:sldId id="281" r:id="rId6"/>
    <p:sldId id="282" r:id="rId7"/>
    <p:sldId id="283" r:id="rId8"/>
    <p:sldId id="284" r:id="rId9"/>
    <p:sldId id="285" r:id="rId10"/>
    <p:sldId id="291" r:id="rId11"/>
    <p:sldId id="292" r:id="rId12"/>
    <p:sldId id="293" r:id="rId13"/>
    <p:sldId id="289" r:id="rId14"/>
    <p:sldId id="260" r:id="rId15"/>
    <p:sldId id="261" r:id="rId16"/>
    <p:sldId id="262" r:id="rId17"/>
    <p:sldId id="263" r:id="rId18"/>
    <p:sldId id="264" r:id="rId19"/>
    <p:sldId id="268" r:id="rId20"/>
    <p:sldId id="266" r:id="rId21"/>
    <p:sldId id="267" r:id="rId22"/>
    <p:sldId id="269" r:id="rId23"/>
    <p:sldId id="270" r:id="rId24"/>
    <p:sldId id="271" r:id="rId25"/>
    <p:sldId id="273" r:id="rId26"/>
    <p:sldId id="272" r:id="rId27"/>
    <p:sldId id="276" r:id="rId28"/>
    <p:sldId id="280" r:id="rId29"/>
    <p:sldId id="275" r:id="rId30"/>
    <p:sldId id="274" r:id="rId31"/>
    <p:sldId id="295" r:id="rId32"/>
    <p:sldId id="290" r:id="rId33"/>
  </p:sldIdLst>
  <p:sldSz cx="12192000" cy="6858000"/>
  <p:notesSz cx="6794500" cy="9931400"/>
  <p:defaultTex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Standardabschnitt" id="{9BFD0CD6-B657-4C4E-A9C3-D32488138567}">
          <p14:sldIdLst>
            <p14:sldId id="256"/>
            <p14:sldId id="259"/>
          </p14:sldIdLst>
        </p14:section>
        <p14:section name="Interne Kommunikation" id="{032B4C2A-AA0C-4C90-A28D-86E156902DA6}">
          <p14:sldIdLst>
            <p14:sldId id="278"/>
            <p14:sldId id="298"/>
            <p14:sldId id="281"/>
            <p14:sldId id="282"/>
            <p14:sldId id="283"/>
            <p14:sldId id="284"/>
            <p14:sldId id="285"/>
            <p14:sldId id="291"/>
            <p14:sldId id="292"/>
            <p14:sldId id="293"/>
            <p14:sldId id="289"/>
          </p14:sldIdLst>
        </p14:section>
        <p14:section name="Externe Kommunikation" id="{AFAF0516-99D1-4BC4-B2A4-844D9FBA4DF2}">
          <p14:sldIdLst>
            <p14:sldId id="260"/>
            <p14:sldId id="261"/>
            <p14:sldId id="262"/>
            <p14:sldId id="263"/>
            <p14:sldId id="264"/>
            <p14:sldId id="268"/>
            <p14:sldId id="266"/>
            <p14:sldId id="267"/>
            <p14:sldId id="269"/>
            <p14:sldId id="270"/>
            <p14:sldId id="271"/>
            <p14:sldId id="273"/>
            <p14:sldId id="272"/>
            <p14:sldId id="276"/>
            <p14:sldId id="280"/>
            <p14:sldId id="275"/>
            <p14:sldId id="274"/>
            <p14:sldId id="295"/>
            <p14:sldId id="290"/>
          </p14:sldIdLst>
        </p14:section>
      </p14:sectionLst>
    </p:ext>
    <p:ext uri="{EFAFB233-063F-42B5-8137-9DF3F51BA10A}">
      <p15:sldGuideLst xmlns:p15="http://schemas.microsoft.com/office/powerpoint/2012/main">
        <p15:guide id="1" orient="horz" pos="1026" userDrawn="1">
          <p15:clr>
            <a:srgbClr val="A4A3A4"/>
          </p15:clr>
        </p15:guide>
        <p15:guide id="2" pos="34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bani, Aliscia (LfU)" initials="AA(" lastIdx="10" clrIdx="0">
    <p:extLst>
      <p:ext uri="{19B8F6BF-5375-455C-9EA6-DF929625EA0E}">
        <p15:presenceInfo xmlns:p15="http://schemas.microsoft.com/office/powerpoint/2012/main" userId="S-1-5-21-1960408961-562591055-725345543-338393" providerId="AD"/>
      </p:ext>
    </p:extLst>
  </p:cmAuthor>
  <p:cmAuthor id="2" name="Taubert, Diana (LfU)" initials="TD(" lastIdx="21" clrIdx="1">
    <p:extLst>
      <p:ext uri="{19B8F6BF-5375-455C-9EA6-DF929625EA0E}">
        <p15:presenceInfo xmlns:p15="http://schemas.microsoft.com/office/powerpoint/2012/main" userId="S-1-5-21-1960408961-562591055-725345543-310327" providerId="AD"/>
      </p:ext>
    </p:extLst>
  </p:cmAuthor>
  <p:cmAuthor id="3" name="Karlstetter, Frank (LfU)" initials="KF(" lastIdx="2" clrIdx="2">
    <p:extLst>
      <p:ext uri="{19B8F6BF-5375-455C-9EA6-DF929625EA0E}">
        <p15:presenceInfo xmlns:p15="http://schemas.microsoft.com/office/powerpoint/2012/main" userId="S-1-5-21-1960408961-562591055-725345543-247461" providerId="AD"/>
      </p:ext>
    </p:extLst>
  </p:cmAuthor>
  <p:cmAuthor id="4" name="Schön, Christina (LfU)" initials="SC(" lastIdx="24" clrIdx="3">
    <p:extLst>
      <p:ext uri="{19B8F6BF-5375-455C-9EA6-DF929625EA0E}">
        <p15:presenceInfo xmlns:p15="http://schemas.microsoft.com/office/powerpoint/2012/main" userId="S-1-5-21-1960408961-562591055-725345543-210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99"/>
    <a:srgbClr val="F9AA00"/>
    <a:srgbClr val="FF9933"/>
    <a:srgbClr val="3B687F"/>
    <a:srgbClr val="BEDCA0"/>
    <a:srgbClr val="BC8200"/>
    <a:srgbClr val="6DA03A"/>
    <a:srgbClr val="FF7575"/>
    <a:srgbClr val="000000"/>
    <a:srgbClr val="7899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33" autoAdjust="0"/>
    <p:restoredTop sz="95165" autoAdjust="0"/>
  </p:normalViewPr>
  <p:slideViewPr>
    <p:cSldViewPr>
      <p:cViewPr varScale="1">
        <p:scale>
          <a:sx n="81" d="100"/>
          <a:sy n="81" d="100"/>
        </p:scale>
        <p:origin x="1090" y="67"/>
      </p:cViewPr>
      <p:guideLst>
        <p:guide orient="horz" pos="1026"/>
        <p:guide pos="347"/>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a:p>
        </p:txBody>
      </p:sp>
      <p:sp>
        <p:nvSpPr>
          <p:cNvPr id="23555" name="Rectangle 3"/>
          <p:cNvSpPr>
            <a:spLocks noGrp="1" noChangeArrowheads="1"/>
          </p:cNvSpPr>
          <p:nvPr>
            <p:ph type="dt" sz="quarter" idx="1"/>
          </p:nvPr>
        </p:nvSpPr>
        <p:spPr bwMode="auto">
          <a:xfrm>
            <a:off x="3849688" y="0"/>
            <a:ext cx="29448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23556" name="Rectangle 4"/>
          <p:cNvSpPr>
            <a:spLocks noGrp="1" noChangeArrowheads="1"/>
          </p:cNvSpPr>
          <p:nvPr>
            <p:ph type="ftr" sz="quarter" idx="2"/>
          </p:nvPr>
        </p:nvSpPr>
        <p:spPr bwMode="auto">
          <a:xfrm>
            <a:off x="0" y="9434513"/>
            <a:ext cx="2944813"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a:p>
        </p:txBody>
      </p:sp>
      <p:sp>
        <p:nvSpPr>
          <p:cNvPr id="23557" name="Rectangle 5"/>
          <p:cNvSpPr>
            <a:spLocks noGrp="1" noChangeArrowheads="1"/>
          </p:cNvSpPr>
          <p:nvPr>
            <p:ph type="sldNum" sz="quarter" idx="3"/>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69374D03-ABE5-4870-87F0-7653B7A508D1}" type="slidenum">
              <a:rPr lang="de-DE"/>
              <a:pPr/>
              <a:t>‹Nr.›</a:t>
            </a:fld>
            <a:endParaRPr lang="de-DE"/>
          </a:p>
        </p:txBody>
      </p:sp>
    </p:spTree>
    <p:extLst>
      <p:ext uri="{BB962C8B-B14F-4D97-AF65-F5344CB8AC3E}">
        <p14:creationId xmlns:p14="http://schemas.microsoft.com/office/powerpoint/2010/main" val="2000009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a:p>
        </p:txBody>
      </p:sp>
      <p:sp>
        <p:nvSpPr>
          <p:cNvPr id="20483" name="Rectangle 3"/>
          <p:cNvSpPr>
            <a:spLocks noGrp="1" noChangeArrowheads="1"/>
          </p:cNvSpPr>
          <p:nvPr>
            <p:ph type="dt" idx="1"/>
          </p:nvPr>
        </p:nvSpPr>
        <p:spPr bwMode="auto">
          <a:xfrm>
            <a:off x="3849688" y="0"/>
            <a:ext cx="29448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20484" name="Rectangle 4"/>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p:cNvSpPr>
            <a:spLocks noGrp="1" noChangeArrowheads="1"/>
          </p:cNvSpPr>
          <p:nvPr>
            <p:ph type="body" sz="quarter" idx="3"/>
          </p:nvPr>
        </p:nvSpPr>
        <p:spPr bwMode="auto">
          <a:xfrm>
            <a:off x="906463" y="4718050"/>
            <a:ext cx="4981575" cy="4468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0486" name="Rectangle 6"/>
          <p:cNvSpPr>
            <a:spLocks noGrp="1" noChangeArrowheads="1"/>
          </p:cNvSpPr>
          <p:nvPr>
            <p:ph type="ftr" sz="quarter" idx="4"/>
          </p:nvPr>
        </p:nvSpPr>
        <p:spPr bwMode="auto">
          <a:xfrm>
            <a:off x="0" y="9434513"/>
            <a:ext cx="2944813"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a:p>
        </p:txBody>
      </p:sp>
      <p:sp>
        <p:nvSpPr>
          <p:cNvPr id="20487" name="Rectangle 7"/>
          <p:cNvSpPr>
            <a:spLocks noGrp="1" noChangeArrowheads="1"/>
          </p:cNvSpPr>
          <p:nvPr>
            <p:ph type="sldNum" sz="quarter" idx="5"/>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DF1FE7DE-306B-40DA-8729-EE4B1E1D728A}" type="slidenum">
              <a:rPr lang="de-DE"/>
              <a:pPr/>
              <a:t>‹Nr.›</a:t>
            </a:fld>
            <a:endParaRPr lang="de-DE"/>
          </a:p>
        </p:txBody>
      </p:sp>
    </p:spTree>
    <p:extLst>
      <p:ext uri="{BB962C8B-B14F-4D97-AF65-F5344CB8AC3E}">
        <p14:creationId xmlns:p14="http://schemas.microsoft.com/office/powerpoint/2010/main" val="31829008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unsplash.com/de/fotos/V5vqWC9gyEU?utm_source=unsplash&amp;utm_medium=referral&amp;utm_content=creditCopyText"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unsplash.com/de/fotos/QRKJwE6yfJo?utm_source=unsplash&amp;utm_medium=referral&amp;utm_content=creditCopyText"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D0FAF8-64A5-4D34-8A12-BE0DDDFD92D1}" type="slidenum">
              <a:rPr lang="de-DE"/>
              <a:pPr/>
              <a:t>1</a:t>
            </a:fld>
            <a:endParaRPr lang="de-DE"/>
          </a:p>
        </p:txBody>
      </p:sp>
      <p:sp>
        <p:nvSpPr>
          <p:cNvPr id="250882" name="Rectangle 2"/>
          <p:cNvSpPr>
            <a:spLocks noGrp="1" noRot="1" noChangeAspect="1" noChangeArrowheads="1" noTextEdit="1"/>
          </p:cNvSpPr>
          <p:nvPr>
            <p:ph type="sldImg"/>
          </p:nvPr>
        </p:nvSpPr>
        <p:spPr>
          <a:xfrm>
            <a:off x="87313" y="744538"/>
            <a:ext cx="6619875" cy="3724275"/>
          </a:xfrm>
          <a:ln/>
        </p:spPr>
      </p:sp>
      <p:sp>
        <p:nvSpPr>
          <p:cNvPr id="25088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de-DE" sz="1200" b="0" i="0" u="none" strike="noStrike" cap="none" normalizeH="0" baseline="0" dirty="0">
                <a:ln>
                  <a:noFill/>
                </a:ln>
                <a:solidFill>
                  <a:schemeClr val="tx1"/>
                </a:solidFill>
                <a:effectLst/>
                <a:latin typeface="Arial" charset="0"/>
                <a:ea typeface="ＭＳ Ｐゴシック" charset="-128"/>
              </a:rPr>
              <a:t>Foto von Volodymyr </a:t>
            </a:r>
            <a:r>
              <a:rPr kumimoji="0" lang="de-DE" sz="1200" b="0" i="0" u="none" strike="noStrike" cap="none" normalizeH="0" baseline="0" dirty="0" err="1">
                <a:ln>
                  <a:noFill/>
                </a:ln>
                <a:solidFill>
                  <a:schemeClr val="tx1"/>
                </a:solidFill>
                <a:effectLst/>
                <a:latin typeface="Arial" charset="0"/>
                <a:ea typeface="ＭＳ Ｐゴシック" charset="-128"/>
              </a:rPr>
              <a:t>Hryshchenko</a:t>
            </a:r>
            <a:r>
              <a:rPr kumimoji="0" lang="de-DE" sz="1200" b="0" i="0" u="none" strike="noStrike" cap="none" normalizeH="0" baseline="0" dirty="0">
                <a:ln>
                  <a:noFill/>
                </a:ln>
                <a:solidFill>
                  <a:schemeClr val="tx1"/>
                </a:solidFill>
                <a:effectLst/>
                <a:latin typeface="Arial" charset="0"/>
                <a:ea typeface="ＭＳ Ｐゴシック" charset="-128"/>
              </a:rPr>
              <a:t> auf </a:t>
            </a:r>
            <a:r>
              <a:rPr kumimoji="0" lang="de-DE" sz="1200" b="0" i="0" u="none" strike="noStrike" cap="none" normalizeH="0" baseline="0" dirty="0" err="1">
                <a:ln>
                  <a:noFill/>
                </a:ln>
                <a:solidFill>
                  <a:schemeClr val="tx1"/>
                </a:solidFill>
                <a:effectLst/>
                <a:latin typeface="Arial" charset="0"/>
                <a:ea typeface="ＭＳ Ｐゴシック" charset="-128"/>
              </a:rPr>
              <a:t>Unsplash</a:t>
            </a:r>
            <a:r>
              <a:rPr lang="de-DE" sz="1200" dirty="0"/>
              <a:t> </a:t>
            </a:r>
            <a:r>
              <a:rPr kumimoji="0" lang="de-DE" sz="1200" b="0" i="0" u="none" strike="noStrike" cap="none" normalizeH="0" baseline="0" dirty="0">
                <a:ln>
                  <a:noFill/>
                </a:ln>
                <a:solidFill>
                  <a:schemeClr val="tx1"/>
                </a:solidFill>
                <a:effectLst/>
                <a:latin typeface="Arial" charset="0"/>
                <a:ea typeface="ＭＳ Ｐゴシック" charset="-128"/>
                <a:hlinkClick r:id="rId3"/>
              </a:rPr>
              <a:t>https://unsplash.com/de/fotos/V5vqWC9gyEU?utm_source=unsplash&amp;utm_medium=referral&amp;utm_content=creditCopyText</a:t>
            </a:r>
            <a:r>
              <a:rPr kumimoji="0" lang="de-DE" sz="1200" b="0" i="0" u="none" strike="noStrike" cap="none" normalizeH="0" baseline="0" dirty="0">
                <a:ln>
                  <a:noFill/>
                </a:ln>
                <a:solidFill>
                  <a:schemeClr val="tx1"/>
                </a:solidFill>
                <a:effectLst/>
                <a:latin typeface="Arial" charset="0"/>
                <a:ea typeface="ＭＳ Ｐゴシック" charset="-128"/>
              </a:rPr>
              <a:t> </a:t>
            </a:r>
          </a:p>
          <a:p>
            <a:endParaRPr lang="de-DE" dirty="0"/>
          </a:p>
        </p:txBody>
      </p:sp>
      <p:sp>
        <p:nvSpPr>
          <p:cNvPr id="4" name="Foliennummernplatzhalter 3"/>
          <p:cNvSpPr>
            <a:spLocks noGrp="1"/>
          </p:cNvSpPr>
          <p:nvPr>
            <p:ph type="sldNum" sz="quarter" idx="10"/>
          </p:nvPr>
        </p:nvSpPr>
        <p:spPr/>
        <p:txBody>
          <a:bodyPr/>
          <a:lstStyle/>
          <a:p>
            <a:fld id="{DF1FE7DE-306B-40DA-8729-EE4B1E1D728A}" type="slidenum">
              <a:rPr lang="de-DE" smtClean="0"/>
              <a:pPr/>
              <a:t>3</a:t>
            </a:fld>
            <a:endParaRPr lang="de-DE"/>
          </a:p>
        </p:txBody>
      </p:sp>
    </p:spTree>
    <p:extLst>
      <p:ext uri="{BB962C8B-B14F-4D97-AF65-F5344CB8AC3E}">
        <p14:creationId xmlns:p14="http://schemas.microsoft.com/office/powerpoint/2010/main" val="1586419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DF1FE7DE-306B-40DA-8729-EE4B1E1D728A}" type="slidenum">
              <a:rPr lang="de-DE" smtClean="0"/>
              <a:pPr/>
              <a:t>4</a:t>
            </a:fld>
            <a:endParaRPr lang="de-DE"/>
          </a:p>
        </p:txBody>
      </p:sp>
    </p:spTree>
    <p:extLst>
      <p:ext uri="{BB962C8B-B14F-4D97-AF65-F5344CB8AC3E}">
        <p14:creationId xmlns:p14="http://schemas.microsoft.com/office/powerpoint/2010/main" val="4280574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9</a:t>
            </a:fld>
            <a:endParaRPr lang="de-DE"/>
          </a:p>
        </p:txBody>
      </p:sp>
    </p:spTree>
    <p:extLst>
      <p:ext uri="{BB962C8B-B14F-4D97-AF65-F5344CB8AC3E}">
        <p14:creationId xmlns:p14="http://schemas.microsoft.com/office/powerpoint/2010/main" val="4145955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0" lang="de-DE" sz="1200" b="0" i="0" u="none" strike="noStrike" cap="none" normalizeH="0" baseline="0" dirty="0">
                <a:ln>
                  <a:noFill/>
                </a:ln>
                <a:solidFill>
                  <a:schemeClr val="tx1"/>
                </a:solidFill>
                <a:effectLst/>
                <a:latin typeface="Arial" charset="0"/>
                <a:ea typeface="ＭＳ Ｐゴシック" charset="-128"/>
              </a:rPr>
              <a:t>Foto von Oleg </a:t>
            </a:r>
            <a:r>
              <a:rPr kumimoji="0" lang="de-DE" sz="1200" b="0" i="0" u="none" strike="noStrike" cap="none" normalizeH="0" baseline="0" dirty="0" err="1">
                <a:ln>
                  <a:noFill/>
                </a:ln>
                <a:solidFill>
                  <a:schemeClr val="tx1"/>
                </a:solidFill>
                <a:effectLst/>
                <a:latin typeface="Arial" charset="0"/>
                <a:ea typeface="ＭＳ Ｐゴシック" charset="-128"/>
              </a:rPr>
              <a:t>Laptev</a:t>
            </a:r>
            <a:r>
              <a:rPr kumimoji="0" lang="de-DE" sz="1200" b="0" i="0" u="none" strike="noStrike" cap="none" normalizeH="0" baseline="0" dirty="0">
                <a:ln>
                  <a:noFill/>
                </a:ln>
                <a:solidFill>
                  <a:schemeClr val="tx1"/>
                </a:solidFill>
                <a:effectLst/>
                <a:latin typeface="Arial" charset="0"/>
                <a:ea typeface="ＭＳ Ｐゴシック" charset="-128"/>
              </a:rPr>
              <a:t> auf </a:t>
            </a:r>
            <a:r>
              <a:rPr kumimoji="0" lang="de-DE" sz="1200" b="0" i="0" u="none" strike="noStrike" cap="none" normalizeH="0" baseline="0" dirty="0" err="1">
                <a:ln>
                  <a:noFill/>
                </a:ln>
                <a:solidFill>
                  <a:schemeClr val="tx1"/>
                </a:solidFill>
                <a:effectLst/>
                <a:latin typeface="Arial" charset="0"/>
                <a:ea typeface="ＭＳ Ｐゴシック" charset="-128"/>
              </a:rPr>
              <a:t>Unsplash</a:t>
            </a:r>
            <a:r>
              <a:rPr kumimoji="0" lang="de-DE" sz="1200" b="0" i="0" u="none" strike="noStrike" cap="none" normalizeH="0" baseline="0" dirty="0">
                <a:ln>
                  <a:noFill/>
                </a:ln>
                <a:solidFill>
                  <a:schemeClr val="tx1"/>
                </a:solidFill>
                <a:effectLst/>
                <a:latin typeface="Arial" charset="0"/>
                <a:ea typeface="ＭＳ Ｐゴシック" charset="-128"/>
              </a:rPr>
              <a:t> </a:t>
            </a:r>
            <a:r>
              <a:rPr kumimoji="0" lang="de-DE" sz="1200" b="0" i="0" u="none" strike="noStrike" cap="none" normalizeH="0" baseline="0" dirty="0">
                <a:ln>
                  <a:noFill/>
                </a:ln>
                <a:solidFill>
                  <a:schemeClr val="tx1"/>
                </a:solidFill>
                <a:effectLst/>
                <a:latin typeface="Arial" charset="0"/>
                <a:ea typeface="ＭＳ Ｐゴシック" charset="-128"/>
                <a:hlinkClick r:id="rId3"/>
              </a:rPr>
              <a:t>https://unsplash.com/de/fotos/QRKJwE6yfJo?utm_source=unsplash&amp;utm_medium=referral&amp;utm_content=creditCopyText</a:t>
            </a:r>
            <a:endParaRPr kumimoji="0" lang="de-DE" sz="1200" b="0" i="0" u="none" strike="noStrike" cap="none" normalizeH="0" baseline="0" dirty="0">
              <a:ln>
                <a:noFill/>
              </a:ln>
              <a:solidFill>
                <a:schemeClr val="tx1"/>
              </a:solidFill>
              <a:effectLst/>
              <a:latin typeface="Arial" charset="0"/>
              <a:ea typeface="ＭＳ Ｐゴシック" charset="-128"/>
            </a:endParaRPr>
          </a:p>
          <a:p>
            <a:endParaRPr lang="de-DE" dirty="0"/>
          </a:p>
        </p:txBody>
      </p:sp>
      <p:sp>
        <p:nvSpPr>
          <p:cNvPr id="4" name="Foliennummernplatzhalter 3"/>
          <p:cNvSpPr>
            <a:spLocks noGrp="1"/>
          </p:cNvSpPr>
          <p:nvPr>
            <p:ph type="sldNum" sz="quarter" idx="10"/>
          </p:nvPr>
        </p:nvSpPr>
        <p:spPr/>
        <p:txBody>
          <a:bodyPr/>
          <a:lstStyle/>
          <a:p>
            <a:fld id="{DF1FE7DE-306B-40DA-8729-EE4B1E1D728A}" type="slidenum">
              <a:rPr lang="de-DE" smtClean="0"/>
              <a:pPr/>
              <a:t>14</a:t>
            </a:fld>
            <a:endParaRPr lang="de-DE"/>
          </a:p>
        </p:txBody>
      </p:sp>
    </p:spTree>
    <p:extLst>
      <p:ext uri="{BB962C8B-B14F-4D97-AF65-F5344CB8AC3E}">
        <p14:creationId xmlns:p14="http://schemas.microsoft.com/office/powerpoint/2010/main" val="161136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31</a:t>
            </a:fld>
            <a:endParaRPr lang="de-DE"/>
          </a:p>
        </p:txBody>
      </p:sp>
    </p:spTree>
    <p:extLst>
      <p:ext uri="{BB962C8B-B14F-4D97-AF65-F5344CB8AC3E}">
        <p14:creationId xmlns:p14="http://schemas.microsoft.com/office/powerpoint/2010/main" val="28066823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svg"/><Relationship Id="rId4" Type="http://schemas.openxmlformats.org/officeDocument/2006/relationships/image" Target="../media/image9.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svg"/><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svg"/><Relationship Id="rId4"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svg"/><Relationship Id="rId4" Type="http://schemas.openxmlformats.org/officeDocument/2006/relationships/image" Target="../media/image9.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7" name="Rechteck 6"/>
          <p:cNvSpPr/>
          <p:nvPr userDrawn="1"/>
        </p:nvSpPr>
        <p:spPr bwMode="auto">
          <a:xfrm>
            <a:off x="-10160" y="0"/>
            <a:ext cx="12216000" cy="1349058"/>
          </a:xfrm>
          <a:prstGeom prst="rect">
            <a:avLst/>
          </a:prstGeom>
          <a:solidFill>
            <a:srgbClr val="5C839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6147" name="Rectangle 3"/>
          <p:cNvSpPr>
            <a:spLocks noGrp="1" noChangeArrowheads="1"/>
          </p:cNvSpPr>
          <p:nvPr>
            <p:ph type="subTitle" idx="1"/>
          </p:nvPr>
        </p:nvSpPr>
        <p:spPr>
          <a:xfrm>
            <a:off x="1531060" y="3111500"/>
            <a:ext cx="8788940" cy="2667000"/>
          </a:xfrm>
        </p:spPr>
        <p:txBody>
          <a:bodyPr lIns="0" rIns="0"/>
          <a:lstStyle>
            <a:lvl1pPr marL="0" indent="0" algn="l">
              <a:lnSpc>
                <a:spcPct val="100000"/>
              </a:lnSpc>
              <a:buFontTx/>
              <a:buNone/>
              <a:defRPr sz="3200">
                <a:solidFill>
                  <a:srgbClr val="3B687F"/>
                </a:solidFill>
              </a:defRPr>
            </a:lvl1pPr>
          </a:lstStyle>
          <a:p>
            <a:pPr lvl="0"/>
            <a:r>
              <a:rPr lang="de-DE" noProof="0" dirty="0"/>
              <a:t>Formatvorlage des Untertitelmasters durch Klicken bearbeiten</a:t>
            </a:r>
          </a:p>
        </p:txBody>
      </p:sp>
      <p:sp>
        <p:nvSpPr>
          <p:cNvPr id="6156" name="Rectangle 12"/>
          <p:cNvSpPr>
            <a:spLocks noGrp="1" noChangeArrowheads="1"/>
          </p:cNvSpPr>
          <p:nvPr>
            <p:ph type="ctrTitle" sz="quarter" hasCustomPrompt="1"/>
          </p:nvPr>
        </p:nvSpPr>
        <p:spPr>
          <a:xfrm>
            <a:off x="1531060" y="1535116"/>
            <a:ext cx="8788344" cy="147002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lstStyle>
            <a:lvl1pPr algn="l">
              <a:defRPr sz="4000" baseline="0">
                <a:solidFill>
                  <a:srgbClr val="3B687F"/>
                </a:solidFill>
              </a:defRPr>
            </a:lvl1pPr>
          </a:lstStyle>
          <a:p>
            <a:pPr lvl="0"/>
            <a:r>
              <a:rPr lang="de-DE" noProof="0" dirty="0"/>
              <a:t>Formatvorlage Titel durch klicken bearbeiten</a:t>
            </a:r>
          </a:p>
        </p:txBody>
      </p:sp>
      <p:pic>
        <p:nvPicPr>
          <p:cNvPr id="6170" name="Picture 26" descr="wappen_xl_s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78725" y="414814"/>
            <a:ext cx="1118935" cy="673100"/>
          </a:xfrm>
          <a:prstGeom prst="rect">
            <a:avLst/>
          </a:prstGeom>
          <a:noFill/>
          <a:extLst>
            <a:ext uri="{909E8E84-426E-40DD-AFC4-6F175D3DCCD1}">
              <a14:hiddenFill xmlns:a14="http://schemas.microsoft.com/office/drawing/2010/main">
                <a:solidFill>
                  <a:srgbClr val="FFFFFF"/>
                </a:solidFill>
              </a14:hiddenFill>
            </a:ext>
          </a:extLst>
        </p:spPr>
      </p:pic>
      <p:sp>
        <p:nvSpPr>
          <p:cNvPr id="6171" name="Text Box 27"/>
          <p:cNvSpPr txBox="1">
            <a:spLocks noChangeArrowheads="1"/>
          </p:cNvSpPr>
          <p:nvPr/>
        </p:nvSpPr>
        <p:spPr bwMode="auto">
          <a:xfrm>
            <a:off x="7510760" y="683102"/>
            <a:ext cx="297112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nSpc>
                <a:spcPct val="85000"/>
              </a:lnSpc>
            </a:pPr>
            <a:r>
              <a:rPr lang="de-DE" sz="1500" dirty="0">
                <a:solidFill>
                  <a:schemeClr val="bg1"/>
                </a:solidFill>
              </a:rPr>
              <a:t>Bayerisches Landesamt für</a:t>
            </a:r>
          </a:p>
          <a:p>
            <a:pPr>
              <a:lnSpc>
                <a:spcPct val="90000"/>
              </a:lnSpc>
            </a:pPr>
            <a:r>
              <a:rPr lang="de-DE" sz="1500" dirty="0">
                <a:solidFill>
                  <a:schemeClr val="bg1"/>
                </a:solidFill>
              </a:rPr>
              <a:t>Umwelt</a:t>
            </a:r>
          </a:p>
        </p:txBody>
      </p:sp>
      <p:sp>
        <p:nvSpPr>
          <p:cNvPr id="6174" name="Rectangle 30"/>
          <p:cNvSpPr>
            <a:spLocks noChangeArrowheads="1"/>
          </p:cNvSpPr>
          <p:nvPr userDrawn="1"/>
        </p:nvSpPr>
        <p:spPr bwMode="auto">
          <a:xfrm>
            <a:off x="-10161" y="1349058"/>
            <a:ext cx="10512000" cy="150812"/>
          </a:xfrm>
          <a:prstGeom prst="rect">
            <a:avLst/>
          </a:prstGeom>
          <a:solidFill>
            <a:srgbClr val="F9AA00"/>
          </a:solidFill>
          <a:ln>
            <a:noFill/>
          </a:ln>
          <a:effectLst/>
        </p:spPr>
        <p:txBody>
          <a:bodyPr wrap="none" anchor="ctr"/>
          <a:lstStyle/>
          <a:p>
            <a:endParaRPr lang="de-DE" sz="2400"/>
          </a:p>
        </p:txBody>
      </p:sp>
      <p:sp>
        <p:nvSpPr>
          <p:cNvPr id="8" name="Rechteck 7"/>
          <p:cNvSpPr/>
          <p:nvPr userDrawn="1"/>
        </p:nvSpPr>
        <p:spPr bwMode="auto">
          <a:xfrm>
            <a:off x="10475288" y="1349058"/>
            <a:ext cx="1728000" cy="5526000"/>
          </a:xfrm>
          <a:prstGeom prst="rect">
            <a:avLst/>
          </a:prstGeom>
          <a:solidFill>
            <a:srgbClr val="5C839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4" name="Grafik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1948" y="857812"/>
            <a:ext cx="937004" cy="1006412"/>
          </a:xfrm>
          <a:prstGeom prst="rect">
            <a:avLst/>
          </a:prstGeom>
        </p:spPr>
      </p:pic>
      <p:pic>
        <p:nvPicPr>
          <p:cNvPr id="12" name="Grafik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5103" y="6030983"/>
            <a:ext cx="904353" cy="69610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3_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dirty="0"/>
              <a:t>Titelmasterformat durch Klicken bearbeiten</a:t>
            </a:r>
          </a:p>
        </p:txBody>
      </p:sp>
      <p:sp>
        <p:nvSpPr>
          <p:cNvPr id="3" name="Inhaltsplatzhalter 2"/>
          <p:cNvSpPr>
            <a:spLocks noGrp="1"/>
          </p:cNvSpPr>
          <p:nvPr>
            <p:ph sz="half" idx="1"/>
          </p:nvPr>
        </p:nvSpPr>
        <p:spPr>
          <a:xfrm>
            <a:off x="648000" y="1628776"/>
            <a:ext cx="5364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281863" y="1628776"/>
            <a:ext cx="5364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6741546" y="6477000"/>
            <a:ext cx="4904317" cy="279400"/>
          </a:xfrm>
        </p:spPr>
        <p:txBody>
          <a:bodyPr lIns="0" rIns="0"/>
          <a:lstStyle>
            <a:lvl1pPr>
              <a:defRPr/>
            </a:lvl1pPr>
          </a:lstStyle>
          <a:p>
            <a:r>
              <a:rPr lang="de-DE" dirty="0"/>
              <a:t>© LfU | IZU Infozentrum UmweltWirtschaft | 2024</a:t>
            </a:r>
          </a:p>
        </p:txBody>
      </p:sp>
      <p:sp>
        <p:nvSpPr>
          <p:cNvPr id="8" name="Rectangle 11"/>
          <p:cNvSpPr>
            <a:spLocks noGrp="1" noChangeArrowheads="1"/>
          </p:cNvSpPr>
          <p:nvPr>
            <p:ph type="sldNum" sz="quarter" idx="4"/>
          </p:nvPr>
        </p:nvSpPr>
        <p:spPr bwMode="auto">
          <a:xfrm>
            <a:off x="648000"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pSp>
        <p:nvGrpSpPr>
          <p:cNvPr id="23" name="Gruppieren 22">
            <a:extLst>
              <a:ext uri="{FF2B5EF4-FFF2-40B4-BE49-F238E27FC236}">
                <a16:creationId xmlns:a16="http://schemas.microsoft.com/office/drawing/2014/main" id="{D278CCCC-5B04-4E53-AAE5-1248506AB154}"/>
              </a:ext>
            </a:extLst>
          </p:cNvPr>
          <p:cNvGrpSpPr/>
          <p:nvPr userDrawn="1"/>
        </p:nvGrpSpPr>
        <p:grpSpPr>
          <a:xfrm>
            <a:off x="670614" y="215880"/>
            <a:ext cx="6433498" cy="476816"/>
            <a:chOff x="3748871" y="3144064"/>
            <a:chExt cx="6433498" cy="476816"/>
          </a:xfrm>
        </p:grpSpPr>
        <p:sp>
          <p:nvSpPr>
            <p:cNvPr id="24" name="Pfeil: Fünfeck 23">
              <a:extLst>
                <a:ext uri="{FF2B5EF4-FFF2-40B4-BE49-F238E27FC236}">
                  <a16:creationId xmlns:a16="http://schemas.microsoft.com/office/drawing/2014/main" id="{EC53E37D-15E6-4D93-A583-20AD5DCD1276}"/>
                </a:ext>
              </a:extLst>
            </p:cNvPr>
            <p:cNvSpPr/>
            <p:nvPr/>
          </p:nvSpPr>
          <p:spPr>
            <a:xfrm>
              <a:off x="3748871" y="3144064"/>
              <a:ext cx="2222754" cy="476816"/>
            </a:xfrm>
            <a:prstGeom prst="homePlate">
              <a:avLst/>
            </a:prstGeom>
            <a:solidFill>
              <a:srgbClr val="F9AA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nchorCtr="1"/>
            <a:lstStyle/>
            <a:p>
              <a:pPr algn="l"/>
              <a:r>
                <a:rPr lang="de-DE" sz="1400" kern="1200" dirty="0"/>
                <a:t>Externe Kommunikation</a:t>
              </a:r>
            </a:p>
          </p:txBody>
        </p:sp>
        <p:grpSp>
          <p:nvGrpSpPr>
            <p:cNvPr id="25" name="Gruppieren 24">
              <a:extLst>
                <a:ext uri="{FF2B5EF4-FFF2-40B4-BE49-F238E27FC236}">
                  <a16:creationId xmlns:a16="http://schemas.microsoft.com/office/drawing/2014/main" id="{C3CB00CE-4907-4947-B273-8BADD454E50B}"/>
                </a:ext>
              </a:extLst>
            </p:cNvPr>
            <p:cNvGrpSpPr/>
            <p:nvPr/>
          </p:nvGrpSpPr>
          <p:grpSpPr>
            <a:xfrm>
              <a:off x="6142570" y="3201884"/>
              <a:ext cx="1249574" cy="361180"/>
              <a:chOff x="6142570" y="3201884"/>
              <a:chExt cx="1249574" cy="361180"/>
            </a:xfrm>
          </p:grpSpPr>
          <p:sp>
            <p:nvSpPr>
              <p:cNvPr id="35" name="Ellipse 34">
                <a:extLst>
                  <a:ext uri="{FF2B5EF4-FFF2-40B4-BE49-F238E27FC236}">
                    <a16:creationId xmlns:a16="http://schemas.microsoft.com/office/drawing/2014/main" id="{1710C31A-581E-4949-BE99-EF3450487036}"/>
                  </a:ext>
                </a:extLst>
              </p:cNvPr>
              <p:cNvSpPr/>
              <p:nvPr/>
            </p:nvSpPr>
            <p:spPr bwMode="auto">
              <a:xfrm>
                <a:off x="6142570"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36" name="Textfeld 35">
                <a:extLst>
                  <a:ext uri="{FF2B5EF4-FFF2-40B4-BE49-F238E27FC236}">
                    <a16:creationId xmlns:a16="http://schemas.microsoft.com/office/drawing/2014/main" id="{1081A0F8-6769-4CBF-AF97-80EB359DC7E6}"/>
                  </a:ext>
                </a:extLst>
              </p:cNvPr>
              <p:cNvSpPr txBox="1"/>
              <p:nvPr/>
            </p:nvSpPr>
            <p:spPr>
              <a:xfrm>
                <a:off x="6506471" y="3269138"/>
                <a:ext cx="885673" cy="246221"/>
              </a:xfrm>
              <a:prstGeom prst="rect">
                <a:avLst/>
              </a:prstGeom>
              <a:noFill/>
            </p:spPr>
            <p:txBody>
              <a:bodyPr wrap="square">
                <a:spAutoFit/>
              </a:bodyPr>
              <a:lstStyle/>
              <a:p>
                <a:pPr algn="l"/>
                <a:r>
                  <a:rPr lang="de-DE" sz="1000" dirty="0"/>
                  <a:t>Warum?</a:t>
                </a:r>
              </a:p>
            </p:txBody>
          </p:sp>
        </p:grpSp>
        <p:grpSp>
          <p:nvGrpSpPr>
            <p:cNvPr id="26" name="Gruppieren 25">
              <a:extLst>
                <a:ext uri="{FF2B5EF4-FFF2-40B4-BE49-F238E27FC236}">
                  <a16:creationId xmlns:a16="http://schemas.microsoft.com/office/drawing/2014/main" id="{58FE79D5-16FF-4EB9-9CCA-40489831FB4C}"/>
                </a:ext>
              </a:extLst>
            </p:cNvPr>
            <p:cNvGrpSpPr/>
            <p:nvPr/>
          </p:nvGrpSpPr>
          <p:grpSpPr>
            <a:xfrm>
              <a:off x="7370351" y="3201883"/>
              <a:ext cx="1535813" cy="361180"/>
              <a:chOff x="7654674" y="3201884"/>
              <a:chExt cx="1535813" cy="361180"/>
            </a:xfrm>
          </p:grpSpPr>
          <p:sp>
            <p:nvSpPr>
              <p:cNvPr id="32" name="Ellipse 31">
                <a:extLst>
                  <a:ext uri="{FF2B5EF4-FFF2-40B4-BE49-F238E27FC236}">
                    <a16:creationId xmlns:a16="http://schemas.microsoft.com/office/drawing/2014/main" id="{788E79DA-80FE-44BF-BC29-595A47917C67}"/>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3" name="Textfeld 32">
                <a:extLst>
                  <a:ext uri="{FF2B5EF4-FFF2-40B4-BE49-F238E27FC236}">
                    <a16:creationId xmlns:a16="http://schemas.microsoft.com/office/drawing/2014/main" id="{B867CAFC-E2D9-4D2C-B397-CADE1280F695}"/>
                  </a:ext>
                </a:extLst>
              </p:cNvPr>
              <p:cNvSpPr txBox="1"/>
              <p:nvPr/>
            </p:nvSpPr>
            <p:spPr>
              <a:xfrm>
                <a:off x="8063694" y="3259363"/>
                <a:ext cx="1126793" cy="246221"/>
              </a:xfrm>
              <a:prstGeom prst="rect">
                <a:avLst/>
              </a:prstGeom>
              <a:noFill/>
            </p:spPr>
            <p:txBody>
              <a:bodyPr wrap="square">
                <a:spAutoFit/>
              </a:bodyPr>
              <a:lstStyle/>
              <a:p>
                <a:pPr algn="l"/>
                <a:r>
                  <a:rPr lang="de-DE" sz="1000" dirty="0"/>
                  <a:t>Wie nicht?</a:t>
                </a:r>
              </a:p>
            </p:txBody>
          </p:sp>
          <p:pic>
            <p:nvPicPr>
              <p:cNvPr id="34" name="Grafik 33" descr="Blitz mit einfarbiger Füllung">
                <a:extLst>
                  <a:ext uri="{FF2B5EF4-FFF2-40B4-BE49-F238E27FC236}">
                    <a16:creationId xmlns:a16="http://schemas.microsoft.com/office/drawing/2014/main" id="{A163EF84-5F8B-49BF-AD5C-719ED97A802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34301" y="3284984"/>
                <a:ext cx="233907" cy="233907"/>
              </a:xfrm>
              <a:prstGeom prst="rect">
                <a:avLst/>
              </a:prstGeom>
            </p:spPr>
          </p:pic>
        </p:grpSp>
        <p:grpSp>
          <p:nvGrpSpPr>
            <p:cNvPr id="27" name="Gruppieren 26">
              <a:extLst>
                <a:ext uri="{FF2B5EF4-FFF2-40B4-BE49-F238E27FC236}">
                  <a16:creationId xmlns:a16="http://schemas.microsoft.com/office/drawing/2014/main" id="{CEC9311B-DBA5-416E-9112-7103F23E1BFE}"/>
                </a:ext>
              </a:extLst>
            </p:cNvPr>
            <p:cNvGrpSpPr/>
            <p:nvPr/>
          </p:nvGrpSpPr>
          <p:grpSpPr>
            <a:xfrm>
              <a:off x="8646556" y="3201883"/>
              <a:ext cx="1535813" cy="361180"/>
              <a:chOff x="9166778" y="3211658"/>
              <a:chExt cx="1535813" cy="361180"/>
            </a:xfrm>
          </p:grpSpPr>
          <p:grpSp>
            <p:nvGrpSpPr>
              <p:cNvPr id="28" name="Gruppieren 27">
                <a:extLst>
                  <a:ext uri="{FF2B5EF4-FFF2-40B4-BE49-F238E27FC236}">
                    <a16:creationId xmlns:a16="http://schemas.microsoft.com/office/drawing/2014/main" id="{9401A027-C38D-4978-A2BD-2815D4A439B1}"/>
                  </a:ext>
                </a:extLst>
              </p:cNvPr>
              <p:cNvGrpSpPr/>
              <p:nvPr/>
            </p:nvGrpSpPr>
            <p:grpSpPr>
              <a:xfrm>
                <a:off x="9166778" y="3211658"/>
                <a:ext cx="1535813" cy="361180"/>
                <a:chOff x="7654674" y="3201884"/>
                <a:chExt cx="1535813" cy="361180"/>
              </a:xfrm>
            </p:grpSpPr>
            <p:sp>
              <p:nvSpPr>
                <p:cNvPr id="30" name="Ellipse 29">
                  <a:extLst>
                    <a:ext uri="{FF2B5EF4-FFF2-40B4-BE49-F238E27FC236}">
                      <a16:creationId xmlns:a16="http://schemas.microsoft.com/office/drawing/2014/main" id="{A0C39C58-4B66-4006-BC1A-018106BDA124}"/>
                    </a:ext>
                  </a:extLst>
                </p:cNvPr>
                <p:cNvSpPr/>
                <p:nvPr/>
              </p:nvSpPr>
              <p:spPr bwMode="auto">
                <a:xfrm>
                  <a:off x="7654674" y="3201884"/>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1" name="Textfeld 30">
                  <a:extLst>
                    <a:ext uri="{FF2B5EF4-FFF2-40B4-BE49-F238E27FC236}">
                      <a16:creationId xmlns:a16="http://schemas.microsoft.com/office/drawing/2014/main" id="{F887F836-5D67-4818-9455-0C5067AA6758}"/>
                    </a:ext>
                  </a:extLst>
                </p:cNvPr>
                <p:cNvSpPr txBox="1"/>
                <p:nvPr/>
              </p:nvSpPr>
              <p:spPr>
                <a:xfrm>
                  <a:off x="8063694" y="3259363"/>
                  <a:ext cx="1126793" cy="246221"/>
                </a:xfrm>
                <a:prstGeom prst="rect">
                  <a:avLst/>
                </a:prstGeom>
                <a:noFill/>
              </p:spPr>
              <p:txBody>
                <a:bodyPr wrap="square">
                  <a:spAutoFit/>
                </a:bodyPr>
                <a:lstStyle/>
                <a:p>
                  <a:pPr algn="l"/>
                  <a:r>
                    <a:rPr lang="de-DE" sz="1000" dirty="0"/>
                    <a:t>So funktioniert‘s!</a:t>
                  </a:r>
                </a:p>
              </p:txBody>
            </p:sp>
          </p:grpSp>
          <p:pic>
            <p:nvPicPr>
              <p:cNvPr id="29" name="Grafik 28" descr="Feuerwerk mit einfarbiger Füllung">
                <a:extLst>
                  <a:ext uri="{FF2B5EF4-FFF2-40B4-BE49-F238E27FC236}">
                    <a16:creationId xmlns:a16="http://schemas.microsoft.com/office/drawing/2014/main" id="{C19768C9-B6C1-4C0F-88D9-313F915C8D0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09066" y="3259363"/>
                <a:ext cx="279324" cy="279324"/>
              </a:xfrm>
              <a:prstGeom prst="rect">
                <a:avLst/>
              </a:prstGeom>
            </p:spPr>
          </p:pic>
        </p:grpSp>
      </p:grpSp>
    </p:spTree>
    <p:extLst>
      <p:ext uri="{BB962C8B-B14F-4D97-AF65-F5344CB8AC3E}">
        <p14:creationId xmlns:p14="http://schemas.microsoft.com/office/powerpoint/2010/main" val="68348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_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dirty="0"/>
              <a:t>Titelmasterformat durch Klicken bearbeiten</a:t>
            </a:r>
          </a:p>
        </p:txBody>
      </p:sp>
      <p:sp>
        <p:nvSpPr>
          <p:cNvPr id="3" name="Inhaltsplatzhalter 2"/>
          <p:cNvSpPr>
            <a:spLocks noGrp="1"/>
          </p:cNvSpPr>
          <p:nvPr>
            <p:ph sz="half" idx="1"/>
          </p:nvPr>
        </p:nvSpPr>
        <p:spPr>
          <a:xfrm>
            <a:off x="648000" y="1628776"/>
            <a:ext cx="5364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281863" y="1628776"/>
            <a:ext cx="5364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6741546" y="6477000"/>
            <a:ext cx="4904317" cy="279400"/>
          </a:xfrm>
        </p:spPr>
        <p:txBody>
          <a:bodyPr lIns="0" rIns="0"/>
          <a:lstStyle>
            <a:lvl1pPr>
              <a:defRPr/>
            </a:lvl1pPr>
          </a:lstStyle>
          <a:p>
            <a:r>
              <a:rPr lang="de-DE" dirty="0"/>
              <a:t>© LfU | IZU Infozentrum UmweltWirtschaft | 2024</a:t>
            </a:r>
          </a:p>
        </p:txBody>
      </p:sp>
      <p:sp>
        <p:nvSpPr>
          <p:cNvPr id="8" name="Rectangle 11"/>
          <p:cNvSpPr>
            <a:spLocks noGrp="1" noChangeArrowheads="1"/>
          </p:cNvSpPr>
          <p:nvPr>
            <p:ph type="sldNum" sz="quarter" idx="4"/>
          </p:nvPr>
        </p:nvSpPr>
        <p:spPr bwMode="auto">
          <a:xfrm>
            <a:off x="648000"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pSp>
        <p:nvGrpSpPr>
          <p:cNvPr id="23" name="Gruppieren 22">
            <a:extLst>
              <a:ext uri="{FF2B5EF4-FFF2-40B4-BE49-F238E27FC236}">
                <a16:creationId xmlns:a16="http://schemas.microsoft.com/office/drawing/2014/main" id="{084CFC95-A352-410B-9CBA-F9A9C0BD951C}"/>
              </a:ext>
            </a:extLst>
          </p:cNvPr>
          <p:cNvGrpSpPr/>
          <p:nvPr userDrawn="1"/>
        </p:nvGrpSpPr>
        <p:grpSpPr>
          <a:xfrm>
            <a:off x="670614" y="215880"/>
            <a:ext cx="6710914" cy="476816"/>
            <a:chOff x="670614" y="215880"/>
            <a:chExt cx="6710914" cy="476816"/>
          </a:xfrm>
        </p:grpSpPr>
        <p:sp>
          <p:nvSpPr>
            <p:cNvPr id="24" name="Pfeil: Fünfeck 23">
              <a:extLst>
                <a:ext uri="{FF2B5EF4-FFF2-40B4-BE49-F238E27FC236}">
                  <a16:creationId xmlns:a16="http://schemas.microsoft.com/office/drawing/2014/main" id="{0C6662E5-61FA-4322-BF8E-4C0AEA21BC88}"/>
                </a:ext>
              </a:extLst>
            </p:cNvPr>
            <p:cNvSpPr/>
            <p:nvPr/>
          </p:nvSpPr>
          <p:spPr>
            <a:xfrm>
              <a:off x="670614" y="215880"/>
              <a:ext cx="2222754" cy="476816"/>
            </a:xfrm>
            <a:prstGeom prst="homePlate">
              <a:avLst/>
            </a:prstGeom>
            <a:solidFill>
              <a:srgbClr val="F9AA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nchorCtr="1"/>
            <a:lstStyle/>
            <a:p>
              <a:pPr algn="l"/>
              <a:r>
                <a:rPr lang="de-DE" sz="1400" kern="1200" dirty="0"/>
                <a:t>Interne Kommunikation</a:t>
              </a:r>
            </a:p>
          </p:txBody>
        </p:sp>
        <p:grpSp>
          <p:nvGrpSpPr>
            <p:cNvPr id="25" name="Gruppieren 24">
              <a:extLst>
                <a:ext uri="{FF2B5EF4-FFF2-40B4-BE49-F238E27FC236}">
                  <a16:creationId xmlns:a16="http://schemas.microsoft.com/office/drawing/2014/main" id="{610AFF3F-9439-4396-92A4-40D5DCCFB67F}"/>
                </a:ext>
              </a:extLst>
            </p:cNvPr>
            <p:cNvGrpSpPr/>
            <p:nvPr userDrawn="1"/>
          </p:nvGrpSpPr>
          <p:grpSpPr>
            <a:xfrm>
              <a:off x="3064313" y="257818"/>
              <a:ext cx="4317215" cy="406301"/>
              <a:chOff x="3064313" y="257818"/>
              <a:chExt cx="4317215" cy="406301"/>
            </a:xfrm>
          </p:grpSpPr>
          <p:grpSp>
            <p:nvGrpSpPr>
              <p:cNvPr id="26" name="Gruppieren 25">
                <a:extLst>
                  <a:ext uri="{FF2B5EF4-FFF2-40B4-BE49-F238E27FC236}">
                    <a16:creationId xmlns:a16="http://schemas.microsoft.com/office/drawing/2014/main" id="{10114BC6-8E92-42E6-8427-251792418913}"/>
                  </a:ext>
                </a:extLst>
              </p:cNvPr>
              <p:cNvGrpSpPr/>
              <p:nvPr/>
            </p:nvGrpSpPr>
            <p:grpSpPr>
              <a:xfrm>
                <a:off x="3064313" y="273700"/>
                <a:ext cx="1249574" cy="361180"/>
                <a:chOff x="6142570" y="3201884"/>
                <a:chExt cx="1249574" cy="361180"/>
              </a:xfrm>
            </p:grpSpPr>
            <p:sp>
              <p:nvSpPr>
                <p:cNvPr id="34" name="Ellipse 33">
                  <a:extLst>
                    <a:ext uri="{FF2B5EF4-FFF2-40B4-BE49-F238E27FC236}">
                      <a16:creationId xmlns:a16="http://schemas.microsoft.com/office/drawing/2014/main" id="{CD563F2B-1BA1-4384-A580-C52DE313FB3A}"/>
                    </a:ext>
                  </a:extLst>
                </p:cNvPr>
                <p:cNvSpPr/>
                <p:nvPr/>
              </p:nvSpPr>
              <p:spPr bwMode="auto">
                <a:xfrm>
                  <a:off x="6142570" y="3201884"/>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35" name="Textfeld 34">
                  <a:extLst>
                    <a:ext uri="{FF2B5EF4-FFF2-40B4-BE49-F238E27FC236}">
                      <a16:creationId xmlns:a16="http://schemas.microsoft.com/office/drawing/2014/main" id="{EE49E539-F087-4631-AF79-854E3550726C}"/>
                    </a:ext>
                  </a:extLst>
                </p:cNvPr>
                <p:cNvSpPr txBox="1"/>
                <p:nvPr/>
              </p:nvSpPr>
              <p:spPr>
                <a:xfrm>
                  <a:off x="6506471" y="3269138"/>
                  <a:ext cx="885673" cy="246221"/>
                </a:xfrm>
                <a:prstGeom prst="rect">
                  <a:avLst/>
                </a:prstGeom>
                <a:noFill/>
              </p:spPr>
              <p:txBody>
                <a:bodyPr wrap="square">
                  <a:spAutoFit/>
                </a:bodyPr>
                <a:lstStyle/>
                <a:p>
                  <a:pPr algn="l"/>
                  <a:r>
                    <a:rPr lang="de-DE" sz="1000" dirty="0"/>
                    <a:t>Warum?</a:t>
                  </a:r>
                </a:p>
              </p:txBody>
            </p:sp>
          </p:grpSp>
          <p:grpSp>
            <p:nvGrpSpPr>
              <p:cNvPr id="27" name="Gruppieren 26">
                <a:extLst>
                  <a:ext uri="{FF2B5EF4-FFF2-40B4-BE49-F238E27FC236}">
                    <a16:creationId xmlns:a16="http://schemas.microsoft.com/office/drawing/2014/main" id="{B902813A-5FC1-4BC7-92AF-31A4B895004F}"/>
                  </a:ext>
                </a:extLst>
              </p:cNvPr>
              <p:cNvGrpSpPr/>
              <p:nvPr/>
            </p:nvGrpSpPr>
            <p:grpSpPr>
              <a:xfrm>
                <a:off x="5928339" y="257818"/>
                <a:ext cx="1453189" cy="361180"/>
                <a:chOff x="7654674" y="3201884"/>
                <a:chExt cx="1453189" cy="361180"/>
              </a:xfrm>
            </p:grpSpPr>
            <p:sp>
              <p:nvSpPr>
                <p:cNvPr id="32" name="Ellipse 31">
                  <a:extLst>
                    <a:ext uri="{FF2B5EF4-FFF2-40B4-BE49-F238E27FC236}">
                      <a16:creationId xmlns:a16="http://schemas.microsoft.com/office/drawing/2014/main" id="{65B60FBC-6B17-441F-9BFB-35C0C5910DBC}"/>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3" name="Textfeld 32">
                  <a:extLst>
                    <a:ext uri="{FF2B5EF4-FFF2-40B4-BE49-F238E27FC236}">
                      <a16:creationId xmlns:a16="http://schemas.microsoft.com/office/drawing/2014/main" id="{F896CFB2-B566-4A64-A201-C01FABFD34FB}"/>
                    </a:ext>
                  </a:extLst>
                </p:cNvPr>
                <p:cNvSpPr txBox="1"/>
                <p:nvPr/>
              </p:nvSpPr>
              <p:spPr>
                <a:xfrm>
                  <a:off x="7981070" y="3259363"/>
                  <a:ext cx="1126793" cy="246221"/>
                </a:xfrm>
                <a:prstGeom prst="rect">
                  <a:avLst/>
                </a:prstGeom>
                <a:noFill/>
              </p:spPr>
              <p:txBody>
                <a:bodyPr wrap="square">
                  <a:spAutoFit/>
                </a:bodyPr>
                <a:lstStyle/>
                <a:p>
                  <a:pPr algn="l"/>
                  <a:r>
                    <a:rPr lang="de-DE" sz="1000" dirty="0"/>
                    <a:t>So funktioniert‘s!</a:t>
                  </a:r>
                </a:p>
              </p:txBody>
            </p:sp>
          </p:grpSp>
          <p:pic>
            <p:nvPicPr>
              <p:cNvPr id="28" name="Grafik 27" descr="Feuerwerk mit einfarbiger Füllung">
                <a:extLst>
                  <a:ext uri="{FF2B5EF4-FFF2-40B4-BE49-F238E27FC236}">
                    <a16:creationId xmlns:a16="http://schemas.microsoft.com/office/drawing/2014/main" id="{3F4B19A8-0F77-4F71-9811-373F67AC82F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0627" y="307851"/>
                <a:ext cx="279324" cy="279324"/>
              </a:xfrm>
              <a:prstGeom prst="rect">
                <a:avLst/>
              </a:prstGeom>
            </p:spPr>
          </p:pic>
          <p:sp>
            <p:nvSpPr>
              <p:cNvPr id="29" name="Ellipse 28">
                <a:extLst>
                  <a:ext uri="{FF2B5EF4-FFF2-40B4-BE49-F238E27FC236}">
                    <a16:creationId xmlns:a16="http://schemas.microsoft.com/office/drawing/2014/main" id="{7104C229-ECB7-4F73-A9BD-781EED5F490B}"/>
                  </a:ext>
                </a:extLst>
              </p:cNvPr>
              <p:cNvSpPr/>
              <p:nvPr/>
            </p:nvSpPr>
            <p:spPr bwMode="auto">
              <a:xfrm>
                <a:off x="4292094" y="273699"/>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0" name="Textfeld 29">
                <a:extLst>
                  <a:ext uri="{FF2B5EF4-FFF2-40B4-BE49-F238E27FC236}">
                    <a16:creationId xmlns:a16="http://schemas.microsoft.com/office/drawing/2014/main" id="{390921CE-0CD0-4F03-8427-0DEE4E8DFE89}"/>
                  </a:ext>
                </a:extLst>
              </p:cNvPr>
              <p:cNvSpPr txBox="1"/>
              <p:nvPr/>
            </p:nvSpPr>
            <p:spPr>
              <a:xfrm>
                <a:off x="4640171" y="264009"/>
                <a:ext cx="1167797" cy="400110"/>
              </a:xfrm>
              <a:prstGeom prst="rect">
                <a:avLst/>
              </a:prstGeom>
              <a:noFill/>
            </p:spPr>
            <p:txBody>
              <a:bodyPr wrap="square">
                <a:spAutoFit/>
              </a:bodyPr>
              <a:lstStyle/>
              <a:p>
                <a:pPr algn="l"/>
                <a:r>
                  <a:rPr lang="de-DE" sz="1000" dirty="0"/>
                  <a:t>Kommunikations-ziele</a:t>
                </a:r>
              </a:p>
            </p:txBody>
          </p:sp>
          <p:pic>
            <p:nvPicPr>
              <p:cNvPr id="31" name="Grafik 30" descr="Marketing mit einfarbiger Füllung">
                <a:extLst>
                  <a:ext uri="{FF2B5EF4-FFF2-40B4-BE49-F238E27FC236}">
                    <a16:creationId xmlns:a16="http://schemas.microsoft.com/office/drawing/2014/main" id="{A308F67E-0FF6-480B-A285-10883943936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56028" y="312216"/>
                <a:ext cx="284143" cy="284143"/>
              </a:xfrm>
              <a:prstGeom prst="rect">
                <a:avLst/>
              </a:prstGeom>
            </p:spPr>
          </p:pic>
        </p:grpSp>
      </p:grpSp>
    </p:spTree>
    <p:extLst>
      <p:ext uri="{BB962C8B-B14F-4D97-AF65-F5344CB8AC3E}">
        <p14:creationId xmlns:p14="http://schemas.microsoft.com/office/powerpoint/2010/main" val="871931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4_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dirty="0"/>
              <a:t>Titelmasterformat durch Klicken bearbeiten</a:t>
            </a:r>
          </a:p>
        </p:txBody>
      </p:sp>
      <p:sp>
        <p:nvSpPr>
          <p:cNvPr id="3" name="Inhaltsplatzhalter 2"/>
          <p:cNvSpPr>
            <a:spLocks noGrp="1"/>
          </p:cNvSpPr>
          <p:nvPr>
            <p:ph sz="half" idx="1"/>
          </p:nvPr>
        </p:nvSpPr>
        <p:spPr>
          <a:xfrm>
            <a:off x="648000" y="1628776"/>
            <a:ext cx="5364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281863" y="1628776"/>
            <a:ext cx="5364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6741546" y="6477000"/>
            <a:ext cx="4904317" cy="279400"/>
          </a:xfrm>
        </p:spPr>
        <p:txBody>
          <a:bodyPr lIns="0" rIns="0"/>
          <a:lstStyle>
            <a:lvl1pPr>
              <a:defRPr/>
            </a:lvl1pPr>
          </a:lstStyle>
          <a:p>
            <a:r>
              <a:rPr lang="de-DE" dirty="0"/>
              <a:t>© LfU | IZU Infozentrum UmweltWirtschaft | 2024</a:t>
            </a:r>
          </a:p>
        </p:txBody>
      </p:sp>
      <p:sp>
        <p:nvSpPr>
          <p:cNvPr id="8" name="Rectangle 11"/>
          <p:cNvSpPr>
            <a:spLocks noGrp="1" noChangeArrowheads="1"/>
          </p:cNvSpPr>
          <p:nvPr>
            <p:ph type="sldNum" sz="quarter" idx="4"/>
          </p:nvPr>
        </p:nvSpPr>
        <p:spPr bwMode="auto">
          <a:xfrm>
            <a:off x="648000"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pSp>
        <p:nvGrpSpPr>
          <p:cNvPr id="6" name="Gruppieren 5">
            <a:extLst>
              <a:ext uri="{FF2B5EF4-FFF2-40B4-BE49-F238E27FC236}">
                <a16:creationId xmlns:a16="http://schemas.microsoft.com/office/drawing/2014/main" id="{4E85DEDF-51FF-4897-9E2C-0FC3B1E2F8C8}"/>
              </a:ext>
            </a:extLst>
          </p:cNvPr>
          <p:cNvGrpSpPr/>
          <p:nvPr userDrawn="1"/>
        </p:nvGrpSpPr>
        <p:grpSpPr>
          <a:xfrm>
            <a:off x="670614" y="215880"/>
            <a:ext cx="6710914" cy="476816"/>
            <a:chOff x="670614" y="215880"/>
            <a:chExt cx="6710914" cy="476816"/>
          </a:xfrm>
        </p:grpSpPr>
        <p:grpSp>
          <p:nvGrpSpPr>
            <p:cNvPr id="23" name="Gruppieren 22">
              <a:extLst>
                <a:ext uri="{FF2B5EF4-FFF2-40B4-BE49-F238E27FC236}">
                  <a16:creationId xmlns:a16="http://schemas.microsoft.com/office/drawing/2014/main" id="{54871BE8-3C62-45BF-9CD8-A817F3049EB1}"/>
                </a:ext>
              </a:extLst>
            </p:cNvPr>
            <p:cNvGrpSpPr/>
            <p:nvPr userDrawn="1"/>
          </p:nvGrpSpPr>
          <p:grpSpPr>
            <a:xfrm>
              <a:off x="670614" y="215880"/>
              <a:ext cx="6710914" cy="476816"/>
              <a:chOff x="670614" y="215880"/>
              <a:chExt cx="6710914" cy="476816"/>
            </a:xfrm>
          </p:grpSpPr>
          <p:sp>
            <p:nvSpPr>
              <p:cNvPr id="24" name="Pfeil: Fünfeck 23">
                <a:extLst>
                  <a:ext uri="{FF2B5EF4-FFF2-40B4-BE49-F238E27FC236}">
                    <a16:creationId xmlns:a16="http://schemas.microsoft.com/office/drawing/2014/main" id="{5F0ADA5F-B27F-48F8-B48E-7DCFF7256BED}"/>
                  </a:ext>
                </a:extLst>
              </p:cNvPr>
              <p:cNvSpPr/>
              <p:nvPr/>
            </p:nvSpPr>
            <p:spPr>
              <a:xfrm>
                <a:off x="670614" y="215880"/>
                <a:ext cx="2222754" cy="476816"/>
              </a:xfrm>
              <a:prstGeom prst="homePlate">
                <a:avLst/>
              </a:prstGeom>
              <a:solidFill>
                <a:srgbClr val="F9AA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nchorCtr="1"/>
              <a:lstStyle/>
              <a:p>
                <a:pPr algn="l"/>
                <a:r>
                  <a:rPr lang="de-DE" sz="1400" kern="1200" dirty="0"/>
                  <a:t>Interne Kommunikation</a:t>
                </a:r>
              </a:p>
            </p:txBody>
          </p:sp>
          <p:grpSp>
            <p:nvGrpSpPr>
              <p:cNvPr id="25" name="Gruppieren 24">
                <a:extLst>
                  <a:ext uri="{FF2B5EF4-FFF2-40B4-BE49-F238E27FC236}">
                    <a16:creationId xmlns:a16="http://schemas.microsoft.com/office/drawing/2014/main" id="{312CEE33-BA36-4C4E-ADDB-C930F9872E6E}"/>
                  </a:ext>
                </a:extLst>
              </p:cNvPr>
              <p:cNvGrpSpPr/>
              <p:nvPr userDrawn="1"/>
            </p:nvGrpSpPr>
            <p:grpSpPr>
              <a:xfrm>
                <a:off x="3064313" y="257818"/>
                <a:ext cx="4317215" cy="406301"/>
                <a:chOff x="3064313" y="257818"/>
                <a:chExt cx="4317215" cy="406301"/>
              </a:xfrm>
            </p:grpSpPr>
            <p:grpSp>
              <p:nvGrpSpPr>
                <p:cNvPr id="26" name="Gruppieren 25">
                  <a:extLst>
                    <a:ext uri="{FF2B5EF4-FFF2-40B4-BE49-F238E27FC236}">
                      <a16:creationId xmlns:a16="http://schemas.microsoft.com/office/drawing/2014/main" id="{3211642C-866F-4CD1-AF8B-3A42E5604718}"/>
                    </a:ext>
                  </a:extLst>
                </p:cNvPr>
                <p:cNvGrpSpPr/>
                <p:nvPr/>
              </p:nvGrpSpPr>
              <p:grpSpPr>
                <a:xfrm>
                  <a:off x="3064313" y="273700"/>
                  <a:ext cx="1249574" cy="361180"/>
                  <a:chOff x="6142570" y="3201884"/>
                  <a:chExt cx="1249574" cy="361180"/>
                </a:xfrm>
              </p:grpSpPr>
              <p:sp>
                <p:nvSpPr>
                  <p:cNvPr id="34" name="Ellipse 33">
                    <a:extLst>
                      <a:ext uri="{FF2B5EF4-FFF2-40B4-BE49-F238E27FC236}">
                        <a16:creationId xmlns:a16="http://schemas.microsoft.com/office/drawing/2014/main" id="{3BCF6A18-F441-4B5B-BD6E-47AD883040D2}"/>
                      </a:ext>
                    </a:extLst>
                  </p:cNvPr>
                  <p:cNvSpPr/>
                  <p:nvPr/>
                </p:nvSpPr>
                <p:spPr bwMode="auto">
                  <a:xfrm>
                    <a:off x="6142570"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35" name="Textfeld 34">
                    <a:extLst>
                      <a:ext uri="{FF2B5EF4-FFF2-40B4-BE49-F238E27FC236}">
                        <a16:creationId xmlns:a16="http://schemas.microsoft.com/office/drawing/2014/main" id="{BC95B293-F06E-4747-BB2A-AE407E1111D2}"/>
                      </a:ext>
                    </a:extLst>
                  </p:cNvPr>
                  <p:cNvSpPr txBox="1"/>
                  <p:nvPr/>
                </p:nvSpPr>
                <p:spPr>
                  <a:xfrm>
                    <a:off x="6506471" y="3269138"/>
                    <a:ext cx="885673" cy="246221"/>
                  </a:xfrm>
                  <a:prstGeom prst="rect">
                    <a:avLst/>
                  </a:prstGeom>
                  <a:noFill/>
                </p:spPr>
                <p:txBody>
                  <a:bodyPr wrap="square">
                    <a:spAutoFit/>
                  </a:bodyPr>
                  <a:lstStyle/>
                  <a:p>
                    <a:pPr algn="l"/>
                    <a:r>
                      <a:rPr lang="de-DE" sz="1000" dirty="0"/>
                      <a:t>Warum?</a:t>
                    </a:r>
                  </a:p>
                </p:txBody>
              </p:sp>
            </p:grpSp>
            <p:grpSp>
              <p:nvGrpSpPr>
                <p:cNvPr id="27" name="Gruppieren 26">
                  <a:extLst>
                    <a:ext uri="{FF2B5EF4-FFF2-40B4-BE49-F238E27FC236}">
                      <a16:creationId xmlns:a16="http://schemas.microsoft.com/office/drawing/2014/main" id="{1E26AD8E-8FDD-4E86-AA72-3FAA23A7A35A}"/>
                    </a:ext>
                  </a:extLst>
                </p:cNvPr>
                <p:cNvGrpSpPr/>
                <p:nvPr/>
              </p:nvGrpSpPr>
              <p:grpSpPr>
                <a:xfrm>
                  <a:off x="5928339" y="257818"/>
                  <a:ext cx="1453189" cy="361180"/>
                  <a:chOff x="7654674" y="3201884"/>
                  <a:chExt cx="1453189" cy="361180"/>
                </a:xfrm>
              </p:grpSpPr>
              <p:sp>
                <p:nvSpPr>
                  <p:cNvPr id="32" name="Ellipse 31">
                    <a:extLst>
                      <a:ext uri="{FF2B5EF4-FFF2-40B4-BE49-F238E27FC236}">
                        <a16:creationId xmlns:a16="http://schemas.microsoft.com/office/drawing/2014/main" id="{F63625E3-5B76-4EF1-9663-E6EF8F172BDA}"/>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3" name="Textfeld 32">
                    <a:extLst>
                      <a:ext uri="{FF2B5EF4-FFF2-40B4-BE49-F238E27FC236}">
                        <a16:creationId xmlns:a16="http://schemas.microsoft.com/office/drawing/2014/main" id="{16E01E27-27A9-41C5-952E-FCB21AF49A63}"/>
                      </a:ext>
                    </a:extLst>
                  </p:cNvPr>
                  <p:cNvSpPr txBox="1"/>
                  <p:nvPr/>
                </p:nvSpPr>
                <p:spPr>
                  <a:xfrm>
                    <a:off x="7981070" y="3259363"/>
                    <a:ext cx="1126793" cy="246221"/>
                  </a:xfrm>
                  <a:prstGeom prst="rect">
                    <a:avLst/>
                  </a:prstGeom>
                  <a:noFill/>
                </p:spPr>
                <p:txBody>
                  <a:bodyPr wrap="square">
                    <a:spAutoFit/>
                  </a:bodyPr>
                  <a:lstStyle/>
                  <a:p>
                    <a:pPr algn="l"/>
                    <a:r>
                      <a:rPr lang="de-DE" sz="1000" dirty="0"/>
                      <a:t>So funktioniert‘s!</a:t>
                    </a:r>
                  </a:p>
                </p:txBody>
              </p:sp>
            </p:grpSp>
            <p:pic>
              <p:nvPicPr>
                <p:cNvPr id="28" name="Grafik 27" descr="Feuerwerk mit einfarbiger Füllung">
                  <a:extLst>
                    <a:ext uri="{FF2B5EF4-FFF2-40B4-BE49-F238E27FC236}">
                      <a16:creationId xmlns:a16="http://schemas.microsoft.com/office/drawing/2014/main" id="{73D085F8-AAF4-4DAB-BB73-75219CA946E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0627" y="307851"/>
                  <a:ext cx="279324" cy="279324"/>
                </a:xfrm>
                <a:prstGeom prst="rect">
                  <a:avLst/>
                </a:prstGeom>
              </p:spPr>
            </p:pic>
            <p:sp>
              <p:nvSpPr>
                <p:cNvPr id="29" name="Ellipse 28">
                  <a:extLst>
                    <a:ext uri="{FF2B5EF4-FFF2-40B4-BE49-F238E27FC236}">
                      <a16:creationId xmlns:a16="http://schemas.microsoft.com/office/drawing/2014/main" id="{CD3BEBCA-8B82-413D-B1CE-1A47D14FE15F}"/>
                    </a:ext>
                  </a:extLst>
                </p:cNvPr>
                <p:cNvSpPr/>
                <p:nvPr/>
              </p:nvSpPr>
              <p:spPr bwMode="auto">
                <a:xfrm>
                  <a:off x="4292094" y="273699"/>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0" name="Textfeld 29">
                  <a:extLst>
                    <a:ext uri="{FF2B5EF4-FFF2-40B4-BE49-F238E27FC236}">
                      <a16:creationId xmlns:a16="http://schemas.microsoft.com/office/drawing/2014/main" id="{462F6722-089B-4083-8689-173C5DA686B7}"/>
                    </a:ext>
                  </a:extLst>
                </p:cNvPr>
                <p:cNvSpPr txBox="1"/>
                <p:nvPr/>
              </p:nvSpPr>
              <p:spPr>
                <a:xfrm>
                  <a:off x="4640171" y="264009"/>
                  <a:ext cx="1167797" cy="400110"/>
                </a:xfrm>
                <a:prstGeom prst="rect">
                  <a:avLst/>
                </a:prstGeom>
                <a:noFill/>
              </p:spPr>
              <p:txBody>
                <a:bodyPr wrap="square">
                  <a:spAutoFit/>
                </a:bodyPr>
                <a:lstStyle/>
                <a:p>
                  <a:pPr algn="l"/>
                  <a:r>
                    <a:rPr lang="de-DE" sz="1000" dirty="0"/>
                    <a:t>Kommunikations-ziele</a:t>
                  </a:r>
                </a:p>
              </p:txBody>
            </p:sp>
          </p:grpSp>
        </p:grpSp>
        <p:pic>
          <p:nvPicPr>
            <p:cNvPr id="36" name="Grafik 35" descr="Marketing mit einfarbiger Füllung">
              <a:extLst>
                <a:ext uri="{FF2B5EF4-FFF2-40B4-BE49-F238E27FC236}">
                  <a16:creationId xmlns:a16="http://schemas.microsoft.com/office/drawing/2014/main" id="{33BC0D9E-E22A-410C-8CD7-1412347D5DCA}"/>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56028" y="312216"/>
              <a:ext cx="284143" cy="284143"/>
            </a:xfrm>
            <a:prstGeom prst="rect">
              <a:avLst/>
            </a:prstGeom>
          </p:spPr>
        </p:pic>
      </p:grpSp>
    </p:spTree>
    <p:extLst>
      <p:ext uri="{BB962C8B-B14F-4D97-AF65-F5344CB8AC3E}">
        <p14:creationId xmlns:p14="http://schemas.microsoft.com/office/powerpoint/2010/main" val="3809381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5_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dirty="0"/>
              <a:t>Titelmasterformat durch Klicken bearbeiten</a:t>
            </a:r>
          </a:p>
        </p:txBody>
      </p:sp>
      <p:sp>
        <p:nvSpPr>
          <p:cNvPr id="3" name="Inhaltsplatzhalter 2"/>
          <p:cNvSpPr>
            <a:spLocks noGrp="1"/>
          </p:cNvSpPr>
          <p:nvPr>
            <p:ph sz="half" idx="1"/>
          </p:nvPr>
        </p:nvSpPr>
        <p:spPr>
          <a:xfrm>
            <a:off x="648000" y="1628776"/>
            <a:ext cx="5364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281863" y="1628776"/>
            <a:ext cx="5364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6741546" y="6477000"/>
            <a:ext cx="4904317" cy="279400"/>
          </a:xfrm>
        </p:spPr>
        <p:txBody>
          <a:bodyPr lIns="0" rIns="0"/>
          <a:lstStyle>
            <a:lvl1pPr>
              <a:defRPr/>
            </a:lvl1pPr>
          </a:lstStyle>
          <a:p>
            <a:r>
              <a:rPr lang="de-DE" dirty="0"/>
              <a:t>© LfU | IZU Infozentrum UmweltWirtschaft | 2024</a:t>
            </a:r>
          </a:p>
        </p:txBody>
      </p:sp>
      <p:sp>
        <p:nvSpPr>
          <p:cNvPr id="8" name="Rectangle 11"/>
          <p:cNvSpPr>
            <a:spLocks noGrp="1" noChangeArrowheads="1"/>
          </p:cNvSpPr>
          <p:nvPr>
            <p:ph type="sldNum" sz="quarter" idx="4"/>
          </p:nvPr>
        </p:nvSpPr>
        <p:spPr bwMode="auto">
          <a:xfrm>
            <a:off x="648000"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pSp>
        <p:nvGrpSpPr>
          <p:cNvPr id="6" name="Gruppieren 5">
            <a:extLst>
              <a:ext uri="{FF2B5EF4-FFF2-40B4-BE49-F238E27FC236}">
                <a16:creationId xmlns:a16="http://schemas.microsoft.com/office/drawing/2014/main" id="{3B88EB84-9222-43AD-8052-873BCE9252A4}"/>
              </a:ext>
            </a:extLst>
          </p:cNvPr>
          <p:cNvGrpSpPr/>
          <p:nvPr userDrawn="1"/>
        </p:nvGrpSpPr>
        <p:grpSpPr>
          <a:xfrm>
            <a:off x="670614" y="215880"/>
            <a:ext cx="6710914" cy="476816"/>
            <a:chOff x="670614" y="215880"/>
            <a:chExt cx="6710914" cy="476816"/>
          </a:xfrm>
        </p:grpSpPr>
        <p:grpSp>
          <p:nvGrpSpPr>
            <p:cNvPr id="23" name="Gruppieren 22">
              <a:extLst>
                <a:ext uri="{FF2B5EF4-FFF2-40B4-BE49-F238E27FC236}">
                  <a16:creationId xmlns:a16="http://schemas.microsoft.com/office/drawing/2014/main" id="{80712456-8184-4C5D-8F02-79543FC285D8}"/>
                </a:ext>
              </a:extLst>
            </p:cNvPr>
            <p:cNvGrpSpPr/>
            <p:nvPr userDrawn="1"/>
          </p:nvGrpSpPr>
          <p:grpSpPr>
            <a:xfrm>
              <a:off x="670614" y="215880"/>
              <a:ext cx="6710914" cy="476816"/>
              <a:chOff x="670614" y="215880"/>
              <a:chExt cx="6710914" cy="476816"/>
            </a:xfrm>
          </p:grpSpPr>
          <p:sp>
            <p:nvSpPr>
              <p:cNvPr id="24" name="Pfeil: Fünfeck 23">
                <a:extLst>
                  <a:ext uri="{FF2B5EF4-FFF2-40B4-BE49-F238E27FC236}">
                    <a16:creationId xmlns:a16="http://schemas.microsoft.com/office/drawing/2014/main" id="{AE890F30-DB56-4A59-B278-92C9CFED331C}"/>
                  </a:ext>
                </a:extLst>
              </p:cNvPr>
              <p:cNvSpPr/>
              <p:nvPr/>
            </p:nvSpPr>
            <p:spPr>
              <a:xfrm>
                <a:off x="670614" y="215880"/>
                <a:ext cx="2222754" cy="476816"/>
              </a:xfrm>
              <a:prstGeom prst="homePlate">
                <a:avLst/>
              </a:prstGeom>
              <a:solidFill>
                <a:srgbClr val="F9AA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nchorCtr="1"/>
              <a:lstStyle/>
              <a:p>
                <a:pPr algn="l"/>
                <a:r>
                  <a:rPr lang="de-DE" sz="1400" kern="1200" dirty="0"/>
                  <a:t>Interne Kommunikation</a:t>
                </a:r>
              </a:p>
            </p:txBody>
          </p:sp>
          <p:grpSp>
            <p:nvGrpSpPr>
              <p:cNvPr id="25" name="Gruppieren 24">
                <a:extLst>
                  <a:ext uri="{FF2B5EF4-FFF2-40B4-BE49-F238E27FC236}">
                    <a16:creationId xmlns:a16="http://schemas.microsoft.com/office/drawing/2014/main" id="{225E5159-3C10-4590-9E79-CEE7C32E7F49}"/>
                  </a:ext>
                </a:extLst>
              </p:cNvPr>
              <p:cNvGrpSpPr/>
              <p:nvPr userDrawn="1"/>
            </p:nvGrpSpPr>
            <p:grpSpPr>
              <a:xfrm>
                <a:off x="3064313" y="257818"/>
                <a:ext cx="4317215" cy="406301"/>
                <a:chOff x="3064313" y="257818"/>
                <a:chExt cx="4317215" cy="406301"/>
              </a:xfrm>
            </p:grpSpPr>
            <p:grpSp>
              <p:nvGrpSpPr>
                <p:cNvPr id="26" name="Gruppieren 25">
                  <a:extLst>
                    <a:ext uri="{FF2B5EF4-FFF2-40B4-BE49-F238E27FC236}">
                      <a16:creationId xmlns:a16="http://schemas.microsoft.com/office/drawing/2014/main" id="{C629C500-E232-4BA9-84AB-3066E7F846A1}"/>
                    </a:ext>
                  </a:extLst>
                </p:cNvPr>
                <p:cNvGrpSpPr/>
                <p:nvPr/>
              </p:nvGrpSpPr>
              <p:grpSpPr>
                <a:xfrm>
                  <a:off x="3064313" y="273700"/>
                  <a:ext cx="1249574" cy="361180"/>
                  <a:chOff x="6142570" y="3201884"/>
                  <a:chExt cx="1249574" cy="361180"/>
                </a:xfrm>
              </p:grpSpPr>
              <p:sp>
                <p:nvSpPr>
                  <p:cNvPr id="34" name="Ellipse 33">
                    <a:extLst>
                      <a:ext uri="{FF2B5EF4-FFF2-40B4-BE49-F238E27FC236}">
                        <a16:creationId xmlns:a16="http://schemas.microsoft.com/office/drawing/2014/main" id="{3587F99B-E88F-44F9-8CD5-8AA11BC75598}"/>
                      </a:ext>
                    </a:extLst>
                  </p:cNvPr>
                  <p:cNvSpPr/>
                  <p:nvPr/>
                </p:nvSpPr>
                <p:spPr bwMode="auto">
                  <a:xfrm>
                    <a:off x="6142570"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35" name="Textfeld 34">
                    <a:extLst>
                      <a:ext uri="{FF2B5EF4-FFF2-40B4-BE49-F238E27FC236}">
                        <a16:creationId xmlns:a16="http://schemas.microsoft.com/office/drawing/2014/main" id="{E84836EF-A1A7-4B27-83BB-E0A2BF158AC3}"/>
                      </a:ext>
                    </a:extLst>
                  </p:cNvPr>
                  <p:cNvSpPr txBox="1"/>
                  <p:nvPr/>
                </p:nvSpPr>
                <p:spPr>
                  <a:xfrm>
                    <a:off x="6506471" y="3269138"/>
                    <a:ext cx="885673" cy="246221"/>
                  </a:xfrm>
                  <a:prstGeom prst="rect">
                    <a:avLst/>
                  </a:prstGeom>
                  <a:noFill/>
                </p:spPr>
                <p:txBody>
                  <a:bodyPr wrap="square">
                    <a:spAutoFit/>
                  </a:bodyPr>
                  <a:lstStyle/>
                  <a:p>
                    <a:pPr algn="l"/>
                    <a:r>
                      <a:rPr lang="de-DE" sz="1000" dirty="0"/>
                      <a:t>Warum?</a:t>
                    </a:r>
                  </a:p>
                </p:txBody>
              </p:sp>
            </p:grpSp>
            <p:grpSp>
              <p:nvGrpSpPr>
                <p:cNvPr id="27" name="Gruppieren 26">
                  <a:extLst>
                    <a:ext uri="{FF2B5EF4-FFF2-40B4-BE49-F238E27FC236}">
                      <a16:creationId xmlns:a16="http://schemas.microsoft.com/office/drawing/2014/main" id="{C90AFBAB-863F-4513-B89F-F779ACEC16D8}"/>
                    </a:ext>
                  </a:extLst>
                </p:cNvPr>
                <p:cNvGrpSpPr/>
                <p:nvPr/>
              </p:nvGrpSpPr>
              <p:grpSpPr>
                <a:xfrm>
                  <a:off x="5928339" y="257818"/>
                  <a:ext cx="1453189" cy="361180"/>
                  <a:chOff x="7654674" y="3201884"/>
                  <a:chExt cx="1453189" cy="361180"/>
                </a:xfrm>
              </p:grpSpPr>
              <p:sp>
                <p:nvSpPr>
                  <p:cNvPr id="32" name="Ellipse 31">
                    <a:extLst>
                      <a:ext uri="{FF2B5EF4-FFF2-40B4-BE49-F238E27FC236}">
                        <a16:creationId xmlns:a16="http://schemas.microsoft.com/office/drawing/2014/main" id="{FCDDF6D0-8C45-4121-8B3F-A9F0C8EE2380}"/>
                      </a:ext>
                    </a:extLst>
                  </p:cNvPr>
                  <p:cNvSpPr/>
                  <p:nvPr/>
                </p:nvSpPr>
                <p:spPr bwMode="auto">
                  <a:xfrm>
                    <a:off x="7654674" y="3201884"/>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33" name="Textfeld 32">
                    <a:extLst>
                      <a:ext uri="{FF2B5EF4-FFF2-40B4-BE49-F238E27FC236}">
                        <a16:creationId xmlns:a16="http://schemas.microsoft.com/office/drawing/2014/main" id="{09B81B6C-5202-4C6D-806E-982C7E4C6DAF}"/>
                      </a:ext>
                    </a:extLst>
                  </p:cNvPr>
                  <p:cNvSpPr txBox="1"/>
                  <p:nvPr/>
                </p:nvSpPr>
                <p:spPr>
                  <a:xfrm>
                    <a:off x="7981070" y="3259363"/>
                    <a:ext cx="1126793" cy="246221"/>
                  </a:xfrm>
                  <a:prstGeom prst="rect">
                    <a:avLst/>
                  </a:prstGeom>
                  <a:noFill/>
                </p:spPr>
                <p:txBody>
                  <a:bodyPr wrap="square">
                    <a:spAutoFit/>
                  </a:bodyPr>
                  <a:lstStyle/>
                  <a:p>
                    <a:pPr algn="l"/>
                    <a:r>
                      <a:rPr lang="de-DE" sz="1000" dirty="0"/>
                      <a:t>So funktioniert‘s!</a:t>
                    </a:r>
                  </a:p>
                </p:txBody>
              </p:sp>
            </p:grpSp>
            <p:sp>
              <p:nvSpPr>
                <p:cNvPr id="29" name="Ellipse 28">
                  <a:extLst>
                    <a:ext uri="{FF2B5EF4-FFF2-40B4-BE49-F238E27FC236}">
                      <a16:creationId xmlns:a16="http://schemas.microsoft.com/office/drawing/2014/main" id="{5ECC693F-620C-4CFE-98EF-4FA0FE07833C}"/>
                    </a:ext>
                  </a:extLst>
                </p:cNvPr>
                <p:cNvSpPr/>
                <p:nvPr/>
              </p:nvSpPr>
              <p:spPr bwMode="auto">
                <a:xfrm>
                  <a:off x="4292094" y="273699"/>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0" name="Textfeld 29">
                  <a:extLst>
                    <a:ext uri="{FF2B5EF4-FFF2-40B4-BE49-F238E27FC236}">
                      <a16:creationId xmlns:a16="http://schemas.microsoft.com/office/drawing/2014/main" id="{D3D8AC14-8334-441F-9A5B-197C86FEB0E8}"/>
                    </a:ext>
                  </a:extLst>
                </p:cNvPr>
                <p:cNvSpPr txBox="1"/>
                <p:nvPr/>
              </p:nvSpPr>
              <p:spPr>
                <a:xfrm>
                  <a:off x="4640171" y="264009"/>
                  <a:ext cx="1167797" cy="400110"/>
                </a:xfrm>
                <a:prstGeom prst="rect">
                  <a:avLst/>
                </a:prstGeom>
                <a:noFill/>
              </p:spPr>
              <p:txBody>
                <a:bodyPr wrap="square">
                  <a:spAutoFit/>
                </a:bodyPr>
                <a:lstStyle/>
                <a:p>
                  <a:pPr algn="l"/>
                  <a:r>
                    <a:rPr lang="de-DE" sz="1000" dirty="0"/>
                    <a:t>Kommunikations-ziele</a:t>
                  </a:r>
                </a:p>
              </p:txBody>
            </p:sp>
            <p:pic>
              <p:nvPicPr>
                <p:cNvPr id="31" name="Grafik 30" descr="Marketing mit einfarbiger Füllung">
                  <a:extLst>
                    <a:ext uri="{FF2B5EF4-FFF2-40B4-BE49-F238E27FC236}">
                      <a16:creationId xmlns:a16="http://schemas.microsoft.com/office/drawing/2014/main" id="{600CEF1F-BC0F-4A8E-8DFA-ACB6F1C1058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56028" y="312216"/>
                  <a:ext cx="284143" cy="284143"/>
                </a:xfrm>
                <a:prstGeom prst="rect">
                  <a:avLst/>
                </a:prstGeom>
              </p:spPr>
            </p:pic>
          </p:grpSp>
        </p:grpSp>
        <p:pic>
          <p:nvPicPr>
            <p:cNvPr id="36" name="Grafik 35" descr="Feuerwerk mit einfarbiger Füllung">
              <a:extLst>
                <a:ext uri="{FF2B5EF4-FFF2-40B4-BE49-F238E27FC236}">
                  <a16:creationId xmlns:a16="http://schemas.microsoft.com/office/drawing/2014/main" id="{D9332B0D-53A2-45EA-9CB3-0C175D105420}"/>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70627" y="307851"/>
              <a:ext cx="279324" cy="279324"/>
            </a:xfrm>
            <a:prstGeom prst="rect">
              <a:avLst/>
            </a:prstGeom>
          </p:spPr>
        </p:pic>
      </p:grpSp>
    </p:spTree>
    <p:extLst>
      <p:ext uri="{BB962C8B-B14F-4D97-AF65-F5344CB8AC3E}">
        <p14:creationId xmlns:p14="http://schemas.microsoft.com/office/powerpoint/2010/main" val="5004558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a:t>Titelmasterformat durch Klicken bearbeiten</a:t>
            </a:r>
          </a:p>
        </p:txBody>
      </p:sp>
      <p:sp>
        <p:nvSpPr>
          <p:cNvPr id="3" name="Fußzeilenplatzhalter 2"/>
          <p:cNvSpPr>
            <a:spLocks noGrp="1"/>
          </p:cNvSpPr>
          <p:nvPr>
            <p:ph type="ftr" sz="quarter" idx="10"/>
          </p:nvPr>
        </p:nvSpPr>
        <p:spPr>
          <a:xfrm>
            <a:off x="6903683" y="6477000"/>
            <a:ext cx="4904317" cy="279400"/>
          </a:xfrm>
        </p:spPr>
        <p:txBody>
          <a:bodyPr lIns="0" rIns="0"/>
          <a:lstStyle>
            <a:lvl1pPr>
              <a:defRPr/>
            </a:lvl1pPr>
          </a:lstStyle>
          <a:p>
            <a:r>
              <a:rPr lang="de-DE" dirty="0"/>
              <a:t>© LfU | IZU Infozentrum UmweltWirtschaft | 2024</a:t>
            </a:r>
            <a:endParaRPr lang="de-DE" dirty="0">
              <a:highlight>
                <a:srgbClr val="FFFF00"/>
              </a:highlight>
            </a:endParaRPr>
          </a:p>
        </p:txBody>
      </p:sp>
      <p:sp>
        <p:nvSpPr>
          <p:cNvPr id="5" name="Datumsplatzhalter 4"/>
          <p:cNvSpPr>
            <a:spLocks noGrp="1"/>
          </p:cNvSpPr>
          <p:nvPr>
            <p:ph type="dt" sz="half" idx="12"/>
          </p:nvPr>
        </p:nvSpPr>
        <p:spPr/>
        <p:txBody>
          <a:bodyPr lIns="0" rIns="0"/>
          <a:lstStyle>
            <a:lvl1pPr>
              <a:defRPr/>
            </a:lvl1pPr>
          </a:lstStyle>
          <a:p>
            <a:r>
              <a:rPr lang="de-DE" dirty="0"/>
              <a:t>Einleitung</a:t>
            </a:r>
          </a:p>
        </p:txBody>
      </p:sp>
      <p:sp>
        <p:nvSpPr>
          <p:cNvPr id="6" name="Rectangle 11"/>
          <p:cNvSpPr>
            <a:spLocks noGrp="1" noChangeArrowheads="1"/>
          </p:cNvSpPr>
          <p:nvPr>
            <p:ph type="sldNum" sz="quarter" idx="4"/>
          </p:nvPr>
        </p:nvSpPr>
        <p:spPr bwMode="auto">
          <a:xfrm>
            <a:off x="648000" y="6477000"/>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Tree>
    <p:extLst>
      <p:ext uri="{BB962C8B-B14F-4D97-AF65-F5344CB8AC3E}">
        <p14:creationId xmlns:p14="http://schemas.microsoft.com/office/powerpoint/2010/main" val="423650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dirty="0"/>
              <a:t>Titelmasterformat durch Klicken bearbeiten</a:t>
            </a:r>
          </a:p>
        </p:txBody>
      </p:sp>
      <p:sp>
        <p:nvSpPr>
          <p:cNvPr id="3" name="Inhaltsplatzhalter 2"/>
          <p:cNvSpPr>
            <a:spLocks noGrp="1"/>
          </p:cNvSpPr>
          <p:nvPr>
            <p:ph idx="1"/>
          </p:nvPr>
        </p:nvSpPr>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p:txBody>
          <a:bodyPr lIns="0" rIns="0"/>
          <a:lstStyle>
            <a:lvl1pPr>
              <a:defRPr/>
            </a:lvl1pPr>
          </a:lstStyle>
          <a:p>
            <a:r>
              <a:rPr lang="de-DE" dirty="0"/>
              <a:t>© LfU | IZU Infozentrum UmweltWirtschaft | 2024</a:t>
            </a:r>
          </a:p>
        </p:txBody>
      </p:sp>
      <p:sp>
        <p:nvSpPr>
          <p:cNvPr id="8" name="Rectangle 11"/>
          <p:cNvSpPr>
            <a:spLocks noGrp="1" noChangeArrowheads="1"/>
          </p:cNvSpPr>
          <p:nvPr>
            <p:ph type="sldNum" sz="quarter" idx="4"/>
          </p:nvPr>
        </p:nvSpPr>
        <p:spPr bwMode="auto">
          <a:xfrm>
            <a:off x="648000"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pSp>
        <p:nvGrpSpPr>
          <p:cNvPr id="7" name="Gruppieren 6">
            <a:extLst>
              <a:ext uri="{FF2B5EF4-FFF2-40B4-BE49-F238E27FC236}">
                <a16:creationId xmlns:a16="http://schemas.microsoft.com/office/drawing/2014/main" id="{606BC5F8-32F9-4F59-9308-DDF99C7A0DA9}"/>
              </a:ext>
            </a:extLst>
          </p:cNvPr>
          <p:cNvGrpSpPr/>
          <p:nvPr userDrawn="1"/>
        </p:nvGrpSpPr>
        <p:grpSpPr>
          <a:xfrm>
            <a:off x="670614" y="215880"/>
            <a:ext cx="6433498" cy="476816"/>
            <a:chOff x="3748871" y="3144064"/>
            <a:chExt cx="6433498" cy="476816"/>
          </a:xfrm>
        </p:grpSpPr>
        <p:sp>
          <p:nvSpPr>
            <p:cNvPr id="9" name="Pfeil: Fünfeck 8">
              <a:extLst>
                <a:ext uri="{FF2B5EF4-FFF2-40B4-BE49-F238E27FC236}">
                  <a16:creationId xmlns:a16="http://schemas.microsoft.com/office/drawing/2014/main" id="{10B3F028-9435-4466-A0DB-4F479D2CF99A}"/>
                </a:ext>
              </a:extLst>
            </p:cNvPr>
            <p:cNvSpPr/>
            <p:nvPr/>
          </p:nvSpPr>
          <p:spPr>
            <a:xfrm>
              <a:off x="3748871" y="3144064"/>
              <a:ext cx="2222754" cy="476816"/>
            </a:xfrm>
            <a:prstGeom prst="homePlate">
              <a:avLst/>
            </a:prstGeom>
            <a:solidFill>
              <a:srgbClr val="F9AA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nchorCtr="1"/>
            <a:lstStyle/>
            <a:p>
              <a:pPr algn="l"/>
              <a:r>
                <a:rPr lang="de-DE" sz="1400" kern="1200" dirty="0"/>
                <a:t>Externe Kommunikation</a:t>
              </a:r>
            </a:p>
          </p:txBody>
        </p:sp>
        <p:grpSp>
          <p:nvGrpSpPr>
            <p:cNvPr id="10" name="Gruppieren 9">
              <a:extLst>
                <a:ext uri="{FF2B5EF4-FFF2-40B4-BE49-F238E27FC236}">
                  <a16:creationId xmlns:a16="http://schemas.microsoft.com/office/drawing/2014/main" id="{C8246C20-43F6-4A81-8A22-45E352A20F33}"/>
                </a:ext>
              </a:extLst>
            </p:cNvPr>
            <p:cNvGrpSpPr/>
            <p:nvPr/>
          </p:nvGrpSpPr>
          <p:grpSpPr>
            <a:xfrm>
              <a:off x="6142570" y="3201884"/>
              <a:ext cx="1249574" cy="361180"/>
              <a:chOff x="6142570" y="3201884"/>
              <a:chExt cx="1249574" cy="361180"/>
            </a:xfrm>
          </p:grpSpPr>
          <p:sp>
            <p:nvSpPr>
              <p:cNvPr id="20" name="Ellipse 19">
                <a:extLst>
                  <a:ext uri="{FF2B5EF4-FFF2-40B4-BE49-F238E27FC236}">
                    <a16:creationId xmlns:a16="http://schemas.microsoft.com/office/drawing/2014/main" id="{94AB0873-E511-42F3-8621-3C47A59CC68C}"/>
                  </a:ext>
                </a:extLst>
              </p:cNvPr>
              <p:cNvSpPr/>
              <p:nvPr/>
            </p:nvSpPr>
            <p:spPr bwMode="auto">
              <a:xfrm>
                <a:off x="6142570" y="3201884"/>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21" name="Textfeld 20">
                <a:extLst>
                  <a:ext uri="{FF2B5EF4-FFF2-40B4-BE49-F238E27FC236}">
                    <a16:creationId xmlns:a16="http://schemas.microsoft.com/office/drawing/2014/main" id="{5A23E48F-E554-4943-BC9A-97E2EB12870A}"/>
                  </a:ext>
                </a:extLst>
              </p:cNvPr>
              <p:cNvSpPr txBox="1"/>
              <p:nvPr/>
            </p:nvSpPr>
            <p:spPr>
              <a:xfrm>
                <a:off x="6506471" y="3269138"/>
                <a:ext cx="885673" cy="246221"/>
              </a:xfrm>
              <a:prstGeom prst="rect">
                <a:avLst/>
              </a:prstGeom>
              <a:noFill/>
            </p:spPr>
            <p:txBody>
              <a:bodyPr wrap="square">
                <a:spAutoFit/>
              </a:bodyPr>
              <a:lstStyle/>
              <a:p>
                <a:pPr algn="l"/>
                <a:r>
                  <a:rPr lang="de-DE" sz="1000" dirty="0"/>
                  <a:t>Warum?</a:t>
                </a:r>
              </a:p>
            </p:txBody>
          </p:sp>
        </p:grpSp>
        <p:grpSp>
          <p:nvGrpSpPr>
            <p:cNvPr id="11" name="Gruppieren 10">
              <a:extLst>
                <a:ext uri="{FF2B5EF4-FFF2-40B4-BE49-F238E27FC236}">
                  <a16:creationId xmlns:a16="http://schemas.microsoft.com/office/drawing/2014/main" id="{DAFC2EA8-53C2-4A8E-9779-B53448CC6624}"/>
                </a:ext>
              </a:extLst>
            </p:cNvPr>
            <p:cNvGrpSpPr/>
            <p:nvPr/>
          </p:nvGrpSpPr>
          <p:grpSpPr>
            <a:xfrm>
              <a:off x="7370351" y="3201883"/>
              <a:ext cx="1535813" cy="361180"/>
              <a:chOff x="7654674" y="3201884"/>
              <a:chExt cx="1535813" cy="361180"/>
            </a:xfrm>
          </p:grpSpPr>
          <p:sp>
            <p:nvSpPr>
              <p:cNvPr id="17" name="Ellipse 16">
                <a:extLst>
                  <a:ext uri="{FF2B5EF4-FFF2-40B4-BE49-F238E27FC236}">
                    <a16:creationId xmlns:a16="http://schemas.microsoft.com/office/drawing/2014/main" id="{ABEF7A11-4D9C-47AA-95BA-301215932606}"/>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8" name="Textfeld 17">
                <a:extLst>
                  <a:ext uri="{FF2B5EF4-FFF2-40B4-BE49-F238E27FC236}">
                    <a16:creationId xmlns:a16="http://schemas.microsoft.com/office/drawing/2014/main" id="{AD3FB9E6-14FA-46E1-8A19-5005226D16A9}"/>
                  </a:ext>
                </a:extLst>
              </p:cNvPr>
              <p:cNvSpPr txBox="1"/>
              <p:nvPr/>
            </p:nvSpPr>
            <p:spPr>
              <a:xfrm>
                <a:off x="8063694" y="3259363"/>
                <a:ext cx="1126793" cy="246221"/>
              </a:xfrm>
              <a:prstGeom prst="rect">
                <a:avLst/>
              </a:prstGeom>
              <a:noFill/>
            </p:spPr>
            <p:txBody>
              <a:bodyPr wrap="square">
                <a:spAutoFit/>
              </a:bodyPr>
              <a:lstStyle/>
              <a:p>
                <a:pPr algn="l"/>
                <a:r>
                  <a:rPr lang="de-DE" sz="1000" dirty="0"/>
                  <a:t>Wie nicht?</a:t>
                </a:r>
              </a:p>
            </p:txBody>
          </p:sp>
          <p:pic>
            <p:nvPicPr>
              <p:cNvPr id="19" name="Grafik 18" descr="Blitz mit einfarbiger Füllung">
                <a:extLst>
                  <a:ext uri="{FF2B5EF4-FFF2-40B4-BE49-F238E27FC236}">
                    <a16:creationId xmlns:a16="http://schemas.microsoft.com/office/drawing/2014/main" id="{6B8B794B-52FE-4AC9-A129-6B108B53E5E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34301" y="3284984"/>
                <a:ext cx="233907" cy="233907"/>
              </a:xfrm>
              <a:prstGeom prst="rect">
                <a:avLst/>
              </a:prstGeom>
            </p:spPr>
          </p:pic>
        </p:grpSp>
        <p:grpSp>
          <p:nvGrpSpPr>
            <p:cNvPr id="12" name="Gruppieren 11">
              <a:extLst>
                <a:ext uri="{FF2B5EF4-FFF2-40B4-BE49-F238E27FC236}">
                  <a16:creationId xmlns:a16="http://schemas.microsoft.com/office/drawing/2014/main" id="{D0EFDE70-43BD-407C-A385-E9F2BE10F16D}"/>
                </a:ext>
              </a:extLst>
            </p:cNvPr>
            <p:cNvGrpSpPr/>
            <p:nvPr/>
          </p:nvGrpSpPr>
          <p:grpSpPr>
            <a:xfrm>
              <a:off x="8646556" y="3201883"/>
              <a:ext cx="1535813" cy="361180"/>
              <a:chOff x="9166778" y="3211658"/>
              <a:chExt cx="1535813" cy="361180"/>
            </a:xfrm>
          </p:grpSpPr>
          <p:grpSp>
            <p:nvGrpSpPr>
              <p:cNvPr id="13" name="Gruppieren 12">
                <a:extLst>
                  <a:ext uri="{FF2B5EF4-FFF2-40B4-BE49-F238E27FC236}">
                    <a16:creationId xmlns:a16="http://schemas.microsoft.com/office/drawing/2014/main" id="{9A38E2C5-B9B4-436F-9C11-861DFB34E2E8}"/>
                  </a:ext>
                </a:extLst>
              </p:cNvPr>
              <p:cNvGrpSpPr/>
              <p:nvPr/>
            </p:nvGrpSpPr>
            <p:grpSpPr>
              <a:xfrm>
                <a:off x="9166778" y="3211658"/>
                <a:ext cx="1535813" cy="361180"/>
                <a:chOff x="7654674" y="3201884"/>
                <a:chExt cx="1535813" cy="361180"/>
              </a:xfrm>
            </p:grpSpPr>
            <p:sp>
              <p:nvSpPr>
                <p:cNvPr id="15" name="Ellipse 14">
                  <a:extLst>
                    <a:ext uri="{FF2B5EF4-FFF2-40B4-BE49-F238E27FC236}">
                      <a16:creationId xmlns:a16="http://schemas.microsoft.com/office/drawing/2014/main" id="{15AF4AC4-CC87-48F7-8137-D62EBB9B87DE}"/>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6" name="Textfeld 15">
                  <a:extLst>
                    <a:ext uri="{FF2B5EF4-FFF2-40B4-BE49-F238E27FC236}">
                      <a16:creationId xmlns:a16="http://schemas.microsoft.com/office/drawing/2014/main" id="{80FE2C3E-DC09-48A0-8795-DF7093575DA6}"/>
                    </a:ext>
                  </a:extLst>
                </p:cNvPr>
                <p:cNvSpPr txBox="1"/>
                <p:nvPr/>
              </p:nvSpPr>
              <p:spPr>
                <a:xfrm>
                  <a:off x="8063694" y="3259363"/>
                  <a:ext cx="1126793" cy="246221"/>
                </a:xfrm>
                <a:prstGeom prst="rect">
                  <a:avLst/>
                </a:prstGeom>
                <a:noFill/>
              </p:spPr>
              <p:txBody>
                <a:bodyPr wrap="square">
                  <a:spAutoFit/>
                </a:bodyPr>
                <a:lstStyle/>
                <a:p>
                  <a:pPr algn="l"/>
                  <a:r>
                    <a:rPr lang="de-DE" sz="1000" dirty="0"/>
                    <a:t>So funktioniert‘s!</a:t>
                  </a:r>
                </a:p>
              </p:txBody>
            </p:sp>
          </p:grpSp>
          <p:pic>
            <p:nvPicPr>
              <p:cNvPr id="14" name="Grafik 13" descr="Feuerwerk mit einfarbiger Füllung">
                <a:extLst>
                  <a:ext uri="{FF2B5EF4-FFF2-40B4-BE49-F238E27FC236}">
                    <a16:creationId xmlns:a16="http://schemas.microsoft.com/office/drawing/2014/main" id="{65616BC1-D67C-49CF-9DAF-71BAD922B7C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09066" y="3259363"/>
                <a:ext cx="279324" cy="279324"/>
              </a:xfrm>
              <a:prstGeom prst="rect">
                <a:avLst/>
              </a:prstGeom>
            </p:spPr>
          </p:pic>
        </p:grpSp>
      </p:grpSp>
    </p:spTree>
    <p:extLst>
      <p:ext uri="{BB962C8B-B14F-4D97-AF65-F5344CB8AC3E}">
        <p14:creationId xmlns:p14="http://schemas.microsoft.com/office/powerpoint/2010/main" val="2046368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dirty="0"/>
              <a:t>Titelmasterformat durch Klicken bearbeiten</a:t>
            </a:r>
          </a:p>
        </p:txBody>
      </p:sp>
      <p:sp>
        <p:nvSpPr>
          <p:cNvPr id="3" name="Inhaltsplatzhalter 2"/>
          <p:cNvSpPr>
            <a:spLocks noGrp="1"/>
          </p:cNvSpPr>
          <p:nvPr>
            <p:ph idx="1"/>
          </p:nvPr>
        </p:nvSpPr>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p:txBody>
          <a:bodyPr lIns="0" rIns="0"/>
          <a:lstStyle>
            <a:lvl1pPr>
              <a:defRPr/>
            </a:lvl1pPr>
          </a:lstStyle>
          <a:p>
            <a:r>
              <a:rPr lang="de-DE" dirty="0"/>
              <a:t>© LfU | IZU Infozentrum UmweltWirtschaft | 2024</a:t>
            </a:r>
          </a:p>
        </p:txBody>
      </p:sp>
      <p:sp>
        <p:nvSpPr>
          <p:cNvPr id="8" name="Rectangle 11"/>
          <p:cNvSpPr>
            <a:spLocks noGrp="1" noChangeArrowheads="1"/>
          </p:cNvSpPr>
          <p:nvPr>
            <p:ph type="sldNum" sz="quarter" idx="4"/>
          </p:nvPr>
        </p:nvSpPr>
        <p:spPr bwMode="auto">
          <a:xfrm>
            <a:off x="648000"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pSp>
        <p:nvGrpSpPr>
          <p:cNvPr id="22" name="Gruppieren 21">
            <a:extLst>
              <a:ext uri="{FF2B5EF4-FFF2-40B4-BE49-F238E27FC236}">
                <a16:creationId xmlns:a16="http://schemas.microsoft.com/office/drawing/2014/main" id="{C6D1A4E2-F65D-4DEF-B430-8D6265F8E3ED}"/>
              </a:ext>
            </a:extLst>
          </p:cNvPr>
          <p:cNvGrpSpPr/>
          <p:nvPr userDrawn="1"/>
        </p:nvGrpSpPr>
        <p:grpSpPr>
          <a:xfrm>
            <a:off x="670614" y="215880"/>
            <a:ext cx="6433498" cy="476816"/>
            <a:chOff x="3748871" y="3144064"/>
            <a:chExt cx="6433498" cy="476816"/>
          </a:xfrm>
        </p:grpSpPr>
        <p:sp>
          <p:nvSpPr>
            <p:cNvPr id="23" name="Pfeil: Fünfeck 22">
              <a:extLst>
                <a:ext uri="{FF2B5EF4-FFF2-40B4-BE49-F238E27FC236}">
                  <a16:creationId xmlns:a16="http://schemas.microsoft.com/office/drawing/2014/main" id="{7310CFD7-DEC9-48F7-A6C3-96E02FEFF998}"/>
                </a:ext>
              </a:extLst>
            </p:cNvPr>
            <p:cNvSpPr/>
            <p:nvPr/>
          </p:nvSpPr>
          <p:spPr>
            <a:xfrm>
              <a:off x="3748871" y="3144064"/>
              <a:ext cx="2222754" cy="476816"/>
            </a:xfrm>
            <a:prstGeom prst="homePlate">
              <a:avLst/>
            </a:prstGeom>
            <a:solidFill>
              <a:srgbClr val="F9AA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nchorCtr="1"/>
            <a:lstStyle/>
            <a:p>
              <a:pPr algn="l"/>
              <a:r>
                <a:rPr lang="de-DE" sz="1400" kern="1200" dirty="0"/>
                <a:t>Externe Kommunikation</a:t>
              </a:r>
            </a:p>
          </p:txBody>
        </p:sp>
        <p:grpSp>
          <p:nvGrpSpPr>
            <p:cNvPr id="24" name="Gruppieren 23">
              <a:extLst>
                <a:ext uri="{FF2B5EF4-FFF2-40B4-BE49-F238E27FC236}">
                  <a16:creationId xmlns:a16="http://schemas.microsoft.com/office/drawing/2014/main" id="{C81B2F8B-F8A3-4ED8-9D9D-696BC20C6446}"/>
                </a:ext>
              </a:extLst>
            </p:cNvPr>
            <p:cNvGrpSpPr/>
            <p:nvPr/>
          </p:nvGrpSpPr>
          <p:grpSpPr>
            <a:xfrm>
              <a:off x="6142570" y="3201884"/>
              <a:ext cx="1249574" cy="361180"/>
              <a:chOff x="6142570" y="3201884"/>
              <a:chExt cx="1249574" cy="361180"/>
            </a:xfrm>
          </p:grpSpPr>
          <p:sp>
            <p:nvSpPr>
              <p:cNvPr id="34" name="Ellipse 33">
                <a:extLst>
                  <a:ext uri="{FF2B5EF4-FFF2-40B4-BE49-F238E27FC236}">
                    <a16:creationId xmlns:a16="http://schemas.microsoft.com/office/drawing/2014/main" id="{6D1F22EC-E422-46FF-A9A0-2F5AACBF9E62}"/>
                  </a:ext>
                </a:extLst>
              </p:cNvPr>
              <p:cNvSpPr/>
              <p:nvPr/>
            </p:nvSpPr>
            <p:spPr bwMode="auto">
              <a:xfrm>
                <a:off x="6142570"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35" name="Textfeld 34">
                <a:extLst>
                  <a:ext uri="{FF2B5EF4-FFF2-40B4-BE49-F238E27FC236}">
                    <a16:creationId xmlns:a16="http://schemas.microsoft.com/office/drawing/2014/main" id="{AE88A7F4-ABF8-4A2D-908E-83A7FB926D63}"/>
                  </a:ext>
                </a:extLst>
              </p:cNvPr>
              <p:cNvSpPr txBox="1"/>
              <p:nvPr/>
            </p:nvSpPr>
            <p:spPr>
              <a:xfrm>
                <a:off x="6506471" y="3269138"/>
                <a:ext cx="885673" cy="246221"/>
              </a:xfrm>
              <a:prstGeom prst="rect">
                <a:avLst/>
              </a:prstGeom>
              <a:noFill/>
            </p:spPr>
            <p:txBody>
              <a:bodyPr wrap="square">
                <a:spAutoFit/>
              </a:bodyPr>
              <a:lstStyle/>
              <a:p>
                <a:pPr algn="l"/>
                <a:r>
                  <a:rPr lang="de-DE" sz="1000" dirty="0"/>
                  <a:t>Warum?</a:t>
                </a:r>
              </a:p>
            </p:txBody>
          </p:sp>
        </p:grpSp>
        <p:grpSp>
          <p:nvGrpSpPr>
            <p:cNvPr id="25" name="Gruppieren 24">
              <a:extLst>
                <a:ext uri="{FF2B5EF4-FFF2-40B4-BE49-F238E27FC236}">
                  <a16:creationId xmlns:a16="http://schemas.microsoft.com/office/drawing/2014/main" id="{EDB52EE9-C2DC-4727-9751-27B3291AFFC6}"/>
                </a:ext>
              </a:extLst>
            </p:cNvPr>
            <p:cNvGrpSpPr/>
            <p:nvPr/>
          </p:nvGrpSpPr>
          <p:grpSpPr>
            <a:xfrm>
              <a:off x="7370351" y="3201883"/>
              <a:ext cx="1535813" cy="361180"/>
              <a:chOff x="7654674" y="3201884"/>
              <a:chExt cx="1535813" cy="361180"/>
            </a:xfrm>
          </p:grpSpPr>
          <p:sp>
            <p:nvSpPr>
              <p:cNvPr id="31" name="Ellipse 30">
                <a:extLst>
                  <a:ext uri="{FF2B5EF4-FFF2-40B4-BE49-F238E27FC236}">
                    <a16:creationId xmlns:a16="http://schemas.microsoft.com/office/drawing/2014/main" id="{3CB5B7C8-B0D3-4ECA-9598-E049B7B6E8B9}"/>
                  </a:ext>
                </a:extLst>
              </p:cNvPr>
              <p:cNvSpPr/>
              <p:nvPr/>
            </p:nvSpPr>
            <p:spPr bwMode="auto">
              <a:xfrm>
                <a:off x="7654674" y="3201884"/>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2" name="Textfeld 31">
                <a:extLst>
                  <a:ext uri="{FF2B5EF4-FFF2-40B4-BE49-F238E27FC236}">
                    <a16:creationId xmlns:a16="http://schemas.microsoft.com/office/drawing/2014/main" id="{B3B5EC9D-4CA1-4762-A2D4-7FF06F39AB5D}"/>
                  </a:ext>
                </a:extLst>
              </p:cNvPr>
              <p:cNvSpPr txBox="1"/>
              <p:nvPr/>
            </p:nvSpPr>
            <p:spPr>
              <a:xfrm>
                <a:off x="8063694" y="3259363"/>
                <a:ext cx="1126793" cy="246221"/>
              </a:xfrm>
              <a:prstGeom prst="rect">
                <a:avLst/>
              </a:prstGeom>
              <a:noFill/>
            </p:spPr>
            <p:txBody>
              <a:bodyPr wrap="square">
                <a:spAutoFit/>
              </a:bodyPr>
              <a:lstStyle/>
              <a:p>
                <a:pPr algn="l"/>
                <a:r>
                  <a:rPr lang="de-DE" sz="1000" dirty="0"/>
                  <a:t>Wie nicht?</a:t>
                </a:r>
              </a:p>
            </p:txBody>
          </p:sp>
          <p:pic>
            <p:nvPicPr>
              <p:cNvPr id="33" name="Grafik 32" descr="Blitz mit einfarbiger Füllung">
                <a:extLst>
                  <a:ext uri="{FF2B5EF4-FFF2-40B4-BE49-F238E27FC236}">
                    <a16:creationId xmlns:a16="http://schemas.microsoft.com/office/drawing/2014/main" id="{DD801128-B9CD-4860-AB6A-4C71E45EECC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34301" y="3284984"/>
                <a:ext cx="233907" cy="233907"/>
              </a:xfrm>
              <a:prstGeom prst="rect">
                <a:avLst/>
              </a:prstGeom>
            </p:spPr>
          </p:pic>
        </p:grpSp>
        <p:grpSp>
          <p:nvGrpSpPr>
            <p:cNvPr id="26" name="Gruppieren 25">
              <a:extLst>
                <a:ext uri="{FF2B5EF4-FFF2-40B4-BE49-F238E27FC236}">
                  <a16:creationId xmlns:a16="http://schemas.microsoft.com/office/drawing/2014/main" id="{6B38173F-9188-444F-A607-9EF48876CBDC}"/>
                </a:ext>
              </a:extLst>
            </p:cNvPr>
            <p:cNvGrpSpPr/>
            <p:nvPr/>
          </p:nvGrpSpPr>
          <p:grpSpPr>
            <a:xfrm>
              <a:off x="8646556" y="3201883"/>
              <a:ext cx="1535813" cy="361180"/>
              <a:chOff x="9166778" y="3211658"/>
              <a:chExt cx="1535813" cy="361180"/>
            </a:xfrm>
          </p:grpSpPr>
          <p:grpSp>
            <p:nvGrpSpPr>
              <p:cNvPr id="27" name="Gruppieren 26">
                <a:extLst>
                  <a:ext uri="{FF2B5EF4-FFF2-40B4-BE49-F238E27FC236}">
                    <a16:creationId xmlns:a16="http://schemas.microsoft.com/office/drawing/2014/main" id="{6CFC30D2-4651-4FE9-9216-D834F5F1D7A8}"/>
                  </a:ext>
                </a:extLst>
              </p:cNvPr>
              <p:cNvGrpSpPr/>
              <p:nvPr/>
            </p:nvGrpSpPr>
            <p:grpSpPr>
              <a:xfrm>
                <a:off x="9166778" y="3211658"/>
                <a:ext cx="1535813" cy="361180"/>
                <a:chOff x="7654674" y="3201884"/>
                <a:chExt cx="1535813" cy="361180"/>
              </a:xfrm>
            </p:grpSpPr>
            <p:sp>
              <p:nvSpPr>
                <p:cNvPr id="29" name="Ellipse 28">
                  <a:extLst>
                    <a:ext uri="{FF2B5EF4-FFF2-40B4-BE49-F238E27FC236}">
                      <a16:creationId xmlns:a16="http://schemas.microsoft.com/office/drawing/2014/main" id="{A03E085D-D5F0-42B6-8986-EF4697B20247}"/>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0" name="Textfeld 29">
                  <a:extLst>
                    <a:ext uri="{FF2B5EF4-FFF2-40B4-BE49-F238E27FC236}">
                      <a16:creationId xmlns:a16="http://schemas.microsoft.com/office/drawing/2014/main" id="{681A153B-C968-4CAF-9146-D55836FE9D79}"/>
                    </a:ext>
                  </a:extLst>
                </p:cNvPr>
                <p:cNvSpPr txBox="1"/>
                <p:nvPr/>
              </p:nvSpPr>
              <p:spPr>
                <a:xfrm>
                  <a:off x="8063694" y="3259363"/>
                  <a:ext cx="1126793" cy="246221"/>
                </a:xfrm>
                <a:prstGeom prst="rect">
                  <a:avLst/>
                </a:prstGeom>
                <a:noFill/>
              </p:spPr>
              <p:txBody>
                <a:bodyPr wrap="square">
                  <a:spAutoFit/>
                </a:bodyPr>
                <a:lstStyle/>
                <a:p>
                  <a:pPr algn="l"/>
                  <a:r>
                    <a:rPr lang="de-DE" sz="1000" dirty="0"/>
                    <a:t>So funktioniert‘s!</a:t>
                  </a:r>
                </a:p>
              </p:txBody>
            </p:sp>
          </p:grpSp>
          <p:pic>
            <p:nvPicPr>
              <p:cNvPr id="28" name="Grafik 27" descr="Feuerwerk mit einfarbiger Füllung">
                <a:extLst>
                  <a:ext uri="{FF2B5EF4-FFF2-40B4-BE49-F238E27FC236}">
                    <a16:creationId xmlns:a16="http://schemas.microsoft.com/office/drawing/2014/main" id="{AE4AFA22-24E4-4A9C-BBAA-D9520847D646}"/>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09066" y="3259363"/>
                <a:ext cx="279324" cy="279324"/>
              </a:xfrm>
              <a:prstGeom prst="rect">
                <a:avLst/>
              </a:prstGeom>
            </p:spPr>
          </p:pic>
        </p:grpSp>
      </p:grpSp>
    </p:spTree>
    <p:extLst>
      <p:ext uri="{BB962C8B-B14F-4D97-AF65-F5344CB8AC3E}">
        <p14:creationId xmlns:p14="http://schemas.microsoft.com/office/powerpoint/2010/main" val="2532750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dirty="0"/>
              <a:t>Titelmasterformat durch Klicken bearbeiten</a:t>
            </a:r>
          </a:p>
        </p:txBody>
      </p:sp>
      <p:sp>
        <p:nvSpPr>
          <p:cNvPr id="3" name="Inhaltsplatzhalter 2"/>
          <p:cNvSpPr>
            <a:spLocks noGrp="1"/>
          </p:cNvSpPr>
          <p:nvPr>
            <p:ph idx="1"/>
          </p:nvPr>
        </p:nvSpPr>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p:txBody>
          <a:bodyPr lIns="0" rIns="0"/>
          <a:lstStyle>
            <a:lvl1pPr>
              <a:defRPr/>
            </a:lvl1pPr>
          </a:lstStyle>
          <a:p>
            <a:r>
              <a:rPr lang="de-DE" dirty="0"/>
              <a:t>© LfU | IZU Infozentrum UmweltWirtschaft | 2024</a:t>
            </a:r>
          </a:p>
        </p:txBody>
      </p:sp>
      <p:sp>
        <p:nvSpPr>
          <p:cNvPr id="8" name="Rectangle 11"/>
          <p:cNvSpPr>
            <a:spLocks noGrp="1" noChangeArrowheads="1"/>
          </p:cNvSpPr>
          <p:nvPr>
            <p:ph type="sldNum" sz="quarter" idx="4"/>
          </p:nvPr>
        </p:nvSpPr>
        <p:spPr bwMode="auto">
          <a:xfrm>
            <a:off x="648000"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pSp>
        <p:nvGrpSpPr>
          <p:cNvPr id="20" name="Gruppieren 19">
            <a:extLst>
              <a:ext uri="{FF2B5EF4-FFF2-40B4-BE49-F238E27FC236}">
                <a16:creationId xmlns:a16="http://schemas.microsoft.com/office/drawing/2014/main" id="{0942355D-FBAA-4376-A9FA-A163358AB290}"/>
              </a:ext>
            </a:extLst>
          </p:cNvPr>
          <p:cNvGrpSpPr/>
          <p:nvPr userDrawn="1"/>
        </p:nvGrpSpPr>
        <p:grpSpPr>
          <a:xfrm>
            <a:off x="670614" y="215880"/>
            <a:ext cx="6433498" cy="476816"/>
            <a:chOff x="3748871" y="3144064"/>
            <a:chExt cx="6433498" cy="476816"/>
          </a:xfrm>
        </p:grpSpPr>
        <p:sp>
          <p:nvSpPr>
            <p:cNvPr id="21" name="Pfeil: Fünfeck 20">
              <a:extLst>
                <a:ext uri="{FF2B5EF4-FFF2-40B4-BE49-F238E27FC236}">
                  <a16:creationId xmlns:a16="http://schemas.microsoft.com/office/drawing/2014/main" id="{B0C11AFD-03A5-4736-A664-606C5799211F}"/>
                </a:ext>
              </a:extLst>
            </p:cNvPr>
            <p:cNvSpPr/>
            <p:nvPr/>
          </p:nvSpPr>
          <p:spPr>
            <a:xfrm>
              <a:off x="3748871" y="3144064"/>
              <a:ext cx="2222754" cy="476816"/>
            </a:xfrm>
            <a:prstGeom prst="homePlate">
              <a:avLst/>
            </a:prstGeom>
            <a:solidFill>
              <a:srgbClr val="F9AA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nchorCtr="1"/>
            <a:lstStyle/>
            <a:p>
              <a:pPr algn="l"/>
              <a:r>
                <a:rPr lang="de-DE" sz="1400" kern="1200" dirty="0"/>
                <a:t>Externe Kommunikation</a:t>
              </a:r>
            </a:p>
          </p:txBody>
        </p:sp>
        <p:grpSp>
          <p:nvGrpSpPr>
            <p:cNvPr id="36" name="Gruppieren 35">
              <a:extLst>
                <a:ext uri="{FF2B5EF4-FFF2-40B4-BE49-F238E27FC236}">
                  <a16:creationId xmlns:a16="http://schemas.microsoft.com/office/drawing/2014/main" id="{7B164083-1A88-41F8-987B-B0FAF8688997}"/>
                </a:ext>
              </a:extLst>
            </p:cNvPr>
            <p:cNvGrpSpPr/>
            <p:nvPr/>
          </p:nvGrpSpPr>
          <p:grpSpPr>
            <a:xfrm>
              <a:off x="6142570" y="3201884"/>
              <a:ext cx="1249574" cy="361180"/>
              <a:chOff x="6142570" y="3201884"/>
              <a:chExt cx="1249574" cy="361180"/>
            </a:xfrm>
          </p:grpSpPr>
          <p:sp>
            <p:nvSpPr>
              <p:cNvPr id="46" name="Ellipse 45">
                <a:extLst>
                  <a:ext uri="{FF2B5EF4-FFF2-40B4-BE49-F238E27FC236}">
                    <a16:creationId xmlns:a16="http://schemas.microsoft.com/office/drawing/2014/main" id="{94C050C6-791D-43C4-BDC7-F683F28BB673}"/>
                  </a:ext>
                </a:extLst>
              </p:cNvPr>
              <p:cNvSpPr/>
              <p:nvPr/>
            </p:nvSpPr>
            <p:spPr bwMode="auto">
              <a:xfrm>
                <a:off x="6142570"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47" name="Textfeld 46">
                <a:extLst>
                  <a:ext uri="{FF2B5EF4-FFF2-40B4-BE49-F238E27FC236}">
                    <a16:creationId xmlns:a16="http://schemas.microsoft.com/office/drawing/2014/main" id="{411B92A9-0C27-4B29-BF06-F7C66629F894}"/>
                  </a:ext>
                </a:extLst>
              </p:cNvPr>
              <p:cNvSpPr txBox="1"/>
              <p:nvPr/>
            </p:nvSpPr>
            <p:spPr>
              <a:xfrm>
                <a:off x="6506471" y="3269138"/>
                <a:ext cx="885673" cy="246221"/>
              </a:xfrm>
              <a:prstGeom prst="rect">
                <a:avLst/>
              </a:prstGeom>
              <a:noFill/>
            </p:spPr>
            <p:txBody>
              <a:bodyPr wrap="square">
                <a:spAutoFit/>
              </a:bodyPr>
              <a:lstStyle/>
              <a:p>
                <a:pPr algn="l"/>
                <a:r>
                  <a:rPr lang="de-DE" sz="1000" dirty="0"/>
                  <a:t>Warum?</a:t>
                </a:r>
              </a:p>
            </p:txBody>
          </p:sp>
        </p:grpSp>
        <p:grpSp>
          <p:nvGrpSpPr>
            <p:cNvPr id="37" name="Gruppieren 36">
              <a:extLst>
                <a:ext uri="{FF2B5EF4-FFF2-40B4-BE49-F238E27FC236}">
                  <a16:creationId xmlns:a16="http://schemas.microsoft.com/office/drawing/2014/main" id="{A91C049A-C37A-498B-8CE2-56AC71FBA45B}"/>
                </a:ext>
              </a:extLst>
            </p:cNvPr>
            <p:cNvGrpSpPr/>
            <p:nvPr/>
          </p:nvGrpSpPr>
          <p:grpSpPr>
            <a:xfrm>
              <a:off x="7370351" y="3201883"/>
              <a:ext cx="1535813" cy="361180"/>
              <a:chOff x="7654674" y="3201884"/>
              <a:chExt cx="1535813" cy="361180"/>
            </a:xfrm>
          </p:grpSpPr>
          <p:sp>
            <p:nvSpPr>
              <p:cNvPr id="43" name="Ellipse 42">
                <a:extLst>
                  <a:ext uri="{FF2B5EF4-FFF2-40B4-BE49-F238E27FC236}">
                    <a16:creationId xmlns:a16="http://schemas.microsoft.com/office/drawing/2014/main" id="{0754F191-701E-4CFB-8FE8-0B172497DE25}"/>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44" name="Textfeld 43">
                <a:extLst>
                  <a:ext uri="{FF2B5EF4-FFF2-40B4-BE49-F238E27FC236}">
                    <a16:creationId xmlns:a16="http://schemas.microsoft.com/office/drawing/2014/main" id="{ADC8BB1D-4CA5-4538-AD4D-7C5E341A96E1}"/>
                  </a:ext>
                </a:extLst>
              </p:cNvPr>
              <p:cNvSpPr txBox="1"/>
              <p:nvPr/>
            </p:nvSpPr>
            <p:spPr>
              <a:xfrm>
                <a:off x="8063694" y="3259363"/>
                <a:ext cx="1126793" cy="246221"/>
              </a:xfrm>
              <a:prstGeom prst="rect">
                <a:avLst/>
              </a:prstGeom>
              <a:noFill/>
            </p:spPr>
            <p:txBody>
              <a:bodyPr wrap="square">
                <a:spAutoFit/>
              </a:bodyPr>
              <a:lstStyle/>
              <a:p>
                <a:pPr algn="l"/>
                <a:r>
                  <a:rPr lang="de-DE" sz="1000" dirty="0"/>
                  <a:t>Wie nicht?</a:t>
                </a:r>
              </a:p>
            </p:txBody>
          </p:sp>
          <p:pic>
            <p:nvPicPr>
              <p:cNvPr id="45" name="Grafik 44" descr="Blitz mit einfarbiger Füllung">
                <a:extLst>
                  <a:ext uri="{FF2B5EF4-FFF2-40B4-BE49-F238E27FC236}">
                    <a16:creationId xmlns:a16="http://schemas.microsoft.com/office/drawing/2014/main" id="{03D6E77A-93C4-4169-825D-635AA7FC43C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34301" y="3284984"/>
                <a:ext cx="233907" cy="233907"/>
              </a:xfrm>
              <a:prstGeom prst="rect">
                <a:avLst/>
              </a:prstGeom>
            </p:spPr>
          </p:pic>
        </p:grpSp>
        <p:grpSp>
          <p:nvGrpSpPr>
            <p:cNvPr id="38" name="Gruppieren 37">
              <a:extLst>
                <a:ext uri="{FF2B5EF4-FFF2-40B4-BE49-F238E27FC236}">
                  <a16:creationId xmlns:a16="http://schemas.microsoft.com/office/drawing/2014/main" id="{1E734419-2B91-4584-83F5-B19CB304C698}"/>
                </a:ext>
              </a:extLst>
            </p:cNvPr>
            <p:cNvGrpSpPr/>
            <p:nvPr/>
          </p:nvGrpSpPr>
          <p:grpSpPr>
            <a:xfrm>
              <a:off x="8646556" y="3201883"/>
              <a:ext cx="1535813" cy="361180"/>
              <a:chOff x="9166778" y="3211658"/>
              <a:chExt cx="1535813" cy="361180"/>
            </a:xfrm>
          </p:grpSpPr>
          <p:grpSp>
            <p:nvGrpSpPr>
              <p:cNvPr id="39" name="Gruppieren 38">
                <a:extLst>
                  <a:ext uri="{FF2B5EF4-FFF2-40B4-BE49-F238E27FC236}">
                    <a16:creationId xmlns:a16="http://schemas.microsoft.com/office/drawing/2014/main" id="{866F2864-04DC-4401-9154-8BA9D4BCDE85}"/>
                  </a:ext>
                </a:extLst>
              </p:cNvPr>
              <p:cNvGrpSpPr/>
              <p:nvPr/>
            </p:nvGrpSpPr>
            <p:grpSpPr>
              <a:xfrm>
                <a:off x="9166778" y="3211658"/>
                <a:ext cx="1535813" cy="361180"/>
                <a:chOff x="7654674" y="3201884"/>
                <a:chExt cx="1535813" cy="361180"/>
              </a:xfrm>
            </p:grpSpPr>
            <p:sp>
              <p:nvSpPr>
                <p:cNvPr id="41" name="Ellipse 40">
                  <a:extLst>
                    <a:ext uri="{FF2B5EF4-FFF2-40B4-BE49-F238E27FC236}">
                      <a16:creationId xmlns:a16="http://schemas.microsoft.com/office/drawing/2014/main" id="{01C1F0AA-A012-4E66-80C9-8B41D588AC90}"/>
                    </a:ext>
                  </a:extLst>
                </p:cNvPr>
                <p:cNvSpPr/>
                <p:nvPr/>
              </p:nvSpPr>
              <p:spPr bwMode="auto">
                <a:xfrm>
                  <a:off x="7654674" y="3201884"/>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42" name="Textfeld 41">
                  <a:extLst>
                    <a:ext uri="{FF2B5EF4-FFF2-40B4-BE49-F238E27FC236}">
                      <a16:creationId xmlns:a16="http://schemas.microsoft.com/office/drawing/2014/main" id="{3EF9BE74-58F2-42E4-A88C-2D9CA7EDA92D}"/>
                    </a:ext>
                  </a:extLst>
                </p:cNvPr>
                <p:cNvSpPr txBox="1"/>
                <p:nvPr/>
              </p:nvSpPr>
              <p:spPr>
                <a:xfrm>
                  <a:off x="8063694" y="3259363"/>
                  <a:ext cx="1126793" cy="246221"/>
                </a:xfrm>
                <a:prstGeom prst="rect">
                  <a:avLst/>
                </a:prstGeom>
                <a:noFill/>
              </p:spPr>
              <p:txBody>
                <a:bodyPr wrap="square">
                  <a:spAutoFit/>
                </a:bodyPr>
                <a:lstStyle/>
                <a:p>
                  <a:pPr algn="l"/>
                  <a:r>
                    <a:rPr lang="de-DE" sz="1000" dirty="0"/>
                    <a:t>So funktioniert‘s!</a:t>
                  </a:r>
                </a:p>
              </p:txBody>
            </p:sp>
          </p:grpSp>
          <p:pic>
            <p:nvPicPr>
              <p:cNvPr id="40" name="Grafik 39" descr="Feuerwerk mit einfarbiger Füllung">
                <a:extLst>
                  <a:ext uri="{FF2B5EF4-FFF2-40B4-BE49-F238E27FC236}">
                    <a16:creationId xmlns:a16="http://schemas.microsoft.com/office/drawing/2014/main" id="{B3A273F1-3A5C-47ED-87C7-1F8C9A931BD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09066" y="3259363"/>
                <a:ext cx="279324" cy="279324"/>
              </a:xfrm>
              <a:prstGeom prst="rect">
                <a:avLst/>
              </a:prstGeom>
            </p:spPr>
          </p:pic>
        </p:grpSp>
      </p:grpSp>
    </p:spTree>
    <p:extLst>
      <p:ext uri="{BB962C8B-B14F-4D97-AF65-F5344CB8AC3E}">
        <p14:creationId xmlns:p14="http://schemas.microsoft.com/office/powerpoint/2010/main" val="866453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dirty="0"/>
              <a:t>Titelmasterformat durch Klicken bearbeiten</a:t>
            </a:r>
          </a:p>
        </p:txBody>
      </p:sp>
      <p:sp>
        <p:nvSpPr>
          <p:cNvPr id="3" name="Inhaltsplatzhalter 2"/>
          <p:cNvSpPr>
            <a:spLocks noGrp="1"/>
          </p:cNvSpPr>
          <p:nvPr>
            <p:ph idx="1"/>
          </p:nvPr>
        </p:nvSpPr>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p:txBody>
          <a:bodyPr lIns="0" rIns="0"/>
          <a:lstStyle>
            <a:lvl1pPr>
              <a:defRPr/>
            </a:lvl1pPr>
          </a:lstStyle>
          <a:p>
            <a:r>
              <a:rPr lang="de-DE" dirty="0"/>
              <a:t>© LfU | IZU Infozentrum UmweltWirtschaft | 2024</a:t>
            </a:r>
          </a:p>
        </p:txBody>
      </p:sp>
      <p:sp>
        <p:nvSpPr>
          <p:cNvPr id="8" name="Rectangle 11"/>
          <p:cNvSpPr>
            <a:spLocks noGrp="1" noChangeArrowheads="1"/>
          </p:cNvSpPr>
          <p:nvPr>
            <p:ph type="sldNum" sz="quarter" idx="4"/>
          </p:nvPr>
        </p:nvSpPr>
        <p:spPr bwMode="auto">
          <a:xfrm>
            <a:off x="648000"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pSp>
        <p:nvGrpSpPr>
          <p:cNvPr id="6" name="Gruppieren 5">
            <a:extLst>
              <a:ext uri="{FF2B5EF4-FFF2-40B4-BE49-F238E27FC236}">
                <a16:creationId xmlns:a16="http://schemas.microsoft.com/office/drawing/2014/main" id="{820A4586-3E76-46BA-94B9-D84A405E715C}"/>
              </a:ext>
            </a:extLst>
          </p:cNvPr>
          <p:cNvGrpSpPr/>
          <p:nvPr userDrawn="1"/>
        </p:nvGrpSpPr>
        <p:grpSpPr>
          <a:xfrm>
            <a:off x="670614" y="215880"/>
            <a:ext cx="6710914" cy="476816"/>
            <a:chOff x="670614" y="215880"/>
            <a:chExt cx="6710914" cy="476816"/>
          </a:xfrm>
        </p:grpSpPr>
        <p:sp>
          <p:nvSpPr>
            <p:cNvPr id="21" name="Pfeil: Fünfeck 20">
              <a:extLst>
                <a:ext uri="{FF2B5EF4-FFF2-40B4-BE49-F238E27FC236}">
                  <a16:creationId xmlns:a16="http://schemas.microsoft.com/office/drawing/2014/main" id="{264D88BA-6076-45EF-A122-1167C16A3302}"/>
                </a:ext>
              </a:extLst>
            </p:cNvPr>
            <p:cNvSpPr/>
            <p:nvPr/>
          </p:nvSpPr>
          <p:spPr>
            <a:xfrm>
              <a:off x="670614" y="215880"/>
              <a:ext cx="2222754" cy="476816"/>
            </a:xfrm>
            <a:prstGeom prst="homePlate">
              <a:avLst/>
            </a:prstGeom>
            <a:solidFill>
              <a:srgbClr val="F9AA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nchorCtr="1"/>
            <a:lstStyle/>
            <a:p>
              <a:pPr algn="l"/>
              <a:r>
                <a:rPr lang="de-DE" sz="1400" kern="1200" dirty="0"/>
                <a:t>Interne Kommunikation</a:t>
              </a:r>
            </a:p>
          </p:txBody>
        </p:sp>
        <p:grpSp>
          <p:nvGrpSpPr>
            <p:cNvPr id="5" name="Gruppieren 4">
              <a:extLst>
                <a:ext uri="{FF2B5EF4-FFF2-40B4-BE49-F238E27FC236}">
                  <a16:creationId xmlns:a16="http://schemas.microsoft.com/office/drawing/2014/main" id="{E275B6C8-D19B-4012-B385-BFF8C20E013B}"/>
                </a:ext>
              </a:extLst>
            </p:cNvPr>
            <p:cNvGrpSpPr/>
            <p:nvPr userDrawn="1"/>
          </p:nvGrpSpPr>
          <p:grpSpPr>
            <a:xfrm>
              <a:off x="3064313" y="257818"/>
              <a:ext cx="4317215" cy="406301"/>
              <a:chOff x="3064313" y="257818"/>
              <a:chExt cx="4317215" cy="406301"/>
            </a:xfrm>
          </p:grpSpPr>
          <p:grpSp>
            <p:nvGrpSpPr>
              <p:cNvPr id="36" name="Gruppieren 35">
                <a:extLst>
                  <a:ext uri="{FF2B5EF4-FFF2-40B4-BE49-F238E27FC236}">
                    <a16:creationId xmlns:a16="http://schemas.microsoft.com/office/drawing/2014/main" id="{031A1B58-D22C-44CD-92B4-F9E21895F3AD}"/>
                  </a:ext>
                </a:extLst>
              </p:cNvPr>
              <p:cNvGrpSpPr/>
              <p:nvPr/>
            </p:nvGrpSpPr>
            <p:grpSpPr>
              <a:xfrm>
                <a:off x="3064313" y="273700"/>
                <a:ext cx="1249574" cy="361180"/>
                <a:chOff x="6142570" y="3201884"/>
                <a:chExt cx="1249574" cy="361180"/>
              </a:xfrm>
            </p:grpSpPr>
            <p:sp>
              <p:nvSpPr>
                <p:cNvPr id="47" name="Ellipse 46">
                  <a:extLst>
                    <a:ext uri="{FF2B5EF4-FFF2-40B4-BE49-F238E27FC236}">
                      <a16:creationId xmlns:a16="http://schemas.microsoft.com/office/drawing/2014/main" id="{3D78A91B-7E62-40DE-B022-2AA43FF835DC}"/>
                    </a:ext>
                  </a:extLst>
                </p:cNvPr>
                <p:cNvSpPr/>
                <p:nvPr/>
              </p:nvSpPr>
              <p:spPr bwMode="auto">
                <a:xfrm>
                  <a:off x="6142570" y="3201884"/>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48" name="Textfeld 47">
                  <a:extLst>
                    <a:ext uri="{FF2B5EF4-FFF2-40B4-BE49-F238E27FC236}">
                      <a16:creationId xmlns:a16="http://schemas.microsoft.com/office/drawing/2014/main" id="{46D97A5D-1806-49D0-93DF-10B4F844E057}"/>
                    </a:ext>
                  </a:extLst>
                </p:cNvPr>
                <p:cNvSpPr txBox="1"/>
                <p:nvPr/>
              </p:nvSpPr>
              <p:spPr>
                <a:xfrm>
                  <a:off x="6506471" y="3269138"/>
                  <a:ext cx="885673" cy="246221"/>
                </a:xfrm>
                <a:prstGeom prst="rect">
                  <a:avLst/>
                </a:prstGeom>
                <a:noFill/>
              </p:spPr>
              <p:txBody>
                <a:bodyPr wrap="square">
                  <a:spAutoFit/>
                </a:bodyPr>
                <a:lstStyle/>
                <a:p>
                  <a:pPr algn="l"/>
                  <a:r>
                    <a:rPr lang="de-DE" sz="1000" dirty="0"/>
                    <a:t>Warum?</a:t>
                  </a:r>
                </a:p>
              </p:txBody>
            </p:sp>
          </p:grpSp>
          <p:grpSp>
            <p:nvGrpSpPr>
              <p:cNvPr id="43" name="Gruppieren 42">
                <a:extLst>
                  <a:ext uri="{FF2B5EF4-FFF2-40B4-BE49-F238E27FC236}">
                    <a16:creationId xmlns:a16="http://schemas.microsoft.com/office/drawing/2014/main" id="{790109D7-DA87-45C0-B7D1-FBCD9A76420B}"/>
                  </a:ext>
                </a:extLst>
              </p:cNvPr>
              <p:cNvGrpSpPr/>
              <p:nvPr/>
            </p:nvGrpSpPr>
            <p:grpSpPr>
              <a:xfrm>
                <a:off x="5928339" y="257818"/>
                <a:ext cx="1453189" cy="361180"/>
                <a:chOff x="7654674" y="3201884"/>
                <a:chExt cx="1453189" cy="361180"/>
              </a:xfrm>
            </p:grpSpPr>
            <p:sp>
              <p:nvSpPr>
                <p:cNvPr id="45" name="Ellipse 44">
                  <a:extLst>
                    <a:ext uri="{FF2B5EF4-FFF2-40B4-BE49-F238E27FC236}">
                      <a16:creationId xmlns:a16="http://schemas.microsoft.com/office/drawing/2014/main" id="{A175C03D-6498-4771-AB87-08DC4864DCC3}"/>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46" name="Textfeld 45">
                  <a:extLst>
                    <a:ext uri="{FF2B5EF4-FFF2-40B4-BE49-F238E27FC236}">
                      <a16:creationId xmlns:a16="http://schemas.microsoft.com/office/drawing/2014/main" id="{49A93F08-B7A7-4FE1-91CA-0C2ED485A9ED}"/>
                    </a:ext>
                  </a:extLst>
                </p:cNvPr>
                <p:cNvSpPr txBox="1"/>
                <p:nvPr/>
              </p:nvSpPr>
              <p:spPr>
                <a:xfrm>
                  <a:off x="7981070" y="3259363"/>
                  <a:ext cx="1126793" cy="246221"/>
                </a:xfrm>
                <a:prstGeom prst="rect">
                  <a:avLst/>
                </a:prstGeom>
                <a:noFill/>
              </p:spPr>
              <p:txBody>
                <a:bodyPr wrap="square">
                  <a:spAutoFit/>
                </a:bodyPr>
                <a:lstStyle/>
                <a:p>
                  <a:pPr algn="l"/>
                  <a:r>
                    <a:rPr lang="de-DE" sz="1000" dirty="0"/>
                    <a:t>So funktioniert‘s!</a:t>
                  </a:r>
                </a:p>
              </p:txBody>
            </p:sp>
          </p:grpSp>
          <p:pic>
            <p:nvPicPr>
              <p:cNvPr id="44" name="Grafik 43" descr="Feuerwerk mit einfarbiger Füllung">
                <a:extLst>
                  <a:ext uri="{FF2B5EF4-FFF2-40B4-BE49-F238E27FC236}">
                    <a16:creationId xmlns:a16="http://schemas.microsoft.com/office/drawing/2014/main" id="{BAC6A125-DA3B-4085-8F1D-1DAF86AA32E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0627" y="307851"/>
                <a:ext cx="279324" cy="279324"/>
              </a:xfrm>
              <a:prstGeom prst="rect">
                <a:avLst/>
              </a:prstGeom>
            </p:spPr>
          </p:pic>
          <p:sp>
            <p:nvSpPr>
              <p:cNvPr id="41" name="Ellipse 40">
                <a:extLst>
                  <a:ext uri="{FF2B5EF4-FFF2-40B4-BE49-F238E27FC236}">
                    <a16:creationId xmlns:a16="http://schemas.microsoft.com/office/drawing/2014/main" id="{622161FC-0C06-41E4-A119-2210ED88BE1B}"/>
                  </a:ext>
                </a:extLst>
              </p:cNvPr>
              <p:cNvSpPr/>
              <p:nvPr/>
            </p:nvSpPr>
            <p:spPr bwMode="auto">
              <a:xfrm>
                <a:off x="4292094" y="273699"/>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42" name="Textfeld 41">
                <a:extLst>
                  <a:ext uri="{FF2B5EF4-FFF2-40B4-BE49-F238E27FC236}">
                    <a16:creationId xmlns:a16="http://schemas.microsoft.com/office/drawing/2014/main" id="{C5479A70-F833-4E5B-81F4-DF092D680312}"/>
                  </a:ext>
                </a:extLst>
              </p:cNvPr>
              <p:cNvSpPr txBox="1"/>
              <p:nvPr/>
            </p:nvSpPr>
            <p:spPr>
              <a:xfrm>
                <a:off x="4640171" y="264009"/>
                <a:ext cx="1167797" cy="400110"/>
              </a:xfrm>
              <a:prstGeom prst="rect">
                <a:avLst/>
              </a:prstGeom>
              <a:noFill/>
            </p:spPr>
            <p:txBody>
              <a:bodyPr wrap="square">
                <a:spAutoFit/>
              </a:bodyPr>
              <a:lstStyle/>
              <a:p>
                <a:pPr algn="l"/>
                <a:r>
                  <a:rPr lang="de-DE" sz="1000" dirty="0"/>
                  <a:t>Kommunikations-ziele</a:t>
                </a:r>
              </a:p>
            </p:txBody>
          </p:sp>
          <p:pic>
            <p:nvPicPr>
              <p:cNvPr id="40" name="Grafik 39" descr="Marketing mit einfarbiger Füllung">
                <a:extLst>
                  <a:ext uri="{FF2B5EF4-FFF2-40B4-BE49-F238E27FC236}">
                    <a16:creationId xmlns:a16="http://schemas.microsoft.com/office/drawing/2014/main" id="{CFB8F90E-862D-4234-B89E-052540C8FB1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56028" y="312216"/>
                <a:ext cx="284143" cy="284143"/>
              </a:xfrm>
              <a:prstGeom prst="rect">
                <a:avLst/>
              </a:prstGeom>
            </p:spPr>
          </p:pic>
        </p:grpSp>
      </p:grpSp>
    </p:spTree>
    <p:extLst>
      <p:ext uri="{BB962C8B-B14F-4D97-AF65-F5344CB8AC3E}">
        <p14:creationId xmlns:p14="http://schemas.microsoft.com/office/powerpoint/2010/main" val="560204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dirty="0"/>
              <a:t>Titelmasterformat durch Klicken bearbeiten</a:t>
            </a:r>
          </a:p>
        </p:txBody>
      </p:sp>
      <p:sp>
        <p:nvSpPr>
          <p:cNvPr id="3" name="Inhaltsplatzhalter 2"/>
          <p:cNvSpPr>
            <a:spLocks noGrp="1"/>
          </p:cNvSpPr>
          <p:nvPr>
            <p:ph idx="1"/>
          </p:nvPr>
        </p:nvSpPr>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p:txBody>
          <a:bodyPr lIns="0" rIns="0"/>
          <a:lstStyle>
            <a:lvl1pPr>
              <a:defRPr/>
            </a:lvl1pPr>
          </a:lstStyle>
          <a:p>
            <a:r>
              <a:rPr lang="de-DE" dirty="0"/>
              <a:t>© LfU | IZU Infozentrum UmweltWirtschaft | 2024</a:t>
            </a:r>
          </a:p>
        </p:txBody>
      </p:sp>
      <p:sp>
        <p:nvSpPr>
          <p:cNvPr id="8" name="Rectangle 11"/>
          <p:cNvSpPr>
            <a:spLocks noGrp="1" noChangeArrowheads="1"/>
          </p:cNvSpPr>
          <p:nvPr>
            <p:ph type="sldNum" sz="quarter" idx="4"/>
          </p:nvPr>
        </p:nvSpPr>
        <p:spPr bwMode="auto">
          <a:xfrm>
            <a:off x="648000"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pSp>
        <p:nvGrpSpPr>
          <p:cNvPr id="5" name="Gruppieren 4">
            <a:extLst>
              <a:ext uri="{FF2B5EF4-FFF2-40B4-BE49-F238E27FC236}">
                <a16:creationId xmlns:a16="http://schemas.microsoft.com/office/drawing/2014/main" id="{925AB4F2-9269-49B3-8F63-AB94DBBFCD50}"/>
              </a:ext>
            </a:extLst>
          </p:cNvPr>
          <p:cNvGrpSpPr/>
          <p:nvPr userDrawn="1"/>
        </p:nvGrpSpPr>
        <p:grpSpPr>
          <a:xfrm>
            <a:off x="670614" y="215880"/>
            <a:ext cx="6710914" cy="476816"/>
            <a:chOff x="670614" y="215880"/>
            <a:chExt cx="6710914" cy="476816"/>
          </a:xfrm>
        </p:grpSpPr>
        <p:grpSp>
          <p:nvGrpSpPr>
            <p:cNvPr id="22" name="Gruppieren 21">
              <a:extLst>
                <a:ext uri="{FF2B5EF4-FFF2-40B4-BE49-F238E27FC236}">
                  <a16:creationId xmlns:a16="http://schemas.microsoft.com/office/drawing/2014/main" id="{BF65DEF2-B66A-4D92-A8C9-6FDE18FA705C}"/>
                </a:ext>
              </a:extLst>
            </p:cNvPr>
            <p:cNvGrpSpPr/>
            <p:nvPr userDrawn="1"/>
          </p:nvGrpSpPr>
          <p:grpSpPr>
            <a:xfrm>
              <a:off x="670614" y="215880"/>
              <a:ext cx="6710914" cy="476816"/>
              <a:chOff x="670614" y="215880"/>
              <a:chExt cx="6710914" cy="476816"/>
            </a:xfrm>
          </p:grpSpPr>
          <p:sp>
            <p:nvSpPr>
              <p:cNvPr id="23" name="Pfeil: Fünfeck 22">
                <a:extLst>
                  <a:ext uri="{FF2B5EF4-FFF2-40B4-BE49-F238E27FC236}">
                    <a16:creationId xmlns:a16="http://schemas.microsoft.com/office/drawing/2014/main" id="{BFF3192B-64A7-4421-9077-A89F0BE15736}"/>
                  </a:ext>
                </a:extLst>
              </p:cNvPr>
              <p:cNvSpPr/>
              <p:nvPr/>
            </p:nvSpPr>
            <p:spPr>
              <a:xfrm>
                <a:off x="670614" y="215880"/>
                <a:ext cx="2222754" cy="476816"/>
              </a:xfrm>
              <a:prstGeom prst="homePlate">
                <a:avLst/>
              </a:prstGeom>
              <a:solidFill>
                <a:srgbClr val="F9AA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nchorCtr="1"/>
              <a:lstStyle/>
              <a:p>
                <a:pPr algn="l"/>
                <a:r>
                  <a:rPr lang="de-DE" sz="1400" kern="1200" dirty="0"/>
                  <a:t>Interne Kommunikation</a:t>
                </a:r>
              </a:p>
            </p:txBody>
          </p:sp>
          <p:grpSp>
            <p:nvGrpSpPr>
              <p:cNvPr id="24" name="Gruppieren 23">
                <a:extLst>
                  <a:ext uri="{FF2B5EF4-FFF2-40B4-BE49-F238E27FC236}">
                    <a16:creationId xmlns:a16="http://schemas.microsoft.com/office/drawing/2014/main" id="{3CE43580-9A26-4197-9864-28B343A51B62}"/>
                  </a:ext>
                </a:extLst>
              </p:cNvPr>
              <p:cNvGrpSpPr/>
              <p:nvPr userDrawn="1"/>
            </p:nvGrpSpPr>
            <p:grpSpPr>
              <a:xfrm>
                <a:off x="3064313" y="257818"/>
                <a:ext cx="4317215" cy="406301"/>
                <a:chOff x="3064313" y="257818"/>
                <a:chExt cx="4317215" cy="406301"/>
              </a:xfrm>
            </p:grpSpPr>
            <p:grpSp>
              <p:nvGrpSpPr>
                <p:cNvPr id="25" name="Gruppieren 24">
                  <a:extLst>
                    <a:ext uri="{FF2B5EF4-FFF2-40B4-BE49-F238E27FC236}">
                      <a16:creationId xmlns:a16="http://schemas.microsoft.com/office/drawing/2014/main" id="{5939E4B3-A08C-46A3-9577-441F92F9E635}"/>
                    </a:ext>
                  </a:extLst>
                </p:cNvPr>
                <p:cNvGrpSpPr/>
                <p:nvPr userDrawn="1"/>
              </p:nvGrpSpPr>
              <p:grpSpPr>
                <a:xfrm>
                  <a:off x="3064313" y="273700"/>
                  <a:ext cx="1249574" cy="361180"/>
                  <a:chOff x="6142570" y="3201884"/>
                  <a:chExt cx="1249574" cy="361180"/>
                </a:xfrm>
              </p:grpSpPr>
              <p:sp>
                <p:nvSpPr>
                  <p:cNvPr id="33" name="Ellipse 32">
                    <a:extLst>
                      <a:ext uri="{FF2B5EF4-FFF2-40B4-BE49-F238E27FC236}">
                        <a16:creationId xmlns:a16="http://schemas.microsoft.com/office/drawing/2014/main" id="{305C74BA-0BB5-4335-8F55-DC205C27EF8D}"/>
                      </a:ext>
                    </a:extLst>
                  </p:cNvPr>
                  <p:cNvSpPr/>
                  <p:nvPr userDrawn="1"/>
                </p:nvSpPr>
                <p:spPr bwMode="auto">
                  <a:xfrm>
                    <a:off x="6142570"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34" name="Textfeld 33">
                    <a:extLst>
                      <a:ext uri="{FF2B5EF4-FFF2-40B4-BE49-F238E27FC236}">
                        <a16:creationId xmlns:a16="http://schemas.microsoft.com/office/drawing/2014/main" id="{BE2FF7FF-C7BD-4E68-A34C-6A55E562AE5D}"/>
                      </a:ext>
                    </a:extLst>
                  </p:cNvPr>
                  <p:cNvSpPr txBox="1"/>
                  <p:nvPr/>
                </p:nvSpPr>
                <p:spPr>
                  <a:xfrm>
                    <a:off x="6506471" y="3269138"/>
                    <a:ext cx="885673" cy="246221"/>
                  </a:xfrm>
                  <a:prstGeom prst="rect">
                    <a:avLst/>
                  </a:prstGeom>
                  <a:noFill/>
                </p:spPr>
                <p:txBody>
                  <a:bodyPr wrap="square">
                    <a:spAutoFit/>
                  </a:bodyPr>
                  <a:lstStyle/>
                  <a:p>
                    <a:pPr algn="l"/>
                    <a:r>
                      <a:rPr lang="de-DE" sz="1000" dirty="0"/>
                      <a:t>Warum?</a:t>
                    </a:r>
                  </a:p>
                </p:txBody>
              </p:sp>
            </p:grpSp>
            <p:grpSp>
              <p:nvGrpSpPr>
                <p:cNvPr id="26" name="Gruppieren 25">
                  <a:extLst>
                    <a:ext uri="{FF2B5EF4-FFF2-40B4-BE49-F238E27FC236}">
                      <a16:creationId xmlns:a16="http://schemas.microsoft.com/office/drawing/2014/main" id="{882577CF-A7B0-47F0-A197-88EFE4B9CCA1}"/>
                    </a:ext>
                  </a:extLst>
                </p:cNvPr>
                <p:cNvGrpSpPr/>
                <p:nvPr/>
              </p:nvGrpSpPr>
              <p:grpSpPr>
                <a:xfrm>
                  <a:off x="5928339" y="257818"/>
                  <a:ext cx="1453189" cy="361180"/>
                  <a:chOff x="7654674" y="3201884"/>
                  <a:chExt cx="1453189" cy="361180"/>
                </a:xfrm>
              </p:grpSpPr>
              <p:sp>
                <p:nvSpPr>
                  <p:cNvPr id="31" name="Ellipse 30">
                    <a:extLst>
                      <a:ext uri="{FF2B5EF4-FFF2-40B4-BE49-F238E27FC236}">
                        <a16:creationId xmlns:a16="http://schemas.microsoft.com/office/drawing/2014/main" id="{F715975F-9DBF-4BAE-80FB-97DB72621647}"/>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2" name="Textfeld 31">
                    <a:extLst>
                      <a:ext uri="{FF2B5EF4-FFF2-40B4-BE49-F238E27FC236}">
                        <a16:creationId xmlns:a16="http://schemas.microsoft.com/office/drawing/2014/main" id="{A99256BB-8637-4323-A786-852CA594C63C}"/>
                      </a:ext>
                    </a:extLst>
                  </p:cNvPr>
                  <p:cNvSpPr txBox="1"/>
                  <p:nvPr/>
                </p:nvSpPr>
                <p:spPr>
                  <a:xfrm>
                    <a:off x="7981070" y="3259363"/>
                    <a:ext cx="1126793" cy="246221"/>
                  </a:xfrm>
                  <a:prstGeom prst="rect">
                    <a:avLst/>
                  </a:prstGeom>
                  <a:noFill/>
                </p:spPr>
                <p:txBody>
                  <a:bodyPr wrap="square">
                    <a:spAutoFit/>
                  </a:bodyPr>
                  <a:lstStyle/>
                  <a:p>
                    <a:pPr algn="l"/>
                    <a:r>
                      <a:rPr lang="de-DE" sz="1000" dirty="0"/>
                      <a:t>So funktioniert‘s!</a:t>
                    </a:r>
                  </a:p>
                </p:txBody>
              </p:sp>
            </p:grpSp>
            <p:pic>
              <p:nvPicPr>
                <p:cNvPr id="27" name="Grafik 26" descr="Feuerwerk mit einfarbiger Füllung">
                  <a:extLst>
                    <a:ext uri="{FF2B5EF4-FFF2-40B4-BE49-F238E27FC236}">
                      <a16:creationId xmlns:a16="http://schemas.microsoft.com/office/drawing/2014/main" id="{BEE72C14-4580-4779-9B82-6C9F5D92B180}"/>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0627" y="307851"/>
                  <a:ext cx="279324" cy="279324"/>
                </a:xfrm>
                <a:prstGeom prst="rect">
                  <a:avLst/>
                </a:prstGeom>
              </p:spPr>
            </p:pic>
            <p:sp>
              <p:nvSpPr>
                <p:cNvPr id="28" name="Ellipse 27">
                  <a:extLst>
                    <a:ext uri="{FF2B5EF4-FFF2-40B4-BE49-F238E27FC236}">
                      <a16:creationId xmlns:a16="http://schemas.microsoft.com/office/drawing/2014/main" id="{5052CDD9-E9D2-48C1-B8F2-0517FF1771FF}"/>
                    </a:ext>
                  </a:extLst>
                </p:cNvPr>
                <p:cNvSpPr/>
                <p:nvPr/>
              </p:nvSpPr>
              <p:spPr bwMode="auto">
                <a:xfrm>
                  <a:off x="4292094" y="273699"/>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29" name="Textfeld 28">
                  <a:extLst>
                    <a:ext uri="{FF2B5EF4-FFF2-40B4-BE49-F238E27FC236}">
                      <a16:creationId xmlns:a16="http://schemas.microsoft.com/office/drawing/2014/main" id="{9D630CB7-98B3-4F02-8A9F-B35BF460994F}"/>
                    </a:ext>
                  </a:extLst>
                </p:cNvPr>
                <p:cNvSpPr txBox="1"/>
                <p:nvPr/>
              </p:nvSpPr>
              <p:spPr>
                <a:xfrm>
                  <a:off x="4640171" y="264009"/>
                  <a:ext cx="1167797" cy="400110"/>
                </a:xfrm>
                <a:prstGeom prst="rect">
                  <a:avLst/>
                </a:prstGeom>
                <a:noFill/>
              </p:spPr>
              <p:txBody>
                <a:bodyPr wrap="square">
                  <a:spAutoFit/>
                </a:bodyPr>
                <a:lstStyle/>
                <a:p>
                  <a:pPr algn="l"/>
                  <a:r>
                    <a:rPr lang="de-DE" sz="1000" dirty="0"/>
                    <a:t>Kommunikations-ziele</a:t>
                  </a:r>
                </a:p>
              </p:txBody>
            </p:sp>
          </p:grpSp>
        </p:grpSp>
        <p:pic>
          <p:nvPicPr>
            <p:cNvPr id="35" name="Grafik 34" descr="Marketing mit einfarbiger Füllung">
              <a:extLst>
                <a:ext uri="{FF2B5EF4-FFF2-40B4-BE49-F238E27FC236}">
                  <a16:creationId xmlns:a16="http://schemas.microsoft.com/office/drawing/2014/main" id="{ADF6FC7E-02CC-45F3-8440-5637137B86AB}"/>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56028" y="312216"/>
              <a:ext cx="284143" cy="284143"/>
            </a:xfrm>
            <a:prstGeom prst="rect">
              <a:avLst/>
            </a:prstGeom>
          </p:spPr>
        </p:pic>
      </p:grpSp>
    </p:spTree>
    <p:extLst>
      <p:ext uri="{BB962C8B-B14F-4D97-AF65-F5344CB8AC3E}">
        <p14:creationId xmlns:p14="http://schemas.microsoft.com/office/powerpoint/2010/main" val="165105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dirty="0"/>
              <a:t>Titelmasterformat durch Klicken bearbeiten</a:t>
            </a:r>
          </a:p>
        </p:txBody>
      </p:sp>
      <p:sp>
        <p:nvSpPr>
          <p:cNvPr id="3" name="Inhaltsplatzhalter 2"/>
          <p:cNvSpPr>
            <a:spLocks noGrp="1"/>
          </p:cNvSpPr>
          <p:nvPr>
            <p:ph idx="1"/>
          </p:nvPr>
        </p:nvSpPr>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p:txBody>
          <a:bodyPr lIns="0" rIns="0"/>
          <a:lstStyle>
            <a:lvl1pPr>
              <a:defRPr/>
            </a:lvl1pPr>
          </a:lstStyle>
          <a:p>
            <a:r>
              <a:rPr lang="de-DE" dirty="0"/>
              <a:t>© LfU | IZU Infozentrum UmweltWirtschaft | 2024</a:t>
            </a:r>
          </a:p>
        </p:txBody>
      </p:sp>
      <p:sp>
        <p:nvSpPr>
          <p:cNvPr id="8" name="Rectangle 11"/>
          <p:cNvSpPr>
            <a:spLocks noGrp="1" noChangeArrowheads="1"/>
          </p:cNvSpPr>
          <p:nvPr>
            <p:ph type="sldNum" sz="quarter" idx="4"/>
          </p:nvPr>
        </p:nvSpPr>
        <p:spPr bwMode="auto">
          <a:xfrm>
            <a:off x="648000"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pSp>
        <p:nvGrpSpPr>
          <p:cNvPr id="5" name="Gruppieren 4">
            <a:extLst>
              <a:ext uri="{FF2B5EF4-FFF2-40B4-BE49-F238E27FC236}">
                <a16:creationId xmlns:a16="http://schemas.microsoft.com/office/drawing/2014/main" id="{6E08AA25-6EB5-492F-927E-E6A1F9A18FD6}"/>
              </a:ext>
            </a:extLst>
          </p:cNvPr>
          <p:cNvGrpSpPr/>
          <p:nvPr userDrawn="1"/>
        </p:nvGrpSpPr>
        <p:grpSpPr>
          <a:xfrm>
            <a:off x="670614" y="215880"/>
            <a:ext cx="6710914" cy="476816"/>
            <a:chOff x="670614" y="215880"/>
            <a:chExt cx="6710914" cy="476816"/>
          </a:xfrm>
        </p:grpSpPr>
        <p:grpSp>
          <p:nvGrpSpPr>
            <p:cNvPr id="22" name="Gruppieren 21">
              <a:extLst>
                <a:ext uri="{FF2B5EF4-FFF2-40B4-BE49-F238E27FC236}">
                  <a16:creationId xmlns:a16="http://schemas.microsoft.com/office/drawing/2014/main" id="{C9F21B7C-F10B-425D-B0A3-661C9B18D688}"/>
                </a:ext>
              </a:extLst>
            </p:cNvPr>
            <p:cNvGrpSpPr/>
            <p:nvPr userDrawn="1"/>
          </p:nvGrpSpPr>
          <p:grpSpPr>
            <a:xfrm>
              <a:off x="670614" y="215880"/>
              <a:ext cx="6710914" cy="476816"/>
              <a:chOff x="670614" y="215880"/>
              <a:chExt cx="6710914" cy="476816"/>
            </a:xfrm>
          </p:grpSpPr>
          <p:sp>
            <p:nvSpPr>
              <p:cNvPr id="23" name="Pfeil: Fünfeck 22">
                <a:extLst>
                  <a:ext uri="{FF2B5EF4-FFF2-40B4-BE49-F238E27FC236}">
                    <a16:creationId xmlns:a16="http://schemas.microsoft.com/office/drawing/2014/main" id="{E45EB0FE-7365-459B-91CC-6F72B7E4E88C}"/>
                  </a:ext>
                </a:extLst>
              </p:cNvPr>
              <p:cNvSpPr/>
              <p:nvPr/>
            </p:nvSpPr>
            <p:spPr>
              <a:xfrm>
                <a:off x="670614" y="215880"/>
                <a:ext cx="2222754" cy="476816"/>
              </a:xfrm>
              <a:prstGeom prst="homePlate">
                <a:avLst/>
              </a:prstGeom>
              <a:solidFill>
                <a:srgbClr val="F9AA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nchorCtr="1"/>
              <a:lstStyle/>
              <a:p>
                <a:pPr algn="l"/>
                <a:r>
                  <a:rPr lang="de-DE" sz="1400" kern="1200" dirty="0"/>
                  <a:t>Interne Kommunikation</a:t>
                </a:r>
              </a:p>
            </p:txBody>
          </p:sp>
          <p:grpSp>
            <p:nvGrpSpPr>
              <p:cNvPr id="24" name="Gruppieren 23">
                <a:extLst>
                  <a:ext uri="{FF2B5EF4-FFF2-40B4-BE49-F238E27FC236}">
                    <a16:creationId xmlns:a16="http://schemas.microsoft.com/office/drawing/2014/main" id="{A1773DD1-1045-46BD-9EF1-164F103DD22C}"/>
                  </a:ext>
                </a:extLst>
              </p:cNvPr>
              <p:cNvGrpSpPr/>
              <p:nvPr userDrawn="1"/>
            </p:nvGrpSpPr>
            <p:grpSpPr>
              <a:xfrm>
                <a:off x="3064313" y="257818"/>
                <a:ext cx="4317215" cy="406301"/>
                <a:chOff x="3064313" y="257818"/>
                <a:chExt cx="4317215" cy="406301"/>
              </a:xfrm>
            </p:grpSpPr>
            <p:grpSp>
              <p:nvGrpSpPr>
                <p:cNvPr id="25" name="Gruppieren 24">
                  <a:extLst>
                    <a:ext uri="{FF2B5EF4-FFF2-40B4-BE49-F238E27FC236}">
                      <a16:creationId xmlns:a16="http://schemas.microsoft.com/office/drawing/2014/main" id="{AEC0C24C-6833-4B11-8D15-46D54C5CCE5C}"/>
                    </a:ext>
                  </a:extLst>
                </p:cNvPr>
                <p:cNvGrpSpPr/>
                <p:nvPr/>
              </p:nvGrpSpPr>
              <p:grpSpPr>
                <a:xfrm>
                  <a:off x="3064313" y="273700"/>
                  <a:ext cx="1249574" cy="361180"/>
                  <a:chOff x="6142570" y="3201884"/>
                  <a:chExt cx="1249574" cy="361180"/>
                </a:xfrm>
              </p:grpSpPr>
              <p:sp>
                <p:nvSpPr>
                  <p:cNvPr id="33" name="Ellipse 32">
                    <a:extLst>
                      <a:ext uri="{FF2B5EF4-FFF2-40B4-BE49-F238E27FC236}">
                        <a16:creationId xmlns:a16="http://schemas.microsoft.com/office/drawing/2014/main" id="{36E35864-CA8F-4049-8120-D7527D5B612D}"/>
                      </a:ext>
                    </a:extLst>
                  </p:cNvPr>
                  <p:cNvSpPr/>
                  <p:nvPr/>
                </p:nvSpPr>
                <p:spPr bwMode="auto">
                  <a:xfrm>
                    <a:off x="6142570"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34" name="Textfeld 33">
                    <a:extLst>
                      <a:ext uri="{FF2B5EF4-FFF2-40B4-BE49-F238E27FC236}">
                        <a16:creationId xmlns:a16="http://schemas.microsoft.com/office/drawing/2014/main" id="{82A453D0-D4E6-4AB9-886D-894704DC8118}"/>
                      </a:ext>
                    </a:extLst>
                  </p:cNvPr>
                  <p:cNvSpPr txBox="1"/>
                  <p:nvPr/>
                </p:nvSpPr>
                <p:spPr>
                  <a:xfrm>
                    <a:off x="6506471" y="3269138"/>
                    <a:ext cx="885673" cy="246221"/>
                  </a:xfrm>
                  <a:prstGeom prst="rect">
                    <a:avLst/>
                  </a:prstGeom>
                  <a:noFill/>
                </p:spPr>
                <p:txBody>
                  <a:bodyPr wrap="square">
                    <a:spAutoFit/>
                  </a:bodyPr>
                  <a:lstStyle/>
                  <a:p>
                    <a:pPr algn="l"/>
                    <a:r>
                      <a:rPr lang="de-DE" sz="1000" dirty="0"/>
                      <a:t>Warum?</a:t>
                    </a:r>
                  </a:p>
                </p:txBody>
              </p:sp>
            </p:grpSp>
            <p:grpSp>
              <p:nvGrpSpPr>
                <p:cNvPr id="26" name="Gruppieren 25">
                  <a:extLst>
                    <a:ext uri="{FF2B5EF4-FFF2-40B4-BE49-F238E27FC236}">
                      <a16:creationId xmlns:a16="http://schemas.microsoft.com/office/drawing/2014/main" id="{231FFAE2-8E63-4E79-AAA4-F9B2C65C55FA}"/>
                    </a:ext>
                  </a:extLst>
                </p:cNvPr>
                <p:cNvGrpSpPr/>
                <p:nvPr/>
              </p:nvGrpSpPr>
              <p:grpSpPr>
                <a:xfrm>
                  <a:off x="5928339" y="257818"/>
                  <a:ext cx="1453189" cy="361180"/>
                  <a:chOff x="7654674" y="3201884"/>
                  <a:chExt cx="1453189" cy="361180"/>
                </a:xfrm>
              </p:grpSpPr>
              <p:sp>
                <p:nvSpPr>
                  <p:cNvPr id="31" name="Ellipse 30">
                    <a:extLst>
                      <a:ext uri="{FF2B5EF4-FFF2-40B4-BE49-F238E27FC236}">
                        <a16:creationId xmlns:a16="http://schemas.microsoft.com/office/drawing/2014/main" id="{18F766D1-D3F9-4075-96ED-31420436FEAC}"/>
                      </a:ext>
                    </a:extLst>
                  </p:cNvPr>
                  <p:cNvSpPr/>
                  <p:nvPr/>
                </p:nvSpPr>
                <p:spPr bwMode="auto">
                  <a:xfrm>
                    <a:off x="7654674" y="3201884"/>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32" name="Textfeld 31">
                    <a:extLst>
                      <a:ext uri="{FF2B5EF4-FFF2-40B4-BE49-F238E27FC236}">
                        <a16:creationId xmlns:a16="http://schemas.microsoft.com/office/drawing/2014/main" id="{4A76DDF6-1C78-47E9-AF9A-2F1ADB3FCCCA}"/>
                      </a:ext>
                    </a:extLst>
                  </p:cNvPr>
                  <p:cNvSpPr txBox="1"/>
                  <p:nvPr/>
                </p:nvSpPr>
                <p:spPr>
                  <a:xfrm>
                    <a:off x="7981070" y="3259363"/>
                    <a:ext cx="1126793" cy="246221"/>
                  </a:xfrm>
                  <a:prstGeom prst="rect">
                    <a:avLst/>
                  </a:prstGeom>
                  <a:noFill/>
                </p:spPr>
                <p:txBody>
                  <a:bodyPr wrap="square">
                    <a:spAutoFit/>
                  </a:bodyPr>
                  <a:lstStyle/>
                  <a:p>
                    <a:pPr algn="l"/>
                    <a:r>
                      <a:rPr lang="de-DE" sz="1000" dirty="0"/>
                      <a:t>So funktioniert‘s!</a:t>
                    </a:r>
                  </a:p>
                </p:txBody>
              </p:sp>
            </p:grpSp>
            <p:sp>
              <p:nvSpPr>
                <p:cNvPr id="28" name="Ellipse 27">
                  <a:extLst>
                    <a:ext uri="{FF2B5EF4-FFF2-40B4-BE49-F238E27FC236}">
                      <a16:creationId xmlns:a16="http://schemas.microsoft.com/office/drawing/2014/main" id="{EBF4D21C-F0D9-430C-A64A-7DD12582BC33}"/>
                    </a:ext>
                  </a:extLst>
                </p:cNvPr>
                <p:cNvSpPr/>
                <p:nvPr/>
              </p:nvSpPr>
              <p:spPr bwMode="auto">
                <a:xfrm>
                  <a:off x="4292094" y="273699"/>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9" name="Textfeld 28">
                  <a:extLst>
                    <a:ext uri="{FF2B5EF4-FFF2-40B4-BE49-F238E27FC236}">
                      <a16:creationId xmlns:a16="http://schemas.microsoft.com/office/drawing/2014/main" id="{233D883D-057A-42D1-8E88-1395D2AE6CB2}"/>
                    </a:ext>
                  </a:extLst>
                </p:cNvPr>
                <p:cNvSpPr txBox="1"/>
                <p:nvPr/>
              </p:nvSpPr>
              <p:spPr>
                <a:xfrm>
                  <a:off x="4640171" y="264009"/>
                  <a:ext cx="1167797" cy="400110"/>
                </a:xfrm>
                <a:prstGeom prst="rect">
                  <a:avLst/>
                </a:prstGeom>
                <a:noFill/>
              </p:spPr>
              <p:txBody>
                <a:bodyPr wrap="square">
                  <a:spAutoFit/>
                </a:bodyPr>
                <a:lstStyle/>
                <a:p>
                  <a:pPr algn="l"/>
                  <a:r>
                    <a:rPr lang="de-DE" sz="1000" dirty="0"/>
                    <a:t>Kommunikations-ziele</a:t>
                  </a:r>
                </a:p>
              </p:txBody>
            </p:sp>
            <p:pic>
              <p:nvPicPr>
                <p:cNvPr id="30" name="Grafik 29" descr="Marketing mit einfarbiger Füllung">
                  <a:extLst>
                    <a:ext uri="{FF2B5EF4-FFF2-40B4-BE49-F238E27FC236}">
                      <a16:creationId xmlns:a16="http://schemas.microsoft.com/office/drawing/2014/main" id="{CB4CD0D0-3FC9-48DC-A878-E6388861088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56028" y="312216"/>
                  <a:ext cx="284143" cy="284143"/>
                </a:xfrm>
                <a:prstGeom prst="rect">
                  <a:avLst/>
                </a:prstGeom>
              </p:spPr>
            </p:pic>
          </p:grpSp>
        </p:grpSp>
        <p:pic>
          <p:nvPicPr>
            <p:cNvPr id="35" name="Grafik 34" descr="Feuerwerk mit einfarbiger Füllung">
              <a:extLst>
                <a:ext uri="{FF2B5EF4-FFF2-40B4-BE49-F238E27FC236}">
                  <a16:creationId xmlns:a16="http://schemas.microsoft.com/office/drawing/2014/main" id="{E50910C9-5353-4431-832B-C524D0A7CCC6}"/>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70627" y="307851"/>
              <a:ext cx="279324" cy="279324"/>
            </a:xfrm>
            <a:prstGeom prst="rect">
              <a:avLst/>
            </a:prstGeom>
          </p:spPr>
        </p:pic>
      </p:grpSp>
    </p:spTree>
    <p:extLst>
      <p:ext uri="{BB962C8B-B14F-4D97-AF65-F5344CB8AC3E}">
        <p14:creationId xmlns:p14="http://schemas.microsoft.com/office/powerpoint/2010/main" val="3189465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dirty="0"/>
              <a:t>Titelmasterformat durch Klicken bearbeiten</a:t>
            </a:r>
          </a:p>
        </p:txBody>
      </p:sp>
      <p:sp>
        <p:nvSpPr>
          <p:cNvPr id="3" name="Inhaltsplatzhalter 2"/>
          <p:cNvSpPr>
            <a:spLocks noGrp="1"/>
          </p:cNvSpPr>
          <p:nvPr>
            <p:ph sz="half" idx="1"/>
          </p:nvPr>
        </p:nvSpPr>
        <p:spPr>
          <a:xfrm>
            <a:off x="648000" y="1628776"/>
            <a:ext cx="5364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281863" y="1628776"/>
            <a:ext cx="5364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6741546" y="6477000"/>
            <a:ext cx="4904317" cy="279400"/>
          </a:xfrm>
        </p:spPr>
        <p:txBody>
          <a:bodyPr lIns="0" rIns="0"/>
          <a:lstStyle>
            <a:lvl1pPr>
              <a:defRPr/>
            </a:lvl1pPr>
          </a:lstStyle>
          <a:p>
            <a:r>
              <a:rPr lang="de-DE" dirty="0"/>
              <a:t>© LfU | IZU Infozentrum UmweltWirtschaft | 2024</a:t>
            </a:r>
          </a:p>
        </p:txBody>
      </p:sp>
      <p:sp>
        <p:nvSpPr>
          <p:cNvPr id="8" name="Rectangle 11"/>
          <p:cNvSpPr>
            <a:spLocks noGrp="1" noChangeArrowheads="1"/>
          </p:cNvSpPr>
          <p:nvPr>
            <p:ph type="sldNum" sz="quarter" idx="4"/>
          </p:nvPr>
        </p:nvSpPr>
        <p:spPr bwMode="auto">
          <a:xfrm>
            <a:off x="648000"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pSp>
        <p:nvGrpSpPr>
          <p:cNvPr id="9" name="Gruppieren 8">
            <a:extLst>
              <a:ext uri="{FF2B5EF4-FFF2-40B4-BE49-F238E27FC236}">
                <a16:creationId xmlns:a16="http://schemas.microsoft.com/office/drawing/2014/main" id="{F4B22686-AFD3-474E-B569-EE73270DAE98}"/>
              </a:ext>
            </a:extLst>
          </p:cNvPr>
          <p:cNvGrpSpPr/>
          <p:nvPr userDrawn="1"/>
        </p:nvGrpSpPr>
        <p:grpSpPr>
          <a:xfrm>
            <a:off x="670614" y="215880"/>
            <a:ext cx="6433498" cy="476816"/>
            <a:chOff x="3748871" y="3144064"/>
            <a:chExt cx="6433498" cy="476816"/>
          </a:xfrm>
        </p:grpSpPr>
        <p:sp>
          <p:nvSpPr>
            <p:cNvPr id="10" name="Pfeil: Fünfeck 9">
              <a:extLst>
                <a:ext uri="{FF2B5EF4-FFF2-40B4-BE49-F238E27FC236}">
                  <a16:creationId xmlns:a16="http://schemas.microsoft.com/office/drawing/2014/main" id="{1C65A6B8-D282-4AE9-A809-904E239A20CF}"/>
                </a:ext>
              </a:extLst>
            </p:cNvPr>
            <p:cNvSpPr/>
            <p:nvPr/>
          </p:nvSpPr>
          <p:spPr>
            <a:xfrm>
              <a:off x="3748871" y="3144064"/>
              <a:ext cx="2222754" cy="476816"/>
            </a:xfrm>
            <a:prstGeom prst="homePlate">
              <a:avLst/>
            </a:prstGeom>
            <a:solidFill>
              <a:srgbClr val="F9AA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nchorCtr="1"/>
            <a:lstStyle/>
            <a:p>
              <a:pPr algn="l"/>
              <a:r>
                <a:rPr lang="de-DE" sz="1400" kern="1200" dirty="0"/>
                <a:t>Externe Kommunikation</a:t>
              </a:r>
            </a:p>
          </p:txBody>
        </p:sp>
        <p:grpSp>
          <p:nvGrpSpPr>
            <p:cNvPr id="11" name="Gruppieren 10">
              <a:extLst>
                <a:ext uri="{FF2B5EF4-FFF2-40B4-BE49-F238E27FC236}">
                  <a16:creationId xmlns:a16="http://schemas.microsoft.com/office/drawing/2014/main" id="{AF379369-BEAA-441B-867E-9B69E1F83EDD}"/>
                </a:ext>
              </a:extLst>
            </p:cNvPr>
            <p:cNvGrpSpPr/>
            <p:nvPr/>
          </p:nvGrpSpPr>
          <p:grpSpPr>
            <a:xfrm>
              <a:off x="6142570" y="3201884"/>
              <a:ext cx="1249574" cy="361180"/>
              <a:chOff x="6142570" y="3201884"/>
              <a:chExt cx="1249574" cy="361180"/>
            </a:xfrm>
          </p:grpSpPr>
          <p:sp>
            <p:nvSpPr>
              <p:cNvPr id="21" name="Ellipse 20">
                <a:extLst>
                  <a:ext uri="{FF2B5EF4-FFF2-40B4-BE49-F238E27FC236}">
                    <a16:creationId xmlns:a16="http://schemas.microsoft.com/office/drawing/2014/main" id="{2532AA90-78DB-4ED6-A321-A69CCA6DC861}"/>
                  </a:ext>
                </a:extLst>
              </p:cNvPr>
              <p:cNvSpPr/>
              <p:nvPr/>
            </p:nvSpPr>
            <p:spPr bwMode="auto">
              <a:xfrm>
                <a:off x="6142570" y="3201884"/>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22" name="Textfeld 21">
                <a:extLst>
                  <a:ext uri="{FF2B5EF4-FFF2-40B4-BE49-F238E27FC236}">
                    <a16:creationId xmlns:a16="http://schemas.microsoft.com/office/drawing/2014/main" id="{46B45432-EB7A-4A0A-A5ED-AA8B457BD744}"/>
                  </a:ext>
                </a:extLst>
              </p:cNvPr>
              <p:cNvSpPr txBox="1"/>
              <p:nvPr/>
            </p:nvSpPr>
            <p:spPr>
              <a:xfrm>
                <a:off x="6506471" y="3269138"/>
                <a:ext cx="885673" cy="246221"/>
              </a:xfrm>
              <a:prstGeom prst="rect">
                <a:avLst/>
              </a:prstGeom>
              <a:noFill/>
            </p:spPr>
            <p:txBody>
              <a:bodyPr wrap="square">
                <a:spAutoFit/>
              </a:bodyPr>
              <a:lstStyle/>
              <a:p>
                <a:pPr algn="l"/>
                <a:r>
                  <a:rPr lang="de-DE" sz="1000" dirty="0"/>
                  <a:t>Warum?</a:t>
                </a:r>
              </a:p>
            </p:txBody>
          </p:sp>
        </p:grpSp>
        <p:grpSp>
          <p:nvGrpSpPr>
            <p:cNvPr id="12" name="Gruppieren 11">
              <a:extLst>
                <a:ext uri="{FF2B5EF4-FFF2-40B4-BE49-F238E27FC236}">
                  <a16:creationId xmlns:a16="http://schemas.microsoft.com/office/drawing/2014/main" id="{E56A4502-B4A8-4E96-A4DB-801999810036}"/>
                </a:ext>
              </a:extLst>
            </p:cNvPr>
            <p:cNvGrpSpPr/>
            <p:nvPr/>
          </p:nvGrpSpPr>
          <p:grpSpPr>
            <a:xfrm>
              <a:off x="7370351" y="3201883"/>
              <a:ext cx="1535813" cy="361180"/>
              <a:chOff x="7654674" y="3201884"/>
              <a:chExt cx="1535813" cy="361180"/>
            </a:xfrm>
          </p:grpSpPr>
          <p:sp>
            <p:nvSpPr>
              <p:cNvPr id="18" name="Ellipse 17">
                <a:extLst>
                  <a:ext uri="{FF2B5EF4-FFF2-40B4-BE49-F238E27FC236}">
                    <a16:creationId xmlns:a16="http://schemas.microsoft.com/office/drawing/2014/main" id="{80A420DA-3F47-4F2D-9592-28983F7766E4}"/>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9" name="Textfeld 18">
                <a:extLst>
                  <a:ext uri="{FF2B5EF4-FFF2-40B4-BE49-F238E27FC236}">
                    <a16:creationId xmlns:a16="http://schemas.microsoft.com/office/drawing/2014/main" id="{F1B27CDB-AF93-48C1-9F0D-3DE08F33FA41}"/>
                  </a:ext>
                </a:extLst>
              </p:cNvPr>
              <p:cNvSpPr txBox="1"/>
              <p:nvPr/>
            </p:nvSpPr>
            <p:spPr>
              <a:xfrm>
                <a:off x="8063694" y="3259363"/>
                <a:ext cx="1126793" cy="246221"/>
              </a:xfrm>
              <a:prstGeom prst="rect">
                <a:avLst/>
              </a:prstGeom>
              <a:noFill/>
            </p:spPr>
            <p:txBody>
              <a:bodyPr wrap="square">
                <a:spAutoFit/>
              </a:bodyPr>
              <a:lstStyle/>
              <a:p>
                <a:pPr algn="l"/>
                <a:r>
                  <a:rPr lang="de-DE" sz="1000" dirty="0"/>
                  <a:t>Wie nicht?</a:t>
                </a:r>
              </a:p>
            </p:txBody>
          </p:sp>
          <p:pic>
            <p:nvPicPr>
              <p:cNvPr id="20" name="Grafik 19" descr="Blitz mit einfarbiger Füllung">
                <a:extLst>
                  <a:ext uri="{FF2B5EF4-FFF2-40B4-BE49-F238E27FC236}">
                    <a16:creationId xmlns:a16="http://schemas.microsoft.com/office/drawing/2014/main" id="{F090FAE0-A495-4700-AFCC-F8DA9618001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34301" y="3284984"/>
                <a:ext cx="233907" cy="233907"/>
              </a:xfrm>
              <a:prstGeom prst="rect">
                <a:avLst/>
              </a:prstGeom>
            </p:spPr>
          </p:pic>
        </p:grpSp>
        <p:grpSp>
          <p:nvGrpSpPr>
            <p:cNvPr id="13" name="Gruppieren 12">
              <a:extLst>
                <a:ext uri="{FF2B5EF4-FFF2-40B4-BE49-F238E27FC236}">
                  <a16:creationId xmlns:a16="http://schemas.microsoft.com/office/drawing/2014/main" id="{981D3AFA-620E-4B68-A442-1573AE6962FD}"/>
                </a:ext>
              </a:extLst>
            </p:cNvPr>
            <p:cNvGrpSpPr/>
            <p:nvPr/>
          </p:nvGrpSpPr>
          <p:grpSpPr>
            <a:xfrm>
              <a:off x="8646556" y="3201883"/>
              <a:ext cx="1535813" cy="361180"/>
              <a:chOff x="9166778" y="3211658"/>
              <a:chExt cx="1535813" cy="361180"/>
            </a:xfrm>
          </p:grpSpPr>
          <p:grpSp>
            <p:nvGrpSpPr>
              <p:cNvPr id="14" name="Gruppieren 13">
                <a:extLst>
                  <a:ext uri="{FF2B5EF4-FFF2-40B4-BE49-F238E27FC236}">
                    <a16:creationId xmlns:a16="http://schemas.microsoft.com/office/drawing/2014/main" id="{6D6C3401-4C28-4777-9B26-0FEEC20BE599}"/>
                  </a:ext>
                </a:extLst>
              </p:cNvPr>
              <p:cNvGrpSpPr/>
              <p:nvPr/>
            </p:nvGrpSpPr>
            <p:grpSpPr>
              <a:xfrm>
                <a:off x="9166778" y="3211658"/>
                <a:ext cx="1535813" cy="361180"/>
                <a:chOff x="7654674" y="3201884"/>
                <a:chExt cx="1535813" cy="361180"/>
              </a:xfrm>
            </p:grpSpPr>
            <p:sp>
              <p:nvSpPr>
                <p:cNvPr id="16" name="Ellipse 15">
                  <a:extLst>
                    <a:ext uri="{FF2B5EF4-FFF2-40B4-BE49-F238E27FC236}">
                      <a16:creationId xmlns:a16="http://schemas.microsoft.com/office/drawing/2014/main" id="{5748D73B-8F6C-48F4-87BA-03BD2DDC0E45}"/>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7" name="Textfeld 16">
                  <a:extLst>
                    <a:ext uri="{FF2B5EF4-FFF2-40B4-BE49-F238E27FC236}">
                      <a16:creationId xmlns:a16="http://schemas.microsoft.com/office/drawing/2014/main" id="{F4917883-B536-4381-9CF4-3ECDEC1532CA}"/>
                    </a:ext>
                  </a:extLst>
                </p:cNvPr>
                <p:cNvSpPr txBox="1"/>
                <p:nvPr/>
              </p:nvSpPr>
              <p:spPr>
                <a:xfrm>
                  <a:off x="8063694" y="3259363"/>
                  <a:ext cx="1126793" cy="246221"/>
                </a:xfrm>
                <a:prstGeom prst="rect">
                  <a:avLst/>
                </a:prstGeom>
                <a:noFill/>
              </p:spPr>
              <p:txBody>
                <a:bodyPr wrap="square">
                  <a:spAutoFit/>
                </a:bodyPr>
                <a:lstStyle/>
                <a:p>
                  <a:pPr algn="l"/>
                  <a:r>
                    <a:rPr lang="de-DE" sz="1000" dirty="0"/>
                    <a:t>So funktioniert‘s!</a:t>
                  </a:r>
                </a:p>
              </p:txBody>
            </p:sp>
          </p:grpSp>
          <p:pic>
            <p:nvPicPr>
              <p:cNvPr id="15" name="Grafik 14" descr="Feuerwerk mit einfarbiger Füllung">
                <a:extLst>
                  <a:ext uri="{FF2B5EF4-FFF2-40B4-BE49-F238E27FC236}">
                    <a16:creationId xmlns:a16="http://schemas.microsoft.com/office/drawing/2014/main" id="{B28F5990-7E80-4625-8FAA-865C7B7676A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09066" y="3259363"/>
                <a:ext cx="279324" cy="279324"/>
              </a:xfrm>
              <a:prstGeom prst="rect">
                <a:avLst/>
              </a:prstGeom>
            </p:spPr>
          </p:pic>
        </p:grpSp>
      </p:grpSp>
    </p:spTree>
    <p:extLst>
      <p:ext uri="{BB962C8B-B14F-4D97-AF65-F5344CB8AC3E}">
        <p14:creationId xmlns:p14="http://schemas.microsoft.com/office/powerpoint/2010/main" val="3245976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1_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lIns="0" rIns="0"/>
          <a:lstStyle/>
          <a:p>
            <a:r>
              <a:rPr lang="de-DE" dirty="0"/>
              <a:t>Titelmasterformat durch Klicken bearbeiten</a:t>
            </a:r>
          </a:p>
        </p:txBody>
      </p:sp>
      <p:sp>
        <p:nvSpPr>
          <p:cNvPr id="3" name="Inhaltsplatzhalter 2"/>
          <p:cNvSpPr>
            <a:spLocks noGrp="1"/>
          </p:cNvSpPr>
          <p:nvPr>
            <p:ph sz="half" idx="1"/>
          </p:nvPr>
        </p:nvSpPr>
        <p:spPr>
          <a:xfrm>
            <a:off x="648000" y="1628776"/>
            <a:ext cx="5364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281863" y="1628776"/>
            <a:ext cx="5364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6741546" y="6477000"/>
            <a:ext cx="4904317" cy="279400"/>
          </a:xfrm>
        </p:spPr>
        <p:txBody>
          <a:bodyPr lIns="0" rIns="0"/>
          <a:lstStyle>
            <a:lvl1pPr>
              <a:defRPr/>
            </a:lvl1pPr>
          </a:lstStyle>
          <a:p>
            <a:r>
              <a:rPr lang="de-DE" dirty="0"/>
              <a:t>© LfU | IZU Infozentrum UmweltWirtschaft | 2024</a:t>
            </a:r>
          </a:p>
        </p:txBody>
      </p:sp>
      <p:sp>
        <p:nvSpPr>
          <p:cNvPr id="8" name="Rectangle 11"/>
          <p:cNvSpPr>
            <a:spLocks noGrp="1" noChangeArrowheads="1"/>
          </p:cNvSpPr>
          <p:nvPr>
            <p:ph type="sldNum" sz="quarter" idx="4"/>
          </p:nvPr>
        </p:nvSpPr>
        <p:spPr bwMode="auto">
          <a:xfrm>
            <a:off x="648000"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pSp>
        <p:nvGrpSpPr>
          <p:cNvPr id="23" name="Gruppieren 22">
            <a:extLst>
              <a:ext uri="{FF2B5EF4-FFF2-40B4-BE49-F238E27FC236}">
                <a16:creationId xmlns:a16="http://schemas.microsoft.com/office/drawing/2014/main" id="{4B74CD4E-E735-4657-B2DA-EE1511B04780}"/>
              </a:ext>
            </a:extLst>
          </p:cNvPr>
          <p:cNvGrpSpPr/>
          <p:nvPr userDrawn="1"/>
        </p:nvGrpSpPr>
        <p:grpSpPr>
          <a:xfrm>
            <a:off x="670614" y="215880"/>
            <a:ext cx="6433498" cy="476816"/>
            <a:chOff x="3748871" y="3144064"/>
            <a:chExt cx="6433498" cy="476816"/>
          </a:xfrm>
        </p:grpSpPr>
        <p:sp>
          <p:nvSpPr>
            <p:cNvPr id="24" name="Pfeil: Fünfeck 23">
              <a:extLst>
                <a:ext uri="{FF2B5EF4-FFF2-40B4-BE49-F238E27FC236}">
                  <a16:creationId xmlns:a16="http://schemas.microsoft.com/office/drawing/2014/main" id="{0E06C5BB-1D08-4770-915F-C2DCCB95101F}"/>
                </a:ext>
              </a:extLst>
            </p:cNvPr>
            <p:cNvSpPr/>
            <p:nvPr/>
          </p:nvSpPr>
          <p:spPr>
            <a:xfrm>
              <a:off x="3748871" y="3144064"/>
              <a:ext cx="2222754" cy="476816"/>
            </a:xfrm>
            <a:prstGeom prst="homePlate">
              <a:avLst/>
            </a:prstGeom>
            <a:solidFill>
              <a:srgbClr val="F9AA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nchorCtr="1"/>
            <a:lstStyle/>
            <a:p>
              <a:pPr algn="l"/>
              <a:r>
                <a:rPr lang="de-DE" sz="1400" kern="1200" dirty="0"/>
                <a:t>Externe Kommunikation</a:t>
              </a:r>
            </a:p>
          </p:txBody>
        </p:sp>
        <p:grpSp>
          <p:nvGrpSpPr>
            <p:cNvPr id="25" name="Gruppieren 24">
              <a:extLst>
                <a:ext uri="{FF2B5EF4-FFF2-40B4-BE49-F238E27FC236}">
                  <a16:creationId xmlns:a16="http://schemas.microsoft.com/office/drawing/2014/main" id="{B7F04DC6-B045-475A-A1AC-CE5D798E373E}"/>
                </a:ext>
              </a:extLst>
            </p:cNvPr>
            <p:cNvGrpSpPr/>
            <p:nvPr/>
          </p:nvGrpSpPr>
          <p:grpSpPr>
            <a:xfrm>
              <a:off x="6142570" y="3201884"/>
              <a:ext cx="1249574" cy="361180"/>
              <a:chOff x="6142570" y="3201884"/>
              <a:chExt cx="1249574" cy="361180"/>
            </a:xfrm>
          </p:grpSpPr>
          <p:sp>
            <p:nvSpPr>
              <p:cNvPr id="35" name="Ellipse 34">
                <a:extLst>
                  <a:ext uri="{FF2B5EF4-FFF2-40B4-BE49-F238E27FC236}">
                    <a16:creationId xmlns:a16="http://schemas.microsoft.com/office/drawing/2014/main" id="{A81FC84A-0333-4AE7-ACAA-028ADB244DDC}"/>
                  </a:ext>
                </a:extLst>
              </p:cNvPr>
              <p:cNvSpPr/>
              <p:nvPr/>
            </p:nvSpPr>
            <p:spPr bwMode="auto">
              <a:xfrm>
                <a:off x="6142570"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36" name="Textfeld 35">
                <a:extLst>
                  <a:ext uri="{FF2B5EF4-FFF2-40B4-BE49-F238E27FC236}">
                    <a16:creationId xmlns:a16="http://schemas.microsoft.com/office/drawing/2014/main" id="{17CE1D13-48E5-4111-889D-20E2B824EB3C}"/>
                  </a:ext>
                </a:extLst>
              </p:cNvPr>
              <p:cNvSpPr txBox="1"/>
              <p:nvPr/>
            </p:nvSpPr>
            <p:spPr>
              <a:xfrm>
                <a:off x="6506471" y="3269138"/>
                <a:ext cx="885673" cy="246221"/>
              </a:xfrm>
              <a:prstGeom prst="rect">
                <a:avLst/>
              </a:prstGeom>
              <a:noFill/>
            </p:spPr>
            <p:txBody>
              <a:bodyPr wrap="square">
                <a:spAutoFit/>
              </a:bodyPr>
              <a:lstStyle/>
              <a:p>
                <a:pPr algn="l"/>
                <a:r>
                  <a:rPr lang="de-DE" sz="1000" dirty="0"/>
                  <a:t>Warum?</a:t>
                </a:r>
              </a:p>
            </p:txBody>
          </p:sp>
        </p:grpSp>
        <p:grpSp>
          <p:nvGrpSpPr>
            <p:cNvPr id="26" name="Gruppieren 25">
              <a:extLst>
                <a:ext uri="{FF2B5EF4-FFF2-40B4-BE49-F238E27FC236}">
                  <a16:creationId xmlns:a16="http://schemas.microsoft.com/office/drawing/2014/main" id="{3E4C1542-9921-4C4D-AB23-B83CEC4D9B63}"/>
                </a:ext>
              </a:extLst>
            </p:cNvPr>
            <p:cNvGrpSpPr/>
            <p:nvPr/>
          </p:nvGrpSpPr>
          <p:grpSpPr>
            <a:xfrm>
              <a:off x="7370351" y="3201883"/>
              <a:ext cx="1535813" cy="361180"/>
              <a:chOff x="7654674" y="3201884"/>
              <a:chExt cx="1535813" cy="361180"/>
            </a:xfrm>
          </p:grpSpPr>
          <p:sp>
            <p:nvSpPr>
              <p:cNvPr id="32" name="Ellipse 31">
                <a:extLst>
                  <a:ext uri="{FF2B5EF4-FFF2-40B4-BE49-F238E27FC236}">
                    <a16:creationId xmlns:a16="http://schemas.microsoft.com/office/drawing/2014/main" id="{25264086-990F-4141-A3F3-AD04C35806A9}"/>
                  </a:ext>
                </a:extLst>
              </p:cNvPr>
              <p:cNvSpPr/>
              <p:nvPr/>
            </p:nvSpPr>
            <p:spPr bwMode="auto">
              <a:xfrm>
                <a:off x="7654674" y="3201884"/>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3" name="Textfeld 32">
                <a:extLst>
                  <a:ext uri="{FF2B5EF4-FFF2-40B4-BE49-F238E27FC236}">
                    <a16:creationId xmlns:a16="http://schemas.microsoft.com/office/drawing/2014/main" id="{3BB3ADAD-6A9D-4296-BDBF-44CE3941A006}"/>
                  </a:ext>
                </a:extLst>
              </p:cNvPr>
              <p:cNvSpPr txBox="1"/>
              <p:nvPr/>
            </p:nvSpPr>
            <p:spPr>
              <a:xfrm>
                <a:off x="8063694" y="3259363"/>
                <a:ext cx="1126793" cy="246221"/>
              </a:xfrm>
              <a:prstGeom prst="rect">
                <a:avLst/>
              </a:prstGeom>
              <a:noFill/>
            </p:spPr>
            <p:txBody>
              <a:bodyPr wrap="square">
                <a:spAutoFit/>
              </a:bodyPr>
              <a:lstStyle/>
              <a:p>
                <a:pPr algn="l"/>
                <a:r>
                  <a:rPr lang="de-DE" sz="1000" dirty="0"/>
                  <a:t>Wie nicht?</a:t>
                </a:r>
              </a:p>
            </p:txBody>
          </p:sp>
          <p:pic>
            <p:nvPicPr>
              <p:cNvPr id="34" name="Grafik 33" descr="Blitz mit einfarbiger Füllung">
                <a:extLst>
                  <a:ext uri="{FF2B5EF4-FFF2-40B4-BE49-F238E27FC236}">
                    <a16:creationId xmlns:a16="http://schemas.microsoft.com/office/drawing/2014/main" id="{D4711687-94E7-46D9-91EB-73A74080510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46410" y="3281453"/>
                <a:ext cx="233907" cy="233907"/>
              </a:xfrm>
              <a:prstGeom prst="rect">
                <a:avLst/>
              </a:prstGeom>
            </p:spPr>
          </p:pic>
        </p:grpSp>
        <p:grpSp>
          <p:nvGrpSpPr>
            <p:cNvPr id="27" name="Gruppieren 26">
              <a:extLst>
                <a:ext uri="{FF2B5EF4-FFF2-40B4-BE49-F238E27FC236}">
                  <a16:creationId xmlns:a16="http://schemas.microsoft.com/office/drawing/2014/main" id="{7E89F2EB-9127-41CB-8017-54ED4575AC5C}"/>
                </a:ext>
              </a:extLst>
            </p:cNvPr>
            <p:cNvGrpSpPr/>
            <p:nvPr/>
          </p:nvGrpSpPr>
          <p:grpSpPr>
            <a:xfrm>
              <a:off x="8646556" y="3201883"/>
              <a:ext cx="1535813" cy="361180"/>
              <a:chOff x="9166778" y="3211658"/>
              <a:chExt cx="1535813" cy="361180"/>
            </a:xfrm>
          </p:grpSpPr>
          <p:grpSp>
            <p:nvGrpSpPr>
              <p:cNvPr id="28" name="Gruppieren 27">
                <a:extLst>
                  <a:ext uri="{FF2B5EF4-FFF2-40B4-BE49-F238E27FC236}">
                    <a16:creationId xmlns:a16="http://schemas.microsoft.com/office/drawing/2014/main" id="{2B2D1756-84AF-4D96-A1B5-EC9931F367C9}"/>
                  </a:ext>
                </a:extLst>
              </p:cNvPr>
              <p:cNvGrpSpPr/>
              <p:nvPr/>
            </p:nvGrpSpPr>
            <p:grpSpPr>
              <a:xfrm>
                <a:off x="9166778" y="3211658"/>
                <a:ext cx="1535813" cy="361180"/>
                <a:chOff x="7654674" y="3201884"/>
                <a:chExt cx="1535813" cy="361180"/>
              </a:xfrm>
            </p:grpSpPr>
            <p:sp>
              <p:nvSpPr>
                <p:cNvPr id="30" name="Ellipse 29">
                  <a:extLst>
                    <a:ext uri="{FF2B5EF4-FFF2-40B4-BE49-F238E27FC236}">
                      <a16:creationId xmlns:a16="http://schemas.microsoft.com/office/drawing/2014/main" id="{37B80A2C-00AC-4436-8CAE-B5106E958D7A}"/>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1" name="Textfeld 30">
                  <a:extLst>
                    <a:ext uri="{FF2B5EF4-FFF2-40B4-BE49-F238E27FC236}">
                      <a16:creationId xmlns:a16="http://schemas.microsoft.com/office/drawing/2014/main" id="{622E3C4A-DCF7-46A8-BB7C-237730A614B2}"/>
                    </a:ext>
                  </a:extLst>
                </p:cNvPr>
                <p:cNvSpPr txBox="1"/>
                <p:nvPr/>
              </p:nvSpPr>
              <p:spPr>
                <a:xfrm>
                  <a:off x="8063694" y="3259363"/>
                  <a:ext cx="1126793" cy="246221"/>
                </a:xfrm>
                <a:prstGeom prst="rect">
                  <a:avLst/>
                </a:prstGeom>
                <a:noFill/>
              </p:spPr>
              <p:txBody>
                <a:bodyPr wrap="square">
                  <a:spAutoFit/>
                </a:bodyPr>
                <a:lstStyle/>
                <a:p>
                  <a:pPr algn="l"/>
                  <a:r>
                    <a:rPr lang="de-DE" sz="1000" dirty="0"/>
                    <a:t>So funktioniert‘s!</a:t>
                  </a:r>
                </a:p>
              </p:txBody>
            </p:sp>
          </p:grpSp>
          <p:pic>
            <p:nvPicPr>
              <p:cNvPr id="29" name="Grafik 28" descr="Feuerwerk mit einfarbiger Füllung">
                <a:extLst>
                  <a:ext uri="{FF2B5EF4-FFF2-40B4-BE49-F238E27FC236}">
                    <a16:creationId xmlns:a16="http://schemas.microsoft.com/office/drawing/2014/main" id="{90468F09-A3CF-4063-BACE-6316CBB932F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209066" y="3259363"/>
                <a:ext cx="279324" cy="279324"/>
              </a:xfrm>
              <a:prstGeom prst="rect">
                <a:avLst/>
              </a:prstGeom>
            </p:spPr>
          </p:pic>
        </p:grpSp>
      </p:grpSp>
    </p:spTree>
    <p:extLst>
      <p:ext uri="{BB962C8B-B14F-4D97-AF65-F5344CB8AC3E}">
        <p14:creationId xmlns:p14="http://schemas.microsoft.com/office/powerpoint/2010/main" val="2123090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8000" y="935038"/>
            <a:ext cx="11160000"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de-DE" dirty="0"/>
              <a:t>Mastertitelformat bearbeiten</a:t>
            </a:r>
          </a:p>
        </p:txBody>
      </p:sp>
      <p:sp>
        <p:nvSpPr>
          <p:cNvPr id="1027" name="Rectangle 3"/>
          <p:cNvSpPr>
            <a:spLocks noGrp="1" noChangeArrowheads="1"/>
          </p:cNvSpPr>
          <p:nvPr>
            <p:ph type="body" idx="1"/>
          </p:nvPr>
        </p:nvSpPr>
        <p:spPr bwMode="auto">
          <a:xfrm>
            <a:off x="648000" y="1628776"/>
            <a:ext cx="11160000" cy="4697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p>
            <a:pPr lvl="0"/>
            <a:r>
              <a:rPr lang="de-DE" dirty="0"/>
              <a:t>Mastertextformat bearbeiten</a:t>
            </a:r>
          </a:p>
          <a:p>
            <a:pPr lvl="1"/>
            <a:r>
              <a:rPr lang="de-DE" dirty="0"/>
              <a:t>Zweite Ebene</a:t>
            </a:r>
          </a:p>
          <a:p>
            <a:pPr lvl="2"/>
            <a:r>
              <a:rPr lang="de-DE" dirty="0"/>
              <a:t>Dritte Ebene</a:t>
            </a:r>
          </a:p>
        </p:txBody>
      </p:sp>
      <p:sp>
        <p:nvSpPr>
          <p:cNvPr id="1032" name="Rectangle 8"/>
          <p:cNvSpPr>
            <a:spLocks noGrp="1" noChangeArrowheads="1"/>
          </p:cNvSpPr>
          <p:nvPr>
            <p:ph type="ftr" sz="quarter" idx="3"/>
          </p:nvPr>
        </p:nvSpPr>
        <p:spPr bwMode="auto">
          <a:xfrm>
            <a:off x="6921800" y="6477000"/>
            <a:ext cx="4904317"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a:solidFill>
                  <a:srgbClr val="3B687F"/>
                </a:solidFill>
              </a:defRPr>
            </a:lvl1pPr>
          </a:lstStyle>
          <a:p>
            <a:r>
              <a:rPr lang="de-DE" dirty="0"/>
              <a:t>© LfU | IZU Infozentrum </a:t>
            </a:r>
            <a:r>
              <a:rPr lang="de-DE" dirty="0" err="1"/>
              <a:t>UmweltWirtschaft</a:t>
            </a:r>
            <a:r>
              <a:rPr lang="de-DE" dirty="0"/>
              <a:t> | Datum</a:t>
            </a:r>
          </a:p>
        </p:txBody>
      </p:sp>
      <p:sp>
        <p:nvSpPr>
          <p:cNvPr id="1035" name="Rectangle 11"/>
          <p:cNvSpPr>
            <a:spLocks noGrp="1" noChangeArrowheads="1"/>
          </p:cNvSpPr>
          <p:nvPr>
            <p:ph type="sldNum" sz="quarter" idx="4"/>
          </p:nvPr>
        </p:nvSpPr>
        <p:spPr bwMode="auto">
          <a:xfrm>
            <a:off x="648000"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055" name="Rectangle 31"/>
          <p:cNvSpPr>
            <a:spLocks noGrp="1" noChangeArrowheads="1"/>
          </p:cNvSpPr>
          <p:nvPr>
            <p:ph type="dt" sz="half" idx="2"/>
          </p:nvPr>
        </p:nvSpPr>
        <p:spPr bwMode="auto">
          <a:xfrm>
            <a:off x="648000" y="223838"/>
            <a:ext cx="7248373"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lvl1pPr algn="l">
              <a:lnSpc>
                <a:spcPts val="1600"/>
              </a:lnSpc>
              <a:defRPr sz="1200" b="0">
                <a:solidFill>
                  <a:srgbClr val="3B687F"/>
                </a:solidFill>
              </a:defRPr>
            </a:lvl1pPr>
          </a:lstStyle>
          <a:p>
            <a:r>
              <a:rPr lang="de-DE" dirty="0"/>
              <a:t>Thema der Präsentation                                                                       </a:t>
            </a:r>
            <a:br>
              <a:rPr lang="de-DE" dirty="0"/>
            </a:br>
            <a:r>
              <a:rPr lang="de-DE" dirty="0"/>
              <a:t>Bitte ändern über: Einfügen / Kopf-und Fußzeile / Fest</a:t>
            </a:r>
          </a:p>
        </p:txBody>
      </p:sp>
      <p:sp>
        <p:nvSpPr>
          <p:cNvPr id="1068" name="Line 44"/>
          <p:cNvSpPr>
            <a:spLocks noChangeShapeType="1"/>
          </p:cNvSpPr>
          <p:nvPr userDrawn="1"/>
        </p:nvSpPr>
        <p:spPr bwMode="auto">
          <a:xfrm>
            <a:off x="1" y="824200"/>
            <a:ext cx="12191999" cy="1"/>
          </a:xfrm>
          <a:prstGeom prst="line">
            <a:avLst/>
          </a:prstGeom>
          <a:noFill/>
          <a:ln w="25400">
            <a:solidFill>
              <a:srgbClr val="F9AA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a:lstStyle/>
          <a:p>
            <a:endParaRPr lang="de-DE" sz="2400"/>
          </a:p>
        </p:txBody>
      </p:sp>
      <p:sp>
        <p:nvSpPr>
          <p:cNvPr id="1058" name="Text Box 34"/>
          <p:cNvSpPr txBox="1">
            <a:spLocks noChangeArrowheads="1"/>
          </p:cNvSpPr>
          <p:nvPr userDrawn="1"/>
        </p:nvSpPr>
        <p:spPr bwMode="auto">
          <a:xfrm>
            <a:off x="9211618" y="336550"/>
            <a:ext cx="185948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5000"/>
              </a:lnSpc>
            </a:pPr>
            <a:r>
              <a:rPr lang="de-DE" sz="1200" dirty="0">
                <a:solidFill>
                  <a:srgbClr val="3B687F"/>
                </a:solidFill>
              </a:rPr>
              <a:t>Bayerisches Landesamt für</a:t>
            </a:r>
          </a:p>
          <a:p>
            <a:pPr>
              <a:lnSpc>
                <a:spcPct val="85000"/>
              </a:lnSpc>
            </a:pPr>
            <a:r>
              <a:rPr lang="de-DE" sz="1200" dirty="0">
                <a:solidFill>
                  <a:srgbClr val="3B687F"/>
                </a:solidFill>
              </a:rPr>
              <a:t>Umwelt</a:t>
            </a:r>
          </a:p>
        </p:txBody>
      </p:sp>
      <p:pic>
        <p:nvPicPr>
          <p:cNvPr id="1063" name="Picture 39" descr="staatswappen_wb"/>
          <p:cNvPicPr preferRelativeResize="0">
            <a:picLocks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11160000" y="238125"/>
            <a:ext cx="648000" cy="3924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9" r:id="rId4"/>
    <p:sldLayoutId id="2147483657" r:id="rId5"/>
    <p:sldLayoutId id="2147483663" r:id="rId6"/>
    <p:sldLayoutId id="2147483664" r:id="rId7"/>
    <p:sldLayoutId id="2147483652" r:id="rId8"/>
    <p:sldLayoutId id="2147483656" r:id="rId9"/>
    <p:sldLayoutId id="2147483660" r:id="rId10"/>
    <p:sldLayoutId id="2147483658" r:id="rId11"/>
    <p:sldLayoutId id="2147483661" r:id="rId12"/>
    <p:sldLayoutId id="2147483662" r:id="rId13"/>
    <p:sldLayoutId id="2147483654" r:id="rId14"/>
  </p:sldLayoutIdLst>
  <p:hf hdr="0"/>
  <p:txStyles>
    <p:title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p:titleStyle>
    <p:body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7.xml"/><Relationship Id="rId5" Type="http://schemas.openxmlformats.org/officeDocument/2006/relationships/image" Target="../media/image42.svg"/><Relationship Id="rId4" Type="http://schemas.openxmlformats.org/officeDocument/2006/relationships/image" Target="../media/image41.png"/></Relationships>
</file>

<file path=ppt/slides/_rels/slide11.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7.xml"/><Relationship Id="rId5" Type="http://schemas.openxmlformats.org/officeDocument/2006/relationships/image" Target="../media/image42.svg"/><Relationship Id="rId4" Type="http://schemas.openxmlformats.org/officeDocument/2006/relationships/image" Target="../media/image41.png"/></Relationships>
</file>

<file path=ppt/slides/_rels/slide12.xml.rels><?xml version="1.0" encoding="UTF-8" standalone="yes"?>
<Relationships xmlns="http://schemas.openxmlformats.org/package/2006/relationships"><Relationship Id="rId3" Type="http://schemas.openxmlformats.org/officeDocument/2006/relationships/image" Target="../media/image40.svg"/><Relationship Id="rId7" Type="http://schemas.openxmlformats.org/officeDocument/2006/relationships/image" Target="../media/image13.svg"/><Relationship Id="rId2" Type="http://schemas.openxmlformats.org/officeDocument/2006/relationships/image" Target="../media/image39.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42.svg"/><Relationship Id="rId4" Type="http://schemas.openxmlformats.org/officeDocument/2006/relationships/image" Target="../media/image41.png"/></Relationships>
</file>

<file path=ppt/slides/_rels/slide13.xml.rels><?xml version="1.0" encoding="UTF-8" standalone="yes"?>
<Relationships xmlns="http://schemas.openxmlformats.org/package/2006/relationships"><Relationship Id="rId3" Type="http://schemas.openxmlformats.org/officeDocument/2006/relationships/image" Target="../media/image36.svg"/><Relationship Id="rId2" Type="http://schemas.openxmlformats.org/officeDocument/2006/relationships/image" Target="../media/image43.png"/><Relationship Id="rId1" Type="http://schemas.openxmlformats.org/officeDocument/2006/relationships/slideLayout" Target="../slideLayouts/slideLayout7.xml"/><Relationship Id="rId5" Type="http://schemas.openxmlformats.org/officeDocument/2006/relationships/image" Target="../media/image38.svg"/><Relationship Id="rId4" Type="http://schemas.openxmlformats.org/officeDocument/2006/relationships/image" Target="../media/image44.png"/></Relationships>
</file>

<file path=ppt/slides/_rels/slide14.xml.rels><?xml version="1.0" encoding="UTF-8" standalone="yes"?>
<Relationships xmlns="http://schemas.openxmlformats.org/package/2006/relationships"><Relationship Id="rId3" Type="http://schemas.openxmlformats.org/officeDocument/2006/relationships/image" Target="../media/image45.jpe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image" Target="../media/image13.sv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3.svg"/><Relationship Id="rId7" Type="http://schemas.openxmlformats.org/officeDocument/2006/relationships/image" Target="../media/image38.svg"/><Relationship Id="rId2" Type="http://schemas.openxmlformats.org/officeDocument/2006/relationships/image" Target="../media/image12.png"/><Relationship Id="rId1" Type="http://schemas.openxmlformats.org/officeDocument/2006/relationships/slideLayout" Target="../slideLayouts/slideLayout8.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s>
</file>

<file path=ppt/slides/_rels/slide17.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hyperlink" Target="https://www.umweltbundesamt.de/greenwashing-sustainable-finance#undefined" TargetMode="External"/><Relationship Id="rId1" Type="http://schemas.openxmlformats.org/officeDocument/2006/relationships/slideLayout" Target="../slideLayouts/slideLayout9.xml"/><Relationship Id="rId4" Type="http://schemas.openxmlformats.org/officeDocument/2006/relationships/image" Target="../media/image47.svg"/></Relationships>
</file>

<file path=ppt/slides/_rels/slide18.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hyperlink" Target="https://www.gesetze-im-internet.de/uwg_2004/" TargetMode="External"/><Relationship Id="rId1" Type="http://schemas.openxmlformats.org/officeDocument/2006/relationships/slideLayout" Target="../slideLayouts/slideLayout9.xml"/><Relationship Id="rId4" Type="http://schemas.openxmlformats.org/officeDocument/2006/relationships/image" Target="../media/image47.svg"/></Relationships>
</file>

<file path=ppt/slides/_rels/slide19.xml.rels><?xml version="1.0" encoding="UTF-8" standalone="yes"?>
<Relationships xmlns="http://schemas.openxmlformats.org/package/2006/relationships"><Relationship Id="rId3" Type="http://schemas.openxmlformats.org/officeDocument/2006/relationships/image" Target="../media/image47.svg"/><Relationship Id="rId2" Type="http://schemas.openxmlformats.org/officeDocument/2006/relationships/image" Target="../media/image48.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hyperlink" Target="https://www.umweltpakt.bayern.de/energie_klima/aktuelles/3693/izu-handlungshilfen-zum-betrieblichen-klimaschutz" TargetMode="External"/><Relationship Id="rId1" Type="http://schemas.openxmlformats.org/officeDocument/2006/relationships/slideLayout" Target="../slideLayouts/slideLayout14.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20.xml.rels><?xml version="1.0" encoding="UTF-8" standalone="yes"?>
<Relationships xmlns="http://schemas.openxmlformats.org/package/2006/relationships"><Relationship Id="rId3" Type="http://schemas.openxmlformats.org/officeDocument/2006/relationships/image" Target="../media/image13.svg"/><Relationship Id="rId7" Type="http://schemas.openxmlformats.org/officeDocument/2006/relationships/image" Target="../media/image38.svg"/><Relationship Id="rId2" Type="http://schemas.openxmlformats.org/officeDocument/2006/relationships/image" Target="../media/image12.png"/><Relationship Id="rId1" Type="http://schemas.openxmlformats.org/officeDocument/2006/relationships/slideLayout" Target="../slideLayouts/slideLayout9.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hyperlink" Target="https://www.beuth.de/de/norm/din-en-iso-14021/336875741" TargetMode="Externa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47.svg"/><Relationship Id="rId2" Type="http://schemas.openxmlformats.org/officeDocument/2006/relationships/image" Target="../media/image49.pn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10.xml"/><Relationship Id="rId5" Type="http://schemas.openxmlformats.org/officeDocument/2006/relationships/image" Target="../media/image51.svg"/><Relationship Id="rId4" Type="http://schemas.openxmlformats.org/officeDocument/2006/relationships/image" Target="../media/image50.png"/></Relationships>
</file>

<file path=ppt/slides/_rels/slide2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10.xml"/><Relationship Id="rId5" Type="http://schemas.openxmlformats.org/officeDocument/2006/relationships/image" Target="../media/image53.svg"/><Relationship Id="rId4" Type="http://schemas.openxmlformats.org/officeDocument/2006/relationships/image" Target="../media/image52.png"/></Relationships>
</file>

<file path=ppt/slides/_rels/slide28.xml.rels><?xml version="1.0" encoding="UTF-8" standalone="yes"?>
<Relationships xmlns="http://schemas.openxmlformats.org/package/2006/relationships"><Relationship Id="rId3" Type="http://schemas.openxmlformats.org/officeDocument/2006/relationships/image" Target="../media/image36.svg"/><Relationship Id="rId2" Type="http://schemas.openxmlformats.org/officeDocument/2006/relationships/image" Target="../media/image43.png"/><Relationship Id="rId1" Type="http://schemas.openxmlformats.org/officeDocument/2006/relationships/slideLayout" Target="../slideLayouts/slideLayout10.xml"/><Relationship Id="rId5" Type="http://schemas.openxmlformats.org/officeDocument/2006/relationships/image" Target="../media/image38.svg"/><Relationship Id="rId4" Type="http://schemas.openxmlformats.org/officeDocument/2006/relationships/image" Target="../media/image44.png"/></Relationships>
</file>

<file path=ppt/slides/_rels/slide29.xml.rels><?xml version="1.0" encoding="UTF-8" standalone="yes"?>
<Relationships xmlns="http://schemas.openxmlformats.org/package/2006/relationships"><Relationship Id="rId8" Type="http://schemas.openxmlformats.org/officeDocument/2006/relationships/image" Target="../media/image60.png"/><Relationship Id="rId13" Type="http://schemas.openxmlformats.org/officeDocument/2006/relationships/image" Target="../media/image65.svg"/><Relationship Id="rId3" Type="http://schemas.openxmlformats.org/officeDocument/2006/relationships/image" Target="../media/image55.svg"/><Relationship Id="rId7" Type="http://schemas.openxmlformats.org/officeDocument/2006/relationships/image" Target="../media/image59.svg"/><Relationship Id="rId12" Type="http://schemas.openxmlformats.org/officeDocument/2006/relationships/image" Target="../media/image64.png"/><Relationship Id="rId2" Type="http://schemas.openxmlformats.org/officeDocument/2006/relationships/image" Target="../media/image54.png"/><Relationship Id="rId1" Type="http://schemas.openxmlformats.org/officeDocument/2006/relationships/slideLayout" Target="../slideLayouts/slideLayout10.xml"/><Relationship Id="rId6" Type="http://schemas.openxmlformats.org/officeDocument/2006/relationships/image" Target="../media/image58.png"/><Relationship Id="rId11" Type="http://schemas.openxmlformats.org/officeDocument/2006/relationships/image" Target="../media/image63.svg"/><Relationship Id="rId5" Type="http://schemas.openxmlformats.org/officeDocument/2006/relationships/image" Target="../media/image57.svg"/><Relationship Id="rId10" Type="http://schemas.openxmlformats.org/officeDocument/2006/relationships/image" Target="../media/image62.png"/><Relationship Id="rId4" Type="http://schemas.openxmlformats.org/officeDocument/2006/relationships/image" Target="../media/image56.png"/><Relationship Id="rId9" Type="http://schemas.openxmlformats.org/officeDocument/2006/relationships/image" Target="../media/image61.sv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13.svg"/><Relationship Id="rId5" Type="http://schemas.openxmlformats.org/officeDocument/2006/relationships/image" Target="../media/image12.png"/><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8" Type="http://schemas.openxmlformats.org/officeDocument/2006/relationships/image" Target="../media/image62.png"/><Relationship Id="rId13" Type="http://schemas.openxmlformats.org/officeDocument/2006/relationships/image" Target="../media/image73.svg"/><Relationship Id="rId3" Type="http://schemas.openxmlformats.org/officeDocument/2006/relationships/image" Target="../media/image67.svg"/><Relationship Id="rId7" Type="http://schemas.openxmlformats.org/officeDocument/2006/relationships/image" Target="../media/image55.svg"/><Relationship Id="rId12" Type="http://schemas.openxmlformats.org/officeDocument/2006/relationships/image" Target="../media/image72.png"/><Relationship Id="rId17" Type="http://schemas.openxmlformats.org/officeDocument/2006/relationships/image" Target="../media/image65.svg"/><Relationship Id="rId2" Type="http://schemas.openxmlformats.org/officeDocument/2006/relationships/image" Target="../media/image66.png"/><Relationship Id="rId16" Type="http://schemas.openxmlformats.org/officeDocument/2006/relationships/image" Target="../media/image64.png"/><Relationship Id="rId1" Type="http://schemas.openxmlformats.org/officeDocument/2006/relationships/slideLayout" Target="../slideLayouts/slideLayout10.xml"/><Relationship Id="rId6" Type="http://schemas.openxmlformats.org/officeDocument/2006/relationships/image" Target="../media/image54.png"/><Relationship Id="rId11" Type="http://schemas.openxmlformats.org/officeDocument/2006/relationships/image" Target="../media/image71.svg"/><Relationship Id="rId5" Type="http://schemas.openxmlformats.org/officeDocument/2006/relationships/image" Target="../media/image69.svg"/><Relationship Id="rId15" Type="http://schemas.openxmlformats.org/officeDocument/2006/relationships/image" Target="../media/image75.svg"/><Relationship Id="rId10" Type="http://schemas.openxmlformats.org/officeDocument/2006/relationships/image" Target="../media/image70.png"/><Relationship Id="rId4" Type="http://schemas.openxmlformats.org/officeDocument/2006/relationships/image" Target="../media/image68.png"/><Relationship Id="rId9" Type="http://schemas.openxmlformats.org/officeDocument/2006/relationships/image" Target="../media/image63.svg"/><Relationship Id="rId14" Type="http://schemas.openxmlformats.org/officeDocument/2006/relationships/image" Target="../media/image74.png"/></Relationships>
</file>

<file path=ppt/slides/_rels/slide31.xml.rels><?xml version="1.0" encoding="UTF-8" standalone="yes"?>
<Relationships xmlns="http://schemas.openxmlformats.org/package/2006/relationships"><Relationship Id="rId8" Type="http://schemas.openxmlformats.org/officeDocument/2006/relationships/hyperlink" Target="https://www.umweltpakt.bayern.de/werkzeuge/mitarbeitertipps/" TargetMode="External"/><Relationship Id="rId3" Type="http://schemas.openxmlformats.org/officeDocument/2006/relationships/hyperlink" Target="https://www.umweltbundesamt.de/greenwashing-sustainable-finance#undefined" TargetMode="External"/><Relationship Id="rId7" Type="http://schemas.openxmlformats.org/officeDocument/2006/relationships/hyperlink" Target="https://doi.org/10.3846/jbem.2020.13225" TargetMode="External"/><Relationship Id="rId12" Type="http://schemas.openxmlformats.org/officeDocument/2006/relationships/hyperlink" Target="https://www.umweltbundesamt.de/publikationen/umweltbewusstsein-in-deutschland-2022"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hyperlink" Target="https://doi.org/10.1186/s12302-020-0300-3" TargetMode="External"/><Relationship Id="rId11" Type="http://schemas.openxmlformats.org/officeDocument/2006/relationships/hyperlink" Target="https://www.bestellen.bayern.de/shoplink/lfu_agd_00058.htm" TargetMode="External"/><Relationship Id="rId5" Type="http://schemas.openxmlformats.org/officeDocument/2006/relationships/hyperlink" Target="https://doi.org/10.1007/s11301-023-00337-5" TargetMode="External"/><Relationship Id="rId10" Type="http://schemas.openxmlformats.org/officeDocument/2006/relationships/hyperlink" Target="https://www.umweltpakt.bayern.de/werkzeuge/nachhaltigkeitsmanagement/module.htm?m=1#sdg" TargetMode="External"/><Relationship Id="rId4" Type="http://schemas.openxmlformats.org/officeDocument/2006/relationships/hyperlink" Target="https://www.gesetze-im-internet.de/uwg_2004/" TargetMode="External"/><Relationship Id="rId9" Type="http://schemas.openxmlformats.org/officeDocument/2006/relationships/hyperlink" Target="https://www.umweltpakt.bayern.de/werkzeuge/marketing_kmu/"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www.lfu.bayern.de/" TargetMode="External"/><Relationship Id="rId2" Type="http://schemas.openxmlformats.org/officeDocument/2006/relationships/hyperlink" Target="mailto:izu@lfu.bayern.de" TargetMode="External"/><Relationship Id="rId1" Type="http://schemas.openxmlformats.org/officeDocument/2006/relationships/slideLayout" Target="../slideLayouts/slideLayout1.xml"/><Relationship Id="rId4" Type="http://schemas.openxmlformats.org/officeDocument/2006/relationships/hyperlink" Target="https://www.umweltpakt.bayern.de/nachhaltigkeitsmanagemen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umweltbundesamt.de/publikationen/umweltbewusstsein-in-deutschland-2022"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svg"/><Relationship Id="rId7" Type="http://schemas.openxmlformats.org/officeDocument/2006/relationships/image" Target="../media/image19.svg"/><Relationship Id="rId2" Type="http://schemas.openxmlformats.org/officeDocument/2006/relationships/image" Target="../media/image14.png"/><Relationship Id="rId1" Type="http://schemas.openxmlformats.org/officeDocument/2006/relationships/slideLayout" Target="../slideLayouts/slideLayout12.xml"/><Relationship Id="rId6" Type="http://schemas.openxmlformats.org/officeDocument/2006/relationships/image" Target="../media/image18.png"/><Relationship Id="rId11" Type="http://schemas.openxmlformats.org/officeDocument/2006/relationships/image" Target="../media/image23.svg"/><Relationship Id="rId5" Type="http://schemas.openxmlformats.org/officeDocument/2006/relationships/image" Target="../media/image17.sv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svg"/></Relationships>
</file>

<file path=ppt/slides/_rels/slide6.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svg"/><Relationship Id="rId7" Type="http://schemas.openxmlformats.org/officeDocument/2006/relationships/image" Target="../media/image29.svg"/><Relationship Id="rId2" Type="http://schemas.openxmlformats.org/officeDocument/2006/relationships/image" Target="../media/image24.png"/><Relationship Id="rId1" Type="http://schemas.openxmlformats.org/officeDocument/2006/relationships/slideLayout" Target="../slideLayouts/slideLayout12.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s>
</file>

<file path=ppt/slides/_rels/slide7.xml.rels><?xml version="1.0" encoding="UTF-8" standalone="yes"?>
<Relationships xmlns="http://schemas.openxmlformats.org/package/2006/relationships"><Relationship Id="rId3" Type="http://schemas.openxmlformats.org/officeDocument/2006/relationships/image" Target="../media/image32.svg"/><Relationship Id="rId2" Type="http://schemas.openxmlformats.org/officeDocument/2006/relationships/image" Target="../media/image31.png"/><Relationship Id="rId1" Type="http://schemas.openxmlformats.org/officeDocument/2006/relationships/slideLayout" Target="../slideLayouts/slideLayout12.xml"/><Relationship Id="rId5" Type="http://schemas.openxmlformats.org/officeDocument/2006/relationships/image" Target="../media/image34.svg"/><Relationship Id="rId4" Type="http://schemas.openxmlformats.org/officeDocument/2006/relationships/image" Target="../media/image33.png"/></Relationships>
</file>

<file path=ppt/slides/_rels/slide8.xml.rels><?xml version="1.0" encoding="UTF-8" standalone="yes"?>
<Relationships xmlns="http://schemas.openxmlformats.org/package/2006/relationships"><Relationship Id="rId3" Type="http://schemas.openxmlformats.org/officeDocument/2006/relationships/image" Target="../media/image13.svg"/><Relationship Id="rId7" Type="http://schemas.openxmlformats.org/officeDocument/2006/relationships/image" Target="../media/image38.svg"/><Relationship Id="rId2" Type="http://schemas.openxmlformats.org/officeDocument/2006/relationships/image" Target="../media/image12.png"/><Relationship Id="rId1" Type="http://schemas.openxmlformats.org/officeDocument/2006/relationships/slideLayout" Target="../slideLayouts/slideLayout6.xml"/><Relationship Id="rId6" Type="http://schemas.openxmlformats.org/officeDocument/2006/relationships/image" Target="../media/image37.png"/><Relationship Id="rId5" Type="http://schemas.openxmlformats.org/officeDocument/2006/relationships/image" Target="../media/image36.svg"/><Relationship Id="rId4" Type="http://schemas.openxmlformats.org/officeDocument/2006/relationships/image" Target="../media/image35.png"/></Relationships>
</file>

<file path=ppt/slides/_rels/slide9.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2.svg"/><Relationship Id="rId5" Type="http://schemas.openxmlformats.org/officeDocument/2006/relationships/image" Target="../media/image41.png"/><Relationship Id="rId4" Type="http://schemas.openxmlformats.org/officeDocument/2006/relationships/image" Target="../media/image4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503" name="Rectangle 31"/>
          <p:cNvSpPr>
            <a:spLocks noGrp="1" noChangeArrowheads="1"/>
          </p:cNvSpPr>
          <p:nvPr>
            <p:ph type="subTitle" idx="1"/>
          </p:nvPr>
        </p:nvSpPr>
        <p:spPr>
          <a:xfrm>
            <a:off x="552288" y="4365104"/>
            <a:ext cx="7127888" cy="863303"/>
          </a:xfrm>
        </p:spPr>
        <p:txBody>
          <a:bodyPr/>
          <a:lstStyle/>
          <a:p>
            <a:r>
              <a:rPr lang="de-DE" sz="2800" dirty="0"/>
              <a:t>Klimaschutzmaßnahmen effektiv nach innen und außen kommunizieren</a:t>
            </a:r>
          </a:p>
        </p:txBody>
      </p:sp>
      <p:sp>
        <p:nvSpPr>
          <p:cNvPr id="3" name="Textfeld 2"/>
          <p:cNvSpPr txBox="1"/>
          <p:nvPr/>
        </p:nvSpPr>
        <p:spPr>
          <a:xfrm>
            <a:off x="552288" y="2348880"/>
            <a:ext cx="8700912" cy="1569660"/>
          </a:xfrm>
          <a:prstGeom prst="rect">
            <a:avLst/>
          </a:prstGeom>
          <a:noFill/>
        </p:spPr>
        <p:txBody>
          <a:bodyPr wrap="square" lIns="0" rtlCol="0">
            <a:spAutoFit/>
          </a:bodyPr>
          <a:lstStyle/>
          <a:p>
            <a:pPr algn="l"/>
            <a:r>
              <a:rPr lang="de-DE" sz="4800" b="1" dirty="0">
                <a:solidFill>
                  <a:srgbClr val="6DA03A"/>
                </a:solidFill>
              </a:rPr>
              <a:t>Handlungshilfe Klimakommunikation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B519DD-C0BA-4360-8CE2-0B1594F24EB9}"/>
              </a:ext>
            </a:extLst>
          </p:cNvPr>
          <p:cNvSpPr>
            <a:spLocks noGrp="1"/>
          </p:cNvSpPr>
          <p:nvPr>
            <p:ph type="title"/>
          </p:nvPr>
        </p:nvSpPr>
        <p:spPr/>
        <p:txBody>
          <a:bodyPr/>
          <a:lstStyle/>
          <a:p>
            <a:r>
              <a:rPr lang="de-DE" dirty="0"/>
              <a:t>So funktioniert‘s!</a:t>
            </a:r>
          </a:p>
        </p:txBody>
      </p:sp>
      <p:sp>
        <p:nvSpPr>
          <p:cNvPr id="5" name="Foliennummernplatzhalter 4">
            <a:extLst>
              <a:ext uri="{FF2B5EF4-FFF2-40B4-BE49-F238E27FC236}">
                <a16:creationId xmlns:a16="http://schemas.microsoft.com/office/drawing/2014/main" id="{829A38F9-1D7C-4F49-8D42-15C740BDA8F9}"/>
              </a:ext>
            </a:extLst>
          </p:cNvPr>
          <p:cNvSpPr>
            <a:spLocks noGrp="1"/>
          </p:cNvSpPr>
          <p:nvPr>
            <p:ph type="sldNum" sz="quarter" idx="4"/>
          </p:nvPr>
        </p:nvSpPr>
        <p:spPr/>
        <p:txBody>
          <a:bodyPr/>
          <a:lstStyle/>
          <a:p>
            <a:fld id="{894680D0-7A83-433A-9719-C4143F27F647}" type="slidenum">
              <a:rPr lang="de-DE" smtClean="0"/>
              <a:pPr/>
              <a:t>10</a:t>
            </a:fld>
            <a:endParaRPr lang="de-DE" dirty="0"/>
          </a:p>
        </p:txBody>
      </p:sp>
      <p:grpSp>
        <p:nvGrpSpPr>
          <p:cNvPr id="32" name="Gruppieren 31">
            <a:extLst>
              <a:ext uri="{FF2B5EF4-FFF2-40B4-BE49-F238E27FC236}">
                <a16:creationId xmlns:a16="http://schemas.microsoft.com/office/drawing/2014/main" id="{D4286027-0FA1-4C85-A92B-16827166668D}"/>
              </a:ext>
            </a:extLst>
          </p:cNvPr>
          <p:cNvGrpSpPr/>
          <p:nvPr/>
        </p:nvGrpSpPr>
        <p:grpSpPr>
          <a:xfrm>
            <a:off x="6237310" y="2043579"/>
            <a:ext cx="4971257" cy="3689677"/>
            <a:chOff x="5805262" y="2691651"/>
            <a:chExt cx="4971257" cy="3689677"/>
          </a:xfrm>
        </p:grpSpPr>
        <p:grpSp>
          <p:nvGrpSpPr>
            <p:cNvPr id="20" name="Gruppieren 19">
              <a:extLst>
                <a:ext uri="{FF2B5EF4-FFF2-40B4-BE49-F238E27FC236}">
                  <a16:creationId xmlns:a16="http://schemas.microsoft.com/office/drawing/2014/main" id="{760F859C-DC09-40A1-AE59-AC3AD2F09BC3}"/>
                </a:ext>
              </a:extLst>
            </p:cNvPr>
            <p:cNvGrpSpPr/>
            <p:nvPr/>
          </p:nvGrpSpPr>
          <p:grpSpPr>
            <a:xfrm>
              <a:off x="5805262" y="2691651"/>
              <a:ext cx="4971257" cy="3672162"/>
              <a:chOff x="-175838" y="2836020"/>
              <a:chExt cx="4971257" cy="3672162"/>
            </a:xfrm>
          </p:grpSpPr>
          <p:grpSp>
            <p:nvGrpSpPr>
              <p:cNvPr id="21" name="Gruppieren 20">
                <a:extLst>
                  <a:ext uri="{FF2B5EF4-FFF2-40B4-BE49-F238E27FC236}">
                    <a16:creationId xmlns:a16="http://schemas.microsoft.com/office/drawing/2014/main" id="{F2BF99E8-1521-412C-8622-0EE6BAAB22CC}"/>
                  </a:ext>
                </a:extLst>
              </p:cNvPr>
              <p:cNvGrpSpPr/>
              <p:nvPr/>
            </p:nvGrpSpPr>
            <p:grpSpPr>
              <a:xfrm>
                <a:off x="40186" y="2836020"/>
                <a:ext cx="4755233" cy="3672162"/>
                <a:chOff x="2188001" y="2040646"/>
                <a:chExt cx="4755233" cy="3672162"/>
              </a:xfrm>
            </p:grpSpPr>
            <p:sp>
              <p:nvSpPr>
                <p:cNvPr id="24" name="Sprechblase: rechteckig mit abgerundeten Ecken 23">
                  <a:extLst>
                    <a:ext uri="{FF2B5EF4-FFF2-40B4-BE49-F238E27FC236}">
                      <a16:creationId xmlns:a16="http://schemas.microsoft.com/office/drawing/2014/main" id="{9269A331-D536-45CD-8797-AE5DEAB7814B}"/>
                    </a:ext>
                  </a:extLst>
                </p:cNvPr>
                <p:cNvSpPr/>
                <p:nvPr/>
              </p:nvSpPr>
              <p:spPr>
                <a:xfrm>
                  <a:off x="2188001" y="2637918"/>
                  <a:ext cx="4755233" cy="873418"/>
                </a:xfrm>
                <a:prstGeom prst="wedgeRoundRectCallout">
                  <a:avLst>
                    <a:gd name="adj1" fmla="val 35685"/>
                    <a:gd name="adj2" fmla="val -83219"/>
                    <a:gd name="adj3" fmla="val 16667"/>
                  </a:avLst>
                </a:prstGeom>
                <a:noFill/>
                <a:ln w="28575">
                  <a:solidFill>
                    <a:srgbClr val="F9A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rgbClr val="BC8200"/>
                      </a:solidFill>
                    </a:rPr>
                    <a:t>Im Vergleich zu letztem Jahr konnten wir unsere CO</a:t>
                  </a:r>
                  <a:r>
                    <a:rPr lang="de-DE" sz="1400" baseline="-25000" dirty="0">
                      <a:solidFill>
                        <a:srgbClr val="BC8200"/>
                      </a:solidFill>
                    </a:rPr>
                    <a:t>2</a:t>
                  </a:r>
                  <a:r>
                    <a:rPr lang="de-DE" sz="1400" dirty="0">
                      <a:solidFill>
                        <a:srgbClr val="BC8200"/>
                      </a:solidFill>
                    </a:rPr>
                    <a:t>-Emissionen um 10 % verringern, dank Ihrer großartigen Mithilfe. Schaffen wir das dieses Jahr erneut?</a:t>
                  </a:r>
                </a:p>
              </p:txBody>
            </p:sp>
            <p:sp>
              <p:nvSpPr>
                <p:cNvPr id="25" name="Textfeld 24">
                  <a:extLst>
                    <a:ext uri="{FF2B5EF4-FFF2-40B4-BE49-F238E27FC236}">
                      <a16:creationId xmlns:a16="http://schemas.microsoft.com/office/drawing/2014/main" id="{62A2B40A-4310-4436-979F-7055F0AFD0AD}"/>
                    </a:ext>
                  </a:extLst>
                </p:cNvPr>
                <p:cNvSpPr txBox="1"/>
                <p:nvPr/>
              </p:nvSpPr>
              <p:spPr>
                <a:xfrm>
                  <a:off x="2819813" y="2040646"/>
                  <a:ext cx="4113782" cy="307777"/>
                </a:xfrm>
                <a:prstGeom prst="rect">
                  <a:avLst/>
                </a:prstGeom>
                <a:noFill/>
              </p:spPr>
              <p:txBody>
                <a:bodyPr wrap="square" rtlCol="0">
                  <a:spAutoFit/>
                </a:bodyPr>
                <a:lstStyle/>
                <a:p>
                  <a:r>
                    <a:rPr lang="de-DE" sz="1400" b="1" dirty="0"/>
                    <a:t>4. Fortschritte kommunizieren</a:t>
                  </a:r>
                </a:p>
              </p:txBody>
            </p:sp>
            <p:sp>
              <p:nvSpPr>
                <p:cNvPr id="26" name="Textfeld 25">
                  <a:extLst>
                    <a:ext uri="{FF2B5EF4-FFF2-40B4-BE49-F238E27FC236}">
                      <a16:creationId xmlns:a16="http://schemas.microsoft.com/office/drawing/2014/main" id="{61FE2DEB-AA21-4429-822B-2C9A67F7B6A4}"/>
                    </a:ext>
                  </a:extLst>
                </p:cNvPr>
                <p:cNvSpPr txBox="1"/>
                <p:nvPr/>
              </p:nvSpPr>
              <p:spPr>
                <a:xfrm>
                  <a:off x="2221290" y="3681483"/>
                  <a:ext cx="4248472" cy="2031325"/>
                </a:xfrm>
                <a:prstGeom prst="rect">
                  <a:avLst/>
                </a:prstGeom>
                <a:noFill/>
              </p:spPr>
              <p:txBody>
                <a:bodyPr wrap="square" rtlCol="0">
                  <a:spAutoFit/>
                </a:bodyPr>
                <a:lstStyle/>
                <a:p>
                  <a:pPr algn="l"/>
                  <a:r>
                    <a:rPr lang="de-DE" sz="1400" u="sng" dirty="0"/>
                    <a:t>So besser nicht</a:t>
                  </a:r>
                  <a:r>
                    <a:rPr lang="de-DE" sz="1400" dirty="0"/>
                    <a:t>: Verschweigen Sie es Ihren Mitarbeitenden nicht, wenn Sie Ihre Klimaschutzziele erreichen oder diesen näher kommen.</a:t>
                  </a:r>
                </a:p>
                <a:p>
                  <a:pPr marL="0" lvl="1" algn="l"/>
                  <a:endParaRPr lang="de-DE" sz="1400" dirty="0"/>
                </a:p>
                <a:p>
                  <a:pPr algn="l"/>
                  <a:r>
                    <a:rPr lang="de-DE" sz="1400" dirty="0"/>
                    <a:t>Wenn Sie Fortschritte kommunizieren, stärken Sie das Gefühl, dass Sie gemeinsam etwas erreichen und dass die Maßnahmen funktionieren. Der Fortschritt motiviert, weiterzumachen.</a:t>
                  </a:r>
                </a:p>
              </p:txBody>
            </p:sp>
          </p:grpSp>
          <p:pic>
            <p:nvPicPr>
              <p:cNvPr id="22" name="Grafik 21" descr="Chevronpfeile mit einfarbiger Füllung">
                <a:extLst>
                  <a:ext uri="{FF2B5EF4-FFF2-40B4-BE49-F238E27FC236}">
                    <a16:creationId xmlns:a16="http://schemas.microsoft.com/office/drawing/2014/main" id="{84E4A260-C8DA-4A71-A3FD-88C6A3B99AE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5838" y="5589593"/>
                <a:ext cx="249313" cy="249313"/>
              </a:xfrm>
              <a:prstGeom prst="rect">
                <a:avLst/>
              </a:prstGeom>
            </p:spPr>
          </p:pic>
          <p:pic>
            <p:nvPicPr>
              <p:cNvPr id="23" name="Grafik 22" descr="Schließen mit einfarbiger Füllung">
                <a:extLst>
                  <a:ext uri="{FF2B5EF4-FFF2-40B4-BE49-F238E27FC236}">
                    <a16:creationId xmlns:a16="http://schemas.microsoft.com/office/drawing/2014/main" id="{B28A76A9-ABD2-4D36-A609-5D9B304714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5838" y="4522325"/>
                <a:ext cx="249313" cy="249313"/>
              </a:xfrm>
              <a:prstGeom prst="rect">
                <a:avLst/>
              </a:prstGeom>
            </p:spPr>
          </p:pic>
        </p:grpSp>
        <p:cxnSp>
          <p:nvCxnSpPr>
            <p:cNvPr id="30" name="Gerader Verbinder 29">
              <a:extLst>
                <a:ext uri="{FF2B5EF4-FFF2-40B4-BE49-F238E27FC236}">
                  <a16:creationId xmlns:a16="http://schemas.microsoft.com/office/drawing/2014/main" id="{6E52ADFE-2DF6-4F11-8A62-374214E0C277}"/>
                </a:ext>
              </a:extLst>
            </p:cNvPr>
            <p:cNvCxnSpPr/>
            <p:nvPr/>
          </p:nvCxnSpPr>
          <p:spPr bwMode="auto">
            <a:xfrm>
              <a:off x="6038663" y="6381328"/>
              <a:ext cx="4665849" cy="0"/>
            </a:xfrm>
            <a:prstGeom prst="line">
              <a:avLst/>
            </a:prstGeom>
            <a:solidFill>
              <a:schemeClr val="accent1"/>
            </a:solidFill>
            <a:ln w="28575" cap="flat" cmpd="sng"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7" name="Gruppieren 26">
            <a:extLst>
              <a:ext uri="{FF2B5EF4-FFF2-40B4-BE49-F238E27FC236}">
                <a16:creationId xmlns:a16="http://schemas.microsoft.com/office/drawing/2014/main" id="{BD175C23-0CF6-4849-8643-9D94F7DA19C5}"/>
              </a:ext>
            </a:extLst>
          </p:cNvPr>
          <p:cNvGrpSpPr/>
          <p:nvPr/>
        </p:nvGrpSpPr>
        <p:grpSpPr>
          <a:xfrm>
            <a:off x="1086025" y="2043579"/>
            <a:ext cx="4608512" cy="3684960"/>
            <a:chOff x="1086026" y="1544240"/>
            <a:chExt cx="4608512" cy="3684960"/>
          </a:xfrm>
        </p:grpSpPr>
        <p:grpSp>
          <p:nvGrpSpPr>
            <p:cNvPr id="29" name="Gruppieren 28">
              <a:extLst>
                <a:ext uri="{FF2B5EF4-FFF2-40B4-BE49-F238E27FC236}">
                  <a16:creationId xmlns:a16="http://schemas.microsoft.com/office/drawing/2014/main" id="{5101A6BA-0AC8-4555-9107-E9C3E54270AB}"/>
                </a:ext>
              </a:extLst>
            </p:cNvPr>
            <p:cNvGrpSpPr/>
            <p:nvPr/>
          </p:nvGrpSpPr>
          <p:grpSpPr>
            <a:xfrm>
              <a:off x="1086026" y="1544240"/>
              <a:ext cx="4608512" cy="3628053"/>
              <a:chOff x="407368" y="2679452"/>
              <a:chExt cx="4608512" cy="3628053"/>
            </a:xfrm>
          </p:grpSpPr>
          <p:grpSp>
            <p:nvGrpSpPr>
              <p:cNvPr id="34" name="Gruppieren 33">
                <a:extLst>
                  <a:ext uri="{FF2B5EF4-FFF2-40B4-BE49-F238E27FC236}">
                    <a16:creationId xmlns:a16="http://schemas.microsoft.com/office/drawing/2014/main" id="{348F8D89-F943-46A3-A2A6-C67551A062DA}"/>
                  </a:ext>
                </a:extLst>
              </p:cNvPr>
              <p:cNvGrpSpPr/>
              <p:nvPr/>
            </p:nvGrpSpPr>
            <p:grpSpPr>
              <a:xfrm>
                <a:off x="624576" y="2679452"/>
                <a:ext cx="4391304" cy="3628053"/>
                <a:chOff x="2772391" y="1884078"/>
                <a:chExt cx="4391304" cy="3628053"/>
              </a:xfrm>
            </p:grpSpPr>
            <p:sp>
              <p:nvSpPr>
                <p:cNvPr id="37" name="Sprechblase: rechteckig mit abgerundeten Ecken 36">
                  <a:extLst>
                    <a:ext uri="{FF2B5EF4-FFF2-40B4-BE49-F238E27FC236}">
                      <a16:creationId xmlns:a16="http://schemas.microsoft.com/office/drawing/2014/main" id="{2B6AADDF-BB92-4265-A3F6-1E6302AC21CF}"/>
                    </a:ext>
                  </a:extLst>
                </p:cNvPr>
                <p:cNvSpPr/>
                <p:nvPr/>
              </p:nvSpPr>
              <p:spPr>
                <a:xfrm>
                  <a:off x="2804496" y="2481349"/>
                  <a:ext cx="4113783" cy="873419"/>
                </a:xfrm>
                <a:prstGeom prst="wedgeRoundRectCallout">
                  <a:avLst>
                    <a:gd name="adj1" fmla="val -34276"/>
                    <a:gd name="adj2" fmla="val -79674"/>
                    <a:gd name="adj3" fmla="val 16667"/>
                  </a:avLst>
                </a:prstGeom>
                <a:noFill/>
                <a:ln w="28575">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rgbClr val="3B687F"/>
                      </a:solidFill>
                    </a:rPr>
                    <a:t>Der Betrieb dieser Maschine stößt in 24 Stunden so viel CO</a:t>
                  </a:r>
                  <a:r>
                    <a:rPr lang="de-DE" sz="1400" baseline="-25000" dirty="0">
                      <a:solidFill>
                        <a:srgbClr val="3B687F"/>
                      </a:solidFill>
                    </a:rPr>
                    <a:t>2</a:t>
                  </a:r>
                  <a:r>
                    <a:rPr lang="de-DE" sz="1400" dirty="0">
                      <a:solidFill>
                        <a:srgbClr val="3B687F"/>
                      </a:solidFill>
                    </a:rPr>
                    <a:t> aus, wie eine 500 km-Autofahrt mit einem Benziner.</a:t>
                  </a:r>
                </a:p>
              </p:txBody>
            </p:sp>
            <p:sp>
              <p:nvSpPr>
                <p:cNvPr id="38" name="Textfeld 37">
                  <a:extLst>
                    <a:ext uri="{FF2B5EF4-FFF2-40B4-BE49-F238E27FC236}">
                      <a16:creationId xmlns:a16="http://schemas.microsoft.com/office/drawing/2014/main" id="{F15C4D6B-3DA2-4900-BC30-D64AB2B71A94}"/>
                    </a:ext>
                  </a:extLst>
                </p:cNvPr>
                <p:cNvSpPr txBox="1"/>
                <p:nvPr/>
              </p:nvSpPr>
              <p:spPr>
                <a:xfrm>
                  <a:off x="2772391" y="1884078"/>
                  <a:ext cx="3474720" cy="307777"/>
                </a:xfrm>
                <a:prstGeom prst="rect">
                  <a:avLst/>
                </a:prstGeom>
                <a:noFill/>
              </p:spPr>
              <p:txBody>
                <a:bodyPr wrap="square" rtlCol="0">
                  <a:spAutoFit/>
                </a:bodyPr>
                <a:lstStyle/>
                <a:p>
                  <a:pPr algn="l"/>
                  <a:r>
                    <a:rPr lang="de-DE" sz="1400" b="1" dirty="0"/>
                    <a:t>3. Alltagsbezüge herstellen</a:t>
                  </a:r>
                </a:p>
              </p:txBody>
            </p:sp>
            <p:sp>
              <p:nvSpPr>
                <p:cNvPr id="39" name="Textfeld 38">
                  <a:extLst>
                    <a:ext uri="{FF2B5EF4-FFF2-40B4-BE49-F238E27FC236}">
                      <a16:creationId xmlns:a16="http://schemas.microsoft.com/office/drawing/2014/main" id="{FCF04E86-03E6-466F-A62E-9C62D67B5109}"/>
                    </a:ext>
                  </a:extLst>
                </p:cNvPr>
                <p:cNvSpPr txBox="1"/>
                <p:nvPr/>
              </p:nvSpPr>
              <p:spPr>
                <a:xfrm>
                  <a:off x="2804497" y="3480806"/>
                  <a:ext cx="4359198" cy="2031325"/>
                </a:xfrm>
                <a:prstGeom prst="rect">
                  <a:avLst/>
                </a:prstGeom>
                <a:noFill/>
              </p:spPr>
              <p:txBody>
                <a:bodyPr wrap="square" rtlCol="0">
                  <a:spAutoFit/>
                </a:bodyPr>
                <a:lstStyle/>
                <a:p>
                  <a:pPr algn="l"/>
                  <a:r>
                    <a:rPr lang="de-DE" sz="1400" u="sng" dirty="0"/>
                    <a:t>So besser nicht</a:t>
                  </a:r>
                  <a:r>
                    <a:rPr lang="de-DE" sz="1400" dirty="0"/>
                    <a:t>: „Schalten Sie die Maschine bei Nicht-Betrieb aus.“</a:t>
                  </a:r>
                </a:p>
                <a:p>
                  <a:pPr algn="l"/>
                  <a:endParaRPr lang="de-DE" sz="1400" dirty="0"/>
                </a:p>
                <a:p>
                  <a:pPr marL="0" lvl="1" algn="l"/>
                  <a:r>
                    <a:rPr lang="de-DE" sz="1400" dirty="0"/>
                    <a:t>Rufen Sie den Mitarbeitenden den Zusammenhang einer Handlung mit den Konsequenzen ins Gedächtnis. CO</a:t>
                  </a:r>
                  <a:r>
                    <a:rPr lang="de-DE" sz="1400" baseline="-25000" dirty="0"/>
                    <a:t>2</a:t>
                  </a:r>
                  <a:r>
                    <a:rPr lang="de-DE" sz="1400" dirty="0"/>
                    <a:t>-Emissionen sind abstrakt und nicht direkt erfahrbar. Ein Bezug zum Alltag der Mitarbeitenden kann dazu führen, dass sie die Effektivität einer Maßnahme besser verstehen.</a:t>
                  </a:r>
                </a:p>
              </p:txBody>
            </p:sp>
          </p:grpSp>
          <p:pic>
            <p:nvPicPr>
              <p:cNvPr id="35" name="Grafik 34" descr="Chevronpfeile mit einfarbiger Füllung">
                <a:extLst>
                  <a:ext uri="{FF2B5EF4-FFF2-40B4-BE49-F238E27FC236}">
                    <a16:creationId xmlns:a16="http://schemas.microsoft.com/office/drawing/2014/main" id="{06C36073-E6B6-4CC3-BB6D-BD670596D44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7368" y="4928969"/>
                <a:ext cx="249313" cy="249313"/>
              </a:xfrm>
              <a:prstGeom prst="rect">
                <a:avLst/>
              </a:prstGeom>
            </p:spPr>
          </p:pic>
          <p:pic>
            <p:nvPicPr>
              <p:cNvPr id="36" name="Grafik 35" descr="Schließen mit einfarbiger Füllung">
                <a:extLst>
                  <a:ext uri="{FF2B5EF4-FFF2-40B4-BE49-F238E27FC236}">
                    <a16:creationId xmlns:a16="http://schemas.microsoft.com/office/drawing/2014/main" id="{739378E1-8C77-49A1-B94C-58BF640D93F6}"/>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7368" y="4348188"/>
                <a:ext cx="249313" cy="249313"/>
              </a:xfrm>
              <a:prstGeom prst="rect">
                <a:avLst/>
              </a:prstGeom>
            </p:spPr>
          </p:pic>
        </p:grpSp>
        <p:cxnSp>
          <p:nvCxnSpPr>
            <p:cNvPr id="33" name="Gerader Verbinder 32">
              <a:extLst>
                <a:ext uri="{FF2B5EF4-FFF2-40B4-BE49-F238E27FC236}">
                  <a16:creationId xmlns:a16="http://schemas.microsoft.com/office/drawing/2014/main" id="{4CD496D1-34F6-47FD-AA2B-943EA2130174}"/>
                </a:ext>
              </a:extLst>
            </p:cNvPr>
            <p:cNvCxnSpPr/>
            <p:nvPr/>
          </p:nvCxnSpPr>
          <p:spPr bwMode="auto">
            <a:xfrm>
              <a:off x="1335339" y="5229200"/>
              <a:ext cx="4113783" cy="0"/>
            </a:xfrm>
            <a:prstGeom prst="line">
              <a:avLst/>
            </a:prstGeom>
            <a:solidFill>
              <a:schemeClr val="accent1"/>
            </a:solidFill>
            <a:ln w="28575" cap="flat" cmpd="sng" algn="ctr">
              <a:solidFill>
                <a:srgbClr val="3B687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8"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2254129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B519DD-C0BA-4360-8CE2-0B1594F24EB9}"/>
              </a:ext>
            </a:extLst>
          </p:cNvPr>
          <p:cNvSpPr>
            <a:spLocks noGrp="1"/>
          </p:cNvSpPr>
          <p:nvPr>
            <p:ph type="title"/>
          </p:nvPr>
        </p:nvSpPr>
        <p:spPr/>
        <p:txBody>
          <a:bodyPr/>
          <a:lstStyle/>
          <a:p>
            <a:r>
              <a:rPr lang="de-DE" dirty="0"/>
              <a:t>So funktioniert‘s!</a:t>
            </a:r>
          </a:p>
        </p:txBody>
      </p:sp>
      <p:sp>
        <p:nvSpPr>
          <p:cNvPr id="5" name="Foliennummernplatzhalter 4">
            <a:extLst>
              <a:ext uri="{FF2B5EF4-FFF2-40B4-BE49-F238E27FC236}">
                <a16:creationId xmlns:a16="http://schemas.microsoft.com/office/drawing/2014/main" id="{829A38F9-1D7C-4F49-8D42-15C740BDA8F9}"/>
              </a:ext>
            </a:extLst>
          </p:cNvPr>
          <p:cNvSpPr>
            <a:spLocks noGrp="1"/>
          </p:cNvSpPr>
          <p:nvPr>
            <p:ph type="sldNum" sz="quarter" idx="4"/>
          </p:nvPr>
        </p:nvSpPr>
        <p:spPr/>
        <p:txBody>
          <a:bodyPr/>
          <a:lstStyle/>
          <a:p>
            <a:fld id="{894680D0-7A83-433A-9719-C4143F27F647}" type="slidenum">
              <a:rPr lang="de-DE" smtClean="0"/>
              <a:pPr/>
              <a:t>11</a:t>
            </a:fld>
            <a:endParaRPr lang="de-DE" dirty="0"/>
          </a:p>
        </p:txBody>
      </p:sp>
      <p:grpSp>
        <p:nvGrpSpPr>
          <p:cNvPr id="32" name="Gruppieren 31">
            <a:extLst>
              <a:ext uri="{FF2B5EF4-FFF2-40B4-BE49-F238E27FC236}">
                <a16:creationId xmlns:a16="http://schemas.microsoft.com/office/drawing/2014/main" id="{D4286027-0FA1-4C85-A92B-16827166668D}"/>
              </a:ext>
            </a:extLst>
          </p:cNvPr>
          <p:cNvGrpSpPr/>
          <p:nvPr/>
        </p:nvGrpSpPr>
        <p:grpSpPr>
          <a:xfrm>
            <a:off x="6237310" y="2053503"/>
            <a:ext cx="4971257" cy="3463729"/>
            <a:chOff x="5805262" y="2691651"/>
            <a:chExt cx="4971257" cy="3463729"/>
          </a:xfrm>
        </p:grpSpPr>
        <p:grpSp>
          <p:nvGrpSpPr>
            <p:cNvPr id="20" name="Gruppieren 19">
              <a:extLst>
                <a:ext uri="{FF2B5EF4-FFF2-40B4-BE49-F238E27FC236}">
                  <a16:creationId xmlns:a16="http://schemas.microsoft.com/office/drawing/2014/main" id="{760F859C-DC09-40A1-AE59-AC3AD2F09BC3}"/>
                </a:ext>
              </a:extLst>
            </p:cNvPr>
            <p:cNvGrpSpPr/>
            <p:nvPr/>
          </p:nvGrpSpPr>
          <p:grpSpPr>
            <a:xfrm>
              <a:off x="5805262" y="2691651"/>
              <a:ext cx="4971257" cy="3241275"/>
              <a:chOff x="-175838" y="2836020"/>
              <a:chExt cx="4971257" cy="3241275"/>
            </a:xfrm>
          </p:grpSpPr>
          <p:grpSp>
            <p:nvGrpSpPr>
              <p:cNvPr id="21" name="Gruppieren 20">
                <a:extLst>
                  <a:ext uri="{FF2B5EF4-FFF2-40B4-BE49-F238E27FC236}">
                    <a16:creationId xmlns:a16="http://schemas.microsoft.com/office/drawing/2014/main" id="{F2BF99E8-1521-412C-8622-0EE6BAAB22CC}"/>
                  </a:ext>
                </a:extLst>
              </p:cNvPr>
              <p:cNvGrpSpPr/>
              <p:nvPr/>
            </p:nvGrpSpPr>
            <p:grpSpPr>
              <a:xfrm>
                <a:off x="40186" y="2836020"/>
                <a:ext cx="4755233" cy="3241275"/>
                <a:chOff x="2188001" y="2040646"/>
                <a:chExt cx="4755233" cy="3241275"/>
              </a:xfrm>
            </p:grpSpPr>
            <p:sp>
              <p:nvSpPr>
                <p:cNvPr id="24" name="Sprechblase: rechteckig mit abgerundeten Ecken 23">
                  <a:extLst>
                    <a:ext uri="{FF2B5EF4-FFF2-40B4-BE49-F238E27FC236}">
                      <a16:creationId xmlns:a16="http://schemas.microsoft.com/office/drawing/2014/main" id="{9269A331-D536-45CD-8797-AE5DEAB7814B}"/>
                    </a:ext>
                  </a:extLst>
                </p:cNvPr>
                <p:cNvSpPr/>
                <p:nvPr/>
              </p:nvSpPr>
              <p:spPr>
                <a:xfrm>
                  <a:off x="2188001" y="2637918"/>
                  <a:ext cx="4755233" cy="873418"/>
                </a:xfrm>
                <a:prstGeom prst="wedgeRoundRectCallout">
                  <a:avLst>
                    <a:gd name="adj1" fmla="val 35685"/>
                    <a:gd name="adj2" fmla="val -83219"/>
                    <a:gd name="adj3" fmla="val 16667"/>
                  </a:avLst>
                </a:prstGeom>
                <a:noFill/>
                <a:ln w="28575">
                  <a:solidFill>
                    <a:srgbClr val="F9A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rgbClr val="BC8200"/>
                      </a:solidFill>
                    </a:rPr>
                    <a:t>Unser firmeneigenes Elektrofahrzeug laden wir zu 100 % mit Ökostrom und schonen so die Umwelt.</a:t>
                  </a:r>
                </a:p>
              </p:txBody>
            </p:sp>
            <p:sp>
              <p:nvSpPr>
                <p:cNvPr id="25" name="Textfeld 24">
                  <a:extLst>
                    <a:ext uri="{FF2B5EF4-FFF2-40B4-BE49-F238E27FC236}">
                      <a16:creationId xmlns:a16="http://schemas.microsoft.com/office/drawing/2014/main" id="{62A2B40A-4310-4436-979F-7055F0AFD0AD}"/>
                    </a:ext>
                  </a:extLst>
                </p:cNvPr>
                <p:cNvSpPr txBox="1"/>
                <p:nvPr/>
              </p:nvSpPr>
              <p:spPr>
                <a:xfrm>
                  <a:off x="2819813" y="2040646"/>
                  <a:ext cx="4113782" cy="307777"/>
                </a:xfrm>
                <a:prstGeom prst="rect">
                  <a:avLst/>
                </a:prstGeom>
                <a:noFill/>
              </p:spPr>
              <p:txBody>
                <a:bodyPr wrap="square" rtlCol="0">
                  <a:spAutoFit/>
                </a:bodyPr>
                <a:lstStyle/>
                <a:p>
                  <a:r>
                    <a:rPr lang="de-DE" sz="1400" b="1" dirty="0"/>
                    <a:t>6. Einzelne Maßnahmen verknüpfen</a:t>
                  </a:r>
                </a:p>
              </p:txBody>
            </p:sp>
            <p:sp>
              <p:nvSpPr>
                <p:cNvPr id="26" name="Textfeld 25">
                  <a:extLst>
                    <a:ext uri="{FF2B5EF4-FFF2-40B4-BE49-F238E27FC236}">
                      <a16:creationId xmlns:a16="http://schemas.microsoft.com/office/drawing/2014/main" id="{61FE2DEB-AA21-4429-822B-2C9A67F7B6A4}"/>
                    </a:ext>
                  </a:extLst>
                </p:cNvPr>
                <p:cNvSpPr txBox="1"/>
                <p:nvPr/>
              </p:nvSpPr>
              <p:spPr>
                <a:xfrm>
                  <a:off x="2221290" y="3681483"/>
                  <a:ext cx="4248472" cy="1600438"/>
                </a:xfrm>
                <a:prstGeom prst="rect">
                  <a:avLst/>
                </a:prstGeom>
                <a:noFill/>
              </p:spPr>
              <p:txBody>
                <a:bodyPr wrap="square" rtlCol="0">
                  <a:spAutoFit/>
                </a:bodyPr>
                <a:lstStyle/>
                <a:p>
                  <a:pPr algn="l"/>
                  <a:r>
                    <a:rPr lang="de-DE" sz="1400" u="sng" dirty="0"/>
                    <a:t>So besser nicht</a:t>
                  </a:r>
                  <a:r>
                    <a:rPr lang="de-DE" sz="1400" dirty="0"/>
                    <a:t>: „Wir haben Elektrofahrzeuge“ oder „Wir beziehen 100 % Ökostrom“. </a:t>
                  </a:r>
                </a:p>
                <a:p>
                  <a:pPr marL="0" lvl="1" algn="l"/>
                  <a:endParaRPr lang="de-DE" sz="1400" dirty="0"/>
                </a:p>
                <a:p>
                  <a:pPr marL="0" lvl="1" algn="l"/>
                  <a:r>
                    <a:rPr lang="de-DE" sz="1400" dirty="0"/>
                    <a:t>Zeigen Sie, in welchem Zusammenhang die einzelnen Maßnahmen zueinander stehen. Wie kombinieren sie sich zu einer zusammenhängenden Strategie?</a:t>
                  </a:r>
                </a:p>
              </p:txBody>
            </p:sp>
          </p:grpSp>
          <p:pic>
            <p:nvPicPr>
              <p:cNvPr id="22" name="Grafik 21" descr="Chevronpfeile mit einfarbiger Füllung">
                <a:extLst>
                  <a:ext uri="{FF2B5EF4-FFF2-40B4-BE49-F238E27FC236}">
                    <a16:creationId xmlns:a16="http://schemas.microsoft.com/office/drawing/2014/main" id="{84E4A260-C8DA-4A71-A3FD-88C6A3B99AE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5838" y="5147621"/>
                <a:ext cx="249313" cy="249313"/>
              </a:xfrm>
              <a:prstGeom prst="rect">
                <a:avLst/>
              </a:prstGeom>
            </p:spPr>
          </p:pic>
          <p:pic>
            <p:nvPicPr>
              <p:cNvPr id="23" name="Grafik 22" descr="Schließen mit einfarbiger Füllung">
                <a:extLst>
                  <a:ext uri="{FF2B5EF4-FFF2-40B4-BE49-F238E27FC236}">
                    <a16:creationId xmlns:a16="http://schemas.microsoft.com/office/drawing/2014/main" id="{B28A76A9-ABD2-4D36-A609-5D9B304714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5838" y="4522325"/>
                <a:ext cx="249313" cy="249313"/>
              </a:xfrm>
              <a:prstGeom prst="rect">
                <a:avLst/>
              </a:prstGeom>
            </p:spPr>
          </p:pic>
        </p:grpSp>
        <p:cxnSp>
          <p:nvCxnSpPr>
            <p:cNvPr id="30" name="Gerader Verbinder 29">
              <a:extLst>
                <a:ext uri="{FF2B5EF4-FFF2-40B4-BE49-F238E27FC236}">
                  <a16:creationId xmlns:a16="http://schemas.microsoft.com/office/drawing/2014/main" id="{6E52ADFE-2DF6-4F11-8A62-374214E0C277}"/>
                </a:ext>
              </a:extLst>
            </p:cNvPr>
            <p:cNvCxnSpPr/>
            <p:nvPr/>
          </p:nvCxnSpPr>
          <p:spPr bwMode="auto">
            <a:xfrm>
              <a:off x="6038663" y="6155380"/>
              <a:ext cx="4665849" cy="0"/>
            </a:xfrm>
            <a:prstGeom prst="line">
              <a:avLst/>
            </a:prstGeom>
            <a:solidFill>
              <a:schemeClr val="accent1"/>
            </a:solidFill>
            <a:ln w="28575" cap="flat" cmpd="sng"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7" name="Gruppieren 26">
            <a:extLst>
              <a:ext uri="{FF2B5EF4-FFF2-40B4-BE49-F238E27FC236}">
                <a16:creationId xmlns:a16="http://schemas.microsoft.com/office/drawing/2014/main" id="{BD175C23-0CF6-4849-8643-9D94F7DA19C5}"/>
              </a:ext>
            </a:extLst>
          </p:cNvPr>
          <p:cNvGrpSpPr/>
          <p:nvPr/>
        </p:nvGrpSpPr>
        <p:grpSpPr>
          <a:xfrm>
            <a:off x="1086025" y="2053503"/>
            <a:ext cx="4608512" cy="3463729"/>
            <a:chOff x="1086026" y="1544240"/>
            <a:chExt cx="4608512" cy="3463729"/>
          </a:xfrm>
        </p:grpSpPr>
        <p:grpSp>
          <p:nvGrpSpPr>
            <p:cNvPr id="29" name="Gruppieren 28">
              <a:extLst>
                <a:ext uri="{FF2B5EF4-FFF2-40B4-BE49-F238E27FC236}">
                  <a16:creationId xmlns:a16="http://schemas.microsoft.com/office/drawing/2014/main" id="{5101A6BA-0AC8-4555-9107-E9C3E54270AB}"/>
                </a:ext>
              </a:extLst>
            </p:cNvPr>
            <p:cNvGrpSpPr/>
            <p:nvPr/>
          </p:nvGrpSpPr>
          <p:grpSpPr>
            <a:xfrm>
              <a:off x="1086026" y="1544240"/>
              <a:ext cx="4608512" cy="3412610"/>
              <a:chOff x="407368" y="2679452"/>
              <a:chExt cx="4608512" cy="3412610"/>
            </a:xfrm>
          </p:grpSpPr>
          <p:grpSp>
            <p:nvGrpSpPr>
              <p:cNvPr id="34" name="Gruppieren 33">
                <a:extLst>
                  <a:ext uri="{FF2B5EF4-FFF2-40B4-BE49-F238E27FC236}">
                    <a16:creationId xmlns:a16="http://schemas.microsoft.com/office/drawing/2014/main" id="{348F8D89-F943-46A3-A2A6-C67551A062DA}"/>
                  </a:ext>
                </a:extLst>
              </p:cNvPr>
              <p:cNvGrpSpPr/>
              <p:nvPr/>
            </p:nvGrpSpPr>
            <p:grpSpPr>
              <a:xfrm>
                <a:off x="624576" y="2679452"/>
                <a:ext cx="4391304" cy="3412610"/>
                <a:chOff x="2772391" y="1884078"/>
                <a:chExt cx="4391304" cy="3412610"/>
              </a:xfrm>
            </p:grpSpPr>
            <p:sp>
              <p:nvSpPr>
                <p:cNvPr id="37" name="Sprechblase: rechteckig mit abgerundeten Ecken 36">
                  <a:extLst>
                    <a:ext uri="{FF2B5EF4-FFF2-40B4-BE49-F238E27FC236}">
                      <a16:creationId xmlns:a16="http://schemas.microsoft.com/office/drawing/2014/main" id="{2B6AADDF-BB92-4265-A3F6-1E6302AC21CF}"/>
                    </a:ext>
                  </a:extLst>
                </p:cNvPr>
                <p:cNvSpPr/>
                <p:nvPr/>
              </p:nvSpPr>
              <p:spPr>
                <a:xfrm>
                  <a:off x="2804496" y="2481349"/>
                  <a:ext cx="4113783" cy="873419"/>
                </a:xfrm>
                <a:prstGeom prst="wedgeRoundRectCallout">
                  <a:avLst>
                    <a:gd name="adj1" fmla="val -34276"/>
                    <a:gd name="adj2" fmla="val -79674"/>
                    <a:gd name="adj3" fmla="val 16667"/>
                  </a:avLst>
                </a:prstGeom>
                <a:noFill/>
                <a:ln w="28575">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rgbClr val="3B687F"/>
                      </a:solidFill>
                    </a:rPr>
                    <a:t>Im Vergleich zu konventionellen Betrieben haben wir dieses Jahr 5 % weniger Strom verbraucht</a:t>
                  </a:r>
                </a:p>
              </p:txBody>
            </p:sp>
            <p:sp>
              <p:nvSpPr>
                <p:cNvPr id="38" name="Textfeld 37">
                  <a:extLst>
                    <a:ext uri="{FF2B5EF4-FFF2-40B4-BE49-F238E27FC236}">
                      <a16:creationId xmlns:a16="http://schemas.microsoft.com/office/drawing/2014/main" id="{F15C4D6B-3DA2-4900-BC30-D64AB2B71A94}"/>
                    </a:ext>
                  </a:extLst>
                </p:cNvPr>
                <p:cNvSpPr txBox="1"/>
                <p:nvPr/>
              </p:nvSpPr>
              <p:spPr>
                <a:xfrm>
                  <a:off x="2772391" y="1884078"/>
                  <a:ext cx="3474720" cy="307777"/>
                </a:xfrm>
                <a:prstGeom prst="rect">
                  <a:avLst/>
                </a:prstGeom>
                <a:noFill/>
              </p:spPr>
              <p:txBody>
                <a:bodyPr wrap="square" rtlCol="0">
                  <a:spAutoFit/>
                </a:bodyPr>
                <a:lstStyle/>
                <a:p>
                  <a:pPr algn="l"/>
                  <a:r>
                    <a:rPr lang="de-DE" sz="1400" b="1" dirty="0"/>
                    <a:t>5. Vergleiche aufstellen</a:t>
                  </a:r>
                </a:p>
              </p:txBody>
            </p:sp>
            <p:sp>
              <p:nvSpPr>
                <p:cNvPr id="39" name="Textfeld 38">
                  <a:extLst>
                    <a:ext uri="{FF2B5EF4-FFF2-40B4-BE49-F238E27FC236}">
                      <a16:creationId xmlns:a16="http://schemas.microsoft.com/office/drawing/2014/main" id="{FCF04E86-03E6-466F-A62E-9C62D67B5109}"/>
                    </a:ext>
                  </a:extLst>
                </p:cNvPr>
                <p:cNvSpPr txBox="1"/>
                <p:nvPr/>
              </p:nvSpPr>
              <p:spPr>
                <a:xfrm>
                  <a:off x="2804497" y="3480806"/>
                  <a:ext cx="4359198" cy="1815882"/>
                </a:xfrm>
                <a:prstGeom prst="rect">
                  <a:avLst/>
                </a:prstGeom>
                <a:noFill/>
              </p:spPr>
              <p:txBody>
                <a:bodyPr wrap="square" rtlCol="0">
                  <a:spAutoFit/>
                </a:bodyPr>
                <a:lstStyle/>
                <a:p>
                  <a:pPr algn="l"/>
                  <a:r>
                    <a:rPr lang="de-DE" sz="1400" u="sng" dirty="0"/>
                    <a:t>So besser nicht</a:t>
                  </a:r>
                  <a:r>
                    <a:rPr lang="de-DE" sz="1400" dirty="0"/>
                    <a:t>: „Achten Sie darauf, Strom zu sparen.“</a:t>
                  </a:r>
                </a:p>
                <a:p>
                  <a:pPr algn="l"/>
                  <a:endParaRPr lang="de-DE" sz="1400" dirty="0"/>
                </a:p>
                <a:p>
                  <a:pPr algn="l"/>
                  <a:r>
                    <a:rPr lang="de-DE" sz="1400" dirty="0"/>
                    <a:t>Menschen vergleichen sich gerne. Wenn es in Ihrer Branche Durchschnittszahlen gibt, teilen Sie diese mit und ordnen Sie Ihr Unternehmen ein. Schneiden Sie besser oder schlechter ab? Beides kann ein Ansporn sein, den Verbrauch zu reduzieren.</a:t>
                  </a:r>
                </a:p>
              </p:txBody>
            </p:sp>
          </p:grpSp>
          <p:pic>
            <p:nvPicPr>
              <p:cNvPr id="35" name="Grafik 34" descr="Chevronpfeile mit einfarbiger Füllung">
                <a:extLst>
                  <a:ext uri="{FF2B5EF4-FFF2-40B4-BE49-F238E27FC236}">
                    <a16:creationId xmlns:a16="http://schemas.microsoft.com/office/drawing/2014/main" id="{06C36073-E6B6-4CC3-BB6D-BD670596D44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7368" y="4978282"/>
                <a:ext cx="249313" cy="249313"/>
              </a:xfrm>
              <a:prstGeom prst="rect">
                <a:avLst/>
              </a:prstGeom>
            </p:spPr>
          </p:pic>
          <p:pic>
            <p:nvPicPr>
              <p:cNvPr id="36" name="Grafik 35" descr="Schließen mit einfarbiger Füllung">
                <a:extLst>
                  <a:ext uri="{FF2B5EF4-FFF2-40B4-BE49-F238E27FC236}">
                    <a16:creationId xmlns:a16="http://schemas.microsoft.com/office/drawing/2014/main" id="{739378E1-8C77-49A1-B94C-58BF640D93F6}"/>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7368" y="4348188"/>
                <a:ext cx="249313" cy="249313"/>
              </a:xfrm>
              <a:prstGeom prst="rect">
                <a:avLst/>
              </a:prstGeom>
            </p:spPr>
          </p:pic>
        </p:grpSp>
        <p:cxnSp>
          <p:nvCxnSpPr>
            <p:cNvPr id="33" name="Gerader Verbinder 32">
              <a:extLst>
                <a:ext uri="{FF2B5EF4-FFF2-40B4-BE49-F238E27FC236}">
                  <a16:creationId xmlns:a16="http://schemas.microsoft.com/office/drawing/2014/main" id="{4CD496D1-34F6-47FD-AA2B-943EA2130174}"/>
                </a:ext>
              </a:extLst>
            </p:cNvPr>
            <p:cNvCxnSpPr/>
            <p:nvPr/>
          </p:nvCxnSpPr>
          <p:spPr bwMode="auto">
            <a:xfrm>
              <a:off x="1335339" y="5007969"/>
              <a:ext cx="4113783" cy="0"/>
            </a:xfrm>
            <a:prstGeom prst="line">
              <a:avLst/>
            </a:prstGeom>
            <a:solidFill>
              <a:schemeClr val="accent1"/>
            </a:solidFill>
            <a:ln w="28575" cap="flat" cmpd="sng" algn="ctr">
              <a:solidFill>
                <a:srgbClr val="3B687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8"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460347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B519DD-C0BA-4360-8CE2-0B1594F24EB9}"/>
              </a:ext>
            </a:extLst>
          </p:cNvPr>
          <p:cNvSpPr>
            <a:spLocks noGrp="1"/>
          </p:cNvSpPr>
          <p:nvPr>
            <p:ph type="title"/>
          </p:nvPr>
        </p:nvSpPr>
        <p:spPr/>
        <p:txBody>
          <a:bodyPr/>
          <a:lstStyle/>
          <a:p>
            <a:r>
              <a:rPr lang="de-DE" dirty="0"/>
              <a:t>So funktioniert‘s!</a:t>
            </a:r>
          </a:p>
        </p:txBody>
      </p:sp>
      <p:sp>
        <p:nvSpPr>
          <p:cNvPr id="5" name="Foliennummernplatzhalter 4">
            <a:extLst>
              <a:ext uri="{FF2B5EF4-FFF2-40B4-BE49-F238E27FC236}">
                <a16:creationId xmlns:a16="http://schemas.microsoft.com/office/drawing/2014/main" id="{829A38F9-1D7C-4F49-8D42-15C740BDA8F9}"/>
              </a:ext>
            </a:extLst>
          </p:cNvPr>
          <p:cNvSpPr>
            <a:spLocks noGrp="1"/>
          </p:cNvSpPr>
          <p:nvPr>
            <p:ph type="sldNum" sz="quarter" idx="4"/>
          </p:nvPr>
        </p:nvSpPr>
        <p:spPr/>
        <p:txBody>
          <a:bodyPr/>
          <a:lstStyle/>
          <a:p>
            <a:fld id="{894680D0-7A83-433A-9719-C4143F27F647}" type="slidenum">
              <a:rPr lang="de-DE" smtClean="0"/>
              <a:pPr/>
              <a:t>12</a:t>
            </a:fld>
            <a:endParaRPr lang="de-DE" dirty="0"/>
          </a:p>
        </p:txBody>
      </p:sp>
      <p:sp>
        <p:nvSpPr>
          <p:cNvPr id="14"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grpSp>
        <p:nvGrpSpPr>
          <p:cNvPr id="15" name="Gruppieren 14">
            <a:extLst>
              <a:ext uri="{FF2B5EF4-FFF2-40B4-BE49-F238E27FC236}">
                <a16:creationId xmlns:a16="http://schemas.microsoft.com/office/drawing/2014/main" id="{49FACAC7-AB7D-47AF-BFC6-7BD1391D3120}"/>
              </a:ext>
            </a:extLst>
          </p:cNvPr>
          <p:cNvGrpSpPr/>
          <p:nvPr/>
        </p:nvGrpSpPr>
        <p:grpSpPr>
          <a:xfrm>
            <a:off x="1055440" y="2053503"/>
            <a:ext cx="4839193" cy="3463729"/>
            <a:chOff x="1055441" y="1544240"/>
            <a:chExt cx="4839193" cy="3463729"/>
          </a:xfrm>
        </p:grpSpPr>
        <p:grpSp>
          <p:nvGrpSpPr>
            <p:cNvPr id="16" name="Gruppieren 15">
              <a:extLst>
                <a:ext uri="{FF2B5EF4-FFF2-40B4-BE49-F238E27FC236}">
                  <a16:creationId xmlns:a16="http://schemas.microsoft.com/office/drawing/2014/main" id="{BD84CE9E-BE98-4DA8-BEF1-FBD508408335}"/>
                </a:ext>
              </a:extLst>
            </p:cNvPr>
            <p:cNvGrpSpPr/>
            <p:nvPr/>
          </p:nvGrpSpPr>
          <p:grpSpPr>
            <a:xfrm>
              <a:off x="1055441" y="1544240"/>
              <a:ext cx="4839193" cy="3391721"/>
              <a:chOff x="376783" y="2679452"/>
              <a:chExt cx="4839193" cy="3391721"/>
            </a:xfrm>
          </p:grpSpPr>
          <p:grpSp>
            <p:nvGrpSpPr>
              <p:cNvPr id="18" name="Gruppieren 17">
                <a:extLst>
                  <a:ext uri="{FF2B5EF4-FFF2-40B4-BE49-F238E27FC236}">
                    <a16:creationId xmlns:a16="http://schemas.microsoft.com/office/drawing/2014/main" id="{5A550800-FF4E-4BA2-9567-9F33F2B8A01D}"/>
                  </a:ext>
                </a:extLst>
              </p:cNvPr>
              <p:cNvGrpSpPr/>
              <p:nvPr/>
            </p:nvGrpSpPr>
            <p:grpSpPr>
              <a:xfrm>
                <a:off x="376783" y="2679452"/>
                <a:ext cx="4839193" cy="3391721"/>
                <a:chOff x="2524598" y="1884078"/>
                <a:chExt cx="4839193" cy="3391721"/>
              </a:xfrm>
            </p:grpSpPr>
            <p:sp>
              <p:nvSpPr>
                <p:cNvPr id="21" name="Sprechblase: rechteckig mit abgerundeten Ecken 20">
                  <a:extLst>
                    <a:ext uri="{FF2B5EF4-FFF2-40B4-BE49-F238E27FC236}">
                      <a16:creationId xmlns:a16="http://schemas.microsoft.com/office/drawing/2014/main" id="{74A5A4DD-41F2-456B-B259-4424F7114FFE}"/>
                    </a:ext>
                  </a:extLst>
                </p:cNvPr>
                <p:cNvSpPr/>
                <p:nvPr/>
              </p:nvSpPr>
              <p:spPr>
                <a:xfrm>
                  <a:off x="2804496" y="2481349"/>
                  <a:ext cx="4113783" cy="1282281"/>
                </a:xfrm>
                <a:prstGeom prst="wedgeRoundRectCallout">
                  <a:avLst>
                    <a:gd name="adj1" fmla="val -34276"/>
                    <a:gd name="adj2" fmla="val -69597"/>
                    <a:gd name="adj3" fmla="val 16667"/>
                  </a:avLst>
                </a:prstGeom>
                <a:noFill/>
                <a:ln w="28575">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rgbClr val="3B687F"/>
                      </a:solidFill>
                    </a:rPr>
                    <a:t>CO</a:t>
                  </a:r>
                  <a:r>
                    <a:rPr lang="de-DE" sz="1400" baseline="-25000" dirty="0">
                      <a:solidFill>
                        <a:srgbClr val="3B687F"/>
                      </a:solidFill>
                    </a:rPr>
                    <a:t>2</a:t>
                  </a:r>
                  <a:r>
                    <a:rPr lang="de-DE" sz="1400" dirty="0">
                      <a:solidFill>
                        <a:srgbClr val="3B687F"/>
                      </a:solidFill>
                    </a:rPr>
                    <a:t> ist ein Treibhausgas, das den Treibhauseffekt verstärkt. Klimaveränderungen und Umweltkatastrophen entstehen dadurch. Deswegen ist es wichtig, dass wir weniger CO</a:t>
                  </a:r>
                  <a:r>
                    <a:rPr lang="de-DE" sz="1400" baseline="-25000" dirty="0">
                      <a:solidFill>
                        <a:srgbClr val="3B687F"/>
                      </a:solidFill>
                    </a:rPr>
                    <a:t>2</a:t>
                  </a:r>
                  <a:r>
                    <a:rPr lang="de-DE" sz="1400" dirty="0">
                      <a:solidFill>
                        <a:srgbClr val="3B687F"/>
                      </a:solidFill>
                    </a:rPr>
                    <a:t> ausstoßen.</a:t>
                  </a:r>
                </a:p>
              </p:txBody>
            </p:sp>
            <p:sp>
              <p:nvSpPr>
                <p:cNvPr id="22" name="Textfeld 21">
                  <a:extLst>
                    <a:ext uri="{FF2B5EF4-FFF2-40B4-BE49-F238E27FC236}">
                      <a16:creationId xmlns:a16="http://schemas.microsoft.com/office/drawing/2014/main" id="{70099EB6-3671-43B8-980B-1F624A188FB2}"/>
                    </a:ext>
                  </a:extLst>
                </p:cNvPr>
                <p:cNvSpPr txBox="1"/>
                <p:nvPr/>
              </p:nvSpPr>
              <p:spPr>
                <a:xfrm>
                  <a:off x="2524598" y="1884078"/>
                  <a:ext cx="4839193" cy="307777"/>
                </a:xfrm>
                <a:prstGeom prst="rect">
                  <a:avLst/>
                </a:prstGeom>
                <a:noFill/>
              </p:spPr>
              <p:txBody>
                <a:bodyPr wrap="square" rtlCol="0">
                  <a:spAutoFit/>
                </a:bodyPr>
                <a:lstStyle/>
                <a:p>
                  <a:pPr algn="l"/>
                  <a:r>
                    <a:rPr lang="de-DE" sz="1400" b="1" dirty="0"/>
                    <a:t>7. Grundlegende Zusammenhänge in Erinnerung rufen</a:t>
                  </a:r>
                </a:p>
              </p:txBody>
            </p:sp>
            <p:sp>
              <p:nvSpPr>
                <p:cNvPr id="23" name="Textfeld 22">
                  <a:extLst>
                    <a:ext uri="{FF2B5EF4-FFF2-40B4-BE49-F238E27FC236}">
                      <a16:creationId xmlns:a16="http://schemas.microsoft.com/office/drawing/2014/main" id="{E4A29FFE-D35B-41E4-AE4B-D7BF3E4AB55A}"/>
                    </a:ext>
                  </a:extLst>
                </p:cNvPr>
                <p:cNvSpPr txBox="1"/>
                <p:nvPr/>
              </p:nvSpPr>
              <p:spPr>
                <a:xfrm>
                  <a:off x="2804497" y="3890804"/>
                  <a:ext cx="4359198" cy="1384995"/>
                </a:xfrm>
                <a:prstGeom prst="rect">
                  <a:avLst/>
                </a:prstGeom>
                <a:noFill/>
              </p:spPr>
              <p:txBody>
                <a:bodyPr wrap="square" rtlCol="0">
                  <a:spAutoFit/>
                </a:bodyPr>
                <a:lstStyle/>
                <a:p>
                  <a:pPr algn="l"/>
                  <a:r>
                    <a:rPr lang="de-DE" sz="1400" u="sng" dirty="0"/>
                    <a:t>So besser nicht</a:t>
                  </a:r>
                  <a:r>
                    <a:rPr lang="de-DE" sz="1400" dirty="0"/>
                    <a:t>: „Es ist wichtig, dass wir weniger CO</a:t>
                  </a:r>
                  <a:r>
                    <a:rPr lang="de-DE" sz="1400" baseline="-25000" dirty="0"/>
                    <a:t>2</a:t>
                  </a:r>
                  <a:r>
                    <a:rPr lang="de-DE" sz="1400" dirty="0"/>
                    <a:t> ausstoßen.“ </a:t>
                  </a:r>
                </a:p>
                <a:p>
                  <a:pPr algn="l"/>
                  <a:endParaRPr lang="de-DE" sz="1400" dirty="0"/>
                </a:p>
                <a:p>
                  <a:pPr algn="l"/>
                  <a:r>
                    <a:rPr lang="de-DE" sz="1400" dirty="0"/>
                    <a:t>Stellen Sie sicher, dass die Grundzusammenhänge zwischen Klimaschutzmaßnahmen und Klimawandel allen bewusst sind.</a:t>
                  </a:r>
                </a:p>
              </p:txBody>
            </p:sp>
          </p:grpSp>
          <p:pic>
            <p:nvPicPr>
              <p:cNvPr id="19" name="Grafik 18" descr="Chevronpfeile mit einfarbiger Füllung">
                <a:extLst>
                  <a:ext uri="{FF2B5EF4-FFF2-40B4-BE49-F238E27FC236}">
                    <a16:creationId xmlns:a16="http://schemas.microsoft.com/office/drawing/2014/main" id="{02DECABF-BE39-4687-B443-4262EF2F1AB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7368" y="5388280"/>
                <a:ext cx="249313" cy="249313"/>
              </a:xfrm>
              <a:prstGeom prst="rect">
                <a:avLst/>
              </a:prstGeom>
            </p:spPr>
          </p:pic>
          <p:pic>
            <p:nvPicPr>
              <p:cNvPr id="20" name="Grafik 19" descr="Schließen mit einfarbiger Füllung">
                <a:extLst>
                  <a:ext uri="{FF2B5EF4-FFF2-40B4-BE49-F238E27FC236}">
                    <a16:creationId xmlns:a16="http://schemas.microsoft.com/office/drawing/2014/main" id="{246415E4-5EBF-441F-9069-6EDF0A58BDF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7368" y="4758186"/>
                <a:ext cx="249313" cy="249313"/>
              </a:xfrm>
              <a:prstGeom prst="rect">
                <a:avLst/>
              </a:prstGeom>
            </p:spPr>
          </p:pic>
        </p:grpSp>
        <p:cxnSp>
          <p:nvCxnSpPr>
            <p:cNvPr id="17" name="Gerader Verbinder 16">
              <a:extLst>
                <a:ext uri="{FF2B5EF4-FFF2-40B4-BE49-F238E27FC236}">
                  <a16:creationId xmlns:a16="http://schemas.microsoft.com/office/drawing/2014/main" id="{2BC96823-E60B-4C82-9F32-46318CD170F8}"/>
                </a:ext>
              </a:extLst>
            </p:cNvPr>
            <p:cNvCxnSpPr/>
            <p:nvPr/>
          </p:nvCxnSpPr>
          <p:spPr bwMode="auto">
            <a:xfrm>
              <a:off x="1335339" y="5007969"/>
              <a:ext cx="4113783" cy="0"/>
            </a:xfrm>
            <a:prstGeom prst="line">
              <a:avLst/>
            </a:prstGeom>
            <a:solidFill>
              <a:schemeClr val="accent1"/>
            </a:solidFill>
            <a:ln w="28575" cap="flat" cmpd="sng" algn="ctr">
              <a:solidFill>
                <a:srgbClr val="3B687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4" name="Gruppieren 23">
            <a:extLst>
              <a:ext uri="{FF2B5EF4-FFF2-40B4-BE49-F238E27FC236}">
                <a16:creationId xmlns:a16="http://schemas.microsoft.com/office/drawing/2014/main" id="{30801471-B781-40AD-98F3-0CB3361A8DEE}"/>
              </a:ext>
            </a:extLst>
          </p:cNvPr>
          <p:cNvGrpSpPr/>
          <p:nvPr/>
        </p:nvGrpSpPr>
        <p:grpSpPr>
          <a:xfrm>
            <a:off x="6742881" y="2132861"/>
            <a:ext cx="4839193" cy="3384371"/>
            <a:chOff x="6742881" y="2132856"/>
            <a:chExt cx="4839193" cy="3384371"/>
          </a:xfrm>
        </p:grpSpPr>
        <p:sp>
          <p:nvSpPr>
            <p:cNvPr id="25" name="Rechteck 24">
              <a:extLst>
                <a:ext uri="{FF2B5EF4-FFF2-40B4-BE49-F238E27FC236}">
                  <a16:creationId xmlns:a16="http://schemas.microsoft.com/office/drawing/2014/main" id="{AC121411-1052-4241-834A-CE2C52673241}"/>
                </a:ext>
              </a:extLst>
            </p:cNvPr>
            <p:cNvSpPr/>
            <p:nvPr/>
          </p:nvSpPr>
          <p:spPr bwMode="auto">
            <a:xfrm>
              <a:off x="6742881" y="2132856"/>
              <a:ext cx="4839193" cy="3384371"/>
            </a:xfrm>
            <a:prstGeom prst="rect">
              <a:avLst/>
            </a:prstGeom>
            <a:solidFill>
              <a:srgbClr val="3B687F">
                <a:alpha val="25098"/>
              </a:srgbClr>
            </a:solidFill>
            <a:ln w="9525" cap="flat" cmpd="sng" algn="ctr">
              <a:noFill/>
              <a:prstDash val="solid"/>
              <a:round/>
              <a:headEnd type="none" w="med" len="med"/>
              <a:tailEnd type="none" w="med" len="med"/>
            </a:ln>
            <a:effectLst/>
          </p:spPr>
          <p:txBody>
            <a:bodyPr vert="horz" wrap="square" lIns="180000" tIns="180000" rIns="180000" bIns="180000" numCol="1" rtlCol="0" anchor="t" anchorCtr="1"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Tx/>
                <a:buNone/>
                <a:tabLst/>
              </a:pPr>
              <a:r>
                <a:rPr lang="de-DE" sz="1400" b="1" dirty="0">
                  <a:latin typeface="+mn-lt"/>
                </a:rPr>
                <a:t>Fallbeispiel: Kommunikation der </a:t>
              </a:r>
              <a:r>
                <a:rPr lang="de-DE" sz="1400" b="1" dirty="0"/>
                <a:t>Molkerei Weitblick </a:t>
              </a:r>
              <a:r>
                <a:rPr lang="de-DE" sz="1400" kern="0" dirty="0">
                  <a:latin typeface="+mn-lt"/>
                  <a:sym typeface="Wingdings" panose="05000000000000000000" pitchFamily="2" charset="2"/>
                </a:rPr>
                <a:t> Kathrin Ehrlich hat nun ein Gefühl dafür, wie sie sich möglichst konkret und angewandt ausdrücken kann, um die Belegschaft abzuholen. So können die Mitarbeitenden den Sinn hinter den Maßnahmen besser verstehen und sind motivierter, sie mitzutragen.</a:t>
              </a:r>
              <a:endParaRPr lang="de-DE" sz="1400" b="1" kern="0" dirty="0">
                <a:latin typeface="+mn-lt"/>
                <a:sym typeface="Wingdings" panose="05000000000000000000" pitchFamily="2" charset="2"/>
              </a:endParaRPr>
            </a:p>
          </p:txBody>
        </p:sp>
        <p:pic>
          <p:nvPicPr>
            <p:cNvPr id="26" name="Inhaltsplatzhalter 9" descr="Weibliches Profil mit einfarbiger Füllung">
              <a:extLst>
                <a:ext uri="{FF2B5EF4-FFF2-40B4-BE49-F238E27FC236}">
                  <a16:creationId xmlns:a16="http://schemas.microsoft.com/office/drawing/2014/main" id="{73425DC0-DE0C-4A10-A020-A31F5C2CB2A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bwMode="auto">
            <a:xfrm>
              <a:off x="6981800" y="4602827"/>
              <a:ext cx="914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Textfeld 27">
              <a:extLst>
                <a:ext uri="{FF2B5EF4-FFF2-40B4-BE49-F238E27FC236}">
                  <a16:creationId xmlns:a16="http://schemas.microsoft.com/office/drawing/2014/main" id="{A4AB2678-1B3C-4BDD-A017-009202AEC2B1}"/>
                </a:ext>
              </a:extLst>
            </p:cNvPr>
            <p:cNvSpPr txBox="1"/>
            <p:nvPr/>
          </p:nvSpPr>
          <p:spPr>
            <a:xfrm rot="680862">
              <a:off x="7348836" y="4115512"/>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sp>
          <p:nvSpPr>
            <p:cNvPr id="30" name="Textfeld 29">
              <a:extLst>
                <a:ext uri="{FF2B5EF4-FFF2-40B4-BE49-F238E27FC236}">
                  <a16:creationId xmlns:a16="http://schemas.microsoft.com/office/drawing/2014/main" id="{953EEA55-6F28-4FC5-9D3E-F3FE9DC55C38}"/>
                </a:ext>
              </a:extLst>
            </p:cNvPr>
            <p:cNvSpPr txBox="1"/>
            <p:nvPr/>
          </p:nvSpPr>
          <p:spPr>
            <a:xfrm rot="20318195">
              <a:off x="7197516" y="4265435"/>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grpSp>
    </p:spTree>
    <p:extLst>
      <p:ext uri="{BB962C8B-B14F-4D97-AF65-F5344CB8AC3E}">
        <p14:creationId xmlns:p14="http://schemas.microsoft.com/office/powerpoint/2010/main" val="2350541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5A0CCE-22A4-4B70-86CD-03AC764A62CD}"/>
              </a:ext>
            </a:extLst>
          </p:cNvPr>
          <p:cNvSpPr>
            <a:spLocks noGrp="1"/>
          </p:cNvSpPr>
          <p:nvPr>
            <p:ph type="title"/>
          </p:nvPr>
        </p:nvSpPr>
        <p:spPr/>
        <p:txBody>
          <a:bodyPr/>
          <a:lstStyle/>
          <a:p>
            <a:r>
              <a:rPr lang="de-DE" dirty="0"/>
              <a:t>Das haben Sie gelernt</a:t>
            </a:r>
          </a:p>
        </p:txBody>
      </p:sp>
      <p:sp>
        <p:nvSpPr>
          <p:cNvPr id="5" name="Foliennummernplatzhalter 4">
            <a:extLst>
              <a:ext uri="{FF2B5EF4-FFF2-40B4-BE49-F238E27FC236}">
                <a16:creationId xmlns:a16="http://schemas.microsoft.com/office/drawing/2014/main" id="{2DB5483F-9743-4586-BAF9-ABF964ADC2EF}"/>
              </a:ext>
            </a:extLst>
          </p:cNvPr>
          <p:cNvSpPr>
            <a:spLocks noGrp="1"/>
          </p:cNvSpPr>
          <p:nvPr>
            <p:ph type="sldNum" sz="quarter" idx="4"/>
          </p:nvPr>
        </p:nvSpPr>
        <p:spPr/>
        <p:txBody>
          <a:bodyPr/>
          <a:lstStyle/>
          <a:p>
            <a:fld id="{894680D0-7A83-433A-9719-C4143F27F647}" type="slidenum">
              <a:rPr lang="de-DE" smtClean="0"/>
              <a:pPr/>
              <a:t>13</a:t>
            </a:fld>
            <a:endParaRPr lang="de-DE" dirty="0"/>
          </a:p>
        </p:txBody>
      </p:sp>
      <p:grpSp>
        <p:nvGrpSpPr>
          <p:cNvPr id="6" name="Gruppieren 5">
            <a:extLst>
              <a:ext uri="{FF2B5EF4-FFF2-40B4-BE49-F238E27FC236}">
                <a16:creationId xmlns:a16="http://schemas.microsoft.com/office/drawing/2014/main" id="{DC950D26-61EF-4F21-B466-A47A5046C74B}"/>
              </a:ext>
            </a:extLst>
          </p:cNvPr>
          <p:cNvGrpSpPr/>
          <p:nvPr/>
        </p:nvGrpSpPr>
        <p:grpSpPr>
          <a:xfrm>
            <a:off x="2639616" y="2671054"/>
            <a:ext cx="7216916" cy="2774170"/>
            <a:chOff x="602281" y="3334968"/>
            <a:chExt cx="4367880" cy="2774170"/>
          </a:xfrm>
        </p:grpSpPr>
        <p:sp>
          <p:nvSpPr>
            <p:cNvPr id="7" name="Textfeld 6">
              <a:extLst>
                <a:ext uri="{FF2B5EF4-FFF2-40B4-BE49-F238E27FC236}">
                  <a16:creationId xmlns:a16="http://schemas.microsoft.com/office/drawing/2014/main" id="{458A8EC5-97D7-462E-A561-7B62ED890E22}"/>
                </a:ext>
              </a:extLst>
            </p:cNvPr>
            <p:cNvSpPr txBox="1"/>
            <p:nvPr/>
          </p:nvSpPr>
          <p:spPr>
            <a:xfrm>
              <a:off x="602281" y="3383280"/>
              <a:ext cx="4367880" cy="2677656"/>
            </a:xfrm>
            <a:prstGeom prst="rect">
              <a:avLst/>
            </a:prstGeom>
            <a:noFill/>
          </p:spPr>
          <p:txBody>
            <a:bodyPr wrap="square" rtlCol="0">
              <a:spAutoFit/>
            </a:bodyPr>
            <a:lstStyle/>
            <a:p>
              <a:pPr algn="l">
                <a:lnSpc>
                  <a:spcPct val="150000"/>
                </a:lnSpc>
              </a:pPr>
              <a:r>
                <a:rPr lang="de-DE" sz="1400" b="1" dirty="0"/>
                <a:t>Das haben Sie gelernt:</a:t>
              </a:r>
            </a:p>
            <a:p>
              <a:pPr algn="l">
                <a:lnSpc>
                  <a:spcPct val="150000"/>
                </a:lnSpc>
              </a:pPr>
              <a:r>
                <a:rPr lang="de-DE" sz="1400" dirty="0"/>
                <a:t>Sie haben gelernt, welche Strategien Sie anwenden können, um Ihre Klimaschutzziele und Maßnahmen verständlich zu vermitteln. Sie wissen auch, wie wichtig es ist auf Kritik und Anregungen einzugehen. So verstehen Ihre Mitarbeitenden, weshalb Sie das Klimaschutzmanagement betreiben, fühlen sich geschätzt und sind motiviert.</a:t>
              </a:r>
            </a:p>
            <a:p>
              <a:pPr algn="l">
                <a:lnSpc>
                  <a:spcPct val="150000"/>
                </a:lnSpc>
              </a:pPr>
              <a:r>
                <a:rPr lang="de-DE" sz="1400" b="1" dirty="0"/>
                <a:t>Eine zufriedene und motivierte Belegschaft arbeitet effektiver und erreicht Ziele besser.</a:t>
              </a:r>
              <a:r>
                <a:rPr lang="de-DE" sz="1400" dirty="0"/>
                <a:t> Fortschritte sind wiederum ein weiterer Motivator, weiterzumachen. </a:t>
              </a:r>
            </a:p>
            <a:p>
              <a:pPr algn="l">
                <a:lnSpc>
                  <a:spcPct val="150000"/>
                </a:lnSpc>
              </a:pPr>
              <a:r>
                <a:rPr lang="de-DE" sz="1400" dirty="0"/>
                <a:t>Packen Sie‘s an und bringen Sie diese positive Aufwärtsspirale ins Drehen!</a:t>
              </a:r>
            </a:p>
          </p:txBody>
        </p:sp>
        <p:cxnSp>
          <p:nvCxnSpPr>
            <p:cNvPr id="8" name="Gerader Verbinder 7">
              <a:extLst>
                <a:ext uri="{FF2B5EF4-FFF2-40B4-BE49-F238E27FC236}">
                  <a16:creationId xmlns:a16="http://schemas.microsoft.com/office/drawing/2014/main" id="{8C45CD59-31FD-4F97-B9CB-0BE6DB9FEB16}"/>
                </a:ext>
              </a:extLst>
            </p:cNvPr>
            <p:cNvCxnSpPr/>
            <p:nvPr/>
          </p:nvCxnSpPr>
          <p:spPr bwMode="auto">
            <a:xfrm>
              <a:off x="648000" y="3334968"/>
              <a:ext cx="4225245" cy="14719"/>
            </a:xfrm>
            <a:prstGeom prst="line">
              <a:avLst/>
            </a:prstGeom>
            <a:solidFill>
              <a:schemeClr val="accent1"/>
            </a:solidFill>
            <a:ln w="76200" cap="flat" cmpd="thickThin"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r Verbinder 8">
              <a:extLst>
                <a:ext uri="{FF2B5EF4-FFF2-40B4-BE49-F238E27FC236}">
                  <a16:creationId xmlns:a16="http://schemas.microsoft.com/office/drawing/2014/main" id="{2776BCE7-2F9A-48AB-94BC-6F53ADAFA527}"/>
                </a:ext>
              </a:extLst>
            </p:cNvPr>
            <p:cNvCxnSpPr/>
            <p:nvPr/>
          </p:nvCxnSpPr>
          <p:spPr bwMode="auto">
            <a:xfrm>
              <a:off x="680091" y="6109138"/>
              <a:ext cx="4193154" cy="0"/>
            </a:xfrm>
            <a:prstGeom prst="line">
              <a:avLst/>
            </a:prstGeom>
            <a:solidFill>
              <a:schemeClr val="accent1"/>
            </a:solidFill>
            <a:ln w="76200" cap="flat" cmpd="thinThick"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 name="Gruppieren 9">
            <a:extLst>
              <a:ext uri="{FF2B5EF4-FFF2-40B4-BE49-F238E27FC236}">
                <a16:creationId xmlns:a16="http://schemas.microsoft.com/office/drawing/2014/main" id="{412ECEF1-0956-4B57-A81E-C38D6FA55EB7}"/>
              </a:ext>
            </a:extLst>
          </p:cNvPr>
          <p:cNvGrpSpPr/>
          <p:nvPr/>
        </p:nvGrpSpPr>
        <p:grpSpPr>
          <a:xfrm>
            <a:off x="2082501" y="1955574"/>
            <a:ext cx="1259340" cy="1048887"/>
            <a:chOff x="949883" y="2289940"/>
            <a:chExt cx="1259340" cy="1048887"/>
          </a:xfrm>
        </p:grpSpPr>
        <p:pic>
          <p:nvPicPr>
            <p:cNvPr id="11" name="Grafik 10" descr="Glühlampe mit einfarbiger Füllung">
              <a:extLst>
                <a:ext uri="{FF2B5EF4-FFF2-40B4-BE49-F238E27FC236}">
                  <a16:creationId xmlns:a16="http://schemas.microsoft.com/office/drawing/2014/main" id="{3B52EAFD-19C8-452E-816B-8AA02057472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315500">
              <a:off x="949883" y="2666088"/>
              <a:ext cx="672739" cy="672739"/>
            </a:xfrm>
            <a:prstGeom prst="rect">
              <a:avLst/>
            </a:prstGeom>
          </p:spPr>
        </p:pic>
        <p:pic>
          <p:nvPicPr>
            <p:cNvPr id="12" name="Grafik 11" descr="Glühbirne und Zahnrad mit einfarbiger Füllung">
              <a:extLst>
                <a:ext uri="{FF2B5EF4-FFF2-40B4-BE49-F238E27FC236}">
                  <a16:creationId xmlns:a16="http://schemas.microsoft.com/office/drawing/2014/main" id="{C343784D-E7F1-4B1B-9992-9DB07A26774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652984">
              <a:off x="1536483" y="2289940"/>
              <a:ext cx="672740" cy="672740"/>
            </a:xfrm>
            <a:prstGeom prst="rect">
              <a:avLst/>
            </a:prstGeom>
          </p:spPr>
        </p:pic>
      </p:grpSp>
      <p:sp>
        <p:nvSpPr>
          <p:cNvPr id="13"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3936930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D13241-95BD-4C83-B4E5-0A5B36F83D12}"/>
              </a:ext>
            </a:extLst>
          </p:cNvPr>
          <p:cNvSpPr>
            <a:spLocks noGrp="1"/>
          </p:cNvSpPr>
          <p:nvPr>
            <p:ph type="title"/>
          </p:nvPr>
        </p:nvSpPr>
        <p:spPr/>
        <p:txBody>
          <a:bodyPr/>
          <a:lstStyle/>
          <a:p>
            <a:r>
              <a:rPr lang="de-DE" dirty="0"/>
              <a:t>Externe Kommunikation – Warum?</a:t>
            </a:r>
          </a:p>
        </p:txBody>
      </p:sp>
      <p:sp>
        <p:nvSpPr>
          <p:cNvPr id="6" name="Foliennummernplatzhalter 5">
            <a:extLst>
              <a:ext uri="{FF2B5EF4-FFF2-40B4-BE49-F238E27FC236}">
                <a16:creationId xmlns:a16="http://schemas.microsoft.com/office/drawing/2014/main" id="{AD7B9809-C924-4438-898C-08BC7FA28E29}"/>
              </a:ext>
            </a:extLst>
          </p:cNvPr>
          <p:cNvSpPr>
            <a:spLocks noGrp="1"/>
          </p:cNvSpPr>
          <p:nvPr>
            <p:ph type="sldNum" sz="quarter" idx="4"/>
          </p:nvPr>
        </p:nvSpPr>
        <p:spPr/>
        <p:txBody>
          <a:bodyPr/>
          <a:lstStyle/>
          <a:p>
            <a:fld id="{894680D0-7A83-433A-9719-C4143F27F647}" type="slidenum">
              <a:rPr lang="de-DE" smtClean="0"/>
              <a:pPr/>
              <a:t>14</a:t>
            </a:fld>
            <a:endParaRPr lang="de-DE" dirty="0"/>
          </a:p>
        </p:txBody>
      </p:sp>
      <p:sp>
        <p:nvSpPr>
          <p:cNvPr id="18" name="Rechteck 17">
            <a:extLst>
              <a:ext uri="{FF2B5EF4-FFF2-40B4-BE49-F238E27FC236}">
                <a16:creationId xmlns:a16="http://schemas.microsoft.com/office/drawing/2014/main" id="{449A1624-2F48-47ED-A292-A90CA83B04DD}"/>
              </a:ext>
            </a:extLst>
          </p:cNvPr>
          <p:cNvSpPr/>
          <p:nvPr/>
        </p:nvSpPr>
        <p:spPr bwMode="auto">
          <a:xfrm>
            <a:off x="712696" y="1484784"/>
            <a:ext cx="6247400" cy="4392488"/>
          </a:xfrm>
          <a:prstGeom prst="rect">
            <a:avLst/>
          </a:prstGeom>
          <a:solidFill>
            <a:srgbClr val="F9AA00"/>
          </a:solidFill>
          <a:ln w="9525" cap="flat" cmpd="sng" algn="ctr">
            <a:solidFill>
              <a:srgbClr val="F9AA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22" name="Inhaltsplatzhalter 14">
            <a:extLst>
              <a:ext uri="{FF2B5EF4-FFF2-40B4-BE49-F238E27FC236}">
                <a16:creationId xmlns:a16="http://schemas.microsoft.com/office/drawing/2014/main" id="{435FA6F9-61F4-47BB-BE95-29845C77AA9E}"/>
              </a:ext>
            </a:extLst>
          </p:cNvPr>
          <p:cNvPicPr>
            <a:picLocks noChangeAspect="1"/>
          </p:cNvPicPr>
          <p:nvPr/>
        </p:nvPicPr>
        <p:blipFill rotWithShape="1">
          <a:blip r:embed="rId3" cstate="print">
            <a:clrChange>
              <a:clrFrom>
                <a:srgbClr val="FC6F20"/>
              </a:clrFrom>
              <a:clrTo>
                <a:srgbClr val="FC6F20">
                  <a:alpha val="0"/>
                </a:srgbClr>
              </a:clrTo>
            </a:clrChange>
            <a:extLst>
              <a:ext uri="{28A0092B-C50C-407E-A947-70E740481C1C}">
                <a14:useLocalDpi xmlns:a14="http://schemas.microsoft.com/office/drawing/2010/main" val="0"/>
              </a:ext>
            </a:extLst>
          </a:blip>
          <a:srcRect r="3101" b="19060"/>
          <a:stretch/>
        </p:blipFill>
        <p:spPr bwMode="auto">
          <a:xfrm>
            <a:off x="856712" y="2741174"/>
            <a:ext cx="5959368" cy="3136098"/>
          </a:xfrm>
          <a:prstGeom prst="rect">
            <a:avLst/>
          </a:prstGeom>
          <a:solidFill>
            <a:srgbClr val="F9AA00"/>
          </a:solidFill>
          <a:ln w="57150">
            <a:solidFill>
              <a:srgbClr val="F9AA00">
                <a:alpha val="0"/>
              </a:srgbClr>
            </a:solidFill>
          </a:ln>
        </p:spPr>
      </p:pic>
      <p:sp>
        <p:nvSpPr>
          <p:cNvPr id="23" name="Inhaltsplatzhalter 3">
            <a:extLst>
              <a:ext uri="{FF2B5EF4-FFF2-40B4-BE49-F238E27FC236}">
                <a16:creationId xmlns:a16="http://schemas.microsoft.com/office/drawing/2014/main" id="{41673CA6-F5DA-471B-BF9D-76E90491E45F}"/>
              </a:ext>
            </a:extLst>
          </p:cNvPr>
          <p:cNvSpPr txBox="1">
            <a:spLocks/>
          </p:cNvSpPr>
          <p:nvPr/>
        </p:nvSpPr>
        <p:spPr bwMode="auto">
          <a:xfrm>
            <a:off x="967021" y="1626441"/>
            <a:ext cx="5272995" cy="13581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800">
                <a:solidFill>
                  <a:schemeClr val="tx1"/>
                </a:solidFill>
                <a:latin typeface="+mn-lt"/>
                <a:ea typeface="+mn-ea"/>
              </a:defRPr>
            </a:lvl6pPr>
            <a:lvl7pPr marL="3027363" indent="-228600" algn="l" rtl="0" eaLnBrk="1" fontAlgn="base" hangingPunct="1">
              <a:spcBef>
                <a:spcPct val="20000"/>
              </a:spcBef>
              <a:spcAft>
                <a:spcPct val="0"/>
              </a:spcAft>
              <a:buChar char="»"/>
              <a:defRPr sz="1800">
                <a:solidFill>
                  <a:schemeClr val="tx1"/>
                </a:solidFill>
                <a:latin typeface="+mn-lt"/>
                <a:ea typeface="+mn-ea"/>
              </a:defRPr>
            </a:lvl7pPr>
            <a:lvl8pPr marL="3484563" indent="-228600" algn="l" rtl="0" eaLnBrk="1" fontAlgn="base" hangingPunct="1">
              <a:spcBef>
                <a:spcPct val="20000"/>
              </a:spcBef>
              <a:spcAft>
                <a:spcPct val="0"/>
              </a:spcAft>
              <a:buChar char="»"/>
              <a:defRPr sz="1800">
                <a:solidFill>
                  <a:schemeClr val="tx1"/>
                </a:solidFill>
                <a:latin typeface="+mn-lt"/>
                <a:ea typeface="+mn-ea"/>
              </a:defRPr>
            </a:lvl8pPr>
            <a:lvl9pPr marL="3941763" indent="-228600" algn="l" rtl="0" eaLnBrk="1" fontAlgn="base" hangingPunct="1">
              <a:spcBef>
                <a:spcPct val="20000"/>
              </a:spcBef>
              <a:spcAft>
                <a:spcPct val="0"/>
              </a:spcAft>
              <a:buChar char="»"/>
              <a:defRPr sz="1800">
                <a:solidFill>
                  <a:schemeClr val="tx1"/>
                </a:solidFill>
                <a:latin typeface="+mn-lt"/>
                <a:ea typeface="+mn-ea"/>
              </a:defRPr>
            </a:lvl9pPr>
          </a:lstStyle>
          <a:p>
            <a:pPr marL="0" indent="0">
              <a:lnSpc>
                <a:spcPct val="150000"/>
              </a:lnSpc>
              <a:buFontTx/>
              <a:buNone/>
            </a:pPr>
            <a:r>
              <a:rPr lang="de-DE" sz="1400" kern="0" dirty="0">
                <a:latin typeface="+mj-lt"/>
                <a:ea typeface="Calibri" panose="020F0502020204030204" pitchFamily="34" charset="0"/>
                <a:cs typeface="Times New Roman" panose="02020603050405020304" pitchFamily="18" charset="0"/>
              </a:rPr>
              <a:t>Sie stecken Zeit, Geld und Energie in die Umsetzung des Klimamanagements. All das sind wertvolle Ressourcen. Es kann sich für Sie lohnen, Ihre Bemühungen, Ziele, Maßnahmen und Ergebnisse nach außen zu kommunizieren. Denn eine aufrichtige und langfristige Kommunikation kann für Sie einen Wettbewerbsvorteil erbringen. Es ist aber wichtig, dass Sie dabei ein paar Grundsätze beachten.</a:t>
            </a:r>
          </a:p>
          <a:p>
            <a:pPr>
              <a:lnSpc>
                <a:spcPct val="150000"/>
              </a:lnSpc>
            </a:pPr>
            <a:endParaRPr lang="de-DE" sz="1400" kern="0" dirty="0">
              <a:latin typeface="+mj-lt"/>
            </a:endParaRPr>
          </a:p>
        </p:txBody>
      </p:sp>
      <p:sp>
        <p:nvSpPr>
          <p:cNvPr id="7" name="Rechteck 6">
            <a:extLst>
              <a:ext uri="{FF2B5EF4-FFF2-40B4-BE49-F238E27FC236}">
                <a16:creationId xmlns:a16="http://schemas.microsoft.com/office/drawing/2014/main" id="{B8653736-DC00-4114-BF59-85D3CBEDC119}"/>
              </a:ext>
            </a:extLst>
          </p:cNvPr>
          <p:cNvSpPr/>
          <p:nvPr/>
        </p:nvSpPr>
        <p:spPr bwMode="auto">
          <a:xfrm>
            <a:off x="6378785" y="3010272"/>
            <a:ext cx="5333837" cy="322704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grpSp>
        <p:nvGrpSpPr>
          <p:cNvPr id="3" name="Gruppieren 2">
            <a:extLst>
              <a:ext uri="{FF2B5EF4-FFF2-40B4-BE49-F238E27FC236}">
                <a16:creationId xmlns:a16="http://schemas.microsoft.com/office/drawing/2014/main" id="{9421A1DA-A161-4CEF-B187-6284ACD61303}"/>
              </a:ext>
            </a:extLst>
          </p:cNvPr>
          <p:cNvGrpSpPr/>
          <p:nvPr/>
        </p:nvGrpSpPr>
        <p:grpSpPr>
          <a:xfrm>
            <a:off x="6378786" y="3002083"/>
            <a:ext cx="5333838" cy="3235229"/>
            <a:chOff x="6378786" y="3002083"/>
            <a:chExt cx="5333838" cy="3235229"/>
          </a:xfrm>
        </p:grpSpPr>
        <p:sp>
          <p:nvSpPr>
            <p:cNvPr id="25" name="Rechteck 24">
              <a:extLst>
                <a:ext uri="{FF2B5EF4-FFF2-40B4-BE49-F238E27FC236}">
                  <a16:creationId xmlns:a16="http://schemas.microsoft.com/office/drawing/2014/main" id="{88C7E4F2-A998-4A41-9300-0ECD07D4582F}"/>
                </a:ext>
              </a:extLst>
            </p:cNvPr>
            <p:cNvSpPr/>
            <p:nvPr/>
          </p:nvSpPr>
          <p:spPr bwMode="auto">
            <a:xfrm>
              <a:off x="6378786" y="3002083"/>
              <a:ext cx="5333838" cy="3235229"/>
            </a:xfrm>
            <a:prstGeom prst="rect">
              <a:avLst/>
            </a:prstGeom>
            <a:solidFill>
              <a:srgbClr val="3B687F">
                <a:alpha val="25098"/>
              </a:srgbClr>
            </a:solidFill>
            <a:ln w="9525" cap="flat" cmpd="sng" algn="ctr">
              <a:noFill/>
              <a:prstDash val="solid"/>
              <a:round/>
              <a:headEnd type="none" w="med" len="med"/>
              <a:tailEnd type="none" w="med" len="med"/>
            </a:ln>
            <a:effectLst/>
          </p:spPr>
          <p:txBody>
            <a:bodyPr vert="horz" wrap="square" lIns="180000" tIns="45720" rIns="180000" bIns="45720" numCol="1" rtlCol="0" anchor="ctr" anchorCtr="1"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Tx/>
                <a:buNone/>
                <a:tabLst/>
              </a:pPr>
              <a:r>
                <a:rPr lang="de-DE" sz="1400" b="1" dirty="0"/>
                <a:t>Fallbeispiel: Kommunikation der Molkerei Weitblick </a:t>
              </a:r>
            </a:p>
            <a:p>
              <a:pPr marL="0" marR="0" indent="0" algn="l" defTabSz="914400" rtl="0" eaLnBrk="0" fontAlgn="base" latinLnBrk="0" hangingPunct="0">
                <a:lnSpc>
                  <a:spcPct val="150000"/>
                </a:lnSpc>
                <a:spcBef>
                  <a:spcPct val="0"/>
                </a:spcBef>
                <a:spcAft>
                  <a:spcPct val="0"/>
                </a:spcAft>
                <a:buClrTx/>
                <a:buSzTx/>
                <a:buFontTx/>
                <a:buNone/>
                <a:tabLst/>
              </a:pPr>
              <a:r>
                <a:rPr lang="de-DE" sz="1400" kern="0" dirty="0">
                  <a:sym typeface="Wingdings" panose="05000000000000000000" pitchFamily="2" charset="2"/>
                </a:rPr>
                <a:t>Die Molkerei Weitblick</a:t>
              </a:r>
              <a:r>
                <a:rPr lang="de-DE" sz="1400" dirty="0">
                  <a:effectLst/>
                  <a:latin typeface="+mj-lt"/>
                  <a:ea typeface="Calibri" panose="020F0502020204030204" pitchFamily="34" charset="0"/>
                  <a:cs typeface="Times New Roman" panose="02020603050405020304" pitchFamily="18" charset="0"/>
                </a:rPr>
                <a:t> hat sich das ambitionierte Ziel gesetzt, bis 2030 die absoluten Treibhausgas (THG)-Emissionen um </a:t>
              </a:r>
              <a:br>
                <a:rPr lang="de-DE" sz="1400" dirty="0">
                  <a:effectLst/>
                  <a:latin typeface="+mj-lt"/>
                  <a:ea typeface="Calibri" panose="020F0502020204030204" pitchFamily="34" charset="0"/>
                  <a:cs typeface="Times New Roman" panose="02020603050405020304" pitchFamily="18" charset="0"/>
                </a:rPr>
              </a:br>
              <a:r>
                <a:rPr lang="de-DE" sz="1400" dirty="0">
                  <a:effectLst/>
                  <a:latin typeface="+mj-lt"/>
                  <a:ea typeface="Calibri" panose="020F0502020204030204" pitchFamily="34" charset="0"/>
                  <a:cs typeface="Times New Roman" panose="02020603050405020304" pitchFamily="18" charset="0"/>
                </a:rPr>
                <a:t>50 % gegenüber 2022 zu reduzieren. </a:t>
              </a:r>
            </a:p>
            <a:p>
              <a:pPr algn="l">
                <a:lnSpc>
                  <a:spcPct val="150000"/>
                </a:lnSpc>
                <a:spcAft>
                  <a:spcPts val="800"/>
                </a:spcAft>
              </a:pPr>
              <a:r>
                <a:rPr lang="de-DE" sz="1400" kern="0" dirty="0">
                  <a:latin typeface="+mj-lt"/>
                  <a:ea typeface="Calibri" panose="020F0502020204030204" pitchFamily="34" charset="0"/>
                  <a:cs typeface="Times New Roman" panose="02020603050405020304" pitchFamily="18" charset="0"/>
                  <a:sym typeface="Wingdings" panose="05000000000000000000" pitchFamily="2" charset="2"/>
                </a:rPr>
                <a:t>	</a:t>
              </a:r>
              <a:r>
                <a:rPr lang="de-DE" sz="1400" kern="0" dirty="0">
                  <a:sym typeface="Wingdings" panose="05000000000000000000" pitchFamily="2" charset="2"/>
                </a:rPr>
                <a:t>Kathrin Ehrlich kümmert sich nun auch darum, 	dieses Engagement und die damit verbundenen 	Maßnahmen an die </a:t>
              </a:r>
              <a:r>
                <a:rPr lang="de-DE" sz="1400" dirty="0">
                  <a:effectLst/>
                  <a:latin typeface="+mj-lt"/>
                  <a:ea typeface="Calibri" panose="020F0502020204030204" pitchFamily="34" charset="0"/>
                  <a:cs typeface="Times New Roman" panose="02020603050405020304" pitchFamily="18" charset="0"/>
                </a:rPr>
                <a:t>Öffentlichkeit kommunizieren. 	„</a:t>
              </a:r>
              <a:r>
                <a:rPr lang="de-DE" sz="1400" b="1" dirty="0">
                  <a:effectLst/>
                  <a:latin typeface="+mj-lt"/>
                  <a:ea typeface="Calibri" panose="020F0502020204030204" pitchFamily="34" charset="0"/>
                  <a:cs typeface="Times New Roman" panose="02020603050405020304" pitchFamily="18" charset="0"/>
                </a:rPr>
                <a:t>Wieso ist das überhaupt nötig?</a:t>
              </a:r>
              <a:r>
                <a:rPr lang="de-DE" sz="1400" dirty="0">
                  <a:effectLst/>
                  <a:latin typeface="+mj-lt"/>
                  <a:ea typeface="Calibri" panose="020F0502020204030204" pitchFamily="34" charset="0"/>
                  <a:cs typeface="Times New Roman" panose="02020603050405020304" pitchFamily="18" charset="0"/>
                </a:rPr>
                <a:t>“,</a:t>
              </a:r>
              <a:r>
                <a:rPr lang="de-DE" sz="1400" b="1" dirty="0">
                  <a:effectLst/>
                  <a:latin typeface="+mj-lt"/>
                  <a:ea typeface="Calibri" panose="020F0502020204030204" pitchFamily="34" charset="0"/>
                  <a:cs typeface="Times New Roman" panose="02020603050405020304" pitchFamily="18" charset="0"/>
                </a:rPr>
                <a:t> </a:t>
              </a:r>
              <a:r>
                <a:rPr lang="de-DE" sz="1400" dirty="0">
                  <a:effectLst/>
                  <a:latin typeface="+mj-lt"/>
                  <a:ea typeface="Calibri" panose="020F0502020204030204" pitchFamily="34" charset="0"/>
                  <a:cs typeface="Times New Roman" panose="02020603050405020304" pitchFamily="18" charset="0"/>
                </a:rPr>
                <a:t>fragt sie sich.</a:t>
              </a:r>
            </a:p>
          </p:txBody>
        </p:sp>
        <p:grpSp>
          <p:nvGrpSpPr>
            <p:cNvPr id="12" name="Gruppieren 11">
              <a:extLst>
                <a:ext uri="{FF2B5EF4-FFF2-40B4-BE49-F238E27FC236}">
                  <a16:creationId xmlns:a16="http://schemas.microsoft.com/office/drawing/2014/main" id="{19825A57-7D3A-496E-BCF4-714C2F3AD60E}"/>
                </a:ext>
              </a:extLst>
            </p:cNvPr>
            <p:cNvGrpSpPr/>
            <p:nvPr/>
          </p:nvGrpSpPr>
          <p:grpSpPr>
            <a:xfrm>
              <a:off x="6546326" y="4613040"/>
              <a:ext cx="914400" cy="1341371"/>
              <a:chOff x="6546326" y="4751925"/>
              <a:chExt cx="914400" cy="1341371"/>
            </a:xfrm>
          </p:grpSpPr>
          <p:pic>
            <p:nvPicPr>
              <p:cNvPr id="11" name="Inhaltsplatzhalter 9" descr="Weibliches Profil mit einfarbiger Füllung">
                <a:extLst>
                  <a:ext uri="{FF2B5EF4-FFF2-40B4-BE49-F238E27FC236}">
                    <a16:creationId xmlns:a16="http://schemas.microsoft.com/office/drawing/2014/main" id="{7B37A8CA-D259-459E-BCC6-F3BBDB579B2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bwMode="auto">
              <a:xfrm>
                <a:off x="6546326" y="5178896"/>
                <a:ext cx="914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feld 3">
                <a:extLst>
                  <a:ext uri="{FF2B5EF4-FFF2-40B4-BE49-F238E27FC236}">
                    <a16:creationId xmlns:a16="http://schemas.microsoft.com/office/drawing/2014/main" id="{4A67F3F4-21AD-4783-9725-6E970F4EF9E9}"/>
                  </a:ext>
                </a:extLst>
              </p:cNvPr>
              <p:cNvSpPr txBox="1"/>
              <p:nvPr/>
            </p:nvSpPr>
            <p:spPr>
              <a:xfrm rot="680862">
                <a:off x="6923866" y="4751925"/>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sp>
            <p:nvSpPr>
              <p:cNvPr id="15" name="Textfeld 14">
                <a:extLst>
                  <a:ext uri="{FF2B5EF4-FFF2-40B4-BE49-F238E27FC236}">
                    <a16:creationId xmlns:a16="http://schemas.microsoft.com/office/drawing/2014/main" id="{7DA0DC00-8B66-4AAE-AF54-656555DB85E8}"/>
                  </a:ext>
                </a:extLst>
              </p:cNvPr>
              <p:cNvSpPr txBox="1"/>
              <p:nvPr/>
            </p:nvSpPr>
            <p:spPr>
              <a:xfrm rot="20318195">
                <a:off x="6772547" y="4901848"/>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grpSp>
      </p:grpSp>
      <p:sp>
        <p:nvSpPr>
          <p:cNvPr id="17" name="Textfeld 16"/>
          <p:cNvSpPr txBox="1"/>
          <p:nvPr/>
        </p:nvSpPr>
        <p:spPr>
          <a:xfrm>
            <a:off x="856712" y="5556466"/>
            <a:ext cx="1240547" cy="246221"/>
          </a:xfrm>
          <a:prstGeom prst="rect">
            <a:avLst/>
          </a:prstGeom>
          <a:noFill/>
        </p:spPr>
        <p:txBody>
          <a:bodyPr wrap="square" rtlCol="0">
            <a:spAutoFit/>
          </a:bodyPr>
          <a:lstStyle/>
          <a:p>
            <a:pPr algn="l"/>
            <a:r>
              <a:rPr lang="de-DE" sz="1000" i="1" dirty="0"/>
              <a:t>Unsplash.com</a:t>
            </a:r>
          </a:p>
        </p:txBody>
      </p:sp>
      <p:sp>
        <p:nvSpPr>
          <p:cNvPr id="20"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1305011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E280D2-7EF6-4E77-83A2-2FAEE93AB645}"/>
              </a:ext>
            </a:extLst>
          </p:cNvPr>
          <p:cNvSpPr>
            <a:spLocks noGrp="1"/>
          </p:cNvSpPr>
          <p:nvPr>
            <p:ph type="title"/>
          </p:nvPr>
        </p:nvSpPr>
        <p:spPr/>
        <p:txBody>
          <a:bodyPr/>
          <a:lstStyle/>
          <a:p>
            <a:r>
              <a:rPr lang="de-DE" dirty="0"/>
              <a:t>Errungenschaften kommunizieren – und profitieren</a:t>
            </a:r>
          </a:p>
        </p:txBody>
      </p:sp>
      <p:sp>
        <p:nvSpPr>
          <p:cNvPr id="6" name="Foliennummernplatzhalter 5">
            <a:extLst>
              <a:ext uri="{FF2B5EF4-FFF2-40B4-BE49-F238E27FC236}">
                <a16:creationId xmlns:a16="http://schemas.microsoft.com/office/drawing/2014/main" id="{55C42191-2D44-41D0-A7C3-F9ACF76B7576}"/>
              </a:ext>
            </a:extLst>
          </p:cNvPr>
          <p:cNvSpPr>
            <a:spLocks noGrp="1"/>
          </p:cNvSpPr>
          <p:nvPr>
            <p:ph type="sldNum" sz="quarter" idx="4"/>
          </p:nvPr>
        </p:nvSpPr>
        <p:spPr/>
        <p:txBody>
          <a:bodyPr/>
          <a:lstStyle/>
          <a:p>
            <a:fld id="{894680D0-7A83-433A-9719-C4143F27F647}" type="slidenum">
              <a:rPr lang="de-DE" smtClean="0"/>
              <a:pPr/>
              <a:t>15</a:t>
            </a:fld>
            <a:endParaRPr lang="de-DE" dirty="0"/>
          </a:p>
        </p:txBody>
      </p:sp>
      <p:grpSp>
        <p:nvGrpSpPr>
          <p:cNvPr id="16" name="Gruppieren 15">
            <a:extLst>
              <a:ext uri="{FF2B5EF4-FFF2-40B4-BE49-F238E27FC236}">
                <a16:creationId xmlns:a16="http://schemas.microsoft.com/office/drawing/2014/main" id="{839B6AF7-11A3-4C2F-9E35-A6FA6C5ED33E}"/>
              </a:ext>
            </a:extLst>
          </p:cNvPr>
          <p:cNvGrpSpPr/>
          <p:nvPr/>
        </p:nvGrpSpPr>
        <p:grpSpPr>
          <a:xfrm>
            <a:off x="623392" y="1657981"/>
            <a:ext cx="10728000" cy="1627003"/>
            <a:chOff x="648003" y="1657981"/>
            <a:chExt cx="10704580" cy="1482989"/>
          </a:xfrm>
        </p:grpSpPr>
        <p:sp>
          <p:nvSpPr>
            <p:cNvPr id="17" name="Rechteck: abgerundete Ecken 16">
              <a:extLst>
                <a:ext uri="{FF2B5EF4-FFF2-40B4-BE49-F238E27FC236}">
                  <a16:creationId xmlns:a16="http://schemas.microsoft.com/office/drawing/2014/main" id="{B314129E-102D-477F-A072-C084A8CECAF6}"/>
                </a:ext>
              </a:extLst>
            </p:cNvPr>
            <p:cNvSpPr/>
            <p:nvPr/>
          </p:nvSpPr>
          <p:spPr>
            <a:xfrm>
              <a:off x="2279576" y="1657981"/>
              <a:ext cx="9073007" cy="1482987"/>
            </a:xfrm>
            <a:prstGeom prst="roundRect">
              <a:avLst/>
            </a:prstGeom>
            <a:noFill/>
            <a:ln w="19050">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lIns="684000" rIns="72000" rtlCol="0" anchor="ctr"/>
            <a:lstStyle/>
            <a:p>
              <a:pPr lvl="0" algn="l">
                <a:spcAft>
                  <a:spcPts val="800"/>
                </a:spcAft>
              </a:pPr>
              <a:r>
                <a:rPr lang="de-DE" sz="1400" dirty="0">
                  <a:solidFill>
                    <a:schemeClr val="tx1"/>
                  </a:solidFill>
                  <a:effectLst/>
                  <a:latin typeface="+mj-lt"/>
                  <a:ea typeface="Calibri" panose="020F0502020204030204" pitchFamily="34" charset="0"/>
                  <a:cs typeface="Times New Roman" panose="02020603050405020304" pitchFamily="18" charset="0"/>
                </a:rPr>
                <a:t>Klimaschutz ist ein Thema, das nicht nur unsere Gesellschaft stark beschäftigt. Auch bei Investitionen und langfristigen Kundenbeziehungen spielt das Thema eine immer größere Rolle. Durch Änderungen in der Gesetzlage, wie beispielsweise das </a:t>
              </a:r>
              <a:r>
                <a:rPr lang="de-DE" sz="1400" b="1" dirty="0">
                  <a:solidFill>
                    <a:schemeClr val="tx1"/>
                  </a:solidFill>
                  <a:effectLst/>
                  <a:latin typeface="+mj-lt"/>
                  <a:ea typeface="Calibri" panose="020F0502020204030204" pitchFamily="34" charset="0"/>
                  <a:cs typeface="Times New Roman" panose="02020603050405020304" pitchFamily="18" charset="0"/>
                </a:rPr>
                <a:t>Lieferkettensorgfaltspflichtengesetz</a:t>
              </a:r>
              <a:r>
                <a:rPr lang="de-DE" sz="1400" dirty="0">
                  <a:solidFill>
                    <a:schemeClr val="tx1"/>
                  </a:solidFill>
                  <a:effectLst/>
                  <a:latin typeface="+mj-lt"/>
                  <a:ea typeface="Calibri" panose="020F0502020204030204" pitchFamily="34" charset="0"/>
                  <a:cs typeface="Times New Roman" panose="02020603050405020304" pitchFamily="18" charset="0"/>
                </a:rPr>
                <a:t> oder die </a:t>
              </a:r>
              <a:r>
                <a:rPr lang="de-DE" sz="1400" b="1" dirty="0">
                  <a:solidFill>
                    <a:schemeClr val="tx1"/>
                  </a:solidFill>
                  <a:effectLst/>
                  <a:latin typeface="+mj-lt"/>
                  <a:ea typeface="Calibri" panose="020F0502020204030204" pitchFamily="34" charset="0"/>
                  <a:cs typeface="Times New Roman" panose="02020603050405020304" pitchFamily="18" charset="0"/>
                </a:rPr>
                <a:t>CSRD</a:t>
              </a:r>
              <a:r>
                <a:rPr lang="de-DE" sz="1400" dirty="0">
                  <a:solidFill>
                    <a:schemeClr val="tx1"/>
                  </a:solidFill>
                  <a:effectLst/>
                  <a:latin typeface="+mj-lt"/>
                  <a:ea typeface="Calibri" panose="020F0502020204030204" pitchFamily="34" charset="0"/>
                  <a:cs typeface="Times New Roman" panose="02020603050405020304" pitchFamily="18" charset="0"/>
                </a:rPr>
                <a:t> müssen auch Ihre Geschäftspartner in Richtung Nachhaltigkeit denken. </a:t>
              </a:r>
            </a:p>
            <a:p>
              <a:pPr lvl="0" algn="l">
                <a:spcAft>
                  <a:spcPts val="800"/>
                </a:spcAft>
              </a:pPr>
              <a:r>
                <a:rPr lang="de-DE" sz="1400" dirty="0">
                  <a:solidFill>
                    <a:schemeClr val="tx1"/>
                  </a:solidFill>
                  <a:effectLst/>
                  <a:latin typeface="+mj-lt"/>
                  <a:ea typeface="Calibri" panose="020F0502020204030204" pitchFamily="34" charset="0"/>
                  <a:cs typeface="Times New Roman" panose="02020603050405020304" pitchFamily="18" charset="0"/>
                </a:rPr>
                <a:t>Durch die Kommunikation Ihrer Maßnahmen und Fortschritte erfahren wichtige Stakeholder, dass Sie sich einsetzen. Somit</a:t>
              </a:r>
              <a:r>
                <a:rPr lang="de-DE" sz="1400" b="1" dirty="0">
                  <a:solidFill>
                    <a:schemeClr val="tx1"/>
                  </a:solidFill>
                  <a:effectLst/>
                  <a:latin typeface="+mj-lt"/>
                  <a:ea typeface="Calibri" panose="020F0502020204030204" pitchFamily="34" charset="0"/>
                  <a:cs typeface="Times New Roman" panose="02020603050405020304" pitchFamily="18" charset="0"/>
                </a:rPr>
                <a:t> geben Sie Ihren Zielgruppen einen wichtigen Grund, sich für Sie zu entscheiden</a:t>
              </a:r>
              <a:r>
                <a:rPr lang="de-DE" sz="1400" dirty="0">
                  <a:solidFill>
                    <a:schemeClr val="tx1"/>
                  </a:solidFill>
                  <a:effectLst/>
                  <a:latin typeface="+mj-lt"/>
                  <a:ea typeface="Calibri" panose="020F0502020204030204" pitchFamily="34" charset="0"/>
                  <a:cs typeface="Times New Roman" panose="02020603050405020304" pitchFamily="18" charset="0"/>
                </a:rPr>
                <a:t>.</a:t>
              </a:r>
            </a:p>
          </p:txBody>
        </p:sp>
        <p:sp>
          <p:nvSpPr>
            <p:cNvPr id="18" name="Flussdiagramm: Verbinder zu einer anderen Seite 17">
              <a:extLst>
                <a:ext uri="{FF2B5EF4-FFF2-40B4-BE49-F238E27FC236}">
                  <a16:creationId xmlns:a16="http://schemas.microsoft.com/office/drawing/2014/main" id="{AE259D27-A365-49B9-99E9-1D63A9067354}"/>
                </a:ext>
              </a:extLst>
            </p:cNvPr>
            <p:cNvSpPr/>
            <p:nvPr/>
          </p:nvSpPr>
          <p:spPr bwMode="auto">
            <a:xfrm rot="16200000">
              <a:off x="1072974" y="1233013"/>
              <a:ext cx="1482986" cy="2332927"/>
            </a:xfrm>
            <a:prstGeom prst="flowChartOffpageConnector">
              <a:avLst/>
            </a:prstGeom>
            <a:solidFill>
              <a:srgbClr val="3B687F"/>
            </a:solidFill>
            <a:ln w="9525" cap="flat" cmpd="sng" algn="ctr">
              <a:solidFill>
                <a:srgbClr val="3B687F"/>
              </a:solidFill>
              <a:prstDash val="solid"/>
              <a:round/>
              <a:headEnd type="none" w="med" len="med"/>
              <a:tailEnd type="none" w="med" len="med"/>
            </a:ln>
            <a:effectLst/>
          </p:spPr>
          <p:txBody>
            <a:bodyPr vert="vert" wrap="square" lIns="91440" tIns="45720" rIns="91440" bIns="45720" numCol="1" rtlCol="0" anchor="ctr" anchorCtr="1" compatLnSpc="1">
              <a:prstTxWarp prst="textNoShape">
                <a:avLst/>
              </a:prstTxWarp>
            </a:bodyPr>
            <a:lstStyle/>
            <a:p>
              <a:pPr algn="ctr"/>
              <a:r>
                <a:rPr lang="de-DE" sz="1800" dirty="0">
                  <a:solidFill>
                    <a:schemeClr val="bg1"/>
                  </a:solidFill>
                </a:rPr>
                <a:t>Wettbewerbs-vorteil</a:t>
              </a:r>
            </a:p>
          </p:txBody>
        </p:sp>
      </p:grpSp>
      <p:grpSp>
        <p:nvGrpSpPr>
          <p:cNvPr id="19" name="Gruppieren 18">
            <a:extLst>
              <a:ext uri="{FF2B5EF4-FFF2-40B4-BE49-F238E27FC236}">
                <a16:creationId xmlns:a16="http://schemas.microsoft.com/office/drawing/2014/main" id="{A80AB223-0257-4F44-A31E-55B1A87BE8BE}"/>
              </a:ext>
            </a:extLst>
          </p:cNvPr>
          <p:cNvGrpSpPr/>
          <p:nvPr/>
        </p:nvGrpSpPr>
        <p:grpSpPr>
          <a:xfrm>
            <a:off x="623394" y="4913332"/>
            <a:ext cx="5183998" cy="1404002"/>
            <a:chOff x="648005" y="1657981"/>
            <a:chExt cx="5366859" cy="1563151"/>
          </a:xfrm>
        </p:grpSpPr>
        <p:sp>
          <p:nvSpPr>
            <p:cNvPr id="20" name="Rechteck: abgerundete Ecken 19">
              <a:extLst>
                <a:ext uri="{FF2B5EF4-FFF2-40B4-BE49-F238E27FC236}">
                  <a16:creationId xmlns:a16="http://schemas.microsoft.com/office/drawing/2014/main" id="{3252945E-F874-475F-83FB-DFE1ECE96B19}"/>
                </a:ext>
              </a:extLst>
            </p:cNvPr>
            <p:cNvSpPr/>
            <p:nvPr/>
          </p:nvSpPr>
          <p:spPr>
            <a:xfrm>
              <a:off x="2379113" y="1657983"/>
              <a:ext cx="3635751" cy="1563149"/>
            </a:xfrm>
            <a:prstGeom prst="roundRect">
              <a:avLst/>
            </a:prstGeom>
            <a:noFill/>
            <a:ln w="19050">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lIns="684000" rIns="72000" rtlCol="0" anchor="ctr"/>
            <a:lstStyle/>
            <a:p>
              <a:pPr lvl="0" algn="l">
                <a:spcAft>
                  <a:spcPts val="800"/>
                </a:spcAft>
              </a:pPr>
              <a:r>
                <a:rPr lang="de-DE" sz="1400" dirty="0">
                  <a:solidFill>
                    <a:schemeClr val="tx1"/>
                  </a:solidFill>
                  <a:effectLst/>
                  <a:latin typeface="+mj-lt"/>
                  <a:ea typeface="Calibri" panose="020F0502020204030204" pitchFamily="34" charset="0"/>
                  <a:cs typeface="Times New Roman" panose="02020603050405020304" pitchFamily="18" charset="0"/>
                </a:rPr>
                <a:t>Verbessern Sie durch den Dialog Ihre Kundenbindung und schaffen Sie Transparenz rund um klimarelevante Fragen.</a:t>
              </a:r>
            </a:p>
          </p:txBody>
        </p:sp>
        <p:sp>
          <p:nvSpPr>
            <p:cNvPr id="21" name="Flussdiagramm: Verbinder zu einer anderen Seite 20">
              <a:extLst>
                <a:ext uri="{FF2B5EF4-FFF2-40B4-BE49-F238E27FC236}">
                  <a16:creationId xmlns:a16="http://schemas.microsoft.com/office/drawing/2014/main" id="{67D88DB8-3820-4D76-9BF4-031E0DD8B8CE}"/>
                </a:ext>
              </a:extLst>
            </p:cNvPr>
            <p:cNvSpPr/>
            <p:nvPr/>
          </p:nvSpPr>
          <p:spPr bwMode="auto">
            <a:xfrm rot="16200000">
              <a:off x="1032895" y="1273091"/>
              <a:ext cx="1563147" cy="2332927"/>
            </a:xfrm>
            <a:prstGeom prst="flowChartOffpageConnector">
              <a:avLst/>
            </a:prstGeom>
            <a:solidFill>
              <a:srgbClr val="3B687F"/>
            </a:solidFill>
            <a:ln w="9525" cap="flat" cmpd="sng" algn="ctr">
              <a:solidFill>
                <a:srgbClr val="3B687F"/>
              </a:solidFill>
              <a:prstDash val="solid"/>
              <a:round/>
              <a:headEnd type="none" w="med" len="med"/>
              <a:tailEnd type="none" w="med" len="med"/>
            </a:ln>
            <a:effectLst/>
          </p:spPr>
          <p:txBody>
            <a:bodyPr vert="vert" wrap="square" lIns="91440" tIns="45720" rIns="91440" bIns="45720" numCol="1" rtlCol="0" anchor="ctr" anchorCtr="1" compatLnSpc="1">
              <a:prstTxWarp prst="textNoShape">
                <a:avLst/>
              </a:prstTxWarp>
            </a:bodyPr>
            <a:lstStyle/>
            <a:p>
              <a:pPr algn="ctr"/>
              <a:r>
                <a:rPr lang="de-DE" sz="1800" dirty="0">
                  <a:solidFill>
                    <a:schemeClr val="bg1"/>
                  </a:solidFill>
                </a:rPr>
                <a:t>Kundenbindung</a:t>
              </a:r>
            </a:p>
          </p:txBody>
        </p:sp>
      </p:grpSp>
      <p:grpSp>
        <p:nvGrpSpPr>
          <p:cNvPr id="26" name="Gruppieren 25">
            <a:extLst>
              <a:ext uri="{FF2B5EF4-FFF2-40B4-BE49-F238E27FC236}">
                <a16:creationId xmlns:a16="http://schemas.microsoft.com/office/drawing/2014/main" id="{ADEC7143-5D59-4451-807A-2CBDC6902ABD}"/>
              </a:ext>
            </a:extLst>
          </p:cNvPr>
          <p:cNvGrpSpPr/>
          <p:nvPr/>
        </p:nvGrpSpPr>
        <p:grpSpPr>
          <a:xfrm>
            <a:off x="623392" y="3622118"/>
            <a:ext cx="10728000" cy="908889"/>
            <a:chOff x="903045" y="3507661"/>
            <a:chExt cx="10739575" cy="1073467"/>
          </a:xfrm>
        </p:grpSpPr>
        <p:sp>
          <p:nvSpPr>
            <p:cNvPr id="10" name="Rechteck: abgerundete Ecken 9">
              <a:extLst>
                <a:ext uri="{FF2B5EF4-FFF2-40B4-BE49-F238E27FC236}">
                  <a16:creationId xmlns:a16="http://schemas.microsoft.com/office/drawing/2014/main" id="{29E908AD-9D5C-4281-94EF-8A3DB6AED8F1}"/>
                </a:ext>
              </a:extLst>
            </p:cNvPr>
            <p:cNvSpPr/>
            <p:nvPr/>
          </p:nvSpPr>
          <p:spPr>
            <a:xfrm>
              <a:off x="903045" y="3507661"/>
              <a:ext cx="9016879" cy="1073467"/>
            </a:xfrm>
            <a:prstGeom prst="roundRect">
              <a:avLst/>
            </a:prstGeom>
            <a:noFill/>
            <a:ln w="19050">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Ins="576000" rtlCol="0" anchor="ctr"/>
            <a:lstStyle/>
            <a:p>
              <a:pPr lvl="0" algn="l">
                <a:spcAft>
                  <a:spcPts val="800"/>
                </a:spcAft>
              </a:pPr>
              <a:r>
                <a:rPr lang="de-DE" sz="1400" dirty="0">
                  <a:solidFill>
                    <a:schemeClr val="tx1"/>
                  </a:solidFill>
                  <a:effectLst/>
                  <a:latin typeface="+mj-lt"/>
                  <a:ea typeface="Calibri" panose="020F0502020204030204" pitchFamily="34" charset="0"/>
                  <a:cs typeface="Times New Roman" panose="02020603050405020304" pitchFamily="18" charset="0"/>
                </a:rPr>
                <a:t>Durch Ihre Außenkommunikation </a:t>
              </a:r>
              <a:r>
                <a:rPr lang="de-DE" sz="1400" dirty="0">
                  <a:solidFill>
                    <a:schemeClr val="tx1"/>
                  </a:solidFill>
                  <a:latin typeface="+mj-lt"/>
                  <a:ea typeface="Calibri" panose="020F0502020204030204" pitchFamily="34" charset="0"/>
                  <a:cs typeface="Times New Roman" panose="02020603050405020304" pitchFamily="18" charset="0"/>
                </a:rPr>
                <a:t>pflegen</a:t>
              </a:r>
              <a:r>
                <a:rPr lang="de-DE" sz="1400" dirty="0">
                  <a:solidFill>
                    <a:schemeClr val="tx1"/>
                  </a:solidFill>
                  <a:effectLst/>
                  <a:latin typeface="+mj-lt"/>
                  <a:ea typeface="Calibri" panose="020F0502020204030204" pitchFamily="34" charset="0"/>
                  <a:cs typeface="Times New Roman" panose="02020603050405020304" pitchFamily="18" charset="0"/>
                </a:rPr>
                <a:t> Sie Ihr positives Image. Dadurch können Ihre Kunden und Geschäftspartner positiv über Sie sprechen und Ihre Produkte und Dienstleistungen </a:t>
              </a:r>
              <a:br>
                <a:rPr lang="de-DE" sz="1400" dirty="0">
                  <a:solidFill>
                    <a:schemeClr val="tx1"/>
                  </a:solidFill>
                  <a:effectLst/>
                  <a:latin typeface="+mj-lt"/>
                  <a:ea typeface="Calibri" panose="020F0502020204030204" pitchFamily="34" charset="0"/>
                  <a:cs typeface="Times New Roman" panose="02020603050405020304" pitchFamily="18" charset="0"/>
                </a:rPr>
              </a:br>
              <a:r>
                <a:rPr lang="de-DE" sz="1400" dirty="0">
                  <a:solidFill>
                    <a:schemeClr val="tx1"/>
                  </a:solidFill>
                  <a:effectLst/>
                  <a:latin typeface="+mj-lt"/>
                  <a:ea typeface="Calibri" panose="020F0502020204030204" pitchFamily="34" charset="0"/>
                  <a:cs typeface="Times New Roman" panose="02020603050405020304" pitchFamily="18" charset="0"/>
                </a:rPr>
                <a:t>oder Ihr Unternehmen weiterempfehlen.</a:t>
              </a:r>
            </a:p>
          </p:txBody>
        </p:sp>
        <p:sp>
          <p:nvSpPr>
            <p:cNvPr id="25" name="Flussdiagramm: Verbinder zu einer anderen Seite 24">
              <a:extLst>
                <a:ext uri="{FF2B5EF4-FFF2-40B4-BE49-F238E27FC236}">
                  <a16:creationId xmlns:a16="http://schemas.microsoft.com/office/drawing/2014/main" id="{9D007EEA-7797-4785-B458-513D54D95C47}"/>
                </a:ext>
              </a:extLst>
            </p:cNvPr>
            <p:cNvSpPr/>
            <p:nvPr/>
          </p:nvSpPr>
          <p:spPr bwMode="auto">
            <a:xfrm rot="5400000">
              <a:off x="9939423" y="2877931"/>
              <a:ext cx="1073467" cy="2332927"/>
            </a:xfrm>
            <a:prstGeom prst="flowChartOffpageConnector">
              <a:avLst/>
            </a:prstGeom>
            <a:solidFill>
              <a:srgbClr val="3B687F"/>
            </a:solidFill>
            <a:ln w="9525" cap="flat" cmpd="sng" algn="ctr">
              <a:solidFill>
                <a:srgbClr val="3B687F"/>
              </a:solidFill>
              <a:prstDash val="solid"/>
              <a:round/>
              <a:headEnd type="none" w="med" len="med"/>
              <a:tailEnd type="none" w="med" len="med"/>
            </a:ln>
            <a:effectLst/>
          </p:spPr>
          <p:txBody>
            <a:bodyPr vert="vert270" wrap="square" lIns="91440" tIns="45720" rIns="91440" bIns="45720" numCol="1" rtlCol="0" anchor="ctr" anchorCtr="1" compatLnSpc="1">
              <a:prstTxWarp prst="textNoShape">
                <a:avLst/>
              </a:prstTxWarp>
            </a:bodyPr>
            <a:lstStyle/>
            <a:p>
              <a:pPr algn="ctr"/>
              <a:r>
                <a:rPr lang="de-DE" sz="1800" dirty="0">
                  <a:solidFill>
                    <a:schemeClr val="bg1"/>
                  </a:solidFill>
                </a:rPr>
                <a:t>Positives Image</a:t>
              </a:r>
            </a:p>
          </p:txBody>
        </p:sp>
      </p:grpSp>
      <p:grpSp>
        <p:nvGrpSpPr>
          <p:cNvPr id="3" name="Gruppieren 2">
            <a:extLst>
              <a:ext uri="{FF2B5EF4-FFF2-40B4-BE49-F238E27FC236}">
                <a16:creationId xmlns:a16="http://schemas.microsoft.com/office/drawing/2014/main" id="{95882907-F186-4891-A302-6C31798EB593}"/>
              </a:ext>
            </a:extLst>
          </p:cNvPr>
          <p:cNvGrpSpPr/>
          <p:nvPr/>
        </p:nvGrpSpPr>
        <p:grpSpPr>
          <a:xfrm>
            <a:off x="6168010" y="4890740"/>
            <a:ext cx="5184573" cy="1404000"/>
            <a:chOff x="4617362" y="5840386"/>
            <a:chExt cx="5184573" cy="956034"/>
          </a:xfrm>
        </p:grpSpPr>
        <p:sp>
          <p:nvSpPr>
            <p:cNvPr id="15" name="Rechteck: abgerundete Ecken 14">
              <a:extLst>
                <a:ext uri="{FF2B5EF4-FFF2-40B4-BE49-F238E27FC236}">
                  <a16:creationId xmlns:a16="http://schemas.microsoft.com/office/drawing/2014/main" id="{73AA0CD2-DC4C-4F47-820B-47104CD13721}"/>
                </a:ext>
              </a:extLst>
            </p:cNvPr>
            <p:cNvSpPr/>
            <p:nvPr/>
          </p:nvSpPr>
          <p:spPr>
            <a:xfrm>
              <a:off x="4617362" y="5860315"/>
              <a:ext cx="3830021" cy="936103"/>
            </a:xfrm>
            <a:prstGeom prst="roundRect">
              <a:avLst/>
            </a:prstGeom>
            <a:noFill/>
            <a:ln w="19050">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lIns="108000" rIns="360000" rtlCol="0" anchor="ctr"/>
            <a:lstStyle/>
            <a:p>
              <a:pPr lvl="0" algn="l">
                <a:spcAft>
                  <a:spcPts val="800"/>
                </a:spcAft>
              </a:pPr>
              <a:r>
                <a:rPr lang="de-DE" sz="1400" dirty="0">
                  <a:solidFill>
                    <a:schemeClr val="tx1"/>
                  </a:solidFill>
                  <a:effectLst/>
                  <a:latin typeface="+mj-lt"/>
                  <a:ea typeface="Calibri" panose="020F0502020204030204" pitchFamily="34" charset="0"/>
                  <a:cs typeface="Times New Roman" panose="02020603050405020304" pitchFamily="18" charset="0"/>
                </a:rPr>
                <a:t>Sprechen Sie durch Ihr Klima-engagement neue Zielgruppen an.</a:t>
              </a:r>
            </a:p>
            <a:p>
              <a:pPr lvl="0" algn="l">
                <a:spcAft>
                  <a:spcPts val="800"/>
                </a:spcAft>
              </a:pPr>
              <a:r>
                <a:rPr lang="de-DE" sz="1400" dirty="0">
                  <a:solidFill>
                    <a:schemeClr val="tx1"/>
                  </a:solidFill>
                  <a:effectLst/>
                  <a:latin typeface="+mj-lt"/>
                  <a:ea typeface="Calibri" panose="020F0502020204030204" pitchFamily="34" charset="0"/>
                  <a:cs typeface="Times New Roman" panose="02020603050405020304" pitchFamily="18" charset="0"/>
                </a:rPr>
                <a:t>Auch potenzielle Fachkräfte </a:t>
              </a:r>
              <a:br>
                <a:rPr lang="de-DE" sz="1400" dirty="0">
                  <a:solidFill>
                    <a:schemeClr val="tx1"/>
                  </a:solidFill>
                  <a:effectLst/>
                  <a:latin typeface="+mj-lt"/>
                  <a:ea typeface="Calibri" panose="020F0502020204030204" pitchFamily="34" charset="0"/>
                  <a:cs typeface="Times New Roman" panose="02020603050405020304" pitchFamily="18" charset="0"/>
                </a:rPr>
              </a:br>
              <a:r>
                <a:rPr lang="de-DE" sz="1400" dirty="0">
                  <a:solidFill>
                    <a:schemeClr val="tx1"/>
                  </a:solidFill>
                  <a:effectLst/>
                  <a:latin typeface="+mj-lt"/>
                  <a:ea typeface="Calibri" panose="020F0502020204030204" pitchFamily="34" charset="0"/>
                  <a:cs typeface="Times New Roman" panose="02020603050405020304" pitchFamily="18" charset="0"/>
                </a:rPr>
                <a:t>können durch Ihr Engagement angesprochen werden.</a:t>
              </a:r>
            </a:p>
          </p:txBody>
        </p:sp>
        <p:sp>
          <p:nvSpPr>
            <p:cNvPr id="23" name="Flussdiagramm: Verbinder zu einer anderen Seite 22">
              <a:extLst>
                <a:ext uri="{FF2B5EF4-FFF2-40B4-BE49-F238E27FC236}">
                  <a16:creationId xmlns:a16="http://schemas.microsoft.com/office/drawing/2014/main" id="{A55F8A9C-CBCF-4FB1-BA5C-2CB1659E909F}"/>
                </a:ext>
              </a:extLst>
            </p:cNvPr>
            <p:cNvSpPr/>
            <p:nvPr/>
          </p:nvSpPr>
          <p:spPr bwMode="auto">
            <a:xfrm rot="5400000">
              <a:off x="8157455" y="5151939"/>
              <a:ext cx="956034" cy="2332927"/>
            </a:xfrm>
            <a:prstGeom prst="flowChartOffpageConnector">
              <a:avLst/>
            </a:prstGeom>
            <a:solidFill>
              <a:srgbClr val="3B687F"/>
            </a:solidFill>
            <a:ln w="9525" cap="flat" cmpd="sng" algn="ctr">
              <a:solidFill>
                <a:srgbClr val="3B687F"/>
              </a:solidFill>
              <a:prstDash val="solid"/>
              <a:round/>
              <a:headEnd type="none" w="med" len="med"/>
              <a:tailEnd type="none" w="med" len="med"/>
            </a:ln>
            <a:effectLst/>
          </p:spPr>
          <p:txBody>
            <a:bodyPr vert="vert270" wrap="square" lIns="91440" tIns="45720" rIns="91440" bIns="45720" numCol="1" rtlCol="0" anchor="ctr" anchorCtr="1" compatLnSpc="1">
              <a:prstTxWarp prst="textNoShape">
                <a:avLst/>
              </a:prstTxWarp>
            </a:bodyPr>
            <a:lstStyle/>
            <a:p>
              <a:pPr algn="ctr"/>
              <a:r>
                <a:rPr lang="de-DE" sz="1800" dirty="0">
                  <a:solidFill>
                    <a:schemeClr val="bg1"/>
                  </a:solidFill>
                </a:rPr>
                <a:t>Neue Zielgruppen</a:t>
              </a:r>
            </a:p>
          </p:txBody>
        </p:sp>
      </p:grpSp>
      <p:sp>
        <p:nvSpPr>
          <p:cNvPr id="22"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249338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E280D2-7EF6-4E77-83A2-2FAEE93AB645}"/>
              </a:ext>
            </a:extLst>
          </p:cNvPr>
          <p:cNvSpPr>
            <a:spLocks noGrp="1"/>
          </p:cNvSpPr>
          <p:nvPr>
            <p:ph type="title"/>
          </p:nvPr>
        </p:nvSpPr>
        <p:spPr/>
        <p:txBody>
          <a:bodyPr/>
          <a:lstStyle/>
          <a:p>
            <a:r>
              <a:rPr lang="de-DE" dirty="0"/>
              <a:t>Das haben Sie gelernt</a:t>
            </a:r>
          </a:p>
        </p:txBody>
      </p:sp>
      <p:sp>
        <p:nvSpPr>
          <p:cNvPr id="6" name="Foliennummernplatzhalter 5">
            <a:extLst>
              <a:ext uri="{FF2B5EF4-FFF2-40B4-BE49-F238E27FC236}">
                <a16:creationId xmlns:a16="http://schemas.microsoft.com/office/drawing/2014/main" id="{55C42191-2D44-41D0-A7C3-F9ACF76B7576}"/>
              </a:ext>
            </a:extLst>
          </p:cNvPr>
          <p:cNvSpPr>
            <a:spLocks noGrp="1"/>
          </p:cNvSpPr>
          <p:nvPr>
            <p:ph type="sldNum" sz="quarter" idx="4"/>
          </p:nvPr>
        </p:nvSpPr>
        <p:spPr/>
        <p:txBody>
          <a:bodyPr/>
          <a:lstStyle/>
          <a:p>
            <a:fld id="{894680D0-7A83-433A-9719-C4143F27F647}" type="slidenum">
              <a:rPr lang="de-DE" smtClean="0"/>
              <a:pPr/>
              <a:t>16</a:t>
            </a:fld>
            <a:endParaRPr lang="de-DE" dirty="0"/>
          </a:p>
        </p:txBody>
      </p:sp>
      <p:sp>
        <p:nvSpPr>
          <p:cNvPr id="15" name="Rechteck 14">
            <a:extLst>
              <a:ext uri="{FF2B5EF4-FFF2-40B4-BE49-F238E27FC236}">
                <a16:creationId xmlns:a16="http://schemas.microsoft.com/office/drawing/2014/main" id="{E3DFAAD9-5C62-40B6-BEF6-0245D79807B8}"/>
              </a:ext>
            </a:extLst>
          </p:cNvPr>
          <p:cNvSpPr/>
          <p:nvPr/>
        </p:nvSpPr>
        <p:spPr bwMode="auto">
          <a:xfrm>
            <a:off x="6528048" y="1887885"/>
            <a:ext cx="5117815" cy="4493443"/>
          </a:xfrm>
          <a:prstGeom prst="rect">
            <a:avLst/>
          </a:prstGeom>
          <a:solidFill>
            <a:srgbClr val="3B687F">
              <a:alpha val="25098"/>
            </a:srgbClr>
          </a:solidFill>
          <a:ln w="9525" cap="flat" cmpd="sng" algn="ctr">
            <a:noFill/>
            <a:prstDash val="solid"/>
            <a:round/>
            <a:headEnd type="none" w="med" len="med"/>
            <a:tailEnd type="none" w="med" len="med"/>
          </a:ln>
          <a:effectLst/>
        </p:spPr>
        <p:txBody>
          <a:bodyPr vert="horz" wrap="square" lIns="180000" tIns="45720" rIns="180000" bIns="45720" numCol="1" rtlCol="0" anchor="ctr" anchorCtr="1"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Tx/>
              <a:buNone/>
              <a:tabLst/>
            </a:pPr>
            <a:r>
              <a:rPr lang="de-DE" sz="1400" b="1" dirty="0">
                <a:latin typeface="+mn-lt"/>
              </a:rPr>
              <a:t>Fallbeispiel: Kommunikation der </a:t>
            </a:r>
            <a:r>
              <a:rPr lang="de-DE" sz="1400" b="1" dirty="0"/>
              <a:t>Molkerei Weitblick </a:t>
            </a:r>
          </a:p>
          <a:p>
            <a:pPr marL="0" marR="0" indent="0" algn="l" defTabSz="914400" rtl="0" eaLnBrk="0" fontAlgn="base" latinLnBrk="0" hangingPunct="0">
              <a:lnSpc>
                <a:spcPct val="150000"/>
              </a:lnSpc>
              <a:spcBef>
                <a:spcPct val="0"/>
              </a:spcBef>
              <a:spcAft>
                <a:spcPct val="0"/>
              </a:spcAft>
              <a:buClrTx/>
              <a:buSzTx/>
              <a:buFontTx/>
              <a:buNone/>
              <a:tabLst/>
            </a:pPr>
            <a:r>
              <a:rPr lang="de-DE" sz="1400" dirty="0">
                <a:effectLst/>
                <a:latin typeface="+mn-lt"/>
                <a:ea typeface="Calibri" panose="020F0502020204030204" pitchFamily="34" charset="0"/>
                <a:cs typeface="Times New Roman" panose="02020603050405020304" pitchFamily="18" charset="0"/>
              </a:rPr>
              <a:t>Kathrin Ehrlich versteht, dass es sich für den Molkereibetrieb lohnt, das Engagement nach außen zu kommunizieren. So weiß auch die große Verpackungsfirma, mit der sie kooperiert, dass die Molkerei mit der Zeit geht </a:t>
            </a:r>
            <a:r>
              <a:rPr lang="de-DE" sz="1400" dirty="0">
                <a:latin typeface="+mn-lt"/>
                <a:ea typeface="Calibri" panose="020F0502020204030204" pitchFamily="34" charset="0"/>
                <a:cs typeface="Times New Roman" panose="02020603050405020304" pitchFamily="18" charset="0"/>
              </a:rPr>
              <a:t>und sich auf lange Sicht über gesetzliche Anforderungen hinaus engagieren wird. F</a:t>
            </a:r>
            <a:r>
              <a:rPr lang="de-DE" sz="1400" dirty="0">
                <a:effectLst/>
                <a:latin typeface="+mn-lt"/>
                <a:ea typeface="Calibri" panose="020F0502020204030204" pitchFamily="34" charset="0"/>
                <a:cs typeface="Times New Roman" panose="02020603050405020304" pitchFamily="18" charset="0"/>
              </a:rPr>
              <a:t>ür umweltorientierte </a:t>
            </a:r>
            <a:r>
              <a:rPr lang="de-DE" sz="1400" dirty="0">
                <a:latin typeface="+mn-lt"/>
                <a:ea typeface="Calibri" panose="020F0502020204030204" pitchFamily="34" charset="0"/>
                <a:cs typeface="Times New Roman" panose="02020603050405020304" pitchFamily="18" charset="0"/>
              </a:rPr>
              <a:t>K</a:t>
            </a:r>
            <a:r>
              <a:rPr lang="de-DE" sz="1400" dirty="0">
                <a:effectLst/>
                <a:latin typeface="+mn-lt"/>
                <a:ea typeface="Calibri" panose="020F0502020204030204" pitchFamily="34" charset="0"/>
                <a:cs typeface="Times New Roman" panose="02020603050405020304" pitchFamily="18" charset="0"/>
              </a:rPr>
              <a:t>onsumenten ist der Einsatz des Unternehmens ein Grund zum Kauf. </a:t>
            </a:r>
          </a:p>
          <a:p>
            <a:pPr lvl="2" algn="l">
              <a:lnSpc>
                <a:spcPct val="150000"/>
              </a:lnSpc>
              <a:spcAft>
                <a:spcPts val="800"/>
              </a:spcAft>
            </a:pPr>
            <a:r>
              <a:rPr lang="de-DE" sz="1400" dirty="0">
                <a:effectLst/>
                <a:latin typeface="+mn-lt"/>
                <a:ea typeface="Calibri" panose="020F0502020204030204" pitchFamily="34" charset="0"/>
                <a:cs typeface="Times New Roman" panose="02020603050405020304" pitchFamily="18" charset="0"/>
              </a:rPr>
              <a:t>Doch so recht traut sich Kathrin Ehrlich nicht, die Klimaschutzbemühungen nach außen zu kommunizieren. </a:t>
            </a:r>
            <a:r>
              <a:rPr lang="de-DE" sz="1400" dirty="0">
                <a:latin typeface="+mn-lt"/>
                <a:ea typeface="Calibri" panose="020F0502020204030204" pitchFamily="34" charset="0"/>
                <a:cs typeface="Times New Roman" panose="02020603050405020304" pitchFamily="18" charset="0"/>
              </a:rPr>
              <a:t>„</a:t>
            </a:r>
            <a:r>
              <a:rPr lang="de-DE" sz="1400" b="1" dirty="0">
                <a:effectLst/>
                <a:latin typeface="+mn-lt"/>
                <a:ea typeface="Calibri" panose="020F0502020204030204" pitchFamily="34" charset="0"/>
                <a:cs typeface="Times New Roman" panose="02020603050405020304" pitchFamily="18" charset="0"/>
              </a:rPr>
              <a:t>Was, wenn die Öffentlichkeit </a:t>
            </a:r>
            <a:r>
              <a:rPr lang="de-DE" sz="1400" b="1" dirty="0">
                <a:latin typeface="+mn-lt"/>
                <a:ea typeface="Calibri" panose="020F0502020204030204" pitchFamily="34" charset="0"/>
                <a:cs typeface="Times New Roman" panose="02020603050405020304" pitchFamily="18" charset="0"/>
              </a:rPr>
              <a:t>die</a:t>
            </a:r>
            <a:r>
              <a:rPr lang="de-DE" sz="1400" b="1" dirty="0">
                <a:effectLst/>
                <a:latin typeface="+mn-lt"/>
                <a:ea typeface="Calibri" panose="020F0502020204030204" pitchFamily="34" charset="0"/>
                <a:cs typeface="Times New Roman" panose="02020603050405020304" pitchFamily="18" charset="0"/>
              </a:rPr>
              <a:t> Kommunikation als Greenwashing wahrnimmt?</a:t>
            </a:r>
            <a:r>
              <a:rPr lang="de-DE" sz="1400" dirty="0">
                <a:effectLst/>
                <a:latin typeface="+mn-lt"/>
                <a:ea typeface="Calibri" panose="020F0502020204030204" pitchFamily="34" charset="0"/>
                <a:cs typeface="Times New Roman" panose="02020603050405020304" pitchFamily="18" charset="0"/>
              </a:rPr>
              <a:t>“</a:t>
            </a:r>
          </a:p>
        </p:txBody>
      </p:sp>
      <p:grpSp>
        <p:nvGrpSpPr>
          <p:cNvPr id="9" name="Gruppieren 8">
            <a:extLst>
              <a:ext uri="{FF2B5EF4-FFF2-40B4-BE49-F238E27FC236}">
                <a16:creationId xmlns:a16="http://schemas.microsoft.com/office/drawing/2014/main" id="{A9913E4C-F408-47D3-9B7B-0D6DA46D23CF}"/>
              </a:ext>
            </a:extLst>
          </p:cNvPr>
          <p:cNvGrpSpPr/>
          <p:nvPr/>
        </p:nvGrpSpPr>
        <p:grpSpPr>
          <a:xfrm>
            <a:off x="6671216" y="4823933"/>
            <a:ext cx="914400" cy="1341371"/>
            <a:chOff x="6672064" y="4453853"/>
            <a:chExt cx="914400" cy="1341371"/>
          </a:xfrm>
        </p:grpSpPr>
        <p:pic>
          <p:nvPicPr>
            <p:cNvPr id="16" name="Inhaltsplatzhalter 9" descr="Weibliches Profil mit einfarbiger Füllung">
              <a:extLst>
                <a:ext uri="{FF2B5EF4-FFF2-40B4-BE49-F238E27FC236}">
                  <a16:creationId xmlns:a16="http://schemas.microsoft.com/office/drawing/2014/main" id="{7F1D34BB-739D-4B49-92B1-4BBBF4ED21B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6672064" y="4880824"/>
              <a:ext cx="914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Textfeld 17">
              <a:extLst>
                <a:ext uri="{FF2B5EF4-FFF2-40B4-BE49-F238E27FC236}">
                  <a16:creationId xmlns:a16="http://schemas.microsoft.com/office/drawing/2014/main" id="{5E63C659-1A42-4F46-ACDB-DF0597C87836}"/>
                </a:ext>
              </a:extLst>
            </p:cNvPr>
            <p:cNvSpPr txBox="1"/>
            <p:nvPr/>
          </p:nvSpPr>
          <p:spPr>
            <a:xfrm rot="680862">
              <a:off x="7049604" y="4453853"/>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sp>
          <p:nvSpPr>
            <p:cNvPr id="20" name="Textfeld 19">
              <a:extLst>
                <a:ext uri="{FF2B5EF4-FFF2-40B4-BE49-F238E27FC236}">
                  <a16:creationId xmlns:a16="http://schemas.microsoft.com/office/drawing/2014/main" id="{18BA6F11-CA3F-4481-9F62-B1829DD78C35}"/>
                </a:ext>
              </a:extLst>
            </p:cNvPr>
            <p:cNvSpPr txBox="1"/>
            <p:nvPr/>
          </p:nvSpPr>
          <p:spPr>
            <a:xfrm rot="20318195">
              <a:off x="6898285" y="4603776"/>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grpSp>
      <p:grpSp>
        <p:nvGrpSpPr>
          <p:cNvPr id="4" name="Gruppieren 3">
            <a:extLst>
              <a:ext uri="{FF2B5EF4-FFF2-40B4-BE49-F238E27FC236}">
                <a16:creationId xmlns:a16="http://schemas.microsoft.com/office/drawing/2014/main" id="{78B4E497-526B-4FDD-BB3E-E45EF91C524B}"/>
              </a:ext>
            </a:extLst>
          </p:cNvPr>
          <p:cNvGrpSpPr/>
          <p:nvPr/>
        </p:nvGrpSpPr>
        <p:grpSpPr>
          <a:xfrm>
            <a:off x="670126" y="1623503"/>
            <a:ext cx="5640937" cy="3430054"/>
            <a:chOff x="624391" y="2012840"/>
            <a:chExt cx="5640937" cy="3430054"/>
          </a:xfrm>
        </p:grpSpPr>
        <p:grpSp>
          <p:nvGrpSpPr>
            <p:cNvPr id="23" name="Gruppieren 22">
              <a:extLst>
                <a:ext uri="{FF2B5EF4-FFF2-40B4-BE49-F238E27FC236}">
                  <a16:creationId xmlns:a16="http://schemas.microsoft.com/office/drawing/2014/main" id="{13CCD15E-FD0D-4ADE-BD92-BE1883F95DCF}"/>
                </a:ext>
              </a:extLst>
            </p:cNvPr>
            <p:cNvGrpSpPr/>
            <p:nvPr/>
          </p:nvGrpSpPr>
          <p:grpSpPr>
            <a:xfrm>
              <a:off x="624391" y="2371558"/>
              <a:ext cx="5640937" cy="3071336"/>
              <a:chOff x="602281" y="3383280"/>
              <a:chExt cx="4367880" cy="3071336"/>
            </a:xfrm>
          </p:grpSpPr>
          <p:sp>
            <p:nvSpPr>
              <p:cNvPr id="17" name="Textfeld 16">
                <a:extLst>
                  <a:ext uri="{FF2B5EF4-FFF2-40B4-BE49-F238E27FC236}">
                    <a16:creationId xmlns:a16="http://schemas.microsoft.com/office/drawing/2014/main" id="{C4BCB972-DAB9-4988-9640-16B80CA6DADD}"/>
                  </a:ext>
                </a:extLst>
              </p:cNvPr>
              <p:cNvSpPr txBox="1"/>
              <p:nvPr/>
            </p:nvSpPr>
            <p:spPr>
              <a:xfrm>
                <a:off x="602281" y="3383280"/>
                <a:ext cx="4367880" cy="2960875"/>
              </a:xfrm>
              <a:prstGeom prst="rect">
                <a:avLst/>
              </a:prstGeom>
              <a:noFill/>
            </p:spPr>
            <p:txBody>
              <a:bodyPr wrap="square" rtlCol="0">
                <a:spAutoFit/>
              </a:bodyPr>
              <a:lstStyle/>
              <a:p>
                <a:pPr algn="l">
                  <a:lnSpc>
                    <a:spcPct val="150000"/>
                  </a:lnSpc>
                </a:pPr>
                <a:r>
                  <a:rPr lang="de-DE" sz="1400" b="1" dirty="0"/>
                  <a:t>Das haben Sie gelernt:</a:t>
                </a:r>
              </a:p>
              <a:p>
                <a:pPr algn="l">
                  <a:lnSpc>
                    <a:spcPct val="150000"/>
                  </a:lnSpc>
                </a:pPr>
                <a:r>
                  <a:rPr lang="de-DE" sz="1400" dirty="0"/>
                  <a:t>Sie wissen jetzt, weshalb es sich für Sie lohnt, Ihr Engagement zum Klimaschutz nach außen zu tragen: Sie können damit wichtige Zielgruppen informieren und an sich binden.</a:t>
                </a:r>
              </a:p>
              <a:p>
                <a:pPr algn="l">
                  <a:lnSpc>
                    <a:spcPct val="150000"/>
                  </a:lnSpc>
                </a:pPr>
                <a:endParaRPr lang="de-DE" sz="1400" dirty="0"/>
              </a:p>
              <a:p>
                <a:pPr algn="l">
                  <a:lnSpc>
                    <a:spcPct val="150000"/>
                  </a:lnSpc>
                </a:pPr>
                <a:r>
                  <a:rPr lang="de-DE" sz="1400" b="1" dirty="0"/>
                  <a:t>So geht‘s weiter:</a:t>
                </a:r>
              </a:p>
              <a:p>
                <a:pPr algn="l">
                  <a:lnSpc>
                    <a:spcPct val="150000"/>
                  </a:lnSpc>
                </a:pPr>
                <a:r>
                  <a:rPr lang="de-DE" sz="1400" dirty="0"/>
                  <a:t>Auf den nächsten Folien lernen Sie, worauf Sie bei Ihrer externen Kommunikation achten sollten, um nicht ungewollt falsche Aussagen zu tätigen.</a:t>
                </a:r>
              </a:p>
            </p:txBody>
          </p:sp>
          <p:cxnSp>
            <p:nvCxnSpPr>
              <p:cNvPr id="22" name="Gerader Verbinder 21">
                <a:extLst>
                  <a:ext uri="{FF2B5EF4-FFF2-40B4-BE49-F238E27FC236}">
                    <a16:creationId xmlns:a16="http://schemas.microsoft.com/office/drawing/2014/main" id="{98EEC19C-6FE2-43CD-831F-5F76DECD41FC}"/>
                  </a:ext>
                </a:extLst>
              </p:cNvPr>
              <p:cNvCxnSpPr/>
              <p:nvPr/>
            </p:nvCxnSpPr>
            <p:spPr bwMode="auto">
              <a:xfrm>
                <a:off x="648000" y="6454616"/>
                <a:ext cx="4191047" cy="0"/>
              </a:xfrm>
              <a:prstGeom prst="line">
                <a:avLst/>
              </a:prstGeom>
              <a:solidFill>
                <a:schemeClr val="accent1"/>
              </a:solidFill>
              <a:ln w="76200" cap="flat" cmpd="thinThick"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Gerader Verbinder 24">
              <a:extLst>
                <a:ext uri="{FF2B5EF4-FFF2-40B4-BE49-F238E27FC236}">
                  <a16:creationId xmlns:a16="http://schemas.microsoft.com/office/drawing/2014/main" id="{38B454AE-9A0D-42B6-8E19-B31176776A9F}"/>
                </a:ext>
              </a:extLst>
            </p:cNvPr>
            <p:cNvCxnSpPr/>
            <p:nvPr/>
          </p:nvCxnSpPr>
          <p:spPr bwMode="auto">
            <a:xfrm>
              <a:off x="897432" y="2336555"/>
              <a:ext cx="5270576" cy="0"/>
            </a:xfrm>
            <a:prstGeom prst="line">
              <a:avLst/>
            </a:prstGeom>
            <a:solidFill>
              <a:schemeClr val="accent1"/>
            </a:solidFill>
            <a:ln w="76200" cap="flat" cmpd="thickThin"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Grafik 25" descr="Glühlampe mit einfarbiger Füllung">
              <a:extLst>
                <a:ext uri="{FF2B5EF4-FFF2-40B4-BE49-F238E27FC236}">
                  <a16:creationId xmlns:a16="http://schemas.microsoft.com/office/drawing/2014/main" id="{909B60F8-0924-4B41-A155-5A1A88569E6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0631846">
              <a:off x="656903" y="2140387"/>
              <a:ext cx="280988" cy="280988"/>
            </a:xfrm>
            <a:prstGeom prst="rect">
              <a:avLst/>
            </a:prstGeom>
          </p:spPr>
        </p:pic>
        <p:pic>
          <p:nvPicPr>
            <p:cNvPr id="27" name="Grafik 26" descr="Glühbirne und Zahnrad mit einfarbiger Füllung">
              <a:extLst>
                <a:ext uri="{FF2B5EF4-FFF2-40B4-BE49-F238E27FC236}">
                  <a16:creationId xmlns:a16="http://schemas.microsoft.com/office/drawing/2014/main" id="{A092D0EA-CB4B-4216-AF41-00DF8E3EFE8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652984">
              <a:off x="831848" y="2012840"/>
              <a:ext cx="280988" cy="280988"/>
            </a:xfrm>
            <a:prstGeom prst="rect">
              <a:avLst/>
            </a:prstGeom>
          </p:spPr>
        </p:pic>
      </p:grpSp>
      <p:sp>
        <p:nvSpPr>
          <p:cNvPr id="19"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1257196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545958-2EA8-4822-ACCB-53B3609003E3}"/>
              </a:ext>
            </a:extLst>
          </p:cNvPr>
          <p:cNvSpPr>
            <a:spLocks noGrp="1"/>
          </p:cNvSpPr>
          <p:nvPr>
            <p:ph type="title"/>
          </p:nvPr>
        </p:nvSpPr>
        <p:spPr/>
        <p:txBody>
          <a:bodyPr/>
          <a:lstStyle/>
          <a:p>
            <a:r>
              <a:rPr lang="de-DE" dirty="0"/>
              <a:t>Vorsicht, tappen Sie nicht in die Greenwashing-Falle!</a:t>
            </a:r>
          </a:p>
        </p:txBody>
      </p:sp>
      <p:sp>
        <p:nvSpPr>
          <p:cNvPr id="4" name="Inhaltsplatzhalter 3">
            <a:extLst>
              <a:ext uri="{FF2B5EF4-FFF2-40B4-BE49-F238E27FC236}">
                <a16:creationId xmlns:a16="http://schemas.microsoft.com/office/drawing/2014/main" id="{35210F64-43E0-4AB5-9AA0-D5422BDA1635}"/>
              </a:ext>
            </a:extLst>
          </p:cNvPr>
          <p:cNvSpPr>
            <a:spLocks noGrp="1"/>
          </p:cNvSpPr>
          <p:nvPr>
            <p:ph sz="half" idx="2"/>
          </p:nvPr>
        </p:nvSpPr>
        <p:spPr>
          <a:xfrm>
            <a:off x="6228000" y="1772816"/>
            <a:ext cx="5364000" cy="3600400"/>
          </a:xfrm>
        </p:spPr>
        <p:txBody>
          <a:bodyPr/>
          <a:lstStyle/>
          <a:p>
            <a:pPr marL="0" indent="0">
              <a:lnSpc>
                <a:spcPct val="150000"/>
              </a:lnSpc>
              <a:spcAft>
                <a:spcPts val="800"/>
              </a:spcAft>
              <a:buNone/>
            </a:pPr>
            <a:r>
              <a:rPr lang="de-DE" sz="1400" dirty="0"/>
              <a:t>Die Greenwashing-Kommunikation kann sich dabei entweder auf das gesamte Unternehmen beziehen oder auf einzelne Produkte.</a:t>
            </a:r>
          </a:p>
          <a:p>
            <a:pPr marL="0" indent="0">
              <a:lnSpc>
                <a:spcPct val="150000"/>
              </a:lnSpc>
              <a:spcAft>
                <a:spcPts val="800"/>
              </a:spcAft>
              <a:buNone/>
            </a:pPr>
            <a:r>
              <a:rPr lang="de-DE" sz="1400" dirty="0">
                <a:effectLst/>
                <a:latin typeface="+mj-lt"/>
                <a:ea typeface="Calibri" panose="020F0502020204030204" pitchFamily="34" charset="0"/>
                <a:cs typeface="Times New Roman" panose="02020603050405020304" pitchFamily="18" charset="0"/>
              </a:rPr>
              <a:t>Auf der </a:t>
            </a:r>
            <a:r>
              <a:rPr lang="de-DE" sz="1400" b="1" dirty="0">
                <a:effectLst/>
                <a:latin typeface="+mj-lt"/>
                <a:ea typeface="Calibri" panose="020F0502020204030204" pitchFamily="34" charset="0"/>
                <a:cs typeface="Times New Roman" panose="02020603050405020304" pitchFamily="18" charset="0"/>
              </a:rPr>
              <a:t>Firmenebene</a:t>
            </a:r>
            <a:r>
              <a:rPr lang="de-DE" sz="1400" dirty="0">
                <a:effectLst/>
                <a:latin typeface="+mj-lt"/>
                <a:ea typeface="Calibri" panose="020F0502020204030204" pitchFamily="34" charset="0"/>
                <a:cs typeface="Times New Roman" panose="02020603050405020304" pitchFamily="18" charset="0"/>
              </a:rPr>
              <a:t> spricht man zum Beispiel von Greenwashing, </a:t>
            </a:r>
            <a:r>
              <a:rPr lang="de-DE" sz="1400" b="1" dirty="0">
                <a:effectLst/>
                <a:latin typeface="+mj-lt"/>
                <a:ea typeface="Calibri" panose="020F0502020204030204" pitchFamily="34" charset="0"/>
                <a:cs typeface="Times New Roman" panose="02020603050405020304" pitchFamily="18" charset="0"/>
              </a:rPr>
              <a:t>wenn ein Unternehmen mit nachhaltigen Handlungen wirbt, die: </a:t>
            </a:r>
          </a:p>
          <a:p>
            <a:pPr marL="342900" lvl="0" indent="-342900">
              <a:lnSpc>
                <a:spcPct val="150000"/>
              </a:lnSpc>
              <a:buFont typeface="+mj-lt"/>
              <a:buAutoNum type="arabicPeriod"/>
            </a:pPr>
            <a:r>
              <a:rPr lang="de-DE" sz="1400" b="1" dirty="0">
                <a:effectLst/>
                <a:latin typeface="+mj-lt"/>
                <a:ea typeface="Calibri" panose="020F0502020204030204" pitchFamily="34" charset="0"/>
                <a:cs typeface="Times New Roman" panose="02020603050405020304" pitchFamily="18" charset="0"/>
              </a:rPr>
              <a:t>nicht repräsentativ </a:t>
            </a:r>
            <a:r>
              <a:rPr lang="de-DE" sz="1400" dirty="0">
                <a:effectLst/>
                <a:latin typeface="+mj-lt"/>
                <a:ea typeface="Calibri" panose="020F0502020204030204" pitchFamily="34" charset="0"/>
                <a:cs typeface="Times New Roman" panose="02020603050405020304" pitchFamily="18" charset="0"/>
              </a:rPr>
              <a:t>für das Unternehmen sind, oder</a:t>
            </a:r>
          </a:p>
          <a:p>
            <a:pPr marL="342900" lvl="0" indent="-342900">
              <a:lnSpc>
                <a:spcPct val="150000"/>
              </a:lnSpc>
              <a:buFont typeface="+mj-lt"/>
              <a:buAutoNum type="arabicPeriod"/>
            </a:pPr>
            <a:r>
              <a:rPr lang="de-DE" sz="1400" dirty="0">
                <a:effectLst/>
                <a:latin typeface="+mj-lt"/>
                <a:ea typeface="Calibri" panose="020F0502020204030204" pitchFamily="34" charset="0"/>
                <a:cs typeface="Times New Roman" panose="02020603050405020304" pitchFamily="18" charset="0"/>
              </a:rPr>
              <a:t>eigentlich </a:t>
            </a:r>
            <a:r>
              <a:rPr lang="de-DE" sz="1400" b="1" dirty="0">
                <a:effectLst/>
                <a:latin typeface="+mj-lt"/>
                <a:ea typeface="Calibri" panose="020F0502020204030204" pitchFamily="34" charset="0"/>
                <a:cs typeface="Times New Roman" panose="02020603050405020304" pitchFamily="18" charset="0"/>
              </a:rPr>
              <a:t>keinem Nachhaltigkeitszweck </a:t>
            </a:r>
            <a:r>
              <a:rPr lang="de-DE" sz="1400" dirty="0">
                <a:effectLst/>
                <a:latin typeface="+mj-lt"/>
                <a:ea typeface="Calibri" panose="020F0502020204030204" pitchFamily="34" charset="0"/>
                <a:cs typeface="Times New Roman" panose="02020603050405020304" pitchFamily="18" charset="0"/>
              </a:rPr>
              <a:t>dienen, oder</a:t>
            </a:r>
          </a:p>
          <a:p>
            <a:pPr marL="342900" lvl="0" indent="-342900">
              <a:lnSpc>
                <a:spcPct val="150000"/>
              </a:lnSpc>
              <a:spcAft>
                <a:spcPts val="800"/>
              </a:spcAft>
              <a:buFont typeface="+mj-lt"/>
              <a:buAutoNum type="arabicPeriod"/>
            </a:pPr>
            <a:r>
              <a:rPr lang="de-DE" sz="1400" b="1" dirty="0">
                <a:effectLst/>
                <a:latin typeface="+mj-lt"/>
                <a:ea typeface="Calibri" panose="020F0502020204030204" pitchFamily="34" charset="0"/>
                <a:cs typeface="Times New Roman" panose="02020603050405020304" pitchFamily="18" charset="0"/>
              </a:rPr>
              <a:t>lediglich Gesetzeskonformität </a:t>
            </a:r>
            <a:r>
              <a:rPr lang="de-DE" sz="1400" dirty="0">
                <a:effectLst/>
                <a:latin typeface="+mj-lt"/>
                <a:ea typeface="Calibri" panose="020F0502020204030204" pitchFamily="34" charset="0"/>
                <a:cs typeface="Times New Roman" panose="02020603050405020304" pitchFamily="18" charset="0"/>
              </a:rPr>
              <a:t>garantieren.</a:t>
            </a:r>
          </a:p>
          <a:p>
            <a:pPr marL="1044575" lvl="2" indent="0">
              <a:lnSpc>
                <a:spcPct val="150000"/>
              </a:lnSpc>
              <a:spcAft>
                <a:spcPts val="800"/>
              </a:spcAft>
              <a:buNone/>
            </a:pPr>
            <a:r>
              <a:rPr lang="de-DE" sz="1400" dirty="0">
                <a:effectLst/>
                <a:latin typeface="+mj-lt"/>
                <a:ea typeface="Calibri" panose="020F0502020204030204" pitchFamily="34" charset="0"/>
                <a:cs typeface="Times New Roman" panose="02020603050405020304" pitchFamily="18" charset="0"/>
              </a:rPr>
              <a:t>Auch bei der Nachhaltigkeitsberichterstattung kann Greenwashing auftreten, wenn ein Unternehmen Fakten so darstellt, dass sie nachhaltig wirken obwohl sie es nicht sind.</a:t>
            </a:r>
          </a:p>
        </p:txBody>
      </p:sp>
      <p:sp>
        <p:nvSpPr>
          <p:cNvPr id="6" name="Foliennummernplatzhalter 5">
            <a:extLst>
              <a:ext uri="{FF2B5EF4-FFF2-40B4-BE49-F238E27FC236}">
                <a16:creationId xmlns:a16="http://schemas.microsoft.com/office/drawing/2014/main" id="{1AD51789-C1D7-4C1C-8269-A6CEA292D6C3}"/>
              </a:ext>
            </a:extLst>
          </p:cNvPr>
          <p:cNvSpPr>
            <a:spLocks noGrp="1"/>
          </p:cNvSpPr>
          <p:nvPr>
            <p:ph type="sldNum" sz="quarter" idx="4"/>
          </p:nvPr>
        </p:nvSpPr>
        <p:spPr/>
        <p:txBody>
          <a:bodyPr/>
          <a:lstStyle/>
          <a:p>
            <a:fld id="{894680D0-7A83-433A-9719-C4143F27F647}" type="slidenum">
              <a:rPr lang="de-DE" smtClean="0"/>
              <a:pPr/>
              <a:t>17</a:t>
            </a:fld>
            <a:endParaRPr lang="de-DE" dirty="0"/>
          </a:p>
        </p:txBody>
      </p:sp>
      <p:sp>
        <p:nvSpPr>
          <p:cNvPr id="9" name="Inhaltsplatzhalter 8">
            <a:extLst>
              <a:ext uri="{FF2B5EF4-FFF2-40B4-BE49-F238E27FC236}">
                <a16:creationId xmlns:a16="http://schemas.microsoft.com/office/drawing/2014/main" id="{D9E78695-293B-44A2-AE3C-2565F48A2D7E}"/>
              </a:ext>
            </a:extLst>
          </p:cNvPr>
          <p:cNvSpPr>
            <a:spLocks noGrp="1"/>
          </p:cNvSpPr>
          <p:nvPr>
            <p:ph sz="half" idx="1"/>
          </p:nvPr>
        </p:nvSpPr>
        <p:spPr>
          <a:xfrm>
            <a:off x="649088" y="1916832"/>
            <a:ext cx="4726831" cy="2780018"/>
          </a:xfrm>
          <a:prstGeom prst="wedgeRoundRectCallout">
            <a:avLst>
              <a:gd name="adj1" fmla="val -9336"/>
              <a:gd name="adj2" fmla="val 66361"/>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lnSpc>
                <a:spcPct val="150000"/>
              </a:lnSpc>
              <a:buNone/>
            </a:pPr>
            <a:r>
              <a:rPr lang="de-DE" sz="1400" b="0" i="0" dirty="0">
                <a:solidFill>
                  <a:srgbClr val="000000"/>
                </a:solidFill>
                <a:effectLst/>
                <a:latin typeface="+mj-lt"/>
              </a:rPr>
              <a:t>„Allgemein versteht man unter „Greenwashing“ den </a:t>
            </a:r>
            <a:r>
              <a:rPr lang="de-DE" sz="1400" b="1" i="0" dirty="0">
                <a:solidFill>
                  <a:srgbClr val="000000"/>
                </a:solidFill>
                <a:effectLst/>
                <a:latin typeface="+mj-lt"/>
              </a:rPr>
              <a:t>Versuch von Organisationen, sich insbesondere durch Maßnahmen im Bereich Kommunikation und Marketing ein „grünes“ oder „nachhaltiges“ Image zu geben</a:t>
            </a:r>
            <a:r>
              <a:rPr lang="de-DE" sz="1400" b="0" i="0" dirty="0">
                <a:solidFill>
                  <a:srgbClr val="000000"/>
                </a:solidFill>
                <a:effectLst/>
                <a:latin typeface="+mj-lt"/>
              </a:rPr>
              <a:t>, ohne entsprechende nachhaltigkeits-orientierte Aktivitäten im operativen Geschäft tatsächlich systematisch umzusetzen.“</a:t>
            </a:r>
            <a:endParaRPr lang="de-DE" sz="1400" dirty="0">
              <a:solidFill>
                <a:srgbClr val="000000"/>
              </a:solidFill>
              <a:latin typeface="+mj-lt"/>
            </a:endParaRPr>
          </a:p>
        </p:txBody>
      </p:sp>
      <p:sp>
        <p:nvSpPr>
          <p:cNvPr id="10" name="Textfeld 9">
            <a:extLst>
              <a:ext uri="{FF2B5EF4-FFF2-40B4-BE49-F238E27FC236}">
                <a16:creationId xmlns:a16="http://schemas.microsoft.com/office/drawing/2014/main" id="{32E068F2-5087-42BA-9F81-57E0AEE2259E}"/>
              </a:ext>
            </a:extLst>
          </p:cNvPr>
          <p:cNvSpPr txBox="1"/>
          <p:nvPr/>
        </p:nvSpPr>
        <p:spPr>
          <a:xfrm>
            <a:off x="2621592" y="5088144"/>
            <a:ext cx="2304256" cy="307777"/>
          </a:xfrm>
          <a:prstGeom prst="rect">
            <a:avLst/>
          </a:prstGeom>
          <a:noFill/>
        </p:spPr>
        <p:txBody>
          <a:bodyPr wrap="square" rtlCol="0">
            <a:spAutoFit/>
          </a:bodyPr>
          <a:lstStyle/>
          <a:p>
            <a:pPr algn="l"/>
            <a:r>
              <a:rPr lang="de-DE" sz="1400" dirty="0">
                <a:hlinkClick r:id="rId2"/>
              </a:rPr>
              <a:t>Umweltbundesamt, 2022</a:t>
            </a:r>
            <a:endParaRPr lang="de-DE" sz="1400" dirty="0"/>
          </a:p>
        </p:txBody>
      </p:sp>
      <p:grpSp>
        <p:nvGrpSpPr>
          <p:cNvPr id="13" name="Gruppieren 12">
            <a:extLst>
              <a:ext uri="{FF2B5EF4-FFF2-40B4-BE49-F238E27FC236}">
                <a16:creationId xmlns:a16="http://schemas.microsoft.com/office/drawing/2014/main" id="{5571FEB6-0C0D-44C1-B538-66D1D4BE4818}"/>
              </a:ext>
            </a:extLst>
          </p:cNvPr>
          <p:cNvGrpSpPr/>
          <p:nvPr/>
        </p:nvGrpSpPr>
        <p:grpSpPr>
          <a:xfrm>
            <a:off x="6456040" y="5229200"/>
            <a:ext cx="576064" cy="472350"/>
            <a:chOff x="5223161" y="3145320"/>
            <a:chExt cx="1814952" cy="1488189"/>
          </a:xfrm>
        </p:grpSpPr>
        <p:sp>
          <p:nvSpPr>
            <p:cNvPr id="14" name="Gleichschenkliges Dreieck 13">
              <a:extLst>
                <a:ext uri="{FF2B5EF4-FFF2-40B4-BE49-F238E27FC236}">
                  <a16:creationId xmlns:a16="http://schemas.microsoft.com/office/drawing/2014/main" id="{8DA4BB6E-A93A-4B46-8DAC-E7E58114F833}"/>
                </a:ext>
              </a:extLst>
            </p:cNvPr>
            <p:cNvSpPr/>
            <p:nvPr/>
          </p:nvSpPr>
          <p:spPr bwMode="auto">
            <a:xfrm>
              <a:off x="5223161" y="3145320"/>
              <a:ext cx="1814952" cy="1488189"/>
            </a:xfrm>
            <a:custGeom>
              <a:avLst/>
              <a:gdLst>
                <a:gd name="connsiteX0" fmla="*/ 0 w 1814952"/>
                <a:gd name="connsiteY0" fmla="*/ 1488189 h 1488189"/>
                <a:gd name="connsiteX1" fmla="*/ 311567 w 1814952"/>
                <a:gd name="connsiteY1" fmla="*/ 977244 h 1488189"/>
                <a:gd name="connsiteX2" fmla="*/ 623134 w 1814952"/>
                <a:gd name="connsiteY2" fmla="*/ 466299 h 1488189"/>
                <a:gd name="connsiteX3" fmla="*/ 907476 w 1814952"/>
                <a:gd name="connsiteY3" fmla="*/ 0 h 1488189"/>
                <a:gd name="connsiteX4" fmla="*/ 1228118 w 1814952"/>
                <a:gd name="connsiteY4" fmla="*/ 525827 h 1488189"/>
                <a:gd name="connsiteX5" fmla="*/ 1503385 w 1814952"/>
                <a:gd name="connsiteY5" fmla="*/ 977244 h 1488189"/>
                <a:gd name="connsiteX6" fmla="*/ 1814952 w 1814952"/>
                <a:gd name="connsiteY6" fmla="*/ 1488189 h 1488189"/>
                <a:gd name="connsiteX7" fmla="*/ 1191818 w 1814952"/>
                <a:gd name="connsiteY7" fmla="*/ 1488189 h 1488189"/>
                <a:gd name="connsiteX8" fmla="*/ 568685 w 1814952"/>
                <a:gd name="connsiteY8" fmla="*/ 1488189 h 1488189"/>
                <a:gd name="connsiteX9" fmla="*/ 0 w 1814952"/>
                <a:gd name="connsiteY9" fmla="*/ 1488189 h 148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14952" h="1488189" fill="none" extrusionOk="0">
                  <a:moveTo>
                    <a:pt x="0" y="1488189"/>
                  </a:moveTo>
                  <a:cubicBezTo>
                    <a:pt x="132767" y="1271465"/>
                    <a:pt x="179247" y="1173104"/>
                    <a:pt x="311567" y="977244"/>
                  </a:cubicBezTo>
                  <a:cubicBezTo>
                    <a:pt x="443887" y="781384"/>
                    <a:pt x="512505" y="657778"/>
                    <a:pt x="623134" y="466299"/>
                  </a:cubicBezTo>
                  <a:cubicBezTo>
                    <a:pt x="733763" y="274820"/>
                    <a:pt x="803168" y="137994"/>
                    <a:pt x="907476" y="0"/>
                  </a:cubicBezTo>
                  <a:cubicBezTo>
                    <a:pt x="1054374" y="246498"/>
                    <a:pt x="1108899" y="300775"/>
                    <a:pt x="1228118" y="525827"/>
                  </a:cubicBezTo>
                  <a:cubicBezTo>
                    <a:pt x="1347337" y="750879"/>
                    <a:pt x="1368271" y="755119"/>
                    <a:pt x="1503385" y="977244"/>
                  </a:cubicBezTo>
                  <a:cubicBezTo>
                    <a:pt x="1638499" y="1199369"/>
                    <a:pt x="1706497" y="1259854"/>
                    <a:pt x="1814952" y="1488189"/>
                  </a:cubicBezTo>
                  <a:cubicBezTo>
                    <a:pt x="1660627" y="1504994"/>
                    <a:pt x="1400452" y="1515350"/>
                    <a:pt x="1191818" y="1488189"/>
                  </a:cubicBezTo>
                  <a:cubicBezTo>
                    <a:pt x="983184" y="1461028"/>
                    <a:pt x="713543" y="1498966"/>
                    <a:pt x="568685" y="1488189"/>
                  </a:cubicBezTo>
                  <a:cubicBezTo>
                    <a:pt x="423827" y="1477412"/>
                    <a:pt x="254737" y="1509833"/>
                    <a:pt x="0" y="1488189"/>
                  </a:cubicBezTo>
                  <a:close/>
                </a:path>
                <a:path w="1814952" h="1488189" stroke="0" extrusionOk="0">
                  <a:moveTo>
                    <a:pt x="0" y="1488189"/>
                  </a:moveTo>
                  <a:cubicBezTo>
                    <a:pt x="91229" y="1296816"/>
                    <a:pt x="219590" y="1169987"/>
                    <a:pt x="302492" y="992126"/>
                  </a:cubicBezTo>
                  <a:cubicBezTo>
                    <a:pt x="385394" y="814265"/>
                    <a:pt x="555533" y="625423"/>
                    <a:pt x="623134" y="466299"/>
                  </a:cubicBezTo>
                  <a:cubicBezTo>
                    <a:pt x="690735" y="307175"/>
                    <a:pt x="838892" y="89430"/>
                    <a:pt x="907476" y="0"/>
                  </a:cubicBezTo>
                  <a:cubicBezTo>
                    <a:pt x="1048480" y="203586"/>
                    <a:pt x="1085218" y="246533"/>
                    <a:pt x="1182744" y="451417"/>
                  </a:cubicBezTo>
                  <a:cubicBezTo>
                    <a:pt x="1280270" y="656301"/>
                    <a:pt x="1403174" y="808571"/>
                    <a:pt x="1476161" y="932598"/>
                  </a:cubicBezTo>
                  <a:cubicBezTo>
                    <a:pt x="1549148" y="1056625"/>
                    <a:pt x="1737550" y="1326793"/>
                    <a:pt x="1814952" y="1488189"/>
                  </a:cubicBezTo>
                  <a:cubicBezTo>
                    <a:pt x="1574500" y="1502625"/>
                    <a:pt x="1351941" y="1512073"/>
                    <a:pt x="1191818" y="1488189"/>
                  </a:cubicBezTo>
                  <a:cubicBezTo>
                    <a:pt x="1031695" y="1464305"/>
                    <a:pt x="769560" y="1478040"/>
                    <a:pt x="623134" y="1488189"/>
                  </a:cubicBezTo>
                  <a:cubicBezTo>
                    <a:pt x="476708" y="1498338"/>
                    <a:pt x="201445" y="1461696"/>
                    <a:pt x="0" y="1488189"/>
                  </a:cubicBezTo>
                  <a:close/>
                </a:path>
              </a:pathLst>
            </a:custGeom>
            <a:solidFill>
              <a:srgbClr val="FF7575"/>
            </a:solidFill>
            <a:ln w="9525" cap="flat" cmpd="sng" algn="ctr">
              <a:solidFill>
                <a:schemeClr val="tx1"/>
              </a:solidFill>
              <a:prstDash val="solid"/>
              <a:round/>
              <a:headEnd type="none" w="med" len="med"/>
              <a:tailEnd type="none" w="med" len="med"/>
              <a:extLst>
                <a:ext uri="{C807C97D-BFC1-408E-A445-0C87EB9F89A2}">
                  <ask:lineSketchStyleProps xmlns:ask="http://schemas.microsoft.com/office/drawing/2018/sketchyshapes" sd="2424692219">
                    <a:prstGeom prst="triangle">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5" name="Grafik 14" descr="Blitz mit einfarbiger Füllung">
              <a:extLst>
                <a:ext uri="{FF2B5EF4-FFF2-40B4-BE49-F238E27FC236}">
                  <a16:creationId xmlns:a16="http://schemas.microsoft.com/office/drawing/2014/main" id="{ECEE586B-994B-447B-A0A4-A2AC0080F9D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90911" y="3670592"/>
              <a:ext cx="914400" cy="914400"/>
            </a:xfrm>
            <a:prstGeom prst="rect">
              <a:avLst/>
            </a:prstGeom>
          </p:spPr>
        </p:pic>
      </p:grpSp>
      <p:sp>
        <p:nvSpPr>
          <p:cNvPr id="11"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583817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A6E85-FCFA-4546-A000-8B6E344B6C7C}"/>
              </a:ext>
            </a:extLst>
          </p:cNvPr>
          <p:cNvSpPr>
            <a:spLocks noGrp="1"/>
          </p:cNvSpPr>
          <p:nvPr>
            <p:ph type="title"/>
          </p:nvPr>
        </p:nvSpPr>
        <p:spPr/>
        <p:txBody>
          <a:bodyPr/>
          <a:lstStyle/>
          <a:p>
            <a:r>
              <a:rPr lang="de-DE" dirty="0"/>
              <a:t>Vorsicht, tappen Sie nicht in die Greenwashing-Falle!</a:t>
            </a:r>
          </a:p>
        </p:txBody>
      </p:sp>
      <p:sp>
        <p:nvSpPr>
          <p:cNvPr id="3" name="Inhaltsplatzhalter 2">
            <a:extLst>
              <a:ext uri="{FF2B5EF4-FFF2-40B4-BE49-F238E27FC236}">
                <a16:creationId xmlns:a16="http://schemas.microsoft.com/office/drawing/2014/main" id="{1E2B3933-2E4E-4C71-B813-1A2BF89659B8}"/>
              </a:ext>
            </a:extLst>
          </p:cNvPr>
          <p:cNvSpPr>
            <a:spLocks noGrp="1"/>
          </p:cNvSpPr>
          <p:nvPr>
            <p:ph sz="half" idx="1"/>
          </p:nvPr>
        </p:nvSpPr>
        <p:spPr>
          <a:xfrm>
            <a:off x="648000" y="1628776"/>
            <a:ext cx="5523488" cy="4697413"/>
          </a:xfrm>
        </p:spPr>
        <p:txBody>
          <a:bodyPr/>
          <a:lstStyle/>
          <a:p>
            <a:pPr marL="0" indent="0">
              <a:lnSpc>
                <a:spcPct val="150000"/>
              </a:lnSpc>
              <a:spcAft>
                <a:spcPts val="800"/>
              </a:spcAft>
              <a:buNone/>
            </a:pPr>
            <a:r>
              <a:rPr lang="de-DE" sz="1400" dirty="0">
                <a:effectLst/>
                <a:latin typeface="+mj-lt"/>
                <a:ea typeface="Calibri" panose="020F0502020204030204" pitchFamily="34" charset="0"/>
                <a:cs typeface="Times New Roman" panose="02020603050405020304" pitchFamily="18" charset="0"/>
              </a:rPr>
              <a:t>Auf der </a:t>
            </a:r>
            <a:r>
              <a:rPr lang="de-DE" sz="1400" b="1" dirty="0">
                <a:effectLst/>
                <a:latin typeface="+mj-lt"/>
                <a:ea typeface="Calibri" panose="020F0502020204030204" pitchFamily="34" charset="0"/>
                <a:cs typeface="Times New Roman" panose="02020603050405020304" pitchFamily="18" charset="0"/>
              </a:rPr>
              <a:t>Produktebene </a:t>
            </a:r>
            <a:r>
              <a:rPr lang="de-DE" sz="1400" dirty="0">
                <a:effectLst/>
                <a:latin typeface="+mj-lt"/>
                <a:ea typeface="Calibri" panose="020F0502020204030204" pitchFamily="34" charset="0"/>
                <a:cs typeface="Times New Roman" panose="02020603050405020304" pitchFamily="18" charset="0"/>
              </a:rPr>
              <a:t>spricht man zum Beispiel von Greenwashing, wenn ein Unternehmen täuschende Aussagen über seine Produkte oder Dienstleistungen kommuniziert. </a:t>
            </a:r>
            <a:br>
              <a:rPr lang="de-DE" sz="1400" dirty="0">
                <a:effectLst/>
                <a:latin typeface="+mj-lt"/>
                <a:ea typeface="Calibri" panose="020F0502020204030204" pitchFamily="34" charset="0"/>
                <a:cs typeface="Times New Roman" panose="02020603050405020304" pitchFamily="18" charset="0"/>
              </a:rPr>
            </a:br>
            <a:r>
              <a:rPr lang="de-DE" sz="1400" b="1" dirty="0">
                <a:effectLst/>
                <a:latin typeface="+mj-lt"/>
                <a:ea typeface="Calibri" panose="020F0502020204030204" pitchFamily="34" charset="0"/>
                <a:cs typeface="Times New Roman" panose="02020603050405020304" pitchFamily="18" charset="0"/>
              </a:rPr>
              <a:t>Als täuschend gelten Aussagen, wenn sie:</a:t>
            </a:r>
          </a:p>
          <a:p>
            <a:pPr marL="342900" lvl="0" indent="-342900">
              <a:lnSpc>
                <a:spcPct val="150000"/>
              </a:lnSpc>
              <a:buFont typeface="+mj-lt"/>
              <a:buAutoNum type="arabicPeriod"/>
            </a:pPr>
            <a:r>
              <a:rPr lang="de-DE" sz="1400" b="1" dirty="0">
                <a:effectLst/>
                <a:latin typeface="+mj-lt"/>
                <a:ea typeface="Calibri" panose="020F0502020204030204" pitchFamily="34" charset="0"/>
                <a:cs typeface="Times New Roman" panose="02020603050405020304" pitchFamily="18" charset="0"/>
              </a:rPr>
              <a:t>schwammig</a:t>
            </a:r>
            <a:r>
              <a:rPr lang="de-DE" sz="1400" dirty="0">
                <a:effectLst/>
                <a:latin typeface="+mj-lt"/>
                <a:ea typeface="Calibri" panose="020F0502020204030204" pitchFamily="34" charset="0"/>
                <a:cs typeface="Times New Roman" panose="02020603050405020304" pitchFamily="18" charset="0"/>
              </a:rPr>
              <a:t> sind,</a:t>
            </a:r>
          </a:p>
          <a:p>
            <a:pPr marL="342900" lvl="0" indent="-342900">
              <a:lnSpc>
                <a:spcPct val="150000"/>
              </a:lnSpc>
              <a:buFont typeface="+mj-lt"/>
              <a:buAutoNum type="arabicPeriod"/>
            </a:pPr>
            <a:r>
              <a:rPr lang="de-DE" sz="1400" dirty="0">
                <a:effectLst/>
                <a:latin typeface="+mj-lt"/>
                <a:ea typeface="Calibri" panose="020F0502020204030204" pitchFamily="34" charset="0"/>
                <a:cs typeface="Times New Roman" panose="02020603050405020304" pitchFamily="18" charset="0"/>
              </a:rPr>
              <a:t>wichtige Informationen </a:t>
            </a:r>
            <a:r>
              <a:rPr lang="de-DE" sz="1400" b="1" dirty="0">
                <a:effectLst/>
                <a:latin typeface="+mj-lt"/>
                <a:ea typeface="Calibri" panose="020F0502020204030204" pitchFamily="34" charset="0"/>
                <a:cs typeface="Times New Roman" panose="02020603050405020304" pitchFamily="18" charset="0"/>
              </a:rPr>
              <a:t>verschweigen,</a:t>
            </a:r>
          </a:p>
          <a:p>
            <a:pPr marL="342900" lvl="0" indent="-342900">
              <a:lnSpc>
                <a:spcPct val="150000"/>
              </a:lnSpc>
              <a:buFont typeface="+mj-lt"/>
              <a:buAutoNum type="arabicPeriod"/>
            </a:pPr>
            <a:r>
              <a:rPr lang="de-DE" sz="1400" b="1" dirty="0">
                <a:effectLst/>
                <a:latin typeface="+mj-lt"/>
                <a:ea typeface="Calibri" panose="020F0502020204030204" pitchFamily="34" charset="0"/>
                <a:cs typeface="Times New Roman" panose="02020603050405020304" pitchFamily="18" charset="0"/>
              </a:rPr>
              <a:t>falsch</a:t>
            </a:r>
            <a:r>
              <a:rPr lang="de-DE" sz="1400" dirty="0">
                <a:effectLst/>
                <a:latin typeface="+mj-lt"/>
                <a:ea typeface="Calibri" panose="020F0502020204030204" pitchFamily="34" charset="0"/>
                <a:cs typeface="Times New Roman" panose="02020603050405020304" pitchFamily="18" charset="0"/>
              </a:rPr>
              <a:t> sind,</a:t>
            </a:r>
          </a:p>
          <a:p>
            <a:pPr marL="342900" lvl="0" indent="-342900">
              <a:lnSpc>
                <a:spcPct val="150000"/>
              </a:lnSpc>
              <a:spcAft>
                <a:spcPts val="800"/>
              </a:spcAft>
              <a:buFont typeface="+mj-lt"/>
              <a:buAutoNum type="arabicPeriod"/>
            </a:pPr>
            <a:r>
              <a:rPr lang="de-DE" sz="1400" dirty="0">
                <a:effectLst/>
                <a:latin typeface="+mj-lt"/>
                <a:ea typeface="Calibri" panose="020F0502020204030204" pitchFamily="34" charset="0"/>
                <a:cs typeface="Times New Roman" panose="02020603050405020304" pitchFamily="18" charset="0"/>
              </a:rPr>
              <a:t>Nachhaltigkeit </a:t>
            </a:r>
            <a:r>
              <a:rPr lang="de-DE" sz="1400" b="1" dirty="0">
                <a:effectLst/>
                <a:latin typeface="+mj-lt"/>
                <a:ea typeface="Calibri" panose="020F0502020204030204" pitchFamily="34" charset="0"/>
                <a:cs typeface="Times New Roman" panose="02020603050405020304" pitchFamily="18" charset="0"/>
              </a:rPr>
              <a:t>vortäuschen.</a:t>
            </a:r>
          </a:p>
          <a:p>
            <a:pPr marL="1044575" lvl="2" indent="0">
              <a:lnSpc>
                <a:spcPct val="150000"/>
              </a:lnSpc>
              <a:spcAft>
                <a:spcPts val="800"/>
              </a:spcAft>
              <a:buNone/>
            </a:pPr>
            <a:r>
              <a:rPr lang="de-DE" sz="1400" dirty="0">
                <a:effectLst/>
                <a:latin typeface="+mj-lt"/>
                <a:ea typeface="Calibri" panose="020F0502020204030204" pitchFamily="34" charset="0"/>
                <a:cs typeface="Times New Roman" panose="02020603050405020304" pitchFamily="18" charset="0"/>
              </a:rPr>
              <a:t>Auch die Verwendung von Labels, die von unehrlichen Herstellern stammen oder die keine strengen Regelungen zur Gewährung des Umweltbeitrags haben, fällt unter Greenwashing. </a:t>
            </a:r>
          </a:p>
          <a:p>
            <a:pPr marL="0" indent="0">
              <a:lnSpc>
                <a:spcPct val="150000"/>
              </a:lnSpc>
              <a:buNone/>
            </a:pPr>
            <a:endParaRPr lang="de-DE" sz="1400" dirty="0">
              <a:latin typeface="+mj-lt"/>
            </a:endParaRPr>
          </a:p>
        </p:txBody>
      </p:sp>
      <p:sp>
        <p:nvSpPr>
          <p:cNvPr id="6" name="Foliennummernplatzhalter 5">
            <a:extLst>
              <a:ext uri="{FF2B5EF4-FFF2-40B4-BE49-F238E27FC236}">
                <a16:creationId xmlns:a16="http://schemas.microsoft.com/office/drawing/2014/main" id="{7F0194A4-4525-4C9D-B78D-E453486C38E4}"/>
              </a:ext>
            </a:extLst>
          </p:cNvPr>
          <p:cNvSpPr>
            <a:spLocks noGrp="1"/>
          </p:cNvSpPr>
          <p:nvPr>
            <p:ph type="sldNum" sz="quarter" idx="4"/>
          </p:nvPr>
        </p:nvSpPr>
        <p:spPr/>
        <p:txBody>
          <a:bodyPr/>
          <a:lstStyle/>
          <a:p>
            <a:fld id="{894680D0-7A83-433A-9719-C4143F27F647}" type="slidenum">
              <a:rPr lang="de-DE" smtClean="0"/>
              <a:pPr/>
              <a:t>18</a:t>
            </a:fld>
            <a:endParaRPr lang="de-DE" dirty="0"/>
          </a:p>
        </p:txBody>
      </p:sp>
      <p:sp>
        <p:nvSpPr>
          <p:cNvPr id="43" name="Rechteck 42">
            <a:extLst>
              <a:ext uri="{FF2B5EF4-FFF2-40B4-BE49-F238E27FC236}">
                <a16:creationId xmlns:a16="http://schemas.microsoft.com/office/drawing/2014/main" id="{7430E8B7-717A-4356-8759-D79E528CFCCC}"/>
              </a:ext>
            </a:extLst>
          </p:cNvPr>
          <p:cNvSpPr/>
          <p:nvPr/>
        </p:nvSpPr>
        <p:spPr bwMode="auto">
          <a:xfrm>
            <a:off x="6512570" y="1723802"/>
            <a:ext cx="5066454" cy="2232248"/>
          </a:xfrm>
          <a:prstGeom prst="rect">
            <a:avLst/>
          </a:prstGeom>
          <a:solidFill>
            <a:srgbClr val="3B687F"/>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dirty="0">
                <a:solidFill>
                  <a:schemeClr val="bg1"/>
                </a:solidFill>
              </a:rPr>
              <a:t>Nehmen Sie Greenwashing ernst.</a:t>
            </a:r>
          </a:p>
          <a:p>
            <a:pPr algn="l"/>
            <a:endParaRPr lang="de-DE" sz="1400" dirty="0">
              <a:solidFill>
                <a:schemeClr val="bg1"/>
              </a:solidFill>
            </a:endParaRPr>
          </a:p>
          <a:p>
            <a:pPr algn="l">
              <a:lnSpc>
                <a:spcPct val="150000"/>
              </a:lnSpc>
            </a:pPr>
            <a:r>
              <a:rPr lang="de-DE" sz="1400" dirty="0">
                <a:solidFill>
                  <a:schemeClr val="bg1"/>
                </a:solidFill>
              </a:rPr>
              <a:t>Relevante rechtliche Grundlagen bei Greenwashing-Vorwürfen befinden sich im </a:t>
            </a:r>
            <a:r>
              <a:rPr lang="de-DE" sz="1400" dirty="0">
                <a:solidFill>
                  <a:schemeClr val="bg1"/>
                </a:solidFill>
                <a:hlinkClick r:id="rId2">
                  <a:extLst>
                    <a:ext uri="{A12FA001-AC4F-418D-AE19-62706E023703}">
                      <ahyp:hlinkClr xmlns:ahyp="http://schemas.microsoft.com/office/drawing/2018/hyperlinkcolor" val="tx"/>
                    </a:ext>
                  </a:extLst>
                </a:hlinkClick>
              </a:rPr>
              <a:t>Gesetz gegen den unlauteren Wettbewerb (UWG)</a:t>
            </a:r>
            <a:r>
              <a:rPr lang="de-DE" sz="1400" dirty="0">
                <a:solidFill>
                  <a:schemeClr val="bg1"/>
                </a:solidFill>
              </a:rPr>
              <a:t>:</a:t>
            </a:r>
          </a:p>
          <a:p>
            <a:pPr algn="l">
              <a:lnSpc>
                <a:spcPct val="150000"/>
              </a:lnSpc>
            </a:pPr>
            <a:r>
              <a:rPr lang="de-DE" sz="1400" dirty="0">
                <a:solidFill>
                  <a:schemeClr val="bg1"/>
                </a:solidFill>
              </a:rPr>
              <a:t>§ 5  UWG – „Irreführende geschäftliche Handlungen“  </a:t>
            </a:r>
          </a:p>
          <a:p>
            <a:pPr algn="l">
              <a:lnSpc>
                <a:spcPct val="150000"/>
              </a:lnSpc>
            </a:pPr>
            <a:r>
              <a:rPr lang="de-DE" sz="1400" dirty="0">
                <a:solidFill>
                  <a:schemeClr val="bg1"/>
                </a:solidFill>
              </a:rPr>
              <a:t>§ 5a UWG – „Irreführung durch Unterlassung“</a:t>
            </a:r>
          </a:p>
        </p:txBody>
      </p:sp>
      <p:grpSp>
        <p:nvGrpSpPr>
          <p:cNvPr id="51" name="Gruppieren 50">
            <a:extLst>
              <a:ext uri="{FF2B5EF4-FFF2-40B4-BE49-F238E27FC236}">
                <a16:creationId xmlns:a16="http://schemas.microsoft.com/office/drawing/2014/main" id="{B34AD7F0-809F-4B3A-A899-B8DE80413AEA}"/>
              </a:ext>
            </a:extLst>
          </p:cNvPr>
          <p:cNvGrpSpPr/>
          <p:nvPr/>
        </p:nvGrpSpPr>
        <p:grpSpPr>
          <a:xfrm>
            <a:off x="7752185" y="3956049"/>
            <a:ext cx="2246142" cy="2370139"/>
            <a:chOff x="7752185" y="3956049"/>
            <a:chExt cx="2246142" cy="2370139"/>
          </a:xfrm>
        </p:grpSpPr>
        <p:sp>
          <p:nvSpPr>
            <p:cNvPr id="50" name="Ellipse 49">
              <a:extLst>
                <a:ext uri="{FF2B5EF4-FFF2-40B4-BE49-F238E27FC236}">
                  <a16:creationId xmlns:a16="http://schemas.microsoft.com/office/drawing/2014/main" id="{6EE8E532-8FA8-42B9-AF84-A85FB5A94DFD}"/>
                </a:ext>
              </a:extLst>
            </p:cNvPr>
            <p:cNvSpPr/>
            <p:nvPr/>
          </p:nvSpPr>
          <p:spPr bwMode="auto">
            <a:xfrm>
              <a:off x="7752185" y="3956049"/>
              <a:ext cx="2246142" cy="2370139"/>
            </a:xfrm>
            <a:prstGeom prst="ellipse">
              <a:avLst/>
            </a:prstGeom>
            <a:solidFill>
              <a:srgbClr val="DEE5EA"/>
            </a:solidFill>
            <a:ln w="9525" cap="flat" cmpd="sng" algn="ctr">
              <a:noFill/>
              <a:prstDash val="solid"/>
              <a:round/>
              <a:headEnd type="none" w="med" len="med"/>
              <a:tailEnd type="none" w="med" len="med"/>
            </a:ln>
            <a:effectLst>
              <a:softEdge rad="317500"/>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46" name="Textfeld 45">
              <a:extLst>
                <a:ext uri="{FF2B5EF4-FFF2-40B4-BE49-F238E27FC236}">
                  <a16:creationId xmlns:a16="http://schemas.microsoft.com/office/drawing/2014/main" id="{5A3F9CAE-715A-475C-986B-528826A04541}"/>
                </a:ext>
              </a:extLst>
            </p:cNvPr>
            <p:cNvSpPr txBox="1"/>
            <p:nvPr/>
          </p:nvSpPr>
          <p:spPr>
            <a:xfrm>
              <a:off x="8328248" y="4419736"/>
              <a:ext cx="1164732" cy="1569660"/>
            </a:xfrm>
            <a:prstGeom prst="rect">
              <a:avLst/>
            </a:prstGeom>
            <a:noFill/>
          </p:spPr>
          <p:txBody>
            <a:bodyPr wrap="square" rtlCol="0">
              <a:spAutoFit/>
            </a:bodyPr>
            <a:lstStyle/>
            <a:p>
              <a:pPr algn="l"/>
              <a:r>
                <a:rPr lang="de-DE" sz="9600" b="1" dirty="0">
                  <a:effectLst>
                    <a:outerShdw blurRad="38100" dist="38100" dir="2700000" algn="tl">
                      <a:srgbClr val="000000">
                        <a:alpha val="43137"/>
                      </a:srgbClr>
                    </a:outerShdw>
                  </a:effectLst>
                  <a:latin typeface="Arial Rounded MT Bold" panose="020F0704030504030204" pitchFamily="34" charset="0"/>
                </a:rPr>
                <a:t>§</a:t>
              </a:r>
            </a:p>
          </p:txBody>
        </p:sp>
        <p:sp>
          <p:nvSpPr>
            <p:cNvPr id="47" name="Textfeld 46">
              <a:extLst>
                <a:ext uri="{FF2B5EF4-FFF2-40B4-BE49-F238E27FC236}">
                  <a16:creationId xmlns:a16="http://schemas.microsoft.com/office/drawing/2014/main" id="{1EDFF182-ACE9-4C7D-89E4-E497F680F8B0}"/>
                </a:ext>
              </a:extLst>
            </p:cNvPr>
            <p:cNvSpPr txBox="1"/>
            <p:nvPr/>
          </p:nvSpPr>
          <p:spPr>
            <a:xfrm rot="21047854">
              <a:off x="8039907" y="4067747"/>
              <a:ext cx="1478628" cy="1015663"/>
            </a:xfrm>
            <a:prstGeom prst="rect">
              <a:avLst/>
            </a:prstGeom>
            <a:noFill/>
          </p:spPr>
          <p:txBody>
            <a:bodyPr wrap="square" rtlCol="0">
              <a:spAutoFit/>
            </a:bodyPr>
            <a:lstStyle/>
            <a:p>
              <a:pPr algn="l"/>
              <a:r>
                <a:rPr lang="de-DE" sz="6000" b="1" dirty="0">
                  <a:effectLst>
                    <a:outerShdw blurRad="38100" dist="38100" dir="2700000" algn="tl">
                      <a:srgbClr val="000000">
                        <a:alpha val="43137"/>
                      </a:srgbClr>
                    </a:outerShdw>
                  </a:effectLst>
                  <a:latin typeface="Arial Rounded MT Bold" panose="020F0704030504030204" pitchFamily="34" charset="0"/>
                </a:rPr>
                <a:t>§</a:t>
              </a:r>
            </a:p>
          </p:txBody>
        </p:sp>
      </p:grpSp>
      <p:grpSp>
        <p:nvGrpSpPr>
          <p:cNvPr id="16" name="Gruppieren 15">
            <a:extLst>
              <a:ext uri="{FF2B5EF4-FFF2-40B4-BE49-F238E27FC236}">
                <a16:creationId xmlns:a16="http://schemas.microsoft.com/office/drawing/2014/main" id="{B8B88294-A9E0-4795-AA61-FE3A029B5E57}"/>
              </a:ext>
            </a:extLst>
          </p:cNvPr>
          <p:cNvGrpSpPr/>
          <p:nvPr/>
        </p:nvGrpSpPr>
        <p:grpSpPr>
          <a:xfrm>
            <a:off x="911424" y="5373216"/>
            <a:ext cx="576064" cy="472350"/>
            <a:chOff x="5223161" y="3145320"/>
            <a:chExt cx="1814952" cy="1488189"/>
          </a:xfrm>
        </p:grpSpPr>
        <p:sp>
          <p:nvSpPr>
            <p:cNvPr id="17" name="Gleichschenkliges Dreieck 16">
              <a:extLst>
                <a:ext uri="{FF2B5EF4-FFF2-40B4-BE49-F238E27FC236}">
                  <a16:creationId xmlns:a16="http://schemas.microsoft.com/office/drawing/2014/main" id="{DE7CED37-CD50-4691-940F-72C73480B0A2}"/>
                </a:ext>
              </a:extLst>
            </p:cNvPr>
            <p:cNvSpPr/>
            <p:nvPr/>
          </p:nvSpPr>
          <p:spPr bwMode="auto">
            <a:xfrm>
              <a:off x="5223161" y="3145320"/>
              <a:ext cx="1814952" cy="1488189"/>
            </a:xfrm>
            <a:custGeom>
              <a:avLst/>
              <a:gdLst>
                <a:gd name="connsiteX0" fmla="*/ 0 w 1814952"/>
                <a:gd name="connsiteY0" fmla="*/ 1488189 h 1488189"/>
                <a:gd name="connsiteX1" fmla="*/ 311567 w 1814952"/>
                <a:gd name="connsiteY1" fmla="*/ 977244 h 1488189"/>
                <a:gd name="connsiteX2" fmla="*/ 623134 w 1814952"/>
                <a:gd name="connsiteY2" fmla="*/ 466299 h 1488189"/>
                <a:gd name="connsiteX3" fmla="*/ 907476 w 1814952"/>
                <a:gd name="connsiteY3" fmla="*/ 0 h 1488189"/>
                <a:gd name="connsiteX4" fmla="*/ 1228118 w 1814952"/>
                <a:gd name="connsiteY4" fmla="*/ 525827 h 1488189"/>
                <a:gd name="connsiteX5" fmla="*/ 1503385 w 1814952"/>
                <a:gd name="connsiteY5" fmla="*/ 977244 h 1488189"/>
                <a:gd name="connsiteX6" fmla="*/ 1814952 w 1814952"/>
                <a:gd name="connsiteY6" fmla="*/ 1488189 h 1488189"/>
                <a:gd name="connsiteX7" fmla="*/ 1191818 w 1814952"/>
                <a:gd name="connsiteY7" fmla="*/ 1488189 h 1488189"/>
                <a:gd name="connsiteX8" fmla="*/ 568685 w 1814952"/>
                <a:gd name="connsiteY8" fmla="*/ 1488189 h 1488189"/>
                <a:gd name="connsiteX9" fmla="*/ 0 w 1814952"/>
                <a:gd name="connsiteY9" fmla="*/ 1488189 h 148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14952" h="1488189" fill="none" extrusionOk="0">
                  <a:moveTo>
                    <a:pt x="0" y="1488189"/>
                  </a:moveTo>
                  <a:cubicBezTo>
                    <a:pt x="132767" y="1271465"/>
                    <a:pt x="179247" y="1173104"/>
                    <a:pt x="311567" y="977244"/>
                  </a:cubicBezTo>
                  <a:cubicBezTo>
                    <a:pt x="443887" y="781384"/>
                    <a:pt x="512505" y="657778"/>
                    <a:pt x="623134" y="466299"/>
                  </a:cubicBezTo>
                  <a:cubicBezTo>
                    <a:pt x="733763" y="274820"/>
                    <a:pt x="803168" y="137994"/>
                    <a:pt x="907476" y="0"/>
                  </a:cubicBezTo>
                  <a:cubicBezTo>
                    <a:pt x="1054374" y="246498"/>
                    <a:pt x="1108899" y="300775"/>
                    <a:pt x="1228118" y="525827"/>
                  </a:cubicBezTo>
                  <a:cubicBezTo>
                    <a:pt x="1347337" y="750879"/>
                    <a:pt x="1368271" y="755119"/>
                    <a:pt x="1503385" y="977244"/>
                  </a:cubicBezTo>
                  <a:cubicBezTo>
                    <a:pt x="1638499" y="1199369"/>
                    <a:pt x="1706497" y="1259854"/>
                    <a:pt x="1814952" y="1488189"/>
                  </a:cubicBezTo>
                  <a:cubicBezTo>
                    <a:pt x="1660627" y="1504994"/>
                    <a:pt x="1400452" y="1515350"/>
                    <a:pt x="1191818" y="1488189"/>
                  </a:cubicBezTo>
                  <a:cubicBezTo>
                    <a:pt x="983184" y="1461028"/>
                    <a:pt x="713543" y="1498966"/>
                    <a:pt x="568685" y="1488189"/>
                  </a:cubicBezTo>
                  <a:cubicBezTo>
                    <a:pt x="423827" y="1477412"/>
                    <a:pt x="254737" y="1509833"/>
                    <a:pt x="0" y="1488189"/>
                  </a:cubicBezTo>
                  <a:close/>
                </a:path>
                <a:path w="1814952" h="1488189" stroke="0" extrusionOk="0">
                  <a:moveTo>
                    <a:pt x="0" y="1488189"/>
                  </a:moveTo>
                  <a:cubicBezTo>
                    <a:pt x="91229" y="1296816"/>
                    <a:pt x="219590" y="1169987"/>
                    <a:pt x="302492" y="992126"/>
                  </a:cubicBezTo>
                  <a:cubicBezTo>
                    <a:pt x="385394" y="814265"/>
                    <a:pt x="555533" y="625423"/>
                    <a:pt x="623134" y="466299"/>
                  </a:cubicBezTo>
                  <a:cubicBezTo>
                    <a:pt x="690735" y="307175"/>
                    <a:pt x="838892" y="89430"/>
                    <a:pt x="907476" y="0"/>
                  </a:cubicBezTo>
                  <a:cubicBezTo>
                    <a:pt x="1048480" y="203586"/>
                    <a:pt x="1085218" y="246533"/>
                    <a:pt x="1182744" y="451417"/>
                  </a:cubicBezTo>
                  <a:cubicBezTo>
                    <a:pt x="1280270" y="656301"/>
                    <a:pt x="1403174" y="808571"/>
                    <a:pt x="1476161" y="932598"/>
                  </a:cubicBezTo>
                  <a:cubicBezTo>
                    <a:pt x="1549148" y="1056625"/>
                    <a:pt x="1737550" y="1326793"/>
                    <a:pt x="1814952" y="1488189"/>
                  </a:cubicBezTo>
                  <a:cubicBezTo>
                    <a:pt x="1574500" y="1502625"/>
                    <a:pt x="1351941" y="1512073"/>
                    <a:pt x="1191818" y="1488189"/>
                  </a:cubicBezTo>
                  <a:cubicBezTo>
                    <a:pt x="1031695" y="1464305"/>
                    <a:pt x="769560" y="1478040"/>
                    <a:pt x="623134" y="1488189"/>
                  </a:cubicBezTo>
                  <a:cubicBezTo>
                    <a:pt x="476708" y="1498338"/>
                    <a:pt x="201445" y="1461696"/>
                    <a:pt x="0" y="1488189"/>
                  </a:cubicBezTo>
                  <a:close/>
                </a:path>
              </a:pathLst>
            </a:custGeom>
            <a:solidFill>
              <a:srgbClr val="FF7575"/>
            </a:solidFill>
            <a:ln w="9525" cap="flat" cmpd="sng" algn="ctr">
              <a:solidFill>
                <a:schemeClr val="tx1"/>
              </a:solidFill>
              <a:prstDash val="solid"/>
              <a:round/>
              <a:headEnd type="none" w="med" len="med"/>
              <a:tailEnd type="none" w="med" len="med"/>
              <a:extLst>
                <a:ext uri="{C807C97D-BFC1-408E-A445-0C87EB9F89A2}">
                  <ask:lineSketchStyleProps xmlns:ask="http://schemas.microsoft.com/office/drawing/2018/sketchyshapes" sd="2424692219">
                    <a:prstGeom prst="triangle">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8" name="Grafik 17" descr="Blitz mit einfarbiger Füllung">
              <a:extLst>
                <a:ext uri="{FF2B5EF4-FFF2-40B4-BE49-F238E27FC236}">
                  <a16:creationId xmlns:a16="http://schemas.microsoft.com/office/drawing/2014/main" id="{4511A4EA-9ADF-4785-ACF4-D06CDDCD425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90911" y="3670592"/>
              <a:ext cx="914400" cy="914400"/>
            </a:xfrm>
            <a:prstGeom prst="rect">
              <a:avLst/>
            </a:prstGeom>
          </p:spPr>
        </p:pic>
      </p:grpSp>
      <p:sp>
        <p:nvSpPr>
          <p:cNvPr id="14"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2971129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Ellipse 110">
            <a:extLst>
              <a:ext uri="{FF2B5EF4-FFF2-40B4-BE49-F238E27FC236}">
                <a16:creationId xmlns:a16="http://schemas.microsoft.com/office/drawing/2014/main" id="{E3D5101B-0DA2-47C1-94CE-3867283D9607}"/>
              </a:ext>
            </a:extLst>
          </p:cNvPr>
          <p:cNvSpPr/>
          <p:nvPr/>
        </p:nvSpPr>
        <p:spPr bwMode="auto">
          <a:xfrm>
            <a:off x="5029721" y="5964603"/>
            <a:ext cx="2428730" cy="655462"/>
          </a:xfrm>
          <a:prstGeom prst="ellipse">
            <a:avLst/>
          </a:prstGeom>
          <a:solidFill>
            <a:srgbClr val="7899AD"/>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de-DE" sz="1400" b="1" dirty="0">
                <a:effectLst/>
                <a:latin typeface="+mn-lt"/>
                <a:ea typeface="Calibri" panose="020F0502020204030204" pitchFamily="34" charset="0"/>
                <a:cs typeface="Times New Roman" panose="02020603050405020304" pitchFamily="18" charset="0"/>
              </a:rPr>
              <a:t>Auf Investoren</a:t>
            </a:r>
            <a:endParaRPr lang="de-DE" sz="1400" dirty="0">
              <a:latin typeface="+mn-lt"/>
            </a:endParaRPr>
          </a:p>
        </p:txBody>
      </p:sp>
      <p:sp>
        <p:nvSpPr>
          <p:cNvPr id="110" name="Ellipse 109">
            <a:extLst>
              <a:ext uri="{FF2B5EF4-FFF2-40B4-BE49-F238E27FC236}">
                <a16:creationId xmlns:a16="http://schemas.microsoft.com/office/drawing/2014/main" id="{DE6066FC-60EE-4ECB-9B24-93281026CBF5}"/>
              </a:ext>
            </a:extLst>
          </p:cNvPr>
          <p:cNvSpPr/>
          <p:nvPr/>
        </p:nvSpPr>
        <p:spPr bwMode="auto">
          <a:xfrm>
            <a:off x="9048328" y="1681434"/>
            <a:ext cx="2815200" cy="655462"/>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de-DE" sz="1400" b="1" dirty="0">
                <a:solidFill>
                  <a:schemeClr val="bg1"/>
                </a:solidFill>
                <a:effectLst/>
                <a:latin typeface="+mn-lt"/>
                <a:ea typeface="Calibri" panose="020F0502020204030204" pitchFamily="34" charset="0"/>
                <a:cs typeface="Times New Roman" panose="02020603050405020304" pitchFamily="18" charset="0"/>
              </a:rPr>
              <a:t>Auf Kunden</a:t>
            </a:r>
            <a:endParaRPr lang="de-DE" sz="1400" dirty="0">
              <a:solidFill>
                <a:schemeClr val="bg1"/>
              </a:solidFill>
              <a:latin typeface="+mn-lt"/>
            </a:endParaRPr>
          </a:p>
        </p:txBody>
      </p:sp>
      <p:sp>
        <p:nvSpPr>
          <p:cNvPr id="109" name="Ellipse 108">
            <a:extLst>
              <a:ext uri="{FF2B5EF4-FFF2-40B4-BE49-F238E27FC236}">
                <a16:creationId xmlns:a16="http://schemas.microsoft.com/office/drawing/2014/main" id="{5D8340D9-18E1-4C00-B1B1-5EA19AB6E29C}"/>
              </a:ext>
            </a:extLst>
          </p:cNvPr>
          <p:cNvSpPr/>
          <p:nvPr/>
        </p:nvSpPr>
        <p:spPr bwMode="auto">
          <a:xfrm>
            <a:off x="335360" y="1693418"/>
            <a:ext cx="2814398" cy="655462"/>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de-DE" sz="1400" b="1" dirty="0"/>
              <a:t>Auf das Unternehmen</a:t>
            </a:r>
            <a:endParaRPr kumimoji="0" lang="de-DE" sz="1400" b="0" i="0" u="none" strike="noStrike" cap="none" normalizeH="0" baseline="0" dirty="0">
              <a:ln>
                <a:noFill/>
              </a:ln>
              <a:solidFill>
                <a:schemeClr val="tx1"/>
              </a:solidFill>
              <a:effectLst/>
              <a:latin typeface="Arial" charset="0"/>
              <a:ea typeface="ＭＳ Ｐゴシック" charset="-128"/>
            </a:endParaRPr>
          </a:p>
        </p:txBody>
      </p:sp>
      <p:sp>
        <p:nvSpPr>
          <p:cNvPr id="2" name="Titel 1">
            <a:extLst>
              <a:ext uri="{FF2B5EF4-FFF2-40B4-BE49-F238E27FC236}">
                <a16:creationId xmlns:a16="http://schemas.microsoft.com/office/drawing/2014/main" id="{2087D69C-CB62-4367-886C-B12D62722DF7}"/>
              </a:ext>
            </a:extLst>
          </p:cNvPr>
          <p:cNvSpPr>
            <a:spLocks noGrp="1"/>
          </p:cNvSpPr>
          <p:nvPr>
            <p:ph type="title"/>
          </p:nvPr>
        </p:nvSpPr>
        <p:spPr/>
        <p:txBody>
          <a:bodyPr/>
          <a:lstStyle/>
          <a:p>
            <a:r>
              <a:rPr lang="de-DE" dirty="0"/>
              <a:t>Welche Konsequenzen kann Greenwashing haben?</a:t>
            </a:r>
          </a:p>
        </p:txBody>
      </p:sp>
      <p:sp>
        <p:nvSpPr>
          <p:cNvPr id="6" name="Foliennummernplatzhalter 5">
            <a:extLst>
              <a:ext uri="{FF2B5EF4-FFF2-40B4-BE49-F238E27FC236}">
                <a16:creationId xmlns:a16="http://schemas.microsoft.com/office/drawing/2014/main" id="{D6C5BBB3-A78E-4E7E-90F0-772C2704DF73}"/>
              </a:ext>
            </a:extLst>
          </p:cNvPr>
          <p:cNvSpPr>
            <a:spLocks noGrp="1"/>
          </p:cNvSpPr>
          <p:nvPr>
            <p:ph type="sldNum" sz="quarter" idx="4"/>
          </p:nvPr>
        </p:nvSpPr>
        <p:spPr/>
        <p:txBody>
          <a:bodyPr/>
          <a:lstStyle/>
          <a:p>
            <a:fld id="{894680D0-7A83-433A-9719-C4143F27F647}" type="slidenum">
              <a:rPr lang="de-DE" smtClean="0"/>
              <a:pPr/>
              <a:t>19</a:t>
            </a:fld>
            <a:endParaRPr lang="de-DE" dirty="0"/>
          </a:p>
        </p:txBody>
      </p:sp>
      <p:sp>
        <p:nvSpPr>
          <p:cNvPr id="13" name="Textfeld 12">
            <a:extLst>
              <a:ext uri="{FF2B5EF4-FFF2-40B4-BE49-F238E27FC236}">
                <a16:creationId xmlns:a16="http://schemas.microsoft.com/office/drawing/2014/main" id="{289F3F22-D897-4DED-8521-CEF6BBE65669}"/>
              </a:ext>
            </a:extLst>
          </p:cNvPr>
          <p:cNvSpPr txBox="1"/>
          <p:nvPr/>
        </p:nvSpPr>
        <p:spPr>
          <a:xfrm>
            <a:off x="3503712" y="1845287"/>
            <a:ext cx="2555975" cy="307777"/>
          </a:xfrm>
          <a:prstGeom prst="rect">
            <a:avLst/>
          </a:prstGeom>
          <a:noFill/>
        </p:spPr>
        <p:txBody>
          <a:bodyPr wrap="square">
            <a:spAutoFit/>
          </a:bodyPr>
          <a:lstStyle/>
          <a:p>
            <a:pPr algn="l"/>
            <a:r>
              <a:rPr lang="de-DE" sz="1400" dirty="0"/>
              <a:t>Verlust des Markenwerts</a:t>
            </a:r>
          </a:p>
        </p:txBody>
      </p:sp>
      <p:sp>
        <p:nvSpPr>
          <p:cNvPr id="17" name="Textfeld 16">
            <a:extLst>
              <a:ext uri="{FF2B5EF4-FFF2-40B4-BE49-F238E27FC236}">
                <a16:creationId xmlns:a16="http://schemas.microsoft.com/office/drawing/2014/main" id="{9F642BA4-2774-492E-BD8B-4863C6733ABD}"/>
              </a:ext>
            </a:extLst>
          </p:cNvPr>
          <p:cNvSpPr txBox="1"/>
          <p:nvPr/>
        </p:nvSpPr>
        <p:spPr>
          <a:xfrm>
            <a:off x="2855640" y="2508643"/>
            <a:ext cx="6104020" cy="307777"/>
          </a:xfrm>
          <a:prstGeom prst="rect">
            <a:avLst/>
          </a:prstGeom>
          <a:noFill/>
        </p:spPr>
        <p:txBody>
          <a:bodyPr wrap="square">
            <a:spAutoFit/>
          </a:bodyPr>
          <a:lstStyle/>
          <a:p>
            <a:pPr algn="l"/>
            <a:r>
              <a:rPr lang="de-DE" sz="1400" dirty="0"/>
              <a:t>Vertrauensverlust der Mitarbeitenden</a:t>
            </a:r>
          </a:p>
        </p:txBody>
      </p:sp>
      <p:sp>
        <p:nvSpPr>
          <p:cNvPr id="18" name="Textfeld 17">
            <a:extLst>
              <a:ext uri="{FF2B5EF4-FFF2-40B4-BE49-F238E27FC236}">
                <a16:creationId xmlns:a16="http://schemas.microsoft.com/office/drawing/2014/main" id="{24AF36C3-0BAB-4717-8E68-EF80E3EEC7C8}"/>
              </a:ext>
            </a:extLst>
          </p:cNvPr>
          <p:cNvSpPr txBox="1"/>
          <p:nvPr/>
        </p:nvSpPr>
        <p:spPr>
          <a:xfrm>
            <a:off x="1631504" y="2977788"/>
            <a:ext cx="4032448" cy="523220"/>
          </a:xfrm>
          <a:prstGeom prst="rect">
            <a:avLst/>
          </a:prstGeom>
          <a:noFill/>
        </p:spPr>
        <p:txBody>
          <a:bodyPr wrap="square">
            <a:spAutoFit/>
          </a:bodyPr>
          <a:lstStyle/>
          <a:p>
            <a:pPr algn="l"/>
            <a:r>
              <a:rPr lang="de-DE" sz="1400" dirty="0"/>
              <a:t>Vertrauensverlust der Kunden, Investoren </a:t>
            </a:r>
            <a:br>
              <a:rPr lang="de-DE" sz="1400" dirty="0"/>
            </a:br>
            <a:r>
              <a:rPr lang="de-DE" sz="1400" dirty="0"/>
              <a:t>und Geschäftspartner</a:t>
            </a:r>
          </a:p>
        </p:txBody>
      </p:sp>
      <p:sp>
        <p:nvSpPr>
          <p:cNvPr id="19" name="Textfeld 18">
            <a:extLst>
              <a:ext uri="{FF2B5EF4-FFF2-40B4-BE49-F238E27FC236}">
                <a16:creationId xmlns:a16="http://schemas.microsoft.com/office/drawing/2014/main" id="{3FDE8D78-5FD9-43B1-89D8-BE0B3C176EE4}"/>
              </a:ext>
            </a:extLst>
          </p:cNvPr>
          <p:cNvSpPr txBox="1"/>
          <p:nvPr/>
        </p:nvSpPr>
        <p:spPr>
          <a:xfrm>
            <a:off x="1251200" y="3841884"/>
            <a:ext cx="2736304" cy="523220"/>
          </a:xfrm>
          <a:prstGeom prst="rect">
            <a:avLst/>
          </a:prstGeom>
          <a:noFill/>
        </p:spPr>
        <p:txBody>
          <a:bodyPr wrap="square">
            <a:spAutoFit/>
          </a:bodyPr>
          <a:lstStyle/>
          <a:p>
            <a:pPr algn="l"/>
            <a:r>
              <a:rPr lang="de-DE" sz="1400" dirty="0"/>
              <a:t>Negative öffentliche Assoziation mit falschem „grünen“ Image</a:t>
            </a:r>
          </a:p>
        </p:txBody>
      </p:sp>
      <p:sp>
        <p:nvSpPr>
          <p:cNvPr id="20" name="Textfeld 19">
            <a:extLst>
              <a:ext uri="{FF2B5EF4-FFF2-40B4-BE49-F238E27FC236}">
                <a16:creationId xmlns:a16="http://schemas.microsoft.com/office/drawing/2014/main" id="{2ACFACDF-55C5-401C-BFBF-F988EE471EF2}"/>
              </a:ext>
            </a:extLst>
          </p:cNvPr>
          <p:cNvSpPr txBox="1"/>
          <p:nvPr/>
        </p:nvSpPr>
        <p:spPr>
          <a:xfrm>
            <a:off x="129179" y="4633391"/>
            <a:ext cx="3018982" cy="307777"/>
          </a:xfrm>
          <a:prstGeom prst="rect">
            <a:avLst/>
          </a:prstGeom>
          <a:noFill/>
        </p:spPr>
        <p:txBody>
          <a:bodyPr wrap="square">
            <a:spAutoFit/>
          </a:bodyPr>
          <a:lstStyle/>
          <a:p>
            <a:pPr algn="l"/>
            <a:r>
              <a:rPr lang="de-DE" sz="1400" dirty="0"/>
              <a:t>Rechtliche Konsequenzen: Klagen</a:t>
            </a:r>
          </a:p>
        </p:txBody>
      </p:sp>
      <p:cxnSp>
        <p:nvCxnSpPr>
          <p:cNvPr id="24" name="Gerader Verbinder 23">
            <a:extLst>
              <a:ext uri="{FF2B5EF4-FFF2-40B4-BE49-F238E27FC236}">
                <a16:creationId xmlns:a16="http://schemas.microsoft.com/office/drawing/2014/main" id="{639E61EB-C5ED-4E21-AE7D-FB9275774036}"/>
              </a:ext>
            </a:extLst>
          </p:cNvPr>
          <p:cNvCxnSpPr/>
          <p:nvPr/>
        </p:nvCxnSpPr>
        <p:spPr bwMode="auto">
          <a:xfrm>
            <a:off x="3185453" y="1988840"/>
            <a:ext cx="318259" cy="0"/>
          </a:xfrm>
          <a:prstGeom prst="line">
            <a:avLst/>
          </a:prstGeom>
          <a:solidFill>
            <a:schemeClr val="accent1"/>
          </a:solidFill>
          <a:ln w="9525" cap="flat" cmpd="sng"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Gerader Verbinder 28">
            <a:extLst>
              <a:ext uri="{FF2B5EF4-FFF2-40B4-BE49-F238E27FC236}">
                <a16:creationId xmlns:a16="http://schemas.microsoft.com/office/drawing/2014/main" id="{E21A2A14-BFBD-4A5F-A385-C206A5A3A2B7}"/>
              </a:ext>
            </a:extLst>
          </p:cNvPr>
          <p:cNvCxnSpPr>
            <a:endCxn id="17" idx="1"/>
          </p:cNvCxnSpPr>
          <p:nvPr/>
        </p:nvCxnSpPr>
        <p:spPr bwMode="auto">
          <a:xfrm>
            <a:off x="2578574" y="2308184"/>
            <a:ext cx="277066" cy="354348"/>
          </a:xfrm>
          <a:prstGeom prst="line">
            <a:avLst/>
          </a:prstGeom>
          <a:solidFill>
            <a:schemeClr val="accent1"/>
          </a:solidFill>
          <a:ln w="9525" cap="flat" cmpd="sng"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r Verbinder 32">
            <a:extLst>
              <a:ext uri="{FF2B5EF4-FFF2-40B4-BE49-F238E27FC236}">
                <a16:creationId xmlns:a16="http://schemas.microsoft.com/office/drawing/2014/main" id="{D7695700-495C-435B-9EF9-F32D106C95ED}"/>
              </a:ext>
            </a:extLst>
          </p:cNvPr>
          <p:cNvCxnSpPr/>
          <p:nvPr/>
        </p:nvCxnSpPr>
        <p:spPr bwMode="auto">
          <a:xfrm>
            <a:off x="2017165" y="2363921"/>
            <a:ext cx="195293" cy="614586"/>
          </a:xfrm>
          <a:prstGeom prst="line">
            <a:avLst/>
          </a:prstGeom>
          <a:solidFill>
            <a:schemeClr val="accent1"/>
          </a:solidFill>
          <a:ln w="9525" cap="flat" cmpd="sng"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r Verbinder 36">
            <a:extLst>
              <a:ext uri="{FF2B5EF4-FFF2-40B4-BE49-F238E27FC236}">
                <a16:creationId xmlns:a16="http://schemas.microsoft.com/office/drawing/2014/main" id="{2214D44A-6D12-4682-B4C7-384AAF627085}"/>
              </a:ext>
            </a:extLst>
          </p:cNvPr>
          <p:cNvCxnSpPr/>
          <p:nvPr/>
        </p:nvCxnSpPr>
        <p:spPr bwMode="auto">
          <a:xfrm>
            <a:off x="1409394" y="2366832"/>
            <a:ext cx="150102" cy="1448208"/>
          </a:xfrm>
          <a:prstGeom prst="line">
            <a:avLst/>
          </a:prstGeom>
          <a:solidFill>
            <a:schemeClr val="accent1"/>
          </a:solidFill>
          <a:ln w="9525" cap="flat" cmpd="sng"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r Verbinder 40">
            <a:extLst>
              <a:ext uri="{FF2B5EF4-FFF2-40B4-BE49-F238E27FC236}">
                <a16:creationId xmlns:a16="http://schemas.microsoft.com/office/drawing/2014/main" id="{5620F7C9-5DF2-429C-8A19-B25CD50A89D3}"/>
              </a:ext>
            </a:extLst>
          </p:cNvPr>
          <p:cNvCxnSpPr/>
          <p:nvPr/>
        </p:nvCxnSpPr>
        <p:spPr bwMode="auto">
          <a:xfrm flipH="1">
            <a:off x="695400" y="2308184"/>
            <a:ext cx="136158" cy="2325207"/>
          </a:xfrm>
          <a:prstGeom prst="line">
            <a:avLst/>
          </a:prstGeom>
          <a:solidFill>
            <a:schemeClr val="accent1"/>
          </a:solidFill>
          <a:ln w="9525" cap="flat" cmpd="sng"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Textfeld 44">
            <a:extLst>
              <a:ext uri="{FF2B5EF4-FFF2-40B4-BE49-F238E27FC236}">
                <a16:creationId xmlns:a16="http://schemas.microsoft.com/office/drawing/2014/main" id="{92172A0A-16D8-487D-807C-7CB593D24D1C}"/>
              </a:ext>
            </a:extLst>
          </p:cNvPr>
          <p:cNvSpPr txBox="1"/>
          <p:nvPr/>
        </p:nvSpPr>
        <p:spPr>
          <a:xfrm>
            <a:off x="9696400" y="4634552"/>
            <a:ext cx="2555975" cy="738664"/>
          </a:xfrm>
          <a:prstGeom prst="rect">
            <a:avLst/>
          </a:prstGeom>
          <a:noFill/>
        </p:spPr>
        <p:txBody>
          <a:bodyPr wrap="square">
            <a:spAutoFit/>
          </a:bodyPr>
          <a:lstStyle/>
          <a:p>
            <a:pPr algn="l"/>
            <a:r>
              <a:rPr lang="de-DE" sz="1400" dirty="0"/>
              <a:t>Schwierigkeit, Produkte und Dienstleistungen richtig einschätzen zu können</a:t>
            </a:r>
          </a:p>
        </p:txBody>
      </p:sp>
      <p:sp>
        <p:nvSpPr>
          <p:cNvPr id="46" name="Textfeld 45">
            <a:extLst>
              <a:ext uri="{FF2B5EF4-FFF2-40B4-BE49-F238E27FC236}">
                <a16:creationId xmlns:a16="http://schemas.microsoft.com/office/drawing/2014/main" id="{FE757B98-BD2D-472D-B453-956D9064A5B0}"/>
              </a:ext>
            </a:extLst>
          </p:cNvPr>
          <p:cNvSpPr txBox="1"/>
          <p:nvPr/>
        </p:nvSpPr>
        <p:spPr>
          <a:xfrm>
            <a:off x="6636369" y="1844824"/>
            <a:ext cx="2555975" cy="307777"/>
          </a:xfrm>
          <a:prstGeom prst="rect">
            <a:avLst/>
          </a:prstGeom>
          <a:noFill/>
        </p:spPr>
        <p:txBody>
          <a:bodyPr wrap="square">
            <a:spAutoFit/>
          </a:bodyPr>
          <a:lstStyle/>
          <a:p>
            <a:pPr algn="l"/>
            <a:r>
              <a:rPr lang="de-DE" sz="1400" dirty="0"/>
              <a:t>Geringere Kaufabsicht</a:t>
            </a:r>
          </a:p>
        </p:txBody>
      </p:sp>
      <p:sp>
        <p:nvSpPr>
          <p:cNvPr id="47" name="Textfeld 46">
            <a:extLst>
              <a:ext uri="{FF2B5EF4-FFF2-40B4-BE49-F238E27FC236}">
                <a16:creationId xmlns:a16="http://schemas.microsoft.com/office/drawing/2014/main" id="{4F7D5A01-BFB4-4C6E-BF71-EF5D7DBD3CBD}"/>
              </a:ext>
            </a:extLst>
          </p:cNvPr>
          <p:cNvSpPr txBox="1"/>
          <p:nvPr/>
        </p:nvSpPr>
        <p:spPr>
          <a:xfrm>
            <a:off x="9192344" y="3841884"/>
            <a:ext cx="2026771" cy="523220"/>
          </a:xfrm>
          <a:prstGeom prst="rect">
            <a:avLst/>
          </a:prstGeom>
          <a:noFill/>
        </p:spPr>
        <p:txBody>
          <a:bodyPr wrap="square">
            <a:spAutoFit/>
          </a:bodyPr>
          <a:lstStyle/>
          <a:p>
            <a:pPr algn="l"/>
            <a:r>
              <a:rPr lang="de-DE" sz="1400" dirty="0"/>
              <a:t>Weniger informierte Kaufentscheidungen</a:t>
            </a:r>
          </a:p>
        </p:txBody>
      </p:sp>
      <p:sp>
        <p:nvSpPr>
          <p:cNvPr id="48" name="Textfeld 47">
            <a:extLst>
              <a:ext uri="{FF2B5EF4-FFF2-40B4-BE49-F238E27FC236}">
                <a16:creationId xmlns:a16="http://schemas.microsoft.com/office/drawing/2014/main" id="{B76F33A8-6E83-4310-8201-F7972129FDAF}"/>
              </a:ext>
            </a:extLst>
          </p:cNvPr>
          <p:cNvSpPr txBox="1"/>
          <p:nvPr/>
        </p:nvSpPr>
        <p:spPr>
          <a:xfrm>
            <a:off x="8436569" y="2502557"/>
            <a:ext cx="2555975" cy="307777"/>
          </a:xfrm>
          <a:prstGeom prst="rect">
            <a:avLst/>
          </a:prstGeom>
          <a:noFill/>
        </p:spPr>
        <p:txBody>
          <a:bodyPr wrap="square">
            <a:spAutoFit/>
          </a:bodyPr>
          <a:lstStyle/>
          <a:p>
            <a:pPr algn="l"/>
            <a:r>
              <a:rPr lang="de-DE" sz="1400" dirty="0"/>
              <a:t>Skepsis</a:t>
            </a:r>
          </a:p>
        </p:txBody>
      </p:sp>
      <p:sp>
        <p:nvSpPr>
          <p:cNvPr id="49" name="Textfeld 48">
            <a:extLst>
              <a:ext uri="{FF2B5EF4-FFF2-40B4-BE49-F238E27FC236}">
                <a16:creationId xmlns:a16="http://schemas.microsoft.com/office/drawing/2014/main" id="{78592E55-9FD8-47A1-B587-50056D35E9A8}"/>
              </a:ext>
            </a:extLst>
          </p:cNvPr>
          <p:cNvSpPr txBox="1"/>
          <p:nvPr/>
        </p:nvSpPr>
        <p:spPr>
          <a:xfrm>
            <a:off x="7680176" y="2977788"/>
            <a:ext cx="2952328" cy="523220"/>
          </a:xfrm>
          <a:prstGeom prst="rect">
            <a:avLst/>
          </a:prstGeom>
          <a:noFill/>
        </p:spPr>
        <p:txBody>
          <a:bodyPr wrap="square">
            <a:spAutoFit/>
          </a:bodyPr>
          <a:lstStyle/>
          <a:p>
            <a:pPr algn="l"/>
            <a:r>
              <a:rPr lang="de-DE" sz="1400" dirty="0"/>
              <a:t>Negative Wahrnehmung der Marke und Nachhaltigkeitsaussage</a:t>
            </a:r>
          </a:p>
        </p:txBody>
      </p:sp>
      <p:sp>
        <p:nvSpPr>
          <p:cNvPr id="51" name="Textfeld 50">
            <a:extLst>
              <a:ext uri="{FF2B5EF4-FFF2-40B4-BE49-F238E27FC236}">
                <a16:creationId xmlns:a16="http://schemas.microsoft.com/office/drawing/2014/main" id="{258B7676-AE0A-4D29-88EC-038A06421C09}"/>
              </a:ext>
            </a:extLst>
          </p:cNvPr>
          <p:cNvSpPr txBox="1"/>
          <p:nvPr/>
        </p:nvSpPr>
        <p:spPr>
          <a:xfrm>
            <a:off x="2822123" y="5881667"/>
            <a:ext cx="1651210" cy="523220"/>
          </a:xfrm>
          <a:prstGeom prst="rect">
            <a:avLst/>
          </a:prstGeom>
          <a:noFill/>
        </p:spPr>
        <p:txBody>
          <a:bodyPr wrap="square">
            <a:spAutoFit/>
          </a:bodyPr>
          <a:lstStyle/>
          <a:p>
            <a:pPr algn="l"/>
            <a:r>
              <a:rPr lang="de-DE" sz="1400" dirty="0"/>
              <a:t>Erhalten falscher Informationen</a:t>
            </a:r>
          </a:p>
        </p:txBody>
      </p:sp>
      <p:sp>
        <p:nvSpPr>
          <p:cNvPr id="52" name="Textfeld 51">
            <a:extLst>
              <a:ext uri="{FF2B5EF4-FFF2-40B4-BE49-F238E27FC236}">
                <a16:creationId xmlns:a16="http://schemas.microsoft.com/office/drawing/2014/main" id="{FBE762FF-73F2-44AC-954D-CD92B7B640C2}"/>
              </a:ext>
            </a:extLst>
          </p:cNvPr>
          <p:cNvSpPr txBox="1"/>
          <p:nvPr/>
        </p:nvSpPr>
        <p:spPr>
          <a:xfrm>
            <a:off x="3970370" y="5147610"/>
            <a:ext cx="1651210" cy="523220"/>
          </a:xfrm>
          <a:prstGeom prst="rect">
            <a:avLst/>
          </a:prstGeom>
          <a:noFill/>
        </p:spPr>
        <p:txBody>
          <a:bodyPr wrap="square">
            <a:spAutoFit/>
          </a:bodyPr>
          <a:lstStyle/>
          <a:p>
            <a:pPr algn="l"/>
            <a:r>
              <a:rPr lang="de-DE" sz="1400" dirty="0"/>
              <a:t>Vertrauensverlust in Unternehmen</a:t>
            </a:r>
          </a:p>
        </p:txBody>
      </p:sp>
      <p:sp>
        <p:nvSpPr>
          <p:cNvPr id="53" name="Textfeld 52">
            <a:extLst>
              <a:ext uri="{FF2B5EF4-FFF2-40B4-BE49-F238E27FC236}">
                <a16:creationId xmlns:a16="http://schemas.microsoft.com/office/drawing/2014/main" id="{E0CA312A-DD0F-4AD9-8A0A-C991B3468FDB}"/>
              </a:ext>
            </a:extLst>
          </p:cNvPr>
          <p:cNvSpPr txBox="1"/>
          <p:nvPr/>
        </p:nvSpPr>
        <p:spPr>
          <a:xfrm>
            <a:off x="6515723" y="5147610"/>
            <a:ext cx="1584176" cy="523220"/>
          </a:xfrm>
          <a:prstGeom prst="rect">
            <a:avLst/>
          </a:prstGeom>
          <a:noFill/>
        </p:spPr>
        <p:txBody>
          <a:bodyPr wrap="square">
            <a:spAutoFit/>
          </a:bodyPr>
          <a:lstStyle/>
          <a:p>
            <a:pPr algn="l"/>
            <a:r>
              <a:rPr lang="de-DE" sz="1400" dirty="0"/>
              <a:t>Schuldzuweisung an Unternehmen</a:t>
            </a:r>
          </a:p>
        </p:txBody>
      </p:sp>
      <p:sp>
        <p:nvSpPr>
          <p:cNvPr id="54" name="Textfeld 53">
            <a:extLst>
              <a:ext uri="{FF2B5EF4-FFF2-40B4-BE49-F238E27FC236}">
                <a16:creationId xmlns:a16="http://schemas.microsoft.com/office/drawing/2014/main" id="{3927D408-E0EE-481A-936E-0A24A4B8FC7F}"/>
              </a:ext>
            </a:extLst>
          </p:cNvPr>
          <p:cNvSpPr txBox="1"/>
          <p:nvPr/>
        </p:nvSpPr>
        <p:spPr>
          <a:xfrm>
            <a:off x="8100821" y="5881667"/>
            <a:ext cx="2195373" cy="523220"/>
          </a:xfrm>
          <a:prstGeom prst="rect">
            <a:avLst/>
          </a:prstGeom>
          <a:noFill/>
        </p:spPr>
        <p:txBody>
          <a:bodyPr wrap="square">
            <a:spAutoFit/>
          </a:bodyPr>
          <a:lstStyle/>
          <a:p>
            <a:pPr algn="l"/>
            <a:r>
              <a:rPr lang="de-DE" sz="1400" dirty="0"/>
              <a:t>Geringere Investitionsabsicht</a:t>
            </a:r>
          </a:p>
        </p:txBody>
      </p:sp>
      <p:cxnSp>
        <p:nvCxnSpPr>
          <p:cNvPr id="55" name="Gerader Verbinder 54">
            <a:extLst>
              <a:ext uri="{FF2B5EF4-FFF2-40B4-BE49-F238E27FC236}">
                <a16:creationId xmlns:a16="http://schemas.microsoft.com/office/drawing/2014/main" id="{68C26D2E-850F-496C-862F-915ED0536815}"/>
              </a:ext>
            </a:extLst>
          </p:cNvPr>
          <p:cNvCxnSpPr>
            <a:endCxn id="51" idx="3"/>
          </p:cNvCxnSpPr>
          <p:nvPr/>
        </p:nvCxnSpPr>
        <p:spPr bwMode="auto">
          <a:xfrm flipH="1" flipV="1">
            <a:off x="4473333" y="6143277"/>
            <a:ext cx="513749" cy="149057"/>
          </a:xfrm>
          <a:prstGeom prst="line">
            <a:avLst/>
          </a:prstGeom>
          <a:solidFill>
            <a:schemeClr val="accent1"/>
          </a:solidFill>
          <a:ln w="9525" cap="flat" cmpd="sng" algn="ctr">
            <a:solidFill>
              <a:srgbClr val="7899A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r Verbinder 57">
            <a:extLst>
              <a:ext uri="{FF2B5EF4-FFF2-40B4-BE49-F238E27FC236}">
                <a16:creationId xmlns:a16="http://schemas.microsoft.com/office/drawing/2014/main" id="{F2412609-1100-434E-8BC7-518F68715CA8}"/>
              </a:ext>
            </a:extLst>
          </p:cNvPr>
          <p:cNvCxnSpPr/>
          <p:nvPr/>
        </p:nvCxnSpPr>
        <p:spPr bwMode="auto">
          <a:xfrm flipH="1" flipV="1">
            <a:off x="5303912" y="5699567"/>
            <a:ext cx="216024" cy="271766"/>
          </a:xfrm>
          <a:prstGeom prst="line">
            <a:avLst/>
          </a:prstGeom>
          <a:solidFill>
            <a:schemeClr val="accent1"/>
          </a:solidFill>
          <a:ln w="9525" cap="flat" cmpd="sng" algn="ctr">
            <a:solidFill>
              <a:srgbClr val="7899A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r Verbinder 67">
            <a:extLst>
              <a:ext uri="{FF2B5EF4-FFF2-40B4-BE49-F238E27FC236}">
                <a16:creationId xmlns:a16="http://schemas.microsoft.com/office/drawing/2014/main" id="{9704CED5-4B46-435D-847D-07F57F801EFE}"/>
              </a:ext>
            </a:extLst>
          </p:cNvPr>
          <p:cNvCxnSpPr/>
          <p:nvPr/>
        </p:nvCxnSpPr>
        <p:spPr bwMode="auto">
          <a:xfrm flipV="1">
            <a:off x="6666362" y="5670831"/>
            <a:ext cx="293734" cy="293772"/>
          </a:xfrm>
          <a:prstGeom prst="line">
            <a:avLst/>
          </a:prstGeom>
          <a:solidFill>
            <a:schemeClr val="accent1"/>
          </a:solidFill>
          <a:ln w="9525" cap="flat" cmpd="sng" algn="ctr">
            <a:solidFill>
              <a:srgbClr val="7899A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r Verbinder 72">
            <a:extLst>
              <a:ext uri="{FF2B5EF4-FFF2-40B4-BE49-F238E27FC236}">
                <a16:creationId xmlns:a16="http://schemas.microsoft.com/office/drawing/2014/main" id="{7089F0E9-DBCE-4112-A43D-17FF8574E991}"/>
              </a:ext>
            </a:extLst>
          </p:cNvPr>
          <p:cNvCxnSpPr>
            <a:endCxn id="54" idx="1"/>
          </p:cNvCxnSpPr>
          <p:nvPr/>
        </p:nvCxnSpPr>
        <p:spPr bwMode="auto">
          <a:xfrm flipV="1">
            <a:off x="7464152" y="6143277"/>
            <a:ext cx="636669" cy="126677"/>
          </a:xfrm>
          <a:prstGeom prst="line">
            <a:avLst/>
          </a:prstGeom>
          <a:solidFill>
            <a:schemeClr val="accent1"/>
          </a:solidFill>
          <a:ln w="9525" cap="flat" cmpd="sng" algn="ctr">
            <a:solidFill>
              <a:srgbClr val="7899A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r Verbinder 77">
            <a:extLst>
              <a:ext uri="{FF2B5EF4-FFF2-40B4-BE49-F238E27FC236}">
                <a16:creationId xmlns:a16="http://schemas.microsoft.com/office/drawing/2014/main" id="{EE7ABDE1-95AA-4CA0-A635-0BA9151CE143}"/>
              </a:ext>
            </a:extLst>
          </p:cNvPr>
          <p:cNvCxnSpPr/>
          <p:nvPr/>
        </p:nvCxnSpPr>
        <p:spPr bwMode="auto">
          <a:xfrm>
            <a:off x="8616280" y="1988840"/>
            <a:ext cx="406927" cy="0"/>
          </a:xfrm>
          <a:prstGeom prst="line">
            <a:avLst/>
          </a:prstGeom>
          <a:solidFill>
            <a:schemeClr val="accent1"/>
          </a:solidFill>
          <a:ln w="9525" cap="flat" cmpd="sng" algn="ctr">
            <a:solidFill>
              <a:srgbClr val="3B687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r Verbinder 83">
            <a:extLst>
              <a:ext uri="{FF2B5EF4-FFF2-40B4-BE49-F238E27FC236}">
                <a16:creationId xmlns:a16="http://schemas.microsoft.com/office/drawing/2014/main" id="{A01129CE-CE28-4D5D-BDCE-B52876ACFE8A}"/>
              </a:ext>
            </a:extLst>
          </p:cNvPr>
          <p:cNvCxnSpPr/>
          <p:nvPr/>
        </p:nvCxnSpPr>
        <p:spPr bwMode="auto">
          <a:xfrm flipV="1">
            <a:off x="9259699" y="2338168"/>
            <a:ext cx="364693" cy="318277"/>
          </a:xfrm>
          <a:prstGeom prst="line">
            <a:avLst/>
          </a:prstGeom>
          <a:solidFill>
            <a:schemeClr val="accent1"/>
          </a:solidFill>
          <a:ln w="9525" cap="flat" cmpd="sng" algn="ctr">
            <a:solidFill>
              <a:srgbClr val="3B687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r Verbinder 86">
            <a:extLst>
              <a:ext uri="{FF2B5EF4-FFF2-40B4-BE49-F238E27FC236}">
                <a16:creationId xmlns:a16="http://schemas.microsoft.com/office/drawing/2014/main" id="{090C150C-9279-46D5-8AA4-E94D166B58E5}"/>
              </a:ext>
            </a:extLst>
          </p:cNvPr>
          <p:cNvCxnSpPr/>
          <p:nvPr/>
        </p:nvCxnSpPr>
        <p:spPr bwMode="auto">
          <a:xfrm flipV="1">
            <a:off x="9924431" y="2360757"/>
            <a:ext cx="276025" cy="633782"/>
          </a:xfrm>
          <a:prstGeom prst="line">
            <a:avLst/>
          </a:prstGeom>
          <a:solidFill>
            <a:schemeClr val="accent1"/>
          </a:solidFill>
          <a:ln w="9525" cap="flat" cmpd="sng" algn="ctr">
            <a:solidFill>
              <a:srgbClr val="3B687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r Verbinder 89">
            <a:extLst>
              <a:ext uri="{FF2B5EF4-FFF2-40B4-BE49-F238E27FC236}">
                <a16:creationId xmlns:a16="http://schemas.microsoft.com/office/drawing/2014/main" id="{530ACA27-3606-48E9-A3D9-40659DAF4588}"/>
              </a:ext>
            </a:extLst>
          </p:cNvPr>
          <p:cNvCxnSpPr/>
          <p:nvPr/>
        </p:nvCxnSpPr>
        <p:spPr bwMode="auto">
          <a:xfrm flipV="1">
            <a:off x="10611804" y="2354755"/>
            <a:ext cx="236724" cy="1488188"/>
          </a:xfrm>
          <a:prstGeom prst="line">
            <a:avLst/>
          </a:prstGeom>
          <a:solidFill>
            <a:schemeClr val="accent1"/>
          </a:solidFill>
          <a:ln w="9525" cap="flat" cmpd="sng" algn="ctr">
            <a:solidFill>
              <a:srgbClr val="3B687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r Verbinder 105">
            <a:extLst>
              <a:ext uri="{FF2B5EF4-FFF2-40B4-BE49-F238E27FC236}">
                <a16:creationId xmlns:a16="http://schemas.microsoft.com/office/drawing/2014/main" id="{2F44CEFB-F94E-42BB-A356-7E96D2B622F5}"/>
              </a:ext>
            </a:extLst>
          </p:cNvPr>
          <p:cNvCxnSpPr/>
          <p:nvPr/>
        </p:nvCxnSpPr>
        <p:spPr bwMode="auto">
          <a:xfrm flipH="1" flipV="1">
            <a:off x="11402038" y="2276872"/>
            <a:ext cx="166570" cy="2356519"/>
          </a:xfrm>
          <a:prstGeom prst="line">
            <a:avLst/>
          </a:prstGeom>
          <a:solidFill>
            <a:schemeClr val="accent1"/>
          </a:solidFill>
          <a:ln w="9525" cap="flat" cmpd="sng" algn="ctr">
            <a:solidFill>
              <a:srgbClr val="3B687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 name="Gruppieren 3">
            <a:extLst>
              <a:ext uri="{FF2B5EF4-FFF2-40B4-BE49-F238E27FC236}">
                <a16:creationId xmlns:a16="http://schemas.microsoft.com/office/drawing/2014/main" id="{564174C7-3C01-479A-B927-01EFD010AF34}"/>
              </a:ext>
            </a:extLst>
          </p:cNvPr>
          <p:cNvGrpSpPr/>
          <p:nvPr/>
        </p:nvGrpSpPr>
        <p:grpSpPr>
          <a:xfrm>
            <a:off x="5223161" y="3145320"/>
            <a:ext cx="1814952" cy="1488189"/>
            <a:chOff x="5223161" y="3145320"/>
            <a:chExt cx="1814952" cy="1488189"/>
          </a:xfrm>
        </p:grpSpPr>
        <p:sp>
          <p:nvSpPr>
            <p:cNvPr id="138" name="Gleichschenkliges Dreieck 137">
              <a:extLst>
                <a:ext uri="{FF2B5EF4-FFF2-40B4-BE49-F238E27FC236}">
                  <a16:creationId xmlns:a16="http://schemas.microsoft.com/office/drawing/2014/main" id="{977B8CB0-0081-472C-B61F-FB364306163B}"/>
                </a:ext>
              </a:extLst>
            </p:cNvPr>
            <p:cNvSpPr/>
            <p:nvPr/>
          </p:nvSpPr>
          <p:spPr bwMode="auto">
            <a:xfrm>
              <a:off x="5223161" y="3145320"/>
              <a:ext cx="1814952" cy="1488189"/>
            </a:xfrm>
            <a:custGeom>
              <a:avLst/>
              <a:gdLst>
                <a:gd name="connsiteX0" fmla="*/ 0 w 1814952"/>
                <a:gd name="connsiteY0" fmla="*/ 1488189 h 1488189"/>
                <a:gd name="connsiteX1" fmla="*/ 311567 w 1814952"/>
                <a:gd name="connsiteY1" fmla="*/ 977244 h 1488189"/>
                <a:gd name="connsiteX2" fmla="*/ 623134 w 1814952"/>
                <a:gd name="connsiteY2" fmla="*/ 466299 h 1488189"/>
                <a:gd name="connsiteX3" fmla="*/ 907476 w 1814952"/>
                <a:gd name="connsiteY3" fmla="*/ 0 h 1488189"/>
                <a:gd name="connsiteX4" fmla="*/ 1228118 w 1814952"/>
                <a:gd name="connsiteY4" fmla="*/ 525827 h 1488189"/>
                <a:gd name="connsiteX5" fmla="*/ 1503385 w 1814952"/>
                <a:gd name="connsiteY5" fmla="*/ 977244 h 1488189"/>
                <a:gd name="connsiteX6" fmla="*/ 1814952 w 1814952"/>
                <a:gd name="connsiteY6" fmla="*/ 1488189 h 1488189"/>
                <a:gd name="connsiteX7" fmla="*/ 1191818 w 1814952"/>
                <a:gd name="connsiteY7" fmla="*/ 1488189 h 1488189"/>
                <a:gd name="connsiteX8" fmla="*/ 568685 w 1814952"/>
                <a:gd name="connsiteY8" fmla="*/ 1488189 h 1488189"/>
                <a:gd name="connsiteX9" fmla="*/ 0 w 1814952"/>
                <a:gd name="connsiteY9" fmla="*/ 1488189 h 1488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14952" h="1488189" fill="none" extrusionOk="0">
                  <a:moveTo>
                    <a:pt x="0" y="1488189"/>
                  </a:moveTo>
                  <a:cubicBezTo>
                    <a:pt x="132767" y="1271465"/>
                    <a:pt x="179247" y="1173104"/>
                    <a:pt x="311567" y="977244"/>
                  </a:cubicBezTo>
                  <a:cubicBezTo>
                    <a:pt x="443887" y="781384"/>
                    <a:pt x="512505" y="657778"/>
                    <a:pt x="623134" y="466299"/>
                  </a:cubicBezTo>
                  <a:cubicBezTo>
                    <a:pt x="733763" y="274820"/>
                    <a:pt x="803168" y="137994"/>
                    <a:pt x="907476" y="0"/>
                  </a:cubicBezTo>
                  <a:cubicBezTo>
                    <a:pt x="1054374" y="246498"/>
                    <a:pt x="1108899" y="300775"/>
                    <a:pt x="1228118" y="525827"/>
                  </a:cubicBezTo>
                  <a:cubicBezTo>
                    <a:pt x="1347337" y="750879"/>
                    <a:pt x="1368271" y="755119"/>
                    <a:pt x="1503385" y="977244"/>
                  </a:cubicBezTo>
                  <a:cubicBezTo>
                    <a:pt x="1638499" y="1199369"/>
                    <a:pt x="1706497" y="1259854"/>
                    <a:pt x="1814952" y="1488189"/>
                  </a:cubicBezTo>
                  <a:cubicBezTo>
                    <a:pt x="1660627" y="1504994"/>
                    <a:pt x="1400452" y="1515350"/>
                    <a:pt x="1191818" y="1488189"/>
                  </a:cubicBezTo>
                  <a:cubicBezTo>
                    <a:pt x="983184" y="1461028"/>
                    <a:pt x="713543" y="1498966"/>
                    <a:pt x="568685" y="1488189"/>
                  </a:cubicBezTo>
                  <a:cubicBezTo>
                    <a:pt x="423827" y="1477412"/>
                    <a:pt x="254737" y="1509833"/>
                    <a:pt x="0" y="1488189"/>
                  </a:cubicBezTo>
                  <a:close/>
                </a:path>
                <a:path w="1814952" h="1488189" stroke="0" extrusionOk="0">
                  <a:moveTo>
                    <a:pt x="0" y="1488189"/>
                  </a:moveTo>
                  <a:cubicBezTo>
                    <a:pt x="91229" y="1296816"/>
                    <a:pt x="219590" y="1169987"/>
                    <a:pt x="302492" y="992126"/>
                  </a:cubicBezTo>
                  <a:cubicBezTo>
                    <a:pt x="385394" y="814265"/>
                    <a:pt x="555533" y="625423"/>
                    <a:pt x="623134" y="466299"/>
                  </a:cubicBezTo>
                  <a:cubicBezTo>
                    <a:pt x="690735" y="307175"/>
                    <a:pt x="838892" y="89430"/>
                    <a:pt x="907476" y="0"/>
                  </a:cubicBezTo>
                  <a:cubicBezTo>
                    <a:pt x="1048480" y="203586"/>
                    <a:pt x="1085218" y="246533"/>
                    <a:pt x="1182744" y="451417"/>
                  </a:cubicBezTo>
                  <a:cubicBezTo>
                    <a:pt x="1280270" y="656301"/>
                    <a:pt x="1403174" y="808571"/>
                    <a:pt x="1476161" y="932598"/>
                  </a:cubicBezTo>
                  <a:cubicBezTo>
                    <a:pt x="1549148" y="1056625"/>
                    <a:pt x="1737550" y="1326793"/>
                    <a:pt x="1814952" y="1488189"/>
                  </a:cubicBezTo>
                  <a:cubicBezTo>
                    <a:pt x="1574500" y="1502625"/>
                    <a:pt x="1351941" y="1512073"/>
                    <a:pt x="1191818" y="1488189"/>
                  </a:cubicBezTo>
                  <a:cubicBezTo>
                    <a:pt x="1031695" y="1464305"/>
                    <a:pt x="769560" y="1478040"/>
                    <a:pt x="623134" y="1488189"/>
                  </a:cubicBezTo>
                  <a:cubicBezTo>
                    <a:pt x="476708" y="1498338"/>
                    <a:pt x="201445" y="1461696"/>
                    <a:pt x="0" y="1488189"/>
                  </a:cubicBezTo>
                  <a:close/>
                </a:path>
              </a:pathLst>
            </a:custGeom>
            <a:solidFill>
              <a:srgbClr val="FF7575"/>
            </a:solidFill>
            <a:ln w="9525" cap="flat" cmpd="sng" algn="ctr">
              <a:solidFill>
                <a:schemeClr val="tx1"/>
              </a:solidFill>
              <a:prstDash val="solid"/>
              <a:round/>
              <a:headEnd type="none" w="med" len="med"/>
              <a:tailEnd type="none" w="med" len="med"/>
              <a:extLst>
                <a:ext uri="{C807C97D-BFC1-408E-A445-0C87EB9F89A2}">
                  <ask:lineSketchStyleProps xmlns:ask="http://schemas.microsoft.com/office/drawing/2018/sketchyshapes" sd="2424692219">
                    <a:prstGeom prst="triangle">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13" name="Grafik 112" descr="Blitz mit einfarbiger Füllung">
              <a:extLst>
                <a:ext uri="{FF2B5EF4-FFF2-40B4-BE49-F238E27FC236}">
                  <a16:creationId xmlns:a16="http://schemas.microsoft.com/office/drawing/2014/main" id="{64107C5C-F593-44CE-826E-CBB876AD2FD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90911" y="3670592"/>
              <a:ext cx="914400" cy="914400"/>
            </a:xfrm>
            <a:prstGeom prst="rect">
              <a:avLst/>
            </a:prstGeom>
          </p:spPr>
        </p:pic>
      </p:grpSp>
      <p:sp>
        <p:nvSpPr>
          <p:cNvPr id="39"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2015782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F822FD-0D4D-4F2A-868C-993E5E36D794}"/>
              </a:ext>
            </a:extLst>
          </p:cNvPr>
          <p:cNvSpPr>
            <a:spLocks noGrp="1"/>
          </p:cNvSpPr>
          <p:nvPr>
            <p:ph type="title"/>
          </p:nvPr>
        </p:nvSpPr>
        <p:spPr/>
        <p:txBody>
          <a:bodyPr/>
          <a:lstStyle/>
          <a:p>
            <a:r>
              <a:rPr lang="de-DE" dirty="0"/>
              <a:t>Handlungshilfe Klimakommunikation</a:t>
            </a:r>
          </a:p>
        </p:txBody>
      </p:sp>
      <p:sp>
        <p:nvSpPr>
          <p:cNvPr id="3" name="Fußzeilenplatzhalter 2">
            <a:extLst>
              <a:ext uri="{FF2B5EF4-FFF2-40B4-BE49-F238E27FC236}">
                <a16:creationId xmlns:a16="http://schemas.microsoft.com/office/drawing/2014/main" id="{1284FE3E-55FB-4582-913C-3B477B64E912}"/>
              </a:ext>
            </a:extLst>
          </p:cNvPr>
          <p:cNvSpPr>
            <a:spLocks noGrp="1"/>
          </p:cNvSpPr>
          <p:nvPr>
            <p:ph type="ftr" sz="quarter" idx="10"/>
          </p:nvPr>
        </p:nvSpPr>
        <p:spPr/>
        <p:txBody>
          <a:bodyPr/>
          <a:lstStyle/>
          <a:p>
            <a:r>
              <a:rPr lang="de-DE" dirty="0"/>
              <a:t>© LfU | IZU Infozentrum UmweltWirtschaft | 2024</a:t>
            </a:r>
            <a:endParaRPr lang="de-DE" dirty="0">
              <a:highlight>
                <a:srgbClr val="FFFF00"/>
              </a:highlight>
            </a:endParaRPr>
          </a:p>
        </p:txBody>
      </p:sp>
      <p:sp>
        <p:nvSpPr>
          <p:cNvPr id="4" name="Datumsplatzhalter 3">
            <a:extLst>
              <a:ext uri="{FF2B5EF4-FFF2-40B4-BE49-F238E27FC236}">
                <a16:creationId xmlns:a16="http://schemas.microsoft.com/office/drawing/2014/main" id="{2C7525ED-27F7-449A-B995-C7FB1A689170}"/>
              </a:ext>
            </a:extLst>
          </p:cNvPr>
          <p:cNvSpPr>
            <a:spLocks noGrp="1"/>
          </p:cNvSpPr>
          <p:nvPr>
            <p:ph type="dt" sz="half" idx="12"/>
          </p:nvPr>
        </p:nvSpPr>
        <p:spPr/>
        <p:txBody>
          <a:bodyPr/>
          <a:lstStyle/>
          <a:p>
            <a:r>
              <a:rPr lang="de-DE" dirty="0"/>
              <a:t>Einleitung</a:t>
            </a:r>
          </a:p>
        </p:txBody>
      </p:sp>
      <p:sp>
        <p:nvSpPr>
          <p:cNvPr id="5" name="Foliennummernplatzhalter 4">
            <a:extLst>
              <a:ext uri="{FF2B5EF4-FFF2-40B4-BE49-F238E27FC236}">
                <a16:creationId xmlns:a16="http://schemas.microsoft.com/office/drawing/2014/main" id="{05DCFBD5-017F-4A38-AC74-9B20CA75A005}"/>
              </a:ext>
            </a:extLst>
          </p:cNvPr>
          <p:cNvSpPr>
            <a:spLocks noGrp="1"/>
          </p:cNvSpPr>
          <p:nvPr>
            <p:ph type="sldNum" sz="quarter" idx="4"/>
          </p:nvPr>
        </p:nvSpPr>
        <p:spPr/>
        <p:txBody>
          <a:bodyPr/>
          <a:lstStyle/>
          <a:p>
            <a:fld id="{894680D0-7A83-433A-9719-C4143F27F647}" type="slidenum">
              <a:rPr lang="de-DE" smtClean="0"/>
              <a:pPr/>
              <a:t>2</a:t>
            </a:fld>
            <a:endParaRPr lang="de-DE" dirty="0"/>
          </a:p>
        </p:txBody>
      </p:sp>
      <p:sp>
        <p:nvSpPr>
          <p:cNvPr id="6" name="Inhaltsplatzhalter 2">
            <a:extLst>
              <a:ext uri="{FF2B5EF4-FFF2-40B4-BE49-F238E27FC236}">
                <a16:creationId xmlns:a16="http://schemas.microsoft.com/office/drawing/2014/main" id="{8E62D530-99DD-4E50-BDC9-8A40404CA2DA}"/>
              </a:ext>
            </a:extLst>
          </p:cNvPr>
          <p:cNvSpPr txBox="1">
            <a:spLocks/>
          </p:cNvSpPr>
          <p:nvPr/>
        </p:nvSpPr>
        <p:spPr>
          <a:xfrm>
            <a:off x="648000" y="2110424"/>
            <a:ext cx="5364000" cy="4215765"/>
          </a:xfrm>
          <a:prstGeom prst="rect">
            <a:avLst/>
          </a:prstGeom>
        </p:spPr>
        <p:txBody>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lgn="just">
              <a:buFontTx/>
              <a:buNone/>
            </a:pPr>
            <a:r>
              <a:rPr lang="de-DE" kern="0" dirty="0"/>
              <a:t>Die Handlungshilfe richtet sich vorrangig an kleinere und mittlere Unternehmen (KMU), die ein Klimamanagement in ihrem Betrieb einführen oder einführen wollen. </a:t>
            </a:r>
          </a:p>
          <a:p>
            <a:pPr marL="0" indent="0" algn="just">
              <a:buFontTx/>
              <a:buNone/>
            </a:pPr>
            <a:r>
              <a:rPr lang="de-DE" kern="0" dirty="0"/>
              <a:t>Die Handlungshilfe unterstützt Sie dabei, wie Sie erfolgreich über Ihr Engagement im betrieblichen Klimaschutz sprechen können. Dabei erfahren Sie, worauf Sie sowohl bei der </a:t>
            </a:r>
            <a:r>
              <a:rPr lang="de-DE" b="1" kern="0" dirty="0"/>
              <a:t>internen</a:t>
            </a:r>
            <a:r>
              <a:rPr lang="de-DE" kern="0" dirty="0"/>
              <a:t> als auch bei der </a:t>
            </a:r>
            <a:r>
              <a:rPr lang="de-DE" b="1" kern="0" dirty="0"/>
              <a:t>externen Kommunikation </a:t>
            </a:r>
            <a:r>
              <a:rPr lang="de-DE" kern="0" dirty="0"/>
              <a:t>achten sollten, damit Sie Ihre Mitarbeitenden motivieren und sich auf dem Markt behaupten können. </a:t>
            </a:r>
          </a:p>
          <a:p>
            <a:pPr marL="0" indent="0" algn="just">
              <a:buFontTx/>
              <a:buNone/>
            </a:pPr>
            <a:r>
              <a:rPr lang="de-DE" kern="0" dirty="0"/>
              <a:t>Ebenso wird vermittelt, welche Fallstricke es gibt und worauf Sie achten sollten, um Vorwürfe des </a:t>
            </a:r>
            <a:r>
              <a:rPr lang="de-DE" b="1" kern="0" dirty="0" err="1"/>
              <a:t>Greenwashings</a:t>
            </a:r>
            <a:r>
              <a:rPr lang="de-DE" b="1" kern="0" dirty="0"/>
              <a:t> zu vermeiden.</a:t>
            </a:r>
          </a:p>
          <a:p>
            <a:pPr marL="0" indent="0" algn="just">
              <a:buFontTx/>
              <a:buNone/>
            </a:pPr>
            <a:r>
              <a:rPr lang="de-DE" kern="0" dirty="0"/>
              <a:t>Wenn Sie Hilfestellung bei der Erstellung einer </a:t>
            </a:r>
            <a:r>
              <a:rPr lang="de-DE" b="1" kern="0" dirty="0"/>
              <a:t>Klimastrategie</a:t>
            </a:r>
            <a:r>
              <a:rPr lang="de-DE" kern="0" dirty="0"/>
              <a:t> oder der Einführung eines </a:t>
            </a:r>
            <a:r>
              <a:rPr lang="de-DE" b="1" kern="0" dirty="0"/>
              <a:t>Klimamanagements</a:t>
            </a:r>
            <a:r>
              <a:rPr lang="de-DE" kern="0" dirty="0"/>
              <a:t> benötigen, haben wir weitere Handlungshilfen für Sie: </a:t>
            </a:r>
            <a:r>
              <a:rPr lang="de-DE" kern="0" dirty="0">
                <a:hlinkClick r:id="rId2"/>
              </a:rPr>
              <a:t>IZU-Handlungshilfen zum betrieblichen Klimaschutz</a:t>
            </a:r>
            <a:endParaRPr lang="de-DE" kern="0" dirty="0"/>
          </a:p>
          <a:p>
            <a:pPr marL="0" indent="0" algn="just">
              <a:buFontTx/>
              <a:buNone/>
            </a:pPr>
            <a:r>
              <a:rPr lang="de-DE" kern="0" dirty="0"/>
              <a:t>Auch bei der Erstellung eines </a:t>
            </a:r>
            <a:r>
              <a:rPr lang="de-DE" b="1" kern="0" dirty="0"/>
              <a:t>Nachhaltigkeitsberichts</a:t>
            </a:r>
            <a:r>
              <a:rPr lang="de-DE" kern="0" dirty="0"/>
              <a:t> im Rahmen der neuen CSRD-Richtlinie haben wir in Kürze ein Unterstützungsangebot </a:t>
            </a:r>
            <a:br>
              <a:rPr lang="de-DE" kern="0" dirty="0"/>
            </a:br>
            <a:r>
              <a:rPr lang="de-DE" dirty="0"/>
              <a:t>für Sie</a:t>
            </a:r>
            <a:r>
              <a:rPr lang="de-DE" kern="0" dirty="0"/>
              <a:t>.</a:t>
            </a:r>
          </a:p>
        </p:txBody>
      </p:sp>
      <p:sp>
        <p:nvSpPr>
          <p:cNvPr id="7" name="Inhaltsplatzhalter 3">
            <a:extLst>
              <a:ext uri="{FF2B5EF4-FFF2-40B4-BE49-F238E27FC236}">
                <a16:creationId xmlns:a16="http://schemas.microsoft.com/office/drawing/2014/main" id="{234D30EB-9315-40C4-957A-3BFC312C6024}"/>
              </a:ext>
            </a:extLst>
          </p:cNvPr>
          <p:cNvSpPr txBox="1">
            <a:spLocks/>
          </p:cNvSpPr>
          <p:nvPr/>
        </p:nvSpPr>
        <p:spPr>
          <a:xfrm>
            <a:off x="6281863" y="2112343"/>
            <a:ext cx="5364000" cy="1172641"/>
          </a:xfrm>
          <a:prstGeom prst="rect">
            <a:avLst/>
          </a:prstGeom>
        </p:spPr>
        <p:txBody>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lgn="just">
              <a:buFontTx/>
              <a:buNone/>
            </a:pPr>
            <a:r>
              <a:rPr lang="de-DE" kern="0" dirty="0"/>
              <a:t>Das </a:t>
            </a:r>
            <a:r>
              <a:rPr lang="de-DE" b="1" kern="0" dirty="0"/>
              <a:t>Infozentrum UmweltWirtschaft </a:t>
            </a:r>
            <a:r>
              <a:rPr lang="de-DE" kern="0" dirty="0"/>
              <a:t>(IZU) am Landesamt für Umwelt entwickelt im Rahmen des </a:t>
            </a:r>
            <a:r>
              <a:rPr lang="de-DE" b="1" kern="0" dirty="0"/>
              <a:t>Umwelt- und Klimapakts </a:t>
            </a:r>
            <a:r>
              <a:rPr lang="de-DE" b="1" kern="0"/>
              <a:t>Bayern </a:t>
            </a:r>
            <a:r>
              <a:rPr lang="de-DE" kern="0"/>
              <a:t>praxisorientierte </a:t>
            </a:r>
            <a:r>
              <a:rPr lang="de-DE" kern="0" dirty="0"/>
              <a:t>Handlungshilfen für KMU. Diese Handlungshilfe ist ein Teil des IZU-Werkzeugs zum betrieblichen Klimaschutz. </a:t>
            </a:r>
            <a:endParaRPr lang="de-DE" u="sng" kern="0" dirty="0"/>
          </a:p>
          <a:p>
            <a:pPr marL="0" indent="0">
              <a:buFontTx/>
              <a:buNone/>
            </a:pPr>
            <a:r>
              <a:rPr lang="de-DE" kern="0" dirty="0"/>
              <a:t>  </a:t>
            </a:r>
          </a:p>
        </p:txBody>
      </p:sp>
      <p:sp>
        <p:nvSpPr>
          <p:cNvPr id="8" name="Textfeld 7">
            <a:extLst>
              <a:ext uri="{FF2B5EF4-FFF2-40B4-BE49-F238E27FC236}">
                <a16:creationId xmlns:a16="http://schemas.microsoft.com/office/drawing/2014/main" id="{A493BA59-718D-456B-A19D-DF1FC44711D9}"/>
              </a:ext>
            </a:extLst>
          </p:cNvPr>
          <p:cNvSpPr txBox="1"/>
          <p:nvPr/>
        </p:nvSpPr>
        <p:spPr>
          <a:xfrm>
            <a:off x="648000" y="1589550"/>
            <a:ext cx="5364000" cy="397201"/>
          </a:xfrm>
          <a:prstGeom prst="rect">
            <a:avLst/>
          </a:prstGeom>
          <a:solidFill>
            <a:srgbClr val="3B687F"/>
          </a:solidFill>
        </p:spPr>
        <p:txBody>
          <a:bodyPr wrap="square" lIns="90000" tIns="90000" bIns="90000" rtlCol="0" anchor="ctr" anchorCtr="0">
            <a:spAutoFit/>
          </a:bodyPr>
          <a:lstStyle/>
          <a:p>
            <a:pPr algn="l"/>
            <a:r>
              <a:rPr lang="de-DE" sz="1400" b="1" dirty="0">
                <a:solidFill>
                  <a:schemeClr val="bg1"/>
                </a:solidFill>
              </a:rPr>
              <a:t>An wen richtet sich die Handlungshilfe?</a:t>
            </a:r>
          </a:p>
        </p:txBody>
      </p:sp>
      <p:sp>
        <p:nvSpPr>
          <p:cNvPr id="9" name="Textfeld 8">
            <a:extLst>
              <a:ext uri="{FF2B5EF4-FFF2-40B4-BE49-F238E27FC236}">
                <a16:creationId xmlns:a16="http://schemas.microsoft.com/office/drawing/2014/main" id="{6A0D11B1-615D-46B3-A8BF-63A301252D9A}"/>
              </a:ext>
            </a:extLst>
          </p:cNvPr>
          <p:cNvSpPr txBox="1"/>
          <p:nvPr/>
        </p:nvSpPr>
        <p:spPr>
          <a:xfrm>
            <a:off x="6286800" y="1585911"/>
            <a:ext cx="5364000" cy="397201"/>
          </a:xfrm>
          <a:prstGeom prst="rect">
            <a:avLst/>
          </a:prstGeom>
          <a:solidFill>
            <a:srgbClr val="3B687F"/>
          </a:solidFill>
        </p:spPr>
        <p:txBody>
          <a:bodyPr wrap="square" lIns="90000" tIns="90000" bIns="90000" rtlCol="0" anchor="ctr" anchorCtr="0">
            <a:spAutoFit/>
          </a:bodyPr>
          <a:lstStyle/>
          <a:p>
            <a:pPr algn="l"/>
            <a:r>
              <a:rPr lang="de-DE" sz="1400" b="1" dirty="0">
                <a:solidFill>
                  <a:schemeClr val="bg1"/>
                </a:solidFill>
              </a:rPr>
              <a:t>Wie ist die Handlungshilfe entstanden?</a:t>
            </a:r>
          </a:p>
        </p:txBody>
      </p:sp>
      <p:sp>
        <p:nvSpPr>
          <p:cNvPr id="10" name="Rechteck 9">
            <a:extLst>
              <a:ext uri="{FF2B5EF4-FFF2-40B4-BE49-F238E27FC236}">
                <a16:creationId xmlns:a16="http://schemas.microsoft.com/office/drawing/2014/main" id="{36422887-B551-4A54-BA15-86C52171C198}"/>
              </a:ext>
            </a:extLst>
          </p:cNvPr>
          <p:cNvSpPr/>
          <p:nvPr/>
        </p:nvSpPr>
        <p:spPr bwMode="auto">
          <a:xfrm>
            <a:off x="6281863" y="3068960"/>
            <a:ext cx="5364000" cy="396000"/>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Wie ist die Handlungshilfe aufgebaut?</a:t>
            </a:r>
          </a:p>
        </p:txBody>
      </p:sp>
      <p:sp>
        <p:nvSpPr>
          <p:cNvPr id="11" name="Inhaltsplatzhalter 6">
            <a:extLst>
              <a:ext uri="{FF2B5EF4-FFF2-40B4-BE49-F238E27FC236}">
                <a16:creationId xmlns:a16="http://schemas.microsoft.com/office/drawing/2014/main" id="{952A05D5-6AE2-4094-9DCE-29FA8596935C}"/>
              </a:ext>
            </a:extLst>
          </p:cNvPr>
          <p:cNvSpPr txBox="1">
            <a:spLocks/>
          </p:cNvSpPr>
          <p:nvPr/>
        </p:nvSpPr>
        <p:spPr bwMode="auto">
          <a:xfrm>
            <a:off x="6386696" y="3472030"/>
            <a:ext cx="5259167" cy="622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marR="0" lvl="0" indent="0" algn="l" defTabSz="914400" rtl="0" eaLnBrk="1" fontAlgn="base" latinLnBrk="0" hangingPunct="1">
              <a:lnSpc>
                <a:spcPts val="1600"/>
              </a:lnSpc>
              <a:spcBef>
                <a:spcPts val="600"/>
              </a:spcBef>
              <a:spcAft>
                <a:spcPct val="0"/>
              </a:spcAft>
              <a:buClr>
                <a:srgbClr val="000000"/>
              </a:buClr>
              <a:buSzTx/>
              <a:buFontTx/>
              <a:buNone/>
              <a:tabLst/>
              <a:defRPr/>
            </a:pP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Die Handlungshilfe teilt sich in zwei Teile auf: </a:t>
            </a: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Interne</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 Kommunikation und </a:t>
            </a: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externe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Kommunikation.</a:t>
            </a:r>
            <a:b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br>
            <a:r>
              <a:rPr lang="de-DE" kern="0" dirty="0">
                <a:solidFill>
                  <a:srgbClr val="000000"/>
                </a:solidFill>
                <a:latin typeface="Arial"/>
                <a:ea typeface="ＭＳ Ｐゴシック"/>
              </a:rPr>
              <a:t>In welchem Teil Sie sich befinden, entnehmen Sie der Kopfzeile.</a:t>
            </a:r>
            <a:endParaRPr kumimoji="0" lang="de-DE" sz="1200" b="0"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14" name="Textfeld 13">
            <a:extLst>
              <a:ext uri="{FF2B5EF4-FFF2-40B4-BE49-F238E27FC236}">
                <a16:creationId xmlns:a16="http://schemas.microsoft.com/office/drawing/2014/main" id="{8C551135-2E0D-4002-9DC5-A54491A7BE7A}"/>
              </a:ext>
            </a:extLst>
          </p:cNvPr>
          <p:cNvSpPr txBox="1"/>
          <p:nvPr/>
        </p:nvSpPr>
        <p:spPr>
          <a:xfrm>
            <a:off x="6281863" y="4196475"/>
            <a:ext cx="5364001" cy="600677"/>
          </a:xfrm>
          <a:prstGeom prst="rect">
            <a:avLst/>
          </a:prstGeom>
          <a:noFill/>
        </p:spPr>
        <p:txBody>
          <a:bodyPr wrap="square" numCol="2">
            <a:spAutoFit/>
          </a:bodyPr>
          <a:lstStyle/>
          <a:p>
            <a:pPr marL="0" marR="0" lvl="0" indent="0" algn="l" defTabSz="914400" rtl="0" eaLnBrk="1" fontAlgn="base" latinLnBrk="0" hangingPunct="1">
              <a:lnSpc>
                <a:spcPts val="1600"/>
              </a:lnSpc>
              <a:spcBef>
                <a:spcPts val="800"/>
              </a:spcBef>
              <a:spcAft>
                <a:spcPct val="0"/>
              </a:spcAft>
              <a:buClr>
                <a:srgbClr val="000000"/>
              </a:buClr>
              <a:buSzTx/>
              <a:buFontTx/>
              <a:buNone/>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rPr>
              <a:t>Interne Kommunikation:</a:t>
            </a:r>
          </a:p>
          <a:p>
            <a:pPr marL="0" marR="0" lvl="0" indent="0" algn="l" defTabSz="914400" rtl="0" eaLnBrk="1" fontAlgn="base" latinLnBrk="0" hangingPunct="1">
              <a:lnSpc>
                <a:spcPts val="1600"/>
              </a:lnSpc>
              <a:spcBef>
                <a:spcPts val="800"/>
              </a:spcBef>
              <a:spcAft>
                <a:spcPct val="0"/>
              </a:spcAft>
              <a:buClr>
                <a:srgbClr val="000000"/>
              </a:buClr>
              <a:buSzTx/>
              <a:buFontTx/>
              <a:buNone/>
              <a:tabLst/>
              <a:defRPr/>
            </a:pPr>
            <a:endParaRPr kumimoji="0" lang="de-DE" sz="1200" b="1" i="0" u="none" strike="noStrike" kern="0" cap="none" spc="0" normalizeH="0" baseline="0" noProof="0" dirty="0">
              <a:ln>
                <a:noFill/>
              </a:ln>
              <a:solidFill>
                <a:srgbClr val="000000"/>
              </a:solidFill>
              <a:effectLst/>
              <a:uLnTx/>
              <a:uFillTx/>
              <a:latin typeface="Arial"/>
              <a:ea typeface="ＭＳ Ｐゴシック"/>
            </a:endParaRPr>
          </a:p>
          <a:p>
            <a:pPr marL="0" marR="0" lvl="0" indent="0" algn="l" defTabSz="914400" rtl="0" eaLnBrk="1" fontAlgn="base" latinLnBrk="0" hangingPunct="1">
              <a:lnSpc>
                <a:spcPts val="1600"/>
              </a:lnSpc>
              <a:spcBef>
                <a:spcPts val="800"/>
              </a:spcBef>
              <a:spcAft>
                <a:spcPct val="0"/>
              </a:spcAft>
              <a:buClr>
                <a:srgbClr val="000000"/>
              </a:buClr>
              <a:buSzTx/>
              <a:buFontTx/>
              <a:buNone/>
              <a:tabLst/>
              <a:defRPr/>
            </a:pPr>
            <a:r>
              <a:rPr lang="de-DE" sz="1200" b="1" kern="0" dirty="0">
                <a:solidFill>
                  <a:srgbClr val="000000"/>
                </a:solidFill>
                <a:latin typeface="Arial"/>
                <a:ea typeface="ＭＳ Ｐゴシック"/>
              </a:rPr>
              <a:t>Externe Kommunikation:</a:t>
            </a:r>
            <a:endParaRPr kumimoji="0" lang="de-DE" sz="1200" b="1" i="0" u="none" strike="noStrike" kern="0" cap="none" spc="0" normalizeH="0" baseline="0" noProof="0" dirty="0">
              <a:ln>
                <a:noFill/>
              </a:ln>
              <a:solidFill>
                <a:srgbClr val="000000"/>
              </a:solidFill>
              <a:effectLst/>
              <a:uLnTx/>
              <a:uFillTx/>
              <a:latin typeface="Arial"/>
              <a:ea typeface="ＭＳ Ｐゴシック"/>
            </a:endParaRPr>
          </a:p>
        </p:txBody>
      </p:sp>
      <p:grpSp>
        <p:nvGrpSpPr>
          <p:cNvPr id="12" name="Gruppieren 11"/>
          <p:cNvGrpSpPr/>
          <p:nvPr/>
        </p:nvGrpSpPr>
        <p:grpSpPr>
          <a:xfrm>
            <a:off x="6343514" y="4581128"/>
            <a:ext cx="5356212" cy="1584176"/>
            <a:chOff x="6343514" y="4509120"/>
            <a:chExt cx="5356212" cy="1584176"/>
          </a:xfrm>
        </p:grpSpPr>
        <p:grpSp>
          <p:nvGrpSpPr>
            <p:cNvPr id="17" name="Gruppieren 16">
              <a:extLst>
                <a:ext uri="{FF2B5EF4-FFF2-40B4-BE49-F238E27FC236}">
                  <a16:creationId xmlns:a16="http://schemas.microsoft.com/office/drawing/2014/main" id="{78A12AA4-14CE-40A4-A9E8-50879C4053C2}"/>
                </a:ext>
              </a:extLst>
            </p:cNvPr>
            <p:cNvGrpSpPr/>
            <p:nvPr/>
          </p:nvGrpSpPr>
          <p:grpSpPr>
            <a:xfrm>
              <a:off x="8904312" y="4509120"/>
              <a:ext cx="2795414" cy="461665"/>
              <a:chOff x="6142570" y="3167317"/>
              <a:chExt cx="2795414" cy="461665"/>
            </a:xfrm>
          </p:grpSpPr>
          <p:sp>
            <p:nvSpPr>
              <p:cNvPr id="27" name="Ellipse 26">
                <a:extLst>
                  <a:ext uri="{FF2B5EF4-FFF2-40B4-BE49-F238E27FC236}">
                    <a16:creationId xmlns:a16="http://schemas.microsoft.com/office/drawing/2014/main" id="{50A9E676-C63E-4220-B818-EBFAAAB142CA}"/>
                  </a:ext>
                </a:extLst>
              </p:cNvPr>
              <p:cNvSpPr/>
              <p:nvPr/>
            </p:nvSpPr>
            <p:spPr bwMode="auto">
              <a:xfrm>
                <a:off x="6142570"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28" name="Textfeld 27">
                <a:extLst>
                  <a:ext uri="{FF2B5EF4-FFF2-40B4-BE49-F238E27FC236}">
                    <a16:creationId xmlns:a16="http://schemas.microsoft.com/office/drawing/2014/main" id="{92A697CB-B0CC-4239-B9B2-EC37CD095232}"/>
                  </a:ext>
                </a:extLst>
              </p:cNvPr>
              <p:cNvSpPr txBox="1"/>
              <p:nvPr/>
            </p:nvSpPr>
            <p:spPr>
              <a:xfrm>
                <a:off x="6506471" y="3167317"/>
                <a:ext cx="2431513" cy="461665"/>
              </a:xfrm>
              <a:prstGeom prst="rect">
                <a:avLst/>
              </a:prstGeom>
              <a:noFill/>
            </p:spPr>
            <p:txBody>
              <a:bodyPr wrap="square">
                <a:spAutoFit/>
              </a:bodyPr>
              <a:lstStyle/>
              <a:p>
                <a:pPr algn="l"/>
                <a:r>
                  <a:rPr lang="de-DE" sz="1200" dirty="0"/>
                  <a:t>Warum ist externe Kommunikation wichtig</a:t>
                </a:r>
                <a:r>
                  <a:rPr lang="de-DE" sz="1000" dirty="0"/>
                  <a:t>?</a:t>
                </a:r>
              </a:p>
            </p:txBody>
          </p:sp>
        </p:grpSp>
        <p:grpSp>
          <p:nvGrpSpPr>
            <p:cNvPr id="18" name="Gruppieren 17">
              <a:extLst>
                <a:ext uri="{FF2B5EF4-FFF2-40B4-BE49-F238E27FC236}">
                  <a16:creationId xmlns:a16="http://schemas.microsoft.com/office/drawing/2014/main" id="{15031E3B-2BB3-4057-A4EA-5395DED57226}"/>
                </a:ext>
              </a:extLst>
            </p:cNvPr>
            <p:cNvGrpSpPr/>
            <p:nvPr/>
          </p:nvGrpSpPr>
          <p:grpSpPr>
            <a:xfrm>
              <a:off x="8904312" y="5093697"/>
              <a:ext cx="2520280" cy="361180"/>
              <a:chOff x="7654674" y="3201884"/>
              <a:chExt cx="2520280" cy="361180"/>
            </a:xfrm>
          </p:grpSpPr>
          <p:sp>
            <p:nvSpPr>
              <p:cNvPr id="24" name="Ellipse 23">
                <a:extLst>
                  <a:ext uri="{FF2B5EF4-FFF2-40B4-BE49-F238E27FC236}">
                    <a16:creationId xmlns:a16="http://schemas.microsoft.com/office/drawing/2014/main" id="{669D8D0D-DED1-48C4-95FE-AEBFD0BBBC45}"/>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b="0" i="0" u="none" strike="noStrike" cap="none" normalizeH="0" baseline="0">
                  <a:ln>
                    <a:noFill/>
                  </a:ln>
                  <a:solidFill>
                    <a:schemeClr val="tx1"/>
                  </a:solidFill>
                  <a:effectLst/>
                  <a:latin typeface="Arial" charset="0"/>
                  <a:ea typeface="ＭＳ Ｐゴシック" charset="-128"/>
                </a:endParaRPr>
              </a:p>
            </p:txBody>
          </p:sp>
          <p:sp>
            <p:nvSpPr>
              <p:cNvPr id="25" name="Textfeld 24">
                <a:extLst>
                  <a:ext uri="{FF2B5EF4-FFF2-40B4-BE49-F238E27FC236}">
                    <a16:creationId xmlns:a16="http://schemas.microsoft.com/office/drawing/2014/main" id="{0F5B1E8E-52CD-4DA5-903B-4FF1437A5E82}"/>
                  </a:ext>
                </a:extLst>
              </p:cNvPr>
              <p:cNvSpPr txBox="1"/>
              <p:nvPr/>
            </p:nvSpPr>
            <p:spPr>
              <a:xfrm>
                <a:off x="8063694" y="3259363"/>
                <a:ext cx="2111260" cy="276999"/>
              </a:xfrm>
              <a:prstGeom prst="rect">
                <a:avLst/>
              </a:prstGeom>
              <a:noFill/>
            </p:spPr>
            <p:txBody>
              <a:bodyPr wrap="square">
                <a:spAutoFit/>
              </a:bodyPr>
              <a:lstStyle/>
              <a:p>
                <a:pPr algn="l"/>
                <a:r>
                  <a:rPr lang="de-DE" sz="1200" dirty="0"/>
                  <a:t>Was sollten Sie vermeiden?</a:t>
                </a:r>
              </a:p>
            </p:txBody>
          </p:sp>
          <p:pic>
            <p:nvPicPr>
              <p:cNvPr id="26" name="Grafik 25" descr="Blitz mit einfarbiger Füllung">
                <a:extLst>
                  <a:ext uri="{FF2B5EF4-FFF2-40B4-BE49-F238E27FC236}">
                    <a16:creationId xmlns:a16="http://schemas.microsoft.com/office/drawing/2014/main" id="{B0C05602-9D85-40E9-81FB-1A08096C4B0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34301" y="3284984"/>
                <a:ext cx="233907" cy="233907"/>
              </a:xfrm>
              <a:prstGeom prst="rect">
                <a:avLst/>
              </a:prstGeom>
            </p:spPr>
          </p:pic>
        </p:grpSp>
        <p:grpSp>
          <p:nvGrpSpPr>
            <p:cNvPr id="19" name="Gruppieren 18">
              <a:extLst>
                <a:ext uri="{FF2B5EF4-FFF2-40B4-BE49-F238E27FC236}">
                  <a16:creationId xmlns:a16="http://schemas.microsoft.com/office/drawing/2014/main" id="{00A50EAB-F113-4224-9C0E-734793E9BB29}"/>
                </a:ext>
              </a:extLst>
            </p:cNvPr>
            <p:cNvGrpSpPr/>
            <p:nvPr/>
          </p:nvGrpSpPr>
          <p:grpSpPr>
            <a:xfrm>
              <a:off x="8904312" y="5631631"/>
              <a:ext cx="2355239" cy="461665"/>
              <a:chOff x="9166778" y="3197129"/>
              <a:chExt cx="2355239" cy="461665"/>
            </a:xfrm>
          </p:grpSpPr>
          <p:grpSp>
            <p:nvGrpSpPr>
              <p:cNvPr id="20" name="Gruppieren 19">
                <a:extLst>
                  <a:ext uri="{FF2B5EF4-FFF2-40B4-BE49-F238E27FC236}">
                    <a16:creationId xmlns:a16="http://schemas.microsoft.com/office/drawing/2014/main" id="{0F6B0C50-00C3-4BF1-89C1-E63955D2A5CC}"/>
                  </a:ext>
                </a:extLst>
              </p:cNvPr>
              <p:cNvGrpSpPr/>
              <p:nvPr/>
            </p:nvGrpSpPr>
            <p:grpSpPr>
              <a:xfrm>
                <a:off x="9166778" y="3197129"/>
                <a:ext cx="2355239" cy="461665"/>
                <a:chOff x="7654674" y="3187355"/>
                <a:chExt cx="2355239" cy="461665"/>
              </a:xfrm>
            </p:grpSpPr>
            <p:sp>
              <p:nvSpPr>
                <p:cNvPr id="22" name="Ellipse 21">
                  <a:extLst>
                    <a:ext uri="{FF2B5EF4-FFF2-40B4-BE49-F238E27FC236}">
                      <a16:creationId xmlns:a16="http://schemas.microsoft.com/office/drawing/2014/main" id="{951FC0B3-29D0-4E5E-97EB-DC261F464748}"/>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b="0" i="0" u="none" strike="noStrike" cap="none" normalizeH="0" baseline="0">
                    <a:ln>
                      <a:noFill/>
                    </a:ln>
                    <a:solidFill>
                      <a:schemeClr val="tx1"/>
                    </a:solidFill>
                    <a:effectLst/>
                    <a:latin typeface="Arial" charset="0"/>
                    <a:ea typeface="ＭＳ Ｐゴシック" charset="-128"/>
                  </a:endParaRPr>
                </a:p>
              </p:txBody>
            </p:sp>
            <p:sp>
              <p:nvSpPr>
                <p:cNvPr id="23" name="Textfeld 22">
                  <a:extLst>
                    <a:ext uri="{FF2B5EF4-FFF2-40B4-BE49-F238E27FC236}">
                      <a16:creationId xmlns:a16="http://schemas.microsoft.com/office/drawing/2014/main" id="{5450F080-9D9C-48D3-B673-F7BD5835D204}"/>
                    </a:ext>
                  </a:extLst>
                </p:cNvPr>
                <p:cNvSpPr txBox="1"/>
                <p:nvPr/>
              </p:nvSpPr>
              <p:spPr>
                <a:xfrm>
                  <a:off x="8063694" y="3187355"/>
                  <a:ext cx="1946219" cy="461665"/>
                </a:xfrm>
                <a:prstGeom prst="rect">
                  <a:avLst/>
                </a:prstGeom>
                <a:noFill/>
              </p:spPr>
              <p:txBody>
                <a:bodyPr wrap="square">
                  <a:spAutoFit/>
                </a:bodyPr>
                <a:lstStyle/>
                <a:p>
                  <a:pPr algn="l"/>
                  <a:r>
                    <a:rPr lang="de-DE" sz="1200" dirty="0"/>
                    <a:t>Diese Strategien können Sie einfach anwenden!</a:t>
                  </a:r>
                </a:p>
              </p:txBody>
            </p:sp>
          </p:grpSp>
          <p:pic>
            <p:nvPicPr>
              <p:cNvPr id="21" name="Grafik 20" descr="Feuerwerk mit einfarbiger Füllung">
                <a:extLst>
                  <a:ext uri="{FF2B5EF4-FFF2-40B4-BE49-F238E27FC236}">
                    <a16:creationId xmlns:a16="http://schemas.microsoft.com/office/drawing/2014/main" id="{90B09F6F-ACCB-45FB-B3C9-95A6830D5200}"/>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209066" y="3259363"/>
                <a:ext cx="279324" cy="279324"/>
              </a:xfrm>
              <a:prstGeom prst="rect">
                <a:avLst/>
              </a:prstGeom>
            </p:spPr>
          </p:pic>
        </p:grpSp>
        <p:grpSp>
          <p:nvGrpSpPr>
            <p:cNvPr id="32" name="Gruppieren 31">
              <a:extLst>
                <a:ext uri="{FF2B5EF4-FFF2-40B4-BE49-F238E27FC236}">
                  <a16:creationId xmlns:a16="http://schemas.microsoft.com/office/drawing/2014/main" id="{A857EA8D-C00F-4B48-B27C-8C0AFF72504E}"/>
                </a:ext>
              </a:extLst>
            </p:cNvPr>
            <p:cNvGrpSpPr/>
            <p:nvPr/>
          </p:nvGrpSpPr>
          <p:grpSpPr>
            <a:xfrm>
              <a:off x="6343514" y="4509120"/>
              <a:ext cx="2416782" cy="461665"/>
              <a:chOff x="6142570" y="3173082"/>
              <a:chExt cx="2416782" cy="461665"/>
            </a:xfrm>
          </p:grpSpPr>
          <p:sp>
            <p:nvSpPr>
              <p:cNvPr id="40" name="Ellipse 39">
                <a:extLst>
                  <a:ext uri="{FF2B5EF4-FFF2-40B4-BE49-F238E27FC236}">
                    <a16:creationId xmlns:a16="http://schemas.microsoft.com/office/drawing/2014/main" id="{702B1426-DC79-4129-B542-0F21F687EAFC}"/>
                  </a:ext>
                </a:extLst>
              </p:cNvPr>
              <p:cNvSpPr/>
              <p:nvPr/>
            </p:nvSpPr>
            <p:spPr bwMode="auto">
              <a:xfrm>
                <a:off x="6142570"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a:ln>
                      <a:noFill/>
                    </a:ln>
                    <a:solidFill>
                      <a:schemeClr val="bg1"/>
                    </a:solidFill>
                    <a:effectLst/>
                    <a:latin typeface="Arial Rounded MT Bold" panose="020F0704030504030204" pitchFamily="34" charset="0"/>
                  </a:rPr>
                  <a:t>?</a:t>
                </a:r>
              </a:p>
            </p:txBody>
          </p:sp>
          <p:sp>
            <p:nvSpPr>
              <p:cNvPr id="41" name="Textfeld 40">
                <a:extLst>
                  <a:ext uri="{FF2B5EF4-FFF2-40B4-BE49-F238E27FC236}">
                    <a16:creationId xmlns:a16="http://schemas.microsoft.com/office/drawing/2014/main" id="{EB241F4E-6237-4CC5-90FA-62C93EDBE7B3}"/>
                  </a:ext>
                </a:extLst>
              </p:cNvPr>
              <p:cNvSpPr txBox="1"/>
              <p:nvPr/>
            </p:nvSpPr>
            <p:spPr>
              <a:xfrm>
                <a:off x="6583726" y="3173082"/>
                <a:ext cx="1975626" cy="461665"/>
              </a:xfrm>
              <a:prstGeom prst="rect">
                <a:avLst/>
              </a:prstGeom>
              <a:noFill/>
            </p:spPr>
            <p:txBody>
              <a:bodyPr wrap="square">
                <a:spAutoFit/>
              </a:bodyPr>
              <a:lstStyle/>
              <a:p>
                <a:pPr algn="l"/>
                <a:r>
                  <a:rPr lang="de-DE" sz="1200" dirty="0"/>
                  <a:t>Warum ist interne Kommunikation wichtig?</a:t>
                </a:r>
              </a:p>
            </p:txBody>
          </p:sp>
        </p:grpSp>
        <p:grpSp>
          <p:nvGrpSpPr>
            <p:cNvPr id="43" name="Gruppieren 42">
              <a:extLst>
                <a:ext uri="{FF2B5EF4-FFF2-40B4-BE49-F238E27FC236}">
                  <a16:creationId xmlns:a16="http://schemas.microsoft.com/office/drawing/2014/main" id="{8806AE57-4EE0-4564-A276-7A8D8B8A4236}"/>
                </a:ext>
              </a:extLst>
            </p:cNvPr>
            <p:cNvGrpSpPr/>
            <p:nvPr/>
          </p:nvGrpSpPr>
          <p:grpSpPr>
            <a:xfrm>
              <a:off x="6344408" y="5631631"/>
              <a:ext cx="2343880" cy="461665"/>
              <a:chOff x="6287791" y="5961704"/>
              <a:chExt cx="2343880" cy="461665"/>
            </a:xfrm>
          </p:grpSpPr>
          <p:grpSp>
            <p:nvGrpSpPr>
              <p:cNvPr id="33" name="Gruppieren 32">
                <a:extLst>
                  <a:ext uri="{FF2B5EF4-FFF2-40B4-BE49-F238E27FC236}">
                    <a16:creationId xmlns:a16="http://schemas.microsoft.com/office/drawing/2014/main" id="{4CE3FDC9-F191-4DDC-A31A-AE9EC9ABE21B}"/>
                  </a:ext>
                </a:extLst>
              </p:cNvPr>
              <p:cNvGrpSpPr/>
              <p:nvPr/>
            </p:nvGrpSpPr>
            <p:grpSpPr>
              <a:xfrm>
                <a:off x="6287791" y="5961704"/>
                <a:ext cx="2343880" cy="461665"/>
                <a:chOff x="7654674" y="3187355"/>
                <a:chExt cx="2343880" cy="461665"/>
              </a:xfrm>
            </p:grpSpPr>
            <p:sp>
              <p:nvSpPr>
                <p:cNvPr id="38" name="Ellipse 37">
                  <a:extLst>
                    <a:ext uri="{FF2B5EF4-FFF2-40B4-BE49-F238E27FC236}">
                      <a16:creationId xmlns:a16="http://schemas.microsoft.com/office/drawing/2014/main" id="{B6FDFA7B-7FDD-4C2E-9360-8579F60286F1}"/>
                    </a:ext>
                  </a:extLst>
                </p:cNvPr>
                <p:cNvSpPr/>
                <p:nvPr/>
              </p:nvSpPr>
              <p:spPr bwMode="auto">
                <a:xfrm>
                  <a:off x="7654674" y="320188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9" name="Textfeld 38">
                  <a:extLst>
                    <a:ext uri="{FF2B5EF4-FFF2-40B4-BE49-F238E27FC236}">
                      <a16:creationId xmlns:a16="http://schemas.microsoft.com/office/drawing/2014/main" id="{32B497F5-0323-4354-8877-DF5D695257ED}"/>
                    </a:ext>
                  </a:extLst>
                </p:cNvPr>
                <p:cNvSpPr txBox="1"/>
                <p:nvPr/>
              </p:nvSpPr>
              <p:spPr>
                <a:xfrm>
                  <a:off x="8052335" y="3187355"/>
                  <a:ext cx="1946219" cy="461665"/>
                </a:xfrm>
                <a:prstGeom prst="rect">
                  <a:avLst/>
                </a:prstGeom>
                <a:noFill/>
              </p:spPr>
              <p:txBody>
                <a:bodyPr wrap="square">
                  <a:spAutoFit/>
                </a:bodyPr>
                <a:lstStyle/>
                <a:p>
                  <a:pPr algn="l"/>
                  <a:r>
                    <a:rPr lang="de-DE" sz="1200" dirty="0"/>
                    <a:t>Diese Strategien können Sie einfach anwenden!</a:t>
                  </a:r>
                </a:p>
              </p:txBody>
            </p:sp>
          </p:grpSp>
          <p:pic>
            <p:nvPicPr>
              <p:cNvPr id="34" name="Grafik 33" descr="Feuerwerk mit einfarbiger Füllung">
                <a:extLst>
                  <a:ext uri="{FF2B5EF4-FFF2-40B4-BE49-F238E27FC236}">
                    <a16:creationId xmlns:a16="http://schemas.microsoft.com/office/drawing/2014/main" id="{B51CE7EF-A64F-41B8-962A-305F0F1FFD6D}"/>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30079" y="6026266"/>
                <a:ext cx="279324" cy="279324"/>
              </a:xfrm>
              <a:prstGeom prst="rect">
                <a:avLst/>
              </a:prstGeom>
            </p:spPr>
          </p:pic>
        </p:grpSp>
        <p:grpSp>
          <p:nvGrpSpPr>
            <p:cNvPr id="42" name="Gruppieren 41">
              <a:extLst>
                <a:ext uri="{FF2B5EF4-FFF2-40B4-BE49-F238E27FC236}">
                  <a16:creationId xmlns:a16="http://schemas.microsoft.com/office/drawing/2014/main" id="{99B2C691-7B3F-4A06-B2B0-7E142FE5DE82}"/>
                </a:ext>
              </a:extLst>
            </p:cNvPr>
            <p:cNvGrpSpPr/>
            <p:nvPr/>
          </p:nvGrpSpPr>
          <p:grpSpPr>
            <a:xfrm>
              <a:off x="6343514" y="5072257"/>
              <a:ext cx="2344774" cy="461665"/>
              <a:chOff x="4651546" y="5982424"/>
              <a:chExt cx="2344774" cy="461665"/>
            </a:xfrm>
          </p:grpSpPr>
          <p:sp>
            <p:nvSpPr>
              <p:cNvPr id="35" name="Ellipse 34">
                <a:extLst>
                  <a:ext uri="{FF2B5EF4-FFF2-40B4-BE49-F238E27FC236}">
                    <a16:creationId xmlns:a16="http://schemas.microsoft.com/office/drawing/2014/main" id="{E5C420F2-7D7E-4AC3-8985-F49062EDF323}"/>
                  </a:ext>
                </a:extLst>
              </p:cNvPr>
              <p:cNvSpPr/>
              <p:nvPr/>
            </p:nvSpPr>
            <p:spPr bwMode="auto">
              <a:xfrm>
                <a:off x="4651546" y="5992114"/>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6" name="Textfeld 35">
                <a:extLst>
                  <a:ext uri="{FF2B5EF4-FFF2-40B4-BE49-F238E27FC236}">
                    <a16:creationId xmlns:a16="http://schemas.microsoft.com/office/drawing/2014/main" id="{1A28A92D-D129-4FF6-A088-5EFDDF7547A8}"/>
                  </a:ext>
                </a:extLst>
              </p:cNvPr>
              <p:cNvSpPr txBox="1"/>
              <p:nvPr/>
            </p:nvSpPr>
            <p:spPr>
              <a:xfrm>
                <a:off x="5020694" y="5982424"/>
                <a:ext cx="1975626" cy="461665"/>
              </a:xfrm>
              <a:prstGeom prst="rect">
                <a:avLst/>
              </a:prstGeom>
              <a:noFill/>
            </p:spPr>
            <p:txBody>
              <a:bodyPr wrap="square">
                <a:spAutoFit/>
              </a:bodyPr>
              <a:lstStyle/>
              <a:p>
                <a:pPr algn="l"/>
                <a:r>
                  <a:rPr lang="de-DE" sz="1200" dirty="0"/>
                  <a:t>Was sind relevante Ziele der Kommunikation?</a:t>
                </a:r>
              </a:p>
            </p:txBody>
          </p:sp>
          <p:pic>
            <p:nvPicPr>
              <p:cNvPr id="37" name="Grafik 36" descr="Marketing mit einfarbiger Füllung">
                <a:extLst>
                  <a:ext uri="{FF2B5EF4-FFF2-40B4-BE49-F238E27FC236}">
                    <a16:creationId xmlns:a16="http://schemas.microsoft.com/office/drawing/2014/main" id="{76E7B4C1-50FD-4E26-8882-F7BE0F995C57}"/>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15480" y="6030631"/>
                <a:ext cx="284143" cy="284143"/>
              </a:xfrm>
              <a:prstGeom prst="rect">
                <a:avLst/>
              </a:prstGeom>
            </p:spPr>
          </p:pic>
        </p:grpSp>
      </p:grpSp>
    </p:spTree>
    <p:extLst>
      <p:ext uri="{BB962C8B-B14F-4D97-AF65-F5344CB8AC3E}">
        <p14:creationId xmlns:p14="http://schemas.microsoft.com/office/powerpoint/2010/main" val="3954330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87D69C-CB62-4367-886C-B12D62722DF7}"/>
              </a:ext>
            </a:extLst>
          </p:cNvPr>
          <p:cNvSpPr>
            <a:spLocks noGrp="1"/>
          </p:cNvSpPr>
          <p:nvPr>
            <p:ph type="title"/>
          </p:nvPr>
        </p:nvSpPr>
        <p:spPr/>
        <p:txBody>
          <a:bodyPr/>
          <a:lstStyle/>
          <a:p>
            <a:r>
              <a:rPr lang="de-DE" dirty="0"/>
              <a:t>Das haben Sie gelernt</a:t>
            </a:r>
          </a:p>
        </p:txBody>
      </p:sp>
      <p:sp>
        <p:nvSpPr>
          <p:cNvPr id="6" name="Foliennummernplatzhalter 5">
            <a:extLst>
              <a:ext uri="{FF2B5EF4-FFF2-40B4-BE49-F238E27FC236}">
                <a16:creationId xmlns:a16="http://schemas.microsoft.com/office/drawing/2014/main" id="{D6C5BBB3-A78E-4E7E-90F0-772C2704DF73}"/>
              </a:ext>
            </a:extLst>
          </p:cNvPr>
          <p:cNvSpPr>
            <a:spLocks noGrp="1"/>
          </p:cNvSpPr>
          <p:nvPr>
            <p:ph type="sldNum" sz="quarter" idx="4"/>
          </p:nvPr>
        </p:nvSpPr>
        <p:spPr/>
        <p:txBody>
          <a:bodyPr/>
          <a:lstStyle/>
          <a:p>
            <a:fld id="{894680D0-7A83-433A-9719-C4143F27F647}" type="slidenum">
              <a:rPr lang="de-DE" smtClean="0"/>
              <a:pPr/>
              <a:t>20</a:t>
            </a:fld>
            <a:endParaRPr lang="de-DE" dirty="0"/>
          </a:p>
        </p:txBody>
      </p:sp>
      <p:grpSp>
        <p:nvGrpSpPr>
          <p:cNvPr id="7" name="Gruppieren 6">
            <a:extLst>
              <a:ext uri="{FF2B5EF4-FFF2-40B4-BE49-F238E27FC236}">
                <a16:creationId xmlns:a16="http://schemas.microsoft.com/office/drawing/2014/main" id="{7DD2025F-8B71-46B0-95DC-40641ADDD182}"/>
              </a:ext>
            </a:extLst>
          </p:cNvPr>
          <p:cNvGrpSpPr/>
          <p:nvPr/>
        </p:nvGrpSpPr>
        <p:grpSpPr>
          <a:xfrm>
            <a:off x="6634796" y="2072903"/>
            <a:ext cx="5117815" cy="3732361"/>
            <a:chOff x="6634796" y="1844824"/>
            <a:chExt cx="5117815" cy="3732361"/>
          </a:xfrm>
        </p:grpSpPr>
        <p:sp>
          <p:nvSpPr>
            <p:cNvPr id="9" name="Rechteck 8">
              <a:extLst>
                <a:ext uri="{FF2B5EF4-FFF2-40B4-BE49-F238E27FC236}">
                  <a16:creationId xmlns:a16="http://schemas.microsoft.com/office/drawing/2014/main" id="{84665039-446B-49A7-AD82-B73AD2C5AA8D}"/>
                </a:ext>
              </a:extLst>
            </p:cNvPr>
            <p:cNvSpPr/>
            <p:nvPr/>
          </p:nvSpPr>
          <p:spPr bwMode="auto">
            <a:xfrm>
              <a:off x="6634796" y="1844824"/>
              <a:ext cx="5117815" cy="3710820"/>
            </a:xfrm>
            <a:prstGeom prst="rect">
              <a:avLst/>
            </a:prstGeom>
            <a:solidFill>
              <a:srgbClr val="3B687F">
                <a:alpha val="25098"/>
              </a:srgbClr>
            </a:solidFill>
            <a:ln w="9525" cap="flat" cmpd="sng" algn="ctr">
              <a:noFill/>
              <a:prstDash val="solid"/>
              <a:round/>
              <a:headEnd type="none" w="med" len="med"/>
              <a:tailEnd type="none" w="med" len="med"/>
            </a:ln>
            <a:effectLst/>
          </p:spPr>
          <p:txBody>
            <a:bodyPr vert="horz" wrap="square" lIns="180000" tIns="45720" rIns="180000" bIns="45720" numCol="1" rtlCol="0" anchor="ctr" anchorCtr="1"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Tx/>
                <a:buNone/>
                <a:tabLst/>
              </a:pPr>
              <a:r>
                <a:rPr lang="de-DE" sz="1400" b="1" dirty="0">
                  <a:latin typeface="+mn-lt"/>
                </a:rPr>
                <a:t>Fallbeispiel: Kommunikation der </a:t>
              </a:r>
              <a:r>
                <a:rPr lang="de-DE" sz="1400" b="1" dirty="0"/>
                <a:t>Molkerei Weitblick</a:t>
              </a:r>
              <a:endParaRPr lang="de-DE" sz="1400" b="1" kern="0" dirty="0">
                <a:latin typeface="+mn-lt"/>
                <a:sym typeface="Wingdings" panose="05000000000000000000" pitchFamily="2" charset="2"/>
              </a:endParaRPr>
            </a:p>
            <a:p>
              <a:pPr algn="l">
                <a:lnSpc>
                  <a:spcPct val="150000"/>
                </a:lnSpc>
                <a:spcAft>
                  <a:spcPts val="800"/>
                </a:spcAft>
              </a:pPr>
              <a:r>
                <a:rPr lang="de-DE" sz="1400" dirty="0">
                  <a:effectLst/>
                  <a:latin typeface="+mn-lt"/>
                  <a:ea typeface="Calibri" panose="020F0502020204030204" pitchFamily="34" charset="0"/>
                  <a:cs typeface="Times New Roman" panose="02020603050405020304" pitchFamily="18" charset="0"/>
                </a:rPr>
                <a:t>Kathrin Ehrlich hat sich mit dem Thema Greenwashing auseinandergesetzt und ist froh darüber: Es gibt einige Fallstricke bei der Klimakommunikation. Wenn sie sich nicht informiert hätte, hätte sie womöglich ohne es zu wissen Greenwashing betrieben. Jetzt weiß sie, was sie nicht tun sollte und warum.</a:t>
              </a:r>
            </a:p>
            <a:p>
              <a:pPr algn="l">
                <a:lnSpc>
                  <a:spcPct val="150000"/>
                </a:lnSpc>
                <a:spcAft>
                  <a:spcPts val="800"/>
                </a:spcAft>
              </a:pPr>
              <a:r>
                <a:rPr lang="de-DE" sz="1400" dirty="0">
                  <a:latin typeface="+mn-lt"/>
                  <a:ea typeface="Calibri" panose="020F0502020204030204" pitchFamily="34" charset="0"/>
                  <a:cs typeface="Times New Roman" panose="02020603050405020304" pitchFamily="18" charset="0"/>
                </a:rPr>
                <a:t>	Bleibt nur noch eine Frage offen: </a:t>
              </a:r>
              <a:r>
                <a:rPr lang="de-DE" sz="1400" b="1" dirty="0">
                  <a:latin typeface="+mn-lt"/>
                  <a:ea typeface="Calibri" panose="020F0502020204030204" pitchFamily="34" charset="0"/>
                  <a:cs typeface="Times New Roman" panose="02020603050405020304" pitchFamily="18" charset="0"/>
                </a:rPr>
                <a:t>„Wie genau 	kann ich unser Engagement so formulieren, 	dass ich auf der sicheren Seite bin?“</a:t>
              </a:r>
              <a:endParaRPr lang="de-DE" sz="1400" b="1" dirty="0">
                <a:effectLst/>
                <a:latin typeface="+mn-lt"/>
                <a:ea typeface="Calibri" panose="020F0502020204030204" pitchFamily="34" charset="0"/>
                <a:cs typeface="Times New Roman" panose="02020603050405020304" pitchFamily="18" charset="0"/>
              </a:endParaRPr>
            </a:p>
          </p:txBody>
        </p:sp>
        <p:pic>
          <p:nvPicPr>
            <p:cNvPr id="16" name="Inhaltsplatzhalter 9" descr="Weibliches Profil mit einfarbiger Füllung">
              <a:extLst>
                <a:ext uri="{FF2B5EF4-FFF2-40B4-BE49-F238E27FC236}">
                  <a16:creationId xmlns:a16="http://schemas.microsoft.com/office/drawing/2014/main" id="{006FCA6C-AC12-4703-958D-5559CA77806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6741546" y="4662785"/>
              <a:ext cx="914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feld 16">
              <a:extLst>
                <a:ext uri="{FF2B5EF4-FFF2-40B4-BE49-F238E27FC236}">
                  <a16:creationId xmlns:a16="http://schemas.microsoft.com/office/drawing/2014/main" id="{F2544680-C17E-4090-A0BF-D20FF5AF5295}"/>
                </a:ext>
              </a:extLst>
            </p:cNvPr>
            <p:cNvSpPr txBox="1"/>
            <p:nvPr/>
          </p:nvSpPr>
          <p:spPr>
            <a:xfrm rot="680862">
              <a:off x="7119086" y="4235814"/>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sp>
          <p:nvSpPr>
            <p:cNvPr id="18" name="Textfeld 17">
              <a:extLst>
                <a:ext uri="{FF2B5EF4-FFF2-40B4-BE49-F238E27FC236}">
                  <a16:creationId xmlns:a16="http://schemas.microsoft.com/office/drawing/2014/main" id="{D76E3EC9-2A0A-4210-ACBB-3660F99A78BB}"/>
                </a:ext>
              </a:extLst>
            </p:cNvPr>
            <p:cNvSpPr txBox="1"/>
            <p:nvPr/>
          </p:nvSpPr>
          <p:spPr>
            <a:xfrm rot="20318195">
              <a:off x="6967767" y="4385737"/>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grpSp>
      <p:grpSp>
        <p:nvGrpSpPr>
          <p:cNvPr id="8" name="Gruppieren 7">
            <a:extLst>
              <a:ext uri="{FF2B5EF4-FFF2-40B4-BE49-F238E27FC236}">
                <a16:creationId xmlns:a16="http://schemas.microsoft.com/office/drawing/2014/main" id="{3D32B4D9-EB99-4380-9239-7EB3B21BB5C5}"/>
              </a:ext>
            </a:extLst>
          </p:cNvPr>
          <p:cNvGrpSpPr/>
          <p:nvPr/>
        </p:nvGrpSpPr>
        <p:grpSpPr>
          <a:xfrm>
            <a:off x="624689" y="1797947"/>
            <a:ext cx="5640937" cy="3144352"/>
            <a:chOff x="637402" y="2228864"/>
            <a:chExt cx="5640937" cy="3144352"/>
          </a:xfrm>
        </p:grpSpPr>
        <p:grpSp>
          <p:nvGrpSpPr>
            <p:cNvPr id="11" name="Gruppieren 10">
              <a:extLst>
                <a:ext uri="{FF2B5EF4-FFF2-40B4-BE49-F238E27FC236}">
                  <a16:creationId xmlns:a16="http://schemas.microsoft.com/office/drawing/2014/main" id="{C5D11664-E23D-4A70-B50D-AA38E024BC9F}"/>
                </a:ext>
              </a:extLst>
            </p:cNvPr>
            <p:cNvGrpSpPr/>
            <p:nvPr/>
          </p:nvGrpSpPr>
          <p:grpSpPr>
            <a:xfrm>
              <a:off x="637402" y="2613216"/>
              <a:ext cx="5640937" cy="2760000"/>
              <a:chOff x="602281" y="3383280"/>
              <a:chExt cx="4367880" cy="2760000"/>
            </a:xfrm>
          </p:grpSpPr>
          <p:sp>
            <p:nvSpPr>
              <p:cNvPr id="12" name="Textfeld 11">
                <a:extLst>
                  <a:ext uri="{FF2B5EF4-FFF2-40B4-BE49-F238E27FC236}">
                    <a16:creationId xmlns:a16="http://schemas.microsoft.com/office/drawing/2014/main" id="{F9292519-B713-44CB-987B-58B62A8429CD}"/>
                  </a:ext>
                </a:extLst>
              </p:cNvPr>
              <p:cNvSpPr txBox="1"/>
              <p:nvPr/>
            </p:nvSpPr>
            <p:spPr>
              <a:xfrm>
                <a:off x="602281" y="3383280"/>
                <a:ext cx="4367880" cy="2637710"/>
              </a:xfrm>
              <a:prstGeom prst="rect">
                <a:avLst/>
              </a:prstGeom>
              <a:noFill/>
            </p:spPr>
            <p:txBody>
              <a:bodyPr wrap="square" rtlCol="0">
                <a:spAutoFit/>
              </a:bodyPr>
              <a:lstStyle/>
              <a:p>
                <a:pPr algn="l">
                  <a:lnSpc>
                    <a:spcPct val="150000"/>
                  </a:lnSpc>
                </a:pPr>
                <a:r>
                  <a:rPr lang="de-DE" sz="1400" b="1" dirty="0"/>
                  <a:t>Das haben Sie gelernt:</a:t>
                </a:r>
              </a:p>
              <a:p>
                <a:pPr algn="l">
                  <a:lnSpc>
                    <a:spcPct val="150000"/>
                  </a:lnSpc>
                </a:pPr>
                <a:r>
                  <a:rPr lang="de-DE" sz="1400" dirty="0"/>
                  <a:t>Sie wissen jetzt, was Greenwashing ist und weshalb Sie es auf jeden Fall vermeiden sollten. Greenwashing kann Ihrem Unternehmen in vielerlei Hinsicht schaden.</a:t>
                </a:r>
              </a:p>
              <a:p>
                <a:pPr algn="l">
                  <a:lnSpc>
                    <a:spcPct val="150000"/>
                  </a:lnSpc>
                </a:pPr>
                <a:endParaRPr lang="de-DE" sz="1400" dirty="0"/>
              </a:p>
              <a:p>
                <a:pPr algn="l">
                  <a:lnSpc>
                    <a:spcPct val="150000"/>
                  </a:lnSpc>
                </a:pPr>
                <a:r>
                  <a:rPr lang="de-DE" sz="1400" b="1" dirty="0"/>
                  <a:t>So geht‘s weiter:</a:t>
                </a:r>
              </a:p>
              <a:p>
                <a:pPr algn="l">
                  <a:lnSpc>
                    <a:spcPct val="150000"/>
                  </a:lnSpc>
                </a:pPr>
                <a:r>
                  <a:rPr lang="de-DE" sz="1400" dirty="0"/>
                  <a:t>Auf den nächsten Folien lernen Sie, worauf Sie bei Ihrer externen Kommunikation achten sollten, um Ihre Ziele zu erreichen.</a:t>
                </a:r>
              </a:p>
            </p:txBody>
          </p:sp>
          <p:cxnSp>
            <p:nvCxnSpPr>
              <p:cNvPr id="14" name="Gerader Verbinder 13">
                <a:extLst>
                  <a:ext uri="{FF2B5EF4-FFF2-40B4-BE49-F238E27FC236}">
                    <a16:creationId xmlns:a16="http://schemas.microsoft.com/office/drawing/2014/main" id="{6E1FA448-F522-4C40-89E3-B2F7D1283C72}"/>
                  </a:ext>
                </a:extLst>
              </p:cNvPr>
              <p:cNvCxnSpPr/>
              <p:nvPr/>
            </p:nvCxnSpPr>
            <p:spPr bwMode="auto">
              <a:xfrm>
                <a:off x="648000" y="6143280"/>
                <a:ext cx="4236587" cy="0"/>
              </a:xfrm>
              <a:prstGeom prst="line">
                <a:avLst/>
              </a:prstGeom>
              <a:solidFill>
                <a:schemeClr val="accent1"/>
              </a:solidFill>
              <a:ln w="76200" cap="flat" cmpd="thinThick"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1" name="Gerader Verbinder 20">
              <a:extLst>
                <a:ext uri="{FF2B5EF4-FFF2-40B4-BE49-F238E27FC236}">
                  <a16:creationId xmlns:a16="http://schemas.microsoft.com/office/drawing/2014/main" id="{5D2E493D-CB1C-4109-99C6-2D1FA0707E7F}"/>
                </a:ext>
              </a:extLst>
            </p:cNvPr>
            <p:cNvCxnSpPr/>
            <p:nvPr/>
          </p:nvCxnSpPr>
          <p:spPr bwMode="auto">
            <a:xfrm>
              <a:off x="897432" y="2552579"/>
              <a:ext cx="5270576" cy="0"/>
            </a:xfrm>
            <a:prstGeom prst="line">
              <a:avLst/>
            </a:prstGeom>
            <a:solidFill>
              <a:schemeClr val="accent1"/>
            </a:solidFill>
            <a:ln w="76200" cap="flat" cmpd="thickThin"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2" name="Grafik 21" descr="Glühlampe mit einfarbiger Füllung">
              <a:extLst>
                <a:ext uri="{FF2B5EF4-FFF2-40B4-BE49-F238E27FC236}">
                  <a16:creationId xmlns:a16="http://schemas.microsoft.com/office/drawing/2014/main" id="{BEAF7364-2321-45F5-A750-7496867B989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0631846">
              <a:off x="656903" y="2356411"/>
              <a:ext cx="280988" cy="280988"/>
            </a:xfrm>
            <a:prstGeom prst="rect">
              <a:avLst/>
            </a:prstGeom>
          </p:spPr>
        </p:pic>
        <p:pic>
          <p:nvPicPr>
            <p:cNvPr id="23" name="Grafik 22" descr="Glühbirne und Zahnrad mit einfarbiger Füllung">
              <a:extLst>
                <a:ext uri="{FF2B5EF4-FFF2-40B4-BE49-F238E27FC236}">
                  <a16:creationId xmlns:a16="http://schemas.microsoft.com/office/drawing/2014/main" id="{BEEED6E5-75BB-4BB5-95CB-030DC05BB37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652984">
              <a:off x="831848" y="2228864"/>
              <a:ext cx="280988" cy="280988"/>
            </a:xfrm>
            <a:prstGeom prst="rect">
              <a:avLst/>
            </a:prstGeom>
          </p:spPr>
        </p:pic>
      </p:grpSp>
      <p:sp>
        <p:nvSpPr>
          <p:cNvPr id="19"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3823182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6CC700-360F-4726-81EA-C898A3766C52}"/>
              </a:ext>
            </a:extLst>
          </p:cNvPr>
          <p:cNvSpPr>
            <a:spLocks noGrp="1"/>
          </p:cNvSpPr>
          <p:nvPr>
            <p:ph type="title"/>
          </p:nvPr>
        </p:nvSpPr>
        <p:spPr/>
        <p:txBody>
          <a:bodyPr/>
          <a:lstStyle/>
          <a:p>
            <a:r>
              <a:rPr lang="de-DE" dirty="0"/>
              <a:t>Transparente Klimakommunikation</a:t>
            </a:r>
          </a:p>
        </p:txBody>
      </p:sp>
      <p:sp>
        <p:nvSpPr>
          <p:cNvPr id="3" name="Inhaltsplatzhalter 2">
            <a:extLst>
              <a:ext uri="{FF2B5EF4-FFF2-40B4-BE49-F238E27FC236}">
                <a16:creationId xmlns:a16="http://schemas.microsoft.com/office/drawing/2014/main" id="{113024B0-33EE-4CBB-AFC7-D8BD96207BD9}"/>
              </a:ext>
            </a:extLst>
          </p:cNvPr>
          <p:cNvSpPr>
            <a:spLocks noGrp="1"/>
          </p:cNvSpPr>
          <p:nvPr>
            <p:ph sz="half" idx="1"/>
          </p:nvPr>
        </p:nvSpPr>
        <p:spPr>
          <a:xfrm>
            <a:off x="647999" y="1628777"/>
            <a:ext cx="10997863" cy="432050"/>
          </a:xfrm>
        </p:spPr>
        <p:txBody>
          <a:bodyPr/>
          <a:lstStyle/>
          <a:p>
            <a:pPr marL="0" indent="0">
              <a:buNone/>
            </a:pPr>
            <a:r>
              <a:rPr lang="de-DE" sz="1400" dirty="0">
                <a:effectLst/>
                <a:latin typeface="+mj-lt"/>
                <a:ea typeface="Calibri" panose="020F0502020204030204" pitchFamily="34" charset="0"/>
                <a:cs typeface="Times New Roman" panose="02020603050405020304" pitchFamily="18" charset="0"/>
              </a:rPr>
              <a:t>Wenn Sie bei Ihrer Kommunikation auf ein paar grundlegende Aspekte achten, können Sie Greenwashing-Vorwürfen vorbeugen.</a:t>
            </a:r>
          </a:p>
          <a:p>
            <a:endParaRPr lang="de-DE" dirty="0"/>
          </a:p>
        </p:txBody>
      </p:sp>
      <p:sp>
        <p:nvSpPr>
          <p:cNvPr id="6" name="Foliennummernplatzhalter 5">
            <a:extLst>
              <a:ext uri="{FF2B5EF4-FFF2-40B4-BE49-F238E27FC236}">
                <a16:creationId xmlns:a16="http://schemas.microsoft.com/office/drawing/2014/main" id="{1E2B7D4A-4DB3-4E8D-B391-F5343B3E52C0}"/>
              </a:ext>
            </a:extLst>
          </p:cNvPr>
          <p:cNvSpPr>
            <a:spLocks noGrp="1"/>
          </p:cNvSpPr>
          <p:nvPr>
            <p:ph type="sldNum" sz="quarter" idx="4"/>
          </p:nvPr>
        </p:nvSpPr>
        <p:spPr/>
        <p:txBody>
          <a:bodyPr/>
          <a:lstStyle/>
          <a:p>
            <a:fld id="{894680D0-7A83-433A-9719-C4143F27F647}" type="slidenum">
              <a:rPr lang="de-DE" smtClean="0"/>
              <a:pPr/>
              <a:t>21</a:t>
            </a:fld>
            <a:endParaRPr lang="de-DE" dirty="0"/>
          </a:p>
        </p:txBody>
      </p:sp>
      <p:grpSp>
        <p:nvGrpSpPr>
          <p:cNvPr id="17" name="Gruppieren 16"/>
          <p:cNvGrpSpPr/>
          <p:nvPr/>
        </p:nvGrpSpPr>
        <p:grpSpPr>
          <a:xfrm>
            <a:off x="648000" y="2079336"/>
            <a:ext cx="10880196" cy="604461"/>
            <a:chOff x="648000" y="2079336"/>
            <a:chExt cx="10880196" cy="604461"/>
          </a:xfrm>
        </p:grpSpPr>
        <p:sp>
          <p:nvSpPr>
            <p:cNvPr id="8" name="Flussdiagramm: Verbinder zu einer anderen Seite 7">
              <a:extLst>
                <a:ext uri="{FF2B5EF4-FFF2-40B4-BE49-F238E27FC236}">
                  <a16:creationId xmlns:a16="http://schemas.microsoft.com/office/drawing/2014/main" id="{7C59E209-CC12-4252-A42A-C046A051F890}"/>
                </a:ext>
              </a:extLst>
            </p:cNvPr>
            <p:cNvSpPr/>
            <p:nvPr/>
          </p:nvSpPr>
          <p:spPr bwMode="auto">
            <a:xfrm rot="16200000">
              <a:off x="1598440" y="1247380"/>
              <a:ext cx="432048" cy="2332927"/>
            </a:xfrm>
            <a:prstGeom prst="flowChartOffpageConnector">
              <a:avLst/>
            </a:prstGeom>
            <a:solidFill>
              <a:srgbClr val="3B687F"/>
            </a:solidFill>
            <a:ln w="9525" cap="flat" cmpd="sng" algn="ctr">
              <a:solidFill>
                <a:srgbClr val="3B687F"/>
              </a:solidFill>
              <a:prstDash val="solid"/>
              <a:round/>
              <a:headEnd type="none" w="med" len="med"/>
              <a:tailEnd type="none" w="med" len="med"/>
            </a:ln>
            <a:effectLst/>
          </p:spPr>
          <p:txBody>
            <a:bodyPr vert="vert" wrap="square" lIns="91440" tIns="45720" rIns="91440" bIns="45720" numCol="1" rtlCol="0" anchor="ctr" anchorCtr="1" compatLnSpc="1">
              <a:prstTxWarp prst="textNoShape">
                <a:avLst/>
              </a:prstTxWarp>
            </a:bodyPr>
            <a:lstStyle/>
            <a:p>
              <a:pPr algn="ctr"/>
              <a:r>
                <a:rPr lang="de-DE" sz="1400" dirty="0">
                  <a:solidFill>
                    <a:schemeClr val="bg1"/>
                  </a:solidFill>
                </a:rPr>
                <a:t>Korrekte Aussagen</a:t>
              </a:r>
            </a:p>
          </p:txBody>
        </p:sp>
        <p:sp>
          <p:nvSpPr>
            <p:cNvPr id="9" name="Textfeld 8">
              <a:extLst>
                <a:ext uri="{FF2B5EF4-FFF2-40B4-BE49-F238E27FC236}">
                  <a16:creationId xmlns:a16="http://schemas.microsoft.com/office/drawing/2014/main" id="{6200E956-74FC-4A35-B099-A7ABD3A422A4}"/>
                </a:ext>
              </a:extLst>
            </p:cNvPr>
            <p:cNvSpPr txBox="1"/>
            <p:nvPr/>
          </p:nvSpPr>
          <p:spPr>
            <a:xfrm>
              <a:off x="3090294" y="2079336"/>
              <a:ext cx="8437902" cy="604461"/>
            </a:xfrm>
            <a:prstGeom prst="rect">
              <a:avLst/>
            </a:prstGeom>
            <a:noFill/>
          </p:spPr>
          <p:txBody>
            <a:bodyPr wrap="square" rtlCol="0">
              <a:spAutoFit/>
            </a:bodyPr>
            <a:lstStyle/>
            <a:p>
              <a:pPr algn="l">
                <a:lnSpc>
                  <a:spcPct val="125000"/>
                </a:lnSpc>
                <a:spcAft>
                  <a:spcPts val="800"/>
                </a:spcAft>
              </a:pPr>
              <a:r>
                <a:rPr lang="de-DE" sz="1400" dirty="0">
                  <a:effectLst/>
                  <a:latin typeface="+mj-lt"/>
                  <a:ea typeface="Calibri" panose="020F0502020204030204" pitchFamily="34" charset="0"/>
                  <a:cs typeface="Times New Roman" panose="02020603050405020304" pitchFamily="18" charset="0"/>
                </a:rPr>
                <a:t>Achten Sie stets darauf, dass Ihre Angaben nachvollziehbar, korrekt und wahr sind. Das gelingt Ihnen, indem Sie Ihre Aussagen zum Klimaschutz belegen. </a:t>
              </a:r>
            </a:p>
          </p:txBody>
        </p:sp>
      </p:grpSp>
      <p:grpSp>
        <p:nvGrpSpPr>
          <p:cNvPr id="16" name="Gruppieren 15"/>
          <p:cNvGrpSpPr/>
          <p:nvPr/>
        </p:nvGrpSpPr>
        <p:grpSpPr>
          <a:xfrm>
            <a:off x="663804" y="3089280"/>
            <a:ext cx="10864392" cy="432048"/>
            <a:chOff x="663804" y="2971117"/>
            <a:chExt cx="10864392" cy="432048"/>
          </a:xfrm>
        </p:grpSpPr>
        <p:sp>
          <p:nvSpPr>
            <p:cNvPr id="10" name="Flussdiagramm: Verbinder zu einer anderen Seite 9">
              <a:extLst>
                <a:ext uri="{FF2B5EF4-FFF2-40B4-BE49-F238E27FC236}">
                  <a16:creationId xmlns:a16="http://schemas.microsoft.com/office/drawing/2014/main" id="{99ADEBD7-2B3E-45F5-94DE-3C9F6DD83EC0}"/>
                </a:ext>
              </a:extLst>
            </p:cNvPr>
            <p:cNvSpPr/>
            <p:nvPr/>
          </p:nvSpPr>
          <p:spPr bwMode="auto">
            <a:xfrm rot="16200000">
              <a:off x="1614244" y="2020677"/>
              <a:ext cx="432048" cy="2332927"/>
            </a:xfrm>
            <a:prstGeom prst="flowChartOffpageConnector">
              <a:avLst/>
            </a:prstGeom>
            <a:solidFill>
              <a:srgbClr val="3B687F"/>
            </a:solidFill>
            <a:ln w="9525" cap="flat" cmpd="sng" algn="ctr">
              <a:solidFill>
                <a:srgbClr val="3B687F"/>
              </a:solidFill>
              <a:prstDash val="solid"/>
              <a:round/>
              <a:headEnd type="none" w="med" len="med"/>
              <a:tailEnd type="none" w="med" len="med"/>
            </a:ln>
            <a:effectLst/>
          </p:spPr>
          <p:txBody>
            <a:bodyPr vert="vert" wrap="square" lIns="91440" tIns="45720" rIns="91440" bIns="45720" numCol="1" rtlCol="0" anchor="ctr" anchorCtr="1" compatLnSpc="1">
              <a:prstTxWarp prst="textNoShape">
                <a:avLst/>
              </a:prstTxWarp>
            </a:bodyPr>
            <a:lstStyle/>
            <a:p>
              <a:pPr algn="ctr"/>
              <a:r>
                <a:rPr lang="de-DE" sz="1400" dirty="0">
                  <a:solidFill>
                    <a:schemeClr val="bg1"/>
                  </a:solidFill>
                </a:rPr>
                <a:t>Überprüfbare Aussagen</a:t>
              </a:r>
            </a:p>
          </p:txBody>
        </p:sp>
        <p:sp>
          <p:nvSpPr>
            <p:cNvPr id="11" name="Textfeld 10">
              <a:extLst>
                <a:ext uri="{FF2B5EF4-FFF2-40B4-BE49-F238E27FC236}">
                  <a16:creationId xmlns:a16="http://schemas.microsoft.com/office/drawing/2014/main" id="{DA774227-617C-401C-AD2C-3B1FAAF441D7}"/>
                </a:ext>
              </a:extLst>
            </p:cNvPr>
            <p:cNvSpPr txBox="1"/>
            <p:nvPr/>
          </p:nvSpPr>
          <p:spPr>
            <a:xfrm>
              <a:off x="3090294" y="2975744"/>
              <a:ext cx="8437902" cy="375552"/>
            </a:xfrm>
            <a:prstGeom prst="rect">
              <a:avLst/>
            </a:prstGeom>
            <a:noFill/>
          </p:spPr>
          <p:txBody>
            <a:bodyPr wrap="square" rtlCol="0">
              <a:spAutoFit/>
            </a:bodyPr>
            <a:lstStyle/>
            <a:p>
              <a:pPr algn="l">
                <a:lnSpc>
                  <a:spcPct val="150000"/>
                </a:lnSpc>
                <a:spcAft>
                  <a:spcPts val="800"/>
                </a:spcAft>
              </a:pPr>
              <a:r>
                <a:rPr lang="de-DE" sz="1400" dirty="0">
                  <a:effectLst/>
                  <a:latin typeface="+mj-lt"/>
                  <a:ea typeface="Calibri" panose="020F0502020204030204" pitchFamily="34" charset="0"/>
                  <a:cs typeface="Times New Roman" panose="02020603050405020304" pitchFamily="18" charset="0"/>
                </a:rPr>
                <a:t>Formulieren Sie Ihre Klimaaussagen präzise und so, dass sie überprüfbar sind.</a:t>
              </a:r>
            </a:p>
          </p:txBody>
        </p:sp>
      </p:grpSp>
      <p:grpSp>
        <p:nvGrpSpPr>
          <p:cNvPr id="7" name="Gruppieren 6"/>
          <p:cNvGrpSpPr/>
          <p:nvPr/>
        </p:nvGrpSpPr>
        <p:grpSpPr>
          <a:xfrm>
            <a:off x="663804" y="3770334"/>
            <a:ext cx="10864392" cy="744005"/>
            <a:chOff x="663804" y="3560420"/>
            <a:chExt cx="10864392" cy="744005"/>
          </a:xfrm>
        </p:grpSpPr>
        <p:sp>
          <p:nvSpPr>
            <p:cNvPr id="12" name="Flussdiagramm: Verbinder zu einer anderen Seite 11">
              <a:extLst>
                <a:ext uri="{FF2B5EF4-FFF2-40B4-BE49-F238E27FC236}">
                  <a16:creationId xmlns:a16="http://schemas.microsoft.com/office/drawing/2014/main" id="{7A16008C-82B7-4484-AE88-E4E0CA27594F}"/>
                </a:ext>
              </a:extLst>
            </p:cNvPr>
            <p:cNvSpPr/>
            <p:nvPr/>
          </p:nvSpPr>
          <p:spPr bwMode="auto">
            <a:xfrm rot="16200000">
              <a:off x="1614244" y="2778074"/>
              <a:ext cx="432048" cy="2332927"/>
            </a:xfrm>
            <a:prstGeom prst="flowChartOffpageConnector">
              <a:avLst/>
            </a:prstGeom>
            <a:solidFill>
              <a:srgbClr val="3B687F"/>
            </a:solidFill>
            <a:ln w="9525" cap="flat" cmpd="sng" algn="ctr">
              <a:solidFill>
                <a:srgbClr val="3B687F"/>
              </a:solidFill>
              <a:prstDash val="solid"/>
              <a:round/>
              <a:headEnd type="none" w="med" len="med"/>
              <a:tailEnd type="none" w="med" len="med"/>
            </a:ln>
            <a:effectLst/>
          </p:spPr>
          <p:txBody>
            <a:bodyPr vert="vert" wrap="square" lIns="91440" tIns="45720" rIns="91440" bIns="45720" numCol="1" rtlCol="0" anchor="ctr" anchorCtr="1" compatLnSpc="1">
              <a:prstTxWarp prst="textNoShape">
                <a:avLst/>
              </a:prstTxWarp>
            </a:bodyPr>
            <a:lstStyle/>
            <a:p>
              <a:pPr algn="ctr"/>
              <a:r>
                <a:rPr lang="de-DE" sz="1400" dirty="0">
                  <a:solidFill>
                    <a:schemeClr val="bg1"/>
                  </a:solidFill>
                </a:rPr>
                <a:t>Klar eingegrenzte Aussagen</a:t>
              </a:r>
            </a:p>
          </p:txBody>
        </p:sp>
        <p:sp>
          <p:nvSpPr>
            <p:cNvPr id="13" name="Textfeld 12">
              <a:extLst>
                <a:ext uri="{FF2B5EF4-FFF2-40B4-BE49-F238E27FC236}">
                  <a16:creationId xmlns:a16="http://schemas.microsoft.com/office/drawing/2014/main" id="{3F2AE029-8234-4EE6-AF7E-E7BDAC87D996}"/>
                </a:ext>
              </a:extLst>
            </p:cNvPr>
            <p:cNvSpPr txBox="1"/>
            <p:nvPr/>
          </p:nvSpPr>
          <p:spPr>
            <a:xfrm>
              <a:off x="3090294" y="3560420"/>
              <a:ext cx="8437902" cy="744005"/>
            </a:xfrm>
            <a:prstGeom prst="rect">
              <a:avLst/>
            </a:prstGeom>
            <a:noFill/>
          </p:spPr>
          <p:txBody>
            <a:bodyPr wrap="square" rtlCol="0">
              <a:spAutoFit/>
            </a:bodyPr>
            <a:lstStyle/>
            <a:p>
              <a:pPr algn="l">
                <a:lnSpc>
                  <a:spcPct val="125000"/>
                </a:lnSpc>
                <a:spcAft>
                  <a:spcPts val="800"/>
                </a:spcAft>
              </a:pPr>
              <a:r>
                <a:rPr lang="de-DE" sz="1400" dirty="0">
                  <a:effectLst/>
                  <a:latin typeface="+mj-lt"/>
                  <a:ea typeface="Calibri" panose="020F0502020204030204" pitchFamily="34" charset="0"/>
                  <a:cs typeface="Times New Roman" panose="02020603050405020304" pitchFamily="18" charset="0"/>
                </a:rPr>
                <a:t>Wichtig ist, dass durch Ihre Kommunikation ein Bild entsteht, das stimmig mit Ihrem Einsatz ist.</a:t>
              </a:r>
              <a:br>
                <a:rPr lang="de-DE" sz="1400" dirty="0">
                  <a:effectLst/>
                  <a:latin typeface="+mj-lt"/>
                  <a:ea typeface="Calibri" panose="020F0502020204030204" pitchFamily="34" charset="0"/>
                  <a:cs typeface="Times New Roman" panose="02020603050405020304" pitchFamily="18" charset="0"/>
                </a:rPr>
              </a:br>
              <a:r>
                <a:rPr lang="de-DE" sz="1400" dirty="0">
                  <a:effectLst/>
                  <a:latin typeface="+mj-lt"/>
                  <a:ea typeface="Calibri" panose="020F0502020204030204" pitchFamily="34" charset="0"/>
                  <a:cs typeface="Times New Roman" panose="02020603050405020304" pitchFamily="18" charset="0"/>
                </a:rPr>
                <a:t>Beispielsweise führt eine Aussage aktiv in die Irre, wenn das gesamte Unternehmen als </a:t>
              </a:r>
              <a:r>
                <a:rPr lang="de-DE" sz="1400" dirty="0">
                  <a:latin typeface="+mj-lt"/>
                  <a:ea typeface="Calibri" panose="020F0502020204030204" pitchFamily="34" charset="0"/>
                  <a:cs typeface="Times New Roman" panose="02020603050405020304" pitchFamily="18" charset="0"/>
                </a:rPr>
                <a:t>klimafreundlich</a:t>
              </a:r>
              <a:r>
                <a:rPr lang="de-DE" sz="1400" dirty="0">
                  <a:effectLst/>
                  <a:latin typeface="+mj-lt"/>
                  <a:ea typeface="Calibri" panose="020F0502020204030204" pitchFamily="34" charset="0"/>
                  <a:cs typeface="Times New Roman" panose="02020603050405020304" pitchFamily="18" charset="0"/>
                </a:rPr>
                <a:t> beworben wird, obwohl nur eine Klimaschutzmaßnahme bei einem einzelnen Produkt durchgeführt wird.</a:t>
              </a:r>
            </a:p>
          </p:txBody>
        </p:sp>
      </p:grpSp>
      <p:grpSp>
        <p:nvGrpSpPr>
          <p:cNvPr id="4" name="Gruppieren 3"/>
          <p:cNvGrpSpPr/>
          <p:nvPr/>
        </p:nvGrpSpPr>
        <p:grpSpPr>
          <a:xfrm>
            <a:off x="663804" y="4725144"/>
            <a:ext cx="10982058" cy="432048"/>
            <a:chOff x="663804" y="4869161"/>
            <a:chExt cx="10982058" cy="432048"/>
          </a:xfrm>
        </p:grpSpPr>
        <p:sp>
          <p:nvSpPr>
            <p:cNvPr id="14" name="Flussdiagramm: Verbinder zu einer anderen Seite 13">
              <a:extLst>
                <a:ext uri="{FF2B5EF4-FFF2-40B4-BE49-F238E27FC236}">
                  <a16:creationId xmlns:a16="http://schemas.microsoft.com/office/drawing/2014/main" id="{23AC1CD6-145A-46B4-B3B4-7EAD81EDA9A6}"/>
                </a:ext>
              </a:extLst>
            </p:cNvPr>
            <p:cNvSpPr/>
            <p:nvPr/>
          </p:nvSpPr>
          <p:spPr bwMode="auto">
            <a:xfrm rot="16200000">
              <a:off x="1614244" y="3918721"/>
              <a:ext cx="432048" cy="2332927"/>
            </a:xfrm>
            <a:prstGeom prst="flowChartOffpageConnector">
              <a:avLst/>
            </a:prstGeom>
            <a:solidFill>
              <a:srgbClr val="3B687F"/>
            </a:solidFill>
            <a:ln w="9525" cap="flat" cmpd="sng" algn="ctr">
              <a:solidFill>
                <a:srgbClr val="3B687F"/>
              </a:solidFill>
              <a:prstDash val="solid"/>
              <a:round/>
              <a:headEnd type="none" w="med" len="med"/>
              <a:tailEnd type="none" w="med" len="med"/>
            </a:ln>
            <a:effectLst/>
          </p:spPr>
          <p:txBody>
            <a:bodyPr vert="vert" wrap="square" lIns="91440" tIns="45720" rIns="91440" bIns="45720" numCol="1" rtlCol="0" anchor="ctr" anchorCtr="1" compatLnSpc="1">
              <a:prstTxWarp prst="textNoShape">
                <a:avLst/>
              </a:prstTxWarp>
            </a:bodyPr>
            <a:lstStyle/>
            <a:p>
              <a:pPr algn="ctr"/>
              <a:r>
                <a:rPr lang="de-DE" sz="1400" dirty="0">
                  <a:solidFill>
                    <a:schemeClr val="bg1"/>
                  </a:solidFill>
                </a:rPr>
                <a:t>Aktuelle Aussagen</a:t>
              </a:r>
            </a:p>
          </p:txBody>
        </p:sp>
        <p:sp>
          <p:nvSpPr>
            <p:cNvPr id="15" name="Textfeld 14">
              <a:extLst>
                <a:ext uri="{FF2B5EF4-FFF2-40B4-BE49-F238E27FC236}">
                  <a16:creationId xmlns:a16="http://schemas.microsoft.com/office/drawing/2014/main" id="{26AAC9AC-756B-45C2-871F-F10E16EE312E}"/>
                </a:ext>
              </a:extLst>
            </p:cNvPr>
            <p:cNvSpPr txBox="1"/>
            <p:nvPr/>
          </p:nvSpPr>
          <p:spPr>
            <a:xfrm>
              <a:off x="3090294" y="4881426"/>
              <a:ext cx="8555568" cy="375552"/>
            </a:xfrm>
            <a:prstGeom prst="rect">
              <a:avLst/>
            </a:prstGeom>
            <a:noFill/>
          </p:spPr>
          <p:txBody>
            <a:bodyPr wrap="square" rtlCol="0">
              <a:spAutoFit/>
            </a:bodyPr>
            <a:lstStyle/>
            <a:p>
              <a:pPr algn="l">
                <a:lnSpc>
                  <a:spcPct val="150000"/>
                </a:lnSpc>
                <a:spcAft>
                  <a:spcPts val="800"/>
                </a:spcAft>
              </a:pPr>
              <a:r>
                <a:rPr lang="de-DE" sz="1400" dirty="0">
                  <a:effectLst/>
                  <a:latin typeface="+mj-lt"/>
                  <a:ea typeface="Calibri" panose="020F0502020204030204" pitchFamily="34" charset="0"/>
                  <a:cs typeface="Times New Roman" panose="02020603050405020304" pitchFamily="18" charset="0"/>
                </a:rPr>
                <a:t>Lassen Sie Daten und Fakten nicht veralten. Ihre Aussagen sollten immer auf dem aktuellsten Stand sein.</a:t>
              </a:r>
            </a:p>
          </p:txBody>
        </p:sp>
      </p:grpSp>
      <p:sp>
        <p:nvSpPr>
          <p:cNvPr id="18"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3213199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6CC700-360F-4726-81EA-C898A3766C52}"/>
              </a:ext>
            </a:extLst>
          </p:cNvPr>
          <p:cNvSpPr>
            <a:spLocks noGrp="1"/>
          </p:cNvSpPr>
          <p:nvPr>
            <p:ph type="title"/>
          </p:nvPr>
        </p:nvSpPr>
        <p:spPr/>
        <p:txBody>
          <a:bodyPr/>
          <a:lstStyle/>
          <a:p>
            <a:r>
              <a:rPr lang="de-DE" dirty="0"/>
              <a:t>Transparente Klimakommunikation</a:t>
            </a:r>
          </a:p>
        </p:txBody>
      </p:sp>
      <p:sp>
        <p:nvSpPr>
          <p:cNvPr id="6" name="Foliennummernplatzhalter 5">
            <a:extLst>
              <a:ext uri="{FF2B5EF4-FFF2-40B4-BE49-F238E27FC236}">
                <a16:creationId xmlns:a16="http://schemas.microsoft.com/office/drawing/2014/main" id="{1E2B7D4A-4DB3-4E8D-B391-F5343B3E52C0}"/>
              </a:ext>
            </a:extLst>
          </p:cNvPr>
          <p:cNvSpPr>
            <a:spLocks noGrp="1"/>
          </p:cNvSpPr>
          <p:nvPr>
            <p:ph type="sldNum" sz="quarter" idx="4"/>
          </p:nvPr>
        </p:nvSpPr>
        <p:spPr/>
        <p:txBody>
          <a:bodyPr/>
          <a:lstStyle/>
          <a:p>
            <a:fld id="{894680D0-7A83-433A-9719-C4143F27F647}" type="slidenum">
              <a:rPr lang="de-DE" smtClean="0"/>
              <a:pPr/>
              <a:t>22</a:t>
            </a:fld>
            <a:endParaRPr lang="de-DE" dirty="0"/>
          </a:p>
        </p:txBody>
      </p:sp>
      <p:sp>
        <p:nvSpPr>
          <p:cNvPr id="8" name="Flussdiagramm: Verbinder zu einer anderen Seite 7">
            <a:extLst>
              <a:ext uri="{FF2B5EF4-FFF2-40B4-BE49-F238E27FC236}">
                <a16:creationId xmlns:a16="http://schemas.microsoft.com/office/drawing/2014/main" id="{7C59E209-CC12-4252-A42A-C046A051F890}"/>
              </a:ext>
            </a:extLst>
          </p:cNvPr>
          <p:cNvSpPr/>
          <p:nvPr/>
        </p:nvSpPr>
        <p:spPr bwMode="auto">
          <a:xfrm rot="16200000">
            <a:off x="1624761" y="1730083"/>
            <a:ext cx="432048" cy="2332927"/>
          </a:xfrm>
          <a:prstGeom prst="flowChartOffpageConnector">
            <a:avLst/>
          </a:prstGeom>
          <a:solidFill>
            <a:srgbClr val="3B687F"/>
          </a:solidFill>
          <a:ln w="9525" cap="flat" cmpd="sng" algn="ctr">
            <a:solidFill>
              <a:srgbClr val="3B687F"/>
            </a:solidFill>
            <a:prstDash val="solid"/>
            <a:round/>
            <a:headEnd type="none" w="med" len="med"/>
            <a:tailEnd type="none" w="med" len="med"/>
          </a:ln>
          <a:effectLst/>
        </p:spPr>
        <p:txBody>
          <a:bodyPr vert="vert" wrap="square" lIns="91440" tIns="45720" rIns="91440" bIns="45720" numCol="1" rtlCol="0" anchor="ctr" anchorCtr="1" compatLnSpc="1">
            <a:prstTxWarp prst="textNoShape">
              <a:avLst/>
            </a:prstTxWarp>
          </a:bodyPr>
          <a:lstStyle/>
          <a:p>
            <a:pPr algn="ctr"/>
            <a:r>
              <a:rPr lang="de-DE" sz="1400" dirty="0">
                <a:solidFill>
                  <a:schemeClr val="bg1"/>
                </a:solidFill>
              </a:rPr>
              <a:t>Eindeutige Begriffe</a:t>
            </a:r>
          </a:p>
        </p:txBody>
      </p:sp>
      <p:sp>
        <p:nvSpPr>
          <p:cNvPr id="14" name="Flussdiagramm: Verbinder zu einer anderen Seite 13">
            <a:extLst>
              <a:ext uri="{FF2B5EF4-FFF2-40B4-BE49-F238E27FC236}">
                <a16:creationId xmlns:a16="http://schemas.microsoft.com/office/drawing/2014/main" id="{23AC1CD6-145A-46B4-B3B4-7EAD81EDA9A6}"/>
              </a:ext>
            </a:extLst>
          </p:cNvPr>
          <p:cNvSpPr/>
          <p:nvPr/>
        </p:nvSpPr>
        <p:spPr bwMode="auto">
          <a:xfrm rot="16200000">
            <a:off x="1624762" y="4012414"/>
            <a:ext cx="432048" cy="2332927"/>
          </a:xfrm>
          <a:prstGeom prst="flowChartOffpageConnector">
            <a:avLst/>
          </a:prstGeom>
          <a:solidFill>
            <a:srgbClr val="3B687F"/>
          </a:solidFill>
          <a:ln w="9525" cap="flat" cmpd="sng" algn="ctr">
            <a:solidFill>
              <a:srgbClr val="3B687F"/>
            </a:solidFill>
            <a:prstDash val="solid"/>
            <a:round/>
            <a:headEnd type="none" w="med" len="med"/>
            <a:tailEnd type="none" w="med" len="med"/>
          </a:ln>
          <a:effectLst/>
        </p:spPr>
        <p:txBody>
          <a:bodyPr vert="vert" wrap="square" lIns="91440" tIns="45720" rIns="91440" bIns="45720" numCol="1" rtlCol="0" anchor="ctr" anchorCtr="1" compatLnSpc="1">
            <a:prstTxWarp prst="textNoShape">
              <a:avLst/>
            </a:prstTxWarp>
          </a:bodyPr>
          <a:lstStyle/>
          <a:p>
            <a:pPr algn="ctr"/>
            <a:r>
              <a:rPr lang="de-DE" sz="1400" dirty="0">
                <a:solidFill>
                  <a:schemeClr val="bg1"/>
                </a:solidFill>
              </a:rPr>
              <a:t>Mut zur Aufrichtigkeit</a:t>
            </a:r>
          </a:p>
        </p:txBody>
      </p:sp>
      <p:sp>
        <p:nvSpPr>
          <p:cNvPr id="15" name="Textfeld 14">
            <a:extLst>
              <a:ext uri="{FF2B5EF4-FFF2-40B4-BE49-F238E27FC236}">
                <a16:creationId xmlns:a16="http://schemas.microsoft.com/office/drawing/2014/main" id="{26AAC9AC-756B-45C2-871F-F10E16EE312E}"/>
              </a:ext>
            </a:extLst>
          </p:cNvPr>
          <p:cNvSpPr txBox="1"/>
          <p:nvPr/>
        </p:nvSpPr>
        <p:spPr>
          <a:xfrm>
            <a:off x="3100811" y="4455058"/>
            <a:ext cx="8190282" cy="1447640"/>
          </a:xfrm>
          <a:prstGeom prst="rect">
            <a:avLst/>
          </a:prstGeom>
          <a:noFill/>
        </p:spPr>
        <p:txBody>
          <a:bodyPr wrap="square" rtlCol="0">
            <a:spAutoFit/>
          </a:bodyPr>
          <a:lstStyle/>
          <a:p>
            <a:pPr algn="l">
              <a:lnSpc>
                <a:spcPct val="150000"/>
              </a:lnSpc>
              <a:spcAft>
                <a:spcPts val="800"/>
              </a:spcAft>
            </a:pPr>
            <a:r>
              <a:rPr lang="de-DE" sz="1400" dirty="0">
                <a:effectLst/>
                <a:latin typeface="+mj-lt"/>
                <a:ea typeface="Calibri" panose="020F0502020204030204" pitchFamily="34" charset="0"/>
                <a:cs typeface="Times New Roman" panose="02020603050405020304" pitchFamily="18" charset="0"/>
              </a:rPr>
              <a:t>Nennen Sie nicht nur die Dinge, die perfekt laufen. Es gibt immer Verbesserungsbedarf – wer dazu steht, ist glaubwürdiger.</a:t>
            </a:r>
          </a:p>
          <a:p>
            <a:pPr algn="l">
              <a:lnSpc>
                <a:spcPct val="150000"/>
              </a:lnSpc>
              <a:spcAft>
                <a:spcPts val="800"/>
              </a:spcAft>
            </a:pPr>
            <a:r>
              <a:rPr lang="de-DE" sz="1400" dirty="0">
                <a:effectLst/>
                <a:latin typeface="+mj-lt"/>
                <a:ea typeface="Calibri" panose="020F0502020204030204" pitchFamily="34" charset="0"/>
                <a:cs typeface="Times New Roman" panose="02020603050405020304" pitchFamily="18" charset="0"/>
              </a:rPr>
              <a:t>Nutzen Sie kritische Fragen und Kommentare, um Ihre Informationen zu überprüfen und zu verbessern. Sie können so Ihre Zielgruppen besser kennenlernen.</a:t>
            </a:r>
          </a:p>
        </p:txBody>
      </p:sp>
      <p:sp>
        <p:nvSpPr>
          <p:cNvPr id="16" name="Textfeld 15">
            <a:extLst>
              <a:ext uri="{FF2B5EF4-FFF2-40B4-BE49-F238E27FC236}">
                <a16:creationId xmlns:a16="http://schemas.microsoft.com/office/drawing/2014/main" id="{31D5BEA8-E6EB-4562-A0FD-94A0EE2C1F74}"/>
              </a:ext>
            </a:extLst>
          </p:cNvPr>
          <p:cNvSpPr txBox="1"/>
          <p:nvPr/>
        </p:nvSpPr>
        <p:spPr>
          <a:xfrm>
            <a:off x="3117053" y="1749426"/>
            <a:ext cx="4059067" cy="2314544"/>
          </a:xfrm>
          <a:prstGeom prst="rect">
            <a:avLst/>
          </a:prstGeom>
          <a:noFill/>
        </p:spPr>
        <p:txBody>
          <a:bodyPr wrap="square" rtlCol="0">
            <a:spAutoFit/>
          </a:bodyPr>
          <a:lstStyle/>
          <a:p>
            <a:pPr algn="l">
              <a:lnSpc>
                <a:spcPct val="150000"/>
              </a:lnSpc>
              <a:spcAft>
                <a:spcPts val="800"/>
              </a:spcAft>
            </a:pPr>
            <a:r>
              <a:rPr lang="de-DE" sz="1400" dirty="0">
                <a:effectLst/>
                <a:latin typeface="+mj-lt"/>
                <a:ea typeface="Calibri" panose="020F0502020204030204" pitchFamily="34" charset="0"/>
                <a:cs typeface="Times New Roman" panose="02020603050405020304" pitchFamily="18" charset="0"/>
              </a:rPr>
              <a:t>Schneller als </a:t>
            </a:r>
            <a:r>
              <a:rPr lang="de-DE" sz="1400" dirty="0">
                <a:latin typeface="+mj-lt"/>
                <a:ea typeface="Calibri" panose="020F0502020204030204" pitchFamily="34" charset="0"/>
                <a:cs typeface="Times New Roman" panose="02020603050405020304" pitchFamily="18" charset="0"/>
              </a:rPr>
              <a:t>gedacht ist in der Klimakommunikation ein unscharfer oder zweideutiger Begriff verwendet. Das liegt daran, dass wir in unserer Alltagssprache Begriffe nicht auf ihren rechtlichen Gehalt prüfen. </a:t>
            </a:r>
            <a:br>
              <a:rPr lang="de-DE" sz="1400" dirty="0">
                <a:latin typeface="+mj-lt"/>
                <a:ea typeface="Calibri" panose="020F0502020204030204" pitchFamily="34" charset="0"/>
                <a:cs typeface="Times New Roman" panose="02020603050405020304" pitchFamily="18" charset="0"/>
              </a:rPr>
            </a:br>
            <a:r>
              <a:rPr lang="de-DE" sz="1400" dirty="0">
                <a:latin typeface="+mj-lt"/>
                <a:ea typeface="Calibri" panose="020F0502020204030204" pitchFamily="34" charset="0"/>
                <a:cs typeface="Times New Roman" panose="02020603050405020304" pitchFamily="18" charset="0"/>
              </a:rPr>
              <a:t>Informieren Sie sich, welche Begriffe für Ihren Anwendungsfall geeignet sind.</a:t>
            </a:r>
            <a:endParaRPr lang="de-DE" sz="1400" dirty="0">
              <a:effectLst/>
              <a:latin typeface="+mj-lt"/>
              <a:ea typeface="Calibri" panose="020F0502020204030204" pitchFamily="34" charset="0"/>
              <a:cs typeface="Times New Roman" panose="02020603050405020304" pitchFamily="18" charset="0"/>
            </a:endParaRPr>
          </a:p>
        </p:txBody>
      </p:sp>
      <p:sp>
        <p:nvSpPr>
          <p:cNvPr id="18" name="Rechteck 17">
            <a:extLst>
              <a:ext uri="{FF2B5EF4-FFF2-40B4-BE49-F238E27FC236}">
                <a16:creationId xmlns:a16="http://schemas.microsoft.com/office/drawing/2014/main" id="{FC0973BA-A549-40B3-8E1E-CCFC498CB548}"/>
              </a:ext>
            </a:extLst>
          </p:cNvPr>
          <p:cNvSpPr/>
          <p:nvPr/>
        </p:nvSpPr>
        <p:spPr bwMode="auto">
          <a:xfrm>
            <a:off x="7392144" y="1789241"/>
            <a:ext cx="4413079" cy="2421687"/>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lnSpc>
                <a:spcPct val="150000"/>
              </a:lnSpc>
              <a:spcAft>
                <a:spcPts val="800"/>
              </a:spcAft>
            </a:pPr>
            <a:r>
              <a:rPr lang="de-DE" sz="1400" dirty="0">
                <a:effectLst/>
                <a:latin typeface="+mj-lt"/>
                <a:ea typeface="Calibri" panose="020F0502020204030204" pitchFamily="34" charset="0"/>
                <a:cs typeface="Times New Roman" panose="02020603050405020304" pitchFamily="18" charset="0"/>
              </a:rPr>
              <a:t>Es gibt Leitfäden und Normen, die Ihnen bei der korrekten Verwendung von Begriffen helfen können. Ein Beispiel ist die Norm </a:t>
            </a:r>
            <a:r>
              <a:rPr lang="de-DE" sz="1400" dirty="0">
                <a:latin typeface="+mj-lt"/>
                <a:ea typeface="Calibri" panose="020F0502020204030204" pitchFamily="34" charset="0"/>
                <a:cs typeface="Times New Roman" panose="02020603050405020304" pitchFamily="18" charset="0"/>
                <a:hlinkClick r:id="rId2"/>
              </a:rPr>
              <a:t>DIN EN ISO 14021</a:t>
            </a:r>
            <a:r>
              <a:rPr lang="de-DE" sz="1400" dirty="0">
                <a:effectLst/>
                <a:latin typeface="+mj-lt"/>
                <a:ea typeface="Calibri" panose="020F0502020204030204" pitchFamily="34" charset="0"/>
                <a:cs typeface="Times New Roman" panose="02020603050405020304" pitchFamily="18" charset="0"/>
              </a:rPr>
              <a:t>. </a:t>
            </a:r>
            <a:br>
              <a:rPr lang="de-DE" sz="1400" dirty="0">
                <a:effectLst/>
                <a:latin typeface="+mj-lt"/>
                <a:ea typeface="Calibri" panose="020F0502020204030204" pitchFamily="34" charset="0"/>
                <a:cs typeface="Times New Roman" panose="02020603050405020304" pitchFamily="18" charset="0"/>
              </a:rPr>
            </a:br>
            <a:r>
              <a:rPr lang="de-DE" sz="1400" dirty="0">
                <a:effectLst/>
                <a:latin typeface="+mj-lt"/>
                <a:ea typeface="Calibri" panose="020F0502020204030204" pitchFamily="34" charset="0"/>
                <a:cs typeface="Times New Roman" panose="02020603050405020304" pitchFamily="18" charset="0"/>
              </a:rPr>
              <a:t>Sie bestimmt Anforderungen an umweltbezogene Erklärungen, Symbole und graphische Darstellungen für Produkte. Sie definiert außerdem ausgewählte Begriffe und gibt Hinweise zu deren Anwendung. </a:t>
            </a:r>
          </a:p>
        </p:txBody>
      </p:sp>
      <p:sp>
        <p:nvSpPr>
          <p:cNvPr id="10"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1247134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6CC700-360F-4726-81EA-C898A3766C52}"/>
              </a:ext>
            </a:extLst>
          </p:cNvPr>
          <p:cNvSpPr>
            <a:spLocks noGrp="1"/>
          </p:cNvSpPr>
          <p:nvPr>
            <p:ph type="title"/>
          </p:nvPr>
        </p:nvSpPr>
        <p:spPr/>
        <p:txBody>
          <a:bodyPr/>
          <a:lstStyle/>
          <a:p>
            <a:r>
              <a:rPr lang="de-DE" dirty="0"/>
              <a:t>Transparente Klimakommunikation</a:t>
            </a:r>
          </a:p>
        </p:txBody>
      </p:sp>
      <p:sp>
        <p:nvSpPr>
          <p:cNvPr id="6" name="Foliennummernplatzhalter 5">
            <a:extLst>
              <a:ext uri="{FF2B5EF4-FFF2-40B4-BE49-F238E27FC236}">
                <a16:creationId xmlns:a16="http://schemas.microsoft.com/office/drawing/2014/main" id="{1E2B7D4A-4DB3-4E8D-B391-F5343B3E52C0}"/>
              </a:ext>
            </a:extLst>
          </p:cNvPr>
          <p:cNvSpPr>
            <a:spLocks noGrp="1"/>
          </p:cNvSpPr>
          <p:nvPr>
            <p:ph type="sldNum" sz="quarter" idx="4"/>
          </p:nvPr>
        </p:nvSpPr>
        <p:spPr/>
        <p:txBody>
          <a:bodyPr/>
          <a:lstStyle/>
          <a:p>
            <a:fld id="{894680D0-7A83-433A-9719-C4143F27F647}" type="slidenum">
              <a:rPr lang="de-DE" smtClean="0"/>
              <a:pPr/>
              <a:t>23</a:t>
            </a:fld>
            <a:endParaRPr lang="de-DE" dirty="0"/>
          </a:p>
        </p:txBody>
      </p:sp>
      <p:sp>
        <p:nvSpPr>
          <p:cNvPr id="14" name="Flussdiagramm: Verbinder zu einer anderen Seite 13">
            <a:extLst>
              <a:ext uri="{FF2B5EF4-FFF2-40B4-BE49-F238E27FC236}">
                <a16:creationId xmlns:a16="http://schemas.microsoft.com/office/drawing/2014/main" id="{23AC1CD6-145A-46B4-B3B4-7EAD81EDA9A6}"/>
              </a:ext>
            </a:extLst>
          </p:cNvPr>
          <p:cNvSpPr/>
          <p:nvPr/>
        </p:nvSpPr>
        <p:spPr bwMode="auto">
          <a:xfrm rot="16200000">
            <a:off x="1455447" y="989170"/>
            <a:ext cx="787731" cy="2332927"/>
          </a:xfrm>
          <a:prstGeom prst="flowChartOffpageConnector">
            <a:avLst/>
          </a:prstGeom>
          <a:solidFill>
            <a:srgbClr val="3B687F"/>
          </a:solidFill>
          <a:ln w="9525" cap="flat" cmpd="sng" algn="ctr">
            <a:solidFill>
              <a:srgbClr val="3B687F"/>
            </a:solidFill>
            <a:prstDash val="solid"/>
            <a:round/>
            <a:headEnd type="none" w="med" len="med"/>
            <a:tailEnd type="none" w="med" len="med"/>
          </a:ln>
          <a:effectLst/>
        </p:spPr>
        <p:txBody>
          <a:bodyPr vert="vert" wrap="square" lIns="91440" tIns="45720" rIns="91440" bIns="45720" numCol="1" rtlCol="0" anchor="ctr" anchorCtr="1" compatLnSpc="1">
            <a:prstTxWarp prst="textNoShape">
              <a:avLst/>
            </a:prstTxWarp>
          </a:bodyPr>
          <a:lstStyle/>
          <a:p>
            <a:pPr algn="ctr"/>
            <a:r>
              <a:rPr lang="de-DE" sz="1400" dirty="0">
                <a:solidFill>
                  <a:schemeClr val="bg1"/>
                </a:solidFill>
              </a:rPr>
              <a:t>Korrekte Verwendung von Siegeln und Zertifikaten</a:t>
            </a:r>
          </a:p>
        </p:txBody>
      </p:sp>
      <p:sp>
        <p:nvSpPr>
          <p:cNvPr id="15" name="Textfeld 14">
            <a:extLst>
              <a:ext uri="{FF2B5EF4-FFF2-40B4-BE49-F238E27FC236}">
                <a16:creationId xmlns:a16="http://schemas.microsoft.com/office/drawing/2014/main" id="{26AAC9AC-756B-45C2-871F-F10E16EE312E}"/>
              </a:ext>
            </a:extLst>
          </p:cNvPr>
          <p:cNvSpPr txBox="1"/>
          <p:nvPr/>
        </p:nvSpPr>
        <p:spPr>
          <a:xfrm>
            <a:off x="3143672" y="1618027"/>
            <a:ext cx="8502190" cy="1021883"/>
          </a:xfrm>
          <a:prstGeom prst="rect">
            <a:avLst/>
          </a:prstGeom>
          <a:noFill/>
        </p:spPr>
        <p:txBody>
          <a:bodyPr wrap="square" rtlCol="0">
            <a:spAutoFit/>
          </a:bodyPr>
          <a:lstStyle/>
          <a:p>
            <a:pPr algn="l">
              <a:lnSpc>
                <a:spcPct val="150000"/>
              </a:lnSpc>
              <a:spcAft>
                <a:spcPts val="800"/>
              </a:spcAft>
            </a:pPr>
            <a:r>
              <a:rPr lang="de-DE" sz="1400" dirty="0">
                <a:effectLst/>
                <a:latin typeface="+mj-lt"/>
                <a:ea typeface="Calibri" panose="020F0502020204030204" pitchFamily="34" charset="0"/>
                <a:cs typeface="Times New Roman" panose="02020603050405020304" pitchFamily="18" charset="0"/>
              </a:rPr>
              <a:t>Informieren Sie sich darüber, ob und in welchem Rahmen Sie Ihre Umweltzertifikate, Mitgliedsurkunden und Auszeichnungen verwenden dürfen. Für den Verbraucher muss ersichtlich sein, ob ein Zertifikat produkt- oder betriebsbezogen ist. </a:t>
            </a:r>
            <a:endParaRPr lang="de-DE" sz="1400" dirty="0">
              <a:latin typeface="+mj-lt"/>
              <a:ea typeface="Calibri" panose="020F0502020204030204" pitchFamily="34" charset="0"/>
              <a:cs typeface="Times New Roman" panose="02020603050405020304" pitchFamily="18" charset="0"/>
            </a:endParaRPr>
          </a:p>
        </p:txBody>
      </p:sp>
      <p:sp>
        <p:nvSpPr>
          <p:cNvPr id="18" name="Textfeld 17">
            <a:extLst>
              <a:ext uri="{FF2B5EF4-FFF2-40B4-BE49-F238E27FC236}">
                <a16:creationId xmlns:a16="http://schemas.microsoft.com/office/drawing/2014/main" id="{ADEC047F-17A3-4143-A238-68954F438818}"/>
              </a:ext>
            </a:extLst>
          </p:cNvPr>
          <p:cNvSpPr txBox="1"/>
          <p:nvPr/>
        </p:nvSpPr>
        <p:spPr>
          <a:xfrm>
            <a:off x="682849" y="2780928"/>
            <a:ext cx="10963013" cy="2724913"/>
          </a:xfrm>
          <a:prstGeom prst="rect">
            <a:avLst/>
          </a:prstGeom>
          <a:noFill/>
        </p:spPr>
        <p:txBody>
          <a:bodyPr wrap="square" rtlCol="0">
            <a:spAutoFit/>
          </a:bodyPr>
          <a:lstStyle/>
          <a:p>
            <a:pPr algn="l">
              <a:lnSpc>
                <a:spcPct val="150000"/>
              </a:lnSpc>
              <a:spcAft>
                <a:spcPts val="800"/>
              </a:spcAft>
            </a:pPr>
            <a:r>
              <a:rPr lang="de-DE" sz="1400" dirty="0">
                <a:effectLst/>
                <a:latin typeface="+mj-lt"/>
                <a:ea typeface="Calibri" panose="020F0502020204030204" pitchFamily="34" charset="0"/>
                <a:cs typeface="Times New Roman" panose="02020603050405020304" pitchFamily="18" charset="0"/>
              </a:rPr>
              <a:t>Nicht jedes Zertifikat ist sinnvoll oder aussagekräftig. Da </a:t>
            </a:r>
            <a:r>
              <a:rPr lang="de-DE" sz="1400" b="1" dirty="0">
                <a:effectLst/>
                <a:latin typeface="+mj-lt"/>
                <a:ea typeface="Calibri" panose="020F0502020204030204" pitchFamily="34" charset="0"/>
                <a:cs typeface="Times New Roman" panose="02020603050405020304" pitchFamily="18" charset="0"/>
              </a:rPr>
              <a:t>keine rechtlich festgelegten Definitionen von Begriffen </a:t>
            </a:r>
            <a:r>
              <a:rPr lang="de-DE" sz="1400" dirty="0">
                <a:effectLst/>
                <a:latin typeface="+mj-lt"/>
                <a:ea typeface="Calibri" panose="020F0502020204030204" pitchFamily="34" charset="0"/>
                <a:cs typeface="Times New Roman" panose="02020603050405020304" pitchFamily="18" charset="0"/>
              </a:rPr>
              <a:t>wie „klimaneutral“, „treibhausgasneutral“ oder „</a:t>
            </a:r>
            <a:r>
              <a:rPr lang="de-DE" sz="1400" dirty="0"/>
              <a:t>CO</a:t>
            </a:r>
            <a:r>
              <a:rPr lang="de-DE" sz="1400" baseline="-25000" dirty="0"/>
              <a:t>2</a:t>
            </a:r>
            <a:r>
              <a:rPr lang="de-DE" sz="1400" dirty="0">
                <a:effectLst/>
                <a:latin typeface="+mj-lt"/>
                <a:ea typeface="Calibri" panose="020F0502020204030204" pitchFamily="34" charset="0"/>
                <a:cs typeface="Times New Roman" panose="02020603050405020304" pitchFamily="18" charset="0"/>
              </a:rPr>
              <a:t>-neutral“ existieren, werden diese be</a:t>
            </a:r>
            <a:r>
              <a:rPr lang="de-DE" sz="1400" dirty="0">
                <a:latin typeface="+mj-lt"/>
                <a:ea typeface="Calibri" panose="020F0502020204030204" pitchFamily="34" charset="0"/>
                <a:cs typeface="Times New Roman" panose="02020603050405020304" pitchFamily="18" charset="0"/>
              </a:rPr>
              <a:t>i Zertifikaten oft synonym verwendet. </a:t>
            </a:r>
            <a:r>
              <a:rPr lang="de-DE" sz="1400" b="1" dirty="0">
                <a:latin typeface="+mj-lt"/>
                <a:ea typeface="Calibri" panose="020F0502020204030204" pitchFamily="34" charset="0"/>
                <a:cs typeface="Times New Roman" panose="02020603050405020304" pitchFamily="18" charset="0"/>
              </a:rPr>
              <a:t>Aus wissenschaftlicher Sicht ist das aber falsch.</a:t>
            </a:r>
          </a:p>
          <a:p>
            <a:pPr algn="l">
              <a:lnSpc>
                <a:spcPct val="150000"/>
              </a:lnSpc>
              <a:spcAft>
                <a:spcPts val="800"/>
              </a:spcAft>
            </a:pPr>
            <a:r>
              <a:rPr lang="de-DE" sz="1400" u="sng" dirty="0">
                <a:effectLst/>
                <a:latin typeface="+mj-lt"/>
                <a:ea typeface="Calibri" panose="020F0502020204030204" pitchFamily="34" charset="0"/>
                <a:cs typeface="Times New Roman" panose="02020603050405020304" pitchFamily="18" charset="0"/>
              </a:rPr>
              <a:t>Achten Sie bei Zertifikaten und Siegeln stets darauf, dass:</a:t>
            </a:r>
          </a:p>
          <a:p>
            <a:pPr marL="285750" indent="-285750" algn="l">
              <a:lnSpc>
                <a:spcPct val="150000"/>
              </a:lnSpc>
              <a:spcAft>
                <a:spcPts val="800"/>
              </a:spcAft>
              <a:buFontTx/>
              <a:buChar char="-"/>
            </a:pPr>
            <a:r>
              <a:rPr lang="de-DE" sz="1400" b="1" dirty="0">
                <a:latin typeface="+mj-lt"/>
                <a:ea typeface="Calibri" panose="020F0502020204030204" pitchFamily="34" charset="0"/>
                <a:cs typeface="Times New Roman" panose="02020603050405020304" pitchFamily="18" charset="0"/>
              </a:rPr>
              <a:t>Begriffe</a:t>
            </a:r>
            <a:r>
              <a:rPr lang="de-DE" sz="1400" dirty="0">
                <a:latin typeface="+mj-lt"/>
                <a:ea typeface="Calibri" panose="020F0502020204030204" pitchFamily="34" charset="0"/>
                <a:cs typeface="Times New Roman" panose="02020603050405020304" pitchFamily="18" charset="0"/>
              </a:rPr>
              <a:t> </a:t>
            </a:r>
            <a:r>
              <a:rPr lang="de-DE" sz="1400" b="1" dirty="0">
                <a:latin typeface="+mj-lt"/>
                <a:ea typeface="Calibri" panose="020F0502020204030204" pitchFamily="34" charset="0"/>
                <a:cs typeface="Times New Roman" panose="02020603050405020304" pitchFamily="18" charset="0"/>
              </a:rPr>
              <a:t>korrekt</a:t>
            </a:r>
            <a:r>
              <a:rPr lang="de-DE" sz="1400" dirty="0">
                <a:latin typeface="+mj-lt"/>
                <a:ea typeface="Calibri" panose="020F0502020204030204" pitchFamily="34" charset="0"/>
                <a:cs typeface="Times New Roman" panose="02020603050405020304" pitchFamily="18" charset="0"/>
              </a:rPr>
              <a:t> verwendet werden</a:t>
            </a:r>
          </a:p>
          <a:p>
            <a:pPr marL="285750" indent="-285750" algn="l">
              <a:lnSpc>
                <a:spcPct val="150000"/>
              </a:lnSpc>
              <a:spcAft>
                <a:spcPts val="800"/>
              </a:spcAft>
              <a:buFontTx/>
              <a:buChar char="-"/>
            </a:pPr>
            <a:r>
              <a:rPr lang="de-DE" sz="1400" dirty="0">
                <a:latin typeface="+mj-lt"/>
                <a:ea typeface="Calibri" panose="020F0502020204030204" pitchFamily="34" charset="0"/>
                <a:cs typeface="Times New Roman" panose="02020603050405020304" pitchFamily="18" charset="0"/>
              </a:rPr>
              <a:t>die Anbieter nach </a:t>
            </a:r>
            <a:r>
              <a:rPr lang="de-DE" sz="1400" b="1" dirty="0">
                <a:latin typeface="+mj-lt"/>
                <a:ea typeface="Calibri" panose="020F0502020204030204" pitchFamily="34" charset="0"/>
                <a:cs typeface="Times New Roman" panose="02020603050405020304" pitchFamily="18" charset="0"/>
              </a:rPr>
              <a:t>offiziellen Standards </a:t>
            </a:r>
            <a:r>
              <a:rPr lang="de-DE" sz="1400" dirty="0">
                <a:latin typeface="+mj-lt"/>
                <a:ea typeface="Calibri" panose="020F0502020204030204" pitchFamily="34" charset="0"/>
                <a:cs typeface="Times New Roman" panose="02020603050405020304" pitchFamily="18" charset="0"/>
              </a:rPr>
              <a:t>akkreditieren (z. B. PAS 2060)</a:t>
            </a:r>
          </a:p>
          <a:p>
            <a:pPr marL="285750" indent="-285750" algn="l">
              <a:lnSpc>
                <a:spcPct val="150000"/>
              </a:lnSpc>
              <a:spcAft>
                <a:spcPts val="800"/>
              </a:spcAft>
              <a:buFontTx/>
              <a:buChar char="-"/>
            </a:pPr>
            <a:r>
              <a:rPr lang="de-DE" sz="1400" dirty="0">
                <a:latin typeface="+mj-lt"/>
                <a:ea typeface="Calibri" panose="020F0502020204030204" pitchFamily="34" charset="0"/>
                <a:cs typeface="Times New Roman" panose="02020603050405020304" pitchFamily="18" charset="0"/>
              </a:rPr>
              <a:t>die Anbieter </a:t>
            </a:r>
            <a:r>
              <a:rPr lang="de-DE" sz="1400" b="1" dirty="0">
                <a:latin typeface="+mj-lt"/>
                <a:ea typeface="Calibri" panose="020F0502020204030204" pitchFamily="34" charset="0"/>
                <a:cs typeface="Times New Roman" panose="02020603050405020304" pitchFamily="18" charset="0"/>
              </a:rPr>
              <a:t>befugt sind</a:t>
            </a:r>
            <a:r>
              <a:rPr lang="de-DE" sz="1400" dirty="0">
                <a:latin typeface="+mj-lt"/>
                <a:ea typeface="Calibri" panose="020F0502020204030204" pitchFamily="34" charset="0"/>
                <a:cs typeface="Times New Roman" panose="02020603050405020304" pitchFamily="18" charset="0"/>
              </a:rPr>
              <a:t>, eine Akkreditierung nach einem offiziellen </a:t>
            </a:r>
            <a:r>
              <a:rPr lang="de-DE" sz="1400">
                <a:latin typeface="+mj-lt"/>
                <a:ea typeface="Calibri" panose="020F0502020204030204" pitchFamily="34" charset="0"/>
                <a:cs typeface="Times New Roman" panose="02020603050405020304" pitchFamily="18" charset="0"/>
              </a:rPr>
              <a:t>Standard durchzuführen</a:t>
            </a:r>
            <a:endParaRPr lang="de-DE" sz="1400" dirty="0">
              <a:latin typeface="+mj-lt"/>
              <a:ea typeface="Calibri" panose="020F0502020204030204" pitchFamily="34" charset="0"/>
              <a:cs typeface="Times New Roman" panose="02020603050405020304" pitchFamily="18" charset="0"/>
            </a:endParaRPr>
          </a:p>
        </p:txBody>
      </p:sp>
      <p:sp>
        <p:nvSpPr>
          <p:cNvPr id="8"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2832068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A97DC0-64ED-4942-91F6-AB5356498A9C}"/>
              </a:ext>
            </a:extLst>
          </p:cNvPr>
          <p:cNvSpPr>
            <a:spLocks noGrp="1"/>
          </p:cNvSpPr>
          <p:nvPr>
            <p:ph type="title"/>
          </p:nvPr>
        </p:nvSpPr>
        <p:spPr/>
        <p:txBody>
          <a:bodyPr/>
          <a:lstStyle/>
          <a:p>
            <a:r>
              <a:rPr lang="de-DE" dirty="0"/>
              <a:t>Zielgruppenorientierte Kommunikation</a:t>
            </a:r>
          </a:p>
        </p:txBody>
      </p:sp>
      <p:sp>
        <p:nvSpPr>
          <p:cNvPr id="3" name="Inhaltsplatzhalter 2">
            <a:extLst>
              <a:ext uri="{FF2B5EF4-FFF2-40B4-BE49-F238E27FC236}">
                <a16:creationId xmlns:a16="http://schemas.microsoft.com/office/drawing/2014/main" id="{6C85F1D7-9076-4B82-A4DD-5741AB5F2130}"/>
              </a:ext>
            </a:extLst>
          </p:cNvPr>
          <p:cNvSpPr>
            <a:spLocks noGrp="1"/>
          </p:cNvSpPr>
          <p:nvPr>
            <p:ph sz="half" idx="1"/>
          </p:nvPr>
        </p:nvSpPr>
        <p:spPr/>
        <p:txBody>
          <a:bodyPr/>
          <a:lstStyle/>
          <a:p>
            <a:pPr marL="0" indent="0">
              <a:lnSpc>
                <a:spcPct val="150000"/>
              </a:lnSpc>
              <a:buNone/>
            </a:pPr>
            <a:r>
              <a:rPr lang="de-DE" sz="1400" dirty="0"/>
              <a:t>Sie wissen jetzt, worauf Sie bei der Klimakommunikation achten sollten, um keine heiklen Aussagen zu treffen. </a:t>
            </a:r>
          </a:p>
          <a:p>
            <a:pPr marL="0" indent="0">
              <a:lnSpc>
                <a:spcPct val="150000"/>
              </a:lnSpc>
              <a:buNone/>
            </a:pPr>
            <a:r>
              <a:rPr lang="de-DE" sz="1400" dirty="0"/>
              <a:t>Um Ihre </a:t>
            </a:r>
            <a:r>
              <a:rPr lang="de-DE" sz="1400" b="1" dirty="0"/>
              <a:t>Zielgruppe optimal anzusprechen</a:t>
            </a:r>
            <a:r>
              <a:rPr lang="de-DE" sz="1400" dirty="0"/>
              <a:t>, können Sie noch zwei Aspekte berücksichtigen:</a:t>
            </a:r>
          </a:p>
          <a:p>
            <a:pPr marL="0" indent="0">
              <a:lnSpc>
                <a:spcPct val="150000"/>
              </a:lnSpc>
              <a:buNone/>
            </a:pPr>
            <a:endParaRPr lang="de-DE" sz="1400" dirty="0"/>
          </a:p>
          <a:p>
            <a:pPr marL="0" indent="0">
              <a:lnSpc>
                <a:spcPct val="150000"/>
              </a:lnSpc>
              <a:buNone/>
            </a:pPr>
            <a:endParaRPr lang="de-DE" sz="1400" dirty="0"/>
          </a:p>
          <a:p>
            <a:pPr marL="0" indent="0">
              <a:lnSpc>
                <a:spcPct val="150000"/>
              </a:lnSpc>
              <a:buNone/>
            </a:pPr>
            <a:endParaRPr lang="de-DE" sz="1400" dirty="0"/>
          </a:p>
        </p:txBody>
      </p:sp>
      <p:sp>
        <p:nvSpPr>
          <p:cNvPr id="4" name="Inhaltsplatzhalter 3">
            <a:extLst>
              <a:ext uri="{FF2B5EF4-FFF2-40B4-BE49-F238E27FC236}">
                <a16:creationId xmlns:a16="http://schemas.microsoft.com/office/drawing/2014/main" id="{51379857-8BB8-42AF-A543-C405399B155E}"/>
              </a:ext>
            </a:extLst>
          </p:cNvPr>
          <p:cNvSpPr>
            <a:spLocks noGrp="1"/>
          </p:cNvSpPr>
          <p:nvPr>
            <p:ph sz="half" idx="2"/>
          </p:nvPr>
        </p:nvSpPr>
        <p:spPr>
          <a:xfrm>
            <a:off x="6281862" y="2187101"/>
            <a:ext cx="5244760" cy="3343902"/>
          </a:xfrm>
          <a:ln>
            <a:solidFill>
              <a:srgbClr val="3B687F"/>
            </a:solidFill>
          </a:ln>
        </p:spPr>
        <p:txBody>
          <a:bodyPr lIns="180000" tIns="180000" rIns="180000" bIns="180000"/>
          <a:lstStyle/>
          <a:p>
            <a:pPr marL="0" indent="0">
              <a:lnSpc>
                <a:spcPct val="150000"/>
              </a:lnSpc>
              <a:buNone/>
            </a:pPr>
            <a:r>
              <a:rPr lang="de-DE" sz="1400" dirty="0">
                <a:effectLst/>
                <a:latin typeface="+mj-lt"/>
                <a:ea typeface="Calibri" panose="020F0502020204030204" pitchFamily="34" charset="0"/>
                <a:cs typeface="Times New Roman" panose="02020603050405020304" pitchFamily="18" charset="0"/>
              </a:rPr>
              <a:t>Bleiben Sie einfach und verständlich: Konzentrieren Sie sich möglichst auf eine Kernbotschaft, die sofort einleuchtend ist.  </a:t>
            </a:r>
          </a:p>
          <a:p>
            <a:pPr marL="342900" lvl="0" indent="-342900">
              <a:lnSpc>
                <a:spcPct val="150000"/>
              </a:lnSpc>
              <a:buFont typeface="+mj-lt"/>
              <a:buAutoNum type="arabicPeriod"/>
            </a:pPr>
            <a:r>
              <a:rPr lang="de-DE" sz="1400" dirty="0">
                <a:effectLst/>
                <a:latin typeface="+mj-lt"/>
                <a:ea typeface="Calibri" panose="020F0502020204030204" pitchFamily="34" charset="0"/>
                <a:cs typeface="Times New Roman" panose="02020603050405020304" pitchFamily="18" charset="0"/>
              </a:rPr>
              <a:t>Verwenden Sie </a:t>
            </a:r>
            <a:r>
              <a:rPr lang="de-DE" sz="1400" b="1" dirty="0">
                <a:effectLst/>
                <a:latin typeface="+mj-lt"/>
                <a:ea typeface="Calibri" panose="020F0502020204030204" pitchFamily="34" charset="0"/>
                <a:cs typeface="Times New Roman" panose="02020603050405020304" pitchFamily="18" charset="0"/>
              </a:rPr>
              <a:t>kurze Sätze</a:t>
            </a:r>
          </a:p>
          <a:p>
            <a:pPr marL="342900" lvl="0" indent="-342900">
              <a:lnSpc>
                <a:spcPct val="150000"/>
              </a:lnSpc>
              <a:buFont typeface="+mj-lt"/>
              <a:buAutoNum type="arabicPeriod"/>
            </a:pPr>
            <a:r>
              <a:rPr lang="de-DE" sz="1400" dirty="0">
                <a:effectLst/>
                <a:latin typeface="+mj-lt"/>
                <a:ea typeface="Calibri" panose="020F0502020204030204" pitchFamily="34" charset="0"/>
                <a:cs typeface="Times New Roman" panose="02020603050405020304" pitchFamily="18" charset="0"/>
              </a:rPr>
              <a:t>Schreiben Sie in </a:t>
            </a:r>
            <a:r>
              <a:rPr lang="de-DE" sz="1400" b="1" dirty="0">
                <a:effectLst/>
                <a:latin typeface="+mj-lt"/>
                <a:ea typeface="Calibri" panose="020F0502020204030204" pitchFamily="34" charset="0"/>
                <a:cs typeface="Times New Roman" panose="02020603050405020304" pitchFamily="18" charset="0"/>
              </a:rPr>
              <a:t>aktiver Sprache</a:t>
            </a:r>
            <a:r>
              <a:rPr lang="de-DE" sz="1400" dirty="0">
                <a:effectLst/>
                <a:latin typeface="+mj-lt"/>
                <a:ea typeface="Calibri" panose="020F0502020204030204" pitchFamily="34" charset="0"/>
                <a:cs typeface="Times New Roman" panose="02020603050405020304" pitchFamily="18" charset="0"/>
              </a:rPr>
              <a:t>: </a:t>
            </a:r>
            <a:r>
              <a:rPr lang="de-DE" sz="1400" dirty="0">
                <a:solidFill>
                  <a:srgbClr val="6DA03A"/>
                </a:solidFill>
                <a:effectLst/>
                <a:latin typeface="+mj-lt"/>
                <a:ea typeface="Calibri" panose="020F0502020204030204" pitchFamily="34" charset="0"/>
                <a:cs typeface="Times New Roman" panose="02020603050405020304" pitchFamily="18" charset="0"/>
              </a:rPr>
              <a:t>„Wir reduzieren unsere CO</a:t>
            </a:r>
            <a:r>
              <a:rPr lang="de-DE" sz="1400" baseline="-25000" dirty="0">
                <a:solidFill>
                  <a:srgbClr val="6DA03A"/>
                </a:solidFill>
                <a:effectLst/>
                <a:latin typeface="+mj-lt"/>
                <a:ea typeface="Calibri" panose="020F0502020204030204" pitchFamily="34" charset="0"/>
                <a:cs typeface="Times New Roman" panose="02020603050405020304" pitchFamily="18" charset="0"/>
              </a:rPr>
              <a:t>2</a:t>
            </a:r>
            <a:r>
              <a:rPr lang="de-DE" sz="1400" dirty="0">
                <a:solidFill>
                  <a:srgbClr val="6DA03A"/>
                </a:solidFill>
                <a:effectLst/>
                <a:latin typeface="+mj-lt"/>
                <a:ea typeface="Calibri" panose="020F0502020204030204" pitchFamily="34" charset="0"/>
                <a:cs typeface="Times New Roman" panose="02020603050405020304" pitchFamily="18" charset="0"/>
              </a:rPr>
              <a:t>-Emissionen“</a:t>
            </a:r>
            <a:r>
              <a:rPr lang="de-DE" sz="1400" dirty="0">
                <a:effectLst/>
                <a:latin typeface="+mj-lt"/>
                <a:ea typeface="Calibri" panose="020F0502020204030204" pitchFamily="34" charset="0"/>
                <a:cs typeface="Times New Roman" panose="02020603050405020304" pitchFamily="18" charset="0"/>
              </a:rPr>
              <a:t> statt          </a:t>
            </a:r>
            <a:r>
              <a:rPr lang="de-DE" sz="1400" dirty="0">
                <a:solidFill>
                  <a:srgbClr val="FF7575"/>
                </a:solidFill>
                <a:effectLst/>
                <a:latin typeface="+mj-lt"/>
                <a:ea typeface="Calibri" panose="020F0502020204030204" pitchFamily="34" charset="0"/>
                <a:cs typeface="Times New Roman" panose="02020603050405020304" pitchFamily="18" charset="0"/>
              </a:rPr>
              <a:t>„CO</a:t>
            </a:r>
            <a:r>
              <a:rPr lang="de-DE" sz="1400" baseline="-25000" dirty="0">
                <a:solidFill>
                  <a:srgbClr val="FF7575"/>
                </a:solidFill>
                <a:effectLst/>
                <a:latin typeface="+mj-lt"/>
                <a:ea typeface="Calibri" panose="020F0502020204030204" pitchFamily="34" charset="0"/>
                <a:cs typeface="Times New Roman" panose="02020603050405020304" pitchFamily="18" charset="0"/>
              </a:rPr>
              <a:t>2</a:t>
            </a:r>
            <a:r>
              <a:rPr lang="de-DE" sz="1400" dirty="0">
                <a:solidFill>
                  <a:srgbClr val="FF7575"/>
                </a:solidFill>
                <a:effectLst/>
                <a:latin typeface="+mj-lt"/>
                <a:ea typeface="Calibri" panose="020F0502020204030204" pitchFamily="34" charset="0"/>
                <a:cs typeface="Times New Roman" panose="02020603050405020304" pitchFamily="18" charset="0"/>
              </a:rPr>
              <a:t>-Emissionen werden reduziert“</a:t>
            </a:r>
          </a:p>
          <a:p>
            <a:pPr marL="342900" lvl="0" indent="-342900">
              <a:lnSpc>
                <a:spcPct val="150000"/>
              </a:lnSpc>
              <a:spcAft>
                <a:spcPts val="800"/>
              </a:spcAft>
              <a:buFont typeface="+mj-lt"/>
              <a:buAutoNum type="arabicPeriod"/>
            </a:pPr>
            <a:r>
              <a:rPr lang="de-DE" sz="1400" b="1" dirty="0">
                <a:effectLst/>
                <a:latin typeface="+mj-lt"/>
                <a:ea typeface="Calibri" panose="020F0502020204030204" pitchFamily="34" charset="0"/>
                <a:cs typeface="Times New Roman" panose="02020603050405020304" pitchFamily="18" charset="0"/>
              </a:rPr>
              <a:t>Bevorzugen Sie Verben </a:t>
            </a:r>
            <a:r>
              <a:rPr lang="de-DE" sz="1400" dirty="0">
                <a:effectLst/>
                <a:latin typeface="+mj-lt"/>
                <a:ea typeface="Calibri" panose="020F0502020204030204" pitchFamily="34" charset="0"/>
                <a:cs typeface="Times New Roman" panose="02020603050405020304" pitchFamily="18" charset="0"/>
              </a:rPr>
              <a:t>vor Substantiven: </a:t>
            </a:r>
            <a:r>
              <a:rPr lang="de-DE" sz="1400" dirty="0">
                <a:solidFill>
                  <a:srgbClr val="6DA03A"/>
                </a:solidFill>
                <a:effectLst/>
                <a:latin typeface="+mj-lt"/>
                <a:ea typeface="Calibri" panose="020F0502020204030204" pitchFamily="34" charset="0"/>
                <a:cs typeface="Times New Roman" panose="02020603050405020304" pitchFamily="18" charset="0"/>
              </a:rPr>
              <a:t>„weniger CO</a:t>
            </a:r>
            <a:r>
              <a:rPr lang="de-DE" sz="1400" baseline="-25000" dirty="0">
                <a:solidFill>
                  <a:srgbClr val="6DA03A"/>
                </a:solidFill>
                <a:effectLst/>
                <a:latin typeface="+mj-lt"/>
                <a:ea typeface="Calibri" panose="020F0502020204030204" pitchFamily="34" charset="0"/>
                <a:cs typeface="Times New Roman" panose="02020603050405020304" pitchFamily="18" charset="0"/>
              </a:rPr>
              <a:t>2</a:t>
            </a:r>
            <a:r>
              <a:rPr lang="de-DE" sz="1400" dirty="0">
                <a:solidFill>
                  <a:srgbClr val="6DA03A"/>
                </a:solidFill>
                <a:effectLst/>
                <a:latin typeface="+mj-lt"/>
                <a:ea typeface="Calibri" panose="020F0502020204030204" pitchFamily="34" charset="0"/>
                <a:cs typeface="Times New Roman" panose="02020603050405020304" pitchFamily="18" charset="0"/>
              </a:rPr>
              <a:t> ausstoßen“ </a:t>
            </a:r>
            <a:r>
              <a:rPr lang="de-DE" sz="1400" dirty="0">
                <a:effectLst/>
                <a:latin typeface="+mj-lt"/>
                <a:ea typeface="Calibri" panose="020F0502020204030204" pitchFamily="34" charset="0"/>
                <a:cs typeface="Times New Roman" panose="02020603050405020304" pitchFamily="18" charset="0"/>
              </a:rPr>
              <a:t>statt          </a:t>
            </a:r>
            <a:r>
              <a:rPr lang="de-DE" sz="1400" dirty="0">
                <a:solidFill>
                  <a:srgbClr val="FF7575"/>
                </a:solidFill>
                <a:effectLst/>
                <a:latin typeface="+mj-lt"/>
                <a:ea typeface="Calibri" panose="020F0502020204030204" pitchFamily="34" charset="0"/>
                <a:cs typeface="Times New Roman" panose="02020603050405020304" pitchFamily="18" charset="0"/>
              </a:rPr>
              <a:t>„reduzierter CO</a:t>
            </a:r>
            <a:r>
              <a:rPr lang="de-DE" sz="1400" baseline="-25000" dirty="0">
                <a:solidFill>
                  <a:srgbClr val="FF7575"/>
                </a:solidFill>
                <a:effectLst/>
                <a:latin typeface="+mj-lt"/>
                <a:ea typeface="Calibri" panose="020F0502020204030204" pitchFamily="34" charset="0"/>
                <a:cs typeface="Times New Roman" panose="02020603050405020304" pitchFamily="18" charset="0"/>
              </a:rPr>
              <a:t>2</a:t>
            </a:r>
            <a:r>
              <a:rPr lang="de-DE" sz="1400" dirty="0">
                <a:solidFill>
                  <a:srgbClr val="FF7575"/>
                </a:solidFill>
                <a:effectLst/>
                <a:latin typeface="+mj-lt"/>
                <a:ea typeface="Calibri" panose="020F0502020204030204" pitchFamily="34" charset="0"/>
                <a:cs typeface="Times New Roman" panose="02020603050405020304" pitchFamily="18" charset="0"/>
              </a:rPr>
              <a:t>-Ausstoß“</a:t>
            </a:r>
          </a:p>
          <a:p>
            <a:pPr marL="0" indent="0">
              <a:lnSpc>
                <a:spcPct val="150000"/>
              </a:lnSpc>
              <a:buNone/>
            </a:pPr>
            <a:endParaRPr lang="de-DE" sz="1400" dirty="0">
              <a:latin typeface="+mj-lt"/>
            </a:endParaRPr>
          </a:p>
        </p:txBody>
      </p:sp>
      <p:sp>
        <p:nvSpPr>
          <p:cNvPr id="6" name="Foliennummernplatzhalter 5">
            <a:extLst>
              <a:ext uri="{FF2B5EF4-FFF2-40B4-BE49-F238E27FC236}">
                <a16:creationId xmlns:a16="http://schemas.microsoft.com/office/drawing/2014/main" id="{2105D6D9-01FD-46E7-B3EC-438C50F8CC99}"/>
              </a:ext>
            </a:extLst>
          </p:cNvPr>
          <p:cNvSpPr>
            <a:spLocks noGrp="1"/>
          </p:cNvSpPr>
          <p:nvPr>
            <p:ph type="sldNum" sz="quarter" idx="4"/>
          </p:nvPr>
        </p:nvSpPr>
        <p:spPr/>
        <p:txBody>
          <a:bodyPr/>
          <a:lstStyle/>
          <a:p>
            <a:fld id="{894680D0-7A83-433A-9719-C4143F27F647}" type="slidenum">
              <a:rPr lang="de-DE" smtClean="0"/>
              <a:pPr/>
              <a:t>24</a:t>
            </a:fld>
            <a:endParaRPr lang="de-DE" dirty="0"/>
          </a:p>
        </p:txBody>
      </p:sp>
      <p:sp>
        <p:nvSpPr>
          <p:cNvPr id="7" name="Rechteck: abgerundete Ecken 6">
            <a:extLst>
              <a:ext uri="{FF2B5EF4-FFF2-40B4-BE49-F238E27FC236}">
                <a16:creationId xmlns:a16="http://schemas.microsoft.com/office/drawing/2014/main" id="{92498FD7-2AE7-445B-B59B-E42F81461945}"/>
              </a:ext>
            </a:extLst>
          </p:cNvPr>
          <p:cNvSpPr/>
          <p:nvPr/>
        </p:nvSpPr>
        <p:spPr bwMode="auto">
          <a:xfrm>
            <a:off x="767408" y="3216970"/>
            <a:ext cx="3240360" cy="500062"/>
          </a:xfrm>
          <a:prstGeom prst="roundRect">
            <a:avLst/>
          </a:prstGeom>
          <a:solidFill>
            <a:srgbClr val="F9AA00"/>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lnSpc>
                <a:spcPct val="150000"/>
              </a:lnSpc>
            </a:pPr>
            <a:r>
              <a:rPr lang="de-DE" sz="1400" b="1" dirty="0"/>
              <a:t>1. Einfache Sprache</a:t>
            </a:r>
          </a:p>
        </p:txBody>
      </p:sp>
      <p:sp>
        <p:nvSpPr>
          <p:cNvPr id="8" name="Rechteck: abgerundete Ecken 7">
            <a:extLst>
              <a:ext uri="{FF2B5EF4-FFF2-40B4-BE49-F238E27FC236}">
                <a16:creationId xmlns:a16="http://schemas.microsoft.com/office/drawing/2014/main" id="{4CE6B2D0-790D-4505-B14F-7575B93C96C1}"/>
              </a:ext>
            </a:extLst>
          </p:cNvPr>
          <p:cNvSpPr/>
          <p:nvPr/>
        </p:nvSpPr>
        <p:spPr bwMode="auto">
          <a:xfrm>
            <a:off x="767408" y="3937050"/>
            <a:ext cx="3240360" cy="500062"/>
          </a:xfrm>
          <a:prstGeom prst="roundRect">
            <a:avLst/>
          </a:prstGeom>
          <a:solidFill>
            <a:srgbClr val="F9AA00"/>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lnSpc>
                <a:spcPct val="150000"/>
              </a:lnSpc>
            </a:pPr>
            <a:r>
              <a:rPr lang="de-DE" sz="1400" b="1" dirty="0"/>
              <a:t>2. Zielgruppenorientierte Inhalte</a:t>
            </a:r>
          </a:p>
        </p:txBody>
      </p:sp>
      <p:sp>
        <p:nvSpPr>
          <p:cNvPr id="9" name="Rechteck: abgerundete Ecken 8">
            <a:extLst>
              <a:ext uri="{FF2B5EF4-FFF2-40B4-BE49-F238E27FC236}">
                <a16:creationId xmlns:a16="http://schemas.microsoft.com/office/drawing/2014/main" id="{77EA08F0-7959-4790-BFE6-91FE5EA1897E}"/>
              </a:ext>
            </a:extLst>
          </p:cNvPr>
          <p:cNvSpPr/>
          <p:nvPr/>
        </p:nvSpPr>
        <p:spPr bwMode="auto">
          <a:xfrm>
            <a:off x="6281862" y="1844824"/>
            <a:ext cx="5262137" cy="500062"/>
          </a:xfrm>
          <a:prstGeom prst="roundRect">
            <a:avLst/>
          </a:prstGeom>
          <a:solidFill>
            <a:srgbClr val="F9AA00"/>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lnSpc>
                <a:spcPct val="150000"/>
              </a:lnSpc>
            </a:pPr>
            <a:r>
              <a:rPr lang="de-DE" sz="1800" b="1" dirty="0"/>
              <a:t>1. Einfache Sprache</a:t>
            </a:r>
          </a:p>
        </p:txBody>
      </p:sp>
      <p:grpSp>
        <p:nvGrpSpPr>
          <p:cNvPr id="10" name="Gruppieren 9">
            <a:extLst>
              <a:ext uri="{FF2B5EF4-FFF2-40B4-BE49-F238E27FC236}">
                <a16:creationId xmlns:a16="http://schemas.microsoft.com/office/drawing/2014/main" id="{120EDE22-43B6-4991-A7FD-56E97E48628F}"/>
              </a:ext>
            </a:extLst>
          </p:cNvPr>
          <p:cNvGrpSpPr/>
          <p:nvPr/>
        </p:nvGrpSpPr>
        <p:grpSpPr>
          <a:xfrm>
            <a:off x="9264352" y="3861048"/>
            <a:ext cx="317637" cy="260450"/>
            <a:chOff x="9264352" y="3861048"/>
            <a:chExt cx="317637" cy="260450"/>
          </a:xfrm>
        </p:grpSpPr>
        <p:sp>
          <p:nvSpPr>
            <p:cNvPr id="11" name="Gleichschenkliges Dreieck 10">
              <a:extLst>
                <a:ext uri="{FF2B5EF4-FFF2-40B4-BE49-F238E27FC236}">
                  <a16:creationId xmlns:a16="http://schemas.microsoft.com/office/drawing/2014/main" id="{C3E01E3E-FA11-447E-8E22-F471A892AEC3}"/>
                </a:ext>
              </a:extLst>
            </p:cNvPr>
            <p:cNvSpPr/>
            <p:nvPr/>
          </p:nvSpPr>
          <p:spPr bwMode="auto">
            <a:xfrm>
              <a:off x="9264352" y="3861048"/>
              <a:ext cx="317637" cy="260450"/>
            </a:xfrm>
            <a:custGeom>
              <a:avLst/>
              <a:gdLst>
                <a:gd name="connsiteX0" fmla="*/ 0 w 317637"/>
                <a:gd name="connsiteY0" fmla="*/ 260450 h 260450"/>
                <a:gd name="connsiteX1" fmla="*/ 158819 w 317637"/>
                <a:gd name="connsiteY1" fmla="*/ 0 h 260450"/>
                <a:gd name="connsiteX2" fmla="*/ 317637 w 317637"/>
                <a:gd name="connsiteY2" fmla="*/ 260450 h 260450"/>
                <a:gd name="connsiteX3" fmla="*/ 0 w 317637"/>
                <a:gd name="connsiteY3" fmla="*/ 260450 h 260450"/>
              </a:gdLst>
              <a:ahLst/>
              <a:cxnLst>
                <a:cxn ang="0">
                  <a:pos x="connsiteX0" y="connsiteY0"/>
                </a:cxn>
                <a:cxn ang="0">
                  <a:pos x="connsiteX1" y="connsiteY1"/>
                </a:cxn>
                <a:cxn ang="0">
                  <a:pos x="connsiteX2" y="connsiteY2"/>
                </a:cxn>
                <a:cxn ang="0">
                  <a:pos x="connsiteX3" y="connsiteY3"/>
                </a:cxn>
              </a:cxnLst>
              <a:rect l="l" t="t" r="r" b="b"/>
              <a:pathLst>
                <a:path w="317637" h="260450" fill="none" extrusionOk="0">
                  <a:moveTo>
                    <a:pt x="0" y="260450"/>
                  </a:moveTo>
                  <a:cubicBezTo>
                    <a:pt x="63827" y="154689"/>
                    <a:pt x="132664" y="58550"/>
                    <a:pt x="158819" y="0"/>
                  </a:cubicBezTo>
                  <a:cubicBezTo>
                    <a:pt x="211372" y="109535"/>
                    <a:pt x="247601" y="163079"/>
                    <a:pt x="317637" y="260450"/>
                  </a:cubicBezTo>
                  <a:cubicBezTo>
                    <a:pt x="190698" y="247700"/>
                    <a:pt x="132842" y="261590"/>
                    <a:pt x="0" y="260450"/>
                  </a:cubicBezTo>
                  <a:close/>
                </a:path>
                <a:path w="317637" h="260450" stroke="0" extrusionOk="0">
                  <a:moveTo>
                    <a:pt x="0" y="260450"/>
                  </a:moveTo>
                  <a:cubicBezTo>
                    <a:pt x="62220" y="151861"/>
                    <a:pt x="103726" y="92921"/>
                    <a:pt x="158819" y="0"/>
                  </a:cubicBezTo>
                  <a:cubicBezTo>
                    <a:pt x="204420" y="85626"/>
                    <a:pt x="286966" y="206220"/>
                    <a:pt x="317637" y="260450"/>
                  </a:cubicBezTo>
                  <a:cubicBezTo>
                    <a:pt x="192482" y="274117"/>
                    <a:pt x="123603" y="259956"/>
                    <a:pt x="0" y="260450"/>
                  </a:cubicBezTo>
                  <a:close/>
                </a:path>
              </a:pathLst>
            </a:custGeom>
            <a:solidFill>
              <a:srgbClr val="FF7575"/>
            </a:solidFill>
            <a:ln w="9525" cap="flat" cmpd="sng" algn="ctr">
              <a:solidFill>
                <a:schemeClr val="tx1"/>
              </a:solidFill>
              <a:prstDash val="solid"/>
              <a:round/>
              <a:headEnd type="none" w="med" len="med"/>
              <a:tailEnd type="none" w="med" len="med"/>
              <a:extLst>
                <a:ext uri="{C807C97D-BFC1-408E-A445-0C87EB9F89A2}">
                  <ask:lineSketchStyleProps xmlns:ask="http://schemas.microsoft.com/office/drawing/2018/sketchyshapes" sd="2424692219">
                    <a:prstGeom prst="triangle">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2" name="Grafik 11" descr="Blitz mit einfarbiger Füllung">
              <a:extLst>
                <a:ext uri="{FF2B5EF4-FFF2-40B4-BE49-F238E27FC236}">
                  <a16:creationId xmlns:a16="http://schemas.microsoft.com/office/drawing/2014/main" id="{45808018-90DB-4D77-B26F-53CE3900A30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346214" y="3953089"/>
              <a:ext cx="160030" cy="160030"/>
            </a:xfrm>
            <a:prstGeom prst="rect">
              <a:avLst/>
            </a:prstGeom>
          </p:spPr>
        </p:pic>
      </p:grpSp>
      <p:grpSp>
        <p:nvGrpSpPr>
          <p:cNvPr id="19" name="Gruppieren 18">
            <a:extLst>
              <a:ext uri="{FF2B5EF4-FFF2-40B4-BE49-F238E27FC236}">
                <a16:creationId xmlns:a16="http://schemas.microsoft.com/office/drawing/2014/main" id="{01B510EE-15EF-4685-BFD5-6F5E04DA52D1}"/>
              </a:ext>
            </a:extLst>
          </p:cNvPr>
          <p:cNvGrpSpPr/>
          <p:nvPr/>
        </p:nvGrpSpPr>
        <p:grpSpPr>
          <a:xfrm>
            <a:off x="8184232" y="4941168"/>
            <a:ext cx="317637" cy="260450"/>
            <a:chOff x="9264352" y="3861048"/>
            <a:chExt cx="317637" cy="260450"/>
          </a:xfrm>
        </p:grpSpPr>
        <p:sp>
          <p:nvSpPr>
            <p:cNvPr id="20" name="Gleichschenkliges Dreieck 19">
              <a:extLst>
                <a:ext uri="{FF2B5EF4-FFF2-40B4-BE49-F238E27FC236}">
                  <a16:creationId xmlns:a16="http://schemas.microsoft.com/office/drawing/2014/main" id="{6BCFD5E2-C6E0-4F06-BD52-42EDB44AADAB}"/>
                </a:ext>
              </a:extLst>
            </p:cNvPr>
            <p:cNvSpPr/>
            <p:nvPr/>
          </p:nvSpPr>
          <p:spPr bwMode="auto">
            <a:xfrm>
              <a:off x="9264352" y="3861048"/>
              <a:ext cx="317637" cy="260450"/>
            </a:xfrm>
            <a:custGeom>
              <a:avLst/>
              <a:gdLst>
                <a:gd name="connsiteX0" fmla="*/ 0 w 317637"/>
                <a:gd name="connsiteY0" fmla="*/ 260450 h 260450"/>
                <a:gd name="connsiteX1" fmla="*/ 158819 w 317637"/>
                <a:gd name="connsiteY1" fmla="*/ 0 h 260450"/>
                <a:gd name="connsiteX2" fmla="*/ 317637 w 317637"/>
                <a:gd name="connsiteY2" fmla="*/ 260450 h 260450"/>
                <a:gd name="connsiteX3" fmla="*/ 0 w 317637"/>
                <a:gd name="connsiteY3" fmla="*/ 260450 h 260450"/>
              </a:gdLst>
              <a:ahLst/>
              <a:cxnLst>
                <a:cxn ang="0">
                  <a:pos x="connsiteX0" y="connsiteY0"/>
                </a:cxn>
                <a:cxn ang="0">
                  <a:pos x="connsiteX1" y="connsiteY1"/>
                </a:cxn>
                <a:cxn ang="0">
                  <a:pos x="connsiteX2" y="connsiteY2"/>
                </a:cxn>
                <a:cxn ang="0">
                  <a:pos x="connsiteX3" y="connsiteY3"/>
                </a:cxn>
              </a:cxnLst>
              <a:rect l="l" t="t" r="r" b="b"/>
              <a:pathLst>
                <a:path w="317637" h="260450" fill="none" extrusionOk="0">
                  <a:moveTo>
                    <a:pt x="0" y="260450"/>
                  </a:moveTo>
                  <a:cubicBezTo>
                    <a:pt x="63827" y="154689"/>
                    <a:pt x="132664" y="58550"/>
                    <a:pt x="158819" y="0"/>
                  </a:cubicBezTo>
                  <a:cubicBezTo>
                    <a:pt x="211372" y="109535"/>
                    <a:pt x="247601" y="163079"/>
                    <a:pt x="317637" y="260450"/>
                  </a:cubicBezTo>
                  <a:cubicBezTo>
                    <a:pt x="190698" y="247700"/>
                    <a:pt x="132842" y="261590"/>
                    <a:pt x="0" y="260450"/>
                  </a:cubicBezTo>
                  <a:close/>
                </a:path>
                <a:path w="317637" h="260450" stroke="0" extrusionOk="0">
                  <a:moveTo>
                    <a:pt x="0" y="260450"/>
                  </a:moveTo>
                  <a:cubicBezTo>
                    <a:pt x="62220" y="151861"/>
                    <a:pt x="103726" y="92921"/>
                    <a:pt x="158819" y="0"/>
                  </a:cubicBezTo>
                  <a:cubicBezTo>
                    <a:pt x="204420" y="85626"/>
                    <a:pt x="286966" y="206220"/>
                    <a:pt x="317637" y="260450"/>
                  </a:cubicBezTo>
                  <a:cubicBezTo>
                    <a:pt x="192482" y="274117"/>
                    <a:pt x="123603" y="259956"/>
                    <a:pt x="0" y="260450"/>
                  </a:cubicBezTo>
                  <a:close/>
                </a:path>
              </a:pathLst>
            </a:custGeom>
            <a:solidFill>
              <a:srgbClr val="FF7575"/>
            </a:solidFill>
            <a:ln w="9525" cap="flat" cmpd="sng" algn="ctr">
              <a:solidFill>
                <a:schemeClr val="tx1"/>
              </a:solidFill>
              <a:prstDash val="solid"/>
              <a:round/>
              <a:headEnd type="none" w="med" len="med"/>
              <a:tailEnd type="none" w="med" len="med"/>
              <a:extLst>
                <a:ext uri="{C807C97D-BFC1-408E-A445-0C87EB9F89A2}">
                  <ask:lineSketchStyleProps xmlns:ask="http://schemas.microsoft.com/office/drawing/2018/sketchyshapes" sd="2424692219">
                    <a:prstGeom prst="triangle">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21" name="Grafik 20" descr="Blitz mit einfarbiger Füllung">
              <a:extLst>
                <a:ext uri="{FF2B5EF4-FFF2-40B4-BE49-F238E27FC236}">
                  <a16:creationId xmlns:a16="http://schemas.microsoft.com/office/drawing/2014/main" id="{77ABE5EE-259D-4C3F-A384-320A936B5D8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346214" y="3953089"/>
              <a:ext cx="160030" cy="160030"/>
            </a:xfrm>
            <a:prstGeom prst="rect">
              <a:avLst/>
            </a:prstGeom>
          </p:spPr>
        </p:pic>
      </p:grpSp>
      <p:sp>
        <p:nvSpPr>
          <p:cNvPr id="16"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1565500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A97DC0-64ED-4942-91F6-AB5356498A9C}"/>
              </a:ext>
            </a:extLst>
          </p:cNvPr>
          <p:cNvSpPr>
            <a:spLocks noGrp="1"/>
          </p:cNvSpPr>
          <p:nvPr>
            <p:ph type="title"/>
          </p:nvPr>
        </p:nvSpPr>
        <p:spPr/>
        <p:txBody>
          <a:bodyPr/>
          <a:lstStyle/>
          <a:p>
            <a:r>
              <a:rPr lang="de-DE" dirty="0"/>
              <a:t>Zielgruppenorientierte Kommunikation</a:t>
            </a:r>
          </a:p>
        </p:txBody>
      </p:sp>
      <p:sp>
        <p:nvSpPr>
          <p:cNvPr id="3" name="Inhaltsplatzhalter 2">
            <a:extLst>
              <a:ext uri="{FF2B5EF4-FFF2-40B4-BE49-F238E27FC236}">
                <a16:creationId xmlns:a16="http://schemas.microsoft.com/office/drawing/2014/main" id="{6C85F1D7-9076-4B82-A4DD-5741AB5F2130}"/>
              </a:ext>
            </a:extLst>
          </p:cNvPr>
          <p:cNvSpPr>
            <a:spLocks noGrp="1"/>
          </p:cNvSpPr>
          <p:nvPr>
            <p:ph sz="half" idx="1"/>
          </p:nvPr>
        </p:nvSpPr>
        <p:spPr>
          <a:xfrm>
            <a:off x="648000" y="1916834"/>
            <a:ext cx="5472000" cy="4248470"/>
          </a:xfrm>
          <a:ln>
            <a:noFill/>
          </a:ln>
        </p:spPr>
        <p:txBody>
          <a:bodyPr lIns="180000" tIns="180000" rIns="180000" bIns="180000"/>
          <a:lstStyle/>
          <a:p>
            <a:pPr marL="342900" indent="-342900">
              <a:lnSpc>
                <a:spcPct val="150000"/>
              </a:lnSpc>
              <a:spcAft>
                <a:spcPts val="800"/>
              </a:spcAft>
              <a:buFont typeface="+mj-lt"/>
              <a:buAutoNum type="arabicPeriod"/>
            </a:pPr>
            <a:r>
              <a:rPr lang="de-DE" sz="1400" b="1" dirty="0">
                <a:effectLst/>
                <a:latin typeface="+mj-lt"/>
                <a:ea typeface="Calibri" panose="020F0502020204030204" pitchFamily="34" charset="0"/>
                <a:cs typeface="Times New Roman" panose="02020603050405020304" pitchFamily="18" charset="0"/>
              </a:rPr>
              <a:t>Identifizieren Sie die Zielgruppen</a:t>
            </a:r>
            <a:r>
              <a:rPr lang="de-DE" sz="1400" dirty="0">
                <a:effectLst/>
                <a:latin typeface="+mj-lt"/>
                <a:ea typeface="Calibri" panose="020F0502020204030204" pitchFamily="34" charset="0"/>
                <a:cs typeface="Times New Roman" panose="02020603050405020304" pitchFamily="18" charset="0"/>
              </a:rPr>
              <a:t>, die langfristig Einfluss auf den Erfolg Ihres Klimamanagements und Ihr Unternehmen haben (z. B. Stamm- und Neukunden, Beschäftigte, Geschäftspartner, lokale Entscheidungsträger, Behörden, Medien).</a:t>
            </a:r>
          </a:p>
          <a:p>
            <a:pPr marL="342900" indent="-342900">
              <a:lnSpc>
                <a:spcPct val="150000"/>
              </a:lnSpc>
              <a:buFont typeface="+mj-lt"/>
              <a:buAutoNum type="arabicPeriod"/>
            </a:pPr>
            <a:r>
              <a:rPr lang="de-DE" sz="1400" b="1" dirty="0">
                <a:effectLst/>
                <a:latin typeface="+mj-lt"/>
                <a:ea typeface="Calibri" panose="020F0502020204030204" pitchFamily="34" charset="0"/>
                <a:cs typeface="Times New Roman" panose="02020603050405020304" pitchFamily="18" charset="0"/>
              </a:rPr>
              <a:t>Welche Themen sind für die Zielgruppe relevant?</a:t>
            </a:r>
            <a:r>
              <a:rPr lang="de-DE" sz="1400" dirty="0">
                <a:effectLst/>
                <a:latin typeface="+mj-lt"/>
                <a:ea typeface="Calibri" panose="020F0502020204030204" pitchFamily="34" charset="0"/>
                <a:cs typeface="Times New Roman" panose="02020603050405020304" pitchFamily="18" charset="0"/>
              </a:rPr>
              <a:t> </a:t>
            </a:r>
            <a:br>
              <a:rPr lang="de-DE" sz="1400" dirty="0">
                <a:effectLst/>
                <a:latin typeface="+mj-lt"/>
                <a:ea typeface="Calibri" panose="020F0502020204030204" pitchFamily="34" charset="0"/>
                <a:cs typeface="Times New Roman" panose="02020603050405020304" pitchFamily="18" charset="0"/>
              </a:rPr>
            </a:br>
            <a:r>
              <a:rPr lang="de-DE" sz="1400" dirty="0">
                <a:effectLst/>
                <a:latin typeface="+mj-lt"/>
                <a:ea typeface="Calibri" panose="020F0502020204030204" pitchFamily="34" charset="0"/>
                <a:cs typeface="Times New Roman" panose="02020603050405020304" pitchFamily="18" charset="0"/>
              </a:rPr>
              <a:t>Zum Beispiel: Junge Eltern wünschen sich einen lebenswerten Planeten für ihre Kinder, Geschäftspartner wünschen sich, </a:t>
            </a:r>
            <a:r>
              <a:rPr lang="de-DE" sz="1400" dirty="0">
                <a:latin typeface="+mj-lt"/>
                <a:ea typeface="Calibri" panose="020F0502020204030204" pitchFamily="34" charset="0"/>
                <a:cs typeface="Times New Roman" panose="02020603050405020304" pitchFamily="18" charset="0"/>
              </a:rPr>
              <a:t>dass Sie sich über die gesetzlichen Anforderungen zum Umweltschutz hinaus engagieren, </a:t>
            </a:r>
            <a:r>
              <a:rPr lang="de-DE" sz="1400" dirty="0">
                <a:effectLst/>
                <a:latin typeface="+mj-lt"/>
                <a:ea typeface="Calibri" panose="020F0502020204030204" pitchFamily="34" charset="0"/>
                <a:cs typeface="Times New Roman" panose="02020603050405020304" pitchFamily="18" charset="0"/>
              </a:rPr>
              <a:t>Anlieger wünschen sich, dass ein Firmenstandort möglichst wenige Immissionen (Lärm, Schadstoffe) verursacht.</a:t>
            </a:r>
            <a:endParaRPr lang="de-DE" sz="1400" dirty="0">
              <a:latin typeface="+mj-lt"/>
            </a:endParaRPr>
          </a:p>
        </p:txBody>
      </p:sp>
      <p:sp>
        <p:nvSpPr>
          <p:cNvPr id="4" name="Inhaltsplatzhalter 3">
            <a:extLst>
              <a:ext uri="{FF2B5EF4-FFF2-40B4-BE49-F238E27FC236}">
                <a16:creationId xmlns:a16="http://schemas.microsoft.com/office/drawing/2014/main" id="{51379857-8BB8-42AF-A543-C405399B155E}"/>
              </a:ext>
            </a:extLst>
          </p:cNvPr>
          <p:cNvSpPr>
            <a:spLocks noGrp="1"/>
          </p:cNvSpPr>
          <p:nvPr>
            <p:ph sz="half" idx="2"/>
          </p:nvPr>
        </p:nvSpPr>
        <p:spPr>
          <a:xfrm>
            <a:off x="6056487" y="1916834"/>
            <a:ext cx="5472000" cy="4560165"/>
          </a:xfrm>
          <a:ln>
            <a:noFill/>
          </a:ln>
        </p:spPr>
        <p:txBody>
          <a:bodyPr lIns="180000" tIns="180000" rIns="180000" bIns="180000"/>
          <a:lstStyle/>
          <a:p>
            <a:pPr marL="342900" indent="-342900">
              <a:lnSpc>
                <a:spcPct val="150000"/>
              </a:lnSpc>
              <a:buFont typeface="+mj-lt"/>
              <a:buAutoNum type="arabicPeriod" startAt="3"/>
            </a:pPr>
            <a:r>
              <a:rPr lang="de-DE" sz="1400" b="1" dirty="0">
                <a:effectLst/>
                <a:latin typeface="+mj-lt"/>
                <a:ea typeface="Calibri" panose="020F0502020204030204" pitchFamily="34" charset="0"/>
                <a:cs typeface="Times New Roman" panose="02020603050405020304" pitchFamily="18" charset="0"/>
              </a:rPr>
              <a:t>Was wollen Sie bei der Zielgruppe erreichen?</a:t>
            </a:r>
            <a:r>
              <a:rPr lang="de-DE" sz="1400" dirty="0">
                <a:effectLst/>
                <a:latin typeface="+mj-lt"/>
                <a:ea typeface="Calibri" panose="020F0502020204030204" pitchFamily="34" charset="0"/>
                <a:cs typeface="Times New Roman" panose="02020603050405020304" pitchFamily="18" charset="0"/>
              </a:rPr>
              <a:t> </a:t>
            </a:r>
            <a:br>
              <a:rPr lang="de-DE" sz="1400" dirty="0">
                <a:effectLst/>
                <a:latin typeface="+mj-lt"/>
                <a:ea typeface="Calibri" panose="020F0502020204030204" pitchFamily="34" charset="0"/>
                <a:cs typeface="Times New Roman" panose="02020603050405020304" pitchFamily="18" charset="0"/>
              </a:rPr>
            </a:br>
            <a:r>
              <a:rPr lang="de-DE" sz="1400" dirty="0">
                <a:effectLst/>
                <a:latin typeface="+mj-lt"/>
                <a:ea typeface="Calibri" panose="020F0502020204030204" pitchFamily="34" charset="0"/>
                <a:cs typeface="Times New Roman" panose="02020603050405020304" pitchFamily="18" charset="0"/>
              </a:rPr>
              <a:t>Überlegen Sie, wie die jeweilige Zielgruppe in Bezug auf Ihr Unternehmen handeln soll, zum </a:t>
            </a:r>
            <a:r>
              <a:rPr lang="de-DE" sz="1400" dirty="0">
                <a:latin typeface="+mj-lt"/>
                <a:ea typeface="Calibri" panose="020F0502020204030204" pitchFamily="34" charset="0"/>
                <a:cs typeface="Times New Roman" panose="02020603050405020304" pitchFamily="18" charset="0"/>
              </a:rPr>
              <a:t>B</a:t>
            </a:r>
            <a:r>
              <a:rPr lang="de-DE" sz="1400" dirty="0">
                <a:effectLst/>
                <a:latin typeface="+mj-lt"/>
                <a:ea typeface="Calibri" panose="020F0502020204030204" pitchFamily="34" charset="0"/>
                <a:cs typeface="Times New Roman" panose="02020603050405020304" pitchFamily="18" charset="0"/>
              </a:rPr>
              <a:t>eispiel:</a:t>
            </a:r>
            <a:br>
              <a:rPr lang="de-DE" sz="1400" dirty="0">
                <a:effectLst/>
                <a:latin typeface="+mj-lt"/>
                <a:ea typeface="Calibri" panose="020F0502020204030204" pitchFamily="34" charset="0"/>
                <a:cs typeface="Times New Roman" panose="02020603050405020304" pitchFamily="18" charset="0"/>
              </a:rPr>
            </a:br>
            <a:r>
              <a:rPr lang="de-DE" sz="1400" dirty="0">
                <a:effectLst/>
                <a:latin typeface="+mj-lt"/>
                <a:ea typeface="Calibri" panose="020F0502020204030204" pitchFamily="34" charset="0"/>
                <a:cs typeface="Times New Roman" panose="02020603050405020304" pitchFamily="18" charset="0"/>
              </a:rPr>
              <a:t>Kunden: Produkte und Dienstleistungen kaufen, </a:t>
            </a:r>
            <a:br>
              <a:rPr lang="de-DE" sz="1400" dirty="0">
                <a:effectLst/>
                <a:latin typeface="+mj-lt"/>
                <a:ea typeface="Calibri" panose="020F0502020204030204" pitchFamily="34" charset="0"/>
                <a:cs typeface="Times New Roman" panose="02020603050405020304" pitchFamily="18" charset="0"/>
              </a:rPr>
            </a:br>
            <a:r>
              <a:rPr lang="de-DE" sz="1400" dirty="0">
                <a:effectLst/>
                <a:latin typeface="+mj-lt"/>
                <a:ea typeface="Calibri" panose="020F0502020204030204" pitchFamily="34" charset="0"/>
                <a:cs typeface="Times New Roman" panose="02020603050405020304" pitchFamily="18" charset="0"/>
              </a:rPr>
              <a:t>Zulieferer: langfristiger Kooperationspartner werden, Medien: positiv über Ihr Unternehmen berichten.</a:t>
            </a:r>
          </a:p>
          <a:p>
            <a:pPr marL="342900" indent="-342900">
              <a:lnSpc>
                <a:spcPct val="150000"/>
              </a:lnSpc>
              <a:buFont typeface="+mj-lt"/>
              <a:buAutoNum type="arabicPeriod" startAt="3"/>
            </a:pPr>
            <a:r>
              <a:rPr lang="de-DE" sz="1400" b="1" dirty="0">
                <a:effectLst/>
                <a:latin typeface="+mj-lt"/>
                <a:ea typeface="Calibri" panose="020F0502020204030204" pitchFamily="34" charset="0"/>
                <a:cs typeface="Times New Roman" panose="02020603050405020304" pitchFamily="18" charset="0"/>
              </a:rPr>
              <a:t>Kernbotschaft festlegen:</a:t>
            </a:r>
            <a:r>
              <a:rPr lang="de-DE" sz="1400" dirty="0">
                <a:effectLst/>
                <a:latin typeface="+mj-lt"/>
                <a:ea typeface="Calibri" panose="020F0502020204030204" pitchFamily="34" charset="0"/>
                <a:cs typeface="Times New Roman" panose="02020603050405020304" pitchFamily="18" charset="0"/>
              </a:rPr>
              <a:t> Legen Sie für die jeweilige Zielgruppe Ihre zentrale Klimaschutzbotschaft fest.</a:t>
            </a:r>
          </a:p>
          <a:p>
            <a:pPr marL="342900" indent="-342900">
              <a:lnSpc>
                <a:spcPct val="150000"/>
              </a:lnSpc>
              <a:spcAft>
                <a:spcPts val="800"/>
              </a:spcAft>
              <a:buFont typeface="+mj-lt"/>
              <a:buAutoNum type="arabicPeriod" startAt="3"/>
              <a:tabLst>
                <a:tab pos="2700655" algn="l"/>
              </a:tabLst>
            </a:pPr>
            <a:r>
              <a:rPr lang="de-DE" sz="1400" b="1" dirty="0">
                <a:effectLst/>
                <a:latin typeface="+mj-lt"/>
                <a:ea typeface="Calibri" panose="020F0502020204030204" pitchFamily="34" charset="0"/>
                <a:cs typeface="Times New Roman" panose="02020603050405020304" pitchFamily="18" charset="0"/>
              </a:rPr>
              <a:t>Kernbotschaft vermitteln:</a:t>
            </a:r>
            <a:r>
              <a:rPr lang="de-DE" sz="1400" dirty="0">
                <a:effectLst/>
                <a:latin typeface="+mj-lt"/>
                <a:ea typeface="Calibri" panose="020F0502020204030204" pitchFamily="34" charset="0"/>
                <a:cs typeface="Times New Roman" panose="02020603050405020304" pitchFamily="18" charset="0"/>
              </a:rPr>
              <a:t> Ermitteln Sie, wie Sie die Zielgruppe am besten erreichen können. Auf den Folien 28 und 29 erhalten Sie eine Übersicht über mögliche Kanäle und Plattformen für Ihre externe Kommunikation. </a:t>
            </a:r>
          </a:p>
          <a:p>
            <a:pPr marL="0" indent="0">
              <a:lnSpc>
                <a:spcPct val="150000"/>
              </a:lnSpc>
              <a:buNone/>
            </a:pPr>
            <a:endParaRPr lang="de-DE" sz="1400" dirty="0">
              <a:latin typeface="+mj-lt"/>
            </a:endParaRPr>
          </a:p>
        </p:txBody>
      </p:sp>
      <p:sp>
        <p:nvSpPr>
          <p:cNvPr id="6" name="Foliennummernplatzhalter 5">
            <a:extLst>
              <a:ext uri="{FF2B5EF4-FFF2-40B4-BE49-F238E27FC236}">
                <a16:creationId xmlns:a16="http://schemas.microsoft.com/office/drawing/2014/main" id="{2105D6D9-01FD-46E7-B3EC-438C50F8CC99}"/>
              </a:ext>
            </a:extLst>
          </p:cNvPr>
          <p:cNvSpPr>
            <a:spLocks noGrp="1"/>
          </p:cNvSpPr>
          <p:nvPr>
            <p:ph type="sldNum" sz="quarter" idx="4"/>
          </p:nvPr>
        </p:nvSpPr>
        <p:spPr/>
        <p:txBody>
          <a:bodyPr/>
          <a:lstStyle/>
          <a:p>
            <a:fld id="{894680D0-7A83-433A-9719-C4143F27F647}" type="slidenum">
              <a:rPr lang="de-DE" smtClean="0"/>
              <a:pPr/>
              <a:t>25</a:t>
            </a:fld>
            <a:endParaRPr lang="de-DE" dirty="0"/>
          </a:p>
        </p:txBody>
      </p:sp>
      <p:sp>
        <p:nvSpPr>
          <p:cNvPr id="9" name="Rechteck 8"/>
          <p:cNvSpPr/>
          <p:nvPr/>
        </p:nvSpPr>
        <p:spPr bwMode="auto">
          <a:xfrm>
            <a:off x="663512" y="1566283"/>
            <a:ext cx="10964487" cy="467102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7" name="Rechteck: abgerundete Ecken 6">
            <a:extLst>
              <a:ext uri="{FF2B5EF4-FFF2-40B4-BE49-F238E27FC236}">
                <a16:creationId xmlns:a16="http://schemas.microsoft.com/office/drawing/2014/main" id="{512EB4D0-E060-4106-8541-B93F931E0B99}"/>
              </a:ext>
            </a:extLst>
          </p:cNvPr>
          <p:cNvSpPr/>
          <p:nvPr/>
        </p:nvSpPr>
        <p:spPr bwMode="auto">
          <a:xfrm>
            <a:off x="647999" y="1545963"/>
            <a:ext cx="10997864" cy="500062"/>
          </a:xfrm>
          <a:prstGeom prst="roundRect">
            <a:avLst/>
          </a:prstGeom>
          <a:solidFill>
            <a:srgbClr val="F9AA00"/>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lnSpc>
                <a:spcPct val="150000"/>
              </a:lnSpc>
            </a:pPr>
            <a:r>
              <a:rPr lang="de-DE" sz="1800" b="1" dirty="0"/>
              <a:t>2. Zielgruppenorientierte Inhalte</a:t>
            </a:r>
          </a:p>
        </p:txBody>
      </p:sp>
      <p:sp>
        <p:nvSpPr>
          <p:cNvPr id="10"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1177620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hteck 33">
            <a:extLst>
              <a:ext uri="{FF2B5EF4-FFF2-40B4-BE49-F238E27FC236}">
                <a16:creationId xmlns:a16="http://schemas.microsoft.com/office/drawing/2014/main" id="{8DDED5EC-55E9-48C7-A8BE-018AF6B195FD}"/>
              </a:ext>
            </a:extLst>
          </p:cNvPr>
          <p:cNvSpPr/>
          <p:nvPr/>
        </p:nvSpPr>
        <p:spPr bwMode="auto">
          <a:xfrm>
            <a:off x="489460" y="5085184"/>
            <a:ext cx="7767128" cy="1369618"/>
          </a:xfrm>
          <a:prstGeom prst="rect">
            <a:avLst/>
          </a:prstGeom>
          <a:solidFill>
            <a:srgbClr val="6DA03A">
              <a:alpha val="14902"/>
            </a:srgbClr>
          </a:solidFill>
          <a:ln w="190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 name="Titel 1">
            <a:extLst>
              <a:ext uri="{FF2B5EF4-FFF2-40B4-BE49-F238E27FC236}">
                <a16:creationId xmlns:a16="http://schemas.microsoft.com/office/drawing/2014/main" id="{31FF8E42-2C03-480C-AC14-97953E3FBEBA}"/>
              </a:ext>
            </a:extLst>
          </p:cNvPr>
          <p:cNvSpPr>
            <a:spLocks noGrp="1"/>
          </p:cNvSpPr>
          <p:nvPr>
            <p:ph type="title"/>
          </p:nvPr>
        </p:nvSpPr>
        <p:spPr/>
        <p:txBody>
          <a:bodyPr/>
          <a:lstStyle/>
          <a:p>
            <a:r>
              <a:rPr lang="de-DE" dirty="0"/>
              <a:t>Der Weg zur </a:t>
            </a:r>
            <a:r>
              <a:rPr lang="de-DE" dirty="0">
                <a:solidFill>
                  <a:srgbClr val="F9AA00"/>
                </a:solidFill>
              </a:rPr>
              <a:t>transparenten</a:t>
            </a:r>
            <a:r>
              <a:rPr lang="de-DE" dirty="0"/>
              <a:t> Klimaaussage</a:t>
            </a:r>
          </a:p>
        </p:txBody>
      </p:sp>
      <p:sp>
        <p:nvSpPr>
          <p:cNvPr id="6" name="Foliennummernplatzhalter 5">
            <a:extLst>
              <a:ext uri="{FF2B5EF4-FFF2-40B4-BE49-F238E27FC236}">
                <a16:creationId xmlns:a16="http://schemas.microsoft.com/office/drawing/2014/main" id="{4B42688C-C2AF-4CC9-8160-9149D5B3599E}"/>
              </a:ext>
            </a:extLst>
          </p:cNvPr>
          <p:cNvSpPr>
            <a:spLocks noGrp="1"/>
          </p:cNvSpPr>
          <p:nvPr>
            <p:ph type="sldNum" sz="quarter" idx="4"/>
          </p:nvPr>
        </p:nvSpPr>
        <p:spPr/>
        <p:txBody>
          <a:bodyPr/>
          <a:lstStyle/>
          <a:p>
            <a:fld id="{894680D0-7A83-433A-9719-C4143F27F647}" type="slidenum">
              <a:rPr lang="de-DE" smtClean="0"/>
              <a:pPr/>
              <a:t>26</a:t>
            </a:fld>
            <a:endParaRPr lang="de-DE" dirty="0"/>
          </a:p>
        </p:txBody>
      </p:sp>
      <p:sp>
        <p:nvSpPr>
          <p:cNvPr id="8" name="Rechteck 7">
            <a:extLst>
              <a:ext uri="{FF2B5EF4-FFF2-40B4-BE49-F238E27FC236}">
                <a16:creationId xmlns:a16="http://schemas.microsoft.com/office/drawing/2014/main" id="{953ECC75-A6B9-4BDA-849E-C2771428C0EB}"/>
              </a:ext>
            </a:extLst>
          </p:cNvPr>
          <p:cNvSpPr/>
          <p:nvPr/>
        </p:nvSpPr>
        <p:spPr bwMode="auto">
          <a:xfrm>
            <a:off x="8357358" y="2061288"/>
            <a:ext cx="3600000" cy="4393514"/>
          </a:xfrm>
          <a:prstGeom prst="rect">
            <a:avLst/>
          </a:prstGeom>
          <a:solidFill>
            <a:srgbClr val="3B687F">
              <a:alpha val="25098"/>
            </a:srgbClr>
          </a:solidFill>
          <a:ln w="9525" cap="flat" cmpd="sng" algn="ctr">
            <a:noFill/>
            <a:prstDash val="solid"/>
            <a:round/>
            <a:headEnd type="none" w="med" len="med"/>
            <a:tailEnd type="none" w="med" len="med"/>
          </a:ln>
          <a:effectLst/>
        </p:spPr>
        <p:txBody>
          <a:bodyPr vert="horz" wrap="square" lIns="180000" tIns="45720" rIns="180000" bIns="45720" numCol="1" rtlCol="0" anchor="ctr" anchorCtr="1"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Tx/>
              <a:buNone/>
              <a:tabLst/>
            </a:pPr>
            <a:r>
              <a:rPr lang="de-DE" sz="1400" b="1" dirty="0">
                <a:latin typeface="+mn-lt"/>
              </a:rPr>
              <a:t>Fallbeispiel: Kommunikation der </a:t>
            </a:r>
            <a:r>
              <a:rPr lang="de-DE" sz="1400" b="1" dirty="0"/>
              <a:t>Molkerei Weitblick </a:t>
            </a:r>
          </a:p>
          <a:p>
            <a:pPr marL="0" marR="0" indent="0" algn="l" defTabSz="914400" rtl="0" eaLnBrk="0" fontAlgn="base" latinLnBrk="0" hangingPunct="0">
              <a:lnSpc>
                <a:spcPct val="150000"/>
              </a:lnSpc>
              <a:spcBef>
                <a:spcPct val="0"/>
              </a:spcBef>
              <a:spcAft>
                <a:spcPct val="0"/>
              </a:spcAft>
              <a:buClrTx/>
              <a:buSzTx/>
              <a:buFontTx/>
              <a:buNone/>
              <a:tabLst/>
            </a:pPr>
            <a:r>
              <a:rPr lang="de-DE" sz="1400" dirty="0">
                <a:effectLst/>
                <a:latin typeface="+mn-lt"/>
                <a:ea typeface="Calibri" panose="020F0502020204030204" pitchFamily="34" charset="0"/>
                <a:cs typeface="Times New Roman" panose="02020603050405020304" pitchFamily="18" charset="0"/>
              </a:rPr>
              <a:t>Kathrin Ehrlich packt es an. Mit ihrer Kernbotschaft möchte sie ihr Klimaengagement </a:t>
            </a:r>
            <a:r>
              <a:rPr lang="de-DE" sz="1400" dirty="0">
                <a:latin typeface="+mn-lt"/>
                <a:ea typeface="Calibri" panose="020F0502020204030204" pitchFamily="34" charset="0"/>
                <a:cs typeface="Times New Roman" panose="02020603050405020304" pitchFamily="18" charset="0"/>
              </a:rPr>
              <a:t>kommunizieren und junge, umweltbewusste Eltern als neue Zielgruppe gewinnen</a:t>
            </a:r>
            <a:r>
              <a:rPr lang="de-DE" sz="1400" dirty="0">
                <a:effectLst/>
                <a:latin typeface="+mn-lt"/>
                <a:ea typeface="Calibri" panose="020F0502020204030204" pitchFamily="34" charset="0"/>
                <a:cs typeface="Times New Roman" panose="02020603050405020304" pitchFamily="18" charset="0"/>
              </a:rPr>
              <a:t>. </a:t>
            </a:r>
          </a:p>
          <a:p>
            <a:pPr algn="l">
              <a:lnSpc>
                <a:spcPct val="150000"/>
              </a:lnSpc>
              <a:spcAft>
                <a:spcPts val="800"/>
              </a:spcAft>
            </a:pPr>
            <a:r>
              <a:rPr lang="de-DE" sz="1400" b="1" dirty="0">
                <a:latin typeface="+mn-lt"/>
                <a:ea typeface="Calibri" panose="020F0502020204030204" pitchFamily="34" charset="0"/>
                <a:cs typeface="Times New Roman" panose="02020603050405020304" pitchFamily="18" charset="0"/>
              </a:rPr>
              <a:t>	Anhand des Beispiels auf 	der linken Seite können 	Sie ihre Überlegungen 	nachvollziehen.</a:t>
            </a:r>
            <a:endParaRPr lang="de-DE" sz="1400" dirty="0">
              <a:effectLst/>
              <a:latin typeface="+mn-lt"/>
              <a:ea typeface="Calibri" panose="020F0502020204030204" pitchFamily="34" charset="0"/>
              <a:cs typeface="Times New Roman" panose="02020603050405020304" pitchFamily="18" charset="0"/>
            </a:endParaRPr>
          </a:p>
        </p:txBody>
      </p:sp>
      <p:grpSp>
        <p:nvGrpSpPr>
          <p:cNvPr id="3" name="Gruppieren 2">
            <a:extLst>
              <a:ext uri="{FF2B5EF4-FFF2-40B4-BE49-F238E27FC236}">
                <a16:creationId xmlns:a16="http://schemas.microsoft.com/office/drawing/2014/main" id="{5B39F6EF-7EA2-4FA2-B4E0-1694C2887388}"/>
              </a:ext>
            </a:extLst>
          </p:cNvPr>
          <p:cNvGrpSpPr/>
          <p:nvPr/>
        </p:nvGrpSpPr>
        <p:grpSpPr>
          <a:xfrm>
            <a:off x="8540968" y="4751925"/>
            <a:ext cx="914400" cy="1341371"/>
            <a:chOff x="9300068" y="4288195"/>
            <a:chExt cx="914400" cy="1341371"/>
          </a:xfrm>
        </p:grpSpPr>
        <p:pic>
          <p:nvPicPr>
            <p:cNvPr id="14" name="Inhaltsplatzhalter 9" descr="Weibliches Profil mit einfarbiger Füllung">
              <a:extLst>
                <a:ext uri="{FF2B5EF4-FFF2-40B4-BE49-F238E27FC236}">
                  <a16:creationId xmlns:a16="http://schemas.microsoft.com/office/drawing/2014/main" id="{5861AF53-040C-4930-A7A1-91ED1EE7DF7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9300068" y="4715166"/>
              <a:ext cx="914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feld 14">
              <a:extLst>
                <a:ext uri="{FF2B5EF4-FFF2-40B4-BE49-F238E27FC236}">
                  <a16:creationId xmlns:a16="http://schemas.microsoft.com/office/drawing/2014/main" id="{C7B2D1E6-A133-4BDE-B508-D9847D9C3A54}"/>
                </a:ext>
              </a:extLst>
            </p:cNvPr>
            <p:cNvSpPr txBox="1"/>
            <p:nvPr/>
          </p:nvSpPr>
          <p:spPr>
            <a:xfrm rot="680862">
              <a:off x="9677608" y="4288195"/>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sp>
          <p:nvSpPr>
            <p:cNvPr id="16" name="Textfeld 15">
              <a:extLst>
                <a:ext uri="{FF2B5EF4-FFF2-40B4-BE49-F238E27FC236}">
                  <a16:creationId xmlns:a16="http://schemas.microsoft.com/office/drawing/2014/main" id="{4EA53C8E-23C4-427B-97C4-85387DFBC5AF}"/>
                </a:ext>
              </a:extLst>
            </p:cNvPr>
            <p:cNvSpPr txBox="1"/>
            <p:nvPr/>
          </p:nvSpPr>
          <p:spPr>
            <a:xfrm rot="20318195">
              <a:off x="9526289" y="4438118"/>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grpSp>
      <p:sp>
        <p:nvSpPr>
          <p:cNvPr id="45" name="Textfeld 44">
            <a:extLst>
              <a:ext uri="{FF2B5EF4-FFF2-40B4-BE49-F238E27FC236}">
                <a16:creationId xmlns:a16="http://schemas.microsoft.com/office/drawing/2014/main" id="{E6D0F300-A9FF-457D-AC73-14E7BE606423}"/>
              </a:ext>
            </a:extLst>
          </p:cNvPr>
          <p:cNvSpPr txBox="1"/>
          <p:nvPr/>
        </p:nvSpPr>
        <p:spPr>
          <a:xfrm>
            <a:off x="955257" y="1643228"/>
            <a:ext cx="7412385" cy="4811574"/>
          </a:xfrm>
          <a:prstGeom prst="rect">
            <a:avLst/>
          </a:prstGeom>
          <a:noFill/>
        </p:spPr>
        <p:txBody>
          <a:bodyPr wrap="square">
            <a:spAutoFit/>
          </a:bodyPr>
          <a:lstStyle/>
          <a:p>
            <a:pPr algn="l">
              <a:spcAft>
                <a:spcPts val="800"/>
              </a:spcAft>
            </a:pP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„Unser Unternehmen ist klimaneutral.“</a:t>
            </a:r>
          </a:p>
          <a:p>
            <a:pPr algn="l">
              <a:spcAft>
                <a:spcPts val="800"/>
              </a:spcAft>
            </a:pPr>
            <a:r>
              <a:rPr lang="de-DE" sz="1400" u="sng"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Überlegung:</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 Ich sollte </a:t>
            </a:r>
            <a:r>
              <a:rPr lang="de-DE" sz="1400" b="1"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eindeutige und korrekte Begriffe </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verwenden</a:t>
            </a:r>
            <a:r>
              <a:rPr lang="de-DE" sz="1400" b="1"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 </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und die Aussage begründen.</a:t>
            </a:r>
            <a:b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br>
            <a:b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br>
            <a:r>
              <a:rPr lang="de-DE" sz="1400" dirty="0">
                <a:solidFill>
                  <a:srgbClr val="000000"/>
                </a:solidFill>
                <a:latin typeface="+mj-lt"/>
                <a:ea typeface="Calibri" panose="020F0502020204030204" pitchFamily="34" charset="0"/>
                <a:cs typeface="Times New Roman" panose="02020603050405020304" pitchFamily="18" charset="0"/>
              </a:rPr>
              <a:t>„Unser Unternehmen ist </a:t>
            </a:r>
            <a:r>
              <a:rPr lang="de-DE" sz="1400" dirty="0">
                <a:solidFill>
                  <a:srgbClr val="000000"/>
                </a:solidFill>
                <a:highlight>
                  <a:srgbClr val="BEDCA0"/>
                </a:highlight>
                <a:latin typeface="+mj-lt"/>
                <a:ea typeface="Calibri" panose="020F0502020204030204" pitchFamily="34" charset="0"/>
                <a:cs typeface="Times New Roman" panose="02020603050405020304" pitchFamily="18" charset="0"/>
              </a:rPr>
              <a:t>engagiert im Klimaschutz</a:t>
            </a:r>
            <a:r>
              <a:rPr lang="de-DE" sz="1400" dirty="0">
                <a:solidFill>
                  <a:srgbClr val="000000"/>
                </a:solidFill>
                <a:latin typeface="+mj-lt"/>
                <a:ea typeface="Calibri" panose="020F0502020204030204" pitchFamily="34" charset="0"/>
                <a:cs typeface="Times New Roman" panose="02020603050405020304" pitchFamily="18" charset="0"/>
              </a:rPr>
              <a:t>, weil es </a:t>
            </a:r>
            <a:r>
              <a:rPr lang="de-DE" sz="1400" dirty="0">
                <a:solidFill>
                  <a:srgbClr val="000000"/>
                </a:solidFill>
                <a:highlight>
                  <a:srgbClr val="BEDCA0"/>
                </a:highlight>
                <a:latin typeface="+mj-lt"/>
                <a:ea typeface="Calibri" panose="020F0502020204030204" pitchFamily="34" charset="0"/>
                <a:cs typeface="Times New Roman" panose="02020603050405020304" pitchFamily="18" charset="0"/>
              </a:rPr>
              <a:t>die Treibhausgasemissionen </a:t>
            </a:r>
            <a:br>
              <a:rPr lang="de-DE" sz="1400" dirty="0">
                <a:solidFill>
                  <a:srgbClr val="000000"/>
                </a:solidFill>
                <a:highlight>
                  <a:srgbClr val="BEDCA0"/>
                </a:highlight>
                <a:latin typeface="+mj-lt"/>
                <a:ea typeface="Calibri" panose="020F0502020204030204" pitchFamily="34" charset="0"/>
                <a:cs typeface="Times New Roman" panose="02020603050405020304" pitchFamily="18" charset="0"/>
              </a:rPr>
            </a:br>
            <a:r>
              <a:rPr lang="de-DE" sz="1400" dirty="0">
                <a:solidFill>
                  <a:srgbClr val="000000"/>
                </a:solidFill>
                <a:highlight>
                  <a:srgbClr val="BEDCA0"/>
                </a:highlight>
                <a:latin typeface="+mj-lt"/>
                <a:ea typeface="Calibri" panose="020F0502020204030204" pitchFamily="34" charset="0"/>
                <a:cs typeface="Times New Roman" panose="02020603050405020304" pitchFamily="18" charset="0"/>
              </a:rPr>
              <a:t>reduziert</a:t>
            </a:r>
            <a:r>
              <a:rPr lang="de-DE" sz="1400" dirty="0">
                <a:solidFill>
                  <a:srgbClr val="000000"/>
                </a:solidFill>
                <a:latin typeface="+mj-lt"/>
                <a:ea typeface="Calibri" panose="020F0502020204030204" pitchFamily="34" charset="0"/>
                <a:cs typeface="Times New Roman" panose="02020603050405020304" pitchFamily="18" charset="0"/>
              </a:rPr>
              <a:t> hat.“</a:t>
            </a:r>
            <a:endParaRPr lang="de-DE" sz="1400" u="sng"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endParaRPr>
          </a:p>
          <a:p>
            <a:pPr algn="l">
              <a:spcAft>
                <a:spcPts val="800"/>
              </a:spcAft>
            </a:pPr>
            <a:r>
              <a:rPr lang="de-DE" sz="1400" u="sng"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Überlegung:</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 Die Aussage ist noch nicht</a:t>
            </a:r>
            <a:r>
              <a:rPr lang="de-DE" sz="1400" b="1"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 überprüfbar</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 Ich sollte sie auch mit Zahlen und konkreteren Anhaltspunkten belegen.</a:t>
            </a:r>
            <a:b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br>
            <a:b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b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„Unser Unternehmen ist engagiert im Klimaschutz, weil es </a:t>
            </a:r>
            <a:r>
              <a:rPr lang="de-DE" sz="1400" dirty="0">
                <a:solidFill>
                  <a:srgbClr val="000000"/>
                </a:solidFill>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durch den Bezug von zertifiziertem Ökostrom und der Eigenerzeugung von erneuerbarer Energie</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 die Treibhausgasemissionen </a:t>
            </a:r>
            <a:r>
              <a:rPr lang="de-DE" sz="1400" dirty="0">
                <a:solidFill>
                  <a:srgbClr val="000000"/>
                </a:solidFill>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in </a:t>
            </a:r>
            <a:r>
              <a:rPr lang="de-DE" sz="1400" dirty="0" err="1">
                <a:solidFill>
                  <a:srgbClr val="000000"/>
                </a:solidFill>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Scope</a:t>
            </a:r>
            <a:r>
              <a:rPr lang="de-DE" sz="1400" dirty="0">
                <a:solidFill>
                  <a:srgbClr val="000000"/>
                </a:solidFill>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 1 und 2 um 30 % reduziert hat</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a:t>
            </a:r>
          </a:p>
          <a:p>
            <a:pPr algn="l">
              <a:spcAft>
                <a:spcPts val="800"/>
              </a:spcAft>
            </a:pPr>
            <a:r>
              <a:rPr lang="de-DE" sz="1400" u="sng"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Überlegung:</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 Noch ist die Aussage nicht klar auf einen </a:t>
            </a:r>
            <a:r>
              <a:rPr lang="de-DE" sz="1400" b="1"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Anwendungsbereich</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 eingegrenzt: Es fehlen Zeitraum und Objekt (Produkt, Betriebsstandort, Unternehmen).</a:t>
            </a:r>
            <a:b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br>
            <a:b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b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„Unser </a:t>
            </a:r>
            <a:r>
              <a:rPr lang="de-DE" sz="1400" dirty="0">
                <a:solidFill>
                  <a:srgbClr val="000000"/>
                </a:solidFill>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Molkereibetrieb</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 ist engagiert im Klimaschutz. Durch den Bezug von zertifiziertem Ökostrom und der Eigenerzeugung von erneuerbarer Energie am Standort haben wir </a:t>
            </a:r>
            <a:r>
              <a:rPr lang="de-DE" sz="1400" dirty="0">
                <a:solidFill>
                  <a:srgbClr val="000000"/>
                </a:solidFill>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im Jahr 2023</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 unsere Treibhausgasemissionen in Scope 1 und 2 um 30 % reduziert, </a:t>
            </a:r>
            <a:r>
              <a:rPr lang="de-DE" sz="1400" dirty="0">
                <a:solidFill>
                  <a:srgbClr val="000000"/>
                </a:solidFill>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verglichen mit dem Jahr 2022</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a:t>
            </a:r>
          </a:p>
          <a:p>
            <a:pPr algn="l">
              <a:spcAft>
                <a:spcPts val="800"/>
              </a:spcAft>
            </a:pPr>
            <a:r>
              <a:rPr lang="de-DE" sz="1400" b="1" dirty="0">
                <a:latin typeface="+mj-lt"/>
                <a:ea typeface="Calibri" panose="020F0502020204030204" pitchFamily="34" charset="0"/>
                <a:cs typeface="Times New Roman" panose="02020603050405020304" pitchFamily="18" charset="0"/>
                <a:sym typeface="Wingdings" panose="05000000000000000000" pitchFamily="2" charset="2"/>
              </a:rPr>
              <a:t> Das ist eine transparente Klimaaussage.</a:t>
            </a:r>
          </a:p>
        </p:txBody>
      </p:sp>
      <p:sp>
        <p:nvSpPr>
          <p:cNvPr id="46" name="Ellipse 45">
            <a:extLst>
              <a:ext uri="{FF2B5EF4-FFF2-40B4-BE49-F238E27FC236}">
                <a16:creationId xmlns:a16="http://schemas.microsoft.com/office/drawing/2014/main" id="{8355F208-383B-4BE2-9EBE-0FEDB2EB4E28}"/>
              </a:ext>
            </a:extLst>
          </p:cNvPr>
          <p:cNvSpPr/>
          <p:nvPr/>
        </p:nvSpPr>
        <p:spPr bwMode="auto">
          <a:xfrm>
            <a:off x="551384" y="1700808"/>
            <a:ext cx="386486" cy="392948"/>
          </a:xfrm>
          <a:custGeom>
            <a:avLst/>
            <a:gdLst>
              <a:gd name="connsiteX0" fmla="*/ 0 w 386486"/>
              <a:gd name="connsiteY0" fmla="*/ 196474 h 392948"/>
              <a:gd name="connsiteX1" fmla="*/ 193243 w 386486"/>
              <a:gd name="connsiteY1" fmla="*/ 0 h 392948"/>
              <a:gd name="connsiteX2" fmla="*/ 386486 w 386486"/>
              <a:gd name="connsiteY2" fmla="*/ 196474 h 392948"/>
              <a:gd name="connsiteX3" fmla="*/ 193243 w 386486"/>
              <a:gd name="connsiteY3" fmla="*/ 392948 h 392948"/>
              <a:gd name="connsiteX4" fmla="*/ 0 w 386486"/>
              <a:gd name="connsiteY4" fmla="*/ 196474 h 3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486" h="392948" fill="none" extrusionOk="0">
                <a:moveTo>
                  <a:pt x="0" y="196474"/>
                </a:moveTo>
                <a:cubicBezTo>
                  <a:pt x="12955" y="91762"/>
                  <a:pt x="101612" y="9888"/>
                  <a:pt x="193243" y="0"/>
                </a:cubicBezTo>
                <a:cubicBezTo>
                  <a:pt x="296354" y="-3173"/>
                  <a:pt x="391219" y="90818"/>
                  <a:pt x="386486" y="196474"/>
                </a:cubicBezTo>
                <a:cubicBezTo>
                  <a:pt x="399159" y="325946"/>
                  <a:pt x="295545" y="412441"/>
                  <a:pt x="193243" y="392948"/>
                </a:cubicBezTo>
                <a:cubicBezTo>
                  <a:pt x="95379" y="400208"/>
                  <a:pt x="4710" y="301264"/>
                  <a:pt x="0" y="196474"/>
                </a:cubicBezTo>
                <a:close/>
              </a:path>
              <a:path w="386486" h="392948" stroke="0" extrusionOk="0">
                <a:moveTo>
                  <a:pt x="0" y="196474"/>
                </a:moveTo>
                <a:cubicBezTo>
                  <a:pt x="10506" y="90536"/>
                  <a:pt x="87538" y="2951"/>
                  <a:pt x="193243" y="0"/>
                </a:cubicBezTo>
                <a:cubicBezTo>
                  <a:pt x="296604" y="15270"/>
                  <a:pt x="367833" y="73010"/>
                  <a:pt x="386486" y="196474"/>
                </a:cubicBezTo>
                <a:cubicBezTo>
                  <a:pt x="406584" y="293089"/>
                  <a:pt x="299879" y="390459"/>
                  <a:pt x="193243" y="392948"/>
                </a:cubicBezTo>
                <a:cubicBezTo>
                  <a:pt x="81159" y="391036"/>
                  <a:pt x="7719" y="308474"/>
                  <a:pt x="0" y="196474"/>
                </a:cubicBezTo>
                <a:close/>
              </a:path>
            </a:pathLst>
          </a:custGeom>
          <a:solidFill>
            <a:srgbClr val="FF7575"/>
          </a:solidFill>
          <a:ln w="9525" cap="flat" cmpd="sng" algn="ctr">
            <a:solidFill>
              <a:schemeClr val="tx1"/>
            </a:solidFill>
            <a:prstDash val="solid"/>
            <a:round/>
            <a:headEnd type="none" w="med" len="med"/>
            <a:tailEnd type="none" w="med" len="med"/>
            <a:extLst>
              <a:ext uri="{C807C97D-BFC1-408E-A445-0C87EB9F89A2}">
                <ask:lineSketchStyleProps xmlns:ask="http://schemas.microsoft.com/office/drawing/2018/sketchyshapes" sd="3570657815">
                  <a:prstGeom prst="ellipse">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rgbClr val="FF3737"/>
              </a:solidFill>
              <a:effectLst/>
              <a:latin typeface="Arial" charset="0"/>
              <a:ea typeface="ＭＳ Ｐゴシック" charset="-128"/>
            </a:endParaRPr>
          </a:p>
        </p:txBody>
      </p:sp>
      <p:sp>
        <p:nvSpPr>
          <p:cNvPr id="47" name="Ellipse 46">
            <a:extLst>
              <a:ext uri="{FF2B5EF4-FFF2-40B4-BE49-F238E27FC236}">
                <a16:creationId xmlns:a16="http://schemas.microsoft.com/office/drawing/2014/main" id="{0DCB0B24-E45B-4982-9F65-0A24641BFB09}"/>
              </a:ext>
            </a:extLst>
          </p:cNvPr>
          <p:cNvSpPr/>
          <p:nvPr/>
        </p:nvSpPr>
        <p:spPr bwMode="auto">
          <a:xfrm>
            <a:off x="560618" y="2636912"/>
            <a:ext cx="386486" cy="392948"/>
          </a:xfrm>
          <a:custGeom>
            <a:avLst/>
            <a:gdLst>
              <a:gd name="connsiteX0" fmla="*/ 0 w 386486"/>
              <a:gd name="connsiteY0" fmla="*/ 196474 h 392948"/>
              <a:gd name="connsiteX1" fmla="*/ 193243 w 386486"/>
              <a:gd name="connsiteY1" fmla="*/ 0 h 392948"/>
              <a:gd name="connsiteX2" fmla="*/ 386486 w 386486"/>
              <a:gd name="connsiteY2" fmla="*/ 196474 h 392948"/>
              <a:gd name="connsiteX3" fmla="*/ 193243 w 386486"/>
              <a:gd name="connsiteY3" fmla="*/ 392948 h 392948"/>
              <a:gd name="connsiteX4" fmla="*/ 0 w 386486"/>
              <a:gd name="connsiteY4" fmla="*/ 196474 h 3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486" h="392948" fill="none" extrusionOk="0">
                <a:moveTo>
                  <a:pt x="0" y="196474"/>
                </a:moveTo>
                <a:cubicBezTo>
                  <a:pt x="-7977" y="95789"/>
                  <a:pt x="74560" y="7720"/>
                  <a:pt x="193243" y="0"/>
                </a:cubicBezTo>
                <a:cubicBezTo>
                  <a:pt x="322764" y="3643"/>
                  <a:pt x="386271" y="76527"/>
                  <a:pt x="386486" y="196474"/>
                </a:cubicBezTo>
                <a:cubicBezTo>
                  <a:pt x="396025" y="280706"/>
                  <a:pt x="287237" y="382886"/>
                  <a:pt x="193243" y="392948"/>
                </a:cubicBezTo>
                <a:cubicBezTo>
                  <a:pt x="87911" y="400915"/>
                  <a:pt x="-8504" y="280045"/>
                  <a:pt x="0" y="196474"/>
                </a:cubicBezTo>
                <a:close/>
              </a:path>
              <a:path w="386486" h="392948" stroke="0" extrusionOk="0">
                <a:moveTo>
                  <a:pt x="0" y="196474"/>
                </a:moveTo>
                <a:cubicBezTo>
                  <a:pt x="-9483" y="93663"/>
                  <a:pt x="106333" y="-12952"/>
                  <a:pt x="193243" y="0"/>
                </a:cubicBezTo>
                <a:cubicBezTo>
                  <a:pt x="277844" y="8478"/>
                  <a:pt x="367275" y="94736"/>
                  <a:pt x="386486" y="196474"/>
                </a:cubicBezTo>
                <a:cubicBezTo>
                  <a:pt x="404249" y="298687"/>
                  <a:pt x="311823" y="369896"/>
                  <a:pt x="193243" y="392948"/>
                </a:cubicBezTo>
                <a:cubicBezTo>
                  <a:pt x="102008" y="406657"/>
                  <a:pt x="-6858" y="304375"/>
                  <a:pt x="0" y="196474"/>
                </a:cubicBezTo>
                <a:close/>
              </a:path>
            </a:pathLst>
          </a:custGeom>
          <a:solidFill>
            <a:srgbClr val="FF9933"/>
          </a:solidFill>
          <a:ln w="9525" cap="flat" cmpd="sng" algn="ctr">
            <a:solidFill>
              <a:schemeClr val="tx1"/>
            </a:solidFill>
            <a:prstDash val="solid"/>
            <a:round/>
            <a:headEnd type="none" w="med" len="med"/>
            <a:tailEnd type="none" w="med" len="med"/>
            <a:extLst>
              <a:ext uri="{C807C97D-BFC1-408E-A445-0C87EB9F89A2}">
                <ask:lineSketchStyleProps xmlns:ask="http://schemas.microsoft.com/office/drawing/2018/sketchyshapes" sd="63851899">
                  <a:prstGeom prst="ellipse">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rgbClr val="FF3737"/>
              </a:solidFill>
              <a:effectLst/>
              <a:latin typeface="Arial" charset="0"/>
              <a:ea typeface="ＭＳ Ｐゴシック" charset="-128"/>
            </a:endParaRPr>
          </a:p>
        </p:txBody>
      </p:sp>
      <p:sp>
        <p:nvSpPr>
          <p:cNvPr id="48" name="Ellipse 47">
            <a:extLst>
              <a:ext uri="{FF2B5EF4-FFF2-40B4-BE49-F238E27FC236}">
                <a16:creationId xmlns:a16="http://schemas.microsoft.com/office/drawing/2014/main" id="{5ED1C5B4-0ECE-40DF-8716-F35153950C6C}"/>
              </a:ext>
            </a:extLst>
          </p:cNvPr>
          <p:cNvSpPr/>
          <p:nvPr/>
        </p:nvSpPr>
        <p:spPr bwMode="auto">
          <a:xfrm>
            <a:off x="574653" y="5157192"/>
            <a:ext cx="386486" cy="392948"/>
          </a:xfrm>
          <a:custGeom>
            <a:avLst/>
            <a:gdLst>
              <a:gd name="connsiteX0" fmla="*/ 0 w 386486"/>
              <a:gd name="connsiteY0" fmla="*/ 196474 h 392948"/>
              <a:gd name="connsiteX1" fmla="*/ 193243 w 386486"/>
              <a:gd name="connsiteY1" fmla="*/ 0 h 392948"/>
              <a:gd name="connsiteX2" fmla="*/ 386486 w 386486"/>
              <a:gd name="connsiteY2" fmla="*/ 196474 h 392948"/>
              <a:gd name="connsiteX3" fmla="*/ 193243 w 386486"/>
              <a:gd name="connsiteY3" fmla="*/ 392948 h 392948"/>
              <a:gd name="connsiteX4" fmla="*/ 0 w 386486"/>
              <a:gd name="connsiteY4" fmla="*/ 196474 h 3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486" h="392948" fill="none" extrusionOk="0">
                <a:moveTo>
                  <a:pt x="0" y="196474"/>
                </a:moveTo>
                <a:cubicBezTo>
                  <a:pt x="7021" y="88254"/>
                  <a:pt x="87821" y="-21503"/>
                  <a:pt x="193243" y="0"/>
                </a:cubicBezTo>
                <a:cubicBezTo>
                  <a:pt x="292500" y="-771"/>
                  <a:pt x="372803" y="97546"/>
                  <a:pt x="386486" y="196474"/>
                </a:cubicBezTo>
                <a:cubicBezTo>
                  <a:pt x="381408" y="290095"/>
                  <a:pt x="296209" y="390115"/>
                  <a:pt x="193243" y="392948"/>
                </a:cubicBezTo>
                <a:cubicBezTo>
                  <a:pt x="62514" y="394696"/>
                  <a:pt x="-7770" y="325955"/>
                  <a:pt x="0" y="196474"/>
                </a:cubicBezTo>
                <a:close/>
              </a:path>
              <a:path w="386486" h="392948" stroke="0" extrusionOk="0">
                <a:moveTo>
                  <a:pt x="0" y="196474"/>
                </a:moveTo>
                <a:cubicBezTo>
                  <a:pt x="-8177" y="68124"/>
                  <a:pt x="85856" y="11452"/>
                  <a:pt x="193243" y="0"/>
                </a:cubicBezTo>
                <a:cubicBezTo>
                  <a:pt x="305022" y="-7592"/>
                  <a:pt x="388712" y="109067"/>
                  <a:pt x="386486" y="196474"/>
                </a:cubicBezTo>
                <a:cubicBezTo>
                  <a:pt x="386411" y="308964"/>
                  <a:pt x="302524" y="373178"/>
                  <a:pt x="193243" y="392948"/>
                </a:cubicBezTo>
                <a:cubicBezTo>
                  <a:pt x="98907" y="379665"/>
                  <a:pt x="-23488" y="313813"/>
                  <a:pt x="0" y="196474"/>
                </a:cubicBezTo>
                <a:close/>
              </a:path>
            </a:pathLst>
          </a:custGeom>
          <a:solidFill>
            <a:srgbClr val="6DA03A"/>
          </a:solidFill>
          <a:ln w="9525" cap="flat" cmpd="sng" algn="ctr">
            <a:solidFill>
              <a:schemeClr val="tx1"/>
            </a:solidFill>
            <a:prstDash val="solid"/>
            <a:round/>
            <a:headEnd type="none" w="med" len="med"/>
            <a:tailEnd type="none" w="med" len="med"/>
            <a:extLst>
              <a:ext uri="{C807C97D-BFC1-408E-A445-0C87EB9F89A2}">
                <ask:lineSketchStyleProps xmlns:ask="http://schemas.microsoft.com/office/drawing/2018/sketchyshapes" sd="488077012">
                  <a:prstGeom prst="ellipse">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rgbClr val="FF3737"/>
              </a:solidFill>
              <a:effectLst/>
              <a:latin typeface="Arial" charset="0"/>
              <a:ea typeface="ＭＳ Ｐゴシック" charset="-128"/>
            </a:endParaRPr>
          </a:p>
        </p:txBody>
      </p:sp>
      <p:sp>
        <p:nvSpPr>
          <p:cNvPr id="44" name="Ellipse 43">
            <a:extLst>
              <a:ext uri="{FF2B5EF4-FFF2-40B4-BE49-F238E27FC236}">
                <a16:creationId xmlns:a16="http://schemas.microsoft.com/office/drawing/2014/main" id="{0D040F41-DF93-44A4-99C5-522A26337134}"/>
              </a:ext>
            </a:extLst>
          </p:cNvPr>
          <p:cNvSpPr/>
          <p:nvPr/>
        </p:nvSpPr>
        <p:spPr bwMode="auto">
          <a:xfrm>
            <a:off x="564493" y="3828140"/>
            <a:ext cx="386486" cy="392948"/>
          </a:xfrm>
          <a:custGeom>
            <a:avLst/>
            <a:gdLst>
              <a:gd name="connsiteX0" fmla="*/ 0 w 386486"/>
              <a:gd name="connsiteY0" fmla="*/ 196474 h 392948"/>
              <a:gd name="connsiteX1" fmla="*/ 193243 w 386486"/>
              <a:gd name="connsiteY1" fmla="*/ 0 h 392948"/>
              <a:gd name="connsiteX2" fmla="*/ 386486 w 386486"/>
              <a:gd name="connsiteY2" fmla="*/ 196474 h 392948"/>
              <a:gd name="connsiteX3" fmla="*/ 193243 w 386486"/>
              <a:gd name="connsiteY3" fmla="*/ 392948 h 392948"/>
              <a:gd name="connsiteX4" fmla="*/ 0 w 386486"/>
              <a:gd name="connsiteY4" fmla="*/ 196474 h 3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486" h="392948" fill="none" extrusionOk="0">
                <a:moveTo>
                  <a:pt x="0" y="196474"/>
                </a:moveTo>
                <a:cubicBezTo>
                  <a:pt x="11160" y="88109"/>
                  <a:pt x="99982" y="9327"/>
                  <a:pt x="193243" y="0"/>
                </a:cubicBezTo>
                <a:cubicBezTo>
                  <a:pt x="290917" y="-3139"/>
                  <a:pt x="361029" y="89488"/>
                  <a:pt x="386486" y="196474"/>
                </a:cubicBezTo>
                <a:cubicBezTo>
                  <a:pt x="382095" y="288020"/>
                  <a:pt x="299540" y="407499"/>
                  <a:pt x="193243" y="392948"/>
                </a:cubicBezTo>
                <a:cubicBezTo>
                  <a:pt x="102157" y="397267"/>
                  <a:pt x="17198" y="294836"/>
                  <a:pt x="0" y="196474"/>
                </a:cubicBezTo>
                <a:close/>
              </a:path>
              <a:path w="386486" h="392948" stroke="0" extrusionOk="0">
                <a:moveTo>
                  <a:pt x="0" y="196474"/>
                </a:moveTo>
                <a:cubicBezTo>
                  <a:pt x="4904" y="91352"/>
                  <a:pt x="80469" y="-5987"/>
                  <a:pt x="193243" y="0"/>
                </a:cubicBezTo>
                <a:cubicBezTo>
                  <a:pt x="309505" y="-1170"/>
                  <a:pt x="406309" y="86115"/>
                  <a:pt x="386486" y="196474"/>
                </a:cubicBezTo>
                <a:cubicBezTo>
                  <a:pt x="401971" y="323767"/>
                  <a:pt x="289282" y="370194"/>
                  <a:pt x="193243" y="392948"/>
                </a:cubicBezTo>
                <a:cubicBezTo>
                  <a:pt x="78415" y="393541"/>
                  <a:pt x="-2892" y="287544"/>
                  <a:pt x="0" y="196474"/>
                </a:cubicBezTo>
                <a:close/>
              </a:path>
            </a:pathLst>
          </a:custGeom>
          <a:solidFill>
            <a:srgbClr val="FFC000"/>
          </a:solidFill>
          <a:ln w="9525" cap="flat" cmpd="sng" algn="ctr">
            <a:solidFill>
              <a:schemeClr val="tx1"/>
            </a:solidFill>
            <a:prstDash val="solid"/>
            <a:round/>
            <a:headEnd type="none" w="med" len="med"/>
            <a:tailEnd type="none" w="med" len="med"/>
            <a:extLst>
              <a:ext uri="{C807C97D-BFC1-408E-A445-0C87EB9F89A2}">
                <ask:lineSketchStyleProps xmlns:ask="http://schemas.microsoft.com/office/drawing/2018/sketchyshapes" sd="1824725049">
                  <a:prstGeom prst="ellipse">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rgbClr val="FF3737"/>
              </a:solidFill>
              <a:effectLst/>
              <a:latin typeface="Arial" charset="0"/>
              <a:ea typeface="ＭＳ Ｐゴシック" charset="-128"/>
            </a:endParaRPr>
          </a:p>
        </p:txBody>
      </p:sp>
      <p:sp>
        <p:nvSpPr>
          <p:cNvPr id="17"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pic>
        <p:nvPicPr>
          <p:cNvPr id="13" name="Grafik 12" descr="Lupe mit einfarbiger Füllung">
            <a:extLst>
              <a:ext uri="{FF2B5EF4-FFF2-40B4-BE49-F238E27FC236}">
                <a16:creationId xmlns:a16="http://schemas.microsoft.com/office/drawing/2014/main" id="{77AB2AA3-390C-429E-A701-390AC3064CB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58698" y="894081"/>
            <a:ext cx="726596" cy="722938"/>
          </a:xfrm>
          <a:prstGeom prst="rect">
            <a:avLst/>
          </a:prstGeom>
        </p:spPr>
      </p:pic>
    </p:spTree>
    <p:extLst>
      <p:ext uri="{BB962C8B-B14F-4D97-AF65-F5344CB8AC3E}">
        <p14:creationId xmlns:p14="http://schemas.microsoft.com/office/powerpoint/2010/main" val="2895174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hteck 22">
            <a:extLst>
              <a:ext uri="{FF2B5EF4-FFF2-40B4-BE49-F238E27FC236}">
                <a16:creationId xmlns:a16="http://schemas.microsoft.com/office/drawing/2014/main" id="{3DF0658D-59BB-4AEF-BF1E-7F280D0D37E3}"/>
              </a:ext>
            </a:extLst>
          </p:cNvPr>
          <p:cNvSpPr/>
          <p:nvPr/>
        </p:nvSpPr>
        <p:spPr bwMode="auto">
          <a:xfrm>
            <a:off x="509329" y="4817320"/>
            <a:ext cx="7782978" cy="1474820"/>
          </a:xfrm>
          <a:prstGeom prst="rect">
            <a:avLst/>
          </a:prstGeom>
          <a:solidFill>
            <a:srgbClr val="6DA03A">
              <a:alpha val="14902"/>
            </a:srgbClr>
          </a:solidFill>
          <a:ln w="190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 name="Titel 1">
            <a:extLst>
              <a:ext uri="{FF2B5EF4-FFF2-40B4-BE49-F238E27FC236}">
                <a16:creationId xmlns:a16="http://schemas.microsoft.com/office/drawing/2014/main" id="{31FF8E42-2C03-480C-AC14-97953E3FBEBA}"/>
              </a:ext>
            </a:extLst>
          </p:cNvPr>
          <p:cNvSpPr>
            <a:spLocks noGrp="1"/>
          </p:cNvSpPr>
          <p:nvPr>
            <p:ph type="title"/>
          </p:nvPr>
        </p:nvSpPr>
        <p:spPr/>
        <p:txBody>
          <a:bodyPr/>
          <a:lstStyle/>
          <a:p>
            <a:r>
              <a:rPr lang="de-DE" dirty="0"/>
              <a:t>Der Weg zur </a:t>
            </a:r>
            <a:r>
              <a:rPr lang="de-DE" dirty="0">
                <a:solidFill>
                  <a:srgbClr val="F9AA00"/>
                </a:solidFill>
              </a:rPr>
              <a:t>zielgruppenorientierten </a:t>
            </a:r>
            <a:r>
              <a:rPr lang="de-DE" dirty="0"/>
              <a:t>Klimaaussage</a:t>
            </a:r>
          </a:p>
        </p:txBody>
      </p:sp>
      <p:sp>
        <p:nvSpPr>
          <p:cNvPr id="6" name="Foliennummernplatzhalter 5">
            <a:extLst>
              <a:ext uri="{FF2B5EF4-FFF2-40B4-BE49-F238E27FC236}">
                <a16:creationId xmlns:a16="http://schemas.microsoft.com/office/drawing/2014/main" id="{4B42688C-C2AF-4CC9-8160-9149D5B3599E}"/>
              </a:ext>
            </a:extLst>
          </p:cNvPr>
          <p:cNvSpPr>
            <a:spLocks noGrp="1"/>
          </p:cNvSpPr>
          <p:nvPr>
            <p:ph type="sldNum" sz="quarter" idx="4"/>
          </p:nvPr>
        </p:nvSpPr>
        <p:spPr/>
        <p:txBody>
          <a:bodyPr/>
          <a:lstStyle/>
          <a:p>
            <a:fld id="{894680D0-7A83-433A-9719-C4143F27F647}" type="slidenum">
              <a:rPr lang="de-DE" smtClean="0"/>
              <a:pPr/>
              <a:t>27</a:t>
            </a:fld>
            <a:endParaRPr lang="de-DE" dirty="0"/>
          </a:p>
        </p:txBody>
      </p:sp>
      <p:sp>
        <p:nvSpPr>
          <p:cNvPr id="13" name="Textfeld 12">
            <a:extLst>
              <a:ext uri="{FF2B5EF4-FFF2-40B4-BE49-F238E27FC236}">
                <a16:creationId xmlns:a16="http://schemas.microsoft.com/office/drawing/2014/main" id="{43192A2F-EC26-48FE-B926-7BC30E4AA184}"/>
              </a:ext>
            </a:extLst>
          </p:cNvPr>
          <p:cNvSpPr txBox="1"/>
          <p:nvPr/>
        </p:nvSpPr>
        <p:spPr>
          <a:xfrm>
            <a:off x="983432" y="1619960"/>
            <a:ext cx="7044331" cy="5144998"/>
          </a:xfrm>
          <a:prstGeom prst="rect">
            <a:avLst/>
          </a:prstGeom>
          <a:noFill/>
        </p:spPr>
        <p:txBody>
          <a:bodyPr wrap="square">
            <a:spAutoFit/>
          </a:bodyPr>
          <a:lstStyle/>
          <a:p>
            <a:pPr algn="l">
              <a:spcAft>
                <a:spcPts val="800"/>
              </a:spcAft>
            </a:pP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„Unser Molkereibetrieb ist engagiert im Klimaschutz. Durch den Bezug von zertifiziertem Ökostrom und der Eigenerzeugung von erneuerbarer Energie am Standort haben wir im Jahr 2023 unsere Treibhausgasemissionen in Scope 1 und 2 um 30 % reduziert, verglichen mit dem Jahr 2022.“</a:t>
            </a:r>
            <a:br>
              <a:rPr lang="de-DE" sz="1400" dirty="0">
                <a:latin typeface="+mj-lt"/>
                <a:ea typeface="Calibri" panose="020F0502020204030204" pitchFamily="34" charset="0"/>
                <a:cs typeface="Times New Roman" panose="02020603050405020304" pitchFamily="18" charset="0"/>
                <a:sym typeface="Wingdings" panose="05000000000000000000" pitchFamily="2" charset="2"/>
              </a:rPr>
            </a:br>
            <a:r>
              <a:rPr lang="de-DE" sz="1400" u="sng" dirty="0">
                <a:latin typeface="+mj-lt"/>
                <a:ea typeface="Calibri" panose="020F0502020204030204" pitchFamily="34" charset="0"/>
                <a:cs typeface="Times New Roman" panose="02020603050405020304" pitchFamily="18" charset="0"/>
                <a:sym typeface="Wingdings" panose="05000000000000000000" pitchFamily="2" charset="2"/>
              </a:rPr>
              <a:t>Überlegung:</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 Die Aussage ist zwar ausreichend transparent, aber für die Gewinnung einer neuen Zielgruppe sollte ich </a:t>
            </a:r>
            <a:r>
              <a:rPr lang="de-DE" sz="1400" b="1" dirty="0">
                <a:latin typeface="+mj-lt"/>
                <a:ea typeface="Calibri" panose="020F0502020204030204" pitchFamily="34" charset="0"/>
                <a:cs typeface="Times New Roman" panose="02020603050405020304" pitchFamily="18" charset="0"/>
                <a:sym typeface="Wingdings" panose="05000000000000000000" pitchFamily="2" charset="2"/>
              </a:rPr>
              <a:t>Verben </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statt Substantivierungen</a:t>
            </a:r>
            <a:r>
              <a:rPr lang="de-DE" sz="1400" b="1" dirty="0">
                <a:latin typeface="+mj-lt"/>
                <a:ea typeface="Calibri" panose="020F0502020204030204" pitchFamily="34" charset="0"/>
                <a:cs typeface="Times New Roman" panose="02020603050405020304" pitchFamily="18" charset="0"/>
                <a:sym typeface="Wingdings" panose="05000000000000000000" pitchFamily="2" charset="2"/>
              </a:rPr>
              <a:t> </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und</a:t>
            </a:r>
            <a:r>
              <a:rPr lang="de-DE" sz="1400" b="1" dirty="0">
                <a:latin typeface="+mj-lt"/>
                <a:ea typeface="Calibri" panose="020F0502020204030204" pitchFamily="34" charset="0"/>
                <a:cs typeface="Times New Roman" panose="02020603050405020304" pitchFamily="18" charset="0"/>
                <a:sym typeface="Wingdings" panose="05000000000000000000" pitchFamily="2" charset="2"/>
              </a:rPr>
              <a:t> keine Fachbegriffe </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verwenden.</a:t>
            </a:r>
            <a:br>
              <a:rPr lang="de-DE" sz="1400" dirty="0">
                <a:latin typeface="+mj-lt"/>
                <a:ea typeface="Calibri" panose="020F0502020204030204" pitchFamily="34" charset="0"/>
                <a:cs typeface="Times New Roman" panose="02020603050405020304" pitchFamily="18" charset="0"/>
                <a:sym typeface="Wingdings" panose="05000000000000000000" pitchFamily="2" charset="2"/>
              </a:rPr>
            </a:br>
            <a:br>
              <a:rPr lang="de-DE" sz="1400" dirty="0">
                <a:latin typeface="+mj-lt"/>
                <a:ea typeface="Calibri" panose="020F0502020204030204" pitchFamily="34" charset="0"/>
                <a:cs typeface="Times New Roman" panose="02020603050405020304" pitchFamily="18" charset="0"/>
                <a:sym typeface="Wingdings" panose="05000000000000000000" pitchFamily="2" charset="2"/>
              </a:rPr>
            </a:b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„Unser Molkereibetrieb ist </a:t>
            </a:r>
            <a:r>
              <a:rPr lang="de-DE" sz="1400" dirty="0">
                <a:ea typeface="Calibri" panose="020F0502020204030204" pitchFamily="34" charset="0"/>
                <a:cs typeface="Times New Roman" panose="02020603050405020304" pitchFamily="18" charset="0"/>
                <a:sym typeface="Wingdings" panose="05000000000000000000" pitchFamily="2" charset="2"/>
              </a:rPr>
              <a:t>engagiert im Klimaschutz</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 </a:t>
            </a:r>
            <a:r>
              <a:rPr lang="de-DE" sz="1400" dirty="0">
                <a:solidFill>
                  <a:srgbClr val="000000"/>
                </a:solidFill>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Wir beziehen an unserem</a:t>
            </a:r>
            <a:r>
              <a:rPr lang="de-DE" sz="1400" dirty="0">
                <a:solidFill>
                  <a:srgbClr val="000000"/>
                </a:solidFill>
                <a:latin typeface="+mj-lt"/>
                <a:ea typeface="Calibri" panose="020F0502020204030204" pitchFamily="34" charset="0"/>
                <a:cs typeface="Times New Roman" panose="02020603050405020304" pitchFamily="18" charset="0"/>
                <a:sym typeface="Wingdings" panose="05000000000000000000" pitchFamily="2" charset="2"/>
              </a:rPr>
              <a:t> </a:t>
            </a:r>
            <a:r>
              <a:rPr lang="de-DE" sz="1400" dirty="0">
                <a:solidFill>
                  <a:srgbClr val="000000"/>
                </a:solidFill>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Firmenstandort</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 ausschließlich zertifizierten Ökostrom und </a:t>
            </a:r>
            <a:r>
              <a:rPr lang="de-DE" sz="1400" dirty="0">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erzeugen durch eine eigene</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 </a:t>
            </a:r>
            <a:r>
              <a:rPr lang="de-DE" sz="1400" dirty="0">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PV-Anlage Strom</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 aus erneuerbarer Energie. Dadurch </a:t>
            </a:r>
            <a:r>
              <a:rPr lang="de-DE" sz="1400" dirty="0">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haben wir</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 im Jahr 2023 30 % weniger </a:t>
            </a:r>
            <a:r>
              <a:rPr lang="de-DE" sz="1400" dirty="0">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Treibhausgase ausgestoßen</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 als im Vorjahr.“</a:t>
            </a:r>
            <a:br>
              <a:rPr lang="de-DE" sz="1400" dirty="0">
                <a:latin typeface="+mj-lt"/>
                <a:ea typeface="Calibri" panose="020F0502020204030204" pitchFamily="34" charset="0"/>
                <a:cs typeface="Times New Roman" panose="02020603050405020304" pitchFamily="18" charset="0"/>
                <a:sym typeface="Wingdings" panose="05000000000000000000" pitchFamily="2" charset="2"/>
              </a:rPr>
            </a:br>
            <a:r>
              <a:rPr lang="de-DE" sz="1400" u="sng" dirty="0">
                <a:latin typeface="+mj-lt"/>
                <a:ea typeface="Calibri" panose="020F0502020204030204" pitchFamily="34" charset="0"/>
                <a:cs typeface="Times New Roman" panose="02020603050405020304" pitchFamily="18" charset="0"/>
                <a:sym typeface="Wingdings" panose="05000000000000000000" pitchFamily="2" charset="2"/>
              </a:rPr>
              <a:t>Überlegung:</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 Die Zielgruppe „junge Eltern“ sollte ich noch </a:t>
            </a:r>
            <a:r>
              <a:rPr lang="de-DE" sz="1400" b="1" dirty="0">
                <a:latin typeface="+mj-lt"/>
                <a:ea typeface="Calibri" panose="020F0502020204030204" pitchFamily="34" charset="0"/>
                <a:cs typeface="Times New Roman" panose="02020603050405020304" pitchFamily="18" charset="0"/>
                <a:sym typeface="Wingdings" panose="05000000000000000000" pitchFamily="2" charset="2"/>
              </a:rPr>
              <a:t>maßgeschneidert</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 ansprechen. </a:t>
            </a:r>
            <a:br>
              <a:rPr lang="de-DE" sz="1400" dirty="0">
                <a:latin typeface="+mj-lt"/>
                <a:ea typeface="Calibri" panose="020F0502020204030204" pitchFamily="34" charset="0"/>
                <a:cs typeface="Times New Roman" panose="02020603050405020304" pitchFamily="18" charset="0"/>
                <a:sym typeface="Wingdings" panose="05000000000000000000" pitchFamily="2" charset="2"/>
              </a:rPr>
            </a:br>
            <a:br>
              <a:rPr lang="de-DE" sz="1400" dirty="0">
                <a:latin typeface="+mj-lt"/>
                <a:ea typeface="Calibri" panose="020F0502020204030204" pitchFamily="34" charset="0"/>
                <a:cs typeface="Times New Roman" panose="02020603050405020304" pitchFamily="18" charset="0"/>
                <a:sym typeface="Wingdings" panose="05000000000000000000" pitchFamily="2" charset="2"/>
              </a:rPr>
            </a:b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„Unser Molkereibetrieb ist engagiert im Klimaschutz und </a:t>
            </a:r>
            <a:r>
              <a:rPr lang="de-DE" sz="1400" dirty="0">
                <a:highlight>
                  <a:srgbClr val="BEDCA0"/>
                </a:highlight>
                <a:latin typeface="+mj-lt"/>
                <a:ea typeface="Calibri" panose="020F0502020204030204" pitchFamily="34" charset="0"/>
                <a:cs typeface="Times New Roman" panose="02020603050405020304" pitchFamily="18" charset="0"/>
                <a:sym typeface="Wingdings" panose="05000000000000000000" pitchFamily="2" charset="2"/>
              </a:rPr>
              <a:t>setzt sich so für eine lebenswerte Zukunft ein</a:t>
            </a:r>
            <a:r>
              <a:rPr lang="de-DE" sz="1400" dirty="0">
                <a:latin typeface="+mj-lt"/>
                <a:ea typeface="Calibri" panose="020F0502020204030204" pitchFamily="34" charset="0"/>
                <a:cs typeface="Times New Roman" panose="02020603050405020304" pitchFamily="18" charset="0"/>
                <a:sym typeface="Wingdings" panose="05000000000000000000" pitchFamily="2" charset="2"/>
              </a:rPr>
              <a:t>. </a:t>
            </a:r>
            <a:r>
              <a:rPr lang="de-DE" sz="1400" dirty="0">
                <a:ea typeface="Calibri" panose="020F0502020204030204" pitchFamily="34" charset="0"/>
                <a:cs typeface="Times New Roman" panose="02020603050405020304" pitchFamily="18" charset="0"/>
                <a:sym typeface="Wingdings" panose="05000000000000000000" pitchFamily="2" charset="2"/>
              </a:rPr>
              <a:t>Wir beziehen an unserem Firmenstandort ausschließlich zertifizierten Ökostrom und erzeugen durch eine eigene PV-Anlage Strom aus erneuerbarer Energie. Dadurch haben wir im Jahr 2023 30 % weniger Treibhausgase ausgestoßen als im Vorjahr.“</a:t>
            </a:r>
            <a:endParaRPr lang="de-DE" sz="1400" dirty="0">
              <a:latin typeface="+mj-lt"/>
              <a:ea typeface="Calibri" panose="020F0502020204030204" pitchFamily="34" charset="0"/>
              <a:cs typeface="Times New Roman" panose="02020603050405020304" pitchFamily="18" charset="0"/>
              <a:sym typeface="Wingdings" panose="05000000000000000000" pitchFamily="2" charset="2"/>
            </a:endParaRPr>
          </a:p>
          <a:p>
            <a:pPr algn="l">
              <a:spcAft>
                <a:spcPts val="800"/>
              </a:spcAft>
            </a:pPr>
            <a:r>
              <a:rPr lang="de-DE" sz="1400" b="1" dirty="0">
                <a:latin typeface="+mj-lt"/>
                <a:ea typeface="Calibri" panose="020F0502020204030204" pitchFamily="34" charset="0"/>
                <a:cs typeface="Times New Roman" panose="02020603050405020304" pitchFamily="18" charset="0"/>
                <a:sym typeface="Wingdings" panose="05000000000000000000" pitchFamily="2" charset="2"/>
              </a:rPr>
              <a:t> Das ist eine transparente und zielgruppenorientierte Klimaaussage.</a:t>
            </a:r>
          </a:p>
          <a:p>
            <a:pPr algn="l">
              <a:lnSpc>
                <a:spcPct val="150000"/>
              </a:lnSpc>
              <a:spcAft>
                <a:spcPts val="800"/>
              </a:spcAft>
            </a:pPr>
            <a:endParaRPr lang="de-DE" sz="1400" i="1" dirty="0">
              <a:latin typeface="+mj-lt"/>
              <a:ea typeface="Calibri" panose="020F0502020204030204" pitchFamily="34" charset="0"/>
              <a:cs typeface="Times New Roman" panose="02020603050405020304" pitchFamily="18" charset="0"/>
              <a:sym typeface="Wingdings" panose="05000000000000000000" pitchFamily="2" charset="2"/>
            </a:endParaRPr>
          </a:p>
        </p:txBody>
      </p:sp>
      <p:sp>
        <p:nvSpPr>
          <p:cNvPr id="8" name="Rechteck 7">
            <a:extLst>
              <a:ext uri="{FF2B5EF4-FFF2-40B4-BE49-F238E27FC236}">
                <a16:creationId xmlns:a16="http://schemas.microsoft.com/office/drawing/2014/main" id="{953ECC75-A6B9-4BDA-849E-C2771428C0EB}"/>
              </a:ext>
            </a:extLst>
          </p:cNvPr>
          <p:cNvSpPr/>
          <p:nvPr/>
        </p:nvSpPr>
        <p:spPr bwMode="auto">
          <a:xfrm>
            <a:off x="8401050" y="2093756"/>
            <a:ext cx="3600000" cy="4198383"/>
          </a:xfrm>
          <a:prstGeom prst="rect">
            <a:avLst/>
          </a:prstGeom>
          <a:solidFill>
            <a:srgbClr val="3B687F">
              <a:alpha val="25098"/>
            </a:srgbClr>
          </a:solidFill>
          <a:ln w="19050" cap="flat" cmpd="sng" algn="ctr">
            <a:noFill/>
            <a:prstDash val="solid"/>
            <a:round/>
            <a:headEnd type="none" w="med" len="med"/>
            <a:tailEnd type="none" w="med" len="med"/>
          </a:ln>
          <a:effectLst/>
        </p:spPr>
        <p:txBody>
          <a:bodyPr vert="horz" wrap="square" lIns="180000" tIns="45720" rIns="180000" bIns="45720" numCol="1" rtlCol="0" anchor="ctr" anchorCtr="1"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Tx/>
              <a:buNone/>
              <a:tabLst/>
            </a:pPr>
            <a:r>
              <a:rPr lang="de-DE" sz="1400" b="1" dirty="0">
                <a:latin typeface="+mn-lt"/>
              </a:rPr>
              <a:t>Fallbeispiel: </a:t>
            </a:r>
          </a:p>
          <a:p>
            <a:pPr marL="0" marR="0" indent="0" algn="l" defTabSz="914400" rtl="0" eaLnBrk="0" fontAlgn="base" latinLnBrk="0" hangingPunct="0">
              <a:lnSpc>
                <a:spcPct val="150000"/>
              </a:lnSpc>
              <a:spcBef>
                <a:spcPct val="0"/>
              </a:spcBef>
              <a:spcAft>
                <a:spcPct val="0"/>
              </a:spcAft>
              <a:buClrTx/>
              <a:buSzTx/>
              <a:buFontTx/>
              <a:buNone/>
              <a:tabLst/>
            </a:pPr>
            <a:r>
              <a:rPr lang="de-DE" sz="1400" b="1" dirty="0">
                <a:latin typeface="+mn-lt"/>
              </a:rPr>
              <a:t>Kommunikation der </a:t>
            </a:r>
            <a:r>
              <a:rPr lang="de-DE" sz="1400" b="1" dirty="0"/>
              <a:t>Molkerei Weitblick</a:t>
            </a:r>
            <a:br>
              <a:rPr lang="de-DE" sz="1400" b="1" dirty="0">
                <a:latin typeface="+mn-lt"/>
              </a:rPr>
            </a:br>
            <a:r>
              <a:rPr lang="de-DE" sz="1400" dirty="0">
                <a:effectLst/>
                <a:latin typeface="+mn-lt"/>
                <a:ea typeface="Calibri" panose="020F0502020204030204" pitchFamily="34" charset="0"/>
                <a:cs typeface="Times New Roman" panose="02020603050405020304" pitchFamily="18" charset="0"/>
              </a:rPr>
              <a:t>Kathrin Ehrlich veröffentlicht diese Klimaaussage auf dem Social</a:t>
            </a:r>
            <a:r>
              <a:rPr lang="de-DE" sz="1400" dirty="0">
                <a:latin typeface="+mn-lt"/>
                <a:ea typeface="Calibri" panose="020F0502020204030204" pitchFamily="34" charset="0"/>
                <a:cs typeface="Times New Roman" panose="02020603050405020304" pitchFamily="18" charset="0"/>
              </a:rPr>
              <a:t>-Media-Kanal der Molkerei Weitblick. </a:t>
            </a:r>
            <a:br>
              <a:rPr lang="de-DE" sz="1400" dirty="0">
                <a:latin typeface="+mn-lt"/>
                <a:ea typeface="Calibri" panose="020F0502020204030204" pitchFamily="34" charset="0"/>
                <a:cs typeface="Times New Roman" panose="02020603050405020304" pitchFamily="18" charset="0"/>
              </a:rPr>
            </a:br>
            <a:r>
              <a:rPr lang="de-DE" sz="1400" dirty="0">
                <a:latin typeface="+mn-lt"/>
                <a:ea typeface="Calibri" panose="020F0502020204030204" pitchFamily="34" charset="0"/>
                <a:cs typeface="Times New Roman" panose="02020603050405020304" pitchFamily="18" charset="0"/>
              </a:rPr>
              <a:t>Sie weiß: </a:t>
            </a:r>
            <a:endParaRPr lang="de-DE" sz="1400" b="1" dirty="0">
              <a:latin typeface="+mn-lt"/>
              <a:ea typeface="Calibri" panose="020F0502020204030204" pitchFamily="34" charset="0"/>
              <a:cs typeface="Times New Roman" panose="02020603050405020304" pitchFamily="18" charset="0"/>
            </a:endParaRPr>
          </a:p>
          <a:p>
            <a:pPr marL="0" marR="0" indent="0" algn="l" defTabSz="914400" rtl="0" eaLnBrk="0" fontAlgn="base" latinLnBrk="0" hangingPunct="0">
              <a:lnSpc>
                <a:spcPct val="150000"/>
              </a:lnSpc>
              <a:spcBef>
                <a:spcPct val="0"/>
              </a:spcBef>
              <a:spcAft>
                <a:spcPct val="0"/>
              </a:spcAft>
              <a:buClrTx/>
              <a:buSzTx/>
              <a:buFontTx/>
              <a:buNone/>
              <a:tabLst/>
            </a:pPr>
            <a:r>
              <a:rPr lang="de-DE" sz="1400" b="1" dirty="0">
                <a:latin typeface="+mn-lt"/>
                <a:ea typeface="Calibri" panose="020F0502020204030204" pitchFamily="34" charset="0"/>
                <a:cs typeface="Times New Roman" panose="02020603050405020304" pitchFamily="18" charset="0"/>
              </a:rPr>
              <a:t>	„Mit dieser transparenten 	Aussage sind wir auf der 	sicheren Seite und können 	eine neue Zielgruppe 	ansprechen.“</a:t>
            </a:r>
            <a:endParaRPr lang="de-DE" sz="1400" b="1" dirty="0">
              <a:effectLst/>
              <a:latin typeface="+mn-lt"/>
              <a:ea typeface="Calibri" panose="020F0502020204030204" pitchFamily="34" charset="0"/>
              <a:cs typeface="Times New Roman" panose="02020603050405020304" pitchFamily="18" charset="0"/>
            </a:endParaRPr>
          </a:p>
        </p:txBody>
      </p:sp>
      <p:grpSp>
        <p:nvGrpSpPr>
          <p:cNvPr id="3" name="Gruppieren 2">
            <a:extLst>
              <a:ext uri="{FF2B5EF4-FFF2-40B4-BE49-F238E27FC236}">
                <a16:creationId xmlns:a16="http://schemas.microsoft.com/office/drawing/2014/main" id="{83095E6C-5268-496E-8F69-2757FD022782}"/>
              </a:ext>
            </a:extLst>
          </p:cNvPr>
          <p:cNvGrpSpPr/>
          <p:nvPr/>
        </p:nvGrpSpPr>
        <p:grpSpPr>
          <a:xfrm>
            <a:off x="8529662" y="4509120"/>
            <a:ext cx="914400" cy="1341371"/>
            <a:chOff x="7536160" y="4679917"/>
            <a:chExt cx="914400" cy="1341371"/>
          </a:xfrm>
        </p:grpSpPr>
        <p:pic>
          <p:nvPicPr>
            <p:cNvPr id="27" name="Inhaltsplatzhalter 9" descr="Weibliches Profil mit einfarbiger Füllung">
              <a:extLst>
                <a:ext uri="{FF2B5EF4-FFF2-40B4-BE49-F238E27FC236}">
                  <a16:creationId xmlns:a16="http://schemas.microsoft.com/office/drawing/2014/main" id="{B52FAD8C-327A-48A4-85BA-4C413F8A6CA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7536160" y="5106888"/>
              <a:ext cx="914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Textfeld 27">
              <a:extLst>
                <a:ext uri="{FF2B5EF4-FFF2-40B4-BE49-F238E27FC236}">
                  <a16:creationId xmlns:a16="http://schemas.microsoft.com/office/drawing/2014/main" id="{05C4DD15-4B34-4B3D-8F9D-8BC2F80E6832}"/>
                </a:ext>
              </a:extLst>
            </p:cNvPr>
            <p:cNvSpPr txBox="1"/>
            <p:nvPr/>
          </p:nvSpPr>
          <p:spPr>
            <a:xfrm rot="680862">
              <a:off x="7913700" y="4679917"/>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sp>
          <p:nvSpPr>
            <p:cNvPr id="29" name="Textfeld 28">
              <a:extLst>
                <a:ext uri="{FF2B5EF4-FFF2-40B4-BE49-F238E27FC236}">
                  <a16:creationId xmlns:a16="http://schemas.microsoft.com/office/drawing/2014/main" id="{E9B536BA-B593-43E2-BB10-C97712C46EE6}"/>
                </a:ext>
              </a:extLst>
            </p:cNvPr>
            <p:cNvSpPr txBox="1"/>
            <p:nvPr/>
          </p:nvSpPr>
          <p:spPr>
            <a:xfrm rot="20318195">
              <a:off x="7762381" y="4829840"/>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grpSp>
      <p:sp>
        <p:nvSpPr>
          <p:cNvPr id="31" name="Ellipse 30">
            <a:extLst>
              <a:ext uri="{FF2B5EF4-FFF2-40B4-BE49-F238E27FC236}">
                <a16:creationId xmlns:a16="http://schemas.microsoft.com/office/drawing/2014/main" id="{FEF46D9A-94D1-427C-8B04-7114F00A7AD8}"/>
              </a:ext>
            </a:extLst>
          </p:cNvPr>
          <p:cNvSpPr/>
          <p:nvPr/>
        </p:nvSpPr>
        <p:spPr bwMode="auto">
          <a:xfrm>
            <a:off x="551384" y="1700808"/>
            <a:ext cx="386486" cy="392948"/>
          </a:xfrm>
          <a:custGeom>
            <a:avLst/>
            <a:gdLst>
              <a:gd name="connsiteX0" fmla="*/ 0 w 386486"/>
              <a:gd name="connsiteY0" fmla="*/ 196474 h 392948"/>
              <a:gd name="connsiteX1" fmla="*/ 193243 w 386486"/>
              <a:gd name="connsiteY1" fmla="*/ 0 h 392948"/>
              <a:gd name="connsiteX2" fmla="*/ 386486 w 386486"/>
              <a:gd name="connsiteY2" fmla="*/ 196474 h 392948"/>
              <a:gd name="connsiteX3" fmla="*/ 193243 w 386486"/>
              <a:gd name="connsiteY3" fmla="*/ 392948 h 392948"/>
              <a:gd name="connsiteX4" fmla="*/ 0 w 386486"/>
              <a:gd name="connsiteY4" fmla="*/ 196474 h 3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486" h="392948" fill="none" extrusionOk="0">
                <a:moveTo>
                  <a:pt x="0" y="196474"/>
                </a:moveTo>
                <a:cubicBezTo>
                  <a:pt x="-5862" y="91454"/>
                  <a:pt x="96296" y="-12254"/>
                  <a:pt x="193243" y="0"/>
                </a:cubicBezTo>
                <a:cubicBezTo>
                  <a:pt x="318287" y="-4351"/>
                  <a:pt x="385981" y="74718"/>
                  <a:pt x="386486" y="196474"/>
                </a:cubicBezTo>
                <a:cubicBezTo>
                  <a:pt x="368240" y="304256"/>
                  <a:pt x="318672" y="389977"/>
                  <a:pt x="193243" y="392948"/>
                </a:cubicBezTo>
                <a:cubicBezTo>
                  <a:pt x="74412" y="386951"/>
                  <a:pt x="3359" y="306368"/>
                  <a:pt x="0" y="196474"/>
                </a:cubicBezTo>
                <a:close/>
              </a:path>
              <a:path w="386486" h="392948" stroke="0" extrusionOk="0">
                <a:moveTo>
                  <a:pt x="0" y="196474"/>
                </a:moveTo>
                <a:cubicBezTo>
                  <a:pt x="18543" y="88527"/>
                  <a:pt x="97885" y="82"/>
                  <a:pt x="193243" y="0"/>
                </a:cubicBezTo>
                <a:cubicBezTo>
                  <a:pt x="302347" y="4207"/>
                  <a:pt x="385114" y="94567"/>
                  <a:pt x="386486" y="196474"/>
                </a:cubicBezTo>
                <a:cubicBezTo>
                  <a:pt x="388112" y="279683"/>
                  <a:pt x="274648" y="400954"/>
                  <a:pt x="193243" y="392948"/>
                </a:cubicBezTo>
                <a:cubicBezTo>
                  <a:pt x="83540" y="395146"/>
                  <a:pt x="-844" y="288431"/>
                  <a:pt x="0" y="196474"/>
                </a:cubicBezTo>
                <a:close/>
              </a:path>
            </a:pathLst>
          </a:custGeom>
          <a:solidFill>
            <a:srgbClr val="FF7575"/>
          </a:solidFill>
          <a:ln w="9525" cap="flat" cmpd="sng" algn="ctr">
            <a:solidFill>
              <a:schemeClr val="tx1"/>
            </a:solidFill>
            <a:prstDash val="solid"/>
            <a:round/>
            <a:headEnd type="none" w="med" len="med"/>
            <a:tailEnd type="none" w="med" len="med"/>
            <a:extLst>
              <a:ext uri="{C807C97D-BFC1-408E-A445-0C87EB9F89A2}">
                <ask:lineSketchStyleProps xmlns:ask="http://schemas.microsoft.com/office/drawing/2018/sketchyshapes" sd="3599160655">
                  <a:prstGeom prst="ellipse">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rgbClr val="FF3737"/>
              </a:solidFill>
              <a:effectLst/>
              <a:latin typeface="Arial" charset="0"/>
              <a:ea typeface="ＭＳ Ｐゴシック" charset="-128"/>
            </a:endParaRPr>
          </a:p>
        </p:txBody>
      </p:sp>
      <p:sp>
        <p:nvSpPr>
          <p:cNvPr id="32" name="Ellipse 31">
            <a:extLst>
              <a:ext uri="{FF2B5EF4-FFF2-40B4-BE49-F238E27FC236}">
                <a16:creationId xmlns:a16="http://schemas.microsoft.com/office/drawing/2014/main" id="{C79997B5-F60E-431B-A2C5-C2E7F3594BAA}"/>
              </a:ext>
            </a:extLst>
          </p:cNvPr>
          <p:cNvSpPr/>
          <p:nvPr/>
        </p:nvSpPr>
        <p:spPr bwMode="auto">
          <a:xfrm>
            <a:off x="551384" y="3396092"/>
            <a:ext cx="386486" cy="392948"/>
          </a:xfrm>
          <a:custGeom>
            <a:avLst/>
            <a:gdLst>
              <a:gd name="connsiteX0" fmla="*/ 0 w 386486"/>
              <a:gd name="connsiteY0" fmla="*/ 196474 h 392948"/>
              <a:gd name="connsiteX1" fmla="*/ 193243 w 386486"/>
              <a:gd name="connsiteY1" fmla="*/ 0 h 392948"/>
              <a:gd name="connsiteX2" fmla="*/ 386486 w 386486"/>
              <a:gd name="connsiteY2" fmla="*/ 196474 h 392948"/>
              <a:gd name="connsiteX3" fmla="*/ 193243 w 386486"/>
              <a:gd name="connsiteY3" fmla="*/ 392948 h 392948"/>
              <a:gd name="connsiteX4" fmla="*/ 0 w 386486"/>
              <a:gd name="connsiteY4" fmla="*/ 196474 h 3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486" h="392948" fill="none" extrusionOk="0">
                <a:moveTo>
                  <a:pt x="0" y="196474"/>
                </a:moveTo>
                <a:cubicBezTo>
                  <a:pt x="-19" y="97722"/>
                  <a:pt x="62706" y="-6030"/>
                  <a:pt x="193243" y="0"/>
                </a:cubicBezTo>
                <a:cubicBezTo>
                  <a:pt x="295301" y="11849"/>
                  <a:pt x="388702" y="112149"/>
                  <a:pt x="386486" y="196474"/>
                </a:cubicBezTo>
                <a:cubicBezTo>
                  <a:pt x="392831" y="306026"/>
                  <a:pt x="296264" y="395406"/>
                  <a:pt x="193243" y="392948"/>
                </a:cubicBezTo>
                <a:cubicBezTo>
                  <a:pt x="82686" y="397315"/>
                  <a:pt x="2260" y="287298"/>
                  <a:pt x="0" y="196474"/>
                </a:cubicBezTo>
                <a:close/>
              </a:path>
              <a:path w="386486" h="392948" stroke="0" extrusionOk="0">
                <a:moveTo>
                  <a:pt x="0" y="196474"/>
                </a:moveTo>
                <a:cubicBezTo>
                  <a:pt x="-12184" y="105328"/>
                  <a:pt x="71884" y="8298"/>
                  <a:pt x="193243" y="0"/>
                </a:cubicBezTo>
                <a:cubicBezTo>
                  <a:pt x="309817" y="-12902"/>
                  <a:pt x="378030" y="88085"/>
                  <a:pt x="386486" y="196474"/>
                </a:cubicBezTo>
                <a:cubicBezTo>
                  <a:pt x="394719" y="307492"/>
                  <a:pt x="296865" y="401403"/>
                  <a:pt x="193243" y="392948"/>
                </a:cubicBezTo>
                <a:cubicBezTo>
                  <a:pt x="83911" y="394045"/>
                  <a:pt x="18598" y="286863"/>
                  <a:pt x="0" y="196474"/>
                </a:cubicBezTo>
                <a:close/>
              </a:path>
            </a:pathLst>
          </a:custGeom>
          <a:solidFill>
            <a:srgbClr val="FFC000"/>
          </a:solidFill>
          <a:ln w="9525" cap="flat" cmpd="sng" algn="ctr">
            <a:solidFill>
              <a:schemeClr val="tx1"/>
            </a:solidFill>
            <a:prstDash val="solid"/>
            <a:round/>
            <a:headEnd type="none" w="med" len="med"/>
            <a:tailEnd type="none" w="med" len="med"/>
            <a:extLst>
              <a:ext uri="{C807C97D-BFC1-408E-A445-0C87EB9F89A2}">
                <ask:lineSketchStyleProps xmlns:ask="http://schemas.microsoft.com/office/drawing/2018/sketchyshapes" sd="2509851121">
                  <a:prstGeom prst="ellipse">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rgbClr val="FF3737"/>
              </a:solidFill>
              <a:effectLst/>
              <a:latin typeface="Arial" charset="0"/>
              <a:ea typeface="ＭＳ Ｐゴシック" charset="-128"/>
            </a:endParaRPr>
          </a:p>
        </p:txBody>
      </p:sp>
      <p:sp>
        <p:nvSpPr>
          <p:cNvPr id="35" name="Ellipse 34">
            <a:extLst>
              <a:ext uri="{FF2B5EF4-FFF2-40B4-BE49-F238E27FC236}">
                <a16:creationId xmlns:a16="http://schemas.microsoft.com/office/drawing/2014/main" id="{6BCB068A-3C1B-4953-8ACB-2C5EEAFFB6ED}"/>
              </a:ext>
            </a:extLst>
          </p:cNvPr>
          <p:cNvSpPr/>
          <p:nvPr/>
        </p:nvSpPr>
        <p:spPr bwMode="auto">
          <a:xfrm>
            <a:off x="582815" y="4869160"/>
            <a:ext cx="386486" cy="392948"/>
          </a:xfrm>
          <a:custGeom>
            <a:avLst/>
            <a:gdLst>
              <a:gd name="connsiteX0" fmla="*/ 0 w 386486"/>
              <a:gd name="connsiteY0" fmla="*/ 196474 h 392948"/>
              <a:gd name="connsiteX1" fmla="*/ 193243 w 386486"/>
              <a:gd name="connsiteY1" fmla="*/ 0 h 392948"/>
              <a:gd name="connsiteX2" fmla="*/ 386486 w 386486"/>
              <a:gd name="connsiteY2" fmla="*/ 196474 h 392948"/>
              <a:gd name="connsiteX3" fmla="*/ 193243 w 386486"/>
              <a:gd name="connsiteY3" fmla="*/ 392948 h 392948"/>
              <a:gd name="connsiteX4" fmla="*/ 0 w 386486"/>
              <a:gd name="connsiteY4" fmla="*/ 196474 h 392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6486" h="392948" fill="none" extrusionOk="0">
                <a:moveTo>
                  <a:pt x="0" y="196474"/>
                </a:moveTo>
                <a:cubicBezTo>
                  <a:pt x="-5520" y="93917"/>
                  <a:pt x="91035" y="-403"/>
                  <a:pt x="193243" y="0"/>
                </a:cubicBezTo>
                <a:cubicBezTo>
                  <a:pt x="295712" y="-25936"/>
                  <a:pt x="396400" y="64523"/>
                  <a:pt x="386486" y="196474"/>
                </a:cubicBezTo>
                <a:cubicBezTo>
                  <a:pt x="379189" y="320349"/>
                  <a:pt x="295473" y="408273"/>
                  <a:pt x="193243" y="392948"/>
                </a:cubicBezTo>
                <a:cubicBezTo>
                  <a:pt x="71355" y="403381"/>
                  <a:pt x="-24610" y="301413"/>
                  <a:pt x="0" y="196474"/>
                </a:cubicBezTo>
                <a:close/>
              </a:path>
              <a:path w="386486" h="392948" stroke="0" extrusionOk="0">
                <a:moveTo>
                  <a:pt x="0" y="196474"/>
                </a:moveTo>
                <a:cubicBezTo>
                  <a:pt x="-95" y="92357"/>
                  <a:pt x="63031" y="11668"/>
                  <a:pt x="193243" y="0"/>
                </a:cubicBezTo>
                <a:cubicBezTo>
                  <a:pt x="291407" y="-277"/>
                  <a:pt x="383494" y="87157"/>
                  <a:pt x="386486" y="196474"/>
                </a:cubicBezTo>
                <a:cubicBezTo>
                  <a:pt x="365772" y="317187"/>
                  <a:pt x="322195" y="393023"/>
                  <a:pt x="193243" y="392948"/>
                </a:cubicBezTo>
                <a:cubicBezTo>
                  <a:pt x="86085" y="386370"/>
                  <a:pt x="-17018" y="304244"/>
                  <a:pt x="0" y="196474"/>
                </a:cubicBezTo>
                <a:close/>
              </a:path>
            </a:pathLst>
          </a:custGeom>
          <a:solidFill>
            <a:srgbClr val="6DA03A"/>
          </a:solidFill>
          <a:ln w="9525" cap="flat" cmpd="sng" algn="ctr">
            <a:solidFill>
              <a:schemeClr val="tx1"/>
            </a:solidFill>
            <a:prstDash val="solid"/>
            <a:round/>
            <a:headEnd type="none" w="med" len="med"/>
            <a:tailEnd type="none" w="med" len="med"/>
            <a:extLst>
              <a:ext uri="{C807C97D-BFC1-408E-A445-0C87EB9F89A2}">
                <ask:lineSketchStyleProps xmlns:ask="http://schemas.microsoft.com/office/drawing/2018/sketchyshapes" sd="3916285650">
                  <a:prstGeom prst="ellipse">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rgbClr val="FF3737"/>
              </a:solidFill>
              <a:effectLst/>
              <a:latin typeface="Arial" charset="0"/>
              <a:ea typeface="ＭＳ Ｐゴシック" charset="-128"/>
            </a:endParaRPr>
          </a:p>
        </p:txBody>
      </p:sp>
      <p:sp>
        <p:nvSpPr>
          <p:cNvPr id="15"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pic>
        <p:nvPicPr>
          <p:cNvPr id="16" name="Grafik 15" descr="Benutzer mit einfarbiger Füllung">
            <a:extLst>
              <a:ext uri="{FF2B5EF4-FFF2-40B4-BE49-F238E27FC236}">
                <a16:creationId xmlns:a16="http://schemas.microsoft.com/office/drawing/2014/main" id="{6A39AB3E-F04A-4A82-AF1D-1532A685BC7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346956" y="786408"/>
            <a:ext cx="914400" cy="914400"/>
          </a:xfrm>
          <a:prstGeom prst="rect">
            <a:avLst/>
          </a:prstGeom>
        </p:spPr>
      </p:pic>
    </p:spTree>
    <p:extLst>
      <p:ext uri="{BB962C8B-B14F-4D97-AF65-F5344CB8AC3E}">
        <p14:creationId xmlns:p14="http://schemas.microsoft.com/office/powerpoint/2010/main" val="3052801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7167F4-7EA6-47CE-B88F-26B3EB01C381}"/>
              </a:ext>
            </a:extLst>
          </p:cNvPr>
          <p:cNvSpPr>
            <a:spLocks noGrp="1"/>
          </p:cNvSpPr>
          <p:nvPr>
            <p:ph type="title"/>
          </p:nvPr>
        </p:nvSpPr>
        <p:spPr/>
        <p:txBody>
          <a:bodyPr/>
          <a:lstStyle/>
          <a:p>
            <a:r>
              <a:rPr lang="de-DE" dirty="0"/>
              <a:t>Das haben Sie gelernt</a:t>
            </a:r>
          </a:p>
        </p:txBody>
      </p:sp>
      <p:sp>
        <p:nvSpPr>
          <p:cNvPr id="6" name="Foliennummernplatzhalter 5">
            <a:extLst>
              <a:ext uri="{FF2B5EF4-FFF2-40B4-BE49-F238E27FC236}">
                <a16:creationId xmlns:a16="http://schemas.microsoft.com/office/drawing/2014/main" id="{275ED3CA-76C7-41BC-B34F-12671C50DBDB}"/>
              </a:ext>
            </a:extLst>
          </p:cNvPr>
          <p:cNvSpPr>
            <a:spLocks noGrp="1"/>
          </p:cNvSpPr>
          <p:nvPr>
            <p:ph type="sldNum" sz="quarter" idx="4"/>
          </p:nvPr>
        </p:nvSpPr>
        <p:spPr/>
        <p:txBody>
          <a:bodyPr/>
          <a:lstStyle/>
          <a:p>
            <a:fld id="{894680D0-7A83-433A-9719-C4143F27F647}" type="slidenum">
              <a:rPr lang="de-DE" smtClean="0"/>
              <a:pPr/>
              <a:t>28</a:t>
            </a:fld>
            <a:endParaRPr lang="de-DE" dirty="0"/>
          </a:p>
        </p:txBody>
      </p:sp>
      <p:grpSp>
        <p:nvGrpSpPr>
          <p:cNvPr id="7" name="Gruppieren 6">
            <a:extLst>
              <a:ext uri="{FF2B5EF4-FFF2-40B4-BE49-F238E27FC236}">
                <a16:creationId xmlns:a16="http://schemas.microsoft.com/office/drawing/2014/main" id="{ABDBB2C0-2935-4BE5-94FB-26A0F3535CE3}"/>
              </a:ext>
            </a:extLst>
          </p:cNvPr>
          <p:cNvGrpSpPr/>
          <p:nvPr/>
        </p:nvGrpSpPr>
        <p:grpSpPr>
          <a:xfrm>
            <a:off x="2567608" y="2480455"/>
            <a:ext cx="7216916" cy="3332353"/>
            <a:chOff x="602281" y="3334968"/>
            <a:chExt cx="4367880" cy="3332353"/>
          </a:xfrm>
        </p:grpSpPr>
        <p:sp>
          <p:nvSpPr>
            <p:cNvPr id="8" name="Textfeld 7">
              <a:extLst>
                <a:ext uri="{FF2B5EF4-FFF2-40B4-BE49-F238E27FC236}">
                  <a16:creationId xmlns:a16="http://schemas.microsoft.com/office/drawing/2014/main" id="{631DE642-4625-4C88-A6BB-A7EEB09C67ED}"/>
                </a:ext>
              </a:extLst>
            </p:cNvPr>
            <p:cNvSpPr txBox="1"/>
            <p:nvPr/>
          </p:nvSpPr>
          <p:spPr>
            <a:xfrm>
              <a:off x="602281" y="3383280"/>
              <a:ext cx="4367880" cy="3284041"/>
            </a:xfrm>
            <a:prstGeom prst="rect">
              <a:avLst/>
            </a:prstGeom>
            <a:noFill/>
          </p:spPr>
          <p:txBody>
            <a:bodyPr wrap="square" rtlCol="0">
              <a:spAutoFit/>
            </a:bodyPr>
            <a:lstStyle/>
            <a:p>
              <a:pPr algn="l">
                <a:lnSpc>
                  <a:spcPct val="150000"/>
                </a:lnSpc>
              </a:pPr>
              <a:r>
                <a:rPr lang="de-DE" sz="1400" b="1" dirty="0"/>
                <a:t>Das haben Sie gelernt:</a:t>
              </a:r>
            </a:p>
            <a:p>
              <a:pPr algn="l">
                <a:lnSpc>
                  <a:spcPct val="150000"/>
                </a:lnSpc>
              </a:pPr>
              <a:r>
                <a:rPr lang="de-DE" sz="1400" dirty="0"/>
                <a:t>Sie haben erfahren, wie Sie Aussagen über Ihren betrieblichen Klimaschutz formulieren können, sodass sie </a:t>
              </a:r>
              <a:r>
                <a:rPr lang="de-DE" sz="1400" b="1" dirty="0"/>
                <a:t>möglichst transparent </a:t>
              </a:r>
              <a:r>
                <a:rPr lang="de-DE" sz="1400" dirty="0"/>
                <a:t>sind und </a:t>
              </a:r>
              <a:r>
                <a:rPr lang="de-DE" sz="1400" b="1" dirty="0"/>
                <a:t>maßgeschneidert</a:t>
              </a:r>
              <a:r>
                <a:rPr lang="de-DE" sz="1400" dirty="0"/>
                <a:t> für Ihre </a:t>
              </a:r>
              <a:r>
                <a:rPr lang="de-DE" sz="1400" b="1" dirty="0"/>
                <a:t>Zielgruppe</a:t>
              </a:r>
              <a:r>
                <a:rPr lang="de-DE" sz="1400" dirty="0"/>
                <a:t>. Sie wissen jetzt, weshalb die sorgfältige, externe Kommunikation über Ihr Klimaengagement so wichtig ist.</a:t>
              </a:r>
            </a:p>
            <a:p>
              <a:pPr algn="l">
                <a:lnSpc>
                  <a:spcPct val="150000"/>
                </a:lnSpc>
              </a:pPr>
              <a:r>
                <a:rPr lang="de-DE" sz="1400" dirty="0"/>
                <a:t>Viel Spaß bei der Umsetzung unserer Kommunikationstipps!</a:t>
              </a:r>
            </a:p>
            <a:p>
              <a:pPr algn="l">
                <a:lnSpc>
                  <a:spcPct val="150000"/>
                </a:lnSpc>
              </a:pPr>
              <a:endParaRPr lang="de-DE" sz="1400" dirty="0"/>
            </a:p>
            <a:p>
              <a:pPr algn="l">
                <a:lnSpc>
                  <a:spcPct val="150000"/>
                </a:lnSpc>
              </a:pPr>
              <a:r>
                <a:rPr lang="de-DE" sz="1400" dirty="0"/>
                <a:t>Auf den folgenden zwei Folien finden Sie abschließend eine beispielhafte Auflistung möglicher Kommunikationskanäle, über die Sie kommunizieren können.</a:t>
              </a:r>
            </a:p>
            <a:p>
              <a:pPr algn="l">
                <a:lnSpc>
                  <a:spcPct val="150000"/>
                </a:lnSpc>
              </a:pPr>
              <a:endParaRPr lang="de-DE" sz="1400" dirty="0"/>
            </a:p>
          </p:txBody>
        </p:sp>
        <p:cxnSp>
          <p:nvCxnSpPr>
            <p:cNvPr id="9" name="Gerader Verbinder 8">
              <a:extLst>
                <a:ext uri="{FF2B5EF4-FFF2-40B4-BE49-F238E27FC236}">
                  <a16:creationId xmlns:a16="http://schemas.microsoft.com/office/drawing/2014/main" id="{091F72AF-5CBA-4622-ACF3-98B84CA63B52}"/>
                </a:ext>
              </a:extLst>
            </p:cNvPr>
            <p:cNvCxnSpPr/>
            <p:nvPr/>
          </p:nvCxnSpPr>
          <p:spPr bwMode="auto">
            <a:xfrm>
              <a:off x="648000" y="3334968"/>
              <a:ext cx="4007840" cy="0"/>
            </a:xfrm>
            <a:prstGeom prst="line">
              <a:avLst/>
            </a:prstGeom>
            <a:solidFill>
              <a:schemeClr val="accent1"/>
            </a:solidFill>
            <a:ln w="76200" cap="flat" cmpd="thickThin"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r Verbinder 9">
              <a:extLst>
                <a:ext uri="{FF2B5EF4-FFF2-40B4-BE49-F238E27FC236}">
                  <a16:creationId xmlns:a16="http://schemas.microsoft.com/office/drawing/2014/main" id="{8569BFFA-3D3B-40C8-AE02-3A06F9781E3F}"/>
                </a:ext>
              </a:extLst>
            </p:cNvPr>
            <p:cNvCxnSpPr/>
            <p:nvPr/>
          </p:nvCxnSpPr>
          <p:spPr bwMode="auto">
            <a:xfrm>
              <a:off x="602281" y="6443753"/>
              <a:ext cx="4085650" cy="0"/>
            </a:xfrm>
            <a:prstGeom prst="line">
              <a:avLst/>
            </a:prstGeom>
            <a:solidFill>
              <a:schemeClr val="accent1"/>
            </a:solidFill>
            <a:ln w="76200" cap="flat" cmpd="thinThick"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2" name="Gruppieren 11">
            <a:extLst>
              <a:ext uri="{FF2B5EF4-FFF2-40B4-BE49-F238E27FC236}">
                <a16:creationId xmlns:a16="http://schemas.microsoft.com/office/drawing/2014/main" id="{5DE4B85C-3E3F-4E06-B4A4-010E01ADEAC4}"/>
              </a:ext>
            </a:extLst>
          </p:cNvPr>
          <p:cNvGrpSpPr/>
          <p:nvPr/>
        </p:nvGrpSpPr>
        <p:grpSpPr>
          <a:xfrm>
            <a:off x="2010493" y="1764975"/>
            <a:ext cx="1259340" cy="1048887"/>
            <a:chOff x="949883" y="2289940"/>
            <a:chExt cx="1259340" cy="1048887"/>
          </a:xfrm>
        </p:grpSpPr>
        <p:pic>
          <p:nvPicPr>
            <p:cNvPr id="13" name="Grafik 12" descr="Glühlampe mit einfarbiger Füllung">
              <a:extLst>
                <a:ext uri="{FF2B5EF4-FFF2-40B4-BE49-F238E27FC236}">
                  <a16:creationId xmlns:a16="http://schemas.microsoft.com/office/drawing/2014/main" id="{4C466C71-400C-44CF-983C-3AB1FF471BB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20315500">
              <a:off x="949883" y="2666088"/>
              <a:ext cx="672739" cy="672739"/>
            </a:xfrm>
            <a:prstGeom prst="rect">
              <a:avLst/>
            </a:prstGeom>
          </p:spPr>
        </p:pic>
        <p:pic>
          <p:nvPicPr>
            <p:cNvPr id="14" name="Grafik 13" descr="Glühbirne und Zahnrad mit einfarbiger Füllung">
              <a:extLst>
                <a:ext uri="{FF2B5EF4-FFF2-40B4-BE49-F238E27FC236}">
                  <a16:creationId xmlns:a16="http://schemas.microsoft.com/office/drawing/2014/main" id="{3DEDB1CD-438B-46EB-8ACF-4925C2B62A1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652984">
              <a:off x="1536483" y="2289940"/>
              <a:ext cx="672740" cy="672740"/>
            </a:xfrm>
            <a:prstGeom prst="rect">
              <a:avLst/>
            </a:prstGeom>
          </p:spPr>
        </p:pic>
      </p:grpSp>
      <p:sp>
        <p:nvSpPr>
          <p:cNvPr id="15"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887145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A97DC0-64ED-4942-91F6-AB5356498A9C}"/>
              </a:ext>
            </a:extLst>
          </p:cNvPr>
          <p:cNvSpPr>
            <a:spLocks noGrp="1"/>
          </p:cNvSpPr>
          <p:nvPr>
            <p:ph type="title"/>
          </p:nvPr>
        </p:nvSpPr>
        <p:spPr/>
        <p:txBody>
          <a:bodyPr/>
          <a:lstStyle/>
          <a:p>
            <a:r>
              <a:rPr lang="de-DE" dirty="0"/>
              <a:t>Mögliche Kanäle für schriftliche externe Kommunikation</a:t>
            </a:r>
          </a:p>
        </p:txBody>
      </p:sp>
      <p:sp>
        <p:nvSpPr>
          <p:cNvPr id="6" name="Foliennummernplatzhalter 5">
            <a:extLst>
              <a:ext uri="{FF2B5EF4-FFF2-40B4-BE49-F238E27FC236}">
                <a16:creationId xmlns:a16="http://schemas.microsoft.com/office/drawing/2014/main" id="{2105D6D9-01FD-46E7-B3EC-438C50F8CC99}"/>
              </a:ext>
            </a:extLst>
          </p:cNvPr>
          <p:cNvSpPr>
            <a:spLocks noGrp="1"/>
          </p:cNvSpPr>
          <p:nvPr>
            <p:ph type="sldNum" sz="quarter" idx="4"/>
          </p:nvPr>
        </p:nvSpPr>
        <p:spPr/>
        <p:txBody>
          <a:bodyPr/>
          <a:lstStyle/>
          <a:p>
            <a:fld id="{894680D0-7A83-433A-9719-C4143F27F647}" type="slidenum">
              <a:rPr lang="de-DE" smtClean="0"/>
              <a:pPr/>
              <a:t>29</a:t>
            </a:fld>
            <a:endParaRPr lang="de-DE" dirty="0"/>
          </a:p>
        </p:txBody>
      </p:sp>
      <p:graphicFrame>
        <p:nvGraphicFramePr>
          <p:cNvPr id="9" name="Tabelle 8">
            <a:extLst>
              <a:ext uri="{FF2B5EF4-FFF2-40B4-BE49-F238E27FC236}">
                <a16:creationId xmlns:a16="http://schemas.microsoft.com/office/drawing/2014/main" id="{831B8F24-0C5D-41C2-8D3B-E4C0A135301D}"/>
              </a:ext>
            </a:extLst>
          </p:cNvPr>
          <p:cNvGraphicFramePr>
            <a:graphicFrameLocks noGrp="1"/>
          </p:cNvGraphicFramePr>
          <p:nvPr>
            <p:extLst>
              <p:ext uri="{D42A27DB-BD31-4B8C-83A1-F6EECF244321}">
                <p14:modId xmlns:p14="http://schemas.microsoft.com/office/powerpoint/2010/main" val="2914805372"/>
              </p:ext>
            </p:extLst>
          </p:nvPr>
        </p:nvGraphicFramePr>
        <p:xfrm>
          <a:off x="119336" y="1700808"/>
          <a:ext cx="11881318" cy="4817765"/>
        </p:xfrm>
        <a:graphic>
          <a:graphicData uri="http://schemas.openxmlformats.org/drawingml/2006/table">
            <a:tbl>
              <a:tblPr>
                <a:tableStyleId>{5C22544A-7EE6-4342-B048-85BDC9FD1C3A}</a:tableStyleId>
              </a:tblPr>
              <a:tblGrid>
                <a:gridCol w="1662364">
                  <a:extLst>
                    <a:ext uri="{9D8B030D-6E8A-4147-A177-3AD203B41FA5}">
                      <a16:colId xmlns:a16="http://schemas.microsoft.com/office/drawing/2014/main" val="2535369438"/>
                    </a:ext>
                  </a:extLst>
                </a:gridCol>
                <a:gridCol w="3202347">
                  <a:extLst>
                    <a:ext uri="{9D8B030D-6E8A-4147-A177-3AD203B41FA5}">
                      <a16:colId xmlns:a16="http://schemas.microsoft.com/office/drawing/2014/main" val="3242258395"/>
                    </a:ext>
                  </a:extLst>
                </a:gridCol>
                <a:gridCol w="3814260">
                  <a:extLst>
                    <a:ext uri="{9D8B030D-6E8A-4147-A177-3AD203B41FA5}">
                      <a16:colId xmlns:a16="http://schemas.microsoft.com/office/drawing/2014/main" val="4091063119"/>
                    </a:ext>
                  </a:extLst>
                </a:gridCol>
                <a:gridCol w="3202347">
                  <a:extLst>
                    <a:ext uri="{9D8B030D-6E8A-4147-A177-3AD203B41FA5}">
                      <a16:colId xmlns:a16="http://schemas.microsoft.com/office/drawing/2014/main" val="3351819616"/>
                    </a:ext>
                  </a:extLst>
                </a:gridCol>
              </a:tblGrid>
              <a:tr h="386508">
                <a:tc>
                  <a:txBody>
                    <a:bodyPr/>
                    <a:lstStyle/>
                    <a:p>
                      <a:pPr algn="ctr" fontAlgn="b"/>
                      <a:r>
                        <a:rPr lang="de-DE" sz="1400" b="1" u="none" strike="noStrike" dirty="0">
                          <a:effectLst/>
                        </a:rPr>
                        <a:t>Kanal</a:t>
                      </a:r>
                      <a:endParaRPr lang="de-DE" sz="1400" b="1" i="0" u="none" strike="noStrike" dirty="0">
                        <a:solidFill>
                          <a:srgbClr val="000000"/>
                        </a:solidFill>
                        <a:effectLst/>
                        <a:latin typeface="Calibri" panose="020F0502020204030204" pitchFamily="34" charset="0"/>
                      </a:endParaRPr>
                    </a:p>
                  </a:txBody>
                  <a:tcPr marL="4971" marR="4971" marT="4971" marB="0" anchor="ctr">
                    <a:lnB w="12700" cap="flat" cmpd="sng" algn="ctr">
                      <a:solidFill>
                        <a:schemeClr val="tx1"/>
                      </a:solidFill>
                      <a:prstDash val="solid"/>
                      <a:round/>
                      <a:headEnd type="none" w="med" len="med"/>
                      <a:tailEnd type="none" w="med" len="med"/>
                    </a:lnB>
                    <a:noFill/>
                  </a:tcPr>
                </a:tc>
                <a:tc>
                  <a:txBody>
                    <a:bodyPr/>
                    <a:lstStyle/>
                    <a:p>
                      <a:pPr lvl="1" algn="l" fontAlgn="b"/>
                      <a:r>
                        <a:rPr lang="de-DE" sz="1400" b="1" u="none" strike="noStrike" dirty="0">
                          <a:effectLst/>
                        </a:rPr>
                        <a:t>Herausstellungsmerkmale</a:t>
                      </a:r>
                      <a:endParaRPr lang="de-DE" sz="1400" b="1" i="0" u="none" strike="noStrike" dirty="0">
                        <a:solidFill>
                          <a:srgbClr val="000000"/>
                        </a:solidFill>
                        <a:effectLst/>
                        <a:latin typeface="Calibri" panose="020F0502020204030204" pitchFamily="34" charset="0"/>
                      </a:endParaRPr>
                    </a:p>
                  </a:txBody>
                  <a:tcPr marL="4971" marR="4971" marT="4971" marB="0" anchor="ctr">
                    <a:lnB w="12700" cap="flat" cmpd="sng" algn="ctr">
                      <a:solidFill>
                        <a:schemeClr val="tx1"/>
                      </a:solidFill>
                      <a:prstDash val="solid"/>
                      <a:round/>
                      <a:headEnd type="none" w="med" len="med"/>
                      <a:tailEnd type="none" w="med" len="med"/>
                    </a:lnB>
                    <a:noFill/>
                  </a:tcPr>
                </a:tc>
                <a:tc>
                  <a:txBody>
                    <a:bodyPr/>
                    <a:lstStyle/>
                    <a:p>
                      <a:pPr lvl="1" algn="l" fontAlgn="b"/>
                      <a:r>
                        <a:rPr lang="de-DE" sz="1400" b="1" u="none" strike="noStrike" dirty="0">
                          <a:effectLst/>
                        </a:rPr>
                        <a:t>Geeignete Botschaften</a:t>
                      </a:r>
                      <a:endParaRPr lang="de-DE" sz="1400" b="1" i="0" u="none" strike="noStrike" dirty="0">
                        <a:solidFill>
                          <a:srgbClr val="000000"/>
                        </a:solidFill>
                        <a:effectLst/>
                        <a:latin typeface="Calibri" panose="020F0502020204030204" pitchFamily="34" charset="0"/>
                      </a:endParaRPr>
                    </a:p>
                  </a:txBody>
                  <a:tcPr marL="4971" marR="4971" marT="4971" marB="0" anchor="ctr">
                    <a:lnB w="12700" cap="flat" cmpd="sng" algn="ctr">
                      <a:solidFill>
                        <a:schemeClr val="tx1"/>
                      </a:solidFill>
                      <a:prstDash val="solid"/>
                      <a:round/>
                      <a:headEnd type="none" w="med" len="med"/>
                      <a:tailEnd type="none" w="med" len="med"/>
                    </a:lnB>
                    <a:noFill/>
                  </a:tcPr>
                </a:tc>
                <a:tc>
                  <a:txBody>
                    <a:bodyPr/>
                    <a:lstStyle/>
                    <a:p>
                      <a:pPr lvl="1" algn="l" fontAlgn="b"/>
                      <a:r>
                        <a:rPr lang="de-DE" sz="1400" b="1" u="none" strike="noStrike" dirty="0">
                          <a:effectLst/>
                        </a:rPr>
                        <a:t>Ziel</a:t>
                      </a:r>
                      <a:endParaRPr lang="de-DE" sz="1400" b="1" i="0" u="none" strike="noStrike" dirty="0">
                        <a:solidFill>
                          <a:srgbClr val="000000"/>
                        </a:solidFill>
                        <a:effectLst/>
                        <a:latin typeface="Calibri" panose="020F0502020204030204" pitchFamily="34" charset="0"/>
                      </a:endParaRPr>
                    </a:p>
                  </a:txBody>
                  <a:tcPr marL="4971" marR="4971" marT="4971"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0379258"/>
                  </a:ext>
                </a:extLst>
              </a:tr>
              <a:tr h="1349085">
                <a:tc>
                  <a:txBody>
                    <a:bodyPr/>
                    <a:lstStyle/>
                    <a:p>
                      <a:pPr algn="ctr" fontAlgn="b"/>
                      <a:r>
                        <a:rPr lang="de-DE" sz="1400" u="none" strike="noStrike" dirty="0">
                          <a:effectLst/>
                        </a:rPr>
                        <a:t>Pressemitteilungen</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400" u="none" strike="noStrike" dirty="0">
                          <a:effectLst/>
                        </a:rPr>
                        <a:t>Kurze Mitteilungen über Ihr Unternehmen, die über journalistische Plattformen an die breite Öffentlichkeit gelangen </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400" u="none" strike="noStrike" dirty="0">
                          <a:effectLst/>
                        </a:rPr>
                        <a:t>Berichterstattung über Ereignisse, z. B.:</a:t>
                      </a:r>
                    </a:p>
                    <a:p>
                      <a:pPr marL="285750" indent="-285750" algn="l" fontAlgn="b">
                        <a:buFont typeface="Arial" panose="020B0604020202020204" pitchFamily="34" charset="0"/>
                        <a:buChar char="•"/>
                      </a:pPr>
                      <a:r>
                        <a:rPr lang="de-DE" sz="1400" u="none" strike="noStrike" dirty="0">
                          <a:effectLst/>
                        </a:rPr>
                        <a:t>Einführung Klimamanagement</a:t>
                      </a:r>
                    </a:p>
                    <a:p>
                      <a:pPr marL="285750" indent="-285750" algn="l" fontAlgn="b">
                        <a:buFont typeface="Arial" panose="020B0604020202020204" pitchFamily="34" charset="0"/>
                        <a:buChar char="•"/>
                      </a:pPr>
                      <a:r>
                        <a:rPr lang="de-DE" sz="1400" u="none" strike="noStrike" dirty="0">
                          <a:effectLst/>
                        </a:rPr>
                        <a:t>konkrete Klimaschutzmaßnahmen (Umsetzung und Auswirkungen)</a:t>
                      </a: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fontAlgn="b">
                        <a:buFont typeface="Arial" panose="020B0604020202020204" pitchFamily="34" charset="0"/>
                        <a:buChar char="•"/>
                      </a:pPr>
                      <a:r>
                        <a:rPr lang="de-DE" sz="1400" u="none" strike="noStrike" dirty="0">
                          <a:effectLst/>
                        </a:rPr>
                        <a:t>Glaubwürdigkeit und Ansehen </a:t>
                      </a:r>
                    </a:p>
                    <a:p>
                      <a:pPr marL="285750" indent="-285750" algn="l" fontAlgn="b">
                        <a:buFont typeface="Arial" panose="020B0604020202020204" pitchFamily="34" charset="0"/>
                        <a:buChar char="•"/>
                      </a:pPr>
                      <a:r>
                        <a:rPr lang="de-DE" sz="1400" u="none" strike="noStrike" dirty="0">
                          <a:effectLst/>
                        </a:rPr>
                        <a:t>langfristiges Vertrauen </a:t>
                      </a:r>
                    </a:p>
                    <a:p>
                      <a:pPr marL="285750" indent="-285750" algn="l" fontAlgn="b">
                        <a:buFont typeface="Arial" panose="020B0604020202020204" pitchFamily="34" charset="0"/>
                        <a:buChar char="•"/>
                      </a:pPr>
                      <a:r>
                        <a:rPr lang="de-DE" sz="1400" u="none" strike="noStrike" dirty="0">
                          <a:effectLst/>
                        </a:rPr>
                        <a:t>Akzeptanz bei wichtigen Stakeholdern</a:t>
                      </a:r>
                    </a:p>
                    <a:p>
                      <a:pPr marL="285750" indent="-285750" algn="l" fontAlgn="b">
                        <a:buFont typeface="Arial" panose="020B0604020202020204" pitchFamily="34" charset="0"/>
                        <a:buChar char="•"/>
                      </a:pPr>
                      <a:r>
                        <a:rPr lang="de-DE" sz="1400" u="none" strike="noStrike" dirty="0">
                          <a:effectLst/>
                        </a:rPr>
                        <a:t>Kundenbindung und -</a:t>
                      </a:r>
                      <a:r>
                        <a:rPr lang="de-DE" sz="1400" u="none" strike="noStrike" dirty="0" err="1">
                          <a:effectLst/>
                        </a:rPr>
                        <a:t>neugewinnung</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7973964"/>
                  </a:ext>
                </a:extLst>
              </a:tr>
              <a:tr h="1797041">
                <a:tc>
                  <a:txBody>
                    <a:bodyPr/>
                    <a:lstStyle/>
                    <a:p>
                      <a:pPr algn="ctr" fontAlgn="b"/>
                      <a:r>
                        <a:rPr lang="de-DE" sz="1400" u="none" strike="noStrike" dirty="0">
                          <a:effectLst/>
                        </a:rPr>
                        <a:t>Internetauftritt</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400" u="none" strike="noStrike" dirty="0">
                          <a:effectLst/>
                        </a:rPr>
                        <a:t>Anlaufstelle für Interessierte, Kunden, Geschäftspartner für alle Fragen und Anliegen rund um Ihr Unternehmen</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fontAlgn="b">
                        <a:buFont typeface="Arial" panose="020B0604020202020204" pitchFamily="34" charset="0"/>
                        <a:buChar char="•"/>
                      </a:pPr>
                      <a:r>
                        <a:rPr lang="de-DE" sz="1400" u="none" strike="noStrike" dirty="0">
                          <a:effectLst/>
                        </a:rPr>
                        <a:t>Ausführlichere Informationen, auch Hintergrundinformationen möglich </a:t>
                      </a:r>
                    </a:p>
                    <a:p>
                      <a:pPr marL="285750" indent="-285750" algn="l" fontAlgn="b">
                        <a:buFont typeface="Arial" panose="020B0604020202020204" pitchFamily="34" charset="0"/>
                        <a:buChar char="•"/>
                      </a:pPr>
                      <a:r>
                        <a:rPr lang="de-DE" sz="1400" u="none" strike="noStrike" dirty="0">
                          <a:effectLst/>
                        </a:rPr>
                        <a:t>Umweltzeichen zu Initiativen, an denen Sie teilnehmen oder zu Standards, die Sie befolgen (z. B. EMAS, ISO 14001)</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fontAlgn="b">
                        <a:buFont typeface="Arial" panose="020B0604020202020204" pitchFamily="34" charset="0"/>
                        <a:buChar char="•"/>
                      </a:pPr>
                      <a:r>
                        <a:rPr lang="de-DE" sz="1400" u="none" strike="noStrike" dirty="0">
                          <a:effectLst/>
                        </a:rPr>
                        <a:t>Vorstellung und Repräsentation Ihres Unternehmens und Ihres Produkt- und Dienstleistungsportfolios</a:t>
                      </a:r>
                    </a:p>
                    <a:p>
                      <a:pPr marL="285750" indent="-285750" algn="l" fontAlgn="b">
                        <a:buFont typeface="Arial" panose="020B0604020202020204" pitchFamily="34" charset="0"/>
                        <a:buChar char="•"/>
                      </a:pPr>
                      <a:r>
                        <a:rPr lang="de-DE" sz="1400" u="none" strike="noStrike" dirty="0">
                          <a:effectLst/>
                        </a:rPr>
                        <a:t>Informationen für Interessierte</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4864822"/>
                  </a:ext>
                </a:extLst>
              </a:tr>
              <a:tr h="901130">
                <a:tc>
                  <a:txBody>
                    <a:bodyPr/>
                    <a:lstStyle/>
                    <a:p>
                      <a:pPr algn="ctr" fontAlgn="b"/>
                      <a:endParaRPr lang="de-DE" sz="1400" u="none" strike="noStrike" dirty="0">
                        <a:effectLst/>
                      </a:endParaRPr>
                    </a:p>
                    <a:p>
                      <a:pPr algn="ctr" fontAlgn="b"/>
                      <a:r>
                        <a:rPr lang="de-DE" sz="1400" u="none" strike="noStrike" dirty="0">
                          <a:effectLst/>
                        </a:rPr>
                        <a:t>Newsletter</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noFill/>
                  </a:tcPr>
                </a:tc>
                <a:tc>
                  <a:txBody>
                    <a:bodyPr/>
                    <a:lstStyle/>
                    <a:p>
                      <a:pPr algn="l" fontAlgn="b"/>
                      <a:r>
                        <a:rPr lang="de-DE" sz="1400" u="none" strike="noStrike" dirty="0">
                          <a:effectLst/>
                        </a:rPr>
                        <a:t>Regelmäßige Informationen für Stammkunden über Geschehnisse, Aktionen und Veranstaltungen in Ihrem Unternehmen</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noFill/>
                  </a:tcPr>
                </a:tc>
                <a:tc>
                  <a:txBody>
                    <a:bodyPr/>
                    <a:lstStyle/>
                    <a:p>
                      <a:pPr algn="l" fontAlgn="b"/>
                      <a:endParaRPr lang="de-DE" sz="1400" u="none" strike="noStrike" dirty="0">
                        <a:effectLst/>
                      </a:endParaRPr>
                    </a:p>
                    <a:p>
                      <a:pPr algn="l" fontAlgn="b"/>
                      <a:r>
                        <a:rPr lang="de-DE" sz="1400" u="none" strike="noStrike" dirty="0">
                          <a:effectLst/>
                        </a:rPr>
                        <a:t>Ereignisse, z. B.:</a:t>
                      </a:r>
                    </a:p>
                    <a:p>
                      <a:pPr marL="285750" indent="-285750" algn="l" fontAlgn="b">
                        <a:buFont typeface="Arial" panose="020B0604020202020204" pitchFamily="34" charset="0"/>
                        <a:buChar char="•"/>
                      </a:pPr>
                      <a:r>
                        <a:rPr lang="de-DE" sz="1400" u="none" strike="noStrike" dirty="0">
                          <a:effectLst/>
                        </a:rPr>
                        <a:t>Einführung Klimamanagement</a:t>
                      </a:r>
                    </a:p>
                    <a:p>
                      <a:pPr marL="285750" indent="-285750" algn="l" fontAlgn="b">
                        <a:buFont typeface="Arial" panose="020B0604020202020204" pitchFamily="34" charset="0"/>
                        <a:buChar char="•"/>
                      </a:pPr>
                      <a:r>
                        <a:rPr lang="de-DE" sz="1400" u="none" strike="noStrike" dirty="0">
                          <a:effectLst/>
                        </a:rPr>
                        <a:t>konkrete Klimaschutzmaßnahmen (Umsetzung und Auswirkungen)</a:t>
                      </a:r>
                      <a:endParaRPr lang="de-DE" sz="1400" b="0" i="0" u="none" strike="noStrike" dirty="0">
                        <a:solidFill>
                          <a:srgbClr val="000000"/>
                        </a:solidFill>
                        <a:effectLst/>
                        <a:latin typeface="Calibri" panose="020F0502020204030204" pitchFamily="34" charset="0"/>
                      </a:endParaRPr>
                    </a:p>
                    <a:p>
                      <a:pPr marL="0" indent="0" algn="l" fontAlgn="b">
                        <a:buFont typeface="Arial" panose="020B0604020202020204" pitchFamily="34" charset="0"/>
                        <a:buNone/>
                      </a:pP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noFill/>
                  </a:tcPr>
                </a:tc>
                <a:tc>
                  <a:txBody>
                    <a:bodyPr/>
                    <a:lstStyle/>
                    <a:p>
                      <a:pPr marL="285750" indent="-285750" algn="l" fontAlgn="b">
                        <a:buFont typeface="Arial" panose="020B0604020202020204" pitchFamily="34" charset="0"/>
                        <a:buChar char="•"/>
                      </a:pPr>
                      <a:r>
                        <a:rPr lang="de-DE" sz="1400" u="none" strike="noStrike" dirty="0">
                          <a:effectLst/>
                        </a:rPr>
                        <a:t>Kundenbindung</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586496896"/>
                  </a:ext>
                </a:extLst>
              </a:tr>
            </a:tbl>
          </a:graphicData>
        </a:graphic>
      </p:graphicFrame>
      <p:pic>
        <p:nvPicPr>
          <p:cNvPr id="4" name="Grafik 3" descr="Volltreffer mit einfarbiger Füllung">
            <a:extLst>
              <a:ext uri="{FF2B5EF4-FFF2-40B4-BE49-F238E27FC236}">
                <a16:creationId xmlns:a16="http://schemas.microsoft.com/office/drawing/2014/main" id="{8F465ED8-86F4-4376-B05B-A53F0A509BA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32304" y="1709364"/>
            <a:ext cx="360041" cy="360041"/>
          </a:xfrm>
          <a:prstGeom prst="rect">
            <a:avLst/>
          </a:prstGeom>
        </p:spPr>
      </p:pic>
      <p:pic>
        <p:nvPicPr>
          <p:cNvPr id="13" name="Grafik 12" descr="E-Mail mit einfarbiger Füllung">
            <a:extLst>
              <a:ext uri="{FF2B5EF4-FFF2-40B4-BE49-F238E27FC236}">
                <a16:creationId xmlns:a16="http://schemas.microsoft.com/office/drawing/2014/main" id="{9831EFE9-131B-497D-B1CA-EF81C324C20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69402" y="5445224"/>
            <a:ext cx="358046" cy="358046"/>
          </a:xfrm>
          <a:prstGeom prst="rect">
            <a:avLst/>
          </a:prstGeom>
        </p:spPr>
      </p:pic>
      <p:pic>
        <p:nvPicPr>
          <p:cNvPr id="15" name="Grafik 14" descr="Internet mit einfarbiger Füllung">
            <a:extLst>
              <a:ext uri="{FF2B5EF4-FFF2-40B4-BE49-F238E27FC236}">
                <a16:creationId xmlns:a16="http://schemas.microsoft.com/office/drawing/2014/main" id="{09CB4A66-E807-45C8-A561-407B1464BEB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4222" y="3746559"/>
            <a:ext cx="544831" cy="544831"/>
          </a:xfrm>
          <a:prstGeom prst="rect">
            <a:avLst/>
          </a:prstGeom>
        </p:spPr>
      </p:pic>
      <p:pic>
        <p:nvPicPr>
          <p:cNvPr id="17" name="Grafik 16" descr="Zeitung mit einfarbiger Füllung">
            <a:extLst>
              <a:ext uri="{FF2B5EF4-FFF2-40B4-BE49-F238E27FC236}">
                <a16:creationId xmlns:a16="http://schemas.microsoft.com/office/drawing/2014/main" id="{87E72288-2844-46DE-88F1-E8EF107B74C3}"/>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19451" y="2224687"/>
            <a:ext cx="440461" cy="440461"/>
          </a:xfrm>
          <a:prstGeom prst="rect">
            <a:avLst/>
          </a:prstGeom>
        </p:spPr>
      </p:pic>
      <p:pic>
        <p:nvPicPr>
          <p:cNvPr id="21" name="Grafik 20" descr="Schneeflocke mit einfarbiger Füllung">
            <a:extLst>
              <a:ext uri="{FF2B5EF4-FFF2-40B4-BE49-F238E27FC236}">
                <a16:creationId xmlns:a16="http://schemas.microsoft.com/office/drawing/2014/main" id="{42196746-E8A3-4595-9B2C-C78C56927F4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806097" y="1659377"/>
            <a:ext cx="473479" cy="473479"/>
          </a:xfrm>
          <a:prstGeom prst="rect">
            <a:avLst/>
          </a:prstGeom>
        </p:spPr>
      </p:pic>
      <p:pic>
        <p:nvPicPr>
          <p:cNvPr id="23" name="Grafik 22" descr="Untertitel mit einfarbiger Füllung">
            <a:extLst>
              <a:ext uri="{FF2B5EF4-FFF2-40B4-BE49-F238E27FC236}">
                <a16:creationId xmlns:a16="http://schemas.microsoft.com/office/drawing/2014/main" id="{6632DA62-77BE-49E3-9BC7-F1B07D85ACA7}"/>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087888" y="1716096"/>
            <a:ext cx="360040" cy="360040"/>
          </a:xfrm>
          <a:prstGeom prst="rect">
            <a:avLst/>
          </a:prstGeom>
        </p:spPr>
      </p:pic>
      <p:sp>
        <p:nvSpPr>
          <p:cNvPr id="12"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1224934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3D5CB0-A2DD-4F06-944D-D33A50AC8283}"/>
              </a:ext>
            </a:extLst>
          </p:cNvPr>
          <p:cNvSpPr>
            <a:spLocks noGrp="1"/>
          </p:cNvSpPr>
          <p:nvPr>
            <p:ph type="title"/>
          </p:nvPr>
        </p:nvSpPr>
        <p:spPr/>
        <p:txBody>
          <a:bodyPr/>
          <a:lstStyle/>
          <a:p>
            <a:r>
              <a:rPr lang="de-DE" dirty="0"/>
              <a:t>Interne Kommunikation – Warum?</a:t>
            </a:r>
          </a:p>
        </p:txBody>
      </p:sp>
      <p:sp>
        <p:nvSpPr>
          <p:cNvPr id="4"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p:txBody>
          <a:bodyPr/>
          <a:lstStyle/>
          <a:p>
            <a:r>
              <a:rPr lang="de-DE" dirty="0"/>
              <a:t>© LfU | IZU Infozentrum UmweltWirtschaft | 2024</a:t>
            </a:r>
            <a:endParaRPr lang="de-DE" dirty="0">
              <a:highlight>
                <a:srgbClr val="FFFF00"/>
              </a:highlight>
            </a:endParaRPr>
          </a:p>
        </p:txBody>
      </p:sp>
      <p:sp>
        <p:nvSpPr>
          <p:cNvPr id="5" name="Foliennummernplatzhalter 4">
            <a:extLst>
              <a:ext uri="{FF2B5EF4-FFF2-40B4-BE49-F238E27FC236}">
                <a16:creationId xmlns:a16="http://schemas.microsoft.com/office/drawing/2014/main" id="{5CC00AA0-FD3A-4F1F-A6DD-024DA88D24AB}"/>
              </a:ext>
            </a:extLst>
          </p:cNvPr>
          <p:cNvSpPr>
            <a:spLocks noGrp="1"/>
          </p:cNvSpPr>
          <p:nvPr>
            <p:ph type="sldNum" sz="quarter" idx="4"/>
          </p:nvPr>
        </p:nvSpPr>
        <p:spPr/>
        <p:txBody>
          <a:bodyPr/>
          <a:lstStyle/>
          <a:p>
            <a:fld id="{894680D0-7A83-433A-9719-C4143F27F647}" type="slidenum">
              <a:rPr lang="de-DE" smtClean="0"/>
              <a:pPr/>
              <a:t>3</a:t>
            </a:fld>
            <a:endParaRPr lang="de-DE" dirty="0"/>
          </a:p>
        </p:txBody>
      </p:sp>
      <p:sp>
        <p:nvSpPr>
          <p:cNvPr id="18" name="Rechteck 17">
            <a:extLst>
              <a:ext uri="{FF2B5EF4-FFF2-40B4-BE49-F238E27FC236}">
                <a16:creationId xmlns:a16="http://schemas.microsoft.com/office/drawing/2014/main" id="{AF1804DD-4863-47F6-8CDD-2CDA91AFB032}"/>
              </a:ext>
            </a:extLst>
          </p:cNvPr>
          <p:cNvSpPr/>
          <p:nvPr/>
        </p:nvSpPr>
        <p:spPr bwMode="auto">
          <a:xfrm>
            <a:off x="690176" y="1564137"/>
            <a:ext cx="5981888" cy="4169119"/>
          </a:xfrm>
          <a:prstGeom prst="rect">
            <a:avLst/>
          </a:prstGeom>
          <a:solidFill>
            <a:srgbClr val="F9AA00"/>
          </a:solidFill>
          <a:ln w="9525" cap="flat" cmpd="sng" algn="ctr">
            <a:solidFill>
              <a:srgbClr val="F9AA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0" name="Inhaltsplatzhalter 3">
            <a:extLst>
              <a:ext uri="{FF2B5EF4-FFF2-40B4-BE49-F238E27FC236}">
                <a16:creationId xmlns:a16="http://schemas.microsoft.com/office/drawing/2014/main" id="{3B06395F-62CE-4949-A72E-A289CB5AB2FE}"/>
              </a:ext>
            </a:extLst>
          </p:cNvPr>
          <p:cNvSpPr txBox="1">
            <a:spLocks/>
          </p:cNvSpPr>
          <p:nvPr/>
        </p:nvSpPr>
        <p:spPr bwMode="auto">
          <a:xfrm>
            <a:off x="911424" y="1609506"/>
            <a:ext cx="5040560" cy="25395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800">
                <a:solidFill>
                  <a:schemeClr val="tx1"/>
                </a:solidFill>
                <a:latin typeface="+mn-lt"/>
                <a:ea typeface="+mn-ea"/>
              </a:defRPr>
            </a:lvl6pPr>
            <a:lvl7pPr marL="3027363" indent="-228600" algn="l" rtl="0" eaLnBrk="1" fontAlgn="base" hangingPunct="1">
              <a:spcBef>
                <a:spcPct val="20000"/>
              </a:spcBef>
              <a:spcAft>
                <a:spcPct val="0"/>
              </a:spcAft>
              <a:buChar char="»"/>
              <a:defRPr sz="1800">
                <a:solidFill>
                  <a:schemeClr val="tx1"/>
                </a:solidFill>
                <a:latin typeface="+mn-lt"/>
                <a:ea typeface="+mn-ea"/>
              </a:defRPr>
            </a:lvl7pPr>
            <a:lvl8pPr marL="3484563" indent="-228600" algn="l" rtl="0" eaLnBrk="1" fontAlgn="base" hangingPunct="1">
              <a:spcBef>
                <a:spcPct val="20000"/>
              </a:spcBef>
              <a:spcAft>
                <a:spcPct val="0"/>
              </a:spcAft>
              <a:buChar char="»"/>
              <a:defRPr sz="1800">
                <a:solidFill>
                  <a:schemeClr val="tx1"/>
                </a:solidFill>
                <a:latin typeface="+mn-lt"/>
                <a:ea typeface="+mn-ea"/>
              </a:defRPr>
            </a:lvl8pPr>
            <a:lvl9pPr marL="3941763" indent="-228600" algn="l" rtl="0" eaLnBrk="1" fontAlgn="base" hangingPunct="1">
              <a:spcBef>
                <a:spcPct val="20000"/>
              </a:spcBef>
              <a:spcAft>
                <a:spcPct val="0"/>
              </a:spcAft>
              <a:buChar char="»"/>
              <a:defRPr sz="1800">
                <a:solidFill>
                  <a:schemeClr val="tx1"/>
                </a:solidFill>
                <a:latin typeface="+mn-lt"/>
                <a:ea typeface="+mn-ea"/>
              </a:defRPr>
            </a:lvl9pPr>
          </a:lstStyle>
          <a:p>
            <a:pPr marL="0" indent="0">
              <a:lnSpc>
                <a:spcPct val="150000"/>
              </a:lnSpc>
              <a:buFontTx/>
              <a:buNone/>
            </a:pPr>
            <a:r>
              <a:rPr lang="de-DE" sz="1400" kern="0" dirty="0">
                <a:latin typeface="+mj-lt"/>
                <a:ea typeface="Calibri" panose="020F0502020204030204" pitchFamily="34" charset="0"/>
                <a:cs typeface="Times New Roman" panose="02020603050405020304" pitchFamily="18" charset="0"/>
              </a:rPr>
              <a:t>Die Mitarbeitenden Ihres Unternehmens sind maßgeblich ausschlaggebend dafür, ob Sie in Ihrem Unternehmen das Klimamanagementsystem erfolgreich umsetzen können. Die Kommunikation mit Ihrer Belegschaft ist daher an verschiedenen Stellen notwendig und entscheidend. Sehen </a:t>
            </a:r>
            <a:br>
              <a:rPr lang="de-DE" sz="1400" kern="0" dirty="0">
                <a:latin typeface="+mj-lt"/>
                <a:ea typeface="Calibri" panose="020F0502020204030204" pitchFamily="34" charset="0"/>
                <a:cs typeface="Times New Roman" panose="02020603050405020304" pitchFamily="18" charset="0"/>
              </a:rPr>
            </a:br>
            <a:r>
              <a:rPr lang="de-DE" sz="1400" kern="0" dirty="0">
                <a:latin typeface="+mj-lt"/>
                <a:ea typeface="Calibri" panose="020F0502020204030204" pitchFamily="34" charset="0"/>
                <a:cs typeface="Times New Roman" panose="02020603050405020304" pitchFamily="18" charset="0"/>
              </a:rPr>
              <a:t>Sie diese als Daueraufgabe, die Ihnen dabei hilft, Klimaschutz in Ihrem Unternehmen zu etablieren. </a:t>
            </a:r>
            <a:endParaRPr lang="de-DE" sz="1400" kern="0" dirty="0">
              <a:latin typeface="+mj-lt"/>
            </a:endParaRPr>
          </a:p>
        </p:txBody>
      </p:sp>
      <p:pic>
        <p:nvPicPr>
          <p:cNvPr id="29" name="Inhaltsplatzhalter 6">
            <a:extLst>
              <a:ext uri="{FF2B5EF4-FFF2-40B4-BE49-F238E27FC236}">
                <a16:creationId xmlns:a16="http://schemas.microsoft.com/office/drawing/2014/main" id="{CC44D4BE-53F9-4B78-828B-0214B60B8A8E}"/>
              </a:ext>
            </a:extLst>
          </p:cNvPr>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bwMode="auto">
          <a:xfrm>
            <a:off x="2094154" y="3824497"/>
            <a:ext cx="2561686" cy="17077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0" name="Rechteck 39">
            <a:extLst>
              <a:ext uri="{FF2B5EF4-FFF2-40B4-BE49-F238E27FC236}">
                <a16:creationId xmlns:a16="http://schemas.microsoft.com/office/drawing/2014/main" id="{BEA15D94-AA69-45FE-8128-94266AFFD1D8}"/>
              </a:ext>
            </a:extLst>
          </p:cNvPr>
          <p:cNvSpPr/>
          <p:nvPr/>
        </p:nvSpPr>
        <p:spPr bwMode="auto">
          <a:xfrm>
            <a:off x="5951984" y="2232100"/>
            <a:ext cx="5333838" cy="402561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grpSp>
        <p:nvGrpSpPr>
          <p:cNvPr id="34" name="Gruppieren 33">
            <a:extLst>
              <a:ext uri="{FF2B5EF4-FFF2-40B4-BE49-F238E27FC236}">
                <a16:creationId xmlns:a16="http://schemas.microsoft.com/office/drawing/2014/main" id="{D4E67D98-CEA0-4DD6-8CDC-9CF10B09A593}"/>
              </a:ext>
            </a:extLst>
          </p:cNvPr>
          <p:cNvGrpSpPr/>
          <p:nvPr/>
        </p:nvGrpSpPr>
        <p:grpSpPr>
          <a:xfrm>
            <a:off x="5951984" y="2232100"/>
            <a:ext cx="5333838" cy="4025611"/>
            <a:chOff x="6228000" y="2318858"/>
            <a:chExt cx="5333838" cy="4025611"/>
          </a:xfrm>
        </p:grpSpPr>
        <p:sp>
          <p:nvSpPr>
            <p:cNvPr id="35" name="Rechteck 34">
              <a:extLst>
                <a:ext uri="{FF2B5EF4-FFF2-40B4-BE49-F238E27FC236}">
                  <a16:creationId xmlns:a16="http://schemas.microsoft.com/office/drawing/2014/main" id="{C3D0FBD8-0BE7-4683-9181-D7744BFF4F50}"/>
                </a:ext>
              </a:extLst>
            </p:cNvPr>
            <p:cNvSpPr/>
            <p:nvPr/>
          </p:nvSpPr>
          <p:spPr bwMode="auto">
            <a:xfrm>
              <a:off x="6228000" y="2318858"/>
              <a:ext cx="5333838" cy="4025611"/>
            </a:xfrm>
            <a:prstGeom prst="rect">
              <a:avLst/>
            </a:prstGeom>
            <a:solidFill>
              <a:srgbClr val="3B687F">
                <a:alpha val="25098"/>
              </a:srgbClr>
            </a:solidFill>
            <a:ln w="9525" cap="flat" cmpd="sng" algn="ctr">
              <a:noFill/>
              <a:prstDash val="solid"/>
              <a:round/>
              <a:headEnd type="none" w="med" len="med"/>
              <a:tailEnd type="none" w="med" len="med"/>
            </a:ln>
            <a:effectLst/>
          </p:spPr>
          <p:txBody>
            <a:bodyPr vert="horz" wrap="square" lIns="180000" tIns="45720" rIns="180000" bIns="45720" numCol="1" rtlCol="0" anchor="ctr" anchorCtr="1"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Tx/>
                <a:buNone/>
                <a:tabLst/>
              </a:pPr>
              <a:r>
                <a:rPr lang="de-DE" sz="1400" b="1" dirty="0"/>
                <a:t>Fallbeispiel: Kommunikation der Molkerei Weitblick</a:t>
              </a:r>
            </a:p>
            <a:p>
              <a:pPr algn="l">
                <a:lnSpc>
                  <a:spcPct val="150000"/>
                </a:lnSpc>
              </a:pPr>
              <a:r>
                <a:rPr lang="de-DE" sz="1400" dirty="0">
                  <a:effectLst/>
                  <a:latin typeface="+mj-lt"/>
                  <a:ea typeface="Calibri" panose="020F0502020204030204" pitchFamily="34" charset="0"/>
                  <a:cs typeface="Times New Roman" panose="02020603050405020304" pitchFamily="18" charset="0"/>
                </a:rPr>
                <a:t>Die Molkerei Weitblick hat sich getraut und ein Klimamanagementsystem etabliert. Dafür hat der Betrieb verschiedene Maßnahmen ergriffen. </a:t>
              </a:r>
              <a:endParaRPr lang="de-DE" sz="1400" dirty="0">
                <a:latin typeface="+mj-lt"/>
                <a:ea typeface="Calibri" panose="020F0502020204030204" pitchFamily="34" charset="0"/>
                <a:cs typeface="Times New Roman" panose="02020603050405020304" pitchFamily="18" charset="0"/>
              </a:endParaRPr>
            </a:p>
            <a:p>
              <a:pPr marL="0" marR="0" indent="0" algn="l" defTabSz="914400" rtl="0" eaLnBrk="0" fontAlgn="base" latinLnBrk="0" hangingPunct="0">
                <a:lnSpc>
                  <a:spcPct val="150000"/>
                </a:lnSpc>
                <a:spcBef>
                  <a:spcPct val="0"/>
                </a:spcBef>
                <a:spcAft>
                  <a:spcPct val="0"/>
                </a:spcAft>
                <a:buClrTx/>
                <a:buSzTx/>
                <a:buFontTx/>
                <a:buNone/>
                <a:tabLst/>
              </a:pPr>
              <a:r>
                <a:rPr lang="de-DE" sz="1400" kern="0" dirty="0">
                  <a:sym typeface="Wingdings" panose="05000000000000000000" pitchFamily="2" charset="2"/>
                </a:rPr>
                <a:t>Dem Unternehmen ist klar, dass das umfassende Klimamanagementsystem nur funktionieren kann, wenn alle darüber informiert sind. </a:t>
              </a:r>
            </a:p>
            <a:p>
              <a:pPr marL="0" marR="0" indent="0" algn="l" defTabSz="914400" rtl="0" eaLnBrk="0" fontAlgn="base" latinLnBrk="0" hangingPunct="0">
                <a:lnSpc>
                  <a:spcPct val="150000"/>
                </a:lnSpc>
                <a:spcBef>
                  <a:spcPct val="0"/>
                </a:spcBef>
                <a:spcAft>
                  <a:spcPct val="0"/>
                </a:spcAft>
                <a:buClrTx/>
                <a:buSzTx/>
                <a:buFontTx/>
                <a:buNone/>
                <a:tabLst/>
              </a:pPr>
              <a:r>
                <a:rPr lang="de-DE" sz="1400" kern="0" dirty="0">
                  <a:sym typeface="Wingdings" panose="05000000000000000000" pitchFamily="2" charset="2"/>
                </a:rPr>
                <a:t>	Kathrin Ehrlich ist für die interne Kommunikation 	verantwortlich. </a:t>
              </a:r>
              <a:r>
                <a:rPr lang="de-DE" sz="1400" b="1" kern="0" dirty="0">
                  <a:sym typeface="Wingdings" panose="05000000000000000000" pitchFamily="2" charset="2"/>
                </a:rPr>
                <a:t>„In welchem Rahmen und wie 	kann ich mit der Belegschaft sprechen, sodass	alle verstehen worum es geht und motiviert	mitmachen?“</a:t>
              </a:r>
            </a:p>
          </p:txBody>
        </p:sp>
        <p:grpSp>
          <p:nvGrpSpPr>
            <p:cNvPr id="36" name="Gruppieren 35">
              <a:extLst>
                <a:ext uri="{FF2B5EF4-FFF2-40B4-BE49-F238E27FC236}">
                  <a16:creationId xmlns:a16="http://schemas.microsoft.com/office/drawing/2014/main" id="{5E3C78FF-BBBE-453F-B906-5B4B57A34F86}"/>
                </a:ext>
              </a:extLst>
            </p:cNvPr>
            <p:cNvGrpSpPr/>
            <p:nvPr/>
          </p:nvGrpSpPr>
          <p:grpSpPr>
            <a:xfrm>
              <a:off x="6333728" y="4669877"/>
              <a:ext cx="914400" cy="1341371"/>
              <a:chOff x="6716164" y="4848231"/>
              <a:chExt cx="914400" cy="1341371"/>
            </a:xfrm>
          </p:grpSpPr>
          <p:pic>
            <p:nvPicPr>
              <p:cNvPr id="37" name="Inhaltsplatzhalter 9" descr="Weibliches Profil mit einfarbiger Füllung">
                <a:extLst>
                  <a:ext uri="{FF2B5EF4-FFF2-40B4-BE49-F238E27FC236}">
                    <a16:creationId xmlns:a16="http://schemas.microsoft.com/office/drawing/2014/main" id="{79E6F686-015B-43D9-B616-59640A710114}"/>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bwMode="auto">
              <a:xfrm>
                <a:off x="6716164" y="5275202"/>
                <a:ext cx="914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8" name="Textfeld 37">
                <a:extLst>
                  <a:ext uri="{FF2B5EF4-FFF2-40B4-BE49-F238E27FC236}">
                    <a16:creationId xmlns:a16="http://schemas.microsoft.com/office/drawing/2014/main" id="{51C9B9B2-F545-4F0B-B4DA-945CE7926C0E}"/>
                  </a:ext>
                </a:extLst>
              </p:cNvPr>
              <p:cNvSpPr txBox="1"/>
              <p:nvPr/>
            </p:nvSpPr>
            <p:spPr>
              <a:xfrm rot="680862">
                <a:off x="7093704" y="4848231"/>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sp>
            <p:nvSpPr>
              <p:cNvPr id="39" name="Textfeld 38">
                <a:extLst>
                  <a:ext uri="{FF2B5EF4-FFF2-40B4-BE49-F238E27FC236}">
                    <a16:creationId xmlns:a16="http://schemas.microsoft.com/office/drawing/2014/main" id="{5E1E01DB-D777-4421-ADCC-22DC4BDCB8BC}"/>
                  </a:ext>
                </a:extLst>
              </p:cNvPr>
              <p:cNvSpPr txBox="1"/>
              <p:nvPr/>
            </p:nvSpPr>
            <p:spPr>
              <a:xfrm rot="20318195">
                <a:off x="6942385" y="4998154"/>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grpSp>
      </p:grpSp>
      <p:sp>
        <p:nvSpPr>
          <p:cNvPr id="3" name="Textfeld 2"/>
          <p:cNvSpPr txBox="1"/>
          <p:nvPr/>
        </p:nvSpPr>
        <p:spPr>
          <a:xfrm>
            <a:off x="794509" y="5445224"/>
            <a:ext cx="1240547" cy="246221"/>
          </a:xfrm>
          <a:prstGeom prst="rect">
            <a:avLst/>
          </a:prstGeom>
          <a:noFill/>
        </p:spPr>
        <p:txBody>
          <a:bodyPr wrap="square" rtlCol="0">
            <a:spAutoFit/>
          </a:bodyPr>
          <a:lstStyle/>
          <a:p>
            <a:pPr algn="l"/>
            <a:r>
              <a:rPr lang="de-DE" sz="1000" i="1" dirty="0"/>
              <a:t>Unsplash.com</a:t>
            </a:r>
          </a:p>
        </p:txBody>
      </p:sp>
    </p:spTree>
    <p:extLst>
      <p:ext uri="{BB962C8B-B14F-4D97-AF65-F5344CB8AC3E}">
        <p14:creationId xmlns:p14="http://schemas.microsoft.com/office/powerpoint/2010/main" val="28742919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A97DC0-64ED-4942-91F6-AB5356498A9C}"/>
              </a:ext>
            </a:extLst>
          </p:cNvPr>
          <p:cNvSpPr>
            <a:spLocks noGrp="1"/>
          </p:cNvSpPr>
          <p:nvPr>
            <p:ph type="title"/>
          </p:nvPr>
        </p:nvSpPr>
        <p:spPr/>
        <p:txBody>
          <a:bodyPr/>
          <a:lstStyle/>
          <a:p>
            <a:r>
              <a:rPr lang="de-DE" dirty="0"/>
              <a:t>Mögliche Kanäle für schriftliche externe Kommunikation</a:t>
            </a:r>
          </a:p>
        </p:txBody>
      </p:sp>
      <p:sp>
        <p:nvSpPr>
          <p:cNvPr id="6" name="Foliennummernplatzhalter 5">
            <a:extLst>
              <a:ext uri="{FF2B5EF4-FFF2-40B4-BE49-F238E27FC236}">
                <a16:creationId xmlns:a16="http://schemas.microsoft.com/office/drawing/2014/main" id="{2105D6D9-01FD-46E7-B3EC-438C50F8CC99}"/>
              </a:ext>
            </a:extLst>
          </p:cNvPr>
          <p:cNvSpPr>
            <a:spLocks noGrp="1"/>
          </p:cNvSpPr>
          <p:nvPr>
            <p:ph type="sldNum" sz="quarter" idx="4"/>
          </p:nvPr>
        </p:nvSpPr>
        <p:spPr/>
        <p:txBody>
          <a:bodyPr/>
          <a:lstStyle/>
          <a:p>
            <a:fld id="{894680D0-7A83-433A-9719-C4143F27F647}" type="slidenum">
              <a:rPr lang="de-DE" smtClean="0"/>
              <a:pPr/>
              <a:t>30</a:t>
            </a:fld>
            <a:endParaRPr lang="de-DE" dirty="0"/>
          </a:p>
        </p:txBody>
      </p:sp>
      <p:graphicFrame>
        <p:nvGraphicFramePr>
          <p:cNvPr id="9" name="Tabelle 8">
            <a:extLst>
              <a:ext uri="{FF2B5EF4-FFF2-40B4-BE49-F238E27FC236}">
                <a16:creationId xmlns:a16="http://schemas.microsoft.com/office/drawing/2014/main" id="{831B8F24-0C5D-41C2-8D3B-E4C0A135301D}"/>
              </a:ext>
            </a:extLst>
          </p:cNvPr>
          <p:cNvGraphicFramePr>
            <a:graphicFrameLocks noGrp="1"/>
          </p:cNvGraphicFramePr>
          <p:nvPr>
            <p:extLst>
              <p:ext uri="{D42A27DB-BD31-4B8C-83A1-F6EECF244321}">
                <p14:modId xmlns:p14="http://schemas.microsoft.com/office/powerpoint/2010/main" val="2086853185"/>
              </p:ext>
            </p:extLst>
          </p:nvPr>
        </p:nvGraphicFramePr>
        <p:xfrm>
          <a:off x="119336" y="1700808"/>
          <a:ext cx="11922273" cy="4756000"/>
        </p:xfrm>
        <a:graphic>
          <a:graphicData uri="http://schemas.openxmlformats.org/drawingml/2006/table">
            <a:tbl>
              <a:tblPr>
                <a:tableStyleId>{5C22544A-7EE6-4342-B048-85BDC9FD1C3A}</a:tableStyleId>
              </a:tblPr>
              <a:tblGrid>
                <a:gridCol w="1668095">
                  <a:extLst>
                    <a:ext uri="{9D8B030D-6E8A-4147-A177-3AD203B41FA5}">
                      <a16:colId xmlns:a16="http://schemas.microsoft.com/office/drawing/2014/main" val="2535369438"/>
                    </a:ext>
                  </a:extLst>
                </a:gridCol>
                <a:gridCol w="3213385">
                  <a:extLst>
                    <a:ext uri="{9D8B030D-6E8A-4147-A177-3AD203B41FA5}">
                      <a16:colId xmlns:a16="http://schemas.microsoft.com/office/drawing/2014/main" val="3242258395"/>
                    </a:ext>
                  </a:extLst>
                </a:gridCol>
                <a:gridCol w="3827408">
                  <a:extLst>
                    <a:ext uri="{9D8B030D-6E8A-4147-A177-3AD203B41FA5}">
                      <a16:colId xmlns:a16="http://schemas.microsoft.com/office/drawing/2014/main" val="4091063119"/>
                    </a:ext>
                  </a:extLst>
                </a:gridCol>
                <a:gridCol w="3213385">
                  <a:extLst>
                    <a:ext uri="{9D8B030D-6E8A-4147-A177-3AD203B41FA5}">
                      <a16:colId xmlns:a16="http://schemas.microsoft.com/office/drawing/2014/main" val="3351819616"/>
                    </a:ext>
                  </a:extLst>
                </a:gridCol>
              </a:tblGrid>
              <a:tr h="421057">
                <a:tc>
                  <a:txBody>
                    <a:bodyPr/>
                    <a:lstStyle/>
                    <a:p>
                      <a:pPr lvl="0" algn="ctr" fontAlgn="b"/>
                      <a:r>
                        <a:rPr lang="de-DE" sz="1400" b="1" u="none" strike="noStrike" dirty="0">
                          <a:effectLst/>
                        </a:rPr>
                        <a:t>Kanal</a:t>
                      </a:r>
                      <a:endParaRPr lang="de-DE" sz="1400" b="1" i="0" u="none" strike="noStrike" dirty="0">
                        <a:solidFill>
                          <a:srgbClr val="000000"/>
                        </a:solidFill>
                        <a:effectLst/>
                        <a:latin typeface="Calibri" panose="020F0502020204030204" pitchFamily="34" charset="0"/>
                      </a:endParaRPr>
                    </a:p>
                  </a:txBody>
                  <a:tcPr marL="4971" marR="4971" marT="4971" marB="0" anchor="ctr">
                    <a:lnB w="12700" cap="flat" cmpd="sng" algn="ctr">
                      <a:solidFill>
                        <a:schemeClr val="tx1"/>
                      </a:solidFill>
                      <a:prstDash val="solid"/>
                      <a:round/>
                      <a:headEnd type="none" w="med" len="med"/>
                      <a:tailEnd type="none" w="med" len="med"/>
                    </a:lnB>
                    <a:noFill/>
                  </a:tcPr>
                </a:tc>
                <a:tc>
                  <a:txBody>
                    <a:bodyPr/>
                    <a:lstStyle/>
                    <a:p>
                      <a:pPr lvl="1" algn="l" fontAlgn="b"/>
                      <a:r>
                        <a:rPr lang="de-DE" sz="1400" b="1" u="none" strike="noStrike" dirty="0">
                          <a:effectLst/>
                        </a:rPr>
                        <a:t>Herausstellungsmerkmale</a:t>
                      </a:r>
                      <a:endParaRPr lang="de-DE" sz="1400" b="1" i="0" u="none" strike="noStrike" dirty="0">
                        <a:solidFill>
                          <a:srgbClr val="000000"/>
                        </a:solidFill>
                        <a:effectLst/>
                        <a:latin typeface="Calibri" panose="020F0502020204030204" pitchFamily="34" charset="0"/>
                      </a:endParaRPr>
                    </a:p>
                  </a:txBody>
                  <a:tcPr marL="4971" marR="4971" marT="4971" marB="0" anchor="ctr">
                    <a:lnB w="12700" cap="flat" cmpd="sng" algn="ctr">
                      <a:solidFill>
                        <a:schemeClr val="tx1"/>
                      </a:solidFill>
                      <a:prstDash val="solid"/>
                      <a:round/>
                      <a:headEnd type="none" w="med" len="med"/>
                      <a:tailEnd type="none" w="med" len="med"/>
                    </a:lnB>
                    <a:noFill/>
                  </a:tcPr>
                </a:tc>
                <a:tc>
                  <a:txBody>
                    <a:bodyPr/>
                    <a:lstStyle/>
                    <a:p>
                      <a:pPr lvl="1" algn="l" fontAlgn="b"/>
                      <a:r>
                        <a:rPr lang="de-DE" sz="1400" b="1" u="none" strike="noStrike" dirty="0">
                          <a:effectLst/>
                        </a:rPr>
                        <a:t>Geeignete Botschaften</a:t>
                      </a:r>
                      <a:endParaRPr lang="de-DE" sz="1400" b="1" i="0" u="none" strike="noStrike" dirty="0">
                        <a:solidFill>
                          <a:srgbClr val="000000"/>
                        </a:solidFill>
                        <a:effectLst/>
                        <a:latin typeface="Calibri" panose="020F0502020204030204" pitchFamily="34" charset="0"/>
                      </a:endParaRPr>
                    </a:p>
                  </a:txBody>
                  <a:tcPr marL="4971" marR="4971" marT="4971" marB="0" anchor="ctr">
                    <a:lnB w="12700" cap="flat" cmpd="sng" algn="ctr">
                      <a:solidFill>
                        <a:schemeClr val="tx1"/>
                      </a:solidFill>
                      <a:prstDash val="solid"/>
                      <a:round/>
                      <a:headEnd type="none" w="med" len="med"/>
                      <a:tailEnd type="none" w="med" len="med"/>
                    </a:lnB>
                    <a:noFill/>
                  </a:tcPr>
                </a:tc>
                <a:tc>
                  <a:txBody>
                    <a:bodyPr/>
                    <a:lstStyle/>
                    <a:p>
                      <a:pPr lvl="1" algn="l" fontAlgn="b"/>
                      <a:r>
                        <a:rPr lang="de-DE" sz="1400" b="1" u="none" strike="noStrike" dirty="0">
                          <a:effectLst/>
                        </a:rPr>
                        <a:t>Ziel</a:t>
                      </a:r>
                      <a:endParaRPr lang="de-DE" sz="1400" b="1" i="0" u="none" strike="noStrike" dirty="0">
                        <a:solidFill>
                          <a:srgbClr val="000000"/>
                        </a:solidFill>
                        <a:effectLst/>
                        <a:latin typeface="Calibri" panose="020F0502020204030204" pitchFamily="34" charset="0"/>
                      </a:endParaRPr>
                    </a:p>
                  </a:txBody>
                  <a:tcPr marL="4971" marR="4971" marT="4971"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0379258"/>
                  </a:ext>
                </a:extLst>
              </a:tr>
              <a:tr h="1106802">
                <a:tc>
                  <a:txBody>
                    <a:bodyPr/>
                    <a:lstStyle/>
                    <a:p>
                      <a:pPr algn="ctr" fontAlgn="b"/>
                      <a:r>
                        <a:rPr lang="de-DE" sz="1400" u="none" strike="noStrike" dirty="0" err="1">
                          <a:effectLst/>
                        </a:rPr>
                        <a:t>Social</a:t>
                      </a:r>
                      <a:r>
                        <a:rPr lang="de-DE" sz="1400" u="none" strike="noStrike" dirty="0">
                          <a:effectLst/>
                        </a:rPr>
                        <a:t> Media</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fontAlgn="b">
                        <a:buFont typeface="Arial" panose="020B0604020202020204" pitchFamily="34" charset="0"/>
                        <a:buNone/>
                      </a:pPr>
                      <a:r>
                        <a:rPr lang="de-DE" sz="1400" u="none" strike="noStrike" dirty="0">
                          <a:effectLst/>
                        </a:rPr>
                        <a:t>Direkte Interaktion mit Interessierten möglich</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fontAlgn="b">
                        <a:buFont typeface="Arial" panose="020B0604020202020204" pitchFamily="34" charset="0"/>
                        <a:buChar char="•"/>
                      </a:pPr>
                      <a:r>
                        <a:rPr lang="de-DE" sz="1400" u="none" strike="noStrike" dirty="0">
                          <a:effectLst/>
                        </a:rPr>
                        <a:t>Regelmäßige, kürzere Beiträge über Neuigkeiten beim Klimaschutz</a:t>
                      </a:r>
                    </a:p>
                    <a:p>
                      <a:pPr marL="285750" indent="-285750" algn="l" fontAlgn="b">
                        <a:buFont typeface="Arial" panose="020B0604020202020204" pitchFamily="34" charset="0"/>
                        <a:buChar char="•"/>
                      </a:pPr>
                      <a:r>
                        <a:rPr lang="de-DE" sz="1400" u="none" strike="noStrike" dirty="0">
                          <a:effectLst/>
                        </a:rPr>
                        <a:t>Freundliche und professionelle direkte Reaktionen auf Kritik</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fontAlgn="b">
                        <a:buFont typeface="Arial" panose="020B0604020202020204" pitchFamily="34" charset="0"/>
                        <a:buChar char="•"/>
                      </a:pPr>
                      <a:r>
                        <a:rPr lang="de-DE" sz="1400" u="none" strike="noStrike" dirty="0">
                          <a:effectLst/>
                        </a:rPr>
                        <a:t>Imagepflege</a:t>
                      </a:r>
                    </a:p>
                    <a:p>
                      <a:pPr marL="285750" indent="-285750" algn="l" fontAlgn="b">
                        <a:buFont typeface="Arial" panose="020B0604020202020204" pitchFamily="34" charset="0"/>
                        <a:buChar char="•"/>
                      </a:pPr>
                      <a:r>
                        <a:rPr lang="de-DE" sz="1400" u="none" strike="noStrike" dirty="0">
                          <a:effectLst/>
                        </a:rPr>
                        <a:t>Glaubwürdigkeit</a:t>
                      </a:r>
                      <a:endParaRPr lang="de-DE" sz="1400" b="0" i="0" u="none" strike="noStrike" dirty="0">
                        <a:solidFill>
                          <a:srgbClr val="000000"/>
                        </a:solidFill>
                        <a:effectLst/>
                        <a:latin typeface="Calibri" panose="020F0502020204030204" pitchFamily="34" charset="0"/>
                      </a:endParaRPr>
                    </a:p>
                    <a:p>
                      <a:pPr marL="285750" indent="-285750" algn="l" fontAlgn="b">
                        <a:buFont typeface="Arial" panose="020B0604020202020204" pitchFamily="34" charset="0"/>
                        <a:buChar char="•"/>
                      </a:pPr>
                      <a:r>
                        <a:rPr lang="de-DE" sz="1400" u="none" strike="noStrike" dirty="0">
                          <a:effectLst/>
                        </a:rPr>
                        <a:t>Kundenbindung und -</a:t>
                      </a:r>
                      <a:r>
                        <a:rPr lang="de-DE" sz="1400" u="none" strike="noStrike" dirty="0" err="1">
                          <a:effectLst/>
                        </a:rPr>
                        <a:t>neugewinnung</a:t>
                      </a:r>
                      <a:r>
                        <a:rPr lang="de-DE" sz="1400" u="none" strike="noStrike" dirty="0">
                          <a:effectLst/>
                        </a:rPr>
                        <a:t> </a:t>
                      </a: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6753407"/>
                  </a:ext>
                </a:extLst>
              </a:tr>
              <a:tr h="1490355">
                <a:tc>
                  <a:txBody>
                    <a:bodyPr/>
                    <a:lstStyle/>
                    <a:p>
                      <a:pPr algn="ctr" fontAlgn="b"/>
                      <a:r>
                        <a:rPr lang="de-DE" sz="1400" u="none" strike="noStrike" dirty="0">
                          <a:effectLst/>
                        </a:rPr>
                        <a:t>Werbung</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400" u="none" strike="noStrike" dirty="0">
                          <a:effectLst/>
                        </a:rPr>
                        <a:t>Werbeanzeigen werden über bezahlte Medien geschaltet und müssen als Werbung gekennzeichnet sein</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fontAlgn="b">
                        <a:buFont typeface="Arial" panose="020B0604020202020204" pitchFamily="34" charset="0"/>
                        <a:buChar char="•"/>
                      </a:pPr>
                      <a:r>
                        <a:rPr lang="de-DE" sz="1400" u="none" strike="noStrike" dirty="0">
                          <a:effectLst/>
                        </a:rPr>
                        <a:t>Zusammenhänge zwischen Klimaschutzengagement und Produkt/</a:t>
                      </a:r>
                      <a:r>
                        <a:rPr lang="de-DE" sz="1400" u="none" strike="noStrike" baseline="0" dirty="0">
                          <a:effectLst/>
                        </a:rPr>
                        <a:t> </a:t>
                      </a:r>
                      <a:r>
                        <a:rPr lang="de-DE" sz="1400" u="none" strike="noStrike" dirty="0">
                          <a:effectLst/>
                        </a:rPr>
                        <a:t>Dienstleistung verdeutlichen</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l" fontAlgn="b">
                        <a:buFont typeface="Arial" panose="020B0604020202020204" pitchFamily="34" charset="0"/>
                        <a:buChar char="•"/>
                      </a:pPr>
                      <a:r>
                        <a:rPr lang="de-DE" sz="1400" u="none" strike="noStrike" dirty="0">
                          <a:effectLst/>
                        </a:rPr>
                        <a:t>Kundenneugewinnung</a:t>
                      </a:r>
                    </a:p>
                    <a:p>
                      <a:pPr marL="285750" indent="-285750" algn="l" fontAlgn="b">
                        <a:buFont typeface="Arial" panose="020B0604020202020204" pitchFamily="34" charset="0"/>
                        <a:buChar char="•"/>
                      </a:pPr>
                      <a:r>
                        <a:rPr lang="de-DE" sz="1400" u="none" strike="noStrike" dirty="0">
                          <a:effectLst/>
                        </a:rPr>
                        <a:t>Klimaschutzeinsatz als kaufentscheidende Charakteristik präsentieren</a:t>
                      </a:r>
                    </a:p>
                    <a:p>
                      <a:pPr marL="285750" indent="-285750" algn="l" fontAlgn="b">
                        <a:buFont typeface="Arial" panose="020B0604020202020204" pitchFamily="34" charset="0"/>
                        <a:buChar char="•"/>
                      </a:pPr>
                      <a:r>
                        <a:rPr lang="de-DE" sz="1400" u="none" strike="noStrike" dirty="0">
                          <a:effectLst/>
                        </a:rPr>
                        <a:t>Abgrenzung gegenüber der Konkurrenz </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0825464"/>
                  </a:ext>
                </a:extLst>
              </a:tr>
              <a:tr h="1737786">
                <a:tc>
                  <a:txBody>
                    <a:bodyPr/>
                    <a:lstStyle/>
                    <a:p>
                      <a:pPr algn="ctr" fontAlgn="b"/>
                      <a:r>
                        <a:rPr lang="de-DE" sz="1400" u="none" strike="noStrike" dirty="0">
                          <a:effectLst/>
                        </a:rPr>
                        <a:t>Publikationen</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noFill/>
                  </a:tcPr>
                </a:tc>
                <a:tc>
                  <a:txBody>
                    <a:bodyPr/>
                    <a:lstStyle/>
                    <a:p>
                      <a:pPr algn="l" fontAlgn="b"/>
                      <a:r>
                        <a:rPr lang="de-DE" sz="1400" u="none" strike="noStrike" dirty="0">
                          <a:effectLst/>
                        </a:rPr>
                        <a:t>Veröffentlichungen in unterschiedlichen Formaten (Flyer, mehrseitiges PDF, Film, …), die Sie frei gestalten können.</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noFill/>
                  </a:tcPr>
                </a:tc>
                <a:tc>
                  <a:txBody>
                    <a:bodyPr/>
                    <a:lstStyle/>
                    <a:p>
                      <a:pPr marL="285750" indent="-285750" algn="l" fontAlgn="b">
                        <a:buFont typeface="Arial" panose="020B0604020202020204" pitchFamily="34" charset="0"/>
                        <a:buChar char="•"/>
                      </a:pPr>
                      <a:r>
                        <a:rPr lang="de-DE" sz="1400" u="none" strike="noStrike" dirty="0">
                          <a:effectLst/>
                        </a:rPr>
                        <a:t>Darstellung gebündelter und detaillierter Informationen, z. B. Nachhaltigkeitsbericht, Umwelterklärung, eigenständiges </a:t>
                      </a:r>
                      <a:r>
                        <a:rPr lang="de-DE" sz="1400" u="none" strike="noStrike" dirty="0" err="1">
                          <a:effectLst/>
                        </a:rPr>
                        <a:t>Klimaschutzreporting</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noFill/>
                  </a:tcPr>
                </a:tc>
                <a:tc>
                  <a:txBody>
                    <a:bodyPr/>
                    <a:lstStyle/>
                    <a:p>
                      <a:pPr marL="285750" indent="-285750" algn="l" fontAlgn="b">
                        <a:buFont typeface="Arial" panose="020B0604020202020204" pitchFamily="34" charset="0"/>
                        <a:buChar char="•"/>
                      </a:pPr>
                      <a:r>
                        <a:rPr lang="de-DE" sz="1400" u="none" strike="noStrike" dirty="0">
                          <a:effectLst/>
                        </a:rPr>
                        <a:t>Glaubwürdigkeit und Vertrauen steigern</a:t>
                      </a:r>
                    </a:p>
                    <a:p>
                      <a:pPr marL="285750" indent="-285750" algn="l" fontAlgn="b">
                        <a:buFont typeface="Arial" panose="020B0604020202020204" pitchFamily="34" charset="0"/>
                        <a:buChar char="•"/>
                      </a:pPr>
                      <a:r>
                        <a:rPr lang="de-DE" sz="1400" u="none" strike="noStrike" dirty="0">
                          <a:effectLst/>
                        </a:rPr>
                        <a:t>Schnittstelle zwischen Unternehmen und Zielgruppen (Mitarbeitende, Kunden, Geschäftspartner, Entscheidungsträger)</a:t>
                      </a:r>
                      <a:endParaRPr lang="de-DE" sz="1400" b="0" i="0" u="none" strike="noStrike" dirty="0">
                        <a:solidFill>
                          <a:srgbClr val="000000"/>
                        </a:solidFill>
                        <a:effectLst/>
                        <a:latin typeface="Calibri" panose="020F0502020204030204" pitchFamily="34" charset="0"/>
                      </a:endParaRPr>
                    </a:p>
                  </a:txBody>
                  <a:tcPr marL="4971" marR="4971" marT="4971"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157565897"/>
                  </a:ext>
                </a:extLst>
              </a:tr>
            </a:tbl>
          </a:graphicData>
        </a:graphic>
      </p:graphicFrame>
      <p:pic>
        <p:nvPicPr>
          <p:cNvPr id="10" name="Grafik 9" descr="Dokument mit einfarbiger Füllung">
            <a:extLst>
              <a:ext uri="{FF2B5EF4-FFF2-40B4-BE49-F238E27FC236}">
                <a16:creationId xmlns:a16="http://schemas.microsoft.com/office/drawing/2014/main" id="{198E1C66-4424-4AA4-A40A-8515A2DEDF0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221" y="4941168"/>
            <a:ext cx="481599" cy="481599"/>
          </a:xfrm>
          <a:prstGeom prst="rect">
            <a:avLst/>
          </a:prstGeom>
        </p:spPr>
      </p:pic>
      <p:pic>
        <p:nvPicPr>
          <p:cNvPr id="11" name="Grafik 10" descr="Warenkorb mit einfarbiger Füllung">
            <a:extLst>
              <a:ext uri="{FF2B5EF4-FFF2-40B4-BE49-F238E27FC236}">
                <a16:creationId xmlns:a16="http://schemas.microsoft.com/office/drawing/2014/main" id="{CEFE5D62-C5C6-4DA8-B33F-80FDD7E0C56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1112" y="3416424"/>
            <a:ext cx="481598" cy="481598"/>
          </a:xfrm>
          <a:prstGeom prst="rect">
            <a:avLst/>
          </a:prstGeom>
        </p:spPr>
      </p:pic>
      <p:pic>
        <p:nvPicPr>
          <p:cNvPr id="20" name="Grafik 19" descr="Volltreffer mit einfarbiger Füllung">
            <a:extLst>
              <a:ext uri="{FF2B5EF4-FFF2-40B4-BE49-F238E27FC236}">
                <a16:creationId xmlns:a16="http://schemas.microsoft.com/office/drawing/2014/main" id="{60571549-4BC0-4DBF-A7E4-B5014B558FC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832304" y="1709364"/>
            <a:ext cx="360041" cy="360041"/>
          </a:xfrm>
          <a:prstGeom prst="rect">
            <a:avLst/>
          </a:prstGeom>
        </p:spPr>
      </p:pic>
      <p:pic>
        <p:nvPicPr>
          <p:cNvPr id="21" name="Grafik 20" descr="Schneeflocke mit einfarbiger Füllung">
            <a:extLst>
              <a:ext uri="{FF2B5EF4-FFF2-40B4-BE49-F238E27FC236}">
                <a16:creationId xmlns:a16="http://schemas.microsoft.com/office/drawing/2014/main" id="{F9AF501A-CEF0-476B-A9F5-9F50830B5A07}"/>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806097" y="1659377"/>
            <a:ext cx="473479" cy="473479"/>
          </a:xfrm>
          <a:prstGeom prst="rect">
            <a:avLst/>
          </a:prstGeom>
        </p:spPr>
      </p:pic>
      <p:pic>
        <p:nvPicPr>
          <p:cNvPr id="24" name="Grafik 23" descr="Herz mit einfarbiger Füllung">
            <a:extLst>
              <a:ext uri="{FF2B5EF4-FFF2-40B4-BE49-F238E27FC236}">
                <a16:creationId xmlns:a16="http://schemas.microsoft.com/office/drawing/2014/main" id="{F0C3E5EB-794C-43D4-8F06-D8A40E0783D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85424" y="2229586"/>
            <a:ext cx="325152" cy="325152"/>
          </a:xfrm>
          <a:prstGeom prst="rect">
            <a:avLst/>
          </a:prstGeom>
        </p:spPr>
      </p:pic>
      <p:pic>
        <p:nvPicPr>
          <p:cNvPr id="26" name="Grafik 25" descr="Grinsendes Gesicht mit einfarbiger Füllung mit einfarbiger Füllung">
            <a:extLst>
              <a:ext uri="{FF2B5EF4-FFF2-40B4-BE49-F238E27FC236}">
                <a16:creationId xmlns:a16="http://schemas.microsoft.com/office/drawing/2014/main" id="{0A9C1F8C-A6AD-40A2-B86A-82248526912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04445" y="2216294"/>
            <a:ext cx="325152" cy="325152"/>
          </a:xfrm>
          <a:prstGeom prst="rect">
            <a:avLst/>
          </a:prstGeom>
        </p:spPr>
      </p:pic>
      <p:pic>
        <p:nvPicPr>
          <p:cNvPr id="28" name="Grafik 27" descr="Daumen hoch-Zeichen mit einfarbiger Füllung">
            <a:extLst>
              <a:ext uri="{FF2B5EF4-FFF2-40B4-BE49-F238E27FC236}">
                <a16:creationId xmlns:a16="http://schemas.microsoft.com/office/drawing/2014/main" id="{DAB85BE6-D8D1-4493-9A69-5590B66D4535}"/>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123466" y="2204864"/>
            <a:ext cx="325152" cy="325152"/>
          </a:xfrm>
          <a:prstGeom prst="rect">
            <a:avLst/>
          </a:prstGeom>
        </p:spPr>
      </p:pic>
      <p:pic>
        <p:nvPicPr>
          <p:cNvPr id="29" name="Grafik 28" descr="Untertitel mit einfarbiger Füllung">
            <a:extLst>
              <a:ext uri="{FF2B5EF4-FFF2-40B4-BE49-F238E27FC236}">
                <a16:creationId xmlns:a16="http://schemas.microsoft.com/office/drawing/2014/main" id="{F13DA177-0698-4B8E-BD24-6F2A1B418DBF}"/>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087888" y="1716096"/>
            <a:ext cx="360040" cy="360040"/>
          </a:xfrm>
          <a:prstGeom prst="rect">
            <a:avLst/>
          </a:prstGeom>
        </p:spPr>
      </p:pic>
      <p:sp>
        <p:nvSpPr>
          <p:cNvPr id="14"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1855899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F822FD-0D4D-4F2A-868C-993E5E36D794}"/>
              </a:ext>
            </a:extLst>
          </p:cNvPr>
          <p:cNvSpPr>
            <a:spLocks noGrp="1"/>
          </p:cNvSpPr>
          <p:nvPr>
            <p:ph type="title"/>
          </p:nvPr>
        </p:nvSpPr>
        <p:spPr/>
        <p:txBody>
          <a:bodyPr/>
          <a:lstStyle/>
          <a:p>
            <a:r>
              <a:rPr lang="de-DE" dirty="0"/>
              <a:t>Übersicht der Ressourcen</a:t>
            </a:r>
          </a:p>
        </p:txBody>
      </p:sp>
      <p:sp>
        <p:nvSpPr>
          <p:cNvPr id="3" name="Fußzeilenplatzhalter 2">
            <a:extLst>
              <a:ext uri="{FF2B5EF4-FFF2-40B4-BE49-F238E27FC236}">
                <a16:creationId xmlns:a16="http://schemas.microsoft.com/office/drawing/2014/main" id="{1284FE3E-55FB-4582-913C-3B477B64E912}"/>
              </a:ext>
            </a:extLst>
          </p:cNvPr>
          <p:cNvSpPr>
            <a:spLocks noGrp="1"/>
          </p:cNvSpPr>
          <p:nvPr>
            <p:ph type="ftr" sz="quarter" idx="10"/>
          </p:nvPr>
        </p:nvSpPr>
        <p:spPr/>
        <p:txBody>
          <a:bodyPr/>
          <a:lstStyle/>
          <a:p>
            <a:r>
              <a:rPr lang="de-DE" dirty="0"/>
              <a:t>© LfU | IZU Infozentrum UmweltWirtschaft | 2024</a:t>
            </a:r>
            <a:endParaRPr lang="de-DE" dirty="0">
              <a:highlight>
                <a:srgbClr val="FFFF00"/>
              </a:highlight>
            </a:endParaRPr>
          </a:p>
        </p:txBody>
      </p:sp>
      <p:sp>
        <p:nvSpPr>
          <p:cNvPr id="4" name="Datumsplatzhalter 3">
            <a:extLst>
              <a:ext uri="{FF2B5EF4-FFF2-40B4-BE49-F238E27FC236}">
                <a16:creationId xmlns:a16="http://schemas.microsoft.com/office/drawing/2014/main" id="{2C7525ED-27F7-449A-B995-C7FB1A689170}"/>
              </a:ext>
            </a:extLst>
          </p:cNvPr>
          <p:cNvSpPr>
            <a:spLocks noGrp="1"/>
          </p:cNvSpPr>
          <p:nvPr>
            <p:ph type="dt" sz="half" idx="12"/>
          </p:nvPr>
        </p:nvSpPr>
        <p:spPr/>
        <p:txBody>
          <a:bodyPr/>
          <a:lstStyle/>
          <a:p>
            <a:r>
              <a:rPr lang="de-DE" dirty="0"/>
              <a:t>Ressourcen</a:t>
            </a:r>
          </a:p>
        </p:txBody>
      </p:sp>
      <p:sp>
        <p:nvSpPr>
          <p:cNvPr id="5" name="Foliennummernplatzhalter 4">
            <a:extLst>
              <a:ext uri="{FF2B5EF4-FFF2-40B4-BE49-F238E27FC236}">
                <a16:creationId xmlns:a16="http://schemas.microsoft.com/office/drawing/2014/main" id="{05DCFBD5-017F-4A38-AC74-9B20CA75A005}"/>
              </a:ext>
            </a:extLst>
          </p:cNvPr>
          <p:cNvSpPr>
            <a:spLocks noGrp="1"/>
          </p:cNvSpPr>
          <p:nvPr>
            <p:ph type="sldNum" sz="quarter" idx="4"/>
          </p:nvPr>
        </p:nvSpPr>
        <p:spPr/>
        <p:txBody>
          <a:bodyPr/>
          <a:lstStyle/>
          <a:p>
            <a:fld id="{894680D0-7A83-433A-9719-C4143F27F647}" type="slidenum">
              <a:rPr lang="de-DE" smtClean="0"/>
              <a:pPr/>
              <a:t>31</a:t>
            </a:fld>
            <a:endParaRPr lang="de-DE" dirty="0"/>
          </a:p>
        </p:txBody>
      </p:sp>
      <p:sp>
        <p:nvSpPr>
          <p:cNvPr id="44" name="Textplatzhalter 2">
            <a:extLst>
              <a:ext uri="{FF2B5EF4-FFF2-40B4-BE49-F238E27FC236}">
                <a16:creationId xmlns:a16="http://schemas.microsoft.com/office/drawing/2014/main" id="{A7D8E53E-2E0B-4FBB-8E17-EF61728E9883}"/>
              </a:ext>
            </a:extLst>
          </p:cNvPr>
          <p:cNvSpPr txBox="1">
            <a:spLocks/>
          </p:cNvSpPr>
          <p:nvPr/>
        </p:nvSpPr>
        <p:spPr>
          <a:xfrm>
            <a:off x="648000" y="2223368"/>
            <a:ext cx="4799928" cy="4253632"/>
          </a:xfrm>
          <a:prstGeom prst="rect">
            <a:avLst/>
          </a:prstGeom>
        </p:spPr>
        <p:txBody>
          <a:bodyPr>
            <a:normAutofit/>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sz="1400" kern="0" dirty="0"/>
              <a:t>Begriff</a:t>
            </a:r>
          </a:p>
          <a:p>
            <a:pPr marL="514350" lvl="1" indent="-285750" eaLnBrk="0" hangingPunct="0">
              <a:lnSpc>
                <a:spcPct val="100000"/>
              </a:lnSpc>
              <a:buClr>
                <a:srgbClr val="000000"/>
              </a:buClr>
              <a:buFont typeface="Arial" panose="020B0604020202020204" pitchFamily="34" charset="0"/>
              <a:buChar char="•"/>
              <a:defRPr/>
            </a:pPr>
            <a:r>
              <a:rPr lang="de-DE" sz="1100" dirty="0">
                <a:effectLst/>
                <a:latin typeface="+mj-lt"/>
                <a:ea typeface="Calibri" panose="020F0502020204030204" pitchFamily="34" charset="0"/>
                <a:cs typeface="Calibri" panose="020F0502020204030204" pitchFamily="34" charset="0"/>
                <a:hlinkClick r:id="rId3"/>
              </a:rPr>
              <a:t>Greenwashing und </a:t>
            </a:r>
            <a:r>
              <a:rPr lang="de-DE" sz="1100" dirty="0" err="1">
                <a:effectLst/>
                <a:latin typeface="+mj-lt"/>
                <a:ea typeface="Calibri" panose="020F0502020204030204" pitchFamily="34" charset="0"/>
                <a:cs typeface="Calibri" panose="020F0502020204030204" pitchFamily="34" charset="0"/>
                <a:hlinkClick r:id="rId3"/>
              </a:rPr>
              <a:t>Sustainable</a:t>
            </a:r>
            <a:r>
              <a:rPr lang="de-DE" sz="1100" dirty="0">
                <a:effectLst/>
                <a:latin typeface="+mj-lt"/>
                <a:ea typeface="Calibri" panose="020F0502020204030204" pitchFamily="34" charset="0"/>
                <a:cs typeface="Calibri" panose="020F0502020204030204" pitchFamily="34" charset="0"/>
                <a:hlinkClick r:id="rId3"/>
              </a:rPr>
              <a:t> Finance,</a:t>
            </a:r>
            <a:r>
              <a:rPr lang="de-DE" sz="1100" dirty="0">
                <a:latin typeface="+mj-lt"/>
                <a:ea typeface="Calibri" panose="020F0502020204030204" pitchFamily="34" charset="0"/>
                <a:cs typeface="Calibri" panose="020F0502020204030204" pitchFamily="34" charset="0"/>
                <a:hlinkClick r:id="rId3"/>
              </a:rPr>
              <a:t> </a:t>
            </a:r>
            <a:br>
              <a:rPr lang="de-DE" sz="1100" dirty="0">
                <a:latin typeface="+mj-lt"/>
                <a:ea typeface="Calibri" panose="020F0502020204030204" pitchFamily="34" charset="0"/>
                <a:cs typeface="Calibri" panose="020F0502020204030204" pitchFamily="34" charset="0"/>
                <a:hlinkClick r:id="rId3"/>
              </a:rPr>
            </a:br>
            <a:r>
              <a:rPr lang="de-DE" sz="1100" dirty="0">
                <a:latin typeface="+mj-lt"/>
                <a:ea typeface="Calibri" panose="020F0502020204030204" pitchFamily="34" charset="0"/>
                <a:cs typeface="Calibri" panose="020F0502020204030204" pitchFamily="34" charset="0"/>
                <a:hlinkClick r:id="rId3"/>
              </a:rPr>
              <a:t>Umweltbundesamt (20.12.2022) </a:t>
            </a:r>
            <a:endParaRPr lang="de-DE" sz="1100" dirty="0">
              <a:effectLst/>
              <a:latin typeface="+mj-lt"/>
              <a:ea typeface="Calibri" panose="020F0502020204030204" pitchFamily="34" charset="0"/>
              <a:cs typeface="Calibri" panose="020F0502020204030204" pitchFamily="34" charset="0"/>
            </a:endParaRPr>
          </a:p>
          <a:p>
            <a:pPr marL="514350" marR="0" lvl="1" indent="-285750" defTabSz="914400" rtl="0" eaLnBrk="0" fontAlgn="base" latinLnBrk="0" hangingPunct="0">
              <a:lnSpc>
                <a:spcPct val="100000"/>
              </a:lnSpc>
              <a:spcBef>
                <a:spcPct val="0"/>
              </a:spcBef>
              <a:spcAft>
                <a:spcPct val="0"/>
              </a:spcAft>
              <a:buClr>
                <a:srgbClr val="000000"/>
              </a:buClr>
              <a:buSzTx/>
              <a:buFont typeface="Arial" panose="020B0604020202020204" pitchFamily="34" charset="0"/>
              <a:buChar char="•"/>
              <a:tabLst/>
              <a:defRPr/>
            </a:pPr>
            <a:endParaRPr kumimoji="0" lang="it-IT" sz="1100" b="0" i="0" u="none" strike="noStrike" kern="0" cap="none" spc="0" normalizeH="0" baseline="0" noProof="0" dirty="0">
              <a:ln>
                <a:noFill/>
              </a:ln>
              <a:solidFill>
                <a:srgbClr val="000000"/>
              </a:solidFill>
              <a:effectLst/>
              <a:uLnTx/>
              <a:uFillTx/>
              <a:latin typeface="Arial"/>
              <a:ea typeface="ＭＳ Ｐゴシック"/>
              <a:cs typeface="+mn-cs"/>
            </a:endParaRPr>
          </a:p>
          <a:p>
            <a:pPr marL="0" indent="0">
              <a:buFontTx/>
              <a:buNone/>
            </a:pPr>
            <a:endParaRPr lang="de-DE" sz="1400" kern="0" dirty="0"/>
          </a:p>
          <a:p>
            <a:pPr marL="0" indent="0">
              <a:buFontTx/>
              <a:buNone/>
            </a:pPr>
            <a:r>
              <a:rPr lang="de-DE" sz="1400" kern="0" dirty="0"/>
              <a:t>Rechtliche Grundlage</a:t>
            </a:r>
          </a:p>
          <a:p>
            <a:pPr marL="514350" lvl="1" indent="-285750" eaLnBrk="0" hangingPunct="0">
              <a:lnSpc>
                <a:spcPct val="100000"/>
              </a:lnSpc>
              <a:buClr>
                <a:srgbClr val="000000"/>
              </a:buClr>
              <a:buFont typeface="Arial" panose="020B0604020202020204" pitchFamily="34" charset="0"/>
              <a:buChar char="•"/>
              <a:defRPr/>
            </a:pPr>
            <a:r>
              <a:rPr lang="de-DE" sz="1100" dirty="0">
                <a:effectLst/>
                <a:latin typeface="+mj-lt"/>
                <a:ea typeface="Calibri" panose="020F0502020204030204" pitchFamily="34" charset="0"/>
                <a:cs typeface="Calibri" panose="020F0502020204030204" pitchFamily="34" charset="0"/>
                <a:hlinkClick r:id="rId4"/>
              </a:rPr>
              <a:t>Gesetz gegen den unlauteren Wettbewerb (UWG)</a:t>
            </a:r>
            <a:endParaRPr lang="de-DE" sz="1100" dirty="0">
              <a:effectLst/>
              <a:latin typeface="+mj-lt"/>
              <a:ea typeface="Calibri" panose="020F0502020204030204" pitchFamily="34" charset="0"/>
              <a:cs typeface="Calibri" panose="020F0502020204030204" pitchFamily="34" charset="0"/>
            </a:endParaRPr>
          </a:p>
          <a:p>
            <a:pPr marL="514350" marR="0" lvl="1" indent="-285750" defTabSz="914400" rtl="0" eaLnBrk="0" fontAlgn="base" latinLnBrk="0" hangingPunct="0">
              <a:lnSpc>
                <a:spcPct val="100000"/>
              </a:lnSpc>
              <a:spcBef>
                <a:spcPct val="0"/>
              </a:spcBef>
              <a:spcAft>
                <a:spcPct val="0"/>
              </a:spcAft>
              <a:buClr>
                <a:srgbClr val="000000"/>
              </a:buClr>
              <a:buSzTx/>
              <a:buFont typeface="Arial" panose="020B0604020202020204" pitchFamily="34" charset="0"/>
              <a:buChar char="•"/>
              <a:tabLst/>
              <a:defRPr/>
            </a:pPr>
            <a:endParaRPr kumimoji="0" lang="de-DE" sz="11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indent="0">
              <a:buFontTx/>
              <a:buNone/>
            </a:pPr>
            <a:endParaRPr lang="de-DE" sz="1400" kern="0" dirty="0"/>
          </a:p>
          <a:p>
            <a:pPr marL="0" indent="0">
              <a:buFontTx/>
              <a:buNone/>
            </a:pPr>
            <a:r>
              <a:rPr lang="de-DE" sz="1400" kern="0" dirty="0"/>
              <a:t>Wissenschaftliche Erkenntnisse</a:t>
            </a:r>
          </a:p>
          <a:p>
            <a:pPr marL="514800" algn="l">
              <a:spcAft>
                <a:spcPts val="0"/>
              </a:spcAft>
            </a:pPr>
            <a:r>
              <a:rPr lang="en-US" sz="1100" dirty="0">
                <a:effectLst/>
                <a:latin typeface="+mj-lt"/>
                <a:ea typeface="Calibri" panose="020F0502020204030204" pitchFamily="34" charset="0"/>
                <a:cs typeface="Calibri" panose="020F0502020204030204" pitchFamily="34" charset="0"/>
                <a:hlinkClick r:id="rId5"/>
              </a:rPr>
              <a:t>A systematic literature review on greenwashing and its relationship to stakeholders (2023) Santos, C., Coelho, A. &amp; Marques, A.  </a:t>
            </a:r>
            <a:endParaRPr lang="en-US" sz="1100" dirty="0">
              <a:effectLst/>
              <a:latin typeface="+mj-lt"/>
              <a:ea typeface="Calibri" panose="020F0502020204030204" pitchFamily="34" charset="0"/>
              <a:cs typeface="Calibri" panose="020F0502020204030204" pitchFamily="34" charset="0"/>
            </a:endParaRPr>
          </a:p>
          <a:p>
            <a:pPr marL="514800" algn="l">
              <a:spcAft>
                <a:spcPts val="0"/>
              </a:spcAft>
            </a:pPr>
            <a:r>
              <a:rPr lang="pt-BR" sz="1100" dirty="0">
                <a:latin typeface="+mj-lt"/>
                <a:ea typeface="Calibri" panose="020F0502020204030204" pitchFamily="34" charset="0"/>
                <a:cs typeface="Calibri" panose="020F0502020204030204" pitchFamily="34" charset="0"/>
                <a:hlinkClick r:id="rId6"/>
              </a:rPr>
              <a:t>Concepts and forms of greenwashing (2020) de Freitas Netto, S.V., Sobral, M.F.F., Ribeiro, A.R.B. et al.  </a:t>
            </a:r>
            <a:endParaRPr lang="pt-BR" sz="1100" dirty="0">
              <a:latin typeface="+mj-lt"/>
              <a:ea typeface="Calibri" panose="020F0502020204030204" pitchFamily="34" charset="0"/>
              <a:cs typeface="Calibri" panose="020F0502020204030204" pitchFamily="34" charset="0"/>
            </a:endParaRPr>
          </a:p>
          <a:p>
            <a:pPr marL="514800" algn="l">
              <a:spcAft>
                <a:spcPts val="0"/>
              </a:spcAft>
            </a:pPr>
            <a:r>
              <a:rPr lang="en-US" sz="1100" dirty="0">
                <a:latin typeface="+mj-lt"/>
                <a:ea typeface="Calibri" panose="020F0502020204030204" pitchFamily="34" charset="0"/>
                <a:cs typeface="Calibri" panose="020F0502020204030204" pitchFamily="34" charset="0"/>
                <a:hlinkClick r:id="rId7"/>
              </a:rPr>
              <a:t>Greenwashing </a:t>
            </a:r>
            <a:r>
              <a:rPr lang="en-US" sz="1100" dirty="0" err="1">
                <a:latin typeface="+mj-lt"/>
                <a:ea typeface="Calibri" panose="020F0502020204030204" pitchFamily="34" charset="0"/>
                <a:cs typeface="Calibri" panose="020F0502020204030204" pitchFamily="34" charset="0"/>
                <a:hlinkClick r:id="rId7"/>
              </a:rPr>
              <a:t>behaviours</a:t>
            </a:r>
            <a:r>
              <a:rPr lang="en-US" sz="1100" dirty="0">
                <a:latin typeface="+mj-lt"/>
                <a:ea typeface="Calibri" panose="020F0502020204030204" pitchFamily="34" charset="0"/>
                <a:cs typeface="Calibri" panose="020F0502020204030204" pitchFamily="34" charset="0"/>
                <a:hlinkClick r:id="rId7"/>
              </a:rPr>
              <a:t> (2020) Yang, Z., et. al. </a:t>
            </a:r>
            <a:endParaRPr lang="en-US" sz="1100" dirty="0">
              <a:effectLst/>
              <a:latin typeface="+mj-lt"/>
              <a:ea typeface="Calibri" panose="020F0502020204030204" pitchFamily="34" charset="0"/>
              <a:cs typeface="Calibri" panose="020F0502020204030204" pitchFamily="34" charset="0"/>
            </a:endParaRPr>
          </a:p>
          <a:p>
            <a:pPr marL="0" indent="0">
              <a:buFontTx/>
              <a:buNone/>
            </a:pPr>
            <a:endParaRPr lang="de-DE" sz="1400" kern="0" dirty="0"/>
          </a:p>
          <a:p>
            <a:pPr lvl="1">
              <a:buFont typeface="Arial" panose="020B0604020202020204" pitchFamily="34" charset="0"/>
              <a:buChar char="•"/>
            </a:pPr>
            <a:endParaRPr lang="de-DE" sz="1100" kern="0" dirty="0">
              <a:solidFill>
                <a:srgbClr val="000000"/>
              </a:solidFill>
            </a:endParaRPr>
          </a:p>
          <a:p>
            <a:pPr lvl="1"/>
            <a:endParaRPr lang="de-DE" sz="1100" kern="0" dirty="0"/>
          </a:p>
          <a:p>
            <a:pPr lvl="1"/>
            <a:endParaRPr lang="de-DE" sz="1100" kern="0" dirty="0"/>
          </a:p>
          <a:p>
            <a:endParaRPr lang="de-DE" sz="1600" kern="0" dirty="0"/>
          </a:p>
        </p:txBody>
      </p:sp>
      <p:sp>
        <p:nvSpPr>
          <p:cNvPr id="45" name="Inhaltsplatzhalter 6">
            <a:extLst>
              <a:ext uri="{FF2B5EF4-FFF2-40B4-BE49-F238E27FC236}">
                <a16:creationId xmlns:a16="http://schemas.microsoft.com/office/drawing/2014/main" id="{9372FCA5-6DBC-474C-BACE-104525D7E400}"/>
              </a:ext>
            </a:extLst>
          </p:cNvPr>
          <p:cNvSpPr txBox="1">
            <a:spLocks/>
          </p:cNvSpPr>
          <p:nvPr/>
        </p:nvSpPr>
        <p:spPr>
          <a:xfrm>
            <a:off x="648000" y="1628552"/>
            <a:ext cx="4799928" cy="467816"/>
          </a:xfrm>
          <a:prstGeom prst="rect">
            <a:avLst/>
          </a:prstGeom>
          <a:solidFill>
            <a:srgbClr val="3B687F"/>
          </a:solidFill>
        </p:spPr>
        <p:txBody>
          <a:bodyPr anchor="ct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None/>
            </a:pPr>
            <a:r>
              <a:rPr lang="de-DE" sz="1800" b="1" kern="0" dirty="0">
                <a:solidFill>
                  <a:srgbClr val="FFFFFF"/>
                </a:solidFill>
              </a:rPr>
              <a:t>Greenwashing</a:t>
            </a:r>
          </a:p>
        </p:txBody>
      </p:sp>
      <p:sp>
        <p:nvSpPr>
          <p:cNvPr id="46" name="Textplatzhalter 5">
            <a:extLst>
              <a:ext uri="{FF2B5EF4-FFF2-40B4-BE49-F238E27FC236}">
                <a16:creationId xmlns:a16="http://schemas.microsoft.com/office/drawing/2014/main" id="{84E0AE6C-6043-4F7A-B214-3AECB9A6DC82}"/>
              </a:ext>
            </a:extLst>
          </p:cNvPr>
          <p:cNvSpPr txBox="1">
            <a:spLocks/>
          </p:cNvSpPr>
          <p:nvPr/>
        </p:nvSpPr>
        <p:spPr>
          <a:xfrm>
            <a:off x="6456038" y="4023816"/>
            <a:ext cx="4799929" cy="2147992"/>
          </a:xfrm>
          <a:prstGeom prst="rect">
            <a:avLst/>
          </a:prstGeom>
        </p:spPr>
        <p:txBody>
          <a:bodyPr>
            <a:normAutofit/>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algn="l">
              <a:spcAft>
                <a:spcPts val="800"/>
              </a:spcAft>
            </a:pPr>
            <a:r>
              <a:rPr lang="en-US" sz="1100" dirty="0" err="1">
                <a:latin typeface="+mj-lt"/>
                <a:ea typeface="Calibri" panose="020F0502020204030204" pitchFamily="34" charset="0"/>
                <a:cs typeface="Calibri" panose="020F0502020204030204" pitchFamily="34" charset="0"/>
                <a:hlinkClick r:id="rId8"/>
              </a:rPr>
              <a:t>Mitarbeitertipps</a:t>
            </a:r>
            <a:r>
              <a:rPr lang="en-US" sz="1100" dirty="0">
                <a:latin typeface="+mj-lt"/>
                <a:ea typeface="Calibri" panose="020F0502020204030204" pitchFamily="34" charset="0"/>
                <a:cs typeface="Calibri" panose="020F0502020204030204" pitchFamily="34" charset="0"/>
                <a:hlinkClick r:id="rId8"/>
              </a:rPr>
              <a:t>, IZU</a:t>
            </a:r>
            <a:r>
              <a:rPr lang="en-US" sz="1100" dirty="0">
                <a:latin typeface="+mj-lt"/>
                <a:ea typeface="Calibri" panose="020F0502020204030204" pitchFamily="34" charset="0"/>
                <a:cs typeface="Calibri" panose="020F0502020204030204" pitchFamily="34" charset="0"/>
              </a:rPr>
              <a:t> </a:t>
            </a:r>
          </a:p>
          <a:p>
            <a:pPr algn="l">
              <a:spcAft>
                <a:spcPts val="800"/>
              </a:spcAft>
            </a:pPr>
            <a:r>
              <a:rPr lang="en-US" sz="1100" dirty="0">
                <a:latin typeface="+mj-lt"/>
                <a:ea typeface="Calibri" panose="020F0502020204030204" pitchFamily="34" charset="0"/>
                <a:cs typeface="Calibri" panose="020F0502020204030204" pitchFamily="34" charset="0"/>
                <a:hlinkClick r:id="rId9"/>
              </a:rPr>
              <a:t>Marketing </a:t>
            </a:r>
            <a:r>
              <a:rPr lang="en-US" sz="1100" dirty="0" err="1">
                <a:latin typeface="+mj-lt"/>
                <a:ea typeface="Calibri" panose="020F0502020204030204" pitchFamily="34" charset="0"/>
                <a:cs typeface="Calibri" panose="020F0502020204030204" pitchFamily="34" charset="0"/>
                <a:hlinkClick r:id="rId9"/>
              </a:rPr>
              <a:t>mit</a:t>
            </a:r>
            <a:r>
              <a:rPr lang="en-US" sz="1100" dirty="0">
                <a:latin typeface="+mj-lt"/>
                <a:ea typeface="Calibri" panose="020F0502020204030204" pitchFamily="34" charset="0"/>
                <a:cs typeface="Calibri" panose="020F0502020204030204" pitchFamily="34" charset="0"/>
                <a:hlinkClick r:id="rId9"/>
              </a:rPr>
              <a:t> </a:t>
            </a:r>
            <a:r>
              <a:rPr lang="en-US" sz="1100" dirty="0" err="1">
                <a:latin typeface="+mj-lt"/>
                <a:ea typeface="Calibri" panose="020F0502020204030204" pitchFamily="34" charset="0"/>
                <a:cs typeface="Calibri" panose="020F0502020204030204" pitchFamily="34" charset="0"/>
                <a:hlinkClick r:id="rId9"/>
              </a:rPr>
              <a:t>Unternehmen</a:t>
            </a:r>
            <a:r>
              <a:rPr lang="en-US" sz="1100" dirty="0">
                <a:latin typeface="+mj-lt"/>
                <a:ea typeface="Calibri" panose="020F0502020204030204" pitchFamily="34" charset="0"/>
                <a:cs typeface="Calibri" panose="020F0502020204030204" pitchFamily="34" charset="0"/>
                <a:hlinkClick r:id="rId9"/>
              </a:rPr>
              <a:t>, IZU</a:t>
            </a:r>
            <a:r>
              <a:rPr lang="en-US" sz="1100" dirty="0">
                <a:latin typeface="+mj-lt"/>
                <a:ea typeface="Calibri" panose="020F0502020204030204" pitchFamily="34" charset="0"/>
                <a:cs typeface="Calibri" panose="020F0502020204030204" pitchFamily="34" charset="0"/>
              </a:rPr>
              <a:t> </a:t>
            </a:r>
          </a:p>
          <a:p>
            <a:pPr>
              <a:spcAft>
                <a:spcPts val="800"/>
              </a:spcAft>
            </a:pPr>
            <a:r>
              <a:rPr lang="en-US" sz="1100" dirty="0">
                <a:latin typeface="+mj-lt"/>
                <a:ea typeface="Calibri" panose="020F0502020204030204" pitchFamily="34" charset="0"/>
                <a:cs typeface="Calibri" panose="020F0502020204030204" pitchFamily="34" charset="0"/>
                <a:hlinkClick r:id="rId10"/>
              </a:rPr>
              <a:t>Nachhaltigkeitsmanagement </a:t>
            </a:r>
            <a:r>
              <a:rPr lang="en-US" sz="1100" dirty="0" err="1">
                <a:latin typeface="+mj-lt"/>
                <a:ea typeface="Calibri" panose="020F0502020204030204" pitchFamily="34" charset="0"/>
                <a:cs typeface="Calibri" panose="020F0502020204030204" pitchFamily="34" charset="0"/>
                <a:hlinkClick r:id="rId10"/>
              </a:rPr>
              <a:t>für</a:t>
            </a:r>
            <a:r>
              <a:rPr lang="en-US" sz="1100" dirty="0">
                <a:latin typeface="+mj-lt"/>
                <a:ea typeface="Calibri" panose="020F0502020204030204" pitchFamily="34" charset="0"/>
                <a:cs typeface="Calibri" panose="020F0502020204030204" pitchFamily="34" charset="0"/>
                <a:hlinkClick r:id="rId10"/>
              </a:rPr>
              <a:t> KMU, IZU</a:t>
            </a:r>
            <a:endParaRPr lang="en-US" sz="1100" dirty="0">
              <a:latin typeface="+mj-lt"/>
              <a:ea typeface="Calibri" panose="020F0502020204030204" pitchFamily="34" charset="0"/>
              <a:cs typeface="Calibri" panose="020F0502020204030204" pitchFamily="34" charset="0"/>
            </a:endParaRPr>
          </a:p>
          <a:p>
            <a:pPr algn="l">
              <a:spcAft>
                <a:spcPts val="800"/>
              </a:spcAft>
            </a:pPr>
            <a:r>
              <a:rPr lang="de-DE" sz="1100" dirty="0">
                <a:latin typeface="+mj-lt"/>
                <a:ea typeface="Calibri" panose="020F0502020204030204" pitchFamily="34" charset="0"/>
                <a:cs typeface="Calibri" panose="020F0502020204030204" pitchFamily="34" charset="0"/>
                <a:hlinkClick r:id="rId11"/>
              </a:rPr>
              <a:t>Leitfaden Mitarbeitermotivation für umweltbewusstes Verhalten, </a:t>
            </a:r>
            <a:br>
              <a:rPr lang="de-DE" sz="1100" dirty="0">
                <a:latin typeface="+mj-lt"/>
                <a:ea typeface="Calibri" panose="020F0502020204030204" pitchFamily="34" charset="0"/>
                <a:cs typeface="Calibri" panose="020F0502020204030204" pitchFamily="34" charset="0"/>
                <a:hlinkClick r:id="rId11"/>
              </a:rPr>
            </a:br>
            <a:r>
              <a:rPr lang="de-DE" sz="1100" dirty="0">
                <a:latin typeface="+mj-lt"/>
                <a:ea typeface="Calibri" panose="020F0502020204030204" pitchFamily="34" charset="0"/>
                <a:cs typeface="Calibri" panose="020F0502020204030204" pitchFamily="34" charset="0"/>
                <a:hlinkClick r:id="rId11"/>
              </a:rPr>
              <a:t>IZU (</a:t>
            </a:r>
            <a:r>
              <a:rPr lang="de-DE" sz="1100" dirty="0" err="1">
                <a:latin typeface="+mj-lt"/>
                <a:ea typeface="Calibri" panose="020F0502020204030204" pitchFamily="34" charset="0"/>
                <a:cs typeface="Calibri" panose="020F0502020204030204" pitchFamily="34" charset="0"/>
                <a:hlinkClick r:id="rId11"/>
              </a:rPr>
              <a:t>pdf</a:t>
            </a:r>
            <a:r>
              <a:rPr lang="de-DE" sz="1100" dirty="0">
                <a:latin typeface="+mj-lt"/>
                <a:ea typeface="Calibri" panose="020F0502020204030204" pitchFamily="34" charset="0"/>
                <a:cs typeface="Calibri" panose="020F0502020204030204" pitchFamily="34" charset="0"/>
                <a:hlinkClick r:id="rId11"/>
              </a:rPr>
              <a:t>) </a:t>
            </a:r>
            <a:endParaRPr lang="it-IT" sz="1100" kern="0" dirty="0">
              <a:latin typeface="+mj-lt"/>
            </a:endParaRPr>
          </a:p>
          <a:p>
            <a:pPr>
              <a:buFont typeface="Arial" panose="020B0604020202020204" pitchFamily="34" charset="0"/>
              <a:buChar char="•"/>
            </a:pPr>
            <a:endParaRPr lang="de-DE" sz="1400" kern="0" dirty="0"/>
          </a:p>
          <a:p>
            <a:pPr marL="0" indent="0">
              <a:buFontTx/>
              <a:buNone/>
            </a:pPr>
            <a:endParaRPr lang="it-IT" sz="1400" kern="0" dirty="0"/>
          </a:p>
          <a:p>
            <a:pPr marL="514350" lvl="1" indent="-285750">
              <a:buFont typeface="Wingdings" panose="05000000000000000000" pitchFamily="2" charset="2"/>
              <a:buChar char="§"/>
            </a:pPr>
            <a:endParaRPr lang="de-DE" sz="1100" kern="0" dirty="0">
              <a:hlinkClick r:id="" action="ppaction://noaction">
                <a:extLst>
                  <a:ext uri="{A12FA001-AC4F-418D-AE19-62706E023703}">
                    <ahyp:hlinkClr xmlns:ahyp="http://schemas.microsoft.com/office/drawing/2018/hyperlinkcolor" val="tx"/>
                  </a:ext>
                </a:extLst>
              </a:hlinkClick>
            </a:endParaRPr>
          </a:p>
          <a:p>
            <a:pPr marL="514350" lvl="1" indent="-285750">
              <a:buFont typeface="Wingdings" panose="05000000000000000000" pitchFamily="2" charset="2"/>
              <a:buChar char="§"/>
            </a:pPr>
            <a:endParaRPr lang="de-DE" sz="1100" kern="0" dirty="0">
              <a:hlinkClick r:id="" action="ppaction://noaction">
                <a:extLst>
                  <a:ext uri="{A12FA001-AC4F-418D-AE19-62706E023703}">
                    <ahyp:hlinkClr xmlns:ahyp="http://schemas.microsoft.com/office/drawing/2018/hyperlinkcolor" val="tx"/>
                  </a:ext>
                </a:extLst>
              </a:hlinkClick>
            </a:endParaRPr>
          </a:p>
          <a:p>
            <a:pPr marL="0" indent="0">
              <a:buFontTx/>
              <a:buNone/>
            </a:pPr>
            <a:endParaRPr lang="de-DE" sz="1400" kern="0" dirty="0"/>
          </a:p>
          <a:p>
            <a:pPr marL="228600" lvl="1" indent="0">
              <a:buFont typeface="Arial" charset="0"/>
              <a:buNone/>
            </a:pPr>
            <a:endParaRPr lang="de-DE" sz="1100" kern="0" dirty="0"/>
          </a:p>
        </p:txBody>
      </p:sp>
      <p:sp>
        <p:nvSpPr>
          <p:cNvPr id="48" name="Inhaltsplatzhalter 8">
            <a:extLst>
              <a:ext uri="{FF2B5EF4-FFF2-40B4-BE49-F238E27FC236}">
                <a16:creationId xmlns:a16="http://schemas.microsoft.com/office/drawing/2014/main" id="{BCDC3BD4-4EE5-476B-AD8C-767ECBD6DB2D}"/>
              </a:ext>
            </a:extLst>
          </p:cNvPr>
          <p:cNvSpPr txBox="1">
            <a:spLocks/>
          </p:cNvSpPr>
          <p:nvPr/>
        </p:nvSpPr>
        <p:spPr>
          <a:xfrm>
            <a:off x="6456040" y="3429000"/>
            <a:ext cx="4799928" cy="467816"/>
          </a:xfrm>
          <a:prstGeom prst="rect">
            <a:avLst/>
          </a:prstGeom>
          <a:solidFill>
            <a:srgbClr val="3B687F"/>
          </a:solidFill>
        </p:spPr>
        <p:txBody>
          <a:bodyPr anchor="ct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sz="1800" b="1" kern="0" dirty="0">
                <a:solidFill>
                  <a:srgbClr val="FFFFFF"/>
                </a:solidFill>
              </a:rPr>
              <a:t>Unsere IZU-Tools</a:t>
            </a:r>
          </a:p>
        </p:txBody>
      </p:sp>
      <p:sp>
        <p:nvSpPr>
          <p:cNvPr id="10" name="Textplatzhalter 5">
            <a:extLst>
              <a:ext uri="{FF2B5EF4-FFF2-40B4-BE49-F238E27FC236}">
                <a16:creationId xmlns:a16="http://schemas.microsoft.com/office/drawing/2014/main" id="{BF9DC039-6923-4ABA-81BA-AAEB179182EC}"/>
              </a:ext>
            </a:extLst>
          </p:cNvPr>
          <p:cNvSpPr txBox="1">
            <a:spLocks/>
          </p:cNvSpPr>
          <p:nvPr/>
        </p:nvSpPr>
        <p:spPr>
          <a:xfrm>
            <a:off x="6456038" y="2235252"/>
            <a:ext cx="4799929" cy="689692"/>
          </a:xfrm>
          <a:prstGeom prst="rect">
            <a:avLst/>
          </a:prstGeom>
        </p:spPr>
        <p:txBody>
          <a:bodyPr>
            <a:normAutofit/>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algn="l">
              <a:spcAft>
                <a:spcPts val="800"/>
              </a:spcAft>
            </a:pPr>
            <a:r>
              <a:rPr lang="de-DE" sz="1100" dirty="0">
                <a:latin typeface="+mj-lt"/>
                <a:ea typeface="Calibri" panose="020F0502020204030204" pitchFamily="34" charset="0"/>
                <a:cs typeface="Calibri" panose="020F0502020204030204" pitchFamily="34" charset="0"/>
                <a:hlinkClick r:id="rId12"/>
              </a:rPr>
              <a:t>Umweltbewusstsein in Deutschland 2022, Umweltbundesamt</a:t>
            </a:r>
            <a:endParaRPr lang="de-DE" sz="1400" kern="0" dirty="0"/>
          </a:p>
          <a:p>
            <a:pPr marL="228600" lvl="1" indent="0">
              <a:buFont typeface="Arial" charset="0"/>
              <a:buNone/>
            </a:pPr>
            <a:endParaRPr lang="de-DE" sz="1100" kern="0" dirty="0"/>
          </a:p>
        </p:txBody>
      </p:sp>
      <p:sp>
        <p:nvSpPr>
          <p:cNvPr id="11" name="Inhaltsplatzhalter 8">
            <a:extLst>
              <a:ext uri="{FF2B5EF4-FFF2-40B4-BE49-F238E27FC236}">
                <a16:creationId xmlns:a16="http://schemas.microsoft.com/office/drawing/2014/main" id="{263CC1CB-80C1-4570-AF1C-F501CAA9FCC4}"/>
              </a:ext>
            </a:extLst>
          </p:cNvPr>
          <p:cNvSpPr txBox="1">
            <a:spLocks/>
          </p:cNvSpPr>
          <p:nvPr/>
        </p:nvSpPr>
        <p:spPr>
          <a:xfrm>
            <a:off x="6456038" y="1628552"/>
            <a:ext cx="4799928" cy="467816"/>
          </a:xfrm>
          <a:prstGeom prst="rect">
            <a:avLst/>
          </a:prstGeom>
          <a:solidFill>
            <a:srgbClr val="3B687F"/>
          </a:solidFill>
        </p:spPr>
        <p:txBody>
          <a:bodyPr anchor="ct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sz="1800" b="1" kern="0" dirty="0">
                <a:solidFill>
                  <a:srgbClr val="FFFFFF"/>
                </a:solidFill>
              </a:rPr>
              <a:t>Umweltbewusstsein</a:t>
            </a:r>
          </a:p>
        </p:txBody>
      </p:sp>
    </p:spTree>
    <p:extLst>
      <p:ext uri="{BB962C8B-B14F-4D97-AF65-F5344CB8AC3E}">
        <p14:creationId xmlns:p14="http://schemas.microsoft.com/office/powerpoint/2010/main" val="13828717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E33A83B2-1D86-430D-8EA7-1B18403ECE16}"/>
              </a:ext>
            </a:extLst>
          </p:cNvPr>
          <p:cNvSpPr/>
          <p:nvPr/>
        </p:nvSpPr>
        <p:spPr>
          <a:xfrm>
            <a:off x="4727848" y="1944752"/>
            <a:ext cx="5466176" cy="3631763"/>
          </a:xfrm>
          <a:prstGeom prst="rect">
            <a:avLst/>
          </a:prstGeom>
        </p:spPr>
        <p:txBody>
          <a:bodyPr wrap="square">
            <a:spAutoFit/>
          </a:bodyPr>
          <a:lstStyle/>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Herausgeber:</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Bayerisches Landesamt für Umwelt (LfU)</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Bürgermeister-Ulrich-Straße 160</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86179 Augsburg</a:t>
            </a:r>
            <a:endParaRPr lang="de-DE" altLang="de-DE" sz="1000" dirty="0">
              <a:cs typeface="Arial" pitchFamily="34" charset="0"/>
            </a:endParaRPr>
          </a:p>
          <a:p>
            <a:pPr algn="l" eaLnBrk="0" fontAlgn="base" hangingPunct="0">
              <a:spcBef>
                <a:spcPct val="0"/>
              </a:spcBef>
              <a:spcAft>
                <a:spcPct val="0"/>
              </a:spcAft>
              <a:defRPr/>
            </a:pPr>
            <a:r>
              <a:rPr lang="de-DE" altLang="de-DE" sz="1000" dirty="0">
                <a:ea typeface="Times New Roman" pitchFamily="18" charset="0"/>
                <a:cs typeface="Times New Roman" pitchFamily="18" charset="0"/>
              </a:rPr>
              <a:t>Tel.: 	0821 9071-5509</a:t>
            </a:r>
            <a:endParaRPr lang="de-DE" altLang="de-DE" sz="1000" dirty="0">
              <a:cs typeface="Arial" pitchFamily="34" charset="0"/>
            </a:endParaRPr>
          </a:p>
          <a:p>
            <a:pPr algn="l" eaLnBrk="0" fontAlgn="base" hangingPunct="0">
              <a:spcBef>
                <a:spcPct val="0"/>
              </a:spcBef>
              <a:spcAft>
                <a:spcPct val="0"/>
              </a:spcAft>
              <a:defRPr/>
            </a:pPr>
            <a:r>
              <a:rPr lang="de-DE" altLang="de-DE" sz="1000" dirty="0">
                <a:ea typeface="Times New Roman" pitchFamily="18" charset="0"/>
                <a:cs typeface="Times New Roman" pitchFamily="18" charset="0"/>
              </a:rPr>
              <a:t>Fax: 	0821 9071-5556</a:t>
            </a:r>
            <a:endParaRPr lang="de-DE" altLang="de-DE" sz="1000" dirty="0">
              <a:cs typeface="Arial" pitchFamily="34" charset="0"/>
            </a:endParaRPr>
          </a:p>
          <a:p>
            <a:pPr algn="l" eaLnBrk="0" fontAlgn="base" hangingPunct="0">
              <a:spcBef>
                <a:spcPct val="0"/>
              </a:spcBef>
              <a:spcAft>
                <a:spcPct val="0"/>
              </a:spcAft>
              <a:defRPr/>
            </a:pPr>
            <a:r>
              <a:rPr lang="de-DE" altLang="de-DE" sz="1000" dirty="0">
                <a:ea typeface="Times New Roman" pitchFamily="18" charset="0"/>
                <a:cs typeface="Times New Roman" pitchFamily="18" charset="0"/>
              </a:rPr>
              <a:t>E-Mail: 	</a:t>
            </a:r>
            <a:r>
              <a:rPr lang="de-DE" altLang="de-DE" sz="1000" dirty="0">
                <a:ea typeface="Times New Roman" pitchFamily="18" charset="0"/>
                <a:cs typeface="Times New Roman" pitchFamily="18" charset="0"/>
                <a:hlinkClick r:id="rId2">
                  <a:extLst>
                    <a:ext uri="{A12FA001-AC4F-418D-AE19-62706E023703}">
                      <ahyp:hlinkClr xmlns:ahyp="http://schemas.microsoft.com/office/drawing/2018/hyperlinkcolor" val="tx"/>
                    </a:ext>
                  </a:extLst>
                </a:hlinkClick>
              </a:rPr>
              <a:t>izu@lfu.bayern.de</a:t>
            </a:r>
            <a:endParaRPr lang="de-DE" altLang="de-DE" sz="1000" dirty="0">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ea typeface="Times New Roman" pitchFamily="18" charset="0"/>
                <a:cs typeface="Times New Roman" pitchFamily="18" charset="0"/>
              </a:rPr>
              <a:t>Internet: 	</a:t>
            </a:r>
            <a:r>
              <a:rPr lang="de-DE" altLang="de-DE" sz="1000" dirty="0">
                <a:ea typeface="Times New Roman" pitchFamily="18" charset="0"/>
                <a:cs typeface="Times New Roman" pitchFamily="18" charset="0"/>
                <a:hlinkClick r:id="rId3">
                  <a:extLst>
                    <a:ext uri="{A12FA001-AC4F-418D-AE19-62706E023703}">
                      <ahyp:hlinkClr xmlns:ahyp="http://schemas.microsoft.com/office/drawing/2018/hyperlinkcolor" val="tx"/>
                    </a:ext>
                  </a:extLst>
                </a:hlinkClick>
              </a:rPr>
              <a:t>www.lfu.bayern.de</a:t>
            </a:r>
            <a:endParaRPr lang="de-DE" altLang="de-DE" sz="1000" dirty="0">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cs typeface="Times New Roman" pitchFamily="18" charset="0"/>
              </a:rPr>
              <a:t>	</a:t>
            </a:r>
            <a:r>
              <a:rPr lang="de-DE" altLang="de-DE" sz="1000" dirty="0">
                <a:cs typeface="Times New Roman" pitchFamily="18" charset="0"/>
                <a:hlinkClick r:id="rId4">
                  <a:extLst>
                    <a:ext uri="{A12FA001-AC4F-418D-AE19-62706E023703}">
                      <ahyp:hlinkClr xmlns:ahyp="http://schemas.microsoft.com/office/drawing/2018/hyperlinkcolor" val="tx"/>
                    </a:ext>
                  </a:extLst>
                </a:hlinkClick>
              </a:rPr>
              <a:t>www.izu.bayern.de</a:t>
            </a:r>
            <a:endParaRPr lang="de-DE" altLang="de-DE" sz="1000" dirty="0">
              <a:cs typeface="Times New Roman" pitchFamily="18" charset="0"/>
            </a:endParaRPr>
          </a:p>
          <a:p>
            <a:pPr algn="l">
              <a:defRPr/>
            </a:pPr>
            <a:endParaRPr lang="de-DE" altLang="de-DE" sz="1000" dirty="0">
              <a:solidFill>
                <a:srgbClr val="3B687F"/>
              </a:solidFill>
              <a:ea typeface="Times New Roman" pitchFamily="18" charset="0"/>
              <a:cs typeface="Times New Roman" pitchFamily="18" charset="0"/>
            </a:endParaRPr>
          </a:p>
          <a:p>
            <a:pPr algn="l">
              <a:defRPr/>
            </a:pPr>
            <a:r>
              <a:rPr lang="de-DE" altLang="de-DE" sz="1000" dirty="0">
                <a:solidFill>
                  <a:srgbClr val="3B687F"/>
                </a:solidFill>
                <a:ea typeface="Times New Roman" pitchFamily="18" charset="0"/>
                <a:cs typeface="Times New Roman" pitchFamily="18" charset="0"/>
              </a:rPr>
              <a:t>Bearbeitung/Text/Konzept:</a:t>
            </a:r>
          </a:p>
          <a:p>
            <a:pPr algn="l">
              <a:defRPr/>
            </a:pPr>
            <a:r>
              <a:rPr lang="de-DE" sz="1000" dirty="0">
                <a:solidFill>
                  <a:sysClr val="windowText" lastClr="000000"/>
                </a:solidFill>
                <a:ea typeface="Times New Roman" pitchFamily="18" charset="0"/>
                <a:cs typeface="Times New Roman" pitchFamily="18" charset="0"/>
              </a:rPr>
              <a:t>LfU, Referat 11, Aliscia Albani</a:t>
            </a:r>
          </a:p>
          <a:p>
            <a:pPr algn="l" eaLnBrk="0" fontAlgn="base" hangingPunct="0">
              <a:spcBef>
                <a:spcPct val="0"/>
              </a:spcBef>
              <a:spcAft>
                <a:spcPct val="0"/>
              </a:spcAft>
              <a:defRPr/>
            </a:pPr>
            <a:endParaRPr lang="de-DE" sz="1000" dirty="0">
              <a:solidFill>
                <a:srgbClr val="4B4B4B"/>
              </a:solidFill>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Redaktion:</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LfU, Referat 11, Infozentrum UmweltWirtschaft (IZU)</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Stand: </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Januar 2024</a:t>
            </a:r>
          </a:p>
          <a:p>
            <a:pPr algn="l" eaLnBrk="0" fontAlgn="base" hangingPunct="0">
              <a:spcBef>
                <a:spcPct val="0"/>
              </a:spcBef>
              <a:spcAft>
                <a:spcPct val="0"/>
              </a:spcAft>
              <a:defRPr/>
            </a:pP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Copyright:</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Bayerisches Landesamt für Umwelt (LfU)</a:t>
            </a:r>
          </a:p>
          <a:p>
            <a:pPr algn="l" eaLnBrk="0" fontAlgn="base" hangingPunct="0">
              <a:spcBef>
                <a:spcPct val="0"/>
              </a:spcBef>
              <a:spcAft>
                <a:spcPct val="0"/>
              </a:spcAft>
            </a:pPr>
            <a:r>
              <a:rPr lang="de-DE" sz="1000" dirty="0">
                <a:solidFill>
                  <a:srgbClr val="000000"/>
                </a:solidFill>
              </a:rPr>
              <a:t> </a:t>
            </a:r>
          </a:p>
          <a:p>
            <a:pPr eaLnBrk="0" fontAlgn="base" hangingPunct="0">
              <a:spcBef>
                <a:spcPct val="0"/>
              </a:spcBef>
              <a:spcAft>
                <a:spcPct val="0"/>
              </a:spcAft>
              <a:defRPr/>
            </a:pPr>
            <a:endParaRPr lang="de-DE" altLang="de-DE" sz="1000" dirty="0">
              <a:solidFill>
                <a:sysClr val="windowText" lastClr="000000"/>
              </a:solidFill>
              <a:cs typeface="Times New Roman" pitchFamily="18" charset="0"/>
            </a:endParaRPr>
          </a:p>
        </p:txBody>
      </p:sp>
    </p:spTree>
    <p:extLst>
      <p:ext uri="{BB962C8B-B14F-4D97-AF65-F5344CB8AC3E}">
        <p14:creationId xmlns:p14="http://schemas.microsoft.com/office/powerpoint/2010/main" val="564187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3D5CB0-A2DD-4F06-944D-D33A50AC8283}"/>
              </a:ext>
            </a:extLst>
          </p:cNvPr>
          <p:cNvSpPr>
            <a:spLocks noGrp="1"/>
          </p:cNvSpPr>
          <p:nvPr>
            <p:ph type="title"/>
          </p:nvPr>
        </p:nvSpPr>
        <p:spPr/>
        <p:txBody>
          <a:bodyPr/>
          <a:lstStyle/>
          <a:p>
            <a:r>
              <a:rPr lang="de-DE" dirty="0"/>
              <a:t>Interne Kommunikation – Warum?</a:t>
            </a:r>
          </a:p>
        </p:txBody>
      </p:sp>
      <p:sp>
        <p:nvSpPr>
          <p:cNvPr id="4"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p:txBody>
          <a:bodyPr/>
          <a:lstStyle/>
          <a:p>
            <a:r>
              <a:rPr lang="de-DE" dirty="0"/>
              <a:t>© LfU | IZU Infozentrum UmweltWirtschaft | 2024</a:t>
            </a:r>
            <a:endParaRPr lang="de-DE" dirty="0">
              <a:highlight>
                <a:srgbClr val="FFFF00"/>
              </a:highlight>
            </a:endParaRPr>
          </a:p>
        </p:txBody>
      </p:sp>
      <p:sp>
        <p:nvSpPr>
          <p:cNvPr id="5" name="Foliennummernplatzhalter 4">
            <a:extLst>
              <a:ext uri="{FF2B5EF4-FFF2-40B4-BE49-F238E27FC236}">
                <a16:creationId xmlns:a16="http://schemas.microsoft.com/office/drawing/2014/main" id="{5CC00AA0-FD3A-4F1F-A6DD-024DA88D24AB}"/>
              </a:ext>
            </a:extLst>
          </p:cNvPr>
          <p:cNvSpPr>
            <a:spLocks noGrp="1"/>
          </p:cNvSpPr>
          <p:nvPr>
            <p:ph type="sldNum" sz="quarter" idx="4"/>
          </p:nvPr>
        </p:nvSpPr>
        <p:spPr/>
        <p:txBody>
          <a:bodyPr/>
          <a:lstStyle/>
          <a:p>
            <a:fld id="{894680D0-7A83-433A-9719-C4143F27F647}" type="slidenum">
              <a:rPr lang="de-DE" smtClean="0"/>
              <a:pPr/>
              <a:t>4</a:t>
            </a:fld>
            <a:endParaRPr lang="de-DE" dirty="0"/>
          </a:p>
        </p:txBody>
      </p:sp>
      <p:sp>
        <p:nvSpPr>
          <p:cNvPr id="16" name="Titel 1">
            <a:extLst>
              <a:ext uri="{FF2B5EF4-FFF2-40B4-BE49-F238E27FC236}">
                <a16:creationId xmlns:a16="http://schemas.microsoft.com/office/drawing/2014/main" id="{BDC67F4D-17AE-4ABB-B599-5D265BDDBF3B}"/>
              </a:ext>
            </a:extLst>
          </p:cNvPr>
          <p:cNvSpPr txBox="1">
            <a:spLocks/>
          </p:cNvSpPr>
          <p:nvPr/>
        </p:nvSpPr>
        <p:spPr bwMode="auto">
          <a:xfrm>
            <a:off x="648000" y="935038"/>
            <a:ext cx="11160000"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kern="0"/>
              <a:t>Interne Kommunikation – Warum?</a:t>
            </a:r>
            <a:endParaRPr lang="de-DE" kern="0" dirty="0"/>
          </a:p>
        </p:txBody>
      </p:sp>
      <p:sp>
        <p:nvSpPr>
          <p:cNvPr id="17" name="Inhaltsplatzhalter 2">
            <a:extLst>
              <a:ext uri="{FF2B5EF4-FFF2-40B4-BE49-F238E27FC236}">
                <a16:creationId xmlns:a16="http://schemas.microsoft.com/office/drawing/2014/main" id="{395CAFE2-105E-49F3-9C17-004D592CDBFC}"/>
              </a:ext>
            </a:extLst>
          </p:cNvPr>
          <p:cNvSpPr>
            <a:spLocks noGrp="1"/>
          </p:cNvSpPr>
          <p:nvPr>
            <p:ph sz="half" idx="1"/>
          </p:nvPr>
        </p:nvSpPr>
        <p:spPr>
          <a:xfrm>
            <a:off x="647999" y="2564904"/>
            <a:ext cx="5664025" cy="3600400"/>
          </a:xfrm>
        </p:spPr>
        <p:txBody>
          <a:bodyPr/>
          <a:lstStyle/>
          <a:p>
            <a:pPr marL="0" indent="0">
              <a:lnSpc>
                <a:spcPct val="150000"/>
              </a:lnSpc>
              <a:buNone/>
            </a:pPr>
            <a:r>
              <a:rPr lang="de-DE" sz="1400" b="1" dirty="0"/>
              <a:t>Unternehmen und Umweltschutz: Wahrnehmung in Deutschland*</a:t>
            </a:r>
          </a:p>
          <a:p>
            <a:pPr marL="0" indent="0">
              <a:lnSpc>
                <a:spcPct val="150000"/>
              </a:lnSpc>
              <a:spcBef>
                <a:spcPts val="0"/>
              </a:spcBef>
              <a:buNone/>
            </a:pPr>
            <a:r>
              <a:rPr lang="de-DE" sz="2800" b="1" dirty="0">
                <a:solidFill>
                  <a:srgbClr val="3B687F"/>
                </a:solidFill>
              </a:rPr>
              <a:t>90 %</a:t>
            </a:r>
            <a:r>
              <a:rPr lang="de-DE" sz="2800" dirty="0"/>
              <a:t> </a:t>
            </a:r>
            <a:r>
              <a:rPr lang="de-DE" sz="1400" dirty="0"/>
              <a:t>der deutschen Bevölkerung sind grundsätzlich dafür, dass die </a:t>
            </a:r>
            <a:r>
              <a:rPr lang="de-DE" sz="1400" b="1" dirty="0">
                <a:solidFill>
                  <a:srgbClr val="3B687F"/>
                </a:solidFill>
              </a:rPr>
              <a:t>Wirtschaft in Deutschland umwelt- und klimafreundlich umgebaut </a:t>
            </a:r>
            <a:r>
              <a:rPr lang="de-DE" sz="1400" dirty="0"/>
              <a:t>wird.</a:t>
            </a:r>
          </a:p>
          <a:p>
            <a:pPr marL="0" indent="0">
              <a:lnSpc>
                <a:spcPct val="150000"/>
              </a:lnSpc>
              <a:spcBef>
                <a:spcPts val="0"/>
              </a:spcBef>
              <a:buNone/>
            </a:pPr>
            <a:r>
              <a:rPr lang="de-DE" sz="2800" b="1" dirty="0">
                <a:solidFill>
                  <a:srgbClr val="3B687F"/>
                </a:solidFill>
              </a:rPr>
              <a:t>56 % </a:t>
            </a:r>
            <a:r>
              <a:rPr lang="de-DE" sz="1400" dirty="0"/>
              <a:t>der Erwerbstätigen haben (eher) vor, sich zukünftig für </a:t>
            </a:r>
            <a:r>
              <a:rPr lang="de-DE" sz="1400" b="1" dirty="0">
                <a:solidFill>
                  <a:srgbClr val="3B687F"/>
                </a:solidFill>
              </a:rPr>
              <a:t>umweltfreundliche Veränderungen am Arbeitsplatz </a:t>
            </a:r>
            <a:r>
              <a:rPr lang="de-DE" sz="1400" dirty="0"/>
              <a:t>einzusetzen. </a:t>
            </a:r>
          </a:p>
          <a:p>
            <a:pPr marL="0" indent="0">
              <a:lnSpc>
                <a:spcPct val="150000"/>
              </a:lnSpc>
              <a:spcBef>
                <a:spcPts val="0"/>
              </a:spcBef>
              <a:buNone/>
            </a:pPr>
            <a:r>
              <a:rPr lang="de-DE" sz="2800" b="1" dirty="0">
                <a:solidFill>
                  <a:srgbClr val="3B687F"/>
                </a:solidFill>
              </a:rPr>
              <a:t>89 % </a:t>
            </a:r>
            <a:r>
              <a:rPr lang="de-DE" sz="1400" dirty="0"/>
              <a:t>der Deutschen </a:t>
            </a:r>
            <a:r>
              <a:rPr lang="de-DE" sz="1400" b="1" dirty="0">
                <a:solidFill>
                  <a:srgbClr val="3B687F"/>
                </a:solidFill>
              </a:rPr>
              <a:t>erwarten von deutschen Unternehmen, dass sie Umwelt- und Klimaschutzmaßnahmen umsetzen</a:t>
            </a:r>
            <a:r>
              <a:rPr lang="de-DE" sz="1400" dirty="0"/>
              <a:t>.</a:t>
            </a:r>
          </a:p>
          <a:p>
            <a:pPr marL="0" indent="0">
              <a:lnSpc>
                <a:spcPct val="150000"/>
              </a:lnSpc>
              <a:spcBef>
                <a:spcPts val="0"/>
              </a:spcBef>
              <a:buNone/>
            </a:pPr>
            <a:r>
              <a:rPr lang="de-DE" sz="1100" dirty="0"/>
              <a:t>*Quelle: </a:t>
            </a:r>
            <a:r>
              <a:rPr lang="de-DE" sz="1100" dirty="0">
                <a:hlinkClick r:id="rId3"/>
              </a:rPr>
              <a:t>Umweltbundesamt, 2022</a:t>
            </a:r>
            <a:r>
              <a:rPr lang="de-DE" sz="1100" dirty="0"/>
              <a:t> </a:t>
            </a:r>
          </a:p>
        </p:txBody>
      </p:sp>
      <p:sp>
        <p:nvSpPr>
          <p:cNvPr id="21" name="Foliennummernplatzhalter 5">
            <a:extLst>
              <a:ext uri="{FF2B5EF4-FFF2-40B4-BE49-F238E27FC236}">
                <a16:creationId xmlns:a16="http://schemas.microsoft.com/office/drawing/2014/main" id="{13289133-2AC3-4D09-88FF-4822CBADC076}"/>
              </a:ext>
            </a:extLst>
          </p:cNvPr>
          <p:cNvSpPr txBox="1">
            <a:spLocks/>
          </p:cNvSpPr>
          <p:nvPr/>
        </p:nvSpPr>
        <p:spPr bwMode="auto">
          <a:xfrm>
            <a:off x="648000"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defPPr>
              <a:defRPr lang="de-DE"/>
            </a:defPPr>
            <a:lvl1pPr algn="l"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fld id="{894680D0-7A83-433A-9719-C4143F27F647}" type="slidenum">
              <a:rPr lang="de-DE" smtClean="0"/>
              <a:pPr/>
              <a:t>4</a:t>
            </a:fld>
            <a:endParaRPr lang="de-DE" dirty="0"/>
          </a:p>
        </p:txBody>
      </p:sp>
      <p:sp>
        <p:nvSpPr>
          <p:cNvPr id="22" name="Inhaltsplatzhalter 2">
            <a:extLst>
              <a:ext uri="{FF2B5EF4-FFF2-40B4-BE49-F238E27FC236}">
                <a16:creationId xmlns:a16="http://schemas.microsoft.com/office/drawing/2014/main" id="{23646C37-85FC-49E7-B574-AFDDFC2DB96F}"/>
              </a:ext>
            </a:extLst>
          </p:cNvPr>
          <p:cNvSpPr txBox="1">
            <a:spLocks/>
          </p:cNvSpPr>
          <p:nvPr/>
        </p:nvSpPr>
        <p:spPr bwMode="auto">
          <a:xfrm>
            <a:off x="647999" y="1565098"/>
            <a:ext cx="11159999" cy="857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800">
                <a:solidFill>
                  <a:schemeClr val="tx1"/>
                </a:solidFill>
                <a:latin typeface="+mn-lt"/>
                <a:ea typeface="+mn-ea"/>
              </a:defRPr>
            </a:lvl6pPr>
            <a:lvl7pPr marL="3027363" indent="-228600" algn="l" rtl="0" eaLnBrk="1" fontAlgn="base" hangingPunct="1">
              <a:spcBef>
                <a:spcPct val="20000"/>
              </a:spcBef>
              <a:spcAft>
                <a:spcPct val="0"/>
              </a:spcAft>
              <a:buChar char="»"/>
              <a:defRPr sz="1800">
                <a:solidFill>
                  <a:schemeClr val="tx1"/>
                </a:solidFill>
                <a:latin typeface="+mn-lt"/>
                <a:ea typeface="+mn-ea"/>
              </a:defRPr>
            </a:lvl7pPr>
            <a:lvl8pPr marL="3484563" indent="-228600" algn="l" rtl="0" eaLnBrk="1" fontAlgn="base" hangingPunct="1">
              <a:spcBef>
                <a:spcPct val="20000"/>
              </a:spcBef>
              <a:spcAft>
                <a:spcPct val="0"/>
              </a:spcAft>
              <a:buChar char="»"/>
              <a:defRPr sz="1800">
                <a:solidFill>
                  <a:schemeClr val="tx1"/>
                </a:solidFill>
                <a:latin typeface="+mn-lt"/>
                <a:ea typeface="+mn-ea"/>
              </a:defRPr>
            </a:lvl8pPr>
            <a:lvl9pPr marL="3941763" indent="-228600" algn="l" rtl="0" eaLnBrk="1" fontAlgn="base" hangingPunct="1">
              <a:spcBef>
                <a:spcPct val="20000"/>
              </a:spcBef>
              <a:spcAft>
                <a:spcPct val="0"/>
              </a:spcAft>
              <a:buChar char="»"/>
              <a:defRPr sz="1800">
                <a:solidFill>
                  <a:schemeClr val="tx1"/>
                </a:solidFill>
                <a:latin typeface="+mn-lt"/>
                <a:ea typeface="+mn-ea"/>
              </a:defRPr>
            </a:lvl9pPr>
          </a:lstStyle>
          <a:p>
            <a:pPr marL="0" indent="0">
              <a:lnSpc>
                <a:spcPct val="150000"/>
              </a:lnSpc>
              <a:buFontTx/>
              <a:buNone/>
            </a:pPr>
            <a:r>
              <a:rPr lang="de-DE" sz="1400" kern="0" dirty="0"/>
              <a:t>Menschen sind werteorientiert und handeln nur ungern entgegengesetzt zu ihren Werten. Sich für Umweltschutz einzusetzen, ist ein positiv wahrgenommener Wert. Und die Mehrheit der Menschen in Deutschland gibt an, dass ihnen Umweltschutz wichtig ist.</a:t>
            </a:r>
          </a:p>
        </p:txBody>
      </p:sp>
      <p:grpSp>
        <p:nvGrpSpPr>
          <p:cNvPr id="23" name="Gruppieren 22">
            <a:extLst>
              <a:ext uri="{FF2B5EF4-FFF2-40B4-BE49-F238E27FC236}">
                <a16:creationId xmlns:a16="http://schemas.microsoft.com/office/drawing/2014/main" id="{8DEC020B-96BA-4594-8391-2DFBAC388CD9}"/>
              </a:ext>
            </a:extLst>
          </p:cNvPr>
          <p:cNvGrpSpPr/>
          <p:nvPr/>
        </p:nvGrpSpPr>
        <p:grpSpPr>
          <a:xfrm>
            <a:off x="6741546" y="3115467"/>
            <a:ext cx="5045807" cy="2113733"/>
            <a:chOff x="6730086" y="3130849"/>
            <a:chExt cx="5045807" cy="2113733"/>
          </a:xfrm>
        </p:grpSpPr>
        <p:sp>
          <p:nvSpPr>
            <p:cNvPr id="24" name="Inhaltsplatzhalter 2">
              <a:extLst>
                <a:ext uri="{FF2B5EF4-FFF2-40B4-BE49-F238E27FC236}">
                  <a16:creationId xmlns:a16="http://schemas.microsoft.com/office/drawing/2014/main" id="{B053C3D1-EA04-4BAE-9DD4-2CAC63E5E4D4}"/>
                </a:ext>
              </a:extLst>
            </p:cNvPr>
            <p:cNvSpPr txBox="1">
              <a:spLocks/>
            </p:cNvSpPr>
            <p:nvPr/>
          </p:nvSpPr>
          <p:spPr bwMode="auto">
            <a:xfrm>
              <a:off x="6730086" y="3130849"/>
              <a:ext cx="5045807" cy="21137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800">
                  <a:solidFill>
                    <a:schemeClr val="tx1"/>
                  </a:solidFill>
                  <a:latin typeface="+mn-lt"/>
                  <a:ea typeface="+mn-ea"/>
                </a:defRPr>
              </a:lvl6pPr>
              <a:lvl7pPr marL="3027363" indent="-228600" algn="l" rtl="0" eaLnBrk="1" fontAlgn="base" hangingPunct="1">
                <a:spcBef>
                  <a:spcPct val="20000"/>
                </a:spcBef>
                <a:spcAft>
                  <a:spcPct val="0"/>
                </a:spcAft>
                <a:buChar char="»"/>
                <a:defRPr sz="1800">
                  <a:solidFill>
                    <a:schemeClr val="tx1"/>
                  </a:solidFill>
                  <a:latin typeface="+mn-lt"/>
                  <a:ea typeface="+mn-ea"/>
                </a:defRPr>
              </a:lvl7pPr>
              <a:lvl8pPr marL="3484563" indent="-228600" algn="l" rtl="0" eaLnBrk="1" fontAlgn="base" hangingPunct="1">
                <a:spcBef>
                  <a:spcPct val="20000"/>
                </a:spcBef>
                <a:spcAft>
                  <a:spcPct val="0"/>
                </a:spcAft>
                <a:buChar char="»"/>
                <a:defRPr sz="1800">
                  <a:solidFill>
                    <a:schemeClr val="tx1"/>
                  </a:solidFill>
                  <a:latin typeface="+mn-lt"/>
                  <a:ea typeface="+mn-ea"/>
                </a:defRPr>
              </a:lvl8pPr>
              <a:lvl9pPr marL="3941763" indent="-228600" algn="l" rtl="0" eaLnBrk="1" fontAlgn="base" hangingPunct="1">
                <a:spcBef>
                  <a:spcPct val="20000"/>
                </a:spcBef>
                <a:spcAft>
                  <a:spcPct val="0"/>
                </a:spcAft>
                <a:buChar char="»"/>
                <a:defRPr sz="1800">
                  <a:solidFill>
                    <a:schemeClr val="tx1"/>
                  </a:solidFill>
                  <a:latin typeface="+mn-lt"/>
                  <a:ea typeface="+mn-ea"/>
                </a:defRPr>
              </a:lvl9pPr>
            </a:lstStyle>
            <a:p>
              <a:pPr marL="0" indent="0">
                <a:lnSpc>
                  <a:spcPct val="150000"/>
                </a:lnSpc>
                <a:buFontTx/>
                <a:buNone/>
              </a:pPr>
              <a:r>
                <a:rPr lang="de-DE" sz="1400" kern="0" dirty="0"/>
                <a:t>             Statistisch gesehen ist auch in Ihrem Betrieb die Mehrheit positiv gegenüber Umweltschutzmaßnahmen eingestellt. Versuchen Sie, dieses Wissen im Kopf zu behalten, wenn Sie Ihre Kommunikationsmaßnahmen durchführen. </a:t>
              </a:r>
            </a:p>
            <a:p>
              <a:pPr marL="0" indent="0">
                <a:lnSpc>
                  <a:spcPct val="150000"/>
                </a:lnSpc>
                <a:buFontTx/>
                <a:buNone/>
              </a:pPr>
              <a:r>
                <a:rPr lang="de-DE" sz="1400" kern="0" dirty="0"/>
                <a:t>Schaffen Sie Platz in Ihrem Unternehmen für das Thema und </a:t>
              </a:r>
              <a:r>
                <a:rPr lang="de-DE" sz="1400" b="1" kern="0" dirty="0">
                  <a:solidFill>
                    <a:srgbClr val="FF9933"/>
                  </a:solidFill>
                </a:rPr>
                <a:t>behandeln</a:t>
              </a:r>
              <a:r>
                <a:rPr lang="de-DE" sz="1400" kern="0" dirty="0"/>
                <a:t> </a:t>
              </a:r>
              <a:r>
                <a:rPr lang="de-DE" sz="1400" b="1" kern="0" dirty="0">
                  <a:solidFill>
                    <a:srgbClr val="FF9933"/>
                  </a:solidFill>
                </a:rPr>
                <a:t>Sie Umweltschutz als gemeinsames und gemeinschaftsstiftendes Ziel.</a:t>
              </a:r>
            </a:p>
            <a:p>
              <a:pPr>
                <a:lnSpc>
                  <a:spcPct val="150000"/>
                </a:lnSpc>
              </a:pPr>
              <a:endParaRPr lang="de-DE" sz="1400" kern="0" dirty="0"/>
            </a:p>
          </p:txBody>
        </p:sp>
        <p:sp>
          <p:nvSpPr>
            <p:cNvPr id="25" name="Pfeil: nach rechts 24">
              <a:extLst>
                <a:ext uri="{FF2B5EF4-FFF2-40B4-BE49-F238E27FC236}">
                  <a16:creationId xmlns:a16="http://schemas.microsoft.com/office/drawing/2014/main" id="{923FD0D9-003E-4F43-9B42-4217E2A72335}"/>
                </a:ext>
              </a:extLst>
            </p:cNvPr>
            <p:cNvSpPr/>
            <p:nvPr/>
          </p:nvSpPr>
          <p:spPr bwMode="auto">
            <a:xfrm>
              <a:off x="6730086" y="3202857"/>
              <a:ext cx="578590" cy="288032"/>
            </a:xfrm>
            <a:prstGeom prst="rightArrow">
              <a:avLst/>
            </a:prstGeom>
            <a:solidFill>
              <a:srgbClr val="FF9933"/>
            </a:solidFill>
            <a:ln w="9525" cap="flat" cmpd="sng" algn="ctr">
              <a:solidFill>
                <a:srgbClr val="3B687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grpSp>
    </p:spTree>
    <p:extLst>
      <p:ext uri="{BB962C8B-B14F-4D97-AF65-F5344CB8AC3E}">
        <p14:creationId xmlns:p14="http://schemas.microsoft.com/office/powerpoint/2010/main" val="4214472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7883DB-20B0-47E6-A148-B533C6795BE0}"/>
              </a:ext>
            </a:extLst>
          </p:cNvPr>
          <p:cNvSpPr>
            <a:spLocks noGrp="1"/>
          </p:cNvSpPr>
          <p:nvPr>
            <p:ph type="title"/>
          </p:nvPr>
        </p:nvSpPr>
        <p:spPr/>
        <p:txBody>
          <a:bodyPr/>
          <a:lstStyle/>
          <a:p>
            <a:r>
              <a:rPr lang="de-DE" dirty="0"/>
              <a:t>Ziele interner Kommunikation</a:t>
            </a:r>
          </a:p>
        </p:txBody>
      </p:sp>
      <p:sp>
        <p:nvSpPr>
          <p:cNvPr id="6" name="Foliennummernplatzhalter 5">
            <a:extLst>
              <a:ext uri="{FF2B5EF4-FFF2-40B4-BE49-F238E27FC236}">
                <a16:creationId xmlns:a16="http://schemas.microsoft.com/office/drawing/2014/main" id="{6C7DA0A3-C083-4805-82A9-6A671C31C963}"/>
              </a:ext>
            </a:extLst>
          </p:cNvPr>
          <p:cNvSpPr>
            <a:spLocks noGrp="1"/>
          </p:cNvSpPr>
          <p:nvPr>
            <p:ph type="sldNum" sz="quarter" idx="4"/>
          </p:nvPr>
        </p:nvSpPr>
        <p:spPr/>
        <p:txBody>
          <a:bodyPr/>
          <a:lstStyle/>
          <a:p>
            <a:fld id="{894680D0-7A83-433A-9719-C4143F27F647}" type="slidenum">
              <a:rPr lang="de-DE" smtClean="0"/>
              <a:pPr/>
              <a:t>5</a:t>
            </a:fld>
            <a:endParaRPr lang="de-DE" dirty="0"/>
          </a:p>
        </p:txBody>
      </p:sp>
      <p:grpSp>
        <p:nvGrpSpPr>
          <p:cNvPr id="4" name="Gruppieren 3"/>
          <p:cNvGrpSpPr/>
          <p:nvPr/>
        </p:nvGrpSpPr>
        <p:grpSpPr>
          <a:xfrm>
            <a:off x="1127448" y="2664287"/>
            <a:ext cx="4680000" cy="705755"/>
            <a:chOff x="887422" y="2664287"/>
            <a:chExt cx="4680000" cy="705755"/>
          </a:xfrm>
        </p:grpSpPr>
        <p:sp>
          <p:nvSpPr>
            <p:cNvPr id="10" name="Rechteck: abgerundete Ecken 9">
              <a:extLst>
                <a:ext uri="{FF2B5EF4-FFF2-40B4-BE49-F238E27FC236}">
                  <a16:creationId xmlns:a16="http://schemas.microsoft.com/office/drawing/2014/main" id="{C3A3BABA-8B8E-43A6-B654-E5C9CB57571D}"/>
                </a:ext>
              </a:extLst>
            </p:cNvPr>
            <p:cNvSpPr/>
            <p:nvPr/>
          </p:nvSpPr>
          <p:spPr>
            <a:xfrm>
              <a:off x="887422" y="2679564"/>
              <a:ext cx="4680000" cy="676391"/>
            </a:xfrm>
            <a:prstGeom prst="roundRect">
              <a:avLst/>
            </a:prstGeom>
            <a:solidFill>
              <a:srgbClr val="F9B000"/>
            </a:solidFill>
            <a:ln w="19050">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14" name="Gruppieren 13">
              <a:extLst>
                <a:ext uri="{FF2B5EF4-FFF2-40B4-BE49-F238E27FC236}">
                  <a16:creationId xmlns:a16="http://schemas.microsoft.com/office/drawing/2014/main" id="{3F21A0F0-88DB-4EAA-8724-8CFD9810A915}"/>
                </a:ext>
              </a:extLst>
            </p:cNvPr>
            <p:cNvGrpSpPr/>
            <p:nvPr/>
          </p:nvGrpSpPr>
          <p:grpSpPr>
            <a:xfrm>
              <a:off x="2753882" y="2664287"/>
              <a:ext cx="705754" cy="705755"/>
              <a:chOff x="2170667" y="1674173"/>
              <a:chExt cx="705754" cy="705755"/>
            </a:xfrm>
          </p:grpSpPr>
          <p:pic>
            <p:nvPicPr>
              <p:cNvPr id="13" name="Grafik 12" descr="Besprechung mit einfarbiger Füllung">
                <a:extLst>
                  <a:ext uri="{FF2B5EF4-FFF2-40B4-BE49-F238E27FC236}">
                    <a16:creationId xmlns:a16="http://schemas.microsoft.com/office/drawing/2014/main" id="{594345C8-8D00-446A-85AA-BF4C233CC55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70667" y="1674173"/>
                <a:ext cx="705754" cy="705755"/>
              </a:xfrm>
              <a:prstGeom prst="rect">
                <a:avLst/>
              </a:prstGeom>
            </p:spPr>
          </p:pic>
          <p:sp>
            <p:nvSpPr>
              <p:cNvPr id="16" name="Textfeld 15">
                <a:extLst>
                  <a:ext uri="{FF2B5EF4-FFF2-40B4-BE49-F238E27FC236}">
                    <a16:creationId xmlns:a16="http://schemas.microsoft.com/office/drawing/2014/main" id="{01B954F9-31E1-4AE0-BB64-2C5C406FFBEF}"/>
                  </a:ext>
                </a:extLst>
              </p:cNvPr>
              <p:cNvSpPr txBox="1"/>
              <p:nvPr/>
            </p:nvSpPr>
            <p:spPr>
              <a:xfrm>
                <a:off x="2379528" y="2005412"/>
                <a:ext cx="288032" cy="276999"/>
              </a:xfrm>
              <a:prstGeom prst="rect">
                <a:avLst/>
              </a:prstGeom>
              <a:noFill/>
            </p:spPr>
            <p:txBody>
              <a:bodyPr wrap="square" rtlCol="0">
                <a:spAutoFit/>
              </a:bodyPr>
              <a:lstStyle/>
              <a:p>
                <a:pPr algn="ctr"/>
                <a:r>
                  <a:rPr lang="de-DE" sz="1200" b="1" dirty="0">
                    <a:solidFill>
                      <a:schemeClr val="bg1"/>
                    </a:solidFill>
                    <a:latin typeface="Comic Sans MS" panose="030F0702030302020204" pitchFamily="66" charset="0"/>
                  </a:rPr>
                  <a:t>i</a:t>
                </a:r>
              </a:p>
            </p:txBody>
          </p:sp>
        </p:grpSp>
      </p:grpSp>
      <p:sp>
        <p:nvSpPr>
          <p:cNvPr id="18" name="Textfeld 17">
            <a:extLst>
              <a:ext uri="{FF2B5EF4-FFF2-40B4-BE49-F238E27FC236}">
                <a16:creationId xmlns:a16="http://schemas.microsoft.com/office/drawing/2014/main" id="{935B7E35-134D-4196-9B9F-32A14D2CC5D7}"/>
              </a:ext>
            </a:extLst>
          </p:cNvPr>
          <p:cNvSpPr txBox="1"/>
          <p:nvPr/>
        </p:nvSpPr>
        <p:spPr>
          <a:xfrm>
            <a:off x="1153280" y="3355361"/>
            <a:ext cx="4654168" cy="3323987"/>
          </a:xfrm>
          <a:prstGeom prst="rect">
            <a:avLst/>
          </a:prstGeom>
          <a:noFill/>
        </p:spPr>
        <p:txBody>
          <a:bodyPr wrap="square" rtlCol="0">
            <a:spAutoFit/>
          </a:bodyPr>
          <a:lstStyle/>
          <a:p>
            <a:pPr algn="l">
              <a:lnSpc>
                <a:spcPct val="150000"/>
              </a:lnSpc>
            </a:pPr>
            <a:r>
              <a:rPr lang="de-DE" sz="1400" b="1" dirty="0"/>
              <a:t>1. Erste Informationen verteilen</a:t>
            </a:r>
          </a:p>
          <a:p>
            <a:pPr algn="l">
              <a:lnSpc>
                <a:spcPct val="150000"/>
              </a:lnSpc>
            </a:pPr>
            <a:r>
              <a:rPr lang="de-DE" sz="1400" dirty="0">
                <a:effectLst/>
                <a:latin typeface="+mj-lt"/>
                <a:ea typeface="Calibri" panose="020F0502020204030204" pitchFamily="34" charset="0"/>
                <a:cs typeface="Times New Roman" panose="02020603050405020304" pitchFamily="18" charset="0"/>
              </a:rPr>
              <a:t>Binden Sie Ihre Belegschaft </a:t>
            </a:r>
            <a:r>
              <a:rPr lang="de-DE" sz="1400" b="1" dirty="0">
                <a:effectLst/>
                <a:latin typeface="+mj-lt"/>
                <a:ea typeface="Calibri" panose="020F0502020204030204" pitchFamily="34" charset="0"/>
                <a:cs typeface="Times New Roman" panose="02020603050405020304" pitchFamily="18" charset="0"/>
              </a:rPr>
              <a:t>von Beginn an </a:t>
            </a:r>
            <a:r>
              <a:rPr lang="de-DE" sz="1400" dirty="0">
                <a:effectLst/>
                <a:latin typeface="+mj-lt"/>
                <a:ea typeface="Calibri" panose="020F0502020204030204" pitchFamily="34" charset="0"/>
                <a:cs typeface="Times New Roman" panose="02020603050405020304" pitchFamily="18" charset="0"/>
              </a:rPr>
              <a:t>ein, indem Sie sie in einem eigens dafür vorgesehenen Termin informieren. Sensibilisieren Sie sie für klimafreundliches Verhalten und für ihre Funktion, die Maßnahmen nach außen zu kommunizieren. Das schafft Identifikation mit Ihren Werten und Zielen. Gerade Ihre Kundenbetreuer und Vertriebler wissen oft am besten, welche Bedürfnisse Kunden haben und wie diese auf Ihre Umweltleistungen reagieren.</a:t>
            </a:r>
          </a:p>
        </p:txBody>
      </p:sp>
      <p:sp>
        <p:nvSpPr>
          <p:cNvPr id="23" name="Textfeld 22">
            <a:extLst>
              <a:ext uri="{FF2B5EF4-FFF2-40B4-BE49-F238E27FC236}">
                <a16:creationId xmlns:a16="http://schemas.microsoft.com/office/drawing/2014/main" id="{F7363AC0-A268-4C3B-97A1-14A0E39D137B}"/>
              </a:ext>
            </a:extLst>
          </p:cNvPr>
          <p:cNvSpPr txBox="1"/>
          <p:nvPr/>
        </p:nvSpPr>
        <p:spPr>
          <a:xfrm>
            <a:off x="6423468" y="3385319"/>
            <a:ext cx="4660884" cy="2031325"/>
          </a:xfrm>
          <a:prstGeom prst="rect">
            <a:avLst/>
          </a:prstGeom>
          <a:noFill/>
        </p:spPr>
        <p:txBody>
          <a:bodyPr wrap="square" rtlCol="0">
            <a:spAutoFit/>
          </a:bodyPr>
          <a:lstStyle/>
          <a:p>
            <a:pPr algn="l">
              <a:lnSpc>
                <a:spcPct val="150000"/>
              </a:lnSpc>
            </a:pPr>
            <a:r>
              <a:rPr lang="de-DE" sz="1400" b="1" dirty="0"/>
              <a:t>2. Rollen festlegen</a:t>
            </a:r>
          </a:p>
          <a:p>
            <a:pPr algn="l">
              <a:lnSpc>
                <a:spcPct val="150000"/>
              </a:lnSpc>
            </a:pPr>
            <a:r>
              <a:rPr lang="de-DE" sz="1400" dirty="0">
                <a:effectLst/>
                <a:latin typeface="+mj-lt"/>
                <a:ea typeface="Calibri" panose="020F0502020204030204" pitchFamily="34" charset="0"/>
                <a:cs typeface="Times New Roman" panose="02020603050405020304" pitchFamily="18" charset="0"/>
              </a:rPr>
              <a:t>Stellen Sie sicher, dass alle wissen, ob sie Maßnahmen durchführen sollen, welche das sind und wie das funktioniert. </a:t>
            </a:r>
            <a:r>
              <a:rPr lang="de-DE" sz="1400" b="1" dirty="0">
                <a:effectLst/>
                <a:latin typeface="+mj-lt"/>
                <a:ea typeface="Calibri" panose="020F0502020204030204" pitchFamily="34" charset="0"/>
                <a:cs typeface="Times New Roman" panose="02020603050405020304" pitchFamily="18" charset="0"/>
              </a:rPr>
              <a:t>Legen Sie Personen fest</a:t>
            </a:r>
            <a:r>
              <a:rPr lang="de-DE" sz="1400" dirty="0">
                <a:effectLst/>
                <a:latin typeface="+mj-lt"/>
                <a:ea typeface="Calibri" panose="020F0502020204030204" pitchFamily="34" charset="0"/>
                <a:cs typeface="Times New Roman" panose="02020603050405020304" pitchFamily="18" charset="0"/>
              </a:rPr>
              <a:t>, die ein Auge darauf haben ob die Maßnahmen eingehalten werden, ob es Probleme oder Anregungen gibt.</a:t>
            </a:r>
          </a:p>
        </p:txBody>
      </p:sp>
      <p:grpSp>
        <p:nvGrpSpPr>
          <p:cNvPr id="7" name="Gruppieren 6"/>
          <p:cNvGrpSpPr/>
          <p:nvPr/>
        </p:nvGrpSpPr>
        <p:grpSpPr>
          <a:xfrm>
            <a:off x="6404352" y="2678970"/>
            <a:ext cx="4680000" cy="676391"/>
            <a:chOff x="6312024" y="2678970"/>
            <a:chExt cx="4680000" cy="676391"/>
          </a:xfrm>
        </p:grpSpPr>
        <p:sp>
          <p:nvSpPr>
            <p:cNvPr id="20" name="Rechteck: abgerundete Ecken 19">
              <a:extLst>
                <a:ext uri="{FF2B5EF4-FFF2-40B4-BE49-F238E27FC236}">
                  <a16:creationId xmlns:a16="http://schemas.microsoft.com/office/drawing/2014/main" id="{BC2C3A73-27DA-479A-8841-3917584C2C10}"/>
                </a:ext>
              </a:extLst>
            </p:cNvPr>
            <p:cNvSpPr/>
            <p:nvPr/>
          </p:nvSpPr>
          <p:spPr>
            <a:xfrm>
              <a:off x="6312024" y="2678970"/>
              <a:ext cx="4680000" cy="676391"/>
            </a:xfrm>
            <a:prstGeom prst="roundRect">
              <a:avLst/>
            </a:prstGeom>
            <a:solidFill>
              <a:srgbClr val="F9B000"/>
            </a:solidFill>
            <a:ln w="19050">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12" name="Gruppieren 11">
              <a:extLst>
                <a:ext uri="{FF2B5EF4-FFF2-40B4-BE49-F238E27FC236}">
                  <a16:creationId xmlns:a16="http://schemas.microsoft.com/office/drawing/2014/main" id="{8ACB70AB-DC62-4ABE-8115-6F04CA88DC4E}"/>
                </a:ext>
              </a:extLst>
            </p:cNvPr>
            <p:cNvGrpSpPr/>
            <p:nvPr/>
          </p:nvGrpSpPr>
          <p:grpSpPr>
            <a:xfrm>
              <a:off x="8066011" y="2766263"/>
              <a:ext cx="1172025" cy="518970"/>
              <a:chOff x="7625534" y="1765483"/>
              <a:chExt cx="1172025" cy="518970"/>
            </a:xfrm>
          </p:grpSpPr>
          <p:pic>
            <p:nvPicPr>
              <p:cNvPr id="25" name="Grafik 24" descr="Klemmbrett mit einfarbiger Füllung">
                <a:extLst>
                  <a:ext uri="{FF2B5EF4-FFF2-40B4-BE49-F238E27FC236}">
                    <a16:creationId xmlns:a16="http://schemas.microsoft.com/office/drawing/2014/main" id="{1CDB7AB3-E55D-4908-BC8E-C84D32982C1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846754">
                <a:off x="8512685" y="1854701"/>
                <a:ext cx="284874" cy="284874"/>
              </a:xfrm>
              <a:prstGeom prst="rect">
                <a:avLst/>
              </a:prstGeom>
            </p:spPr>
          </p:pic>
          <p:pic>
            <p:nvPicPr>
              <p:cNvPr id="27" name="Grafik 26" descr="Lupe mit einfarbiger Füllung">
                <a:extLst>
                  <a:ext uri="{FF2B5EF4-FFF2-40B4-BE49-F238E27FC236}">
                    <a16:creationId xmlns:a16="http://schemas.microsoft.com/office/drawing/2014/main" id="{67598E81-3F1F-4ABB-AEB8-E2FB362300DE}"/>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625534" y="1807526"/>
                <a:ext cx="279401" cy="279401"/>
              </a:xfrm>
              <a:prstGeom prst="rect">
                <a:avLst/>
              </a:prstGeom>
            </p:spPr>
          </p:pic>
          <p:pic>
            <p:nvPicPr>
              <p:cNvPr id="8" name="Grafik 7" descr="Mann mit einfarbiger Füllung">
                <a:extLst>
                  <a:ext uri="{FF2B5EF4-FFF2-40B4-BE49-F238E27FC236}">
                    <a16:creationId xmlns:a16="http://schemas.microsoft.com/office/drawing/2014/main" id="{4E9FE85E-A43A-4C47-8D9A-B54F37226749}"/>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150777" y="1765483"/>
                <a:ext cx="517786" cy="517786"/>
              </a:xfrm>
              <a:prstGeom prst="rect">
                <a:avLst/>
              </a:prstGeom>
            </p:spPr>
          </p:pic>
          <p:pic>
            <p:nvPicPr>
              <p:cNvPr id="11" name="Grafik 10" descr="Frau mit einfarbiger Füllung">
                <a:extLst>
                  <a:ext uri="{FF2B5EF4-FFF2-40B4-BE49-F238E27FC236}">
                    <a16:creationId xmlns:a16="http://schemas.microsoft.com/office/drawing/2014/main" id="{D175F30B-8281-47B7-BC55-A913DE8415C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752184" y="1766667"/>
                <a:ext cx="517786" cy="517786"/>
              </a:xfrm>
              <a:prstGeom prst="rect">
                <a:avLst/>
              </a:prstGeom>
            </p:spPr>
          </p:pic>
        </p:grpSp>
      </p:grpSp>
      <p:sp>
        <p:nvSpPr>
          <p:cNvPr id="3" name="Textfeld 2">
            <a:extLst>
              <a:ext uri="{FF2B5EF4-FFF2-40B4-BE49-F238E27FC236}">
                <a16:creationId xmlns:a16="http://schemas.microsoft.com/office/drawing/2014/main" id="{76B7B616-F81F-45DB-87C1-1DC90534980D}"/>
              </a:ext>
            </a:extLst>
          </p:cNvPr>
          <p:cNvSpPr txBox="1"/>
          <p:nvPr/>
        </p:nvSpPr>
        <p:spPr>
          <a:xfrm>
            <a:off x="648000" y="1484784"/>
            <a:ext cx="10560568" cy="1021883"/>
          </a:xfrm>
          <a:prstGeom prst="rect">
            <a:avLst/>
          </a:prstGeom>
          <a:noFill/>
        </p:spPr>
        <p:txBody>
          <a:bodyPr wrap="square" rtlCol="0">
            <a:spAutoFit/>
          </a:bodyPr>
          <a:lstStyle/>
          <a:p>
            <a:pPr algn="l">
              <a:lnSpc>
                <a:spcPct val="150000"/>
              </a:lnSpc>
            </a:pPr>
            <a:r>
              <a:rPr lang="de-DE" sz="1400" dirty="0"/>
              <a:t>Mit einer gelungenen internen Kommunikation können Sie die Weichen dafür stellen, dass Sie die </a:t>
            </a:r>
            <a:r>
              <a:rPr lang="de-DE" sz="1400" b="1" dirty="0"/>
              <a:t>Motivation der Mitarbeitenden </a:t>
            </a:r>
            <a:r>
              <a:rPr lang="de-DE" sz="1400" dirty="0"/>
              <a:t>steigern, die </a:t>
            </a:r>
            <a:r>
              <a:rPr lang="de-DE" sz="1400" b="1" dirty="0"/>
              <a:t>Maßnahmen effizient umsetzen </a:t>
            </a:r>
            <a:r>
              <a:rPr lang="de-DE" sz="1400" dirty="0"/>
              <a:t>und Ihre Maßnahmen durch Impulse der Belegschaft </a:t>
            </a:r>
            <a:r>
              <a:rPr lang="de-DE" sz="1400" b="1" dirty="0"/>
              <a:t>kontinuierlich verbessern</a:t>
            </a:r>
            <a:r>
              <a:rPr lang="de-DE" sz="1400" dirty="0"/>
              <a:t>. Um diese Vorteile zu erreichen, können Sie sich an den folgenden Zielen interner Klimakommunikation orientieren.</a:t>
            </a:r>
          </a:p>
        </p:txBody>
      </p:sp>
      <p:sp>
        <p:nvSpPr>
          <p:cNvPr id="21"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4063802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7883DB-20B0-47E6-A148-B533C6795BE0}"/>
              </a:ext>
            </a:extLst>
          </p:cNvPr>
          <p:cNvSpPr>
            <a:spLocks noGrp="1"/>
          </p:cNvSpPr>
          <p:nvPr>
            <p:ph type="title"/>
          </p:nvPr>
        </p:nvSpPr>
        <p:spPr/>
        <p:txBody>
          <a:bodyPr/>
          <a:lstStyle/>
          <a:p>
            <a:r>
              <a:rPr lang="de-DE" dirty="0"/>
              <a:t>Ziele interner Kommunikation</a:t>
            </a:r>
          </a:p>
        </p:txBody>
      </p:sp>
      <p:sp>
        <p:nvSpPr>
          <p:cNvPr id="6" name="Foliennummernplatzhalter 5">
            <a:extLst>
              <a:ext uri="{FF2B5EF4-FFF2-40B4-BE49-F238E27FC236}">
                <a16:creationId xmlns:a16="http://schemas.microsoft.com/office/drawing/2014/main" id="{6C7DA0A3-C083-4805-82A9-6A671C31C963}"/>
              </a:ext>
            </a:extLst>
          </p:cNvPr>
          <p:cNvSpPr>
            <a:spLocks noGrp="1"/>
          </p:cNvSpPr>
          <p:nvPr>
            <p:ph type="sldNum" sz="quarter" idx="4"/>
          </p:nvPr>
        </p:nvSpPr>
        <p:spPr/>
        <p:txBody>
          <a:bodyPr/>
          <a:lstStyle/>
          <a:p>
            <a:fld id="{894680D0-7A83-433A-9719-C4143F27F647}" type="slidenum">
              <a:rPr lang="de-DE" smtClean="0"/>
              <a:pPr/>
              <a:t>6</a:t>
            </a:fld>
            <a:endParaRPr lang="de-DE" dirty="0"/>
          </a:p>
        </p:txBody>
      </p:sp>
      <p:sp>
        <p:nvSpPr>
          <p:cNvPr id="37" name="Textfeld 36">
            <a:extLst>
              <a:ext uri="{FF2B5EF4-FFF2-40B4-BE49-F238E27FC236}">
                <a16:creationId xmlns:a16="http://schemas.microsoft.com/office/drawing/2014/main" id="{6498EDD5-8DD1-40A3-BF25-F89F0B80D95D}"/>
              </a:ext>
            </a:extLst>
          </p:cNvPr>
          <p:cNvSpPr txBox="1"/>
          <p:nvPr/>
        </p:nvSpPr>
        <p:spPr>
          <a:xfrm>
            <a:off x="1127448" y="2457475"/>
            <a:ext cx="4668952" cy="2960875"/>
          </a:xfrm>
          <a:prstGeom prst="rect">
            <a:avLst/>
          </a:prstGeom>
          <a:noFill/>
        </p:spPr>
        <p:txBody>
          <a:bodyPr wrap="square" rtlCol="0">
            <a:spAutoFit/>
          </a:bodyPr>
          <a:lstStyle/>
          <a:p>
            <a:pPr algn="l">
              <a:lnSpc>
                <a:spcPct val="150000"/>
              </a:lnSpc>
            </a:pPr>
            <a:r>
              <a:rPr lang="de-DE" sz="1400" b="1" dirty="0"/>
              <a:t>3. Klimamanagement auf allen Ebenen: Vorbild sein</a:t>
            </a:r>
          </a:p>
          <a:p>
            <a:pPr algn="l">
              <a:lnSpc>
                <a:spcPct val="150000"/>
              </a:lnSpc>
            </a:pPr>
            <a:r>
              <a:rPr lang="de-DE" sz="1400" dirty="0"/>
              <a:t>Wenn die Mitarbeitenden das Gefühl haben, dass Ihre Vorgesetzten nichts zum Klimaschutz beitragen, ist das demotivierend. Setzen Sie das Managementsystem daher </a:t>
            </a:r>
            <a:r>
              <a:rPr lang="de-DE" sz="1400" b="1" dirty="0"/>
              <a:t>auch auf den oberen Ebenen </a:t>
            </a:r>
            <a:r>
              <a:rPr lang="de-DE" sz="1400" dirty="0"/>
              <a:t>um. Zeigen und kommunizieren Sie dies auch in alltäglichen Situationen: Wenn sich die Vorgesetzten beim Mittagessen auch mal für das vegetarische oder vegane Gericht entscheiden, setzen sie damit eine umweltbewusste, soziale Norm.</a:t>
            </a:r>
          </a:p>
        </p:txBody>
      </p:sp>
      <p:sp>
        <p:nvSpPr>
          <p:cNvPr id="38" name="Textfeld 37">
            <a:extLst>
              <a:ext uri="{FF2B5EF4-FFF2-40B4-BE49-F238E27FC236}">
                <a16:creationId xmlns:a16="http://schemas.microsoft.com/office/drawing/2014/main" id="{188F229A-D002-4C64-A223-B17F30B689BF}"/>
              </a:ext>
            </a:extLst>
          </p:cNvPr>
          <p:cNvSpPr txBox="1"/>
          <p:nvPr/>
        </p:nvSpPr>
        <p:spPr>
          <a:xfrm>
            <a:off x="6405760" y="2450090"/>
            <a:ext cx="4680000" cy="3647152"/>
          </a:xfrm>
          <a:prstGeom prst="rect">
            <a:avLst/>
          </a:prstGeom>
          <a:noFill/>
        </p:spPr>
        <p:txBody>
          <a:bodyPr wrap="square" rtlCol="0">
            <a:spAutoFit/>
          </a:bodyPr>
          <a:lstStyle/>
          <a:p>
            <a:pPr algn="l">
              <a:lnSpc>
                <a:spcPct val="150000"/>
              </a:lnSpc>
            </a:pPr>
            <a:r>
              <a:rPr lang="de-DE" sz="1400" b="1" dirty="0"/>
              <a:t>4. Anregungen, Feedback, Kritik sammeln</a:t>
            </a:r>
          </a:p>
          <a:p>
            <a:pPr algn="l">
              <a:lnSpc>
                <a:spcPct val="150000"/>
              </a:lnSpc>
            </a:pPr>
            <a:r>
              <a:rPr lang="de-DE" sz="1400" dirty="0"/>
              <a:t>Nehmen Sie Ihre Mitarbeitenden ernst. Dazu gehört auch, dass Sie auf Widerstände, Skepsis und Zweifel eingehen. Wieso treffen Sie sich nicht einmal zu einer </a:t>
            </a:r>
            <a:r>
              <a:rPr lang="de-DE" sz="1400" b="1" dirty="0"/>
              <a:t>Ideenwerkstatt</a:t>
            </a:r>
            <a:r>
              <a:rPr lang="de-DE" sz="1400" dirty="0"/>
              <a:t>, wenn Sie das Gefühl haben, Ihre Belegschaft kann neue Impulse geben?</a:t>
            </a:r>
          </a:p>
          <a:p>
            <a:pPr algn="l">
              <a:lnSpc>
                <a:spcPct val="150000"/>
              </a:lnSpc>
            </a:pPr>
            <a:r>
              <a:rPr lang="de-DE" sz="1400" dirty="0"/>
              <a:t>Richten Sie auch eine Möglichkeit ein, über die die Mitarbeitenden </a:t>
            </a:r>
            <a:r>
              <a:rPr lang="de-DE" sz="1400" b="1" dirty="0"/>
              <a:t>anonym Feedback geben </a:t>
            </a:r>
            <a:r>
              <a:rPr lang="de-DE" sz="1400" dirty="0"/>
              <a:t>können. Prüfen Sie Verbesserungsvorschläge und berichten Sie darüber, wenn Sie diese umsetzen. Durch die Anregungen können Sie Ihr System verbessern. </a:t>
            </a:r>
          </a:p>
        </p:txBody>
      </p:sp>
      <p:grpSp>
        <p:nvGrpSpPr>
          <p:cNvPr id="4" name="Gruppieren 3"/>
          <p:cNvGrpSpPr/>
          <p:nvPr/>
        </p:nvGrpSpPr>
        <p:grpSpPr>
          <a:xfrm>
            <a:off x="1116400" y="1773410"/>
            <a:ext cx="4680000" cy="676391"/>
            <a:chOff x="887422" y="1773410"/>
            <a:chExt cx="4680000" cy="676391"/>
          </a:xfrm>
        </p:grpSpPr>
        <p:sp>
          <p:nvSpPr>
            <p:cNvPr id="19" name="Rechteck: abgerundete Ecken 18">
              <a:extLst>
                <a:ext uri="{FF2B5EF4-FFF2-40B4-BE49-F238E27FC236}">
                  <a16:creationId xmlns:a16="http://schemas.microsoft.com/office/drawing/2014/main" id="{DE8A4778-80D2-498D-A5BF-7FC65711FDEF}"/>
                </a:ext>
              </a:extLst>
            </p:cNvPr>
            <p:cNvSpPr/>
            <p:nvPr/>
          </p:nvSpPr>
          <p:spPr>
            <a:xfrm>
              <a:off x="887422" y="1773410"/>
              <a:ext cx="4680000" cy="676391"/>
            </a:xfrm>
            <a:prstGeom prst="roundRect">
              <a:avLst/>
            </a:prstGeom>
            <a:solidFill>
              <a:srgbClr val="F9B000"/>
            </a:solidFill>
            <a:ln w="19050">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39" name="Gruppieren 38">
              <a:extLst>
                <a:ext uri="{FF2B5EF4-FFF2-40B4-BE49-F238E27FC236}">
                  <a16:creationId xmlns:a16="http://schemas.microsoft.com/office/drawing/2014/main" id="{4E0241D7-76FD-4258-8D36-17C03A2647B6}"/>
                </a:ext>
              </a:extLst>
            </p:cNvPr>
            <p:cNvGrpSpPr/>
            <p:nvPr/>
          </p:nvGrpSpPr>
          <p:grpSpPr>
            <a:xfrm>
              <a:off x="2340288" y="1858394"/>
              <a:ext cx="1532942" cy="505233"/>
              <a:chOff x="6753364" y="3200596"/>
              <a:chExt cx="1532942" cy="505233"/>
            </a:xfrm>
          </p:grpSpPr>
          <p:grpSp>
            <p:nvGrpSpPr>
              <p:cNvPr id="40" name="Gruppieren 39">
                <a:extLst>
                  <a:ext uri="{FF2B5EF4-FFF2-40B4-BE49-F238E27FC236}">
                    <a16:creationId xmlns:a16="http://schemas.microsoft.com/office/drawing/2014/main" id="{79C7FDF3-9D4F-4A53-871A-7BA4622929AE}"/>
                  </a:ext>
                </a:extLst>
              </p:cNvPr>
              <p:cNvGrpSpPr/>
              <p:nvPr/>
            </p:nvGrpSpPr>
            <p:grpSpPr>
              <a:xfrm>
                <a:off x="6753364" y="3200596"/>
                <a:ext cx="1010142" cy="505233"/>
                <a:chOff x="6753364" y="2090253"/>
                <a:chExt cx="1010142" cy="505233"/>
              </a:xfrm>
            </p:grpSpPr>
            <p:cxnSp>
              <p:nvCxnSpPr>
                <p:cNvPr id="43" name="Gerade Verbindung mit Pfeil 42">
                  <a:extLst>
                    <a:ext uri="{FF2B5EF4-FFF2-40B4-BE49-F238E27FC236}">
                      <a16:creationId xmlns:a16="http://schemas.microsoft.com/office/drawing/2014/main" id="{8533DA67-1013-46D4-BC38-E4B109C25097}"/>
                    </a:ext>
                  </a:extLst>
                </p:cNvPr>
                <p:cNvCxnSpPr>
                  <a:cxnSpLocks/>
                </p:cNvCxnSpPr>
                <p:nvPr/>
              </p:nvCxnSpPr>
              <p:spPr>
                <a:xfrm flipV="1">
                  <a:off x="7258597" y="2350326"/>
                  <a:ext cx="504909" cy="1554"/>
                </a:xfrm>
                <a:prstGeom prst="straightConnector1">
                  <a:avLst/>
                </a:prstGeom>
                <a:ln w="47625" cap="rnd">
                  <a:solidFill>
                    <a:srgbClr val="3B687F"/>
                  </a:solidFill>
                  <a:round/>
                  <a:tailEnd type="arrow" w="med" len="sm"/>
                </a:ln>
              </p:spPr>
              <p:style>
                <a:lnRef idx="1">
                  <a:schemeClr val="accent1"/>
                </a:lnRef>
                <a:fillRef idx="0">
                  <a:schemeClr val="accent1"/>
                </a:fillRef>
                <a:effectRef idx="0">
                  <a:schemeClr val="accent1"/>
                </a:effectRef>
                <a:fontRef idx="minor">
                  <a:schemeClr val="tx1"/>
                </a:fontRef>
              </p:style>
            </p:cxnSp>
            <p:pic>
              <p:nvPicPr>
                <p:cNvPr id="44" name="Grafik 43" descr="Weibliches Profil mit einfarbiger Füllung">
                  <a:extLst>
                    <a:ext uri="{FF2B5EF4-FFF2-40B4-BE49-F238E27FC236}">
                      <a16:creationId xmlns:a16="http://schemas.microsoft.com/office/drawing/2014/main" id="{7C6FF174-127E-4EB8-B3C9-9939FDAAB10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53364" y="2090253"/>
                  <a:ext cx="505233" cy="505233"/>
                </a:xfrm>
                <a:prstGeom prst="rect">
                  <a:avLst/>
                </a:prstGeom>
              </p:spPr>
            </p:pic>
          </p:grpSp>
          <p:pic>
            <p:nvPicPr>
              <p:cNvPr id="41" name="Grafik 40" descr="Gruppe mit einfarbiger Füllung">
                <a:extLst>
                  <a:ext uri="{FF2B5EF4-FFF2-40B4-BE49-F238E27FC236}">
                    <a16:creationId xmlns:a16="http://schemas.microsoft.com/office/drawing/2014/main" id="{3F28E709-C223-4DE7-9B25-8FF7B5C4AAD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95987" y="3215510"/>
                <a:ext cx="490319" cy="490319"/>
              </a:xfrm>
              <a:prstGeom prst="rect">
                <a:avLst/>
              </a:prstGeom>
            </p:spPr>
          </p:pic>
        </p:grpSp>
      </p:grpSp>
      <p:grpSp>
        <p:nvGrpSpPr>
          <p:cNvPr id="7" name="Gruppieren 6"/>
          <p:cNvGrpSpPr/>
          <p:nvPr/>
        </p:nvGrpSpPr>
        <p:grpSpPr>
          <a:xfrm>
            <a:off x="6405760" y="1759368"/>
            <a:ext cx="4680000" cy="703283"/>
            <a:chOff x="6312024" y="1759368"/>
            <a:chExt cx="4680000" cy="703283"/>
          </a:xfrm>
        </p:grpSpPr>
        <p:sp>
          <p:nvSpPr>
            <p:cNvPr id="20" name="Rechteck: abgerundete Ecken 19">
              <a:extLst>
                <a:ext uri="{FF2B5EF4-FFF2-40B4-BE49-F238E27FC236}">
                  <a16:creationId xmlns:a16="http://schemas.microsoft.com/office/drawing/2014/main" id="{92FA0D6F-E774-4149-9771-5AE896B5A648}"/>
                </a:ext>
              </a:extLst>
            </p:cNvPr>
            <p:cNvSpPr/>
            <p:nvPr/>
          </p:nvSpPr>
          <p:spPr>
            <a:xfrm>
              <a:off x="6312024" y="1772816"/>
              <a:ext cx="4680000" cy="676391"/>
            </a:xfrm>
            <a:prstGeom prst="roundRect">
              <a:avLst/>
            </a:prstGeom>
            <a:solidFill>
              <a:srgbClr val="F9B000"/>
            </a:solidFill>
            <a:ln w="19050">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3" name="Gruppieren 2"/>
            <p:cNvGrpSpPr/>
            <p:nvPr/>
          </p:nvGrpSpPr>
          <p:grpSpPr>
            <a:xfrm>
              <a:off x="7844251" y="1759368"/>
              <a:ext cx="1615545" cy="703283"/>
              <a:chOff x="7680176" y="1772816"/>
              <a:chExt cx="1615545" cy="703283"/>
            </a:xfrm>
          </p:grpSpPr>
          <p:grpSp>
            <p:nvGrpSpPr>
              <p:cNvPr id="45" name="Gruppieren 44">
                <a:extLst>
                  <a:ext uri="{FF2B5EF4-FFF2-40B4-BE49-F238E27FC236}">
                    <a16:creationId xmlns:a16="http://schemas.microsoft.com/office/drawing/2014/main" id="{0CCE831F-D5FB-4846-A95F-67F74C5A52C9}"/>
                  </a:ext>
                </a:extLst>
              </p:cNvPr>
              <p:cNvGrpSpPr/>
              <p:nvPr/>
            </p:nvGrpSpPr>
            <p:grpSpPr>
              <a:xfrm>
                <a:off x="7680176" y="1772816"/>
                <a:ext cx="1615545" cy="703283"/>
                <a:chOff x="11251176" y="3222168"/>
                <a:chExt cx="1615545" cy="703283"/>
              </a:xfrm>
            </p:grpSpPr>
            <p:pic>
              <p:nvPicPr>
                <p:cNvPr id="49" name="Grafik 48" descr="Männliches Profil mit einfarbiger Füllung">
                  <a:extLst>
                    <a:ext uri="{FF2B5EF4-FFF2-40B4-BE49-F238E27FC236}">
                      <a16:creationId xmlns:a16="http://schemas.microsoft.com/office/drawing/2014/main" id="{842D78D1-688F-4FCF-81B0-3DD17FA5E9BE}"/>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1251176" y="3370295"/>
                  <a:ext cx="407030" cy="407030"/>
                </a:xfrm>
                <a:prstGeom prst="rect">
                  <a:avLst/>
                </a:prstGeom>
              </p:spPr>
            </p:pic>
            <p:pic>
              <p:nvPicPr>
                <p:cNvPr id="47" name="Grafik 46" descr="Gruppe mit einfarbiger Füllung">
                  <a:extLst>
                    <a:ext uri="{FF2B5EF4-FFF2-40B4-BE49-F238E27FC236}">
                      <a16:creationId xmlns:a16="http://schemas.microsoft.com/office/drawing/2014/main" id="{5C342C6F-379C-42B0-8ABE-77C6109ED9E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163438" y="3222168"/>
                  <a:ext cx="703283" cy="703283"/>
                </a:xfrm>
                <a:prstGeom prst="rect">
                  <a:avLst/>
                </a:prstGeom>
              </p:spPr>
            </p:pic>
          </p:grpSp>
          <p:cxnSp>
            <p:nvCxnSpPr>
              <p:cNvPr id="52" name="Gerade Verbindung mit Pfeil 51">
                <a:extLst>
                  <a:ext uri="{FF2B5EF4-FFF2-40B4-BE49-F238E27FC236}">
                    <a16:creationId xmlns:a16="http://schemas.microsoft.com/office/drawing/2014/main" id="{66CCBFA4-DFD5-4827-9B32-1B0EDCFB91E8}"/>
                  </a:ext>
                </a:extLst>
              </p:cNvPr>
              <p:cNvCxnSpPr>
                <a:cxnSpLocks/>
              </p:cNvCxnSpPr>
              <p:nvPr/>
            </p:nvCxnSpPr>
            <p:spPr>
              <a:xfrm flipH="1" flipV="1">
                <a:off x="8087206" y="2116813"/>
                <a:ext cx="467188" cy="7644"/>
              </a:xfrm>
              <a:prstGeom prst="straightConnector1">
                <a:avLst/>
              </a:prstGeom>
              <a:ln w="47625" cap="rnd">
                <a:solidFill>
                  <a:srgbClr val="3B687F"/>
                </a:solidFill>
                <a:round/>
                <a:tailEnd type="arrow" w="med" len="sm"/>
              </a:ln>
            </p:spPr>
            <p:style>
              <a:lnRef idx="1">
                <a:schemeClr val="accent1"/>
              </a:lnRef>
              <a:fillRef idx="0">
                <a:schemeClr val="accent1"/>
              </a:fillRef>
              <a:effectRef idx="0">
                <a:schemeClr val="accent1"/>
              </a:effectRef>
              <a:fontRef idx="minor">
                <a:schemeClr val="tx1"/>
              </a:fontRef>
            </p:style>
          </p:cxnSp>
        </p:grpSp>
      </p:grpSp>
      <p:sp>
        <p:nvSpPr>
          <p:cNvPr id="21"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2348652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7883DB-20B0-47E6-A148-B533C6795BE0}"/>
              </a:ext>
            </a:extLst>
          </p:cNvPr>
          <p:cNvSpPr>
            <a:spLocks noGrp="1"/>
          </p:cNvSpPr>
          <p:nvPr>
            <p:ph type="title"/>
          </p:nvPr>
        </p:nvSpPr>
        <p:spPr/>
        <p:txBody>
          <a:bodyPr/>
          <a:lstStyle/>
          <a:p>
            <a:r>
              <a:rPr lang="de-DE" dirty="0"/>
              <a:t>Ziele interner Kommunikation</a:t>
            </a:r>
          </a:p>
        </p:txBody>
      </p:sp>
      <p:sp>
        <p:nvSpPr>
          <p:cNvPr id="6" name="Foliennummernplatzhalter 5">
            <a:extLst>
              <a:ext uri="{FF2B5EF4-FFF2-40B4-BE49-F238E27FC236}">
                <a16:creationId xmlns:a16="http://schemas.microsoft.com/office/drawing/2014/main" id="{6C7DA0A3-C083-4805-82A9-6A671C31C963}"/>
              </a:ext>
            </a:extLst>
          </p:cNvPr>
          <p:cNvSpPr>
            <a:spLocks noGrp="1"/>
          </p:cNvSpPr>
          <p:nvPr>
            <p:ph type="sldNum" sz="quarter" idx="4"/>
          </p:nvPr>
        </p:nvSpPr>
        <p:spPr/>
        <p:txBody>
          <a:bodyPr/>
          <a:lstStyle/>
          <a:p>
            <a:fld id="{894680D0-7A83-433A-9719-C4143F27F647}" type="slidenum">
              <a:rPr lang="de-DE" smtClean="0"/>
              <a:pPr/>
              <a:t>7</a:t>
            </a:fld>
            <a:endParaRPr lang="de-DE" dirty="0"/>
          </a:p>
        </p:txBody>
      </p:sp>
      <p:sp>
        <p:nvSpPr>
          <p:cNvPr id="37" name="Textfeld 36">
            <a:extLst>
              <a:ext uri="{FF2B5EF4-FFF2-40B4-BE49-F238E27FC236}">
                <a16:creationId xmlns:a16="http://schemas.microsoft.com/office/drawing/2014/main" id="{6498EDD5-8DD1-40A3-BF25-F89F0B80D95D}"/>
              </a:ext>
            </a:extLst>
          </p:cNvPr>
          <p:cNvSpPr txBox="1"/>
          <p:nvPr/>
        </p:nvSpPr>
        <p:spPr>
          <a:xfrm>
            <a:off x="1117807" y="2454125"/>
            <a:ext cx="4680001" cy="3323987"/>
          </a:xfrm>
          <a:prstGeom prst="rect">
            <a:avLst/>
          </a:prstGeom>
          <a:noFill/>
        </p:spPr>
        <p:txBody>
          <a:bodyPr wrap="square" rtlCol="0">
            <a:spAutoFit/>
          </a:bodyPr>
          <a:lstStyle/>
          <a:p>
            <a:pPr algn="l">
              <a:lnSpc>
                <a:spcPct val="150000"/>
              </a:lnSpc>
            </a:pPr>
            <a:r>
              <a:rPr lang="de-DE" sz="1400" b="1" dirty="0"/>
              <a:t>5. Regelmäßige Schulungen geben</a:t>
            </a:r>
          </a:p>
          <a:p>
            <a:pPr algn="l">
              <a:lnSpc>
                <a:spcPct val="150000"/>
              </a:lnSpc>
            </a:pPr>
            <a:r>
              <a:rPr lang="de-DE" sz="1400" dirty="0"/>
              <a:t>Informieren Sie Ihre Mitarbeitenden in regelmäßigen Abständen über Ziele und Maßnahmen, vor allem dann, wenn Ihre Belegschaft diese umsetzen soll. Begründen Sie die Maßnahmen und zeigen Sie, wie sie </a:t>
            </a:r>
            <a:r>
              <a:rPr lang="de-DE" sz="1400" b="1" dirty="0"/>
              <a:t>korrekt durchgeführt </a:t>
            </a:r>
            <a:r>
              <a:rPr lang="de-DE" sz="1400" dirty="0"/>
              <a:t>werden. </a:t>
            </a:r>
          </a:p>
          <a:p>
            <a:pPr algn="l">
              <a:lnSpc>
                <a:spcPct val="150000"/>
              </a:lnSpc>
            </a:pPr>
            <a:r>
              <a:rPr lang="de-DE" sz="1400" dirty="0"/>
              <a:t>Schulungen sind langweilig? Wieso peppen Sie Informationsveranstaltungen nicht etwas auf, zum Beispiel mit einem </a:t>
            </a:r>
            <a:r>
              <a:rPr lang="de-DE" sz="1400" b="1" dirty="0"/>
              <a:t>Klimaquiz</a:t>
            </a:r>
            <a:r>
              <a:rPr lang="de-DE" sz="1400" dirty="0"/>
              <a:t>. Gestalten Sie Schulungen gerne interaktiv und spielerisch.</a:t>
            </a:r>
          </a:p>
        </p:txBody>
      </p:sp>
      <p:sp>
        <p:nvSpPr>
          <p:cNvPr id="38" name="Textfeld 37">
            <a:extLst>
              <a:ext uri="{FF2B5EF4-FFF2-40B4-BE49-F238E27FC236}">
                <a16:creationId xmlns:a16="http://schemas.microsoft.com/office/drawing/2014/main" id="{188F229A-D002-4C64-A223-B17F30B689BF}"/>
              </a:ext>
            </a:extLst>
          </p:cNvPr>
          <p:cNvSpPr txBox="1"/>
          <p:nvPr/>
        </p:nvSpPr>
        <p:spPr>
          <a:xfrm>
            <a:off x="6404352" y="2450090"/>
            <a:ext cx="4679999" cy="3647152"/>
          </a:xfrm>
          <a:prstGeom prst="rect">
            <a:avLst/>
          </a:prstGeom>
          <a:noFill/>
        </p:spPr>
        <p:txBody>
          <a:bodyPr wrap="square" rtlCol="0">
            <a:spAutoFit/>
          </a:bodyPr>
          <a:lstStyle/>
          <a:p>
            <a:pPr algn="l">
              <a:lnSpc>
                <a:spcPct val="150000"/>
              </a:lnSpc>
            </a:pPr>
            <a:r>
              <a:rPr lang="de-DE" sz="1400" b="1" dirty="0"/>
              <a:t>6. Regelmäßige Updates geben</a:t>
            </a:r>
          </a:p>
          <a:p>
            <a:pPr algn="l">
              <a:lnSpc>
                <a:spcPct val="150000"/>
              </a:lnSpc>
            </a:pPr>
            <a:r>
              <a:rPr lang="de-DE" sz="1400" dirty="0"/>
              <a:t>Halten Sie Ihre Belegschaft über die Einführung neuer Maßnahmen auf dem Laufenden und vergessen Sie nicht, </a:t>
            </a:r>
            <a:r>
              <a:rPr lang="de-DE" sz="1400" b="1" dirty="0"/>
              <a:t>Ergebnisse und Fortschritte </a:t>
            </a:r>
            <a:r>
              <a:rPr lang="de-DE" sz="1400" dirty="0"/>
              <a:t>mitzuteilen. Dafür können Sie einen Termin einrichten, eine Veranstaltung, firmeneigene Kommunikationsmedien oder Informationsmaterialien zum Auslegen. Erst wenn Ihre Mitarbeitenden erfahren, dass ihre gemeinsamen Bemühungen etwas bringen, haben sie das Gefühl, dass die Maßnahmen sinnvoll sind. Das motiviert zum Weitermachen. </a:t>
            </a:r>
            <a:r>
              <a:rPr lang="de-DE" sz="1400" b="1" dirty="0"/>
              <a:t>Würdigen Sie den Einsatz aller.</a:t>
            </a:r>
          </a:p>
        </p:txBody>
      </p:sp>
      <p:grpSp>
        <p:nvGrpSpPr>
          <p:cNvPr id="3" name="Gruppieren 2"/>
          <p:cNvGrpSpPr/>
          <p:nvPr/>
        </p:nvGrpSpPr>
        <p:grpSpPr>
          <a:xfrm>
            <a:off x="1117808" y="1758911"/>
            <a:ext cx="4680000" cy="690890"/>
            <a:chOff x="887422" y="1758911"/>
            <a:chExt cx="4680000" cy="690890"/>
          </a:xfrm>
        </p:grpSpPr>
        <p:sp>
          <p:nvSpPr>
            <p:cNvPr id="36" name="Rechteck: abgerundete Ecken 35">
              <a:extLst>
                <a:ext uri="{FF2B5EF4-FFF2-40B4-BE49-F238E27FC236}">
                  <a16:creationId xmlns:a16="http://schemas.microsoft.com/office/drawing/2014/main" id="{AB2922BA-9177-4D92-9C57-7FAF505986DD}"/>
                </a:ext>
              </a:extLst>
            </p:cNvPr>
            <p:cNvSpPr/>
            <p:nvPr/>
          </p:nvSpPr>
          <p:spPr>
            <a:xfrm>
              <a:off x="887422" y="1773410"/>
              <a:ext cx="4680000" cy="676391"/>
            </a:xfrm>
            <a:prstGeom prst="roundRect">
              <a:avLst/>
            </a:prstGeom>
            <a:solidFill>
              <a:srgbClr val="F9B000"/>
            </a:solidFill>
            <a:ln w="19050">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0" name="Grafik 9" descr="Theater mit einfarbiger Füllung">
              <a:extLst>
                <a:ext uri="{FF2B5EF4-FFF2-40B4-BE49-F238E27FC236}">
                  <a16:creationId xmlns:a16="http://schemas.microsoft.com/office/drawing/2014/main" id="{A9952387-71C9-409B-BC1B-8FC0450B029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05178" y="1758911"/>
              <a:ext cx="644487" cy="644487"/>
            </a:xfrm>
            <a:prstGeom prst="rect">
              <a:avLst/>
            </a:prstGeom>
          </p:spPr>
        </p:pic>
      </p:grpSp>
      <p:grpSp>
        <p:nvGrpSpPr>
          <p:cNvPr id="4" name="Gruppieren 3"/>
          <p:cNvGrpSpPr/>
          <p:nvPr/>
        </p:nvGrpSpPr>
        <p:grpSpPr>
          <a:xfrm>
            <a:off x="6404352" y="1678963"/>
            <a:ext cx="4680000" cy="864096"/>
            <a:chOff x="6312024" y="1678963"/>
            <a:chExt cx="4680000" cy="864096"/>
          </a:xfrm>
        </p:grpSpPr>
        <p:sp>
          <p:nvSpPr>
            <p:cNvPr id="50" name="Rechteck: abgerundete Ecken 49">
              <a:extLst>
                <a:ext uri="{FF2B5EF4-FFF2-40B4-BE49-F238E27FC236}">
                  <a16:creationId xmlns:a16="http://schemas.microsoft.com/office/drawing/2014/main" id="{99BF50B4-C106-4488-9090-B1A49EE00B8F}"/>
                </a:ext>
              </a:extLst>
            </p:cNvPr>
            <p:cNvSpPr/>
            <p:nvPr/>
          </p:nvSpPr>
          <p:spPr>
            <a:xfrm>
              <a:off x="6312024" y="1772816"/>
              <a:ext cx="4680000" cy="676391"/>
            </a:xfrm>
            <a:prstGeom prst="roundRect">
              <a:avLst/>
            </a:prstGeom>
            <a:solidFill>
              <a:srgbClr val="F9B000"/>
            </a:solidFill>
            <a:ln w="19050">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11" name="Gruppieren 10">
              <a:extLst>
                <a:ext uri="{FF2B5EF4-FFF2-40B4-BE49-F238E27FC236}">
                  <a16:creationId xmlns:a16="http://schemas.microsoft.com/office/drawing/2014/main" id="{F5911649-2C6F-4B4B-9570-3157ECD7AA33}"/>
                </a:ext>
              </a:extLst>
            </p:cNvPr>
            <p:cNvGrpSpPr/>
            <p:nvPr/>
          </p:nvGrpSpPr>
          <p:grpSpPr>
            <a:xfrm>
              <a:off x="7960417" y="1678963"/>
              <a:ext cx="1383213" cy="864096"/>
              <a:chOff x="2987298" y="5086030"/>
              <a:chExt cx="1383213" cy="864096"/>
            </a:xfrm>
          </p:grpSpPr>
          <p:sp>
            <p:nvSpPr>
              <p:cNvPr id="20" name="Textfeld 19">
                <a:extLst>
                  <a:ext uri="{FF2B5EF4-FFF2-40B4-BE49-F238E27FC236}">
                    <a16:creationId xmlns:a16="http://schemas.microsoft.com/office/drawing/2014/main" id="{C26D7176-E045-4C87-9197-FC6AC59A589C}"/>
                  </a:ext>
                </a:extLst>
              </p:cNvPr>
              <p:cNvSpPr txBox="1"/>
              <p:nvPr/>
            </p:nvSpPr>
            <p:spPr>
              <a:xfrm>
                <a:off x="2987298" y="5225690"/>
                <a:ext cx="1383213" cy="584775"/>
              </a:xfrm>
              <a:prstGeom prst="rect">
                <a:avLst/>
              </a:prstGeom>
              <a:noFill/>
            </p:spPr>
            <p:txBody>
              <a:bodyPr wrap="square" rtlCol="0">
                <a:spAutoFit/>
              </a:bodyPr>
              <a:lstStyle/>
              <a:p>
                <a:pPr algn="ctr"/>
                <a:r>
                  <a:rPr lang="de-DE" sz="3200" b="1" dirty="0">
                    <a:solidFill>
                      <a:srgbClr val="3B687F"/>
                    </a:solidFill>
                    <a:latin typeface="Comic Sans MS" panose="030F0702030302020204" pitchFamily="66" charset="0"/>
                  </a:rPr>
                  <a:t>i</a:t>
                </a:r>
                <a:endParaRPr lang="de-DE" sz="4000" b="1" dirty="0">
                  <a:solidFill>
                    <a:srgbClr val="3B687F"/>
                  </a:solidFill>
                  <a:latin typeface="Comic Sans MS" panose="030F0702030302020204" pitchFamily="66" charset="0"/>
                </a:endParaRPr>
              </a:p>
            </p:txBody>
          </p:sp>
          <p:pic>
            <p:nvPicPr>
              <p:cNvPr id="27" name="Grafik 26" descr="Pfeil Kreis mit einfarbiger Füllung">
                <a:extLst>
                  <a:ext uri="{FF2B5EF4-FFF2-40B4-BE49-F238E27FC236}">
                    <a16:creationId xmlns:a16="http://schemas.microsoft.com/office/drawing/2014/main" id="{564CE34E-C7DA-4066-982D-AAEE1A6FCE6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46857" y="5086030"/>
                <a:ext cx="864096" cy="864096"/>
              </a:xfrm>
              <a:prstGeom prst="rect">
                <a:avLst/>
              </a:prstGeom>
            </p:spPr>
          </p:pic>
        </p:grpSp>
      </p:grpSp>
      <p:sp>
        <p:nvSpPr>
          <p:cNvPr id="15"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1012290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8AEFD4-3EEE-4B20-A912-3F184E9B5DD0}"/>
              </a:ext>
            </a:extLst>
          </p:cNvPr>
          <p:cNvSpPr>
            <a:spLocks noGrp="1"/>
          </p:cNvSpPr>
          <p:nvPr>
            <p:ph type="title"/>
          </p:nvPr>
        </p:nvSpPr>
        <p:spPr/>
        <p:txBody>
          <a:bodyPr/>
          <a:lstStyle/>
          <a:p>
            <a:r>
              <a:rPr lang="de-DE" dirty="0"/>
              <a:t>Das haben Sie gelernt</a:t>
            </a:r>
          </a:p>
        </p:txBody>
      </p:sp>
      <p:sp>
        <p:nvSpPr>
          <p:cNvPr id="5" name="Foliennummernplatzhalter 4">
            <a:extLst>
              <a:ext uri="{FF2B5EF4-FFF2-40B4-BE49-F238E27FC236}">
                <a16:creationId xmlns:a16="http://schemas.microsoft.com/office/drawing/2014/main" id="{96CB11DA-1129-4B64-85B6-BE538A7301F4}"/>
              </a:ext>
            </a:extLst>
          </p:cNvPr>
          <p:cNvSpPr>
            <a:spLocks noGrp="1"/>
          </p:cNvSpPr>
          <p:nvPr>
            <p:ph type="sldNum" sz="quarter" idx="4"/>
          </p:nvPr>
        </p:nvSpPr>
        <p:spPr/>
        <p:txBody>
          <a:bodyPr/>
          <a:lstStyle/>
          <a:p>
            <a:fld id="{894680D0-7A83-433A-9719-C4143F27F647}" type="slidenum">
              <a:rPr lang="de-DE" smtClean="0"/>
              <a:pPr/>
              <a:t>8</a:t>
            </a:fld>
            <a:endParaRPr lang="de-DE" dirty="0"/>
          </a:p>
        </p:txBody>
      </p:sp>
      <p:grpSp>
        <p:nvGrpSpPr>
          <p:cNvPr id="6" name="Gruppieren 5">
            <a:extLst>
              <a:ext uri="{FF2B5EF4-FFF2-40B4-BE49-F238E27FC236}">
                <a16:creationId xmlns:a16="http://schemas.microsoft.com/office/drawing/2014/main" id="{E2D06E75-66E5-4389-A91C-063E1DF3C673}"/>
              </a:ext>
            </a:extLst>
          </p:cNvPr>
          <p:cNvGrpSpPr/>
          <p:nvPr/>
        </p:nvGrpSpPr>
        <p:grpSpPr>
          <a:xfrm>
            <a:off x="6528048" y="2290519"/>
            <a:ext cx="5117815" cy="3757540"/>
            <a:chOff x="6634796" y="1798104"/>
            <a:chExt cx="5117815" cy="3757540"/>
          </a:xfrm>
        </p:grpSpPr>
        <p:sp>
          <p:nvSpPr>
            <p:cNvPr id="7" name="Rechteck 6">
              <a:extLst>
                <a:ext uri="{FF2B5EF4-FFF2-40B4-BE49-F238E27FC236}">
                  <a16:creationId xmlns:a16="http://schemas.microsoft.com/office/drawing/2014/main" id="{A173B4D9-4B31-44F0-BD88-2D8C82986FB2}"/>
                </a:ext>
              </a:extLst>
            </p:cNvPr>
            <p:cNvSpPr/>
            <p:nvPr/>
          </p:nvSpPr>
          <p:spPr bwMode="auto">
            <a:xfrm>
              <a:off x="6634796" y="1798104"/>
              <a:ext cx="5117815" cy="3757540"/>
            </a:xfrm>
            <a:prstGeom prst="rect">
              <a:avLst/>
            </a:prstGeom>
            <a:solidFill>
              <a:srgbClr val="3B687F">
                <a:alpha val="25098"/>
              </a:srgbClr>
            </a:solidFill>
            <a:ln w="9525" cap="flat" cmpd="sng" algn="ctr">
              <a:noFill/>
              <a:prstDash val="solid"/>
              <a:round/>
              <a:headEnd type="none" w="med" len="med"/>
              <a:tailEnd type="none" w="med" len="med"/>
            </a:ln>
            <a:effectLst/>
          </p:spPr>
          <p:txBody>
            <a:bodyPr vert="horz" wrap="square" lIns="180000" tIns="180000" rIns="180000" bIns="180000" numCol="1" rtlCol="0" anchor="ctr" anchorCtr="1"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Tx/>
                <a:buNone/>
                <a:tabLst/>
              </a:pPr>
              <a:r>
                <a:rPr lang="de-DE" sz="1400" b="1" dirty="0">
                  <a:latin typeface="+mn-lt"/>
                </a:rPr>
                <a:t>Fallbeispiel: Kommunikation der </a:t>
              </a:r>
              <a:r>
                <a:rPr lang="de-DE" sz="1400" b="1" dirty="0"/>
                <a:t>Molkerei Weitblick </a:t>
              </a:r>
              <a:r>
                <a:rPr lang="de-DE" sz="1400" kern="0" dirty="0">
                  <a:latin typeface="+mn-lt"/>
                  <a:sym typeface="Wingdings" panose="05000000000000000000" pitchFamily="2" charset="2"/>
                </a:rPr>
                <a:t>Nachdem Kathrin Ehrlich weiß, dass sie mit ihrer Belegschaft in verschiedenen Formaten über das Klimaschutzmanagement sprechen sollte, ist sie zuversichtlich, dass sich der Mehraufwand auszahlen wird. </a:t>
              </a:r>
            </a:p>
            <a:p>
              <a:pPr marL="0" marR="0" indent="0" algn="l" defTabSz="914400" rtl="0" eaLnBrk="0" fontAlgn="base" latinLnBrk="0" hangingPunct="0">
                <a:lnSpc>
                  <a:spcPct val="150000"/>
                </a:lnSpc>
                <a:spcBef>
                  <a:spcPct val="0"/>
                </a:spcBef>
                <a:spcAft>
                  <a:spcPct val="0"/>
                </a:spcAft>
                <a:buClrTx/>
                <a:buSzTx/>
                <a:buFontTx/>
                <a:buNone/>
                <a:tabLst/>
              </a:pPr>
              <a:r>
                <a:rPr lang="de-DE" sz="1400" kern="0" dirty="0">
                  <a:latin typeface="+mn-lt"/>
                  <a:sym typeface="Wingdings" panose="05000000000000000000" pitchFamily="2" charset="2"/>
                </a:rPr>
                <a:t>Bei der Planung der Kommunikationsmaßnahmen fällt ihr jedoch auf, dass sie sich unsicher ist: </a:t>
              </a:r>
            </a:p>
            <a:p>
              <a:pPr algn="l">
                <a:lnSpc>
                  <a:spcPct val="150000"/>
                </a:lnSpc>
              </a:pPr>
              <a:r>
                <a:rPr lang="de-DE" sz="1400" b="1" kern="0" dirty="0">
                  <a:latin typeface="+mn-lt"/>
                  <a:sym typeface="Wingdings" panose="05000000000000000000" pitchFamily="2" charset="2"/>
                </a:rPr>
                <a:t>	„Wie kann ich meine 	Botschaften so 	formulieren, dass mich trotz der 	komplexen Zusammenhänge alle 	verstehen?“</a:t>
              </a:r>
            </a:p>
          </p:txBody>
        </p:sp>
        <p:pic>
          <p:nvPicPr>
            <p:cNvPr id="8" name="Inhaltsplatzhalter 9" descr="Weibliches Profil mit einfarbiger Füllung">
              <a:extLst>
                <a:ext uri="{FF2B5EF4-FFF2-40B4-BE49-F238E27FC236}">
                  <a16:creationId xmlns:a16="http://schemas.microsoft.com/office/drawing/2014/main" id="{CF3C97FF-DA6A-4F9A-BBA7-3DE2EC97578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6804355" y="4551378"/>
              <a:ext cx="914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feld 8">
              <a:extLst>
                <a:ext uri="{FF2B5EF4-FFF2-40B4-BE49-F238E27FC236}">
                  <a16:creationId xmlns:a16="http://schemas.microsoft.com/office/drawing/2014/main" id="{E27402CA-40B6-41B7-BC2F-97A4F0D48876}"/>
                </a:ext>
              </a:extLst>
            </p:cNvPr>
            <p:cNvSpPr txBox="1"/>
            <p:nvPr/>
          </p:nvSpPr>
          <p:spPr>
            <a:xfrm rot="680862">
              <a:off x="7181895" y="4124407"/>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sp>
          <p:nvSpPr>
            <p:cNvPr id="10" name="Textfeld 9">
              <a:extLst>
                <a:ext uri="{FF2B5EF4-FFF2-40B4-BE49-F238E27FC236}">
                  <a16:creationId xmlns:a16="http://schemas.microsoft.com/office/drawing/2014/main" id="{66D461E7-0089-40C1-8739-9D3C9158C011}"/>
                </a:ext>
              </a:extLst>
            </p:cNvPr>
            <p:cNvSpPr txBox="1"/>
            <p:nvPr/>
          </p:nvSpPr>
          <p:spPr>
            <a:xfrm rot="20318195">
              <a:off x="7030576" y="4274330"/>
              <a:ext cx="216024" cy="461665"/>
            </a:xfrm>
            <a:prstGeom prst="rect">
              <a:avLst/>
            </a:prstGeom>
            <a:noFill/>
          </p:spPr>
          <p:txBody>
            <a:bodyPr wrap="square" rtlCol="0">
              <a:spAutoFit/>
            </a:bodyPr>
            <a:lstStyle/>
            <a:p>
              <a:pPr algn="l"/>
              <a:r>
                <a:rPr lang="de-DE" dirty="0">
                  <a:latin typeface="Arial Rounded MT Bold" panose="020F0704030504030204" pitchFamily="34" charset="0"/>
                </a:rPr>
                <a:t>?</a:t>
              </a:r>
            </a:p>
          </p:txBody>
        </p:sp>
      </p:grpSp>
      <p:grpSp>
        <p:nvGrpSpPr>
          <p:cNvPr id="11" name="Gruppieren 10">
            <a:extLst>
              <a:ext uri="{FF2B5EF4-FFF2-40B4-BE49-F238E27FC236}">
                <a16:creationId xmlns:a16="http://schemas.microsoft.com/office/drawing/2014/main" id="{C02FED49-0377-456F-8EB9-913075CD7671}"/>
              </a:ext>
            </a:extLst>
          </p:cNvPr>
          <p:cNvGrpSpPr/>
          <p:nvPr/>
        </p:nvGrpSpPr>
        <p:grpSpPr>
          <a:xfrm>
            <a:off x="648000" y="1966350"/>
            <a:ext cx="5640937" cy="3959906"/>
            <a:chOff x="637402" y="2232487"/>
            <a:chExt cx="5640937" cy="3704716"/>
          </a:xfrm>
        </p:grpSpPr>
        <p:cxnSp>
          <p:nvCxnSpPr>
            <p:cNvPr id="12" name="Gerader Verbinder 11">
              <a:extLst>
                <a:ext uri="{FF2B5EF4-FFF2-40B4-BE49-F238E27FC236}">
                  <a16:creationId xmlns:a16="http://schemas.microsoft.com/office/drawing/2014/main" id="{406D7ED0-4F16-4CC4-A970-4EA0E8EA22C7}"/>
                </a:ext>
              </a:extLst>
            </p:cNvPr>
            <p:cNvCxnSpPr/>
            <p:nvPr/>
          </p:nvCxnSpPr>
          <p:spPr bwMode="auto">
            <a:xfrm>
              <a:off x="900826" y="2613216"/>
              <a:ext cx="5122981" cy="0"/>
            </a:xfrm>
            <a:prstGeom prst="line">
              <a:avLst/>
            </a:prstGeom>
            <a:solidFill>
              <a:schemeClr val="accent1"/>
            </a:solidFill>
            <a:ln w="76200" cap="flat" cmpd="thickThin"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3" name="Gruppieren 12">
              <a:extLst>
                <a:ext uri="{FF2B5EF4-FFF2-40B4-BE49-F238E27FC236}">
                  <a16:creationId xmlns:a16="http://schemas.microsoft.com/office/drawing/2014/main" id="{0812D787-7AD1-4F43-96CB-0AC2167FD910}"/>
                </a:ext>
              </a:extLst>
            </p:cNvPr>
            <p:cNvGrpSpPr/>
            <p:nvPr/>
          </p:nvGrpSpPr>
          <p:grpSpPr>
            <a:xfrm>
              <a:off x="637402" y="2232487"/>
              <a:ext cx="5640937" cy="3704716"/>
              <a:chOff x="637402" y="2232487"/>
              <a:chExt cx="5640937" cy="3704716"/>
            </a:xfrm>
          </p:grpSpPr>
          <p:grpSp>
            <p:nvGrpSpPr>
              <p:cNvPr id="14" name="Gruppieren 13">
                <a:extLst>
                  <a:ext uri="{FF2B5EF4-FFF2-40B4-BE49-F238E27FC236}">
                    <a16:creationId xmlns:a16="http://schemas.microsoft.com/office/drawing/2014/main" id="{500E8DD7-C7C7-4652-8C06-FBE9679A40E4}"/>
                  </a:ext>
                </a:extLst>
              </p:cNvPr>
              <p:cNvGrpSpPr/>
              <p:nvPr/>
            </p:nvGrpSpPr>
            <p:grpSpPr>
              <a:xfrm>
                <a:off x="637402" y="2613216"/>
                <a:ext cx="5640937" cy="3323987"/>
                <a:chOff x="602281" y="3383280"/>
                <a:chExt cx="4367880" cy="3323987"/>
              </a:xfrm>
            </p:grpSpPr>
            <p:sp>
              <p:nvSpPr>
                <p:cNvPr id="17" name="Textfeld 16">
                  <a:extLst>
                    <a:ext uri="{FF2B5EF4-FFF2-40B4-BE49-F238E27FC236}">
                      <a16:creationId xmlns:a16="http://schemas.microsoft.com/office/drawing/2014/main" id="{3BA2760D-B961-40C5-9C98-FDDCA35FF486}"/>
                    </a:ext>
                  </a:extLst>
                </p:cNvPr>
                <p:cNvSpPr txBox="1"/>
                <p:nvPr/>
              </p:nvSpPr>
              <p:spPr>
                <a:xfrm>
                  <a:off x="602281" y="3383280"/>
                  <a:ext cx="4367880" cy="3072406"/>
                </a:xfrm>
                <a:prstGeom prst="rect">
                  <a:avLst/>
                </a:prstGeom>
                <a:noFill/>
              </p:spPr>
              <p:txBody>
                <a:bodyPr wrap="square" rtlCol="0">
                  <a:spAutoFit/>
                </a:bodyPr>
                <a:lstStyle/>
                <a:p>
                  <a:pPr algn="l">
                    <a:lnSpc>
                      <a:spcPct val="150000"/>
                    </a:lnSpc>
                  </a:pPr>
                  <a:r>
                    <a:rPr lang="de-DE" sz="1400" b="1" dirty="0"/>
                    <a:t>Das haben Sie gelernt:</a:t>
                  </a:r>
                </a:p>
                <a:p>
                  <a:pPr algn="l">
                    <a:lnSpc>
                      <a:spcPct val="150000"/>
                    </a:lnSpc>
                  </a:pPr>
                  <a:r>
                    <a:rPr lang="de-DE" sz="1400" dirty="0"/>
                    <a:t>Ab jetzt wissen Sie, dass Sie mit dem Erreichen bestimmter Kommunikationsziele Ihre Mitarbeitenden abholen können. </a:t>
                  </a:r>
                </a:p>
                <a:p>
                  <a:pPr algn="l">
                    <a:lnSpc>
                      <a:spcPct val="150000"/>
                    </a:lnSpc>
                  </a:pPr>
                  <a:r>
                    <a:rPr lang="de-DE" sz="1400" dirty="0"/>
                    <a:t>Sie haben erfahren, dass eine regelmäßige und gelungene Kommunikation entscheidend für den Erfolg des Managementsystems ist.</a:t>
                  </a:r>
                </a:p>
                <a:p>
                  <a:pPr algn="l">
                    <a:lnSpc>
                      <a:spcPct val="150000"/>
                    </a:lnSpc>
                  </a:pPr>
                  <a:endParaRPr lang="de-DE" sz="1400" dirty="0"/>
                </a:p>
                <a:p>
                  <a:pPr algn="l">
                    <a:lnSpc>
                      <a:spcPct val="150000"/>
                    </a:lnSpc>
                  </a:pPr>
                  <a:r>
                    <a:rPr lang="de-DE" sz="1400" b="1" dirty="0"/>
                    <a:t>So geht‘s weiter:</a:t>
                  </a:r>
                </a:p>
                <a:p>
                  <a:pPr algn="l">
                    <a:lnSpc>
                      <a:spcPct val="150000"/>
                    </a:lnSpc>
                  </a:pPr>
                  <a:r>
                    <a:rPr lang="de-DE" sz="1400" dirty="0"/>
                    <a:t>Im nächsten Schritt erhalten Sie Tipps so zu kommunizieren, dass Ihre Mitarbeitenden motiviert am Ball bleiben.</a:t>
                  </a:r>
                </a:p>
              </p:txBody>
            </p:sp>
            <p:cxnSp>
              <p:nvCxnSpPr>
                <p:cNvPr id="18" name="Gerader Verbinder 17">
                  <a:extLst>
                    <a:ext uri="{FF2B5EF4-FFF2-40B4-BE49-F238E27FC236}">
                      <a16:creationId xmlns:a16="http://schemas.microsoft.com/office/drawing/2014/main" id="{6AD7F52E-A5E7-4E1B-9086-766376EFAE80}"/>
                    </a:ext>
                  </a:extLst>
                </p:cNvPr>
                <p:cNvCxnSpPr/>
                <p:nvPr/>
              </p:nvCxnSpPr>
              <p:spPr bwMode="auto">
                <a:xfrm>
                  <a:off x="638983" y="6707267"/>
                  <a:ext cx="4134089" cy="0"/>
                </a:xfrm>
                <a:prstGeom prst="line">
                  <a:avLst/>
                </a:prstGeom>
                <a:solidFill>
                  <a:schemeClr val="accent1"/>
                </a:solidFill>
                <a:ln w="76200" cap="flat" cmpd="thinThick"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pic>
            <p:nvPicPr>
              <p:cNvPr id="15" name="Grafik 14" descr="Glühlampe mit einfarbiger Füllung">
                <a:extLst>
                  <a:ext uri="{FF2B5EF4-FFF2-40B4-BE49-F238E27FC236}">
                    <a16:creationId xmlns:a16="http://schemas.microsoft.com/office/drawing/2014/main" id="{B88DF6B7-0571-45E2-9FC8-7165EB62A26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20631846">
                <a:off x="660297" y="2360034"/>
                <a:ext cx="280988" cy="280988"/>
              </a:xfrm>
              <a:prstGeom prst="rect">
                <a:avLst/>
              </a:prstGeom>
            </p:spPr>
          </p:pic>
          <p:pic>
            <p:nvPicPr>
              <p:cNvPr id="16" name="Grafik 15" descr="Glühbirne und Zahnrad mit einfarbiger Füllung">
                <a:extLst>
                  <a:ext uri="{FF2B5EF4-FFF2-40B4-BE49-F238E27FC236}">
                    <a16:creationId xmlns:a16="http://schemas.microsoft.com/office/drawing/2014/main" id="{44384B1F-526C-453D-90A0-659013FF88E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652984">
                <a:off x="835242" y="2232487"/>
                <a:ext cx="280988" cy="280988"/>
              </a:xfrm>
              <a:prstGeom prst="rect">
                <a:avLst/>
              </a:prstGeom>
            </p:spPr>
          </p:pic>
        </p:grpSp>
      </p:grpSp>
      <p:sp>
        <p:nvSpPr>
          <p:cNvPr id="19"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2869738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B519DD-C0BA-4360-8CE2-0B1594F24EB9}"/>
              </a:ext>
            </a:extLst>
          </p:cNvPr>
          <p:cNvSpPr>
            <a:spLocks noGrp="1"/>
          </p:cNvSpPr>
          <p:nvPr>
            <p:ph type="title"/>
          </p:nvPr>
        </p:nvSpPr>
        <p:spPr/>
        <p:txBody>
          <a:bodyPr/>
          <a:lstStyle/>
          <a:p>
            <a:r>
              <a:rPr lang="de-DE" dirty="0"/>
              <a:t>So funktioniert‘s!</a:t>
            </a:r>
          </a:p>
        </p:txBody>
      </p:sp>
      <p:sp>
        <p:nvSpPr>
          <p:cNvPr id="3" name="Inhaltsplatzhalter 2">
            <a:extLst>
              <a:ext uri="{FF2B5EF4-FFF2-40B4-BE49-F238E27FC236}">
                <a16:creationId xmlns:a16="http://schemas.microsoft.com/office/drawing/2014/main" id="{63BE1036-8280-4E68-918F-BD7A76E79EBA}"/>
              </a:ext>
            </a:extLst>
          </p:cNvPr>
          <p:cNvSpPr>
            <a:spLocks noGrp="1"/>
          </p:cNvSpPr>
          <p:nvPr>
            <p:ph idx="1"/>
          </p:nvPr>
        </p:nvSpPr>
        <p:spPr>
          <a:xfrm>
            <a:off x="725958" y="1622151"/>
            <a:ext cx="10770641" cy="4697413"/>
          </a:xfrm>
        </p:spPr>
        <p:txBody>
          <a:bodyPr/>
          <a:lstStyle/>
          <a:p>
            <a:pPr marL="0" indent="0">
              <a:lnSpc>
                <a:spcPct val="150000"/>
              </a:lnSpc>
              <a:buNone/>
            </a:pPr>
            <a:r>
              <a:rPr lang="de-DE" sz="1400" dirty="0">
                <a:effectLst/>
                <a:latin typeface="+mj-lt"/>
                <a:ea typeface="Calibri" panose="020F0502020204030204" pitchFamily="34" charset="0"/>
                <a:cs typeface="Times New Roman" panose="02020603050405020304" pitchFamily="18" charset="0"/>
              </a:rPr>
              <a:t>Wenn Sie Ihren Mitarbeitenden Informationen zum betrieblichen Umweltschutz vermitteln, ist es wichtig, dass das was Sie mitteilen möchten auch ankommt. Ein paar Tricks helfen Ihnen dabei, </a:t>
            </a:r>
            <a:r>
              <a:rPr lang="de-DE" sz="1400" b="1" dirty="0">
                <a:effectLst/>
                <a:latin typeface="+mj-lt"/>
                <a:ea typeface="Calibri" panose="020F0502020204030204" pitchFamily="34" charset="0"/>
                <a:cs typeface="Times New Roman" panose="02020603050405020304" pitchFamily="18" charset="0"/>
              </a:rPr>
              <a:t>verständlich und angewandt zu kommunizieren</a:t>
            </a:r>
            <a:r>
              <a:rPr lang="de-DE" sz="1400" dirty="0">
                <a:effectLst/>
                <a:latin typeface="+mj-lt"/>
                <a:ea typeface="Calibri" panose="020F0502020204030204" pitchFamily="34" charset="0"/>
                <a:cs typeface="Times New Roman" panose="02020603050405020304" pitchFamily="18" charset="0"/>
              </a:rPr>
              <a:t>.</a:t>
            </a:r>
          </a:p>
          <a:p>
            <a:pPr marL="0" indent="0">
              <a:buNone/>
            </a:pPr>
            <a:endParaRPr lang="de-DE" dirty="0"/>
          </a:p>
        </p:txBody>
      </p:sp>
      <p:sp>
        <p:nvSpPr>
          <p:cNvPr id="5" name="Foliennummernplatzhalter 4">
            <a:extLst>
              <a:ext uri="{FF2B5EF4-FFF2-40B4-BE49-F238E27FC236}">
                <a16:creationId xmlns:a16="http://schemas.microsoft.com/office/drawing/2014/main" id="{829A38F9-1D7C-4F49-8D42-15C740BDA8F9}"/>
              </a:ext>
            </a:extLst>
          </p:cNvPr>
          <p:cNvSpPr>
            <a:spLocks noGrp="1"/>
          </p:cNvSpPr>
          <p:nvPr>
            <p:ph type="sldNum" sz="quarter" idx="4"/>
          </p:nvPr>
        </p:nvSpPr>
        <p:spPr/>
        <p:txBody>
          <a:bodyPr/>
          <a:lstStyle/>
          <a:p>
            <a:fld id="{894680D0-7A83-433A-9719-C4143F27F647}" type="slidenum">
              <a:rPr lang="de-DE" smtClean="0"/>
              <a:pPr/>
              <a:t>9</a:t>
            </a:fld>
            <a:endParaRPr lang="de-DE" dirty="0"/>
          </a:p>
        </p:txBody>
      </p:sp>
      <p:grpSp>
        <p:nvGrpSpPr>
          <p:cNvPr id="31" name="Gruppieren 30">
            <a:extLst>
              <a:ext uri="{FF2B5EF4-FFF2-40B4-BE49-F238E27FC236}">
                <a16:creationId xmlns:a16="http://schemas.microsoft.com/office/drawing/2014/main" id="{50CDD268-F292-41BA-9532-179C414CD856}"/>
              </a:ext>
            </a:extLst>
          </p:cNvPr>
          <p:cNvGrpSpPr/>
          <p:nvPr/>
        </p:nvGrpSpPr>
        <p:grpSpPr>
          <a:xfrm>
            <a:off x="1249203" y="2691651"/>
            <a:ext cx="4608512" cy="3401645"/>
            <a:chOff x="1249203" y="2691651"/>
            <a:chExt cx="4608512" cy="3401645"/>
          </a:xfrm>
        </p:grpSpPr>
        <p:grpSp>
          <p:nvGrpSpPr>
            <p:cNvPr id="19" name="Gruppieren 18">
              <a:extLst>
                <a:ext uri="{FF2B5EF4-FFF2-40B4-BE49-F238E27FC236}">
                  <a16:creationId xmlns:a16="http://schemas.microsoft.com/office/drawing/2014/main" id="{F27FB88E-F2F4-4D64-9385-C40D5CAC1642}"/>
                </a:ext>
              </a:extLst>
            </p:cNvPr>
            <p:cNvGrpSpPr/>
            <p:nvPr/>
          </p:nvGrpSpPr>
          <p:grpSpPr>
            <a:xfrm>
              <a:off x="1249203" y="2691651"/>
              <a:ext cx="4608512" cy="3258209"/>
              <a:chOff x="407368" y="2836020"/>
              <a:chExt cx="4608512" cy="3258209"/>
            </a:xfrm>
          </p:grpSpPr>
          <p:grpSp>
            <p:nvGrpSpPr>
              <p:cNvPr id="8" name="Gruppieren 7">
                <a:extLst>
                  <a:ext uri="{FF2B5EF4-FFF2-40B4-BE49-F238E27FC236}">
                    <a16:creationId xmlns:a16="http://schemas.microsoft.com/office/drawing/2014/main" id="{2973143B-821C-44DC-9529-3041966A605B}"/>
                  </a:ext>
                </a:extLst>
              </p:cNvPr>
              <p:cNvGrpSpPr/>
              <p:nvPr/>
            </p:nvGrpSpPr>
            <p:grpSpPr>
              <a:xfrm>
                <a:off x="656681" y="2836020"/>
                <a:ext cx="4359199" cy="3258209"/>
                <a:chOff x="2804496" y="2040646"/>
                <a:chExt cx="4359199" cy="3258209"/>
              </a:xfrm>
            </p:grpSpPr>
            <p:sp>
              <p:nvSpPr>
                <p:cNvPr id="9" name="Sprechblase: rechteckig mit abgerundeten Ecken 8">
                  <a:extLst>
                    <a:ext uri="{FF2B5EF4-FFF2-40B4-BE49-F238E27FC236}">
                      <a16:creationId xmlns:a16="http://schemas.microsoft.com/office/drawing/2014/main" id="{49E03AFA-B966-4E9E-91A1-EF73EDEE536C}"/>
                    </a:ext>
                  </a:extLst>
                </p:cNvPr>
                <p:cNvSpPr/>
                <p:nvPr/>
              </p:nvSpPr>
              <p:spPr>
                <a:xfrm>
                  <a:off x="2804496" y="2674615"/>
                  <a:ext cx="4105102" cy="887948"/>
                </a:xfrm>
                <a:prstGeom prst="wedgeRoundRectCallout">
                  <a:avLst>
                    <a:gd name="adj1" fmla="val -34508"/>
                    <a:gd name="adj2" fmla="val -79967"/>
                    <a:gd name="adj3" fmla="val 16667"/>
                  </a:avLst>
                </a:prstGeom>
                <a:noFill/>
                <a:ln w="28575">
                  <a:solidFill>
                    <a:srgbClr val="3B68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rgbClr val="3B687F"/>
                      </a:solidFill>
                    </a:rPr>
                    <a:t>Wenn wir frühzeitig Klimaschutz betreiben, sichern wir unserem Betrieb eine zukunftsfähige Marktposition.</a:t>
                  </a:r>
                </a:p>
              </p:txBody>
            </p:sp>
            <p:sp>
              <p:nvSpPr>
                <p:cNvPr id="10" name="Textfeld 9">
                  <a:extLst>
                    <a:ext uri="{FF2B5EF4-FFF2-40B4-BE49-F238E27FC236}">
                      <a16:creationId xmlns:a16="http://schemas.microsoft.com/office/drawing/2014/main" id="{0432C809-8715-4DA5-89E2-5C63827684DC}"/>
                    </a:ext>
                  </a:extLst>
                </p:cNvPr>
                <p:cNvSpPr txBox="1"/>
                <p:nvPr/>
              </p:nvSpPr>
              <p:spPr>
                <a:xfrm>
                  <a:off x="2819813" y="2040646"/>
                  <a:ext cx="3474720" cy="307777"/>
                </a:xfrm>
                <a:prstGeom prst="rect">
                  <a:avLst/>
                </a:prstGeom>
                <a:noFill/>
              </p:spPr>
              <p:txBody>
                <a:bodyPr wrap="square" rtlCol="0">
                  <a:spAutoFit/>
                </a:bodyPr>
                <a:lstStyle/>
                <a:p>
                  <a:pPr algn="l"/>
                  <a:r>
                    <a:rPr lang="de-DE" sz="1400" b="1" dirty="0"/>
                    <a:t>1. Nutzen darstellen</a:t>
                  </a:r>
                </a:p>
              </p:txBody>
            </p:sp>
            <p:sp>
              <p:nvSpPr>
                <p:cNvPr id="11" name="Textfeld 10">
                  <a:extLst>
                    <a:ext uri="{FF2B5EF4-FFF2-40B4-BE49-F238E27FC236}">
                      <a16:creationId xmlns:a16="http://schemas.microsoft.com/office/drawing/2014/main" id="{49D785A7-9FAA-4AB3-BC1B-8FA720F53A20}"/>
                    </a:ext>
                  </a:extLst>
                </p:cNvPr>
                <p:cNvSpPr txBox="1"/>
                <p:nvPr/>
              </p:nvSpPr>
              <p:spPr>
                <a:xfrm>
                  <a:off x="2804497" y="3698417"/>
                  <a:ext cx="4359198" cy="1600438"/>
                </a:xfrm>
                <a:prstGeom prst="rect">
                  <a:avLst/>
                </a:prstGeom>
                <a:noFill/>
              </p:spPr>
              <p:txBody>
                <a:bodyPr wrap="square" rtlCol="0">
                  <a:spAutoFit/>
                </a:bodyPr>
                <a:lstStyle/>
                <a:p>
                  <a:pPr algn="l"/>
                  <a:r>
                    <a:rPr lang="de-DE" sz="1400" u="sng" dirty="0"/>
                    <a:t>So besser nicht</a:t>
                  </a:r>
                  <a:r>
                    <a:rPr lang="de-DE" sz="1400" dirty="0"/>
                    <a:t>: „Es ist wichtig, dass wir Klimaschutz umsetzen.“</a:t>
                  </a:r>
                </a:p>
                <a:p>
                  <a:pPr algn="l"/>
                  <a:endParaRPr lang="de-DE" sz="1400" dirty="0"/>
                </a:p>
                <a:p>
                  <a:pPr marL="0" lvl="1" algn="l"/>
                  <a:r>
                    <a:rPr lang="de-DE" sz="1400" dirty="0"/>
                    <a:t>Erklären Sie, was die gesamtbetrieblichen Bemühungen für einen Nutzen haben. Das kann neben der Sicherung der Marktposition zum Beispiel auch der Beitrag zum Klimaschutz sein.</a:t>
                  </a:r>
                </a:p>
              </p:txBody>
            </p:sp>
          </p:grpSp>
          <p:pic>
            <p:nvPicPr>
              <p:cNvPr id="14" name="Grafik 13" descr="Chevronpfeile mit einfarbiger Füllung">
                <a:extLst>
                  <a:ext uri="{FF2B5EF4-FFF2-40B4-BE49-F238E27FC236}">
                    <a16:creationId xmlns:a16="http://schemas.microsoft.com/office/drawing/2014/main" id="{9BE18B4C-6FF4-49A1-B160-EC518F73277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7368" y="5152419"/>
                <a:ext cx="249313" cy="249313"/>
              </a:xfrm>
              <a:prstGeom prst="rect">
                <a:avLst/>
              </a:prstGeom>
            </p:spPr>
          </p:pic>
          <p:pic>
            <p:nvPicPr>
              <p:cNvPr id="16" name="Grafik 15" descr="Schließen mit einfarbiger Füllung">
                <a:extLst>
                  <a:ext uri="{FF2B5EF4-FFF2-40B4-BE49-F238E27FC236}">
                    <a16:creationId xmlns:a16="http://schemas.microsoft.com/office/drawing/2014/main" id="{F47F38E3-C962-47CB-A826-749AD7E910D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07368" y="4522325"/>
                <a:ext cx="249313" cy="249313"/>
              </a:xfrm>
              <a:prstGeom prst="rect">
                <a:avLst/>
              </a:prstGeom>
            </p:spPr>
          </p:pic>
        </p:grpSp>
        <p:cxnSp>
          <p:nvCxnSpPr>
            <p:cNvPr id="28" name="Gerader Verbinder 27">
              <a:extLst>
                <a:ext uri="{FF2B5EF4-FFF2-40B4-BE49-F238E27FC236}">
                  <a16:creationId xmlns:a16="http://schemas.microsoft.com/office/drawing/2014/main" id="{46B78A3E-DB15-4B80-9CE5-DE069E1636EC}"/>
                </a:ext>
              </a:extLst>
            </p:cNvPr>
            <p:cNvCxnSpPr/>
            <p:nvPr/>
          </p:nvCxnSpPr>
          <p:spPr bwMode="auto">
            <a:xfrm>
              <a:off x="1498516" y="6093296"/>
              <a:ext cx="4089785" cy="0"/>
            </a:xfrm>
            <a:prstGeom prst="line">
              <a:avLst/>
            </a:prstGeom>
            <a:solidFill>
              <a:schemeClr val="accent1"/>
            </a:solidFill>
            <a:ln w="28575" cap="flat" cmpd="sng" algn="ctr">
              <a:solidFill>
                <a:srgbClr val="3B687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2" name="Gruppieren 31">
            <a:extLst>
              <a:ext uri="{FF2B5EF4-FFF2-40B4-BE49-F238E27FC236}">
                <a16:creationId xmlns:a16="http://schemas.microsoft.com/office/drawing/2014/main" id="{D4286027-0FA1-4C85-A92B-16827166668D}"/>
              </a:ext>
            </a:extLst>
          </p:cNvPr>
          <p:cNvGrpSpPr/>
          <p:nvPr/>
        </p:nvGrpSpPr>
        <p:grpSpPr>
          <a:xfrm>
            <a:off x="6422751" y="2691651"/>
            <a:ext cx="4497785" cy="3399820"/>
            <a:chOff x="6422751" y="2691651"/>
            <a:chExt cx="4497785" cy="3399820"/>
          </a:xfrm>
        </p:grpSpPr>
        <p:grpSp>
          <p:nvGrpSpPr>
            <p:cNvPr id="20" name="Gruppieren 19">
              <a:extLst>
                <a:ext uri="{FF2B5EF4-FFF2-40B4-BE49-F238E27FC236}">
                  <a16:creationId xmlns:a16="http://schemas.microsoft.com/office/drawing/2014/main" id="{760F859C-DC09-40A1-AE59-AC3AD2F09BC3}"/>
                </a:ext>
              </a:extLst>
            </p:cNvPr>
            <p:cNvGrpSpPr/>
            <p:nvPr/>
          </p:nvGrpSpPr>
          <p:grpSpPr>
            <a:xfrm>
              <a:off x="6422751" y="2691651"/>
              <a:ext cx="4497785" cy="3025832"/>
              <a:chOff x="441651" y="2836020"/>
              <a:chExt cx="4497785" cy="3025832"/>
            </a:xfrm>
          </p:grpSpPr>
          <p:grpSp>
            <p:nvGrpSpPr>
              <p:cNvPr id="21" name="Gruppieren 20">
                <a:extLst>
                  <a:ext uri="{FF2B5EF4-FFF2-40B4-BE49-F238E27FC236}">
                    <a16:creationId xmlns:a16="http://schemas.microsoft.com/office/drawing/2014/main" id="{F2BF99E8-1521-412C-8622-0EE6BAAB22CC}"/>
                  </a:ext>
                </a:extLst>
              </p:cNvPr>
              <p:cNvGrpSpPr/>
              <p:nvPr/>
            </p:nvGrpSpPr>
            <p:grpSpPr>
              <a:xfrm>
                <a:off x="671998" y="2836020"/>
                <a:ext cx="4267438" cy="3025832"/>
                <a:chOff x="2819813" y="2040646"/>
                <a:chExt cx="4267438" cy="3025832"/>
              </a:xfrm>
            </p:grpSpPr>
            <p:sp>
              <p:nvSpPr>
                <p:cNvPr id="24" name="Sprechblase: rechteckig mit abgerundeten Ecken 23">
                  <a:extLst>
                    <a:ext uri="{FF2B5EF4-FFF2-40B4-BE49-F238E27FC236}">
                      <a16:creationId xmlns:a16="http://schemas.microsoft.com/office/drawing/2014/main" id="{9269A331-D536-45CD-8797-AE5DEAB7814B}"/>
                    </a:ext>
                  </a:extLst>
                </p:cNvPr>
                <p:cNvSpPr/>
                <p:nvPr/>
              </p:nvSpPr>
              <p:spPr>
                <a:xfrm>
                  <a:off x="2853449" y="2674615"/>
                  <a:ext cx="4089785" cy="887948"/>
                </a:xfrm>
                <a:prstGeom prst="wedgeRoundRectCallout">
                  <a:avLst>
                    <a:gd name="adj1" fmla="val 35685"/>
                    <a:gd name="adj2" fmla="val -83219"/>
                    <a:gd name="adj3" fmla="val 16667"/>
                  </a:avLst>
                </a:prstGeom>
                <a:noFill/>
                <a:ln w="28575">
                  <a:solidFill>
                    <a:srgbClr val="F9A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rgbClr val="BC8200"/>
                      </a:solidFill>
                    </a:rPr>
                    <a:t>Durch Reisen mit der Bahn stoßen wir weniger Abgase bei Dienstreisen aus.</a:t>
                  </a:r>
                </a:p>
              </p:txBody>
            </p:sp>
            <p:sp>
              <p:nvSpPr>
                <p:cNvPr id="25" name="Textfeld 24">
                  <a:extLst>
                    <a:ext uri="{FF2B5EF4-FFF2-40B4-BE49-F238E27FC236}">
                      <a16:creationId xmlns:a16="http://schemas.microsoft.com/office/drawing/2014/main" id="{62A2B40A-4310-4436-979F-7055F0AFD0AD}"/>
                    </a:ext>
                  </a:extLst>
                </p:cNvPr>
                <p:cNvSpPr txBox="1"/>
                <p:nvPr/>
              </p:nvSpPr>
              <p:spPr>
                <a:xfrm>
                  <a:off x="2819813" y="2040646"/>
                  <a:ext cx="4113782" cy="307777"/>
                </a:xfrm>
                <a:prstGeom prst="rect">
                  <a:avLst/>
                </a:prstGeom>
                <a:noFill/>
              </p:spPr>
              <p:txBody>
                <a:bodyPr wrap="square" rtlCol="0">
                  <a:spAutoFit/>
                </a:bodyPr>
                <a:lstStyle/>
                <a:p>
                  <a:r>
                    <a:rPr lang="de-DE" sz="1400" b="1" dirty="0"/>
                    <a:t>2. Spezifisch sein</a:t>
                  </a:r>
                </a:p>
              </p:txBody>
            </p:sp>
            <p:sp>
              <p:nvSpPr>
                <p:cNvPr id="26" name="Textfeld 25">
                  <a:extLst>
                    <a:ext uri="{FF2B5EF4-FFF2-40B4-BE49-F238E27FC236}">
                      <a16:creationId xmlns:a16="http://schemas.microsoft.com/office/drawing/2014/main" id="{61FE2DEB-AA21-4429-822B-2C9A67F7B6A4}"/>
                    </a:ext>
                  </a:extLst>
                </p:cNvPr>
                <p:cNvSpPr txBox="1"/>
                <p:nvPr/>
              </p:nvSpPr>
              <p:spPr>
                <a:xfrm>
                  <a:off x="2838779" y="3681483"/>
                  <a:ext cx="4248472" cy="1384995"/>
                </a:xfrm>
                <a:prstGeom prst="rect">
                  <a:avLst/>
                </a:prstGeom>
                <a:noFill/>
              </p:spPr>
              <p:txBody>
                <a:bodyPr wrap="square" rtlCol="0">
                  <a:spAutoFit/>
                </a:bodyPr>
                <a:lstStyle/>
                <a:p>
                  <a:pPr algn="l"/>
                  <a:r>
                    <a:rPr lang="de-DE" sz="1400" u="sng" dirty="0"/>
                    <a:t>So besser nicht</a:t>
                  </a:r>
                  <a:r>
                    <a:rPr lang="de-DE" sz="1400" dirty="0"/>
                    <a:t>: „Wir streben eine Reduktion der CO</a:t>
                  </a:r>
                  <a:r>
                    <a:rPr lang="de-DE" sz="1400" baseline="-25000" dirty="0"/>
                    <a:t>2</a:t>
                  </a:r>
                  <a:r>
                    <a:rPr lang="de-DE" sz="1400" dirty="0"/>
                    <a:t>-Emissionen bei Dienstreisen an.“</a:t>
                  </a:r>
                </a:p>
                <a:p>
                  <a:pPr algn="l"/>
                  <a:endParaRPr lang="de-DE" sz="1400" dirty="0"/>
                </a:p>
                <a:p>
                  <a:pPr marL="0" lvl="1" algn="l"/>
                  <a:r>
                    <a:rPr lang="de-DE" sz="1400" dirty="0"/>
                    <a:t>Abstrakte Informationen sind schwerer zu verarbeiten. Erklären Sie darum die Maßnahmen so konkret wie möglich.</a:t>
                  </a:r>
                </a:p>
              </p:txBody>
            </p:sp>
          </p:grpSp>
          <p:pic>
            <p:nvPicPr>
              <p:cNvPr id="22" name="Grafik 21" descr="Chevronpfeile mit einfarbiger Füllung">
                <a:extLst>
                  <a:ext uri="{FF2B5EF4-FFF2-40B4-BE49-F238E27FC236}">
                    <a16:creationId xmlns:a16="http://schemas.microsoft.com/office/drawing/2014/main" id="{84E4A260-C8DA-4A71-A3FD-88C6A3B99AE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1651" y="5152419"/>
                <a:ext cx="249313" cy="249313"/>
              </a:xfrm>
              <a:prstGeom prst="rect">
                <a:avLst/>
              </a:prstGeom>
            </p:spPr>
          </p:pic>
          <p:pic>
            <p:nvPicPr>
              <p:cNvPr id="23" name="Grafik 22" descr="Schließen mit einfarbiger Füllung">
                <a:extLst>
                  <a:ext uri="{FF2B5EF4-FFF2-40B4-BE49-F238E27FC236}">
                    <a16:creationId xmlns:a16="http://schemas.microsoft.com/office/drawing/2014/main" id="{B28A76A9-ABD2-4D36-A609-5D9B3047149E}"/>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1651" y="4522325"/>
                <a:ext cx="249313" cy="249313"/>
              </a:xfrm>
              <a:prstGeom prst="rect">
                <a:avLst/>
              </a:prstGeom>
            </p:spPr>
          </p:pic>
        </p:grpSp>
        <p:cxnSp>
          <p:nvCxnSpPr>
            <p:cNvPr id="30" name="Gerader Verbinder 29">
              <a:extLst>
                <a:ext uri="{FF2B5EF4-FFF2-40B4-BE49-F238E27FC236}">
                  <a16:creationId xmlns:a16="http://schemas.microsoft.com/office/drawing/2014/main" id="{6E52ADFE-2DF6-4F11-8A62-374214E0C277}"/>
                </a:ext>
              </a:extLst>
            </p:cNvPr>
            <p:cNvCxnSpPr/>
            <p:nvPr/>
          </p:nvCxnSpPr>
          <p:spPr bwMode="auto">
            <a:xfrm>
              <a:off x="6686734" y="6091471"/>
              <a:ext cx="4089785" cy="0"/>
            </a:xfrm>
            <a:prstGeom prst="line">
              <a:avLst/>
            </a:prstGeom>
            <a:solidFill>
              <a:schemeClr val="accent1"/>
            </a:solidFill>
            <a:ln w="28575" cap="flat" cmpd="sng"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7" name="Fußzeilenplatzhalter 3">
            <a:extLst>
              <a:ext uri="{FF2B5EF4-FFF2-40B4-BE49-F238E27FC236}">
                <a16:creationId xmlns:a16="http://schemas.microsoft.com/office/drawing/2014/main" id="{1F9FCCB6-0711-42BE-88FE-E25A1CB795FB}"/>
              </a:ext>
            </a:extLst>
          </p:cNvPr>
          <p:cNvSpPr>
            <a:spLocks noGrp="1"/>
          </p:cNvSpPr>
          <p:nvPr>
            <p:ph type="ftr" sz="quarter" idx="10"/>
          </p:nvPr>
        </p:nvSpPr>
        <p:spPr>
          <a:xfrm>
            <a:off x="6921800" y="6477000"/>
            <a:ext cx="4904317" cy="279400"/>
          </a:xfrm>
        </p:spPr>
        <p:txBody>
          <a:bodyPr/>
          <a:lstStyle/>
          <a:p>
            <a:r>
              <a:rPr lang="de-DE" dirty="0"/>
              <a:t>© LfU | IZU Infozentrum UmweltWirtschaft | 2024</a:t>
            </a:r>
            <a:endParaRPr lang="de-DE" dirty="0">
              <a:highlight>
                <a:srgbClr val="FFFF00"/>
              </a:highlight>
            </a:endParaRPr>
          </a:p>
        </p:txBody>
      </p:sp>
    </p:spTree>
    <p:extLst>
      <p:ext uri="{BB962C8B-B14F-4D97-AF65-F5344CB8AC3E}">
        <p14:creationId xmlns:p14="http://schemas.microsoft.com/office/powerpoint/2010/main" val="2275860236"/>
      </p:ext>
    </p:extLst>
  </p:cSld>
  <p:clrMapOvr>
    <a:masterClrMapping/>
  </p:clrMapOvr>
</p:sld>
</file>

<file path=ppt/theme/theme1.xml><?xml version="1.0" encoding="utf-8"?>
<a:theme xmlns:a="http://schemas.openxmlformats.org/drawingml/2006/main" name="LfU-Präsentation">
  <a:themeElements>
    <a:clrScheme name="LfU-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fU-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lnDef>
    <a:txDef>
      <a:spPr>
        <a:noFill/>
      </a:spPr>
      <a:bodyPr wrap="square" rtlCol="0">
        <a:spAutoFit/>
      </a:bodyPr>
      <a:lstStyle>
        <a:defPPr algn="l">
          <a:defRPr sz="2000" dirty="0"/>
        </a:defPPr>
      </a:lstStyle>
    </a:txDef>
  </a:objectDefaults>
  <a:extraClrSchemeLst>
    <a:extraClrScheme>
      <a:clrScheme name="LfU-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fU-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fU-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fU-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fU-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fU-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fU-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fU-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fU-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fU-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fU-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fU-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awinenwarnzentrale_dienst_16_9.pptx" id="{0AC450CD-F02D-434D-908C-5D5A79A4D0F8}" vid="{B7FEDB61-E09F-45B8-ABCD-FFC67232C4EE}"/>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LfU-Lawinenwarnzentrale_16_9</Template>
  <TotalTime>0</TotalTime>
  <Words>4958</Words>
  <Application>Microsoft Office PowerPoint</Application>
  <PresentationFormat>Breitbild</PresentationFormat>
  <Paragraphs>446</Paragraphs>
  <Slides>32</Slides>
  <Notes>6</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32</vt:i4>
      </vt:variant>
    </vt:vector>
  </HeadingPairs>
  <TitlesOfParts>
    <vt:vector size="38" baseType="lpstr">
      <vt:lpstr>Arial</vt:lpstr>
      <vt:lpstr>Arial Rounded MT Bold</vt:lpstr>
      <vt:lpstr>Calibri</vt:lpstr>
      <vt:lpstr>Comic Sans MS</vt:lpstr>
      <vt:lpstr>Wingdings</vt:lpstr>
      <vt:lpstr>LfU-Präsentation</vt:lpstr>
      <vt:lpstr>PowerPoint-Präsentation</vt:lpstr>
      <vt:lpstr>Handlungshilfe Klimakommunikation</vt:lpstr>
      <vt:lpstr>Interne Kommunikation – Warum?</vt:lpstr>
      <vt:lpstr>Interne Kommunikation – Warum?</vt:lpstr>
      <vt:lpstr>Ziele interner Kommunikation</vt:lpstr>
      <vt:lpstr>Ziele interner Kommunikation</vt:lpstr>
      <vt:lpstr>Ziele interner Kommunikation</vt:lpstr>
      <vt:lpstr>Das haben Sie gelernt</vt:lpstr>
      <vt:lpstr>So funktioniert‘s!</vt:lpstr>
      <vt:lpstr>So funktioniert‘s!</vt:lpstr>
      <vt:lpstr>So funktioniert‘s!</vt:lpstr>
      <vt:lpstr>So funktioniert‘s!</vt:lpstr>
      <vt:lpstr>Das haben Sie gelernt</vt:lpstr>
      <vt:lpstr>Externe Kommunikation – Warum?</vt:lpstr>
      <vt:lpstr>Errungenschaften kommunizieren – und profitieren</vt:lpstr>
      <vt:lpstr>Das haben Sie gelernt</vt:lpstr>
      <vt:lpstr>Vorsicht, tappen Sie nicht in die Greenwashing-Falle!</vt:lpstr>
      <vt:lpstr>Vorsicht, tappen Sie nicht in die Greenwashing-Falle!</vt:lpstr>
      <vt:lpstr>Welche Konsequenzen kann Greenwashing haben?</vt:lpstr>
      <vt:lpstr>Das haben Sie gelernt</vt:lpstr>
      <vt:lpstr>Transparente Klimakommunikation</vt:lpstr>
      <vt:lpstr>Transparente Klimakommunikation</vt:lpstr>
      <vt:lpstr>Transparente Klimakommunikation</vt:lpstr>
      <vt:lpstr>Zielgruppenorientierte Kommunikation</vt:lpstr>
      <vt:lpstr>Zielgruppenorientierte Kommunikation</vt:lpstr>
      <vt:lpstr>Der Weg zur transparenten Klimaaussage</vt:lpstr>
      <vt:lpstr>Der Weg zur zielgruppenorientierten Klimaaussage</vt:lpstr>
      <vt:lpstr>Das haben Sie gelernt</vt:lpstr>
      <vt:lpstr>Mögliche Kanäle für schriftliche externe Kommunikation</vt:lpstr>
      <vt:lpstr>Mögliche Kanäle für schriftliche externe Kommunikation</vt:lpstr>
      <vt:lpstr>Übersicht der Ressourcen</vt:lpstr>
      <vt:lpstr>PowerPoint-Präsentation</vt:lpstr>
    </vt:vector>
  </TitlesOfParts>
  <Company>Benutzerservice der Behörden im GB UV</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Karlstetter, Frank (LfU)</dc:creator>
  <cp:lastModifiedBy>Albani, Aliscia (LfU)</cp:lastModifiedBy>
  <cp:revision>277</cp:revision>
  <dcterms:created xsi:type="dcterms:W3CDTF">2021-06-10T13:04:53Z</dcterms:created>
  <dcterms:modified xsi:type="dcterms:W3CDTF">2024-01-08T09:40:22Z</dcterms:modified>
</cp:coreProperties>
</file>