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79"/>
  </p:notesMasterIdLst>
  <p:handoutMasterIdLst>
    <p:handoutMasterId r:id="rId80"/>
  </p:handoutMasterIdLst>
  <p:sldIdLst>
    <p:sldId id="2146849066" r:id="rId2"/>
    <p:sldId id="2146848757" r:id="rId3"/>
    <p:sldId id="2146849083" r:id="rId4"/>
    <p:sldId id="2146849079" r:id="rId5"/>
    <p:sldId id="2146849080" r:id="rId6"/>
    <p:sldId id="2146849077" r:id="rId7"/>
    <p:sldId id="2146848982" r:id="rId8"/>
    <p:sldId id="2146849076" r:id="rId9"/>
    <p:sldId id="2146848752" r:id="rId10"/>
    <p:sldId id="2146849104" r:id="rId11"/>
    <p:sldId id="2146849134" r:id="rId12"/>
    <p:sldId id="2146849135" r:id="rId13"/>
    <p:sldId id="2146849038" r:id="rId14"/>
    <p:sldId id="2146848881" r:id="rId15"/>
    <p:sldId id="2146849133" r:id="rId16"/>
    <p:sldId id="2146849058" r:id="rId17"/>
    <p:sldId id="2146849039" r:id="rId18"/>
    <p:sldId id="2146849114" r:id="rId19"/>
    <p:sldId id="2146848991" r:id="rId20"/>
    <p:sldId id="2146849103" r:id="rId21"/>
    <p:sldId id="2146849105" r:id="rId22"/>
    <p:sldId id="2146848950" r:id="rId23"/>
    <p:sldId id="2146849119" r:id="rId24"/>
    <p:sldId id="2146849014" r:id="rId25"/>
    <p:sldId id="2146848967" r:id="rId26"/>
    <p:sldId id="2146849045" r:id="rId27"/>
    <p:sldId id="2146849049" r:id="rId28"/>
    <p:sldId id="2146849121" r:id="rId29"/>
    <p:sldId id="2146849016" r:id="rId30"/>
    <p:sldId id="2146848968" r:id="rId31"/>
    <p:sldId id="2146849054" r:id="rId32"/>
    <p:sldId id="2146849071" r:id="rId33"/>
    <p:sldId id="2146849122" r:id="rId34"/>
    <p:sldId id="2146848965" r:id="rId35"/>
    <p:sldId id="2146849047" r:id="rId36"/>
    <p:sldId id="2146849123" r:id="rId37"/>
    <p:sldId id="2146848966" r:id="rId38"/>
    <p:sldId id="2146848976" r:id="rId39"/>
    <p:sldId id="2146849124" r:id="rId40"/>
    <p:sldId id="2146848969" r:id="rId41"/>
    <p:sldId id="2146849055" r:id="rId42"/>
    <p:sldId id="2146849126" r:id="rId43"/>
    <p:sldId id="2146848970" r:id="rId44"/>
    <p:sldId id="2146849056" r:id="rId45"/>
    <p:sldId id="2146849127" r:id="rId46"/>
    <p:sldId id="2146848971" r:id="rId47"/>
    <p:sldId id="2146849060" r:id="rId48"/>
    <p:sldId id="2146849128" r:id="rId49"/>
    <p:sldId id="2146848972" r:id="rId50"/>
    <p:sldId id="2146849057" r:id="rId51"/>
    <p:sldId id="2146849129" r:id="rId52"/>
    <p:sldId id="2146848975" r:id="rId53"/>
    <p:sldId id="2146849061" r:id="rId54"/>
    <p:sldId id="2146849131" r:id="rId55"/>
    <p:sldId id="2146849115" r:id="rId56"/>
    <p:sldId id="2146848995" r:id="rId57"/>
    <p:sldId id="1624" r:id="rId58"/>
    <p:sldId id="2146849062" r:id="rId59"/>
    <p:sldId id="2146849113" r:id="rId60"/>
    <p:sldId id="2146848915" r:id="rId61"/>
    <p:sldId id="2146849009" r:id="rId62"/>
    <p:sldId id="2146849116" r:id="rId63"/>
    <p:sldId id="2146849001" r:id="rId64"/>
    <p:sldId id="2146849108" r:id="rId65"/>
    <p:sldId id="2146849093" r:id="rId66"/>
    <p:sldId id="2146848960" r:id="rId67"/>
    <p:sldId id="2146849072" r:id="rId68"/>
    <p:sldId id="2146849004" r:id="rId69"/>
    <p:sldId id="2146849117" r:id="rId70"/>
    <p:sldId id="2146849059" r:id="rId71"/>
    <p:sldId id="2146848754" r:id="rId72"/>
    <p:sldId id="1692" r:id="rId73"/>
    <p:sldId id="2146849130" r:id="rId74"/>
    <p:sldId id="2146849099" r:id="rId75"/>
    <p:sldId id="2146848903" r:id="rId76"/>
    <p:sldId id="2146849120" r:id="rId77"/>
    <p:sldId id="1590" r:id="rId78"/>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Standardabschnitt" id="{AAFF160E-3979-44B9-A9C3-EBC21297A7F1}">
          <p14:sldIdLst>
            <p14:sldId id="2146849066"/>
            <p14:sldId id="2146848757"/>
            <p14:sldId id="2146849083"/>
            <p14:sldId id="2146849079"/>
            <p14:sldId id="2146849080"/>
            <p14:sldId id="2146849077"/>
          </p14:sldIdLst>
        </p14:section>
        <p14:section name="Plan" id="{0341F8BC-A28D-4859-95D7-099026AA38CC}">
          <p14:sldIdLst>
            <p14:sldId id="2146848982"/>
            <p14:sldId id="2146849076"/>
            <p14:sldId id="2146848752"/>
            <p14:sldId id="2146849104"/>
            <p14:sldId id="2146849134"/>
            <p14:sldId id="2146849135"/>
            <p14:sldId id="2146849038"/>
            <p14:sldId id="2146848881"/>
            <p14:sldId id="2146849133"/>
            <p14:sldId id="2146849058"/>
            <p14:sldId id="2146849039"/>
            <p14:sldId id="2146849114"/>
          </p14:sldIdLst>
        </p14:section>
        <p14:section name="Do" id="{74A3C3D5-604E-4ABA-A8DC-4DC9A2F427C5}">
          <p14:sldIdLst>
            <p14:sldId id="2146848991"/>
            <p14:sldId id="2146849103"/>
            <p14:sldId id="2146849105"/>
            <p14:sldId id="2146848950"/>
            <p14:sldId id="2146849119"/>
            <p14:sldId id="2146849014"/>
            <p14:sldId id="2146848967"/>
            <p14:sldId id="2146849045"/>
            <p14:sldId id="2146849049"/>
            <p14:sldId id="2146849121"/>
            <p14:sldId id="2146849016"/>
            <p14:sldId id="2146848968"/>
            <p14:sldId id="2146849054"/>
            <p14:sldId id="2146849071"/>
            <p14:sldId id="2146849122"/>
            <p14:sldId id="2146848965"/>
            <p14:sldId id="2146849047"/>
            <p14:sldId id="2146849123"/>
            <p14:sldId id="2146848966"/>
            <p14:sldId id="2146848976"/>
            <p14:sldId id="2146849124"/>
            <p14:sldId id="2146848969"/>
            <p14:sldId id="2146849055"/>
            <p14:sldId id="2146849126"/>
            <p14:sldId id="2146848970"/>
            <p14:sldId id="2146849056"/>
            <p14:sldId id="2146849127"/>
            <p14:sldId id="2146848971"/>
            <p14:sldId id="2146849060"/>
            <p14:sldId id="2146849128"/>
            <p14:sldId id="2146848972"/>
            <p14:sldId id="2146849057"/>
            <p14:sldId id="2146849129"/>
            <p14:sldId id="2146848975"/>
            <p14:sldId id="2146849061"/>
            <p14:sldId id="2146849131"/>
            <p14:sldId id="2146849115"/>
          </p14:sldIdLst>
        </p14:section>
        <p14:section name="Check" id="{5A0C7CC4-9CEC-4EA2-9991-749C8FB46C31}">
          <p14:sldIdLst>
            <p14:sldId id="2146848995"/>
            <p14:sldId id="1624"/>
            <p14:sldId id="2146849062"/>
            <p14:sldId id="2146849113"/>
            <p14:sldId id="2146848915"/>
            <p14:sldId id="2146849009"/>
            <p14:sldId id="2146849116"/>
          </p14:sldIdLst>
        </p14:section>
        <p14:section name="Act" id="{90F701D5-0BCB-4A85-945E-F5874D287F34}">
          <p14:sldIdLst>
            <p14:sldId id="2146849001"/>
            <p14:sldId id="2146849108"/>
            <p14:sldId id="2146849093"/>
            <p14:sldId id="2146848960"/>
            <p14:sldId id="2146849072"/>
            <p14:sldId id="2146849004"/>
            <p14:sldId id="2146849117"/>
            <p14:sldId id="2146849059"/>
            <p14:sldId id="2146848754"/>
            <p14:sldId id="1692"/>
            <p14:sldId id="2146849130"/>
            <p14:sldId id="2146849099"/>
            <p14:sldId id="2146848903"/>
            <p14:sldId id="2146849120"/>
            <p14:sldId id="1590"/>
          </p14:sldIdLst>
        </p14:section>
      </p14:sectionLst>
    </p:ext>
    <p:ext uri="{EFAFB233-063F-42B5-8137-9DF3F51BA10A}">
      <p15:sldGuideLst xmlns:p15="http://schemas.microsoft.com/office/powerpoint/2012/main">
        <p15:guide id="1" orient="horz" pos="1661" userDrawn="1">
          <p15:clr>
            <a:srgbClr val="A4A3A4"/>
          </p15:clr>
        </p15:guide>
        <p15:guide id="2" pos="619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AA00"/>
    <a:srgbClr val="3B687F"/>
    <a:srgbClr val="90ABBE"/>
    <a:srgbClr val="FFFFFF"/>
    <a:srgbClr val="DEE5EA"/>
    <a:srgbClr val="B6C6D0"/>
    <a:srgbClr val="7B9C2A"/>
    <a:srgbClr val="94B2B5"/>
    <a:srgbClr val="336600"/>
    <a:srgbClr val="4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1" autoAdjust="0"/>
    <p:restoredTop sz="92629" autoAdjust="0"/>
  </p:normalViewPr>
  <p:slideViewPr>
    <p:cSldViewPr>
      <p:cViewPr varScale="1">
        <p:scale>
          <a:sx n="79" d="100"/>
          <a:sy n="79" d="100"/>
        </p:scale>
        <p:origin x="341" y="77"/>
      </p:cViewPr>
      <p:guideLst>
        <p:guide orient="horz" pos="1661"/>
        <p:guide pos="6199"/>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400" dirty="0"/>
              <a:t>Emissionen von Weitblick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2525019242657487"/>
          <c:y val="0.19262330821822243"/>
          <c:w val="0.85310181790082307"/>
          <c:h val="0.42899836054137019"/>
        </c:manualLayout>
      </c:layout>
      <c:lineChart>
        <c:grouping val="standard"/>
        <c:varyColors val="0"/>
        <c:ser>
          <c:idx val="0"/>
          <c:order val="0"/>
          <c:spPr>
            <a:ln w="28575" cap="rnd">
              <a:solidFill>
                <a:srgbClr val="3B687F"/>
              </a:solidFill>
              <a:round/>
            </a:ln>
            <a:effectLst/>
          </c:spPr>
          <c:marker>
            <c:symbol val="none"/>
          </c:marker>
          <c:val>
            <c:numRef>
              <c:f>Tabelle1!$B$2:$B$5</c:f>
              <c:numCache>
                <c:formatCode>General</c:formatCode>
                <c:ptCount val="4"/>
                <c:pt idx="0">
                  <c:v>180080</c:v>
                </c:pt>
                <c:pt idx="1">
                  <c:v>160000</c:v>
                </c:pt>
                <c:pt idx="2">
                  <c:v>210000</c:v>
                </c:pt>
              </c:numCache>
            </c:numRef>
          </c:val>
          <c:smooth val="0"/>
          <c:extLst>
            <c:ext xmlns:c15="http://schemas.microsoft.com/office/drawing/2012/chart" uri="{02D57815-91ED-43cb-92C2-25804820EDAC}">
              <c15:filteredSeriesTitle>
                <c15:tx>
                  <c:strRef>
                    <c:extLst>
                      <c:ext uri="{02D57815-91ED-43cb-92C2-25804820EDAC}">
                        <c15:formulaRef>
                          <c15:sqref>Tabelle1!$B$1</c15:sqref>
                        </c15:formulaRef>
                      </c:ext>
                    </c:extLst>
                    <c:strCache>
                      <c:ptCount val="1"/>
                      <c:pt idx="0">
                        <c:v>absolute Emissionen</c:v>
                      </c:pt>
                    </c:strCache>
                  </c:strRef>
                </c15:tx>
              </c15:filteredSeriesTitle>
            </c:ext>
            <c:ext xmlns:c15="http://schemas.microsoft.com/office/drawing/2012/chart" uri="{02D57815-91ED-43cb-92C2-25804820EDAC}">
              <c15:filteredCategoryTitle>
                <c15:cat>
                  <c:numRef>
                    <c:extLst>
                      <c:ext uri="{02D57815-91ED-43cb-92C2-25804820EDAC}">
                        <c15:formulaRef>
                          <c15:sqref>Tabelle1!$A$2:$A$5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0-660F-4CB8-8B0C-18F4D2D8001F}"/>
            </c:ext>
          </c:extLst>
        </c:ser>
        <c:dLbls>
          <c:showLegendKey val="0"/>
          <c:showVal val="0"/>
          <c:showCatName val="0"/>
          <c:showSerName val="0"/>
          <c:showPercent val="0"/>
          <c:showBubbleSize val="0"/>
        </c:dLbls>
        <c:marker val="1"/>
        <c:smooth val="0"/>
        <c:axId val="870574288"/>
        <c:axId val="870574616"/>
      </c:lineChart>
      <c:lineChart>
        <c:grouping val="standard"/>
        <c:varyColors val="0"/>
        <c:ser>
          <c:idx val="1"/>
          <c:order val="1"/>
          <c:spPr>
            <a:ln w="28575" cap="rnd">
              <a:solidFill>
                <a:srgbClr val="F9AA00"/>
              </a:solidFill>
              <a:round/>
            </a:ln>
            <a:effectLst/>
          </c:spPr>
          <c:marker>
            <c:symbol val="none"/>
          </c:marker>
          <c:val>
            <c:numRef>
              <c:f>Tabelle1!$C$2:$C$5</c:f>
              <c:numCache>
                <c:formatCode>General</c:formatCode>
                <c:ptCount val="4"/>
                <c:pt idx="0">
                  <c:v>1200</c:v>
                </c:pt>
                <c:pt idx="1">
                  <c:v>1067</c:v>
                </c:pt>
                <c:pt idx="2">
                  <c:v>1000</c:v>
                </c:pt>
              </c:numCache>
            </c:numRef>
          </c:val>
          <c:smooth val="0"/>
          <c:extLst>
            <c:ext xmlns:c15="http://schemas.microsoft.com/office/drawing/2012/chart" uri="{02D57815-91ED-43cb-92C2-25804820EDAC}">
              <c15:filteredSeriesTitle>
                <c15:tx>
                  <c:strRef>
                    <c:extLst>
                      <c:ext uri="{02D57815-91ED-43cb-92C2-25804820EDAC}">
                        <c15:formulaRef>
                          <c15:sqref>Tabelle1!$C$1</c15:sqref>
                        </c15:formulaRef>
                      </c:ext>
                    </c:extLst>
                    <c:strCache>
                      <c:ptCount val="1"/>
                      <c:pt idx="0">
                        <c:v>Emissionen/Produktmenge</c:v>
                      </c:pt>
                    </c:strCache>
                  </c:strRef>
                </c15:tx>
              </c15:filteredSeriesTitle>
            </c:ext>
            <c:ext xmlns:c15="http://schemas.microsoft.com/office/drawing/2012/chart" uri="{02D57815-91ED-43cb-92C2-25804820EDAC}">
              <c15:filteredCategoryTitle>
                <c15:cat>
                  <c:numRef>
                    <c:extLst>
                      <c:ext uri="{02D57815-91ED-43cb-92C2-25804820EDAC}">
                        <c15:formulaRef>
                          <c15:sqref>Tabelle1!$A$2:$A$5</c15:sqref>
                        </c15:formulaRef>
                      </c:ext>
                    </c:extLst>
                    <c:numCache>
                      <c:formatCode>General</c:formatCode>
                      <c:ptCount val="4"/>
                      <c:pt idx="0">
                        <c:v>2019</c:v>
                      </c:pt>
                      <c:pt idx="1">
                        <c:v>2020</c:v>
                      </c:pt>
                      <c:pt idx="2">
                        <c:v>2021</c:v>
                      </c:pt>
                    </c:numCache>
                  </c:numRef>
                </c15:cat>
              </c15:filteredCategoryTitle>
            </c:ext>
            <c:ext xmlns:c16="http://schemas.microsoft.com/office/drawing/2014/chart" uri="{C3380CC4-5D6E-409C-BE32-E72D297353CC}">
              <c16:uniqueId val="{00000001-660F-4CB8-8B0C-18F4D2D8001F}"/>
            </c:ext>
          </c:extLst>
        </c:ser>
        <c:dLbls>
          <c:showLegendKey val="0"/>
          <c:showVal val="0"/>
          <c:showCatName val="0"/>
          <c:showSerName val="0"/>
          <c:showPercent val="0"/>
          <c:showBubbleSize val="0"/>
        </c:dLbls>
        <c:marker val="1"/>
        <c:smooth val="0"/>
        <c:axId val="1260537904"/>
        <c:axId val="1260555664"/>
      </c:lineChart>
      <c:catAx>
        <c:axId val="87057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70574616"/>
        <c:crossesAt val="500"/>
        <c:auto val="1"/>
        <c:lblAlgn val="ctr"/>
        <c:lblOffset val="100"/>
        <c:noMultiLvlLbl val="0"/>
      </c:catAx>
      <c:valAx>
        <c:axId val="870574616"/>
        <c:scaling>
          <c:orientation val="minMax"/>
          <c:max val="220000"/>
          <c:min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B687F"/>
                </a:solidFill>
                <a:latin typeface="+mn-lt"/>
                <a:ea typeface="+mn-ea"/>
                <a:cs typeface="+mn-cs"/>
              </a:defRPr>
            </a:pPr>
            <a:endParaRPr lang="de-DE"/>
          </a:p>
        </c:txPr>
        <c:crossAx val="870574288"/>
        <c:crosses val="autoZero"/>
        <c:crossBetween val="between"/>
        <c:majorUnit val="50000"/>
      </c:valAx>
      <c:valAx>
        <c:axId val="1260555664"/>
        <c:scaling>
          <c:orientation val="minMax"/>
          <c:max val="1400"/>
          <c:min val="4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9AA00"/>
                </a:solidFill>
                <a:latin typeface="+mn-lt"/>
                <a:ea typeface="+mn-ea"/>
                <a:cs typeface="+mn-cs"/>
              </a:defRPr>
            </a:pPr>
            <a:endParaRPr lang="de-DE"/>
          </a:p>
        </c:txPr>
        <c:crossAx val="1260537904"/>
        <c:crosses val="max"/>
        <c:crossBetween val="between"/>
        <c:majorUnit val="400"/>
      </c:valAx>
      <c:catAx>
        <c:axId val="1260537904"/>
        <c:scaling>
          <c:orientation val="minMax"/>
        </c:scaling>
        <c:delete val="1"/>
        <c:axPos val="b"/>
        <c:numFmt formatCode="General" sourceLinked="1"/>
        <c:majorTickMark val="out"/>
        <c:minorTickMark val="none"/>
        <c:tickLblPos val="nextTo"/>
        <c:crossAx val="1260555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_rels/data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CA2E7-6C0F-4B69-B136-8E946CAD31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D7354BC2-F912-454B-B659-72D664D3E080}">
      <dgm:prSet phldrT="[Text]" custT="1"/>
      <dgm:spPr>
        <a:solidFill>
          <a:srgbClr val="3B687F"/>
        </a:solidFill>
        <a:ln>
          <a:noFill/>
        </a:ln>
      </dgm:spPr>
      <dgm:t>
        <a:bodyPr/>
        <a:lstStyle/>
        <a:p>
          <a:r>
            <a:rPr lang="de-DE" sz="1200" dirty="0"/>
            <a:t>Nachhaltigkeitsmanagement</a:t>
          </a:r>
        </a:p>
      </dgm:t>
    </dgm:pt>
    <dgm:pt modelId="{A4B35B88-7F21-40C6-8EC1-1AB56A17E246}" type="parTrans" cxnId="{ECD080E3-FFCC-45E3-821D-976C820350BB}">
      <dgm:prSet/>
      <dgm:spPr/>
      <dgm:t>
        <a:bodyPr/>
        <a:lstStyle/>
        <a:p>
          <a:endParaRPr lang="de-DE" sz="1400"/>
        </a:p>
      </dgm:t>
    </dgm:pt>
    <dgm:pt modelId="{DA02EED1-E443-4297-9650-9041CDE9C6AC}" type="sibTrans" cxnId="{ECD080E3-FFCC-45E3-821D-976C820350BB}">
      <dgm:prSet/>
      <dgm:spPr/>
      <dgm:t>
        <a:bodyPr/>
        <a:lstStyle/>
        <a:p>
          <a:endParaRPr lang="de-DE" sz="1400"/>
        </a:p>
      </dgm:t>
    </dgm:pt>
    <dgm:pt modelId="{C8887A2C-8D4F-45A4-AD3F-10D5DEFB47C0}">
      <dgm:prSet custT="1"/>
      <dgm:spPr>
        <a:solidFill>
          <a:srgbClr val="3B687F"/>
        </a:solidFill>
      </dgm:spPr>
      <dgm:t>
        <a:bodyPr/>
        <a:lstStyle/>
        <a:p>
          <a:r>
            <a:rPr lang="de-DE" sz="1100" dirty="0"/>
            <a:t>ISO 14001</a:t>
          </a:r>
        </a:p>
        <a:p>
          <a:r>
            <a:rPr lang="de-DE" sz="1100" dirty="0"/>
            <a:t>Umwelt</a:t>
          </a:r>
        </a:p>
      </dgm:t>
    </dgm:pt>
    <dgm:pt modelId="{2F209050-30E0-4885-B2D6-BEA414537DF5}" type="parTrans" cxnId="{53FCDA83-4598-49B7-97EC-286963F12140}">
      <dgm:prSet/>
      <dgm:spPr/>
      <dgm:t>
        <a:bodyPr/>
        <a:lstStyle/>
        <a:p>
          <a:endParaRPr lang="de-DE"/>
        </a:p>
      </dgm:t>
    </dgm:pt>
    <dgm:pt modelId="{5456A051-71C6-4DF4-81D5-58BB8168A9D2}" type="sibTrans" cxnId="{53FCDA83-4598-49B7-97EC-286963F12140}">
      <dgm:prSet/>
      <dgm:spPr/>
      <dgm:t>
        <a:bodyPr/>
        <a:lstStyle/>
        <a:p>
          <a:endParaRPr lang="de-DE"/>
        </a:p>
      </dgm:t>
    </dgm:pt>
    <dgm:pt modelId="{30BF0975-C586-4561-9BC0-E9C9F4B397CA}">
      <dgm:prSet custT="1"/>
      <dgm:spPr>
        <a:solidFill>
          <a:srgbClr val="3B687F"/>
        </a:solidFill>
      </dgm:spPr>
      <dgm:t>
        <a:bodyPr/>
        <a:lstStyle/>
        <a:p>
          <a:r>
            <a:rPr lang="de-DE" sz="1100" dirty="0"/>
            <a:t>ISO 50001</a:t>
          </a:r>
        </a:p>
        <a:p>
          <a:r>
            <a:rPr lang="de-DE" sz="1100" dirty="0"/>
            <a:t>Energie</a:t>
          </a:r>
        </a:p>
      </dgm:t>
    </dgm:pt>
    <dgm:pt modelId="{2AB2AEFF-12CE-4077-A9F0-FBAF3265A8F1}" type="parTrans" cxnId="{655E9ECB-1446-46C6-B685-4B95C5690E5B}">
      <dgm:prSet/>
      <dgm:spPr/>
      <dgm:t>
        <a:bodyPr/>
        <a:lstStyle/>
        <a:p>
          <a:endParaRPr lang="de-DE"/>
        </a:p>
      </dgm:t>
    </dgm:pt>
    <dgm:pt modelId="{04FFC926-BFC5-4884-9E06-A28B16D9EF88}" type="sibTrans" cxnId="{655E9ECB-1446-46C6-B685-4B95C5690E5B}">
      <dgm:prSet/>
      <dgm:spPr/>
      <dgm:t>
        <a:bodyPr/>
        <a:lstStyle/>
        <a:p>
          <a:endParaRPr lang="de-DE"/>
        </a:p>
      </dgm:t>
    </dgm:pt>
    <dgm:pt modelId="{2D0056CD-8863-4231-AD7B-FDF1A940F956}">
      <dgm:prSet custT="1"/>
      <dgm:spPr>
        <a:solidFill>
          <a:srgbClr val="3B687F"/>
        </a:solidFill>
      </dgm:spPr>
      <dgm:t>
        <a:bodyPr/>
        <a:lstStyle/>
        <a:p>
          <a:r>
            <a:rPr lang="de-DE" sz="1100" dirty="0"/>
            <a:t>ISO 45001</a:t>
          </a:r>
        </a:p>
        <a:p>
          <a:r>
            <a:rPr lang="de-DE" sz="1100" dirty="0"/>
            <a:t>ASi &amp; Gesundheit</a:t>
          </a:r>
        </a:p>
      </dgm:t>
    </dgm:pt>
    <dgm:pt modelId="{3824650B-3496-40DC-9AF1-DAB25FD4B9D5}" type="parTrans" cxnId="{C1103C2C-F9F5-4251-B94B-39DBB133A5B3}">
      <dgm:prSet/>
      <dgm:spPr/>
      <dgm:t>
        <a:bodyPr/>
        <a:lstStyle/>
        <a:p>
          <a:endParaRPr lang="de-DE"/>
        </a:p>
      </dgm:t>
    </dgm:pt>
    <dgm:pt modelId="{26B004D2-7A1E-454C-8AC3-D91CFE668D92}" type="sibTrans" cxnId="{C1103C2C-F9F5-4251-B94B-39DBB133A5B3}">
      <dgm:prSet/>
      <dgm:spPr/>
      <dgm:t>
        <a:bodyPr/>
        <a:lstStyle/>
        <a:p>
          <a:endParaRPr lang="de-DE"/>
        </a:p>
      </dgm:t>
    </dgm:pt>
    <dgm:pt modelId="{B48F42FD-9085-49EE-953B-D8415D868754}">
      <dgm:prSet custT="1"/>
      <dgm:spPr>
        <a:solidFill>
          <a:srgbClr val="F9AA00"/>
        </a:solidFill>
      </dgm:spPr>
      <dgm:t>
        <a:bodyPr/>
        <a:lstStyle/>
        <a:p>
          <a:r>
            <a:rPr lang="de-DE" sz="1200" dirty="0"/>
            <a:t>Klimamanagement</a:t>
          </a:r>
        </a:p>
      </dgm:t>
    </dgm:pt>
    <dgm:pt modelId="{9F3D4A6C-7938-4109-879E-D3FD6B2946E8}" type="sibTrans" cxnId="{002F0C48-6E1C-4B21-B8E4-2FEC0A37A3EF}">
      <dgm:prSet/>
      <dgm:spPr/>
      <dgm:t>
        <a:bodyPr/>
        <a:lstStyle/>
        <a:p>
          <a:endParaRPr lang="de-DE"/>
        </a:p>
      </dgm:t>
    </dgm:pt>
    <dgm:pt modelId="{99916F11-1F44-421C-BCF1-58982DA57D19}" type="parTrans" cxnId="{002F0C48-6E1C-4B21-B8E4-2FEC0A37A3EF}">
      <dgm:prSet/>
      <dgm:spPr/>
      <dgm:t>
        <a:bodyPr/>
        <a:lstStyle/>
        <a:p>
          <a:endParaRPr lang="de-DE"/>
        </a:p>
      </dgm:t>
    </dgm:pt>
    <dgm:pt modelId="{A5D6889E-E1DD-448D-BB3F-4BB0CC981FF9}" type="pres">
      <dgm:prSet presAssocID="{77ECA2E7-6C0F-4B69-B136-8E946CAD310F}" presName="hierChild1" presStyleCnt="0">
        <dgm:presLayoutVars>
          <dgm:orgChart val="1"/>
          <dgm:chPref val="1"/>
          <dgm:dir/>
          <dgm:animOne val="branch"/>
          <dgm:animLvl val="lvl"/>
          <dgm:resizeHandles/>
        </dgm:presLayoutVars>
      </dgm:prSet>
      <dgm:spPr/>
    </dgm:pt>
    <dgm:pt modelId="{A7058DBD-6339-4500-9B36-CA4D8BF930C0}" type="pres">
      <dgm:prSet presAssocID="{D7354BC2-F912-454B-B659-72D664D3E080}" presName="hierRoot1" presStyleCnt="0">
        <dgm:presLayoutVars>
          <dgm:hierBranch val="init"/>
        </dgm:presLayoutVars>
      </dgm:prSet>
      <dgm:spPr/>
    </dgm:pt>
    <dgm:pt modelId="{54B5BFDA-B415-4810-846C-5086ADE8C3B5}" type="pres">
      <dgm:prSet presAssocID="{D7354BC2-F912-454B-B659-72D664D3E080}" presName="rootComposite1" presStyleCnt="0"/>
      <dgm:spPr/>
    </dgm:pt>
    <dgm:pt modelId="{642C29DB-6F42-424B-871B-3E62E98E4F1F}" type="pres">
      <dgm:prSet presAssocID="{D7354BC2-F912-454B-B659-72D664D3E080}" presName="rootText1" presStyleLbl="node0" presStyleIdx="0" presStyleCnt="1" custScaleX="141792" custScaleY="65202" custLinFactY="-28572" custLinFactNeighborX="378" custLinFactNeighborY="-100000">
        <dgm:presLayoutVars>
          <dgm:chPref val="3"/>
        </dgm:presLayoutVars>
      </dgm:prSet>
      <dgm:spPr/>
    </dgm:pt>
    <dgm:pt modelId="{2D9EBD28-DB6D-43A1-BF27-11713C70EFE6}" type="pres">
      <dgm:prSet presAssocID="{D7354BC2-F912-454B-B659-72D664D3E080}" presName="rootConnector1" presStyleLbl="node1" presStyleIdx="0" presStyleCnt="0"/>
      <dgm:spPr/>
    </dgm:pt>
    <dgm:pt modelId="{647F3876-B55D-417D-9362-EE72D4DE89DE}" type="pres">
      <dgm:prSet presAssocID="{D7354BC2-F912-454B-B659-72D664D3E080}" presName="hierChild2" presStyleCnt="0"/>
      <dgm:spPr/>
    </dgm:pt>
    <dgm:pt modelId="{12388B5A-5F4D-4C10-A7CC-74F1D8F3DEA5}" type="pres">
      <dgm:prSet presAssocID="{2F209050-30E0-4885-B2D6-BEA414537DF5}" presName="Name37" presStyleLbl="parChTrans1D2" presStyleIdx="0" presStyleCnt="4"/>
      <dgm:spPr/>
    </dgm:pt>
    <dgm:pt modelId="{75E21CAF-1311-44D6-BBF5-64047515B61C}" type="pres">
      <dgm:prSet presAssocID="{C8887A2C-8D4F-45A4-AD3F-10D5DEFB47C0}" presName="hierRoot2" presStyleCnt="0">
        <dgm:presLayoutVars>
          <dgm:hierBranch val="init"/>
        </dgm:presLayoutVars>
      </dgm:prSet>
      <dgm:spPr/>
    </dgm:pt>
    <dgm:pt modelId="{EFD18D45-3BFB-4FA5-877D-49A19DD445DC}" type="pres">
      <dgm:prSet presAssocID="{C8887A2C-8D4F-45A4-AD3F-10D5DEFB47C0}" presName="rootComposite" presStyleCnt="0"/>
      <dgm:spPr/>
    </dgm:pt>
    <dgm:pt modelId="{CEDE3662-015A-4596-8447-17D0B67781F5}" type="pres">
      <dgm:prSet presAssocID="{C8887A2C-8D4F-45A4-AD3F-10D5DEFB47C0}" presName="rootText" presStyleLbl="node2" presStyleIdx="0" presStyleCnt="4" custScaleX="83834" custScaleY="58643" custLinFactNeighborX="3958" custLinFactNeighborY="-904">
        <dgm:presLayoutVars>
          <dgm:chPref val="3"/>
        </dgm:presLayoutVars>
      </dgm:prSet>
      <dgm:spPr/>
    </dgm:pt>
    <dgm:pt modelId="{87D7DC4F-C585-47D0-9016-68078C085572}" type="pres">
      <dgm:prSet presAssocID="{C8887A2C-8D4F-45A4-AD3F-10D5DEFB47C0}" presName="rootConnector" presStyleLbl="node2" presStyleIdx="0" presStyleCnt="4"/>
      <dgm:spPr/>
    </dgm:pt>
    <dgm:pt modelId="{36F8F5AA-FC18-4385-8001-402C2D5985A2}" type="pres">
      <dgm:prSet presAssocID="{C8887A2C-8D4F-45A4-AD3F-10D5DEFB47C0}" presName="hierChild4" presStyleCnt="0"/>
      <dgm:spPr/>
    </dgm:pt>
    <dgm:pt modelId="{8720D595-2843-4D49-A1BF-4454D606ADD8}" type="pres">
      <dgm:prSet presAssocID="{C8887A2C-8D4F-45A4-AD3F-10D5DEFB47C0}" presName="hierChild5" presStyleCnt="0"/>
      <dgm:spPr/>
    </dgm:pt>
    <dgm:pt modelId="{396B0F2D-4258-4943-8DD2-A6672926FF43}" type="pres">
      <dgm:prSet presAssocID="{2AB2AEFF-12CE-4077-A9F0-FBAF3265A8F1}" presName="Name37" presStyleLbl="parChTrans1D2" presStyleIdx="1" presStyleCnt="4"/>
      <dgm:spPr/>
    </dgm:pt>
    <dgm:pt modelId="{306C5191-47EE-4CBE-929E-231C9E8E8810}" type="pres">
      <dgm:prSet presAssocID="{30BF0975-C586-4561-9BC0-E9C9F4B397CA}" presName="hierRoot2" presStyleCnt="0">
        <dgm:presLayoutVars>
          <dgm:hierBranch val="init"/>
        </dgm:presLayoutVars>
      </dgm:prSet>
      <dgm:spPr/>
    </dgm:pt>
    <dgm:pt modelId="{22A91E42-BF58-46C2-8FEB-3B3D0D6CACCD}" type="pres">
      <dgm:prSet presAssocID="{30BF0975-C586-4561-9BC0-E9C9F4B397CA}" presName="rootComposite" presStyleCnt="0"/>
      <dgm:spPr/>
    </dgm:pt>
    <dgm:pt modelId="{1ABEA35D-B5C5-4852-AE45-7EFA70B35238}" type="pres">
      <dgm:prSet presAssocID="{30BF0975-C586-4561-9BC0-E9C9F4B397CA}" presName="rootText" presStyleLbl="node2" presStyleIdx="1" presStyleCnt="4" custScaleX="83834" custScaleY="58643" custLinFactNeighborX="807" custLinFactNeighborY="216">
        <dgm:presLayoutVars>
          <dgm:chPref val="3"/>
        </dgm:presLayoutVars>
      </dgm:prSet>
      <dgm:spPr/>
    </dgm:pt>
    <dgm:pt modelId="{C7CBE360-472E-4764-8BA2-20AC4F06FBB6}" type="pres">
      <dgm:prSet presAssocID="{30BF0975-C586-4561-9BC0-E9C9F4B397CA}" presName="rootConnector" presStyleLbl="node2" presStyleIdx="1" presStyleCnt="4"/>
      <dgm:spPr/>
    </dgm:pt>
    <dgm:pt modelId="{EF48DBA2-CF02-42A3-A88C-9F6D78CC6D99}" type="pres">
      <dgm:prSet presAssocID="{30BF0975-C586-4561-9BC0-E9C9F4B397CA}" presName="hierChild4" presStyleCnt="0"/>
      <dgm:spPr/>
    </dgm:pt>
    <dgm:pt modelId="{48539448-1848-461C-8C49-B4FEC0C15E4A}" type="pres">
      <dgm:prSet presAssocID="{30BF0975-C586-4561-9BC0-E9C9F4B397CA}" presName="hierChild5" presStyleCnt="0"/>
      <dgm:spPr/>
    </dgm:pt>
    <dgm:pt modelId="{D82953AB-7816-46C1-9928-7AD43D91D386}" type="pres">
      <dgm:prSet presAssocID="{99916F11-1F44-421C-BCF1-58982DA57D19}" presName="Name37" presStyleLbl="parChTrans1D2" presStyleIdx="2" presStyleCnt="4"/>
      <dgm:spPr/>
    </dgm:pt>
    <dgm:pt modelId="{D8B2D620-EE32-4C44-BDEB-5E1828CBD1BA}" type="pres">
      <dgm:prSet presAssocID="{B48F42FD-9085-49EE-953B-D8415D868754}" presName="hierRoot2" presStyleCnt="0">
        <dgm:presLayoutVars>
          <dgm:hierBranch val="init"/>
        </dgm:presLayoutVars>
      </dgm:prSet>
      <dgm:spPr/>
    </dgm:pt>
    <dgm:pt modelId="{FA6541B0-AF40-47F8-9A09-948C4D2A3E83}" type="pres">
      <dgm:prSet presAssocID="{B48F42FD-9085-49EE-953B-D8415D868754}" presName="rootComposite" presStyleCnt="0"/>
      <dgm:spPr/>
    </dgm:pt>
    <dgm:pt modelId="{78C08F71-4FB3-4048-AB20-1D5CAD1C7DFB}" type="pres">
      <dgm:prSet presAssocID="{B48F42FD-9085-49EE-953B-D8415D868754}" presName="rootText" presStyleLbl="node2" presStyleIdx="2" presStyleCnt="4" custScaleX="180177" custScaleY="36395" custLinFactX="-61348" custLinFactY="-29933" custLinFactNeighborX="-100000" custLinFactNeighborY="-100000">
        <dgm:presLayoutVars>
          <dgm:chPref val="3"/>
        </dgm:presLayoutVars>
      </dgm:prSet>
      <dgm:spPr/>
    </dgm:pt>
    <dgm:pt modelId="{45F7E418-2BC3-49C2-AD59-92793D1565F6}" type="pres">
      <dgm:prSet presAssocID="{B48F42FD-9085-49EE-953B-D8415D868754}" presName="rootConnector" presStyleLbl="node2" presStyleIdx="2" presStyleCnt="4"/>
      <dgm:spPr/>
    </dgm:pt>
    <dgm:pt modelId="{F474F871-46B6-463A-9009-911AB92F20B0}" type="pres">
      <dgm:prSet presAssocID="{B48F42FD-9085-49EE-953B-D8415D868754}" presName="hierChild4" presStyleCnt="0"/>
      <dgm:spPr/>
    </dgm:pt>
    <dgm:pt modelId="{24B37257-28C1-40AC-BC7D-9DA179CA4B01}" type="pres">
      <dgm:prSet presAssocID="{B48F42FD-9085-49EE-953B-D8415D868754}" presName="hierChild5" presStyleCnt="0"/>
      <dgm:spPr/>
    </dgm:pt>
    <dgm:pt modelId="{BEBD861A-263D-4250-B181-2CFCC1F33AFB}" type="pres">
      <dgm:prSet presAssocID="{3824650B-3496-40DC-9AF1-DAB25FD4B9D5}" presName="Name37" presStyleLbl="parChTrans1D2" presStyleIdx="3" presStyleCnt="4"/>
      <dgm:spPr/>
    </dgm:pt>
    <dgm:pt modelId="{55368AA2-C10A-41F8-9065-FAD94D9F20CF}" type="pres">
      <dgm:prSet presAssocID="{2D0056CD-8863-4231-AD7B-FDF1A940F956}" presName="hierRoot2" presStyleCnt="0">
        <dgm:presLayoutVars>
          <dgm:hierBranch val="init"/>
        </dgm:presLayoutVars>
      </dgm:prSet>
      <dgm:spPr/>
    </dgm:pt>
    <dgm:pt modelId="{426609D9-D6FC-4D2C-BDFB-2FF7A0050747}" type="pres">
      <dgm:prSet presAssocID="{2D0056CD-8863-4231-AD7B-FDF1A940F956}" presName="rootComposite" presStyleCnt="0"/>
      <dgm:spPr/>
    </dgm:pt>
    <dgm:pt modelId="{8B506F53-227B-416F-A479-3D919D016367}" type="pres">
      <dgm:prSet presAssocID="{2D0056CD-8863-4231-AD7B-FDF1A940F956}" presName="rootText" presStyleLbl="node2" presStyleIdx="3" presStyleCnt="4" custScaleX="83834" custScaleY="58643" custLinFactNeighborX="-83787" custLinFactNeighborY="-335">
        <dgm:presLayoutVars>
          <dgm:chPref val="3"/>
        </dgm:presLayoutVars>
      </dgm:prSet>
      <dgm:spPr/>
    </dgm:pt>
    <dgm:pt modelId="{0522B03E-4293-47D9-9FC0-DC999AF6863D}" type="pres">
      <dgm:prSet presAssocID="{2D0056CD-8863-4231-AD7B-FDF1A940F956}" presName="rootConnector" presStyleLbl="node2" presStyleIdx="3" presStyleCnt="4"/>
      <dgm:spPr/>
    </dgm:pt>
    <dgm:pt modelId="{FA1F345F-3F8F-41AC-9449-3F1C42727685}" type="pres">
      <dgm:prSet presAssocID="{2D0056CD-8863-4231-AD7B-FDF1A940F956}" presName="hierChild4" presStyleCnt="0"/>
      <dgm:spPr/>
    </dgm:pt>
    <dgm:pt modelId="{3CFA4D59-E5AF-49C8-8E08-6C83636E720D}" type="pres">
      <dgm:prSet presAssocID="{2D0056CD-8863-4231-AD7B-FDF1A940F956}" presName="hierChild5" presStyleCnt="0"/>
      <dgm:spPr/>
    </dgm:pt>
    <dgm:pt modelId="{BF380ED6-6D59-46BB-A653-FC26DD521318}" type="pres">
      <dgm:prSet presAssocID="{D7354BC2-F912-454B-B659-72D664D3E080}" presName="hierChild3" presStyleCnt="0"/>
      <dgm:spPr/>
    </dgm:pt>
  </dgm:ptLst>
  <dgm:cxnLst>
    <dgm:cxn modelId="{4A5BCF00-C1BB-4F50-9579-9FDD0677AE08}" type="presOf" srcId="{2F209050-30E0-4885-B2D6-BEA414537DF5}" destId="{12388B5A-5F4D-4C10-A7CC-74F1D8F3DEA5}" srcOrd="0" destOrd="0" presId="urn:microsoft.com/office/officeart/2005/8/layout/orgChart1"/>
    <dgm:cxn modelId="{C1103C2C-F9F5-4251-B94B-39DBB133A5B3}" srcId="{D7354BC2-F912-454B-B659-72D664D3E080}" destId="{2D0056CD-8863-4231-AD7B-FDF1A940F956}" srcOrd="3" destOrd="0" parTransId="{3824650B-3496-40DC-9AF1-DAB25FD4B9D5}" sibTransId="{26B004D2-7A1E-454C-8AC3-D91CFE668D92}"/>
    <dgm:cxn modelId="{A0AE2D2E-9690-4038-A88D-04E4573C3770}" type="presOf" srcId="{B48F42FD-9085-49EE-953B-D8415D868754}" destId="{45F7E418-2BC3-49C2-AD59-92793D1565F6}" srcOrd="1" destOrd="0" presId="urn:microsoft.com/office/officeart/2005/8/layout/orgChart1"/>
    <dgm:cxn modelId="{7185CD60-3BDE-4BBE-A9D9-E08DF9DF7786}" type="presOf" srcId="{3824650B-3496-40DC-9AF1-DAB25FD4B9D5}" destId="{BEBD861A-263D-4250-B181-2CFCC1F33AFB}" srcOrd="0" destOrd="0" presId="urn:microsoft.com/office/officeart/2005/8/layout/orgChart1"/>
    <dgm:cxn modelId="{EA1EAE41-DF1A-4A55-B3D0-ECBFD151098A}" type="presOf" srcId="{D7354BC2-F912-454B-B659-72D664D3E080}" destId="{642C29DB-6F42-424B-871B-3E62E98E4F1F}" srcOrd="0" destOrd="0" presId="urn:microsoft.com/office/officeart/2005/8/layout/orgChart1"/>
    <dgm:cxn modelId="{002F0C48-6E1C-4B21-B8E4-2FEC0A37A3EF}" srcId="{D7354BC2-F912-454B-B659-72D664D3E080}" destId="{B48F42FD-9085-49EE-953B-D8415D868754}" srcOrd="2" destOrd="0" parTransId="{99916F11-1F44-421C-BCF1-58982DA57D19}" sibTransId="{9F3D4A6C-7938-4109-879E-D3FD6B2946E8}"/>
    <dgm:cxn modelId="{B8132448-A883-4641-BA59-B5AC433BBCCA}" type="presOf" srcId="{D7354BC2-F912-454B-B659-72D664D3E080}" destId="{2D9EBD28-DB6D-43A1-BF27-11713C70EFE6}" srcOrd="1" destOrd="0" presId="urn:microsoft.com/office/officeart/2005/8/layout/orgChart1"/>
    <dgm:cxn modelId="{7F421751-D961-4215-9B27-12CD80AC9E65}" type="presOf" srcId="{99916F11-1F44-421C-BCF1-58982DA57D19}" destId="{D82953AB-7816-46C1-9928-7AD43D91D386}" srcOrd="0" destOrd="0" presId="urn:microsoft.com/office/officeart/2005/8/layout/orgChart1"/>
    <dgm:cxn modelId="{B2620956-2BBA-46F4-AEAF-8F27FFBC73B1}" type="presOf" srcId="{30BF0975-C586-4561-9BC0-E9C9F4B397CA}" destId="{1ABEA35D-B5C5-4852-AE45-7EFA70B35238}" srcOrd="0" destOrd="0" presId="urn:microsoft.com/office/officeart/2005/8/layout/orgChart1"/>
    <dgm:cxn modelId="{B3460B7B-467F-4603-AB94-4890DA77F8DC}" type="presOf" srcId="{30BF0975-C586-4561-9BC0-E9C9F4B397CA}" destId="{C7CBE360-472E-4764-8BA2-20AC4F06FBB6}" srcOrd="1" destOrd="0" presId="urn:microsoft.com/office/officeart/2005/8/layout/orgChart1"/>
    <dgm:cxn modelId="{53FCDA83-4598-49B7-97EC-286963F12140}" srcId="{D7354BC2-F912-454B-B659-72D664D3E080}" destId="{C8887A2C-8D4F-45A4-AD3F-10D5DEFB47C0}" srcOrd="0" destOrd="0" parTransId="{2F209050-30E0-4885-B2D6-BEA414537DF5}" sibTransId="{5456A051-71C6-4DF4-81D5-58BB8168A9D2}"/>
    <dgm:cxn modelId="{48603285-32DC-4D9D-B768-CB916C95BBA5}" type="presOf" srcId="{2D0056CD-8863-4231-AD7B-FDF1A940F956}" destId="{0522B03E-4293-47D9-9FC0-DC999AF6863D}" srcOrd="1" destOrd="0" presId="urn:microsoft.com/office/officeart/2005/8/layout/orgChart1"/>
    <dgm:cxn modelId="{479FC593-A328-4780-A50E-5BCF389D308E}" type="presOf" srcId="{2D0056CD-8863-4231-AD7B-FDF1A940F956}" destId="{8B506F53-227B-416F-A479-3D919D016367}" srcOrd="0" destOrd="0" presId="urn:microsoft.com/office/officeart/2005/8/layout/orgChart1"/>
    <dgm:cxn modelId="{914436B0-4F22-4F81-B135-37572900F2BF}" type="presOf" srcId="{2AB2AEFF-12CE-4077-A9F0-FBAF3265A8F1}" destId="{396B0F2D-4258-4943-8DD2-A6672926FF43}" srcOrd="0" destOrd="0" presId="urn:microsoft.com/office/officeart/2005/8/layout/orgChart1"/>
    <dgm:cxn modelId="{567485C6-15F5-40E9-B08E-9503828CA1BC}" type="presOf" srcId="{B48F42FD-9085-49EE-953B-D8415D868754}" destId="{78C08F71-4FB3-4048-AB20-1D5CAD1C7DFB}" srcOrd="0" destOrd="0" presId="urn:microsoft.com/office/officeart/2005/8/layout/orgChart1"/>
    <dgm:cxn modelId="{655E9ECB-1446-46C6-B685-4B95C5690E5B}" srcId="{D7354BC2-F912-454B-B659-72D664D3E080}" destId="{30BF0975-C586-4561-9BC0-E9C9F4B397CA}" srcOrd="1" destOrd="0" parTransId="{2AB2AEFF-12CE-4077-A9F0-FBAF3265A8F1}" sibTransId="{04FFC926-BFC5-4884-9E06-A28B16D9EF88}"/>
    <dgm:cxn modelId="{3C30E3D7-1973-4BC0-859C-56D481FB99F8}" type="presOf" srcId="{C8887A2C-8D4F-45A4-AD3F-10D5DEFB47C0}" destId="{CEDE3662-015A-4596-8447-17D0B67781F5}" srcOrd="0" destOrd="0" presId="urn:microsoft.com/office/officeart/2005/8/layout/orgChart1"/>
    <dgm:cxn modelId="{ECD080E3-FFCC-45E3-821D-976C820350BB}" srcId="{77ECA2E7-6C0F-4B69-B136-8E946CAD310F}" destId="{D7354BC2-F912-454B-B659-72D664D3E080}" srcOrd="0" destOrd="0" parTransId="{A4B35B88-7F21-40C6-8EC1-1AB56A17E246}" sibTransId="{DA02EED1-E443-4297-9650-9041CDE9C6AC}"/>
    <dgm:cxn modelId="{1AEF54E4-0B5F-4361-82E6-15D5F1C307C1}" type="presOf" srcId="{77ECA2E7-6C0F-4B69-B136-8E946CAD310F}" destId="{A5D6889E-E1DD-448D-BB3F-4BB0CC981FF9}" srcOrd="0" destOrd="0" presId="urn:microsoft.com/office/officeart/2005/8/layout/orgChart1"/>
    <dgm:cxn modelId="{0ECEF6F8-12A4-44C7-BE72-CABD5EA53820}" type="presOf" srcId="{C8887A2C-8D4F-45A4-AD3F-10D5DEFB47C0}" destId="{87D7DC4F-C585-47D0-9016-68078C085572}" srcOrd="1" destOrd="0" presId="urn:microsoft.com/office/officeart/2005/8/layout/orgChart1"/>
    <dgm:cxn modelId="{AD4CDABE-7374-4B30-A4DE-2EB0A4994F30}" type="presParOf" srcId="{A5D6889E-E1DD-448D-BB3F-4BB0CC981FF9}" destId="{A7058DBD-6339-4500-9B36-CA4D8BF930C0}" srcOrd="0" destOrd="0" presId="urn:microsoft.com/office/officeart/2005/8/layout/orgChart1"/>
    <dgm:cxn modelId="{08700D54-E094-4965-B031-6EAAA7E4D5C2}" type="presParOf" srcId="{A7058DBD-6339-4500-9B36-CA4D8BF930C0}" destId="{54B5BFDA-B415-4810-846C-5086ADE8C3B5}" srcOrd="0" destOrd="0" presId="urn:microsoft.com/office/officeart/2005/8/layout/orgChart1"/>
    <dgm:cxn modelId="{D8FF7E3F-AD51-441E-87B2-67F29958B204}" type="presParOf" srcId="{54B5BFDA-B415-4810-846C-5086ADE8C3B5}" destId="{642C29DB-6F42-424B-871B-3E62E98E4F1F}" srcOrd="0" destOrd="0" presId="urn:microsoft.com/office/officeart/2005/8/layout/orgChart1"/>
    <dgm:cxn modelId="{F08A76B4-0574-4C43-AC9F-5B4E52F16303}" type="presParOf" srcId="{54B5BFDA-B415-4810-846C-5086ADE8C3B5}" destId="{2D9EBD28-DB6D-43A1-BF27-11713C70EFE6}" srcOrd="1" destOrd="0" presId="urn:microsoft.com/office/officeart/2005/8/layout/orgChart1"/>
    <dgm:cxn modelId="{52AF0254-9173-4D56-930F-8C0EDE213140}" type="presParOf" srcId="{A7058DBD-6339-4500-9B36-CA4D8BF930C0}" destId="{647F3876-B55D-417D-9362-EE72D4DE89DE}" srcOrd="1" destOrd="0" presId="urn:microsoft.com/office/officeart/2005/8/layout/orgChart1"/>
    <dgm:cxn modelId="{F1296A89-80D0-4282-B49B-1251407B96FB}" type="presParOf" srcId="{647F3876-B55D-417D-9362-EE72D4DE89DE}" destId="{12388B5A-5F4D-4C10-A7CC-74F1D8F3DEA5}" srcOrd="0" destOrd="0" presId="urn:microsoft.com/office/officeart/2005/8/layout/orgChart1"/>
    <dgm:cxn modelId="{686E1C98-D336-499B-B616-3A4E23326250}" type="presParOf" srcId="{647F3876-B55D-417D-9362-EE72D4DE89DE}" destId="{75E21CAF-1311-44D6-BBF5-64047515B61C}" srcOrd="1" destOrd="0" presId="urn:microsoft.com/office/officeart/2005/8/layout/orgChart1"/>
    <dgm:cxn modelId="{DB5DA603-AF23-4843-982B-30B2B00107C2}" type="presParOf" srcId="{75E21CAF-1311-44D6-BBF5-64047515B61C}" destId="{EFD18D45-3BFB-4FA5-877D-49A19DD445DC}" srcOrd="0" destOrd="0" presId="urn:microsoft.com/office/officeart/2005/8/layout/orgChart1"/>
    <dgm:cxn modelId="{7B994A2D-1469-4E5D-980E-886306EE7339}" type="presParOf" srcId="{EFD18D45-3BFB-4FA5-877D-49A19DD445DC}" destId="{CEDE3662-015A-4596-8447-17D0B67781F5}" srcOrd="0" destOrd="0" presId="urn:microsoft.com/office/officeart/2005/8/layout/orgChart1"/>
    <dgm:cxn modelId="{A80EEBC6-976F-4A10-A747-939F9549A650}" type="presParOf" srcId="{EFD18D45-3BFB-4FA5-877D-49A19DD445DC}" destId="{87D7DC4F-C585-47D0-9016-68078C085572}" srcOrd="1" destOrd="0" presId="urn:microsoft.com/office/officeart/2005/8/layout/orgChart1"/>
    <dgm:cxn modelId="{3E53731A-7B81-4BE4-8821-B8A8AE501EDC}" type="presParOf" srcId="{75E21CAF-1311-44D6-BBF5-64047515B61C}" destId="{36F8F5AA-FC18-4385-8001-402C2D5985A2}" srcOrd="1" destOrd="0" presId="urn:microsoft.com/office/officeart/2005/8/layout/orgChart1"/>
    <dgm:cxn modelId="{711391F8-BA40-474E-8914-BFF6080C8205}" type="presParOf" srcId="{75E21CAF-1311-44D6-BBF5-64047515B61C}" destId="{8720D595-2843-4D49-A1BF-4454D606ADD8}" srcOrd="2" destOrd="0" presId="urn:microsoft.com/office/officeart/2005/8/layout/orgChart1"/>
    <dgm:cxn modelId="{A76DA228-9A40-4977-888A-20C64B903FB7}" type="presParOf" srcId="{647F3876-B55D-417D-9362-EE72D4DE89DE}" destId="{396B0F2D-4258-4943-8DD2-A6672926FF43}" srcOrd="2" destOrd="0" presId="urn:microsoft.com/office/officeart/2005/8/layout/orgChart1"/>
    <dgm:cxn modelId="{26CBC4E5-1408-4CAB-AF07-600FD5246DDF}" type="presParOf" srcId="{647F3876-B55D-417D-9362-EE72D4DE89DE}" destId="{306C5191-47EE-4CBE-929E-231C9E8E8810}" srcOrd="3" destOrd="0" presId="urn:microsoft.com/office/officeart/2005/8/layout/orgChart1"/>
    <dgm:cxn modelId="{862DCB08-9858-4A46-A2DC-836CB9FB2727}" type="presParOf" srcId="{306C5191-47EE-4CBE-929E-231C9E8E8810}" destId="{22A91E42-BF58-46C2-8FEB-3B3D0D6CACCD}" srcOrd="0" destOrd="0" presId="urn:microsoft.com/office/officeart/2005/8/layout/orgChart1"/>
    <dgm:cxn modelId="{ECC336BE-6D21-49D3-86C5-6179914C70B9}" type="presParOf" srcId="{22A91E42-BF58-46C2-8FEB-3B3D0D6CACCD}" destId="{1ABEA35D-B5C5-4852-AE45-7EFA70B35238}" srcOrd="0" destOrd="0" presId="urn:microsoft.com/office/officeart/2005/8/layout/orgChart1"/>
    <dgm:cxn modelId="{EB762AA9-6729-4E1B-A82E-9BEE4C6C3BDB}" type="presParOf" srcId="{22A91E42-BF58-46C2-8FEB-3B3D0D6CACCD}" destId="{C7CBE360-472E-4764-8BA2-20AC4F06FBB6}" srcOrd="1" destOrd="0" presId="urn:microsoft.com/office/officeart/2005/8/layout/orgChart1"/>
    <dgm:cxn modelId="{4D96ABD1-CD5D-4E45-AE0B-557CDB5555B0}" type="presParOf" srcId="{306C5191-47EE-4CBE-929E-231C9E8E8810}" destId="{EF48DBA2-CF02-42A3-A88C-9F6D78CC6D99}" srcOrd="1" destOrd="0" presId="urn:microsoft.com/office/officeart/2005/8/layout/orgChart1"/>
    <dgm:cxn modelId="{82C49895-0621-4029-8421-DF91E2D362F0}" type="presParOf" srcId="{306C5191-47EE-4CBE-929E-231C9E8E8810}" destId="{48539448-1848-461C-8C49-B4FEC0C15E4A}" srcOrd="2" destOrd="0" presId="urn:microsoft.com/office/officeart/2005/8/layout/orgChart1"/>
    <dgm:cxn modelId="{F36B40AB-C161-4E5A-99A7-97D5C5E3AF04}" type="presParOf" srcId="{647F3876-B55D-417D-9362-EE72D4DE89DE}" destId="{D82953AB-7816-46C1-9928-7AD43D91D386}" srcOrd="4" destOrd="0" presId="urn:microsoft.com/office/officeart/2005/8/layout/orgChart1"/>
    <dgm:cxn modelId="{AC9B54A1-3DE8-4A7B-BC5E-A31B75B7C8BB}" type="presParOf" srcId="{647F3876-B55D-417D-9362-EE72D4DE89DE}" destId="{D8B2D620-EE32-4C44-BDEB-5E1828CBD1BA}" srcOrd="5" destOrd="0" presId="urn:microsoft.com/office/officeart/2005/8/layout/orgChart1"/>
    <dgm:cxn modelId="{0A65E055-1417-4EBD-A0BE-80552BB62329}" type="presParOf" srcId="{D8B2D620-EE32-4C44-BDEB-5E1828CBD1BA}" destId="{FA6541B0-AF40-47F8-9A09-948C4D2A3E83}" srcOrd="0" destOrd="0" presId="urn:microsoft.com/office/officeart/2005/8/layout/orgChart1"/>
    <dgm:cxn modelId="{FB81A6F4-3082-45E6-839A-709818038F2C}" type="presParOf" srcId="{FA6541B0-AF40-47F8-9A09-948C4D2A3E83}" destId="{78C08F71-4FB3-4048-AB20-1D5CAD1C7DFB}" srcOrd="0" destOrd="0" presId="urn:microsoft.com/office/officeart/2005/8/layout/orgChart1"/>
    <dgm:cxn modelId="{B00E4FD5-48E6-4024-98F8-C969D5A84EDD}" type="presParOf" srcId="{FA6541B0-AF40-47F8-9A09-948C4D2A3E83}" destId="{45F7E418-2BC3-49C2-AD59-92793D1565F6}" srcOrd="1" destOrd="0" presId="urn:microsoft.com/office/officeart/2005/8/layout/orgChart1"/>
    <dgm:cxn modelId="{1845EAB1-9C76-4F6E-BCBA-01CB8A2F720C}" type="presParOf" srcId="{D8B2D620-EE32-4C44-BDEB-5E1828CBD1BA}" destId="{F474F871-46B6-463A-9009-911AB92F20B0}" srcOrd="1" destOrd="0" presId="urn:microsoft.com/office/officeart/2005/8/layout/orgChart1"/>
    <dgm:cxn modelId="{F7087CBF-A911-4A1D-84A6-C9A84AE16DD7}" type="presParOf" srcId="{D8B2D620-EE32-4C44-BDEB-5E1828CBD1BA}" destId="{24B37257-28C1-40AC-BC7D-9DA179CA4B01}" srcOrd="2" destOrd="0" presId="urn:microsoft.com/office/officeart/2005/8/layout/orgChart1"/>
    <dgm:cxn modelId="{72CACA64-2F55-4B7D-9697-55797BB6E8BC}" type="presParOf" srcId="{647F3876-B55D-417D-9362-EE72D4DE89DE}" destId="{BEBD861A-263D-4250-B181-2CFCC1F33AFB}" srcOrd="6" destOrd="0" presId="urn:microsoft.com/office/officeart/2005/8/layout/orgChart1"/>
    <dgm:cxn modelId="{D7F95D50-A5CF-43FA-AD5F-E6A8A2120B83}" type="presParOf" srcId="{647F3876-B55D-417D-9362-EE72D4DE89DE}" destId="{55368AA2-C10A-41F8-9065-FAD94D9F20CF}" srcOrd="7" destOrd="0" presId="urn:microsoft.com/office/officeart/2005/8/layout/orgChart1"/>
    <dgm:cxn modelId="{1B5167C2-62AE-4EED-8C85-33A2CBAD07C8}" type="presParOf" srcId="{55368AA2-C10A-41F8-9065-FAD94D9F20CF}" destId="{426609D9-D6FC-4D2C-BDFB-2FF7A0050747}" srcOrd="0" destOrd="0" presId="urn:microsoft.com/office/officeart/2005/8/layout/orgChart1"/>
    <dgm:cxn modelId="{C629C128-CACD-4E7A-911F-001EBDDF4AB9}" type="presParOf" srcId="{426609D9-D6FC-4D2C-BDFB-2FF7A0050747}" destId="{8B506F53-227B-416F-A479-3D919D016367}" srcOrd="0" destOrd="0" presId="urn:microsoft.com/office/officeart/2005/8/layout/orgChart1"/>
    <dgm:cxn modelId="{12EFC9CE-39F2-476D-A08B-84D77F09F2F3}" type="presParOf" srcId="{426609D9-D6FC-4D2C-BDFB-2FF7A0050747}" destId="{0522B03E-4293-47D9-9FC0-DC999AF6863D}" srcOrd="1" destOrd="0" presId="urn:microsoft.com/office/officeart/2005/8/layout/orgChart1"/>
    <dgm:cxn modelId="{CB3E648B-BD8A-4A7B-952E-195311DAB0EA}" type="presParOf" srcId="{55368AA2-C10A-41F8-9065-FAD94D9F20CF}" destId="{FA1F345F-3F8F-41AC-9449-3F1C42727685}" srcOrd="1" destOrd="0" presId="urn:microsoft.com/office/officeart/2005/8/layout/orgChart1"/>
    <dgm:cxn modelId="{54BCE837-9F21-4AE7-BAE1-2A14FE6DA43C}" type="presParOf" srcId="{55368AA2-C10A-41F8-9065-FAD94D9F20CF}" destId="{3CFA4D59-E5AF-49C8-8E08-6C83636E720D}" srcOrd="2" destOrd="0" presId="urn:microsoft.com/office/officeart/2005/8/layout/orgChart1"/>
    <dgm:cxn modelId="{F3DE44F4-89AE-4499-B7B2-C2F76FF499F4}" type="presParOf" srcId="{A7058DBD-6339-4500-9B36-CA4D8BF930C0}" destId="{BF380ED6-6D59-46BB-A653-FC26DD52131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F9AA00"/>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F9AA00"/>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F9AA00"/>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F9AA00"/>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F9AA00"/>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F9AA00"/>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F9AA00"/>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F9AA00"/>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Arial"/>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F9AA00"/>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253A93-131F-4CAA-ABA6-6AF800E86DE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de-DE"/>
        </a:p>
      </dgm:t>
    </dgm:pt>
    <dgm:pt modelId="{9FAF61AE-3232-4430-9495-609643316079}">
      <dgm:prSet phldrT="[Text]"/>
      <dgm:spPr>
        <a:solidFill>
          <a:srgbClr val="3B687F"/>
        </a:solidFill>
        <a:ln>
          <a:solidFill>
            <a:srgbClr val="3B687F"/>
          </a:solidFill>
        </a:ln>
      </dgm:spPr>
      <dgm:t>
        <a:bodyPr/>
        <a:lstStyle/>
        <a:p>
          <a:r>
            <a:rPr lang="de-DE" dirty="0"/>
            <a:t>Plan</a:t>
          </a:r>
        </a:p>
        <a:p>
          <a:endParaRPr lang="de-DE" dirty="0"/>
        </a:p>
      </dgm:t>
    </dgm:pt>
    <dgm:pt modelId="{4044A0A1-2E04-42F2-B4E3-EDA04FBF67FD}" type="parTrans" cxnId="{748F85AE-AFAC-4661-8D2F-0626063656A8}">
      <dgm:prSet/>
      <dgm:spPr/>
      <dgm:t>
        <a:bodyPr/>
        <a:lstStyle/>
        <a:p>
          <a:endParaRPr lang="de-DE"/>
        </a:p>
      </dgm:t>
    </dgm:pt>
    <dgm:pt modelId="{9EC5168D-A534-4B60-A298-7C85140DC581}" type="sibTrans" cxnId="{748F85AE-AFAC-4661-8D2F-0626063656A8}">
      <dgm:prSet/>
      <dgm:spPr/>
      <dgm:t>
        <a:bodyPr/>
        <a:lstStyle/>
        <a:p>
          <a:endParaRPr lang="de-DE"/>
        </a:p>
      </dgm:t>
    </dgm:pt>
    <dgm:pt modelId="{48B2C8A0-9505-4AFA-812B-810222F708A7}">
      <dgm:prSet phldrT="[Text]"/>
      <dgm:spPr>
        <a:solidFill>
          <a:srgbClr val="3B687F"/>
        </a:solidFill>
      </dgm:spPr>
      <dgm:t>
        <a:bodyPr/>
        <a:lstStyle/>
        <a:p>
          <a:r>
            <a:rPr lang="de-DE" dirty="0"/>
            <a:t>Do</a:t>
          </a:r>
        </a:p>
      </dgm:t>
    </dgm:pt>
    <dgm:pt modelId="{156A121D-C396-4302-9FA9-4FE173D8FC63}" type="parTrans" cxnId="{7721CC10-BF10-4DE4-BBB7-A74BE96D1612}">
      <dgm:prSet/>
      <dgm:spPr/>
      <dgm:t>
        <a:bodyPr/>
        <a:lstStyle/>
        <a:p>
          <a:endParaRPr lang="de-DE"/>
        </a:p>
      </dgm:t>
    </dgm:pt>
    <dgm:pt modelId="{D84F4B9D-913C-4461-8ECD-6D007D710323}" type="sibTrans" cxnId="{7721CC10-BF10-4DE4-BBB7-A74BE96D1612}">
      <dgm:prSet/>
      <dgm:spPr/>
      <dgm:t>
        <a:bodyPr/>
        <a:lstStyle/>
        <a:p>
          <a:endParaRPr lang="de-DE"/>
        </a:p>
      </dgm:t>
    </dgm:pt>
    <dgm:pt modelId="{3EC74F18-A252-4ED1-B93F-15F42CDBF952}">
      <dgm:prSet phldrT="[Text]"/>
      <dgm:spPr>
        <a:solidFill>
          <a:srgbClr val="3B687F"/>
        </a:solidFill>
      </dgm:spPr>
      <dgm:t>
        <a:bodyPr/>
        <a:lstStyle/>
        <a:p>
          <a:r>
            <a:rPr lang="de-DE" dirty="0"/>
            <a:t>Act</a:t>
          </a:r>
        </a:p>
        <a:p>
          <a:endParaRPr lang="de-DE" dirty="0"/>
        </a:p>
      </dgm:t>
    </dgm:pt>
    <dgm:pt modelId="{09A1DFFF-8BD5-4D00-B35C-C4922937CDC9}" type="parTrans" cxnId="{4A4ABA11-DFB3-41BA-9D08-7B970E236129}">
      <dgm:prSet/>
      <dgm:spPr/>
      <dgm:t>
        <a:bodyPr/>
        <a:lstStyle/>
        <a:p>
          <a:endParaRPr lang="de-DE"/>
        </a:p>
      </dgm:t>
    </dgm:pt>
    <dgm:pt modelId="{3E5388A3-7CB0-42D4-8FF2-D1C9AD034351}" type="sibTrans" cxnId="{4A4ABA11-DFB3-41BA-9D08-7B970E236129}">
      <dgm:prSet/>
      <dgm:spPr/>
      <dgm:t>
        <a:bodyPr/>
        <a:lstStyle/>
        <a:p>
          <a:endParaRPr lang="de-DE"/>
        </a:p>
      </dgm:t>
    </dgm:pt>
    <dgm:pt modelId="{654B0920-220C-4659-B5A4-2AE41B663951}">
      <dgm:prSet/>
      <dgm:spPr>
        <a:solidFill>
          <a:srgbClr val="F9AA00"/>
        </a:solidFill>
      </dgm:spPr>
      <dgm:t>
        <a:bodyPr/>
        <a:lstStyle/>
        <a:p>
          <a:r>
            <a:rPr lang="de-DE" dirty="0"/>
            <a:t>Check</a:t>
          </a:r>
        </a:p>
      </dgm:t>
    </dgm:pt>
    <dgm:pt modelId="{B49D6BD1-6602-4C92-B73B-AAF190AB42D7}" type="parTrans" cxnId="{8EEAD120-EF98-4C80-9AD3-589A18B49DD5}">
      <dgm:prSet/>
      <dgm:spPr/>
      <dgm:t>
        <a:bodyPr/>
        <a:lstStyle/>
        <a:p>
          <a:endParaRPr lang="de-DE"/>
        </a:p>
      </dgm:t>
    </dgm:pt>
    <dgm:pt modelId="{5985E8D0-8983-4589-A867-E1BEC55F8065}" type="sibTrans" cxnId="{8EEAD120-EF98-4C80-9AD3-589A18B49DD5}">
      <dgm:prSet/>
      <dgm:spPr/>
      <dgm:t>
        <a:bodyPr/>
        <a:lstStyle/>
        <a:p>
          <a:endParaRPr lang="de-DE"/>
        </a:p>
      </dgm:t>
    </dgm:pt>
    <dgm:pt modelId="{DA8B28F8-5974-427F-8B4F-1C3FC8911ECF}" type="pres">
      <dgm:prSet presAssocID="{50253A93-131F-4CAA-ABA6-6AF800E86DE9}" presName="compositeShape" presStyleCnt="0">
        <dgm:presLayoutVars>
          <dgm:chMax val="7"/>
          <dgm:dir/>
          <dgm:resizeHandles val="exact"/>
        </dgm:presLayoutVars>
      </dgm:prSet>
      <dgm:spPr/>
    </dgm:pt>
    <dgm:pt modelId="{E65B57E6-0BE2-4314-A567-5C4A24023DF1}" type="pres">
      <dgm:prSet presAssocID="{50253A93-131F-4CAA-ABA6-6AF800E86DE9}" presName="wedge1" presStyleLbl="node1" presStyleIdx="0" presStyleCnt="4"/>
      <dgm:spPr/>
    </dgm:pt>
    <dgm:pt modelId="{C6F3A014-2407-40EA-8111-B32C01CEB4B0}" type="pres">
      <dgm:prSet presAssocID="{50253A93-131F-4CAA-ABA6-6AF800E86DE9}" presName="dummy1a" presStyleCnt="0"/>
      <dgm:spPr/>
    </dgm:pt>
    <dgm:pt modelId="{C989C25C-34FC-4B5F-8CA8-212BA651AC4A}" type="pres">
      <dgm:prSet presAssocID="{50253A93-131F-4CAA-ABA6-6AF800E86DE9}" presName="dummy1b" presStyleCnt="0"/>
      <dgm:spPr/>
    </dgm:pt>
    <dgm:pt modelId="{F447FB4D-8013-427D-807E-CAEFB290DBB6}" type="pres">
      <dgm:prSet presAssocID="{50253A93-131F-4CAA-ABA6-6AF800E86DE9}" presName="wedge1Tx" presStyleLbl="node1" presStyleIdx="0" presStyleCnt="4">
        <dgm:presLayoutVars>
          <dgm:chMax val="0"/>
          <dgm:chPref val="0"/>
          <dgm:bulletEnabled val="1"/>
        </dgm:presLayoutVars>
      </dgm:prSet>
      <dgm:spPr/>
    </dgm:pt>
    <dgm:pt modelId="{AC1321D5-6D57-4DFA-9E08-8AD49D1EC8C4}" type="pres">
      <dgm:prSet presAssocID="{50253A93-131F-4CAA-ABA6-6AF800E86DE9}" presName="wedge2" presStyleLbl="node1" presStyleIdx="1" presStyleCnt="4" custScaleX="95988" custScaleY="97497"/>
      <dgm:spPr/>
    </dgm:pt>
    <dgm:pt modelId="{EECD814E-FBCC-437A-AB69-74CBC2C79B60}" type="pres">
      <dgm:prSet presAssocID="{50253A93-131F-4CAA-ABA6-6AF800E86DE9}" presName="dummy2a" presStyleCnt="0"/>
      <dgm:spPr/>
    </dgm:pt>
    <dgm:pt modelId="{9A6E3145-DC21-4146-8C1A-FEE642DC9156}" type="pres">
      <dgm:prSet presAssocID="{50253A93-131F-4CAA-ABA6-6AF800E86DE9}" presName="dummy2b" presStyleCnt="0"/>
      <dgm:spPr/>
    </dgm:pt>
    <dgm:pt modelId="{E2E1EBFB-5E7D-4FE4-940C-10C28957E41E}" type="pres">
      <dgm:prSet presAssocID="{50253A93-131F-4CAA-ABA6-6AF800E86DE9}" presName="wedge2Tx" presStyleLbl="node1" presStyleIdx="1" presStyleCnt="4">
        <dgm:presLayoutVars>
          <dgm:chMax val="0"/>
          <dgm:chPref val="0"/>
          <dgm:bulletEnabled val="1"/>
        </dgm:presLayoutVars>
      </dgm:prSet>
      <dgm:spPr/>
    </dgm:pt>
    <dgm:pt modelId="{03C918E7-6BCA-4166-B277-68EF2B8DB523}" type="pres">
      <dgm:prSet presAssocID="{50253A93-131F-4CAA-ABA6-6AF800E86DE9}" presName="wedge3" presStyleLbl="node1" presStyleIdx="2" presStyleCnt="4"/>
      <dgm:spPr/>
    </dgm:pt>
    <dgm:pt modelId="{32A4F600-57BE-4783-8FC4-949499FC3FD4}" type="pres">
      <dgm:prSet presAssocID="{50253A93-131F-4CAA-ABA6-6AF800E86DE9}" presName="dummy3a" presStyleCnt="0"/>
      <dgm:spPr/>
    </dgm:pt>
    <dgm:pt modelId="{F235A14E-B951-4E8C-B946-96D6ABCF91BA}" type="pres">
      <dgm:prSet presAssocID="{50253A93-131F-4CAA-ABA6-6AF800E86DE9}" presName="dummy3b" presStyleCnt="0"/>
      <dgm:spPr/>
    </dgm:pt>
    <dgm:pt modelId="{EF1CEB4A-DB00-4AAC-BEF1-6A8A47A027F3}" type="pres">
      <dgm:prSet presAssocID="{50253A93-131F-4CAA-ABA6-6AF800E86DE9}" presName="wedge3Tx" presStyleLbl="node1" presStyleIdx="2" presStyleCnt="4">
        <dgm:presLayoutVars>
          <dgm:chMax val="0"/>
          <dgm:chPref val="0"/>
          <dgm:bulletEnabled val="1"/>
        </dgm:presLayoutVars>
      </dgm:prSet>
      <dgm:spPr/>
    </dgm:pt>
    <dgm:pt modelId="{EC28E887-3C26-4EE2-8332-E15AB408C9A1}" type="pres">
      <dgm:prSet presAssocID="{50253A93-131F-4CAA-ABA6-6AF800E86DE9}" presName="wedge4" presStyleLbl="node1" presStyleIdx="3" presStyleCnt="4"/>
      <dgm:spPr/>
    </dgm:pt>
    <dgm:pt modelId="{5D7B6969-6FCF-4977-AD7A-77AA9D994504}" type="pres">
      <dgm:prSet presAssocID="{50253A93-131F-4CAA-ABA6-6AF800E86DE9}" presName="dummy4a" presStyleCnt="0"/>
      <dgm:spPr/>
    </dgm:pt>
    <dgm:pt modelId="{53644E48-55C8-4C66-B42C-634C4DC59265}" type="pres">
      <dgm:prSet presAssocID="{50253A93-131F-4CAA-ABA6-6AF800E86DE9}" presName="dummy4b" presStyleCnt="0"/>
      <dgm:spPr/>
    </dgm:pt>
    <dgm:pt modelId="{F8972351-733C-4B73-B842-1FA5CB179DC9}" type="pres">
      <dgm:prSet presAssocID="{50253A93-131F-4CAA-ABA6-6AF800E86DE9}" presName="wedge4Tx" presStyleLbl="node1" presStyleIdx="3" presStyleCnt="4">
        <dgm:presLayoutVars>
          <dgm:chMax val="0"/>
          <dgm:chPref val="0"/>
          <dgm:bulletEnabled val="1"/>
        </dgm:presLayoutVars>
      </dgm:prSet>
      <dgm:spPr/>
    </dgm:pt>
    <dgm:pt modelId="{C4856082-4644-4788-BCB1-D093A28F0603}" type="pres">
      <dgm:prSet presAssocID="{9EC5168D-A534-4B60-A298-7C85140DC581}" presName="arrowWedge1" presStyleLbl="fgSibTrans2D1" presStyleIdx="0" presStyleCnt="4"/>
      <dgm:spPr>
        <a:xfrm>
          <a:off x="3459535" y="47294"/>
          <a:ext cx="4434357" cy="4434357"/>
        </a:xfrm>
        <a:prstGeom prst="circularArrow">
          <a:avLst>
            <a:gd name="adj1" fmla="val 5085"/>
            <a:gd name="adj2" fmla="val 327528"/>
            <a:gd name="adj3" fmla="val 21272472"/>
            <a:gd name="adj4" fmla="val 16200000"/>
            <a:gd name="adj5" fmla="val 5932"/>
          </a:avLst>
        </a:prstGeom>
        <a:solidFill>
          <a:srgbClr val="90ABBE"/>
        </a:solidFill>
        <a:ln>
          <a:noFill/>
        </a:ln>
        <a:effectLst/>
      </dgm:spPr>
    </dgm:pt>
    <dgm:pt modelId="{0A6B7B0E-4F2E-4F4A-9D80-164683E9D2CD}" type="pres">
      <dgm:prSet presAssocID="{D84F4B9D-913C-4461-8ECD-6D007D710323}" presName="arrowWedge2" presStyleLbl="fgSibTrans2D1" presStyleIdx="1" presStyleCnt="4"/>
      <dgm:spPr>
        <a:xfrm>
          <a:off x="3459535" y="179761"/>
          <a:ext cx="4434357" cy="4434357"/>
        </a:xfrm>
        <a:prstGeom prst="circularArrow">
          <a:avLst>
            <a:gd name="adj1" fmla="val 5085"/>
            <a:gd name="adj2" fmla="val 327528"/>
            <a:gd name="adj3" fmla="val 5072472"/>
            <a:gd name="adj4" fmla="val 0"/>
            <a:gd name="adj5" fmla="val 5932"/>
          </a:avLst>
        </a:prstGeom>
        <a:solidFill>
          <a:srgbClr val="90ABBE"/>
        </a:solidFill>
        <a:ln>
          <a:noFill/>
        </a:ln>
        <a:effectLst/>
      </dgm:spPr>
    </dgm:pt>
    <dgm:pt modelId="{1C0411BA-7CA4-4945-A7E5-20D5EDE5BE0B}" type="pres">
      <dgm:prSet presAssocID="{5985E8D0-8983-4589-A867-E1BEC55F8065}" presName="arrowWedge3" presStyleLbl="fgSibTrans2D1" presStyleIdx="2" presStyleCnt="4"/>
      <dgm:spPr>
        <a:xfrm>
          <a:off x="3327068" y="179761"/>
          <a:ext cx="4434357" cy="4434357"/>
        </a:xfrm>
        <a:prstGeom prst="circularArrow">
          <a:avLst>
            <a:gd name="adj1" fmla="val 5085"/>
            <a:gd name="adj2" fmla="val 327528"/>
            <a:gd name="adj3" fmla="val 10472472"/>
            <a:gd name="adj4" fmla="val 5400000"/>
            <a:gd name="adj5" fmla="val 5932"/>
          </a:avLst>
        </a:prstGeom>
        <a:solidFill>
          <a:srgbClr val="90ABBE"/>
        </a:solidFill>
        <a:ln>
          <a:noFill/>
        </a:ln>
        <a:effectLst/>
      </dgm:spPr>
    </dgm:pt>
    <dgm:pt modelId="{41AEA1F5-73BC-43B4-817B-E4FE20ADF0FF}" type="pres">
      <dgm:prSet presAssocID="{3E5388A3-7CB0-42D4-8FF2-D1C9AD034351}" presName="arrowWedge4" presStyleLbl="fgSibTrans2D1" presStyleIdx="3" presStyleCnt="4"/>
      <dgm:spPr>
        <a:solidFill>
          <a:srgbClr val="90ABBE"/>
        </a:solidFill>
      </dgm:spPr>
    </dgm:pt>
  </dgm:ptLst>
  <dgm:cxnLst>
    <dgm:cxn modelId="{53C54406-EB8F-4010-AA00-6BD0FBAB5DC9}" type="presOf" srcId="{48B2C8A0-9505-4AFA-812B-810222F708A7}" destId="{AC1321D5-6D57-4DFA-9E08-8AD49D1EC8C4}" srcOrd="0" destOrd="0" presId="urn:microsoft.com/office/officeart/2005/8/layout/cycle8"/>
    <dgm:cxn modelId="{7721CC10-BF10-4DE4-BBB7-A74BE96D1612}" srcId="{50253A93-131F-4CAA-ABA6-6AF800E86DE9}" destId="{48B2C8A0-9505-4AFA-812B-810222F708A7}" srcOrd="1" destOrd="0" parTransId="{156A121D-C396-4302-9FA9-4FE173D8FC63}" sibTransId="{D84F4B9D-913C-4461-8ECD-6D007D710323}"/>
    <dgm:cxn modelId="{4A4ABA11-DFB3-41BA-9D08-7B970E236129}" srcId="{50253A93-131F-4CAA-ABA6-6AF800E86DE9}" destId="{3EC74F18-A252-4ED1-B93F-15F42CDBF952}" srcOrd="3" destOrd="0" parTransId="{09A1DFFF-8BD5-4D00-B35C-C4922937CDC9}" sibTransId="{3E5388A3-7CB0-42D4-8FF2-D1C9AD034351}"/>
    <dgm:cxn modelId="{8EEAD120-EF98-4C80-9AD3-589A18B49DD5}" srcId="{50253A93-131F-4CAA-ABA6-6AF800E86DE9}" destId="{654B0920-220C-4659-B5A4-2AE41B663951}" srcOrd="2" destOrd="0" parTransId="{B49D6BD1-6602-4C92-B73B-AAF190AB42D7}" sibTransId="{5985E8D0-8983-4589-A867-E1BEC55F8065}"/>
    <dgm:cxn modelId="{D1D2ED2C-2F26-4E97-8A32-D43B2C6C4116}" type="presOf" srcId="{50253A93-131F-4CAA-ABA6-6AF800E86DE9}" destId="{DA8B28F8-5974-427F-8B4F-1C3FC8911ECF}" srcOrd="0" destOrd="0" presId="urn:microsoft.com/office/officeart/2005/8/layout/cycle8"/>
    <dgm:cxn modelId="{56CA9934-736D-4638-BC99-990249B994CC}" type="presOf" srcId="{3EC74F18-A252-4ED1-B93F-15F42CDBF952}" destId="{EC28E887-3C26-4EE2-8332-E15AB408C9A1}" srcOrd="0" destOrd="0" presId="urn:microsoft.com/office/officeart/2005/8/layout/cycle8"/>
    <dgm:cxn modelId="{E8C09B44-1E64-4DF5-AC96-B8BB8ED8DD00}" type="presOf" srcId="{9FAF61AE-3232-4430-9495-609643316079}" destId="{E65B57E6-0BE2-4314-A567-5C4A24023DF1}" srcOrd="0" destOrd="0" presId="urn:microsoft.com/office/officeart/2005/8/layout/cycle8"/>
    <dgm:cxn modelId="{7FA7C048-C615-456F-BBC9-739B4BCE3AE1}" type="presOf" srcId="{9FAF61AE-3232-4430-9495-609643316079}" destId="{F447FB4D-8013-427D-807E-CAEFB290DBB6}" srcOrd="1" destOrd="0" presId="urn:microsoft.com/office/officeart/2005/8/layout/cycle8"/>
    <dgm:cxn modelId="{0B550B56-7442-488B-8B1B-47618A88F2E9}" type="presOf" srcId="{48B2C8A0-9505-4AFA-812B-810222F708A7}" destId="{E2E1EBFB-5E7D-4FE4-940C-10C28957E41E}" srcOrd="1" destOrd="0" presId="urn:microsoft.com/office/officeart/2005/8/layout/cycle8"/>
    <dgm:cxn modelId="{93F79EA0-680A-4A09-803C-5A3B4E07D235}" type="presOf" srcId="{654B0920-220C-4659-B5A4-2AE41B663951}" destId="{EF1CEB4A-DB00-4AAC-BEF1-6A8A47A027F3}" srcOrd="1" destOrd="0" presId="urn:microsoft.com/office/officeart/2005/8/layout/cycle8"/>
    <dgm:cxn modelId="{748F85AE-AFAC-4661-8D2F-0626063656A8}" srcId="{50253A93-131F-4CAA-ABA6-6AF800E86DE9}" destId="{9FAF61AE-3232-4430-9495-609643316079}" srcOrd="0" destOrd="0" parTransId="{4044A0A1-2E04-42F2-B4E3-EDA04FBF67FD}" sibTransId="{9EC5168D-A534-4B60-A298-7C85140DC581}"/>
    <dgm:cxn modelId="{12A7C1C9-F3A5-4790-BFEF-E42A94731CB2}" type="presOf" srcId="{654B0920-220C-4659-B5A4-2AE41B663951}" destId="{03C918E7-6BCA-4166-B277-68EF2B8DB523}" srcOrd="0" destOrd="0" presId="urn:microsoft.com/office/officeart/2005/8/layout/cycle8"/>
    <dgm:cxn modelId="{04D3D7FB-1D67-4FC8-B099-9959CD23260F}" type="presOf" srcId="{3EC74F18-A252-4ED1-B93F-15F42CDBF952}" destId="{F8972351-733C-4B73-B842-1FA5CB179DC9}" srcOrd="1" destOrd="0" presId="urn:microsoft.com/office/officeart/2005/8/layout/cycle8"/>
    <dgm:cxn modelId="{ADF267C9-38F9-4C9C-9EC7-DEFC1BBEF7C7}" type="presParOf" srcId="{DA8B28F8-5974-427F-8B4F-1C3FC8911ECF}" destId="{E65B57E6-0BE2-4314-A567-5C4A24023DF1}" srcOrd="0" destOrd="0" presId="urn:microsoft.com/office/officeart/2005/8/layout/cycle8"/>
    <dgm:cxn modelId="{C852DDA4-1E32-4981-9FCE-2998FA63D8B8}" type="presParOf" srcId="{DA8B28F8-5974-427F-8B4F-1C3FC8911ECF}" destId="{C6F3A014-2407-40EA-8111-B32C01CEB4B0}" srcOrd="1" destOrd="0" presId="urn:microsoft.com/office/officeart/2005/8/layout/cycle8"/>
    <dgm:cxn modelId="{1AB1F533-66A8-4B87-821E-076783850B52}" type="presParOf" srcId="{DA8B28F8-5974-427F-8B4F-1C3FC8911ECF}" destId="{C989C25C-34FC-4B5F-8CA8-212BA651AC4A}" srcOrd="2" destOrd="0" presId="urn:microsoft.com/office/officeart/2005/8/layout/cycle8"/>
    <dgm:cxn modelId="{7386487B-7B83-4F68-84EA-6E0AFF5FCB79}" type="presParOf" srcId="{DA8B28F8-5974-427F-8B4F-1C3FC8911ECF}" destId="{F447FB4D-8013-427D-807E-CAEFB290DBB6}" srcOrd="3" destOrd="0" presId="urn:microsoft.com/office/officeart/2005/8/layout/cycle8"/>
    <dgm:cxn modelId="{B0899282-673D-46D4-99C1-D59B21F2E033}" type="presParOf" srcId="{DA8B28F8-5974-427F-8B4F-1C3FC8911ECF}" destId="{AC1321D5-6D57-4DFA-9E08-8AD49D1EC8C4}" srcOrd="4" destOrd="0" presId="urn:microsoft.com/office/officeart/2005/8/layout/cycle8"/>
    <dgm:cxn modelId="{7657417F-DD5A-44E7-ACB0-802C2BD65366}" type="presParOf" srcId="{DA8B28F8-5974-427F-8B4F-1C3FC8911ECF}" destId="{EECD814E-FBCC-437A-AB69-74CBC2C79B60}" srcOrd="5" destOrd="0" presId="urn:microsoft.com/office/officeart/2005/8/layout/cycle8"/>
    <dgm:cxn modelId="{5A9CFAD4-D94E-4C59-A68F-0E01F7800622}" type="presParOf" srcId="{DA8B28F8-5974-427F-8B4F-1C3FC8911ECF}" destId="{9A6E3145-DC21-4146-8C1A-FEE642DC9156}" srcOrd="6" destOrd="0" presId="urn:microsoft.com/office/officeart/2005/8/layout/cycle8"/>
    <dgm:cxn modelId="{6CFF9219-AF21-4DD0-8DF9-5255F2675AC0}" type="presParOf" srcId="{DA8B28F8-5974-427F-8B4F-1C3FC8911ECF}" destId="{E2E1EBFB-5E7D-4FE4-940C-10C28957E41E}" srcOrd="7" destOrd="0" presId="urn:microsoft.com/office/officeart/2005/8/layout/cycle8"/>
    <dgm:cxn modelId="{2CC676D3-5EF1-4BE4-AB16-485C722589AC}" type="presParOf" srcId="{DA8B28F8-5974-427F-8B4F-1C3FC8911ECF}" destId="{03C918E7-6BCA-4166-B277-68EF2B8DB523}" srcOrd="8" destOrd="0" presId="urn:microsoft.com/office/officeart/2005/8/layout/cycle8"/>
    <dgm:cxn modelId="{4EB7628D-11D8-4EDE-9E82-56802B82F1F8}" type="presParOf" srcId="{DA8B28F8-5974-427F-8B4F-1C3FC8911ECF}" destId="{32A4F600-57BE-4783-8FC4-949499FC3FD4}" srcOrd="9" destOrd="0" presId="urn:microsoft.com/office/officeart/2005/8/layout/cycle8"/>
    <dgm:cxn modelId="{751E80D1-068D-49C5-8E55-A550831D3704}" type="presParOf" srcId="{DA8B28F8-5974-427F-8B4F-1C3FC8911ECF}" destId="{F235A14E-B951-4E8C-B946-96D6ABCF91BA}" srcOrd="10" destOrd="0" presId="urn:microsoft.com/office/officeart/2005/8/layout/cycle8"/>
    <dgm:cxn modelId="{A78BCFED-EB2A-43BC-98A0-769C720C6841}" type="presParOf" srcId="{DA8B28F8-5974-427F-8B4F-1C3FC8911ECF}" destId="{EF1CEB4A-DB00-4AAC-BEF1-6A8A47A027F3}" srcOrd="11" destOrd="0" presId="urn:microsoft.com/office/officeart/2005/8/layout/cycle8"/>
    <dgm:cxn modelId="{18547B24-BC14-4102-82BC-C47B837DDD07}" type="presParOf" srcId="{DA8B28F8-5974-427F-8B4F-1C3FC8911ECF}" destId="{EC28E887-3C26-4EE2-8332-E15AB408C9A1}" srcOrd="12" destOrd="0" presId="urn:microsoft.com/office/officeart/2005/8/layout/cycle8"/>
    <dgm:cxn modelId="{257832CF-C3E9-47E3-9057-5A60A47F1E0D}" type="presParOf" srcId="{DA8B28F8-5974-427F-8B4F-1C3FC8911ECF}" destId="{5D7B6969-6FCF-4977-AD7A-77AA9D994504}" srcOrd="13" destOrd="0" presId="urn:microsoft.com/office/officeart/2005/8/layout/cycle8"/>
    <dgm:cxn modelId="{1C99F36D-AA38-48EF-9E38-1B5DAB967970}" type="presParOf" srcId="{DA8B28F8-5974-427F-8B4F-1C3FC8911ECF}" destId="{53644E48-55C8-4C66-B42C-634C4DC59265}" srcOrd="14" destOrd="0" presId="urn:microsoft.com/office/officeart/2005/8/layout/cycle8"/>
    <dgm:cxn modelId="{65F7C3F7-5305-41E1-8181-FB048E8442E6}" type="presParOf" srcId="{DA8B28F8-5974-427F-8B4F-1C3FC8911ECF}" destId="{F8972351-733C-4B73-B842-1FA5CB179DC9}" srcOrd="15" destOrd="0" presId="urn:microsoft.com/office/officeart/2005/8/layout/cycle8"/>
    <dgm:cxn modelId="{095BAB2D-7A72-45CB-B60E-7C6E6BCAC90E}" type="presParOf" srcId="{DA8B28F8-5974-427F-8B4F-1C3FC8911ECF}" destId="{C4856082-4644-4788-BCB1-D093A28F0603}" srcOrd="16" destOrd="0" presId="urn:microsoft.com/office/officeart/2005/8/layout/cycle8"/>
    <dgm:cxn modelId="{BD286D87-AF0E-4850-B079-2DFC8047E70B}" type="presParOf" srcId="{DA8B28F8-5974-427F-8B4F-1C3FC8911ECF}" destId="{0A6B7B0E-4F2E-4F4A-9D80-164683E9D2CD}" srcOrd="17" destOrd="0" presId="urn:microsoft.com/office/officeart/2005/8/layout/cycle8"/>
    <dgm:cxn modelId="{8665FFED-E955-44D4-8046-74F351CD99F2}" type="presParOf" srcId="{DA8B28F8-5974-427F-8B4F-1C3FC8911ECF}" destId="{1C0411BA-7CA4-4945-A7E5-20D5EDE5BE0B}" srcOrd="18" destOrd="0" presId="urn:microsoft.com/office/officeart/2005/8/layout/cycle8"/>
    <dgm:cxn modelId="{FEC4AC2A-5EF5-4750-AF31-6EA1D2CC01C8}" type="presParOf" srcId="{DA8B28F8-5974-427F-8B4F-1C3FC8911ECF}" destId="{41AEA1F5-73BC-43B4-817B-E4FE20ADF0F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5D604-73F5-431B-B479-D5412650BEB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1663193C-D8EB-4A1D-B96A-93180598091D}">
      <dgm:prSet phldrT="[Text]"/>
      <dgm:spPr/>
      <dgm:t>
        <a:bodyPr/>
        <a:lstStyle/>
        <a:p>
          <a:r>
            <a:rPr lang="de-DE" dirty="0">
              <a:solidFill>
                <a:schemeClr val="tx1"/>
              </a:solidFill>
            </a:rPr>
            <a:t>Wandel planen</a:t>
          </a:r>
        </a:p>
      </dgm:t>
    </dgm:pt>
    <dgm:pt modelId="{348FF6CB-5119-403E-A10B-F522759AB1A3}" type="parTrans" cxnId="{4E80F84A-90FE-4153-BF41-0BA6DAB393A2}">
      <dgm:prSet/>
      <dgm:spPr/>
      <dgm:t>
        <a:bodyPr/>
        <a:lstStyle/>
        <a:p>
          <a:endParaRPr lang="de-DE"/>
        </a:p>
      </dgm:t>
    </dgm:pt>
    <dgm:pt modelId="{5F5FFF9E-94E2-446C-A3F0-725EA7D22842}" type="sibTrans" cxnId="{4E80F84A-90FE-4153-BF41-0BA6DAB393A2}">
      <dgm:prSet/>
      <dgm:spPr/>
      <dgm:t>
        <a:bodyPr/>
        <a:lstStyle/>
        <a:p>
          <a:endParaRPr lang="de-DE"/>
        </a:p>
      </dgm:t>
    </dgm:pt>
    <dgm:pt modelId="{4A2BD048-0606-4B9A-B567-966B80965947}">
      <dgm:prSet phldrT="[Text]"/>
      <dgm:spPr/>
      <dgm:t>
        <a:bodyPr/>
        <a:lstStyle/>
        <a:p>
          <a:r>
            <a:rPr lang="de-DE" dirty="0">
              <a:solidFill>
                <a:schemeClr val="tx1"/>
              </a:solidFill>
            </a:rPr>
            <a:t>Ressourcen zur Verfügung stellen und Daten zur Evaluation nutzen.</a:t>
          </a:r>
        </a:p>
      </dgm:t>
    </dgm:pt>
    <dgm:pt modelId="{1CEA9D22-978E-43BB-8B21-D685152FF080}" type="parTrans" cxnId="{FB96600E-52E6-45BC-B247-42D62851B726}">
      <dgm:prSet/>
      <dgm:spPr/>
      <dgm:t>
        <a:bodyPr/>
        <a:lstStyle/>
        <a:p>
          <a:endParaRPr lang="de-DE"/>
        </a:p>
      </dgm:t>
    </dgm:pt>
    <dgm:pt modelId="{4150321C-A621-4393-9DA3-7D2DFECBB1ED}" type="sibTrans" cxnId="{FB96600E-52E6-45BC-B247-42D62851B726}">
      <dgm:prSet/>
      <dgm:spPr/>
      <dgm:t>
        <a:bodyPr/>
        <a:lstStyle/>
        <a:p>
          <a:endParaRPr lang="de-DE"/>
        </a:p>
      </dgm:t>
    </dgm:pt>
    <dgm:pt modelId="{17C38D43-F99E-49BC-A8B7-4057277E12DC}">
      <dgm:prSet phldrT="[Text]"/>
      <dgm:spPr/>
      <dgm:t>
        <a:bodyPr/>
        <a:lstStyle/>
        <a:p>
          <a:r>
            <a:rPr lang="de-DE" dirty="0">
              <a:solidFill>
                <a:schemeClr val="tx1"/>
              </a:solidFill>
            </a:rPr>
            <a:t>Kommunikation und Wissensaustausch ermöglichen.</a:t>
          </a:r>
        </a:p>
      </dgm:t>
    </dgm:pt>
    <dgm:pt modelId="{2FF4EDB7-832B-4D64-8DC3-B0268CB3D8CD}" type="parTrans" cxnId="{9AD2EE18-676A-46C6-8C72-2F7DC396D185}">
      <dgm:prSet/>
      <dgm:spPr/>
      <dgm:t>
        <a:bodyPr/>
        <a:lstStyle/>
        <a:p>
          <a:endParaRPr lang="de-DE"/>
        </a:p>
      </dgm:t>
    </dgm:pt>
    <dgm:pt modelId="{664DB652-4A5A-4DF7-9408-22924F65157F}" type="sibTrans" cxnId="{9AD2EE18-676A-46C6-8C72-2F7DC396D185}">
      <dgm:prSet/>
      <dgm:spPr/>
      <dgm:t>
        <a:bodyPr/>
        <a:lstStyle/>
        <a:p>
          <a:endParaRPr lang="de-DE"/>
        </a:p>
      </dgm:t>
    </dgm:pt>
    <dgm:pt modelId="{645418A6-D443-4EBF-AC0D-2B5923E5DACC}">
      <dgm:prSet phldrT="[Text]"/>
      <dgm:spPr/>
      <dgm:t>
        <a:bodyPr/>
        <a:lstStyle/>
        <a:p>
          <a:r>
            <a:rPr lang="de-DE" dirty="0">
              <a:solidFill>
                <a:schemeClr val="tx1"/>
              </a:solidFill>
            </a:rPr>
            <a:t>Widerstände, Abhängigkeiten und Finanzierungsrisiken antizipieren.</a:t>
          </a:r>
        </a:p>
      </dgm:t>
    </dgm:pt>
    <dgm:pt modelId="{3C53B431-F676-4DC4-91A9-5B174CECCA9C}" type="parTrans" cxnId="{A06C6A32-B4B4-48DC-ABAF-64C7CCFE687A}">
      <dgm:prSet/>
      <dgm:spPr/>
      <dgm:t>
        <a:bodyPr/>
        <a:lstStyle/>
        <a:p>
          <a:endParaRPr lang="de-DE"/>
        </a:p>
      </dgm:t>
    </dgm:pt>
    <dgm:pt modelId="{67D3B471-8D37-4A7B-9E37-149B658B3CDD}" type="sibTrans" cxnId="{A06C6A32-B4B4-48DC-ABAF-64C7CCFE687A}">
      <dgm:prSet/>
      <dgm:spPr/>
      <dgm:t>
        <a:bodyPr/>
        <a:lstStyle/>
        <a:p>
          <a:endParaRPr lang="de-DE"/>
        </a:p>
      </dgm:t>
    </dgm:pt>
    <dgm:pt modelId="{1D8AFB7C-974C-4EAD-84C0-06FD0CF555AB}">
      <dgm:prSet phldrT="[Text]"/>
      <dgm:spPr/>
      <dgm:t>
        <a:bodyPr/>
        <a:lstStyle/>
        <a:p>
          <a:r>
            <a:rPr lang="de-DE" dirty="0">
              <a:solidFill>
                <a:schemeClr val="tx1"/>
              </a:solidFill>
            </a:rPr>
            <a:t>Erfolge feiern</a:t>
          </a:r>
        </a:p>
      </dgm:t>
    </dgm:pt>
    <dgm:pt modelId="{20B9DDB4-EFEE-4FB9-B9E9-E7FEE5745935}" type="parTrans" cxnId="{0C93ACA4-B27C-4188-873B-AEA7215CEA3E}">
      <dgm:prSet/>
      <dgm:spPr/>
      <dgm:t>
        <a:bodyPr/>
        <a:lstStyle/>
        <a:p>
          <a:endParaRPr lang="de-DE"/>
        </a:p>
      </dgm:t>
    </dgm:pt>
    <dgm:pt modelId="{6147FF6C-8F32-48D3-B22A-2C2251BA294A}" type="sibTrans" cxnId="{0C93ACA4-B27C-4188-873B-AEA7215CEA3E}">
      <dgm:prSet/>
      <dgm:spPr/>
      <dgm:t>
        <a:bodyPr/>
        <a:lstStyle/>
        <a:p>
          <a:endParaRPr lang="de-DE"/>
        </a:p>
      </dgm:t>
    </dgm:pt>
    <dgm:pt modelId="{C0EC4CF2-F2BD-4F40-94A2-43D412F192EB}">
      <dgm:prSet phldrT="[Text]"/>
      <dgm:spPr/>
      <dgm:t>
        <a:bodyPr/>
        <a:lstStyle/>
        <a:p>
          <a:r>
            <a:rPr lang="de-DE" dirty="0">
              <a:solidFill>
                <a:schemeClr val="tx1"/>
              </a:solidFill>
            </a:rPr>
            <a:t>Überprüfen, überarbeiten und kontinuierlich verbessern.</a:t>
          </a:r>
        </a:p>
      </dgm:t>
    </dgm:pt>
    <dgm:pt modelId="{C4F7CF51-70D9-4043-9DF3-19D308A1E0DF}" type="parTrans" cxnId="{807C9D3F-AB37-452B-B115-4CFEBE4A09C4}">
      <dgm:prSet/>
      <dgm:spPr/>
      <dgm:t>
        <a:bodyPr/>
        <a:lstStyle/>
        <a:p>
          <a:endParaRPr lang="de-DE"/>
        </a:p>
      </dgm:t>
    </dgm:pt>
    <dgm:pt modelId="{55087C00-4CE8-4894-85B7-6720366C540F}" type="sibTrans" cxnId="{807C9D3F-AB37-452B-B115-4CFEBE4A09C4}">
      <dgm:prSet/>
      <dgm:spPr/>
      <dgm:t>
        <a:bodyPr/>
        <a:lstStyle/>
        <a:p>
          <a:endParaRPr lang="de-DE"/>
        </a:p>
      </dgm:t>
    </dgm:pt>
    <dgm:pt modelId="{76B0B4A6-4398-4E72-8E8C-E9CEEE98EE0E}" type="pres">
      <dgm:prSet presAssocID="{CEF5D604-73F5-431B-B479-D5412650BEB3}" presName="Name0" presStyleCnt="0">
        <dgm:presLayoutVars>
          <dgm:dir/>
          <dgm:resizeHandles val="exact"/>
        </dgm:presLayoutVars>
      </dgm:prSet>
      <dgm:spPr/>
    </dgm:pt>
    <dgm:pt modelId="{4C045693-5A37-47D0-B53B-5233548437BE}" type="pres">
      <dgm:prSet presAssocID="{CEF5D604-73F5-431B-B479-D5412650BEB3}" presName="cycle" presStyleCnt="0"/>
      <dgm:spPr/>
    </dgm:pt>
    <dgm:pt modelId="{7B236F57-4AF1-4BF1-9C9B-EDF181A0EE04}" type="pres">
      <dgm:prSet presAssocID="{1663193C-D8EB-4A1D-B96A-93180598091D}" presName="nodeFirstNode" presStyleLbl="node1" presStyleIdx="0" presStyleCnt="6">
        <dgm:presLayoutVars>
          <dgm:bulletEnabled val="1"/>
        </dgm:presLayoutVars>
      </dgm:prSet>
      <dgm:spPr/>
    </dgm:pt>
    <dgm:pt modelId="{1C8CAF6F-7C00-4BCE-96BB-DB887174E79C}" type="pres">
      <dgm:prSet presAssocID="{5F5FFF9E-94E2-446C-A3F0-725EA7D22842}" presName="sibTransFirstNode" presStyleLbl="bgShp" presStyleIdx="0" presStyleCnt="1"/>
      <dgm:spPr/>
    </dgm:pt>
    <dgm:pt modelId="{F06BBA3E-9D7A-47DB-9C8B-89050BEC8AAF}" type="pres">
      <dgm:prSet presAssocID="{4A2BD048-0606-4B9A-B567-966B80965947}" presName="nodeFollowingNodes" presStyleLbl="node1" presStyleIdx="1" presStyleCnt="6">
        <dgm:presLayoutVars>
          <dgm:bulletEnabled val="1"/>
        </dgm:presLayoutVars>
      </dgm:prSet>
      <dgm:spPr/>
    </dgm:pt>
    <dgm:pt modelId="{7D6FF9B5-92D2-486F-876F-EF5E550CFA3D}" type="pres">
      <dgm:prSet presAssocID="{17C38D43-F99E-49BC-A8B7-4057277E12DC}" presName="nodeFollowingNodes" presStyleLbl="node1" presStyleIdx="2" presStyleCnt="6">
        <dgm:presLayoutVars>
          <dgm:bulletEnabled val="1"/>
        </dgm:presLayoutVars>
      </dgm:prSet>
      <dgm:spPr/>
    </dgm:pt>
    <dgm:pt modelId="{1C1098AC-56EA-4F30-85B5-18DB699A015B}" type="pres">
      <dgm:prSet presAssocID="{645418A6-D443-4EBF-AC0D-2B5923E5DACC}" presName="nodeFollowingNodes" presStyleLbl="node1" presStyleIdx="3" presStyleCnt="6">
        <dgm:presLayoutVars>
          <dgm:bulletEnabled val="1"/>
        </dgm:presLayoutVars>
      </dgm:prSet>
      <dgm:spPr/>
    </dgm:pt>
    <dgm:pt modelId="{78D9A7C2-1D17-4E20-BBC8-3DD3F9DF71FC}" type="pres">
      <dgm:prSet presAssocID="{1D8AFB7C-974C-4EAD-84C0-06FD0CF555AB}" presName="nodeFollowingNodes" presStyleLbl="node1" presStyleIdx="4" presStyleCnt="6">
        <dgm:presLayoutVars>
          <dgm:bulletEnabled val="1"/>
        </dgm:presLayoutVars>
      </dgm:prSet>
      <dgm:spPr/>
    </dgm:pt>
    <dgm:pt modelId="{F13911DD-D193-44E3-902D-D9AAB852A829}" type="pres">
      <dgm:prSet presAssocID="{C0EC4CF2-F2BD-4F40-94A2-43D412F192EB}" presName="nodeFollowingNodes" presStyleLbl="node1" presStyleIdx="5" presStyleCnt="6">
        <dgm:presLayoutVars>
          <dgm:bulletEnabled val="1"/>
        </dgm:presLayoutVars>
      </dgm:prSet>
      <dgm:spPr/>
    </dgm:pt>
  </dgm:ptLst>
  <dgm:cxnLst>
    <dgm:cxn modelId="{41F97A00-C443-427A-A56A-E77EC8F0300A}" type="presOf" srcId="{CEF5D604-73F5-431B-B479-D5412650BEB3}" destId="{76B0B4A6-4398-4E72-8E8C-E9CEEE98EE0E}" srcOrd="0" destOrd="0" presId="urn:microsoft.com/office/officeart/2005/8/layout/cycle3"/>
    <dgm:cxn modelId="{FB96600E-52E6-45BC-B247-42D62851B726}" srcId="{CEF5D604-73F5-431B-B479-D5412650BEB3}" destId="{4A2BD048-0606-4B9A-B567-966B80965947}" srcOrd="1" destOrd="0" parTransId="{1CEA9D22-978E-43BB-8B21-D685152FF080}" sibTransId="{4150321C-A621-4393-9DA3-7D2DFECBB1ED}"/>
    <dgm:cxn modelId="{9AD2EE18-676A-46C6-8C72-2F7DC396D185}" srcId="{CEF5D604-73F5-431B-B479-D5412650BEB3}" destId="{17C38D43-F99E-49BC-A8B7-4057277E12DC}" srcOrd="2" destOrd="0" parTransId="{2FF4EDB7-832B-4D64-8DC3-B0268CB3D8CD}" sibTransId="{664DB652-4A5A-4DF7-9408-22924F65157F}"/>
    <dgm:cxn modelId="{A06C6A32-B4B4-48DC-ABAF-64C7CCFE687A}" srcId="{CEF5D604-73F5-431B-B479-D5412650BEB3}" destId="{645418A6-D443-4EBF-AC0D-2B5923E5DACC}" srcOrd="3" destOrd="0" parTransId="{3C53B431-F676-4DC4-91A9-5B174CECCA9C}" sibTransId="{67D3B471-8D37-4A7B-9E37-149B658B3CDD}"/>
    <dgm:cxn modelId="{807C9D3F-AB37-452B-B115-4CFEBE4A09C4}" srcId="{CEF5D604-73F5-431B-B479-D5412650BEB3}" destId="{C0EC4CF2-F2BD-4F40-94A2-43D412F192EB}" srcOrd="5" destOrd="0" parTransId="{C4F7CF51-70D9-4043-9DF3-19D308A1E0DF}" sibTransId="{55087C00-4CE8-4894-85B7-6720366C540F}"/>
    <dgm:cxn modelId="{3395F641-2322-4922-91A9-70F17706ECAC}" type="presOf" srcId="{645418A6-D443-4EBF-AC0D-2B5923E5DACC}" destId="{1C1098AC-56EA-4F30-85B5-18DB699A015B}" srcOrd="0" destOrd="0" presId="urn:microsoft.com/office/officeart/2005/8/layout/cycle3"/>
    <dgm:cxn modelId="{A21EB363-17C5-4178-99F8-71D8BA355ED6}" type="presOf" srcId="{5F5FFF9E-94E2-446C-A3F0-725EA7D22842}" destId="{1C8CAF6F-7C00-4BCE-96BB-DB887174E79C}" srcOrd="0" destOrd="0" presId="urn:microsoft.com/office/officeart/2005/8/layout/cycle3"/>
    <dgm:cxn modelId="{38212847-AE37-4A18-B93B-C45611550223}" type="presOf" srcId="{C0EC4CF2-F2BD-4F40-94A2-43D412F192EB}" destId="{F13911DD-D193-44E3-902D-D9AAB852A829}" srcOrd="0" destOrd="0" presId="urn:microsoft.com/office/officeart/2005/8/layout/cycle3"/>
    <dgm:cxn modelId="{4E80F84A-90FE-4153-BF41-0BA6DAB393A2}" srcId="{CEF5D604-73F5-431B-B479-D5412650BEB3}" destId="{1663193C-D8EB-4A1D-B96A-93180598091D}" srcOrd="0" destOrd="0" parTransId="{348FF6CB-5119-403E-A10B-F522759AB1A3}" sibTransId="{5F5FFF9E-94E2-446C-A3F0-725EA7D22842}"/>
    <dgm:cxn modelId="{EDE4628B-F813-4771-B26A-1DBB7C942E3F}" type="presOf" srcId="{1663193C-D8EB-4A1D-B96A-93180598091D}" destId="{7B236F57-4AF1-4BF1-9C9B-EDF181A0EE04}" srcOrd="0" destOrd="0" presId="urn:microsoft.com/office/officeart/2005/8/layout/cycle3"/>
    <dgm:cxn modelId="{0C93ACA4-B27C-4188-873B-AEA7215CEA3E}" srcId="{CEF5D604-73F5-431B-B479-D5412650BEB3}" destId="{1D8AFB7C-974C-4EAD-84C0-06FD0CF555AB}" srcOrd="4" destOrd="0" parTransId="{20B9DDB4-EFEE-4FB9-B9E9-E7FEE5745935}" sibTransId="{6147FF6C-8F32-48D3-B22A-2C2251BA294A}"/>
    <dgm:cxn modelId="{71875CBC-936D-4E99-AA13-392DE53C0681}" type="presOf" srcId="{1D8AFB7C-974C-4EAD-84C0-06FD0CF555AB}" destId="{78D9A7C2-1D17-4E20-BBC8-3DD3F9DF71FC}" srcOrd="0" destOrd="0" presId="urn:microsoft.com/office/officeart/2005/8/layout/cycle3"/>
    <dgm:cxn modelId="{BAF603E0-96F1-4B10-AE9C-8810519C2AFC}" type="presOf" srcId="{17C38D43-F99E-49BC-A8B7-4057277E12DC}" destId="{7D6FF9B5-92D2-486F-876F-EF5E550CFA3D}" srcOrd="0" destOrd="0" presId="urn:microsoft.com/office/officeart/2005/8/layout/cycle3"/>
    <dgm:cxn modelId="{673E2FF5-C6F7-441B-B908-90BB0C17D286}" type="presOf" srcId="{4A2BD048-0606-4B9A-B567-966B80965947}" destId="{F06BBA3E-9D7A-47DB-9C8B-89050BEC8AAF}" srcOrd="0" destOrd="0" presId="urn:microsoft.com/office/officeart/2005/8/layout/cycle3"/>
    <dgm:cxn modelId="{CFB9BB07-2CBB-42B3-8659-4271A8159719}" type="presParOf" srcId="{76B0B4A6-4398-4E72-8E8C-E9CEEE98EE0E}" destId="{4C045693-5A37-47D0-B53B-5233548437BE}" srcOrd="0" destOrd="0" presId="urn:microsoft.com/office/officeart/2005/8/layout/cycle3"/>
    <dgm:cxn modelId="{8F0C40BB-C98A-4C48-A31D-F383D70A3115}" type="presParOf" srcId="{4C045693-5A37-47D0-B53B-5233548437BE}" destId="{7B236F57-4AF1-4BF1-9C9B-EDF181A0EE04}" srcOrd="0" destOrd="0" presId="urn:microsoft.com/office/officeart/2005/8/layout/cycle3"/>
    <dgm:cxn modelId="{2BC63208-67A4-471A-B1F8-58D28C673320}" type="presParOf" srcId="{4C045693-5A37-47D0-B53B-5233548437BE}" destId="{1C8CAF6F-7C00-4BCE-96BB-DB887174E79C}" srcOrd="1" destOrd="0" presId="urn:microsoft.com/office/officeart/2005/8/layout/cycle3"/>
    <dgm:cxn modelId="{6E44793D-3A5C-4A81-9311-938419885CF3}" type="presParOf" srcId="{4C045693-5A37-47D0-B53B-5233548437BE}" destId="{F06BBA3E-9D7A-47DB-9C8B-89050BEC8AAF}" srcOrd="2" destOrd="0" presId="urn:microsoft.com/office/officeart/2005/8/layout/cycle3"/>
    <dgm:cxn modelId="{8CE38263-948B-4A50-92F8-9339126E96AD}" type="presParOf" srcId="{4C045693-5A37-47D0-B53B-5233548437BE}" destId="{7D6FF9B5-92D2-486F-876F-EF5E550CFA3D}" srcOrd="3" destOrd="0" presId="urn:microsoft.com/office/officeart/2005/8/layout/cycle3"/>
    <dgm:cxn modelId="{CF56652B-9CF3-440D-B521-8BD1836EB67D}" type="presParOf" srcId="{4C045693-5A37-47D0-B53B-5233548437BE}" destId="{1C1098AC-56EA-4F30-85B5-18DB699A015B}" srcOrd="4" destOrd="0" presId="urn:microsoft.com/office/officeart/2005/8/layout/cycle3"/>
    <dgm:cxn modelId="{0A01368A-D040-4ED8-81EF-4CE27F68A260}" type="presParOf" srcId="{4C045693-5A37-47D0-B53B-5233548437BE}" destId="{78D9A7C2-1D17-4E20-BBC8-3DD3F9DF71FC}" srcOrd="5" destOrd="0" presId="urn:microsoft.com/office/officeart/2005/8/layout/cycle3"/>
    <dgm:cxn modelId="{3A1B3982-BCDD-41C1-BB70-07481F9060E4}" type="presParOf" srcId="{4C045693-5A37-47D0-B53B-5233548437BE}" destId="{F13911DD-D193-44E3-902D-D9AAB852A82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01BCEF-8E1A-484B-AA08-89DA6A35C9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B1B1738B-FEEB-4D0F-9601-F0A89E277265}">
      <dgm:prSet phldrT="[Text]" custT="1"/>
      <dgm:spPr>
        <a:solidFill>
          <a:srgbClr val="3B687F"/>
        </a:solidFill>
        <a:ln>
          <a:solidFill>
            <a:srgbClr val="90ABBE"/>
          </a:solidFill>
        </a:ln>
      </dgm:spPr>
      <dgm:t>
        <a:bodyPr/>
        <a:lstStyle/>
        <a:p>
          <a:r>
            <a:rPr lang="de-DE" sz="1050" b="1" dirty="0"/>
            <a:t>Beurteilung der Einhaltung von rechtlichen Verpflichtungen und anderen Anforderungen (z.B. durch Mitgliedschaften im Branchenverbund).</a:t>
          </a:r>
        </a:p>
      </dgm:t>
    </dgm:pt>
    <dgm:pt modelId="{A768A301-9C62-403B-8AAE-58BF271ABBF9}" type="parTrans" cxnId="{0A480361-BC0C-4B70-A2B3-8CAA15D25F52}">
      <dgm:prSet/>
      <dgm:spPr/>
      <dgm:t>
        <a:bodyPr/>
        <a:lstStyle/>
        <a:p>
          <a:endParaRPr lang="de-DE" sz="1400"/>
        </a:p>
      </dgm:t>
    </dgm:pt>
    <dgm:pt modelId="{75F44DF7-1CB6-48D4-AD67-AA2EFF3A929B}" type="sibTrans" cxnId="{0A480361-BC0C-4B70-A2B3-8CAA15D25F52}">
      <dgm:prSet/>
      <dgm:spPr/>
      <dgm:t>
        <a:bodyPr/>
        <a:lstStyle/>
        <a:p>
          <a:endParaRPr lang="de-DE" sz="1400"/>
        </a:p>
      </dgm:t>
    </dgm:pt>
    <dgm:pt modelId="{9EF7E390-CD57-46E8-ADE8-7A8F648E2D04}">
      <dgm:prSet phldrT="[Text]"/>
      <dgm:spPr/>
      <dgm:t>
        <a:bodyPr/>
        <a:lstStyle/>
        <a:p>
          <a:endParaRPr lang="de-DE"/>
        </a:p>
      </dgm:t>
    </dgm:pt>
    <dgm:pt modelId="{AAFC0D29-DFC5-4862-8F11-752D0CB60B9C}" type="parTrans" cxnId="{7C6B607E-8D14-4EA5-8247-BBE27E6750E8}">
      <dgm:prSet/>
      <dgm:spPr/>
      <dgm:t>
        <a:bodyPr/>
        <a:lstStyle/>
        <a:p>
          <a:endParaRPr lang="de-DE" sz="1400"/>
        </a:p>
      </dgm:t>
    </dgm:pt>
    <dgm:pt modelId="{D374E42F-DAE5-4F92-ACBE-626F7614B6F1}" type="sibTrans" cxnId="{7C6B607E-8D14-4EA5-8247-BBE27E6750E8}">
      <dgm:prSet/>
      <dgm:spPr/>
      <dgm:t>
        <a:bodyPr/>
        <a:lstStyle/>
        <a:p>
          <a:endParaRPr lang="de-DE" sz="1400"/>
        </a:p>
      </dgm:t>
    </dgm:pt>
    <dgm:pt modelId="{2BFDF1C4-360B-4884-8DF7-DFF1837A21D3}">
      <dgm:prSet phldrT="[Text]" phldr="1"/>
      <dgm:spPr/>
      <dgm:t>
        <a:bodyPr/>
        <a:lstStyle/>
        <a:p>
          <a:endParaRPr lang="de-DE" sz="1400" dirty="0"/>
        </a:p>
      </dgm:t>
    </dgm:pt>
    <dgm:pt modelId="{9D83CFC5-5F6B-4D10-919B-6C0974027B25}" type="parTrans" cxnId="{D99184F6-0F24-40A0-965E-795BEFD34A59}">
      <dgm:prSet/>
      <dgm:spPr/>
      <dgm:t>
        <a:bodyPr/>
        <a:lstStyle/>
        <a:p>
          <a:endParaRPr lang="de-DE" sz="1400"/>
        </a:p>
      </dgm:t>
    </dgm:pt>
    <dgm:pt modelId="{807106FD-F0FA-4715-A3C0-74057C90462A}" type="sibTrans" cxnId="{D99184F6-0F24-40A0-965E-795BEFD34A59}">
      <dgm:prSet/>
      <dgm:spPr/>
      <dgm:t>
        <a:bodyPr/>
        <a:lstStyle/>
        <a:p>
          <a:endParaRPr lang="de-DE" sz="1400"/>
        </a:p>
      </dgm:t>
    </dgm:pt>
    <dgm:pt modelId="{0B45B7A0-45EA-4EA0-A116-F18E46A78CA6}">
      <dgm:prSet custT="1"/>
      <dgm:spPr>
        <a:solidFill>
          <a:srgbClr val="3B687F"/>
        </a:solidFill>
        <a:ln>
          <a:solidFill>
            <a:srgbClr val="90ABBE"/>
          </a:solidFill>
        </a:ln>
      </dgm:spPr>
      <dgm:t>
        <a:bodyPr/>
        <a:lstStyle/>
        <a:p>
          <a:r>
            <a:rPr lang="de-DE" sz="1050" b="1" dirty="0"/>
            <a:t>Äußerung von externen interessierten Kreisen, inkl. Beschwerden.</a:t>
          </a:r>
        </a:p>
      </dgm:t>
    </dgm:pt>
    <dgm:pt modelId="{018AFA70-AC4A-40CF-9617-B0A4173D4B95}" type="parTrans" cxnId="{2F1E2511-7B89-4823-A257-97B3C294AE18}">
      <dgm:prSet/>
      <dgm:spPr/>
      <dgm:t>
        <a:bodyPr/>
        <a:lstStyle/>
        <a:p>
          <a:endParaRPr lang="de-DE" sz="1400"/>
        </a:p>
      </dgm:t>
    </dgm:pt>
    <dgm:pt modelId="{3CDAF0A7-7785-4F90-B320-B6C1B1B2A485}" type="sibTrans" cxnId="{2F1E2511-7B89-4823-A257-97B3C294AE18}">
      <dgm:prSet/>
      <dgm:spPr/>
      <dgm:t>
        <a:bodyPr/>
        <a:lstStyle/>
        <a:p>
          <a:endParaRPr lang="de-DE" sz="1400"/>
        </a:p>
      </dgm:t>
    </dgm:pt>
    <dgm:pt modelId="{6E99BBA4-C9FF-44F2-9EB0-86203CADAF75}">
      <dgm:prSet custT="1"/>
      <dgm:spPr>
        <a:solidFill>
          <a:srgbClr val="3B687F"/>
        </a:solidFill>
        <a:ln>
          <a:solidFill>
            <a:srgbClr val="90ABBE"/>
          </a:solidFill>
        </a:ln>
      </dgm:spPr>
      <dgm:t>
        <a:bodyPr/>
        <a:lstStyle/>
        <a:p>
          <a:r>
            <a:rPr lang="de-DE" sz="1050" b="1" dirty="0"/>
            <a:t>Messbare Ergebnisse des betrieblichen Klimaschutzes.</a:t>
          </a:r>
        </a:p>
      </dgm:t>
    </dgm:pt>
    <dgm:pt modelId="{D732C6CC-4747-4226-B705-0F117540CB8F}" type="parTrans" cxnId="{A448AF60-C5EF-4E11-ABB7-4AF76EFAC276}">
      <dgm:prSet/>
      <dgm:spPr/>
      <dgm:t>
        <a:bodyPr/>
        <a:lstStyle/>
        <a:p>
          <a:endParaRPr lang="de-DE" sz="1400"/>
        </a:p>
      </dgm:t>
    </dgm:pt>
    <dgm:pt modelId="{0C4449EF-C87A-4B71-AF96-93BC25AAF0DF}" type="sibTrans" cxnId="{A448AF60-C5EF-4E11-ABB7-4AF76EFAC276}">
      <dgm:prSet/>
      <dgm:spPr/>
      <dgm:t>
        <a:bodyPr/>
        <a:lstStyle/>
        <a:p>
          <a:endParaRPr lang="de-DE" sz="1400"/>
        </a:p>
      </dgm:t>
    </dgm:pt>
    <dgm:pt modelId="{53D5D844-E1BB-4C88-9D2C-30F6F433ADF5}">
      <dgm:prSet custT="1"/>
      <dgm:spPr>
        <a:solidFill>
          <a:srgbClr val="3B687F"/>
        </a:solidFill>
        <a:ln>
          <a:solidFill>
            <a:srgbClr val="90ABBE"/>
          </a:solidFill>
        </a:ln>
      </dgm:spPr>
      <dgm:t>
        <a:bodyPr/>
        <a:lstStyle/>
        <a:p>
          <a:r>
            <a:rPr lang="de-DE" sz="1050" b="1" dirty="0"/>
            <a:t>Erreichter Erfüllungsgrad der Zielsetzungen und Einzelziele.</a:t>
          </a:r>
        </a:p>
      </dgm:t>
    </dgm:pt>
    <dgm:pt modelId="{6D2A4958-A354-43DA-BD06-B25372809072}" type="parTrans" cxnId="{A9EDBFA2-3418-40FB-BEE4-40C0493004C7}">
      <dgm:prSet/>
      <dgm:spPr/>
      <dgm:t>
        <a:bodyPr/>
        <a:lstStyle/>
        <a:p>
          <a:endParaRPr lang="de-DE" sz="1400"/>
        </a:p>
      </dgm:t>
    </dgm:pt>
    <dgm:pt modelId="{9B1E9769-29D6-41E3-8BA9-25858EE22497}" type="sibTrans" cxnId="{A9EDBFA2-3418-40FB-BEE4-40C0493004C7}">
      <dgm:prSet/>
      <dgm:spPr/>
      <dgm:t>
        <a:bodyPr/>
        <a:lstStyle/>
        <a:p>
          <a:endParaRPr lang="de-DE" sz="1400"/>
        </a:p>
      </dgm:t>
    </dgm:pt>
    <dgm:pt modelId="{26129F60-EFCC-47E6-9B09-70E0141D62BE}">
      <dgm:prSet custT="1"/>
      <dgm:spPr>
        <a:solidFill>
          <a:srgbClr val="3B687F"/>
        </a:solidFill>
        <a:ln>
          <a:solidFill>
            <a:srgbClr val="90ABBE"/>
          </a:solidFill>
        </a:ln>
      </dgm:spPr>
      <dgm:t>
        <a:bodyPr/>
        <a:lstStyle/>
        <a:p>
          <a:r>
            <a:rPr lang="de-DE" sz="1050" b="1" dirty="0"/>
            <a:t>Status von Korrektur- und Vorbeugungsmaßnahmen.</a:t>
          </a:r>
        </a:p>
      </dgm:t>
    </dgm:pt>
    <dgm:pt modelId="{B380BC38-AD68-4C75-B04D-A5140E42D169}" type="parTrans" cxnId="{6E48D13A-E485-48C0-BDD5-60A7522E1B45}">
      <dgm:prSet/>
      <dgm:spPr/>
      <dgm:t>
        <a:bodyPr/>
        <a:lstStyle/>
        <a:p>
          <a:endParaRPr lang="de-DE" sz="1400"/>
        </a:p>
      </dgm:t>
    </dgm:pt>
    <dgm:pt modelId="{966E25AB-3D68-4F83-AA0D-088B2908E7FE}" type="sibTrans" cxnId="{6E48D13A-E485-48C0-BDD5-60A7522E1B45}">
      <dgm:prSet/>
      <dgm:spPr/>
      <dgm:t>
        <a:bodyPr/>
        <a:lstStyle/>
        <a:p>
          <a:endParaRPr lang="de-DE" sz="1400"/>
        </a:p>
      </dgm:t>
    </dgm:pt>
    <dgm:pt modelId="{1EF74194-36F3-46A8-BAF4-2C2A3395DBD7}">
      <dgm:prSet custT="1"/>
      <dgm:spPr>
        <a:solidFill>
          <a:srgbClr val="3B687F"/>
        </a:solidFill>
        <a:ln>
          <a:solidFill>
            <a:srgbClr val="90ABBE"/>
          </a:solidFill>
        </a:ln>
      </dgm:spPr>
      <dgm:t>
        <a:bodyPr/>
        <a:lstStyle/>
        <a:p>
          <a:r>
            <a:rPr lang="de-DE" sz="1050" b="1" dirty="0"/>
            <a:t>Folgemaßnahmen von früheren Bewertungen durch das Management.</a:t>
          </a:r>
          <a:endParaRPr lang="de-DE" sz="1050" b="1" dirty="0">
            <a:solidFill>
              <a:srgbClr val="FF0000"/>
            </a:solidFill>
          </a:endParaRPr>
        </a:p>
      </dgm:t>
    </dgm:pt>
    <dgm:pt modelId="{E21E0D3A-4161-4C0E-8AC8-AEC8B8BC6EF5}" type="parTrans" cxnId="{CB4B8E62-98A9-4F0C-A91C-6D810D8253B1}">
      <dgm:prSet/>
      <dgm:spPr/>
      <dgm:t>
        <a:bodyPr/>
        <a:lstStyle/>
        <a:p>
          <a:endParaRPr lang="de-DE" sz="1400"/>
        </a:p>
      </dgm:t>
    </dgm:pt>
    <dgm:pt modelId="{6F3E6547-9BBB-4330-B2FE-A67323347D24}" type="sibTrans" cxnId="{CB4B8E62-98A9-4F0C-A91C-6D810D8253B1}">
      <dgm:prSet/>
      <dgm:spPr/>
      <dgm:t>
        <a:bodyPr/>
        <a:lstStyle/>
        <a:p>
          <a:endParaRPr lang="de-DE" sz="1400"/>
        </a:p>
      </dgm:t>
    </dgm:pt>
    <dgm:pt modelId="{9691AB21-9129-4873-A11B-24F7692E2122}">
      <dgm:prSet custT="1"/>
      <dgm:spPr>
        <a:solidFill>
          <a:srgbClr val="3B687F"/>
        </a:solidFill>
        <a:ln>
          <a:solidFill>
            <a:srgbClr val="90ABBE"/>
          </a:solidFill>
        </a:ln>
      </dgm:spPr>
      <dgm:t>
        <a:bodyPr/>
        <a:lstStyle/>
        <a:p>
          <a:r>
            <a:rPr lang="de-DE" sz="1050" b="1" dirty="0"/>
            <a:t>Sich ändernde Rahmenbedingungen (rechtliche Verpflichtungen und andere Anforderungen) + Verbesserungsvorschläge.</a:t>
          </a:r>
        </a:p>
      </dgm:t>
    </dgm:pt>
    <dgm:pt modelId="{21BC5646-FEFD-46D8-ACFC-D42B14DE44F2}" type="parTrans" cxnId="{5AB99C55-80A5-4AF2-8900-CA78EF21FF09}">
      <dgm:prSet/>
      <dgm:spPr/>
      <dgm:t>
        <a:bodyPr/>
        <a:lstStyle/>
        <a:p>
          <a:endParaRPr lang="de-DE" sz="1400"/>
        </a:p>
      </dgm:t>
    </dgm:pt>
    <dgm:pt modelId="{68A8B4FA-B371-4D5E-8B9D-1186B8DDA6F2}" type="sibTrans" cxnId="{5AB99C55-80A5-4AF2-8900-CA78EF21FF09}">
      <dgm:prSet/>
      <dgm:spPr/>
      <dgm:t>
        <a:bodyPr/>
        <a:lstStyle/>
        <a:p>
          <a:endParaRPr lang="de-DE" sz="1400"/>
        </a:p>
      </dgm:t>
    </dgm:pt>
    <dgm:pt modelId="{8C1742CE-859A-4382-AB49-EAFA5A6F1593}" type="pres">
      <dgm:prSet presAssocID="{3501BCEF-8E1A-484B-AA08-89DA6A35C912}" presName="Name0" presStyleCnt="0">
        <dgm:presLayoutVars>
          <dgm:chMax val="7"/>
          <dgm:chPref val="7"/>
          <dgm:dir/>
        </dgm:presLayoutVars>
      </dgm:prSet>
      <dgm:spPr/>
    </dgm:pt>
    <dgm:pt modelId="{7213856B-0284-4FF3-8E36-393387F605C9}" type="pres">
      <dgm:prSet presAssocID="{3501BCEF-8E1A-484B-AA08-89DA6A35C912}" presName="Name1" presStyleCnt="0"/>
      <dgm:spPr/>
    </dgm:pt>
    <dgm:pt modelId="{C7C4B756-CC69-4C21-BE9E-8E694667937E}" type="pres">
      <dgm:prSet presAssocID="{3501BCEF-8E1A-484B-AA08-89DA6A35C912}" presName="cycle" presStyleCnt="0"/>
      <dgm:spPr/>
    </dgm:pt>
    <dgm:pt modelId="{ECD2EF26-AA1C-4BF1-A3AC-A547FD112C21}" type="pres">
      <dgm:prSet presAssocID="{3501BCEF-8E1A-484B-AA08-89DA6A35C912}" presName="srcNode" presStyleLbl="node1" presStyleIdx="0" presStyleCnt="7"/>
      <dgm:spPr/>
    </dgm:pt>
    <dgm:pt modelId="{5476B7EC-7294-48CE-96D6-160AF65CC61C}" type="pres">
      <dgm:prSet presAssocID="{3501BCEF-8E1A-484B-AA08-89DA6A35C912}" presName="conn" presStyleLbl="parChTrans1D2" presStyleIdx="0" presStyleCnt="1"/>
      <dgm:spPr/>
    </dgm:pt>
    <dgm:pt modelId="{2CD76CF4-448B-4FFE-A50D-119DA7D5A81B}" type="pres">
      <dgm:prSet presAssocID="{3501BCEF-8E1A-484B-AA08-89DA6A35C912}" presName="extraNode" presStyleLbl="node1" presStyleIdx="0" presStyleCnt="7"/>
      <dgm:spPr/>
    </dgm:pt>
    <dgm:pt modelId="{DF620926-FB75-448E-80A5-0201B5AEDED2}" type="pres">
      <dgm:prSet presAssocID="{3501BCEF-8E1A-484B-AA08-89DA6A35C912}" presName="dstNode" presStyleLbl="node1" presStyleIdx="0" presStyleCnt="7"/>
      <dgm:spPr/>
    </dgm:pt>
    <dgm:pt modelId="{7AF8299A-0071-4126-83FB-DDCC96F674DE}" type="pres">
      <dgm:prSet presAssocID="{B1B1738B-FEEB-4D0F-9601-F0A89E277265}" presName="text_1" presStyleLbl="node1" presStyleIdx="0" presStyleCnt="7">
        <dgm:presLayoutVars>
          <dgm:bulletEnabled val="1"/>
        </dgm:presLayoutVars>
      </dgm:prSet>
      <dgm:spPr/>
    </dgm:pt>
    <dgm:pt modelId="{873B103A-5F64-4673-B35C-0F582D0E6833}" type="pres">
      <dgm:prSet presAssocID="{B1B1738B-FEEB-4D0F-9601-F0A89E277265}" presName="accent_1" presStyleCnt="0"/>
      <dgm:spPr/>
    </dgm:pt>
    <dgm:pt modelId="{CC4FE077-5F1A-45DE-BC61-24C6E428D6B5}" type="pres">
      <dgm:prSet presAssocID="{B1B1738B-FEEB-4D0F-9601-F0A89E277265}" presName="accentRepeatNode" presStyleLbl="solidFgAcc1" presStyleIdx="0" presStyleCnt="7"/>
      <dgm:spPr>
        <a:ln>
          <a:solidFill>
            <a:srgbClr val="90ABBE"/>
          </a:solidFill>
        </a:ln>
      </dgm:spPr>
    </dgm:pt>
    <dgm:pt modelId="{87938743-7ABA-410D-AD3F-BBD0582FBE7E}" type="pres">
      <dgm:prSet presAssocID="{0B45B7A0-45EA-4EA0-A116-F18E46A78CA6}" presName="text_2" presStyleLbl="node1" presStyleIdx="1" presStyleCnt="7">
        <dgm:presLayoutVars>
          <dgm:bulletEnabled val="1"/>
        </dgm:presLayoutVars>
      </dgm:prSet>
      <dgm:spPr/>
    </dgm:pt>
    <dgm:pt modelId="{2686B432-D5A7-4CD7-B1DF-89DD6DE27CB9}" type="pres">
      <dgm:prSet presAssocID="{0B45B7A0-45EA-4EA0-A116-F18E46A78CA6}" presName="accent_2" presStyleCnt="0"/>
      <dgm:spPr/>
    </dgm:pt>
    <dgm:pt modelId="{4BF5E144-C945-43E2-AA34-3D3C67B0638E}" type="pres">
      <dgm:prSet presAssocID="{0B45B7A0-45EA-4EA0-A116-F18E46A78CA6}" presName="accentRepeatNode" presStyleLbl="solidFgAcc1" presStyleIdx="1" presStyleCnt="7"/>
      <dgm:spPr>
        <a:ln>
          <a:solidFill>
            <a:srgbClr val="90ABBE"/>
          </a:solidFill>
        </a:ln>
      </dgm:spPr>
    </dgm:pt>
    <dgm:pt modelId="{F7EE7FD0-A430-4148-BD50-15291A373645}" type="pres">
      <dgm:prSet presAssocID="{6E99BBA4-C9FF-44F2-9EB0-86203CADAF75}" presName="text_3" presStyleLbl="node1" presStyleIdx="2" presStyleCnt="7">
        <dgm:presLayoutVars>
          <dgm:bulletEnabled val="1"/>
        </dgm:presLayoutVars>
      </dgm:prSet>
      <dgm:spPr/>
    </dgm:pt>
    <dgm:pt modelId="{741A8B64-DAA4-4A46-8846-2797AA13D800}" type="pres">
      <dgm:prSet presAssocID="{6E99BBA4-C9FF-44F2-9EB0-86203CADAF75}" presName="accent_3" presStyleCnt="0"/>
      <dgm:spPr/>
    </dgm:pt>
    <dgm:pt modelId="{E44936F7-4D7E-45D4-87F9-047E3BFDDDEA}" type="pres">
      <dgm:prSet presAssocID="{6E99BBA4-C9FF-44F2-9EB0-86203CADAF75}" presName="accentRepeatNode" presStyleLbl="solidFgAcc1" presStyleIdx="2" presStyleCnt="7"/>
      <dgm:spPr>
        <a:ln>
          <a:solidFill>
            <a:srgbClr val="90ABBE"/>
          </a:solidFill>
        </a:ln>
      </dgm:spPr>
    </dgm:pt>
    <dgm:pt modelId="{973AFC96-E770-4FAA-A31F-6AD7D31BA1B6}" type="pres">
      <dgm:prSet presAssocID="{53D5D844-E1BB-4C88-9D2C-30F6F433ADF5}" presName="text_4" presStyleLbl="node1" presStyleIdx="3" presStyleCnt="7">
        <dgm:presLayoutVars>
          <dgm:bulletEnabled val="1"/>
        </dgm:presLayoutVars>
      </dgm:prSet>
      <dgm:spPr/>
    </dgm:pt>
    <dgm:pt modelId="{9770346A-FD93-4D69-9E15-A9DA62B7BB9C}" type="pres">
      <dgm:prSet presAssocID="{53D5D844-E1BB-4C88-9D2C-30F6F433ADF5}" presName="accent_4" presStyleCnt="0"/>
      <dgm:spPr/>
    </dgm:pt>
    <dgm:pt modelId="{80324B26-E988-4029-8CD9-357F8B252E65}" type="pres">
      <dgm:prSet presAssocID="{53D5D844-E1BB-4C88-9D2C-30F6F433ADF5}" presName="accentRepeatNode" presStyleLbl="solidFgAcc1" presStyleIdx="3" presStyleCnt="7"/>
      <dgm:spPr>
        <a:ln>
          <a:solidFill>
            <a:srgbClr val="90ABBE"/>
          </a:solidFill>
        </a:ln>
      </dgm:spPr>
    </dgm:pt>
    <dgm:pt modelId="{4F146AE2-3EC6-49BB-9F3D-3B7D92E7F489}" type="pres">
      <dgm:prSet presAssocID="{26129F60-EFCC-47E6-9B09-70E0141D62BE}" presName="text_5" presStyleLbl="node1" presStyleIdx="4" presStyleCnt="7">
        <dgm:presLayoutVars>
          <dgm:bulletEnabled val="1"/>
        </dgm:presLayoutVars>
      </dgm:prSet>
      <dgm:spPr/>
    </dgm:pt>
    <dgm:pt modelId="{5A3E0ECB-5ACF-4CD8-8592-7F28D30540B3}" type="pres">
      <dgm:prSet presAssocID="{26129F60-EFCC-47E6-9B09-70E0141D62BE}" presName="accent_5" presStyleCnt="0"/>
      <dgm:spPr/>
    </dgm:pt>
    <dgm:pt modelId="{009B8DF1-2A9B-4A44-A153-AB8C96099777}" type="pres">
      <dgm:prSet presAssocID="{26129F60-EFCC-47E6-9B09-70E0141D62BE}" presName="accentRepeatNode" presStyleLbl="solidFgAcc1" presStyleIdx="4" presStyleCnt="7"/>
      <dgm:spPr>
        <a:ln>
          <a:solidFill>
            <a:srgbClr val="90ABBE"/>
          </a:solidFill>
        </a:ln>
      </dgm:spPr>
    </dgm:pt>
    <dgm:pt modelId="{E7228D7B-E820-477F-9726-54359BE3C2E3}" type="pres">
      <dgm:prSet presAssocID="{1EF74194-36F3-46A8-BAF4-2C2A3395DBD7}" presName="text_6" presStyleLbl="node1" presStyleIdx="5" presStyleCnt="7">
        <dgm:presLayoutVars>
          <dgm:bulletEnabled val="1"/>
        </dgm:presLayoutVars>
      </dgm:prSet>
      <dgm:spPr/>
    </dgm:pt>
    <dgm:pt modelId="{1F3EFDC8-CCC2-438B-AA70-F074DBC2D677}" type="pres">
      <dgm:prSet presAssocID="{1EF74194-36F3-46A8-BAF4-2C2A3395DBD7}" presName="accent_6" presStyleCnt="0"/>
      <dgm:spPr/>
    </dgm:pt>
    <dgm:pt modelId="{D3B255CB-0ACB-447A-9B5C-887107688E9D}" type="pres">
      <dgm:prSet presAssocID="{1EF74194-36F3-46A8-BAF4-2C2A3395DBD7}" presName="accentRepeatNode" presStyleLbl="solidFgAcc1" presStyleIdx="5" presStyleCnt="7"/>
      <dgm:spPr>
        <a:ln>
          <a:solidFill>
            <a:srgbClr val="90ABBE"/>
          </a:solidFill>
        </a:ln>
      </dgm:spPr>
    </dgm:pt>
    <dgm:pt modelId="{2B2F031F-53C0-4B4F-8243-3CE804D2B426}" type="pres">
      <dgm:prSet presAssocID="{9691AB21-9129-4873-A11B-24F7692E2122}" presName="text_7" presStyleLbl="node1" presStyleIdx="6" presStyleCnt="7">
        <dgm:presLayoutVars>
          <dgm:bulletEnabled val="1"/>
        </dgm:presLayoutVars>
      </dgm:prSet>
      <dgm:spPr/>
    </dgm:pt>
    <dgm:pt modelId="{C6D60727-5505-4B4A-9D89-D4F2CD23AF2A}" type="pres">
      <dgm:prSet presAssocID="{9691AB21-9129-4873-A11B-24F7692E2122}" presName="accent_7" presStyleCnt="0"/>
      <dgm:spPr/>
    </dgm:pt>
    <dgm:pt modelId="{0FFC419A-79FA-478B-9AFB-0226504FCCC6}" type="pres">
      <dgm:prSet presAssocID="{9691AB21-9129-4873-A11B-24F7692E2122}" presName="accentRepeatNode" presStyleLbl="solidFgAcc1" presStyleIdx="6" presStyleCnt="7"/>
      <dgm:spPr>
        <a:ln>
          <a:solidFill>
            <a:srgbClr val="90ABBE"/>
          </a:solidFill>
        </a:ln>
      </dgm:spPr>
    </dgm:pt>
  </dgm:ptLst>
  <dgm:cxnLst>
    <dgm:cxn modelId="{2F1E2511-7B89-4823-A257-97B3C294AE18}" srcId="{3501BCEF-8E1A-484B-AA08-89DA6A35C912}" destId="{0B45B7A0-45EA-4EA0-A116-F18E46A78CA6}" srcOrd="1" destOrd="0" parTransId="{018AFA70-AC4A-40CF-9617-B0A4173D4B95}" sibTransId="{3CDAF0A7-7785-4F90-B320-B6C1B1B2A485}"/>
    <dgm:cxn modelId="{6E48D13A-E485-48C0-BDD5-60A7522E1B45}" srcId="{3501BCEF-8E1A-484B-AA08-89DA6A35C912}" destId="{26129F60-EFCC-47E6-9B09-70E0141D62BE}" srcOrd="4" destOrd="0" parTransId="{B380BC38-AD68-4C75-B04D-A5140E42D169}" sibTransId="{966E25AB-3D68-4F83-AA0D-088B2908E7FE}"/>
    <dgm:cxn modelId="{36434960-FE48-4161-B573-4F308355AE38}" type="presOf" srcId="{6E99BBA4-C9FF-44F2-9EB0-86203CADAF75}" destId="{F7EE7FD0-A430-4148-BD50-15291A373645}" srcOrd="0" destOrd="0" presId="urn:microsoft.com/office/officeart/2008/layout/VerticalCurvedList"/>
    <dgm:cxn modelId="{A448AF60-C5EF-4E11-ABB7-4AF76EFAC276}" srcId="{3501BCEF-8E1A-484B-AA08-89DA6A35C912}" destId="{6E99BBA4-C9FF-44F2-9EB0-86203CADAF75}" srcOrd="2" destOrd="0" parTransId="{D732C6CC-4747-4226-B705-0F117540CB8F}" sibTransId="{0C4449EF-C87A-4B71-AF96-93BC25AAF0DF}"/>
    <dgm:cxn modelId="{0A480361-BC0C-4B70-A2B3-8CAA15D25F52}" srcId="{3501BCEF-8E1A-484B-AA08-89DA6A35C912}" destId="{B1B1738B-FEEB-4D0F-9601-F0A89E277265}" srcOrd="0" destOrd="0" parTransId="{A768A301-9C62-403B-8AAE-58BF271ABBF9}" sibTransId="{75F44DF7-1CB6-48D4-AD67-AA2EFF3A929B}"/>
    <dgm:cxn modelId="{DFAB3A61-762D-4878-A80A-5DA8F2715953}" type="presOf" srcId="{26129F60-EFCC-47E6-9B09-70E0141D62BE}" destId="{4F146AE2-3EC6-49BB-9F3D-3B7D92E7F489}" srcOrd="0" destOrd="0" presId="urn:microsoft.com/office/officeart/2008/layout/VerticalCurvedList"/>
    <dgm:cxn modelId="{CB4B8E62-98A9-4F0C-A91C-6D810D8253B1}" srcId="{3501BCEF-8E1A-484B-AA08-89DA6A35C912}" destId="{1EF74194-36F3-46A8-BAF4-2C2A3395DBD7}" srcOrd="5" destOrd="0" parTransId="{E21E0D3A-4161-4C0E-8AC8-AEC8B8BC6EF5}" sibTransId="{6F3E6547-9BBB-4330-B2FE-A67323347D24}"/>
    <dgm:cxn modelId="{A4B13973-7D33-4285-A181-809F075BF1FB}" type="presOf" srcId="{3501BCEF-8E1A-484B-AA08-89DA6A35C912}" destId="{8C1742CE-859A-4382-AB49-EAFA5A6F1593}" srcOrd="0" destOrd="0" presId="urn:microsoft.com/office/officeart/2008/layout/VerticalCurvedList"/>
    <dgm:cxn modelId="{5AB99C55-80A5-4AF2-8900-CA78EF21FF09}" srcId="{3501BCEF-8E1A-484B-AA08-89DA6A35C912}" destId="{9691AB21-9129-4873-A11B-24F7692E2122}" srcOrd="6" destOrd="0" parTransId="{21BC5646-FEFD-46D8-ACFC-D42B14DE44F2}" sibTransId="{68A8B4FA-B371-4D5E-8B9D-1186B8DDA6F2}"/>
    <dgm:cxn modelId="{90DD1D7B-316C-464E-B23D-BD94DCBDB5E3}" type="presOf" srcId="{75F44DF7-1CB6-48D4-AD67-AA2EFF3A929B}" destId="{5476B7EC-7294-48CE-96D6-160AF65CC61C}" srcOrd="0" destOrd="0" presId="urn:microsoft.com/office/officeart/2008/layout/VerticalCurvedList"/>
    <dgm:cxn modelId="{7C6B607E-8D14-4EA5-8247-BBE27E6750E8}" srcId="{3501BCEF-8E1A-484B-AA08-89DA6A35C912}" destId="{9EF7E390-CD57-46E8-ADE8-7A8F648E2D04}" srcOrd="7" destOrd="0" parTransId="{AAFC0D29-DFC5-4862-8F11-752D0CB60B9C}" sibTransId="{D374E42F-DAE5-4F92-ACBE-626F7614B6F1}"/>
    <dgm:cxn modelId="{C9356C7E-16E4-416C-ACFA-C3E2198E3105}" type="presOf" srcId="{53D5D844-E1BB-4C88-9D2C-30F6F433ADF5}" destId="{973AFC96-E770-4FAA-A31F-6AD7D31BA1B6}" srcOrd="0" destOrd="0" presId="urn:microsoft.com/office/officeart/2008/layout/VerticalCurvedList"/>
    <dgm:cxn modelId="{6CD35BA2-0400-4479-8AC5-FA829C9F6C16}" type="presOf" srcId="{9691AB21-9129-4873-A11B-24F7692E2122}" destId="{2B2F031F-53C0-4B4F-8243-3CE804D2B426}" srcOrd="0" destOrd="0" presId="urn:microsoft.com/office/officeart/2008/layout/VerticalCurvedList"/>
    <dgm:cxn modelId="{A9EDBFA2-3418-40FB-BEE4-40C0493004C7}" srcId="{3501BCEF-8E1A-484B-AA08-89DA6A35C912}" destId="{53D5D844-E1BB-4C88-9D2C-30F6F433ADF5}" srcOrd="3" destOrd="0" parTransId="{6D2A4958-A354-43DA-BD06-B25372809072}" sibTransId="{9B1E9769-29D6-41E3-8BA9-25858EE22497}"/>
    <dgm:cxn modelId="{43BA58BA-B577-40A7-8085-4EA5469838A3}" type="presOf" srcId="{B1B1738B-FEEB-4D0F-9601-F0A89E277265}" destId="{7AF8299A-0071-4126-83FB-DDCC96F674DE}" srcOrd="0" destOrd="0" presId="urn:microsoft.com/office/officeart/2008/layout/VerticalCurvedList"/>
    <dgm:cxn modelId="{48B9A3E2-33A9-4BED-A0E7-CB8189ABCEB9}" type="presOf" srcId="{0B45B7A0-45EA-4EA0-A116-F18E46A78CA6}" destId="{87938743-7ABA-410D-AD3F-BBD0582FBE7E}" srcOrd="0" destOrd="0" presId="urn:microsoft.com/office/officeart/2008/layout/VerticalCurvedList"/>
    <dgm:cxn modelId="{F66CC9E7-A1FC-46A0-9D61-F4A76D40DE70}" type="presOf" srcId="{1EF74194-36F3-46A8-BAF4-2C2A3395DBD7}" destId="{E7228D7B-E820-477F-9726-54359BE3C2E3}" srcOrd="0" destOrd="0" presId="urn:microsoft.com/office/officeart/2008/layout/VerticalCurvedList"/>
    <dgm:cxn modelId="{D99184F6-0F24-40A0-965E-795BEFD34A59}" srcId="{3501BCEF-8E1A-484B-AA08-89DA6A35C912}" destId="{2BFDF1C4-360B-4884-8DF7-DFF1837A21D3}" srcOrd="8" destOrd="0" parTransId="{9D83CFC5-5F6B-4D10-919B-6C0974027B25}" sibTransId="{807106FD-F0FA-4715-A3C0-74057C90462A}"/>
    <dgm:cxn modelId="{970BCFCE-6A00-425B-91A5-7A6987AE539E}" type="presParOf" srcId="{8C1742CE-859A-4382-AB49-EAFA5A6F1593}" destId="{7213856B-0284-4FF3-8E36-393387F605C9}" srcOrd="0" destOrd="0" presId="urn:microsoft.com/office/officeart/2008/layout/VerticalCurvedList"/>
    <dgm:cxn modelId="{40242D5C-C671-4F8E-8FD2-F250EE44B2CE}" type="presParOf" srcId="{7213856B-0284-4FF3-8E36-393387F605C9}" destId="{C7C4B756-CC69-4C21-BE9E-8E694667937E}" srcOrd="0" destOrd="0" presId="urn:microsoft.com/office/officeart/2008/layout/VerticalCurvedList"/>
    <dgm:cxn modelId="{8071CC0C-A9AC-4868-80AC-9EB889CF96A1}" type="presParOf" srcId="{C7C4B756-CC69-4C21-BE9E-8E694667937E}" destId="{ECD2EF26-AA1C-4BF1-A3AC-A547FD112C21}" srcOrd="0" destOrd="0" presId="urn:microsoft.com/office/officeart/2008/layout/VerticalCurvedList"/>
    <dgm:cxn modelId="{57685F21-6819-4CEE-AD11-C3444F7781A9}" type="presParOf" srcId="{C7C4B756-CC69-4C21-BE9E-8E694667937E}" destId="{5476B7EC-7294-48CE-96D6-160AF65CC61C}" srcOrd="1" destOrd="0" presId="urn:microsoft.com/office/officeart/2008/layout/VerticalCurvedList"/>
    <dgm:cxn modelId="{5EF93B15-BDCB-4F45-AAFC-C53123F16B4C}" type="presParOf" srcId="{C7C4B756-CC69-4C21-BE9E-8E694667937E}" destId="{2CD76CF4-448B-4FFE-A50D-119DA7D5A81B}" srcOrd="2" destOrd="0" presId="urn:microsoft.com/office/officeart/2008/layout/VerticalCurvedList"/>
    <dgm:cxn modelId="{EC789218-AA6F-4E8B-B4AB-A8A10E87F684}" type="presParOf" srcId="{C7C4B756-CC69-4C21-BE9E-8E694667937E}" destId="{DF620926-FB75-448E-80A5-0201B5AEDED2}" srcOrd="3" destOrd="0" presId="urn:microsoft.com/office/officeart/2008/layout/VerticalCurvedList"/>
    <dgm:cxn modelId="{5A5E21DE-28F1-46B3-A941-CAE283342193}" type="presParOf" srcId="{7213856B-0284-4FF3-8E36-393387F605C9}" destId="{7AF8299A-0071-4126-83FB-DDCC96F674DE}" srcOrd="1" destOrd="0" presId="urn:microsoft.com/office/officeart/2008/layout/VerticalCurvedList"/>
    <dgm:cxn modelId="{A277DAA6-B720-41DD-92B5-97ADF62457E5}" type="presParOf" srcId="{7213856B-0284-4FF3-8E36-393387F605C9}" destId="{873B103A-5F64-4673-B35C-0F582D0E6833}" srcOrd="2" destOrd="0" presId="urn:microsoft.com/office/officeart/2008/layout/VerticalCurvedList"/>
    <dgm:cxn modelId="{000FE087-C48A-47D3-A83E-44B1EAA34052}" type="presParOf" srcId="{873B103A-5F64-4673-B35C-0F582D0E6833}" destId="{CC4FE077-5F1A-45DE-BC61-24C6E428D6B5}" srcOrd="0" destOrd="0" presId="urn:microsoft.com/office/officeart/2008/layout/VerticalCurvedList"/>
    <dgm:cxn modelId="{9746BA4D-32C4-4A04-A961-A80FD4814020}" type="presParOf" srcId="{7213856B-0284-4FF3-8E36-393387F605C9}" destId="{87938743-7ABA-410D-AD3F-BBD0582FBE7E}" srcOrd="3" destOrd="0" presId="urn:microsoft.com/office/officeart/2008/layout/VerticalCurvedList"/>
    <dgm:cxn modelId="{57B3CD62-CF51-4AA6-9456-5083CCF2535B}" type="presParOf" srcId="{7213856B-0284-4FF3-8E36-393387F605C9}" destId="{2686B432-D5A7-4CD7-B1DF-89DD6DE27CB9}" srcOrd="4" destOrd="0" presId="urn:microsoft.com/office/officeart/2008/layout/VerticalCurvedList"/>
    <dgm:cxn modelId="{AD90F8EA-F9ED-41FB-9B79-D8F2A6306F3D}" type="presParOf" srcId="{2686B432-D5A7-4CD7-B1DF-89DD6DE27CB9}" destId="{4BF5E144-C945-43E2-AA34-3D3C67B0638E}" srcOrd="0" destOrd="0" presId="urn:microsoft.com/office/officeart/2008/layout/VerticalCurvedList"/>
    <dgm:cxn modelId="{43EAC5EB-5628-457A-9F69-A7437371CE83}" type="presParOf" srcId="{7213856B-0284-4FF3-8E36-393387F605C9}" destId="{F7EE7FD0-A430-4148-BD50-15291A373645}" srcOrd="5" destOrd="0" presId="urn:microsoft.com/office/officeart/2008/layout/VerticalCurvedList"/>
    <dgm:cxn modelId="{E43E2AA7-C790-45BE-BE76-BE1A3833BD33}" type="presParOf" srcId="{7213856B-0284-4FF3-8E36-393387F605C9}" destId="{741A8B64-DAA4-4A46-8846-2797AA13D800}" srcOrd="6" destOrd="0" presId="urn:microsoft.com/office/officeart/2008/layout/VerticalCurvedList"/>
    <dgm:cxn modelId="{BF3C7EF3-D735-487A-A5E6-865A1A0BEF97}" type="presParOf" srcId="{741A8B64-DAA4-4A46-8846-2797AA13D800}" destId="{E44936F7-4D7E-45D4-87F9-047E3BFDDDEA}" srcOrd="0" destOrd="0" presId="urn:microsoft.com/office/officeart/2008/layout/VerticalCurvedList"/>
    <dgm:cxn modelId="{91F3878D-EB97-4C25-A131-D122D851D150}" type="presParOf" srcId="{7213856B-0284-4FF3-8E36-393387F605C9}" destId="{973AFC96-E770-4FAA-A31F-6AD7D31BA1B6}" srcOrd="7" destOrd="0" presId="urn:microsoft.com/office/officeart/2008/layout/VerticalCurvedList"/>
    <dgm:cxn modelId="{BAF7DD16-CC01-413D-9CA4-7B407C80FD36}" type="presParOf" srcId="{7213856B-0284-4FF3-8E36-393387F605C9}" destId="{9770346A-FD93-4D69-9E15-A9DA62B7BB9C}" srcOrd="8" destOrd="0" presId="urn:microsoft.com/office/officeart/2008/layout/VerticalCurvedList"/>
    <dgm:cxn modelId="{89986EB1-5683-4551-8578-6BDE779AB1C1}" type="presParOf" srcId="{9770346A-FD93-4D69-9E15-A9DA62B7BB9C}" destId="{80324B26-E988-4029-8CD9-357F8B252E65}" srcOrd="0" destOrd="0" presId="urn:microsoft.com/office/officeart/2008/layout/VerticalCurvedList"/>
    <dgm:cxn modelId="{5FECA777-1FC6-4EC4-8434-883DE3A139B9}" type="presParOf" srcId="{7213856B-0284-4FF3-8E36-393387F605C9}" destId="{4F146AE2-3EC6-49BB-9F3D-3B7D92E7F489}" srcOrd="9" destOrd="0" presId="urn:microsoft.com/office/officeart/2008/layout/VerticalCurvedList"/>
    <dgm:cxn modelId="{DB0FB4A4-B89E-477B-B946-F7583F6AF592}" type="presParOf" srcId="{7213856B-0284-4FF3-8E36-393387F605C9}" destId="{5A3E0ECB-5ACF-4CD8-8592-7F28D30540B3}" srcOrd="10" destOrd="0" presId="urn:microsoft.com/office/officeart/2008/layout/VerticalCurvedList"/>
    <dgm:cxn modelId="{774D269C-A580-4F78-AB29-099308469C0C}" type="presParOf" srcId="{5A3E0ECB-5ACF-4CD8-8592-7F28D30540B3}" destId="{009B8DF1-2A9B-4A44-A153-AB8C96099777}" srcOrd="0" destOrd="0" presId="urn:microsoft.com/office/officeart/2008/layout/VerticalCurvedList"/>
    <dgm:cxn modelId="{40A18A64-0F5D-4158-B761-0797A2D25117}" type="presParOf" srcId="{7213856B-0284-4FF3-8E36-393387F605C9}" destId="{E7228D7B-E820-477F-9726-54359BE3C2E3}" srcOrd="11" destOrd="0" presId="urn:microsoft.com/office/officeart/2008/layout/VerticalCurvedList"/>
    <dgm:cxn modelId="{AA3B4C74-6C85-42A1-8D2B-1F43AA28E90E}" type="presParOf" srcId="{7213856B-0284-4FF3-8E36-393387F605C9}" destId="{1F3EFDC8-CCC2-438B-AA70-F074DBC2D677}" srcOrd="12" destOrd="0" presId="urn:microsoft.com/office/officeart/2008/layout/VerticalCurvedList"/>
    <dgm:cxn modelId="{FEC6FDBE-DBC1-43FC-A3F3-043AD51D02D3}" type="presParOf" srcId="{1F3EFDC8-CCC2-438B-AA70-F074DBC2D677}" destId="{D3B255CB-0ACB-447A-9B5C-887107688E9D}" srcOrd="0" destOrd="0" presId="urn:microsoft.com/office/officeart/2008/layout/VerticalCurvedList"/>
    <dgm:cxn modelId="{5C800F0B-A455-4B94-B055-F95DF22917F8}" type="presParOf" srcId="{7213856B-0284-4FF3-8E36-393387F605C9}" destId="{2B2F031F-53C0-4B4F-8243-3CE804D2B426}" srcOrd="13" destOrd="0" presId="urn:microsoft.com/office/officeart/2008/layout/VerticalCurvedList"/>
    <dgm:cxn modelId="{34F51AC1-1E80-4D89-9D9A-C566E91F8CD1}" type="presParOf" srcId="{7213856B-0284-4FF3-8E36-393387F605C9}" destId="{C6D60727-5505-4B4A-9D89-D4F2CD23AF2A}" srcOrd="14" destOrd="0" presId="urn:microsoft.com/office/officeart/2008/layout/VerticalCurvedList"/>
    <dgm:cxn modelId="{77D7709F-8388-41DE-853D-72F68D5CCA72}" type="presParOf" srcId="{C6D60727-5505-4B4A-9D89-D4F2CD23AF2A}" destId="{0FFC419A-79FA-478B-9AFB-0226504FCCC6}"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50253A93-131F-4CAA-ABA6-6AF800E86DE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de-DE"/>
        </a:p>
      </dgm:t>
    </dgm:pt>
    <dgm:pt modelId="{9FAF61AE-3232-4430-9495-609643316079}">
      <dgm:prSet phldrT="[Text]"/>
      <dgm:spPr>
        <a:solidFill>
          <a:srgbClr val="3B687F"/>
        </a:solidFill>
        <a:ln>
          <a:solidFill>
            <a:srgbClr val="3B687F"/>
          </a:solidFill>
        </a:ln>
      </dgm:spPr>
      <dgm:t>
        <a:bodyPr/>
        <a:lstStyle/>
        <a:p>
          <a:r>
            <a:rPr lang="de-DE" dirty="0"/>
            <a:t>Plan</a:t>
          </a:r>
        </a:p>
        <a:p>
          <a:endParaRPr lang="de-DE" dirty="0"/>
        </a:p>
      </dgm:t>
    </dgm:pt>
    <dgm:pt modelId="{4044A0A1-2E04-42F2-B4E3-EDA04FBF67FD}" type="parTrans" cxnId="{748F85AE-AFAC-4661-8D2F-0626063656A8}">
      <dgm:prSet/>
      <dgm:spPr/>
      <dgm:t>
        <a:bodyPr/>
        <a:lstStyle/>
        <a:p>
          <a:endParaRPr lang="de-DE"/>
        </a:p>
      </dgm:t>
    </dgm:pt>
    <dgm:pt modelId="{9EC5168D-A534-4B60-A298-7C85140DC581}" type="sibTrans" cxnId="{748F85AE-AFAC-4661-8D2F-0626063656A8}">
      <dgm:prSet/>
      <dgm:spPr/>
      <dgm:t>
        <a:bodyPr/>
        <a:lstStyle/>
        <a:p>
          <a:endParaRPr lang="de-DE"/>
        </a:p>
      </dgm:t>
    </dgm:pt>
    <dgm:pt modelId="{48B2C8A0-9505-4AFA-812B-810222F708A7}">
      <dgm:prSet phldrT="[Text]"/>
      <dgm:spPr>
        <a:solidFill>
          <a:srgbClr val="3B687F"/>
        </a:solidFill>
      </dgm:spPr>
      <dgm:t>
        <a:bodyPr/>
        <a:lstStyle/>
        <a:p>
          <a:r>
            <a:rPr lang="de-DE" dirty="0"/>
            <a:t>Do</a:t>
          </a:r>
        </a:p>
      </dgm:t>
    </dgm:pt>
    <dgm:pt modelId="{156A121D-C396-4302-9FA9-4FE173D8FC63}" type="parTrans" cxnId="{7721CC10-BF10-4DE4-BBB7-A74BE96D1612}">
      <dgm:prSet/>
      <dgm:spPr/>
      <dgm:t>
        <a:bodyPr/>
        <a:lstStyle/>
        <a:p>
          <a:endParaRPr lang="de-DE"/>
        </a:p>
      </dgm:t>
    </dgm:pt>
    <dgm:pt modelId="{D84F4B9D-913C-4461-8ECD-6D007D710323}" type="sibTrans" cxnId="{7721CC10-BF10-4DE4-BBB7-A74BE96D1612}">
      <dgm:prSet/>
      <dgm:spPr/>
      <dgm:t>
        <a:bodyPr/>
        <a:lstStyle/>
        <a:p>
          <a:endParaRPr lang="de-DE"/>
        </a:p>
      </dgm:t>
    </dgm:pt>
    <dgm:pt modelId="{3EC74F18-A252-4ED1-B93F-15F42CDBF952}">
      <dgm:prSet phldrT="[Text]"/>
      <dgm:spPr>
        <a:solidFill>
          <a:srgbClr val="F9AA00"/>
        </a:solidFill>
      </dgm:spPr>
      <dgm:t>
        <a:bodyPr/>
        <a:lstStyle/>
        <a:p>
          <a:r>
            <a:rPr lang="de-DE" dirty="0"/>
            <a:t>Act</a:t>
          </a:r>
        </a:p>
        <a:p>
          <a:endParaRPr lang="de-DE" dirty="0"/>
        </a:p>
      </dgm:t>
    </dgm:pt>
    <dgm:pt modelId="{09A1DFFF-8BD5-4D00-B35C-C4922937CDC9}" type="parTrans" cxnId="{4A4ABA11-DFB3-41BA-9D08-7B970E236129}">
      <dgm:prSet/>
      <dgm:spPr/>
      <dgm:t>
        <a:bodyPr/>
        <a:lstStyle/>
        <a:p>
          <a:endParaRPr lang="de-DE"/>
        </a:p>
      </dgm:t>
    </dgm:pt>
    <dgm:pt modelId="{3E5388A3-7CB0-42D4-8FF2-D1C9AD034351}" type="sibTrans" cxnId="{4A4ABA11-DFB3-41BA-9D08-7B970E236129}">
      <dgm:prSet/>
      <dgm:spPr/>
      <dgm:t>
        <a:bodyPr/>
        <a:lstStyle/>
        <a:p>
          <a:endParaRPr lang="de-DE"/>
        </a:p>
      </dgm:t>
    </dgm:pt>
    <dgm:pt modelId="{654B0920-220C-4659-B5A4-2AE41B663951}">
      <dgm:prSet/>
      <dgm:spPr>
        <a:solidFill>
          <a:srgbClr val="3B687F"/>
        </a:solidFill>
      </dgm:spPr>
      <dgm:t>
        <a:bodyPr/>
        <a:lstStyle/>
        <a:p>
          <a:r>
            <a:rPr lang="de-DE" dirty="0"/>
            <a:t>Check</a:t>
          </a:r>
        </a:p>
      </dgm:t>
    </dgm:pt>
    <dgm:pt modelId="{B49D6BD1-6602-4C92-B73B-AAF190AB42D7}" type="parTrans" cxnId="{8EEAD120-EF98-4C80-9AD3-589A18B49DD5}">
      <dgm:prSet/>
      <dgm:spPr/>
      <dgm:t>
        <a:bodyPr/>
        <a:lstStyle/>
        <a:p>
          <a:endParaRPr lang="de-DE"/>
        </a:p>
      </dgm:t>
    </dgm:pt>
    <dgm:pt modelId="{5985E8D0-8983-4589-A867-E1BEC55F8065}" type="sibTrans" cxnId="{8EEAD120-EF98-4C80-9AD3-589A18B49DD5}">
      <dgm:prSet/>
      <dgm:spPr/>
      <dgm:t>
        <a:bodyPr/>
        <a:lstStyle/>
        <a:p>
          <a:endParaRPr lang="de-DE"/>
        </a:p>
      </dgm:t>
    </dgm:pt>
    <dgm:pt modelId="{DA8B28F8-5974-427F-8B4F-1C3FC8911ECF}" type="pres">
      <dgm:prSet presAssocID="{50253A93-131F-4CAA-ABA6-6AF800E86DE9}" presName="compositeShape" presStyleCnt="0">
        <dgm:presLayoutVars>
          <dgm:chMax val="7"/>
          <dgm:dir/>
          <dgm:resizeHandles val="exact"/>
        </dgm:presLayoutVars>
      </dgm:prSet>
      <dgm:spPr/>
    </dgm:pt>
    <dgm:pt modelId="{E65B57E6-0BE2-4314-A567-5C4A24023DF1}" type="pres">
      <dgm:prSet presAssocID="{50253A93-131F-4CAA-ABA6-6AF800E86DE9}" presName="wedge1" presStyleLbl="node1" presStyleIdx="0" presStyleCnt="4"/>
      <dgm:spPr/>
    </dgm:pt>
    <dgm:pt modelId="{C6F3A014-2407-40EA-8111-B32C01CEB4B0}" type="pres">
      <dgm:prSet presAssocID="{50253A93-131F-4CAA-ABA6-6AF800E86DE9}" presName="dummy1a" presStyleCnt="0"/>
      <dgm:spPr/>
    </dgm:pt>
    <dgm:pt modelId="{C989C25C-34FC-4B5F-8CA8-212BA651AC4A}" type="pres">
      <dgm:prSet presAssocID="{50253A93-131F-4CAA-ABA6-6AF800E86DE9}" presName="dummy1b" presStyleCnt="0"/>
      <dgm:spPr/>
    </dgm:pt>
    <dgm:pt modelId="{F447FB4D-8013-427D-807E-CAEFB290DBB6}" type="pres">
      <dgm:prSet presAssocID="{50253A93-131F-4CAA-ABA6-6AF800E86DE9}" presName="wedge1Tx" presStyleLbl="node1" presStyleIdx="0" presStyleCnt="4">
        <dgm:presLayoutVars>
          <dgm:chMax val="0"/>
          <dgm:chPref val="0"/>
          <dgm:bulletEnabled val="1"/>
        </dgm:presLayoutVars>
      </dgm:prSet>
      <dgm:spPr/>
    </dgm:pt>
    <dgm:pt modelId="{AC1321D5-6D57-4DFA-9E08-8AD49D1EC8C4}" type="pres">
      <dgm:prSet presAssocID="{50253A93-131F-4CAA-ABA6-6AF800E86DE9}" presName="wedge2" presStyleLbl="node1" presStyleIdx="1" presStyleCnt="4" custScaleX="95988" custScaleY="97497"/>
      <dgm:spPr/>
    </dgm:pt>
    <dgm:pt modelId="{EECD814E-FBCC-437A-AB69-74CBC2C79B60}" type="pres">
      <dgm:prSet presAssocID="{50253A93-131F-4CAA-ABA6-6AF800E86DE9}" presName="dummy2a" presStyleCnt="0"/>
      <dgm:spPr/>
    </dgm:pt>
    <dgm:pt modelId="{9A6E3145-DC21-4146-8C1A-FEE642DC9156}" type="pres">
      <dgm:prSet presAssocID="{50253A93-131F-4CAA-ABA6-6AF800E86DE9}" presName="dummy2b" presStyleCnt="0"/>
      <dgm:spPr/>
    </dgm:pt>
    <dgm:pt modelId="{E2E1EBFB-5E7D-4FE4-940C-10C28957E41E}" type="pres">
      <dgm:prSet presAssocID="{50253A93-131F-4CAA-ABA6-6AF800E86DE9}" presName="wedge2Tx" presStyleLbl="node1" presStyleIdx="1" presStyleCnt="4">
        <dgm:presLayoutVars>
          <dgm:chMax val="0"/>
          <dgm:chPref val="0"/>
          <dgm:bulletEnabled val="1"/>
        </dgm:presLayoutVars>
      </dgm:prSet>
      <dgm:spPr/>
    </dgm:pt>
    <dgm:pt modelId="{03C918E7-6BCA-4166-B277-68EF2B8DB523}" type="pres">
      <dgm:prSet presAssocID="{50253A93-131F-4CAA-ABA6-6AF800E86DE9}" presName="wedge3" presStyleLbl="node1" presStyleIdx="2" presStyleCnt="4"/>
      <dgm:spPr/>
    </dgm:pt>
    <dgm:pt modelId="{32A4F600-57BE-4783-8FC4-949499FC3FD4}" type="pres">
      <dgm:prSet presAssocID="{50253A93-131F-4CAA-ABA6-6AF800E86DE9}" presName="dummy3a" presStyleCnt="0"/>
      <dgm:spPr/>
    </dgm:pt>
    <dgm:pt modelId="{F235A14E-B951-4E8C-B946-96D6ABCF91BA}" type="pres">
      <dgm:prSet presAssocID="{50253A93-131F-4CAA-ABA6-6AF800E86DE9}" presName="dummy3b" presStyleCnt="0"/>
      <dgm:spPr/>
    </dgm:pt>
    <dgm:pt modelId="{EF1CEB4A-DB00-4AAC-BEF1-6A8A47A027F3}" type="pres">
      <dgm:prSet presAssocID="{50253A93-131F-4CAA-ABA6-6AF800E86DE9}" presName="wedge3Tx" presStyleLbl="node1" presStyleIdx="2" presStyleCnt="4">
        <dgm:presLayoutVars>
          <dgm:chMax val="0"/>
          <dgm:chPref val="0"/>
          <dgm:bulletEnabled val="1"/>
        </dgm:presLayoutVars>
      </dgm:prSet>
      <dgm:spPr/>
    </dgm:pt>
    <dgm:pt modelId="{EC28E887-3C26-4EE2-8332-E15AB408C9A1}" type="pres">
      <dgm:prSet presAssocID="{50253A93-131F-4CAA-ABA6-6AF800E86DE9}" presName="wedge4" presStyleLbl="node1" presStyleIdx="3" presStyleCnt="4"/>
      <dgm:spPr/>
    </dgm:pt>
    <dgm:pt modelId="{5D7B6969-6FCF-4977-AD7A-77AA9D994504}" type="pres">
      <dgm:prSet presAssocID="{50253A93-131F-4CAA-ABA6-6AF800E86DE9}" presName="dummy4a" presStyleCnt="0"/>
      <dgm:spPr/>
    </dgm:pt>
    <dgm:pt modelId="{53644E48-55C8-4C66-B42C-634C4DC59265}" type="pres">
      <dgm:prSet presAssocID="{50253A93-131F-4CAA-ABA6-6AF800E86DE9}" presName="dummy4b" presStyleCnt="0"/>
      <dgm:spPr/>
    </dgm:pt>
    <dgm:pt modelId="{F8972351-733C-4B73-B842-1FA5CB179DC9}" type="pres">
      <dgm:prSet presAssocID="{50253A93-131F-4CAA-ABA6-6AF800E86DE9}" presName="wedge4Tx" presStyleLbl="node1" presStyleIdx="3" presStyleCnt="4">
        <dgm:presLayoutVars>
          <dgm:chMax val="0"/>
          <dgm:chPref val="0"/>
          <dgm:bulletEnabled val="1"/>
        </dgm:presLayoutVars>
      </dgm:prSet>
      <dgm:spPr/>
    </dgm:pt>
    <dgm:pt modelId="{C4856082-4644-4788-BCB1-D093A28F0603}" type="pres">
      <dgm:prSet presAssocID="{9EC5168D-A534-4B60-A298-7C85140DC581}" presName="arrowWedge1" presStyleLbl="fgSibTrans2D1" presStyleIdx="0" presStyleCnt="4"/>
      <dgm:spPr>
        <a:xfrm>
          <a:off x="3459535" y="47294"/>
          <a:ext cx="4434357" cy="4434357"/>
        </a:xfrm>
        <a:prstGeom prst="circularArrow">
          <a:avLst>
            <a:gd name="adj1" fmla="val 5085"/>
            <a:gd name="adj2" fmla="val 327528"/>
            <a:gd name="adj3" fmla="val 21272472"/>
            <a:gd name="adj4" fmla="val 16200000"/>
            <a:gd name="adj5" fmla="val 5932"/>
          </a:avLst>
        </a:prstGeom>
        <a:solidFill>
          <a:srgbClr val="90ABBE"/>
        </a:solidFill>
        <a:ln>
          <a:noFill/>
        </a:ln>
        <a:effectLst/>
      </dgm:spPr>
    </dgm:pt>
    <dgm:pt modelId="{0A6B7B0E-4F2E-4F4A-9D80-164683E9D2CD}" type="pres">
      <dgm:prSet presAssocID="{D84F4B9D-913C-4461-8ECD-6D007D710323}" presName="arrowWedge2" presStyleLbl="fgSibTrans2D1" presStyleIdx="1" presStyleCnt="4"/>
      <dgm:spPr>
        <a:xfrm>
          <a:off x="3459535" y="179761"/>
          <a:ext cx="4434357" cy="4434357"/>
        </a:xfrm>
        <a:prstGeom prst="circularArrow">
          <a:avLst>
            <a:gd name="adj1" fmla="val 5085"/>
            <a:gd name="adj2" fmla="val 327528"/>
            <a:gd name="adj3" fmla="val 5072472"/>
            <a:gd name="adj4" fmla="val 0"/>
            <a:gd name="adj5" fmla="val 5932"/>
          </a:avLst>
        </a:prstGeom>
        <a:solidFill>
          <a:srgbClr val="90ABBE"/>
        </a:solidFill>
        <a:ln>
          <a:noFill/>
        </a:ln>
        <a:effectLst/>
      </dgm:spPr>
    </dgm:pt>
    <dgm:pt modelId="{1C0411BA-7CA4-4945-A7E5-20D5EDE5BE0B}" type="pres">
      <dgm:prSet presAssocID="{5985E8D0-8983-4589-A867-E1BEC55F8065}" presName="arrowWedge3" presStyleLbl="fgSibTrans2D1" presStyleIdx="2" presStyleCnt="4"/>
      <dgm:spPr>
        <a:xfrm>
          <a:off x="3327068" y="179761"/>
          <a:ext cx="4434357" cy="4434357"/>
        </a:xfrm>
        <a:prstGeom prst="circularArrow">
          <a:avLst>
            <a:gd name="adj1" fmla="val 5085"/>
            <a:gd name="adj2" fmla="val 327528"/>
            <a:gd name="adj3" fmla="val 10472472"/>
            <a:gd name="adj4" fmla="val 5400000"/>
            <a:gd name="adj5" fmla="val 5932"/>
          </a:avLst>
        </a:prstGeom>
        <a:solidFill>
          <a:srgbClr val="90ABBE"/>
        </a:solidFill>
        <a:ln>
          <a:noFill/>
        </a:ln>
        <a:effectLst/>
      </dgm:spPr>
    </dgm:pt>
    <dgm:pt modelId="{41AEA1F5-73BC-43B4-817B-E4FE20ADF0FF}" type="pres">
      <dgm:prSet presAssocID="{3E5388A3-7CB0-42D4-8FF2-D1C9AD034351}" presName="arrowWedge4" presStyleLbl="fgSibTrans2D1" presStyleIdx="3" presStyleCnt="4"/>
      <dgm:spPr>
        <a:solidFill>
          <a:srgbClr val="90ABBE"/>
        </a:solidFill>
      </dgm:spPr>
    </dgm:pt>
  </dgm:ptLst>
  <dgm:cxnLst>
    <dgm:cxn modelId="{53C54406-EB8F-4010-AA00-6BD0FBAB5DC9}" type="presOf" srcId="{48B2C8A0-9505-4AFA-812B-810222F708A7}" destId="{AC1321D5-6D57-4DFA-9E08-8AD49D1EC8C4}" srcOrd="0" destOrd="0" presId="urn:microsoft.com/office/officeart/2005/8/layout/cycle8"/>
    <dgm:cxn modelId="{7721CC10-BF10-4DE4-BBB7-A74BE96D1612}" srcId="{50253A93-131F-4CAA-ABA6-6AF800E86DE9}" destId="{48B2C8A0-9505-4AFA-812B-810222F708A7}" srcOrd="1" destOrd="0" parTransId="{156A121D-C396-4302-9FA9-4FE173D8FC63}" sibTransId="{D84F4B9D-913C-4461-8ECD-6D007D710323}"/>
    <dgm:cxn modelId="{4A4ABA11-DFB3-41BA-9D08-7B970E236129}" srcId="{50253A93-131F-4CAA-ABA6-6AF800E86DE9}" destId="{3EC74F18-A252-4ED1-B93F-15F42CDBF952}" srcOrd="3" destOrd="0" parTransId="{09A1DFFF-8BD5-4D00-B35C-C4922937CDC9}" sibTransId="{3E5388A3-7CB0-42D4-8FF2-D1C9AD034351}"/>
    <dgm:cxn modelId="{8EEAD120-EF98-4C80-9AD3-589A18B49DD5}" srcId="{50253A93-131F-4CAA-ABA6-6AF800E86DE9}" destId="{654B0920-220C-4659-B5A4-2AE41B663951}" srcOrd="2" destOrd="0" parTransId="{B49D6BD1-6602-4C92-B73B-AAF190AB42D7}" sibTransId="{5985E8D0-8983-4589-A867-E1BEC55F8065}"/>
    <dgm:cxn modelId="{D1D2ED2C-2F26-4E97-8A32-D43B2C6C4116}" type="presOf" srcId="{50253A93-131F-4CAA-ABA6-6AF800E86DE9}" destId="{DA8B28F8-5974-427F-8B4F-1C3FC8911ECF}" srcOrd="0" destOrd="0" presId="urn:microsoft.com/office/officeart/2005/8/layout/cycle8"/>
    <dgm:cxn modelId="{56CA9934-736D-4638-BC99-990249B994CC}" type="presOf" srcId="{3EC74F18-A252-4ED1-B93F-15F42CDBF952}" destId="{EC28E887-3C26-4EE2-8332-E15AB408C9A1}" srcOrd="0" destOrd="0" presId="urn:microsoft.com/office/officeart/2005/8/layout/cycle8"/>
    <dgm:cxn modelId="{E8C09B44-1E64-4DF5-AC96-B8BB8ED8DD00}" type="presOf" srcId="{9FAF61AE-3232-4430-9495-609643316079}" destId="{E65B57E6-0BE2-4314-A567-5C4A24023DF1}" srcOrd="0" destOrd="0" presId="urn:microsoft.com/office/officeart/2005/8/layout/cycle8"/>
    <dgm:cxn modelId="{7FA7C048-C615-456F-BBC9-739B4BCE3AE1}" type="presOf" srcId="{9FAF61AE-3232-4430-9495-609643316079}" destId="{F447FB4D-8013-427D-807E-CAEFB290DBB6}" srcOrd="1" destOrd="0" presId="urn:microsoft.com/office/officeart/2005/8/layout/cycle8"/>
    <dgm:cxn modelId="{0B550B56-7442-488B-8B1B-47618A88F2E9}" type="presOf" srcId="{48B2C8A0-9505-4AFA-812B-810222F708A7}" destId="{E2E1EBFB-5E7D-4FE4-940C-10C28957E41E}" srcOrd="1" destOrd="0" presId="urn:microsoft.com/office/officeart/2005/8/layout/cycle8"/>
    <dgm:cxn modelId="{93F79EA0-680A-4A09-803C-5A3B4E07D235}" type="presOf" srcId="{654B0920-220C-4659-B5A4-2AE41B663951}" destId="{EF1CEB4A-DB00-4AAC-BEF1-6A8A47A027F3}" srcOrd="1" destOrd="0" presId="urn:microsoft.com/office/officeart/2005/8/layout/cycle8"/>
    <dgm:cxn modelId="{748F85AE-AFAC-4661-8D2F-0626063656A8}" srcId="{50253A93-131F-4CAA-ABA6-6AF800E86DE9}" destId="{9FAF61AE-3232-4430-9495-609643316079}" srcOrd="0" destOrd="0" parTransId="{4044A0A1-2E04-42F2-B4E3-EDA04FBF67FD}" sibTransId="{9EC5168D-A534-4B60-A298-7C85140DC581}"/>
    <dgm:cxn modelId="{12A7C1C9-F3A5-4790-BFEF-E42A94731CB2}" type="presOf" srcId="{654B0920-220C-4659-B5A4-2AE41B663951}" destId="{03C918E7-6BCA-4166-B277-68EF2B8DB523}" srcOrd="0" destOrd="0" presId="urn:microsoft.com/office/officeart/2005/8/layout/cycle8"/>
    <dgm:cxn modelId="{04D3D7FB-1D67-4FC8-B099-9959CD23260F}" type="presOf" srcId="{3EC74F18-A252-4ED1-B93F-15F42CDBF952}" destId="{F8972351-733C-4B73-B842-1FA5CB179DC9}" srcOrd="1" destOrd="0" presId="urn:microsoft.com/office/officeart/2005/8/layout/cycle8"/>
    <dgm:cxn modelId="{ADF267C9-38F9-4C9C-9EC7-DEFC1BBEF7C7}" type="presParOf" srcId="{DA8B28F8-5974-427F-8B4F-1C3FC8911ECF}" destId="{E65B57E6-0BE2-4314-A567-5C4A24023DF1}" srcOrd="0" destOrd="0" presId="urn:microsoft.com/office/officeart/2005/8/layout/cycle8"/>
    <dgm:cxn modelId="{C852DDA4-1E32-4981-9FCE-2998FA63D8B8}" type="presParOf" srcId="{DA8B28F8-5974-427F-8B4F-1C3FC8911ECF}" destId="{C6F3A014-2407-40EA-8111-B32C01CEB4B0}" srcOrd="1" destOrd="0" presId="urn:microsoft.com/office/officeart/2005/8/layout/cycle8"/>
    <dgm:cxn modelId="{1AB1F533-66A8-4B87-821E-076783850B52}" type="presParOf" srcId="{DA8B28F8-5974-427F-8B4F-1C3FC8911ECF}" destId="{C989C25C-34FC-4B5F-8CA8-212BA651AC4A}" srcOrd="2" destOrd="0" presId="urn:microsoft.com/office/officeart/2005/8/layout/cycle8"/>
    <dgm:cxn modelId="{7386487B-7B83-4F68-84EA-6E0AFF5FCB79}" type="presParOf" srcId="{DA8B28F8-5974-427F-8B4F-1C3FC8911ECF}" destId="{F447FB4D-8013-427D-807E-CAEFB290DBB6}" srcOrd="3" destOrd="0" presId="urn:microsoft.com/office/officeart/2005/8/layout/cycle8"/>
    <dgm:cxn modelId="{B0899282-673D-46D4-99C1-D59B21F2E033}" type="presParOf" srcId="{DA8B28F8-5974-427F-8B4F-1C3FC8911ECF}" destId="{AC1321D5-6D57-4DFA-9E08-8AD49D1EC8C4}" srcOrd="4" destOrd="0" presId="urn:microsoft.com/office/officeart/2005/8/layout/cycle8"/>
    <dgm:cxn modelId="{7657417F-DD5A-44E7-ACB0-802C2BD65366}" type="presParOf" srcId="{DA8B28F8-5974-427F-8B4F-1C3FC8911ECF}" destId="{EECD814E-FBCC-437A-AB69-74CBC2C79B60}" srcOrd="5" destOrd="0" presId="urn:microsoft.com/office/officeart/2005/8/layout/cycle8"/>
    <dgm:cxn modelId="{5A9CFAD4-D94E-4C59-A68F-0E01F7800622}" type="presParOf" srcId="{DA8B28F8-5974-427F-8B4F-1C3FC8911ECF}" destId="{9A6E3145-DC21-4146-8C1A-FEE642DC9156}" srcOrd="6" destOrd="0" presId="urn:microsoft.com/office/officeart/2005/8/layout/cycle8"/>
    <dgm:cxn modelId="{6CFF9219-AF21-4DD0-8DF9-5255F2675AC0}" type="presParOf" srcId="{DA8B28F8-5974-427F-8B4F-1C3FC8911ECF}" destId="{E2E1EBFB-5E7D-4FE4-940C-10C28957E41E}" srcOrd="7" destOrd="0" presId="urn:microsoft.com/office/officeart/2005/8/layout/cycle8"/>
    <dgm:cxn modelId="{2CC676D3-5EF1-4BE4-AB16-485C722589AC}" type="presParOf" srcId="{DA8B28F8-5974-427F-8B4F-1C3FC8911ECF}" destId="{03C918E7-6BCA-4166-B277-68EF2B8DB523}" srcOrd="8" destOrd="0" presId="urn:microsoft.com/office/officeart/2005/8/layout/cycle8"/>
    <dgm:cxn modelId="{4EB7628D-11D8-4EDE-9E82-56802B82F1F8}" type="presParOf" srcId="{DA8B28F8-5974-427F-8B4F-1C3FC8911ECF}" destId="{32A4F600-57BE-4783-8FC4-949499FC3FD4}" srcOrd="9" destOrd="0" presId="urn:microsoft.com/office/officeart/2005/8/layout/cycle8"/>
    <dgm:cxn modelId="{751E80D1-068D-49C5-8E55-A550831D3704}" type="presParOf" srcId="{DA8B28F8-5974-427F-8B4F-1C3FC8911ECF}" destId="{F235A14E-B951-4E8C-B946-96D6ABCF91BA}" srcOrd="10" destOrd="0" presId="urn:microsoft.com/office/officeart/2005/8/layout/cycle8"/>
    <dgm:cxn modelId="{A78BCFED-EB2A-43BC-98A0-769C720C6841}" type="presParOf" srcId="{DA8B28F8-5974-427F-8B4F-1C3FC8911ECF}" destId="{EF1CEB4A-DB00-4AAC-BEF1-6A8A47A027F3}" srcOrd="11" destOrd="0" presId="urn:microsoft.com/office/officeart/2005/8/layout/cycle8"/>
    <dgm:cxn modelId="{18547B24-BC14-4102-82BC-C47B837DDD07}" type="presParOf" srcId="{DA8B28F8-5974-427F-8B4F-1C3FC8911ECF}" destId="{EC28E887-3C26-4EE2-8332-E15AB408C9A1}" srcOrd="12" destOrd="0" presId="urn:microsoft.com/office/officeart/2005/8/layout/cycle8"/>
    <dgm:cxn modelId="{257832CF-C3E9-47E3-9057-5A60A47F1E0D}" type="presParOf" srcId="{DA8B28F8-5974-427F-8B4F-1C3FC8911ECF}" destId="{5D7B6969-6FCF-4977-AD7A-77AA9D994504}" srcOrd="13" destOrd="0" presId="urn:microsoft.com/office/officeart/2005/8/layout/cycle8"/>
    <dgm:cxn modelId="{1C99F36D-AA38-48EF-9E38-1B5DAB967970}" type="presParOf" srcId="{DA8B28F8-5974-427F-8B4F-1C3FC8911ECF}" destId="{53644E48-55C8-4C66-B42C-634C4DC59265}" srcOrd="14" destOrd="0" presId="urn:microsoft.com/office/officeart/2005/8/layout/cycle8"/>
    <dgm:cxn modelId="{65F7C3F7-5305-41E1-8181-FB048E8442E6}" type="presParOf" srcId="{DA8B28F8-5974-427F-8B4F-1C3FC8911ECF}" destId="{F8972351-733C-4B73-B842-1FA5CB179DC9}" srcOrd="15" destOrd="0" presId="urn:microsoft.com/office/officeart/2005/8/layout/cycle8"/>
    <dgm:cxn modelId="{095BAB2D-7A72-45CB-B60E-7C6E6BCAC90E}" type="presParOf" srcId="{DA8B28F8-5974-427F-8B4F-1C3FC8911ECF}" destId="{C4856082-4644-4788-BCB1-D093A28F0603}" srcOrd="16" destOrd="0" presId="urn:microsoft.com/office/officeart/2005/8/layout/cycle8"/>
    <dgm:cxn modelId="{BD286D87-AF0E-4850-B079-2DFC8047E70B}" type="presParOf" srcId="{DA8B28F8-5974-427F-8B4F-1C3FC8911ECF}" destId="{0A6B7B0E-4F2E-4F4A-9D80-164683E9D2CD}" srcOrd="17" destOrd="0" presId="urn:microsoft.com/office/officeart/2005/8/layout/cycle8"/>
    <dgm:cxn modelId="{8665FFED-E955-44D4-8046-74F351CD99F2}" type="presParOf" srcId="{DA8B28F8-5974-427F-8B4F-1C3FC8911ECF}" destId="{1C0411BA-7CA4-4945-A7E5-20D5EDE5BE0B}" srcOrd="18" destOrd="0" presId="urn:microsoft.com/office/officeart/2005/8/layout/cycle8"/>
    <dgm:cxn modelId="{FEC4AC2A-5EF5-4750-AF31-6EA1D2CC01C8}" type="presParOf" srcId="{DA8B28F8-5974-427F-8B4F-1C3FC8911ECF}" destId="{41AEA1F5-73BC-43B4-817B-E4FE20ADF0F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501BCEF-8E1A-484B-AA08-89DA6A35C9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B1B1738B-FEEB-4D0F-9601-F0A89E277265}">
      <dgm:prSet phldrT="[Text]"/>
      <dgm:spPr>
        <a:solidFill>
          <a:srgbClr val="3B687F"/>
        </a:solidFill>
        <a:ln>
          <a:solidFill>
            <a:srgbClr val="90ABBE"/>
          </a:solidFill>
        </a:ln>
      </dgm:spPr>
      <dgm:t>
        <a:bodyPr/>
        <a:lstStyle/>
        <a:p>
          <a:r>
            <a:rPr lang="de-DE" b="1" dirty="0"/>
            <a:t>Klimastrategie der Organisation</a:t>
          </a:r>
          <a:r>
            <a:rPr lang="de-DE" dirty="0"/>
            <a:t>. </a:t>
          </a:r>
        </a:p>
      </dgm:t>
    </dgm:pt>
    <dgm:pt modelId="{A768A301-9C62-403B-8AAE-58BF271ABBF9}" type="parTrans" cxnId="{0A480361-BC0C-4B70-A2B3-8CAA15D25F52}">
      <dgm:prSet/>
      <dgm:spPr/>
      <dgm:t>
        <a:bodyPr/>
        <a:lstStyle/>
        <a:p>
          <a:endParaRPr lang="de-DE"/>
        </a:p>
      </dgm:t>
    </dgm:pt>
    <dgm:pt modelId="{75F44DF7-1CB6-48D4-AD67-AA2EFF3A929B}" type="sibTrans" cxnId="{0A480361-BC0C-4B70-A2B3-8CAA15D25F52}">
      <dgm:prSet/>
      <dgm:spPr/>
      <dgm:t>
        <a:bodyPr/>
        <a:lstStyle/>
        <a:p>
          <a:endParaRPr lang="de-DE"/>
        </a:p>
      </dgm:t>
    </dgm:pt>
    <dgm:pt modelId="{9EF7E390-CD57-46E8-ADE8-7A8F648E2D04}">
      <dgm:prSet phldrT="[Text]" phldr="1"/>
      <dgm:spPr/>
      <dgm:t>
        <a:bodyPr/>
        <a:lstStyle/>
        <a:p>
          <a:endParaRPr lang="de-DE"/>
        </a:p>
      </dgm:t>
    </dgm:pt>
    <dgm:pt modelId="{AAFC0D29-DFC5-4862-8F11-752D0CB60B9C}" type="parTrans" cxnId="{7C6B607E-8D14-4EA5-8247-BBE27E6750E8}">
      <dgm:prSet/>
      <dgm:spPr/>
      <dgm:t>
        <a:bodyPr/>
        <a:lstStyle/>
        <a:p>
          <a:endParaRPr lang="de-DE"/>
        </a:p>
      </dgm:t>
    </dgm:pt>
    <dgm:pt modelId="{D374E42F-DAE5-4F92-ACBE-626F7614B6F1}" type="sibTrans" cxnId="{7C6B607E-8D14-4EA5-8247-BBE27E6750E8}">
      <dgm:prSet/>
      <dgm:spPr/>
      <dgm:t>
        <a:bodyPr/>
        <a:lstStyle/>
        <a:p>
          <a:endParaRPr lang="de-DE"/>
        </a:p>
      </dgm:t>
    </dgm:pt>
    <dgm:pt modelId="{2BFDF1C4-360B-4884-8DF7-DFF1837A21D3}">
      <dgm:prSet phldrT="[Text]" phldr="1"/>
      <dgm:spPr/>
      <dgm:t>
        <a:bodyPr/>
        <a:lstStyle/>
        <a:p>
          <a:endParaRPr lang="de-DE" dirty="0"/>
        </a:p>
      </dgm:t>
    </dgm:pt>
    <dgm:pt modelId="{9D83CFC5-5F6B-4D10-919B-6C0974027B25}" type="parTrans" cxnId="{D99184F6-0F24-40A0-965E-795BEFD34A59}">
      <dgm:prSet/>
      <dgm:spPr/>
      <dgm:t>
        <a:bodyPr/>
        <a:lstStyle/>
        <a:p>
          <a:endParaRPr lang="de-DE"/>
        </a:p>
      </dgm:t>
    </dgm:pt>
    <dgm:pt modelId="{807106FD-F0FA-4715-A3C0-74057C90462A}" type="sibTrans" cxnId="{D99184F6-0F24-40A0-965E-795BEFD34A59}">
      <dgm:prSet/>
      <dgm:spPr/>
      <dgm:t>
        <a:bodyPr/>
        <a:lstStyle/>
        <a:p>
          <a:endParaRPr lang="de-DE"/>
        </a:p>
      </dgm:t>
    </dgm:pt>
    <dgm:pt modelId="{0B45B7A0-45EA-4EA0-A116-F18E46A78CA6}">
      <dgm:prSet/>
      <dgm:spPr>
        <a:solidFill>
          <a:srgbClr val="3B687F"/>
        </a:solidFill>
        <a:ln>
          <a:solidFill>
            <a:srgbClr val="90ABBE"/>
          </a:solidFill>
        </a:ln>
      </dgm:spPr>
      <dgm:t>
        <a:bodyPr/>
        <a:lstStyle/>
        <a:p>
          <a:r>
            <a:rPr lang="de-DE" b="1" dirty="0"/>
            <a:t>Klimaziele und -Maßnahmen: Beschreibung der  Klimaziele sowie der gewählten Handlungsschwerpunkte und Herausforderungen</a:t>
          </a:r>
          <a:r>
            <a:rPr lang="de-DE" dirty="0"/>
            <a:t>. </a:t>
          </a:r>
        </a:p>
      </dgm:t>
    </dgm:pt>
    <dgm:pt modelId="{018AFA70-AC4A-40CF-9617-B0A4173D4B95}" type="parTrans" cxnId="{2F1E2511-7B89-4823-A257-97B3C294AE18}">
      <dgm:prSet/>
      <dgm:spPr/>
      <dgm:t>
        <a:bodyPr/>
        <a:lstStyle/>
        <a:p>
          <a:endParaRPr lang="de-DE"/>
        </a:p>
      </dgm:t>
    </dgm:pt>
    <dgm:pt modelId="{3CDAF0A7-7785-4F90-B320-B6C1B1B2A485}" type="sibTrans" cxnId="{2F1E2511-7B89-4823-A257-97B3C294AE18}">
      <dgm:prSet/>
      <dgm:spPr/>
      <dgm:t>
        <a:bodyPr/>
        <a:lstStyle/>
        <a:p>
          <a:endParaRPr lang="de-DE"/>
        </a:p>
      </dgm:t>
    </dgm:pt>
    <dgm:pt modelId="{6E99BBA4-C9FF-44F2-9EB0-86203CADAF75}">
      <dgm:prSet/>
      <dgm:spPr>
        <a:solidFill>
          <a:srgbClr val="3B687F"/>
        </a:solidFill>
        <a:ln>
          <a:solidFill>
            <a:srgbClr val="90ABBE"/>
          </a:solidFill>
        </a:ln>
      </dgm:spPr>
      <dgm:t>
        <a:bodyPr/>
        <a:lstStyle/>
        <a:p>
          <a:r>
            <a:rPr lang="de-DE" b="1" dirty="0"/>
            <a:t>Klimainduzierte Risiken und Chancen mit Bezug zur Geschäftstätigkeit der Organisation.</a:t>
          </a:r>
        </a:p>
      </dgm:t>
    </dgm:pt>
    <dgm:pt modelId="{D732C6CC-4747-4226-B705-0F117540CB8F}" type="parTrans" cxnId="{A448AF60-C5EF-4E11-ABB7-4AF76EFAC276}">
      <dgm:prSet/>
      <dgm:spPr/>
      <dgm:t>
        <a:bodyPr/>
        <a:lstStyle/>
        <a:p>
          <a:endParaRPr lang="de-DE"/>
        </a:p>
      </dgm:t>
    </dgm:pt>
    <dgm:pt modelId="{0C4449EF-C87A-4B71-AF96-93BC25AAF0DF}" type="sibTrans" cxnId="{A448AF60-C5EF-4E11-ABB7-4AF76EFAC276}">
      <dgm:prSet/>
      <dgm:spPr/>
      <dgm:t>
        <a:bodyPr/>
        <a:lstStyle/>
        <a:p>
          <a:endParaRPr lang="de-DE"/>
        </a:p>
      </dgm:t>
    </dgm:pt>
    <dgm:pt modelId="{53D5D844-E1BB-4C88-9D2C-30F6F433ADF5}">
      <dgm:prSet/>
      <dgm:spPr>
        <a:solidFill>
          <a:srgbClr val="3B687F"/>
        </a:solidFill>
        <a:ln>
          <a:solidFill>
            <a:srgbClr val="90ABBE"/>
          </a:solidFill>
        </a:ln>
      </dgm:spPr>
      <dgm:t>
        <a:bodyPr/>
        <a:lstStyle/>
        <a:p>
          <a:r>
            <a:rPr lang="de-DE" b="1" dirty="0"/>
            <a:t>Umgang mit den Risiken und Chancen sowie die Rolle der obersten Leitung. </a:t>
          </a:r>
        </a:p>
      </dgm:t>
    </dgm:pt>
    <dgm:pt modelId="{6D2A4958-A354-43DA-BD06-B25372809072}" type="parTrans" cxnId="{A9EDBFA2-3418-40FB-BEE4-40C0493004C7}">
      <dgm:prSet/>
      <dgm:spPr/>
      <dgm:t>
        <a:bodyPr/>
        <a:lstStyle/>
        <a:p>
          <a:endParaRPr lang="de-DE"/>
        </a:p>
      </dgm:t>
    </dgm:pt>
    <dgm:pt modelId="{9B1E9769-29D6-41E3-8BA9-25858EE22497}" type="sibTrans" cxnId="{A9EDBFA2-3418-40FB-BEE4-40C0493004C7}">
      <dgm:prSet/>
      <dgm:spPr/>
      <dgm:t>
        <a:bodyPr/>
        <a:lstStyle/>
        <a:p>
          <a:endParaRPr lang="de-DE"/>
        </a:p>
      </dgm:t>
    </dgm:pt>
    <dgm:pt modelId="{26129F60-EFCC-47E6-9B09-70E0141D62BE}">
      <dgm:prSet/>
      <dgm:spPr>
        <a:solidFill>
          <a:srgbClr val="3B687F"/>
        </a:solidFill>
        <a:ln>
          <a:solidFill>
            <a:srgbClr val="90ABBE"/>
          </a:solidFill>
        </a:ln>
      </dgm:spPr>
      <dgm:t>
        <a:bodyPr/>
        <a:lstStyle/>
        <a:p>
          <a:r>
            <a:rPr lang="de-DE" b="1" dirty="0"/>
            <a:t>Prozesse zur Bestimmung, Bewertung und Steuerung klimabezogener Risiken und Chancen. </a:t>
          </a:r>
        </a:p>
      </dgm:t>
    </dgm:pt>
    <dgm:pt modelId="{B380BC38-AD68-4C75-B04D-A5140E42D169}" type="parTrans" cxnId="{6E48D13A-E485-48C0-BDD5-60A7522E1B45}">
      <dgm:prSet/>
      <dgm:spPr/>
      <dgm:t>
        <a:bodyPr/>
        <a:lstStyle/>
        <a:p>
          <a:endParaRPr lang="de-DE"/>
        </a:p>
      </dgm:t>
    </dgm:pt>
    <dgm:pt modelId="{966E25AB-3D68-4F83-AA0D-088B2908E7FE}" type="sibTrans" cxnId="{6E48D13A-E485-48C0-BDD5-60A7522E1B45}">
      <dgm:prSet/>
      <dgm:spPr/>
      <dgm:t>
        <a:bodyPr/>
        <a:lstStyle/>
        <a:p>
          <a:endParaRPr lang="de-DE"/>
        </a:p>
      </dgm:t>
    </dgm:pt>
    <dgm:pt modelId="{1EF74194-36F3-46A8-BAF4-2C2A3395DBD7}">
      <dgm:prSet/>
      <dgm:spPr>
        <a:solidFill>
          <a:srgbClr val="3B687F"/>
        </a:solidFill>
        <a:ln>
          <a:solidFill>
            <a:srgbClr val="90ABBE"/>
          </a:solidFill>
        </a:ln>
      </dgm:spPr>
      <dgm:t>
        <a:bodyPr/>
        <a:lstStyle/>
        <a:p>
          <a:r>
            <a:rPr lang="de-DE" b="1" dirty="0"/>
            <a:t>THG-Bilanz nach GHG Protocol (Scope-1 bis -3): Quantitative und qualitative Darstellung der THG-Emissionen sowie der Veränderungen gegenüber den Vorjahren.</a:t>
          </a:r>
          <a:endParaRPr lang="de-DE" b="1" dirty="0">
            <a:solidFill>
              <a:srgbClr val="FF0000"/>
            </a:solidFill>
          </a:endParaRPr>
        </a:p>
      </dgm:t>
    </dgm:pt>
    <dgm:pt modelId="{E21E0D3A-4161-4C0E-8AC8-AEC8B8BC6EF5}" type="parTrans" cxnId="{CB4B8E62-98A9-4F0C-A91C-6D810D8253B1}">
      <dgm:prSet/>
      <dgm:spPr/>
      <dgm:t>
        <a:bodyPr/>
        <a:lstStyle/>
        <a:p>
          <a:endParaRPr lang="de-DE"/>
        </a:p>
      </dgm:t>
    </dgm:pt>
    <dgm:pt modelId="{6F3E6547-9BBB-4330-B2FE-A67323347D24}" type="sibTrans" cxnId="{CB4B8E62-98A9-4F0C-A91C-6D810D8253B1}">
      <dgm:prSet/>
      <dgm:spPr/>
      <dgm:t>
        <a:bodyPr/>
        <a:lstStyle/>
        <a:p>
          <a:endParaRPr lang="de-DE"/>
        </a:p>
      </dgm:t>
    </dgm:pt>
    <dgm:pt modelId="{9691AB21-9129-4873-A11B-24F7692E2122}">
      <dgm:prSet/>
      <dgm:spPr>
        <a:solidFill>
          <a:srgbClr val="3B687F"/>
        </a:solidFill>
        <a:ln>
          <a:solidFill>
            <a:srgbClr val="90ABBE"/>
          </a:solidFill>
        </a:ln>
      </dgm:spPr>
      <dgm:t>
        <a:bodyPr/>
        <a:lstStyle/>
        <a:p>
          <a:r>
            <a:rPr lang="de-DE" b="1" dirty="0"/>
            <a:t>Kompensation (falls vorhanden): Transparente Darstellung der Klimaschutzprojekte, der verwendeten Projektgutschriften sowie der allgemeinen Vorgehensweise zur Kompensation.</a:t>
          </a:r>
        </a:p>
      </dgm:t>
    </dgm:pt>
    <dgm:pt modelId="{21BC5646-FEFD-46D8-ACFC-D42B14DE44F2}" type="parTrans" cxnId="{5AB99C55-80A5-4AF2-8900-CA78EF21FF09}">
      <dgm:prSet/>
      <dgm:spPr/>
      <dgm:t>
        <a:bodyPr/>
        <a:lstStyle/>
        <a:p>
          <a:endParaRPr lang="de-DE"/>
        </a:p>
      </dgm:t>
    </dgm:pt>
    <dgm:pt modelId="{68A8B4FA-B371-4D5E-8B9D-1186B8DDA6F2}" type="sibTrans" cxnId="{5AB99C55-80A5-4AF2-8900-CA78EF21FF09}">
      <dgm:prSet/>
      <dgm:spPr/>
      <dgm:t>
        <a:bodyPr/>
        <a:lstStyle/>
        <a:p>
          <a:endParaRPr lang="de-DE"/>
        </a:p>
      </dgm:t>
    </dgm:pt>
    <dgm:pt modelId="{8C1742CE-859A-4382-AB49-EAFA5A6F1593}" type="pres">
      <dgm:prSet presAssocID="{3501BCEF-8E1A-484B-AA08-89DA6A35C912}" presName="Name0" presStyleCnt="0">
        <dgm:presLayoutVars>
          <dgm:chMax val="7"/>
          <dgm:chPref val="7"/>
          <dgm:dir/>
        </dgm:presLayoutVars>
      </dgm:prSet>
      <dgm:spPr/>
    </dgm:pt>
    <dgm:pt modelId="{7213856B-0284-4FF3-8E36-393387F605C9}" type="pres">
      <dgm:prSet presAssocID="{3501BCEF-8E1A-484B-AA08-89DA6A35C912}" presName="Name1" presStyleCnt="0"/>
      <dgm:spPr/>
    </dgm:pt>
    <dgm:pt modelId="{C7C4B756-CC69-4C21-BE9E-8E694667937E}" type="pres">
      <dgm:prSet presAssocID="{3501BCEF-8E1A-484B-AA08-89DA6A35C912}" presName="cycle" presStyleCnt="0"/>
      <dgm:spPr/>
    </dgm:pt>
    <dgm:pt modelId="{ECD2EF26-AA1C-4BF1-A3AC-A547FD112C21}" type="pres">
      <dgm:prSet presAssocID="{3501BCEF-8E1A-484B-AA08-89DA6A35C912}" presName="srcNode" presStyleLbl="node1" presStyleIdx="0" presStyleCnt="7"/>
      <dgm:spPr/>
    </dgm:pt>
    <dgm:pt modelId="{5476B7EC-7294-48CE-96D6-160AF65CC61C}" type="pres">
      <dgm:prSet presAssocID="{3501BCEF-8E1A-484B-AA08-89DA6A35C912}" presName="conn" presStyleLbl="parChTrans1D2" presStyleIdx="0" presStyleCnt="1"/>
      <dgm:spPr/>
    </dgm:pt>
    <dgm:pt modelId="{2CD76CF4-448B-4FFE-A50D-119DA7D5A81B}" type="pres">
      <dgm:prSet presAssocID="{3501BCEF-8E1A-484B-AA08-89DA6A35C912}" presName="extraNode" presStyleLbl="node1" presStyleIdx="0" presStyleCnt="7"/>
      <dgm:spPr/>
    </dgm:pt>
    <dgm:pt modelId="{DF620926-FB75-448E-80A5-0201B5AEDED2}" type="pres">
      <dgm:prSet presAssocID="{3501BCEF-8E1A-484B-AA08-89DA6A35C912}" presName="dstNode" presStyleLbl="node1" presStyleIdx="0" presStyleCnt="7"/>
      <dgm:spPr/>
    </dgm:pt>
    <dgm:pt modelId="{7AF8299A-0071-4126-83FB-DDCC96F674DE}" type="pres">
      <dgm:prSet presAssocID="{B1B1738B-FEEB-4D0F-9601-F0A89E277265}" presName="text_1" presStyleLbl="node1" presStyleIdx="0" presStyleCnt="7">
        <dgm:presLayoutVars>
          <dgm:bulletEnabled val="1"/>
        </dgm:presLayoutVars>
      </dgm:prSet>
      <dgm:spPr/>
    </dgm:pt>
    <dgm:pt modelId="{873B103A-5F64-4673-B35C-0F582D0E6833}" type="pres">
      <dgm:prSet presAssocID="{B1B1738B-FEEB-4D0F-9601-F0A89E277265}" presName="accent_1" presStyleCnt="0"/>
      <dgm:spPr/>
    </dgm:pt>
    <dgm:pt modelId="{CC4FE077-5F1A-45DE-BC61-24C6E428D6B5}" type="pres">
      <dgm:prSet presAssocID="{B1B1738B-FEEB-4D0F-9601-F0A89E277265}" presName="accentRepeatNode" presStyleLbl="solidFgAcc1" presStyleIdx="0" presStyleCnt="7"/>
      <dgm:spPr>
        <a:ln>
          <a:solidFill>
            <a:srgbClr val="90ABBE"/>
          </a:solidFill>
        </a:ln>
      </dgm:spPr>
    </dgm:pt>
    <dgm:pt modelId="{87938743-7ABA-410D-AD3F-BBD0582FBE7E}" type="pres">
      <dgm:prSet presAssocID="{0B45B7A0-45EA-4EA0-A116-F18E46A78CA6}" presName="text_2" presStyleLbl="node1" presStyleIdx="1" presStyleCnt="7">
        <dgm:presLayoutVars>
          <dgm:bulletEnabled val="1"/>
        </dgm:presLayoutVars>
      </dgm:prSet>
      <dgm:spPr/>
    </dgm:pt>
    <dgm:pt modelId="{2686B432-D5A7-4CD7-B1DF-89DD6DE27CB9}" type="pres">
      <dgm:prSet presAssocID="{0B45B7A0-45EA-4EA0-A116-F18E46A78CA6}" presName="accent_2" presStyleCnt="0"/>
      <dgm:spPr/>
    </dgm:pt>
    <dgm:pt modelId="{4BF5E144-C945-43E2-AA34-3D3C67B0638E}" type="pres">
      <dgm:prSet presAssocID="{0B45B7A0-45EA-4EA0-A116-F18E46A78CA6}" presName="accentRepeatNode" presStyleLbl="solidFgAcc1" presStyleIdx="1" presStyleCnt="7"/>
      <dgm:spPr>
        <a:ln>
          <a:solidFill>
            <a:srgbClr val="90ABBE"/>
          </a:solidFill>
        </a:ln>
      </dgm:spPr>
    </dgm:pt>
    <dgm:pt modelId="{F7EE7FD0-A430-4148-BD50-15291A373645}" type="pres">
      <dgm:prSet presAssocID="{6E99BBA4-C9FF-44F2-9EB0-86203CADAF75}" presName="text_3" presStyleLbl="node1" presStyleIdx="2" presStyleCnt="7">
        <dgm:presLayoutVars>
          <dgm:bulletEnabled val="1"/>
        </dgm:presLayoutVars>
      </dgm:prSet>
      <dgm:spPr/>
    </dgm:pt>
    <dgm:pt modelId="{741A8B64-DAA4-4A46-8846-2797AA13D800}" type="pres">
      <dgm:prSet presAssocID="{6E99BBA4-C9FF-44F2-9EB0-86203CADAF75}" presName="accent_3" presStyleCnt="0"/>
      <dgm:spPr/>
    </dgm:pt>
    <dgm:pt modelId="{E44936F7-4D7E-45D4-87F9-047E3BFDDDEA}" type="pres">
      <dgm:prSet presAssocID="{6E99BBA4-C9FF-44F2-9EB0-86203CADAF75}" presName="accentRepeatNode" presStyleLbl="solidFgAcc1" presStyleIdx="2" presStyleCnt="7"/>
      <dgm:spPr>
        <a:ln>
          <a:solidFill>
            <a:srgbClr val="90ABBE"/>
          </a:solidFill>
        </a:ln>
      </dgm:spPr>
    </dgm:pt>
    <dgm:pt modelId="{973AFC96-E770-4FAA-A31F-6AD7D31BA1B6}" type="pres">
      <dgm:prSet presAssocID="{53D5D844-E1BB-4C88-9D2C-30F6F433ADF5}" presName="text_4" presStyleLbl="node1" presStyleIdx="3" presStyleCnt="7">
        <dgm:presLayoutVars>
          <dgm:bulletEnabled val="1"/>
        </dgm:presLayoutVars>
      </dgm:prSet>
      <dgm:spPr/>
    </dgm:pt>
    <dgm:pt modelId="{9770346A-FD93-4D69-9E15-A9DA62B7BB9C}" type="pres">
      <dgm:prSet presAssocID="{53D5D844-E1BB-4C88-9D2C-30F6F433ADF5}" presName="accent_4" presStyleCnt="0"/>
      <dgm:spPr/>
    </dgm:pt>
    <dgm:pt modelId="{80324B26-E988-4029-8CD9-357F8B252E65}" type="pres">
      <dgm:prSet presAssocID="{53D5D844-E1BB-4C88-9D2C-30F6F433ADF5}" presName="accentRepeatNode" presStyleLbl="solidFgAcc1" presStyleIdx="3" presStyleCnt="7"/>
      <dgm:spPr>
        <a:ln>
          <a:solidFill>
            <a:srgbClr val="90ABBE"/>
          </a:solidFill>
        </a:ln>
      </dgm:spPr>
    </dgm:pt>
    <dgm:pt modelId="{4F146AE2-3EC6-49BB-9F3D-3B7D92E7F489}" type="pres">
      <dgm:prSet presAssocID="{26129F60-EFCC-47E6-9B09-70E0141D62BE}" presName="text_5" presStyleLbl="node1" presStyleIdx="4" presStyleCnt="7">
        <dgm:presLayoutVars>
          <dgm:bulletEnabled val="1"/>
        </dgm:presLayoutVars>
      </dgm:prSet>
      <dgm:spPr/>
    </dgm:pt>
    <dgm:pt modelId="{5A3E0ECB-5ACF-4CD8-8592-7F28D30540B3}" type="pres">
      <dgm:prSet presAssocID="{26129F60-EFCC-47E6-9B09-70E0141D62BE}" presName="accent_5" presStyleCnt="0"/>
      <dgm:spPr/>
    </dgm:pt>
    <dgm:pt modelId="{009B8DF1-2A9B-4A44-A153-AB8C96099777}" type="pres">
      <dgm:prSet presAssocID="{26129F60-EFCC-47E6-9B09-70E0141D62BE}" presName="accentRepeatNode" presStyleLbl="solidFgAcc1" presStyleIdx="4" presStyleCnt="7"/>
      <dgm:spPr>
        <a:ln>
          <a:solidFill>
            <a:srgbClr val="90ABBE"/>
          </a:solidFill>
        </a:ln>
      </dgm:spPr>
    </dgm:pt>
    <dgm:pt modelId="{E7228D7B-E820-477F-9726-54359BE3C2E3}" type="pres">
      <dgm:prSet presAssocID="{1EF74194-36F3-46A8-BAF4-2C2A3395DBD7}" presName="text_6" presStyleLbl="node1" presStyleIdx="5" presStyleCnt="7">
        <dgm:presLayoutVars>
          <dgm:bulletEnabled val="1"/>
        </dgm:presLayoutVars>
      </dgm:prSet>
      <dgm:spPr/>
    </dgm:pt>
    <dgm:pt modelId="{1F3EFDC8-CCC2-438B-AA70-F074DBC2D677}" type="pres">
      <dgm:prSet presAssocID="{1EF74194-36F3-46A8-BAF4-2C2A3395DBD7}" presName="accent_6" presStyleCnt="0"/>
      <dgm:spPr/>
    </dgm:pt>
    <dgm:pt modelId="{D3B255CB-0ACB-447A-9B5C-887107688E9D}" type="pres">
      <dgm:prSet presAssocID="{1EF74194-36F3-46A8-BAF4-2C2A3395DBD7}" presName="accentRepeatNode" presStyleLbl="solidFgAcc1" presStyleIdx="5" presStyleCnt="7"/>
      <dgm:spPr>
        <a:ln>
          <a:solidFill>
            <a:srgbClr val="90ABBE"/>
          </a:solidFill>
        </a:ln>
      </dgm:spPr>
    </dgm:pt>
    <dgm:pt modelId="{2B2F031F-53C0-4B4F-8243-3CE804D2B426}" type="pres">
      <dgm:prSet presAssocID="{9691AB21-9129-4873-A11B-24F7692E2122}" presName="text_7" presStyleLbl="node1" presStyleIdx="6" presStyleCnt="7">
        <dgm:presLayoutVars>
          <dgm:bulletEnabled val="1"/>
        </dgm:presLayoutVars>
      </dgm:prSet>
      <dgm:spPr/>
    </dgm:pt>
    <dgm:pt modelId="{C6D60727-5505-4B4A-9D89-D4F2CD23AF2A}" type="pres">
      <dgm:prSet presAssocID="{9691AB21-9129-4873-A11B-24F7692E2122}" presName="accent_7" presStyleCnt="0"/>
      <dgm:spPr/>
    </dgm:pt>
    <dgm:pt modelId="{0FFC419A-79FA-478B-9AFB-0226504FCCC6}" type="pres">
      <dgm:prSet presAssocID="{9691AB21-9129-4873-A11B-24F7692E2122}" presName="accentRepeatNode" presStyleLbl="solidFgAcc1" presStyleIdx="6" presStyleCnt="7"/>
      <dgm:spPr>
        <a:ln>
          <a:solidFill>
            <a:srgbClr val="90ABBE"/>
          </a:solidFill>
        </a:ln>
      </dgm:spPr>
    </dgm:pt>
  </dgm:ptLst>
  <dgm:cxnLst>
    <dgm:cxn modelId="{2F1E2511-7B89-4823-A257-97B3C294AE18}" srcId="{3501BCEF-8E1A-484B-AA08-89DA6A35C912}" destId="{0B45B7A0-45EA-4EA0-A116-F18E46A78CA6}" srcOrd="1" destOrd="0" parTransId="{018AFA70-AC4A-40CF-9617-B0A4173D4B95}" sibTransId="{3CDAF0A7-7785-4F90-B320-B6C1B1B2A485}"/>
    <dgm:cxn modelId="{6E48D13A-E485-48C0-BDD5-60A7522E1B45}" srcId="{3501BCEF-8E1A-484B-AA08-89DA6A35C912}" destId="{26129F60-EFCC-47E6-9B09-70E0141D62BE}" srcOrd="4" destOrd="0" parTransId="{B380BC38-AD68-4C75-B04D-A5140E42D169}" sibTransId="{966E25AB-3D68-4F83-AA0D-088B2908E7FE}"/>
    <dgm:cxn modelId="{36434960-FE48-4161-B573-4F308355AE38}" type="presOf" srcId="{6E99BBA4-C9FF-44F2-9EB0-86203CADAF75}" destId="{F7EE7FD0-A430-4148-BD50-15291A373645}" srcOrd="0" destOrd="0" presId="urn:microsoft.com/office/officeart/2008/layout/VerticalCurvedList"/>
    <dgm:cxn modelId="{A448AF60-C5EF-4E11-ABB7-4AF76EFAC276}" srcId="{3501BCEF-8E1A-484B-AA08-89DA6A35C912}" destId="{6E99BBA4-C9FF-44F2-9EB0-86203CADAF75}" srcOrd="2" destOrd="0" parTransId="{D732C6CC-4747-4226-B705-0F117540CB8F}" sibTransId="{0C4449EF-C87A-4B71-AF96-93BC25AAF0DF}"/>
    <dgm:cxn modelId="{0A480361-BC0C-4B70-A2B3-8CAA15D25F52}" srcId="{3501BCEF-8E1A-484B-AA08-89DA6A35C912}" destId="{B1B1738B-FEEB-4D0F-9601-F0A89E277265}" srcOrd="0" destOrd="0" parTransId="{A768A301-9C62-403B-8AAE-58BF271ABBF9}" sibTransId="{75F44DF7-1CB6-48D4-AD67-AA2EFF3A929B}"/>
    <dgm:cxn modelId="{DFAB3A61-762D-4878-A80A-5DA8F2715953}" type="presOf" srcId="{26129F60-EFCC-47E6-9B09-70E0141D62BE}" destId="{4F146AE2-3EC6-49BB-9F3D-3B7D92E7F489}" srcOrd="0" destOrd="0" presId="urn:microsoft.com/office/officeart/2008/layout/VerticalCurvedList"/>
    <dgm:cxn modelId="{CB4B8E62-98A9-4F0C-A91C-6D810D8253B1}" srcId="{3501BCEF-8E1A-484B-AA08-89DA6A35C912}" destId="{1EF74194-36F3-46A8-BAF4-2C2A3395DBD7}" srcOrd="5" destOrd="0" parTransId="{E21E0D3A-4161-4C0E-8AC8-AEC8B8BC6EF5}" sibTransId="{6F3E6547-9BBB-4330-B2FE-A67323347D24}"/>
    <dgm:cxn modelId="{A4B13973-7D33-4285-A181-809F075BF1FB}" type="presOf" srcId="{3501BCEF-8E1A-484B-AA08-89DA6A35C912}" destId="{8C1742CE-859A-4382-AB49-EAFA5A6F1593}" srcOrd="0" destOrd="0" presId="urn:microsoft.com/office/officeart/2008/layout/VerticalCurvedList"/>
    <dgm:cxn modelId="{5AB99C55-80A5-4AF2-8900-CA78EF21FF09}" srcId="{3501BCEF-8E1A-484B-AA08-89DA6A35C912}" destId="{9691AB21-9129-4873-A11B-24F7692E2122}" srcOrd="6" destOrd="0" parTransId="{21BC5646-FEFD-46D8-ACFC-D42B14DE44F2}" sibTransId="{68A8B4FA-B371-4D5E-8B9D-1186B8DDA6F2}"/>
    <dgm:cxn modelId="{90DD1D7B-316C-464E-B23D-BD94DCBDB5E3}" type="presOf" srcId="{75F44DF7-1CB6-48D4-AD67-AA2EFF3A929B}" destId="{5476B7EC-7294-48CE-96D6-160AF65CC61C}" srcOrd="0" destOrd="0" presId="urn:microsoft.com/office/officeart/2008/layout/VerticalCurvedList"/>
    <dgm:cxn modelId="{7C6B607E-8D14-4EA5-8247-BBE27E6750E8}" srcId="{3501BCEF-8E1A-484B-AA08-89DA6A35C912}" destId="{9EF7E390-CD57-46E8-ADE8-7A8F648E2D04}" srcOrd="7" destOrd="0" parTransId="{AAFC0D29-DFC5-4862-8F11-752D0CB60B9C}" sibTransId="{D374E42F-DAE5-4F92-ACBE-626F7614B6F1}"/>
    <dgm:cxn modelId="{C9356C7E-16E4-416C-ACFA-C3E2198E3105}" type="presOf" srcId="{53D5D844-E1BB-4C88-9D2C-30F6F433ADF5}" destId="{973AFC96-E770-4FAA-A31F-6AD7D31BA1B6}" srcOrd="0" destOrd="0" presId="urn:microsoft.com/office/officeart/2008/layout/VerticalCurvedList"/>
    <dgm:cxn modelId="{6CD35BA2-0400-4479-8AC5-FA829C9F6C16}" type="presOf" srcId="{9691AB21-9129-4873-A11B-24F7692E2122}" destId="{2B2F031F-53C0-4B4F-8243-3CE804D2B426}" srcOrd="0" destOrd="0" presId="urn:microsoft.com/office/officeart/2008/layout/VerticalCurvedList"/>
    <dgm:cxn modelId="{A9EDBFA2-3418-40FB-BEE4-40C0493004C7}" srcId="{3501BCEF-8E1A-484B-AA08-89DA6A35C912}" destId="{53D5D844-E1BB-4C88-9D2C-30F6F433ADF5}" srcOrd="3" destOrd="0" parTransId="{6D2A4958-A354-43DA-BD06-B25372809072}" sibTransId="{9B1E9769-29D6-41E3-8BA9-25858EE22497}"/>
    <dgm:cxn modelId="{43BA58BA-B577-40A7-8085-4EA5469838A3}" type="presOf" srcId="{B1B1738B-FEEB-4D0F-9601-F0A89E277265}" destId="{7AF8299A-0071-4126-83FB-DDCC96F674DE}" srcOrd="0" destOrd="0" presId="urn:microsoft.com/office/officeart/2008/layout/VerticalCurvedList"/>
    <dgm:cxn modelId="{48B9A3E2-33A9-4BED-A0E7-CB8189ABCEB9}" type="presOf" srcId="{0B45B7A0-45EA-4EA0-A116-F18E46A78CA6}" destId="{87938743-7ABA-410D-AD3F-BBD0582FBE7E}" srcOrd="0" destOrd="0" presId="urn:microsoft.com/office/officeart/2008/layout/VerticalCurvedList"/>
    <dgm:cxn modelId="{F66CC9E7-A1FC-46A0-9D61-F4A76D40DE70}" type="presOf" srcId="{1EF74194-36F3-46A8-BAF4-2C2A3395DBD7}" destId="{E7228D7B-E820-477F-9726-54359BE3C2E3}" srcOrd="0" destOrd="0" presId="urn:microsoft.com/office/officeart/2008/layout/VerticalCurvedList"/>
    <dgm:cxn modelId="{D99184F6-0F24-40A0-965E-795BEFD34A59}" srcId="{3501BCEF-8E1A-484B-AA08-89DA6A35C912}" destId="{2BFDF1C4-360B-4884-8DF7-DFF1837A21D3}" srcOrd="8" destOrd="0" parTransId="{9D83CFC5-5F6B-4D10-919B-6C0974027B25}" sibTransId="{807106FD-F0FA-4715-A3C0-74057C90462A}"/>
    <dgm:cxn modelId="{970BCFCE-6A00-425B-91A5-7A6987AE539E}" type="presParOf" srcId="{8C1742CE-859A-4382-AB49-EAFA5A6F1593}" destId="{7213856B-0284-4FF3-8E36-393387F605C9}" srcOrd="0" destOrd="0" presId="urn:microsoft.com/office/officeart/2008/layout/VerticalCurvedList"/>
    <dgm:cxn modelId="{40242D5C-C671-4F8E-8FD2-F250EE44B2CE}" type="presParOf" srcId="{7213856B-0284-4FF3-8E36-393387F605C9}" destId="{C7C4B756-CC69-4C21-BE9E-8E694667937E}" srcOrd="0" destOrd="0" presId="urn:microsoft.com/office/officeart/2008/layout/VerticalCurvedList"/>
    <dgm:cxn modelId="{8071CC0C-A9AC-4868-80AC-9EB889CF96A1}" type="presParOf" srcId="{C7C4B756-CC69-4C21-BE9E-8E694667937E}" destId="{ECD2EF26-AA1C-4BF1-A3AC-A547FD112C21}" srcOrd="0" destOrd="0" presId="urn:microsoft.com/office/officeart/2008/layout/VerticalCurvedList"/>
    <dgm:cxn modelId="{57685F21-6819-4CEE-AD11-C3444F7781A9}" type="presParOf" srcId="{C7C4B756-CC69-4C21-BE9E-8E694667937E}" destId="{5476B7EC-7294-48CE-96D6-160AF65CC61C}" srcOrd="1" destOrd="0" presId="urn:microsoft.com/office/officeart/2008/layout/VerticalCurvedList"/>
    <dgm:cxn modelId="{5EF93B15-BDCB-4F45-AAFC-C53123F16B4C}" type="presParOf" srcId="{C7C4B756-CC69-4C21-BE9E-8E694667937E}" destId="{2CD76CF4-448B-4FFE-A50D-119DA7D5A81B}" srcOrd="2" destOrd="0" presId="urn:microsoft.com/office/officeart/2008/layout/VerticalCurvedList"/>
    <dgm:cxn modelId="{EC789218-AA6F-4E8B-B4AB-A8A10E87F684}" type="presParOf" srcId="{C7C4B756-CC69-4C21-BE9E-8E694667937E}" destId="{DF620926-FB75-448E-80A5-0201B5AEDED2}" srcOrd="3" destOrd="0" presId="urn:microsoft.com/office/officeart/2008/layout/VerticalCurvedList"/>
    <dgm:cxn modelId="{5A5E21DE-28F1-46B3-A941-CAE283342193}" type="presParOf" srcId="{7213856B-0284-4FF3-8E36-393387F605C9}" destId="{7AF8299A-0071-4126-83FB-DDCC96F674DE}" srcOrd="1" destOrd="0" presId="urn:microsoft.com/office/officeart/2008/layout/VerticalCurvedList"/>
    <dgm:cxn modelId="{A277DAA6-B720-41DD-92B5-97ADF62457E5}" type="presParOf" srcId="{7213856B-0284-4FF3-8E36-393387F605C9}" destId="{873B103A-5F64-4673-B35C-0F582D0E6833}" srcOrd="2" destOrd="0" presId="urn:microsoft.com/office/officeart/2008/layout/VerticalCurvedList"/>
    <dgm:cxn modelId="{000FE087-C48A-47D3-A83E-44B1EAA34052}" type="presParOf" srcId="{873B103A-5F64-4673-B35C-0F582D0E6833}" destId="{CC4FE077-5F1A-45DE-BC61-24C6E428D6B5}" srcOrd="0" destOrd="0" presId="urn:microsoft.com/office/officeart/2008/layout/VerticalCurvedList"/>
    <dgm:cxn modelId="{9746BA4D-32C4-4A04-A961-A80FD4814020}" type="presParOf" srcId="{7213856B-0284-4FF3-8E36-393387F605C9}" destId="{87938743-7ABA-410D-AD3F-BBD0582FBE7E}" srcOrd="3" destOrd="0" presId="urn:microsoft.com/office/officeart/2008/layout/VerticalCurvedList"/>
    <dgm:cxn modelId="{57B3CD62-CF51-4AA6-9456-5083CCF2535B}" type="presParOf" srcId="{7213856B-0284-4FF3-8E36-393387F605C9}" destId="{2686B432-D5A7-4CD7-B1DF-89DD6DE27CB9}" srcOrd="4" destOrd="0" presId="urn:microsoft.com/office/officeart/2008/layout/VerticalCurvedList"/>
    <dgm:cxn modelId="{AD90F8EA-F9ED-41FB-9B79-D8F2A6306F3D}" type="presParOf" srcId="{2686B432-D5A7-4CD7-B1DF-89DD6DE27CB9}" destId="{4BF5E144-C945-43E2-AA34-3D3C67B0638E}" srcOrd="0" destOrd="0" presId="urn:microsoft.com/office/officeart/2008/layout/VerticalCurvedList"/>
    <dgm:cxn modelId="{43EAC5EB-5628-457A-9F69-A7437371CE83}" type="presParOf" srcId="{7213856B-0284-4FF3-8E36-393387F605C9}" destId="{F7EE7FD0-A430-4148-BD50-15291A373645}" srcOrd="5" destOrd="0" presId="urn:microsoft.com/office/officeart/2008/layout/VerticalCurvedList"/>
    <dgm:cxn modelId="{E43E2AA7-C790-45BE-BE76-BE1A3833BD33}" type="presParOf" srcId="{7213856B-0284-4FF3-8E36-393387F605C9}" destId="{741A8B64-DAA4-4A46-8846-2797AA13D800}" srcOrd="6" destOrd="0" presId="urn:microsoft.com/office/officeart/2008/layout/VerticalCurvedList"/>
    <dgm:cxn modelId="{BF3C7EF3-D735-487A-A5E6-865A1A0BEF97}" type="presParOf" srcId="{741A8B64-DAA4-4A46-8846-2797AA13D800}" destId="{E44936F7-4D7E-45D4-87F9-047E3BFDDDEA}" srcOrd="0" destOrd="0" presId="urn:microsoft.com/office/officeart/2008/layout/VerticalCurvedList"/>
    <dgm:cxn modelId="{91F3878D-EB97-4C25-A131-D122D851D150}" type="presParOf" srcId="{7213856B-0284-4FF3-8E36-393387F605C9}" destId="{973AFC96-E770-4FAA-A31F-6AD7D31BA1B6}" srcOrd="7" destOrd="0" presId="urn:microsoft.com/office/officeart/2008/layout/VerticalCurvedList"/>
    <dgm:cxn modelId="{BAF7DD16-CC01-413D-9CA4-7B407C80FD36}" type="presParOf" srcId="{7213856B-0284-4FF3-8E36-393387F605C9}" destId="{9770346A-FD93-4D69-9E15-A9DA62B7BB9C}" srcOrd="8" destOrd="0" presId="urn:microsoft.com/office/officeart/2008/layout/VerticalCurvedList"/>
    <dgm:cxn modelId="{89986EB1-5683-4551-8578-6BDE779AB1C1}" type="presParOf" srcId="{9770346A-FD93-4D69-9E15-A9DA62B7BB9C}" destId="{80324B26-E988-4029-8CD9-357F8B252E65}" srcOrd="0" destOrd="0" presId="urn:microsoft.com/office/officeart/2008/layout/VerticalCurvedList"/>
    <dgm:cxn modelId="{5FECA777-1FC6-4EC4-8434-883DE3A139B9}" type="presParOf" srcId="{7213856B-0284-4FF3-8E36-393387F605C9}" destId="{4F146AE2-3EC6-49BB-9F3D-3B7D92E7F489}" srcOrd="9" destOrd="0" presId="urn:microsoft.com/office/officeart/2008/layout/VerticalCurvedList"/>
    <dgm:cxn modelId="{DB0FB4A4-B89E-477B-B946-F7583F6AF592}" type="presParOf" srcId="{7213856B-0284-4FF3-8E36-393387F605C9}" destId="{5A3E0ECB-5ACF-4CD8-8592-7F28D30540B3}" srcOrd="10" destOrd="0" presId="urn:microsoft.com/office/officeart/2008/layout/VerticalCurvedList"/>
    <dgm:cxn modelId="{774D269C-A580-4F78-AB29-099308469C0C}" type="presParOf" srcId="{5A3E0ECB-5ACF-4CD8-8592-7F28D30540B3}" destId="{009B8DF1-2A9B-4A44-A153-AB8C96099777}" srcOrd="0" destOrd="0" presId="urn:microsoft.com/office/officeart/2008/layout/VerticalCurvedList"/>
    <dgm:cxn modelId="{40A18A64-0F5D-4158-B761-0797A2D25117}" type="presParOf" srcId="{7213856B-0284-4FF3-8E36-393387F605C9}" destId="{E7228D7B-E820-477F-9726-54359BE3C2E3}" srcOrd="11" destOrd="0" presId="urn:microsoft.com/office/officeart/2008/layout/VerticalCurvedList"/>
    <dgm:cxn modelId="{AA3B4C74-6C85-42A1-8D2B-1F43AA28E90E}" type="presParOf" srcId="{7213856B-0284-4FF3-8E36-393387F605C9}" destId="{1F3EFDC8-CCC2-438B-AA70-F074DBC2D677}" srcOrd="12" destOrd="0" presId="urn:microsoft.com/office/officeart/2008/layout/VerticalCurvedList"/>
    <dgm:cxn modelId="{FEC6FDBE-DBC1-43FC-A3F3-043AD51D02D3}" type="presParOf" srcId="{1F3EFDC8-CCC2-438B-AA70-F074DBC2D677}" destId="{D3B255CB-0ACB-447A-9B5C-887107688E9D}" srcOrd="0" destOrd="0" presId="urn:microsoft.com/office/officeart/2008/layout/VerticalCurvedList"/>
    <dgm:cxn modelId="{5C800F0B-A455-4B94-B055-F95DF22917F8}" type="presParOf" srcId="{7213856B-0284-4FF3-8E36-393387F605C9}" destId="{2B2F031F-53C0-4B4F-8243-3CE804D2B426}" srcOrd="13" destOrd="0" presId="urn:microsoft.com/office/officeart/2008/layout/VerticalCurvedList"/>
    <dgm:cxn modelId="{34F51AC1-1E80-4D89-9D9A-C566E91F8CD1}" type="presParOf" srcId="{7213856B-0284-4FF3-8E36-393387F605C9}" destId="{C6D60727-5505-4B4A-9D89-D4F2CD23AF2A}" srcOrd="14" destOrd="0" presId="urn:microsoft.com/office/officeart/2008/layout/VerticalCurvedList"/>
    <dgm:cxn modelId="{77D7709F-8388-41DE-853D-72F68D5CCA72}" type="presParOf" srcId="{C6D60727-5505-4B4A-9D89-D4F2CD23AF2A}" destId="{0FFC419A-79FA-478B-9AFB-0226504FCCC6}"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50253A93-131F-4CAA-ABA6-6AF800E86DE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de-DE"/>
        </a:p>
      </dgm:t>
    </dgm:pt>
    <dgm:pt modelId="{9FAF61AE-3232-4430-9495-609643316079}">
      <dgm:prSet phldrT="[Text]"/>
      <dgm:spPr>
        <a:solidFill>
          <a:srgbClr val="3B687F"/>
        </a:solidFill>
        <a:ln>
          <a:solidFill>
            <a:srgbClr val="3B687F"/>
          </a:solidFill>
        </a:ln>
      </dgm:spPr>
      <dgm:t>
        <a:bodyPr/>
        <a:lstStyle/>
        <a:p>
          <a:r>
            <a:rPr lang="de-DE" dirty="0"/>
            <a:t>Plan</a:t>
          </a:r>
        </a:p>
        <a:p>
          <a:endParaRPr lang="de-DE" dirty="0"/>
        </a:p>
      </dgm:t>
    </dgm:pt>
    <dgm:pt modelId="{4044A0A1-2E04-42F2-B4E3-EDA04FBF67FD}" type="parTrans" cxnId="{748F85AE-AFAC-4661-8D2F-0626063656A8}">
      <dgm:prSet/>
      <dgm:spPr/>
      <dgm:t>
        <a:bodyPr/>
        <a:lstStyle/>
        <a:p>
          <a:endParaRPr lang="de-DE"/>
        </a:p>
      </dgm:t>
    </dgm:pt>
    <dgm:pt modelId="{9EC5168D-A534-4B60-A298-7C85140DC581}" type="sibTrans" cxnId="{748F85AE-AFAC-4661-8D2F-0626063656A8}">
      <dgm:prSet/>
      <dgm:spPr/>
      <dgm:t>
        <a:bodyPr/>
        <a:lstStyle/>
        <a:p>
          <a:endParaRPr lang="de-DE"/>
        </a:p>
      </dgm:t>
    </dgm:pt>
    <dgm:pt modelId="{48B2C8A0-9505-4AFA-812B-810222F708A7}">
      <dgm:prSet phldrT="[Text]"/>
      <dgm:spPr>
        <a:solidFill>
          <a:srgbClr val="3B687F"/>
        </a:solidFill>
      </dgm:spPr>
      <dgm:t>
        <a:bodyPr/>
        <a:lstStyle/>
        <a:p>
          <a:r>
            <a:rPr lang="de-DE" dirty="0"/>
            <a:t>Do</a:t>
          </a:r>
        </a:p>
      </dgm:t>
    </dgm:pt>
    <dgm:pt modelId="{156A121D-C396-4302-9FA9-4FE173D8FC63}" type="parTrans" cxnId="{7721CC10-BF10-4DE4-BBB7-A74BE96D1612}">
      <dgm:prSet/>
      <dgm:spPr/>
      <dgm:t>
        <a:bodyPr/>
        <a:lstStyle/>
        <a:p>
          <a:endParaRPr lang="de-DE"/>
        </a:p>
      </dgm:t>
    </dgm:pt>
    <dgm:pt modelId="{D84F4B9D-913C-4461-8ECD-6D007D710323}" type="sibTrans" cxnId="{7721CC10-BF10-4DE4-BBB7-A74BE96D1612}">
      <dgm:prSet/>
      <dgm:spPr/>
      <dgm:t>
        <a:bodyPr/>
        <a:lstStyle/>
        <a:p>
          <a:endParaRPr lang="de-DE"/>
        </a:p>
      </dgm:t>
    </dgm:pt>
    <dgm:pt modelId="{3EC74F18-A252-4ED1-B93F-15F42CDBF952}">
      <dgm:prSet phldrT="[Text]"/>
      <dgm:spPr>
        <a:solidFill>
          <a:srgbClr val="3B687F"/>
        </a:solidFill>
      </dgm:spPr>
      <dgm:t>
        <a:bodyPr/>
        <a:lstStyle/>
        <a:p>
          <a:r>
            <a:rPr lang="de-DE" dirty="0"/>
            <a:t>Act</a:t>
          </a:r>
        </a:p>
        <a:p>
          <a:endParaRPr lang="de-DE" dirty="0"/>
        </a:p>
      </dgm:t>
    </dgm:pt>
    <dgm:pt modelId="{09A1DFFF-8BD5-4D00-B35C-C4922937CDC9}" type="parTrans" cxnId="{4A4ABA11-DFB3-41BA-9D08-7B970E236129}">
      <dgm:prSet/>
      <dgm:spPr/>
      <dgm:t>
        <a:bodyPr/>
        <a:lstStyle/>
        <a:p>
          <a:endParaRPr lang="de-DE"/>
        </a:p>
      </dgm:t>
    </dgm:pt>
    <dgm:pt modelId="{3E5388A3-7CB0-42D4-8FF2-D1C9AD034351}" type="sibTrans" cxnId="{4A4ABA11-DFB3-41BA-9D08-7B970E236129}">
      <dgm:prSet/>
      <dgm:spPr/>
      <dgm:t>
        <a:bodyPr/>
        <a:lstStyle/>
        <a:p>
          <a:endParaRPr lang="de-DE"/>
        </a:p>
      </dgm:t>
    </dgm:pt>
    <dgm:pt modelId="{654B0920-220C-4659-B5A4-2AE41B663951}">
      <dgm:prSet/>
      <dgm:spPr>
        <a:solidFill>
          <a:srgbClr val="3B687F"/>
        </a:solidFill>
      </dgm:spPr>
      <dgm:t>
        <a:bodyPr/>
        <a:lstStyle/>
        <a:p>
          <a:r>
            <a:rPr lang="de-DE" dirty="0"/>
            <a:t>Check</a:t>
          </a:r>
        </a:p>
      </dgm:t>
    </dgm:pt>
    <dgm:pt modelId="{B49D6BD1-6602-4C92-B73B-AAF190AB42D7}" type="parTrans" cxnId="{8EEAD120-EF98-4C80-9AD3-589A18B49DD5}">
      <dgm:prSet/>
      <dgm:spPr/>
      <dgm:t>
        <a:bodyPr/>
        <a:lstStyle/>
        <a:p>
          <a:endParaRPr lang="de-DE"/>
        </a:p>
      </dgm:t>
    </dgm:pt>
    <dgm:pt modelId="{5985E8D0-8983-4589-A867-E1BEC55F8065}" type="sibTrans" cxnId="{8EEAD120-EF98-4C80-9AD3-589A18B49DD5}">
      <dgm:prSet/>
      <dgm:spPr/>
      <dgm:t>
        <a:bodyPr/>
        <a:lstStyle/>
        <a:p>
          <a:endParaRPr lang="de-DE"/>
        </a:p>
      </dgm:t>
    </dgm:pt>
    <dgm:pt modelId="{DA8B28F8-5974-427F-8B4F-1C3FC8911ECF}" type="pres">
      <dgm:prSet presAssocID="{50253A93-131F-4CAA-ABA6-6AF800E86DE9}" presName="compositeShape" presStyleCnt="0">
        <dgm:presLayoutVars>
          <dgm:chMax val="7"/>
          <dgm:dir/>
          <dgm:resizeHandles val="exact"/>
        </dgm:presLayoutVars>
      </dgm:prSet>
      <dgm:spPr/>
    </dgm:pt>
    <dgm:pt modelId="{E65B57E6-0BE2-4314-A567-5C4A24023DF1}" type="pres">
      <dgm:prSet presAssocID="{50253A93-131F-4CAA-ABA6-6AF800E86DE9}" presName="wedge1" presStyleLbl="node1" presStyleIdx="0" presStyleCnt="4"/>
      <dgm:spPr/>
    </dgm:pt>
    <dgm:pt modelId="{C6F3A014-2407-40EA-8111-B32C01CEB4B0}" type="pres">
      <dgm:prSet presAssocID="{50253A93-131F-4CAA-ABA6-6AF800E86DE9}" presName="dummy1a" presStyleCnt="0"/>
      <dgm:spPr/>
    </dgm:pt>
    <dgm:pt modelId="{C989C25C-34FC-4B5F-8CA8-212BA651AC4A}" type="pres">
      <dgm:prSet presAssocID="{50253A93-131F-4CAA-ABA6-6AF800E86DE9}" presName="dummy1b" presStyleCnt="0"/>
      <dgm:spPr/>
    </dgm:pt>
    <dgm:pt modelId="{F447FB4D-8013-427D-807E-CAEFB290DBB6}" type="pres">
      <dgm:prSet presAssocID="{50253A93-131F-4CAA-ABA6-6AF800E86DE9}" presName="wedge1Tx" presStyleLbl="node1" presStyleIdx="0" presStyleCnt="4">
        <dgm:presLayoutVars>
          <dgm:chMax val="0"/>
          <dgm:chPref val="0"/>
          <dgm:bulletEnabled val="1"/>
        </dgm:presLayoutVars>
      </dgm:prSet>
      <dgm:spPr/>
    </dgm:pt>
    <dgm:pt modelId="{AC1321D5-6D57-4DFA-9E08-8AD49D1EC8C4}" type="pres">
      <dgm:prSet presAssocID="{50253A93-131F-4CAA-ABA6-6AF800E86DE9}" presName="wedge2" presStyleLbl="node1" presStyleIdx="1" presStyleCnt="4" custScaleX="95988" custScaleY="97497"/>
      <dgm:spPr/>
    </dgm:pt>
    <dgm:pt modelId="{EECD814E-FBCC-437A-AB69-74CBC2C79B60}" type="pres">
      <dgm:prSet presAssocID="{50253A93-131F-4CAA-ABA6-6AF800E86DE9}" presName="dummy2a" presStyleCnt="0"/>
      <dgm:spPr/>
    </dgm:pt>
    <dgm:pt modelId="{9A6E3145-DC21-4146-8C1A-FEE642DC9156}" type="pres">
      <dgm:prSet presAssocID="{50253A93-131F-4CAA-ABA6-6AF800E86DE9}" presName="dummy2b" presStyleCnt="0"/>
      <dgm:spPr/>
    </dgm:pt>
    <dgm:pt modelId="{E2E1EBFB-5E7D-4FE4-940C-10C28957E41E}" type="pres">
      <dgm:prSet presAssocID="{50253A93-131F-4CAA-ABA6-6AF800E86DE9}" presName="wedge2Tx" presStyleLbl="node1" presStyleIdx="1" presStyleCnt="4">
        <dgm:presLayoutVars>
          <dgm:chMax val="0"/>
          <dgm:chPref val="0"/>
          <dgm:bulletEnabled val="1"/>
        </dgm:presLayoutVars>
      </dgm:prSet>
      <dgm:spPr/>
    </dgm:pt>
    <dgm:pt modelId="{03C918E7-6BCA-4166-B277-68EF2B8DB523}" type="pres">
      <dgm:prSet presAssocID="{50253A93-131F-4CAA-ABA6-6AF800E86DE9}" presName="wedge3" presStyleLbl="node1" presStyleIdx="2" presStyleCnt="4"/>
      <dgm:spPr/>
    </dgm:pt>
    <dgm:pt modelId="{32A4F600-57BE-4783-8FC4-949499FC3FD4}" type="pres">
      <dgm:prSet presAssocID="{50253A93-131F-4CAA-ABA6-6AF800E86DE9}" presName="dummy3a" presStyleCnt="0"/>
      <dgm:spPr/>
    </dgm:pt>
    <dgm:pt modelId="{F235A14E-B951-4E8C-B946-96D6ABCF91BA}" type="pres">
      <dgm:prSet presAssocID="{50253A93-131F-4CAA-ABA6-6AF800E86DE9}" presName="dummy3b" presStyleCnt="0"/>
      <dgm:spPr/>
    </dgm:pt>
    <dgm:pt modelId="{EF1CEB4A-DB00-4AAC-BEF1-6A8A47A027F3}" type="pres">
      <dgm:prSet presAssocID="{50253A93-131F-4CAA-ABA6-6AF800E86DE9}" presName="wedge3Tx" presStyleLbl="node1" presStyleIdx="2" presStyleCnt="4">
        <dgm:presLayoutVars>
          <dgm:chMax val="0"/>
          <dgm:chPref val="0"/>
          <dgm:bulletEnabled val="1"/>
        </dgm:presLayoutVars>
      </dgm:prSet>
      <dgm:spPr/>
    </dgm:pt>
    <dgm:pt modelId="{EC28E887-3C26-4EE2-8332-E15AB408C9A1}" type="pres">
      <dgm:prSet presAssocID="{50253A93-131F-4CAA-ABA6-6AF800E86DE9}" presName="wedge4" presStyleLbl="node1" presStyleIdx="3" presStyleCnt="4"/>
      <dgm:spPr/>
    </dgm:pt>
    <dgm:pt modelId="{5D7B6969-6FCF-4977-AD7A-77AA9D994504}" type="pres">
      <dgm:prSet presAssocID="{50253A93-131F-4CAA-ABA6-6AF800E86DE9}" presName="dummy4a" presStyleCnt="0"/>
      <dgm:spPr/>
    </dgm:pt>
    <dgm:pt modelId="{53644E48-55C8-4C66-B42C-634C4DC59265}" type="pres">
      <dgm:prSet presAssocID="{50253A93-131F-4CAA-ABA6-6AF800E86DE9}" presName="dummy4b" presStyleCnt="0"/>
      <dgm:spPr/>
    </dgm:pt>
    <dgm:pt modelId="{F8972351-733C-4B73-B842-1FA5CB179DC9}" type="pres">
      <dgm:prSet presAssocID="{50253A93-131F-4CAA-ABA6-6AF800E86DE9}" presName="wedge4Tx" presStyleLbl="node1" presStyleIdx="3" presStyleCnt="4">
        <dgm:presLayoutVars>
          <dgm:chMax val="0"/>
          <dgm:chPref val="0"/>
          <dgm:bulletEnabled val="1"/>
        </dgm:presLayoutVars>
      </dgm:prSet>
      <dgm:spPr/>
    </dgm:pt>
    <dgm:pt modelId="{C4856082-4644-4788-BCB1-D093A28F0603}" type="pres">
      <dgm:prSet presAssocID="{9EC5168D-A534-4B60-A298-7C85140DC581}" presName="arrowWedge1" presStyleLbl="fgSibTrans2D1" presStyleIdx="0" presStyleCnt="4"/>
      <dgm:spPr>
        <a:xfrm>
          <a:off x="3459535" y="47294"/>
          <a:ext cx="4434357" cy="4434357"/>
        </a:xfrm>
        <a:prstGeom prst="circularArrow">
          <a:avLst>
            <a:gd name="adj1" fmla="val 5085"/>
            <a:gd name="adj2" fmla="val 327528"/>
            <a:gd name="adj3" fmla="val 21272472"/>
            <a:gd name="adj4" fmla="val 16200000"/>
            <a:gd name="adj5" fmla="val 5932"/>
          </a:avLst>
        </a:prstGeom>
        <a:solidFill>
          <a:srgbClr val="90ABBE"/>
        </a:solidFill>
        <a:ln>
          <a:noFill/>
        </a:ln>
        <a:effectLst/>
      </dgm:spPr>
    </dgm:pt>
    <dgm:pt modelId="{0A6B7B0E-4F2E-4F4A-9D80-164683E9D2CD}" type="pres">
      <dgm:prSet presAssocID="{D84F4B9D-913C-4461-8ECD-6D007D710323}" presName="arrowWedge2" presStyleLbl="fgSibTrans2D1" presStyleIdx="1" presStyleCnt="4"/>
      <dgm:spPr>
        <a:xfrm>
          <a:off x="3459535" y="179761"/>
          <a:ext cx="4434357" cy="4434357"/>
        </a:xfrm>
        <a:prstGeom prst="circularArrow">
          <a:avLst>
            <a:gd name="adj1" fmla="val 5085"/>
            <a:gd name="adj2" fmla="val 327528"/>
            <a:gd name="adj3" fmla="val 5072472"/>
            <a:gd name="adj4" fmla="val 0"/>
            <a:gd name="adj5" fmla="val 5932"/>
          </a:avLst>
        </a:prstGeom>
        <a:solidFill>
          <a:srgbClr val="90ABBE"/>
        </a:solidFill>
        <a:ln>
          <a:noFill/>
        </a:ln>
        <a:effectLst/>
      </dgm:spPr>
    </dgm:pt>
    <dgm:pt modelId="{1C0411BA-7CA4-4945-A7E5-20D5EDE5BE0B}" type="pres">
      <dgm:prSet presAssocID="{5985E8D0-8983-4589-A867-E1BEC55F8065}" presName="arrowWedge3" presStyleLbl="fgSibTrans2D1" presStyleIdx="2" presStyleCnt="4"/>
      <dgm:spPr>
        <a:xfrm>
          <a:off x="3327068" y="179761"/>
          <a:ext cx="4434357" cy="4434357"/>
        </a:xfrm>
        <a:prstGeom prst="circularArrow">
          <a:avLst>
            <a:gd name="adj1" fmla="val 5085"/>
            <a:gd name="adj2" fmla="val 327528"/>
            <a:gd name="adj3" fmla="val 10472472"/>
            <a:gd name="adj4" fmla="val 5400000"/>
            <a:gd name="adj5" fmla="val 5932"/>
          </a:avLst>
        </a:prstGeom>
        <a:solidFill>
          <a:srgbClr val="90ABBE"/>
        </a:solidFill>
        <a:ln>
          <a:noFill/>
        </a:ln>
        <a:effectLst/>
      </dgm:spPr>
    </dgm:pt>
    <dgm:pt modelId="{41AEA1F5-73BC-43B4-817B-E4FE20ADF0FF}" type="pres">
      <dgm:prSet presAssocID="{3E5388A3-7CB0-42D4-8FF2-D1C9AD034351}" presName="arrowWedge4" presStyleLbl="fgSibTrans2D1" presStyleIdx="3" presStyleCnt="4"/>
      <dgm:spPr>
        <a:solidFill>
          <a:srgbClr val="90ABBE"/>
        </a:solidFill>
      </dgm:spPr>
    </dgm:pt>
  </dgm:ptLst>
  <dgm:cxnLst>
    <dgm:cxn modelId="{53C54406-EB8F-4010-AA00-6BD0FBAB5DC9}" type="presOf" srcId="{48B2C8A0-9505-4AFA-812B-810222F708A7}" destId="{AC1321D5-6D57-4DFA-9E08-8AD49D1EC8C4}" srcOrd="0" destOrd="0" presId="urn:microsoft.com/office/officeart/2005/8/layout/cycle8"/>
    <dgm:cxn modelId="{7721CC10-BF10-4DE4-BBB7-A74BE96D1612}" srcId="{50253A93-131F-4CAA-ABA6-6AF800E86DE9}" destId="{48B2C8A0-9505-4AFA-812B-810222F708A7}" srcOrd="1" destOrd="0" parTransId="{156A121D-C396-4302-9FA9-4FE173D8FC63}" sibTransId="{D84F4B9D-913C-4461-8ECD-6D007D710323}"/>
    <dgm:cxn modelId="{4A4ABA11-DFB3-41BA-9D08-7B970E236129}" srcId="{50253A93-131F-4CAA-ABA6-6AF800E86DE9}" destId="{3EC74F18-A252-4ED1-B93F-15F42CDBF952}" srcOrd="3" destOrd="0" parTransId="{09A1DFFF-8BD5-4D00-B35C-C4922937CDC9}" sibTransId="{3E5388A3-7CB0-42D4-8FF2-D1C9AD034351}"/>
    <dgm:cxn modelId="{8EEAD120-EF98-4C80-9AD3-589A18B49DD5}" srcId="{50253A93-131F-4CAA-ABA6-6AF800E86DE9}" destId="{654B0920-220C-4659-B5A4-2AE41B663951}" srcOrd="2" destOrd="0" parTransId="{B49D6BD1-6602-4C92-B73B-AAF190AB42D7}" sibTransId="{5985E8D0-8983-4589-A867-E1BEC55F8065}"/>
    <dgm:cxn modelId="{D1D2ED2C-2F26-4E97-8A32-D43B2C6C4116}" type="presOf" srcId="{50253A93-131F-4CAA-ABA6-6AF800E86DE9}" destId="{DA8B28F8-5974-427F-8B4F-1C3FC8911ECF}" srcOrd="0" destOrd="0" presId="urn:microsoft.com/office/officeart/2005/8/layout/cycle8"/>
    <dgm:cxn modelId="{56CA9934-736D-4638-BC99-990249B994CC}" type="presOf" srcId="{3EC74F18-A252-4ED1-B93F-15F42CDBF952}" destId="{EC28E887-3C26-4EE2-8332-E15AB408C9A1}" srcOrd="0" destOrd="0" presId="urn:microsoft.com/office/officeart/2005/8/layout/cycle8"/>
    <dgm:cxn modelId="{E8C09B44-1E64-4DF5-AC96-B8BB8ED8DD00}" type="presOf" srcId="{9FAF61AE-3232-4430-9495-609643316079}" destId="{E65B57E6-0BE2-4314-A567-5C4A24023DF1}" srcOrd="0" destOrd="0" presId="urn:microsoft.com/office/officeart/2005/8/layout/cycle8"/>
    <dgm:cxn modelId="{7FA7C048-C615-456F-BBC9-739B4BCE3AE1}" type="presOf" srcId="{9FAF61AE-3232-4430-9495-609643316079}" destId="{F447FB4D-8013-427D-807E-CAEFB290DBB6}" srcOrd="1" destOrd="0" presId="urn:microsoft.com/office/officeart/2005/8/layout/cycle8"/>
    <dgm:cxn modelId="{0B550B56-7442-488B-8B1B-47618A88F2E9}" type="presOf" srcId="{48B2C8A0-9505-4AFA-812B-810222F708A7}" destId="{E2E1EBFB-5E7D-4FE4-940C-10C28957E41E}" srcOrd="1" destOrd="0" presId="urn:microsoft.com/office/officeart/2005/8/layout/cycle8"/>
    <dgm:cxn modelId="{93F79EA0-680A-4A09-803C-5A3B4E07D235}" type="presOf" srcId="{654B0920-220C-4659-B5A4-2AE41B663951}" destId="{EF1CEB4A-DB00-4AAC-BEF1-6A8A47A027F3}" srcOrd="1" destOrd="0" presId="urn:microsoft.com/office/officeart/2005/8/layout/cycle8"/>
    <dgm:cxn modelId="{748F85AE-AFAC-4661-8D2F-0626063656A8}" srcId="{50253A93-131F-4CAA-ABA6-6AF800E86DE9}" destId="{9FAF61AE-3232-4430-9495-609643316079}" srcOrd="0" destOrd="0" parTransId="{4044A0A1-2E04-42F2-B4E3-EDA04FBF67FD}" sibTransId="{9EC5168D-A534-4B60-A298-7C85140DC581}"/>
    <dgm:cxn modelId="{12A7C1C9-F3A5-4790-BFEF-E42A94731CB2}" type="presOf" srcId="{654B0920-220C-4659-B5A4-2AE41B663951}" destId="{03C918E7-6BCA-4166-B277-68EF2B8DB523}" srcOrd="0" destOrd="0" presId="urn:microsoft.com/office/officeart/2005/8/layout/cycle8"/>
    <dgm:cxn modelId="{04D3D7FB-1D67-4FC8-B099-9959CD23260F}" type="presOf" srcId="{3EC74F18-A252-4ED1-B93F-15F42CDBF952}" destId="{F8972351-733C-4B73-B842-1FA5CB179DC9}" srcOrd="1" destOrd="0" presId="urn:microsoft.com/office/officeart/2005/8/layout/cycle8"/>
    <dgm:cxn modelId="{ADF267C9-38F9-4C9C-9EC7-DEFC1BBEF7C7}" type="presParOf" srcId="{DA8B28F8-5974-427F-8B4F-1C3FC8911ECF}" destId="{E65B57E6-0BE2-4314-A567-5C4A24023DF1}" srcOrd="0" destOrd="0" presId="urn:microsoft.com/office/officeart/2005/8/layout/cycle8"/>
    <dgm:cxn modelId="{C852DDA4-1E32-4981-9FCE-2998FA63D8B8}" type="presParOf" srcId="{DA8B28F8-5974-427F-8B4F-1C3FC8911ECF}" destId="{C6F3A014-2407-40EA-8111-B32C01CEB4B0}" srcOrd="1" destOrd="0" presId="urn:microsoft.com/office/officeart/2005/8/layout/cycle8"/>
    <dgm:cxn modelId="{1AB1F533-66A8-4B87-821E-076783850B52}" type="presParOf" srcId="{DA8B28F8-5974-427F-8B4F-1C3FC8911ECF}" destId="{C989C25C-34FC-4B5F-8CA8-212BA651AC4A}" srcOrd="2" destOrd="0" presId="urn:microsoft.com/office/officeart/2005/8/layout/cycle8"/>
    <dgm:cxn modelId="{7386487B-7B83-4F68-84EA-6E0AFF5FCB79}" type="presParOf" srcId="{DA8B28F8-5974-427F-8B4F-1C3FC8911ECF}" destId="{F447FB4D-8013-427D-807E-CAEFB290DBB6}" srcOrd="3" destOrd="0" presId="urn:microsoft.com/office/officeart/2005/8/layout/cycle8"/>
    <dgm:cxn modelId="{B0899282-673D-46D4-99C1-D59B21F2E033}" type="presParOf" srcId="{DA8B28F8-5974-427F-8B4F-1C3FC8911ECF}" destId="{AC1321D5-6D57-4DFA-9E08-8AD49D1EC8C4}" srcOrd="4" destOrd="0" presId="urn:microsoft.com/office/officeart/2005/8/layout/cycle8"/>
    <dgm:cxn modelId="{7657417F-DD5A-44E7-ACB0-802C2BD65366}" type="presParOf" srcId="{DA8B28F8-5974-427F-8B4F-1C3FC8911ECF}" destId="{EECD814E-FBCC-437A-AB69-74CBC2C79B60}" srcOrd="5" destOrd="0" presId="urn:microsoft.com/office/officeart/2005/8/layout/cycle8"/>
    <dgm:cxn modelId="{5A9CFAD4-D94E-4C59-A68F-0E01F7800622}" type="presParOf" srcId="{DA8B28F8-5974-427F-8B4F-1C3FC8911ECF}" destId="{9A6E3145-DC21-4146-8C1A-FEE642DC9156}" srcOrd="6" destOrd="0" presId="urn:microsoft.com/office/officeart/2005/8/layout/cycle8"/>
    <dgm:cxn modelId="{6CFF9219-AF21-4DD0-8DF9-5255F2675AC0}" type="presParOf" srcId="{DA8B28F8-5974-427F-8B4F-1C3FC8911ECF}" destId="{E2E1EBFB-5E7D-4FE4-940C-10C28957E41E}" srcOrd="7" destOrd="0" presId="urn:microsoft.com/office/officeart/2005/8/layout/cycle8"/>
    <dgm:cxn modelId="{2CC676D3-5EF1-4BE4-AB16-485C722589AC}" type="presParOf" srcId="{DA8B28F8-5974-427F-8B4F-1C3FC8911ECF}" destId="{03C918E7-6BCA-4166-B277-68EF2B8DB523}" srcOrd="8" destOrd="0" presId="urn:microsoft.com/office/officeart/2005/8/layout/cycle8"/>
    <dgm:cxn modelId="{4EB7628D-11D8-4EDE-9E82-56802B82F1F8}" type="presParOf" srcId="{DA8B28F8-5974-427F-8B4F-1C3FC8911ECF}" destId="{32A4F600-57BE-4783-8FC4-949499FC3FD4}" srcOrd="9" destOrd="0" presId="urn:microsoft.com/office/officeart/2005/8/layout/cycle8"/>
    <dgm:cxn modelId="{751E80D1-068D-49C5-8E55-A550831D3704}" type="presParOf" srcId="{DA8B28F8-5974-427F-8B4F-1C3FC8911ECF}" destId="{F235A14E-B951-4E8C-B946-96D6ABCF91BA}" srcOrd="10" destOrd="0" presId="urn:microsoft.com/office/officeart/2005/8/layout/cycle8"/>
    <dgm:cxn modelId="{A78BCFED-EB2A-43BC-98A0-769C720C6841}" type="presParOf" srcId="{DA8B28F8-5974-427F-8B4F-1C3FC8911ECF}" destId="{EF1CEB4A-DB00-4AAC-BEF1-6A8A47A027F3}" srcOrd="11" destOrd="0" presId="urn:microsoft.com/office/officeart/2005/8/layout/cycle8"/>
    <dgm:cxn modelId="{18547B24-BC14-4102-82BC-C47B837DDD07}" type="presParOf" srcId="{DA8B28F8-5974-427F-8B4F-1C3FC8911ECF}" destId="{EC28E887-3C26-4EE2-8332-E15AB408C9A1}" srcOrd="12" destOrd="0" presId="urn:microsoft.com/office/officeart/2005/8/layout/cycle8"/>
    <dgm:cxn modelId="{257832CF-C3E9-47E3-9057-5A60A47F1E0D}" type="presParOf" srcId="{DA8B28F8-5974-427F-8B4F-1C3FC8911ECF}" destId="{5D7B6969-6FCF-4977-AD7A-77AA9D994504}" srcOrd="13" destOrd="0" presId="urn:microsoft.com/office/officeart/2005/8/layout/cycle8"/>
    <dgm:cxn modelId="{1C99F36D-AA38-48EF-9E38-1B5DAB967970}" type="presParOf" srcId="{DA8B28F8-5974-427F-8B4F-1C3FC8911ECF}" destId="{53644E48-55C8-4C66-B42C-634C4DC59265}" srcOrd="14" destOrd="0" presId="urn:microsoft.com/office/officeart/2005/8/layout/cycle8"/>
    <dgm:cxn modelId="{65F7C3F7-5305-41E1-8181-FB048E8442E6}" type="presParOf" srcId="{DA8B28F8-5974-427F-8B4F-1C3FC8911ECF}" destId="{F8972351-733C-4B73-B842-1FA5CB179DC9}" srcOrd="15" destOrd="0" presId="urn:microsoft.com/office/officeart/2005/8/layout/cycle8"/>
    <dgm:cxn modelId="{095BAB2D-7A72-45CB-B60E-7C6E6BCAC90E}" type="presParOf" srcId="{DA8B28F8-5974-427F-8B4F-1C3FC8911ECF}" destId="{C4856082-4644-4788-BCB1-D093A28F0603}" srcOrd="16" destOrd="0" presId="urn:microsoft.com/office/officeart/2005/8/layout/cycle8"/>
    <dgm:cxn modelId="{BD286D87-AF0E-4850-B079-2DFC8047E70B}" type="presParOf" srcId="{DA8B28F8-5974-427F-8B4F-1C3FC8911ECF}" destId="{0A6B7B0E-4F2E-4F4A-9D80-164683E9D2CD}" srcOrd="17" destOrd="0" presId="urn:microsoft.com/office/officeart/2005/8/layout/cycle8"/>
    <dgm:cxn modelId="{8665FFED-E955-44D4-8046-74F351CD99F2}" type="presParOf" srcId="{DA8B28F8-5974-427F-8B4F-1C3FC8911ECF}" destId="{1C0411BA-7CA4-4945-A7E5-20D5EDE5BE0B}" srcOrd="18" destOrd="0" presId="urn:microsoft.com/office/officeart/2005/8/layout/cycle8"/>
    <dgm:cxn modelId="{FEC4AC2A-5EF5-4750-AF31-6EA1D2CC01C8}" type="presParOf" srcId="{DA8B28F8-5974-427F-8B4F-1C3FC8911ECF}" destId="{41AEA1F5-73BC-43B4-817B-E4FE20ADF0F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53A93-131F-4CAA-ABA6-6AF800E86DE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de-DE"/>
        </a:p>
      </dgm:t>
    </dgm:pt>
    <dgm:pt modelId="{9FAF61AE-3232-4430-9495-609643316079}">
      <dgm:prSet phldrT="[Text]"/>
      <dgm:spPr>
        <a:solidFill>
          <a:srgbClr val="3B687F"/>
        </a:solidFill>
      </dgm:spPr>
      <dgm:t>
        <a:bodyPr/>
        <a:lstStyle/>
        <a:p>
          <a:r>
            <a:rPr lang="de-DE" dirty="0"/>
            <a:t>Plan</a:t>
          </a:r>
        </a:p>
        <a:p>
          <a:endParaRPr lang="de-DE" dirty="0"/>
        </a:p>
      </dgm:t>
    </dgm:pt>
    <dgm:pt modelId="{4044A0A1-2E04-42F2-B4E3-EDA04FBF67FD}" type="parTrans" cxnId="{748F85AE-AFAC-4661-8D2F-0626063656A8}">
      <dgm:prSet/>
      <dgm:spPr/>
      <dgm:t>
        <a:bodyPr/>
        <a:lstStyle/>
        <a:p>
          <a:endParaRPr lang="de-DE"/>
        </a:p>
      </dgm:t>
    </dgm:pt>
    <dgm:pt modelId="{9EC5168D-A534-4B60-A298-7C85140DC581}" type="sibTrans" cxnId="{748F85AE-AFAC-4661-8D2F-0626063656A8}">
      <dgm:prSet/>
      <dgm:spPr/>
      <dgm:t>
        <a:bodyPr/>
        <a:lstStyle/>
        <a:p>
          <a:endParaRPr lang="de-DE"/>
        </a:p>
      </dgm:t>
    </dgm:pt>
    <dgm:pt modelId="{48B2C8A0-9505-4AFA-812B-810222F708A7}">
      <dgm:prSet phldrT="[Text]"/>
      <dgm:spPr>
        <a:solidFill>
          <a:srgbClr val="3B687F"/>
        </a:solidFill>
      </dgm:spPr>
      <dgm:t>
        <a:bodyPr/>
        <a:lstStyle/>
        <a:p>
          <a:r>
            <a:rPr lang="de-DE" dirty="0"/>
            <a:t>Do</a:t>
          </a:r>
        </a:p>
      </dgm:t>
    </dgm:pt>
    <dgm:pt modelId="{156A121D-C396-4302-9FA9-4FE173D8FC63}" type="parTrans" cxnId="{7721CC10-BF10-4DE4-BBB7-A74BE96D1612}">
      <dgm:prSet/>
      <dgm:spPr/>
      <dgm:t>
        <a:bodyPr/>
        <a:lstStyle/>
        <a:p>
          <a:endParaRPr lang="de-DE"/>
        </a:p>
      </dgm:t>
    </dgm:pt>
    <dgm:pt modelId="{D84F4B9D-913C-4461-8ECD-6D007D710323}" type="sibTrans" cxnId="{7721CC10-BF10-4DE4-BBB7-A74BE96D1612}">
      <dgm:prSet/>
      <dgm:spPr/>
      <dgm:t>
        <a:bodyPr/>
        <a:lstStyle/>
        <a:p>
          <a:endParaRPr lang="de-DE"/>
        </a:p>
      </dgm:t>
    </dgm:pt>
    <dgm:pt modelId="{3EC74F18-A252-4ED1-B93F-15F42CDBF952}">
      <dgm:prSet phldrT="[Text]"/>
      <dgm:spPr>
        <a:solidFill>
          <a:srgbClr val="3B687F"/>
        </a:solidFill>
      </dgm:spPr>
      <dgm:t>
        <a:bodyPr/>
        <a:lstStyle/>
        <a:p>
          <a:r>
            <a:rPr lang="de-DE" dirty="0"/>
            <a:t>Act</a:t>
          </a:r>
        </a:p>
        <a:p>
          <a:endParaRPr lang="de-DE" dirty="0"/>
        </a:p>
      </dgm:t>
    </dgm:pt>
    <dgm:pt modelId="{09A1DFFF-8BD5-4D00-B35C-C4922937CDC9}" type="parTrans" cxnId="{4A4ABA11-DFB3-41BA-9D08-7B970E236129}">
      <dgm:prSet/>
      <dgm:spPr/>
      <dgm:t>
        <a:bodyPr/>
        <a:lstStyle/>
        <a:p>
          <a:endParaRPr lang="de-DE"/>
        </a:p>
      </dgm:t>
    </dgm:pt>
    <dgm:pt modelId="{3E5388A3-7CB0-42D4-8FF2-D1C9AD034351}" type="sibTrans" cxnId="{4A4ABA11-DFB3-41BA-9D08-7B970E236129}">
      <dgm:prSet/>
      <dgm:spPr/>
      <dgm:t>
        <a:bodyPr/>
        <a:lstStyle/>
        <a:p>
          <a:endParaRPr lang="de-DE"/>
        </a:p>
      </dgm:t>
    </dgm:pt>
    <dgm:pt modelId="{654B0920-220C-4659-B5A4-2AE41B663951}">
      <dgm:prSet/>
      <dgm:spPr>
        <a:solidFill>
          <a:srgbClr val="3B687F"/>
        </a:solidFill>
      </dgm:spPr>
      <dgm:t>
        <a:bodyPr/>
        <a:lstStyle/>
        <a:p>
          <a:r>
            <a:rPr lang="de-DE" dirty="0"/>
            <a:t>Check</a:t>
          </a:r>
        </a:p>
      </dgm:t>
    </dgm:pt>
    <dgm:pt modelId="{B49D6BD1-6602-4C92-B73B-AAF190AB42D7}" type="parTrans" cxnId="{8EEAD120-EF98-4C80-9AD3-589A18B49DD5}">
      <dgm:prSet/>
      <dgm:spPr/>
      <dgm:t>
        <a:bodyPr/>
        <a:lstStyle/>
        <a:p>
          <a:endParaRPr lang="de-DE"/>
        </a:p>
      </dgm:t>
    </dgm:pt>
    <dgm:pt modelId="{5985E8D0-8983-4589-A867-E1BEC55F8065}" type="sibTrans" cxnId="{8EEAD120-EF98-4C80-9AD3-589A18B49DD5}">
      <dgm:prSet/>
      <dgm:spPr/>
      <dgm:t>
        <a:bodyPr/>
        <a:lstStyle/>
        <a:p>
          <a:endParaRPr lang="de-DE"/>
        </a:p>
      </dgm:t>
    </dgm:pt>
    <dgm:pt modelId="{DA8B28F8-5974-427F-8B4F-1C3FC8911ECF}" type="pres">
      <dgm:prSet presAssocID="{50253A93-131F-4CAA-ABA6-6AF800E86DE9}" presName="compositeShape" presStyleCnt="0">
        <dgm:presLayoutVars>
          <dgm:chMax val="7"/>
          <dgm:dir/>
          <dgm:resizeHandles val="exact"/>
        </dgm:presLayoutVars>
      </dgm:prSet>
      <dgm:spPr/>
    </dgm:pt>
    <dgm:pt modelId="{E65B57E6-0BE2-4314-A567-5C4A24023DF1}" type="pres">
      <dgm:prSet presAssocID="{50253A93-131F-4CAA-ABA6-6AF800E86DE9}" presName="wedge1" presStyleLbl="node1" presStyleIdx="0" presStyleCnt="4"/>
      <dgm:spPr/>
    </dgm:pt>
    <dgm:pt modelId="{C6F3A014-2407-40EA-8111-B32C01CEB4B0}" type="pres">
      <dgm:prSet presAssocID="{50253A93-131F-4CAA-ABA6-6AF800E86DE9}" presName="dummy1a" presStyleCnt="0"/>
      <dgm:spPr/>
    </dgm:pt>
    <dgm:pt modelId="{C989C25C-34FC-4B5F-8CA8-212BA651AC4A}" type="pres">
      <dgm:prSet presAssocID="{50253A93-131F-4CAA-ABA6-6AF800E86DE9}" presName="dummy1b" presStyleCnt="0"/>
      <dgm:spPr/>
    </dgm:pt>
    <dgm:pt modelId="{F447FB4D-8013-427D-807E-CAEFB290DBB6}" type="pres">
      <dgm:prSet presAssocID="{50253A93-131F-4CAA-ABA6-6AF800E86DE9}" presName="wedge1Tx" presStyleLbl="node1" presStyleIdx="0" presStyleCnt="4">
        <dgm:presLayoutVars>
          <dgm:chMax val="0"/>
          <dgm:chPref val="0"/>
          <dgm:bulletEnabled val="1"/>
        </dgm:presLayoutVars>
      </dgm:prSet>
      <dgm:spPr/>
    </dgm:pt>
    <dgm:pt modelId="{AC1321D5-6D57-4DFA-9E08-8AD49D1EC8C4}" type="pres">
      <dgm:prSet presAssocID="{50253A93-131F-4CAA-ABA6-6AF800E86DE9}" presName="wedge2" presStyleLbl="node1" presStyleIdx="1" presStyleCnt="4" custScaleX="95988" custScaleY="97497"/>
      <dgm:spPr/>
    </dgm:pt>
    <dgm:pt modelId="{EECD814E-FBCC-437A-AB69-74CBC2C79B60}" type="pres">
      <dgm:prSet presAssocID="{50253A93-131F-4CAA-ABA6-6AF800E86DE9}" presName="dummy2a" presStyleCnt="0"/>
      <dgm:spPr/>
    </dgm:pt>
    <dgm:pt modelId="{9A6E3145-DC21-4146-8C1A-FEE642DC9156}" type="pres">
      <dgm:prSet presAssocID="{50253A93-131F-4CAA-ABA6-6AF800E86DE9}" presName="dummy2b" presStyleCnt="0"/>
      <dgm:spPr/>
    </dgm:pt>
    <dgm:pt modelId="{E2E1EBFB-5E7D-4FE4-940C-10C28957E41E}" type="pres">
      <dgm:prSet presAssocID="{50253A93-131F-4CAA-ABA6-6AF800E86DE9}" presName="wedge2Tx" presStyleLbl="node1" presStyleIdx="1" presStyleCnt="4">
        <dgm:presLayoutVars>
          <dgm:chMax val="0"/>
          <dgm:chPref val="0"/>
          <dgm:bulletEnabled val="1"/>
        </dgm:presLayoutVars>
      </dgm:prSet>
      <dgm:spPr/>
    </dgm:pt>
    <dgm:pt modelId="{03C918E7-6BCA-4166-B277-68EF2B8DB523}" type="pres">
      <dgm:prSet presAssocID="{50253A93-131F-4CAA-ABA6-6AF800E86DE9}" presName="wedge3" presStyleLbl="node1" presStyleIdx="2" presStyleCnt="4"/>
      <dgm:spPr/>
    </dgm:pt>
    <dgm:pt modelId="{32A4F600-57BE-4783-8FC4-949499FC3FD4}" type="pres">
      <dgm:prSet presAssocID="{50253A93-131F-4CAA-ABA6-6AF800E86DE9}" presName="dummy3a" presStyleCnt="0"/>
      <dgm:spPr/>
    </dgm:pt>
    <dgm:pt modelId="{F235A14E-B951-4E8C-B946-96D6ABCF91BA}" type="pres">
      <dgm:prSet presAssocID="{50253A93-131F-4CAA-ABA6-6AF800E86DE9}" presName="dummy3b" presStyleCnt="0"/>
      <dgm:spPr/>
    </dgm:pt>
    <dgm:pt modelId="{EF1CEB4A-DB00-4AAC-BEF1-6A8A47A027F3}" type="pres">
      <dgm:prSet presAssocID="{50253A93-131F-4CAA-ABA6-6AF800E86DE9}" presName="wedge3Tx" presStyleLbl="node1" presStyleIdx="2" presStyleCnt="4">
        <dgm:presLayoutVars>
          <dgm:chMax val="0"/>
          <dgm:chPref val="0"/>
          <dgm:bulletEnabled val="1"/>
        </dgm:presLayoutVars>
      </dgm:prSet>
      <dgm:spPr/>
    </dgm:pt>
    <dgm:pt modelId="{EC28E887-3C26-4EE2-8332-E15AB408C9A1}" type="pres">
      <dgm:prSet presAssocID="{50253A93-131F-4CAA-ABA6-6AF800E86DE9}" presName="wedge4" presStyleLbl="node1" presStyleIdx="3" presStyleCnt="4"/>
      <dgm:spPr/>
    </dgm:pt>
    <dgm:pt modelId="{5D7B6969-6FCF-4977-AD7A-77AA9D994504}" type="pres">
      <dgm:prSet presAssocID="{50253A93-131F-4CAA-ABA6-6AF800E86DE9}" presName="dummy4a" presStyleCnt="0"/>
      <dgm:spPr/>
    </dgm:pt>
    <dgm:pt modelId="{53644E48-55C8-4C66-B42C-634C4DC59265}" type="pres">
      <dgm:prSet presAssocID="{50253A93-131F-4CAA-ABA6-6AF800E86DE9}" presName="dummy4b" presStyleCnt="0"/>
      <dgm:spPr/>
    </dgm:pt>
    <dgm:pt modelId="{F8972351-733C-4B73-B842-1FA5CB179DC9}" type="pres">
      <dgm:prSet presAssocID="{50253A93-131F-4CAA-ABA6-6AF800E86DE9}" presName="wedge4Tx" presStyleLbl="node1" presStyleIdx="3" presStyleCnt="4">
        <dgm:presLayoutVars>
          <dgm:chMax val="0"/>
          <dgm:chPref val="0"/>
          <dgm:bulletEnabled val="1"/>
        </dgm:presLayoutVars>
      </dgm:prSet>
      <dgm:spPr/>
    </dgm:pt>
    <dgm:pt modelId="{C4856082-4644-4788-BCB1-D093A28F0603}" type="pres">
      <dgm:prSet presAssocID="{9EC5168D-A534-4B60-A298-7C85140DC581}" presName="arrowWedge1" presStyleLbl="fgSibTrans2D1" presStyleIdx="0" presStyleCnt="4"/>
      <dgm:spPr>
        <a:xfrm>
          <a:off x="3459535" y="47294"/>
          <a:ext cx="4434357" cy="4434357"/>
        </a:xfrm>
        <a:prstGeom prst="circularArrow">
          <a:avLst>
            <a:gd name="adj1" fmla="val 5085"/>
            <a:gd name="adj2" fmla="val 327528"/>
            <a:gd name="adj3" fmla="val 21272472"/>
            <a:gd name="adj4" fmla="val 16200000"/>
            <a:gd name="adj5" fmla="val 5932"/>
          </a:avLst>
        </a:prstGeom>
        <a:solidFill>
          <a:srgbClr val="90ABBE"/>
        </a:solidFill>
        <a:ln>
          <a:noFill/>
        </a:ln>
        <a:effectLst/>
      </dgm:spPr>
    </dgm:pt>
    <dgm:pt modelId="{0A6B7B0E-4F2E-4F4A-9D80-164683E9D2CD}" type="pres">
      <dgm:prSet presAssocID="{D84F4B9D-913C-4461-8ECD-6D007D710323}" presName="arrowWedge2" presStyleLbl="fgSibTrans2D1" presStyleIdx="1" presStyleCnt="4"/>
      <dgm:spPr>
        <a:xfrm>
          <a:off x="3459535" y="179761"/>
          <a:ext cx="4434357" cy="4434357"/>
        </a:xfrm>
        <a:prstGeom prst="circularArrow">
          <a:avLst>
            <a:gd name="adj1" fmla="val 5085"/>
            <a:gd name="adj2" fmla="val 327528"/>
            <a:gd name="adj3" fmla="val 5072472"/>
            <a:gd name="adj4" fmla="val 0"/>
            <a:gd name="adj5" fmla="val 5932"/>
          </a:avLst>
        </a:prstGeom>
        <a:solidFill>
          <a:srgbClr val="90ABBE"/>
        </a:solidFill>
        <a:ln>
          <a:noFill/>
        </a:ln>
        <a:effectLst/>
      </dgm:spPr>
    </dgm:pt>
    <dgm:pt modelId="{1C0411BA-7CA4-4945-A7E5-20D5EDE5BE0B}" type="pres">
      <dgm:prSet presAssocID="{5985E8D0-8983-4589-A867-E1BEC55F8065}" presName="arrowWedge3" presStyleLbl="fgSibTrans2D1" presStyleIdx="2" presStyleCnt="4"/>
      <dgm:spPr>
        <a:xfrm>
          <a:off x="3327068" y="179761"/>
          <a:ext cx="4434357" cy="4434357"/>
        </a:xfrm>
        <a:prstGeom prst="circularArrow">
          <a:avLst>
            <a:gd name="adj1" fmla="val 5085"/>
            <a:gd name="adj2" fmla="val 327528"/>
            <a:gd name="adj3" fmla="val 10472472"/>
            <a:gd name="adj4" fmla="val 5400000"/>
            <a:gd name="adj5" fmla="val 5932"/>
          </a:avLst>
        </a:prstGeom>
        <a:solidFill>
          <a:srgbClr val="90ABBE"/>
        </a:solidFill>
        <a:ln>
          <a:noFill/>
        </a:ln>
        <a:effectLst/>
      </dgm:spPr>
    </dgm:pt>
    <dgm:pt modelId="{41AEA1F5-73BC-43B4-817B-E4FE20ADF0FF}" type="pres">
      <dgm:prSet presAssocID="{3E5388A3-7CB0-42D4-8FF2-D1C9AD034351}" presName="arrowWedge4" presStyleLbl="fgSibTrans2D1" presStyleIdx="3" presStyleCnt="4"/>
      <dgm:spPr>
        <a:solidFill>
          <a:srgbClr val="90ABBE"/>
        </a:solidFill>
      </dgm:spPr>
    </dgm:pt>
  </dgm:ptLst>
  <dgm:cxnLst>
    <dgm:cxn modelId="{53C54406-EB8F-4010-AA00-6BD0FBAB5DC9}" type="presOf" srcId="{48B2C8A0-9505-4AFA-812B-810222F708A7}" destId="{AC1321D5-6D57-4DFA-9E08-8AD49D1EC8C4}" srcOrd="0" destOrd="0" presId="urn:microsoft.com/office/officeart/2005/8/layout/cycle8"/>
    <dgm:cxn modelId="{7721CC10-BF10-4DE4-BBB7-A74BE96D1612}" srcId="{50253A93-131F-4CAA-ABA6-6AF800E86DE9}" destId="{48B2C8A0-9505-4AFA-812B-810222F708A7}" srcOrd="1" destOrd="0" parTransId="{156A121D-C396-4302-9FA9-4FE173D8FC63}" sibTransId="{D84F4B9D-913C-4461-8ECD-6D007D710323}"/>
    <dgm:cxn modelId="{4A4ABA11-DFB3-41BA-9D08-7B970E236129}" srcId="{50253A93-131F-4CAA-ABA6-6AF800E86DE9}" destId="{3EC74F18-A252-4ED1-B93F-15F42CDBF952}" srcOrd="3" destOrd="0" parTransId="{09A1DFFF-8BD5-4D00-B35C-C4922937CDC9}" sibTransId="{3E5388A3-7CB0-42D4-8FF2-D1C9AD034351}"/>
    <dgm:cxn modelId="{8EEAD120-EF98-4C80-9AD3-589A18B49DD5}" srcId="{50253A93-131F-4CAA-ABA6-6AF800E86DE9}" destId="{654B0920-220C-4659-B5A4-2AE41B663951}" srcOrd="2" destOrd="0" parTransId="{B49D6BD1-6602-4C92-B73B-AAF190AB42D7}" sibTransId="{5985E8D0-8983-4589-A867-E1BEC55F8065}"/>
    <dgm:cxn modelId="{D1D2ED2C-2F26-4E97-8A32-D43B2C6C4116}" type="presOf" srcId="{50253A93-131F-4CAA-ABA6-6AF800E86DE9}" destId="{DA8B28F8-5974-427F-8B4F-1C3FC8911ECF}" srcOrd="0" destOrd="0" presId="urn:microsoft.com/office/officeart/2005/8/layout/cycle8"/>
    <dgm:cxn modelId="{56CA9934-736D-4638-BC99-990249B994CC}" type="presOf" srcId="{3EC74F18-A252-4ED1-B93F-15F42CDBF952}" destId="{EC28E887-3C26-4EE2-8332-E15AB408C9A1}" srcOrd="0" destOrd="0" presId="urn:microsoft.com/office/officeart/2005/8/layout/cycle8"/>
    <dgm:cxn modelId="{E8C09B44-1E64-4DF5-AC96-B8BB8ED8DD00}" type="presOf" srcId="{9FAF61AE-3232-4430-9495-609643316079}" destId="{E65B57E6-0BE2-4314-A567-5C4A24023DF1}" srcOrd="0" destOrd="0" presId="urn:microsoft.com/office/officeart/2005/8/layout/cycle8"/>
    <dgm:cxn modelId="{7FA7C048-C615-456F-BBC9-739B4BCE3AE1}" type="presOf" srcId="{9FAF61AE-3232-4430-9495-609643316079}" destId="{F447FB4D-8013-427D-807E-CAEFB290DBB6}" srcOrd="1" destOrd="0" presId="urn:microsoft.com/office/officeart/2005/8/layout/cycle8"/>
    <dgm:cxn modelId="{0B550B56-7442-488B-8B1B-47618A88F2E9}" type="presOf" srcId="{48B2C8A0-9505-4AFA-812B-810222F708A7}" destId="{E2E1EBFB-5E7D-4FE4-940C-10C28957E41E}" srcOrd="1" destOrd="0" presId="urn:microsoft.com/office/officeart/2005/8/layout/cycle8"/>
    <dgm:cxn modelId="{93F79EA0-680A-4A09-803C-5A3B4E07D235}" type="presOf" srcId="{654B0920-220C-4659-B5A4-2AE41B663951}" destId="{EF1CEB4A-DB00-4AAC-BEF1-6A8A47A027F3}" srcOrd="1" destOrd="0" presId="urn:microsoft.com/office/officeart/2005/8/layout/cycle8"/>
    <dgm:cxn modelId="{748F85AE-AFAC-4661-8D2F-0626063656A8}" srcId="{50253A93-131F-4CAA-ABA6-6AF800E86DE9}" destId="{9FAF61AE-3232-4430-9495-609643316079}" srcOrd="0" destOrd="0" parTransId="{4044A0A1-2E04-42F2-B4E3-EDA04FBF67FD}" sibTransId="{9EC5168D-A534-4B60-A298-7C85140DC581}"/>
    <dgm:cxn modelId="{12A7C1C9-F3A5-4790-BFEF-E42A94731CB2}" type="presOf" srcId="{654B0920-220C-4659-B5A4-2AE41B663951}" destId="{03C918E7-6BCA-4166-B277-68EF2B8DB523}" srcOrd="0" destOrd="0" presId="urn:microsoft.com/office/officeart/2005/8/layout/cycle8"/>
    <dgm:cxn modelId="{04D3D7FB-1D67-4FC8-B099-9959CD23260F}" type="presOf" srcId="{3EC74F18-A252-4ED1-B93F-15F42CDBF952}" destId="{F8972351-733C-4B73-B842-1FA5CB179DC9}" srcOrd="1" destOrd="0" presId="urn:microsoft.com/office/officeart/2005/8/layout/cycle8"/>
    <dgm:cxn modelId="{ADF267C9-38F9-4C9C-9EC7-DEFC1BBEF7C7}" type="presParOf" srcId="{DA8B28F8-5974-427F-8B4F-1C3FC8911ECF}" destId="{E65B57E6-0BE2-4314-A567-5C4A24023DF1}" srcOrd="0" destOrd="0" presId="urn:microsoft.com/office/officeart/2005/8/layout/cycle8"/>
    <dgm:cxn modelId="{C852DDA4-1E32-4981-9FCE-2998FA63D8B8}" type="presParOf" srcId="{DA8B28F8-5974-427F-8B4F-1C3FC8911ECF}" destId="{C6F3A014-2407-40EA-8111-B32C01CEB4B0}" srcOrd="1" destOrd="0" presId="urn:microsoft.com/office/officeart/2005/8/layout/cycle8"/>
    <dgm:cxn modelId="{1AB1F533-66A8-4B87-821E-076783850B52}" type="presParOf" srcId="{DA8B28F8-5974-427F-8B4F-1C3FC8911ECF}" destId="{C989C25C-34FC-4B5F-8CA8-212BA651AC4A}" srcOrd="2" destOrd="0" presId="urn:microsoft.com/office/officeart/2005/8/layout/cycle8"/>
    <dgm:cxn modelId="{7386487B-7B83-4F68-84EA-6E0AFF5FCB79}" type="presParOf" srcId="{DA8B28F8-5974-427F-8B4F-1C3FC8911ECF}" destId="{F447FB4D-8013-427D-807E-CAEFB290DBB6}" srcOrd="3" destOrd="0" presId="urn:microsoft.com/office/officeart/2005/8/layout/cycle8"/>
    <dgm:cxn modelId="{B0899282-673D-46D4-99C1-D59B21F2E033}" type="presParOf" srcId="{DA8B28F8-5974-427F-8B4F-1C3FC8911ECF}" destId="{AC1321D5-6D57-4DFA-9E08-8AD49D1EC8C4}" srcOrd="4" destOrd="0" presId="urn:microsoft.com/office/officeart/2005/8/layout/cycle8"/>
    <dgm:cxn modelId="{7657417F-DD5A-44E7-ACB0-802C2BD65366}" type="presParOf" srcId="{DA8B28F8-5974-427F-8B4F-1C3FC8911ECF}" destId="{EECD814E-FBCC-437A-AB69-74CBC2C79B60}" srcOrd="5" destOrd="0" presId="urn:microsoft.com/office/officeart/2005/8/layout/cycle8"/>
    <dgm:cxn modelId="{5A9CFAD4-D94E-4C59-A68F-0E01F7800622}" type="presParOf" srcId="{DA8B28F8-5974-427F-8B4F-1C3FC8911ECF}" destId="{9A6E3145-DC21-4146-8C1A-FEE642DC9156}" srcOrd="6" destOrd="0" presId="urn:microsoft.com/office/officeart/2005/8/layout/cycle8"/>
    <dgm:cxn modelId="{6CFF9219-AF21-4DD0-8DF9-5255F2675AC0}" type="presParOf" srcId="{DA8B28F8-5974-427F-8B4F-1C3FC8911ECF}" destId="{E2E1EBFB-5E7D-4FE4-940C-10C28957E41E}" srcOrd="7" destOrd="0" presId="urn:microsoft.com/office/officeart/2005/8/layout/cycle8"/>
    <dgm:cxn modelId="{2CC676D3-5EF1-4BE4-AB16-485C722589AC}" type="presParOf" srcId="{DA8B28F8-5974-427F-8B4F-1C3FC8911ECF}" destId="{03C918E7-6BCA-4166-B277-68EF2B8DB523}" srcOrd="8" destOrd="0" presId="urn:microsoft.com/office/officeart/2005/8/layout/cycle8"/>
    <dgm:cxn modelId="{4EB7628D-11D8-4EDE-9E82-56802B82F1F8}" type="presParOf" srcId="{DA8B28F8-5974-427F-8B4F-1C3FC8911ECF}" destId="{32A4F600-57BE-4783-8FC4-949499FC3FD4}" srcOrd="9" destOrd="0" presId="urn:microsoft.com/office/officeart/2005/8/layout/cycle8"/>
    <dgm:cxn modelId="{751E80D1-068D-49C5-8E55-A550831D3704}" type="presParOf" srcId="{DA8B28F8-5974-427F-8B4F-1C3FC8911ECF}" destId="{F235A14E-B951-4E8C-B946-96D6ABCF91BA}" srcOrd="10" destOrd="0" presId="urn:microsoft.com/office/officeart/2005/8/layout/cycle8"/>
    <dgm:cxn modelId="{A78BCFED-EB2A-43BC-98A0-769C720C6841}" type="presParOf" srcId="{DA8B28F8-5974-427F-8B4F-1C3FC8911ECF}" destId="{EF1CEB4A-DB00-4AAC-BEF1-6A8A47A027F3}" srcOrd="11" destOrd="0" presId="urn:microsoft.com/office/officeart/2005/8/layout/cycle8"/>
    <dgm:cxn modelId="{18547B24-BC14-4102-82BC-C47B837DDD07}" type="presParOf" srcId="{DA8B28F8-5974-427F-8B4F-1C3FC8911ECF}" destId="{EC28E887-3C26-4EE2-8332-E15AB408C9A1}" srcOrd="12" destOrd="0" presId="urn:microsoft.com/office/officeart/2005/8/layout/cycle8"/>
    <dgm:cxn modelId="{257832CF-C3E9-47E3-9057-5A60A47F1E0D}" type="presParOf" srcId="{DA8B28F8-5974-427F-8B4F-1C3FC8911ECF}" destId="{5D7B6969-6FCF-4977-AD7A-77AA9D994504}" srcOrd="13" destOrd="0" presId="urn:microsoft.com/office/officeart/2005/8/layout/cycle8"/>
    <dgm:cxn modelId="{1C99F36D-AA38-48EF-9E38-1B5DAB967970}" type="presParOf" srcId="{DA8B28F8-5974-427F-8B4F-1C3FC8911ECF}" destId="{53644E48-55C8-4C66-B42C-634C4DC59265}" srcOrd="14" destOrd="0" presId="urn:microsoft.com/office/officeart/2005/8/layout/cycle8"/>
    <dgm:cxn modelId="{65F7C3F7-5305-41E1-8181-FB048E8442E6}" type="presParOf" srcId="{DA8B28F8-5974-427F-8B4F-1C3FC8911ECF}" destId="{F8972351-733C-4B73-B842-1FA5CB179DC9}" srcOrd="15" destOrd="0" presId="urn:microsoft.com/office/officeart/2005/8/layout/cycle8"/>
    <dgm:cxn modelId="{095BAB2D-7A72-45CB-B60E-7C6E6BCAC90E}" type="presParOf" srcId="{DA8B28F8-5974-427F-8B4F-1C3FC8911ECF}" destId="{C4856082-4644-4788-BCB1-D093A28F0603}" srcOrd="16" destOrd="0" presId="urn:microsoft.com/office/officeart/2005/8/layout/cycle8"/>
    <dgm:cxn modelId="{BD286D87-AF0E-4850-B079-2DFC8047E70B}" type="presParOf" srcId="{DA8B28F8-5974-427F-8B4F-1C3FC8911ECF}" destId="{0A6B7B0E-4F2E-4F4A-9D80-164683E9D2CD}" srcOrd="17" destOrd="0" presId="urn:microsoft.com/office/officeart/2005/8/layout/cycle8"/>
    <dgm:cxn modelId="{8665FFED-E955-44D4-8046-74F351CD99F2}" type="presParOf" srcId="{DA8B28F8-5974-427F-8B4F-1C3FC8911ECF}" destId="{1C0411BA-7CA4-4945-A7E5-20D5EDE5BE0B}" srcOrd="18" destOrd="0" presId="urn:microsoft.com/office/officeart/2005/8/layout/cycle8"/>
    <dgm:cxn modelId="{FEC4AC2A-5EF5-4750-AF31-6EA1D2CC01C8}" type="presParOf" srcId="{DA8B28F8-5974-427F-8B4F-1C3FC8911ECF}" destId="{41AEA1F5-73BC-43B4-817B-E4FE20ADF0F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53A93-131F-4CAA-ABA6-6AF800E86DE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de-DE"/>
        </a:p>
      </dgm:t>
    </dgm:pt>
    <dgm:pt modelId="{9FAF61AE-3232-4430-9495-609643316079}">
      <dgm:prSet phldrT="[Text]"/>
      <dgm:spPr>
        <a:solidFill>
          <a:srgbClr val="F9AA00"/>
        </a:solidFill>
      </dgm:spPr>
      <dgm:t>
        <a:bodyPr/>
        <a:lstStyle/>
        <a:p>
          <a:r>
            <a:rPr lang="de-DE" dirty="0"/>
            <a:t>Plan</a:t>
          </a:r>
        </a:p>
        <a:p>
          <a:endParaRPr lang="de-DE" dirty="0"/>
        </a:p>
      </dgm:t>
    </dgm:pt>
    <dgm:pt modelId="{4044A0A1-2E04-42F2-B4E3-EDA04FBF67FD}" type="parTrans" cxnId="{748F85AE-AFAC-4661-8D2F-0626063656A8}">
      <dgm:prSet/>
      <dgm:spPr/>
      <dgm:t>
        <a:bodyPr/>
        <a:lstStyle/>
        <a:p>
          <a:endParaRPr lang="de-DE"/>
        </a:p>
      </dgm:t>
    </dgm:pt>
    <dgm:pt modelId="{9EC5168D-A534-4B60-A298-7C85140DC581}" type="sibTrans" cxnId="{748F85AE-AFAC-4661-8D2F-0626063656A8}">
      <dgm:prSet/>
      <dgm:spPr/>
      <dgm:t>
        <a:bodyPr/>
        <a:lstStyle/>
        <a:p>
          <a:endParaRPr lang="de-DE"/>
        </a:p>
      </dgm:t>
    </dgm:pt>
    <dgm:pt modelId="{48B2C8A0-9505-4AFA-812B-810222F708A7}">
      <dgm:prSet phldrT="[Text]"/>
      <dgm:spPr>
        <a:solidFill>
          <a:srgbClr val="3B687F"/>
        </a:solidFill>
      </dgm:spPr>
      <dgm:t>
        <a:bodyPr/>
        <a:lstStyle/>
        <a:p>
          <a:r>
            <a:rPr lang="de-DE" dirty="0"/>
            <a:t>Do</a:t>
          </a:r>
        </a:p>
      </dgm:t>
    </dgm:pt>
    <dgm:pt modelId="{156A121D-C396-4302-9FA9-4FE173D8FC63}" type="parTrans" cxnId="{7721CC10-BF10-4DE4-BBB7-A74BE96D1612}">
      <dgm:prSet/>
      <dgm:spPr/>
      <dgm:t>
        <a:bodyPr/>
        <a:lstStyle/>
        <a:p>
          <a:endParaRPr lang="de-DE"/>
        </a:p>
      </dgm:t>
    </dgm:pt>
    <dgm:pt modelId="{D84F4B9D-913C-4461-8ECD-6D007D710323}" type="sibTrans" cxnId="{7721CC10-BF10-4DE4-BBB7-A74BE96D1612}">
      <dgm:prSet/>
      <dgm:spPr/>
      <dgm:t>
        <a:bodyPr/>
        <a:lstStyle/>
        <a:p>
          <a:endParaRPr lang="de-DE"/>
        </a:p>
      </dgm:t>
    </dgm:pt>
    <dgm:pt modelId="{3EC74F18-A252-4ED1-B93F-15F42CDBF952}">
      <dgm:prSet phldrT="[Text]"/>
      <dgm:spPr>
        <a:solidFill>
          <a:srgbClr val="3B687F"/>
        </a:solidFill>
      </dgm:spPr>
      <dgm:t>
        <a:bodyPr/>
        <a:lstStyle/>
        <a:p>
          <a:r>
            <a:rPr lang="de-DE" dirty="0"/>
            <a:t>Act</a:t>
          </a:r>
        </a:p>
        <a:p>
          <a:endParaRPr lang="de-DE" dirty="0"/>
        </a:p>
      </dgm:t>
    </dgm:pt>
    <dgm:pt modelId="{09A1DFFF-8BD5-4D00-B35C-C4922937CDC9}" type="parTrans" cxnId="{4A4ABA11-DFB3-41BA-9D08-7B970E236129}">
      <dgm:prSet/>
      <dgm:spPr/>
      <dgm:t>
        <a:bodyPr/>
        <a:lstStyle/>
        <a:p>
          <a:endParaRPr lang="de-DE"/>
        </a:p>
      </dgm:t>
    </dgm:pt>
    <dgm:pt modelId="{3E5388A3-7CB0-42D4-8FF2-D1C9AD034351}" type="sibTrans" cxnId="{4A4ABA11-DFB3-41BA-9D08-7B970E236129}">
      <dgm:prSet/>
      <dgm:spPr/>
      <dgm:t>
        <a:bodyPr/>
        <a:lstStyle/>
        <a:p>
          <a:endParaRPr lang="de-DE"/>
        </a:p>
      </dgm:t>
    </dgm:pt>
    <dgm:pt modelId="{654B0920-220C-4659-B5A4-2AE41B663951}">
      <dgm:prSet/>
      <dgm:spPr>
        <a:solidFill>
          <a:srgbClr val="3B687F"/>
        </a:solidFill>
      </dgm:spPr>
      <dgm:t>
        <a:bodyPr/>
        <a:lstStyle/>
        <a:p>
          <a:r>
            <a:rPr lang="de-DE" dirty="0"/>
            <a:t>Check</a:t>
          </a:r>
        </a:p>
      </dgm:t>
    </dgm:pt>
    <dgm:pt modelId="{B49D6BD1-6602-4C92-B73B-AAF190AB42D7}" type="parTrans" cxnId="{8EEAD120-EF98-4C80-9AD3-589A18B49DD5}">
      <dgm:prSet/>
      <dgm:spPr/>
      <dgm:t>
        <a:bodyPr/>
        <a:lstStyle/>
        <a:p>
          <a:endParaRPr lang="de-DE"/>
        </a:p>
      </dgm:t>
    </dgm:pt>
    <dgm:pt modelId="{5985E8D0-8983-4589-A867-E1BEC55F8065}" type="sibTrans" cxnId="{8EEAD120-EF98-4C80-9AD3-589A18B49DD5}">
      <dgm:prSet/>
      <dgm:spPr/>
      <dgm:t>
        <a:bodyPr/>
        <a:lstStyle/>
        <a:p>
          <a:endParaRPr lang="de-DE"/>
        </a:p>
      </dgm:t>
    </dgm:pt>
    <dgm:pt modelId="{DA8B28F8-5974-427F-8B4F-1C3FC8911ECF}" type="pres">
      <dgm:prSet presAssocID="{50253A93-131F-4CAA-ABA6-6AF800E86DE9}" presName="compositeShape" presStyleCnt="0">
        <dgm:presLayoutVars>
          <dgm:chMax val="7"/>
          <dgm:dir/>
          <dgm:resizeHandles val="exact"/>
        </dgm:presLayoutVars>
      </dgm:prSet>
      <dgm:spPr/>
    </dgm:pt>
    <dgm:pt modelId="{E65B57E6-0BE2-4314-A567-5C4A24023DF1}" type="pres">
      <dgm:prSet presAssocID="{50253A93-131F-4CAA-ABA6-6AF800E86DE9}" presName="wedge1" presStyleLbl="node1" presStyleIdx="0" presStyleCnt="4"/>
      <dgm:spPr/>
    </dgm:pt>
    <dgm:pt modelId="{C6F3A014-2407-40EA-8111-B32C01CEB4B0}" type="pres">
      <dgm:prSet presAssocID="{50253A93-131F-4CAA-ABA6-6AF800E86DE9}" presName="dummy1a" presStyleCnt="0"/>
      <dgm:spPr/>
    </dgm:pt>
    <dgm:pt modelId="{C989C25C-34FC-4B5F-8CA8-212BA651AC4A}" type="pres">
      <dgm:prSet presAssocID="{50253A93-131F-4CAA-ABA6-6AF800E86DE9}" presName="dummy1b" presStyleCnt="0"/>
      <dgm:spPr/>
    </dgm:pt>
    <dgm:pt modelId="{F447FB4D-8013-427D-807E-CAEFB290DBB6}" type="pres">
      <dgm:prSet presAssocID="{50253A93-131F-4CAA-ABA6-6AF800E86DE9}" presName="wedge1Tx" presStyleLbl="node1" presStyleIdx="0" presStyleCnt="4">
        <dgm:presLayoutVars>
          <dgm:chMax val="0"/>
          <dgm:chPref val="0"/>
          <dgm:bulletEnabled val="1"/>
        </dgm:presLayoutVars>
      </dgm:prSet>
      <dgm:spPr/>
    </dgm:pt>
    <dgm:pt modelId="{AC1321D5-6D57-4DFA-9E08-8AD49D1EC8C4}" type="pres">
      <dgm:prSet presAssocID="{50253A93-131F-4CAA-ABA6-6AF800E86DE9}" presName="wedge2" presStyleLbl="node1" presStyleIdx="1" presStyleCnt="4" custScaleX="95988" custScaleY="97497"/>
      <dgm:spPr/>
    </dgm:pt>
    <dgm:pt modelId="{EECD814E-FBCC-437A-AB69-74CBC2C79B60}" type="pres">
      <dgm:prSet presAssocID="{50253A93-131F-4CAA-ABA6-6AF800E86DE9}" presName="dummy2a" presStyleCnt="0"/>
      <dgm:spPr/>
    </dgm:pt>
    <dgm:pt modelId="{9A6E3145-DC21-4146-8C1A-FEE642DC9156}" type="pres">
      <dgm:prSet presAssocID="{50253A93-131F-4CAA-ABA6-6AF800E86DE9}" presName="dummy2b" presStyleCnt="0"/>
      <dgm:spPr/>
    </dgm:pt>
    <dgm:pt modelId="{E2E1EBFB-5E7D-4FE4-940C-10C28957E41E}" type="pres">
      <dgm:prSet presAssocID="{50253A93-131F-4CAA-ABA6-6AF800E86DE9}" presName="wedge2Tx" presStyleLbl="node1" presStyleIdx="1" presStyleCnt="4">
        <dgm:presLayoutVars>
          <dgm:chMax val="0"/>
          <dgm:chPref val="0"/>
          <dgm:bulletEnabled val="1"/>
        </dgm:presLayoutVars>
      </dgm:prSet>
      <dgm:spPr/>
    </dgm:pt>
    <dgm:pt modelId="{03C918E7-6BCA-4166-B277-68EF2B8DB523}" type="pres">
      <dgm:prSet presAssocID="{50253A93-131F-4CAA-ABA6-6AF800E86DE9}" presName="wedge3" presStyleLbl="node1" presStyleIdx="2" presStyleCnt="4"/>
      <dgm:spPr/>
    </dgm:pt>
    <dgm:pt modelId="{32A4F600-57BE-4783-8FC4-949499FC3FD4}" type="pres">
      <dgm:prSet presAssocID="{50253A93-131F-4CAA-ABA6-6AF800E86DE9}" presName="dummy3a" presStyleCnt="0"/>
      <dgm:spPr/>
    </dgm:pt>
    <dgm:pt modelId="{F235A14E-B951-4E8C-B946-96D6ABCF91BA}" type="pres">
      <dgm:prSet presAssocID="{50253A93-131F-4CAA-ABA6-6AF800E86DE9}" presName="dummy3b" presStyleCnt="0"/>
      <dgm:spPr/>
    </dgm:pt>
    <dgm:pt modelId="{EF1CEB4A-DB00-4AAC-BEF1-6A8A47A027F3}" type="pres">
      <dgm:prSet presAssocID="{50253A93-131F-4CAA-ABA6-6AF800E86DE9}" presName="wedge3Tx" presStyleLbl="node1" presStyleIdx="2" presStyleCnt="4">
        <dgm:presLayoutVars>
          <dgm:chMax val="0"/>
          <dgm:chPref val="0"/>
          <dgm:bulletEnabled val="1"/>
        </dgm:presLayoutVars>
      </dgm:prSet>
      <dgm:spPr/>
    </dgm:pt>
    <dgm:pt modelId="{EC28E887-3C26-4EE2-8332-E15AB408C9A1}" type="pres">
      <dgm:prSet presAssocID="{50253A93-131F-4CAA-ABA6-6AF800E86DE9}" presName="wedge4" presStyleLbl="node1" presStyleIdx="3" presStyleCnt="4"/>
      <dgm:spPr/>
    </dgm:pt>
    <dgm:pt modelId="{5D7B6969-6FCF-4977-AD7A-77AA9D994504}" type="pres">
      <dgm:prSet presAssocID="{50253A93-131F-4CAA-ABA6-6AF800E86DE9}" presName="dummy4a" presStyleCnt="0"/>
      <dgm:spPr/>
    </dgm:pt>
    <dgm:pt modelId="{53644E48-55C8-4C66-B42C-634C4DC59265}" type="pres">
      <dgm:prSet presAssocID="{50253A93-131F-4CAA-ABA6-6AF800E86DE9}" presName="dummy4b" presStyleCnt="0"/>
      <dgm:spPr/>
    </dgm:pt>
    <dgm:pt modelId="{F8972351-733C-4B73-B842-1FA5CB179DC9}" type="pres">
      <dgm:prSet presAssocID="{50253A93-131F-4CAA-ABA6-6AF800E86DE9}" presName="wedge4Tx" presStyleLbl="node1" presStyleIdx="3" presStyleCnt="4">
        <dgm:presLayoutVars>
          <dgm:chMax val="0"/>
          <dgm:chPref val="0"/>
          <dgm:bulletEnabled val="1"/>
        </dgm:presLayoutVars>
      </dgm:prSet>
      <dgm:spPr/>
    </dgm:pt>
    <dgm:pt modelId="{C4856082-4644-4788-BCB1-D093A28F0603}" type="pres">
      <dgm:prSet presAssocID="{9EC5168D-A534-4B60-A298-7C85140DC581}" presName="arrowWedge1" presStyleLbl="fgSibTrans2D1" presStyleIdx="0" presStyleCnt="4"/>
      <dgm:spPr>
        <a:xfrm>
          <a:off x="3459535" y="47294"/>
          <a:ext cx="4434357" cy="4434357"/>
        </a:xfrm>
        <a:prstGeom prst="circularArrow">
          <a:avLst>
            <a:gd name="adj1" fmla="val 5085"/>
            <a:gd name="adj2" fmla="val 327528"/>
            <a:gd name="adj3" fmla="val 21272472"/>
            <a:gd name="adj4" fmla="val 16200000"/>
            <a:gd name="adj5" fmla="val 5932"/>
          </a:avLst>
        </a:prstGeom>
        <a:solidFill>
          <a:srgbClr val="90ABBE"/>
        </a:solidFill>
        <a:ln>
          <a:noFill/>
        </a:ln>
        <a:effectLst/>
      </dgm:spPr>
    </dgm:pt>
    <dgm:pt modelId="{0A6B7B0E-4F2E-4F4A-9D80-164683E9D2CD}" type="pres">
      <dgm:prSet presAssocID="{D84F4B9D-913C-4461-8ECD-6D007D710323}" presName="arrowWedge2" presStyleLbl="fgSibTrans2D1" presStyleIdx="1" presStyleCnt="4"/>
      <dgm:spPr>
        <a:xfrm>
          <a:off x="3459535" y="179761"/>
          <a:ext cx="4434357" cy="4434357"/>
        </a:xfrm>
        <a:prstGeom prst="circularArrow">
          <a:avLst>
            <a:gd name="adj1" fmla="val 5085"/>
            <a:gd name="adj2" fmla="val 327528"/>
            <a:gd name="adj3" fmla="val 5072472"/>
            <a:gd name="adj4" fmla="val 0"/>
            <a:gd name="adj5" fmla="val 5932"/>
          </a:avLst>
        </a:prstGeom>
        <a:solidFill>
          <a:srgbClr val="90ABBE"/>
        </a:solidFill>
        <a:ln>
          <a:noFill/>
        </a:ln>
        <a:effectLst/>
      </dgm:spPr>
    </dgm:pt>
    <dgm:pt modelId="{1C0411BA-7CA4-4945-A7E5-20D5EDE5BE0B}" type="pres">
      <dgm:prSet presAssocID="{5985E8D0-8983-4589-A867-E1BEC55F8065}" presName="arrowWedge3" presStyleLbl="fgSibTrans2D1" presStyleIdx="2" presStyleCnt="4"/>
      <dgm:spPr>
        <a:xfrm>
          <a:off x="3327068" y="179761"/>
          <a:ext cx="4434357" cy="4434357"/>
        </a:xfrm>
        <a:prstGeom prst="circularArrow">
          <a:avLst>
            <a:gd name="adj1" fmla="val 5085"/>
            <a:gd name="adj2" fmla="val 327528"/>
            <a:gd name="adj3" fmla="val 10472472"/>
            <a:gd name="adj4" fmla="val 5400000"/>
            <a:gd name="adj5" fmla="val 5932"/>
          </a:avLst>
        </a:prstGeom>
        <a:solidFill>
          <a:srgbClr val="90ABBE"/>
        </a:solidFill>
        <a:ln>
          <a:noFill/>
        </a:ln>
        <a:effectLst/>
      </dgm:spPr>
    </dgm:pt>
    <dgm:pt modelId="{41AEA1F5-73BC-43B4-817B-E4FE20ADF0FF}" type="pres">
      <dgm:prSet presAssocID="{3E5388A3-7CB0-42D4-8FF2-D1C9AD034351}" presName="arrowWedge4" presStyleLbl="fgSibTrans2D1" presStyleIdx="3" presStyleCnt="4"/>
      <dgm:spPr>
        <a:solidFill>
          <a:srgbClr val="90ABBE"/>
        </a:solidFill>
      </dgm:spPr>
    </dgm:pt>
  </dgm:ptLst>
  <dgm:cxnLst>
    <dgm:cxn modelId="{53C54406-EB8F-4010-AA00-6BD0FBAB5DC9}" type="presOf" srcId="{48B2C8A0-9505-4AFA-812B-810222F708A7}" destId="{AC1321D5-6D57-4DFA-9E08-8AD49D1EC8C4}" srcOrd="0" destOrd="0" presId="urn:microsoft.com/office/officeart/2005/8/layout/cycle8"/>
    <dgm:cxn modelId="{7721CC10-BF10-4DE4-BBB7-A74BE96D1612}" srcId="{50253A93-131F-4CAA-ABA6-6AF800E86DE9}" destId="{48B2C8A0-9505-4AFA-812B-810222F708A7}" srcOrd="1" destOrd="0" parTransId="{156A121D-C396-4302-9FA9-4FE173D8FC63}" sibTransId="{D84F4B9D-913C-4461-8ECD-6D007D710323}"/>
    <dgm:cxn modelId="{4A4ABA11-DFB3-41BA-9D08-7B970E236129}" srcId="{50253A93-131F-4CAA-ABA6-6AF800E86DE9}" destId="{3EC74F18-A252-4ED1-B93F-15F42CDBF952}" srcOrd="3" destOrd="0" parTransId="{09A1DFFF-8BD5-4D00-B35C-C4922937CDC9}" sibTransId="{3E5388A3-7CB0-42D4-8FF2-D1C9AD034351}"/>
    <dgm:cxn modelId="{8EEAD120-EF98-4C80-9AD3-589A18B49DD5}" srcId="{50253A93-131F-4CAA-ABA6-6AF800E86DE9}" destId="{654B0920-220C-4659-B5A4-2AE41B663951}" srcOrd="2" destOrd="0" parTransId="{B49D6BD1-6602-4C92-B73B-AAF190AB42D7}" sibTransId="{5985E8D0-8983-4589-A867-E1BEC55F8065}"/>
    <dgm:cxn modelId="{D1D2ED2C-2F26-4E97-8A32-D43B2C6C4116}" type="presOf" srcId="{50253A93-131F-4CAA-ABA6-6AF800E86DE9}" destId="{DA8B28F8-5974-427F-8B4F-1C3FC8911ECF}" srcOrd="0" destOrd="0" presId="urn:microsoft.com/office/officeart/2005/8/layout/cycle8"/>
    <dgm:cxn modelId="{56CA9934-736D-4638-BC99-990249B994CC}" type="presOf" srcId="{3EC74F18-A252-4ED1-B93F-15F42CDBF952}" destId="{EC28E887-3C26-4EE2-8332-E15AB408C9A1}" srcOrd="0" destOrd="0" presId="urn:microsoft.com/office/officeart/2005/8/layout/cycle8"/>
    <dgm:cxn modelId="{E8C09B44-1E64-4DF5-AC96-B8BB8ED8DD00}" type="presOf" srcId="{9FAF61AE-3232-4430-9495-609643316079}" destId="{E65B57E6-0BE2-4314-A567-5C4A24023DF1}" srcOrd="0" destOrd="0" presId="urn:microsoft.com/office/officeart/2005/8/layout/cycle8"/>
    <dgm:cxn modelId="{7FA7C048-C615-456F-BBC9-739B4BCE3AE1}" type="presOf" srcId="{9FAF61AE-3232-4430-9495-609643316079}" destId="{F447FB4D-8013-427D-807E-CAEFB290DBB6}" srcOrd="1" destOrd="0" presId="urn:microsoft.com/office/officeart/2005/8/layout/cycle8"/>
    <dgm:cxn modelId="{0B550B56-7442-488B-8B1B-47618A88F2E9}" type="presOf" srcId="{48B2C8A0-9505-4AFA-812B-810222F708A7}" destId="{E2E1EBFB-5E7D-4FE4-940C-10C28957E41E}" srcOrd="1" destOrd="0" presId="urn:microsoft.com/office/officeart/2005/8/layout/cycle8"/>
    <dgm:cxn modelId="{93F79EA0-680A-4A09-803C-5A3B4E07D235}" type="presOf" srcId="{654B0920-220C-4659-B5A4-2AE41B663951}" destId="{EF1CEB4A-DB00-4AAC-BEF1-6A8A47A027F3}" srcOrd="1" destOrd="0" presId="urn:microsoft.com/office/officeart/2005/8/layout/cycle8"/>
    <dgm:cxn modelId="{748F85AE-AFAC-4661-8D2F-0626063656A8}" srcId="{50253A93-131F-4CAA-ABA6-6AF800E86DE9}" destId="{9FAF61AE-3232-4430-9495-609643316079}" srcOrd="0" destOrd="0" parTransId="{4044A0A1-2E04-42F2-B4E3-EDA04FBF67FD}" sibTransId="{9EC5168D-A534-4B60-A298-7C85140DC581}"/>
    <dgm:cxn modelId="{12A7C1C9-F3A5-4790-BFEF-E42A94731CB2}" type="presOf" srcId="{654B0920-220C-4659-B5A4-2AE41B663951}" destId="{03C918E7-6BCA-4166-B277-68EF2B8DB523}" srcOrd="0" destOrd="0" presId="urn:microsoft.com/office/officeart/2005/8/layout/cycle8"/>
    <dgm:cxn modelId="{04D3D7FB-1D67-4FC8-B099-9959CD23260F}" type="presOf" srcId="{3EC74F18-A252-4ED1-B93F-15F42CDBF952}" destId="{F8972351-733C-4B73-B842-1FA5CB179DC9}" srcOrd="1" destOrd="0" presId="urn:microsoft.com/office/officeart/2005/8/layout/cycle8"/>
    <dgm:cxn modelId="{ADF267C9-38F9-4C9C-9EC7-DEFC1BBEF7C7}" type="presParOf" srcId="{DA8B28F8-5974-427F-8B4F-1C3FC8911ECF}" destId="{E65B57E6-0BE2-4314-A567-5C4A24023DF1}" srcOrd="0" destOrd="0" presId="urn:microsoft.com/office/officeart/2005/8/layout/cycle8"/>
    <dgm:cxn modelId="{C852DDA4-1E32-4981-9FCE-2998FA63D8B8}" type="presParOf" srcId="{DA8B28F8-5974-427F-8B4F-1C3FC8911ECF}" destId="{C6F3A014-2407-40EA-8111-B32C01CEB4B0}" srcOrd="1" destOrd="0" presId="urn:microsoft.com/office/officeart/2005/8/layout/cycle8"/>
    <dgm:cxn modelId="{1AB1F533-66A8-4B87-821E-076783850B52}" type="presParOf" srcId="{DA8B28F8-5974-427F-8B4F-1C3FC8911ECF}" destId="{C989C25C-34FC-4B5F-8CA8-212BA651AC4A}" srcOrd="2" destOrd="0" presId="urn:microsoft.com/office/officeart/2005/8/layout/cycle8"/>
    <dgm:cxn modelId="{7386487B-7B83-4F68-84EA-6E0AFF5FCB79}" type="presParOf" srcId="{DA8B28F8-5974-427F-8B4F-1C3FC8911ECF}" destId="{F447FB4D-8013-427D-807E-CAEFB290DBB6}" srcOrd="3" destOrd="0" presId="urn:microsoft.com/office/officeart/2005/8/layout/cycle8"/>
    <dgm:cxn modelId="{B0899282-673D-46D4-99C1-D59B21F2E033}" type="presParOf" srcId="{DA8B28F8-5974-427F-8B4F-1C3FC8911ECF}" destId="{AC1321D5-6D57-4DFA-9E08-8AD49D1EC8C4}" srcOrd="4" destOrd="0" presId="urn:microsoft.com/office/officeart/2005/8/layout/cycle8"/>
    <dgm:cxn modelId="{7657417F-DD5A-44E7-ACB0-802C2BD65366}" type="presParOf" srcId="{DA8B28F8-5974-427F-8B4F-1C3FC8911ECF}" destId="{EECD814E-FBCC-437A-AB69-74CBC2C79B60}" srcOrd="5" destOrd="0" presId="urn:microsoft.com/office/officeart/2005/8/layout/cycle8"/>
    <dgm:cxn modelId="{5A9CFAD4-D94E-4C59-A68F-0E01F7800622}" type="presParOf" srcId="{DA8B28F8-5974-427F-8B4F-1C3FC8911ECF}" destId="{9A6E3145-DC21-4146-8C1A-FEE642DC9156}" srcOrd="6" destOrd="0" presId="urn:microsoft.com/office/officeart/2005/8/layout/cycle8"/>
    <dgm:cxn modelId="{6CFF9219-AF21-4DD0-8DF9-5255F2675AC0}" type="presParOf" srcId="{DA8B28F8-5974-427F-8B4F-1C3FC8911ECF}" destId="{E2E1EBFB-5E7D-4FE4-940C-10C28957E41E}" srcOrd="7" destOrd="0" presId="urn:microsoft.com/office/officeart/2005/8/layout/cycle8"/>
    <dgm:cxn modelId="{2CC676D3-5EF1-4BE4-AB16-485C722589AC}" type="presParOf" srcId="{DA8B28F8-5974-427F-8B4F-1C3FC8911ECF}" destId="{03C918E7-6BCA-4166-B277-68EF2B8DB523}" srcOrd="8" destOrd="0" presId="urn:microsoft.com/office/officeart/2005/8/layout/cycle8"/>
    <dgm:cxn modelId="{4EB7628D-11D8-4EDE-9E82-56802B82F1F8}" type="presParOf" srcId="{DA8B28F8-5974-427F-8B4F-1C3FC8911ECF}" destId="{32A4F600-57BE-4783-8FC4-949499FC3FD4}" srcOrd="9" destOrd="0" presId="urn:microsoft.com/office/officeart/2005/8/layout/cycle8"/>
    <dgm:cxn modelId="{751E80D1-068D-49C5-8E55-A550831D3704}" type="presParOf" srcId="{DA8B28F8-5974-427F-8B4F-1C3FC8911ECF}" destId="{F235A14E-B951-4E8C-B946-96D6ABCF91BA}" srcOrd="10" destOrd="0" presId="urn:microsoft.com/office/officeart/2005/8/layout/cycle8"/>
    <dgm:cxn modelId="{A78BCFED-EB2A-43BC-98A0-769C720C6841}" type="presParOf" srcId="{DA8B28F8-5974-427F-8B4F-1C3FC8911ECF}" destId="{EF1CEB4A-DB00-4AAC-BEF1-6A8A47A027F3}" srcOrd="11" destOrd="0" presId="urn:microsoft.com/office/officeart/2005/8/layout/cycle8"/>
    <dgm:cxn modelId="{18547B24-BC14-4102-82BC-C47B837DDD07}" type="presParOf" srcId="{DA8B28F8-5974-427F-8B4F-1C3FC8911ECF}" destId="{EC28E887-3C26-4EE2-8332-E15AB408C9A1}" srcOrd="12" destOrd="0" presId="urn:microsoft.com/office/officeart/2005/8/layout/cycle8"/>
    <dgm:cxn modelId="{257832CF-C3E9-47E3-9057-5A60A47F1E0D}" type="presParOf" srcId="{DA8B28F8-5974-427F-8B4F-1C3FC8911ECF}" destId="{5D7B6969-6FCF-4977-AD7A-77AA9D994504}" srcOrd="13" destOrd="0" presId="urn:microsoft.com/office/officeart/2005/8/layout/cycle8"/>
    <dgm:cxn modelId="{1C99F36D-AA38-48EF-9E38-1B5DAB967970}" type="presParOf" srcId="{DA8B28F8-5974-427F-8B4F-1C3FC8911ECF}" destId="{53644E48-55C8-4C66-B42C-634C4DC59265}" srcOrd="14" destOrd="0" presId="urn:microsoft.com/office/officeart/2005/8/layout/cycle8"/>
    <dgm:cxn modelId="{65F7C3F7-5305-41E1-8181-FB048E8442E6}" type="presParOf" srcId="{DA8B28F8-5974-427F-8B4F-1C3FC8911ECF}" destId="{F8972351-733C-4B73-B842-1FA5CB179DC9}" srcOrd="15" destOrd="0" presId="urn:microsoft.com/office/officeart/2005/8/layout/cycle8"/>
    <dgm:cxn modelId="{095BAB2D-7A72-45CB-B60E-7C6E6BCAC90E}" type="presParOf" srcId="{DA8B28F8-5974-427F-8B4F-1C3FC8911ECF}" destId="{C4856082-4644-4788-BCB1-D093A28F0603}" srcOrd="16" destOrd="0" presId="urn:microsoft.com/office/officeart/2005/8/layout/cycle8"/>
    <dgm:cxn modelId="{BD286D87-AF0E-4850-B079-2DFC8047E70B}" type="presParOf" srcId="{DA8B28F8-5974-427F-8B4F-1C3FC8911ECF}" destId="{0A6B7B0E-4F2E-4F4A-9D80-164683E9D2CD}" srcOrd="17" destOrd="0" presId="urn:microsoft.com/office/officeart/2005/8/layout/cycle8"/>
    <dgm:cxn modelId="{8665FFED-E955-44D4-8046-74F351CD99F2}" type="presParOf" srcId="{DA8B28F8-5974-427F-8B4F-1C3FC8911ECF}" destId="{1C0411BA-7CA4-4945-A7E5-20D5EDE5BE0B}" srcOrd="18" destOrd="0" presId="urn:microsoft.com/office/officeart/2005/8/layout/cycle8"/>
    <dgm:cxn modelId="{FEC4AC2A-5EF5-4750-AF31-6EA1D2CC01C8}" type="presParOf" srcId="{DA8B28F8-5974-427F-8B4F-1C3FC8911ECF}" destId="{41AEA1F5-73BC-43B4-817B-E4FE20ADF0F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ABCD5-96DE-4748-B461-DC313E713165}"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de-DE"/>
        </a:p>
      </dgm:t>
    </dgm:pt>
    <dgm:pt modelId="{4BE9B213-A731-4991-B9B6-07A66B268866}">
      <dgm:prSet phldrT="[Text]"/>
      <dgm:spPr>
        <a:solidFill>
          <a:srgbClr val="3B687F"/>
        </a:solidFill>
      </dgm:spPr>
      <dgm:t>
        <a:bodyPr/>
        <a:lstStyle/>
        <a:p>
          <a:r>
            <a:rPr lang="de-DE" dirty="0"/>
            <a:t>Oberste Führung</a:t>
          </a:r>
        </a:p>
        <a:p>
          <a:endParaRPr lang="de-DE" dirty="0">
            <a:highlight>
              <a:srgbClr val="FFFF00"/>
            </a:highlight>
          </a:endParaRPr>
        </a:p>
      </dgm:t>
    </dgm:pt>
    <dgm:pt modelId="{A09DD9F5-4CE8-44C1-94CC-C6563D8A706D}" type="parTrans" cxnId="{C0C0E1FF-EC2A-4479-A3EB-174311A9C47B}">
      <dgm:prSet/>
      <dgm:spPr/>
      <dgm:t>
        <a:bodyPr/>
        <a:lstStyle/>
        <a:p>
          <a:endParaRPr lang="de-DE"/>
        </a:p>
      </dgm:t>
    </dgm:pt>
    <dgm:pt modelId="{2B4E08EB-6D10-4828-8B33-23E29BED5BF3}" type="sibTrans" cxnId="{C0C0E1FF-EC2A-4479-A3EB-174311A9C47B}">
      <dgm:prSet/>
      <dgm:spPr>
        <a:solidFill>
          <a:srgbClr val="F9B000">
            <a:alpha val="90000"/>
          </a:srgbClr>
        </a:solidFill>
        <a:ln>
          <a:solidFill>
            <a:srgbClr val="F9B000"/>
          </a:solidFill>
        </a:ln>
      </dgm:spPr>
      <dgm:t>
        <a:bodyPr/>
        <a:lstStyle/>
        <a:p>
          <a:pPr algn="l"/>
          <a:r>
            <a:rPr lang="de-DE" dirty="0"/>
            <a:t>Schnittstelle zum Management </a:t>
          </a:r>
        </a:p>
      </dgm:t>
    </dgm:pt>
    <dgm:pt modelId="{757CF1C5-E87B-4882-AD52-8EA128F308DE}" type="asst">
      <dgm:prSet phldrT="[Text]"/>
      <dgm:spPr>
        <a:solidFill>
          <a:srgbClr val="3B687F"/>
        </a:solidFill>
      </dgm:spPr>
      <dgm:t>
        <a:bodyPr/>
        <a:lstStyle/>
        <a:p>
          <a:r>
            <a:rPr lang="de-DE" dirty="0"/>
            <a:t>Klimamanager</a:t>
          </a:r>
        </a:p>
      </dgm:t>
    </dgm:pt>
    <dgm:pt modelId="{3ED1F207-FCAE-4602-819D-184752006158}" type="parTrans" cxnId="{712CA81F-D036-42FE-A50C-637910D83F65}">
      <dgm:prSet/>
      <dgm:spPr/>
      <dgm:t>
        <a:bodyPr/>
        <a:lstStyle/>
        <a:p>
          <a:endParaRPr lang="de-DE"/>
        </a:p>
      </dgm:t>
    </dgm:pt>
    <dgm:pt modelId="{B7AE1726-89F1-4FAC-9007-C35A08FB6398}" type="sibTrans" cxnId="{712CA81F-D036-42FE-A50C-637910D83F65}">
      <dgm:prSet custT="1"/>
      <dgm:spPr>
        <a:solidFill>
          <a:srgbClr val="F9B000">
            <a:alpha val="90000"/>
          </a:srgbClr>
        </a:solidFill>
        <a:ln>
          <a:solidFill>
            <a:srgbClr val="F9B000"/>
          </a:solidFill>
        </a:ln>
      </dgm:spPr>
      <dgm:t>
        <a:bodyPr/>
        <a:lstStyle/>
        <a:p>
          <a:pPr marL="0" lvl="0" indent="0" algn="l"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Koordination</a:t>
          </a:r>
        </a:p>
      </dgm:t>
    </dgm:pt>
    <dgm:pt modelId="{6BD47AE1-0EF2-4FA8-ADCC-A7E789AA4334}">
      <dgm:prSet phldrT="[Text]"/>
      <dgm:spPr>
        <a:solidFill>
          <a:srgbClr val="3B687F"/>
        </a:solidFill>
      </dgm:spPr>
      <dgm:t>
        <a:bodyPr/>
        <a:lstStyle/>
        <a:p>
          <a:r>
            <a:rPr lang="de-DE" dirty="0">
              <a:solidFill>
                <a:srgbClr val="FFFFFF"/>
              </a:solidFill>
            </a:rPr>
            <a:t>Ansprechpartner</a:t>
          </a:r>
        </a:p>
        <a:p>
          <a:r>
            <a:rPr lang="de-DE" dirty="0">
              <a:solidFill>
                <a:srgbClr val="FFFFFF"/>
              </a:solidFill>
            </a:rPr>
            <a:t>Einkauf</a:t>
          </a:r>
        </a:p>
      </dgm:t>
    </dgm:pt>
    <dgm:pt modelId="{F0423765-6D57-468D-B3BD-678288251DC0}" type="parTrans" cxnId="{C96EA582-1226-4C28-8604-D9B12B508527}">
      <dgm:prSet/>
      <dgm:spPr/>
      <dgm:t>
        <a:bodyPr/>
        <a:lstStyle/>
        <a:p>
          <a:endParaRPr lang="de-DE"/>
        </a:p>
      </dgm:t>
    </dgm:pt>
    <dgm:pt modelId="{233E01DB-91D3-4CA5-9C12-7D2B2FED390F}" type="sibTrans" cxnId="{C96EA582-1226-4C28-8604-D9B12B508527}">
      <dgm:prSet custT="1"/>
      <dgm:spPr>
        <a:solidFill>
          <a:srgbClr val="F9B000">
            <a:alpha val="90000"/>
          </a:srgbClr>
        </a:solidFill>
        <a:ln>
          <a:solidFill>
            <a:srgbClr val="F9B000"/>
          </a:solidFill>
        </a:ln>
      </dgm:spPr>
      <dgm:t>
        <a:bodyPr/>
        <a:lstStyle/>
        <a:p>
          <a:pPr marL="0" lvl="0" indent="0" algn="l" defTabSz="444500">
            <a:lnSpc>
              <a:spcPct val="90000"/>
            </a:lnSpc>
            <a:spcBef>
              <a:spcPct val="0"/>
            </a:spcBef>
            <a:spcAft>
              <a:spcPct val="35000"/>
            </a:spcAft>
          </a:pPr>
          <a:r>
            <a:rPr lang="de-DE" sz="1000" kern="1200" dirty="0">
              <a:solidFill>
                <a:srgbClr val="000000">
                  <a:hueOff val="0"/>
                  <a:satOff val="0"/>
                  <a:lumOff val="0"/>
                  <a:alphaOff val="0"/>
                </a:srgbClr>
              </a:solidFill>
              <a:latin typeface="Arial"/>
              <a:ea typeface="ＭＳ Ｐゴシック"/>
              <a:cs typeface="+mn-cs"/>
            </a:rPr>
            <a:t>Bereitstellung Daten und Maßnahmenumsetzung</a:t>
          </a:r>
        </a:p>
      </dgm:t>
    </dgm:pt>
    <dgm:pt modelId="{27D1BB74-F79D-4FF3-AF8F-338328B492B9}">
      <dgm:prSet phldrT="[Text]"/>
      <dgm:spPr>
        <a:solidFill>
          <a:srgbClr val="3B687F"/>
        </a:solidFill>
      </dgm:spPr>
      <dgm:t>
        <a:bodyPr/>
        <a:lstStyle/>
        <a:p>
          <a:r>
            <a:rPr lang="de-DE" dirty="0">
              <a:solidFill>
                <a:srgbClr val="FFFFFF"/>
              </a:solidFill>
            </a:rPr>
            <a:t>Ansprechpartner</a:t>
          </a:r>
        </a:p>
        <a:p>
          <a:r>
            <a:rPr lang="de-DE" dirty="0"/>
            <a:t>Personal</a:t>
          </a:r>
        </a:p>
      </dgm:t>
    </dgm:pt>
    <dgm:pt modelId="{11858DB2-2459-437C-9B44-FEEB0CF0825D}" type="parTrans" cxnId="{E50BC040-330C-4D2D-972B-70A3F1AC00E9}">
      <dgm:prSet/>
      <dgm:spPr/>
      <dgm:t>
        <a:bodyPr/>
        <a:lstStyle/>
        <a:p>
          <a:endParaRPr lang="de-DE"/>
        </a:p>
      </dgm:t>
    </dgm:pt>
    <dgm:pt modelId="{273A8835-0472-4534-BB42-41ACF31079FF}" type="sibTrans" cxnId="{E50BC040-330C-4D2D-972B-70A3F1AC00E9}">
      <dgm:prSet custT="1"/>
      <dgm:spPr>
        <a:solidFill>
          <a:srgbClr val="F9B000">
            <a:alpha val="90000"/>
          </a:srgbClr>
        </a:solidFill>
        <a:ln>
          <a:solidFill>
            <a:srgbClr val="F9B000"/>
          </a:solidFill>
        </a:ln>
      </dgm:spPr>
      <dgm:t>
        <a:bodyPr/>
        <a:lstStyle/>
        <a:p>
          <a:pPr algn="l"/>
          <a:r>
            <a:rPr lang="de-DE" sz="1000" dirty="0">
              <a:solidFill>
                <a:srgbClr val="000000">
                  <a:hueOff val="0"/>
                  <a:satOff val="0"/>
                  <a:lumOff val="0"/>
                  <a:alphaOff val="0"/>
                </a:srgbClr>
              </a:solidFill>
              <a:latin typeface="Arial"/>
              <a:ea typeface="ＭＳ Ｐゴシック"/>
              <a:cs typeface="+mn-cs"/>
            </a:rPr>
            <a:t>Bereitstellung Daten und Maßnahmenumsetzung</a:t>
          </a:r>
          <a:endParaRPr lang="de-DE" sz="1000" dirty="0"/>
        </a:p>
      </dgm:t>
    </dgm:pt>
    <dgm:pt modelId="{7FCBA6CB-816B-4BA5-AD91-CB76A9B65216}">
      <dgm:prSet phldrT="[Text]"/>
      <dgm:spPr>
        <a:solidFill>
          <a:srgbClr val="3B687F"/>
        </a:solidFill>
      </dgm:spPr>
      <dgm:t>
        <a:bodyPr/>
        <a:lstStyle/>
        <a:p>
          <a:r>
            <a:rPr lang="de-DE" dirty="0">
              <a:solidFill>
                <a:srgbClr val="FFFFFF"/>
              </a:solidFill>
            </a:rPr>
            <a:t>Ansprechpartner</a:t>
          </a:r>
          <a:endParaRPr lang="de-DE" dirty="0"/>
        </a:p>
        <a:p>
          <a:r>
            <a:rPr lang="de-DE" dirty="0"/>
            <a:t>Produktion</a:t>
          </a:r>
        </a:p>
      </dgm:t>
    </dgm:pt>
    <dgm:pt modelId="{CA1553D9-DB47-4C05-8439-F95D944CB1A9}" type="parTrans" cxnId="{E5DAD66B-3338-408D-9F12-B4A7EAD06605}">
      <dgm:prSet/>
      <dgm:spPr/>
      <dgm:t>
        <a:bodyPr/>
        <a:lstStyle/>
        <a:p>
          <a:endParaRPr lang="de-DE"/>
        </a:p>
      </dgm:t>
    </dgm:pt>
    <dgm:pt modelId="{CAC0271D-5569-4685-8C7A-465D8EC7C958}" type="sibTrans" cxnId="{E5DAD66B-3338-408D-9F12-B4A7EAD06605}">
      <dgm:prSet custT="1"/>
      <dgm:spPr>
        <a:solidFill>
          <a:srgbClr val="F9B000">
            <a:alpha val="90000"/>
          </a:srgbClr>
        </a:solidFill>
        <a:ln>
          <a:solidFill>
            <a:srgbClr val="F9B000"/>
          </a:solidFill>
        </a:ln>
      </dgm:spPr>
      <dgm:t>
        <a:bodyPr/>
        <a:lstStyle/>
        <a:p>
          <a:pPr algn="l"/>
          <a:r>
            <a:rPr lang="de-DE" sz="1000" dirty="0">
              <a:solidFill>
                <a:srgbClr val="000000">
                  <a:hueOff val="0"/>
                  <a:satOff val="0"/>
                  <a:lumOff val="0"/>
                  <a:alphaOff val="0"/>
                </a:srgbClr>
              </a:solidFill>
              <a:latin typeface="Arial"/>
              <a:ea typeface="ＭＳ Ｐゴシック"/>
              <a:cs typeface="+mn-cs"/>
            </a:rPr>
            <a:t>Bereitstellung Daten und Maßnahmenumsetzung</a:t>
          </a:r>
          <a:endParaRPr lang="de-DE" sz="1000" dirty="0"/>
        </a:p>
      </dgm:t>
    </dgm:pt>
    <dgm:pt modelId="{42D070F8-D7FC-4916-8429-9DD6CBFEB014}" type="pres">
      <dgm:prSet presAssocID="{83CABCD5-96DE-4748-B461-DC313E713165}" presName="hierChild1" presStyleCnt="0">
        <dgm:presLayoutVars>
          <dgm:orgChart val="1"/>
          <dgm:chPref val="1"/>
          <dgm:dir/>
          <dgm:animOne val="branch"/>
          <dgm:animLvl val="lvl"/>
          <dgm:resizeHandles/>
        </dgm:presLayoutVars>
      </dgm:prSet>
      <dgm:spPr/>
    </dgm:pt>
    <dgm:pt modelId="{F7A1F38E-386F-4C69-88BC-E70851086F41}" type="pres">
      <dgm:prSet presAssocID="{4BE9B213-A731-4991-B9B6-07A66B268866}" presName="hierRoot1" presStyleCnt="0">
        <dgm:presLayoutVars>
          <dgm:hierBranch val="init"/>
        </dgm:presLayoutVars>
      </dgm:prSet>
      <dgm:spPr/>
    </dgm:pt>
    <dgm:pt modelId="{45E0964C-A444-4F13-974E-14E794000AFC}" type="pres">
      <dgm:prSet presAssocID="{4BE9B213-A731-4991-B9B6-07A66B268866}" presName="rootComposite1" presStyleCnt="0"/>
      <dgm:spPr/>
    </dgm:pt>
    <dgm:pt modelId="{1BE27800-3BFC-4196-A176-19960DA730CD}" type="pres">
      <dgm:prSet presAssocID="{4BE9B213-A731-4991-B9B6-07A66B268866}" presName="rootText1" presStyleLbl="node0" presStyleIdx="0" presStyleCnt="1">
        <dgm:presLayoutVars>
          <dgm:chMax/>
          <dgm:chPref val="3"/>
        </dgm:presLayoutVars>
      </dgm:prSet>
      <dgm:spPr/>
    </dgm:pt>
    <dgm:pt modelId="{F02A3246-5E1A-40A2-9357-FC3B8C6AA5E5}" type="pres">
      <dgm:prSet presAssocID="{4BE9B213-A731-4991-B9B6-07A66B268866}" presName="titleText1" presStyleLbl="fgAcc0" presStyleIdx="0" presStyleCnt="1">
        <dgm:presLayoutVars>
          <dgm:chMax val="0"/>
          <dgm:chPref val="0"/>
        </dgm:presLayoutVars>
      </dgm:prSet>
      <dgm:spPr/>
    </dgm:pt>
    <dgm:pt modelId="{6974C075-F179-4FED-BE87-077E0CE80EE1}" type="pres">
      <dgm:prSet presAssocID="{4BE9B213-A731-4991-B9B6-07A66B268866}" presName="rootConnector1" presStyleLbl="node1" presStyleIdx="0" presStyleCnt="3"/>
      <dgm:spPr/>
    </dgm:pt>
    <dgm:pt modelId="{ACD32AED-24F6-4765-A2F2-E23983A7D4C7}" type="pres">
      <dgm:prSet presAssocID="{4BE9B213-A731-4991-B9B6-07A66B268866}" presName="hierChild2" presStyleCnt="0"/>
      <dgm:spPr/>
    </dgm:pt>
    <dgm:pt modelId="{063A9DFF-62AA-468C-923E-7C35AA1135A2}" type="pres">
      <dgm:prSet presAssocID="{F0423765-6D57-468D-B3BD-678288251DC0}" presName="Name37" presStyleLbl="parChTrans1D2" presStyleIdx="0" presStyleCnt="4"/>
      <dgm:spPr/>
    </dgm:pt>
    <dgm:pt modelId="{9332ECAA-0AC3-4B50-AA63-E1DF0821482C}" type="pres">
      <dgm:prSet presAssocID="{6BD47AE1-0EF2-4FA8-ADCC-A7E789AA4334}" presName="hierRoot2" presStyleCnt="0">
        <dgm:presLayoutVars>
          <dgm:hierBranch val="init"/>
        </dgm:presLayoutVars>
      </dgm:prSet>
      <dgm:spPr/>
    </dgm:pt>
    <dgm:pt modelId="{E3582FE4-A6BE-4F9F-9AA3-6D5C5F03F08A}" type="pres">
      <dgm:prSet presAssocID="{6BD47AE1-0EF2-4FA8-ADCC-A7E789AA4334}" presName="rootComposite" presStyleCnt="0"/>
      <dgm:spPr/>
    </dgm:pt>
    <dgm:pt modelId="{CA90015D-FE48-4F80-87C9-F91986EDBF59}" type="pres">
      <dgm:prSet presAssocID="{6BD47AE1-0EF2-4FA8-ADCC-A7E789AA4334}" presName="rootText" presStyleLbl="node1" presStyleIdx="0" presStyleCnt="3">
        <dgm:presLayoutVars>
          <dgm:chMax/>
          <dgm:chPref val="3"/>
        </dgm:presLayoutVars>
      </dgm:prSet>
      <dgm:spPr/>
    </dgm:pt>
    <dgm:pt modelId="{C0D1B4B1-28AE-4F57-A1FC-C1EB1978E9C3}" type="pres">
      <dgm:prSet presAssocID="{6BD47AE1-0EF2-4FA8-ADCC-A7E789AA4334}" presName="titleText2" presStyleLbl="fgAcc1" presStyleIdx="0" presStyleCnt="3" custLinFactNeighborX="309" custLinFactNeighborY="5415">
        <dgm:presLayoutVars>
          <dgm:chMax val="0"/>
          <dgm:chPref val="0"/>
        </dgm:presLayoutVars>
      </dgm:prSet>
      <dgm:spPr/>
    </dgm:pt>
    <dgm:pt modelId="{D1A6424E-BE3D-4517-B1A8-B268236569A9}" type="pres">
      <dgm:prSet presAssocID="{6BD47AE1-0EF2-4FA8-ADCC-A7E789AA4334}" presName="rootConnector" presStyleLbl="node2" presStyleIdx="0" presStyleCnt="0"/>
      <dgm:spPr/>
    </dgm:pt>
    <dgm:pt modelId="{6BF7B4D5-F604-40E5-AAB3-491EC009296D}" type="pres">
      <dgm:prSet presAssocID="{6BD47AE1-0EF2-4FA8-ADCC-A7E789AA4334}" presName="hierChild4" presStyleCnt="0"/>
      <dgm:spPr/>
    </dgm:pt>
    <dgm:pt modelId="{AE5CC54B-B72E-4D82-B838-926170FA7FBA}" type="pres">
      <dgm:prSet presAssocID="{6BD47AE1-0EF2-4FA8-ADCC-A7E789AA4334}" presName="hierChild5" presStyleCnt="0"/>
      <dgm:spPr/>
    </dgm:pt>
    <dgm:pt modelId="{29B7BAB5-3ACD-4FFA-98CE-FCBED81DD1B2}" type="pres">
      <dgm:prSet presAssocID="{11858DB2-2459-437C-9B44-FEEB0CF0825D}" presName="Name37" presStyleLbl="parChTrans1D2" presStyleIdx="1" presStyleCnt="4"/>
      <dgm:spPr/>
    </dgm:pt>
    <dgm:pt modelId="{E759B17F-9588-431A-82A0-AFFCAAE102D1}" type="pres">
      <dgm:prSet presAssocID="{27D1BB74-F79D-4FF3-AF8F-338328B492B9}" presName="hierRoot2" presStyleCnt="0">
        <dgm:presLayoutVars>
          <dgm:hierBranch val="init"/>
        </dgm:presLayoutVars>
      </dgm:prSet>
      <dgm:spPr/>
    </dgm:pt>
    <dgm:pt modelId="{39169375-DCE1-4C85-B040-C2760F39B1A0}" type="pres">
      <dgm:prSet presAssocID="{27D1BB74-F79D-4FF3-AF8F-338328B492B9}" presName="rootComposite" presStyleCnt="0"/>
      <dgm:spPr/>
    </dgm:pt>
    <dgm:pt modelId="{D4049CA3-0546-4FBD-9A59-BFA7CDC96F9D}" type="pres">
      <dgm:prSet presAssocID="{27D1BB74-F79D-4FF3-AF8F-338328B492B9}" presName="rootText" presStyleLbl="node1" presStyleIdx="1" presStyleCnt="3">
        <dgm:presLayoutVars>
          <dgm:chMax/>
          <dgm:chPref val="3"/>
        </dgm:presLayoutVars>
      </dgm:prSet>
      <dgm:spPr/>
    </dgm:pt>
    <dgm:pt modelId="{1CB8E522-F3E1-49E9-8481-1122A66F1F5D}" type="pres">
      <dgm:prSet presAssocID="{27D1BB74-F79D-4FF3-AF8F-338328B492B9}" presName="titleText2" presStyleLbl="fgAcc1" presStyleIdx="1" presStyleCnt="3" custLinFactNeighborY="2708">
        <dgm:presLayoutVars>
          <dgm:chMax val="0"/>
          <dgm:chPref val="0"/>
        </dgm:presLayoutVars>
      </dgm:prSet>
      <dgm:spPr/>
    </dgm:pt>
    <dgm:pt modelId="{C707F625-C6EF-45FA-A3E3-71ADB0B3F92D}" type="pres">
      <dgm:prSet presAssocID="{27D1BB74-F79D-4FF3-AF8F-338328B492B9}" presName="rootConnector" presStyleLbl="node2" presStyleIdx="0" presStyleCnt="0"/>
      <dgm:spPr/>
    </dgm:pt>
    <dgm:pt modelId="{65E0148A-062D-4ACE-B9B8-3CBA985CB41A}" type="pres">
      <dgm:prSet presAssocID="{27D1BB74-F79D-4FF3-AF8F-338328B492B9}" presName="hierChild4" presStyleCnt="0"/>
      <dgm:spPr/>
    </dgm:pt>
    <dgm:pt modelId="{A29D6F28-4AFD-47A9-8919-1FA6CEB7DBDE}" type="pres">
      <dgm:prSet presAssocID="{27D1BB74-F79D-4FF3-AF8F-338328B492B9}" presName="hierChild5" presStyleCnt="0"/>
      <dgm:spPr/>
    </dgm:pt>
    <dgm:pt modelId="{AD153452-F8AC-4C4A-9D97-45DACDEC6F32}" type="pres">
      <dgm:prSet presAssocID="{CA1553D9-DB47-4C05-8439-F95D944CB1A9}" presName="Name37" presStyleLbl="parChTrans1D2" presStyleIdx="2" presStyleCnt="4"/>
      <dgm:spPr/>
    </dgm:pt>
    <dgm:pt modelId="{6AEBDCB0-721D-4155-B8D5-FD70C39C950D}" type="pres">
      <dgm:prSet presAssocID="{7FCBA6CB-816B-4BA5-AD91-CB76A9B65216}" presName="hierRoot2" presStyleCnt="0">
        <dgm:presLayoutVars>
          <dgm:hierBranch val="init"/>
        </dgm:presLayoutVars>
      </dgm:prSet>
      <dgm:spPr/>
    </dgm:pt>
    <dgm:pt modelId="{B25049C1-C3C0-4BA5-B18A-890F0FD93D10}" type="pres">
      <dgm:prSet presAssocID="{7FCBA6CB-816B-4BA5-AD91-CB76A9B65216}" presName="rootComposite" presStyleCnt="0"/>
      <dgm:spPr/>
    </dgm:pt>
    <dgm:pt modelId="{4691D49A-35A7-4D7B-B793-F6A0CF0A1EB2}" type="pres">
      <dgm:prSet presAssocID="{7FCBA6CB-816B-4BA5-AD91-CB76A9B65216}" presName="rootText" presStyleLbl="node1" presStyleIdx="2" presStyleCnt="3">
        <dgm:presLayoutVars>
          <dgm:chMax/>
          <dgm:chPref val="3"/>
        </dgm:presLayoutVars>
      </dgm:prSet>
      <dgm:spPr/>
    </dgm:pt>
    <dgm:pt modelId="{E9DB9FAC-B5BE-4FB2-BF52-9E19E0F35DE2}" type="pres">
      <dgm:prSet presAssocID="{7FCBA6CB-816B-4BA5-AD91-CB76A9B65216}" presName="titleText2" presStyleLbl="fgAcc1" presStyleIdx="2" presStyleCnt="3" custLinFactNeighborY="2708">
        <dgm:presLayoutVars>
          <dgm:chMax val="0"/>
          <dgm:chPref val="0"/>
        </dgm:presLayoutVars>
      </dgm:prSet>
      <dgm:spPr/>
    </dgm:pt>
    <dgm:pt modelId="{CF06E074-8E67-4149-90B0-BE1D59CE4FA4}" type="pres">
      <dgm:prSet presAssocID="{7FCBA6CB-816B-4BA5-AD91-CB76A9B65216}" presName="rootConnector" presStyleLbl="node2" presStyleIdx="0" presStyleCnt="0"/>
      <dgm:spPr/>
    </dgm:pt>
    <dgm:pt modelId="{B588C55B-83F2-4B86-8B7B-F83F1CD668EC}" type="pres">
      <dgm:prSet presAssocID="{7FCBA6CB-816B-4BA5-AD91-CB76A9B65216}" presName="hierChild4" presStyleCnt="0"/>
      <dgm:spPr/>
    </dgm:pt>
    <dgm:pt modelId="{E7B19E5F-17AB-4CF1-92D1-B6B5E936C67B}" type="pres">
      <dgm:prSet presAssocID="{7FCBA6CB-816B-4BA5-AD91-CB76A9B65216}" presName="hierChild5" presStyleCnt="0"/>
      <dgm:spPr/>
    </dgm:pt>
    <dgm:pt modelId="{C2C8E429-5BDC-4D06-B3CE-A6614146018A}" type="pres">
      <dgm:prSet presAssocID="{4BE9B213-A731-4991-B9B6-07A66B268866}" presName="hierChild3" presStyleCnt="0"/>
      <dgm:spPr/>
    </dgm:pt>
    <dgm:pt modelId="{C863C539-4E4A-42CA-B303-411D9EEEB783}" type="pres">
      <dgm:prSet presAssocID="{3ED1F207-FCAE-4602-819D-184752006158}" presName="Name96" presStyleLbl="parChTrans1D2" presStyleIdx="3" presStyleCnt="4"/>
      <dgm:spPr/>
    </dgm:pt>
    <dgm:pt modelId="{388ECE52-5242-4C01-A216-1783E75D7560}" type="pres">
      <dgm:prSet presAssocID="{757CF1C5-E87B-4882-AD52-8EA128F308DE}" presName="hierRoot3" presStyleCnt="0">
        <dgm:presLayoutVars>
          <dgm:hierBranch val="init"/>
        </dgm:presLayoutVars>
      </dgm:prSet>
      <dgm:spPr/>
    </dgm:pt>
    <dgm:pt modelId="{1A10EA99-EDD3-4371-A793-F448866A5BF3}" type="pres">
      <dgm:prSet presAssocID="{757CF1C5-E87B-4882-AD52-8EA128F308DE}" presName="rootComposite3" presStyleCnt="0"/>
      <dgm:spPr/>
    </dgm:pt>
    <dgm:pt modelId="{F7CCA77D-CD6E-451A-AF64-2E359A1770A2}" type="pres">
      <dgm:prSet presAssocID="{757CF1C5-E87B-4882-AD52-8EA128F308DE}" presName="rootText3" presStyleLbl="asst1" presStyleIdx="0" presStyleCnt="1">
        <dgm:presLayoutVars>
          <dgm:chPref val="3"/>
        </dgm:presLayoutVars>
      </dgm:prSet>
      <dgm:spPr/>
    </dgm:pt>
    <dgm:pt modelId="{757AA0DF-213E-4348-94F4-B35F95158ECE}" type="pres">
      <dgm:prSet presAssocID="{757CF1C5-E87B-4882-AD52-8EA128F308DE}" presName="titleText3" presStyleLbl="fgAcc2" presStyleIdx="0" presStyleCnt="1">
        <dgm:presLayoutVars>
          <dgm:chMax val="0"/>
          <dgm:chPref val="0"/>
        </dgm:presLayoutVars>
      </dgm:prSet>
      <dgm:spPr/>
    </dgm:pt>
    <dgm:pt modelId="{EED15533-9599-4510-89C2-8B27011555EB}" type="pres">
      <dgm:prSet presAssocID="{757CF1C5-E87B-4882-AD52-8EA128F308DE}" presName="rootConnector3" presStyleLbl="asst1" presStyleIdx="0" presStyleCnt="1"/>
      <dgm:spPr/>
    </dgm:pt>
    <dgm:pt modelId="{D5A4C495-5E2F-4EB7-BBA8-56E22046ADBC}" type="pres">
      <dgm:prSet presAssocID="{757CF1C5-E87B-4882-AD52-8EA128F308DE}" presName="hierChild6" presStyleCnt="0"/>
      <dgm:spPr/>
    </dgm:pt>
    <dgm:pt modelId="{49E92B11-512C-46A4-BB3C-5934B7D61738}" type="pres">
      <dgm:prSet presAssocID="{757CF1C5-E87B-4882-AD52-8EA128F308DE}" presName="hierChild7" presStyleCnt="0"/>
      <dgm:spPr/>
    </dgm:pt>
  </dgm:ptLst>
  <dgm:cxnLst>
    <dgm:cxn modelId="{62AC6D13-EDD7-4111-A8D1-904FCF65177A}" type="presOf" srcId="{6BD47AE1-0EF2-4FA8-ADCC-A7E789AA4334}" destId="{D1A6424E-BE3D-4517-B1A8-B268236569A9}" srcOrd="1" destOrd="0" presId="urn:microsoft.com/office/officeart/2008/layout/NameandTitleOrganizationalChart"/>
    <dgm:cxn modelId="{35795916-FDC8-48A8-9259-06A76EBE558D}" type="presOf" srcId="{7FCBA6CB-816B-4BA5-AD91-CB76A9B65216}" destId="{CF06E074-8E67-4149-90B0-BE1D59CE4FA4}" srcOrd="1" destOrd="0" presId="urn:microsoft.com/office/officeart/2008/layout/NameandTitleOrganizationalChart"/>
    <dgm:cxn modelId="{712CA81F-D036-42FE-A50C-637910D83F65}" srcId="{4BE9B213-A731-4991-B9B6-07A66B268866}" destId="{757CF1C5-E87B-4882-AD52-8EA128F308DE}" srcOrd="0" destOrd="0" parTransId="{3ED1F207-FCAE-4602-819D-184752006158}" sibTransId="{B7AE1726-89F1-4FAC-9007-C35A08FB6398}"/>
    <dgm:cxn modelId="{A2037B23-55EE-44D9-9EC5-873921514527}" type="presOf" srcId="{3ED1F207-FCAE-4602-819D-184752006158}" destId="{C863C539-4E4A-42CA-B303-411D9EEEB783}" srcOrd="0" destOrd="0" presId="urn:microsoft.com/office/officeart/2008/layout/NameandTitleOrganizationalChart"/>
    <dgm:cxn modelId="{D9B5442E-A390-49BA-A7DA-E9AB0C94553A}" type="presOf" srcId="{4BE9B213-A731-4991-B9B6-07A66B268866}" destId="{6974C075-F179-4FED-BE87-077E0CE80EE1}" srcOrd="1" destOrd="0" presId="urn:microsoft.com/office/officeart/2008/layout/NameandTitleOrganizationalChart"/>
    <dgm:cxn modelId="{BDD18535-7E87-4E9C-BC48-B7CAF3FFF39E}" type="presOf" srcId="{6BD47AE1-0EF2-4FA8-ADCC-A7E789AA4334}" destId="{CA90015D-FE48-4F80-87C9-F91986EDBF59}" srcOrd="0" destOrd="0" presId="urn:microsoft.com/office/officeart/2008/layout/NameandTitleOrganizationalChart"/>
    <dgm:cxn modelId="{6DAFC43A-C174-4F3F-B3D4-95F8443B84CA}" type="presOf" srcId="{2B4E08EB-6D10-4828-8B33-23E29BED5BF3}" destId="{F02A3246-5E1A-40A2-9357-FC3B8C6AA5E5}" srcOrd="0" destOrd="0" presId="urn:microsoft.com/office/officeart/2008/layout/NameandTitleOrganizationalChart"/>
    <dgm:cxn modelId="{E50BC040-330C-4D2D-972B-70A3F1AC00E9}" srcId="{4BE9B213-A731-4991-B9B6-07A66B268866}" destId="{27D1BB74-F79D-4FF3-AF8F-338328B492B9}" srcOrd="2" destOrd="0" parTransId="{11858DB2-2459-437C-9B44-FEEB0CF0825D}" sibTransId="{273A8835-0472-4534-BB42-41ACF31079FF}"/>
    <dgm:cxn modelId="{1AA8D262-2674-4F64-9DED-4945FA5282D4}" type="presOf" srcId="{27D1BB74-F79D-4FF3-AF8F-338328B492B9}" destId="{D4049CA3-0546-4FBD-9A59-BFA7CDC96F9D}" srcOrd="0" destOrd="0" presId="urn:microsoft.com/office/officeart/2008/layout/NameandTitleOrganizationalChart"/>
    <dgm:cxn modelId="{8D594564-86DC-4916-AFA5-829F22423812}" type="presOf" srcId="{B7AE1726-89F1-4FAC-9007-C35A08FB6398}" destId="{757AA0DF-213E-4348-94F4-B35F95158ECE}" srcOrd="0" destOrd="0" presId="urn:microsoft.com/office/officeart/2008/layout/NameandTitleOrganizationalChart"/>
    <dgm:cxn modelId="{E5DAD66B-3338-408D-9F12-B4A7EAD06605}" srcId="{4BE9B213-A731-4991-B9B6-07A66B268866}" destId="{7FCBA6CB-816B-4BA5-AD91-CB76A9B65216}" srcOrd="3" destOrd="0" parTransId="{CA1553D9-DB47-4C05-8439-F95D944CB1A9}" sibTransId="{CAC0271D-5569-4685-8C7A-465D8EC7C958}"/>
    <dgm:cxn modelId="{9908DD75-7923-4B9C-BD28-BD37EA4BA9D4}" type="presOf" srcId="{CAC0271D-5569-4685-8C7A-465D8EC7C958}" destId="{E9DB9FAC-B5BE-4FB2-BF52-9E19E0F35DE2}" srcOrd="0" destOrd="0" presId="urn:microsoft.com/office/officeart/2008/layout/NameandTitleOrganizationalChart"/>
    <dgm:cxn modelId="{ED8A4C7A-5537-4763-B4D0-F339128454EE}" type="presOf" srcId="{CA1553D9-DB47-4C05-8439-F95D944CB1A9}" destId="{AD153452-F8AC-4C4A-9D97-45DACDEC6F32}" srcOrd="0" destOrd="0" presId="urn:microsoft.com/office/officeart/2008/layout/NameandTitleOrganizationalChart"/>
    <dgm:cxn modelId="{C96EA582-1226-4C28-8604-D9B12B508527}" srcId="{4BE9B213-A731-4991-B9B6-07A66B268866}" destId="{6BD47AE1-0EF2-4FA8-ADCC-A7E789AA4334}" srcOrd="1" destOrd="0" parTransId="{F0423765-6D57-468D-B3BD-678288251DC0}" sibTransId="{233E01DB-91D3-4CA5-9C12-7D2B2FED390F}"/>
    <dgm:cxn modelId="{340DC487-044A-4754-80F3-D22B2FC9A824}" type="presOf" srcId="{233E01DB-91D3-4CA5-9C12-7D2B2FED390F}" destId="{C0D1B4B1-28AE-4F57-A1FC-C1EB1978E9C3}" srcOrd="0" destOrd="0" presId="urn:microsoft.com/office/officeart/2008/layout/NameandTitleOrganizationalChart"/>
    <dgm:cxn modelId="{1E563495-1FA7-475A-A4E8-0398ACDF5B42}" type="presOf" srcId="{11858DB2-2459-437C-9B44-FEEB0CF0825D}" destId="{29B7BAB5-3ACD-4FFA-98CE-FCBED81DD1B2}" srcOrd="0" destOrd="0" presId="urn:microsoft.com/office/officeart/2008/layout/NameandTitleOrganizationalChart"/>
    <dgm:cxn modelId="{2D9D87AD-4ED5-46BD-ACA3-3711578B1943}" type="presOf" srcId="{4BE9B213-A731-4991-B9B6-07A66B268866}" destId="{1BE27800-3BFC-4196-A176-19960DA730CD}" srcOrd="0" destOrd="0" presId="urn:microsoft.com/office/officeart/2008/layout/NameandTitleOrganizationalChart"/>
    <dgm:cxn modelId="{0C09E5AD-AF00-4B98-80DF-B844DD92E49F}" type="presOf" srcId="{83CABCD5-96DE-4748-B461-DC313E713165}" destId="{42D070F8-D7FC-4916-8429-9DD6CBFEB014}" srcOrd="0" destOrd="0" presId="urn:microsoft.com/office/officeart/2008/layout/NameandTitleOrganizationalChart"/>
    <dgm:cxn modelId="{D6AE22C0-2696-446F-8994-DB24CB28A9E8}" type="presOf" srcId="{757CF1C5-E87B-4882-AD52-8EA128F308DE}" destId="{EED15533-9599-4510-89C2-8B27011555EB}" srcOrd="1" destOrd="0" presId="urn:microsoft.com/office/officeart/2008/layout/NameandTitleOrganizationalChart"/>
    <dgm:cxn modelId="{92A0F6C3-6C17-4EB3-BE35-DD74364A27D4}" type="presOf" srcId="{27D1BB74-F79D-4FF3-AF8F-338328B492B9}" destId="{C707F625-C6EF-45FA-A3E3-71ADB0B3F92D}" srcOrd="1" destOrd="0" presId="urn:microsoft.com/office/officeart/2008/layout/NameandTitleOrganizationalChart"/>
    <dgm:cxn modelId="{C46360EA-4A61-4AD4-AA39-FBB4080C462B}" type="presOf" srcId="{F0423765-6D57-468D-B3BD-678288251DC0}" destId="{063A9DFF-62AA-468C-923E-7C35AA1135A2}" srcOrd="0" destOrd="0" presId="urn:microsoft.com/office/officeart/2008/layout/NameandTitleOrganizationalChart"/>
    <dgm:cxn modelId="{7CF723F1-17F0-44B9-B7DC-0113DF4D2DF9}" type="presOf" srcId="{273A8835-0472-4534-BB42-41ACF31079FF}" destId="{1CB8E522-F3E1-49E9-8481-1122A66F1F5D}" srcOrd="0" destOrd="0" presId="urn:microsoft.com/office/officeart/2008/layout/NameandTitleOrganizationalChart"/>
    <dgm:cxn modelId="{D7BEFAF7-2059-4FF4-B3D5-9A62742287BB}" type="presOf" srcId="{757CF1C5-E87B-4882-AD52-8EA128F308DE}" destId="{F7CCA77D-CD6E-451A-AF64-2E359A1770A2}" srcOrd="0" destOrd="0" presId="urn:microsoft.com/office/officeart/2008/layout/NameandTitleOrganizationalChart"/>
    <dgm:cxn modelId="{E445A0FD-7F95-4E8A-8751-1631DBEDD822}" type="presOf" srcId="{7FCBA6CB-816B-4BA5-AD91-CB76A9B65216}" destId="{4691D49A-35A7-4D7B-B793-F6A0CF0A1EB2}" srcOrd="0" destOrd="0" presId="urn:microsoft.com/office/officeart/2008/layout/NameandTitleOrganizationalChart"/>
    <dgm:cxn modelId="{C0C0E1FF-EC2A-4479-A3EB-174311A9C47B}" srcId="{83CABCD5-96DE-4748-B461-DC313E713165}" destId="{4BE9B213-A731-4991-B9B6-07A66B268866}" srcOrd="0" destOrd="0" parTransId="{A09DD9F5-4CE8-44C1-94CC-C6563D8A706D}" sibTransId="{2B4E08EB-6D10-4828-8B33-23E29BED5BF3}"/>
    <dgm:cxn modelId="{E3F68DAF-7D4E-42AC-B64F-6DC202704D0A}" type="presParOf" srcId="{42D070F8-D7FC-4916-8429-9DD6CBFEB014}" destId="{F7A1F38E-386F-4C69-88BC-E70851086F41}" srcOrd="0" destOrd="0" presId="urn:microsoft.com/office/officeart/2008/layout/NameandTitleOrganizationalChart"/>
    <dgm:cxn modelId="{57E35104-DB7F-47F6-9E6D-9767FA1A698A}" type="presParOf" srcId="{F7A1F38E-386F-4C69-88BC-E70851086F41}" destId="{45E0964C-A444-4F13-974E-14E794000AFC}" srcOrd="0" destOrd="0" presId="urn:microsoft.com/office/officeart/2008/layout/NameandTitleOrganizationalChart"/>
    <dgm:cxn modelId="{6ABFB232-B8D0-4C99-99A5-B2206BF8C859}" type="presParOf" srcId="{45E0964C-A444-4F13-974E-14E794000AFC}" destId="{1BE27800-3BFC-4196-A176-19960DA730CD}" srcOrd="0" destOrd="0" presId="urn:microsoft.com/office/officeart/2008/layout/NameandTitleOrganizationalChart"/>
    <dgm:cxn modelId="{54C76BFD-96A4-4841-968F-628EAA67BAA9}" type="presParOf" srcId="{45E0964C-A444-4F13-974E-14E794000AFC}" destId="{F02A3246-5E1A-40A2-9357-FC3B8C6AA5E5}" srcOrd="1" destOrd="0" presId="urn:microsoft.com/office/officeart/2008/layout/NameandTitleOrganizationalChart"/>
    <dgm:cxn modelId="{51641DAD-8BEF-4411-B6BF-9E36B731862A}" type="presParOf" srcId="{45E0964C-A444-4F13-974E-14E794000AFC}" destId="{6974C075-F179-4FED-BE87-077E0CE80EE1}" srcOrd="2" destOrd="0" presId="urn:microsoft.com/office/officeart/2008/layout/NameandTitleOrganizationalChart"/>
    <dgm:cxn modelId="{451D6DBA-3310-4763-BD31-D865D58F9CBC}" type="presParOf" srcId="{F7A1F38E-386F-4C69-88BC-E70851086F41}" destId="{ACD32AED-24F6-4765-A2F2-E23983A7D4C7}" srcOrd="1" destOrd="0" presId="urn:microsoft.com/office/officeart/2008/layout/NameandTitleOrganizationalChart"/>
    <dgm:cxn modelId="{AC98C9B9-9516-4E9D-840B-052A8251EE01}" type="presParOf" srcId="{ACD32AED-24F6-4765-A2F2-E23983A7D4C7}" destId="{063A9DFF-62AA-468C-923E-7C35AA1135A2}" srcOrd="0" destOrd="0" presId="urn:microsoft.com/office/officeart/2008/layout/NameandTitleOrganizationalChart"/>
    <dgm:cxn modelId="{48EE6A57-3FAF-4B07-A968-69AABF6F2977}" type="presParOf" srcId="{ACD32AED-24F6-4765-A2F2-E23983A7D4C7}" destId="{9332ECAA-0AC3-4B50-AA63-E1DF0821482C}" srcOrd="1" destOrd="0" presId="urn:microsoft.com/office/officeart/2008/layout/NameandTitleOrganizationalChart"/>
    <dgm:cxn modelId="{A66FA916-E16C-4FF7-B7DB-548950C6985F}" type="presParOf" srcId="{9332ECAA-0AC3-4B50-AA63-E1DF0821482C}" destId="{E3582FE4-A6BE-4F9F-9AA3-6D5C5F03F08A}" srcOrd="0" destOrd="0" presId="urn:microsoft.com/office/officeart/2008/layout/NameandTitleOrganizationalChart"/>
    <dgm:cxn modelId="{D5FC3DD4-8D16-43AC-8418-28C10FAD9FF8}" type="presParOf" srcId="{E3582FE4-A6BE-4F9F-9AA3-6D5C5F03F08A}" destId="{CA90015D-FE48-4F80-87C9-F91986EDBF59}" srcOrd="0" destOrd="0" presId="urn:microsoft.com/office/officeart/2008/layout/NameandTitleOrganizationalChart"/>
    <dgm:cxn modelId="{5472118C-FC13-4980-92DC-88F7FF3E12A6}" type="presParOf" srcId="{E3582FE4-A6BE-4F9F-9AA3-6D5C5F03F08A}" destId="{C0D1B4B1-28AE-4F57-A1FC-C1EB1978E9C3}" srcOrd="1" destOrd="0" presId="urn:microsoft.com/office/officeart/2008/layout/NameandTitleOrganizationalChart"/>
    <dgm:cxn modelId="{D6F973FE-E57F-4280-8D53-BFA2D4A55B8C}" type="presParOf" srcId="{E3582FE4-A6BE-4F9F-9AA3-6D5C5F03F08A}" destId="{D1A6424E-BE3D-4517-B1A8-B268236569A9}" srcOrd="2" destOrd="0" presId="urn:microsoft.com/office/officeart/2008/layout/NameandTitleOrganizationalChart"/>
    <dgm:cxn modelId="{DDBF2D38-0175-4EE6-B427-1BFC1A7928A2}" type="presParOf" srcId="{9332ECAA-0AC3-4B50-AA63-E1DF0821482C}" destId="{6BF7B4D5-F604-40E5-AAB3-491EC009296D}" srcOrd="1" destOrd="0" presId="urn:microsoft.com/office/officeart/2008/layout/NameandTitleOrganizationalChart"/>
    <dgm:cxn modelId="{AEC8A6D4-9520-481F-B0E1-EC281CE7A15A}" type="presParOf" srcId="{9332ECAA-0AC3-4B50-AA63-E1DF0821482C}" destId="{AE5CC54B-B72E-4D82-B838-926170FA7FBA}" srcOrd="2" destOrd="0" presId="urn:microsoft.com/office/officeart/2008/layout/NameandTitleOrganizationalChart"/>
    <dgm:cxn modelId="{7D5E0596-183C-4973-A6E4-3A4A7AE27150}" type="presParOf" srcId="{ACD32AED-24F6-4765-A2F2-E23983A7D4C7}" destId="{29B7BAB5-3ACD-4FFA-98CE-FCBED81DD1B2}" srcOrd="2" destOrd="0" presId="urn:microsoft.com/office/officeart/2008/layout/NameandTitleOrganizationalChart"/>
    <dgm:cxn modelId="{25105EA3-40E8-4B40-AA5A-B86B71AAEA71}" type="presParOf" srcId="{ACD32AED-24F6-4765-A2F2-E23983A7D4C7}" destId="{E759B17F-9588-431A-82A0-AFFCAAE102D1}" srcOrd="3" destOrd="0" presId="urn:microsoft.com/office/officeart/2008/layout/NameandTitleOrganizationalChart"/>
    <dgm:cxn modelId="{5CB8438A-6750-456E-8A2F-44A77B691B98}" type="presParOf" srcId="{E759B17F-9588-431A-82A0-AFFCAAE102D1}" destId="{39169375-DCE1-4C85-B040-C2760F39B1A0}" srcOrd="0" destOrd="0" presId="urn:microsoft.com/office/officeart/2008/layout/NameandTitleOrganizationalChart"/>
    <dgm:cxn modelId="{A0F1DBBE-C90D-4F83-A8C3-1BE45767706F}" type="presParOf" srcId="{39169375-DCE1-4C85-B040-C2760F39B1A0}" destId="{D4049CA3-0546-4FBD-9A59-BFA7CDC96F9D}" srcOrd="0" destOrd="0" presId="urn:microsoft.com/office/officeart/2008/layout/NameandTitleOrganizationalChart"/>
    <dgm:cxn modelId="{3143193E-7EF1-4D39-95DE-98050F667A41}" type="presParOf" srcId="{39169375-DCE1-4C85-B040-C2760F39B1A0}" destId="{1CB8E522-F3E1-49E9-8481-1122A66F1F5D}" srcOrd="1" destOrd="0" presId="urn:microsoft.com/office/officeart/2008/layout/NameandTitleOrganizationalChart"/>
    <dgm:cxn modelId="{8B7613A1-5DA4-40D1-94A1-2432F501CA73}" type="presParOf" srcId="{39169375-DCE1-4C85-B040-C2760F39B1A0}" destId="{C707F625-C6EF-45FA-A3E3-71ADB0B3F92D}" srcOrd="2" destOrd="0" presId="urn:microsoft.com/office/officeart/2008/layout/NameandTitleOrganizationalChart"/>
    <dgm:cxn modelId="{A304C89B-BC2F-42D0-928E-5948A5B0C299}" type="presParOf" srcId="{E759B17F-9588-431A-82A0-AFFCAAE102D1}" destId="{65E0148A-062D-4ACE-B9B8-3CBA985CB41A}" srcOrd="1" destOrd="0" presId="urn:microsoft.com/office/officeart/2008/layout/NameandTitleOrganizationalChart"/>
    <dgm:cxn modelId="{D8E6C61A-9ACE-4A57-BC13-995A7EAAC94D}" type="presParOf" srcId="{E759B17F-9588-431A-82A0-AFFCAAE102D1}" destId="{A29D6F28-4AFD-47A9-8919-1FA6CEB7DBDE}" srcOrd="2" destOrd="0" presId="urn:microsoft.com/office/officeart/2008/layout/NameandTitleOrganizationalChart"/>
    <dgm:cxn modelId="{30102AA8-B588-4204-9469-C5BDD04FA39D}" type="presParOf" srcId="{ACD32AED-24F6-4765-A2F2-E23983A7D4C7}" destId="{AD153452-F8AC-4C4A-9D97-45DACDEC6F32}" srcOrd="4" destOrd="0" presId="urn:microsoft.com/office/officeart/2008/layout/NameandTitleOrganizationalChart"/>
    <dgm:cxn modelId="{DD0FE5E2-9CBB-4EA1-A0FB-9F2324B14752}" type="presParOf" srcId="{ACD32AED-24F6-4765-A2F2-E23983A7D4C7}" destId="{6AEBDCB0-721D-4155-B8D5-FD70C39C950D}" srcOrd="5" destOrd="0" presId="urn:microsoft.com/office/officeart/2008/layout/NameandTitleOrganizationalChart"/>
    <dgm:cxn modelId="{96DA3EB7-AD9D-4D8B-8A7D-B639FA316FDE}" type="presParOf" srcId="{6AEBDCB0-721D-4155-B8D5-FD70C39C950D}" destId="{B25049C1-C3C0-4BA5-B18A-890F0FD93D10}" srcOrd="0" destOrd="0" presId="urn:microsoft.com/office/officeart/2008/layout/NameandTitleOrganizationalChart"/>
    <dgm:cxn modelId="{BEDEE142-ED97-4968-8F0E-33BDFD4B9E9C}" type="presParOf" srcId="{B25049C1-C3C0-4BA5-B18A-890F0FD93D10}" destId="{4691D49A-35A7-4D7B-B793-F6A0CF0A1EB2}" srcOrd="0" destOrd="0" presId="urn:microsoft.com/office/officeart/2008/layout/NameandTitleOrganizationalChart"/>
    <dgm:cxn modelId="{B5961AAF-9C70-467B-8D6C-DDB201AD0726}" type="presParOf" srcId="{B25049C1-C3C0-4BA5-B18A-890F0FD93D10}" destId="{E9DB9FAC-B5BE-4FB2-BF52-9E19E0F35DE2}" srcOrd="1" destOrd="0" presId="urn:microsoft.com/office/officeart/2008/layout/NameandTitleOrganizationalChart"/>
    <dgm:cxn modelId="{A95F55E6-9C21-4560-B906-B07468A3EDD9}" type="presParOf" srcId="{B25049C1-C3C0-4BA5-B18A-890F0FD93D10}" destId="{CF06E074-8E67-4149-90B0-BE1D59CE4FA4}" srcOrd="2" destOrd="0" presId="urn:microsoft.com/office/officeart/2008/layout/NameandTitleOrganizationalChart"/>
    <dgm:cxn modelId="{2E38437D-0FD4-474D-96A1-5D012075093C}" type="presParOf" srcId="{6AEBDCB0-721D-4155-B8D5-FD70C39C950D}" destId="{B588C55B-83F2-4B86-8B7B-F83F1CD668EC}" srcOrd="1" destOrd="0" presId="urn:microsoft.com/office/officeart/2008/layout/NameandTitleOrganizationalChart"/>
    <dgm:cxn modelId="{FE03C9C1-24B4-41EA-96E8-F43CD27A3F98}" type="presParOf" srcId="{6AEBDCB0-721D-4155-B8D5-FD70C39C950D}" destId="{E7B19E5F-17AB-4CF1-92D1-B6B5E936C67B}" srcOrd="2" destOrd="0" presId="urn:microsoft.com/office/officeart/2008/layout/NameandTitleOrganizationalChart"/>
    <dgm:cxn modelId="{14E9B9E3-307F-4447-939F-8190B6B07768}" type="presParOf" srcId="{F7A1F38E-386F-4C69-88BC-E70851086F41}" destId="{C2C8E429-5BDC-4D06-B3CE-A6614146018A}" srcOrd="2" destOrd="0" presId="urn:microsoft.com/office/officeart/2008/layout/NameandTitleOrganizationalChart"/>
    <dgm:cxn modelId="{20F7F3B9-24D4-414F-B9CB-E809C25829A8}" type="presParOf" srcId="{C2C8E429-5BDC-4D06-B3CE-A6614146018A}" destId="{C863C539-4E4A-42CA-B303-411D9EEEB783}" srcOrd="0" destOrd="0" presId="urn:microsoft.com/office/officeart/2008/layout/NameandTitleOrganizationalChart"/>
    <dgm:cxn modelId="{B63BC7D6-E4F7-4497-894F-0DDC2913CA65}" type="presParOf" srcId="{C2C8E429-5BDC-4D06-B3CE-A6614146018A}" destId="{388ECE52-5242-4C01-A216-1783E75D7560}" srcOrd="1" destOrd="0" presId="urn:microsoft.com/office/officeart/2008/layout/NameandTitleOrganizationalChart"/>
    <dgm:cxn modelId="{9A88C682-F82E-407E-B0D9-D5AC4ADA0483}" type="presParOf" srcId="{388ECE52-5242-4C01-A216-1783E75D7560}" destId="{1A10EA99-EDD3-4371-A793-F448866A5BF3}" srcOrd="0" destOrd="0" presId="urn:microsoft.com/office/officeart/2008/layout/NameandTitleOrganizationalChart"/>
    <dgm:cxn modelId="{AFADA0B5-C901-4B16-9AD8-C9FBF83417A9}" type="presParOf" srcId="{1A10EA99-EDD3-4371-A793-F448866A5BF3}" destId="{F7CCA77D-CD6E-451A-AF64-2E359A1770A2}" srcOrd="0" destOrd="0" presId="urn:microsoft.com/office/officeart/2008/layout/NameandTitleOrganizationalChart"/>
    <dgm:cxn modelId="{C6CB911B-D372-41B9-9021-666F5E68D343}" type="presParOf" srcId="{1A10EA99-EDD3-4371-A793-F448866A5BF3}" destId="{757AA0DF-213E-4348-94F4-B35F95158ECE}" srcOrd="1" destOrd="0" presId="urn:microsoft.com/office/officeart/2008/layout/NameandTitleOrganizationalChart"/>
    <dgm:cxn modelId="{99BC3789-EBC9-47D5-A87E-AB57A1DAA767}" type="presParOf" srcId="{1A10EA99-EDD3-4371-A793-F448866A5BF3}" destId="{EED15533-9599-4510-89C2-8B27011555EB}" srcOrd="2" destOrd="0" presId="urn:microsoft.com/office/officeart/2008/layout/NameandTitleOrganizationalChart"/>
    <dgm:cxn modelId="{A3EC7F40-85D9-4F58-920C-2CA72824757B}" type="presParOf" srcId="{388ECE52-5242-4C01-A216-1783E75D7560}" destId="{D5A4C495-5E2F-4EB7-BBA8-56E22046ADBC}" srcOrd="1" destOrd="0" presId="urn:microsoft.com/office/officeart/2008/layout/NameandTitleOrganizationalChart"/>
    <dgm:cxn modelId="{DEED549A-A261-4F03-BA93-618560651C3E}" type="presParOf" srcId="{388ECE52-5242-4C01-A216-1783E75D7560}" destId="{49E92B11-512C-46A4-BB3C-5934B7D6173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3F66E9-986E-4596-85E7-919C2425AFBD}" type="doc">
      <dgm:prSet loTypeId="urn:microsoft.com/office/officeart/2005/8/layout/hProcess11" loCatId="process" qsTypeId="urn:microsoft.com/office/officeart/2005/8/quickstyle/simple1" qsCatId="simple" csTypeId="urn:microsoft.com/office/officeart/2005/8/colors/accent1_2" csCatId="accent1" phldr="1"/>
      <dgm:spPr/>
    </dgm:pt>
    <dgm:pt modelId="{E38288EA-9C58-4311-8689-25764C6825FC}">
      <dgm:prSet phldrT="[Text]" custT="1"/>
      <dgm:spPr/>
      <dgm:t>
        <a:bodyPr/>
        <a:lstStyle/>
        <a:p>
          <a:r>
            <a:rPr lang="de-DE" sz="1200" b="0" dirty="0">
              <a:solidFill>
                <a:srgbClr val="000000"/>
              </a:solidFill>
            </a:rPr>
            <a:t>Klimastrategie mit SMARTEn Zielen</a:t>
          </a:r>
        </a:p>
      </dgm:t>
    </dgm:pt>
    <dgm:pt modelId="{E2FB1897-0D5F-4305-81E7-45F1DA7096B4}" type="parTrans" cxnId="{B61A1793-91F5-44B0-B2EE-3A01B765DF08}">
      <dgm:prSet/>
      <dgm:spPr/>
      <dgm:t>
        <a:bodyPr/>
        <a:lstStyle/>
        <a:p>
          <a:endParaRPr lang="de-DE"/>
        </a:p>
      </dgm:t>
    </dgm:pt>
    <dgm:pt modelId="{33DBB36A-F7B8-4545-A876-00215C59BBE1}" type="sibTrans" cxnId="{B61A1793-91F5-44B0-B2EE-3A01B765DF08}">
      <dgm:prSet/>
      <dgm:spPr/>
      <dgm:t>
        <a:bodyPr/>
        <a:lstStyle/>
        <a:p>
          <a:endParaRPr lang="de-DE"/>
        </a:p>
      </dgm:t>
    </dgm:pt>
    <dgm:pt modelId="{7EA880ED-A9DA-4877-90FA-24A909F0DB1D}">
      <dgm:prSet phldrT="[Text]" custT="1"/>
      <dgm:spPr/>
      <dgm:t>
        <a:bodyPr/>
        <a:lstStyle/>
        <a:p>
          <a:r>
            <a:rPr lang="de-DE" sz="1200" b="0" dirty="0">
              <a:solidFill>
                <a:srgbClr val="000000"/>
              </a:solidFill>
            </a:rPr>
            <a:t>Maßnahmenplan erstellen</a:t>
          </a:r>
        </a:p>
      </dgm:t>
    </dgm:pt>
    <dgm:pt modelId="{55EB45C1-121F-42CA-886A-DF4816E68DE5}" type="sibTrans" cxnId="{D541023B-0456-4906-8D93-310FD912971F}">
      <dgm:prSet/>
      <dgm:spPr/>
      <dgm:t>
        <a:bodyPr/>
        <a:lstStyle/>
        <a:p>
          <a:endParaRPr lang="de-DE"/>
        </a:p>
      </dgm:t>
    </dgm:pt>
    <dgm:pt modelId="{F42ED6BB-226E-4086-9FC2-CBA3585BE4F9}" type="parTrans" cxnId="{D541023B-0456-4906-8D93-310FD912971F}">
      <dgm:prSet/>
      <dgm:spPr/>
      <dgm:t>
        <a:bodyPr/>
        <a:lstStyle/>
        <a:p>
          <a:endParaRPr lang="de-DE"/>
        </a:p>
      </dgm:t>
    </dgm:pt>
    <dgm:pt modelId="{166705A0-8CED-4FA4-A2B3-4298A072595E}">
      <dgm:prSet phldrT="[Text]" custT="1"/>
      <dgm:spPr/>
      <dgm:t>
        <a:bodyPr/>
        <a:lstStyle/>
        <a:p>
          <a:r>
            <a:rPr lang="de-DE" sz="1200" dirty="0">
              <a:solidFill>
                <a:srgbClr val="000000"/>
              </a:solidFill>
            </a:rPr>
            <a:t>Klimabilanzierung</a:t>
          </a:r>
        </a:p>
      </dgm:t>
    </dgm:pt>
    <dgm:pt modelId="{518CFE2B-FF42-462C-A009-34DB1F723181}" type="parTrans" cxnId="{FCC294E3-CF70-4B43-85A2-36307291ADA1}">
      <dgm:prSet/>
      <dgm:spPr/>
      <dgm:t>
        <a:bodyPr/>
        <a:lstStyle/>
        <a:p>
          <a:endParaRPr lang="de-DE"/>
        </a:p>
      </dgm:t>
    </dgm:pt>
    <dgm:pt modelId="{FE32E6EB-4968-42DD-8238-22EC59A02F51}" type="sibTrans" cxnId="{FCC294E3-CF70-4B43-85A2-36307291ADA1}">
      <dgm:prSet/>
      <dgm:spPr/>
      <dgm:t>
        <a:bodyPr/>
        <a:lstStyle/>
        <a:p>
          <a:endParaRPr lang="de-DE"/>
        </a:p>
      </dgm:t>
    </dgm:pt>
    <dgm:pt modelId="{941815C5-1374-4F65-B648-97BBA44C4DD8}">
      <dgm:prSet phldrT="[Text]" custT="1"/>
      <dgm:spPr>
        <a:noFill/>
        <a:ln>
          <a:noFill/>
        </a:ln>
        <a:effectLst/>
      </dgm:spPr>
      <dgm:t>
        <a:bodyPr spcFirstLastPara="0" vert="horz" wrap="square" lIns="85344" tIns="85344" rIns="85344" bIns="85344" numCol="1" spcCol="1270" anchor="b" anchorCtr="0"/>
        <a:lstStyle/>
        <a:p>
          <a:r>
            <a:rPr lang="de-DE" sz="1200" kern="1200" dirty="0">
              <a:solidFill>
                <a:srgbClr val="000000"/>
              </a:solidFill>
              <a:latin typeface="+mn-lt"/>
              <a:ea typeface="ＭＳ Ｐゴシック"/>
              <a:cs typeface="+mn-cs"/>
            </a:rPr>
            <a:t>Emissionsschwerpunkte identifizieren</a:t>
          </a:r>
          <a:endParaRPr lang="de-DE" sz="1200" b="0" kern="1200" dirty="0">
            <a:solidFill>
              <a:srgbClr val="000000"/>
            </a:solidFill>
            <a:latin typeface="+mn-lt"/>
          </a:endParaRPr>
        </a:p>
      </dgm:t>
    </dgm:pt>
    <dgm:pt modelId="{D7F21B2F-A92B-4049-A612-71F91E66E520}" type="parTrans" cxnId="{EFAED47C-D50F-4B04-B93B-31C0377C32F9}">
      <dgm:prSet/>
      <dgm:spPr/>
      <dgm:t>
        <a:bodyPr/>
        <a:lstStyle/>
        <a:p>
          <a:endParaRPr lang="de-DE"/>
        </a:p>
      </dgm:t>
    </dgm:pt>
    <dgm:pt modelId="{1555E5E3-3A57-474C-8D82-9521CD144452}" type="sibTrans" cxnId="{EFAED47C-D50F-4B04-B93B-31C0377C32F9}">
      <dgm:prSet/>
      <dgm:spPr/>
      <dgm:t>
        <a:bodyPr/>
        <a:lstStyle/>
        <a:p>
          <a:endParaRPr lang="de-DE"/>
        </a:p>
      </dgm:t>
    </dgm:pt>
    <dgm:pt modelId="{981747F9-D256-4CA4-9274-9626D619809A}">
      <dgm:prSet phldrT="[Text]" custT="1"/>
      <dgm:spPr/>
      <dgm:t>
        <a:bodyPr/>
        <a:lstStyle/>
        <a:p>
          <a:r>
            <a:rPr lang="de-DE" sz="1200" b="0" dirty="0">
              <a:solidFill>
                <a:srgbClr val="000000"/>
              </a:solidFill>
            </a:rPr>
            <a:t>Handlungsfelder und Maßnahmen ableiten</a:t>
          </a:r>
        </a:p>
      </dgm:t>
    </dgm:pt>
    <dgm:pt modelId="{E047D4C1-8CF0-4D90-920C-CE3A236A89FB}" type="parTrans" cxnId="{C7198FB1-CB8C-4DF4-851A-673CA8F7E820}">
      <dgm:prSet/>
      <dgm:spPr/>
      <dgm:t>
        <a:bodyPr/>
        <a:lstStyle/>
        <a:p>
          <a:endParaRPr lang="de-DE"/>
        </a:p>
      </dgm:t>
    </dgm:pt>
    <dgm:pt modelId="{2884EBE4-B6FA-4D31-BBE4-C395731A0860}" type="sibTrans" cxnId="{C7198FB1-CB8C-4DF4-851A-673CA8F7E820}">
      <dgm:prSet/>
      <dgm:spPr/>
      <dgm:t>
        <a:bodyPr/>
        <a:lstStyle/>
        <a:p>
          <a:endParaRPr lang="de-DE"/>
        </a:p>
      </dgm:t>
    </dgm:pt>
    <dgm:pt modelId="{F071DF1D-4F36-4F57-9AFB-5964E0190169}">
      <dgm:prSet phldrT="[Text]" custT="1"/>
      <dgm:spPr>
        <a:noFill/>
        <a:ln>
          <a:noFill/>
        </a:ln>
        <a:effectLst/>
      </dgm:spPr>
      <dgm:t>
        <a:bodyPr spcFirstLastPara="0" vert="horz" wrap="square" lIns="85344" tIns="85344" rIns="85344" bIns="85344" numCol="1" spcCol="1270" anchor="b" anchorCtr="0"/>
        <a:lstStyle/>
        <a:p>
          <a:r>
            <a:rPr lang="de-DE" sz="1200" kern="1200" dirty="0">
              <a:solidFill>
                <a:srgbClr val="000000"/>
              </a:solidFill>
              <a:latin typeface="+mn-lt"/>
              <a:ea typeface="ＭＳ Ｐゴシック"/>
              <a:cs typeface="+mn-cs"/>
            </a:rPr>
            <a:t>Maßnahmen</a:t>
          </a:r>
          <a:r>
            <a:rPr lang="de-DE" sz="1200" b="0" kern="1200" dirty="0">
              <a:solidFill>
                <a:srgbClr val="000000"/>
              </a:solidFill>
              <a:latin typeface="+mn-lt"/>
            </a:rPr>
            <a:t> bewerten</a:t>
          </a:r>
        </a:p>
      </dgm:t>
    </dgm:pt>
    <dgm:pt modelId="{2CC591F0-0989-4D82-8220-CF81739113D1}" type="parTrans" cxnId="{5993BBDC-DE87-4846-B4FC-448ED9CEFF95}">
      <dgm:prSet/>
      <dgm:spPr/>
      <dgm:t>
        <a:bodyPr/>
        <a:lstStyle/>
        <a:p>
          <a:endParaRPr lang="de-DE"/>
        </a:p>
      </dgm:t>
    </dgm:pt>
    <dgm:pt modelId="{5FE6B860-2CB2-428B-8A48-FA89CF709F12}" type="sibTrans" cxnId="{5993BBDC-DE87-4846-B4FC-448ED9CEFF95}">
      <dgm:prSet/>
      <dgm:spPr/>
      <dgm:t>
        <a:bodyPr/>
        <a:lstStyle/>
        <a:p>
          <a:endParaRPr lang="de-DE"/>
        </a:p>
      </dgm:t>
    </dgm:pt>
    <dgm:pt modelId="{26E3D7E6-8580-4D3D-BE82-CCF9338FB5FE}" type="pres">
      <dgm:prSet presAssocID="{BD3F66E9-986E-4596-85E7-919C2425AFBD}" presName="Name0" presStyleCnt="0">
        <dgm:presLayoutVars>
          <dgm:dir/>
          <dgm:resizeHandles val="exact"/>
        </dgm:presLayoutVars>
      </dgm:prSet>
      <dgm:spPr/>
    </dgm:pt>
    <dgm:pt modelId="{B22B3899-5B1D-4364-AE6F-EB2ED69A286C}" type="pres">
      <dgm:prSet presAssocID="{BD3F66E9-986E-4596-85E7-919C2425AFBD}" presName="arrow" presStyleLbl="bgShp" presStyleIdx="0" presStyleCnt="1" custScaleX="89704" custScaleY="71699" custLinFactNeighborY="-8633"/>
      <dgm:spPr>
        <a:solidFill>
          <a:srgbClr val="90ABBE"/>
        </a:solidFill>
      </dgm:spPr>
    </dgm:pt>
    <dgm:pt modelId="{65B61F5F-5687-472B-81FF-3112DCD547C6}" type="pres">
      <dgm:prSet presAssocID="{BD3F66E9-986E-4596-85E7-919C2425AFBD}" presName="points" presStyleCnt="0"/>
      <dgm:spPr/>
    </dgm:pt>
    <dgm:pt modelId="{2039FDD0-B9CB-4255-92F8-540ACD72D7D1}" type="pres">
      <dgm:prSet presAssocID="{166705A0-8CED-4FA4-A2B3-4298A072595E}" presName="compositeA" presStyleCnt="0"/>
      <dgm:spPr/>
    </dgm:pt>
    <dgm:pt modelId="{D61F41B7-53D5-49C6-9995-3548B145DF51}" type="pres">
      <dgm:prSet presAssocID="{166705A0-8CED-4FA4-A2B3-4298A072595E}" presName="textA" presStyleLbl="revTx" presStyleIdx="0" presStyleCnt="6" custLinFactNeighborX="28402" custLinFactNeighborY="-790">
        <dgm:presLayoutVars>
          <dgm:bulletEnabled val="1"/>
        </dgm:presLayoutVars>
      </dgm:prSet>
      <dgm:spPr/>
    </dgm:pt>
    <dgm:pt modelId="{0965460F-A148-4E92-B815-06C618DDAAB5}" type="pres">
      <dgm:prSet presAssocID="{166705A0-8CED-4FA4-A2B3-4298A072595E}" presName="circleA" presStyleLbl="node1" presStyleIdx="0" presStyleCnt="6" custLinFactX="28327" custLinFactNeighborX="100000" custLinFactNeighborY="-33644"/>
      <dgm:spPr>
        <a:solidFill>
          <a:srgbClr val="3B687F"/>
        </a:solidFill>
      </dgm:spPr>
    </dgm:pt>
    <dgm:pt modelId="{166088BD-001C-45E3-B895-98EE14407EDF}" type="pres">
      <dgm:prSet presAssocID="{166705A0-8CED-4FA4-A2B3-4298A072595E}" presName="spaceA" presStyleCnt="0"/>
      <dgm:spPr/>
    </dgm:pt>
    <dgm:pt modelId="{B2A86173-E515-4808-B569-C2AA7629EA5E}" type="pres">
      <dgm:prSet presAssocID="{FE32E6EB-4968-42DD-8238-22EC59A02F51}" presName="space" presStyleCnt="0"/>
      <dgm:spPr/>
    </dgm:pt>
    <dgm:pt modelId="{E7A0D457-EAC2-42E8-A235-9BC2F97F32A9}" type="pres">
      <dgm:prSet presAssocID="{E38288EA-9C58-4311-8689-25764C6825FC}" presName="compositeB" presStyleCnt="0"/>
      <dgm:spPr/>
    </dgm:pt>
    <dgm:pt modelId="{A22949DE-32EB-4AAB-B74B-A4A802BD499B}" type="pres">
      <dgm:prSet presAssocID="{E38288EA-9C58-4311-8689-25764C6825FC}" presName="textB" presStyleLbl="revTx" presStyleIdx="1" presStyleCnt="6" custLinFactNeighborX="-7829" custLinFactNeighborY="-11197">
        <dgm:presLayoutVars>
          <dgm:bulletEnabled val="1"/>
        </dgm:presLayoutVars>
      </dgm:prSet>
      <dgm:spPr/>
    </dgm:pt>
    <dgm:pt modelId="{197385C0-BD7C-4875-9147-954442BCDF6A}" type="pres">
      <dgm:prSet presAssocID="{E38288EA-9C58-4311-8689-25764C6825FC}" presName="circleB" presStyleLbl="node1" presStyleIdx="1" presStyleCnt="6" custLinFactNeighborX="47346" custLinFactNeighborY="-32480"/>
      <dgm:spPr>
        <a:solidFill>
          <a:srgbClr val="3B687F"/>
        </a:solidFill>
      </dgm:spPr>
    </dgm:pt>
    <dgm:pt modelId="{C859FF21-7FD6-4FAA-B24A-6A3E727F17D9}" type="pres">
      <dgm:prSet presAssocID="{E38288EA-9C58-4311-8689-25764C6825FC}" presName="spaceB" presStyleCnt="0"/>
      <dgm:spPr/>
    </dgm:pt>
    <dgm:pt modelId="{278C99EC-F2EA-4D9C-A6B5-01EAC7B49320}" type="pres">
      <dgm:prSet presAssocID="{33DBB36A-F7B8-4545-A876-00215C59BBE1}" presName="space" presStyleCnt="0"/>
      <dgm:spPr/>
    </dgm:pt>
    <dgm:pt modelId="{99FF3CDD-514A-475F-B3A9-69DFDA255711}" type="pres">
      <dgm:prSet presAssocID="{941815C5-1374-4F65-B648-97BBA44C4DD8}" presName="compositeA" presStyleCnt="0"/>
      <dgm:spPr/>
    </dgm:pt>
    <dgm:pt modelId="{4C6D0526-1FC3-4B0A-920A-59206F13983B}" type="pres">
      <dgm:prSet presAssocID="{941815C5-1374-4F65-B648-97BBA44C4DD8}" presName="textA" presStyleLbl="revTx" presStyleIdx="2" presStyleCnt="6" custScaleX="180588">
        <dgm:presLayoutVars>
          <dgm:bulletEnabled val="1"/>
        </dgm:presLayoutVars>
      </dgm:prSet>
      <dgm:spPr>
        <a:xfrm>
          <a:off x="3704229" y="0"/>
          <a:ext cx="1624870" cy="1780172"/>
        </a:xfrm>
        <a:prstGeom prst="rect">
          <a:avLst/>
        </a:prstGeom>
      </dgm:spPr>
    </dgm:pt>
    <dgm:pt modelId="{AA39E793-AF37-4F79-8F5D-C0FA54B88579}" type="pres">
      <dgm:prSet presAssocID="{941815C5-1374-4F65-B648-97BBA44C4DD8}" presName="circleA" presStyleLbl="node1" presStyleIdx="2" presStyleCnt="6" custLinFactNeighborX="-18935" custLinFactNeighborY="-33940"/>
      <dgm:spPr/>
    </dgm:pt>
    <dgm:pt modelId="{471486AF-DAB5-421E-91D7-931D2A623B90}" type="pres">
      <dgm:prSet presAssocID="{941815C5-1374-4F65-B648-97BBA44C4DD8}" presName="spaceA" presStyleCnt="0"/>
      <dgm:spPr/>
    </dgm:pt>
    <dgm:pt modelId="{1024B165-48FB-4F21-81D4-ECDB7DAEB69C}" type="pres">
      <dgm:prSet presAssocID="{1555E5E3-3A57-474C-8D82-9521CD144452}" presName="space" presStyleCnt="0"/>
      <dgm:spPr/>
    </dgm:pt>
    <dgm:pt modelId="{5C962D7C-35C3-4F93-972F-8C485E319CB8}" type="pres">
      <dgm:prSet presAssocID="{981747F9-D256-4CA4-9274-9626D619809A}" presName="compositeB" presStyleCnt="0"/>
      <dgm:spPr/>
    </dgm:pt>
    <dgm:pt modelId="{E943B8CC-68DB-42D7-A8E4-AFC561D617B7}" type="pres">
      <dgm:prSet presAssocID="{981747F9-D256-4CA4-9274-9626D619809A}" presName="textB" presStyleLbl="revTx" presStyleIdx="3" presStyleCnt="6" custLinFactNeighborX="1457" custLinFactNeighborY="-13484">
        <dgm:presLayoutVars>
          <dgm:bulletEnabled val="1"/>
        </dgm:presLayoutVars>
      </dgm:prSet>
      <dgm:spPr/>
    </dgm:pt>
    <dgm:pt modelId="{64322521-E713-4EDB-8F2F-E51E4E309400}" type="pres">
      <dgm:prSet presAssocID="{981747F9-D256-4CA4-9274-9626D619809A}" presName="circleB" presStyleLbl="node1" presStyleIdx="3" presStyleCnt="6" custLinFactNeighborX="-13974" custLinFactNeighborY="-33940"/>
      <dgm:spPr/>
    </dgm:pt>
    <dgm:pt modelId="{D9AB3AFE-887A-4691-ADF0-425FAA969FAD}" type="pres">
      <dgm:prSet presAssocID="{981747F9-D256-4CA4-9274-9626D619809A}" presName="spaceB" presStyleCnt="0"/>
      <dgm:spPr/>
    </dgm:pt>
    <dgm:pt modelId="{CBF6007D-67E6-43DD-97A9-F53568B9B20D}" type="pres">
      <dgm:prSet presAssocID="{2884EBE4-B6FA-4D31-BBE4-C395731A0860}" presName="space" presStyleCnt="0"/>
      <dgm:spPr/>
    </dgm:pt>
    <dgm:pt modelId="{9EB647A0-675D-4724-AAD8-4C646B06D9D8}" type="pres">
      <dgm:prSet presAssocID="{F071DF1D-4F36-4F57-9AFB-5964E0190169}" presName="compositeA" presStyleCnt="0"/>
      <dgm:spPr/>
    </dgm:pt>
    <dgm:pt modelId="{5B84188B-2BE2-4482-9008-0AF2B7645A6C}" type="pres">
      <dgm:prSet presAssocID="{F071DF1D-4F36-4F57-9AFB-5964E0190169}" presName="textA" presStyleLbl="revTx" presStyleIdx="4" presStyleCnt="6" custLinFactNeighborX="-28" custLinFactNeighborY="-11609">
        <dgm:presLayoutVars>
          <dgm:bulletEnabled val="1"/>
        </dgm:presLayoutVars>
      </dgm:prSet>
      <dgm:spPr>
        <a:xfrm>
          <a:off x="7116003" y="0"/>
          <a:ext cx="1624870" cy="1780172"/>
        </a:xfrm>
        <a:prstGeom prst="rect">
          <a:avLst/>
        </a:prstGeom>
      </dgm:spPr>
    </dgm:pt>
    <dgm:pt modelId="{189EEFAF-FE7D-434D-B00D-6C96064B44DB}" type="pres">
      <dgm:prSet presAssocID="{F071DF1D-4F36-4F57-9AFB-5964E0190169}" presName="circleA" presStyleLbl="node1" presStyleIdx="4" presStyleCnt="6" custLinFactNeighborX="-13200" custLinFactNeighborY="-33940"/>
      <dgm:spPr/>
    </dgm:pt>
    <dgm:pt modelId="{D0EB6D3F-55B8-4EDF-9E80-E50165B5133C}" type="pres">
      <dgm:prSet presAssocID="{F071DF1D-4F36-4F57-9AFB-5964E0190169}" presName="spaceA" presStyleCnt="0"/>
      <dgm:spPr/>
    </dgm:pt>
    <dgm:pt modelId="{504D4CB5-0281-49AD-946A-8E0B0C3D0F39}" type="pres">
      <dgm:prSet presAssocID="{5FE6B860-2CB2-428B-8A48-FA89CF709F12}" presName="space" presStyleCnt="0"/>
      <dgm:spPr/>
    </dgm:pt>
    <dgm:pt modelId="{30D5EDF7-CFFA-4AAA-9876-201C5BF61789}" type="pres">
      <dgm:prSet presAssocID="{7EA880ED-A9DA-4877-90FA-24A909F0DB1D}" presName="compositeB" presStyleCnt="0"/>
      <dgm:spPr/>
    </dgm:pt>
    <dgm:pt modelId="{C911B936-26C9-44B7-AA5C-CC8F3EAE87BD}" type="pres">
      <dgm:prSet presAssocID="{7EA880ED-A9DA-4877-90FA-24A909F0DB1D}" presName="textB" presStyleLbl="revTx" presStyleIdx="5" presStyleCnt="6" custLinFactNeighborX="-258" custLinFactNeighborY="-13432">
        <dgm:presLayoutVars>
          <dgm:bulletEnabled val="1"/>
        </dgm:presLayoutVars>
      </dgm:prSet>
      <dgm:spPr/>
    </dgm:pt>
    <dgm:pt modelId="{D9E858A5-849A-430F-8D20-F1179E4046BF}" type="pres">
      <dgm:prSet presAssocID="{7EA880ED-A9DA-4877-90FA-24A909F0DB1D}" presName="circleB" presStyleLbl="node1" presStyleIdx="5" presStyleCnt="6" custLinFactNeighborX="-4052" custLinFactNeighborY="-33940"/>
      <dgm:spPr/>
    </dgm:pt>
    <dgm:pt modelId="{78DCFE60-0DBE-45BD-BC2B-DCA87CF744FA}" type="pres">
      <dgm:prSet presAssocID="{7EA880ED-A9DA-4877-90FA-24A909F0DB1D}" presName="spaceB" presStyleCnt="0"/>
      <dgm:spPr/>
    </dgm:pt>
  </dgm:ptLst>
  <dgm:cxnLst>
    <dgm:cxn modelId="{2A719C0C-6630-4E24-88EE-18FECBB07D55}" type="presOf" srcId="{F071DF1D-4F36-4F57-9AFB-5964E0190169}" destId="{5B84188B-2BE2-4482-9008-0AF2B7645A6C}" srcOrd="0" destOrd="0" presId="urn:microsoft.com/office/officeart/2005/8/layout/hProcess11"/>
    <dgm:cxn modelId="{DD0EFA0C-1DED-4B51-AB73-331AAA4A2E99}" type="presOf" srcId="{BD3F66E9-986E-4596-85E7-919C2425AFBD}" destId="{26E3D7E6-8580-4D3D-BE82-CCF9338FB5FE}" srcOrd="0" destOrd="0" presId="urn:microsoft.com/office/officeart/2005/8/layout/hProcess11"/>
    <dgm:cxn modelId="{7AF35C25-AC73-4968-AA9D-83692EBC22AC}" type="presOf" srcId="{7EA880ED-A9DA-4877-90FA-24A909F0DB1D}" destId="{C911B936-26C9-44B7-AA5C-CC8F3EAE87BD}" srcOrd="0" destOrd="0" presId="urn:microsoft.com/office/officeart/2005/8/layout/hProcess11"/>
    <dgm:cxn modelId="{D541023B-0456-4906-8D93-310FD912971F}" srcId="{BD3F66E9-986E-4596-85E7-919C2425AFBD}" destId="{7EA880ED-A9DA-4877-90FA-24A909F0DB1D}" srcOrd="5" destOrd="0" parTransId="{F42ED6BB-226E-4086-9FC2-CBA3585BE4F9}" sibTransId="{55EB45C1-121F-42CA-886A-DF4816E68DE5}"/>
    <dgm:cxn modelId="{326FC478-826D-42EA-9AAA-5BEBD08CC216}" type="presOf" srcId="{981747F9-D256-4CA4-9274-9626D619809A}" destId="{E943B8CC-68DB-42D7-A8E4-AFC561D617B7}" srcOrd="0" destOrd="0" presId="urn:microsoft.com/office/officeart/2005/8/layout/hProcess11"/>
    <dgm:cxn modelId="{EFAED47C-D50F-4B04-B93B-31C0377C32F9}" srcId="{BD3F66E9-986E-4596-85E7-919C2425AFBD}" destId="{941815C5-1374-4F65-B648-97BBA44C4DD8}" srcOrd="2" destOrd="0" parTransId="{D7F21B2F-A92B-4049-A612-71F91E66E520}" sibTransId="{1555E5E3-3A57-474C-8D82-9521CD144452}"/>
    <dgm:cxn modelId="{B61A1793-91F5-44B0-B2EE-3A01B765DF08}" srcId="{BD3F66E9-986E-4596-85E7-919C2425AFBD}" destId="{E38288EA-9C58-4311-8689-25764C6825FC}" srcOrd="1" destOrd="0" parTransId="{E2FB1897-0D5F-4305-81E7-45F1DA7096B4}" sibTransId="{33DBB36A-F7B8-4545-A876-00215C59BBE1}"/>
    <dgm:cxn modelId="{7A65FE95-6828-4539-A18A-9C1D66C50870}" type="presOf" srcId="{166705A0-8CED-4FA4-A2B3-4298A072595E}" destId="{D61F41B7-53D5-49C6-9995-3548B145DF51}" srcOrd="0" destOrd="0" presId="urn:microsoft.com/office/officeart/2005/8/layout/hProcess11"/>
    <dgm:cxn modelId="{C7198FB1-CB8C-4DF4-851A-673CA8F7E820}" srcId="{BD3F66E9-986E-4596-85E7-919C2425AFBD}" destId="{981747F9-D256-4CA4-9274-9626D619809A}" srcOrd="3" destOrd="0" parTransId="{E047D4C1-8CF0-4D90-920C-CE3A236A89FB}" sibTransId="{2884EBE4-B6FA-4D31-BBE4-C395731A0860}"/>
    <dgm:cxn modelId="{5993BBDC-DE87-4846-B4FC-448ED9CEFF95}" srcId="{BD3F66E9-986E-4596-85E7-919C2425AFBD}" destId="{F071DF1D-4F36-4F57-9AFB-5964E0190169}" srcOrd="4" destOrd="0" parTransId="{2CC591F0-0989-4D82-8220-CF81739113D1}" sibTransId="{5FE6B860-2CB2-428B-8A48-FA89CF709F12}"/>
    <dgm:cxn modelId="{FCC294E3-CF70-4B43-85A2-36307291ADA1}" srcId="{BD3F66E9-986E-4596-85E7-919C2425AFBD}" destId="{166705A0-8CED-4FA4-A2B3-4298A072595E}" srcOrd="0" destOrd="0" parTransId="{518CFE2B-FF42-462C-A009-34DB1F723181}" sibTransId="{FE32E6EB-4968-42DD-8238-22EC59A02F51}"/>
    <dgm:cxn modelId="{7CC3B3E5-BB00-4917-84F5-37DB78265960}" type="presOf" srcId="{941815C5-1374-4F65-B648-97BBA44C4DD8}" destId="{4C6D0526-1FC3-4B0A-920A-59206F13983B}" srcOrd="0" destOrd="0" presId="urn:microsoft.com/office/officeart/2005/8/layout/hProcess11"/>
    <dgm:cxn modelId="{DEBA53F4-3AB9-4767-8F81-9D105C84636A}" type="presOf" srcId="{E38288EA-9C58-4311-8689-25764C6825FC}" destId="{A22949DE-32EB-4AAB-B74B-A4A802BD499B}" srcOrd="0" destOrd="0" presId="urn:microsoft.com/office/officeart/2005/8/layout/hProcess11"/>
    <dgm:cxn modelId="{41CD0B75-233B-45DA-BD0A-08E6D599644C}" type="presParOf" srcId="{26E3D7E6-8580-4D3D-BE82-CCF9338FB5FE}" destId="{B22B3899-5B1D-4364-AE6F-EB2ED69A286C}" srcOrd="0" destOrd="0" presId="urn:microsoft.com/office/officeart/2005/8/layout/hProcess11"/>
    <dgm:cxn modelId="{0654BC66-F5BB-4AD4-A770-52A114E76E47}" type="presParOf" srcId="{26E3D7E6-8580-4D3D-BE82-CCF9338FB5FE}" destId="{65B61F5F-5687-472B-81FF-3112DCD547C6}" srcOrd="1" destOrd="0" presId="urn:microsoft.com/office/officeart/2005/8/layout/hProcess11"/>
    <dgm:cxn modelId="{33F48735-EFB5-4A6D-B278-AC33860E7F71}" type="presParOf" srcId="{65B61F5F-5687-472B-81FF-3112DCD547C6}" destId="{2039FDD0-B9CB-4255-92F8-540ACD72D7D1}" srcOrd="0" destOrd="0" presId="urn:microsoft.com/office/officeart/2005/8/layout/hProcess11"/>
    <dgm:cxn modelId="{2ED24358-F58C-4392-B6DF-A0F7FBD6A738}" type="presParOf" srcId="{2039FDD0-B9CB-4255-92F8-540ACD72D7D1}" destId="{D61F41B7-53D5-49C6-9995-3548B145DF51}" srcOrd="0" destOrd="0" presId="urn:microsoft.com/office/officeart/2005/8/layout/hProcess11"/>
    <dgm:cxn modelId="{6B5C92BB-7E51-403E-B55D-70A37055AC61}" type="presParOf" srcId="{2039FDD0-B9CB-4255-92F8-540ACD72D7D1}" destId="{0965460F-A148-4E92-B815-06C618DDAAB5}" srcOrd="1" destOrd="0" presId="urn:microsoft.com/office/officeart/2005/8/layout/hProcess11"/>
    <dgm:cxn modelId="{E1D3F4FD-C508-430A-AEA7-C3BCD20F3313}" type="presParOf" srcId="{2039FDD0-B9CB-4255-92F8-540ACD72D7D1}" destId="{166088BD-001C-45E3-B895-98EE14407EDF}" srcOrd="2" destOrd="0" presId="urn:microsoft.com/office/officeart/2005/8/layout/hProcess11"/>
    <dgm:cxn modelId="{F29D8DCD-9B40-4F38-A532-E71420BAE3B5}" type="presParOf" srcId="{65B61F5F-5687-472B-81FF-3112DCD547C6}" destId="{B2A86173-E515-4808-B569-C2AA7629EA5E}" srcOrd="1" destOrd="0" presId="urn:microsoft.com/office/officeart/2005/8/layout/hProcess11"/>
    <dgm:cxn modelId="{19901F7F-9E85-424E-8973-64C53069849A}" type="presParOf" srcId="{65B61F5F-5687-472B-81FF-3112DCD547C6}" destId="{E7A0D457-EAC2-42E8-A235-9BC2F97F32A9}" srcOrd="2" destOrd="0" presId="urn:microsoft.com/office/officeart/2005/8/layout/hProcess11"/>
    <dgm:cxn modelId="{43822923-AC17-4749-A8E8-5171EC791576}" type="presParOf" srcId="{E7A0D457-EAC2-42E8-A235-9BC2F97F32A9}" destId="{A22949DE-32EB-4AAB-B74B-A4A802BD499B}" srcOrd="0" destOrd="0" presId="urn:microsoft.com/office/officeart/2005/8/layout/hProcess11"/>
    <dgm:cxn modelId="{66B08511-71D5-43C3-8BCE-AE237F027500}" type="presParOf" srcId="{E7A0D457-EAC2-42E8-A235-9BC2F97F32A9}" destId="{197385C0-BD7C-4875-9147-954442BCDF6A}" srcOrd="1" destOrd="0" presId="urn:microsoft.com/office/officeart/2005/8/layout/hProcess11"/>
    <dgm:cxn modelId="{1890F96B-B219-49EC-BBF8-E30BF4E42F01}" type="presParOf" srcId="{E7A0D457-EAC2-42E8-A235-9BC2F97F32A9}" destId="{C859FF21-7FD6-4FAA-B24A-6A3E727F17D9}" srcOrd="2" destOrd="0" presId="urn:microsoft.com/office/officeart/2005/8/layout/hProcess11"/>
    <dgm:cxn modelId="{A34AE3BD-1FAD-4D0D-BA6C-45294B57653D}" type="presParOf" srcId="{65B61F5F-5687-472B-81FF-3112DCD547C6}" destId="{278C99EC-F2EA-4D9C-A6B5-01EAC7B49320}" srcOrd="3" destOrd="0" presId="urn:microsoft.com/office/officeart/2005/8/layout/hProcess11"/>
    <dgm:cxn modelId="{AD9B5E7E-BDDE-473C-B8E0-C96A8246E644}" type="presParOf" srcId="{65B61F5F-5687-472B-81FF-3112DCD547C6}" destId="{99FF3CDD-514A-475F-B3A9-69DFDA255711}" srcOrd="4" destOrd="0" presId="urn:microsoft.com/office/officeart/2005/8/layout/hProcess11"/>
    <dgm:cxn modelId="{B61E464E-9528-41FD-B737-FC5501DBD5DD}" type="presParOf" srcId="{99FF3CDD-514A-475F-B3A9-69DFDA255711}" destId="{4C6D0526-1FC3-4B0A-920A-59206F13983B}" srcOrd="0" destOrd="0" presId="urn:microsoft.com/office/officeart/2005/8/layout/hProcess11"/>
    <dgm:cxn modelId="{67E1AC08-B8DA-47CC-B082-B1D1937B0B04}" type="presParOf" srcId="{99FF3CDD-514A-475F-B3A9-69DFDA255711}" destId="{AA39E793-AF37-4F79-8F5D-C0FA54B88579}" srcOrd="1" destOrd="0" presId="urn:microsoft.com/office/officeart/2005/8/layout/hProcess11"/>
    <dgm:cxn modelId="{D97192D5-5A74-4250-AD7B-1947F357A02A}" type="presParOf" srcId="{99FF3CDD-514A-475F-B3A9-69DFDA255711}" destId="{471486AF-DAB5-421E-91D7-931D2A623B90}" srcOrd="2" destOrd="0" presId="urn:microsoft.com/office/officeart/2005/8/layout/hProcess11"/>
    <dgm:cxn modelId="{0045A43B-78A5-4AE5-B710-13588EF07CC3}" type="presParOf" srcId="{65B61F5F-5687-472B-81FF-3112DCD547C6}" destId="{1024B165-48FB-4F21-81D4-ECDB7DAEB69C}" srcOrd="5" destOrd="0" presId="urn:microsoft.com/office/officeart/2005/8/layout/hProcess11"/>
    <dgm:cxn modelId="{5C90E933-D894-4984-8603-9EF36D89344B}" type="presParOf" srcId="{65B61F5F-5687-472B-81FF-3112DCD547C6}" destId="{5C962D7C-35C3-4F93-972F-8C485E319CB8}" srcOrd="6" destOrd="0" presId="urn:microsoft.com/office/officeart/2005/8/layout/hProcess11"/>
    <dgm:cxn modelId="{FC1CBB01-9BC7-4E2A-B908-C56D75B9CCFA}" type="presParOf" srcId="{5C962D7C-35C3-4F93-972F-8C485E319CB8}" destId="{E943B8CC-68DB-42D7-A8E4-AFC561D617B7}" srcOrd="0" destOrd="0" presId="urn:microsoft.com/office/officeart/2005/8/layout/hProcess11"/>
    <dgm:cxn modelId="{4ADFE745-D2AB-4A6D-969E-6EE2DB722DB5}" type="presParOf" srcId="{5C962D7C-35C3-4F93-972F-8C485E319CB8}" destId="{64322521-E713-4EDB-8F2F-E51E4E309400}" srcOrd="1" destOrd="0" presId="urn:microsoft.com/office/officeart/2005/8/layout/hProcess11"/>
    <dgm:cxn modelId="{50EC965B-7B8A-46D4-972F-3663E4869079}" type="presParOf" srcId="{5C962D7C-35C3-4F93-972F-8C485E319CB8}" destId="{D9AB3AFE-887A-4691-ADF0-425FAA969FAD}" srcOrd="2" destOrd="0" presId="urn:microsoft.com/office/officeart/2005/8/layout/hProcess11"/>
    <dgm:cxn modelId="{9FED874B-00C1-466B-9718-4A99C8CE09C5}" type="presParOf" srcId="{65B61F5F-5687-472B-81FF-3112DCD547C6}" destId="{CBF6007D-67E6-43DD-97A9-F53568B9B20D}" srcOrd="7" destOrd="0" presId="urn:microsoft.com/office/officeart/2005/8/layout/hProcess11"/>
    <dgm:cxn modelId="{8D565BD4-3D59-4D37-9CAF-C9CEE43EEC02}" type="presParOf" srcId="{65B61F5F-5687-472B-81FF-3112DCD547C6}" destId="{9EB647A0-675D-4724-AAD8-4C646B06D9D8}" srcOrd="8" destOrd="0" presId="urn:microsoft.com/office/officeart/2005/8/layout/hProcess11"/>
    <dgm:cxn modelId="{46D9CE1F-6E4C-4801-9FAC-06CEED358061}" type="presParOf" srcId="{9EB647A0-675D-4724-AAD8-4C646B06D9D8}" destId="{5B84188B-2BE2-4482-9008-0AF2B7645A6C}" srcOrd="0" destOrd="0" presId="urn:microsoft.com/office/officeart/2005/8/layout/hProcess11"/>
    <dgm:cxn modelId="{A8158F7D-AD24-4B62-A955-7B4A99B787C9}" type="presParOf" srcId="{9EB647A0-675D-4724-AAD8-4C646B06D9D8}" destId="{189EEFAF-FE7D-434D-B00D-6C96064B44DB}" srcOrd="1" destOrd="0" presId="urn:microsoft.com/office/officeart/2005/8/layout/hProcess11"/>
    <dgm:cxn modelId="{53A1D1E8-528A-4AFE-A655-B1B1C6908B44}" type="presParOf" srcId="{9EB647A0-675D-4724-AAD8-4C646B06D9D8}" destId="{D0EB6D3F-55B8-4EDF-9E80-E50165B5133C}" srcOrd="2" destOrd="0" presId="urn:microsoft.com/office/officeart/2005/8/layout/hProcess11"/>
    <dgm:cxn modelId="{032CB9ED-08B3-474E-A072-4F140743DC90}" type="presParOf" srcId="{65B61F5F-5687-472B-81FF-3112DCD547C6}" destId="{504D4CB5-0281-49AD-946A-8E0B0C3D0F39}" srcOrd="9" destOrd="0" presId="urn:microsoft.com/office/officeart/2005/8/layout/hProcess11"/>
    <dgm:cxn modelId="{AB3A5822-32C3-49AD-B668-5AFE5083B53E}" type="presParOf" srcId="{65B61F5F-5687-472B-81FF-3112DCD547C6}" destId="{30D5EDF7-CFFA-4AAA-9876-201C5BF61789}" srcOrd="10" destOrd="0" presId="urn:microsoft.com/office/officeart/2005/8/layout/hProcess11"/>
    <dgm:cxn modelId="{14A19624-5CD7-46C3-A5B7-FB6712133137}" type="presParOf" srcId="{30D5EDF7-CFFA-4AAA-9876-201C5BF61789}" destId="{C911B936-26C9-44B7-AA5C-CC8F3EAE87BD}" srcOrd="0" destOrd="0" presId="urn:microsoft.com/office/officeart/2005/8/layout/hProcess11"/>
    <dgm:cxn modelId="{139D4977-5016-4A5B-8C41-ABD358888B05}" type="presParOf" srcId="{30D5EDF7-CFFA-4AAA-9876-201C5BF61789}" destId="{D9E858A5-849A-430F-8D20-F1179E4046BF}" srcOrd="1" destOrd="0" presId="urn:microsoft.com/office/officeart/2005/8/layout/hProcess11"/>
    <dgm:cxn modelId="{9CC87860-9D57-4EAF-9800-52EC632D806B}" type="presParOf" srcId="{30D5EDF7-CFFA-4AAA-9876-201C5BF61789}" destId="{78DCFE60-0DBE-45BD-BC2B-DCA87CF744FA}"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D1C416-C6BF-4D5D-B6F2-F86CDAD160D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6B4B03BB-B8C3-40DE-A738-A350453F4335}">
      <dgm:prSet phldrT="[Text]" custT="1"/>
      <dgm:spPr>
        <a:solidFill>
          <a:srgbClr val="3B687F"/>
        </a:solidFill>
        <a:ln>
          <a:noFill/>
        </a:ln>
      </dgm:spPr>
      <dgm:t>
        <a:bodyPr/>
        <a:lstStyle/>
        <a:p>
          <a:r>
            <a:rPr lang="de-DE" sz="1200" b="1" dirty="0"/>
            <a:t>Scope-1/2</a:t>
          </a:r>
        </a:p>
      </dgm:t>
    </dgm:pt>
    <dgm:pt modelId="{D7B95F2F-0D79-4C37-BB15-8C6D460DD240}" type="parTrans" cxnId="{BD8EF5AB-7DA3-4821-9CF5-D8BF70CCA878}">
      <dgm:prSet/>
      <dgm:spPr/>
      <dgm:t>
        <a:bodyPr/>
        <a:lstStyle/>
        <a:p>
          <a:endParaRPr lang="de-DE"/>
        </a:p>
      </dgm:t>
    </dgm:pt>
    <dgm:pt modelId="{A0303EEE-2DAF-4A57-95BC-21AF5A3EF987}" type="sibTrans" cxnId="{BD8EF5AB-7DA3-4821-9CF5-D8BF70CCA878}">
      <dgm:prSet/>
      <dgm:spPr/>
      <dgm:t>
        <a:bodyPr/>
        <a:lstStyle/>
        <a:p>
          <a:endParaRPr lang="de-DE"/>
        </a:p>
      </dgm:t>
    </dgm:pt>
    <dgm:pt modelId="{FFC6F831-14FB-4AA3-8DFF-42228D9F06A0}">
      <dgm:prSet phldrT="[Text]" custT="1"/>
      <dgm:spPr>
        <a:solidFill>
          <a:srgbClr val="DEE5EA"/>
        </a:solidFill>
        <a:ln>
          <a:noFill/>
        </a:ln>
      </dgm:spPr>
      <dgm:t>
        <a:bodyPr lIns="468000" rIns="0"/>
        <a:lstStyle/>
        <a:p>
          <a:pPr algn="l"/>
          <a:r>
            <a:rPr lang="de-DE" sz="1000" dirty="0"/>
            <a:t>Verbesserung der Energieeffizienz im Unternehmen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618598-BB22-48D2-A03B-E941687A24D1}" type="parTrans" cxnId="{E49E1A4A-C2EB-4616-ABD8-64BC30E64FC8}">
      <dgm:prSet/>
      <dgm:spPr/>
      <dgm:t>
        <a:bodyPr/>
        <a:lstStyle/>
        <a:p>
          <a:endParaRPr lang="de-DE"/>
        </a:p>
      </dgm:t>
    </dgm:pt>
    <dgm:pt modelId="{050A5586-8A21-43B0-82F0-2BA8724264A5}" type="sibTrans" cxnId="{E49E1A4A-C2EB-4616-ABD8-64BC30E64FC8}">
      <dgm:prSet/>
      <dgm:spPr/>
      <dgm:t>
        <a:bodyPr/>
        <a:lstStyle/>
        <a:p>
          <a:endParaRPr lang="de-DE"/>
        </a:p>
      </dgm:t>
    </dgm:pt>
    <dgm:pt modelId="{A601C146-2764-47F4-99DC-97ED04B719DB}">
      <dgm:prSet phldrT="[Text]" custT="1"/>
      <dgm:spPr>
        <a:solidFill>
          <a:srgbClr val="DEE5EA"/>
        </a:solidFill>
        <a:ln w="25400" cap="flat" cmpd="sng" algn="ctr">
          <a:noFill/>
          <a:prstDash val="solid"/>
        </a:ln>
        <a:effectLst/>
      </dgm:spPr>
      <dgm:t>
        <a:bodyPr spcFirstLastPara="0" vert="horz" wrap="square" lIns="468000" tIns="31750" rIns="0" bIns="31750" numCol="1" spcCol="1270" anchor="ctr" anchorCtr="0"/>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gm:t>
    </dgm:pt>
    <dgm:pt modelId="{4AD2979E-BC66-4145-B8F5-DE6657968483}" type="parTrans" cxnId="{2E47A938-BA9F-47DE-B241-329801C81B65}">
      <dgm:prSet/>
      <dgm:spPr/>
      <dgm:t>
        <a:bodyPr/>
        <a:lstStyle/>
        <a:p>
          <a:endParaRPr lang="de-DE"/>
        </a:p>
      </dgm:t>
    </dgm:pt>
    <dgm:pt modelId="{2A93327D-5BA8-469F-8B1A-83710A2BA1A3}" type="sibTrans" cxnId="{2E47A938-BA9F-47DE-B241-329801C81B65}">
      <dgm:prSet/>
      <dgm:spPr/>
      <dgm:t>
        <a:bodyPr/>
        <a:lstStyle/>
        <a:p>
          <a:endParaRPr lang="de-DE"/>
        </a:p>
      </dgm:t>
    </dgm:pt>
    <dgm:pt modelId="{1DF07DDA-6041-46AA-A39D-B0DB6B5ABD8D}">
      <dgm:prSet phldrT="[Text]" custT="1"/>
      <dgm:spPr>
        <a:solidFill>
          <a:srgbClr val="3B687F"/>
        </a:solidFill>
        <a:ln>
          <a:noFill/>
        </a:ln>
      </dgm:spPr>
      <dgm:t>
        <a:bodyPr/>
        <a:lstStyle/>
        <a:p>
          <a:r>
            <a:rPr lang="de-DE" sz="1200" b="1" kern="1200" dirty="0">
              <a:solidFill>
                <a:srgbClr val="FFFFFF"/>
              </a:solidFill>
              <a:latin typeface="+mn-lt"/>
              <a:ea typeface="ＭＳ Ｐゴシック"/>
              <a:cs typeface="+mn-cs"/>
            </a:rPr>
            <a:t>Scope-3</a:t>
          </a:r>
        </a:p>
      </dgm:t>
    </dgm:pt>
    <dgm:pt modelId="{A7C416C8-1507-49F4-9313-43EC5B6E2ED2}" type="parTrans" cxnId="{45BEE24E-1E15-4A43-8E76-B79F41EBDAFD}">
      <dgm:prSet/>
      <dgm:spPr/>
      <dgm:t>
        <a:bodyPr/>
        <a:lstStyle/>
        <a:p>
          <a:endParaRPr lang="de-DE"/>
        </a:p>
      </dgm:t>
    </dgm:pt>
    <dgm:pt modelId="{E9C8CED6-4FA4-4FF9-9328-B9F44DCB4AF8}" type="sibTrans" cxnId="{45BEE24E-1E15-4A43-8E76-B79F41EBDAFD}">
      <dgm:prSet/>
      <dgm:spPr/>
      <dgm:t>
        <a:bodyPr/>
        <a:lstStyle/>
        <a:p>
          <a:endParaRPr lang="de-DE"/>
        </a:p>
      </dgm:t>
    </dgm:pt>
    <dgm:pt modelId="{BDF5E0DC-4E72-4CE0-BE6C-09A4B17FC253}">
      <dgm:prSet phldrT="[Text]" custT="1"/>
      <dgm:spPr>
        <a:solidFill>
          <a:srgbClr val="DEE5EA"/>
        </a:solidFill>
        <a:ln>
          <a:noFill/>
        </a:ln>
      </dgm:spPr>
      <dgm:t>
        <a:bodyPr lIns="504000"/>
        <a:lstStyle/>
        <a:p>
          <a:pPr algn="l"/>
          <a:r>
            <a:rPr lang="de-DE" sz="1000" dirty="0"/>
            <a:t>Nachhaltige Logistik</a:t>
          </a:r>
        </a:p>
        <a:p>
          <a:pPr algn="l"/>
          <a:r>
            <a:rPr lang="de-DE" sz="1000" u="none" strike="noStrike" dirty="0">
              <a:effectLst/>
            </a:rPr>
            <a:t> (Kategorie 3.4, 3.9)</a:t>
          </a:r>
          <a:endParaRPr lang="de-DE" sz="1000" dirty="0"/>
        </a:p>
      </dgm:t>
    </dgm:pt>
    <dgm:pt modelId="{E23CAFCF-49F2-40B4-A47A-23BC0DCDE1BC}" type="parTrans" cxnId="{DAE314B0-F089-4B5F-94EB-E51F78819A8C}">
      <dgm:prSet/>
      <dgm:spPr/>
      <dgm:t>
        <a:bodyPr/>
        <a:lstStyle/>
        <a:p>
          <a:endParaRPr lang="de-DE"/>
        </a:p>
      </dgm:t>
    </dgm:pt>
    <dgm:pt modelId="{149F4D4B-C888-426A-8690-94EB0FA7C655}" type="sibTrans" cxnId="{DAE314B0-F089-4B5F-94EB-E51F78819A8C}">
      <dgm:prSet/>
      <dgm:spPr/>
      <dgm:t>
        <a:bodyPr/>
        <a:lstStyle/>
        <a:p>
          <a:endParaRPr lang="de-DE"/>
        </a:p>
      </dgm:t>
    </dgm:pt>
    <dgm:pt modelId="{BC25F0FD-5EED-4B15-B024-3C01CADABFF1}">
      <dgm:prSet custT="1"/>
      <dgm:spPr>
        <a:solidFill>
          <a:srgbClr val="DEE5EA"/>
        </a:solidFill>
        <a:ln w="25400" cap="flat" cmpd="sng" algn="ctr">
          <a:noFill/>
          <a:prstDash val="solid"/>
        </a:ln>
        <a:effectLst/>
      </dgm:spPr>
      <dgm:t>
        <a:bodyPr spcFirstLastPara="0" vert="horz" wrap="square" lIns="468000" tIns="12700" rIns="0" bIns="12700" numCol="1" spcCol="1270" anchor="ctr" anchorCtr="0"/>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gm:t>
    </dgm:pt>
    <dgm:pt modelId="{5479B375-BB84-4AE0-9C3D-EC46E601C963}" type="parTrans" cxnId="{75A56773-0F02-46C4-87D6-510B534023A7}">
      <dgm:prSet/>
      <dgm:spPr/>
      <dgm:t>
        <a:bodyPr/>
        <a:lstStyle/>
        <a:p>
          <a:endParaRPr lang="de-DE"/>
        </a:p>
      </dgm:t>
    </dgm:pt>
    <dgm:pt modelId="{D9A4A70C-4BAF-408E-9482-32C2B91BF878}" type="sibTrans" cxnId="{75A56773-0F02-46C4-87D6-510B534023A7}">
      <dgm:prSet/>
      <dgm:spPr/>
      <dgm:t>
        <a:bodyPr/>
        <a:lstStyle/>
        <a:p>
          <a:endParaRPr lang="de-DE"/>
        </a:p>
      </dgm:t>
    </dgm:pt>
    <dgm:pt modelId="{22519E29-821D-455B-B3BC-3D4746A4C9E4}">
      <dgm:prSet custT="1"/>
      <dgm:spPr>
        <a:solidFill>
          <a:srgbClr val="DEE5EA"/>
        </a:solidFill>
        <a:ln>
          <a:noFill/>
        </a:ln>
      </dgm:spPr>
      <dgm:t>
        <a:bodyPr lIns="468000" rIns="0"/>
        <a:lstStyle/>
        <a:p>
          <a:pPr algn="l"/>
          <a:r>
            <a:rPr lang="de-DE" sz="1000" dirty="0"/>
            <a:t>Vermeidung direkter Emissionen (Kältemittel-Leckage)</a:t>
          </a:r>
        </a:p>
      </dgm:t>
    </dgm:pt>
    <dgm:pt modelId="{D636AADD-9DDD-4937-81A4-A820E527BB95}" type="parTrans" cxnId="{10A84235-1B9F-4F82-91FA-08F5CE276C89}">
      <dgm:prSet/>
      <dgm:spPr>
        <a:solidFill>
          <a:srgbClr val="3B687F"/>
        </a:solidFill>
      </dgm:spPr>
      <dgm:t>
        <a:bodyPr/>
        <a:lstStyle/>
        <a:p>
          <a:endParaRPr lang="de-DE"/>
        </a:p>
      </dgm:t>
    </dgm:pt>
    <dgm:pt modelId="{3C1E13C4-3506-4B70-B5B2-BDD5393D8E77}" type="sibTrans" cxnId="{10A84235-1B9F-4F82-91FA-08F5CE276C89}">
      <dgm:prSet/>
      <dgm:spPr/>
      <dgm:t>
        <a:bodyPr/>
        <a:lstStyle/>
        <a:p>
          <a:endParaRPr lang="de-DE"/>
        </a:p>
      </dgm:t>
    </dgm:pt>
    <dgm:pt modelId="{A6EEC90E-71E9-49CE-BA82-C2AC7B436C7F}">
      <dgm:prSet custT="1"/>
      <dgm:spPr>
        <a:solidFill>
          <a:srgbClr val="DEE5EA"/>
        </a:solidFill>
        <a:ln>
          <a:noFill/>
        </a:ln>
      </dgm:spPr>
      <dgm:t>
        <a:bodyPr lIns="504000"/>
        <a:lstStyle/>
        <a:p>
          <a:pPr algn="l"/>
          <a:r>
            <a:rPr lang="de-DE" sz="1000" dirty="0"/>
            <a:t>Digitalisierung</a:t>
          </a:r>
        </a:p>
        <a:p>
          <a:pPr algn="l"/>
          <a:r>
            <a:rPr lang="de-DE" sz="1000" dirty="0"/>
            <a:t>(übergreifend)</a:t>
          </a:r>
        </a:p>
      </dgm:t>
    </dgm:pt>
    <dgm:pt modelId="{17F6095B-4115-4515-A8D8-503034FBCADC}" type="parTrans" cxnId="{9F9ECC8F-D07C-4FD2-981A-E099F75CC2A4}">
      <dgm:prSet/>
      <dgm:spPr/>
      <dgm:t>
        <a:bodyPr/>
        <a:lstStyle/>
        <a:p>
          <a:endParaRPr lang="de-DE"/>
        </a:p>
      </dgm:t>
    </dgm:pt>
    <dgm:pt modelId="{816C0D93-A18B-465E-8F1C-81EE53D56FE8}" type="sibTrans" cxnId="{9F9ECC8F-D07C-4FD2-981A-E099F75CC2A4}">
      <dgm:prSet/>
      <dgm:spPr/>
      <dgm:t>
        <a:bodyPr/>
        <a:lstStyle/>
        <a:p>
          <a:endParaRPr lang="de-DE"/>
        </a:p>
      </dgm:t>
    </dgm:pt>
    <dgm:pt modelId="{D211B8CA-64FD-4FE2-8E71-301A9BBFA192}">
      <dgm:prSet custT="1"/>
      <dgm:spPr>
        <a:solidFill>
          <a:srgbClr val="DEE5EA"/>
        </a:solidFill>
        <a:ln>
          <a:noFill/>
        </a:ln>
      </dgm:spPr>
      <dgm:t>
        <a:bodyPr lIns="504000"/>
        <a:lstStyle/>
        <a:p>
          <a:pPr algn="l"/>
          <a:r>
            <a:rPr lang="de-DE" sz="1000" dirty="0"/>
            <a:t>Abfallvermeidung und Kreislaufwirtschaft</a:t>
          </a:r>
        </a:p>
        <a:p>
          <a:pPr algn="l"/>
          <a:r>
            <a:rPr lang="de-DE" sz="1000" u="none" strike="noStrike" dirty="0">
              <a:effectLst/>
            </a:rPr>
            <a:t> (Kategorie 3.1, 3.5, 3.12)</a:t>
          </a:r>
          <a:endParaRPr lang="de-DE" sz="1000" dirty="0"/>
        </a:p>
      </dgm:t>
    </dgm:pt>
    <dgm:pt modelId="{A2018A62-6B3B-45A4-B97D-1A09B5242A00}" type="parTrans" cxnId="{01564228-9460-4190-8188-3B69802FA802}">
      <dgm:prSet/>
      <dgm:spPr/>
      <dgm:t>
        <a:bodyPr/>
        <a:lstStyle/>
        <a:p>
          <a:endParaRPr lang="de-DE"/>
        </a:p>
      </dgm:t>
    </dgm:pt>
    <dgm:pt modelId="{CA6B6736-C190-4ACF-B872-2D6676290AE3}" type="sibTrans" cxnId="{01564228-9460-4190-8188-3B69802FA802}">
      <dgm:prSet/>
      <dgm:spPr/>
      <dgm:t>
        <a:bodyPr/>
        <a:lstStyle/>
        <a:p>
          <a:endParaRPr lang="de-DE"/>
        </a:p>
      </dgm:t>
    </dgm:pt>
    <dgm:pt modelId="{00F840B9-5E03-4EA8-A8E3-E1BEDD480D60}">
      <dgm:prSet custT="1"/>
      <dgm:spPr>
        <a:solidFill>
          <a:srgbClr val="DEE5EA"/>
        </a:solidFill>
        <a:ln>
          <a:noFill/>
        </a:ln>
      </dgm:spPr>
      <dgm:t>
        <a:bodyPr lIns="504000"/>
        <a:lstStyle/>
        <a:p>
          <a:pPr algn="l"/>
          <a:r>
            <a:rPr lang="de-DE" sz="1000" dirty="0"/>
            <a:t>Betriebliches Mobilitätsmanagement</a:t>
          </a:r>
        </a:p>
        <a:p>
          <a:pPr algn="l"/>
          <a:r>
            <a:rPr lang="de-DE" sz="1000" u="none" strike="noStrike" dirty="0">
              <a:effectLst/>
            </a:rPr>
            <a:t> (Kategorie 3.6, 3.7)</a:t>
          </a:r>
          <a:endParaRPr lang="de-DE" sz="1000" dirty="0"/>
        </a:p>
      </dgm:t>
    </dgm:pt>
    <dgm:pt modelId="{2AFB4EAC-6769-41D9-8BA8-D55CAB4671D6}" type="parTrans" cxnId="{C5E5FADD-0DD7-43E8-BFBB-217D8EA1194F}">
      <dgm:prSet/>
      <dgm:spPr/>
      <dgm:t>
        <a:bodyPr/>
        <a:lstStyle/>
        <a:p>
          <a:endParaRPr lang="de-DE"/>
        </a:p>
      </dgm:t>
    </dgm:pt>
    <dgm:pt modelId="{B18D28A9-C778-44FE-A75E-8D23247C5B54}" type="sibTrans" cxnId="{C5E5FADD-0DD7-43E8-BFBB-217D8EA1194F}">
      <dgm:prSet/>
      <dgm:spPr/>
      <dgm:t>
        <a:bodyPr/>
        <a:lstStyle/>
        <a:p>
          <a:endParaRPr lang="de-DE"/>
        </a:p>
      </dgm:t>
    </dgm:pt>
    <dgm:pt modelId="{3B314824-9ED3-46E5-BA4D-F51A51AF563C}">
      <dgm:prSet custT="1"/>
      <dgm:spPr>
        <a:solidFill>
          <a:srgbClr val="DEE5EA"/>
        </a:solidFill>
        <a:ln>
          <a:noFill/>
        </a:ln>
      </dgm:spPr>
      <dgm:t>
        <a:bodyPr lIns="504000"/>
        <a:lstStyle/>
        <a:p>
          <a:pPr algn="l"/>
          <a:r>
            <a:rPr lang="de-DE" sz="1000" u="none" strike="noStrike" dirty="0">
              <a:effectLst/>
            </a:rPr>
            <a:t>Emissionsarme Beschaffung</a:t>
          </a:r>
          <a:endParaRPr lang="de-DE" sz="1000" u="none" strike="noStrike" dirty="0">
            <a:effectLst/>
            <a:hlinkClick xmlns:r="http://schemas.openxmlformats.org/officeDocument/2006/relationships" r:id="rId2" action="ppaction://hlinksldjump"/>
          </a:endParaRPr>
        </a:p>
        <a:p>
          <a:pPr algn="l"/>
          <a:r>
            <a:rPr lang="de-DE" sz="1000" u="none" strike="noStrike" dirty="0">
              <a:effectLst/>
            </a:rPr>
            <a:t>(Kategorie 3.1)</a:t>
          </a:r>
          <a:endParaRPr lang="de-DE" sz="1000" dirty="0"/>
        </a:p>
      </dgm:t>
    </dgm:pt>
    <dgm:pt modelId="{F0FB7D58-0251-4266-ABD5-A8CC6C7EF779}" type="parTrans" cxnId="{2BC1D789-F546-4F92-8882-07B0CD517D13}">
      <dgm:prSet/>
      <dgm:spPr/>
      <dgm:t>
        <a:bodyPr/>
        <a:lstStyle/>
        <a:p>
          <a:endParaRPr lang="de-DE"/>
        </a:p>
      </dgm:t>
    </dgm:pt>
    <dgm:pt modelId="{6AA4EF6E-8767-4679-8122-3734BC2062B7}" type="sibTrans" cxnId="{2BC1D789-F546-4F92-8882-07B0CD517D13}">
      <dgm:prSet/>
      <dgm:spPr/>
      <dgm:t>
        <a:bodyPr/>
        <a:lstStyle/>
        <a:p>
          <a:endParaRPr lang="de-DE"/>
        </a:p>
      </dgm:t>
    </dgm:pt>
    <dgm:pt modelId="{901052AB-7953-422B-97C2-546ABB2B4BB0}" type="pres">
      <dgm:prSet presAssocID="{19D1C416-C6BF-4D5D-B6F2-F86CDAD160D0}" presName="diagram" presStyleCnt="0">
        <dgm:presLayoutVars>
          <dgm:chPref val="1"/>
          <dgm:dir/>
          <dgm:animOne val="branch"/>
          <dgm:animLvl val="lvl"/>
          <dgm:resizeHandles/>
        </dgm:presLayoutVars>
      </dgm:prSet>
      <dgm:spPr/>
    </dgm:pt>
    <dgm:pt modelId="{A1F83F28-14F9-4488-A3EA-A646656C5E7E}" type="pres">
      <dgm:prSet presAssocID="{6B4B03BB-B8C3-40DE-A738-A350453F4335}" presName="root" presStyleCnt="0"/>
      <dgm:spPr/>
    </dgm:pt>
    <dgm:pt modelId="{21355910-5056-44A6-BA2F-28039820FB83}" type="pres">
      <dgm:prSet presAssocID="{6B4B03BB-B8C3-40DE-A738-A350453F4335}" presName="rootComposite" presStyleCnt="0"/>
      <dgm:spPr/>
    </dgm:pt>
    <dgm:pt modelId="{B1F3331E-025C-4809-8241-B563E778D7AA}" type="pres">
      <dgm:prSet presAssocID="{6B4B03BB-B8C3-40DE-A738-A350453F4335}" presName="rootText" presStyleLbl="node1" presStyleIdx="0" presStyleCnt="2" custScaleX="1313444" custScaleY="238165" custLinFactX="-22585" custLinFactNeighborX="-100000"/>
      <dgm:spPr/>
    </dgm:pt>
    <dgm:pt modelId="{26CEC2C0-0A28-463B-A429-436385CB41A3}" type="pres">
      <dgm:prSet presAssocID="{6B4B03BB-B8C3-40DE-A738-A350453F4335}" presName="rootConnector" presStyleLbl="node1" presStyleIdx="0" presStyleCnt="2"/>
      <dgm:spPr/>
    </dgm:pt>
    <dgm:pt modelId="{4B774C2F-34BB-4C19-AD65-12CDFE85532E}" type="pres">
      <dgm:prSet presAssocID="{6B4B03BB-B8C3-40DE-A738-A350453F4335}" presName="childShape" presStyleCnt="0"/>
      <dgm:spPr/>
    </dgm:pt>
    <dgm:pt modelId="{A535FE06-DAAD-46C0-8B25-CEAB411A3648}" type="pres">
      <dgm:prSet presAssocID="{1F618598-BB22-48D2-A03B-E941687A24D1}" presName="Name13" presStyleLbl="parChTrans1D2" presStyleIdx="0" presStyleCnt="9"/>
      <dgm:spPr/>
    </dgm:pt>
    <dgm:pt modelId="{DEEB1065-E697-4EFD-AE85-2ACA24538A11}" type="pres">
      <dgm:prSet presAssocID="{FFC6F831-14FB-4AA3-8DFF-42228D9F06A0}" presName="childText" presStyleLbl="bgAcc1" presStyleIdx="0" presStyleCnt="9" custScaleX="905467" custScaleY="242404" custLinFactNeighborX="-25690" custLinFactNeighborY="-6650">
        <dgm:presLayoutVars>
          <dgm:bulletEnabled val="1"/>
        </dgm:presLayoutVars>
      </dgm:prSet>
      <dgm:spPr/>
    </dgm:pt>
    <dgm:pt modelId="{F5B69199-7219-43A4-933D-B0DB64DF8451}" type="pres">
      <dgm:prSet presAssocID="{5479B375-BB84-4AE0-9C3D-EC46E601C963}" presName="Name13" presStyleLbl="parChTrans1D2" presStyleIdx="1" presStyleCnt="9"/>
      <dgm:spPr/>
    </dgm:pt>
    <dgm:pt modelId="{B1F787F7-A343-455D-B163-BB5157868216}" type="pres">
      <dgm:prSet presAssocID="{BC25F0FD-5EED-4B15-B024-3C01CADABFF1}" presName="childText" presStyleLbl="bgAcc1" presStyleIdx="1" presStyleCnt="9" custScaleX="905468" custScaleY="242295" custLinFactNeighborX="-29723" custLinFactNeighborY="-12306">
        <dgm:presLayoutVars>
          <dgm:bulletEnabled val="1"/>
        </dgm:presLayoutVars>
      </dgm:prSet>
      <dgm:spPr>
        <a:xfrm>
          <a:off x="1705678" y="1547196"/>
          <a:ext cx="4320003" cy="722495"/>
        </a:xfrm>
        <a:prstGeom prst="roundRect">
          <a:avLst>
            <a:gd name="adj" fmla="val 10000"/>
          </a:avLst>
        </a:prstGeom>
      </dgm:spPr>
    </dgm:pt>
    <dgm:pt modelId="{E9A44FA9-55D7-4566-BAAE-B053FA0A2C28}" type="pres">
      <dgm:prSet presAssocID="{4AD2979E-BC66-4145-B8F5-DE6657968483}" presName="Name13" presStyleLbl="parChTrans1D2" presStyleIdx="2" presStyleCnt="9"/>
      <dgm:spPr/>
    </dgm:pt>
    <dgm:pt modelId="{9831228D-80AC-42E7-BD49-F1317B5C4C60}" type="pres">
      <dgm:prSet presAssocID="{A601C146-2764-47F4-99DC-97ED04B719DB}" presName="childText" presStyleLbl="bgAcc1" presStyleIdx="2" presStyleCnt="9" custScaleX="905468" custScaleY="242295" custLinFactNeighborX="-24796" custLinFactNeighborY="-20624">
        <dgm:presLayoutVars>
          <dgm:bulletEnabled val="1"/>
        </dgm:presLayoutVars>
      </dgm:prSet>
      <dgm:spPr>
        <a:xfrm>
          <a:off x="644472" y="1681588"/>
          <a:ext cx="2572391" cy="1607744"/>
        </a:xfrm>
        <a:prstGeom prst="roundRect">
          <a:avLst>
            <a:gd name="adj" fmla="val 10000"/>
          </a:avLst>
        </a:prstGeom>
      </dgm:spPr>
    </dgm:pt>
    <dgm:pt modelId="{93CE54C4-0446-434A-832F-B850C05B2102}" type="pres">
      <dgm:prSet presAssocID="{D636AADD-9DDD-4937-81A4-A820E527BB95}" presName="Name13" presStyleLbl="parChTrans1D2" presStyleIdx="3" presStyleCnt="9"/>
      <dgm:spPr/>
    </dgm:pt>
    <dgm:pt modelId="{EF616947-0D78-4828-97F8-9DFC1FD0A68C}" type="pres">
      <dgm:prSet presAssocID="{22519E29-821D-455B-B3BC-3D4746A4C9E4}" presName="childText" presStyleLbl="bgAcc1" presStyleIdx="3" presStyleCnt="9" custScaleX="905468" custScaleY="242295" custLinFactNeighborX="-21820" custLinFactNeighborY="-29130">
        <dgm:presLayoutVars>
          <dgm:bulletEnabled val="1"/>
        </dgm:presLayoutVars>
      </dgm:prSet>
      <dgm:spPr/>
    </dgm:pt>
    <dgm:pt modelId="{C14D41B2-24BF-4B5B-8F3B-282691F6DAC3}" type="pres">
      <dgm:prSet presAssocID="{1DF07DDA-6041-46AA-A39D-B0DB6B5ABD8D}" presName="root" presStyleCnt="0"/>
      <dgm:spPr/>
    </dgm:pt>
    <dgm:pt modelId="{5968E869-A027-47D4-AA00-ED25F190E42A}" type="pres">
      <dgm:prSet presAssocID="{1DF07DDA-6041-46AA-A39D-B0DB6B5ABD8D}" presName="rootComposite" presStyleCnt="0"/>
      <dgm:spPr/>
    </dgm:pt>
    <dgm:pt modelId="{F4BEE473-AD9B-45C8-BD08-CEF0D216AD51}" type="pres">
      <dgm:prSet presAssocID="{1DF07DDA-6041-46AA-A39D-B0DB6B5ABD8D}" presName="rootText" presStyleLbl="node1" presStyleIdx="1" presStyleCnt="2" custScaleX="640756" custScaleY="237637" custLinFactX="48866" custLinFactNeighborX="100000"/>
      <dgm:spPr/>
    </dgm:pt>
    <dgm:pt modelId="{16CB710E-43B7-46A7-BB7B-CDFC5517FDA9}" type="pres">
      <dgm:prSet presAssocID="{1DF07DDA-6041-46AA-A39D-B0DB6B5ABD8D}" presName="rootConnector" presStyleLbl="node1" presStyleIdx="1" presStyleCnt="2"/>
      <dgm:spPr/>
    </dgm:pt>
    <dgm:pt modelId="{6136D785-7E0C-42A7-B75F-1A4EEF1E2E1A}" type="pres">
      <dgm:prSet presAssocID="{1DF07DDA-6041-46AA-A39D-B0DB6B5ABD8D}" presName="childShape" presStyleCnt="0"/>
      <dgm:spPr/>
    </dgm:pt>
    <dgm:pt modelId="{F3B314BA-0547-4ACA-95F4-FB9E6DC81752}" type="pres">
      <dgm:prSet presAssocID="{F0FB7D58-0251-4266-ABD5-A8CC6C7EF779}" presName="Name13" presStyleLbl="parChTrans1D2" presStyleIdx="4" presStyleCnt="9"/>
      <dgm:spPr/>
    </dgm:pt>
    <dgm:pt modelId="{A998805F-49C6-4332-B018-92473B89894F}" type="pres">
      <dgm:prSet presAssocID="{3B314824-9ED3-46E5-BA4D-F51A51AF563C}" presName="childText" presStyleLbl="bgAcc1" presStyleIdx="4" presStyleCnt="9" custScaleX="634821" custScaleY="242295" custLinFactX="87896" custLinFactNeighborX="100000">
        <dgm:presLayoutVars>
          <dgm:bulletEnabled val="1"/>
        </dgm:presLayoutVars>
      </dgm:prSet>
      <dgm:spPr/>
    </dgm:pt>
    <dgm:pt modelId="{AAAECC10-344C-4E81-8FAA-8A4919E1770F}" type="pres">
      <dgm:prSet presAssocID="{A2018A62-6B3B-45A4-B97D-1A09B5242A00}" presName="Name13" presStyleLbl="parChTrans1D2" presStyleIdx="5" presStyleCnt="9"/>
      <dgm:spPr/>
    </dgm:pt>
    <dgm:pt modelId="{28B4D5C4-A467-43B0-B0E0-800C6FF629C1}" type="pres">
      <dgm:prSet presAssocID="{D211B8CA-64FD-4FE2-8E71-301A9BBFA192}" presName="childText" presStyleLbl="bgAcc1" presStyleIdx="5" presStyleCnt="9" custScaleX="634821" custScaleY="242295" custLinFactX="87896" custLinFactNeighborX="100000">
        <dgm:presLayoutVars>
          <dgm:bulletEnabled val="1"/>
        </dgm:presLayoutVars>
      </dgm:prSet>
      <dgm:spPr/>
    </dgm:pt>
    <dgm:pt modelId="{34375771-20FF-4909-89CE-8A5C06741AA5}" type="pres">
      <dgm:prSet presAssocID="{E23CAFCF-49F2-40B4-A47A-23BC0DCDE1BC}" presName="Name13" presStyleLbl="parChTrans1D2" presStyleIdx="6" presStyleCnt="9"/>
      <dgm:spPr/>
    </dgm:pt>
    <dgm:pt modelId="{831C5002-82AC-46DE-84AA-A478550FEB1D}" type="pres">
      <dgm:prSet presAssocID="{BDF5E0DC-4E72-4CE0-BE6C-09A4B17FC253}" presName="childText" presStyleLbl="bgAcc1" presStyleIdx="6" presStyleCnt="9" custScaleX="634821" custScaleY="242295" custLinFactX="87896" custLinFactNeighborX="100000">
        <dgm:presLayoutVars>
          <dgm:bulletEnabled val="1"/>
        </dgm:presLayoutVars>
      </dgm:prSet>
      <dgm:spPr/>
    </dgm:pt>
    <dgm:pt modelId="{AF2F360D-6A1E-4DA6-A905-EB45E1A32CAC}" type="pres">
      <dgm:prSet presAssocID="{2AFB4EAC-6769-41D9-8BA8-D55CAB4671D6}" presName="Name13" presStyleLbl="parChTrans1D2" presStyleIdx="7" presStyleCnt="9"/>
      <dgm:spPr/>
    </dgm:pt>
    <dgm:pt modelId="{B086CED7-99E6-425E-9DE2-712A75733BC2}" type="pres">
      <dgm:prSet presAssocID="{00F840B9-5E03-4EA8-A8E3-E1BEDD480D60}" presName="childText" presStyleLbl="bgAcc1" presStyleIdx="7" presStyleCnt="9" custScaleX="634821" custScaleY="242295" custLinFactX="87896" custLinFactNeighborX="100000">
        <dgm:presLayoutVars>
          <dgm:bulletEnabled val="1"/>
        </dgm:presLayoutVars>
      </dgm:prSet>
      <dgm:spPr/>
    </dgm:pt>
    <dgm:pt modelId="{CA8FE416-6B4C-4E5F-8F0F-5DE34A5A383B}" type="pres">
      <dgm:prSet presAssocID="{17F6095B-4115-4515-A8D8-503034FBCADC}" presName="Name13" presStyleLbl="parChTrans1D2" presStyleIdx="8" presStyleCnt="9"/>
      <dgm:spPr/>
    </dgm:pt>
    <dgm:pt modelId="{6F5E30E3-86FF-4525-B52D-340DEDD93230}" type="pres">
      <dgm:prSet presAssocID="{A6EEC90E-71E9-49CE-BA82-C2AC7B436C7F}" presName="childText" presStyleLbl="bgAcc1" presStyleIdx="8" presStyleCnt="9" custScaleX="634821" custScaleY="242295" custLinFactX="87896" custLinFactNeighborX="100000">
        <dgm:presLayoutVars>
          <dgm:bulletEnabled val="1"/>
        </dgm:presLayoutVars>
      </dgm:prSet>
      <dgm:spPr/>
    </dgm:pt>
  </dgm:ptLst>
  <dgm:cxnLst>
    <dgm:cxn modelId="{049AD602-69A6-407A-9DB9-16B6837FBEBD}" type="presOf" srcId="{19D1C416-C6BF-4D5D-B6F2-F86CDAD160D0}" destId="{901052AB-7953-422B-97C2-546ABB2B4BB0}" srcOrd="0" destOrd="0" presId="urn:microsoft.com/office/officeart/2005/8/layout/hierarchy3"/>
    <dgm:cxn modelId="{B9A3A311-4E76-4839-9D1A-FDD181F0CB62}" type="presOf" srcId="{5479B375-BB84-4AE0-9C3D-EC46E601C963}" destId="{F5B69199-7219-43A4-933D-B0DB64DF8451}" srcOrd="0" destOrd="0" presId="urn:microsoft.com/office/officeart/2005/8/layout/hierarchy3"/>
    <dgm:cxn modelId="{08224514-A58D-4282-A3BC-4D05A800F949}" type="presOf" srcId="{1DF07DDA-6041-46AA-A39D-B0DB6B5ABD8D}" destId="{16CB710E-43B7-46A7-BB7B-CDFC5517FDA9}" srcOrd="1" destOrd="0" presId="urn:microsoft.com/office/officeart/2005/8/layout/hierarchy3"/>
    <dgm:cxn modelId="{96DE4616-FE09-4ACD-A55B-84C05E403C2D}" type="presOf" srcId="{2AFB4EAC-6769-41D9-8BA8-D55CAB4671D6}" destId="{AF2F360D-6A1E-4DA6-A905-EB45E1A32CAC}" srcOrd="0" destOrd="0" presId="urn:microsoft.com/office/officeart/2005/8/layout/hierarchy3"/>
    <dgm:cxn modelId="{BC9B0823-A3B9-483A-88ED-4700F8721773}" type="presOf" srcId="{3B314824-9ED3-46E5-BA4D-F51A51AF563C}" destId="{A998805F-49C6-4332-B018-92473B89894F}" srcOrd="0" destOrd="0" presId="urn:microsoft.com/office/officeart/2005/8/layout/hierarchy3"/>
    <dgm:cxn modelId="{01564228-9460-4190-8188-3B69802FA802}" srcId="{1DF07DDA-6041-46AA-A39D-B0DB6B5ABD8D}" destId="{D211B8CA-64FD-4FE2-8E71-301A9BBFA192}" srcOrd="1" destOrd="0" parTransId="{A2018A62-6B3B-45A4-B97D-1A09B5242A00}" sibTransId="{CA6B6736-C190-4ACF-B872-2D6676290AE3}"/>
    <dgm:cxn modelId="{BEEAB12F-2E2A-4282-A4D8-FEC8E418B1CE}" type="presOf" srcId="{1DF07DDA-6041-46AA-A39D-B0DB6B5ABD8D}" destId="{F4BEE473-AD9B-45C8-BD08-CEF0D216AD51}" srcOrd="0" destOrd="0" presId="urn:microsoft.com/office/officeart/2005/8/layout/hierarchy3"/>
    <dgm:cxn modelId="{10A84235-1B9F-4F82-91FA-08F5CE276C89}" srcId="{6B4B03BB-B8C3-40DE-A738-A350453F4335}" destId="{22519E29-821D-455B-B3BC-3D4746A4C9E4}" srcOrd="3" destOrd="0" parTransId="{D636AADD-9DDD-4937-81A4-A820E527BB95}" sibTransId="{3C1E13C4-3506-4B70-B5B2-BDD5393D8E77}"/>
    <dgm:cxn modelId="{3CB4C036-E535-461B-906E-D2AC26B4FC75}" type="presOf" srcId="{4AD2979E-BC66-4145-B8F5-DE6657968483}" destId="{E9A44FA9-55D7-4566-BAAE-B053FA0A2C28}" srcOrd="0" destOrd="0" presId="urn:microsoft.com/office/officeart/2005/8/layout/hierarchy3"/>
    <dgm:cxn modelId="{2E47A938-BA9F-47DE-B241-329801C81B65}" srcId="{6B4B03BB-B8C3-40DE-A738-A350453F4335}" destId="{A601C146-2764-47F4-99DC-97ED04B719DB}" srcOrd="2" destOrd="0" parTransId="{4AD2979E-BC66-4145-B8F5-DE6657968483}" sibTransId="{2A93327D-5BA8-469F-8B1A-83710A2BA1A3}"/>
    <dgm:cxn modelId="{45AEE13B-37D8-4CE6-820C-BC12B9A3B66D}" type="presOf" srcId="{BC25F0FD-5EED-4B15-B024-3C01CADABFF1}" destId="{B1F787F7-A343-455D-B163-BB5157868216}" srcOrd="0" destOrd="0" presId="urn:microsoft.com/office/officeart/2005/8/layout/hierarchy3"/>
    <dgm:cxn modelId="{88C54843-1A84-42E5-A50A-62F848620CC2}" type="presOf" srcId="{17F6095B-4115-4515-A8D8-503034FBCADC}" destId="{CA8FE416-6B4C-4E5F-8F0F-5DE34A5A383B}" srcOrd="0" destOrd="0" presId="urn:microsoft.com/office/officeart/2005/8/layout/hierarchy3"/>
    <dgm:cxn modelId="{E49E1A4A-C2EB-4616-ABD8-64BC30E64FC8}" srcId="{6B4B03BB-B8C3-40DE-A738-A350453F4335}" destId="{FFC6F831-14FB-4AA3-8DFF-42228D9F06A0}" srcOrd="0" destOrd="0" parTransId="{1F618598-BB22-48D2-A03B-E941687A24D1}" sibTransId="{050A5586-8A21-43B0-82F0-2BA8724264A5}"/>
    <dgm:cxn modelId="{9C09996E-2A88-4317-969E-3D55AFF89726}" type="presOf" srcId="{A601C146-2764-47F4-99DC-97ED04B719DB}" destId="{9831228D-80AC-42E7-BD49-F1317B5C4C60}" srcOrd="0" destOrd="0" presId="urn:microsoft.com/office/officeart/2005/8/layout/hierarchy3"/>
    <dgm:cxn modelId="{45BEE24E-1E15-4A43-8E76-B79F41EBDAFD}" srcId="{19D1C416-C6BF-4D5D-B6F2-F86CDAD160D0}" destId="{1DF07DDA-6041-46AA-A39D-B0DB6B5ABD8D}" srcOrd="1" destOrd="0" parTransId="{A7C416C8-1507-49F4-9313-43EC5B6E2ED2}" sibTransId="{E9C8CED6-4FA4-4FF9-9328-B9F44DCB4AF8}"/>
    <dgm:cxn modelId="{0C0C1E73-B169-457E-A1C8-397D79D323F9}" type="presOf" srcId="{00F840B9-5E03-4EA8-A8E3-E1BEDD480D60}" destId="{B086CED7-99E6-425E-9DE2-712A75733BC2}" srcOrd="0" destOrd="0" presId="urn:microsoft.com/office/officeart/2005/8/layout/hierarchy3"/>
    <dgm:cxn modelId="{75A56773-0F02-46C4-87D6-510B534023A7}" srcId="{6B4B03BB-B8C3-40DE-A738-A350453F4335}" destId="{BC25F0FD-5EED-4B15-B024-3C01CADABFF1}" srcOrd="1" destOrd="0" parTransId="{5479B375-BB84-4AE0-9C3D-EC46E601C963}" sibTransId="{D9A4A70C-4BAF-408E-9482-32C2B91BF878}"/>
    <dgm:cxn modelId="{F70F167E-7DBE-4A4A-A374-5E36FB8065F8}" type="presOf" srcId="{6B4B03BB-B8C3-40DE-A738-A350453F4335}" destId="{B1F3331E-025C-4809-8241-B563E778D7AA}" srcOrd="0" destOrd="0" presId="urn:microsoft.com/office/officeart/2005/8/layout/hierarchy3"/>
    <dgm:cxn modelId="{2BC1D789-F546-4F92-8882-07B0CD517D13}" srcId="{1DF07DDA-6041-46AA-A39D-B0DB6B5ABD8D}" destId="{3B314824-9ED3-46E5-BA4D-F51A51AF563C}" srcOrd="0" destOrd="0" parTransId="{F0FB7D58-0251-4266-ABD5-A8CC6C7EF779}" sibTransId="{6AA4EF6E-8767-4679-8122-3734BC2062B7}"/>
    <dgm:cxn modelId="{9F9ECC8F-D07C-4FD2-981A-E099F75CC2A4}" srcId="{1DF07DDA-6041-46AA-A39D-B0DB6B5ABD8D}" destId="{A6EEC90E-71E9-49CE-BA82-C2AC7B436C7F}" srcOrd="4" destOrd="0" parTransId="{17F6095B-4115-4515-A8D8-503034FBCADC}" sibTransId="{816C0D93-A18B-465E-8F1C-81EE53D56FE8}"/>
    <dgm:cxn modelId="{C235DA9A-C873-42CD-82E0-BF186345D082}" type="presOf" srcId="{BDF5E0DC-4E72-4CE0-BE6C-09A4B17FC253}" destId="{831C5002-82AC-46DE-84AA-A478550FEB1D}" srcOrd="0" destOrd="0" presId="urn:microsoft.com/office/officeart/2005/8/layout/hierarchy3"/>
    <dgm:cxn modelId="{339F3FA0-7F30-4AED-B271-4C24B362060B}" type="presOf" srcId="{A2018A62-6B3B-45A4-B97D-1A09B5242A00}" destId="{AAAECC10-344C-4E81-8FAA-8A4919E1770F}" srcOrd="0" destOrd="0" presId="urn:microsoft.com/office/officeart/2005/8/layout/hierarchy3"/>
    <dgm:cxn modelId="{169906A9-7B36-4EEC-8E67-7D303A0F7211}" type="presOf" srcId="{D636AADD-9DDD-4937-81A4-A820E527BB95}" destId="{93CE54C4-0446-434A-832F-B850C05B2102}" srcOrd="0" destOrd="0" presId="urn:microsoft.com/office/officeart/2005/8/layout/hierarchy3"/>
    <dgm:cxn modelId="{BD8EF5AB-7DA3-4821-9CF5-D8BF70CCA878}" srcId="{19D1C416-C6BF-4D5D-B6F2-F86CDAD160D0}" destId="{6B4B03BB-B8C3-40DE-A738-A350453F4335}" srcOrd="0" destOrd="0" parTransId="{D7B95F2F-0D79-4C37-BB15-8C6D460DD240}" sibTransId="{A0303EEE-2DAF-4A57-95BC-21AF5A3EF987}"/>
    <dgm:cxn modelId="{DAE314B0-F089-4B5F-94EB-E51F78819A8C}" srcId="{1DF07DDA-6041-46AA-A39D-B0DB6B5ABD8D}" destId="{BDF5E0DC-4E72-4CE0-BE6C-09A4B17FC253}" srcOrd="2" destOrd="0" parTransId="{E23CAFCF-49F2-40B4-A47A-23BC0DCDE1BC}" sibTransId="{149F4D4B-C888-426A-8690-94EB0FA7C655}"/>
    <dgm:cxn modelId="{237EB9B4-D0AB-4022-93C4-E88BC5412758}" type="presOf" srcId="{22519E29-821D-455B-B3BC-3D4746A4C9E4}" destId="{EF616947-0D78-4828-97F8-9DFC1FD0A68C}" srcOrd="0" destOrd="0" presId="urn:microsoft.com/office/officeart/2005/8/layout/hierarchy3"/>
    <dgm:cxn modelId="{80F63EBA-E455-4612-8AE5-7BE974A08A9A}" type="presOf" srcId="{A6EEC90E-71E9-49CE-BA82-C2AC7B436C7F}" destId="{6F5E30E3-86FF-4525-B52D-340DEDD93230}" srcOrd="0" destOrd="0" presId="urn:microsoft.com/office/officeart/2005/8/layout/hierarchy3"/>
    <dgm:cxn modelId="{DC44B4C3-6577-40CA-BA16-2FCB70020829}" type="presOf" srcId="{D211B8CA-64FD-4FE2-8E71-301A9BBFA192}" destId="{28B4D5C4-A467-43B0-B0E0-800C6FF629C1}" srcOrd="0" destOrd="0" presId="urn:microsoft.com/office/officeart/2005/8/layout/hierarchy3"/>
    <dgm:cxn modelId="{BD0B93C4-8273-4312-B9CB-3DAD7B8E48B9}" type="presOf" srcId="{F0FB7D58-0251-4266-ABD5-A8CC6C7EF779}" destId="{F3B314BA-0547-4ACA-95F4-FB9E6DC81752}" srcOrd="0" destOrd="0" presId="urn:microsoft.com/office/officeart/2005/8/layout/hierarchy3"/>
    <dgm:cxn modelId="{911886C5-1FA2-48DD-B3B0-22ED41C0212C}" type="presOf" srcId="{E23CAFCF-49F2-40B4-A47A-23BC0DCDE1BC}" destId="{34375771-20FF-4909-89CE-8A5C06741AA5}" srcOrd="0" destOrd="0" presId="urn:microsoft.com/office/officeart/2005/8/layout/hierarchy3"/>
    <dgm:cxn modelId="{DA2085DD-2D45-4702-9A29-6CA7A939A3F5}" type="presOf" srcId="{6B4B03BB-B8C3-40DE-A738-A350453F4335}" destId="{26CEC2C0-0A28-463B-A429-436385CB41A3}" srcOrd="1" destOrd="0" presId="urn:microsoft.com/office/officeart/2005/8/layout/hierarchy3"/>
    <dgm:cxn modelId="{C5E5FADD-0DD7-43E8-BFBB-217D8EA1194F}" srcId="{1DF07DDA-6041-46AA-A39D-B0DB6B5ABD8D}" destId="{00F840B9-5E03-4EA8-A8E3-E1BEDD480D60}" srcOrd="3" destOrd="0" parTransId="{2AFB4EAC-6769-41D9-8BA8-D55CAB4671D6}" sibTransId="{B18D28A9-C778-44FE-A75E-8D23247C5B54}"/>
    <dgm:cxn modelId="{B6B7E2F4-973E-4375-9824-9A387E3DECEB}" type="presOf" srcId="{FFC6F831-14FB-4AA3-8DFF-42228D9F06A0}" destId="{DEEB1065-E697-4EFD-AE85-2ACA24538A11}" srcOrd="0" destOrd="0" presId="urn:microsoft.com/office/officeart/2005/8/layout/hierarchy3"/>
    <dgm:cxn modelId="{08DD99F8-88A3-4F60-8212-C2831620317D}" type="presOf" srcId="{1F618598-BB22-48D2-A03B-E941687A24D1}" destId="{A535FE06-DAAD-46C0-8B25-CEAB411A3648}" srcOrd="0" destOrd="0" presId="urn:microsoft.com/office/officeart/2005/8/layout/hierarchy3"/>
    <dgm:cxn modelId="{E718319C-0B60-4933-A9AE-0E22054854CF}" type="presParOf" srcId="{901052AB-7953-422B-97C2-546ABB2B4BB0}" destId="{A1F83F28-14F9-4488-A3EA-A646656C5E7E}" srcOrd="0" destOrd="0" presId="urn:microsoft.com/office/officeart/2005/8/layout/hierarchy3"/>
    <dgm:cxn modelId="{F5B439D8-537F-481F-933E-436BACF92CA8}" type="presParOf" srcId="{A1F83F28-14F9-4488-A3EA-A646656C5E7E}" destId="{21355910-5056-44A6-BA2F-28039820FB83}" srcOrd="0" destOrd="0" presId="urn:microsoft.com/office/officeart/2005/8/layout/hierarchy3"/>
    <dgm:cxn modelId="{6BBC1A17-C162-4FF8-A02A-DD38A0DE568E}" type="presParOf" srcId="{21355910-5056-44A6-BA2F-28039820FB83}" destId="{B1F3331E-025C-4809-8241-B563E778D7AA}" srcOrd="0" destOrd="0" presId="urn:microsoft.com/office/officeart/2005/8/layout/hierarchy3"/>
    <dgm:cxn modelId="{D5C32BF2-1E7B-49AD-97B2-C9DDAED1F5F1}" type="presParOf" srcId="{21355910-5056-44A6-BA2F-28039820FB83}" destId="{26CEC2C0-0A28-463B-A429-436385CB41A3}" srcOrd="1" destOrd="0" presId="urn:microsoft.com/office/officeart/2005/8/layout/hierarchy3"/>
    <dgm:cxn modelId="{7FE28F91-24E9-4661-9BEC-9E7B41BC1BC9}" type="presParOf" srcId="{A1F83F28-14F9-4488-A3EA-A646656C5E7E}" destId="{4B774C2F-34BB-4C19-AD65-12CDFE85532E}" srcOrd="1" destOrd="0" presId="urn:microsoft.com/office/officeart/2005/8/layout/hierarchy3"/>
    <dgm:cxn modelId="{9626F181-A357-45AE-B75A-1DBF801C28E2}" type="presParOf" srcId="{4B774C2F-34BB-4C19-AD65-12CDFE85532E}" destId="{A535FE06-DAAD-46C0-8B25-CEAB411A3648}" srcOrd="0" destOrd="0" presId="urn:microsoft.com/office/officeart/2005/8/layout/hierarchy3"/>
    <dgm:cxn modelId="{0CD9C949-1999-48BC-81C1-8AFF1716A580}" type="presParOf" srcId="{4B774C2F-34BB-4C19-AD65-12CDFE85532E}" destId="{DEEB1065-E697-4EFD-AE85-2ACA24538A11}" srcOrd="1" destOrd="0" presId="urn:microsoft.com/office/officeart/2005/8/layout/hierarchy3"/>
    <dgm:cxn modelId="{EF63D327-7FA9-4128-BA85-3292BB24C804}" type="presParOf" srcId="{4B774C2F-34BB-4C19-AD65-12CDFE85532E}" destId="{F5B69199-7219-43A4-933D-B0DB64DF8451}" srcOrd="2" destOrd="0" presId="urn:microsoft.com/office/officeart/2005/8/layout/hierarchy3"/>
    <dgm:cxn modelId="{7F6E8ABD-86F5-4B18-AEAA-2453B4194C2B}" type="presParOf" srcId="{4B774C2F-34BB-4C19-AD65-12CDFE85532E}" destId="{B1F787F7-A343-455D-B163-BB5157868216}" srcOrd="3" destOrd="0" presId="urn:microsoft.com/office/officeart/2005/8/layout/hierarchy3"/>
    <dgm:cxn modelId="{83639757-838B-46C3-9C0B-98D56171DB2F}" type="presParOf" srcId="{4B774C2F-34BB-4C19-AD65-12CDFE85532E}" destId="{E9A44FA9-55D7-4566-BAAE-B053FA0A2C28}" srcOrd="4" destOrd="0" presId="urn:microsoft.com/office/officeart/2005/8/layout/hierarchy3"/>
    <dgm:cxn modelId="{5C9FACF7-6A2E-4361-BA4C-B9BC90FD1F57}" type="presParOf" srcId="{4B774C2F-34BB-4C19-AD65-12CDFE85532E}" destId="{9831228D-80AC-42E7-BD49-F1317B5C4C60}" srcOrd="5" destOrd="0" presId="urn:microsoft.com/office/officeart/2005/8/layout/hierarchy3"/>
    <dgm:cxn modelId="{86B01C21-C290-414A-A285-A028871E21C1}" type="presParOf" srcId="{4B774C2F-34BB-4C19-AD65-12CDFE85532E}" destId="{93CE54C4-0446-434A-832F-B850C05B2102}" srcOrd="6" destOrd="0" presId="urn:microsoft.com/office/officeart/2005/8/layout/hierarchy3"/>
    <dgm:cxn modelId="{7D3A420A-46FE-4A6B-92DE-D4A521A6D733}" type="presParOf" srcId="{4B774C2F-34BB-4C19-AD65-12CDFE85532E}" destId="{EF616947-0D78-4828-97F8-9DFC1FD0A68C}" srcOrd="7" destOrd="0" presId="urn:microsoft.com/office/officeart/2005/8/layout/hierarchy3"/>
    <dgm:cxn modelId="{DC511AD0-F0DD-43EF-99A8-1718CCD63058}" type="presParOf" srcId="{901052AB-7953-422B-97C2-546ABB2B4BB0}" destId="{C14D41B2-24BF-4B5B-8F3B-282691F6DAC3}" srcOrd="1" destOrd="0" presId="urn:microsoft.com/office/officeart/2005/8/layout/hierarchy3"/>
    <dgm:cxn modelId="{728AA8D6-B28D-4579-AFA6-BD3004926914}" type="presParOf" srcId="{C14D41B2-24BF-4B5B-8F3B-282691F6DAC3}" destId="{5968E869-A027-47D4-AA00-ED25F190E42A}" srcOrd="0" destOrd="0" presId="urn:microsoft.com/office/officeart/2005/8/layout/hierarchy3"/>
    <dgm:cxn modelId="{59FCC896-41A3-4352-807F-B8E63DAE2C2A}" type="presParOf" srcId="{5968E869-A027-47D4-AA00-ED25F190E42A}" destId="{F4BEE473-AD9B-45C8-BD08-CEF0D216AD51}" srcOrd="0" destOrd="0" presId="urn:microsoft.com/office/officeart/2005/8/layout/hierarchy3"/>
    <dgm:cxn modelId="{76B45FDE-978C-4D14-BE1F-4EDAE5283351}" type="presParOf" srcId="{5968E869-A027-47D4-AA00-ED25F190E42A}" destId="{16CB710E-43B7-46A7-BB7B-CDFC5517FDA9}" srcOrd="1" destOrd="0" presId="urn:microsoft.com/office/officeart/2005/8/layout/hierarchy3"/>
    <dgm:cxn modelId="{DB1349EE-0088-484E-9AF0-9F2B7B8CE109}" type="presParOf" srcId="{C14D41B2-24BF-4B5B-8F3B-282691F6DAC3}" destId="{6136D785-7E0C-42A7-B75F-1A4EEF1E2E1A}" srcOrd="1" destOrd="0" presId="urn:microsoft.com/office/officeart/2005/8/layout/hierarchy3"/>
    <dgm:cxn modelId="{9D173CD7-E5BF-4C3D-B052-6B55BB0F7E88}" type="presParOf" srcId="{6136D785-7E0C-42A7-B75F-1A4EEF1E2E1A}" destId="{F3B314BA-0547-4ACA-95F4-FB9E6DC81752}" srcOrd="0" destOrd="0" presId="urn:microsoft.com/office/officeart/2005/8/layout/hierarchy3"/>
    <dgm:cxn modelId="{1EC46A2A-38FF-4D31-8582-1B8CF5AB4ABB}" type="presParOf" srcId="{6136D785-7E0C-42A7-B75F-1A4EEF1E2E1A}" destId="{A998805F-49C6-4332-B018-92473B89894F}" srcOrd="1" destOrd="0" presId="urn:microsoft.com/office/officeart/2005/8/layout/hierarchy3"/>
    <dgm:cxn modelId="{514D381D-784C-40CB-8B00-DC0B0F12F327}" type="presParOf" srcId="{6136D785-7E0C-42A7-B75F-1A4EEF1E2E1A}" destId="{AAAECC10-344C-4E81-8FAA-8A4919E1770F}" srcOrd="2" destOrd="0" presId="urn:microsoft.com/office/officeart/2005/8/layout/hierarchy3"/>
    <dgm:cxn modelId="{9EECDB09-8100-4133-A797-E153CD13B195}" type="presParOf" srcId="{6136D785-7E0C-42A7-B75F-1A4EEF1E2E1A}" destId="{28B4D5C4-A467-43B0-B0E0-800C6FF629C1}" srcOrd="3" destOrd="0" presId="urn:microsoft.com/office/officeart/2005/8/layout/hierarchy3"/>
    <dgm:cxn modelId="{4595FAF2-2CD7-46DF-84E9-4A58460F2AF4}" type="presParOf" srcId="{6136D785-7E0C-42A7-B75F-1A4EEF1E2E1A}" destId="{34375771-20FF-4909-89CE-8A5C06741AA5}" srcOrd="4" destOrd="0" presId="urn:microsoft.com/office/officeart/2005/8/layout/hierarchy3"/>
    <dgm:cxn modelId="{9AF7DEAC-B120-44DE-B133-CA59CEB44F8D}" type="presParOf" srcId="{6136D785-7E0C-42A7-B75F-1A4EEF1E2E1A}" destId="{831C5002-82AC-46DE-84AA-A478550FEB1D}" srcOrd="5" destOrd="0" presId="urn:microsoft.com/office/officeart/2005/8/layout/hierarchy3"/>
    <dgm:cxn modelId="{7FC70737-EC1E-49FA-B17F-DACAA9A82760}" type="presParOf" srcId="{6136D785-7E0C-42A7-B75F-1A4EEF1E2E1A}" destId="{AF2F360D-6A1E-4DA6-A905-EB45E1A32CAC}" srcOrd="6" destOrd="0" presId="urn:microsoft.com/office/officeart/2005/8/layout/hierarchy3"/>
    <dgm:cxn modelId="{384DD7C0-4E28-4A04-B393-A838A910FBCE}" type="presParOf" srcId="{6136D785-7E0C-42A7-B75F-1A4EEF1E2E1A}" destId="{B086CED7-99E6-425E-9DE2-712A75733BC2}" srcOrd="7" destOrd="0" presId="urn:microsoft.com/office/officeart/2005/8/layout/hierarchy3"/>
    <dgm:cxn modelId="{99218BCB-5347-47CA-B447-33586377ADB6}" type="presParOf" srcId="{6136D785-7E0C-42A7-B75F-1A4EEF1E2E1A}" destId="{CA8FE416-6B4C-4E5F-8F0F-5DE34A5A383B}" srcOrd="8" destOrd="0" presId="urn:microsoft.com/office/officeart/2005/8/layout/hierarchy3"/>
    <dgm:cxn modelId="{6635FCDB-CE74-40AB-B4FF-1FA387031369}" type="presParOf" srcId="{6136D785-7E0C-42A7-B75F-1A4EEF1E2E1A}" destId="{6F5E30E3-86FF-4525-B52D-340DEDD9323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43758C-36C2-475D-B683-81D19D71D3B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2E4DEED6-81AB-490F-B987-A8E59846F6A1}">
      <dgm:prSet phldrT="[Text]"/>
      <dgm:spPr/>
      <dgm:t>
        <a:bodyPr/>
        <a:lstStyle/>
        <a:p>
          <a:r>
            <a:rPr lang="de-DE" dirty="0"/>
            <a:t>Technik</a:t>
          </a:r>
        </a:p>
      </dgm:t>
    </dgm:pt>
    <dgm:pt modelId="{177454F5-D105-4660-835E-E45B641E672E}" type="parTrans" cxnId="{315BCA11-5F2A-4BA3-9C72-AC23D382BD8F}">
      <dgm:prSet/>
      <dgm:spPr/>
      <dgm:t>
        <a:bodyPr/>
        <a:lstStyle/>
        <a:p>
          <a:endParaRPr lang="de-DE"/>
        </a:p>
      </dgm:t>
    </dgm:pt>
    <dgm:pt modelId="{D18ACDE1-B286-4DE9-9D3C-8AC234B95572}" type="sibTrans" cxnId="{315BCA11-5F2A-4BA3-9C72-AC23D382BD8F}">
      <dgm:prSet/>
      <dgm:spPr/>
      <dgm:t>
        <a:bodyPr/>
        <a:lstStyle/>
        <a:p>
          <a:endParaRPr lang="de-DE"/>
        </a:p>
      </dgm:t>
    </dgm:pt>
    <dgm:pt modelId="{7406C126-57E7-41A2-A75B-E86B36A405AB}">
      <dgm:prSet phldrT="[Text]"/>
      <dgm:spPr/>
      <dgm:t>
        <a:bodyPr/>
        <a:lstStyle/>
        <a:p>
          <a:r>
            <a:rPr lang="de-DE" dirty="0"/>
            <a:t>Organisation</a:t>
          </a:r>
        </a:p>
      </dgm:t>
    </dgm:pt>
    <dgm:pt modelId="{214A52EF-C381-4973-AC07-AC57EF96EE83}" type="parTrans" cxnId="{0DACD482-7ED8-451E-9BD2-950595D81897}">
      <dgm:prSet/>
      <dgm:spPr/>
      <dgm:t>
        <a:bodyPr/>
        <a:lstStyle/>
        <a:p>
          <a:endParaRPr lang="de-DE"/>
        </a:p>
      </dgm:t>
    </dgm:pt>
    <dgm:pt modelId="{6510076C-BC1B-4B83-9231-2B3BAC4F58A1}" type="sibTrans" cxnId="{0DACD482-7ED8-451E-9BD2-950595D81897}">
      <dgm:prSet/>
      <dgm:spPr/>
      <dgm:t>
        <a:bodyPr/>
        <a:lstStyle/>
        <a:p>
          <a:endParaRPr lang="de-DE"/>
        </a:p>
      </dgm:t>
    </dgm:pt>
    <dgm:pt modelId="{F41A356F-BD01-48D9-8008-9464E10DB633}">
      <dgm:prSet phldrT="[Text]"/>
      <dgm:spPr/>
      <dgm:t>
        <a:bodyPr/>
        <a:lstStyle/>
        <a:p>
          <a:r>
            <a:rPr lang="de-DE" dirty="0"/>
            <a:t>Personal</a:t>
          </a:r>
        </a:p>
      </dgm:t>
    </dgm:pt>
    <dgm:pt modelId="{1364C181-88AC-4ADA-A5CF-71AE75B899EC}" type="parTrans" cxnId="{F01AAEC0-E727-4925-9C14-2E4C6856622C}">
      <dgm:prSet/>
      <dgm:spPr/>
      <dgm:t>
        <a:bodyPr/>
        <a:lstStyle/>
        <a:p>
          <a:endParaRPr lang="de-DE"/>
        </a:p>
      </dgm:t>
    </dgm:pt>
    <dgm:pt modelId="{95AB6F7B-F4E7-4DE4-A040-91FBB525D2CC}" type="sibTrans" cxnId="{F01AAEC0-E727-4925-9C14-2E4C6856622C}">
      <dgm:prSet/>
      <dgm:spPr/>
      <dgm:t>
        <a:bodyPr/>
        <a:lstStyle/>
        <a:p>
          <a:endParaRPr lang="de-DE"/>
        </a:p>
      </dgm:t>
    </dgm:pt>
    <dgm:pt modelId="{BA524616-586F-4DFD-84B3-2467721806C0}" type="pres">
      <dgm:prSet presAssocID="{4F43758C-36C2-475D-B683-81D19D71D3B8}" presName="Name0" presStyleCnt="0">
        <dgm:presLayoutVars>
          <dgm:chMax val="7"/>
          <dgm:chPref val="7"/>
          <dgm:dir/>
          <dgm:animLvl val="lvl"/>
        </dgm:presLayoutVars>
      </dgm:prSet>
      <dgm:spPr/>
    </dgm:pt>
    <dgm:pt modelId="{F979FF8A-50FA-48B1-921D-070943DEA57B}" type="pres">
      <dgm:prSet presAssocID="{2E4DEED6-81AB-490F-B987-A8E59846F6A1}" presName="Accent1" presStyleCnt="0"/>
      <dgm:spPr/>
    </dgm:pt>
    <dgm:pt modelId="{7EE4C23E-37F8-4EAC-81F7-78D0EA2912E6}" type="pres">
      <dgm:prSet presAssocID="{2E4DEED6-81AB-490F-B987-A8E59846F6A1}" presName="Accent" presStyleLbl="node1" presStyleIdx="0" presStyleCnt="3"/>
      <dgm:spPr>
        <a:solidFill>
          <a:srgbClr val="FFC000"/>
        </a:solidFill>
        <a:ln>
          <a:solidFill>
            <a:srgbClr val="F9AA00"/>
          </a:solidFill>
        </a:ln>
      </dgm:spPr>
    </dgm:pt>
    <dgm:pt modelId="{3F49EC8B-101E-4379-A409-8EB63031D1FA}" type="pres">
      <dgm:prSet presAssocID="{2E4DEED6-81AB-490F-B987-A8E59846F6A1}" presName="Parent1" presStyleLbl="revTx" presStyleIdx="0" presStyleCnt="3">
        <dgm:presLayoutVars>
          <dgm:chMax val="1"/>
          <dgm:chPref val="1"/>
          <dgm:bulletEnabled val="1"/>
        </dgm:presLayoutVars>
      </dgm:prSet>
      <dgm:spPr/>
    </dgm:pt>
    <dgm:pt modelId="{E1938ADD-7184-411F-9DEC-421D6484A59A}" type="pres">
      <dgm:prSet presAssocID="{7406C126-57E7-41A2-A75B-E86B36A405AB}" presName="Accent2" presStyleCnt="0"/>
      <dgm:spPr/>
    </dgm:pt>
    <dgm:pt modelId="{EE6CBB6D-4CD1-4CAA-A711-AD41C4C8726C}" type="pres">
      <dgm:prSet presAssocID="{7406C126-57E7-41A2-A75B-E86B36A405AB}" presName="Accent" presStyleLbl="node1" presStyleIdx="1" presStyleCnt="3"/>
      <dgm:spPr>
        <a:solidFill>
          <a:srgbClr val="FFC000"/>
        </a:solidFill>
        <a:ln>
          <a:solidFill>
            <a:srgbClr val="F9AA00"/>
          </a:solidFill>
        </a:ln>
      </dgm:spPr>
    </dgm:pt>
    <dgm:pt modelId="{ABD59CC5-49C7-4C97-B190-9372C1AAC1E4}" type="pres">
      <dgm:prSet presAssocID="{7406C126-57E7-41A2-A75B-E86B36A405AB}" presName="Parent2" presStyleLbl="revTx" presStyleIdx="1" presStyleCnt="3">
        <dgm:presLayoutVars>
          <dgm:chMax val="1"/>
          <dgm:chPref val="1"/>
          <dgm:bulletEnabled val="1"/>
        </dgm:presLayoutVars>
      </dgm:prSet>
      <dgm:spPr/>
    </dgm:pt>
    <dgm:pt modelId="{3A518AA3-CAB1-4865-A842-98C32B379157}" type="pres">
      <dgm:prSet presAssocID="{F41A356F-BD01-48D9-8008-9464E10DB633}" presName="Accent3" presStyleCnt="0"/>
      <dgm:spPr/>
    </dgm:pt>
    <dgm:pt modelId="{D70F7211-7288-48B8-84F4-317A91532D04}" type="pres">
      <dgm:prSet presAssocID="{F41A356F-BD01-48D9-8008-9464E10DB633}" presName="Accent" presStyleLbl="node1" presStyleIdx="2" presStyleCnt="3"/>
      <dgm:spPr>
        <a:solidFill>
          <a:srgbClr val="FFC000"/>
        </a:solidFill>
        <a:ln>
          <a:solidFill>
            <a:srgbClr val="F9AA00"/>
          </a:solidFill>
        </a:ln>
      </dgm:spPr>
    </dgm:pt>
    <dgm:pt modelId="{01490B02-9920-4E34-BED3-97D0E9D2F61A}" type="pres">
      <dgm:prSet presAssocID="{F41A356F-BD01-48D9-8008-9464E10DB633}" presName="Parent3" presStyleLbl="revTx" presStyleIdx="2" presStyleCnt="3">
        <dgm:presLayoutVars>
          <dgm:chMax val="1"/>
          <dgm:chPref val="1"/>
          <dgm:bulletEnabled val="1"/>
        </dgm:presLayoutVars>
      </dgm:prSet>
      <dgm:spPr/>
    </dgm:pt>
  </dgm:ptLst>
  <dgm:cxnLst>
    <dgm:cxn modelId="{5740B80D-5D68-4E04-9233-4C1359A01F82}" type="presOf" srcId="{F41A356F-BD01-48D9-8008-9464E10DB633}" destId="{01490B02-9920-4E34-BED3-97D0E9D2F61A}" srcOrd="0" destOrd="0" presId="urn:microsoft.com/office/officeart/2009/layout/CircleArrowProcess"/>
    <dgm:cxn modelId="{315BCA11-5F2A-4BA3-9C72-AC23D382BD8F}" srcId="{4F43758C-36C2-475D-B683-81D19D71D3B8}" destId="{2E4DEED6-81AB-490F-B987-A8E59846F6A1}" srcOrd="0" destOrd="0" parTransId="{177454F5-D105-4660-835E-E45B641E672E}" sibTransId="{D18ACDE1-B286-4DE9-9D3C-8AC234B95572}"/>
    <dgm:cxn modelId="{0DACD482-7ED8-451E-9BD2-950595D81897}" srcId="{4F43758C-36C2-475D-B683-81D19D71D3B8}" destId="{7406C126-57E7-41A2-A75B-E86B36A405AB}" srcOrd="1" destOrd="0" parTransId="{214A52EF-C381-4973-AC07-AC57EF96EE83}" sibTransId="{6510076C-BC1B-4B83-9231-2B3BAC4F58A1}"/>
    <dgm:cxn modelId="{856D4E8A-2CDA-41CA-A297-90277FD1BAC8}" type="presOf" srcId="{2E4DEED6-81AB-490F-B987-A8E59846F6A1}" destId="{3F49EC8B-101E-4379-A409-8EB63031D1FA}" srcOrd="0" destOrd="0" presId="urn:microsoft.com/office/officeart/2009/layout/CircleArrowProcess"/>
    <dgm:cxn modelId="{8DE8D7A2-6124-4056-8650-046D0A378D5E}" type="presOf" srcId="{7406C126-57E7-41A2-A75B-E86B36A405AB}" destId="{ABD59CC5-49C7-4C97-B190-9372C1AAC1E4}" srcOrd="0" destOrd="0" presId="urn:microsoft.com/office/officeart/2009/layout/CircleArrowProcess"/>
    <dgm:cxn modelId="{7F9F9FB3-6970-48F0-B835-65EF021870CD}" type="presOf" srcId="{4F43758C-36C2-475D-B683-81D19D71D3B8}" destId="{BA524616-586F-4DFD-84B3-2467721806C0}" srcOrd="0" destOrd="0" presId="urn:microsoft.com/office/officeart/2009/layout/CircleArrowProcess"/>
    <dgm:cxn modelId="{F01AAEC0-E727-4925-9C14-2E4C6856622C}" srcId="{4F43758C-36C2-475D-B683-81D19D71D3B8}" destId="{F41A356F-BD01-48D9-8008-9464E10DB633}" srcOrd="2" destOrd="0" parTransId="{1364C181-88AC-4ADA-A5CF-71AE75B899EC}" sibTransId="{95AB6F7B-F4E7-4DE4-A040-91FBB525D2CC}"/>
    <dgm:cxn modelId="{214BA7F5-3606-4FCA-8174-3680C3AD7699}" type="presParOf" srcId="{BA524616-586F-4DFD-84B3-2467721806C0}" destId="{F979FF8A-50FA-48B1-921D-070943DEA57B}" srcOrd="0" destOrd="0" presId="urn:microsoft.com/office/officeart/2009/layout/CircleArrowProcess"/>
    <dgm:cxn modelId="{33B76E66-BC48-4CF2-9A0C-AFEAFF59CE35}" type="presParOf" srcId="{F979FF8A-50FA-48B1-921D-070943DEA57B}" destId="{7EE4C23E-37F8-4EAC-81F7-78D0EA2912E6}" srcOrd="0" destOrd="0" presId="urn:microsoft.com/office/officeart/2009/layout/CircleArrowProcess"/>
    <dgm:cxn modelId="{9A578880-CD1A-4CFC-8878-28132F1CF44F}" type="presParOf" srcId="{BA524616-586F-4DFD-84B3-2467721806C0}" destId="{3F49EC8B-101E-4379-A409-8EB63031D1FA}" srcOrd="1" destOrd="0" presId="urn:microsoft.com/office/officeart/2009/layout/CircleArrowProcess"/>
    <dgm:cxn modelId="{9FE17BDA-E150-403C-9C33-E5B48733B645}" type="presParOf" srcId="{BA524616-586F-4DFD-84B3-2467721806C0}" destId="{E1938ADD-7184-411F-9DEC-421D6484A59A}" srcOrd="2" destOrd="0" presId="urn:microsoft.com/office/officeart/2009/layout/CircleArrowProcess"/>
    <dgm:cxn modelId="{5DE57E2A-9042-4822-A266-742E1C5C720E}" type="presParOf" srcId="{E1938ADD-7184-411F-9DEC-421D6484A59A}" destId="{EE6CBB6D-4CD1-4CAA-A711-AD41C4C8726C}" srcOrd="0" destOrd="0" presId="urn:microsoft.com/office/officeart/2009/layout/CircleArrowProcess"/>
    <dgm:cxn modelId="{BE9ACE01-8DBD-4F32-B624-86C344D19E23}" type="presParOf" srcId="{BA524616-586F-4DFD-84B3-2467721806C0}" destId="{ABD59CC5-49C7-4C97-B190-9372C1AAC1E4}" srcOrd="3" destOrd="0" presId="urn:microsoft.com/office/officeart/2009/layout/CircleArrowProcess"/>
    <dgm:cxn modelId="{A1BC1FD9-EC80-4D62-8D7B-B0830412218C}" type="presParOf" srcId="{BA524616-586F-4DFD-84B3-2467721806C0}" destId="{3A518AA3-CAB1-4865-A842-98C32B379157}" srcOrd="4" destOrd="0" presId="urn:microsoft.com/office/officeart/2009/layout/CircleArrowProcess"/>
    <dgm:cxn modelId="{67E57F32-6E97-4760-87CA-1623F863A387}" type="presParOf" srcId="{3A518AA3-CAB1-4865-A842-98C32B379157}" destId="{D70F7211-7288-48B8-84F4-317A91532D04}" srcOrd="0" destOrd="0" presId="urn:microsoft.com/office/officeart/2009/layout/CircleArrowProcess"/>
    <dgm:cxn modelId="{A0AEC8D6-E912-451C-89ED-5593BF5C1435}" type="presParOf" srcId="{BA524616-586F-4DFD-84B3-2467721806C0}" destId="{01490B02-9920-4E34-BED3-97D0E9D2F61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53A93-131F-4CAA-ABA6-6AF800E86DE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de-DE"/>
        </a:p>
      </dgm:t>
    </dgm:pt>
    <dgm:pt modelId="{9FAF61AE-3232-4430-9495-609643316079}">
      <dgm:prSet phldrT="[Text]"/>
      <dgm:spPr>
        <a:solidFill>
          <a:srgbClr val="3B687F"/>
        </a:solidFill>
        <a:ln>
          <a:solidFill>
            <a:srgbClr val="3B687F"/>
          </a:solidFill>
        </a:ln>
      </dgm:spPr>
      <dgm:t>
        <a:bodyPr/>
        <a:lstStyle/>
        <a:p>
          <a:r>
            <a:rPr lang="de-DE" dirty="0"/>
            <a:t>Plan</a:t>
          </a:r>
        </a:p>
        <a:p>
          <a:endParaRPr lang="de-DE" dirty="0"/>
        </a:p>
      </dgm:t>
    </dgm:pt>
    <dgm:pt modelId="{4044A0A1-2E04-42F2-B4E3-EDA04FBF67FD}" type="parTrans" cxnId="{748F85AE-AFAC-4661-8D2F-0626063656A8}">
      <dgm:prSet/>
      <dgm:spPr/>
      <dgm:t>
        <a:bodyPr/>
        <a:lstStyle/>
        <a:p>
          <a:endParaRPr lang="de-DE"/>
        </a:p>
      </dgm:t>
    </dgm:pt>
    <dgm:pt modelId="{9EC5168D-A534-4B60-A298-7C85140DC581}" type="sibTrans" cxnId="{748F85AE-AFAC-4661-8D2F-0626063656A8}">
      <dgm:prSet/>
      <dgm:spPr/>
      <dgm:t>
        <a:bodyPr/>
        <a:lstStyle/>
        <a:p>
          <a:endParaRPr lang="de-DE"/>
        </a:p>
      </dgm:t>
    </dgm:pt>
    <dgm:pt modelId="{48B2C8A0-9505-4AFA-812B-810222F708A7}">
      <dgm:prSet phldrT="[Text]"/>
      <dgm:spPr>
        <a:solidFill>
          <a:srgbClr val="F9AA00"/>
        </a:solidFill>
      </dgm:spPr>
      <dgm:t>
        <a:bodyPr/>
        <a:lstStyle/>
        <a:p>
          <a:r>
            <a:rPr lang="de-DE" dirty="0"/>
            <a:t>Do</a:t>
          </a:r>
        </a:p>
      </dgm:t>
    </dgm:pt>
    <dgm:pt modelId="{156A121D-C396-4302-9FA9-4FE173D8FC63}" type="parTrans" cxnId="{7721CC10-BF10-4DE4-BBB7-A74BE96D1612}">
      <dgm:prSet/>
      <dgm:spPr/>
      <dgm:t>
        <a:bodyPr/>
        <a:lstStyle/>
        <a:p>
          <a:endParaRPr lang="de-DE"/>
        </a:p>
      </dgm:t>
    </dgm:pt>
    <dgm:pt modelId="{D84F4B9D-913C-4461-8ECD-6D007D710323}" type="sibTrans" cxnId="{7721CC10-BF10-4DE4-BBB7-A74BE96D1612}">
      <dgm:prSet/>
      <dgm:spPr/>
      <dgm:t>
        <a:bodyPr/>
        <a:lstStyle/>
        <a:p>
          <a:endParaRPr lang="de-DE"/>
        </a:p>
      </dgm:t>
    </dgm:pt>
    <dgm:pt modelId="{3EC74F18-A252-4ED1-B93F-15F42CDBF952}">
      <dgm:prSet phldrT="[Text]"/>
      <dgm:spPr>
        <a:solidFill>
          <a:srgbClr val="3B687F"/>
        </a:solidFill>
      </dgm:spPr>
      <dgm:t>
        <a:bodyPr/>
        <a:lstStyle/>
        <a:p>
          <a:r>
            <a:rPr lang="de-DE" dirty="0"/>
            <a:t>Act</a:t>
          </a:r>
        </a:p>
        <a:p>
          <a:endParaRPr lang="de-DE" dirty="0"/>
        </a:p>
      </dgm:t>
    </dgm:pt>
    <dgm:pt modelId="{09A1DFFF-8BD5-4D00-B35C-C4922937CDC9}" type="parTrans" cxnId="{4A4ABA11-DFB3-41BA-9D08-7B970E236129}">
      <dgm:prSet/>
      <dgm:spPr/>
      <dgm:t>
        <a:bodyPr/>
        <a:lstStyle/>
        <a:p>
          <a:endParaRPr lang="de-DE"/>
        </a:p>
      </dgm:t>
    </dgm:pt>
    <dgm:pt modelId="{3E5388A3-7CB0-42D4-8FF2-D1C9AD034351}" type="sibTrans" cxnId="{4A4ABA11-DFB3-41BA-9D08-7B970E236129}">
      <dgm:prSet/>
      <dgm:spPr/>
      <dgm:t>
        <a:bodyPr/>
        <a:lstStyle/>
        <a:p>
          <a:endParaRPr lang="de-DE"/>
        </a:p>
      </dgm:t>
    </dgm:pt>
    <dgm:pt modelId="{654B0920-220C-4659-B5A4-2AE41B663951}">
      <dgm:prSet/>
      <dgm:spPr>
        <a:solidFill>
          <a:srgbClr val="3B687F"/>
        </a:solidFill>
      </dgm:spPr>
      <dgm:t>
        <a:bodyPr/>
        <a:lstStyle/>
        <a:p>
          <a:r>
            <a:rPr lang="de-DE" dirty="0"/>
            <a:t>Check</a:t>
          </a:r>
        </a:p>
      </dgm:t>
    </dgm:pt>
    <dgm:pt modelId="{B49D6BD1-6602-4C92-B73B-AAF190AB42D7}" type="parTrans" cxnId="{8EEAD120-EF98-4C80-9AD3-589A18B49DD5}">
      <dgm:prSet/>
      <dgm:spPr/>
      <dgm:t>
        <a:bodyPr/>
        <a:lstStyle/>
        <a:p>
          <a:endParaRPr lang="de-DE"/>
        </a:p>
      </dgm:t>
    </dgm:pt>
    <dgm:pt modelId="{5985E8D0-8983-4589-A867-E1BEC55F8065}" type="sibTrans" cxnId="{8EEAD120-EF98-4C80-9AD3-589A18B49DD5}">
      <dgm:prSet/>
      <dgm:spPr/>
      <dgm:t>
        <a:bodyPr/>
        <a:lstStyle/>
        <a:p>
          <a:endParaRPr lang="de-DE"/>
        </a:p>
      </dgm:t>
    </dgm:pt>
    <dgm:pt modelId="{DA8B28F8-5974-427F-8B4F-1C3FC8911ECF}" type="pres">
      <dgm:prSet presAssocID="{50253A93-131F-4CAA-ABA6-6AF800E86DE9}" presName="compositeShape" presStyleCnt="0">
        <dgm:presLayoutVars>
          <dgm:chMax val="7"/>
          <dgm:dir/>
          <dgm:resizeHandles val="exact"/>
        </dgm:presLayoutVars>
      </dgm:prSet>
      <dgm:spPr/>
    </dgm:pt>
    <dgm:pt modelId="{E65B57E6-0BE2-4314-A567-5C4A24023DF1}" type="pres">
      <dgm:prSet presAssocID="{50253A93-131F-4CAA-ABA6-6AF800E86DE9}" presName="wedge1" presStyleLbl="node1" presStyleIdx="0" presStyleCnt="4"/>
      <dgm:spPr/>
    </dgm:pt>
    <dgm:pt modelId="{C6F3A014-2407-40EA-8111-B32C01CEB4B0}" type="pres">
      <dgm:prSet presAssocID="{50253A93-131F-4CAA-ABA6-6AF800E86DE9}" presName="dummy1a" presStyleCnt="0"/>
      <dgm:spPr/>
    </dgm:pt>
    <dgm:pt modelId="{C989C25C-34FC-4B5F-8CA8-212BA651AC4A}" type="pres">
      <dgm:prSet presAssocID="{50253A93-131F-4CAA-ABA6-6AF800E86DE9}" presName="dummy1b" presStyleCnt="0"/>
      <dgm:spPr/>
    </dgm:pt>
    <dgm:pt modelId="{F447FB4D-8013-427D-807E-CAEFB290DBB6}" type="pres">
      <dgm:prSet presAssocID="{50253A93-131F-4CAA-ABA6-6AF800E86DE9}" presName="wedge1Tx" presStyleLbl="node1" presStyleIdx="0" presStyleCnt="4">
        <dgm:presLayoutVars>
          <dgm:chMax val="0"/>
          <dgm:chPref val="0"/>
          <dgm:bulletEnabled val="1"/>
        </dgm:presLayoutVars>
      </dgm:prSet>
      <dgm:spPr/>
    </dgm:pt>
    <dgm:pt modelId="{AC1321D5-6D57-4DFA-9E08-8AD49D1EC8C4}" type="pres">
      <dgm:prSet presAssocID="{50253A93-131F-4CAA-ABA6-6AF800E86DE9}" presName="wedge2" presStyleLbl="node1" presStyleIdx="1" presStyleCnt="4" custScaleX="95988" custScaleY="97497"/>
      <dgm:spPr/>
    </dgm:pt>
    <dgm:pt modelId="{EECD814E-FBCC-437A-AB69-74CBC2C79B60}" type="pres">
      <dgm:prSet presAssocID="{50253A93-131F-4CAA-ABA6-6AF800E86DE9}" presName="dummy2a" presStyleCnt="0"/>
      <dgm:spPr/>
    </dgm:pt>
    <dgm:pt modelId="{9A6E3145-DC21-4146-8C1A-FEE642DC9156}" type="pres">
      <dgm:prSet presAssocID="{50253A93-131F-4CAA-ABA6-6AF800E86DE9}" presName="dummy2b" presStyleCnt="0"/>
      <dgm:spPr/>
    </dgm:pt>
    <dgm:pt modelId="{E2E1EBFB-5E7D-4FE4-940C-10C28957E41E}" type="pres">
      <dgm:prSet presAssocID="{50253A93-131F-4CAA-ABA6-6AF800E86DE9}" presName="wedge2Tx" presStyleLbl="node1" presStyleIdx="1" presStyleCnt="4">
        <dgm:presLayoutVars>
          <dgm:chMax val="0"/>
          <dgm:chPref val="0"/>
          <dgm:bulletEnabled val="1"/>
        </dgm:presLayoutVars>
      </dgm:prSet>
      <dgm:spPr/>
    </dgm:pt>
    <dgm:pt modelId="{03C918E7-6BCA-4166-B277-68EF2B8DB523}" type="pres">
      <dgm:prSet presAssocID="{50253A93-131F-4CAA-ABA6-6AF800E86DE9}" presName="wedge3" presStyleLbl="node1" presStyleIdx="2" presStyleCnt="4"/>
      <dgm:spPr/>
    </dgm:pt>
    <dgm:pt modelId="{32A4F600-57BE-4783-8FC4-949499FC3FD4}" type="pres">
      <dgm:prSet presAssocID="{50253A93-131F-4CAA-ABA6-6AF800E86DE9}" presName="dummy3a" presStyleCnt="0"/>
      <dgm:spPr/>
    </dgm:pt>
    <dgm:pt modelId="{F235A14E-B951-4E8C-B946-96D6ABCF91BA}" type="pres">
      <dgm:prSet presAssocID="{50253A93-131F-4CAA-ABA6-6AF800E86DE9}" presName="dummy3b" presStyleCnt="0"/>
      <dgm:spPr/>
    </dgm:pt>
    <dgm:pt modelId="{EF1CEB4A-DB00-4AAC-BEF1-6A8A47A027F3}" type="pres">
      <dgm:prSet presAssocID="{50253A93-131F-4CAA-ABA6-6AF800E86DE9}" presName="wedge3Tx" presStyleLbl="node1" presStyleIdx="2" presStyleCnt="4">
        <dgm:presLayoutVars>
          <dgm:chMax val="0"/>
          <dgm:chPref val="0"/>
          <dgm:bulletEnabled val="1"/>
        </dgm:presLayoutVars>
      </dgm:prSet>
      <dgm:spPr/>
    </dgm:pt>
    <dgm:pt modelId="{EC28E887-3C26-4EE2-8332-E15AB408C9A1}" type="pres">
      <dgm:prSet presAssocID="{50253A93-131F-4CAA-ABA6-6AF800E86DE9}" presName="wedge4" presStyleLbl="node1" presStyleIdx="3" presStyleCnt="4"/>
      <dgm:spPr/>
    </dgm:pt>
    <dgm:pt modelId="{5D7B6969-6FCF-4977-AD7A-77AA9D994504}" type="pres">
      <dgm:prSet presAssocID="{50253A93-131F-4CAA-ABA6-6AF800E86DE9}" presName="dummy4a" presStyleCnt="0"/>
      <dgm:spPr/>
    </dgm:pt>
    <dgm:pt modelId="{53644E48-55C8-4C66-B42C-634C4DC59265}" type="pres">
      <dgm:prSet presAssocID="{50253A93-131F-4CAA-ABA6-6AF800E86DE9}" presName="dummy4b" presStyleCnt="0"/>
      <dgm:spPr/>
    </dgm:pt>
    <dgm:pt modelId="{F8972351-733C-4B73-B842-1FA5CB179DC9}" type="pres">
      <dgm:prSet presAssocID="{50253A93-131F-4CAA-ABA6-6AF800E86DE9}" presName="wedge4Tx" presStyleLbl="node1" presStyleIdx="3" presStyleCnt="4">
        <dgm:presLayoutVars>
          <dgm:chMax val="0"/>
          <dgm:chPref val="0"/>
          <dgm:bulletEnabled val="1"/>
        </dgm:presLayoutVars>
      </dgm:prSet>
      <dgm:spPr/>
    </dgm:pt>
    <dgm:pt modelId="{C4856082-4644-4788-BCB1-D093A28F0603}" type="pres">
      <dgm:prSet presAssocID="{9EC5168D-A534-4B60-A298-7C85140DC581}" presName="arrowWedge1" presStyleLbl="fgSibTrans2D1" presStyleIdx="0" presStyleCnt="4"/>
      <dgm:spPr>
        <a:xfrm>
          <a:off x="3459535" y="47294"/>
          <a:ext cx="4434357" cy="4434357"/>
        </a:xfrm>
        <a:prstGeom prst="circularArrow">
          <a:avLst>
            <a:gd name="adj1" fmla="val 5085"/>
            <a:gd name="adj2" fmla="val 327528"/>
            <a:gd name="adj3" fmla="val 21272472"/>
            <a:gd name="adj4" fmla="val 16200000"/>
            <a:gd name="adj5" fmla="val 5932"/>
          </a:avLst>
        </a:prstGeom>
        <a:solidFill>
          <a:srgbClr val="90ABBE"/>
        </a:solidFill>
        <a:ln>
          <a:noFill/>
        </a:ln>
        <a:effectLst/>
      </dgm:spPr>
    </dgm:pt>
    <dgm:pt modelId="{0A6B7B0E-4F2E-4F4A-9D80-164683E9D2CD}" type="pres">
      <dgm:prSet presAssocID="{D84F4B9D-913C-4461-8ECD-6D007D710323}" presName="arrowWedge2" presStyleLbl="fgSibTrans2D1" presStyleIdx="1" presStyleCnt="4"/>
      <dgm:spPr>
        <a:xfrm>
          <a:off x="3459535" y="179761"/>
          <a:ext cx="4434357" cy="4434357"/>
        </a:xfrm>
        <a:prstGeom prst="circularArrow">
          <a:avLst>
            <a:gd name="adj1" fmla="val 5085"/>
            <a:gd name="adj2" fmla="val 327528"/>
            <a:gd name="adj3" fmla="val 5072472"/>
            <a:gd name="adj4" fmla="val 0"/>
            <a:gd name="adj5" fmla="val 5932"/>
          </a:avLst>
        </a:prstGeom>
        <a:solidFill>
          <a:srgbClr val="90ABBE"/>
        </a:solidFill>
        <a:ln>
          <a:noFill/>
        </a:ln>
        <a:effectLst/>
      </dgm:spPr>
    </dgm:pt>
    <dgm:pt modelId="{1C0411BA-7CA4-4945-A7E5-20D5EDE5BE0B}" type="pres">
      <dgm:prSet presAssocID="{5985E8D0-8983-4589-A867-E1BEC55F8065}" presName="arrowWedge3" presStyleLbl="fgSibTrans2D1" presStyleIdx="2" presStyleCnt="4"/>
      <dgm:spPr>
        <a:xfrm>
          <a:off x="3327068" y="179761"/>
          <a:ext cx="4434357" cy="4434357"/>
        </a:xfrm>
        <a:prstGeom prst="circularArrow">
          <a:avLst>
            <a:gd name="adj1" fmla="val 5085"/>
            <a:gd name="adj2" fmla="val 327528"/>
            <a:gd name="adj3" fmla="val 10472472"/>
            <a:gd name="adj4" fmla="val 5400000"/>
            <a:gd name="adj5" fmla="val 5932"/>
          </a:avLst>
        </a:prstGeom>
        <a:solidFill>
          <a:srgbClr val="90ABBE"/>
        </a:solidFill>
        <a:ln>
          <a:noFill/>
        </a:ln>
        <a:effectLst/>
      </dgm:spPr>
    </dgm:pt>
    <dgm:pt modelId="{41AEA1F5-73BC-43B4-817B-E4FE20ADF0FF}" type="pres">
      <dgm:prSet presAssocID="{3E5388A3-7CB0-42D4-8FF2-D1C9AD034351}" presName="arrowWedge4" presStyleLbl="fgSibTrans2D1" presStyleIdx="3" presStyleCnt="4"/>
      <dgm:spPr>
        <a:solidFill>
          <a:srgbClr val="90ABBE"/>
        </a:solidFill>
      </dgm:spPr>
    </dgm:pt>
  </dgm:ptLst>
  <dgm:cxnLst>
    <dgm:cxn modelId="{53C54406-EB8F-4010-AA00-6BD0FBAB5DC9}" type="presOf" srcId="{48B2C8A0-9505-4AFA-812B-810222F708A7}" destId="{AC1321D5-6D57-4DFA-9E08-8AD49D1EC8C4}" srcOrd="0" destOrd="0" presId="urn:microsoft.com/office/officeart/2005/8/layout/cycle8"/>
    <dgm:cxn modelId="{7721CC10-BF10-4DE4-BBB7-A74BE96D1612}" srcId="{50253A93-131F-4CAA-ABA6-6AF800E86DE9}" destId="{48B2C8A0-9505-4AFA-812B-810222F708A7}" srcOrd="1" destOrd="0" parTransId="{156A121D-C396-4302-9FA9-4FE173D8FC63}" sibTransId="{D84F4B9D-913C-4461-8ECD-6D007D710323}"/>
    <dgm:cxn modelId="{4A4ABA11-DFB3-41BA-9D08-7B970E236129}" srcId="{50253A93-131F-4CAA-ABA6-6AF800E86DE9}" destId="{3EC74F18-A252-4ED1-B93F-15F42CDBF952}" srcOrd="3" destOrd="0" parTransId="{09A1DFFF-8BD5-4D00-B35C-C4922937CDC9}" sibTransId="{3E5388A3-7CB0-42D4-8FF2-D1C9AD034351}"/>
    <dgm:cxn modelId="{8EEAD120-EF98-4C80-9AD3-589A18B49DD5}" srcId="{50253A93-131F-4CAA-ABA6-6AF800E86DE9}" destId="{654B0920-220C-4659-B5A4-2AE41B663951}" srcOrd="2" destOrd="0" parTransId="{B49D6BD1-6602-4C92-B73B-AAF190AB42D7}" sibTransId="{5985E8D0-8983-4589-A867-E1BEC55F8065}"/>
    <dgm:cxn modelId="{D1D2ED2C-2F26-4E97-8A32-D43B2C6C4116}" type="presOf" srcId="{50253A93-131F-4CAA-ABA6-6AF800E86DE9}" destId="{DA8B28F8-5974-427F-8B4F-1C3FC8911ECF}" srcOrd="0" destOrd="0" presId="urn:microsoft.com/office/officeart/2005/8/layout/cycle8"/>
    <dgm:cxn modelId="{56CA9934-736D-4638-BC99-990249B994CC}" type="presOf" srcId="{3EC74F18-A252-4ED1-B93F-15F42CDBF952}" destId="{EC28E887-3C26-4EE2-8332-E15AB408C9A1}" srcOrd="0" destOrd="0" presId="urn:microsoft.com/office/officeart/2005/8/layout/cycle8"/>
    <dgm:cxn modelId="{E8C09B44-1E64-4DF5-AC96-B8BB8ED8DD00}" type="presOf" srcId="{9FAF61AE-3232-4430-9495-609643316079}" destId="{E65B57E6-0BE2-4314-A567-5C4A24023DF1}" srcOrd="0" destOrd="0" presId="urn:microsoft.com/office/officeart/2005/8/layout/cycle8"/>
    <dgm:cxn modelId="{7FA7C048-C615-456F-BBC9-739B4BCE3AE1}" type="presOf" srcId="{9FAF61AE-3232-4430-9495-609643316079}" destId="{F447FB4D-8013-427D-807E-CAEFB290DBB6}" srcOrd="1" destOrd="0" presId="urn:microsoft.com/office/officeart/2005/8/layout/cycle8"/>
    <dgm:cxn modelId="{0B550B56-7442-488B-8B1B-47618A88F2E9}" type="presOf" srcId="{48B2C8A0-9505-4AFA-812B-810222F708A7}" destId="{E2E1EBFB-5E7D-4FE4-940C-10C28957E41E}" srcOrd="1" destOrd="0" presId="urn:microsoft.com/office/officeart/2005/8/layout/cycle8"/>
    <dgm:cxn modelId="{93F79EA0-680A-4A09-803C-5A3B4E07D235}" type="presOf" srcId="{654B0920-220C-4659-B5A4-2AE41B663951}" destId="{EF1CEB4A-DB00-4AAC-BEF1-6A8A47A027F3}" srcOrd="1" destOrd="0" presId="urn:microsoft.com/office/officeart/2005/8/layout/cycle8"/>
    <dgm:cxn modelId="{748F85AE-AFAC-4661-8D2F-0626063656A8}" srcId="{50253A93-131F-4CAA-ABA6-6AF800E86DE9}" destId="{9FAF61AE-3232-4430-9495-609643316079}" srcOrd="0" destOrd="0" parTransId="{4044A0A1-2E04-42F2-B4E3-EDA04FBF67FD}" sibTransId="{9EC5168D-A534-4B60-A298-7C85140DC581}"/>
    <dgm:cxn modelId="{12A7C1C9-F3A5-4790-BFEF-E42A94731CB2}" type="presOf" srcId="{654B0920-220C-4659-B5A4-2AE41B663951}" destId="{03C918E7-6BCA-4166-B277-68EF2B8DB523}" srcOrd="0" destOrd="0" presId="urn:microsoft.com/office/officeart/2005/8/layout/cycle8"/>
    <dgm:cxn modelId="{04D3D7FB-1D67-4FC8-B099-9959CD23260F}" type="presOf" srcId="{3EC74F18-A252-4ED1-B93F-15F42CDBF952}" destId="{F8972351-733C-4B73-B842-1FA5CB179DC9}" srcOrd="1" destOrd="0" presId="urn:microsoft.com/office/officeart/2005/8/layout/cycle8"/>
    <dgm:cxn modelId="{ADF267C9-38F9-4C9C-9EC7-DEFC1BBEF7C7}" type="presParOf" srcId="{DA8B28F8-5974-427F-8B4F-1C3FC8911ECF}" destId="{E65B57E6-0BE2-4314-A567-5C4A24023DF1}" srcOrd="0" destOrd="0" presId="urn:microsoft.com/office/officeart/2005/8/layout/cycle8"/>
    <dgm:cxn modelId="{C852DDA4-1E32-4981-9FCE-2998FA63D8B8}" type="presParOf" srcId="{DA8B28F8-5974-427F-8B4F-1C3FC8911ECF}" destId="{C6F3A014-2407-40EA-8111-B32C01CEB4B0}" srcOrd="1" destOrd="0" presId="urn:microsoft.com/office/officeart/2005/8/layout/cycle8"/>
    <dgm:cxn modelId="{1AB1F533-66A8-4B87-821E-076783850B52}" type="presParOf" srcId="{DA8B28F8-5974-427F-8B4F-1C3FC8911ECF}" destId="{C989C25C-34FC-4B5F-8CA8-212BA651AC4A}" srcOrd="2" destOrd="0" presId="urn:microsoft.com/office/officeart/2005/8/layout/cycle8"/>
    <dgm:cxn modelId="{7386487B-7B83-4F68-84EA-6E0AFF5FCB79}" type="presParOf" srcId="{DA8B28F8-5974-427F-8B4F-1C3FC8911ECF}" destId="{F447FB4D-8013-427D-807E-CAEFB290DBB6}" srcOrd="3" destOrd="0" presId="urn:microsoft.com/office/officeart/2005/8/layout/cycle8"/>
    <dgm:cxn modelId="{B0899282-673D-46D4-99C1-D59B21F2E033}" type="presParOf" srcId="{DA8B28F8-5974-427F-8B4F-1C3FC8911ECF}" destId="{AC1321D5-6D57-4DFA-9E08-8AD49D1EC8C4}" srcOrd="4" destOrd="0" presId="urn:microsoft.com/office/officeart/2005/8/layout/cycle8"/>
    <dgm:cxn modelId="{7657417F-DD5A-44E7-ACB0-802C2BD65366}" type="presParOf" srcId="{DA8B28F8-5974-427F-8B4F-1C3FC8911ECF}" destId="{EECD814E-FBCC-437A-AB69-74CBC2C79B60}" srcOrd="5" destOrd="0" presId="urn:microsoft.com/office/officeart/2005/8/layout/cycle8"/>
    <dgm:cxn modelId="{5A9CFAD4-D94E-4C59-A68F-0E01F7800622}" type="presParOf" srcId="{DA8B28F8-5974-427F-8B4F-1C3FC8911ECF}" destId="{9A6E3145-DC21-4146-8C1A-FEE642DC9156}" srcOrd="6" destOrd="0" presId="urn:microsoft.com/office/officeart/2005/8/layout/cycle8"/>
    <dgm:cxn modelId="{6CFF9219-AF21-4DD0-8DF9-5255F2675AC0}" type="presParOf" srcId="{DA8B28F8-5974-427F-8B4F-1C3FC8911ECF}" destId="{E2E1EBFB-5E7D-4FE4-940C-10C28957E41E}" srcOrd="7" destOrd="0" presId="urn:microsoft.com/office/officeart/2005/8/layout/cycle8"/>
    <dgm:cxn modelId="{2CC676D3-5EF1-4BE4-AB16-485C722589AC}" type="presParOf" srcId="{DA8B28F8-5974-427F-8B4F-1C3FC8911ECF}" destId="{03C918E7-6BCA-4166-B277-68EF2B8DB523}" srcOrd="8" destOrd="0" presId="urn:microsoft.com/office/officeart/2005/8/layout/cycle8"/>
    <dgm:cxn modelId="{4EB7628D-11D8-4EDE-9E82-56802B82F1F8}" type="presParOf" srcId="{DA8B28F8-5974-427F-8B4F-1C3FC8911ECF}" destId="{32A4F600-57BE-4783-8FC4-949499FC3FD4}" srcOrd="9" destOrd="0" presId="urn:microsoft.com/office/officeart/2005/8/layout/cycle8"/>
    <dgm:cxn modelId="{751E80D1-068D-49C5-8E55-A550831D3704}" type="presParOf" srcId="{DA8B28F8-5974-427F-8B4F-1C3FC8911ECF}" destId="{F235A14E-B951-4E8C-B946-96D6ABCF91BA}" srcOrd="10" destOrd="0" presId="urn:microsoft.com/office/officeart/2005/8/layout/cycle8"/>
    <dgm:cxn modelId="{A78BCFED-EB2A-43BC-98A0-769C720C6841}" type="presParOf" srcId="{DA8B28F8-5974-427F-8B4F-1C3FC8911ECF}" destId="{EF1CEB4A-DB00-4AAC-BEF1-6A8A47A027F3}" srcOrd="11" destOrd="0" presId="urn:microsoft.com/office/officeart/2005/8/layout/cycle8"/>
    <dgm:cxn modelId="{18547B24-BC14-4102-82BC-C47B837DDD07}" type="presParOf" srcId="{DA8B28F8-5974-427F-8B4F-1C3FC8911ECF}" destId="{EC28E887-3C26-4EE2-8332-E15AB408C9A1}" srcOrd="12" destOrd="0" presId="urn:microsoft.com/office/officeart/2005/8/layout/cycle8"/>
    <dgm:cxn modelId="{257832CF-C3E9-47E3-9057-5A60A47F1E0D}" type="presParOf" srcId="{DA8B28F8-5974-427F-8B4F-1C3FC8911ECF}" destId="{5D7B6969-6FCF-4977-AD7A-77AA9D994504}" srcOrd="13" destOrd="0" presId="urn:microsoft.com/office/officeart/2005/8/layout/cycle8"/>
    <dgm:cxn modelId="{1C99F36D-AA38-48EF-9E38-1B5DAB967970}" type="presParOf" srcId="{DA8B28F8-5974-427F-8B4F-1C3FC8911ECF}" destId="{53644E48-55C8-4C66-B42C-634C4DC59265}" srcOrd="14" destOrd="0" presId="urn:microsoft.com/office/officeart/2005/8/layout/cycle8"/>
    <dgm:cxn modelId="{65F7C3F7-5305-41E1-8181-FB048E8442E6}" type="presParOf" srcId="{DA8B28F8-5974-427F-8B4F-1C3FC8911ECF}" destId="{F8972351-733C-4B73-B842-1FA5CB179DC9}" srcOrd="15" destOrd="0" presId="urn:microsoft.com/office/officeart/2005/8/layout/cycle8"/>
    <dgm:cxn modelId="{095BAB2D-7A72-45CB-B60E-7C6E6BCAC90E}" type="presParOf" srcId="{DA8B28F8-5974-427F-8B4F-1C3FC8911ECF}" destId="{C4856082-4644-4788-BCB1-D093A28F0603}" srcOrd="16" destOrd="0" presId="urn:microsoft.com/office/officeart/2005/8/layout/cycle8"/>
    <dgm:cxn modelId="{BD286D87-AF0E-4850-B079-2DFC8047E70B}" type="presParOf" srcId="{DA8B28F8-5974-427F-8B4F-1C3FC8911ECF}" destId="{0A6B7B0E-4F2E-4F4A-9D80-164683E9D2CD}" srcOrd="17" destOrd="0" presId="urn:microsoft.com/office/officeart/2005/8/layout/cycle8"/>
    <dgm:cxn modelId="{8665FFED-E955-44D4-8046-74F351CD99F2}" type="presParOf" srcId="{DA8B28F8-5974-427F-8B4F-1C3FC8911ECF}" destId="{1C0411BA-7CA4-4945-A7E5-20D5EDE5BE0B}" srcOrd="18" destOrd="0" presId="urn:microsoft.com/office/officeart/2005/8/layout/cycle8"/>
    <dgm:cxn modelId="{FEC4AC2A-5EF5-4750-AF31-6EA1D2CC01C8}" type="presParOf" srcId="{DA8B28F8-5974-427F-8B4F-1C3FC8911ECF}" destId="{41AEA1F5-73BC-43B4-817B-E4FE20ADF0F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D861A-263D-4250-B181-2CFCC1F33AFB}">
      <dsp:nvSpPr>
        <dsp:cNvPr id="0" name=""/>
        <dsp:cNvSpPr/>
      </dsp:nvSpPr>
      <dsp:spPr>
        <a:xfrm>
          <a:off x="3470830" y="1114023"/>
          <a:ext cx="1697920" cy="1191880"/>
        </a:xfrm>
        <a:custGeom>
          <a:avLst/>
          <a:gdLst/>
          <a:ahLst/>
          <a:cxnLst/>
          <a:rect l="0" t="0" r="0" b="0"/>
          <a:pathLst>
            <a:path>
              <a:moveTo>
                <a:pt x="0" y="0"/>
              </a:moveTo>
              <a:lnTo>
                <a:pt x="0" y="1044852"/>
              </a:lnTo>
              <a:lnTo>
                <a:pt x="1697920" y="1044852"/>
              </a:lnTo>
              <a:lnTo>
                <a:pt x="1697920" y="11918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953AB-7816-46C1-9928-7AD43D91D386}">
      <dsp:nvSpPr>
        <dsp:cNvPr id="0" name=""/>
        <dsp:cNvSpPr/>
      </dsp:nvSpPr>
      <dsp:spPr>
        <a:xfrm>
          <a:off x="1940220" y="1114023"/>
          <a:ext cx="1530610" cy="284525"/>
        </a:xfrm>
        <a:custGeom>
          <a:avLst/>
          <a:gdLst/>
          <a:ahLst/>
          <a:cxnLst/>
          <a:rect l="0" t="0" r="0" b="0"/>
          <a:pathLst>
            <a:path>
              <a:moveTo>
                <a:pt x="1530610" y="0"/>
              </a:moveTo>
              <a:lnTo>
                <a:pt x="1530610" y="137498"/>
              </a:lnTo>
              <a:lnTo>
                <a:pt x="0" y="137498"/>
              </a:lnTo>
              <a:lnTo>
                <a:pt x="0" y="284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B0F2D-4258-4943-8DD2-A6672926FF43}">
      <dsp:nvSpPr>
        <dsp:cNvPr id="0" name=""/>
        <dsp:cNvSpPr/>
      </dsp:nvSpPr>
      <dsp:spPr>
        <a:xfrm>
          <a:off x="2068337" y="1114023"/>
          <a:ext cx="1402493" cy="1195737"/>
        </a:xfrm>
        <a:custGeom>
          <a:avLst/>
          <a:gdLst/>
          <a:ahLst/>
          <a:cxnLst/>
          <a:rect l="0" t="0" r="0" b="0"/>
          <a:pathLst>
            <a:path>
              <a:moveTo>
                <a:pt x="1402493" y="0"/>
              </a:moveTo>
              <a:lnTo>
                <a:pt x="1402493" y="1048710"/>
              </a:lnTo>
              <a:lnTo>
                <a:pt x="0" y="1048710"/>
              </a:lnTo>
              <a:lnTo>
                <a:pt x="0" y="1195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88B5A-5F4D-4C10-A7CC-74F1D8F3DEA5}">
      <dsp:nvSpPr>
        <dsp:cNvPr id="0" name=""/>
        <dsp:cNvSpPr/>
      </dsp:nvSpPr>
      <dsp:spPr>
        <a:xfrm>
          <a:off x="644510" y="1114023"/>
          <a:ext cx="2826319" cy="1187896"/>
        </a:xfrm>
        <a:custGeom>
          <a:avLst/>
          <a:gdLst/>
          <a:ahLst/>
          <a:cxnLst/>
          <a:rect l="0" t="0" r="0" b="0"/>
          <a:pathLst>
            <a:path>
              <a:moveTo>
                <a:pt x="2826319" y="0"/>
              </a:moveTo>
              <a:lnTo>
                <a:pt x="2826319" y="1040869"/>
              </a:lnTo>
              <a:lnTo>
                <a:pt x="0" y="1040869"/>
              </a:lnTo>
              <a:lnTo>
                <a:pt x="0" y="11878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2C29DB-6F42-424B-871B-3E62E98E4F1F}">
      <dsp:nvSpPr>
        <dsp:cNvPr id="0" name=""/>
        <dsp:cNvSpPr/>
      </dsp:nvSpPr>
      <dsp:spPr>
        <a:xfrm>
          <a:off x="2478102" y="657525"/>
          <a:ext cx="1985456" cy="456498"/>
        </a:xfrm>
        <a:prstGeom prst="rect">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Nachhaltigkeitsmanagement</a:t>
          </a:r>
        </a:p>
      </dsp:txBody>
      <dsp:txXfrm>
        <a:off x="2478102" y="657525"/>
        <a:ext cx="1985456" cy="456498"/>
      </dsp:txXfrm>
    </dsp:sp>
    <dsp:sp modelId="{CEDE3662-015A-4596-8447-17D0B67781F5}">
      <dsp:nvSpPr>
        <dsp:cNvPr id="0" name=""/>
        <dsp:cNvSpPr/>
      </dsp:nvSpPr>
      <dsp:spPr>
        <a:xfrm>
          <a:off x="57563" y="2301920"/>
          <a:ext cx="1173893" cy="410577"/>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ISO 14001</a:t>
          </a:r>
        </a:p>
        <a:p>
          <a:pPr marL="0" lvl="0" indent="0" algn="ctr" defTabSz="488950">
            <a:lnSpc>
              <a:spcPct val="90000"/>
            </a:lnSpc>
            <a:spcBef>
              <a:spcPct val="0"/>
            </a:spcBef>
            <a:spcAft>
              <a:spcPct val="35000"/>
            </a:spcAft>
            <a:buNone/>
          </a:pPr>
          <a:r>
            <a:rPr lang="de-DE" sz="1100" kern="1200" dirty="0"/>
            <a:t>Umwelt</a:t>
          </a:r>
        </a:p>
      </dsp:txBody>
      <dsp:txXfrm>
        <a:off x="57563" y="2301920"/>
        <a:ext cx="1173893" cy="410577"/>
      </dsp:txXfrm>
    </dsp:sp>
    <dsp:sp modelId="{1ABEA35D-B5C5-4852-AE45-7EFA70B35238}">
      <dsp:nvSpPr>
        <dsp:cNvPr id="0" name=""/>
        <dsp:cNvSpPr/>
      </dsp:nvSpPr>
      <dsp:spPr>
        <a:xfrm>
          <a:off x="1481390" y="2309761"/>
          <a:ext cx="1173893" cy="410577"/>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ISO 50001</a:t>
          </a:r>
        </a:p>
        <a:p>
          <a:pPr marL="0" lvl="0" indent="0" algn="ctr" defTabSz="488950">
            <a:lnSpc>
              <a:spcPct val="90000"/>
            </a:lnSpc>
            <a:spcBef>
              <a:spcPct val="0"/>
            </a:spcBef>
            <a:spcAft>
              <a:spcPct val="35000"/>
            </a:spcAft>
            <a:buNone/>
          </a:pPr>
          <a:r>
            <a:rPr lang="de-DE" sz="1100" kern="1200" dirty="0"/>
            <a:t>Energie</a:t>
          </a:r>
        </a:p>
      </dsp:txBody>
      <dsp:txXfrm>
        <a:off x="1481390" y="2309761"/>
        <a:ext cx="1173893" cy="410577"/>
      </dsp:txXfrm>
    </dsp:sp>
    <dsp:sp modelId="{78C08F71-4FB3-4048-AB20-1D5CAD1C7DFB}">
      <dsp:nvSpPr>
        <dsp:cNvPr id="0" name=""/>
        <dsp:cNvSpPr/>
      </dsp:nvSpPr>
      <dsp:spPr>
        <a:xfrm>
          <a:off x="678747" y="1398549"/>
          <a:ext cx="2522946" cy="254812"/>
        </a:xfrm>
        <a:prstGeom prst="rect">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Klimamanagement</a:t>
          </a:r>
        </a:p>
      </dsp:txBody>
      <dsp:txXfrm>
        <a:off x="678747" y="1398549"/>
        <a:ext cx="2522946" cy="254812"/>
      </dsp:txXfrm>
    </dsp:sp>
    <dsp:sp modelId="{8B506F53-227B-416F-A479-3D919D016367}">
      <dsp:nvSpPr>
        <dsp:cNvPr id="0" name=""/>
        <dsp:cNvSpPr/>
      </dsp:nvSpPr>
      <dsp:spPr>
        <a:xfrm>
          <a:off x="4581803" y="2305904"/>
          <a:ext cx="1173893" cy="410577"/>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ISO 45001</a:t>
          </a:r>
        </a:p>
        <a:p>
          <a:pPr marL="0" lvl="0" indent="0" algn="ctr" defTabSz="488950">
            <a:lnSpc>
              <a:spcPct val="90000"/>
            </a:lnSpc>
            <a:spcBef>
              <a:spcPct val="0"/>
            </a:spcBef>
            <a:spcAft>
              <a:spcPct val="35000"/>
            </a:spcAft>
            <a:buNone/>
          </a:pPr>
          <a:r>
            <a:rPr lang="de-DE" sz="1100" kern="1200" dirty="0"/>
            <a:t>ASi &amp; Gesundheit</a:t>
          </a:r>
        </a:p>
      </dsp:txBody>
      <dsp:txXfrm>
        <a:off x="4581803" y="2305904"/>
        <a:ext cx="1173893" cy="410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Arial"/>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F9AA00"/>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57E6-0BE2-4314-A567-5C4A24023DF1}">
      <dsp:nvSpPr>
        <dsp:cNvPr id="0" name=""/>
        <dsp:cNvSpPr/>
      </dsp:nvSpPr>
      <dsp:spPr>
        <a:xfrm>
          <a:off x="3313567" y="177670"/>
          <a:ext cx="2494124" cy="2494124"/>
        </a:xfrm>
        <a:prstGeom prst="pie">
          <a:avLst>
            <a:gd name="adj1" fmla="val 16200000"/>
            <a:gd name="adj2" fmla="val 0"/>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Plan</a:t>
          </a:r>
        </a:p>
        <a:p>
          <a:pPr marL="0" lvl="0" indent="0" algn="ctr" defTabSz="889000">
            <a:lnSpc>
              <a:spcPct val="90000"/>
            </a:lnSpc>
            <a:spcBef>
              <a:spcPct val="0"/>
            </a:spcBef>
            <a:spcAft>
              <a:spcPct val="35000"/>
            </a:spcAft>
            <a:buNone/>
          </a:pPr>
          <a:endParaRPr lang="de-DE" sz="2000" kern="1200" dirty="0"/>
        </a:p>
      </dsp:txBody>
      <dsp:txXfrm>
        <a:off x="4637532" y="694607"/>
        <a:ext cx="920450" cy="682915"/>
      </dsp:txXfrm>
    </dsp:sp>
    <dsp:sp modelId="{AC1321D5-6D57-4DFA-9E08-8AD49D1EC8C4}">
      <dsp:nvSpPr>
        <dsp:cNvPr id="0" name=""/>
        <dsp:cNvSpPr/>
      </dsp:nvSpPr>
      <dsp:spPr>
        <a:xfrm>
          <a:off x="3363599" y="292615"/>
          <a:ext cx="2394060" cy="2431696"/>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Do</a:t>
          </a:r>
        </a:p>
      </dsp:txBody>
      <dsp:txXfrm>
        <a:off x="4634447" y="1554492"/>
        <a:ext cx="883522" cy="665821"/>
      </dsp:txXfrm>
    </dsp:sp>
    <dsp:sp modelId="{03C918E7-6BCA-4166-B277-68EF2B8DB523}">
      <dsp:nvSpPr>
        <dsp:cNvPr id="0" name=""/>
        <dsp:cNvSpPr/>
      </dsp:nvSpPr>
      <dsp:spPr>
        <a:xfrm>
          <a:off x="3229836" y="261401"/>
          <a:ext cx="2494124" cy="2494124"/>
        </a:xfrm>
        <a:prstGeom prst="pie">
          <a:avLst>
            <a:gd name="adj1" fmla="val 5400000"/>
            <a:gd name="adj2" fmla="val 10800000"/>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Check</a:t>
          </a:r>
        </a:p>
      </dsp:txBody>
      <dsp:txXfrm>
        <a:off x="3479545" y="1555673"/>
        <a:ext cx="920450" cy="682915"/>
      </dsp:txXfrm>
    </dsp:sp>
    <dsp:sp modelId="{EC28E887-3C26-4EE2-8332-E15AB408C9A1}">
      <dsp:nvSpPr>
        <dsp:cNvPr id="0" name=""/>
        <dsp:cNvSpPr/>
      </dsp:nvSpPr>
      <dsp:spPr>
        <a:xfrm>
          <a:off x="3229836" y="177670"/>
          <a:ext cx="2494124" cy="2494124"/>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Act</a:t>
          </a:r>
        </a:p>
        <a:p>
          <a:pPr marL="0" lvl="0" indent="0" algn="ctr" defTabSz="889000">
            <a:lnSpc>
              <a:spcPct val="90000"/>
            </a:lnSpc>
            <a:spcBef>
              <a:spcPct val="0"/>
            </a:spcBef>
            <a:spcAft>
              <a:spcPct val="35000"/>
            </a:spcAft>
            <a:buNone/>
          </a:pPr>
          <a:endParaRPr lang="de-DE" sz="2000" kern="1200" dirty="0"/>
        </a:p>
      </dsp:txBody>
      <dsp:txXfrm>
        <a:off x="3479545" y="694607"/>
        <a:ext cx="920450" cy="682915"/>
      </dsp:txXfrm>
    </dsp:sp>
    <dsp:sp modelId="{C4856082-4644-4788-BCB1-D093A28F0603}">
      <dsp:nvSpPr>
        <dsp:cNvPr id="0" name=""/>
        <dsp:cNvSpPr/>
      </dsp:nvSpPr>
      <dsp:spPr>
        <a:xfrm>
          <a:off x="3159169" y="23271"/>
          <a:ext cx="2802921" cy="2802921"/>
        </a:xfrm>
        <a:prstGeom prst="circularArrow">
          <a:avLst>
            <a:gd name="adj1" fmla="val 5085"/>
            <a:gd name="adj2" fmla="val 327528"/>
            <a:gd name="adj3" fmla="val 21272472"/>
            <a:gd name="adj4" fmla="val 162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0A6B7B0E-4F2E-4F4A-9D80-164683E9D2CD}">
      <dsp:nvSpPr>
        <dsp:cNvPr id="0" name=""/>
        <dsp:cNvSpPr/>
      </dsp:nvSpPr>
      <dsp:spPr>
        <a:xfrm>
          <a:off x="3159891" y="107453"/>
          <a:ext cx="2802921" cy="2802921"/>
        </a:xfrm>
        <a:prstGeom prst="circularArrow">
          <a:avLst>
            <a:gd name="adj1" fmla="val 5085"/>
            <a:gd name="adj2" fmla="val 327528"/>
            <a:gd name="adj3" fmla="val 5072472"/>
            <a:gd name="adj4" fmla="val 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1C0411BA-7CA4-4945-A7E5-20D5EDE5BE0B}">
      <dsp:nvSpPr>
        <dsp:cNvPr id="0" name=""/>
        <dsp:cNvSpPr/>
      </dsp:nvSpPr>
      <dsp:spPr>
        <a:xfrm>
          <a:off x="3075438" y="107003"/>
          <a:ext cx="2802921" cy="2802921"/>
        </a:xfrm>
        <a:prstGeom prst="circularArrow">
          <a:avLst>
            <a:gd name="adj1" fmla="val 5085"/>
            <a:gd name="adj2" fmla="val 327528"/>
            <a:gd name="adj3" fmla="val 10472472"/>
            <a:gd name="adj4" fmla="val 54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41AEA1F5-73BC-43B4-817B-E4FE20ADF0FF}">
      <dsp:nvSpPr>
        <dsp:cNvPr id="0" name=""/>
        <dsp:cNvSpPr/>
      </dsp:nvSpPr>
      <dsp:spPr>
        <a:xfrm>
          <a:off x="3075438" y="23271"/>
          <a:ext cx="2802921" cy="2802921"/>
        </a:xfrm>
        <a:prstGeom prst="circularArrow">
          <a:avLst>
            <a:gd name="adj1" fmla="val 5085"/>
            <a:gd name="adj2" fmla="val 327528"/>
            <a:gd name="adj3" fmla="val 15872472"/>
            <a:gd name="adj4" fmla="val 108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CAF6F-7C00-4BCE-96BB-DB887174E79C}">
      <dsp:nvSpPr>
        <dsp:cNvPr id="0" name=""/>
        <dsp:cNvSpPr/>
      </dsp:nvSpPr>
      <dsp:spPr>
        <a:xfrm>
          <a:off x="1367210" y="-2342"/>
          <a:ext cx="3660289" cy="3660289"/>
        </a:xfrm>
        <a:prstGeom prst="circularArrow">
          <a:avLst>
            <a:gd name="adj1" fmla="val 5274"/>
            <a:gd name="adj2" fmla="val 312630"/>
            <a:gd name="adj3" fmla="val 14256541"/>
            <a:gd name="adj4" fmla="val 1711041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36F57-4AF1-4BF1-9C9B-EDF181A0EE04}">
      <dsp:nvSpPr>
        <dsp:cNvPr id="0" name=""/>
        <dsp:cNvSpPr/>
      </dsp:nvSpPr>
      <dsp:spPr>
        <a:xfrm>
          <a:off x="2512765" y="2498"/>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Wandel planen</a:t>
          </a:r>
        </a:p>
      </dsp:txBody>
      <dsp:txXfrm>
        <a:off x="2546184" y="35917"/>
        <a:ext cx="1302342" cy="617752"/>
      </dsp:txXfrm>
    </dsp:sp>
    <dsp:sp modelId="{F06BBA3E-9D7A-47DB-9C8B-89050BEC8AAF}">
      <dsp:nvSpPr>
        <dsp:cNvPr id="0" name=""/>
        <dsp:cNvSpPr/>
      </dsp:nvSpPr>
      <dsp:spPr>
        <a:xfrm>
          <a:off x="3798730" y="744950"/>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Ressourcen zur Verfügung stellen und Daten zur Evaluation nutzen.</a:t>
          </a:r>
        </a:p>
      </dsp:txBody>
      <dsp:txXfrm>
        <a:off x="3832149" y="778369"/>
        <a:ext cx="1302342" cy="617752"/>
      </dsp:txXfrm>
    </dsp:sp>
    <dsp:sp modelId="{7D6FF9B5-92D2-486F-876F-EF5E550CFA3D}">
      <dsp:nvSpPr>
        <dsp:cNvPr id="0" name=""/>
        <dsp:cNvSpPr/>
      </dsp:nvSpPr>
      <dsp:spPr>
        <a:xfrm>
          <a:off x="3798730" y="2229855"/>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Kommunikation und Wissensaustausch ermöglichen.</a:t>
          </a:r>
        </a:p>
      </dsp:txBody>
      <dsp:txXfrm>
        <a:off x="3832149" y="2263274"/>
        <a:ext cx="1302342" cy="617752"/>
      </dsp:txXfrm>
    </dsp:sp>
    <dsp:sp modelId="{1C1098AC-56EA-4F30-85B5-18DB699A015B}">
      <dsp:nvSpPr>
        <dsp:cNvPr id="0" name=""/>
        <dsp:cNvSpPr/>
      </dsp:nvSpPr>
      <dsp:spPr>
        <a:xfrm>
          <a:off x="2512765" y="2972307"/>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Widerstände, Abhängigkeiten und Finanzierungsrisiken antizipieren.</a:t>
          </a:r>
        </a:p>
      </dsp:txBody>
      <dsp:txXfrm>
        <a:off x="2546184" y="3005726"/>
        <a:ext cx="1302342" cy="617752"/>
      </dsp:txXfrm>
    </dsp:sp>
    <dsp:sp modelId="{78D9A7C2-1D17-4E20-BBC8-3DD3F9DF71FC}">
      <dsp:nvSpPr>
        <dsp:cNvPr id="0" name=""/>
        <dsp:cNvSpPr/>
      </dsp:nvSpPr>
      <dsp:spPr>
        <a:xfrm>
          <a:off x="1226800" y="2229855"/>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Erfolge feiern</a:t>
          </a:r>
        </a:p>
      </dsp:txBody>
      <dsp:txXfrm>
        <a:off x="1260219" y="2263274"/>
        <a:ext cx="1302342" cy="617752"/>
      </dsp:txXfrm>
    </dsp:sp>
    <dsp:sp modelId="{F13911DD-D193-44E3-902D-D9AAB852A829}">
      <dsp:nvSpPr>
        <dsp:cNvPr id="0" name=""/>
        <dsp:cNvSpPr/>
      </dsp:nvSpPr>
      <dsp:spPr>
        <a:xfrm>
          <a:off x="1226800" y="744950"/>
          <a:ext cx="1369180" cy="684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kern="1200" dirty="0">
              <a:solidFill>
                <a:schemeClr val="tx1"/>
              </a:solidFill>
            </a:rPr>
            <a:t>Überprüfen, überarbeiten und kontinuierlich verbessern.</a:t>
          </a:r>
        </a:p>
      </dsp:txBody>
      <dsp:txXfrm>
        <a:off x="1260219" y="778369"/>
        <a:ext cx="1302342" cy="6177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6B7EC-7294-48CE-96D6-160AF65CC61C}">
      <dsp:nvSpPr>
        <dsp:cNvPr id="0" name=""/>
        <dsp:cNvSpPr/>
      </dsp:nvSpPr>
      <dsp:spPr>
        <a:xfrm>
          <a:off x="-4928913" y="-755524"/>
          <a:ext cx="5872240" cy="5872240"/>
        </a:xfrm>
        <a:prstGeom prst="blockArc">
          <a:avLst>
            <a:gd name="adj1" fmla="val 18900000"/>
            <a:gd name="adj2" fmla="val 2700000"/>
            <a:gd name="adj3" fmla="val 3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8299A-0071-4126-83FB-DDCC96F674DE}">
      <dsp:nvSpPr>
        <dsp:cNvPr id="0" name=""/>
        <dsp:cNvSpPr/>
      </dsp:nvSpPr>
      <dsp:spPr>
        <a:xfrm>
          <a:off x="305937" y="198259"/>
          <a:ext cx="6188568"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Beurteilung der Einhaltung von rechtlichen Verpflichtungen und anderen Anforderungen (z.B. durch Mitgliedschaften im Branchenverbund).</a:t>
          </a:r>
        </a:p>
      </dsp:txBody>
      <dsp:txXfrm>
        <a:off x="305937" y="198259"/>
        <a:ext cx="6188568" cy="396345"/>
      </dsp:txXfrm>
    </dsp:sp>
    <dsp:sp modelId="{CC4FE077-5F1A-45DE-BC61-24C6E428D6B5}">
      <dsp:nvSpPr>
        <dsp:cNvPr id="0" name=""/>
        <dsp:cNvSpPr/>
      </dsp:nvSpPr>
      <dsp:spPr>
        <a:xfrm>
          <a:off x="58221" y="148716"/>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87938743-7ABA-410D-AD3F-BBD0582FBE7E}">
      <dsp:nvSpPr>
        <dsp:cNvPr id="0" name=""/>
        <dsp:cNvSpPr/>
      </dsp:nvSpPr>
      <dsp:spPr>
        <a:xfrm>
          <a:off x="664863" y="793126"/>
          <a:ext cx="5829642"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Äußerung von externen interessierten Kreisen, inkl. Beschwerden.</a:t>
          </a:r>
        </a:p>
      </dsp:txBody>
      <dsp:txXfrm>
        <a:off x="664863" y="793126"/>
        <a:ext cx="5829642" cy="396345"/>
      </dsp:txXfrm>
    </dsp:sp>
    <dsp:sp modelId="{4BF5E144-C945-43E2-AA34-3D3C67B0638E}">
      <dsp:nvSpPr>
        <dsp:cNvPr id="0" name=""/>
        <dsp:cNvSpPr/>
      </dsp:nvSpPr>
      <dsp:spPr>
        <a:xfrm>
          <a:off x="417147" y="743583"/>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F7EE7FD0-A430-4148-BD50-15291A373645}">
      <dsp:nvSpPr>
        <dsp:cNvPr id="0" name=""/>
        <dsp:cNvSpPr/>
      </dsp:nvSpPr>
      <dsp:spPr>
        <a:xfrm>
          <a:off x="861553" y="1387556"/>
          <a:ext cx="5632952"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Messbare Ergebnisse des betrieblichen Klimaschutzes.</a:t>
          </a:r>
        </a:p>
      </dsp:txBody>
      <dsp:txXfrm>
        <a:off x="861553" y="1387556"/>
        <a:ext cx="5632952" cy="396345"/>
      </dsp:txXfrm>
    </dsp:sp>
    <dsp:sp modelId="{E44936F7-4D7E-45D4-87F9-047E3BFDDDEA}">
      <dsp:nvSpPr>
        <dsp:cNvPr id="0" name=""/>
        <dsp:cNvSpPr/>
      </dsp:nvSpPr>
      <dsp:spPr>
        <a:xfrm>
          <a:off x="613837" y="1338013"/>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973AFC96-E770-4FAA-A31F-6AD7D31BA1B6}">
      <dsp:nvSpPr>
        <dsp:cNvPr id="0" name=""/>
        <dsp:cNvSpPr/>
      </dsp:nvSpPr>
      <dsp:spPr>
        <a:xfrm>
          <a:off x="924354" y="1982422"/>
          <a:ext cx="5570151"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Erreichter Erfüllungsgrad der Zielsetzungen und Einzelziele.</a:t>
          </a:r>
        </a:p>
      </dsp:txBody>
      <dsp:txXfrm>
        <a:off x="924354" y="1982422"/>
        <a:ext cx="5570151" cy="396345"/>
      </dsp:txXfrm>
    </dsp:sp>
    <dsp:sp modelId="{80324B26-E988-4029-8CD9-357F8B252E65}">
      <dsp:nvSpPr>
        <dsp:cNvPr id="0" name=""/>
        <dsp:cNvSpPr/>
      </dsp:nvSpPr>
      <dsp:spPr>
        <a:xfrm>
          <a:off x="676638" y="1932879"/>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4F146AE2-3EC6-49BB-9F3D-3B7D92E7F489}">
      <dsp:nvSpPr>
        <dsp:cNvPr id="0" name=""/>
        <dsp:cNvSpPr/>
      </dsp:nvSpPr>
      <dsp:spPr>
        <a:xfrm>
          <a:off x="861553" y="2577289"/>
          <a:ext cx="5632952"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Status von Korrektur- und Vorbeugungsmaßnahmen.</a:t>
          </a:r>
        </a:p>
      </dsp:txBody>
      <dsp:txXfrm>
        <a:off x="861553" y="2577289"/>
        <a:ext cx="5632952" cy="396345"/>
      </dsp:txXfrm>
    </dsp:sp>
    <dsp:sp modelId="{009B8DF1-2A9B-4A44-A153-AB8C96099777}">
      <dsp:nvSpPr>
        <dsp:cNvPr id="0" name=""/>
        <dsp:cNvSpPr/>
      </dsp:nvSpPr>
      <dsp:spPr>
        <a:xfrm>
          <a:off x="613837" y="2527746"/>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E7228D7B-E820-477F-9726-54359BE3C2E3}">
      <dsp:nvSpPr>
        <dsp:cNvPr id="0" name=""/>
        <dsp:cNvSpPr/>
      </dsp:nvSpPr>
      <dsp:spPr>
        <a:xfrm>
          <a:off x="664863" y="3171719"/>
          <a:ext cx="5829642"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Folgemaßnahmen von früheren Bewertungen durch das Management.</a:t>
          </a:r>
          <a:endParaRPr lang="de-DE" sz="1050" b="1" kern="1200" dirty="0">
            <a:solidFill>
              <a:srgbClr val="FF0000"/>
            </a:solidFill>
          </a:endParaRPr>
        </a:p>
      </dsp:txBody>
      <dsp:txXfrm>
        <a:off x="664863" y="3171719"/>
        <a:ext cx="5829642" cy="396345"/>
      </dsp:txXfrm>
    </dsp:sp>
    <dsp:sp modelId="{D3B255CB-0ACB-447A-9B5C-887107688E9D}">
      <dsp:nvSpPr>
        <dsp:cNvPr id="0" name=""/>
        <dsp:cNvSpPr/>
      </dsp:nvSpPr>
      <dsp:spPr>
        <a:xfrm>
          <a:off x="417147" y="3122176"/>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2B2F031F-53C0-4B4F-8243-3CE804D2B426}">
      <dsp:nvSpPr>
        <dsp:cNvPr id="0" name=""/>
        <dsp:cNvSpPr/>
      </dsp:nvSpPr>
      <dsp:spPr>
        <a:xfrm>
          <a:off x="305937" y="3766586"/>
          <a:ext cx="6188568" cy="396345"/>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99" tIns="27940" rIns="27940" bIns="27940" numCol="1" spcCol="1270" anchor="ctr" anchorCtr="0">
          <a:noAutofit/>
        </a:bodyPr>
        <a:lstStyle/>
        <a:p>
          <a:pPr marL="0" lvl="0" indent="0" algn="l" defTabSz="466725">
            <a:lnSpc>
              <a:spcPct val="90000"/>
            </a:lnSpc>
            <a:spcBef>
              <a:spcPct val="0"/>
            </a:spcBef>
            <a:spcAft>
              <a:spcPct val="35000"/>
            </a:spcAft>
            <a:buNone/>
          </a:pPr>
          <a:r>
            <a:rPr lang="de-DE" sz="1050" b="1" kern="1200" dirty="0"/>
            <a:t>Sich ändernde Rahmenbedingungen (rechtliche Verpflichtungen und andere Anforderungen) + Verbesserungsvorschläge.</a:t>
          </a:r>
        </a:p>
      </dsp:txBody>
      <dsp:txXfrm>
        <a:off x="305937" y="3766586"/>
        <a:ext cx="6188568" cy="396345"/>
      </dsp:txXfrm>
    </dsp:sp>
    <dsp:sp modelId="{0FFC419A-79FA-478B-9AFB-0226504FCCC6}">
      <dsp:nvSpPr>
        <dsp:cNvPr id="0" name=""/>
        <dsp:cNvSpPr/>
      </dsp:nvSpPr>
      <dsp:spPr>
        <a:xfrm>
          <a:off x="58221" y="3717043"/>
          <a:ext cx="495431" cy="495431"/>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57E6-0BE2-4314-A567-5C4A24023DF1}">
      <dsp:nvSpPr>
        <dsp:cNvPr id="0" name=""/>
        <dsp:cNvSpPr/>
      </dsp:nvSpPr>
      <dsp:spPr>
        <a:xfrm>
          <a:off x="3327785" y="169473"/>
          <a:ext cx="2389652" cy="2389652"/>
        </a:xfrm>
        <a:prstGeom prst="pie">
          <a:avLst>
            <a:gd name="adj1" fmla="val 16200000"/>
            <a:gd name="adj2" fmla="val 0"/>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Plan</a:t>
          </a:r>
        </a:p>
        <a:p>
          <a:pPr marL="0" lvl="0" indent="0" algn="ctr" defTabSz="844550">
            <a:lnSpc>
              <a:spcPct val="90000"/>
            </a:lnSpc>
            <a:spcBef>
              <a:spcPct val="0"/>
            </a:spcBef>
            <a:spcAft>
              <a:spcPct val="35000"/>
            </a:spcAft>
            <a:buNone/>
          </a:pPr>
          <a:endParaRPr lang="de-DE" sz="1900" kern="1200" dirty="0"/>
        </a:p>
      </dsp:txBody>
      <dsp:txXfrm>
        <a:off x="4596292" y="664757"/>
        <a:ext cx="881895" cy="654309"/>
      </dsp:txXfrm>
    </dsp:sp>
    <dsp:sp modelId="{AC1321D5-6D57-4DFA-9E08-8AD49D1EC8C4}">
      <dsp:nvSpPr>
        <dsp:cNvPr id="0" name=""/>
        <dsp:cNvSpPr/>
      </dsp:nvSpPr>
      <dsp:spPr>
        <a:xfrm>
          <a:off x="3375722" y="279604"/>
          <a:ext cx="2293779" cy="2329839"/>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Do</a:t>
          </a:r>
        </a:p>
      </dsp:txBody>
      <dsp:txXfrm>
        <a:off x="4593336" y="1488624"/>
        <a:ext cx="846513" cy="637932"/>
      </dsp:txXfrm>
    </dsp:sp>
    <dsp:sp modelId="{03C918E7-6BCA-4166-B277-68EF2B8DB523}">
      <dsp:nvSpPr>
        <dsp:cNvPr id="0" name=""/>
        <dsp:cNvSpPr/>
      </dsp:nvSpPr>
      <dsp:spPr>
        <a:xfrm>
          <a:off x="3247561" y="249697"/>
          <a:ext cx="2389652" cy="2389652"/>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Check</a:t>
          </a:r>
        </a:p>
      </dsp:txBody>
      <dsp:txXfrm>
        <a:off x="3486811" y="1489756"/>
        <a:ext cx="881895" cy="654309"/>
      </dsp:txXfrm>
    </dsp:sp>
    <dsp:sp modelId="{EC28E887-3C26-4EE2-8332-E15AB408C9A1}">
      <dsp:nvSpPr>
        <dsp:cNvPr id="0" name=""/>
        <dsp:cNvSpPr/>
      </dsp:nvSpPr>
      <dsp:spPr>
        <a:xfrm>
          <a:off x="3247561" y="169473"/>
          <a:ext cx="2389652" cy="2389652"/>
        </a:xfrm>
        <a:prstGeom prst="pie">
          <a:avLst>
            <a:gd name="adj1" fmla="val 10800000"/>
            <a:gd name="adj2" fmla="val 16200000"/>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Act</a:t>
          </a:r>
        </a:p>
        <a:p>
          <a:pPr marL="0" lvl="0" indent="0" algn="ctr" defTabSz="844550">
            <a:lnSpc>
              <a:spcPct val="90000"/>
            </a:lnSpc>
            <a:spcBef>
              <a:spcPct val="0"/>
            </a:spcBef>
            <a:spcAft>
              <a:spcPct val="35000"/>
            </a:spcAft>
            <a:buNone/>
          </a:pPr>
          <a:endParaRPr lang="de-DE" sz="1900" kern="1200" dirty="0"/>
        </a:p>
      </dsp:txBody>
      <dsp:txXfrm>
        <a:off x="3486811" y="664757"/>
        <a:ext cx="881895" cy="654309"/>
      </dsp:txXfrm>
    </dsp:sp>
    <dsp:sp modelId="{C4856082-4644-4788-BCB1-D093A28F0603}">
      <dsp:nvSpPr>
        <dsp:cNvPr id="0" name=""/>
        <dsp:cNvSpPr/>
      </dsp:nvSpPr>
      <dsp:spPr>
        <a:xfrm>
          <a:off x="3179855" y="21543"/>
          <a:ext cx="2685513" cy="2685513"/>
        </a:xfrm>
        <a:prstGeom prst="circularArrow">
          <a:avLst>
            <a:gd name="adj1" fmla="val 5085"/>
            <a:gd name="adj2" fmla="val 327528"/>
            <a:gd name="adj3" fmla="val 21272472"/>
            <a:gd name="adj4" fmla="val 162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0A6B7B0E-4F2E-4F4A-9D80-164683E9D2CD}">
      <dsp:nvSpPr>
        <dsp:cNvPr id="0" name=""/>
        <dsp:cNvSpPr/>
      </dsp:nvSpPr>
      <dsp:spPr>
        <a:xfrm>
          <a:off x="3180577" y="102217"/>
          <a:ext cx="2685513" cy="2685513"/>
        </a:xfrm>
        <a:prstGeom prst="circularArrow">
          <a:avLst>
            <a:gd name="adj1" fmla="val 5085"/>
            <a:gd name="adj2" fmla="val 327528"/>
            <a:gd name="adj3" fmla="val 5072472"/>
            <a:gd name="adj4" fmla="val 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1C0411BA-7CA4-4945-A7E5-20D5EDE5BE0B}">
      <dsp:nvSpPr>
        <dsp:cNvPr id="0" name=""/>
        <dsp:cNvSpPr/>
      </dsp:nvSpPr>
      <dsp:spPr>
        <a:xfrm>
          <a:off x="3099631" y="101767"/>
          <a:ext cx="2685513" cy="2685513"/>
        </a:xfrm>
        <a:prstGeom prst="circularArrow">
          <a:avLst>
            <a:gd name="adj1" fmla="val 5085"/>
            <a:gd name="adj2" fmla="val 327528"/>
            <a:gd name="adj3" fmla="val 10472472"/>
            <a:gd name="adj4" fmla="val 54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41AEA1F5-73BC-43B4-817B-E4FE20ADF0FF}">
      <dsp:nvSpPr>
        <dsp:cNvPr id="0" name=""/>
        <dsp:cNvSpPr/>
      </dsp:nvSpPr>
      <dsp:spPr>
        <a:xfrm>
          <a:off x="3099631" y="21543"/>
          <a:ext cx="2685513" cy="2685513"/>
        </a:xfrm>
        <a:prstGeom prst="circularArrow">
          <a:avLst>
            <a:gd name="adj1" fmla="val 5085"/>
            <a:gd name="adj2" fmla="val 327528"/>
            <a:gd name="adj3" fmla="val 15872472"/>
            <a:gd name="adj4" fmla="val 108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6B7EC-7294-48CE-96D6-160AF65CC61C}">
      <dsp:nvSpPr>
        <dsp:cNvPr id="0" name=""/>
        <dsp:cNvSpPr/>
      </dsp:nvSpPr>
      <dsp:spPr>
        <a:xfrm>
          <a:off x="-5315057" y="-814356"/>
          <a:ext cx="6331945" cy="6331945"/>
        </a:xfrm>
        <a:prstGeom prst="blockArc">
          <a:avLst>
            <a:gd name="adj1" fmla="val 18900000"/>
            <a:gd name="adj2" fmla="val 2700000"/>
            <a:gd name="adj3" fmla="val 34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8299A-0071-4126-83FB-DDCC96F674DE}">
      <dsp:nvSpPr>
        <dsp:cNvPr id="0" name=""/>
        <dsp:cNvSpPr/>
      </dsp:nvSpPr>
      <dsp:spPr>
        <a:xfrm>
          <a:off x="329931" y="213808"/>
          <a:ext cx="5903528"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Klimastrategie der Organisation</a:t>
          </a:r>
          <a:r>
            <a:rPr lang="de-DE" sz="900" kern="1200" dirty="0"/>
            <a:t>. </a:t>
          </a:r>
        </a:p>
      </dsp:txBody>
      <dsp:txXfrm>
        <a:off x="329931" y="213808"/>
        <a:ext cx="5903528" cy="427429"/>
      </dsp:txXfrm>
    </dsp:sp>
    <dsp:sp modelId="{CC4FE077-5F1A-45DE-BC61-24C6E428D6B5}">
      <dsp:nvSpPr>
        <dsp:cNvPr id="0" name=""/>
        <dsp:cNvSpPr/>
      </dsp:nvSpPr>
      <dsp:spPr>
        <a:xfrm>
          <a:off x="62788" y="160380"/>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87938743-7ABA-410D-AD3F-BBD0582FBE7E}">
      <dsp:nvSpPr>
        <dsp:cNvPr id="0" name=""/>
        <dsp:cNvSpPr/>
      </dsp:nvSpPr>
      <dsp:spPr>
        <a:xfrm>
          <a:off x="717007" y="855329"/>
          <a:ext cx="5516451"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Klimaziele und -Maßnahmen: Beschreibung der  Klimaziele sowie der gewählten Handlungsschwerpunkte und Herausforderungen</a:t>
          </a:r>
          <a:r>
            <a:rPr lang="de-DE" sz="900" kern="1200" dirty="0"/>
            <a:t>. </a:t>
          </a:r>
        </a:p>
      </dsp:txBody>
      <dsp:txXfrm>
        <a:off x="717007" y="855329"/>
        <a:ext cx="5516451" cy="427429"/>
      </dsp:txXfrm>
    </dsp:sp>
    <dsp:sp modelId="{4BF5E144-C945-43E2-AA34-3D3C67B0638E}">
      <dsp:nvSpPr>
        <dsp:cNvPr id="0" name=""/>
        <dsp:cNvSpPr/>
      </dsp:nvSpPr>
      <dsp:spPr>
        <a:xfrm>
          <a:off x="449864" y="801901"/>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F7EE7FD0-A430-4148-BD50-15291A373645}">
      <dsp:nvSpPr>
        <dsp:cNvPr id="0" name=""/>
        <dsp:cNvSpPr/>
      </dsp:nvSpPr>
      <dsp:spPr>
        <a:xfrm>
          <a:off x="929123" y="1496380"/>
          <a:ext cx="5304336"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Klimainduzierte Risiken und Chancen mit Bezug zur Geschäftstätigkeit der Organisation.</a:t>
          </a:r>
        </a:p>
      </dsp:txBody>
      <dsp:txXfrm>
        <a:off x="929123" y="1496380"/>
        <a:ext cx="5304336" cy="427429"/>
      </dsp:txXfrm>
    </dsp:sp>
    <dsp:sp modelId="{E44936F7-4D7E-45D4-87F9-047E3BFDDDEA}">
      <dsp:nvSpPr>
        <dsp:cNvPr id="0" name=""/>
        <dsp:cNvSpPr/>
      </dsp:nvSpPr>
      <dsp:spPr>
        <a:xfrm>
          <a:off x="661980" y="1442951"/>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973AFC96-E770-4FAA-A31F-6AD7D31BA1B6}">
      <dsp:nvSpPr>
        <dsp:cNvPr id="0" name=""/>
        <dsp:cNvSpPr/>
      </dsp:nvSpPr>
      <dsp:spPr>
        <a:xfrm>
          <a:off x="996850" y="2137901"/>
          <a:ext cx="5236609"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Umgang mit den Risiken und Chancen sowie die Rolle der obersten Leitung. </a:t>
          </a:r>
        </a:p>
      </dsp:txBody>
      <dsp:txXfrm>
        <a:off x="996850" y="2137901"/>
        <a:ext cx="5236609" cy="427429"/>
      </dsp:txXfrm>
    </dsp:sp>
    <dsp:sp modelId="{80324B26-E988-4029-8CD9-357F8B252E65}">
      <dsp:nvSpPr>
        <dsp:cNvPr id="0" name=""/>
        <dsp:cNvSpPr/>
      </dsp:nvSpPr>
      <dsp:spPr>
        <a:xfrm>
          <a:off x="729706" y="2084472"/>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4F146AE2-3EC6-49BB-9F3D-3B7D92E7F489}">
      <dsp:nvSpPr>
        <dsp:cNvPr id="0" name=""/>
        <dsp:cNvSpPr/>
      </dsp:nvSpPr>
      <dsp:spPr>
        <a:xfrm>
          <a:off x="929123" y="2779422"/>
          <a:ext cx="5304336"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Prozesse zur Bestimmung, Bewertung und Steuerung klimabezogener Risiken und Chancen. </a:t>
          </a:r>
        </a:p>
      </dsp:txBody>
      <dsp:txXfrm>
        <a:off x="929123" y="2779422"/>
        <a:ext cx="5304336" cy="427429"/>
      </dsp:txXfrm>
    </dsp:sp>
    <dsp:sp modelId="{009B8DF1-2A9B-4A44-A153-AB8C96099777}">
      <dsp:nvSpPr>
        <dsp:cNvPr id="0" name=""/>
        <dsp:cNvSpPr/>
      </dsp:nvSpPr>
      <dsp:spPr>
        <a:xfrm>
          <a:off x="661980" y="2725993"/>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E7228D7B-E820-477F-9726-54359BE3C2E3}">
      <dsp:nvSpPr>
        <dsp:cNvPr id="0" name=""/>
        <dsp:cNvSpPr/>
      </dsp:nvSpPr>
      <dsp:spPr>
        <a:xfrm>
          <a:off x="717007" y="3420473"/>
          <a:ext cx="5516451"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THG-Bilanz nach GHG Protocol (Scope-1 bis -3): Quantitative und qualitative Darstellung der THG-Emissionen sowie der Veränderungen gegenüber den Vorjahren.</a:t>
          </a:r>
          <a:endParaRPr lang="de-DE" sz="900" b="1" kern="1200" dirty="0">
            <a:solidFill>
              <a:srgbClr val="FF0000"/>
            </a:solidFill>
          </a:endParaRPr>
        </a:p>
      </dsp:txBody>
      <dsp:txXfrm>
        <a:off x="717007" y="3420473"/>
        <a:ext cx="5516451" cy="427429"/>
      </dsp:txXfrm>
    </dsp:sp>
    <dsp:sp modelId="{D3B255CB-0ACB-447A-9B5C-887107688E9D}">
      <dsp:nvSpPr>
        <dsp:cNvPr id="0" name=""/>
        <dsp:cNvSpPr/>
      </dsp:nvSpPr>
      <dsp:spPr>
        <a:xfrm>
          <a:off x="449864" y="3367044"/>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 modelId="{2B2F031F-53C0-4B4F-8243-3CE804D2B426}">
      <dsp:nvSpPr>
        <dsp:cNvPr id="0" name=""/>
        <dsp:cNvSpPr/>
      </dsp:nvSpPr>
      <dsp:spPr>
        <a:xfrm>
          <a:off x="329931" y="4061994"/>
          <a:ext cx="5903528" cy="427429"/>
        </a:xfrm>
        <a:prstGeom prst="rect">
          <a:avLst/>
        </a:prstGeom>
        <a:solidFill>
          <a:srgbClr val="3B687F"/>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272" tIns="22860" rIns="22860" bIns="22860" numCol="1" spcCol="1270" anchor="ctr" anchorCtr="0">
          <a:noAutofit/>
        </a:bodyPr>
        <a:lstStyle/>
        <a:p>
          <a:pPr marL="0" lvl="0" indent="0" algn="l" defTabSz="400050">
            <a:lnSpc>
              <a:spcPct val="90000"/>
            </a:lnSpc>
            <a:spcBef>
              <a:spcPct val="0"/>
            </a:spcBef>
            <a:spcAft>
              <a:spcPct val="35000"/>
            </a:spcAft>
            <a:buNone/>
          </a:pPr>
          <a:r>
            <a:rPr lang="de-DE" sz="900" b="1" kern="1200" dirty="0"/>
            <a:t>Kompensation (falls vorhanden): Transparente Darstellung der Klimaschutzprojekte, der verwendeten Projektgutschriften sowie der allgemeinen Vorgehensweise zur Kompensation.</a:t>
          </a:r>
        </a:p>
      </dsp:txBody>
      <dsp:txXfrm>
        <a:off x="329931" y="4061994"/>
        <a:ext cx="5903528" cy="427429"/>
      </dsp:txXfrm>
    </dsp:sp>
    <dsp:sp modelId="{0FFC419A-79FA-478B-9AFB-0226504FCCC6}">
      <dsp:nvSpPr>
        <dsp:cNvPr id="0" name=""/>
        <dsp:cNvSpPr/>
      </dsp:nvSpPr>
      <dsp:spPr>
        <a:xfrm>
          <a:off x="62788" y="4008565"/>
          <a:ext cx="534287" cy="534287"/>
        </a:xfrm>
        <a:prstGeom prst="ellipse">
          <a:avLst/>
        </a:prstGeom>
        <a:solidFill>
          <a:schemeClr val="lt1">
            <a:hueOff val="0"/>
            <a:satOff val="0"/>
            <a:lumOff val="0"/>
            <a:alphaOff val="0"/>
          </a:schemeClr>
        </a:solidFill>
        <a:ln w="25400" cap="flat" cmpd="sng" algn="ctr">
          <a:solidFill>
            <a:srgbClr val="90ABBE"/>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57E6-0BE2-4314-A567-5C4A24023DF1}">
      <dsp:nvSpPr>
        <dsp:cNvPr id="0" name=""/>
        <dsp:cNvSpPr/>
      </dsp:nvSpPr>
      <dsp:spPr>
        <a:xfrm>
          <a:off x="2917706" y="195134"/>
          <a:ext cx="2716735" cy="2716735"/>
        </a:xfrm>
        <a:prstGeom prst="pie">
          <a:avLst>
            <a:gd name="adj1" fmla="val 16200000"/>
            <a:gd name="adj2" fmla="val 0"/>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Plan</a:t>
          </a:r>
        </a:p>
        <a:p>
          <a:pPr marL="0" lvl="0" indent="0" algn="ctr" defTabSz="933450">
            <a:lnSpc>
              <a:spcPct val="90000"/>
            </a:lnSpc>
            <a:spcBef>
              <a:spcPct val="0"/>
            </a:spcBef>
            <a:spcAft>
              <a:spcPct val="35000"/>
            </a:spcAft>
            <a:buNone/>
          </a:pPr>
          <a:endParaRPr lang="de-DE" sz="2100" kern="1200" dirty="0"/>
        </a:p>
      </dsp:txBody>
      <dsp:txXfrm>
        <a:off x="4359840" y="758210"/>
        <a:ext cx="1002604" cy="743868"/>
      </dsp:txXfrm>
    </dsp:sp>
    <dsp:sp modelId="{AC1321D5-6D57-4DFA-9E08-8AD49D1EC8C4}">
      <dsp:nvSpPr>
        <dsp:cNvPr id="0" name=""/>
        <dsp:cNvSpPr/>
      </dsp:nvSpPr>
      <dsp:spPr>
        <a:xfrm>
          <a:off x="2972204" y="320339"/>
          <a:ext cx="2607740" cy="2648735"/>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Do</a:t>
          </a:r>
        </a:p>
      </dsp:txBody>
      <dsp:txXfrm>
        <a:off x="4356479" y="1694843"/>
        <a:ext cx="962380" cy="725249"/>
      </dsp:txXfrm>
    </dsp:sp>
    <dsp:sp modelId="{03C918E7-6BCA-4166-B277-68EF2B8DB523}">
      <dsp:nvSpPr>
        <dsp:cNvPr id="0" name=""/>
        <dsp:cNvSpPr/>
      </dsp:nvSpPr>
      <dsp:spPr>
        <a:xfrm>
          <a:off x="2826501" y="286339"/>
          <a:ext cx="2716735" cy="2716735"/>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Check</a:t>
          </a:r>
        </a:p>
      </dsp:txBody>
      <dsp:txXfrm>
        <a:off x="3098498" y="1696130"/>
        <a:ext cx="1002604" cy="743868"/>
      </dsp:txXfrm>
    </dsp:sp>
    <dsp:sp modelId="{EC28E887-3C26-4EE2-8332-E15AB408C9A1}">
      <dsp:nvSpPr>
        <dsp:cNvPr id="0" name=""/>
        <dsp:cNvSpPr/>
      </dsp:nvSpPr>
      <dsp:spPr>
        <a:xfrm>
          <a:off x="2826501" y="195134"/>
          <a:ext cx="2716735" cy="2716735"/>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Act</a:t>
          </a:r>
        </a:p>
        <a:p>
          <a:pPr marL="0" lvl="0" indent="0" algn="ctr" defTabSz="933450">
            <a:lnSpc>
              <a:spcPct val="90000"/>
            </a:lnSpc>
            <a:spcBef>
              <a:spcPct val="0"/>
            </a:spcBef>
            <a:spcAft>
              <a:spcPct val="35000"/>
            </a:spcAft>
            <a:buNone/>
          </a:pPr>
          <a:endParaRPr lang="de-DE" sz="2100" kern="1200" dirty="0"/>
        </a:p>
      </dsp:txBody>
      <dsp:txXfrm>
        <a:off x="3098498" y="758210"/>
        <a:ext cx="1002604" cy="743868"/>
      </dsp:txXfrm>
    </dsp:sp>
    <dsp:sp modelId="{C4856082-4644-4788-BCB1-D093A28F0603}">
      <dsp:nvSpPr>
        <dsp:cNvPr id="0" name=""/>
        <dsp:cNvSpPr/>
      </dsp:nvSpPr>
      <dsp:spPr>
        <a:xfrm>
          <a:off x="2749527" y="26955"/>
          <a:ext cx="3053093" cy="3053093"/>
        </a:xfrm>
        <a:prstGeom prst="circularArrow">
          <a:avLst>
            <a:gd name="adj1" fmla="val 5085"/>
            <a:gd name="adj2" fmla="val 327528"/>
            <a:gd name="adj3" fmla="val 21272472"/>
            <a:gd name="adj4" fmla="val 162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0A6B7B0E-4F2E-4F4A-9D80-164683E9D2CD}">
      <dsp:nvSpPr>
        <dsp:cNvPr id="0" name=""/>
        <dsp:cNvSpPr/>
      </dsp:nvSpPr>
      <dsp:spPr>
        <a:xfrm>
          <a:off x="2750249" y="118610"/>
          <a:ext cx="3053093" cy="3053093"/>
        </a:xfrm>
        <a:prstGeom prst="circularArrow">
          <a:avLst>
            <a:gd name="adj1" fmla="val 5085"/>
            <a:gd name="adj2" fmla="val 327528"/>
            <a:gd name="adj3" fmla="val 5072472"/>
            <a:gd name="adj4" fmla="val 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1C0411BA-7CA4-4945-A7E5-20D5EDE5BE0B}">
      <dsp:nvSpPr>
        <dsp:cNvPr id="0" name=""/>
        <dsp:cNvSpPr/>
      </dsp:nvSpPr>
      <dsp:spPr>
        <a:xfrm>
          <a:off x="2658323" y="118160"/>
          <a:ext cx="3053093" cy="3053093"/>
        </a:xfrm>
        <a:prstGeom prst="circularArrow">
          <a:avLst>
            <a:gd name="adj1" fmla="val 5085"/>
            <a:gd name="adj2" fmla="val 327528"/>
            <a:gd name="adj3" fmla="val 10472472"/>
            <a:gd name="adj4" fmla="val 54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41AEA1F5-73BC-43B4-817B-E4FE20ADF0FF}">
      <dsp:nvSpPr>
        <dsp:cNvPr id="0" name=""/>
        <dsp:cNvSpPr/>
      </dsp:nvSpPr>
      <dsp:spPr>
        <a:xfrm>
          <a:off x="2658323" y="26955"/>
          <a:ext cx="3053093" cy="3053093"/>
        </a:xfrm>
        <a:prstGeom prst="circularArrow">
          <a:avLst>
            <a:gd name="adj1" fmla="val 5085"/>
            <a:gd name="adj2" fmla="val 327528"/>
            <a:gd name="adj3" fmla="val 15872472"/>
            <a:gd name="adj4" fmla="val 108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57E6-0BE2-4314-A567-5C4A24023DF1}">
      <dsp:nvSpPr>
        <dsp:cNvPr id="0" name=""/>
        <dsp:cNvSpPr/>
      </dsp:nvSpPr>
      <dsp:spPr>
        <a:xfrm>
          <a:off x="2507018" y="180017"/>
          <a:ext cx="2524053" cy="2524053"/>
        </a:xfrm>
        <a:prstGeom prst="pie">
          <a:avLst>
            <a:gd name="adj1" fmla="val 16200000"/>
            <a:gd name="adj2" fmla="val 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Plan</a:t>
          </a:r>
        </a:p>
        <a:p>
          <a:pPr marL="0" lvl="0" indent="0" algn="ctr" defTabSz="889000">
            <a:lnSpc>
              <a:spcPct val="90000"/>
            </a:lnSpc>
            <a:spcBef>
              <a:spcPct val="0"/>
            </a:spcBef>
            <a:spcAft>
              <a:spcPct val="35000"/>
            </a:spcAft>
            <a:buNone/>
          </a:pPr>
          <a:endParaRPr lang="de-DE" sz="2000" kern="1200" dirty="0"/>
        </a:p>
      </dsp:txBody>
      <dsp:txXfrm>
        <a:off x="3846869" y="703157"/>
        <a:ext cx="931495" cy="691109"/>
      </dsp:txXfrm>
    </dsp:sp>
    <dsp:sp modelId="{AC1321D5-6D57-4DFA-9E08-8AD49D1EC8C4}">
      <dsp:nvSpPr>
        <dsp:cNvPr id="0" name=""/>
        <dsp:cNvSpPr/>
      </dsp:nvSpPr>
      <dsp:spPr>
        <a:xfrm>
          <a:off x="2557650" y="296342"/>
          <a:ext cx="2422787" cy="2460875"/>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Do</a:t>
          </a:r>
        </a:p>
      </dsp:txBody>
      <dsp:txXfrm>
        <a:off x="3843747" y="1573361"/>
        <a:ext cx="894124" cy="673811"/>
      </dsp:txXfrm>
    </dsp:sp>
    <dsp:sp modelId="{03C918E7-6BCA-4166-B277-68EF2B8DB523}">
      <dsp:nvSpPr>
        <dsp:cNvPr id="0" name=""/>
        <dsp:cNvSpPr/>
      </dsp:nvSpPr>
      <dsp:spPr>
        <a:xfrm>
          <a:off x="2422281" y="264754"/>
          <a:ext cx="2524053" cy="2524053"/>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Check</a:t>
          </a:r>
        </a:p>
      </dsp:txBody>
      <dsp:txXfrm>
        <a:off x="2674987" y="1574557"/>
        <a:ext cx="931495" cy="691109"/>
      </dsp:txXfrm>
    </dsp:sp>
    <dsp:sp modelId="{EC28E887-3C26-4EE2-8332-E15AB408C9A1}">
      <dsp:nvSpPr>
        <dsp:cNvPr id="0" name=""/>
        <dsp:cNvSpPr/>
      </dsp:nvSpPr>
      <dsp:spPr>
        <a:xfrm>
          <a:off x="2422281" y="180017"/>
          <a:ext cx="2524053" cy="2524053"/>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Act</a:t>
          </a:r>
        </a:p>
        <a:p>
          <a:pPr marL="0" lvl="0" indent="0" algn="ctr" defTabSz="889000">
            <a:lnSpc>
              <a:spcPct val="90000"/>
            </a:lnSpc>
            <a:spcBef>
              <a:spcPct val="0"/>
            </a:spcBef>
            <a:spcAft>
              <a:spcPct val="35000"/>
            </a:spcAft>
            <a:buNone/>
          </a:pPr>
          <a:endParaRPr lang="de-DE" sz="2000" kern="1200" dirty="0"/>
        </a:p>
      </dsp:txBody>
      <dsp:txXfrm>
        <a:off x="2674987" y="703157"/>
        <a:ext cx="931495" cy="691109"/>
      </dsp:txXfrm>
    </dsp:sp>
    <dsp:sp modelId="{C4856082-4644-4788-BCB1-D093A28F0603}">
      <dsp:nvSpPr>
        <dsp:cNvPr id="0" name=""/>
        <dsp:cNvSpPr/>
      </dsp:nvSpPr>
      <dsp:spPr>
        <a:xfrm>
          <a:off x="2350767" y="23767"/>
          <a:ext cx="2836554" cy="2836554"/>
        </a:xfrm>
        <a:prstGeom prst="circularArrow">
          <a:avLst>
            <a:gd name="adj1" fmla="val 5085"/>
            <a:gd name="adj2" fmla="val 327528"/>
            <a:gd name="adj3" fmla="val 21272472"/>
            <a:gd name="adj4" fmla="val 162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0A6B7B0E-4F2E-4F4A-9D80-164683E9D2CD}">
      <dsp:nvSpPr>
        <dsp:cNvPr id="0" name=""/>
        <dsp:cNvSpPr/>
      </dsp:nvSpPr>
      <dsp:spPr>
        <a:xfrm>
          <a:off x="2351489" y="108953"/>
          <a:ext cx="2836554" cy="2836554"/>
        </a:xfrm>
        <a:prstGeom prst="circularArrow">
          <a:avLst>
            <a:gd name="adj1" fmla="val 5085"/>
            <a:gd name="adj2" fmla="val 327528"/>
            <a:gd name="adj3" fmla="val 5072472"/>
            <a:gd name="adj4" fmla="val 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1C0411BA-7CA4-4945-A7E5-20D5EDE5BE0B}">
      <dsp:nvSpPr>
        <dsp:cNvPr id="0" name=""/>
        <dsp:cNvSpPr/>
      </dsp:nvSpPr>
      <dsp:spPr>
        <a:xfrm>
          <a:off x="2266031" y="108503"/>
          <a:ext cx="2836554" cy="2836554"/>
        </a:xfrm>
        <a:prstGeom prst="circularArrow">
          <a:avLst>
            <a:gd name="adj1" fmla="val 5085"/>
            <a:gd name="adj2" fmla="val 327528"/>
            <a:gd name="adj3" fmla="val 10472472"/>
            <a:gd name="adj4" fmla="val 54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41AEA1F5-73BC-43B4-817B-E4FE20ADF0FF}">
      <dsp:nvSpPr>
        <dsp:cNvPr id="0" name=""/>
        <dsp:cNvSpPr/>
      </dsp:nvSpPr>
      <dsp:spPr>
        <a:xfrm>
          <a:off x="2266031" y="23767"/>
          <a:ext cx="2836554" cy="2836554"/>
        </a:xfrm>
        <a:prstGeom prst="circularArrow">
          <a:avLst>
            <a:gd name="adj1" fmla="val 5085"/>
            <a:gd name="adj2" fmla="val 327528"/>
            <a:gd name="adj3" fmla="val 15872472"/>
            <a:gd name="adj4" fmla="val 108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57E6-0BE2-4314-A567-5C4A24023DF1}">
      <dsp:nvSpPr>
        <dsp:cNvPr id="0" name=""/>
        <dsp:cNvSpPr/>
      </dsp:nvSpPr>
      <dsp:spPr>
        <a:xfrm>
          <a:off x="3280765" y="174444"/>
          <a:ext cx="2453005" cy="2453005"/>
        </a:xfrm>
        <a:prstGeom prst="pie">
          <a:avLst>
            <a:gd name="adj1" fmla="val 16200000"/>
            <a:gd name="adj2" fmla="val 0"/>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Plan</a:t>
          </a:r>
        </a:p>
        <a:p>
          <a:pPr marL="0" lvl="0" indent="0" algn="ctr" defTabSz="844550">
            <a:lnSpc>
              <a:spcPct val="90000"/>
            </a:lnSpc>
            <a:spcBef>
              <a:spcPct val="0"/>
            </a:spcBef>
            <a:spcAft>
              <a:spcPct val="35000"/>
            </a:spcAft>
            <a:buNone/>
          </a:pPr>
          <a:endParaRPr lang="de-DE" sz="1900" kern="1200" dirty="0"/>
        </a:p>
      </dsp:txBody>
      <dsp:txXfrm>
        <a:off x="4582902" y="682858"/>
        <a:ext cx="905275" cy="671656"/>
      </dsp:txXfrm>
    </dsp:sp>
    <dsp:sp modelId="{AC1321D5-6D57-4DFA-9E08-8AD49D1EC8C4}">
      <dsp:nvSpPr>
        <dsp:cNvPr id="0" name=""/>
        <dsp:cNvSpPr/>
      </dsp:nvSpPr>
      <dsp:spPr>
        <a:xfrm>
          <a:off x="3329972" y="287494"/>
          <a:ext cx="2354591" cy="2391607"/>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Do</a:t>
          </a:r>
        </a:p>
      </dsp:txBody>
      <dsp:txXfrm>
        <a:off x="4579867" y="1528567"/>
        <a:ext cx="868956" cy="654844"/>
      </dsp:txXfrm>
    </dsp:sp>
    <dsp:sp modelId="{03C918E7-6BCA-4166-B277-68EF2B8DB523}">
      <dsp:nvSpPr>
        <dsp:cNvPr id="0" name=""/>
        <dsp:cNvSpPr/>
      </dsp:nvSpPr>
      <dsp:spPr>
        <a:xfrm>
          <a:off x="3198414" y="256795"/>
          <a:ext cx="2453005" cy="2453005"/>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Check</a:t>
          </a:r>
        </a:p>
      </dsp:txBody>
      <dsp:txXfrm>
        <a:off x="3444006" y="1529729"/>
        <a:ext cx="905275" cy="671656"/>
      </dsp:txXfrm>
    </dsp:sp>
    <dsp:sp modelId="{EC28E887-3C26-4EE2-8332-E15AB408C9A1}">
      <dsp:nvSpPr>
        <dsp:cNvPr id="0" name=""/>
        <dsp:cNvSpPr/>
      </dsp:nvSpPr>
      <dsp:spPr>
        <a:xfrm>
          <a:off x="3198414" y="174444"/>
          <a:ext cx="2453005" cy="2453005"/>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t>Act</a:t>
          </a:r>
        </a:p>
        <a:p>
          <a:pPr marL="0" lvl="0" indent="0" algn="ctr" defTabSz="844550">
            <a:lnSpc>
              <a:spcPct val="90000"/>
            </a:lnSpc>
            <a:spcBef>
              <a:spcPct val="0"/>
            </a:spcBef>
            <a:spcAft>
              <a:spcPct val="35000"/>
            </a:spcAft>
            <a:buNone/>
          </a:pPr>
          <a:endParaRPr lang="de-DE" sz="1900" kern="1200" dirty="0"/>
        </a:p>
      </dsp:txBody>
      <dsp:txXfrm>
        <a:off x="3444006" y="682858"/>
        <a:ext cx="905275" cy="671656"/>
      </dsp:txXfrm>
    </dsp:sp>
    <dsp:sp modelId="{C4856082-4644-4788-BCB1-D093A28F0603}">
      <dsp:nvSpPr>
        <dsp:cNvPr id="0" name=""/>
        <dsp:cNvSpPr/>
      </dsp:nvSpPr>
      <dsp:spPr>
        <a:xfrm>
          <a:off x="3128912" y="22591"/>
          <a:ext cx="2756711" cy="2756711"/>
        </a:xfrm>
        <a:prstGeom prst="circularArrow">
          <a:avLst>
            <a:gd name="adj1" fmla="val 5085"/>
            <a:gd name="adj2" fmla="val 327528"/>
            <a:gd name="adj3" fmla="val 21272472"/>
            <a:gd name="adj4" fmla="val 162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0A6B7B0E-4F2E-4F4A-9D80-164683E9D2CD}">
      <dsp:nvSpPr>
        <dsp:cNvPr id="0" name=""/>
        <dsp:cNvSpPr/>
      </dsp:nvSpPr>
      <dsp:spPr>
        <a:xfrm>
          <a:off x="3129634" y="105392"/>
          <a:ext cx="2756711" cy="2756711"/>
        </a:xfrm>
        <a:prstGeom prst="circularArrow">
          <a:avLst>
            <a:gd name="adj1" fmla="val 5085"/>
            <a:gd name="adj2" fmla="val 327528"/>
            <a:gd name="adj3" fmla="val 5072472"/>
            <a:gd name="adj4" fmla="val 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1C0411BA-7CA4-4945-A7E5-20D5EDE5BE0B}">
      <dsp:nvSpPr>
        <dsp:cNvPr id="0" name=""/>
        <dsp:cNvSpPr/>
      </dsp:nvSpPr>
      <dsp:spPr>
        <a:xfrm>
          <a:off x="3046561" y="104942"/>
          <a:ext cx="2756711" cy="2756711"/>
        </a:xfrm>
        <a:prstGeom prst="circularArrow">
          <a:avLst>
            <a:gd name="adj1" fmla="val 5085"/>
            <a:gd name="adj2" fmla="val 327528"/>
            <a:gd name="adj3" fmla="val 10472472"/>
            <a:gd name="adj4" fmla="val 54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41AEA1F5-73BC-43B4-817B-E4FE20ADF0FF}">
      <dsp:nvSpPr>
        <dsp:cNvPr id="0" name=""/>
        <dsp:cNvSpPr/>
      </dsp:nvSpPr>
      <dsp:spPr>
        <a:xfrm>
          <a:off x="3046561" y="22591"/>
          <a:ext cx="2756711" cy="2756711"/>
        </a:xfrm>
        <a:prstGeom prst="circularArrow">
          <a:avLst>
            <a:gd name="adj1" fmla="val 5085"/>
            <a:gd name="adj2" fmla="val 327528"/>
            <a:gd name="adj3" fmla="val 15872472"/>
            <a:gd name="adj4" fmla="val 108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3C539-4E4A-42CA-B303-411D9EEEB783}">
      <dsp:nvSpPr>
        <dsp:cNvPr id="0" name=""/>
        <dsp:cNvSpPr/>
      </dsp:nvSpPr>
      <dsp:spPr>
        <a:xfrm>
          <a:off x="3071622" y="1293846"/>
          <a:ext cx="307061" cy="1003151"/>
        </a:xfrm>
        <a:custGeom>
          <a:avLst/>
          <a:gdLst/>
          <a:ahLst/>
          <a:cxnLst/>
          <a:rect l="0" t="0" r="0" b="0"/>
          <a:pathLst>
            <a:path>
              <a:moveTo>
                <a:pt x="307061" y="0"/>
              </a:moveTo>
              <a:lnTo>
                <a:pt x="307061" y="1003151"/>
              </a:lnTo>
              <a:lnTo>
                <a:pt x="0" y="1003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153452-F8AC-4C4A-9D97-45DACDEC6F32}">
      <dsp:nvSpPr>
        <dsp:cNvPr id="0" name=""/>
        <dsp:cNvSpPr/>
      </dsp:nvSpPr>
      <dsp:spPr>
        <a:xfrm>
          <a:off x="3378683" y="1293846"/>
          <a:ext cx="2411802" cy="2006303"/>
        </a:xfrm>
        <a:custGeom>
          <a:avLst/>
          <a:gdLst/>
          <a:ahLst/>
          <a:cxnLst/>
          <a:rect l="0" t="0" r="0" b="0"/>
          <a:pathLst>
            <a:path>
              <a:moveTo>
                <a:pt x="0" y="0"/>
              </a:moveTo>
              <a:lnTo>
                <a:pt x="0" y="1789126"/>
              </a:lnTo>
              <a:lnTo>
                <a:pt x="2411802" y="1789126"/>
              </a:lnTo>
              <a:lnTo>
                <a:pt x="2411802" y="2006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7BAB5-3ACD-4FFA-98CE-FCBED81DD1B2}">
      <dsp:nvSpPr>
        <dsp:cNvPr id="0" name=""/>
        <dsp:cNvSpPr/>
      </dsp:nvSpPr>
      <dsp:spPr>
        <a:xfrm>
          <a:off x="3332963" y="1293846"/>
          <a:ext cx="91440" cy="2006303"/>
        </a:xfrm>
        <a:custGeom>
          <a:avLst/>
          <a:gdLst/>
          <a:ahLst/>
          <a:cxnLst/>
          <a:rect l="0" t="0" r="0" b="0"/>
          <a:pathLst>
            <a:path>
              <a:moveTo>
                <a:pt x="45720" y="0"/>
              </a:moveTo>
              <a:lnTo>
                <a:pt x="45720" y="2006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A9DFF-62AA-468C-923E-7C35AA1135A2}">
      <dsp:nvSpPr>
        <dsp:cNvPr id="0" name=""/>
        <dsp:cNvSpPr/>
      </dsp:nvSpPr>
      <dsp:spPr>
        <a:xfrm>
          <a:off x="966881" y="1293846"/>
          <a:ext cx="2411802" cy="2006303"/>
        </a:xfrm>
        <a:custGeom>
          <a:avLst/>
          <a:gdLst/>
          <a:ahLst/>
          <a:cxnLst/>
          <a:rect l="0" t="0" r="0" b="0"/>
          <a:pathLst>
            <a:path>
              <a:moveTo>
                <a:pt x="2411802" y="0"/>
              </a:moveTo>
              <a:lnTo>
                <a:pt x="2411802" y="1789126"/>
              </a:lnTo>
              <a:lnTo>
                <a:pt x="0" y="1789126"/>
              </a:lnTo>
              <a:lnTo>
                <a:pt x="0" y="2006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27800-3BFC-4196-A176-19960DA730CD}">
      <dsp:nvSpPr>
        <dsp:cNvPr id="0" name=""/>
        <dsp:cNvSpPr/>
      </dsp:nvSpPr>
      <dsp:spPr>
        <a:xfrm>
          <a:off x="2479843" y="363086"/>
          <a:ext cx="1797680" cy="930759"/>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31340" numCol="1" spcCol="1270" anchor="ctr" anchorCtr="0">
          <a:noAutofit/>
        </a:bodyPr>
        <a:lstStyle/>
        <a:p>
          <a:pPr marL="0" lvl="0" indent="0" algn="ctr" defTabSz="800100">
            <a:lnSpc>
              <a:spcPct val="90000"/>
            </a:lnSpc>
            <a:spcBef>
              <a:spcPct val="0"/>
            </a:spcBef>
            <a:spcAft>
              <a:spcPct val="35000"/>
            </a:spcAft>
            <a:buNone/>
          </a:pPr>
          <a:r>
            <a:rPr lang="de-DE" sz="1800" kern="1200" dirty="0"/>
            <a:t>Oberste Führung</a:t>
          </a:r>
        </a:p>
        <a:p>
          <a:pPr marL="0" lvl="0" indent="0" algn="ctr" defTabSz="800100">
            <a:lnSpc>
              <a:spcPct val="90000"/>
            </a:lnSpc>
            <a:spcBef>
              <a:spcPct val="0"/>
            </a:spcBef>
            <a:spcAft>
              <a:spcPct val="35000"/>
            </a:spcAft>
            <a:buNone/>
          </a:pPr>
          <a:endParaRPr lang="de-DE" sz="1800" kern="1200" dirty="0">
            <a:highlight>
              <a:srgbClr val="FFFF00"/>
            </a:highlight>
          </a:endParaRPr>
        </a:p>
      </dsp:txBody>
      <dsp:txXfrm>
        <a:off x="2479843" y="363086"/>
        <a:ext cx="1797680" cy="930759"/>
      </dsp:txXfrm>
    </dsp:sp>
    <dsp:sp modelId="{F02A3246-5E1A-40A2-9357-FC3B8C6AA5E5}">
      <dsp:nvSpPr>
        <dsp:cNvPr id="0" name=""/>
        <dsp:cNvSpPr/>
      </dsp:nvSpPr>
      <dsp:spPr>
        <a:xfrm>
          <a:off x="2839379" y="1087010"/>
          <a:ext cx="1617912" cy="310253"/>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l" defTabSz="488950">
            <a:lnSpc>
              <a:spcPct val="90000"/>
            </a:lnSpc>
            <a:spcBef>
              <a:spcPct val="0"/>
            </a:spcBef>
            <a:spcAft>
              <a:spcPct val="35000"/>
            </a:spcAft>
            <a:buNone/>
          </a:pPr>
          <a:r>
            <a:rPr lang="de-DE" sz="1100" kern="1200" dirty="0"/>
            <a:t>Schnittstelle zum Management </a:t>
          </a:r>
        </a:p>
      </dsp:txBody>
      <dsp:txXfrm>
        <a:off x="2839379" y="1087010"/>
        <a:ext cx="1617912" cy="310253"/>
      </dsp:txXfrm>
    </dsp:sp>
    <dsp:sp modelId="{CA90015D-FE48-4F80-87C9-F91986EDBF59}">
      <dsp:nvSpPr>
        <dsp:cNvPr id="0" name=""/>
        <dsp:cNvSpPr/>
      </dsp:nvSpPr>
      <dsp:spPr>
        <a:xfrm>
          <a:off x="68041" y="3300149"/>
          <a:ext cx="1797680" cy="930759"/>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3134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FFFFFF"/>
              </a:solidFill>
            </a:rPr>
            <a:t>Ansprechpartner</a:t>
          </a:r>
        </a:p>
        <a:p>
          <a:pPr marL="0" lvl="0" indent="0" algn="ctr" defTabSz="800100">
            <a:lnSpc>
              <a:spcPct val="90000"/>
            </a:lnSpc>
            <a:spcBef>
              <a:spcPct val="0"/>
            </a:spcBef>
            <a:spcAft>
              <a:spcPct val="35000"/>
            </a:spcAft>
            <a:buNone/>
          </a:pPr>
          <a:r>
            <a:rPr lang="de-DE" sz="1800" kern="1200" dirty="0">
              <a:solidFill>
                <a:srgbClr val="FFFFFF"/>
              </a:solidFill>
            </a:rPr>
            <a:t>Einkauf</a:t>
          </a:r>
        </a:p>
      </dsp:txBody>
      <dsp:txXfrm>
        <a:off x="68041" y="3300149"/>
        <a:ext cx="1797680" cy="930759"/>
      </dsp:txXfrm>
    </dsp:sp>
    <dsp:sp modelId="{C0D1B4B1-28AE-4F57-A1FC-C1EB1978E9C3}">
      <dsp:nvSpPr>
        <dsp:cNvPr id="0" name=""/>
        <dsp:cNvSpPr/>
      </dsp:nvSpPr>
      <dsp:spPr>
        <a:xfrm>
          <a:off x="432576" y="4040873"/>
          <a:ext cx="1617912" cy="310253"/>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Bereitstellung Daten und Maßnahmenumsetzung</a:t>
          </a:r>
        </a:p>
      </dsp:txBody>
      <dsp:txXfrm>
        <a:off x="432576" y="4040873"/>
        <a:ext cx="1617912" cy="310253"/>
      </dsp:txXfrm>
    </dsp:sp>
    <dsp:sp modelId="{D4049CA3-0546-4FBD-9A59-BFA7CDC96F9D}">
      <dsp:nvSpPr>
        <dsp:cNvPr id="0" name=""/>
        <dsp:cNvSpPr/>
      </dsp:nvSpPr>
      <dsp:spPr>
        <a:xfrm>
          <a:off x="2479843" y="3300149"/>
          <a:ext cx="1797680" cy="930759"/>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3134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FFFFFF"/>
              </a:solidFill>
            </a:rPr>
            <a:t>Ansprechpartner</a:t>
          </a:r>
        </a:p>
        <a:p>
          <a:pPr marL="0" lvl="0" indent="0" algn="ctr" defTabSz="800100">
            <a:lnSpc>
              <a:spcPct val="90000"/>
            </a:lnSpc>
            <a:spcBef>
              <a:spcPct val="0"/>
            </a:spcBef>
            <a:spcAft>
              <a:spcPct val="35000"/>
            </a:spcAft>
            <a:buNone/>
          </a:pPr>
          <a:r>
            <a:rPr lang="de-DE" sz="1800" kern="1200" dirty="0"/>
            <a:t>Personal</a:t>
          </a:r>
        </a:p>
      </dsp:txBody>
      <dsp:txXfrm>
        <a:off x="2479843" y="3300149"/>
        <a:ext cx="1797680" cy="930759"/>
      </dsp:txXfrm>
    </dsp:sp>
    <dsp:sp modelId="{1CB8E522-F3E1-49E9-8481-1122A66F1F5D}">
      <dsp:nvSpPr>
        <dsp:cNvPr id="0" name=""/>
        <dsp:cNvSpPr/>
      </dsp:nvSpPr>
      <dsp:spPr>
        <a:xfrm>
          <a:off x="2839379" y="4032474"/>
          <a:ext cx="1617912" cy="310253"/>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Bereitstellung Daten und Maßnahmenumsetzung</a:t>
          </a:r>
          <a:endParaRPr lang="de-DE" sz="1000" kern="1200" dirty="0"/>
        </a:p>
      </dsp:txBody>
      <dsp:txXfrm>
        <a:off x="2839379" y="4032474"/>
        <a:ext cx="1617912" cy="310253"/>
      </dsp:txXfrm>
    </dsp:sp>
    <dsp:sp modelId="{4691D49A-35A7-4D7B-B793-F6A0CF0A1EB2}">
      <dsp:nvSpPr>
        <dsp:cNvPr id="0" name=""/>
        <dsp:cNvSpPr/>
      </dsp:nvSpPr>
      <dsp:spPr>
        <a:xfrm>
          <a:off x="4891646" y="3300149"/>
          <a:ext cx="1797680" cy="930759"/>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3134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rgbClr val="FFFFFF"/>
              </a:solidFill>
            </a:rPr>
            <a:t>Ansprechpartner</a:t>
          </a:r>
          <a:endParaRPr lang="de-DE" sz="1800" kern="1200" dirty="0"/>
        </a:p>
        <a:p>
          <a:pPr marL="0" lvl="0" indent="0" algn="ctr" defTabSz="800100">
            <a:lnSpc>
              <a:spcPct val="90000"/>
            </a:lnSpc>
            <a:spcBef>
              <a:spcPct val="0"/>
            </a:spcBef>
            <a:spcAft>
              <a:spcPct val="35000"/>
            </a:spcAft>
            <a:buNone/>
          </a:pPr>
          <a:r>
            <a:rPr lang="de-DE" sz="1800" kern="1200" dirty="0"/>
            <a:t>Produktion</a:t>
          </a:r>
        </a:p>
      </dsp:txBody>
      <dsp:txXfrm>
        <a:off x="4891646" y="3300149"/>
        <a:ext cx="1797680" cy="930759"/>
      </dsp:txXfrm>
    </dsp:sp>
    <dsp:sp modelId="{E9DB9FAC-B5BE-4FB2-BF52-9E19E0F35DE2}">
      <dsp:nvSpPr>
        <dsp:cNvPr id="0" name=""/>
        <dsp:cNvSpPr/>
      </dsp:nvSpPr>
      <dsp:spPr>
        <a:xfrm>
          <a:off x="5251182" y="4032474"/>
          <a:ext cx="1617912" cy="310253"/>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Bereitstellung Daten und Maßnahmenumsetzung</a:t>
          </a:r>
          <a:endParaRPr lang="de-DE" sz="1000" kern="1200" dirty="0"/>
        </a:p>
      </dsp:txBody>
      <dsp:txXfrm>
        <a:off x="5251182" y="4032474"/>
        <a:ext cx="1617912" cy="310253"/>
      </dsp:txXfrm>
    </dsp:sp>
    <dsp:sp modelId="{F7CCA77D-CD6E-451A-AF64-2E359A1770A2}">
      <dsp:nvSpPr>
        <dsp:cNvPr id="0" name=""/>
        <dsp:cNvSpPr/>
      </dsp:nvSpPr>
      <dsp:spPr>
        <a:xfrm>
          <a:off x="1273942" y="1831618"/>
          <a:ext cx="1797680" cy="930759"/>
        </a:xfrm>
        <a:prstGeom prst="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31340" numCol="1" spcCol="1270" anchor="ctr" anchorCtr="0">
          <a:noAutofit/>
        </a:bodyPr>
        <a:lstStyle/>
        <a:p>
          <a:pPr marL="0" lvl="0" indent="0" algn="ctr" defTabSz="800100">
            <a:lnSpc>
              <a:spcPct val="90000"/>
            </a:lnSpc>
            <a:spcBef>
              <a:spcPct val="0"/>
            </a:spcBef>
            <a:spcAft>
              <a:spcPct val="35000"/>
            </a:spcAft>
            <a:buNone/>
          </a:pPr>
          <a:r>
            <a:rPr lang="de-DE" sz="1800" kern="1200" dirty="0"/>
            <a:t>Klimamanager</a:t>
          </a:r>
        </a:p>
      </dsp:txBody>
      <dsp:txXfrm>
        <a:off x="1273942" y="1831618"/>
        <a:ext cx="1797680" cy="930759"/>
      </dsp:txXfrm>
    </dsp:sp>
    <dsp:sp modelId="{757AA0DF-213E-4348-94F4-B35F95158ECE}">
      <dsp:nvSpPr>
        <dsp:cNvPr id="0" name=""/>
        <dsp:cNvSpPr/>
      </dsp:nvSpPr>
      <dsp:spPr>
        <a:xfrm>
          <a:off x="1633478" y="2555541"/>
          <a:ext cx="1617912" cy="310253"/>
        </a:xfrm>
        <a:prstGeom prst="rect">
          <a:avLst/>
        </a:prstGeom>
        <a:solidFill>
          <a:srgbClr val="F9B000">
            <a:alpha val="90000"/>
          </a:srgbClr>
        </a:solidFill>
        <a:ln w="25400" cap="flat" cmpd="sng" algn="ctr">
          <a:solidFill>
            <a:srgbClr val="F9B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Koordination</a:t>
          </a:r>
        </a:p>
      </dsp:txBody>
      <dsp:txXfrm>
        <a:off x="1633478" y="2555541"/>
        <a:ext cx="1617912" cy="3102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B3899-5B1D-4364-AE6F-EB2ED69A286C}">
      <dsp:nvSpPr>
        <dsp:cNvPr id="0" name=""/>
        <dsp:cNvSpPr/>
      </dsp:nvSpPr>
      <dsp:spPr>
        <a:xfrm>
          <a:off x="869589" y="1433350"/>
          <a:ext cx="10127605" cy="1276365"/>
        </a:xfrm>
        <a:prstGeom prst="notchedRightArrow">
          <a:avLst/>
        </a:prstGeom>
        <a:solidFill>
          <a:srgbClr val="90ABBE"/>
        </a:solidFill>
        <a:ln>
          <a:noFill/>
        </a:ln>
        <a:effectLst/>
      </dsp:spPr>
      <dsp:style>
        <a:lnRef idx="0">
          <a:scrgbClr r="0" g="0" b="0"/>
        </a:lnRef>
        <a:fillRef idx="1">
          <a:scrgbClr r="0" g="0" b="0"/>
        </a:fillRef>
        <a:effectRef idx="0">
          <a:scrgbClr r="0" g="0" b="0"/>
        </a:effectRef>
        <a:fontRef idx="minor"/>
      </dsp:style>
    </dsp:sp>
    <dsp:sp modelId="{D61F41B7-53D5-49C6-9995-3548B145DF51}">
      <dsp:nvSpPr>
        <dsp:cNvPr id="0" name=""/>
        <dsp:cNvSpPr/>
      </dsp:nvSpPr>
      <dsp:spPr>
        <a:xfrm>
          <a:off x="701484" y="0"/>
          <a:ext cx="1438816"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rPr>
            <a:t>Klimabilanzierung</a:t>
          </a:r>
        </a:p>
      </dsp:txBody>
      <dsp:txXfrm>
        <a:off x="701484" y="0"/>
        <a:ext cx="1438816" cy="1780172"/>
      </dsp:txXfrm>
    </dsp:sp>
    <dsp:sp modelId="{0965460F-A148-4E92-B815-06C618DDAAB5}">
      <dsp:nvSpPr>
        <dsp:cNvPr id="0" name=""/>
        <dsp:cNvSpPr/>
      </dsp:nvSpPr>
      <dsp:spPr>
        <a:xfrm>
          <a:off x="1360828" y="185296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949DE-32EB-4AAB-B74B-A4A802BD499B}">
      <dsp:nvSpPr>
        <dsp:cNvPr id="0" name=""/>
        <dsp:cNvSpPr/>
      </dsp:nvSpPr>
      <dsp:spPr>
        <a:xfrm>
          <a:off x="1690944" y="2470932"/>
          <a:ext cx="1438816"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Klimastrategie mit SMARTEn Zielen</a:t>
          </a:r>
        </a:p>
      </dsp:txBody>
      <dsp:txXfrm>
        <a:off x="1690944" y="2470932"/>
        <a:ext cx="1438816" cy="1780172"/>
      </dsp:txXfrm>
    </dsp:sp>
    <dsp:sp modelId="{197385C0-BD7C-4875-9147-954442BCDF6A}">
      <dsp:nvSpPr>
        <dsp:cNvPr id="0" name=""/>
        <dsp:cNvSpPr/>
      </dsp:nvSpPr>
      <dsp:spPr>
        <a:xfrm>
          <a:off x="2511186" y="1858143"/>
          <a:ext cx="445043" cy="445043"/>
        </a:xfrm>
        <a:prstGeom prst="ellipse">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D0526-1FC3-4B0A-920A-59206F13983B}">
      <dsp:nvSpPr>
        <dsp:cNvPr id="0" name=""/>
        <dsp:cNvSpPr/>
      </dsp:nvSpPr>
      <dsp:spPr>
        <a:xfrm>
          <a:off x="3314347" y="0"/>
          <a:ext cx="2598330"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latin typeface="+mn-lt"/>
              <a:ea typeface="ＭＳ Ｐゴシック"/>
              <a:cs typeface="+mn-cs"/>
            </a:rPr>
            <a:t>Emissionsschwerpunkte identifizieren</a:t>
          </a:r>
          <a:endParaRPr lang="de-DE" sz="1200" b="0" kern="1200" dirty="0">
            <a:solidFill>
              <a:srgbClr val="000000"/>
            </a:solidFill>
            <a:latin typeface="+mn-lt"/>
          </a:endParaRPr>
        </a:p>
      </dsp:txBody>
      <dsp:txXfrm>
        <a:off x="3314347" y="0"/>
        <a:ext cx="2598330" cy="1780172"/>
      </dsp:txXfrm>
    </dsp:sp>
    <dsp:sp modelId="{AA39E793-AF37-4F79-8F5D-C0FA54B88579}">
      <dsp:nvSpPr>
        <dsp:cNvPr id="0" name=""/>
        <dsp:cNvSpPr/>
      </dsp:nvSpPr>
      <dsp:spPr>
        <a:xfrm>
          <a:off x="4306721" y="1851646"/>
          <a:ext cx="445043" cy="445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3B8CC-68DB-42D7-A8E4-AFC561D617B7}">
      <dsp:nvSpPr>
        <dsp:cNvPr id="0" name=""/>
        <dsp:cNvSpPr/>
      </dsp:nvSpPr>
      <dsp:spPr>
        <a:xfrm>
          <a:off x="6005582" y="2430220"/>
          <a:ext cx="1438816"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Handlungsfelder und Maßnahmen ableiten</a:t>
          </a:r>
        </a:p>
      </dsp:txBody>
      <dsp:txXfrm>
        <a:off x="6005582" y="2430220"/>
        <a:ext cx="1438816" cy="1780172"/>
      </dsp:txXfrm>
    </dsp:sp>
    <dsp:sp modelId="{64322521-E713-4EDB-8F2F-E51E4E309400}">
      <dsp:nvSpPr>
        <dsp:cNvPr id="0" name=""/>
        <dsp:cNvSpPr/>
      </dsp:nvSpPr>
      <dsp:spPr>
        <a:xfrm>
          <a:off x="6419315" y="1851646"/>
          <a:ext cx="445043" cy="445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84188B-2BE2-4482-9008-0AF2B7645A6C}">
      <dsp:nvSpPr>
        <dsp:cNvPr id="0" name=""/>
        <dsp:cNvSpPr/>
      </dsp:nvSpPr>
      <dsp:spPr>
        <a:xfrm>
          <a:off x="7494973" y="0"/>
          <a:ext cx="1438816"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de-DE" sz="1200" kern="1200" dirty="0">
              <a:solidFill>
                <a:srgbClr val="000000"/>
              </a:solidFill>
              <a:latin typeface="+mn-lt"/>
              <a:ea typeface="ＭＳ Ｐゴシック"/>
              <a:cs typeface="+mn-cs"/>
            </a:rPr>
            <a:t>Maßnahmen</a:t>
          </a:r>
          <a:r>
            <a:rPr lang="de-DE" sz="1200" b="0" kern="1200" dirty="0">
              <a:solidFill>
                <a:srgbClr val="000000"/>
              </a:solidFill>
              <a:latin typeface="+mn-lt"/>
            </a:rPr>
            <a:t> bewerten</a:t>
          </a:r>
        </a:p>
      </dsp:txBody>
      <dsp:txXfrm>
        <a:off x="7494973" y="0"/>
        <a:ext cx="1438816" cy="1780172"/>
      </dsp:txXfrm>
    </dsp:sp>
    <dsp:sp modelId="{189EEFAF-FE7D-434D-B00D-6C96064B44DB}">
      <dsp:nvSpPr>
        <dsp:cNvPr id="0" name=""/>
        <dsp:cNvSpPr/>
      </dsp:nvSpPr>
      <dsp:spPr>
        <a:xfrm>
          <a:off x="7933517" y="1851646"/>
          <a:ext cx="445043" cy="445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1B936-26C9-44B7-AA5C-CC8F3EAE87BD}">
      <dsp:nvSpPr>
        <dsp:cNvPr id="0" name=""/>
        <dsp:cNvSpPr/>
      </dsp:nvSpPr>
      <dsp:spPr>
        <a:xfrm>
          <a:off x="9002421" y="2431145"/>
          <a:ext cx="1438816" cy="17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de-DE" sz="1200" b="0" kern="1200" dirty="0">
              <a:solidFill>
                <a:srgbClr val="000000"/>
              </a:solidFill>
            </a:rPr>
            <a:t>Maßnahmenplan erstellen</a:t>
          </a:r>
        </a:p>
      </dsp:txBody>
      <dsp:txXfrm>
        <a:off x="9002421" y="2431145"/>
        <a:ext cx="1438816" cy="1780172"/>
      </dsp:txXfrm>
    </dsp:sp>
    <dsp:sp modelId="{D9E858A5-849A-430F-8D20-F1179E4046BF}">
      <dsp:nvSpPr>
        <dsp:cNvPr id="0" name=""/>
        <dsp:cNvSpPr/>
      </dsp:nvSpPr>
      <dsp:spPr>
        <a:xfrm>
          <a:off x="9484987" y="1851646"/>
          <a:ext cx="445043" cy="4450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3331E-025C-4809-8241-B563E778D7AA}">
      <dsp:nvSpPr>
        <dsp:cNvPr id="0" name=""/>
        <dsp:cNvSpPr/>
      </dsp:nvSpPr>
      <dsp:spPr>
        <a:xfrm>
          <a:off x="0" y="112651"/>
          <a:ext cx="7463084" cy="6766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t>Scope-1/2</a:t>
          </a:r>
        </a:p>
      </dsp:txBody>
      <dsp:txXfrm>
        <a:off x="19818" y="132469"/>
        <a:ext cx="7423448" cy="636999"/>
      </dsp:txXfrm>
    </dsp:sp>
    <dsp:sp modelId="{A535FE06-DAAD-46C0-8B25-CEAB411A3648}">
      <dsp:nvSpPr>
        <dsp:cNvPr id="0" name=""/>
        <dsp:cNvSpPr/>
      </dsp:nvSpPr>
      <dsp:spPr>
        <a:xfrm>
          <a:off x="746308" y="789287"/>
          <a:ext cx="635032" cy="396472"/>
        </a:xfrm>
        <a:custGeom>
          <a:avLst/>
          <a:gdLst/>
          <a:ahLst/>
          <a:cxnLst/>
          <a:rect l="0" t="0" r="0" b="0"/>
          <a:pathLst>
            <a:path>
              <a:moveTo>
                <a:pt x="0" y="0"/>
              </a:moveTo>
              <a:lnTo>
                <a:pt x="0" y="396472"/>
              </a:lnTo>
              <a:lnTo>
                <a:pt x="635032" y="396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B1065-E697-4EFD-AE85-2ACA24538A11}">
      <dsp:nvSpPr>
        <dsp:cNvPr id="0" name=""/>
        <dsp:cNvSpPr/>
      </dsp:nvSpPr>
      <dsp:spPr>
        <a:xfrm>
          <a:off x="1381340" y="841420"/>
          <a:ext cx="4115943" cy="68867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Verbesserung der Energieeffizienz im Unternehmen</a:t>
          </a:r>
        </a:p>
      </dsp:txBody>
      <dsp:txXfrm>
        <a:off x="1401511" y="861591"/>
        <a:ext cx="4075601" cy="648336"/>
      </dsp:txXfrm>
    </dsp:sp>
    <dsp:sp modelId="{F5B69199-7219-43A4-933D-B0DB64DF8451}">
      <dsp:nvSpPr>
        <dsp:cNvPr id="0" name=""/>
        <dsp:cNvSpPr/>
      </dsp:nvSpPr>
      <dsp:spPr>
        <a:xfrm>
          <a:off x="746308" y="789287"/>
          <a:ext cx="616699" cy="1139953"/>
        </a:xfrm>
        <a:custGeom>
          <a:avLst/>
          <a:gdLst/>
          <a:ahLst/>
          <a:cxnLst/>
          <a:rect l="0" t="0" r="0" b="0"/>
          <a:pathLst>
            <a:path>
              <a:moveTo>
                <a:pt x="0" y="0"/>
              </a:moveTo>
              <a:lnTo>
                <a:pt x="0" y="1139953"/>
              </a:lnTo>
              <a:lnTo>
                <a:pt x="616699" y="1139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F787F7-A343-455D-B163-BB5157868216}">
      <dsp:nvSpPr>
        <dsp:cNvPr id="0" name=""/>
        <dsp:cNvSpPr/>
      </dsp:nvSpPr>
      <dsp:spPr>
        <a:xfrm>
          <a:off x="1363008" y="1585055"/>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solidFill>
                <a:schemeClr val="tx1"/>
              </a:solidFill>
              <a:latin typeface="Arial"/>
              <a:ea typeface="ＭＳ Ｐゴシック"/>
              <a:cs typeface="+mn-cs"/>
            </a:rPr>
            <a:t>Bezug und/oder Erzeugung von erneuerbaren Energien</a:t>
          </a:r>
        </a:p>
      </dsp:txBody>
      <dsp:txXfrm>
        <a:off x="1383170" y="1605217"/>
        <a:ext cx="4075623" cy="648044"/>
      </dsp:txXfrm>
    </dsp:sp>
    <dsp:sp modelId="{E9A44FA9-55D7-4566-BAAE-B053FA0A2C28}">
      <dsp:nvSpPr>
        <dsp:cNvPr id="0" name=""/>
        <dsp:cNvSpPr/>
      </dsp:nvSpPr>
      <dsp:spPr>
        <a:xfrm>
          <a:off x="746308" y="789287"/>
          <a:ext cx="639096" cy="1875716"/>
        </a:xfrm>
        <a:custGeom>
          <a:avLst/>
          <a:gdLst/>
          <a:ahLst/>
          <a:cxnLst/>
          <a:rect l="0" t="0" r="0" b="0"/>
          <a:pathLst>
            <a:path>
              <a:moveTo>
                <a:pt x="0" y="0"/>
              </a:moveTo>
              <a:lnTo>
                <a:pt x="0" y="1875716"/>
              </a:lnTo>
              <a:lnTo>
                <a:pt x="639096" y="187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1228D-80AC-42E7-BD49-F1317B5C4C60}">
      <dsp:nvSpPr>
        <dsp:cNvPr id="0" name=""/>
        <dsp:cNvSpPr/>
      </dsp:nvSpPr>
      <dsp:spPr>
        <a:xfrm>
          <a:off x="1385404" y="2320818"/>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31750" rIns="0" bIns="31750" numCol="1" spcCol="1270" anchor="ctr" anchorCtr="0">
          <a:noAutofit/>
        </a:bodyPr>
        <a:lstStyle/>
        <a:p>
          <a:pPr marL="0" lvl="0" indent="0" algn="l" defTabSz="1111250">
            <a:lnSpc>
              <a:spcPct val="90000"/>
            </a:lnSpc>
            <a:spcBef>
              <a:spcPct val="0"/>
            </a:spcBef>
            <a:spcAft>
              <a:spcPct val="35000"/>
            </a:spcAft>
            <a:buNone/>
          </a:pPr>
          <a:r>
            <a:rPr lang="de-DE" sz="1000" kern="1200" dirty="0">
              <a:solidFill>
                <a:srgbClr val="000000">
                  <a:hueOff val="0"/>
                  <a:satOff val="0"/>
                  <a:lumOff val="0"/>
                  <a:alphaOff val="0"/>
                </a:srgbClr>
              </a:solidFill>
              <a:latin typeface="Arial"/>
              <a:ea typeface="ＭＳ Ｐゴシック"/>
              <a:cs typeface="+mn-cs"/>
            </a:rPr>
            <a:t>Optimierung des Fuhrparks</a:t>
          </a:r>
        </a:p>
      </dsp:txBody>
      <dsp:txXfrm>
        <a:off x="1405566" y="2340980"/>
        <a:ext cx="4075623" cy="648044"/>
      </dsp:txXfrm>
    </dsp:sp>
    <dsp:sp modelId="{93CE54C4-0446-434A-832F-B850C05B2102}">
      <dsp:nvSpPr>
        <dsp:cNvPr id="0" name=""/>
        <dsp:cNvSpPr/>
      </dsp:nvSpPr>
      <dsp:spPr>
        <a:xfrm>
          <a:off x="746308" y="789287"/>
          <a:ext cx="652624" cy="2610944"/>
        </a:xfrm>
        <a:custGeom>
          <a:avLst/>
          <a:gdLst/>
          <a:ahLst/>
          <a:cxnLst/>
          <a:rect l="0" t="0" r="0" b="0"/>
          <a:pathLst>
            <a:path>
              <a:moveTo>
                <a:pt x="0" y="0"/>
              </a:moveTo>
              <a:lnTo>
                <a:pt x="0" y="2610944"/>
              </a:lnTo>
              <a:lnTo>
                <a:pt x="652624" y="2610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16947-0D78-4828-97F8-9DFC1FD0A68C}">
      <dsp:nvSpPr>
        <dsp:cNvPr id="0" name=""/>
        <dsp:cNvSpPr/>
      </dsp:nvSpPr>
      <dsp:spPr>
        <a:xfrm>
          <a:off x="1398932" y="3056047"/>
          <a:ext cx="4115947"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68000" tIns="12700" rIns="0" bIns="12700" numCol="1" spcCol="1270" anchor="ctr" anchorCtr="0">
          <a:noAutofit/>
        </a:bodyPr>
        <a:lstStyle/>
        <a:p>
          <a:pPr marL="0" lvl="0" indent="0" algn="l" defTabSz="444500">
            <a:lnSpc>
              <a:spcPct val="90000"/>
            </a:lnSpc>
            <a:spcBef>
              <a:spcPct val="0"/>
            </a:spcBef>
            <a:spcAft>
              <a:spcPct val="35000"/>
            </a:spcAft>
            <a:buNone/>
          </a:pPr>
          <a:r>
            <a:rPr lang="de-DE" sz="1000" kern="1200" dirty="0"/>
            <a:t>Vermeidung direkter Emissionen (Kältemittel-Leckage)</a:t>
          </a:r>
        </a:p>
      </dsp:txBody>
      <dsp:txXfrm>
        <a:off x="1419094" y="3076209"/>
        <a:ext cx="4075623" cy="648044"/>
      </dsp:txXfrm>
    </dsp:sp>
    <dsp:sp modelId="{F4BEE473-AD9B-45C8-BD08-CEF0D216AD51}">
      <dsp:nvSpPr>
        <dsp:cNvPr id="0" name=""/>
        <dsp:cNvSpPr/>
      </dsp:nvSpPr>
      <dsp:spPr>
        <a:xfrm>
          <a:off x="7616139" y="112651"/>
          <a:ext cx="3640822" cy="675135"/>
        </a:xfrm>
        <a:prstGeom prst="roundRect">
          <a:avLst>
            <a:gd name="adj" fmla="val 10000"/>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rgbClr val="FFFFFF"/>
              </a:solidFill>
              <a:latin typeface="+mn-lt"/>
              <a:ea typeface="ＭＳ Ｐゴシック"/>
              <a:cs typeface="+mn-cs"/>
            </a:rPr>
            <a:t>Scope-3</a:t>
          </a:r>
        </a:p>
      </dsp:txBody>
      <dsp:txXfrm>
        <a:off x="7635913" y="132425"/>
        <a:ext cx="3601274" cy="635587"/>
      </dsp:txXfrm>
    </dsp:sp>
    <dsp:sp modelId="{F3B314BA-0547-4ACA-95F4-FB9E6DC81752}">
      <dsp:nvSpPr>
        <dsp:cNvPr id="0" name=""/>
        <dsp:cNvSpPr/>
      </dsp:nvSpPr>
      <dsp:spPr>
        <a:xfrm>
          <a:off x="7980222" y="787787"/>
          <a:ext cx="391060" cy="415210"/>
        </a:xfrm>
        <a:custGeom>
          <a:avLst/>
          <a:gdLst/>
          <a:ahLst/>
          <a:cxnLst/>
          <a:rect l="0" t="0" r="0" b="0"/>
          <a:pathLst>
            <a:path>
              <a:moveTo>
                <a:pt x="0" y="0"/>
              </a:moveTo>
              <a:lnTo>
                <a:pt x="0" y="415210"/>
              </a:lnTo>
              <a:lnTo>
                <a:pt x="391060" y="415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8805F-49C6-4332-B018-92473B89894F}">
      <dsp:nvSpPr>
        <dsp:cNvPr id="0" name=""/>
        <dsp:cNvSpPr/>
      </dsp:nvSpPr>
      <dsp:spPr>
        <a:xfrm>
          <a:off x="8371282" y="858813"/>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u="none" strike="noStrike" kern="1200" dirty="0">
              <a:effectLst/>
            </a:rPr>
            <a:t>Emissionsarme Beschaffung</a:t>
          </a:r>
          <a:endParaRPr lang="de-DE" sz="1000" u="none" strike="noStrike" kern="1200" dirty="0">
            <a:effectLst/>
            <a:hlinkClick xmlns:r="http://schemas.openxmlformats.org/officeDocument/2006/relationships" r:id="" action="ppaction://hlinksldjump"/>
          </a:endParaRPr>
        </a:p>
        <a:p>
          <a:pPr marL="0" lvl="0" indent="0" algn="l" defTabSz="444500">
            <a:lnSpc>
              <a:spcPct val="90000"/>
            </a:lnSpc>
            <a:spcBef>
              <a:spcPct val="0"/>
            </a:spcBef>
            <a:spcAft>
              <a:spcPct val="35000"/>
            </a:spcAft>
            <a:buNone/>
          </a:pPr>
          <a:r>
            <a:rPr lang="de-DE" sz="1000" u="none" strike="noStrike" kern="1200" dirty="0">
              <a:effectLst/>
            </a:rPr>
            <a:t>(Kategorie 3.1)</a:t>
          </a:r>
          <a:endParaRPr lang="de-DE" sz="1000" kern="1200" dirty="0"/>
        </a:p>
      </dsp:txBody>
      <dsp:txXfrm>
        <a:off x="8391444" y="878975"/>
        <a:ext cx="2845355" cy="648044"/>
      </dsp:txXfrm>
    </dsp:sp>
    <dsp:sp modelId="{AAAECC10-344C-4E81-8FAA-8A4919E1770F}">
      <dsp:nvSpPr>
        <dsp:cNvPr id="0" name=""/>
        <dsp:cNvSpPr/>
      </dsp:nvSpPr>
      <dsp:spPr>
        <a:xfrm>
          <a:off x="7980222" y="787787"/>
          <a:ext cx="391060" cy="1174605"/>
        </a:xfrm>
        <a:custGeom>
          <a:avLst/>
          <a:gdLst/>
          <a:ahLst/>
          <a:cxnLst/>
          <a:rect l="0" t="0" r="0" b="0"/>
          <a:pathLst>
            <a:path>
              <a:moveTo>
                <a:pt x="0" y="0"/>
              </a:moveTo>
              <a:lnTo>
                <a:pt x="0" y="1174605"/>
              </a:lnTo>
              <a:lnTo>
                <a:pt x="391060" y="1174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4D5C4-A467-43B0-B0E0-800C6FF629C1}">
      <dsp:nvSpPr>
        <dsp:cNvPr id="0" name=""/>
        <dsp:cNvSpPr/>
      </dsp:nvSpPr>
      <dsp:spPr>
        <a:xfrm>
          <a:off x="8371282" y="161820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Abfallvermeidung und Kreislaufwirtschaft</a:t>
          </a:r>
        </a:p>
        <a:p>
          <a:pPr marL="0" lvl="0" indent="0" algn="l" defTabSz="444500">
            <a:lnSpc>
              <a:spcPct val="90000"/>
            </a:lnSpc>
            <a:spcBef>
              <a:spcPct val="0"/>
            </a:spcBef>
            <a:spcAft>
              <a:spcPct val="35000"/>
            </a:spcAft>
            <a:buNone/>
          </a:pPr>
          <a:r>
            <a:rPr lang="de-DE" sz="1000" u="none" strike="noStrike" kern="1200" dirty="0">
              <a:effectLst/>
            </a:rPr>
            <a:t> (Kategorie 3.1, 3.5, 3.12)</a:t>
          </a:r>
          <a:endParaRPr lang="de-DE" sz="1000" kern="1200" dirty="0"/>
        </a:p>
      </dsp:txBody>
      <dsp:txXfrm>
        <a:off x="8391444" y="1638369"/>
        <a:ext cx="2845355" cy="648044"/>
      </dsp:txXfrm>
    </dsp:sp>
    <dsp:sp modelId="{34375771-20FF-4909-89CE-8A5C06741AA5}">
      <dsp:nvSpPr>
        <dsp:cNvPr id="0" name=""/>
        <dsp:cNvSpPr/>
      </dsp:nvSpPr>
      <dsp:spPr>
        <a:xfrm>
          <a:off x="7980222" y="787787"/>
          <a:ext cx="391060" cy="1933999"/>
        </a:xfrm>
        <a:custGeom>
          <a:avLst/>
          <a:gdLst/>
          <a:ahLst/>
          <a:cxnLst/>
          <a:rect l="0" t="0" r="0" b="0"/>
          <a:pathLst>
            <a:path>
              <a:moveTo>
                <a:pt x="0" y="0"/>
              </a:moveTo>
              <a:lnTo>
                <a:pt x="0" y="1933999"/>
              </a:lnTo>
              <a:lnTo>
                <a:pt x="391060" y="1933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5002-82AC-46DE-84AA-A478550FEB1D}">
      <dsp:nvSpPr>
        <dsp:cNvPr id="0" name=""/>
        <dsp:cNvSpPr/>
      </dsp:nvSpPr>
      <dsp:spPr>
        <a:xfrm>
          <a:off x="8371282" y="237760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Nachhaltige Logistik</a:t>
          </a:r>
        </a:p>
        <a:p>
          <a:pPr marL="0" lvl="0" indent="0" algn="l" defTabSz="444500">
            <a:lnSpc>
              <a:spcPct val="90000"/>
            </a:lnSpc>
            <a:spcBef>
              <a:spcPct val="0"/>
            </a:spcBef>
            <a:spcAft>
              <a:spcPct val="35000"/>
            </a:spcAft>
            <a:buNone/>
          </a:pPr>
          <a:r>
            <a:rPr lang="de-DE" sz="1000" u="none" strike="noStrike" kern="1200" dirty="0">
              <a:effectLst/>
            </a:rPr>
            <a:t> (Kategorie 3.4, 3.9)</a:t>
          </a:r>
          <a:endParaRPr lang="de-DE" sz="1000" kern="1200" dirty="0"/>
        </a:p>
      </dsp:txBody>
      <dsp:txXfrm>
        <a:off x="8391444" y="2397764"/>
        <a:ext cx="2845355" cy="648044"/>
      </dsp:txXfrm>
    </dsp:sp>
    <dsp:sp modelId="{AF2F360D-6A1E-4DA6-A905-EB45E1A32CAC}">
      <dsp:nvSpPr>
        <dsp:cNvPr id="0" name=""/>
        <dsp:cNvSpPr/>
      </dsp:nvSpPr>
      <dsp:spPr>
        <a:xfrm>
          <a:off x="7980222" y="787787"/>
          <a:ext cx="391060" cy="2693394"/>
        </a:xfrm>
        <a:custGeom>
          <a:avLst/>
          <a:gdLst/>
          <a:ahLst/>
          <a:cxnLst/>
          <a:rect l="0" t="0" r="0" b="0"/>
          <a:pathLst>
            <a:path>
              <a:moveTo>
                <a:pt x="0" y="0"/>
              </a:moveTo>
              <a:lnTo>
                <a:pt x="0" y="2693394"/>
              </a:lnTo>
              <a:lnTo>
                <a:pt x="391060" y="2693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6CED7-99E6-425E-9DE2-712A75733BC2}">
      <dsp:nvSpPr>
        <dsp:cNvPr id="0" name=""/>
        <dsp:cNvSpPr/>
      </dsp:nvSpPr>
      <dsp:spPr>
        <a:xfrm>
          <a:off x="8371282" y="3136997"/>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Betriebliches Mobilitätsmanagement</a:t>
          </a:r>
        </a:p>
        <a:p>
          <a:pPr marL="0" lvl="0" indent="0" algn="l" defTabSz="444500">
            <a:lnSpc>
              <a:spcPct val="90000"/>
            </a:lnSpc>
            <a:spcBef>
              <a:spcPct val="0"/>
            </a:spcBef>
            <a:spcAft>
              <a:spcPct val="35000"/>
            </a:spcAft>
            <a:buNone/>
          </a:pPr>
          <a:r>
            <a:rPr lang="de-DE" sz="1000" u="none" strike="noStrike" kern="1200" dirty="0">
              <a:effectLst/>
            </a:rPr>
            <a:t> (Kategorie 3.6, 3.7)</a:t>
          </a:r>
          <a:endParaRPr lang="de-DE" sz="1000" kern="1200" dirty="0"/>
        </a:p>
      </dsp:txBody>
      <dsp:txXfrm>
        <a:off x="8391444" y="3157159"/>
        <a:ext cx="2845355" cy="648044"/>
      </dsp:txXfrm>
    </dsp:sp>
    <dsp:sp modelId="{CA8FE416-6B4C-4E5F-8F0F-5DE34A5A383B}">
      <dsp:nvSpPr>
        <dsp:cNvPr id="0" name=""/>
        <dsp:cNvSpPr/>
      </dsp:nvSpPr>
      <dsp:spPr>
        <a:xfrm>
          <a:off x="7980222" y="787787"/>
          <a:ext cx="391060" cy="3452789"/>
        </a:xfrm>
        <a:custGeom>
          <a:avLst/>
          <a:gdLst/>
          <a:ahLst/>
          <a:cxnLst/>
          <a:rect l="0" t="0" r="0" b="0"/>
          <a:pathLst>
            <a:path>
              <a:moveTo>
                <a:pt x="0" y="0"/>
              </a:moveTo>
              <a:lnTo>
                <a:pt x="0" y="3452789"/>
              </a:lnTo>
              <a:lnTo>
                <a:pt x="391060" y="34527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5E30E3-86FF-4525-B52D-340DEDD93230}">
      <dsp:nvSpPr>
        <dsp:cNvPr id="0" name=""/>
        <dsp:cNvSpPr/>
      </dsp:nvSpPr>
      <dsp:spPr>
        <a:xfrm>
          <a:off x="8371282" y="3896392"/>
          <a:ext cx="2885679" cy="688368"/>
        </a:xfrm>
        <a:prstGeom prst="roundRect">
          <a:avLst>
            <a:gd name="adj" fmla="val 10000"/>
          </a:avLst>
        </a:prstGeom>
        <a:solidFill>
          <a:srgbClr val="DEE5EA"/>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000" tIns="12700" rIns="19050" bIns="12700" numCol="1" spcCol="1270" anchor="ctr" anchorCtr="0">
          <a:noAutofit/>
        </a:bodyPr>
        <a:lstStyle/>
        <a:p>
          <a:pPr marL="0" lvl="0" indent="0" algn="l" defTabSz="444500">
            <a:lnSpc>
              <a:spcPct val="90000"/>
            </a:lnSpc>
            <a:spcBef>
              <a:spcPct val="0"/>
            </a:spcBef>
            <a:spcAft>
              <a:spcPct val="35000"/>
            </a:spcAft>
            <a:buNone/>
          </a:pPr>
          <a:r>
            <a:rPr lang="de-DE" sz="1000" kern="1200" dirty="0"/>
            <a:t>Digitalisierung</a:t>
          </a:r>
        </a:p>
        <a:p>
          <a:pPr marL="0" lvl="0" indent="0" algn="l" defTabSz="444500">
            <a:lnSpc>
              <a:spcPct val="90000"/>
            </a:lnSpc>
            <a:spcBef>
              <a:spcPct val="0"/>
            </a:spcBef>
            <a:spcAft>
              <a:spcPct val="35000"/>
            </a:spcAft>
            <a:buNone/>
          </a:pPr>
          <a:r>
            <a:rPr lang="de-DE" sz="1000" kern="1200" dirty="0"/>
            <a:t>(übergreifend)</a:t>
          </a:r>
        </a:p>
      </dsp:txBody>
      <dsp:txXfrm>
        <a:off x="8391444" y="3916554"/>
        <a:ext cx="2845355" cy="6480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4C23E-37F8-4EAC-81F7-78D0EA2912E6}">
      <dsp:nvSpPr>
        <dsp:cNvPr id="0" name=""/>
        <dsp:cNvSpPr/>
      </dsp:nvSpPr>
      <dsp:spPr>
        <a:xfrm>
          <a:off x="3247495" y="0"/>
          <a:ext cx="2260990" cy="2261334"/>
        </a:xfrm>
        <a:prstGeom prst="circularArrow">
          <a:avLst>
            <a:gd name="adj1" fmla="val 10980"/>
            <a:gd name="adj2" fmla="val 1142322"/>
            <a:gd name="adj3" fmla="val 4500000"/>
            <a:gd name="adj4" fmla="val 10800000"/>
            <a:gd name="adj5" fmla="val 12500"/>
          </a:avLst>
        </a:prstGeom>
        <a:solidFill>
          <a:srgbClr val="FFC000"/>
        </a:solidFill>
        <a:ln w="25400" cap="flat" cmpd="sng" algn="ctr">
          <a:solidFill>
            <a:srgbClr val="F9AA00"/>
          </a:solidFill>
          <a:prstDash val="solid"/>
        </a:ln>
        <a:effectLst/>
      </dsp:spPr>
      <dsp:style>
        <a:lnRef idx="2">
          <a:scrgbClr r="0" g="0" b="0"/>
        </a:lnRef>
        <a:fillRef idx="1">
          <a:scrgbClr r="0" g="0" b="0"/>
        </a:fillRef>
        <a:effectRef idx="0">
          <a:scrgbClr r="0" g="0" b="0"/>
        </a:effectRef>
        <a:fontRef idx="minor">
          <a:schemeClr val="lt1"/>
        </a:fontRef>
      </dsp:style>
    </dsp:sp>
    <dsp:sp modelId="{3F49EC8B-101E-4379-A409-8EB63031D1FA}">
      <dsp:nvSpPr>
        <dsp:cNvPr id="0" name=""/>
        <dsp:cNvSpPr/>
      </dsp:nvSpPr>
      <dsp:spPr>
        <a:xfrm>
          <a:off x="3747249" y="816410"/>
          <a:ext cx="1256388" cy="6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kern="1200" dirty="0"/>
            <a:t>Technik</a:t>
          </a:r>
        </a:p>
      </dsp:txBody>
      <dsp:txXfrm>
        <a:off x="3747249" y="816410"/>
        <a:ext cx="1256388" cy="628044"/>
      </dsp:txXfrm>
    </dsp:sp>
    <dsp:sp modelId="{EE6CBB6D-4CD1-4CAA-A711-AD41C4C8726C}">
      <dsp:nvSpPr>
        <dsp:cNvPr id="0" name=""/>
        <dsp:cNvSpPr/>
      </dsp:nvSpPr>
      <dsp:spPr>
        <a:xfrm>
          <a:off x="2619513" y="1299304"/>
          <a:ext cx="2260990" cy="2261334"/>
        </a:xfrm>
        <a:prstGeom prst="leftCircularArrow">
          <a:avLst>
            <a:gd name="adj1" fmla="val 10980"/>
            <a:gd name="adj2" fmla="val 1142322"/>
            <a:gd name="adj3" fmla="val 6300000"/>
            <a:gd name="adj4" fmla="val 18900000"/>
            <a:gd name="adj5" fmla="val 12500"/>
          </a:avLst>
        </a:prstGeom>
        <a:solidFill>
          <a:srgbClr val="FFC000"/>
        </a:solidFill>
        <a:ln w="25400" cap="flat" cmpd="sng" algn="ctr">
          <a:solidFill>
            <a:srgbClr val="F9AA00"/>
          </a:solidFill>
          <a:prstDash val="solid"/>
        </a:ln>
        <a:effectLst/>
      </dsp:spPr>
      <dsp:style>
        <a:lnRef idx="2">
          <a:scrgbClr r="0" g="0" b="0"/>
        </a:lnRef>
        <a:fillRef idx="1">
          <a:scrgbClr r="0" g="0" b="0"/>
        </a:fillRef>
        <a:effectRef idx="0">
          <a:scrgbClr r="0" g="0" b="0"/>
        </a:effectRef>
        <a:fontRef idx="minor">
          <a:schemeClr val="lt1"/>
        </a:fontRef>
      </dsp:style>
    </dsp:sp>
    <dsp:sp modelId="{ABD59CC5-49C7-4C97-B190-9372C1AAC1E4}">
      <dsp:nvSpPr>
        <dsp:cNvPr id="0" name=""/>
        <dsp:cNvSpPr/>
      </dsp:nvSpPr>
      <dsp:spPr>
        <a:xfrm>
          <a:off x="3121814" y="2123230"/>
          <a:ext cx="1256388" cy="6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kern="1200" dirty="0"/>
            <a:t>Organisation</a:t>
          </a:r>
        </a:p>
      </dsp:txBody>
      <dsp:txXfrm>
        <a:off x="3121814" y="2123230"/>
        <a:ext cx="1256388" cy="628044"/>
      </dsp:txXfrm>
    </dsp:sp>
    <dsp:sp modelId="{D70F7211-7288-48B8-84F4-317A91532D04}">
      <dsp:nvSpPr>
        <dsp:cNvPr id="0" name=""/>
        <dsp:cNvSpPr/>
      </dsp:nvSpPr>
      <dsp:spPr>
        <a:xfrm>
          <a:off x="3408418" y="2754093"/>
          <a:ext cx="1942541" cy="1943319"/>
        </a:xfrm>
        <a:prstGeom prst="blockArc">
          <a:avLst>
            <a:gd name="adj1" fmla="val 13500000"/>
            <a:gd name="adj2" fmla="val 10800000"/>
            <a:gd name="adj3" fmla="val 12740"/>
          </a:avLst>
        </a:prstGeom>
        <a:solidFill>
          <a:srgbClr val="FFC000"/>
        </a:solidFill>
        <a:ln w="25400" cap="flat" cmpd="sng" algn="ctr">
          <a:solidFill>
            <a:srgbClr val="F9AA00"/>
          </a:solidFill>
          <a:prstDash val="solid"/>
        </a:ln>
        <a:effectLst/>
      </dsp:spPr>
      <dsp:style>
        <a:lnRef idx="2">
          <a:scrgbClr r="0" g="0" b="0"/>
        </a:lnRef>
        <a:fillRef idx="1">
          <a:scrgbClr r="0" g="0" b="0"/>
        </a:fillRef>
        <a:effectRef idx="0">
          <a:scrgbClr r="0" g="0" b="0"/>
        </a:effectRef>
        <a:fontRef idx="minor">
          <a:schemeClr val="lt1"/>
        </a:fontRef>
      </dsp:style>
    </dsp:sp>
    <dsp:sp modelId="{01490B02-9920-4E34-BED3-97D0E9D2F61A}">
      <dsp:nvSpPr>
        <dsp:cNvPr id="0" name=""/>
        <dsp:cNvSpPr/>
      </dsp:nvSpPr>
      <dsp:spPr>
        <a:xfrm>
          <a:off x="3750221" y="3431929"/>
          <a:ext cx="1256388" cy="6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kern="1200" dirty="0"/>
            <a:t>Personal</a:t>
          </a:r>
        </a:p>
      </dsp:txBody>
      <dsp:txXfrm>
        <a:off x="3750221" y="3431929"/>
        <a:ext cx="1256388" cy="6280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57E6-0BE2-4314-A567-5C4A24023DF1}">
      <dsp:nvSpPr>
        <dsp:cNvPr id="0" name=""/>
        <dsp:cNvSpPr/>
      </dsp:nvSpPr>
      <dsp:spPr>
        <a:xfrm>
          <a:off x="2779070" y="194135"/>
          <a:ext cx="2704000" cy="2704000"/>
        </a:xfrm>
        <a:prstGeom prst="pie">
          <a:avLst>
            <a:gd name="adj1" fmla="val 16200000"/>
            <a:gd name="adj2" fmla="val 0"/>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Plan</a:t>
          </a:r>
        </a:p>
        <a:p>
          <a:pPr marL="0" lvl="0" indent="0" algn="ctr" defTabSz="933450">
            <a:lnSpc>
              <a:spcPct val="90000"/>
            </a:lnSpc>
            <a:spcBef>
              <a:spcPct val="0"/>
            </a:spcBef>
            <a:spcAft>
              <a:spcPct val="35000"/>
            </a:spcAft>
            <a:buNone/>
          </a:pPr>
          <a:endParaRPr lang="de-DE" sz="2100" kern="1200" dirty="0"/>
        </a:p>
      </dsp:txBody>
      <dsp:txXfrm>
        <a:off x="4214443" y="754571"/>
        <a:ext cx="997904" cy="740381"/>
      </dsp:txXfrm>
    </dsp:sp>
    <dsp:sp modelId="{AC1321D5-6D57-4DFA-9E08-8AD49D1EC8C4}">
      <dsp:nvSpPr>
        <dsp:cNvPr id="0" name=""/>
        <dsp:cNvSpPr/>
      </dsp:nvSpPr>
      <dsp:spPr>
        <a:xfrm>
          <a:off x="2833312" y="318752"/>
          <a:ext cx="2595515" cy="2636319"/>
        </a:xfrm>
        <a:prstGeom prst="pie">
          <a:avLst>
            <a:gd name="adj1" fmla="val 0"/>
            <a:gd name="adj2" fmla="val 5400000"/>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Do</a:t>
          </a:r>
        </a:p>
      </dsp:txBody>
      <dsp:txXfrm>
        <a:off x="4211098" y="1686814"/>
        <a:ext cx="957868" cy="721849"/>
      </dsp:txXfrm>
    </dsp:sp>
    <dsp:sp modelId="{03C918E7-6BCA-4166-B277-68EF2B8DB523}">
      <dsp:nvSpPr>
        <dsp:cNvPr id="0" name=""/>
        <dsp:cNvSpPr/>
      </dsp:nvSpPr>
      <dsp:spPr>
        <a:xfrm>
          <a:off x="2688293" y="284912"/>
          <a:ext cx="2704000" cy="2704000"/>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Check</a:t>
          </a:r>
        </a:p>
      </dsp:txBody>
      <dsp:txXfrm>
        <a:off x="2959015" y="1688095"/>
        <a:ext cx="997904" cy="740381"/>
      </dsp:txXfrm>
    </dsp:sp>
    <dsp:sp modelId="{EC28E887-3C26-4EE2-8332-E15AB408C9A1}">
      <dsp:nvSpPr>
        <dsp:cNvPr id="0" name=""/>
        <dsp:cNvSpPr/>
      </dsp:nvSpPr>
      <dsp:spPr>
        <a:xfrm>
          <a:off x="2688293" y="194135"/>
          <a:ext cx="2704000" cy="2704000"/>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de-DE" sz="2100" kern="1200" dirty="0"/>
            <a:t>Act</a:t>
          </a:r>
        </a:p>
        <a:p>
          <a:pPr marL="0" lvl="0" indent="0" algn="ctr" defTabSz="933450">
            <a:lnSpc>
              <a:spcPct val="90000"/>
            </a:lnSpc>
            <a:spcBef>
              <a:spcPct val="0"/>
            </a:spcBef>
            <a:spcAft>
              <a:spcPct val="35000"/>
            </a:spcAft>
            <a:buNone/>
          </a:pPr>
          <a:endParaRPr lang="de-DE" sz="2100" kern="1200" dirty="0"/>
        </a:p>
      </dsp:txBody>
      <dsp:txXfrm>
        <a:off x="2959015" y="754571"/>
        <a:ext cx="997904" cy="740381"/>
      </dsp:txXfrm>
    </dsp:sp>
    <dsp:sp modelId="{C4856082-4644-4788-BCB1-D093A28F0603}">
      <dsp:nvSpPr>
        <dsp:cNvPr id="0" name=""/>
        <dsp:cNvSpPr/>
      </dsp:nvSpPr>
      <dsp:spPr>
        <a:xfrm>
          <a:off x="2611679" y="26744"/>
          <a:ext cx="3038781" cy="3038781"/>
        </a:xfrm>
        <a:prstGeom prst="circularArrow">
          <a:avLst>
            <a:gd name="adj1" fmla="val 5085"/>
            <a:gd name="adj2" fmla="val 327528"/>
            <a:gd name="adj3" fmla="val 21272472"/>
            <a:gd name="adj4" fmla="val 162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0A6B7B0E-4F2E-4F4A-9D80-164683E9D2CD}">
      <dsp:nvSpPr>
        <dsp:cNvPr id="0" name=""/>
        <dsp:cNvSpPr/>
      </dsp:nvSpPr>
      <dsp:spPr>
        <a:xfrm>
          <a:off x="2612402" y="117972"/>
          <a:ext cx="3038781" cy="3038781"/>
        </a:xfrm>
        <a:prstGeom prst="circularArrow">
          <a:avLst>
            <a:gd name="adj1" fmla="val 5085"/>
            <a:gd name="adj2" fmla="val 327528"/>
            <a:gd name="adj3" fmla="val 5072472"/>
            <a:gd name="adj4" fmla="val 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1C0411BA-7CA4-4945-A7E5-20D5EDE5BE0B}">
      <dsp:nvSpPr>
        <dsp:cNvPr id="0" name=""/>
        <dsp:cNvSpPr/>
      </dsp:nvSpPr>
      <dsp:spPr>
        <a:xfrm>
          <a:off x="2520902" y="117521"/>
          <a:ext cx="3038781" cy="3038781"/>
        </a:xfrm>
        <a:prstGeom prst="circularArrow">
          <a:avLst>
            <a:gd name="adj1" fmla="val 5085"/>
            <a:gd name="adj2" fmla="val 327528"/>
            <a:gd name="adj3" fmla="val 10472472"/>
            <a:gd name="adj4" fmla="val 54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 modelId="{41AEA1F5-73BC-43B4-817B-E4FE20ADF0FF}">
      <dsp:nvSpPr>
        <dsp:cNvPr id="0" name=""/>
        <dsp:cNvSpPr/>
      </dsp:nvSpPr>
      <dsp:spPr>
        <a:xfrm>
          <a:off x="2520902" y="26744"/>
          <a:ext cx="3038781" cy="3038781"/>
        </a:xfrm>
        <a:prstGeom prst="circularArrow">
          <a:avLst>
            <a:gd name="adj1" fmla="val 5085"/>
            <a:gd name="adj2" fmla="val 327528"/>
            <a:gd name="adj3" fmla="val 15872472"/>
            <a:gd name="adj4" fmla="val 10800000"/>
            <a:gd name="adj5" fmla="val 5932"/>
          </a:avLst>
        </a:prstGeom>
        <a:solidFill>
          <a:srgbClr val="90ABBE"/>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897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20</a:t>
            </a:fld>
            <a:endParaRPr lang="de-DE" dirty="0"/>
          </a:p>
        </p:txBody>
      </p:sp>
    </p:spTree>
    <p:extLst>
      <p:ext uri="{BB962C8B-B14F-4D97-AF65-F5344CB8AC3E}">
        <p14:creationId xmlns:p14="http://schemas.microsoft.com/office/powerpoint/2010/main" val="134263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24</a:t>
            </a:fld>
            <a:endParaRPr lang="de-DE" dirty="0"/>
          </a:p>
        </p:txBody>
      </p:sp>
    </p:spTree>
    <p:extLst>
      <p:ext uri="{BB962C8B-B14F-4D97-AF65-F5344CB8AC3E}">
        <p14:creationId xmlns:p14="http://schemas.microsoft.com/office/powerpoint/2010/main" val="201266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26</a:t>
            </a:fld>
            <a:endParaRPr lang="de-DE" dirty="0"/>
          </a:p>
        </p:txBody>
      </p:sp>
    </p:spTree>
    <p:extLst>
      <p:ext uri="{BB962C8B-B14F-4D97-AF65-F5344CB8AC3E}">
        <p14:creationId xmlns:p14="http://schemas.microsoft.com/office/powerpoint/2010/main" val="168708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27</a:t>
            </a:fld>
            <a:endParaRPr lang="de-DE" dirty="0"/>
          </a:p>
        </p:txBody>
      </p:sp>
    </p:spTree>
    <p:extLst>
      <p:ext uri="{BB962C8B-B14F-4D97-AF65-F5344CB8AC3E}">
        <p14:creationId xmlns:p14="http://schemas.microsoft.com/office/powerpoint/2010/main" val="23805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29</a:t>
            </a:fld>
            <a:endParaRPr lang="de-DE" dirty="0"/>
          </a:p>
        </p:txBody>
      </p:sp>
    </p:spTree>
    <p:extLst>
      <p:ext uri="{BB962C8B-B14F-4D97-AF65-F5344CB8AC3E}">
        <p14:creationId xmlns:p14="http://schemas.microsoft.com/office/powerpoint/2010/main" val="3174896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32</a:t>
            </a:fld>
            <a:endParaRPr lang="de-DE" dirty="0"/>
          </a:p>
        </p:txBody>
      </p:sp>
    </p:spTree>
    <p:extLst>
      <p:ext uri="{BB962C8B-B14F-4D97-AF65-F5344CB8AC3E}">
        <p14:creationId xmlns:p14="http://schemas.microsoft.com/office/powerpoint/2010/main" val="163865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35</a:t>
            </a:fld>
            <a:endParaRPr lang="de-DE" dirty="0"/>
          </a:p>
        </p:txBody>
      </p:sp>
    </p:spTree>
    <p:extLst>
      <p:ext uri="{BB962C8B-B14F-4D97-AF65-F5344CB8AC3E}">
        <p14:creationId xmlns:p14="http://schemas.microsoft.com/office/powerpoint/2010/main" val="296352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38</a:t>
            </a:fld>
            <a:endParaRPr lang="de-DE" dirty="0"/>
          </a:p>
        </p:txBody>
      </p:sp>
    </p:spTree>
    <p:extLst>
      <p:ext uri="{BB962C8B-B14F-4D97-AF65-F5344CB8AC3E}">
        <p14:creationId xmlns:p14="http://schemas.microsoft.com/office/powerpoint/2010/main" val="2416555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40</a:t>
            </a:fld>
            <a:endParaRPr lang="de-DE" dirty="0"/>
          </a:p>
        </p:txBody>
      </p:sp>
    </p:spTree>
    <p:extLst>
      <p:ext uri="{BB962C8B-B14F-4D97-AF65-F5344CB8AC3E}">
        <p14:creationId xmlns:p14="http://schemas.microsoft.com/office/powerpoint/2010/main" val="79713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41</a:t>
            </a:fld>
            <a:endParaRPr lang="de-DE" dirty="0"/>
          </a:p>
        </p:txBody>
      </p:sp>
    </p:spTree>
    <p:extLst>
      <p:ext uri="{BB962C8B-B14F-4D97-AF65-F5344CB8AC3E}">
        <p14:creationId xmlns:p14="http://schemas.microsoft.com/office/powerpoint/2010/main" val="4185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717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47</a:t>
            </a:fld>
            <a:endParaRPr lang="de-DE" dirty="0"/>
          </a:p>
        </p:txBody>
      </p:sp>
    </p:spTree>
    <p:extLst>
      <p:ext uri="{BB962C8B-B14F-4D97-AF65-F5344CB8AC3E}">
        <p14:creationId xmlns:p14="http://schemas.microsoft.com/office/powerpoint/2010/main" val="43819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3504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3504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60</a:t>
            </a:fld>
            <a:endParaRPr lang="de-DE" dirty="0"/>
          </a:p>
        </p:txBody>
      </p:sp>
    </p:spTree>
    <p:extLst>
      <p:ext uri="{BB962C8B-B14F-4D97-AF65-F5344CB8AC3E}">
        <p14:creationId xmlns:p14="http://schemas.microsoft.com/office/powerpoint/2010/main" val="212584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64</a:t>
            </a:fld>
            <a:endParaRPr lang="de-DE" dirty="0"/>
          </a:p>
        </p:txBody>
      </p:sp>
    </p:spTree>
    <p:extLst>
      <p:ext uri="{BB962C8B-B14F-4D97-AF65-F5344CB8AC3E}">
        <p14:creationId xmlns:p14="http://schemas.microsoft.com/office/powerpoint/2010/main" val="3772926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69</a:t>
            </a:fld>
            <a:endParaRPr lang="de-DE" dirty="0"/>
          </a:p>
        </p:txBody>
      </p:sp>
    </p:spTree>
    <p:extLst>
      <p:ext uri="{BB962C8B-B14F-4D97-AF65-F5344CB8AC3E}">
        <p14:creationId xmlns:p14="http://schemas.microsoft.com/office/powerpoint/2010/main" val="301853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solidFill>
                  <a:srgbClr val="000000"/>
                </a:solidFill>
              </a:rPr>
              <a:pPr/>
              <a:t>3</a:t>
            </a:fld>
            <a:endParaRPr lang="de-DE" dirty="0">
              <a:solidFill>
                <a:srgbClr val="000000"/>
              </a:solidFill>
            </a:endParaRPr>
          </a:p>
        </p:txBody>
      </p:sp>
    </p:spTree>
    <p:extLst>
      <p:ext uri="{BB962C8B-B14F-4D97-AF65-F5344CB8AC3E}">
        <p14:creationId xmlns:p14="http://schemas.microsoft.com/office/powerpoint/2010/main" val="120556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135696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2891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10</a:t>
            </a:fld>
            <a:endParaRPr lang="de-DE" dirty="0"/>
          </a:p>
        </p:txBody>
      </p:sp>
    </p:spTree>
    <p:extLst>
      <p:ext uri="{BB962C8B-B14F-4D97-AF65-F5344CB8AC3E}">
        <p14:creationId xmlns:p14="http://schemas.microsoft.com/office/powerpoint/2010/main" val="390229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F1FE7DE-306B-40DA-8729-EE4B1E1D728A}" type="slidenum">
              <a:rPr lang="de-DE" smtClean="0"/>
              <a:pPr/>
              <a:t>11</a:t>
            </a:fld>
            <a:endParaRPr lang="de-DE" dirty="0"/>
          </a:p>
        </p:txBody>
      </p:sp>
    </p:spTree>
    <p:extLst>
      <p:ext uri="{BB962C8B-B14F-4D97-AF65-F5344CB8AC3E}">
        <p14:creationId xmlns:p14="http://schemas.microsoft.com/office/powerpoint/2010/main" val="58704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12</a:t>
            </a:fld>
            <a:endParaRPr lang="de-DE" dirty="0"/>
          </a:p>
        </p:txBody>
      </p:sp>
    </p:spTree>
    <p:extLst>
      <p:ext uri="{BB962C8B-B14F-4D97-AF65-F5344CB8AC3E}">
        <p14:creationId xmlns:p14="http://schemas.microsoft.com/office/powerpoint/2010/main" val="226213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dirty="0"/>
          </a:p>
        </p:txBody>
      </p:sp>
    </p:spTree>
    <p:extLst>
      <p:ext uri="{BB962C8B-B14F-4D97-AF65-F5344CB8AC3E}">
        <p14:creationId xmlns:p14="http://schemas.microsoft.com/office/powerpoint/2010/main" val="1476608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526E7F"/>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Tree>
    <p:extLst>
      <p:ext uri="{BB962C8B-B14F-4D97-AF65-F5344CB8AC3E}">
        <p14:creationId xmlns:p14="http://schemas.microsoft.com/office/powerpoint/2010/main" val="376841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5" name="Textfeld 4">
            <a:extLst>
              <a:ext uri="{FF2B5EF4-FFF2-40B4-BE49-F238E27FC236}">
                <a16:creationId xmlns:a16="http://schemas.microsoft.com/office/drawing/2014/main" id="{8C89075C-8C50-1069-6CED-4B922E110E2F}"/>
              </a:ext>
            </a:extLst>
          </p:cNvPr>
          <p:cNvSpPr txBox="1"/>
          <p:nvPr userDrawn="1"/>
        </p:nvSpPr>
        <p:spPr>
          <a:xfrm>
            <a:off x="479526" y="416774"/>
            <a:ext cx="1527500" cy="338554"/>
          </a:xfrm>
          <a:prstGeom prst="rect">
            <a:avLst/>
          </a:prstGeom>
          <a:noFill/>
        </p:spPr>
        <p:txBody>
          <a:bodyPr wrap="square">
            <a:spAutoFit/>
          </a:bodyPr>
          <a:lstStyle/>
          <a:p>
            <a:pPr algn="l"/>
            <a:r>
              <a:rPr lang="de-DE" sz="1600" dirty="0"/>
              <a:t>Einleitung</a:t>
            </a:r>
          </a:p>
        </p:txBody>
      </p:sp>
      <p:sp>
        <p:nvSpPr>
          <p:cNvPr id="6" name="Fußzeilenplatzhalter 3">
            <a:extLst>
              <a:ext uri="{FF2B5EF4-FFF2-40B4-BE49-F238E27FC236}">
                <a16:creationId xmlns:a16="http://schemas.microsoft.com/office/drawing/2014/main" id="{B98FD23E-CC28-DBD7-A70C-ACC3DF7DA097}"/>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195115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3">
            <a:extLst>
              <a:ext uri="{FF2B5EF4-FFF2-40B4-BE49-F238E27FC236}">
                <a16:creationId xmlns:a16="http://schemas.microsoft.com/office/drawing/2014/main" id="{05255770-FE2C-5CFF-D527-E7BF5D180086}"/>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258074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22" name="Ellipse 21"/>
          <p:cNvSpPr/>
          <p:nvPr userDrawn="1"/>
        </p:nvSpPr>
        <p:spPr bwMode="auto">
          <a:xfrm>
            <a:off x="551384"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Ellipse 22"/>
          <p:cNvSpPr/>
          <p:nvPr userDrawn="1"/>
        </p:nvSpPr>
        <p:spPr bwMode="auto">
          <a:xfrm>
            <a:off x="1703512"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Ellipse 23"/>
          <p:cNvSpPr/>
          <p:nvPr userDrawn="1"/>
        </p:nvSpPr>
        <p:spPr bwMode="auto">
          <a:xfrm>
            <a:off x="2825872"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 name="Textfeld 5">
            <a:extLst>
              <a:ext uri="{FF2B5EF4-FFF2-40B4-BE49-F238E27FC236}">
                <a16:creationId xmlns:a16="http://schemas.microsoft.com/office/drawing/2014/main" id="{19B791E8-3A49-1A23-5017-6716670959AB}"/>
              </a:ext>
            </a:extLst>
          </p:cNvPr>
          <p:cNvSpPr txBox="1"/>
          <p:nvPr userDrawn="1"/>
        </p:nvSpPr>
        <p:spPr>
          <a:xfrm>
            <a:off x="1025529" y="265225"/>
            <a:ext cx="1527500" cy="338554"/>
          </a:xfrm>
          <a:prstGeom prst="rect">
            <a:avLst/>
          </a:prstGeom>
          <a:noFill/>
        </p:spPr>
        <p:txBody>
          <a:bodyPr wrap="square">
            <a:spAutoFit/>
          </a:bodyPr>
          <a:lstStyle/>
          <a:p>
            <a:pPr algn="l"/>
            <a:r>
              <a:rPr lang="de-DE" sz="1600" dirty="0"/>
              <a:t>Plan</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2204169" y="265225"/>
            <a:ext cx="1243406" cy="338554"/>
          </a:xfrm>
          <a:prstGeom prst="rect">
            <a:avLst/>
          </a:prstGeom>
          <a:noFill/>
        </p:spPr>
        <p:txBody>
          <a:bodyPr wrap="square">
            <a:spAutoFit/>
          </a:bodyPr>
          <a:lstStyle/>
          <a:p>
            <a:pPr algn="l"/>
            <a:r>
              <a:rPr lang="de-DE" sz="1600" dirty="0"/>
              <a:t>Do</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3333141" y="271516"/>
            <a:ext cx="2698936" cy="338554"/>
          </a:xfrm>
          <a:prstGeom prst="rect">
            <a:avLst/>
          </a:prstGeom>
          <a:noFill/>
        </p:spPr>
        <p:txBody>
          <a:bodyPr wrap="square">
            <a:spAutoFit/>
          </a:bodyPr>
          <a:lstStyle/>
          <a:p>
            <a:pPr algn="l"/>
            <a:r>
              <a:rPr lang="de-DE" sz="1600" dirty="0"/>
              <a:t>Check</a:t>
            </a:r>
          </a:p>
        </p:txBody>
      </p:sp>
      <p:sp>
        <p:nvSpPr>
          <p:cNvPr id="12" name="Ellipse 11">
            <a:extLst>
              <a:ext uri="{FF2B5EF4-FFF2-40B4-BE49-F238E27FC236}">
                <a16:creationId xmlns:a16="http://schemas.microsoft.com/office/drawing/2014/main" id="{48E7375D-4389-AF2C-7A85-CA651C75D26E}"/>
              </a:ext>
            </a:extLst>
          </p:cNvPr>
          <p:cNvSpPr/>
          <p:nvPr userDrawn="1"/>
        </p:nvSpPr>
        <p:spPr bwMode="auto">
          <a:xfrm>
            <a:off x="4163318"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9314FDE1-98F6-F866-F85B-9A1567123944}"/>
              </a:ext>
            </a:extLst>
          </p:cNvPr>
          <p:cNvSpPr txBox="1"/>
          <p:nvPr userDrawn="1"/>
        </p:nvSpPr>
        <p:spPr>
          <a:xfrm>
            <a:off x="4679586" y="277582"/>
            <a:ext cx="2698936" cy="338554"/>
          </a:xfrm>
          <a:prstGeom prst="rect">
            <a:avLst/>
          </a:prstGeom>
          <a:noFill/>
        </p:spPr>
        <p:txBody>
          <a:bodyPr wrap="square">
            <a:spAutoFit/>
          </a:bodyPr>
          <a:lstStyle/>
          <a:p>
            <a:pPr algn="l"/>
            <a:r>
              <a:rPr lang="de-DE" sz="1600" dirty="0"/>
              <a:t>Act</a:t>
            </a:r>
          </a:p>
        </p:txBody>
      </p:sp>
      <p:pic>
        <p:nvPicPr>
          <p:cNvPr id="16" name="Grafik 15" descr="Teleskop mit einfarbiger Füllung">
            <a:extLst>
              <a:ext uri="{FF2B5EF4-FFF2-40B4-BE49-F238E27FC236}">
                <a16:creationId xmlns:a16="http://schemas.microsoft.com/office/drawing/2014/main" id="{03A2F028-03F8-5B40-B1AC-6B90DF814CA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599" y="296518"/>
            <a:ext cx="360000" cy="360000"/>
          </a:xfrm>
          <a:prstGeom prst="rect">
            <a:avLst/>
          </a:prstGeom>
        </p:spPr>
      </p:pic>
      <p:pic>
        <p:nvPicPr>
          <p:cNvPr id="25" name="Grafik 24" descr="Glühbirne und Zahnrad mit einfarbiger Füllung">
            <a:extLst>
              <a:ext uri="{FF2B5EF4-FFF2-40B4-BE49-F238E27FC236}">
                <a16:creationId xmlns:a16="http://schemas.microsoft.com/office/drawing/2014/main" id="{92CE8211-6F56-EBF8-4BBC-F5FC4ABB9C6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8400" y="262646"/>
            <a:ext cx="360000" cy="360000"/>
          </a:xfrm>
          <a:prstGeom prst="rect">
            <a:avLst/>
          </a:prstGeom>
        </p:spPr>
      </p:pic>
      <p:pic>
        <p:nvPicPr>
          <p:cNvPr id="28" name="Grafik 27" descr="Zahnräder mit einfarbiger Füllung">
            <a:extLst>
              <a:ext uri="{FF2B5EF4-FFF2-40B4-BE49-F238E27FC236}">
                <a16:creationId xmlns:a16="http://schemas.microsoft.com/office/drawing/2014/main" id="{D24F993B-D760-6B9E-365B-BB72B90CB8F2}"/>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1119" y="278518"/>
            <a:ext cx="360000" cy="360000"/>
          </a:xfrm>
          <a:prstGeom prst="rect">
            <a:avLst/>
          </a:prstGeom>
        </p:spPr>
      </p:pic>
      <p:pic>
        <p:nvPicPr>
          <p:cNvPr id="29" name="Grafik 28" descr="Abzeichen Tick1 mit einfarbiger Füllung">
            <a:extLst>
              <a:ext uri="{FF2B5EF4-FFF2-40B4-BE49-F238E27FC236}">
                <a16:creationId xmlns:a16="http://schemas.microsoft.com/office/drawing/2014/main" id="{DB9874EF-CD3D-156B-513B-4F48B22B90FB}"/>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5196" y="278518"/>
            <a:ext cx="360000" cy="360000"/>
          </a:xfrm>
          <a:prstGeom prst="rect">
            <a:avLst/>
          </a:prstGeom>
        </p:spPr>
      </p:pic>
      <p:sp>
        <p:nvSpPr>
          <p:cNvPr id="5" name="Fußzeilenplatzhalter 3">
            <a:extLst>
              <a:ext uri="{FF2B5EF4-FFF2-40B4-BE49-F238E27FC236}">
                <a16:creationId xmlns:a16="http://schemas.microsoft.com/office/drawing/2014/main" id="{808199D7-814B-4A41-B204-596200D777FF}"/>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204636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22" name="Ellipse 21"/>
          <p:cNvSpPr/>
          <p:nvPr userDrawn="1"/>
        </p:nvSpPr>
        <p:spPr bwMode="auto">
          <a:xfrm>
            <a:off x="551384"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Ellipse 22"/>
          <p:cNvSpPr/>
          <p:nvPr userDrawn="1"/>
        </p:nvSpPr>
        <p:spPr bwMode="auto">
          <a:xfrm>
            <a:off x="1703512"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Ellipse 23"/>
          <p:cNvSpPr/>
          <p:nvPr userDrawn="1"/>
        </p:nvSpPr>
        <p:spPr bwMode="auto">
          <a:xfrm>
            <a:off x="2825872"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 name="Textfeld 5">
            <a:extLst>
              <a:ext uri="{FF2B5EF4-FFF2-40B4-BE49-F238E27FC236}">
                <a16:creationId xmlns:a16="http://schemas.microsoft.com/office/drawing/2014/main" id="{19B791E8-3A49-1A23-5017-6716670959AB}"/>
              </a:ext>
            </a:extLst>
          </p:cNvPr>
          <p:cNvSpPr txBox="1"/>
          <p:nvPr userDrawn="1"/>
        </p:nvSpPr>
        <p:spPr>
          <a:xfrm>
            <a:off x="1025529" y="265225"/>
            <a:ext cx="1527500" cy="338554"/>
          </a:xfrm>
          <a:prstGeom prst="rect">
            <a:avLst/>
          </a:prstGeom>
          <a:noFill/>
        </p:spPr>
        <p:txBody>
          <a:bodyPr wrap="square">
            <a:spAutoFit/>
          </a:bodyPr>
          <a:lstStyle/>
          <a:p>
            <a:pPr algn="l"/>
            <a:r>
              <a:rPr lang="de-DE" sz="1600" dirty="0"/>
              <a:t>Plan</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2204169" y="265225"/>
            <a:ext cx="1243406" cy="338554"/>
          </a:xfrm>
          <a:prstGeom prst="rect">
            <a:avLst/>
          </a:prstGeom>
          <a:noFill/>
        </p:spPr>
        <p:txBody>
          <a:bodyPr wrap="square">
            <a:spAutoFit/>
          </a:bodyPr>
          <a:lstStyle/>
          <a:p>
            <a:pPr algn="l"/>
            <a:r>
              <a:rPr lang="de-DE" sz="1600" dirty="0"/>
              <a:t>Do</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3333141" y="271516"/>
            <a:ext cx="2698936" cy="338554"/>
          </a:xfrm>
          <a:prstGeom prst="rect">
            <a:avLst/>
          </a:prstGeom>
          <a:noFill/>
        </p:spPr>
        <p:txBody>
          <a:bodyPr wrap="square">
            <a:spAutoFit/>
          </a:bodyPr>
          <a:lstStyle/>
          <a:p>
            <a:pPr algn="l"/>
            <a:r>
              <a:rPr lang="de-DE" sz="1600" dirty="0"/>
              <a:t>Check</a:t>
            </a:r>
          </a:p>
        </p:txBody>
      </p:sp>
      <p:sp>
        <p:nvSpPr>
          <p:cNvPr id="12" name="Ellipse 11">
            <a:extLst>
              <a:ext uri="{FF2B5EF4-FFF2-40B4-BE49-F238E27FC236}">
                <a16:creationId xmlns:a16="http://schemas.microsoft.com/office/drawing/2014/main" id="{48E7375D-4389-AF2C-7A85-CA651C75D26E}"/>
              </a:ext>
            </a:extLst>
          </p:cNvPr>
          <p:cNvSpPr/>
          <p:nvPr userDrawn="1"/>
        </p:nvSpPr>
        <p:spPr bwMode="auto">
          <a:xfrm>
            <a:off x="4163318"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9314FDE1-98F6-F866-F85B-9A1567123944}"/>
              </a:ext>
            </a:extLst>
          </p:cNvPr>
          <p:cNvSpPr txBox="1"/>
          <p:nvPr userDrawn="1"/>
        </p:nvSpPr>
        <p:spPr>
          <a:xfrm>
            <a:off x="4679586" y="277582"/>
            <a:ext cx="2698936" cy="338554"/>
          </a:xfrm>
          <a:prstGeom prst="rect">
            <a:avLst/>
          </a:prstGeom>
          <a:noFill/>
        </p:spPr>
        <p:txBody>
          <a:bodyPr wrap="square">
            <a:spAutoFit/>
          </a:bodyPr>
          <a:lstStyle/>
          <a:p>
            <a:pPr algn="l"/>
            <a:r>
              <a:rPr lang="de-DE" sz="1600" dirty="0"/>
              <a:t>Act</a:t>
            </a:r>
          </a:p>
        </p:txBody>
      </p:sp>
      <p:pic>
        <p:nvPicPr>
          <p:cNvPr id="16" name="Grafik 15" descr="Teleskop mit einfarbiger Füllung">
            <a:extLst>
              <a:ext uri="{FF2B5EF4-FFF2-40B4-BE49-F238E27FC236}">
                <a16:creationId xmlns:a16="http://schemas.microsoft.com/office/drawing/2014/main" id="{03A2F028-03F8-5B40-B1AC-6B90DF814CA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599" y="296518"/>
            <a:ext cx="360000" cy="360000"/>
          </a:xfrm>
          <a:prstGeom prst="rect">
            <a:avLst/>
          </a:prstGeom>
        </p:spPr>
      </p:pic>
      <p:pic>
        <p:nvPicPr>
          <p:cNvPr id="25" name="Grafik 24" descr="Glühbirne und Zahnrad mit einfarbiger Füllung">
            <a:extLst>
              <a:ext uri="{FF2B5EF4-FFF2-40B4-BE49-F238E27FC236}">
                <a16:creationId xmlns:a16="http://schemas.microsoft.com/office/drawing/2014/main" id="{92CE8211-6F56-EBF8-4BBC-F5FC4ABB9C6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8400" y="262646"/>
            <a:ext cx="360000" cy="360000"/>
          </a:xfrm>
          <a:prstGeom prst="rect">
            <a:avLst/>
          </a:prstGeom>
        </p:spPr>
      </p:pic>
      <p:pic>
        <p:nvPicPr>
          <p:cNvPr id="27" name="Grafik 26" descr="Zahnräder mit einfarbiger Füllung">
            <a:extLst>
              <a:ext uri="{FF2B5EF4-FFF2-40B4-BE49-F238E27FC236}">
                <a16:creationId xmlns:a16="http://schemas.microsoft.com/office/drawing/2014/main" id="{1EFA724B-175F-E30D-9FC4-9A50812ED9B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1119" y="278518"/>
            <a:ext cx="360000" cy="360000"/>
          </a:xfrm>
          <a:prstGeom prst="rect">
            <a:avLst/>
          </a:prstGeom>
        </p:spPr>
      </p:pic>
      <p:pic>
        <p:nvPicPr>
          <p:cNvPr id="5" name="Grafik 4" descr="Abzeichen Tick1 mit einfarbiger Füllung">
            <a:extLst>
              <a:ext uri="{FF2B5EF4-FFF2-40B4-BE49-F238E27FC236}">
                <a16:creationId xmlns:a16="http://schemas.microsoft.com/office/drawing/2014/main" id="{0918A29B-B9F1-EFDD-0047-CE61B9DEDDB1}"/>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5196" y="278518"/>
            <a:ext cx="360000" cy="360000"/>
          </a:xfrm>
          <a:prstGeom prst="rect">
            <a:avLst/>
          </a:prstGeom>
        </p:spPr>
      </p:pic>
      <p:sp>
        <p:nvSpPr>
          <p:cNvPr id="7" name="Fußzeilenplatzhalter 3">
            <a:extLst>
              <a:ext uri="{FF2B5EF4-FFF2-40B4-BE49-F238E27FC236}">
                <a16:creationId xmlns:a16="http://schemas.microsoft.com/office/drawing/2014/main" id="{369EA7E8-4A6A-BAFA-5292-1466F2E0A5C1}"/>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131288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22" name="Ellipse 21"/>
          <p:cNvSpPr/>
          <p:nvPr userDrawn="1"/>
        </p:nvSpPr>
        <p:spPr bwMode="auto">
          <a:xfrm>
            <a:off x="551384"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Ellipse 22"/>
          <p:cNvSpPr/>
          <p:nvPr userDrawn="1"/>
        </p:nvSpPr>
        <p:spPr bwMode="auto">
          <a:xfrm>
            <a:off x="1703512"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Ellipse 23"/>
          <p:cNvSpPr/>
          <p:nvPr userDrawn="1"/>
        </p:nvSpPr>
        <p:spPr bwMode="auto">
          <a:xfrm>
            <a:off x="2825872"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 name="Textfeld 5">
            <a:extLst>
              <a:ext uri="{FF2B5EF4-FFF2-40B4-BE49-F238E27FC236}">
                <a16:creationId xmlns:a16="http://schemas.microsoft.com/office/drawing/2014/main" id="{19B791E8-3A49-1A23-5017-6716670959AB}"/>
              </a:ext>
            </a:extLst>
          </p:cNvPr>
          <p:cNvSpPr txBox="1"/>
          <p:nvPr userDrawn="1"/>
        </p:nvSpPr>
        <p:spPr>
          <a:xfrm>
            <a:off x="1025529" y="265225"/>
            <a:ext cx="1527500" cy="338554"/>
          </a:xfrm>
          <a:prstGeom prst="rect">
            <a:avLst/>
          </a:prstGeom>
          <a:noFill/>
        </p:spPr>
        <p:txBody>
          <a:bodyPr wrap="square">
            <a:spAutoFit/>
          </a:bodyPr>
          <a:lstStyle/>
          <a:p>
            <a:pPr algn="l"/>
            <a:r>
              <a:rPr lang="de-DE" sz="1600" dirty="0"/>
              <a:t>Plan</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2204169" y="265225"/>
            <a:ext cx="1243406" cy="338554"/>
          </a:xfrm>
          <a:prstGeom prst="rect">
            <a:avLst/>
          </a:prstGeom>
          <a:noFill/>
        </p:spPr>
        <p:txBody>
          <a:bodyPr wrap="square">
            <a:spAutoFit/>
          </a:bodyPr>
          <a:lstStyle/>
          <a:p>
            <a:pPr algn="l"/>
            <a:r>
              <a:rPr lang="de-DE" sz="1600" dirty="0"/>
              <a:t>Do</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3333141" y="271516"/>
            <a:ext cx="2698936" cy="338554"/>
          </a:xfrm>
          <a:prstGeom prst="rect">
            <a:avLst/>
          </a:prstGeom>
          <a:noFill/>
        </p:spPr>
        <p:txBody>
          <a:bodyPr wrap="square">
            <a:spAutoFit/>
          </a:bodyPr>
          <a:lstStyle/>
          <a:p>
            <a:pPr algn="l"/>
            <a:r>
              <a:rPr lang="de-DE" sz="1600" dirty="0"/>
              <a:t>Check</a:t>
            </a:r>
          </a:p>
        </p:txBody>
      </p:sp>
      <p:sp>
        <p:nvSpPr>
          <p:cNvPr id="12" name="Ellipse 11">
            <a:extLst>
              <a:ext uri="{FF2B5EF4-FFF2-40B4-BE49-F238E27FC236}">
                <a16:creationId xmlns:a16="http://schemas.microsoft.com/office/drawing/2014/main" id="{48E7375D-4389-AF2C-7A85-CA651C75D26E}"/>
              </a:ext>
            </a:extLst>
          </p:cNvPr>
          <p:cNvSpPr/>
          <p:nvPr userDrawn="1"/>
        </p:nvSpPr>
        <p:spPr bwMode="auto">
          <a:xfrm>
            <a:off x="4163318"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9314FDE1-98F6-F866-F85B-9A1567123944}"/>
              </a:ext>
            </a:extLst>
          </p:cNvPr>
          <p:cNvSpPr txBox="1"/>
          <p:nvPr userDrawn="1"/>
        </p:nvSpPr>
        <p:spPr>
          <a:xfrm>
            <a:off x="4679586" y="277582"/>
            <a:ext cx="2698936" cy="338554"/>
          </a:xfrm>
          <a:prstGeom prst="rect">
            <a:avLst/>
          </a:prstGeom>
          <a:noFill/>
        </p:spPr>
        <p:txBody>
          <a:bodyPr wrap="square">
            <a:spAutoFit/>
          </a:bodyPr>
          <a:lstStyle/>
          <a:p>
            <a:pPr algn="l"/>
            <a:r>
              <a:rPr lang="de-DE" sz="1600" dirty="0"/>
              <a:t>Act</a:t>
            </a:r>
          </a:p>
        </p:txBody>
      </p:sp>
      <p:pic>
        <p:nvPicPr>
          <p:cNvPr id="16" name="Grafik 15" descr="Teleskop mit einfarbiger Füllung">
            <a:extLst>
              <a:ext uri="{FF2B5EF4-FFF2-40B4-BE49-F238E27FC236}">
                <a16:creationId xmlns:a16="http://schemas.microsoft.com/office/drawing/2014/main" id="{03A2F028-03F8-5B40-B1AC-6B90DF814CA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599" y="296518"/>
            <a:ext cx="360000" cy="360000"/>
          </a:xfrm>
          <a:prstGeom prst="rect">
            <a:avLst/>
          </a:prstGeom>
        </p:spPr>
      </p:pic>
      <p:pic>
        <p:nvPicPr>
          <p:cNvPr id="20" name="Grafik 19" descr="Abzeichen Tick1 mit einfarbiger Füllung">
            <a:extLst>
              <a:ext uri="{FF2B5EF4-FFF2-40B4-BE49-F238E27FC236}">
                <a16:creationId xmlns:a16="http://schemas.microsoft.com/office/drawing/2014/main" id="{87FA7EE1-1A34-E509-3F6C-8CB3187401D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5196" y="278518"/>
            <a:ext cx="360000" cy="360000"/>
          </a:xfrm>
          <a:prstGeom prst="rect">
            <a:avLst/>
          </a:prstGeom>
        </p:spPr>
      </p:pic>
      <p:pic>
        <p:nvPicPr>
          <p:cNvPr id="25" name="Grafik 24" descr="Glühbirne und Zahnrad mit einfarbiger Füllung">
            <a:extLst>
              <a:ext uri="{FF2B5EF4-FFF2-40B4-BE49-F238E27FC236}">
                <a16:creationId xmlns:a16="http://schemas.microsoft.com/office/drawing/2014/main" id="{92CE8211-6F56-EBF8-4BBC-F5FC4ABB9C6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8400" y="262646"/>
            <a:ext cx="360000" cy="360000"/>
          </a:xfrm>
          <a:prstGeom prst="rect">
            <a:avLst/>
          </a:prstGeom>
        </p:spPr>
      </p:pic>
      <p:pic>
        <p:nvPicPr>
          <p:cNvPr id="27" name="Grafik 26" descr="Zahnräder mit einfarbiger Füllung">
            <a:extLst>
              <a:ext uri="{FF2B5EF4-FFF2-40B4-BE49-F238E27FC236}">
                <a16:creationId xmlns:a16="http://schemas.microsoft.com/office/drawing/2014/main" id="{1EFA724B-175F-E30D-9FC4-9A50812ED9B6}"/>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1119" y="278518"/>
            <a:ext cx="360000" cy="360000"/>
          </a:xfrm>
          <a:prstGeom prst="rect">
            <a:avLst/>
          </a:prstGeom>
        </p:spPr>
      </p:pic>
      <p:sp>
        <p:nvSpPr>
          <p:cNvPr id="5" name="Fußzeilenplatzhalter 3">
            <a:extLst>
              <a:ext uri="{FF2B5EF4-FFF2-40B4-BE49-F238E27FC236}">
                <a16:creationId xmlns:a16="http://schemas.microsoft.com/office/drawing/2014/main" id="{6A448307-3364-80F5-C8F2-B087325D0C68}"/>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397861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22" name="Ellipse 21"/>
          <p:cNvSpPr/>
          <p:nvPr userDrawn="1"/>
        </p:nvSpPr>
        <p:spPr bwMode="auto">
          <a:xfrm>
            <a:off x="551384"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Ellipse 22"/>
          <p:cNvSpPr/>
          <p:nvPr userDrawn="1"/>
        </p:nvSpPr>
        <p:spPr bwMode="auto">
          <a:xfrm>
            <a:off x="1703512"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Ellipse 23"/>
          <p:cNvSpPr/>
          <p:nvPr userDrawn="1"/>
        </p:nvSpPr>
        <p:spPr bwMode="auto">
          <a:xfrm>
            <a:off x="2825872"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 name="Textfeld 5">
            <a:extLst>
              <a:ext uri="{FF2B5EF4-FFF2-40B4-BE49-F238E27FC236}">
                <a16:creationId xmlns:a16="http://schemas.microsoft.com/office/drawing/2014/main" id="{19B791E8-3A49-1A23-5017-6716670959AB}"/>
              </a:ext>
            </a:extLst>
          </p:cNvPr>
          <p:cNvSpPr txBox="1"/>
          <p:nvPr userDrawn="1"/>
        </p:nvSpPr>
        <p:spPr>
          <a:xfrm>
            <a:off x="1025529" y="265225"/>
            <a:ext cx="1527500" cy="338554"/>
          </a:xfrm>
          <a:prstGeom prst="rect">
            <a:avLst/>
          </a:prstGeom>
          <a:noFill/>
        </p:spPr>
        <p:txBody>
          <a:bodyPr wrap="square">
            <a:spAutoFit/>
          </a:bodyPr>
          <a:lstStyle/>
          <a:p>
            <a:pPr algn="l"/>
            <a:r>
              <a:rPr lang="de-DE" sz="1600" dirty="0"/>
              <a:t>Plan</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2204169" y="265225"/>
            <a:ext cx="1243406" cy="338554"/>
          </a:xfrm>
          <a:prstGeom prst="rect">
            <a:avLst/>
          </a:prstGeom>
          <a:noFill/>
        </p:spPr>
        <p:txBody>
          <a:bodyPr wrap="square">
            <a:spAutoFit/>
          </a:bodyPr>
          <a:lstStyle/>
          <a:p>
            <a:pPr algn="l"/>
            <a:r>
              <a:rPr lang="de-DE" sz="1600" dirty="0"/>
              <a:t>Do</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3333141" y="271516"/>
            <a:ext cx="2698936" cy="338554"/>
          </a:xfrm>
          <a:prstGeom prst="rect">
            <a:avLst/>
          </a:prstGeom>
          <a:noFill/>
        </p:spPr>
        <p:txBody>
          <a:bodyPr wrap="square">
            <a:spAutoFit/>
          </a:bodyPr>
          <a:lstStyle/>
          <a:p>
            <a:pPr algn="l"/>
            <a:r>
              <a:rPr lang="de-DE" sz="1600" dirty="0"/>
              <a:t>Check</a:t>
            </a:r>
          </a:p>
        </p:txBody>
      </p:sp>
      <p:sp>
        <p:nvSpPr>
          <p:cNvPr id="12" name="Ellipse 11">
            <a:extLst>
              <a:ext uri="{FF2B5EF4-FFF2-40B4-BE49-F238E27FC236}">
                <a16:creationId xmlns:a16="http://schemas.microsoft.com/office/drawing/2014/main" id="{48E7375D-4389-AF2C-7A85-CA651C75D26E}"/>
              </a:ext>
            </a:extLst>
          </p:cNvPr>
          <p:cNvSpPr/>
          <p:nvPr userDrawn="1"/>
        </p:nvSpPr>
        <p:spPr bwMode="auto">
          <a:xfrm>
            <a:off x="4163318"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9314FDE1-98F6-F866-F85B-9A1567123944}"/>
              </a:ext>
            </a:extLst>
          </p:cNvPr>
          <p:cNvSpPr txBox="1"/>
          <p:nvPr userDrawn="1"/>
        </p:nvSpPr>
        <p:spPr>
          <a:xfrm>
            <a:off x="4679586" y="277582"/>
            <a:ext cx="2698936" cy="338554"/>
          </a:xfrm>
          <a:prstGeom prst="rect">
            <a:avLst/>
          </a:prstGeom>
          <a:noFill/>
        </p:spPr>
        <p:txBody>
          <a:bodyPr wrap="square">
            <a:spAutoFit/>
          </a:bodyPr>
          <a:lstStyle/>
          <a:p>
            <a:pPr algn="l"/>
            <a:r>
              <a:rPr lang="de-DE" sz="1600" dirty="0"/>
              <a:t>Act</a:t>
            </a:r>
          </a:p>
        </p:txBody>
      </p:sp>
      <p:pic>
        <p:nvPicPr>
          <p:cNvPr id="16" name="Grafik 15" descr="Teleskop mit einfarbiger Füllung">
            <a:extLst>
              <a:ext uri="{FF2B5EF4-FFF2-40B4-BE49-F238E27FC236}">
                <a16:creationId xmlns:a16="http://schemas.microsoft.com/office/drawing/2014/main" id="{03A2F028-03F8-5B40-B1AC-6B90DF814CA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599" y="296518"/>
            <a:ext cx="360000" cy="360000"/>
          </a:xfrm>
          <a:prstGeom prst="rect">
            <a:avLst/>
          </a:prstGeom>
        </p:spPr>
      </p:pic>
      <p:pic>
        <p:nvPicPr>
          <p:cNvPr id="20" name="Grafik 19" descr="Abzeichen Tick1 mit einfarbiger Füllung">
            <a:extLst>
              <a:ext uri="{FF2B5EF4-FFF2-40B4-BE49-F238E27FC236}">
                <a16:creationId xmlns:a16="http://schemas.microsoft.com/office/drawing/2014/main" id="{87FA7EE1-1A34-E509-3F6C-8CB3187401D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5196" y="278518"/>
            <a:ext cx="360000" cy="360000"/>
          </a:xfrm>
          <a:prstGeom prst="rect">
            <a:avLst/>
          </a:prstGeom>
        </p:spPr>
      </p:pic>
      <p:pic>
        <p:nvPicPr>
          <p:cNvPr id="25" name="Grafik 24" descr="Glühbirne und Zahnrad mit einfarbiger Füllung">
            <a:extLst>
              <a:ext uri="{FF2B5EF4-FFF2-40B4-BE49-F238E27FC236}">
                <a16:creationId xmlns:a16="http://schemas.microsoft.com/office/drawing/2014/main" id="{92CE8211-6F56-EBF8-4BBC-F5FC4ABB9C6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8400" y="262646"/>
            <a:ext cx="360000" cy="360000"/>
          </a:xfrm>
          <a:prstGeom prst="rect">
            <a:avLst/>
          </a:prstGeom>
        </p:spPr>
      </p:pic>
      <p:pic>
        <p:nvPicPr>
          <p:cNvPr id="27" name="Grafik 26" descr="Zahnräder mit einfarbiger Füllung">
            <a:extLst>
              <a:ext uri="{FF2B5EF4-FFF2-40B4-BE49-F238E27FC236}">
                <a16:creationId xmlns:a16="http://schemas.microsoft.com/office/drawing/2014/main" id="{1EFA724B-175F-E30D-9FC4-9A50812ED9B6}"/>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1119" y="278518"/>
            <a:ext cx="360000" cy="360000"/>
          </a:xfrm>
          <a:prstGeom prst="rect">
            <a:avLst/>
          </a:prstGeom>
        </p:spPr>
      </p:pic>
      <p:sp>
        <p:nvSpPr>
          <p:cNvPr id="5" name="Fußzeilenplatzhalter 3">
            <a:extLst>
              <a:ext uri="{FF2B5EF4-FFF2-40B4-BE49-F238E27FC236}">
                <a16:creationId xmlns:a16="http://schemas.microsoft.com/office/drawing/2014/main" id="{6C47A00A-D298-4958-C81F-BB81DA7FDDAB}"/>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69520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s in 3 Spalten">
    <p:spTree>
      <p:nvGrpSpPr>
        <p:cNvPr id="1" name=""/>
        <p:cNvGrpSpPr/>
        <p:nvPr/>
      </p:nvGrpSpPr>
      <p:grpSpPr>
        <a:xfrm>
          <a:off x="0" y="0"/>
          <a:ext cx="0" cy="0"/>
          <a:chOff x="0" y="0"/>
          <a:chExt cx="0" cy="0"/>
        </a:xfrm>
      </p:grpSpPr>
      <p:cxnSp>
        <p:nvCxnSpPr>
          <p:cNvPr id="9" name="Straight Connector 19"/>
          <p:cNvCxnSpPr/>
          <p:nvPr userDrawn="1"/>
        </p:nvCxnSpPr>
        <p:spPr>
          <a:xfrm>
            <a:off x="4175787"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0"/>
          <p:cNvCxnSpPr/>
          <p:nvPr userDrawn="1"/>
        </p:nvCxnSpPr>
        <p:spPr>
          <a:xfrm>
            <a:off x="7824192" y="2223616"/>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hasCustomPrompt="1"/>
          </p:nvPr>
        </p:nvSpPr>
        <p:spPr>
          <a:xfrm>
            <a:off x="609600"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8" name="Content Placeholder 38"/>
          <p:cNvSpPr>
            <a:spLocks noGrp="1"/>
          </p:cNvSpPr>
          <p:nvPr>
            <p:ph sz="quarter" idx="37"/>
          </p:nvPr>
        </p:nvSpPr>
        <p:spPr>
          <a:xfrm>
            <a:off x="609600"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14" name="Text Placeholder 14"/>
          <p:cNvSpPr>
            <a:spLocks noGrp="1"/>
          </p:cNvSpPr>
          <p:nvPr>
            <p:ph type="body" sz="quarter" idx="42" hasCustomPrompt="1"/>
          </p:nvPr>
        </p:nvSpPr>
        <p:spPr>
          <a:xfrm>
            <a:off x="4271797" y="2223368"/>
            <a:ext cx="3454400"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19" name="Text Placeholder 14"/>
          <p:cNvSpPr>
            <a:spLocks noGrp="1"/>
          </p:cNvSpPr>
          <p:nvPr>
            <p:ph type="body" sz="quarter" idx="43" hasCustomPrompt="1"/>
          </p:nvPr>
        </p:nvSpPr>
        <p:spPr>
          <a:xfrm>
            <a:off x="7920203" y="2223616"/>
            <a:ext cx="3648405" cy="3797672"/>
          </a:xfrm>
        </p:spPr>
        <p:txBody>
          <a:bodyPr>
            <a:normAutofit/>
          </a:bodyPr>
          <a:lstStyle>
            <a:lvl1pPr marL="342900" indent="-342900">
              <a:buClr>
                <a:schemeClr val="tx1"/>
              </a:buClr>
              <a:buSzPct val="120000"/>
              <a:buFont typeface="Wingdings" pitchFamily="2" charset="2"/>
              <a:buChar char="§"/>
              <a:defRPr sz="1800"/>
            </a:lvl1pPr>
          </a:lstStyle>
          <a:p>
            <a:pPr lvl="0"/>
            <a:r>
              <a:rPr lang="de-DE" dirty="0"/>
              <a:t>Text bearbeiten</a:t>
            </a:r>
          </a:p>
        </p:txBody>
      </p:sp>
      <p:sp>
        <p:nvSpPr>
          <p:cNvPr id="20" name="Title 1"/>
          <p:cNvSpPr>
            <a:spLocks noGrp="1"/>
          </p:cNvSpPr>
          <p:nvPr>
            <p:ph type="title" hasCustomPrompt="1"/>
          </p:nvPr>
        </p:nvSpPr>
        <p:spPr>
          <a:xfrm>
            <a:off x="600128" y="69983"/>
            <a:ext cx="8174700" cy="864096"/>
          </a:xfrm>
        </p:spPr>
        <p:txBody>
          <a:bodyPr/>
          <a:lstStyle>
            <a:lvl1pPr>
              <a:defRPr/>
            </a:lvl1pPr>
          </a:lstStyle>
          <a:p>
            <a:r>
              <a:rPr lang="de-DE" dirty="0"/>
              <a:t>Titel durch klicken bearbeiten</a:t>
            </a:r>
            <a:endParaRPr lang="en-JM" dirty="0"/>
          </a:p>
        </p:txBody>
      </p:sp>
      <p:sp>
        <p:nvSpPr>
          <p:cNvPr id="22" name="Content Placeholder 38"/>
          <p:cNvSpPr>
            <a:spLocks noGrp="1"/>
          </p:cNvSpPr>
          <p:nvPr>
            <p:ph sz="quarter" idx="44"/>
          </p:nvPr>
        </p:nvSpPr>
        <p:spPr>
          <a:xfrm>
            <a:off x="4219023"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24" name="Content Placeholder 38"/>
          <p:cNvSpPr>
            <a:spLocks noGrp="1"/>
          </p:cNvSpPr>
          <p:nvPr>
            <p:ph sz="quarter" idx="45"/>
          </p:nvPr>
        </p:nvSpPr>
        <p:spPr>
          <a:xfrm>
            <a:off x="7906411" y="1628552"/>
            <a:ext cx="3470176" cy="467816"/>
          </a:xfrm>
          <a:solidFill>
            <a:schemeClr val="tx1"/>
          </a:solidFill>
          <a:ln>
            <a:noFill/>
          </a:ln>
        </p:spPr>
        <p:txBody>
          <a:bodyPr anchor="ctr">
            <a:noAutofit/>
          </a:bodyPr>
          <a:lstStyle>
            <a:lvl1pPr marL="0" indent="0" algn="l">
              <a:buNone/>
              <a:tabLst/>
              <a:defRPr sz="1800" b="1">
                <a:solidFill>
                  <a:schemeClr val="bg1"/>
                </a:solidFill>
                <a:latin typeface="+mj-lt"/>
              </a:defRPr>
            </a:lvl1pPr>
          </a:lstStyle>
          <a:p>
            <a:pPr lvl="0"/>
            <a:r>
              <a:rPr lang="de-DE"/>
              <a:t>Textmasterformat bearbeiten</a:t>
            </a:r>
          </a:p>
        </p:txBody>
      </p:sp>
      <p:sp>
        <p:nvSpPr>
          <p:cNvPr id="2" name="Rectangle 11">
            <a:extLst>
              <a:ext uri="{FF2B5EF4-FFF2-40B4-BE49-F238E27FC236}">
                <a16:creationId xmlns:a16="http://schemas.microsoft.com/office/drawing/2014/main" id="{A6DD7819-DF88-A5D0-8D6F-F6FCED230218}"/>
              </a:ext>
            </a:extLst>
          </p:cNvPr>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3" name="Fußzeilenplatzhalter 3">
            <a:extLst>
              <a:ext uri="{FF2B5EF4-FFF2-40B4-BE49-F238E27FC236}">
                <a16:creationId xmlns:a16="http://schemas.microsoft.com/office/drawing/2014/main" id="{8ECDEEAD-A361-4CFF-0561-75078A62B79D}"/>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spTree>
    <p:extLst>
      <p:ext uri="{BB962C8B-B14F-4D97-AF65-F5344CB8AC3E}">
        <p14:creationId xmlns:p14="http://schemas.microsoft.com/office/powerpoint/2010/main" val="142298695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a:solidFill>
                  <a:srgbClr val="7B9C2A"/>
                </a:solidFill>
              </a:rPr>
              <a:t>Handlungshilfe Klimamanagement | © LfU | IZU Infozentrum UmweltWirtschaft | 2023</a:t>
            </a:r>
            <a:endParaRPr lang="de-DE" dirty="0"/>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80" r:id="rId2"/>
    <p:sldLayoutId id="2147483746" r:id="rId3"/>
    <p:sldLayoutId id="2147483681" r:id="rId4"/>
    <p:sldLayoutId id="2147483650" r:id="rId5"/>
    <p:sldLayoutId id="2147483682" r:id="rId6"/>
    <p:sldLayoutId id="2147483683" r:id="rId7"/>
    <p:sldLayoutId id="2147483684" r:id="rId8"/>
    <p:sldLayoutId id="2147483814" r:id="rId9"/>
  </p:sldLayoutIdLst>
  <p:hf hdr="0" dt="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slide" Target="slide19.xml"/><Relationship Id="rId5" Type="http://schemas.openxmlformats.org/officeDocument/2006/relationships/diagramQuickStyle" Target="../diagrams/quickStyle6.xml"/><Relationship Id="rId10" Type="http://schemas.openxmlformats.org/officeDocument/2006/relationships/slide" Target="slide8.xml"/><Relationship Id="rId4" Type="http://schemas.openxmlformats.org/officeDocument/2006/relationships/diagramLayout" Target="../diagrams/layout6.xml"/><Relationship Id="rId9" Type="http://schemas.openxmlformats.org/officeDocument/2006/relationships/hyperlink" Target="https://www.umweltpakt.bayern.de/energie_klima/aktuelles/3693/neue-izu-handlungshilfen-zum-betrieblichen-klimaschutz-klimabilanz-strategi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mweltpakt.bayern.de/energie_klima/aktuelles/3693/neue-izu-handlungshilfen-zum-betrieblichen-klimaschutz-klimabilanz-strategi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www.umweltpakt.bayern.de/energie_klima/aktuelles/3693/neue-izu-handlungshilfen-zum-betrieblichen-klimaschutz-klimabilanz-strategie" TargetMode="External"/><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slide" Target="slide72.xm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hyperlink" Target="https://www.umweltpakt.bayern.de/energie_klima/aktuelles/3693/neue-izu-handlungshilfen-zum-betrieblichen-klimaschutz-klimabilanz-strategie" TargetMode="External"/><Relationship Id="rId5" Type="http://schemas.openxmlformats.org/officeDocument/2006/relationships/image" Target="../media/image40.sv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umweltpakt.bayern.de/energie_klima/aktuelles/3693/neue-izu-handlungshilfen-zum-betrieblichen-klimaschutz-klimabilanz-strategie"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26" Type="http://schemas.openxmlformats.org/officeDocument/2006/relationships/image" Target="../media/image61.svg"/><Relationship Id="rId3" Type="http://schemas.openxmlformats.org/officeDocument/2006/relationships/diagramLayout" Target="../diagrams/layout7.xml"/><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diagramData" Target="../diagrams/data7.xml"/><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5.xml"/><Relationship Id="rId6" Type="http://schemas.microsoft.com/office/2007/relationships/diagramDrawing" Target="../diagrams/drawing7.xml"/><Relationship Id="rId11" Type="http://schemas.openxmlformats.org/officeDocument/2006/relationships/image" Target="../media/image46.png"/><Relationship Id="rId24" Type="http://schemas.openxmlformats.org/officeDocument/2006/relationships/image" Target="../media/image59.svg"/><Relationship Id="rId5" Type="http://schemas.openxmlformats.org/officeDocument/2006/relationships/diagramColors" Target="../diagrams/colors7.xml"/><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sv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diagramQuickStyle" Target="../diagrams/quickStyle7.xml"/><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 Id="rId27"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diagramLayout" Target="../diagrams/layout8.xml"/><Relationship Id="rId7" Type="http://schemas.openxmlformats.org/officeDocument/2006/relationships/slide" Target="slide22.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2.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hyperlink" Target="https://www.umweltpakt.bayern.de/energie_klima/aktuelles/3693/neue-izu-handlungshilfen-zum-betrieblichen-klimaschutz-klimabilanz-strategi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umweltpakt.bayern.de/download/pdf/aqua_concept_18.10.22.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2.png"/><Relationship Id="rId18" Type="http://schemas.openxmlformats.org/officeDocument/2006/relationships/image" Target="../media/image34.svg"/><Relationship Id="rId3" Type="http://schemas.openxmlformats.org/officeDocument/2006/relationships/diagramLayout" Target="../diagrams/layout9.xml"/><Relationship Id="rId7" Type="http://schemas.openxmlformats.org/officeDocument/2006/relationships/image" Target="../media/image29.png"/><Relationship Id="rId12" Type="http://schemas.openxmlformats.org/officeDocument/2006/relationships/image" Target="../media/image12.svg"/><Relationship Id="rId17" Type="http://schemas.openxmlformats.org/officeDocument/2006/relationships/image" Target="../media/image33.png"/><Relationship Id="rId2" Type="http://schemas.openxmlformats.org/officeDocument/2006/relationships/diagramData" Target="../diagrams/data9.xml"/><Relationship Id="rId16" Type="http://schemas.openxmlformats.org/officeDocument/2006/relationships/slide" Target="slide74.xml"/><Relationship Id="rId1" Type="http://schemas.openxmlformats.org/officeDocument/2006/relationships/slideLayout" Target="../slideLayouts/slideLayout6.xml"/><Relationship Id="rId6" Type="http://schemas.microsoft.com/office/2007/relationships/diagramDrawing" Target="../diagrams/drawing9.xml"/><Relationship Id="rId11" Type="http://schemas.openxmlformats.org/officeDocument/2006/relationships/image" Target="../media/image31.png"/><Relationship Id="rId5" Type="http://schemas.openxmlformats.org/officeDocument/2006/relationships/diagramColors" Target="../diagrams/colors9.xml"/><Relationship Id="rId15" Type="http://schemas.openxmlformats.org/officeDocument/2006/relationships/slide" Target="slide73.xml"/><Relationship Id="rId10" Type="http://schemas.openxmlformats.org/officeDocument/2006/relationships/image" Target="../media/image10.svg"/><Relationship Id="rId4" Type="http://schemas.openxmlformats.org/officeDocument/2006/relationships/diagramQuickStyle" Target="../diagrams/quickStyle9.xml"/><Relationship Id="rId9" Type="http://schemas.openxmlformats.org/officeDocument/2006/relationships/image" Target="../media/image30.png"/><Relationship Id="rId1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umweltpakt.bayern.de/energie_klima/aktuelles/3693/izu-handlungshilfen-zum-betrieblichen-klimaschutz-klimabilanz-strategie" TargetMode="External"/><Relationship Id="rId3" Type="http://schemas.openxmlformats.org/officeDocument/2006/relationships/hyperlink" Target="https://www.umweltpakt.bayern.de/energie_klima/aktuelles/3693/neue-izu-handlungshilfen-zum-betrieblichen-klimaschutz-klimabilanz-strategie" TargetMode="External"/><Relationship Id="rId7" Type="http://schemas.openxmlformats.org/officeDocument/2006/relationships/image" Target="../media/image8.sv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0.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2.xml"/><Relationship Id="rId7" Type="http://schemas.openxmlformats.org/officeDocument/2006/relationships/slide" Target="slide31.xml"/><Relationship Id="rId12" Type="http://schemas.openxmlformats.org/officeDocument/2006/relationships/slide" Target="slide53.xml"/><Relationship Id="rId2"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slide" Target="slide27.xml"/><Relationship Id="rId11" Type="http://schemas.openxmlformats.org/officeDocument/2006/relationships/slide" Target="slide50.xml"/><Relationship Id="rId5" Type="http://schemas.openxmlformats.org/officeDocument/2006/relationships/slide" Target="slide38.xml"/><Relationship Id="rId10" Type="http://schemas.openxmlformats.org/officeDocument/2006/relationships/slide" Target="slide47.xml"/><Relationship Id="rId4" Type="http://schemas.openxmlformats.org/officeDocument/2006/relationships/slide" Target="slide35.xml"/><Relationship Id="rId9" Type="http://schemas.openxmlformats.org/officeDocument/2006/relationships/slide" Target="slide44.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 Target="slide72.xml"/><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0.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0.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0.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0.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0.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slide" Target="slide72.xml"/><Relationship Id="rId10" Type="http://schemas.openxmlformats.org/officeDocument/2006/relationships/image" Target="../media/image64.png"/><Relationship Id="rId4" Type="http://schemas.openxmlformats.org/officeDocument/2006/relationships/image" Target="../media/image67.sv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65.svg"/><Relationship Id="rId7"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7.sv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1.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1.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1.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1.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1.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68.png"/><Relationship Id="rId7" Type="http://schemas.openxmlformats.org/officeDocument/2006/relationships/image" Target="../media/image65.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6.png"/><Relationship Id="rId4"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slide" Target="slide73.xml"/><Relationship Id="rId2" Type="http://schemas.openxmlformats.org/officeDocument/2006/relationships/slide" Target="slide31.xml"/><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72.xml"/></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2.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2.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2.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2.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2.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svg"/><Relationship Id="rId7"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65.sv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slide" Target="slide7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3.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3.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3.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3.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3.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slide" Target="slide73.xml"/><Relationship Id="rId5" Type="http://schemas.openxmlformats.org/officeDocument/2006/relationships/image" Target="../media/image67.sv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4.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4.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4.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4.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4.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umweltpakt.bayern.de/energie_klima/aktuelles/3693/neue-izu-handlungshilfen-zum-betrieblichen-klimaschutz-klimabilanz-strategi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slide" Target="slide73.xml"/><Relationship Id="rId7" Type="http://schemas.openxmlformats.org/officeDocument/2006/relationships/image" Target="../media/image67.sv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5.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5.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5.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5.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5.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slide" Target="slide73.xml"/><Relationship Id="rId5" Type="http://schemas.openxmlformats.org/officeDocument/2006/relationships/image" Target="../media/image67.sv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6.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6.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6.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6.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6.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46.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65.svg"/><Relationship Id="rId7" Type="http://schemas.openxmlformats.org/officeDocument/2006/relationships/image" Target="../media/image70.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7.sv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7.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7.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7.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7.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7.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image" Target="../media/image72.png"/><Relationship Id="rId2" Type="http://schemas.openxmlformats.org/officeDocument/2006/relationships/hyperlink" Target="https://static1.squarespace.com/static/6061e2ccd87ebe0848dd80dd/t/62039260228de411d6a69800/1644401265375/Leitfaden+MobilityPolicy.pdf" TargetMode="External"/><Relationship Id="rId1" Type="http://schemas.openxmlformats.org/officeDocument/2006/relationships/slideLayout" Target="../slideLayouts/slideLayout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 Id="rId9" Type="http://schemas.openxmlformats.org/officeDocument/2006/relationships/slide" Target="slide7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47.svg"/><Relationship Id="rId3" Type="http://schemas.openxmlformats.org/officeDocument/2006/relationships/diagramLayout" Target="../diagrams/layout18.xml"/><Relationship Id="rId21" Type="http://schemas.openxmlformats.org/officeDocument/2006/relationships/image" Target="../media/image60.png"/><Relationship Id="rId7" Type="http://schemas.openxmlformats.org/officeDocument/2006/relationships/image" Target="../media/image42.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46.png"/><Relationship Id="rId2" Type="http://schemas.openxmlformats.org/officeDocument/2006/relationships/diagramData" Target="../diagrams/data18.xml"/><Relationship Id="rId16" Type="http://schemas.openxmlformats.org/officeDocument/2006/relationships/image" Target="../media/image53.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diagramDrawing" Target="../diagrams/drawing18.xml"/><Relationship Id="rId11" Type="http://schemas.openxmlformats.org/officeDocument/2006/relationships/image" Target="../media/image48.png"/><Relationship Id="rId24" Type="http://schemas.openxmlformats.org/officeDocument/2006/relationships/image" Target="../media/image63.svg"/><Relationship Id="rId5" Type="http://schemas.openxmlformats.org/officeDocument/2006/relationships/diagramColors" Target="../diagrams/colors18.xml"/><Relationship Id="rId15" Type="http://schemas.openxmlformats.org/officeDocument/2006/relationships/image" Target="../media/image52.png"/><Relationship Id="rId23" Type="http://schemas.openxmlformats.org/officeDocument/2006/relationships/image" Target="../media/image62.png"/><Relationship Id="rId28" Type="http://schemas.openxmlformats.org/officeDocument/2006/relationships/image" Target="../media/image57.svg"/><Relationship Id="rId10" Type="http://schemas.openxmlformats.org/officeDocument/2006/relationships/image" Target="../media/image45.svg"/><Relationship Id="rId19" Type="http://schemas.openxmlformats.org/officeDocument/2006/relationships/image" Target="../media/image58.png"/><Relationship Id="rId4" Type="http://schemas.openxmlformats.org/officeDocument/2006/relationships/diagramQuickStyle" Target="../diagrams/quickStyle18.xml"/><Relationship Id="rId9" Type="http://schemas.openxmlformats.org/officeDocument/2006/relationships/image" Target="../media/image44.png"/><Relationship Id="rId14" Type="http://schemas.openxmlformats.org/officeDocument/2006/relationships/image" Target="../media/image51.svg"/><Relationship Id="rId22" Type="http://schemas.openxmlformats.org/officeDocument/2006/relationships/image" Target="../media/image61.svg"/><Relationship Id="rId27" Type="http://schemas.openxmlformats.org/officeDocument/2006/relationships/image" Target="../media/image56.png"/></Relationships>
</file>

<file path=ppt/slides/_rels/slide52.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65.svg"/><Relationship Id="rId7" Type="http://schemas.openxmlformats.org/officeDocument/2006/relationships/image" Target="../media/image70.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67.sv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5.svg"/><Relationship Id="rId7" Type="http://schemas.openxmlformats.org/officeDocument/2006/relationships/image" Target="../media/image70.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18.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2.png"/><Relationship Id="rId3" Type="http://schemas.openxmlformats.org/officeDocument/2006/relationships/diagramLayout" Target="../diagrams/layout19.xml"/><Relationship Id="rId7" Type="http://schemas.openxmlformats.org/officeDocument/2006/relationships/image" Target="../media/image29.png"/><Relationship Id="rId12" Type="http://schemas.openxmlformats.org/officeDocument/2006/relationships/image" Target="../media/image12.svg"/><Relationship Id="rId2" Type="http://schemas.openxmlformats.org/officeDocument/2006/relationships/diagramData" Target="../diagrams/data19.xml"/><Relationship Id="rId16" Type="http://schemas.openxmlformats.org/officeDocument/2006/relationships/image" Target="../media/image34.svg"/><Relationship Id="rId1" Type="http://schemas.openxmlformats.org/officeDocument/2006/relationships/slideLayout" Target="../slideLayouts/slideLayout7.xml"/><Relationship Id="rId6" Type="http://schemas.microsoft.com/office/2007/relationships/diagramDrawing" Target="../diagrams/drawing19.xml"/><Relationship Id="rId11" Type="http://schemas.openxmlformats.org/officeDocument/2006/relationships/image" Target="../media/image31.png"/><Relationship Id="rId5" Type="http://schemas.openxmlformats.org/officeDocument/2006/relationships/diagramColors" Target="../diagrams/colors19.xml"/><Relationship Id="rId15" Type="http://schemas.openxmlformats.org/officeDocument/2006/relationships/image" Target="../media/image33.png"/><Relationship Id="rId10" Type="http://schemas.openxmlformats.org/officeDocument/2006/relationships/image" Target="../media/image10.svg"/><Relationship Id="rId4" Type="http://schemas.openxmlformats.org/officeDocument/2006/relationships/diagramQuickStyle" Target="../diagrams/quickStyle19.xml"/><Relationship Id="rId9" Type="http://schemas.openxmlformats.org/officeDocument/2006/relationships/image" Target="../media/image30.png"/><Relationship Id="rId14" Type="http://schemas.openxmlformats.org/officeDocument/2006/relationships/image" Target="../media/image8.svg"/></Relationships>
</file>

<file path=ppt/slides/_rels/slide5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umweltpakt.bayern.de/energie_klima/aktuelles/3693/neue-izu-handlungshilfen-zum-betrieblichen-klimaschutz-klimabilanz-strategi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2.png"/><Relationship Id="rId3" Type="http://schemas.openxmlformats.org/officeDocument/2006/relationships/diagramLayout" Target="../diagrams/layout3.xml"/><Relationship Id="rId7" Type="http://schemas.openxmlformats.org/officeDocument/2006/relationships/image" Target="../media/image29.png"/><Relationship Id="rId12" Type="http://schemas.openxmlformats.org/officeDocument/2006/relationships/image" Target="../media/image12.svg"/><Relationship Id="rId2" Type="http://schemas.openxmlformats.org/officeDocument/2006/relationships/diagramData" Target="../diagrams/data3.xml"/><Relationship Id="rId16" Type="http://schemas.openxmlformats.org/officeDocument/2006/relationships/slide" Target="slide72.xml"/><Relationship Id="rId1" Type="http://schemas.openxmlformats.org/officeDocument/2006/relationships/slideLayout" Target="../slideLayouts/slideLayout3.xml"/><Relationship Id="rId6" Type="http://schemas.microsoft.com/office/2007/relationships/diagramDrawing" Target="../diagrams/drawing3.xml"/><Relationship Id="rId11" Type="http://schemas.openxmlformats.org/officeDocument/2006/relationships/image" Target="../media/image31.png"/><Relationship Id="rId5" Type="http://schemas.openxmlformats.org/officeDocument/2006/relationships/diagramColors" Target="../diagrams/colors3.xml"/><Relationship Id="rId15" Type="http://schemas.openxmlformats.org/officeDocument/2006/relationships/slide" Target="slide19.xml"/><Relationship Id="rId10" Type="http://schemas.openxmlformats.org/officeDocument/2006/relationships/image" Target="../media/image10.svg"/><Relationship Id="rId4" Type="http://schemas.openxmlformats.org/officeDocument/2006/relationships/diagramQuickStyle" Target="../diagrams/quickStyle3.xml"/><Relationship Id="rId9" Type="http://schemas.openxmlformats.org/officeDocument/2006/relationships/image" Target="../media/image30.png"/><Relationship Id="rId14" Type="http://schemas.openxmlformats.org/officeDocument/2006/relationships/image" Target="../media/image8.svg"/></Relationships>
</file>

<file path=ppt/slides/_rels/slide60.xml.rels><?xml version="1.0" encoding="UTF-8" standalone="yes"?>
<Relationships xmlns="http://schemas.openxmlformats.org/package/2006/relationships"><Relationship Id="rId3" Type="http://schemas.openxmlformats.org/officeDocument/2006/relationships/hyperlink" Target="https://www.umweltpakt.bayern.de/energie_klima/aktuelles/3693/neue-izu-handlungshilfen-zum-betrieblichen-klimaschutz-klimabilanz-strategi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61.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diagramLayout" Target="../diagrams/layout20.xml"/><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diagramData" Target="../diagrams/data20.xml"/><Relationship Id="rId16" Type="http://schemas.openxmlformats.org/officeDocument/2006/relationships/image" Target="../media/image82.svg"/><Relationship Id="rId20" Type="http://schemas.openxmlformats.org/officeDocument/2006/relationships/image" Target="../media/image86.svg"/><Relationship Id="rId1" Type="http://schemas.openxmlformats.org/officeDocument/2006/relationships/slideLayout" Target="../slideLayouts/slideLayout7.xml"/><Relationship Id="rId6" Type="http://schemas.microsoft.com/office/2007/relationships/diagramDrawing" Target="../diagrams/drawing20.xml"/><Relationship Id="rId11" Type="http://schemas.openxmlformats.org/officeDocument/2006/relationships/image" Target="../media/image77.png"/><Relationship Id="rId5" Type="http://schemas.openxmlformats.org/officeDocument/2006/relationships/diagramColors" Target="../diagrams/colors20.xml"/><Relationship Id="rId15" Type="http://schemas.openxmlformats.org/officeDocument/2006/relationships/image" Target="../media/image81.png"/><Relationship Id="rId10" Type="http://schemas.openxmlformats.org/officeDocument/2006/relationships/image" Target="../media/image76.svg"/><Relationship Id="rId19" Type="http://schemas.openxmlformats.org/officeDocument/2006/relationships/image" Target="../media/image85.png"/><Relationship Id="rId4" Type="http://schemas.openxmlformats.org/officeDocument/2006/relationships/diagramQuickStyle" Target="../diagrams/quickStyle20.xml"/><Relationship Id="rId9" Type="http://schemas.openxmlformats.org/officeDocument/2006/relationships/image" Target="../media/image75.png"/><Relationship Id="rId14" Type="http://schemas.openxmlformats.org/officeDocument/2006/relationships/image" Target="../media/image80.sv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2.png"/><Relationship Id="rId3" Type="http://schemas.openxmlformats.org/officeDocument/2006/relationships/diagramLayout" Target="../diagrams/layout21.xml"/><Relationship Id="rId7" Type="http://schemas.openxmlformats.org/officeDocument/2006/relationships/image" Target="../media/image29.png"/><Relationship Id="rId12" Type="http://schemas.openxmlformats.org/officeDocument/2006/relationships/image" Target="../media/image12.svg"/><Relationship Id="rId2" Type="http://schemas.openxmlformats.org/officeDocument/2006/relationships/diagramData" Target="../diagrams/data21.xml"/><Relationship Id="rId16" Type="http://schemas.openxmlformats.org/officeDocument/2006/relationships/image" Target="../media/image34.svg"/><Relationship Id="rId1" Type="http://schemas.openxmlformats.org/officeDocument/2006/relationships/slideLayout" Target="../slideLayouts/slideLayout8.xml"/><Relationship Id="rId6" Type="http://schemas.microsoft.com/office/2007/relationships/diagramDrawing" Target="../diagrams/drawing21.xml"/><Relationship Id="rId11" Type="http://schemas.openxmlformats.org/officeDocument/2006/relationships/image" Target="../media/image31.png"/><Relationship Id="rId5" Type="http://schemas.openxmlformats.org/officeDocument/2006/relationships/diagramColors" Target="../diagrams/colors21.xml"/><Relationship Id="rId15" Type="http://schemas.openxmlformats.org/officeDocument/2006/relationships/image" Target="../media/image33.png"/><Relationship Id="rId10" Type="http://schemas.openxmlformats.org/officeDocument/2006/relationships/image" Target="../media/image10.svg"/><Relationship Id="rId4" Type="http://schemas.openxmlformats.org/officeDocument/2006/relationships/diagramQuickStyle" Target="../diagrams/quickStyle21.xml"/><Relationship Id="rId9" Type="http://schemas.openxmlformats.org/officeDocument/2006/relationships/image" Target="../media/image30.png"/><Relationship Id="rId14" Type="http://schemas.openxmlformats.org/officeDocument/2006/relationships/image" Target="../media/image8.svg"/></Relationships>
</file>

<file path=ppt/slides/_rels/slide64.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slide" Target="slide74.xml"/><Relationship Id="rId7"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jpg"/><Relationship Id="rId9" Type="http://schemas.openxmlformats.org/officeDocument/2006/relationships/image" Target="../media/image92.png"/></Relationships>
</file>

<file path=ppt/slides/_rels/slide65.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5.svg"/><Relationship Id="rId7"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8.xml"/><Relationship Id="rId6" Type="http://schemas.openxmlformats.org/officeDocument/2006/relationships/slide" Target="slide74.xml"/><Relationship Id="rId5" Type="http://schemas.openxmlformats.org/officeDocument/2006/relationships/image" Target="../media/image24.svg"/><Relationship Id="rId10" Type="http://schemas.openxmlformats.org/officeDocument/2006/relationships/image" Target="../media/image100.png"/><Relationship Id="rId4" Type="http://schemas.openxmlformats.org/officeDocument/2006/relationships/image" Target="../media/image96.png"/><Relationship Id="rId9" Type="http://schemas.openxmlformats.org/officeDocument/2006/relationships/image" Target="../media/image99.png"/></Relationships>
</file>

<file path=ppt/slides/_rels/slide66.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107.png"/><Relationship Id="rId18" Type="http://schemas.openxmlformats.org/officeDocument/2006/relationships/image" Target="../media/image112.svg"/><Relationship Id="rId3" Type="http://schemas.openxmlformats.org/officeDocument/2006/relationships/diagramLayout" Target="../diagrams/layout22.xml"/><Relationship Id="rId7" Type="http://schemas.openxmlformats.org/officeDocument/2006/relationships/image" Target="../media/image101.png"/><Relationship Id="rId12" Type="http://schemas.openxmlformats.org/officeDocument/2006/relationships/image" Target="../media/image106.svg"/><Relationship Id="rId17" Type="http://schemas.openxmlformats.org/officeDocument/2006/relationships/image" Target="../media/image111.png"/><Relationship Id="rId2" Type="http://schemas.openxmlformats.org/officeDocument/2006/relationships/diagramData" Target="../diagrams/data22.xml"/><Relationship Id="rId16" Type="http://schemas.openxmlformats.org/officeDocument/2006/relationships/image" Target="../media/image110.svg"/><Relationship Id="rId20" Type="http://schemas.openxmlformats.org/officeDocument/2006/relationships/image" Target="../media/image114.svg"/><Relationship Id="rId1" Type="http://schemas.openxmlformats.org/officeDocument/2006/relationships/slideLayout" Target="../slideLayouts/slideLayout8.xml"/><Relationship Id="rId6" Type="http://schemas.microsoft.com/office/2007/relationships/diagramDrawing" Target="../diagrams/drawing22.xml"/><Relationship Id="rId11" Type="http://schemas.openxmlformats.org/officeDocument/2006/relationships/image" Target="../media/image105.png"/><Relationship Id="rId5" Type="http://schemas.openxmlformats.org/officeDocument/2006/relationships/diagramColors" Target="../diagrams/colors22.xml"/><Relationship Id="rId15" Type="http://schemas.openxmlformats.org/officeDocument/2006/relationships/image" Target="../media/image109.png"/><Relationship Id="rId10" Type="http://schemas.openxmlformats.org/officeDocument/2006/relationships/image" Target="../media/image104.svg"/><Relationship Id="rId19" Type="http://schemas.openxmlformats.org/officeDocument/2006/relationships/image" Target="../media/image113.png"/><Relationship Id="rId4" Type="http://schemas.openxmlformats.org/officeDocument/2006/relationships/diagramQuickStyle" Target="../diagrams/quickStyle22.xml"/><Relationship Id="rId9" Type="http://schemas.openxmlformats.org/officeDocument/2006/relationships/image" Target="../media/image103.png"/><Relationship Id="rId14" Type="http://schemas.openxmlformats.org/officeDocument/2006/relationships/image" Target="../media/image108.svg"/></Relationships>
</file>

<file path=ppt/slides/_rels/slide6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15.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2.png"/><Relationship Id="rId18" Type="http://schemas.openxmlformats.org/officeDocument/2006/relationships/image" Target="../media/image34.svg"/><Relationship Id="rId3" Type="http://schemas.openxmlformats.org/officeDocument/2006/relationships/diagramLayout" Target="../diagrams/layout4.xml"/><Relationship Id="rId7" Type="http://schemas.openxmlformats.org/officeDocument/2006/relationships/image" Target="../media/image29.png"/><Relationship Id="rId12" Type="http://schemas.openxmlformats.org/officeDocument/2006/relationships/image" Target="../media/image12.svg"/><Relationship Id="rId17" Type="http://schemas.openxmlformats.org/officeDocument/2006/relationships/image" Target="../media/image33.png"/><Relationship Id="rId2" Type="http://schemas.openxmlformats.org/officeDocument/2006/relationships/diagramData" Target="../diagrams/data4.xml"/><Relationship Id="rId16" Type="http://schemas.openxmlformats.org/officeDocument/2006/relationships/slide" Target="slide8.xml"/><Relationship Id="rId1" Type="http://schemas.openxmlformats.org/officeDocument/2006/relationships/slideLayout" Target="../slideLayouts/slideLayout5.xml"/><Relationship Id="rId6" Type="http://schemas.microsoft.com/office/2007/relationships/diagramDrawing" Target="../diagrams/drawing4.xml"/><Relationship Id="rId11" Type="http://schemas.openxmlformats.org/officeDocument/2006/relationships/image" Target="../media/image31.png"/><Relationship Id="rId5" Type="http://schemas.openxmlformats.org/officeDocument/2006/relationships/diagramColors" Target="../diagrams/colors4.xml"/><Relationship Id="rId15" Type="http://schemas.openxmlformats.org/officeDocument/2006/relationships/hyperlink" Target="https://www.umweltpakt.bayern.de/energie_klima/aktuelles/3693/neue-izu-handlungshilfen-zum-betrieblichen-klimaschutz-klimabilanz-strategie" TargetMode="External"/><Relationship Id="rId10" Type="http://schemas.openxmlformats.org/officeDocument/2006/relationships/image" Target="../media/image10.svg"/><Relationship Id="rId4" Type="http://schemas.openxmlformats.org/officeDocument/2006/relationships/diagramQuickStyle" Target="../diagrams/quickStyle4.xml"/><Relationship Id="rId9" Type="http://schemas.openxmlformats.org/officeDocument/2006/relationships/image" Target="../media/image30.png"/><Relationship Id="rId14" Type="http://schemas.openxmlformats.org/officeDocument/2006/relationships/image" Target="../media/image8.sv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8" Type="http://schemas.openxmlformats.org/officeDocument/2006/relationships/hyperlink" Target="https://www.umweltpakt.bayern.de/izu/newsletter/anmeldung.htm" TargetMode="External"/><Relationship Id="rId3" Type="http://schemas.openxmlformats.org/officeDocument/2006/relationships/hyperlink" Target="https://www.umweltdialog.de/de/management/Reporting/2016/Schritt-fuer-Schritt-zu-Klimastrategie-und-reporting.php" TargetMode="External"/><Relationship Id="rId7" Type="http://schemas.openxmlformats.org/officeDocument/2006/relationships/image" Target="../media/image119.png"/><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hyperlink" Target="https://www.globalcompact.de/fileadmin/user_upload/Dokumente_PDFs/2022_UN_Global_Compact_Netzwerk_Deutschland_Einfuehrung_Klimamanagement_Neuauflage.pdf" TargetMode="External"/><Relationship Id="rId4" Type="http://schemas.openxmlformats.org/officeDocument/2006/relationships/hyperlink" Target="https://www.umweltbundesamt.de/sites/default/files/medien/1410/publikationen/texte_172_2020_fkz_3717131020_zwischenbericht_klimamanagement-unternehmen_bf.pdf" TargetMode="External"/><Relationship Id="rId9" Type="http://schemas.openxmlformats.org/officeDocument/2006/relationships/hyperlink" Target="https://www.umweltpakt.bayern.de/abfall/veranstaltungen/all/"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ghgprotocol.org/product-standard" TargetMode="External"/><Relationship Id="rId13" Type="http://schemas.openxmlformats.org/officeDocument/2006/relationships/hyperlink" Target="https://www.bafa.de/DE/Energie/Effiziente_Gebaeude/Sanierung_Nichtwohngebaeude/Heizungsoptimierung/heizungsoptimierung_node.html" TargetMode="External"/><Relationship Id="rId18" Type="http://schemas.openxmlformats.org/officeDocument/2006/relationships/hyperlink" Target="https://www.umweltpakt.bayern.de/energie_klima/aktuelles/3693/neue-izu-handlungshilfen-zum-betrieblichen-klimaschutz-klimabilanz-strategie" TargetMode="External"/><Relationship Id="rId3" Type="http://schemas.openxmlformats.org/officeDocument/2006/relationships/hyperlink" Target="https://www.umweltbundesamt.de/sites/default/files/medien/1410/publikationen/texte_172_2020_fkz_3717131020_zwischenbericht_klimamanagement-unternehmen_bf.pdf" TargetMode="External"/><Relationship Id="rId7" Type="http://schemas.openxmlformats.org/officeDocument/2006/relationships/hyperlink" Target="https://www.umweltpakt.bayern.de/management/aktuelles/3665/good-practice-unternehmensbeispiel-zum-betrieblichen-klimaschutz" TargetMode="External"/><Relationship Id="rId12" Type="http://schemas.openxmlformats.org/officeDocument/2006/relationships/hyperlink" Target="https://www.co2online.de/energie-sparen/heizenergie-sparen/hydraulischer-abgleich/" TargetMode="External"/><Relationship Id="rId17" Type="http://schemas.openxmlformats.org/officeDocument/2006/relationships/hyperlink" Target="https://www.energieeffizienz-handwerk.de/energiebuch" TargetMode="External"/><Relationship Id="rId2" Type="http://schemas.openxmlformats.org/officeDocument/2006/relationships/hyperlink" Target="https://www.globalcompact.de/migrated_files/wAssets/docs/Umweltschutz/Publikationen/001-Einfuehrung-Klimamanagement-DGCN_web.pdf" TargetMode="External"/><Relationship Id="rId16" Type="http://schemas.openxmlformats.org/officeDocument/2006/relationships/hyperlink" Target="https://www.umweltbundesamt.de/themen/wirtschaft-konsum/wirtschaft-umwelt/umwelt-energiemanagement/energiemanagementsysteme/iso-50005/element-11#2-analyse-und-bewertung" TargetMode="External"/><Relationship Id="rId1" Type="http://schemas.openxmlformats.org/officeDocument/2006/relationships/slideLayout" Target="../slideLayouts/slideLayout9.xml"/><Relationship Id="rId6" Type="http://schemas.openxmlformats.org/officeDocument/2006/relationships/hyperlink" Target="https://www.umweltbundesamt.de/themen/freiwillige-co2-kompensation" TargetMode="External"/><Relationship Id="rId11" Type="http://schemas.openxmlformats.org/officeDocument/2006/relationships/hyperlink" Target="https://www.umweltbundesamt.de/umwelttipps-fuer-den-alltag/haushalt-wohnen/warmwasser#hintergrund" TargetMode="External"/><Relationship Id="rId5" Type="http://schemas.openxmlformats.org/officeDocument/2006/relationships/hyperlink" Target="https://docplayer.org/14114012-Leitfaden-corporate-carbon-footprint.html" TargetMode="External"/><Relationship Id="rId15" Type="http://schemas.openxmlformats.org/officeDocument/2006/relationships/hyperlink" Target="https://www.lfu.bayern.de/buerger/doc/uw_122_energieeffiziente_beleuchtung.pdf" TargetMode="External"/><Relationship Id="rId10" Type="http://schemas.openxmlformats.org/officeDocument/2006/relationships/hyperlink" Target="https://www.umweltpakt.bayern.de/abwaermerechner/einstieg.htm" TargetMode="External"/><Relationship Id="rId19" Type="http://schemas.openxmlformats.org/officeDocument/2006/relationships/hyperlink" Target="https://www.umweltpakt.bayern.de/izu/index.htm" TargetMode="External"/><Relationship Id="rId4" Type="http://schemas.openxmlformats.org/officeDocument/2006/relationships/hyperlink" Target="https://www.sustainable.de/wp-content/uploads/2016/11/klimareporting.de_leitfaden_0.pdf" TargetMode="External"/><Relationship Id="rId9" Type="http://schemas.openxmlformats.org/officeDocument/2006/relationships/hyperlink" Target="https://www.mittelstand-energiewende.de/fileadmin/user_upload_mittelstand/MIE_vor_Ort/Leitf%C3%A4den/MIE-Leitfaden_Abw%C3%A4rme.PDF" TargetMode="External"/><Relationship Id="rId14" Type="http://schemas.openxmlformats.org/officeDocument/2006/relationships/hyperlink" Target="https://commission.europa.eu/energy-climate-change-environment/standards-tools-and-labels/products-labelling-rules-and-requirements/energy-label-and-ecodesign/energy-efficient-products/electric-motors-and-variable-speed-drives_de#:~:text=Ab%20Juli%202023%20ist%20f%C3%BCr,einige%20Motorkategorien%20verbindlich%20vorgeschrieben%20wird."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static1.squarespace.com/static/6061e2ccd87ebe0848dd80dd/t/62039260228de411d6a69800/1644401265375/Leitfaden+MobilityPolicy.pdf" TargetMode="External"/><Relationship Id="rId13" Type="http://schemas.openxmlformats.org/officeDocument/2006/relationships/hyperlink" Target="https://www.umweltpakt.bayern.de/werkzeuge/nachhaltigkeitsmanagement/module.htm?m=1#kette" TargetMode="External"/><Relationship Id="rId18" Type="http://schemas.openxmlformats.org/officeDocument/2006/relationships/hyperlink" Target="https://www.buero-und-umwelt.de/" TargetMode="External"/><Relationship Id="rId26" Type="http://schemas.openxmlformats.org/officeDocument/2006/relationships/hyperlink" Target="https://www.fahrradfreundlicher-arbeitgeber.de/" TargetMode="External"/><Relationship Id="rId3" Type="http://schemas.openxmlformats.org/officeDocument/2006/relationships/hyperlink" Target="https://www.umweltbundesamt.de/themen/klima-energie/erneuerbare-energien/photovoltaik#photovoltaik" TargetMode="External"/><Relationship Id="rId21" Type="http://schemas.openxmlformats.org/officeDocument/2006/relationships/hyperlink" Target="https://www.circulardesignguide.com/" TargetMode="External"/><Relationship Id="rId7" Type="http://schemas.openxmlformats.org/officeDocument/2006/relationships/hyperlink" Target="https://www.verbraucherzentrale.de/wissen/energie/heizen-und-warmwasser/fernwaerme-so-heizen-sie-weder-kosten-noch-klima-ein-34038" TargetMode="External"/><Relationship Id="rId12" Type="http://schemas.openxmlformats.org/officeDocument/2006/relationships/hyperlink" Target="https://www.umweltpakt.bayern.de/download/werkzeuge/nachhaltigkeitsmanagement/massnahmenvorschlaege_2022.pdf" TargetMode="External"/><Relationship Id="rId17" Type="http://schemas.openxmlformats.org/officeDocument/2006/relationships/hyperlink" Target="https://www.kompass-nachhaltigkeit.de/grundlagenwissen/produktkategorien/computer" TargetMode="External"/><Relationship Id="rId25" Type="http://schemas.openxmlformats.org/officeDocument/2006/relationships/hyperlink" Target="https://www.iml.fraunhofer.de/de/abteilungen/b3/umwelt_ressourcenlogistik/dienstleistungen/umwelt_und_ressourcen/klimaschutz.html" TargetMode="External"/><Relationship Id="rId2" Type="http://schemas.openxmlformats.org/officeDocument/2006/relationships/hyperlink" Target="https://www.umweltbundesamt.de/umwelttipps-fuer-den-alltag/heizen-bauen/waermepumpe#gewusst-wie" TargetMode="External"/><Relationship Id="rId16" Type="http://schemas.openxmlformats.org/officeDocument/2006/relationships/hyperlink" Target="https://www.siegelklarheit.de/" TargetMode="External"/><Relationship Id="rId20" Type="http://schemas.openxmlformats.org/officeDocument/2006/relationships/hyperlink" Target="https://www.umweltbundesamt.de/sites/default/files/medien/1410/publikationen/2020_04_27_leitlinie_kreislaufwirtschaft_bf.pdf" TargetMode="External"/><Relationship Id="rId29" Type="http://schemas.openxmlformats.org/officeDocument/2006/relationships/hyperlink" Target="https://www.mittelstand-digital.de/MD/Redaktion/DE/Publikationen/ag-handel-digitalisierung-richtig-anpacken.pdf?__blob=publicationFile&amp;v=5" TargetMode="External"/><Relationship Id="rId1" Type="http://schemas.openxmlformats.org/officeDocument/2006/relationships/slideLayout" Target="../slideLayouts/slideLayout9.xml"/><Relationship Id="rId6" Type="http://schemas.openxmlformats.org/officeDocument/2006/relationships/hyperlink" Target="https://www.umweltbundesamt.de/themen/wirtschaft-konsum/industriebranchen/biogasanlagen#immissionsschutzrechtliche-anforderungen-an-biogasanlagen" TargetMode="External"/><Relationship Id="rId11" Type="http://schemas.openxmlformats.org/officeDocument/2006/relationships/hyperlink" Target="https://www.umweltpakt.bayern.de/energie_klima/aktuelles/3617/neue-initiative-klimafreundliches-kuehlen-klimatisieren-mit-natuerlichen-kaeltemitteln" TargetMode="External"/><Relationship Id="rId24" Type="http://schemas.openxmlformats.org/officeDocument/2006/relationships/hyperlink" Target="https://www.google.de/url?sa=t&amp;rct=j&amp;q=&amp;esrc=s&amp;source=web&amp;cd=&amp;cad=rja&amp;uact=8&amp;ved=2ahUKEwiJ_KvbzM78AhXISPEDHXN5ASYQFnoECB4QAQ&amp;url=https://www.klimaschutz.bs.ch/dam/jcr:72181309-d535-4a65-85fb-60a30fe86500/Nachhaltiges-Flottenmanagement-in-Unternehmen.pdf&amp;usg=AOvVaw06Z9Df3YEr8f7cTTRnpuxo" TargetMode="External"/><Relationship Id="rId32" Type="http://schemas.openxmlformats.org/officeDocument/2006/relationships/hyperlink" Target="https://sciencebasedtargets.org/" TargetMode="External"/><Relationship Id="rId5" Type="http://schemas.openxmlformats.org/officeDocument/2006/relationships/hyperlink" Target="https://www.umweltpakt.bayern.de/energie_klima/fachwissen/281/oekostrom" TargetMode="External"/><Relationship Id="rId15" Type="http://schemas.openxmlformats.org/officeDocument/2006/relationships/hyperlink" Target="https://www.kompass-nachhaltigkeit.de/grundlagenwissen/produktkategorien/buerobedarf" TargetMode="External"/><Relationship Id="rId23" Type="http://schemas.openxmlformats.org/officeDocument/2006/relationships/hyperlink" Target="https://ghgprotocol.org/corporate-standard" TargetMode="External"/><Relationship Id="rId28" Type="http://schemas.openxmlformats.org/officeDocument/2006/relationships/hyperlink" Target="https://www.ihk.de/hagen/innovation/multimedia/veranstaltungen/videokonferenzen-enges-teamwork-mit-abstand-4782746" TargetMode="External"/><Relationship Id="rId10" Type="http://schemas.openxmlformats.org/officeDocument/2006/relationships/hyperlink" Target="https://www.lfu.bayern.de/analytik_stoffe/f_gase/verringerung_bayern/index.htm" TargetMode="External"/><Relationship Id="rId19" Type="http://schemas.openxmlformats.org/officeDocument/2006/relationships/hyperlink" Target="https://www.umweltbundesamt.de/themen/ohne-muelltrennung-kein-recycling" TargetMode="External"/><Relationship Id="rId31" Type="http://schemas.openxmlformats.org/officeDocument/2006/relationships/hyperlink" Target="https://www.lfu.bayern.de/klima/klimaanpassung_bayern/index.htm" TargetMode="External"/><Relationship Id="rId4" Type="http://schemas.openxmlformats.org/officeDocument/2006/relationships/hyperlink" Target="https://www.co2online.de/modernisieren-und-bauen/solarthermie/" TargetMode="External"/><Relationship Id="rId9" Type="http://schemas.openxmlformats.org/officeDocument/2006/relationships/hyperlink" Target="https://www.adac.de/verkehr/tanken-kraftstoff-antrieb/tipps-zum-tanken/sprit-sparen-tipps/" TargetMode="External"/><Relationship Id="rId14" Type="http://schemas.openxmlformats.org/officeDocument/2006/relationships/hyperlink" Target="https://www.lfl.bayern.de/iem/regionalvermarktung/147071/index.php" TargetMode="External"/><Relationship Id="rId22" Type="http://schemas.openxmlformats.org/officeDocument/2006/relationships/hyperlink" Target="https://www.umweltpakt.bayern.de/werkzeuge/readinesscheck/" TargetMode="External"/><Relationship Id="rId27" Type="http://schemas.openxmlformats.org/officeDocument/2006/relationships/hyperlink" Target="https://www.ihk-muenchen.de/de/Service/Recht-und-Steuern/Arbeitsrecht/Bestehende-Arbeitsverh%C3%A4ltnisse-K%C3%BCndigung-und-Sozialversicherung/Corona-Virus-Dienstreisen-Arbeitsausfall-Arbeitsschutz/Coronavirus-und-Homeoffice/" TargetMode="External"/><Relationship Id="rId30" Type="http://schemas.openxmlformats.org/officeDocument/2006/relationships/hyperlink" Target="https://www.umweltbundesamt.de/themen/digitalisierung/gruene-informationstechnik-green-it"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umweltpakt.bayern.de/izu/index.htm" TargetMode="External"/><Relationship Id="rId13" Type="http://schemas.openxmlformats.org/officeDocument/2006/relationships/hyperlink" Target="https://www.stmuv.bayern.de/themen/klimaschutz/allianz/" TargetMode="External"/><Relationship Id="rId18" Type="http://schemas.openxmlformats.org/officeDocument/2006/relationships/hyperlink" Target="https://www.energiewechsel.de/KAENEF/Navigation/DE/Mitmachen/Unternehmen/Anlagentechnik/produktion.html" TargetMode="External"/><Relationship Id="rId3" Type="http://schemas.openxmlformats.org/officeDocument/2006/relationships/hyperlink" Target="https://www.bpb.de/system/files/pdf/G6R0O2.pdf" TargetMode="External"/><Relationship Id="rId21" Type="http://schemas.openxmlformats.org/officeDocument/2006/relationships/hyperlink" Target="https://www.bafa.de/DE/Energie/Energieeffizienz/Waermenetze/Effiziente_Waermenetze/effiziente_waermenetze_node.html" TargetMode="External"/><Relationship Id="rId7" Type="http://schemas.openxmlformats.org/officeDocument/2006/relationships/hyperlink" Target="https://17ziele.de/" TargetMode="External"/><Relationship Id="rId12" Type="http://schemas.openxmlformats.org/officeDocument/2006/relationships/hyperlink" Target="https://www.umweltpakt.bayern.de/index.php" TargetMode="External"/><Relationship Id="rId17" Type="http://schemas.openxmlformats.org/officeDocument/2006/relationships/hyperlink" Target="https://www.umweltpakt.bayern.de/management/faq/455/bayerisches-umweltmanagement-auditprogramm-bumap" TargetMode="External"/><Relationship Id="rId25" Type="http://schemas.openxmlformats.org/officeDocument/2006/relationships/hyperlink" Target="https://www.cdp.net/en" TargetMode="External"/><Relationship Id="rId2" Type="http://schemas.openxmlformats.org/officeDocument/2006/relationships/hyperlink" Target="https://www.umweltpakt.bayern.de/werkzeuge/marketing_kmu/" TargetMode="External"/><Relationship Id="rId16" Type="http://schemas.openxmlformats.org/officeDocument/2006/relationships/hyperlink" Target="https://www.umweltpakt.bayern.de/werkzeuge/foerderfibel/programme/245/energieeffizienz-erneuerbare-energien-in-unternehmen/" TargetMode="External"/><Relationship Id="rId20" Type="http://schemas.openxmlformats.org/officeDocument/2006/relationships/hyperlink" Target="https://www.bayern-innovativ.de/de/seite/foerderung-energiekonzepte" TargetMode="External"/><Relationship Id="rId1" Type="http://schemas.openxmlformats.org/officeDocument/2006/relationships/slideLayout" Target="../slideLayouts/slideLayout9.xml"/><Relationship Id="rId6" Type="http://schemas.openxmlformats.org/officeDocument/2006/relationships/hyperlink" Target="https://www.bestellen.bayern.de/application/applstarter?APPL=eshop&amp;DIR=eshop&amp;ACTIONxSETVAL(artdtl.htm,APGxNODENR:337068,AARTxNR:lfu_agd_00058,AARTxNODENR:337069,USERxBODYURL:artdtl.htm,KATALOG:StMUG,AKATxNAME:StMUG,ALLE:x)=X" TargetMode="External"/><Relationship Id="rId11" Type="http://schemas.openxmlformats.org/officeDocument/2006/relationships/hyperlink" Target="https://www.umweltpakt.bayern.de/energie_klima/fachwissen/393/netzwerke-mit-umweltbezug" TargetMode="External"/><Relationship Id="rId24" Type="http://schemas.openxmlformats.org/officeDocument/2006/relationships/hyperlink" Target="https://www.youtube.com/watch?v=SMabhyDxoCo" TargetMode="External"/><Relationship Id="rId5" Type="http://schemas.openxmlformats.org/officeDocument/2006/relationships/hyperlink" Target="https://www.umweltpakt.bayern.de/werkzeuge/nachhaltigkeitsmanagement/module.htm?m=1#sdg" TargetMode="External"/><Relationship Id="rId15" Type="http://schemas.openxmlformats.org/officeDocument/2006/relationships/hyperlink" Target="https://www.umweltcluster.net/de/" TargetMode="External"/><Relationship Id="rId23" Type="http://schemas.openxmlformats.org/officeDocument/2006/relationships/hyperlink" Target="https://www.deutscher-nachhaltigkeitskodex.de/" TargetMode="External"/><Relationship Id="rId10" Type="http://schemas.openxmlformats.org/officeDocument/2006/relationships/hyperlink" Target="https://www.bihk.de/ueber-den-bihk/die-bayerischen-ihks.html" TargetMode="External"/><Relationship Id="rId19" Type="http://schemas.openxmlformats.org/officeDocument/2006/relationships/hyperlink" Target="https://lfa.de/website/de/foerderangebote/umweltschutz/index.php" TargetMode="External"/><Relationship Id="rId4" Type="http://schemas.openxmlformats.org/officeDocument/2006/relationships/hyperlink" Target="https://www.umweltpakt.bayern.de/werkzeuge/mitarbeitertipps/" TargetMode="External"/><Relationship Id="rId9" Type="http://schemas.openxmlformats.org/officeDocument/2006/relationships/hyperlink" Target="https://www.hwk-bayern.de/artikel/umwelt-und-energie-im-handwerk-74,4410,3803.html" TargetMode="External"/><Relationship Id="rId14" Type="http://schemas.openxmlformats.org/officeDocument/2006/relationships/hyperlink" Target="https://www.klima-plattform.de/" TargetMode="External"/><Relationship Id="rId22" Type="http://schemas.openxmlformats.org/officeDocument/2006/relationships/hyperlink" Target="https://www.nachhaltigkeitsrat.de/aktuelles/die-corporate-sustainability-reporting-directive-kurz-erklaert/?cn-reloaded=1"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hyperlink" Target="https://ghgprotocol.org/sites/default/files/standards/Scope%202%20Guidance_Final_Sept26.pdf" TargetMode="External"/><Relationship Id="rId2" Type="http://schemas.openxmlformats.org/officeDocument/2006/relationships/hyperlink" Target="https://ghgprotocol.org/sites/default/files/standards/ghg-protocol-revised.pdf" TargetMode="External"/><Relationship Id="rId1" Type="http://schemas.openxmlformats.org/officeDocument/2006/relationships/slideLayout" Target="../slideLayouts/slideLayout2.xml"/><Relationship Id="rId6" Type="http://schemas.openxmlformats.org/officeDocument/2006/relationships/hyperlink" Target="https://ghgprotocol.org/sites/default/files/standards/Corporate-Value-Chain-Accounting-Reporing-Standard_041613_2.pdf" TargetMode="External"/><Relationship Id="rId5" Type="http://schemas.openxmlformats.org/officeDocument/2006/relationships/image" Target="../media/image121.png"/><Relationship Id="rId10" Type="http://schemas.openxmlformats.org/officeDocument/2006/relationships/hyperlink" Target="https://www.umweltpakt.bayern.de/energie_klima/aktuelles/3693/neue-izu-handlungshilfen-zum-betrieblichen-klimaschutz-klimabilanz-strategie" TargetMode="External"/><Relationship Id="rId4" Type="http://schemas.openxmlformats.org/officeDocument/2006/relationships/hyperlink" Target="https://www.din.de/de/mitwirken/normenausschuesse/nagus/veroeffentlichungen/wdc-beuth:din21:300423858" TargetMode="External"/><Relationship Id="rId9" Type="http://schemas.openxmlformats.org/officeDocument/2006/relationships/image" Target="../media/image12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124.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umweltpakt.bayern.de/energie_klima/aktuelles/3693/neue-izu-handlungshilfen-zum-betrieblichen-klimaschutz-klimabilanz-strategi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4509120"/>
            <a:ext cx="7200000" cy="2667000"/>
          </a:xfrm>
        </p:spPr>
        <p:txBody>
          <a:bodyPr/>
          <a:lstStyle/>
          <a:p>
            <a:r>
              <a:rPr lang="de-DE" sz="2600" dirty="0"/>
              <a:t>Maßnahmenableitung und -umsetzung im betrieblichen Klimaschutz </a:t>
            </a:r>
          </a:p>
        </p:txBody>
      </p:sp>
      <p:sp>
        <p:nvSpPr>
          <p:cNvPr id="3" name="Textfeld 2"/>
          <p:cNvSpPr txBox="1"/>
          <p:nvPr/>
        </p:nvSpPr>
        <p:spPr>
          <a:xfrm>
            <a:off x="2052296" y="1988840"/>
            <a:ext cx="7644104" cy="1646285"/>
          </a:xfrm>
          <a:prstGeom prst="rect">
            <a:avLst/>
          </a:prstGeom>
          <a:noFill/>
        </p:spPr>
        <p:txBody>
          <a:bodyPr wrap="square" lIns="0" rtlCol="0">
            <a:spAutoFit/>
          </a:bodyPr>
          <a:lstStyle/>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4800" b="1" i="0" u="none" strike="noStrike" kern="1200" cap="none" spc="0" normalizeH="0" baseline="0" noProof="0" dirty="0">
                <a:ln>
                  <a:noFill/>
                </a:ln>
                <a:solidFill>
                  <a:srgbClr val="4B6E28"/>
                </a:solidFill>
                <a:effectLst/>
                <a:uLnTx/>
                <a:uFillTx/>
                <a:latin typeface="Arial" charset="0"/>
                <a:ea typeface="ＭＳ Ｐゴシック" charset="-128"/>
                <a:cs typeface="+mn-cs"/>
              </a:rPr>
              <a:t>Handlungshilfe Klimamanagement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a:extLst>
              <a:ext uri="{FF2B5EF4-FFF2-40B4-BE49-F238E27FC236}">
                <a16:creationId xmlns:a16="http://schemas.microsoft.com/office/drawing/2014/main" id="{FE80A949-A65C-50F0-15AC-13D6817FD69F}"/>
              </a:ext>
            </a:extLst>
          </p:cNvPr>
          <p:cNvGraphicFramePr/>
          <p:nvPr>
            <p:extLst>
              <p:ext uri="{D42A27DB-BD31-4B8C-83A1-F6EECF244321}">
                <p14:modId xmlns:p14="http://schemas.microsoft.com/office/powerpoint/2010/main" val="185404359"/>
              </p:ext>
            </p:extLst>
          </p:nvPr>
        </p:nvGraphicFramePr>
        <p:xfrm>
          <a:off x="517973" y="1498849"/>
          <a:ext cx="11290027" cy="445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9" name="Titel 1">
            <a:extLst>
              <a:ext uri="{FF2B5EF4-FFF2-40B4-BE49-F238E27FC236}">
                <a16:creationId xmlns:a16="http://schemas.microsoft.com/office/drawing/2014/main" id="{252BC8A4-3B54-FF2B-C92E-75AFF3748321}"/>
              </a:ext>
            </a:extLst>
          </p:cNvPr>
          <p:cNvSpPr>
            <a:spLocks noGrp="1" noChangeArrowheads="1"/>
          </p:cNvSpPr>
          <p:nvPr>
            <p:ph type="title"/>
          </p:nvPr>
        </p:nvSpPr>
        <p:spPr/>
        <p:txBody>
          <a:bodyPr/>
          <a:lstStyle/>
          <a:p>
            <a:pPr eaLnBrk="1" hangingPunct="1"/>
            <a:r>
              <a:rPr lang="de-DE" altLang="en-US" dirty="0"/>
              <a:t>Erstellen eines Maßnahmenplans</a:t>
            </a:r>
          </a:p>
        </p:txBody>
      </p:sp>
      <p:sp>
        <p:nvSpPr>
          <p:cNvPr id="55300" name="Fußzeilenplatzhalter 3">
            <a:extLst>
              <a:ext uri="{FF2B5EF4-FFF2-40B4-BE49-F238E27FC236}">
                <a16:creationId xmlns:a16="http://schemas.microsoft.com/office/drawing/2014/main" id="{62E2E727-1D31-EDD3-131E-FD5E49E40D70}"/>
              </a:ext>
            </a:extLst>
          </p:cNvPr>
          <p:cNvSpPr>
            <a:spLocks noGrp="1"/>
          </p:cNvSpPr>
          <p:nvPr>
            <p:ph type="ftr" sz="quarter" idx="10"/>
          </p:nvPr>
        </p:nvSpPr>
        <p:spPr>
          <a:xfrm>
            <a:off x="5413289" y="6477000"/>
            <a:ext cx="6394711" cy="279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altLang="en-US" sz="1000" b="1" i="0" u="none" strike="noStrike" kern="1200" cap="none" spc="0" normalizeH="0" baseline="0" noProof="0" dirty="0">
                <a:ln>
                  <a:noFill/>
                </a:ln>
                <a:solidFill>
                  <a:srgbClr val="3B687F"/>
                </a:solidFill>
                <a:effectLst/>
                <a:uLnTx/>
                <a:uFillTx/>
                <a:latin typeface="Arial" panose="020B0604020202020204" pitchFamily="34" charset="0"/>
                <a:ea typeface="ＭＳ Ｐゴシック" panose="020B0600070205080204" pitchFamily="34" charset="-128"/>
                <a:cs typeface="+mn-cs"/>
              </a:rPr>
              <a:t>Handlungshilfe Klimamanagement | © LfU | IZU Infozentrum UmweltWirtschaft | 2023</a:t>
            </a:r>
            <a:endParaRPr kumimoji="0" lang="de-DE" altLang="en-US" sz="1000" b="0" i="0" u="none" strike="noStrike" kern="1200" cap="none" spc="0" normalizeH="0" baseline="0" noProof="0" dirty="0">
              <a:ln>
                <a:noFill/>
              </a:ln>
              <a:solidFill>
                <a:srgbClr val="3B687F"/>
              </a:solidFill>
              <a:effectLst/>
              <a:uLnTx/>
              <a:uFillTx/>
              <a:latin typeface="Arial" panose="020B0604020202020204" pitchFamily="34" charset="0"/>
              <a:ea typeface="ＭＳ Ｐゴシック" panose="020B0600070205080204" pitchFamily="34" charset="-128"/>
              <a:cs typeface="+mn-cs"/>
            </a:endParaRPr>
          </a:p>
        </p:txBody>
      </p:sp>
      <p:sp>
        <p:nvSpPr>
          <p:cNvPr id="55301" name="Foliennummernplatzhalter 4">
            <a:extLst>
              <a:ext uri="{FF2B5EF4-FFF2-40B4-BE49-F238E27FC236}">
                <a16:creationId xmlns:a16="http://schemas.microsoft.com/office/drawing/2014/main" id="{68FA3A86-D3A1-A704-D192-8F589A3F0C2B}"/>
              </a:ext>
            </a:extLst>
          </p:cNvPr>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r"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AD499B1-118E-4E40-9ED6-6343E1022CA8}" type="slidenum">
              <a:rPr kumimoji="0" lang="de-DE" altLang="en-US"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de-DE" altLang="en-US" sz="1000" b="0" i="0" u="none" strike="noStrike" kern="1200" cap="none" spc="0" normalizeH="0" baseline="0" noProof="0" dirty="0">
              <a:ln>
                <a:noFill/>
              </a:ln>
              <a:solidFill>
                <a:srgbClr val="3B687F"/>
              </a:solidFill>
              <a:effectLst/>
              <a:uLnTx/>
              <a:uFillTx/>
              <a:latin typeface="Arial" panose="020B0604020202020204" pitchFamily="34" charset="0"/>
              <a:ea typeface="ＭＳ Ｐゴシック" panose="020B0600070205080204" pitchFamily="34" charset="-128"/>
              <a:cs typeface="+mn-cs"/>
            </a:endParaRPr>
          </a:p>
        </p:txBody>
      </p:sp>
      <p:sp>
        <p:nvSpPr>
          <p:cNvPr id="55303" name="Geschweifte Klammer rechts 6">
            <a:extLst>
              <a:ext uri="{FF2B5EF4-FFF2-40B4-BE49-F238E27FC236}">
                <a16:creationId xmlns:a16="http://schemas.microsoft.com/office/drawing/2014/main" id="{4EDEFB87-C916-C4E0-CF87-2BED594EAF73}"/>
              </a:ext>
            </a:extLst>
          </p:cNvPr>
          <p:cNvSpPr>
            <a:spLocks/>
          </p:cNvSpPr>
          <p:nvPr/>
        </p:nvSpPr>
        <p:spPr bwMode="auto">
          <a:xfrm rot="5400000">
            <a:off x="2351993" y="3501418"/>
            <a:ext cx="503237" cy="1944216"/>
          </a:xfrm>
          <a:prstGeom prst="rightBrace">
            <a:avLst>
              <a:gd name="adj1" fmla="val 8354"/>
              <a:gd name="adj2" fmla="val 4831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5304" name="Textfeld 8">
            <a:extLst>
              <a:ext uri="{FF2B5EF4-FFF2-40B4-BE49-F238E27FC236}">
                <a16:creationId xmlns:a16="http://schemas.microsoft.com/office/drawing/2014/main" id="{BF4BF357-CEF6-07FB-1A6E-9B174A12E457}"/>
              </a:ext>
            </a:extLst>
          </p:cNvPr>
          <p:cNvSpPr txBox="1">
            <a:spLocks noChangeArrowheads="1"/>
          </p:cNvSpPr>
          <p:nvPr/>
        </p:nvSpPr>
        <p:spPr bwMode="auto">
          <a:xfrm>
            <a:off x="498475" y="1601788"/>
            <a:ext cx="11328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2813" rtl="0" eaLnBrk="0" fontAlgn="base" latinLnBrk="0" hangingPunct="0">
              <a:lnSpc>
                <a:spcPts val="1600"/>
              </a:lnSpc>
              <a:spcBef>
                <a:spcPct val="0"/>
              </a:spcBef>
              <a:spcAft>
                <a:spcPct val="0"/>
              </a:spcAft>
              <a:buClrTx/>
              <a:buSzTx/>
              <a:buFontTx/>
              <a:buNone/>
              <a:tabLst/>
              <a:defRPr/>
            </a:pPr>
            <a:r>
              <a:rPr kumimoji="0" lang="de-DE"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Ein Maßnahmenplan hilft Ihnen, Ressourcen klug einzusetzen. Sie konzentrieren sich auf wirkungsvolle Maßnahmen, die einen direkten Beitrag zum Erreichen Ihrer Klimaziele leisten. Der Maßnahmenplan orientiert sich an Ihrer Klimabilanz. Sie wählen die Handlungsfelder, bei denen Sie möglichst einfach viele Emissionen einsparen können. In den nächsten Folien unterstützen wir Sie dabei, einen Maßnahmenplan für Ihr Unternehmen zu entwickeln. </a:t>
            </a:r>
            <a:r>
              <a:rPr lang="de-DE" sz="1400" dirty="0">
                <a:solidFill>
                  <a:srgbClr val="000000"/>
                </a:solidFill>
                <a:latin typeface="Arial" panose="020B0604020202020204" pitchFamily="34" charset="0"/>
                <a:cs typeface="Arial" panose="020B0604020202020204" pitchFamily="34" charset="0"/>
              </a:rPr>
              <a:t>Der Maßnahmenplan sollte als Teil der </a:t>
            </a:r>
            <a:r>
              <a:rPr lang="de-DE" sz="1400" u="sng" dirty="0">
                <a:solidFill>
                  <a:srgbClr val="000000"/>
                </a:solidFill>
                <a:latin typeface="Arial" panose="020B0604020202020204" pitchFamily="34" charset="0"/>
                <a:cs typeface="Arial" panose="020B0604020202020204" pitchFamily="34" charset="0"/>
                <a:hlinkClick r:id="rId8" action="ppaction://hlinksldjump"/>
              </a:rPr>
              <a:t>Managementbewertung</a:t>
            </a:r>
            <a:r>
              <a:rPr lang="de-DE" sz="1400" dirty="0">
                <a:solidFill>
                  <a:srgbClr val="000000"/>
                </a:solidFill>
                <a:latin typeface="Arial" panose="020B0604020202020204" pitchFamily="34" charset="0"/>
                <a:cs typeface="Arial" panose="020B0604020202020204" pitchFamily="34" charset="0"/>
              </a:rPr>
              <a:t> jährlich überprüft werden.</a:t>
            </a:r>
            <a:endParaRPr kumimoji="0" lang="de-DE"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prechblase: rechteckig mit abgerundeten Ecken 3">
            <a:extLst>
              <a:ext uri="{FF2B5EF4-FFF2-40B4-BE49-F238E27FC236}">
                <a16:creationId xmlns:a16="http://schemas.microsoft.com/office/drawing/2014/main" id="{82F312F0-A810-D555-26F3-77031931BD4E}"/>
              </a:ext>
            </a:extLst>
          </p:cNvPr>
          <p:cNvSpPr/>
          <p:nvPr/>
        </p:nvSpPr>
        <p:spPr>
          <a:xfrm>
            <a:off x="767408" y="4920523"/>
            <a:ext cx="4968551" cy="1009047"/>
          </a:xfrm>
          <a:prstGeom prst="wedgeRoundRectCallout">
            <a:avLst>
              <a:gd name="adj1" fmla="val -10246"/>
              <a:gd name="adj2" fmla="val -6375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Als Basis für diesen Schritt dient die Klimastrategie Ihres Unternehmens mit den entsprechenden Zielen. Sie finden eine Hilfestellung zur Erstellung der Klimastrategie in der </a:t>
            </a:r>
            <a:r>
              <a:rPr lang="de-DE" sz="1200" dirty="0">
                <a:solidFill>
                  <a:schemeClr val="tx1"/>
                </a:solidFill>
                <a:hlinkClick r:id="rId9"/>
              </a:rPr>
              <a:t>Handlungshilfe „Klimastrategie“</a:t>
            </a:r>
            <a:r>
              <a:rPr lang="de-DE" sz="1200" dirty="0">
                <a:solidFill>
                  <a:schemeClr val="tx1"/>
                </a:solidFill>
              </a:rPr>
              <a:t>. Sie können sich </a:t>
            </a:r>
            <a:r>
              <a:rPr lang="de-DE" sz="1200" dirty="0">
                <a:solidFill>
                  <a:srgbClr val="FF0000"/>
                </a:solidFill>
                <a:hlinkClick r:id="rId10" action="ppaction://hlinksldjump"/>
              </a:rPr>
              <a:t>hier</a:t>
            </a:r>
            <a:r>
              <a:rPr lang="de-DE" sz="1200" dirty="0">
                <a:solidFill>
                  <a:srgbClr val="FF0000"/>
                </a:solidFill>
              </a:rPr>
              <a:t> </a:t>
            </a:r>
            <a:r>
              <a:rPr lang="de-DE" sz="1200" dirty="0">
                <a:solidFill>
                  <a:schemeClr val="tx1"/>
                </a:solidFill>
              </a:rPr>
              <a:t>verorten.</a:t>
            </a:r>
          </a:p>
        </p:txBody>
      </p:sp>
      <p:sp>
        <p:nvSpPr>
          <p:cNvPr id="5" name="Sprechblase: rechteckig mit abgerundeten Ecken 4">
            <a:extLst>
              <a:ext uri="{FF2B5EF4-FFF2-40B4-BE49-F238E27FC236}">
                <a16:creationId xmlns:a16="http://schemas.microsoft.com/office/drawing/2014/main" id="{12907DC9-0349-413E-697E-A9028BA30FC8}"/>
              </a:ext>
            </a:extLst>
          </p:cNvPr>
          <p:cNvSpPr/>
          <p:nvPr/>
        </p:nvSpPr>
        <p:spPr>
          <a:xfrm>
            <a:off x="6600056" y="4922506"/>
            <a:ext cx="4824536" cy="488122"/>
          </a:xfrm>
          <a:prstGeom prst="wedgeRoundRectCallout">
            <a:avLst>
              <a:gd name="adj1" fmla="val -22048"/>
              <a:gd name="adj2" fmla="val -1056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Hinweise zu den konkreten Maßnahmen finden Sie im Kapitel </a:t>
            </a:r>
            <a:r>
              <a:rPr lang="de-DE" sz="1200" dirty="0">
                <a:solidFill>
                  <a:schemeClr val="tx1"/>
                </a:solidFill>
                <a:hlinkClick r:id="rId11" action="ppaction://hlinksldjump"/>
              </a:rPr>
              <a:t>„Do“.</a:t>
            </a:r>
            <a:endParaRPr lang="de-DE" sz="1200" dirty="0">
              <a:solidFill>
                <a:schemeClr val="tx1"/>
              </a:solidFill>
            </a:endParaRPr>
          </a:p>
        </p:txBody>
      </p:sp>
    </p:spTree>
    <p:extLst>
      <p:ext uri="{BB962C8B-B14F-4D97-AF65-F5344CB8AC3E}">
        <p14:creationId xmlns:p14="http://schemas.microsoft.com/office/powerpoint/2010/main" val="39120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00CC7-0020-87D6-CD1D-3538C043E6BE}"/>
              </a:ext>
            </a:extLst>
          </p:cNvPr>
          <p:cNvSpPr>
            <a:spLocks noGrp="1"/>
          </p:cNvSpPr>
          <p:nvPr>
            <p:ph type="title"/>
          </p:nvPr>
        </p:nvSpPr>
        <p:spPr/>
        <p:txBody>
          <a:bodyPr/>
          <a:lstStyle/>
          <a:p>
            <a:r>
              <a:rPr lang="de-DE" dirty="0"/>
              <a:t>Praxisbeispiel der Firma Weitblick</a:t>
            </a:r>
          </a:p>
        </p:txBody>
      </p:sp>
      <p:sp>
        <p:nvSpPr>
          <p:cNvPr id="3" name="Inhaltsplatzhalter 2">
            <a:extLst>
              <a:ext uri="{FF2B5EF4-FFF2-40B4-BE49-F238E27FC236}">
                <a16:creationId xmlns:a16="http://schemas.microsoft.com/office/drawing/2014/main" id="{3935E5F8-FAAC-97D3-E660-B52D1B8B678E}"/>
              </a:ext>
            </a:extLst>
          </p:cNvPr>
          <p:cNvSpPr>
            <a:spLocks noGrp="1"/>
          </p:cNvSpPr>
          <p:nvPr>
            <p:ph idx="1"/>
          </p:nvPr>
        </p:nvSpPr>
        <p:spPr>
          <a:xfrm>
            <a:off x="6312024" y="1899262"/>
            <a:ext cx="5292406" cy="4487179"/>
          </a:xfrm>
        </p:spPr>
        <p:txBody>
          <a:bodyPr/>
          <a:lstStyle/>
          <a:p>
            <a:pPr marL="0" indent="0">
              <a:buNone/>
            </a:pPr>
            <a:r>
              <a:rPr lang="de-DE" dirty="0"/>
              <a:t>Weitblick bilanziert seinen Hauptstandort und die 100%ige Tochter, beide befinden sich auf dem Firmengelände in Franken. Es wird auf Unternehmens-gruppenebene zusammen bilanziert. </a:t>
            </a:r>
            <a:r>
              <a:rPr lang="de-DE" kern="0" dirty="0">
                <a:solidFill>
                  <a:schemeClr val="tx1"/>
                </a:solidFill>
              </a:rPr>
              <a:t>In der Klimabilanz wird deutlich, dass bei den Scope-1- und -2-Emissionen in der Produktion das Thema Wärme (15 %) ins Gewicht fällt</a:t>
            </a:r>
            <a:r>
              <a:rPr lang="de-DE" dirty="0"/>
              <a:t> (s.u.</a:t>
            </a:r>
            <a:r>
              <a:rPr lang="de-DE" kern="0" dirty="0">
                <a:solidFill>
                  <a:schemeClr val="tx1"/>
                </a:solidFill>
              </a:rPr>
              <a:t>). Für Scope-3-Emissionen fallen besonders eingekaufte Produkte mit 54 % ins Gewicht (Milch und die Verpackung der Endprodukte).</a:t>
            </a:r>
            <a:endParaRPr lang="de-DE" dirty="0">
              <a:highlight>
                <a:srgbClr val="FFFF00"/>
              </a:highlight>
              <a:sym typeface="Wingdings" panose="05000000000000000000" pitchFamily="2" charset="2"/>
            </a:endParaRPr>
          </a:p>
          <a:p>
            <a:pPr marL="0" indent="0" algn="l">
              <a:buNone/>
            </a:pPr>
            <a:endParaRPr lang="de-DE" sz="1100" dirty="0">
              <a:sym typeface="Wingdings" panose="05000000000000000000" pitchFamily="2" charset="2"/>
            </a:endParaRPr>
          </a:p>
        </p:txBody>
      </p:sp>
      <p:sp>
        <p:nvSpPr>
          <p:cNvPr id="4" name="Fußzeilenplatzhalter 3">
            <a:extLst>
              <a:ext uri="{FF2B5EF4-FFF2-40B4-BE49-F238E27FC236}">
                <a16:creationId xmlns:a16="http://schemas.microsoft.com/office/drawing/2014/main" id="{851AFC39-9D8A-4EFB-3311-8D9CF4DBD798}"/>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1565B527-CDBC-F14B-1AD4-1377ECEBFE9C}"/>
              </a:ext>
            </a:extLst>
          </p:cNvPr>
          <p:cNvSpPr>
            <a:spLocks noGrp="1"/>
          </p:cNvSpPr>
          <p:nvPr>
            <p:ph type="sldNum" sz="quarter" idx="4"/>
          </p:nvPr>
        </p:nvSpPr>
        <p:spPr/>
        <p:txBody>
          <a:bodyPr/>
          <a:lstStyle/>
          <a:p>
            <a:fld id="{894680D0-7A83-433A-9719-C4143F27F647}" type="slidenum">
              <a:rPr lang="de-DE" smtClean="0"/>
              <a:pPr/>
              <a:t>11</a:t>
            </a:fld>
            <a:endParaRPr lang="de-DE" dirty="0"/>
          </a:p>
        </p:txBody>
      </p:sp>
      <p:sp>
        <p:nvSpPr>
          <p:cNvPr id="7" name="Inhaltsplatzhalter 2">
            <a:extLst>
              <a:ext uri="{FF2B5EF4-FFF2-40B4-BE49-F238E27FC236}">
                <a16:creationId xmlns:a16="http://schemas.microsoft.com/office/drawing/2014/main" id="{8A96E10D-6CAA-E1CF-70B1-F35BFD604972}"/>
              </a:ext>
            </a:extLst>
          </p:cNvPr>
          <p:cNvSpPr txBox="1">
            <a:spLocks/>
          </p:cNvSpPr>
          <p:nvPr/>
        </p:nvSpPr>
        <p:spPr>
          <a:xfrm>
            <a:off x="511153" y="1983028"/>
            <a:ext cx="5165664" cy="1499430"/>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Die Klimazielsetzung der Molkerei Weitblick umfasst Ihre </a:t>
            </a:r>
            <a:r>
              <a:rPr lang="de-DE" kern="0" dirty="0">
                <a:highlight>
                  <a:srgbClr val="7B9C2A"/>
                </a:highlight>
              </a:rPr>
              <a:t>komplette Wertschöpfungskette vom landwirtschaftlichen Anbau über Konsum bis zur Entsorgung (Scope-1 bis -3-Emissionen)</a:t>
            </a:r>
            <a:r>
              <a:rPr lang="de-DE" kern="0" dirty="0"/>
              <a:t>. Der Emissionsschwerpunkt für die Scope-3-Kategorien liegt bei den eingekauften Rohstoffen, Molkereiprodukten und Verpackungen. Die Firma Weitblick verpflichtet sich, die absoluten Treibhausgas(THG)-Emissionen </a:t>
            </a:r>
            <a:r>
              <a:rPr lang="de-DE" kern="0" dirty="0">
                <a:highlight>
                  <a:srgbClr val="7B9C2A"/>
                </a:highlight>
              </a:rPr>
              <a:t>bis 2030 </a:t>
            </a:r>
            <a:r>
              <a:rPr lang="de-DE" kern="0" dirty="0"/>
              <a:t>um </a:t>
            </a:r>
            <a:r>
              <a:rPr lang="de-DE" kern="0" dirty="0">
                <a:highlight>
                  <a:srgbClr val="7B9C2A"/>
                </a:highlight>
              </a:rPr>
              <a:t>50%</a:t>
            </a:r>
            <a:r>
              <a:rPr lang="de-DE" kern="0" dirty="0"/>
              <a:t> </a:t>
            </a:r>
            <a:r>
              <a:rPr lang="de-DE" kern="0" dirty="0">
                <a:highlight>
                  <a:srgbClr val="7B9C2A"/>
                </a:highlight>
              </a:rPr>
              <a:t>gegenüber 2022 </a:t>
            </a:r>
            <a:r>
              <a:rPr lang="de-DE" kern="0" dirty="0"/>
              <a:t>zu reduzieren.</a:t>
            </a:r>
          </a:p>
        </p:txBody>
      </p:sp>
      <p:sp>
        <p:nvSpPr>
          <p:cNvPr id="9" name="Sprechblase: rechteckig mit abgerundeten Ecken 8">
            <a:extLst>
              <a:ext uri="{FF2B5EF4-FFF2-40B4-BE49-F238E27FC236}">
                <a16:creationId xmlns:a16="http://schemas.microsoft.com/office/drawing/2014/main" id="{E42831FC-F520-386D-8FD1-78E1A59B3E98}"/>
              </a:ext>
            </a:extLst>
          </p:cNvPr>
          <p:cNvSpPr/>
          <p:nvPr/>
        </p:nvSpPr>
        <p:spPr>
          <a:xfrm>
            <a:off x="6600057" y="476672"/>
            <a:ext cx="1728192" cy="1013925"/>
          </a:xfrm>
          <a:prstGeom prst="wedgeRoundRectCallout">
            <a:avLst>
              <a:gd name="adj1" fmla="val -59700"/>
              <a:gd name="adj2" fmla="val 2616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Die Firma Weitblick wird Sie als Praxisbeispiel durch diese Handlungshilfe begleiten. </a:t>
            </a:r>
          </a:p>
        </p:txBody>
      </p:sp>
      <p:sp>
        <p:nvSpPr>
          <p:cNvPr id="10" name="Rechteck 9">
            <a:extLst>
              <a:ext uri="{FF2B5EF4-FFF2-40B4-BE49-F238E27FC236}">
                <a16:creationId xmlns:a16="http://schemas.microsoft.com/office/drawing/2014/main" id="{6829569F-F856-2FD6-3B62-1302E5859D69}"/>
              </a:ext>
            </a:extLst>
          </p:cNvPr>
          <p:cNvSpPr/>
          <p:nvPr/>
        </p:nvSpPr>
        <p:spPr bwMode="auto">
          <a:xfrm>
            <a:off x="6297076" y="1581156"/>
            <a:ext cx="5271532"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bg1"/>
                </a:solidFill>
              </a:rPr>
              <a:t>Handlungsfelder der Firma Weitblick</a:t>
            </a:r>
          </a:p>
        </p:txBody>
      </p:sp>
      <p:sp>
        <p:nvSpPr>
          <p:cNvPr id="11" name="Rechteck 10">
            <a:extLst>
              <a:ext uri="{FF2B5EF4-FFF2-40B4-BE49-F238E27FC236}">
                <a16:creationId xmlns:a16="http://schemas.microsoft.com/office/drawing/2014/main" id="{59887E15-0D97-BBEB-920C-06562CA71D5D}"/>
              </a:ext>
            </a:extLst>
          </p:cNvPr>
          <p:cNvSpPr/>
          <p:nvPr/>
        </p:nvSpPr>
        <p:spPr bwMode="auto">
          <a:xfrm>
            <a:off x="553467" y="1602687"/>
            <a:ext cx="5125433"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bg1"/>
                </a:solidFill>
              </a:rPr>
              <a:t>Klimaziele der Firma Weitblick</a:t>
            </a:r>
          </a:p>
        </p:txBody>
      </p:sp>
      <p:sp>
        <p:nvSpPr>
          <p:cNvPr id="13" name="Sprechblase: rechteckig mit abgerundeten Ecken 12">
            <a:extLst>
              <a:ext uri="{FF2B5EF4-FFF2-40B4-BE49-F238E27FC236}">
                <a16:creationId xmlns:a16="http://schemas.microsoft.com/office/drawing/2014/main" id="{EC91C513-3096-9200-EE95-0C02CAA1CEC7}"/>
              </a:ext>
            </a:extLst>
          </p:cNvPr>
          <p:cNvSpPr/>
          <p:nvPr/>
        </p:nvSpPr>
        <p:spPr>
          <a:xfrm>
            <a:off x="8976320" y="726627"/>
            <a:ext cx="3096344" cy="763970"/>
          </a:xfrm>
          <a:prstGeom prst="wedgeRoundRectCallout">
            <a:avLst>
              <a:gd name="adj1" fmla="val -33086"/>
              <a:gd name="adj2" fmla="val 6340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Bilanzierung und den Scope-3-Kategorien finden Sie in 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3"/>
              </a:rPr>
              <a:t>Handlungshilfen „Klimastrategie“ und „Spezial Scope 3“.</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t>
            </a:r>
          </a:p>
        </p:txBody>
      </p:sp>
      <p:sp>
        <p:nvSpPr>
          <p:cNvPr id="18" name="Rechteck 17">
            <a:extLst>
              <a:ext uri="{FF2B5EF4-FFF2-40B4-BE49-F238E27FC236}">
                <a16:creationId xmlns:a16="http://schemas.microsoft.com/office/drawing/2014/main" id="{59887E15-0D97-BBEB-920C-06562CA71D5D}"/>
              </a:ext>
            </a:extLst>
          </p:cNvPr>
          <p:cNvSpPr/>
          <p:nvPr/>
        </p:nvSpPr>
        <p:spPr bwMode="auto">
          <a:xfrm>
            <a:off x="551384" y="3590588"/>
            <a:ext cx="5125433"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bg1"/>
                </a:solidFill>
              </a:rPr>
              <a:t>Klimastrategie der Firma Weitblick</a:t>
            </a:r>
          </a:p>
        </p:txBody>
      </p:sp>
      <p:sp>
        <p:nvSpPr>
          <p:cNvPr id="12" name="Textfeld 11"/>
          <p:cNvSpPr txBox="1"/>
          <p:nvPr/>
        </p:nvSpPr>
        <p:spPr>
          <a:xfrm>
            <a:off x="499066" y="3957470"/>
            <a:ext cx="5177752" cy="2800767"/>
          </a:xfrm>
          <a:prstGeom prst="rect">
            <a:avLst/>
          </a:prstGeom>
          <a:noFill/>
        </p:spPr>
        <p:txBody>
          <a:bodyPr wrap="square" rtlCol="0">
            <a:spAutoFit/>
          </a:bodyPr>
          <a:lstStyle/>
          <a:p>
            <a:pPr marL="0" indent="0" algn="l">
              <a:buFontTx/>
              <a:buNone/>
            </a:pPr>
            <a:r>
              <a:rPr lang="de-DE" sz="1200" b="1" kern="0" dirty="0">
                <a:latin typeface="+mn-lt"/>
                <a:ea typeface="+mn-ea"/>
              </a:rPr>
              <a:t>Eine beispielhafte Klimastrategie für die Firma könnte lauten:</a:t>
            </a:r>
          </a:p>
          <a:p>
            <a:pPr marL="0" indent="0" algn="l">
              <a:buFontTx/>
              <a:buNone/>
            </a:pPr>
            <a:r>
              <a:rPr lang="de-DE" sz="1200" kern="0" dirty="0">
                <a:latin typeface="+mn-lt"/>
                <a:ea typeface="+mn-ea"/>
              </a:rPr>
              <a:t>Uns, als Teil der Molkereibranche, kommt eine wichtige Rolle in der Bekämpfung des Klimawandels zu, denn vor allem unser natürlicher Rohstoff Milch und die dahinterstehende Viehhaltung trägt einen erheblichen Anteil zu den Gesamtemissionen bei. </a:t>
            </a:r>
          </a:p>
          <a:p>
            <a:pPr marL="0" indent="0" algn="l">
              <a:buFontTx/>
              <a:buNone/>
            </a:pPr>
            <a:r>
              <a:rPr lang="de-DE" sz="1200" kern="0" dirty="0">
                <a:latin typeface="+mn-lt"/>
                <a:ea typeface="+mn-ea"/>
              </a:rPr>
              <a:t>Umgekehrt hat auch der Klimawandel einen immensen Einfluss auf die Viehhaltung und Lebensräume. Viele Konsumenten und Konsumentinnen wechseln auf vegane Alternativen. Dies stellt ein Risiko für unsere Geschäftstätigkeit da. </a:t>
            </a:r>
          </a:p>
          <a:p>
            <a:pPr marL="0" indent="0" algn="l">
              <a:buFontTx/>
              <a:buNone/>
            </a:pPr>
            <a:r>
              <a:rPr lang="de-DE" sz="1200" kern="0" dirty="0">
                <a:latin typeface="+mn-lt"/>
                <a:ea typeface="+mn-ea"/>
              </a:rPr>
              <a:t>Wir sind uns der Verantwortung bewusst und leisten unseren Beitrag, in dem wir unsere Emissionen in Scope-1, -2 und -3 bis zum Jahr 2030 um 50 % gegenüber 2022 zu reduzieren. In vier Handlungsfeldern haben wir operative Ziele und Maßnahmen festgelegt, die wir konsequent verfolgen. </a:t>
            </a:r>
          </a:p>
          <a:p>
            <a:pPr algn="l"/>
            <a:endParaRPr lang="de-DE" sz="2000" dirty="0"/>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369" y="3155683"/>
            <a:ext cx="6303810" cy="3572566"/>
          </a:xfrm>
          <a:prstGeom prst="rect">
            <a:avLst/>
          </a:prstGeom>
        </p:spPr>
      </p:pic>
    </p:spTree>
    <p:extLst>
      <p:ext uri="{BB962C8B-B14F-4D97-AF65-F5344CB8AC3E}">
        <p14:creationId xmlns:p14="http://schemas.microsoft.com/office/powerpoint/2010/main" val="2522723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8">
            <a:extLst>
              <a:ext uri="{FF2B5EF4-FFF2-40B4-BE49-F238E27FC236}">
                <a16:creationId xmlns:a16="http://schemas.microsoft.com/office/drawing/2014/main" id="{AC801BFE-54F2-1112-9182-079413EAC9FF}"/>
              </a:ext>
            </a:extLst>
          </p:cNvPr>
          <p:cNvSpPr txBox="1">
            <a:spLocks/>
          </p:cNvSpPr>
          <p:nvPr/>
        </p:nvSpPr>
        <p:spPr bwMode="auto">
          <a:xfrm>
            <a:off x="551384" y="1951637"/>
            <a:ext cx="5256584" cy="163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Um Handlungsfelder und die entsprechenden Maßnahmen zur Reduktion von Treibhausgasen ableiten zu können, muss als erstes die erstellte Klimabilanz für das Unternehmen ausgewertet werden. Die Ergebnisse der Klimabilanz liefern aufschlussreiche Informationen, wo Sie in Ihrem Unternehmen ansetzen können, um eine möglichst große Reduktion der Treibhausgase zu erreichen.</a:t>
            </a:r>
            <a:endParaRPr lang="de-DE" kern="0" dirty="0">
              <a:solidFill>
                <a:srgbClr val="FF0000"/>
              </a:solidFill>
            </a:endParaRPr>
          </a:p>
        </p:txBody>
      </p:sp>
      <p:sp>
        <p:nvSpPr>
          <p:cNvPr id="2" name="Titel 1">
            <a:extLst>
              <a:ext uri="{FF2B5EF4-FFF2-40B4-BE49-F238E27FC236}">
                <a16:creationId xmlns:a16="http://schemas.microsoft.com/office/drawing/2014/main" id="{EFCBCA7E-C479-54B4-663F-756399C61A22}"/>
              </a:ext>
            </a:extLst>
          </p:cNvPr>
          <p:cNvSpPr>
            <a:spLocks noGrp="1"/>
          </p:cNvSpPr>
          <p:nvPr>
            <p:ph type="title"/>
          </p:nvPr>
        </p:nvSpPr>
        <p:spPr/>
        <p:txBody>
          <a:bodyPr/>
          <a:lstStyle/>
          <a:p>
            <a:r>
              <a:rPr kumimoji="0" lang="de-DE" sz="2800" b="1" i="0" u="none" strike="noStrike" kern="1200" cap="none" spc="0" normalizeH="0" baseline="0" noProof="0" dirty="0">
                <a:ln>
                  <a:noFill/>
                </a:ln>
                <a:solidFill>
                  <a:srgbClr val="3B687F"/>
                </a:solidFill>
                <a:effectLst/>
                <a:uLnTx/>
                <a:uFillTx/>
                <a:latin typeface="Arial"/>
                <a:ea typeface="ＭＳ Ｐゴシック"/>
                <a:cs typeface="+mj-cs"/>
              </a:rPr>
              <a:t>Emissionsschwerpunkte identifizieren</a:t>
            </a:r>
            <a:endParaRPr lang="de-DE" dirty="0"/>
          </a:p>
        </p:txBody>
      </p:sp>
      <p:sp>
        <p:nvSpPr>
          <p:cNvPr id="5" name="Foliennummernplatzhalter 4">
            <a:extLst>
              <a:ext uri="{FF2B5EF4-FFF2-40B4-BE49-F238E27FC236}">
                <a16:creationId xmlns:a16="http://schemas.microsoft.com/office/drawing/2014/main" id="{265801E1-C2B4-2F6D-9C50-8F6749253051}"/>
              </a:ext>
            </a:extLst>
          </p:cNvPr>
          <p:cNvSpPr>
            <a:spLocks noGrp="1"/>
          </p:cNvSpPr>
          <p:nvPr>
            <p:ph type="sldNum" sz="quarter" idx="4"/>
          </p:nvPr>
        </p:nvSpPr>
        <p:spPr/>
        <p:txBody>
          <a:bodyPr/>
          <a:lstStyle/>
          <a:p>
            <a:fld id="{894680D0-7A83-433A-9719-C4143F27F647}" type="slidenum">
              <a:rPr lang="de-DE" smtClean="0"/>
              <a:pPr/>
              <a:t>12</a:t>
            </a:fld>
            <a:endParaRPr lang="de-DE" dirty="0"/>
          </a:p>
        </p:txBody>
      </p:sp>
      <p:sp>
        <p:nvSpPr>
          <p:cNvPr id="14" name="Rechteck 13">
            <a:extLst>
              <a:ext uri="{FF2B5EF4-FFF2-40B4-BE49-F238E27FC236}">
                <a16:creationId xmlns:a16="http://schemas.microsoft.com/office/drawing/2014/main" id="{F3AA9748-1549-86A3-DFA0-6ECE3A90B799}"/>
              </a:ext>
            </a:extLst>
          </p:cNvPr>
          <p:cNvSpPr/>
          <p:nvPr/>
        </p:nvSpPr>
        <p:spPr bwMode="auto">
          <a:xfrm>
            <a:off x="551384" y="3266667"/>
            <a:ext cx="5256584"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ctr"/>
            <a:r>
              <a:rPr lang="de-DE" sz="1400" b="1" dirty="0">
                <a:solidFill>
                  <a:schemeClr val="bg1"/>
                </a:solidFill>
              </a:rPr>
              <a:t>Hotspot-Analyse</a:t>
            </a:r>
          </a:p>
        </p:txBody>
      </p:sp>
      <p:sp>
        <p:nvSpPr>
          <p:cNvPr id="16" name="Sprechblase: rechteckig mit abgerundeten Ecken 15">
            <a:extLst>
              <a:ext uri="{FF2B5EF4-FFF2-40B4-BE49-F238E27FC236}">
                <a16:creationId xmlns:a16="http://schemas.microsoft.com/office/drawing/2014/main" id="{90E9A4A7-9D13-C719-40AE-46575201FDFE}"/>
              </a:ext>
            </a:extLst>
          </p:cNvPr>
          <p:cNvSpPr/>
          <p:nvPr/>
        </p:nvSpPr>
        <p:spPr>
          <a:xfrm>
            <a:off x="5425542" y="84818"/>
            <a:ext cx="3600400" cy="625978"/>
          </a:xfrm>
          <a:prstGeom prst="wedgeRoundRectCallout">
            <a:avLst>
              <a:gd name="adj1" fmla="val -38175"/>
              <a:gd name="adj2" fmla="val 7867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Weitere Informationen zur Erstellung der Klimabilanz finden Sie in der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3"/>
              </a:rPr>
              <a:t>Handlungshilfe „Klimastrategie“</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Sie können sich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4" action="ppaction://hlinksldjump"/>
              </a:rPr>
              <a:t>hier</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verorten.</a:t>
            </a:r>
          </a:p>
        </p:txBody>
      </p:sp>
      <p:sp>
        <p:nvSpPr>
          <p:cNvPr id="18" name="Rechteck 17">
            <a:extLst>
              <a:ext uri="{FF2B5EF4-FFF2-40B4-BE49-F238E27FC236}">
                <a16:creationId xmlns:a16="http://schemas.microsoft.com/office/drawing/2014/main" id="{50AAC7EC-734B-E39B-0810-52F53587CA20}"/>
              </a:ext>
            </a:extLst>
          </p:cNvPr>
          <p:cNvSpPr/>
          <p:nvPr/>
        </p:nvSpPr>
        <p:spPr bwMode="auto">
          <a:xfrm>
            <a:off x="551384" y="1618757"/>
            <a:ext cx="5271532"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400" b="1" dirty="0">
                <a:solidFill>
                  <a:schemeClr val="bg1"/>
                </a:solidFill>
              </a:rPr>
              <a:t>Klimabilanz als Grundlage für den Maßnahmenplan</a:t>
            </a:r>
          </a:p>
        </p:txBody>
      </p:sp>
      <p:sp>
        <p:nvSpPr>
          <p:cNvPr id="20" name="Inhaltsplatzhalter 8">
            <a:extLst>
              <a:ext uri="{FF2B5EF4-FFF2-40B4-BE49-F238E27FC236}">
                <a16:creationId xmlns:a16="http://schemas.microsoft.com/office/drawing/2014/main" id="{99B49FC1-5FE2-DDEE-A1D8-94BC2747B886}"/>
              </a:ext>
            </a:extLst>
          </p:cNvPr>
          <p:cNvSpPr txBox="1">
            <a:spLocks/>
          </p:cNvSpPr>
          <p:nvPr/>
        </p:nvSpPr>
        <p:spPr bwMode="auto">
          <a:xfrm>
            <a:off x="546870" y="3572457"/>
            <a:ext cx="5256584" cy="235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defRPr/>
            </a:pPr>
            <a:r>
              <a:rPr lang="de-DE" kern="0" dirty="0"/>
              <a:t>Auf der Basis der erstellten Klimabilanz können mittels einer </a:t>
            </a:r>
            <a:r>
              <a:rPr lang="de-DE" b="1" kern="0" dirty="0"/>
              <a:t>„Hotspot-Analyse“ die Emissionsschwerpunkte </a:t>
            </a:r>
            <a:r>
              <a:rPr lang="de-DE" kern="0" dirty="0"/>
              <a:t>Ihres Unternehmens, beziehungsweise die Schwerpunkte in der vor- und  nachgelagerten Wertschöpfungskette identifiziert werden. Dafür werden die Ergebnisse der Bilanz je Scope-Kategorie visualisiert (z.B. als Kreisdiagramm) dargestellt. Die Abbildung zeigt eine beispielhafte „Hotspot-Analyse“ der Firma Weitblick. Durch die Analyse werden die Emissionsanteile direkt sichtbar (siehe Kategorie) und damit die Haupttreiber. </a:t>
            </a:r>
          </a:p>
          <a:p>
            <a:pPr marL="0" indent="0">
              <a:buFontTx/>
              <a:buNone/>
              <a:defRPr/>
            </a:pPr>
            <a:r>
              <a:rPr lang="de-DE" kern="0" dirty="0"/>
              <a:t>Der Überblick ermöglicht einerseits eine </a:t>
            </a:r>
            <a:r>
              <a:rPr lang="de-DE" b="1" kern="0" dirty="0"/>
              <a:t>Entscheidungsgrundlage</a:t>
            </a:r>
            <a:r>
              <a:rPr lang="de-DE" kern="0" dirty="0"/>
              <a:t> für die Identifikation von passenden </a:t>
            </a:r>
            <a:r>
              <a:rPr lang="de-DE" b="1" kern="0" dirty="0"/>
              <a:t>Klimaschutzmaßnahmen</a:t>
            </a:r>
            <a:r>
              <a:rPr lang="de-DE" kern="0" dirty="0"/>
              <a:t> in den jeweiligen Schwerpunktbereichen mit Handlungsbedarf. Andererseits können Sie aus der „Hotspotanalyse“ Hinweise für die </a:t>
            </a:r>
            <a:r>
              <a:rPr lang="de-DE" b="1" kern="0" dirty="0"/>
              <a:t>zukünftige Datenerfassung </a:t>
            </a:r>
            <a:r>
              <a:rPr lang="de-DE" kern="0" dirty="0"/>
              <a:t>sammeln, um so die Datenqualität der Emissionsschwerpunkte zu verbessern. </a:t>
            </a:r>
          </a:p>
        </p:txBody>
      </p:sp>
      <p:pic>
        <p:nvPicPr>
          <p:cNvPr id="15" name="Grafik 14" descr="Gruppenbrainstorming mit einfarbiger Füllung">
            <a:extLst>
              <a:ext uri="{FF2B5EF4-FFF2-40B4-BE49-F238E27FC236}">
                <a16:creationId xmlns:a16="http://schemas.microsoft.com/office/drawing/2014/main" id="{E834BD14-5200-F7CE-8058-0ECB4EE7E4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7025" y="930742"/>
            <a:ext cx="520451" cy="520451"/>
          </a:xfrm>
          <a:prstGeom prst="rect">
            <a:avLst/>
          </a:prstGeom>
        </p:spPr>
      </p:pic>
      <p:sp>
        <p:nvSpPr>
          <p:cNvPr id="3" name="Fußzeilenplatzhalter 3">
            <a:extLst>
              <a:ext uri="{FF2B5EF4-FFF2-40B4-BE49-F238E27FC236}">
                <a16:creationId xmlns:a16="http://schemas.microsoft.com/office/drawing/2014/main" id="{714C246B-E4E3-035E-69D8-0B22E11630D2}"/>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pic>
        <p:nvPicPr>
          <p:cNvPr id="4" name="Grafi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6789" y="1510282"/>
            <a:ext cx="6236749" cy="4999153"/>
          </a:xfrm>
          <a:prstGeom prst="rect">
            <a:avLst/>
          </a:prstGeom>
        </p:spPr>
      </p:pic>
    </p:spTree>
    <p:extLst>
      <p:ext uri="{BB962C8B-B14F-4D97-AF65-F5344CB8AC3E}">
        <p14:creationId xmlns:p14="http://schemas.microsoft.com/office/powerpoint/2010/main" val="338002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BCA7E-C479-54B4-663F-756399C61A22}"/>
              </a:ext>
            </a:extLst>
          </p:cNvPr>
          <p:cNvSpPr>
            <a:spLocks noGrp="1"/>
          </p:cNvSpPr>
          <p:nvPr>
            <p:ph type="title"/>
          </p:nvPr>
        </p:nvSpPr>
        <p:spPr/>
        <p:txBody>
          <a:bodyPr/>
          <a:lstStyle/>
          <a:p>
            <a:r>
              <a:rPr lang="de-DE" altLang="en-US" dirty="0"/>
              <a:t>Maßnahmenplan zur Vermeidung und Reduktion von Emissionen</a:t>
            </a:r>
          </a:p>
        </p:txBody>
      </p:sp>
      <p:sp>
        <p:nvSpPr>
          <p:cNvPr id="4" name="Fußzeilenplatzhalter 3">
            <a:extLst>
              <a:ext uri="{FF2B5EF4-FFF2-40B4-BE49-F238E27FC236}">
                <a16:creationId xmlns:a16="http://schemas.microsoft.com/office/drawing/2014/main" id="{84F5380E-DB1A-9332-EC69-BC3578E97277}"/>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65801E1-C2B4-2F6D-9C50-8F6749253051}"/>
              </a:ext>
            </a:extLst>
          </p:cNvPr>
          <p:cNvSpPr>
            <a:spLocks noGrp="1"/>
          </p:cNvSpPr>
          <p:nvPr>
            <p:ph type="sldNum" sz="quarter" idx="4"/>
          </p:nvPr>
        </p:nvSpPr>
        <p:spPr/>
        <p:txBody>
          <a:bodyPr/>
          <a:lstStyle/>
          <a:p>
            <a:fld id="{894680D0-7A83-433A-9719-C4143F27F647}" type="slidenum">
              <a:rPr lang="de-DE" smtClean="0"/>
              <a:pPr/>
              <a:t>13</a:t>
            </a:fld>
            <a:endParaRPr lang="de-DE" dirty="0"/>
          </a:p>
        </p:txBody>
      </p:sp>
      <p:sp>
        <p:nvSpPr>
          <p:cNvPr id="10" name="Inhaltsplatzhalter 8">
            <a:extLst>
              <a:ext uri="{FF2B5EF4-FFF2-40B4-BE49-F238E27FC236}">
                <a16:creationId xmlns:a16="http://schemas.microsoft.com/office/drawing/2014/main" id="{A151DAEE-E40F-9A4E-F6D4-0503C2E93E56}"/>
              </a:ext>
            </a:extLst>
          </p:cNvPr>
          <p:cNvSpPr txBox="1">
            <a:spLocks/>
          </p:cNvSpPr>
          <p:nvPr/>
        </p:nvSpPr>
        <p:spPr bwMode="auto">
          <a:xfrm>
            <a:off x="551384" y="1946260"/>
            <a:ext cx="6120680" cy="414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defRPr/>
            </a:pPr>
            <a:r>
              <a:rPr lang="de-DE" altLang="en-US" dirty="0">
                <a:solidFill>
                  <a:srgbClr val="000000"/>
                </a:solidFill>
              </a:rPr>
              <a:t>Um die gesteckten Klimaziele zu erreichen, muss Ihr Unternehmen konkrete Maßnahmen aus den Emissionsschwerpunkten ableiten und umsetzen.</a:t>
            </a:r>
            <a:r>
              <a:rPr lang="de-DE" altLang="en-US" kern="0" dirty="0">
                <a:solidFill>
                  <a:srgbClr val="000000"/>
                </a:solidFill>
              </a:rPr>
              <a:t> </a:t>
            </a:r>
            <a:r>
              <a:rPr lang="de-DE" kern="0" dirty="0"/>
              <a:t>Die Maßnahmen sollten im ersten Schritt zur </a:t>
            </a:r>
            <a:r>
              <a:rPr lang="de-DE" b="1" kern="0" dirty="0"/>
              <a:t>Vermeidung und Reduktion von Treibhausgasen im eigenen Unternehmen oder in der Wertschöpfungskette beitragen</a:t>
            </a:r>
            <a:r>
              <a:rPr lang="de-DE" kern="0" dirty="0"/>
              <a:t>, z.B. durch die Erhöhung der Effizienz beim Energie- und Materialeinsatz, dem Einsatz von Erneuerbarer Energien oder der Substitution fossiler durch biogene Materialien. </a:t>
            </a:r>
            <a:endParaRPr lang="de-DE" kern="0" dirty="0">
              <a:solidFill>
                <a:srgbClr val="FF0000"/>
              </a:solidFill>
            </a:endParaRPr>
          </a:p>
          <a:p>
            <a:pPr marL="0" indent="0">
              <a:buFontTx/>
              <a:buNone/>
              <a:defRPr/>
            </a:pPr>
            <a:r>
              <a:rPr lang="de-DE" kern="0" dirty="0">
                <a:highlight>
                  <a:srgbClr val="FFFFFF"/>
                </a:highlight>
              </a:rPr>
              <a:t>Basierend auf Ihrer Klimastrategie muss ein </a:t>
            </a:r>
            <a:r>
              <a:rPr lang="de-DE" b="1" kern="0" dirty="0">
                <a:highlight>
                  <a:srgbClr val="FFFFFF"/>
                </a:highlight>
              </a:rPr>
              <a:t>Maßnahmenplan erarbeitet werden, der den Weg zur Zielerreichung absteckt</a:t>
            </a:r>
            <a:r>
              <a:rPr lang="de-DE" kern="0" dirty="0">
                <a:highlight>
                  <a:srgbClr val="FFFFFF"/>
                </a:highlight>
              </a:rPr>
              <a:t>. Der Maßnahmenplan enthält dabei oftmals ambitionierte Vorgaben zum Handeln und eine Kombination aus verschiedenen Maßnahmen. </a:t>
            </a:r>
            <a:r>
              <a:rPr lang="de-DE" b="1" kern="0" dirty="0">
                <a:highlight>
                  <a:srgbClr val="FFFFFF"/>
                </a:highlight>
              </a:rPr>
              <a:t>Maßnahmen können dabei themenbezogen gebündelt werden, zu sogenannten Handlungsfeldern</a:t>
            </a:r>
            <a:r>
              <a:rPr lang="de-DE" kern="0" dirty="0">
                <a:highlight>
                  <a:srgbClr val="FFFFFF"/>
                </a:highlight>
              </a:rPr>
              <a:t>. </a:t>
            </a:r>
          </a:p>
          <a:p>
            <a:pPr marL="0" indent="0">
              <a:buFontTx/>
              <a:buNone/>
              <a:defRPr/>
            </a:pPr>
            <a:r>
              <a:rPr lang="de-DE" kern="0" dirty="0"/>
              <a:t>Bei den Vermeidungs- und Reduktionspotenzialen gilt es zwischen zu unterscheiden  Handlungsfeldern, die Sie </a:t>
            </a:r>
            <a:r>
              <a:rPr lang="de-DE" b="1" kern="0" dirty="0"/>
              <a:t>direkt</a:t>
            </a:r>
            <a:r>
              <a:rPr lang="de-DE" kern="0" dirty="0"/>
              <a:t> </a:t>
            </a:r>
            <a:r>
              <a:rPr lang="de-DE" b="1" kern="0" dirty="0"/>
              <a:t>beeinflussen</a:t>
            </a:r>
            <a:r>
              <a:rPr lang="de-DE" kern="0" dirty="0"/>
              <a:t> können und die meistens das Thema Energie betreffen (Scope-1 und -2), sowie Handlungsfeldern, die Ihre </a:t>
            </a:r>
            <a:r>
              <a:rPr lang="de-DE" b="1" kern="0" dirty="0"/>
              <a:t>vor- und nachgelagerte Wertschöpfungskette </a:t>
            </a:r>
            <a:r>
              <a:rPr lang="de-DE" kern="0" dirty="0"/>
              <a:t>betreffen (Scope-3). </a:t>
            </a:r>
          </a:p>
          <a:p>
            <a:pPr marL="0" indent="0">
              <a:buFontTx/>
              <a:buNone/>
              <a:defRPr/>
            </a:pPr>
            <a:r>
              <a:rPr lang="de-DE" kern="0" dirty="0"/>
              <a:t>Für Maßnahmen in diesem Bereich brauchen Sie häufig Partner. Die Vermeidungs- und Reduktionspotenziale von Emissionen in Ihrem Unternehmen hängen dabei von Ihrer Geschäftstätigkeit und Ihrer Wertschöpfungskette ab.</a:t>
            </a:r>
          </a:p>
          <a:p>
            <a:pPr marL="0" indent="0">
              <a:buFontTx/>
              <a:buNone/>
            </a:pPr>
            <a:endParaRPr lang="de-DE" kern="0" dirty="0">
              <a:solidFill>
                <a:srgbClr val="FF0000"/>
              </a:solidFill>
            </a:endParaRPr>
          </a:p>
          <a:p>
            <a:pPr marL="0" indent="0">
              <a:buFontTx/>
              <a:buNone/>
            </a:pPr>
            <a:endParaRPr lang="de-DE" kern="0" dirty="0">
              <a:solidFill>
                <a:srgbClr val="FF0000"/>
              </a:solidFill>
            </a:endParaRPr>
          </a:p>
          <a:p>
            <a:pPr marL="0" indent="0">
              <a:buFontTx/>
              <a:buNone/>
            </a:pPr>
            <a:endParaRPr lang="de-DE" kern="0" dirty="0"/>
          </a:p>
        </p:txBody>
      </p:sp>
      <p:pic>
        <p:nvPicPr>
          <p:cNvPr id="16" name="Grafik 15" descr="Waldszenerie mit einfarbiger Füllung">
            <a:extLst>
              <a:ext uri="{FF2B5EF4-FFF2-40B4-BE49-F238E27FC236}">
                <a16:creationId xmlns:a16="http://schemas.microsoft.com/office/drawing/2014/main" id="{16FA73A0-F6C7-CCE7-EED9-BC0327EC2A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2980" y="4976786"/>
            <a:ext cx="370856" cy="370856"/>
          </a:xfrm>
          <a:prstGeom prst="rect">
            <a:avLst/>
          </a:prstGeom>
        </p:spPr>
      </p:pic>
      <p:pic>
        <p:nvPicPr>
          <p:cNvPr id="17" name="Grafik 16" descr="Darlehen mit einfarbiger Füllung">
            <a:extLst>
              <a:ext uri="{FF2B5EF4-FFF2-40B4-BE49-F238E27FC236}">
                <a16:creationId xmlns:a16="http://schemas.microsoft.com/office/drawing/2014/main" id="{DC848465-B694-B779-CA9E-9643444056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7060" y="5162214"/>
            <a:ext cx="485296" cy="485296"/>
          </a:xfrm>
          <a:prstGeom prst="rect">
            <a:avLst/>
          </a:prstGeom>
        </p:spPr>
      </p:pic>
      <p:sp>
        <p:nvSpPr>
          <p:cNvPr id="11" name="Sprechblase: rechteckig mit abgerundeten Ecken 10">
            <a:extLst>
              <a:ext uri="{FF2B5EF4-FFF2-40B4-BE49-F238E27FC236}">
                <a16:creationId xmlns:a16="http://schemas.microsoft.com/office/drawing/2014/main" id="{D3176F07-59EA-F3A1-6C01-CBCD33AF00A5}"/>
              </a:ext>
            </a:extLst>
          </p:cNvPr>
          <p:cNvSpPr/>
          <p:nvPr/>
        </p:nvSpPr>
        <p:spPr>
          <a:xfrm>
            <a:off x="7131659" y="1601636"/>
            <a:ext cx="4813422" cy="4338058"/>
          </a:xfrm>
          <a:prstGeom prst="wedgeRoundRectCallout">
            <a:avLst>
              <a:gd name="adj1" fmla="val -49002"/>
              <a:gd name="adj2" fmla="val -2737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200" b="1" i="0" u="none" strike="noStrike" kern="1200" cap="none" spc="0" normalizeH="0" baseline="0" noProof="0" dirty="0">
                <a:ln>
                  <a:noFill/>
                </a:ln>
                <a:solidFill>
                  <a:schemeClr val="tx1"/>
                </a:solidFill>
                <a:effectLst/>
                <a:uLnTx/>
                <a:uFillTx/>
                <a:latin typeface="Arial"/>
                <a:ea typeface="ＭＳ Ｐゴシック"/>
                <a:cs typeface="+mn-cs"/>
              </a:rPr>
              <a:t>Hinweis zu Thema „</a:t>
            </a:r>
            <a:r>
              <a:rPr lang="de-DE" sz="1200" b="1" dirty="0">
                <a:solidFill>
                  <a:schemeClr val="tx1"/>
                </a:solidFill>
              </a:rPr>
              <a:t>Kompensation / Removals“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Neben der Vermeidung und Reduktion von Emissionen, gibt es auch die Möglichkeit, sogenannte </a:t>
            </a:r>
            <a:r>
              <a:rPr kumimoji="0" lang="de-DE" sz="1200" b="1" i="0" u="none" strike="noStrike" kern="1200" cap="none" spc="0" normalizeH="0" baseline="0" noProof="0" dirty="0">
                <a:ln>
                  <a:noFill/>
                </a:ln>
                <a:solidFill>
                  <a:srgbClr val="000000"/>
                </a:solidFill>
                <a:effectLst/>
                <a:uLnTx/>
                <a:uFillTx/>
                <a:latin typeface="Arial"/>
                <a:ea typeface="ＭＳ Ｐゴシック"/>
                <a:cs typeface="+mn-cs"/>
              </a:rPr>
              <a:t>Emissionszertifikate</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 als </a:t>
            </a:r>
            <a:r>
              <a:rPr kumimoji="0" lang="de-DE" sz="1200" i="0" u="none" strike="noStrike" kern="1200" cap="none" spc="0" normalizeH="0" baseline="0" noProof="0" dirty="0">
                <a:ln>
                  <a:noFill/>
                </a:ln>
                <a:solidFill>
                  <a:srgbClr val="000000"/>
                </a:solidFill>
                <a:effectLst/>
                <a:uLnTx/>
                <a:uFillTx/>
                <a:latin typeface="Arial"/>
                <a:ea typeface="ＭＳ Ｐゴシック"/>
                <a:cs typeface="+mn-cs"/>
              </a:rPr>
              <a:t>Kompensation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zu kaufen.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Mit dem Geld für die Zertifikate werden in anderen Ländern Treibhausgas-Emissionen </a:t>
            </a:r>
            <a:r>
              <a:rPr kumimoji="0" lang="de-DE" sz="1200" i="0" u="none" strike="noStrike" kern="1200" cap="none" spc="0" normalizeH="0" baseline="0" noProof="0" dirty="0">
                <a:ln>
                  <a:noFill/>
                </a:ln>
                <a:solidFill>
                  <a:srgbClr val="000000"/>
                </a:solidFill>
                <a:effectLst/>
                <a:uLnTx/>
                <a:uFillTx/>
                <a:latin typeface="Arial"/>
                <a:ea typeface="ＭＳ Ｐゴシック"/>
                <a:cs typeface="+mn-cs"/>
              </a:rPr>
              <a:t>vermieden oder reduziert</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 z.B. indem Klimaschutz in anderen Ländern unterstützt wird oder Maßnahmen zur gezielten Entfernung von Treibhausgasen aus der Atmosphäre (z.B. in Wäldern und Böden, technische Verfahren „Carbon Capture and Storage“) durchgeführt werden.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Da die Wirkung dieser Maßnahmen aktuell kontrovers diskutiert wird, </a:t>
            </a:r>
            <a:r>
              <a:rPr kumimoji="0" lang="de-DE" sz="1200" b="1" i="0" u="none" strike="noStrike" kern="1200" cap="none" spc="0" normalizeH="0" baseline="0" noProof="0" dirty="0">
                <a:ln>
                  <a:noFill/>
                </a:ln>
                <a:solidFill>
                  <a:srgbClr val="000000"/>
                </a:solidFill>
                <a:effectLst/>
                <a:uLnTx/>
                <a:uFillTx/>
                <a:latin typeface="Arial"/>
                <a:ea typeface="ＭＳ Ｐゴシック"/>
                <a:cs typeface="+mn-cs"/>
              </a:rPr>
              <a:t>fokussieren wir uns auf die Vermeidung und Reduktion von Emissionen im Unternehmen</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 So setzen Sie sich glaubwürdig für den Klimaschutz ein und nutzen die Investitionen langfristig für die Weiterentwicklung Ihres Unternehmens.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In der IZU-Handlungshilfe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hlinkClick r:id="rId6"/>
              </a:rPr>
              <a:t>Klimastrategie</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 finden Sie weiterführende Informationen zum Thema Kompensation ab Folie 45.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Mehr Informationen zur freiwilligen Kompensation finden Sie in 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7" action="ppaction://hlinksldjump"/>
              </a:rPr>
              <a:t>weiterführenden Hinweisen</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a:t>
            </a:r>
          </a:p>
        </p:txBody>
      </p:sp>
      <p:sp>
        <p:nvSpPr>
          <p:cNvPr id="9" name="Rechteck 8">
            <a:extLst>
              <a:ext uri="{FF2B5EF4-FFF2-40B4-BE49-F238E27FC236}">
                <a16:creationId xmlns:a16="http://schemas.microsoft.com/office/drawing/2014/main" id="{F3AA9748-1549-86A3-DFA0-6ECE3A90B799}"/>
              </a:ext>
            </a:extLst>
          </p:cNvPr>
          <p:cNvSpPr/>
          <p:nvPr/>
        </p:nvSpPr>
        <p:spPr bwMode="auto">
          <a:xfrm>
            <a:off x="551384" y="1597383"/>
            <a:ext cx="6120680" cy="318730"/>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ctr"/>
            <a:r>
              <a:rPr lang="de-DE" sz="1400" b="1" dirty="0">
                <a:solidFill>
                  <a:schemeClr val="bg1"/>
                </a:solidFill>
              </a:rPr>
              <a:t>Ableitung von Maßnahmen und Handlungsfeldern</a:t>
            </a:r>
          </a:p>
        </p:txBody>
      </p:sp>
    </p:spTree>
    <p:extLst>
      <p:ext uri="{BB962C8B-B14F-4D97-AF65-F5344CB8AC3E}">
        <p14:creationId xmlns:p14="http://schemas.microsoft.com/office/powerpoint/2010/main" val="147710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DDCE38-250E-6C61-5EB3-46B7849D7E1E}"/>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A52274C4-2525-3CC0-22A5-66435EA70C19}"/>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5" name="Gruppieren 44">
            <a:extLst>
              <a:ext uri="{FF2B5EF4-FFF2-40B4-BE49-F238E27FC236}">
                <a16:creationId xmlns:a16="http://schemas.microsoft.com/office/drawing/2014/main" id="{909450BC-731F-AF19-75B0-653CF67A8323}"/>
              </a:ext>
            </a:extLst>
          </p:cNvPr>
          <p:cNvGrpSpPr/>
          <p:nvPr/>
        </p:nvGrpSpPr>
        <p:grpSpPr>
          <a:xfrm>
            <a:off x="3626418" y="2603431"/>
            <a:ext cx="3578643" cy="2740442"/>
            <a:chOff x="-239639" y="1601382"/>
            <a:chExt cx="7562147" cy="4769924"/>
          </a:xfrm>
        </p:grpSpPr>
        <p:cxnSp>
          <p:nvCxnSpPr>
            <p:cNvPr id="25" name="Gerade Verbindung mit Pfeil 24">
              <a:extLst>
                <a:ext uri="{FF2B5EF4-FFF2-40B4-BE49-F238E27FC236}">
                  <a16:creationId xmlns:a16="http://schemas.microsoft.com/office/drawing/2014/main" id="{79D06EF0-13AF-2D4B-3E62-6821F8D6AB80}"/>
                </a:ext>
              </a:extLst>
            </p:cNvPr>
            <p:cNvCxnSpPr>
              <a:cxnSpLocks/>
            </p:cNvCxnSpPr>
            <p:nvPr/>
          </p:nvCxnSpPr>
          <p:spPr>
            <a:xfrm flipV="1">
              <a:off x="1010042" y="1910468"/>
              <a:ext cx="0" cy="381600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26" name="Gerade Verbindung mit Pfeil 25">
              <a:extLst>
                <a:ext uri="{FF2B5EF4-FFF2-40B4-BE49-F238E27FC236}">
                  <a16:creationId xmlns:a16="http://schemas.microsoft.com/office/drawing/2014/main" id="{256F63D6-75D8-5E73-0183-51B4FB1AFD5A}"/>
                </a:ext>
              </a:extLst>
            </p:cNvPr>
            <p:cNvCxnSpPr>
              <a:cxnSpLocks/>
            </p:cNvCxnSpPr>
            <p:nvPr/>
          </p:nvCxnSpPr>
          <p:spPr>
            <a:xfrm>
              <a:off x="1162442" y="5878868"/>
              <a:ext cx="5256000"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27" name="Textfeld 26">
              <a:extLst>
                <a:ext uri="{FF2B5EF4-FFF2-40B4-BE49-F238E27FC236}">
                  <a16:creationId xmlns:a16="http://schemas.microsoft.com/office/drawing/2014/main" id="{BF89E456-2D50-90D6-888B-88785FF14BF7}"/>
                </a:ext>
              </a:extLst>
            </p:cNvPr>
            <p:cNvSpPr txBox="1"/>
            <p:nvPr/>
          </p:nvSpPr>
          <p:spPr>
            <a:xfrm>
              <a:off x="-239639" y="5730478"/>
              <a:ext cx="1176755" cy="40177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gering</a:t>
              </a:r>
            </a:p>
          </p:txBody>
        </p:sp>
        <p:sp>
          <p:nvSpPr>
            <p:cNvPr id="28" name="Textfeld 27">
              <a:extLst>
                <a:ext uri="{FF2B5EF4-FFF2-40B4-BE49-F238E27FC236}">
                  <a16:creationId xmlns:a16="http://schemas.microsoft.com/office/drawing/2014/main" id="{F1B7BF7C-3D0B-34E7-90F5-8E87F9D7C853}"/>
                </a:ext>
              </a:extLst>
            </p:cNvPr>
            <p:cNvSpPr txBox="1"/>
            <p:nvPr/>
          </p:nvSpPr>
          <p:spPr>
            <a:xfrm>
              <a:off x="6345045" y="5733821"/>
              <a:ext cx="977463" cy="40177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hoch</a:t>
              </a:r>
            </a:p>
          </p:txBody>
        </p:sp>
        <p:sp>
          <p:nvSpPr>
            <p:cNvPr id="29" name="Textfeld 28">
              <a:extLst>
                <a:ext uri="{FF2B5EF4-FFF2-40B4-BE49-F238E27FC236}">
                  <a16:creationId xmlns:a16="http://schemas.microsoft.com/office/drawing/2014/main" id="{15C8BE13-723E-A14A-316B-9E4C662419BC}"/>
                </a:ext>
              </a:extLst>
            </p:cNvPr>
            <p:cNvSpPr txBox="1"/>
            <p:nvPr/>
          </p:nvSpPr>
          <p:spPr>
            <a:xfrm>
              <a:off x="32579" y="1601382"/>
              <a:ext cx="977463" cy="40177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hoch</a:t>
              </a:r>
            </a:p>
          </p:txBody>
        </p:sp>
        <p:cxnSp>
          <p:nvCxnSpPr>
            <p:cNvPr id="30" name="Gerader Verbinder 29">
              <a:extLst>
                <a:ext uri="{FF2B5EF4-FFF2-40B4-BE49-F238E27FC236}">
                  <a16:creationId xmlns:a16="http://schemas.microsoft.com/office/drawing/2014/main" id="{C31FA4CA-3F1A-12AC-CC76-B34710D3951E}"/>
                </a:ext>
              </a:extLst>
            </p:cNvPr>
            <p:cNvCxnSpPr/>
            <p:nvPr/>
          </p:nvCxnSpPr>
          <p:spPr>
            <a:xfrm>
              <a:off x="2722178" y="2026072"/>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193531F-2D4B-D645-3266-19C2891786BC}"/>
                </a:ext>
              </a:extLst>
            </p:cNvPr>
            <p:cNvCxnSpPr/>
            <p:nvPr/>
          </p:nvCxnSpPr>
          <p:spPr>
            <a:xfrm>
              <a:off x="4619291" y="2052351"/>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17475F8-127D-A60E-F573-9E168A81D592}"/>
                </a:ext>
              </a:extLst>
            </p:cNvPr>
            <p:cNvCxnSpPr>
              <a:cxnSpLocks/>
            </p:cNvCxnSpPr>
            <p:nvPr/>
          </p:nvCxnSpPr>
          <p:spPr>
            <a:xfrm flipH="1">
              <a:off x="1487213" y="4560163"/>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79FCD05-902C-C1A6-87A7-8847331B9D95}"/>
                </a:ext>
              </a:extLst>
            </p:cNvPr>
            <p:cNvCxnSpPr>
              <a:cxnSpLocks/>
            </p:cNvCxnSpPr>
            <p:nvPr/>
          </p:nvCxnSpPr>
          <p:spPr>
            <a:xfrm flipH="1">
              <a:off x="1487213" y="3241115"/>
              <a:ext cx="46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52720A8-F0B3-3421-AAC4-3B069C97F1F4}"/>
                </a:ext>
              </a:extLst>
            </p:cNvPr>
            <p:cNvSpPr txBox="1"/>
            <p:nvPr/>
          </p:nvSpPr>
          <p:spPr>
            <a:xfrm rot="16200000">
              <a:off x="-309009" y="3959423"/>
              <a:ext cx="2091561" cy="48777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Emissionshöhe</a:t>
              </a:r>
            </a:p>
          </p:txBody>
        </p:sp>
        <p:sp>
          <p:nvSpPr>
            <p:cNvPr id="37" name="Textfeld 36">
              <a:extLst>
                <a:ext uri="{FF2B5EF4-FFF2-40B4-BE49-F238E27FC236}">
                  <a16:creationId xmlns:a16="http://schemas.microsoft.com/office/drawing/2014/main" id="{32C53E42-267D-B275-2B33-24C5184791A6}"/>
                </a:ext>
              </a:extLst>
            </p:cNvPr>
            <p:cNvSpPr txBox="1"/>
            <p:nvPr/>
          </p:nvSpPr>
          <p:spPr>
            <a:xfrm>
              <a:off x="736770" y="5969527"/>
              <a:ext cx="4439051" cy="40177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Beeinflussbarkeit / Steuerbarkeit</a:t>
              </a:r>
            </a:p>
          </p:txBody>
        </p:sp>
        <p:sp>
          <p:nvSpPr>
            <p:cNvPr id="38" name="Ellipse 37">
              <a:extLst>
                <a:ext uri="{FF2B5EF4-FFF2-40B4-BE49-F238E27FC236}">
                  <a16:creationId xmlns:a16="http://schemas.microsoft.com/office/drawing/2014/main" id="{ABB9900B-4A8E-8469-0A60-994941A1ED2F}"/>
                </a:ext>
              </a:extLst>
            </p:cNvPr>
            <p:cNvSpPr/>
            <p:nvPr/>
          </p:nvSpPr>
          <p:spPr>
            <a:xfrm>
              <a:off x="4193531" y="4382403"/>
              <a:ext cx="868419"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1" name="Pfeil: Chevron 40">
              <a:extLst>
                <a:ext uri="{FF2B5EF4-FFF2-40B4-BE49-F238E27FC236}">
                  <a16:creationId xmlns:a16="http://schemas.microsoft.com/office/drawing/2014/main" id="{F8B88577-A917-C805-12BB-5B87323598BD}"/>
                </a:ext>
              </a:extLst>
            </p:cNvPr>
            <p:cNvSpPr/>
            <p:nvPr/>
          </p:nvSpPr>
          <p:spPr>
            <a:xfrm>
              <a:off x="5847907" y="1841406"/>
              <a:ext cx="868419" cy="196636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Ellipse 45">
              <a:extLst>
                <a:ext uri="{FF2B5EF4-FFF2-40B4-BE49-F238E27FC236}">
                  <a16:creationId xmlns:a16="http://schemas.microsoft.com/office/drawing/2014/main" id="{DE1C6EA3-7633-ACB9-33CE-AEDDEC668953}"/>
                </a:ext>
              </a:extLst>
            </p:cNvPr>
            <p:cNvSpPr/>
            <p:nvPr/>
          </p:nvSpPr>
          <p:spPr>
            <a:xfrm>
              <a:off x="4106388" y="3776696"/>
              <a:ext cx="944300"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7" name="Ellipse 46">
              <a:extLst>
                <a:ext uri="{FF2B5EF4-FFF2-40B4-BE49-F238E27FC236}">
                  <a16:creationId xmlns:a16="http://schemas.microsoft.com/office/drawing/2014/main" id="{A48E680C-7BCD-F7D3-BC49-8CD64AB34DB2}"/>
                </a:ext>
              </a:extLst>
            </p:cNvPr>
            <p:cNvSpPr/>
            <p:nvPr/>
          </p:nvSpPr>
          <p:spPr>
            <a:xfrm>
              <a:off x="2270767" y="2482887"/>
              <a:ext cx="980403"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srgbClr val="FFFFFF"/>
                  </a:solidFill>
                  <a:effectLst/>
                  <a:uLnTx/>
                  <a:uFillTx/>
                  <a:latin typeface="Arial"/>
                  <a:ea typeface="ＭＳ Ｐゴシック"/>
                  <a:cs typeface="+mn-cs"/>
                </a:rPr>
                <a:t>3.1</a:t>
              </a:r>
            </a:p>
          </p:txBody>
        </p:sp>
        <p:sp>
          <p:nvSpPr>
            <p:cNvPr id="48" name="Ellipse 47">
              <a:extLst>
                <a:ext uri="{FF2B5EF4-FFF2-40B4-BE49-F238E27FC236}">
                  <a16:creationId xmlns:a16="http://schemas.microsoft.com/office/drawing/2014/main" id="{82ADA494-FD10-9D31-F880-6960F356B3D5}"/>
                </a:ext>
              </a:extLst>
            </p:cNvPr>
            <p:cNvSpPr/>
            <p:nvPr/>
          </p:nvSpPr>
          <p:spPr>
            <a:xfrm>
              <a:off x="3160269" y="4622803"/>
              <a:ext cx="1020239" cy="7381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1" i="0" u="none" strike="noStrike" kern="1200" cap="none" spc="0" normalizeH="0" baseline="0" noProof="0" dirty="0">
                  <a:ln>
                    <a:noFill/>
                  </a:ln>
                  <a:solidFill>
                    <a:srgbClr val="FFFFFF"/>
                  </a:solidFill>
                  <a:effectLst/>
                  <a:uLnTx/>
                  <a:uFillTx/>
                  <a:latin typeface="Arial"/>
                  <a:ea typeface="ＭＳ Ｐゴシック"/>
                  <a:cs typeface="+mn-cs"/>
                </a:rPr>
                <a:t>3.7</a:t>
              </a:r>
            </a:p>
          </p:txBody>
        </p:sp>
      </p:grpSp>
      <p:sp>
        <p:nvSpPr>
          <p:cNvPr id="42" name="Rechteck 41">
            <a:extLst>
              <a:ext uri="{FF2B5EF4-FFF2-40B4-BE49-F238E27FC236}">
                <a16:creationId xmlns:a16="http://schemas.microsoft.com/office/drawing/2014/main" id="{FA9FB5B8-8F1B-23D5-8EC1-CCE8D069768C}"/>
              </a:ext>
            </a:extLst>
          </p:cNvPr>
          <p:cNvSpPr/>
          <p:nvPr/>
        </p:nvSpPr>
        <p:spPr bwMode="auto">
          <a:xfrm>
            <a:off x="7497989" y="2460345"/>
            <a:ext cx="4320000" cy="346261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600"/>
              </a:spcBef>
              <a:defRPr/>
            </a:pPr>
            <a:r>
              <a:rPr lang="de-DE" sz="1200" b="1" dirty="0">
                <a:solidFill>
                  <a:srgbClr val="000000"/>
                </a:solidFill>
                <a:latin typeface="Arial" charset="0"/>
                <a:ea typeface="ＭＳ Ｐゴシック" charset="-128"/>
              </a:rPr>
              <a:t>Die Analyse der Emissionshöhe und Beeinflussbarkeit ist nützlich für die Ableitung von Handlungsfeldern und Maßnahmen für die Klimastrategie. </a:t>
            </a:r>
          </a:p>
          <a:p>
            <a:pPr algn="l">
              <a:spcBef>
                <a:spcPts val="600"/>
              </a:spcBef>
              <a:defRPr/>
            </a:pPr>
            <a:r>
              <a:rPr lang="de-DE" sz="1200" dirty="0">
                <a:solidFill>
                  <a:srgbClr val="000000"/>
                </a:solidFill>
                <a:latin typeface="Arial" charset="0"/>
                <a:ea typeface="ＭＳ Ｐゴシック" charset="-128"/>
              </a:rPr>
              <a:t>Handlungsfelder helfen zur Strukturierung der Themen und Vergabe von Verantwortlichkeiten, z.B. Gebäude: Hier wäre die Verantwortung beim Facility Management.</a:t>
            </a:r>
          </a:p>
          <a:p>
            <a:pPr algn="l">
              <a:spcBef>
                <a:spcPts val="600"/>
              </a:spcBef>
              <a:defRPr/>
            </a:pPr>
            <a:r>
              <a:rPr lang="de-DE" sz="1200" dirty="0">
                <a:solidFill>
                  <a:srgbClr val="000000"/>
                </a:solidFill>
                <a:latin typeface="Arial" charset="0"/>
                <a:ea typeface="ＭＳ Ｐゴシック" charset="-128"/>
              </a:rPr>
              <a:t>Bsp. für Handlungsfelder </a:t>
            </a:r>
          </a:p>
          <a:p>
            <a:pPr marL="342900" indent="-342900" algn="l">
              <a:spcBef>
                <a:spcPts val="600"/>
              </a:spcBef>
              <a:buFontTx/>
              <a:buAutoNum type="arabicPeriod"/>
              <a:defRPr/>
            </a:pPr>
            <a:r>
              <a:rPr lang="de-DE" sz="1200" dirty="0">
                <a:solidFill>
                  <a:srgbClr val="000000"/>
                </a:solidFill>
                <a:latin typeface="Arial" charset="0"/>
                <a:ea typeface="ＭＳ Ｐゴシック" charset="-128"/>
              </a:rPr>
              <a:t>Strategische Ebene: Kommunikation, Bewusstseinsbildung, Datenmanagement</a:t>
            </a:r>
          </a:p>
          <a:p>
            <a:pPr marL="342900" indent="-342900" algn="l">
              <a:spcBef>
                <a:spcPts val="600"/>
              </a:spcBef>
              <a:buFontTx/>
              <a:buAutoNum type="arabicPeriod"/>
              <a:defRPr/>
            </a:pPr>
            <a:r>
              <a:rPr lang="de-DE" sz="1200" dirty="0">
                <a:solidFill>
                  <a:srgbClr val="000000"/>
                </a:solidFill>
                <a:latin typeface="Arial" charset="0"/>
                <a:ea typeface="ＭＳ Ｐゴシック" charset="-128"/>
              </a:rPr>
              <a:t>Fuhrpark und Logistik: Elektrifizierung, Transportketten, Lager</a:t>
            </a:r>
          </a:p>
          <a:p>
            <a:pPr marL="342900" indent="-342900" algn="l">
              <a:spcBef>
                <a:spcPts val="600"/>
              </a:spcBef>
              <a:buFontTx/>
              <a:buAutoNum type="arabicPeriod"/>
              <a:defRPr/>
            </a:pPr>
            <a:r>
              <a:rPr lang="de-DE" sz="1200" dirty="0">
                <a:solidFill>
                  <a:srgbClr val="000000"/>
                </a:solidFill>
                <a:latin typeface="Arial" charset="0"/>
                <a:ea typeface="ＭＳ Ｐゴシック" charset="-128"/>
              </a:rPr>
              <a:t>Gebäude: Erneuerbare Energien am Standort, Effiziente Prozesse</a:t>
            </a:r>
          </a:p>
          <a:p>
            <a:pPr marL="342900" indent="-342900" algn="l">
              <a:spcBef>
                <a:spcPts val="600"/>
              </a:spcBef>
              <a:buFontTx/>
              <a:buAutoNum type="arabicPeriod"/>
              <a:defRPr/>
            </a:pPr>
            <a:r>
              <a:rPr lang="de-DE" sz="1200" dirty="0">
                <a:solidFill>
                  <a:srgbClr val="000000"/>
                </a:solidFill>
                <a:latin typeface="Arial" charset="0"/>
                <a:ea typeface="ＭＳ Ｐゴシック" charset="-128"/>
              </a:rPr>
              <a:t>Wertschöpfungskette: Inputmaterialien, Lieferantenmanagement</a:t>
            </a:r>
            <a:endParaRPr lang="de-DE" sz="1200" kern="0" dirty="0">
              <a:solidFill>
                <a:srgbClr val="000000"/>
              </a:solidFill>
              <a:latin typeface="Arial" charset="0"/>
              <a:ea typeface="ＭＳ Ｐゴシック" charset="-128"/>
            </a:endParaRPr>
          </a:p>
        </p:txBody>
      </p:sp>
      <p:sp>
        <p:nvSpPr>
          <p:cNvPr id="50" name="Textfeld 49">
            <a:extLst>
              <a:ext uri="{FF2B5EF4-FFF2-40B4-BE49-F238E27FC236}">
                <a16:creationId xmlns:a16="http://schemas.microsoft.com/office/drawing/2014/main" id="{1C0DE565-79D2-32F5-DCDE-6BAF72BACE9E}"/>
              </a:ext>
            </a:extLst>
          </p:cNvPr>
          <p:cNvSpPr txBox="1"/>
          <p:nvPr/>
        </p:nvSpPr>
        <p:spPr>
          <a:xfrm>
            <a:off x="551384" y="2007343"/>
            <a:ext cx="342168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rPr>
              <a:t>1. Hot-Spot-Analyse             </a:t>
            </a: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a:t>
            </a:r>
            <a:endPar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25F73343-2C92-9650-8B8B-FC7B7C583433}"/>
              </a:ext>
            </a:extLst>
          </p:cNvPr>
          <p:cNvSpPr txBox="1"/>
          <p:nvPr/>
        </p:nvSpPr>
        <p:spPr>
          <a:xfrm>
            <a:off x="3959187" y="2013120"/>
            <a:ext cx="353880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rPr>
              <a:t>2. Zuordnung zu den Scopes          </a:t>
            </a: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a:t>
            </a:r>
            <a:endPar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Textfeld 51">
            <a:extLst>
              <a:ext uri="{FF2B5EF4-FFF2-40B4-BE49-F238E27FC236}">
                <a16:creationId xmlns:a16="http://schemas.microsoft.com/office/drawing/2014/main" id="{1248167B-E8AE-B2EB-DC00-3CD59B468970}"/>
              </a:ext>
            </a:extLst>
          </p:cNvPr>
          <p:cNvSpPr txBox="1"/>
          <p:nvPr/>
        </p:nvSpPr>
        <p:spPr>
          <a:xfrm>
            <a:off x="7467730" y="2006310"/>
            <a:ext cx="316477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rPr>
              <a:t>3. Ableitung von Handlungsfeldern</a:t>
            </a:r>
          </a:p>
        </p:txBody>
      </p:sp>
      <p:sp>
        <p:nvSpPr>
          <p:cNvPr id="3" name="Sprechblase: rechteckig mit abgerundeten Ecken 2">
            <a:extLst>
              <a:ext uri="{FF2B5EF4-FFF2-40B4-BE49-F238E27FC236}">
                <a16:creationId xmlns:a16="http://schemas.microsoft.com/office/drawing/2014/main" id="{76F8830F-EF73-DC1C-2328-DFBA2A13053B}"/>
              </a:ext>
            </a:extLst>
          </p:cNvPr>
          <p:cNvSpPr/>
          <p:nvPr/>
        </p:nvSpPr>
        <p:spPr>
          <a:xfrm>
            <a:off x="2591726" y="6214589"/>
            <a:ext cx="3216242" cy="438401"/>
          </a:xfrm>
          <a:prstGeom prst="wedgeRoundRectCallout">
            <a:avLst>
              <a:gd name="adj1" fmla="val -52265"/>
              <a:gd name="adj2" fmla="val -11426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Weitere Informationen zu Scope-3 finden Sie in der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rPr>
              <a:t>Handlungshilfe Spezial: Scope 3</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a:t>
            </a:r>
          </a:p>
        </p:txBody>
      </p:sp>
      <p:sp>
        <p:nvSpPr>
          <p:cNvPr id="7" name="Titel 1">
            <a:extLst>
              <a:ext uri="{FF2B5EF4-FFF2-40B4-BE49-F238E27FC236}">
                <a16:creationId xmlns:a16="http://schemas.microsoft.com/office/drawing/2014/main" id="{D9F32160-3538-BE15-8E2F-B76AF9A96458}"/>
              </a:ext>
            </a:extLst>
          </p:cNvPr>
          <p:cNvSpPr txBox="1">
            <a:spLocks/>
          </p:cNvSpPr>
          <p:nvPr/>
        </p:nvSpPr>
        <p:spPr bwMode="auto">
          <a:xfrm>
            <a:off x="551384" y="1019340"/>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1" i="0" u="none" strike="noStrike" kern="1200" cap="none" spc="0" normalizeH="0" baseline="0" noProof="0" dirty="0">
                <a:ln>
                  <a:noFill/>
                </a:ln>
                <a:solidFill>
                  <a:srgbClr val="3B687F"/>
                </a:solidFill>
                <a:effectLst/>
                <a:uLnTx/>
                <a:uFillTx/>
                <a:latin typeface="Arial"/>
                <a:ea typeface="ＭＳ Ｐゴシック"/>
                <a:cs typeface="+mj-cs"/>
              </a:rPr>
              <a:t>Ableitung von Handlungsfeldern</a:t>
            </a:r>
            <a:endParaRPr kumimoji="0" lang="de-DE" b="1" i="0" u="none" strike="noStrike" kern="0" cap="none" spc="0" normalizeH="0" baseline="0" noProof="0" dirty="0">
              <a:ln>
                <a:noFill/>
              </a:ln>
              <a:solidFill>
                <a:srgbClr val="3B687F"/>
              </a:solidFill>
              <a:effectLst/>
              <a:uLnTx/>
              <a:uFillTx/>
              <a:latin typeface="Arial"/>
              <a:ea typeface="ＭＳ Ｐゴシック"/>
              <a:cs typeface="+mj-cs"/>
            </a:endParaRPr>
          </a:p>
        </p:txBody>
      </p:sp>
      <p:sp>
        <p:nvSpPr>
          <p:cNvPr id="2" name="Sprechblase: rechteckig mit abgerundeten Ecken 1">
            <a:extLst>
              <a:ext uri="{FF2B5EF4-FFF2-40B4-BE49-F238E27FC236}">
                <a16:creationId xmlns:a16="http://schemas.microsoft.com/office/drawing/2014/main" id="{DB191C08-D002-9109-AB62-6809F135FF37}"/>
              </a:ext>
            </a:extLst>
          </p:cNvPr>
          <p:cNvSpPr/>
          <p:nvPr/>
        </p:nvSpPr>
        <p:spPr>
          <a:xfrm>
            <a:off x="6613950" y="925688"/>
            <a:ext cx="5194050" cy="976102"/>
          </a:xfrm>
          <a:prstGeom prst="wedgeRoundRectCallout">
            <a:avLst>
              <a:gd name="adj1" fmla="val -56872"/>
              <a:gd name="adj2" fmla="val 4585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Die Emissionsschwerpunkte werden den jeweiligen Scopes zugeordnet und entsprechend der Emissionshöhe und der Beeinflussbarkeit bzw. Steuerbarkeit durch das Unternehmen geordnet. Eine Vorlage für diese Methode finden Sie in der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rPr>
              <a:t>Handlungshilfe „Klimastrategie“</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28" y="2414334"/>
            <a:ext cx="3074483" cy="3711145"/>
          </a:xfrm>
          <a:prstGeom prst="rect">
            <a:avLst/>
          </a:prstGeom>
        </p:spPr>
      </p:pic>
    </p:spTree>
    <p:extLst>
      <p:ext uri="{BB962C8B-B14F-4D97-AF65-F5344CB8AC3E}">
        <p14:creationId xmlns:p14="http://schemas.microsoft.com/office/powerpoint/2010/main" val="211184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3974055656"/>
              </p:ext>
            </p:extLst>
          </p:nvPr>
        </p:nvGraphicFramePr>
        <p:xfrm>
          <a:off x="550863" y="1628775"/>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15</a:t>
            </a:fld>
            <a:endParaRPr lang="de-DE" dirty="0"/>
          </a:p>
        </p:txBody>
      </p:sp>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22" name="Grafik 21" descr="Klassenzimmer Silhouette">
            <a:extLst>
              <a:ext uri="{FF2B5EF4-FFF2-40B4-BE49-F238E27FC236}">
                <a16:creationId xmlns:a16="http://schemas.microsoft.com/office/drawing/2014/main" id="{AB38FA53-6F94-B379-11BB-A7A6372D1B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946" y="5753843"/>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947719" y="2610445"/>
            <a:ext cx="360000" cy="360000"/>
          </a:xfrm>
          <a:prstGeom prst="rect">
            <a:avLst/>
          </a:prstGeom>
        </p:spPr>
      </p:pic>
      <p:pic>
        <p:nvPicPr>
          <p:cNvPr id="41" name="Grafik 40" descr="Glühlampe Silhouette">
            <a:extLst>
              <a:ext uri="{FF2B5EF4-FFF2-40B4-BE49-F238E27FC236}">
                <a16:creationId xmlns:a16="http://schemas.microsoft.com/office/drawing/2014/main" id="{AD6949AF-3C5B-7A85-0556-327D58BC3BA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45402" y="5678937"/>
            <a:ext cx="244025" cy="244025"/>
          </a:xfrm>
          <a:prstGeom prst="rect">
            <a:avLst/>
          </a:prstGeom>
        </p:spPr>
      </p:pic>
      <p:sp>
        <p:nvSpPr>
          <p:cNvPr id="42" name="Textfeld 41">
            <a:extLst>
              <a:ext uri="{FF2B5EF4-FFF2-40B4-BE49-F238E27FC236}">
                <a16:creationId xmlns:a16="http://schemas.microsoft.com/office/drawing/2014/main" id="{5F9F1FC8-56C4-505B-8AB5-5F55E096991C}"/>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991584" y="3284419"/>
            <a:ext cx="360000" cy="360000"/>
          </a:xfrm>
          <a:prstGeom prst="rect">
            <a:avLst/>
          </a:prstGeom>
        </p:spPr>
      </p:pic>
      <p:sp>
        <p:nvSpPr>
          <p:cNvPr id="3" name="Sprechblase: rechteckig mit abgerundeten Ecken 2">
            <a:extLst>
              <a:ext uri="{FF2B5EF4-FFF2-40B4-BE49-F238E27FC236}">
                <a16:creationId xmlns:a16="http://schemas.microsoft.com/office/drawing/2014/main" id="{F4276012-2B6B-F4B9-EEC4-A8E7692BD2DD}"/>
              </a:ext>
            </a:extLst>
          </p:cNvPr>
          <p:cNvSpPr/>
          <p:nvPr/>
        </p:nvSpPr>
        <p:spPr>
          <a:xfrm>
            <a:off x="6262194" y="2813777"/>
            <a:ext cx="1850030" cy="1407311"/>
          </a:xfrm>
          <a:prstGeom prst="wedgeRoundRectCallout">
            <a:avLst>
              <a:gd name="adj1" fmla="val 52511"/>
              <a:gd name="adj2" fmla="val -7483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In der Handlungshilfe konzentrieren wir uns auf die Scope-3-Kategorien, die KMU besonders gut beeinflussen können.</a:t>
            </a:r>
          </a:p>
        </p:txBody>
      </p:sp>
    </p:spTree>
    <p:extLst>
      <p:ext uri="{BB962C8B-B14F-4D97-AF65-F5344CB8AC3E}">
        <p14:creationId xmlns:p14="http://schemas.microsoft.com/office/powerpoint/2010/main" val="347135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94929-47B7-DB33-29D3-12A2998F7256}"/>
              </a:ext>
            </a:extLst>
          </p:cNvPr>
          <p:cNvSpPr>
            <a:spLocks noGrp="1"/>
          </p:cNvSpPr>
          <p:nvPr>
            <p:ph type="title"/>
          </p:nvPr>
        </p:nvSpPr>
        <p:spPr/>
        <p:txBody>
          <a:bodyPr/>
          <a:lstStyle/>
          <a:p>
            <a:r>
              <a:rPr lang="de-DE" dirty="0"/>
              <a:t>Tipps und Tricks bei der Maßnahmenableitung</a:t>
            </a:r>
          </a:p>
        </p:txBody>
      </p:sp>
      <p:sp>
        <p:nvSpPr>
          <p:cNvPr id="3" name="Inhaltsplatzhalter 2">
            <a:extLst>
              <a:ext uri="{FF2B5EF4-FFF2-40B4-BE49-F238E27FC236}">
                <a16:creationId xmlns:a16="http://schemas.microsoft.com/office/drawing/2014/main" id="{B274B67C-DD67-0CC8-004C-25714A733210}"/>
              </a:ext>
            </a:extLst>
          </p:cNvPr>
          <p:cNvSpPr>
            <a:spLocks noGrp="1"/>
          </p:cNvSpPr>
          <p:nvPr>
            <p:ph idx="1"/>
          </p:nvPr>
        </p:nvSpPr>
        <p:spPr>
          <a:xfrm>
            <a:off x="551384" y="1628776"/>
            <a:ext cx="7776864" cy="4697413"/>
          </a:xfrm>
        </p:spPr>
        <p:txBody>
          <a:bodyPr/>
          <a:lstStyle/>
          <a:p>
            <a:pPr eaLnBrk="0" hangingPunct="0">
              <a:lnSpc>
                <a:spcPct val="100000"/>
              </a:lnSpc>
              <a:spcBef>
                <a:spcPct val="0"/>
              </a:spcBef>
              <a:spcAft>
                <a:spcPts val="600"/>
              </a:spcAft>
              <a:buClrTx/>
            </a:pPr>
            <a:r>
              <a:rPr lang="de-DE" sz="1400" b="1" kern="1200" dirty="0">
                <a:solidFill>
                  <a:srgbClr val="000000"/>
                </a:solidFill>
                <a:latin typeface="Arial" charset="0"/>
                <a:ea typeface="ＭＳ Ｐゴシック" charset="-128"/>
              </a:rPr>
              <a:t>Schwarmwissen nutzen:</a:t>
            </a:r>
            <a:r>
              <a:rPr lang="de-DE" sz="1400" kern="1200" dirty="0">
                <a:solidFill>
                  <a:srgbClr val="000000"/>
                </a:solidFill>
                <a:latin typeface="Arial" charset="0"/>
                <a:ea typeface="ＭＳ Ｐゴシック" charset="-128"/>
              </a:rPr>
              <a:t> Setzen Sie sich mit Personen mit verschiedenen Blickwinkeln auf das Unternehmen zusammen, um gemeinsam Maßnahmen für jedes Handlungsfeld zu entwickeln. Das schafft zudem eine breite Unterstützung.</a:t>
            </a:r>
          </a:p>
          <a:p>
            <a:pPr eaLnBrk="0" hangingPunct="0">
              <a:lnSpc>
                <a:spcPct val="100000"/>
              </a:lnSpc>
              <a:spcBef>
                <a:spcPct val="0"/>
              </a:spcBef>
              <a:spcAft>
                <a:spcPts val="600"/>
              </a:spcAft>
              <a:buClrTx/>
            </a:pPr>
            <a:r>
              <a:rPr lang="de-DE" sz="1400" b="1" kern="1200" dirty="0">
                <a:solidFill>
                  <a:srgbClr val="000000"/>
                </a:solidFill>
                <a:latin typeface="Arial" charset="0"/>
                <a:ea typeface="ＭＳ Ｐゴシック" charset="-128"/>
              </a:rPr>
              <a:t>Maßnahmen wirken immer gesamtheitlich auf das Unternehmen</a:t>
            </a:r>
            <a:r>
              <a:rPr lang="de-DE" sz="1400" kern="1200" dirty="0">
                <a:solidFill>
                  <a:srgbClr val="000000"/>
                </a:solidFill>
                <a:latin typeface="Arial" charset="0"/>
                <a:ea typeface="ＭＳ Ｐゴシック" charset="-128"/>
              </a:rPr>
              <a:t>: Um sich dies zu vergegenwärtigen hilft es, den Dreiklang „TOP“ im Hinterkopf zu behalten. Fragen Sie sich stets, welche Faktoren sich für die drei Bereiche ändern: </a:t>
            </a:r>
          </a:p>
          <a:p>
            <a:pPr lvl="1" eaLnBrk="0" hangingPunct="0">
              <a:lnSpc>
                <a:spcPct val="100000"/>
              </a:lnSpc>
              <a:spcBef>
                <a:spcPct val="0"/>
              </a:spcBef>
              <a:spcAft>
                <a:spcPts val="600"/>
              </a:spcAft>
              <a:buClrTx/>
            </a:pPr>
            <a:r>
              <a:rPr lang="de-DE" sz="1400" b="1" kern="1200" dirty="0">
                <a:solidFill>
                  <a:srgbClr val="000000"/>
                </a:solidFill>
                <a:latin typeface="Arial" charset="0"/>
                <a:ea typeface="ＭＳ Ｐゴシック" charset="-128"/>
              </a:rPr>
              <a:t>Technik: </a:t>
            </a:r>
            <a:r>
              <a:rPr lang="de-DE" sz="1400" kern="1200" dirty="0">
                <a:solidFill>
                  <a:srgbClr val="000000"/>
                </a:solidFill>
                <a:latin typeface="Arial" charset="0"/>
                <a:ea typeface="ＭＳ Ｐゴシック" charset="-128"/>
              </a:rPr>
              <a:t>Technologischer Fortschritt führt zu Innovation und häufig zu mehr Effizienz bei Maschinen, Anlagen, Fertigungsverfahren, EDV etc. </a:t>
            </a:r>
          </a:p>
          <a:p>
            <a:pPr lvl="1" eaLnBrk="0" hangingPunct="0">
              <a:lnSpc>
                <a:spcPct val="100000"/>
              </a:lnSpc>
              <a:spcBef>
                <a:spcPct val="0"/>
              </a:spcBef>
              <a:spcAft>
                <a:spcPts val="600"/>
              </a:spcAft>
              <a:buClrTx/>
            </a:pPr>
            <a:r>
              <a:rPr lang="de-DE" sz="1400" b="1" kern="1200" dirty="0">
                <a:solidFill>
                  <a:srgbClr val="000000"/>
                </a:solidFill>
                <a:latin typeface="Arial" charset="0"/>
                <a:ea typeface="ＭＳ Ｐゴシック" charset="-128"/>
              </a:rPr>
              <a:t>Organisation: </a:t>
            </a:r>
            <a:r>
              <a:rPr lang="de-DE" sz="1400" kern="1200" dirty="0">
                <a:solidFill>
                  <a:srgbClr val="000000"/>
                </a:solidFill>
                <a:latin typeface="Arial" charset="0"/>
                <a:ea typeface="ＭＳ Ｐゴシック" charset="-128"/>
              </a:rPr>
              <a:t>Auch Prozessanpassungen können zu Treibhausgas-Einsparungen beitragen (z.B. Schichtsystem). Neue Techniken erfordern in der Regel auch neue Arbeitsabläufe und Aufgabenorganisation. </a:t>
            </a:r>
          </a:p>
          <a:p>
            <a:pPr lvl="1" eaLnBrk="0" hangingPunct="0">
              <a:lnSpc>
                <a:spcPct val="100000"/>
              </a:lnSpc>
              <a:spcBef>
                <a:spcPct val="0"/>
              </a:spcBef>
              <a:spcAft>
                <a:spcPts val="600"/>
              </a:spcAft>
              <a:buClrTx/>
            </a:pPr>
            <a:r>
              <a:rPr lang="de-DE" sz="1400" b="1" kern="1200" dirty="0">
                <a:solidFill>
                  <a:srgbClr val="000000"/>
                </a:solidFill>
                <a:latin typeface="Arial" charset="0"/>
                <a:ea typeface="ＭＳ Ｐゴシック" charset="-128"/>
              </a:rPr>
              <a:t>Personal: </a:t>
            </a:r>
            <a:r>
              <a:rPr lang="de-DE" sz="1400" kern="1200" dirty="0">
                <a:solidFill>
                  <a:srgbClr val="000000"/>
                </a:solidFill>
                <a:latin typeface="Arial" charset="0"/>
                <a:ea typeface="ＭＳ Ｐゴシック" charset="-128"/>
              </a:rPr>
              <a:t>Durch Verhaltensänderung und Wissensaufbau gibt es reichlich Potenzial für Treibhausgas-Reduktion. Achten Sie darauf, dass die Personen, die eine Umstellung der Organisation oder Technik betrifft, mitgenommen und geschult werden. </a:t>
            </a:r>
            <a:br>
              <a:rPr lang="de-DE" sz="1400" kern="1200" dirty="0">
                <a:solidFill>
                  <a:srgbClr val="000000"/>
                </a:solidFill>
                <a:latin typeface="Arial" charset="0"/>
                <a:ea typeface="ＭＳ Ｐゴシック" charset="-128"/>
              </a:rPr>
            </a:br>
            <a:br>
              <a:rPr lang="de-DE" sz="1400" kern="1200" dirty="0">
                <a:solidFill>
                  <a:srgbClr val="000000"/>
                </a:solidFill>
                <a:latin typeface="Arial" charset="0"/>
                <a:ea typeface="ＭＳ Ｐゴシック" charset="-128"/>
              </a:rPr>
            </a:br>
            <a:endParaRPr lang="de-DE" sz="1400" kern="1200" dirty="0">
              <a:solidFill>
                <a:srgbClr val="000000"/>
              </a:solidFill>
              <a:latin typeface="Arial" charset="0"/>
              <a:ea typeface="ＭＳ Ｐゴシック" charset="-128"/>
            </a:endParaRPr>
          </a:p>
        </p:txBody>
      </p:sp>
      <p:sp>
        <p:nvSpPr>
          <p:cNvPr id="4" name="Fußzeilenplatzhalter 3">
            <a:extLst>
              <a:ext uri="{FF2B5EF4-FFF2-40B4-BE49-F238E27FC236}">
                <a16:creationId xmlns:a16="http://schemas.microsoft.com/office/drawing/2014/main" id="{A22DA8B0-6872-71C5-6D6F-9B8B74456626}"/>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078D942D-AC1A-9AAF-FB49-50FA1868D2B1}"/>
              </a:ext>
            </a:extLst>
          </p:cNvPr>
          <p:cNvSpPr>
            <a:spLocks noGrp="1"/>
          </p:cNvSpPr>
          <p:nvPr>
            <p:ph type="sldNum" sz="quarter" idx="4"/>
          </p:nvPr>
        </p:nvSpPr>
        <p:spPr/>
        <p:txBody>
          <a:bodyPr/>
          <a:lstStyle/>
          <a:p>
            <a:fld id="{894680D0-7A83-433A-9719-C4143F27F647}" type="slidenum">
              <a:rPr lang="de-DE" smtClean="0"/>
              <a:pPr/>
              <a:t>16</a:t>
            </a:fld>
            <a:endParaRPr lang="de-DE" dirty="0"/>
          </a:p>
        </p:txBody>
      </p:sp>
      <p:graphicFrame>
        <p:nvGraphicFramePr>
          <p:cNvPr id="7" name="Diagramm 6">
            <a:extLst>
              <a:ext uri="{FF2B5EF4-FFF2-40B4-BE49-F238E27FC236}">
                <a16:creationId xmlns:a16="http://schemas.microsoft.com/office/drawing/2014/main" id="{B7D717DF-9D20-26A7-3A55-6E1952E9462D}"/>
              </a:ext>
            </a:extLst>
          </p:cNvPr>
          <p:cNvGraphicFramePr/>
          <p:nvPr>
            <p:extLst>
              <p:ext uri="{D42A27DB-BD31-4B8C-83A1-F6EECF244321}">
                <p14:modId xmlns:p14="http://schemas.microsoft.com/office/powerpoint/2010/main" val="83848901"/>
              </p:ext>
            </p:extLst>
          </p:nvPr>
        </p:nvGraphicFramePr>
        <p:xfrm>
          <a:off x="5951984" y="1185069"/>
          <a:ext cx="8128000"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rechblase: rechteckig mit abgerundeten Ecken 5">
            <a:extLst>
              <a:ext uri="{FF2B5EF4-FFF2-40B4-BE49-F238E27FC236}">
                <a16:creationId xmlns:a16="http://schemas.microsoft.com/office/drawing/2014/main" id="{B9472D7F-37DA-A067-5F38-081738C09D62}"/>
              </a:ext>
            </a:extLst>
          </p:cNvPr>
          <p:cNvSpPr/>
          <p:nvPr/>
        </p:nvSpPr>
        <p:spPr>
          <a:xfrm>
            <a:off x="2567608" y="5368181"/>
            <a:ext cx="3960440" cy="811560"/>
          </a:xfrm>
          <a:prstGeom prst="wedgeRoundRectCallout">
            <a:avLst>
              <a:gd name="adj1" fmla="val -36292"/>
              <a:gd name="adj2" fmla="val -7095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b="1" dirty="0">
                <a:solidFill>
                  <a:schemeClr val="tx1"/>
                </a:solidFill>
              </a:rPr>
              <a:t>Beispiele für Maßnahme </a:t>
            </a:r>
            <a:r>
              <a:rPr lang="de-DE" sz="1200" dirty="0">
                <a:solidFill>
                  <a:schemeClr val="tx1"/>
                </a:solidFill>
              </a:rPr>
              <a:t>finden Sie auf den Maßnahmenkarten </a:t>
            </a:r>
            <a:r>
              <a:rPr lang="de-DE" sz="1200" b="1" dirty="0">
                <a:solidFill>
                  <a:schemeClr val="tx1"/>
                </a:solidFill>
              </a:rPr>
              <a:t>im Kapitel „</a:t>
            </a:r>
            <a:r>
              <a:rPr lang="de-DE" sz="1200" b="1" dirty="0">
                <a:solidFill>
                  <a:schemeClr val="tx1"/>
                </a:solidFill>
                <a:hlinkClick r:id="rId7" action="ppaction://hlinksldjump"/>
              </a:rPr>
              <a:t>Do</a:t>
            </a:r>
            <a:r>
              <a:rPr lang="de-DE" sz="1200" b="1" dirty="0">
                <a:solidFill>
                  <a:schemeClr val="tx1"/>
                </a:solidFill>
              </a:rPr>
              <a:t>“</a:t>
            </a:r>
            <a:r>
              <a:rPr lang="de-DE" sz="1200" dirty="0">
                <a:solidFill>
                  <a:schemeClr val="tx1"/>
                </a:solidFill>
              </a:rPr>
              <a:t>.</a:t>
            </a:r>
            <a:r>
              <a:rPr lang="de-DE" sz="1200" b="1" dirty="0">
                <a:solidFill>
                  <a:schemeClr val="tx1"/>
                </a:solidFill>
              </a:rPr>
              <a:t> </a:t>
            </a:r>
            <a:r>
              <a:rPr lang="de-DE" sz="1200" dirty="0">
                <a:solidFill>
                  <a:schemeClr val="tx1"/>
                </a:solidFill>
              </a:rPr>
              <a:t>Dort finden Sie auch </a:t>
            </a:r>
            <a:r>
              <a:rPr lang="de-DE" sz="1200" dirty="0">
                <a:solidFill>
                  <a:schemeClr val="tx1"/>
                </a:solidFill>
                <a:hlinkClick r:id="rId8" action="ppaction://hlinksldjump"/>
              </a:rPr>
              <a:t>Maßnahmenkartenvorlagen</a:t>
            </a:r>
            <a:r>
              <a:rPr lang="de-DE" sz="1200" dirty="0">
                <a:solidFill>
                  <a:schemeClr val="tx1"/>
                </a:solidFill>
              </a:rPr>
              <a:t>, um sich zu möglichen Maßnahmen im Team auszutauschen.</a:t>
            </a:r>
          </a:p>
        </p:txBody>
      </p:sp>
    </p:spTree>
    <p:extLst>
      <p:ext uri="{BB962C8B-B14F-4D97-AF65-F5344CB8AC3E}">
        <p14:creationId xmlns:p14="http://schemas.microsoft.com/office/powerpoint/2010/main" val="293347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BCA7E-C479-54B4-663F-756399C61A22}"/>
              </a:ext>
            </a:extLst>
          </p:cNvPr>
          <p:cNvSpPr>
            <a:spLocks noGrp="1"/>
          </p:cNvSpPr>
          <p:nvPr>
            <p:ph type="title"/>
          </p:nvPr>
        </p:nvSpPr>
        <p:spPr/>
        <p:txBody>
          <a:bodyPr/>
          <a:lstStyle/>
          <a:p>
            <a:r>
              <a:rPr lang="de-DE" sz="2800" dirty="0">
                <a:latin typeface="+mj-lt"/>
                <a:ea typeface="+mj-ea"/>
                <a:cs typeface="+mj-cs"/>
              </a:rPr>
              <a:t>Methode zur Bewertung </a:t>
            </a:r>
            <a:r>
              <a:rPr lang="de-DE" dirty="0"/>
              <a:t>der abgeleiteten Maßnahmen</a:t>
            </a:r>
          </a:p>
        </p:txBody>
      </p:sp>
      <p:sp>
        <p:nvSpPr>
          <p:cNvPr id="4" name="Fußzeilenplatzhalter 3">
            <a:extLst>
              <a:ext uri="{FF2B5EF4-FFF2-40B4-BE49-F238E27FC236}">
                <a16:creationId xmlns:a16="http://schemas.microsoft.com/office/drawing/2014/main" id="{84F5380E-DB1A-9332-EC69-BC3578E97277}"/>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65801E1-C2B4-2F6D-9C50-8F6749253051}"/>
              </a:ext>
            </a:extLst>
          </p:cNvPr>
          <p:cNvSpPr>
            <a:spLocks noGrp="1"/>
          </p:cNvSpPr>
          <p:nvPr>
            <p:ph type="sldNum" sz="quarter" idx="4"/>
          </p:nvPr>
        </p:nvSpPr>
        <p:spPr/>
        <p:txBody>
          <a:bodyPr/>
          <a:lstStyle/>
          <a:p>
            <a:fld id="{894680D0-7A83-433A-9719-C4143F27F647}" type="slidenum">
              <a:rPr lang="de-DE" smtClean="0"/>
              <a:pPr/>
              <a:t>17</a:t>
            </a:fld>
            <a:endParaRPr lang="de-DE" dirty="0"/>
          </a:p>
        </p:txBody>
      </p:sp>
      <p:grpSp>
        <p:nvGrpSpPr>
          <p:cNvPr id="15" name="Gruppieren 14">
            <a:extLst>
              <a:ext uri="{FF2B5EF4-FFF2-40B4-BE49-F238E27FC236}">
                <a16:creationId xmlns:a16="http://schemas.microsoft.com/office/drawing/2014/main" id="{15960351-C9CA-B56C-A548-53458574DB90}"/>
              </a:ext>
            </a:extLst>
          </p:cNvPr>
          <p:cNvGrpSpPr/>
          <p:nvPr/>
        </p:nvGrpSpPr>
        <p:grpSpPr>
          <a:xfrm>
            <a:off x="551384" y="1681560"/>
            <a:ext cx="5860596" cy="3919003"/>
            <a:chOff x="-239639" y="1601382"/>
            <a:chExt cx="7562147" cy="4782171"/>
          </a:xfrm>
        </p:grpSpPr>
        <p:cxnSp>
          <p:nvCxnSpPr>
            <p:cNvPr id="16" name="Gerade Verbindung mit Pfeil 15">
              <a:extLst>
                <a:ext uri="{FF2B5EF4-FFF2-40B4-BE49-F238E27FC236}">
                  <a16:creationId xmlns:a16="http://schemas.microsoft.com/office/drawing/2014/main" id="{09506401-39D2-A6B3-2DDE-714592893A59}"/>
                </a:ext>
              </a:extLst>
            </p:cNvPr>
            <p:cNvCxnSpPr>
              <a:cxnSpLocks/>
            </p:cNvCxnSpPr>
            <p:nvPr/>
          </p:nvCxnSpPr>
          <p:spPr>
            <a:xfrm flipV="1">
              <a:off x="1010042" y="1910468"/>
              <a:ext cx="0" cy="381600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17" name="Gerade Verbindung mit Pfeil 16">
              <a:extLst>
                <a:ext uri="{FF2B5EF4-FFF2-40B4-BE49-F238E27FC236}">
                  <a16:creationId xmlns:a16="http://schemas.microsoft.com/office/drawing/2014/main" id="{1E6C6420-DB05-1B33-F9F7-CBF6F3E6C566}"/>
                </a:ext>
              </a:extLst>
            </p:cNvPr>
            <p:cNvCxnSpPr>
              <a:cxnSpLocks/>
            </p:cNvCxnSpPr>
            <p:nvPr/>
          </p:nvCxnSpPr>
          <p:spPr>
            <a:xfrm>
              <a:off x="1162442" y="5878868"/>
              <a:ext cx="5256000" cy="0"/>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18" name="Textfeld 17">
              <a:extLst>
                <a:ext uri="{FF2B5EF4-FFF2-40B4-BE49-F238E27FC236}">
                  <a16:creationId xmlns:a16="http://schemas.microsoft.com/office/drawing/2014/main" id="{13EA5D48-F5AA-DF6B-9B28-0820ACBEEF69}"/>
                </a:ext>
              </a:extLst>
            </p:cNvPr>
            <p:cNvSpPr txBox="1"/>
            <p:nvPr/>
          </p:nvSpPr>
          <p:spPr>
            <a:xfrm>
              <a:off x="-239639" y="5730478"/>
              <a:ext cx="1176755" cy="4131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ＭＳ Ｐゴシック" charset="-128"/>
                  <a:cs typeface="+mn-cs"/>
                </a:rPr>
                <a:t>gering</a:t>
              </a:r>
            </a:p>
          </p:txBody>
        </p:sp>
        <p:sp>
          <p:nvSpPr>
            <p:cNvPr id="19" name="Textfeld 18">
              <a:extLst>
                <a:ext uri="{FF2B5EF4-FFF2-40B4-BE49-F238E27FC236}">
                  <a16:creationId xmlns:a16="http://schemas.microsoft.com/office/drawing/2014/main" id="{6C05C04D-152E-CBA2-C3EB-2734B157C883}"/>
                </a:ext>
              </a:extLst>
            </p:cNvPr>
            <p:cNvSpPr txBox="1"/>
            <p:nvPr/>
          </p:nvSpPr>
          <p:spPr>
            <a:xfrm>
              <a:off x="6345045" y="5733821"/>
              <a:ext cx="977463" cy="4131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ＭＳ Ｐゴシック" charset="-128"/>
                  <a:cs typeface="+mn-cs"/>
                </a:rPr>
                <a:t>hoch</a:t>
              </a:r>
            </a:p>
          </p:txBody>
        </p:sp>
        <p:sp>
          <p:nvSpPr>
            <p:cNvPr id="20" name="Textfeld 19">
              <a:extLst>
                <a:ext uri="{FF2B5EF4-FFF2-40B4-BE49-F238E27FC236}">
                  <a16:creationId xmlns:a16="http://schemas.microsoft.com/office/drawing/2014/main" id="{93F1401D-AD07-8F34-1AAD-829743279ACE}"/>
                </a:ext>
              </a:extLst>
            </p:cNvPr>
            <p:cNvSpPr txBox="1"/>
            <p:nvPr/>
          </p:nvSpPr>
          <p:spPr>
            <a:xfrm>
              <a:off x="32579" y="1601382"/>
              <a:ext cx="977463" cy="4131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ＭＳ Ｐゴシック" charset="-128"/>
                  <a:cs typeface="+mn-cs"/>
                </a:rPr>
                <a:t>hoch</a:t>
              </a:r>
            </a:p>
          </p:txBody>
        </p:sp>
        <p:cxnSp>
          <p:nvCxnSpPr>
            <p:cNvPr id="21" name="Gerader Verbinder 20">
              <a:extLst>
                <a:ext uri="{FF2B5EF4-FFF2-40B4-BE49-F238E27FC236}">
                  <a16:creationId xmlns:a16="http://schemas.microsoft.com/office/drawing/2014/main" id="{16DB8B65-A241-07FB-26E1-7CA9BAC51E3D}"/>
                </a:ext>
              </a:extLst>
            </p:cNvPr>
            <p:cNvCxnSpPr/>
            <p:nvPr/>
          </p:nvCxnSpPr>
          <p:spPr>
            <a:xfrm>
              <a:off x="2722178" y="2026072"/>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01377A3C-1127-FAF3-9821-06AC4F337088}"/>
                </a:ext>
              </a:extLst>
            </p:cNvPr>
            <p:cNvCxnSpPr/>
            <p:nvPr/>
          </p:nvCxnSpPr>
          <p:spPr>
            <a:xfrm>
              <a:off x="4619291" y="2052351"/>
              <a:ext cx="0" cy="3506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25940A2-56FC-10C5-E152-6CCEE4255E77}"/>
                </a:ext>
              </a:extLst>
            </p:cNvPr>
            <p:cNvCxnSpPr>
              <a:cxnSpLocks/>
            </p:cNvCxnSpPr>
            <p:nvPr/>
          </p:nvCxnSpPr>
          <p:spPr>
            <a:xfrm flipH="1">
              <a:off x="1487213" y="4560163"/>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E049D54-B39C-F7C8-88F3-F7F8F56959B3}"/>
                </a:ext>
              </a:extLst>
            </p:cNvPr>
            <p:cNvCxnSpPr>
              <a:cxnSpLocks/>
            </p:cNvCxnSpPr>
            <p:nvPr/>
          </p:nvCxnSpPr>
          <p:spPr>
            <a:xfrm flipH="1">
              <a:off x="1487213" y="3241115"/>
              <a:ext cx="460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A66CBFE-F3A0-1197-8DD7-99FC961CBB12}"/>
                </a:ext>
              </a:extLst>
            </p:cNvPr>
            <p:cNvSpPr txBox="1"/>
            <p:nvPr/>
          </p:nvSpPr>
          <p:spPr>
            <a:xfrm rot="16200000">
              <a:off x="-736987" y="3699478"/>
              <a:ext cx="2657678" cy="43684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Emissionsm</a:t>
              </a:r>
              <a:r>
                <a:rPr kumimoji="0" lang="de-DE" sz="1600" b="0" i="0" u="none" strike="noStrike" kern="1200" cap="none" spc="0" normalizeH="0" noProof="0" dirty="0">
                  <a:ln>
                    <a:noFill/>
                  </a:ln>
                  <a:solidFill>
                    <a:srgbClr val="000000"/>
                  </a:solidFill>
                  <a:effectLst/>
                  <a:uLnTx/>
                  <a:uFillTx/>
                  <a:latin typeface="Arial" charset="0"/>
                  <a:ea typeface="ＭＳ Ｐゴシック" charset="-128"/>
                  <a:cs typeface="+mn-cs"/>
                </a:rPr>
                <a:t>inderung</a:t>
              </a:r>
              <a:endParaRPr kumimoji="0" lang="de-DE" sz="16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6" name="Textfeld 25">
              <a:extLst>
                <a:ext uri="{FF2B5EF4-FFF2-40B4-BE49-F238E27FC236}">
                  <a16:creationId xmlns:a16="http://schemas.microsoft.com/office/drawing/2014/main" id="{610E3EBF-C58A-9CC4-F82C-C4414B86F45C}"/>
                </a:ext>
              </a:extLst>
            </p:cNvPr>
            <p:cNvSpPr txBox="1"/>
            <p:nvPr/>
          </p:nvSpPr>
          <p:spPr>
            <a:xfrm>
              <a:off x="-3832" y="5970432"/>
              <a:ext cx="4439051" cy="41312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p:txBody>
        </p:sp>
      </p:grpSp>
      <p:sp>
        <p:nvSpPr>
          <p:cNvPr id="27" name="Textfeld 26">
            <a:extLst>
              <a:ext uri="{FF2B5EF4-FFF2-40B4-BE49-F238E27FC236}">
                <a16:creationId xmlns:a16="http://schemas.microsoft.com/office/drawing/2014/main" id="{415DFE9B-3C01-EACF-699E-2A8DBDF32986}"/>
              </a:ext>
            </a:extLst>
          </p:cNvPr>
          <p:cNvSpPr txBox="1"/>
          <p:nvPr/>
        </p:nvSpPr>
        <p:spPr>
          <a:xfrm>
            <a:off x="2593411" y="3612469"/>
            <a:ext cx="947253" cy="553998"/>
          </a:xfrm>
          <a:prstGeom prst="rect">
            <a:avLst/>
          </a:prstGeom>
          <a:solidFill>
            <a:srgbClr val="3B687F"/>
          </a:solidFill>
        </p:spPr>
        <p:txBody>
          <a:bodyPr wrap="square" rtlCol="0">
            <a:spAutoFit/>
          </a:bodyPr>
          <a:lstStyle/>
          <a:p>
            <a:pPr algn="ctr"/>
            <a:r>
              <a:rPr kumimoji="0" lang="de-DE" sz="1000" i="0" u="none" strike="noStrike" kern="1200" cap="none" spc="0" normalizeH="0" baseline="0" noProof="0" dirty="0">
                <a:ln>
                  <a:noFill/>
                </a:ln>
                <a:solidFill>
                  <a:schemeClr val="bg1"/>
                </a:solidFill>
                <a:effectLst/>
                <a:uLnTx/>
                <a:uFillTx/>
                <a:latin typeface="Arial" charset="0"/>
                <a:ea typeface="ＭＳ Ｐゴシック" charset="-128"/>
                <a:cs typeface="+mn-cs"/>
              </a:rPr>
              <a:t>Installation von LED Beleuchtung</a:t>
            </a:r>
            <a:endParaRPr lang="de-DE" sz="1000" dirty="0">
              <a:solidFill>
                <a:schemeClr val="bg1"/>
              </a:solidFill>
            </a:endParaRPr>
          </a:p>
        </p:txBody>
      </p:sp>
      <p:sp>
        <p:nvSpPr>
          <p:cNvPr id="28" name="Textfeld 27">
            <a:extLst>
              <a:ext uri="{FF2B5EF4-FFF2-40B4-BE49-F238E27FC236}">
                <a16:creationId xmlns:a16="http://schemas.microsoft.com/office/drawing/2014/main" id="{87B380E7-0D81-8055-80F0-C80BF8B1E26E}"/>
              </a:ext>
            </a:extLst>
          </p:cNvPr>
          <p:cNvSpPr txBox="1"/>
          <p:nvPr/>
        </p:nvSpPr>
        <p:spPr>
          <a:xfrm>
            <a:off x="4034982" y="2735130"/>
            <a:ext cx="972495" cy="707886"/>
          </a:xfrm>
          <a:prstGeom prst="rect">
            <a:avLst/>
          </a:prstGeom>
          <a:solidFill>
            <a:srgbClr val="3B687F"/>
          </a:solidFill>
        </p:spPr>
        <p:txBody>
          <a:bodyPr wrap="square" rtlCol="0">
            <a:spAutoFit/>
          </a:bodyPr>
          <a:lstStyle/>
          <a:p>
            <a:pPr algn="ctr"/>
            <a:r>
              <a:rPr kumimoji="0" lang="de-DE" sz="1000" i="0" u="none" strike="noStrike" kern="1200" cap="none" spc="0" normalizeH="0" baseline="0" noProof="0" dirty="0">
                <a:ln>
                  <a:noFill/>
                </a:ln>
                <a:solidFill>
                  <a:schemeClr val="bg1"/>
                </a:solidFill>
                <a:effectLst/>
                <a:uLnTx/>
                <a:uFillTx/>
                <a:latin typeface="Arial" charset="0"/>
                <a:ea typeface="ＭＳ Ｐゴシック" charset="-128"/>
                <a:cs typeface="+mn-cs"/>
              </a:rPr>
              <a:t>Installation einer  Photovoltaik-anlage</a:t>
            </a:r>
            <a:endParaRPr lang="de-DE" sz="1000" dirty="0">
              <a:solidFill>
                <a:schemeClr val="bg1"/>
              </a:solidFill>
            </a:endParaRPr>
          </a:p>
        </p:txBody>
      </p:sp>
      <p:sp>
        <p:nvSpPr>
          <p:cNvPr id="29" name="Textfeld 28">
            <a:extLst>
              <a:ext uri="{FF2B5EF4-FFF2-40B4-BE49-F238E27FC236}">
                <a16:creationId xmlns:a16="http://schemas.microsoft.com/office/drawing/2014/main" id="{3BB394CC-24E7-40B9-323C-094140523FC5}"/>
              </a:ext>
            </a:extLst>
          </p:cNvPr>
          <p:cNvSpPr txBox="1"/>
          <p:nvPr/>
        </p:nvSpPr>
        <p:spPr>
          <a:xfrm>
            <a:off x="1666796" y="3663397"/>
            <a:ext cx="864742" cy="400110"/>
          </a:xfrm>
          <a:prstGeom prst="rect">
            <a:avLst/>
          </a:prstGeom>
          <a:solidFill>
            <a:srgbClr val="3B687F"/>
          </a:solidFill>
        </p:spPr>
        <p:txBody>
          <a:bodyPr wrap="square" rtlCol="0">
            <a:spAutoFit/>
          </a:bodyPr>
          <a:lstStyle/>
          <a:p>
            <a:pPr algn="ctr"/>
            <a:r>
              <a:rPr kumimoji="0" lang="de-DE" sz="1000" i="0" u="none" strike="noStrike" kern="1200" cap="none" spc="0" normalizeH="0" baseline="0" noProof="0" dirty="0">
                <a:ln>
                  <a:noFill/>
                </a:ln>
                <a:solidFill>
                  <a:schemeClr val="bg1"/>
                </a:solidFill>
                <a:effectLst/>
                <a:uLnTx/>
                <a:uFillTx/>
                <a:latin typeface="Arial" charset="0"/>
                <a:ea typeface="ＭＳ Ｐゴシック" charset="-128"/>
                <a:cs typeface="+mn-cs"/>
              </a:rPr>
              <a:t>UmstellungKältemittel</a:t>
            </a:r>
            <a:endParaRPr lang="de-DE" sz="1000" dirty="0">
              <a:solidFill>
                <a:schemeClr val="bg1"/>
              </a:solidFill>
            </a:endParaRPr>
          </a:p>
        </p:txBody>
      </p:sp>
      <p:sp>
        <p:nvSpPr>
          <p:cNvPr id="30" name="Textfeld 29">
            <a:extLst>
              <a:ext uri="{FF2B5EF4-FFF2-40B4-BE49-F238E27FC236}">
                <a16:creationId xmlns:a16="http://schemas.microsoft.com/office/drawing/2014/main" id="{6F6FE761-7DD0-0B20-2B3D-11875184DCEA}"/>
              </a:ext>
            </a:extLst>
          </p:cNvPr>
          <p:cNvSpPr txBox="1"/>
          <p:nvPr/>
        </p:nvSpPr>
        <p:spPr>
          <a:xfrm>
            <a:off x="2486072" y="4302191"/>
            <a:ext cx="947253" cy="400110"/>
          </a:xfrm>
          <a:prstGeom prst="rect">
            <a:avLst/>
          </a:prstGeom>
          <a:solidFill>
            <a:srgbClr val="3B687F"/>
          </a:solidFill>
        </p:spPr>
        <p:txBody>
          <a:bodyPr wrap="square" rtlCol="0">
            <a:spAutoFit/>
          </a:bodyPr>
          <a:lstStyle/>
          <a:p>
            <a:pPr algn="ctr"/>
            <a:r>
              <a:rPr kumimoji="0" lang="de-DE" sz="1000" i="0" u="none" strike="noStrike" kern="1200" cap="none" spc="0" normalizeH="0" baseline="0" noProof="0" dirty="0">
                <a:ln>
                  <a:noFill/>
                </a:ln>
                <a:solidFill>
                  <a:schemeClr val="bg1"/>
                </a:solidFill>
                <a:effectLst/>
                <a:uLnTx/>
                <a:uFillTx/>
                <a:latin typeface="Arial" charset="0"/>
                <a:ea typeface="ＭＳ Ｐゴシック" charset="-128"/>
                <a:cs typeface="+mn-cs"/>
              </a:rPr>
              <a:t>Nachhaltiges Büromaterial</a:t>
            </a:r>
          </a:p>
        </p:txBody>
      </p:sp>
      <p:sp>
        <p:nvSpPr>
          <p:cNvPr id="31" name="Textfeld 30">
            <a:extLst>
              <a:ext uri="{FF2B5EF4-FFF2-40B4-BE49-F238E27FC236}">
                <a16:creationId xmlns:a16="http://schemas.microsoft.com/office/drawing/2014/main" id="{D86A84DC-A69C-CE7F-0828-53AFE114D837}"/>
              </a:ext>
            </a:extLst>
          </p:cNvPr>
          <p:cNvSpPr txBox="1"/>
          <p:nvPr/>
        </p:nvSpPr>
        <p:spPr>
          <a:xfrm>
            <a:off x="2099166" y="2641984"/>
            <a:ext cx="972495" cy="400110"/>
          </a:xfrm>
          <a:prstGeom prst="rect">
            <a:avLst/>
          </a:prstGeom>
          <a:solidFill>
            <a:srgbClr val="3B687F"/>
          </a:solidFill>
        </p:spPr>
        <p:txBody>
          <a:bodyPr wrap="square" rtlCol="0">
            <a:spAutoFit/>
          </a:bodyPr>
          <a:lstStyle/>
          <a:p>
            <a:pPr algn="ctr"/>
            <a:r>
              <a:rPr kumimoji="0" lang="de-DE" sz="1000" i="0" u="none" strike="noStrike" kern="1200" cap="none" spc="0" normalizeH="0" baseline="0" noProof="0" dirty="0">
                <a:ln>
                  <a:noFill/>
                </a:ln>
                <a:solidFill>
                  <a:schemeClr val="bg1"/>
                </a:solidFill>
                <a:effectLst/>
                <a:uLnTx/>
                <a:uFillTx/>
                <a:latin typeface="Arial" charset="0"/>
                <a:ea typeface="ＭＳ Ｐゴシック" charset="-128"/>
                <a:cs typeface="+mn-cs"/>
              </a:rPr>
              <a:t>Flotten-management</a:t>
            </a:r>
            <a:endParaRPr lang="de-DE" sz="1000" dirty="0">
              <a:solidFill>
                <a:schemeClr val="bg1"/>
              </a:solidFill>
            </a:endParaRPr>
          </a:p>
        </p:txBody>
      </p:sp>
      <p:sp>
        <p:nvSpPr>
          <p:cNvPr id="32" name="Textplatzhalter 1">
            <a:extLst>
              <a:ext uri="{FF2B5EF4-FFF2-40B4-BE49-F238E27FC236}">
                <a16:creationId xmlns:a16="http://schemas.microsoft.com/office/drawing/2014/main" id="{484EF9AE-FA49-CE32-BDD5-6ADA1A3BD9F6}"/>
              </a:ext>
            </a:extLst>
          </p:cNvPr>
          <p:cNvSpPr txBox="1">
            <a:spLocks/>
          </p:cNvSpPr>
          <p:nvPr/>
        </p:nvSpPr>
        <p:spPr bwMode="auto">
          <a:xfrm>
            <a:off x="551384" y="5780128"/>
            <a:ext cx="6275825" cy="36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r>
              <a:rPr kumimoji="0" lang="de-DE" sz="1100" b="1" i="1" u="none" strike="noStrike" kern="1200" cap="none" spc="0" normalizeH="0" baseline="0" noProof="0" dirty="0">
                <a:ln>
                  <a:noFill/>
                </a:ln>
                <a:solidFill>
                  <a:srgbClr val="262626"/>
                </a:solidFill>
                <a:effectLst/>
                <a:uLnTx/>
                <a:uFillTx/>
                <a:latin typeface="Arial"/>
                <a:ea typeface="ＭＳ Ｐゴシック"/>
                <a:cs typeface="Arial" pitchFamily="34" charset="0"/>
              </a:rPr>
              <a:t>Methode angelehnt an Bewertungsmatrix von Reduktionsmaßnahmen </a:t>
            </a:r>
            <a:r>
              <a:rPr kumimoji="0" lang="de-DE" sz="1050" b="0" i="1" u="none" strike="noStrike" kern="1200" cap="none" spc="0" normalizeH="0" baseline="0" noProof="0" dirty="0">
                <a:ln>
                  <a:noFill/>
                </a:ln>
                <a:solidFill>
                  <a:srgbClr val="262626"/>
                </a:solidFill>
                <a:effectLst/>
                <a:uLnTx/>
                <a:uFillTx/>
                <a:latin typeface="Arial"/>
                <a:ea typeface="ＭＳ Ｐゴシック"/>
                <a:cs typeface="Arial" pitchFamily="34" charset="0"/>
              </a:rPr>
              <a:t>aus Deutsches Global Compact Network 2022: Einführung Klimamanagement, S. 60</a:t>
            </a:r>
          </a:p>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endParaRPr lang="de-DE" sz="1050" i="1" dirty="0">
              <a:latin typeface="Arial"/>
              <a:ea typeface="ＭＳ Ｐゴシック"/>
            </a:endParaRPr>
          </a:p>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endParaRPr kumimoji="0" lang="de-DE" sz="1050" b="0" i="1" u="none" strike="noStrike" kern="1200" cap="none" spc="0" normalizeH="0" baseline="0" noProof="0" dirty="0">
              <a:ln>
                <a:noFill/>
              </a:ln>
              <a:solidFill>
                <a:srgbClr val="262626"/>
              </a:solidFill>
              <a:effectLst/>
              <a:uLnTx/>
              <a:uFillTx/>
              <a:latin typeface="Arial"/>
              <a:ea typeface="ＭＳ Ｐゴシック"/>
              <a:cs typeface="Arial" pitchFamily="34" charset="0"/>
            </a:endParaRPr>
          </a:p>
        </p:txBody>
      </p:sp>
      <p:sp>
        <p:nvSpPr>
          <p:cNvPr id="3" name="Rechteck 2">
            <a:extLst>
              <a:ext uri="{FF2B5EF4-FFF2-40B4-BE49-F238E27FC236}">
                <a16:creationId xmlns:a16="http://schemas.microsoft.com/office/drawing/2014/main" id="{FA8CB9C1-D862-B320-F7EE-1F81622D0C13}"/>
              </a:ext>
            </a:extLst>
          </p:cNvPr>
          <p:cNvSpPr/>
          <p:nvPr/>
        </p:nvSpPr>
        <p:spPr bwMode="auto">
          <a:xfrm>
            <a:off x="7493071"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54"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Bewertung von Reduktionsmaßnahmen</a:t>
            </a:r>
          </a:p>
          <a:p>
            <a:pPr marL="0" marR="0" lvl="0" indent="0" algn="l" defTabSz="914400" rtl="0" eaLnBrk="0" fontAlgn="base" latinLnBrk="0" hangingPunct="0">
              <a:lnSpc>
                <a:spcPct val="100000"/>
              </a:lnSpc>
              <a:spcBef>
                <a:spcPct val="0"/>
              </a:spcBef>
              <a:spcAft>
                <a:spcPct val="0"/>
              </a:spcAft>
              <a:buClr>
                <a:srgbClr val="2D2D8A"/>
              </a:buClr>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indent="0" algn="l">
              <a:buFontTx/>
              <a:buNone/>
            </a:pPr>
            <a:r>
              <a:rPr lang="de-DE" sz="1400" kern="0" dirty="0"/>
              <a:t>Welche Maßnahme sollte zuerst umgesetzt werden? Mit dieser Methode erhalten Sie eine Entscheidungsgrundlage. </a:t>
            </a:r>
            <a:endParaRPr lang="de-DE" sz="1400" b="1" kern="0" dirty="0">
              <a:solidFill>
                <a:srgbClr val="000000"/>
              </a:solidFill>
            </a:endParaRPr>
          </a:p>
          <a:p>
            <a:pPr marL="0" indent="0" algn="l">
              <a:buFontTx/>
              <a:buNone/>
            </a:pPr>
            <a:endParaRPr lang="de-DE" sz="1200" b="1" dirty="0">
              <a:solidFill>
                <a:srgbClr val="000000"/>
              </a:solidFill>
            </a:endParaRPr>
          </a:p>
          <a:p>
            <a:pPr algn="l">
              <a:buClr>
                <a:srgbClr val="2D2D8A"/>
              </a:buClr>
              <a:defRPr/>
            </a:pPr>
            <a:r>
              <a:rPr lang="de-DE" sz="1400" u="sng" dirty="0">
                <a:solidFill>
                  <a:srgbClr val="000000"/>
                </a:solidFill>
              </a:rPr>
              <a:t>Vorgehen</a:t>
            </a:r>
            <a:r>
              <a:rPr lang="de-DE" sz="1200" u="sng" dirty="0">
                <a:solidFill>
                  <a:srgbClr val="000000"/>
                </a:solidFill>
              </a:rPr>
              <a:t>: </a:t>
            </a:r>
            <a:endParaRPr lang="de-DE" sz="1200" kern="0" dirty="0">
              <a:solidFill>
                <a:srgbClr val="000000"/>
              </a:solidFill>
            </a:endParaRPr>
          </a:p>
          <a:p>
            <a:pPr marL="342900" indent="-342900" algn="l">
              <a:buClr>
                <a:srgbClr val="2D2D8A"/>
              </a:buClr>
              <a:buAutoNum type="arabicPeriod"/>
              <a:defRPr/>
            </a:pPr>
            <a:r>
              <a:rPr lang="de-DE" sz="1400" kern="0" dirty="0"/>
              <a:t>Notieren Sie alle Klimaschutzmaßnahmen, die bereits umgesetzt wurden oder aktuell geplant sind.</a:t>
            </a:r>
          </a:p>
          <a:p>
            <a:pPr marL="342900" indent="-342900" algn="l">
              <a:buClr>
                <a:srgbClr val="2D2D8A"/>
              </a:buClr>
              <a:buAutoNum type="arabicPeriod"/>
              <a:defRPr/>
            </a:pPr>
            <a:r>
              <a:rPr lang="de-DE" sz="1400" kern="0" dirty="0"/>
              <a:t>Gehen Sie durch: Wie viel kostet die Maßnahme? Und wie viele Treibhausgas-Emissionen werden gespart? </a:t>
            </a:r>
            <a:br>
              <a:rPr lang="de-DE" sz="1400" kern="0" dirty="0"/>
            </a:br>
            <a:r>
              <a:rPr lang="de-DE" sz="1400" kern="0" dirty="0">
                <a:sym typeface="Wingdings" panose="05000000000000000000" pitchFamily="2" charset="2"/>
              </a:rPr>
              <a:t> </a:t>
            </a:r>
            <a:r>
              <a:rPr lang="de-DE" sz="1400" kern="0" dirty="0"/>
              <a:t>Platzieren Sie die Maßnahme dementsprechend innerhalb der Matrix. </a:t>
            </a:r>
          </a:p>
          <a:p>
            <a:pPr marL="342900" indent="-342900" algn="l">
              <a:buClr>
                <a:srgbClr val="2D2D8A"/>
              </a:buClr>
              <a:buAutoNum type="arabicPeriod"/>
              <a:defRPr/>
            </a:pPr>
            <a:r>
              <a:rPr lang="de-DE" sz="1400" kern="0" dirty="0"/>
              <a:t>Jetzt können Sie entscheiden, welche geplanten Maßnahmen zuerst umgesetzt werden sollen. Besonders gut geeignet sind Maßnahmen, die wenig Kosten und gleichzeitig viele Emissionen einsparen. </a:t>
            </a:r>
            <a:r>
              <a:rPr lang="de-DE" sz="1400" kern="0" dirty="0">
                <a:sym typeface="Wingdings" panose="05000000000000000000" pitchFamily="2" charset="2"/>
              </a:rPr>
              <a:t> </a:t>
            </a:r>
            <a:r>
              <a:rPr lang="de-DE" sz="1400" kern="0" dirty="0"/>
              <a:t>In der Matrix sind das die Maßnahmen links oben.  </a:t>
            </a:r>
          </a:p>
          <a:p>
            <a:pPr algn="l">
              <a:buClr>
                <a:srgbClr val="2D2D8A"/>
              </a:buClr>
              <a:defRPr/>
            </a:pPr>
            <a:endParaRPr lang="de-DE" sz="1400" kern="0" dirty="0"/>
          </a:p>
          <a:p>
            <a:pPr marL="0" marR="0" lvl="0" indent="0" algn="l" defTabSz="914400" rtl="0" eaLnBrk="0" fontAlgn="base" latinLnBrk="0" hangingPunct="0">
              <a:lnSpc>
                <a:spcPct val="100000"/>
              </a:lnSpc>
              <a:spcBef>
                <a:spcPct val="0"/>
              </a:spcBef>
              <a:spcAft>
                <a:spcPct val="0"/>
              </a:spcAft>
              <a:buClr>
                <a:srgbClr val="2D2D8A"/>
              </a:buClr>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endParaRPr>
          </a:p>
        </p:txBody>
      </p:sp>
      <p:sp>
        <p:nvSpPr>
          <p:cNvPr id="7" name="Sprechblase: rechteckig mit abgerundeten Ecken 6">
            <a:extLst>
              <a:ext uri="{FF2B5EF4-FFF2-40B4-BE49-F238E27FC236}">
                <a16:creationId xmlns:a16="http://schemas.microsoft.com/office/drawing/2014/main" id="{63B1ED30-6A47-B9D0-B4F7-6DE75E6C79B7}"/>
              </a:ext>
            </a:extLst>
          </p:cNvPr>
          <p:cNvSpPr/>
          <p:nvPr/>
        </p:nvSpPr>
        <p:spPr>
          <a:xfrm>
            <a:off x="4506862" y="3645602"/>
            <a:ext cx="3015005" cy="1009047"/>
          </a:xfrm>
          <a:prstGeom prst="wedgeRoundRectCallout">
            <a:avLst>
              <a:gd name="adj1" fmla="val 57782"/>
              <a:gd name="adj2" fmla="val 3980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Eine Einschätzung, wie viele Emissionen eine Maßnahme einspart, finden Sie auf den Maßnahmenkarten im Kapitel „</a:t>
            </a:r>
            <a:r>
              <a:rPr lang="de-DE" sz="1200" dirty="0">
                <a:solidFill>
                  <a:schemeClr val="tx1"/>
                </a:solidFill>
                <a:hlinkClick r:id="rId2" action="ppaction://hlinksldjump"/>
              </a:rPr>
              <a:t>Do</a:t>
            </a:r>
            <a:r>
              <a:rPr lang="de-DE" sz="1200" dirty="0">
                <a:solidFill>
                  <a:schemeClr val="tx1"/>
                </a:solidFill>
              </a:rPr>
              <a:t>“.</a:t>
            </a:r>
          </a:p>
        </p:txBody>
      </p:sp>
      <p:pic>
        <p:nvPicPr>
          <p:cNvPr id="8" name="Grafik 7" descr="Gruppenbrainstorming mit einfarbiger Füllung">
            <a:extLst>
              <a:ext uri="{FF2B5EF4-FFF2-40B4-BE49-F238E27FC236}">
                <a16:creationId xmlns:a16="http://schemas.microsoft.com/office/drawing/2014/main" id="{F1E44789-9E6A-153F-E72B-E59A884E1F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7025" y="930742"/>
            <a:ext cx="520451" cy="520451"/>
          </a:xfrm>
          <a:prstGeom prst="rect">
            <a:avLst/>
          </a:prstGeom>
        </p:spPr>
      </p:pic>
    </p:spTree>
    <p:extLst>
      <p:ext uri="{BB962C8B-B14F-4D97-AF65-F5344CB8AC3E}">
        <p14:creationId xmlns:p14="http://schemas.microsoft.com/office/powerpoint/2010/main" val="953206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B8C8-4C69-D94A-6B1A-E9D52B83C532}"/>
              </a:ext>
            </a:extLst>
          </p:cNvPr>
          <p:cNvSpPr>
            <a:spLocks noGrp="1"/>
          </p:cNvSpPr>
          <p:nvPr>
            <p:ph type="title"/>
          </p:nvPr>
        </p:nvSpPr>
        <p:spPr/>
        <p:txBody>
          <a:bodyPr/>
          <a:lstStyle/>
          <a:p>
            <a:r>
              <a:rPr lang="de-DE" dirty="0"/>
              <a:t>Checkliste zum Abhaken</a:t>
            </a:r>
            <a:endParaRPr lang="de-DE"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210532547"/>
              </p:ext>
            </p:extLst>
          </p:nvPr>
        </p:nvGraphicFramePr>
        <p:xfrm>
          <a:off x="550863" y="1628775"/>
          <a:ext cx="11256960" cy="4073851"/>
        </p:xfrm>
        <a:graphic>
          <a:graphicData uri="http://schemas.openxmlformats.org/drawingml/2006/table">
            <a:tbl>
              <a:tblPr/>
              <a:tblGrid>
                <a:gridCol w="6985512">
                  <a:extLst>
                    <a:ext uri="{9D8B030D-6E8A-4147-A177-3AD203B41FA5}">
                      <a16:colId xmlns:a16="http://schemas.microsoft.com/office/drawing/2014/main" val="3908426492"/>
                    </a:ext>
                  </a:extLst>
                </a:gridCol>
                <a:gridCol w="1584224">
                  <a:extLst>
                    <a:ext uri="{9D8B030D-6E8A-4147-A177-3AD203B41FA5}">
                      <a16:colId xmlns:a16="http://schemas.microsoft.com/office/drawing/2014/main" val="3937633103"/>
                    </a:ext>
                  </a:extLst>
                </a:gridCol>
                <a:gridCol w="1224173">
                  <a:extLst>
                    <a:ext uri="{9D8B030D-6E8A-4147-A177-3AD203B41FA5}">
                      <a16:colId xmlns:a16="http://schemas.microsoft.com/office/drawing/2014/main" val="1531154828"/>
                    </a:ext>
                  </a:extLst>
                </a:gridCol>
                <a:gridCol w="1463051">
                  <a:extLst>
                    <a:ext uri="{9D8B030D-6E8A-4147-A177-3AD203B41FA5}">
                      <a16:colId xmlns:a16="http://schemas.microsoft.com/office/drawing/2014/main" val="4275372144"/>
                    </a:ext>
                  </a:extLst>
                </a:gridCol>
              </a:tblGrid>
              <a:tr h="341503">
                <a:tc>
                  <a:txBody>
                    <a:bodyPr/>
                    <a:lstStyle/>
                    <a:p>
                      <a:pPr algn="ctr" fontAlgn="ctr"/>
                      <a:r>
                        <a:rPr lang="de-DE" sz="1100" b="1" i="0" u="none" strike="noStrike" dirty="0">
                          <a:solidFill>
                            <a:schemeClr val="bg1"/>
                          </a:solidFill>
                          <a:effectLst/>
                          <a:latin typeface="+mj-lt"/>
                        </a:rPr>
                        <a:t>Aufgabe</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Verantwortliche*r</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Frist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Status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extLst>
                  <a:ext uri="{0D108BD9-81ED-4DB2-BD59-A6C34878D82A}">
                    <a16:rowId xmlns:a16="http://schemas.microsoft.com/office/drawing/2014/main" val="3203602154"/>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Sie wissen, wo Sie aktuell im Bereich des betrieblichen Klimaschutzes stehen. Sofern Sie noch keine Klimabilanz erstellt und Ziele definiert haben, nutzen Sie die </a:t>
                      </a:r>
                      <a:r>
                        <a:rPr lang="de-DE" sz="1100" dirty="0">
                          <a:hlinkClick r:id="rId3"/>
                        </a:rPr>
                        <a:t>Handlungshilfe „Klimastrategie“ </a:t>
                      </a:r>
                      <a:r>
                        <a:rPr lang="de-DE" sz="1100" dirty="0"/>
                        <a:t>für diese Schritte.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630049"/>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Sie haben auf Basis der Klimabilanz und der Klimastrategie erste Maßnahmen identifiziert. Dazu haben Sie zum Beispiel eine Hotspot-Analyse durchgeführt.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199525"/>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Die gesammelten Maßnahmen haben Sie bewertet und priorisiert, zum Beispiel anhand des Potenzials für die Emissionsreduktion oder des zeitlichen und finanziellen Aufwandes.</a:t>
                      </a:r>
                      <a:r>
                        <a:rPr lang="de-DE" sz="1100" b="0" i="0" u="none" strike="noStrike" dirty="0">
                          <a:solidFill>
                            <a:srgbClr val="000000"/>
                          </a:solidFill>
                          <a:effectLst/>
                          <a:latin typeface="+mj-lt"/>
                        </a:rPr>
                        <a:t>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85992"/>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Bei den Maßnahmen haben Sie das Prinzip TOP beachtet: Eine technische Maßnahme etwa kann auch Auswirkungen auf Prozesse haben und sollte die Menschen, vor allem die, die mit der Neuerung arbeiten, mitnehmen.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28121"/>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kern="1200" dirty="0">
                          <a:latin typeface="Arial" charset="0"/>
                          <a:ea typeface="ＭＳ Ｐゴシック" charset="-128"/>
                        </a:rPr>
                        <a:t>Die oberste Führung ist informiert. Achten Sie auf den guten Draht! Berichten Sie regelmäßig zu den wichtigsten Prozessschritten und Entwicklungen.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211902"/>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kern="1200" dirty="0">
                          <a:latin typeface="Arial" charset="0"/>
                          <a:ea typeface="ＭＳ Ｐゴシック" charset="-128"/>
                        </a:rPr>
                        <a:t>Sie haben ein Team zusammengestellt, das die Grundlagen kennt, sich ausgetauscht und gemeinsam einen Fahrplan erarbeitet hat.</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kern="1200" dirty="0">
                        <a:latin typeface="Arial" charset="0"/>
                        <a:ea typeface="ＭＳ Ｐゴシック" charset="-128"/>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002350"/>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Sie haben einen Blick in einschlägige Leitfäden und Good Practices geworfen, z. B. das </a:t>
                      </a:r>
                      <a:r>
                        <a:rPr lang="de-DE" sz="1100" dirty="0">
                          <a:hlinkClick r:id="rId4"/>
                        </a:rPr>
                        <a:t>Good Practice von aqua concept</a:t>
                      </a:r>
                      <a:r>
                        <a:rPr lang="de-DE" sz="1100" b="0" i="0" u="none" strike="noStrike" dirty="0">
                          <a:solidFill>
                            <a:srgbClr val="000000"/>
                          </a:solidFill>
                          <a:effectLst/>
                          <a:latin typeface="+mj-lt"/>
                        </a:rPr>
                        <a:t>.</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739909"/>
                  </a:ext>
                </a:extLst>
              </a:tr>
            </a:tbl>
          </a:graphicData>
        </a:graphic>
      </p:graphicFrame>
      <p:sp>
        <p:nvSpPr>
          <p:cNvPr id="4" name="Fußzeilenplatzhalter 3">
            <a:extLst>
              <a:ext uri="{FF2B5EF4-FFF2-40B4-BE49-F238E27FC236}">
                <a16:creationId xmlns:a16="http://schemas.microsoft.com/office/drawing/2014/main" id="{D11BC0EF-AA3A-BDFA-CCD6-D0D7A68ECCC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A72E3A8-E5F6-5141-17D1-79CFD605EE0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080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873A7-FEC5-73B7-8701-C9AFA6687FD1}"/>
              </a:ext>
            </a:extLst>
          </p:cNvPr>
          <p:cNvSpPr>
            <a:spLocks noGrp="1"/>
          </p:cNvSpPr>
          <p:nvPr>
            <p:ph type="title"/>
          </p:nvPr>
        </p:nvSpPr>
        <p:spPr/>
        <p:txBody>
          <a:bodyPr/>
          <a:lstStyle/>
          <a:p>
            <a:r>
              <a:rPr lang="de-DE" dirty="0"/>
              <a:t>Zweiter Schritt: Do</a:t>
            </a:r>
          </a:p>
        </p:txBody>
      </p:sp>
      <p:graphicFrame>
        <p:nvGraphicFramePr>
          <p:cNvPr id="6" name="Inhaltsplatzhalter 5">
            <a:extLst>
              <a:ext uri="{FF2B5EF4-FFF2-40B4-BE49-F238E27FC236}">
                <a16:creationId xmlns:a16="http://schemas.microsoft.com/office/drawing/2014/main" id="{A8B6100C-377E-521A-8BE0-28D8D72E5601}"/>
              </a:ext>
            </a:extLst>
          </p:cNvPr>
          <p:cNvGraphicFramePr>
            <a:graphicFrameLocks noGrp="1"/>
          </p:cNvGraphicFramePr>
          <p:nvPr>
            <p:ph idx="1"/>
          </p:nvPr>
        </p:nvGraphicFramePr>
        <p:xfrm>
          <a:off x="1592105" y="2797799"/>
          <a:ext cx="8207364" cy="3219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700205-BC31-A594-E863-CE509540153E}"/>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8F05ADD-7D33-734B-AE51-238A92B957F3}"/>
              </a:ext>
            </a:extLst>
          </p:cNvPr>
          <p:cNvSpPr>
            <a:spLocks noGrp="1"/>
          </p:cNvSpPr>
          <p:nvPr>
            <p:ph type="sldNum" sz="quarter" idx="4"/>
          </p:nvPr>
        </p:nvSpPr>
        <p:spPr/>
        <p:txBody>
          <a:bodyPr/>
          <a:lstStyle/>
          <a:p>
            <a:fld id="{894680D0-7A83-433A-9719-C4143F27F647}" type="slidenum">
              <a:rPr lang="de-DE" smtClean="0"/>
              <a:pPr/>
              <a:t>19</a:t>
            </a:fld>
            <a:endParaRPr lang="de-DE" dirty="0"/>
          </a:p>
        </p:txBody>
      </p:sp>
      <p:pic>
        <p:nvPicPr>
          <p:cNvPr id="8" name="Grafik 7" descr="Teleskop mit einfarbiger Füllung">
            <a:extLst>
              <a:ext uri="{FF2B5EF4-FFF2-40B4-BE49-F238E27FC236}">
                <a16:creationId xmlns:a16="http://schemas.microsoft.com/office/drawing/2014/main" id="{634B7CBF-E828-60CD-36AF-4C7B2E4491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4141" y="3978004"/>
            <a:ext cx="391102" cy="391102"/>
          </a:xfrm>
          <a:prstGeom prst="rect">
            <a:avLst/>
          </a:prstGeom>
        </p:spPr>
      </p:pic>
      <p:pic>
        <p:nvPicPr>
          <p:cNvPr id="10" name="Grafik 9" descr="Zahnräder mit einfarbiger Füllung">
            <a:extLst>
              <a:ext uri="{FF2B5EF4-FFF2-40B4-BE49-F238E27FC236}">
                <a16:creationId xmlns:a16="http://schemas.microsoft.com/office/drawing/2014/main" id="{B6F2392B-A223-8856-1E12-F94A028511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6945" y="4995966"/>
            <a:ext cx="391103" cy="391103"/>
          </a:xfrm>
          <a:prstGeom prst="rect">
            <a:avLst/>
          </a:prstGeom>
        </p:spPr>
      </p:pic>
      <p:pic>
        <p:nvPicPr>
          <p:cNvPr id="12" name="Grafik 11" descr="Abzeichen Tick1 mit einfarbiger Füllung">
            <a:extLst>
              <a:ext uri="{FF2B5EF4-FFF2-40B4-BE49-F238E27FC236}">
                <a16:creationId xmlns:a16="http://schemas.microsoft.com/office/drawing/2014/main" id="{56D97E6F-6939-5315-9735-DDDA879B37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79876" y="5038276"/>
            <a:ext cx="391103" cy="391103"/>
          </a:xfrm>
          <a:prstGeom prst="rect">
            <a:avLst/>
          </a:prstGeom>
        </p:spPr>
      </p:pic>
      <p:pic>
        <p:nvPicPr>
          <p:cNvPr id="14" name="Grafik 13" descr="Glühbirne und Zahnrad mit einfarbiger Füllung">
            <a:extLst>
              <a:ext uri="{FF2B5EF4-FFF2-40B4-BE49-F238E27FC236}">
                <a16:creationId xmlns:a16="http://schemas.microsoft.com/office/drawing/2014/main" id="{9B965E6A-260A-DFF4-DC9F-FA42EAE3FC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5344" y="3954536"/>
            <a:ext cx="310877" cy="310877"/>
          </a:xfrm>
          <a:prstGeom prst="rect">
            <a:avLst/>
          </a:prstGeom>
        </p:spPr>
      </p:pic>
      <p:sp>
        <p:nvSpPr>
          <p:cNvPr id="16" name="Rechteck 15">
            <a:extLst>
              <a:ext uri="{FF2B5EF4-FFF2-40B4-BE49-F238E27FC236}">
                <a16:creationId xmlns:a16="http://schemas.microsoft.com/office/drawing/2014/main" id="{4AF98F0A-2F93-3D4B-507D-5902F9EA881D}"/>
              </a:ext>
            </a:extLst>
          </p:cNvPr>
          <p:cNvSpPr/>
          <p:nvPr/>
        </p:nvSpPr>
        <p:spPr bwMode="auto">
          <a:xfrm>
            <a:off x="551384" y="2636912"/>
            <a:ext cx="11161240" cy="3502074"/>
          </a:xfrm>
          <a:prstGeom prst="rect">
            <a:avLst/>
          </a:prstGeom>
          <a:noFill/>
          <a:ln w="317500"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C867CB38-DA16-D288-3779-DEB12F717280}"/>
              </a:ext>
            </a:extLst>
          </p:cNvPr>
          <p:cNvSpPr txBox="1"/>
          <p:nvPr/>
        </p:nvSpPr>
        <p:spPr>
          <a:xfrm>
            <a:off x="586101" y="6016847"/>
            <a:ext cx="9178651" cy="276999"/>
          </a:xfrm>
          <a:prstGeom prst="rect">
            <a:avLst/>
          </a:prstGeom>
          <a:noFill/>
        </p:spPr>
        <p:txBody>
          <a:bodyPr wrap="square" rtlCol="0">
            <a:spAutoFit/>
          </a:bodyPr>
          <a:lstStyle/>
          <a:p>
            <a:pPr algn="l"/>
            <a:r>
              <a:rPr lang="de-DE" sz="1200" dirty="0"/>
              <a:t>Klimastrategie und Klimaziele als Rahmenwerk für das Klimamanagement</a:t>
            </a:r>
          </a:p>
        </p:txBody>
      </p:sp>
      <p:sp>
        <p:nvSpPr>
          <p:cNvPr id="19" name="Inhaltsplatzhalter 2">
            <a:extLst>
              <a:ext uri="{FF2B5EF4-FFF2-40B4-BE49-F238E27FC236}">
                <a16:creationId xmlns:a16="http://schemas.microsoft.com/office/drawing/2014/main" id="{CF32994E-81FC-2195-158B-359389EBD815}"/>
              </a:ext>
            </a:extLst>
          </p:cNvPr>
          <p:cNvSpPr txBox="1">
            <a:spLocks/>
          </p:cNvSpPr>
          <p:nvPr/>
        </p:nvSpPr>
        <p:spPr bwMode="auto">
          <a:xfrm>
            <a:off x="558953" y="1739903"/>
            <a:ext cx="10873208" cy="8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Was für Maßnahmen gibt es überhaupt und wie kann man diese konkret umsetzen? Das behandeln wir in diesem Kapitel.</a:t>
            </a:r>
          </a:p>
        </p:txBody>
      </p:sp>
      <p:sp>
        <p:nvSpPr>
          <p:cNvPr id="3" name="Sprechblase: rechteckig mit abgerundeten Ecken 2">
            <a:extLst>
              <a:ext uri="{FF2B5EF4-FFF2-40B4-BE49-F238E27FC236}">
                <a16:creationId xmlns:a16="http://schemas.microsoft.com/office/drawing/2014/main" id="{F479F56E-00FA-AD0D-4C86-15C2B821A019}"/>
              </a:ext>
            </a:extLst>
          </p:cNvPr>
          <p:cNvSpPr/>
          <p:nvPr/>
        </p:nvSpPr>
        <p:spPr>
          <a:xfrm>
            <a:off x="959006" y="3044468"/>
            <a:ext cx="2428284" cy="1053128"/>
          </a:xfrm>
          <a:prstGeom prst="wedgeRoundRectCallout">
            <a:avLst>
              <a:gd name="adj1" fmla="val 32291"/>
              <a:gd name="adj2" fmla="val 6698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Informationen zum Themenfeld Klimawandelanpassung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15"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
        <p:nvSpPr>
          <p:cNvPr id="7" name="Sprechblase: rechteckig mit abgerundeten Ecken 6">
            <a:extLst>
              <a:ext uri="{FF2B5EF4-FFF2-40B4-BE49-F238E27FC236}">
                <a16:creationId xmlns:a16="http://schemas.microsoft.com/office/drawing/2014/main" id="{4149D427-AA16-D409-F587-54E0A5FED13E}"/>
              </a:ext>
            </a:extLst>
          </p:cNvPr>
          <p:cNvSpPr/>
          <p:nvPr/>
        </p:nvSpPr>
        <p:spPr>
          <a:xfrm>
            <a:off x="9192343" y="1991340"/>
            <a:ext cx="2185179" cy="1053128"/>
          </a:xfrm>
          <a:prstGeom prst="wedgeRoundRectCallout">
            <a:avLst>
              <a:gd name="adj1" fmla="val -67855"/>
              <a:gd name="adj2" fmla="val 9181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Es gibt eine Vielzahl von Fördermöglichkeiten insbesondere für kleinere und mittlere Unternehmen. Schauen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16"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nach.</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
        <p:nvSpPr>
          <p:cNvPr id="13" name="Textfeld 32">
            <a:extLst>
              <a:ext uri="{FF2B5EF4-FFF2-40B4-BE49-F238E27FC236}">
                <a16:creationId xmlns:a16="http://schemas.microsoft.com/office/drawing/2014/main" id="{AC6E0DF4-CEE2-B987-BD39-0746F9E7C389}"/>
              </a:ext>
            </a:extLst>
          </p:cNvPr>
          <p:cNvSpPr txBox="1"/>
          <p:nvPr/>
        </p:nvSpPr>
        <p:spPr>
          <a:xfrm>
            <a:off x="7227622" y="4477964"/>
            <a:ext cx="4407085" cy="160043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lang="de-DE" sz="1400" b="1" dirty="0"/>
              <a:t>W</a:t>
            </a:r>
            <a:r>
              <a:rPr kumimoji="0" lang="de-DE" sz="1400" b="1" i="0" u="none" strike="noStrike" cap="none" normalizeH="0" baseline="0" dirty="0">
                <a:ln>
                  <a:noFill/>
                </a:ln>
                <a:solidFill>
                  <a:schemeClr val="tx1"/>
                </a:solidFill>
                <a:effectLst/>
                <a:latin typeface="Arial" charset="0"/>
                <a:ea typeface="ＭＳ Ｐゴシック" charset="-128"/>
              </a:rPr>
              <a:t>as ist konkret zu tun in diesem Schritt?</a:t>
            </a: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lernen verschiedene </a:t>
            </a:r>
            <a:r>
              <a:rPr lang="de-DE" sz="1400" b="1" dirty="0">
                <a:solidFill>
                  <a:srgbClr val="000000"/>
                </a:solidFill>
                <a:latin typeface="Arial" panose="020B0604020202020204" pitchFamily="34" charset="0"/>
                <a:ea typeface="ＭＳ Ｐゴシック" panose="020B0600070205080204" pitchFamily="34" charset="-128"/>
              </a:rPr>
              <a:t>Maßnahmen </a:t>
            </a:r>
            <a:r>
              <a:rPr lang="de-DE" sz="1400" dirty="0">
                <a:solidFill>
                  <a:srgbClr val="000000"/>
                </a:solidFill>
                <a:latin typeface="Arial" panose="020B0604020202020204" pitchFamily="34" charset="0"/>
                <a:ea typeface="ＭＳ Ｐゴシック" panose="020B0600070205080204" pitchFamily="34" charset="-128"/>
              </a:rPr>
              <a:t>beispielhaft </a:t>
            </a:r>
            <a:r>
              <a:rPr lang="de-DE" sz="1400" b="1" dirty="0">
                <a:solidFill>
                  <a:srgbClr val="000000"/>
                </a:solidFill>
                <a:latin typeface="Arial" panose="020B0604020202020204" pitchFamily="34" charset="0"/>
                <a:ea typeface="ＭＳ Ｐゴシック" panose="020B0600070205080204" pitchFamily="34" charset="-128"/>
              </a:rPr>
              <a:t>kennen </a:t>
            </a:r>
            <a:r>
              <a:rPr lang="de-DE" sz="1400" dirty="0">
                <a:solidFill>
                  <a:srgbClr val="000000"/>
                </a:solidFill>
                <a:latin typeface="Arial" panose="020B0604020202020204" pitchFamily="34" charset="0"/>
                <a:ea typeface="ＭＳ Ｐゴシック" panose="020B0600070205080204" pitchFamily="34" charset="-128"/>
              </a:rPr>
              <a:t>für die eigene Maßnahmenableitung</a:t>
            </a:r>
            <a:r>
              <a:rPr lang="de-DE" sz="1400" b="1" dirty="0">
                <a:solidFill>
                  <a:srgbClr val="000000"/>
                </a:solidFill>
                <a:latin typeface="Arial" panose="020B0604020202020204" pitchFamily="34" charset="0"/>
                <a:ea typeface="ＭＳ Ｐゴシック" panose="020B0600070205080204" pitchFamily="34" charset="-128"/>
              </a:rPr>
              <a:t>.</a:t>
            </a: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Ein </a:t>
            </a:r>
            <a:r>
              <a:rPr lang="de-DE" sz="1400" b="1" dirty="0">
                <a:solidFill>
                  <a:srgbClr val="000000"/>
                </a:solidFill>
                <a:latin typeface="Arial" panose="020B0604020202020204" pitchFamily="34" charset="0"/>
                <a:ea typeface="ＭＳ Ｐゴシック" panose="020B0600070205080204" pitchFamily="34" charset="-128"/>
              </a:rPr>
              <a:t>Maßnahmenplan</a:t>
            </a:r>
            <a:r>
              <a:rPr lang="de-DE" sz="1400" dirty="0">
                <a:solidFill>
                  <a:srgbClr val="000000"/>
                </a:solidFill>
                <a:latin typeface="Arial" panose="020B0604020202020204" pitchFamily="34" charset="0"/>
                <a:ea typeface="ＭＳ Ｐゴシック" panose="020B0600070205080204" pitchFamily="34" charset="-128"/>
              </a:rPr>
              <a:t> wird erstellt und an das  Unternehmen angepasst.</a:t>
            </a:r>
          </a:p>
          <a:p>
            <a:pPr marL="285750" marR="0" lvl="0" indent="-285750" algn="l" defTabSz="914400" rtl="0" eaLnBrk="0" fontAlgn="base" latinLnBrk="0" hangingPunct="0">
              <a:lnSpc>
                <a:spcPct val="100000"/>
              </a:lnSpc>
              <a:spcBef>
                <a:spcPct val="0"/>
              </a:spcBef>
              <a:spcAft>
                <a:spcPct val="0"/>
              </a:spcAft>
              <a:buClrTx/>
              <a:buSzPct val="70000"/>
              <a:buFont typeface="Wingdings" panose="05000000000000000000" pitchFamily="2" charset="2"/>
              <a:buChar char="¨"/>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R="0" lvl="0" algn="l" defTabSz="914400" rtl="0" eaLnBrk="0" fontAlgn="base" latinLnBrk="0" hangingPunct="0">
              <a:lnSpc>
                <a:spcPct val="100000"/>
              </a:lnSpc>
              <a:spcBef>
                <a:spcPct val="0"/>
              </a:spcBef>
              <a:spcAft>
                <a:spcPct val="0"/>
              </a:spcAft>
              <a:buClrTx/>
              <a:buSzPct val="70000"/>
              <a:tabLst/>
              <a:defRPr/>
            </a:pP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15" name="Grafik 14" descr="Klemmbrett teilweise angekreuzt mit einfarbiger Füllung">
            <a:extLst>
              <a:ext uri="{FF2B5EF4-FFF2-40B4-BE49-F238E27FC236}">
                <a16:creationId xmlns:a16="http://schemas.microsoft.com/office/drawing/2014/main" id="{7D526A2E-D9FC-80DC-1396-3A39EA7583B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793880">
            <a:off x="10780760" y="3795610"/>
            <a:ext cx="823600" cy="823600"/>
          </a:xfrm>
          <a:prstGeom prst="rect">
            <a:avLst/>
          </a:prstGeom>
        </p:spPr>
      </p:pic>
    </p:spTree>
    <p:extLst>
      <p:ext uri="{BB962C8B-B14F-4D97-AF65-F5344CB8AC3E}">
        <p14:creationId xmlns:p14="http://schemas.microsoft.com/office/powerpoint/2010/main" val="69340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Handlungshilfe „Klimamanagement“</a:t>
            </a:r>
          </a:p>
        </p:txBody>
      </p:sp>
      <p:sp>
        <p:nvSpPr>
          <p:cNvPr id="9" name="Inhaltsplatzhalter 8"/>
          <p:cNvSpPr>
            <a:spLocks noGrp="1"/>
          </p:cNvSpPr>
          <p:nvPr>
            <p:ph idx="1"/>
          </p:nvPr>
        </p:nvSpPr>
        <p:spPr>
          <a:xfrm>
            <a:off x="551384" y="1916832"/>
            <a:ext cx="5271532" cy="4697413"/>
          </a:xfrm>
        </p:spPr>
        <p:txBody>
          <a:bodyPr/>
          <a:lstStyle/>
          <a:p>
            <a:pPr marL="0" indent="0">
              <a:buNone/>
            </a:pPr>
            <a:r>
              <a:rPr lang="de-DE" dirty="0"/>
              <a:t>Die Handlungshilfe richtet sich vorrangig an kleinere und mittlere Unternehmen (KMU)</a:t>
            </a:r>
            <a:r>
              <a:rPr lang="de-DE" sz="1200" dirty="0"/>
              <a:t>, die auf dem Weg vom betrieblichen Klimaschutz zum Klimamanagement sind. </a:t>
            </a:r>
            <a:endParaRPr lang="de-DE" dirty="0"/>
          </a:p>
          <a:p>
            <a:pPr marL="0" indent="0">
              <a:buNone/>
            </a:pPr>
            <a:r>
              <a:rPr lang="de-DE" dirty="0"/>
              <a:t>Die Handlungshilfe beginnt dabei mit Fragen, die vorab geklärt werden sollten:</a:t>
            </a:r>
          </a:p>
          <a:p>
            <a:r>
              <a:rPr lang="de-DE" dirty="0"/>
              <a:t>Welche Vorteile hat betrieblicher Klimaschutz für Ihr Unternehmen?</a:t>
            </a:r>
          </a:p>
          <a:p>
            <a:r>
              <a:rPr lang="de-DE" dirty="0"/>
              <a:t>Warum sollte das Thema Klimamanagement im Rahmen eines betrieblichen Klimaschutzes verfolgt werden? </a:t>
            </a:r>
          </a:p>
          <a:p>
            <a:pPr marL="0" indent="0">
              <a:buNone/>
            </a:pPr>
            <a:r>
              <a:rPr lang="de-DE" dirty="0"/>
              <a:t>Die Handlungshilfe knüpft damit an die </a:t>
            </a:r>
            <a:r>
              <a:rPr lang="de-DE" dirty="0">
                <a:hlinkClick r:id="rId3"/>
              </a:rPr>
              <a:t>Handlungshilfe „Klimastrategie“ </a:t>
            </a:r>
            <a:r>
              <a:rPr lang="de-DE" dirty="0"/>
              <a:t>an, in der Sie Hilfestellungen zur Erstellung Ihrer Klimastrategie auf Basis einer Klimabilanz erhalten. </a:t>
            </a:r>
          </a:p>
          <a:p>
            <a:pPr marL="0" indent="0">
              <a:buNone/>
            </a:pPr>
            <a:r>
              <a:rPr lang="de-DE" dirty="0"/>
              <a:t>Nun möchten wir Sie durch den Prozess begleiten Ihre Klimastrategie umzusetzen und ein Klimamanagement einzuführen – mit Maßnahmen zur kontinuierlichen Reduktion Ihrer Emissionen. Dabei müssen Sie sicher nicht von vorne beginnen, Sie können auf bestehenden Strukturen aufbauen und bereits gesammelte Erfahrungen einbringen. </a:t>
            </a:r>
          </a:p>
        </p:txBody>
      </p:sp>
      <p:sp>
        <p:nvSpPr>
          <p:cNvPr id="5" name="Foliennummernplatzhalter 4"/>
          <p:cNvSpPr>
            <a:spLocks noGrp="1"/>
          </p:cNvSpPr>
          <p:nvPr>
            <p:ph type="sldNum" sz="quarter" idx="4"/>
          </p:nvPr>
        </p:nvSpPr>
        <p:spPr/>
        <p:txBody>
          <a:bodyPr/>
          <a:lstStyle/>
          <a:p>
            <a:fld id="{894680D0-7A83-433A-9719-C4143F27F647}" type="slidenum">
              <a:rPr lang="de-DE" smtClean="0"/>
              <a:pPr/>
              <a:t>2</a:t>
            </a:fld>
            <a:endParaRPr lang="de-DE" dirty="0"/>
          </a:p>
        </p:txBody>
      </p:sp>
      <p:sp>
        <p:nvSpPr>
          <p:cNvPr id="7" name="Inhaltsplatzhalter 6"/>
          <p:cNvSpPr>
            <a:spLocks noGrp="1"/>
          </p:cNvSpPr>
          <p:nvPr>
            <p:ph idx="4294967295"/>
          </p:nvPr>
        </p:nvSpPr>
        <p:spPr>
          <a:xfrm>
            <a:off x="6272350" y="1982194"/>
            <a:ext cx="5535650" cy="1497013"/>
          </a:xfrm>
        </p:spPr>
        <p:txBody>
          <a:bodyPr/>
          <a:lstStyle/>
          <a:p>
            <a:pPr marL="0" indent="0">
              <a:buFontTx/>
              <a:buNone/>
            </a:pPr>
            <a:r>
              <a:rPr lang="de-DE" kern="0" dirty="0"/>
              <a:t>Im Rahmen des </a:t>
            </a:r>
            <a:r>
              <a:rPr lang="de-DE" b="1" kern="0" dirty="0"/>
              <a:t>Umwelt- und Klimapakts Bayern </a:t>
            </a:r>
            <a:r>
              <a:rPr lang="de-DE" kern="0" dirty="0"/>
              <a:t>entwickelten das </a:t>
            </a:r>
            <a:r>
              <a:rPr lang="de-DE" b="1" kern="0" dirty="0"/>
              <a:t>Infozentrum UmweltWirtschaft</a:t>
            </a:r>
            <a:r>
              <a:rPr lang="de-DE" kern="0" dirty="0"/>
              <a:t> (IZU) am Landesamt für Umwelt und die B.A.U.M. Consult GmbH München diese Handlungshilfe. Um den Praxisbezug zu gewährleisten wurden die Methoden und Inhalte mit Pilotunternehmen aus verschiedenen Branchen in einem</a:t>
            </a:r>
            <a:r>
              <a:rPr lang="de-DE" b="1" kern="0" dirty="0"/>
              <a:t> nutzerzentrierten Prozess </a:t>
            </a:r>
            <a:r>
              <a:rPr lang="de-DE" kern="0" dirty="0"/>
              <a:t>mit Interviews und Workshops entwickelt. </a:t>
            </a:r>
          </a:p>
          <a:p>
            <a:pPr marL="0" indent="0">
              <a:buFontTx/>
              <a:buNone/>
            </a:pPr>
            <a:endParaRPr lang="de-DE" u="sng" dirty="0"/>
          </a:p>
          <a:p>
            <a:pPr marL="0" indent="0">
              <a:buNone/>
            </a:pPr>
            <a:r>
              <a:rPr lang="de-DE" dirty="0"/>
              <a:t>.  </a:t>
            </a:r>
          </a:p>
        </p:txBody>
      </p:sp>
      <p:sp>
        <p:nvSpPr>
          <p:cNvPr id="11" name="Rechteck 10"/>
          <p:cNvSpPr/>
          <p:nvPr/>
        </p:nvSpPr>
        <p:spPr bwMode="auto">
          <a:xfrm>
            <a:off x="551384" y="1618757"/>
            <a:ext cx="5271532"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An wen richtet sich die Handlungshilfe?</a:t>
            </a:r>
          </a:p>
        </p:txBody>
      </p:sp>
      <p:sp>
        <p:nvSpPr>
          <p:cNvPr id="13" name="Rechteck 12"/>
          <p:cNvSpPr/>
          <p:nvPr/>
        </p:nvSpPr>
        <p:spPr bwMode="auto">
          <a:xfrm>
            <a:off x="6251514" y="1617146"/>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Wie ist die Handlungshilfe entstanden</a:t>
            </a:r>
          </a:p>
        </p:txBody>
      </p:sp>
      <p:sp>
        <p:nvSpPr>
          <p:cNvPr id="3" name="Rechteck 2">
            <a:extLst>
              <a:ext uri="{FF2B5EF4-FFF2-40B4-BE49-F238E27FC236}">
                <a16:creationId xmlns:a16="http://schemas.microsoft.com/office/drawing/2014/main" id="{B347D301-8E64-E3B1-D159-C831B5019E48}"/>
              </a:ext>
            </a:extLst>
          </p:cNvPr>
          <p:cNvSpPr/>
          <p:nvPr/>
        </p:nvSpPr>
        <p:spPr bwMode="auto">
          <a:xfrm>
            <a:off x="6251514" y="3356992"/>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de-DE" sz="1400" b="1" dirty="0">
                <a:solidFill>
                  <a:schemeClr val="bg1"/>
                </a:solidFill>
              </a:rPr>
              <a:t>Wie ist die Handlungshilfe aufgebaut?</a:t>
            </a:r>
          </a:p>
        </p:txBody>
      </p:sp>
      <p:sp>
        <p:nvSpPr>
          <p:cNvPr id="6" name="Inhaltsplatzhalter 6">
            <a:extLst>
              <a:ext uri="{FF2B5EF4-FFF2-40B4-BE49-F238E27FC236}">
                <a16:creationId xmlns:a16="http://schemas.microsoft.com/office/drawing/2014/main" id="{F7A97623-A8E9-E3F0-4517-2BB7F6A887A0}"/>
              </a:ext>
            </a:extLst>
          </p:cNvPr>
          <p:cNvSpPr txBox="1">
            <a:spLocks/>
          </p:cNvSpPr>
          <p:nvPr/>
        </p:nvSpPr>
        <p:spPr bwMode="auto">
          <a:xfrm>
            <a:off x="6275253" y="3714687"/>
            <a:ext cx="5556485" cy="235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spcBef>
                <a:spcPts val="600"/>
              </a:spcBef>
              <a:buFontTx/>
              <a:buNone/>
            </a:pPr>
            <a:r>
              <a:rPr lang="de-DE" kern="0" dirty="0"/>
              <a:t>Die Handlungshilfe ist modular aufbaut. Die Module bauen aufeinander auf, können aber je nach Vorkenntnissen auch nur ausschnittweise genutzt werden.</a:t>
            </a:r>
          </a:p>
          <a:p>
            <a:pPr marL="0" indent="0">
              <a:spcBef>
                <a:spcPts val="600"/>
              </a:spcBef>
              <a:buFontTx/>
              <a:buNone/>
            </a:pPr>
            <a:r>
              <a:rPr lang="de-DE" b="1" kern="0" dirty="0"/>
              <a:t>Folgende Module werden behandelt, in Anlehnung an den Managementzyklus:</a:t>
            </a:r>
          </a:p>
          <a:p>
            <a:pPr marL="0" indent="0">
              <a:buFontTx/>
              <a:buNone/>
            </a:pPr>
            <a:endParaRPr lang="de-DE" b="1" kern="0" dirty="0"/>
          </a:p>
          <a:p>
            <a:pPr marL="0" indent="0">
              <a:buFontTx/>
              <a:buNone/>
            </a:pPr>
            <a:endParaRPr lang="de-DE" b="1" kern="0" dirty="0"/>
          </a:p>
          <a:p>
            <a:pPr marL="0" indent="0">
              <a:buFontTx/>
              <a:buNone/>
            </a:pPr>
            <a:endParaRPr lang="de-DE" b="1" kern="0" dirty="0"/>
          </a:p>
          <a:p>
            <a:pPr marL="0" indent="0">
              <a:buFontTx/>
              <a:buNone/>
            </a:pPr>
            <a:endParaRPr lang="de-DE" kern="0" dirty="0"/>
          </a:p>
        </p:txBody>
      </p:sp>
      <p:sp>
        <p:nvSpPr>
          <p:cNvPr id="8" name="Ellipse 7">
            <a:extLst>
              <a:ext uri="{FF2B5EF4-FFF2-40B4-BE49-F238E27FC236}">
                <a16:creationId xmlns:a16="http://schemas.microsoft.com/office/drawing/2014/main" id="{D83DDEBB-698F-6990-529D-07C746328DBB}"/>
              </a:ext>
            </a:extLst>
          </p:cNvPr>
          <p:cNvSpPr/>
          <p:nvPr/>
        </p:nvSpPr>
        <p:spPr bwMode="auto">
          <a:xfrm>
            <a:off x="6218350" y="4696320"/>
            <a:ext cx="360000" cy="360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FF0000"/>
              </a:solidFill>
              <a:effectLst/>
              <a:latin typeface="Arial" charset="0"/>
              <a:ea typeface="ＭＳ Ｐゴシック" charset="-128"/>
            </a:endParaRPr>
          </a:p>
        </p:txBody>
      </p:sp>
      <p:sp>
        <p:nvSpPr>
          <p:cNvPr id="31" name="Sprechblase: rechteckig mit abgerundeten Ecken 30">
            <a:extLst>
              <a:ext uri="{FF2B5EF4-FFF2-40B4-BE49-F238E27FC236}">
                <a16:creationId xmlns:a16="http://schemas.microsoft.com/office/drawing/2014/main" id="{067733A3-89AF-2106-F547-D08EFE613448}"/>
              </a:ext>
            </a:extLst>
          </p:cNvPr>
          <p:cNvSpPr/>
          <p:nvPr/>
        </p:nvSpPr>
        <p:spPr>
          <a:xfrm>
            <a:off x="4816683" y="5491267"/>
            <a:ext cx="1279317" cy="1194056"/>
          </a:xfrm>
          <a:prstGeom prst="wedgeRoundRectCallout">
            <a:avLst>
              <a:gd name="adj1" fmla="val 46511"/>
              <a:gd name="adj2" fmla="val -8961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In welchem Modul Sie sich befinden, erkennen Sie über die Kopfleiste.  </a:t>
            </a:r>
          </a:p>
        </p:txBody>
      </p:sp>
      <p:sp>
        <p:nvSpPr>
          <p:cNvPr id="23" name="Ellipse 22">
            <a:extLst>
              <a:ext uri="{FF2B5EF4-FFF2-40B4-BE49-F238E27FC236}">
                <a16:creationId xmlns:a16="http://schemas.microsoft.com/office/drawing/2014/main" id="{77143717-5202-F04B-65FC-8FF64416F5E0}"/>
              </a:ext>
            </a:extLst>
          </p:cNvPr>
          <p:cNvSpPr/>
          <p:nvPr/>
        </p:nvSpPr>
        <p:spPr bwMode="auto">
          <a:xfrm>
            <a:off x="6218350" y="5111253"/>
            <a:ext cx="360000" cy="360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FF0000"/>
              </a:solidFill>
              <a:effectLst/>
              <a:latin typeface="Arial" charset="0"/>
              <a:ea typeface="ＭＳ Ｐゴシック" charset="-128"/>
            </a:endParaRPr>
          </a:p>
        </p:txBody>
      </p:sp>
      <p:sp>
        <p:nvSpPr>
          <p:cNvPr id="24" name="Textfeld 23">
            <a:extLst>
              <a:ext uri="{FF2B5EF4-FFF2-40B4-BE49-F238E27FC236}">
                <a16:creationId xmlns:a16="http://schemas.microsoft.com/office/drawing/2014/main" id="{7683226A-07A8-A79C-F4F8-4E5F4CE0E5FC}"/>
              </a:ext>
            </a:extLst>
          </p:cNvPr>
          <p:cNvSpPr txBox="1"/>
          <p:nvPr/>
        </p:nvSpPr>
        <p:spPr>
          <a:xfrm>
            <a:off x="6745551" y="5130437"/>
            <a:ext cx="3274999" cy="276999"/>
          </a:xfrm>
          <a:prstGeom prst="rect">
            <a:avLst/>
          </a:prstGeom>
          <a:noFill/>
        </p:spPr>
        <p:txBody>
          <a:bodyPr wrap="square" rtlCol="0">
            <a:spAutoFit/>
          </a:bodyPr>
          <a:lstStyle/>
          <a:p>
            <a:pPr algn="l"/>
            <a:r>
              <a:rPr lang="de-DE" sz="1200" dirty="0"/>
              <a:t>Do: Maßnahmen durchführen.</a:t>
            </a:r>
          </a:p>
        </p:txBody>
      </p:sp>
      <p:sp>
        <p:nvSpPr>
          <p:cNvPr id="25" name="Ellipse 24">
            <a:extLst>
              <a:ext uri="{FF2B5EF4-FFF2-40B4-BE49-F238E27FC236}">
                <a16:creationId xmlns:a16="http://schemas.microsoft.com/office/drawing/2014/main" id="{938D55B4-4FAE-559B-1514-3BE022462EE3}"/>
              </a:ext>
            </a:extLst>
          </p:cNvPr>
          <p:cNvSpPr/>
          <p:nvPr/>
        </p:nvSpPr>
        <p:spPr bwMode="auto">
          <a:xfrm>
            <a:off x="6219807" y="5522250"/>
            <a:ext cx="360000" cy="360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FF0000"/>
              </a:solidFill>
              <a:effectLst/>
              <a:latin typeface="Arial" charset="0"/>
              <a:ea typeface="ＭＳ Ｐゴシック" charset="-128"/>
            </a:endParaRPr>
          </a:p>
        </p:txBody>
      </p:sp>
      <p:sp>
        <p:nvSpPr>
          <p:cNvPr id="26" name="Textfeld 25">
            <a:extLst>
              <a:ext uri="{FF2B5EF4-FFF2-40B4-BE49-F238E27FC236}">
                <a16:creationId xmlns:a16="http://schemas.microsoft.com/office/drawing/2014/main" id="{25DB9060-EBE2-E833-6D31-9F535FB19AFC}"/>
              </a:ext>
            </a:extLst>
          </p:cNvPr>
          <p:cNvSpPr txBox="1"/>
          <p:nvPr/>
        </p:nvSpPr>
        <p:spPr>
          <a:xfrm>
            <a:off x="6747008" y="5541434"/>
            <a:ext cx="3274999" cy="276999"/>
          </a:xfrm>
          <a:prstGeom prst="rect">
            <a:avLst/>
          </a:prstGeom>
          <a:noFill/>
        </p:spPr>
        <p:txBody>
          <a:bodyPr wrap="square" rtlCol="0">
            <a:spAutoFit/>
          </a:bodyPr>
          <a:lstStyle/>
          <a:p>
            <a:pPr algn="l"/>
            <a:r>
              <a:rPr lang="de-DE" sz="1200" dirty="0"/>
              <a:t>Check: Maßnahmen evaluieren.</a:t>
            </a:r>
          </a:p>
        </p:txBody>
      </p:sp>
      <p:sp>
        <p:nvSpPr>
          <p:cNvPr id="29" name="Ellipse 28">
            <a:extLst>
              <a:ext uri="{FF2B5EF4-FFF2-40B4-BE49-F238E27FC236}">
                <a16:creationId xmlns:a16="http://schemas.microsoft.com/office/drawing/2014/main" id="{4E47CC44-7C41-1B1A-C6FB-BD1B975F7C2B}"/>
              </a:ext>
            </a:extLst>
          </p:cNvPr>
          <p:cNvSpPr/>
          <p:nvPr/>
        </p:nvSpPr>
        <p:spPr bwMode="auto">
          <a:xfrm>
            <a:off x="6218350" y="5949320"/>
            <a:ext cx="360000" cy="360000"/>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FF0000"/>
              </a:solidFill>
              <a:effectLst/>
              <a:latin typeface="Arial" charset="0"/>
              <a:ea typeface="ＭＳ Ｐゴシック" charset="-128"/>
            </a:endParaRPr>
          </a:p>
        </p:txBody>
      </p:sp>
      <p:sp>
        <p:nvSpPr>
          <p:cNvPr id="30" name="Textfeld 29">
            <a:extLst>
              <a:ext uri="{FF2B5EF4-FFF2-40B4-BE49-F238E27FC236}">
                <a16:creationId xmlns:a16="http://schemas.microsoft.com/office/drawing/2014/main" id="{FDD977C2-5BAD-10E5-D4C5-7C18B321BDAB}"/>
              </a:ext>
            </a:extLst>
          </p:cNvPr>
          <p:cNvSpPr txBox="1"/>
          <p:nvPr/>
        </p:nvSpPr>
        <p:spPr>
          <a:xfrm>
            <a:off x="6745551" y="5968504"/>
            <a:ext cx="3274999" cy="276999"/>
          </a:xfrm>
          <a:prstGeom prst="rect">
            <a:avLst/>
          </a:prstGeom>
          <a:noFill/>
        </p:spPr>
        <p:txBody>
          <a:bodyPr wrap="square" rtlCol="0">
            <a:spAutoFit/>
          </a:bodyPr>
          <a:lstStyle/>
          <a:p>
            <a:pPr algn="l"/>
            <a:r>
              <a:rPr lang="de-DE" sz="1200" dirty="0"/>
              <a:t>Act: über Maßnahmen berichten.</a:t>
            </a:r>
          </a:p>
        </p:txBody>
      </p:sp>
      <p:pic>
        <p:nvPicPr>
          <p:cNvPr id="32" name="Grafik 31" descr="Teleskop mit einfarbiger Füllung">
            <a:extLst>
              <a:ext uri="{FF2B5EF4-FFF2-40B4-BE49-F238E27FC236}">
                <a16:creationId xmlns:a16="http://schemas.microsoft.com/office/drawing/2014/main" id="{4376475B-42B7-BC02-1BC9-38A6534CA7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2350" y="4769441"/>
            <a:ext cx="252000" cy="252000"/>
          </a:xfrm>
          <a:prstGeom prst="rect">
            <a:avLst/>
          </a:prstGeom>
        </p:spPr>
      </p:pic>
      <p:pic>
        <p:nvPicPr>
          <p:cNvPr id="33" name="Grafik 32" descr="Glühbirne und Zahnrad mit einfarbiger Füllung">
            <a:extLst>
              <a:ext uri="{FF2B5EF4-FFF2-40B4-BE49-F238E27FC236}">
                <a16:creationId xmlns:a16="http://schemas.microsoft.com/office/drawing/2014/main" id="{1F4638EE-7712-4BC8-A8C3-FEC2A282428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2350" y="6005241"/>
            <a:ext cx="252000" cy="252000"/>
          </a:xfrm>
          <a:prstGeom prst="rect">
            <a:avLst/>
          </a:prstGeom>
        </p:spPr>
      </p:pic>
      <p:pic>
        <p:nvPicPr>
          <p:cNvPr id="34" name="Grafik 33" descr="Zahnräder mit einfarbiger Füllung">
            <a:extLst>
              <a:ext uri="{FF2B5EF4-FFF2-40B4-BE49-F238E27FC236}">
                <a16:creationId xmlns:a16="http://schemas.microsoft.com/office/drawing/2014/main" id="{E173BC20-F8A2-D502-80CE-71BC9777D1E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2350" y="5181678"/>
            <a:ext cx="252000" cy="252000"/>
          </a:xfrm>
          <a:prstGeom prst="rect">
            <a:avLst/>
          </a:prstGeom>
        </p:spPr>
      </p:pic>
      <p:pic>
        <p:nvPicPr>
          <p:cNvPr id="35" name="Grafik 34" descr="Abzeichen Tick1 mit einfarbiger Füllung">
            <a:extLst>
              <a:ext uri="{FF2B5EF4-FFF2-40B4-BE49-F238E27FC236}">
                <a16:creationId xmlns:a16="http://schemas.microsoft.com/office/drawing/2014/main" id="{711FE13E-344C-9C71-2F64-DA5FD8E5656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2350" y="5571633"/>
            <a:ext cx="252000" cy="252000"/>
          </a:xfrm>
          <a:prstGeom prst="rect">
            <a:avLst/>
          </a:prstGeom>
        </p:spPr>
      </p:pic>
      <p:sp>
        <p:nvSpPr>
          <p:cNvPr id="36" name="Textfeld 35">
            <a:extLst>
              <a:ext uri="{FF2B5EF4-FFF2-40B4-BE49-F238E27FC236}">
                <a16:creationId xmlns:a16="http://schemas.microsoft.com/office/drawing/2014/main" id="{674699A5-E911-D73C-EA36-920642E3F14B}"/>
              </a:ext>
            </a:extLst>
          </p:cNvPr>
          <p:cNvSpPr txBox="1"/>
          <p:nvPr/>
        </p:nvSpPr>
        <p:spPr>
          <a:xfrm>
            <a:off x="6745550" y="4737820"/>
            <a:ext cx="5062450" cy="276999"/>
          </a:xfrm>
          <a:prstGeom prst="rect">
            <a:avLst/>
          </a:prstGeom>
          <a:noFill/>
        </p:spPr>
        <p:txBody>
          <a:bodyPr wrap="square" rtlCol="0">
            <a:spAutoFit/>
          </a:bodyPr>
          <a:lstStyle/>
          <a:p>
            <a:pPr algn="l"/>
            <a:r>
              <a:rPr lang="de-DE" sz="1200" dirty="0"/>
              <a:t>Plan: Sich eine Übersicht verschaffen und Maßnahmen planen.</a:t>
            </a:r>
          </a:p>
        </p:txBody>
      </p:sp>
      <p:sp>
        <p:nvSpPr>
          <p:cNvPr id="10" name="Sprechblase: rechteckig mit abgerundeten Ecken 9">
            <a:extLst>
              <a:ext uri="{FF2B5EF4-FFF2-40B4-BE49-F238E27FC236}">
                <a16:creationId xmlns:a16="http://schemas.microsoft.com/office/drawing/2014/main" id="{BABF9A08-6684-B3A4-7C7D-0C55C1E7321F}"/>
              </a:ext>
            </a:extLst>
          </p:cNvPr>
          <p:cNvSpPr/>
          <p:nvPr/>
        </p:nvSpPr>
        <p:spPr>
          <a:xfrm>
            <a:off x="551384" y="5571633"/>
            <a:ext cx="4027228" cy="932389"/>
          </a:xfrm>
          <a:prstGeom prst="wedgeRoundRectCallout">
            <a:avLst>
              <a:gd name="adj1" fmla="val 36830"/>
              <a:gd name="adj2" fmla="val -6026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Die Einführung eines Klimamanagements ist nicht immer geradlinig. Auf dieser </a:t>
            </a:r>
            <a:r>
              <a:rPr lang="de-DE" sz="1200" kern="0" dirty="0">
                <a:solidFill>
                  <a:schemeClr val="tx1"/>
                </a:solidFill>
                <a:hlinkClick r:id="rId12" action="ppaction://hlinksldjump"/>
              </a:rPr>
              <a:t>Folie</a:t>
            </a:r>
            <a:r>
              <a:rPr lang="de-DE" sz="1200" kern="0" dirty="0">
                <a:solidFill>
                  <a:schemeClr val="tx1"/>
                </a:solidFill>
              </a:rPr>
              <a:t> können Sie verorten, wo Sie stehen und wo Sie jetzt am besten ansetzen, um Ihr Klimamanagement erfolgreich zu etablieren. </a:t>
            </a:r>
            <a:endParaRPr lang="de-DE" sz="1200" kern="0" dirty="0">
              <a:solidFill>
                <a:schemeClr val="tx1"/>
              </a:solidFill>
              <a:highlight>
                <a:srgbClr val="FFFF00"/>
              </a:highlight>
            </a:endParaRPr>
          </a:p>
        </p:txBody>
      </p:sp>
      <p:sp>
        <p:nvSpPr>
          <p:cNvPr id="12" name="Sprechblase: rechteckig mit abgerundeten Ecken 11">
            <a:extLst>
              <a:ext uri="{FF2B5EF4-FFF2-40B4-BE49-F238E27FC236}">
                <a16:creationId xmlns:a16="http://schemas.microsoft.com/office/drawing/2014/main" id="{E36F331F-EAD7-163B-29B1-EA029D325277}"/>
              </a:ext>
            </a:extLst>
          </p:cNvPr>
          <p:cNvSpPr/>
          <p:nvPr/>
        </p:nvSpPr>
        <p:spPr>
          <a:xfrm>
            <a:off x="6888088" y="958640"/>
            <a:ext cx="4919912" cy="592077"/>
          </a:xfrm>
          <a:prstGeom prst="wedgeRoundRectCallout">
            <a:avLst>
              <a:gd name="adj1" fmla="val -54437"/>
              <a:gd name="adj2" fmla="val 2706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stehen noch ganz am Anfang? Schauen Sie in die IZU-Handlungshilfe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13"/>
              </a:rPr>
              <a:t>„Klimamanagement für Einsteiger“.</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4" name="Fußzeilenplatzhalter 3">
            <a:extLst>
              <a:ext uri="{FF2B5EF4-FFF2-40B4-BE49-F238E27FC236}">
                <a16:creationId xmlns:a16="http://schemas.microsoft.com/office/drawing/2014/main" id="{85DE63CA-FEED-BE47-7665-5D5C06DCBEA0}"/>
              </a:ext>
            </a:extLst>
          </p:cNvPr>
          <p:cNvSpPr>
            <a:spLocks noGrp="1"/>
          </p:cNvSpPr>
          <p:nvPr>
            <p:ph type="ftr" sz="quarter" idx="10"/>
          </p:nvPr>
        </p:nvSpPr>
        <p:spPr>
          <a:xfrm>
            <a:off x="5413289" y="6477000"/>
            <a:ext cx="6394711" cy="279400"/>
          </a:xfrm>
        </p:spPr>
        <p:txBody>
          <a:bodyPr lIns="0" rIns="0"/>
          <a:lstStyle>
            <a:lvl1pPr>
              <a:defRPr b="1"/>
            </a:lvl1pPr>
          </a:lstStyle>
          <a:p>
            <a:r>
              <a:rPr lang="de-DE" dirty="0"/>
              <a:t>Handlungshilfe Klimamanagement | © LfU | IZU Infozentrum UmweltWirtschaft | 2023</a:t>
            </a:r>
          </a:p>
        </p:txBody>
      </p:sp>
      <p:pic>
        <p:nvPicPr>
          <p:cNvPr id="4" name="Grafik 3" descr="Gruppenbrainstorming mit einfarbiger Füllung">
            <a:extLst>
              <a:ext uri="{FF2B5EF4-FFF2-40B4-BE49-F238E27FC236}">
                <a16:creationId xmlns:a16="http://schemas.microsoft.com/office/drawing/2014/main" id="{C2CDF895-F9F8-51CA-AEEB-A1535098AD9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88873" y="5828341"/>
            <a:ext cx="520451" cy="520451"/>
          </a:xfrm>
          <a:prstGeom prst="rect">
            <a:avLst/>
          </a:prstGeom>
        </p:spPr>
      </p:pic>
      <p:sp>
        <p:nvSpPr>
          <p:cNvPr id="15" name="Sprechblase: rechteckig mit abgerundeten Ecken 14">
            <a:extLst>
              <a:ext uri="{FF2B5EF4-FFF2-40B4-BE49-F238E27FC236}">
                <a16:creationId xmlns:a16="http://schemas.microsoft.com/office/drawing/2014/main" id="{BA69F736-5A3B-9FE0-B187-C2EF496029BD}"/>
              </a:ext>
            </a:extLst>
          </p:cNvPr>
          <p:cNvSpPr/>
          <p:nvPr/>
        </p:nvSpPr>
        <p:spPr>
          <a:xfrm>
            <a:off x="9623932" y="5085184"/>
            <a:ext cx="2207806" cy="633259"/>
          </a:xfrm>
          <a:prstGeom prst="wedgeRoundRectCallout">
            <a:avLst>
              <a:gd name="adj1" fmla="val -6456"/>
              <a:gd name="adj2" fmla="val 9537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Methoden zur Anwendung in Ihrem Unternehmen werden hiermit gekennzeichnet.</a:t>
            </a:r>
          </a:p>
        </p:txBody>
      </p:sp>
    </p:spTree>
    <p:extLst>
      <p:ext uri="{BB962C8B-B14F-4D97-AF65-F5344CB8AC3E}">
        <p14:creationId xmlns:p14="http://schemas.microsoft.com/office/powerpoint/2010/main" val="419431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B8C8-4C69-D94A-6B1A-E9D52B83C532}"/>
              </a:ext>
            </a:extLst>
          </p:cNvPr>
          <p:cNvSpPr>
            <a:spLocks noGrp="1"/>
          </p:cNvSpPr>
          <p:nvPr>
            <p:ph type="title"/>
          </p:nvPr>
        </p:nvSpPr>
        <p:spPr/>
        <p:txBody>
          <a:bodyPr/>
          <a:lstStyle/>
          <a:p>
            <a:r>
              <a:rPr lang="de-DE" dirty="0"/>
              <a:t>Vorlage Maßnahmenplan</a:t>
            </a:r>
            <a:endParaRPr lang="de-DE" dirty="0">
              <a:solidFill>
                <a:srgbClr val="FF0000"/>
              </a:solidFill>
            </a:endParaRPr>
          </a:p>
        </p:txBody>
      </p:sp>
      <p:sp>
        <p:nvSpPr>
          <p:cNvPr id="4" name="Fußzeilenplatzhalter 3">
            <a:extLst>
              <a:ext uri="{FF2B5EF4-FFF2-40B4-BE49-F238E27FC236}">
                <a16:creationId xmlns:a16="http://schemas.microsoft.com/office/drawing/2014/main" id="{D11BC0EF-AA3A-BDFA-CCD6-D0D7A68ECCC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A72E3A8-E5F6-5141-17D1-79CFD605EE0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4135395879"/>
              </p:ext>
            </p:extLst>
          </p:nvPr>
        </p:nvGraphicFramePr>
        <p:xfrm>
          <a:off x="550863" y="1556793"/>
          <a:ext cx="11256613" cy="4586603"/>
        </p:xfrm>
        <a:graphic>
          <a:graphicData uri="http://schemas.openxmlformats.org/drawingml/2006/table">
            <a:tbl>
              <a:tblPr/>
              <a:tblGrid>
                <a:gridCol w="336424">
                  <a:extLst>
                    <a:ext uri="{9D8B030D-6E8A-4147-A177-3AD203B41FA5}">
                      <a16:colId xmlns:a16="http://schemas.microsoft.com/office/drawing/2014/main" val="1224146119"/>
                    </a:ext>
                  </a:extLst>
                </a:gridCol>
                <a:gridCol w="580040">
                  <a:extLst>
                    <a:ext uri="{9D8B030D-6E8A-4147-A177-3AD203B41FA5}">
                      <a16:colId xmlns:a16="http://schemas.microsoft.com/office/drawing/2014/main" val="3908426492"/>
                    </a:ext>
                  </a:extLst>
                </a:gridCol>
                <a:gridCol w="1100281">
                  <a:extLst>
                    <a:ext uri="{9D8B030D-6E8A-4147-A177-3AD203B41FA5}">
                      <a16:colId xmlns:a16="http://schemas.microsoft.com/office/drawing/2014/main" val="3937633103"/>
                    </a:ext>
                  </a:extLst>
                </a:gridCol>
                <a:gridCol w="1152128">
                  <a:extLst>
                    <a:ext uri="{9D8B030D-6E8A-4147-A177-3AD203B41FA5}">
                      <a16:colId xmlns:a16="http://schemas.microsoft.com/office/drawing/2014/main" val="1531154828"/>
                    </a:ext>
                  </a:extLst>
                </a:gridCol>
                <a:gridCol w="1368152">
                  <a:extLst>
                    <a:ext uri="{9D8B030D-6E8A-4147-A177-3AD203B41FA5}">
                      <a16:colId xmlns:a16="http://schemas.microsoft.com/office/drawing/2014/main" val="389697269"/>
                    </a:ext>
                  </a:extLst>
                </a:gridCol>
                <a:gridCol w="1151203">
                  <a:extLst>
                    <a:ext uri="{9D8B030D-6E8A-4147-A177-3AD203B41FA5}">
                      <a16:colId xmlns:a16="http://schemas.microsoft.com/office/drawing/2014/main" val="4094235826"/>
                    </a:ext>
                  </a:extLst>
                </a:gridCol>
                <a:gridCol w="1113677">
                  <a:extLst>
                    <a:ext uri="{9D8B030D-6E8A-4147-A177-3AD203B41FA5}">
                      <a16:colId xmlns:a16="http://schemas.microsoft.com/office/drawing/2014/main" val="2596697982"/>
                    </a:ext>
                  </a:extLst>
                </a:gridCol>
                <a:gridCol w="1263512">
                  <a:extLst>
                    <a:ext uri="{9D8B030D-6E8A-4147-A177-3AD203B41FA5}">
                      <a16:colId xmlns:a16="http://schemas.microsoft.com/office/drawing/2014/main" val="1091881350"/>
                    </a:ext>
                  </a:extLst>
                </a:gridCol>
                <a:gridCol w="963842">
                  <a:extLst>
                    <a:ext uri="{9D8B030D-6E8A-4147-A177-3AD203B41FA5}">
                      <a16:colId xmlns:a16="http://schemas.microsoft.com/office/drawing/2014/main" val="1661195225"/>
                    </a:ext>
                  </a:extLst>
                </a:gridCol>
                <a:gridCol w="1196398">
                  <a:extLst>
                    <a:ext uri="{9D8B030D-6E8A-4147-A177-3AD203B41FA5}">
                      <a16:colId xmlns:a16="http://schemas.microsoft.com/office/drawing/2014/main" val="1862518630"/>
                    </a:ext>
                  </a:extLst>
                </a:gridCol>
                <a:gridCol w="1030956">
                  <a:extLst>
                    <a:ext uri="{9D8B030D-6E8A-4147-A177-3AD203B41FA5}">
                      <a16:colId xmlns:a16="http://schemas.microsoft.com/office/drawing/2014/main" val="3255791032"/>
                    </a:ext>
                  </a:extLst>
                </a:gridCol>
              </a:tblGrid>
              <a:tr h="329232">
                <a:tc>
                  <a:txBody>
                    <a:bodyPr/>
                    <a:lstStyle/>
                    <a:p>
                      <a:pPr marL="0" algn="ctr" defTabSz="914400" rtl="0" eaLnBrk="1" fontAlgn="ctr" latinLnBrk="0" hangingPunct="1"/>
                      <a:r>
                        <a:rPr lang="de-DE" sz="1100" b="1" i="0" u="none" strike="noStrike" kern="1200" dirty="0">
                          <a:solidFill>
                            <a:schemeClr val="bg1"/>
                          </a:solidFill>
                          <a:effectLst/>
                          <a:latin typeface="+mj-lt"/>
                          <a:ea typeface="+mn-ea"/>
                          <a:cs typeface="+mn-cs"/>
                        </a:rPr>
                        <a:t>Nr. </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marL="0" algn="ctr" defTabSz="914400" rtl="0" eaLnBrk="1" fontAlgn="ctr" latinLnBrk="0" hangingPunct="1"/>
                      <a:r>
                        <a:rPr lang="de-DE" sz="1100" b="1" i="0" u="none" strike="noStrike" kern="1200" dirty="0">
                          <a:solidFill>
                            <a:schemeClr val="bg1"/>
                          </a:solidFill>
                          <a:effectLst/>
                          <a:latin typeface="+mj-lt"/>
                          <a:ea typeface="+mn-ea"/>
                          <a:cs typeface="+mn-cs"/>
                        </a:rPr>
                        <a:t>Datum</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marL="0" algn="ctr" defTabSz="914400" rtl="0" eaLnBrk="1" fontAlgn="ctr" latinLnBrk="0" hangingPunct="1"/>
                      <a:r>
                        <a:rPr lang="de-DE" sz="1100" b="1" i="0" u="none" strike="noStrike" kern="1200" dirty="0">
                          <a:solidFill>
                            <a:schemeClr val="bg1"/>
                          </a:solidFill>
                          <a:effectLst/>
                          <a:latin typeface="+mj-lt"/>
                          <a:ea typeface="+mn-ea"/>
                          <a:cs typeface="+mn-cs"/>
                        </a:rPr>
                        <a:t>Ziel</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marL="0" algn="ctr" defTabSz="914400" rtl="0" eaLnBrk="1" fontAlgn="ctr" latinLnBrk="0" hangingPunct="1"/>
                      <a:r>
                        <a:rPr lang="de-DE" sz="1100" b="1" i="0" u="none" strike="noStrike" kern="1200" dirty="0">
                          <a:solidFill>
                            <a:schemeClr val="bg1"/>
                          </a:solidFill>
                          <a:effectLst/>
                          <a:latin typeface="+mj-lt"/>
                          <a:ea typeface="+mn-ea"/>
                          <a:cs typeface="+mn-cs"/>
                        </a:rPr>
                        <a:t>Maßnahme</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Verantwortlichkeit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Termin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Kennzahl</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Eingesparte Emissionen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Aufwand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Scope</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Status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extLst>
                  <a:ext uri="{0D108BD9-81ED-4DB2-BD59-A6C34878D82A}">
                    <a16:rowId xmlns:a16="http://schemas.microsoft.com/office/drawing/2014/main" val="3203602154"/>
                  </a:ext>
                </a:extLst>
              </a:tr>
              <a:tr h="1170563">
                <a:tc>
                  <a:txBody>
                    <a:bodyPr/>
                    <a:lstStyle/>
                    <a:p>
                      <a:pPr algn="l" fontAlgn="b"/>
                      <a:r>
                        <a:rPr lang="de-DE" sz="1100" b="0" i="0" u="none" strike="noStrike" dirty="0">
                          <a:solidFill>
                            <a:srgbClr val="000000"/>
                          </a:solidFill>
                          <a:effectLst/>
                          <a:latin typeface="+mj-lt"/>
                        </a:rPr>
                        <a:t>1</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Wann?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Welches Ziel soll erreicht werden?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Wie wird das Ziel erreicht?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Wer ist zuständig die Maßnahme umzusetzen?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Bis wann soll die Maßnahme um-gesetzt werden?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Mit welcher Kennzahl wird der Ziel-erreichungsgrad gemessen?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Wie viele Emissionen können eingespart werden?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Was ist der Aufwand (finanziell und personell)?</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Welcher Scope-Kategorie ist die Maßnahme zuzuordnen?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Wie ist der aktuelle Stand?</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630049"/>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199525"/>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85992"/>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28121"/>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211902"/>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002350"/>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739909"/>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02545"/>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438327"/>
                  </a:ext>
                </a:extLst>
              </a:tr>
              <a:tr h="329232">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824597"/>
                  </a:ext>
                </a:extLst>
              </a:tr>
            </a:tbl>
          </a:graphicData>
        </a:graphic>
      </p:graphicFrame>
      <p:sp>
        <p:nvSpPr>
          <p:cNvPr id="3" name="Sprechblase: rechteckig mit abgerundeten Ecken 2">
            <a:extLst>
              <a:ext uri="{FF2B5EF4-FFF2-40B4-BE49-F238E27FC236}">
                <a16:creationId xmlns:a16="http://schemas.microsoft.com/office/drawing/2014/main" id="{4025D112-BB1E-E94E-EAA6-E1A03AA915C4}"/>
              </a:ext>
            </a:extLst>
          </p:cNvPr>
          <p:cNvSpPr/>
          <p:nvPr/>
        </p:nvSpPr>
        <p:spPr>
          <a:xfrm>
            <a:off x="7320136" y="5106370"/>
            <a:ext cx="3888432" cy="1274958"/>
          </a:xfrm>
          <a:prstGeom prst="wedgeRoundRectCallout">
            <a:avLst>
              <a:gd name="adj1" fmla="val -53843"/>
              <a:gd name="adj2" fmla="val -10432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Unternehmen, die bereits ein Managementsystem nach ISO haben, kommt ein solcher Plan bekannt vor. Nutzen Sie die Tabelle gerne als Vorlage für Ihren Maßnahmenplan und ergänzen Sie unternehmensspezifische Verweise nach Bedarf.   </a:t>
            </a:r>
          </a:p>
        </p:txBody>
      </p:sp>
      <p:sp>
        <p:nvSpPr>
          <p:cNvPr id="6" name="Sprechblase: rechteckig mit abgerundeten Ecken 5">
            <a:extLst>
              <a:ext uri="{FF2B5EF4-FFF2-40B4-BE49-F238E27FC236}">
                <a16:creationId xmlns:a16="http://schemas.microsoft.com/office/drawing/2014/main" id="{8C6653D6-3C41-2825-41AC-343A75EA7CD3}"/>
              </a:ext>
            </a:extLst>
          </p:cNvPr>
          <p:cNvSpPr/>
          <p:nvPr/>
        </p:nvSpPr>
        <p:spPr>
          <a:xfrm>
            <a:off x="6312024" y="923057"/>
            <a:ext cx="3312368" cy="561727"/>
          </a:xfrm>
          <a:prstGeom prst="wedgeRoundRectCallout">
            <a:avLst>
              <a:gd name="adj1" fmla="val -55959"/>
              <a:gd name="adj2" fmla="val 4990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latin typeface="Arial"/>
                <a:ea typeface="ＭＳ Ｐゴシック"/>
              </a:rPr>
              <a:t>Informationen zum Thema Kennzahlen finden Sie ab </a:t>
            </a:r>
            <a:r>
              <a:rPr lang="de-DE" sz="1200" dirty="0">
                <a:solidFill>
                  <a:srgbClr val="000000"/>
                </a:solidFill>
                <a:latin typeface="Arial"/>
                <a:ea typeface="ＭＳ Ｐゴシック"/>
                <a:hlinkClick r:id="rId3" action="ppaction://hlinksldjump"/>
              </a:rPr>
              <a:t>Folie 57</a:t>
            </a:r>
            <a:r>
              <a:rPr lang="de-DE" sz="1200" dirty="0">
                <a:solidFill>
                  <a:srgbClr val="000000"/>
                </a:solidFill>
                <a:latin typeface="Arial"/>
                <a:ea typeface="ＭＳ Ｐゴシック"/>
              </a:rPr>
              <a:t>.</a:t>
            </a:r>
            <a:endParaRPr kumimoji="0" lang="de-DE"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7" name="Grafik 6" descr="Gruppenbrainstorming mit einfarbiger Füllung">
            <a:extLst>
              <a:ext uri="{FF2B5EF4-FFF2-40B4-BE49-F238E27FC236}">
                <a16:creationId xmlns:a16="http://schemas.microsoft.com/office/drawing/2014/main" id="{BA1B4226-36A6-683C-2958-87BD4E2E76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87025" y="930742"/>
            <a:ext cx="520451" cy="520451"/>
          </a:xfrm>
          <a:prstGeom prst="rect">
            <a:avLst/>
          </a:prstGeom>
        </p:spPr>
      </p:pic>
    </p:spTree>
    <p:extLst>
      <p:ext uri="{BB962C8B-B14F-4D97-AF65-F5344CB8AC3E}">
        <p14:creationId xmlns:p14="http://schemas.microsoft.com/office/powerpoint/2010/main" val="246930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B8C8-4C69-D94A-6B1A-E9D52B83C532}"/>
              </a:ext>
            </a:extLst>
          </p:cNvPr>
          <p:cNvSpPr>
            <a:spLocks noGrp="1"/>
          </p:cNvSpPr>
          <p:nvPr>
            <p:ph type="title"/>
          </p:nvPr>
        </p:nvSpPr>
        <p:spPr>
          <a:xfrm>
            <a:off x="573141" y="908720"/>
            <a:ext cx="11256616" cy="500062"/>
          </a:xfrm>
        </p:spPr>
        <p:txBody>
          <a:bodyPr/>
          <a:lstStyle/>
          <a:p>
            <a:r>
              <a:rPr lang="de-DE" dirty="0"/>
              <a:t>Beispiel Maßnahmenplan von Weitblick</a:t>
            </a:r>
            <a:endParaRPr lang="de-DE" dirty="0">
              <a:solidFill>
                <a:srgbClr val="FF0000"/>
              </a:solidFill>
            </a:endParaRPr>
          </a:p>
        </p:txBody>
      </p:sp>
      <p:sp>
        <p:nvSpPr>
          <p:cNvPr id="4" name="Fußzeilenplatzhalter 3">
            <a:extLst>
              <a:ext uri="{FF2B5EF4-FFF2-40B4-BE49-F238E27FC236}">
                <a16:creationId xmlns:a16="http://schemas.microsoft.com/office/drawing/2014/main" id="{D11BC0EF-AA3A-BDFA-CCD6-D0D7A68ECCC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A72E3A8-E5F6-5141-17D1-79CFD605EE0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127820176"/>
              </p:ext>
            </p:extLst>
          </p:nvPr>
        </p:nvGraphicFramePr>
        <p:xfrm>
          <a:off x="573141" y="1567321"/>
          <a:ext cx="11234858" cy="4857734"/>
        </p:xfrm>
        <a:graphic>
          <a:graphicData uri="http://schemas.openxmlformats.org/drawingml/2006/table">
            <a:tbl>
              <a:tblPr/>
              <a:tblGrid>
                <a:gridCol w="338283">
                  <a:extLst>
                    <a:ext uri="{9D8B030D-6E8A-4147-A177-3AD203B41FA5}">
                      <a16:colId xmlns:a16="http://schemas.microsoft.com/office/drawing/2014/main" val="1224146119"/>
                    </a:ext>
                  </a:extLst>
                </a:gridCol>
                <a:gridCol w="576064">
                  <a:extLst>
                    <a:ext uri="{9D8B030D-6E8A-4147-A177-3AD203B41FA5}">
                      <a16:colId xmlns:a16="http://schemas.microsoft.com/office/drawing/2014/main" val="3908426492"/>
                    </a:ext>
                  </a:extLst>
                </a:gridCol>
                <a:gridCol w="1296144">
                  <a:extLst>
                    <a:ext uri="{9D8B030D-6E8A-4147-A177-3AD203B41FA5}">
                      <a16:colId xmlns:a16="http://schemas.microsoft.com/office/drawing/2014/main" val="1531154828"/>
                    </a:ext>
                  </a:extLst>
                </a:gridCol>
                <a:gridCol w="1224136">
                  <a:extLst>
                    <a:ext uri="{9D8B030D-6E8A-4147-A177-3AD203B41FA5}">
                      <a16:colId xmlns:a16="http://schemas.microsoft.com/office/drawing/2014/main" val="389697269"/>
                    </a:ext>
                  </a:extLst>
                </a:gridCol>
                <a:gridCol w="1152128">
                  <a:extLst>
                    <a:ext uri="{9D8B030D-6E8A-4147-A177-3AD203B41FA5}">
                      <a16:colId xmlns:a16="http://schemas.microsoft.com/office/drawing/2014/main" val="4094235826"/>
                    </a:ext>
                  </a:extLst>
                </a:gridCol>
                <a:gridCol w="1872208">
                  <a:extLst>
                    <a:ext uri="{9D8B030D-6E8A-4147-A177-3AD203B41FA5}">
                      <a16:colId xmlns:a16="http://schemas.microsoft.com/office/drawing/2014/main" val="3961680250"/>
                    </a:ext>
                  </a:extLst>
                </a:gridCol>
                <a:gridCol w="1584176">
                  <a:extLst>
                    <a:ext uri="{9D8B030D-6E8A-4147-A177-3AD203B41FA5}">
                      <a16:colId xmlns:a16="http://schemas.microsoft.com/office/drawing/2014/main" val="3115753573"/>
                    </a:ext>
                  </a:extLst>
                </a:gridCol>
                <a:gridCol w="1080120">
                  <a:extLst>
                    <a:ext uri="{9D8B030D-6E8A-4147-A177-3AD203B41FA5}">
                      <a16:colId xmlns:a16="http://schemas.microsoft.com/office/drawing/2014/main" val="4217340855"/>
                    </a:ext>
                  </a:extLst>
                </a:gridCol>
                <a:gridCol w="1080120">
                  <a:extLst>
                    <a:ext uri="{9D8B030D-6E8A-4147-A177-3AD203B41FA5}">
                      <a16:colId xmlns:a16="http://schemas.microsoft.com/office/drawing/2014/main" val="1673214474"/>
                    </a:ext>
                  </a:extLst>
                </a:gridCol>
                <a:gridCol w="1031479">
                  <a:extLst>
                    <a:ext uri="{9D8B030D-6E8A-4147-A177-3AD203B41FA5}">
                      <a16:colId xmlns:a16="http://schemas.microsoft.com/office/drawing/2014/main" val="2165541284"/>
                    </a:ext>
                  </a:extLst>
                </a:gridCol>
              </a:tblGrid>
              <a:tr h="295413">
                <a:tc>
                  <a:txBody>
                    <a:bodyPr/>
                    <a:lstStyle/>
                    <a:p>
                      <a:pPr algn="l" fontAlgn="ctr"/>
                      <a:r>
                        <a:rPr lang="de-DE" sz="1000" b="1" i="0" u="none" strike="noStrike" dirty="0">
                          <a:solidFill>
                            <a:schemeClr val="bg1"/>
                          </a:solidFill>
                          <a:effectLst/>
                          <a:latin typeface="+mj-lt"/>
                        </a:rPr>
                        <a:t>Nr. </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l" fontAlgn="ctr"/>
                      <a:r>
                        <a:rPr lang="de-DE" sz="1000" b="1" i="0" u="none" strike="noStrike" dirty="0">
                          <a:solidFill>
                            <a:schemeClr val="bg1"/>
                          </a:solidFill>
                          <a:effectLst/>
                          <a:latin typeface="+mj-lt"/>
                        </a:rPr>
                        <a:t>Datum</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Maßnahme</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Verantwortlichkeit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Termin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Kennzahl</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Eingesparte Emissionen</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Aufwand</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Scope</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000" b="1" i="0" u="none" strike="noStrike" dirty="0">
                          <a:solidFill>
                            <a:schemeClr val="bg1"/>
                          </a:solidFill>
                          <a:effectLst/>
                          <a:latin typeface="+mj-lt"/>
                        </a:rPr>
                        <a:t>Status</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extLst>
                  <a:ext uri="{0D108BD9-81ED-4DB2-BD59-A6C34878D82A}">
                    <a16:rowId xmlns:a16="http://schemas.microsoft.com/office/drawing/2014/main" val="3203602154"/>
                  </a:ext>
                </a:extLst>
              </a:tr>
              <a:tr h="58588">
                <a:tc>
                  <a:txBody>
                    <a:bodyPr/>
                    <a:lstStyle/>
                    <a:p>
                      <a:pPr algn="l" fontAlgn="b"/>
                      <a:r>
                        <a:rPr lang="de-DE" sz="1000" b="0" i="0" u="none" strike="noStrike" dirty="0">
                          <a:solidFill>
                            <a:srgbClr val="000000"/>
                          </a:solidFill>
                          <a:effectLst/>
                          <a:latin typeface="+mj-lt"/>
                        </a:rPr>
                        <a:t>1</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 Wann?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Wie wird das Ziel erreicht?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Wer ist zuständig die Maßnahme umzusetzen?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Bis wann soll die Maßnahme umgesetzt werden?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 Mit welcher Kennzahl wird der Zielerreichungsgrad gemessen?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Wie viele Emissionen können eingespart werden?</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Was ist der Aufwand (finanziell und personell)?</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Welcher Scope-Kategorie ist die Maßnahme zuzuordnen?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Wie ist der aktuelle Stand?</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630049"/>
                  </a:ext>
                </a:extLst>
              </a:tr>
              <a:tr h="584821">
                <a:tc>
                  <a:txBody>
                    <a:bodyPr/>
                    <a:lstStyle/>
                    <a:p>
                      <a:pPr algn="l" fontAlgn="b"/>
                      <a:r>
                        <a:rPr lang="de-DE" sz="1000" b="0" i="0" u="none" strike="noStrike" dirty="0">
                          <a:solidFill>
                            <a:srgbClr val="000000"/>
                          </a:solidFill>
                          <a:effectLst/>
                          <a:latin typeface="+mj-lt"/>
                        </a:rPr>
                        <a:t>2 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000" b="0" i="0" u="none" strike="noStrike" dirty="0">
                        <a:solidFill>
                          <a:srgbClr val="000000"/>
                        </a:solidFill>
                        <a:effectLst/>
                        <a:latin typeface="+mj-lt"/>
                      </a:endParaRPr>
                    </a:p>
                    <a:p>
                      <a:pPr algn="l" fontAlgn="b"/>
                      <a:r>
                        <a:rPr lang="de-DE" sz="1000" b="0" i="0" u="none" strike="noStrike" dirty="0">
                          <a:solidFill>
                            <a:srgbClr val="000000"/>
                          </a:solidFill>
                          <a:effectLst/>
                          <a:latin typeface="+mj-lt"/>
                        </a:rPr>
                        <a:t>Q2/2023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2" action="ppaction://hlinksldjump"/>
                        </a:rPr>
                        <a:t>Intelligente Regelung und Steuerung von TGA</a:t>
                      </a:r>
                      <a:r>
                        <a:rPr lang="de-DE" sz="1000" b="0" i="0" u="none" strike="noStrike" dirty="0">
                          <a:solidFill>
                            <a:srgbClr val="000000"/>
                          </a:solidFill>
                          <a:effectLst/>
                          <a:latin typeface="+mj-lt"/>
                          <a:hlinkClick r:id="rId2" action="ppaction://hlinksldjump"/>
                        </a:rPr>
                        <a:t> </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Frau Müller</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Q4/2023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CO</a:t>
                      </a:r>
                      <a:r>
                        <a:rPr lang="de-DE" sz="1000" b="0" i="0" u="none" strike="noStrike" baseline="-25000" dirty="0">
                          <a:solidFill>
                            <a:srgbClr val="000000"/>
                          </a:solidFill>
                          <a:effectLst/>
                          <a:latin typeface="+mj-lt"/>
                        </a:rPr>
                        <a:t>2</a:t>
                      </a:r>
                      <a:r>
                        <a:rPr lang="de-DE" sz="1000" b="0" i="0" u="none" strike="noStrike" baseline="0" dirty="0">
                          <a:solidFill>
                            <a:srgbClr val="000000"/>
                          </a:solidFill>
                          <a:effectLst/>
                          <a:latin typeface="+mj-lt"/>
                        </a:rPr>
                        <a:t>e</a:t>
                      </a:r>
                      <a:r>
                        <a:rPr lang="de-DE" sz="1000" b="0" i="0" u="none" strike="noStrike" baseline="-25000" dirty="0">
                          <a:solidFill>
                            <a:srgbClr val="000000"/>
                          </a:solidFill>
                          <a:effectLst/>
                          <a:latin typeface="+mj-lt"/>
                        </a:rPr>
                        <a:t> </a:t>
                      </a:r>
                      <a:r>
                        <a:rPr lang="de-DE" sz="1000" b="0" i="0" u="none" strike="noStrike" kern="1200" dirty="0">
                          <a:solidFill>
                            <a:srgbClr val="000000"/>
                          </a:solidFill>
                          <a:effectLst/>
                          <a:latin typeface="+mn-lt"/>
                          <a:ea typeface="+mn-ea"/>
                          <a:cs typeface="+mn-cs"/>
                        </a:rPr>
                        <a:t>Emissionen </a:t>
                      </a:r>
                      <a:r>
                        <a:rPr lang="de-DE" sz="1000" b="0" i="0" u="none" strike="noStrike" dirty="0">
                          <a:solidFill>
                            <a:srgbClr val="000000"/>
                          </a:solidFill>
                          <a:effectLst/>
                          <a:latin typeface="+mj-lt"/>
                        </a:rPr>
                        <a:t>pro m</a:t>
                      </a:r>
                      <a:r>
                        <a:rPr lang="de-DE" sz="1000" b="0" i="0" u="none" strike="noStrike" baseline="30000" dirty="0">
                          <a:solidFill>
                            <a:srgbClr val="000000"/>
                          </a:solidFill>
                          <a:effectLst/>
                          <a:latin typeface="+mj-lt"/>
                        </a:rPr>
                        <a:t>2</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2.000 € Eigenanteil mit externer Beratung und Förderung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Scope-1/2</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laufend</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199525"/>
                  </a:ext>
                </a:extLst>
              </a:tr>
              <a:tr h="295413">
                <a:tc>
                  <a:txBody>
                    <a:bodyPr/>
                    <a:lstStyle/>
                    <a:p>
                      <a:pPr algn="l" fontAlgn="b"/>
                      <a:r>
                        <a:rPr lang="de-DE" sz="1000" b="0" i="0" u="none" strike="noStrike" dirty="0">
                          <a:solidFill>
                            <a:srgbClr val="000000"/>
                          </a:solidFill>
                          <a:effectLst/>
                          <a:latin typeface="+mj-lt"/>
                        </a:rPr>
                        <a:t>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kern="1200" dirty="0">
                          <a:solidFill>
                            <a:srgbClr val="000000"/>
                          </a:solidFill>
                          <a:effectLst/>
                          <a:latin typeface="+mn-lt"/>
                          <a:ea typeface="+mn-ea"/>
                          <a:cs typeface="+mn-cs"/>
                        </a:rPr>
                        <a:t>Q2/2023</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3" action="ppaction://hlinksldjump"/>
                        </a:rPr>
                        <a:t>Photovoltaik</a:t>
                      </a:r>
                      <a:r>
                        <a:rPr lang="de-DE" sz="1000" b="0" i="0" u="none" strike="noStrike" dirty="0">
                          <a:solidFill>
                            <a:srgbClr val="000000"/>
                          </a:solidFill>
                          <a:effectLst/>
                          <a:latin typeface="+mj-lt"/>
                          <a:hlinkClick r:id="rId3" action="ppaction://hlinksldjump"/>
                        </a:rPr>
                        <a:t> </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kern="1200" dirty="0">
                          <a:solidFill>
                            <a:srgbClr val="000000"/>
                          </a:solidFill>
                          <a:effectLst/>
                          <a:latin typeface="+mn-lt"/>
                          <a:ea typeface="+mn-ea"/>
                          <a:cs typeface="+mn-cs"/>
                        </a:rPr>
                        <a:t>Frau Müller</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Anteil selbst produzierter Strom am Gesamtstromverbrauch</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Ca. 57.750 € (netto)</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Scope-2</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laufend</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85992"/>
                  </a:ext>
                </a:extLst>
              </a:tr>
              <a:tr h="355223">
                <a:tc>
                  <a:txBody>
                    <a:bodyPr/>
                    <a:lstStyle/>
                    <a:p>
                      <a:pPr algn="l" fontAlgn="b"/>
                      <a:r>
                        <a:rPr lang="de-DE" sz="1000" b="0" i="0" u="none" strike="noStrike" dirty="0">
                          <a:solidFill>
                            <a:srgbClr val="000000"/>
                          </a:solidFill>
                          <a:effectLst/>
                          <a:latin typeface="+mj-lt"/>
                        </a:rPr>
                        <a:t>4</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kern="1200" dirty="0">
                          <a:solidFill>
                            <a:srgbClr val="000000"/>
                          </a:solidFill>
                          <a:effectLst/>
                          <a:latin typeface="+mn-lt"/>
                          <a:ea typeface="+mn-ea"/>
                          <a:cs typeface="+mn-cs"/>
                        </a:rPr>
                        <a:t>Q2/2023</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hlinkClick r:id="rId4" action="ppaction://hlinksldjump"/>
                        </a:rPr>
                        <a:t>F</a:t>
                      </a:r>
                      <a:r>
                        <a:rPr lang="de-DE" sz="1000" dirty="0">
                          <a:hlinkClick r:id="rId4" action="ppaction://hlinksldjump"/>
                        </a:rPr>
                        <a:t>uhrparkmanagement</a:t>
                      </a:r>
                      <a:endParaRPr lang="de-DE" sz="1000" dirty="0"/>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Herr Schmidt-Welke</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Q1/2024</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Treibstoffverbrauch in l/km</a:t>
                      </a:r>
                    </a:p>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Stromverbrauch in kWh/km</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Scope-1</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28121"/>
                  </a:ext>
                </a:extLst>
              </a:tr>
              <a:tr h="295413">
                <a:tc>
                  <a:txBody>
                    <a:bodyPr/>
                    <a:lstStyle/>
                    <a:p>
                      <a:pPr algn="l" fontAlgn="b"/>
                      <a:r>
                        <a:rPr lang="de-DE" sz="1000" b="0" i="0" u="none" strike="noStrike" dirty="0">
                          <a:solidFill>
                            <a:srgbClr val="000000"/>
                          </a:solidFill>
                          <a:effectLst/>
                          <a:latin typeface="+mj-lt"/>
                        </a:rPr>
                        <a:t>5 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Q3/2023</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5" action="ppaction://hlinksldjump"/>
                        </a:rPr>
                        <a:t>Umstellung des Kältemittels</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Frau Malik</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GWP (Klimawirksamkeit) des Kältemittels</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Scope-1</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211902"/>
                  </a:ext>
                </a:extLst>
              </a:tr>
              <a:tr h="318069">
                <a:tc>
                  <a:txBody>
                    <a:bodyPr/>
                    <a:lstStyle/>
                    <a:p>
                      <a:pPr algn="l" fontAlgn="b"/>
                      <a:r>
                        <a:rPr lang="de-DE" sz="1000" b="0" i="0" u="none" strike="noStrike" dirty="0">
                          <a:solidFill>
                            <a:srgbClr val="000000"/>
                          </a:solidFill>
                          <a:effectLst/>
                          <a:latin typeface="+mj-lt"/>
                        </a:rPr>
                        <a:t>6 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Q3/2023</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hlinkClick r:id="rId6" action="ppaction://hlinksldjump"/>
                        </a:rPr>
                        <a:t>LED Beleuchtung</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Frau Malik</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Q1/2024</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Strombedarf Beleuchtung in kWh</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Scope-2</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002350"/>
                  </a:ext>
                </a:extLst>
              </a:tr>
              <a:tr h="295413">
                <a:tc>
                  <a:txBody>
                    <a:bodyPr/>
                    <a:lstStyle/>
                    <a:p>
                      <a:pPr algn="l" fontAlgn="b"/>
                      <a:r>
                        <a:rPr lang="de-DE" sz="1000" b="0" i="0" u="none" strike="noStrike" dirty="0">
                          <a:solidFill>
                            <a:srgbClr val="000000"/>
                          </a:solidFill>
                          <a:effectLst/>
                          <a:latin typeface="+mj-lt"/>
                        </a:rPr>
                        <a:t>7 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Q3/2023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7" action="ppaction://hlinksldjump"/>
                        </a:rPr>
                        <a:t>Bezug von Grünstrom</a:t>
                      </a:r>
                      <a:r>
                        <a:rPr lang="de-DE" sz="1000" b="0" i="0" u="none" strike="noStrike" dirty="0">
                          <a:solidFill>
                            <a:srgbClr val="000000"/>
                          </a:solidFill>
                          <a:effectLst/>
                          <a:latin typeface="+mj-lt"/>
                          <a:hlinkClick r:id="rId7" action="ppaction://hlinksldjump"/>
                        </a:rPr>
                        <a:t> </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Herr Nuri</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Anteil Grünstrom am Gesamtstromverbrauch</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Scope-2</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739909"/>
                  </a:ext>
                </a:extLst>
              </a:tr>
              <a:tr h="479313">
                <a:tc>
                  <a:txBody>
                    <a:bodyPr/>
                    <a:lstStyle/>
                    <a:p>
                      <a:pPr algn="l" fontAlgn="b"/>
                      <a:r>
                        <a:rPr lang="de-DE" sz="1000" b="0" i="0" u="none" strike="noStrike" dirty="0">
                          <a:solidFill>
                            <a:srgbClr val="000000"/>
                          </a:solidFill>
                          <a:effectLst/>
                          <a:latin typeface="+mj-lt"/>
                        </a:rPr>
                        <a:t>8 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Q3/2023</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8" action="ppaction://hlinksldjump"/>
                        </a:rPr>
                        <a:t>Nachhaltiges Büromaterial</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Herr Nuri</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Q2/2024</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z.B. Anteil zertifiziertes  Kopierpapier an Gesamt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Scope-3 (3.1)</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02545"/>
                  </a:ext>
                </a:extLst>
              </a:tr>
              <a:tr h="295413">
                <a:tc>
                  <a:txBody>
                    <a:bodyPr/>
                    <a:lstStyle/>
                    <a:p>
                      <a:pPr algn="l" fontAlgn="b"/>
                      <a:r>
                        <a:rPr lang="de-DE" sz="1000" b="0" i="0" u="none" strike="noStrike" dirty="0">
                          <a:solidFill>
                            <a:srgbClr val="000000"/>
                          </a:solidFill>
                          <a:effectLst/>
                          <a:latin typeface="+mj-lt"/>
                        </a:rPr>
                        <a:t>9 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9" action="ppaction://hlinksldjump"/>
                        </a:rPr>
                        <a:t>Produktenwicklung und Kreislauf</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Frau Malik</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Q2/2024</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Anteil Rezyklat an Gesamtgewicht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j-lt"/>
                        </a:rPr>
                        <a:t>Scope-3 (</a:t>
                      </a:r>
                      <a:r>
                        <a:rPr lang="de-DE" sz="1000" u="none" strike="noStrike" dirty="0">
                          <a:effectLst/>
                        </a:rPr>
                        <a:t>3.1, 3.5, 3.12)</a:t>
                      </a:r>
                      <a:endParaRPr lang="de-DE" sz="1000" dirty="0"/>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p>
                      <a:pPr algn="l" fontAlgn="b"/>
                      <a:r>
                        <a:rPr lang="de-DE" sz="1000" b="0" i="0" u="none" strike="noStrike" dirty="0">
                          <a:solidFill>
                            <a:srgbClr val="000000"/>
                          </a:solidFill>
                          <a:effectLst/>
                          <a:latin typeface="+mj-lt"/>
                        </a:rPr>
                        <a:t>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438327"/>
                  </a:ext>
                </a:extLst>
              </a:tr>
              <a:tr h="295413">
                <a:tc>
                  <a:txBody>
                    <a:bodyPr/>
                    <a:lstStyle/>
                    <a:p>
                      <a:pPr algn="l" fontAlgn="b"/>
                      <a:r>
                        <a:rPr lang="de-DE" sz="1000" b="0" i="0" u="none" strike="noStrike" dirty="0">
                          <a:solidFill>
                            <a:srgbClr val="000000"/>
                          </a:solidFill>
                          <a:effectLst/>
                          <a:latin typeface="+mj-lt"/>
                        </a:rPr>
                        <a:t>10 </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hlinkClick r:id="rId10" action="ppaction://hlinksldjump"/>
                        </a:rPr>
                        <a:t>F</a:t>
                      </a:r>
                      <a:r>
                        <a:rPr lang="de-DE" sz="1000" dirty="0">
                          <a:hlinkClick r:id="rId10" action="ppaction://hlinksldjump"/>
                        </a:rPr>
                        <a:t>lottenmanagement</a:t>
                      </a:r>
                      <a:endParaRPr lang="de-DE" sz="1000" dirty="0"/>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Herr Schmidt-Welke</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Q1/2024</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CO</a:t>
                      </a:r>
                      <a:r>
                        <a:rPr lang="de-DE" sz="1000" b="0" i="0" u="none" strike="noStrike" kern="1200" baseline="-25000" dirty="0">
                          <a:solidFill>
                            <a:srgbClr val="000000"/>
                          </a:solidFill>
                          <a:effectLst/>
                          <a:latin typeface="+mn-lt"/>
                          <a:ea typeface="+mn-ea"/>
                          <a:cs typeface="+mn-cs"/>
                        </a:rPr>
                        <a:t>2</a:t>
                      </a:r>
                      <a:r>
                        <a:rPr lang="de-DE" sz="1000" b="0" i="0" u="none" strike="noStrike" kern="1200" baseline="0" dirty="0">
                          <a:solidFill>
                            <a:srgbClr val="000000"/>
                          </a:solidFill>
                          <a:effectLst/>
                          <a:latin typeface="+mn-lt"/>
                          <a:ea typeface="+mn-ea"/>
                          <a:cs typeface="+mn-cs"/>
                        </a:rPr>
                        <a:t>e</a:t>
                      </a:r>
                      <a:r>
                        <a:rPr lang="de-DE" sz="1000" b="0" i="0" u="none" strike="noStrike" kern="1200" baseline="-25000" dirty="0">
                          <a:solidFill>
                            <a:srgbClr val="000000"/>
                          </a:solidFill>
                          <a:effectLst/>
                          <a:latin typeface="+mn-lt"/>
                          <a:ea typeface="+mn-ea"/>
                          <a:cs typeface="+mn-cs"/>
                        </a:rPr>
                        <a:t>  </a:t>
                      </a:r>
                      <a:r>
                        <a:rPr lang="de-DE" sz="1000" b="0" i="0" u="none" strike="noStrike" kern="1200" dirty="0">
                          <a:solidFill>
                            <a:srgbClr val="000000"/>
                          </a:solidFill>
                          <a:effectLst/>
                          <a:latin typeface="+mn-lt"/>
                          <a:ea typeface="+mn-ea"/>
                          <a:cs typeface="+mn-cs"/>
                        </a:rPr>
                        <a:t>Emissionen pro km</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Scope-3 (3.4, 3.9)</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824597"/>
                  </a:ext>
                </a:extLst>
              </a:tr>
              <a:tr h="295413">
                <a:tc>
                  <a:txBody>
                    <a:bodyPr/>
                    <a:lstStyle/>
                    <a:p>
                      <a:pPr algn="l" fontAlgn="b"/>
                      <a:r>
                        <a:rPr lang="de-DE" sz="1000" b="0" i="0" u="none" strike="noStrike" dirty="0">
                          <a:solidFill>
                            <a:srgbClr val="000000"/>
                          </a:solidFill>
                          <a:effectLst/>
                          <a:latin typeface="+mj-lt"/>
                        </a:rPr>
                        <a:t>11</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11" action="ppaction://hlinksldjump"/>
                        </a:rPr>
                        <a:t>Fahrradförderung</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Herr Schmidt-Welke</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Q3/2024</a:t>
                      </a:r>
                    </a:p>
                    <a:p>
                      <a:pPr algn="l" fontAlgn="b"/>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Modal Split für die An- und Abreise der Mitarbeitenden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a:ea typeface="ＭＳ Ｐゴシック"/>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Scope-3 (3.7)</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778024"/>
                  </a:ext>
                </a:extLst>
              </a:tr>
              <a:tr h="295413">
                <a:tc>
                  <a:txBody>
                    <a:bodyPr/>
                    <a:lstStyle/>
                    <a:p>
                      <a:pPr algn="l" fontAlgn="b"/>
                      <a:r>
                        <a:rPr lang="de-DE" sz="1000" b="0" i="0" u="none" strike="noStrike" dirty="0">
                          <a:solidFill>
                            <a:srgbClr val="000000"/>
                          </a:solidFill>
                          <a:effectLst/>
                          <a:latin typeface="+mj-lt"/>
                        </a:rPr>
                        <a:t>12</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Q4/2023</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dirty="0">
                          <a:hlinkClick r:id="rId12" action="ppaction://hlinksldjump"/>
                        </a:rPr>
                        <a:t>Online-Meetings</a:t>
                      </a:r>
                      <a:endParaRPr lang="de-DE" sz="10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Frau Libbe</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Q1/2024</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Emissionen aus Reisetätigkeiten</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mn-cs"/>
                        </a:rPr>
                        <a:t>Wird nach Maßnahmen-umsetzung erfasst</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mj-lt"/>
                        </a:rPr>
                        <a:t>Übergreifend</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000" b="0" i="0" u="none" strike="noStrike" kern="1200" dirty="0">
                          <a:solidFill>
                            <a:srgbClr val="000000"/>
                          </a:solidFill>
                          <a:effectLst/>
                          <a:latin typeface="+mn-lt"/>
                          <a:ea typeface="+mn-ea"/>
                          <a:cs typeface="+mn-cs"/>
                        </a:rPr>
                        <a:t>in Planung</a:t>
                      </a: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377239"/>
                  </a:ext>
                </a:extLst>
              </a:tr>
            </a:tbl>
          </a:graphicData>
        </a:graphic>
      </p:graphicFrame>
      <p:sp>
        <p:nvSpPr>
          <p:cNvPr id="3" name="Sprechblase: rechteckig mit abgerundeten Ecken 2">
            <a:extLst>
              <a:ext uri="{FF2B5EF4-FFF2-40B4-BE49-F238E27FC236}">
                <a16:creationId xmlns:a16="http://schemas.microsoft.com/office/drawing/2014/main" id="{9AE91DA2-4C30-8F8A-42F1-9D1D0D2CB1A2}"/>
              </a:ext>
            </a:extLst>
          </p:cNvPr>
          <p:cNvSpPr/>
          <p:nvPr/>
        </p:nvSpPr>
        <p:spPr>
          <a:xfrm>
            <a:off x="7608168" y="865332"/>
            <a:ext cx="4199831" cy="648072"/>
          </a:xfrm>
          <a:prstGeom prst="wedgeRoundRectCallout">
            <a:avLst>
              <a:gd name="adj1" fmla="val -63265"/>
              <a:gd name="adj2" fmla="val 3239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Ziel von Weitblick: Reduktion der absoluten Treibhausgas-Emissionen bis 2030 um 50 % gegenüber 2022.  </a:t>
            </a:r>
          </a:p>
        </p:txBody>
      </p:sp>
    </p:spTree>
    <p:extLst>
      <p:ext uri="{BB962C8B-B14F-4D97-AF65-F5344CB8AC3E}">
        <p14:creationId xmlns:p14="http://schemas.microsoft.com/office/powerpoint/2010/main" val="338207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8E9E9-5266-56F0-AB3D-33560B3E983F}"/>
              </a:ext>
            </a:extLst>
          </p:cNvPr>
          <p:cNvSpPr>
            <a:spLocks noGrp="1"/>
          </p:cNvSpPr>
          <p:nvPr>
            <p:ph type="title"/>
          </p:nvPr>
        </p:nvSpPr>
        <p:spPr/>
        <p:txBody>
          <a:bodyPr/>
          <a:lstStyle/>
          <a:p>
            <a:r>
              <a:rPr lang="de-DE" dirty="0"/>
              <a:t>Maßnahmenkarten für jedes Handlungsfeld</a:t>
            </a:r>
          </a:p>
        </p:txBody>
      </p:sp>
      <p:sp>
        <p:nvSpPr>
          <p:cNvPr id="3" name="Inhaltsplatzhalter 2">
            <a:extLst>
              <a:ext uri="{FF2B5EF4-FFF2-40B4-BE49-F238E27FC236}">
                <a16:creationId xmlns:a16="http://schemas.microsoft.com/office/drawing/2014/main" id="{EBBAF1A1-DD30-621F-FD9A-47653AB850D6}"/>
              </a:ext>
            </a:extLst>
          </p:cNvPr>
          <p:cNvSpPr>
            <a:spLocks noGrp="1"/>
          </p:cNvSpPr>
          <p:nvPr>
            <p:ph idx="1"/>
          </p:nvPr>
        </p:nvSpPr>
        <p:spPr>
          <a:xfrm>
            <a:off x="551384" y="1628776"/>
            <a:ext cx="7327732" cy="4697413"/>
          </a:xfrm>
        </p:spPr>
        <p:txBody>
          <a:bodyPr/>
          <a:lstStyle/>
          <a:p>
            <a:r>
              <a:rPr lang="de-DE" dirty="0"/>
              <a:t>In der Handlungshilfe werden je Handlungsfeld Maßnahmen aus den drei Scopes vorgestellt. Für mindestens eine Maßnahme hat das Unternehmen Weitblick schon Erfahrungen gesammelt und zeigt das konkrete Vorgehen auf. Lassen Sie sich inspirieren. Weitere Informationen und Maßnahmen finden Sie </a:t>
            </a:r>
            <a:r>
              <a:rPr lang="de-DE" dirty="0">
                <a:hlinkClick r:id="rId2" action="ppaction://hlinksldjump"/>
              </a:rPr>
              <a:t>hier</a:t>
            </a:r>
            <a:r>
              <a:rPr lang="de-DE" dirty="0"/>
              <a:t>.</a:t>
            </a:r>
          </a:p>
          <a:p>
            <a:r>
              <a:rPr lang="de-DE" dirty="0"/>
              <a:t>Die Karten sind wie folgt aufgebaut: </a:t>
            </a:r>
          </a:p>
          <a:p>
            <a:pPr lvl="1"/>
            <a:r>
              <a:rPr lang="de-DE" dirty="0"/>
              <a:t>Beschreibung: 	Die Maßnahme wird kurz beschrieben. </a:t>
            </a:r>
          </a:p>
          <a:p>
            <a:pPr lvl="1"/>
            <a:r>
              <a:rPr lang="de-DE" dirty="0"/>
              <a:t>Kosten: 	Geschätzte Höhe der Aufwände auf einer Skala von 1-10. Je nach 				Unternehmensgröße unterscheiden sich die tatsächlichen Kosten deutlich. </a:t>
            </a:r>
            <a:br>
              <a:rPr lang="de-DE" dirty="0"/>
            </a:br>
            <a:r>
              <a:rPr lang="de-DE" dirty="0"/>
              <a:t>                             Je höher der Wert ist, desto höher sind die zu erwartenden Kosten. Die  </a:t>
            </a:r>
            <a:br>
              <a:rPr lang="de-DE" dirty="0"/>
            </a:br>
            <a:r>
              <a:rPr lang="de-DE" dirty="0"/>
              <a:t>                             Einrichtung von Solarthermie ist beispielsweise deutlich teurer als die Nutzung</a:t>
            </a:r>
            <a:br>
              <a:rPr lang="de-DE" dirty="0"/>
            </a:br>
            <a:r>
              <a:rPr lang="de-DE" dirty="0"/>
              <a:t>                             von LED. </a:t>
            </a:r>
          </a:p>
          <a:p>
            <a:pPr lvl="1"/>
            <a:r>
              <a:rPr lang="de-DE" dirty="0"/>
              <a:t>Einsparpotenzial: 	Höhe des durchschnittlichen Einsparpotenzials von </a:t>
            </a:r>
            <a:r>
              <a:rPr lang="de-DE" sz="1200" b="0" i="0" u="none" strike="noStrike" dirty="0">
                <a:solidFill>
                  <a:srgbClr val="000000"/>
                </a:solidFill>
                <a:effectLst/>
                <a:latin typeface="+mj-lt"/>
              </a:rPr>
              <a:t>CO</a:t>
            </a:r>
            <a:r>
              <a:rPr lang="de-DE" sz="1200" b="0" i="0" u="none" strike="noStrike" baseline="-25000" dirty="0">
                <a:solidFill>
                  <a:srgbClr val="000000"/>
                </a:solidFill>
                <a:effectLst/>
                <a:latin typeface="+mj-lt"/>
              </a:rPr>
              <a:t>2</a:t>
            </a:r>
            <a:r>
              <a:rPr lang="de-DE" sz="1200" b="0" i="0" u="none" strike="noStrike" baseline="0" dirty="0">
                <a:solidFill>
                  <a:srgbClr val="000000"/>
                </a:solidFill>
                <a:effectLst/>
                <a:latin typeface="+mj-lt"/>
              </a:rPr>
              <a:t>e</a:t>
            </a:r>
            <a:r>
              <a:rPr lang="de-DE" dirty="0"/>
              <a:t> bei dieser Maßnahme.</a:t>
            </a:r>
          </a:p>
          <a:p>
            <a:pPr lvl="1"/>
            <a:r>
              <a:rPr lang="de-DE" dirty="0"/>
              <a:t>Highlights: 	Welche positiven Nebeneffekte hat die Maßnahmen, wieso ist eine Umsetzung 			so attraktiv?</a:t>
            </a:r>
          </a:p>
          <a:p>
            <a:pPr lvl="1"/>
            <a:r>
              <a:rPr lang="de-DE" dirty="0"/>
              <a:t>Tipps und Tricks: 	Was gilt es zu beachten? Wie kann diese Maßnahme besonders erfolgreich 			umgesetzt werden?</a:t>
            </a:r>
          </a:p>
          <a:p>
            <a:pPr marL="384175" lvl="1" indent="0">
              <a:buNone/>
            </a:pPr>
            <a:endParaRPr lang="de-DE" dirty="0"/>
          </a:p>
          <a:p>
            <a:pPr marL="180975" lvl="1" indent="0">
              <a:buNone/>
            </a:pPr>
            <a:r>
              <a:rPr lang="de-DE" dirty="0"/>
              <a:t>Sofern verfügbar, bieten wir über Verlinkungen weiterführende Informationen zu dem Handlungsfeld oder der Maßnahme an. </a:t>
            </a:r>
            <a:endParaRPr lang="de-DE" sz="2000" dirty="0"/>
          </a:p>
        </p:txBody>
      </p:sp>
      <p:sp>
        <p:nvSpPr>
          <p:cNvPr id="4" name="Fußzeilenplatzhalter 3">
            <a:extLst>
              <a:ext uri="{FF2B5EF4-FFF2-40B4-BE49-F238E27FC236}">
                <a16:creationId xmlns:a16="http://schemas.microsoft.com/office/drawing/2014/main" id="{E1013037-5845-54F7-3F9D-037653B1DA0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77BA5E8F-78DB-8F6C-A5AA-2BACD307087E}"/>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2D665AD0-2DFF-F4EA-EC98-C5D789199FFA}"/>
              </a:ext>
            </a:extLst>
          </p:cNvPr>
          <p:cNvSpPr/>
          <p:nvPr/>
        </p:nvSpPr>
        <p:spPr bwMode="auto">
          <a:xfrm>
            <a:off x="7960830" y="1340768"/>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B6E0673E-6B2F-AA9E-214D-7D1941A13CC3}"/>
              </a:ext>
            </a:extLst>
          </p:cNvPr>
          <p:cNvSpPr txBox="1"/>
          <p:nvPr/>
        </p:nvSpPr>
        <p:spPr>
          <a:xfrm>
            <a:off x="8170266" y="1440355"/>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2000" b="1" dirty="0">
                <a:solidFill>
                  <a:srgbClr val="000000"/>
                </a:solidFill>
              </a:rPr>
              <a:t>Umsetzung einer Beispielmaßnahme</a:t>
            </a:r>
            <a:endPar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F1471BC7-769E-FAF3-8F2E-853C4E7D7092}"/>
              </a:ext>
            </a:extLst>
          </p:cNvPr>
          <p:cNvSpPr txBox="1"/>
          <p:nvPr/>
        </p:nvSpPr>
        <p:spPr>
          <a:xfrm>
            <a:off x="8156629" y="2305747"/>
            <a:ext cx="3468318" cy="253916"/>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Beschreibung der Maßnahme</a:t>
            </a:r>
          </a:p>
        </p:txBody>
      </p:sp>
      <p:sp>
        <p:nvSpPr>
          <p:cNvPr id="12" name="Textfeld 11">
            <a:extLst>
              <a:ext uri="{FF2B5EF4-FFF2-40B4-BE49-F238E27FC236}">
                <a16:creationId xmlns:a16="http://schemas.microsoft.com/office/drawing/2014/main" id="{FBE495A1-6E12-BC81-4515-D9AC5A5D27C2}"/>
              </a:ext>
            </a:extLst>
          </p:cNvPr>
          <p:cNvSpPr txBox="1"/>
          <p:nvPr/>
        </p:nvSpPr>
        <p:spPr>
          <a:xfrm>
            <a:off x="8478393" y="4099000"/>
            <a:ext cx="2873401" cy="438582"/>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EBDCA4FC-B577-0ED8-8B30-8DD90FE50C46}"/>
              </a:ext>
            </a:extLst>
          </p:cNvPr>
          <p:cNvSpPr txBox="1"/>
          <p:nvPr/>
        </p:nvSpPr>
        <p:spPr>
          <a:xfrm>
            <a:off x="8478392" y="5139225"/>
            <a:ext cx="2873401" cy="276999"/>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rPr>
              <a:t>    </a:t>
            </a:r>
            <a:r>
              <a:rPr lang="de-DE" sz="1200" b="1" dirty="0">
                <a:solidFill>
                  <a:srgbClr val="000000"/>
                </a:solidFill>
              </a:rPr>
              <a:t>Tipps und Tricks</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Stern: 7 Zacken 13">
            <a:extLst>
              <a:ext uri="{FF2B5EF4-FFF2-40B4-BE49-F238E27FC236}">
                <a16:creationId xmlns:a16="http://schemas.microsoft.com/office/drawing/2014/main" id="{E93A6B8E-1F3F-02B4-89C0-9A9B8A5116C9}"/>
              </a:ext>
            </a:extLst>
          </p:cNvPr>
          <p:cNvSpPr/>
          <p:nvPr/>
        </p:nvSpPr>
        <p:spPr bwMode="auto">
          <a:xfrm>
            <a:off x="8077708" y="396460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5" name="Stern: 7 Zacken 14">
            <a:extLst>
              <a:ext uri="{FF2B5EF4-FFF2-40B4-BE49-F238E27FC236}">
                <a16:creationId xmlns:a16="http://schemas.microsoft.com/office/drawing/2014/main" id="{6DB6A39E-9D45-4FF8-D800-54AD392E8D63}"/>
              </a:ext>
            </a:extLst>
          </p:cNvPr>
          <p:cNvSpPr/>
          <p:nvPr/>
        </p:nvSpPr>
        <p:spPr bwMode="auto">
          <a:xfrm>
            <a:off x="8100898" y="5017412"/>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7" name="Gruppieren 16">
            <a:extLst>
              <a:ext uri="{FF2B5EF4-FFF2-40B4-BE49-F238E27FC236}">
                <a16:creationId xmlns:a16="http://schemas.microsoft.com/office/drawing/2014/main" id="{708843DA-7790-1F2B-6176-3784BA38A726}"/>
              </a:ext>
            </a:extLst>
          </p:cNvPr>
          <p:cNvGrpSpPr/>
          <p:nvPr/>
        </p:nvGrpSpPr>
        <p:grpSpPr>
          <a:xfrm>
            <a:off x="8198810" y="3270167"/>
            <a:ext cx="3134585" cy="582884"/>
            <a:chOff x="782776" y="3558175"/>
            <a:chExt cx="3134585" cy="582884"/>
          </a:xfrm>
        </p:grpSpPr>
        <p:sp>
          <p:nvSpPr>
            <p:cNvPr id="18" name="Textfeld 17">
              <a:extLst>
                <a:ext uri="{FF2B5EF4-FFF2-40B4-BE49-F238E27FC236}">
                  <a16:creationId xmlns:a16="http://schemas.microsoft.com/office/drawing/2014/main" id="{9BF20AA0-4651-620E-1E3F-C50C8BB781B0}"/>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r>
                <a:rPr lang="de-DE" b="1" dirty="0"/>
                <a:t>Kosten  </a:t>
              </a:r>
            </a:p>
            <a:p>
              <a:r>
                <a:rPr lang="de-DE" dirty="0"/>
                <a:t>x/10</a:t>
              </a:r>
            </a:p>
          </p:txBody>
        </p:sp>
        <p:sp>
          <p:nvSpPr>
            <p:cNvPr id="20" name="Flussdiagramm: Daten 19">
              <a:extLst>
                <a:ext uri="{FF2B5EF4-FFF2-40B4-BE49-F238E27FC236}">
                  <a16:creationId xmlns:a16="http://schemas.microsoft.com/office/drawing/2014/main" id="{087B0031-5CAB-86A7-E486-5624BA8EC789}"/>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highlight>
                  <a:srgbClr val="F9AA00"/>
                </a:highlight>
                <a:latin typeface="Arial" charset="0"/>
                <a:ea typeface="ＭＳ Ｐゴシック" charset="-128"/>
              </a:endParaRPr>
            </a:p>
          </p:txBody>
        </p:sp>
        <p:sp>
          <p:nvSpPr>
            <p:cNvPr id="23" name="Textfeld 22">
              <a:extLst>
                <a:ext uri="{FF2B5EF4-FFF2-40B4-BE49-F238E27FC236}">
                  <a16:creationId xmlns:a16="http://schemas.microsoft.com/office/drawing/2014/main" id="{CE5D5895-2D15-17B4-3F11-4160F7B79DF6}"/>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r>
                <a:rPr lang="de-DE" b="1" dirty="0"/>
                <a:t>Einsparpotenzial</a:t>
              </a:r>
            </a:p>
            <a:p>
              <a:r>
                <a:rPr lang="de-DE" dirty="0"/>
                <a:t>x/10</a:t>
              </a:r>
            </a:p>
          </p:txBody>
        </p:sp>
        <p:sp>
          <p:nvSpPr>
            <p:cNvPr id="24" name="Flussdiagramm: Daten 23">
              <a:extLst>
                <a:ext uri="{FF2B5EF4-FFF2-40B4-BE49-F238E27FC236}">
                  <a16:creationId xmlns:a16="http://schemas.microsoft.com/office/drawing/2014/main" id="{C552FF42-38ED-7CD6-B2B6-FB0E519D35AB}"/>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highlight>
                  <a:srgbClr val="F9AA00"/>
                </a:highlight>
                <a:latin typeface="Arial" charset="0"/>
                <a:ea typeface="ＭＳ Ｐゴシック" charset="-128"/>
              </a:endParaRPr>
            </a:p>
          </p:txBody>
        </p:sp>
        <p:pic>
          <p:nvPicPr>
            <p:cNvPr id="25" name="Grafik 24" descr="Messgerät mit einfarbiger Füllung">
              <a:extLst>
                <a:ext uri="{FF2B5EF4-FFF2-40B4-BE49-F238E27FC236}">
                  <a16:creationId xmlns:a16="http://schemas.microsoft.com/office/drawing/2014/main" id="{CF7EC5FC-BFB2-B652-03E5-CA502908DD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5600" y="3662789"/>
              <a:ext cx="273574" cy="273574"/>
            </a:xfrm>
            <a:prstGeom prst="rect">
              <a:avLst/>
            </a:prstGeom>
          </p:spPr>
        </p:pic>
        <p:pic>
          <p:nvPicPr>
            <p:cNvPr id="26" name="Inhaltsplatzhalter 25" descr="Euro mit einfarbiger Füllung">
              <a:extLst>
                <a:ext uri="{FF2B5EF4-FFF2-40B4-BE49-F238E27FC236}">
                  <a16:creationId xmlns:a16="http://schemas.microsoft.com/office/drawing/2014/main" id="{086263E3-9C19-6F16-2D99-72CAE8D596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Sprechblase: oval 5">
            <a:extLst>
              <a:ext uri="{FF2B5EF4-FFF2-40B4-BE49-F238E27FC236}">
                <a16:creationId xmlns:a16="http://schemas.microsoft.com/office/drawing/2014/main" id="{BF396685-E2C1-75E5-D479-F9F2A64D31A2}"/>
              </a:ext>
            </a:extLst>
          </p:cNvPr>
          <p:cNvSpPr/>
          <p:nvPr/>
        </p:nvSpPr>
        <p:spPr bwMode="auto">
          <a:xfrm>
            <a:off x="7414768" y="1340768"/>
            <a:ext cx="1237245" cy="612195"/>
          </a:xfrm>
          <a:prstGeom prst="wedgeEllipseCallout">
            <a:avLst>
              <a:gd name="adj1" fmla="val 11314"/>
              <a:gd name="adj2" fmla="val 66611"/>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effectLst/>
                <a:latin typeface="Arial" charset="0"/>
                <a:ea typeface="ＭＳ Ｐゴシック" charset="-128"/>
              </a:rPr>
              <a:t>Scope-</a:t>
            </a:r>
            <a:r>
              <a:rPr lang="de-DE" sz="1000" b="1" dirty="0"/>
              <a:t>zuordnung</a:t>
            </a:r>
            <a:endParaRPr kumimoji="0" lang="de-DE" sz="1000" b="1" i="0" u="none" strike="noStrike" cap="none" normalizeH="0" baseline="0" dirty="0">
              <a:ln>
                <a:noFill/>
              </a:ln>
              <a:effectLst/>
              <a:latin typeface="Arial" charset="0"/>
              <a:ea typeface="ＭＳ Ｐゴシック" charset="-128"/>
            </a:endParaRPr>
          </a:p>
        </p:txBody>
      </p:sp>
    </p:spTree>
    <p:extLst>
      <p:ext uri="{BB962C8B-B14F-4D97-AF65-F5344CB8AC3E}">
        <p14:creationId xmlns:p14="http://schemas.microsoft.com/office/powerpoint/2010/main" val="104396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478309857"/>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23</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10" name="Textfeld 9">
            <a:extLst>
              <a:ext uri="{FF2B5EF4-FFF2-40B4-BE49-F238E27FC236}">
                <a16:creationId xmlns:a16="http://schemas.microsoft.com/office/drawing/2014/main" id="{6CEFB853-DF04-B4CE-43A3-B8692EB0976F}"/>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
        <p:nvSpPr>
          <p:cNvPr id="13" name="Sprechblase: rechteckig mit abgerundeten Ecken 12">
            <a:extLst>
              <a:ext uri="{FF2B5EF4-FFF2-40B4-BE49-F238E27FC236}">
                <a16:creationId xmlns:a16="http://schemas.microsoft.com/office/drawing/2014/main" id="{1784A6F0-765B-1324-30CF-0403B706C3B1}"/>
              </a:ext>
            </a:extLst>
          </p:cNvPr>
          <p:cNvSpPr/>
          <p:nvPr/>
        </p:nvSpPr>
        <p:spPr>
          <a:xfrm>
            <a:off x="6600825" y="2722563"/>
            <a:ext cx="1731963" cy="2295525"/>
          </a:xfrm>
          <a:prstGeom prst="wedgeRoundRectCallout">
            <a:avLst>
              <a:gd name="adj1" fmla="val -76935"/>
              <a:gd name="adj2" fmla="val -3988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de-DE" sz="1200" dirty="0">
                <a:solidFill>
                  <a:srgbClr val="000000"/>
                </a:solidFill>
              </a:rPr>
              <a:t>Maßnahmen, die energiebezogene Emissionen reduzieren, können je nach Energieträger (z.B. Erdgas </a:t>
            </a:r>
            <a:r>
              <a:rPr lang="de-DE" sz="1200" dirty="0">
                <a:solidFill>
                  <a:srgbClr val="000000"/>
                </a:solidFill>
                <a:sym typeface="Wingdings" panose="05000000000000000000" pitchFamily="2" charset="2"/>
              </a:rPr>
              <a:t> </a:t>
            </a:r>
            <a:r>
              <a:rPr lang="de-DE" sz="1200" dirty="0">
                <a:solidFill>
                  <a:srgbClr val="000000"/>
                </a:solidFill>
              </a:rPr>
              <a:t>Scope-1 und Fernwärme </a:t>
            </a:r>
            <a:r>
              <a:rPr lang="de-DE" sz="1200" dirty="0">
                <a:solidFill>
                  <a:srgbClr val="000000"/>
                </a:solidFill>
                <a:sym typeface="Wingdings" panose="05000000000000000000" pitchFamily="2" charset="2"/>
              </a:rPr>
              <a:t> </a:t>
            </a:r>
            <a:r>
              <a:rPr lang="de-DE" sz="1200" dirty="0">
                <a:solidFill>
                  <a:srgbClr val="000000"/>
                </a:solidFill>
              </a:rPr>
              <a:t>Scope-2) zugeordnet werden.</a:t>
            </a:r>
          </a:p>
        </p:txBody>
      </p:sp>
    </p:spTree>
    <p:extLst>
      <p:ext uri="{BB962C8B-B14F-4D97-AF65-F5344CB8AC3E}">
        <p14:creationId xmlns:p14="http://schemas.microsoft.com/office/powerpoint/2010/main" val="109253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Verbesserung der Energieeffizienz im Unternehmen</a:t>
            </a:r>
          </a:p>
        </p:txBody>
      </p:sp>
      <p:pic>
        <p:nvPicPr>
          <p:cNvPr id="26" name="Inhaltsplatzhalter 25" descr="Euro mit einfarbiger Füllung">
            <a:extLst>
              <a:ext uri="{FF2B5EF4-FFF2-40B4-BE49-F238E27FC236}">
                <a16:creationId xmlns:a16="http://schemas.microsoft.com/office/drawing/2014/main" id="{3DC8814E-55FA-3DC4-7BDD-6DDF95342DE2}"/>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2144" y="3520281"/>
            <a:ext cx="914400" cy="914400"/>
          </a:xfrm>
        </p:spPr>
      </p:pic>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lvl="0"/>
            <a:r>
              <a:rPr lang="de-DE" noProof="0" dirty="0"/>
              <a:t>Handlungshilfe Klimamanagement | © LfU | IZU Infozentrum UmweltWirtschaft | 2023</a:t>
            </a: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lvl="0"/>
            <a:fld id="{894680D0-7A83-433A-9719-C4143F27F647}" type="slidenum">
              <a:rPr lang="de-DE" noProof="0" smtClean="0"/>
              <a:pPr lvl="0"/>
              <a:t>24</a:t>
            </a:fld>
            <a:endParaRPr lang="de-DE" noProof="0" dirty="0"/>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8000"/>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  Abwärme Vermeidung und Rückgewinnung</a:t>
            </a:r>
          </a:p>
        </p:txBody>
      </p:sp>
      <p:sp>
        <p:nvSpPr>
          <p:cNvPr id="10" name="Textfeld 9">
            <a:extLst>
              <a:ext uri="{FF2B5EF4-FFF2-40B4-BE49-F238E27FC236}">
                <a16:creationId xmlns:a16="http://schemas.microsoft.com/office/drawing/2014/main" id="{E5E88691-FEC6-AB8A-2762-49FFB4A122D6}"/>
              </a:ext>
            </a:extLst>
          </p:cNvPr>
          <p:cNvSpPr txBox="1"/>
          <p:nvPr/>
        </p:nvSpPr>
        <p:spPr>
          <a:xfrm>
            <a:off x="1070065" y="4379299"/>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Es gibt eine Vielzahl an technischen Lösungen, hier findet jeder Betrieb eine Passende.</a:t>
            </a: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8" y="5374810"/>
            <a:ext cx="2873401" cy="923330"/>
          </a:xfrm>
          <a:prstGeom prst="rect">
            <a:avLst/>
          </a:prstGeom>
          <a:solidFill>
            <a:srgbClr val="FFFFFF"/>
          </a:solidFill>
          <a:ln w="12700">
            <a:noFill/>
          </a:ln>
        </p:spPr>
        <p:txBody>
          <a:bodyPr wrap="square" lIns="180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050" dirty="0">
                <a:solidFill>
                  <a:srgbClr val="000000"/>
                </a:solidFill>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eine Wärmebildkamera, um sichtbar zu machen, wo Abwärme verloren geht. Nutzen Sie auch den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hlinkClick r:id="rId5" action="ppaction://hlinksldjump"/>
              </a:rPr>
              <a:t>IZU Abwärmerechner</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37291" y="425840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31845" y="525649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8000"/>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lang="de-DE" sz="2000" b="1" dirty="0">
                <a:solidFill>
                  <a:srgbClr val="000000"/>
                </a:solidFill>
              </a:rPr>
              <a:t>Intelligente Regelung und Steuerung der TGA</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24521" y="2558045"/>
            <a:ext cx="3206258" cy="900246"/>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effectLst/>
                <a:uLnTx/>
                <a:uFillTx/>
                <a:latin typeface="Arial" charset="0"/>
                <a:ea typeface="ＭＳ Ｐゴシック" charset="-128"/>
                <a:cs typeface="+mn-cs"/>
              </a:rPr>
              <a:t>Im Bereich der Technischen Gebäudeausrüstung (TGA) gibt es diverse Einsparmöglichkeiten.</a:t>
            </a:r>
            <a:r>
              <a:rPr lang="de-DE" sz="1050" dirty="0"/>
              <a:t> </a:t>
            </a:r>
            <a:r>
              <a:rPr kumimoji="0" lang="de-DE" sz="1050" b="0" i="0" u="none" strike="noStrike" kern="1200" cap="none" spc="0" normalizeH="0" baseline="0" noProof="0" dirty="0">
                <a:ln>
                  <a:noFill/>
                </a:ln>
                <a:effectLst/>
                <a:uLnTx/>
                <a:uFillTx/>
                <a:latin typeface="Arial" charset="0"/>
                <a:ea typeface="ＭＳ Ｐゴシック" charset="-128"/>
                <a:cs typeface="+mn-cs"/>
              </a:rPr>
              <a:t>Durch eine intelligente Steuerung von Lüftung, Heizung und Klimatisierung oder auch der Beleuchtung können enorme Potenziale gehoben werden. </a:t>
            </a:r>
          </a:p>
        </p:txBody>
      </p:sp>
      <p:sp>
        <p:nvSpPr>
          <p:cNvPr id="31" name="Textfeld 30">
            <a:extLst>
              <a:ext uri="{FF2B5EF4-FFF2-40B4-BE49-F238E27FC236}">
                <a16:creationId xmlns:a16="http://schemas.microsoft.com/office/drawing/2014/main" id="{5A441721-ABF9-C5AF-6B26-82AA8020E964}"/>
              </a:ext>
            </a:extLst>
          </p:cNvPr>
          <p:cNvSpPr txBox="1"/>
          <p:nvPr/>
        </p:nvSpPr>
        <p:spPr>
          <a:xfrm>
            <a:off x="4957379" y="4364158"/>
            <a:ext cx="2873401" cy="784830"/>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050" dirty="0">
                <a:solidFill>
                  <a:schemeClr val="tx1"/>
                </a:solidFill>
                <a:effectLst/>
                <a:latin typeface="+mn-lt"/>
                <a:ea typeface="Times New Roman" panose="02020603050405020304" pitchFamily="18" charset="0"/>
              </a:rPr>
              <a:t>Durch eine bedarfsgerechte Steuerung, z.B. über Sensoren können große Einsparungen erzielt werden.</a:t>
            </a:r>
            <a:endParaRPr kumimoji="0" lang="de-DE" sz="105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8" y="5369239"/>
            <a:ext cx="2873401" cy="784830"/>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Mit der Steuerung „spielen“, um verschiedene Auswirkungen von reduzierten Einstellungen auszutesten.</a:t>
            </a: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33916" y="4247887"/>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33917" y="525649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924" y="1628776"/>
            <a:ext cx="3534979" cy="4698000"/>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Einsparung durch hydraulischen Abgleich</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515193" y="2577155"/>
            <a:ext cx="3194900" cy="1061829"/>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Der hydraulische Abgleich sorgt dafür, dass alle Heizflächen mit den benötigten Volumenströmen des Heizmediums zeitgerecht versorgt werden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und ermöglicht so die maximale Absenkung der Systemtemperatur.</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37508" y="4363650"/>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Die gleichmäßige Wärmeabgabe führt zu einem höheren Komfort für die Mitarbeitenden.</a:t>
            </a:r>
          </a:p>
        </p:txBody>
      </p:sp>
      <p:sp>
        <p:nvSpPr>
          <p:cNvPr id="39" name="Textfeld 38">
            <a:extLst>
              <a:ext uri="{FF2B5EF4-FFF2-40B4-BE49-F238E27FC236}">
                <a16:creationId xmlns:a16="http://schemas.microsoft.com/office/drawing/2014/main" id="{E79BBAD6-303D-241F-FF79-D30718B5CA33}"/>
              </a:ext>
            </a:extLst>
          </p:cNvPr>
          <p:cNvSpPr txBox="1"/>
          <p:nvPr/>
        </p:nvSpPr>
        <p:spPr>
          <a:xfrm>
            <a:off x="8837508" y="5369046"/>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Informieren Sie sich über eine mögliche Förderung, z.B. für die Heizungs-optimierung.</a:t>
            </a: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18057" y="424206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18056" y="5249927"/>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Textfeld 5">
            <a:extLst>
              <a:ext uri="{FF2B5EF4-FFF2-40B4-BE49-F238E27FC236}">
                <a16:creationId xmlns:a16="http://schemas.microsoft.com/office/drawing/2014/main" id="{DD6DE484-5833-6AD0-8CA6-ECECE71130BA}"/>
              </a:ext>
            </a:extLst>
          </p:cNvPr>
          <p:cNvSpPr txBox="1"/>
          <p:nvPr/>
        </p:nvSpPr>
        <p:spPr>
          <a:xfrm>
            <a:off x="754231" y="2585472"/>
            <a:ext cx="3181528" cy="1061829"/>
          </a:xfrm>
          <a:prstGeom prst="rect">
            <a:avLst/>
          </a:prstGeom>
          <a:noFill/>
        </p:spPr>
        <p:txBody>
          <a:bodyPr wrap="square" rtlCol="0">
            <a:spAutoFit/>
          </a:bodyPr>
          <a:lstStyle/>
          <a:p>
            <a:pPr algn="just">
              <a:defRPr/>
            </a:pPr>
            <a:r>
              <a:rPr lang="de-DE" sz="1050" dirty="0">
                <a:solidFill>
                  <a:srgbClr val="000000"/>
                </a:solidFill>
              </a:rPr>
              <a:t>Wärmeverluste entstehen bei nahezu allen thermischen oder mechanischen Prozessen. Entsprechend gibt es viele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Möglichkeiten zur Abwärme-Vermeidung und Rückgewinnung, z.B. Wärmetauscher, Abwasserwärmerückgewinnung und Pufferspeicher. </a:t>
            </a:r>
          </a:p>
        </p:txBody>
      </p:sp>
      <p:grpSp>
        <p:nvGrpSpPr>
          <p:cNvPr id="18" name="Gruppieren 17">
            <a:extLst>
              <a:ext uri="{FF2B5EF4-FFF2-40B4-BE49-F238E27FC236}">
                <a16:creationId xmlns:a16="http://schemas.microsoft.com/office/drawing/2014/main" id="{FC7E4FFB-50CF-076D-A997-4E65DE6A3AD6}"/>
              </a:ext>
            </a:extLst>
          </p:cNvPr>
          <p:cNvGrpSpPr/>
          <p:nvPr/>
        </p:nvGrpSpPr>
        <p:grpSpPr>
          <a:xfrm>
            <a:off x="4622240" y="3630000"/>
            <a:ext cx="3206258" cy="582884"/>
            <a:chOff x="4622240" y="3671813"/>
            <a:chExt cx="3134585" cy="582884"/>
          </a:xfrm>
        </p:grpSpPr>
        <p:sp>
          <p:nvSpPr>
            <p:cNvPr id="49" name="Textfeld 48">
              <a:extLst>
                <a:ext uri="{FF2B5EF4-FFF2-40B4-BE49-F238E27FC236}">
                  <a16:creationId xmlns:a16="http://schemas.microsoft.com/office/drawing/2014/main" id="{135DA016-F2F9-381B-850B-3473B208AA93}"/>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2/10</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0" name="Flussdiagramm: Daten 49">
              <a:extLst>
                <a:ext uri="{FF2B5EF4-FFF2-40B4-BE49-F238E27FC236}">
                  <a16:creationId xmlns:a16="http://schemas.microsoft.com/office/drawing/2014/main" id="{D505408F-4663-0047-A1F6-E68CF3C75783}"/>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38B6D0BB-0492-DDC8-C8F8-1C77BA4F850E}"/>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5/10</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Flussdiagramm: Daten 51">
              <a:extLst>
                <a:ext uri="{FF2B5EF4-FFF2-40B4-BE49-F238E27FC236}">
                  <a16:creationId xmlns:a16="http://schemas.microsoft.com/office/drawing/2014/main" id="{A18A8DFF-BEA4-041D-677D-07E73845244C}"/>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53" name="Inhaltsplatzhalter 25" descr="Euro mit einfarbiger Füllung">
              <a:extLst>
                <a:ext uri="{FF2B5EF4-FFF2-40B4-BE49-F238E27FC236}">
                  <a16:creationId xmlns:a16="http://schemas.microsoft.com/office/drawing/2014/main" id="{39F6638E-2DFC-D228-624E-548D73E25A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Grafik 53" descr="Messgerät mit einfarbiger Füllung">
              <a:extLst>
                <a:ext uri="{FF2B5EF4-FFF2-40B4-BE49-F238E27FC236}">
                  <a16:creationId xmlns:a16="http://schemas.microsoft.com/office/drawing/2014/main" id="{C51E8D4D-30DF-0D7D-BC9D-94B12B91517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5064" y="3776427"/>
              <a:ext cx="273574" cy="273574"/>
            </a:xfrm>
            <a:prstGeom prst="rect">
              <a:avLst/>
            </a:prstGeom>
          </p:spPr>
        </p:pic>
      </p:grpSp>
      <p:sp>
        <p:nvSpPr>
          <p:cNvPr id="55" name="Textfeld 54">
            <a:extLst>
              <a:ext uri="{FF2B5EF4-FFF2-40B4-BE49-F238E27FC236}">
                <a16:creationId xmlns:a16="http://schemas.microsoft.com/office/drawing/2014/main" id="{F69DC13B-FF26-240E-C5EE-4BD85573DE8E}"/>
              </a:ext>
            </a:extLst>
          </p:cNvPr>
          <p:cNvSpPr txBox="1"/>
          <p:nvPr/>
        </p:nvSpPr>
        <p:spPr>
          <a:xfrm>
            <a:off x="8823619" y="370028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5/10</a:t>
            </a:r>
          </a:p>
        </p:txBody>
      </p:sp>
      <p:sp>
        <p:nvSpPr>
          <p:cNvPr id="56" name="Flussdiagramm: Daten 55">
            <a:extLst>
              <a:ext uri="{FF2B5EF4-FFF2-40B4-BE49-F238E27FC236}">
                <a16:creationId xmlns:a16="http://schemas.microsoft.com/office/drawing/2014/main" id="{15EDB779-66CC-E377-E873-2D04D94AC902}"/>
              </a:ext>
            </a:extLst>
          </p:cNvPr>
          <p:cNvSpPr/>
          <p:nvPr/>
        </p:nvSpPr>
        <p:spPr bwMode="auto">
          <a:xfrm>
            <a:off x="8537263" y="357906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6073FDC0-EE0C-BA0D-3761-CF0D5778E89E}"/>
              </a:ext>
            </a:extLst>
          </p:cNvPr>
          <p:cNvSpPr txBox="1"/>
          <p:nvPr/>
        </p:nvSpPr>
        <p:spPr>
          <a:xfrm>
            <a:off x="10046399" y="3700284"/>
            <a:ext cx="1663693"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6/10</a:t>
            </a:r>
          </a:p>
        </p:txBody>
      </p:sp>
      <p:sp>
        <p:nvSpPr>
          <p:cNvPr id="58" name="Flussdiagramm: Daten 57">
            <a:extLst>
              <a:ext uri="{FF2B5EF4-FFF2-40B4-BE49-F238E27FC236}">
                <a16:creationId xmlns:a16="http://schemas.microsoft.com/office/drawing/2014/main" id="{F1A3F55D-91CF-2B2D-A88A-0B1C4C480B69}"/>
              </a:ext>
            </a:extLst>
          </p:cNvPr>
          <p:cNvSpPr/>
          <p:nvPr/>
        </p:nvSpPr>
        <p:spPr bwMode="auto">
          <a:xfrm>
            <a:off x="9822590" y="357906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59" name="Inhaltsplatzhalter 25" descr="Euro mit einfarbiger Füllung">
            <a:extLst>
              <a:ext uri="{FF2B5EF4-FFF2-40B4-BE49-F238E27FC236}">
                <a16:creationId xmlns:a16="http://schemas.microsoft.com/office/drawing/2014/main" id="{EE657CF5-87F8-B7A9-3890-5F373424322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8553181" y="3663208"/>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Grafik 59" descr="Messgerät mit einfarbiger Füllung">
            <a:extLst>
              <a:ext uri="{FF2B5EF4-FFF2-40B4-BE49-F238E27FC236}">
                <a16:creationId xmlns:a16="http://schemas.microsoft.com/office/drawing/2014/main" id="{E271DDB9-14E9-E5C1-2066-9914899D68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0087" y="3683679"/>
            <a:ext cx="273574" cy="273574"/>
          </a:xfrm>
          <a:prstGeom prst="rect">
            <a:avLst/>
          </a:prstGeom>
        </p:spPr>
      </p:pic>
      <p:grpSp>
        <p:nvGrpSpPr>
          <p:cNvPr id="9" name="Gruppieren 8">
            <a:extLst>
              <a:ext uri="{FF2B5EF4-FFF2-40B4-BE49-F238E27FC236}">
                <a16:creationId xmlns:a16="http://schemas.microsoft.com/office/drawing/2014/main" id="{904DE3B9-E990-F5C6-8822-AEE59C51015A}"/>
              </a:ext>
            </a:extLst>
          </p:cNvPr>
          <p:cNvGrpSpPr/>
          <p:nvPr/>
        </p:nvGrpSpPr>
        <p:grpSpPr>
          <a:xfrm>
            <a:off x="782776" y="3592086"/>
            <a:ext cx="3134585" cy="582884"/>
            <a:chOff x="782776" y="3558175"/>
            <a:chExt cx="3134585" cy="582884"/>
          </a:xfrm>
        </p:grpSpPr>
        <p:sp>
          <p:nvSpPr>
            <p:cNvPr id="15" name="Textfeld 14">
              <a:extLst>
                <a:ext uri="{FF2B5EF4-FFF2-40B4-BE49-F238E27FC236}">
                  <a16:creationId xmlns:a16="http://schemas.microsoft.com/office/drawing/2014/main" id="{0DCAA693-0477-77DE-5644-882285058E97}"/>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8/10</a:t>
              </a:r>
            </a:p>
          </p:txBody>
        </p:sp>
        <p:sp>
          <p:nvSpPr>
            <p:cNvPr id="14" name="Flussdiagramm: Daten 13">
              <a:extLst>
                <a:ext uri="{FF2B5EF4-FFF2-40B4-BE49-F238E27FC236}">
                  <a16:creationId xmlns:a16="http://schemas.microsoft.com/office/drawing/2014/main" id="{A09BD1D8-8F4A-2F6C-7F34-F5EC2B5E693A}"/>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2008A450-C095-E793-7F94-397D7F10B442}"/>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8/10</a:t>
              </a:r>
            </a:p>
          </p:txBody>
        </p:sp>
        <p:sp>
          <p:nvSpPr>
            <p:cNvPr id="16" name="Flussdiagramm: Daten 15">
              <a:extLst>
                <a:ext uri="{FF2B5EF4-FFF2-40B4-BE49-F238E27FC236}">
                  <a16:creationId xmlns:a16="http://schemas.microsoft.com/office/drawing/2014/main" id="{C9C7ED13-8E85-9CF1-7971-F8983ACE252E}"/>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4" name="Grafik 43" descr="Messgerät mit einfarbiger Füllung">
              <a:extLst>
                <a:ext uri="{FF2B5EF4-FFF2-40B4-BE49-F238E27FC236}">
                  <a16:creationId xmlns:a16="http://schemas.microsoft.com/office/drawing/2014/main" id="{6C0306DF-606B-4FBB-D233-8FB9A46DEE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45600" y="3662789"/>
              <a:ext cx="273574" cy="273574"/>
            </a:xfrm>
            <a:prstGeom prst="rect">
              <a:avLst/>
            </a:prstGeom>
          </p:spPr>
        </p:pic>
        <p:pic>
          <p:nvPicPr>
            <p:cNvPr id="3" name="Inhaltsplatzhalter 25" descr="Euro mit einfarbiger Füllung">
              <a:extLst>
                <a:ext uri="{FF2B5EF4-FFF2-40B4-BE49-F238E27FC236}">
                  <a16:creationId xmlns:a16="http://schemas.microsoft.com/office/drawing/2014/main" id="{C98EC2BE-D594-A8E1-8AB9-CB30B763953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Sprechblase: rechteckig mit abgerundeten Ecken 18">
            <a:extLst>
              <a:ext uri="{FF2B5EF4-FFF2-40B4-BE49-F238E27FC236}">
                <a16:creationId xmlns:a16="http://schemas.microsoft.com/office/drawing/2014/main" id="{B0F64783-7E54-164F-3D6F-B5B7A43D49DD}"/>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rPr>
              <a:t>Sie </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hlinkClick r:id="rId5" action="ppaction://hlinksldjump">
                  <a:extLst>
                    <a:ext uri="{A12FA001-AC4F-418D-AE19-62706E023703}">
                      <ahyp:hlinkClr xmlns:ahyp="http://schemas.microsoft.com/office/drawing/2018/hyperlinkcolor" val="tx"/>
                    </a:ext>
                  </a:extLst>
                </a:hlinkClick>
              </a:rPr>
              <a:t>hier</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chemeClr val="tx1"/>
              </a:solidFill>
              <a:effectLst/>
              <a:uLnTx/>
              <a:uFillTx/>
              <a:latin typeface="Arial"/>
              <a:ea typeface="ＭＳ Ｐゴシック"/>
              <a:cs typeface="Arial" charset="0"/>
            </a:endParaRPr>
          </a:p>
        </p:txBody>
      </p:sp>
      <p:sp>
        <p:nvSpPr>
          <p:cNvPr id="23" name="Sprechblase: oval 22">
            <a:extLst>
              <a:ext uri="{FF2B5EF4-FFF2-40B4-BE49-F238E27FC236}">
                <a16:creationId xmlns:a16="http://schemas.microsoft.com/office/drawing/2014/main" id="{00C55115-C2B3-21D2-D785-A78EE3BE6849}"/>
              </a:ext>
            </a:extLst>
          </p:cNvPr>
          <p:cNvSpPr/>
          <p:nvPr/>
        </p:nvSpPr>
        <p:spPr bwMode="auto">
          <a:xfrm>
            <a:off x="114779" y="1784945"/>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
        <p:nvSpPr>
          <p:cNvPr id="22" name="Sprechblase: oval 21">
            <a:extLst>
              <a:ext uri="{FF2B5EF4-FFF2-40B4-BE49-F238E27FC236}">
                <a16:creationId xmlns:a16="http://schemas.microsoft.com/office/drawing/2014/main" id="{85E2DB3D-3304-6C86-9694-D2363841129A}"/>
              </a:ext>
            </a:extLst>
          </p:cNvPr>
          <p:cNvSpPr/>
          <p:nvPr/>
        </p:nvSpPr>
        <p:spPr bwMode="auto">
          <a:xfrm>
            <a:off x="4009799" y="1772576"/>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
        <p:nvSpPr>
          <p:cNvPr id="24" name="Sprechblase: oval 23">
            <a:extLst>
              <a:ext uri="{FF2B5EF4-FFF2-40B4-BE49-F238E27FC236}">
                <a16:creationId xmlns:a16="http://schemas.microsoft.com/office/drawing/2014/main" id="{E65209AA-8234-19BD-4333-607EF45799E8}"/>
              </a:ext>
            </a:extLst>
          </p:cNvPr>
          <p:cNvSpPr/>
          <p:nvPr/>
        </p:nvSpPr>
        <p:spPr bwMode="auto">
          <a:xfrm>
            <a:off x="7896200" y="1771743"/>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Tree>
    <p:extLst>
      <p:ext uri="{BB962C8B-B14F-4D97-AF65-F5344CB8AC3E}">
        <p14:creationId xmlns:p14="http://schemas.microsoft.com/office/powerpoint/2010/main" val="221113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Verbesserung der Energieeffizienz im Unternehmen</a:t>
            </a:r>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11907"/>
            <a:ext cx="3534979" cy="4714282"/>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  Einsatz von effizienten Antrieben</a:t>
            </a:r>
          </a:p>
        </p:txBody>
      </p:sp>
      <p:sp>
        <p:nvSpPr>
          <p:cNvPr id="9" name="Textfeld 8">
            <a:extLst>
              <a:ext uri="{FF2B5EF4-FFF2-40B4-BE49-F238E27FC236}">
                <a16:creationId xmlns:a16="http://schemas.microsoft.com/office/drawing/2014/main" id="{33753494-3888-2D9C-2221-856AAEF44C82}"/>
              </a:ext>
            </a:extLst>
          </p:cNvPr>
          <p:cNvSpPr txBox="1"/>
          <p:nvPr/>
        </p:nvSpPr>
        <p:spPr>
          <a:xfrm>
            <a:off x="731581" y="2495536"/>
            <a:ext cx="3053753" cy="10618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de-DE" sz="1050" dirty="0"/>
              <a:t>D</a:t>
            </a:r>
            <a:r>
              <a:rPr kumimoji="0" lang="de-DE" sz="1050" b="0" i="0" u="none" strike="noStrike" kern="1200" cap="none" spc="0" normalizeH="0" baseline="0" noProof="0" dirty="0">
                <a:ln>
                  <a:noFill/>
                </a:ln>
                <a:effectLst/>
                <a:uLnTx/>
                <a:uFillTx/>
                <a:latin typeface="Arial" charset="0"/>
                <a:ea typeface="ＭＳ Ｐゴシック" charset="-128"/>
                <a:cs typeface="+mn-cs"/>
              </a:rPr>
              <a:t>ie Effizienzklasse von Motoren spielt eine große Rolle. In der Praxis weisen IE5-Motoren im Vergleich zu IE4-Motoren 20% geringere Verluste auf. Prüfen Sie zum Beispiel die verbauten Pumpen. Das Baujahr der Anlagen verrät schon viel über deren Effizienz. </a:t>
            </a:r>
            <a:endParaRPr kumimoji="0" lang="de-DE" sz="105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9" y="4469345"/>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050" dirty="0">
                <a:solidFill>
                  <a:srgbClr val="000000"/>
                </a:solidFill>
              </a:rPr>
              <a:t>   Effizienzgewinne bedeutet auch immer Kostenersparnisse durch den reduzierten Energieverbrauch.</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8" y="5380200"/>
            <a:ext cx="2873401" cy="9233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rPr>
              <a:t>  Bei Motoren ist die Dimensionierung entscheidend. Die Auswahl der richtigen Motorengröße für die Anwendung vermeidet ebenfalls Kosten.</a:t>
            </a: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35011" y="435431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35011" y="525933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800"/>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Installation von LED Beleuchtung</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580059" y="2478850"/>
            <a:ext cx="3250721" cy="1061829"/>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LEDs sind mittlerweile Technikstandard. Dann, wenn kein Tageslicht genutzt werden kann, sollten Sie auf LED zurückgreifen. Basis sind Helligkeitsmessungen und Arbeitsschutz-Standards. Ein Büroplatz sollte beispielsweise mit 500 Lux ausgeleuchtet sein. </a:t>
            </a:r>
          </a:p>
        </p:txBody>
      </p:sp>
      <p:sp>
        <p:nvSpPr>
          <p:cNvPr id="31" name="Textfeld 30">
            <a:extLst>
              <a:ext uri="{FF2B5EF4-FFF2-40B4-BE49-F238E27FC236}">
                <a16:creationId xmlns:a16="http://schemas.microsoft.com/office/drawing/2014/main" id="{5A441721-ABF9-C5AF-6B26-82AA8020E964}"/>
              </a:ext>
            </a:extLst>
          </p:cNvPr>
          <p:cNvSpPr txBox="1"/>
          <p:nvPr/>
        </p:nvSpPr>
        <p:spPr>
          <a:xfrm>
            <a:off x="4969826" y="4468856"/>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Gute Beleuchtung erhöht auch den Komfort </a:t>
            </a:r>
            <a:r>
              <a:rPr lang="de-DE" sz="1050" dirty="0">
                <a:solidFill>
                  <a:srgbClr val="000000"/>
                </a:solidFill>
              </a:rPr>
              <a:t>für die Mitarbeitenden.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2" name="Textfeld 31">
            <a:extLst>
              <a:ext uri="{FF2B5EF4-FFF2-40B4-BE49-F238E27FC236}">
                <a16:creationId xmlns:a16="http://schemas.microsoft.com/office/drawing/2014/main" id="{28FD8966-C0B6-B371-2AFD-C965C04D7E15}"/>
              </a:ext>
            </a:extLst>
          </p:cNvPr>
          <p:cNvSpPr txBox="1"/>
          <p:nvPr/>
        </p:nvSpPr>
        <p:spPr>
          <a:xfrm>
            <a:off x="4928617" y="5306618"/>
            <a:ext cx="2914609" cy="9233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Beachten Sie, LED haben gerichtetes Licht. Bei der Nachrüstung von herkömmlichen Leuchten haben Sie deshalb keine optimale Lichtverteilung.</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47031" y="435431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11824" y="517415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32027" y="1636065"/>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Erfassung von Energiedaten</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459729" y="2557267"/>
            <a:ext cx="3243677" cy="1061829"/>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Sofern Sie noch kein Energiemanagementsystem haben, ist es sinnvoll, Energiedaten zu erfassen. Dies erfolgt durch die Berater im Rahmen eines Energieaudits, Sie können aber auch selbst tätig werden. So erkennen Sie die Schwerpunkte und Verbesserungspotenziale. </a:t>
            </a:r>
          </a:p>
        </p:txBody>
      </p:sp>
      <p:sp>
        <p:nvSpPr>
          <p:cNvPr id="38" name="Textfeld 37">
            <a:extLst>
              <a:ext uri="{FF2B5EF4-FFF2-40B4-BE49-F238E27FC236}">
                <a16:creationId xmlns:a16="http://schemas.microsoft.com/office/drawing/2014/main" id="{85E96766-1A5C-6D8B-C10D-9B616DE381EB}"/>
              </a:ext>
            </a:extLst>
          </p:cNvPr>
          <p:cNvSpPr txBox="1"/>
          <p:nvPr/>
        </p:nvSpPr>
        <p:spPr>
          <a:xfrm>
            <a:off x="8830005" y="4449074"/>
            <a:ext cx="2873401" cy="600164"/>
          </a:xfrm>
          <a:prstGeom prst="rect">
            <a:avLst/>
          </a:prstGeom>
          <a:solidFill>
            <a:srgbClr val="FFFFFF"/>
          </a:solidFill>
          <a:ln w="12700">
            <a:noFill/>
          </a:ln>
        </p:spPr>
        <p:txBody>
          <a:bodyPr wrap="square" lIns="216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Highlight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Neben Emissionen können Sie auch Kosten einsparen.</a:t>
            </a:r>
          </a:p>
        </p:txBody>
      </p:sp>
      <p:sp>
        <p:nvSpPr>
          <p:cNvPr id="39" name="Textfeld 38">
            <a:extLst>
              <a:ext uri="{FF2B5EF4-FFF2-40B4-BE49-F238E27FC236}">
                <a16:creationId xmlns:a16="http://schemas.microsoft.com/office/drawing/2014/main" id="{E79BBAD6-303D-241F-FF79-D30718B5CA33}"/>
              </a:ext>
            </a:extLst>
          </p:cNvPr>
          <p:cNvSpPr txBox="1"/>
          <p:nvPr/>
        </p:nvSpPr>
        <p:spPr>
          <a:xfrm>
            <a:off x="8830005" y="5395616"/>
            <a:ext cx="2873401" cy="761747"/>
          </a:xfrm>
          <a:prstGeom prst="rect">
            <a:avLst/>
          </a:prstGeom>
          <a:solidFill>
            <a:srgbClr val="FFFFFF"/>
          </a:solidFill>
          <a:ln w="12700">
            <a:noFill/>
          </a:ln>
        </p:spPr>
        <p:txBody>
          <a:bodyPr wrap="square" lIns="180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Der </a:t>
            </a:r>
            <a:r>
              <a:rPr kumimoji="0" lang="de-DE" sz="1050" b="0" i="0" u="none" strike="noStrike" kern="1200" cap="none" spc="0" normalizeH="0" baseline="0" noProof="0" dirty="0">
                <a:ln>
                  <a:noFill/>
                </a:ln>
                <a:effectLst/>
                <a:uLnTx/>
                <a:uFillTx/>
                <a:latin typeface="Arial" charset="0"/>
                <a:ea typeface="ＭＳ Ｐゴシック" charset="-128"/>
                <a:cs typeface="+mn-cs"/>
              </a:rPr>
              <a:t>Leitfaden Energieeffizienz im Handwerk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bietet Orientierung.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19121" y="431806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19121" y="527963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4F1082A8-D236-CEDB-E01A-3B3E25DC657D}"/>
              </a:ext>
            </a:extLst>
          </p:cNvPr>
          <p:cNvGrpSpPr/>
          <p:nvPr/>
        </p:nvGrpSpPr>
        <p:grpSpPr>
          <a:xfrm>
            <a:off x="782776" y="3735187"/>
            <a:ext cx="3152983" cy="582884"/>
            <a:chOff x="782776" y="3558175"/>
            <a:chExt cx="3134585" cy="582884"/>
          </a:xfrm>
        </p:grpSpPr>
        <p:sp>
          <p:nvSpPr>
            <p:cNvPr id="15" name="Textfeld 14">
              <a:extLst>
                <a:ext uri="{FF2B5EF4-FFF2-40B4-BE49-F238E27FC236}">
                  <a16:creationId xmlns:a16="http://schemas.microsoft.com/office/drawing/2014/main" id="{0625C26D-9287-34C7-23DF-0BA15D8F925A}"/>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6/10</a:t>
              </a:r>
            </a:p>
          </p:txBody>
        </p:sp>
        <p:sp>
          <p:nvSpPr>
            <p:cNvPr id="16" name="Flussdiagramm: Daten 15">
              <a:extLst>
                <a:ext uri="{FF2B5EF4-FFF2-40B4-BE49-F238E27FC236}">
                  <a16:creationId xmlns:a16="http://schemas.microsoft.com/office/drawing/2014/main" id="{474B4FAB-F4B9-466F-142A-2942862EC479}"/>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A8BF83A8-4D5E-61D3-C7AD-AEFD892D91CD}"/>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7/10</a:t>
              </a:r>
            </a:p>
          </p:txBody>
        </p:sp>
        <p:sp>
          <p:nvSpPr>
            <p:cNvPr id="18" name="Flussdiagramm: Daten 17">
              <a:extLst>
                <a:ext uri="{FF2B5EF4-FFF2-40B4-BE49-F238E27FC236}">
                  <a16:creationId xmlns:a16="http://schemas.microsoft.com/office/drawing/2014/main" id="{C95B6AA5-9C15-D624-041D-1133C3B8CF4A}"/>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F25E00D0-9523-DFA0-BDA0-54342E244C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F5D3D34D-1830-D542-ED66-1575675668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CAB94512-CF65-8FF4-4C4B-4ECC31D2E293}"/>
              </a:ext>
            </a:extLst>
          </p:cNvPr>
          <p:cNvGrpSpPr/>
          <p:nvPr/>
        </p:nvGrpSpPr>
        <p:grpSpPr>
          <a:xfrm>
            <a:off x="4622239" y="3735185"/>
            <a:ext cx="3220987" cy="582884"/>
            <a:chOff x="4622240" y="3671813"/>
            <a:chExt cx="3134585" cy="582884"/>
          </a:xfrm>
        </p:grpSpPr>
        <p:sp>
          <p:nvSpPr>
            <p:cNvPr id="22" name="Textfeld 21">
              <a:extLst>
                <a:ext uri="{FF2B5EF4-FFF2-40B4-BE49-F238E27FC236}">
                  <a16:creationId xmlns:a16="http://schemas.microsoft.com/office/drawing/2014/main" id="{E0543988-BC88-CFC4-BA2F-4D3A5248BEE6}"/>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1/10</a:t>
              </a:r>
            </a:p>
          </p:txBody>
        </p:sp>
        <p:sp>
          <p:nvSpPr>
            <p:cNvPr id="23" name="Flussdiagramm: Daten 22">
              <a:extLst>
                <a:ext uri="{FF2B5EF4-FFF2-40B4-BE49-F238E27FC236}">
                  <a16:creationId xmlns:a16="http://schemas.microsoft.com/office/drawing/2014/main" id="{68B1E4E4-52E0-B9F5-88A0-BB712C7ED7F3}"/>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5D3CD650-3A45-96EB-2F1F-A6903930FB2F}"/>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2/10</a:t>
              </a:r>
            </a:p>
          </p:txBody>
        </p:sp>
        <p:sp>
          <p:nvSpPr>
            <p:cNvPr id="25" name="Flussdiagramm: Daten 24">
              <a:extLst>
                <a:ext uri="{FF2B5EF4-FFF2-40B4-BE49-F238E27FC236}">
                  <a16:creationId xmlns:a16="http://schemas.microsoft.com/office/drawing/2014/main" id="{C3DC6ECA-F741-04CC-1196-E55FA5F31C56}"/>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DA45061F-4365-AF75-84A1-28100E3FB9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C452B81D-1F4C-E79D-A224-866DA4DA1E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5064" y="3776427"/>
              <a:ext cx="273574" cy="273574"/>
            </a:xfrm>
            <a:prstGeom prst="rect">
              <a:avLst/>
            </a:prstGeom>
          </p:spPr>
        </p:pic>
      </p:grpSp>
      <p:sp>
        <p:nvSpPr>
          <p:cNvPr id="42" name="Textfeld 41">
            <a:extLst>
              <a:ext uri="{FF2B5EF4-FFF2-40B4-BE49-F238E27FC236}">
                <a16:creationId xmlns:a16="http://schemas.microsoft.com/office/drawing/2014/main" id="{FDBA594B-110D-3960-A65F-8DD23113FF85}"/>
              </a:ext>
            </a:extLst>
          </p:cNvPr>
          <p:cNvSpPr txBox="1"/>
          <p:nvPr/>
        </p:nvSpPr>
        <p:spPr>
          <a:xfrm>
            <a:off x="8823619" y="3858638"/>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3" name="Flussdiagramm: Daten 42">
            <a:extLst>
              <a:ext uri="{FF2B5EF4-FFF2-40B4-BE49-F238E27FC236}">
                <a16:creationId xmlns:a16="http://schemas.microsoft.com/office/drawing/2014/main" id="{993DEDC1-F93E-3B6B-03DE-12DFDDB25C5A}"/>
              </a:ext>
            </a:extLst>
          </p:cNvPr>
          <p:cNvSpPr/>
          <p:nvPr/>
        </p:nvSpPr>
        <p:spPr bwMode="auto">
          <a:xfrm>
            <a:off x="8537263" y="3719504"/>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959A92C4-7FE5-0DF3-FA0F-A8ED6D000877}"/>
              </a:ext>
            </a:extLst>
          </p:cNvPr>
          <p:cNvSpPr txBox="1"/>
          <p:nvPr/>
        </p:nvSpPr>
        <p:spPr>
          <a:xfrm>
            <a:off x="10046400" y="3858638"/>
            <a:ext cx="165700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5" name="Flussdiagramm: Daten 44">
            <a:extLst>
              <a:ext uri="{FF2B5EF4-FFF2-40B4-BE49-F238E27FC236}">
                <a16:creationId xmlns:a16="http://schemas.microsoft.com/office/drawing/2014/main" id="{1178C52B-4879-C540-5699-D4B11D1B0787}"/>
              </a:ext>
            </a:extLst>
          </p:cNvPr>
          <p:cNvSpPr/>
          <p:nvPr/>
        </p:nvSpPr>
        <p:spPr bwMode="auto">
          <a:xfrm>
            <a:off x="9822590" y="3719504"/>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53726B44-358E-716C-498A-F6CE72CE97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553181" y="3823229"/>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A2AED367-EBB7-28BB-ED97-6861B03821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0087" y="3786630"/>
            <a:ext cx="273574" cy="273574"/>
          </a:xfrm>
          <a:prstGeom prst="rect">
            <a:avLst/>
          </a:prstGeom>
        </p:spPr>
      </p:pic>
      <p:sp>
        <p:nvSpPr>
          <p:cNvPr id="3" name="Sprechblase: rechteckig mit abgerundeten Ecken 2">
            <a:extLst>
              <a:ext uri="{FF2B5EF4-FFF2-40B4-BE49-F238E27FC236}">
                <a16:creationId xmlns:a16="http://schemas.microsoft.com/office/drawing/2014/main" id="{41969CFA-ADB6-29A8-E1C3-F84F9E31EFF1}"/>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hlinkClick r:id="rId8" action="ppaction://hlinksldjump">
                  <a:extLst>
                    <a:ext uri="{A12FA001-AC4F-418D-AE19-62706E023703}">
                      <ahyp:hlinkClr xmlns:ahyp="http://schemas.microsoft.com/office/drawing/2018/hyperlinkcolor" val="tx"/>
                    </a:ext>
                  </a:extLst>
                </a:hlinkClick>
              </a:rPr>
              <a:t>hier</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chemeClr val="tx1"/>
              </a:solidFill>
              <a:effectLst/>
              <a:uLnTx/>
              <a:uFillTx/>
              <a:latin typeface="Arial"/>
              <a:ea typeface="ＭＳ Ｐゴシック"/>
              <a:cs typeface="Arial" charset="0"/>
            </a:endParaRPr>
          </a:p>
        </p:txBody>
      </p:sp>
      <p:sp>
        <p:nvSpPr>
          <p:cNvPr id="48" name="Textfeld 47">
            <a:extLst>
              <a:ext uri="{FF2B5EF4-FFF2-40B4-BE49-F238E27FC236}">
                <a16:creationId xmlns:a16="http://schemas.microsoft.com/office/drawing/2014/main" id="{1BAA391D-11A7-0B9F-F963-0BA8E27C374B}"/>
              </a:ext>
            </a:extLst>
          </p:cNvPr>
          <p:cNvSpPr txBox="1"/>
          <p:nvPr/>
        </p:nvSpPr>
        <p:spPr>
          <a:xfrm>
            <a:off x="5647266" y="2971800"/>
            <a:ext cx="914400" cy="914400"/>
          </a:xfrm>
          <a:prstGeom prst="rect">
            <a:avLst/>
          </a:prstGeom>
          <a:noFill/>
        </p:spPr>
        <p:txBody>
          <a:bodyPr wrap="square" rtlCol="0">
            <a:spAutoFit/>
          </a:bodyPr>
          <a:lstStyle/>
          <a:p>
            <a:pPr algn="l"/>
            <a:endParaRPr lang="de-DE" sz="2000" dirty="0"/>
          </a:p>
        </p:txBody>
      </p:sp>
      <p:sp>
        <p:nvSpPr>
          <p:cNvPr id="50" name="Sprechblase: oval 49">
            <a:extLst>
              <a:ext uri="{FF2B5EF4-FFF2-40B4-BE49-F238E27FC236}">
                <a16:creationId xmlns:a16="http://schemas.microsoft.com/office/drawing/2014/main" id="{08F96677-0307-9BA3-DA4B-EA254E2ABD76}"/>
              </a:ext>
            </a:extLst>
          </p:cNvPr>
          <p:cNvSpPr/>
          <p:nvPr/>
        </p:nvSpPr>
        <p:spPr bwMode="auto">
          <a:xfrm>
            <a:off x="114779" y="1784945"/>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2</a:t>
            </a:r>
          </a:p>
        </p:txBody>
      </p:sp>
      <p:sp>
        <p:nvSpPr>
          <p:cNvPr id="52" name="Sprechblase: oval 51">
            <a:extLst>
              <a:ext uri="{FF2B5EF4-FFF2-40B4-BE49-F238E27FC236}">
                <a16:creationId xmlns:a16="http://schemas.microsoft.com/office/drawing/2014/main" id="{4F0D7351-2473-FA7C-CD94-B0A31C910516}"/>
              </a:ext>
            </a:extLst>
          </p:cNvPr>
          <p:cNvSpPr/>
          <p:nvPr/>
        </p:nvSpPr>
        <p:spPr bwMode="auto">
          <a:xfrm>
            <a:off x="4009799" y="1772576"/>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2</a:t>
            </a:r>
          </a:p>
        </p:txBody>
      </p:sp>
      <p:sp>
        <p:nvSpPr>
          <p:cNvPr id="54" name="Sprechblase: oval 53">
            <a:extLst>
              <a:ext uri="{FF2B5EF4-FFF2-40B4-BE49-F238E27FC236}">
                <a16:creationId xmlns:a16="http://schemas.microsoft.com/office/drawing/2014/main" id="{D25A0E9B-5130-A401-3710-81A2E8D146FD}"/>
              </a:ext>
            </a:extLst>
          </p:cNvPr>
          <p:cNvSpPr/>
          <p:nvPr/>
        </p:nvSpPr>
        <p:spPr bwMode="auto">
          <a:xfrm>
            <a:off x="7896200" y="1771743"/>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Tree>
    <p:extLst>
      <p:ext uri="{BB962C8B-B14F-4D97-AF65-F5344CB8AC3E}">
        <p14:creationId xmlns:p14="http://schemas.microsoft.com/office/powerpoint/2010/main" val="354931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1: Regelung und Steuerung der TGA</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304698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lnSpc>
                <a:spcPct val="100000"/>
              </a:lnSpc>
              <a:spcBef>
                <a:spcPct val="0"/>
              </a:spcBef>
              <a:buClrTx/>
              <a:buFontTx/>
              <a:buNone/>
            </a:pPr>
            <a:r>
              <a:rPr lang="de-DE" altLang="en-US" sz="1200" dirty="0">
                <a:solidFill>
                  <a:srgbClr val="000000"/>
                </a:solidFill>
              </a:rPr>
              <a:t>Die Firma Weitblick möchte den Einsatz von Energie optimieren. Nach dem Anstoßen des Klimamanagements sind die Mitarbeitenden sensibilisiert. Ihnen fallen immer wieder Verbesserungspotenziale auf. Dies gilt auch für den Einsatz und die Bereitstellung von Warmwasser. </a:t>
            </a:r>
          </a:p>
          <a:p>
            <a:pPr algn="l">
              <a:lnSpc>
                <a:spcPct val="100000"/>
              </a:lnSpc>
              <a:spcBef>
                <a:spcPct val="0"/>
              </a:spcBef>
              <a:buClrTx/>
              <a:buFontTx/>
              <a:buNone/>
            </a:pPr>
            <a:r>
              <a:rPr lang="de-DE" altLang="en-US" sz="1200" dirty="0"/>
              <a:t>Die Warmwasserboiler in den WCs werden nachts und am Wochenende nicht benutzt und können in diesen Zeiten mit einer Zeitschaltuhr ausgeschaltet werden. Die Temperatur kann auf etwa 45°C geregelt werden. Vorteil: Der Prozess ist automatisiert, niemand muss am Freitag daran denken, den Boiler auszuschalten. </a:t>
            </a:r>
          </a:p>
          <a:p>
            <a:pPr algn="l">
              <a:lnSpc>
                <a:spcPct val="100000"/>
              </a:lnSpc>
              <a:spcBef>
                <a:spcPct val="0"/>
              </a:spcBef>
              <a:buClrTx/>
              <a:buFontTx/>
              <a:buNone/>
            </a:pPr>
            <a:endParaRPr lang="de-DE" altLang="en-US" sz="1200" dirty="0">
              <a:solidFill>
                <a:srgbClr val="000000"/>
              </a:solidFill>
            </a:endParaRPr>
          </a:p>
          <a:p>
            <a:pPr algn="l">
              <a:lnSpc>
                <a:spcPct val="100000"/>
              </a:lnSpc>
              <a:spcBef>
                <a:spcPct val="0"/>
              </a:spcBef>
              <a:buClrTx/>
              <a:buFontTx/>
              <a:buNone/>
            </a:pPr>
            <a:r>
              <a:rPr lang="de-DE" altLang="en-US" sz="1200" dirty="0">
                <a:solidFill>
                  <a:srgbClr val="000000"/>
                </a:solidFill>
              </a:rPr>
              <a:t>Außerdem wird gesammelt, welche Räume wie durchlüftet werden. Da im Archiv Akten gelagert werden, ist ein gewisser Luftaustausch und eine niedrige Luftfeuchtigkeit wichtig. Die Belüftung der Archivräume erfolgt derzeit dauerhaft (24 h), kann aber mittels Zeitschaltuhr auf maximal zwei Stunden täglich begrenzt werden. Damit wird ein minimal erforderlicher täglicher Raumluftwechsel sichergestellt.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8303" y="4949318"/>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6" y="5355573"/>
            <a:ext cx="5739038" cy="830997"/>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R="0" lvl="0" algn="l" defTabSz="914400" rtl="0" eaLnBrk="0" fontAlgn="base" latinLnBrk="0" hangingPunct="0">
              <a:lnSpc>
                <a:spcPct val="100000"/>
              </a:lnSpc>
              <a:spcBef>
                <a:spcPct val="0"/>
              </a:spcBef>
              <a:spcAft>
                <a:spcPct val="0"/>
              </a:spcAft>
              <a:buClrTx/>
              <a:buSzTx/>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Wenn Wasser zum Trinken und Duschen verwendet wird, sollte unbedingt auf das Legionellen-Risiko geachtet werden. Der Temperaturregler bei Trinkwassererwärmung sollte auf mindestens 60 Grad eingestellt werden.</a:t>
            </a:r>
          </a:p>
          <a:p>
            <a:pPr marR="0" lvl="0" algn="l" defTabSz="914400" rtl="0" eaLnBrk="0" fontAlgn="base" latinLnBrk="0" hangingPunct="0">
              <a:lnSpc>
                <a:spcPct val="100000"/>
              </a:lnSpc>
              <a:spcBef>
                <a:spcPct val="0"/>
              </a:spcBef>
              <a:spcAft>
                <a:spcPct val="0"/>
              </a:spcAft>
              <a:buClrTx/>
              <a:buSzTx/>
              <a:tabLst/>
              <a:defRPr/>
            </a:pPr>
            <a:endParaRPr lang="de-DE" sz="1200" dirty="0">
              <a:solidFill>
                <a:srgbClr val="000000"/>
              </a:solidFill>
            </a:endParaRPr>
          </a:p>
        </p:txBody>
      </p:sp>
      <p:sp>
        <p:nvSpPr>
          <p:cNvPr id="19" name="Sprechblase: rechteckig mit abgerundeten Ecken 7">
            <a:extLst>
              <a:ext uri="{FF2B5EF4-FFF2-40B4-BE49-F238E27FC236}">
                <a16:creationId xmlns:a16="http://schemas.microsoft.com/office/drawing/2014/main" id="{4CC268F0-D819-6EEF-1252-53B0A9710356}"/>
              </a:ext>
            </a:extLst>
          </p:cNvPr>
          <p:cNvSpPr/>
          <p:nvPr/>
        </p:nvSpPr>
        <p:spPr>
          <a:xfrm>
            <a:off x="9840416" y="1987550"/>
            <a:ext cx="1967584" cy="448508"/>
          </a:xfrm>
          <a:prstGeom prst="wedgeRoundRectCallout">
            <a:avLst>
              <a:gd name="adj1" fmla="val -70128"/>
              <a:gd name="adj2" fmla="val 1158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Scope-1 und -2-Emissionen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3838353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altLang="en-US" dirty="0"/>
              <a:t>Beispielmaßnahme Weitblick 2: LED-Beleuchtung</a:t>
            </a:r>
            <a:endParaRPr lang="de-DE" dirty="0"/>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9881" y="4364157"/>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4746499"/>
            <a:ext cx="5739038" cy="1384995"/>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Es gibt größere Qualitätsunterschiede zwischen einzelnen LED-Leuchten, darüber informiert sich die Firma Weitblick.</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LEDs sind temperaturempfindlich. Bei zu hoher Umgebungstemperatur können die Leuchten kaputt gehen. Deshalb achtet Weitblick auf eine gesicherte Wärmeabführung.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Lichtfarbe ist ebenso wichtig, damit sich die Menschen wohl fühlen. Inzwischen bietet die LED-Technologie hier alle Möglichkeiten. </a:t>
            </a:r>
          </a:p>
        </p:txBody>
      </p:sp>
      <p:sp>
        <p:nvSpPr>
          <p:cNvPr id="7" name="Textfeld 10">
            <a:extLst>
              <a:ext uri="{FF2B5EF4-FFF2-40B4-BE49-F238E27FC236}">
                <a16:creationId xmlns:a16="http://schemas.microsoft.com/office/drawing/2014/main" id="{9AF88B82-CDFD-7444-D9D7-06ED9A2813B6}"/>
              </a:ext>
            </a:extLst>
          </p:cNvPr>
          <p:cNvSpPr txBox="1">
            <a:spLocks noChangeArrowheads="1"/>
          </p:cNvSpPr>
          <p:nvPr/>
        </p:nvSpPr>
        <p:spPr bwMode="auto">
          <a:xfrm>
            <a:off x="547688" y="1987550"/>
            <a:ext cx="57610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1600"/>
              </a:lnSpc>
              <a:spcBef>
                <a:spcPts val="800"/>
              </a:spcBef>
              <a:buClr>
                <a:schemeClr val="tx1"/>
              </a:buClr>
              <a:buChar char="•"/>
              <a:defRPr sz="1200">
                <a:solidFill>
                  <a:schemeClr val="tx1"/>
                </a:solidFill>
                <a:latin typeface="Arial" panose="020B0604020202020204" pitchFamily="34" charset="0"/>
                <a:ea typeface="ＭＳ Ｐゴシック" panose="020B0600070205080204" pitchFamily="34" charset="-128"/>
              </a:defRPr>
            </a:lvl1pPr>
            <a:lvl2pPr marL="571500" indent="-187325">
              <a:lnSpc>
                <a:spcPts val="1600"/>
              </a:lnSpc>
              <a:spcBef>
                <a:spcPts val="800"/>
              </a:spcBef>
              <a:buClr>
                <a:schemeClr val="tx1"/>
              </a:buClr>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2pPr>
            <a:lvl3pPr marL="1238250" indent="-188913">
              <a:lnSpc>
                <a:spcPts val="1600"/>
              </a:lnSpc>
              <a:spcBef>
                <a:spcPts val="800"/>
              </a:spcBef>
              <a:buClr>
                <a:schemeClr val="tx1"/>
              </a:buClr>
              <a:buChar char="•"/>
              <a:defRPr sz="1200">
                <a:solidFill>
                  <a:schemeClr val="tx1"/>
                </a:solidFill>
                <a:latin typeface="Arial" panose="020B0604020202020204" pitchFamily="34" charset="0"/>
                <a:ea typeface="ＭＳ Ｐゴシック" panose="020B0600070205080204" pitchFamily="34" charset="-128"/>
              </a:defRPr>
            </a:lvl3pPr>
            <a:lvl4pPr marL="1693863"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112963"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70163"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3027363"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84563"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941763"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l">
              <a:lnSpc>
                <a:spcPct val="100000"/>
              </a:lnSpc>
              <a:spcBef>
                <a:spcPct val="0"/>
              </a:spcBef>
              <a:buClrTx/>
              <a:buFontTx/>
              <a:buNone/>
            </a:pPr>
            <a:r>
              <a:rPr lang="de-DE" altLang="en-US" dirty="0">
                <a:solidFill>
                  <a:srgbClr val="000000"/>
                </a:solidFill>
              </a:rPr>
              <a:t>Die Firma Weitblick nähert sich dem Thema Beleuchtung. Neben Energieeinsparung ist ihnen auch wichtig, die innere Wärmelast des Unternehmens zu reduzieren und die Arbeitssicherheit zu erhöhen. Dafür analysieren sie erst den Status Quo. </a:t>
            </a:r>
          </a:p>
          <a:p>
            <a:pPr algn="l">
              <a:lnSpc>
                <a:spcPct val="100000"/>
              </a:lnSpc>
              <a:spcBef>
                <a:spcPct val="0"/>
              </a:spcBef>
              <a:buClrTx/>
              <a:buFontTx/>
              <a:buNone/>
            </a:pPr>
            <a:r>
              <a:rPr lang="de-DE" altLang="en-US" dirty="0">
                <a:solidFill>
                  <a:srgbClr val="000000"/>
                </a:solidFill>
              </a:rPr>
              <a:t>Potenzial wird an folgenden Punkten gesehen: </a:t>
            </a:r>
          </a:p>
          <a:p>
            <a:pPr marL="171450" indent="-171450" algn="l">
              <a:lnSpc>
                <a:spcPct val="100000"/>
              </a:lnSpc>
              <a:spcBef>
                <a:spcPct val="0"/>
              </a:spcBef>
              <a:buClrTx/>
            </a:pPr>
            <a:r>
              <a:rPr lang="de-DE" altLang="en-US" dirty="0">
                <a:solidFill>
                  <a:srgbClr val="000000"/>
                </a:solidFill>
              </a:rPr>
              <a:t>Sie haben noch Leuchtstofflampen im Einsatz und das Licht brennt teilweise auch noch nach Dienstschluss, </a:t>
            </a:r>
            <a:r>
              <a:rPr lang="de-DE" altLang="de-DE" dirty="0">
                <a:solidFill>
                  <a:srgbClr val="000000"/>
                </a:solidFill>
              </a:rPr>
              <a:t>dafür sollen die Mitarbeitenden durch </a:t>
            </a:r>
            <a:br>
              <a:rPr lang="de-DE" altLang="de-DE" dirty="0">
                <a:solidFill>
                  <a:srgbClr val="000000"/>
                </a:solidFill>
              </a:rPr>
            </a:br>
            <a:r>
              <a:rPr lang="de-DE" altLang="de-DE" dirty="0">
                <a:solidFill>
                  <a:srgbClr val="000000"/>
                </a:solidFill>
              </a:rPr>
              <a:t>„Licht aus“ –Schilder sensibilisiert werden</a:t>
            </a:r>
            <a:r>
              <a:rPr lang="de-DE" altLang="en-US" dirty="0">
                <a:solidFill>
                  <a:srgbClr val="000000"/>
                </a:solidFill>
              </a:rPr>
              <a:t>. </a:t>
            </a:r>
          </a:p>
          <a:p>
            <a:pPr marL="171450" indent="-171450" algn="l">
              <a:lnSpc>
                <a:spcPct val="100000"/>
              </a:lnSpc>
              <a:spcBef>
                <a:spcPct val="0"/>
              </a:spcBef>
              <a:buClrTx/>
            </a:pPr>
            <a:r>
              <a:rPr lang="de-DE" altLang="en-US" dirty="0">
                <a:solidFill>
                  <a:srgbClr val="000000"/>
                </a:solidFill>
              </a:rPr>
              <a:t>Die Leuchtstofflampen werden sukzessive durch LED-Beleuchtung ersetzt. Keller und andere Räume, die nur selten und kurz Beleuchtungsbedarf haben, werden vernachlässigt. (Eine Umrüstung lohnt sich ab circa vier Stunden Brenndauer pro Tag.)</a:t>
            </a:r>
            <a:endParaRPr lang="de-DE" altLang="en-US" dirty="0">
              <a:solidFill>
                <a:srgbClr val="FF0000"/>
              </a:solidFill>
            </a:endParaRPr>
          </a:p>
        </p:txBody>
      </p:sp>
      <p:sp>
        <p:nvSpPr>
          <p:cNvPr id="8" name="Sprechblase: rechteckig mit abgerundeten Ecken 7">
            <a:extLst>
              <a:ext uri="{FF2B5EF4-FFF2-40B4-BE49-F238E27FC236}">
                <a16:creationId xmlns:a16="http://schemas.microsoft.com/office/drawing/2014/main" id="{4CC268F0-D819-6EEF-1252-53B0A9710356}"/>
              </a:ext>
            </a:extLst>
          </p:cNvPr>
          <p:cNvSpPr/>
          <p:nvPr/>
        </p:nvSpPr>
        <p:spPr>
          <a:xfrm>
            <a:off x="9840416" y="1987550"/>
            <a:ext cx="1967584" cy="448508"/>
          </a:xfrm>
          <a:prstGeom prst="wedgeRoundRectCallout">
            <a:avLst>
              <a:gd name="adj1" fmla="val -70128"/>
              <a:gd name="adj2" fmla="val 1158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Scope-2-Emissionen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178487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1635732945"/>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28</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Textfeld 2">
            <a:extLst>
              <a:ext uri="{FF2B5EF4-FFF2-40B4-BE49-F238E27FC236}">
                <a16:creationId xmlns:a16="http://schemas.microsoft.com/office/drawing/2014/main" id="{CB116C4E-491C-66E4-2385-AB82FFB4E03A}"/>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
        <p:nvSpPr>
          <p:cNvPr id="13" name="Sprechblase: rechteckig mit abgerundeten Ecken 12">
            <a:extLst>
              <a:ext uri="{FF2B5EF4-FFF2-40B4-BE49-F238E27FC236}">
                <a16:creationId xmlns:a16="http://schemas.microsoft.com/office/drawing/2014/main" id="{ECA0D07C-C5B4-20EB-0E96-D7E743C74750}"/>
              </a:ext>
            </a:extLst>
          </p:cNvPr>
          <p:cNvSpPr/>
          <p:nvPr/>
        </p:nvSpPr>
        <p:spPr>
          <a:xfrm>
            <a:off x="6458280" y="2751545"/>
            <a:ext cx="1731963" cy="2295525"/>
          </a:xfrm>
          <a:prstGeom prst="wedgeRoundRectCallout">
            <a:avLst>
              <a:gd name="adj1" fmla="val -69456"/>
              <a:gd name="adj2" fmla="val -2196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de-DE" sz="1200" dirty="0">
                <a:solidFill>
                  <a:srgbClr val="000000"/>
                </a:solidFill>
              </a:rPr>
              <a:t>Maßnahmen, die energiebezogene Emissionen reduzieren, können je nach Energieträger (z.B. Erdgas </a:t>
            </a:r>
            <a:r>
              <a:rPr lang="de-DE" sz="1200" dirty="0">
                <a:solidFill>
                  <a:srgbClr val="000000"/>
                </a:solidFill>
                <a:sym typeface="Wingdings" panose="05000000000000000000" pitchFamily="2" charset="2"/>
              </a:rPr>
              <a:t> </a:t>
            </a:r>
            <a:r>
              <a:rPr lang="de-DE" sz="1200" dirty="0">
                <a:solidFill>
                  <a:srgbClr val="000000"/>
                </a:solidFill>
              </a:rPr>
              <a:t>Scope-1 und Fernwärme </a:t>
            </a:r>
            <a:r>
              <a:rPr lang="de-DE" sz="1200" dirty="0">
                <a:solidFill>
                  <a:srgbClr val="000000"/>
                </a:solidFill>
                <a:sym typeface="Wingdings" panose="05000000000000000000" pitchFamily="2" charset="2"/>
              </a:rPr>
              <a:t> </a:t>
            </a:r>
            <a:r>
              <a:rPr lang="de-DE" sz="1200" dirty="0">
                <a:solidFill>
                  <a:srgbClr val="000000"/>
                </a:solidFill>
              </a:rPr>
              <a:t>Scope-2) zugeordnet werden.</a:t>
            </a:r>
          </a:p>
        </p:txBody>
      </p:sp>
    </p:spTree>
    <p:extLst>
      <p:ext uri="{BB962C8B-B14F-4D97-AF65-F5344CB8AC3E}">
        <p14:creationId xmlns:p14="http://schemas.microsoft.com/office/powerpoint/2010/main" val="35514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sz="2800" kern="1200" dirty="0"/>
              <a:t>Bezug und/oder Erzeugung von Erneuerbaren Energien</a:t>
            </a:r>
            <a:endParaRPr lang="de-DE" dirty="0"/>
          </a:p>
        </p:txBody>
      </p:sp>
      <p:pic>
        <p:nvPicPr>
          <p:cNvPr id="26" name="Inhaltsplatzhalter 25" descr="Euro mit einfarbiger Füllung">
            <a:extLst>
              <a:ext uri="{FF2B5EF4-FFF2-40B4-BE49-F238E27FC236}">
                <a16:creationId xmlns:a16="http://schemas.microsoft.com/office/drawing/2014/main" id="{3DC8814E-55FA-3DC4-7BDD-6DDF95342DE2}"/>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2144" y="3520281"/>
            <a:ext cx="914400" cy="914400"/>
          </a:xfrm>
        </p:spPr>
      </p:pic>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Installation einer Wärmepumpe </a:t>
            </a: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9" y="4549086"/>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lang="de-DE" sz="1050" dirty="0">
                <a:solidFill>
                  <a:schemeClr val="tx1"/>
                </a:solidFill>
              </a:rPr>
              <a:t>Mit einer Wärmepumpe können Sie auch bisher ungenutzte Wärmequellen (z.B. Abwärme) nutzbar machen.</a:t>
            </a:r>
            <a:r>
              <a:rPr kumimoji="0" lang="de-DE" sz="1050" b="0" i="0" u="none" strike="noStrike" kern="1200" cap="none" spc="0" normalizeH="0" baseline="0" noProof="0" dirty="0">
                <a:ln>
                  <a:noFill/>
                </a:ln>
                <a:solidFill>
                  <a:schemeClr val="tx1"/>
                </a:solidFill>
                <a:effectLst/>
                <a:uLnTx/>
                <a:uFillTx/>
                <a:latin typeface="Arial" charset="0"/>
                <a:ea typeface="ＭＳ Ｐゴシック" charset="-128"/>
                <a:cs typeface="+mn-cs"/>
              </a:rPr>
              <a:t> </a:t>
            </a:r>
          </a:p>
        </p:txBody>
      </p:sp>
      <p:sp>
        <p:nvSpPr>
          <p:cNvPr id="11" name="Textfeld 10">
            <a:extLst>
              <a:ext uri="{FF2B5EF4-FFF2-40B4-BE49-F238E27FC236}">
                <a16:creationId xmlns:a16="http://schemas.microsoft.com/office/drawing/2014/main" id="{0AF53F61-9F59-91A9-645E-A617AB08D34D}"/>
              </a:ext>
            </a:extLst>
          </p:cNvPr>
          <p:cNvSpPr txBox="1"/>
          <p:nvPr/>
        </p:nvSpPr>
        <p:spPr>
          <a:xfrm>
            <a:off x="1047373" y="5456490"/>
            <a:ext cx="2873401" cy="761747"/>
          </a:xfrm>
          <a:prstGeom prst="rect">
            <a:avLst/>
          </a:prstGeom>
          <a:solidFill>
            <a:srgbClr val="FFFFFF"/>
          </a:solidFill>
          <a:ln w="12700">
            <a:noFill/>
          </a:ln>
        </p:spPr>
        <p:txBody>
          <a:bodyPr wrap="square" lIns="180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algn="l">
              <a:defRPr/>
            </a:pPr>
            <a:r>
              <a:rPr lang="de-DE" sz="1050" dirty="0">
                <a:solidFill>
                  <a:srgbClr val="000000"/>
                </a:solidFill>
              </a:rPr>
              <a:t>Lassen Sie sich unabhängig beraten, z.B. durch einen Energieberater oder die Verbraucherzentrale. </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35120" y="443076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18920" y="533936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Installation einer Photovoltaikanlage</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24521" y="2543886"/>
            <a:ext cx="3206258" cy="1061829"/>
          </a:xfrm>
          <a:prstGeom prst="rect">
            <a:avLst/>
          </a:prstGeom>
          <a:noFill/>
        </p:spPr>
        <p:txBody>
          <a:bodyPr wrap="square" rtlCol="0">
            <a:spAutoFit/>
          </a:bodyPr>
          <a:lstStyle>
            <a:defPPr>
              <a:defRPr lang="de-DE"/>
            </a:defPPr>
            <a:lvl1pPr marL="0" marR="0" lvl="0" indent="0" algn="just" defTabSz="914400" latinLnBrk="0">
              <a:lnSpc>
                <a:spcPct val="100000"/>
              </a:lnSpc>
              <a:buClrTx/>
              <a:buSzTx/>
              <a:buFontTx/>
              <a:buNone/>
              <a:tabLst/>
              <a:defRPr sz="1050">
                <a:solidFill>
                  <a:srgbClr val="000000"/>
                </a:solidFill>
              </a:defRPr>
            </a:lvl1pPr>
          </a:lstStyle>
          <a:p>
            <a:pPr>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Ca. 6 m² Dachfläche (installierte  Leistung von </a:t>
            </a:r>
            <a:b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b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1</a:t>
            </a:r>
            <a:r>
              <a:rPr lang="de-DE" dirty="0"/>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kWp) erzeugen abhängig vom Standort im Durchschnitt 800-1.000 kWh/Jahr. Wenn Sie diesen Strom direkt vor Ort nutzen, haben Sie den größten Mehrwert.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877517" y="4521431"/>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Der Anteil der Eigennutzung des PV-Stroms kann durch Wärmepumpen und Speichertechnologien maximiert werden. </a:t>
            </a:r>
          </a:p>
        </p:txBody>
      </p:sp>
      <p:sp>
        <p:nvSpPr>
          <p:cNvPr id="32" name="Textfeld 31">
            <a:extLst>
              <a:ext uri="{FF2B5EF4-FFF2-40B4-BE49-F238E27FC236}">
                <a16:creationId xmlns:a16="http://schemas.microsoft.com/office/drawing/2014/main" id="{28FD8966-C0B6-B371-2AFD-C965C04D7E15}"/>
              </a:ext>
            </a:extLst>
          </p:cNvPr>
          <p:cNvSpPr txBox="1"/>
          <p:nvPr/>
        </p:nvSpPr>
        <p:spPr>
          <a:xfrm>
            <a:off x="4877517" y="5467284"/>
            <a:ext cx="2873401" cy="784830"/>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Auch Parkplatzüberdachungen können sich anbieten, es muss nicht immer das Gebäudedach sein.</a:t>
            </a: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453121" y="4401242"/>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458369" y="533936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443" y="1628800"/>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Installation einer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Solarthermieanlage</a:t>
            </a:r>
            <a:endParaRPr kumimoji="0" lang="de-DE" sz="2000" b="1"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42562" y="4509889"/>
            <a:ext cx="2873401" cy="784830"/>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Bei ansteigenden Energiepreisen lohnt sich Solarthermie gegenüber einer PV-Anlage mit fester Einsparvergütung.</a:t>
            </a:r>
          </a:p>
        </p:txBody>
      </p:sp>
      <p:sp>
        <p:nvSpPr>
          <p:cNvPr id="39" name="Textfeld 38">
            <a:extLst>
              <a:ext uri="{FF2B5EF4-FFF2-40B4-BE49-F238E27FC236}">
                <a16:creationId xmlns:a16="http://schemas.microsoft.com/office/drawing/2014/main" id="{E79BBAD6-303D-241F-FF79-D30718B5CA33}"/>
              </a:ext>
            </a:extLst>
          </p:cNvPr>
          <p:cNvSpPr txBox="1"/>
          <p:nvPr/>
        </p:nvSpPr>
        <p:spPr>
          <a:xfrm>
            <a:off x="8841348" y="5463377"/>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Auch wenn Ausrichtung und Platzierung nicht perfekt sind, kann eine Installation ab-gewogen werden, z.B. </a:t>
            </a:r>
            <a:r>
              <a:rPr lang="de-DE" sz="1050" dirty="0"/>
              <a:t>mit</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Aufständerung. </a:t>
            </a: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12496" y="438988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01937" y="533936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Textfeld 5">
            <a:extLst>
              <a:ext uri="{FF2B5EF4-FFF2-40B4-BE49-F238E27FC236}">
                <a16:creationId xmlns:a16="http://schemas.microsoft.com/office/drawing/2014/main" id="{DD6DE484-5833-6AD0-8CA6-ECECE71130BA}"/>
              </a:ext>
            </a:extLst>
          </p:cNvPr>
          <p:cNvSpPr txBox="1"/>
          <p:nvPr/>
        </p:nvSpPr>
        <p:spPr>
          <a:xfrm>
            <a:off x="777211" y="2492896"/>
            <a:ext cx="3181528" cy="1384995"/>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Eine Wärmepumpe kann Sie unabhängig von fossilem Gas oder Öl zur Beheizung Ihres Gebäudes machen. Mit </a:t>
            </a:r>
            <a:r>
              <a:rPr kumimoji="0" lang="de-DE" sz="1050" b="0" i="0" u="none" strike="noStrike" kern="1200" cap="none" spc="0" normalizeH="0" noProof="0" dirty="0">
                <a:ln>
                  <a:noFill/>
                </a:ln>
                <a:solidFill>
                  <a:srgbClr val="000000"/>
                </a:solidFill>
                <a:effectLst/>
                <a:uLnTx/>
                <a:uFillTx/>
                <a:latin typeface="Arial" charset="0"/>
                <a:ea typeface="ＭＳ Ｐゴシック" charset="-128"/>
                <a:cs typeface="+mn-cs"/>
              </a:rPr>
              <a:t>Grünstrom </a:t>
            </a:r>
            <a:r>
              <a:rPr lang="de-DE" sz="1050" dirty="0"/>
              <a:t>kann hier das Einsparpotenzial voll ausgeschöpft werden.</a:t>
            </a:r>
            <a:r>
              <a:rPr kumimoji="0" lang="de-DE" sz="1050" b="0" i="0" u="none" strike="noStrike" kern="1200" cap="none" spc="0" normalizeH="0" noProof="0" dirty="0">
                <a:ln>
                  <a:noFill/>
                </a:ln>
                <a:solidFill>
                  <a:srgbClr val="000000"/>
                </a:solidFill>
                <a:effectLst/>
                <a:uLnTx/>
                <a:uFillTx/>
                <a:latin typeface="Arial" charset="0"/>
                <a:ea typeface="ＭＳ Ｐゴシック" charset="-128"/>
                <a:cs typeface="+mn-cs"/>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lang="de-DE" sz="1050" dirty="0">
                <a:solidFill>
                  <a:srgbClr val="000000"/>
                </a:solidFill>
              </a:rPr>
              <a:t>Bei der Installation einer </a:t>
            </a:r>
            <a:r>
              <a:rPr lang="de-DE" sz="1050" dirty="0"/>
              <a:t>Wärmepumpe haben Sie verschiedene Optionen, z.B. eine </a:t>
            </a:r>
            <a:r>
              <a:rPr lang="de-DE" sz="1050"/>
              <a:t>Luftwärme-/, </a:t>
            </a:r>
            <a:r>
              <a:rPr lang="de-DE" sz="1050" dirty="0"/>
              <a:t>Erdwärme-/, Grundwasserwärmepumpe.</a:t>
            </a:r>
            <a:endParaRPr kumimoji="0" lang="de-DE" sz="1050" b="0" i="0" u="none" strike="noStrike" kern="1200" cap="none" spc="0" normalizeH="0" baseline="0" noProof="0" dirty="0">
              <a:ln>
                <a:noFill/>
              </a:ln>
              <a:effectLst/>
              <a:uLnTx/>
              <a:uFillTx/>
            </a:endParaRPr>
          </a:p>
          <a:p>
            <a:pPr algn="ju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8" name="Gruppieren 17">
            <a:extLst>
              <a:ext uri="{FF2B5EF4-FFF2-40B4-BE49-F238E27FC236}">
                <a16:creationId xmlns:a16="http://schemas.microsoft.com/office/drawing/2014/main" id="{FC7E4FFB-50CF-076D-A997-4E65DE6A3AD6}"/>
              </a:ext>
            </a:extLst>
          </p:cNvPr>
          <p:cNvGrpSpPr/>
          <p:nvPr/>
        </p:nvGrpSpPr>
        <p:grpSpPr>
          <a:xfrm>
            <a:off x="4622240" y="3712040"/>
            <a:ext cx="3134585" cy="582884"/>
            <a:chOff x="4622240" y="3671813"/>
            <a:chExt cx="3134585" cy="582884"/>
          </a:xfrm>
        </p:grpSpPr>
        <p:sp>
          <p:nvSpPr>
            <p:cNvPr id="49" name="Textfeld 48">
              <a:extLst>
                <a:ext uri="{FF2B5EF4-FFF2-40B4-BE49-F238E27FC236}">
                  <a16:creationId xmlns:a16="http://schemas.microsoft.com/office/drawing/2014/main" id="{135DA016-F2F9-381B-850B-3473B208AA93}"/>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8/10</a:t>
              </a:r>
            </a:p>
          </p:txBody>
        </p:sp>
        <p:sp>
          <p:nvSpPr>
            <p:cNvPr id="50" name="Flussdiagramm: Daten 49">
              <a:extLst>
                <a:ext uri="{FF2B5EF4-FFF2-40B4-BE49-F238E27FC236}">
                  <a16:creationId xmlns:a16="http://schemas.microsoft.com/office/drawing/2014/main" id="{D505408F-4663-0047-A1F6-E68CF3C75783}"/>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38B6D0BB-0492-DDC8-C8F8-1C77BA4F850E}"/>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9/10</a:t>
              </a:r>
            </a:p>
          </p:txBody>
        </p:sp>
        <p:sp>
          <p:nvSpPr>
            <p:cNvPr id="52" name="Flussdiagramm: Daten 51">
              <a:extLst>
                <a:ext uri="{FF2B5EF4-FFF2-40B4-BE49-F238E27FC236}">
                  <a16:creationId xmlns:a16="http://schemas.microsoft.com/office/drawing/2014/main" id="{A18A8DFF-BEA4-041D-677D-07E73845244C}"/>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53" name="Inhaltsplatzhalter 25" descr="Euro mit einfarbiger Füllung">
              <a:extLst>
                <a:ext uri="{FF2B5EF4-FFF2-40B4-BE49-F238E27FC236}">
                  <a16:creationId xmlns:a16="http://schemas.microsoft.com/office/drawing/2014/main" id="{39F6638E-2DFC-D228-624E-548D73E25A1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Grafik 53" descr="Messgerät mit einfarbiger Füllung">
              <a:extLst>
                <a:ext uri="{FF2B5EF4-FFF2-40B4-BE49-F238E27FC236}">
                  <a16:creationId xmlns:a16="http://schemas.microsoft.com/office/drawing/2014/main" id="{C51E8D4D-30DF-0D7D-BC9D-94B12B9151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85064" y="3776427"/>
              <a:ext cx="273574" cy="273574"/>
            </a:xfrm>
            <a:prstGeom prst="rect">
              <a:avLst/>
            </a:prstGeom>
          </p:spPr>
        </p:pic>
      </p:grpSp>
      <p:sp>
        <p:nvSpPr>
          <p:cNvPr id="55" name="Textfeld 54">
            <a:extLst>
              <a:ext uri="{FF2B5EF4-FFF2-40B4-BE49-F238E27FC236}">
                <a16:creationId xmlns:a16="http://schemas.microsoft.com/office/drawing/2014/main" id="{F69DC13B-FF26-240E-C5EE-4BD85573DE8E}"/>
              </a:ext>
            </a:extLst>
          </p:cNvPr>
          <p:cNvSpPr txBox="1"/>
          <p:nvPr/>
        </p:nvSpPr>
        <p:spPr>
          <a:xfrm>
            <a:off x="8823619" y="3861147"/>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9/10</a:t>
            </a:r>
          </a:p>
        </p:txBody>
      </p:sp>
      <p:sp>
        <p:nvSpPr>
          <p:cNvPr id="56" name="Flussdiagramm: Daten 55">
            <a:extLst>
              <a:ext uri="{FF2B5EF4-FFF2-40B4-BE49-F238E27FC236}">
                <a16:creationId xmlns:a16="http://schemas.microsoft.com/office/drawing/2014/main" id="{15EDB779-66CC-E377-E873-2D04D94AC902}"/>
              </a:ext>
            </a:extLst>
          </p:cNvPr>
          <p:cNvSpPr/>
          <p:nvPr/>
        </p:nvSpPr>
        <p:spPr bwMode="auto">
          <a:xfrm>
            <a:off x="8537263" y="3739928"/>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6073FDC0-EE0C-BA0D-3761-CF0D5778E89E}"/>
              </a:ext>
            </a:extLst>
          </p:cNvPr>
          <p:cNvSpPr txBox="1"/>
          <p:nvPr/>
        </p:nvSpPr>
        <p:spPr>
          <a:xfrm>
            <a:off x="10090515" y="384454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9/10</a:t>
            </a:r>
          </a:p>
        </p:txBody>
      </p:sp>
      <p:sp>
        <p:nvSpPr>
          <p:cNvPr id="58" name="Flussdiagramm: Daten 57">
            <a:extLst>
              <a:ext uri="{FF2B5EF4-FFF2-40B4-BE49-F238E27FC236}">
                <a16:creationId xmlns:a16="http://schemas.microsoft.com/office/drawing/2014/main" id="{F1A3F55D-91CF-2B2D-A88A-0B1C4C480B69}"/>
              </a:ext>
            </a:extLst>
          </p:cNvPr>
          <p:cNvSpPr/>
          <p:nvPr/>
        </p:nvSpPr>
        <p:spPr bwMode="auto">
          <a:xfrm>
            <a:off x="9822590" y="3739928"/>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59" name="Inhaltsplatzhalter 25" descr="Euro mit einfarbiger Füllung">
            <a:extLst>
              <a:ext uri="{FF2B5EF4-FFF2-40B4-BE49-F238E27FC236}">
                <a16:creationId xmlns:a16="http://schemas.microsoft.com/office/drawing/2014/main" id="{EE657CF5-87F8-B7A9-3890-5F37342432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8553181" y="382407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Grafik 59" descr="Messgerät mit einfarbiger Füllung">
            <a:extLst>
              <a:ext uri="{FF2B5EF4-FFF2-40B4-BE49-F238E27FC236}">
                <a16:creationId xmlns:a16="http://schemas.microsoft.com/office/drawing/2014/main" id="{E271DDB9-14E9-E5C1-2066-9914899D68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087" y="3844542"/>
            <a:ext cx="273574" cy="273574"/>
          </a:xfrm>
          <a:prstGeom prst="rect">
            <a:avLst/>
          </a:prstGeom>
        </p:spPr>
      </p:pic>
      <p:grpSp>
        <p:nvGrpSpPr>
          <p:cNvPr id="9" name="Gruppieren 8">
            <a:extLst>
              <a:ext uri="{FF2B5EF4-FFF2-40B4-BE49-F238E27FC236}">
                <a16:creationId xmlns:a16="http://schemas.microsoft.com/office/drawing/2014/main" id="{904DE3B9-E990-F5C6-8822-AEE59C51015A}"/>
              </a:ext>
            </a:extLst>
          </p:cNvPr>
          <p:cNvGrpSpPr/>
          <p:nvPr/>
        </p:nvGrpSpPr>
        <p:grpSpPr>
          <a:xfrm>
            <a:off x="782776" y="3726657"/>
            <a:ext cx="3134585" cy="582884"/>
            <a:chOff x="782776" y="3558175"/>
            <a:chExt cx="3134585" cy="582884"/>
          </a:xfrm>
        </p:grpSpPr>
        <p:sp>
          <p:nvSpPr>
            <p:cNvPr id="15" name="Textfeld 14">
              <a:extLst>
                <a:ext uri="{FF2B5EF4-FFF2-40B4-BE49-F238E27FC236}">
                  <a16:creationId xmlns:a16="http://schemas.microsoft.com/office/drawing/2014/main" id="{0DCAA693-0477-77DE-5644-882285058E97}"/>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7/10</a:t>
              </a:r>
            </a:p>
          </p:txBody>
        </p:sp>
        <p:sp>
          <p:nvSpPr>
            <p:cNvPr id="14" name="Flussdiagramm: Daten 13">
              <a:extLst>
                <a:ext uri="{FF2B5EF4-FFF2-40B4-BE49-F238E27FC236}">
                  <a16:creationId xmlns:a16="http://schemas.microsoft.com/office/drawing/2014/main" id="{A09BD1D8-8F4A-2F6C-7F34-F5EC2B5E693A}"/>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2008A450-C095-E793-7F94-397D7F10B442}"/>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9/10</a:t>
              </a:r>
            </a:p>
          </p:txBody>
        </p:sp>
        <p:sp>
          <p:nvSpPr>
            <p:cNvPr id="16" name="Flussdiagramm: Daten 15">
              <a:extLst>
                <a:ext uri="{FF2B5EF4-FFF2-40B4-BE49-F238E27FC236}">
                  <a16:creationId xmlns:a16="http://schemas.microsoft.com/office/drawing/2014/main" id="{C9C7ED13-8E85-9CF1-7971-F8983ACE252E}"/>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4" name="Grafik 43" descr="Messgerät mit einfarbiger Füllung">
              <a:extLst>
                <a:ext uri="{FF2B5EF4-FFF2-40B4-BE49-F238E27FC236}">
                  <a16:creationId xmlns:a16="http://schemas.microsoft.com/office/drawing/2014/main" id="{6C0306DF-606B-4FBB-D233-8FB9A46DEE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45600" y="3662789"/>
              <a:ext cx="273574" cy="273574"/>
            </a:xfrm>
            <a:prstGeom prst="rect">
              <a:avLst/>
            </a:prstGeom>
          </p:spPr>
        </p:pic>
        <p:pic>
          <p:nvPicPr>
            <p:cNvPr id="3" name="Inhaltsplatzhalter 25" descr="Euro mit einfarbiger Füllung">
              <a:extLst>
                <a:ext uri="{FF2B5EF4-FFF2-40B4-BE49-F238E27FC236}">
                  <a16:creationId xmlns:a16="http://schemas.microsoft.com/office/drawing/2014/main" id="{C98EC2BE-D594-A8E1-8AB9-CB30B76395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feld 20">
            <a:extLst>
              <a:ext uri="{FF2B5EF4-FFF2-40B4-BE49-F238E27FC236}">
                <a16:creationId xmlns:a16="http://schemas.microsoft.com/office/drawing/2014/main" id="{5CEA390B-6F85-FEF4-5194-5F24525DA67F}"/>
              </a:ext>
            </a:extLst>
          </p:cNvPr>
          <p:cNvSpPr txBox="1"/>
          <p:nvPr/>
        </p:nvSpPr>
        <p:spPr>
          <a:xfrm>
            <a:off x="8452304" y="2564904"/>
            <a:ext cx="3194900" cy="10618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Bei der Solarthermie wird die Sonneneinstrahlung zur Wärmegewinnung genutzt, sowohl für Prozesswärme als auch für Heizwärme und Warmwasser. Bei Neubauten ist Solarthermie bereits Pflicht. Die Systeme sind ausgereift.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19" name="Sprechblase: rechteckig mit abgerundeten Ecken 18">
            <a:extLst>
              <a:ext uri="{FF2B5EF4-FFF2-40B4-BE49-F238E27FC236}">
                <a16:creationId xmlns:a16="http://schemas.microsoft.com/office/drawing/2014/main" id="{274D3C9B-5488-0889-E069-0B9203E071DC}"/>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8"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
        <p:nvSpPr>
          <p:cNvPr id="24" name="Sprechblase: oval 23">
            <a:extLst>
              <a:ext uri="{FF2B5EF4-FFF2-40B4-BE49-F238E27FC236}">
                <a16:creationId xmlns:a16="http://schemas.microsoft.com/office/drawing/2014/main" id="{AAA4F909-B4F5-BF20-26C2-3F933AEFB631}"/>
              </a:ext>
            </a:extLst>
          </p:cNvPr>
          <p:cNvSpPr/>
          <p:nvPr/>
        </p:nvSpPr>
        <p:spPr bwMode="auto">
          <a:xfrm>
            <a:off x="114779" y="1784945"/>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
        <p:nvSpPr>
          <p:cNvPr id="25" name="Sprechblase: oval 24">
            <a:extLst>
              <a:ext uri="{FF2B5EF4-FFF2-40B4-BE49-F238E27FC236}">
                <a16:creationId xmlns:a16="http://schemas.microsoft.com/office/drawing/2014/main" id="{BDEE240A-B9C9-944B-6B94-1540C37D084E}"/>
              </a:ext>
            </a:extLst>
          </p:cNvPr>
          <p:cNvSpPr/>
          <p:nvPr/>
        </p:nvSpPr>
        <p:spPr bwMode="auto">
          <a:xfrm>
            <a:off x="4009799" y="1772576"/>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2</a:t>
            </a:r>
          </a:p>
        </p:txBody>
      </p:sp>
      <p:sp>
        <p:nvSpPr>
          <p:cNvPr id="27" name="Sprechblase: oval 26">
            <a:extLst>
              <a:ext uri="{FF2B5EF4-FFF2-40B4-BE49-F238E27FC236}">
                <a16:creationId xmlns:a16="http://schemas.microsoft.com/office/drawing/2014/main" id="{3F6D84B4-50C4-057E-FE91-69ED60C4DEE9}"/>
              </a:ext>
            </a:extLst>
          </p:cNvPr>
          <p:cNvSpPr/>
          <p:nvPr/>
        </p:nvSpPr>
        <p:spPr bwMode="auto">
          <a:xfrm>
            <a:off x="7896200" y="1771743"/>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a:t>
            </a:r>
          </a:p>
        </p:txBody>
      </p:sp>
    </p:spTree>
    <p:extLst>
      <p:ext uri="{BB962C8B-B14F-4D97-AF65-F5344CB8AC3E}">
        <p14:creationId xmlns:p14="http://schemas.microsoft.com/office/powerpoint/2010/main" val="142341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5E291-D3D1-F559-AC64-0ACB4387C395}"/>
              </a:ext>
            </a:extLst>
          </p:cNvPr>
          <p:cNvSpPr>
            <a:spLocks noGrp="1"/>
          </p:cNvSpPr>
          <p:nvPr>
            <p:ph type="title"/>
          </p:nvPr>
        </p:nvSpPr>
        <p:spPr/>
        <p:txBody>
          <a:bodyPr/>
          <a:lstStyle/>
          <a:p>
            <a:r>
              <a:rPr lang="de-DE" dirty="0"/>
              <a:t>Warum betrieblicher Klimaschutz?</a:t>
            </a:r>
          </a:p>
        </p:txBody>
      </p:sp>
      <p:sp>
        <p:nvSpPr>
          <p:cNvPr id="6" name="Inhaltsplatzhalter 5">
            <a:extLst>
              <a:ext uri="{FF2B5EF4-FFF2-40B4-BE49-F238E27FC236}">
                <a16:creationId xmlns:a16="http://schemas.microsoft.com/office/drawing/2014/main" id="{0A6AD8C9-1CFC-3967-82D7-CFDA6588B04C}"/>
              </a:ext>
            </a:extLst>
          </p:cNvPr>
          <p:cNvSpPr>
            <a:spLocks noGrp="1"/>
          </p:cNvSpPr>
          <p:nvPr>
            <p:ph idx="1"/>
          </p:nvPr>
        </p:nvSpPr>
        <p:spPr/>
        <p:txBody>
          <a:bodyPr/>
          <a:lstStyle/>
          <a:p>
            <a:pPr marL="0" indent="0">
              <a:buNone/>
            </a:pPr>
            <a:r>
              <a:rPr lang="de-DE" sz="1200" dirty="0"/>
              <a:t>Es gibt viele Gründe im betrieblichen Klimaschutz aktiv zu werden. Hier sind fünf.</a:t>
            </a:r>
          </a:p>
          <a:p>
            <a:endParaRPr lang="de-DE" dirty="0"/>
          </a:p>
        </p:txBody>
      </p:sp>
      <p:sp>
        <p:nvSpPr>
          <p:cNvPr id="4" name="Fußzeilenplatzhalter 3">
            <a:extLst>
              <a:ext uri="{FF2B5EF4-FFF2-40B4-BE49-F238E27FC236}">
                <a16:creationId xmlns:a16="http://schemas.microsoft.com/office/drawing/2014/main" id="{FA077D6D-CF03-3D07-3952-DC1E9861B199}"/>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4E8C45CA-5B2C-75D1-36AE-1381F560ED92}"/>
              </a:ext>
            </a:extLst>
          </p:cNvPr>
          <p:cNvSpPr>
            <a:spLocks noGrp="1"/>
          </p:cNvSpPr>
          <p:nvPr>
            <p:ph type="sldNum" sz="quarter" idx="4"/>
          </p:nvPr>
        </p:nvSpPr>
        <p:spPr/>
        <p:txBody>
          <a:bodyPr/>
          <a:lstStyle/>
          <a:p>
            <a:fld id="{894680D0-7A83-433A-9719-C4143F27F647}" type="slidenum">
              <a:rPr lang="de-DE" smtClean="0"/>
              <a:pPr/>
              <a:t>3</a:t>
            </a:fld>
            <a:endParaRPr lang="de-DE" dirty="0"/>
          </a:p>
        </p:txBody>
      </p:sp>
      <p:sp>
        <p:nvSpPr>
          <p:cNvPr id="9" name="Rechteck 8">
            <a:extLst>
              <a:ext uri="{FF2B5EF4-FFF2-40B4-BE49-F238E27FC236}">
                <a16:creationId xmlns:a16="http://schemas.microsoft.com/office/drawing/2014/main" id="{985D8627-DB8B-47AC-5826-A461C8D8B3E6}"/>
              </a:ext>
            </a:extLst>
          </p:cNvPr>
          <p:cNvSpPr/>
          <p:nvPr/>
        </p:nvSpPr>
        <p:spPr bwMode="auto">
          <a:xfrm>
            <a:off x="1055440" y="2238015"/>
            <a:ext cx="5976664" cy="432048"/>
          </a:xfrm>
          <a:prstGeom prst="rect">
            <a:avLst/>
          </a:prstGeom>
          <a:solidFill>
            <a:srgbClr val="3B687F"/>
          </a:solidFill>
          <a:ln w="9525" cap="flat" cmpd="sng" algn="ctr">
            <a:noFill/>
            <a:prstDash val="solid"/>
            <a:round/>
            <a:headEnd type="none" w="med" len="med"/>
            <a:tailEnd type="none" w="med" len="med"/>
          </a:ln>
          <a:effectLst/>
        </p:spPr>
        <p:txBody>
          <a:bodyPr vert="horz" wrap="square" lIns="252000" tIns="45720" rIns="91440" bIns="45720" numCol="1" rtlCol="0" anchor="t" anchorCtr="0" compatLnSpc="1">
            <a:prstTxWarp prst="textNoShape">
              <a:avLst/>
            </a:prstTxWarp>
          </a:bodyPr>
          <a:lstStyle/>
          <a:p>
            <a:pPr algn="l"/>
            <a:r>
              <a:rPr lang="de-DE" sz="1200" b="1" dirty="0">
                <a:solidFill>
                  <a:srgbClr val="FFFFFF"/>
                </a:solidFill>
              </a:rPr>
              <a:t>Sie leisten Ihren Beitrag zu einer lebenswerten Umwelt </a:t>
            </a:r>
            <a:r>
              <a:rPr lang="de-DE" sz="1200" dirty="0">
                <a:solidFill>
                  <a:srgbClr val="FFFFFF"/>
                </a:solidFill>
              </a:rPr>
              <a:t>– auch für zukünftige Generationen!</a:t>
            </a:r>
          </a:p>
        </p:txBody>
      </p:sp>
      <p:sp>
        <p:nvSpPr>
          <p:cNvPr id="10" name="Rechteck 9">
            <a:extLst>
              <a:ext uri="{FF2B5EF4-FFF2-40B4-BE49-F238E27FC236}">
                <a16:creationId xmlns:a16="http://schemas.microsoft.com/office/drawing/2014/main" id="{305FB561-B2B4-0E28-8AE9-A1361D7F7DBD}"/>
              </a:ext>
            </a:extLst>
          </p:cNvPr>
          <p:cNvSpPr/>
          <p:nvPr/>
        </p:nvSpPr>
        <p:spPr bwMode="auto">
          <a:xfrm>
            <a:off x="1055440" y="3016990"/>
            <a:ext cx="5976664" cy="432048"/>
          </a:xfrm>
          <a:prstGeom prst="rect">
            <a:avLst/>
          </a:prstGeom>
          <a:solidFill>
            <a:srgbClr val="3B687F"/>
          </a:solidFill>
          <a:ln w="9525" cap="flat" cmpd="sng" algn="ctr">
            <a:noFill/>
            <a:prstDash val="solid"/>
            <a:round/>
            <a:headEnd type="none" w="med" len="med"/>
            <a:tailEnd type="none" w="med" len="med"/>
          </a:ln>
          <a:effectLst/>
        </p:spPr>
        <p:txBody>
          <a:bodyPr rot="0" spcFirstLastPara="0" vertOverflow="overflow" horzOverflow="overflow" vert="horz" wrap="square" lIns="252000" tIns="45720" rIns="91440" bIns="45720" numCol="1" spcCol="0" rtlCol="0" fromWordArt="0" anchor="t" anchorCtr="0" forceAA="0" compatLnSpc="1">
            <a:prstTxWarp prst="textNoShape">
              <a:avLst/>
            </a:prstTxWarp>
            <a:noAutofit/>
          </a:bodyPr>
          <a:lstStyle/>
          <a:p>
            <a:pPr algn="l"/>
            <a:r>
              <a:rPr lang="de-DE" sz="1200" b="1" dirty="0">
                <a:solidFill>
                  <a:srgbClr val="FFFFFF"/>
                </a:solidFill>
              </a:rPr>
              <a:t>Sie sparen Geld: </a:t>
            </a:r>
            <a:r>
              <a:rPr lang="de-DE" sz="1200" dirty="0">
                <a:solidFill>
                  <a:srgbClr val="FFFFFF"/>
                </a:solidFill>
              </a:rPr>
              <a:t>Viele Maßnahmen, die Emissionen einsparen, lohnen sich mittelfristig auch finanziell durch Effizienzgewinne.</a:t>
            </a:r>
          </a:p>
        </p:txBody>
      </p:sp>
      <p:sp>
        <p:nvSpPr>
          <p:cNvPr id="11" name="Rechteck 10">
            <a:extLst>
              <a:ext uri="{FF2B5EF4-FFF2-40B4-BE49-F238E27FC236}">
                <a16:creationId xmlns:a16="http://schemas.microsoft.com/office/drawing/2014/main" id="{7617E530-249D-3F47-6FF8-784937AA9C66}"/>
              </a:ext>
            </a:extLst>
          </p:cNvPr>
          <p:cNvSpPr/>
          <p:nvPr/>
        </p:nvSpPr>
        <p:spPr bwMode="auto">
          <a:xfrm>
            <a:off x="1084730" y="3753663"/>
            <a:ext cx="5960138" cy="432048"/>
          </a:xfrm>
          <a:prstGeom prst="rect">
            <a:avLst/>
          </a:prstGeom>
          <a:solidFill>
            <a:srgbClr val="3B687F"/>
          </a:solidFill>
          <a:ln w="9525" cap="flat" cmpd="sng" algn="ctr">
            <a:noFill/>
            <a:prstDash val="solid"/>
            <a:round/>
            <a:headEnd type="none" w="med" len="med"/>
            <a:tailEnd type="none" w="med" len="med"/>
          </a:ln>
          <a:effectLst/>
        </p:spPr>
        <p:txBody>
          <a:bodyPr rot="0" spcFirstLastPara="0" vertOverflow="overflow" horzOverflow="overflow" vert="horz" wrap="square" lIns="252000" tIns="45720" rIns="91440" bIns="45720" numCol="1" spcCol="0" rtlCol="0" fromWordArt="0" anchor="t" anchorCtr="0" forceAA="0" compatLnSpc="1">
            <a:prstTxWarp prst="textNoShape">
              <a:avLst/>
            </a:prstTxWarp>
            <a:noAutofit/>
          </a:bodyPr>
          <a:lstStyle/>
          <a:p>
            <a:pPr algn="l"/>
            <a:r>
              <a:rPr lang="de-DE" sz="1200" b="1" dirty="0">
                <a:solidFill>
                  <a:srgbClr val="FFFFFF"/>
                </a:solidFill>
              </a:rPr>
              <a:t>Sie bleiben ein attraktiver Arbeitgeber</a:t>
            </a:r>
            <a:r>
              <a:rPr lang="de-DE" sz="1200" dirty="0">
                <a:solidFill>
                  <a:srgbClr val="FFFFFF"/>
                </a:solidFill>
              </a:rPr>
              <a:t>: Gerade junge Menschen erwarten immer häufiger, dass ihr Arbeitgeber sich für den Klimaschutz einsetzt.</a:t>
            </a:r>
          </a:p>
        </p:txBody>
      </p:sp>
      <p:sp>
        <p:nvSpPr>
          <p:cNvPr id="12" name="Rechteck 11">
            <a:extLst>
              <a:ext uri="{FF2B5EF4-FFF2-40B4-BE49-F238E27FC236}">
                <a16:creationId xmlns:a16="http://schemas.microsoft.com/office/drawing/2014/main" id="{0CC606AB-C0D8-3C89-DCAC-930C0FECA90E}"/>
              </a:ext>
            </a:extLst>
          </p:cNvPr>
          <p:cNvSpPr/>
          <p:nvPr/>
        </p:nvSpPr>
        <p:spPr bwMode="auto">
          <a:xfrm>
            <a:off x="1084730" y="4508266"/>
            <a:ext cx="5960137" cy="432048"/>
          </a:xfrm>
          <a:prstGeom prst="rect">
            <a:avLst/>
          </a:prstGeom>
          <a:solidFill>
            <a:srgbClr val="3B687F"/>
          </a:solidFill>
          <a:ln w="9525" cap="flat" cmpd="sng" algn="ctr">
            <a:noFill/>
            <a:prstDash val="solid"/>
            <a:round/>
            <a:headEnd type="none" w="med" len="med"/>
            <a:tailEnd type="none" w="med" len="med"/>
          </a:ln>
          <a:effectLst/>
        </p:spPr>
        <p:txBody>
          <a:bodyPr rot="0" spcFirstLastPara="0" vertOverflow="overflow" horzOverflow="overflow" vert="horz" wrap="square" lIns="252000" tIns="45720" rIns="91440" bIns="45720" numCol="1" spcCol="0" rtlCol="0" fromWordArt="0" anchor="t" anchorCtr="0" forceAA="0" compatLnSpc="1">
            <a:prstTxWarp prst="textNoShape">
              <a:avLst/>
            </a:prstTxWarp>
            <a:noAutofit/>
          </a:bodyPr>
          <a:lstStyle/>
          <a:p>
            <a:pPr algn="l"/>
            <a:r>
              <a:rPr lang="de-DE" sz="1200" b="1" dirty="0">
                <a:solidFill>
                  <a:srgbClr val="FFFFFF"/>
                </a:solidFill>
              </a:rPr>
              <a:t>Sie bereiten sich auf gesetzliche Anforderungen vor: </a:t>
            </a:r>
            <a:r>
              <a:rPr lang="de-DE" sz="1200" dirty="0">
                <a:solidFill>
                  <a:srgbClr val="FFFFFF"/>
                </a:solidFill>
              </a:rPr>
              <a:t>In Zukunft wird vieles stärker gesetzlich reguliert sein. Handeln Sie proaktiv und sind so vorbereitet.</a:t>
            </a:r>
          </a:p>
        </p:txBody>
      </p:sp>
      <p:sp>
        <p:nvSpPr>
          <p:cNvPr id="13" name="Rechteck 12">
            <a:extLst>
              <a:ext uri="{FF2B5EF4-FFF2-40B4-BE49-F238E27FC236}">
                <a16:creationId xmlns:a16="http://schemas.microsoft.com/office/drawing/2014/main" id="{3951CA47-C198-3E72-1870-AD0FB8F89532}"/>
              </a:ext>
            </a:extLst>
          </p:cNvPr>
          <p:cNvSpPr/>
          <p:nvPr/>
        </p:nvSpPr>
        <p:spPr bwMode="auto">
          <a:xfrm>
            <a:off x="1070834" y="5300795"/>
            <a:ext cx="5967510" cy="432048"/>
          </a:xfrm>
          <a:prstGeom prst="rect">
            <a:avLst/>
          </a:prstGeom>
          <a:solidFill>
            <a:srgbClr val="3B687F"/>
          </a:solidFill>
          <a:ln w="9525" cap="flat" cmpd="sng" algn="ctr">
            <a:noFill/>
            <a:prstDash val="solid"/>
            <a:round/>
            <a:headEnd type="none" w="med" len="med"/>
            <a:tailEnd type="none" w="med" len="med"/>
          </a:ln>
          <a:effectLst/>
        </p:spPr>
        <p:txBody>
          <a:bodyPr rot="0" spcFirstLastPara="0" vertOverflow="overflow" horzOverflow="overflow" vert="horz" wrap="square" lIns="252000" tIns="45720" rIns="91440" bIns="45720" numCol="1" spcCol="0" rtlCol="0" fromWordArt="0" anchor="t" anchorCtr="0" forceAA="0" compatLnSpc="1">
            <a:prstTxWarp prst="textNoShape">
              <a:avLst/>
            </a:prstTxWarp>
            <a:noAutofit/>
          </a:bodyPr>
          <a:lstStyle/>
          <a:p>
            <a:pPr algn="l"/>
            <a:r>
              <a:rPr lang="de-DE" sz="1200" b="1" dirty="0">
                <a:solidFill>
                  <a:srgbClr val="FFFFFF"/>
                </a:solidFill>
              </a:rPr>
              <a:t>Sie erfüllen mögliche Anforderungen der Kunden: </a:t>
            </a:r>
            <a:r>
              <a:rPr lang="de-DE" sz="1200" dirty="0">
                <a:solidFill>
                  <a:srgbClr val="FFFFFF"/>
                </a:solidFill>
              </a:rPr>
              <a:t>Kunden (Privatkonsumenten oder Unternehmen) achten immer häufiger auf die Klimaleistung eines Betriebs.</a:t>
            </a:r>
          </a:p>
        </p:txBody>
      </p:sp>
      <p:sp>
        <p:nvSpPr>
          <p:cNvPr id="14" name="Ellipse 13">
            <a:extLst>
              <a:ext uri="{FF2B5EF4-FFF2-40B4-BE49-F238E27FC236}">
                <a16:creationId xmlns:a16="http://schemas.microsoft.com/office/drawing/2014/main" id="{5CCD1A89-5D34-D15C-F677-D89E236DA277}"/>
              </a:ext>
            </a:extLst>
          </p:cNvPr>
          <p:cNvSpPr/>
          <p:nvPr/>
        </p:nvSpPr>
        <p:spPr bwMode="auto">
          <a:xfrm>
            <a:off x="425432" y="2095405"/>
            <a:ext cx="720000" cy="720000"/>
          </a:xfrm>
          <a:prstGeom prst="ellipse">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solidFill>
                <a:srgbClr val="FFFFFF"/>
              </a:solidFill>
            </a:endParaRPr>
          </a:p>
        </p:txBody>
      </p:sp>
      <p:sp>
        <p:nvSpPr>
          <p:cNvPr id="15" name="Ellipse 14">
            <a:extLst>
              <a:ext uri="{FF2B5EF4-FFF2-40B4-BE49-F238E27FC236}">
                <a16:creationId xmlns:a16="http://schemas.microsoft.com/office/drawing/2014/main" id="{3771E20C-6ACE-9171-6C40-EEDAB767B867}"/>
              </a:ext>
            </a:extLst>
          </p:cNvPr>
          <p:cNvSpPr/>
          <p:nvPr/>
        </p:nvSpPr>
        <p:spPr bwMode="auto">
          <a:xfrm>
            <a:off x="425432" y="2841746"/>
            <a:ext cx="720000" cy="720000"/>
          </a:xfrm>
          <a:prstGeom prst="ellipse">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solidFill>
                <a:srgbClr val="FFFFFF"/>
              </a:solidFill>
            </a:endParaRPr>
          </a:p>
        </p:txBody>
      </p:sp>
      <p:sp>
        <p:nvSpPr>
          <p:cNvPr id="16" name="Ellipse 15">
            <a:extLst>
              <a:ext uri="{FF2B5EF4-FFF2-40B4-BE49-F238E27FC236}">
                <a16:creationId xmlns:a16="http://schemas.microsoft.com/office/drawing/2014/main" id="{DE1EC3EF-D917-F11A-FB1C-955D080F719C}"/>
              </a:ext>
            </a:extLst>
          </p:cNvPr>
          <p:cNvSpPr/>
          <p:nvPr/>
        </p:nvSpPr>
        <p:spPr bwMode="auto">
          <a:xfrm>
            <a:off x="427069" y="3607123"/>
            <a:ext cx="720000" cy="720000"/>
          </a:xfrm>
          <a:prstGeom prst="ellipse">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solidFill>
                <a:srgbClr val="FFFFFF"/>
              </a:solidFill>
            </a:endParaRPr>
          </a:p>
        </p:txBody>
      </p:sp>
      <p:sp>
        <p:nvSpPr>
          <p:cNvPr id="17" name="Ellipse 16">
            <a:extLst>
              <a:ext uri="{FF2B5EF4-FFF2-40B4-BE49-F238E27FC236}">
                <a16:creationId xmlns:a16="http://schemas.microsoft.com/office/drawing/2014/main" id="{DE61AED1-8DDC-588C-8CD9-F30AF61F38F3}"/>
              </a:ext>
            </a:extLst>
          </p:cNvPr>
          <p:cNvSpPr/>
          <p:nvPr/>
        </p:nvSpPr>
        <p:spPr bwMode="auto">
          <a:xfrm>
            <a:off x="427069" y="4379806"/>
            <a:ext cx="720000" cy="720000"/>
          </a:xfrm>
          <a:prstGeom prst="ellipse">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solidFill>
                <a:srgbClr val="FFFFFF"/>
              </a:solidFill>
            </a:endParaRPr>
          </a:p>
        </p:txBody>
      </p:sp>
      <p:sp>
        <p:nvSpPr>
          <p:cNvPr id="18" name="Ellipse 17">
            <a:extLst>
              <a:ext uri="{FF2B5EF4-FFF2-40B4-BE49-F238E27FC236}">
                <a16:creationId xmlns:a16="http://schemas.microsoft.com/office/drawing/2014/main" id="{A8AEF358-5D44-D36F-C081-AFF625168C8E}"/>
              </a:ext>
            </a:extLst>
          </p:cNvPr>
          <p:cNvSpPr/>
          <p:nvPr/>
        </p:nvSpPr>
        <p:spPr bwMode="auto">
          <a:xfrm>
            <a:off x="425432" y="5145183"/>
            <a:ext cx="720000" cy="720000"/>
          </a:xfrm>
          <a:prstGeom prst="ellipse">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solidFill>
                <a:srgbClr val="FFFFFF"/>
              </a:solidFill>
            </a:endParaRPr>
          </a:p>
        </p:txBody>
      </p:sp>
      <p:pic>
        <p:nvPicPr>
          <p:cNvPr id="20" name="Grafik 19" descr="Offene Hand mit Pflanze Silhouette">
            <a:extLst>
              <a:ext uri="{FF2B5EF4-FFF2-40B4-BE49-F238E27FC236}">
                <a16:creationId xmlns:a16="http://schemas.microsoft.com/office/drawing/2014/main" id="{B982C83B-F086-227D-B789-AA8444BBF6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84" y="2147512"/>
            <a:ext cx="540000" cy="540000"/>
          </a:xfrm>
          <a:prstGeom prst="rect">
            <a:avLst/>
          </a:prstGeom>
        </p:spPr>
      </p:pic>
      <p:pic>
        <p:nvPicPr>
          <p:cNvPr id="22" name="Grafik 21" descr="Münzen Silhouette">
            <a:extLst>
              <a:ext uri="{FF2B5EF4-FFF2-40B4-BE49-F238E27FC236}">
                <a16:creationId xmlns:a16="http://schemas.microsoft.com/office/drawing/2014/main" id="{80EE1219-562F-3DBF-AD70-567C968814F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609" y="2939230"/>
            <a:ext cx="540000" cy="540000"/>
          </a:xfrm>
          <a:prstGeom prst="rect">
            <a:avLst/>
          </a:prstGeom>
        </p:spPr>
      </p:pic>
      <p:pic>
        <p:nvPicPr>
          <p:cNvPr id="23" name="Grafik 22" descr="Zielgruppe Silhouette">
            <a:extLst>
              <a:ext uri="{FF2B5EF4-FFF2-40B4-BE49-F238E27FC236}">
                <a16:creationId xmlns:a16="http://schemas.microsoft.com/office/drawing/2014/main" id="{669D85FB-0A7B-D00C-E598-A4BD236DA21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609" y="3734106"/>
            <a:ext cx="540000" cy="540000"/>
          </a:xfrm>
          <a:prstGeom prst="rect">
            <a:avLst/>
          </a:prstGeom>
        </p:spPr>
      </p:pic>
      <p:pic>
        <p:nvPicPr>
          <p:cNvPr id="25" name="Grafik 24" descr="Waage der Justitia Silhouette">
            <a:extLst>
              <a:ext uri="{FF2B5EF4-FFF2-40B4-BE49-F238E27FC236}">
                <a16:creationId xmlns:a16="http://schemas.microsoft.com/office/drawing/2014/main" id="{1CE05578-0AB3-8DA9-BB86-F988FB20A2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432" y="4442061"/>
            <a:ext cx="540000" cy="540000"/>
          </a:xfrm>
          <a:prstGeom prst="rect">
            <a:avLst/>
          </a:prstGeom>
        </p:spPr>
      </p:pic>
      <p:pic>
        <p:nvPicPr>
          <p:cNvPr id="27" name="Grafik 26" descr="Hürde Silhouette">
            <a:extLst>
              <a:ext uri="{FF2B5EF4-FFF2-40B4-BE49-F238E27FC236}">
                <a16:creationId xmlns:a16="http://schemas.microsoft.com/office/drawing/2014/main" id="{7961257C-99A1-9AE2-4BAC-ED1D9E854F9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609" y="5235183"/>
            <a:ext cx="540000" cy="540000"/>
          </a:xfrm>
          <a:prstGeom prst="rect">
            <a:avLst/>
          </a:prstGeom>
        </p:spPr>
      </p:pic>
      <p:sp>
        <p:nvSpPr>
          <p:cNvPr id="3" name="Sprechblase: rechteckig mit abgerundeten Ecken 5">
            <a:extLst>
              <a:ext uri="{FF2B5EF4-FFF2-40B4-BE49-F238E27FC236}">
                <a16:creationId xmlns:a16="http://schemas.microsoft.com/office/drawing/2014/main" id="{8E151026-C07E-EE30-5F29-495A388F171B}"/>
              </a:ext>
            </a:extLst>
          </p:cNvPr>
          <p:cNvSpPr/>
          <p:nvPr/>
        </p:nvSpPr>
        <p:spPr>
          <a:xfrm>
            <a:off x="7896547" y="1052736"/>
            <a:ext cx="3868731" cy="2952327"/>
          </a:xfrm>
          <a:prstGeom prst="wedgeRoundRectCallout">
            <a:avLst>
              <a:gd name="adj1" fmla="val -62938"/>
              <a:gd name="adj2" fmla="val -3305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kern="0" dirty="0">
                <a:solidFill>
                  <a:schemeClr val="tx1"/>
                </a:solidFill>
              </a:rPr>
              <a:t>Der </a:t>
            </a:r>
            <a:r>
              <a:rPr lang="de-DE" sz="1200" b="1" kern="0" dirty="0">
                <a:solidFill>
                  <a:schemeClr val="tx1"/>
                </a:solidFill>
              </a:rPr>
              <a:t>zeitliche und finanzielle Aufwand</a:t>
            </a:r>
            <a:r>
              <a:rPr lang="de-DE" sz="1200" kern="0" dirty="0">
                <a:solidFill>
                  <a:schemeClr val="tx1"/>
                </a:solidFill>
              </a:rPr>
              <a:t> hängt von unterschiedlichen Faktoren ab, z.B. von der Branche, der Unternehmensgröße, der Datenlage, der definierten Zielsetzung und der Anzahl der Standorte.</a:t>
            </a:r>
          </a:p>
          <a:p>
            <a:pPr algn="l"/>
            <a:endParaRPr lang="de-DE" sz="1200" kern="0" dirty="0">
              <a:solidFill>
                <a:schemeClr val="tx1"/>
              </a:solidFill>
            </a:endParaRPr>
          </a:p>
          <a:p>
            <a:pPr algn="l"/>
            <a:r>
              <a:rPr lang="de-DE" sz="1200" b="1" kern="0" dirty="0">
                <a:solidFill>
                  <a:schemeClr val="tx1"/>
                </a:solidFill>
              </a:rPr>
              <a:t>Fangen Sie ruhig erstmal mit kleineren Maßnahmen </a:t>
            </a:r>
            <a:r>
              <a:rPr lang="de-DE" sz="1200" kern="0" dirty="0">
                <a:solidFill>
                  <a:schemeClr val="tx1"/>
                </a:solidFill>
              </a:rPr>
              <a:t>zum Beispiel an einem Standort an. So können Sie sich schon einmal auf den Weg machen und erste Erfahrungen sammeln. </a:t>
            </a:r>
          </a:p>
          <a:p>
            <a:pPr algn="l"/>
            <a:endParaRPr lang="de-DE" sz="1200" kern="0" dirty="0">
              <a:solidFill>
                <a:schemeClr val="tx1"/>
              </a:solidFill>
            </a:endParaRPr>
          </a:p>
          <a:p>
            <a:pPr algn="l"/>
            <a:r>
              <a:rPr lang="de-DE" sz="1200" kern="0" dirty="0">
                <a:solidFill>
                  <a:schemeClr val="tx1"/>
                </a:solidFill>
              </a:rPr>
              <a:t>Prüfen Sie außerdem, ob es für Ihre </a:t>
            </a:r>
            <a:r>
              <a:rPr lang="de-DE" sz="1200" b="1" kern="0" dirty="0">
                <a:solidFill>
                  <a:schemeClr val="tx1"/>
                </a:solidFill>
              </a:rPr>
              <a:t>Branche spezielle Leitfäden</a:t>
            </a:r>
            <a:r>
              <a:rPr lang="de-DE" sz="1200" kern="0" dirty="0">
                <a:solidFill>
                  <a:schemeClr val="tx1"/>
                </a:solidFill>
              </a:rPr>
              <a:t> als Hilfestellung gibt und beziehen Sie Ihre </a:t>
            </a:r>
            <a:r>
              <a:rPr lang="de-DE" sz="1200" b="1" kern="0" dirty="0">
                <a:solidFill>
                  <a:schemeClr val="tx1"/>
                </a:solidFill>
              </a:rPr>
              <a:t>Mitarbeitenden</a:t>
            </a:r>
            <a:r>
              <a:rPr lang="de-DE" sz="1200" kern="0" dirty="0">
                <a:solidFill>
                  <a:schemeClr val="tx1"/>
                </a:solidFill>
              </a:rPr>
              <a:t> vor Ort ein, um Wissen zu bündeln.</a:t>
            </a:r>
          </a:p>
        </p:txBody>
      </p:sp>
      <p:sp>
        <p:nvSpPr>
          <p:cNvPr id="7" name="Sprechblase: rechteckig mit abgerundeten Ecken 5">
            <a:extLst>
              <a:ext uri="{FF2B5EF4-FFF2-40B4-BE49-F238E27FC236}">
                <a16:creationId xmlns:a16="http://schemas.microsoft.com/office/drawing/2014/main" id="{491F613C-4261-4424-3C6B-6C50FBB1A68D}"/>
              </a:ext>
            </a:extLst>
          </p:cNvPr>
          <p:cNvSpPr/>
          <p:nvPr/>
        </p:nvSpPr>
        <p:spPr>
          <a:xfrm>
            <a:off x="7896547" y="4634542"/>
            <a:ext cx="3876281" cy="695037"/>
          </a:xfrm>
          <a:prstGeom prst="wedgeRoundRectCallout">
            <a:avLst>
              <a:gd name="adj1" fmla="val -63331"/>
              <a:gd name="adj2" fmla="val -2429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kern="0" dirty="0">
                <a:solidFill>
                  <a:schemeClr val="tx1"/>
                </a:solidFill>
              </a:rPr>
              <a:t>Jedes Unternehmen hat individuelle Ansprüche. Nutzen Sie die Chance und positionieren Sie sich!</a:t>
            </a:r>
          </a:p>
        </p:txBody>
      </p:sp>
    </p:spTree>
    <p:extLst>
      <p:ext uri="{BB962C8B-B14F-4D97-AF65-F5344CB8AC3E}">
        <p14:creationId xmlns:p14="http://schemas.microsoft.com/office/powerpoint/2010/main" val="2105212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sz="2800" kern="1200" dirty="0"/>
              <a:t>Bezug und/oder Erzeugung von Erneuerbaren Energien</a:t>
            </a:r>
            <a:endParaRPr lang="de-DE" dirty="0"/>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 Bezug von Grünstrom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Textfeld 8">
            <a:extLst>
              <a:ext uri="{FF2B5EF4-FFF2-40B4-BE49-F238E27FC236}">
                <a16:creationId xmlns:a16="http://schemas.microsoft.com/office/drawing/2014/main" id="{33753494-3888-2D9C-2221-856AAEF44C82}"/>
              </a:ext>
            </a:extLst>
          </p:cNvPr>
          <p:cNvSpPr txBox="1"/>
          <p:nvPr/>
        </p:nvSpPr>
        <p:spPr>
          <a:xfrm>
            <a:off x="720308" y="2491024"/>
            <a:ext cx="3215451" cy="1546577"/>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Ökostrom ist Strom aus Erneuerbaren Energien. Er kann mit 0 g CO</a:t>
            </a:r>
            <a:r>
              <a:rPr kumimoji="0" lang="de-DE" sz="105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/kWh </a:t>
            </a:r>
            <a:r>
              <a:rPr lang="de-DE" sz="1050" dirty="0">
                <a:solidFill>
                  <a:srgbClr val="000000"/>
                </a:solidFill>
              </a:rPr>
              <a:t>in der Klimabilanz angesetzt werden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und bietet so großes Einsparpotenzial. Mehrkosten im Vergleich zum Standardprodukt des Energieversorgers sinken stetig. Achten Sie bei der Wahl des Anbieters auf das Thema „Greenwashing“ (siehe auch </a:t>
            </a:r>
            <a:r>
              <a:rPr kumimoji="0" lang="de-DE" sz="1050" b="0" i="0" u="none" strike="noStrike" kern="1200" cap="none" spc="0" normalizeH="0" baseline="0" noProof="0" dirty="0">
                <a:ln>
                  <a:noFill/>
                </a:ln>
                <a:effectLst/>
                <a:uLnTx/>
                <a:uFillTx/>
                <a:latin typeface="Arial" charset="0"/>
                <a:ea typeface="ＭＳ Ｐゴシック" charset="-128"/>
                <a:cs typeface="+mn-cs"/>
                <a:hlinkClick r:id="rId2" action="ppaction://hlinksldjump">
                  <a:extLst>
                    <a:ext uri="{A12FA001-AC4F-418D-AE19-62706E023703}">
                      <ahyp:hlinkClr xmlns:ahyp="http://schemas.microsoft.com/office/drawing/2018/hyperlinkcolor" val="tx"/>
                    </a:ext>
                  </a:extLst>
                </a:hlinkClick>
              </a:rPr>
              <a:t>Folie 32</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9" y="4450074"/>
            <a:ext cx="2873401" cy="94641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Zusätzliche Transparenz in der Klimabilanz schaffen Sie, wenn Sie auch den </a:t>
            </a:r>
            <a:r>
              <a:rPr lang="de-DE" sz="1050" dirty="0"/>
              <a:t>Bilanzwert mit dem Emissionsfaktor des nationalen Durchschnitts-Strom-Mix angeben.</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69132" y="5482954"/>
            <a:ext cx="2873401" cy="623248"/>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Achten Sie darauf: Baut der Stromanbieter aktiv Erneuerbare Energien aus?</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22107" y="4327687"/>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36110" y="5367221"/>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40273" y="1634165"/>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Bezug von Biogas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0" name="Textfeld 29">
            <a:extLst>
              <a:ext uri="{FF2B5EF4-FFF2-40B4-BE49-F238E27FC236}">
                <a16:creationId xmlns:a16="http://schemas.microsoft.com/office/drawing/2014/main" id="{72A21EF0-FBC1-DB9E-FF33-636028C69FAF}"/>
              </a:ext>
            </a:extLst>
          </p:cNvPr>
          <p:cNvSpPr txBox="1"/>
          <p:nvPr/>
        </p:nvSpPr>
        <p:spPr>
          <a:xfrm>
            <a:off x="4618082" y="2472511"/>
            <a:ext cx="3212697" cy="122341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effectLst/>
                <a:uLnTx/>
                <a:uFillTx/>
                <a:latin typeface="Arial" charset="0"/>
                <a:ea typeface="ＭＳ Ｐゴシック" charset="-128"/>
                <a:cs typeface="+mn-cs"/>
              </a:rPr>
              <a:t>Biogas, auch Biomethan genannt, wird aus der Vergärung von Biomasse (Bioabfällen, Nutzpflanzen und organischen Reststoffen) gewonnen</a:t>
            </a:r>
            <a:r>
              <a:rPr lang="de-DE" sz="1050" dirty="0"/>
              <a:t>. Vor allem Unternehmen, die in ländlichen Regionen ihren Standort haben, können z.B. von der Nähe zur Landwirtschaft profitieren. </a:t>
            </a:r>
            <a:endParaRPr kumimoji="0" lang="de-DE" sz="1050" b="0" i="0" u="none" strike="noStrike" kern="1200" cap="none" spc="0" normalizeH="0" baseline="0" noProof="0" dirty="0">
              <a:ln>
                <a:noFill/>
              </a:ln>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FF0000"/>
              </a:solidFill>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957379" y="4431612"/>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Neben den geringeren Treibhausgas-Emissionen, verbrennt Biomethan auch</a:t>
            </a:r>
            <a:r>
              <a:rPr lang="de-DE" sz="1050" dirty="0">
                <a:solidFill>
                  <a:srgbClr val="000000"/>
                </a:solidFill>
              </a:rPr>
              <a:t> rußarm.</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9" y="5482954"/>
            <a:ext cx="2873401" cy="630942"/>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rPr>
              <a:t>   </a:t>
            </a:r>
            <a:r>
              <a:rPr lang="de-DE" sz="1050" dirty="0">
                <a:solidFill>
                  <a:srgbClr val="000000"/>
                </a:solidFill>
              </a:rPr>
              <a:t>Biogas steht in Kritik, wenn es hauptsächlich auf Nahrungsmitteln basiert.</a:t>
            </a: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26381" y="431616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26380" y="536171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443"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  Bezug von Fernwärme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
        <p:nvSpPr>
          <p:cNvPr id="38" name="Textfeld 37">
            <a:extLst>
              <a:ext uri="{FF2B5EF4-FFF2-40B4-BE49-F238E27FC236}">
                <a16:creationId xmlns:a16="http://schemas.microsoft.com/office/drawing/2014/main" id="{85E96766-1A5C-6D8B-C10D-9B616DE381EB}"/>
              </a:ext>
            </a:extLst>
          </p:cNvPr>
          <p:cNvSpPr txBox="1"/>
          <p:nvPr/>
        </p:nvSpPr>
        <p:spPr>
          <a:xfrm>
            <a:off x="8830006" y="4453365"/>
            <a:ext cx="2873401" cy="784830"/>
          </a:xfrm>
          <a:prstGeom prst="rect">
            <a:avLst/>
          </a:prstGeom>
          <a:solidFill>
            <a:srgbClr val="FFFFFF"/>
          </a:solidFill>
          <a:ln w="12700">
            <a:noFill/>
          </a:ln>
        </p:spPr>
        <p:txBody>
          <a:bodyPr wrap="square" rtlCol="0">
            <a:spAutoFit/>
          </a:bodyPr>
          <a:lstStyle/>
          <a:p>
            <a:pPr lvl="0" algn="l">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Highlight</a:t>
            </a:r>
          </a:p>
          <a:p>
            <a:pPr lvl="0" algn="l">
              <a:defRPr/>
            </a:pPr>
            <a:r>
              <a:rPr lang="de-DE" sz="1200" b="1" dirty="0">
                <a:solidFill>
                  <a:srgbClr val="000000"/>
                </a:solidFill>
              </a:rPr>
              <a:t>   </a:t>
            </a:r>
            <a:r>
              <a:rPr lang="de-DE" sz="1050" dirty="0">
                <a:solidFill>
                  <a:srgbClr val="000000"/>
                </a:solidFill>
              </a:rPr>
              <a:t>Sie brauchen keinen eigenen Heizkessel und keinen Raum zur Lagerung von Brennstoffen. </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9" name="Textfeld 38">
            <a:extLst>
              <a:ext uri="{FF2B5EF4-FFF2-40B4-BE49-F238E27FC236}">
                <a16:creationId xmlns:a16="http://schemas.microsoft.com/office/drawing/2014/main" id="{E79BBAD6-303D-241F-FF79-D30718B5CA33}"/>
              </a:ext>
            </a:extLst>
          </p:cNvPr>
          <p:cNvSpPr txBox="1"/>
          <p:nvPr/>
        </p:nvSpPr>
        <p:spPr>
          <a:xfrm>
            <a:off x="8812613" y="5436814"/>
            <a:ext cx="2890029" cy="80791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Neben einer </a:t>
            </a:r>
            <a:r>
              <a:rPr lang="de-DE" sz="1050" dirty="0"/>
              <a:t>Bundesförderung</a:t>
            </a:r>
            <a:r>
              <a:rPr lang="de-DE" sz="1050" dirty="0">
                <a:solidFill>
                  <a:srgbClr val="000000"/>
                </a:solidFill>
              </a:rPr>
              <a:t>, fördern einige Stadtwerke und Kommunen den Anschluss ans Fernwärmenetz finanziell.</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13530" y="433454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372053" y="531887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68AF9166-6AD6-97D9-F260-BAB9C683563F}"/>
              </a:ext>
            </a:extLst>
          </p:cNvPr>
          <p:cNvGrpSpPr/>
          <p:nvPr/>
        </p:nvGrpSpPr>
        <p:grpSpPr>
          <a:xfrm>
            <a:off x="782776" y="3722704"/>
            <a:ext cx="3134585" cy="582884"/>
            <a:chOff x="782776" y="3558175"/>
            <a:chExt cx="3134585" cy="582884"/>
          </a:xfrm>
        </p:grpSpPr>
        <p:sp>
          <p:nvSpPr>
            <p:cNvPr id="15" name="Textfeld 14">
              <a:extLst>
                <a:ext uri="{FF2B5EF4-FFF2-40B4-BE49-F238E27FC236}">
                  <a16:creationId xmlns:a16="http://schemas.microsoft.com/office/drawing/2014/main" id="{975DE9CF-FF65-91BB-6565-545CE7D91A5B}"/>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4/10</a:t>
              </a:r>
            </a:p>
          </p:txBody>
        </p:sp>
        <p:sp>
          <p:nvSpPr>
            <p:cNvPr id="16" name="Flussdiagramm: Daten 15">
              <a:extLst>
                <a:ext uri="{FF2B5EF4-FFF2-40B4-BE49-F238E27FC236}">
                  <a16:creationId xmlns:a16="http://schemas.microsoft.com/office/drawing/2014/main" id="{7AB54D19-00B7-8605-6E73-165281E54BED}"/>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3CDA4D8F-4CCD-009C-101A-81FF28434DE6}"/>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9</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8" name="Flussdiagramm: Daten 17">
              <a:extLst>
                <a:ext uri="{FF2B5EF4-FFF2-40B4-BE49-F238E27FC236}">
                  <a16:creationId xmlns:a16="http://schemas.microsoft.com/office/drawing/2014/main" id="{CE9345F6-8B43-8033-96D9-321651EC2E29}"/>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656888E7-FF8E-F00B-1852-2FAF043EAE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A622D8DB-1BA9-98E1-6029-55D7004E74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AA5F8797-9344-BC5D-878F-B1BAACCD1805}"/>
              </a:ext>
            </a:extLst>
          </p:cNvPr>
          <p:cNvGrpSpPr/>
          <p:nvPr/>
        </p:nvGrpSpPr>
        <p:grpSpPr>
          <a:xfrm>
            <a:off x="4622240" y="3716417"/>
            <a:ext cx="3134585" cy="582884"/>
            <a:chOff x="4622240" y="3671813"/>
            <a:chExt cx="3134585" cy="582884"/>
          </a:xfrm>
        </p:grpSpPr>
        <p:sp>
          <p:nvSpPr>
            <p:cNvPr id="22" name="Textfeld 21">
              <a:extLst>
                <a:ext uri="{FF2B5EF4-FFF2-40B4-BE49-F238E27FC236}">
                  <a16:creationId xmlns:a16="http://schemas.microsoft.com/office/drawing/2014/main" id="{35A5B5FC-F6D5-55AD-6A70-3F78D49D939B}"/>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5</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3" name="Flussdiagramm: Daten 22">
              <a:extLst>
                <a:ext uri="{FF2B5EF4-FFF2-40B4-BE49-F238E27FC236}">
                  <a16:creationId xmlns:a16="http://schemas.microsoft.com/office/drawing/2014/main" id="{618D9E09-0FD1-9BC9-8201-662B84F58322}"/>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8EE3B1A1-6D3A-E3EF-C14A-2B904119B061}"/>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4</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5" name="Flussdiagramm: Daten 24">
              <a:extLst>
                <a:ext uri="{FF2B5EF4-FFF2-40B4-BE49-F238E27FC236}">
                  <a16:creationId xmlns:a16="http://schemas.microsoft.com/office/drawing/2014/main" id="{072C480F-9828-8235-746A-29192372F951}"/>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5B8FB41A-6423-51E1-BA59-907C67AE3C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03EC5B1F-28D0-EACC-49B1-5A94ECD7A8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5064" y="3776427"/>
              <a:ext cx="273574" cy="273574"/>
            </a:xfrm>
            <a:prstGeom prst="rect">
              <a:avLst/>
            </a:prstGeom>
          </p:spPr>
        </p:pic>
      </p:grpSp>
      <p:sp>
        <p:nvSpPr>
          <p:cNvPr id="42" name="Textfeld 41">
            <a:extLst>
              <a:ext uri="{FF2B5EF4-FFF2-40B4-BE49-F238E27FC236}">
                <a16:creationId xmlns:a16="http://schemas.microsoft.com/office/drawing/2014/main" id="{B3858693-538F-25C8-1803-C5AE32ED725E}"/>
              </a:ext>
            </a:extLst>
          </p:cNvPr>
          <p:cNvSpPr txBox="1"/>
          <p:nvPr/>
        </p:nvSpPr>
        <p:spPr>
          <a:xfrm>
            <a:off x="8823619" y="385450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3" name="Flussdiagramm: Daten 42">
            <a:extLst>
              <a:ext uri="{FF2B5EF4-FFF2-40B4-BE49-F238E27FC236}">
                <a16:creationId xmlns:a16="http://schemas.microsoft.com/office/drawing/2014/main" id="{43E3FC2A-E2FA-36A7-C762-0EDBA0E84414}"/>
              </a:ext>
            </a:extLst>
          </p:cNvPr>
          <p:cNvSpPr/>
          <p:nvPr/>
        </p:nvSpPr>
        <p:spPr bwMode="auto">
          <a:xfrm>
            <a:off x="8537263" y="373328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6082E96E-51ED-4A68-4CC7-F52BAD8CCC99}"/>
              </a:ext>
            </a:extLst>
          </p:cNvPr>
          <p:cNvSpPr txBox="1"/>
          <p:nvPr/>
        </p:nvSpPr>
        <p:spPr>
          <a:xfrm>
            <a:off x="10046400" y="3854504"/>
            <a:ext cx="1656242"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6</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45" name="Flussdiagramm: Daten 44">
            <a:extLst>
              <a:ext uri="{FF2B5EF4-FFF2-40B4-BE49-F238E27FC236}">
                <a16:creationId xmlns:a16="http://schemas.microsoft.com/office/drawing/2014/main" id="{1EE9421C-CAFB-3DD5-CDF7-65B361F17AF0}"/>
              </a:ext>
            </a:extLst>
          </p:cNvPr>
          <p:cNvSpPr/>
          <p:nvPr/>
        </p:nvSpPr>
        <p:spPr bwMode="auto">
          <a:xfrm>
            <a:off x="9822590" y="373328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AC6CD93A-BF1C-1F1A-0B59-60CC7A7072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8553181" y="3817428"/>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E9567E93-C826-A6D5-1A7E-D68C006239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0087" y="3837899"/>
            <a:ext cx="273574" cy="273574"/>
          </a:xfrm>
          <a:prstGeom prst="rect">
            <a:avLst/>
          </a:prstGeom>
        </p:spPr>
      </p:pic>
      <p:sp>
        <p:nvSpPr>
          <p:cNvPr id="48" name="Textfeld 47">
            <a:extLst>
              <a:ext uri="{FF2B5EF4-FFF2-40B4-BE49-F238E27FC236}">
                <a16:creationId xmlns:a16="http://schemas.microsoft.com/office/drawing/2014/main" id="{C9A228F9-2413-73B9-8B99-883E0DE66CC0}"/>
              </a:ext>
            </a:extLst>
          </p:cNvPr>
          <p:cNvSpPr txBox="1"/>
          <p:nvPr/>
        </p:nvSpPr>
        <p:spPr>
          <a:xfrm>
            <a:off x="8537262" y="2492896"/>
            <a:ext cx="3134585" cy="1061829"/>
          </a:xfrm>
          <a:prstGeom prst="rect">
            <a:avLst/>
          </a:prstGeom>
          <a:noFill/>
        </p:spPr>
        <p:txBody>
          <a:bodyPr wrap="square" rtlCol="0">
            <a:spAutoFit/>
          </a:bodyPr>
          <a:lstStyle/>
          <a:p>
            <a:pPr algn="just">
              <a:defRPr/>
            </a:pPr>
            <a:r>
              <a:rPr lang="de-DE" sz="1050" dirty="0"/>
              <a:t>Fernwärmeanbieter versorgen Gebäude mit Wärme von einem Kraft- oder Heizwerk. Klimafreundlich ist Fernwärme, die aus der Verbrennung von Abfall gewonnen wird. Fernwärme ist in vielen Städten verfügbar. Der Knackpunkt ist der Anschluss an das Netz. </a:t>
            </a:r>
            <a:endParaRPr kumimoji="0" lang="de-DE" sz="1050" b="0" i="0" u="none" strike="noStrike" kern="1200" cap="none" spc="0" normalizeH="0" baseline="0" noProof="0" dirty="0">
              <a:ln>
                <a:noFill/>
              </a:ln>
              <a:effectLst/>
              <a:uLnTx/>
              <a:uFillTx/>
              <a:latin typeface="Arial" charset="0"/>
              <a:ea typeface="ＭＳ Ｐゴシック" charset="-128"/>
              <a:cs typeface="+mn-cs"/>
            </a:endParaRPr>
          </a:p>
        </p:txBody>
      </p:sp>
      <p:sp>
        <p:nvSpPr>
          <p:cNvPr id="3" name="Sprechblase: rechteckig mit abgerundeten Ecken 2">
            <a:extLst>
              <a:ext uri="{FF2B5EF4-FFF2-40B4-BE49-F238E27FC236}">
                <a16:creationId xmlns:a16="http://schemas.microsoft.com/office/drawing/2014/main" id="{5D2F0DC2-1E85-2B7D-D092-00A59E4DD172}"/>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7"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
        <p:nvSpPr>
          <p:cNvPr id="50" name="Sprechblase: oval 49">
            <a:extLst>
              <a:ext uri="{FF2B5EF4-FFF2-40B4-BE49-F238E27FC236}">
                <a16:creationId xmlns:a16="http://schemas.microsoft.com/office/drawing/2014/main" id="{796C5A88-1718-C5AF-8CBA-5F77FA3596F6}"/>
              </a:ext>
            </a:extLst>
          </p:cNvPr>
          <p:cNvSpPr/>
          <p:nvPr/>
        </p:nvSpPr>
        <p:spPr bwMode="auto">
          <a:xfrm>
            <a:off x="114779" y="1784945"/>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2</a:t>
            </a:r>
          </a:p>
        </p:txBody>
      </p:sp>
      <p:sp>
        <p:nvSpPr>
          <p:cNvPr id="51" name="Sprechblase: oval 50">
            <a:extLst>
              <a:ext uri="{FF2B5EF4-FFF2-40B4-BE49-F238E27FC236}">
                <a16:creationId xmlns:a16="http://schemas.microsoft.com/office/drawing/2014/main" id="{558CB017-5CCB-4FF0-8CC6-AA302BEAD4BD}"/>
              </a:ext>
            </a:extLst>
          </p:cNvPr>
          <p:cNvSpPr/>
          <p:nvPr/>
        </p:nvSpPr>
        <p:spPr bwMode="auto">
          <a:xfrm>
            <a:off x="4009799" y="1772576"/>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lang="de-DE" sz="1000" b="1" dirty="0"/>
              <a:t>1</a:t>
            </a:r>
            <a:endParaRPr kumimoji="0" lang="de-DE" sz="1000" b="1" i="0" u="none" strike="noStrike" cap="none" normalizeH="0" baseline="0" dirty="0">
              <a:ln>
                <a:noFill/>
              </a:ln>
              <a:solidFill>
                <a:schemeClr val="tx1"/>
              </a:solidFill>
              <a:effectLst/>
              <a:latin typeface="Arial" charset="0"/>
              <a:ea typeface="ＭＳ Ｐゴシック" charset="-128"/>
            </a:endParaRPr>
          </a:p>
        </p:txBody>
      </p:sp>
      <p:sp>
        <p:nvSpPr>
          <p:cNvPr id="52" name="Sprechblase: oval 51">
            <a:extLst>
              <a:ext uri="{FF2B5EF4-FFF2-40B4-BE49-F238E27FC236}">
                <a16:creationId xmlns:a16="http://schemas.microsoft.com/office/drawing/2014/main" id="{3E205258-E02A-AAC0-9269-94FE388A1E01}"/>
              </a:ext>
            </a:extLst>
          </p:cNvPr>
          <p:cNvSpPr/>
          <p:nvPr/>
        </p:nvSpPr>
        <p:spPr bwMode="auto">
          <a:xfrm>
            <a:off x="7896200" y="1771743"/>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Tree>
    <p:extLst>
      <p:ext uri="{BB962C8B-B14F-4D97-AF65-F5344CB8AC3E}">
        <p14:creationId xmlns:p14="http://schemas.microsoft.com/office/powerpoint/2010/main" val="2102482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1: Bezug von Grünstrom</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304698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ju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 Betrieb Weitblick bezieht bisher konventionellen Strom, sogenannten „Graustrom“. </a:t>
            </a:r>
            <a:r>
              <a:rPr lang="de-DE" sz="1200" dirty="0"/>
              <a:t>Als der Betrieb sich mit dem Thema beschäftigt,  merken die Verantwortlichen schnell, dass es hier große Qualitätsunterschiede gibt und Grünstrom kein geschützter Begriff ist. </a:t>
            </a:r>
          </a:p>
          <a:p>
            <a:pPr algn="ju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Um nicht ins „Greenwashing“ zu rutschen, achtet</a:t>
            </a:r>
            <a:r>
              <a:rPr kumimoji="0" lang="de-DE" sz="1200" b="0" i="0" u="none" strike="noStrike" kern="1200" cap="none" spc="0" normalizeH="0" noProof="0" dirty="0">
                <a:ln>
                  <a:noFill/>
                </a:ln>
                <a:solidFill>
                  <a:srgbClr val="000000"/>
                </a:solidFill>
                <a:effectLst/>
                <a:uLnTx/>
                <a:uFillTx/>
                <a:latin typeface="Arial" charset="0"/>
                <a:ea typeface="ＭＳ Ｐゴシック" charset="-128"/>
                <a:cs typeface="+mn-cs"/>
              </a:rPr>
              <a:t> Weitblick</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bei der Auswahl des Anbieters deshalb auf folgende Kriterien:</a:t>
            </a:r>
          </a:p>
          <a:p>
            <a:pPr marL="628650" lvl="1" indent="-171450" algn="l">
              <a:buFont typeface="Arial" panose="020B0604020202020204" pitchFamily="34" charset="0"/>
              <a:buChar char="•"/>
            </a:pPr>
            <a:r>
              <a:rPr lang="de-DE" sz="1200" dirty="0"/>
              <a:t>Der Anbieter investiert in den Ausbau von Anlagen für die Erzeugung von erneuerbarer Energie (x Cent / kWh).</a:t>
            </a:r>
          </a:p>
          <a:p>
            <a:pPr marL="628650" lvl="1" indent="-171450" algn="l">
              <a:buFont typeface="Arial" panose="020B0604020202020204" pitchFamily="34" charset="0"/>
              <a:buChar char="•"/>
            </a:pPr>
            <a:r>
              <a:rPr lang="de-DE" sz="1200" dirty="0"/>
              <a:t>Die Strommenge wird in Echtzeit durch Erneuerbare bereitgestellt.</a:t>
            </a:r>
          </a:p>
          <a:p>
            <a:pPr marL="628650" lvl="1" indent="-171450" algn="l">
              <a:buFont typeface="Arial" panose="020B0604020202020204" pitchFamily="34" charset="0"/>
              <a:buChar char="•"/>
            </a:pPr>
            <a:r>
              <a:rPr lang="de-DE" sz="1200" dirty="0"/>
              <a:t>Herkunftsnachweise liegen für die gesamte verkaufte Strommenge vor. Das Umweltbundesamt bescheinigt mit dem Herkunftsnachweis, wo und wie der erneuerbare Strom gewonnen wurde. </a:t>
            </a:r>
          </a:p>
          <a:p>
            <a:pPr marL="628650" lvl="1" indent="-171450" algn="l">
              <a:buFont typeface="Arial" panose="020B0604020202020204" pitchFamily="34" charset="0"/>
              <a:buChar char="•"/>
            </a:pPr>
            <a:r>
              <a:rPr lang="de-DE" sz="1200" dirty="0"/>
              <a:t>Der Strom wurde von einem glaubwürdigen Dritten zertifiziert. </a:t>
            </a:r>
          </a:p>
          <a:p>
            <a:pPr algn="l"/>
            <a:r>
              <a:rPr lang="de-DE" sz="1200" dirty="0"/>
              <a:t>So können Sie glaubwürdig kommunizieren, dass Sie sich mit Ihrem Strombezug für das Klima engagieren.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de-DE" sz="1200" dirty="0">
              <a:solidFill>
                <a:srgbClr val="000000"/>
              </a:solidFill>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9881" y="4869160"/>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5282506"/>
            <a:ext cx="5739038" cy="1015663"/>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 der Bilanzierung achtet Weitblick auf Konformität mit dem GHG Protocol. </a:t>
            </a:r>
            <a:r>
              <a:rPr lang="de-DE" sz="1200" dirty="0">
                <a:solidFill>
                  <a:srgbClr val="000000"/>
                </a:solidFill>
              </a:rPr>
              <a:t>Deshalb berechnen sie ihre Emission einmal mit dem Emissionsfaktor 0, </a:t>
            </a:r>
            <a:r>
              <a:rPr lang="de-DE" sz="1200" i="1" dirty="0">
                <a:solidFill>
                  <a:srgbClr val="000000"/>
                </a:solidFill>
              </a:rPr>
              <a:t>market based</a:t>
            </a:r>
            <a:r>
              <a:rPr lang="de-DE" sz="1200" dirty="0">
                <a:solidFill>
                  <a:srgbClr val="000000"/>
                </a:solidFill>
              </a:rPr>
              <a:t>, und einmal </a:t>
            </a:r>
            <a:r>
              <a:rPr lang="de-DE" sz="1200" dirty="0"/>
              <a:t>mit dem Emissionsfaktor vom nationalen Durchschnitts-Strom-Mix, </a:t>
            </a:r>
            <a:r>
              <a:rPr lang="de-DE" sz="1200" i="1" dirty="0"/>
              <a:t>location based</a:t>
            </a:r>
            <a:r>
              <a:rPr lang="de-DE" sz="1200" dirty="0"/>
              <a:t>. So können Sie auch Effizienzgewinne aufzeigen, denn auch bei Bezug von Ökostrom sollte weiterhin auf Energieeffizienz geachtet werden.</a:t>
            </a:r>
          </a:p>
        </p:txBody>
      </p:sp>
      <p:sp>
        <p:nvSpPr>
          <p:cNvPr id="19" name="Sprechblase: rechteckig mit abgerundeten Ecken 7">
            <a:extLst>
              <a:ext uri="{FF2B5EF4-FFF2-40B4-BE49-F238E27FC236}">
                <a16:creationId xmlns:a16="http://schemas.microsoft.com/office/drawing/2014/main" id="{4CC268F0-D819-6EEF-1252-53B0A9710356}"/>
              </a:ext>
            </a:extLst>
          </p:cNvPr>
          <p:cNvSpPr/>
          <p:nvPr/>
        </p:nvSpPr>
        <p:spPr>
          <a:xfrm>
            <a:off x="9840416" y="1987550"/>
            <a:ext cx="1967584" cy="448508"/>
          </a:xfrm>
          <a:prstGeom prst="wedgeRoundRectCallout">
            <a:avLst>
              <a:gd name="adj1" fmla="val -70128"/>
              <a:gd name="adj2" fmla="val 1158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Scope-2-Emissionen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1510239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006" y="1491897"/>
            <a:ext cx="5302231" cy="4250077"/>
          </a:xfrm>
          <a:prstGeom prst="rect">
            <a:avLst/>
          </a:prstGeom>
        </p:spPr>
      </p:pic>
      <p:sp>
        <p:nvSpPr>
          <p:cNvPr id="17" name="Sprechblase: rechteckig mit abgerundeten Ecken 7">
            <a:extLst>
              <a:ext uri="{FF2B5EF4-FFF2-40B4-BE49-F238E27FC236}">
                <a16:creationId xmlns:a16="http://schemas.microsoft.com/office/drawing/2014/main" id="{4CC268F0-D819-6EEF-1252-53B0A9710356}"/>
              </a:ext>
            </a:extLst>
          </p:cNvPr>
          <p:cNvSpPr/>
          <p:nvPr/>
        </p:nvSpPr>
        <p:spPr>
          <a:xfrm>
            <a:off x="9840416" y="1828451"/>
            <a:ext cx="1967584" cy="448508"/>
          </a:xfrm>
          <a:prstGeom prst="wedgeRoundRectCallout">
            <a:avLst>
              <a:gd name="adj1" fmla="val -70128"/>
              <a:gd name="adj2" fmla="val 1158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Scope-2-Emissionen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2: Photovoltaik</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2308324"/>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Durch den Einsatz von Photovoltaik können die Emissionen, die auf den Bezug von konventionellen Strom zurückgehen, reduziert werden. Die Firma Weitblick informiert sich zum Thema Photovoltaik und deren Dimensionierung (abhängig vom Strombedarf, der verfügbaren Dachfläche, des möglichen Neigungswinkels). Für die Umsetzung muss sich die Firma zwischen verschiedenen Modultypen entscheiden. Nach vorsichtigem Abwägen wählt Weitblick Dünnschichtmodule, die die geringsten Investitionskosten haben. Auf dem Carport werden </a:t>
            </a:r>
            <a:r>
              <a:rPr lang="de-DE" sz="1200" dirty="0">
                <a:solidFill>
                  <a:srgbClr val="000000"/>
                </a:solidFill>
              </a:rPr>
              <a:t>25</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0 m</a:t>
            </a:r>
            <a:r>
              <a:rPr kumimoji="0" lang="de-DE" sz="1200" b="0" i="0" u="none" strike="noStrike" kern="1200" cap="none" spc="0" normalizeH="0" baseline="30000" noProof="0" dirty="0">
                <a:ln>
                  <a:noFill/>
                </a:ln>
                <a:solidFill>
                  <a:srgbClr val="000000"/>
                </a:solidFill>
                <a:effectLst/>
                <a:uLnTx/>
                <a:uFillTx/>
                <a:latin typeface="Arial" charset="0"/>
                <a:ea typeface="ＭＳ Ｐゴシック" charset="-128"/>
                <a:cs typeface="+mn-cs"/>
              </a:rPr>
              <a:t>2</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Modulfläche installiert mit 38,5 kWp Leistung. Damit erzielt Weitblick einen Jahresertrag von 38.500 kWh. </a:t>
            </a:r>
            <a:r>
              <a:rPr lang="de-DE" sz="1200" dirty="0">
                <a:solidFill>
                  <a:srgbClr val="000000"/>
                </a:solidFill>
              </a:rPr>
              <a:t>Über einen digitalen Zähler können die Verantwortlichen jederzeit die erzeugte Menge beobachten. Verschattungen werden nach Möglichkeit über den Tagesverlauf vermieden.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50473" y="4154304"/>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8587" y="4514344"/>
            <a:ext cx="5739038" cy="212365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Firma ist sich unsicher, ob eine Photovoltaik-Anlage für den Standort geeignet ist. Mit einer PV-Software konnte eine Verschattungsanalyse durchgeführt werden und der erwartete Stromertrag berechnet werden.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 erzeugte Strom fließt direkt in die Anlagen. 100 % des erzeugten Stroms kann selbst genutzt werden, ohne Speicher. Durch den hohen Strombedarf muss weiterhin zugekauft werden, aber die Photovoltaik macht die Firma etwas unabhängiger vom Netz. </a:t>
            </a:r>
          </a:p>
          <a:p>
            <a:pPr marL="171450" indent="-171450" algn="l">
              <a:buFont typeface="Arial" panose="020B0604020202020204" pitchFamily="34" charset="0"/>
              <a:buChar char="•"/>
              <a:defRPr/>
            </a:pPr>
            <a:r>
              <a:rPr lang="de-DE" sz="1200" dirty="0">
                <a:solidFill>
                  <a:srgbClr val="000000"/>
                </a:solidFill>
              </a:rPr>
              <a:t>Die Halle ist im Besitz der Firma, es wird erwogen die Mitarbeitenden an der Maßnahme zu beteiligen. Wie Mitarbeitende bei Investitionen </a:t>
            </a:r>
            <a:r>
              <a:rPr lang="de-DE" sz="1200" dirty="0"/>
              <a:t>beteiligt werden können, können Sie im </a:t>
            </a:r>
            <a:r>
              <a:rPr lang="de-DE" sz="1200" dirty="0">
                <a:hlinkClick r:id="rId4" action="ppaction://hlinksldjump">
                  <a:extLst>
                    <a:ext uri="{A12FA001-AC4F-418D-AE19-62706E023703}">
                      <ahyp:hlinkClr xmlns:ahyp="http://schemas.microsoft.com/office/drawing/2018/hyperlinkcolor" val="tx"/>
                    </a:ext>
                  </a:extLst>
                </a:hlinkClick>
              </a:rPr>
              <a:t>Good Practice der Firma aqua concept </a:t>
            </a:r>
            <a:r>
              <a:rPr lang="de-DE" sz="1200" dirty="0"/>
              <a:t>nachlesen</a:t>
            </a:r>
            <a:r>
              <a:rPr lang="de-DE" sz="1200" dirty="0">
                <a:solidFill>
                  <a:srgbClr val="000000"/>
                </a:solidFill>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Sprechblase: rechteckig mit abgerundeten Ecken 13">
            <a:extLst>
              <a:ext uri="{FF2B5EF4-FFF2-40B4-BE49-F238E27FC236}">
                <a16:creationId xmlns:a16="http://schemas.microsoft.com/office/drawing/2014/main" id="{6A23B453-B924-9D94-CF03-BE0E41E910B4}"/>
              </a:ext>
            </a:extLst>
          </p:cNvPr>
          <p:cNvSpPr/>
          <p:nvPr/>
        </p:nvSpPr>
        <p:spPr>
          <a:xfrm>
            <a:off x="6557006" y="5723199"/>
            <a:ext cx="5302231" cy="690611"/>
          </a:xfrm>
          <a:prstGeom prst="wedgeRoundRectCallout">
            <a:avLst>
              <a:gd name="adj1" fmla="val -59777"/>
              <a:gd name="adj2" fmla="val -834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Den Restbedarf deckt Firma Weitblick </a:t>
            </a:r>
            <a:r>
              <a:rPr lang="de-DE" sz="1200" dirty="0">
                <a:solidFill>
                  <a:srgbClr val="000000"/>
                </a:solidFill>
                <a:latin typeface="Arial"/>
                <a:ea typeface="ＭＳ Ｐゴシック"/>
                <a:cs typeface="Arial" charset="0"/>
              </a:rPr>
              <a:t>mit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zertifizierten Grünstrom. Guter Ökostrom ist deutlich teurer, die Investition in die eigene Anlage amortisiert sich schnell und spart dadurch auch schon mittelfristig bares Geld.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3581295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1140219835"/>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33</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10" name="Textfeld 9">
            <a:extLst>
              <a:ext uri="{FF2B5EF4-FFF2-40B4-BE49-F238E27FC236}">
                <a16:creationId xmlns:a16="http://schemas.microsoft.com/office/drawing/2014/main" id="{ED47EAD2-FB32-4864-4823-3FFBCFE2CD5E}"/>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
        <p:nvSpPr>
          <p:cNvPr id="13" name="Sprechblase: rechteckig mit abgerundeten Ecken 12">
            <a:extLst>
              <a:ext uri="{FF2B5EF4-FFF2-40B4-BE49-F238E27FC236}">
                <a16:creationId xmlns:a16="http://schemas.microsoft.com/office/drawing/2014/main" id="{E24E8410-61DF-6227-3ADA-47505A220BE5}"/>
              </a:ext>
            </a:extLst>
          </p:cNvPr>
          <p:cNvSpPr/>
          <p:nvPr/>
        </p:nvSpPr>
        <p:spPr>
          <a:xfrm>
            <a:off x="6468946" y="2673407"/>
            <a:ext cx="1931309" cy="2339769"/>
          </a:xfrm>
          <a:prstGeom prst="wedgeRoundRectCallout">
            <a:avLst>
              <a:gd name="adj1" fmla="val -70776"/>
              <a:gd name="adj2" fmla="val 1336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de-DE" sz="1200" dirty="0">
              <a:solidFill>
                <a:srgbClr val="000000"/>
              </a:solidFill>
            </a:endParaRPr>
          </a:p>
          <a:p>
            <a:pPr algn="l">
              <a:defRPr/>
            </a:pPr>
            <a:r>
              <a:rPr lang="de-DE" sz="1200" dirty="0">
                <a:solidFill>
                  <a:srgbClr val="000000"/>
                </a:solidFill>
              </a:rPr>
              <a:t>Maßnahmen, die energiebezogene Emissionen reduzieren, können je nach Energieträger zugeordnet werden</a:t>
            </a:r>
          </a:p>
          <a:p>
            <a:pPr algn="l">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(z.B.</a:t>
            </a:r>
            <a:r>
              <a:rPr lang="de-DE" sz="1200" dirty="0">
                <a:solidFill>
                  <a:srgbClr val="000000"/>
                </a:solidFill>
                <a:latin typeface="Arial"/>
                <a:ea typeface="ＭＳ Ｐゴシック"/>
              </a:rPr>
              <a:t> führt die Elektrifizierung von Fahrzeugen zu einer Verlagerung von Scope-1 zu Scope-2).</a:t>
            </a:r>
            <a:endParaRPr lang="de-DE" sz="1200" dirty="0">
              <a:solidFill>
                <a:srgbClr val="000000"/>
              </a:solidFill>
            </a:endParaRPr>
          </a:p>
          <a:p>
            <a:pPr algn="l">
              <a:defRPr/>
            </a:pPr>
            <a:endParaRPr lang="de-DE" sz="1200" dirty="0">
              <a:solidFill>
                <a:srgbClr val="000000"/>
              </a:solidFill>
            </a:endParaRPr>
          </a:p>
        </p:txBody>
      </p:sp>
    </p:spTree>
    <p:extLst>
      <p:ext uri="{BB962C8B-B14F-4D97-AF65-F5344CB8AC3E}">
        <p14:creationId xmlns:p14="http://schemas.microsoft.com/office/powerpoint/2010/main" val="1125060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Optimierung des Fuhrparks</a:t>
            </a:r>
          </a:p>
        </p:txBody>
      </p:sp>
      <p:pic>
        <p:nvPicPr>
          <p:cNvPr id="26" name="Inhaltsplatzhalter 25" descr="Euro mit einfarbiger Füllung">
            <a:extLst>
              <a:ext uri="{FF2B5EF4-FFF2-40B4-BE49-F238E27FC236}">
                <a16:creationId xmlns:a16="http://schemas.microsoft.com/office/drawing/2014/main" id="{3DC8814E-55FA-3DC4-7BDD-6DDF95342DE2}"/>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2144" y="3520281"/>
            <a:ext cx="914400" cy="914400"/>
          </a:xfrm>
        </p:spPr>
      </p:pic>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Etablierung eines Fuhrparkmanagements</a:t>
            </a:r>
          </a:p>
        </p:txBody>
      </p:sp>
      <p:sp>
        <p:nvSpPr>
          <p:cNvPr id="10" name="Textfeld 9">
            <a:extLst>
              <a:ext uri="{FF2B5EF4-FFF2-40B4-BE49-F238E27FC236}">
                <a16:creationId xmlns:a16="http://schemas.microsoft.com/office/drawing/2014/main" id="{E5E88691-FEC6-AB8A-2762-49FFB4A122D6}"/>
              </a:ext>
            </a:extLst>
          </p:cNvPr>
          <p:cNvSpPr txBox="1"/>
          <p:nvPr/>
        </p:nvSpPr>
        <p:spPr>
          <a:xfrm>
            <a:off x="1061420" y="4514906"/>
            <a:ext cx="2873401" cy="615553"/>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E-Autos sind eine sehr effektive Maßnahme zur Emissionsminderung.</a:t>
            </a:r>
          </a:p>
        </p:txBody>
      </p:sp>
      <p:sp>
        <p:nvSpPr>
          <p:cNvPr id="11" name="Textfeld 10">
            <a:extLst>
              <a:ext uri="{FF2B5EF4-FFF2-40B4-BE49-F238E27FC236}">
                <a16:creationId xmlns:a16="http://schemas.microsoft.com/office/drawing/2014/main" id="{0AF53F61-9F59-91A9-645E-A617AB08D34D}"/>
              </a:ext>
            </a:extLst>
          </p:cNvPr>
          <p:cNvSpPr txBox="1"/>
          <p:nvPr/>
        </p:nvSpPr>
        <p:spPr>
          <a:xfrm>
            <a:off x="1069132" y="5428668"/>
            <a:ext cx="2873401" cy="761747"/>
          </a:xfrm>
          <a:prstGeom prst="rect">
            <a:avLst/>
          </a:prstGeom>
          <a:solidFill>
            <a:srgbClr val="FFFFFF"/>
          </a:solidFill>
          <a:ln w="12700">
            <a:noFill/>
          </a:ln>
        </p:spPr>
        <p:txBody>
          <a:bodyPr wrap="square" lIns="180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Denken Sie die Ladeinfrastruktur gleich mit, z.B. PV, das macht Ihr E-Auto deutlich „grüner“ als konventioneller Strom.</a:t>
            </a: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29336" y="438859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29336" y="5305037"/>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Schulung zu spritsparendem Fahren</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22240" y="2571384"/>
            <a:ext cx="3206258" cy="1223412"/>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Durch einen spritsparenden Fahrstil kann man auch bei einem Verbrenner Emissionen einsparen. Zum klimafreundlicheren Fahren gehört schnelles Hochschalten (bei Handschaltung) und ein gleichmäßiges, niedertouriges Fahren. Ein passender Reifendruck (nicht zu gering) verringert auch den Brennstoffverbrauch. </a:t>
            </a:r>
          </a:p>
        </p:txBody>
      </p:sp>
      <p:sp>
        <p:nvSpPr>
          <p:cNvPr id="31" name="Textfeld 30">
            <a:extLst>
              <a:ext uri="{FF2B5EF4-FFF2-40B4-BE49-F238E27FC236}">
                <a16:creationId xmlns:a16="http://schemas.microsoft.com/office/drawing/2014/main" id="{5A441721-ABF9-C5AF-6B26-82AA8020E964}"/>
              </a:ext>
            </a:extLst>
          </p:cNvPr>
          <p:cNvSpPr txBox="1"/>
          <p:nvPr/>
        </p:nvSpPr>
        <p:spPr>
          <a:xfrm>
            <a:off x="4957379" y="4532197"/>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Sie können das Thema spritsparendes Fahren auch mit Fahrsicherheit kombinieren.</a:t>
            </a: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8" y="5461043"/>
            <a:ext cx="2873401" cy="615553"/>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Organisieren Sie eine Schulung für relevante Mitarbeitende.</a:t>
            </a: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33644" y="4410318"/>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33643" y="534043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443" y="1628800"/>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algn="ctr">
              <a:defRPr/>
            </a:pPr>
            <a:r>
              <a:rPr lang="de-DE" sz="2000" b="1" dirty="0">
                <a:solidFill>
                  <a:srgbClr val="000000"/>
                </a:solidFill>
              </a:rPr>
              <a:t>Einsatz klimafreund-licher Flurfahrzeuge </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515193" y="2580250"/>
            <a:ext cx="3194900" cy="10618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Elektrostapler ersetzen diesel- und benzinbetriebene Gabelstapler. Diese haben eine vergleichbare Leistungsfähigkeit. Eventuell können Sie auch strombetriebene Lastenfahrräder oder Hubwagen einsetzen. Dabei ist wichtig, dass der Strom aus Erneuerbaren Energien stammt.</a:t>
            </a:r>
            <a:endParaRPr kumimoji="0" lang="de-DE" sz="105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30005" y="4532532"/>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Bei Elektrostaplern reduzieren sich neben den Emissionen auch der Verschleiß und die Wartungszeiten.</a:t>
            </a:r>
          </a:p>
        </p:txBody>
      </p:sp>
      <p:sp>
        <p:nvSpPr>
          <p:cNvPr id="39" name="Textfeld 38">
            <a:extLst>
              <a:ext uri="{FF2B5EF4-FFF2-40B4-BE49-F238E27FC236}">
                <a16:creationId xmlns:a16="http://schemas.microsoft.com/office/drawing/2014/main" id="{E79BBAD6-303D-241F-FF79-D30718B5CA33}"/>
              </a:ext>
            </a:extLst>
          </p:cNvPr>
          <p:cNvSpPr txBox="1"/>
          <p:nvPr/>
        </p:nvSpPr>
        <p:spPr>
          <a:xfrm>
            <a:off x="8830005" y="5471625"/>
            <a:ext cx="2873401" cy="761747"/>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chemeClr val="tx1"/>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rPr>
              <a:t>E-Ladefahrräder können Sie Ihren Mitarbeitenden auch am Wochenende zur Verfügung stellen.</a:t>
            </a: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397359" y="4403311"/>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397359" y="535244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Textfeld 5">
            <a:extLst>
              <a:ext uri="{FF2B5EF4-FFF2-40B4-BE49-F238E27FC236}">
                <a16:creationId xmlns:a16="http://schemas.microsoft.com/office/drawing/2014/main" id="{DD6DE484-5833-6AD0-8CA6-ECECE71130BA}"/>
              </a:ext>
            </a:extLst>
          </p:cNvPr>
          <p:cNvSpPr txBox="1"/>
          <p:nvPr/>
        </p:nvSpPr>
        <p:spPr>
          <a:xfrm>
            <a:off x="754231" y="2585472"/>
            <a:ext cx="3181528" cy="900246"/>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Durch die Anschaffung von Fahrzeugen mit Elektroantrieb oder Hybridantrieb können die Emissionen des Fuhrparks reduziert werden. Mittelfristig werden auch Antriebslösungen mit Wasserstoff interessant. </a:t>
            </a:r>
          </a:p>
        </p:txBody>
      </p:sp>
      <p:grpSp>
        <p:nvGrpSpPr>
          <p:cNvPr id="18" name="Gruppieren 17">
            <a:extLst>
              <a:ext uri="{FF2B5EF4-FFF2-40B4-BE49-F238E27FC236}">
                <a16:creationId xmlns:a16="http://schemas.microsoft.com/office/drawing/2014/main" id="{FC7E4FFB-50CF-076D-A997-4E65DE6A3AD6}"/>
              </a:ext>
            </a:extLst>
          </p:cNvPr>
          <p:cNvGrpSpPr/>
          <p:nvPr/>
        </p:nvGrpSpPr>
        <p:grpSpPr>
          <a:xfrm>
            <a:off x="4622240" y="3732851"/>
            <a:ext cx="3206258" cy="582884"/>
            <a:chOff x="4622240" y="3671813"/>
            <a:chExt cx="3134585" cy="582884"/>
          </a:xfrm>
        </p:grpSpPr>
        <p:sp>
          <p:nvSpPr>
            <p:cNvPr id="49" name="Textfeld 48">
              <a:extLst>
                <a:ext uri="{FF2B5EF4-FFF2-40B4-BE49-F238E27FC236}">
                  <a16:creationId xmlns:a16="http://schemas.microsoft.com/office/drawing/2014/main" id="{135DA016-F2F9-381B-850B-3473B208AA93}"/>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1/10</a:t>
              </a:r>
            </a:p>
          </p:txBody>
        </p:sp>
        <p:sp>
          <p:nvSpPr>
            <p:cNvPr id="50" name="Flussdiagramm: Daten 49">
              <a:extLst>
                <a:ext uri="{FF2B5EF4-FFF2-40B4-BE49-F238E27FC236}">
                  <a16:creationId xmlns:a16="http://schemas.microsoft.com/office/drawing/2014/main" id="{D505408F-4663-0047-A1F6-E68CF3C75783}"/>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38B6D0BB-0492-DDC8-C8F8-1C77BA4F850E}"/>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2/10</a:t>
              </a:r>
            </a:p>
          </p:txBody>
        </p:sp>
        <p:sp>
          <p:nvSpPr>
            <p:cNvPr id="52" name="Flussdiagramm: Daten 51">
              <a:extLst>
                <a:ext uri="{FF2B5EF4-FFF2-40B4-BE49-F238E27FC236}">
                  <a16:creationId xmlns:a16="http://schemas.microsoft.com/office/drawing/2014/main" id="{A18A8DFF-BEA4-041D-677D-07E73845244C}"/>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53" name="Inhaltsplatzhalter 25" descr="Euro mit einfarbiger Füllung">
              <a:extLst>
                <a:ext uri="{FF2B5EF4-FFF2-40B4-BE49-F238E27FC236}">
                  <a16:creationId xmlns:a16="http://schemas.microsoft.com/office/drawing/2014/main" id="{39F6638E-2DFC-D228-624E-548D73E25A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Grafik 53" descr="Messgerät mit einfarbiger Füllung">
              <a:extLst>
                <a:ext uri="{FF2B5EF4-FFF2-40B4-BE49-F238E27FC236}">
                  <a16:creationId xmlns:a16="http://schemas.microsoft.com/office/drawing/2014/main" id="{C51E8D4D-30DF-0D7D-BC9D-94B12B91517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5064" y="3776427"/>
              <a:ext cx="273574" cy="273574"/>
            </a:xfrm>
            <a:prstGeom prst="rect">
              <a:avLst/>
            </a:prstGeom>
          </p:spPr>
        </p:pic>
      </p:grpSp>
      <p:sp>
        <p:nvSpPr>
          <p:cNvPr id="55" name="Textfeld 54">
            <a:extLst>
              <a:ext uri="{FF2B5EF4-FFF2-40B4-BE49-F238E27FC236}">
                <a16:creationId xmlns:a16="http://schemas.microsoft.com/office/drawing/2014/main" id="{F69DC13B-FF26-240E-C5EE-4BD85573DE8E}"/>
              </a:ext>
            </a:extLst>
          </p:cNvPr>
          <p:cNvSpPr txBox="1"/>
          <p:nvPr/>
        </p:nvSpPr>
        <p:spPr>
          <a:xfrm>
            <a:off x="8816113" y="383874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56" name="Flussdiagramm: Daten 55">
            <a:extLst>
              <a:ext uri="{FF2B5EF4-FFF2-40B4-BE49-F238E27FC236}">
                <a16:creationId xmlns:a16="http://schemas.microsoft.com/office/drawing/2014/main" id="{15EDB779-66CC-E377-E873-2D04D94AC902}"/>
              </a:ext>
            </a:extLst>
          </p:cNvPr>
          <p:cNvSpPr/>
          <p:nvPr/>
        </p:nvSpPr>
        <p:spPr bwMode="auto">
          <a:xfrm>
            <a:off x="8541150" y="3733924"/>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6073FDC0-EE0C-BA0D-3761-CF0D5778E89E}"/>
              </a:ext>
            </a:extLst>
          </p:cNvPr>
          <p:cNvSpPr txBox="1"/>
          <p:nvPr/>
        </p:nvSpPr>
        <p:spPr>
          <a:xfrm>
            <a:off x="10036221" y="3844099"/>
            <a:ext cx="1673872"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58" name="Flussdiagramm: Daten 57">
            <a:extLst>
              <a:ext uri="{FF2B5EF4-FFF2-40B4-BE49-F238E27FC236}">
                <a16:creationId xmlns:a16="http://schemas.microsoft.com/office/drawing/2014/main" id="{F1A3F55D-91CF-2B2D-A88A-0B1C4C480B69}"/>
              </a:ext>
            </a:extLst>
          </p:cNvPr>
          <p:cNvSpPr/>
          <p:nvPr/>
        </p:nvSpPr>
        <p:spPr bwMode="auto">
          <a:xfrm>
            <a:off x="9832895" y="3751247"/>
            <a:ext cx="406651" cy="461665"/>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59" name="Inhaltsplatzhalter 25" descr="Euro mit einfarbiger Füllung">
            <a:extLst>
              <a:ext uri="{FF2B5EF4-FFF2-40B4-BE49-F238E27FC236}">
                <a16:creationId xmlns:a16="http://schemas.microsoft.com/office/drawing/2014/main" id="{EE657CF5-87F8-B7A9-3890-5F37342432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8553181" y="385246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Grafik 59" descr="Messgerät mit einfarbiger Füllung">
            <a:extLst>
              <a:ext uri="{FF2B5EF4-FFF2-40B4-BE49-F238E27FC236}">
                <a16:creationId xmlns:a16="http://schemas.microsoft.com/office/drawing/2014/main" id="{E271DDB9-14E9-E5C1-2066-9914899D68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0826" y="3837412"/>
            <a:ext cx="273574" cy="273574"/>
          </a:xfrm>
          <a:prstGeom prst="rect">
            <a:avLst/>
          </a:prstGeom>
        </p:spPr>
      </p:pic>
      <p:grpSp>
        <p:nvGrpSpPr>
          <p:cNvPr id="9" name="Gruppieren 8">
            <a:extLst>
              <a:ext uri="{FF2B5EF4-FFF2-40B4-BE49-F238E27FC236}">
                <a16:creationId xmlns:a16="http://schemas.microsoft.com/office/drawing/2014/main" id="{904DE3B9-E990-F5C6-8822-AEE59C51015A}"/>
              </a:ext>
            </a:extLst>
          </p:cNvPr>
          <p:cNvGrpSpPr/>
          <p:nvPr/>
        </p:nvGrpSpPr>
        <p:grpSpPr>
          <a:xfrm>
            <a:off x="782776" y="3717523"/>
            <a:ext cx="3146211" cy="582884"/>
            <a:chOff x="782776" y="3558175"/>
            <a:chExt cx="3134585" cy="582884"/>
          </a:xfrm>
        </p:grpSpPr>
        <p:sp>
          <p:nvSpPr>
            <p:cNvPr id="15" name="Textfeld 14">
              <a:extLst>
                <a:ext uri="{FF2B5EF4-FFF2-40B4-BE49-F238E27FC236}">
                  <a16:creationId xmlns:a16="http://schemas.microsoft.com/office/drawing/2014/main" id="{0DCAA693-0477-77DE-5644-882285058E97}"/>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8/10</a:t>
              </a:r>
            </a:p>
          </p:txBody>
        </p:sp>
        <p:sp>
          <p:nvSpPr>
            <p:cNvPr id="14" name="Flussdiagramm: Daten 13">
              <a:extLst>
                <a:ext uri="{FF2B5EF4-FFF2-40B4-BE49-F238E27FC236}">
                  <a16:creationId xmlns:a16="http://schemas.microsoft.com/office/drawing/2014/main" id="{A09BD1D8-8F4A-2F6C-7F34-F5EC2B5E693A}"/>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2008A450-C095-E793-7F94-397D7F10B442}"/>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9/10</a:t>
              </a:r>
            </a:p>
          </p:txBody>
        </p:sp>
        <p:sp>
          <p:nvSpPr>
            <p:cNvPr id="16" name="Flussdiagramm: Daten 15">
              <a:extLst>
                <a:ext uri="{FF2B5EF4-FFF2-40B4-BE49-F238E27FC236}">
                  <a16:creationId xmlns:a16="http://schemas.microsoft.com/office/drawing/2014/main" id="{C9C7ED13-8E85-9CF1-7971-F8983ACE252E}"/>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4" name="Grafik 43" descr="Messgerät mit einfarbiger Füllung">
              <a:extLst>
                <a:ext uri="{FF2B5EF4-FFF2-40B4-BE49-F238E27FC236}">
                  <a16:creationId xmlns:a16="http://schemas.microsoft.com/office/drawing/2014/main" id="{6C0306DF-606B-4FBB-D233-8FB9A46DEE4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45600" y="3662789"/>
              <a:ext cx="273574" cy="273574"/>
            </a:xfrm>
            <a:prstGeom prst="rect">
              <a:avLst/>
            </a:prstGeom>
          </p:spPr>
        </p:pic>
        <p:pic>
          <p:nvPicPr>
            <p:cNvPr id="3" name="Inhaltsplatzhalter 25" descr="Euro mit einfarbiger Füllung">
              <a:extLst>
                <a:ext uri="{FF2B5EF4-FFF2-40B4-BE49-F238E27FC236}">
                  <a16:creationId xmlns:a16="http://schemas.microsoft.com/office/drawing/2014/main" id="{C98EC2BE-D594-A8E1-8AB9-CB30B76395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Sprechblase: rechteckig mit abgerundeten Ecken 18">
            <a:extLst>
              <a:ext uri="{FF2B5EF4-FFF2-40B4-BE49-F238E27FC236}">
                <a16:creationId xmlns:a16="http://schemas.microsoft.com/office/drawing/2014/main" id="{36E3CD4F-DE6E-460C-D40B-6F8A5EBF7E10}"/>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9"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
        <p:nvSpPr>
          <p:cNvPr id="23" name="Sprechblase: oval 22">
            <a:extLst>
              <a:ext uri="{FF2B5EF4-FFF2-40B4-BE49-F238E27FC236}">
                <a16:creationId xmlns:a16="http://schemas.microsoft.com/office/drawing/2014/main" id="{A83EED68-962E-F1CD-9E9C-F8E7298ADD92}"/>
              </a:ext>
            </a:extLst>
          </p:cNvPr>
          <p:cNvSpPr/>
          <p:nvPr/>
        </p:nvSpPr>
        <p:spPr bwMode="auto">
          <a:xfrm>
            <a:off x="114779" y="1784945"/>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
        <p:nvSpPr>
          <p:cNvPr id="24" name="Sprechblase: oval 23">
            <a:extLst>
              <a:ext uri="{FF2B5EF4-FFF2-40B4-BE49-F238E27FC236}">
                <a16:creationId xmlns:a16="http://schemas.microsoft.com/office/drawing/2014/main" id="{B724D533-61C3-A67E-375F-CEBDBC77872C}"/>
              </a:ext>
            </a:extLst>
          </p:cNvPr>
          <p:cNvSpPr/>
          <p:nvPr/>
        </p:nvSpPr>
        <p:spPr bwMode="auto">
          <a:xfrm>
            <a:off x="4009799" y="1772576"/>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lang="de-DE" sz="1000" b="1" dirty="0"/>
              <a:t>1/2</a:t>
            </a:r>
            <a:endParaRPr kumimoji="0" lang="de-DE" sz="1000" b="1" i="0" u="none" strike="noStrike" cap="none" normalizeH="0" baseline="0" dirty="0">
              <a:ln>
                <a:noFill/>
              </a:ln>
              <a:solidFill>
                <a:schemeClr val="tx1"/>
              </a:solidFill>
              <a:effectLst/>
              <a:latin typeface="Arial" charset="0"/>
              <a:ea typeface="ＭＳ Ｐゴシック" charset="-128"/>
            </a:endParaRPr>
          </a:p>
        </p:txBody>
      </p:sp>
      <p:sp>
        <p:nvSpPr>
          <p:cNvPr id="25" name="Sprechblase: oval 24">
            <a:extLst>
              <a:ext uri="{FF2B5EF4-FFF2-40B4-BE49-F238E27FC236}">
                <a16:creationId xmlns:a16="http://schemas.microsoft.com/office/drawing/2014/main" id="{7989F750-7A45-5052-4713-3811010CD73D}"/>
              </a:ext>
            </a:extLst>
          </p:cNvPr>
          <p:cNvSpPr/>
          <p:nvPr/>
        </p:nvSpPr>
        <p:spPr bwMode="auto">
          <a:xfrm>
            <a:off x="7896200" y="1771743"/>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1/2</a:t>
            </a:r>
          </a:p>
        </p:txBody>
      </p:sp>
    </p:spTree>
    <p:extLst>
      <p:ext uri="{BB962C8B-B14F-4D97-AF65-F5344CB8AC3E}">
        <p14:creationId xmlns:p14="http://schemas.microsoft.com/office/powerpoint/2010/main" val="269129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Fuhrparkmanagement</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2492990"/>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lnSpc>
                <a:spcPct val="100000"/>
              </a:lnSpc>
              <a:spcBef>
                <a:spcPct val="0"/>
              </a:spcBef>
              <a:buClrTx/>
              <a:buFontTx/>
              <a:buNone/>
            </a:pPr>
            <a:r>
              <a:rPr lang="de-DE" altLang="en-US" sz="1200" dirty="0">
                <a:solidFill>
                  <a:srgbClr val="000000"/>
                </a:solidFill>
              </a:rPr>
              <a:t>Die Firma Weitblick besitzt aktuell einige Autos mit Verbrennungsmotoren, die sich in den Scope-1-Emissionen niederschlagen. Das Unternehmen beschließt, hier strategisch vorzugehen, statt schnell Einzelmaßnahmen umzusetzen. So wird ein Fuhrparkmanagement aufgesetzt. </a:t>
            </a:r>
          </a:p>
          <a:p>
            <a:pPr algn="l">
              <a:lnSpc>
                <a:spcPct val="100000"/>
              </a:lnSpc>
              <a:spcBef>
                <a:spcPct val="0"/>
              </a:spcBef>
              <a:buClrTx/>
              <a:buFontTx/>
              <a:buNone/>
            </a:pPr>
            <a:r>
              <a:rPr lang="de-DE" altLang="en-US" sz="1200" dirty="0">
                <a:solidFill>
                  <a:srgbClr val="000000"/>
                </a:solidFill>
              </a:rPr>
              <a:t>Am Anfang stellt sich die Frage, wie viele Autos tatsächlich benötigt werden. Dafür wird der Einsatz der bisherigen Autos in den vergangen Jahren analysiert – wie hoch war der tatsächliche Gebrauch? </a:t>
            </a:r>
          </a:p>
          <a:p>
            <a:pPr algn="l">
              <a:lnSpc>
                <a:spcPct val="100000"/>
              </a:lnSpc>
              <a:spcBef>
                <a:spcPct val="0"/>
              </a:spcBef>
              <a:buClrTx/>
              <a:buFontTx/>
              <a:buNone/>
            </a:pPr>
            <a:r>
              <a:rPr lang="de-DE" altLang="en-US" sz="1200" dirty="0">
                <a:solidFill>
                  <a:srgbClr val="000000"/>
                </a:solidFill>
              </a:rPr>
              <a:t>Weitblick entschließt, dass der Fuhrpark reduziert werden kann. Da ein Teil der Flotte sowieso ersetzt werden soll, wird sich für elektrische Antriebe bei einer Reduzierung der Fahrzeuggröße entschieden. Poolfahrzeuge sorgen für die notwendige Flexibilität. Dabei wird viel Wert auf einfache Prozesse gelegt.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2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9881" y="4164367"/>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72986" y="4564285"/>
            <a:ext cx="5739038" cy="1384995"/>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Das Thema Mobilität ist in vielen Unternehmen mit Prestige und Hierarchie verbunden. Kommunizieren Sie die Maßnahmen daher sensibel. Es geht nicht darum, jemandem etwas wegzunehmen, sondern vielmehr die Bedarfe in den Fokus zu nehmen.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 E-Autos wird die Ladeinfrastruktur gleich mitgedacht, die Firma Weitblick kann die E-Autos mit den </a:t>
            </a:r>
            <a:r>
              <a:rPr lang="de-DE" sz="1200" dirty="0">
                <a:solidFill>
                  <a:srgbClr val="000000"/>
                </a:solidFill>
              </a:rPr>
              <a:t>Ph</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otovoltaikmodulen auf dem Carport laden.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7" name="Grafi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18" name="Sprechblase: rechteckig mit abgerundeten Ecken 7">
            <a:extLst>
              <a:ext uri="{FF2B5EF4-FFF2-40B4-BE49-F238E27FC236}">
                <a16:creationId xmlns:a16="http://schemas.microsoft.com/office/drawing/2014/main" id="{4CC268F0-D819-6EEF-1252-53B0A9710356}"/>
              </a:ext>
            </a:extLst>
          </p:cNvPr>
          <p:cNvSpPr/>
          <p:nvPr/>
        </p:nvSpPr>
        <p:spPr>
          <a:xfrm>
            <a:off x="9840416" y="1987550"/>
            <a:ext cx="1967584" cy="448508"/>
          </a:xfrm>
          <a:prstGeom prst="wedgeRoundRectCallout">
            <a:avLst>
              <a:gd name="adj1" fmla="val -70128"/>
              <a:gd name="adj2" fmla="val 1158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Scope-1- und</a:t>
            </a:r>
            <a:r>
              <a:rPr kumimoji="0" lang="de-DE" sz="1000" b="1" i="0" u="none" strike="noStrike" kern="0" cap="none" spc="0" normalizeH="0" noProof="0" dirty="0">
                <a:ln>
                  <a:noFill/>
                </a:ln>
                <a:solidFill>
                  <a:srgbClr val="000000"/>
                </a:solidFill>
                <a:effectLst/>
                <a:uLnTx/>
                <a:uFillTx/>
                <a:latin typeface="Arial"/>
                <a:ea typeface="ＭＳ Ｐゴシック"/>
              </a:rPr>
              <a:t> </a:t>
            </a:r>
            <a:r>
              <a:rPr kumimoji="0" lang="de-DE" sz="1000" b="1" i="0" u="none" strike="noStrike" kern="0" cap="none" spc="0" normalizeH="0" baseline="0" noProof="0" dirty="0">
                <a:ln>
                  <a:noFill/>
                </a:ln>
                <a:solidFill>
                  <a:srgbClr val="000000"/>
                </a:solidFill>
                <a:effectLst/>
                <a:uLnTx/>
                <a:uFillTx/>
                <a:latin typeface="Arial"/>
                <a:ea typeface="ＭＳ Ｐゴシック"/>
              </a:rPr>
              <a:t>-2-Emissionen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1438883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3288581361"/>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36</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Sprechblase: rechteckig mit abgerundeten Ecken 2">
            <a:extLst>
              <a:ext uri="{FF2B5EF4-FFF2-40B4-BE49-F238E27FC236}">
                <a16:creationId xmlns:a16="http://schemas.microsoft.com/office/drawing/2014/main" id="{C656BF8E-F87D-13D7-6E38-3D7B0A72A7B8}"/>
              </a:ext>
            </a:extLst>
          </p:cNvPr>
          <p:cNvSpPr/>
          <p:nvPr/>
        </p:nvSpPr>
        <p:spPr>
          <a:xfrm>
            <a:off x="6531343" y="3284419"/>
            <a:ext cx="1508873" cy="2120788"/>
          </a:xfrm>
          <a:prstGeom prst="wedgeRoundRectCallout">
            <a:avLst>
              <a:gd name="adj1" fmla="val -69720"/>
              <a:gd name="adj2" fmla="val 3199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Die Reduktion direkter Emissionen durch Kältemittel-Leckage oder den Wechsel des Kältemittels wird Scope-1 angerechnet.</a:t>
            </a:r>
          </a:p>
        </p:txBody>
      </p:sp>
      <p:sp>
        <p:nvSpPr>
          <p:cNvPr id="10" name="Textfeld 9">
            <a:extLst>
              <a:ext uri="{FF2B5EF4-FFF2-40B4-BE49-F238E27FC236}">
                <a16:creationId xmlns:a16="http://schemas.microsoft.com/office/drawing/2014/main" id="{B79A573E-C7A8-AC47-E27F-20C796339C1F}"/>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Tree>
    <p:extLst>
      <p:ext uri="{BB962C8B-B14F-4D97-AF65-F5344CB8AC3E}">
        <p14:creationId xmlns:p14="http://schemas.microsoft.com/office/powerpoint/2010/main" val="280222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Vermeidung direkter Emissionen</a:t>
            </a:r>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Umstellung des Kältemittels</a:t>
            </a:r>
          </a:p>
        </p:txBody>
      </p:sp>
      <p:sp>
        <p:nvSpPr>
          <p:cNvPr id="9" name="Textfeld 8">
            <a:extLst>
              <a:ext uri="{FF2B5EF4-FFF2-40B4-BE49-F238E27FC236}">
                <a16:creationId xmlns:a16="http://schemas.microsoft.com/office/drawing/2014/main" id="{33753494-3888-2D9C-2221-856AAEF44C82}"/>
              </a:ext>
            </a:extLst>
          </p:cNvPr>
          <p:cNvSpPr txBox="1"/>
          <p:nvPr/>
        </p:nvSpPr>
        <p:spPr>
          <a:xfrm>
            <a:off x="782775" y="2524100"/>
            <a:ext cx="3152983" cy="900246"/>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effectLst/>
                <a:uLnTx/>
                <a:uFillTx/>
                <a:latin typeface="Arial" charset="0"/>
                <a:ea typeface="ＭＳ Ｐゴシック" charset="-128"/>
                <a:cs typeface="+mn-cs"/>
              </a:rPr>
              <a:t>Als natürliches Kä</a:t>
            </a:r>
            <a:r>
              <a:rPr lang="de-DE" sz="1050" dirty="0"/>
              <a:t>ltemittel kann CO</a:t>
            </a:r>
            <a:r>
              <a:rPr lang="de-DE" sz="1050" baseline="-25000" dirty="0"/>
              <a:t>2</a:t>
            </a:r>
            <a:r>
              <a:rPr lang="de-DE" sz="1050" dirty="0"/>
              <a:t> eingesetzt werden. Es hat eine hohe Kälteleistung und brennt nicht. Neben den geringen Emissionen zwei weitere Vorteile. Prüfen Sie, ob bei Ihnen umgerüstet werden kann. </a:t>
            </a:r>
            <a:endParaRPr kumimoji="0" lang="de-DE" sz="1050" b="0" i="0" u="none" strike="noStrike" kern="1200" cap="none" spc="0" normalizeH="0" baseline="0" noProof="0" dirty="0">
              <a:ln>
                <a:noFill/>
              </a:ln>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9" y="4546501"/>
            <a:ext cx="2873401" cy="623248"/>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Bereitet Sie auf die F-Gas Verordnung vor.    Es besteht kein Handlungsbedarf mehr. </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8" y="5586726"/>
            <a:ext cx="2873401" cy="623248"/>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Prüfen Sie, ob Ihre Anlage kompatibel mit dem neuen Kältemittel ist. </a:t>
            </a:r>
            <a:endParaRPr kumimoji="0" lang="de-DE" sz="1050" b="1" i="0" u="none" strike="noStrike" kern="1200" cap="none" spc="0" normalizeH="0" baseline="0" noProof="0" dirty="0">
              <a:ln>
                <a:noFill/>
              </a:ln>
              <a:solidFill>
                <a:srgbClr val="000000"/>
              </a:solidFill>
              <a:effectLst/>
              <a:highlight>
                <a:srgbClr val="FFFF00"/>
              </a:highligh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37540" y="4421771"/>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37539" y="545670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25" name="Gruppieren 24">
            <a:extLst>
              <a:ext uri="{FF2B5EF4-FFF2-40B4-BE49-F238E27FC236}">
                <a16:creationId xmlns:a16="http://schemas.microsoft.com/office/drawing/2014/main" id="{98D7FB25-7840-C17A-13C2-4AAE5B49B7F9}"/>
              </a:ext>
            </a:extLst>
          </p:cNvPr>
          <p:cNvGrpSpPr/>
          <p:nvPr/>
        </p:nvGrpSpPr>
        <p:grpSpPr>
          <a:xfrm>
            <a:off x="782776" y="3717668"/>
            <a:ext cx="3152983" cy="582884"/>
            <a:chOff x="782776" y="3558175"/>
            <a:chExt cx="3134585" cy="582884"/>
          </a:xfrm>
        </p:grpSpPr>
        <p:sp>
          <p:nvSpPr>
            <p:cNvPr id="26" name="Textfeld 25">
              <a:extLst>
                <a:ext uri="{FF2B5EF4-FFF2-40B4-BE49-F238E27FC236}">
                  <a16:creationId xmlns:a16="http://schemas.microsoft.com/office/drawing/2014/main" id="{85FE3E2A-D1B3-E519-67B9-986D22E84060}"/>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8/10</a:t>
              </a:r>
            </a:p>
          </p:txBody>
        </p:sp>
        <p:sp>
          <p:nvSpPr>
            <p:cNvPr id="27" name="Flussdiagramm: Daten 26">
              <a:extLst>
                <a:ext uri="{FF2B5EF4-FFF2-40B4-BE49-F238E27FC236}">
                  <a16:creationId xmlns:a16="http://schemas.microsoft.com/office/drawing/2014/main" id="{185D4BAA-515B-6F8E-C670-1C3E355D50E1}"/>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2" name="Textfeld 41">
              <a:extLst>
                <a:ext uri="{FF2B5EF4-FFF2-40B4-BE49-F238E27FC236}">
                  <a16:creationId xmlns:a16="http://schemas.microsoft.com/office/drawing/2014/main" id="{8D3005F0-66AF-2E8D-3949-BA730918A334}"/>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5</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43" name="Flussdiagramm: Daten 42">
              <a:extLst>
                <a:ext uri="{FF2B5EF4-FFF2-40B4-BE49-F238E27FC236}">
                  <a16:creationId xmlns:a16="http://schemas.microsoft.com/office/drawing/2014/main" id="{79AEA69D-117B-C015-A8DE-4BFAF59BDC58}"/>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4" name="Grafik 43" descr="Messgerät mit einfarbiger Füllung">
              <a:extLst>
                <a:ext uri="{FF2B5EF4-FFF2-40B4-BE49-F238E27FC236}">
                  <a16:creationId xmlns:a16="http://schemas.microsoft.com/office/drawing/2014/main" id="{830AB7EA-B08C-06B4-876A-DB539C889C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5600" y="3662789"/>
              <a:ext cx="273574" cy="273574"/>
            </a:xfrm>
            <a:prstGeom prst="rect">
              <a:avLst/>
            </a:prstGeom>
          </p:spPr>
        </p:pic>
        <p:pic>
          <p:nvPicPr>
            <p:cNvPr id="45" name="Inhaltsplatzhalter 25" descr="Euro mit einfarbiger Füllung">
              <a:extLst>
                <a:ext uri="{FF2B5EF4-FFF2-40B4-BE49-F238E27FC236}">
                  <a16:creationId xmlns:a16="http://schemas.microsoft.com/office/drawing/2014/main" id="{D7CA0A14-23AF-F942-347E-F96C0C57A7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5" name="Tabelle 15">
            <a:extLst>
              <a:ext uri="{FF2B5EF4-FFF2-40B4-BE49-F238E27FC236}">
                <a16:creationId xmlns:a16="http://schemas.microsoft.com/office/drawing/2014/main" id="{2B3FB9BB-CD1E-E708-3CD8-30325FBA2F5F}"/>
              </a:ext>
            </a:extLst>
          </p:cNvPr>
          <p:cNvGraphicFramePr>
            <a:graphicFrameLocks noGrp="1"/>
          </p:cNvGraphicFramePr>
          <p:nvPr>
            <p:extLst>
              <p:ext uri="{D42A27DB-BD31-4B8C-83A1-F6EECF244321}">
                <p14:modId xmlns:p14="http://schemas.microsoft.com/office/powerpoint/2010/main" val="2293086733"/>
              </p:ext>
            </p:extLst>
          </p:nvPr>
        </p:nvGraphicFramePr>
        <p:xfrm>
          <a:off x="7594662" y="1542115"/>
          <a:ext cx="3534979" cy="4697415"/>
        </p:xfrm>
        <a:graphic>
          <a:graphicData uri="http://schemas.openxmlformats.org/drawingml/2006/table">
            <a:tbl>
              <a:tblPr firstRow="1" bandRow="1">
                <a:tableStyleId>{5C22544A-7EE6-4342-B048-85BDC9FD1C3A}</a:tableStyleId>
              </a:tblPr>
              <a:tblGrid>
                <a:gridCol w="1264686">
                  <a:extLst>
                    <a:ext uri="{9D8B030D-6E8A-4147-A177-3AD203B41FA5}">
                      <a16:colId xmlns:a16="http://schemas.microsoft.com/office/drawing/2014/main" val="1337307460"/>
                    </a:ext>
                  </a:extLst>
                </a:gridCol>
                <a:gridCol w="2270293">
                  <a:extLst>
                    <a:ext uri="{9D8B030D-6E8A-4147-A177-3AD203B41FA5}">
                      <a16:colId xmlns:a16="http://schemas.microsoft.com/office/drawing/2014/main" val="3523044727"/>
                    </a:ext>
                  </a:extLst>
                </a:gridCol>
              </a:tblGrid>
              <a:tr h="624387">
                <a:tc gridSpan="2">
                  <a:txBody>
                    <a:bodyPr/>
                    <a:lstStyle/>
                    <a:p>
                      <a:r>
                        <a:rPr lang="de-DE" sz="1400" dirty="0">
                          <a:solidFill>
                            <a:schemeClr val="tx1"/>
                          </a:solidFill>
                        </a:rPr>
                        <a:t>Kältemittel: Höchster Treibhauseffekt </a:t>
                      </a:r>
                    </a:p>
                    <a:p>
                      <a:r>
                        <a:rPr lang="de-DE" sz="1400" dirty="0">
                          <a:solidFill>
                            <a:schemeClr val="tx1"/>
                          </a:solidFill>
                        </a:rPr>
                        <a:t>vs. Niedrigster Treibhauseffekt</a:t>
                      </a:r>
                    </a:p>
                  </a:txBody>
                  <a:tcPr/>
                </a:tc>
                <a:tc hMerge="1">
                  <a:txBody>
                    <a:bodyPr/>
                    <a:lstStyle/>
                    <a:p>
                      <a:endParaRPr lang="de-DE" dirty="0"/>
                    </a:p>
                  </a:txBody>
                  <a:tcPr/>
                </a:tc>
                <a:extLst>
                  <a:ext uri="{0D108BD9-81ED-4DB2-BD59-A6C34878D82A}">
                    <a16:rowId xmlns:a16="http://schemas.microsoft.com/office/drawing/2014/main" val="1084733779"/>
                  </a:ext>
                </a:extLst>
              </a:tr>
              <a:tr h="339419">
                <a:tc>
                  <a:txBody>
                    <a:bodyPr/>
                    <a:lstStyle/>
                    <a:p>
                      <a:r>
                        <a:rPr lang="de-DE" sz="1200" b="1" dirty="0"/>
                        <a:t>Name</a:t>
                      </a:r>
                    </a:p>
                  </a:txBody>
                  <a:tcPr/>
                </a:tc>
                <a:tc>
                  <a:txBody>
                    <a:bodyPr/>
                    <a:lstStyle/>
                    <a:p>
                      <a:r>
                        <a:rPr lang="de-DE" sz="1200" b="1" dirty="0"/>
                        <a:t>GWP</a:t>
                      </a:r>
                    </a:p>
                  </a:txBody>
                  <a:tcPr/>
                </a:tc>
                <a:extLst>
                  <a:ext uri="{0D108BD9-81ED-4DB2-BD59-A6C34878D82A}">
                    <a16:rowId xmlns:a16="http://schemas.microsoft.com/office/drawing/2014/main" val="3844271002"/>
                  </a:ext>
                </a:extLst>
              </a:tr>
              <a:tr h="339419">
                <a:tc>
                  <a:txBody>
                    <a:bodyPr/>
                    <a:lstStyle/>
                    <a:p>
                      <a:r>
                        <a:rPr lang="de-DE" sz="1200" dirty="0"/>
                        <a:t>R23</a:t>
                      </a:r>
                    </a:p>
                  </a:txBody>
                  <a:tcPr/>
                </a:tc>
                <a:tc>
                  <a:txBody>
                    <a:bodyPr/>
                    <a:lstStyle/>
                    <a:p>
                      <a:r>
                        <a:rPr lang="de-DE" sz="1200" dirty="0"/>
                        <a:t>14800</a:t>
                      </a:r>
                    </a:p>
                  </a:txBody>
                  <a:tcPr/>
                </a:tc>
                <a:extLst>
                  <a:ext uri="{0D108BD9-81ED-4DB2-BD59-A6C34878D82A}">
                    <a16:rowId xmlns:a16="http://schemas.microsoft.com/office/drawing/2014/main" val="3922887089"/>
                  </a:ext>
                </a:extLst>
              </a:tr>
              <a:tr h="339419">
                <a:tc>
                  <a:txBody>
                    <a:bodyPr/>
                    <a:lstStyle/>
                    <a:p>
                      <a:r>
                        <a:rPr lang="de-DE" sz="1200" dirty="0"/>
                        <a:t>R508A</a:t>
                      </a:r>
                    </a:p>
                  </a:txBody>
                  <a:tcPr/>
                </a:tc>
                <a:tc>
                  <a:txBody>
                    <a:bodyPr/>
                    <a:lstStyle/>
                    <a:p>
                      <a:r>
                        <a:rPr lang="de-DE" sz="1200" dirty="0"/>
                        <a:t>13400</a:t>
                      </a:r>
                    </a:p>
                  </a:txBody>
                  <a:tcPr/>
                </a:tc>
                <a:extLst>
                  <a:ext uri="{0D108BD9-81ED-4DB2-BD59-A6C34878D82A}">
                    <a16:rowId xmlns:a16="http://schemas.microsoft.com/office/drawing/2014/main" val="4027596833"/>
                  </a:ext>
                </a:extLst>
              </a:tr>
              <a:tr h="339419">
                <a:tc>
                  <a:txBody>
                    <a:bodyPr/>
                    <a:lstStyle/>
                    <a:p>
                      <a:r>
                        <a:rPr lang="de-DE" sz="1200" dirty="0"/>
                        <a:t>R508B</a:t>
                      </a:r>
                    </a:p>
                  </a:txBody>
                  <a:tcPr/>
                </a:tc>
                <a:tc>
                  <a:txBody>
                    <a:bodyPr/>
                    <a:lstStyle/>
                    <a:p>
                      <a:r>
                        <a:rPr lang="de-DE" sz="1200" dirty="0"/>
                        <a:t>13200</a:t>
                      </a:r>
                    </a:p>
                  </a:txBody>
                  <a:tcPr/>
                </a:tc>
                <a:extLst>
                  <a:ext uri="{0D108BD9-81ED-4DB2-BD59-A6C34878D82A}">
                    <a16:rowId xmlns:a16="http://schemas.microsoft.com/office/drawing/2014/main" val="2883128721"/>
                  </a:ext>
                </a:extLst>
              </a:tr>
              <a:tr h="339419">
                <a:tc>
                  <a:txBody>
                    <a:bodyPr/>
                    <a:lstStyle/>
                    <a:p>
                      <a:r>
                        <a:rPr lang="de-DE" sz="1200" dirty="0"/>
                        <a:t>R12</a:t>
                      </a:r>
                    </a:p>
                  </a:txBody>
                  <a:tcPr/>
                </a:tc>
                <a:tc>
                  <a:txBody>
                    <a:bodyPr/>
                    <a:lstStyle/>
                    <a:p>
                      <a:r>
                        <a:rPr lang="de-DE" sz="1200" dirty="0"/>
                        <a:t>10900</a:t>
                      </a:r>
                    </a:p>
                  </a:txBody>
                  <a:tcPr/>
                </a:tc>
                <a:extLst>
                  <a:ext uri="{0D108BD9-81ED-4DB2-BD59-A6C34878D82A}">
                    <a16:rowId xmlns:a16="http://schemas.microsoft.com/office/drawing/2014/main" val="3407078484"/>
                  </a:ext>
                </a:extLst>
              </a:tr>
              <a:tr h="339419">
                <a:tc>
                  <a:txBody>
                    <a:bodyPr/>
                    <a:lstStyle/>
                    <a:p>
                      <a:r>
                        <a:rPr lang="de-DE" sz="1200" dirty="0"/>
                        <a:t>R14</a:t>
                      </a:r>
                    </a:p>
                  </a:txBody>
                  <a:tcPr/>
                </a:tc>
                <a:tc>
                  <a:txBody>
                    <a:bodyPr/>
                    <a:lstStyle/>
                    <a:p>
                      <a:r>
                        <a:rPr lang="de-DE" sz="1200" dirty="0"/>
                        <a:t>7390</a:t>
                      </a:r>
                    </a:p>
                  </a:txBody>
                  <a:tcPr/>
                </a:tc>
                <a:extLst>
                  <a:ext uri="{0D108BD9-81ED-4DB2-BD59-A6C34878D82A}">
                    <a16:rowId xmlns:a16="http://schemas.microsoft.com/office/drawing/2014/main" val="3060590273"/>
                  </a:ext>
                </a:extLst>
              </a:tr>
              <a:tr h="339419">
                <a:tc>
                  <a:txBody>
                    <a:bodyPr/>
                    <a:lstStyle/>
                    <a:p>
                      <a:r>
                        <a:rPr lang="de-DE" sz="1200" dirty="0"/>
                        <a:t>…</a:t>
                      </a:r>
                    </a:p>
                  </a:txBody>
                  <a:tcPr/>
                </a:tc>
                <a:tc>
                  <a:txBody>
                    <a:bodyPr/>
                    <a:lstStyle/>
                    <a:p>
                      <a:r>
                        <a:rPr lang="de-DE" sz="1200" dirty="0"/>
                        <a:t>…</a:t>
                      </a:r>
                    </a:p>
                  </a:txBody>
                  <a:tcPr/>
                </a:tc>
                <a:extLst>
                  <a:ext uri="{0D108BD9-81ED-4DB2-BD59-A6C34878D82A}">
                    <a16:rowId xmlns:a16="http://schemas.microsoft.com/office/drawing/2014/main" val="4047030611"/>
                  </a:ext>
                </a:extLst>
              </a:tr>
              <a:tr h="339419">
                <a:tc>
                  <a:txBody>
                    <a:bodyPr/>
                    <a:lstStyle/>
                    <a:p>
                      <a:r>
                        <a:rPr lang="de-DE" sz="1200" dirty="0"/>
                        <a:t>R290</a:t>
                      </a:r>
                    </a:p>
                  </a:txBody>
                  <a:tcPr/>
                </a:tc>
                <a:tc>
                  <a:txBody>
                    <a:bodyPr/>
                    <a:lstStyle/>
                    <a:p>
                      <a:r>
                        <a:rPr lang="de-DE" sz="1200" dirty="0"/>
                        <a:t>3</a:t>
                      </a:r>
                    </a:p>
                  </a:txBody>
                  <a:tcPr/>
                </a:tc>
                <a:extLst>
                  <a:ext uri="{0D108BD9-81ED-4DB2-BD59-A6C34878D82A}">
                    <a16:rowId xmlns:a16="http://schemas.microsoft.com/office/drawing/2014/main" val="3270355697"/>
                  </a:ext>
                </a:extLst>
              </a:tr>
              <a:tr h="339419">
                <a:tc>
                  <a:txBody>
                    <a:bodyPr/>
                    <a:lstStyle/>
                    <a:p>
                      <a:r>
                        <a:rPr lang="de-DE" sz="1200" dirty="0"/>
                        <a:t>R1270</a:t>
                      </a:r>
                    </a:p>
                  </a:txBody>
                  <a:tcPr/>
                </a:tc>
                <a:tc>
                  <a:txBody>
                    <a:bodyPr/>
                    <a:lstStyle/>
                    <a:p>
                      <a:r>
                        <a:rPr lang="de-DE" sz="1200" dirty="0"/>
                        <a:t>3</a:t>
                      </a:r>
                    </a:p>
                  </a:txBody>
                  <a:tcPr/>
                </a:tc>
                <a:extLst>
                  <a:ext uri="{0D108BD9-81ED-4DB2-BD59-A6C34878D82A}">
                    <a16:rowId xmlns:a16="http://schemas.microsoft.com/office/drawing/2014/main" val="2613368250"/>
                  </a:ext>
                </a:extLst>
              </a:tr>
              <a:tr h="339419">
                <a:tc>
                  <a:txBody>
                    <a:bodyPr/>
                    <a:lstStyle/>
                    <a:p>
                      <a:r>
                        <a:rPr lang="de-DE" sz="1200" dirty="0"/>
                        <a:t>R600a</a:t>
                      </a:r>
                    </a:p>
                  </a:txBody>
                  <a:tcPr/>
                </a:tc>
                <a:tc>
                  <a:txBody>
                    <a:bodyPr/>
                    <a:lstStyle/>
                    <a:p>
                      <a:r>
                        <a:rPr lang="de-DE" sz="1200" dirty="0"/>
                        <a:t>3</a:t>
                      </a:r>
                    </a:p>
                  </a:txBody>
                  <a:tcPr/>
                </a:tc>
                <a:extLst>
                  <a:ext uri="{0D108BD9-81ED-4DB2-BD59-A6C34878D82A}">
                    <a16:rowId xmlns:a16="http://schemas.microsoft.com/office/drawing/2014/main" val="2989178030"/>
                  </a:ext>
                </a:extLst>
              </a:tr>
              <a:tr h="339419">
                <a:tc>
                  <a:txBody>
                    <a:bodyPr/>
                    <a:lstStyle/>
                    <a:p>
                      <a:r>
                        <a:rPr lang="de-DE" sz="1200" b="1" dirty="0"/>
                        <a:t>R744 (CO</a:t>
                      </a:r>
                      <a:r>
                        <a:rPr lang="de-DE" sz="1200" b="1" baseline="-25000" dirty="0"/>
                        <a:t>2</a:t>
                      </a:r>
                      <a:r>
                        <a:rPr lang="de-DE" sz="1200" b="1" dirty="0"/>
                        <a:t>)</a:t>
                      </a:r>
                    </a:p>
                  </a:txBody>
                  <a:tcPr/>
                </a:tc>
                <a:tc>
                  <a:txBody>
                    <a:bodyPr/>
                    <a:lstStyle/>
                    <a:p>
                      <a:r>
                        <a:rPr lang="de-DE" sz="1200" b="1" dirty="0"/>
                        <a:t>1</a:t>
                      </a:r>
                    </a:p>
                  </a:txBody>
                  <a:tcPr/>
                </a:tc>
                <a:extLst>
                  <a:ext uri="{0D108BD9-81ED-4DB2-BD59-A6C34878D82A}">
                    <a16:rowId xmlns:a16="http://schemas.microsoft.com/office/drawing/2014/main" val="90816593"/>
                  </a:ext>
                </a:extLst>
              </a:tr>
              <a:tr h="339419">
                <a:tc>
                  <a:txBody>
                    <a:bodyPr/>
                    <a:lstStyle/>
                    <a:p>
                      <a:r>
                        <a:rPr lang="de-DE" sz="1200" dirty="0"/>
                        <a:t>R717</a:t>
                      </a:r>
                    </a:p>
                  </a:txBody>
                  <a:tcPr/>
                </a:tc>
                <a:tc>
                  <a:txBody>
                    <a:bodyPr/>
                    <a:lstStyle/>
                    <a:p>
                      <a:r>
                        <a:rPr lang="de-DE" sz="1200" dirty="0"/>
                        <a:t>0</a:t>
                      </a:r>
                    </a:p>
                  </a:txBody>
                  <a:tcPr/>
                </a:tc>
                <a:extLst>
                  <a:ext uri="{0D108BD9-81ED-4DB2-BD59-A6C34878D82A}">
                    <a16:rowId xmlns:a16="http://schemas.microsoft.com/office/drawing/2014/main" val="2374310459"/>
                  </a:ext>
                </a:extLst>
              </a:tr>
            </a:tbl>
          </a:graphicData>
        </a:graphic>
      </p:graphicFrame>
      <p:sp>
        <p:nvSpPr>
          <p:cNvPr id="16" name="Sprechblase: rechteckig mit abgerundeten Ecken 15">
            <a:extLst>
              <a:ext uri="{FF2B5EF4-FFF2-40B4-BE49-F238E27FC236}">
                <a16:creationId xmlns:a16="http://schemas.microsoft.com/office/drawing/2014/main" id="{357B1408-6711-4DB1-20C4-C4379588A323}"/>
              </a:ext>
            </a:extLst>
          </p:cNvPr>
          <p:cNvSpPr/>
          <p:nvPr/>
        </p:nvSpPr>
        <p:spPr>
          <a:xfrm>
            <a:off x="4655840" y="2102703"/>
            <a:ext cx="2651956" cy="1110273"/>
          </a:xfrm>
          <a:prstGeom prst="wedgeRoundRectCallout">
            <a:avLst>
              <a:gd name="adj1" fmla="val 54725"/>
              <a:gd name="adj2" fmla="val -6491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Im Rahmen der F-Gas Verordnung werden sukzessive einzelne Kältemittel verboten, insbesondere diejenigen, mit hohem GWP (Global </a:t>
            </a:r>
            <a:r>
              <a:rPr kumimoji="0" lang="de-DE" sz="1200" b="0" i="0" u="none" strike="noStrike" kern="0" cap="none" spc="0" normalizeH="0" baseline="0" noProof="0" dirty="0" err="1">
                <a:ln>
                  <a:noFill/>
                </a:ln>
                <a:solidFill>
                  <a:srgbClr val="000000"/>
                </a:solidFill>
                <a:effectLst/>
                <a:uLnTx/>
                <a:uFillTx/>
                <a:latin typeface="Arial"/>
                <a:ea typeface="ＭＳ Ｐゴシック"/>
                <a:cs typeface="+mn-cs"/>
              </a:rPr>
              <a:t>Warming</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Potenzial).</a:t>
            </a:r>
          </a:p>
        </p:txBody>
      </p:sp>
      <p:sp>
        <p:nvSpPr>
          <p:cNvPr id="3" name="Sprechblase: rechteckig mit abgerundeten Ecken 2">
            <a:extLst>
              <a:ext uri="{FF2B5EF4-FFF2-40B4-BE49-F238E27FC236}">
                <a16:creationId xmlns:a16="http://schemas.microsoft.com/office/drawing/2014/main" id="{E29995CB-D9C9-C4FA-0905-B16A8D53C0DC}"/>
              </a:ext>
            </a:extLst>
          </p:cNvPr>
          <p:cNvSpPr/>
          <p:nvPr/>
        </p:nvSpPr>
        <p:spPr>
          <a:xfrm>
            <a:off x="9948095" y="908999"/>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hlinkClick r:id="rId6" action="ppaction://hlinksldjump">
                  <a:extLst>
                    <a:ext uri="{A12FA001-AC4F-418D-AE19-62706E023703}">
                      <ahyp:hlinkClr xmlns:ahyp="http://schemas.microsoft.com/office/drawing/2018/hyperlinkcolor" val="tx"/>
                    </a:ext>
                  </a:extLst>
                </a:hlinkClick>
              </a:rPr>
              <a:t>hier</a:t>
            </a:r>
            <a:r>
              <a:rPr kumimoji="0" lang="de-DE" sz="1200" b="0" i="0" u="none" strike="noStrike" kern="1200" cap="none" spc="0" normalizeH="0" baseline="0" noProof="0" dirty="0">
                <a:ln>
                  <a:noFill/>
                </a:ln>
                <a:solidFill>
                  <a:schemeClr val="tx1"/>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chemeClr val="tx1"/>
              </a:solidFill>
              <a:effectLst/>
              <a:uLnTx/>
              <a:uFillTx/>
              <a:latin typeface="Arial"/>
              <a:ea typeface="ＭＳ Ｐゴシック"/>
              <a:cs typeface="Arial" charset="0"/>
            </a:endParaRPr>
          </a:p>
        </p:txBody>
      </p:sp>
      <p:sp>
        <p:nvSpPr>
          <p:cNvPr id="6" name="Sprechblase: oval 5">
            <a:extLst>
              <a:ext uri="{FF2B5EF4-FFF2-40B4-BE49-F238E27FC236}">
                <a16:creationId xmlns:a16="http://schemas.microsoft.com/office/drawing/2014/main" id="{CC28E250-668C-815E-1D9B-A71775F849A1}"/>
              </a:ext>
            </a:extLst>
          </p:cNvPr>
          <p:cNvSpPr/>
          <p:nvPr/>
        </p:nvSpPr>
        <p:spPr bwMode="auto">
          <a:xfrm>
            <a:off x="114779" y="1784945"/>
            <a:ext cx="918866" cy="438582"/>
          </a:xfrm>
          <a:prstGeom prst="wedgeEllipseCallout">
            <a:avLst>
              <a:gd name="adj1" fmla="val 18967"/>
              <a:gd name="adj2" fmla="val 67349"/>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Scope-</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a:ln>
                  <a:noFill/>
                </a:ln>
                <a:solidFill>
                  <a:schemeClr val="tx1"/>
                </a:solidFill>
                <a:effectLst/>
                <a:latin typeface="Arial" charset="0"/>
                <a:ea typeface="ＭＳ Ｐゴシック" charset="-128"/>
              </a:rPr>
              <a:t>1</a:t>
            </a:r>
          </a:p>
        </p:txBody>
      </p:sp>
    </p:spTree>
    <p:extLst>
      <p:ext uri="{BB962C8B-B14F-4D97-AF65-F5344CB8AC3E}">
        <p14:creationId xmlns:p14="http://schemas.microsoft.com/office/powerpoint/2010/main" val="286415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Umstellung des Kältemittels</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304698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Firma Weitblick hat diversen Kühlbedarf, zum einen werden die Produkte in Kühlhäusern bis zum Versand gelagert. Zum anderen ist ein gekühlter Transport zum Kunden notwendig. Bisher war die Auswahl der Kühlmittel nicht im Fokus der Geschäftsführung. </a:t>
            </a:r>
            <a:r>
              <a:rPr lang="de-DE" sz="1200" dirty="0">
                <a:solidFill>
                  <a:srgbClr val="000000"/>
                </a:solidFill>
              </a:rPr>
              <a:t>Im Unternehmen werden nur geringe Mengen an</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Kühlmittel (F-Gase) genutzt, doch diese haben einen sehr hohes Treibhauspotenzial, wenn es zur Entweichung kommt (z.B. bei Leckagen, bei Reparaturarbeiten oder bei der Entsorgung).</a:t>
            </a:r>
            <a:endParaRPr kumimoji="0" lang="de-DE" sz="1200" b="0" i="0" u="none" strike="noStrike" kern="1200" cap="none" spc="0" normalizeH="0" baseline="0" noProof="0" dirty="0">
              <a:ln>
                <a:noFill/>
              </a:ln>
              <a:solidFill>
                <a:srgbClr val="000000"/>
              </a:solidFill>
              <a:effectLst/>
              <a:highlight>
                <a:srgbClr val="FFFF00"/>
              </a:highligh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Firma beginnt mit einer Bestandsaufnahme der Kühlmittel in den Anlagen. In der Analyse erkennt das Team die verschiedene Anforderungen, die auf die Firma zukommen: </a:t>
            </a:r>
            <a:r>
              <a:rPr kumimoji="0" lang="de-DE" sz="1200" b="0" i="0" u="none" strike="noStrike" kern="1200" cap="none" spc="0" normalizeH="0" baseline="0" noProof="0" dirty="0" err="1">
                <a:ln>
                  <a:noFill/>
                </a:ln>
                <a:solidFill>
                  <a:srgbClr val="000000"/>
                </a:solidFill>
                <a:effectLst/>
                <a:uLnTx/>
                <a:uFillTx/>
                <a:latin typeface="Arial" charset="0"/>
                <a:ea typeface="ＭＳ Ｐゴシック" charset="-128"/>
                <a:cs typeface="+mn-cs"/>
              </a:rPr>
              <a:t>Zunächste</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müssen die verwendeten Kühlmittel gemäß der F-Gas Verordnung konform sein, das Global </a:t>
            </a:r>
            <a:r>
              <a:rPr kumimoji="0" lang="de-DE" sz="1200" b="0" i="0" u="none" strike="noStrike" kern="1200" cap="none" spc="0" normalizeH="0" baseline="0" noProof="0" dirty="0" err="1">
                <a:ln>
                  <a:noFill/>
                </a:ln>
                <a:solidFill>
                  <a:srgbClr val="000000"/>
                </a:solidFill>
                <a:effectLst/>
                <a:uLnTx/>
                <a:uFillTx/>
                <a:latin typeface="Arial" charset="0"/>
                <a:ea typeface="ＭＳ Ｐゴシック" charset="-128"/>
                <a:cs typeface="+mn-cs"/>
              </a:rPr>
              <a:t>Warming</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Potenzial (GWP) der Kühlmittel sollte möglichst gering sein und das Kältemittelpotenzial muss erfüllt sein.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rPr>
              <a:t>Mit der Wartungsfirma wird im nächsten Schritt Kontakt aufgenommen und der Wunsch nach einem möglichst klimafreundlichen Kältemittel geäußert.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2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9881" y="4653136"/>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5013176"/>
            <a:ext cx="5739038" cy="1384995"/>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 der Anschaffung neuer Kühlgerate achtete die Firma Weitblick in Zukunft auf die Auswahl des Kältemittels.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Verantwortlichen werden nun regelmäßig zum Thema Kühlmittel geschult.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Es findet in regelmäßigen Abstand ein Austausch mit den Wartungsfirmen statt, um Kältemittel-Leckagen zu verhindern bzw. diese frühzeitig zu orten und zu beheben.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17" name="Sprechblase: rechteckig mit abgerundeten Ecken 7">
            <a:extLst>
              <a:ext uri="{FF2B5EF4-FFF2-40B4-BE49-F238E27FC236}">
                <a16:creationId xmlns:a16="http://schemas.microsoft.com/office/drawing/2014/main" id="{4CC268F0-D819-6EEF-1252-53B0A9710356}"/>
              </a:ext>
            </a:extLst>
          </p:cNvPr>
          <p:cNvSpPr/>
          <p:nvPr/>
        </p:nvSpPr>
        <p:spPr>
          <a:xfrm>
            <a:off x="9840416" y="1987550"/>
            <a:ext cx="1967584" cy="448508"/>
          </a:xfrm>
          <a:prstGeom prst="wedgeRoundRectCallout">
            <a:avLst>
              <a:gd name="adj1" fmla="val -70128"/>
              <a:gd name="adj2" fmla="val 1158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Scope-1-Emissionen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190176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1070039288"/>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39</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Textfeld 2">
            <a:extLst>
              <a:ext uri="{FF2B5EF4-FFF2-40B4-BE49-F238E27FC236}">
                <a16:creationId xmlns:a16="http://schemas.microsoft.com/office/drawing/2014/main" id="{FDEDBE5A-0953-D710-A3F6-FE3B48DED2B6}"/>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Tree>
    <p:extLst>
      <p:ext uri="{BB962C8B-B14F-4D97-AF65-F5344CB8AC3E}">
        <p14:creationId xmlns:p14="http://schemas.microsoft.com/office/powerpoint/2010/main" val="123811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r Verbinder 19">
            <a:extLst>
              <a:ext uri="{FF2B5EF4-FFF2-40B4-BE49-F238E27FC236}">
                <a16:creationId xmlns:a16="http://schemas.microsoft.com/office/drawing/2014/main" id="{3C251B11-3F33-C5A6-2BE2-21CC9C47BB76}"/>
              </a:ext>
            </a:extLst>
          </p:cNvPr>
          <p:cNvCxnSpPr>
            <a:cxnSpLocks/>
          </p:cNvCxnSpPr>
          <p:nvPr/>
        </p:nvCxnSpPr>
        <p:spPr bwMode="auto">
          <a:xfrm>
            <a:off x="2423592" y="2780928"/>
            <a:ext cx="0" cy="504056"/>
          </a:xfrm>
          <a:prstGeom prst="line">
            <a:avLst/>
          </a:prstGeom>
          <a:solidFill>
            <a:schemeClr val="accent1"/>
          </a:solidFill>
          <a:ln w="19050" cap="flat" cmpd="sng" algn="ctr">
            <a:solidFill>
              <a:srgbClr val="94B2B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ußzeilenplatzhalter 3">
            <a:extLst>
              <a:ext uri="{FF2B5EF4-FFF2-40B4-BE49-F238E27FC236}">
                <a16:creationId xmlns:a16="http://schemas.microsoft.com/office/drawing/2014/main" id="{B915D532-3C47-5A22-2321-9584D70B5541}"/>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034292B1-D7FB-B1D7-0C9A-313A822D5C9C}"/>
              </a:ext>
            </a:extLst>
          </p:cNvPr>
          <p:cNvSpPr>
            <a:spLocks noGrp="1"/>
          </p:cNvSpPr>
          <p:nvPr>
            <p:ph type="sldNum" sz="quarter" idx="4"/>
          </p:nvPr>
        </p:nvSpPr>
        <p:spPr/>
        <p:txBody>
          <a:bodyPr/>
          <a:lstStyle/>
          <a:p>
            <a:fld id="{894680D0-7A83-433A-9719-C4143F27F647}" type="slidenum">
              <a:rPr lang="de-DE" smtClean="0"/>
              <a:pPr/>
              <a:t>4</a:t>
            </a:fld>
            <a:endParaRPr lang="de-DE" dirty="0"/>
          </a:p>
        </p:txBody>
      </p:sp>
      <p:sp>
        <p:nvSpPr>
          <p:cNvPr id="6" name="Titel 1">
            <a:extLst>
              <a:ext uri="{FF2B5EF4-FFF2-40B4-BE49-F238E27FC236}">
                <a16:creationId xmlns:a16="http://schemas.microsoft.com/office/drawing/2014/main" id="{B4A57FE5-A8E8-606D-018B-173762DA8D3B}"/>
              </a:ext>
            </a:extLst>
          </p:cNvPr>
          <p:cNvSpPr>
            <a:spLocks noGrp="1"/>
          </p:cNvSpPr>
          <p:nvPr>
            <p:ph type="title"/>
          </p:nvPr>
        </p:nvSpPr>
        <p:spPr>
          <a:xfrm>
            <a:off x="551384" y="935038"/>
            <a:ext cx="11256616" cy="500062"/>
          </a:xfrm>
        </p:spPr>
        <p:txBody>
          <a:bodyPr/>
          <a:lstStyle/>
          <a:p>
            <a:r>
              <a:rPr lang="de-DE" dirty="0"/>
              <a:t>Warum Klimamanagement?</a:t>
            </a:r>
          </a:p>
        </p:txBody>
      </p:sp>
      <p:sp>
        <p:nvSpPr>
          <p:cNvPr id="2" name="Sprechblase: rechteckig mit abgerundeten Ecken 1">
            <a:extLst>
              <a:ext uri="{FF2B5EF4-FFF2-40B4-BE49-F238E27FC236}">
                <a16:creationId xmlns:a16="http://schemas.microsoft.com/office/drawing/2014/main" id="{29E885E1-468E-C4B5-D971-DF45BA993E99}"/>
              </a:ext>
            </a:extLst>
          </p:cNvPr>
          <p:cNvSpPr/>
          <p:nvPr/>
        </p:nvSpPr>
        <p:spPr>
          <a:xfrm>
            <a:off x="904785" y="5678867"/>
            <a:ext cx="4255111" cy="702461"/>
          </a:xfrm>
          <a:prstGeom prst="wedgeRoundRectCallout">
            <a:avLst>
              <a:gd name="adj1" fmla="val -4765"/>
              <a:gd name="adj2" fmla="val -7431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altLang="en-US" sz="1200" kern="0" dirty="0">
                <a:solidFill>
                  <a:schemeClr val="tx1"/>
                </a:solidFill>
              </a:rPr>
              <a:t>Wenn Sie bereits Managementnormen, wie die ISO 14001 oder die ISO 50001 verfolgen – dann können Sie auf bereits bekannten Strukturen aufbauen. </a:t>
            </a:r>
            <a:endParaRPr lang="de-DE" sz="1200" kern="0" dirty="0">
              <a:solidFill>
                <a:schemeClr val="tx1"/>
              </a:solidFill>
            </a:endParaRPr>
          </a:p>
        </p:txBody>
      </p:sp>
      <p:sp>
        <p:nvSpPr>
          <p:cNvPr id="17" name="Sprechblase: rechteckig mit abgerundeten Ecken 16">
            <a:extLst>
              <a:ext uri="{FF2B5EF4-FFF2-40B4-BE49-F238E27FC236}">
                <a16:creationId xmlns:a16="http://schemas.microsoft.com/office/drawing/2014/main" id="{E417AF54-B5FA-5AF4-7532-B5E47BDD90CF}"/>
              </a:ext>
            </a:extLst>
          </p:cNvPr>
          <p:cNvSpPr/>
          <p:nvPr/>
        </p:nvSpPr>
        <p:spPr>
          <a:xfrm>
            <a:off x="5834454" y="72740"/>
            <a:ext cx="2376265" cy="1276695"/>
          </a:xfrm>
          <a:prstGeom prst="wedgeRoundRectCallout">
            <a:avLst>
              <a:gd name="adj1" fmla="val -62989"/>
              <a:gd name="adj2" fmla="val 4695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altLang="en-US" sz="1200" kern="0" dirty="0">
                <a:solidFill>
                  <a:schemeClr val="tx1"/>
                </a:solidFill>
              </a:rPr>
              <a:t>Die ISO-Norm 14068 zum Thema Klimaneutralität ist aktuell in Entwicklung. Weitere Hinweise zum Thema finden Sie in der </a:t>
            </a:r>
            <a:r>
              <a:rPr lang="de-DE" altLang="en-US" sz="1200" kern="0" dirty="0">
                <a:solidFill>
                  <a:schemeClr val="tx1"/>
                </a:solidFill>
                <a:hlinkClick r:id="rId3"/>
              </a:rPr>
              <a:t>Handlungshilfe „Klimastrategie</a:t>
            </a:r>
            <a:r>
              <a:rPr lang="de-DE" altLang="en-US" sz="1200" kern="0" dirty="0">
                <a:solidFill>
                  <a:schemeClr val="tx1"/>
                </a:solidFill>
              </a:rPr>
              <a:t>“.</a:t>
            </a:r>
            <a:endParaRPr kumimoji="0" lang="de-DE" sz="1200" i="0" u="none" strike="noStrike" kern="0" cap="none" spc="0" normalizeH="0" baseline="0" noProof="0" dirty="0">
              <a:ln>
                <a:noFill/>
              </a:ln>
              <a:solidFill>
                <a:schemeClr val="tx1"/>
              </a:solidFill>
              <a:effectLst/>
              <a:uLnTx/>
              <a:uFillTx/>
              <a:latin typeface="Arial"/>
              <a:ea typeface="ＭＳ Ｐゴシック"/>
              <a:cs typeface="+mn-cs"/>
            </a:endParaRPr>
          </a:p>
        </p:txBody>
      </p:sp>
      <p:sp>
        <p:nvSpPr>
          <p:cNvPr id="3" name="Rechteck 2">
            <a:extLst>
              <a:ext uri="{FF2B5EF4-FFF2-40B4-BE49-F238E27FC236}">
                <a16:creationId xmlns:a16="http://schemas.microsoft.com/office/drawing/2014/main" id="{F30B8D8A-D362-AB03-C8B1-726D38999FD2}"/>
              </a:ext>
            </a:extLst>
          </p:cNvPr>
          <p:cNvSpPr/>
          <p:nvPr/>
        </p:nvSpPr>
        <p:spPr bwMode="auto">
          <a:xfrm>
            <a:off x="7023100" y="1435100"/>
            <a:ext cx="4784725" cy="486092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a:lstStyle/>
          <a:p>
            <a:pPr algn="l">
              <a:defRPr/>
            </a:pPr>
            <a:r>
              <a:rPr lang="de-DE" sz="1400" b="1" dirty="0">
                <a:latin typeface="Arial" charset="0"/>
                <a:ea typeface="ＭＳ Ｐゴシック" charset="-128"/>
                <a:sym typeface="Wingdings" panose="05000000000000000000" pitchFamily="2" charset="2"/>
              </a:rPr>
              <a:t>Klimamanagement</a:t>
            </a:r>
          </a:p>
          <a:p>
            <a:pPr algn="l">
              <a:defRPr/>
            </a:pPr>
            <a:endParaRPr lang="de-DE" sz="1400" b="1" dirty="0">
              <a:latin typeface="Arial" charset="0"/>
              <a:ea typeface="ＭＳ Ｐゴシック" charset="-128"/>
              <a:sym typeface="Wingdings" panose="05000000000000000000" pitchFamily="2" charset="2"/>
            </a:endParaRPr>
          </a:p>
          <a:p>
            <a:pPr algn="l">
              <a:defRPr/>
            </a:pPr>
            <a:r>
              <a:rPr lang="de-DE" sz="1400" dirty="0">
                <a:latin typeface="Arial" charset="0"/>
                <a:ea typeface="ＭＳ Ｐゴシック" charset="-128"/>
                <a:sym typeface="Wingdings" panose="05000000000000000000" pitchFamily="2" charset="2"/>
              </a:rPr>
              <a:t>Unter Klimamanagement versteht man das systematische Management von Treibhausgas-Emissionen einer Organisation, sowie den Umgang mit klimawandel-bedingten Risiken für die Organisation.</a:t>
            </a:r>
            <a:endParaRPr lang="de-DE" sz="1400" dirty="0">
              <a:solidFill>
                <a:srgbClr val="FF0000"/>
              </a:solidFill>
              <a:latin typeface="Arial" charset="0"/>
              <a:ea typeface="ＭＳ Ｐゴシック" charset="-128"/>
              <a:sym typeface="Wingdings" panose="05000000000000000000" pitchFamily="2" charset="2"/>
            </a:endParaRPr>
          </a:p>
          <a:p>
            <a:pPr algn="l">
              <a:defRPr/>
            </a:pPr>
            <a:r>
              <a:rPr lang="de-DE" sz="1400" b="1" dirty="0">
                <a:latin typeface="Arial" charset="0"/>
                <a:ea typeface="ＭＳ Ｐゴシック" charset="-128"/>
                <a:sym typeface="Wingdings" panose="05000000000000000000" pitchFamily="2" charset="2"/>
              </a:rPr>
              <a:t>Klimamanagement ist die Voraussetzung für erfolgreichen Klimaschutz</a:t>
            </a:r>
            <a:r>
              <a:rPr lang="de-DE" sz="1400" dirty="0">
                <a:latin typeface="Arial" charset="0"/>
                <a:ea typeface="ＭＳ Ｐゴシック" charset="-128"/>
                <a:sym typeface="Wingdings" panose="05000000000000000000" pitchFamily="2" charset="2"/>
              </a:rPr>
              <a:t>: Nur mit einem systematischen Prozess, klaren Verantwortlichkeiten und einer Verankerung in die Unternehmensstruktur können Emissionen effizient reduziert werden. </a:t>
            </a:r>
          </a:p>
          <a:p>
            <a:pPr algn="l">
              <a:defRPr/>
            </a:pPr>
            <a:r>
              <a:rPr lang="de-DE" sz="1400" dirty="0">
                <a:latin typeface="Arial" charset="0"/>
                <a:ea typeface="ＭＳ Ｐゴシック" charset="-128"/>
                <a:sym typeface="Wingdings" panose="05000000000000000000" pitchFamily="2" charset="2"/>
              </a:rPr>
              <a:t>Bisher gibt es keine zertifizierungsfähige Norm für das Klimamanagement. Allerdings gibt Ihnen diese Handlungshilfe nun konkrete Hinweise zum Vorgehen.</a:t>
            </a:r>
          </a:p>
          <a:p>
            <a:pPr algn="l">
              <a:defRPr/>
            </a:pPr>
            <a:endParaRPr lang="de-DE" altLang="en-US" sz="1400" b="1" kern="0" dirty="0">
              <a:latin typeface="Arial" charset="0"/>
              <a:ea typeface="ＭＳ Ｐゴシック" charset="-128"/>
            </a:endParaRPr>
          </a:p>
          <a:p>
            <a:pPr algn="l">
              <a:defRPr/>
            </a:pPr>
            <a:r>
              <a:rPr lang="de-DE" altLang="en-US" sz="1400" b="1" u="sng" kern="0" dirty="0">
                <a:latin typeface="Arial" charset="0"/>
                <a:ea typeface="ＭＳ Ｐゴシック" charset="-128"/>
              </a:rPr>
              <a:t>Tipp</a:t>
            </a:r>
            <a:r>
              <a:rPr lang="de-DE" altLang="en-US" sz="1400" kern="0" dirty="0">
                <a:latin typeface="Arial" charset="0"/>
                <a:ea typeface="ＭＳ Ｐゴシック" charset="-128"/>
              </a:rPr>
              <a:t>: Notieren Sie sich Ihr Vorgehen, insbesondere bei den wiederkehrenden Prozessen hilft es Ihnen langfristig. </a:t>
            </a:r>
            <a:r>
              <a:rPr lang="de-DE" sz="1400" kern="0" dirty="0">
                <a:latin typeface="Arial" charset="0"/>
                <a:ea typeface="ＭＳ Ｐゴシック" charset="-128"/>
              </a:rPr>
              <a:t>Schreiben Sie Prozesse auf: Wer kümmert sich um was und in welcher Reihenfolge.</a:t>
            </a:r>
            <a:endParaRPr lang="de-DE" sz="1400" dirty="0">
              <a:solidFill>
                <a:srgbClr val="FF0000"/>
              </a:solidFill>
              <a:latin typeface="Arial" charset="0"/>
              <a:ea typeface="ＭＳ Ｐゴシック" charset="-128"/>
              <a:sym typeface="Wingdings" panose="05000000000000000000" pitchFamily="2" charset="2"/>
            </a:endParaRPr>
          </a:p>
          <a:p>
            <a:pPr algn="l">
              <a:defRPr/>
            </a:pPr>
            <a:r>
              <a:rPr lang="de-DE" sz="1400" b="1" u="sng" dirty="0">
                <a:latin typeface="Arial" charset="0"/>
                <a:ea typeface="ＭＳ Ｐゴシック" charset="-128"/>
                <a:sym typeface="Wingdings" panose="05000000000000000000" pitchFamily="2" charset="2"/>
              </a:rPr>
              <a:t>Wichtig</a:t>
            </a:r>
            <a:r>
              <a:rPr lang="de-DE" sz="1400" dirty="0">
                <a:latin typeface="Arial" charset="0"/>
                <a:ea typeface="ＭＳ Ｐゴシック" charset="-128"/>
                <a:sym typeface="Wingdings" panose="05000000000000000000" pitchFamily="2" charset="2"/>
              </a:rPr>
              <a:t>: Klimamanagement ist nur ein Aspekt von Nachhaltigkeit! Verlieren Sie andere ökologische, aber auch soziale Belange nicht aus dem Blick.</a:t>
            </a:r>
          </a:p>
        </p:txBody>
      </p:sp>
      <p:graphicFrame>
        <p:nvGraphicFramePr>
          <p:cNvPr id="19" name="Inhaltsplatzhalter 5">
            <a:extLst>
              <a:ext uri="{FF2B5EF4-FFF2-40B4-BE49-F238E27FC236}">
                <a16:creationId xmlns:a16="http://schemas.microsoft.com/office/drawing/2014/main" id="{A1718949-3779-D45D-D590-2CDD0E7B498E}"/>
              </a:ext>
            </a:extLst>
          </p:cNvPr>
          <p:cNvGraphicFramePr>
            <a:graphicFrameLocks noGrp="1"/>
          </p:cNvGraphicFramePr>
          <p:nvPr>
            <p:ph idx="1"/>
            <p:extLst>
              <p:ext uri="{D42A27DB-BD31-4B8C-83A1-F6EECF244321}">
                <p14:modId xmlns:p14="http://schemas.microsoft.com/office/powerpoint/2010/main" val="4200076199"/>
              </p:ext>
            </p:extLst>
          </p:nvPr>
        </p:nvGraphicFramePr>
        <p:xfrm>
          <a:off x="480312" y="1162848"/>
          <a:ext cx="6931075" cy="4276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Geschweifte Klammer links 20">
            <a:extLst>
              <a:ext uri="{FF2B5EF4-FFF2-40B4-BE49-F238E27FC236}">
                <a16:creationId xmlns:a16="http://schemas.microsoft.com/office/drawing/2014/main" id="{C5C2E76E-B50D-5978-AA4D-39A3E5EE33B2}"/>
              </a:ext>
            </a:extLst>
          </p:cNvPr>
          <p:cNvSpPr/>
          <p:nvPr/>
        </p:nvSpPr>
        <p:spPr bwMode="auto">
          <a:xfrm rot="16200000">
            <a:off x="2083032" y="2412651"/>
            <a:ext cx="360040" cy="3446837"/>
          </a:xfrm>
          <a:prstGeom prst="leftBrace">
            <a:avLst>
              <a:gd name="adj1" fmla="val 8333"/>
              <a:gd name="adj2" fmla="val 5116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2" name="Geschweifte Klammer links 21">
            <a:extLst>
              <a:ext uri="{FF2B5EF4-FFF2-40B4-BE49-F238E27FC236}">
                <a16:creationId xmlns:a16="http://schemas.microsoft.com/office/drawing/2014/main" id="{DB6C3381-1FBF-B269-60CE-26AF51A4881A}"/>
              </a:ext>
            </a:extLst>
          </p:cNvPr>
          <p:cNvSpPr/>
          <p:nvPr/>
        </p:nvSpPr>
        <p:spPr bwMode="auto">
          <a:xfrm rot="16200000">
            <a:off x="5395133" y="3432769"/>
            <a:ext cx="360040" cy="1473741"/>
          </a:xfrm>
          <a:prstGeom prst="leftBrace">
            <a:avLst>
              <a:gd name="adj1" fmla="val 8333"/>
              <a:gd name="adj2" fmla="val 5116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3" name="Textfeld 22">
            <a:extLst>
              <a:ext uri="{FF2B5EF4-FFF2-40B4-BE49-F238E27FC236}">
                <a16:creationId xmlns:a16="http://schemas.microsoft.com/office/drawing/2014/main" id="{EA0F0AB5-111C-509A-AF3A-C6A9B8E08C79}"/>
              </a:ext>
            </a:extLst>
          </p:cNvPr>
          <p:cNvSpPr txBox="1"/>
          <p:nvPr/>
        </p:nvSpPr>
        <p:spPr>
          <a:xfrm>
            <a:off x="1378859" y="4349660"/>
            <a:ext cx="258393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Ökologische Säule</a:t>
            </a:r>
          </a:p>
        </p:txBody>
      </p:sp>
      <p:sp>
        <p:nvSpPr>
          <p:cNvPr id="24" name="Textfeld 23">
            <a:extLst>
              <a:ext uri="{FF2B5EF4-FFF2-40B4-BE49-F238E27FC236}">
                <a16:creationId xmlns:a16="http://schemas.microsoft.com/office/drawing/2014/main" id="{8B02DEB6-F9AE-3D42-CC14-89279FBE1C09}"/>
              </a:ext>
            </a:extLst>
          </p:cNvPr>
          <p:cNvSpPr txBox="1"/>
          <p:nvPr/>
        </p:nvSpPr>
        <p:spPr>
          <a:xfrm>
            <a:off x="4995686" y="4392110"/>
            <a:ext cx="174838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Soziale Säule</a:t>
            </a:r>
          </a:p>
        </p:txBody>
      </p:sp>
      <p:sp>
        <p:nvSpPr>
          <p:cNvPr id="25" name="Textfeld 24">
            <a:extLst>
              <a:ext uri="{FF2B5EF4-FFF2-40B4-BE49-F238E27FC236}">
                <a16:creationId xmlns:a16="http://schemas.microsoft.com/office/drawing/2014/main" id="{F46B313D-22C5-3060-948C-A51CAA15D1DB}"/>
              </a:ext>
            </a:extLst>
          </p:cNvPr>
          <p:cNvSpPr txBox="1"/>
          <p:nvPr/>
        </p:nvSpPr>
        <p:spPr>
          <a:xfrm>
            <a:off x="551384" y="4695355"/>
            <a:ext cx="5866319" cy="276999"/>
          </a:xfrm>
          <a:prstGeom prst="rect">
            <a:avLst/>
          </a:prstGeom>
          <a:solidFill>
            <a:srgbClr val="3B687F"/>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Qualitätsmanagement ISO 9001</a:t>
            </a:r>
          </a:p>
        </p:txBody>
      </p:sp>
      <p:sp>
        <p:nvSpPr>
          <p:cNvPr id="26" name="Textfeld 25">
            <a:extLst>
              <a:ext uri="{FF2B5EF4-FFF2-40B4-BE49-F238E27FC236}">
                <a16:creationId xmlns:a16="http://schemas.microsoft.com/office/drawing/2014/main" id="{C7A3184E-9241-9EBD-2901-1984A9336ED1}"/>
              </a:ext>
            </a:extLst>
          </p:cNvPr>
          <p:cNvSpPr txBox="1"/>
          <p:nvPr/>
        </p:nvSpPr>
        <p:spPr>
          <a:xfrm>
            <a:off x="539633" y="5162372"/>
            <a:ext cx="5866319" cy="276999"/>
          </a:xfrm>
          <a:prstGeom prst="rect">
            <a:avLst/>
          </a:prstGeom>
          <a:solidFill>
            <a:srgbClr val="3B687F"/>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Basis: Managementsystem des Unternehmens</a:t>
            </a:r>
          </a:p>
        </p:txBody>
      </p:sp>
    </p:spTree>
    <p:extLst>
      <p:ext uri="{BB962C8B-B14F-4D97-AF65-F5344CB8AC3E}">
        <p14:creationId xmlns:p14="http://schemas.microsoft.com/office/powerpoint/2010/main" val="3059508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Scope-3: Emissionsarme Beschaffung</a:t>
            </a:r>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Fokus auf emissionsarmen Einkauf</a:t>
            </a:r>
          </a:p>
        </p:txBody>
      </p:sp>
      <p:sp>
        <p:nvSpPr>
          <p:cNvPr id="9" name="Textfeld 8">
            <a:extLst>
              <a:ext uri="{FF2B5EF4-FFF2-40B4-BE49-F238E27FC236}">
                <a16:creationId xmlns:a16="http://schemas.microsoft.com/office/drawing/2014/main" id="{33753494-3888-2D9C-2221-856AAEF44C82}"/>
              </a:ext>
            </a:extLst>
          </p:cNvPr>
          <p:cNvSpPr txBox="1"/>
          <p:nvPr/>
        </p:nvSpPr>
        <p:spPr>
          <a:xfrm>
            <a:off x="767408" y="2497897"/>
            <a:ext cx="3149953" cy="1223412"/>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Bei dem emissionsarmen Einkauf können verschiedene Kriterien eine Rolle spielen: Die Substitution von Materialien oder der Einsatz von Rezyklaten. Gehen Sie auf Ihre Lieferanten zu. </a:t>
            </a:r>
            <a:r>
              <a:rPr lang="de-DE" sz="1050" dirty="0">
                <a:solidFill>
                  <a:srgbClr val="000000"/>
                </a:solidFill>
              </a:rPr>
              <a:t>Das kann zu positiven Überraschungen führen. Das IZU bietet eine Handlungshilfe zum Thema „</a:t>
            </a:r>
            <a:r>
              <a:rPr lang="de-DE" sz="1050" dirty="0">
                <a:hlinkClick r:id="rId3" action="ppaction://hlinksldjump">
                  <a:extLst>
                    <a:ext uri="{A12FA001-AC4F-418D-AE19-62706E023703}">
                      <ahyp:hlinkClr xmlns:ahyp="http://schemas.microsoft.com/office/drawing/2018/hyperlinkcolor" val="tx"/>
                    </a:ext>
                  </a:extLst>
                </a:hlinkClick>
              </a:rPr>
              <a:t>Nachhaltige Lieferkette</a:t>
            </a:r>
            <a:r>
              <a:rPr lang="de-DE" sz="1050" dirty="0">
                <a:solidFill>
                  <a:srgbClr val="000000"/>
                </a:solidFill>
              </a:rPr>
              <a:t>“.</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60" y="4504032"/>
            <a:ext cx="2855002" cy="61555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lang="de-DE" sz="1050" dirty="0">
                <a:solidFill>
                  <a:srgbClr val="000000"/>
                </a:solidFill>
              </a:rPr>
              <a:t>Durch Ihren Einkauf motivieren Sie auch andere, klimafreundlicher zu werden.</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9" y="5335609"/>
            <a:ext cx="2855002" cy="800219"/>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algn="l">
              <a:defRPr/>
            </a:pPr>
            <a:r>
              <a:rPr lang="de-DE" sz="1200" b="1" dirty="0">
                <a:solidFill>
                  <a:srgbClr val="000000"/>
                </a:solidFill>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Der Prozess zur Auswahl von Materialien und Produkten sollte in enger Abstimmung mit der Produktentwicklung passieren.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45615" y="438498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45614" y="521396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7"/>
            <a:ext cx="3534979" cy="4697412"/>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Auswahl regionaler Lieferanten</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40902" y="2493311"/>
            <a:ext cx="3208539" cy="10618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Achten Sie bei der Auswahl von Lieferanten, dass diese, wenn möglich, aus der Region kommen. Die Definition von „regional“ ist abhängig von der Verfügbarkeit und Ihrer Tätigkeit. So sparen Sie neben Kosten auch Emissionen ein, die bei dem Transport der Produkte entstehen. </a:t>
            </a:r>
            <a:endParaRPr lang="de-DE" sz="1050" dirty="0">
              <a:solidFill>
                <a:srgbClr val="000000"/>
              </a:solidFill>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962040" y="4509584"/>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Durch regionale Lieferanten schaffen Sie auch regionale Wertschöpfung.</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2" name="Textfeld 31">
            <a:extLst>
              <a:ext uri="{FF2B5EF4-FFF2-40B4-BE49-F238E27FC236}">
                <a16:creationId xmlns:a16="http://schemas.microsoft.com/office/drawing/2014/main" id="{28FD8966-C0B6-B371-2AFD-C965C04D7E15}"/>
              </a:ext>
            </a:extLst>
          </p:cNvPr>
          <p:cNvSpPr txBox="1"/>
          <p:nvPr/>
        </p:nvSpPr>
        <p:spPr>
          <a:xfrm>
            <a:off x="4950790" y="5338444"/>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Regionale Beschaffung kann gut für das Marketing genutzt werden.</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35673" y="438498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10995" y="521970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443"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Nachhaltiges Büromaterial</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521879" y="2551618"/>
            <a:ext cx="3181528" cy="1061829"/>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Beinahe alle Firmen nutzen Büromaterial – von den Stiften zu Versandmaterialien bis zu EDV-Ausstattung. Auch beim Büromaterial können Sie Emissionen sparen. Achten Sie hier auf Labels, wie z.B. den Blauen Engel. Überblick zu Siegeln erhalten Sie </a:t>
            </a:r>
            <a:r>
              <a:rPr lang="de-DE" sz="1050" dirty="0">
                <a:solidFill>
                  <a:srgbClr val="000000"/>
                </a:solidFill>
              </a:rPr>
              <a:t>auf der Webseite</a:t>
            </a:r>
            <a:r>
              <a:rPr kumimoji="0" lang="de-DE" sz="1050" b="0" i="0" u="none" strike="noStrike" kern="1200" cap="none" spc="0" normalizeH="0" baseline="0" noProof="0" dirty="0">
                <a:ln>
                  <a:noFill/>
                </a:ln>
                <a:effectLst/>
                <a:uLnTx/>
                <a:uFillTx/>
                <a:latin typeface="Arial" charset="0"/>
                <a:ea typeface="ＭＳ Ｐゴシック" charset="-128"/>
                <a:cs typeface="+mn-cs"/>
              </a:rPr>
              <a:t> </a:t>
            </a:r>
            <a:r>
              <a:rPr lang="de-DE" sz="1050" dirty="0"/>
              <a:t>Siegelklarheit.</a:t>
            </a:r>
            <a:endParaRPr lang="de-DE" sz="1050" dirty="0">
              <a:solidFill>
                <a:srgbClr val="000000"/>
              </a:solidFill>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30006" y="4493335"/>
            <a:ext cx="2873401" cy="61555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Mit einem guten Konzept können Sie sogar Preise gewinnen</a:t>
            </a:r>
            <a:r>
              <a:rPr lang="de-DE" sz="1050" dirty="0">
                <a:solidFill>
                  <a:srgbClr val="000000"/>
                </a:solidFill>
              </a:rPr>
              <a:t>.</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9" name="Textfeld 38">
            <a:extLst>
              <a:ext uri="{FF2B5EF4-FFF2-40B4-BE49-F238E27FC236}">
                <a16:creationId xmlns:a16="http://schemas.microsoft.com/office/drawing/2014/main" id="{E79BBAD6-303D-241F-FF79-D30718B5CA33}"/>
              </a:ext>
            </a:extLst>
          </p:cNvPr>
          <p:cNvSpPr txBox="1"/>
          <p:nvPr/>
        </p:nvSpPr>
        <p:spPr>
          <a:xfrm>
            <a:off x="8798447" y="5301290"/>
            <a:ext cx="2904960"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algn="l">
              <a:defRPr/>
            </a:pPr>
            <a:r>
              <a:rPr lang="de-DE" sz="1050" b="1" dirty="0">
                <a:solidFill>
                  <a:srgbClr val="000000"/>
                </a:solidFill>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Duplexdruck und schwarz/weiß-Druck als Standardeinstellungen reduziert zusätzlich Emissionen und Kosten.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01162" y="437532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358652" y="518808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F5FF9174-F661-01D7-8E4B-8FDDF0CE17C5}"/>
              </a:ext>
            </a:extLst>
          </p:cNvPr>
          <p:cNvGrpSpPr/>
          <p:nvPr/>
        </p:nvGrpSpPr>
        <p:grpSpPr>
          <a:xfrm>
            <a:off x="782776" y="3736592"/>
            <a:ext cx="3134585" cy="582884"/>
            <a:chOff x="782776" y="3558175"/>
            <a:chExt cx="3134585" cy="582884"/>
          </a:xfrm>
        </p:grpSpPr>
        <p:sp>
          <p:nvSpPr>
            <p:cNvPr id="15" name="Textfeld 14">
              <a:extLst>
                <a:ext uri="{FF2B5EF4-FFF2-40B4-BE49-F238E27FC236}">
                  <a16:creationId xmlns:a16="http://schemas.microsoft.com/office/drawing/2014/main" id="{06D51CE7-C1BD-CEA1-3CC3-2313E3124E5F}"/>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6</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6" name="Flussdiagramm: Daten 15">
              <a:extLst>
                <a:ext uri="{FF2B5EF4-FFF2-40B4-BE49-F238E27FC236}">
                  <a16:creationId xmlns:a16="http://schemas.microsoft.com/office/drawing/2014/main" id="{551AF001-DEB3-E7B2-743E-EAC4C51AD497}"/>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0FCC25EF-30B5-B1AF-8AE6-3208D76DB542}"/>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9/10</a:t>
              </a:r>
            </a:p>
          </p:txBody>
        </p:sp>
        <p:sp>
          <p:nvSpPr>
            <p:cNvPr id="18" name="Flussdiagramm: Daten 17">
              <a:extLst>
                <a:ext uri="{FF2B5EF4-FFF2-40B4-BE49-F238E27FC236}">
                  <a16:creationId xmlns:a16="http://schemas.microsoft.com/office/drawing/2014/main" id="{18D73B7F-D2D8-FC84-CE02-F4AE34157C0A}"/>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FBFB1307-D45A-B4C3-F867-4DA4F55C8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549993B4-6CCC-6CBE-FB91-E649C36ACD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D244636C-C8EF-7FFD-9309-1CC3E2AC5CB5}"/>
              </a:ext>
            </a:extLst>
          </p:cNvPr>
          <p:cNvGrpSpPr/>
          <p:nvPr/>
        </p:nvGrpSpPr>
        <p:grpSpPr>
          <a:xfrm>
            <a:off x="4622240" y="3724978"/>
            <a:ext cx="3208539" cy="582884"/>
            <a:chOff x="4622240" y="3671813"/>
            <a:chExt cx="3208539" cy="582884"/>
          </a:xfrm>
        </p:grpSpPr>
        <p:sp>
          <p:nvSpPr>
            <p:cNvPr id="22" name="Textfeld 21">
              <a:extLst>
                <a:ext uri="{FF2B5EF4-FFF2-40B4-BE49-F238E27FC236}">
                  <a16:creationId xmlns:a16="http://schemas.microsoft.com/office/drawing/2014/main" id="{C73E3E5A-E93C-1A83-AA1A-468102EC6181}"/>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5/</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3" name="Flussdiagramm: Daten 22">
              <a:extLst>
                <a:ext uri="{FF2B5EF4-FFF2-40B4-BE49-F238E27FC236}">
                  <a16:creationId xmlns:a16="http://schemas.microsoft.com/office/drawing/2014/main" id="{4964D1E5-2506-3AEC-4D6F-0CD74A399D10}"/>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EBA89DFD-4654-77C7-46E8-BBB4FBC82ED0}"/>
                </a:ext>
              </a:extLst>
            </p:cNvPr>
            <p:cNvSpPr txBox="1"/>
            <p:nvPr/>
          </p:nvSpPr>
          <p:spPr>
            <a:xfrm>
              <a:off x="6131377" y="3793032"/>
              <a:ext cx="1699402"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4</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5" name="Flussdiagramm: Daten 24">
              <a:extLst>
                <a:ext uri="{FF2B5EF4-FFF2-40B4-BE49-F238E27FC236}">
                  <a16:creationId xmlns:a16="http://schemas.microsoft.com/office/drawing/2014/main" id="{CCAD790E-A790-E855-BADC-CEEEA7959B21}"/>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D5F2B27F-F539-0FD2-7993-EAB8421DD0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B0776831-2887-B9B1-7D19-F1588C9927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5064" y="3776427"/>
              <a:ext cx="273574" cy="273574"/>
            </a:xfrm>
            <a:prstGeom prst="rect">
              <a:avLst/>
            </a:prstGeom>
          </p:spPr>
        </p:pic>
      </p:grpSp>
      <p:sp>
        <p:nvSpPr>
          <p:cNvPr id="42" name="Textfeld 41">
            <a:extLst>
              <a:ext uri="{FF2B5EF4-FFF2-40B4-BE49-F238E27FC236}">
                <a16:creationId xmlns:a16="http://schemas.microsoft.com/office/drawing/2014/main" id="{AEFDCAE2-BF61-5C13-5F87-1D469AFC296D}"/>
              </a:ext>
            </a:extLst>
          </p:cNvPr>
          <p:cNvSpPr txBox="1"/>
          <p:nvPr/>
        </p:nvSpPr>
        <p:spPr>
          <a:xfrm>
            <a:off x="8823619" y="3837151"/>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3" name="Flussdiagramm: Daten 42">
            <a:extLst>
              <a:ext uri="{FF2B5EF4-FFF2-40B4-BE49-F238E27FC236}">
                <a16:creationId xmlns:a16="http://schemas.microsoft.com/office/drawing/2014/main" id="{91857C97-3642-D634-8B12-172E98F68F79}"/>
              </a:ext>
            </a:extLst>
          </p:cNvPr>
          <p:cNvSpPr/>
          <p:nvPr/>
        </p:nvSpPr>
        <p:spPr bwMode="auto">
          <a:xfrm>
            <a:off x="8537263" y="3715932"/>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98DE7D7B-5A52-EED2-EF91-2E844121CF66}"/>
              </a:ext>
            </a:extLst>
          </p:cNvPr>
          <p:cNvSpPr txBox="1"/>
          <p:nvPr/>
        </p:nvSpPr>
        <p:spPr>
          <a:xfrm>
            <a:off x="10046399" y="3837151"/>
            <a:ext cx="1657007"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5" name="Flussdiagramm: Daten 44">
            <a:extLst>
              <a:ext uri="{FF2B5EF4-FFF2-40B4-BE49-F238E27FC236}">
                <a16:creationId xmlns:a16="http://schemas.microsoft.com/office/drawing/2014/main" id="{180B22D1-8F43-03C3-F5B1-9629CEC1D759}"/>
              </a:ext>
            </a:extLst>
          </p:cNvPr>
          <p:cNvSpPr/>
          <p:nvPr/>
        </p:nvSpPr>
        <p:spPr bwMode="auto">
          <a:xfrm>
            <a:off x="9822590" y="3715932"/>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43737E6E-F74D-F9FA-399F-E6DDFFD55B9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8553181" y="3800075"/>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BC5C9959-E136-D6DA-C8B2-D21EC10058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087" y="3820546"/>
            <a:ext cx="273574" cy="273574"/>
          </a:xfrm>
          <a:prstGeom prst="rect">
            <a:avLst/>
          </a:prstGeom>
        </p:spPr>
      </p:pic>
      <p:sp>
        <p:nvSpPr>
          <p:cNvPr id="3" name="Sprechblase: rechteckig mit abgerundeten Ecken 2">
            <a:extLst>
              <a:ext uri="{FF2B5EF4-FFF2-40B4-BE49-F238E27FC236}">
                <a16:creationId xmlns:a16="http://schemas.microsoft.com/office/drawing/2014/main" id="{758B21A8-1324-2C11-2CD7-49D7B6DE970D}"/>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3"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2959565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Nachhaltiges Büromaterial</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3231654"/>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Produkte machen bei Weitblick die Hälfte der </a:t>
            </a:r>
            <a:r>
              <a:rPr kumimoji="0" lang="de-DE" sz="1200" b="0" i="0" u="none" strike="noStrike" kern="1200" cap="none" spc="0" normalizeH="0" baseline="0" dirty="0">
                <a:ln>
                  <a:noFill/>
                </a:ln>
                <a:solidFill>
                  <a:srgbClr val="000000"/>
                </a:solidFill>
                <a:effectLst/>
                <a:uLnTx/>
                <a:uFillTx/>
                <a:latin typeface="Arial" charset="0"/>
                <a:ea typeface="ＭＳ Ｐゴシック" charset="-128"/>
                <a:cs typeface="+mn-cs"/>
              </a:rPr>
              <a:t>Emissione</a:t>
            </a:r>
            <a:r>
              <a:rPr lang="de-DE" sz="1200" dirty="0">
                <a:solidFill>
                  <a:srgbClr val="000000"/>
                </a:solidFill>
              </a:rPr>
              <a:t>n aus. Ein Teil fällt auf das Büromaterial, wie z.B. Papier, Stifte, Prospekthüllen oder Ordner. Auch die IT Infrastruktur fällt ins Gewicht.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rPr>
              <a:t>Weitblick führt zuerst eine Bedarfsanalyse durch: Was wird wirklich benötigt? Welche (technischen) Anforderungen müssen die Produkte erfüllen? Kann die Nutzung der bereits eingesetzten Materialien bzw. der IT verlängert werden? Was sind energieeffiziente Alternativen?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rPr>
              <a:t>Weitblick informiert sich mit der Webseite </a:t>
            </a:r>
            <a:r>
              <a:rPr lang="de-DE" sz="1200" dirty="0">
                <a:hlinkClick r:id="rId3" action="ppaction://hlinksldjump">
                  <a:extLst>
                    <a:ext uri="{A12FA001-AC4F-418D-AE19-62706E023703}">
                      <ahyp:hlinkClr xmlns:ahyp="http://schemas.microsoft.com/office/drawing/2018/hyperlinkcolor" val="tx"/>
                    </a:ext>
                  </a:extLst>
                </a:hlinkClick>
              </a:rPr>
              <a:t>Siegelklarheit</a:t>
            </a:r>
            <a:r>
              <a:rPr lang="de-DE" sz="1200" dirty="0"/>
              <a:t> der Bundesregierung zu </a:t>
            </a:r>
            <a:r>
              <a:rPr lang="de-DE" sz="1200" dirty="0">
                <a:solidFill>
                  <a:srgbClr val="000000"/>
                </a:solidFill>
              </a:rPr>
              <a:t>verschiedenen Siegeln. Folgende Siegel helfen der Firma bei der Kaufentscheidung:</a:t>
            </a:r>
          </a:p>
          <a:p>
            <a:pPr marL="628650" lvl="1" indent="-171450" algn="l">
              <a:buFont typeface="Arial" panose="020B0604020202020204" pitchFamily="34" charset="0"/>
              <a:buChar char="•"/>
              <a:defRPr/>
            </a:pPr>
            <a:r>
              <a:rPr lang="de-DE" sz="1200" dirty="0">
                <a:solidFill>
                  <a:srgbClr val="000000"/>
                </a:solidFill>
              </a:rPr>
              <a:t>Blauer Engel für Papier, Toilettenpapier und viele weitere Produkte.</a:t>
            </a:r>
          </a:p>
          <a:p>
            <a:pPr marL="628650" lvl="1" indent="-171450" algn="l">
              <a:buFont typeface="Arial" panose="020B0604020202020204" pitchFamily="34" charset="0"/>
              <a:buChar char="•"/>
              <a:defRPr/>
            </a:pPr>
            <a:r>
              <a:rPr lang="de-DE" sz="1200" dirty="0">
                <a:solidFill>
                  <a:srgbClr val="000000"/>
                </a:solidFill>
              </a:rPr>
              <a:t>FSC oder PEFC (Holz aus nachhaltiger Waldwirtschaft).</a:t>
            </a:r>
          </a:p>
          <a:p>
            <a:pPr marL="628650" lvl="1" indent="-171450" algn="l">
              <a:buFont typeface="Arial" panose="020B0604020202020204" pitchFamily="34" charset="0"/>
              <a:buChar char="•"/>
              <a:defRPr/>
            </a:pPr>
            <a:r>
              <a:rPr lang="de-DE" sz="1200" dirty="0">
                <a:solidFill>
                  <a:srgbClr val="000000"/>
                </a:solidFill>
              </a:rPr>
              <a:t>Cradle2Cradle für kreislauffähige Produkte .</a:t>
            </a:r>
          </a:p>
          <a:p>
            <a:pPr marL="628650" lvl="1" indent="-171450" algn="l">
              <a:buFont typeface="Arial" panose="020B0604020202020204" pitchFamily="34" charset="0"/>
              <a:buChar char="•"/>
              <a:defRPr/>
            </a:pPr>
            <a:r>
              <a:rPr lang="de-DE" sz="1200" dirty="0">
                <a:solidFill>
                  <a:srgbClr val="000000"/>
                </a:solidFill>
              </a:rPr>
              <a:t>U.a. den Energy Star für IT-Produkte.</a:t>
            </a:r>
          </a:p>
          <a:p>
            <a:pPr marL="628650" lvl="1" indent="-171450" algn="l">
              <a:buFont typeface="Arial" panose="020B0604020202020204" pitchFamily="34" charset="0"/>
              <a:buChar char="•"/>
              <a:defRPr/>
            </a:pPr>
            <a:r>
              <a:rPr lang="de-DE" sz="1200" dirty="0">
                <a:solidFill>
                  <a:srgbClr val="000000"/>
                </a:solidFill>
              </a:rPr>
              <a:t>Fairtrade Siegel für Kaffee, Tee und Nervennahrung.</a:t>
            </a:r>
            <a:endParaRPr lang="de-DE" sz="1200" dirty="0"/>
          </a:p>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Schöner Nebeneffekt: Durch die Umstellung auf nachhaltiges Büromaterial wird das Thema direkt für die Mitarbeitenden sichtbar.</a:t>
            </a: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67321" y="5204035"/>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5373216"/>
            <a:ext cx="5739038" cy="1200329"/>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defRPr/>
            </a:pPr>
            <a:endParaRPr lang="de-DE" sz="1200" dirty="0"/>
          </a:p>
          <a:p>
            <a:pPr algn="l">
              <a:defRPr/>
            </a:pPr>
            <a:r>
              <a:rPr lang="de-DE" sz="1200" dirty="0"/>
              <a:t>Neben den ökologischen Kriterien sollten die Produkte trotzdem auch dem Qualitätsstandard genügen. Achten Sie deshalb darauf, präzise die technischen Anforderungen zu definieren.</a:t>
            </a:r>
          </a:p>
          <a:p>
            <a:pPr marR="0" lvl="0" algn="l" defTabSz="914400" rtl="0" eaLnBrk="0" fontAlgn="base" latinLnBrk="0" hangingPunct="0">
              <a:lnSpc>
                <a:spcPct val="100000"/>
              </a:lnSpc>
              <a:spcBef>
                <a:spcPct val="0"/>
              </a:spcBef>
              <a:spcAft>
                <a:spcPct val="0"/>
              </a:spcAft>
              <a:buClrTx/>
              <a:buSzTx/>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22" name="Sprechblase: rechteckig mit abgerundeten Ecken 7">
            <a:extLst>
              <a:ext uri="{FF2B5EF4-FFF2-40B4-BE49-F238E27FC236}">
                <a16:creationId xmlns:a16="http://schemas.microsoft.com/office/drawing/2014/main" id="{4CC268F0-D819-6EEF-1252-53B0A9710356}"/>
              </a:ext>
            </a:extLst>
          </p:cNvPr>
          <p:cNvSpPr/>
          <p:nvPr/>
        </p:nvSpPr>
        <p:spPr>
          <a:xfrm>
            <a:off x="9827444" y="5698429"/>
            <a:ext cx="1967584" cy="448508"/>
          </a:xfrm>
          <a:prstGeom prst="wedgeRoundRectCallout">
            <a:avLst>
              <a:gd name="adj1" fmla="val -68691"/>
              <a:gd name="adj2" fmla="val -11744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Scope-3-Emissionen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3825555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1166237218"/>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42</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Textfeld 2">
            <a:extLst>
              <a:ext uri="{FF2B5EF4-FFF2-40B4-BE49-F238E27FC236}">
                <a16:creationId xmlns:a16="http://schemas.microsoft.com/office/drawing/2014/main" id="{0662ACA9-947A-E3A8-A51C-957DB25B493E}"/>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Tree>
    <p:extLst>
      <p:ext uri="{BB962C8B-B14F-4D97-AF65-F5344CB8AC3E}">
        <p14:creationId xmlns:p14="http://schemas.microsoft.com/office/powerpoint/2010/main" val="132009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Scope-3: Abfallvermeidung und Kreislaufwirtschaft</a:t>
            </a:r>
          </a:p>
        </p:txBody>
      </p:sp>
      <p:sp>
        <p:nvSpPr>
          <p:cNvPr id="6" name="Inhaltsplatzhalter 5">
            <a:extLst>
              <a:ext uri="{FF2B5EF4-FFF2-40B4-BE49-F238E27FC236}">
                <a16:creationId xmlns:a16="http://schemas.microsoft.com/office/drawing/2014/main" id="{08BC7414-2B2C-6CB4-39F7-7C0C1747BDF1}"/>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Trennung von Abfallarten</a:t>
            </a:r>
          </a:p>
        </p:txBody>
      </p:sp>
      <p:sp>
        <p:nvSpPr>
          <p:cNvPr id="9" name="Textfeld 8">
            <a:extLst>
              <a:ext uri="{FF2B5EF4-FFF2-40B4-BE49-F238E27FC236}">
                <a16:creationId xmlns:a16="http://schemas.microsoft.com/office/drawing/2014/main" id="{33753494-3888-2D9C-2221-856AAEF44C82}"/>
              </a:ext>
            </a:extLst>
          </p:cNvPr>
          <p:cNvSpPr txBox="1"/>
          <p:nvPr/>
        </p:nvSpPr>
        <p:spPr>
          <a:xfrm>
            <a:off x="740595" y="2474949"/>
            <a:ext cx="3176766" cy="1223412"/>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Das Trennen von Abfall</a:t>
            </a:r>
            <a:r>
              <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rPr>
              <a:t>arten</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nach Wertstoffen ist gesetzlich </a:t>
            </a:r>
            <a:r>
              <a:rPr lang="de-DE" sz="1050" dirty="0">
                <a:solidFill>
                  <a:srgbClr val="000000"/>
                </a:solidFill>
              </a:rPr>
              <a:t>geregelt. Dennoch können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viele Unternehmen durch die Verbesserung der Trennqualität und Verwertung Geld und Emissionen sparen. </a:t>
            </a:r>
            <a:r>
              <a:rPr lang="de-DE" sz="1050" dirty="0">
                <a:solidFill>
                  <a:srgbClr val="000000"/>
                </a:solidFill>
              </a:rPr>
              <a:t>E</a:t>
            </a:r>
            <a:r>
              <a:rPr kumimoji="0" lang="de-DE" sz="1050" b="0" i="0" u="none" strike="noStrike" kern="1200" cap="none" spc="0" normalizeH="0" baseline="0" noProof="0" dirty="0" err="1">
                <a:ln>
                  <a:noFill/>
                </a:ln>
                <a:solidFill>
                  <a:srgbClr val="000000"/>
                </a:solidFill>
                <a:effectLst/>
                <a:uLnTx/>
                <a:uFillTx/>
                <a:latin typeface="Arial" charset="0"/>
                <a:ea typeface="ＭＳ Ｐゴシック" charset="-128"/>
                <a:cs typeface="+mn-cs"/>
              </a:rPr>
              <a:t>ine</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Ausstattung mit </a:t>
            </a:r>
            <a:r>
              <a:rPr kumimoji="0" lang="de-DE" sz="1050" b="0" i="0" u="none" strike="noStrike" kern="1200" cap="none" spc="0" normalizeH="0" baseline="0" noProof="0" dirty="0" err="1">
                <a:ln>
                  <a:noFill/>
                </a:ln>
                <a:solidFill>
                  <a:srgbClr val="000000"/>
                </a:solidFill>
                <a:effectLst/>
                <a:uLnTx/>
                <a:uFillTx/>
                <a:latin typeface="Arial" charset="0"/>
                <a:ea typeface="ＭＳ Ｐゴシック" charset="-128"/>
                <a:cs typeface="+mn-cs"/>
              </a:rPr>
              <a:t>geeig-neten</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Sammelbehältnissen</a:t>
            </a:r>
            <a:r>
              <a:rPr kumimoji="0" lang="de-DE" sz="1050" b="0" i="0" u="none" strike="noStrike" kern="1200" cap="none" spc="0" normalizeH="0" noProof="0" dirty="0">
                <a:ln>
                  <a:noFill/>
                </a:ln>
                <a:solidFill>
                  <a:srgbClr val="000000"/>
                </a:solidFill>
                <a:effectLst/>
                <a:uLnTx/>
                <a:uFillTx/>
                <a:latin typeface="Arial" charset="0"/>
                <a:ea typeface="ＭＳ Ｐゴシック" charset="-128"/>
                <a:cs typeface="+mn-cs"/>
              </a:rPr>
              <a:t> und</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Farbleitsystemen mit Erläuterungen kann Fehlwürfe reduzieren. </a:t>
            </a:r>
            <a:endParaRPr lang="de-DE" sz="1050" dirty="0">
              <a:solidFill>
                <a:srgbClr val="000000"/>
              </a:solidFill>
              <a:highlight>
                <a:srgbClr val="FFFF00"/>
              </a:highlight>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86912" y="4595381"/>
            <a:ext cx="2830449" cy="761747"/>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lvl="0" algn="l">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Korrekte Trennung spart auch Kosten ein, </a:t>
            </a:r>
            <a:r>
              <a:rPr kumimoji="0" lang="de-DE" sz="1050" b="0" i="0" u="none" strike="noStrike" kern="1200" cap="none" spc="0" normalizeH="0" baseline="0" noProof="0" dirty="0" err="1">
                <a:ln>
                  <a:noFill/>
                </a:ln>
                <a:solidFill>
                  <a:srgbClr val="000000"/>
                </a:solidFill>
                <a:effectLst/>
                <a:uLnTx/>
                <a:uFillTx/>
                <a:latin typeface="Arial" charset="0"/>
                <a:ea typeface="ＭＳ Ｐゴシック" charset="-128"/>
                <a:cs typeface="+mn-cs"/>
              </a:rPr>
              <a:t>z.B</a:t>
            </a:r>
            <a:r>
              <a:rPr lang="de-DE" sz="1050" dirty="0">
                <a:solidFill>
                  <a:srgbClr val="000000"/>
                </a:solidFill>
              </a:rPr>
              <a:t>. Entsorgungskosten für weniger gewerblichen Siedlungsabfall..</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8" y="5458124"/>
            <a:ext cx="2855003"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Kombinieren Sie die Maßnahme mit einer Mitarbeitenden-Schulung.</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64636" y="446153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55598" y="532782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Einführung von Rücknahmesystemen</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28595" y="2483154"/>
            <a:ext cx="3202184" cy="1384995"/>
          </a:xfrm>
          <a:prstGeom prst="rect">
            <a:avLst/>
          </a:prstGeom>
          <a:noFill/>
        </p:spPr>
        <p:txBody>
          <a:bodyPr wrap="square" rtlCol="0">
            <a:spAutoFit/>
          </a:bodyPr>
          <a:lstStyle/>
          <a:p>
            <a:pPr lvl="0"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Bei elektronischen Geräten und recycelbaren Materialien kann die Einführung </a:t>
            </a:r>
            <a:r>
              <a:rPr lang="de-DE" sz="1050" dirty="0">
                <a:solidFill>
                  <a:srgbClr val="000000"/>
                </a:solidFill>
              </a:rPr>
              <a:t>eines hersteller-eigenen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Rücknahmesystems sinnvoll sein. </a:t>
            </a:r>
            <a:r>
              <a:rPr lang="de-DE" sz="1050" dirty="0">
                <a:solidFill>
                  <a:srgbClr val="000000"/>
                </a:solidFill>
              </a:rPr>
              <a:t>So können Sie Materialien aufbereiten und die Verwertung der Bestandteile sicherstellen. Bitte hierbei die Vorgaben z.B. nach </a:t>
            </a:r>
            <a:r>
              <a:rPr lang="de-DE" sz="1050" dirty="0" err="1">
                <a:solidFill>
                  <a:srgbClr val="000000"/>
                </a:solidFill>
              </a:rPr>
              <a:t>ElektroG</a:t>
            </a:r>
            <a:r>
              <a:rPr lang="de-DE" sz="1050" dirty="0">
                <a:solidFill>
                  <a:srgbClr val="000000"/>
                </a:solidFill>
              </a:rPr>
              <a:t> und z.B.§§25 und 26 </a:t>
            </a:r>
            <a:r>
              <a:rPr lang="de-DE" sz="1050" dirty="0" err="1">
                <a:solidFill>
                  <a:srgbClr val="000000"/>
                </a:solidFill>
              </a:rPr>
              <a:t>KrWG</a:t>
            </a:r>
            <a:r>
              <a:rPr lang="de-DE" sz="1050" dirty="0">
                <a:solidFill>
                  <a:srgbClr val="000000"/>
                </a:solidFill>
              </a:rPr>
              <a:t> berücksichtigen!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957379" y="4605434"/>
            <a:ext cx="2873401" cy="61555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Ein Rücknahmesystem kann die Kundenbindung erhöhen.</a:t>
            </a: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8" y="5459129"/>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Bieten Sie den Kunden einen Anreiz zur Rücknahme, wie beispielsweise einen Rabatt für den nächsten Einkauf.</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17584" y="4486881"/>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37432" y="533954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443"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Produktentwicklung mit Kreislaufgedanken</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535281" y="2473804"/>
            <a:ext cx="3240020" cy="122341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de-DE" sz="1050" dirty="0">
                <a:solidFill>
                  <a:srgbClr val="000000"/>
                </a:solidFill>
              </a:rPr>
              <a:t>Denken Sie bei der Produktentwicklung Kreisläufe mit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und nutzen Sie so produktionsspezifische Abfälle. Neben dem Design des Produktes (recycelbare Materialien, möglichst wenig Gewicht) spielt vor allem die Modularität eine Rolle. Dann kann das Produkt wiederverwendet, repariert und recycelt werden. </a:t>
            </a:r>
            <a:endParaRPr lang="de-DE" sz="1050" dirty="0">
              <a:solidFill>
                <a:srgbClr val="000000"/>
              </a:solidFill>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30005" y="4609626"/>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lang="de-DE" sz="1050" dirty="0">
                <a:solidFill>
                  <a:srgbClr val="000000"/>
                </a:solidFill>
              </a:rPr>
              <a:t>Durch die Orientierung am Kreislaufgedanken können Sie Innovationen vorantreiben.</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9" name="Textfeld 38">
            <a:extLst>
              <a:ext uri="{FF2B5EF4-FFF2-40B4-BE49-F238E27FC236}">
                <a16:creationId xmlns:a16="http://schemas.microsoft.com/office/drawing/2014/main" id="{E79BBAD6-303D-241F-FF79-D30718B5CA33}"/>
              </a:ext>
            </a:extLst>
          </p:cNvPr>
          <p:cNvSpPr txBox="1"/>
          <p:nvPr/>
        </p:nvSpPr>
        <p:spPr>
          <a:xfrm>
            <a:off x="8823619" y="5495475"/>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Binden Sie Mitarbeitende in die verschiedenen Prozessschritte ein, um Hebel zu identifizieren.</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14590" y="448993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395780" y="5368658"/>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B6A81FB5-7736-B666-9FB8-1212F0909770}"/>
              </a:ext>
            </a:extLst>
          </p:cNvPr>
          <p:cNvGrpSpPr/>
          <p:nvPr/>
        </p:nvGrpSpPr>
        <p:grpSpPr>
          <a:xfrm>
            <a:off x="782776" y="3741103"/>
            <a:ext cx="3134585" cy="582884"/>
            <a:chOff x="782776" y="3558175"/>
            <a:chExt cx="3134585" cy="582884"/>
          </a:xfrm>
        </p:grpSpPr>
        <p:sp>
          <p:nvSpPr>
            <p:cNvPr id="15" name="Textfeld 14">
              <a:extLst>
                <a:ext uri="{FF2B5EF4-FFF2-40B4-BE49-F238E27FC236}">
                  <a16:creationId xmlns:a16="http://schemas.microsoft.com/office/drawing/2014/main" id="{303E9AF1-539A-46A9-3E54-C5B35CF24A3D}"/>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2/10</a:t>
              </a:r>
            </a:p>
          </p:txBody>
        </p:sp>
        <p:sp>
          <p:nvSpPr>
            <p:cNvPr id="16" name="Flussdiagramm: Daten 15">
              <a:extLst>
                <a:ext uri="{FF2B5EF4-FFF2-40B4-BE49-F238E27FC236}">
                  <a16:creationId xmlns:a16="http://schemas.microsoft.com/office/drawing/2014/main" id="{A19BA0C4-CDE6-6AE7-CE23-FE8DF050518B}"/>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2C0B7D88-2935-6E88-B8F7-842EE31EF9CF}"/>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5</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8" name="Flussdiagramm: Daten 17">
              <a:extLst>
                <a:ext uri="{FF2B5EF4-FFF2-40B4-BE49-F238E27FC236}">
                  <a16:creationId xmlns:a16="http://schemas.microsoft.com/office/drawing/2014/main" id="{12BC5490-C5D0-2C46-F6B9-35D6710197D8}"/>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A25A49B3-CBE1-5BCE-650F-F07B43D7D1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7D3CF339-A3AD-52E4-99F1-57428A1531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BB9DCB7C-B1A4-BE53-5093-47FD754E805B}"/>
              </a:ext>
            </a:extLst>
          </p:cNvPr>
          <p:cNvGrpSpPr/>
          <p:nvPr/>
        </p:nvGrpSpPr>
        <p:grpSpPr>
          <a:xfrm>
            <a:off x="4622240" y="3735608"/>
            <a:ext cx="3208539" cy="582884"/>
            <a:chOff x="4622240" y="3671813"/>
            <a:chExt cx="3208539" cy="582884"/>
          </a:xfrm>
        </p:grpSpPr>
        <p:sp>
          <p:nvSpPr>
            <p:cNvPr id="22" name="Textfeld 21">
              <a:extLst>
                <a:ext uri="{FF2B5EF4-FFF2-40B4-BE49-F238E27FC236}">
                  <a16:creationId xmlns:a16="http://schemas.microsoft.com/office/drawing/2014/main" id="{E6FB956D-49A3-4830-F215-DF1AB7CCDEFB}"/>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4</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3" name="Flussdiagramm: Daten 22">
              <a:extLst>
                <a:ext uri="{FF2B5EF4-FFF2-40B4-BE49-F238E27FC236}">
                  <a16:creationId xmlns:a16="http://schemas.microsoft.com/office/drawing/2014/main" id="{5B0C45D3-FDE7-F101-580D-800CB18DAEF7}"/>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008BDC9E-5086-6CE4-1F1F-EDC893602F04}"/>
                </a:ext>
              </a:extLst>
            </p:cNvPr>
            <p:cNvSpPr txBox="1"/>
            <p:nvPr/>
          </p:nvSpPr>
          <p:spPr>
            <a:xfrm>
              <a:off x="6131377" y="3793032"/>
              <a:ext cx="1699402"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4</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5" name="Flussdiagramm: Daten 24">
              <a:extLst>
                <a:ext uri="{FF2B5EF4-FFF2-40B4-BE49-F238E27FC236}">
                  <a16:creationId xmlns:a16="http://schemas.microsoft.com/office/drawing/2014/main" id="{1833D886-D587-54DA-C318-EEA60B88BE12}"/>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9E77DBB9-4B1C-24BA-0891-464C700206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4E65F5F0-FC04-F819-586B-3BC7D787A4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5064" y="3776427"/>
              <a:ext cx="273574" cy="273574"/>
            </a:xfrm>
            <a:prstGeom prst="rect">
              <a:avLst/>
            </a:prstGeom>
          </p:spPr>
        </p:pic>
      </p:grpSp>
      <p:sp>
        <p:nvSpPr>
          <p:cNvPr id="42" name="Textfeld 41">
            <a:extLst>
              <a:ext uri="{FF2B5EF4-FFF2-40B4-BE49-F238E27FC236}">
                <a16:creationId xmlns:a16="http://schemas.microsoft.com/office/drawing/2014/main" id="{D3291077-1B1D-2DD2-F03E-6F2699DA35CE}"/>
              </a:ext>
            </a:extLst>
          </p:cNvPr>
          <p:cNvSpPr txBox="1"/>
          <p:nvPr/>
        </p:nvSpPr>
        <p:spPr>
          <a:xfrm>
            <a:off x="8823619" y="3851768"/>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6</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43" name="Flussdiagramm: Daten 42">
            <a:extLst>
              <a:ext uri="{FF2B5EF4-FFF2-40B4-BE49-F238E27FC236}">
                <a16:creationId xmlns:a16="http://schemas.microsoft.com/office/drawing/2014/main" id="{0CB3FF84-91F3-B141-2074-5913023AC9C4}"/>
              </a:ext>
            </a:extLst>
          </p:cNvPr>
          <p:cNvSpPr/>
          <p:nvPr/>
        </p:nvSpPr>
        <p:spPr bwMode="auto">
          <a:xfrm>
            <a:off x="8537263" y="3730549"/>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2E0B6906-BEAE-023D-0EBE-51052A320588}"/>
              </a:ext>
            </a:extLst>
          </p:cNvPr>
          <p:cNvSpPr txBox="1"/>
          <p:nvPr/>
        </p:nvSpPr>
        <p:spPr>
          <a:xfrm>
            <a:off x="10046400" y="3851768"/>
            <a:ext cx="165700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6</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45" name="Flussdiagramm: Daten 44">
            <a:extLst>
              <a:ext uri="{FF2B5EF4-FFF2-40B4-BE49-F238E27FC236}">
                <a16:creationId xmlns:a16="http://schemas.microsoft.com/office/drawing/2014/main" id="{BAE9D79A-E804-8F73-D757-247C3849056D}"/>
              </a:ext>
            </a:extLst>
          </p:cNvPr>
          <p:cNvSpPr/>
          <p:nvPr/>
        </p:nvSpPr>
        <p:spPr bwMode="auto">
          <a:xfrm>
            <a:off x="9822590" y="3730549"/>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F20EE248-8DCB-A90C-A52A-8F3D93F0C1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553181" y="3814692"/>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2E62D397-0E82-9BE4-603F-9F71BAE8BC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0087" y="3835163"/>
            <a:ext cx="273574" cy="273574"/>
          </a:xfrm>
          <a:prstGeom prst="rect">
            <a:avLst/>
          </a:prstGeom>
        </p:spPr>
      </p:pic>
      <p:sp>
        <p:nvSpPr>
          <p:cNvPr id="3" name="Sprechblase: rechteckig mit abgerundeten Ecken 2">
            <a:extLst>
              <a:ext uri="{FF2B5EF4-FFF2-40B4-BE49-F238E27FC236}">
                <a16:creationId xmlns:a16="http://schemas.microsoft.com/office/drawing/2014/main" id="{3EDE0B69-0FDC-CB74-E4C0-D78E20641294}"/>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6"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365056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Produktenwicklung und Kreislauf</a:t>
            </a:r>
            <a:endParaRPr lang="de-DE" dirty="0">
              <a:highlight>
                <a:srgbClr val="FFFF00"/>
              </a:highlight>
            </a:endParaRP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11297288"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461665"/>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 </a:t>
            </a:r>
            <a:endParaRPr lang="de-DE" sz="12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de-DE" sz="1200" dirty="0">
              <a:solidFill>
                <a:srgbClr val="000000"/>
              </a:solidFill>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69598" y="5234301"/>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58797" y="5589240"/>
            <a:ext cx="5739038" cy="830997"/>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lnSpc>
                <a:spcPct val="100000"/>
              </a:lnSpc>
              <a:spcBef>
                <a:spcPct val="0"/>
              </a:spcBef>
              <a:buClrTx/>
            </a:pPr>
            <a:r>
              <a:rPr lang="de-DE" altLang="en-US" sz="1200" dirty="0">
                <a:solidFill>
                  <a:srgbClr val="000000"/>
                </a:solidFill>
              </a:rPr>
              <a:t>Die Produktentwicklung sollte beteiligungsorientiert gestaltet werden, zum Beispiel der Einkauf: Sind Materialien überhaupt verfügbar? Sind Mehrkosten zu erwarten und ist der Kunde bereit diese mitzutragen?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 name="Rechteck: abgerundete Ecken 1">
            <a:extLst>
              <a:ext uri="{FF2B5EF4-FFF2-40B4-BE49-F238E27FC236}">
                <a16:creationId xmlns:a16="http://schemas.microsoft.com/office/drawing/2014/main" id="{DB66B218-6E6A-183B-90F2-8242C6D0D262}"/>
              </a:ext>
            </a:extLst>
          </p:cNvPr>
          <p:cNvSpPr/>
          <p:nvPr/>
        </p:nvSpPr>
        <p:spPr bwMode="auto">
          <a:xfrm>
            <a:off x="547994" y="2060848"/>
            <a:ext cx="4456935" cy="500062"/>
          </a:xfrm>
          <a:prstGeom prst="roundRect">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Produkt einsparen oder klüger nutzen &amp; herstellen</a:t>
            </a:r>
          </a:p>
        </p:txBody>
      </p:sp>
      <p:sp>
        <p:nvSpPr>
          <p:cNvPr id="13" name="Rechteck: abgerundete Ecken 12">
            <a:extLst>
              <a:ext uri="{FF2B5EF4-FFF2-40B4-BE49-F238E27FC236}">
                <a16:creationId xmlns:a16="http://schemas.microsoft.com/office/drawing/2014/main" id="{8DFD89EF-9961-C06C-685D-8D7811874BE9}"/>
              </a:ext>
            </a:extLst>
          </p:cNvPr>
          <p:cNvSpPr/>
          <p:nvPr/>
        </p:nvSpPr>
        <p:spPr bwMode="auto">
          <a:xfrm>
            <a:off x="5077065" y="2060848"/>
            <a:ext cx="4456934" cy="500062"/>
          </a:xfrm>
          <a:prstGeom prst="round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Lebensdauer von Produkten oder Teilen erhöhen</a:t>
            </a:r>
          </a:p>
        </p:txBody>
      </p:sp>
      <p:sp>
        <p:nvSpPr>
          <p:cNvPr id="14" name="Rechteck: abgerundete Ecken 13">
            <a:extLst>
              <a:ext uri="{FF2B5EF4-FFF2-40B4-BE49-F238E27FC236}">
                <a16:creationId xmlns:a16="http://schemas.microsoft.com/office/drawing/2014/main" id="{88271ABB-9992-FF54-6716-5D2624DA84DD}"/>
              </a:ext>
            </a:extLst>
          </p:cNvPr>
          <p:cNvSpPr/>
          <p:nvPr/>
        </p:nvSpPr>
        <p:spPr bwMode="auto">
          <a:xfrm>
            <a:off x="9606134" y="2063656"/>
            <a:ext cx="2242537" cy="500062"/>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Materialien recyceln</a:t>
            </a:r>
          </a:p>
        </p:txBody>
      </p:sp>
      <p:sp>
        <p:nvSpPr>
          <p:cNvPr id="60" name="Rechteck: abgerundete Ecken 59">
            <a:extLst>
              <a:ext uri="{FF2B5EF4-FFF2-40B4-BE49-F238E27FC236}">
                <a16:creationId xmlns:a16="http://schemas.microsoft.com/office/drawing/2014/main" id="{AD243B3E-1780-7FB4-F11C-46EFC3B91ED8}"/>
              </a:ext>
            </a:extLst>
          </p:cNvPr>
          <p:cNvSpPr/>
          <p:nvPr/>
        </p:nvSpPr>
        <p:spPr bwMode="auto">
          <a:xfrm>
            <a:off x="547994" y="2589526"/>
            <a:ext cx="1080120" cy="645264"/>
          </a:xfrm>
          <a:prstGeom prst="roundRect">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R0</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Refuse</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61" name="Rechteck: abgerundete Ecken 60">
            <a:extLst>
              <a:ext uri="{FF2B5EF4-FFF2-40B4-BE49-F238E27FC236}">
                <a16:creationId xmlns:a16="http://schemas.microsoft.com/office/drawing/2014/main" id="{9A2B4C26-B83F-4029-273C-6AFD57FA115A}"/>
              </a:ext>
            </a:extLst>
          </p:cNvPr>
          <p:cNvSpPr/>
          <p:nvPr/>
        </p:nvSpPr>
        <p:spPr bwMode="auto">
          <a:xfrm>
            <a:off x="1667794" y="2589526"/>
            <a:ext cx="1080120" cy="645264"/>
          </a:xfrm>
          <a:prstGeom prst="roundRect">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R1</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Rethink</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62" name="Rechteck: abgerundete Ecken 61">
            <a:extLst>
              <a:ext uri="{FF2B5EF4-FFF2-40B4-BE49-F238E27FC236}">
                <a16:creationId xmlns:a16="http://schemas.microsoft.com/office/drawing/2014/main" id="{A8D21FCF-94A4-29D7-D067-A52C644CD9C3}"/>
              </a:ext>
            </a:extLst>
          </p:cNvPr>
          <p:cNvSpPr/>
          <p:nvPr/>
        </p:nvSpPr>
        <p:spPr bwMode="auto">
          <a:xfrm>
            <a:off x="2796228" y="2596995"/>
            <a:ext cx="1080120" cy="645264"/>
          </a:xfrm>
          <a:prstGeom prst="roundRect">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R2</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Reduce</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63" name="Rechteck: abgerundete Ecken 62">
            <a:extLst>
              <a:ext uri="{FF2B5EF4-FFF2-40B4-BE49-F238E27FC236}">
                <a16:creationId xmlns:a16="http://schemas.microsoft.com/office/drawing/2014/main" id="{3FDC5CC4-6DEE-36E7-E74A-730BCC6690E0}"/>
              </a:ext>
            </a:extLst>
          </p:cNvPr>
          <p:cNvSpPr/>
          <p:nvPr/>
        </p:nvSpPr>
        <p:spPr bwMode="auto">
          <a:xfrm>
            <a:off x="3924809" y="2596995"/>
            <a:ext cx="1080120" cy="645264"/>
          </a:xfrm>
          <a:prstGeom prst="roundRect">
            <a:avLst/>
          </a:pr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R3</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Reuse</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69" name="Rechteck: abgerundete Ecken 68">
            <a:extLst>
              <a:ext uri="{FF2B5EF4-FFF2-40B4-BE49-F238E27FC236}">
                <a16:creationId xmlns:a16="http://schemas.microsoft.com/office/drawing/2014/main" id="{99AE4AEC-ECD9-2B61-50D7-850359BEA201}"/>
              </a:ext>
            </a:extLst>
          </p:cNvPr>
          <p:cNvSpPr/>
          <p:nvPr/>
        </p:nvSpPr>
        <p:spPr bwMode="auto">
          <a:xfrm>
            <a:off x="5077065" y="2584420"/>
            <a:ext cx="1080120" cy="645264"/>
          </a:xfrm>
          <a:prstGeom prst="round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R4</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Repair</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70" name="Rechteck: abgerundete Ecken 69">
            <a:extLst>
              <a:ext uri="{FF2B5EF4-FFF2-40B4-BE49-F238E27FC236}">
                <a16:creationId xmlns:a16="http://schemas.microsoft.com/office/drawing/2014/main" id="{BF2BDA44-3116-0771-3392-EAC968438947}"/>
              </a:ext>
            </a:extLst>
          </p:cNvPr>
          <p:cNvSpPr/>
          <p:nvPr/>
        </p:nvSpPr>
        <p:spPr bwMode="auto">
          <a:xfrm>
            <a:off x="6196865" y="2584420"/>
            <a:ext cx="1080120" cy="645264"/>
          </a:xfrm>
          <a:prstGeom prst="round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R5</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Refurbish</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71" name="Rechteck: abgerundete Ecken 70">
            <a:extLst>
              <a:ext uri="{FF2B5EF4-FFF2-40B4-BE49-F238E27FC236}">
                <a16:creationId xmlns:a16="http://schemas.microsoft.com/office/drawing/2014/main" id="{3AD73400-C54D-1D6D-17D8-4E5D29C9584C}"/>
              </a:ext>
            </a:extLst>
          </p:cNvPr>
          <p:cNvSpPr/>
          <p:nvPr/>
        </p:nvSpPr>
        <p:spPr bwMode="auto">
          <a:xfrm>
            <a:off x="7325299" y="2594683"/>
            <a:ext cx="1080120" cy="615251"/>
          </a:xfrm>
          <a:prstGeom prst="round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R6</a:t>
            </a:r>
          </a:p>
          <a:p>
            <a:pPr marL="0" marR="0" indent="0" algn="l" defTabSz="914400" rtl="0" eaLnBrk="0" fontAlgn="base" latinLnBrk="0" hangingPunct="0">
              <a:lnSpc>
                <a:spcPct val="100000"/>
              </a:lnSpc>
              <a:spcBef>
                <a:spcPct val="0"/>
              </a:spcBef>
              <a:spcAft>
                <a:spcPct val="0"/>
              </a:spcAft>
              <a:buClrTx/>
              <a:buSzTx/>
              <a:buFontTx/>
              <a:buNone/>
              <a:tabLst/>
            </a:pPr>
            <a:r>
              <a:rPr lang="de-DE" sz="1200" dirty="0"/>
              <a:t>Remanu-facture</a:t>
            </a:r>
            <a:endParaRPr kumimoji="0" lang="de-DE" sz="1200" b="0" i="0" u="none" strike="noStrike" cap="none" normalizeH="0" baseline="0" dirty="0">
              <a:ln>
                <a:noFill/>
              </a:ln>
              <a:solidFill>
                <a:schemeClr val="tx1"/>
              </a:solidFill>
              <a:effectLst/>
              <a:latin typeface="Arial" charset="0"/>
              <a:ea typeface="ＭＳ Ｐゴシック" charset="-128"/>
            </a:endParaRPr>
          </a:p>
        </p:txBody>
      </p:sp>
      <p:sp>
        <p:nvSpPr>
          <p:cNvPr id="72" name="Rechteck: abgerundete Ecken 71">
            <a:extLst>
              <a:ext uri="{FF2B5EF4-FFF2-40B4-BE49-F238E27FC236}">
                <a16:creationId xmlns:a16="http://schemas.microsoft.com/office/drawing/2014/main" id="{6C52DA2D-EC0D-C8C0-C057-BFFCEB895E6B}"/>
              </a:ext>
            </a:extLst>
          </p:cNvPr>
          <p:cNvSpPr/>
          <p:nvPr/>
        </p:nvSpPr>
        <p:spPr bwMode="auto">
          <a:xfrm>
            <a:off x="8453880" y="2591889"/>
            <a:ext cx="1080120" cy="645264"/>
          </a:xfrm>
          <a:prstGeom prst="round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R7</a:t>
            </a:r>
          </a:p>
          <a:p>
            <a:pPr marL="0" marR="0" indent="0" algn="l" defTabSz="914400" rtl="0" eaLnBrk="0" fontAlgn="base" latinLnBrk="0" hangingPunct="0">
              <a:lnSpc>
                <a:spcPct val="100000"/>
              </a:lnSpc>
              <a:spcBef>
                <a:spcPct val="0"/>
              </a:spcBef>
              <a:spcAft>
                <a:spcPct val="0"/>
              </a:spcAft>
              <a:buClrTx/>
              <a:buSzTx/>
              <a:buFontTx/>
              <a:buNone/>
              <a:tabLst/>
            </a:pPr>
            <a:r>
              <a:rPr lang="de-DE" sz="1300" dirty="0"/>
              <a:t>Repurpose</a:t>
            </a:r>
            <a:endParaRPr kumimoji="0" lang="de-DE" sz="1300" b="0" i="0" u="none" strike="noStrike" cap="none" normalizeH="0" baseline="0" dirty="0">
              <a:ln>
                <a:noFill/>
              </a:ln>
              <a:solidFill>
                <a:schemeClr val="tx1"/>
              </a:solidFill>
              <a:effectLst/>
              <a:latin typeface="Arial" charset="0"/>
              <a:ea typeface="ＭＳ Ｐゴシック" charset="-128"/>
            </a:endParaRPr>
          </a:p>
        </p:txBody>
      </p:sp>
      <p:sp>
        <p:nvSpPr>
          <p:cNvPr id="73" name="Rechteck: abgerundete Ecken 72">
            <a:extLst>
              <a:ext uri="{FF2B5EF4-FFF2-40B4-BE49-F238E27FC236}">
                <a16:creationId xmlns:a16="http://schemas.microsoft.com/office/drawing/2014/main" id="{482BF034-3841-0447-E807-6BE74B64DBB9}"/>
              </a:ext>
            </a:extLst>
          </p:cNvPr>
          <p:cNvSpPr/>
          <p:nvPr/>
        </p:nvSpPr>
        <p:spPr bwMode="auto">
          <a:xfrm>
            <a:off x="9606136" y="2615661"/>
            <a:ext cx="1080120" cy="6452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R8</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a:t>Recycle</a:t>
            </a:r>
            <a:endParaRPr kumimoji="0" lang="de-DE" sz="1400" b="0" i="0" u="none" strike="noStrike" cap="none" normalizeH="0" baseline="0" dirty="0">
              <a:ln>
                <a:noFill/>
              </a:ln>
              <a:solidFill>
                <a:schemeClr val="tx1"/>
              </a:solidFill>
              <a:effectLst/>
              <a:latin typeface="Arial" charset="0"/>
              <a:ea typeface="ＭＳ Ｐゴシック" charset="-128"/>
            </a:endParaRPr>
          </a:p>
        </p:txBody>
      </p:sp>
      <p:sp>
        <p:nvSpPr>
          <p:cNvPr id="74" name="Rechteck: abgerundete Ecken 73">
            <a:extLst>
              <a:ext uri="{FF2B5EF4-FFF2-40B4-BE49-F238E27FC236}">
                <a16:creationId xmlns:a16="http://schemas.microsoft.com/office/drawing/2014/main" id="{8EDC0DCE-1FA4-2926-CA86-F9B1ACEA394E}"/>
              </a:ext>
            </a:extLst>
          </p:cNvPr>
          <p:cNvSpPr/>
          <p:nvPr/>
        </p:nvSpPr>
        <p:spPr bwMode="auto">
          <a:xfrm>
            <a:off x="10768552" y="2612553"/>
            <a:ext cx="1080119" cy="6452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R9</a:t>
            </a: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Recover</a:t>
            </a:r>
          </a:p>
        </p:txBody>
      </p:sp>
      <p:sp>
        <p:nvSpPr>
          <p:cNvPr id="75" name="Textfeld 74">
            <a:extLst>
              <a:ext uri="{FF2B5EF4-FFF2-40B4-BE49-F238E27FC236}">
                <a16:creationId xmlns:a16="http://schemas.microsoft.com/office/drawing/2014/main" id="{49AAE1A9-2CAF-DC8A-E498-B772817CBE8B}"/>
              </a:ext>
            </a:extLst>
          </p:cNvPr>
          <p:cNvSpPr txBox="1"/>
          <p:nvPr/>
        </p:nvSpPr>
        <p:spPr>
          <a:xfrm>
            <a:off x="535406" y="3301244"/>
            <a:ext cx="1080119" cy="1169551"/>
          </a:xfrm>
          <a:prstGeom prst="rect">
            <a:avLst/>
          </a:prstGeom>
          <a:noFill/>
          <a:ln>
            <a:solidFill>
              <a:srgbClr val="90ABBE"/>
            </a:solidFill>
          </a:ln>
        </p:spPr>
        <p:txBody>
          <a:bodyPr wrap="square" rtlCol="0">
            <a:spAutoFit/>
          </a:bodyPr>
          <a:lstStyle/>
          <a:p>
            <a:pPr algn="l"/>
            <a:r>
              <a:rPr lang="de-DE" sz="1000" dirty="0"/>
              <a:t>Produkt überflüssig machen; Funktion anders bereitstellen</a:t>
            </a:r>
          </a:p>
          <a:p>
            <a:pPr algn="l"/>
            <a:endParaRPr lang="de-DE" sz="1000" dirty="0"/>
          </a:p>
        </p:txBody>
      </p:sp>
      <p:sp>
        <p:nvSpPr>
          <p:cNvPr id="76" name="Textfeld 75">
            <a:extLst>
              <a:ext uri="{FF2B5EF4-FFF2-40B4-BE49-F238E27FC236}">
                <a16:creationId xmlns:a16="http://schemas.microsoft.com/office/drawing/2014/main" id="{050F27D8-36F6-1249-8666-89EDCD691DBF}"/>
              </a:ext>
            </a:extLst>
          </p:cNvPr>
          <p:cNvSpPr txBox="1"/>
          <p:nvPr/>
        </p:nvSpPr>
        <p:spPr>
          <a:xfrm>
            <a:off x="1667795" y="3295760"/>
            <a:ext cx="1080119" cy="1169551"/>
          </a:xfrm>
          <a:prstGeom prst="rect">
            <a:avLst/>
          </a:prstGeom>
          <a:noFill/>
          <a:ln>
            <a:solidFill>
              <a:srgbClr val="90ABBE"/>
            </a:solidFill>
          </a:ln>
        </p:spPr>
        <p:txBody>
          <a:bodyPr wrap="square" rtlCol="0">
            <a:spAutoFit/>
          </a:bodyPr>
          <a:lstStyle/>
          <a:p>
            <a:pPr algn="l"/>
            <a:r>
              <a:rPr lang="de-DE" sz="1000" dirty="0"/>
              <a:t>Produktnutzung intensivieren (z.B. Sharing)</a:t>
            </a:r>
          </a:p>
          <a:p>
            <a:pPr algn="l"/>
            <a:endParaRPr lang="de-DE" sz="1000" dirty="0"/>
          </a:p>
          <a:p>
            <a:pPr algn="l"/>
            <a:endParaRPr lang="de-DE" sz="1000" dirty="0"/>
          </a:p>
          <a:p>
            <a:pPr algn="l"/>
            <a:endParaRPr lang="de-DE" sz="1000" dirty="0"/>
          </a:p>
          <a:p>
            <a:pPr algn="l"/>
            <a:endParaRPr lang="de-DE" sz="1000" dirty="0"/>
          </a:p>
        </p:txBody>
      </p:sp>
      <p:sp>
        <p:nvSpPr>
          <p:cNvPr id="77" name="Textfeld 76">
            <a:extLst>
              <a:ext uri="{FF2B5EF4-FFF2-40B4-BE49-F238E27FC236}">
                <a16:creationId xmlns:a16="http://schemas.microsoft.com/office/drawing/2014/main" id="{D0E5C5B0-0C5E-051A-7927-4136EFA0B022}"/>
              </a:ext>
            </a:extLst>
          </p:cNvPr>
          <p:cNvSpPr txBox="1"/>
          <p:nvPr/>
        </p:nvSpPr>
        <p:spPr>
          <a:xfrm>
            <a:off x="2815855" y="3295760"/>
            <a:ext cx="1051860" cy="1169551"/>
          </a:xfrm>
          <a:prstGeom prst="rect">
            <a:avLst/>
          </a:prstGeom>
          <a:noFill/>
          <a:ln>
            <a:solidFill>
              <a:srgbClr val="90ABBE"/>
            </a:solidFill>
          </a:ln>
        </p:spPr>
        <p:txBody>
          <a:bodyPr wrap="square" rtlCol="0">
            <a:spAutoFit/>
          </a:bodyPr>
          <a:lstStyle/>
          <a:p>
            <a:pPr algn="l"/>
            <a:r>
              <a:rPr lang="de-DE" altLang="en-US" sz="1000" dirty="0"/>
              <a:t>Effizienz in Produktion oder Nutzung erhöhen; Roh-stoff-/Material-einsatz reduzieren</a:t>
            </a:r>
          </a:p>
        </p:txBody>
      </p:sp>
      <p:sp>
        <p:nvSpPr>
          <p:cNvPr id="78" name="Textfeld 77">
            <a:extLst>
              <a:ext uri="{FF2B5EF4-FFF2-40B4-BE49-F238E27FC236}">
                <a16:creationId xmlns:a16="http://schemas.microsoft.com/office/drawing/2014/main" id="{A1315856-26A6-617B-3866-0DC99E48759C}"/>
              </a:ext>
            </a:extLst>
          </p:cNvPr>
          <p:cNvSpPr txBox="1"/>
          <p:nvPr/>
        </p:nvSpPr>
        <p:spPr>
          <a:xfrm>
            <a:off x="3935655" y="3291058"/>
            <a:ext cx="1069274" cy="1169551"/>
          </a:xfrm>
          <a:prstGeom prst="rect">
            <a:avLst/>
          </a:prstGeom>
          <a:noFill/>
          <a:ln>
            <a:solidFill>
              <a:srgbClr val="90ABBE"/>
            </a:solidFill>
          </a:ln>
        </p:spPr>
        <p:txBody>
          <a:bodyPr wrap="square" rtlCol="0">
            <a:spAutoFit/>
          </a:bodyPr>
          <a:lstStyle/>
          <a:p>
            <a:pPr algn="l"/>
            <a:r>
              <a:rPr lang="de-DE" sz="1000" dirty="0"/>
              <a:t>Wieder-verwendung durch andere Nutzung; Nutzung gem. Originalfunktion</a:t>
            </a:r>
          </a:p>
          <a:p>
            <a:pPr algn="l"/>
            <a:endParaRPr lang="de-DE" sz="1000" dirty="0"/>
          </a:p>
        </p:txBody>
      </p:sp>
      <p:sp>
        <p:nvSpPr>
          <p:cNvPr id="80" name="Textfeld 79">
            <a:extLst>
              <a:ext uri="{FF2B5EF4-FFF2-40B4-BE49-F238E27FC236}">
                <a16:creationId xmlns:a16="http://schemas.microsoft.com/office/drawing/2014/main" id="{67D0C908-541A-7339-95F2-90B588E8683C}"/>
              </a:ext>
            </a:extLst>
          </p:cNvPr>
          <p:cNvSpPr txBox="1"/>
          <p:nvPr/>
        </p:nvSpPr>
        <p:spPr>
          <a:xfrm>
            <a:off x="5081890" y="3289505"/>
            <a:ext cx="1080119" cy="1169551"/>
          </a:xfrm>
          <a:prstGeom prst="rect">
            <a:avLst/>
          </a:prstGeom>
          <a:noFill/>
          <a:ln>
            <a:solidFill>
              <a:srgbClr val="B6C6D0"/>
            </a:solidFill>
          </a:ln>
        </p:spPr>
        <p:txBody>
          <a:bodyPr wrap="square" rtlCol="0">
            <a:spAutoFit/>
          </a:bodyPr>
          <a:lstStyle/>
          <a:p>
            <a:pPr algn="l"/>
            <a:r>
              <a:rPr lang="de-DE" sz="1000" dirty="0"/>
              <a:t>Reparatur und Wartung kaputter Produkte; Nutzung im Originalzustand</a:t>
            </a:r>
          </a:p>
          <a:p>
            <a:pPr algn="l"/>
            <a:endParaRPr lang="de-DE" sz="1000" dirty="0"/>
          </a:p>
        </p:txBody>
      </p:sp>
      <p:sp>
        <p:nvSpPr>
          <p:cNvPr id="81" name="Textfeld 80">
            <a:extLst>
              <a:ext uri="{FF2B5EF4-FFF2-40B4-BE49-F238E27FC236}">
                <a16:creationId xmlns:a16="http://schemas.microsoft.com/office/drawing/2014/main" id="{9E7C21CF-D186-9574-A33B-D8E86F172492}"/>
              </a:ext>
            </a:extLst>
          </p:cNvPr>
          <p:cNvSpPr txBox="1"/>
          <p:nvPr/>
        </p:nvSpPr>
        <p:spPr>
          <a:xfrm>
            <a:off x="6214279" y="3284021"/>
            <a:ext cx="1080119" cy="1169551"/>
          </a:xfrm>
          <a:prstGeom prst="rect">
            <a:avLst/>
          </a:prstGeom>
          <a:noFill/>
          <a:ln>
            <a:solidFill>
              <a:srgbClr val="B6C6D0"/>
            </a:solidFill>
          </a:ln>
        </p:spPr>
        <p:txBody>
          <a:bodyPr wrap="square" rtlCol="0">
            <a:spAutoFit/>
          </a:bodyPr>
          <a:lstStyle/>
          <a:p>
            <a:pPr algn="l"/>
            <a:r>
              <a:rPr lang="de-DE" sz="1000" dirty="0"/>
              <a:t>Wiederher-stellen</a:t>
            </a:r>
          </a:p>
          <a:p>
            <a:pPr algn="l"/>
            <a:r>
              <a:rPr lang="de-DE" sz="1000" dirty="0"/>
              <a:t>/ Restaurieren und Updaten alter Produkte</a:t>
            </a:r>
          </a:p>
          <a:p>
            <a:pPr algn="l"/>
            <a:endParaRPr lang="de-DE" sz="1000" dirty="0"/>
          </a:p>
          <a:p>
            <a:pPr algn="l"/>
            <a:endParaRPr lang="de-DE" sz="1000" dirty="0"/>
          </a:p>
        </p:txBody>
      </p:sp>
      <p:sp>
        <p:nvSpPr>
          <p:cNvPr id="82" name="Textfeld 81">
            <a:extLst>
              <a:ext uri="{FF2B5EF4-FFF2-40B4-BE49-F238E27FC236}">
                <a16:creationId xmlns:a16="http://schemas.microsoft.com/office/drawing/2014/main" id="{EE4CB07F-578A-6192-1666-5FC9D3E8729D}"/>
              </a:ext>
            </a:extLst>
          </p:cNvPr>
          <p:cNvSpPr txBox="1"/>
          <p:nvPr/>
        </p:nvSpPr>
        <p:spPr>
          <a:xfrm>
            <a:off x="7362339" y="3284021"/>
            <a:ext cx="1051860" cy="1169551"/>
          </a:xfrm>
          <a:prstGeom prst="rect">
            <a:avLst/>
          </a:prstGeom>
          <a:noFill/>
          <a:ln>
            <a:solidFill>
              <a:srgbClr val="B6C6D0"/>
            </a:solidFill>
          </a:ln>
        </p:spPr>
        <p:txBody>
          <a:bodyPr wrap="square" rtlCol="0">
            <a:spAutoFit/>
          </a:bodyPr>
          <a:lstStyle/>
          <a:p>
            <a:pPr algn="l"/>
            <a:r>
              <a:rPr lang="de-DE" sz="1000" dirty="0"/>
              <a:t>Teile eines alten Produkts in einem neuen Produkt mit gleicher Funktion nutzen</a:t>
            </a:r>
          </a:p>
        </p:txBody>
      </p:sp>
      <p:sp>
        <p:nvSpPr>
          <p:cNvPr id="83" name="Textfeld 82">
            <a:extLst>
              <a:ext uri="{FF2B5EF4-FFF2-40B4-BE49-F238E27FC236}">
                <a16:creationId xmlns:a16="http://schemas.microsoft.com/office/drawing/2014/main" id="{A37CB79F-6465-75D3-6EF7-726A199C2E8B}"/>
              </a:ext>
            </a:extLst>
          </p:cNvPr>
          <p:cNvSpPr txBox="1"/>
          <p:nvPr/>
        </p:nvSpPr>
        <p:spPr>
          <a:xfrm>
            <a:off x="8482139" y="3279319"/>
            <a:ext cx="1069274" cy="1169551"/>
          </a:xfrm>
          <a:prstGeom prst="rect">
            <a:avLst/>
          </a:prstGeom>
          <a:noFill/>
          <a:ln>
            <a:solidFill>
              <a:srgbClr val="B6C6D0"/>
            </a:solidFill>
          </a:ln>
        </p:spPr>
        <p:txBody>
          <a:bodyPr wrap="square" rtlCol="0">
            <a:spAutoFit/>
          </a:bodyPr>
          <a:lstStyle/>
          <a:p>
            <a:pPr algn="l"/>
            <a:r>
              <a:rPr lang="de-DE" sz="1000" dirty="0"/>
              <a:t>Teile eines alten Produkts in einem neuen Produkt mit anderer Funktion nutzen</a:t>
            </a:r>
          </a:p>
        </p:txBody>
      </p:sp>
      <p:sp>
        <p:nvSpPr>
          <p:cNvPr id="84" name="Textfeld 83">
            <a:extLst>
              <a:ext uri="{FF2B5EF4-FFF2-40B4-BE49-F238E27FC236}">
                <a16:creationId xmlns:a16="http://schemas.microsoft.com/office/drawing/2014/main" id="{890B5C3F-666D-D389-5AF8-F55BEB5A8C5F}"/>
              </a:ext>
            </a:extLst>
          </p:cNvPr>
          <p:cNvSpPr txBox="1"/>
          <p:nvPr/>
        </p:nvSpPr>
        <p:spPr>
          <a:xfrm>
            <a:off x="9616982" y="3279319"/>
            <a:ext cx="1069274" cy="1169551"/>
          </a:xfrm>
          <a:prstGeom prst="rect">
            <a:avLst/>
          </a:prstGeom>
          <a:noFill/>
          <a:ln>
            <a:solidFill>
              <a:srgbClr val="DEE5EA"/>
            </a:solidFill>
          </a:ln>
        </p:spPr>
        <p:txBody>
          <a:bodyPr wrap="square" rtlCol="0">
            <a:spAutoFit/>
          </a:bodyPr>
          <a:lstStyle/>
          <a:p>
            <a:pPr algn="l"/>
            <a:r>
              <a:rPr lang="de-DE" sz="1000" dirty="0"/>
              <a:t>Materielle Verwertung</a:t>
            </a:r>
          </a:p>
          <a:p>
            <a:pPr algn="l"/>
            <a:endParaRPr lang="de-DE" sz="1000" dirty="0"/>
          </a:p>
          <a:p>
            <a:pPr algn="l"/>
            <a:endParaRPr lang="de-DE" sz="1000" dirty="0"/>
          </a:p>
          <a:p>
            <a:pPr algn="l"/>
            <a:endParaRPr lang="de-DE" sz="1000" dirty="0"/>
          </a:p>
          <a:p>
            <a:pPr algn="l"/>
            <a:endParaRPr lang="de-DE" sz="1000" dirty="0"/>
          </a:p>
          <a:p>
            <a:pPr algn="l"/>
            <a:endParaRPr lang="de-DE" sz="1000" dirty="0"/>
          </a:p>
        </p:txBody>
      </p:sp>
      <p:sp>
        <p:nvSpPr>
          <p:cNvPr id="85" name="Textfeld 84">
            <a:extLst>
              <a:ext uri="{FF2B5EF4-FFF2-40B4-BE49-F238E27FC236}">
                <a16:creationId xmlns:a16="http://schemas.microsoft.com/office/drawing/2014/main" id="{0260C27C-A55B-88FE-1671-5983D377BBDF}"/>
              </a:ext>
            </a:extLst>
          </p:cNvPr>
          <p:cNvSpPr txBox="1"/>
          <p:nvPr/>
        </p:nvSpPr>
        <p:spPr>
          <a:xfrm>
            <a:off x="10779398" y="3268097"/>
            <a:ext cx="1069273" cy="1169551"/>
          </a:xfrm>
          <a:prstGeom prst="rect">
            <a:avLst/>
          </a:prstGeom>
          <a:noFill/>
          <a:ln>
            <a:solidFill>
              <a:srgbClr val="DEE5EA"/>
            </a:solidFill>
          </a:ln>
        </p:spPr>
        <p:txBody>
          <a:bodyPr wrap="square" rtlCol="0">
            <a:spAutoFit/>
          </a:bodyPr>
          <a:lstStyle/>
          <a:p>
            <a:pPr algn="l"/>
            <a:r>
              <a:rPr lang="de-DE" sz="1000" dirty="0"/>
              <a:t>Energetische Verwertung (Verbrennung)</a:t>
            </a:r>
          </a:p>
          <a:p>
            <a:pPr algn="l"/>
            <a:endParaRPr lang="de-DE" sz="1000" dirty="0"/>
          </a:p>
          <a:p>
            <a:pPr algn="l"/>
            <a:endParaRPr lang="de-DE" sz="1000" dirty="0"/>
          </a:p>
          <a:p>
            <a:pPr algn="l"/>
            <a:endParaRPr lang="de-DE" sz="1000" dirty="0"/>
          </a:p>
          <a:p>
            <a:pPr algn="l"/>
            <a:endParaRPr lang="de-DE" sz="1000" dirty="0"/>
          </a:p>
        </p:txBody>
      </p:sp>
      <p:sp>
        <p:nvSpPr>
          <p:cNvPr id="86" name="Pfeil: nach links 85">
            <a:extLst>
              <a:ext uri="{FF2B5EF4-FFF2-40B4-BE49-F238E27FC236}">
                <a16:creationId xmlns:a16="http://schemas.microsoft.com/office/drawing/2014/main" id="{1E90F0CC-439B-162D-9B94-B7668409BD88}"/>
              </a:ext>
            </a:extLst>
          </p:cNvPr>
          <p:cNvSpPr/>
          <p:nvPr/>
        </p:nvSpPr>
        <p:spPr bwMode="auto">
          <a:xfrm>
            <a:off x="595078" y="4427054"/>
            <a:ext cx="11253594" cy="675542"/>
          </a:xfrm>
          <a:prstGeom prst="leftArrow">
            <a:avLst/>
          </a:prstGeom>
          <a:gradFill flip="none" rotWithShape="1">
            <a:gsLst>
              <a:gs pos="0">
                <a:srgbClr val="90ABBE"/>
              </a:gs>
              <a:gs pos="44000">
                <a:srgbClr val="B6C6D0"/>
              </a:gs>
              <a:gs pos="82000">
                <a:srgbClr val="DEE5EA"/>
              </a:gs>
              <a:gs pos="100000">
                <a:schemeClr val="accent1">
                  <a:lumMod val="30000"/>
                  <a:lumOff val="70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ea typeface="ＭＳ Ｐゴシック" charset="-128"/>
              </a:rPr>
              <a:t>Zirkularitätslevel</a:t>
            </a:r>
          </a:p>
        </p:txBody>
      </p:sp>
      <p:sp>
        <p:nvSpPr>
          <p:cNvPr id="87" name="Sprechblase: rechteckig mit abgerundeten Ecken 86">
            <a:extLst>
              <a:ext uri="{FF2B5EF4-FFF2-40B4-BE49-F238E27FC236}">
                <a16:creationId xmlns:a16="http://schemas.microsoft.com/office/drawing/2014/main" id="{5153E641-E441-2D00-6826-F5B66BC2982A}"/>
              </a:ext>
            </a:extLst>
          </p:cNvPr>
          <p:cNvSpPr/>
          <p:nvPr/>
        </p:nvSpPr>
        <p:spPr>
          <a:xfrm>
            <a:off x="6630333" y="5401319"/>
            <a:ext cx="2515871" cy="910887"/>
          </a:xfrm>
          <a:prstGeom prst="wedgeRoundRectCallout">
            <a:avLst>
              <a:gd name="adj1" fmla="val -21318"/>
              <a:gd name="adj2" fmla="val -8966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Weitblick geht diese Grafik mit dem Produktentwicklungsteam durch: Wo kann man ansetzen?</a:t>
            </a:r>
          </a:p>
        </p:txBody>
      </p:sp>
      <p:sp>
        <p:nvSpPr>
          <p:cNvPr id="3" name="Textfeld 2">
            <a:extLst>
              <a:ext uri="{FF2B5EF4-FFF2-40B4-BE49-F238E27FC236}">
                <a16:creationId xmlns:a16="http://schemas.microsoft.com/office/drawing/2014/main" id="{02E5907D-5C5F-CF15-E7A9-A1B401D2364E}"/>
              </a:ext>
            </a:extLst>
          </p:cNvPr>
          <p:cNvSpPr txBox="1"/>
          <p:nvPr/>
        </p:nvSpPr>
        <p:spPr>
          <a:xfrm>
            <a:off x="8658715" y="4639317"/>
            <a:ext cx="3168352" cy="261610"/>
          </a:xfrm>
          <a:prstGeom prst="rect">
            <a:avLst/>
          </a:prstGeom>
          <a:noFill/>
        </p:spPr>
        <p:txBody>
          <a:bodyPr wrap="square" rtlCol="0">
            <a:spAutoFit/>
          </a:bodyPr>
          <a:lstStyle/>
          <a:p>
            <a:pPr algn="l"/>
            <a:r>
              <a:rPr lang="de-DE" sz="1100" i="1" dirty="0"/>
              <a:t>Quelle: Grafik angelehnt an Potting et al. (2017)</a:t>
            </a:r>
          </a:p>
        </p:txBody>
      </p:sp>
      <p:sp>
        <p:nvSpPr>
          <p:cNvPr id="7" name="Sprechblase: rechteckig mit abgerundeten Ecken 6">
            <a:extLst>
              <a:ext uri="{FF2B5EF4-FFF2-40B4-BE49-F238E27FC236}">
                <a16:creationId xmlns:a16="http://schemas.microsoft.com/office/drawing/2014/main" id="{930E7BC2-058D-6121-435B-FE7B0CB6F081}"/>
              </a:ext>
            </a:extLst>
          </p:cNvPr>
          <p:cNvSpPr/>
          <p:nvPr/>
        </p:nvSpPr>
        <p:spPr>
          <a:xfrm>
            <a:off x="9336361" y="5100488"/>
            <a:ext cx="2423592" cy="1219228"/>
          </a:xfrm>
          <a:prstGeom prst="wedgeRoundRectCallout">
            <a:avLst>
              <a:gd name="adj1" fmla="val -50743"/>
              <a:gd name="adj2" fmla="val -6179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Fangen Sie da an, wo Sie stehen. Machen Sie dazu zum Beispiel den Readiness-Check des REZ.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2"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3860298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782708112"/>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45</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Textfeld 2">
            <a:extLst>
              <a:ext uri="{FF2B5EF4-FFF2-40B4-BE49-F238E27FC236}">
                <a16:creationId xmlns:a16="http://schemas.microsoft.com/office/drawing/2014/main" id="{C204A0DF-532B-82E5-B3D4-A10AEC6A7470}"/>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Tree>
    <p:extLst>
      <p:ext uri="{BB962C8B-B14F-4D97-AF65-F5344CB8AC3E}">
        <p14:creationId xmlns:p14="http://schemas.microsoft.com/office/powerpoint/2010/main" val="822693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Scope-3: Nachhaltige Logistik</a:t>
            </a:r>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39997" y="1639085"/>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Nachhaltiges Flottenmanagement</a:t>
            </a:r>
          </a:p>
        </p:txBody>
      </p:sp>
      <p:sp>
        <p:nvSpPr>
          <p:cNvPr id="9" name="Textfeld 8">
            <a:extLst>
              <a:ext uri="{FF2B5EF4-FFF2-40B4-BE49-F238E27FC236}">
                <a16:creationId xmlns:a16="http://schemas.microsoft.com/office/drawing/2014/main" id="{33753494-3888-2D9C-2221-856AAEF44C82}"/>
              </a:ext>
            </a:extLst>
          </p:cNvPr>
          <p:cNvSpPr txBox="1"/>
          <p:nvPr/>
        </p:nvSpPr>
        <p:spPr>
          <a:xfrm>
            <a:off x="748766" y="2554956"/>
            <a:ext cx="3204355" cy="1223412"/>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Auch bei der Logistik führt gute Planung zu reduzierten Emissionen: Vermeiden Sie Leerfahrten und achten Sie auf eine möglichst hohe Auslastung. Auch alternative Antriebe sparen Emissionen ein. </a:t>
            </a:r>
            <a:endParaRPr kumimoji="0" lang="de-DE" sz="105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9" y="4516378"/>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Durch </a:t>
            </a:r>
            <a:r>
              <a:rPr lang="de-DE" sz="1050" dirty="0">
                <a:solidFill>
                  <a:srgbClr val="000000"/>
                </a:solidFill>
              </a:rPr>
              <a:t>kluges Management sparen Sie Kosten ein und tragen zu einer Reduktion des Gesamttransportaufkommens bei.</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51657" y="5417625"/>
            <a:ext cx="2901463" cy="630942"/>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Fragen Sie bei Ihrem Dienstleister nach, ob Leerfahrten verhindert werden.</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27363" y="439582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27362" y="529920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42677" y="163908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75301" y="1733647"/>
            <a:ext cx="3181527"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Regionale Standortpolitik</a:t>
            </a:r>
          </a:p>
        </p:txBody>
      </p:sp>
      <p:sp>
        <p:nvSpPr>
          <p:cNvPr id="31" name="Textfeld 30">
            <a:extLst>
              <a:ext uri="{FF2B5EF4-FFF2-40B4-BE49-F238E27FC236}">
                <a16:creationId xmlns:a16="http://schemas.microsoft.com/office/drawing/2014/main" id="{5A441721-ABF9-C5AF-6B26-82AA8020E964}"/>
              </a:ext>
            </a:extLst>
          </p:cNvPr>
          <p:cNvSpPr txBox="1"/>
          <p:nvPr/>
        </p:nvSpPr>
        <p:spPr>
          <a:xfrm>
            <a:off x="4953652" y="4515528"/>
            <a:ext cx="2873401" cy="600164"/>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Ein attraktiver Standort hilft Ihnen auch neue Mitarbeitende zu gewinnen.</a:t>
            </a: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8" y="5427233"/>
            <a:ext cx="2873401" cy="623248"/>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Schauen Sie, ob es Förderungen gibt.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17878" y="440341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54737" y="5305083"/>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1365" y="1683915"/>
            <a:ext cx="3534979" cy="465258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effectLst/>
                <a:uLnTx/>
                <a:uFillTx/>
                <a:latin typeface="Arial" charset="0"/>
                <a:ea typeface="ＭＳ Ｐゴシック" charset="-128"/>
                <a:cs typeface="+mn-cs"/>
              </a:rPr>
              <a:t>Bewusste Auswahl der Speditionsunternehmen</a:t>
            </a:r>
          </a:p>
        </p:txBody>
      </p:sp>
      <p:sp>
        <p:nvSpPr>
          <p:cNvPr id="38" name="Textfeld 37">
            <a:extLst>
              <a:ext uri="{FF2B5EF4-FFF2-40B4-BE49-F238E27FC236}">
                <a16:creationId xmlns:a16="http://schemas.microsoft.com/office/drawing/2014/main" id="{85E96766-1A5C-6D8B-C10D-9B616DE381EB}"/>
              </a:ext>
            </a:extLst>
          </p:cNvPr>
          <p:cNvSpPr txBox="1"/>
          <p:nvPr/>
        </p:nvSpPr>
        <p:spPr>
          <a:xfrm>
            <a:off x="8823618" y="4521867"/>
            <a:ext cx="2873401" cy="630942"/>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Diese Maßnahme können Sie für Ihr Marketing verwenden.</a:t>
            </a:r>
          </a:p>
        </p:txBody>
      </p:sp>
      <p:sp>
        <p:nvSpPr>
          <p:cNvPr id="39" name="Textfeld 38">
            <a:extLst>
              <a:ext uri="{FF2B5EF4-FFF2-40B4-BE49-F238E27FC236}">
                <a16:creationId xmlns:a16="http://schemas.microsoft.com/office/drawing/2014/main" id="{E79BBAD6-303D-241F-FF79-D30718B5CA33}"/>
              </a:ext>
            </a:extLst>
          </p:cNvPr>
          <p:cNvSpPr txBox="1"/>
          <p:nvPr/>
        </p:nvSpPr>
        <p:spPr>
          <a:xfrm>
            <a:off x="8823619" y="5427233"/>
            <a:ext cx="2873399"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Veranstalten Sie einen Lieferanten-workshop, um gemeinsam nachhaltige Liefermöglichkeiten zu diskutieren. </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378513" y="440233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03571" y="5308538"/>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6E833E7B-2115-42BB-296C-90405281C08C}"/>
              </a:ext>
            </a:extLst>
          </p:cNvPr>
          <p:cNvGrpSpPr/>
          <p:nvPr/>
        </p:nvGrpSpPr>
        <p:grpSpPr>
          <a:xfrm>
            <a:off x="782776" y="3782220"/>
            <a:ext cx="3152984" cy="582884"/>
            <a:chOff x="782776" y="3558175"/>
            <a:chExt cx="3134585" cy="582884"/>
          </a:xfrm>
        </p:grpSpPr>
        <p:sp>
          <p:nvSpPr>
            <p:cNvPr id="15" name="Textfeld 14">
              <a:extLst>
                <a:ext uri="{FF2B5EF4-FFF2-40B4-BE49-F238E27FC236}">
                  <a16:creationId xmlns:a16="http://schemas.microsoft.com/office/drawing/2014/main" id="{F0F6CBF7-686A-F687-0CF3-8CD950019DAE}"/>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4/10</a:t>
              </a:r>
            </a:p>
          </p:txBody>
        </p:sp>
        <p:sp>
          <p:nvSpPr>
            <p:cNvPr id="16" name="Flussdiagramm: Daten 15">
              <a:extLst>
                <a:ext uri="{FF2B5EF4-FFF2-40B4-BE49-F238E27FC236}">
                  <a16:creationId xmlns:a16="http://schemas.microsoft.com/office/drawing/2014/main" id="{B4893715-2644-E6A5-AD40-46B8F7354EB0}"/>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D9033D67-2E9D-E2E8-CB05-6EF9644D7E84}"/>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5/10</a:t>
              </a:r>
            </a:p>
          </p:txBody>
        </p:sp>
        <p:sp>
          <p:nvSpPr>
            <p:cNvPr id="18" name="Flussdiagramm: Daten 17">
              <a:extLst>
                <a:ext uri="{FF2B5EF4-FFF2-40B4-BE49-F238E27FC236}">
                  <a16:creationId xmlns:a16="http://schemas.microsoft.com/office/drawing/2014/main" id="{B64759C1-2B32-0B0D-DC09-C49890D72011}"/>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EACE137E-2E74-D7FF-6537-19778237EC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66ED59D6-A92A-AC28-221E-863502941A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6A682761-C28D-C892-5344-56977273275B}"/>
              </a:ext>
            </a:extLst>
          </p:cNvPr>
          <p:cNvGrpSpPr/>
          <p:nvPr/>
        </p:nvGrpSpPr>
        <p:grpSpPr>
          <a:xfrm>
            <a:off x="4622240" y="3671813"/>
            <a:ext cx="3204813" cy="582884"/>
            <a:chOff x="4622240" y="3671813"/>
            <a:chExt cx="3134585" cy="582884"/>
          </a:xfrm>
        </p:grpSpPr>
        <p:sp>
          <p:nvSpPr>
            <p:cNvPr id="22" name="Textfeld 21">
              <a:extLst>
                <a:ext uri="{FF2B5EF4-FFF2-40B4-BE49-F238E27FC236}">
                  <a16:creationId xmlns:a16="http://schemas.microsoft.com/office/drawing/2014/main" id="{7F627FE9-652D-7B07-A30B-DCED0D9599A8}"/>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7/10</a:t>
              </a:r>
            </a:p>
          </p:txBody>
        </p:sp>
        <p:sp>
          <p:nvSpPr>
            <p:cNvPr id="23" name="Flussdiagramm: Daten 22">
              <a:extLst>
                <a:ext uri="{FF2B5EF4-FFF2-40B4-BE49-F238E27FC236}">
                  <a16:creationId xmlns:a16="http://schemas.microsoft.com/office/drawing/2014/main" id="{E6430910-0598-CB54-FD56-EB0D02D4C767}"/>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16E9001B-E408-F7E4-C3B3-E68BAE774CFE}"/>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5/10</a:t>
              </a:r>
            </a:p>
          </p:txBody>
        </p:sp>
        <p:sp>
          <p:nvSpPr>
            <p:cNvPr id="25" name="Flussdiagramm: Daten 24">
              <a:extLst>
                <a:ext uri="{FF2B5EF4-FFF2-40B4-BE49-F238E27FC236}">
                  <a16:creationId xmlns:a16="http://schemas.microsoft.com/office/drawing/2014/main" id="{F8323FB6-FB61-AB5B-A281-D0A18EAC1858}"/>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07DFCB04-4FC6-F425-3EB8-89767BAE63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7838A4DD-488E-3A55-00D7-2DD53EAF8A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5064" y="3776427"/>
              <a:ext cx="273574" cy="273574"/>
            </a:xfrm>
            <a:prstGeom prst="rect">
              <a:avLst/>
            </a:prstGeom>
          </p:spPr>
        </p:pic>
      </p:grpSp>
      <p:sp>
        <p:nvSpPr>
          <p:cNvPr id="42" name="Textfeld 41">
            <a:extLst>
              <a:ext uri="{FF2B5EF4-FFF2-40B4-BE49-F238E27FC236}">
                <a16:creationId xmlns:a16="http://schemas.microsoft.com/office/drawing/2014/main" id="{C61CE414-A1C8-891F-5195-0403C08A6728}"/>
              </a:ext>
            </a:extLst>
          </p:cNvPr>
          <p:cNvSpPr txBox="1"/>
          <p:nvPr/>
        </p:nvSpPr>
        <p:spPr>
          <a:xfrm>
            <a:off x="8823619" y="373082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2/10</a:t>
            </a:r>
          </a:p>
        </p:txBody>
      </p:sp>
      <p:sp>
        <p:nvSpPr>
          <p:cNvPr id="43" name="Flussdiagramm: Daten 42">
            <a:extLst>
              <a:ext uri="{FF2B5EF4-FFF2-40B4-BE49-F238E27FC236}">
                <a16:creationId xmlns:a16="http://schemas.microsoft.com/office/drawing/2014/main" id="{F167A6C4-65B5-3ADF-0D28-63AFA05DEE4A}"/>
              </a:ext>
            </a:extLst>
          </p:cNvPr>
          <p:cNvSpPr/>
          <p:nvPr/>
        </p:nvSpPr>
        <p:spPr bwMode="auto">
          <a:xfrm>
            <a:off x="8537263" y="360960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25A3985B-6D0D-5025-2D5D-CC2949F1A9B2}"/>
              </a:ext>
            </a:extLst>
          </p:cNvPr>
          <p:cNvSpPr txBox="1"/>
          <p:nvPr/>
        </p:nvSpPr>
        <p:spPr>
          <a:xfrm>
            <a:off x="10046399" y="3730824"/>
            <a:ext cx="1650619"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5/10</a:t>
            </a:r>
          </a:p>
        </p:txBody>
      </p:sp>
      <p:sp>
        <p:nvSpPr>
          <p:cNvPr id="45" name="Flussdiagramm: Daten 44">
            <a:extLst>
              <a:ext uri="{FF2B5EF4-FFF2-40B4-BE49-F238E27FC236}">
                <a16:creationId xmlns:a16="http://schemas.microsoft.com/office/drawing/2014/main" id="{FDE67B18-2EE5-612A-9176-EA17967E2CFD}"/>
              </a:ext>
            </a:extLst>
          </p:cNvPr>
          <p:cNvSpPr/>
          <p:nvPr/>
        </p:nvSpPr>
        <p:spPr bwMode="auto">
          <a:xfrm>
            <a:off x="9822590" y="360960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621F9A6A-FD66-5882-88C9-D6FF730D40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553181" y="3693748"/>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ED8FACD6-394D-6EC6-EEB6-F5720D6F6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0087" y="3714219"/>
            <a:ext cx="273574" cy="273574"/>
          </a:xfrm>
          <a:prstGeom prst="rect">
            <a:avLst/>
          </a:prstGeom>
        </p:spPr>
      </p:pic>
      <p:sp>
        <p:nvSpPr>
          <p:cNvPr id="48" name="Textfeld 47">
            <a:extLst>
              <a:ext uri="{FF2B5EF4-FFF2-40B4-BE49-F238E27FC236}">
                <a16:creationId xmlns:a16="http://schemas.microsoft.com/office/drawing/2014/main" id="{758C74C8-5018-ED00-79F5-E30BB45A88BB}"/>
              </a:ext>
            </a:extLst>
          </p:cNvPr>
          <p:cNvSpPr txBox="1"/>
          <p:nvPr/>
        </p:nvSpPr>
        <p:spPr>
          <a:xfrm>
            <a:off x="8521879" y="2479308"/>
            <a:ext cx="3204355" cy="1061829"/>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Schaffen Sie Bewusstsein bei den Spediteuren und setzen Sie auf Nachhaltigkeit. Prüfen Sie z.B. </a:t>
            </a:r>
            <a:r>
              <a:rPr lang="de-DE" sz="1050" dirty="0">
                <a:solidFill>
                  <a:srgbClr val="000000"/>
                </a:solidFill>
              </a:rPr>
              <a:t>umweltverträgliche Alternativen (wie Bahn- und Binnenschiffverkehr),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Nachhaltigkeitsstrategien und ob </a:t>
            </a:r>
            <a:r>
              <a:rPr lang="de-DE" sz="1050" dirty="0">
                <a:solidFill>
                  <a:srgbClr val="000000"/>
                </a:solidFill>
              </a:rPr>
              <a:t>Nachhaltigkeit bei den Themen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Antrieb, Fahrweise, Reifen und Lagerung thematisier</a:t>
            </a:r>
            <a:r>
              <a:rPr lang="de-DE" sz="1050" dirty="0">
                <a:solidFill>
                  <a:srgbClr val="000000"/>
                </a:solidFill>
              </a:rPr>
              <a:t>t wird.</a:t>
            </a: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Textfeld 51">
            <a:extLst>
              <a:ext uri="{FF2B5EF4-FFF2-40B4-BE49-F238E27FC236}">
                <a16:creationId xmlns:a16="http://schemas.microsoft.com/office/drawing/2014/main" id="{F0C57183-D164-F298-D555-6BB24BC77C1B}"/>
              </a:ext>
            </a:extLst>
          </p:cNvPr>
          <p:cNvSpPr txBox="1"/>
          <p:nvPr/>
        </p:nvSpPr>
        <p:spPr>
          <a:xfrm>
            <a:off x="4675301" y="2536366"/>
            <a:ext cx="3181527" cy="106182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Kurze Wege zum Kunden und Lieferanten reduzieren Anfahrtswege. Wenn Sie eine neue Niederlassung planen, können Sie das in Betracht ziehen. </a:t>
            </a:r>
            <a:r>
              <a:rPr lang="de-DE" sz="1050" dirty="0">
                <a:solidFill>
                  <a:srgbClr val="000000"/>
                </a:solidFill>
              </a:rPr>
              <a:t>Eine r</a:t>
            </a:r>
            <a:r>
              <a:rPr kumimoji="0" lang="de-DE" sz="1050" b="0" i="0" u="none" strike="noStrike" kern="1200" cap="none" spc="0" normalizeH="0" baseline="0" noProof="0" dirty="0" err="1">
                <a:ln>
                  <a:noFill/>
                </a:ln>
                <a:solidFill>
                  <a:srgbClr val="000000"/>
                </a:solidFill>
                <a:effectLst/>
                <a:uLnTx/>
                <a:uFillTx/>
                <a:latin typeface="Arial" charset="0"/>
                <a:ea typeface="ＭＳ Ｐゴシック" charset="-128"/>
                <a:cs typeface="+mn-cs"/>
              </a:rPr>
              <a:t>egionale</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Lieferkette spart nicht nur Treibhausgase ein, sondern verbessert die lokale Wertschöpfung.</a:t>
            </a:r>
          </a:p>
        </p:txBody>
      </p:sp>
      <p:sp>
        <p:nvSpPr>
          <p:cNvPr id="3" name="Sprechblase: rechteckig mit abgerundeten Ecken 2">
            <a:extLst>
              <a:ext uri="{FF2B5EF4-FFF2-40B4-BE49-F238E27FC236}">
                <a16:creationId xmlns:a16="http://schemas.microsoft.com/office/drawing/2014/main" id="{5CEAEBBD-5F3B-A8F6-0F97-0C277F0BC692}"/>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8"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854647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Flottenmanagement</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2862322"/>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lvl="0" algn="l">
              <a:defRPr/>
            </a:pPr>
            <a:r>
              <a:rPr lang="de-DE" sz="1200" dirty="0">
                <a:solidFill>
                  <a:srgbClr val="000000"/>
                </a:solidFill>
              </a:rPr>
              <a:t>Die Firma Weitblick stellt bei der Bilanzierung fest, dass etwa 7% der Emissionen durch den Transport mit externen Fahrzeugen entstehen. Es wird vermutet, dass dieser Anteil stark reduziert werden kann. Wenn unnötige Fahrten vermieden, Fahrten zusammengelegt und statt Verbrennungsmotoren alternative Antriebe verwendet werden können auch Kosten verringert werden.</a:t>
            </a:r>
          </a:p>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Die Firma Weitblick kommt daraufhin mit verschiedenen Dienstleistern ins Gespräch und wertet die Fahrtenbücher aus. Alleine die Transparenz führt schon dazu, dass Fahrten gespart werden und stattdessen die Planung vorab stärker in den Fokus kommt. </a:t>
            </a:r>
          </a:p>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Außerdem wird gemeinsam überlegt, wie eine möglichst effiziente Auslastung der Flotte ermöglicht werden kann, z.B. durch reduzierte Verpackungsgröße, Transportbehälter und einer angepassten Fahrzeuggröße. </a:t>
            </a:r>
          </a:p>
          <a:p>
            <a:pPr marR="0" lvl="0" algn="l" defTabSz="914400" rtl="0" eaLnBrk="0" fontAlgn="base" latinLnBrk="0" hangingPunct="0">
              <a:lnSpc>
                <a:spcPct val="100000"/>
              </a:lnSpc>
              <a:spcBef>
                <a:spcPct val="0"/>
              </a:spcBef>
              <a:spcAft>
                <a:spcPct val="0"/>
              </a:spcAft>
              <a:buClrTx/>
              <a:buSzTx/>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Zusätzlich wird überlegt, ob auch Lastenräder als Teil der Flotte für den Transport auf der letzten Meile </a:t>
            </a:r>
            <a:r>
              <a:rPr lang="de-DE" sz="1200" dirty="0">
                <a:solidFill>
                  <a:srgbClr val="000000"/>
                </a:solidFill>
              </a:rPr>
              <a:t>im urbanen Umfeld der Firma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sinnvoll sind. </a:t>
            </a:r>
            <a:endParaRPr lang="de-DE" sz="1200" dirty="0">
              <a:solidFill>
                <a:srgbClr val="000000"/>
              </a:solidFill>
            </a:endParaRPr>
          </a:p>
          <a:p>
            <a:pPr marR="0" lvl="0" algn="l" defTabSz="914400" rtl="0" eaLnBrk="0" fontAlgn="base" latinLnBrk="0" hangingPunct="0">
              <a:lnSpc>
                <a:spcPct val="100000"/>
              </a:lnSpc>
              <a:spcBef>
                <a:spcPct val="0"/>
              </a:spcBef>
              <a:spcAft>
                <a:spcPct val="0"/>
              </a:spcAft>
              <a:buClrTx/>
              <a:buSzTx/>
              <a:tabLst/>
              <a:defRPr/>
            </a:pPr>
            <a:endParaRPr lang="de-DE" sz="1200" dirty="0"/>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63482" y="4661057"/>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4961898"/>
            <a:ext cx="5739038" cy="1200329"/>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R="0" lvl="0" algn="l" defTabSz="914400" rtl="0" eaLnBrk="0" fontAlgn="base" latinLnBrk="0" hangingPunct="0">
              <a:lnSpc>
                <a:spcPct val="100000"/>
              </a:lnSpc>
              <a:spcBef>
                <a:spcPct val="0"/>
              </a:spcBef>
              <a:spcAft>
                <a:spcPct val="0"/>
              </a:spcAft>
              <a:buClrTx/>
              <a:buSzTx/>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Für ein </a:t>
            </a:r>
            <a:r>
              <a:rPr lang="de-DE" sz="1200" dirty="0">
                <a:solidFill>
                  <a:srgbClr val="000000"/>
                </a:solidFill>
              </a:rPr>
              <a:t>gutes Flottenmanagement braucht es neue Prozesse. Dabei sollten Sie Ihre Mitarbeitenden einbeziehen. </a:t>
            </a:r>
          </a:p>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Die Firma Weitblick entscheidet sich für ein Workshopformat und veröffentlicht zusätzlich Informationen im Intranet. Es gibt einen Verantwortlichen, der für die Organisation des Flottenmanagement verantwortlich ist und Ansprechpartner für die anderen Mitarbeitenden ist.</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16" name="Sprechblase: rechteckig mit abgerundeten Ecken 7">
            <a:extLst>
              <a:ext uri="{FF2B5EF4-FFF2-40B4-BE49-F238E27FC236}">
                <a16:creationId xmlns:a16="http://schemas.microsoft.com/office/drawing/2014/main" id="{4CC268F0-D819-6EEF-1252-53B0A9710356}"/>
              </a:ext>
            </a:extLst>
          </p:cNvPr>
          <p:cNvSpPr/>
          <p:nvPr/>
        </p:nvSpPr>
        <p:spPr>
          <a:xfrm>
            <a:off x="9827444" y="5698429"/>
            <a:ext cx="1967584" cy="448508"/>
          </a:xfrm>
          <a:prstGeom prst="wedgeRoundRectCallout">
            <a:avLst>
              <a:gd name="adj1" fmla="val -68691"/>
              <a:gd name="adj2" fmla="val -11744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Scope-3-Emissionen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1454718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1794874722"/>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48</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Textfeld 2">
            <a:extLst>
              <a:ext uri="{FF2B5EF4-FFF2-40B4-BE49-F238E27FC236}">
                <a16:creationId xmlns:a16="http://schemas.microsoft.com/office/drawing/2014/main" id="{8D485CB5-8F1E-8FB9-8D7A-59191C0C249A}"/>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Tree>
    <p:extLst>
      <p:ext uri="{BB962C8B-B14F-4D97-AF65-F5344CB8AC3E}">
        <p14:creationId xmlns:p14="http://schemas.microsoft.com/office/powerpoint/2010/main" val="3866921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Scope-3: Betriebliches Mobilitätsmanagement</a:t>
            </a:r>
          </a:p>
        </p:txBody>
      </p:sp>
      <p:sp>
        <p:nvSpPr>
          <p:cNvPr id="6" name="Inhaltsplatzhalter 5">
            <a:extLst>
              <a:ext uri="{FF2B5EF4-FFF2-40B4-BE49-F238E27FC236}">
                <a16:creationId xmlns:a16="http://schemas.microsoft.com/office/drawing/2014/main" id="{9CF54874-CF6C-1A59-808D-E6D9B6BB14A4}"/>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49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800"/>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Mobilitätsbudget statt Dienstwagen</a:t>
            </a:r>
          </a:p>
        </p:txBody>
      </p:sp>
      <p:sp>
        <p:nvSpPr>
          <p:cNvPr id="9" name="Textfeld 8">
            <a:extLst>
              <a:ext uri="{FF2B5EF4-FFF2-40B4-BE49-F238E27FC236}">
                <a16:creationId xmlns:a16="http://schemas.microsoft.com/office/drawing/2014/main" id="{33753494-3888-2D9C-2221-856AAEF44C82}"/>
              </a:ext>
            </a:extLst>
          </p:cNvPr>
          <p:cNvSpPr txBox="1"/>
          <p:nvPr/>
        </p:nvSpPr>
        <p:spPr>
          <a:xfrm>
            <a:off x="743666" y="2492896"/>
            <a:ext cx="3181528" cy="1384995"/>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Durch ein Mobilitätsbudget können die Mitarbeitenden umweltfreundliche Verkehrsmittel nutzen, für Dienstreisen, Arbeitswege und privat. Das Budget kann individuell ausgegeben werden, beispielsweise auch für „Shared Mobility“ oder den ÖPNV. Auch das Deutschlandticket kann als Jobticket zur Verfügung gestellt werden.</a:t>
            </a:r>
            <a:endParaRPr kumimoji="0" lang="de-DE" sz="105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9" y="4492691"/>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Diese Maßnahme kann Ihr Image verbessern und neue Mitarbeitende anziehen.</a:t>
            </a:r>
          </a:p>
        </p:txBody>
      </p:sp>
      <p:sp>
        <p:nvSpPr>
          <p:cNvPr id="11" name="Textfeld 10">
            <a:extLst>
              <a:ext uri="{FF2B5EF4-FFF2-40B4-BE49-F238E27FC236}">
                <a16:creationId xmlns:a16="http://schemas.microsoft.com/office/drawing/2014/main" id="{0AF53F61-9F59-91A9-645E-A617AB08D34D}"/>
              </a:ext>
            </a:extLst>
          </p:cNvPr>
          <p:cNvSpPr txBox="1"/>
          <p:nvPr/>
        </p:nvSpPr>
        <p:spPr>
          <a:xfrm>
            <a:off x="1051793" y="5370198"/>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rgbClr val="000000"/>
                </a:solidFill>
              </a:rPr>
              <a:t>   </a:t>
            </a:r>
            <a:r>
              <a:rPr lang="de-DE" sz="1050" dirty="0">
                <a:solidFill>
                  <a:srgbClr val="000000"/>
                </a:solidFill>
              </a:rPr>
              <a:t>Kooperieren Sie mit Anbietern von Shared Mobility, um vergünstigte Tarife zu bekommen.</a:t>
            </a: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27463" y="4378767"/>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22564" y="5244670"/>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Reiserichtlinie für Mitarbeitende</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22607" y="2496119"/>
            <a:ext cx="3208172" cy="900246"/>
          </a:xfrm>
          <a:prstGeom prst="rect">
            <a:avLst/>
          </a:prstGeom>
          <a:noFill/>
        </p:spPr>
        <p:txBody>
          <a:bodyPr wrap="square" rtlCol="0">
            <a:spAutoFit/>
          </a:bodyPr>
          <a:lstStyle/>
          <a:p>
            <a:pPr algn="just">
              <a:defRPr/>
            </a:pPr>
            <a:r>
              <a:rPr lang="de-DE" sz="1050" dirty="0">
                <a:solidFill>
                  <a:srgbClr val="000000"/>
                </a:solidFill>
                <a:latin typeface="Arial" charset="0"/>
                <a:ea typeface="ＭＳ Ｐゴシック" charset="-128"/>
              </a:rPr>
              <a:t>Die Reiserichtlinie kann helfen, Dienstfahrten und Dienstreisen auf öffentliche Verkehrsmittel zu verlagern. Außerdem können klare Mobilitäts-richtlinien zur Vermeidung von Dienstreisen beitragen.</a:t>
            </a:r>
            <a:r>
              <a:rPr lang="de-DE" sz="1050" dirty="0">
                <a:solidFill>
                  <a:srgbClr val="000000"/>
                </a:solidFill>
                <a:latin typeface="Arial" charset="0"/>
                <a:ea typeface="ＭＳ Ｐゴシック" charset="-128"/>
                <a:hlinkClick r:id="rId2"/>
              </a:rPr>
              <a:t> </a:t>
            </a:r>
            <a:endParaRPr lang="de-DE" sz="1050" dirty="0">
              <a:solidFill>
                <a:srgbClr val="000000"/>
              </a:solidFill>
              <a:latin typeface="Arial" charset="0"/>
              <a:ea typeface="ＭＳ Ｐゴシック" charset="-128"/>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962773" y="4487458"/>
            <a:ext cx="2873401" cy="61555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In der Bahn kann häufig besser gearbeitet werden als im Auto.</a:t>
            </a:r>
          </a:p>
        </p:txBody>
      </p:sp>
      <p:sp>
        <p:nvSpPr>
          <p:cNvPr id="32" name="Textfeld 31">
            <a:extLst>
              <a:ext uri="{FF2B5EF4-FFF2-40B4-BE49-F238E27FC236}">
                <a16:creationId xmlns:a16="http://schemas.microsoft.com/office/drawing/2014/main" id="{28FD8966-C0B6-B371-2AFD-C965C04D7E15}"/>
              </a:ext>
            </a:extLst>
          </p:cNvPr>
          <p:cNvSpPr txBox="1"/>
          <p:nvPr/>
        </p:nvSpPr>
        <p:spPr>
          <a:xfrm>
            <a:off x="4962774" y="5367967"/>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Rechnen Sie: Lohnt sich eine BahnCard für manche Beschäftigte?</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29601" y="4378767"/>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31140" y="525482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2443"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Fahrradförderung für Mitarbeitende</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514297" y="2469098"/>
            <a:ext cx="3181528" cy="1223412"/>
          </a:xfrm>
          <a:prstGeom prst="rect">
            <a:avLst/>
          </a:prstGeom>
          <a:noFill/>
        </p:spPr>
        <p:txBody>
          <a:bodyPr wrap="square" rtlCol="0">
            <a:spAutoFit/>
          </a:bodyPr>
          <a:lstStyle/>
          <a:p>
            <a:pPr algn="ju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Setzen Sie ein Fahrradförderprogramm auf. Dabei können Sie sich z.B. an der Zertifizierung „Fahrradfreundlicher Arbeitgeber“ des ADFC orientieren. Ein solches Siegel zieht auch neue Mitarbeitende an und erhöht die Mitarbeiterbindung. </a:t>
            </a:r>
            <a:endParaRPr lang="de-DE" sz="1050"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22424" y="4488677"/>
            <a:ext cx="2873401" cy="61555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Fahrradfahren wirkt sich auch positiv auf die Gesundheit der Mitarbeitenden aus.</a:t>
            </a:r>
          </a:p>
        </p:txBody>
      </p:sp>
      <p:sp>
        <p:nvSpPr>
          <p:cNvPr id="39" name="Textfeld 38">
            <a:extLst>
              <a:ext uri="{FF2B5EF4-FFF2-40B4-BE49-F238E27FC236}">
                <a16:creationId xmlns:a16="http://schemas.microsoft.com/office/drawing/2014/main" id="{E79BBAD6-303D-241F-FF79-D30718B5CA33}"/>
              </a:ext>
            </a:extLst>
          </p:cNvPr>
          <p:cNvSpPr txBox="1"/>
          <p:nvPr/>
        </p:nvSpPr>
        <p:spPr>
          <a:xfrm>
            <a:off x="8837682" y="5370198"/>
            <a:ext cx="2858144"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Machen Sie einen Wettbewerb: Wer schafft am meisten Fahrrad-km in einem Monat?</a:t>
            </a: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07967" y="4368199"/>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07967" y="525482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B43DF7AB-3482-54DB-E66B-5C2B133400A6}"/>
              </a:ext>
            </a:extLst>
          </p:cNvPr>
          <p:cNvGrpSpPr/>
          <p:nvPr/>
        </p:nvGrpSpPr>
        <p:grpSpPr>
          <a:xfrm>
            <a:off x="782776" y="3758533"/>
            <a:ext cx="3134585" cy="582884"/>
            <a:chOff x="782776" y="3558175"/>
            <a:chExt cx="3134585" cy="582884"/>
          </a:xfrm>
        </p:grpSpPr>
        <p:sp>
          <p:nvSpPr>
            <p:cNvPr id="15" name="Textfeld 14">
              <a:extLst>
                <a:ext uri="{FF2B5EF4-FFF2-40B4-BE49-F238E27FC236}">
                  <a16:creationId xmlns:a16="http://schemas.microsoft.com/office/drawing/2014/main" id="{59D9119F-FD09-4491-1104-D1574FB36B50}"/>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4</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6" name="Flussdiagramm: Daten 15">
              <a:extLst>
                <a:ext uri="{FF2B5EF4-FFF2-40B4-BE49-F238E27FC236}">
                  <a16:creationId xmlns:a16="http://schemas.microsoft.com/office/drawing/2014/main" id="{E8BE666C-D4E3-720A-1906-E6247F3A5FBF}"/>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17B1F719-E508-1819-DFA6-D745094F42BE}"/>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6</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8" name="Flussdiagramm: Daten 17">
              <a:extLst>
                <a:ext uri="{FF2B5EF4-FFF2-40B4-BE49-F238E27FC236}">
                  <a16:creationId xmlns:a16="http://schemas.microsoft.com/office/drawing/2014/main" id="{AC3C5E80-3BF0-AC6A-7567-2631A7AFCCEB}"/>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B167247F-F69C-4B6F-0ED4-4755E86D0B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27CBA8C6-EE4D-6FDE-6D09-EEFAAE49C2B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3B367B15-4F30-7155-ACE3-1C8F693A4210}"/>
              </a:ext>
            </a:extLst>
          </p:cNvPr>
          <p:cNvGrpSpPr/>
          <p:nvPr/>
        </p:nvGrpSpPr>
        <p:grpSpPr>
          <a:xfrm>
            <a:off x="4649252" y="3748668"/>
            <a:ext cx="3181527" cy="582884"/>
            <a:chOff x="4622240" y="3671813"/>
            <a:chExt cx="3134585" cy="582884"/>
          </a:xfrm>
        </p:grpSpPr>
        <p:sp>
          <p:nvSpPr>
            <p:cNvPr id="22" name="Textfeld 21">
              <a:extLst>
                <a:ext uri="{FF2B5EF4-FFF2-40B4-BE49-F238E27FC236}">
                  <a16:creationId xmlns:a16="http://schemas.microsoft.com/office/drawing/2014/main" id="{6D20E65F-8023-F1B8-E22C-3413F33D345A}"/>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23" name="Flussdiagramm: Daten 22">
              <a:extLst>
                <a:ext uri="{FF2B5EF4-FFF2-40B4-BE49-F238E27FC236}">
                  <a16:creationId xmlns:a16="http://schemas.microsoft.com/office/drawing/2014/main" id="{349D6901-7A6A-4918-EC95-5A67464DD08B}"/>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2D11F77A-C340-ACDD-BCA0-7378D9FCF7D7}"/>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5</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5" name="Flussdiagramm: Daten 24">
              <a:extLst>
                <a:ext uri="{FF2B5EF4-FFF2-40B4-BE49-F238E27FC236}">
                  <a16:creationId xmlns:a16="http://schemas.microsoft.com/office/drawing/2014/main" id="{E991E2E8-5906-5875-3354-2F30ED84ACCE}"/>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B7C3CC7D-810D-9DE6-1515-69D9CBBC74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0A0E74F0-B537-2F15-B2CD-AB0B4CCA77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5064" y="3776427"/>
              <a:ext cx="273574" cy="273574"/>
            </a:xfrm>
            <a:prstGeom prst="rect">
              <a:avLst/>
            </a:prstGeom>
          </p:spPr>
        </p:pic>
      </p:grpSp>
      <p:sp>
        <p:nvSpPr>
          <p:cNvPr id="42" name="Textfeld 41">
            <a:extLst>
              <a:ext uri="{FF2B5EF4-FFF2-40B4-BE49-F238E27FC236}">
                <a16:creationId xmlns:a16="http://schemas.microsoft.com/office/drawing/2014/main" id="{A9938ACB-B48C-0763-5DC7-CFE07F588623}"/>
              </a:ext>
            </a:extLst>
          </p:cNvPr>
          <p:cNvSpPr txBox="1"/>
          <p:nvPr/>
        </p:nvSpPr>
        <p:spPr>
          <a:xfrm>
            <a:off x="8823619" y="388657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3" name="Flussdiagramm: Daten 42">
            <a:extLst>
              <a:ext uri="{FF2B5EF4-FFF2-40B4-BE49-F238E27FC236}">
                <a16:creationId xmlns:a16="http://schemas.microsoft.com/office/drawing/2014/main" id="{3B116553-5041-91E8-0C4E-C31F58602D67}"/>
              </a:ext>
            </a:extLst>
          </p:cNvPr>
          <p:cNvSpPr/>
          <p:nvPr/>
        </p:nvSpPr>
        <p:spPr bwMode="auto">
          <a:xfrm>
            <a:off x="8537263" y="376535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E537FB74-53A4-DB14-6548-57CFCF64BD47}"/>
              </a:ext>
            </a:extLst>
          </p:cNvPr>
          <p:cNvSpPr txBox="1"/>
          <p:nvPr/>
        </p:nvSpPr>
        <p:spPr>
          <a:xfrm>
            <a:off x="10046400" y="3886572"/>
            <a:ext cx="1664682"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5" name="Flussdiagramm: Daten 44">
            <a:extLst>
              <a:ext uri="{FF2B5EF4-FFF2-40B4-BE49-F238E27FC236}">
                <a16:creationId xmlns:a16="http://schemas.microsoft.com/office/drawing/2014/main" id="{CDF96022-92FA-ECF5-6F67-64BEC9622DA8}"/>
              </a:ext>
            </a:extLst>
          </p:cNvPr>
          <p:cNvSpPr/>
          <p:nvPr/>
        </p:nvSpPr>
        <p:spPr bwMode="auto">
          <a:xfrm>
            <a:off x="9822590" y="376535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3E464FCC-0230-B307-6BBF-5CB49C9A8E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8553181" y="384949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26CED015-6C9B-2A11-333A-DC07F6BA24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0087" y="3869967"/>
            <a:ext cx="273574" cy="273574"/>
          </a:xfrm>
          <a:prstGeom prst="rect">
            <a:avLst/>
          </a:prstGeom>
        </p:spPr>
      </p:pic>
      <p:sp>
        <p:nvSpPr>
          <p:cNvPr id="3" name="Sprechblase: rechteckig mit abgerundeten Ecken 2">
            <a:extLst>
              <a:ext uri="{FF2B5EF4-FFF2-40B4-BE49-F238E27FC236}">
                <a16:creationId xmlns:a16="http://schemas.microsoft.com/office/drawing/2014/main" id="{24873DFF-B0F1-6AFE-B839-5AC0EE4592B9}"/>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9"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339588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B023AEE0-948D-50E3-79B2-10A5A2257006}"/>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5E90BA3E-9510-B616-8887-D97760D3E83C}"/>
              </a:ext>
            </a:extLst>
          </p:cNvPr>
          <p:cNvSpPr>
            <a:spLocks noGrp="1"/>
          </p:cNvSpPr>
          <p:nvPr>
            <p:ph type="sldNum" sz="quarter" idx="4"/>
          </p:nvPr>
        </p:nvSpPr>
        <p:spPr/>
        <p:txBody>
          <a:bodyPr/>
          <a:lstStyle/>
          <a:p>
            <a:fld id="{894680D0-7A83-433A-9719-C4143F27F647}" type="slidenum">
              <a:rPr lang="de-DE" smtClean="0"/>
              <a:pPr/>
              <a:t>5</a:t>
            </a:fld>
            <a:endParaRPr lang="de-DE" dirty="0"/>
          </a:p>
        </p:txBody>
      </p:sp>
      <p:graphicFrame>
        <p:nvGraphicFramePr>
          <p:cNvPr id="13" name="Diagramm 12">
            <a:extLst>
              <a:ext uri="{FF2B5EF4-FFF2-40B4-BE49-F238E27FC236}">
                <a16:creationId xmlns:a16="http://schemas.microsoft.com/office/drawing/2014/main" id="{9542CCDB-56D8-8534-6569-58C6EFE87801}"/>
              </a:ext>
            </a:extLst>
          </p:cNvPr>
          <p:cNvGraphicFramePr/>
          <p:nvPr>
            <p:extLst>
              <p:ext uri="{D42A27DB-BD31-4B8C-83A1-F6EECF244321}">
                <p14:modId xmlns:p14="http://schemas.microsoft.com/office/powerpoint/2010/main" val="1265180121"/>
              </p:ext>
            </p:extLst>
          </p:nvPr>
        </p:nvGraphicFramePr>
        <p:xfrm>
          <a:off x="398185" y="2721932"/>
          <a:ext cx="6394711" cy="365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Pfeil: nach rechts 13">
            <a:extLst>
              <a:ext uri="{FF2B5EF4-FFF2-40B4-BE49-F238E27FC236}">
                <a16:creationId xmlns:a16="http://schemas.microsoft.com/office/drawing/2014/main" id="{68E47F6E-1B5D-3E35-4295-C969828BCF41}"/>
              </a:ext>
            </a:extLst>
          </p:cNvPr>
          <p:cNvSpPr/>
          <p:nvPr/>
        </p:nvSpPr>
        <p:spPr bwMode="auto">
          <a:xfrm rot="5400000">
            <a:off x="3114607" y="1091688"/>
            <a:ext cx="961866" cy="22986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charset="0"/>
                <a:ea typeface="ＭＳ Ｐゴシック" charset="-128"/>
                <a:cs typeface="+mn-cs"/>
              </a:rPr>
              <a:t>Ziele abstecken und Mandat für die Veränderung einholen.</a:t>
            </a:r>
          </a:p>
        </p:txBody>
      </p:sp>
      <p:sp>
        <p:nvSpPr>
          <p:cNvPr id="15" name="Sprechblase: rechteckig mit abgerundeten Ecken 14">
            <a:extLst>
              <a:ext uri="{FF2B5EF4-FFF2-40B4-BE49-F238E27FC236}">
                <a16:creationId xmlns:a16="http://schemas.microsoft.com/office/drawing/2014/main" id="{15F46DC1-82D2-2A6C-BB77-50E5C953CC87}"/>
              </a:ext>
            </a:extLst>
          </p:cNvPr>
          <p:cNvSpPr/>
          <p:nvPr/>
        </p:nvSpPr>
        <p:spPr>
          <a:xfrm>
            <a:off x="4799856" y="5906932"/>
            <a:ext cx="1846738" cy="472381"/>
          </a:xfrm>
          <a:prstGeom prst="wedgeRoundRectCallout">
            <a:avLst>
              <a:gd name="adj1" fmla="val -58705"/>
              <a:gd name="adj2" fmla="val 14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0" cap="none" spc="0" normalizeH="0" baseline="0" noProof="0" dirty="0">
                <a:ln>
                  <a:noFill/>
                </a:ln>
                <a:solidFill>
                  <a:srgbClr val="000000"/>
                </a:solidFill>
                <a:effectLst/>
                <a:uLnTx/>
                <a:uFillTx/>
                <a:latin typeface="Arial"/>
                <a:ea typeface="ＭＳ Ｐゴシック"/>
                <a:cs typeface="+mn-cs"/>
              </a:rPr>
              <a:t>Auch „Kultur“ und „Geschichte“ können kritische Variablen sein.</a:t>
            </a:r>
          </a:p>
        </p:txBody>
      </p:sp>
      <p:sp>
        <p:nvSpPr>
          <p:cNvPr id="16" name="Sprechblase: rechteckig mit abgerundeten Ecken 15">
            <a:extLst>
              <a:ext uri="{FF2B5EF4-FFF2-40B4-BE49-F238E27FC236}">
                <a16:creationId xmlns:a16="http://schemas.microsoft.com/office/drawing/2014/main" id="{B62B7B5D-1493-C74F-5269-211AFE6BBA82}"/>
              </a:ext>
            </a:extLst>
          </p:cNvPr>
          <p:cNvSpPr/>
          <p:nvPr/>
        </p:nvSpPr>
        <p:spPr>
          <a:xfrm>
            <a:off x="551384" y="5906931"/>
            <a:ext cx="1798574" cy="472381"/>
          </a:xfrm>
          <a:prstGeom prst="wedgeRoundRectCallout">
            <a:avLst>
              <a:gd name="adj1" fmla="val 26451"/>
              <a:gd name="adj2" fmla="val -10074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0" cap="none" spc="0" normalizeH="0" baseline="0" noProof="0" dirty="0">
                <a:ln>
                  <a:noFill/>
                </a:ln>
                <a:solidFill>
                  <a:srgbClr val="000000"/>
                </a:solidFill>
                <a:effectLst/>
                <a:uLnTx/>
                <a:uFillTx/>
                <a:latin typeface="Arial"/>
                <a:ea typeface="ＭＳ Ｐゴシック"/>
                <a:cs typeface="+mn-cs"/>
              </a:rPr>
              <a:t>Anerkennung und Belohnung als Instrumente nutzen.</a:t>
            </a:r>
          </a:p>
        </p:txBody>
      </p:sp>
      <p:sp>
        <p:nvSpPr>
          <p:cNvPr id="17" name="Titel 1">
            <a:extLst>
              <a:ext uri="{FF2B5EF4-FFF2-40B4-BE49-F238E27FC236}">
                <a16:creationId xmlns:a16="http://schemas.microsoft.com/office/drawing/2014/main" id="{34C1A569-4159-DA3A-0647-9F1D222ACF2B}"/>
              </a:ext>
            </a:extLst>
          </p:cNvPr>
          <p:cNvSpPr txBox="1">
            <a:spLocks/>
          </p:cNvSpPr>
          <p:nvPr/>
        </p:nvSpPr>
        <p:spPr bwMode="auto">
          <a:xfrm>
            <a:off x="572888" y="1000196"/>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1" i="0" u="none" strike="noStrike" kern="1200" cap="none" spc="0" normalizeH="0" baseline="0" noProof="0" dirty="0">
                <a:ln>
                  <a:noFill/>
                </a:ln>
                <a:solidFill>
                  <a:srgbClr val="3B687F"/>
                </a:solidFill>
                <a:effectLst/>
                <a:uLnTx/>
                <a:uFillTx/>
                <a:latin typeface="Arial"/>
                <a:ea typeface="ＭＳ Ｐゴシック"/>
                <a:cs typeface="+mj-cs"/>
              </a:rPr>
              <a:t>Klimamanagement als Veränderungsprozess verstehen</a:t>
            </a:r>
            <a:endParaRPr kumimoji="0" lang="de-DE" b="1" i="0" u="none" strike="noStrike" kern="0" cap="none" spc="0" normalizeH="0" baseline="0" noProof="0" dirty="0">
              <a:ln>
                <a:noFill/>
              </a:ln>
              <a:solidFill>
                <a:srgbClr val="3B687F"/>
              </a:solidFill>
              <a:effectLst/>
              <a:uLnTx/>
              <a:uFillTx/>
              <a:latin typeface="Arial"/>
              <a:ea typeface="ＭＳ Ｐゴシック"/>
              <a:cs typeface="+mj-cs"/>
            </a:endParaRPr>
          </a:p>
        </p:txBody>
      </p:sp>
      <p:sp>
        <p:nvSpPr>
          <p:cNvPr id="2" name="Rechteck 11">
            <a:extLst>
              <a:ext uri="{FF2B5EF4-FFF2-40B4-BE49-F238E27FC236}">
                <a16:creationId xmlns:a16="http://schemas.microsoft.com/office/drawing/2014/main" id="{634D2221-6668-6ADA-1423-CD1DDF2D7035}"/>
              </a:ext>
            </a:extLst>
          </p:cNvPr>
          <p:cNvSpPr>
            <a:spLocks noChangeArrowheads="1"/>
          </p:cNvSpPr>
          <p:nvPr/>
        </p:nvSpPr>
        <p:spPr bwMode="auto">
          <a:xfrm>
            <a:off x="7483475" y="1760066"/>
            <a:ext cx="4321175" cy="4619246"/>
          </a:xfrm>
          <a:prstGeom prst="rect">
            <a:avLst/>
          </a:prstGeom>
          <a:solidFill>
            <a:srgbClr val="DEE5EA"/>
          </a:solidFill>
          <a:ln w="12700" algn="ctr">
            <a:solidFill>
              <a:srgbClr val="5C8395"/>
            </a:solidFill>
            <a:round/>
            <a:headEnd/>
            <a:tailEnd/>
          </a:ln>
        </p:spPr>
        <p:txBody>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de-DE" altLang="en-US" sz="1300" b="1" dirty="0">
              <a:solidFill>
                <a:srgbClr val="000000"/>
              </a:solidFill>
              <a:cs typeface="Arial" panose="020B0604020202020204" pitchFamily="34" charset="0"/>
            </a:endParaRPr>
          </a:p>
          <a:p>
            <a:pPr algn="l"/>
            <a:r>
              <a:rPr lang="de-DE" altLang="en-US" sz="1400" i="1" dirty="0">
                <a:solidFill>
                  <a:srgbClr val="000000"/>
                </a:solidFill>
              </a:rPr>
              <a:t>„Nichts ist so beständig wie der Wandel.“ Heraklit</a:t>
            </a:r>
          </a:p>
          <a:p>
            <a:pPr algn="l"/>
            <a:endParaRPr lang="de-DE" altLang="en-US" sz="1400" dirty="0">
              <a:solidFill>
                <a:srgbClr val="000000"/>
              </a:solidFill>
            </a:endParaRPr>
          </a:p>
          <a:p>
            <a:pPr algn="l"/>
            <a:r>
              <a:rPr lang="de-DE" altLang="en-US" sz="1400" dirty="0">
                <a:solidFill>
                  <a:srgbClr val="000000"/>
                </a:solidFill>
              </a:rPr>
              <a:t>Die Einführung eines </a:t>
            </a:r>
            <a:r>
              <a:rPr lang="de-DE" altLang="en-US" sz="1400" b="1" dirty="0">
                <a:solidFill>
                  <a:srgbClr val="000000"/>
                </a:solidFill>
              </a:rPr>
              <a:t>Klimamanagements basierend auf einer Klimastrategie bringt eine Transformation in Ihrem Unternehmen in Gang</a:t>
            </a:r>
            <a:r>
              <a:rPr lang="de-DE" altLang="en-US" sz="1400" dirty="0">
                <a:solidFill>
                  <a:srgbClr val="000000"/>
                </a:solidFill>
              </a:rPr>
              <a:t>. </a:t>
            </a:r>
          </a:p>
          <a:p>
            <a:pPr algn="l"/>
            <a:r>
              <a:rPr lang="de-DE" altLang="en-US" sz="1400" dirty="0">
                <a:solidFill>
                  <a:srgbClr val="000000"/>
                </a:solidFill>
              </a:rPr>
              <a:t>Unter Transformation versteht man den Prozess der Veränderung, vom aktuellen Zustand hin zu einem angestrebten Ziel-Zustand in der Zukunft, also einen fundamentalen und dauerhaften Wandel. </a:t>
            </a:r>
          </a:p>
          <a:p>
            <a:pPr algn="l"/>
            <a:r>
              <a:rPr lang="de-DE" altLang="en-US" sz="1400" dirty="0">
                <a:solidFill>
                  <a:srgbClr val="000000"/>
                </a:solidFill>
              </a:rPr>
              <a:t>Die Transformation zu einer klimaneutralen Wirtschaft und Gesellschaft ist eine Mammutaufgabe. Dieser Wandel braucht Zeit, muss gut erklärt und stringent sein. Die Mitarbeitenden müssen einbezogen und gehört werden – hier geht es auch um Gewohnheitsänderungen. </a:t>
            </a:r>
          </a:p>
          <a:p>
            <a:pPr algn="l"/>
            <a:r>
              <a:rPr lang="de-DE" altLang="en-US" sz="1400" dirty="0">
                <a:solidFill>
                  <a:srgbClr val="000000"/>
                </a:solidFill>
              </a:rPr>
              <a:t>Und es wird auch Hemmnisse geben. Sich dies bewusst zu machen und die „klassischen“ Hürden eines solchen Prozesses zu erwarten, erhöht das Durchhaltevermögen und die Wahrscheinlichkeit der erfolgreichen Einführung eines Klimamanagements. </a:t>
            </a:r>
          </a:p>
          <a:p>
            <a:pPr algn="l"/>
            <a:endParaRPr lang="de-DE" altLang="en-US" sz="1400" dirty="0">
              <a:solidFill>
                <a:srgbClr val="000000"/>
              </a:solidFill>
            </a:endParaRPr>
          </a:p>
          <a:p>
            <a:pPr algn="l"/>
            <a:endParaRPr lang="de-DE" altLang="en-US" sz="1400" dirty="0">
              <a:solidFill>
                <a:srgbClr val="000000"/>
              </a:solidFill>
            </a:endParaRPr>
          </a:p>
          <a:p>
            <a:pPr algn="l"/>
            <a:endParaRPr lang="de-DE" altLang="en-US" sz="1400" dirty="0">
              <a:solidFill>
                <a:srgbClr val="000000"/>
              </a:solidFill>
            </a:endParaRPr>
          </a:p>
          <a:p>
            <a:pPr algn="l"/>
            <a:r>
              <a:rPr lang="de-DE" altLang="en-US" sz="1400" dirty="0">
                <a:solidFill>
                  <a:srgbClr val="000000"/>
                </a:solidFill>
              </a:rPr>
              <a:t> </a:t>
            </a:r>
          </a:p>
          <a:p>
            <a:pPr algn="l"/>
            <a:r>
              <a:rPr lang="de-DE" altLang="en-US" sz="1400" dirty="0">
                <a:solidFill>
                  <a:srgbClr val="000000"/>
                </a:solidFill>
              </a:rPr>
              <a:t>  </a:t>
            </a:r>
          </a:p>
        </p:txBody>
      </p:sp>
    </p:spTree>
    <p:extLst>
      <p:ext uri="{BB962C8B-B14F-4D97-AF65-F5344CB8AC3E}">
        <p14:creationId xmlns:p14="http://schemas.microsoft.com/office/powerpoint/2010/main" val="1065398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Fahrradförderung</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212365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Firma Weitblick setzt ein Fahrradförder-Programm auf. Darunter fallen folgende Maßnahmen: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Fahrradservicestation (insbesondere Reparaturen, Ausleihe etc.).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Zentrale Fahrradabstellanlagen mit kurzen Wegen zum Arbeitsplatz.</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Umkleiden mit Schließfächern für Radler.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Duschen mit Trocknungsmöglichkeiten (Kooperation mit einem Hallenbad).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Einführung eines Firmenrad-Leasing Modells, über das sich die Mitarbeitenden steueroptimiert ein Fahrrad anschaffen und über den Arbeitgeber leasen können.</a:t>
            </a:r>
          </a:p>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Die Maßnahmen sind recht schnell umgesetzt und entfalten Wirkung. Im Kollegium wird sich zum Thema ausgetauscht und Radelbekanntschaften geschlossen.</a:t>
            </a: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9881" y="4187424"/>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4583275"/>
            <a:ext cx="5739038" cy="1754326"/>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R="0" lvl="0" algn="l" defTabSz="914400" rtl="0" eaLnBrk="0" fontAlgn="base" latinLnBrk="0" hangingPunct="0">
              <a:lnSpc>
                <a:spcPct val="100000"/>
              </a:lnSpc>
              <a:spcBef>
                <a:spcPct val="0"/>
              </a:spcBef>
              <a:spcAft>
                <a:spcPct val="0"/>
              </a:spcAft>
              <a:buClrTx/>
              <a:buSzTx/>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Firma Weitblick denkt alle benötigten Ressourcen mit: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1" i="0" strike="noStrike" kern="1200" cap="none" spc="0" normalizeH="0" baseline="0" noProof="0" dirty="0">
                <a:ln>
                  <a:noFill/>
                </a:ln>
                <a:solidFill>
                  <a:srgbClr val="000000"/>
                </a:solidFill>
                <a:effectLst/>
                <a:uLnTx/>
                <a:uFillTx/>
                <a:latin typeface="Arial" charset="0"/>
                <a:ea typeface="ＭＳ Ｐゴシック" charset="-128"/>
                <a:cs typeface="+mn-cs"/>
              </a:rPr>
              <a:t>Technik</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Infrastruktur für die Räder (Fahrradständer), Werkzeug, Umkleiden, Schließfächer.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1" i="0" strike="noStrike" kern="1200" cap="none" spc="0" normalizeH="0" baseline="0" noProof="0" dirty="0">
                <a:ln>
                  <a:noFill/>
                </a:ln>
                <a:solidFill>
                  <a:srgbClr val="000000"/>
                </a:solidFill>
                <a:effectLst/>
                <a:uLnTx/>
                <a:uFillTx/>
                <a:latin typeface="Arial" charset="0"/>
                <a:ea typeface="ＭＳ Ｐゴシック" charset="-128"/>
                <a:cs typeface="+mn-cs"/>
              </a:rPr>
              <a:t>Organisation: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Absprache mit dem lokalen Hallenbad, Prozessdokumentation und Benennung von Verantwortlichkeiten, Unterweisung der Mitarbeitenden und regelmäßige Information der Mitarbeitenden.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1" i="0" strike="noStrike" kern="1200" cap="none" spc="0" normalizeH="0" baseline="0" noProof="0" dirty="0">
                <a:ln>
                  <a:noFill/>
                </a:ln>
                <a:solidFill>
                  <a:srgbClr val="000000"/>
                </a:solidFill>
                <a:effectLst/>
                <a:uLnTx/>
                <a:uFillTx/>
                <a:latin typeface="Arial" charset="0"/>
                <a:ea typeface="ＭＳ Ｐゴシック" charset="-128"/>
                <a:cs typeface="+mn-cs"/>
              </a:rPr>
              <a:t>Personal: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Bereitschaft zum Fahrradfahren. Die Chefin geht voran und radelt nun zweimal die Woche ins Büro.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5"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16" name="Sprechblase: rechteckig mit abgerundeten Ecken 7">
            <a:extLst>
              <a:ext uri="{FF2B5EF4-FFF2-40B4-BE49-F238E27FC236}">
                <a16:creationId xmlns:a16="http://schemas.microsoft.com/office/drawing/2014/main" id="{4CC268F0-D819-6EEF-1252-53B0A9710356}"/>
              </a:ext>
            </a:extLst>
          </p:cNvPr>
          <p:cNvSpPr/>
          <p:nvPr/>
        </p:nvSpPr>
        <p:spPr>
          <a:xfrm>
            <a:off x="9827444" y="5698429"/>
            <a:ext cx="1967584" cy="448508"/>
          </a:xfrm>
          <a:prstGeom prst="wedgeRoundRectCallout">
            <a:avLst>
              <a:gd name="adj1" fmla="val -68691"/>
              <a:gd name="adj2" fmla="val -11744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Scope-3-Emissionen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2861608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8AC0CBE-E2A4-F3F5-32E7-FE23F053B7E0}"/>
              </a:ext>
            </a:extLst>
          </p:cNvPr>
          <p:cNvGraphicFramePr>
            <a:graphicFrameLocks noGrp="1"/>
          </p:cNvGraphicFramePr>
          <p:nvPr>
            <p:ph idx="1"/>
            <p:extLst>
              <p:ext uri="{D42A27DB-BD31-4B8C-83A1-F6EECF244321}">
                <p14:modId xmlns:p14="http://schemas.microsoft.com/office/powerpoint/2010/main" val="2709077683"/>
              </p:ext>
            </p:extLst>
          </p:nvPr>
        </p:nvGraphicFramePr>
        <p:xfrm>
          <a:off x="550863" y="1556792"/>
          <a:ext cx="11256962"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Rechteck: abgerundete Ecken 38">
            <a:extLst>
              <a:ext uri="{FF2B5EF4-FFF2-40B4-BE49-F238E27FC236}">
                <a16:creationId xmlns:a16="http://schemas.microsoft.com/office/drawing/2014/main" id="{D9889AD5-D87B-E53D-27D0-DA739FDF4793}"/>
              </a:ext>
            </a:extLst>
          </p:cNvPr>
          <p:cNvSpPr/>
          <p:nvPr/>
        </p:nvSpPr>
        <p:spPr bwMode="auto">
          <a:xfrm>
            <a:off x="563404" y="5650144"/>
            <a:ext cx="7620829" cy="515159"/>
          </a:xfrm>
          <a:prstGeom prst="roundRect">
            <a:avLst/>
          </a:prstGeom>
          <a:solidFill>
            <a:srgbClr val="3B687F"/>
          </a:solidFill>
          <a:ln w="9525" cap="flat" cmpd="sng" algn="ctr">
            <a:noFill/>
            <a:prstDash val="solid"/>
            <a:round/>
            <a:headEnd type="none" w="med" len="med"/>
            <a:tailEnd type="none" w="med" len="med"/>
          </a:ln>
          <a:effectLst/>
        </p:spPr>
        <p:txBody>
          <a:bodyPr vert="horz" wrap="square" lIns="68400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charset="0"/>
                <a:ea typeface="ＭＳ Ｐゴシック" charset="-128"/>
              </a:rPr>
              <a:t>Über alle Scopes hinweg braucht es für eine gelingende Transformation eine nachhaltige Ausrichtung des Geschäftsmodells, nachhaltige Innovation und Schulungen.  </a:t>
            </a:r>
            <a:endParaRPr kumimoji="0" lang="de-DE" sz="1200" i="0" u="none" strike="noStrike" cap="none" normalizeH="0" baseline="0" dirty="0">
              <a:ln>
                <a:noFill/>
              </a:ln>
              <a:solidFill>
                <a:schemeClr val="bg1"/>
              </a:solidFill>
              <a:effectLst/>
              <a:latin typeface="Arial" charset="0"/>
              <a:ea typeface="ＭＳ Ｐゴシック" charset="-128"/>
            </a:endParaRPr>
          </a:p>
        </p:txBody>
      </p:sp>
      <p:sp>
        <p:nvSpPr>
          <p:cNvPr id="2" name="Titel 1">
            <a:extLst>
              <a:ext uri="{FF2B5EF4-FFF2-40B4-BE49-F238E27FC236}">
                <a16:creationId xmlns:a16="http://schemas.microsoft.com/office/drawing/2014/main" id="{7B35DFAD-DECF-1056-D7D2-F49C1655E713}"/>
              </a:ext>
            </a:extLst>
          </p:cNvPr>
          <p:cNvSpPr>
            <a:spLocks noGrp="1"/>
          </p:cNvSpPr>
          <p:nvPr>
            <p:ph type="title"/>
          </p:nvPr>
        </p:nvSpPr>
        <p:spPr/>
        <p:txBody>
          <a:bodyPr/>
          <a:lstStyle/>
          <a:p>
            <a:r>
              <a:rPr lang="de-DE" dirty="0"/>
              <a:t>Zuordnung von Handlungsfeldern zu den Scopes</a:t>
            </a:r>
          </a:p>
        </p:txBody>
      </p:sp>
      <p:sp>
        <p:nvSpPr>
          <p:cNvPr id="4" name="Fußzeilenplatzhalter 3">
            <a:extLst>
              <a:ext uri="{FF2B5EF4-FFF2-40B4-BE49-F238E27FC236}">
                <a16:creationId xmlns:a16="http://schemas.microsoft.com/office/drawing/2014/main" id="{796A6E3D-2042-1BBA-5913-A37A185E5CA4}"/>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202A123E-8564-1133-C731-6A9F46E41615}"/>
              </a:ext>
            </a:extLst>
          </p:cNvPr>
          <p:cNvSpPr>
            <a:spLocks noGrp="1"/>
          </p:cNvSpPr>
          <p:nvPr>
            <p:ph type="sldNum" sz="quarter" idx="4"/>
          </p:nvPr>
        </p:nvSpPr>
        <p:spPr/>
        <p:txBody>
          <a:bodyPr/>
          <a:lstStyle/>
          <a:p>
            <a:fld id="{894680D0-7A83-433A-9719-C4143F27F647}" type="slidenum">
              <a:rPr lang="de-DE" smtClean="0"/>
              <a:pPr/>
              <a:t>51</a:t>
            </a:fld>
            <a:endParaRPr lang="de-DE" dirty="0"/>
          </a:p>
        </p:txBody>
      </p:sp>
      <p:pic>
        <p:nvPicPr>
          <p:cNvPr id="16" name="Grafik 15" descr="Roboterhand Silhouette">
            <a:extLst>
              <a:ext uri="{FF2B5EF4-FFF2-40B4-BE49-F238E27FC236}">
                <a16:creationId xmlns:a16="http://schemas.microsoft.com/office/drawing/2014/main" id="{F5768179-7FB7-241A-A7DF-39322BF617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236" y="2551959"/>
            <a:ext cx="360000" cy="360000"/>
          </a:xfrm>
          <a:prstGeom prst="rect">
            <a:avLst/>
          </a:prstGeom>
        </p:spPr>
      </p:pic>
      <p:pic>
        <p:nvPicPr>
          <p:cNvPr id="18" name="Grafik 17" descr="Taxi Silhouette">
            <a:extLst>
              <a:ext uri="{FF2B5EF4-FFF2-40B4-BE49-F238E27FC236}">
                <a16:creationId xmlns:a16="http://schemas.microsoft.com/office/drawing/2014/main" id="{AA97DC4B-41D7-670C-4628-E2618E8EE6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6123" y="4024880"/>
            <a:ext cx="360000" cy="360000"/>
          </a:xfrm>
          <a:prstGeom prst="rect">
            <a:avLst/>
          </a:prstGeom>
        </p:spPr>
      </p:pic>
      <p:pic>
        <p:nvPicPr>
          <p:cNvPr id="32" name="Grafik 31" descr="Internet Silhouette">
            <a:extLst>
              <a:ext uri="{FF2B5EF4-FFF2-40B4-BE49-F238E27FC236}">
                <a16:creationId xmlns:a16="http://schemas.microsoft.com/office/drawing/2014/main" id="{6186784F-0880-48A4-BBBF-1F1349C979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58386" y="5613732"/>
            <a:ext cx="360000" cy="360000"/>
          </a:xfrm>
          <a:prstGeom prst="rect">
            <a:avLst/>
          </a:prstGeom>
        </p:spPr>
      </p:pic>
      <p:pic>
        <p:nvPicPr>
          <p:cNvPr id="34" name="Grafik 33" descr="Recycling Silhouette">
            <a:extLst>
              <a:ext uri="{FF2B5EF4-FFF2-40B4-BE49-F238E27FC236}">
                <a16:creationId xmlns:a16="http://schemas.microsoft.com/office/drawing/2014/main" id="{277C637E-389F-2CA7-77B5-A857D1A09BD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50245" y="3340995"/>
            <a:ext cx="360000" cy="360000"/>
          </a:xfrm>
          <a:prstGeom prst="rect">
            <a:avLst/>
          </a:prstGeom>
        </p:spPr>
      </p:pic>
      <p:pic>
        <p:nvPicPr>
          <p:cNvPr id="36" name="Grafik 35" descr="Radfahren Silhouette">
            <a:extLst>
              <a:ext uri="{FF2B5EF4-FFF2-40B4-BE49-F238E27FC236}">
                <a16:creationId xmlns:a16="http://schemas.microsoft.com/office/drawing/2014/main" id="{535CF551-5DEC-FA13-6F5A-23A153592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58386" y="4883182"/>
            <a:ext cx="360000" cy="360000"/>
          </a:xfrm>
          <a:prstGeom prst="rect">
            <a:avLst/>
          </a:prstGeom>
        </p:spPr>
      </p:pic>
      <p:pic>
        <p:nvPicPr>
          <p:cNvPr id="38" name="Grafik 37" descr="Warenkorb Silhouette">
            <a:extLst>
              <a:ext uri="{FF2B5EF4-FFF2-40B4-BE49-F238E27FC236}">
                <a16:creationId xmlns:a16="http://schemas.microsoft.com/office/drawing/2014/main" id="{A7AC8912-2CC4-56A1-7E38-4AC8092B1C1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47719" y="2610445"/>
            <a:ext cx="360000" cy="360000"/>
          </a:xfrm>
          <a:prstGeom prst="rect">
            <a:avLst/>
          </a:prstGeom>
        </p:spPr>
      </p:pic>
      <p:pic>
        <p:nvPicPr>
          <p:cNvPr id="7" name="Grafik 6" descr="Schneeflocke Silhouette">
            <a:extLst>
              <a:ext uri="{FF2B5EF4-FFF2-40B4-BE49-F238E27FC236}">
                <a16:creationId xmlns:a16="http://schemas.microsoft.com/office/drawing/2014/main" id="{2F8175BA-AF1A-4489-1D2A-E3B2092BB20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01236" y="4826331"/>
            <a:ext cx="360000" cy="360000"/>
          </a:xfrm>
          <a:prstGeom prst="rect">
            <a:avLst/>
          </a:prstGeom>
        </p:spPr>
      </p:pic>
      <p:pic>
        <p:nvPicPr>
          <p:cNvPr id="11" name="Grafik 10" descr="LKW Silhouette">
            <a:extLst>
              <a:ext uri="{FF2B5EF4-FFF2-40B4-BE49-F238E27FC236}">
                <a16:creationId xmlns:a16="http://schemas.microsoft.com/office/drawing/2014/main" id="{37291787-BB61-472A-E08C-90922271B3CC}"/>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958386" y="4152632"/>
            <a:ext cx="360000" cy="360000"/>
          </a:xfrm>
          <a:prstGeom prst="rect">
            <a:avLst/>
          </a:prstGeom>
        </p:spPr>
      </p:pic>
      <p:pic>
        <p:nvPicPr>
          <p:cNvPr id="12" name="Grafik 11" descr="Solarmodule Silhouette">
            <a:extLst>
              <a:ext uri="{FF2B5EF4-FFF2-40B4-BE49-F238E27FC236}">
                <a16:creationId xmlns:a16="http://schemas.microsoft.com/office/drawing/2014/main" id="{9A92B989-7D81-77D8-3764-BD84FEE5164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91584" y="3284419"/>
            <a:ext cx="360000" cy="360000"/>
          </a:xfrm>
          <a:prstGeom prst="rect">
            <a:avLst/>
          </a:prstGeom>
        </p:spPr>
      </p:pic>
      <p:pic>
        <p:nvPicPr>
          <p:cNvPr id="8" name="Grafik 7" descr="Klassenzimmer Silhouette">
            <a:extLst>
              <a:ext uri="{FF2B5EF4-FFF2-40B4-BE49-F238E27FC236}">
                <a16:creationId xmlns:a16="http://schemas.microsoft.com/office/drawing/2014/main" id="{2C622BEF-9F89-F1E5-512C-FF758B918DD1}"/>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77946" y="5753843"/>
            <a:ext cx="360000" cy="360000"/>
          </a:xfrm>
          <a:prstGeom prst="rect">
            <a:avLst/>
          </a:prstGeom>
        </p:spPr>
      </p:pic>
      <p:pic>
        <p:nvPicPr>
          <p:cNvPr id="9" name="Grafik 8" descr="Glühlampe Silhouette">
            <a:extLst>
              <a:ext uri="{FF2B5EF4-FFF2-40B4-BE49-F238E27FC236}">
                <a16:creationId xmlns:a16="http://schemas.microsoft.com/office/drawing/2014/main" id="{7CFF4639-CE64-DB4F-1B26-4D82FB7A6B2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45402" y="5678937"/>
            <a:ext cx="244025" cy="244025"/>
          </a:xfrm>
          <a:prstGeom prst="rect">
            <a:avLst/>
          </a:prstGeom>
        </p:spPr>
      </p:pic>
      <p:sp>
        <p:nvSpPr>
          <p:cNvPr id="3" name="Textfeld 2">
            <a:extLst>
              <a:ext uri="{FF2B5EF4-FFF2-40B4-BE49-F238E27FC236}">
                <a16:creationId xmlns:a16="http://schemas.microsoft.com/office/drawing/2014/main" id="{B8D864E7-5E48-76BD-01B8-598103D13076}"/>
              </a:ext>
            </a:extLst>
          </p:cNvPr>
          <p:cNvSpPr txBox="1"/>
          <p:nvPr/>
        </p:nvSpPr>
        <p:spPr>
          <a:xfrm>
            <a:off x="551383" y="6165304"/>
            <a:ext cx="4861905" cy="230832"/>
          </a:xfrm>
          <a:prstGeom prst="rect">
            <a:avLst/>
          </a:prstGeom>
          <a:noFill/>
        </p:spPr>
        <p:txBody>
          <a:bodyPr wrap="square" rtlCol="0">
            <a:spAutoFit/>
          </a:bodyPr>
          <a:lstStyle/>
          <a:p>
            <a:pPr algn="l"/>
            <a:r>
              <a:rPr lang="de-DE" sz="900" dirty="0"/>
              <a:t>Quelle: Darstellung in Anlehnung an </a:t>
            </a:r>
            <a:r>
              <a:rPr kumimoji="0" lang="de-DE" sz="900" b="0"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dirty="0"/>
              <a:t>, S. 84.</a:t>
            </a:r>
          </a:p>
        </p:txBody>
      </p:sp>
    </p:spTree>
    <p:extLst>
      <p:ext uri="{BB962C8B-B14F-4D97-AF65-F5344CB8AC3E}">
        <p14:creationId xmlns:p14="http://schemas.microsoft.com/office/powerpoint/2010/main" val="4105904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Scope-3: Digitalisierung</a:t>
            </a:r>
          </a:p>
        </p:txBody>
      </p:sp>
      <p:sp>
        <p:nvSpPr>
          <p:cNvPr id="6" name="Inhaltsplatzhalter 5">
            <a:extLst>
              <a:ext uri="{FF2B5EF4-FFF2-40B4-BE49-F238E27FC236}">
                <a16:creationId xmlns:a16="http://schemas.microsoft.com/office/drawing/2014/main" id="{006FDFC6-2629-43D0-DFAA-6D1FB81FA8A6}"/>
              </a:ext>
            </a:extLst>
          </p:cNvPr>
          <p:cNvSpPr>
            <a:spLocks noGrp="1"/>
          </p:cNvSpPr>
          <p:nvPr>
            <p:ph idx="1"/>
          </p:nvPr>
        </p:nvSpPr>
        <p:spPr/>
        <p:txBody>
          <a:bodyPr/>
          <a:lstStyle/>
          <a:p>
            <a:endParaRPr lang="de-DE" dirty="0"/>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Home Office      Regelung    </a:t>
            </a:r>
          </a:p>
        </p:txBody>
      </p:sp>
      <p:sp>
        <p:nvSpPr>
          <p:cNvPr id="9" name="Textfeld 8">
            <a:extLst>
              <a:ext uri="{FF2B5EF4-FFF2-40B4-BE49-F238E27FC236}">
                <a16:creationId xmlns:a16="http://schemas.microsoft.com/office/drawing/2014/main" id="{33753494-3888-2D9C-2221-856AAEF44C82}"/>
              </a:ext>
            </a:extLst>
          </p:cNvPr>
          <p:cNvSpPr txBox="1"/>
          <p:nvPr/>
        </p:nvSpPr>
        <p:spPr>
          <a:xfrm>
            <a:off x="740595" y="2491024"/>
            <a:ext cx="3195164" cy="122341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Geben Sie den Mitarbeitenden die Option, ein paar Tage in der Woche von zuhause aus zu arbeiten. Dadurch werden Emissionen auf dem Arbeitsweg eingespart. Achten Sie dabei darauf, dass die technischen Voraussetzungen gegeben sind (Laptop, Headset, Monitor,</a:t>
            </a:r>
            <a:r>
              <a:rPr kumimoji="0" lang="de-DE" sz="1050" b="0" i="0" u="none" strike="noStrike" kern="1200" cap="none" spc="0" normalizeH="0" noProof="0" dirty="0">
                <a:ln>
                  <a:noFill/>
                </a:ln>
                <a:solidFill>
                  <a:srgbClr val="000000"/>
                </a:solidFill>
                <a:effectLst/>
                <a:uLnTx/>
                <a:uFillTx/>
                <a:latin typeface="Arial" charset="0"/>
                <a:ea typeface="ＭＳ Ｐゴシック" charset="-128"/>
                <a:cs typeface="+mn-cs"/>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7" y="4675023"/>
            <a:ext cx="2873401" cy="615553"/>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Möglichkeiten zum Home Office kann die Zufriedenheit der Mitarbeitenden erhöhen.</a:t>
            </a: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8" y="5518973"/>
            <a:ext cx="2873401" cy="623248"/>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Bieten Sie virtuelle und Vor-Ort Möglichkeiten zum Austausch an.</a:t>
            </a: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40179" y="455877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40178" y="539421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Online-Meetings statt Reisen</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49252" y="2531452"/>
            <a:ext cx="3181527" cy="122341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Viele Meetings können digital durchgeführt werden als (Video)Telefonat. So können Sie neben Emissionen auch Zeit einsparen. Außerdem können Emissionen gespart werden, wenn die Kamera ausgeschaltet ist bzw. die Videoqualität reduziert wird.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957378" y="4671051"/>
            <a:ext cx="2873401" cy="784830"/>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Wenn ohne Video telefoniert wird, können die Mitarbeitenden sich dabei bewegen. Das hilft gegen Rückenschmerzen vom Sitzen.</a:t>
            </a: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8" y="5518973"/>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Erstellen Sie ein einheitliches Hintergrundbild mit Ihrem Logo.</a:t>
            </a: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17514" y="455877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22064" y="540489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4816" y="1628800"/>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707886"/>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Digitalisierung betrieblicher Prozesse</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495082" y="2546981"/>
            <a:ext cx="3208324" cy="1546577"/>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Viele Prozesse im Unternehmen können von Papier auf „Digital“ umgestellt werden: Rechnungen</a:t>
            </a:r>
            <a:r>
              <a:rPr lang="de-DE" sz="1050" dirty="0">
                <a:solidFill>
                  <a:srgbClr val="000000"/>
                </a:solidFill>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Personalthemen</a:t>
            </a:r>
            <a:r>
              <a:rPr lang="de-DE" sz="1050" dirty="0">
                <a:solidFill>
                  <a:srgbClr val="000000"/>
                </a:solidFill>
              </a:rPr>
              <a:t> oder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Reisekosten. Für den Digitalisierungsprozess sollte ein Umsetzungsfahrplan mit ganzheitlichen Ansatz erstellt werden. Einzelne Bausteine des Umsetzungsfahrplans können dann Schritt-für-Schritt umgesetzt werden.</a:t>
            </a:r>
            <a:endParaRPr lang="de-DE" sz="1050" dirty="0">
              <a:solidFill>
                <a:srgbClr val="000000"/>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58571" y="4665896"/>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Ein effizientes, digitales System spart Zeit und Kosten.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9" name="Textfeld 38">
            <a:extLst>
              <a:ext uri="{FF2B5EF4-FFF2-40B4-BE49-F238E27FC236}">
                <a16:creationId xmlns:a16="http://schemas.microsoft.com/office/drawing/2014/main" id="{E79BBAD6-303D-241F-FF79-D30718B5CA33}"/>
              </a:ext>
            </a:extLst>
          </p:cNvPr>
          <p:cNvSpPr txBox="1"/>
          <p:nvPr/>
        </p:nvSpPr>
        <p:spPr>
          <a:xfrm>
            <a:off x="8830005" y="5511844"/>
            <a:ext cx="2901967"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r>
              <a:rPr lang="de-DE" sz="1050" dirty="0">
                <a:solidFill>
                  <a:srgbClr val="000000"/>
                </a:solidFill>
              </a:rPr>
              <a:t>Achten Sie auf die Datensicherheit, wenn Sie eine Software nutzen.</a:t>
            </a: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32283" y="453970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10109" y="539421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7888E472-2E45-07AE-1E6B-EA575D0C8732}"/>
              </a:ext>
            </a:extLst>
          </p:cNvPr>
          <p:cNvGrpSpPr/>
          <p:nvPr/>
        </p:nvGrpSpPr>
        <p:grpSpPr>
          <a:xfrm>
            <a:off x="782776" y="3998244"/>
            <a:ext cx="3152982" cy="582884"/>
            <a:chOff x="782776" y="3558175"/>
            <a:chExt cx="3134585" cy="582884"/>
          </a:xfrm>
        </p:grpSpPr>
        <p:sp>
          <p:nvSpPr>
            <p:cNvPr id="15" name="Textfeld 14">
              <a:extLst>
                <a:ext uri="{FF2B5EF4-FFF2-40B4-BE49-F238E27FC236}">
                  <a16:creationId xmlns:a16="http://schemas.microsoft.com/office/drawing/2014/main" id="{88EBB7FB-B917-0F26-D57B-424735D84B95}"/>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2/10</a:t>
              </a:r>
            </a:p>
          </p:txBody>
        </p:sp>
        <p:sp>
          <p:nvSpPr>
            <p:cNvPr id="16" name="Flussdiagramm: Daten 15">
              <a:extLst>
                <a:ext uri="{FF2B5EF4-FFF2-40B4-BE49-F238E27FC236}">
                  <a16:creationId xmlns:a16="http://schemas.microsoft.com/office/drawing/2014/main" id="{8F157D16-0A82-5B41-6C23-7ACACCB824B2}"/>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777F2D91-D382-A5C9-DB18-0C655A5E0A7F}"/>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4</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8" name="Flussdiagramm: Daten 17">
              <a:extLst>
                <a:ext uri="{FF2B5EF4-FFF2-40B4-BE49-F238E27FC236}">
                  <a16:creationId xmlns:a16="http://schemas.microsoft.com/office/drawing/2014/main" id="{93F4EC4A-DE20-D4F1-9A56-8A720B19FEAB}"/>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85D1F97C-D610-14E5-BDB2-E1B3BEA95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EBAEC3D0-82BC-9475-8794-1D0DA8C0A6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B93F2923-976A-F52E-F008-B8359A496457}"/>
              </a:ext>
            </a:extLst>
          </p:cNvPr>
          <p:cNvGrpSpPr/>
          <p:nvPr/>
        </p:nvGrpSpPr>
        <p:grpSpPr>
          <a:xfrm>
            <a:off x="4660477" y="3995709"/>
            <a:ext cx="3169411" cy="582884"/>
            <a:chOff x="4622240" y="3671813"/>
            <a:chExt cx="3134585" cy="582884"/>
          </a:xfrm>
        </p:grpSpPr>
        <p:sp>
          <p:nvSpPr>
            <p:cNvPr id="22" name="Textfeld 21">
              <a:extLst>
                <a:ext uri="{FF2B5EF4-FFF2-40B4-BE49-F238E27FC236}">
                  <a16:creationId xmlns:a16="http://schemas.microsoft.com/office/drawing/2014/main" id="{7703D03B-F2B2-88F7-4D63-B3807073D03E}"/>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1/10</a:t>
              </a:r>
            </a:p>
          </p:txBody>
        </p:sp>
        <p:sp>
          <p:nvSpPr>
            <p:cNvPr id="23" name="Flussdiagramm: Daten 22">
              <a:extLst>
                <a:ext uri="{FF2B5EF4-FFF2-40B4-BE49-F238E27FC236}">
                  <a16:creationId xmlns:a16="http://schemas.microsoft.com/office/drawing/2014/main" id="{7E4D51AF-F41E-781D-41B7-FFC230A921F7}"/>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D15B26DD-0D32-320C-21A8-F620949D2525}"/>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3</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5" name="Flussdiagramm: Daten 24">
              <a:extLst>
                <a:ext uri="{FF2B5EF4-FFF2-40B4-BE49-F238E27FC236}">
                  <a16:creationId xmlns:a16="http://schemas.microsoft.com/office/drawing/2014/main" id="{9BE3D8D3-0157-E9BF-B83D-C2F35A1F8419}"/>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C80249AF-E381-7877-DE49-29398BF3B3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34D6582D-AA95-E9B8-CE7E-50A3BF3F8B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5064" y="3776427"/>
              <a:ext cx="273574" cy="273574"/>
            </a:xfrm>
            <a:prstGeom prst="rect">
              <a:avLst/>
            </a:prstGeom>
          </p:spPr>
        </p:pic>
      </p:grpSp>
      <p:grpSp>
        <p:nvGrpSpPr>
          <p:cNvPr id="3" name="Gruppieren 2">
            <a:extLst>
              <a:ext uri="{FF2B5EF4-FFF2-40B4-BE49-F238E27FC236}">
                <a16:creationId xmlns:a16="http://schemas.microsoft.com/office/drawing/2014/main" id="{C338E608-F2BB-D471-58E2-AD2919DC5135}"/>
              </a:ext>
            </a:extLst>
          </p:cNvPr>
          <p:cNvGrpSpPr/>
          <p:nvPr/>
        </p:nvGrpSpPr>
        <p:grpSpPr>
          <a:xfrm>
            <a:off x="8571575" y="3963978"/>
            <a:ext cx="3160397" cy="582884"/>
            <a:chOff x="8537263" y="3789040"/>
            <a:chExt cx="3134585" cy="582884"/>
          </a:xfrm>
        </p:grpSpPr>
        <p:sp>
          <p:nvSpPr>
            <p:cNvPr id="42" name="Textfeld 41">
              <a:extLst>
                <a:ext uri="{FF2B5EF4-FFF2-40B4-BE49-F238E27FC236}">
                  <a16:creationId xmlns:a16="http://schemas.microsoft.com/office/drawing/2014/main" id="{B32323A6-63E5-8B62-72CF-2F8574E26400}"/>
                </a:ext>
              </a:extLst>
            </p:cNvPr>
            <p:cNvSpPr txBox="1"/>
            <p:nvPr/>
          </p:nvSpPr>
          <p:spPr>
            <a:xfrm>
              <a:off x="8823619" y="3910259"/>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3" name="Flussdiagramm: Daten 42">
              <a:extLst>
                <a:ext uri="{FF2B5EF4-FFF2-40B4-BE49-F238E27FC236}">
                  <a16:creationId xmlns:a16="http://schemas.microsoft.com/office/drawing/2014/main" id="{39A1718B-0D51-CAB6-0143-6D9636DAB620}"/>
                </a:ext>
              </a:extLst>
            </p:cNvPr>
            <p:cNvSpPr/>
            <p:nvPr/>
          </p:nvSpPr>
          <p:spPr bwMode="auto">
            <a:xfrm>
              <a:off x="8537263" y="3789040"/>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980D3510-C02B-6CF3-6C80-DD385FA08339}"/>
                </a:ext>
              </a:extLst>
            </p:cNvPr>
            <p:cNvSpPr txBox="1"/>
            <p:nvPr/>
          </p:nvSpPr>
          <p:spPr>
            <a:xfrm>
              <a:off x="10046400" y="3910259"/>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3/10</a:t>
              </a:r>
            </a:p>
          </p:txBody>
        </p:sp>
        <p:sp>
          <p:nvSpPr>
            <p:cNvPr id="45" name="Flussdiagramm: Daten 44">
              <a:extLst>
                <a:ext uri="{FF2B5EF4-FFF2-40B4-BE49-F238E27FC236}">
                  <a16:creationId xmlns:a16="http://schemas.microsoft.com/office/drawing/2014/main" id="{7E3FF586-A44E-EC80-7F7A-12225425D531}"/>
                </a:ext>
              </a:extLst>
            </p:cNvPr>
            <p:cNvSpPr/>
            <p:nvPr/>
          </p:nvSpPr>
          <p:spPr bwMode="auto">
            <a:xfrm>
              <a:off x="9822590" y="3789040"/>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454022B0-EB03-70FB-F761-7B0A981AFA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553181" y="3873183"/>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99B28F26-930E-1C88-C8C0-5D7CF38FAF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0087" y="3893654"/>
              <a:ext cx="273574" cy="273574"/>
            </a:xfrm>
            <a:prstGeom prst="rect">
              <a:avLst/>
            </a:prstGeom>
          </p:spPr>
        </p:pic>
      </p:grpSp>
      <p:sp>
        <p:nvSpPr>
          <p:cNvPr id="48" name="Sprechblase: rechteckig mit abgerundeten Ecken 47">
            <a:extLst>
              <a:ext uri="{FF2B5EF4-FFF2-40B4-BE49-F238E27FC236}">
                <a16:creationId xmlns:a16="http://schemas.microsoft.com/office/drawing/2014/main" id="{0B82E884-6C94-9ACA-87F5-B67CA43FBE80}"/>
              </a:ext>
            </a:extLst>
          </p:cNvPr>
          <p:cNvSpPr/>
          <p:nvPr/>
        </p:nvSpPr>
        <p:spPr>
          <a:xfrm>
            <a:off x="9987516" y="872931"/>
            <a:ext cx="1859905" cy="562169"/>
          </a:xfrm>
          <a:prstGeom prst="wedgeRoundRectCallout">
            <a:avLst>
              <a:gd name="adj1" fmla="val -56158"/>
              <a:gd name="adj2" fmla="val 5211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Weiterführende Informationen finden Sie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8" action="ppaction://hlinksldjump"/>
              </a:rPr>
              <a:t>hier</a:t>
            </a: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 </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spTree>
    <p:extLst>
      <p:ext uri="{BB962C8B-B14F-4D97-AF65-F5344CB8AC3E}">
        <p14:creationId xmlns:p14="http://schemas.microsoft.com/office/powerpoint/2010/main" val="4140852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3D6F52E-611F-EBBA-C779-7669108E7466}"/>
              </a:ext>
            </a:extLst>
          </p:cNvPr>
          <p:cNvSpPr>
            <a:spLocks noGrp="1"/>
          </p:cNvSpPr>
          <p:nvPr>
            <p:ph type="title"/>
          </p:nvPr>
        </p:nvSpPr>
        <p:spPr/>
        <p:txBody>
          <a:bodyPr/>
          <a:lstStyle/>
          <a:p>
            <a:r>
              <a:rPr lang="de-DE" dirty="0"/>
              <a:t>Beispielmaßnahme Weitblick: Online-Meetings</a:t>
            </a:r>
          </a:p>
        </p:txBody>
      </p:sp>
      <p:sp>
        <p:nvSpPr>
          <p:cNvPr id="4" name="Fußzeilenplatzhalter 3">
            <a:extLst>
              <a:ext uri="{FF2B5EF4-FFF2-40B4-BE49-F238E27FC236}">
                <a16:creationId xmlns:a16="http://schemas.microsoft.com/office/drawing/2014/main" id="{0E541E9B-718C-A83A-9140-38DB6D96237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74CF2A5-224A-A735-70F0-C37CBD15CC0D}"/>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10" name="Rechteck 9">
            <a:extLst>
              <a:ext uri="{FF2B5EF4-FFF2-40B4-BE49-F238E27FC236}">
                <a16:creationId xmlns:a16="http://schemas.microsoft.com/office/drawing/2014/main" id="{57C6754B-79CA-FB8F-73FC-0D5FECCD9072}"/>
              </a:ext>
            </a:extLst>
          </p:cNvPr>
          <p:cNvSpPr/>
          <p:nvPr/>
        </p:nvSpPr>
        <p:spPr bwMode="auto">
          <a:xfrm>
            <a:off x="551384" y="1601458"/>
            <a:ext cx="576064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Vorgehen im Betrieb</a:t>
            </a:r>
          </a:p>
        </p:txBody>
      </p:sp>
      <p:sp>
        <p:nvSpPr>
          <p:cNvPr id="12" name="Textfeld 10">
            <a:extLst>
              <a:ext uri="{FF2B5EF4-FFF2-40B4-BE49-F238E27FC236}">
                <a16:creationId xmlns:a16="http://schemas.microsoft.com/office/drawing/2014/main" id="{7F4AAB44-866B-EF95-AC07-2AD0F144DABE}"/>
              </a:ext>
            </a:extLst>
          </p:cNvPr>
          <p:cNvSpPr txBox="1"/>
          <p:nvPr/>
        </p:nvSpPr>
        <p:spPr>
          <a:xfrm>
            <a:off x="547996" y="1986840"/>
            <a:ext cx="5760640" cy="2123658"/>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Firma Weitblick überlegt, welche Meetings müssen wirklich vor Ort stattfinden und welche können digital abgehalten werden? Es wird sich gegen den kompletten Verzicht auf Präsenz-Treffen entschieden, da diese wichtig für den persönlichen Austausch sind. Viele Meetings können aber online stattfinden.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2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Dafür werden die technischen Voraussetzungen geklärt: Ein Videokonferenz-Programm, Kameras für Teilnehmende und andere digitale Werkzeuge (eine digitale Pinnwand oder ein Werkzeug für digitale Umfragen). Bei der Auswahl und Beschaffung achtet Weitblick auch auf das Thema </a:t>
            </a:r>
            <a:r>
              <a:rPr kumimoji="0" lang="de-DE" sz="1200" b="0" i="0" strike="noStrike" kern="1200" cap="none" spc="0" normalizeH="0" baseline="0" noProof="0" dirty="0">
                <a:ln>
                  <a:noFill/>
                </a:ln>
                <a:solidFill>
                  <a:srgbClr val="000000"/>
                </a:solidFill>
                <a:effectLst/>
                <a:uLnTx/>
                <a:uFillTx/>
                <a:latin typeface="Arial" charset="0"/>
                <a:ea typeface="ＭＳ Ｐゴシック" charset="-128"/>
                <a:cs typeface="+mn-cs"/>
                <a:hlinkClick r:id="rId2" action="ppaction://hlinksldjump"/>
              </a:rPr>
              <a:t>nachhaltiges Büromaterial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im Hinterkopf.</a:t>
            </a:r>
            <a:endParaRPr lang="de-DE" sz="12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de-DE" sz="1200" dirty="0">
              <a:solidFill>
                <a:srgbClr val="000000"/>
              </a:solidFill>
            </a:endParaRPr>
          </a:p>
        </p:txBody>
      </p:sp>
      <p:sp>
        <p:nvSpPr>
          <p:cNvPr id="58" name="Rechteck 57">
            <a:extLst>
              <a:ext uri="{FF2B5EF4-FFF2-40B4-BE49-F238E27FC236}">
                <a16:creationId xmlns:a16="http://schemas.microsoft.com/office/drawing/2014/main" id="{BA101108-3F82-5E32-C16F-7EE3FB098A75}"/>
              </a:ext>
            </a:extLst>
          </p:cNvPr>
          <p:cNvSpPr/>
          <p:nvPr/>
        </p:nvSpPr>
        <p:spPr bwMode="auto">
          <a:xfrm>
            <a:off x="549881" y="4005064"/>
            <a:ext cx="5758755" cy="3216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Fallstricke und wie die Firma Weitblick damit umgeht</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9" name="Textfeld 10">
            <a:extLst>
              <a:ext uri="{FF2B5EF4-FFF2-40B4-BE49-F238E27FC236}">
                <a16:creationId xmlns:a16="http://schemas.microsoft.com/office/drawing/2014/main" id="{8C2E903E-FDE1-D660-B583-9B4C00E02CAC}"/>
              </a:ext>
            </a:extLst>
          </p:cNvPr>
          <p:cNvSpPr txBox="1"/>
          <p:nvPr/>
        </p:nvSpPr>
        <p:spPr>
          <a:xfrm>
            <a:off x="547995" y="4388388"/>
            <a:ext cx="5739038" cy="1938992"/>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R="0" lvl="0" algn="l" defTabSz="914400" rtl="0" eaLnBrk="0" fontAlgn="base" latinLnBrk="0" hangingPunct="0">
              <a:lnSpc>
                <a:spcPct val="100000"/>
              </a:lnSpc>
              <a:spcBef>
                <a:spcPct val="0"/>
              </a:spcBef>
              <a:spcAft>
                <a:spcPct val="0"/>
              </a:spcAft>
              <a:buClrTx/>
              <a:buSzTx/>
              <a:tabLst/>
              <a:defRPr/>
            </a:pPr>
            <a:r>
              <a:rPr lang="de-DE" sz="1200" dirty="0">
                <a:solidFill>
                  <a:srgbClr val="000000"/>
                </a:solidFill>
              </a:rPr>
              <a:t>Meetings können nicht 1:1 ins Digitale übersetzt werden. Außerdem sollte einer Ermüdung durch Online-Meetings vorgebeugt werden. Weitblick achtet deshalb auf folgende Punkte:</a:t>
            </a:r>
          </a:p>
          <a:p>
            <a:pPr marR="0" lvl="0" algn="l" defTabSz="914400" rtl="0" eaLnBrk="0" fontAlgn="base" latinLnBrk="0" hangingPunct="0">
              <a:lnSpc>
                <a:spcPct val="100000"/>
              </a:lnSpc>
              <a:spcBef>
                <a:spcPct val="0"/>
              </a:spcBef>
              <a:spcAft>
                <a:spcPct val="0"/>
              </a:spcAft>
              <a:buClrTx/>
              <a:buSzTx/>
              <a:tabLst/>
              <a:defRPr/>
            </a:pPr>
            <a:endParaRPr lang="de-DE" sz="1200" dirty="0">
              <a:solidFill>
                <a:srgbClr val="000000"/>
              </a:solidFil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Kürzere Meetings mit aktiven Pausen (10 Minuten nach 1 Stunde).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rPr>
              <a:t>Pause zwischen den Meetings.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Abschalten der eigenen Kamera, wenn nicht notwendig. Dies spart auch Energie</a:t>
            </a:r>
            <a:r>
              <a:rPr kumimoji="0" lang="de-DE" sz="1200" b="0" i="0" u="none" strike="noStrike" kern="1200" cap="none" spc="0" normalizeH="0" noProof="0" dirty="0">
                <a:ln>
                  <a:noFill/>
                </a:ln>
                <a:solidFill>
                  <a:srgbClr val="000000"/>
                </a:solidFill>
                <a:effectLst/>
                <a:uLnTx/>
                <a:uFillTx/>
                <a:latin typeface="Arial" charset="0"/>
                <a:ea typeface="ＭＳ Ｐゴシック" charset="-128"/>
                <a:cs typeface="+mn-cs"/>
              </a:rPr>
              <a:t> und damit Emissionen ein.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942" y="1569657"/>
            <a:ext cx="6004856" cy="4813276"/>
          </a:xfrm>
          <a:prstGeom prst="rect">
            <a:avLst/>
          </a:prstGeom>
        </p:spPr>
      </p:pic>
      <p:sp>
        <p:nvSpPr>
          <p:cNvPr id="16" name="Sprechblase: rechteckig mit abgerundeten Ecken 7">
            <a:extLst>
              <a:ext uri="{FF2B5EF4-FFF2-40B4-BE49-F238E27FC236}">
                <a16:creationId xmlns:a16="http://schemas.microsoft.com/office/drawing/2014/main" id="{4CC268F0-D819-6EEF-1252-53B0A9710356}"/>
              </a:ext>
            </a:extLst>
          </p:cNvPr>
          <p:cNvSpPr/>
          <p:nvPr/>
        </p:nvSpPr>
        <p:spPr>
          <a:xfrm>
            <a:off x="9827444" y="5698429"/>
            <a:ext cx="1967584" cy="448508"/>
          </a:xfrm>
          <a:prstGeom prst="wedgeRoundRectCallout">
            <a:avLst>
              <a:gd name="adj1" fmla="val -68691"/>
              <a:gd name="adj2" fmla="val -11744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kumimoji="0" lang="de-DE" sz="1000" b="1" i="0" u="none" strike="noStrike" kern="0" cap="none" spc="0" normalizeH="0" baseline="0" noProof="0" dirty="0">
                <a:ln>
                  <a:noFill/>
                </a:ln>
                <a:solidFill>
                  <a:srgbClr val="000000"/>
                </a:solidFill>
                <a:effectLst/>
                <a:uLnTx/>
                <a:uFillTx/>
                <a:latin typeface="Arial"/>
                <a:ea typeface="ＭＳ Ｐゴシック"/>
              </a:rPr>
              <a:t>Beispielmaßnahme </a:t>
            </a:r>
            <a:r>
              <a:rPr lang="de-DE" sz="1000" b="1" kern="0" dirty="0">
                <a:solidFill>
                  <a:srgbClr val="000000"/>
                </a:solidFill>
                <a:latin typeface="Arial"/>
                <a:ea typeface="ＭＳ Ｐゴシック"/>
              </a:rPr>
              <a:t>reduziert</a:t>
            </a:r>
            <a:r>
              <a:rPr kumimoji="0" lang="de-DE" sz="1000" b="1" i="0" u="none" strike="noStrike" kern="0" cap="none" spc="0" normalizeH="0" baseline="0" noProof="0" dirty="0">
                <a:ln>
                  <a:noFill/>
                </a:ln>
                <a:solidFill>
                  <a:srgbClr val="000000"/>
                </a:solidFill>
                <a:effectLst/>
                <a:uLnTx/>
                <a:uFillTx/>
                <a:latin typeface="Arial"/>
                <a:ea typeface="ＭＳ Ｐゴシック"/>
              </a:rPr>
              <a:t> Scope-3-Emissionen</a:t>
            </a:r>
            <a:r>
              <a:rPr kumimoji="0" lang="de-DE" sz="1000" b="0" i="0" u="none" strike="noStrike" kern="0" cap="none" spc="0" normalizeH="0" baseline="0" noProof="0" dirty="0">
                <a:ln>
                  <a:noFill/>
                </a:ln>
                <a:solidFill>
                  <a:srgbClr val="000000"/>
                </a:solidFill>
                <a:effectLst/>
                <a:uLnTx/>
                <a:uFillTx/>
                <a:latin typeface="Arial"/>
                <a:ea typeface="ＭＳ Ｐゴシック"/>
                <a:cs typeface="+mn-cs"/>
              </a:rPr>
              <a:t>.</a:t>
            </a:r>
          </a:p>
        </p:txBody>
      </p:sp>
    </p:spTree>
    <p:extLst>
      <p:ext uri="{BB962C8B-B14F-4D97-AF65-F5344CB8AC3E}">
        <p14:creationId xmlns:p14="http://schemas.microsoft.com/office/powerpoint/2010/main" val="1231404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D4F00-5308-382C-B9EE-AE8CBD8D6975}"/>
              </a:ext>
            </a:extLst>
          </p:cNvPr>
          <p:cNvSpPr>
            <a:spLocks noGrp="1"/>
          </p:cNvSpPr>
          <p:nvPr>
            <p:ph type="title"/>
          </p:nvPr>
        </p:nvSpPr>
        <p:spPr/>
        <p:txBody>
          <a:bodyPr/>
          <a:lstStyle/>
          <a:p>
            <a:r>
              <a:rPr lang="de-DE" dirty="0"/>
              <a:t>Methode: Eigene Maßnahmen entwickeln</a:t>
            </a:r>
          </a:p>
        </p:txBody>
      </p:sp>
      <p:sp>
        <p:nvSpPr>
          <p:cNvPr id="4" name="Fußzeilenplatzhalter 3">
            <a:extLst>
              <a:ext uri="{FF2B5EF4-FFF2-40B4-BE49-F238E27FC236}">
                <a16:creationId xmlns:a16="http://schemas.microsoft.com/office/drawing/2014/main" id="{2BD88C04-4425-2815-84E1-B3B048B0421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6DA9C644-63B7-12A6-CE11-A43CC267B39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Rechteck 6">
            <a:extLst>
              <a:ext uri="{FF2B5EF4-FFF2-40B4-BE49-F238E27FC236}">
                <a16:creationId xmlns:a16="http://schemas.microsoft.com/office/drawing/2014/main" id="{7FCE1614-6CA5-092F-D91F-5899D4E5A9B0}"/>
              </a:ext>
            </a:extLst>
          </p:cNvPr>
          <p:cNvSpPr/>
          <p:nvPr/>
        </p:nvSpPr>
        <p:spPr bwMode="auto">
          <a:xfrm>
            <a:off x="54479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feld 7">
            <a:extLst>
              <a:ext uri="{FF2B5EF4-FFF2-40B4-BE49-F238E27FC236}">
                <a16:creationId xmlns:a16="http://schemas.microsoft.com/office/drawing/2014/main" id="{1F988263-CC05-FECC-B0B0-2B2AB88295EB}"/>
              </a:ext>
            </a:extLst>
          </p:cNvPr>
          <p:cNvSpPr txBox="1"/>
          <p:nvPr/>
        </p:nvSpPr>
        <p:spPr>
          <a:xfrm>
            <a:off x="754232" y="1728363"/>
            <a:ext cx="3181528" cy="400110"/>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Maßnahme</a:t>
            </a:r>
          </a:p>
        </p:txBody>
      </p:sp>
      <p:sp>
        <p:nvSpPr>
          <p:cNvPr id="9" name="Textfeld 8">
            <a:extLst>
              <a:ext uri="{FF2B5EF4-FFF2-40B4-BE49-F238E27FC236}">
                <a16:creationId xmlns:a16="http://schemas.microsoft.com/office/drawing/2014/main" id="{33753494-3888-2D9C-2221-856AAEF44C82}"/>
              </a:ext>
            </a:extLst>
          </p:cNvPr>
          <p:cNvSpPr txBox="1"/>
          <p:nvPr/>
        </p:nvSpPr>
        <p:spPr>
          <a:xfrm>
            <a:off x="740595" y="2491024"/>
            <a:ext cx="3195164" cy="41549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Erklärung der Maßnahme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Textfeld 9">
            <a:extLst>
              <a:ext uri="{FF2B5EF4-FFF2-40B4-BE49-F238E27FC236}">
                <a16:creationId xmlns:a16="http://schemas.microsoft.com/office/drawing/2014/main" id="{E5E88691-FEC6-AB8A-2762-49FFB4A122D6}"/>
              </a:ext>
            </a:extLst>
          </p:cNvPr>
          <p:cNvSpPr txBox="1"/>
          <p:nvPr/>
        </p:nvSpPr>
        <p:spPr>
          <a:xfrm>
            <a:off x="1062357" y="4675023"/>
            <a:ext cx="2873401" cy="600164"/>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Highlight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11" name="Textfeld 10">
            <a:extLst>
              <a:ext uri="{FF2B5EF4-FFF2-40B4-BE49-F238E27FC236}">
                <a16:creationId xmlns:a16="http://schemas.microsoft.com/office/drawing/2014/main" id="{0AF53F61-9F59-91A9-645E-A617AB08D34D}"/>
              </a:ext>
            </a:extLst>
          </p:cNvPr>
          <p:cNvSpPr txBox="1"/>
          <p:nvPr/>
        </p:nvSpPr>
        <p:spPr>
          <a:xfrm>
            <a:off x="1062358" y="5518973"/>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endParaRPr lang="de-DE" sz="105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Stern: 7 Zacken 11">
            <a:extLst>
              <a:ext uri="{FF2B5EF4-FFF2-40B4-BE49-F238E27FC236}">
                <a16:creationId xmlns:a16="http://schemas.microsoft.com/office/drawing/2014/main" id="{45D3359D-5D46-06BF-4F27-DBE18593FFAB}"/>
              </a:ext>
            </a:extLst>
          </p:cNvPr>
          <p:cNvSpPr/>
          <p:nvPr/>
        </p:nvSpPr>
        <p:spPr bwMode="auto">
          <a:xfrm>
            <a:off x="637532" y="4555994"/>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Stern: 7 Zacken 12">
            <a:extLst>
              <a:ext uri="{FF2B5EF4-FFF2-40B4-BE49-F238E27FC236}">
                <a16:creationId xmlns:a16="http://schemas.microsoft.com/office/drawing/2014/main" id="{65ECFCB7-C644-9622-9543-04F5490516DA}"/>
              </a:ext>
            </a:extLst>
          </p:cNvPr>
          <p:cNvSpPr/>
          <p:nvPr/>
        </p:nvSpPr>
        <p:spPr bwMode="auto">
          <a:xfrm>
            <a:off x="637532" y="539421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8" name="Rechteck 27">
            <a:extLst>
              <a:ext uri="{FF2B5EF4-FFF2-40B4-BE49-F238E27FC236}">
                <a16:creationId xmlns:a16="http://schemas.microsoft.com/office/drawing/2014/main" id="{AF2C95B6-ABDE-DD26-E77C-AAF4FE5EA238}"/>
              </a:ext>
            </a:extLst>
          </p:cNvPr>
          <p:cNvSpPr/>
          <p:nvPr/>
        </p:nvSpPr>
        <p:spPr bwMode="auto">
          <a:xfrm>
            <a:off x="4439816" y="1628776"/>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BE76979C-A1A8-48FD-E9D0-BB0CAD2F3725}"/>
              </a:ext>
            </a:extLst>
          </p:cNvPr>
          <p:cNvSpPr txBox="1"/>
          <p:nvPr/>
        </p:nvSpPr>
        <p:spPr>
          <a:xfrm>
            <a:off x="4649252" y="1728363"/>
            <a:ext cx="3181528" cy="400110"/>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Maßnahme</a:t>
            </a:r>
          </a:p>
        </p:txBody>
      </p:sp>
      <p:sp>
        <p:nvSpPr>
          <p:cNvPr id="30" name="Textfeld 29">
            <a:extLst>
              <a:ext uri="{FF2B5EF4-FFF2-40B4-BE49-F238E27FC236}">
                <a16:creationId xmlns:a16="http://schemas.microsoft.com/office/drawing/2014/main" id="{72A21EF0-FBC1-DB9E-FF33-636028C69FAF}"/>
              </a:ext>
            </a:extLst>
          </p:cNvPr>
          <p:cNvSpPr txBox="1"/>
          <p:nvPr/>
        </p:nvSpPr>
        <p:spPr>
          <a:xfrm>
            <a:off x="4649252" y="2531452"/>
            <a:ext cx="3181527" cy="738664"/>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Erklärung der Maßnahme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31" name="Textfeld 30">
            <a:extLst>
              <a:ext uri="{FF2B5EF4-FFF2-40B4-BE49-F238E27FC236}">
                <a16:creationId xmlns:a16="http://schemas.microsoft.com/office/drawing/2014/main" id="{5A441721-ABF9-C5AF-6B26-82AA8020E964}"/>
              </a:ext>
            </a:extLst>
          </p:cNvPr>
          <p:cNvSpPr txBox="1"/>
          <p:nvPr/>
        </p:nvSpPr>
        <p:spPr>
          <a:xfrm>
            <a:off x="4957378" y="4671051"/>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2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2" name="Textfeld 31">
            <a:extLst>
              <a:ext uri="{FF2B5EF4-FFF2-40B4-BE49-F238E27FC236}">
                <a16:creationId xmlns:a16="http://schemas.microsoft.com/office/drawing/2014/main" id="{28FD8966-C0B6-B371-2AFD-C965C04D7E15}"/>
              </a:ext>
            </a:extLst>
          </p:cNvPr>
          <p:cNvSpPr txBox="1"/>
          <p:nvPr/>
        </p:nvSpPr>
        <p:spPr>
          <a:xfrm>
            <a:off x="4957378" y="5518973"/>
            <a:ext cx="2873401" cy="600164"/>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5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3" name="Stern: 7 Zacken 32">
            <a:extLst>
              <a:ext uri="{FF2B5EF4-FFF2-40B4-BE49-F238E27FC236}">
                <a16:creationId xmlns:a16="http://schemas.microsoft.com/office/drawing/2014/main" id="{13FE23A8-0AEA-F4FD-171E-49533776CA41}"/>
              </a:ext>
            </a:extLst>
          </p:cNvPr>
          <p:cNvSpPr/>
          <p:nvPr/>
        </p:nvSpPr>
        <p:spPr bwMode="auto">
          <a:xfrm>
            <a:off x="4531006" y="4553755"/>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4" name="Stern: 7 Zacken 33">
            <a:extLst>
              <a:ext uri="{FF2B5EF4-FFF2-40B4-BE49-F238E27FC236}">
                <a16:creationId xmlns:a16="http://schemas.microsoft.com/office/drawing/2014/main" id="{035724CB-5034-04E9-CEA0-04374C48739A}"/>
              </a:ext>
            </a:extLst>
          </p:cNvPr>
          <p:cNvSpPr/>
          <p:nvPr/>
        </p:nvSpPr>
        <p:spPr bwMode="auto">
          <a:xfrm>
            <a:off x="4531005" y="5390971"/>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5" name="Rechteck 34">
            <a:extLst>
              <a:ext uri="{FF2B5EF4-FFF2-40B4-BE49-F238E27FC236}">
                <a16:creationId xmlns:a16="http://schemas.microsoft.com/office/drawing/2014/main" id="{2761199C-F692-D960-854D-F87427CCDC54}"/>
              </a:ext>
            </a:extLst>
          </p:cNvPr>
          <p:cNvSpPr/>
          <p:nvPr/>
        </p:nvSpPr>
        <p:spPr bwMode="auto">
          <a:xfrm>
            <a:off x="8314816" y="1628800"/>
            <a:ext cx="3534979" cy="4697413"/>
          </a:xfrm>
          <a:prstGeom prst="rect">
            <a:avLst/>
          </a:prstGeom>
          <a:solidFill>
            <a:srgbClr val="DEE5E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6" name="Textfeld 35">
            <a:extLst>
              <a:ext uri="{FF2B5EF4-FFF2-40B4-BE49-F238E27FC236}">
                <a16:creationId xmlns:a16="http://schemas.microsoft.com/office/drawing/2014/main" id="{DBE39774-4F7C-7CA0-C6F7-6F438F7C99C9}"/>
              </a:ext>
            </a:extLst>
          </p:cNvPr>
          <p:cNvSpPr txBox="1"/>
          <p:nvPr/>
        </p:nvSpPr>
        <p:spPr>
          <a:xfrm>
            <a:off x="8521879" y="1728363"/>
            <a:ext cx="3181528" cy="400110"/>
          </a:xfrm>
          <a:prstGeom prst="rect">
            <a:avLst/>
          </a:prstGeom>
          <a:solidFill>
            <a:srgbClr val="FFFFFF"/>
          </a:solidFill>
          <a:ln w="127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Arial" charset="0"/>
                <a:ea typeface="ＭＳ Ｐゴシック" charset="-128"/>
                <a:cs typeface="+mn-cs"/>
              </a:rPr>
              <a:t>Maßnahme</a:t>
            </a:r>
          </a:p>
        </p:txBody>
      </p:sp>
      <p:sp>
        <p:nvSpPr>
          <p:cNvPr id="37" name="Textfeld 36">
            <a:extLst>
              <a:ext uri="{FF2B5EF4-FFF2-40B4-BE49-F238E27FC236}">
                <a16:creationId xmlns:a16="http://schemas.microsoft.com/office/drawing/2014/main" id="{0E7E98BB-5A80-73A3-D03A-1E094D2B9E8B}"/>
              </a:ext>
            </a:extLst>
          </p:cNvPr>
          <p:cNvSpPr txBox="1"/>
          <p:nvPr/>
        </p:nvSpPr>
        <p:spPr>
          <a:xfrm>
            <a:off x="8495082" y="2546981"/>
            <a:ext cx="3208324" cy="57708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0000"/>
                </a:solidFill>
                <a:effectLst/>
                <a:uLnTx/>
                <a:uFillTx/>
                <a:latin typeface="Arial" charset="0"/>
                <a:ea typeface="ＭＳ Ｐゴシック" charset="-128"/>
                <a:cs typeface="+mn-cs"/>
              </a:rPr>
              <a:t>Erklärung der Maßnahme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de-DE" sz="1050" dirty="0">
              <a:solidFill>
                <a:srgbClr val="000000"/>
              </a:solidFill>
            </a:endParaRPr>
          </a:p>
        </p:txBody>
      </p:sp>
      <p:sp>
        <p:nvSpPr>
          <p:cNvPr id="38" name="Textfeld 37">
            <a:extLst>
              <a:ext uri="{FF2B5EF4-FFF2-40B4-BE49-F238E27FC236}">
                <a16:creationId xmlns:a16="http://schemas.microsoft.com/office/drawing/2014/main" id="{85E96766-1A5C-6D8B-C10D-9B616DE381EB}"/>
              </a:ext>
            </a:extLst>
          </p:cNvPr>
          <p:cNvSpPr txBox="1"/>
          <p:nvPr/>
        </p:nvSpPr>
        <p:spPr>
          <a:xfrm>
            <a:off x="8858571" y="4665896"/>
            <a:ext cx="2873401" cy="646331"/>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Highlight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12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39" name="Textfeld 38">
            <a:extLst>
              <a:ext uri="{FF2B5EF4-FFF2-40B4-BE49-F238E27FC236}">
                <a16:creationId xmlns:a16="http://schemas.microsoft.com/office/drawing/2014/main" id="{E79BBAD6-303D-241F-FF79-D30718B5CA33}"/>
              </a:ext>
            </a:extLst>
          </p:cNvPr>
          <p:cNvSpPr txBox="1"/>
          <p:nvPr/>
        </p:nvSpPr>
        <p:spPr>
          <a:xfrm>
            <a:off x="8830005" y="5511844"/>
            <a:ext cx="2901967" cy="623248"/>
          </a:xfrm>
          <a:prstGeom prst="rect">
            <a:avLst/>
          </a:prstGeom>
          <a:solidFill>
            <a:srgbClr val="FFFFFF"/>
          </a:solidFill>
          <a:ln w="127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Tipps und Tricks</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200" b="1" dirty="0">
                <a:solidFill>
                  <a:srgbClr val="000000"/>
                </a:solidFill>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5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0" name="Stern: 7 Zacken 39">
            <a:extLst>
              <a:ext uri="{FF2B5EF4-FFF2-40B4-BE49-F238E27FC236}">
                <a16:creationId xmlns:a16="http://schemas.microsoft.com/office/drawing/2014/main" id="{5B866E76-C9FE-81A8-8815-0F2F01738CC8}"/>
              </a:ext>
            </a:extLst>
          </p:cNvPr>
          <p:cNvSpPr/>
          <p:nvPr/>
        </p:nvSpPr>
        <p:spPr bwMode="auto">
          <a:xfrm>
            <a:off x="8432283" y="4539706"/>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1" name="Stern: 7 Zacken 40">
            <a:extLst>
              <a:ext uri="{FF2B5EF4-FFF2-40B4-BE49-F238E27FC236}">
                <a16:creationId xmlns:a16="http://schemas.microsoft.com/office/drawing/2014/main" id="{3760EA96-B6AD-7493-EC3F-31D505F5B4B0}"/>
              </a:ext>
            </a:extLst>
          </p:cNvPr>
          <p:cNvSpPr/>
          <p:nvPr/>
        </p:nvSpPr>
        <p:spPr bwMode="auto">
          <a:xfrm>
            <a:off x="8416402" y="5390971"/>
            <a:ext cx="591559" cy="582532"/>
          </a:xfrm>
          <a:prstGeom prst="star7">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 name="Gruppieren 13">
            <a:extLst>
              <a:ext uri="{FF2B5EF4-FFF2-40B4-BE49-F238E27FC236}">
                <a16:creationId xmlns:a16="http://schemas.microsoft.com/office/drawing/2014/main" id="{7888E472-2E45-07AE-1E6B-EA575D0C8732}"/>
              </a:ext>
            </a:extLst>
          </p:cNvPr>
          <p:cNvGrpSpPr/>
          <p:nvPr/>
        </p:nvGrpSpPr>
        <p:grpSpPr>
          <a:xfrm>
            <a:off x="782776" y="3998244"/>
            <a:ext cx="3152982" cy="582884"/>
            <a:chOff x="782776" y="3558175"/>
            <a:chExt cx="3134585" cy="582884"/>
          </a:xfrm>
        </p:grpSpPr>
        <p:sp>
          <p:nvSpPr>
            <p:cNvPr id="15" name="Textfeld 14">
              <a:extLst>
                <a:ext uri="{FF2B5EF4-FFF2-40B4-BE49-F238E27FC236}">
                  <a16:creationId xmlns:a16="http://schemas.microsoft.com/office/drawing/2014/main" id="{88EBB7FB-B917-0F26-D57B-424735D84B95}"/>
                </a:ext>
              </a:extLst>
            </p:cNvPr>
            <p:cNvSpPr txBox="1"/>
            <p:nvPr/>
          </p:nvSpPr>
          <p:spPr>
            <a:xfrm>
              <a:off x="1069132" y="3679394"/>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x</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16" name="Flussdiagramm: Daten 15">
              <a:extLst>
                <a:ext uri="{FF2B5EF4-FFF2-40B4-BE49-F238E27FC236}">
                  <a16:creationId xmlns:a16="http://schemas.microsoft.com/office/drawing/2014/main" id="{8F157D16-0A82-5B41-6C23-7ACACCB824B2}"/>
                </a:ext>
              </a:extLst>
            </p:cNvPr>
            <p:cNvSpPr/>
            <p:nvPr/>
          </p:nvSpPr>
          <p:spPr bwMode="auto">
            <a:xfrm>
              <a:off x="782776"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17" name="Textfeld 16">
              <a:extLst>
                <a:ext uri="{FF2B5EF4-FFF2-40B4-BE49-F238E27FC236}">
                  <a16:creationId xmlns:a16="http://schemas.microsoft.com/office/drawing/2014/main" id="{777F2D91-D382-A5C9-DB18-0C655A5E0A7F}"/>
                </a:ext>
              </a:extLst>
            </p:cNvPr>
            <p:cNvSpPr txBox="1"/>
            <p:nvPr/>
          </p:nvSpPr>
          <p:spPr>
            <a:xfrm>
              <a:off x="2291913" y="3679394"/>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x/10</a:t>
              </a:r>
            </a:p>
          </p:txBody>
        </p:sp>
        <p:sp>
          <p:nvSpPr>
            <p:cNvPr id="18" name="Flussdiagramm: Daten 17">
              <a:extLst>
                <a:ext uri="{FF2B5EF4-FFF2-40B4-BE49-F238E27FC236}">
                  <a16:creationId xmlns:a16="http://schemas.microsoft.com/office/drawing/2014/main" id="{93F4EC4A-DE20-D4F1-9A56-8A720B19FEAB}"/>
                </a:ext>
              </a:extLst>
            </p:cNvPr>
            <p:cNvSpPr/>
            <p:nvPr/>
          </p:nvSpPr>
          <p:spPr bwMode="auto">
            <a:xfrm>
              <a:off x="2068103" y="3558175"/>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19" name="Grafik 18" descr="Messgerät mit einfarbiger Füllung">
              <a:extLst>
                <a:ext uri="{FF2B5EF4-FFF2-40B4-BE49-F238E27FC236}">
                  <a16:creationId xmlns:a16="http://schemas.microsoft.com/office/drawing/2014/main" id="{85D1F97C-D610-14E5-BDB2-E1B3BEA95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5600" y="3662789"/>
              <a:ext cx="273574" cy="273574"/>
            </a:xfrm>
            <a:prstGeom prst="rect">
              <a:avLst/>
            </a:prstGeom>
          </p:spPr>
        </p:pic>
        <p:pic>
          <p:nvPicPr>
            <p:cNvPr id="20" name="Inhaltsplatzhalter 25" descr="Euro mit einfarbiger Füllung">
              <a:extLst>
                <a:ext uri="{FF2B5EF4-FFF2-40B4-BE49-F238E27FC236}">
                  <a16:creationId xmlns:a16="http://schemas.microsoft.com/office/drawing/2014/main" id="{EBAEC3D0-82BC-9475-8794-1D0DA8C0A6A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795734" y="3646041"/>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uppieren 20">
            <a:extLst>
              <a:ext uri="{FF2B5EF4-FFF2-40B4-BE49-F238E27FC236}">
                <a16:creationId xmlns:a16="http://schemas.microsoft.com/office/drawing/2014/main" id="{B93F2923-976A-F52E-F008-B8359A496457}"/>
              </a:ext>
            </a:extLst>
          </p:cNvPr>
          <p:cNvGrpSpPr/>
          <p:nvPr/>
        </p:nvGrpSpPr>
        <p:grpSpPr>
          <a:xfrm>
            <a:off x="4660477" y="3995709"/>
            <a:ext cx="3169411" cy="582884"/>
            <a:chOff x="4622240" y="3671813"/>
            <a:chExt cx="3134585" cy="582884"/>
          </a:xfrm>
        </p:grpSpPr>
        <p:sp>
          <p:nvSpPr>
            <p:cNvPr id="22" name="Textfeld 21">
              <a:extLst>
                <a:ext uri="{FF2B5EF4-FFF2-40B4-BE49-F238E27FC236}">
                  <a16:creationId xmlns:a16="http://schemas.microsoft.com/office/drawing/2014/main" id="{7703D03B-F2B2-88F7-4D63-B3807073D03E}"/>
                </a:ext>
              </a:extLst>
            </p:cNvPr>
            <p:cNvSpPr txBox="1"/>
            <p:nvPr/>
          </p:nvSpPr>
          <p:spPr>
            <a:xfrm>
              <a:off x="4908596" y="3793032"/>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x</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23" name="Flussdiagramm: Daten 22">
              <a:extLst>
                <a:ext uri="{FF2B5EF4-FFF2-40B4-BE49-F238E27FC236}">
                  <a16:creationId xmlns:a16="http://schemas.microsoft.com/office/drawing/2014/main" id="{7E4D51AF-F41E-781D-41B7-FFC230A921F7}"/>
                </a:ext>
              </a:extLst>
            </p:cNvPr>
            <p:cNvSpPr/>
            <p:nvPr/>
          </p:nvSpPr>
          <p:spPr bwMode="auto">
            <a:xfrm>
              <a:off x="4622240"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24" name="Textfeld 23">
              <a:extLst>
                <a:ext uri="{FF2B5EF4-FFF2-40B4-BE49-F238E27FC236}">
                  <a16:creationId xmlns:a16="http://schemas.microsoft.com/office/drawing/2014/main" id="{D15B26DD-0D32-320C-21A8-F620949D2525}"/>
                </a:ext>
              </a:extLst>
            </p:cNvPr>
            <p:cNvSpPr txBox="1"/>
            <p:nvPr/>
          </p:nvSpPr>
          <p:spPr>
            <a:xfrm>
              <a:off x="6131377" y="3793032"/>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x/10</a:t>
              </a:r>
            </a:p>
          </p:txBody>
        </p:sp>
        <p:sp>
          <p:nvSpPr>
            <p:cNvPr id="25" name="Flussdiagramm: Daten 24">
              <a:extLst>
                <a:ext uri="{FF2B5EF4-FFF2-40B4-BE49-F238E27FC236}">
                  <a16:creationId xmlns:a16="http://schemas.microsoft.com/office/drawing/2014/main" id="{9BE3D8D3-0157-E9BF-B83D-C2F35A1F8419}"/>
                </a:ext>
              </a:extLst>
            </p:cNvPr>
            <p:cNvSpPr/>
            <p:nvPr/>
          </p:nvSpPr>
          <p:spPr bwMode="auto">
            <a:xfrm>
              <a:off x="5907567" y="3671813"/>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26" name="Inhaltsplatzhalter 25" descr="Euro mit einfarbiger Füllung">
              <a:extLst>
                <a:ext uri="{FF2B5EF4-FFF2-40B4-BE49-F238E27FC236}">
                  <a16:creationId xmlns:a16="http://schemas.microsoft.com/office/drawing/2014/main" id="{C80249AF-E381-7877-DE49-29398BF3B3C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638158" y="3755956"/>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Grafik 26" descr="Messgerät mit einfarbiger Füllung">
              <a:extLst>
                <a:ext uri="{FF2B5EF4-FFF2-40B4-BE49-F238E27FC236}">
                  <a16:creationId xmlns:a16="http://schemas.microsoft.com/office/drawing/2014/main" id="{34D6582D-AA95-E9B8-CE7E-50A3BF3F8B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5064" y="3776427"/>
              <a:ext cx="273574" cy="273574"/>
            </a:xfrm>
            <a:prstGeom prst="rect">
              <a:avLst/>
            </a:prstGeom>
          </p:spPr>
        </p:pic>
      </p:grpSp>
      <p:grpSp>
        <p:nvGrpSpPr>
          <p:cNvPr id="3" name="Gruppieren 2">
            <a:extLst>
              <a:ext uri="{FF2B5EF4-FFF2-40B4-BE49-F238E27FC236}">
                <a16:creationId xmlns:a16="http://schemas.microsoft.com/office/drawing/2014/main" id="{C338E608-F2BB-D471-58E2-AD2919DC5135}"/>
              </a:ext>
            </a:extLst>
          </p:cNvPr>
          <p:cNvGrpSpPr/>
          <p:nvPr/>
        </p:nvGrpSpPr>
        <p:grpSpPr>
          <a:xfrm>
            <a:off x="8571575" y="3963978"/>
            <a:ext cx="3160397" cy="582884"/>
            <a:chOff x="8537263" y="3789040"/>
            <a:chExt cx="3134585" cy="582884"/>
          </a:xfrm>
        </p:grpSpPr>
        <p:sp>
          <p:nvSpPr>
            <p:cNvPr id="42" name="Textfeld 41">
              <a:extLst>
                <a:ext uri="{FF2B5EF4-FFF2-40B4-BE49-F238E27FC236}">
                  <a16:creationId xmlns:a16="http://schemas.microsoft.com/office/drawing/2014/main" id="{B32323A6-63E5-8B62-72CF-2F8574E26400}"/>
                </a:ext>
              </a:extLst>
            </p:cNvPr>
            <p:cNvSpPr txBox="1"/>
            <p:nvPr/>
          </p:nvSpPr>
          <p:spPr>
            <a:xfrm>
              <a:off x="8823619" y="3910259"/>
              <a:ext cx="957176"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Kosten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x</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43" name="Flussdiagramm: Daten 42">
              <a:extLst>
                <a:ext uri="{FF2B5EF4-FFF2-40B4-BE49-F238E27FC236}">
                  <a16:creationId xmlns:a16="http://schemas.microsoft.com/office/drawing/2014/main" id="{39A1718B-0D51-CAB6-0143-6D9636DAB620}"/>
                </a:ext>
              </a:extLst>
            </p:cNvPr>
            <p:cNvSpPr/>
            <p:nvPr/>
          </p:nvSpPr>
          <p:spPr bwMode="auto">
            <a:xfrm>
              <a:off x="8537263" y="3789040"/>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sp>
          <p:nvSpPr>
            <p:cNvPr id="44" name="Textfeld 43">
              <a:extLst>
                <a:ext uri="{FF2B5EF4-FFF2-40B4-BE49-F238E27FC236}">
                  <a16:creationId xmlns:a16="http://schemas.microsoft.com/office/drawing/2014/main" id="{980D3510-C02B-6CF3-6C80-DD385FA08339}"/>
                </a:ext>
              </a:extLst>
            </p:cNvPr>
            <p:cNvSpPr txBox="1"/>
            <p:nvPr/>
          </p:nvSpPr>
          <p:spPr>
            <a:xfrm>
              <a:off x="10046400" y="3910259"/>
              <a:ext cx="1625448" cy="461665"/>
            </a:xfrm>
            <a:prstGeom prst="rect">
              <a:avLst/>
            </a:prstGeom>
            <a:solidFill>
              <a:srgbClr val="FFFFFF"/>
            </a:solidFill>
            <a:ln w="12700">
              <a:noFill/>
            </a:ln>
          </p:spPr>
          <p:txBody>
            <a:bodyPr wrap="square" lIns="180000" rtlCol="0">
              <a:spAutoFit/>
            </a:bodyPr>
            <a:lstStyle>
              <a:defPPr>
                <a:defRPr lang="de-DE"/>
              </a:defPPr>
              <a:lvl1pPr marL="0" marR="0" lvl="0" indent="0" algn="l" defTabSz="914400" latinLnBrk="0">
                <a:lnSpc>
                  <a:spcPct val="100000"/>
                </a:lnSpc>
                <a:buClrTx/>
                <a:buSzTx/>
                <a:buFontTx/>
                <a:buNone/>
                <a:tabLst/>
                <a:defRPr sz="1200">
                  <a:solidFill>
                    <a:srgbClr val="000000"/>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Einsparpotenzial</a:t>
              </a:r>
            </a:p>
            <a:p>
              <a:pPr marL="0" marR="0" lvl="0" indent="0" algn="l" defTabSz="914400" rtl="0" eaLnBrk="0" fontAlgn="base" latinLnBrk="0" hangingPunct="0">
                <a:lnSpc>
                  <a:spcPct val="100000"/>
                </a:lnSpc>
                <a:spcBef>
                  <a:spcPct val="0"/>
                </a:spcBef>
                <a:spcAft>
                  <a:spcPct val="0"/>
                </a:spcAft>
                <a:buClrTx/>
                <a:buSzTx/>
                <a:buFontTx/>
                <a:buNone/>
                <a:tabLst/>
                <a:defRPr/>
              </a:pPr>
              <a:r>
                <a:rPr lang="de-DE" dirty="0"/>
                <a:t>x</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/10</a:t>
              </a:r>
            </a:p>
          </p:txBody>
        </p:sp>
        <p:sp>
          <p:nvSpPr>
            <p:cNvPr id="45" name="Flussdiagramm: Daten 44">
              <a:extLst>
                <a:ext uri="{FF2B5EF4-FFF2-40B4-BE49-F238E27FC236}">
                  <a16:creationId xmlns:a16="http://schemas.microsoft.com/office/drawing/2014/main" id="{7E3FF586-A44E-EC80-7F7A-12225425D531}"/>
                </a:ext>
              </a:extLst>
            </p:cNvPr>
            <p:cNvSpPr/>
            <p:nvPr/>
          </p:nvSpPr>
          <p:spPr bwMode="auto">
            <a:xfrm>
              <a:off x="9822590" y="3789040"/>
              <a:ext cx="406651" cy="499174"/>
            </a:xfrm>
            <a:prstGeom prst="flowChartInputOutpu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highlight>
                  <a:srgbClr val="F9AA00"/>
                </a:highlight>
                <a:uLnTx/>
                <a:uFillTx/>
                <a:latin typeface="Arial" charset="0"/>
                <a:ea typeface="ＭＳ Ｐゴシック" charset="-128"/>
                <a:cs typeface="+mn-cs"/>
              </a:endParaRPr>
            </a:p>
          </p:txBody>
        </p:sp>
        <p:pic>
          <p:nvPicPr>
            <p:cNvPr id="46" name="Inhaltsplatzhalter 25" descr="Euro mit einfarbiger Füllung">
              <a:extLst>
                <a:ext uri="{FF2B5EF4-FFF2-40B4-BE49-F238E27FC236}">
                  <a16:creationId xmlns:a16="http://schemas.microsoft.com/office/drawing/2014/main" id="{454022B0-EB03-70FB-F761-7B0A981AFA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8553181" y="3873183"/>
              <a:ext cx="323441" cy="32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Grafik 46" descr="Messgerät mit einfarbiger Füllung">
              <a:extLst>
                <a:ext uri="{FF2B5EF4-FFF2-40B4-BE49-F238E27FC236}">
                  <a16:creationId xmlns:a16="http://schemas.microsoft.com/office/drawing/2014/main" id="{99B28F26-930E-1C88-C8C0-5D7CF38FAF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0087" y="3893654"/>
              <a:ext cx="273574" cy="273574"/>
            </a:xfrm>
            <a:prstGeom prst="rect">
              <a:avLst/>
            </a:prstGeom>
          </p:spPr>
        </p:pic>
      </p:grpSp>
      <p:sp>
        <p:nvSpPr>
          <p:cNvPr id="48" name="Sprechblase: rechteckig mit abgerundeten Ecken 47">
            <a:extLst>
              <a:ext uri="{FF2B5EF4-FFF2-40B4-BE49-F238E27FC236}">
                <a16:creationId xmlns:a16="http://schemas.microsoft.com/office/drawing/2014/main" id="{0B82E884-6C94-9ACA-87F5-B67CA43FBE80}"/>
              </a:ext>
            </a:extLst>
          </p:cNvPr>
          <p:cNvSpPr/>
          <p:nvPr/>
        </p:nvSpPr>
        <p:spPr>
          <a:xfrm>
            <a:off x="7829888" y="938939"/>
            <a:ext cx="3275846" cy="562169"/>
          </a:xfrm>
          <a:prstGeom prst="wedgeRoundRectCallout">
            <a:avLst>
              <a:gd name="adj1" fmla="val -56365"/>
              <a:gd name="adj2" fmla="val 42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914354">
              <a:defRPr/>
            </a:pPr>
            <a:r>
              <a:rPr kumimoji="0" lang="de-DE" sz="1200" b="0" i="0" u="none" strike="noStrike" kern="1200" cap="none" spc="0" normalizeH="0" baseline="0" noProof="0" dirty="0">
                <a:ln>
                  <a:noFill/>
                </a:ln>
                <a:solidFill>
                  <a:srgbClr val="000000"/>
                </a:solidFill>
                <a:effectLst/>
                <a:uLnTx/>
                <a:uFillTx/>
                <a:latin typeface="Arial"/>
                <a:ea typeface="ＭＳ Ｐゴシック"/>
                <a:cs typeface="Arial" charset="0"/>
              </a:rPr>
              <a:t>Und jetzt Sie! Nutzen Sie die leeren Karten, um Ihre eigenen Maßnahmen zu entwickeln.</a:t>
            </a:r>
            <a:endPar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endParaRPr>
          </a:p>
        </p:txBody>
      </p:sp>
      <p:pic>
        <p:nvPicPr>
          <p:cNvPr id="6" name="Grafik 5" descr="Gruppenbrainstorming mit einfarbiger Füllung">
            <a:extLst>
              <a:ext uri="{FF2B5EF4-FFF2-40B4-BE49-F238E27FC236}">
                <a16:creationId xmlns:a16="http://schemas.microsoft.com/office/drawing/2014/main" id="{0C2CD38D-1D43-7CF7-68B2-D7F7F31C49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7025" y="930742"/>
            <a:ext cx="520451" cy="520451"/>
          </a:xfrm>
          <a:prstGeom prst="rect">
            <a:avLst/>
          </a:prstGeom>
        </p:spPr>
      </p:pic>
    </p:spTree>
    <p:extLst>
      <p:ext uri="{BB962C8B-B14F-4D97-AF65-F5344CB8AC3E}">
        <p14:creationId xmlns:p14="http://schemas.microsoft.com/office/powerpoint/2010/main" val="2423912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B8C8-4C69-D94A-6B1A-E9D52B83C532}"/>
              </a:ext>
            </a:extLst>
          </p:cNvPr>
          <p:cNvSpPr>
            <a:spLocks noGrp="1"/>
          </p:cNvSpPr>
          <p:nvPr>
            <p:ph type="title"/>
          </p:nvPr>
        </p:nvSpPr>
        <p:spPr/>
        <p:txBody>
          <a:bodyPr/>
          <a:lstStyle/>
          <a:p>
            <a:r>
              <a:rPr lang="de-DE" dirty="0"/>
              <a:t>Checkliste zum Abhaken</a:t>
            </a:r>
            <a:endParaRPr lang="de-DE"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671483096"/>
              </p:ext>
            </p:extLst>
          </p:nvPr>
        </p:nvGraphicFramePr>
        <p:xfrm>
          <a:off x="550863" y="1628775"/>
          <a:ext cx="11256961" cy="2043199"/>
        </p:xfrm>
        <a:graphic>
          <a:graphicData uri="http://schemas.openxmlformats.org/drawingml/2006/table">
            <a:tbl>
              <a:tblPr/>
              <a:tblGrid>
                <a:gridCol w="6985513">
                  <a:extLst>
                    <a:ext uri="{9D8B030D-6E8A-4147-A177-3AD203B41FA5}">
                      <a16:colId xmlns:a16="http://schemas.microsoft.com/office/drawing/2014/main" val="3908426492"/>
                    </a:ext>
                  </a:extLst>
                </a:gridCol>
                <a:gridCol w="1584224">
                  <a:extLst>
                    <a:ext uri="{9D8B030D-6E8A-4147-A177-3AD203B41FA5}">
                      <a16:colId xmlns:a16="http://schemas.microsoft.com/office/drawing/2014/main" val="3937633103"/>
                    </a:ext>
                  </a:extLst>
                </a:gridCol>
                <a:gridCol w="1224173">
                  <a:extLst>
                    <a:ext uri="{9D8B030D-6E8A-4147-A177-3AD203B41FA5}">
                      <a16:colId xmlns:a16="http://schemas.microsoft.com/office/drawing/2014/main" val="1531154828"/>
                    </a:ext>
                  </a:extLst>
                </a:gridCol>
                <a:gridCol w="1463051">
                  <a:extLst>
                    <a:ext uri="{9D8B030D-6E8A-4147-A177-3AD203B41FA5}">
                      <a16:colId xmlns:a16="http://schemas.microsoft.com/office/drawing/2014/main" val="4275372144"/>
                    </a:ext>
                  </a:extLst>
                </a:gridCol>
              </a:tblGrid>
              <a:tr h="341503">
                <a:tc>
                  <a:txBody>
                    <a:bodyPr/>
                    <a:lstStyle/>
                    <a:p>
                      <a:pPr algn="ctr" fontAlgn="ctr"/>
                      <a:r>
                        <a:rPr lang="de-DE" sz="1100" b="1" i="0" u="none" strike="noStrike" dirty="0">
                          <a:solidFill>
                            <a:schemeClr val="bg1"/>
                          </a:solidFill>
                          <a:effectLst/>
                          <a:latin typeface="+mj-lt"/>
                        </a:rPr>
                        <a:t>Aufgabe</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Verantwortliche*r</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Frist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Status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extLst>
                  <a:ext uri="{0D108BD9-81ED-4DB2-BD59-A6C34878D82A}">
                    <a16:rowId xmlns:a16="http://schemas.microsoft.com/office/drawing/2014/main" val="3203602154"/>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Sie haben geeignete Maßnahmen im Unternehmen umgesetzt.</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630049"/>
                  </a:ext>
                </a:extLst>
              </a:tr>
              <a:tr h="183400">
                <a:tc>
                  <a:txBody>
                    <a:bodyPr/>
                    <a:lstStyle/>
                    <a:p>
                      <a:pPr>
                        <a:buFont typeface="Courier New" panose="02070309020205020404" pitchFamily="49" charset="0"/>
                        <a:buNone/>
                      </a:pPr>
                      <a:r>
                        <a:rPr lang="de-DE" sz="1100" dirty="0"/>
                        <a:t>Der Prozess wird eng durch das Klimamanagementteam begleitet.</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199525"/>
                  </a:ext>
                </a:extLst>
              </a:tr>
              <a:tr h="1834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100" dirty="0"/>
                        <a:t>Die Maßnahmenumsetzung pflegen Sie regelmäßig in Ihren Maßnahmenplan ein. Auch neue Ideen und Vorschläge aus dem Team werden hier ergänzt. So behalten Sie den Überblick.</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85992"/>
                  </a:ext>
                </a:extLst>
              </a:tr>
              <a:tr h="183400">
                <a:tc>
                  <a:txBody>
                    <a:bodyPr/>
                    <a:lstStyle/>
                    <a:p>
                      <a:pPr>
                        <a:buFont typeface="Courier New" panose="02070309020205020404" pitchFamily="49" charset="0"/>
                        <a:buNone/>
                      </a:pPr>
                      <a:r>
                        <a:rPr lang="de-DE" sz="1100" dirty="0"/>
                        <a:t>Erste Erfolge werden in die Belegschaft kommuniziert,</a:t>
                      </a:r>
                      <a:r>
                        <a:rPr lang="de-DE" sz="1100" baseline="0" dirty="0"/>
                        <a:t> u</a:t>
                      </a:r>
                      <a:r>
                        <a:rPr lang="de-DE" sz="1100" dirty="0"/>
                        <a:t>m Bewusstsein zu schaffen, neue Ideen anzuregen und die Mitarbeitenden mit neuen Abläufen vertraut zu machen.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28121"/>
                  </a:ext>
                </a:extLst>
              </a:tr>
            </a:tbl>
          </a:graphicData>
        </a:graphic>
      </p:graphicFrame>
      <p:sp>
        <p:nvSpPr>
          <p:cNvPr id="4" name="Fußzeilenplatzhalter 3">
            <a:extLst>
              <a:ext uri="{FF2B5EF4-FFF2-40B4-BE49-F238E27FC236}">
                <a16:creationId xmlns:a16="http://schemas.microsoft.com/office/drawing/2014/main" id="{D11BC0EF-AA3A-BDFA-CCD6-D0D7A68ECCC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A72E3A8-E5F6-5141-17D1-79CFD605EE0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30366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873A7-FEC5-73B7-8701-C9AFA6687FD1}"/>
              </a:ext>
            </a:extLst>
          </p:cNvPr>
          <p:cNvSpPr>
            <a:spLocks noGrp="1"/>
          </p:cNvSpPr>
          <p:nvPr>
            <p:ph type="title"/>
          </p:nvPr>
        </p:nvSpPr>
        <p:spPr/>
        <p:txBody>
          <a:bodyPr/>
          <a:lstStyle/>
          <a:p>
            <a:r>
              <a:rPr lang="de-DE" dirty="0"/>
              <a:t>Dritter Schritt: Check</a:t>
            </a:r>
          </a:p>
        </p:txBody>
      </p:sp>
      <p:graphicFrame>
        <p:nvGraphicFramePr>
          <p:cNvPr id="6" name="Inhaltsplatzhalter 5">
            <a:extLst>
              <a:ext uri="{FF2B5EF4-FFF2-40B4-BE49-F238E27FC236}">
                <a16:creationId xmlns:a16="http://schemas.microsoft.com/office/drawing/2014/main" id="{A8B6100C-377E-521A-8BE0-28D8D72E5601}"/>
              </a:ext>
            </a:extLst>
          </p:cNvPr>
          <p:cNvGraphicFramePr>
            <a:graphicFrameLocks noGrp="1"/>
          </p:cNvGraphicFramePr>
          <p:nvPr>
            <p:ph idx="1"/>
            <p:extLst>
              <p:ext uri="{D42A27DB-BD31-4B8C-83A1-F6EECF244321}">
                <p14:modId xmlns:p14="http://schemas.microsoft.com/office/powerpoint/2010/main" val="4185602057"/>
              </p:ext>
            </p:extLst>
          </p:nvPr>
        </p:nvGraphicFramePr>
        <p:xfrm>
          <a:off x="1189243" y="2953766"/>
          <a:ext cx="9073529" cy="296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700205-BC31-A594-E863-CE509540153E}"/>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8F05ADD-7D33-734B-AE51-238A92B957F3}"/>
              </a:ext>
            </a:extLst>
          </p:cNvPr>
          <p:cNvSpPr>
            <a:spLocks noGrp="1"/>
          </p:cNvSpPr>
          <p:nvPr>
            <p:ph type="sldNum" sz="quarter" idx="4"/>
          </p:nvPr>
        </p:nvSpPr>
        <p:spPr/>
        <p:txBody>
          <a:bodyPr/>
          <a:lstStyle/>
          <a:p>
            <a:fld id="{894680D0-7A83-433A-9719-C4143F27F647}" type="slidenum">
              <a:rPr lang="de-DE" smtClean="0"/>
              <a:pPr/>
              <a:t>56</a:t>
            </a:fld>
            <a:endParaRPr lang="de-DE" dirty="0"/>
          </a:p>
        </p:txBody>
      </p:sp>
      <p:pic>
        <p:nvPicPr>
          <p:cNvPr id="8" name="Grafik 7" descr="Teleskop mit einfarbiger Füllung">
            <a:extLst>
              <a:ext uri="{FF2B5EF4-FFF2-40B4-BE49-F238E27FC236}">
                <a16:creationId xmlns:a16="http://schemas.microsoft.com/office/drawing/2014/main" id="{634B7CBF-E828-60CD-36AF-4C7B2E4491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4141" y="3978004"/>
            <a:ext cx="391102" cy="391102"/>
          </a:xfrm>
          <a:prstGeom prst="rect">
            <a:avLst/>
          </a:prstGeom>
        </p:spPr>
      </p:pic>
      <p:pic>
        <p:nvPicPr>
          <p:cNvPr id="10" name="Grafik 9" descr="Zahnräder mit einfarbiger Füllung">
            <a:extLst>
              <a:ext uri="{FF2B5EF4-FFF2-40B4-BE49-F238E27FC236}">
                <a16:creationId xmlns:a16="http://schemas.microsoft.com/office/drawing/2014/main" id="{B6F2392B-A223-8856-1E12-F94A028511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6945" y="4995966"/>
            <a:ext cx="391103" cy="391103"/>
          </a:xfrm>
          <a:prstGeom prst="rect">
            <a:avLst/>
          </a:prstGeom>
        </p:spPr>
      </p:pic>
      <p:pic>
        <p:nvPicPr>
          <p:cNvPr id="12" name="Grafik 11" descr="Abzeichen Tick1 mit einfarbiger Füllung">
            <a:extLst>
              <a:ext uri="{FF2B5EF4-FFF2-40B4-BE49-F238E27FC236}">
                <a16:creationId xmlns:a16="http://schemas.microsoft.com/office/drawing/2014/main" id="{56D97E6F-6939-5315-9735-DDDA879B37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79876" y="5038276"/>
            <a:ext cx="391103" cy="391103"/>
          </a:xfrm>
          <a:prstGeom prst="rect">
            <a:avLst/>
          </a:prstGeom>
        </p:spPr>
      </p:pic>
      <p:pic>
        <p:nvPicPr>
          <p:cNvPr id="14" name="Grafik 13" descr="Glühbirne und Zahnrad mit einfarbiger Füllung">
            <a:extLst>
              <a:ext uri="{FF2B5EF4-FFF2-40B4-BE49-F238E27FC236}">
                <a16:creationId xmlns:a16="http://schemas.microsoft.com/office/drawing/2014/main" id="{9B965E6A-260A-DFF4-DC9F-FA42EAE3FC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5344" y="3954536"/>
            <a:ext cx="310877" cy="310877"/>
          </a:xfrm>
          <a:prstGeom prst="rect">
            <a:avLst/>
          </a:prstGeom>
        </p:spPr>
      </p:pic>
      <p:sp>
        <p:nvSpPr>
          <p:cNvPr id="16" name="Rechteck 15">
            <a:extLst>
              <a:ext uri="{FF2B5EF4-FFF2-40B4-BE49-F238E27FC236}">
                <a16:creationId xmlns:a16="http://schemas.microsoft.com/office/drawing/2014/main" id="{4AF98F0A-2F93-3D4B-507D-5902F9EA881D}"/>
              </a:ext>
            </a:extLst>
          </p:cNvPr>
          <p:cNvSpPr/>
          <p:nvPr/>
        </p:nvSpPr>
        <p:spPr bwMode="auto">
          <a:xfrm>
            <a:off x="551384" y="2636912"/>
            <a:ext cx="11161240" cy="3502074"/>
          </a:xfrm>
          <a:prstGeom prst="rect">
            <a:avLst/>
          </a:prstGeom>
          <a:noFill/>
          <a:ln w="317500"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C867CB38-DA16-D288-3779-DEB12F717280}"/>
              </a:ext>
            </a:extLst>
          </p:cNvPr>
          <p:cNvSpPr txBox="1"/>
          <p:nvPr/>
        </p:nvSpPr>
        <p:spPr>
          <a:xfrm>
            <a:off x="586101" y="6016847"/>
            <a:ext cx="9178651" cy="276999"/>
          </a:xfrm>
          <a:prstGeom prst="rect">
            <a:avLst/>
          </a:prstGeom>
          <a:noFill/>
        </p:spPr>
        <p:txBody>
          <a:bodyPr wrap="square" rtlCol="0">
            <a:spAutoFit/>
          </a:bodyPr>
          <a:lstStyle/>
          <a:p>
            <a:pPr algn="l"/>
            <a:r>
              <a:rPr lang="de-DE" sz="1200" dirty="0"/>
              <a:t>Klimastrategie und Klimaziele als Rahmenwerk für das Klimamanagement</a:t>
            </a:r>
          </a:p>
        </p:txBody>
      </p:sp>
      <p:sp>
        <p:nvSpPr>
          <p:cNvPr id="19" name="Inhaltsplatzhalter 2">
            <a:extLst>
              <a:ext uri="{FF2B5EF4-FFF2-40B4-BE49-F238E27FC236}">
                <a16:creationId xmlns:a16="http://schemas.microsoft.com/office/drawing/2014/main" id="{CF32994E-81FC-2195-158B-359389EBD815}"/>
              </a:ext>
            </a:extLst>
          </p:cNvPr>
          <p:cNvSpPr txBox="1">
            <a:spLocks/>
          </p:cNvSpPr>
          <p:nvPr/>
        </p:nvSpPr>
        <p:spPr bwMode="auto">
          <a:xfrm>
            <a:off x="558953" y="1739903"/>
            <a:ext cx="10873208" cy="8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Super, Sie haben Maßnahmen umgesetzt! Jetzt wollen wir wissen, ob Sie Ihre Klimaziele erreichen konnten.</a:t>
            </a:r>
          </a:p>
        </p:txBody>
      </p:sp>
      <p:sp>
        <p:nvSpPr>
          <p:cNvPr id="7" name="Textfeld 32">
            <a:extLst>
              <a:ext uri="{FF2B5EF4-FFF2-40B4-BE49-F238E27FC236}">
                <a16:creationId xmlns:a16="http://schemas.microsoft.com/office/drawing/2014/main" id="{3A128AE2-4310-24D1-DF49-BF40A946A69E}"/>
              </a:ext>
            </a:extLst>
          </p:cNvPr>
          <p:cNvSpPr txBox="1"/>
          <p:nvPr/>
        </p:nvSpPr>
        <p:spPr>
          <a:xfrm>
            <a:off x="707535" y="3908259"/>
            <a:ext cx="3549889" cy="2462213"/>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lang="de-DE" sz="1400" b="1" dirty="0"/>
              <a:t>W</a:t>
            </a:r>
            <a:r>
              <a:rPr kumimoji="0" lang="de-DE" sz="1400" b="1" i="0" u="none" strike="noStrike" cap="none" normalizeH="0" baseline="0" dirty="0">
                <a:ln>
                  <a:noFill/>
                </a:ln>
                <a:solidFill>
                  <a:schemeClr val="tx1"/>
                </a:solidFill>
                <a:effectLst/>
                <a:latin typeface="Arial" charset="0"/>
                <a:ea typeface="ＭＳ Ｐゴシック" charset="-128"/>
              </a:rPr>
              <a:t>as ist konkret zu tun in diesem Schritt?</a:t>
            </a: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legen </a:t>
            </a:r>
            <a:r>
              <a:rPr lang="de-DE" sz="1400" b="1" dirty="0">
                <a:solidFill>
                  <a:srgbClr val="000000"/>
                </a:solidFill>
                <a:latin typeface="Arial" panose="020B0604020202020204" pitchFamily="34" charset="0"/>
                <a:ea typeface="ＭＳ Ｐゴシック" panose="020B0600070205080204" pitchFamily="34" charset="-128"/>
              </a:rPr>
              <a:t>Kennzahlen</a:t>
            </a:r>
            <a:r>
              <a:rPr lang="de-DE" sz="1400" dirty="0">
                <a:solidFill>
                  <a:srgbClr val="000000"/>
                </a:solidFill>
                <a:latin typeface="Arial" panose="020B0604020202020204" pitchFamily="34" charset="0"/>
                <a:ea typeface="ＭＳ Ｐゴシック" panose="020B0600070205080204" pitchFamily="34" charset="-128"/>
              </a:rPr>
              <a:t> für die </a:t>
            </a:r>
            <a:r>
              <a:rPr lang="de-DE" sz="1400" b="1" dirty="0">
                <a:solidFill>
                  <a:srgbClr val="000000"/>
                </a:solidFill>
                <a:latin typeface="Arial" panose="020B0604020202020204" pitchFamily="34" charset="0"/>
                <a:ea typeface="ＭＳ Ｐゴシック" panose="020B0600070205080204" pitchFamily="34" charset="-128"/>
              </a:rPr>
              <a:t>Zielerreichung</a:t>
            </a:r>
            <a:r>
              <a:rPr lang="de-DE" sz="1400" dirty="0">
                <a:solidFill>
                  <a:srgbClr val="000000"/>
                </a:solidFill>
                <a:latin typeface="Arial" panose="020B0604020202020204" pitchFamily="34" charset="0"/>
                <a:ea typeface="ＭＳ Ｐゴシック" panose="020B0600070205080204" pitchFamily="34" charset="-128"/>
              </a:rPr>
              <a:t> fest.</a:t>
            </a: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Die</a:t>
            </a:r>
            <a:r>
              <a:rPr lang="de-DE" sz="1400" b="1" dirty="0">
                <a:solidFill>
                  <a:srgbClr val="000000"/>
                </a:solidFill>
                <a:latin typeface="Arial" panose="020B0604020202020204" pitchFamily="34" charset="0"/>
                <a:ea typeface="ＭＳ Ｐゴシック" panose="020B0600070205080204" pitchFamily="34" charset="-128"/>
              </a:rPr>
              <a:t> Veränderung an Emissionen </a:t>
            </a:r>
            <a:r>
              <a:rPr lang="de-DE" sz="1400" dirty="0">
                <a:solidFill>
                  <a:srgbClr val="000000"/>
                </a:solidFill>
                <a:latin typeface="Arial" panose="020B0604020202020204" pitchFamily="34" charset="0"/>
                <a:ea typeface="ＭＳ Ｐゴシック" panose="020B0600070205080204" pitchFamily="34" charset="-128"/>
              </a:rPr>
              <a:t>wird analysiert.</a:t>
            </a: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prüfen, wie Sie Ihre </a:t>
            </a:r>
            <a:r>
              <a:rPr lang="de-DE" sz="1400" b="1" dirty="0">
                <a:solidFill>
                  <a:srgbClr val="000000"/>
                </a:solidFill>
                <a:latin typeface="Arial" panose="020B0604020202020204" pitchFamily="34" charset="0"/>
                <a:ea typeface="ＭＳ Ｐゴシック" panose="020B0600070205080204" pitchFamily="34" charset="-128"/>
              </a:rPr>
              <a:t>Klimabilanz verbessern </a:t>
            </a:r>
            <a:r>
              <a:rPr lang="de-DE" sz="1400" dirty="0">
                <a:solidFill>
                  <a:srgbClr val="000000"/>
                </a:solidFill>
                <a:latin typeface="Arial" panose="020B0604020202020204" pitchFamily="34" charset="0"/>
                <a:ea typeface="ＭＳ Ｐゴシック" panose="020B0600070205080204" pitchFamily="34" charset="-128"/>
              </a:rPr>
              <a:t>können.</a:t>
            </a: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a:t>
            </a:r>
            <a:r>
              <a:rPr lang="de-DE" sz="1400" b="1" dirty="0">
                <a:solidFill>
                  <a:srgbClr val="000000"/>
                </a:solidFill>
                <a:latin typeface="Arial" panose="020B0604020202020204" pitchFamily="34" charset="0"/>
                <a:ea typeface="ＭＳ Ｐゴシック" panose="020B0600070205080204" pitchFamily="34" charset="-128"/>
              </a:rPr>
              <a:t>bewerten Ihr Klimamanagement</a:t>
            </a:r>
            <a:r>
              <a:rPr lang="de-DE" sz="1400" dirty="0">
                <a:solidFill>
                  <a:srgbClr val="000000"/>
                </a:solidFill>
                <a:latin typeface="Arial" panose="020B0604020202020204" pitchFamily="34" charset="0"/>
                <a:ea typeface="ＭＳ Ｐゴシック" panose="020B0600070205080204" pitchFamily="34" charset="-128"/>
              </a:rPr>
              <a:t>.</a:t>
            </a:r>
          </a:p>
          <a:p>
            <a:pPr marR="0" lvl="0" algn="l" defTabSz="914400" rtl="0" eaLnBrk="0" fontAlgn="base" latinLnBrk="0" hangingPunct="0">
              <a:lnSpc>
                <a:spcPct val="100000"/>
              </a:lnSpc>
              <a:spcBef>
                <a:spcPct val="0"/>
              </a:spcBef>
              <a:spcAft>
                <a:spcPct val="0"/>
              </a:spcAft>
              <a:buClrTx/>
              <a:buSzPct val="70000"/>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R="0" lvl="0" algn="l" defTabSz="914400" rtl="0" eaLnBrk="0" fontAlgn="base" latinLnBrk="0" hangingPunct="0">
              <a:lnSpc>
                <a:spcPct val="100000"/>
              </a:lnSpc>
              <a:spcBef>
                <a:spcPct val="0"/>
              </a:spcBef>
              <a:spcAft>
                <a:spcPct val="0"/>
              </a:spcAft>
              <a:buClrTx/>
              <a:buSzPct val="70000"/>
              <a:tabLst/>
              <a:defRPr/>
            </a:pP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9" name="Grafik 8" descr="Klemmbrett teilweise angekreuzt mit einfarbiger Füllung">
            <a:extLst>
              <a:ext uri="{FF2B5EF4-FFF2-40B4-BE49-F238E27FC236}">
                <a16:creationId xmlns:a16="http://schemas.microsoft.com/office/drawing/2014/main" id="{EC1194D1-E6AE-F6ED-CD9E-530EFEB401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93880">
            <a:off x="3487807" y="3698173"/>
            <a:ext cx="823600" cy="823600"/>
          </a:xfrm>
          <a:prstGeom prst="rect">
            <a:avLst/>
          </a:prstGeom>
        </p:spPr>
      </p:pic>
    </p:spTree>
    <p:extLst>
      <p:ext uri="{BB962C8B-B14F-4D97-AF65-F5344CB8AC3E}">
        <p14:creationId xmlns:p14="http://schemas.microsoft.com/office/powerpoint/2010/main" val="894550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878622-D039-4F1B-B7EB-315A1EB3D956}"/>
              </a:ext>
            </a:extLst>
          </p:cNvPr>
          <p:cNvSpPr>
            <a:spLocks noGrp="1"/>
          </p:cNvSpPr>
          <p:nvPr>
            <p:ph idx="1"/>
          </p:nvPr>
        </p:nvSpPr>
        <p:spPr>
          <a:xfrm>
            <a:off x="551385" y="1628776"/>
            <a:ext cx="6192688" cy="4697413"/>
          </a:xfrm>
        </p:spPr>
        <p:txBody>
          <a:bodyPr/>
          <a:lstStyle/>
          <a:p>
            <a:r>
              <a:rPr lang="de-DE" sz="1400" dirty="0"/>
              <a:t>Kennzahlen, oder auch Key Performance Indicators (KPI), sind die Basis zur Bewertung, Steuerung und Messung der Zielerreichung. Kennzahlen sollen möglichst aussagekräftig, vergleichbar, sinnvoll und steuerungswirksam sein.</a:t>
            </a:r>
          </a:p>
          <a:p>
            <a:r>
              <a:rPr lang="de-DE" sz="1400" dirty="0">
                <a:solidFill>
                  <a:srgbClr val="000000"/>
                </a:solidFill>
                <a:sym typeface="Wingdings" panose="05000000000000000000" pitchFamily="2" charset="2"/>
              </a:rPr>
              <a:t>Es gibt verschiedene Anforderungen unter anderem durch die Kunden, die Branche, beziehungsweise vorgegebene durch Nachweis- und Berichtspflichten, wie beispielsweise der Global Reporting Initiative (GRI) oder dem Deutschen Nachhaltigkeitskodex (DNK). Weitere Information zur Berichterstattung </a:t>
            </a:r>
            <a:r>
              <a:rPr lang="de-DE" sz="1400" dirty="0">
                <a:solidFill>
                  <a:srgbClr val="000000"/>
                </a:solidFill>
                <a:sym typeface="Wingdings" panose="05000000000000000000" pitchFamily="2" charset="2"/>
                <a:hlinkClick r:id="rId3" action="ppaction://hlinksldjump"/>
              </a:rPr>
              <a:t>hier</a:t>
            </a:r>
            <a:r>
              <a:rPr lang="de-DE" sz="1400" dirty="0">
                <a:solidFill>
                  <a:srgbClr val="000000"/>
                </a:solidFill>
                <a:sym typeface="Wingdings" panose="05000000000000000000" pitchFamily="2" charset="2"/>
              </a:rPr>
              <a:t>.</a:t>
            </a:r>
          </a:p>
          <a:p>
            <a:r>
              <a:rPr lang="de-DE" sz="1400" dirty="0"/>
              <a:t>Am besten, Sie integrieren die Kennzahlen in bestehende Systeme, sprechen Sie dazu mit dem Controlling.</a:t>
            </a:r>
            <a:endParaRPr lang="de-DE" sz="1400" dirty="0">
              <a:solidFill>
                <a:srgbClr val="000000"/>
              </a:solidFill>
              <a:sym typeface="Wingdings" panose="05000000000000000000" pitchFamily="2" charset="2"/>
            </a:endParaRPr>
          </a:p>
          <a:p>
            <a:r>
              <a:rPr lang="de-DE" sz="1400" b="1" dirty="0"/>
              <a:t>Beispiele für KPI je Emissionskategorie</a:t>
            </a:r>
          </a:p>
          <a:p>
            <a:pPr lvl="1">
              <a:buFont typeface="Wingdings" panose="05000000000000000000" pitchFamily="2" charset="2"/>
              <a:buChar char="§"/>
            </a:pPr>
            <a:r>
              <a:rPr lang="de-DE" sz="1400" u="sng" dirty="0"/>
              <a:t>Emissionsintensität pro Produktionseinheit:</a:t>
            </a:r>
            <a:br>
              <a:rPr lang="de-DE" sz="1400" dirty="0"/>
            </a:br>
            <a:r>
              <a:rPr lang="de-DE" sz="1400" dirty="0"/>
              <a:t>z.B. Tonne CO</a:t>
            </a:r>
            <a:r>
              <a:rPr lang="de-DE" sz="1400" baseline="-25000" dirty="0"/>
              <a:t>2</a:t>
            </a:r>
            <a:r>
              <a:rPr lang="de-DE" sz="1400" dirty="0"/>
              <a:t>e pro produzierter Tonne Stahl.</a:t>
            </a:r>
          </a:p>
          <a:p>
            <a:pPr lvl="1">
              <a:buFont typeface="Wingdings" panose="05000000000000000000" pitchFamily="2" charset="2"/>
              <a:buChar char="§"/>
            </a:pPr>
            <a:r>
              <a:rPr lang="de-DE" sz="1400" u="sng" dirty="0"/>
              <a:t>Klimaverträglichkeit der Dienstreisen:</a:t>
            </a:r>
            <a:br>
              <a:rPr lang="de-DE" sz="1400" dirty="0"/>
            </a:br>
            <a:r>
              <a:rPr lang="de-DE" sz="1400" dirty="0"/>
              <a:t>Anteil Personenkilometer mit öffentlichen Verkehrsmitteln an gesamten Personenkilometern.</a:t>
            </a:r>
          </a:p>
          <a:p>
            <a:pPr lvl="1">
              <a:buFont typeface="Wingdings" panose="05000000000000000000" pitchFamily="2" charset="2"/>
              <a:buChar char="§"/>
            </a:pPr>
            <a:r>
              <a:rPr lang="de-DE" sz="1400" u="sng" dirty="0"/>
              <a:t>Gebäudeeffizienz:</a:t>
            </a:r>
            <a:br>
              <a:rPr lang="de-DE" sz="1400" dirty="0"/>
            </a:br>
            <a:r>
              <a:rPr lang="de-DE" sz="1400" dirty="0"/>
              <a:t>Energieeffizienzklasse in Kilowattstunden pro Quadratmeter genutzter Fläche oder pro Vollzeitäquivalent.</a:t>
            </a:r>
          </a:p>
          <a:p>
            <a:pPr marL="0" indent="0">
              <a:buNone/>
            </a:pPr>
            <a:endParaRPr lang="de-DE" sz="1400" dirty="0"/>
          </a:p>
        </p:txBody>
      </p:sp>
      <p:sp>
        <p:nvSpPr>
          <p:cNvPr id="6" name="Titel 5">
            <a:extLst>
              <a:ext uri="{FF2B5EF4-FFF2-40B4-BE49-F238E27FC236}">
                <a16:creationId xmlns:a16="http://schemas.microsoft.com/office/drawing/2014/main" id="{682A79B8-AFA3-45FE-95EB-B7AECC34C820}"/>
              </a:ext>
            </a:extLst>
          </p:cNvPr>
          <p:cNvSpPr>
            <a:spLocks noGrp="1"/>
          </p:cNvSpPr>
          <p:nvPr>
            <p:ph type="title"/>
          </p:nvPr>
        </p:nvSpPr>
        <p:spPr/>
        <p:txBody>
          <a:bodyPr/>
          <a:lstStyle/>
          <a:p>
            <a:r>
              <a:rPr lang="de-DE" dirty="0"/>
              <a:t>Kennzahlen für die Messung der Zielerreichung</a:t>
            </a:r>
            <a:endParaRPr lang="de-DE" dirty="0">
              <a:highlight>
                <a:srgbClr val="FFFF00"/>
              </a:highlight>
            </a:endParaRPr>
          </a:p>
        </p:txBody>
      </p:sp>
      <p:sp>
        <p:nvSpPr>
          <p:cNvPr id="3" name="Fußzeilenplatzhalter 3">
            <a:extLst>
              <a:ext uri="{FF2B5EF4-FFF2-40B4-BE49-F238E27FC236}">
                <a16:creationId xmlns:a16="http://schemas.microsoft.com/office/drawing/2014/main" id="{2EE02336-1744-3C90-8B6C-ACAE4218D01A}"/>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4" name="Foliennummernplatzhalter 3">
            <a:extLst>
              <a:ext uri="{FF2B5EF4-FFF2-40B4-BE49-F238E27FC236}">
                <a16:creationId xmlns:a16="http://schemas.microsoft.com/office/drawing/2014/main" id="{C2180E08-695E-4CCB-A7F4-10D1DFEB0F11}"/>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C8AA414-3727-4FA8-984B-21D393551BF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Rechteck 4">
            <a:extLst>
              <a:ext uri="{FF2B5EF4-FFF2-40B4-BE49-F238E27FC236}">
                <a16:creationId xmlns:a16="http://schemas.microsoft.com/office/drawing/2014/main" id="{9D12C6D7-13C1-311C-5C87-374F9EBE1FAE}"/>
              </a:ext>
            </a:extLst>
          </p:cNvPr>
          <p:cNvSpPr/>
          <p:nvPr/>
        </p:nvSpPr>
        <p:spPr bwMode="auto">
          <a:xfrm>
            <a:off x="7032104" y="2198617"/>
            <a:ext cx="5040560" cy="426375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77">
              <a:lnSpc>
                <a:spcPts val="1600"/>
              </a:lnSpc>
              <a:defRPr/>
            </a:pPr>
            <a:r>
              <a:rPr kumimoji="0" lang="de-DE" sz="1400" b="1" i="0" u="none" strike="noStrike" kern="0" cap="none" spc="0" normalizeH="0" baseline="0" noProof="0" dirty="0">
                <a:ln>
                  <a:noFill/>
                </a:ln>
                <a:solidFill>
                  <a:srgbClr val="000000"/>
                </a:solidFill>
                <a:effectLst/>
                <a:uLnTx/>
                <a:uFillTx/>
                <a:latin typeface="Arial" charset="0"/>
                <a:ea typeface="ＭＳ Ｐゴシック" charset="-128"/>
                <a:cs typeface="+mn-cs"/>
              </a:rPr>
              <a:t>Der Vorteil von Kennzahlen </a:t>
            </a:r>
            <a:r>
              <a:rPr kumimoji="0" lang="de-DE" sz="1400" i="0" u="none" strike="noStrike" kern="0" cap="none" spc="0" normalizeH="0" baseline="0" noProof="0" dirty="0">
                <a:ln>
                  <a:noFill/>
                </a:ln>
                <a:solidFill>
                  <a:srgbClr val="000000"/>
                </a:solidFill>
                <a:effectLst/>
                <a:uLnTx/>
                <a:uFillTx/>
                <a:latin typeface="Arial" charset="0"/>
                <a:ea typeface="ＭＳ Ｐゴシック" charset="-128"/>
                <a:cs typeface="+mn-cs"/>
              </a:rPr>
              <a:t>gegenüber der absoluten Emissionsentwicklung </a:t>
            </a:r>
            <a:r>
              <a:rPr kumimoji="0" lang="de-DE" sz="1400" b="0" i="0" u="none" strike="noStrike" kern="0" cap="none" spc="0" normalizeH="0" baseline="0" noProof="0" dirty="0">
                <a:ln>
                  <a:noFill/>
                </a:ln>
                <a:solidFill>
                  <a:srgbClr val="000000"/>
                </a:solidFill>
                <a:effectLst/>
                <a:uLnTx/>
                <a:uFillTx/>
                <a:latin typeface="Arial" charset="0"/>
                <a:ea typeface="ＭＳ Ｐゴシック" charset="-128"/>
                <a:cs typeface="+mn-cs"/>
              </a:rPr>
              <a:t>ist, dass die Entwicklung der Zielerreichung genauer betrachtet werden und mögliche Schwankungen berücksichtigt werden können (z.B. Änderung der Produktionsauslastung). </a:t>
            </a:r>
            <a:endParaRPr lang="de-DE" sz="1400" kern="0" dirty="0">
              <a:solidFill>
                <a:srgbClr val="000000"/>
              </a:solidFill>
            </a:endParaRPr>
          </a:p>
          <a:p>
            <a:pPr algn="l" defTabSz="914377">
              <a:lnSpc>
                <a:spcPts val="1600"/>
              </a:lnSpc>
              <a:defRPr/>
            </a:pPr>
            <a:r>
              <a:rPr kumimoji="0" lang="de-DE" sz="1400" b="1" i="0" u="none" strike="noStrike" kern="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 </a:t>
            </a:r>
            <a:r>
              <a:rPr kumimoji="0" lang="de-DE" sz="1400" b="1" i="0" u="none" strike="noStrike" kern="0" cap="none" spc="0" normalizeH="0" baseline="0" noProof="0" dirty="0">
                <a:ln>
                  <a:noFill/>
                </a:ln>
                <a:solidFill>
                  <a:srgbClr val="000000"/>
                </a:solidFill>
                <a:effectLst/>
                <a:uLnTx/>
                <a:uFillTx/>
                <a:latin typeface="Arial" charset="0"/>
                <a:ea typeface="ＭＳ Ｐゴシック" charset="-128"/>
                <a:cs typeface="+mn-cs"/>
              </a:rPr>
              <a:t>Nur so können Sie eine aussagekräftige Aussage zu Ihrer Zielerreichung </a:t>
            </a:r>
            <a:r>
              <a:rPr kumimoji="0" lang="de-DE" sz="1400" b="1" i="0" u="none" strike="noStrike" kern="0" cap="none" spc="0" normalizeH="0" baseline="0" noProof="0" dirty="0">
                <a:ln>
                  <a:noFill/>
                </a:ln>
                <a:solidFill>
                  <a:srgbClr val="000000"/>
                </a:solidFill>
                <a:effectLst/>
                <a:uLnTx/>
                <a:uFillTx/>
              </a:rPr>
              <a:t>machen. </a:t>
            </a:r>
            <a:endParaRPr lang="de-DE" sz="1400" b="1" dirty="0">
              <a:solidFill>
                <a:srgbClr val="000000"/>
              </a:solidFill>
              <a:latin typeface="Arial" panose="020B0604020202020204" pitchFamily="34" charset="0"/>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EXKURS: </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Externe Benchmarks</a:t>
            </a: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Ein Vergleich oder auch Benchmark mit dem Wettbewerb wird angestrebt, ist im Falle der Klimabilanzierung allerdings nur schwer möglich und fehleranfällig. </a:t>
            </a: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Achten Sie auf folgende Punkte:</a:t>
            </a:r>
          </a:p>
          <a:p>
            <a:pPr marL="285750" marR="0" lvl="0" indent="-2857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charset="-128"/>
                <a:cs typeface="+mn-cs"/>
              </a:rPr>
              <a:t>Ist der Bilanzrahmen der Gleiche? Jedes Unternehmen ist unterschiedlich. Das betrifft die Anzahl von Gesellschaften und Standorten, die Tiefe der Wertschöpfung sowie die Auswahl der Scope-3-Kategorien. </a:t>
            </a:r>
          </a:p>
          <a:p>
            <a:pPr marL="285750" marR="0" lvl="0" indent="-2857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charset="-128"/>
                <a:cs typeface="+mn-cs"/>
              </a:rPr>
              <a:t>Valide vergleichen können Sie in der Regel Scope-1/-2, sofern der Bilanzierungsstandard einheitlich ist (GHG Protocol).</a:t>
            </a:r>
          </a:p>
        </p:txBody>
      </p:sp>
      <p:sp>
        <p:nvSpPr>
          <p:cNvPr id="9" name="Sprechblase: rechteckig mit abgerundeten Ecken 8">
            <a:extLst>
              <a:ext uri="{FF2B5EF4-FFF2-40B4-BE49-F238E27FC236}">
                <a16:creationId xmlns:a16="http://schemas.microsoft.com/office/drawing/2014/main" id="{160683E3-14A5-674F-7A68-66083D8507E3}"/>
              </a:ext>
            </a:extLst>
          </p:cNvPr>
          <p:cNvSpPr/>
          <p:nvPr/>
        </p:nvSpPr>
        <p:spPr>
          <a:xfrm>
            <a:off x="8832303" y="941046"/>
            <a:ext cx="3119712" cy="1197818"/>
          </a:xfrm>
          <a:prstGeom prst="wedgeRoundRectCallout">
            <a:avLst>
              <a:gd name="adj1" fmla="val -86239"/>
              <a:gd name="adj2" fmla="val 1865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latin typeface="Arial"/>
                <a:ea typeface="ＭＳ Ｐゴシック"/>
              </a:rPr>
              <a:t>Die Wahl der Kennzahl ist abhängig von Ihrem Unternehmen. Weitere Informationen zu Kennzahlen und der Klimabilanzierung für die Messung der Zielerreichung, finden Sie in der </a:t>
            </a:r>
            <a:r>
              <a:rPr lang="de-DE" sz="1200" dirty="0">
                <a:solidFill>
                  <a:schemeClr val="tx1"/>
                </a:solidFill>
                <a:latin typeface="Arial"/>
                <a:ea typeface="ＭＳ Ｐゴシック"/>
                <a:hlinkClick r:id="rId4"/>
              </a:rPr>
              <a:t>Handlungshilfe „Klimastrategie“</a:t>
            </a:r>
            <a:r>
              <a:rPr lang="de-DE" sz="1200" dirty="0">
                <a:solidFill>
                  <a:schemeClr val="tx1"/>
                </a:solidFill>
                <a:latin typeface="Arial"/>
                <a:ea typeface="ＭＳ Ｐゴシック"/>
              </a:rPr>
              <a:t>. </a:t>
            </a:r>
          </a:p>
        </p:txBody>
      </p:sp>
    </p:spTree>
    <p:extLst>
      <p:ext uri="{BB962C8B-B14F-4D97-AF65-F5344CB8AC3E}">
        <p14:creationId xmlns:p14="http://schemas.microsoft.com/office/powerpoint/2010/main" val="1321364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7C576-ED42-B39E-B131-D723E23FE32C}"/>
              </a:ext>
            </a:extLst>
          </p:cNvPr>
          <p:cNvSpPr>
            <a:spLocks noGrp="1"/>
          </p:cNvSpPr>
          <p:nvPr>
            <p:ph type="title"/>
          </p:nvPr>
        </p:nvSpPr>
        <p:spPr/>
        <p:txBody>
          <a:bodyPr/>
          <a:lstStyle/>
          <a:p>
            <a:r>
              <a:rPr lang="de-DE" dirty="0"/>
              <a:t>Veränderung von THG-Emissionen und deren Ursachen </a:t>
            </a:r>
          </a:p>
        </p:txBody>
      </p:sp>
      <p:sp>
        <p:nvSpPr>
          <p:cNvPr id="4" name="Fußzeilenplatzhalter 3">
            <a:extLst>
              <a:ext uri="{FF2B5EF4-FFF2-40B4-BE49-F238E27FC236}">
                <a16:creationId xmlns:a16="http://schemas.microsoft.com/office/drawing/2014/main" id="{80129244-D874-7986-9906-AF8EB8469DF8}"/>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67034760-845D-BA0B-D991-D6D97593A984}"/>
              </a:ext>
            </a:extLst>
          </p:cNvPr>
          <p:cNvSpPr>
            <a:spLocks noGrp="1"/>
          </p:cNvSpPr>
          <p:nvPr>
            <p:ph type="sldNum" sz="quarter" idx="4"/>
          </p:nvPr>
        </p:nvSpPr>
        <p:spPr/>
        <p:txBody>
          <a:bodyPr/>
          <a:lstStyle/>
          <a:p>
            <a:fld id="{894680D0-7A83-433A-9719-C4143F27F647}" type="slidenum">
              <a:rPr lang="de-DE" smtClean="0"/>
              <a:pPr/>
              <a:t>58</a:t>
            </a:fld>
            <a:endParaRPr lang="de-DE" dirty="0"/>
          </a:p>
        </p:txBody>
      </p:sp>
      <p:sp>
        <p:nvSpPr>
          <p:cNvPr id="8" name="Sprechblase: rechteckig mit abgerundeten Ecken 7">
            <a:extLst>
              <a:ext uri="{FF2B5EF4-FFF2-40B4-BE49-F238E27FC236}">
                <a16:creationId xmlns:a16="http://schemas.microsoft.com/office/drawing/2014/main" id="{DBA07B11-E42D-661B-57AE-630070CA64DB}"/>
              </a:ext>
            </a:extLst>
          </p:cNvPr>
          <p:cNvSpPr/>
          <p:nvPr/>
        </p:nvSpPr>
        <p:spPr>
          <a:xfrm>
            <a:off x="295035" y="4589309"/>
            <a:ext cx="2597924" cy="1296144"/>
          </a:xfrm>
          <a:prstGeom prst="wedgeRoundRectCallout">
            <a:avLst>
              <a:gd name="adj1" fmla="val -13458"/>
              <a:gd name="adj2" fmla="val -7308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200" dirty="0">
                <a:solidFill>
                  <a:schemeClr val="tx1"/>
                </a:solidFill>
              </a:rPr>
              <a:t>Das Ausdifferenzieren der Gründe für veränderte THG-Emissionen ist vor allem dann unerlässlich, wenn über eine Zielerreichung berichtet wird.</a:t>
            </a:r>
            <a:endParaRPr kumimoji="0" lang="de-DE" sz="1600"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9" name="Textplatzhalter 1">
            <a:extLst>
              <a:ext uri="{FF2B5EF4-FFF2-40B4-BE49-F238E27FC236}">
                <a16:creationId xmlns:a16="http://schemas.microsoft.com/office/drawing/2014/main" id="{EB71221F-5548-B1FA-2E53-BAD04CB5DF24}"/>
              </a:ext>
            </a:extLst>
          </p:cNvPr>
          <p:cNvSpPr txBox="1">
            <a:spLocks/>
          </p:cNvSpPr>
          <p:nvPr/>
        </p:nvSpPr>
        <p:spPr bwMode="auto">
          <a:xfrm>
            <a:off x="551384" y="5069343"/>
            <a:ext cx="6840760" cy="95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endParaRPr lang="de-DE" sz="1400" kern="0" dirty="0"/>
          </a:p>
          <a:p>
            <a:pPr marL="0" indent="0">
              <a:buFontTx/>
              <a:buNone/>
            </a:pPr>
            <a:endParaRPr lang="de-DE" sz="1400" kern="0" dirty="0"/>
          </a:p>
        </p:txBody>
      </p:sp>
      <p:sp>
        <p:nvSpPr>
          <p:cNvPr id="3" name="Rechteck 2">
            <a:extLst>
              <a:ext uri="{FF2B5EF4-FFF2-40B4-BE49-F238E27FC236}">
                <a16:creationId xmlns:a16="http://schemas.microsoft.com/office/drawing/2014/main" id="{3C490A26-CFFC-2E10-4D66-83169ACE2D7F}"/>
              </a:ext>
            </a:extLst>
          </p:cNvPr>
          <p:cNvSpPr/>
          <p:nvPr/>
        </p:nvSpPr>
        <p:spPr bwMode="auto">
          <a:xfrm>
            <a:off x="455529" y="1850031"/>
            <a:ext cx="1983423" cy="194792"/>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de-DE" sz="900" b="1" dirty="0"/>
              <a:t>Basisjahr 2021 (alte Methode)</a:t>
            </a:r>
            <a:endParaRPr kumimoji="0" lang="de-DE" sz="900" b="1" i="0" u="none" strike="noStrike" cap="none" normalizeH="0" baseline="0" dirty="0">
              <a:ln>
                <a:noFill/>
              </a:ln>
              <a:solidFill>
                <a:schemeClr val="tx1"/>
              </a:solidFill>
              <a:effectLst/>
              <a:latin typeface="Arial" charset="0"/>
              <a:ea typeface="ＭＳ Ｐゴシック" charset="-128"/>
            </a:endParaRPr>
          </a:p>
        </p:txBody>
      </p:sp>
      <p:sp>
        <p:nvSpPr>
          <p:cNvPr id="6" name="Rechteck 5">
            <a:extLst>
              <a:ext uri="{FF2B5EF4-FFF2-40B4-BE49-F238E27FC236}">
                <a16:creationId xmlns:a16="http://schemas.microsoft.com/office/drawing/2014/main" id="{377E5F70-ECA6-1DE5-FF70-B4939426DE68}"/>
              </a:ext>
            </a:extLst>
          </p:cNvPr>
          <p:cNvSpPr/>
          <p:nvPr/>
        </p:nvSpPr>
        <p:spPr bwMode="auto">
          <a:xfrm>
            <a:off x="455528" y="2158289"/>
            <a:ext cx="1983423" cy="21334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dirty="0">
                <a:ln>
                  <a:noFill/>
                </a:ln>
                <a:solidFill>
                  <a:schemeClr val="tx1"/>
                </a:solidFill>
                <a:effectLst/>
                <a:latin typeface="Arial" charset="0"/>
                <a:ea typeface="ＭＳ Ｐゴシック" charset="-128"/>
              </a:rPr>
              <a:t>Übernahmen, Veräußerungen</a:t>
            </a:r>
          </a:p>
        </p:txBody>
      </p:sp>
      <p:sp>
        <p:nvSpPr>
          <p:cNvPr id="10" name="Rechteck 9">
            <a:extLst>
              <a:ext uri="{FF2B5EF4-FFF2-40B4-BE49-F238E27FC236}">
                <a16:creationId xmlns:a16="http://schemas.microsoft.com/office/drawing/2014/main" id="{164552B2-F520-B479-C904-1D325AF47193}"/>
              </a:ext>
            </a:extLst>
          </p:cNvPr>
          <p:cNvSpPr/>
          <p:nvPr/>
        </p:nvSpPr>
        <p:spPr bwMode="auto">
          <a:xfrm>
            <a:off x="455528" y="2472417"/>
            <a:ext cx="1983423" cy="175089"/>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dirty="0">
                <a:ln>
                  <a:noFill/>
                </a:ln>
                <a:solidFill>
                  <a:schemeClr val="tx1"/>
                </a:solidFill>
                <a:effectLst/>
                <a:latin typeface="Arial" charset="0"/>
                <a:ea typeface="ＭＳ Ｐゴシック" charset="-128"/>
              </a:rPr>
              <a:t>Anpassung der Berechnungsmethode</a:t>
            </a:r>
          </a:p>
        </p:txBody>
      </p:sp>
      <p:sp>
        <p:nvSpPr>
          <p:cNvPr id="12" name="Rechteck 11">
            <a:extLst>
              <a:ext uri="{FF2B5EF4-FFF2-40B4-BE49-F238E27FC236}">
                <a16:creationId xmlns:a16="http://schemas.microsoft.com/office/drawing/2014/main" id="{B96234C5-8FC8-970D-A4A8-4D892A425520}"/>
              </a:ext>
            </a:extLst>
          </p:cNvPr>
          <p:cNvSpPr/>
          <p:nvPr/>
        </p:nvSpPr>
        <p:spPr bwMode="auto">
          <a:xfrm>
            <a:off x="455527" y="2780751"/>
            <a:ext cx="1983423" cy="194792"/>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dirty="0">
                <a:ln>
                  <a:noFill/>
                </a:ln>
                <a:solidFill>
                  <a:schemeClr val="tx1"/>
                </a:solidFill>
                <a:effectLst/>
                <a:latin typeface="Arial" charset="0"/>
                <a:ea typeface="ＭＳ Ｐゴシック" charset="-128"/>
              </a:rPr>
              <a:t>Reduktionsaktivitäten (Maßnahmen)</a:t>
            </a:r>
          </a:p>
        </p:txBody>
      </p:sp>
      <p:sp>
        <p:nvSpPr>
          <p:cNvPr id="13" name="Rechteck 12">
            <a:extLst>
              <a:ext uri="{FF2B5EF4-FFF2-40B4-BE49-F238E27FC236}">
                <a16:creationId xmlns:a16="http://schemas.microsoft.com/office/drawing/2014/main" id="{2812F466-5247-51AA-7C93-29683DEEE843}"/>
              </a:ext>
            </a:extLst>
          </p:cNvPr>
          <p:cNvSpPr/>
          <p:nvPr/>
        </p:nvSpPr>
        <p:spPr bwMode="auto">
          <a:xfrm>
            <a:off x="455527" y="3106255"/>
            <a:ext cx="1983423" cy="175167"/>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dirty="0">
                <a:ln>
                  <a:noFill/>
                </a:ln>
                <a:solidFill>
                  <a:schemeClr val="tx1"/>
                </a:solidFill>
                <a:effectLst/>
                <a:latin typeface="Arial" charset="0"/>
                <a:ea typeface="ＭＳ Ｐゴシック" charset="-128"/>
              </a:rPr>
              <a:t>Veränderte Emissionsfaktoren</a:t>
            </a:r>
          </a:p>
        </p:txBody>
      </p:sp>
      <p:sp>
        <p:nvSpPr>
          <p:cNvPr id="14" name="Rechteck 13">
            <a:extLst>
              <a:ext uri="{FF2B5EF4-FFF2-40B4-BE49-F238E27FC236}">
                <a16:creationId xmlns:a16="http://schemas.microsoft.com/office/drawing/2014/main" id="{EE6F8A44-5750-6987-D23C-78934805FA6A}"/>
              </a:ext>
            </a:extLst>
          </p:cNvPr>
          <p:cNvSpPr/>
          <p:nvPr/>
        </p:nvSpPr>
        <p:spPr bwMode="auto">
          <a:xfrm>
            <a:off x="455526" y="3413277"/>
            <a:ext cx="1983423" cy="175089"/>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dirty="0">
                <a:ln>
                  <a:noFill/>
                </a:ln>
                <a:solidFill>
                  <a:schemeClr val="tx1"/>
                </a:solidFill>
                <a:effectLst/>
                <a:latin typeface="Arial" charset="0"/>
                <a:ea typeface="ＭＳ Ｐゴシック" charset="-128"/>
              </a:rPr>
              <a:t>Exogene Effekte (z.B. Auslastung)</a:t>
            </a:r>
          </a:p>
        </p:txBody>
      </p:sp>
      <p:sp>
        <p:nvSpPr>
          <p:cNvPr id="15" name="Rechteck 14">
            <a:extLst>
              <a:ext uri="{FF2B5EF4-FFF2-40B4-BE49-F238E27FC236}">
                <a16:creationId xmlns:a16="http://schemas.microsoft.com/office/drawing/2014/main" id="{DD6C9D6C-341C-1B66-EA3D-D8939EAA8DEA}"/>
              </a:ext>
            </a:extLst>
          </p:cNvPr>
          <p:cNvSpPr/>
          <p:nvPr/>
        </p:nvSpPr>
        <p:spPr bwMode="auto">
          <a:xfrm>
            <a:off x="455526" y="3748766"/>
            <a:ext cx="1983423" cy="175089"/>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900" b="0" i="0" u="none" strike="noStrike" cap="none" normalizeH="0" baseline="0" dirty="0">
                <a:ln>
                  <a:noFill/>
                </a:ln>
                <a:solidFill>
                  <a:schemeClr val="tx1"/>
                </a:solidFill>
                <a:effectLst/>
                <a:latin typeface="Arial" charset="0"/>
                <a:ea typeface="ＭＳ Ｐゴシック" charset="-128"/>
              </a:rPr>
              <a:t>…</a:t>
            </a:r>
          </a:p>
        </p:txBody>
      </p:sp>
      <p:sp>
        <p:nvSpPr>
          <p:cNvPr id="16" name="Rechteck 15">
            <a:extLst>
              <a:ext uri="{FF2B5EF4-FFF2-40B4-BE49-F238E27FC236}">
                <a16:creationId xmlns:a16="http://schemas.microsoft.com/office/drawing/2014/main" id="{EE5321E4-8086-CBDA-8806-A9ECFFFC62BB}"/>
              </a:ext>
            </a:extLst>
          </p:cNvPr>
          <p:cNvSpPr/>
          <p:nvPr/>
        </p:nvSpPr>
        <p:spPr bwMode="auto">
          <a:xfrm>
            <a:off x="455525" y="4019303"/>
            <a:ext cx="1983423" cy="201785"/>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a:ln>
                  <a:noFill/>
                </a:ln>
                <a:solidFill>
                  <a:schemeClr val="tx1"/>
                </a:solidFill>
                <a:effectLst/>
                <a:latin typeface="Arial" charset="0"/>
                <a:ea typeface="ＭＳ Ｐゴシック" charset="-128"/>
              </a:rPr>
              <a:t>Zieljahr 2022 (neue Methode)</a:t>
            </a:r>
          </a:p>
        </p:txBody>
      </p:sp>
      <p:sp>
        <p:nvSpPr>
          <p:cNvPr id="17" name="Rechteck 16">
            <a:extLst>
              <a:ext uri="{FF2B5EF4-FFF2-40B4-BE49-F238E27FC236}">
                <a16:creationId xmlns:a16="http://schemas.microsoft.com/office/drawing/2014/main" id="{EBE85A41-D5C9-C656-2B6B-9A6DBE273E63}"/>
              </a:ext>
            </a:extLst>
          </p:cNvPr>
          <p:cNvSpPr/>
          <p:nvPr/>
        </p:nvSpPr>
        <p:spPr bwMode="auto">
          <a:xfrm>
            <a:off x="2495600" y="1854779"/>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de-DE" sz="900" dirty="0"/>
              <a:t>           1.000t</a:t>
            </a: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18" name="Rechteck 17">
            <a:extLst>
              <a:ext uri="{FF2B5EF4-FFF2-40B4-BE49-F238E27FC236}">
                <a16:creationId xmlns:a16="http://schemas.microsoft.com/office/drawing/2014/main" id="{7A5D2AE3-BB6A-24D6-C69F-D1E55A522F3C}"/>
              </a:ext>
            </a:extLst>
          </p:cNvPr>
          <p:cNvSpPr/>
          <p:nvPr/>
        </p:nvSpPr>
        <p:spPr bwMode="auto">
          <a:xfrm>
            <a:off x="2495600" y="2169164"/>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de-DE" sz="900" dirty="0"/>
              <a:t>  +150t</a:t>
            </a: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19" name="Rechteck 18">
            <a:extLst>
              <a:ext uri="{FF2B5EF4-FFF2-40B4-BE49-F238E27FC236}">
                <a16:creationId xmlns:a16="http://schemas.microsoft.com/office/drawing/2014/main" id="{C52D0C05-C1C9-2A35-2578-A07E2D1099A3}"/>
              </a:ext>
            </a:extLst>
          </p:cNvPr>
          <p:cNvSpPr/>
          <p:nvPr/>
        </p:nvSpPr>
        <p:spPr bwMode="auto">
          <a:xfrm>
            <a:off x="2495600" y="2473750"/>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de-DE" sz="900" dirty="0"/>
              <a:t>-200t</a:t>
            </a: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CF24D1D-9D82-1518-7C0D-E579569F0432}"/>
              </a:ext>
            </a:extLst>
          </p:cNvPr>
          <p:cNvSpPr/>
          <p:nvPr/>
        </p:nvSpPr>
        <p:spPr bwMode="auto">
          <a:xfrm>
            <a:off x="2495600" y="2788135"/>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tx1"/>
                </a:solidFill>
                <a:effectLst/>
                <a:latin typeface="Arial" charset="0"/>
                <a:ea typeface="ＭＳ Ｐゴシック" charset="-128"/>
              </a:rPr>
              <a:t>-50t</a:t>
            </a:r>
          </a:p>
        </p:txBody>
      </p:sp>
      <p:sp>
        <p:nvSpPr>
          <p:cNvPr id="21" name="Rechteck 20">
            <a:extLst>
              <a:ext uri="{FF2B5EF4-FFF2-40B4-BE49-F238E27FC236}">
                <a16:creationId xmlns:a16="http://schemas.microsoft.com/office/drawing/2014/main" id="{19011A64-1675-42DC-2127-22BBE47C6277}"/>
              </a:ext>
            </a:extLst>
          </p:cNvPr>
          <p:cNvSpPr/>
          <p:nvPr/>
        </p:nvSpPr>
        <p:spPr bwMode="auto">
          <a:xfrm>
            <a:off x="2495600" y="3119568"/>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de-DE" sz="900" dirty="0"/>
              <a:t>-25t</a:t>
            </a: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AC1571A7-9CB8-F4F3-1DF0-481B79C54DD9}"/>
              </a:ext>
            </a:extLst>
          </p:cNvPr>
          <p:cNvSpPr/>
          <p:nvPr/>
        </p:nvSpPr>
        <p:spPr bwMode="auto">
          <a:xfrm>
            <a:off x="2495600" y="3433953"/>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tx1"/>
                </a:solidFill>
                <a:effectLst/>
                <a:latin typeface="Arial" charset="0"/>
                <a:ea typeface="ＭＳ Ｐゴシック" charset="-128"/>
              </a:rPr>
              <a:t>+75t</a:t>
            </a:r>
          </a:p>
        </p:txBody>
      </p:sp>
      <p:sp>
        <p:nvSpPr>
          <p:cNvPr id="23" name="Rechteck 22">
            <a:extLst>
              <a:ext uri="{FF2B5EF4-FFF2-40B4-BE49-F238E27FC236}">
                <a16:creationId xmlns:a16="http://schemas.microsoft.com/office/drawing/2014/main" id="{04E9F887-072B-F61A-7B38-BD1984656D44}"/>
              </a:ext>
            </a:extLst>
          </p:cNvPr>
          <p:cNvSpPr/>
          <p:nvPr/>
        </p:nvSpPr>
        <p:spPr bwMode="auto">
          <a:xfrm>
            <a:off x="2495600" y="3738539"/>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DD66F77A-3EDD-C8F1-1B89-6BBD4B556488}"/>
              </a:ext>
            </a:extLst>
          </p:cNvPr>
          <p:cNvSpPr/>
          <p:nvPr/>
        </p:nvSpPr>
        <p:spPr bwMode="auto">
          <a:xfrm>
            <a:off x="2495600" y="4024153"/>
            <a:ext cx="4392488" cy="190043"/>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tx1"/>
                </a:solidFill>
                <a:effectLst/>
                <a:latin typeface="Arial" charset="0"/>
                <a:ea typeface="ＭＳ Ｐゴシック" charset="-128"/>
              </a:rPr>
              <a:t>950t</a:t>
            </a:r>
          </a:p>
        </p:txBody>
      </p:sp>
      <p:cxnSp>
        <p:nvCxnSpPr>
          <p:cNvPr id="26" name="Gerader Verbinder 25">
            <a:extLst>
              <a:ext uri="{FF2B5EF4-FFF2-40B4-BE49-F238E27FC236}">
                <a16:creationId xmlns:a16="http://schemas.microsoft.com/office/drawing/2014/main" id="{CE57705F-A6DF-EE60-357C-4AC9F3452EBA}"/>
              </a:ext>
            </a:extLst>
          </p:cNvPr>
          <p:cNvCxnSpPr>
            <a:cxnSpLocks/>
          </p:cNvCxnSpPr>
          <p:nvPr/>
        </p:nvCxnSpPr>
        <p:spPr bwMode="auto">
          <a:xfrm>
            <a:off x="2495600" y="1849131"/>
            <a:ext cx="0" cy="2371957"/>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hteck 29">
            <a:extLst>
              <a:ext uri="{FF2B5EF4-FFF2-40B4-BE49-F238E27FC236}">
                <a16:creationId xmlns:a16="http://schemas.microsoft.com/office/drawing/2014/main" id="{5F1989E0-272F-9204-6995-66F64731DB7C}"/>
              </a:ext>
            </a:extLst>
          </p:cNvPr>
          <p:cNvSpPr/>
          <p:nvPr/>
        </p:nvSpPr>
        <p:spPr bwMode="auto">
          <a:xfrm>
            <a:off x="2518289" y="1859616"/>
            <a:ext cx="3374257" cy="175315"/>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31" name="Rechteck 30">
            <a:extLst>
              <a:ext uri="{FF2B5EF4-FFF2-40B4-BE49-F238E27FC236}">
                <a16:creationId xmlns:a16="http://schemas.microsoft.com/office/drawing/2014/main" id="{D2193B31-C0C8-41BF-7E2E-DD07F3762D69}"/>
              </a:ext>
            </a:extLst>
          </p:cNvPr>
          <p:cNvSpPr/>
          <p:nvPr/>
        </p:nvSpPr>
        <p:spPr bwMode="auto">
          <a:xfrm>
            <a:off x="2518289" y="4021733"/>
            <a:ext cx="3145661" cy="183136"/>
          </a:xfrm>
          <a:prstGeom prst="rect">
            <a:avLst/>
          </a:prstGeom>
          <a:solidFill>
            <a:srgbClr val="94B2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900" i="0" u="none" strike="noStrike" cap="none" normalizeH="0" baseline="0" dirty="0">
              <a:ln>
                <a:noFill/>
              </a:ln>
              <a:solidFill>
                <a:schemeClr val="tx1"/>
              </a:solidFill>
              <a:effectLst/>
              <a:latin typeface="Arial" charset="0"/>
              <a:ea typeface="ＭＳ Ｐゴシック" charset="-128"/>
            </a:endParaRPr>
          </a:p>
        </p:txBody>
      </p:sp>
      <p:sp>
        <p:nvSpPr>
          <p:cNvPr id="32" name="Rechteck 31">
            <a:extLst>
              <a:ext uri="{FF2B5EF4-FFF2-40B4-BE49-F238E27FC236}">
                <a16:creationId xmlns:a16="http://schemas.microsoft.com/office/drawing/2014/main" id="{14AC0647-0BD5-B5BB-5D57-41D14D65BBFF}"/>
              </a:ext>
            </a:extLst>
          </p:cNvPr>
          <p:cNvSpPr/>
          <p:nvPr/>
        </p:nvSpPr>
        <p:spPr bwMode="auto">
          <a:xfrm>
            <a:off x="5892546" y="2176321"/>
            <a:ext cx="597576" cy="186082"/>
          </a:xfrm>
          <a:prstGeom prst="rect">
            <a:avLst/>
          </a:prstGeom>
          <a:solidFill>
            <a:srgbClr val="7B9C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bg1"/>
                </a:solidFill>
                <a:effectLst/>
                <a:latin typeface="Arial" charset="0"/>
                <a:ea typeface="ＭＳ Ｐゴシック" charset="-128"/>
              </a:rPr>
              <a:t>+</a:t>
            </a:r>
          </a:p>
        </p:txBody>
      </p:sp>
      <p:sp>
        <p:nvSpPr>
          <p:cNvPr id="33" name="Rechteck 32">
            <a:extLst>
              <a:ext uri="{FF2B5EF4-FFF2-40B4-BE49-F238E27FC236}">
                <a16:creationId xmlns:a16="http://schemas.microsoft.com/office/drawing/2014/main" id="{1A256D58-8A3D-C4F5-5D12-312D5A196404}"/>
              </a:ext>
            </a:extLst>
          </p:cNvPr>
          <p:cNvSpPr/>
          <p:nvPr/>
        </p:nvSpPr>
        <p:spPr bwMode="auto">
          <a:xfrm>
            <a:off x="5643374" y="2478570"/>
            <a:ext cx="860772" cy="182914"/>
          </a:xfrm>
          <a:prstGeom prst="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bg1"/>
                </a:solidFill>
                <a:effectLst/>
                <a:latin typeface="Arial" charset="0"/>
                <a:ea typeface="ＭＳ Ｐゴシック" charset="-128"/>
              </a:rPr>
              <a:t>-</a:t>
            </a:r>
          </a:p>
        </p:txBody>
      </p:sp>
      <p:cxnSp>
        <p:nvCxnSpPr>
          <p:cNvPr id="28" name="Gerader Verbinder 27">
            <a:extLst>
              <a:ext uri="{FF2B5EF4-FFF2-40B4-BE49-F238E27FC236}">
                <a16:creationId xmlns:a16="http://schemas.microsoft.com/office/drawing/2014/main" id="{4D896D80-E720-DB94-FF59-725D7BEEDC3A}"/>
              </a:ext>
            </a:extLst>
          </p:cNvPr>
          <p:cNvCxnSpPr>
            <a:cxnSpLocks/>
          </p:cNvCxnSpPr>
          <p:nvPr/>
        </p:nvCxnSpPr>
        <p:spPr bwMode="auto">
          <a:xfrm>
            <a:off x="6498425" y="2044822"/>
            <a:ext cx="0" cy="2176266"/>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hteck 33">
            <a:extLst>
              <a:ext uri="{FF2B5EF4-FFF2-40B4-BE49-F238E27FC236}">
                <a16:creationId xmlns:a16="http://schemas.microsoft.com/office/drawing/2014/main" id="{0F303EEC-0E0C-6A1B-DC22-A7C0A118C396}"/>
              </a:ext>
            </a:extLst>
          </p:cNvPr>
          <p:cNvSpPr/>
          <p:nvPr/>
        </p:nvSpPr>
        <p:spPr bwMode="auto">
          <a:xfrm>
            <a:off x="5413290" y="2783740"/>
            <a:ext cx="240296" cy="190466"/>
          </a:xfrm>
          <a:prstGeom prst="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bg1"/>
                </a:solidFill>
                <a:effectLst/>
                <a:latin typeface="Arial" charset="0"/>
                <a:ea typeface="ＭＳ Ｐゴシック" charset="-128"/>
              </a:rPr>
              <a:t>-</a:t>
            </a:r>
          </a:p>
        </p:txBody>
      </p:sp>
      <p:sp>
        <p:nvSpPr>
          <p:cNvPr id="35" name="Rechteck 34">
            <a:extLst>
              <a:ext uri="{FF2B5EF4-FFF2-40B4-BE49-F238E27FC236}">
                <a16:creationId xmlns:a16="http://schemas.microsoft.com/office/drawing/2014/main" id="{14D0D92E-0D87-E749-3049-EBA9B2A4DFC5}"/>
              </a:ext>
            </a:extLst>
          </p:cNvPr>
          <p:cNvSpPr/>
          <p:nvPr/>
        </p:nvSpPr>
        <p:spPr bwMode="auto">
          <a:xfrm>
            <a:off x="5270727" y="3123396"/>
            <a:ext cx="160046" cy="190043"/>
          </a:xfrm>
          <a:prstGeom prst="rect">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bg1"/>
                </a:solidFill>
                <a:effectLst/>
                <a:latin typeface="Arial" charset="0"/>
                <a:ea typeface="ＭＳ Ｐゴシック" charset="-128"/>
              </a:rPr>
              <a:t>-</a:t>
            </a:r>
          </a:p>
        </p:txBody>
      </p:sp>
      <p:sp>
        <p:nvSpPr>
          <p:cNvPr id="36" name="Rechteck 35">
            <a:extLst>
              <a:ext uri="{FF2B5EF4-FFF2-40B4-BE49-F238E27FC236}">
                <a16:creationId xmlns:a16="http://schemas.microsoft.com/office/drawing/2014/main" id="{D53D66BC-FF9F-380F-04E9-3F674C7071E1}"/>
              </a:ext>
            </a:extLst>
          </p:cNvPr>
          <p:cNvSpPr/>
          <p:nvPr/>
        </p:nvSpPr>
        <p:spPr bwMode="auto">
          <a:xfrm>
            <a:off x="5270726" y="3438946"/>
            <a:ext cx="385708" cy="180654"/>
          </a:xfrm>
          <a:prstGeom prst="rect">
            <a:avLst/>
          </a:prstGeom>
          <a:solidFill>
            <a:srgbClr val="7B9C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900" i="0" u="none" strike="noStrike" cap="none" normalizeH="0" baseline="0" dirty="0">
                <a:ln>
                  <a:noFill/>
                </a:ln>
                <a:solidFill>
                  <a:schemeClr val="bg1"/>
                </a:solidFill>
                <a:effectLst/>
                <a:latin typeface="Arial" charset="0"/>
                <a:ea typeface="ＭＳ Ｐゴシック" charset="-128"/>
              </a:rPr>
              <a:t>+</a:t>
            </a:r>
          </a:p>
        </p:txBody>
      </p:sp>
      <p:cxnSp>
        <p:nvCxnSpPr>
          <p:cNvPr id="29" name="Gerader Verbinder 28">
            <a:extLst>
              <a:ext uri="{FF2B5EF4-FFF2-40B4-BE49-F238E27FC236}">
                <a16:creationId xmlns:a16="http://schemas.microsoft.com/office/drawing/2014/main" id="{C547D758-1CF1-A41F-08F6-09AA77BE1369}"/>
              </a:ext>
            </a:extLst>
          </p:cNvPr>
          <p:cNvCxnSpPr>
            <a:cxnSpLocks/>
          </p:cNvCxnSpPr>
          <p:nvPr/>
        </p:nvCxnSpPr>
        <p:spPr bwMode="auto">
          <a:xfrm>
            <a:off x="5643547" y="1849131"/>
            <a:ext cx="20405" cy="2371957"/>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feld 37">
            <a:extLst>
              <a:ext uri="{FF2B5EF4-FFF2-40B4-BE49-F238E27FC236}">
                <a16:creationId xmlns:a16="http://schemas.microsoft.com/office/drawing/2014/main" id="{7A9E72E9-6AC9-AAC6-5525-4339B8201279}"/>
              </a:ext>
            </a:extLst>
          </p:cNvPr>
          <p:cNvSpPr txBox="1"/>
          <p:nvPr/>
        </p:nvSpPr>
        <p:spPr>
          <a:xfrm>
            <a:off x="2063552" y="4240657"/>
            <a:ext cx="5215050" cy="246221"/>
          </a:xfrm>
          <a:prstGeom prst="rect">
            <a:avLst/>
          </a:prstGeom>
          <a:noFill/>
        </p:spPr>
        <p:txBody>
          <a:bodyPr wrap="square" rtlCol="0">
            <a:spAutoFit/>
          </a:bodyPr>
          <a:lstStyle/>
          <a:p>
            <a:pPr algn="l"/>
            <a:r>
              <a:rPr lang="de-DE" sz="1000" i="1" dirty="0"/>
              <a:t>Grafik nach „Vom Emissionsbericht zur Klimastrategie von klimareporting.de“, S. 73</a:t>
            </a:r>
          </a:p>
        </p:txBody>
      </p:sp>
      <p:sp>
        <p:nvSpPr>
          <p:cNvPr id="7" name="Sprechblase: rechteckig mit abgerundeten Ecken 6">
            <a:extLst>
              <a:ext uri="{FF2B5EF4-FFF2-40B4-BE49-F238E27FC236}">
                <a16:creationId xmlns:a16="http://schemas.microsoft.com/office/drawing/2014/main" id="{B0188F98-7E23-3AB7-04E2-FDD927FE9CC3}"/>
              </a:ext>
            </a:extLst>
          </p:cNvPr>
          <p:cNvSpPr/>
          <p:nvPr/>
        </p:nvSpPr>
        <p:spPr>
          <a:xfrm>
            <a:off x="3215680" y="4822501"/>
            <a:ext cx="3744591" cy="1050463"/>
          </a:xfrm>
          <a:prstGeom prst="wedgeRoundRectCallout">
            <a:avLst>
              <a:gd name="adj1" fmla="val 55070"/>
              <a:gd name="adj2" fmla="val -2749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chemeClr val="tx1"/>
                </a:solidFill>
              </a:rPr>
              <a:t>Im Greenhouse Gas Protocol wird vorgeschrieben, dass vor Erstellung der Klimabilanz Regeln für eine Neuberechnung festgelegt werden müssen, beispielsweise mit der Setzung einer Signifikanzgrenze für Änderungseffekte.</a:t>
            </a:r>
          </a:p>
        </p:txBody>
      </p:sp>
      <p:sp>
        <p:nvSpPr>
          <p:cNvPr id="25" name="Rechteck 24">
            <a:extLst>
              <a:ext uri="{FF2B5EF4-FFF2-40B4-BE49-F238E27FC236}">
                <a16:creationId xmlns:a16="http://schemas.microsoft.com/office/drawing/2014/main" id="{70A82666-CE8F-EFF3-2735-9C80D11704E7}"/>
              </a:ext>
            </a:extLst>
          </p:cNvPr>
          <p:cNvSpPr/>
          <p:nvPr/>
        </p:nvSpPr>
        <p:spPr bwMode="auto">
          <a:xfrm>
            <a:off x="7209400" y="1435101"/>
            <a:ext cx="4863264" cy="504031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a:lstStyle/>
          <a:p>
            <a:pPr algn="l" defTabSz="914377">
              <a:lnSpc>
                <a:spcPts val="1600"/>
              </a:lnSpc>
              <a:defRPr/>
            </a:pPr>
            <a:r>
              <a:rPr lang="de-DE" sz="1400" b="1" dirty="0">
                <a:solidFill>
                  <a:srgbClr val="000000"/>
                </a:solidFill>
                <a:ea typeface="ＭＳ Ｐゴシック" charset="-128"/>
                <a:cs typeface="Arial" panose="020B0604020202020204" pitchFamily="34" charset="0"/>
              </a:rPr>
              <a:t>Abgleich des Maßnahmenerfolgs</a:t>
            </a:r>
          </a:p>
          <a:p>
            <a:pPr algn="l" defTabSz="914377">
              <a:lnSpc>
                <a:spcPts val="1600"/>
              </a:lnSpc>
              <a:defRPr/>
            </a:pPr>
            <a:r>
              <a:rPr lang="de-DE" sz="1400" kern="0" dirty="0">
                <a:solidFill>
                  <a:srgbClr val="000000"/>
                </a:solidFill>
                <a:latin typeface="Arial" charset="0"/>
                <a:ea typeface="ＭＳ Ｐゴシック" charset="-128"/>
              </a:rPr>
              <a:t>Die Veränderung der absoluten Emissionen sollte differenziert nach </a:t>
            </a:r>
            <a:r>
              <a:rPr lang="de-DE" sz="1400" kern="0" dirty="0">
                <a:solidFill>
                  <a:srgbClr val="000000"/>
                </a:solidFill>
              </a:rPr>
              <a:t>Ursachen </a:t>
            </a:r>
            <a:r>
              <a:rPr lang="de-DE" sz="1400" kern="0" dirty="0">
                <a:solidFill>
                  <a:srgbClr val="000000"/>
                </a:solidFill>
                <a:latin typeface="Arial" charset="0"/>
                <a:ea typeface="ＭＳ Ｐゴシック" charset="-128"/>
              </a:rPr>
              <a:t>transparent gemacht werden. </a:t>
            </a:r>
            <a:r>
              <a:rPr lang="de-DE" sz="1400" kern="0" dirty="0">
                <a:solidFill>
                  <a:srgbClr val="000000"/>
                </a:solidFill>
                <a:cs typeface="Arial" panose="020B0604020202020204" pitchFamily="34" charset="0"/>
              </a:rPr>
              <a:t>Die Grafik zeigt, dass auch wenn die Emissionen zwischen Basis- und Zieljahr insgesamt um 50 t reduziert wurden, aber Emissionen teils auch gestiegen sind und die Reduktion nicht nur auf Reduktionsmaßnahmen zurückzuführen sind. </a:t>
            </a:r>
          </a:p>
          <a:p>
            <a:pPr algn="l" defTabSz="914377">
              <a:lnSpc>
                <a:spcPts val="1600"/>
              </a:lnSpc>
              <a:defRPr/>
            </a:pPr>
            <a:r>
              <a:rPr lang="de-DE" sz="1400" b="1" dirty="0">
                <a:solidFill>
                  <a:srgbClr val="000000"/>
                </a:solidFill>
                <a:cs typeface="Arial" panose="020B0604020202020204" pitchFamily="34" charset="0"/>
              </a:rPr>
              <a:t>Achten Sie deswegen auf folgende Punkte:</a:t>
            </a:r>
          </a:p>
          <a:p>
            <a:pPr marL="285750" indent="-285750" algn="l">
              <a:spcAft>
                <a:spcPts val="600"/>
              </a:spcAft>
              <a:buFont typeface="Arial" panose="020B0604020202020204" pitchFamily="34" charset="0"/>
              <a:buChar char="•"/>
              <a:defRPr/>
            </a:pPr>
            <a:r>
              <a:rPr lang="de-DE" sz="1400" dirty="0">
                <a:solidFill>
                  <a:srgbClr val="000000"/>
                </a:solidFill>
                <a:latin typeface="Arial"/>
                <a:ea typeface="ＭＳ Ｐゴシック" charset="-128"/>
              </a:rPr>
              <a:t>Dokumentieren Sie bei Ihrer Klimabilanz immer die Berechnungsmethode, damit Sie Veränderungen bemerken, z.B. die neue Berechnungsmethode ergibt hier eine Reduktion der Gesamtemissionen von 200 t.</a:t>
            </a:r>
          </a:p>
          <a:p>
            <a:pPr marL="285750" indent="-285750" algn="l">
              <a:spcAft>
                <a:spcPts val="600"/>
              </a:spcAft>
              <a:buFont typeface="Arial" panose="020B0604020202020204" pitchFamily="34" charset="0"/>
              <a:buChar char="•"/>
              <a:defRPr/>
            </a:pPr>
            <a:r>
              <a:rPr lang="de-DE" sz="1400" dirty="0">
                <a:solidFill>
                  <a:srgbClr val="000000"/>
                </a:solidFill>
                <a:latin typeface="Arial"/>
                <a:ea typeface="ＭＳ Ｐゴシック" charset="-128"/>
              </a:rPr>
              <a:t>Der Emissionsfaktor für den bundesweiten </a:t>
            </a:r>
            <a:r>
              <a:rPr lang="de-DE" sz="1400" dirty="0" err="1">
                <a:solidFill>
                  <a:srgbClr val="000000"/>
                </a:solidFill>
                <a:latin typeface="Arial"/>
                <a:ea typeface="ＭＳ Ｐゴシック" charset="-128"/>
              </a:rPr>
              <a:t>Strommix</a:t>
            </a:r>
            <a:r>
              <a:rPr lang="de-DE" sz="1400" dirty="0">
                <a:solidFill>
                  <a:srgbClr val="000000"/>
                </a:solidFill>
                <a:latin typeface="Arial"/>
                <a:ea typeface="ＭＳ Ｐゴシック" charset="-128"/>
              </a:rPr>
              <a:t> schwankt über die Jahre: Achten Sie darauf Veränderungen des Emissionsfaktors richtig zu interpretieren.</a:t>
            </a:r>
          </a:p>
          <a:p>
            <a:pPr marL="285750" indent="-285750" algn="l">
              <a:spcAft>
                <a:spcPts val="600"/>
              </a:spcAft>
              <a:buFont typeface="Arial" panose="020B0604020202020204" pitchFamily="34" charset="0"/>
              <a:buChar char="•"/>
              <a:defRPr/>
            </a:pPr>
            <a:r>
              <a:rPr lang="de-DE" sz="1400" kern="0" dirty="0">
                <a:latin typeface="Arial" charset="0"/>
                <a:ea typeface="ＭＳ Ｐゴシック" charset="-128"/>
              </a:rPr>
              <a:t>Änderungseffekte: Von Jahr zu Jahr gibt es in Unternehmen oft Änderungen, die keine Klimaschutzmaßnahme darstellen (z.B. Ausgliederung eines Standorts). Diese Änderungen müssen eindeutig ausdifferenziert und dokumentiert werden.</a:t>
            </a:r>
            <a:endParaRPr lang="de-DE" sz="1400" dirty="0">
              <a:solidFill>
                <a:srgbClr val="000000"/>
              </a:solidFill>
              <a:latin typeface="Arial"/>
              <a:ea typeface="ＭＳ Ｐゴシック" charset="-128"/>
            </a:endParaRPr>
          </a:p>
          <a:p>
            <a:pPr algn="l">
              <a:spcAft>
                <a:spcPts val="600"/>
              </a:spcAft>
              <a:defRPr/>
            </a:pPr>
            <a:endParaRPr lang="de-DE" sz="1400" dirty="0">
              <a:latin typeface="Arial" charset="0"/>
              <a:ea typeface="ＭＳ Ｐゴシック" charset="-128"/>
            </a:endParaRPr>
          </a:p>
          <a:p>
            <a:pPr marL="285750" indent="-285750" algn="l">
              <a:spcAft>
                <a:spcPts val="600"/>
              </a:spcAft>
              <a:buFont typeface="Arial" panose="020B0604020202020204" pitchFamily="34" charset="0"/>
              <a:buChar char="•"/>
              <a:defRPr/>
            </a:pPr>
            <a:endParaRPr lang="de-DE" sz="1400" dirty="0">
              <a:solidFill>
                <a:srgbClr val="000000"/>
              </a:solidFill>
              <a:latin typeface="Arial"/>
              <a:ea typeface="ＭＳ Ｐゴシック" charset="-128"/>
            </a:endParaRPr>
          </a:p>
          <a:p>
            <a:pPr algn="l">
              <a:spcAft>
                <a:spcPts val="600"/>
              </a:spcAft>
              <a:defRPr/>
            </a:pPr>
            <a:endParaRPr lang="de-DE" sz="1400" dirty="0">
              <a:solidFill>
                <a:srgbClr val="000000"/>
              </a:solidFill>
              <a:latin typeface="Arial"/>
              <a:ea typeface="ＭＳ Ｐゴシック" charset="-128"/>
            </a:endParaRPr>
          </a:p>
          <a:p>
            <a:pPr algn="l">
              <a:spcAft>
                <a:spcPts val="600"/>
              </a:spcAft>
              <a:defRPr/>
            </a:pPr>
            <a:endParaRPr lang="de-DE" sz="1400" dirty="0">
              <a:solidFill>
                <a:srgbClr val="000000"/>
              </a:solidFill>
              <a:latin typeface="Arial"/>
              <a:ea typeface="ＭＳ Ｐゴシック" charset="-128"/>
            </a:endParaRPr>
          </a:p>
          <a:p>
            <a:pPr algn="l">
              <a:spcAft>
                <a:spcPts val="600"/>
              </a:spcAft>
              <a:defRPr/>
            </a:pPr>
            <a:endParaRPr lang="de-DE" sz="1400" dirty="0">
              <a:solidFill>
                <a:srgbClr val="000000"/>
              </a:solidFill>
              <a:latin typeface="Arial"/>
              <a:ea typeface="ＭＳ Ｐゴシック" charset="-128"/>
            </a:endParaRPr>
          </a:p>
          <a:p>
            <a:pPr algn="l">
              <a:spcAft>
                <a:spcPts val="600"/>
              </a:spcAft>
              <a:defRPr/>
            </a:pPr>
            <a:endParaRPr lang="de-DE" sz="1400" dirty="0">
              <a:solidFill>
                <a:srgbClr val="000000"/>
              </a:solidFill>
              <a:latin typeface="Arial"/>
              <a:ea typeface="ＭＳ Ｐゴシック" charset="-128"/>
            </a:endParaRPr>
          </a:p>
        </p:txBody>
      </p:sp>
      <p:sp>
        <p:nvSpPr>
          <p:cNvPr id="27" name="Textfeld 26">
            <a:extLst>
              <a:ext uri="{FF2B5EF4-FFF2-40B4-BE49-F238E27FC236}">
                <a16:creationId xmlns:a16="http://schemas.microsoft.com/office/drawing/2014/main" id="{26682FC0-9CA1-9DDB-2B83-75070C7DE497}"/>
              </a:ext>
            </a:extLst>
          </p:cNvPr>
          <p:cNvSpPr txBox="1"/>
          <p:nvPr/>
        </p:nvSpPr>
        <p:spPr>
          <a:xfrm>
            <a:off x="3240713" y="1514860"/>
            <a:ext cx="2631554" cy="276999"/>
          </a:xfrm>
          <a:prstGeom prst="rect">
            <a:avLst/>
          </a:prstGeom>
          <a:noFill/>
        </p:spPr>
        <p:txBody>
          <a:bodyPr wrap="none" rtlCol="0">
            <a:spAutoFit/>
          </a:bodyPr>
          <a:lstStyle/>
          <a:p>
            <a:pPr algn="l"/>
            <a:r>
              <a:rPr lang="de-DE" sz="1200" dirty="0"/>
              <a:t>Treibhausgas-Emissionen (in CO</a:t>
            </a:r>
            <a:r>
              <a:rPr lang="de-DE" sz="1200" baseline="-25000" dirty="0"/>
              <a:t>2</a:t>
            </a:r>
            <a:r>
              <a:rPr lang="de-DE" sz="1200" dirty="0"/>
              <a:t>e)</a:t>
            </a:r>
          </a:p>
        </p:txBody>
      </p:sp>
    </p:spTree>
    <p:extLst>
      <p:ext uri="{BB962C8B-B14F-4D97-AF65-F5344CB8AC3E}">
        <p14:creationId xmlns:p14="http://schemas.microsoft.com/office/powerpoint/2010/main" val="694275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82A79B8-AFA3-45FE-95EB-B7AECC34C820}"/>
              </a:ext>
            </a:extLst>
          </p:cNvPr>
          <p:cNvSpPr>
            <a:spLocks noGrp="1"/>
          </p:cNvSpPr>
          <p:nvPr>
            <p:ph type="title"/>
          </p:nvPr>
        </p:nvSpPr>
        <p:spPr/>
        <p:txBody>
          <a:bodyPr/>
          <a:lstStyle/>
          <a:p>
            <a:r>
              <a:rPr lang="de-DE" dirty="0"/>
              <a:t>Vorgehen für die Messung der Zielerreichung</a:t>
            </a:r>
            <a:endParaRPr lang="de-DE" dirty="0">
              <a:highlight>
                <a:srgbClr val="FFFF00"/>
              </a:highlight>
            </a:endParaRPr>
          </a:p>
        </p:txBody>
      </p:sp>
      <p:sp>
        <p:nvSpPr>
          <p:cNvPr id="3" name="Fußzeilenplatzhalter 3">
            <a:extLst>
              <a:ext uri="{FF2B5EF4-FFF2-40B4-BE49-F238E27FC236}">
                <a16:creationId xmlns:a16="http://schemas.microsoft.com/office/drawing/2014/main" id="{2EE02336-1744-3C90-8B6C-ACAE4218D01A}"/>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4" name="Foliennummernplatzhalter 3">
            <a:extLst>
              <a:ext uri="{FF2B5EF4-FFF2-40B4-BE49-F238E27FC236}">
                <a16:creationId xmlns:a16="http://schemas.microsoft.com/office/drawing/2014/main" id="{C2180E08-695E-4CCB-A7F4-10D1DFEB0F11}"/>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AC8AA414-3727-4FA8-984B-21D393551BF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8" name="Rechteck 7">
            <a:extLst>
              <a:ext uri="{FF2B5EF4-FFF2-40B4-BE49-F238E27FC236}">
                <a16:creationId xmlns:a16="http://schemas.microsoft.com/office/drawing/2014/main" id="{D83053BE-C0A2-E0CD-9339-7C5AA9DDCFB3}"/>
              </a:ext>
            </a:extLst>
          </p:cNvPr>
          <p:cNvSpPr/>
          <p:nvPr/>
        </p:nvSpPr>
        <p:spPr bwMode="auto">
          <a:xfrm>
            <a:off x="6591914" y="1628800"/>
            <a:ext cx="5216086" cy="2638699"/>
          </a:xfrm>
          <a:prstGeom prst="rect">
            <a:avLst/>
          </a:prstGeom>
          <a:solidFill>
            <a:srgbClr val="7B9C2A"/>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Beispiel: Die Molkerei Weitblick</a:t>
            </a:r>
          </a:p>
          <a:p>
            <a:pPr marL="0" marR="0" lvl="0" indent="0" algn="l" defTabSz="914400" rtl="0" eaLnBrk="0" fontAlgn="base" latinLnBrk="0" hangingPunct="0">
              <a:lnSpc>
                <a:spcPct val="100000"/>
              </a:lnSpc>
              <a:spcBef>
                <a:spcPts val="600"/>
              </a:spcBef>
              <a:spcAft>
                <a:spcPct val="0"/>
              </a:spcAft>
              <a:buClrTx/>
              <a:buSzTx/>
              <a:buFontTx/>
              <a:buNone/>
              <a:tabLst/>
              <a:defRPr/>
            </a:pPr>
            <a:r>
              <a:rPr lang="de-DE" sz="1200" dirty="0">
                <a:solidFill>
                  <a:srgbClr val="000000"/>
                </a:solidFill>
              </a:rPr>
              <a:t>Als wachsendes Unternehmen ist für Weitblick die Kombination von finanziellen Kennzahlen und Umweltkennzahlen sinnvoll. So kann Weitblick beobachten, ob das Wachstum des Geschäfts zwangsläufig mit einer Erhöhung der Emissionen verbunden ist.</a:t>
            </a:r>
          </a:p>
          <a:p>
            <a:pPr algn="l">
              <a:spcBef>
                <a:spcPts val="600"/>
              </a:spcBef>
              <a:defRPr/>
            </a:pPr>
            <a:r>
              <a:rPr lang="de-DE" sz="1200" dirty="0">
                <a:solidFill>
                  <a:srgbClr val="000000"/>
                </a:solidFill>
              </a:rPr>
              <a:t>Insgesamt strebt das Unternehmen eine </a:t>
            </a:r>
            <a:r>
              <a:rPr lang="de-DE" sz="1200" b="0" i="0" u="none" strike="noStrike" dirty="0">
                <a:solidFill>
                  <a:srgbClr val="000000"/>
                </a:solidFill>
                <a:effectLst/>
                <a:latin typeface="+mj-lt"/>
              </a:rPr>
              <a:t>Reduktion der </a:t>
            </a:r>
            <a:r>
              <a:rPr lang="de-DE" sz="1200" kern="0" dirty="0"/>
              <a:t>absoluten THG-Emissionen bis 2030 um 50% gegenüber 2022 </a:t>
            </a:r>
            <a:r>
              <a:rPr lang="de-DE" sz="1200" kern="0" dirty="0">
                <a:solidFill>
                  <a:srgbClr val="000000"/>
                </a:solidFill>
                <a:latin typeface="+mj-lt"/>
              </a:rPr>
              <a:t>an, was ein ambitioniertes Ziel ist. Trotz des Verkaufs von mehr Produkten sollen die Emissionen insgesamt sinken. Das erfordert viele Anstrengungen in den nächsten Jahren. Um den Fortschritt zu monitoren, entscheidet sich die Geschäftsführung parallel auch die Emissionen/Produktmenge zu erfassen. Mit einer grafischen Darstellung wird deutlich, dass die absoluten Emissionen zwar steigen, aber pro Produktionseinheit sinken. </a:t>
            </a:r>
            <a:endParaRPr lang="de-DE" sz="1200" b="0" i="0" u="none" strike="noStrike" dirty="0">
              <a:solidFill>
                <a:srgbClr val="000000"/>
              </a:solidFill>
              <a:effectLst/>
              <a:latin typeface="+mj-lt"/>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lang="de-DE" sz="1200" dirty="0">
              <a:solidFill>
                <a:srgbClr val="000000"/>
              </a:solidFill>
            </a:endParaRP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 name="Inhaltsplatzhalter 8">
            <a:extLst>
              <a:ext uri="{FF2B5EF4-FFF2-40B4-BE49-F238E27FC236}">
                <a16:creationId xmlns:a16="http://schemas.microsoft.com/office/drawing/2014/main" id="{99875A8C-F6BF-F85A-729D-A608E5648A97}"/>
              </a:ext>
            </a:extLst>
          </p:cNvPr>
          <p:cNvSpPr txBox="1">
            <a:spLocks/>
          </p:cNvSpPr>
          <p:nvPr/>
        </p:nvSpPr>
        <p:spPr bwMode="auto">
          <a:xfrm>
            <a:off x="551383" y="2173165"/>
            <a:ext cx="5399999" cy="255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342900" marR="0" lvl="0" indent="-342900" algn="l" defTabSz="914400" rtl="0" eaLnBrk="1" fontAlgn="base" latinLnBrk="0" hangingPunct="1">
              <a:lnSpc>
                <a:spcPts val="1600"/>
              </a:lnSpc>
              <a:spcBef>
                <a:spcPts val="800"/>
              </a:spcBef>
              <a:spcAft>
                <a:spcPct val="0"/>
              </a:spcAft>
              <a:buClr>
                <a:srgbClr val="000000"/>
              </a:buClr>
              <a:buSzTx/>
              <a:buFontTx/>
              <a:buAutoNum type="arabicPeriod"/>
              <a:tabLst/>
              <a:defRPr/>
            </a:pPr>
            <a:r>
              <a:rPr kumimoji="0" lang="de-DE" sz="1400" b="0" i="0" u="none" strike="noStrike" kern="0" cap="none" spc="0" normalizeH="0" baseline="0" noProof="0" dirty="0">
                <a:ln>
                  <a:noFill/>
                </a:ln>
                <a:solidFill>
                  <a:srgbClr val="000000"/>
                </a:solidFill>
                <a:effectLst/>
                <a:uLnTx/>
                <a:uFillTx/>
                <a:latin typeface="Arial"/>
                <a:ea typeface="ＭＳ Ｐゴシック"/>
                <a:cs typeface="+mn-cs"/>
              </a:rPr>
              <a:t>Prüfen Sie, welche Kennzahlen in Ihrem Betrieb bereits erhoben werden. Können bestehende Kennzahlen genutzt werden?</a:t>
            </a:r>
          </a:p>
          <a:p>
            <a:pPr marL="342900" marR="0" lvl="0" indent="-342900" algn="l" defTabSz="914400" rtl="0" eaLnBrk="1" fontAlgn="base" latinLnBrk="0" hangingPunct="1">
              <a:lnSpc>
                <a:spcPts val="1600"/>
              </a:lnSpc>
              <a:spcBef>
                <a:spcPts val="800"/>
              </a:spcBef>
              <a:spcAft>
                <a:spcPct val="0"/>
              </a:spcAft>
              <a:buClr>
                <a:srgbClr val="000000"/>
              </a:buClr>
              <a:buSzTx/>
              <a:buFontTx/>
              <a:buAutoNum type="arabicPeriod"/>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a:cs typeface="+mn-cs"/>
              </a:rPr>
              <a:t>Prüfen, Sie, ob es Entwicklungen gab, die die absoluten Emissionen beeinflusst haben können. Hat sich beispielsweise die Menge der produzierten Waren verändert? Dann wäre die Emissionsintensität pro Produktionseinheit eine gute Wahl als Kennzahl.</a:t>
            </a:r>
          </a:p>
          <a:p>
            <a:pPr marL="342900" marR="0" lvl="0" indent="-342900" algn="l" defTabSz="914400" rtl="0" eaLnBrk="1" fontAlgn="base" latinLnBrk="0" hangingPunct="1">
              <a:lnSpc>
                <a:spcPts val="1600"/>
              </a:lnSpc>
              <a:spcBef>
                <a:spcPts val="800"/>
              </a:spcBef>
              <a:spcAft>
                <a:spcPct val="0"/>
              </a:spcAft>
              <a:buClr>
                <a:srgbClr val="000000"/>
              </a:buClr>
              <a:buSzTx/>
              <a:buFontTx/>
              <a:buAutoNum type="arabicPeriod"/>
              <a:tabLst/>
              <a:defRPr/>
            </a:pPr>
            <a:r>
              <a:rPr kumimoji="0" lang="de-DE" sz="1400" b="0" i="0" u="none" strike="noStrike" kern="1200" cap="none" spc="0" normalizeH="0" baseline="0" noProof="0" dirty="0">
                <a:ln>
                  <a:noFill/>
                </a:ln>
                <a:solidFill>
                  <a:srgbClr val="000000"/>
                </a:solidFill>
                <a:effectLst/>
                <a:uLnTx/>
                <a:uFillTx/>
                <a:latin typeface="Arial"/>
                <a:ea typeface="ＭＳ Ｐゴシック"/>
                <a:cs typeface="+mn-cs"/>
              </a:rPr>
              <a:t>Nutzen Sie die absoluten Emissionen der betrachteten Jahre, die Sie in Ihrer Klimabilanz (z.B. mittels ecocockpit) erfasst haben für die Berechnung der Kennzahl. Eine Grafik kann dabei die Entwicklung verdeutlichen und die Interpretation erleichtern.</a:t>
            </a:r>
          </a:p>
          <a:p>
            <a:pPr marL="0" marR="0" lvl="0" indent="0" algn="l" defTabSz="914400" rtl="0" eaLnBrk="1" fontAlgn="base" latinLnBrk="0" hangingPunct="1">
              <a:lnSpc>
                <a:spcPts val="1600"/>
              </a:lnSpc>
              <a:spcBef>
                <a:spcPts val="800"/>
              </a:spcBef>
              <a:spcAft>
                <a:spcPct val="0"/>
              </a:spcAft>
              <a:buClr>
                <a:srgbClr val="000000"/>
              </a:buClr>
              <a:buSzTx/>
              <a:buFontTx/>
              <a:buNone/>
              <a:tabLst/>
              <a:defRPr/>
            </a:pPr>
            <a:endParaRPr kumimoji="0" lang="de-DE" sz="1400" b="0" i="0" u="none" strike="noStrike" kern="120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1" fontAlgn="base" latinLnBrk="0" hangingPunct="1">
              <a:lnSpc>
                <a:spcPts val="1600"/>
              </a:lnSpc>
              <a:spcBef>
                <a:spcPts val="800"/>
              </a:spcBef>
              <a:spcAft>
                <a:spcPct val="0"/>
              </a:spcAft>
              <a:buClr>
                <a:srgbClr val="000000"/>
              </a:buClr>
              <a:buSzTx/>
              <a:buFontTx/>
              <a:buAutoNum type="arabicPeriod"/>
              <a:tabLst/>
              <a:defRPr/>
            </a:pPr>
            <a:endParaRPr kumimoji="0" lang="de-DE"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7" name="Rechteck 6">
            <a:extLst>
              <a:ext uri="{FF2B5EF4-FFF2-40B4-BE49-F238E27FC236}">
                <a16:creationId xmlns:a16="http://schemas.microsoft.com/office/drawing/2014/main" id="{9E076DFC-9DCC-E30C-367F-26E81499B1C5}"/>
              </a:ext>
            </a:extLst>
          </p:cNvPr>
          <p:cNvSpPr/>
          <p:nvPr/>
        </p:nvSpPr>
        <p:spPr bwMode="auto">
          <a:xfrm>
            <a:off x="551384" y="1628800"/>
            <a:ext cx="540000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Schritt-für-Schritt Einführung von Kennzahlen</a:t>
            </a:r>
          </a:p>
        </p:txBody>
      </p:sp>
      <p:graphicFrame>
        <p:nvGraphicFramePr>
          <p:cNvPr id="9" name="Tabelle 11">
            <a:extLst>
              <a:ext uri="{FF2B5EF4-FFF2-40B4-BE49-F238E27FC236}">
                <a16:creationId xmlns:a16="http://schemas.microsoft.com/office/drawing/2014/main" id="{9F6A6C2E-C8D6-580B-925E-6CF5F4753F03}"/>
              </a:ext>
            </a:extLst>
          </p:cNvPr>
          <p:cNvGraphicFramePr>
            <a:graphicFrameLocks noGrp="1"/>
          </p:cNvGraphicFramePr>
          <p:nvPr>
            <p:extLst>
              <p:ext uri="{D42A27DB-BD31-4B8C-83A1-F6EECF244321}">
                <p14:modId xmlns:p14="http://schemas.microsoft.com/office/powerpoint/2010/main" val="2733943865"/>
              </p:ext>
            </p:extLst>
          </p:nvPr>
        </p:nvGraphicFramePr>
        <p:xfrm>
          <a:off x="870405" y="4705922"/>
          <a:ext cx="4752529" cy="1675406"/>
        </p:xfrm>
        <a:graphic>
          <a:graphicData uri="http://schemas.openxmlformats.org/drawingml/2006/table">
            <a:tbl>
              <a:tblPr firstRow="1" bandRow="1">
                <a:tableStyleId>{5940675A-B579-460E-94D1-54222C63F5DA}</a:tableStyleId>
              </a:tblPr>
              <a:tblGrid>
                <a:gridCol w="1193147">
                  <a:extLst>
                    <a:ext uri="{9D8B030D-6E8A-4147-A177-3AD203B41FA5}">
                      <a16:colId xmlns:a16="http://schemas.microsoft.com/office/drawing/2014/main" val="3135960632"/>
                    </a:ext>
                  </a:extLst>
                </a:gridCol>
                <a:gridCol w="1080120">
                  <a:extLst>
                    <a:ext uri="{9D8B030D-6E8A-4147-A177-3AD203B41FA5}">
                      <a16:colId xmlns:a16="http://schemas.microsoft.com/office/drawing/2014/main" val="40654187"/>
                    </a:ext>
                  </a:extLst>
                </a:gridCol>
                <a:gridCol w="1111110">
                  <a:extLst>
                    <a:ext uri="{9D8B030D-6E8A-4147-A177-3AD203B41FA5}">
                      <a16:colId xmlns:a16="http://schemas.microsoft.com/office/drawing/2014/main" val="3779818357"/>
                    </a:ext>
                  </a:extLst>
                </a:gridCol>
                <a:gridCol w="1368152">
                  <a:extLst>
                    <a:ext uri="{9D8B030D-6E8A-4147-A177-3AD203B41FA5}">
                      <a16:colId xmlns:a16="http://schemas.microsoft.com/office/drawing/2014/main" val="439725410"/>
                    </a:ext>
                  </a:extLst>
                </a:gridCol>
              </a:tblGrid>
              <a:tr h="680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dirty="0"/>
                        <a:t>Beispiel Molkerei Weitblick</a:t>
                      </a:r>
                    </a:p>
                  </a:txBody>
                  <a:tcPr>
                    <a:solidFill>
                      <a:srgbClr val="7B9C2A"/>
                    </a:solidFill>
                  </a:tcPr>
                </a:tc>
                <a:tc>
                  <a:txBody>
                    <a:bodyPr/>
                    <a:lstStyle/>
                    <a:p>
                      <a:r>
                        <a:rPr lang="de-DE" sz="1050" b="1" dirty="0"/>
                        <a:t>Absolute Emissionen</a:t>
                      </a:r>
                    </a:p>
                    <a:p>
                      <a:r>
                        <a:rPr lang="de-DE" sz="1050" b="0" dirty="0"/>
                        <a:t>(kg CO2e)</a:t>
                      </a:r>
                    </a:p>
                  </a:txBody>
                  <a:tcPr>
                    <a:solidFill>
                      <a:srgbClr val="7B9C2A"/>
                    </a:solidFill>
                  </a:tcPr>
                </a:tc>
                <a:tc>
                  <a:txBody>
                    <a:bodyPr/>
                    <a:lstStyle/>
                    <a:p>
                      <a:r>
                        <a:rPr lang="de-DE" sz="1050" b="1" dirty="0"/>
                        <a:t>Produzierte Tonne Käse</a:t>
                      </a:r>
                    </a:p>
                  </a:txBody>
                  <a:tcPr>
                    <a:solidFill>
                      <a:srgbClr val="7B9C2A"/>
                    </a:solidFill>
                  </a:tcPr>
                </a:tc>
                <a:tc>
                  <a:txBody>
                    <a:bodyPr/>
                    <a:lstStyle/>
                    <a:p>
                      <a:r>
                        <a:rPr lang="de-DE" sz="1050" b="1" dirty="0"/>
                        <a:t>Emissionen/</a:t>
                      </a:r>
                    </a:p>
                    <a:p>
                      <a:r>
                        <a:rPr lang="de-DE" sz="1050" b="1" dirty="0"/>
                        <a:t>Produktmenge</a:t>
                      </a:r>
                    </a:p>
                    <a:p>
                      <a:r>
                        <a:rPr lang="de-DE" sz="1050" b="0" dirty="0"/>
                        <a:t>(in kg CO2e pro produzierte Tonne Käse) </a:t>
                      </a:r>
                    </a:p>
                  </a:txBody>
                  <a:tcPr>
                    <a:solidFill>
                      <a:srgbClr val="7B9C2A"/>
                    </a:solidFill>
                  </a:tcPr>
                </a:tc>
                <a:extLst>
                  <a:ext uri="{0D108BD9-81ED-4DB2-BD59-A6C34878D82A}">
                    <a16:rowId xmlns:a16="http://schemas.microsoft.com/office/drawing/2014/main" val="637085322"/>
                  </a:ext>
                </a:extLst>
              </a:tr>
              <a:tr h="266203">
                <a:tc>
                  <a:txBody>
                    <a:bodyPr/>
                    <a:lstStyle/>
                    <a:p>
                      <a:r>
                        <a:rPr lang="de-DE" sz="1050" dirty="0"/>
                        <a:t>2019</a:t>
                      </a:r>
                    </a:p>
                  </a:txBody>
                  <a:tcPr/>
                </a:tc>
                <a:tc>
                  <a:txBody>
                    <a:bodyPr/>
                    <a:lstStyle/>
                    <a:p>
                      <a:r>
                        <a:rPr lang="de-DE" sz="1050" dirty="0"/>
                        <a:t>180.080</a:t>
                      </a:r>
                    </a:p>
                  </a:txBody>
                  <a:tcPr/>
                </a:tc>
                <a:tc>
                  <a:txBody>
                    <a:bodyPr/>
                    <a:lstStyle/>
                    <a:p>
                      <a:r>
                        <a:rPr lang="de-DE" sz="1050" dirty="0"/>
                        <a:t>150</a:t>
                      </a:r>
                    </a:p>
                  </a:txBody>
                  <a:tcPr/>
                </a:tc>
                <a:tc>
                  <a:txBody>
                    <a:bodyPr/>
                    <a:lstStyle/>
                    <a:p>
                      <a:r>
                        <a:rPr lang="de-DE" sz="1050" dirty="0"/>
                        <a:t>1.200</a:t>
                      </a:r>
                    </a:p>
                  </a:txBody>
                  <a:tcPr/>
                </a:tc>
                <a:extLst>
                  <a:ext uri="{0D108BD9-81ED-4DB2-BD59-A6C34878D82A}">
                    <a16:rowId xmlns:a16="http://schemas.microsoft.com/office/drawing/2014/main" val="1202211958"/>
                  </a:ext>
                </a:extLst>
              </a:tr>
              <a:tr h="233912">
                <a:tc>
                  <a:txBody>
                    <a:bodyPr/>
                    <a:lstStyle/>
                    <a:p>
                      <a:r>
                        <a:rPr lang="de-DE" sz="1050" dirty="0"/>
                        <a:t>2020</a:t>
                      </a:r>
                    </a:p>
                  </a:txBody>
                  <a:tcPr/>
                </a:tc>
                <a:tc>
                  <a:txBody>
                    <a:bodyPr/>
                    <a:lstStyle/>
                    <a:p>
                      <a:r>
                        <a:rPr lang="de-DE" sz="1050" dirty="0"/>
                        <a:t>160.000</a:t>
                      </a:r>
                    </a:p>
                  </a:txBody>
                  <a:tcPr/>
                </a:tc>
                <a:tc>
                  <a:txBody>
                    <a:bodyPr/>
                    <a:lstStyle/>
                    <a:p>
                      <a:r>
                        <a:rPr lang="de-DE" sz="1050" dirty="0"/>
                        <a:t>150</a:t>
                      </a:r>
                    </a:p>
                  </a:txBody>
                  <a:tcPr/>
                </a:tc>
                <a:tc>
                  <a:txBody>
                    <a:bodyPr/>
                    <a:lstStyle/>
                    <a:p>
                      <a:r>
                        <a:rPr lang="de-DE" sz="1050" dirty="0"/>
                        <a:t>1.067</a:t>
                      </a:r>
                    </a:p>
                  </a:txBody>
                  <a:tcPr/>
                </a:tc>
                <a:extLst>
                  <a:ext uri="{0D108BD9-81ED-4DB2-BD59-A6C34878D82A}">
                    <a16:rowId xmlns:a16="http://schemas.microsoft.com/office/drawing/2014/main" val="3681245931"/>
                  </a:ext>
                </a:extLst>
              </a:tr>
              <a:tr h="266203">
                <a:tc>
                  <a:txBody>
                    <a:bodyPr/>
                    <a:lstStyle/>
                    <a:p>
                      <a:r>
                        <a:rPr lang="de-DE" sz="1050" dirty="0"/>
                        <a:t>2021</a:t>
                      </a:r>
                    </a:p>
                  </a:txBody>
                  <a:tcPr/>
                </a:tc>
                <a:tc>
                  <a:txBody>
                    <a:bodyPr/>
                    <a:lstStyle/>
                    <a:p>
                      <a:r>
                        <a:rPr lang="de-DE" sz="1050" dirty="0"/>
                        <a:t>210.000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210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dirty="0"/>
                        <a:t>1.000</a:t>
                      </a:r>
                    </a:p>
                  </a:txBody>
                  <a:tcPr/>
                </a:tc>
                <a:extLst>
                  <a:ext uri="{0D108BD9-81ED-4DB2-BD59-A6C34878D82A}">
                    <a16:rowId xmlns:a16="http://schemas.microsoft.com/office/drawing/2014/main" val="3510890523"/>
                  </a:ext>
                </a:extLst>
              </a:tr>
            </a:tbl>
          </a:graphicData>
        </a:graphic>
      </p:graphicFrame>
      <p:sp>
        <p:nvSpPr>
          <p:cNvPr id="11" name="Textfeld 1">
            <a:extLst>
              <a:ext uri="{FF2B5EF4-FFF2-40B4-BE49-F238E27FC236}">
                <a16:creationId xmlns:a16="http://schemas.microsoft.com/office/drawing/2014/main" id="{04DB39F5-3119-A5AF-8D38-0F9211005B32}"/>
              </a:ext>
            </a:extLst>
          </p:cNvPr>
          <p:cNvSpPr txBox="1"/>
          <p:nvPr/>
        </p:nvSpPr>
        <p:spPr>
          <a:xfrm>
            <a:off x="8375611" y="6014877"/>
            <a:ext cx="857927"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de-DE" b="1" dirty="0">
                <a:solidFill>
                  <a:schemeClr val="tx1">
                    <a:lumMod val="65000"/>
                    <a:lumOff val="35000"/>
                  </a:schemeClr>
                </a:solidFill>
              </a:rPr>
              <a:t>Bilanzjahr</a:t>
            </a:r>
            <a:endParaRPr lang="de-DE" sz="1050" b="1" dirty="0">
              <a:solidFill>
                <a:schemeClr val="tx1">
                  <a:lumMod val="65000"/>
                  <a:lumOff val="35000"/>
                </a:schemeClr>
              </a:solidFill>
            </a:endParaRPr>
          </a:p>
        </p:txBody>
      </p:sp>
      <p:grpSp>
        <p:nvGrpSpPr>
          <p:cNvPr id="12" name="Gruppieren 11"/>
          <p:cNvGrpSpPr/>
          <p:nvPr/>
        </p:nvGrpSpPr>
        <p:grpSpPr>
          <a:xfrm>
            <a:off x="6518224" y="4235824"/>
            <a:ext cx="6078297" cy="2520576"/>
            <a:chOff x="6518224" y="4235824"/>
            <a:chExt cx="6078297" cy="2520576"/>
          </a:xfrm>
        </p:grpSpPr>
        <p:graphicFrame>
          <p:nvGraphicFramePr>
            <p:cNvPr id="20" name="Diagramm 19">
              <a:extLst>
                <a:ext uri="{FF2B5EF4-FFF2-40B4-BE49-F238E27FC236}">
                  <a16:creationId xmlns:a16="http://schemas.microsoft.com/office/drawing/2014/main" id="{AE0845B5-5100-59F0-2F3A-B7D4732CA174}"/>
                </a:ext>
              </a:extLst>
            </p:cNvPr>
            <p:cNvGraphicFramePr/>
            <p:nvPr>
              <p:extLst>
                <p:ext uri="{D42A27DB-BD31-4B8C-83A1-F6EECF244321}">
                  <p14:modId xmlns:p14="http://schemas.microsoft.com/office/powerpoint/2010/main" val="289620826"/>
                </p:ext>
              </p:extLst>
            </p:nvPr>
          </p:nvGraphicFramePr>
          <p:xfrm>
            <a:off x="6835521" y="4235824"/>
            <a:ext cx="4572369" cy="25205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a:extLst>
                <a:ext uri="{FF2B5EF4-FFF2-40B4-BE49-F238E27FC236}">
                  <a16:creationId xmlns:a16="http://schemas.microsoft.com/office/drawing/2014/main" id="{3FEBF820-C232-4E86-A70C-811CDB1DA2AF}"/>
                </a:ext>
              </a:extLst>
            </p:cNvPr>
            <p:cNvSpPr txBox="1"/>
            <p:nvPr/>
          </p:nvSpPr>
          <p:spPr>
            <a:xfrm rot="16200000">
              <a:off x="6271361" y="5098198"/>
              <a:ext cx="7553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de-DE" b="1" dirty="0">
                  <a:solidFill>
                    <a:srgbClr val="3B687F"/>
                  </a:solidFill>
                </a:rPr>
                <a:t>Kg CO</a:t>
              </a:r>
              <a:r>
                <a:rPr lang="de-DE" b="1" baseline="-25000" dirty="0">
                  <a:solidFill>
                    <a:srgbClr val="3B687F"/>
                  </a:solidFill>
                </a:rPr>
                <a:t>2</a:t>
              </a:r>
              <a:r>
                <a:rPr lang="de-DE" b="1" dirty="0">
                  <a:solidFill>
                    <a:srgbClr val="3B687F"/>
                  </a:solidFill>
                </a:rPr>
                <a:t>e</a:t>
              </a:r>
            </a:p>
          </p:txBody>
        </p:sp>
        <p:sp>
          <p:nvSpPr>
            <p:cNvPr id="10" name="Textfeld 1">
              <a:extLst>
                <a:ext uri="{FF2B5EF4-FFF2-40B4-BE49-F238E27FC236}">
                  <a16:creationId xmlns:a16="http://schemas.microsoft.com/office/drawing/2014/main" id="{FD570B3D-805D-977F-1DD6-2DAF90500FEC}"/>
                </a:ext>
              </a:extLst>
            </p:cNvPr>
            <p:cNvSpPr txBox="1"/>
            <p:nvPr/>
          </p:nvSpPr>
          <p:spPr>
            <a:xfrm rot="16200000">
              <a:off x="10947058" y="5013559"/>
              <a:ext cx="1374094" cy="43088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de-DE" b="1" dirty="0">
                  <a:solidFill>
                    <a:srgbClr val="F9B000"/>
                  </a:solidFill>
                </a:rPr>
                <a:t>Kg CO</a:t>
              </a:r>
              <a:r>
                <a:rPr lang="de-DE" b="1" baseline="-25000" dirty="0">
                  <a:solidFill>
                    <a:srgbClr val="F9B000"/>
                  </a:solidFill>
                </a:rPr>
                <a:t>2</a:t>
              </a:r>
              <a:r>
                <a:rPr lang="de-DE" b="1" dirty="0">
                  <a:solidFill>
                    <a:srgbClr val="F9B000"/>
                  </a:solidFill>
                </a:rPr>
                <a:t>e pro </a:t>
              </a:r>
            </a:p>
            <a:p>
              <a:pPr algn="l"/>
              <a:r>
                <a:rPr lang="de-DE" b="1" dirty="0">
                  <a:solidFill>
                    <a:srgbClr val="F9B000"/>
                  </a:solidFill>
                </a:rPr>
                <a:t>Vollzeitäquivalent</a:t>
              </a:r>
            </a:p>
          </p:txBody>
        </p:sp>
        <p:grpSp>
          <p:nvGrpSpPr>
            <p:cNvPr id="16" name="Gruppieren 15"/>
            <p:cNvGrpSpPr/>
            <p:nvPr/>
          </p:nvGrpSpPr>
          <p:grpSpPr>
            <a:xfrm>
              <a:off x="7320136" y="6240363"/>
              <a:ext cx="3490444" cy="261610"/>
              <a:chOff x="7320136" y="6291163"/>
              <a:chExt cx="3490444" cy="261610"/>
            </a:xfrm>
          </p:grpSpPr>
          <p:cxnSp>
            <p:nvCxnSpPr>
              <p:cNvPr id="17" name="Gerader Verbinder 16"/>
              <p:cNvCxnSpPr/>
              <p:nvPr/>
            </p:nvCxnSpPr>
            <p:spPr bwMode="auto">
              <a:xfrm>
                <a:off x="7320136" y="6414452"/>
                <a:ext cx="349957" cy="0"/>
              </a:xfrm>
              <a:prstGeom prst="line">
                <a:avLst/>
              </a:prstGeom>
              <a:solidFill>
                <a:srgbClr val="BBE0E3"/>
              </a:solidFill>
              <a:ln w="28575"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7670614" y="6291163"/>
                <a:ext cx="3139966" cy="2616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0000"/>
                    </a:solidFill>
                    <a:effectLst/>
                    <a:uLnTx/>
                    <a:uFillTx/>
                  </a:rPr>
                  <a:t>Absolute Emissionen</a:t>
                </a:r>
              </a:p>
            </p:txBody>
          </p:sp>
        </p:grpSp>
        <p:grpSp>
          <p:nvGrpSpPr>
            <p:cNvPr id="23" name="Gruppieren 22"/>
            <p:cNvGrpSpPr/>
            <p:nvPr/>
          </p:nvGrpSpPr>
          <p:grpSpPr>
            <a:xfrm>
              <a:off x="9108703" y="6240363"/>
              <a:ext cx="3487818" cy="261610"/>
              <a:chOff x="7320136" y="6106175"/>
              <a:chExt cx="3487818" cy="261610"/>
            </a:xfrm>
          </p:grpSpPr>
          <p:cxnSp>
            <p:nvCxnSpPr>
              <p:cNvPr id="24" name="Gerader Verbinder 23"/>
              <p:cNvCxnSpPr/>
              <p:nvPr/>
            </p:nvCxnSpPr>
            <p:spPr bwMode="auto">
              <a:xfrm>
                <a:off x="7320136" y="6237312"/>
                <a:ext cx="349957" cy="0"/>
              </a:xfrm>
              <a:prstGeom prst="line">
                <a:avLst/>
              </a:prstGeom>
              <a:solidFill>
                <a:schemeClr val="accent1"/>
              </a:solidFill>
              <a:ln w="28575" cap="flat" cmpd="sng" algn="ctr">
                <a:solidFill>
                  <a:srgbClr val="F9AA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feld 24"/>
              <p:cNvSpPr txBox="1"/>
              <p:nvPr/>
            </p:nvSpPr>
            <p:spPr>
              <a:xfrm>
                <a:off x="7667988" y="6106175"/>
                <a:ext cx="3139966" cy="261610"/>
              </a:xfrm>
              <a:prstGeom prst="rect">
                <a:avLst/>
              </a:prstGeom>
              <a:noFill/>
            </p:spPr>
            <p:txBody>
              <a:bodyPr wrap="square" rtlCol="0">
                <a:spAutoFit/>
              </a:bodyPr>
              <a:lstStyle/>
              <a:p>
                <a:pPr algn="l"/>
                <a:r>
                  <a:rPr lang="de-DE" sz="1050" dirty="0"/>
                  <a:t>Emissionen / Mitarbeitende</a:t>
                </a:r>
              </a:p>
            </p:txBody>
          </p:sp>
        </p:grpSp>
      </p:grpSp>
    </p:spTree>
    <p:extLst>
      <p:ext uri="{BB962C8B-B14F-4D97-AF65-F5344CB8AC3E}">
        <p14:creationId xmlns:p14="http://schemas.microsoft.com/office/powerpoint/2010/main" val="4681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7F63C21-ED23-6A7B-B465-2E230866685F}"/>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D253C10D-E2CE-FC87-F79E-82DCDFE28344}"/>
              </a:ext>
            </a:extLst>
          </p:cNvPr>
          <p:cNvSpPr>
            <a:spLocks noGrp="1"/>
          </p:cNvSpPr>
          <p:nvPr>
            <p:ph type="sldNum" sz="quarter" idx="4"/>
          </p:nvPr>
        </p:nvSpPr>
        <p:spPr/>
        <p:txBody>
          <a:bodyPr/>
          <a:lstStyle/>
          <a:p>
            <a:fld id="{894680D0-7A83-433A-9719-C4143F27F647}" type="slidenum">
              <a:rPr lang="de-DE" smtClean="0"/>
              <a:pPr/>
              <a:t>6</a:t>
            </a:fld>
            <a:endParaRPr lang="de-DE" dirty="0"/>
          </a:p>
        </p:txBody>
      </p:sp>
      <p:sp>
        <p:nvSpPr>
          <p:cNvPr id="14" name="Titel 1">
            <a:extLst>
              <a:ext uri="{FF2B5EF4-FFF2-40B4-BE49-F238E27FC236}">
                <a16:creationId xmlns:a16="http://schemas.microsoft.com/office/drawing/2014/main" id="{F6A2121E-8CD2-C396-F44E-7CAA090E3AD0}"/>
              </a:ext>
            </a:extLst>
          </p:cNvPr>
          <p:cNvSpPr>
            <a:spLocks noGrp="1"/>
          </p:cNvSpPr>
          <p:nvPr>
            <p:ph type="title"/>
          </p:nvPr>
        </p:nvSpPr>
        <p:spPr>
          <a:xfrm>
            <a:off x="551384" y="935038"/>
            <a:ext cx="11256616" cy="500062"/>
          </a:xfrm>
        </p:spPr>
        <p:txBody>
          <a:bodyPr/>
          <a:lstStyle/>
          <a:p>
            <a:r>
              <a:rPr lang="de-DE" dirty="0"/>
              <a:t>Aufbau der Handlungshilfe: Der Managementzyklus gibt Struktur</a:t>
            </a:r>
          </a:p>
        </p:txBody>
      </p:sp>
      <p:graphicFrame>
        <p:nvGraphicFramePr>
          <p:cNvPr id="15" name="Inhaltsplatzhalter 5">
            <a:extLst>
              <a:ext uri="{FF2B5EF4-FFF2-40B4-BE49-F238E27FC236}">
                <a16:creationId xmlns:a16="http://schemas.microsoft.com/office/drawing/2014/main" id="{7D353D94-5508-A1E1-BB6C-968CC2CFA592}"/>
              </a:ext>
            </a:extLst>
          </p:cNvPr>
          <p:cNvGraphicFramePr>
            <a:graphicFrameLocks noGrp="1"/>
          </p:cNvGraphicFramePr>
          <p:nvPr>
            <p:ph idx="1"/>
            <p:extLst>
              <p:ext uri="{D42A27DB-BD31-4B8C-83A1-F6EECF244321}">
                <p14:modId xmlns:p14="http://schemas.microsoft.com/office/powerpoint/2010/main" val="3496307300"/>
              </p:ext>
            </p:extLst>
          </p:nvPr>
        </p:nvGraphicFramePr>
        <p:xfrm>
          <a:off x="-744760" y="2563515"/>
          <a:ext cx="7489353" cy="300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fik 15" descr="Teleskop mit einfarbiger Füllung">
            <a:extLst>
              <a:ext uri="{FF2B5EF4-FFF2-40B4-BE49-F238E27FC236}">
                <a16:creationId xmlns:a16="http://schemas.microsoft.com/office/drawing/2014/main" id="{144A0112-CB5B-88C3-ACFF-FB998CC1957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80625" y="3498256"/>
            <a:ext cx="391102" cy="391102"/>
          </a:xfrm>
          <a:prstGeom prst="rect">
            <a:avLst/>
          </a:prstGeom>
        </p:spPr>
      </p:pic>
      <p:pic>
        <p:nvPicPr>
          <p:cNvPr id="17" name="Grafik 16" descr="Zahnräder mit einfarbiger Füllung">
            <a:extLst>
              <a:ext uri="{FF2B5EF4-FFF2-40B4-BE49-F238E27FC236}">
                <a16:creationId xmlns:a16="http://schemas.microsoft.com/office/drawing/2014/main" id="{1A7F65C4-DBB6-9BCE-2292-7B466378095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51147" y="4612876"/>
            <a:ext cx="391103" cy="391103"/>
          </a:xfrm>
          <a:prstGeom prst="rect">
            <a:avLst/>
          </a:prstGeom>
        </p:spPr>
      </p:pic>
      <p:pic>
        <p:nvPicPr>
          <p:cNvPr id="18" name="Grafik 17" descr="Abzeichen Tick1 mit einfarbiger Füllung">
            <a:extLst>
              <a:ext uri="{FF2B5EF4-FFF2-40B4-BE49-F238E27FC236}">
                <a16:creationId xmlns:a16="http://schemas.microsoft.com/office/drawing/2014/main" id="{44DEBAF4-00E3-78F1-2C98-2AAB14C9D8E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3572" y="4633601"/>
            <a:ext cx="391103" cy="391103"/>
          </a:xfrm>
          <a:prstGeom prst="rect">
            <a:avLst/>
          </a:prstGeom>
        </p:spPr>
      </p:pic>
      <p:pic>
        <p:nvPicPr>
          <p:cNvPr id="19" name="Grafik 18" descr="Glühbirne und Zahnrad mit einfarbiger Füllung">
            <a:extLst>
              <a:ext uri="{FF2B5EF4-FFF2-40B4-BE49-F238E27FC236}">
                <a16:creationId xmlns:a16="http://schemas.microsoft.com/office/drawing/2014/main" id="{C236E481-2752-E3B7-432C-DAD0972BD2D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9040" y="3549861"/>
            <a:ext cx="310877" cy="310877"/>
          </a:xfrm>
          <a:prstGeom prst="rect">
            <a:avLst/>
          </a:prstGeom>
        </p:spPr>
      </p:pic>
      <p:sp>
        <p:nvSpPr>
          <p:cNvPr id="20" name="Rechteck 19">
            <a:extLst>
              <a:ext uri="{FF2B5EF4-FFF2-40B4-BE49-F238E27FC236}">
                <a16:creationId xmlns:a16="http://schemas.microsoft.com/office/drawing/2014/main" id="{D68D94A1-B57F-B0BB-3EC8-8AD51DE1DAE9}"/>
              </a:ext>
            </a:extLst>
          </p:cNvPr>
          <p:cNvSpPr/>
          <p:nvPr/>
        </p:nvSpPr>
        <p:spPr bwMode="auto">
          <a:xfrm>
            <a:off x="623392" y="2204864"/>
            <a:ext cx="5040560" cy="3529447"/>
          </a:xfrm>
          <a:prstGeom prst="rect">
            <a:avLst/>
          </a:prstGeom>
          <a:noFill/>
          <a:ln w="317500"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1" name="Textfeld 20">
            <a:extLst>
              <a:ext uri="{FF2B5EF4-FFF2-40B4-BE49-F238E27FC236}">
                <a16:creationId xmlns:a16="http://schemas.microsoft.com/office/drawing/2014/main" id="{081F15FB-DE03-6E37-9EB7-334BD52A792D}"/>
              </a:ext>
            </a:extLst>
          </p:cNvPr>
          <p:cNvSpPr txBox="1"/>
          <p:nvPr/>
        </p:nvSpPr>
        <p:spPr>
          <a:xfrm>
            <a:off x="655549" y="5573851"/>
            <a:ext cx="5184576" cy="253916"/>
          </a:xfrm>
          <a:prstGeom prst="rect">
            <a:avLst/>
          </a:prstGeom>
          <a:noFill/>
        </p:spPr>
        <p:txBody>
          <a:bodyPr wrap="square" rtlCol="0">
            <a:spAutoFit/>
          </a:bodyPr>
          <a:lstStyle/>
          <a:p>
            <a:pPr algn="l"/>
            <a:r>
              <a:rPr lang="de-DE" sz="1050" dirty="0"/>
              <a:t>Klimastrategie und Klimaziele als Rahmenwerk für das Klimamanagement</a:t>
            </a:r>
          </a:p>
        </p:txBody>
      </p:sp>
      <p:sp>
        <p:nvSpPr>
          <p:cNvPr id="2" name="Sprechblase: rechteckig mit abgerundeten Ecken 1">
            <a:extLst>
              <a:ext uri="{FF2B5EF4-FFF2-40B4-BE49-F238E27FC236}">
                <a16:creationId xmlns:a16="http://schemas.microsoft.com/office/drawing/2014/main" id="{89D80E57-A63F-9396-415B-06B0911A3CBA}"/>
              </a:ext>
            </a:extLst>
          </p:cNvPr>
          <p:cNvSpPr/>
          <p:nvPr/>
        </p:nvSpPr>
        <p:spPr>
          <a:xfrm>
            <a:off x="4504851" y="4229855"/>
            <a:ext cx="1816876" cy="996341"/>
          </a:xfrm>
          <a:prstGeom prst="wedgeRoundRectCallout">
            <a:avLst>
              <a:gd name="adj1" fmla="val -58705"/>
              <a:gd name="adj2" fmla="val 14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Im Kapitel „</a:t>
            </a:r>
            <a:r>
              <a:rPr lang="de-DE" sz="1200" kern="0" dirty="0">
                <a:solidFill>
                  <a:schemeClr val="tx1"/>
                </a:solidFill>
                <a:hlinkClick r:id="rId15" action="ppaction://hlinksldjump"/>
              </a:rPr>
              <a:t>Do</a:t>
            </a:r>
            <a:r>
              <a:rPr lang="de-DE" sz="1200" kern="0" dirty="0">
                <a:solidFill>
                  <a:schemeClr val="tx1"/>
                </a:solidFill>
              </a:rPr>
              <a:t>“ geben wir Ihnen konkrete Beispiele, welche Maßnahmen Sie umsetzen können.</a:t>
            </a:r>
          </a:p>
        </p:txBody>
      </p:sp>
      <p:sp>
        <p:nvSpPr>
          <p:cNvPr id="3" name="Sprechblase: rechteckig mit abgerundeten Ecken 2">
            <a:extLst>
              <a:ext uri="{FF2B5EF4-FFF2-40B4-BE49-F238E27FC236}">
                <a16:creationId xmlns:a16="http://schemas.microsoft.com/office/drawing/2014/main" id="{28A3A705-D18A-C596-384F-7CF126A94609}"/>
              </a:ext>
            </a:extLst>
          </p:cNvPr>
          <p:cNvSpPr/>
          <p:nvPr/>
        </p:nvSpPr>
        <p:spPr>
          <a:xfrm>
            <a:off x="4883329" y="1568362"/>
            <a:ext cx="1913592" cy="815828"/>
          </a:xfrm>
          <a:prstGeom prst="wedgeRoundRectCallout">
            <a:avLst>
              <a:gd name="adj1" fmla="val -29043"/>
              <a:gd name="adj2" fmla="val 8159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Weiterführende Informationen und Verweise finden Sie gesammelt </a:t>
            </a:r>
            <a:r>
              <a:rPr lang="de-DE" sz="1200" kern="0" dirty="0">
                <a:solidFill>
                  <a:schemeClr val="tx1"/>
                </a:solidFill>
                <a:hlinkClick r:id="rId16" action="ppaction://hlinksldjump"/>
              </a:rPr>
              <a:t>hier</a:t>
            </a:r>
            <a:r>
              <a:rPr lang="de-DE" sz="1200" kern="0" dirty="0">
                <a:solidFill>
                  <a:schemeClr val="tx1"/>
                </a:solidFill>
              </a:rPr>
              <a:t>. </a:t>
            </a:r>
          </a:p>
        </p:txBody>
      </p:sp>
      <p:sp>
        <p:nvSpPr>
          <p:cNvPr id="6" name="Rechteck 11">
            <a:extLst>
              <a:ext uri="{FF2B5EF4-FFF2-40B4-BE49-F238E27FC236}">
                <a16:creationId xmlns:a16="http://schemas.microsoft.com/office/drawing/2014/main" id="{0A2E6E07-382D-B67E-6D0B-77E0CC2BAE51}"/>
              </a:ext>
            </a:extLst>
          </p:cNvPr>
          <p:cNvSpPr>
            <a:spLocks noChangeArrowheads="1"/>
          </p:cNvSpPr>
          <p:nvPr/>
        </p:nvSpPr>
        <p:spPr bwMode="auto">
          <a:xfrm>
            <a:off x="7483475" y="1595438"/>
            <a:ext cx="4321175" cy="4679950"/>
          </a:xfrm>
          <a:prstGeom prst="rect">
            <a:avLst/>
          </a:prstGeom>
          <a:solidFill>
            <a:srgbClr val="DEE5EA"/>
          </a:solidFill>
          <a:ln w="12700" algn="ctr">
            <a:solidFill>
              <a:srgbClr val="5C8395"/>
            </a:solidFill>
            <a:round/>
            <a:headEnd/>
            <a:tailEnd/>
          </a:ln>
        </p:spPr>
        <p:txBody>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PDCA – auch im Klimamanagement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FF0000"/>
              </a:solidFill>
              <a:effectLst/>
              <a:uLnTx/>
              <a:uFillTx/>
              <a:latin typeface="Arial" charset="0"/>
              <a:ea typeface="ＭＳ Ｐゴシック" charset="-128"/>
              <a:cs typeface="+mn-cs"/>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Vielleicht kennen Sie den abgebildeten Managementzyklus schon aus anderen Managementsystemen wie dem Umweltmanagementsystem (nach EMAS oder ISO 14001) oder dem Energiemanagement nach ISO 50001. Er bietet die Grundlage für ein systematisches Vorgehen.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srgbClr val="FF0000"/>
              </a:solidFill>
              <a:effectLst/>
              <a:uLnTx/>
              <a:uFillTx/>
              <a:latin typeface="Arial" charset="0"/>
              <a:ea typeface="ＭＳ Ｐゴシック" charset="-128"/>
              <a:cs typeface="+mn-cs"/>
              <a:sym typeface="Wingdings" panose="05000000000000000000" pitchFamily="2" charset="2"/>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Plan</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 	Planung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Do</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 	Durchführung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Check</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 Evaluierung / Überprüfung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Act</a:t>
            </a: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 	Anpassung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Die Struktur dieser Handlungshilfe orientiert sich am Managementzyklus. Inhalte ergänzen wir an passenden Stellen: Beispielsweise das Thema der Berichterstattung bei „Act“.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rPr>
              <a:t>Der PDCA Zyklus bildet wiederkehrend einen kontinuierlichen Verbesserungsprozess ab, der auch im Klimamanagement eine zentrale Bedeutung hat.</a:t>
            </a:r>
          </a:p>
          <a:p>
            <a:pPr algn="l"/>
            <a:endParaRPr lang="de-DE" altLang="en-US" sz="1400" dirty="0">
              <a:solidFill>
                <a:srgbClr val="000000"/>
              </a:solidFill>
            </a:endParaRPr>
          </a:p>
          <a:p>
            <a:pPr algn="l"/>
            <a:r>
              <a:rPr lang="de-DE" altLang="en-US" sz="1400" dirty="0">
                <a:solidFill>
                  <a:srgbClr val="000000"/>
                </a:solidFill>
              </a:rPr>
              <a:t> </a:t>
            </a:r>
          </a:p>
          <a:p>
            <a:pPr algn="l"/>
            <a:r>
              <a:rPr lang="de-DE" altLang="en-US" sz="1400" dirty="0">
                <a:solidFill>
                  <a:srgbClr val="000000"/>
                </a:solidFill>
              </a:rPr>
              <a:t>  </a:t>
            </a:r>
          </a:p>
        </p:txBody>
      </p:sp>
    </p:spTree>
    <p:extLst>
      <p:ext uri="{BB962C8B-B14F-4D97-AF65-F5344CB8AC3E}">
        <p14:creationId xmlns:p14="http://schemas.microsoft.com/office/powerpoint/2010/main" val="3716584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F09F6-6582-BA80-19DD-C289247A5886}"/>
              </a:ext>
            </a:extLst>
          </p:cNvPr>
          <p:cNvSpPr>
            <a:spLocks noGrp="1"/>
          </p:cNvSpPr>
          <p:nvPr>
            <p:ph type="title"/>
          </p:nvPr>
        </p:nvSpPr>
        <p:spPr/>
        <p:txBody>
          <a:bodyPr/>
          <a:lstStyle/>
          <a:p>
            <a:r>
              <a:rPr lang="de-DE" dirty="0"/>
              <a:t>Kontinuierliche Verbesserung der Bilanz</a:t>
            </a:r>
          </a:p>
        </p:txBody>
      </p:sp>
      <p:sp>
        <p:nvSpPr>
          <p:cNvPr id="3" name="Inhaltsplatzhalter 2">
            <a:extLst>
              <a:ext uri="{FF2B5EF4-FFF2-40B4-BE49-F238E27FC236}">
                <a16:creationId xmlns:a16="http://schemas.microsoft.com/office/drawing/2014/main" id="{FD4C3DBB-9573-4B55-BCA6-AFE27E8222D7}"/>
              </a:ext>
            </a:extLst>
          </p:cNvPr>
          <p:cNvSpPr>
            <a:spLocks noGrp="1"/>
          </p:cNvSpPr>
          <p:nvPr>
            <p:ph idx="1"/>
          </p:nvPr>
        </p:nvSpPr>
        <p:spPr>
          <a:xfrm>
            <a:off x="551384" y="1988840"/>
            <a:ext cx="5544616" cy="4193357"/>
          </a:xfrm>
        </p:spPr>
        <p:txBody>
          <a:bodyPr/>
          <a:lstStyle/>
          <a:p>
            <a:r>
              <a:rPr lang="de-DE" sz="1400" dirty="0">
                <a:solidFill>
                  <a:srgbClr val="000000"/>
                </a:solidFill>
              </a:rPr>
              <a:t>Statt Durchschnittswerten bekommen Sie idealerweise die tatsächlichen Verbrauchswerte und Emissionsfaktoren von Ihren Lieferanten.</a:t>
            </a:r>
          </a:p>
          <a:p>
            <a:r>
              <a:rPr lang="de-DE" sz="1400" dirty="0">
                <a:solidFill>
                  <a:srgbClr val="000000"/>
                </a:solidFill>
              </a:rPr>
              <a:t>Die Daten sollten vollständig und verlässlich sein.</a:t>
            </a:r>
          </a:p>
          <a:p>
            <a:r>
              <a:rPr lang="de-DE" sz="1400" dirty="0">
                <a:solidFill>
                  <a:srgbClr val="000000"/>
                </a:solidFill>
              </a:rPr>
              <a:t>Insofern Sie Durchschnittswerte verwenden, sollten diese möglichst repräsentativ sein. Das bezieht sich auf die verwendete Technologie, sowie den Ort und den Zeitpunkt der Aktivität. Daten einer veralteten Technik, die Sie nicht verwenden, und die aus den 1980er in den USA kommen, sind für Sie nicht das Mittel der Wahl.</a:t>
            </a:r>
          </a:p>
          <a:p>
            <a:r>
              <a:rPr lang="de-DE" sz="1400" dirty="0">
                <a:solidFill>
                  <a:srgbClr val="000000"/>
                </a:solidFill>
              </a:rPr>
              <a:t>Je spezifischer desto besser: Daten auf Produktebene erlauben konkretere Zielsetzungen und präzisere Steuerung als Daten auf Anlagen- oder Unternehmensebene.</a:t>
            </a:r>
          </a:p>
          <a:p>
            <a:endParaRPr lang="de-DE" sz="1400" dirty="0">
              <a:solidFill>
                <a:srgbClr val="000000"/>
              </a:solidFill>
              <a:latin typeface="+mj-lt"/>
            </a:endParaRPr>
          </a:p>
          <a:p>
            <a:endParaRPr lang="de-DE" sz="1400" dirty="0">
              <a:solidFill>
                <a:srgbClr val="000000"/>
              </a:solidFill>
              <a:latin typeface="+mj-lt"/>
            </a:endParaRPr>
          </a:p>
          <a:p>
            <a:r>
              <a:rPr lang="de-DE" sz="1400" dirty="0">
                <a:solidFill>
                  <a:srgbClr val="000000"/>
                </a:solidFill>
                <a:latin typeface="+mj-lt"/>
              </a:rPr>
              <a:t>Mehr Informationen und Hilfestellungen finden Sie </a:t>
            </a:r>
            <a:r>
              <a:rPr lang="de-DE" sz="1400" dirty="0">
                <a:solidFill>
                  <a:srgbClr val="000000"/>
                </a:solidFill>
                <a:latin typeface="+mj-lt"/>
                <a:hlinkClick r:id="rId3"/>
              </a:rPr>
              <a:t>hier</a:t>
            </a:r>
            <a:r>
              <a:rPr lang="de-DE" sz="1400" dirty="0">
                <a:solidFill>
                  <a:srgbClr val="000000"/>
                </a:solidFill>
                <a:latin typeface="+mj-lt"/>
              </a:rPr>
              <a:t> in der </a:t>
            </a:r>
            <a:r>
              <a:rPr kumimoji="0" lang="de-DE" sz="1400" b="0" i="0" u="none" strike="noStrike" kern="0" cap="none" spc="0" normalizeH="0" baseline="0" noProof="0" dirty="0">
                <a:ln>
                  <a:noFill/>
                </a:ln>
                <a:solidFill>
                  <a:srgbClr val="000000"/>
                </a:solidFill>
                <a:effectLst/>
                <a:uLnTx/>
                <a:uFillTx/>
                <a:latin typeface="+mj-lt"/>
                <a:ea typeface="ＭＳ Ｐゴシック"/>
                <a:cs typeface="+mn-cs"/>
              </a:rPr>
              <a:t>Handlungshilfe „Klimastrategie“</a:t>
            </a:r>
            <a:r>
              <a:rPr lang="de-DE" sz="1400" dirty="0">
                <a:solidFill>
                  <a:srgbClr val="000000"/>
                </a:solidFill>
                <a:latin typeface="+mj-lt"/>
                <a:ea typeface="ＭＳ Ｐゴシック"/>
              </a:rPr>
              <a:t> sowie in der</a:t>
            </a:r>
            <a:r>
              <a:rPr lang="de-DE" sz="1400" dirty="0">
                <a:solidFill>
                  <a:srgbClr val="000000"/>
                </a:solidFill>
                <a:latin typeface="+mj-lt"/>
              </a:rPr>
              <a:t> Handlungshilfe „Spezial: Scope 3“.</a:t>
            </a:r>
          </a:p>
          <a:p>
            <a:pPr marL="0" indent="0" algn="l">
              <a:buNone/>
            </a:pPr>
            <a:endParaRPr lang="de-DE" sz="1600" dirty="0">
              <a:solidFill>
                <a:srgbClr val="000000"/>
              </a:solidFill>
              <a:latin typeface="+mj-lt"/>
            </a:endParaRPr>
          </a:p>
          <a:p>
            <a:endParaRPr lang="de-DE" sz="1600" b="0" i="0" u="none" strike="noStrike" baseline="0" dirty="0">
              <a:solidFill>
                <a:srgbClr val="000000"/>
              </a:solidFill>
              <a:latin typeface="+mj-lt"/>
            </a:endParaRPr>
          </a:p>
          <a:p>
            <a:endParaRPr lang="de-DE" dirty="0"/>
          </a:p>
        </p:txBody>
      </p:sp>
      <p:sp>
        <p:nvSpPr>
          <p:cNvPr id="4" name="Fußzeilenplatzhalter 3">
            <a:extLst>
              <a:ext uri="{FF2B5EF4-FFF2-40B4-BE49-F238E27FC236}">
                <a16:creationId xmlns:a16="http://schemas.microsoft.com/office/drawing/2014/main" id="{64DEB3B2-A90B-30D2-A7A6-8EA5566A28A5}"/>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0CE05948-6B40-1844-EF8E-3F3C6D76909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6" name="Rechteck 5">
            <a:extLst>
              <a:ext uri="{FF2B5EF4-FFF2-40B4-BE49-F238E27FC236}">
                <a16:creationId xmlns:a16="http://schemas.microsoft.com/office/drawing/2014/main" id="{911979CE-F169-66C4-BBD2-F4287FAA0CB3}"/>
              </a:ext>
            </a:extLst>
          </p:cNvPr>
          <p:cNvSpPr/>
          <p:nvPr/>
        </p:nvSpPr>
        <p:spPr bwMode="auto">
          <a:xfrm>
            <a:off x="551384" y="1628800"/>
            <a:ext cx="5400154" cy="287313"/>
          </a:xfrm>
          <a:prstGeom prst="rect">
            <a:avLst/>
          </a:prstGeom>
          <a:solidFill>
            <a:srgbClr val="3B687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r>
              <a:rPr lang="de-DE" sz="1400" b="1" dirty="0">
                <a:solidFill>
                  <a:schemeClr val="bg1"/>
                </a:solidFill>
              </a:rPr>
              <a:t>Verbessern Sie die Datengüte</a:t>
            </a:r>
          </a:p>
        </p:txBody>
      </p:sp>
      <p:sp>
        <p:nvSpPr>
          <p:cNvPr id="7" name="Rechteck 6">
            <a:extLst>
              <a:ext uri="{FF2B5EF4-FFF2-40B4-BE49-F238E27FC236}">
                <a16:creationId xmlns:a16="http://schemas.microsoft.com/office/drawing/2014/main" id="{1949DBAD-673F-CCFD-CA20-AA7A69361148}"/>
              </a:ext>
            </a:extLst>
          </p:cNvPr>
          <p:cNvSpPr/>
          <p:nvPr/>
        </p:nvSpPr>
        <p:spPr bwMode="auto">
          <a:xfrm>
            <a:off x="548611" y="4874360"/>
            <a:ext cx="5402927" cy="498855"/>
          </a:xfrm>
          <a:prstGeom prst="rect">
            <a:avLst/>
          </a:prstGeom>
          <a:solidFill>
            <a:srgbClr val="3B687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buNone/>
            </a:pPr>
            <a:r>
              <a:rPr lang="de-DE" sz="1400" b="1" dirty="0">
                <a:solidFill>
                  <a:schemeClr val="bg1"/>
                </a:solidFill>
              </a:rPr>
              <a:t>Bilanzieren Sie auch Scope-3-Kategorien, um ein umfassenderes Bild Ihrer Emissionen zu bekommen</a:t>
            </a:r>
          </a:p>
        </p:txBody>
      </p:sp>
      <p:sp>
        <p:nvSpPr>
          <p:cNvPr id="9" name="Sprechblase: rechteckig mit abgerundeten Ecken 8">
            <a:extLst>
              <a:ext uri="{FF2B5EF4-FFF2-40B4-BE49-F238E27FC236}">
                <a16:creationId xmlns:a16="http://schemas.microsoft.com/office/drawing/2014/main" id="{6CF41DC6-B5D6-BF69-CB78-59855A859A67}"/>
              </a:ext>
            </a:extLst>
          </p:cNvPr>
          <p:cNvSpPr/>
          <p:nvPr/>
        </p:nvSpPr>
        <p:spPr>
          <a:xfrm>
            <a:off x="7488000" y="1513573"/>
            <a:ext cx="4306360" cy="714541"/>
          </a:xfrm>
          <a:prstGeom prst="wedgeRoundRectCallout">
            <a:avLst>
              <a:gd name="adj1" fmla="val -49876"/>
              <a:gd name="adj2" fmla="val -9039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Die Überprüfung kann bei vorhandenem Managementsystem (z.B. 14001, EMAS) auch im Prozess der internen Auditierung abgedeckt werden.</a:t>
            </a:r>
            <a:endParaRPr kumimoji="0" lang="de-DE" sz="1200" b="0" i="0" u="none" strike="noStrike" kern="0" cap="none" spc="0" normalizeH="0" baseline="0" noProof="0" dirty="0">
              <a:ln>
                <a:noFill/>
              </a:ln>
              <a:solidFill>
                <a:srgbClr val="FF0000"/>
              </a:solidFill>
              <a:effectLst/>
              <a:uLnTx/>
              <a:uFillTx/>
              <a:latin typeface="Arial"/>
              <a:ea typeface="ＭＳ Ｐゴシック"/>
              <a:cs typeface="+mn-cs"/>
            </a:endParaRPr>
          </a:p>
        </p:txBody>
      </p:sp>
      <p:sp>
        <p:nvSpPr>
          <p:cNvPr id="13" name="Rechteck 12">
            <a:extLst>
              <a:ext uri="{FF2B5EF4-FFF2-40B4-BE49-F238E27FC236}">
                <a16:creationId xmlns:a16="http://schemas.microsoft.com/office/drawing/2014/main" id="{ADB57602-6030-29C3-78DC-C6A07A81A1C5}"/>
              </a:ext>
            </a:extLst>
          </p:cNvPr>
          <p:cNvSpPr/>
          <p:nvPr/>
        </p:nvSpPr>
        <p:spPr bwMode="auto">
          <a:xfrm>
            <a:off x="7488000" y="2420888"/>
            <a:ext cx="4320000" cy="1872208"/>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l" defTabSz="914354">
              <a:defRPr/>
            </a:pPr>
            <a:endParaRPr lang="de-DE" sz="1400" b="1" dirty="0"/>
          </a:p>
          <a:p>
            <a:pPr lvl="0" algn="l" defTabSz="914354">
              <a:defRPr/>
            </a:pPr>
            <a:r>
              <a:rPr lang="de-DE" sz="1400" b="1" dirty="0"/>
              <a:t>Überlegen Sie: Macht es Sinn, auch eine produktbezogene Bilanz anzufertigen?</a:t>
            </a:r>
          </a:p>
          <a:p>
            <a:pPr lvl="0" algn="l" defTabSz="914354">
              <a:defRPr/>
            </a:pPr>
            <a:endParaRPr lang="de-DE" sz="1400" b="1" dirty="0"/>
          </a:p>
          <a:p>
            <a:pPr algn="l" defTabSz="914354">
              <a:defRPr/>
            </a:pPr>
            <a:r>
              <a:rPr lang="de-DE" sz="1400" kern="0" dirty="0">
                <a:solidFill>
                  <a:srgbClr val="000000"/>
                </a:solidFill>
                <a:latin typeface="Arial"/>
                <a:ea typeface="ＭＳ Ｐゴシック"/>
              </a:rPr>
              <a:t>Wenn Sie eine produktbezogene Bilanz erwägen ist der „</a:t>
            </a:r>
            <a:r>
              <a:rPr lang="de-DE" sz="1400" kern="0" dirty="0">
                <a:solidFill>
                  <a:srgbClr val="000000"/>
                </a:solidFill>
                <a:latin typeface="Arial"/>
                <a:ea typeface="ＭＳ Ｐゴシック"/>
                <a:hlinkClick r:id="rId4" action="ppaction://hlinksldjump"/>
              </a:rPr>
              <a:t>Product Life Cycle and Accounting and Reporting Standard</a:t>
            </a:r>
            <a:r>
              <a:rPr lang="de-DE" sz="1400" kern="0" dirty="0">
                <a:solidFill>
                  <a:srgbClr val="000000"/>
                </a:solidFill>
                <a:latin typeface="Arial"/>
                <a:ea typeface="ＭＳ Ｐゴシック"/>
              </a:rPr>
              <a:t>“ des Greenhouse Gas Protocols die erste Anlaufstelle. </a:t>
            </a:r>
            <a:endParaRPr lang="de-DE" sz="1400" kern="0" dirty="0">
              <a:solidFill>
                <a:srgbClr val="FF0000"/>
              </a:solidFill>
              <a:latin typeface="Arial"/>
              <a:ea typeface="ＭＳ Ｐゴシック"/>
            </a:endParaRPr>
          </a:p>
          <a:p>
            <a:pPr lvl="0" algn="l" defTabSz="914354">
              <a:defRPr/>
            </a:pPr>
            <a:endParaRPr kumimoji="0" lang="de-DE"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676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EB404-24EC-DA4A-CF6E-0CB88D1D67D8}"/>
              </a:ext>
            </a:extLst>
          </p:cNvPr>
          <p:cNvSpPr>
            <a:spLocks noGrp="1"/>
          </p:cNvSpPr>
          <p:nvPr>
            <p:ph type="title"/>
          </p:nvPr>
        </p:nvSpPr>
        <p:spPr/>
        <p:txBody>
          <a:bodyPr/>
          <a:lstStyle/>
          <a:p>
            <a:r>
              <a:rPr lang="de-DE" dirty="0"/>
              <a:t>Managementbewertung</a:t>
            </a:r>
          </a:p>
        </p:txBody>
      </p:sp>
      <p:sp>
        <p:nvSpPr>
          <p:cNvPr id="3" name="Inhaltsplatzhalter 2">
            <a:extLst>
              <a:ext uri="{FF2B5EF4-FFF2-40B4-BE49-F238E27FC236}">
                <a16:creationId xmlns:a16="http://schemas.microsoft.com/office/drawing/2014/main" id="{A397942F-26A1-02AA-B5A3-EB55A5E5276C}"/>
              </a:ext>
            </a:extLst>
          </p:cNvPr>
          <p:cNvSpPr>
            <a:spLocks noGrp="1"/>
          </p:cNvSpPr>
          <p:nvPr>
            <p:ph idx="1"/>
          </p:nvPr>
        </p:nvSpPr>
        <p:spPr>
          <a:xfrm>
            <a:off x="551384" y="1628776"/>
            <a:ext cx="6394711" cy="4697413"/>
          </a:xfrm>
        </p:spPr>
        <p:txBody>
          <a:bodyPr/>
          <a:lstStyle/>
          <a:p>
            <a:pPr marL="0" indent="0">
              <a:buNone/>
            </a:pPr>
            <a:r>
              <a:rPr lang="de-DE" dirty="0"/>
              <a:t>Auch das Managementsystem selbst sollte kontinuierlich verbessert werden. Dafür sollte die oberste Leitung der Organisation mindestens einmal pro Jahr rückwirkend den bewerteten Zeitraum betrachten. Es ist sinnvoll, das Klimamanagementteam einzubeziehen.</a:t>
            </a:r>
          </a:p>
          <a:p>
            <a:pPr marL="0" indent="0">
              <a:buNone/>
            </a:pP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F4D334F1-49D0-07FE-A081-C621374DFD75}"/>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8768CB75-3A24-55D4-6C92-957BADA94A19}"/>
              </a:ext>
            </a:extLst>
          </p:cNvPr>
          <p:cNvSpPr>
            <a:spLocks noGrp="1"/>
          </p:cNvSpPr>
          <p:nvPr>
            <p:ph type="sldNum" sz="quarter" idx="4"/>
          </p:nvPr>
        </p:nvSpPr>
        <p:spPr/>
        <p:txBody>
          <a:bodyPr/>
          <a:lstStyle/>
          <a:p>
            <a:fld id="{894680D0-7A83-433A-9719-C4143F27F647}" type="slidenum">
              <a:rPr lang="de-DE" smtClean="0"/>
              <a:pPr/>
              <a:t>61</a:t>
            </a:fld>
            <a:endParaRPr lang="de-DE" dirty="0"/>
          </a:p>
        </p:txBody>
      </p:sp>
      <p:sp>
        <p:nvSpPr>
          <p:cNvPr id="12" name="Rechteck 11">
            <a:extLst>
              <a:ext uri="{FF2B5EF4-FFF2-40B4-BE49-F238E27FC236}">
                <a16:creationId xmlns:a16="http://schemas.microsoft.com/office/drawing/2014/main" id="{ADB57602-6030-29C3-78DC-C6A07A81A1C5}"/>
              </a:ext>
            </a:extLst>
          </p:cNvPr>
          <p:cNvSpPr/>
          <p:nvPr/>
        </p:nvSpPr>
        <p:spPr bwMode="auto">
          <a:xfrm>
            <a:off x="7487999" y="1700213"/>
            <a:ext cx="4320000" cy="4321076"/>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Kriterien bei der Evaluation</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b="1" dirty="0">
              <a:solidFill>
                <a:srgbClr val="000000"/>
              </a:solidFill>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35000"/>
              </a:spcAft>
              <a:buNone/>
            </a:pPr>
            <a:r>
              <a:rPr lang="de-DE" sz="1400" u="sng" kern="1200" dirty="0"/>
              <a:t>Eignung:</a:t>
            </a:r>
          </a:p>
          <a:p>
            <a:pPr marL="285750" lvl="0" indent="-285750" algn="l" defTabSz="1244600">
              <a:lnSpc>
                <a:spcPct val="90000"/>
              </a:lnSpc>
              <a:spcBef>
                <a:spcPct val="0"/>
              </a:spcBef>
              <a:spcAft>
                <a:spcPct val="35000"/>
              </a:spcAft>
              <a:buFont typeface="Arial" panose="020B0604020202020204" pitchFamily="34" charset="0"/>
              <a:buChar char="•"/>
            </a:pPr>
            <a:r>
              <a:rPr lang="de-DE" sz="1400" kern="1200" dirty="0"/>
              <a:t>Passt das Managementsystem zu der Organisation, den Betriebsabläufen, der Kultur und dem Geschäftssystem?</a:t>
            </a:r>
          </a:p>
          <a:p>
            <a:pPr marL="285750" lvl="0" indent="-285750" algn="l" defTabSz="1244600">
              <a:lnSpc>
                <a:spcPct val="90000"/>
              </a:lnSpc>
              <a:spcBef>
                <a:spcPct val="0"/>
              </a:spcBef>
              <a:spcAft>
                <a:spcPct val="35000"/>
              </a:spcAft>
              <a:buFont typeface="Arial" panose="020B0604020202020204" pitchFamily="34" charset="0"/>
              <a:buChar char="•"/>
            </a:pPr>
            <a:r>
              <a:rPr lang="de-DE" sz="1400" dirty="0"/>
              <a:t>Gab es Veränderungen in den Erfordernissen und Erwartungen der Interessensgruppen?</a:t>
            </a:r>
          </a:p>
          <a:p>
            <a:pPr marL="285750" lvl="0" indent="-285750" algn="l" defTabSz="1244600">
              <a:lnSpc>
                <a:spcPct val="90000"/>
              </a:lnSpc>
              <a:spcBef>
                <a:spcPct val="0"/>
              </a:spcBef>
              <a:spcAft>
                <a:spcPct val="35000"/>
              </a:spcAft>
              <a:buFont typeface="Arial" panose="020B0604020202020204" pitchFamily="34" charset="0"/>
              <a:buChar char="•"/>
            </a:pPr>
            <a:r>
              <a:rPr lang="de-DE" sz="1400" kern="1200" dirty="0"/>
              <a:t>Gab es Veränderungen in gesetzlichen Anforderungen?</a:t>
            </a:r>
          </a:p>
          <a:p>
            <a:pPr marL="285750" lvl="0" indent="-285750" algn="l" defTabSz="1244600">
              <a:lnSpc>
                <a:spcPct val="90000"/>
              </a:lnSpc>
              <a:spcBef>
                <a:spcPct val="0"/>
              </a:spcBef>
              <a:spcAft>
                <a:spcPct val="35000"/>
              </a:spcAft>
              <a:buFont typeface="Arial" panose="020B0604020202020204" pitchFamily="34" charset="0"/>
              <a:buChar char="•"/>
            </a:pPr>
            <a:endParaRPr lang="de-DE" sz="1400" dirty="0"/>
          </a:p>
          <a:p>
            <a:pPr algn="l" defTabSz="1066800">
              <a:lnSpc>
                <a:spcPct val="90000"/>
              </a:lnSpc>
              <a:spcAft>
                <a:spcPct val="35000"/>
              </a:spcAft>
            </a:pPr>
            <a:r>
              <a:rPr lang="de-DE" sz="1400" u="sng" dirty="0"/>
              <a:t>Angemessenheit:</a:t>
            </a:r>
          </a:p>
          <a:p>
            <a:pPr marL="285750" lvl="0" indent="-285750" algn="l" defTabSz="1066800">
              <a:lnSpc>
                <a:spcPct val="90000"/>
              </a:lnSpc>
              <a:spcBef>
                <a:spcPct val="0"/>
              </a:spcBef>
              <a:spcAft>
                <a:spcPct val="35000"/>
              </a:spcAft>
              <a:buFont typeface="Arial" panose="020B0604020202020204" pitchFamily="34" charset="0"/>
              <a:buChar char="•"/>
            </a:pPr>
            <a:r>
              <a:rPr lang="de-DE" sz="1400" dirty="0"/>
              <a:t>Werden die Anforderungen an ein Managementsystem erfüllt?</a:t>
            </a:r>
          </a:p>
          <a:p>
            <a:pPr marL="285750" lvl="0" indent="-285750" algn="l" defTabSz="1066800">
              <a:lnSpc>
                <a:spcPct val="90000"/>
              </a:lnSpc>
              <a:spcBef>
                <a:spcPct val="0"/>
              </a:spcBef>
              <a:spcAft>
                <a:spcPct val="35000"/>
              </a:spcAft>
              <a:buFont typeface="Arial" panose="020B0604020202020204" pitchFamily="34" charset="0"/>
              <a:buChar char="•"/>
            </a:pPr>
            <a:endParaRPr lang="de-DE" sz="1400" kern="1200" dirty="0"/>
          </a:p>
          <a:p>
            <a:pPr marL="0" lvl="0" indent="0" algn="l" defTabSz="1555750">
              <a:lnSpc>
                <a:spcPct val="90000"/>
              </a:lnSpc>
              <a:spcBef>
                <a:spcPct val="0"/>
              </a:spcBef>
              <a:spcAft>
                <a:spcPct val="35000"/>
              </a:spcAft>
              <a:buNone/>
            </a:pPr>
            <a:r>
              <a:rPr lang="de-DE" sz="1400" u="sng" kern="1200" dirty="0"/>
              <a:t>Wirksamkeit:</a:t>
            </a:r>
          </a:p>
          <a:p>
            <a:pPr marL="285750" lvl="0" indent="-285750" algn="l" defTabSz="1555750">
              <a:lnSpc>
                <a:spcPct val="90000"/>
              </a:lnSpc>
              <a:spcBef>
                <a:spcPct val="0"/>
              </a:spcBef>
              <a:spcAft>
                <a:spcPct val="35000"/>
              </a:spcAft>
              <a:buFont typeface="Arial" panose="020B0604020202020204" pitchFamily="34" charset="0"/>
              <a:buChar char="•"/>
            </a:pPr>
            <a:r>
              <a:rPr lang="de-DE" sz="1400" kern="1200" dirty="0"/>
              <a:t>Werden die beabsichtigten Ergebnisse erreicht?</a:t>
            </a:r>
          </a:p>
          <a:p>
            <a:pPr marL="285750" lvl="0" indent="-285750" algn="l" defTabSz="1066800">
              <a:lnSpc>
                <a:spcPct val="90000"/>
              </a:lnSpc>
              <a:spcBef>
                <a:spcPct val="0"/>
              </a:spcBef>
              <a:spcAft>
                <a:spcPct val="35000"/>
              </a:spcAft>
              <a:buFont typeface="Arial" panose="020B0604020202020204" pitchFamily="34" charset="0"/>
              <a:buChar char="•"/>
            </a:pPr>
            <a:endParaRPr lang="de-DE" sz="1400" kern="1200" dirty="0"/>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13" name="Diagramm 12">
            <a:extLst>
              <a:ext uri="{FF2B5EF4-FFF2-40B4-BE49-F238E27FC236}">
                <a16:creationId xmlns:a16="http://schemas.microsoft.com/office/drawing/2014/main" id="{D0382B23-6890-3579-2D9C-59FE7AE01B9C}"/>
              </a:ext>
            </a:extLst>
          </p:cNvPr>
          <p:cNvGraphicFramePr/>
          <p:nvPr>
            <p:extLst>
              <p:ext uri="{D42A27DB-BD31-4B8C-83A1-F6EECF244321}">
                <p14:modId xmlns:p14="http://schemas.microsoft.com/office/powerpoint/2010/main" val="4106270392"/>
              </p:ext>
            </p:extLst>
          </p:nvPr>
        </p:nvGraphicFramePr>
        <p:xfrm>
          <a:off x="517501" y="2251540"/>
          <a:ext cx="6552728" cy="436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fik 14" descr="Auktionshammer Silhouette">
            <a:extLst>
              <a:ext uri="{FF2B5EF4-FFF2-40B4-BE49-F238E27FC236}">
                <a16:creationId xmlns:a16="http://schemas.microsoft.com/office/drawing/2014/main" id="{90240C97-E246-970A-D09D-B2EB91828D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400" y="2492896"/>
            <a:ext cx="313184" cy="313184"/>
          </a:xfrm>
          <a:prstGeom prst="rect">
            <a:avLst/>
          </a:prstGeom>
        </p:spPr>
      </p:pic>
      <p:pic>
        <p:nvPicPr>
          <p:cNvPr id="17" name="Grafik 16" descr="Benutzer Silhouette">
            <a:extLst>
              <a:ext uri="{FF2B5EF4-FFF2-40B4-BE49-F238E27FC236}">
                <a16:creationId xmlns:a16="http://schemas.microsoft.com/office/drawing/2014/main" id="{2F7AA9CA-B625-B100-6F0C-6813EAA9FB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835" y="3089523"/>
            <a:ext cx="313184" cy="313184"/>
          </a:xfrm>
          <a:prstGeom prst="rect">
            <a:avLst/>
          </a:prstGeom>
        </p:spPr>
      </p:pic>
      <p:pic>
        <p:nvPicPr>
          <p:cNvPr id="19" name="Grafik 18" descr="Präsentation mit Kreisdiagramm Silhouette">
            <a:extLst>
              <a:ext uri="{FF2B5EF4-FFF2-40B4-BE49-F238E27FC236}">
                <a16:creationId xmlns:a16="http://schemas.microsoft.com/office/drawing/2014/main" id="{C08EA0A7-E8C1-0160-1DD8-887752567EA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46312" y="3687135"/>
            <a:ext cx="313184" cy="313184"/>
          </a:xfrm>
          <a:prstGeom prst="rect">
            <a:avLst/>
          </a:prstGeom>
        </p:spPr>
      </p:pic>
      <p:pic>
        <p:nvPicPr>
          <p:cNvPr id="21" name="Grafik 20" descr="Präsentation mit Checkliste Silhouette">
            <a:extLst>
              <a:ext uri="{FF2B5EF4-FFF2-40B4-BE49-F238E27FC236}">
                <a16:creationId xmlns:a16="http://schemas.microsoft.com/office/drawing/2014/main" id="{0C55E2D9-64AD-E2B2-4CC1-85E88BC17C9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49363" y="4276182"/>
            <a:ext cx="385192" cy="385192"/>
          </a:xfrm>
          <a:prstGeom prst="rect">
            <a:avLst/>
          </a:prstGeom>
        </p:spPr>
      </p:pic>
      <p:pic>
        <p:nvPicPr>
          <p:cNvPr id="23" name="Grafik 22" descr="Glühbirne und Zahnrad Silhouette">
            <a:extLst>
              <a:ext uri="{FF2B5EF4-FFF2-40B4-BE49-F238E27FC236}">
                <a16:creationId xmlns:a16="http://schemas.microsoft.com/office/drawing/2014/main" id="{FB6115FD-7164-18F7-3394-049EC5CB834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1283" y="6084840"/>
            <a:ext cx="313184" cy="313184"/>
          </a:xfrm>
          <a:prstGeom prst="rect">
            <a:avLst/>
          </a:prstGeom>
        </p:spPr>
      </p:pic>
      <p:pic>
        <p:nvPicPr>
          <p:cNvPr id="25" name="Grafik 24" descr="Liste Silhouette">
            <a:extLst>
              <a:ext uri="{FF2B5EF4-FFF2-40B4-BE49-F238E27FC236}">
                <a16:creationId xmlns:a16="http://schemas.microsoft.com/office/drawing/2014/main" id="{0E012659-3E07-69FB-F2D2-57808EEB8D4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2835" y="5477814"/>
            <a:ext cx="313184" cy="313184"/>
          </a:xfrm>
          <a:prstGeom prst="rect">
            <a:avLst/>
          </a:prstGeom>
        </p:spPr>
      </p:pic>
      <p:pic>
        <p:nvPicPr>
          <p:cNvPr id="27" name="Grafik 26" descr="Monatskalender Silhouette">
            <a:extLst>
              <a:ext uri="{FF2B5EF4-FFF2-40B4-BE49-F238E27FC236}">
                <a16:creationId xmlns:a16="http://schemas.microsoft.com/office/drawing/2014/main" id="{D0B5ABD7-12E6-B93C-9FD8-6299DC87A2F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46312" y="4890572"/>
            <a:ext cx="313184" cy="313184"/>
          </a:xfrm>
          <a:prstGeom prst="rect">
            <a:avLst/>
          </a:prstGeom>
        </p:spPr>
      </p:pic>
      <p:sp>
        <p:nvSpPr>
          <p:cNvPr id="6" name="Textfeld 5">
            <a:extLst>
              <a:ext uri="{FF2B5EF4-FFF2-40B4-BE49-F238E27FC236}">
                <a16:creationId xmlns:a16="http://schemas.microsoft.com/office/drawing/2014/main" id="{08BBC83E-9E76-11FF-366F-7D81674CEBFA}"/>
              </a:ext>
            </a:extLst>
          </p:cNvPr>
          <p:cNvSpPr txBox="1"/>
          <p:nvPr/>
        </p:nvSpPr>
        <p:spPr>
          <a:xfrm>
            <a:off x="760667" y="6470674"/>
            <a:ext cx="2797645" cy="246221"/>
          </a:xfrm>
          <a:prstGeom prst="rect">
            <a:avLst/>
          </a:prstGeom>
          <a:noFill/>
        </p:spPr>
        <p:txBody>
          <a:bodyPr wrap="square" rtlCol="0">
            <a:spAutoFit/>
          </a:bodyPr>
          <a:lstStyle/>
          <a:p>
            <a:pPr algn="l"/>
            <a:r>
              <a:rPr lang="de-DE" sz="1000" i="1" dirty="0"/>
              <a:t>Analog zu den Anforderungen der ISO 14001</a:t>
            </a:r>
          </a:p>
        </p:txBody>
      </p:sp>
    </p:spTree>
    <p:extLst>
      <p:ext uri="{BB962C8B-B14F-4D97-AF65-F5344CB8AC3E}">
        <p14:creationId xmlns:p14="http://schemas.microsoft.com/office/powerpoint/2010/main" val="5334722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B8C8-4C69-D94A-6B1A-E9D52B83C532}"/>
              </a:ext>
            </a:extLst>
          </p:cNvPr>
          <p:cNvSpPr>
            <a:spLocks noGrp="1"/>
          </p:cNvSpPr>
          <p:nvPr>
            <p:ph type="title"/>
          </p:nvPr>
        </p:nvSpPr>
        <p:spPr/>
        <p:txBody>
          <a:bodyPr/>
          <a:lstStyle/>
          <a:p>
            <a:r>
              <a:rPr lang="de-DE" dirty="0"/>
              <a:t>Checkliste zum Abhaken</a:t>
            </a:r>
            <a:endParaRPr lang="de-DE"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450034264"/>
              </p:ext>
            </p:extLst>
          </p:nvPr>
        </p:nvGraphicFramePr>
        <p:xfrm>
          <a:off x="550863" y="1628775"/>
          <a:ext cx="11256961" cy="3223003"/>
        </p:xfrm>
        <a:graphic>
          <a:graphicData uri="http://schemas.openxmlformats.org/drawingml/2006/table">
            <a:tbl>
              <a:tblPr/>
              <a:tblGrid>
                <a:gridCol w="6985513">
                  <a:extLst>
                    <a:ext uri="{9D8B030D-6E8A-4147-A177-3AD203B41FA5}">
                      <a16:colId xmlns:a16="http://schemas.microsoft.com/office/drawing/2014/main" val="3908426492"/>
                    </a:ext>
                  </a:extLst>
                </a:gridCol>
                <a:gridCol w="1584224">
                  <a:extLst>
                    <a:ext uri="{9D8B030D-6E8A-4147-A177-3AD203B41FA5}">
                      <a16:colId xmlns:a16="http://schemas.microsoft.com/office/drawing/2014/main" val="3937633103"/>
                    </a:ext>
                  </a:extLst>
                </a:gridCol>
                <a:gridCol w="1224173">
                  <a:extLst>
                    <a:ext uri="{9D8B030D-6E8A-4147-A177-3AD203B41FA5}">
                      <a16:colId xmlns:a16="http://schemas.microsoft.com/office/drawing/2014/main" val="1531154828"/>
                    </a:ext>
                  </a:extLst>
                </a:gridCol>
                <a:gridCol w="1463051">
                  <a:extLst>
                    <a:ext uri="{9D8B030D-6E8A-4147-A177-3AD203B41FA5}">
                      <a16:colId xmlns:a16="http://schemas.microsoft.com/office/drawing/2014/main" val="4275372144"/>
                    </a:ext>
                  </a:extLst>
                </a:gridCol>
              </a:tblGrid>
              <a:tr h="341503">
                <a:tc>
                  <a:txBody>
                    <a:bodyPr/>
                    <a:lstStyle/>
                    <a:p>
                      <a:pPr algn="ctr" fontAlgn="ctr"/>
                      <a:r>
                        <a:rPr lang="de-DE" sz="1100" b="1" i="0" u="none" strike="noStrike" dirty="0">
                          <a:solidFill>
                            <a:schemeClr val="bg1"/>
                          </a:solidFill>
                          <a:effectLst/>
                          <a:latin typeface="+mj-lt"/>
                        </a:rPr>
                        <a:t>Aufgabe</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Verantwortliche*r</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Frist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Status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extLst>
                  <a:ext uri="{0D108BD9-81ED-4DB2-BD59-A6C34878D82A}">
                    <a16:rowId xmlns:a16="http://schemas.microsoft.com/office/drawing/2014/main" val="3203602154"/>
                  </a:ext>
                </a:extLst>
              </a:tr>
              <a:tr h="0">
                <a:tc>
                  <a:txBody>
                    <a:bodyPr/>
                    <a:lstStyle/>
                    <a:p>
                      <a:pPr>
                        <a:buFont typeface="Courier New" panose="02070309020205020404" pitchFamily="49" charset="0"/>
                        <a:buNone/>
                      </a:pPr>
                      <a:r>
                        <a:rPr lang="de-DE" sz="1100" dirty="0"/>
                        <a:t>Sie entscheiden sich für geeignete Kennzahlen für jedes Ziel und auch für die Maßnahmen, um im Nachgang messen zu können, ob diese auch den gewünschten Effekt erreichen.</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630049"/>
                  </a:ext>
                </a:extLst>
              </a:tr>
              <a:tr h="183400">
                <a:tc>
                  <a:txBody>
                    <a:bodyPr/>
                    <a:lstStyle/>
                    <a:p>
                      <a:pPr>
                        <a:buFont typeface="Courier New" panose="02070309020205020404" pitchFamily="49" charset="0"/>
                        <a:buNone/>
                      </a:pPr>
                      <a:r>
                        <a:rPr lang="de-DE" sz="1100" dirty="0"/>
                        <a:t>Sie überprüfen mindestens einmal jährlich, ob Sie Ihre Ziele erreicht haben. Dafür ist eine transparente Dokumentation notwendig. Der Maßnahmenplan ist das zentrale Dokument. </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199525"/>
                  </a:ext>
                </a:extLst>
              </a:tr>
              <a:tr h="234782">
                <a:tc>
                  <a:txBody>
                    <a:bodyPr/>
                    <a:lstStyle/>
                    <a:p>
                      <a:pPr>
                        <a:buFont typeface="Courier New" panose="02070309020205020404" pitchFamily="49" charset="0"/>
                        <a:buNone/>
                      </a:pPr>
                      <a:r>
                        <a:rPr lang="de-DE" sz="1100" dirty="0"/>
                        <a:t>Dabei unterscheiden Sie zwischen verschiedenen Gründen, weshalb Ihre Emissionen sich verändert haben. Es gibt z.B. auch externe Effekte wie einen emissionsärmeren Strom. Durch den Zubau Erneuerbarer Energien wird die Zusammensetzung des Stroms deutschlandweit immer „grüner“.</a:t>
                      </a:r>
                    </a:p>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85992"/>
                  </a:ext>
                </a:extLst>
              </a:tr>
              <a:tr h="183400">
                <a:tc>
                  <a:txBody>
                    <a:bodyPr/>
                    <a:lstStyle/>
                    <a:p>
                      <a:pPr>
                        <a:buFont typeface="Courier New" panose="02070309020205020404" pitchFamily="49" charset="0"/>
                        <a:buNone/>
                      </a:pPr>
                      <a:r>
                        <a:rPr lang="de-DE" sz="1100" dirty="0"/>
                        <a:t>Sie überlegen, wo Sie Ihre Bilanz methodisch bzw. die Datengüte verbessern können. Tragen Sie Ideen in den Maßnahmenplan ein. Einmal im Monat mit dem Team reingeschaut, verliert man die Punkte nicht mehr aus den Augen.</a:t>
                      </a:r>
                    </a:p>
                    <a:p>
                      <a:pPr>
                        <a:buFont typeface="Courier New" panose="02070309020205020404" pitchFamily="49" charset="0"/>
                        <a:buNone/>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028121"/>
                  </a:ext>
                </a:extLst>
              </a:tr>
              <a:tr h="183400">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de-DE" sz="1100" dirty="0"/>
                        <a:t>Sie bewerten einmal pro Jahr das Managementsystem. Hier werden neben den Zielen z.B. auch die Ressourcen betrachtet, die in die Projekte hineinfliesen. Reicht das aus? Gibt es Prioritäten für das kommende Jahr?</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578385"/>
                  </a:ext>
                </a:extLst>
              </a:tr>
            </a:tbl>
          </a:graphicData>
        </a:graphic>
      </p:graphicFrame>
      <p:sp>
        <p:nvSpPr>
          <p:cNvPr id="4" name="Fußzeilenplatzhalter 3">
            <a:extLst>
              <a:ext uri="{FF2B5EF4-FFF2-40B4-BE49-F238E27FC236}">
                <a16:creationId xmlns:a16="http://schemas.microsoft.com/office/drawing/2014/main" id="{D11BC0EF-AA3A-BDFA-CCD6-D0D7A68ECCC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A72E3A8-E5F6-5141-17D1-79CFD605EE0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184782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873A7-FEC5-73B7-8701-C9AFA6687FD1}"/>
              </a:ext>
            </a:extLst>
          </p:cNvPr>
          <p:cNvSpPr>
            <a:spLocks noGrp="1"/>
          </p:cNvSpPr>
          <p:nvPr>
            <p:ph type="title"/>
          </p:nvPr>
        </p:nvSpPr>
        <p:spPr/>
        <p:txBody>
          <a:bodyPr/>
          <a:lstStyle/>
          <a:p>
            <a:r>
              <a:rPr lang="de-DE" dirty="0"/>
              <a:t>Vierter Schritt: Act</a:t>
            </a:r>
          </a:p>
        </p:txBody>
      </p:sp>
      <p:graphicFrame>
        <p:nvGraphicFramePr>
          <p:cNvPr id="6" name="Inhaltsplatzhalter 5">
            <a:extLst>
              <a:ext uri="{FF2B5EF4-FFF2-40B4-BE49-F238E27FC236}">
                <a16:creationId xmlns:a16="http://schemas.microsoft.com/office/drawing/2014/main" id="{A8B6100C-377E-521A-8BE0-28D8D72E5601}"/>
              </a:ext>
            </a:extLst>
          </p:cNvPr>
          <p:cNvGraphicFramePr>
            <a:graphicFrameLocks noGrp="1"/>
          </p:cNvGraphicFramePr>
          <p:nvPr>
            <p:ph idx="1"/>
            <p:extLst>
              <p:ext uri="{D42A27DB-BD31-4B8C-83A1-F6EECF244321}">
                <p14:modId xmlns:p14="http://schemas.microsoft.com/office/powerpoint/2010/main" val="683328445"/>
              </p:ext>
            </p:extLst>
          </p:nvPr>
        </p:nvGraphicFramePr>
        <p:xfrm>
          <a:off x="1189427" y="3017163"/>
          <a:ext cx="9001000" cy="28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700205-BC31-A594-E863-CE509540153E}"/>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8F05ADD-7D33-734B-AE51-238A92B957F3}"/>
              </a:ext>
            </a:extLst>
          </p:cNvPr>
          <p:cNvSpPr>
            <a:spLocks noGrp="1"/>
          </p:cNvSpPr>
          <p:nvPr>
            <p:ph type="sldNum" sz="quarter" idx="4"/>
          </p:nvPr>
        </p:nvSpPr>
        <p:spPr>
          <a:xfrm>
            <a:off x="551384" y="6453336"/>
            <a:ext cx="638043" cy="280988"/>
          </a:xfrm>
        </p:spPr>
        <p:txBody>
          <a:bodyPr/>
          <a:lstStyle/>
          <a:p>
            <a:fld id="{894680D0-7A83-433A-9719-C4143F27F647}" type="slidenum">
              <a:rPr lang="de-DE" smtClean="0"/>
              <a:pPr/>
              <a:t>63</a:t>
            </a:fld>
            <a:endParaRPr lang="de-DE" dirty="0"/>
          </a:p>
        </p:txBody>
      </p:sp>
      <p:pic>
        <p:nvPicPr>
          <p:cNvPr id="8" name="Grafik 7" descr="Teleskop mit einfarbiger Füllung">
            <a:extLst>
              <a:ext uri="{FF2B5EF4-FFF2-40B4-BE49-F238E27FC236}">
                <a16:creationId xmlns:a16="http://schemas.microsoft.com/office/drawing/2014/main" id="{634B7CBF-E828-60CD-36AF-4C7B2E4491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4141" y="3978004"/>
            <a:ext cx="391102" cy="391102"/>
          </a:xfrm>
          <a:prstGeom prst="rect">
            <a:avLst/>
          </a:prstGeom>
        </p:spPr>
      </p:pic>
      <p:pic>
        <p:nvPicPr>
          <p:cNvPr id="10" name="Grafik 9" descr="Zahnräder mit einfarbiger Füllung">
            <a:extLst>
              <a:ext uri="{FF2B5EF4-FFF2-40B4-BE49-F238E27FC236}">
                <a16:creationId xmlns:a16="http://schemas.microsoft.com/office/drawing/2014/main" id="{B6F2392B-A223-8856-1E12-F94A028511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6945" y="4995966"/>
            <a:ext cx="391103" cy="391103"/>
          </a:xfrm>
          <a:prstGeom prst="rect">
            <a:avLst/>
          </a:prstGeom>
        </p:spPr>
      </p:pic>
      <p:pic>
        <p:nvPicPr>
          <p:cNvPr id="12" name="Grafik 11" descr="Abzeichen Tick1 mit einfarbiger Füllung">
            <a:extLst>
              <a:ext uri="{FF2B5EF4-FFF2-40B4-BE49-F238E27FC236}">
                <a16:creationId xmlns:a16="http://schemas.microsoft.com/office/drawing/2014/main" id="{56D97E6F-6939-5315-9735-DDDA879B37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79876" y="5038276"/>
            <a:ext cx="391103" cy="391103"/>
          </a:xfrm>
          <a:prstGeom prst="rect">
            <a:avLst/>
          </a:prstGeom>
        </p:spPr>
      </p:pic>
      <p:pic>
        <p:nvPicPr>
          <p:cNvPr id="14" name="Grafik 13" descr="Glühbirne und Zahnrad mit einfarbiger Füllung">
            <a:extLst>
              <a:ext uri="{FF2B5EF4-FFF2-40B4-BE49-F238E27FC236}">
                <a16:creationId xmlns:a16="http://schemas.microsoft.com/office/drawing/2014/main" id="{9B965E6A-260A-DFF4-DC9F-FA42EAE3FC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5344" y="3954536"/>
            <a:ext cx="310877" cy="310877"/>
          </a:xfrm>
          <a:prstGeom prst="rect">
            <a:avLst/>
          </a:prstGeom>
        </p:spPr>
      </p:pic>
      <p:sp>
        <p:nvSpPr>
          <p:cNvPr id="16" name="Rechteck 15">
            <a:extLst>
              <a:ext uri="{FF2B5EF4-FFF2-40B4-BE49-F238E27FC236}">
                <a16:creationId xmlns:a16="http://schemas.microsoft.com/office/drawing/2014/main" id="{4AF98F0A-2F93-3D4B-507D-5902F9EA881D}"/>
              </a:ext>
            </a:extLst>
          </p:cNvPr>
          <p:cNvSpPr/>
          <p:nvPr/>
        </p:nvSpPr>
        <p:spPr bwMode="auto">
          <a:xfrm>
            <a:off x="551384" y="2636912"/>
            <a:ext cx="11161240" cy="3502074"/>
          </a:xfrm>
          <a:prstGeom prst="rect">
            <a:avLst/>
          </a:prstGeom>
          <a:noFill/>
          <a:ln w="317500"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C867CB38-DA16-D288-3779-DEB12F717280}"/>
              </a:ext>
            </a:extLst>
          </p:cNvPr>
          <p:cNvSpPr txBox="1"/>
          <p:nvPr/>
        </p:nvSpPr>
        <p:spPr>
          <a:xfrm>
            <a:off x="586101" y="6016847"/>
            <a:ext cx="9178651" cy="276999"/>
          </a:xfrm>
          <a:prstGeom prst="rect">
            <a:avLst/>
          </a:prstGeom>
          <a:noFill/>
        </p:spPr>
        <p:txBody>
          <a:bodyPr wrap="square" rtlCol="0">
            <a:spAutoFit/>
          </a:bodyPr>
          <a:lstStyle/>
          <a:p>
            <a:pPr algn="l"/>
            <a:r>
              <a:rPr lang="de-DE" sz="1200" dirty="0"/>
              <a:t>Klimastrategie und Klimaziele als Rahmenwerk für das Klimamanagement</a:t>
            </a:r>
          </a:p>
        </p:txBody>
      </p:sp>
      <p:sp>
        <p:nvSpPr>
          <p:cNvPr id="19" name="Inhaltsplatzhalter 2">
            <a:extLst>
              <a:ext uri="{FF2B5EF4-FFF2-40B4-BE49-F238E27FC236}">
                <a16:creationId xmlns:a16="http://schemas.microsoft.com/office/drawing/2014/main" id="{CF32994E-81FC-2195-158B-359389EBD815}"/>
              </a:ext>
            </a:extLst>
          </p:cNvPr>
          <p:cNvSpPr txBox="1">
            <a:spLocks/>
          </p:cNvSpPr>
          <p:nvPr/>
        </p:nvSpPr>
        <p:spPr bwMode="auto">
          <a:xfrm>
            <a:off x="558953" y="1739903"/>
            <a:ext cx="10873208" cy="8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Im letzten Schritt „Act“ beschäftigen wir uns mit Fragen der internen und externen Kommunikation. </a:t>
            </a:r>
          </a:p>
        </p:txBody>
      </p:sp>
      <p:sp>
        <p:nvSpPr>
          <p:cNvPr id="7" name="Textfeld 32">
            <a:extLst>
              <a:ext uri="{FF2B5EF4-FFF2-40B4-BE49-F238E27FC236}">
                <a16:creationId xmlns:a16="http://schemas.microsoft.com/office/drawing/2014/main" id="{B1E7D756-5B9C-E99A-24DE-998A9AD6879A}"/>
              </a:ext>
            </a:extLst>
          </p:cNvPr>
          <p:cNvSpPr txBox="1"/>
          <p:nvPr/>
        </p:nvSpPr>
        <p:spPr>
          <a:xfrm>
            <a:off x="719489" y="2791105"/>
            <a:ext cx="3549889" cy="3323987"/>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lang="de-DE" sz="1400" b="1" dirty="0"/>
              <a:t>W</a:t>
            </a:r>
            <a:r>
              <a:rPr kumimoji="0" lang="de-DE" sz="1400" b="1" i="0" u="none" strike="noStrike" cap="none" normalizeH="0" baseline="0" dirty="0">
                <a:ln>
                  <a:noFill/>
                </a:ln>
                <a:solidFill>
                  <a:schemeClr val="tx1"/>
                </a:solidFill>
                <a:effectLst/>
                <a:latin typeface="Arial" charset="0"/>
                <a:ea typeface="ＭＳ Ｐゴシック" charset="-128"/>
              </a:rPr>
              <a:t>as ist konkret zu tun in diesem Schritt?</a:t>
            </a: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a:t>
            </a:r>
            <a:r>
              <a:rPr lang="de-DE" sz="1400" b="1" dirty="0">
                <a:solidFill>
                  <a:srgbClr val="000000"/>
                </a:solidFill>
                <a:latin typeface="Arial" panose="020B0604020202020204" pitchFamily="34" charset="0"/>
                <a:ea typeface="ＭＳ Ｐゴシック" panose="020B0600070205080204" pitchFamily="34" charset="-128"/>
              </a:rPr>
              <a:t>kommunizieren</a:t>
            </a:r>
            <a:r>
              <a:rPr lang="de-DE" sz="1400" dirty="0">
                <a:solidFill>
                  <a:srgbClr val="000000"/>
                </a:solidFill>
                <a:latin typeface="Arial" panose="020B0604020202020204" pitchFamily="34" charset="0"/>
                <a:ea typeface="ＭＳ Ｐゴシック" panose="020B0600070205080204" pitchFamily="34" charset="-128"/>
              </a:rPr>
              <a:t> das Thema Nachhaltigkeit </a:t>
            </a:r>
            <a:r>
              <a:rPr lang="de-DE" sz="1400" b="1" dirty="0">
                <a:solidFill>
                  <a:srgbClr val="000000"/>
                </a:solidFill>
                <a:latin typeface="Arial" panose="020B0604020202020204" pitchFamily="34" charset="0"/>
                <a:ea typeface="ＭＳ Ｐゴシック" panose="020B0600070205080204" pitchFamily="34" charset="-128"/>
              </a:rPr>
              <a:t>intern </a:t>
            </a:r>
            <a:r>
              <a:rPr lang="de-DE" sz="1400" dirty="0">
                <a:solidFill>
                  <a:srgbClr val="000000"/>
                </a:solidFill>
                <a:latin typeface="Arial" panose="020B0604020202020204" pitchFamily="34" charset="0"/>
                <a:ea typeface="ＭＳ Ｐゴシック" panose="020B0600070205080204" pitchFamily="34" charset="-128"/>
              </a:rPr>
              <a:t>und motivieren Ihre Mitarbeitenden.</a:t>
            </a: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verfolgen die </a:t>
            </a:r>
            <a:r>
              <a:rPr lang="de-DE" sz="1400" b="1" dirty="0">
                <a:solidFill>
                  <a:srgbClr val="000000"/>
                </a:solidFill>
                <a:latin typeface="Arial" panose="020B0604020202020204" pitchFamily="34" charset="0"/>
                <a:ea typeface="ＭＳ Ｐゴシック" panose="020B0600070205080204" pitchFamily="34" charset="-128"/>
              </a:rPr>
              <a:t>Außenkommunikation</a:t>
            </a:r>
            <a:r>
              <a:rPr lang="de-DE" sz="1400" dirty="0">
                <a:solidFill>
                  <a:srgbClr val="000000"/>
                </a:solidFill>
                <a:latin typeface="Arial" panose="020B0604020202020204" pitchFamily="34" charset="0"/>
                <a:ea typeface="ＭＳ Ｐゴシック" panose="020B0600070205080204" pitchFamily="34" charset="-128"/>
              </a:rPr>
              <a:t> und </a:t>
            </a:r>
            <a:r>
              <a:rPr lang="de-DE" sz="1400" b="1" dirty="0">
                <a:solidFill>
                  <a:srgbClr val="000000"/>
                </a:solidFill>
                <a:latin typeface="Arial" panose="020B0604020202020204" pitchFamily="34" charset="0"/>
                <a:ea typeface="ＭＳ Ｐゴシック" panose="020B0600070205080204" pitchFamily="34" charset="-128"/>
              </a:rPr>
              <a:t>vernetzen</a:t>
            </a:r>
            <a:r>
              <a:rPr lang="de-DE" sz="1400" dirty="0">
                <a:solidFill>
                  <a:srgbClr val="000000"/>
                </a:solidFill>
                <a:latin typeface="Arial" panose="020B0604020202020204" pitchFamily="34" charset="0"/>
                <a:ea typeface="ＭＳ Ｐゴシック" panose="020B0600070205080204" pitchFamily="34" charset="-128"/>
              </a:rPr>
              <a:t> sich.</a:t>
            </a:r>
          </a:p>
          <a:p>
            <a:pPr marL="285750" indent="-285750" algn="l">
              <a:buSzPct val="70000"/>
              <a:buFont typeface="Wingdings" panose="05000000000000000000" pitchFamily="2" charset="2"/>
              <a:buChar char="¨"/>
              <a:defRPr/>
            </a:pPr>
            <a:r>
              <a:rPr lang="de-DE" sz="1400" dirty="0">
                <a:solidFill>
                  <a:srgbClr val="000000"/>
                </a:solidFill>
                <a:latin typeface="Arial" panose="020B0604020202020204" pitchFamily="34" charset="0"/>
                <a:ea typeface="ＭＳ Ｐゴシック" panose="020B0600070205080204" pitchFamily="34" charset="-128"/>
              </a:rPr>
              <a:t>Sie wägen ab, ob Sie eine </a:t>
            </a:r>
            <a:r>
              <a:rPr lang="de-DE" sz="1400" b="1" dirty="0">
                <a:solidFill>
                  <a:srgbClr val="000000"/>
                </a:solidFill>
                <a:latin typeface="Arial" panose="020B0604020202020204" pitchFamily="34" charset="0"/>
                <a:ea typeface="ＭＳ Ｐゴシック" panose="020B0600070205080204" pitchFamily="34" charset="-128"/>
              </a:rPr>
              <a:t>Berichterstattung</a:t>
            </a:r>
            <a:r>
              <a:rPr lang="de-DE" sz="1400" dirty="0">
                <a:solidFill>
                  <a:srgbClr val="000000"/>
                </a:solidFill>
                <a:latin typeface="Arial" panose="020B0604020202020204" pitchFamily="34" charset="0"/>
                <a:ea typeface="ＭＳ Ｐゴシック" panose="020B0600070205080204" pitchFamily="34" charset="-128"/>
              </a:rPr>
              <a:t> und/oder ein </a:t>
            </a:r>
            <a:r>
              <a:rPr lang="de-DE" sz="1400" b="1" dirty="0">
                <a:solidFill>
                  <a:srgbClr val="000000"/>
                </a:solidFill>
                <a:latin typeface="Arial" panose="020B0604020202020204" pitchFamily="34" charset="0"/>
                <a:ea typeface="ＭＳ Ｐゴシック" panose="020B0600070205080204" pitchFamily="34" charset="-128"/>
              </a:rPr>
              <a:t>Rating bzw. Ranking </a:t>
            </a:r>
            <a:r>
              <a:rPr lang="de-DE" sz="1400" dirty="0">
                <a:solidFill>
                  <a:srgbClr val="000000"/>
                </a:solidFill>
                <a:latin typeface="Arial" panose="020B0604020202020204" pitchFamily="34" charset="0"/>
                <a:ea typeface="ＭＳ Ｐゴシック" panose="020B0600070205080204" pitchFamily="34" charset="-128"/>
              </a:rPr>
              <a:t>zur Steigerung der Sichtbarkeit verfolgen. </a:t>
            </a:r>
          </a:p>
          <a:p>
            <a:pPr algn="l">
              <a:buSzPct val="70000"/>
              <a:defRPr/>
            </a:pPr>
            <a:endParaRPr lang="de-DE" sz="1400" dirty="0">
              <a:solidFill>
                <a:srgbClr val="000000"/>
              </a:solidFill>
              <a:latin typeface="Arial" panose="020B0604020202020204" pitchFamily="34" charset="0"/>
              <a:ea typeface="ＭＳ Ｐゴシック" panose="020B0600070205080204" pitchFamily="34" charset="-128"/>
            </a:endParaRPr>
          </a:p>
          <a:p>
            <a:pPr marR="0" lvl="0" algn="l" defTabSz="914400" rtl="0" eaLnBrk="0" fontAlgn="base" latinLnBrk="0" hangingPunct="0">
              <a:lnSpc>
                <a:spcPct val="100000"/>
              </a:lnSpc>
              <a:spcBef>
                <a:spcPct val="0"/>
              </a:spcBef>
              <a:spcAft>
                <a:spcPct val="0"/>
              </a:spcAft>
              <a:buClrTx/>
              <a:buSzPct val="70000"/>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R="0" lvl="0" algn="l" defTabSz="914400" rtl="0" eaLnBrk="0" fontAlgn="base" latinLnBrk="0" hangingPunct="0">
              <a:lnSpc>
                <a:spcPct val="100000"/>
              </a:lnSpc>
              <a:spcBef>
                <a:spcPct val="0"/>
              </a:spcBef>
              <a:spcAft>
                <a:spcPct val="0"/>
              </a:spcAft>
              <a:buClrTx/>
              <a:buSzPct val="70000"/>
              <a:tabLst/>
              <a:defRPr/>
            </a:pP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9" name="Grafik 8" descr="Klemmbrett teilweise angekreuzt mit einfarbiger Füllung">
            <a:extLst>
              <a:ext uri="{FF2B5EF4-FFF2-40B4-BE49-F238E27FC236}">
                <a16:creationId xmlns:a16="http://schemas.microsoft.com/office/drawing/2014/main" id="{2FCB72AE-F831-FE85-0A3D-B60F4D0D0EC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793880">
            <a:off x="3990965" y="2775144"/>
            <a:ext cx="823600" cy="823600"/>
          </a:xfrm>
          <a:prstGeom prst="rect">
            <a:avLst/>
          </a:prstGeom>
        </p:spPr>
      </p:pic>
    </p:spTree>
    <p:extLst>
      <p:ext uri="{BB962C8B-B14F-4D97-AF65-F5344CB8AC3E}">
        <p14:creationId xmlns:p14="http://schemas.microsoft.com/office/powerpoint/2010/main" val="3148174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6C38681F-6B74-ED20-877C-CEF1D4B8C98C}"/>
              </a:ext>
            </a:extLst>
          </p:cNvPr>
          <p:cNvSpPr>
            <a:spLocks noGrp="1"/>
          </p:cNvSpPr>
          <p:nvPr>
            <p:ph type="title"/>
          </p:nvPr>
        </p:nvSpPr>
        <p:spPr/>
        <p:txBody>
          <a:bodyPr/>
          <a:lstStyle/>
          <a:p>
            <a:r>
              <a:rPr lang="de-DE" dirty="0"/>
              <a:t>„Tue Gutes und rede darüber“ – Kommunikation nach innen</a:t>
            </a:r>
          </a:p>
        </p:txBody>
      </p:sp>
      <p:sp>
        <p:nvSpPr>
          <p:cNvPr id="4" name="Fußzeilenplatzhalter 3">
            <a:extLst>
              <a:ext uri="{FF2B5EF4-FFF2-40B4-BE49-F238E27FC236}">
                <a16:creationId xmlns:a16="http://schemas.microsoft.com/office/drawing/2014/main" id="{DE051D24-3595-4472-00CF-471E51341B97}"/>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26" name="Rechteck 25">
            <a:extLst>
              <a:ext uri="{FF2B5EF4-FFF2-40B4-BE49-F238E27FC236}">
                <a16:creationId xmlns:a16="http://schemas.microsoft.com/office/drawing/2014/main" id="{77C3FEF3-7873-0F43-505E-9AE15CD0A2D9}"/>
              </a:ext>
            </a:extLst>
          </p:cNvPr>
          <p:cNvSpPr/>
          <p:nvPr/>
        </p:nvSpPr>
        <p:spPr bwMode="auto">
          <a:xfrm>
            <a:off x="551313" y="1558062"/>
            <a:ext cx="5298253" cy="280988"/>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Mitarbeitende mitnehmen und motivieren  </a:t>
            </a:r>
          </a:p>
        </p:txBody>
      </p:sp>
      <p:sp>
        <p:nvSpPr>
          <p:cNvPr id="6" name="Rechteck 5">
            <a:extLst>
              <a:ext uri="{FF2B5EF4-FFF2-40B4-BE49-F238E27FC236}">
                <a16:creationId xmlns:a16="http://schemas.microsoft.com/office/drawing/2014/main" id="{3AAAE584-3470-1D70-63AC-12D41E92FFFD}"/>
              </a:ext>
            </a:extLst>
          </p:cNvPr>
          <p:cNvSpPr/>
          <p:nvPr/>
        </p:nvSpPr>
        <p:spPr bwMode="auto">
          <a:xfrm>
            <a:off x="6406225" y="1564924"/>
            <a:ext cx="5545860" cy="353633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54"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Informieren Sie Ihre Mitarbeitenden über eine Rundmail oder organisieren Sie eine Nachhaltigkeitsschulung, z.B.</a:t>
            </a:r>
            <a:r>
              <a:rPr kumimoji="0" lang="de-DE" sz="1400" b="1" i="0" u="none" strike="noStrike" kern="1200" cap="none" spc="0" normalizeH="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so:</a:t>
            </a:r>
            <a:endParaRPr kumimoji="0" lang="de-DE" sz="1200" b="1" i="0" u="none" strike="noStrike" kern="0" cap="none" spc="0" normalizeH="0" baseline="0" noProof="0" dirty="0">
              <a:ln>
                <a:noFill/>
              </a:ln>
              <a:solidFill>
                <a:srgbClr val="000000"/>
              </a:solidFill>
              <a:effectLst/>
              <a:uLnTx/>
              <a:uFillTx/>
              <a:latin typeface="Arial"/>
              <a:ea typeface="ＭＳ Ｐゴシック"/>
              <a:cs typeface="+mn-cs"/>
            </a:endParaRPr>
          </a:p>
          <a:p>
            <a:pPr marL="193675" marR="0" lvl="0" indent="-193675" algn="l" defTabSz="914400" rtl="0" eaLnBrk="1" fontAlgn="base" latinLnBrk="0" hangingPunct="1">
              <a:lnSpc>
                <a:spcPts val="1600"/>
              </a:lnSpc>
              <a:spcBef>
                <a:spcPts val="800"/>
              </a:spcBef>
              <a:spcAft>
                <a:spcPct val="0"/>
              </a:spcAft>
              <a:buClr>
                <a:srgbClr val="000000"/>
              </a:buClr>
              <a:buSzTx/>
              <a:buFontTx/>
              <a:buChar char="•"/>
              <a:tabLst/>
              <a:defRPr/>
            </a:pPr>
            <a:r>
              <a:rPr kumimoji="0" lang="de-DE" sz="1200" b="1" i="0" u="none" strike="noStrike" kern="0" cap="none" spc="0" normalizeH="0" baseline="0" noProof="0" dirty="0">
                <a:ln>
                  <a:noFill/>
                </a:ln>
                <a:solidFill>
                  <a:srgbClr val="000000"/>
                </a:solidFill>
                <a:effectLst/>
                <a:uLnTx/>
                <a:uFillTx/>
                <a:latin typeface="Arial"/>
                <a:ea typeface="ＭＳ Ｐゴシック"/>
                <a:cs typeface="+mn-cs"/>
              </a:rPr>
              <a:t>Erwartungsabfrage und ggf. Vorstellungsrunde:</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Was verstehen die Mitarbeitende unter Klimaschutz und was erwarten sie von der Schulung?</a:t>
            </a:r>
          </a:p>
          <a:p>
            <a:pPr marL="193675" marR="0" lvl="0" indent="-193675" algn="l" defTabSz="914400" rtl="0" eaLnBrk="1" fontAlgn="base" latinLnBrk="0" hangingPunct="1">
              <a:lnSpc>
                <a:spcPts val="1600"/>
              </a:lnSpc>
              <a:spcBef>
                <a:spcPts val="800"/>
              </a:spcBef>
              <a:spcAft>
                <a:spcPct val="0"/>
              </a:spcAft>
              <a:buClr>
                <a:srgbClr val="000000"/>
              </a:buClr>
              <a:buSzTx/>
              <a:buFontTx/>
              <a:buChar char="•"/>
              <a:tabLst/>
              <a:defRPr/>
            </a:pPr>
            <a:r>
              <a:rPr kumimoji="0" lang="de-DE" sz="1200" b="1" i="0" u="none" strike="noStrike" kern="0" cap="none" spc="0" normalizeH="0" baseline="0" noProof="0" dirty="0">
                <a:ln>
                  <a:noFill/>
                </a:ln>
                <a:solidFill>
                  <a:srgbClr val="000000"/>
                </a:solidFill>
                <a:effectLst/>
                <a:uLnTx/>
                <a:uFillTx/>
                <a:latin typeface="Arial"/>
                <a:ea typeface="ＭＳ Ｐゴシック"/>
                <a:cs typeface="+mn-cs"/>
              </a:rPr>
              <a:t>Klimaquiz:</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Testen Sie spielerisch das Wissen der Mitarbeitenden zum Thema Klimaschutz. Sie können die Quizfragen in einer PowerPoint zeigen oder ein interaktives Tool nutzen. Sie finden </a:t>
            </a:r>
            <a:r>
              <a:rPr lang="de-DE" sz="1200" dirty="0">
                <a:latin typeface="Arial"/>
                <a:ea typeface="ＭＳ Ｐゴシック"/>
                <a:hlinkClick r:id="rId3" action="ppaction://hlinksldjump">
                  <a:extLst>
                    <a:ext uri="{A12FA001-AC4F-418D-AE19-62706E023703}">
                      <ahyp:hlinkClr xmlns:ahyp="http://schemas.microsoft.com/office/drawing/2018/hyperlinkcolor" val="tx"/>
                    </a:ext>
                  </a:extLst>
                </a:hlinkClick>
              </a:rPr>
              <a:t>hier</a:t>
            </a:r>
            <a:r>
              <a:rPr lang="de-DE" sz="1200" dirty="0">
                <a:solidFill>
                  <a:srgbClr val="000000"/>
                </a:solidFill>
                <a:latin typeface="Arial"/>
                <a:ea typeface="ＭＳ Ｐゴシック"/>
              </a:rPr>
              <a:t> weiterführende Informationen.</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193675" marR="0" lvl="0" indent="-193675" algn="l" defTabSz="914400" rtl="0" eaLnBrk="1" fontAlgn="base" latinLnBrk="0" hangingPunct="1">
              <a:lnSpc>
                <a:spcPts val="1600"/>
              </a:lnSpc>
              <a:spcBef>
                <a:spcPts val="800"/>
              </a:spcBef>
              <a:spcAft>
                <a:spcPct val="0"/>
              </a:spcAft>
              <a:buClr>
                <a:srgbClr val="000000"/>
              </a:buClr>
              <a:buSzTx/>
              <a:buFontTx/>
              <a:buChar char="•"/>
              <a:tabLst/>
              <a:defRPr/>
            </a:pPr>
            <a:r>
              <a:rPr kumimoji="0" lang="de-DE" sz="1200" b="1" i="0" u="none" strike="noStrike" kern="0" cap="none" spc="0" normalizeH="0" baseline="0" noProof="0" dirty="0">
                <a:ln>
                  <a:noFill/>
                </a:ln>
                <a:solidFill>
                  <a:srgbClr val="000000"/>
                </a:solidFill>
                <a:effectLst/>
                <a:uLnTx/>
                <a:uFillTx/>
                <a:latin typeface="Arial"/>
                <a:ea typeface="ＭＳ Ｐゴシック"/>
                <a:cs typeface="+mn-cs"/>
              </a:rPr>
              <a:t>Klimaschutz in unserem Betrieb: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Erklären Sie Ihre Klimaziele und erläutern Sie welche Maßnahmen geplant sind.</a:t>
            </a:r>
          </a:p>
          <a:p>
            <a:pPr marL="193675" marR="0" lvl="0" indent="-193675" algn="l" defTabSz="914400" rtl="0" eaLnBrk="1" fontAlgn="base" latinLnBrk="0" hangingPunct="1">
              <a:lnSpc>
                <a:spcPts val="1600"/>
              </a:lnSpc>
              <a:spcBef>
                <a:spcPts val="800"/>
              </a:spcBef>
              <a:spcAft>
                <a:spcPct val="0"/>
              </a:spcAft>
              <a:buClr>
                <a:srgbClr val="000000"/>
              </a:buClr>
              <a:buSzTx/>
              <a:buFontTx/>
              <a:buChar char="•"/>
              <a:tabLst/>
              <a:defRPr/>
            </a:pPr>
            <a:r>
              <a:rPr kumimoji="0" lang="de-DE" sz="1200" b="1" i="0" u="none" strike="noStrike" kern="0" cap="none" spc="0" normalizeH="0" baseline="0" noProof="0" dirty="0">
                <a:ln>
                  <a:noFill/>
                </a:ln>
                <a:solidFill>
                  <a:srgbClr val="000000"/>
                </a:solidFill>
                <a:effectLst/>
                <a:uLnTx/>
                <a:uFillTx/>
                <a:latin typeface="Arial"/>
                <a:ea typeface="ＭＳ Ｐゴシック"/>
                <a:cs typeface="+mn-cs"/>
              </a:rPr>
              <a:t>Und jetzt Sie: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Nutzen Sie die Möglichkeit, Ihre Mitarbeitende für klimafreundliches Verhalten zu sensibilisieren.</a:t>
            </a:r>
          </a:p>
          <a:p>
            <a:pPr marL="193675" marR="0" lvl="0" indent="-193675" algn="l" defTabSz="914400" rtl="0" eaLnBrk="1" fontAlgn="base" latinLnBrk="0" hangingPunct="1">
              <a:lnSpc>
                <a:spcPts val="1600"/>
              </a:lnSpc>
              <a:spcBef>
                <a:spcPts val="800"/>
              </a:spcBef>
              <a:spcAft>
                <a:spcPct val="0"/>
              </a:spcAft>
              <a:buClr>
                <a:srgbClr val="000000"/>
              </a:buClr>
              <a:buSzTx/>
              <a:buFontTx/>
              <a:buChar char="•"/>
              <a:tabLst/>
              <a:defRPr/>
            </a:pPr>
            <a:r>
              <a:rPr kumimoji="0" lang="de-DE" sz="1200" b="1" i="0" u="none" strike="noStrike" kern="0" cap="none" spc="0" normalizeH="0" baseline="0" noProof="0" dirty="0">
                <a:ln>
                  <a:noFill/>
                </a:ln>
                <a:solidFill>
                  <a:srgbClr val="000000"/>
                </a:solidFill>
                <a:effectLst/>
                <a:uLnTx/>
                <a:uFillTx/>
                <a:latin typeface="Arial"/>
                <a:ea typeface="ＭＳ Ｐゴシック"/>
                <a:cs typeface="+mn-cs"/>
              </a:rPr>
              <a:t>Ideenwerkstatt:</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Vielleicht haben die Mitarbeitenden auch noch Ideen für weiterführende Maßnahmen? Sammeln Sie gemeinsam Impulse.</a:t>
            </a:r>
          </a:p>
          <a:p>
            <a:pPr marL="0" marR="0" lvl="0" indent="0" algn="l" defTabSz="914400" rtl="0" eaLnBrk="0" fontAlgn="base" latinLnBrk="0" hangingPunct="0">
              <a:lnSpc>
                <a:spcPct val="100000"/>
              </a:lnSpc>
              <a:spcBef>
                <a:spcPct val="0"/>
              </a:spcBef>
              <a:spcAft>
                <a:spcPct val="0"/>
              </a:spcAft>
              <a:buClr>
                <a:srgbClr val="2D2D8A"/>
              </a:buClr>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9" name="Grafik 18">
            <a:extLst>
              <a:ext uri="{FF2B5EF4-FFF2-40B4-BE49-F238E27FC236}">
                <a16:creationId xmlns:a16="http://schemas.microsoft.com/office/drawing/2014/main" id="{E2AF215A-D775-5584-6512-27B0087A06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194" r="83438"/>
          <a:stretch/>
        </p:blipFill>
        <p:spPr>
          <a:xfrm>
            <a:off x="6383291" y="5288152"/>
            <a:ext cx="1021429" cy="1020470"/>
          </a:xfrm>
          <a:prstGeom prst="rect">
            <a:avLst/>
          </a:prstGeom>
        </p:spPr>
      </p:pic>
      <p:sp>
        <p:nvSpPr>
          <p:cNvPr id="2" name="Sprechblase: rechteckig mit abgerundeten Ecken 1">
            <a:extLst>
              <a:ext uri="{FF2B5EF4-FFF2-40B4-BE49-F238E27FC236}">
                <a16:creationId xmlns:a16="http://schemas.microsoft.com/office/drawing/2014/main" id="{C4CC3FBD-F073-3F18-1630-AD268C8BF814}"/>
              </a:ext>
            </a:extLst>
          </p:cNvPr>
          <p:cNvSpPr/>
          <p:nvPr/>
        </p:nvSpPr>
        <p:spPr>
          <a:xfrm>
            <a:off x="7558111" y="5287511"/>
            <a:ext cx="4378944" cy="1021112"/>
          </a:xfrm>
          <a:prstGeom prst="wedgeRoundRectCallout">
            <a:avLst>
              <a:gd name="adj1" fmla="val -54494"/>
              <a:gd name="adj2" fmla="val -1953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244600">
              <a:lnSpc>
                <a:spcPct val="90000"/>
              </a:lnSpc>
              <a:spcAft>
                <a:spcPct val="35000"/>
              </a:spcAft>
            </a:pPr>
            <a:r>
              <a:rPr lang="de-DE" sz="1200" dirty="0">
                <a:solidFill>
                  <a:schemeClr val="tx1"/>
                </a:solidFill>
              </a:rPr>
              <a:t>Um Mitarbeitende zu sensibilisieren, bietet es sich an, bekannte Nachhaltigkeitskonzepte aufzugreifen und im Unternehmen anzuwenden, wie z.B. die Nachhaltigkeitsziele der UN (engl.: Sustainable Development Goals (SDGs)). Den SDG-Wegweiser des IZU finden Sie </a:t>
            </a:r>
            <a:r>
              <a:rPr lang="de-DE" sz="1200" dirty="0">
                <a:solidFill>
                  <a:schemeClr val="tx1"/>
                </a:solidFill>
                <a:hlinkClick r:id="rId3" action="ppaction://hlinksldjump">
                  <a:extLst>
                    <a:ext uri="{A12FA001-AC4F-418D-AE19-62706E023703}">
                      <ahyp:hlinkClr xmlns:ahyp="http://schemas.microsoft.com/office/drawing/2018/hyperlinkcolor" val="tx"/>
                    </a:ext>
                  </a:extLst>
                </a:hlinkClick>
              </a:rPr>
              <a:t>hier</a:t>
            </a:r>
            <a:r>
              <a:rPr lang="de-DE" sz="1200" dirty="0">
                <a:solidFill>
                  <a:schemeClr val="tx1"/>
                </a:solidFill>
              </a:rPr>
              <a:t>.</a:t>
            </a:r>
          </a:p>
        </p:txBody>
      </p:sp>
      <p:sp>
        <p:nvSpPr>
          <p:cNvPr id="3" name="Textfeld 2">
            <a:extLst>
              <a:ext uri="{FF2B5EF4-FFF2-40B4-BE49-F238E27FC236}">
                <a16:creationId xmlns:a16="http://schemas.microsoft.com/office/drawing/2014/main" id="{67B3C8FF-AF6A-E02D-6C50-D1E98012C966}"/>
              </a:ext>
            </a:extLst>
          </p:cNvPr>
          <p:cNvSpPr txBox="1"/>
          <p:nvPr/>
        </p:nvSpPr>
        <p:spPr>
          <a:xfrm>
            <a:off x="550863" y="1844824"/>
            <a:ext cx="5290900" cy="674031"/>
          </a:xfrm>
          <a:prstGeom prst="rect">
            <a:avLst/>
          </a:prstGeom>
          <a:noFill/>
        </p:spPr>
        <p:txBody>
          <a:bodyPr wrap="square">
            <a:spAutoFit/>
          </a:bodyPr>
          <a:lstStyle/>
          <a:p>
            <a:pPr algn="just" defTabSz="1244600">
              <a:lnSpc>
                <a:spcPct val="90000"/>
              </a:lnSpc>
              <a:spcAft>
                <a:spcPct val="35000"/>
              </a:spcAft>
            </a:pPr>
            <a:r>
              <a:rPr lang="de-DE" sz="1400" dirty="0"/>
              <a:t>Der Erfolg hängt maßgeblich von der Mitarbeitermotivation ab, binden Sie daher die Belegschaft aktiv ein. Kommunikation nach innen hat </a:t>
            </a:r>
            <a:r>
              <a:rPr lang="de-DE" sz="1400" kern="1200" dirty="0"/>
              <a:t>verschiedene Vorteile:</a:t>
            </a:r>
          </a:p>
        </p:txBody>
      </p:sp>
      <p:sp>
        <p:nvSpPr>
          <p:cNvPr id="13" name="Textfeld 12">
            <a:extLst>
              <a:ext uri="{FF2B5EF4-FFF2-40B4-BE49-F238E27FC236}">
                <a16:creationId xmlns:a16="http://schemas.microsoft.com/office/drawing/2014/main" id="{93B7E694-FBB4-3F0B-8F0D-75A8A67C0A98}"/>
              </a:ext>
            </a:extLst>
          </p:cNvPr>
          <p:cNvSpPr txBox="1"/>
          <p:nvPr/>
        </p:nvSpPr>
        <p:spPr>
          <a:xfrm>
            <a:off x="1067806" y="3434863"/>
            <a:ext cx="4781760" cy="1525033"/>
          </a:xfrm>
          <a:prstGeom prst="rect">
            <a:avLst/>
          </a:prstGeom>
          <a:noFill/>
        </p:spPr>
        <p:txBody>
          <a:bodyPr wrap="square">
            <a:spAutoFit/>
          </a:bodyPr>
          <a:lstStyle/>
          <a:p>
            <a:pPr marL="0" lvl="0" indent="0" algn="l" defTabSz="1244600">
              <a:lnSpc>
                <a:spcPct val="90000"/>
              </a:lnSpc>
              <a:spcBef>
                <a:spcPct val="0"/>
              </a:spcBef>
              <a:spcAft>
                <a:spcPct val="35000"/>
              </a:spcAft>
              <a:buNone/>
            </a:pPr>
            <a:r>
              <a:rPr lang="de-DE" sz="1400" b="1" kern="1200" dirty="0"/>
              <a:t>Neue Impulse sammeln</a:t>
            </a:r>
          </a:p>
          <a:p>
            <a:pPr algn="l" defTabSz="1244600">
              <a:lnSpc>
                <a:spcPct val="90000"/>
              </a:lnSpc>
              <a:spcAft>
                <a:spcPct val="35000"/>
              </a:spcAft>
            </a:pPr>
            <a:r>
              <a:rPr lang="de-DE" sz="1400" kern="1200" dirty="0"/>
              <a:t>Ihre Mitarbeitenden kennen die Betriebsabläufe am besten. Vielleicht haben Sie ja Ideen, wo man noch Emissionen einsparen könnte? </a:t>
            </a:r>
            <a:r>
              <a:rPr lang="de-DE" sz="1400" dirty="0">
                <a:solidFill>
                  <a:schemeClr val="tx1"/>
                </a:solidFill>
              </a:rPr>
              <a:t>Die Einbindung und die Rückmeldung Ihrer Mitarbeitenden ermöglicht es Ihnen Ihr Vorgehen kontinuierlich zu prüfen, zu verbessern und um neue Impulse zu sammeln. Mehr Ideen finden Sie </a:t>
            </a:r>
            <a:r>
              <a:rPr lang="de-DE" sz="1400" dirty="0">
                <a:hlinkClick r:id="rId3" action="ppaction://hlinksldjump">
                  <a:extLst>
                    <a:ext uri="{A12FA001-AC4F-418D-AE19-62706E023703}">
                      <ahyp:hlinkClr xmlns:ahyp="http://schemas.microsoft.com/office/drawing/2018/hyperlinkcolor" val="tx"/>
                    </a:ext>
                  </a:extLst>
                </a:hlinkClick>
              </a:rPr>
              <a:t>hier</a:t>
            </a:r>
            <a:r>
              <a:rPr lang="de-DE" sz="1400" dirty="0"/>
              <a:t>.</a:t>
            </a:r>
          </a:p>
        </p:txBody>
      </p:sp>
      <p:sp>
        <p:nvSpPr>
          <p:cNvPr id="14" name="Textfeld 13">
            <a:extLst>
              <a:ext uri="{FF2B5EF4-FFF2-40B4-BE49-F238E27FC236}">
                <a16:creationId xmlns:a16="http://schemas.microsoft.com/office/drawing/2014/main" id="{F10B60B0-6CB3-070F-2B3E-023906B819B3}"/>
              </a:ext>
            </a:extLst>
          </p:cNvPr>
          <p:cNvSpPr txBox="1"/>
          <p:nvPr/>
        </p:nvSpPr>
        <p:spPr>
          <a:xfrm>
            <a:off x="1067806" y="2498759"/>
            <a:ext cx="4835537" cy="943335"/>
          </a:xfrm>
          <a:prstGeom prst="rect">
            <a:avLst/>
          </a:prstGeom>
          <a:noFill/>
        </p:spPr>
        <p:txBody>
          <a:bodyPr wrap="square">
            <a:spAutoFit/>
          </a:bodyPr>
          <a:lstStyle/>
          <a:p>
            <a:pPr marL="0" lvl="0" indent="0" algn="l" defTabSz="1244600">
              <a:lnSpc>
                <a:spcPct val="90000"/>
              </a:lnSpc>
              <a:spcBef>
                <a:spcPct val="0"/>
              </a:spcBef>
              <a:spcAft>
                <a:spcPct val="35000"/>
              </a:spcAft>
              <a:buNone/>
            </a:pPr>
            <a:r>
              <a:rPr lang="de-DE" sz="1400" b="1" kern="1200" dirty="0"/>
              <a:t>Maßnahmen effizient umsetzen</a:t>
            </a:r>
          </a:p>
          <a:p>
            <a:pPr marL="0" lvl="0" indent="0" algn="l" defTabSz="1244600">
              <a:lnSpc>
                <a:spcPct val="90000"/>
              </a:lnSpc>
              <a:spcBef>
                <a:spcPct val="0"/>
              </a:spcBef>
              <a:spcAft>
                <a:spcPct val="35000"/>
              </a:spcAft>
              <a:buNone/>
            </a:pPr>
            <a:r>
              <a:rPr lang="de-DE" sz="1400" kern="1200" dirty="0"/>
              <a:t>Viele Maßnahmen fordern eine Verhaltensänderung, z. B. das Licht ausschalten beim Verlassen des Raums. Dazu müssen Sie Ihre Mitarbeitenden mitnehmen.</a:t>
            </a:r>
          </a:p>
        </p:txBody>
      </p:sp>
      <p:pic>
        <p:nvPicPr>
          <p:cNvPr id="15" name="Grafik 14" descr="Lampe Silhouette">
            <a:extLst>
              <a:ext uri="{FF2B5EF4-FFF2-40B4-BE49-F238E27FC236}">
                <a16:creationId xmlns:a16="http://schemas.microsoft.com/office/drawing/2014/main" id="{70E96506-5143-58D9-58E2-0D802B3F5F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922" y="2777354"/>
            <a:ext cx="595161" cy="595161"/>
          </a:xfrm>
          <a:prstGeom prst="rect">
            <a:avLst/>
          </a:prstGeom>
        </p:spPr>
      </p:pic>
      <p:pic>
        <p:nvPicPr>
          <p:cNvPr id="16" name="Grafik 15" descr="Gute Idee Silhouette">
            <a:extLst>
              <a:ext uri="{FF2B5EF4-FFF2-40B4-BE49-F238E27FC236}">
                <a16:creationId xmlns:a16="http://schemas.microsoft.com/office/drawing/2014/main" id="{45CAC801-B2A7-CBC3-2BB1-03462CE0AD6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3344" y="3758952"/>
            <a:ext cx="564462" cy="564462"/>
          </a:xfrm>
          <a:prstGeom prst="rect">
            <a:avLst/>
          </a:prstGeom>
        </p:spPr>
      </p:pic>
      <p:sp>
        <p:nvSpPr>
          <p:cNvPr id="17" name="Textfeld 16">
            <a:extLst>
              <a:ext uri="{FF2B5EF4-FFF2-40B4-BE49-F238E27FC236}">
                <a16:creationId xmlns:a16="http://schemas.microsoft.com/office/drawing/2014/main" id="{B0940BE7-BCE6-121E-0F84-B1A68389658B}"/>
              </a:ext>
            </a:extLst>
          </p:cNvPr>
          <p:cNvSpPr txBox="1"/>
          <p:nvPr/>
        </p:nvSpPr>
        <p:spPr>
          <a:xfrm>
            <a:off x="1060003" y="5019039"/>
            <a:ext cx="4781760" cy="1525033"/>
          </a:xfrm>
          <a:prstGeom prst="rect">
            <a:avLst/>
          </a:prstGeom>
          <a:noFill/>
        </p:spPr>
        <p:txBody>
          <a:bodyPr wrap="square">
            <a:spAutoFit/>
          </a:bodyPr>
          <a:lstStyle/>
          <a:p>
            <a:pPr marL="0" lvl="0" indent="0" algn="l" defTabSz="1244600">
              <a:lnSpc>
                <a:spcPct val="90000"/>
              </a:lnSpc>
              <a:spcBef>
                <a:spcPct val="0"/>
              </a:spcBef>
              <a:spcAft>
                <a:spcPct val="35000"/>
              </a:spcAft>
              <a:buNone/>
            </a:pPr>
            <a:r>
              <a:rPr lang="de-DE" sz="1400" b="1" kern="1200" dirty="0"/>
              <a:t>Motivation der Mitarbeitenden steigern</a:t>
            </a:r>
          </a:p>
          <a:p>
            <a:pPr algn="l" defTabSz="1244600">
              <a:lnSpc>
                <a:spcPct val="90000"/>
              </a:lnSpc>
              <a:spcAft>
                <a:spcPct val="35000"/>
              </a:spcAft>
            </a:pPr>
            <a:r>
              <a:rPr lang="de-DE" sz="1400" dirty="0"/>
              <a:t>Viele Mitarbeitende beschäftigen sich bereits privat mit Nachhaltigkeit und erwarten das auch von ihrem Arbeitgeber. Motivieren Sie Ihre Belegschaft indem Sie das Thema gemeinsam angehen und Erfolge teilen. Das kann auch die Bindung zum Betrieb stärken.</a:t>
            </a:r>
            <a:r>
              <a:rPr lang="de-DE" sz="1400" dirty="0">
                <a:solidFill>
                  <a:schemeClr val="tx1"/>
                </a:solidFill>
              </a:rPr>
              <a:t> Mehr Ideen zur Mitarbeitermotivation finden Sie </a:t>
            </a:r>
            <a:r>
              <a:rPr lang="de-DE" sz="1400" dirty="0">
                <a:hlinkClick r:id="rId3" action="ppaction://hlinksldjump">
                  <a:extLst>
                    <a:ext uri="{A12FA001-AC4F-418D-AE19-62706E023703}">
                      <ahyp:hlinkClr xmlns:ahyp="http://schemas.microsoft.com/office/drawing/2018/hyperlinkcolor" val="tx"/>
                    </a:ext>
                  </a:extLst>
                </a:hlinkClick>
              </a:rPr>
              <a:t>hier.</a:t>
            </a:r>
            <a:endParaRPr lang="de-DE" sz="1400" dirty="0"/>
          </a:p>
        </p:txBody>
      </p:sp>
      <p:pic>
        <p:nvPicPr>
          <p:cNvPr id="20" name="Grafik 19" descr="Prost Silhouette">
            <a:extLst>
              <a:ext uri="{FF2B5EF4-FFF2-40B4-BE49-F238E27FC236}">
                <a16:creationId xmlns:a16="http://schemas.microsoft.com/office/drawing/2014/main" id="{40092EC8-30BA-A519-62C8-186FA6F121B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2645" y="5425390"/>
            <a:ext cx="499717" cy="499717"/>
          </a:xfrm>
          <a:prstGeom prst="rect">
            <a:avLst/>
          </a:prstGeom>
        </p:spPr>
      </p:pic>
      <p:sp>
        <p:nvSpPr>
          <p:cNvPr id="8" name="Foliennummernplatzhalter 4">
            <a:extLst>
              <a:ext uri="{FF2B5EF4-FFF2-40B4-BE49-F238E27FC236}">
                <a16:creationId xmlns:a16="http://schemas.microsoft.com/office/drawing/2014/main" id="{F0D4E3AD-56FD-55CC-D937-10B12FD93D0A}"/>
              </a:ext>
            </a:extLst>
          </p:cNvPr>
          <p:cNvSpPr>
            <a:spLocks noGrp="1"/>
          </p:cNvSpPr>
          <p:nvPr>
            <p:ph type="sldNum" sz="quarter" idx="4"/>
          </p:nvPr>
        </p:nvSpPr>
        <p:spPr>
          <a:xfrm>
            <a:off x="551384" y="6453336"/>
            <a:ext cx="638043" cy="280988"/>
          </a:xfrm>
        </p:spPr>
        <p:txBody>
          <a:bodyPr/>
          <a:lstStyle/>
          <a:p>
            <a:fld id="{894680D0-7A83-433A-9719-C4143F27F647}" type="slidenum">
              <a:rPr lang="de-DE" smtClean="0"/>
              <a:pPr/>
              <a:t>64</a:t>
            </a:fld>
            <a:endParaRPr lang="de-DE" dirty="0"/>
          </a:p>
        </p:txBody>
      </p:sp>
      <p:sp>
        <p:nvSpPr>
          <p:cNvPr id="21" name="Textfeld 8">
            <a:extLst>
              <a:ext uri="{FF2B5EF4-FFF2-40B4-BE49-F238E27FC236}">
                <a16:creationId xmlns:a16="http://schemas.microsoft.com/office/drawing/2014/main" id="{F4E80751-29A8-5E3A-F3B7-05A5AA2F7EFD}"/>
              </a:ext>
            </a:extLst>
          </p:cNvPr>
          <p:cNvSpPr txBox="1"/>
          <p:nvPr/>
        </p:nvSpPr>
        <p:spPr>
          <a:xfrm>
            <a:off x="6307288" y="6290746"/>
            <a:ext cx="1124965" cy="230832"/>
          </a:xfrm>
          <a:prstGeom prst="rect">
            <a:avLst/>
          </a:prstGeom>
          <a:noFill/>
        </p:spPr>
        <p:txBody>
          <a:bodyPr wrap="square" rtlCol="0">
            <a:spAutoFit/>
          </a:bodyPr>
          <a:lstStyle/>
          <a:p>
            <a:pPr algn="l"/>
            <a:r>
              <a:rPr lang="de-DE" sz="900" i="1" dirty="0">
                <a:latin typeface="+mj-lt"/>
              </a:rPr>
              <a:t>Quelle:</a:t>
            </a:r>
            <a:r>
              <a:rPr lang="de-DE" sz="900" i="1" dirty="0"/>
              <a:t>17ziele.de</a:t>
            </a:r>
            <a:endParaRPr lang="de-DE" sz="900" i="1" dirty="0">
              <a:latin typeface="+mj-lt"/>
            </a:endParaRPr>
          </a:p>
        </p:txBody>
      </p:sp>
    </p:spTree>
    <p:extLst>
      <p:ext uri="{BB962C8B-B14F-4D97-AF65-F5344CB8AC3E}">
        <p14:creationId xmlns:p14="http://schemas.microsoft.com/office/powerpoint/2010/main" val="1201428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3763C-E95D-42BD-8B8A-10A601EE7C6A}"/>
              </a:ext>
            </a:extLst>
          </p:cNvPr>
          <p:cNvSpPr>
            <a:spLocks noGrp="1"/>
          </p:cNvSpPr>
          <p:nvPr>
            <p:ph type="title"/>
          </p:nvPr>
        </p:nvSpPr>
        <p:spPr/>
        <p:txBody>
          <a:bodyPr/>
          <a:lstStyle/>
          <a:p>
            <a:r>
              <a:rPr lang="de-DE" dirty="0"/>
              <a:t>„Tue Gutes und rede darüber“ – Außenkommunikation</a:t>
            </a:r>
          </a:p>
        </p:txBody>
      </p:sp>
      <p:sp>
        <p:nvSpPr>
          <p:cNvPr id="4" name="Fußzeilenplatzhalter 3">
            <a:extLst>
              <a:ext uri="{FF2B5EF4-FFF2-40B4-BE49-F238E27FC236}">
                <a16:creationId xmlns:a16="http://schemas.microsoft.com/office/drawing/2014/main" id="{4EE61261-2ED9-A846-E89C-CEAFF88B92AC}"/>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6556B18F-B880-0F04-F024-E35D49AD4F0D}"/>
              </a:ext>
            </a:extLst>
          </p:cNvPr>
          <p:cNvSpPr>
            <a:spLocks noGrp="1"/>
          </p:cNvSpPr>
          <p:nvPr>
            <p:ph type="sldNum" sz="quarter" idx="4"/>
          </p:nvPr>
        </p:nvSpPr>
        <p:spPr/>
        <p:txBody>
          <a:bodyPr/>
          <a:lstStyle/>
          <a:p>
            <a:fld id="{894680D0-7A83-433A-9719-C4143F27F647}" type="slidenum">
              <a:rPr lang="de-DE" smtClean="0"/>
              <a:pPr/>
              <a:t>65</a:t>
            </a:fld>
            <a:endParaRPr lang="de-DE" dirty="0"/>
          </a:p>
        </p:txBody>
      </p:sp>
      <p:pic>
        <p:nvPicPr>
          <p:cNvPr id="6" name="Grafik 5" descr="Menüband Silhouette">
            <a:extLst>
              <a:ext uri="{FF2B5EF4-FFF2-40B4-BE49-F238E27FC236}">
                <a16:creationId xmlns:a16="http://schemas.microsoft.com/office/drawing/2014/main" id="{C9C679D2-F155-143E-8B6D-787A8B20F2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107" y="3806819"/>
            <a:ext cx="631815" cy="631815"/>
          </a:xfrm>
          <a:prstGeom prst="rect">
            <a:avLst/>
          </a:prstGeom>
        </p:spPr>
      </p:pic>
      <p:sp>
        <p:nvSpPr>
          <p:cNvPr id="12" name="Textfeld 11">
            <a:extLst>
              <a:ext uri="{FF2B5EF4-FFF2-40B4-BE49-F238E27FC236}">
                <a16:creationId xmlns:a16="http://schemas.microsoft.com/office/drawing/2014/main" id="{33596386-AC42-A003-015A-9495407C3AE7}"/>
              </a:ext>
            </a:extLst>
          </p:cNvPr>
          <p:cNvSpPr txBox="1"/>
          <p:nvPr/>
        </p:nvSpPr>
        <p:spPr>
          <a:xfrm>
            <a:off x="1271464" y="3750981"/>
            <a:ext cx="4679916" cy="943335"/>
          </a:xfrm>
          <a:prstGeom prst="rect">
            <a:avLst/>
          </a:prstGeom>
          <a:noFill/>
        </p:spPr>
        <p:txBody>
          <a:bodyPr wrap="square">
            <a:spAutoFit/>
          </a:bodyPr>
          <a:lstStyle/>
          <a:p>
            <a:pPr marL="0" lvl="0" indent="0" algn="l" defTabSz="1244600">
              <a:lnSpc>
                <a:spcPct val="90000"/>
              </a:lnSpc>
              <a:spcBef>
                <a:spcPct val="0"/>
              </a:spcBef>
              <a:spcAft>
                <a:spcPct val="35000"/>
              </a:spcAft>
              <a:buNone/>
            </a:pPr>
            <a:r>
              <a:rPr lang="de-DE" sz="1400" b="1" kern="1200" dirty="0"/>
              <a:t>Wettbewerbsvorteile</a:t>
            </a:r>
          </a:p>
          <a:p>
            <a:pPr marL="0" lvl="0" indent="0" algn="l" defTabSz="1244600">
              <a:lnSpc>
                <a:spcPct val="90000"/>
              </a:lnSpc>
              <a:spcBef>
                <a:spcPct val="0"/>
              </a:spcBef>
              <a:spcAft>
                <a:spcPct val="35000"/>
              </a:spcAft>
              <a:buNone/>
            </a:pPr>
            <a:r>
              <a:rPr lang="de-DE" sz="1400" kern="1200" dirty="0"/>
              <a:t>Durch Kommunikation nach außen können Sie Ihre Nachhaltigkeitsbemühungen sichtbar machen und sich so vom Wettbewerb absetzen.</a:t>
            </a:r>
          </a:p>
        </p:txBody>
      </p:sp>
      <p:pic>
        <p:nvPicPr>
          <p:cNvPr id="14" name="Grafik 13" descr="Zielgruppe Silhouette">
            <a:extLst>
              <a:ext uri="{FF2B5EF4-FFF2-40B4-BE49-F238E27FC236}">
                <a16:creationId xmlns:a16="http://schemas.microsoft.com/office/drawing/2014/main" id="{D01AFC3B-7F83-21FD-0691-86FA13A94F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379" y="4814931"/>
            <a:ext cx="631815" cy="631815"/>
          </a:xfrm>
          <a:prstGeom prst="rect">
            <a:avLst/>
          </a:prstGeom>
        </p:spPr>
      </p:pic>
      <p:sp>
        <p:nvSpPr>
          <p:cNvPr id="17" name="Textfeld 16">
            <a:extLst>
              <a:ext uri="{FF2B5EF4-FFF2-40B4-BE49-F238E27FC236}">
                <a16:creationId xmlns:a16="http://schemas.microsoft.com/office/drawing/2014/main" id="{7E6CC92A-CBE9-0B28-B649-50C124E477C2}"/>
              </a:ext>
            </a:extLst>
          </p:cNvPr>
          <p:cNvSpPr txBox="1"/>
          <p:nvPr/>
        </p:nvSpPr>
        <p:spPr>
          <a:xfrm>
            <a:off x="1271464" y="4814931"/>
            <a:ext cx="4679916" cy="749436"/>
          </a:xfrm>
          <a:prstGeom prst="rect">
            <a:avLst/>
          </a:prstGeom>
          <a:noFill/>
        </p:spPr>
        <p:txBody>
          <a:bodyPr wrap="square">
            <a:spAutoFit/>
          </a:bodyPr>
          <a:lstStyle/>
          <a:p>
            <a:pPr marL="0" lvl="0" indent="0" algn="l" defTabSz="1244600">
              <a:lnSpc>
                <a:spcPct val="90000"/>
              </a:lnSpc>
              <a:spcBef>
                <a:spcPct val="0"/>
              </a:spcBef>
              <a:spcAft>
                <a:spcPct val="35000"/>
              </a:spcAft>
              <a:buNone/>
            </a:pPr>
            <a:r>
              <a:rPr lang="de-DE" sz="1400" b="1" kern="1200" dirty="0"/>
              <a:t>Mitarbeitende gewinnen</a:t>
            </a:r>
          </a:p>
          <a:p>
            <a:pPr marL="0" lvl="0" indent="0" algn="l" defTabSz="1244600">
              <a:lnSpc>
                <a:spcPct val="90000"/>
              </a:lnSpc>
              <a:spcBef>
                <a:spcPct val="0"/>
              </a:spcBef>
              <a:spcAft>
                <a:spcPct val="35000"/>
              </a:spcAft>
              <a:buNone/>
            </a:pPr>
            <a:r>
              <a:rPr lang="de-DE" sz="1400" kern="1200" dirty="0"/>
              <a:t>In Zeiten von Fachkräftemangel bleiben Sie auch für neue Mitarbeitende attraktiv.</a:t>
            </a:r>
          </a:p>
        </p:txBody>
      </p:sp>
      <p:sp>
        <p:nvSpPr>
          <p:cNvPr id="25" name="Textfeld 24">
            <a:extLst>
              <a:ext uri="{FF2B5EF4-FFF2-40B4-BE49-F238E27FC236}">
                <a16:creationId xmlns:a16="http://schemas.microsoft.com/office/drawing/2014/main" id="{1560E162-C362-BB25-1A5D-BF0EBD2CC910}"/>
              </a:ext>
            </a:extLst>
          </p:cNvPr>
          <p:cNvSpPr txBox="1"/>
          <p:nvPr/>
        </p:nvSpPr>
        <p:spPr>
          <a:xfrm>
            <a:off x="541995" y="1853320"/>
            <a:ext cx="5298145" cy="2104114"/>
          </a:xfrm>
          <a:prstGeom prst="rect">
            <a:avLst/>
          </a:prstGeom>
          <a:noFill/>
        </p:spPr>
        <p:txBody>
          <a:bodyPr wrap="square">
            <a:spAutoFit/>
          </a:bodyPr>
          <a:lstStyle/>
          <a:p>
            <a:pPr lvl="0" algn="just" defTabSz="1244600">
              <a:lnSpc>
                <a:spcPct val="90000"/>
              </a:lnSpc>
              <a:spcAft>
                <a:spcPct val="35000"/>
              </a:spcAft>
            </a:pPr>
            <a:r>
              <a:rPr lang="de-DE" sz="1400" dirty="0"/>
              <a:t>Kommunizieren Sie Ihre Klimaziele und Ihre Maßnahmen nach außen, z.B. durch eine Berichtserstattung oder Ratings und Rankings. Ihr Engagement für das Klima können Sie auch durch Mitgliedschaft in einer Initiative sichtbar machen und sich dort mit anderen Betrieben austauschen. </a:t>
            </a:r>
          </a:p>
          <a:p>
            <a:pPr lvl="0" algn="just" defTabSz="1244600">
              <a:lnSpc>
                <a:spcPct val="90000"/>
              </a:lnSpc>
              <a:spcAft>
                <a:spcPct val="35000"/>
              </a:spcAft>
            </a:pPr>
            <a:r>
              <a:rPr lang="de-DE" sz="1400" dirty="0"/>
              <a:t>Netzwerke rund um Nachhaltigkeit und den betrieblichen Klimaschutz (Beispiele siehe rechts) helfen Ihnen außerdem dabei, informiert zu bleiben. Außenkommunikation hat verschiedene Vorteile:</a:t>
            </a:r>
            <a:endParaRPr lang="de-DE" sz="1400" kern="1200" dirty="0"/>
          </a:p>
        </p:txBody>
      </p:sp>
      <p:sp>
        <p:nvSpPr>
          <p:cNvPr id="9" name="Sprechblase: rechteckig mit abgerundeten Ecken 8">
            <a:extLst>
              <a:ext uri="{FF2B5EF4-FFF2-40B4-BE49-F238E27FC236}">
                <a16:creationId xmlns:a16="http://schemas.microsoft.com/office/drawing/2014/main" id="{01D65E13-45B3-3E27-AA97-1667B21275EB}"/>
              </a:ext>
            </a:extLst>
          </p:cNvPr>
          <p:cNvSpPr/>
          <p:nvPr/>
        </p:nvSpPr>
        <p:spPr>
          <a:xfrm>
            <a:off x="6672064" y="1421155"/>
            <a:ext cx="5132556" cy="807310"/>
          </a:xfrm>
          <a:prstGeom prst="wedgeRoundRectCallout">
            <a:avLst>
              <a:gd name="adj1" fmla="val -31247"/>
              <a:gd name="adj2" fmla="val 6874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Es gibt viele Mitgliedschaften, die Ihnen Erkennungswert bieten, wie beispielsweise der Umwelt- und Klimapakt. Weiterführende Information zu den Netzwerken finden Sie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6" action="ppaction://hlinksldjump"/>
              </a:rPr>
              <a:t>hier. </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5" name="Sprechblase: rechteckig mit abgerundeten Ecken 14">
            <a:extLst>
              <a:ext uri="{FF2B5EF4-FFF2-40B4-BE49-F238E27FC236}">
                <a16:creationId xmlns:a16="http://schemas.microsoft.com/office/drawing/2014/main" id="{4449083A-5ACC-C8B4-6488-65ECCB5D072E}"/>
              </a:ext>
            </a:extLst>
          </p:cNvPr>
          <p:cNvSpPr/>
          <p:nvPr/>
        </p:nvSpPr>
        <p:spPr>
          <a:xfrm>
            <a:off x="773971" y="5618035"/>
            <a:ext cx="5322029" cy="1165878"/>
          </a:xfrm>
          <a:prstGeom prst="wedgeRoundRectCallout">
            <a:avLst>
              <a:gd name="adj1" fmla="val -54346"/>
              <a:gd name="adj2" fmla="val -5025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defRPr/>
            </a:pPr>
            <a:r>
              <a:rPr lang="de-DE" sz="1200" kern="0" dirty="0">
                <a:solidFill>
                  <a:srgbClr val="000000"/>
                </a:solidFill>
                <a:latin typeface="Arial"/>
                <a:ea typeface="ＭＳ Ｐゴシック"/>
              </a:rPr>
              <a:t>Achten Sie bei der Außenkommunikation darauf </a:t>
            </a:r>
            <a:r>
              <a:rPr lang="de-DE" sz="1200" b="1" kern="0" dirty="0">
                <a:solidFill>
                  <a:srgbClr val="000000"/>
                </a:solidFill>
                <a:latin typeface="Arial"/>
                <a:ea typeface="ＭＳ Ｐゴシック"/>
              </a:rPr>
              <a:t>nicht ins „Greenwashing“ </a:t>
            </a:r>
            <a:r>
              <a:rPr lang="de-DE" sz="1200" kern="0" dirty="0">
                <a:solidFill>
                  <a:srgbClr val="000000"/>
                </a:solidFill>
                <a:latin typeface="Arial"/>
                <a:ea typeface="ＭＳ Ｐゴシック"/>
              </a:rPr>
              <a:t>zu rutschen und Ihre Ergebnisse geschönt darzustellen, das kann negativ auf Ihren Betrieb zurückfallen. </a:t>
            </a:r>
          </a:p>
          <a:p>
            <a:pPr lvl="0" algn="l">
              <a:defRPr/>
            </a:pPr>
            <a:r>
              <a:rPr lang="de-DE" sz="1200" kern="0" dirty="0">
                <a:solidFill>
                  <a:srgbClr val="000000"/>
                </a:solidFill>
                <a:latin typeface="Arial"/>
                <a:ea typeface="ＭＳ Ｐゴシック"/>
              </a:rPr>
              <a:t>Eine Hilfestellung des IZU zu sinnvollen Marketingmaßnahmen, finden Sie </a:t>
            </a:r>
            <a:r>
              <a:rPr lang="de-DE" sz="1200" kern="0" dirty="0">
                <a:solidFill>
                  <a:srgbClr val="000000"/>
                </a:solidFill>
                <a:latin typeface="Arial"/>
                <a:ea typeface="ＭＳ Ｐゴシック"/>
                <a:hlinkClick r:id="rId6" action="ppaction://hlinksldjump"/>
              </a:rPr>
              <a:t>hier</a:t>
            </a:r>
            <a:r>
              <a:rPr lang="de-DE" sz="1200" kern="0" dirty="0">
                <a:solidFill>
                  <a:srgbClr val="000000"/>
                </a:solidFill>
                <a:latin typeface="Arial"/>
                <a:ea typeface="ＭＳ Ｐゴシック"/>
              </a:rPr>
              <a:t>. Auch für die Außenkommunikation eignen sich die SDGs sehr gut. </a:t>
            </a:r>
            <a:r>
              <a:rPr lang="de-DE" sz="1200" dirty="0">
                <a:solidFill>
                  <a:schemeClr val="tx1"/>
                </a:solidFill>
              </a:rPr>
              <a:t>Den SDG-Wegweiser des IZU finden Sie </a:t>
            </a:r>
            <a:r>
              <a:rPr lang="de-DE" sz="1200" dirty="0">
                <a:solidFill>
                  <a:schemeClr val="tx1"/>
                </a:solidFill>
                <a:hlinkClick r:id="rId6" action="ppaction://hlinksldjump">
                  <a:extLst>
                    <a:ext uri="{A12FA001-AC4F-418D-AE19-62706E023703}">
                      <ahyp:hlinkClr xmlns:ahyp="http://schemas.microsoft.com/office/drawing/2018/hyperlinkcolor" val="tx"/>
                    </a:ext>
                  </a:extLst>
                </a:hlinkClick>
              </a:rPr>
              <a:t>hier</a:t>
            </a:r>
            <a:r>
              <a:rPr lang="de-DE" sz="1200" dirty="0">
                <a:solidFill>
                  <a:schemeClr val="tx1"/>
                </a:solidFill>
              </a:rPr>
              <a:t>.</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6" name="Rechteck 15">
            <a:extLst>
              <a:ext uri="{FF2B5EF4-FFF2-40B4-BE49-F238E27FC236}">
                <a16:creationId xmlns:a16="http://schemas.microsoft.com/office/drawing/2014/main" id="{B14BA6D3-4882-05D4-F36C-6D8B7BB98DEC}"/>
              </a:ext>
            </a:extLst>
          </p:cNvPr>
          <p:cNvSpPr/>
          <p:nvPr/>
        </p:nvSpPr>
        <p:spPr bwMode="auto">
          <a:xfrm>
            <a:off x="551313" y="1558062"/>
            <a:ext cx="5298254" cy="280988"/>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Engagement sichtbar machen</a:t>
            </a:r>
          </a:p>
        </p:txBody>
      </p:sp>
      <p:pic>
        <p:nvPicPr>
          <p:cNvPr id="18" name="Picture 2" descr="Logo Umweltpakt Bayern - Über uns">
            <a:extLst>
              <a:ext uri="{FF2B5EF4-FFF2-40B4-BE49-F238E27FC236}">
                <a16:creationId xmlns:a16="http://schemas.microsoft.com/office/drawing/2014/main" id="{6334B764-B757-261F-C686-AF7E869F3C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1550" y="2457441"/>
            <a:ext cx="878507" cy="9490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lima-Allianz-Logo">
            <a:extLst>
              <a:ext uri="{FF2B5EF4-FFF2-40B4-BE49-F238E27FC236}">
                <a16:creationId xmlns:a16="http://schemas.microsoft.com/office/drawing/2014/main" id="{4C672F63-4FD4-3F1C-0FC8-2AEB1AF0F8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0191" y="3622216"/>
            <a:ext cx="1314053" cy="7520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tseite - Trägerverein Umwelttechnologie-Cluster Bayern e.V.">
            <a:extLst>
              <a:ext uri="{FF2B5EF4-FFF2-40B4-BE49-F238E27FC236}">
                <a16:creationId xmlns:a16="http://schemas.microsoft.com/office/drawing/2014/main" id="{AB6132C0-D681-78C8-5062-C04CB6C214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3552" y="5606998"/>
            <a:ext cx="17145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Unternehmensnetzwerk Klimaschutz - Unternehmensnetzwerk Klimaschutz">
            <a:extLst>
              <a:ext uri="{FF2B5EF4-FFF2-40B4-BE49-F238E27FC236}">
                <a16:creationId xmlns:a16="http://schemas.microsoft.com/office/drawing/2014/main" id="{988B28E4-5DE2-992E-9EB2-7BCFDCA7C16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0622" y="4756110"/>
            <a:ext cx="1640084" cy="351469"/>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DD991616-5527-F545-A55F-9C3AA28D8553}"/>
              </a:ext>
            </a:extLst>
          </p:cNvPr>
          <p:cNvSpPr/>
          <p:nvPr/>
        </p:nvSpPr>
        <p:spPr bwMode="auto">
          <a:xfrm>
            <a:off x="7994045" y="2415149"/>
            <a:ext cx="3813955" cy="1033589"/>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54"/>
            <a:r>
              <a:rPr lang="de-DE" sz="1200" dirty="0">
                <a:solidFill>
                  <a:srgbClr val="000000"/>
                </a:solidFill>
                <a:latin typeface="Arial" panose="020B0604020202020204" pitchFamily="34" charset="0"/>
                <a:cs typeface="Arial" panose="020B0604020202020204" pitchFamily="34" charset="0"/>
              </a:rPr>
              <a:t>Der Umwelt- und Klimapakt steht allen bayerischen Unternehmen und Betrieben offen, die sich für den Umweltschutz einbringen. Die Teilnahme erfolgt für zunächst drei Jahre mit Option auf Verlängerung und ist kostenfrei. </a:t>
            </a:r>
          </a:p>
        </p:txBody>
      </p:sp>
      <p:sp>
        <p:nvSpPr>
          <p:cNvPr id="7" name="Rechteck 6">
            <a:extLst>
              <a:ext uri="{FF2B5EF4-FFF2-40B4-BE49-F238E27FC236}">
                <a16:creationId xmlns:a16="http://schemas.microsoft.com/office/drawing/2014/main" id="{C7E489B8-8BD4-9220-4817-5B86DD9D1F68}"/>
              </a:ext>
            </a:extLst>
          </p:cNvPr>
          <p:cNvSpPr/>
          <p:nvPr/>
        </p:nvSpPr>
        <p:spPr bwMode="auto">
          <a:xfrm>
            <a:off x="7994045" y="3566954"/>
            <a:ext cx="3813955" cy="807311"/>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54"/>
            <a:r>
              <a:rPr lang="de-DE" sz="1200" dirty="0">
                <a:solidFill>
                  <a:srgbClr val="000000"/>
                </a:solidFill>
                <a:latin typeface="Arial" panose="020B0604020202020204" pitchFamily="34" charset="0"/>
                <a:cs typeface="Arial" panose="020B0604020202020204" pitchFamily="34" charset="0"/>
              </a:rPr>
              <a:t>Die Bayerische Klima-Allianz ist ein Projekt des Bayerischen Staatsministeriums für Umwelt und Verbraucherschutz. Die Partner treffen sich mehrmals im Jahr und planen gemeinsame Projekte.</a:t>
            </a:r>
          </a:p>
        </p:txBody>
      </p:sp>
      <p:sp>
        <p:nvSpPr>
          <p:cNvPr id="8" name="Rechteck 7">
            <a:extLst>
              <a:ext uri="{FF2B5EF4-FFF2-40B4-BE49-F238E27FC236}">
                <a16:creationId xmlns:a16="http://schemas.microsoft.com/office/drawing/2014/main" id="{50BB4F7A-2DBE-184E-F3D5-F4327A20291F}"/>
              </a:ext>
            </a:extLst>
          </p:cNvPr>
          <p:cNvSpPr/>
          <p:nvPr/>
        </p:nvSpPr>
        <p:spPr bwMode="auto">
          <a:xfrm>
            <a:off x="7990665" y="4497183"/>
            <a:ext cx="3813955" cy="80731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54"/>
            <a:r>
              <a:rPr lang="de-DE" sz="1200" dirty="0">
                <a:solidFill>
                  <a:srgbClr val="000000"/>
                </a:solidFill>
                <a:latin typeface="Arial" panose="020B0604020202020204" pitchFamily="34" charset="0"/>
                <a:cs typeface="Arial" panose="020B0604020202020204" pitchFamily="34" charset="0"/>
              </a:rPr>
              <a:t>Erfahrungsaustausch und Weiterbildung steht im Zentrum des Unternehmensnetzwerk Klimaschutz. Gemeinsam soll Bewusstsein für den betrieblichen Klimaschutz geschaffen werden.</a:t>
            </a:r>
          </a:p>
        </p:txBody>
      </p:sp>
      <p:sp>
        <p:nvSpPr>
          <p:cNvPr id="10" name="Rechteck 9">
            <a:extLst>
              <a:ext uri="{FF2B5EF4-FFF2-40B4-BE49-F238E27FC236}">
                <a16:creationId xmlns:a16="http://schemas.microsoft.com/office/drawing/2014/main" id="{F342C098-3650-FEEC-FB6C-68A8B80DCC01}"/>
              </a:ext>
            </a:extLst>
          </p:cNvPr>
          <p:cNvSpPr/>
          <p:nvPr/>
        </p:nvSpPr>
        <p:spPr bwMode="auto">
          <a:xfrm>
            <a:off x="7990665" y="5427411"/>
            <a:ext cx="3813955" cy="102592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354"/>
            <a:r>
              <a:rPr lang="de-DE" sz="1200" dirty="0">
                <a:solidFill>
                  <a:srgbClr val="000000"/>
                </a:solidFill>
                <a:latin typeface="Arial" panose="020B0604020202020204" pitchFamily="34" charset="0"/>
                <a:cs typeface="Arial" panose="020B0604020202020204" pitchFamily="34" charset="0"/>
              </a:rPr>
              <a:t>Das UmweltClusterBayern setzt sich für Wissenstransfer und Kooperation ein. Unternehmen und Forschungseinrichtungen sollen vernetzt werden. Das Cluster hat eine breitere Ausrichtung und behandelt verschiedene Umweltthemen.</a:t>
            </a:r>
          </a:p>
        </p:txBody>
      </p:sp>
    </p:spTree>
    <p:extLst>
      <p:ext uri="{BB962C8B-B14F-4D97-AF65-F5344CB8AC3E}">
        <p14:creationId xmlns:p14="http://schemas.microsoft.com/office/powerpoint/2010/main" val="2566797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0C1BC-2E50-0AA6-4C19-ED390D057972}"/>
              </a:ext>
            </a:extLst>
          </p:cNvPr>
          <p:cNvSpPr>
            <a:spLocks noGrp="1"/>
          </p:cNvSpPr>
          <p:nvPr>
            <p:ph type="title"/>
          </p:nvPr>
        </p:nvSpPr>
        <p:spPr>
          <a:xfrm>
            <a:off x="551384" y="975636"/>
            <a:ext cx="11256616" cy="459464"/>
          </a:xfrm>
        </p:spPr>
        <p:txBody>
          <a:bodyPr/>
          <a:lstStyle/>
          <a:p>
            <a:r>
              <a:rPr lang="de-DE" dirty="0"/>
              <a:t>Außenkommunikation durch einen Nachhaltigkeitsbericht</a:t>
            </a:r>
          </a:p>
        </p:txBody>
      </p:sp>
      <p:sp>
        <p:nvSpPr>
          <p:cNvPr id="3" name="Inhaltsplatzhalter 2">
            <a:extLst>
              <a:ext uri="{FF2B5EF4-FFF2-40B4-BE49-F238E27FC236}">
                <a16:creationId xmlns:a16="http://schemas.microsoft.com/office/drawing/2014/main" id="{AC79EBDA-0041-CF22-CCD2-3CCF0FFD251C}"/>
              </a:ext>
            </a:extLst>
          </p:cNvPr>
          <p:cNvSpPr>
            <a:spLocks noGrp="1"/>
          </p:cNvSpPr>
          <p:nvPr>
            <p:ph idx="1"/>
          </p:nvPr>
        </p:nvSpPr>
        <p:spPr>
          <a:xfrm>
            <a:off x="7488000" y="4156787"/>
            <a:ext cx="4320000" cy="2296549"/>
          </a:xfr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defTabSz="914354">
              <a:lnSpc>
                <a:spcPct val="100000"/>
              </a:lnSpc>
              <a:spcBef>
                <a:spcPct val="0"/>
              </a:spcBef>
              <a:buClrTx/>
              <a:buFontTx/>
              <a:buNone/>
              <a:defRPr/>
            </a:pPr>
            <a:r>
              <a:rPr lang="de-DE" sz="1400" b="1" kern="1200" dirty="0">
                <a:solidFill>
                  <a:srgbClr val="000000"/>
                </a:solidFill>
                <a:cs typeface="Arial" panose="020B0604020202020204" pitchFamily="34" charset="0"/>
              </a:rPr>
              <a:t>Zudem können folgende Aspekte berücksichtigt werden: </a:t>
            </a:r>
            <a:endParaRPr lang="de-DE" sz="1400" kern="1200" dirty="0">
              <a:solidFill>
                <a:srgbClr val="000000"/>
              </a:solidFill>
              <a:cs typeface="Arial" panose="020B0604020202020204" pitchFamily="34" charset="0"/>
            </a:endParaRPr>
          </a:p>
          <a:p>
            <a:pPr defTabSz="914354">
              <a:lnSpc>
                <a:spcPct val="100000"/>
              </a:lnSpc>
              <a:spcBef>
                <a:spcPct val="0"/>
              </a:spcBef>
              <a:buClrTx/>
              <a:defRPr/>
            </a:pPr>
            <a:r>
              <a:rPr lang="de-DE" sz="1400" kern="1200" dirty="0">
                <a:solidFill>
                  <a:srgbClr val="000000"/>
                </a:solidFill>
                <a:cs typeface="Arial" panose="020B0604020202020204" pitchFamily="34" charset="0"/>
              </a:rPr>
              <a:t>Gibt es weitere Berichtsanforderungen oder Standards, denen genügt werden soll, wie beispielsweise der Global Reporting Initiative (GRI), dem Deutschen Nachhaltigkeitskodex (DNK) und der CSRD?</a:t>
            </a:r>
          </a:p>
          <a:p>
            <a:pPr defTabSz="914354">
              <a:lnSpc>
                <a:spcPct val="100000"/>
              </a:lnSpc>
              <a:spcBef>
                <a:spcPct val="0"/>
              </a:spcBef>
              <a:buClrTx/>
              <a:defRPr/>
            </a:pPr>
            <a:r>
              <a:rPr lang="de-DE" sz="1400" kern="1200" dirty="0">
                <a:solidFill>
                  <a:srgbClr val="000000"/>
                </a:solidFill>
                <a:cs typeface="Arial" panose="020B0604020202020204" pitchFamily="34" charset="0"/>
              </a:rPr>
              <a:t>Werden die Informationserfordernisse aller Stakeholder der Organisation ausreichend berücksichtigt? </a:t>
            </a:r>
          </a:p>
        </p:txBody>
      </p:sp>
      <p:sp>
        <p:nvSpPr>
          <p:cNvPr id="4" name="Fußzeilenplatzhalter 3">
            <a:extLst>
              <a:ext uri="{FF2B5EF4-FFF2-40B4-BE49-F238E27FC236}">
                <a16:creationId xmlns:a16="http://schemas.microsoft.com/office/drawing/2014/main" id="{AB94DE5E-B98C-ECCE-4BE0-09C3C95A5D96}"/>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B96A34AD-9928-2946-5B83-B66517CD8C9D}"/>
              </a:ext>
            </a:extLst>
          </p:cNvPr>
          <p:cNvSpPr>
            <a:spLocks noGrp="1"/>
          </p:cNvSpPr>
          <p:nvPr>
            <p:ph type="sldNum" sz="quarter" idx="4"/>
          </p:nvPr>
        </p:nvSpPr>
        <p:spPr/>
        <p:txBody>
          <a:bodyPr/>
          <a:lstStyle/>
          <a:p>
            <a:fld id="{894680D0-7A83-433A-9719-C4143F27F647}" type="slidenum">
              <a:rPr lang="de-DE" smtClean="0"/>
              <a:pPr/>
              <a:t>66</a:t>
            </a:fld>
            <a:endParaRPr lang="de-DE" dirty="0"/>
          </a:p>
        </p:txBody>
      </p:sp>
      <p:graphicFrame>
        <p:nvGraphicFramePr>
          <p:cNvPr id="6" name="Diagramm 5">
            <a:extLst>
              <a:ext uri="{FF2B5EF4-FFF2-40B4-BE49-F238E27FC236}">
                <a16:creationId xmlns:a16="http://schemas.microsoft.com/office/drawing/2014/main" id="{4FE9B74B-F577-BB8A-9D2F-BFC377F9ACA0}"/>
              </a:ext>
            </a:extLst>
          </p:cNvPr>
          <p:cNvGraphicFramePr/>
          <p:nvPr>
            <p:extLst>
              <p:ext uri="{D42A27DB-BD31-4B8C-83A1-F6EECF244321}">
                <p14:modId xmlns:p14="http://schemas.microsoft.com/office/powerpoint/2010/main" val="1216334763"/>
              </p:ext>
            </p:extLst>
          </p:nvPr>
        </p:nvGraphicFramePr>
        <p:xfrm>
          <a:off x="623392" y="1444072"/>
          <a:ext cx="6296248" cy="470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a:extLst>
              <a:ext uri="{FF2B5EF4-FFF2-40B4-BE49-F238E27FC236}">
                <a16:creationId xmlns:a16="http://schemas.microsoft.com/office/drawing/2014/main" id="{8561DA8B-39F4-70F2-E57A-35A261365C31}"/>
              </a:ext>
            </a:extLst>
          </p:cNvPr>
          <p:cNvSpPr txBox="1"/>
          <p:nvPr/>
        </p:nvSpPr>
        <p:spPr>
          <a:xfrm>
            <a:off x="529944" y="6128256"/>
            <a:ext cx="5889376" cy="230832"/>
          </a:xfrm>
          <a:prstGeom prst="rect">
            <a:avLst/>
          </a:prstGeom>
          <a:noFill/>
        </p:spPr>
        <p:txBody>
          <a:bodyPr wrap="square" rtlCol="0">
            <a:spAutoFit/>
          </a:bodyPr>
          <a:lstStyle/>
          <a:p>
            <a:pPr algn="l"/>
            <a:r>
              <a:rPr lang="de-DE" sz="900" i="1" dirty="0"/>
              <a:t>Quelle: Darstellung in Anlehnung an UBA „Klimamanagement in Unternehmen“, S. 50</a:t>
            </a:r>
          </a:p>
        </p:txBody>
      </p:sp>
      <p:pic>
        <p:nvPicPr>
          <p:cNvPr id="10" name="Grafik 9" descr="Volltreffer Silhouette">
            <a:extLst>
              <a:ext uri="{FF2B5EF4-FFF2-40B4-BE49-F238E27FC236}">
                <a16:creationId xmlns:a16="http://schemas.microsoft.com/office/drawing/2014/main" id="{DD9D4813-FA3E-CC9D-BE9E-A7925A9A9F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408" y="1700808"/>
            <a:ext cx="360040" cy="360040"/>
          </a:xfrm>
          <a:prstGeom prst="rect">
            <a:avLst/>
          </a:prstGeom>
        </p:spPr>
      </p:pic>
      <p:pic>
        <p:nvPicPr>
          <p:cNvPr id="13" name="Grafik 12" descr="Rutschig Silhouette">
            <a:extLst>
              <a:ext uri="{FF2B5EF4-FFF2-40B4-BE49-F238E27FC236}">
                <a16:creationId xmlns:a16="http://schemas.microsoft.com/office/drawing/2014/main" id="{256E61CF-4321-52E2-BE59-A280ABB337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9427" y="2966347"/>
            <a:ext cx="360000" cy="360000"/>
          </a:xfrm>
          <a:prstGeom prst="rect">
            <a:avLst/>
          </a:prstGeom>
        </p:spPr>
      </p:pic>
      <p:pic>
        <p:nvPicPr>
          <p:cNvPr id="15" name="Grafik 14" descr="Ursache und Wirkung Silhouette">
            <a:extLst>
              <a:ext uri="{FF2B5EF4-FFF2-40B4-BE49-F238E27FC236}">
                <a16:creationId xmlns:a16="http://schemas.microsoft.com/office/drawing/2014/main" id="{B04FB563-4807-A972-CECF-D032DB11678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69427" y="4253075"/>
            <a:ext cx="360000" cy="360000"/>
          </a:xfrm>
          <a:prstGeom prst="rect">
            <a:avLst/>
          </a:prstGeom>
        </p:spPr>
      </p:pic>
      <p:pic>
        <p:nvPicPr>
          <p:cNvPr id="17" name="Grafik 16" descr="Kapitänin Silhouette">
            <a:extLst>
              <a:ext uri="{FF2B5EF4-FFF2-40B4-BE49-F238E27FC236}">
                <a16:creationId xmlns:a16="http://schemas.microsoft.com/office/drawing/2014/main" id="{1AD5CF9E-8413-B382-EE69-5CF48C075E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05245" y="3638705"/>
            <a:ext cx="360000" cy="360000"/>
          </a:xfrm>
          <a:prstGeom prst="rect">
            <a:avLst/>
          </a:prstGeom>
        </p:spPr>
      </p:pic>
      <p:pic>
        <p:nvPicPr>
          <p:cNvPr id="19" name="Grafik 18" descr="Zahnräder Silhouette">
            <a:extLst>
              <a:ext uri="{FF2B5EF4-FFF2-40B4-BE49-F238E27FC236}">
                <a16:creationId xmlns:a16="http://schemas.microsoft.com/office/drawing/2014/main" id="{002A30B2-AA61-F298-AF3F-B0DF3838CFD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87145" y="2333082"/>
            <a:ext cx="360000" cy="360000"/>
          </a:xfrm>
          <a:prstGeom prst="rect">
            <a:avLst/>
          </a:prstGeom>
        </p:spPr>
      </p:pic>
      <p:pic>
        <p:nvPicPr>
          <p:cNvPr id="21" name="Grafik 20" descr="Balkendiagramm mit Abwärtstrend Silhouette">
            <a:extLst>
              <a:ext uri="{FF2B5EF4-FFF2-40B4-BE49-F238E27FC236}">
                <a16:creationId xmlns:a16="http://schemas.microsoft.com/office/drawing/2014/main" id="{5F91B1A1-97D2-2813-0E84-EC17EF11840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63266" y="4925433"/>
            <a:ext cx="360000" cy="360000"/>
          </a:xfrm>
          <a:prstGeom prst="rect">
            <a:avLst/>
          </a:prstGeom>
        </p:spPr>
      </p:pic>
      <p:pic>
        <p:nvPicPr>
          <p:cNvPr id="23" name="Grafik 22" descr="Pflanze Silhouette">
            <a:extLst>
              <a:ext uri="{FF2B5EF4-FFF2-40B4-BE49-F238E27FC236}">
                <a16:creationId xmlns:a16="http://schemas.microsoft.com/office/drawing/2014/main" id="{0A90C339-FD58-B4FE-1F28-63D4567DC1D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7408" y="5534878"/>
            <a:ext cx="360000" cy="360000"/>
          </a:xfrm>
          <a:prstGeom prst="rect">
            <a:avLst/>
          </a:prstGeom>
        </p:spPr>
      </p:pic>
      <p:sp>
        <p:nvSpPr>
          <p:cNvPr id="9" name="Sprechblase: rechteckig mit abgerundeten Ecken 8">
            <a:extLst>
              <a:ext uri="{FF2B5EF4-FFF2-40B4-BE49-F238E27FC236}">
                <a16:creationId xmlns:a16="http://schemas.microsoft.com/office/drawing/2014/main" id="{4D36022B-0A26-4E73-DCB9-69C66F876CE8}"/>
              </a:ext>
            </a:extLst>
          </p:cNvPr>
          <p:cNvSpPr/>
          <p:nvPr/>
        </p:nvSpPr>
        <p:spPr>
          <a:xfrm>
            <a:off x="7478786" y="1435100"/>
            <a:ext cx="4320000" cy="2641972"/>
          </a:xfrm>
          <a:prstGeom prst="wedgeRoundRectCallout">
            <a:avLst>
              <a:gd name="adj1" fmla="val -56001"/>
              <a:gd name="adj2" fmla="val -20378"/>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CSRD (Corporate Sustainability Reporting Directive)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ist die Pflicht zur nicht-finanziellen Berichterstattung, die ab 2025 alle Nicht-KMU in der EU verpflichtet Informationen aus dem Bereichen Ökologie, Soziales und Gesellschaft zu veröffentlich. Teil dessen sind die Klimainformationen.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Tipp</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Auch wenn KMU noch nicht direkt zur Berichterstattung verpflichtet sind, lohnt es sich mit dem Thema auseinanderzusetzen, um vorbereitet zu sein und Sichtbarkeit zu schaffen. Außerdem können Sie Synergien aus dem Klimamanagements für die Berichterstattung nutzen. Dennoch ist zu beachten, dass die Berichterstattung ein eigenständiger Prozess ist, der Kapazitäten bindet.</a:t>
            </a:r>
          </a:p>
        </p:txBody>
      </p:sp>
      <p:sp>
        <p:nvSpPr>
          <p:cNvPr id="7" name="Textfeld 3">
            <a:extLst>
              <a:ext uri="{FF2B5EF4-FFF2-40B4-BE49-F238E27FC236}">
                <a16:creationId xmlns:a16="http://schemas.microsoft.com/office/drawing/2014/main" id="{09FD696C-E2E9-12E5-88E7-A5AC754D7295}"/>
              </a:ext>
            </a:extLst>
          </p:cNvPr>
          <p:cNvSpPr txBox="1">
            <a:spLocks noChangeArrowheads="1"/>
          </p:cNvSpPr>
          <p:nvPr/>
        </p:nvSpPr>
        <p:spPr bwMode="auto">
          <a:xfrm rot="16200000">
            <a:off x="-840581" y="3480306"/>
            <a:ext cx="3024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en-US" sz="1600" b="1" dirty="0">
                <a:solidFill>
                  <a:srgbClr val="3B687F"/>
                </a:solidFill>
              </a:rPr>
              <a:t>Bestandteile eines Nachhaltigkeitsberichts</a:t>
            </a:r>
            <a:endParaRPr lang="en-GB" altLang="de-DE" sz="1600" b="1" dirty="0">
              <a:solidFill>
                <a:srgbClr val="3B687F"/>
              </a:solidFill>
            </a:endParaRPr>
          </a:p>
        </p:txBody>
      </p:sp>
    </p:spTree>
    <p:extLst>
      <p:ext uri="{BB962C8B-B14F-4D97-AF65-F5344CB8AC3E}">
        <p14:creationId xmlns:p14="http://schemas.microsoft.com/office/powerpoint/2010/main" val="3155350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7D6C6-17B9-5DDE-4B26-59519104FFE5}"/>
              </a:ext>
            </a:extLst>
          </p:cNvPr>
          <p:cNvSpPr>
            <a:spLocks noGrp="1"/>
          </p:cNvSpPr>
          <p:nvPr>
            <p:ph type="title"/>
          </p:nvPr>
        </p:nvSpPr>
        <p:spPr/>
        <p:txBody>
          <a:bodyPr/>
          <a:lstStyle/>
          <a:p>
            <a:r>
              <a:rPr lang="de-DE" dirty="0"/>
              <a:t>Berichterstattung: Beispiel Deutsche Nachhaltigkeitskodex (DNK)</a:t>
            </a:r>
          </a:p>
        </p:txBody>
      </p:sp>
      <p:sp>
        <p:nvSpPr>
          <p:cNvPr id="3" name="Inhaltsplatzhalter 2">
            <a:extLst>
              <a:ext uri="{FF2B5EF4-FFF2-40B4-BE49-F238E27FC236}">
                <a16:creationId xmlns:a16="http://schemas.microsoft.com/office/drawing/2014/main" id="{368FF964-AE78-8A11-FDE9-CD6FEA1587F8}"/>
              </a:ext>
            </a:extLst>
          </p:cNvPr>
          <p:cNvSpPr>
            <a:spLocks noGrp="1"/>
          </p:cNvSpPr>
          <p:nvPr>
            <p:ph idx="1"/>
          </p:nvPr>
        </p:nvSpPr>
        <p:spPr>
          <a:xfrm>
            <a:off x="551384" y="1628776"/>
            <a:ext cx="9595606" cy="1706938"/>
          </a:xfrm>
        </p:spPr>
        <p:txBody>
          <a:bodyPr/>
          <a:lstStyle/>
          <a:p>
            <a:pPr marL="0" indent="0">
              <a:buNone/>
            </a:pPr>
            <a:r>
              <a:rPr lang="de-DE" dirty="0"/>
              <a:t>Gerade für KMU ist der Deutsche Nachhaltigkeitskodex ein guter Einstieg in die Berichterstattung. In den Nachhaltigkeitsberichterstattungs-standards (u.a. der Global Reporting Initiative und dem DNK) werden Klimadaten nach dem GHG Protocol abgefragt. </a:t>
            </a:r>
          </a:p>
          <a:p>
            <a:pPr marL="0" indent="0">
              <a:buNone/>
            </a:pPr>
            <a:r>
              <a:rPr lang="de-DE" dirty="0"/>
              <a:t>Zum Beispiel werden im DNK-Kriterium 13 „Klimarelevante Emissionen“  nach den Leistungsindikatoren SRS-305-1 ff. der Global Reporting Initiative abgefragt. Achten Sie auf Branchenleitfäden bei der Berichterstattung. Sie liefern wertvolle Tipps. Neben Klima werden auch noch andere Nachhaltigkeitsthemen abgedeckt. </a:t>
            </a:r>
          </a:p>
          <a:p>
            <a:pPr marL="0" indent="0">
              <a:buNone/>
            </a:pPr>
            <a:r>
              <a:rPr lang="de-DE" dirty="0"/>
              <a:t>Folgende Aspekte werden im DNK behandelt:</a:t>
            </a:r>
          </a:p>
          <a:p>
            <a:pPr marL="0" indent="0">
              <a:buNone/>
            </a:pPr>
            <a:endParaRPr lang="de-DE" dirty="0"/>
          </a:p>
          <a:p>
            <a:pPr marL="0" indent="0">
              <a:buNone/>
            </a:pP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A53E781D-BF9D-F7E6-0234-D5BB1BF74E4C}"/>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7E1EFD7-7C4B-3E44-BC7B-4C2BBD058EEA}"/>
              </a:ext>
            </a:extLst>
          </p:cNvPr>
          <p:cNvSpPr>
            <a:spLocks noGrp="1"/>
          </p:cNvSpPr>
          <p:nvPr>
            <p:ph type="sldNum" sz="quarter" idx="4"/>
          </p:nvPr>
        </p:nvSpPr>
        <p:spPr/>
        <p:txBody>
          <a:bodyPr/>
          <a:lstStyle/>
          <a:p>
            <a:fld id="{894680D0-7A83-433A-9719-C4143F27F647}" type="slidenum">
              <a:rPr lang="de-DE" smtClean="0"/>
              <a:pPr/>
              <a:t>67</a:t>
            </a:fld>
            <a:endParaRPr lang="de-DE" dirty="0"/>
          </a:p>
        </p:txBody>
      </p:sp>
      <p:grpSp>
        <p:nvGrpSpPr>
          <p:cNvPr id="14" name="Gruppieren 13"/>
          <p:cNvGrpSpPr/>
          <p:nvPr/>
        </p:nvGrpSpPr>
        <p:grpSpPr>
          <a:xfrm>
            <a:off x="550193" y="3130844"/>
            <a:ext cx="9607540" cy="3075128"/>
            <a:chOff x="550193" y="3130844"/>
            <a:chExt cx="9607540" cy="3075128"/>
          </a:xfrm>
        </p:grpSpPr>
        <p:pic>
          <p:nvPicPr>
            <p:cNvPr id="13" name="Picture 8" descr="Quellbild anzeigen">
              <a:extLst>
                <a:ext uri="{FF2B5EF4-FFF2-40B4-BE49-F238E27FC236}">
                  <a16:creationId xmlns:a16="http://schemas.microsoft.com/office/drawing/2014/main" id="{0F8CB682-B37F-48FD-0728-10E008B120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633" y="4678937"/>
              <a:ext cx="2417806" cy="152703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550193" y="3130844"/>
              <a:ext cx="9607540" cy="2746428"/>
              <a:chOff x="550193" y="2852936"/>
              <a:chExt cx="9607540" cy="2746428"/>
            </a:xfrm>
          </p:grpSpPr>
          <p:sp>
            <p:nvSpPr>
              <p:cNvPr id="7" name="Rechteck 6">
                <a:extLst>
                  <a:ext uri="{FF2B5EF4-FFF2-40B4-BE49-F238E27FC236}">
                    <a16:creationId xmlns:a16="http://schemas.microsoft.com/office/drawing/2014/main" id="{95689D33-45F7-7225-5669-64F2688B09DA}"/>
                  </a:ext>
                </a:extLst>
              </p:cNvPr>
              <p:cNvSpPr/>
              <p:nvPr/>
            </p:nvSpPr>
            <p:spPr bwMode="auto">
              <a:xfrm>
                <a:off x="557670" y="2852936"/>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Strategie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01</a:t>
                </a:r>
              </a:p>
            </p:txBody>
          </p:sp>
          <p:sp>
            <p:nvSpPr>
              <p:cNvPr id="9" name="Rechteck 8">
                <a:extLst>
                  <a:ext uri="{FF2B5EF4-FFF2-40B4-BE49-F238E27FC236}">
                    <a16:creationId xmlns:a16="http://schemas.microsoft.com/office/drawing/2014/main" id="{E7374C53-2730-F9B6-3795-5C3FA2B9230D}"/>
                  </a:ext>
                </a:extLst>
              </p:cNvPr>
              <p:cNvSpPr/>
              <p:nvPr/>
            </p:nvSpPr>
            <p:spPr bwMode="auto">
              <a:xfrm>
                <a:off x="1775520" y="2852936"/>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Wesentlichkeit</a:t>
                </a: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02</a:t>
                </a:r>
              </a:p>
            </p:txBody>
          </p:sp>
          <p:sp>
            <p:nvSpPr>
              <p:cNvPr id="10" name="Rechteck 9">
                <a:extLst>
                  <a:ext uri="{FF2B5EF4-FFF2-40B4-BE49-F238E27FC236}">
                    <a16:creationId xmlns:a16="http://schemas.microsoft.com/office/drawing/2014/main" id="{DFAE9594-46B7-A580-EAA1-BA9E03AE08BA}"/>
                  </a:ext>
                </a:extLst>
              </p:cNvPr>
              <p:cNvSpPr/>
              <p:nvPr/>
            </p:nvSpPr>
            <p:spPr bwMode="auto">
              <a:xfrm>
                <a:off x="2990220" y="2852936"/>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Ziele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lang="de-DE" sz="1000" dirty="0">
                    <a:solidFill>
                      <a:srgbClr val="FFFFFF"/>
                    </a:solidFill>
                  </a:rPr>
                  <a:t>03</a:t>
                </a:r>
                <a:endParaRPr kumimoji="0" lang="de-DE" sz="1000" b="0" i="0" u="none" strike="noStrike" cap="none" normalizeH="0" baseline="0" dirty="0">
                  <a:ln>
                    <a:noFill/>
                  </a:ln>
                  <a:solidFill>
                    <a:srgbClr val="FFFFFF"/>
                  </a:solidFill>
                  <a:effectLst/>
                  <a:latin typeface="Arial" charset="0"/>
                  <a:ea typeface="ＭＳ Ｐゴシック" charset="-128"/>
                </a:endParaRPr>
              </a:p>
            </p:txBody>
          </p:sp>
          <p:sp>
            <p:nvSpPr>
              <p:cNvPr id="11" name="Rechteck 10">
                <a:extLst>
                  <a:ext uri="{FF2B5EF4-FFF2-40B4-BE49-F238E27FC236}">
                    <a16:creationId xmlns:a16="http://schemas.microsoft.com/office/drawing/2014/main" id="{A960547D-143E-1D24-80B6-870008E84942}"/>
                  </a:ext>
                </a:extLst>
              </p:cNvPr>
              <p:cNvSpPr/>
              <p:nvPr/>
            </p:nvSpPr>
            <p:spPr bwMode="auto">
              <a:xfrm>
                <a:off x="4204920" y="2853615"/>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Tiefe der Wertschö-pfungskette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04</a:t>
                </a:r>
              </a:p>
            </p:txBody>
          </p:sp>
          <p:sp>
            <p:nvSpPr>
              <p:cNvPr id="12" name="Rechteck 11">
                <a:extLst>
                  <a:ext uri="{FF2B5EF4-FFF2-40B4-BE49-F238E27FC236}">
                    <a16:creationId xmlns:a16="http://schemas.microsoft.com/office/drawing/2014/main" id="{BDDBFA5D-E6F1-1FE3-70FA-D40211DA3DD4}"/>
                  </a:ext>
                </a:extLst>
              </p:cNvPr>
              <p:cNvSpPr/>
              <p:nvPr/>
            </p:nvSpPr>
            <p:spPr bwMode="auto">
              <a:xfrm>
                <a:off x="5422770" y="2852936"/>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Verantwortung</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05</a:t>
                </a:r>
              </a:p>
            </p:txBody>
          </p:sp>
          <p:sp>
            <p:nvSpPr>
              <p:cNvPr id="19" name="Rechteck 18">
                <a:extLst>
                  <a:ext uri="{FF2B5EF4-FFF2-40B4-BE49-F238E27FC236}">
                    <a16:creationId xmlns:a16="http://schemas.microsoft.com/office/drawing/2014/main" id="{C4E7E141-38D1-4C3F-5EF1-0062B501849A}"/>
                  </a:ext>
                </a:extLst>
              </p:cNvPr>
              <p:cNvSpPr/>
              <p:nvPr/>
            </p:nvSpPr>
            <p:spPr bwMode="auto">
              <a:xfrm>
                <a:off x="568413" y="3792378"/>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de-DE" sz="1000" b="0" i="0" u="none" strike="noStrike" cap="none" normalizeH="0" baseline="0" dirty="0">
                    <a:ln>
                      <a:noFill/>
                    </a:ln>
                    <a:solidFill>
                      <a:srgbClr val="FFFFFF"/>
                    </a:solidFill>
                    <a:effectLst/>
                    <a:latin typeface="Arial" charset="0"/>
                    <a:ea typeface="ＭＳ Ｐゴシック" charset="-128"/>
                  </a:rPr>
                  <a:t>Beteiligung von Anspruchs-gruppen</a:t>
                </a: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09</a:t>
                </a:r>
              </a:p>
            </p:txBody>
          </p:sp>
          <p:sp>
            <p:nvSpPr>
              <p:cNvPr id="20" name="Rechteck 19">
                <a:extLst>
                  <a:ext uri="{FF2B5EF4-FFF2-40B4-BE49-F238E27FC236}">
                    <a16:creationId xmlns:a16="http://schemas.microsoft.com/office/drawing/2014/main" id="{DF54E758-53E4-6688-0F42-20DD2AFF8FDC}"/>
                  </a:ext>
                </a:extLst>
              </p:cNvPr>
              <p:cNvSpPr/>
              <p:nvPr/>
            </p:nvSpPr>
            <p:spPr bwMode="auto">
              <a:xfrm>
                <a:off x="1786263" y="3792378"/>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Innovations- und Produkt-management</a:t>
                </a: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10</a:t>
                </a:r>
              </a:p>
            </p:txBody>
          </p:sp>
          <p:sp>
            <p:nvSpPr>
              <p:cNvPr id="21" name="Rechteck 20">
                <a:extLst>
                  <a:ext uri="{FF2B5EF4-FFF2-40B4-BE49-F238E27FC236}">
                    <a16:creationId xmlns:a16="http://schemas.microsoft.com/office/drawing/2014/main" id="{67D2ECBC-376B-ED3F-1AFA-4063A8385CC8}"/>
                  </a:ext>
                </a:extLst>
              </p:cNvPr>
              <p:cNvSpPr/>
              <p:nvPr/>
            </p:nvSpPr>
            <p:spPr bwMode="auto">
              <a:xfrm>
                <a:off x="3000963" y="3792378"/>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Inanspruch-nahme natürlicher Ressourcen</a:t>
                </a: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11</a:t>
                </a:r>
              </a:p>
            </p:txBody>
          </p:sp>
          <p:sp>
            <p:nvSpPr>
              <p:cNvPr id="22" name="Rechteck 21">
                <a:extLst>
                  <a:ext uri="{FF2B5EF4-FFF2-40B4-BE49-F238E27FC236}">
                    <a16:creationId xmlns:a16="http://schemas.microsoft.com/office/drawing/2014/main" id="{92B6DBB9-BF35-3FB0-D93F-74C4E463B872}"/>
                  </a:ext>
                </a:extLst>
              </p:cNvPr>
              <p:cNvSpPr/>
              <p:nvPr/>
            </p:nvSpPr>
            <p:spPr bwMode="auto">
              <a:xfrm>
                <a:off x="4215663" y="3793057"/>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Ressourcen-management</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12</a:t>
                </a:r>
              </a:p>
            </p:txBody>
          </p:sp>
          <p:sp>
            <p:nvSpPr>
              <p:cNvPr id="23" name="Rechteck 22">
                <a:extLst>
                  <a:ext uri="{FF2B5EF4-FFF2-40B4-BE49-F238E27FC236}">
                    <a16:creationId xmlns:a16="http://schemas.microsoft.com/office/drawing/2014/main" id="{68A5634E-8318-4439-54BA-95C35E438B96}"/>
                  </a:ext>
                </a:extLst>
              </p:cNvPr>
              <p:cNvSpPr/>
              <p:nvPr/>
            </p:nvSpPr>
            <p:spPr bwMode="auto">
              <a:xfrm>
                <a:off x="5433513" y="3792378"/>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Klimarelevante Emissionen</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13</a:t>
                </a:r>
              </a:p>
            </p:txBody>
          </p:sp>
          <p:sp>
            <p:nvSpPr>
              <p:cNvPr id="24" name="Rechteck 23">
                <a:extLst>
                  <a:ext uri="{FF2B5EF4-FFF2-40B4-BE49-F238E27FC236}">
                    <a16:creationId xmlns:a16="http://schemas.microsoft.com/office/drawing/2014/main" id="{372CEB61-1897-30D6-EA2B-B17CEAA85F44}"/>
                  </a:ext>
                </a:extLst>
              </p:cNvPr>
              <p:cNvSpPr/>
              <p:nvPr/>
            </p:nvSpPr>
            <p:spPr bwMode="auto">
              <a:xfrm>
                <a:off x="6634320" y="2852936"/>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Regeln und Prozesse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06</a:t>
                </a:r>
              </a:p>
            </p:txBody>
          </p:sp>
          <p:sp>
            <p:nvSpPr>
              <p:cNvPr id="25" name="Rechteck 24">
                <a:extLst>
                  <a:ext uri="{FF2B5EF4-FFF2-40B4-BE49-F238E27FC236}">
                    <a16:creationId xmlns:a16="http://schemas.microsoft.com/office/drawing/2014/main" id="{F40F5A0E-D1C4-398D-C757-938B22E23FAF}"/>
                  </a:ext>
                </a:extLst>
              </p:cNvPr>
              <p:cNvSpPr/>
              <p:nvPr/>
            </p:nvSpPr>
            <p:spPr bwMode="auto">
              <a:xfrm>
                <a:off x="7849020" y="2853615"/>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Kontrolle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07</a:t>
                </a:r>
              </a:p>
            </p:txBody>
          </p:sp>
          <p:sp>
            <p:nvSpPr>
              <p:cNvPr id="26" name="Rechteck 25">
                <a:extLst>
                  <a:ext uri="{FF2B5EF4-FFF2-40B4-BE49-F238E27FC236}">
                    <a16:creationId xmlns:a16="http://schemas.microsoft.com/office/drawing/2014/main" id="{D86F2F43-FDFC-DE1B-418B-4640D9517A9C}"/>
                  </a:ext>
                </a:extLst>
              </p:cNvPr>
              <p:cNvSpPr/>
              <p:nvPr/>
            </p:nvSpPr>
            <p:spPr bwMode="auto">
              <a:xfrm>
                <a:off x="9066870" y="2852936"/>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Anreizsysteme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08</a:t>
                </a:r>
              </a:p>
            </p:txBody>
          </p:sp>
          <p:sp>
            <p:nvSpPr>
              <p:cNvPr id="27" name="Rechteck 26">
                <a:extLst>
                  <a:ext uri="{FF2B5EF4-FFF2-40B4-BE49-F238E27FC236}">
                    <a16:creationId xmlns:a16="http://schemas.microsoft.com/office/drawing/2014/main" id="{16113306-6DB8-E6EC-7F5A-1D49B174C062}"/>
                  </a:ext>
                </a:extLst>
              </p:cNvPr>
              <p:cNvSpPr/>
              <p:nvPr/>
            </p:nvSpPr>
            <p:spPr bwMode="auto">
              <a:xfrm>
                <a:off x="6645063" y="3794422"/>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Arbeitnehmer-rechte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14</a:t>
                </a:r>
              </a:p>
            </p:txBody>
          </p:sp>
          <p:sp>
            <p:nvSpPr>
              <p:cNvPr id="28" name="Rechteck 27">
                <a:extLst>
                  <a:ext uri="{FF2B5EF4-FFF2-40B4-BE49-F238E27FC236}">
                    <a16:creationId xmlns:a16="http://schemas.microsoft.com/office/drawing/2014/main" id="{0F2B5A35-B944-9F50-6666-213CA92C8102}"/>
                  </a:ext>
                </a:extLst>
              </p:cNvPr>
              <p:cNvSpPr/>
              <p:nvPr/>
            </p:nvSpPr>
            <p:spPr bwMode="auto">
              <a:xfrm>
                <a:off x="7859763" y="3795101"/>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de-DE" sz="1000" b="0" i="0" u="none" strike="noStrike" cap="none" normalizeH="0" baseline="0" dirty="0">
                    <a:ln>
                      <a:noFill/>
                    </a:ln>
                    <a:solidFill>
                      <a:srgbClr val="FFFFFF"/>
                    </a:solidFill>
                    <a:effectLst/>
                    <a:latin typeface="Arial" charset="0"/>
                    <a:ea typeface="ＭＳ Ｐゴシック" charset="-128"/>
                  </a:rPr>
                  <a:t>Chancen-gerechtigkeit</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15</a:t>
                </a:r>
              </a:p>
            </p:txBody>
          </p:sp>
          <p:sp>
            <p:nvSpPr>
              <p:cNvPr id="29" name="Rechteck 28">
                <a:extLst>
                  <a:ext uri="{FF2B5EF4-FFF2-40B4-BE49-F238E27FC236}">
                    <a16:creationId xmlns:a16="http://schemas.microsoft.com/office/drawing/2014/main" id="{7252952B-FD74-7F95-21D2-D5F7F793B198}"/>
                  </a:ext>
                </a:extLst>
              </p:cNvPr>
              <p:cNvSpPr/>
              <p:nvPr/>
            </p:nvSpPr>
            <p:spPr bwMode="auto">
              <a:xfrm>
                <a:off x="9077613" y="3794422"/>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Qualifizierung</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16</a:t>
                </a:r>
              </a:p>
            </p:txBody>
          </p:sp>
          <p:sp>
            <p:nvSpPr>
              <p:cNvPr id="30" name="Rechteck 29">
                <a:extLst>
                  <a:ext uri="{FF2B5EF4-FFF2-40B4-BE49-F238E27FC236}">
                    <a16:creationId xmlns:a16="http://schemas.microsoft.com/office/drawing/2014/main" id="{FF3AE41D-7740-B21D-EB0F-4D5AA2713E7C}"/>
                  </a:ext>
                </a:extLst>
              </p:cNvPr>
              <p:cNvSpPr/>
              <p:nvPr/>
            </p:nvSpPr>
            <p:spPr bwMode="auto">
              <a:xfrm>
                <a:off x="550193" y="4734589"/>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Menschen-rechte</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17</a:t>
                </a:r>
              </a:p>
            </p:txBody>
          </p:sp>
          <p:sp>
            <p:nvSpPr>
              <p:cNvPr id="31" name="Rechteck 30">
                <a:extLst>
                  <a:ext uri="{FF2B5EF4-FFF2-40B4-BE49-F238E27FC236}">
                    <a16:creationId xmlns:a16="http://schemas.microsoft.com/office/drawing/2014/main" id="{2F64EE3E-CA74-5381-3825-3320ABB4B708}"/>
                  </a:ext>
                </a:extLst>
              </p:cNvPr>
              <p:cNvSpPr/>
              <p:nvPr/>
            </p:nvSpPr>
            <p:spPr bwMode="auto">
              <a:xfrm>
                <a:off x="1764893" y="4735268"/>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Gemeinwesen</a:t>
                </a: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18</a:t>
                </a:r>
              </a:p>
            </p:txBody>
          </p:sp>
          <p:sp>
            <p:nvSpPr>
              <p:cNvPr id="32" name="Rechteck 31">
                <a:extLst>
                  <a:ext uri="{FF2B5EF4-FFF2-40B4-BE49-F238E27FC236}">
                    <a16:creationId xmlns:a16="http://schemas.microsoft.com/office/drawing/2014/main" id="{64824350-675E-BC74-86AA-A2477ED5D341}"/>
                  </a:ext>
                </a:extLst>
              </p:cNvPr>
              <p:cNvSpPr/>
              <p:nvPr/>
            </p:nvSpPr>
            <p:spPr bwMode="auto">
              <a:xfrm>
                <a:off x="2982743" y="4734589"/>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Politische Einflussnahme</a:t>
                </a:r>
              </a:p>
              <a:p>
                <a:pPr marL="0" marR="0" indent="0" algn="r"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a:ln>
                    <a:noFill/>
                  </a:ln>
                  <a:solidFill>
                    <a:srgbClr val="FFFFFF"/>
                  </a:solidFill>
                  <a:effectLst/>
                  <a:latin typeface="Arial" charset="0"/>
                  <a:ea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19</a:t>
                </a:r>
              </a:p>
            </p:txBody>
          </p:sp>
          <p:sp>
            <p:nvSpPr>
              <p:cNvPr id="33" name="Rechteck 32">
                <a:extLst>
                  <a:ext uri="{FF2B5EF4-FFF2-40B4-BE49-F238E27FC236}">
                    <a16:creationId xmlns:a16="http://schemas.microsoft.com/office/drawing/2014/main" id="{F268CE5F-18D8-7A7B-BBDF-29F975013FBE}"/>
                  </a:ext>
                </a:extLst>
              </p:cNvPr>
              <p:cNvSpPr/>
              <p:nvPr/>
            </p:nvSpPr>
            <p:spPr bwMode="auto">
              <a:xfrm>
                <a:off x="4215663" y="4732499"/>
                <a:ext cx="1080120" cy="864096"/>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Gesetzes- und richtlinienkon-formes Verhalten</a:t>
                </a:r>
                <a:endParaRPr lang="de-DE" sz="1000" dirty="0">
                  <a:solidFill>
                    <a:srgbClr val="FFFFFF"/>
                  </a:solidFill>
                </a:endParaRPr>
              </a:p>
              <a:p>
                <a:pPr marL="0" marR="0" indent="0" algn="r"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rgbClr val="FFFFFF"/>
                    </a:solidFill>
                    <a:effectLst/>
                    <a:latin typeface="Arial" charset="0"/>
                    <a:ea typeface="ＭＳ Ｐゴシック" charset="-128"/>
                  </a:rPr>
                  <a:t>20</a:t>
                </a:r>
              </a:p>
            </p:txBody>
          </p:sp>
        </p:grpSp>
      </p:grpSp>
      <p:sp>
        <p:nvSpPr>
          <p:cNvPr id="8" name="Sprechblase: rechteckig mit abgerundeten Ecken 7">
            <a:extLst>
              <a:ext uri="{FF2B5EF4-FFF2-40B4-BE49-F238E27FC236}">
                <a16:creationId xmlns:a16="http://schemas.microsoft.com/office/drawing/2014/main" id="{B6F08E2A-16B8-62F2-342F-BA47AF37A248}"/>
              </a:ext>
            </a:extLst>
          </p:cNvPr>
          <p:cNvSpPr/>
          <p:nvPr/>
        </p:nvSpPr>
        <p:spPr>
          <a:xfrm>
            <a:off x="9414301" y="5652295"/>
            <a:ext cx="2363695" cy="553677"/>
          </a:xfrm>
          <a:prstGeom prst="wedgeRoundRectCallout">
            <a:avLst>
              <a:gd name="adj1" fmla="val -41681"/>
              <a:gd name="adj2" fmla="val -10564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354"/>
            <a:r>
              <a:rPr lang="de-DE" sz="1200" dirty="0">
                <a:solidFill>
                  <a:schemeClr val="tx1"/>
                </a:solidFill>
              </a:rPr>
              <a:t>Mehr Informationen zum DNK finden Sie </a:t>
            </a:r>
            <a:r>
              <a:rPr lang="de-DE" sz="1200" dirty="0">
                <a:solidFill>
                  <a:schemeClr val="tx1"/>
                </a:solidFill>
                <a:hlinkClick r:id="rId3" action="ppaction://hlinksldjump">
                  <a:extLst>
                    <a:ext uri="{A12FA001-AC4F-418D-AE19-62706E023703}">
                      <ahyp:hlinkClr xmlns:ahyp="http://schemas.microsoft.com/office/drawing/2018/hyperlinkcolor" val="tx"/>
                    </a:ext>
                  </a:extLst>
                </a:hlinkClick>
              </a:rPr>
              <a:t>hier</a:t>
            </a:r>
            <a:r>
              <a:rPr lang="de-DE" sz="1200" dirty="0">
                <a:solidFill>
                  <a:schemeClr val="tx1"/>
                </a:solidFill>
              </a:rPr>
              <a:t>.</a:t>
            </a:r>
          </a:p>
        </p:txBody>
      </p:sp>
    </p:spTree>
    <p:extLst>
      <p:ext uri="{BB962C8B-B14F-4D97-AF65-F5344CB8AC3E}">
        <p14:creationId xmlns:p14="http://schemas.microsoft.com/office/powerpoint/2010/main" val="719315591"/>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D0FCF-4E48-9BD6-ABBF-91F0C7F4500F}"/>
              </a:ext>
            </a:extLst>
          </p:cNvPr>
          <p:cNvSpPr>
            <a:spLocks noGrp="1"/>
          </p:cNvSpPr>
          <p:nvPr>
            <p:ph type="title"/>
          </p:nvPr>
        </p:nvSpPr>
        <p:spPr/>
        <p:txBody>
          <a:bodyPr/>
          <a:lstStyle/>
          <a:p>
            <a:r>
              <a:rPr lang="de-DE" dirty="0"/>
              <a:t>Sichtbarkeit durch Ratings und Rankings: Beispiel CDP</a:t>
            </a:r>
          </a:p>
        </p:txBody>
      </p:sp>
      <p:sp>
        <p:nvSpPr>
          <p:cNvPr id="4" name="Fußzeilenplatzhalter 3">
            <a:extLst>
              <a:ext uri="{FF2B5EF4-FFF2-40B4-BE49-F238E27FC236}">
                <a16:creationId xmlns:a16="http://schemas.microsoft.com/office/drawing/2014/main" id="{82436F3E-13A6-44FD-59E8-7BD60EFE451C}"/>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0BE09F94-6276-F549-86F8-0CFF1C8A3B7A}"/>
              </a:ext>
            </a:extLst>
          </p:cNvPr>
          <p:cNvSpPr>
            <a:spLocks noGrp="1"/>
          </p:cNvSpPr>
          <p:nvPr>
            <p:ph type="sldNum" sz="quarter" idx="4"/>
          </p:nvPr>
        </p:nvSpPr>
        <p:spPr/>
        <p:txBody>
          <a:bodyPr/>
          <a:lstStyle/>
          <a:p>
            <a:fld id="{894680D0-7A83-433A-9719-C4143F27F647}" type="slidenum">
              <a:rPr lang="de-DE" smtClean="0"/>
              <a:pPr/>
              <a:t>68</a:t>
            </a:fld>
            <a:endParaRPr lang="de-DE" dirty="0"/>
          </a:p>
        </p:txBody>
      </p:sp>
      <p:sp>
        <p:nvSpPr>
          <p:cNvPr id="9" name="Inhaltsplatzhalter 2">
            <a:extLst>
              <a:ext uri="{FF2B5EF4-FFF2-40B4-BE49-F238E27FC236}">
                <a16:creationId xmlns:a16="http://schemas.microsoft.com/office/drawing/2014/main" id="{84C42AAB-BB16-7AA4-9B3A-A58AD75ED536}"/>
              </a:ext>
            </a:extLst>
          </p:cNvPr>
          <p:cNvSpPr txBox="1">
            <a:spLocks/>
          </p:cNvSpPr>
          <p:nvPr/>
        </p:nvSpPr>
        <p:spPr bwMode="auto">
          <a:xfrm>
            <a:off x="551384" y="1628777"/>
            <a:ext cx="11256616" cy="136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de-DE" sz="1400" kern="0" dirty="0"/>
              <a:t>Ratings werden zunehmend von Stakeholdern eingefordert, da sie zeigen, wie zukunftsfähig ein Unternehmen ist. Gerade Kunden oder Investoren können hier nachfragen.</a:t>
            </a:r>
          </a:p>
          <a:p>
            <a:pPr marL="0" indent="0">
              <a:buNone/>
            </a:pPr>
            <a:r>
              <a:rPr lang="de-DE" sz="1400" kern="0" dirty="0"/>
              <a:t>Spezialisierte Rating- und Rankingagenturen sammeln Daten von börsen- und nicht-börsennotierten Unternehmen. Für Klimarankings sind nicht-finanzielle Informationen relevant. Das Ergebnis des Rankings wird oft von Investoren angefragt und fließt so in Anlage- oder Kreditentscheidungen ein. Sie können aber auch pro-aktiv mit einem guten Ranking werben. </a:t>
            </a:r>
          </a:p>
          <a:p>
            <a:pPr marL="0" indent="0">
              <a:buNone/>
            </a:pPr>
            <a:endParaRPr lang="de-DE" sz="1400" kern="0" dirty="0"/>
          </a:p>
          <a:p>
            <a:pPr marL="0" indent="0">
              <a:buNone/>
            </a:pPr>
            <a:endParaRPr lang="de-DE" sz="1400" kern="0" dirty="0"/>
          </a:p>
        </p:txBody>
      </p:sp>
      <p:graphicFrame>
        <p:nvGraphicFramePr>
          <p:cNvPr id="3" name="Tabelle 6">
            <a:extLst>
              <a:ext uri="{FF2B5EF4-FFF2-40B4-BE49-F238E27FC236}">
                <a16:creationId xmlns:a16="http://schemas.microsoft.com/office/drawing/2014/main" id="{ADCA5B44-C8FE-4079-A9CB-281CF7E596D2}"/>
              </a:ext>
            </a:extLst>
          </p:cNvPr>
          <p:cNvGraphicFramePr>
            <a:graphicFrameLocks noGrp="1"/>
          </p:cNvGraphicFramePr>
          <p:nvPr>
            <p:ph idx="1"/>
            <p:extLst>
              <p:ext uri="{D42A27DB-BD31-4B8C-83A1-F6EECF244321}">
                <p14:modId xmlns:p14="http://schemas.microsoft.com/office/powerpoint/2010/main" val="86772806"/>
              </p:ext>
            </p:extLst>
          </p:nvPr>
        </p:nvGraphicFramePr>
        <p:xfrm>
          <a:off x="551384" y="2924944"/>
          <a:ext cx="6697265" cy="26670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798468695"/>
                    </a:ext>
                  </a:extLst>
                </a:gridCol>
                <a:gridCol w="5473129">
                  <a:extLst>
                    <a:ext uri="{9D8B030D-6E8A-4147-A177-3AD203B41FA5}">
                      <a16:colId xmlns:a16="http://schemas.microsoft.com/office/drawing/2014/main" val="740428297"/>
                    </a:ext>
                  </a:extLst>
                </a:gridCol>
              </a:tblGrid>
              <a:tr h="370840">
                <a:tc>
                  <a:txBody>
                    <a:bodyPr/>
                    <a:lstStyle/>
                    <a:p>
                      <a:endParaRPr lang="de-DE" sz="1400" dirty="0"/>
                    </a:p>
                  </a:txBody>
                  <a:tcPr>
                    <a:solidFill>
                      <a:srgbClr val="3B687F"/>
                    </a:solidFill>
                  </a:tcPr>
                </a:tc>
                <a:tc>
                  <a:txBody>
                    <a:bodyPr/>
                    <a:lstStyle/>
                    <a:p>
                      <a:r>
                        <a:rPr lang="de-DE" sz="1400" dirty="0"/>
                        <a:t>CDP</a:t>
                      </a:r>
                    </a:p>
                  </a:txBody>
                  <a:tcPr>
                    <a:solidFill>
                      <a:srgbClr val="3B687F"/>
                    </a:solidFill>
                  </a:tcPr>
                </a:tc>
                <a:extLst>
                  <a:ext uri="{0D108BD9-81ED-4DB2-BD59-A6C34878D82A}">
                    <a16:rowId xmlns:a16="http://schemas.microsoft.com/office/drawing/2014/main" val="2305234610"/>
                  </a:ext>
                </a:extLst>
              </a:tr>
              <a:tr h="370840">
                <a:tc>
                  <a:txBody>
                    <a:bodyPr/>
                    <a:lstStyle/>
                    <a:p>
                      <a:r>
                        <a:rPr lang="de-DE" sz="1200" dirty="0"/>
                        <a:t>Beschreibung</a:t>
                      </a:r>
                    </a:p>
                  </a:txBody>
                  <a:tcPr>
                    <a:solidFill>
                      <a:srgbClr val="DEE5EA"/>
                    </a:solidFill>
                  </a:tcPr>
                </a:tc>
                <a:tc>
                  <a:txBody>
                    <a:bodyPr/>
                    <a:lstStyle/>
                    <a:p>
                      <a:r>
                        <a:rPr lang="de-DE" sz="1200" dirty="0"/>
                        <a:t>CDP (ehemals Carbon Disclosure Project) ist eine investorengetriebene Non-Profit-Organisation, die die Berichterstattung von Unternehmen zu Umweltthemen fördert. </a:t>
                      </a:r>
                    </a:p>
                    <a:p>
                      <a:r>
                        <a:rPr lang="de-DE" sz="1200" dirty="0"/>
                        <a:t>Der Fokus liegt dabei auf Klimawandel, Wassersicherheit und Entwaldung. Ein Rating vergibt die Kategorien A bis D. Damit bewertet CDP umfassend, wie gut ein Unternehmen Klimawandel, Wassersicherheit und Entwaldung in das Unternehmens- und Managementsystem etabliert hat. </a:t>
                      </a:r>
                    </a:p>
                    <a:p>
                      <a:r>
                        <a:rPr lang="de-DE" sz="1200" dirty="0"/>
                        <a:t>Unternehmen werden nach Transparenz und Performance gerankt. </a:t>
                      </a:r>
                    </a:p>
                  </a:txBody>
                  <a:tcPr>
                    <a:solidFill>
                      <a:srgbClr val="DEE5EA"/>
                    </a:solidFill>
                  </a:tcPr>
                </a:tc>
                <a:extLst>
                  <a:ext uri="{0D108BD9-81ED-4DB2-BD59-A6C34878D82A}">
                    <a16:rowId xmlns:a16="http://schemas.microsoft.com/office/drawing/2014/main" val="3928809069"/>
                  </a:ext>
                </a:extLst>
              </a:tr>
              <a:tr h="370840">
                <a:tc>
                  <a:txBody>
                    <a:bodyPr/>
                    <a:lstStyle/>
                    <a:p>
                      <a:r>
                        <a:rPr lang="de-DE" sz="1200" dirty="0"/>
                        <a:t>Fokus</a:t>
                      </a:r>
                    </a:p>
                  </a:txBody>
                  <a:tcPr>
                    <a:solidFill>
                      <a:srgbClr val="DEE5EA"/>
                    </a:solidFill>
                  </a:tcPr>
                </a:tc>
                <a:tc>
                  <a:txBody>
                    <a:bodyPr/>
                    <a:lstStyle/>
                    <a:p>
                      <a:r>
                        <a:rPr lang="de-DE" sz="1200" dirty="0"/>
                        <a:t>Umweltthemen (Klimawandel, Wassersicherheit und Entwaldung).</a:t>
                      </a:r>
                    </a:p>
                  </a:txBody>
                  <a:tcPr>
                    <a:solidFill>
                      <a:srgbClr val="DEE5EA"/>
                    </a:solidFill>
                  </a:tcPr>
                </a:tc>
                <a:extLst>
                  <a:ext uri="{0D108BD9-81ED-4DB2-BD59-A6C34878D82A}">
                    <a16:rowId xmlns:a16="http://schemas.microsoft.com/office/drawing/2014/main" val="30122810"/>
                  </a:ext>
                </a:extLst>
              </a:tr>
              <a:tr h="370840">
                <a:tc>
                  <a:txBody>
                    <a:bodyPr/>
                    <a:lstStyle/>
                    <a:p>
                      <a:r>
                        <a:rPr lang="de-DE" sz="1200" dirty="0"/>
                        <a:t>Scoring</a:t>
                      </a:r>
                    </a:p>
                  </a:txBody>
                  <a:tcPr>
                    <a:solidFill>
                      <a:srgbClr val="DEE5EA"/>
                    </a:solidFill>
                  </a:tcPr>
                </a:tc>
                <a:tc>
                  <a:txBody>
                    <a:bodyPr/>
                    <a:lstStyle/>
                    <a:p>
                      <a:r>
                        <a:rPr lang="de-DE" sz="1200" dirty="0"/>
                        <a:t>A, A-, B, B-, C, C-, D, D- (Bewertung absteigend).</a:t>
                      </a:r>
                    </a:p>
                  </a:txBody>
                  <a:tcPr>
                    <a:solidFill>
                      <a:srgbClr val="DEE5EA"/>
                    </a:solidFill>
                  </a:tcPr>
                </a:tc>
                <a:extLst>
                  <a:ext uri="{0D108BD9-81ED-4DB2-BD59-A6C34878D82A}">
                    <a16:rowId xmlns:a16="http://schemas.microsoft.com/office/drawing/2014/main" val="2910410410"/>
                  </a:ext>
                </a:extLst>
              </a:tr>
            </a:tbl>
          </a:graphicData>
        </a:graphic>
      </p:graphicFrame>
      <p:sp>
        <p:nvSpPr>
          <p:cNvPr id="6" name="Textfeld 5">
            <a:extLst>
              <a:ext uri="{FF2B5EF4-FFF2-40B4-BE49-F238E27FC236}">
                <a16:creationId xmlns:a16="http://schemas.microsoft.com/office/drawing/2014/main" id="{2B4CC1AC-5689-0C2F-7E37-D778491E32CD}"/>
              </a:ext>
            </a:extLst>
          </p:cNvPr>
          <p:cNvSpPr txBox="1"/>
          <p:nvPr/>
        </p:nvSpPr>
        <p:spPr>
          <a:xfrm>
            <a:off x="470070" y="5591944"/>
            <a:ext cx="4617817" cy="230832"/>
          </a:xfrm>
          <a:prstGeom prst="rect">
            <a:avLst/>
          </a:prstGeom>
          <a:noFill/>
        </p:spPr>
        <p:txBody>
          <a:bodyPr wrap="square" rtlCol="0">
            <a:spAutoFit/>
          </a:bodyPr>
          <a:lstStyle/>
          <a:p>
            <a:pPr algn="l"/>
            <a:r>
              <a:rPr lang="de-DE" sz="900" i="1" dirty="0"/>
              <a:t>Quelle: Darstellung in Anlehnung an </a:t>
            </a:r>
            <a:r>
              <a:rPr kumimoji="0" lang="de-DE" sz="900" b="0" i="1" u="none" strike="noStrike" kern="1200" cap="none" spc="0" normalizeH="0" baseline="0" noProof="0" dirty="0">
                <a:ln>
                  <a:noFill/>
                </a:ln>
                <a:solidFill>
                  <a:srgbClr val="262626"/>
                </a:solidFill>
                <a:effectLst/>
                <a:uLnTx/>
                <a:uFillTx/>
                <a:latin typeface="Arial"/>
                <a:ea typeface="ＭＳ Ｐゴシック"/>
                <a:cs typeface="Arial" pitchFamily="34" charset="0"/>
              </a:rPr>
              <a:t>Deutsches Global Compact Network 2022</a:t>
            </a:r>
            <a:r>
              <a:rPr lang="de-DE" sz="900" i="1" dirty="0"/>
              <a:t>, S. 103</a:t>
            </a:r>
          </a:p>
        </p:txBody>
      </p:sp>
      <p:sp>
        <p:nvSpPr>
          <p:cNvPr id="7" name="Sprechblase: rechteckig mit abgerundeten Ecken 6">
            <a:extLst>
              <a:ext uri="{FF2B5EF4-FFF2-40B4-BE49-F238E27FC236}">
                <a16:creationId xmlns:a16="http://schemas.microsoft.com/office/drawing/2014/main" id="{7D21CC53-590C-6114-8A85-C4A52F4580DD}"/>
              </a:ext>
            </a:extLst>
          </p:cNvPr>
          <p:cNvSpPr/>
          <p:nvPr/>
        </p:nvSpPr>
        <p:spPr>
          <a:xfrm>
            <a:off x="7968208" y="2996952"/>
            <a:ext cx="3240360" cy="1368175"/>
          </a:xfrm>
          <a:prstGeom prst="wedgeRoundRectCallout">
            <a:avLst>
              <a:gd name="adj1" fmla="val -62838"/>
              <a:gd name="adj2" fmla="val -987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dirty="0">
                <a:solidFill>
                  <a:srgbClr val="000000"/>
                </a:solidFill>
                <a:latin typeface="Arial" panose="020B0604020202020204" pitchFamily="34" charset="0"/>
                <a:cs typeface="Arial" panose="020B0604020202020204" pitchFamily="34" charset="0"/>
              </a:rPr>
              <a:t>Das CDP Scoring ist inzwischen sehr verbreitet. </a:t>
            </a:r>
            <a:r>
              <a:rPr lang="de-DE" sz="1200" dirty="0">
                <a:solidFill>
                  <a:schemeClr val="tx1"/>
                </a:solidFill>
              </a:rPr>
              <a:t>Die Datenbank des CDP wächst stetig weiter. Neben dem Thema Klima wurde die Berichterstattung auch hinsichtlich Wassersicherheit und Wälder erweitert.</a:t>
            </a:r>
          </a:p>
        </p:txBody>
      </p:sp>
      <p:pic>
        <p:nvPicPr>
          <p:cNvPr id="8" name="Picture 2" descr="Bildergebnis für carbon disclosure project">
            <a:extLst>
              <a:ext uri="{FF2B5EF4-FFF2-40B4-BE49-F238E27FC236}">
                <a16:creationId xmlns:a16="http://schemas.microsoft.com/office/drawing/2014/main" id="{D156712F-88E4-9083-9640-3DC3A532E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700" y="4519899"/>
            <a:ext cx="2905249" cy="151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186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B8C8-4C69-D94A-6B1A-E9D52B83C532}"/>
              </a:ext>
            </a:extLst>
          </p:cNvPr>
          <p:cNvSpPr>
            <a:spLocks noGrp="1"/>
          </p:cNvSpPr>
          <p:nvPr>
            <p:ph type="title"/>
          </p:nvPr>
        </p:nvSpPr>
        <p:spPr/>
        <p:txBody>
          <a:bodyPr/>
          <a:lstStyle/>
          <a:p>
            <a:r>
              <a:rPr lang="de-DE" dirty="0"/>
              <a:t>Checkliste zum Abhaken</a:t>
            </a:r>
            <a:endParaRPr lang="de-DE" dirty="0">
              <a:solidFill>
                <a:srgbClr val="FF0000"/>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77592534"/>
              </p:ext>
            </p:extLst>
          </p:nvPr>
        </p:nvGraphicFramePr>
        <p:xfrm>
          <a:off x="550863" y="1628775"/>
          <a:ext cx="11256961" cy="3025820"/>
        </p:xfrm>
        <a:graphic>
          <a:graphicData uri="http://schemas.openxmlformats.org/drawingml/2006/table">
            <a:tbl>
              <a:tblPr/>
              <a:tblGrid>
                <a:gridCol w="7057305">
                  <a:extLst>
                    <a:ext uri="{9D8B030D-6E8A-4147-A177-3AD203B41FA5}">
                      <a16:colId xmlns:a16="http://schemas.microsoft.com/office/drawing/2014/main" val="3908426492"/>
                    </a:ext>
                  </a:extLst>
                </a:gridCol>
                <a:gridCol w="1512432">
                  <a:extLst>
                    <a:ext uri="{9D8B030D-6E8A-4147-A177-3AD203B41FA5}">
                      <a16:colId xmlns:a16="http://schemas.microsoft.com/office/drawing/2014/main" val="3937633103"/>
                    </a:ext>
                  </a:extLst>
                </a:gridCol>
                <a:gridCol w="1224173">
                  <a:extLst>
                    <a:ext uri="{9D8B030D-6E8A-4147-A177-3AD203B41FA5}">
                      <a16:colId xmlns:a16="http://schemas.microsoft.com/office/drawing/2014/main" val="1531154828"/>
                    </a:ext>
                  </a:extLst>
                </a:gridCol>
                <a:gridCol w="1463051">
                  <a:extLst>
                    <a:ext uri="{9D8B030D-6E8A-4147-A177-3AD203B41FA5}">
                      <a16:colId xmlns:a16="http://schemas.microsoft.com/office/drawing/2014/main" val="4275372144"/>
                    </a:ext>
                  </a:extLst>
                </a:gridCol>
              </a:tblGrid>
              <a:tr h="379533">
                <a:tc>
                  <a:txBody>
                    <a:bodyPr/>
                    <a:lstStyle/>
                    <a:p>
                      <a:pPr algn="ctr" fontAlgn="ctr"/>
                      <a:r>
                        <a:rPr lang="de-DE" sz="1100" b="1" i="0" u="none" strike="noStrike" dirty="0">
                          <a:solidFill>
                            <a:schemeClr val="bg1"/>
                          </a:solidFill>
                          <a:effectLst/>
                          <a:latin typeface="+mj-lt"/>
                        </a:rPr>
                        <a:t>Aufgabe</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969696"/>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Verantwortliche*r</a:t>
                      </a:r>
                    </a:p>
                  </a:txBody>
                  <a:tcPr marL="6324" marR="6324" marT="6324" marB="0" anchor="ctr">
                    <a:lnL w="6350" cap="flat" cmpd="sng" algn="ctr">
                      <a:solidFill>
                        <a:srgbClr val="96969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6969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Frist</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tc>
                  <a:txBody>
                    <a:bodyPr/>
                    <a:lstStyle/>
                    <a:p>
                      <a:pPr algn="ctr" fontAlgn="ctr"/>
                      <a:r>
                        <a:rPr lang="de-DE" sz="1100" b="1" i="0" u="none" strike="noStrike" dirty="0">
                          <a:solidFill>
                            <a:schemeClr val="bg1"/>
                          </a:solidFill>
                          <a:effectLst/>
                          <a:latin typeface="+mj-lt"/>
                        </a:rPr>
                        <a:t>Status </a:t>
                      </a: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7591"/>
                    </a:solidFill>
                  </a:tcPr>
                </a:tc>
                <a:extLst>
                  <a:ext uri="{0D108BD9-81ED-4DB2-BD59-A6C34878D82A}">
                    <a16:rowId xmlns:a16="http://schemas.microsoft.com/office/drawing/2014/main" val="3203602154"/>
                  </a:ext>
                </a:extLst>
              </a:tr>
              <a:tr h="1124879">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de-DE" sz="1100" dirty="0"/>
                        <a:t>Sie kommunizieren intern und schaffen immer mehr Bewusstsein über das Thema bei den Mitarbeitenden. Hier sind der Kreativität keine Grenzen gesetzt: Von aufgehäuften Papierstapeln beim Empfang zur Darstellung des Verbrauchs bis zur Planung eines Klimatages unter Beteiligung des örtlich ansässigen Fahrrad- und Autohändlers für das Testen von E-Mobilität, bis hin zu Interviews mit Mitarbeitenden zu einzelnen Maßnahmen. Binden Sie auch das Marketing im Haus mit ein.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de-DE" sz="1100" dirty="0"/>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630049"/>
                  </a:ext>
                </a:extLst>
              </a:tr>
              <a:tr h="752262">
                <a:tc>
                  <a:txBody>
                    <a:bodyPr/>
                    <a:lstStyle/>
                    <a:p>
                      <a:pPr>
                        <a:buFont typeface="Courier New" panose="02070309020205020404" pitchFamily="49" charset="0"/>
                        <a:buNone/>
                      </a:pPr>
                      <a:r>
                        <a:rPr lang="de-DE" sz="1100" dirty="0"/>
                        <a:t>Sie kommunizieren Ihre Klimaleistung extern. Hier ist weniger mehr. Achten Sie bei der Auswahl auf Ihre Ausrichtung (z.B. Internationalität) und die Anforderung von wichtigen Interessensgruppen. Vielleicht erwartet ein Kunde, dass das Unternehmen sich in definierten Initiativen engagiert, einen Nachhaltigkeitsbericht hat bzw. ein Nachhaltigkeitsranking durchgeführt wurde.</a:t>
                      </a:r>
                    </a:p>
                    <a:p>
                      <a:pPr>
                        <a:buFont typeface="Courier New" panose="02070309020205020404" pitchFamily="49" charset="0"/>
                        <a:buNone/>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mj-lt"/>
                        </a:rPr>
                        <a:t> </a:t>
                      </a: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85992"/>
                  </a:ext>
                </a:extLst>
              </a:tr>
              <a:tr h="203823">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de-DE" sz="1100" dirty="0"/>
                        <a:t>Wer Gutes tut, darf und sollte auch darüber reden. Achten Sie unbedingt darauf, dass Sie die Maßnahmen und Ergebnisse nicht „aufhübschen“ und damit in den Verdacht von Greenwashing kommen. Beim Thema Klima wird immer mehr hingeschaut.</a:t>
                      </a:r>
                    </a:p>
                    <a:p>
                      <a:pPr>
                        <a:buFont typeface="Courier New" panose="02070309020205020404" pitchFamily="49" charset="0"/>
                        <a:buNone/>
                      </a:pPr>
                      <a:endParaRPr lang="de-DE" sz="1100" b="0" i="0" u="none" strike="noStrike" dirty="0">
                        <a:solidFill>
                          <a:srgbClr val="000000"/>
                        </a:solidFill>
                        <a:effectLst/>
                        <a:latin typeface="+mj-lt"/>
                      </a:endParaRPr>
                    </a:p>
                  </a:txBody>
                  <a:tcPr marL="6324" marR="6324" marT="6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mj-lt"/>
                      </a:endParaRPr>
                    </a:p>
                  </a:txBody>
                  <a:tcPr marL="6324" marR="6324" marT="6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16528"/>
                  </a:ext>
                </a:extLst>
              </a:tr>
            </a:tbl>
          </a:graphicData>
        </a:graphic>
      </p:graphicFrame>
      <p:sp>
        <p:nvSpPr>
          <p:cNvPr id="4" name="Fußzeilenplatzhalter 3">
            <a:extLst>
              <a:ext uri="{FF2B5EF4-FFF2-40B4-BE49-F238E27FC236}">
                <a16:creationId xmlns:a16="http://schemas.microsoft.com/office/drawing/2014/main" id="{D11BC0EF-AA3A-BDFA-CCD6-D0D7A68ECCC4}"/>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A72E3A8-E5F6-5141-17D1-79CFD605EE03}"/>
              </a:ext>
            </a:extLst>
          </p:cNvPr>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lang="de-DE" smtClean="0"/>
              <a:pPr marL="0" marR="0" lvl="0" indent="0" algn="l" defTabSz="914400" rtl="0" eaLnBrk="0" fontAlgn="base" latinLnBrk="0" hangingPunct="0">
                <a:lnSpc>
                  <a:spcPct val="100000"/>
                </a:lnSpc>
                <a:spcBef>
                  <a:spcPct val="0"/>
                </a:spcBef>
                <a:spcAft>
                  <a:spcPct val="0"/>
                </a:spcAft>
                <a:buClrTx/>
                <a:buSzTx/>
                <a:buFontTx/>
                <a:buNone/>
                <a:tabLst/>
                <a:defRPr/>
              </a:pPr>
              <a:t>69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0358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873A7-FEC5-73B7-8701-C9AFA6687FD1}"/>
              </a:ext>
            </a:extLst>
          </p:cNvPr>
          <p:cNvSpPr>
            <a:spLocks noGrp="1"/>
          </p:cNvSpPr>
          <p:nvPr>
            <p:ph type="title"/>
          </p:nvPr>
        </p:nvSpPr>
        <p:spPr/>
        <p:txBody>
          <a:bodyPr/>
          <a:lstStyle/>
          <a:p>
            <a:r>
              <a:rPr lang="de-DE" dirty="0"/>
              <a:t>Erster Schritt: Plan</a:t>
            </a:r>
          </a:p>
        </p:txBody>
      </p:sp>
      <p:graphicFrame>
        <p:nvGraphicFramePr>
          <p:cNvPr id="6" name="Inhaltsplatzhalter 5">
            <a:extLst>
              <a:ext uri="{FF2B5EF4-FFF2-40B4-BE49-F238E27FC236}">
                <a16:creationId xmlns:a16="http://schemas.microsoft.com/office/drawing/2014/main" id="{A8B6100C-377E-521A-8BE0-28D8D72E5601}"/>
              </a:ext>
            </a:extLst>
          </p:cNvPr>
          <p:cNvGraphicFramePr>
            <a:graphicFrameLocks noGrp="1"/>
          </p:cNvGraphicFramePr>
          <p:nvPr>
            <p:ph idx="1"/>
            <p:extLst>
              <p:ext uri="{D42A27DB-BD31-4B8C-83A1-F6EECF244321}">
                <p14:modId xmlns:p14="http://schemas.microsoft.com/office/powerpoint/2010/main" val="2653075667"/>
              </p:ext>
            </p:extLst>
          </p:nvPr>
        </p:nvGraphicFramePr>
        <p:xfrm>
          <a:off x="1218103" y="3009843"/>
          <a:ext cx="8968185" cy="2920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700205-BC31-A594-E863-CE509540153E}"/>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8F05ADD-7D33-734B-AE51-238A92B957F3}"/>
              </a:ext>
            </a:extLst>
          </p:cNvPr>
          <p:cNvSpPr>
            <a:spLocks noGrp="1"/>
          </p:cNvSpPr>
          <p:nvPr>
            <p:ph type="sldNum" sz="quarter" idx="4"/>
          </p:nvPr>
        </p:nvSpPr>
        <p:spPr/>
        <p:txBody>
          <a:bodyPr/>
          <a:lstStyle/>
          <a:p>
            <a:fld id="{894680D0-7A83-433A-9719-C4143F27F647}" type="slidenum">
              <a:rPr lang="de-DE" smtClean="0"/>
              <a:pPr/>
              <a:t>7</a:t>
            </a:fld>
            <a:endParaRPr lang="de-DE" dirty="0"/>
          </a:p>
        </p:txBody>
      </p:sp>
      <p:pic>
        <p:nvPicPr>
          <p:cNvPr id="8" name="Grafik 7" descr="Teleskop mit einfarbiger Füllung">
            <a:extLst>
              <a:ext uri="{FF2B5EF4-FFF2-40B4-BE49-F238E27FC236}">
                <a16:creationId xmlns:a16="http://schemas.microsoft.com/office/drawing/2014/main" id="{634B7CBF-E828-60CD-36AF-4C7B2E4491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4141" y="3978004"/>
            <a:ext cx="391102" cy="391102"/>
          </a:xfrm>
          <a:prstGeom prst="rect">
            <a:avLst/>
          </a:prstGeom>
        </p:spPr>
      </p:pic>
      <p:pic>
        <p:nvPicPr>
          <p:cNvPr id="10" name="Grafik 9" descr="Zahnräder mit einfarbiger Füllung">
            <a:extLst>
              <a:ext uri="{FF2B5EF4-FFF2-40B4-BE49-F238E27FC236}">
                <a16:creationId xmlns:a16="http://schemas.microsoft.com/office/drawing/2014/main" id="{B6F2392B-A223-8856-1E12-F94A028511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66945" y="4995966"/>
            <a:ext cx="391103" cy="391103"/>
          </a:xfrm>
          <a:prstGeom prst="rect">
            <a:avLst/>
          </a:prstGeom>
        </p:spPr>
      </p:pic>
      <p:pic>
        <p:nvPicPr>
          <p:cNvPr id="12" name="Grafik 11" descr="Abzeichen Tick1 mit einfarbiger Füllung">
            <a:extLst>
              <a:ext uri="{FF2B5EF4-FFF2-40B4-BE49-F238E27FC236}">
                <a16:creationId xmlns:a16="http://schemas.microsoft.com/office/drawing/2014/main" id="{56D97E6F-6939-5315-9735-DDDA879B37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79876" y="5038276"/>
            <a:ext cx="391103" cy="391103"/>
          </a:xfrm>
          <a:prstGeom prst="rect">
            <a:avLst/>
          </a:prstGeom>
        </p:spPr>
      </p:pic>
      <p:pic>
        <p:nvPicPr>
          <p:cNvPr id="14" name="Grafik 13" descr="Glühbirne und Zahnrad mit einfarbiger Füllung">
            <a:extLst>
              <a:ext uri="{FF2B5EF4-FFF2-40B4-BE49-F238E27FC236}">
                <a16:creationId xmlns:a16="http://schemas.microsoft.com/office/drawing/2014/main" id="{9B965E6A-260A-DFF4-DC9F-FA42EAE3FC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5344" y="3954536"/>
            <a:ext cx="310877" cy="310877"/>
          </a:xfrm>
          <a:prstGeom prst="rect">
            <a:avLst/>
          </a:prstGeom>
        </p:spPr>
      </p:pic>
      <p:sp>
        <p:nvSpPr>
          <p:cNvPr id="16" name="Rechteck 15">
            <a:extLst>
              <a:ext uri="{FF2B5EF4-FFF2-40B4-BE49-F238E27FC236}">
                <a16:creationId xmlns:a16="http://schemas.microsoft.com/office/drawing/2014/main" id="{4AF98F0A-2F93-3D4B-507D-5902F9EA881D}"/>
              </a:ext>
            </a:extLst>
          </p:cNvPr>
          <p:cNvSpPr/>
          <p:nvPr/>
        </p:nvSpPr>
        <p:spPr bwMode="auto">
          <a:xfrm>
            <a:off x="551384" y="2636912"/>
            <a:ext cx="11161240" cy="3502074"/>
          </a:xfrm>
          <a:prstGeom prst="rect">
            <a:avLst/>
          </a:prstGeom>
          <a:noFill/>
          <a:ln w="317500"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C867CB38-DA16-D288-3779-DEB12F717280}"/>
              </a:ext>
            </a:extLst>
          </p:cNvPr>
          <p:cNvSpPr txBox="1"/>
          <p:nvPr/>
        </p:nvSpPr>
        <p:spPr>
          <a:xfrm>
            <a:off x="586101" y="6016847"/>
            <a:ext cx="9178651" cy="276999"/>
          </a:xfrm>
          <a:prstGeom prst="rect">
            <a:avLst/>
          </a:prstGeom>
          <a:noFill/>
        </p:spPr>
        <p:txBody>
          <a:bodyPr wrap="square" rtlCol="0">
            <a:spAutoFit/>
          </a:bodyPr>
          <a:lstStyle/>
          <a:p>
            <a:pPr algn="l"/>
            <a:r>
              <a:rPr lang="de-DE" sz="1200" dirty="0"/>
              <a:t>Klimastrategie und Klimaziele als Rahmenwerk für das Klimamanagement</a:t>
            </a:r>
          </a:p>
        </p:txBody>
      </p:sp>
      <p:sp>
        <p:nvSpPr>
          <p:cNvPr id="19" name="Inhaltsplatzhalter 2">
            <a:extLst>
              <a:ext uri="{FF2B5EF4-FFF2-40B4-BE49-F238E27FC236}">
                <a16:creationId xmlns:a16="http://schemas.microsoft.com/office/drawing/2014/main" id="{CF32994E-81FC-2195-158B-359389EBD815}"/>
              </a:ext>
            </a:extLst>
          </p:cNvPr>
          <p:cNvSpPr txBox="1">
            <a:spLocks/>
          </p:cNvSpPr>
          <p:nvPr/>
        </p:nvSpPr>
        <p:spPr bwMode="auto">
          <a:xfrm>
            <a:off x="558953" y="1739903"/>
            <a:ext cx="10873208" cy="8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Gutes Management ist vorausschauend. Deswegen behandeln wir im ersten Schritt die Planung.</a:t>
            </a:r>
          </a:p>
        </p:txBody>
      </p:sp>
      <p:sp>
        <p:nvSpPr>
          <p:cNvPr id="11" name="Sprechblase: rechteckig mit abgerundeten Ecken 10">
            <a:extLst>
              <a:ext uri="{FF2B5EF4-FFF2-40B4-BE49-F238E27FC236}">
                <a16:creationId xmlns:a16="http://schemas.microsoft.com/office/drawing/2014/main" id="{1858519C-0C0F-7513-4621-60D21E290CC2}"/>
              </a:ext>
            </a:extLst>
          </p:cNvPr>
          <p:cNvSpPr/>
          <p:nvPr/>
        </p:nvSpPr>
        <p:spPr>
          <a:xfrm>
            <a:off x="8112224" y="928517"/>
            <a:ext cx="3766000" cy="1370381"/>
          </a:xfrm>
          <a:prstGeom prst="wedgeRoundRectCallout">
            <a:avLst>
              <a:gd name="adj1" fmla="val 2229"/>
              <a:gd name="adj2" fmla="val 9659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Als Basis für diesen Schritt dient die Klimastrategie Ihres Unternehmens mit den entsprechenden Zielen. Sie finden eine Hilfestellung zur Erstellung der Klimastrategie in der </a:t>
            </a:r>
            <a:r>
              <a:rPr lang="de-DE" sz="1200" dirty="0">
                <a:solidFill>
                  <a:schemeClr val="tx1"/>
                </a:solidFill>
                <a:hlinkClick r:id="rId15"/>
              </a:rPr>
              <a:t>Handlungshilfe „Klimastrategie“</a:t>
            </a:r>
            <a:r>
              <a:rPr lang="de-DE" sz="1200" dirty="0">
                <a:solidFill>
                  <a:schemeClr val="tx1"/>
                </a:solidFill>
              </a:rPr>
              <a:t>. Sie können sich </a:t>
            </a:r>
            <a:r>
              <a:rPr lang="de-DE" sz="1200" dirty="0">
                <a:solidFill>
                  <a:srgbClr val="FF0000"/>
                </a:solidFill>
                <a:hlinkClick r:id="rId16" action="ppaction://hlinksldjump"/>
              </a:rPr>
              <a:t>hier</a:t>
            </a:r>
            <a:r>
              <a:rPr lang="de-DE" sz="1200" dirty="0">
                <a:solidFill>
                  <a:srgbClr val="FF0000"/>
                </a:solidFill>
              </a:rPr>
              <a:t> </a:t>
            </a:r>
            <a:r>
              <a:rPr lang="de-DE" sz="1200" dirty="0">
                <a:solidFill>
                  <a:schemeClr val="tx1"/>
                </a:solidFill>
              </a:rPr>
              <a:t>verorten.</a:t>
            </a:r>
          </a:p>
        </p:txBody>
      </p:sp>
      <p:pic>
        <p:nvPicPr>
          <p:cNvPr id="7" name="Grafik 6" descr="Klemmbrett teilweise angekreuzt mit einfarbiger Füllung">
            <a:extLst>
              <a:ext uri="{FF2B5EF4-FFF2-40B4-BE49-F238E27FC236}">
                <a16:creationId xmlns:a16="http://schemas.microsoft.com/office/drawing/2014/main" id="{D9901A2B-4094-2524-2F5E-A4552D5E27E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793880">
            <a:off x="10805701" y="2792243"/>
            <a:ext cx="823600" cy="823600"/>
          </a:xfrm>
          <a:prstGeom prst="rect">
            <a:avLst/>
          </a:prstGeom>
        </p:spPr>
      </p:pic>
      <p:sp>
        <p:nvSpPr>
          <p:cNvPr id="9" name="Textfeld 32">
            <a:extLst>
              <a:ext uri="{FF2B5EF4-FFF2-40B4-BE49-F238E27FC236}">
                <a16:creationId xmlns:a16="http://schemas.microsoft.com/office/drawing/2014/main" id="{9957C5B8-6AB4-7248-BA26-2A4BC8524A85}"/>
              </a:ext>
            </a:extLst>
          </p:cNvPr>
          <p:cNvSpPr txBox="1"/>
          <p:nvPr/>
        </p:nvSpPr>
        <p:spPr>
          <a:xfrm>
            <a:off x="7059001" y="3117202"/>
            <a:ext cx="4407085" cy="2677656"/>
          </a:xfrm>
          <a:prstGeom prst="rect">
            <a:avLst/>
          </a:prstGeom>
          <a:noFill/>
        </p:spPr>
        <p:txBody>
          <a:bodyPr wrap="square" rtlCol="0">
            <a:spAutoFit/>
          </a:bodyPr>
          <a:ls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lang="de-DE" sz="1400" b="1" dirty="0"/>
              <a:t>W</a:t>
            </a:r>
            <a:r>
              <a:rPr kumimoji="0" lang="de-DE" sz="1400" b="1" i="0" u="none" strike="noStrike" cap="none" normalizeH="0" baseline="0" dirty="0">
                <a:ln>
                  <a:noFill/>
                </a:ln>
                <a:solidFill>
                  <a:schemeClr val="tx1"/>
                </a:solidFill>
                <a:effectLst/>
                <a:latin typeface="Arial" charset="0"/>
                <a:ea typeface="ＭＳ Ｐゴシック" charset="-128"/>
              </a:rPr>
              <a:t>as ist konkret zu tun in diesem Schritt?</a:t>
            </a: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base" latinLnBrk="0" hangingPunct="0">
              <a:lnSpc>
                <a:spcPct val="100000"/>
              </a:lnSpc>
              <a:spcBef>
                <a:spcPct val="0"/>
              </a:spcBef>
              <a:spcAft>
                <a:spcPct val="0"/>
              </a:spcAft>
              <a:buClrTx/>
              <a:buSzPct val="70000"/>
              <a:buFont typeface="Wingdings" panose="05000000000000000000" pitchFamily="2" charset="2"/>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Sie wissen, wo Sie im Prozess des Klimamanagements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aktuell</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stehen </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und legen die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Akteure</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fest.</a:t>
            </a:r>
          </a:p>
          <a:p>
            <a:pPr marL="285750" lvl="0" indent="-285750" algn="l">
              <a:buSzPct val="70000"/>
              <a:buFont typeface="Wingdings" panose="05000000000000000000" pitchFamily="2" charset="2"/>
              <a:buChar char="¨"/>
              <a:defRPr/>
            </a:pPr>
            <a:r>
              <a:rPr lang="de-DE" sz="1400" dirty="0">
                <a:latin typeface="Arial" panose="020B0604020202020204" pitchFamily="34" charset="0"/>
                <a:ea typeface="ＭＳ Ｐゴシック" panose="020B0600070205080204" pitchFamily="34" charset="-128"/>
              </a:rPr>
              <a:t>Die </a:t>
            </a:r>
            <a:r>
              <a:rPr lang="de-DE" sz="1400" b="1" dirty="0">
                <a:latin typeface="Arial" panose="020B0604020202020204" pitchFamily="34" charset="0"/>
                <a:ea typeface="ＭＳ Ｐゴシック" panose="020B0600070205080204" pitchFamily="34" charset="-128"/>
              </a:rPr>
              <a:t>Emissionsschwerpunkte </a:t>
            </a:r>
            <a:r>
              <a:rPr lang="de-DE" sz="1400" dirty="0">
                <a:latin typeface="Arial" panose="020B0604020202020204" pitchFamily="34" charset="0"/>
                <a:ea typeface="ＭＳ Ｐゴシック" panose="020B0600070205080204" pitchFamily="34" charset="-128"/>
              </a:rPr>
              <a:t>haben Sie identifiziert</a:t>
            </a:r>
            <a:r>
              <a:rPr lang="de-DE" sz="1400" b="1" dirty="0">
                <a:latin typeface="Arial" panose="020B0604020202020204" pitchFamily="34" charset="0"/>
                <a:ea typeface="ＭＳ Ｐゴシック" panose="020B0600070205080204" pitchFamily="34" charset="-128"/>
              </a:rPr>
              <a:t>.</a:t>
            </a:r>
          </a:p>
          <a:p>
            <a:pPr marL="285750" marR="0" lvl="0" indent="-285750" algn="l" defTabSz="914400" rtl="0" eaLnBrk="0" fontAlgn="base" latinLnBrk="0" hangingPunct="0">
              <a:lnSpc>
                <a:spcPct val="100000"/>
              </a:lnSpc>
              <a:spcBef>
                <a:spcPct val="0"/>
              </a:spcBef>
              <a:spcAft>
                <a:spcPct val="0"/>
              </a:spcAft>
              <a:buClrTx/>
              <a:buSzPct val="70000"/>
              <a:buFont typeface="Wingdings" panose="05000000000000000000" pitchFamily="2" charset="2"/>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Sie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leiten</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Handlungsfelder ab</a:t>
            </a:r>
            <a:r>
              <a:rPr lang="de-DE" sz="1400" b="1" dirty="0">
                <a:solidFill>
                  <a:srgbClr val="000000"/>
                </a:solidFill>
                <a:latin typeface="Arial" panose="020B0604020202020204" pitchFamily="34" charset="0"/>
                <a:ea typeface="ＭＳ Ｐゴシック" panose="020B0600070205080204" pitchFamily="34" charset="-128"/>
              </a:rPr>
              <a:t> und ordnen</a:t>
            </a:r>
            <a:r>
              <a:rPr lang="de-DE" sz="1400" dirty="0">
                <a:solidFill>
                  <a:srgbClr val="000000"/>
                </a:solidFill>
                <a:latin typeface="Arial" panose="020B0604020202020204" pitchFamily="34" charset="0"/>
                <a:ea typeface="ＭＳ Ｐゴシック" panose="020B0600070205080204" pitchFamily="34" charset="-128"/>
              </a:rPr>
              <a:t> diese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den Scopes zu</a:t>
            </a: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285750" indent="-285750" algn="l">
              <a:buSzPct val="70000"/>
              <a:buFont typeface="Wingdings" panose="05000000000000000000" pitchFamily="2" charset="2"/>
              <a:buChar char="¨"/>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Sie haben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Reduktionsmaßnahmen</a:t>
            </a:r>
            <a:r>
              <a:rPr lang="de-DE" sz="1400" dirty="0">
                <a:solidFill>
                  <a:srgbClr val="000000"/>
                </a:solidFill>
                <a:latin typeface="Arial" panose="020B0604020202020204" pitchFamily="34" charset="0"/>
                <a:ea typeface="ＭＳ Ｐゴシック" panose="020B0600070205080204" pitchFamily="34" charset="-128"/>
              </a:rPr>
              <a:t> </a:t>
            </a:r>
            <a:r>
              <a:rPr lang="de-DE" sz="1400" b="1" dirty="0">
                <a:solidFill>
                  <a:srgbClr val="000000"/>
                </a:solidFill>
                <a:latin typeface="Arial" panose="020B0604020202020204" pitchFamily="34" charset="0"/>
                <a:ea typeface="ＭＳ Ｐゴシック" panose="020B0600070205080204" pitchFamily="34" charset="-128"/>
              </a:rPr>
              <a:t>abgeleitet und </a:t>
            </a: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bewertet.</a:t>
            </a:r>
            <a:r>
              <a:rPr lang="de-DE" sz="1400" b="1" dirty="0">
                <a:solidFill>
                  <a:srgbClr val="000000"/>
                </a:solidFill>
                <a:latin typeface="Arial" panose="020B0604020202020204" pitchFamily="34" charset="0"/>
                <a:ea typeface="ＭＳ Ｐゴシック" panose="020B0600070205080204" pitchFamily="34" charset="-128"/>
              </a:rPr>
              <a:t> </a:t>
            </a:r>
          </a:p>
          <a:p>
            <a:pPr marR="0" lvl="0" algn="l" defTabSz="914400" rtl="0" eaLnBrk="0" fontAlgn="base" latinLnBrk="0" hangingPunct="0">
              <a:lnSpc>
                <a:spcPct val="100000"/>
              </a:lnSpc>
              <a:spcBef>
                <a:spcPct val="0"/>
              </a:spcBef>
              <a:spcAft>
                <a:spcPct val="0"/>
              </a:spcAft>
              <a:buClrTx/>
              <a:buSzPct val="70000"/>
              <a:tabLst/>
              <a:defRPr/>
            </a:pP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R="0" lvl="0" algn="l" defTabSz="914400" rtl="0" eaLnBrk="0" fontAlgn="base" latinLnBrk="0" hangingPunct="0">
              <a:lnSpc>
                <a:spcPct val="100000"/>
              </a:lnSpc>
              <a:spcBef>
                <a:spcPct val="0"/>
              </a:spcBef>
              <a:spcAft>
                <a:spcPct val="0"/>
              </a:spcAft>
              <a:buClrTx/>
              <a:buSzPct val="70000"/>
              <a:tabLst/>
              <a:defRPr/>
            </a:pPr>
            <a:endPar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 name="Sprechblase: rechteckig mit abgerundeten Ecken 12">
            <a:extLst>
              <a:ext uri="{FF2B5EF4-FFF2-40B4-BE49-F238E27FC236}">
                <a16:creationId xmlns:a16="http://schemas.microsoft.com/office/drawing/2014/main" id="{51F3BE88-2633-ED41-726A-B691E1F38872}"/>
              </a:ext>
            </a:extLst>
          </p:cNvPr>
          <p:cNvSpPr/>
          <p:nvPr/>
        </p:nvSpPr>
        <p:spPr>
          <a:xfrm>
            <a:off x="1343472" y="3717032"/>
            <a:ext cx="2669312" cy="1098003"/>
          </a:xfrm>
          <a:prstGeom prst="wedgeRoundRectCallout">
            <a:avLst>
              <a:gd name="adj1" fmla="val 53541"/>
              <a:gd name="adj2" fmla="val 798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dirty="0">
                <a:solidFill>
                  <a:schemeClr val="tx1"/>
                </a:solidFill>
              </a:rPr>
              <a:t>Die Checklisten auf den Übersichtsseiten können Sie gleich zum Abhaken verwenden – eine ausführlichere Checkliste finden Sie jeweils am Ende des Kapitels.</a:t>
            </a:r>
          </a:p>
        </p:txBody>
      </p:sp>
    </p:spTree>
    <p:extLst>
      <p:ext uri="{BB962C8B-B14F-4D97-AF65-F5344CB8AC3E}">
        <p14:creationId xmlns:p14="http://schemas.microsoft.com/office/powerpoint/2010/main" val="1787981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873A7-FEC5-73B7-8701-C9AFA6687FD1}"/>
              </a:ext>
            </a:extLst>
          </p:cNvPr>
          <p:cNvSpPr>
            <a:spLocks noGrp="1"/>
          </p:cNvSpPr>
          <p:nvPr>
            <p:ph type="title"/>
          </p:nvPr>
        </p:nvSpPr>
        <p:spPr/>
        <p:txBody>
          <a:bodyPr/>
          <a:lstStyle/>
          <a:p>
            <a:r>
              <a:rPr lang="de-DE" dirty="0"/>
              <a:t>Und jetzt? Kontinuierlicher Verbesserungsprozess!</a:t>
            </a:r>
          </a:p>
        </p:txBody>
      </p:sp>
      <p:graphicFrame>
        <p:nvGraphicFramePr>
          <p:cNvPr id="6" name="Inhaltsplatzhalter 5">
            <a:extLst>
              <a:ext uri="{FF2B5EF4-FFF2-40B4-BE49-F238E27FC236}">
                <a16:creationId xmlns:a16="http://schemas.microsoft.com/office/drawing/2014/main" id="{A8B6100C-377E-521A-8BE0-28D8D72E5601}"/>
              </a:ext>
            </a:extLst>
          </p:cNvPr>
          <p:cNvGraphicFramePr>
            <a:graphicFrameLocks noGrp="1"/>
          </p:cNvGraphicFramePr>
          <p:nvPr>
            <p:ph idx="1"/>
            <p:extLst>
              <p:ext uri="{D42A27DB-BD31-4B8C-83A1-F6EECF244321}">
                <p14:modId xmlns:p14="http://schemas.microsoft.com/office/powerpoint/2010/main" val="2897350375"/>
              </p:ext>
            </p:extLst>
          </p:nvPr>
        </p:nvGraphicFramePr>
        <p:xfrm>
          <a:off x="-1116460" y="2688753"/>
          <a:ext cx="8496944" cy="3234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9C700205-BC31-A594-E863-CE509540153E}"/>
              </a:ext>
            </a:extLst>
          </p:cNvPr>
          <p:cNvSpPr>
            <a:spLocks noGrp="1"/>
          </p:cNvSpPr>
          <p:nvPr>
            <p:ph type="ftr" sz="quarter" idx="10"/>
          </p:nvPr>
        </p:nvSpPr>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8F05ADD-7D33-734B-AE51-238A92B957F3}"/>
              </a:ext>
            </a:extLst>
          </p:cNvPr>
          <p:cNvSpPr>
            <a:spLocks noGrp="1"/>
          </p:cNvSpPr>
          <p:nvPr>
            <p:ph type="sldNum" sz="quarter" idx="4"/>
          </p:nvPr>
        </p:nvSpPr>
        <p:spPr/>
        <p:txBody>
          <a:bodyPr/>
          <a:lstStyle/>
          <a:p>
            <a:fld id="{894680D0-7A83-433A-9719-C4143F27F647}" type="slidenum">
              <a:rPr lang="de-DE" smtClean="0"/>
              <a:pPr/>
              <a:t>70</a:t>
            </a:fld>
            <a:endParaRPr lang="de-DE" dirty="0"/>
          </a:p>
        </p:txBody>
      </p:sp>
      <p:sp>
        <p:nvSpPr>
          <p:cNvPr id="16" name="Rechteck 15">
            <a:extLst>
              <a:ext uri="{FF2B5EF4-FFF2-40B4-BE49-F238E27FC236}">
                <a16:creationId xmlns:a16="http://schemas.microsoft.com/office/drawing/2014/main" id="{4AF98F0A-2F93-3D4B-507D-5902F9EA881D}"/>
              </a:ext>
            </a:extLst>
          </p:cNvPr>
          <p:cNvSpPr/>
          <p:nvPr/>
        </p:nvSpPr>
        <p:spPr bwMode="auto">
          <a:xfrm>
            <a:off x="827756" y="2483718"/>
            <a:ext cx="4608512" cy="3502074"/>
          </a:xfrm>
          <a:prstGeom prst="rect">
            <a:avLst/>
          </a:prstGeom>
          <a:noFill/>
          <a:ln w="317500"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3" name="Rechteck 2">
            <a:extLst>
              <a:ext uri="{FF2B5EF4-FFF2-40B4-BE49-F238E27FC236}">
                <a16:creationId xmlns:a16="http://schemas.microsoft.com/office/drawing/2014/main" id="{BAF32E60-43F8-F0F6-9A4F-57467F0FE861}"/>
              </a:ext>
            </a:extLst>
          </p:cNvPr>
          <p:cNvSpPr/>
          <p:nvPr/>
        </p:nvSpPr>
        <p:spPr bwMode="auto">
          <a:xfrm>
            <a:off x="7488000" y="2348880"/>
            <a:ext cx="4320000" cy="244465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Und Sie starten wieder von vorne</a:t>
            </a:r>
          </a:p>
          <a:p>
            <a:pPr marL="0" marR="0" lvl="0" indent="0" algn="l" defTabSz="914377" rtl="0" eaLnBrk="0" fontAlgn="base" latinLnBrk="0" hangingPunct="0">
              <a:lnSpc>
                <a:spcPts val="1600"/>
              </a:lnSpc>
              <a:spcBef>
                <a:spcPct val="0"/>
              </a:spcBef>
              <a:spcAft>
                <a:spcPct val="0"/>
              </a:spcAft>
              <a:buClrTx/>
              <a:buSzTx/>
              <a:buFontTx/>
              <a:buNone/>
              <a:tabLst/>
              <a:defRPr/>
            </a:pPr>
            <a:endParaRPr lang="de-DE" sz="1400" b="1" dirty="0">
              <a:solidFill>
                <a:srgbClr val="000000"/>
              </a:solidFill>
              <a:latin typeface="Arial" panose="020B0604020202020204" pitchFamily="34" charset="0"/>
              <a:cs typeface="Arial" panose="020B0604020202020204" pitchFamily="34" charset="0"/>
            </a:endParaRP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Sie werden nicht alles von Beginn an perfekt machen.</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Das brauchen Sie auch nicht: Sie befinden sich in einem Lernprozess, das macht das Managementsystem aus.</a:t>
            </a:r>
          </a:p>
          <a:p>
            <a:pPr marL="285750" marR="0" lvl="0" indent="-285750" algn="l" defTabSz="914377" rtl="0" eaLnBrk="0" fontAlgn="base" latinLnBrk="0" hangingPunct="0">
              <a:lnSpc>
                <a:spcPts val="1600"/>
              </a:lnSpc>
              <a:spcBef>
                <a:spcPct val="0"/>
              </a:spcBef>
              <a:spcAft>
                <a:spcPct val="0"/>
              </a:spcAft>
              <a:buClrTx/>
              <a:buSzTx/>
              <a:buFont typeface="Arial" panose="020B0604020202020204" pitchFamily="34" charset="0"/>
              <a:buChar char="•"/>
              <a:tabLst/>
              <a:defRPr/>
            </a:pPr>
            <a:r>
              <a:rPr lang="de-DE" sz="1400" dirty="0">
                <a:solidFill>
                  <a:srgbClr val="000000"/>
                </a:solidFill>
                <a:latin typeface="Arial" panose="020B0604020202020204" pitchFamily="34" charset="0"/>
                <a:cs typeface="Arial" panose="020B0604020202020204" pitchFamily="34" charset="0"/>
              </a:rPr>
              <a:t>Wichtig ist, dass Sie Ihre Erfahrungen nutzen, um zu reflektieren, neue Impulse von außen und innen zulassen und weitermachen.</a:t>
            </a:r>
          </a:p>
          <a:p>
            <a:pPr marR="0" lvl="0" algn="l" defTabSz="914377" rtl="0" eaLnBrk="0" fontAlgn="base" latinLnBrk="0" hangingPunct="0">
              <a:lnSpc>
                <a:spcPts val="1600"/>
              </a:lnSpc>
              <a:spcBef>
                <a:spcPct val="0"/>
              </a:spcBef>
              <a:spcAft>
                <a:spcPct val="0"/>
              </a:spcAft>
              <a:buClrTx/>
              <a:buSzTx/>
              <a:tabLst/>
              <a:defRPr/>
            </a:pPr>
            <a:endParaRPr kumimoji="0" lang="de-DE" sz="140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Inhaltsplatzhalter 2">
            <a:extLst>
              <a:ext uri="{FF2B5EF4-FFF2-40B4-BE49-F238E27FC236}">
                <a16:creationId xmlns:a16="http://schemas.microsoft.com/office/drawing/2014/main" id="{A2098CD9-BB46-0474-5752-5A4E27361F3E}"/>
              </a:ext>
            </a:extLst>
          </p:cNvPr>
          <p:cNvSpPr txBox="1">
            <a:spLocks/>
          </p:cNvSpPr>
          <p:nvPr/>
        </p:nvSpPr>
        <p:spPr bwMode="auto">
          <a:xfrm>
            <a:off x="587272" y="1608396"/>
            <a:ext cx="10873208" cy="8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Herzlichen Glückwunsch, dass Sie einmal den Managementzyklus mit uns durchgegangen sind! </a:t>
            </a:r>
          </a:p>
        </p:txBody>
      </p:sp>
      <p:sp>
        <p:nvSpPr>
          <p:cNvPr id="8" name="Sprechblase: rechteckig mit abgerundeten Ecken 5">
            <a:extLst>
              <a:ext uri="{FF2B5EF4-FFF2-40B4-BE49-F238E27FC236}">
                <a16:creationId xmlns:a16="http://schemas.microsoft.com/office/drawing/2014/main" id="{5925294C-94D9-10B7-4211-9AFE26740382}"/>
              </a:ext>
            </a:extLst>
          </p:cNvPr>
          <p:cNvSpPr/>
          <p:nvPr/>
        </p:nvSpPr>
        <p:spPr>
          <a:xfrm>
            <a:off x="4799856" y="5111873"/>
            <a:ext cx="2999876" cy="1190873"/>
          </a:xfrm>
          <a:prstGeom prst="wedgeRoundRectCallout">
            <a:avLst>
              <a:gd name="adj1" fmla="val 34559"/>
              <a:gd name="adj2" fmla="val -11153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Es bietet sich an den Prozess kontinuierlich über das Jahr zu verfolgen, zusammen mit der Erfassung Ihrer aktuellen Klimabilanz. Jedes Jahr beginnt so ein neuer Prozess.</a:t>
            </a:r>
          </a:p>
        </p:txBody>
      </p:sp>
    </p:spTree>
    <p:extLst>
      <p:ext uri="{BB962C8B-B14F-4D97-AF65-F5344CB8AC3E}">
        <p14:creationId xmlns:p14="http://schemas.microsoft.com/office/powerpoint/2010/main" val="2057318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319E4756-7673-6F10-6350-AD6CD7A80D2F}"/>
              </a:ext>
            </a:extLst>
          </p:cNvPr>
          <p:cNvPicPr>
            <a:picLocks noChangeAspect="1"/>
          </p:cNvPicPr>
          <p:nvPr/>
        </p:nvPicPr>
        <p:blipFill>
          <a:blip r:embed="rId2"/>
          <a:stretch>
            <a:fillRect/>
          </a:stretch>
        </p:blipFill>
        <p:spPr>
          <a:xfrm>
            <a:off x="544529" y="1525384"/>
            <a:ext cx="1614869" cy="2263071"/>
          </a:xfrm>
          <a:prstGeom prst="rect">
            <a:avLst/>
          </a:prstGeom>
        </p:spPr>
      </p:pic>
      <p:sp>
        <p:nvSpPr>
          <p:cNvPr id="2" name="Titel 1">
            <a:extLst>
              <a:ext uri="{FF2B5EF4-FFF2-40B4-BE49-F238E27FC236}">
                <a16:creationId xmlns:a16="http://schemas.microsoft.com/office/drawing/2014/main" id="{0C03AFD2-D8F8-99F0-07AA-D55DC39CDE07}"/>
              </a:ext>
            </a:extLst>
          </p:cNvPr>
          <p:cNvSpPr>
            <a:spLocks noGrp="1"/>
          </p:cNvSpPr>
          <p:nvPr>
            <p:ph type="title"/>
          </p:nvPr>
        </p:nvSpPr>
        <p:spPr/>
        <p:txBody>
          <a:bodyPr/>
          <a:lstStyle/>
          <a:p>
            <a:r>
              <a:rPr lang="de-DE" dirty="0"/>
              <a:t>Ressourcen und Leitfäden zum Thema </a:t>
            </a:r>
          </a:p>
        </p:txBody>
      </p:sp>
      <p:sp>
        <p:nvSpPr>
          <p:cNvPr id="5" name="Foliennummernplatzhalter 4">
            <a:extLst>
              <a:ext uri="{FF2B5EF4-FFF2-40B4-BE49-F238E27FC236}">
                <a16:creationId xmlns:a16="http://schemas.microsoft.com/office/drawing/2014/main" id="{C61B6807-F6E1-FB77-6093-72B61265B1C5}"/>
              </a:ext>
            </a:extLst>
          </p:cNvPr>
          <p:cNvSpPr>
            <a:spLocks noGrp="1"/>
          </p:cNvSpPr>
          <p:nvPr>
            <p:ph type="sldNum" sz="quarter" idx="4"/>
          </p:nvPr>
        </p:nvSpPr>
        <p:spPr/>
        <p:txBody>
          <a:bodyPr/>
          <a:lstStyle/>
          <a:p>
            <a:fld id="{894680D0-7A83-433A-9719-C4143F27F647}" type="slidenum">
              <a:rPr lang="de-DE" smtClean="0"/>
              <a:pPr/>
              <a:t>71</a:t>
            </a:fld>
            <a:endParaRPr lang="de-DE" dirty="0"/>
          </a:p>
        </p:txBody>
      </p:sp>
      <p:sp>
        <p:nvSpPr>
          <p:cNvPr id="6" name="Content Placeholder 6">
            <a:extLst>
              <a:ext uri="{FF2B5EF4-FFF2-40B4-BE49-F238E27FC236}">
                <a16:creationId xmlns:a16="http://schemas.microsoft.com/office/drawing/2014/main" id="{7911B699-32D5-3066-1191-900EA69B713A}"/>
              </a:ext>
            </a:extLst>
          </p:cNvPr>
          <p:cNvSpPr txBox="1">
            <a:spLocks/>
          </p:cNvSpPr>
          <p:nvPr/>
        </p:nvSpPr>
        <p:spPr bwMode="auto">
          <a:xfrm>
            <a:off x="5663952" y="2973013"/>
            <a:ext cx="1663107" cy="12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noAutofit/>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Clr>
                <a:srgbClr val="81B23E"/>
              </a:buClr>
              <a:buNone/>
            </a:pPr>
            <a:r>
              <a:rPr lang="de-DE" u="sng" kern="0" dirty="0">
                <a:hlinkClick r:id="rId3">
                  <a:extLst>
                    <a:ext uri="{A12FA001-AC4F-418D-AE19-62706E023703}">
                      <ahyp:hlinkClr xmlns:ahyp="http://schemas.microsoft.com/office/drawing/2018/hyperlinkcolor" val="tx"/>
                    </a:ext>
                  </a:extLst>
                </a:hlinkClick>
              </a:rPr>
              <a:t>Klimareporting, Leitfaden: Vom Emissionsbericht zur Klimastrategie</a:t>
            </a:r>
            <a:endParaRPr lang="en-AU" u="sng" kern="0" dirty="0"/>
          </a:p>
        </p:txBody>
      </p:sp>
      <p:sp>
        <p:nvSpPr>
          <p:cNvPr id="7" name="Rechteck 6">
            <a:extLst>
              <a:ext uri="{FF2B5EF4-FFF2-40B4-BE49-F238E27FC236}">
                <a16:creationId xmlns:a16="http://schemas.microsoft.com/office/drawing/2014/main" id="{1D432D04-2C8D-3240-518D-DD477062B98B}"/>
              </a:ext>
            </a:extLst>
          </p:cNvPr>
          <p:cNvSpPr/>
          <p:nvPr/>
        </p:nvSpPr>
        <p:spPr bwMode="auto">
          <a:xfrm>
            <a:off x="7488000" y="1556792"/>
            <a:ext cx="4296013" cy="3359052"/>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Der Weg ist das Ziel</a:t>
            </a: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algn="l"/>
            <a:r>
              <a:rPr lang="de-DE" sz="1400" dirty="0">
                <a:solidFill>
                  <a:srgbClr val="000000"/>
                </a:solidFill>
              </a:rPr>
              <a:t>Es gibt bereits diverse gute Leitfäden, die Sie je nach Ausgangssituation als Unterstützung heranziehen können. </a:t>
            </a:r>
            <a:endParaRPr lang="de-DE" sz="1400" dirty="0">
              <a:solidFill>
                <a:srgbClr val="000000"/>
              </a:solidFill>
              <a:sym typeface="Wingdings" panose="05000000000000000000" pitchFamily="2" charset="2"/>
            </a:endParaRPr>
          </a:p>
          <a:p>
            <a:pPr algn="l"/>
            <a:endParaRPr lang="de-DE" sz="1400" dirty="0">
              <a:sym typeface="Wingdings" panose="05000000000000000000" pitchFamily="2" charset="2"/>
            </a:endParaRPr>
          </a:p>
          <a:p>
            <a:pPr algn="l"/>
            <a:r>
              <a:rPr lang="de-DE" sz="1400" dirty="0">
                <a:sym typeface="Wingdings" panose="05000000000000000000" pitchFamily="2" charset="2"/>
              </a:rPr>
              <a:t>Der Leitfaden vom </a:t>
            </a:r>
            <a:r>
              <a:rPr lang="de-DE" sz="1400" b="1" dirty="0">
                <a:sym typeface="Wingdings" panose="05000000000000000000" pitchFamily="2" charset="2"/>
              </a:rPr>
              <a:t>Deutschen Global Compact Network</a:t>
            </a:r>
            <a:r>
              <a:rPr lang="de-DE" sz="1400" dirty="0">
                <a:sym typeface="Wingdings" panose="05000000000000000000" pitchFamily="2" charset="2"/>
              </a:rPr>
              <a:t> bietet umfangreiche Informationen für Einsteiger und Fortgeschrittene.</a:t>
            </a:r>
          </a:p>
          <a:p>
            <a:pPr algn="l"/>
            <a:endParaRPr lang="de-DE" sz="1400" dirty="0">
              <a:sym typeface="Wingdings" panose="05000000000000000000" pitchFamily="2" charset="2"/>
            </a:endParaRPr>
          </a:p>
          <a:p>
            <a:pPr algn="l"/>
            <a:r>
              <a:rPr lang="de-DE" sz="1400" dirty="0">
                <a:sym typeface="Wingdings" panose="05000000000000000000" pitchFamily="2" charset="2"/>
              </a:rPr>
              <a:t>Der Leitfaden vom </a:t>
            </a:r>
            <a:r>
              <a:rPr lang="de-DE" sz="1400" b="1" dirty="0">
                <a:sym typeface="Wingdings" panose="05000000000000000000" pitchFamily="2" charset="2"/>
              </a:rPr>
              <a:t>Umweltbundesamt </a:t>
            </a:r>
            <a:r>
              <a:rPr lang="de-DE" sz="1400" dirty="0">
                <a:sym typeface="Wingdings" panose="05000000000000000000" pitchFamily="2" charset="2"/>
              </a:rPr>
              <a:t>richtet sich an Unternehmen, die bereits ein Umweltmanagementsystem etabliert haben. </a:t>
            </a:r>
          </a:p>
          <a:p>
            <a:pPr algn="l"/>
            <a:endParaRPr lang="de-DE" sz="1400" dirty="0">
              <a:sym typeface="Wingdings" panose="05000000000000000000" pitchFamily="2" charset="2"/>
            </a:endParaRPr>
          </a:p>
        </p:txBody>
      </p:sp>
      <p:sp>
        <p:nvSpPr>
          <p:cNvPr id="10" name="Rechteck 9">
            <a:extLst>
              <a:ext uri="{FF2B5EF4-FFF2-40B4-BE49-F238E27FC236}">
                <a16:creationId xmlns:a16="http://schemas.microsoft.com/office/drawing/2014/main" id="{BCAEE71A-E4CF-A56F-19BC-F1A43F5AA4C3}"/>
              </a:ext>
            </a:extLst>
          </p:cNvPr>
          <p:cNvSpPr/>
          <p:nvPr/>
        </p:nvSpPr>
        <p:spPr>
          <a:xfrm>
            <a:off x="537399" y="1519734"/>
            <a:ext cx="1621999" cy="2239554"/>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dirty="0">
              <a:solidFill>
                <a:srgbClr val="FFFFFF"/>
              </a:solidFill>
              <a:latin typeface="Calibri"/>
            </a:endParaRPr>
          </a:p>
        </p:txBody>
      </p:sp>
      <p:sp>
        <p:nvSpPr>
          <p:cNvPr id="11" name="Textfeld 10">
            <a:extLst>
              <a:ext uri="{FF2B5EF4-FFF2-40B4-BE49-F238E27FC236}">
                <a16:creationId xmlns:a16="http://schemas.microsoft.com/office/drawing/2014/main" id="{DABB113B-F761-EB78-26EE-33E42E5721DD}"/>
              </a:ext>
            </a:extLst>
          </p:cNvPr>
          <p:cNvSpPr txBox="1"/>
          <p:nvPr/>
        </p:nvSpPr>
        <p:spPr>
          <a:xfrm>
            <a:off x="2159399" y="4848508"/>
            <a:ext cx="1779032" cy="1384995"/>
          </a:xfrm>
          <a:prstGeom prst="rect">
            <a:avLst/>
          </a:prstGeom>
          <a:noFill/>
        </p:spPr>
        <p:txBody>
          <a:bodyPr wrap="square">
            <a:spAutoFit/>
          </a:bodyPr>
          <a:lstStyle/>
          <a:p>
            <a:pPr algn="l">
              <a:buClr>
                <a:srgbClr val="81B23E"/>
              </a:buClr>
            </a:pPr>
            <a:r>
              <a:rPr lang="de-DE" sz="1200" dirty="0">
                <a:hlinkClick r:id="rId4">
                  <a:extLst>
                    <a:ext uri="{A12FA001-AC4F-418D-AE19-62706E023703}">
                      <ahyp:hlinkClr xmlns:ahyp="http://schemas.microsoft.com/office/drawing/2018/hyperlinkcolor" val="tx"/>
                    </a:ext>
                  </a:extLst>
                </a:hlinkClick>
              </a:rPr>
              <a:t>Klimamanagement in Unternehmen: Entwicklung eines Bausteins auf Grundlage des Umweltmanagementsystems EMAS</a:t>
            </a:r>
            <a:endParaRPr lang="de-DE" sz="1200" dirty="0"/>
          </a:p>
        </p:txBody>
      </p:sp>
      <p:sp>
        <p:nvSpPr>
          <p:cNvPr id="12" name="Textfeld 11">
            <a:extLst>
              <a:ext uri="{FF2B5EF4-FFF2-40B4-BE49-F238E27FC236}">
                <a16:creationId xmlns:a16="http://schemas.microsoft.com/office/drawing/2014/main" id="{D6D67C34-C21F-1E72-E32C-3412F2A90A30}"/>
              </a:ext>
            </a:extLst>
          </p:cNvPr>
          <p:cNvSpPr txBox="1"/>
          <p:nvPr/>
        </p:nvSpPr>
        <p:spPr>
          <a:xfrm>
            <a:off x="2159399" y="2979813"/>
            <a:ext cx="1616522" cy="830997"/>
          </a:xfrm>
          <a:prstGeom prst="rect">
            <a:avLst/>
          </a:prstGeom>
          <a:noFill/>
        </p:spPr>
        <p:txBody>
          <a:bodyPr wrap="square">
            <a:spAutoFit/>
          </a:bodyPr>
          <a:lstStyle/>
          <a:p>
            <a:pPr algn="l"/>
            <a:r>
              <a:rPr lang="de-DE" sz="1200" dirty="0">
                <a:hlinkClick r:id="rId5">
                  <a:extLst>
                    <a:ext uri="{A12FA001-AC4F-418D-AE19-62706E023703}">
                      <ahyp:hlinkClr xmlns:ahyp="http://schemas.microsoft.com/office/drawing/2018/hyperlinkcolor" val="tx"/>
                    </a:ext>
                  </a:extLst>
                </a:hlinkClick>
              </a:rPr>
              <a:t>Einführung Klimamanagement: Deutsches Global Compact Network</a:t>
            </a:r>
            <a:endParaRPr lang="de-DE" sz="1200" dirty="0"/>
          </a:p>
        </p:txBody>
      </p:sp>
      <p:pic>
        <p:nvPicPr>
          <p:cNvPr id="13" name="Grafik 12">
            <a:extLst>
              <a:ext uri="{FF2B5EF4-FFF2-40B4-BE49-F238E27FC236}">
                <a16:creationId xmlns:a16="http://schemas.microsoft.com/office/drawing/2014/main" id="{AC05200B-0F6B-4BBB-7AAA-24F51DE7E1F2}"/>
              </a:ext>
            </a:extLst>
          </p:cNvPr>
          <p:cNvPicPr>
            <a:picLocks noChangeAspect="1"/>
          </p:cNvPicPr>
          <p:nvPr/>
        </p:nvPicPr>
        <p:blipFill>
          <a:blip r:embed="rId6"/>
          <a:stretch>
            <a:fillRect/>
          </a:stretch>
        </p:blipFill>
        <p:spPr>
          <a:xfrm>
            <a:off x="550517" y="3844455"/>
            <a:ext cx="1614868" cy="2333048"/>
          </a:xfrm>
          <a:prstGeom prst="rect">
            <a:avLst/>
          </a:prstGeom>
          <a:ln>
            <a:solidFill>
              <a:schemeClr val="tx1"/>
            </a:solidFill>
          </a:ln>
        </p:spPr>
      </p:pic>
      <p:pic>
        <p:nvPicPr>
          <p:cNvPr id="15" name="Grafik 14">
            <a:extLst>
              <a:ext uri="{FF2B5EF4-FFF2-40B4-BE49-F238E27FC236}">
                <a16:creationId xmlns:a16="http://schemas.microsoft.com/office/drawing/2014/main" id="{7910348E-6F38-47D5-676F-2DEB49B543F4}"/>
              </a:ext>
            </a:extLst>
          </p:cNvPr>
          <p:cNvPicPr>
            <a:picLocks noChangeAspect="1"/>
          </p:cNvPicPr>
          <p:nvPr/>
        </p:nvPicPr>
        <p:blipFill rotWithShape="1">
          <a:blip r:embed="rId7"/>
          <a:srcRect t="4033" r="3462" b="4029"/>
          <a:stretch/>
        </p:blipFill>
        <p:spPr>
          <a:xfrm>
            <a:off x="3936862" y="1556792"/>
            <a:ext cx="1650725" cy="2275804"/>
          </a:xfrm>
          <a:prstGeom prst="rect">
            <a:avLst/>
          </a:prstGeom>
          <a:ln>
            <a:solidFill>
              <a:schemeClr val="tx1"/>
            </a:solidFill>
          </a:ln>
        </p:spPr>
      </p:pic>
      <p:sp>
        <p:nvSpPr>
          <p:cNvPr id="3" name="Sprechblase: rechteckig mit abgerundeten Ecken 2">
            <a:extLst>
              <a:ext uri="{FF2B5EF4-FFF2-40B4-BE49-F238E27FC236}">
                <a16:creationId xmlns:a16="http://schemas.microsoft.com/office/drawing/2014/main" id="{3F650A1A-E68E-4106-55DE-072F15E1F87B}"/>
              </a:ext>
            </a:extLst>
          </p:cNvPr>
          <p:cNvSpPr/>
          <p:nvPr/>
        </p:nvSpPr>
        <p:spPr>
          <a:xfrm>
            <a:off x="4446236" y="5191512"/>
            <a:ext cx="2583933" cy="864321"/>
          </a:xfrm>
          <a:prstGeom prst="wedgeRoundRectCallout">
            <a:avLst>
              <a:gd name="adj1" fmla="val -41678"/>
              <a:gd name="adj2" fmla="val -8094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354"/>
            <a:r>
              <a:rPr lang="en-AU" sz="1200" dirty="0">
                <a:solidFill>
                  <a:schemeClr val="tx1"/>
                </a:solidFill>
                <a:latin typeface="Arial"/>
                <a:cs typeface="Arial" charset="0"/>
              </a:rPr>
              <a:t>Bleiben Sie auf dem Laufenden zu aktuellen Entwicklungen mit dem </a:t>
            </a:r>
            <a:r>
              <a:rPr lang="en-AU" sz="1200" dirty="0">
                <a:solidFill>
                  <a:schemeClr val="tx1"/>
                </a:solidFill>
                <a:latin typeface="Arial"/>
                <a:cs typeface="Arial" charset="0"/>
                <a:hlinkClick r:id="rId8">
                  <a:extLst>
                    <a:ext uri="{A12FA001-AC4F-418D-AE19-62706E023703}">
                      <ahyp:hlinkClr xmlns:ahyp="http://schemas.microsoft.com/office/drawing/2018/hyperlinkcolor" val="tx"/>
                    </a:ext>
                  </a:extLst>
                </a:hlinkClick>
              </a:rPr>
              <a:t>IZU Newsletter </a:t>
            </a:r>
            <a:r>
              <a:rPr lang="en-AU" sz="1200" dirty="0">
                <a:solidFill>
                  <a:schemeClr val="tx1"/>
                </a:solidFill>
                <a:latin typeface="Arial"/>
                <a:cs typeface="Arial" charset="0"/>
              </a:rPr>
              <a:t>und der </a:t>
            </a:r>
            <a:r>
              <a:rPr lang="en-AU" sz="1200" dirty="0">
                <a:solidFill>
                  <a:schemeClr val="tx1"/>
                </a:solidFill>
                <a:latin typeface="Arial"/>
                <a:cs typeface="Arial" charset="0"/>
                <a:hlinkClick r:id="rId9">
                  <a:extLst>
                    <a:ext uri="{A12FA001-AC4F-418D-AE19-62706E023703}">
                      <ahyp:hlinkClr xmlns:ahyp="http://schemas.microsoft.com/office/drawing/2018/hyperlinkcolor" val="tx"/>
                    </a:ext>
                  </a:extLst>
                </a:hlinkClick>
              </a:rPr>
              <a:t>Veranstaltungsübersicht</a:t>
            </a:r>
            <a:r>
              <a:rPr lang="en-AU" sz="1200" dirty="0">
                <a:solidFill>
                  <a:schemeClr val="tx1"/>
                </a:solidFill>
                <a:latin typeface="Arial"/>
                <a:cs typeface="Arial" charset="0"/>
              </a:rPr>
              <a:t> des IZU.</a:t>
            </a:r>
          </a:p>
        </p:txBody>
      </p:sp>
      <p:sp>
        <p:nvSpPr>
          <p:cNvPr id="8" name="Fußzeilenplatzhalter 3">
            <a:extLst>
              <a:ext uri="{FF2B5EF4-FFF2-40B4-BE49-F238E27FC236}">
                <a16:creationId xmlns:a16="http://schemas.microsoft.com/office/drawing/2014/main" id="{E0CD73F4-3A6A-8671-9247-8D5581F12BF7}"/>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Tree>
    <p:extLst>
      <p:ext uri="{BB962C8B-B14F-4D97-AF65-F5344CB8AC3E}">
        <p14:creationId xmlns:p14="http://schemas.microsoft.com/office/powerpoint/2010/main" val="446028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341BDA-348F-3EE5-C695-E74DDC8CB9B8}"/>
              </a:ext>
            </a:extLst>
          </p:cNvPr>
          <p:cNvSpPr>
            <a:spLocks noGrp="1"/>
          </p:cNvSpPr>
          <p:nvPr>
            <p:ph type="body" sz="quarter" idx="13"/>
          </p:nvPr>
        </p:nvSpPr>
        <p:spPr>
          <a:xfrm>
            <a:off x="609600" y="2223368"/>
            <a:ext cx="3454400" cy="4168594"/>
          </a:xfrm>
        </p:spPr>
        <p:txBody>
          <a:bodyPr>
            <a:normAutofit fontScale="92500"/>
          </a:bodyPr>
          <a:lstStyle/>
          <a:p>
            <a:pPr marL="0" indent="0">
              <a:buNone/>
            </a:pPr>
            <a:r>
              <a:rPr lang="de-DE" sz="1200" b="1" dirty="0"/>
              <a:t>Leitfäden</a:t>
            </a:r>
          </a:p>
          <a:p>
            <a:pPr lvl="1">
              <a:buFont typeface="Arial" panose="020B0604020202020204" pitchFamily="34" charset="0"/>
              <a:buChar char="•"/>
            </a:pPr>
            <a:r>
              <a:rPr lang="de-DE" dirty="0">
                <a:hlinkClick r:id="rId2">
                  <a:extLst>
                    <a:ext uri="{A12FA001-AC4F-418D-AE19-62706E023703}">
                      <ahyp:hlinkClr xmlns:ahyp="http://schemas.microsoft.com/office/drawing/2018/hyperlinkcolor" val="tx"/>
                    </a:ext>
                  </a:extLst>
                </a:hlinkClick>
              </a:rPr>
              <a:t>Einfuehrung Klimamanagement_Deutsches Global Compact Network</a:t>
            </a:r>
            <a:endParaRPr lang="de-DE" dirty="0"/>
          </a:p>
          <a:p>
            <a:pPr lvl="1">
              <a:buFont typeface="Arial" panose="020B0604020202020204" pitchFamily="34" charset="0"/>
              <a:buChar char="•"/>
            </a:pPr>
            <a:r>
              <a:rPr lang="de-DE" dirty="0">
                <a:hlinkClick r:id="rId3">
                  <a:extLst>
                    <a:ext uri="{A12FA001-AC4F-418D-AE19-62706E023703}">
                      <ahyp:hlinkClr xmlns:ahyp="http://schemas.microsoft.com/office/drawing/2018/hyperlinkcolor" val="tx"/>
                    </a:ext>
                  </a:extLst>
                </a:hlinkClick>
              </a:rPr>
              <a:t>Klimamanagement in Unternehmen: Entwicklung eines Bausteins auf Grundlage des Umweltmanagementsystems EMAS</a:t>
            </a:r>
            <a:endParaRPr lang="de-DE" dirty="0"/>
          </a:p>
          <a:p>
            <a:pPr lvl="1">
              <a:buFont typeface="Arial" panose="020B0604020202020204" pitchFamily="34" charset="0"/>
              <a:buChar char="•"/>
            </a:pPr>
            <a:r>
              <a:rPr lang="de-DE" u="sng" kern="0" dirty="0">
                <a:hlinkClick r:id="rId4">
                  <a:extLst>
                    <a:ext uri="{A12FA001-AC4F-418D-AE19-62706E023703}">
                      <ahyp:hlinkClr xmlns:ahyp="http://schemas.microsoft.com/office/drawing/2018/hyperlinkcolor" val="tx"/>
                    </a:ext>
                  </a:extLst>
                </a:hlinkClick>
              </a:rPr>
              <a:t>Klimareporting, Leitfaden Vom Emissionsbericht zur Klimastrategie</a:t>
            </a:r>
            <a:endParaRPr lang="en-AU" u="sng" dirty="0"/>
          </a:p>
          <a:p>
            <a:pPr lvl="1">
              <a:buFont typeface="Arial" panose="020B0604020202020204" pitchFamily="34" charset="0"/>
              <a:buChar char="•"/>
            </a:pPr>
            <a:r>
              <a:rPr lang="de-DE" dirty="0">
                <a:hlinkClick r:id="rId5">
                  <a:extLst>
                    <a:ext uri="{A12FA001-AC4F-418D-AE19-62706E023703}">
                      <ahyp:hlinkClr xmlns:ahyp="http://schemas.microsoft.com/office/drawing/2018/hyperlinkcolor" val="tx"/>
                    </a:ext>
                  </a:extLst>
                </a:hlinkClick>
              </a:rPr>
              <a:t>Leitfaden Corporate Carbon Footprint, Dienstleistungsgesellschaft der Norddeutschen, Wirtschaft mbH</a:t>
            </a:r>
            <a:endParaRPr lang="de-DE" dirty="0"/>
          </a:p>
          <a:p>
            <a:pPr lvl="1">
              <a:buFont typeface="Arial" panose="020B0604020202020204" pitchFamily="34" charset="0"/>
              <a:buChar char="•"/>
            </a:pPr>
            <a:r>
              <a:rPr lang="de-DE" dirty="0">
                <a:hlinkClick r:id="rId6">
                  <a:extLst>
                    <a:ext uri="{A12FA001-AC4F-418D-AE19-62706E023703}">
                      <ahyp:hlinkClr xmlns:ahyp="http://schemas.microsoft.com/office/drawing/2018/hyperlinkcolor" val="tx"/>
                    </a:ext>
                  </a:extLst>
                </a:hlinkClick>
              </a:rPr>
              <a:t>Umweltbundesamt Freiwillige CO2-Kompensation </a:t>
            </a:r>
            <a:endParaRPr lang="de-DE" dirty="0"/>
          </a:p>
          <a:p>
            <a:pPr lvl="1">
              <a:buFont typeface="Arial" panose="020B0604020202020204" pitchFamily="34" charset="0"/>
              <a:buChar char="•"/>
            </a:pPr>
            <a:r>
              <a:rPr lang="de-DE" dirty="0">
                <a:hlinkClick r:id="rId7">
                  <a:extLst>
                    <a:ext uri="{A12FA001-AC4F-418D-AE19-62706E023703}">
                      <ahyp:hlinkClr xmlns:ahyp="http://schemas.microsoft.com/office/drawing/2018/hyperlinkcolor" val="tx"/>
                    </a:ext>
                  </a:extLst>
                </a:hlinkClick>
              </a:rPr>
              <a:t>Good Practice aqua concept</a:t>
            </a:r>
            <a:endParaRPr lang="de-DE" dirty="0"/>
          </a:p>
          <a:p>
            <a:pPr lvl="1">
              <a:buFont typeface="Arial" panose="020B0604020202020204" pitchFamily="34" charset="0"/>
              <a:buChar char="•"/>
            </a:pPr>
            <a:r>
              <a:rPr lang="de-DE" dirty="0">
                <a:hlinkClick r:id="rId8"/>
              </a:rPr>
              <a:t>Produktbezogene Bilanzierung nach dem GHG-Protocol</a:t>
            </a:r>
            <a:endParaRPr lang="de-DE" dirty="0"/>
          </a:p>
          <a:p>
            <a:pPr lvl="1"/>
            <a:endParaRPr lang="de-DE" dirty="0">
              <a:solidFill>
                <a:srgbClr val="000000"/>
              </a:solidFill>
            </a:endParaRPr>
          </a:p>
          <a:p>
            <a:pPr lvl="1"/>
            <a:endParaRPr lang="de-DE" dirty="0"/>
          </a:p>
          <a:p>
            <a:pPr lvl="1"/>
            <a:endParaRPr lang="de-DE" dirty="0"/>
          </a:p>
          <a:p>
            <a:endParaRPr lang="de-DE" sz="1200" dirty="0"/>
          </a:p>
        </p:txBody>
      </p:sp>
      <p:sp>
        <p:nvSpPr>
          <p:cNvPr id="7" name="Inhaltsplatzhalter 6"/>
          <p:cNvSpPr>
            <a:spLocks noGrp="1"/>
          </p:cNvSpPr>
          <p:nvPr>
            <p:ph sz="quarter" idx="37"/>
          </p:nvPr>
        </p:nvSpPr>
        <p:spPr>
          <a:xfrm>
            <a:off x="609600" y="1628552"/>
            <a:ext cx="3470176" cy="360288"/>
          </a:xfr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0"/>
              </a:spcBef>
            </a:pPr>
            <a:r>
              <a:rPr lang="de-DE" sz="1400" kern="1200" dirty="0">
                <a:latin typeface="Arial" charset="0"/>
                <a:ea typeface="ＭＳ Ｐゴシック" charset="-128"/>
              </a:rPr>
              <a:t>Einführende Literatur</a:t>
            </a:r>
          </a:p>
        </p:txBody>
      </p:sp>
      <p:sp>
        <p:nvSpPr>
          <p:cNvPr id="6" name="Textplatzhalter 5">
            <a:extLst>
              <a:ext uri="{FF2B5EF4-FFF2-40B4-BE49-F238E27FC236}">
                <a16:creationId xmlns:a16="http://schemas.microsoft.com/office/drawing/2014/main" id="{52B2C7F8-8DD5-8197-9A2F-1624F50E3165}"/>
              </a:ext>
            </a:extLst>
          </p:cNvPr>
          <p:cNvSpPr>
            <a:spLocks noGrp="1"/>
          </p:cNvSpPr>
          <p:nvPr>
            <p:ph type="body" sz="quarter" idx="42"/>
          </p:nvPr>
        </p:nvSpPr>
        <p:spPr/>
        <p:txBody>
          <a:bodyPr>
            <a:normAutofit fontScale="92500"/>
          </a:bodyPr>
          <a:lstStyle/>
          <a:p>
            <a:pPr marL="0" indent="0">
              <a:buNone/>
            </a:pPr>
            <a:r>
              <a:rPr lang="de-DE" sz="1200" b="1" dirty="0"/>
              <a:t>Verbesserung der Energieeffizienz im Unternehmen</a:t>
            </a:r>
          </a:p>
          <a:p>
            <a:pPr lvl="1">
              <a:buFont typeface="Arial" panose="020B0604020202020204" pitchFamily="34" charset="0"/>
              <a:buChar char="•"/>
            </a:pPr>
            <a:r>
              <a:rPr lang="de-DE" sz="1300" dirty="0">
                <a:hlinkClick r:id="rId9">
                  <a:extLst>
                    <a:ext uri="{A12FA001-AC4F-418D-AE19-62706E023703}">
                      <ahyp:hlinkClr xmlns:ahyp="http://schemas.microsoft.com/office/drawing/2018/hyperlinkcolor" val="tx"/>
                    </a:ext>
                  </a:extLst>
                </a:hlinkClick>
              </a:rPr>
              <a:t>Abwärmenutzung</a:t>
            </a:r>
            <a:endParaRPr lang="de-DE" sz="1300" dirty="0"/>
          </a:p>
          <a:p>
            <a:pPr lvl="1">
              <a:buFont typeface="Arial" panose="020B0604020202020204" pitchFamily="34" charset="0"/>
              <a:buChar char="•"/>
            </a:pPr>
            <a:r>
              <a:rPr kumimoji="0" lang="de-DE" sz="1300" b="0" i="0" u="none" strike="noStrike" kern="1200" cap="none" spc="0" normalizeH="0" baseline="0" noProof="0" dirty="0">
                <a:ln>
                  <a:noFill/>
                </a:ln>
                <a:effectLst/>
                <a:uLnTx/>
                <a:uFillTx/>
                <a:latin typeface="Arial" charset="0"/>
                <a:ea typeface="ＭＳ Ｐゴシック" charset="-128"/>
                <a:cs typeface="+mn-cs"/>
                <a:hlinkClick r:id="rId10">
                  <a:extLst>
                    <a:ext uri="{A12FA001-AC4F-418D-AE19-62706E023703}">
                      <ahyp:hlinkClr xmlns:ahyp="http://schemas.microsoft.com/office/drawing/2018/hyperlinkcolor" val="tx"/>
                    </a:ext>
                  </a:extLst>
                </a:hlinkClick>
              </a:rPr>
              <a:t>IZU Abwärmerechner</a:t>
            </a:r>
            <a:endParaRPr lang="de-DE" sz="1300" dirty="0"/>
          </a:p>
          <a:p>
            <a:pPr lvl="1">
              <a:buFont typeface="Arial" panose="020B0604020202020204" pitchFamily="34" charset="0"/>
              <a:buChar char="•"/>
            </a:pPr>
            <a:r>
              <a:rPr lang="de-DE" sz="1300" dirty="0">
                <a:hlinkClick r:id="rId11">
                  <a:extLst>
                    <a:ext uri="{A12FA001-AC4F-418D-AE19-62706E023703}">
                      <ahyp:hlinkClr xmlns:ahyp="http://schemas.microsoft.com/office/drawing/2018/hyperlinkcolor" val="tx"/>
                    </a:ext>
                  </a:extLst>
                </a:hlinkClick>
              </a:rPr>
              <a:t>Intelligente Regelung und Steuerung der TGA</a:t>
            </a:r>
            <a:endParaRPr lang="de-DE" sz="1300" dirty="0"/>
          </a:p>
          <a:p>
            <a:pPr lvl="1">
              <a:buFont typeface="Arial" panose="020B0604020202020204" pitchFamily="34" charset="0"/>
              <a:buChar char="•"/>
            </a:pPr>
            <a:r>
              <a:rPr lang="de-DE" sz="1300" dirty="0">
                <a:hlinkClick r:id="rId12">
                  <a:extLst>
                    <a:ext uri="{A12FA001-AC4F-418D-AE19-62706E023703}">
                      <ahyp:hlinkClr xmlns:ahyp="http://schemas.microsoft.com/office/drawing/2018/hyperlinkcolor" val="tx"/>
                    </a:ext>
                  </a:extLst>
                </a:hlinkClick>
              </a:rPr>
              <a:t>Einsparungen durch hydraulischer Abgleich</a:t>
            </a:r>
            <a:endParaRPr lang="de-DE" sz="1300" dirty="0"/>
          </a:p>
          <a:p>
            <a:pPr lvl="1">
              <a:buFont typeface="Arial" panose="020B0604020202020204" pitchFamily="34" charset="0"/>
              <a:buChar char="•"/>
            </a:pPr>
            <a:r>
              <a:rPr lang="de-DE" sz="1300" dirty="0">
                <a:hlinkClick r:id="rId13">
                  <a:extLst>
                    <a:ext uri="{A12FA001-AC4F-418D-AE19-62706E023703}">
                      <ahyp:hlinkClr xmlns:ahyp="http://schemas.microsoft.com/office/drawing/2018/hyperlinkcolor" val="tx"/>
                    </a:ext>
                  </a:extLst>
                </a:hlinkClick>
              </a:rPr>
              <a:t>Bundesförderung Heizungsoptimierung</a:t>
            </a:r>
            <a:endParaRPr lang="de-DE" sz="1300" dirty="0"/>
          </a:p>
          <a:p>
            <a:pPr lvl="1">
              <a:buFont typeface="Arial" panose="020B0604020202020204" pitchFamily="34" charset="0"/>
              <a:buChar char="•"/>
            </a:pPr>
            <a:r>
              <a:rPr lang="de-DE" sz="1300" dirty="0">
                <a:hlinkClick r:id="rId14">
                  <a:extLst>
                    <a:ext uri="{A12FA001-AC4F-418D-AE19-62706E023703}">
                      <ahyp:hlinkClr xmlns:ahyp="http://schemas.microsoft.com/office/drawing/2018/hyperlinkcolor" val="tx"/>
                    </a:ext>
                  </a:extLst>
                </a:hlinkClick>
              </a:rPr>
              <a:t>Einsatz von effizienten Antrieben</a:t>
            </a:r>
            <a:endParaRPr lang="de-DE" sz="1300" dirty="0"/>
          </a:p>
          <a:p>
            <a:pPr lvl="1">
              <a:buFont typeface="Arial" panose="020B0604020202020204" pitchFamily="34" charset="0"/>
              <a:buChar char="•"/>
            </a:pPr>
            <a:r>
              <a:rPr lang="de-DE" sz="1300" dirty="0">
                <a:hlinkClick r:id="rId15">
                  <a:extLst>
                    <a:ext uri="{A12FA001-AC4F-418D-AE19-62706E023703}">
                      <ahyp:hlinkClr xmlns:ahyp="http://schemas.microsoft.com/office/drawing/2018/hyperlinkcolor" val="tx"/>
                    </a:ext>
                  </a:extLst>
                </a:hlinkClick>
              </a:rPr>
              <a:t>Installation von LED Beleuchtung</a:t>
            </a:r>
            <a:endParaRPr lang="de-DE" sz="1300" dirty="0"/>
          </a:p>
          <a:p>
            <a:pPr lvl="1">
              <a:buFont typeface="Arial" panose="020B0604020202020204" pitchFamily="34" charset="0"/>
              <a:buChar char="•"/>
            </a:pPr>
            <a:r>
              <a:rPr lang="de-DE" sz="1300" dirty="0">
                <a:hlinkClick r:id="rId16">
                  <a:extLst>
                    <a:ext uri="{A12FA001-AC4F-418D-AE19-62706E023703}">
                      <ahyp:hlinkClr xmlns:ahyp="http://schemas.microsoft.com/office/drawing/2018/hyperlinkcolor" val="tx"/>
                    </a:ext>
                  </a:extLst>
                </a:hlinkClick>
              </a:rPr>
              <a:t>Erfassung von Energiedaten</a:t>
            </a:r>
            <a:endParaRPr lang="de-DE" sz="1300" dirty="0"/>
          </a:p>
          <a:p>
            <a:pPr lvl="1">
              <a:buFont typeface="Arial" panose="020B0604020202020204" pitchFamily="34" charset="0"/>
              <a:buChar char="•"/>
            </a:pPr>
            <a:r>
              <a:rPr lang="de-DE" sz="1300" dirty="0">
                <a:hlinkClick r:id="rId17">
                  <a:extLst>
                    <a:ext uri="{A12FA001-AC4F-418D-AE19-62706E023703}">
                      <ahyp:hlinkClr xmlns:ahyp="http://schemas.microsoft.com/office/drawing/2018/hyperlinkcolor" val="tx"/>
                    </a:ext>
                  </a:extLst>
                </a:hlinkClick>
              </a:rPr>
              <a:t>Leitfaden Energieeffizienz im Handwerk</a:t>
            </a:r>
            <a:endParaRPr lang="de-DE" sz="1300" dirty="0"/>
          </a:p>
        </p:txBody>
      </p:sp>
      <p:sp>
        <p:nvSpPr>
          <p:cNvPr id="14" name="Foliennummernplatzhalter 4">
            <a:extLst>
              <a:ext uri="{FF2B5EF4-FFF2-40B4-BE49-F238E27FC236}">
                <a16:creationId xmlns:a16="http://schemas.microsoft.com/office/drawing/2014/main" id="{E7030E9C-21AE-AFE6-FB8F-5B5CE18DD54C}"/>
              </a:ext>
            </a:extLst>
          </p:cNvPr>
          <p:cNvSpPr>
            <a:spLocks noGrp="1"/>
          </p:cNvSpPr>
          <p:nvPr>
            <p:ph type="sldNum" sz="quarter" idx="4"/>
          </p:nvPr>
        </p:nvSpPr>
        <p:spPr>
          <a:xfrm>
            <a:off x="551384" y="6475412"/>
            <a:ext cx="638043" cy="2809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72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2" name="Titel 1"/>
          <p:cNvSpPr>
            <a:spLocks noGrp="1"/>
          </p:cNvSpPr>
          <p:nvPr>
            <p:ph type="title"/>
          </p:nvPr>
        </p:nvSpPr>
        <p:spPr>
          <a:xfrm>
            <a:off x="623392" y="760335"/>
            <a:ext cx="8174700" cy="864096"/>
          </a:xfrm>
        </p:spPr>
        <p:txBody>
          <a:bodyPr/>
          <a:lstStyle/>
          <a:p>
            <a:r>
              <a:rPr lang="de-DE" dirty="0"/>
              <a:t>Nachschlagwerke und nützliche Links</a:t>
            </a:r>
          </a:p>
        </p:txBody>
      </p:sp>
      <p:sp>
        <p:nvSpPr>
          <p:cNvPr id="9" name="Inhaltsplatzhalter 8">
            <a:extLst>
              <a:ext uri="{FF2B5EF4-FFF2-40B4-BE49-F238E27FC236}">
                <a16:creationId xmlns:a16="http://schemas.microsoft.com/office/drawing/2014/main" id="{61A24170-F743-6C7C-CF7A-A92461BEC583}"/>
              </a:ext>
            </a:extLst>
          </p:cNvPr>
          <p:cNvSpPr>
            <a:spLocks noGrp="1"/>
          </p:cNvSpPr>
          <p:nvPr>
            <p:ph sz="quarter" idx="44"/>
          </p:nvPr>
        </p:nvSpPr>
        <p:spPr>
          <a:xfrm>
            <a:off x="4219023" y="1628552"/>
            <a:ext cx="3470176" cy="360288"/>
          </a:xfrm>
          <a:solidFill>
            <a:srgbClr val="3B687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0" hangingPunct="0">
              <a:spcBef>
                <a:spcPct val="0"/>
              </a:spcBef>
            </a:pPr>
            <a:r>
              <a:rPr lang="de-DE" sz="1400" kern="1200" dirty="0">
                <a:latin typeface="Arial" charset="0"/>
                <a:ea typeface="ＭＳ Ｐゴシック" charset="-128"/>
              </a:rPr>
              <a:t>Maßnahmen</a:t>
            </a:r>
          </a:p>
        </p:txBody>
      </p:sp>
      <p:sp>
        <p:nvSpPr>
          <p:cNvPr id="12" name="Sprechblase: rechteckig mit abgerundeten Ecken 5">
            <a:extLst>
              <a:ext uri="{FF2B5EF4-FFF2-40B4-BE49-F238E27FC236}">
                <a16:creationId xmlns:a16="http://schemas.microsoft.com/office/drawing/2014/main" id="{2520D894-3ADB-FFF5-6C8E-32270819D410}"/>
              </a:ext>
            </a:extLst>
          </p:cNvPr>
          <p:cNvSpPr/>
          <p:nvPr/>
        </p:nvSpPr>
        <p:spPr>
          <a:xfrm>
            <a:off x="8904312" y="2223368"/>
            <a:ext cx="2059344" cy="812440"/>
          </a:xfrm>
          <a:prstGeom prst="wedgeRoundRectCallout">
            <a:avLst>
              <a:gd name="adj1" fmla="val -43547"/>
              <a:gd name="adj2" fmla="val -12563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Und </a:t>
            </a:r>
            <a:r>
              <a:rPr kumimoji="0" lang="de-DE" sz="1200" b="0" i="0" u="none" strike="noStrike" kern="0" cap="none" spc="0" normalizeH="0" baseline="0" noProof="0" dirty="0">
                <a:ln>
                  <a:noFill/>
                </a:ln>
                <a:solidFill>
                  <a:schemeClr val="tx1"/>
                </a:solidFill>
                <a:effectLst/>
                <a:uLnTx/>
                <a:uFillTx/>
                <a:latin typeface="Arial"/>
                <a:ea typeface="ＭＳ Ｐゴシック"/>
                <a:cs typeface="+mn-cs"/>
              </a:rPr>
              <a:t>natürlich unsere </a:t>
            </a:r>
            <a:r>
              <a:rPr kumimoji="0" lang="de-DE" sz="1200" b="0" i="0" u="none" strike="noStrike" kern="0" cap="none" spc="0" normalizeH="0" baseline="0" noProof="0" dirty="0">
                <a:ln>
                  <a:noFill/>
                </a:ln>
                <a:solidFill>
                  <a:schemeClr val="tx1"/>
                </a:solidFill>
                <a:effectLst/>
                <a:uLnTx/>
                <a:uFillTx/>
                <a:latin typeface="Arial"/>
                <a:ea typeface="ＭＳ Ｐゴシック"/>
                <a:cs typeface="+mn-cs"/>
                <a:hlinkClick r:id="rId18">
                  <a:extLst>
                    <a:ext uri="{A12FA001-AC4F-418D-AE19-62706E023703}">
                      <ahyp:hlinkClr xmlns:ahyp="http://schemas.microsoft.com/office/drawing/2018/hyperlinkcolor" val="tx"/>
                    </a:ext>
                  </a:extLst>
                </a:hlinkClick>
              </a:rPr>
              <a:t>weiteren Handlungshilfen</a:t>
            </a:r>
            <a:r>
              <a:rPr kumimoji="0" lang="de-DE" sz="1200" b="0" i="0" u="none" strike="noStrike" kern="0" cap="none" spc="0" normalizeH="0" baseline="0" noProof="0" dirty="0">
                <a:ln>
                  <a:noFill/>
                </a:ln>
                <a:solidFill>
                  <a:schemeClr val="tx1"/>
                </a:solidFill>
                <a:effectLst/>
                <a:uLnTx/>
                <a:uFillTx/>
                <a:latin typeface="Arial"/>
                <a:ea typeface="ＭＳ Ｐゴシック"/>
                <a:cs typeface="+mn-cs"/>
              </a:rPr>
              <a:t>, bereitgestellt über die </a:t>
            </a:r>
            <a:r>
              <a:rPr kumimoji="0" lang="de-DE" sz="1200" b="0" i="0" u="none" strike="noStrike" kern="0" cap="none" spc="0" normalizeH="0" baseline="0" noProof="0" dirty="0">
                <a:ln>
                  <a:noFill/>
                </a:ln>
                <a:solidFill>
                  <a:schemeClr val="tx1"/>
                </a:solidFill>
                <a:effectLst/>
                <a:uLnTx/>
                <a:uFillTx/>
                <a:latin typeface="Arial"/>
                <a:ea typeface="ＭＳ Ｐゴシック"/>
                <a:cs typeface="+mn-cs"/>
                <a:hlinkClick r:id="rId19">
                  <a:extLst>
                    <a:ext uri="{A12FA001-AC4F-418D-AE19-62706E023703}">
                      <ahyp:hlinkClr xmlns:ahyp="http://schemas.microsoft.com/office/drawing/2018/hyperlinkcolor" val="tx"/>
                    </a:ext>
                  </a:extLst>
                </a:hlinkClick>
              </a:rPr>
              <a:t>Webseite des IZU</a:t>
            </a:r>
            <a:r>
              <a:rPr kumimoji="0" lang="de-DE" sz="1200" b="0" i="0" u="none" strike="noStrike" kern="0" cap="none" spc="0" normalizeH="0" baseline="0" noProof="0" dirty="0">
                <a:ln>
                  <a:noFill/>
                </a:ln>
                <a:solidFill>
                  <a:schemeClr val="tx1"/>
                </a:solidFill>
                <a:effectLst/>
                <a:uLnTx/>
                <a:uFillTx/>
                <a:latin typeface="Arial"/>
                <a:ea typeface="ＭＳ Ｐゴシック"/>
                <a:cs typeface="+mn-cs"/>
              </a:rPr>
              <a:t>.</a:t>
            </a:r>
          </a:p>
        </p:txBody>
      </p:sp>
      <p:sp>
        <p:nvSpPr>
          <p:cNvPr id="4" name="Fußzeilenplatzhalter 3">
            <a:extLst>
              <a:ext uri="{FF2B5EF4-FFF2-40B4-BE49-F238E27FC236}">
                <a16:creationId xmlns:a16="http://schemas.microsoft.com/office/drawing/2014/main" id="{A8379C74-0773-EABF-1A15-D62DE6832BCC}"/>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Tree>
    <p:extLst>
      <p:ext uri="{BB962C8B-B14F-4D97-AF65-F5344CB8AC3E}">
        <p14:creationId xmlns:p14="http://schemas.microsoft.com/office/powerpoint/2010/main" val="368071128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341BDA-348F-3EE5-C695-E74DDC8CB9B8}"/>
              </a:ext>
            </a:extLst>
          </p:cNvPr>
          <p:cNvSpPr>
            <a:spLocks noGrp="1"/>
          </p:cNvSpPr>
          <p:nvPr>
            <p:ph type="body" sz="quarter" idx="13"/>
          </p:nvPr>
        </p:nvSpPr>
        <p:spPr>
          <a:xfrm>
            <a:off x="609600" y="2223368"/>
            <a:ext cx="3454400" cy="4168594"/>
          </a:xfrm>
        </p:spPr>
        <p:txBody>
          <a:bodyPr>
            <a:noAutofit/>
          </a:bodyPr>
          <a:lstStyle/>
          <a:p>
            <a:pPr marL="0" indent="0">
              <a:buNone/>
            </a:pPr>
            <a:r>
              <a:rPr lang="de-DE" sz="1200" b="1" kern="1200" dirty="0"/>
              <a:t>Bezug und/oder Erzeugung von Erneuerbaren Energien</a:t>
            </a:r>
            <a:endParaRPr lang="de-DE" sz="1200" b="1" dirty="0"/>
          </a:p>
          <a:p>
            <a:pPr lvl="1">
              <a:buFont typeface="Arial" panose="020B0604020202020204" pitchFamily="34" charset="0"/>
              <a:buChar char="•"/>
            </a:pPr>
            <a:r>
              <a:rPr lang="de-DE" dirty="0">
                <a:hlinkClick r:id="rId2">
                  <a:extLst>
                    <a:ext uri="{A12FA001-AC4F-418D-AE19-62706E023703}">
                      <ahyp:hlinkClr xmlns:ahyp="http://schemas.microsoft.com/office/drawing/2018/hyperlinkcolor" val="tx"/>
                    </a:ext>
                  </a:extLst>
                </a:hlinkClick>
              </a:rPr>
              <a:t>Installation einer Wärmepumpe</a:t>
            </a:r>
            <a:endParaRPr lang="de-DE" dirty="0"/>
          </a:p>
          <a:p>
            <a:pPr lvl="1">
              <a:buFont typeface="Arial" panose="020B0604020202020204" pitchFamily="34" charset="0"/>
              <a:buChar char="•"/>
            </a:pPr>
            <a:r>
              <a:rPr lang="de-DE" dirty="0">
                <a:hlinkClick r:id="rId3">
                  <a:extLst>
                    <a:ext uri="{A12FA001-AC4F-418D-AE19-62706E023703}">
                      <ahyp:hlinkClr xmlns:ahyp="http://schemas.microsoft.com/office/drawing/2018/hyperlinkcolor" val="tx"/>
                    </a:ext>
                  </a:extLst>
                </a:hlinkClick>
              </a:rPr>
              <a:t>Installation einer Photovoltaikanlage</a:t>
            </a:r>
            <a:endParaRPr lang="de-DE" dirty="0"/>
          </a:p>
          <a:p>
            <a:pPr lvl="1">
              <a:buFont typeface="Arial" panose="020B0604020202020204" pitchFamily="34" charset="0"/>
              <a:buChar char="•"/>
            </a:pPr>
            <a:r>
              <a:rPr lang="de-DE" dirty="0">
                <a:hlinkClick r:id="rId4">
                  <a:extLst>
                    <a:ext uri="{A12FA001-AC4F-418D-AE19-62706E023703}">
                      <ahyp:hlinkClr xmlns:ahyp="http://schemas.microsoft.com/office/drawing/2018/hyperlinkcolor" val="tx"/>
                    </a:ext>
                  </a:extLst>
                </a:hlinkClick>
              </a:rPr>
              <a:t>Installation einer Solarthermieanlage</a:t>
            </a:r>
            <a:endParaRPr lang="de-DE" dirty="0"/>
          </a:p>
          <a:p>
            <a:pPr lvl="1">
              <a:buFont typeface="Arial" panose="020B0604020202020204" pitchFamily="34" charset="0"/>
              <a:buChar char="•"/>
            </a:pPr>
            <a:r>
              <a:rPr lang="de-DE" dirty="0">
                <a:hlinkClick r:id="rId5">
                  <a:extLst>
                    <a:ext uri="{A12FA001-AC4F-418D-AE19-62706E023703}">
                      <ahyp:hlinkClr xmlns:ahyp="http://schemas.microsoft.com/office/drawing/2018/hyperlinkcolor" val="tx"/>
                    </a:ext>
                  </a:extLst>
                </a:hlinkClick>
              </a:rPr>
              <a:t>Bezug von Grünstrom</a:t>
            </a:r>
            <a:endParaRPr lang="de-DE" dirty="0"/>
          </a:p>
          <a:p>
            <a:pPr lvl="1">
              <a:buFont typeface="Arial" panose="020B0604020202020204" pitchFamily="34" charset="0"/>
              <a:buChar char="•"/>
            </a:pPr>
            <a:r>
              <a:rPr lang="de-DE" dirty="0">
                <a:hlinkClick r:id="rId6">
                  <a:extLst>
                    <a:ext uri="{A12FA001-AC4F-418D-AE19-62706E023703}">
                      <ahyp:hlinkClr xmlns:ahyp="http://schemas.microsoft.com/office/drawing/2018/hyperlinkcolor" val="tx"/>
                    </a:ext>
                  </a:extLst>
                </a:hlinkClick>
              </a:rPr>
              <a:t>Bezug von Biogas</a:t>
            </a:r>
            <a:endParaRPr lang="de-DE" dirty="0"/>
          </a:p>
          <a:p>
            <a:pPr lvl="1">
              <a:buFont typeface="Arial" panose="020B0604020202020204" pitchFamily="34" charset="0"/>
              <a:buChar char="•"/>
            </a:pPr>
            <a:r>
              <a:rPr lang="de-DE" dirty="0">
                <a:hlinkClick r:id="rId7">
                  <a:extLst>
                    <a:ext uri="{A12FA001-AC4F-418D-AE19-62706E023703}">
                      <ahyp:hlinkClr xmlns:ahyp="http://schemas.microsoft.com/office/drawing/2018/hyperlinkcolor" val="tx"/>
                    </a:ext>
                  </a:extLst>
                </a:hlinkClick>
              </a:rPr>
              <a:t>Bezug von Fernwärme</a:t>
            </a:r>
            <a:endParaRPr lang="de-DE" dirty="0"/>
          </a:p>
          <a:p>
            <a:pPr marL="0" indent="0">
              <a:buNone/>
            </a:pPr>
            <a:r>
              <a:rPr lang="de-DE" sz="1200" b="1" kern="1200" dirty="0"/>
              <a:t>Optimierung des Fuhrparks</a:t>
            </a:r>
          </a:p>
          <a:p>
            <a:pPr lvl="1">
              <a:buFont typeface="Arial" panose="020B0604020202020204" pitchFamily="34" charset="0"/>
              <a:buChar char="•"/>
            </a:pPr>
            <a:r>
              <a:rPr lang="de-DE" dirty="0">
                <a:hlinkClick r:id="rId8">
                  <a:extLst>
                    <a:ext uri="{A12FA001-AC4F-418D-AE19-62706E023703}">
                      <ahyp:hlinkClr xmlns:ahyp="http://schemas.microsoft.com/office/drawing/2018/hyperlinkcolor" val="tx"/>
                    </a:ext>
                  </a:extLst>
                </a:hlinkClick>
              </a:rPr>
              <a:t>Etablierung eines Fuhrparkmanagements</a:t>
            </a:r>
            <a:endParaRPr lang="de-DE" dirty="0"/>
          </a:p>
          <a:p>
            <a:pPr lvl="1">
              <a:buFont typeface="Arial" panose="020B0604020202020204" pitchFamily="34" charset="0"/>
              <a:buChar char="•"/>
            </a:pPr>
            <a:r>
              <a:rPr lang="de-DE" dirty="0">
                <a:hlinkClick r:id="rId9">
                  <a:extLst>
                    <a:ext uri="{A12FA001-AC4F-418D-AE19-62706E023703}">
                      <ahyp:hlinkClr xmlns:ahyp="http://schemas.microsoft.com/office/drawing/2018/hyperlinkcolor" val="tx"/>
                    </a:ext>
                  </a:extLst>
                </a:hlinkClick>
              </a:rPr>
              <a:t>Schulung zu spritsparenden Fahren</a:t>
            </a:r>
            <a:endParaRPr lang="de-DE" dirty="0"/>
          </a:p>
          <a:p>
            <a:pPr marL="0" lvl="1" indent="0">
              <a:buSzPct val="120000"/>
              <a:buNone/>
            </a:pPr>
            <a:r>
              <a:rPr lang="de-DE" b="1" kern="1200" dirty="0">
                <a:cs typeface="+mn-cs"/>
              </a:rPr>
              <a:t>Vermeidung direkter Emissionen</a:t>
            </a:r>
          </a:p>
          <a:p>
            <a:pPr lvl="1">
              <a:buSzPct val="120000"/>
              <a:buFont typeface="Arial" panose="020B0604020202020204" pitchFamily="34" charset="0"/>
              <a:buChar char="•"/>
            </a:pPr>
            <a:r>
              <a:rPr lang="de-DE" dirty="0">
                <a:hlinkClick r:id="rId10">
                  <a:extLst>
                    <a:ext uri="{A12FA001-AC4F-418D-AE19-62706E023703}">
                      <ahyp:hlinkClr xmlns:ahyp="http://schemas.microsoft.com/office/drawing/2018/hyperlinkcolor" val="tx"/>
                    </a:ext>
                  </a:extLst>
                </a:hlinkClick>
              </a:rPr>
              <a:t>Umstellung des Kältemittels</a:t>
            </a:r>
            <a:endParaRPr lang="de-DE" dirty="0"/>
          </a:p>
          <a:p>
            <a:pPr lvl="1">
              <a:buSzPct val="120000"/>
              <a:buFont typeface="Arial" panose="020B0604020202020204" pitchFamily="34" charset="0"/>
              <a:buChar char="•"/>
            </a:pPr>
            <a:r>
              <a:rPr lang="de-DE" dirty="0">
                <a:hlinkClick r:id="rId11">
                  <a:extLst>
                    <a:ext uri="{A12FA001-AC4F-418D-AE19-62706E023703}">
                      <ahyp:hlinkClr xmlns:ahyp="http://schemas.microsoft.com/office/drawing/2018/hyperlinkcolor" val="tx"/>
                    </a:ext>
                  </a:extLst>
                </a:hlinkClick>
              </a:rPr>
              <a:t>Klimafreundliches Kühlen und Klimatisieren</a:t>
            </a:r>
            <a:endParaRPr lang="de-DE" dirty="0"/>
          </a:p>
          <a:p>
            <a:pPr marL="838200" lvl="2" indent="-171450">
              <a:buSzPct val="120000"/>
            </a:pPr>
            <a:endParaRPr lang="de-DE" b="1" kern="1200" dirty="0">
              <a:cs typeface="+mn-cs"/>
            </a:endParaRPr>
          </a:p>
          <a:p>
            <a:pPr lvl="1"/>
            <a:endParaRPr lang="de-DE" dirty="0"/>
          </a:p>
          <a:p>
            <a:pPr lvl="1"/>
            <a:endParaRPr lang="de-DE" dirty="0"/>
          </a:p>
          <a:p>
            <a:endParaRPr lang="de-DE" sz="1200" dirty="0"/>
          </a:p>
        </p:txBody>
      </p:sp>
      <p:sp>
        <p:nvSpPr>
          <p:cNvPr id="7" name="Inhaltsplatzhalter 6"/>
          <p:cNvSpPr>
            <a:spLocks noGrp="1"/>
          </p:cNvSpPr>
          <p:nvPr>
            <p:ph sz="quarter" idx="37"/>
          </p:nvPr>
        </p:nvSpPr>
        <p:spPr>
          <a:xfrm>
            <a:off x="609600" y="1628552"/>
            <a:ext cx="3470176" cy="360288"/>
          </a:xfr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spcBef>
                <a:spcPct val="0"/>
              </a:spcBef>
            </a:pPr>
            <a:r>
              <a:rPr lang="de-DE" sz="1400" kern="1200" dirty="0">
                <a:latin typeface="Arial" charset="0"/>
                <a:ea typeface="ＭＳ Ｐゴシック" charset="-128"/>
              </a:rPr>
              <a:t>Maßnahmen</a:t>
            </a:r>
          </a:p>
        </p:txBody>
      </p:sp>
      <p:sp>
        <p:nvSpPr>
          <p:cNvPr id="6" name="Textplatzhalter 5">
            <a:extLst>
              <a:ext uri="{FF2B5EF4-FFF2-40B4-BE49-F238E27FC236}">
                <a16:creationId xmlns:a16="http://schemas.microsoft.com/office/drawing/2014/main" id="{52B2C7F8-8DD5-8197-9A2F-1624F50E3165}"/>
              </a:ext>
            </a:extLst>
          </p:cNvPr>
          <p:cNvSpPr>
            <a:spLocks noGrp="1"/>
          </p:cNvSpPr>
          <p:nvPr>
            <p:ph type="body" sz="quarter" idx="42"/>
          </p:nvPr>
        </p:nvSpPr>
        <p:spPr/>
        <p:txBody>
          <a:bodyPr>
            <a:noAutofit/>
          </a:bodyPr>
          <a:lstStyle/>
          <a:p>
            <a:pPr marL="0" indent="0">
              <a:buNone/>
            </a:pPr>
            <a:r>
              <a:rPr lang="it-IT" sz="1200" b="1" dirty="0"/>
              <a:t>Emissionsarme Beschaffung</a:t>
            </a:r>
          </a:p>
          <a:p>
            <a:pPr lvl="1">
              <a:buFont typeface="Arial" panose="020B0604020202020204" pitchFamily="34" charset="0"/>
              <a:buChar char="•"/>
            </a:pPr>
            <a:r>
              <a:rPr lang="de-DE" dirty="0">
                <a:hlinkClick r:id="rId12">
                  <a:extLst>
                    <a:ext uri="{A12FA001-AC4F-418D-AE19-62706E023703}">
                      <ahyp:hlinkClr xmlns:ahyp="http://schemas.microsoft.com/office/drawing/2018/hyperlinkcolor" val="tx"/>
                    </a:ext>
                  </a:extLst>
                </a:hlinkClick>
              </a:rPr>
              <a:t>Fokus auf emissionsarmen Einkauf</a:t>
            </a:r>
            <a:endParaRPr lang="de-DE" dirty="0"/>
          </a:p>
          <a:p>
            <a:pPr lvl="1">
              <a:buFont typeface="Arial" panose="020B0604020202020204" pitchFamily="34" charset="0"/>
              <a:buChar char="•"/>
            </a:pPr>
            <a:r>
              <a:rPr lang="de-DE" dirty="0">
                <a:hlinkClick r:id="rId13">
                  <a:extLst>
                    <a:ext uri="{A12FA001-AC4F-418D-AE19-62706E023703}">
                      <ahyp:hlinkClr xmlns:ahyp="http://schemas.microsoft.com/office/drawing/2018/hyperlinkcolor" val="tx"/>
                    </a:ext>
                  </a:extLst>
                </a:hlinkClick>
              </a:rPr>
              <a:t>Nachhaltigkeitsmanagement für KMU - Nachhaltige Lieferketten</a:t>
            </a:r>
            <a:endParaRPr lang="de-DE" dirty="0"/>
          </a:p>
          <a:p>
            <a:pPr lvl="1">
              <a:buFont typeface="Arial" panose="020B0604020202020204" pitchFamily="34" charset="0"/>
              <a:buChar char="•"/>
            </a:pPr>
            <a:r>
              <a:rPr lang="de-DE" dirty="0">
                <a:hlinkClick r:id="rId14"/>
              </a:rPr>
              <a:t>Auswahl regionaler Lieferanten</a:t>
            </a:r>
            <a:endParaRPr lang="de-DE" dirty="0"/>
          </a:p>
          <a:p>
            <a:pPr lvl="1">
              <a:buFont typeface="Arial" panose="020B0604020202020204" pitchFamily="34" charset="0"/>
              <a:buChar char="•"/>
            </a:pPr>
            <a:r>
              <a:rPr lang="de-DE" dirty="0">
                <a:hlinkClick r:id="rId15">
                  <a:extLst>
                    <a:ext uri="{A12FA001-AC4F-418D-AE19-62706E023703}">
                      <ahyp:hlinkClr xmlns:ahyp="http://schemas.microsoft.com/office/drawing/2018/hyperlinkcolor" val="tx"/>
                    </a:ext>
                  </a:extLst>
                </a:hlinkClick>
              </a:rPr>
              <a:t>Nachhaltiges Büromaterial</a:t>
            </a:r>
            <a:endParaRPr lang="de-DE" dirty="0"/>
          </a:p>
          <a:p>
            <a:pPr lvl="1">
              <a:buFont typeface="Arial" panose="020B0604020202020204" pitchFamily="34" charset="0"/>
              <a:buChar char="•"/>
            </a:pPr>
            <a:r>
              <a:rPr lang="de-DE" dirty="0">
                <a:hlinkClick r:id="rId16">
                  <a:extLst>
                    <a:ext uri="{A12FA001-AC4F-418D-AE19-62706E023703}">
                      <ahyp:hlinkClr xmlns:ahyp="http://schemas.microsoft.com/office/drawing/2018/hyperlinkcolor" val="tx"/>
                    </a:ext>
                  </a:extLst>
                </a:hlinkClick>
              </a:rPr>
              <a:t>Siegelklarheit</a:t>
            </a:r>
            <a:endParaRPr lang="de-DE" dirty="0"/>
          </a:p>
          <a:p>
            <a:pPr lvl="1">
              <a:buFont typeface="Arial" panose="020B0604020202020204" pitchFamily="34" charset="0"/>
              <a:buChar char="•"/>
            </a:pPr>
            <a:r>
              <a:rPr lang="de-DE" dirty="0">
                <a:hlinkClick r:id="rId17"/>
              </a:rPr>
              <a:t>IT-Beschaffung</a:t>
            </a:r>
            <a:endParaRPr lang="de-DE" dirty="0"/>
          </a:p>
          <a:p>
            <a:pPr lvl="1">
              <a:buFont typeface="Arial" panose="020B0604020202020204" pitchFamily="34" charset="0"/>
              <a:buChar char="•"/>
            </a:pPr>
            <a:r>
              <a:rPr lang="de-DE" dirty="0">
                <a:hlinkClick r:id="rId18">
                  <a:extLst>
                    <a:ext uri="{A12FA001-AC4F-418D-AE19-62706E023703}">
                      <ahyp:hlinkClr xmlns:ahyp="http://schemas.microsoft.com/office/drawing/2018/hyperlinkcolor" val="tx"/>
                    </a:ext>
                  </a:extLst>
                </a:hlinkClick>
              </a:rPr>
              <a:t>Wettbewerb Büro &amp; Umwelt</a:t>
            </a:r>
            <a:endParaRPr lang="de-DE" dirty="0"/>
          </a:p>
          <a:p>
            <a:pPr marL="0" indent="0">
              <a:buNone/>
            </a:pPr>
            <a:r>
              <a:rPr lang="de-DE" sz="1200" b="1" dirty="0"/>
              <a:t>Abfallvermeidung und Kreislaufwirtschaft</a:t>
            </a:r>
          </a:p>
          <a:p>
            <a:pPr lvl="1">
              <a:buFont typeface="Arial" panose="020B0604020202020204" pitchFamily="34" charset="0"/>
              <a:buChar char="•"/>
            </a:pPr>
            <a:r>
              <a:rPr lang="de-DE" dirty="0">
                <a:hlinkClick r:id="rId19"/>
              </a:rPr>
              <a:t>Trennen von Abfallarten</a:t>
            </a:r>
            <a:endParaRPr lang="de-DE" dirty="0"/>
          </a:p>
          <a:p>
            <a:pPr lvl="1">
              <a:buFont typeface="Arial" panose="020B0604020202020204" pitchFamily="34" charset="0"/>
              <a:buChar char="•"/>
            </a:pPr>
            <a:r>
              <a:rPr lang="de-DE" dirty="0">
                <a:hlinkClick r:id="rId20">
                  <a:extLst>
                    <a:ext uri="{A12FA001-AC4F-418D-AE19-62706E023703}">
                      <ahyp:hlinkClr xmlns:ahyp="http://schemas.microsoft.com/office/drawing/2018/hyperlinkcolor" val="tx"/>
                    </a:ext>
                  </a:extLst>
                </a:hlinkClick>
              </a:rPr>
              <a:t>Einführung von Rücknahmesystemen</a:t>
            </a:r>
            <a:endParaRPr lang="de-DE" dirty="0"/>
          </a:p>
          <a:p>
            <a:pPr lvl="1">
              <a:buFont typeface="Arial" panose="020B0604020202020204" pitchFamily="34" charset="0"/>
              <a:buChar char="•"/>
            </a:pPr>
            <a:r>
              <a:rPr lang="de-DE" dirty="0">
                <a:hlinkClick r:id="rId21">
                  <a:extLst>
                    <a:ext uri="{A12FA001-AC4F-418D-AE19-62706E023703}">
                      <ahyp:hlinkClr xmlns:ahyp="http://schemas.microsoft.com/office/drawing/2018/hyperlinkcolor" val="tx"/>
                    </a:ext>
                  </a:extLst>
                </a:hlinkClick>
              </a:rPr>
              <a:t>Produktentwicklung mit Kreislaufgedanken</a:t>
            </a:r>
            <a:endParaRPr lang="de-DE" dirty="0"/>
          </a:p>
          <a:p>
            <a:pPr lvl="1">
              <a:buFont typeface="Arial" panose="020B0604020202020204" pitchFamily="34" charset="0"/>
              <a:buChar char="•"/>
            </a:pPr>
            <a:r>
              <a:rPr lang="de-DE" dirty="0">
                <a:hlinkClick r:id="rId22">
                  <a:extLst>
                    <a:ext uri="{A12FA001-AC4F-418D-AE19-62706E023703}">
                      <ahyp:hlinkClr xmlns:ahyp="http://schemas.microsoft.com/office/drawing/2018/hyperlinkcolor" val="tx"/>
                    </a:ext>
                  </a:extLst>
                </a:hlinkClick>
              </a:rPr>
              <a:t>Readiness-Check REZ</a:t>
            </a:r>
            <a:endParaRPr lang="de-DE" dirty="0"/>
          </a:p>
          <a:p>
            <a:endParaRPr lang="it-IT" sz="1200" b="1" dirty="0">
              <a:hlinkClick r:id="rId23">
                <a:extLst>
                  <a:ext uri="{A12FA001-AC4F-418D-AE19-62706E023703}">
                    <ahyp:hlinkClr xmlns:ahyp="http://schemas.microsoft.com/office/drawing/2018/hyperlinkcolor" val="tx"/>
                  </a:ext>
                </a:extLst>
              </a:hlinkClick>
            </a:endParaRPr>
          </a:p>
        </p:txBody>
      </p:sp>
      <p:sp>
        <p:nvSpPr>
          <p:cNvPr id="8" name="Textplatzhalter 7">
            <a:extLst>
              <a:ext uri="{FF2B5EF4-FFF2-40B4-BE49-F238E27FC236}">
                <a16:creationId xmlns:a16="http://schemas.microsoft.com/office/drawing/2014/main" id="{75CD79A5-4E79-E668-345D-5F1DC7BBA20D}"/>
              </a:ext>
            </a:extLst>
          </p:cNvPr>
          <p:cNvSpPr>
            <a:spLocks noGrp="1"/>
          </p:cNvSpPr>
          <p:nvPr>
            <p:ph type="body" sz="quarter" idx="43"/>
          </p:nvPr>
        </p:nvSpPr>
        <p:spPr>
          <a:xfrm>
            <a:off x="7920203" y="2223616"/>
            <a:ext cx="3887796" cy="4013696"/>
          </a:xfrm>
        </p:spPr>
        <p:txBody>
          <a:bodyPr>
            <a:noAutofit/>
          </a:bodyPr>
          <a:lstStyle/>
          <a:p>
            <a:pPr marL="0" indent="0">
              <a:buNone/>
            </a:pPr>
            <a:r>
              <a:rPr lang="de-DE" sz="1200" b="1" dirty="0"/>
              <a:t>Nachhaltige Logistik</a:t>
            </a:r>
          </a:p>
          <a:p>
            <a:pPr lvl="1">
              <a:buFont typeface="Arial" panose="020B0604020202020204" pitchFamily="34" charset="0"/>
              <a:buChar char="•"/>
            </a:pPr>
            <a:r>
              <a:rPr lang="de-DE" dirty="0">
                <a:hlinkClick r:id="rId24">
                  <a:extLst>
                    <a:ext uri="{A12FA001-AC4F-418D-AE19-62706E023703}">
                      <ahyp:hlinkClr xmlns:ahyp="http://schemas.microsoft.com/office/drawing/2018/hyperlinkcolor" val="tx"/>
                    </a:ext>
                  </a:extLst>
                </a:hlinkClick>
              </a:rPr>
              <a:t>Nachhaltiges Flottenmanagement</a:t>
            </a:r>
            <a:endParaRPr lang="de-DE" dirty="0"/>
          </a:p>
          <a:p>
            <a:pPr lvl="1">
              <a:buFont typeface="Arial" panose="020B0604020202020204" pitchFamily="34" charset="0"/>
              <a:buChar char="•"/>
            </a:pPr>
            <a:r>
              <a:rPr lang="de-DE" dirty="0">
                <a:hlinkClick r:id="rId25">
                  <a:extLst>
                    <a:ext uri="{A12FA001-AC4F-418D-AE19-62706E023703}">
                      <ahyp:hlinkClr xmlns:ahyp="http://schemas.microsoft.com/office/drawing/2018/hyperlinkcolor" val="tx"/>
                    </a:ext>
                  </a:extLst>
                </a:hlinkClick>
              </a:rPr>
              <a:t>Bewusste Auswahl der Speditionsunternehmen</a:t>
            </a:r>
            <a:endParaRPr lang="de-DE" sz="1200" b="1" dirty="0"/>
          </a:p>
          <a:p>
            <a:pPr marL="0" indent="0">
              <a:buNone/>
            </a:pPr>
            <a:r>
              <a:rPr lang="de-DE" sz="1200" b="1" dirty="0"/>
              <a:t>Betriebliches Mobilitätsmanagement</a:t>
            </a:r>
          </a:p>
          <a:p>
            <a:pPr lvl="1">
              <a:buFont typeface="Arial" panose="020B0604020202020204" pitchFamily="34" charset="0"/>
              <a:buChar char="•"/>
            </a:pPr>
            <a:r>
              <a:rPr lang="de-DE" dirty="0">
                <a:hlinkClick r:id="rId8">
                  <a:extLst>
                    <a:ext uri="{A12FA001-AC4F-418D-AE19-62706E023703}">
                      <ahyp:hlinkClr xmlns:ahyp="http://schemas.microsoft.com/office/drawing/2018/hyperlinkcolor" val="tx"/>
                    </a:ext>
                  </a:extLst>
                </a:hlinkClick>
              </a:rPr>
              <a:t>Mobilitätsbudget statt Dienstwagen</a:t>
            </a:r>
            <a:endParaRPr lang="de-DE" dirty="0"/>
          </a:p>
          <a:p>
            <a:pPr lvl="1">
              <a:buFont typeface="Arial" panose="020B0604020202020204" pitchFamily="34" charset="0"/>
              <a:buChar char="•"/>
            </a:pPr>
            <a:r>
              <a:rPr lang="de-DE" dirty="0">
                <a:hlinkClick r:id="rId8">
                  <a:extLst>
                    <a:ext uri="{A12FA001-AC4F-418D-AE19-62706E023703}">
                      <ahyp:hlinkClr xmlns:ahyp="http://schemas.microsoft.com/office/drawing/2018/hyperlinkcolor" val="tx"/>
                    </a:ext>
                  </a:extLst>
                </a:hlinkClick>
              </a:rPr>
              <a:t>Reiserichtlinie für Mitarbeitende</a:t>
            </a:r>
            <a:endParaRPr lang="de-DE" dirty="0"/>
          </a:p>
          <a:p>
            <a:pPr lvl="1">
              <a:buFont typeface="Arial" panose="020B0604020202020204" pitchFamily="34" charset="0"/>
              <a:buChar char="•"/>
            </a:pPr>
            <a:r>
              <a:rPr lang="de-DE" dirty="0">
                <a:hlinkClick r:id="rId26">
                  <a:extLst>
                    <a:ext uri="{A12FA001-AC4F-418D-AE19-62706E023703}">
                      <ahyp:hlinkClr xmlns:ahyp="http://schemas.microsoft.com/office/drawing/2018/hyperlinkcolor" val="tx"/>
                    </a:ext>
                  </a:extLst>
                </a:hlinkClick>
              </a:rPr>
              <a:t>Fahrradförderung für Mitarbeitende</a:t>
            </a:r>
            <a:endParaRPr lang="de-DE" sz="1200" b="1" dirty="0"/>
          </a:p>
          <a:p>
            <a:pPr marL="0" indent="0">
              <a:buNone/>
            </a:pPr>
            <a:r>
              <a:rPr lang="de-DE" sz="1200" b="1" dirty="0"/>
              <a:t>Digitalisierung</a:t>
            </a:r>
          </a:p>
          <a:p>
            <a:pPr lvl="1">
              <a:buFont typeface="Arial" panose="020B0604020202020204" pitchFamily="34" charset="0"/>
              <a:buChar char="•"/>
            </a:pPr>
            <a:r>
              <a:rPr lang="de-DE" dirty="0">
                <a:hlinkClick r:id="rId27">
                  <a:extLst>
                    <a:ext uri="{A12FA001-AC4F-418D-AE19-62706E023703}">
                      <ahyp:hlinkClr xmlns:ahyp="http://schemas.microsoft.com/office/drawing/2018/hyperlinkcolor" val="tx"/>
                    </a:ext>
                  </a:extLst>
                </a:hlinkClick>
              </a:rPr>
              <a:t>Homeoffice Regelung</a:t>
            </a:r>
            <a:endParaRPr lang="de-DE" dirty="0"/>
          </a:p>
          <a:p>
            <a:pPr lvl="1">
              <a:buFont typeface="Arial" panose="020B0604020202020204" pitchFamily="34" charset="0"/>
              <a:buChar char="•"/>
            </a:pPr>
            <a:r>
              <a:rPr lang="de-DE" dirty="0">
                <a:hlinkClick r:id="rId28">
                  <a:extLst>
                    <a:ext uri="{A12FA001-AC4F-418D-AE19-62706E023703}">
                      <ahyp:hlinkClr xmlns:ahyp="http://schemas.microsoft.com/office/drawing/2018/hyperlinkcolor" val="tx"/>
                    </a:ext>
                  </a:extLst>
                </a:hlinkClick>
              </a:rPr>
              <a:t>Online Meetings statt Reisen</a:t>
            </a:r>
            <a:endParaRPr lang="de-DE" dirty="0"/>
          </a:p>
          <a:p>
            <a:pPr lvl="1">
              <a:buFont typeface="Arial" panose="020B0604020202020204" pitchFamily="34" charset="0"/>
              <a:buChar char="•"/>
            </a:pPr>
            <a:r>
              <a:rPr lang="de-DE" dirty="0">
                <a:hlinkClick r:id="rId29">
                  <a:extLst>
                    <a:ext uri="{A12FA001-AC4F-418D-AE19-62706E023703}">
                      <ahyp:hlinkClr xmlns:ahyp="http://schemas.microsoft.com/office/drawing/2018/hyperlinkcolor" val="tx"/>
                    </a:ext>
                  </a:extLst>
                </a:hlinkClick>
              </a:rPr>
              <a:t>Digitalisierung betrieblicher Prozesse</a:t>
            </a:r>
            <a:endParaRPr lang="de-DE" dirty="0"/>
          </a:p>
          <a:p>
            <a:pPr lvl="1">
              <a:buFont typeface="Arial" panose="020B0604020202020204" pitchFamily="34" charset="0"/>
              <a:buChar char="•"/>
            </a:pPr>
            <a:r>
              <a:rPr lang="de-DE" dirty="0">
                <a:hlinkClick r:id="rId30"/>
              </a:rPr>
              <a:t>Green IT</a:t>
            </a:r>
            <a:endParaRPr lang="de-DE" dirty="0"/>
          </a:p>
          <a:p>
            <a:pPr marL="0" indent="0">
              <a:buNone/>
            </a:pPr>
            <a:r>
              <a:rPr lang="de-DE" sz="1200" b="1" dirty="0"/>
              <a:t>Klimawandelanpassung</a:t>
            </a:r>
            <a:endParaRPr lang="de-DE" sz="1200" b="1" dirty="0">
              <a:hlinkClick r:id="rId31">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de-DE" dirty="0">
                <a:hlinkClick r:id="rId31">
                  <a:extLst>
                    <a:ext uri="{A12FA001-AC4F-418D-AE19-62706E023703}">
                      <ahyp:hlinkClr xmlns:ahyp="http://schemas.microsoft.com/office/drawing/2018/hyperlinkcolor" val="tx"/>
                    </a:ext>
                  </a:extLst>
                </a:hlinkClick>
              </a:rPr>
              <a:t>Klimawandelanpassung</a:t>
            </a:r>
            <a:endParaRPr lang="de-DE" dirty="0">
              <a:hlinkClick r:id="rId32">
                <a:extLst>
                  <a:ext uri="{A12FA001-AC4F-418D-AE19-62706E023703}">
                    <ahyp:hlinkClr xmlns:ahyp="http://schemas.microsoft.com/office/drawing/2018/hyperlinkcolor" val="tx"/>
                  </a:ext>
                </a:extLst>
              </a:hlinkClick>
            </a:endParaRPr>
          </a:p>
          <a:p>
            <a:pPr marL="384175" lvl="1" indent="0">
              <a:buNone/>
            </a:pPr>
            <a:endParaRPr lang="de-DE" dirty="0"/>
          </a:p>
          <a:p>
            <a:pPr marL="384175" lvl="1" indent="0">
              <a:buNone/>
            </a:pPr>
            <a:endParaRPr lang="de-DE" dirty="0"/>
          </a:p>
          <a:p>
            <a:endParaRPr lang="de-DE" sz="1200" dirty="0"/>
          </a:p>
        </p:txBody>
      </p:sp>
      <p:sp>
        <p:nvSpPr>
          <p:cNvPr id="14" name="Foliennummernplatzhalter 4">
            <a:extLst>
              <a:ext uri="{FF2B5EF4-FFF2-40B4-BE49-F238E27FC236}">
                <a16:creationId xmlns:a16="http://schemas.microsoft.com/office/drawing/2014/main" id="{E7030E9C-21AE-AFE6-FB8F-5B5CE18DD54C}"/>
              </a:ext>
            </a:extLst>
          </p:cNvPr>
          <p:cNvSpPr>
            <a:spLocks noGrp="1"/>
          </p:cNvSpPr>
          <p:nvPr>
            <p:ph type="sldNum" sz="quarter" idx="4"/>
          </p:nvPr>
        </p:nvSpPr>
        <p:spPr>
          <a:xfrm>
            <a:off x="551384" y="6475412"/>
            <a:ext cx="638043" cy="2809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73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2" name="Titel 1"/>
          <p:cNvSpPr>
            <a:spLocks noGrp="1"/>
          </p:cNvSpPr>
          <p:nvPr>
            <p:ph type="title"/>
          </p:nvPr>
        </p:nvSpPr>
        <p:spPr>
          <a:xfrm>
            <a:off x="623392" y="760335"/>
            <a:ext cx="8174700" cy="864096"/>
          </a:xfrm>
        </p:spPr>
        <p:txBody>
          <a:bodyPr/>
          <a:lstStyle/>
          <a:p>
            <a:r>
              <a:rPr lang="de-DE" dirty="0"/>
              <a:t>Nachschlagwerke und nützliche Links</a:t>
            </a:r>
          </a:p>
        </p:txBody>
      </p:sp>
      <p:sp>
        <p:nvSpPr>
          <p:cNvPr id="9" name="Inhaltsplatzhalter 8">
            <a:extLst>
              <a:ext uri="{FF2B5EF4-FFF2-40B4-BE49-F238E27FC236}">
                <a16:creationId xmlns:a16="http://schemas.microsoft.com/office/drawing/2014/main" id="{61A24170-F743-6C7C-CF7A-A92461BEC583}"/>
              </a:ext>
            </a:extLst>
          </p:cNvPr>
          <p:cNvSpPr>
            <a:spLocks noGrp="1"/>
          </p:cNvSpPr>
          <p:nvPr>
            <p:ph sz="quarter" idx="44"/>
          </p:nvPr>
        </p:nvSpPr>
        <p:spPr>
          <a:xfrm>
            <a:off x="4219023" y="1628552"/>
            <a:ext cx="3470176" cy="360288"/>
          </a:xfrm>
          <a:solidFill>
            <a:srgbClr val="3B687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0" hangingPunct="0">
              <a:spcBef>
                <a:spcPct val="0"/>
              </a:spcBef>
            </a:pPr>
            <a:r>
              <a:rPr lang="de-DE" sz="1400" kern="1200" dirty="0">
                <a:latin typeface="Arial" charset="0"/>
                <a:ea typeface="ＭＳ Ｐゴシック" charset="-128"/>
              </a:rPr>
              <a:t>Maßnahmen</a:t>
            </a:r>
          </a:p>
        </p:txBody>
      </p:sp>
      <p:sp>
        <p:nvSpPr>
          <p:cNvPr id="10" name="Inhaltsplatzhalter 9">
            <a:extLst>
              <a:ext uri="{FF2B5EF4-FFF2-40B4-BE49-F238E27FC236}">
                <a16:creationId xmlns:a16="http://schemas.microsoft.com/office/drawing/2014/main" id="{4B95BC38-40CE-FE04-C3C7-4F548D3ECA0F}"/>
              </a:ext>
            </a:extLst>
          </p:cNvPr>
          <p:cNvSpPr>
            <a:spLocks noGrp="1"/>
          </p:cNvSpPr>
          <p:nvPr>
            <p:ph sz="quarter" idx="45"/>
          </p:nvPr>
        </p:nvSpPr>
        <p:spPr>
          <a:xfrm>
            <a:off x="7906410" y="1628552"/>
            <a:ext cx="3901589" cy="379040"/>
          </a:xfrm>
          <a:solidFill>
            <a:srgbClr val="3B687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0" hangingPunct="0">
              <a:spcBef>
                <a:spcPct val="0"/>
              </a:spcBef>
            </a:pPr>
            <a:r>
              <a:rPr lang="de-DE" sz="1400" kern="1200" dirty="0">
                <a:latin typeface="Arial" charset="0"/>
                <a:ea typeface="ＭＳ Ｐゴシック" charset="-128"/>
              </a:rPr>
              <a:t>Maßnahmen</a:t>
            </a:r>
          </a:p>
        </p:txBody>
      </p:sp>
      <p:sp>
        <p:nvSpPr>
          <p:cNvPr id="4" name="Fußzeilenplatzhalter 3">
            <a:extLst>
              <a:ext uri="{FF2B5EF4-FFF2-40B4-BE49-F238E27FC236}">
                <a16:creationId xmlns:a16="http://schemas.microsoft.com/office/drawing/2014/main" id="{EE4C3B99-4934-099E-6507-585BFEEC334B}"/>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Tree>
    <p:extLst>
      <p:ext uri="{BB962C8B-B14F-4D97-AF65-F5344CB8AC3E}">
        <p14:creationId xmlns:p14="http://schemas.microsoft.com/office/powerpoint/2010/main" val="3872309758"/>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341BDA-348F-3EE5-C695-E74DDC8CB9B8}"/>
              </a:ext>
            </a:extLst>
          </p:cNvPr>
          <p:cNvSpPr>
            <a:spLocks noGrp="1"/>
          </p:cNvSpPr>
          <p:nvPr>
            <p:ph type="body" sz="quarter" idx="13"/>
          </p:nvPr>
        </p:nvSpPr>
        <p:spPr/>
        <p:txBody>
          <a:bodyPr>
            <a:noAutofit/>
          </a:bodyPr>
          <a:lstStyle/>
          <a:p>
            <a:pPr marL="0" lvl="1" indent="0">
              <a:buSzPct val="120000"/>
              <a:buNone/>
            </a:pPr>
            <a:r>
              <a:rPr lang="de-DE" b="1" dirty="0">
                <a:cs typeface="+mn-cs"/>
              </a:rPr>
              <a:t>Externe Kommunikation </a:t>
            </a:r>
          </a:p>
          <a:p>
            <a:pPr marL="514350" lvl="1" indent="-285750">
              <a:buSzPct val="120000"/>
              <a:buFont typeface="Arial" panose="020B0604020202020204" pitchFamily="34" charset="0"/>
              <a:buChar char="•"/>
            </a:pPr>
            <a:r>
              <a:rPr lang="de-DE" dirty="0">
                <a:hlinkClick r:id="rId2">
                  <a:extLst>
                    <a:ext uri="{A12FA001-AC4F-418D-AE19-62706E023703}">
                      <ahyp:hlinkClr xmlns:ahyp="http://schemas.microsoft.com/office/drawing/2018/hyperlinkcolor" val="tx"/>
                    </a:ext>
                  </a:extLst>
                </a:hlinkClick>
              </a:rPr>
              <a:t>IZU Marketing mit Umweltthemen</a:t>
            </a:r>
            <a:endParaRPr lang="de-DE" dirty="0"/>
          </a:p>
          <a:p>
            <a:pPr marL="0" lvl="1" indent="0">
              <a:buSzPct val="120000"/>
              <a:buNone/>
            </a:pPr>
            <a:endParaRPr lang="de-DE" b="1" dirty="0">
              <a:cs typeface="+mn-cs"/>
            </a:endParaRPr>
          </a:p>
          <a:p>
            <a:pPr marL="0" lvl="1" indent="0">
              <a:buSzPct val="120000"/>
              <a:buNone/>
            </a:pPr>
            <a:endParaRPr lang="de-DE" b="1" dirty="0">
              <a:cs typeface="+mn-cs"/>
            </a:endParaRPr>
          </a:p>
          <a:p>
            <a:pPr marL="0" lvl="1" indent="0">
              <a:buSzPct val="120000"/>
              <a:buNone/>
            </a:pPr>
            <a:r>
              <a:rPr lang="de-DE" b="1" dirty="0">
                <a:cs typeface="+mn-cs"/>
              </a:rPr>
              <a:t>Interne Kommunikation </a:t>
            </a:r>
            <a:endParaRPr lang="de-DE" b="1" dirty="0">
              <a:cs typeface="+mn-cs"/>
              <a:hlinkClick r:id="rId3">
                <a:extLst>
                  <a:ext uri="{A12FA001-AC4F-418D-AE19-62706E023703}">
                    <ahyp:hlinkClr xmlns:ahyp="http://schemas.microsoft.com/office/drawing/2018/hyperlinkcolor" val="tx"/>
                  </a:ext>
                </a:extLst>
              </a:hlinkClick>
            </a:endParaRPr>
          </a:p>
          <a:p>
            <a:pPr marL="514350" lvl="1" indent="-285750">
              <a:buFont typeface="Arial" panose="020B0604020202020204" pitchFamily="34" charset="0"/>
              <a:buChar char="•"/>
            </a:pPr>
            <a:r>
              <a:rPr lang="de-DE" dirty="0">
                <a:hlinkClick r:id="rId3">
                  <a:extLst>
                    <a:ext uri="{A12FA001-AC4F-418D-AE19-62706E023703}">
                      <ahyp:hlinkClr xmlns:ahyp="http://schemas.microsoft.com/office/drawing/2018/hyperlinkcolor" val="tx"/>
                    </a:ext>
                  </a:extLst>
                </a:hlinkClick>
              </a:rPr>
              <a:t>bpb Klimaquiz</a:t>
            </a:r>
            <a:endParaRPr lang="de-DE" dirty="0"/>
          </a:p>
          <a:p>
            <a:pPr marL="514350" lvl="1" indent="-285750">
              <a:buFont typeface="Arial" panose="020B0604020202020204" pitchFamily="34" charset="0"/>
              <a:buChar char="•"/>
            </a:pPr>
            <a:r>
              <a:rPr lang="de-DE" dirty="0">
                <a:hlinkClick r:id="rId4">
                  <a:extLst>
                    <a:ext uri="{A12FA001-AC4F-418D-AE19-62706E023703}">
                      <ahyp:hlinkClr xmlns:ahyp="http://schemas.microsoft.com/office/drawing/2018/hyperlinkcolor" val="tx"/>
                    </a:ext>
                  </a:extLst>
                </a:hlinkClick>
              </a:rPr>
              <a:t>IZU Mitarbeitertipps </a:t>
            </a:r>
            <a:endParaRPr lang="de-DE" dirty="0"/>
          </a:p>
          <a:p>
            <a:pPr marL="514350" lvl="1" indent="-285750">
              <a:buFont typeface="Arial" panose="020B0604020202020204" pitchFamily="34" charset="0"/>
              <a:buChar char="•"/>
            </a:pPr>
            <a:r>
              <a:rPr lang="de-DE" dirty="0">
                <a:hlinkClick r:id="rId5">
                  <a:extLst>
                    <a:ext uri="{A12FA001-AC4F-418D-AE19-62706E023703}">
                      <ahyp:hlinkClr xmlns:ahyp="http://schemas.microsoft.com/office/drawing/2018/hyperlinkcolor" val="tx"/>
                    </a:ext>
                  </a:extLst>
                </a:hlinkClick>
              </a:rPr>
              <a:t>IZU SDG Wegweiser</a:t>
            </a:r>
            <a:endParaRPr lang="de-DE" dirty="0"/>
          </a:p>
          <a:p>
            <a:pPr marL="514350" lvl="1" indent="-285750">
              <a:buFont typeface="Arial" panose="020B0604020202020204" pitchFamily="34" charset="0"/>
              <a:buChar char="•"/>
            </a:pPr>
            <a:r>
              <a:rPr lang="de-DE" dirty="0">
                <a:hlinkClick r:id="rId6">
                  <a:extLst>
                    <a:ext uri="{A12FA001-AC4F-418D-AE19-62706E023703}">
                      <ahyp:hlinkClr xmlns:ahyp="http://schemas.microsoft.com/office/drawing/2018/hyperlinkcolor" val="tx"/>
                    </a:ext>
                  </a:extLst>
                </a:hlinkClick>
              </a:rPr>
              <a:t>LfU Mitarbeitermotivation für umweltbewusstes Verhalten </a:t>
            </a:r>
            <a:endParaRPr lang="de-DE" dirty="0"/>
          </a:p>
          <a:p>
            <a:pPr marL="514350" lvl="1" indent="-285750">
              <a:buFont typeface="Arial" panose="020B0604020202020204" pitchFamily="34" charset="0"/>
              <a:buChar char="•"/>
            </a:pPr>
            <a:r>
              <a:rPr lang="de-DE" dirty="0">
                <a:hlinkClick r:id="rId7">
                  <a:extLst>
                    <a:ext uri="{A12FA001-AC4F-418D-AE19-62706E023703}">
                      <ahyp:hlinkClr xmlns:ahyp="http://schemas.microsoft.com/office/drawing/2018/hyperlinkcolor" val="tx"/>
                    </a:ext>
                  </a:extLst>
                </a:hlinkClick>
              </a:rPr>
              <a:t>17 Ziele: SDG Grafiken</a:t>
            </a:r>
            <a:endParaRPr lang="de-DE" dirty="0"/>
          </a:p>
          <a:p>
            <a:endParaRPr lang="de-DE" sz="1200" dirty="0"/>
          </a:p>
          <a:p>
            <a:endParaRPr lang="de-DE" sz="1200" dirty="0"/>
          </a:p>
          <a:p>
            <a:endParaRPr lang="de-DE" sz="1200" dirty="0"/>
          </a:p>
          <a:p>
            <a:pPr marL="0" indent="0">
              <a:buNone/>
            </a:pPr>
            <a:endParaRPr lang="de-DE" sz="1200" dirty="0"/>
          </a:p>
          <a:p>
            <a:endParaRPr lang="de-DE" sz="1200" b="1" dirty="0"/>
          </a:p>
          <a:p>
            <a:pPr lvl="1"/>
            <a:endParaRPr lang="de-DE" dirty="0"/>
          </a:p>
          <a:p>
            <a:pPr lvl="1"/>
            <a:endParaRPr lang="de-DE" dirty="0"/>
          </a:p>
          <a:p>
            <a:pPr lvl="1"/>
            <a:endParaRPr lang="de-DE" dirty="0"/>
          </a:p>
          <a:p>
            <a:endParaRPr lang="de-DE" sz="1200" dirty="0"/>
          </a:p>
        </p:txBody>
      </p:sp>
      <p:sp>
        <p:nvSpPr>
          <p:cNvPr id="7" name="Inhaltsplatzhalter 6"/>
          <p:cNvSpPr>
            <a:spLocks noGrp="1"/>
          </p:cNvSpPr>
          <p:nvPr>
            <p:ph sz="quarter" idx="37"/>
          </p:nvPr>
        </p:nvSpPr>
        <p:spPr>
          <a:xfrm>
            <a:off x="609600" y="1628552"/>
            <a:ext cx="3470176" cy="360288"/>
          </a:xfr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0"/>
              </a:spcBef>
            </a:pPr>
            <a:r>
              <a:rPr lang="de-DE" sz="1400" kern="1200" dirty="0">
                <a:latin typeface="Arial" charset="0"/>
                <a:ea typeface="ＭＳ Ｐゴシック" charset="-128"/>
              </a:rPr>
              <a:t>Kommunikation</a:t>
            </a:r>
          </a:p>
        </p:txBody>
      </p:sp>
      <p:sp>
        <p:nvSpPr>
          <p:cNvPr id="6" name="Textplatzhalter 5">
            <a:extLst>
              <a:ext uri="{FF2B5EF4-FFF2-40B4-BE49-F238E27FC236}">
                <a16:creationId xmlns:a16="http://schemas.microsoft.com/office/drawing/2014/main" id="{52B2C7F8-8DD5-8197-9A2F-1624F50E3165}"/>
              </a:ext>
            </a:extLst>
          </p:cNvPr>
          <p:cNvSpPr>
            <a:spLocks noGrp="1"/>
          </p:cNvSpPr>
          <p:nvPr>
            <p:ph type="body" sz="quarter" idx="42"/>
          </p:nvPr>
        </p:nvSpPr>
        <p:spPr/>
        <p:txBody>
          <a:bodyPr>
            <a:normAutofit/>
          </a:bodyPr>
          <a:lstStyle/>
          <a:p>
            <a:pPr marL="0" lvl="1" indent="0">
              <a:buSzPct val="120000"/>
              <a:buNone/>
            </a:pPr>
            <a:r>
              <a:rPr lang="de-DE" b="1" dirty="0">
                <a:cs typeface="+mn-cs"/>
              </a:rPr>
              <a:t>Beratungsmöglichkeiten</a:t>
            </a:r>
            <a:endParaRPr lang="de-DE" dirty="0">
              <a:hlinkClick r:id="rId8">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de-DE" dirty="0">
                <a:cs typeface="+mn-cs"/>
                <a:hlinkClick r:id="rId8">
                  <a:extLst>
                    <a:ext uri="{A12FA001-AC4F-418D-AE19-62706E023703}">
                      <ahyp:hlinkClr xmlns:ahyp="http://schemas.microsoft.com/office/drawing/2018/hyperlinkcolor" val="tx"/>
                    </a:ext>
                  </a:extLst>
                </a:hlinkClick>
              </a:rPr>
              <a:t>Infozentrum UmweltWirtschaft</a:t>
            </a:r>
            <a:endParaRPr lang="de-DE" dirty="0">
              <a:cs typeface="+mn-cs"/>
            </a:endParaRPr>
          </a:p>
          <a:p>
            <a:pPr lvl="1">
              <a:buFont typeface="Arial" panose="020B0604020202020204" pitchFamily="34" charset="0"/>
              <a:buChar char="•"/>
            </a:pPr>
            <a:r>
              <a:rPr lang="de-DE" dirty="0">
                <a:cs typeface="+mn-cs"/>
                <a:hlinkClick r:id="rId9">
                  <a:extLst>
                    <a:ext uri="{A12FA001-AC4F-418D-AE19-62706E023703}">
                      <ahyp:hlinkClr xmlns:ahyp="http://schemas.microsoft.com/office/drawing/2018/hyperlinkcolor" val="tx"/>
                    </a:ext>
                  </a:extLst>
                </a:hlinkClick>
              </a:rPr>
              <a:t>HWK Bayern</a:t>
            </a:r>
            <a:endParaRPr lang="de-DE" dirty="0">
              <a:cs typeface="+mn-cs"/>
            </a:endParaRPr>
          </a:p>
          <a:p>
            <a:pPr lvl="1">
              <a:buFont typeface="Arial" panose="020B0604020202020204" pitchFamily="34" charset="0"/>
              <a:buChar char="•"/>
            </a:pPr>
            <a:r>
              <a:rPr lang="de-DE" dirty="0">
                <a:cs typeface="+mn-cs"/>
                <a:hlinkClick r:id="rId10">
                  <a:extLst>
                    <a:ext uri="{A12FA001-AC4F-418D-AE19-62706E023703}">
                      <ahyp:hlinkClr xmlns:ahyp="http://schemas.microsoft.com/office/drawing/2018/hyperlinkcolor" val="tx"/>
                    </a:ext>
                  </a:extLst>
                </a:hlinkClick>
              </a:rPr>
              <a:t>Bayerische IHK</a:t>
            </a:r>
            <a:endParaRPr lang="de-DE" dirty="0">
              <a:cs typeface="+mn-cs"/>
            </a:endParaRPr>
          </a:p>
          <a:p>
            <a:pPr lvl="1">
              <a:buFont typeface="Arial" panose="020B0604020202020204" pitchFamily="34" charset="0"/>
              <a:buChar char="•"/>
            </a:pPr>
            <a:endParaRPr lang="de-DE" dirty="0">
              <a:cs typeface="+mn-cs"/>
            </a:endParaRPr>
          </a:p>
          <a:p>
            <a:pPr marL="0" lvl="1" indent="0">
              <a:buSzPct val="120000"/>
              <a:buNone/>
            </a:pPr>
            <a:r>
              <a:rPr lang="de-DE" b="1" dirty="0">
                <a:cs typeface="+mn-cs"/>
              </a:rPr>
              <a:t>Mitgliedschaften</a:t>
            </a:r>
          </a:p>
          <a:p>
            <a:pPr marL="514350" lvl="1" indent="-285750">
              <a:buFont typeface="Arial" panose="020B0604020202020204" pitchFamily="34" charset="0"/>
              <a:buChar char="•"/>
            </a:pPr>
            <a:r>
              <a:rPr lang="de-DE" dirty="0">
                <a:hlinkClick r:id="rId11">
                  <a:extLst>
                    <a:ext uri="{A12FA001-AC4F-418D-AE19-62706E023703}">
                      <ahyp:hlinkClr xmlns:ahyp="http://schemas.microsoft.com/office/drawing/2018/hyperlinkcolor" val="tx"/>
                    </a:ext>
                  </a:extLst>
                </a:hlinkClick>
              </a:rPr>
              <a:t>IZU Übersicht über Netzwerke</a:t>
            </a:r>
            <a:endParaRPr lang="de-DE" dirty="0">
              <a:hlinkClick r:id="rId12">
                <a:extLst>
                  <a:ext uri="{A12FA001-AC4F-418D-AE19-62706E023703}">
                    <ahyp:hlinkClr xmlns:ahyp="http://schemas.microsoft.com/office/drawing/2018/hyperlinkcolor" val="tx"/>
                  </a:ext>
                </a:extLst>
              </a:hlinkClick>
            </a:endParaRPr>
          </a:p>
          <a:p>
            <a:pPr marL="514350" lvl="1" indent="-285750">
              <a:buFont typeface="Arial" panose="020B0604020202020204" pitchFamily="34" charset="0"/>
              <a:buChar char="•"/>
            </a:pPr>
            <a:r>
              <a:rPr lang="de-DE" dirty="0">
                <a:hlinkClick r:id="rId12">
                  <a:extLst>
                    <a:ext uri="{A12FA001-AC4F-418D-AE19-62706E023703}">
                      <ahyp:hlinkClr xmlns:ahyp="http://schemas.microsoft.com/office/drawing/2018/hyperlinkcolor" val="tx"/>
                    </a:ext>
                  </a:extLst>
                </a:hlinkClick>
              </a:rPr>
              <a:t>Umwelt- und Klimapakt Bayern</a:t>
            </a:r>
            <a:endParaRPr lang="de-DE" dirty="0"/>
          </a:p>
          <a:p>
            <a:pPr marL="514350" lvl="1" indent="-285750">
              <a:buFont typeface="Arial" panose="020B0604020202020204" pitchFamily="34" charset="0"/>
              <a:buChar char="•"/>
            </a:pPr>
            <a:r>
              <a:rPr lang="de-DE" dirty="0">
                <a:hlinkClick r:id="rId13">
                  <a:extLst>
                    <a:ext uri="{A12FA001-AC4F-418D-AE19-62706E023703}">
                      <ahyp:hlinkClr xmlns:ahyp="http://schemas.microsoft.com/office/drawing/2018/hyperlinkcolor" val="tx"/>
                    </a:ext>
                  </a:extLst>
                </a:hlinkClick>
              </a:rPr>
              <a:t>Die Bayerische Klima-Allianz </a:t>
            </a:r>
            <a:endParaRPr lang="de-DE" dirty="0"/>
          </a:p>
          <a:p>
            <a:pPr marL="514350" lvl="1" indent="-285750">
              <a:buFont typeface="Arial" panose="020B0604020202020204" pitchFamily="34" charset="0"/>
              <a:buChar char="•"/>
            </a:pPr>
            <a:r>
              <a:rPr lang="de-DE" dirty="0">
                <a:hlinkClick r:id="rId14">
                  <a:extLst>
                    <a:ext uri="{A12FA001-AC4F-418D-AE19-62706E023703}">
                      <ahyp:hlinkClr xmlns:ahyp="http://schemas.microsoft.com/office/drawing/2018/hyperlinkcolor" val="tx"/>
                    </a:ext>
                  </a:extLst>
                </a:hlinkClick>
              </a:rPr>
              <a:t>Unternehmensnetzwerk Klimaschutz </a:t>
            </a:r>
            <a:endParaRPr lang="de-DE" dirty="0"/>
          </a:p>
          <a:p>
            <a:pPr marL="514350" lvl="1" indent="-285750">
              <a:buFont typeface="Arial" panose="020B0604020202020204" pitchFamily="34" charset="0"/>
              <a:buChar char="•"/>
            </a:pPr>
            <a:r>
              <a:rPr lang="de-DE" dirty="0">
                <a:hlinkClick r:id="rId15">
                  <a:extLst>
                    <a:ext uri="{A12FA001-AC4F-418D-AE19-62706E023703}">
                      <ahyp:hlinkClr xmlns:ahyp="http://schemas.microsoft.com/office/drawing/2018/hyperlinkcolor" val="tx"/>
                    </a:ext>
                  </a:extLst>
                </a:hlinkClick>
              </a:rPr>
              <a:t>Umweltcluster Bayern - Netzwerk der bayerischen Umweltwirtschaft</a:t>
            </a:r>
            <a:endParaRPr lang="de-DE" b="1" dirty="0">
              <a:cs typeface="+mn-cs"/>
            </a:endParaRPr>
          </a:p>
          <a:p>
            <a:pPr lvl="1">
              <a:buFont typeface="Arial" panose="020B0604020202020204" pitchFamily="34" charset="0"/>
              <a:buChar char="•"/>
            </a:pPr>
            <a:endParaRPr lang="de-DE" dirty="0">
              <a:cs typeface="+mn-cs"/>
            </a:endParaRPr>
          </a:p>
          <a:p>
            <a:pPr lvl="1">
              <a:buFont typeface="Arial" panose="020B0604020202020204" pitchFamily="34" charset="0"/>
              <a:buChar char="•"/>
            </a:pPr>
            <a:endParaRPr lang="de-DE" dirty="0"/>
          </a:p>
          <a:p>
            <a:pPr lvl="1">
              <a:buFont typeface="Arial" panose="020B0604020202020204" pitchFamily="34" charset="0"/>
              <a:buChar char="•"/>
            </a:pPr>
            <a:endParaRPr lang="de-DE" dirty="0"/>
          </a:p>
        </p:txBody>
      </p:sp>
      <p:sp>
        <p:nvSpPr>
          <p:cNvPr id="8" name="Textplatzhalter 7">
            <a:extLst>
              <a:ext uri="{FF2B5EF4-FFF2-40B4-BE49-F238E27FC236}">
                <a16:creationId xmlns:a16="http://schemas.microsoft.com/office/drawing/2014/main" id="{75CD79A5-4E79-E668-345D-5F1DC7BBA20D}"/>
              </a:ext>
            </a:extLst>
          </p:cNvPr>
          <p:cNvSpPr>
            <a:spLocks noGrp="1"/>
          </p:cNvSpPr>
          <p:nvPr>
            <p:ph type="body" sz="quarter" idx="43"/>
          </p:nvPr>
        </p:nvSpPr>
        <p:spPr>
          <a:xfrm>
            <a:off x="7920203" y="2223616"/>
            <a:ext cx="3887796" cy="3797672"/>
          </a:xfrm>
        </p:spPr>
        <p:txBody>
          <a:bodyPr>
            <a:noAutofit/>
          </a:bodyPr>
          <a:lstStyle/>
          <a:p>
            <a:pPr marL="0" lvl="1" indent="0">
              <a:buSzPct val="120000"/>
              <a:buNone/>
            </a:pPr>
            <a:r>
              <a:rPr lang="de-DE" b="1" dirty="0">
                <a:cs typeface="+mn-cs"/>
              </a:rPr>
              <a:t>Fördermöglichkeiten</a:t>
            </a:r>
          </a:p>
          <a:p>
            <a:pPr marL="514350" lvl="1" indent="-285750">
              <a:buSzPct val="120000"/>
              <a:buFont typeface="Arial" panose="020B0604020202020204" pitchFamily="34" charset="0"/>
              <a:buChar char="•"/>
            </a:pPr>
            <a:r>
              <a:rPr lang="de-DE" dirty="0">
                <a:hlinkClick r:id="rId16">
                  <a:extLst>
                    <a:ext uri="{A12FA001-AC4F-418D-AE19-62706E023703}">
                      <ahyp:hlinkClr xmlns:ahyp="http://schemas.microsoft.com/office/drawing/2018/hyperlinkcolor" val="tx"/>
                    </a:ext>
                  </a:extLst>
                </a:hlinkClick>
              </a:rPr>
              <a:t>Förderfibel des LfU</a:t>
            </a:r>
            <a:endParaRPr lang="de-DE" dirty="0"/>
          </a:p>
          <a:p>
            <a:pPr marL="514350" lvl="1" indent="-285750">
              <a:buSzPct val="120000"/>
              <a:buFont typeface="Arial" panose="020B0604020202020204" pitchFamily="34" charset="0"/>
              <a:buChar char="•"/>
            </a:pPr>
            <a:r>
              <a:rPr lang="de-DE" dirty="0">
                <a:hlinkClick r:id="rId17">
                  <a:extLst>
                    <a:ext uri="{A12FA001-AC4F-418D-AE19-62706E023703}">
                      <ahyp:hlinkClr xmlns:ahyp="http://schemas.microsoft.com/office/drawing/2018/hyperlinkcolor" val="tx"/>
                    </a:ext>
                  </a:extLst>
                </a:hlinkClick>
              </a:rPr>
              <a:t>BUMAP</a:t>
            </a:r>
            <a:endParaRPr lang="de-DE" dirty="0">
              <a:hlinkClick r:id="rId18">
                <a:extLst>
                  <a:ext uri="{A12FA001-AC4F-418D-AE19-62706E023703}">
                    <ahyp:hlinkClr xmlns:ahyp="http://schemas.microsoft.com/office/drawing/2018/hyperlinkcolor" val="tx"/>
                  </a:ext>
                </a:extLst>
              </a:hlinkClick>
            </a:endParaRPr>
          </a:p>
          <a:p>
            <a:pPr marL="514350" lvl="1" indent="-285750">
              <a:buSzPct val="120000"/>
              <a:buFont typeface="Arial" panose="020B0604020202020204" pitchFamily="34" charset="0"/>
              <a:buChar char="•"/>
            </a:pPr>
            <a:r>
              <a:rPr lang="de-DE" dirty="0">
                <a:hlinkClick r:id="rId18">
                  <a:extLst>
                    <a:ext uri="{A12FA001-AC4F-418D-AE19-62706E023703}">
                      <ahyp:hlinkClr xmlns:ahyp="http://schemas.microsoft.com/office/drawing/2018/hyperlinkcolor" val="tx"/>
                    </a:ext>
                  </a:extLst>
                </a:hlinkClick>
              </a:rPr>
              <a:t>BAFA Förderung</a:t>
            </a:r>
            <a:endParaRPr lang="de-DE" dirty="0"/>
          </a:p>
          <a:p>
            <a:pPr marL="514350" lvl="1" indent="-285750">
              <a:buSzPct val="120000"/>
              <a:buFont typeface="Arial" panose="020B0604020202020204" pitchFamily="34" charset="0"/>
              <a:buChar char="•"/>
            </a:pPr>
            <a:r>
              <a:rPr lang="de-DE" dirty="0">
                <a:hlinkClick r:id="rId19">
                  <a:extLst>
                    <a:ext uri="{A12FA001-AC4F-418D-AE19-62706E023703}">
                      <ahyp:hlinkClr xmlns:ahyp="http://schemas.microsoft.com/office/drawing/2018/hyperlinkcolor" val="tx"/>
                    </a:ext>
                  </a:extLst>
                </a:hlinkClick>
              </a:rPr>
              <a:t>Bayerisches Energiekreditprogramm</a:t>
            </a:r>
            <a:endParaRPr lang="de-DE" dirty="0"/>
          </a:p>
          <a:p>
            <a:pPr marL="514350" lvl="1" indent="-285750">
              <a:buSzPct val="120000"/>
              <a:buFont typeface="Arial" panose="020B0604020202020204" pitchFamily="34" charset="0"/>
              <a:buChar char="•"/>
            </a:pPr>
            <a:r>
              <a:rPr lang="de-DE" dirty="0">
                <a:hlinkClick r:id="rId20">
                  <a:extLst>
                    <a:ext uri="{A12FA001-AC4F-418D-AE19-62706E023703}">
                      <ahyp:hlinkClr xmlns:ahyp="http://schemas.microsoft.com/office/drawing/2018/hyperlinkcolor" val="tx"/>
                    </a:ext>
                  </a:extLst>
                </a:hlinkClick>
              </a:rPr>
              <a:t>Bayerisches Förderprogramm Energiekonzepte</a:t>
            </a:r>
            <a:endParaRPr lang="de-DE" dirty="0"/>
          </a:p>
          <a:p>
            <a:pPr marL="514350" lvl="1" indent="-285750">
              <a:buSzPct val="120000"/>
              <a:buFont typeface="Arial" panose="020B0604020202020204" pitchFamily="34" charset="0"/>
              <a:buChar char="•"/>
            </a:pPr>
            <a:r>
              <a:rPr lang="de-DE" dirty="0">
                <a:hlinkClick r:id="rId21">
                  <a:extLst>
                    <a:ext uri="{A12FA001-AC4F-418D-AE19-62706E023703}">
                      <ahyp:hlinkClr xmlns:ahyp="http://schemas.microsoft.com/office/drawing/2018/hyperlinkcolor" val="tx"/>
                    </a:ext>
                  </a:extLst>
                </a:hlinkClick>
              </a:rPr>
              <a:t>Bundesförderung für effiziente Wärmenetze</a:t>
            </a:r>
            <a:endParaRPr lang="de-DE" dirty="0"/>
          </a:p>
          <a:p>
            <a:pPr marL="514350" lvl="1" indent="-285750">
              <a:buSzPct val="120000"/>
              <a:buFont typeface="Arial" panose="020B0604020202020204" pitchFamily="34" charset="0"/>
              <a:buChar char="•"/>
            </a:pPr>
            <a:r>
              <a:rPr lang="de-DE" dirty="0">
                <a:hlinkClick r:id="rId16">
                  <a:extLst>
                    <a:ext uri="{A12FA001-AC4F-418D-AE19-62706E023703}">
                      <ahyp:hlinkClr xmlns:ahyp="http://schemas.microsoft.com/office/drawing/2018/hyperlinkcolor" val="tx"/>
                    </a:ext>
                  </a:extLst>
                </a:hlinkClick>
              </a:rPr>
              <a:t>Energieeffizienz und Erneuerbare Energien in Unternehmen</a:t>
            </a:r>
            <a:endParaRPr lang="de-DE" dirty="0"/>
          </a:p>
          <a:p>
            <a:pPr marL="0" lvl="1" indent="0">
              <a:buSzPct val="120000"/>
              <a:buNone/>
            </a:pPr>
            <a:r>
              <a:rPr lang="de-DE" b="1" dirty="0">
                <a:cs typeface="+mn-cs"/>
              </a:rPr>
              <a:t>Berichterstattung</a:t>
            </a:r>
          </a:p>
          <a:p>
            <a:pPr marL="514350" lvl="1" indent="-285750">
              <a:buSzPct val="120000"/>
              <a:buFont typeface="Arial" panose="020B0604020202020204" pitchFamily="34" charset="0"/>
              <a:buChar char="•"/>
            </a:pPr>
            <a:r>
              <a:rPr lang="de-DE" dirty="0">
                <a:hlinkClick r:id="rId22"/>
              </a:rPr>
              <a:t>CSRD</a:t>
            </a:r>
            <a:endParaRPr lang="en-US" dirty="0"/>
          </a:p>
          <a:p>
            <a:pPr marL="514350" lvl="1" indent="-285750">
              <a:buSzPct val="120000"/>
              <a:buFont typeface="Arial" panose="020B0604020202020204" pitchFamily="34" charset="0"/>
              <a:buChar char="•"/>
            </a:pPr>
            <a:r>
              <a:rPr lang="de-DE" dirty="0">
                <a:hlinkClick r:id="rId23">
                  <a:extLst>
                    <a:ext uri="{A12FA001-AC4F-418D-AE19-62706E023703}">
                      <ahyp:hlinkClr xmlns:ahyp="http://schemas.microsoft.com/office/drawing/2018/hyperlinkcolor" val="tx"/>
                    </a:ext>
                  </a:extLst>
                </a:hlinkClick>
              </a:rPr>
              <a:t>DNK Webseite</a:t>
            </a:r>
            <a:r>
              <a:rPr lang="de-DE" dirty="0"/>
              <a:t>; </a:t>
            </a:r>
            <a:r>
              <a:rPr lang="de-DE" dirty="0">
                <a:hlinkClick r:id="rId24">
                  <a:extLst>
                    <a:ext uri="{A12FA001-AC4F-418D-AE19-62706E023703}">
                      <ahyp:hlinkClr xmlns:ahyp="http://schemas.microsoft.com/office/drawing/2018/hyperlinkcolor" val="tx"/>
                    </a:ext>
                  </a:extLst>
                </a:hlinkClick>
              </a:rPr>
              <a:t>DNK Webinar</a:t>
            </a:r>
            <a:endParaRPr lang="de-DE" dirty="0"/>
          </a:p>
          <a:p>
            <a:pPr marL="514350" lvl="1" indent="-285750">
              <a:buSzPct val="120000"/>
              <a:buFont typeface="Arial" panose="020B0604020202020204" pitchFamily="34" charset="0"/>
              <a:buChar char="•"/>
            </a:pPr>
            <a:r>
              <a:rPr lang="de-DE" dirty="0">
                <a:hlinkClick r:id="rId25">
                  <a:extLst>
                    <a:ext uri="{A12FA001-AC4F-418D-AE19-62706E023703}">
                      <ahyp:hlinkClr xmlns:ahyp="http://schemas.microsoft.com/office/drawing/2018/hyperlinkcolor" val="tx"/>
                    </a:ext>
                  </a:extLst>
                </a:hlinkClick>
              </a:rPr>
              <a:t>CDP</a:t>
            </a:r>
            <a:endParaRPr lang="de-DE" dirty="0"/>
          </a:p>
          <a:p>
            <a:pPr marL="171450" lvl="1" indent="-171450">
              <a:buSzPct val="120000"/>
            </a:pPr>
            <a:endParaRPr lang="de-DE" dirty="0">
              <a:solidFill>
                <a:schemeClr val="tx1"/>
              </a:solidFill>
            </a:endParaRPr>
          </a:p>
          <a:p>
            <a:pPr marL="171450" lvl="1" indent="-171450">
              <a:buSzPct val="120000"/>
            </a:pPr>
            <a:endParaRPr lang="de-DE" dirty="0"/>
          </a:p>
          <a:p>
            <a:pPr marL="285750" lvl="1" indent="-285750">
              <a:buSzPct val="120000"/>
            </a:pPr>
            <a:endParaRPr lang="de-DE" b="1" dirty="0">
              <a:cs typeface="+mn-cs"/>
            </a:endParaRPr>
          </a:p>
          <a:p>
            <a:pPr marL="384175" lvl="1" indent="0">
              <a:buNone/>
            </a:pPr>
            <a:endParaRPr lang="de-DE" dirty="0"/>
          </a:p>
          <a:p>
            <a:endParaRPr lang="de-DE" sz="1200" dirty="0"/>
          </a:p>
        </p:txBody>
      </p:sp>
      <p:sp>
        <p:nvSpPr>
          <p:cNvPr id="14" name="Foliennummernplatzhalter 4">
            <a:extLst>
              <a:ext uri="{FF2B5EF4-FFF2-40B4-BE49-F238E27FC236}">
                <a16:creationId xmlns:a16="http://schemas.microsoft.com/office/drawing/2014/main" id="{E7030E9C-21AE-AFE6-FB8F-5B5CE18DD54C}"/>
              </a:ext>
            </a:extLst>
          </p:cNvPr>
          <p:cNvSpPr>
            <a:spLocks noGrp="1"/>
          </p:cNvSpPr>
          <p:nvPr>
            <p:ph type="sldNum" sz="quarter" idx="4"/>
          </p:nvPr>
        </p:nvSpPr>
        <p:spPr>
          <a:xfrm>
            <a:off x="551384" y="6475412"/>
            <a:ext cx="638043" cy="2809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74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2" name="Titel 1"/>
          <p:cNvSpPr>
            <a:spLocks noGrp="1"/>
          </p:cNvSpPr>
          <p:nvPr>
            <p:ph type="title"/>
          </p:nvPr>
        </p:nvSpPr>
        <p:spPr>
          <a:xfrm>
            <a:off x="623392" y="760335"/>
            <a:ext cx="8174700" cy="864096"/>
          </a:xfrm>
        </p:spPr>
        <p:txBody>
          <a:bodyPr/>
          <a:lstStyle/>
          <a:p>
            <a:r>
              <a:rPr lang="de-DE" dirty="0"/>
              <a:t>Nachschlagwerke und nützliche Links</a:t>
            </a:r>
          </a:p>
        </p:txBody>
      </p:sp>
      <p:sp>
        <p:nvSpPr>
          <p:cNvPr id="9" name="Inhaltsplatzhalter 8">
            <a:extLst>
              <a:ext uri="{FF2B5EF4-FFF2-40B4-BE49-F238E27FC236}">
                <a16:creationId xmlns:a16="http://schemas.microsoft.com/office/drawing/2014/main" id="{61A24170-F743-6C7C-CF7A-A92461BEC583}"/>
              </a:ext>
            </a:extLst>
          </p:cNvPr>
          <p:cNvSpPr>
            <a:spLocks noGrp="1"/>
          </p:cNvSpPr>
          <p:nvPr>
            <p:ph sz="quarter" idx="44"/>
          </p:nvPr>
        </p:nvSpPr>
        <p:spPr>
          <a:xfrm>
            <a:off x="4219023" y="1628552"/>
            <a:ext cx="3470176" cy="360288"/>
          </a:xfrm>
          <a:solidFill>
            <a:srgbClr val="3B687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0" hangingPunct="0">
              <a:spcBef>
                <a:spcPct val="0"/>
              </a:spcBef>
            </a:pPr>
            <a:r>
              <a:rPr lang="de-DE" sz="1400" kern="1200" dirty="0">
                <a:latin typeface="Arial" charset="0"/>
                <a:ea typeface="ＭＳ Ｐゴシック" charset="-128"/>
              </a:rPr>
              <a:t>Beratungsmöglichkeiten</a:t>
            </a:r>
          </a:p>
        </p:txBody>
      </p:sp>
      <p:sp>
        <p:nvSpPr>
          <p:cNvPr id="10" name="Inhaltsplatzhalter 9">
            <a:extLst>
              <a:ext uri="{FF2B5EF4-FFF2-40B4-BE49-F238E27FC236}">
                <a16:creationId xmlns:a16="http://schemas.microsoft.com/office/drawing/2014/main" id="{4B95BC38-40CE-FE04-C3C7-4F548D3ECA0F}"/>
              </a:ext>
            </a:extLst>
          </p:cNvPr>
          <p:cNvSpPr>
            <a:spLocks noGrp="1"/>
          </p:cNvSpPr>
          <p:nvPr>
            <p:ph sz="quarter" idx="45"/>
          </p:nvPr>
        </p:nvSpPr>
        <p:spPr>
          <a:xfrm>
            <a:off x="7906410" y="1628552"/>
            <a:ext cx="3901589" cy="379040"/>
          </a:xfrm>
          <a:solidFill>
            <a:srgbClr val="3B687F"/>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0" hangingPunct="0">
              <a:spcBef>
                <a:spcPct val="0"/>
              </a:spcBef>
            </a:pPr>
            <a:r>
              <a:rPr lang="de-DE" sz="1400" kern="1200" dirty="0">
                <a:latin typeface="Arial" charset="0"/>
                <a:ea typeface="ＭＳ Ｐゴシック" charset="-128"/>
              </a:rPr>
              <a:t>Fördermöglichkeiten und Berichterstattung</a:t>
            </a:r>
          </a:p>
        </p:txBody>
      </p:sp>
      <p:sp>
        <p:nvSpPr>
          <p:cNvPr id="4" name="Fußzeilenplatzhalter 3">
            <a:extLst>
              <a:ext uri="{FF2B5EF4-FFF2-40B4-BE49-F238E27FC236}">
                <a16:creationId xmlns:a16="http://schemas.microsoft.com/office/drawing/2014/main" id="{AF5A19CE-6225-E39D-911B-1CFC6BA34772}"/>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11" name="Sprechblase: rechteckig mit abgerundeten Ecken 5">
            <a:extLst>
              <a:ext uri="{FF2B5EF4-FFF2-40B4-BE49-F238E27FC236}">
                <a16:creationId xmlns:a16="http://schemas.microsoft.com/office/drawing/2014/main" id="{2520D894-3ADB-FFF5-6C8E-32270819D410}"/>
              </a:ext>
            </a:extLst>
          </p:cNvPr>
          <p:cNvSpPr/>
          <p:nvPr/>
        </p:nvSpPr>
        <p:spPr>
          <a:xfrm>
            <a:off x="7248128" y="908720"/>
            <a:ext cx="3312368" cy="565165"/>
          </a:xfrm>
          <a:prstGeom prst="wedgeRoundRectCallout">
            <a:avLst>
              <a:gd name="adj1" fmla="val -50265"/>
              <a:gd name="adj2" fmla="val 9378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Für eine persönliche Beratung zum Einstieg in das Thema können Sie sich auch an Ihre lokale IHK/HWK-Kammer wenden.</a:t>
            </a:r>
          </a:p>
        </p:txBody>
      </p:sp>
    </p:spTree>
    <p:extLst>
      <p:ext uri="{BB962C8B-B14F-4D97-AF65-F5344CB8AC3E}">
        <p14:creationId xmlns:p14="http://schemas.microsoft.com/office/powerpoint/2010/main" val="2841830259"/>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82463-E830-5312-36AA-8EDA0F2C9CBD}"/>
              </a:ext>
            </a:extLst>
          </p:cNvPr>
          <p:cNvSpPr>
            <a:spLocks noGrp="1"/>
          </p:cNvSpPr>
          <p:nvPr>
            <p:ph type="title"/>
          </p:nvPr>
        </p:nvSpPr>
        <p:spPr/>
        <p:txBody>
          <a:bodyPr/>
          <a:lstStyle/>
          <a:p>
            <a:r>
              <a:rPr lang="de-DE" dirty="0"/>
              <a:t>Weiterführend: Bilanzierungsstandards des Carbon Footprinting</a:t>
            </a:r>
          </a:p>
        </p:txBody>
      </p:sp>
      <p:sp>
        <p:nvSpPr>
          <p:cNvPr id="4" name="Fußzeilenplatzhalter 3">
            <a:extLst>
              <a:ext uri="{FF2B5EF4-FFF2-40B4-BE49-F238E27FC236}">
                <a16:creationId xmlns:a16="http://schemas.microsoft.com/office/drawing/2014/main" id="{9C58CF21-3E1D-0D60-8A71-25EBA0B31DF1}"/>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3177675B-6CED-83E4-FCD6-E97FE3A926A7}"/>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75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6" name="Textplatzhalter 7">
            <a:extLst>
              <a:ext uri="{FF2B5EF4-FFF2-40B4-BE49-F238E27FC236}">
                <a16:creationId xmlns:a16="http://schemas.microsoft.com/office/drawing/2014/main" id="{4F62CB72-9039-EEC9-B1CB-294E5D4679F6}"/>
              </a:ext>
            </a:extLst>
          </p:cNvPr>
          <p:cNvSpPr txBox="1">
            <a:spLocks/>
          </p:cNvSpPr>
          <p:nvPr/>
        </p:nvSpPr>
        <p:spPr bwMode="auto">
          <a:xfrm>
            <a:off x="1384168" y="1718155"/>
            <a:ext cx="5864357" cy="10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8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hlinkClick r:id="rId2">
                  <a:extLst>
                    <a:ext uri="{A12FA001-AC4F-418D-AE19-62706E023703}">
                      <ahyp:hlinkClr xmlns:ahyp="http://schemas.microsoft.com/office/drawing/2018/hyperlinkcolor" val="tx"/>
                    </a:ext>
                  </a:extLst>
                </a:hlinkClick>
              </a:rPr>
              <a:t>GHG Protocol</a:t>
            </a: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rPr>
              <a:t>: </a:t>
            </a:r>
            <a:r>
              <a:rPr kumimoji="0" lang="de-DE" sz="1400" b="0" i="0" u="none" strike="noStrike" kern="1200" cap="none" spc="0" normalizeH="0" baseline="0" noProof="0" dirty="0">
                <a:ln>
                  <a:noFill/>
                </a:ln>
                <a:solidFill>
                  <a:srgbClr val="000000"/>
                </a:solidFill>
                <a:effectLst/>
                <a:uLnTx/>
                <a:uFillTx/>
                <a:latin typeface="Arial"/>
                <a:ea typeface="ＭＳ Ｐゴシック"/>
                <a:cs typeface="Arial" pitchFamily="34" charset="0"/>
              </a:rPr>
              <a:t>Corporate Accounting and Reporting Standard (2004): Das Greenhouse Gas Protocol ist weltweit die Basis für die Bilanzierung von Emissionen von Organisationen. Diverse Standards,</a:t>
            </a:r>
            <a:r>
              <a:rPr kumimoji="0" lang="de-DE" sz="1400" b="0" i="0" u="none" strike="noStrike" kern="1200" cap="none" spc="0" normalizeH="0" noProof="0" dirty="0">
                <a:ln>
                  <a:noFill/>
                </a:ln>
                <a:solidFill>
                  <a:srgbClr val="000000"/>
                </a:solidFill>
                <a:effectLst/>
                <a:uLnTx/>
                <a:uFillTx/>
                <a:latin typeface="Arial"/>
                <a:ea typeface="ＭＳ Ｐゴシック"/>
                <a:cs typeface="Arial" pitchFamily="34" charset="0"/>
              </a:rPr>
              <a:t> </a:t>
            </a:r>
            <a:r>
              <a:rPr kumimoji="0" lang="de-DE" sz="1400" b="0" i="0" u="none" strike="noStrike" kern="1200" cap="none" spc="0" normalizeH="0" baseline="0" noProof="0" dirty="0">
                <a:ln>
                  <a:noFill/>
                </a:ln>
                <a:solidFill>
                  <a:srgbClr val="000000"/>
                </a:solidFill>
                <a:effectLst/>
                <a:uLnTx/>
                <a:uFillTx/>
                <a:latin typeface="Arial"/>
                <a:ea typeface="ＭＳ Ｐゴシック"/>
                <a:cs typeface="Arial" pitchFamily="34" charset="0"/>
              </a:rPr>
              <a:t>beispielsweise zur Nachhaltigkeitsberichterstattung, referenzieren darauf.</a:t>
            </a:r>
          </a:p>
        </p:txBody>
      </p:sp>
      <p:pic>
        <p:nvPicPr>
          <p:cNvPr id="7" name="Picture 5">
            <a:extLst>
              <a:ext uri="{FF2B5EF4-FFF2-40B4-BE49-F238E27FC236}">
                <a16:creationId xmlns:a16="http://schemas.microsoft.com/office/drawing/2014/main" id="{99369808-79D3-740F-4A03-CDCBF8E449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1799" y="1733300"/>
            <a:ext cx="744385" cy="103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platzhalter 7">
            <a:extLst>
              <a:ext uri="{FF2B5EF4-FFF2-40B4-BE49-F238E27FC236}">
                <a16:creationId xmlns:a16="http://schemas.microsoft.com/office/drawing/2014/main" id="{E1C93CD9-87BB-95A9-4AA0-AF482C6AE43F}"/>
              </a:ext>
            </a:extLst>
          </p:cNvPr>
          <p:cNvSpPr txBox="1">
            <a:spLocks/>
          </p:cNvSpPr>
          <p:nvPr/>
        </p:nvSpPr>
        <p:spPr bwMode="auto">
          <a:xfrm>
            <a:off x="1373736" y="2974627"/>
            <a:ext cx="5874789" cy="92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hlinkClick r:id="rId4">
                  <a:extLst>
                    <a:ext uri="{A12FA001-AC4F-418D-AE19-62706E023703}">
                      <ahyp:hlinkClr xmlns:ahyp="http://schemas.microsoft.com/office/drawing/2018/hyperlinkcolor" val="tx"/>
                    </a:ext>
                  </a:extLst>
                </a:hlinkClick>
              </a:rPr>
              <a:t>ISO 14064-1</a:t>
            </a: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rPr>
              <a:t>: </a:t>
            </a:r>
            <a:r>
              <a:rPr kumimoji="0" lang="de-DE" sz="1400" b="0" i="0" u="none" strike="noStrike" kern="1200" cap="none" spc="0" normalizeH="0" baseline="0" noProof="0" dirty="0">
                <a:ln>
                  <a:noFill/>
                </a:ln>
                <a:solidFill>
                  <a:srgbClr val="000000"/>
                </a:solidFill>
                <a:effectLst/>
                <a:uLnTx/>
                <a:uFillTx/>
                <a:latin typeface="Arial"/>
                <a:ea typeface="ＭＳ Ｐゴシック"/>
                <a:cs typeface="Arial" pitchFamily="34" charset="0"/>
              </a:rPr>
              <a:t>Greenhouse Gases, Part 1: Die ISO Norm ist analog zum GHG Protocol aufgebaut und dient als Basis für die Verifizierung einer Klimabilanz durch Dritte. Dies lassen im Zuge der Berichtspflicht für nicht-finanzielle Kennzahlen immer mehr Unternehmen durchführen.</a:t>
            </a:r>
          </a:p>
        </p:txBody>
      </p:sp>
      <p:pic>
        <p:nvPicPr>
          <p:cNvPr id="9" name="Picture 5">
            <a:extLst>
              <a:ext uri="{FF2B5EF4-FFF2-40B4-BE49-F238E27FC236}">
                <a16:creationId xmlns:a16="http://schemas.microsoft.com/office/drawing/2014/main" id="{EFD14719-0AB5-5DCE-0CB8-A2CE1C165A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1384" y="2932023"/>
            <a:ext cx="786018" cy="92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platzhalter 7">
            <a:extLst>
              <a:ext uri="{FF2B5EF4-FFF2-40B4-BE49-F238E27FC236}">
                <a16:creationId xmlns:a16="http://schemas.microsoft.com/office/drawing/2014/main" id="{8BE26747-C4DA-F164-1991-5C4EED5221A6}"/>
              </a:ext>
            </a:extLst>
          </p:cNvPr>
          <p:cNvSpPr txBox="1">
            <a:spLocks/>
          </p:cNvSpPr>
          <p:nvPr/>
        </p:nvSpPr>
        <p:spPr bwMode="auto">
          <a:xfrm>
            <a:off x="1349961" y="4253414"/>
            <a:ext cx="5898563"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hlinkClick r:id="rId6">
                  <a:extLst>
                    <a:ext uri="{A12FA001-AC4F-418D-AE19-62706E023703}">
                      <ahyp:hlinkClr xmlns:ahyp="http://schemas.microsoft.com/office/drawing/2018/hyperlinkcolor" val="tx"/>
                    </a:ext>
                  </a:extLst>
                </a:hlinkClick>
              </a:rPr>
              <a:t>GHG Corporate Value Chain (Scope 3) Standard (2011): </a:t>
            </a:r>
            <a:r>
              <a:rPr kumimoji="0" lang="de-DE" sz="1400" b="0" i="0" u="none" strike="noStrike" kern="1200" cap="none" spc="0" normalizeH="0" baseline="0" noProof="0" dirty="0">
                <a:ln>
                  <a:noFill/>
                </a:ln>
                <a:solidFill>
                  <a:srgbClr val="000000"/>
                </a:solidFill>
                <a:effectLst/>
                <a:uLnTx/>
                <a:uFillTx/>
                <a:latin typeface="Arial"/>
                <a:ea typeface="ＭＳ Ｐゴシック"/>
                <a:cs typeface="Arial" pitchFamily="34" charset="0"/>
              </a:rPr>
              <a:t>Neben dem Corporate Standard hat das GHG Protocol einen Standard veröffentlicht, der die vor- und nachgelagerten Emissionen (Scope-3) in den Fokus nimmt. </a:t>
            </a:r>
          </a:p>
        </p:txBody>
      </p:sp>
      <p:sp>
        <p:nvSpPr>
          <p:cNvPr id="11" name="Textplatzhalter 7">
            <a:extLst>
              <a:ext uri="{FF2B5EF4-FFF2-40B4-BE49-F238E27FC236}">
                <a16:creationId xmlns:a16="http://schemas.microsoft.com/office/drawing/2014/main" id="{21684722-440F-5180-DCF4-F61B020EC7F6}"/>
              </a:ext>
            </a:extLst>
          </p:cNvPr>
          <p:cNvSpPr txBox="1">
            <a:spLocks/>
          </p:cNvSpPr>
          <p:nvPr/>
        </p:nvSpPr>
        <p:spPr bwMode="auto">
          <a:xfrm>
            <a:off x="1337233" y="5316819"/>
            <a:ext cx="5911292"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ts val="400"/>
              </a:spcBef>
              <a:spcAft>
                <a:spcPts val="400"/>
              </a:spcAft>
              <a:buFont typeface="Wingdings" pitchFamily="2" charset="2"/>
              <a:buChar char="§"/>
              <a:tabLst>
                <a:tab pos="358775" algn="l"/>
              </a:tabLst>
              <a:defRPr lang="de-DE" sz="2400" kern="1200" dirty="0" smtClean="0">
                <a:solidFill>
                  <a:srgbClr val="262626"/>
                </a:solidFill>
                <a:latin typeface="+mn-lt"/>
                <a:ea typeface="+mn-ea"/>
                <a:cs typeface="Arial" pitchFamily="34" charset="0"/>
              </a:defRPr>
            </a:lvl1pPr>
            <a:lvl2pPr marL="742950" indent="-285750" algn="l" rtl="0" eaLnBrk="1" fontAlgn="base" hangingPunct="1">
              <a:spcBef>
                <a:spcPts val="400"/>
              </a:spcBef>
              <a:spcAft>
                <a:spcPts val="400"/>
              </a:spcAft>
              <a:buFont typeface="Wingdings" pitchFamily="2" charset="2"/>
              <a:buChar char="§"/>
              <a:tabLst>
                <a:tab pos="715963" algn="l"/>
              </a:tabLst>
              <a:defRPr sz="2400" kern="1200">
                <a:solidFill>
                  <a:srgbClr val="262626"/>
                </a:solidFill>
                <a:latin typeface="+mn-lt"/>
                <a:ea typeface="+mn-ea"/>
                <a:cs typeface="Arial" pitchFamily="34" charset="0"/>
              </a:defRPr>
            </a:lvl2pPr>
            <a:lvl3pPr marL="1143000" indent="-228600" algn="l" rtl="0" eaLnBrk="1" fontAlgn="base" hangingPunct="1">
              <a:spcBef>
                <a:spcPts val="400"/>
              </a:spcBef>
              <a:spcAft>
                <a:spcPts val="400"/>
              </a:spcAft>
              <a:buFont typeface="Wingdings" pitchFamily="2" charset="2"/>
              <a:buChar char="§"/>
              <a:tabLst>
                <a:tab pos="1162050" algn="l"/>
              </a:tabLst>
              <a:defRPr sz="2000" kern="1200">
                <a:solidFill>
                  <a:srgbClr val="262626"/>
                </a:solidFill>
                <a:latin typeface="+mn-lt"/>
                <a:ea typeface="+mn-ea"/>
                <a:cs typeface="Arial" pitchFamily="34" charset="0"/>
              </a:defRPr>
            </a:lvl3pPr>
            <a:lvl4pPr marL="1600200" indent="-228600" algn="l" rtl="0" eaLnBrk="1" fontAlgn="base" hangingPunct="1">
              <a:spcBef>
                <a:spcPts val="400"/>
              </a:spcBef>
              <a:spcAft>
                <a:spcPts val="400"/>
              </a:spcAft>
              <a:buFont typeface="Wingdings" pitchFamily="2" charset="2"/>
              <a:buChar char="§"/>
              <a:tabLst>
                <a:tab pos="1619250" algn="l"/>
              </a:tabLst>
              <a:defRPr sz="1800" kern="1200">
                <a:solidFill>
                  <a:srgbClr val="262626"/>
                </a:solidFill>
                <a:latin typeface="+mn-lt"/>
                <a:ea typeface="+mn-ea"/>
                <a:cs typeface="Arial" pitchFamily="34" charset="0"/>
              </a:defRPr>
            </a:lvl4pPr>
            <a:lvl5pPr marL="2057400" indent="-228600" algn="l" rtl="0" eaLnBrk="1" fontAlgn="base" hangingPunct="1">
              <a:spcBef>
                <a:spcPts val="400"/>
              </a:spcBef>
              <a:spcAft>
                <a:spcPts val="400"/>
              </a:spcAft>
              <a:buFont typeface="Wingdings" pitchFamily="2" charset="2"/>
              <a:buChar char="§"/>
              <a:defRPr sz="2400" kern="1200">
                <a:solidFill>
                  <a:srgbClr val="262626"/>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Wingdings" pitchFamily="2" charset="2"/>
              <a:buNone/>
              <a:tabLst>
                <a:tab pos="358775" algn="l"/>
              </a:tabLst>
              <a:defRPr/>
            </a:pP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hlinkClick r:id="rId7">
                  <a:extLst>
                    <a:ext uri="{A12FA001-AC4F-418D-AE19-62706E023703}">
                      <ahyp:hlinkClr xmlns:ahyp="http://schemas.microsoft.com/office/drawing/2018/hyperlinkcolor" val="tx"/>
                    </a:ext>
                  </a:extLst>
                </a:hlinkClick>
              </a:rPr>
              <a:t>GHG Guidance Scope 2</a:t>
            </a:r>
            <a:r>
              <a:rPr kumimoji="0" lang="de-DE" sz="1400" b="1" i="0" u="none" strike="noStrike" kern="1200" cap="none" spc="0" normalizeH="0" baseline="0" noProof="0" dirty="0">
                <a:ln>
                  <a:noFill/>
                </a:ln>
                <a:solidFill>
                  <a:srgbClr val="000000"/>
                </a:solidFill>
                <a:effectLst/>
                <a:uLnTx/>
                <a:uFillTx/>
                <a:latin typeface="Arial"/>
                <a:ea typeface="ＭＳ Ｐゴシック"/>
                <a:cs typeface="Arial" pitchFamily="34" charset="0"/>
              </a:rPr>
              <a:t>: </a:t>
            </a:r>
            <a:r>
              <a:rPr kumimoji="0" lang="de-DE" sz="1400" b="0" i="0" u="none" strike="noStrike" kern="1200" cap="none" spc="0" normalizeH="0" baseline="0" noProof="0" dirty="0">
                <a:ln>
                  <a:noFill/>
                </a:ln>
                <a:solidFill>
                  <a:srgbClr val="000000"/>
                </a:solidFill>
                <a:effectLst/>
                <a:uLnTx/>
                <a:uFillTx/>
                <a:latin typeface="Arial"/>
                <a:ea typeface="ＭＳ Ｐゴシック"/>
                <a:cs typeface="Arial" pitchFamily="34" charset="0"/>
              </a:rPr>
              <a:t>Hier geht es um die Frage, wie Organisationen bei der Bilanzierung von eingekaufter Energie in Form von Strom, Dampf oder auch Kälte vorgehen können. Interessant vor allem in Bezug auf Ökostrom.</a:t>
            </a:r>
          </a:p>
        </p:txBody>
      </p:sp>
      <p:pic>
        <p:nvPicPr>
          <p:cNvPr id="12" name="Grafik 11">
            <a:extLst>
              <a:ext uri="{FF2B5EF4-FFF2-40B4-BE49-F238E27FC236}">
                <a16:creationId xmlns:a16="http://schemas.microsoft.com/office/drawing/2014/main" id="{F32779FA-29BE-5267-DE2D-51651458EDB1}"/>
              </a:ext>
            </a:extLst>
          </p:cNvPr>
          <p:cNvPicPr>
            <a:picLocks noChangeAspect="1"/>
          </p:cNvPicPr>
          <p:nvPr/>
        </p:nvPicPr>
        <p:blipFill>
          <a:blip r:embed="rId8"/>
          <a:stretch>
            <a:fillRect/>
          </a:stretch>
        </p:blipFill>
        <p:spPr>
          <a:xfrm>
            <a:off x="579090" y="4132029"/>
            <a:ext cx="784800" cy="1044373"/>
          </a:xfrm>
          <a:prstGeom prst="rect">
            <a:avLst/>
          </a:prstGeom>
        </p:spPr>
      </p:pic>
      <p:pic>
        <p:nvPicPr>
          <p:cNvPr id="13" name="Grafik 12">
            <a:extLst>
              <a:ext uri="{FF2B5EF4-FFF2-40B4-BE49-F238E27FC236}">
                <a16:creationId xmlns:a16="http://schemas.microsoft.com/office/drawing/2014/main" id="{6A7AAF57-8DFC-E0C0-5F8C-2C99D11D8573}"/>
              </a:ext>
            </a:extLst>
          </p:cNvPr>
          <p:cNvPicPr>
            <a:picLocks noChangeAspect="1"/>
          </p:cNvPicPr>
          <p:nvPr/>
        </p:nvPicPr>
        <p:blipFill>
          <a:blip r:embed="rId9"/>
          <a:stretch>
            <a:fillRect/>
          </a:stretch>
        </p:blipFill>
        <p:spPr>
          <a:xfrm>
            <a:off x="571591" y="5314688"/>
            <a:ext cx="784800" cy="1022437"/>
          </a:xfrm>
          <a:prstGeom prst="rect">
            <a:avLst/>
          </a:prstGeom>
        </p:spPr>
      </p:pic>
      <p:sp>
        <p:nvSpPr>
          <p:cNvPr id="14" name="Rechteck 13">
            <a:extLst>
              <a:ext uri="{FF2B5EF4-FFF2-40B4-BE49-F238E27FC236}">
                <a16:creationId xmlns:a16="http://schemas.microsoft.com/office/drawing/2014/main" id="{A5DB10AF-82C5-564E-B48B-704290423D96}"/>
              </a:ext>
            </a:extLst>
          </p:cNvPr>
          <p:cNvSpPr/>
          <p:nvPr/>
        </p:nvSpPr>
        <p:spPr bwMode="auto">
          <a:xfrm>
            <a:off x="7488000" y="1616050"/>
            <a:ext cx="4320000" cy="4680000"/>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Der Standard für die Bilanzierung ist das Greenhouse Gas Protocol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
                <a:srgbClr val="2D2D8A"/>
              </a:buClr>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Relevanz</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Welcher Nutzerkreis wird angesprochen?</a:t>
            </a:r>
          </a:p>
          <a:p>
            <a:pPr marL="171450" marR="0" lvl="0" indent="-171450" algn="l" defTabSz="914400" rtl="0" eaLnBrk="0" fontAlgn="base" latinLnBrk="0" hangingPunct="0">
              <a:lnSpc>
                <a:spcPct val="100000"/>
              </a:lnSpc>
              <a:spcBef>
                <a:spcPct val="0"/>
              </a:spcBef>
              <a:spcAft>
                <a:spcPct val="0"/>
              </a:spcAft>
              <a:buClr>
                <a:srgbClr val="2D2D8A"/>
              </a:buClr>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Vollständigkeit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Einbindung aller relevanten Emissions-quellen innerhalb der Systemgrenze und Offenlegung von Ausnahmen.</a:t>
            </a:r>
          </a:p>
          <a:p>
            <a:pPr marL="171450" marR="0" lvl="0" indent="-171450" algn="l" defTabSz="914400" rtl="0" eaLnBrk="0" fontAlgn="base" latinLnBrk="0" hangingPunct="0">
              <a:lnSpc>
                <a:spcPct val="100000"/>
              </a:lnSpc>
              <a:spcBef>
                <a:spcPct val="0"/>
              </a:spcBef>
              <a:spcAft>
                <a:spcPct val="0"/>
              </a:spcAft>
              <a:buClr>
                <a:srgbClr val="2D2D8A"/>
              </a:buClr>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Kontinuität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Verwendung der gleichen Methodik und Emissionsfaktoren, Offenlegung von Änderungen im Vorgehen.</a:t>
            </a:r>
          </a:p>
          <a:p>
            <a:pPr marL="171450" marR="0" lvl="0" indent="-171450" algn="l" defTabSz="914400" rtl="0" eaLnBrk="0" fontAlgn="base" latinLnBrk="0" hangingPunct="0">
              <a:lnSpc>
                <a:spcPct val="100000"/>
              </a:lnSpc>
              <a:spcBef>
                <a:spcPct val="0"/>
              </a:spcBef>
              <a:spcAft>
                <a:spcPct val="0"/>
              </a:spcAft>
              <a:buClr>
                <a:srgbClr val="2D2D8A"/>
              </a:buClr>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Transparenz</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Deutliche Ausweisung von Datenquellen und Erklärung von Berechnungsmethoden.</a:t>
            </a:r>
          </a:p>
          <a:p>
            <a:pPr marL="171450" marR="0" lvl="0" indent="-171450" algn="l" defTabSz="914400" rtl="0" eaLnBrk="0" fontAlgn="base" latinLnBrk="0" hangingPunct="0">
              <a:lnSpc>
                <a:spcPct val="100000"/>
              </a:lnSpc>
              <a:spcBef>
                <a:spcPct val="0"/>
              </a:spcBef>
              <a:spcAft>
                <a:spcPct val="0"/>
              </a:spcAft>
              <a:buClr>
                <a:srgbClr val="2D2D8A"/>
              </a:buClr>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Genauigkeit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Reduzierung von Unsicherheiten soweit wie möglich; Sicherstellen, dass die Berechnung keine systematischen Fehler aufweist.</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Die Prinzipien lassen sich gut als Anforderungskatalog nutzen, um im Prozess die Schritte abzugleichen. </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200" b="1" i="0" strike="noStrike" kern="1200" cap="none" spc="0" normalizeH="0" baseline="0" noProof="0" dirty="0">
                <a:ln>
                  <a:noFill/>
                </a:ln>
                <a:solidFill>
                  <a:srgbClr val="000000"/>
                </a:solidFill>
                <a:effectLst/>
                <a:uLnTx/>
                <a:uFillTx/>
                <a:latin typeface="Arial" charset="0"/>
                <a:ea typeface="ＭＳ Ｐゴシック" charset="-128"/>
                <a:cs typeface="+mn-cs"/>
              </a:rPr>
              <a:t>Tipp</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Es lohnt sich einen Blick auf die Website des GHG Protocols für weitere Unterstützung in Form von Dokumenten und Tools zu werfen. Alle Standards sind kostenfrei verfügbar.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panose="05000000000000000000" pitchFamily="2" charset="2"/>
            </a:endParaRPr>
          </a:p>
        </p:txBody>
      </p:sp>
      <p:sp>
        <p:nvSpPr>
          <p:cNvPr id="3" name="Sprechblase: rechteckig mit abgerundeten Ecken 2">
            <a:extLst>
              <a:ext uri="{FF2B5EF4-FFF2-40B4-BE49-F238E27FC236}">
                <a16:creationId xmlns:a16="http://schemas.microsoft.com/office/drawing/2014/main" id="{11887783-B587-A144-B410-2D5CCF2F1482}"/>
              </a:ext>
            </a:extLst>
          </p:cNvPr>
          <p:cNvSpPr/>
          <p:nvPr/>
        </p:nvSpPr>
        <p:spPr>
          <a:xfrm>
            <a:off x="7334898" y="1347863"/>
            <a:ext cx="2583933" cy="500062"/>
          </a:xfrm>
          <a:prstGeom prst="wedgeRoundRectCallout">
            <a:avLst>
              <a:gd name="adj1" fmla="val -59305"/>
              <a:gd name="adj2" fmla="val 4568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54" rtl="0" eaLnBrk="0" fontAlgn="base" latinLnBrk="0" hangingPunct="0">
              <a:lnSpc>
                <a:spcPct val="100000"/>
              </a:lnSpc>
              <a:spcBef>
                <a:spcPct val="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rPr>
              <a:t>Mehr Informationen in der </a:t>
            </a:r>
            <a:r>
              <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hlinkClick r:id="rId10"/>
              </a:rPr>
              <a:t>Handlungshilfe “Klimastrategie”</a:t>
            </a:r>
            <a:r>
              <a:rPr kumimoji="0" lang="en-AU" sz="1200" b="0" i="0" u="none" strike="noStrike" kern="1200" cap="none" spc="0" normalizeH="0" baseline="0" noProof="0" dirty="0">
                <a:ln>
                  <a:noFill/>
                </a:ln>
                <a:solidFill>
                  <a:srgbClr val="000000"/>
                </a:solidFill>
                <a:effectLst/>
                <a:uLnTx/>
                <a:uFillTx/>
                <a:latin typeface="Arial"/>
                <a:ea typeface="ＭＳ Ｐゴシック"/>
                <a:cs typeface="Arial" charset="0"/>
              </a:rPr>
              <a:t>.</a:t>
            </a:r>
          </a:p>
        </p:txBody>
      </p:sp>
    </p:spTree>
    <p:extLst>
      <p:ext uri="{BB962C8B-B14F-4D97-AF65-F5344CB8AC3E}">
        <p14:creationId xmlns:p14="http://schemas.microsoft.com/office/powerpoint/2010/main" val="3268466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AB0FC-6CDA-7447-B66B-1B6121341B10}"/>
              </a:ext>
            </a:extLst>
          </p:cNvPr>
          <p:cNvSpPr>
            <a:spLocks noGrp="1"/>
          </p:cNvSpPr>
          <p:nvPr>
            <p:ph type="title"/>
          </p:nvPr>
        </p:nvSpPr>
        <p:spPr/>
        <p:txBody>
          <a:bodyPr/>
          <a:lstStyle/>
          <a:p>
            <a:r>
              <a:rPr lang="de-DE" dirty="0"/>
              <a:t>Glossar: Abkürzungen und Begriffe</a:t>
            </a:r>
          </a:p>
        </p:txBody>
      </p:sp>
      <p:graphicFrame>
        <p:nvGraphicFramePr>
          <p:cNvPr id="7" name="Tabelle 7">
            <a:extLst>
              <a:ext uri="{FF2B5EF4-FFF2-40B4-BE49-F238E27FC236}">
                <a16:creationId xmlns:a16="http://schemas.microsoft.com/office/drawing/2014/main" id="{85E15FFE-EF1D-B682-0564-897A59717274}"/>
              </a:ext>
            </a:extLst>
          </p:cNvPr>
          <p:cNvGraphicFramePr>
            <a:graphicFrameLocks noGrp="1"/>
          </p:cNvGraphicFramePr>
          <p:nvPr>
            <p:ph idx="1"/>
            <p:extLst>
              <p:ext uri="{D42A27DB-BD31-4B8C-83A1-F6EECF244321}">
                <p14:modId xmlns:p14="http://schemas.microsoft.com/office/powerpoint/2010/main" val="3691356195"/>
              </p:ext>
            </p:extLst>
          </p:nvPr>
        </p:nvGraphicFramePr>
        <p:xfrm>
          <a:off x="551384" y="1555783"/>
          <a:ext cx="11256616" cy="4738320"/>
        </p:xfrm>
        <a:graphic>
          <a:graphicData uri="http://schemas.openxmlformats.org/drawingml/2006/table">
            <a:tbl>
              <a:tblPr firstRow="1" bandRow="1">
                <a:tableStyleId>{5C22544A-7EE6-4342-B048-85BDC9FD1C3A}</a:tableStyleId>
              </a:tblPr>
              <a:tblGrid>
                <a:gridCol w="2592729">
                  <a:extLst>
                    <a:ext uri="{9D8B030D-6E8A-4147-A177-3AD203B41FA5}">
                      <a16:colId xmlns:a16="http://schemas.microsoft.com/office/drawing/2014/main" val="2096675393"/>
                    </a:ext>
                  </a:extLst>
                </a:gridCol>
                <a:gridCol w="8663887">
                  <a:extLst>
                    <a:ext uri="{9D8B030D-6E8A-4147-A177-3AD203B41FA5}">
                      <a16:colId xmlns:a16="http://schemas.microsoft.com/office/drawing/2014/main" val="821165326"/>
                    </a:ext>
                  </a:extLst>
                </a:gridCol>
              </a:tblGrid>
              <a:tr h="296145">
                <a:tc>
                  <a:txBody>
                    <a:bodyPr/>
                    <a:lstStyle/>
                    <a:p>
                      <a:r>
                        <a:rPr lang="de-DE" sz="1200" dirty="0"/>
                        <a:t>Abkürzung</a:t>
                      </a:r>
                    </a:p>
                  </a:txBody>
                  <a:tcPr>
                    <a:solidFill>
                      <a:srgbClr val="3B687F"/>
                    </a:solidFill>
                  </a:tcPr>
                </a:tc>
                <a:tc>
                  <a:txBody>
                    <a:bodyPr/>
                    <a:lstStyle/>
                    <a:p>
                      <a:r>
                        <a:rPr lang="de-DE" sz="1200" dirty="0"/>
                        <a:t>Bedeutung</a:t>
                      </a:r>
                    </a:p>
                  </a:txBody>
                  <a:tcPr>
                    <a:solidFill>
                      <a:srgbClr val="3B687F"/>
                    </a:solidFill>
                  </a:tcPr>
                </a:tc>
                <a:extLst>
                  <a:ext uri="{0D108BD9-81ED-4DB2-BD59-A6C34878D82A}">
                    <a16:rowId xmlns:a16="http://schemas.microsoft.com/office/drawing/2014/main" val="3178938398"/>
                  </a:ext>
                </a:extLst>
              </a:tr>
              <a:tr h="296145">
                <a:tc>
                  <a:txBody>
                    <a:bodyPr/>
                    <a:lstStyle/>
                    <a:p>
                      <a:r>
                        <a:rPr lang="de-DE" sz="1200" b="1" dirty="0"/>
                        <a:t>Carbon Capture and Storage</a:t>
                      </a:r>
                    </a:p>
                  </a:txBody>
                  <a:tcPr>
                    <a:solidFill>
                      <a:srgbClr val="90ABBE"/>
                    </a:solidFill>
                  </a:tcPr>
                </a:tc>
                <a:tc>
                  <a:txBody>
                    <a:bodyPr/>
                    <a:lstStyle/>
                    <a:p>
                      <a:r>
                        <a:rPr lang="de-DE" sz="1200" dirty="0"/>
                        <a:t>Speicherung von Kohlendioxid im Untergrund</a:t>
                      </a:r>
                    </a:p>
                  </a:txBody>
                  <a:tcPr>
                    <a:solidFill>
                      <a:srgbClr val="90ABBE"/>
                    </a:solidFill>
                  </a:tcPr>
                </a:tc>
                <a:extLst>
                  <a:ext uri="{0D108BD9-81ED-4DB2-BD59-A6C34878D82A}">
                    <a16:rowId xmlns:a16="http://schemas.microsoft.com/office/drawing/2014/main" val="529490087"/>
                  </a:ext>
                </a:extLst>
              </a:tr>
              <a:tr h="296145">
                <a:tc>
                  <a:txBody>
                    <a:bodyPr/>
                    <a:lstStyle/>
                    <a:p>
                      <a:r>
                        <a:rPr lang="de-DE" sz="1200" b="1" dirty="0"/>
                        <a:t>CDP</a:t>
                      </a:r>
                    </a:p>
                  </a:txBody>
                  <a:tcPr>
                    <a:solidFill>
                      <a:srgbClr val="90ABBE"/>
                    </a:solidFill>
                  </a:tcPr>
                </a:tc>
                <a:tc>
                  <a:txBody>
                    <a:bodyPr/>
                    <a:lstStyle/>
                    <a:p>
                      <a:r>
                        <a:rPr lang="de-DE" sz="1200" dirty="0"/>
                        <a:t>Carbon Disclosure Project</a:t>
                      </a:r>
                    </a:p>
                  </a:txBody>
                  <a:tcPr>
                    <a:solidFill>
                      <a:srgbClr val="90ABBE"/>
                    </a:solidFill>
                  </a:tcPr>
                </a:tc>
                <a:extLst>
                  <a:ext uri="{0D108BD9-81ED-4DB2-BD59-A6C34878D82A}">
                    <a16:rowId xmlns:a16="http://schemas.microsoft.com/office/drawing/2014/main" val="599037918"/>
                  </a:ext>
                </a:extLst>
              </a:tr>
              <a:tr h="296145">
                <a:tc>
                  <a:txBody>
                    <a:bodyPr/>
                    <a:lstStyle/>
                    <a:p>
                      <a:r>
                        <a:rPr lang="en-US" sz="1200" b="1" dirty="0"/>
                        <a:t>CSRD</a:t>
                      </a:r>
                      <a:r>
                        <a:rPr lang="en-US" sz="1200" dirty="0"/>
                        <a:t> </a:t>
                      </a:r>
                      <a:endParaRPr lang="de-DE" sz="1200" b="1" dirty="0"/>
                    </a:p>
                  </a:txBody>
                  <a:tcPr>
                    <a:solidFill>
                      <a:srgbClr val="90ABBE"/>
                    </a:solidFill>
                  </a:tcPr>
                </a:tc>
                <a:tc>
                  <a:txBody>
                    <a:bodyPr/>
                    <a:lstStyle/>
                    <a:p>
                      <a:r>
                        <a:rPr lang="en-US" sz="1200" dirty="0"/>
                        <a:t>Corporate Sustainability Reporting Directive </a:t>
                      </a:r>
                      <a:endParaRPr lang="de-DE" sz="1200" dirty="0"/>
                    </a:p>
                  </a:txBody>
                  <a:tcPr>
                    <a:solidFill>
                      <a:srgbClr val="90ABBE"/>
                    </a:solidFill>
                  </a:tcPr>
                </a:tc>
                <a:extLst>
                  <a:ext uri="{0D108BD9-81ED-4DB2-BD59-A6C34878D82A}">
                    <a16:rowId xmlns:a16="http://schemas.microsoft.com/office/drawing/2014/main" val="1205507754"/>
                  </a:ext>
                </a:extLst>
              </a:tr>
              <a:tr h="296145">
                <a:tc>
                  <a:txBody>
                    <a:bodyPr/>
                    <a:lstStyle/>
                    <a:p>
                      <a:r>
                        <a:rPr lang="de-DE" sz="1200" b="1" dirty="0"/>
                        <a:t>DNK</a:t>
                      </a:r>
                    </a:p>
                  </a:txBody>
                  <a:tcPr>
                    <a:solidFill>
                      <a:srgbClr val="90ABBE"/>
                    </a:solidFill>
                  </a:tcPr>
                </a:tc>
                <a:tc>
                  <a:txBody>
                    <a:bodyPr/>
                    <a:lstStyle/>
                    <a:p>
                      <a:r>
                        <a:rPr lang="de-DE" sz="1200" dirty="0">
                          <a:solidFill>
                            <a:srgbClr val="000000"/>
                          </a:solidFill>
                          <a:sym typeface="Wingdings" panose="05000000000000000000" pitchFamily="2" charset="2"/>
                        </a:rPr>
                        <a:t>Deutschen Nachhaltigkeitskodex </a:t>
                      </a:r>
                      <a:endParaRPr lang="de-DE" sz="1200" dirty="0"/>
                    </a:p>
                  </a:txBody>
                  <a:tcPr>
                    <a:solidFill>
                      <a:srgbClr val="90ABBE"/>
                    </a:solidFill>
                  </a:tcPr>
                </a:tc>
                <a:extLst>
                  <a:ext uri="{0D108BD9-81ED-4DB2-BD59-A6C34878D82A}">
                    <a16:rowId xmlns:a16="http://schemas.microsoft.com/office/drawing/2014/main" val="3191104546"/>
                  </a:ext>
                </a:extLst>
              </a:tr>
              <a:tr h="296145">
                <a:tc>
                  <a:txBody>
                    <a:bodyPr/>
                    <a:lstStyle/>
                    <a:p>
                      <a:r>
                        <a:rPr lang="de-DE" sz="1200" b="1" dirty="0"/>
                        <a:t>EF</a:t>
                      </a:r>
                    </a:p>
                  </a:txBody>
                  <a:tcPr>
                    <a:solidFill>
                      <a:srgbClr val="90ABBE"/>
                    </a:solidFill>
                  </a:tcPr>
                </a:tc>
                <a:tc>
                  <a:txBody>
                    <a:bodyPr/>
                    <a:lstStyle/>
                    <a:p>
                      <a:r>
                        <a:rPr lang="de-DE" sz="1200" dirty="0"/>
                        <a:t>Emissionsfaktor</a:t>
                      </a:r>
                    </a:p>
                  </a:txBody>
                  <a:tcPr>
                    <a:solidFill>
                      <a:srgbClr val="90ABBE"/>
                    </a:solidFill>
                  </a:tcPr>
                </a:tc>
                <a:extLst>
                  <a:ext uri="{0D108BD9-81ED-4DB2-BD59-A6C34878D82A}">
                    <a16:rowId xmlns:a16="http://schemas.microsoft.com/office/drawing/2014/main" val="2725348324"/>
                  </a:ext>
                </a:extLst>
              </a:tr>
              <a:tr h="296145">
                <a:tc>
                  <a:txBody>
                    <a:bodyPr/>
                    <a:lstStyle/>
                    <a:p>
                      <a:r>
                        <a:rPr lang="de-DE" sz="1200" b="1" dirty="0"/>
                        <a:t>GHG Protocol</a:t>
                      </a:r>
                    </a:p>
                  </a:txBody>
                  <a:tcPr>
                    <a:solidFill>
                      <a:srgbClr val="90ABBE"/>
                    </a:solidFill>
                  </a:tcPr>
                </a:tc>
                <a:tc>
                  <a:txBody>
                    <a:bodyPr/>
                    <a:lstStyle/>
                    <a:p>
                      <a:r>
                        <a:rPr lang="de-DE" sz="1200" dirty="0"/>
                        <a:t>Greenhouse Gas Protocol</a:t>
                      </a:r>
                      <a:r>
                        <a:rPr lang="de-DE" sz="1200" baseline="0" dirty="0"/>
                        <a:t> / </a:t>
                      </a:r>
                      <a:r>
                        <a:rPr lang="de-DE" sz="1200" dirty="0"/>
                        <a:t>Greenhouse Gas Protokoll</a:t>
                      </a:r>
                    </a:p>
                  </a:txBody>
                  <a:tcPr>
                    <a:solidFill>
                      <a:srgbClr val="90ABBE"/>
                    </a:solidFill>
                  </a:tcPr>
                </a:tc>
                <a:extLst>
                  <a:ext uri="{0D108BD9-81ED-4DB2-BD59-A6C34878D82A}">
                    <a16:rowId xmlns:a16="http://schemas.microsoft.com/office/drawing/2014/main" val="2696200875"/>
                  </a:ext>
                </a:extLst>
              </a:tr>
              <a:tr h="296145">
                <a:tc>
                  <a:txBody>
                    <a:bodyPr/>
                    <a:lstStyle/>
                    <a:p>
                      <a:r>
                        <a:rPr lang="de-DE" sz="1200" b="1" dirty="0">
                          <a:solidFill>
                            <a:srgbClr val="000000"/>
                          </a:solidFill>
                          <a:sym typeface="Wingdings" panose="05000000000000000000" pitchFamily="2" charset="2"/>
                        </a:rPr>
                        <a:t>GRI</a:t>
                      </a:r>
                      <a:endParaRPr lang="de-DE" sz="1200" b="1" dirty="0"/>
                    </a:p>
                  </a:txBody>
                  <a:tcPr>
                    <a:solidFill>
                      <a:srgbClr val="90ABBE"/>
                    </a:solidFill>
                  </a:tcPr>
                </a:tc>
                <a:tc>
                  <a:txBody>
                    <a:bodyPr/>
                    <a:lstStyle/>
                    <a:p>
                      <a:r>
                        <a:rPr lang="de-DE" sz="1200" dirty="0">
                          <a:solidFill>
                            <a:srgbClr val="000000"/>
                          </a:solidFill>
                          <a:sym typeface="Wingdings" panose="05000000000000000000" pitchFamily="2" charset="2"/>
                        </a:rPr>
                        <a:t>Global Reporting Initiative</a:t>
                      </a:r>
                      <a:endParaRPr lang="de-DE" sz="1200" dirty="0"/>
                    </a:p>
                  </a:txBody>
                  <a:tcPr>
                    <a:solidFill>
                      <a:srgbClr val="90ABBE"/>
                    </a:solidFill>
                  </a:tcPr>
                </a:tc>
                <a:extLst>
                  <a:ext uri="{0D108BD9-81ED-4DB2-BD59-A6C34878D82A}">
                    <a16:rowId xmlns:a16="http://schemas.microsoft.com/office/drawing/2014/main" val="548759882"/>
                  </a:ext>
                </a:extLst>
              </a:tr>
              <a:tr h="296145">
                <a:tc>
                  <a:txBody>
                    <a:bodyPr/>
                    <a:lstStyle/>
                    <a:p>
                      <a:r>
                        <a:rPr lang="de-DE" sz="1200" b="1" dirty="0"/>
                        <a:t>KMU</a:t>
                      </a:r>
                    </a:p>
                  </a:txBody>
                  <a:tcPr>
                    <a:solidFill>
                      <a:srgbClr val="90ABBE"/>
                    </a:solidFill>
                  </a:tcPr>
                </a:tc>
                <a:tc>
                  <a:txBody>
                    <a:bodyPr/>
                    <a:lstStyle/>
                    <a:p>
                      <a:r>
                        <a:rPr lang="de-DE" sz="1200" dirty="0"/>
                        <a:t>Kleine und mittlere Unternehmen </a:t>
                      </a:r>
                    </a:p>
                  </a:txBody>
                  <a:tcPr>
                    <a:solidFill>
                      <a:srgbClr val="90ABBE"/>
                    </a:solidFill>
                  </a:tcPr>
                </a:tc>
                <a:extLst>
                  <a:ext uri="{0D108BD9-81ED-4DB2-BD59-A6C34878D82A}">
                    <a16:rowId xmlns:a16="http://schemas.microsoft.com/office/drawing/2014/main" val="2455108060"/>
                  </a:ext>
                </a:extLst>
              </a:tr>
              <a:tr h="296145">
                <a:tc>
                  <a:txBody>
                    <a:bodyPr/>
                    <a:lstStyle/>
                    <a:p>
                      <a:r>
                        <a:rPr lang="de-DE" sz="1200" b="1" dirty="0"/>
                        <a:t>KPI</a:t>
                      </a:r>
                    </a:p>
                  </a:txBody>
                  <a:tcPr>
                    <a:solidFill>
                      <a:srgbClr val="90ABBE"/>
                    </a:solidFill>
                  </a:tcPr>
                </a:tc>
                <a:tc>
                  <a:txBody>
                    <a:bodyPr/>
                    <a:lstStyle/>
                    <a:p>
                      <a:r>
                        <a:rPr lang="de-DE" sz="1200" dirty="0"/>
                        <a:t>Key Performance Indicator</a:t>
                      </a:r>
                    </a:p>
                  </a:txBody>
                  <a:tcPr>
                    <a:solidFill>
                      <a:srgbClr val="90ABBE"/>
                    </a:solidFill>
                  </a:tcPr>
                </a:tc>
                <a:extLst>
                  <a:ext uri="{0D108BD9-81ED-4DB2-BD59-A6C34878D82A}">
                    <a16:rowId xmlns:a16="http://schemas.microsoft.com/office/drawing/2014/main" val="1725790321"/>
                  </a:ext>
                </a:extLst>
              </a:tr>
              <a:tr h="296145">
                <a:tc>
                  <a:txBody>
                    <a:bodyPr/>
                    <a:lstStyle/>
                    <a:p>
                      <a:r>
                        <a:rPr lang="de-DE" sz="1200" b="1" dirty="0"/>
                        <a:t>MA</a:t>
                      </a:r>
                    </a:p>
                  </a:txBody>
                  <a:tcPr>
                    <a:solidFill>
                      <a:srgbClr val="90ABBE"/>
                    </a:solidFill>
                  </a:tcPr>
                </a:tc>
                <a:tc>
                  <a:txBody>
                    <a:bodyPr/>
                    <a:lstStyle/>
                    <a:p>
                      <a:r>
                        <a:rPr lang="de-DE" sz="1200" dirty="0"/>
                        <a:t>Mitarbeitende</a:t>
                      </a:r>
                    </a:p>
                  </a:txBody>
                  <a:tcPr>
                    <a:solidFill>
                      <a:srgbClr val="90ABBE"/>
                    </a:solidFill>
                  </a:tcPr>
                </a:tc>
                <a:extLst>
                  <a:ext uri="{0D108BD9-81ED-4DB2-BD59-A6C34878D82A}">
                    <a16:rowId xmlns:a16="http://schemas.microsoft.com/office/drawing/2014/main" val="2852330199"/>
                  </a:ext>
                </a:extLst>
              </a:tr>
              <a:tr h="296145">
                <a:tc>
                  <a:txBody>
                    <a:bodyPr/>
                    <a:lstStyle/>
                    <a:p>
                      <a:r>
                        <a:rPr lang="de-DE" sz="1200" b="1" i="0" kern="1200" dirty="0">
                          <a:solidFill>
                            <a:schemeClr val="dk1"/>
                          </a:solidFill>
                          <a:effectLst/>
                          <a:latin typeface="+mn-lt"/>
                          <a:ea typeface="+mn-ea"/>
                          <a:cs typeface="+mn-cs"/>
                        </a:rPr>
                        <a:t>PDCA-Zyklus</a:t>
                      </a:r>
                      <a:endParaRPr lang="de-DE" sz="1200" b="1" dirty="0"/>
                    </a:p>
                  </a:txBody>
                  <a:tcPr>
                    <a:solidFill>
                      <a:srgbClr val="90ABBE"/>
                    </a:solidFill>
                  </a:tcPr>
                </a:tc>
                <a:tc>
                  <a:txBody>
                    <a:bodyPr/>
                    <a:lstStyle/>
                    <a:p>
                      <a:r>
                        <a:rPr lang="de-DE" sz="1200" dirty="0"/>
                        <a:t>Managementzyklus (Plan, Do, Check, Act)</a:t>
                      </a:r>
                    </a:p>
                  </a:txBody>
                  <a:tcPr>
                    <a:solidFill>
                      <a:srgbClr val="90ABBE"/>
                    </a:solidFill>
                  </a:tcPr>
                </a:tc>
                <a:extLst>
                  <a:ext uri="{0D108BD9-81ED-4DB2-BD59-A6C34878D82A}">
                    <a16:rowId xmlns:a16="http://schemas.microsoft.com/office/drawing/2014/main" val="219522441"/>
                  </a:ext>
                </a:extLst>
              </a:tr>
              <a:tr h="296145">
                <a:tc>
                  <a:txBody>
                    <a:bodyPr/>
                    <a:lstStyle/>
                    <a:p>
                      <a:r>
                        <a:rPr lang="de-DE" sz="1200" b="1" dirty="0">
                          <a:solidFill>
                            <a:schemeClr val="tx1"/>
                          </a:solidFill>
                        </a:rPr>
                        <a:t>SDG</a:t>
                      </a:r>
                      <a:endParaRPr lang="de-DE" sz="1200" b="1" dirty="0"/>
                    </a:p>
                  </a:txBody>
                  <a:tcPr>
                    <a:solidFill>
                      <a:srgbClr val="90ABBE"/>
                    </a:solidFill>
                  </a:tcPr>
                </a:tc>
                <a:tc>
                  <a:txBody>
                    <a:bodyPr/>
                    <a:lstStyle/>
                    <a:p>
                      <a:r>
                        <a:rPr lang="de-DE" sz="1200" dirty="0">
                          <a:solidFill>
                            <a:schemeClr val="tx1"/>
                          </a:solidFill>
                        </a:rPr>
                        <a:t>Sustainable Development Goals </a:t>
                      </a:r>
                      <a:endParaRPr lang="de-DE" sz="1200" dirty="0"/>
                    </a:p>
                  </a:txBody>
                  <a:tcPr>
                    <a:solidFill>
                      <a:srgbClr val="90ABBE"/>
                    </a:solidFill>
                  </a:tcPr>
                </a:tc>
                <a:extLst>
                  <a:ext uri="{0D108BD9-81ED-4DB2-BD59-A6C34878D82A}">
                    <a16:rowId xmlns:a16="http://schemas.microsoft.com/office/drawing/2014/main" val="4095470134"/>
                  </a:ext>
                </a:extLst>
              </a:tr>
              <a:tr h="296145">
                <a:tc>
                  <a:txBody>
                    <a:bodyPr/>
                    <a:lstStyle/>
                    <a:p>
                      <a:r>
                        <a:rPr lang="de-DE" sz="1200" b="1" u="none" strike="noStrike" kern="1200" baseline="0" dirty="0">
                          <a:solidFill>
                            <a:srgbClr val="000000"/>
                          </a:solidFill>
                          <a:latin typeface="+mn-lt"/>
                          <a:ea typeface="+mn-ea"/>
                          <a:cs typeface="+mn-cs"/>
                        </a:rPr>
                        <a:t>SMARTe Ziele</a:t>
                      </a:r>
                      <a:endParaRPr lang="de-DE" sz="1200" b="1" dirty="0"/>
                    </a:p>
                  </a:txBody>
                  <a:tcPr>
                    <a:solidFill>
                      <a:srgbClr val="90ABBE"/>
                    </a:solidFill>
                  </a:tcPr>
                </a:tc>
                <a:tc>
                  <a:txBody>
                    <a:bodyPr/>
                    <a:lstStyle/>
                    <a:p>
                      <a:r>
                        <a:rPr lang="de-DE" sz="1200" dirty="0"/>
                        <a:t>Spezifisch, Messbar, Angemessen, Realistisch, Terminiert</a:t>
                      </a:r>
                    </a:p>
                  </a:txBody>
                  <a:tcPr>
                    <a:solidFill>
                      <a:srgbClr val="90ABBE"/>
                    </a:solidFill>
                  </a:tcPr>
                </a:tc>
                <a:extLst>
                  <a:ext uri="{0D108BD9-81ED-4DB2-BD59-A6C34878D82A}">
                    <a16:rowId xmlns:a16="http://schemas.microsoft.com/office/drawing/2014/main" val="3755439236"/>
                  </a:ext>
                </a:extLst>
              </a:tr>
              <a:tr h="296145">
                <a:tc>
                  <a:txBody>
                    <a:bodyPr/>
                    <a:lstStyle/>
                    <a:p>
                      <a:r>
                        <a:rPr lang="de-DE" sz="1200" b="1" dirty="0"/>
                        <a:t>TGA</a:t>
                      </a:r>
                    </a:p>
                  </a:txBody>
                  <a:tcPr>
                    <a:solidFill>
                      <a:srgbClr val="90ABBE"/>
                    </a:solidFill>
                  </a:tcPr>
                </a:tc>
                <a:tc>
                  <a:txBody>
                    <a:bodyPr/>
                    <a:lstStyle/>
                    <a:p>
                      <a:r>
                        <a:rPr lang="de-DE" sz="1200" dirty="0"/>
                        <a:t>Technische Gebäudeausrüstung</a:t>
                      </a:r>
                    </a:p>
                  </a:txBody>
                  <a:tcPr>
                    <a:solidFill>
                      <a:srgbClr val="90ABBE"/>
                    </a:solidFill>
                  </a:tcPr>
                </a:tc>
                <a:extLst>
                  <a:ext uri="{0D108BD9-81ED-4DB2-BD59-A6C34878D82A}">
                    <a16:rowId xmlns:a16="http://schemas.microsoft.com/office/drawing/2014/main" val="2640634030"/>
                  </a:ext>
                </a:extLst>
              </a:tr>
              <a:tr h="296145">
                <a:tc>
                  <a:txBody>
                    <a:bodyPr/>
                    <a:lstStyle/>
                    <a:p>
                      <a:r>
                        <a:rPr lang="de-DE" sz="1200" b="1" dirty="0"/>
                        <a:t>THG</a:t>
                      </a:r>
                    </a:p>
                  </a:txBody>
                  <a:tcPr>
                    <a:solidFill>
                      <a:srgbClr val="90ABBE"/>
                    </a:solidFill>
                  </a:tcPr>
                </a:tc>
                <a:tc>
                  <a:txBody>
                    <a:bodyPr/>
                    <a:lstStyle/>
                    <a:p>
                      <a:r>
                        <a:rPr lang="de-DE" sz="1200" dirty="0"/>
                        <a:t>Treibhausgase</a:t>
                      </a:r>
                    </a:p>
                  </a:txBody>
                  <a:tcPr>
                    <a:solidFill>
                      <a:srgbClr val="90ABBE"/>
                    </a:solidFill>
                  </a:tcPr>
                </a:tc>
                <a:extLst>
                  <a:ext uri="{0D108BD9-81ED-4DB2-BD59-A6C34878D82A}">
                    <a16:rowId xmlns:a16="http://schemas.microsoft.com/office/drawing/2014/main" val="494322042"/>
                  </a:ext>
                </a:extLst>
              </a:tr>
            </a:tbl>
          </a:graphicData>
        </a:graphic>
      </p:graphicFrame>
      <p:sp>
        <p:nvSpPr>
          <p:cNvPr id="5" name="Foliennummernplatzhalter 4">
            <a:extLst>
              <a:ext uri="{FF2B5EF4-FFF2-40B4-BE49-F238E27FC236}">
                <a16:creationId xmlns:a16="http://schemas.microsoft.com/office/drawing/2014/main" id="{44C94B8F-8C50-C6DF-0B37-A21C5BFD6827}"/>
              </a:ext>
            </a:extLst>
          </p:cNvPr>
          <p:cNvSpPr>
            <a:spLocks noGrp="1"/>
          </p:cNvSpPr>
          <p:nvPr>
            <p:ph type="sldNum" sz="quarter" idx="4"/>
          </p:nvPr>
        </p:nvSpPr>
        <p:spPr/>
        <p:txBody>
          <a:bodyPr/>
          <a:lstStyle/>
          <a:p>
            <a:fld id="{894680D0-7A83-433A-9719-C4143F27F647}" type="slidenum">
              <a:rPr lang="de-DE" smtClean="0"/>
              <a:pPr/>
              <a:t>76</a:t>
            </a:fld>
            <a:endParaRPr lang="de-DE" dirty="0"/>
          </a:p>
        </p:txBody>
      </p:sp>
      <p:sp>
        <p:nvSpPr>
          <p:cNvPr id="3" name="Fußzeilenplatzhalter 3">
            <a:extLst>
              <a:ext uri="{FF2B5EF4-FFF2-40B4-BE49-F238E27FC236}">
                <a16:creationId xmlns:a16="http://schemas.microsoft.com/office/drawing/2014/main" id="{1A5E8766-762E-DB3C-2082-6DEA65211062}"/>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Tree>
    <p:extLst>
      <p:ext uri="{BB962C8B-B14F-4D97-AF65-F5344CB8AC3E}">
        <p14:creationId xmlns:p14="http://schemas.microsoft.com/office/powerpoint/2010/main" val="11774129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555093"/>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cs typeface="Arial" pitchFamily="34" charset="0"/>
            </a:endParaRPr>
          </a:p>
          <a:p>
            <a:pPr algn="l" eaLnBrk="0" fontAlgn="base" hangingPunct="0">
              <a:spcBef>
                <a:spcPct val="0"/>
              </a:spcBef>
              <a:spcAft>
                <a:spcPct val="0"/>
              </a:spcAft>
              <a:defRPr/>
            </a:pPr>
            <a:r>
              <a:rPr lang="de-DE" altLang="de-DE" sz="1000" dirty="0">
                <a:ea typeface="Times New Roman" pitchFamily="18" charset="0"/>
                <a:cs typeface="Times New Roman" pitchFamily="18" charset="0"/>
              </a:rPr>
              <a:t>Tel.: 	0821 9071-5509</a:t>
            </a:r>
            <a:endParaRPr lang="de-DE" altLang="de-DE" sz="1000" dirty="0">
              <a:cs typeface="Arial" pitchFamily="34" charset="0"/>
            </a:endParaRPr>
          </a:p>
          <a:p>
            <a:pPr algn="l" eaLnBrk="0" fontAlgn="base" hangingPunct="0">
              <a:spcBef>
                <a:spcPct val="0"/>
              </a:spcBef>
              <a:spcAft>
                <a:spcPct val="0"/>
              </a:spcAft>
              <a:defRPr/>
            </a:pPr>
            <a:r>
              <a:rPr lang="de-DE" altLang="de-DE" sz="1000" dirty="0">
                <a:ea typeface="Times New Roman" pitchFamily="18" charset="0"/>
                <a:cs typeface="Times New Roman" pitchFamily="18" charset="0"/>
              </a:rPr>
              <a:t>Fax: 	0821 9071-5556</a:t>
            </a:r>
            <a:endParaRPr lang="de-DE" altLang="de-DE" sz="1000" dirty="0">
              <a:cs typeface="Arial" pitchFamily="34" charset="0"/>
            </a:endParaRPr>
          </a:p>
          <a:p>
            <a:pPr algn="l" eaLnBrk="0" fontAlgn="base" hangingPunct="0">
              <a:spcBef>
                <a:spcPct val="0"/>
              </a:spcBef>
              <a:spcAft>
                <a:spcPct val="0"/>
              </a:spcAft>
              <a:defRPr/>
            </a:pPr>
            <a:r>
              <a:rPr lang="de-DE" altLang="de-DE" sz="1000" dirty="0">
                <a:ea typeface="Times New Roman" pitchFamily="18" charset="0"/>
                <a:cs typeface="Times New Roman" pitchFamily="18" charset="0"/>
              </a:rPr>
              <a:t>E-Mail: 	</a:t>
            </a:r>
            <a:r>
              <a:rPr lang="de-DE" altLang="de-DE" sz="1000" dirty="0">
                <a:ea typeface="Times New Roman" pitchFamily="18" charset="0"/>
                <a:cs typeface="Times New Roman" pitchFamily="18" charset="0"/>
                <a:hlinkClick r:id="rId2">
                  <a:extLst>
                    <a:ext uri="{A12FA001-AC4F-418D-AE19-62706E023703}">
                      <ahyp:hlinkClr xmlns:ahyp="http://schemas.microsoft.com/office/drawing/2018/hyperlinkcolor" val="tx"/>
                    </a:ext>
                  </a:extLst>
                </a:hlinkClick>
              </a:rPr>
              <a:t>izu@lfu.bayern.de</a:t>
            </a:r>
            <a:endParaRPr lang="de-DE" altLang="de-DE" sz="1000" dirty="0">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ea typeface="Times New Roman" pitchFamily="18" charset="0"/>
                <a:cs typeface="Times New Roman" pitchFamily="18" charset="0"/>
              </a:rPr>
              <a:t>Internet: 	</a:t>
            </a:r>
            <a:r>
              <a:rPr lang="de-DE" altLang="de-DE" sz="1000" dirty="0">
                <a:ea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www.lfu.bayern.de</a:t>
            </a:r>
            <a:endParaRPr lang="de-DE" altLang="de-DE" sz="1000" dirty="0">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cs typeface="Times New Roman" pitchFamily="18" charset="0"/>
              </a:rPr>
              <a:t>	</a:t>
            </a:r>
            <a:r>
              <a:rPr lang="de-DE" altLang="de-DE" sz="1000" dirty="0">
                <a:cs typeface="Times New Roman" pitchFamily="18" charset="0"/>
                <a:hlinkClick r:id="rId4">
                  <a:extLst>
                    <a:ext uri="{A12FA001-AC4F-418D-AE19-62706E023703}">
                      <ahyp:hlinkClr xmlns:ahyp="http://schemas.microsoft.com/office/drawing/2018/hyperlinkcolor" val="tx"/>
                    </a:ext>
                  </a:extLst>
                </a:hlinkClick>
              </a:rPr>
              <a:t>www.izu.bayern.de</a:t>
            </a:r>
            <a:endParaRPr lang="de-DE" altLang="de-DE" sz="1000" dirty="0">
              <a:cs typeface="Times New Roman" pitchFamily="18" charset="0"/>
            </a:endParaRPr>
          </a:p>
          <a:p>
            <a:pPr algn="l" eaLnBrk="0" fontAlgn="base" hangingPunct="0">
              <a:spcBef>
                <a:spcPct val="0"/>
              </a:spcBef>
              <a:spcAft>
                <a:spcPct val="0"/>
              </a:spcAft>
              <a:defRPr/>
            </a:pPr>
            <a:endParaRPr lang="de-DE" altLang="de-DE" sz="1000" dirty="0">
              <a:cs typeface="Arial" pitchFamily="34" charset="0"/>
            </a:endParaRPr>
          </a:p>
          <a:p>
            <a:pPr algn="l" eaLnBrk="0" fontAlgn="base" hangingPunct="0">
              <a:spcBef>
                <a:spcPct val="0"/>
              </a:spcBef>
              <a:spcAft>
                <a:spcPct val="0"/>
              </a:spcAft>
              <a:defRPr/>
            </a:pPr>
            <a:r>
              <a:rPr lang="de-DE" altLang="de-DE" sz="1000" dirty="0">
                <a:ea typeface="Times New Roman" pitchFamily="18" charset="0"/>
                <a:cs typeface="Times New Roman" pitchFamily="18" charset="0"/>
              </a:rPr>
              <a:t>Bearbeitung/Text/Konzept:</a:t>
            </a:r>
            <a:endParaRPr lang="de-DE" altLang="de-DE" sz="1000" dirty="0">
              <a:cs typeface="Arial" pitchFamily="34" charset="0"/>
            </a:endParaRPr>
          </a:p>
          <a:p>
            <a:pPr algn="l" eaLnBrk="0" fontAlgn="base" hangingPunct="0">
              <a:spcBef>
                <a:spcPct val="0"/>
              </a:spcBef>
              <a:spcAft>
                <a:spcPct val="0"/>
              </a:spcAft>
              <a:defRPr/>
            </a:pPr>
            <a:r>
              <a:rPr lang="en-GB" sz="1000" dirty="0">
                <a:cs typeface="Times New Roman" pitchFamily="18" charset="0"/>
              </a:rPr>
              <a:t>B.A.U.M. Consult GmbH München</a:t>
            </a:r>
          </a:p>
          <a:p>
            <a:pPr algn="l">
              <a:defRPr/>
            </a:pPr>
            <a:r>
              <a:rPr lang="de-DE" altLang="de-DE" sz="1000" dirty="0">
                <a:cs typeface="Times New Roman" pitchFamily="18" charset="0"/>
              </a:rPr>
              <a:t>Laura Ekman, Isabella Waldorf, Hannah Witting</a:t>
            </a:r>
          </a:p>
          <a:p>
            <a:pPr algn="l">
              <a:defRPr/>
            </a:pPr>
            <a:r>
              <a:rPr lang="de-DE" altLang="de-DE" sz="1000" dirty="0">
                <a:cs typeface="Times New Roman" pitchFamily="18" charset="0"/>
              </a:rPr>
              <a:t>Gotzingerstr. 48/50</a:t>
            </a:r>
            <a:br>
              <a:rPr lang="de-DE" altLang="de-DE" sz="1000" dirty="0">
                <a:cs typeface="Times New Roman" pitchFamily="18" charset="0"/>
              </a:rPr>
            </a:br>
            <a:r>
              <a:rPr lang="de-DE" altLang="de-DE" sz="1000" dirty="0">
                <a:cs typeface="Times New Roman" pitchFamily="18" charset="0"/>
              </a:rPr>
              <a:t>81371 München </a:t>
            </a:r>
          </a:p>
          <a:p>
            <a:pPr algn="l" eaLnBrk="0" fontAlgn="base" hangingPunct="0">
              <a:spcBef>
                <a:spcPct val="0"/>
              </a:spcBef>
              <a:spcAft>
                <a:spcPct val="0"/>
              </a:spcAft>
              <a:defRPr/>
            </a:pPr>
            <a:r>
              <a:rPr lang="de-DE" altLang="de-DE" sz="1000" dirty="0">
                <a:cs typeface="Times New Roman" pitchFamily="18" charset="0"/>
              </a:rPr>
              <a:t>+49 (0)89 189 35 0</a:t>
            </a:r>
            <a:br>
              <a:rPr lang="de-DE" altLang="de-DE" sz="1000" dirty="0">
                <a:cs typeface="Times New Roman" pitchFamily="18" charset="0"/>
              </a:rPr>
            </a:br>
            <a:r>
              <a:rPr lang="de-DE" altLang="de-DE" sz="1000" dirty="0">
                <a:cs typeface="Times New Roman" pitchFamily="18" charset="0"/>
                <a:hlinkClick r:id="rId5">
                  <a:extLst>
                    <a:ext uri="{A12FA001-AC4F-418D-AE19-62706E023703}">
                      <ahyp:hlinkClr xmlns:ahyp="http://schemas.microsoft.com/office/drawing/2018/hyperlinkcolor" val="tx"/>
                    </a:ext>
                  </a:extLst>
                </a:hlinkClick>
              </a:rPr>
              <a:t>muenchen@baumgroup.de</a:t>
            </a:r>
            <a:endParaRPr lang="de-DE" altLang="de-DE" sz="1000" dirty="0">
              <a:cs typeface="Times New Roman" pitchFamily="18" charset="0"/>
            </a:endParaRPr>
          </a:p>
          <a:p>
            <a:pPr algn="l" eaLnBrk="0" fontAlgn="base" hangingPunct="0">
              <a:spcBef>
                <a:spcPct val="0"/>
              </a:spcBef>
              <a:spcAft>
                <a:spcPct val="0"/>
              </a:spcAft>
              <a:defRPr/>
            </a:pPr>
            <a:r>
              <a:rPr lang="de-DE" sz="1000" dirty="0">
                <a:hlinkClick r:id="rId6">
                  <a:extLst>
                    <a:ext uri="{A12FA001-AC4F-418D-AE19-62706E023703}">
                      <ahyp:hlinkClr xmlns:ahyp="http://schemas.microsoft.com/office/drawing/2018/hyperlinkcolor" val="tx"/>
                    </a:ext>
                  </a:extLst>
                </a:hlinkClick>
              </a:rPr>
              <a:t>www.baumgroup.de</a:t>
            </a:r>
            <a:endParaRPr lang="de-DE" sz="1000" dirty="0"/>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 Diana Taubert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Mai 2023</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1">
            <a:extLst>
              <a:ext uri="{FF2B5EF4-FFF2-40B4-BE49-F238E27FC236}">
                <a16:creationId xmlns:a16="http://schemas.microsoft.com/office/drawing/2014/main" id="{1560C206-A2DB-5D89-01F5-5D0019CDEB4D}"/>
              </a:ext>
            </a:extLst>
          </p:cNvPr>
          <p:cNvSpPr>
            <a:spLocks noGrp="1"/>
          </p:cNvSpPr>
          <p:nvPr>
            <p:ph type="title"/>
          </p:nvPr>
        </p:nvSpPr>
        <p:spPr/>
        <p:txBody>
          <a:bodyPr/>
          <a:lstStyle/>
          <a:p>
            <a:r>
              <a:rPr lang="de-DE" dirty="0"/>
              <a:t>Wo stehen Sie gerade?</a:t>
            </a:r>
          </a:p>
        </p:txBody>
      </p:sp>
      <p:sp>
        <p:nvSpPr>
          <p:cNvPr id="22" name="Inhaltsplatzhalter 2">
            <a:extLst>
              <a:ext uri="{FF2B5EF4-FFF2-40B4-BE49-F238E27FC236}">
                <a16:creationId xmlns:a16="http://schemas.microsoft.com/office/drawing/2014/main" id="{965A8F33-C531-F270-CDCA-88741FAA0EA1}"/>
              </a:ext>
            </a:extLst>
          </p:cNvPr>
          <p:cNvSpPr>
            <a:spLocks noGrp="1"/>
          </p:cNvSpPr>
          <p:nvPr>
            <p:ph idx="1"/>
          </p:nvPr>
        </p:nvSpPr>
        <p:spPr/>
        <p:txBody>
          <a:bodyPr/>
          <a:lstStyle/>
          <a:p>
            <a:pPr marL="0" indent="0">
              <a:buNone/>
            </a:pPr>
            <a:r>
              <a:rPr lang="de-DE" dirty="0"/>
              <a:t>Betrieblicher Klimaschutz hin zum etablierten Klimamanagement ist ein längerer Weg. Schön, dass Sie dabei sind! </a:t>
            </a:r>
            <a:br>
              <a:rPr lang="de-DE" dirty="0"/>
            </a:br>
            <a:r>
              <a:rPr lang="de-DE" dirty="0"/>
              <a:t>Wir möchten Sie gerne dort abholen, wo Sie gerade stehen.</a:t>
            </a:r>
          </a:p>
          <a:p>
            <a:pPr marL="0" indent="0">
              <a:buNone/>
            </a:pP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BB42F006-1408-D6B9-3870-AE8E3E520370}"/>
              </a:ext>
            </a:extLst>
          </p:cNvPr>
          <p:cNvSpPr>
            <a:spLocks noGrp="1"/>
          </p:cNvSpPr>
          <p:nvPr>
            <p:ph type="ftr" sz="quarter" idx="10"/>
          </p:nvPr>
        </p:nvSpPr>
        <p:spPr>
          <a:xfrm>
            <a:off x="5413289" y="6477000"/>
            <a:ext cx="6394711" cy="279400"/>
          </a:xfrm>
        </p:spPr>
        <p:txBody>
          <a:bodyPr/>
          <a:lstStyle/>
          <a:p>
            <a:r>
              <a:rPr lang="de-DE" b="1" dirty="0"/>
              <a:t>Handlungshilfe Klimamanagement | © LfU | IZU Infozentrum UmweltWirtschaft | 2023</a:t>
            </a:r>
            <a:endParaRPr lang="de-DE" dirty="0"/>
          </a:p>
        </p:txBody>
      </p:sp>
      <p:sp>
        <p:nvSpPr>
          <p:cNvPr id="5" name="Foliennummernplatzhalter 4">
            <a:extLst>
              <a:ext uri="{FF2B5EF4-FFF2-40B4-BE49-F238E27FC236}">
                <a16:creationId xmlns:a16="http://schemas.microsoft.com/office/drawing/2014/main" id="{E00F9DE5-60F1-3C8D-3771-F0D1B6383C65}"/>
              </a:ext>
            </a:extLst>
          </p:cNvPr>
          <p:cNvSpPr>
            <a:spLocks noGrp="1"/>
          </p:cNvSpPr>
          <p:nvPr>
            <p:ph type="sldNum" sz="quarter" idx="4"/>
          </p:nvPr>
        </p:nvSpPr>
        <p:spPr/>
        <p:txBody>
          <a:bodyPr/>
          <a:lstStyle/>
          <a:p>
            <a:fld id="{894680D0-7A83-433A-9719-C4143F27F647}" type="slidenum">
              <a:rPr lang="de-DE" smtClean="0"/>
              <a:pPr/>
              <a:t>8</a:t>
            </a:fld>
            <a:endParaRPr lang="de-DE" dirty="0"/>
          </a:p>
        </p:txBody>
      </p:sp>
      <p:sp>
        <p:nvSpPr>
          <p:cNvPr id="23" name="Rechteck: abgerundete Ecken 60">
            <a:extLst>
              <a:ext uri="{FF2B5EF4-FFF2-40B4-BE49-F238E27FC236}">
                <a16:creationId xmlns:a16="http://schemas.microsoft.com/office/drawing/2014/main" id="{B15B0814-E4DF-5030-3AC2-F4FE9E56DA14}"/>
              </a:ext>
            </a:extLst>
          </p:cNvPr>
          <p:cNvSpPr/>
          <p:nvPr/>
        </p:nvSpPr>
        <p:spPr>
          <a:xfrm>
            <a:off x="551384" y="2276872"/>
            <a:ext cx="1949682" cy="980530"/>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Haben Sie schon eine Klimabilanz erstellt?</a:t>
            </a:r>
          </a:p>
        </p:txBody>
      </p:sp>
      <p:sp>
        <p:nvSpPr>
          <p:cNvPr id="24" name="Rechteck: abgerundete Ecken 60">
            <a:extLst>
              <a:ext uri="{FF2B5EF4-FFF2-40B4-BE49-F238E27FC236}">
                <a16:creationId xmlns:a16="http://schemas.microsoft.com/office/drawing/2014/main" id="{7D504709-109E-6521-ED5E-19DF8C78A21D}"/>
              </a:ext>
            </a:extLst>
          </p:cNvPr>
          <p:cNvSpPr/>
          <p:nvPr/>
        </p:nvSpPr>
        <p:spPr>
          <a:xfrm>
            <a:off x="3485141" y="2276872"/>
            <a:ext cx="1949682" cy="980530"/>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Super. Haben Sie auch schon eine Klimastrategie mit SMARTen Zielen?</a:t>
            </a:r>
          </a:p>
        </p:txBody>
      </p:sp>
      <p:sp>
        <p:nvSpPr>
          <p:cNvPr id="25" name="Pfeil: nach rechts 46">
            <a:extLst>
              <a:ext uri="{FF2B5EF4-FFF2-40B4-BE49-F238E27FC236}">
                <a16:creationId xmlns:a16="http://schemas.microsoft.com/office/drawing/2014/main" id="{87BB8142-E879-BA53-80E7-446B98143D33}"/>
              </a:ext>
            </a:extLst>
          </p:cNvPr>
          <p:cNvSpPr/>
          <p:nvPr/>
        </p:nvSpPr>
        <p:spPr>
          <a:xfrm rot="5400000">
            <a:off x="991731" y="3568724"/>
            <a:ext cx="763193" cy="140550"/>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6" name="Pfeil: nach rechts 46">
            <a:extLst>
              <a:ext uri="{FF2B5EF4-FFF2-40B4-BE49-F238E27FC236}">
                <a16:creationId xmlns:a16="http://schemas.microsoft.com/office/drawing/2014/main" id="{65C58409-BCBF-EEA8-1C38-B0CB632B460A}"/>
              </a:ext>
            </a:extLst>
          </p:cNvPr>
          <p:cNvSpPr/>
          <p:nvPr/>
        </p:nvSpPr>
        <p:spPr>
          <a:xfrm rot="5400000">
            <a:off x="4038777" y="3564378"/>
            <a:ext cx="763193" cy="140550"/>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7" name="Pfeil: nach rechts 46">
            <a:extLst>
              <a:ext uri="{FF2B5EF4-FFF2-40B4-BE49-F238E27FC236}">
                <a16:creationId xmlns:a16="http://schemas.microsoft.com/office/drawing/2014/main" id="{35AF3BA2-9C60-00D9-2843-A208CA21E319}"/>
              </a:ext>
            </a:extLst>
          </p:cNvPr>
          <p:cNvSpPr/>
          <p:nvPr/>
        </p:nvSpPr>
        <p:spPr>
          <a:xfrm>
            <a:off x="2517734" y="2604630"/>
            <a:ext cx="967407" cy="17629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8" name="Pfeil: nach rechts 46">
            <a:extLst>
              <a:ext uri="{FF2B5EF4-FFF2-40B4-BE49-F238E27FC236}">
                <a16:creationId xmlns:a16="http://schemas.microsoft.com/office/drawing/2014/main" id="{11CAFC58-F540-292F-5E9D-AEBD68C8C94C}"/>
              </a:ext>
            </a:extLst>
          </p:cNvPr>
          <p:cNvSpPr/>
          <p:nvPr/>
        </p:nvSpPr>
        <p:spPr>
          <a:xfrm>
            <a:off x="5451491" y="2605309"/>
            <a:ext cx="967407" cy="17629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9" name="Rechteck: abgerundete Ecken 54">
            <a:extLst>
              <a:ext uri="{FF2B5EF4-FFF2-40B4-BE49-F238E27FC236}">
                <a16:creationId xmlns:a16="http://schemas.microsoft.com/office/drawing/2014/main" id="{F9B39363-8AAD-35CA-05F1-76D64E049F5B}"/>
              </a:ext>
            </a:extLst>
          </p:cNvPr>
          <p:cNvSpPr/>
          <p:nvPr/>
        </p:nvSpPr>
        <p:spPr>
          <a:xfrm>
            <a:off x="201238" y="4020596"/>
            <a:ext cx="3006575" cy="1640651"/>
          </a:xfrm>
          <a:prstGeom prst="roundRect">
            <a:avLst/>
          </a:prstGeom>
          <a:solidFill>
            <a:srgbClr val="B6C6D0"/>
          </a:solidFill>
          <a:ln w="25400" cap="flat" cmpd="sng" algn="ctr">
            <a:noFill/>
            <a:prstDash val="solid"/>
          </a:ln>
          <a:effectLst/>
        </p:spPr>
        <p:txBody>
          <a:bodyPr rtlCol="0" anchor="ctr"/>
          <a:lstStyle/>
          <a:p>
            <a:pPr algn="ctr"/>
            <a:r>
              <a:rPr lang="de-DE" sz="1200" kern="0" dirty="0">
                <a:latin typeface="Arial"/>
                <a:ea typeface="ＭＳ Ｐゴシック"/>
              </a:rPr>
              <a:t>Die Klimabilanz ist der erste Schritt. Nur wenn Sie den Status Quo Ihrer Treibhausgasemissionen, die sogenannte IST-Situation erfassen, können Sie strategisch handeln und Ziele setzen. </a:t>
            </a:r>
          </a:p>
          <a:p>
            <a:pPr algn="ctr"/>
            <a:r>
              <a:rPr lang="de-DE" sz="1200" kern="0" dirty="0">
                <a:latin typeface="Arial"/>
                <a:ea typeface="ＭＳ Ｐゴシック"/>
              </a:rPr>
              <a:t>Wir helfen Ihnen bei der Klimabilanz in der </a:t>
            </a:r>
            <a:r>
              <a:rPr lang="de-DE" sz="1200" kern="0" dirty="0">
                <a:latin typeface="Arial"/>
                <a:ea typeface="ＭＳ Ｐゴシック"/>
                <a:hlinkClick r:id="rId2"/>
              </a:rPr>
              <a:t>Handlungshilfe „Klimastrategie“</a:t>
            </a:r>
            <a:r>
              <a:rPr lang="de-DE" sz="1200" kern="0" dirty="0">
                <a:latin typeface="Arial"/>
                <a:ea typeface="ＭＳ Ｐゴシック"/>
              </a:rPr>
              <a:t>.</a:t>
            </a:r>
          </a:p>
        </p:txBody>
      </p:sp>
      <p:sp>
        <p:nvSpPr>
          <p:cNvPr id="30" name="Rechteck: abgerundete Ecken 54">
            <a:extLst>
              <a:ext uri="{FF2B5EF4-FFF2-40B4-BE49-F238E27FC236}">
                <a16:creationId xmlns:a16="http://schemas.microsoft.com/office/drawing/2014/main" id="{6D748F8D-7DD0-31D6-3471-5A5B574F1799}"/>
              </a:ext>
            </a:extLst>
          </p:cNvPr>
          <p:cNvSpPr/>
          <p:nvPr/>
        </p:nvSpPr>
        <p:spPr>
          <a:xfrm>
            <a:off x="3337561" y="4016249"/>
            <a:ext cx="3006575" cy="1640651"/>
          </a:xfrm>
          <a:prstGeom prst="roundRect">
            <a:avLst/>
          </a:prstGeom>
          <a:solidFill>
            <a:srgbClr val="B6C6D0"/>
          </a:solidFill>
          <a:ln w="25400" cap="flat" cmpd="sng" algn="ctr">
            <a:noFill/>
            <a:prstDash val="solid"/>
          </a:ln>
          <a:effectLst/>
        </p:spPr>
        <p:txBody>
          <a:bodyPr rtlCol="0" anchor="ctr"/>
          <a:lstStyle/>
          <a:p>
            <a:pPr algn="ctr"/>
            <a:r>
              <a:rPr lang="de-DE" sz="1200" kern="0" dirty="0">
                <a:latin typeface="Arial"/>
                <a:ea typeface="ＭＳ Ｐゴシック"/>
              </a:rPr>
              <a:t>Eine Klimastrategie mit SMARTen Zielen hilft Ihnen Prioritäten zu setzen: Was wollen Sie bis wann erreichen? Bevor es also mit den Maßnahmen weitergeht, helfen wir Ihnen, Strategie und Ziele zu formulieren in der </a:t>
            </a:r>
            <a:r>
              <a:rPr lang="de-DE" sz="1200" kern="0" dirty="0">
                <a:latin typeface="Arial"/>
                <a:ea typeface="ＭＳ Ｐゴシック"/>
                <a:hlinkClick r:id="rId2"/>
              </a:rPr>
              <a:t>Handlungshilfe „Klimastrategie“</a:t>
            </a:r>
            <a:r>
              <a:rPr lang="de-DE" sz="1200" kern="0" dirty="0">
                <a:latin typeface="Arial"/>
                <a:ea typeface="ＭＳ Ｐゴシック"/>
              </a:rPr>
              <a:t>.</a:t>
            </a:r>
          </a:p>
          <a:p>
            <a:pPr algn="ctr"/>
            <a:r>
              <a:rPr lang="de-DE" sz="1200" kern="0" dirty="0">
                <a:latin typeface="Arial"/>
                <a:ea typeface="ＭＳ Ｐゴシック"/>
              </a:rPr>
              <a:t> </a:t>
            </a:r>
          </a:p>
        </p:txBody>
      </p:sp>
      <p:sp>
        <p:nvSpPr>
          <p:cNvPr id="31" name="Rechteck: abgerundete Ecken 54">
            <a:extLst>
              <a:ext uri="{FF2B5EF4-FFF2-40B4-BE49-F238E27FC236}">
                <a16:creationId xmlns:a16="http://schemas.microsoft.com/office/drawing/2014/main" id="{56C4D4FB-1DFF-6EBE-2B8D-D506127772FF}"/>
              </a:ext>
            </a:extLst>
          </p:cNvPr>
          <p:cNvSpPr/>
          <p:nvPr/>
        </p:nvSpPr>
        <p:spPr>
          <a:xfrm>
            <a:off x="6418898" y="2242779"/>
            <a:ext cx="4357622" cy="900000"/>
          </a:xfrm>
          <a:prstGeom prst="roundRect">
            <a:avLst/>
          </a:prstGeom>
          <a:solidFill>
            <a:srgbClr val="B6C6D0"/>
          </a:solidFill>
          <a:ln w="25400" cap="flat" cmpd="sng" algn="ctr">
            <a:noFill/>
            <a:prstDash val="solid"/>
          </a:ln>
          <a:effectLst/>
        </p:spPr>
        <p:txBody>
          <a:bodyPr rtlCol="0" anchor="ctr"/>
          <a:lstStyle/>
          <a:p>
            <a:pPr algn="ctr"/>
            <a:r>
              <a:rPr lang="de-DE" sz="1200" kern="0" dirty="0">
                <a:latin typeface="Arial"/>
                <a:ea typeface="ＭＳ Ｐゴシック"/>
              </a:rPr>
              <a:t>Perfekt, herzlichen Glückwunsch erstmal! </a:t>
            </a:r>
          </a:p>
          <a:p>
            <a:pPr algn="ctr"/>
            <a:r>
              <a:rPr lang="de-DE" sz="1200" kern="0" dirty="0">
                <a:latin typeface="Arial"/>
                <a:ea typeface="ＭＳ Ｐゴシック"/>
              </a:rPr>
              <a:t>Im nächsten Schritt unterstützen wir Sie dabei, Maßnahmen zu planen. So werden Ihre Ziele hoffentlich bald Realität.</a:t>
            </a:r>
          </a:p>
        </p:txBody>
      </p:sp>
      <p:sp>
        <p:nvSpPr>
          <p:cNvPr id="32" name="Ellipse 31">
            <a:extLst>
              <a:ext uri="{FF2B5EF4-FFF2-40B4-BE49-F238E27FC236}">
                <a16:creationId xmlns:a16="http://schemas.microsoft.com/office/drawing/2014/main" id="{DAC26A71-3AE5-B383-34C4-A68FB1ED7EE5}"/>
              </a:ext>
            </a:extLst>
          </p:cNvPr>
          <p:cNvSpPr/>
          <p:nvPr/>
        </p:nvSpPr>
        <p:spPr>
          <a:xfrm>
            <a:off x="1157302" y="3384574"/>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33" name="Ellipse 32">
            <a:extLst>
              <a:ext uri="{FF2B5EF4-FFF2-40B4-BE49-F238E27FC236}">
                <a16:creationId xmlns:a16="http://schemas.microsoft.com/office/drawing/2014/main" id="{4A7D2038-06EE-0C13-916C-3A5B28899BEE}"/>
              </a:ext>
            </a:extLst>
          </p:cNvPr>
          <p:cNvSpPr/>
          <p:nvPr/>
        </p:nvSpPr>
        <p:spPr>
          <a:xfrm>
            <a:off x="4216217" y="3384574"/>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34" name="Ellipse 33">
            <a:extLst>
              <a:ext uri="{FF2B5EF4-FFF2-40B4-BE49-F238E27FC236}">
                <a16:creationId xmlns:a16="http://schemas.microsoft.com/office/drawing/2014/main" id="{EF71E3B3-6B0D-03E9-2085-818432D0C9E8}"/>
              </a:ext>
            </a:extLst>
          </p:cNvPr>
          <p:cNvSpPr/>
          <p:nvPr/>
        </p:nvSpPr>
        <p:spPr>
          <a:xfrm>
            <a:off x="2777079" y="2476754"/>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5" name="Ellipse 34">
            <a:extLst>
              <a:ext uri="{FF2B5EF4-FFF2-40B4-BE49-F238E27FC236}">
                <a16:creationId xmlns:a16="http://schemas.microsoft.com/office/drawing/2014/main" id="{B6849DF8-E163-D2FF-537C-B0B17C8EE32D}"/>
              </a:ext>
            </a:extLst>
          </p:cNvPr>
          <p:cNvSpPr/>
          <p:nvPr/>
        </p:nvSpPr>
        <p:spPr>
          <a:xfrm>
            <a:off x="5719493" y="2476753"/>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6" name="Sprechblase: rechteckig mit abgerundeten Ecken 35">
            <a:extLst>
              <a:ext uri="{FF2B5EF4-FFF2-40B4-BE49-F238E27FC236}">
                <a16:creationId xmlns:a16="http://schemas.microsoft.com/office/drawing/2014/main" id="{CF75F477-8326-F56A-3B16-4CC022BAEF14}"/>
              </a:ext>
            </a:extLst>
          </p:cNvPr>
          <p:cNvSpPr/>
          <p:nvPr/>
        </p:nvSpPr>
        <p:spPr>
          <a:xfrm>
            <a:off x="7680176" y="4281935"/>
            <a:ext cx="3960440" cy="1412577"/>
          </a:xfrm>
          <a:prstGeom prst="wedgeRoundRectCallout">
            <a:avLst>
              <a:gd name="adj1" fmla="val -58454"/>
              <a:gd name="adj2" fmla="val -4838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Tx/>
              <a:buNone/>
            </a:pPr>
            <a:r>
              <a:rPr lang="de-DE" sz="1200" kern="0" dirty="0">
                <a:solidFill>
                  <a:schemeClr val="tx1"/>
                </a:solidFill>
              </a:rPr>
              <a:t>Das Thema Nachhaltigkeit ist facettenreich. Eventuell verfolgen Sie bereits Nachhaltigkeitsthemen oder sind operativ bereits tätig geworden. Wir möchten Sie dazu motivieren, diese Themen verknüpft mit dem Klimamanagement wahrzunehmen. Es lohnt sich und trägt zum kontinuierlichen Verbesserungsprozess bei.</a:t>
            </a:r>
          </a:p>
        </p:txBody>
      </p:sp>
    </p:spTree>
    <p:extLst>
      <p:ext uri="{BB962C8B-B14F-4D97-AF65-F5344CB8AC3E}">
        <p14:creationId xmlns:p14="http://schemas.microsoft.com/office/powerpoint/2010/main" val="68928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00B83-6BB1-E257-C41E-073BDCA23F58}"/>
              </a:ext>
            </a:extLst>
          </p:cNvPr>
          <p:cNvSpPr>
            <a:spLocks noGrp="1"/>
          </p:cNvSpPr>
          <p:nvPr>
            <p:ph type="title"/>
          </p:nvPr>
        </p:nvSpPr>
        <p:spPr/>
        <p:txBody>
          <a:bodyPr/>
          <a:lstStyle/>
          <a:p>
            <a:r>
              <a:rPr lang="de-DE" dirty="0"/>
              <a:t>Akteure Ihres Klimamanagements</a:t>
            </a:r>
          </a:p>
        </p:txBody>
      </p:sp>
      <p:graphicFrame>
        <p:nvGraphicFramePr>
          <p:cNvPr id="7" name="Inhaltsplatzhalter 2">
            <a:extLst>
              <a:ext uri="{FF2B5EF4-FFF2-40B4-BE49-F238E27FC236}">
                <a16:creationId xmlns:a16="http://schemas.microsoft.com/office/drawing/2014/main" id="{16400628-46F6-19C6-423F-F9FCE13019A6}"/>
              </a:ext>
            </a:extLst>
          </p:cNvPr>
          <p:cNvGraphicFramePr>
            <a:graphicFrameLocks noGrp="1"/>
          </p:cNvGraphicFramePr>
          <p:nvPr>
            <p:ph idx="1"/>
            <p:extLst>
              <p:ext uri="{D42A27DB-BD31-4B8C-83A1-F6EECF244321}">
                <p14:modId xmlns:p14="http://schemas.microsoft.com/office/powerpoint/2010/main" val="3400306777"/>
              </p:ext>
            </p:extLst>
          </p:nvPr>
        </p:nvGraphicFramePr>
        <p:xfrm>
          <a:off x="550863" y="1628775"/>
          <a:ext cx="6937136" cy="4697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3444E442-9980-BC60-0D1D-097E41BDD340}"/>
              </a:ext>
            </a:extLst>
          </p:cNvPr>
          <p:cNvSpPr>
            <a:spLocks noGrp="1"/>
          </p:cNvSpPr>
          <p:nvPr>
            <p:ph type="ftr" sz="quarter" idx="10"/>
          </p:nvPr>
        </p:nvSpPr>
        <p:spPr>
          <a:xfrm>
            <a:off x="5413289" y="6477000"/>
            <a:ext cx="6394711"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Handlungshilfe Klimamanagement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C25CEB40-6ABD-D0A8-C72E-0807AB43CB54}"/>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6" name="Rechteck 5">
            <a:extLst>
              <a:ext uri="{FF2B5EF4-FFF2-40B4-BE49-F238E27FC236}">
                <a16:creationId xmlns:a16="http://schemas.microsoft.com/office/drawing/2014/main" id="{6DB4F032-5CDB-0DA6-D9A0-F756B86DB5B9}"/>
              </a:ext>
            </a:extLst>
          </p:cNvPr>
          <p:cNvSpPr/>
          <p:nvPr/>
        </p:nvSpPr>
        <p:spPr bwMode="auto">
          <a:xfrm>
            <a:off x="7488000" y="1557338"/>
            <a:ext cx="4320000" cy="473095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defRPr/>
            </a:pPr>
            <a:r>
              <a:rPr lang="de-DE" sz="1400" dirty="0">
                <a:solidFill>
                  <a:srgbClr val="000000"/>
                </a:solidFill>
                <a:latin typeface="Arial" charset="0"/>
                <a:ea typeface="ＭＳ Ｐゴシック" charset="-128"/>
              </a:rPr>
              <a:t>Ohne Ressourcen zur Bearbeitung des Themas wird Ihnen recht schnell die Puste ausgehen. </a:t>
            </a:r>
            <a:r>
              <a:rPr lang="de-DE" sz="1400" b="1" dirty="0">
                <a:solidFill>
                  <a:srgbClr val="000000"/>
                </a:solidFill>
                <a:latin typeface="Arial" charset="0"/>
                <a:ea typeface="ＭＳ Ｐゴシック" charset="-128"/>
              </a:rPr>
              <a:t>Bevor Sie sich in die Planungsphase stürzen, beachten Sie folgende Schritte</a:t>
            </a:r>
            <a:r>
              <a:rPr lang="de-DE" sz="1400" dirty="0">
                <a:solidFill>
                  <a:srgbClr val="000000"/>
                </a:solidFill>
                <a:latin typeface="Arial" charset="0"/>
                <a:ea typeface="ＭＳ Ｐゴシック" charset="-128"/>
              </a:rPr>
              <a:t>: </a:t>
            </a:r>
          </a:p>
          <a:p>
            <a:pPr marL="285750" indent="-285750" algn="l">
              <a:buFont typeface="Wingdings" panose="05000000000000000000" pitchFamily="2" charset="2"/>
              <a:buChar char="§"/>
              <a:defRPr/>
            </a:pPr>
            <a:r>
              <a:rPr lang="de-DE" sz="1400" dirty="0">
                <a:solidFill>
                  <a:srgbClr val="000000"/>
                </a:solidFill>
                <a:latin typeface="Arial" charset="0"/>
                <a:ea typeface="ＭＳ Ｐゴシック" charset="-128"/>
              </a:rPr>
              <a:t>Sprechen Sie mit Ihrer Führungskraft und im besten Fall mit der Geschäftsführung: Welche Rolle nimmt das Thema ein? Welche Ziele sollen damit erreicht werden? Denn </a:t>
            </a:r>
            <a:r>
              <a:rPr lang="de-DE" sz="1400" b="1" dirty="0">
                <a:solidFill>
                  <a:srgbClr val="000000"/>
                </a:solidFill>
                <a:latin typeface="Arial" charset="0"/>
                <a:ea typeface="ＭＳ Ｐゴシック" charset="-128"/>
              </a:rPr>
              <a:t>Klima-management ist Chefsache</a:t>
            </a:r>
            <a:r>
              <a:rPr lang="de-DE" sz="1400" dirty="0">
                <a:solidFill>
                  <a:srgbClr val="000000"/>
                </a:solidFill>
                <a:latin typeface="Arial" charset="0"/>
                <a:ea typeface="ＭＳ Ｐゴシック" charset="-128"/>
              </a:rPr>
              <a:t> und sollte von der obersten Führung getragen werden.</a:t>
            </a:r>
          </a:p>
          <a:p>
            <a:pPr marL="285750" indent="-285750" algn="l">
              <a:buFont typeface="Wingdings" panose="05000000000000000000" pitchFamily="2" charset="2"/>
              <a:buChar char="§"/>
              <a:defRPr/>
            </a:pPr>
            <a:r>
              <a:rPr lang="de-DE" sz="1400" dirty="0">
                <a:solidFill>
                  <a:srgbClr val="000000"/>
                </a:solidFill>
                <a:latin typeface="Arial" charset="0"/>
                <a:ea typeface="ＭＳ Ｐゴシック" charset="-128"/>
              </a:rPr>
              <a:t>Klimamanagement geht nicht nebenbei. Stellen Sie sicher, dass Sie </a:t>
            </a:r>
            <a:r>
              <a:rPr lang="de-DE" sz="1400" b="1" dirty="0">
                <a:solidFill>
                  <a:srgbClr val="000000"/>
                </a:solidFill>
                <a:latin typeface="Arial" charset="0"/>
                <a:ea typeface="ＭＳ Ｐゴシック" charset="-128"/>
              </a:rPr>
              <a:t>ausreichend Zeit (und Geld) </a:t>
            </a:r>
            <a:r>
              <a:rPr lang="de-DE" sz="1400" dirty="0">
                <a:solidFill>
                  <a:srgbClr val="000000"/>
                </a:solidFill>
                <a:latin typeface="Arial" charset="0"/>
                <a:ea typeface="ＭＳ Ｐゴシック" charset="-128"/>
              </a:rPr>
              <a:t>zur Verfügung haben. Im Idealfall wird eine Stabstelle zur Koordination des Klimamanagements im direkten Austausch mit der obersten Führung etabliert. </a:t>
            </a:r>
          </a:p>
          <a:p>
            <a:pPr marL="285750" indent="-285750" algn="l">
              <a:buFont typeface="Wingdings" panose="05000000000000000000" pitchFamily="2" charset="2"/>
              <a:buChar char="§"/>
              <a:defRPr/>
            </a:pPr>
            <a:r>
              <a:rPr lang="de-DE" sz="1400" dirty="0">
                <a:solidFill>
                  <a:srgbClr val="000000"/>
                </a:solidFill>
                <a:latin typeface="Arial" charset="0"/>
                <a:ea typeface="ＭＳ Ｐゴシック" charset="-128"/>
              </a:rPr>
              <a:t>Team: Für die Datenerfassung, Zieldefinition und Maßnahmenumsetzung brauchen Sie Unterstützung aus dem Team. </a:t>
            </a:r>
            <a:r>
              <a:rPr lang="de-DE" sz="1400" b="1" dirty="0">
                <a:solidFill>
                  <a:srgbClr val="000000"/>
                </a:solidFill>
                <a:latin typeface="Arial" charset="0"/>
                <a:ea typeface="ＭＳ Ｐゴシック" charset="-128"/>
              </a:rPr>
              <a:t>Stellen Sie Ihr Team früh zusammen </a:t>
            </a:r>
            <a:r>
              <a:rPr lang="de-DE" sz="1400" dirty="0">
                <a:solidFill>
                  <a:srgbClr val="000000"/>
                </a:solidFill>
                <a:latin typeface="Arial" charset="0"/>
                <a:ea typeface="ＭＳ Ｐゴシック" charset="-128"/>
              </a:rPr>
              <a:t>und informieren Sie es über Ihre Schritte. </a:t>
            </a:r>
            <a:endParaRPr lang="de-DE" sz="1400" dirty="0">
              <a:solidFill>
                <a:srgbClr val="FF0000"/>
              </a:solidFill>
              <a:latin typeface="Arial"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
        <p:nvSpPr>
          <p:cNvPr id="3" name="Sprechblase: rechteckig mit abgerundeten Ecken 2">
            <a:extLst>
              <a:ext uri="{FF2B5EF4-FFF2-40B4-BE49-F238E27FC236}">
                <a16:creationId xmlns:a16="http://schemas.microsoft.com/office/drawing/2014/main" id="{5EBDDB7D-1A27-3F22-656F-7CD927932A82}"/>
              </a:ext>
            </a:extLst>
          </p:cNvPr>
          <p:cNvSpPr/>
          <p:nvPr/>
        </p:nvSpPr>
        <p:spPr>
          <a:xfrm>
            <a:off x="5133925" y="1581830"/>
            <a:ext cx="2042195" cy="2461022"/>
          </a:xfrm>
          <a:prstGeom prst="wedgeRoundRectCallout">
            <a:avLst>
              <a:gd name="adj1" fmla="val -55139"/>
              <a:gd name="adj2" fmla="val 5947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Die Teamgröße hängt von der Größe und Komplexität des Unternehmens ab. Eine Person kann reichen, wenn Informationen und Daten von anderen Abteilungen zugänglich gemacht,  bzw. bereitgestellt werden. Häufig kommt es auch zu Personalunionen</a:t>
            </a:r>
            <a:r>
              <a:rPr lang="de-DE" sz="1200" kern="0" dirty="0">
                <a:solidFill>
                  <a:srgbClr val="000000"/>
                </a:solidFill>
                <a:latin typeface="Arial"/>
                <a:ea typeface="ＭＳ Ｐゴシック"/>
              </a:rPr>
              <a:t>.</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t>
            </a:r>
            <a:endParaRPr kumimoji="0" lang="de-DE" sz="1200" b="0" i="0" u="none" strike="noStrike" kern="1200" cap="none" spc="0" normalizeH="0" baseline="0" noProof="0" dirty="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685612434"/>
      </p:ext>
    </p:extLst>
  </p:cSld>
  <p:clrMapOvr>
    <a:masterClrMapping/>
  </p:clrMapOvr>
</p:sld>
</file>

<file path=ppt/theme/theme1.xml><?xml version="1.0" encoding="utf-8"?>
<a:theme xmlns:a="http://schemas.openxmlformats.org/drawingml/2006/main" name="LfU-Präsentation">
  <a:themeElements>
    <a:clrScheme name="Benutzerdefiniert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15752</Words>
  <Application>Microsoft Office PowerPoint</Application>
  <PresentationFormat>Breitbild</PresentationFormat>
  <Paragraphs>2078</Paragraphs>
  <Slides>77</Slides>
  <Notes>25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77</vt:i4>
      </vt:variant>
    </vt:vector>
  </HeadingPairs>
  <TitlesOfParts>
    <vt:vector size="82" baseType="lpstr">
      <vt:lpstr>Arial</vt:lpstr>
      <vt:lpstr>Calibri</vt:lpstr>
      <vt:lpstr>Courier New</vt:lpstr>
      <vt:lpstr>Wingdings</vt:lpstr>
      <vt:lpstr>LfU-Präsentation</vt:lpstr>
      <vt:lpstr>PowerPoint-Präsentation</vt:lpstr>
      <vt:lpstr>Handlungshilfe „Klimamanagement“</vt:lpstr>
      <vt:lpstr>Warum betrieblicher Klimaschutz?</vt:lpstr>
      <vt:lpstr>Warum Klimamanagement?</vt:lpstr>
      <vt:lpstr>PowerPoint-Präsentation</vt:lpstr>
      <vt:lpstr>Aufbau der Handlungshilfe: Der Managementzyklus gibt Struktur</vt:lpstr>
      <vt:lpstr>Erster Schritt: Plan</vt:lpstr>
      <vt:lpstr>Wo stehen Sie gerade?</vt:lpstr>
      <vt:lpstr>Akteure Ihres Klimamanagements</vt:lpstr>
      <vt:lpstr>Erstellen eines Maßnahmenplans</vt:lpstr>
      <vt:lpstr>Praxisbeispiel der Firma Weitblick</vt:lpstr>
      <vt:lpstr>Emissionsschwerpunkte identifizieren</vt:lpstr>
      <vt:lpstr>Maßnahmenplan zur Vermeidung und Reduktion von Emissionen</vt:lpstr>
      <vt:lpstr>PowerPoint-Präsentation</vt:lpstr>
      <vt:lpstr>Zuordnung von Handlungsfeldern zu den Scopes</vt:lpstr>
      <vt:lpstr>Tipps und Tricks bei der Maßnahmenableitung</vt:lpstr>
      <vt:lpstr>Methode zur Bewertung der abgeleiteten Maßnahmen</vt:lpstr>
      <vt:lpstr>Checkliste zum Abhaken</vt:lpstr>
      <vt:lpstr>Zweiter Schritt: Do</vt:lpstr>
      <vt:lpstr>Vorlage Maßnahmenplan</vt:lpstr>
      <vt:lpstr>Beispiel Maßnahmenplan von Weitblick</vt:lpstr>
      <vt:lpstr>Maßnahmenkarten für jedes Handlungsfeld</vt:lpstr>
      <vt:lpstr>Zuordnung von Handlungsfeldern zu den Scopes</vt:lpstr>
      <vt:lpstr>Verbesserung der Energieeffizienz im Unternehmen</vt:lpstr>
      <vt:lpstr>Verbesserung der Energieeffizienz im Unternehmen</vt:lpstr>
      <vt:lpstr>Beispielmaßnahme Weitblick 1: Regelung und Steuerung der TGA</vt:lpstr>
      <vt:lpstr>Beispielmaßnahme Weitblick 2: LED-Beleuchtung</vt:lpstr>
      <vt:lpstr>Zuordnung von Handlungsfeldern zu den Scopes</vt:lpstr>
      <vt:lpstr>Bezug und/oder Erzeugung von Erneuerbaren Energien</vt:lpstr>
      <vt:lpstr>Bezug und/oder Erzeugung von Erneuerbaren Energien</vt:lpstr>
      <vt:lpstr>Beispielmaßnahme Weitblick 1: Bezug von Grünstrom</vt:lpstr>
      <vt:lpstr>Beispielmaßnahme Weitblick 2: Photovoltaik</vt:lpstr>
      <vt:lpstr>Zuordnung von Handlungsfeldern zu den Scopes</vt:lpstr>
      <vt:lpstr>Optimierung des Fuhrparks</vt:lpstr>
      <vt:lpstr>Beispielmaßnahme Weitblick: Fuhrparkmanagement</vt:lpstr>
      <vt:lpstr>Zuordnung von Handlungsfeldern zu den Scopes</vt:lpstr>
      <vt:lpstr>Vermeidung direkter Emissionen</vt:lpstr>
      <vt:lpstr>Beispielmaßnahme Weitblick: Umstellung des Kältemittels</vt:lpstr>
      <vt:lpstr>Zuordnung von Handlungsfeldern zu den Scopes</vt:lpstr>
      <vt:lpstr>Scope-3: Emissionsarme Beschaffung</vt:lpstr>
      <vt:lpstr>Beispielmaßnahme Weitblick: Nachhaltiges Büromaterial</vt:lpstr>
      <vt:lpstr>Zuordnung von Handlungsfeldern zu den Scopes</vt:lpstr>
      <vt:lpstr>Scope-3: Abfallvermeidung und Kreislaufwirtschaft</vt:lpstr>
      <vt:lpstr>Beispielmaßnahme Weitblick: Produktenwicklung und Kreislauf</vt:lpstr>
      <vt:lpstr>Zuordnung von Handlungsfeldern zu den Scopes</vt:lpstr>
      <vt:lpstr>Scope-3: Nachhaltige Logistik</vt:lpstr>
      <vt:lpstr>Beispielmaßnahme Weitblick: Flottenmanagement</vt:lpstr>
      <vt:lpstr>Zuordnung von Handlungsfeldern zu den Scopes</vt:lpstr>
      <vt:lpstr>Scope-3: Betriebliches Mobilitätsmanagement</vt:lpstr>
      <vt:lpstr>Beispielmaßnahme Weitblick: Fahrradförderung</vt:lpstr>
      <vt:lpstr>Zuordnung von Handlungsfeldern zu den Scopes</vt:lpstr>
      <vt:lpstr>Scope-3: Digitalisierung</vt:lpstr>
      <vt:lpstr>Beispielmaßnahme Weitblick: Online-Meetings</vt:lpstr>
      <vt:lpstr>Methode: Eigene Maßnahmen entwickeln</vt:lpstr>
      <vt:lpstr>Checkliste zum Abhaken</vt:lpstr>
      <vt:lpstr>Dritter Schritt: Check</vt:lpstr>
      <vt:lpstr>Kennzahlen für die Messung der Zielerreichung</vt:lpstr>
      <vt:lpstr>Veränderung von THG-Emissionen und deren Ursachen </vt:lpstr>
      <vt:lpstr>Vorgehen für die Messung der Zielerreichung</vt:lpstr>
      <vt:lpstr>Kontinuierliche Verbesserung der Bilanz</vt:lpstr>
      <vt:lpstr>Managementbewertung</vt:lpstr>
      <vt:lpstr>Checkliste zum Abhaken</vt:lpstr>
      <vt:lpstr>Vierter Schritt: Act</vt:lpstr>
      <vt:lpstr>„Tue Gutes und rede darüber“ – Kommunikation nach innen</vt:lpstr>
      <vt:lpstr>„Tue Gutes und rede darüber“ – Außenkommunikation</vt:lpstr>
      <vt:lpstr>Außenkommunikation durch einen Nachhaltigkeitsbericht</vt:lpstr>
      <vt:lpstr>Berichterstattung: Beispiel Deutsche Nachhaltigkeitskodex (DNK)</vt:lpstr>
      <vt:lpstr>Sichtbarkeit durch Ratings und Rankings: Beispiel CDP</vt:lpstr>
      <vt:lpstr>Checkliste zum Abhaken</vt:lpstr>
      <vt:lpstr>Und jetzt? Kontinuierlicher Verbesserungsprozess!</vt:lpstr>
      <vt:lpstr>Ressourcen und Leitfäden zum Thema </vt:lpstr>
      <vt:lpstr>Nachschlagwerke und nützliche Links</vt:lpstr>
      <vt:lpstr>Nachschlagwerke und nützliche Links</vt:lpstr>
      <vt:lpstr>Nachschlagwerke und nützliche Links</vt:lpstr>
      <vt:lpstr>Weiterführend: Bilanzierungsstandards des Carbon Footprinting</vt:lpstr>
      <vt:lpstr>Glossar: Abkürzungen und Begriffe</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2023-06-19T09:36:51Z</dcterms:created>
  <dcterms:modified xsi:type="dcterms:W3CDTF">2024-01-04T10:56:52Z</dcterms:modified>
</cp:coreProperties>
</file>