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3648" r:id="rId1"/>
  </p:sldMasterIdLst>
  <p:notesMasterIdLst>
    <p:notesMasterId r:id="rId31"/>
  </p:notesMasterIdLst>
  <p:handoutMasterIdLst>
    <p:handoutMasterId r:id="rId32"/>
  </p:handoutMasterIdLst>
  <p:sldIdLst>
    <p:sldId id="256" r:id="rId2"/>
    <p:sldId id="2146848904" r:id="rId3"/>
    <p:sldId id="2146848757" r:id="rId4"/>
    <p:sldId id="2146848919" r:id="rId5"/>
    <p:sldId id="2146848917" r:id="rId6"/>
    <p:sldId id="2146848916" r:id="rId7"/>
    <p:sldId id="2146848905" r:id="rId8"/>
    <p:sldId id="2146848949" r:id="rId9"/>
    <p:sldId id="2146848915" r:id="rId10"/>
    <p:sldId id="2146848906" r:id="rId11"/>
    <p:sldId id="2146848943" r:id="rId12"/>
    <p:sldId id="2146848850" r:id="rId13"/>
    <p:sldId id="1614" r:id="rId14"/>
    <p:sldId id="2146848930" r:id="rId15"/>
    <p:sldId id="2146848935" r:id="rId16"/>
    <p:sldId id="2146848936" r:id="rId17"/>
    <p:sldId id="2146848944" r:id="rId18"/>
    <p:sldId id="2146848909" r:id="rId19"/>
    <p:sldId id="2146848908" r:id="rId20"/>
    <p:sldId id="2146848945" r:id="rId21"/>
    <p:sldId id="2146848876" r:id="rId22"/>
    <p:sldId id="2146848947" r:id="rId23"/>
    <p:sldId id="2146848948" r:id="rId24"/>
    <p:sldId id="2146848946" r:id="rId25"/>
    <p:sldId id="2146848950" r:id="rId26"/>
    <p:sldId id="2146848862" r:id="rId27"/>
    <p:sldId id="2146848914" r:id="rId28"/>
    <p:sldId id="1692" r:id="rId29"/>
    <p:sldId id="1590" r:id="rId30"/>
  </p:sldIdLst>
  <p:sldSz cx="12192000" cy="6858000"/>
  <p:notesSz cx="6794500" cy="9931400"/>
  <p:defaultTex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795" userDrawn="1">
          <p15:clr>
            <a:srgbClr val="A4A3A4"/>
          </p15:clr>
        </p15:guide>
        <p15:guide id="2" pos="347"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or" initials="M"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6" name="Aut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9AA00"/>
    <a:srgbClr val="3B687F"/>
    <a:srgbClr val="497635"/>
    <a:srgbClr val="DEE5EA"/>
    <a:srgbClr val="FFFFFF"/>
    <a:srgbClr val="7B9C2A"/>
    <a:srgbClr val="90ABBE"/>
    <a:srgbClr val="B6C6D0"/>
    <a:srgbClr val="336600"/>
    <a:srgbClr val="5C83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Designformatvorlage 1 - Akz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Helle Formatvorlage 3 - Akz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53" autoAdjust="0"/>
    <p:restoredTop sz="93792" autoAdjust="0"/>
  </p:normalViewPr>
  <p:slideViewPr>
    <p:cSldViewPr>
      <p:cViewPr varScale="1">
        <p:scale>
          <a:sx n="86" d="100"/>
          <a:sy n="86" d="100"/>
        </p:scale>
        <p:origin x="658" y="58"/>
      </p:cViewPr>
      <p:guideLst>
        <p:guide orient="horz" pos="2795"/>
        <p:guide pos="347"/>
      </p:guideLst>
    </p:cSldViewPr>
  </p:slideViewPr>
  <p:outlineViewPr>
    <p:cViewPr>
      <p:scale>
        <a:sx n="33" d="100"/>
        <a:sy n="33" d="100"/>
      </p:scale>
      <p:origin x="0" y="0"/>
    </p:cViewPr>
  </p:outlineViewPr>
  <p:notesTextViewPr>
    <p:cViewPr>
      <p:scale>
        <a:sx n="75" d="100"/>
        <a:sy n="75" d="100"/>
      </p:scale>
      <p:origin x="0" y="0"/>
    </p:cViewPr>
  </p:notesTextViewPr>
  <p:notesViewPr>
    <p:cSldViewPr>
      <p:cViewPr varScale="1">
        <p:scale>
          <a:sx n="52" d="100"/>
          <a:sy n="52" d="100"/>
        </p:scale>
        <p:origin x="2958"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38"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41C2C9-F199-4666-8D76-256FC1DCCF44}" type="doc">
      <dgm:prSet loTypeId="urn:microsoft.com/office/officeart/2005/8/layout/hChevron3" loCatId="process" qsTypeId="urn:microsoft.com/office/officeart/2005/8/quickstyle/simple1" qsCatId="simple" csTypeId="urn:microsoft.com/office/officeart/2005/8/colors/accent1_2" csCatId="accent1" phldr="1"/>
      <dgm:spPr/>
    </dgm:pt>
    <dgm:pt modelId="{3EE9467C-F463-4203-B9F3-EEBAB1575936}">
      <dgm:prSet phldrT="[Text]" custT="1"/>
      <dgm:spPr>
        <a:solidFill>
          <a:srgbClr val="3B687F"/>
        </a:solidFill>
        <a:ln>
          <a:noFill/>
        </a:ln>
      </dgm:spPr>
      <dgm:t>
        <a:bodyPr/>
        <a:lstStyle/>
        <a:p>
          <a:r>
            <a:rPr lang="de-DE" sz="1400" dirty="0"/>
            <a:t>Einführung</a:t>
          </a:r>
        </a:p>
      </dgm:t>
    </dgm:pt>
    <dgm:pt modelId="{E9B0CB17-DF76-44A6-B4E7-DBA2C6411BA6}" type="parTrans" cxnId="{E80E2DC0-CBFB-4CE7-910D-703F202742B8}">
      <dgm:prSet/>
      <dgm:spPr/>
      <dgm:t>
        <a:bodyPr/>
        <a:lstStyle/>
        <a:p>
          <a:endParaRPr lang="de-DE" sz="1200"/>
        </a:p>
      </dgm:t>
    </dgm:pt>
    <dgm:pt modelId="{CF2F2852-39CC-490C-9733-0B2C123DC63B}" type="sibTrans" cxnId="{E80E2DC0-CBFB-4CE7-910D-703F202742B8}">
      <dgm:prSet/>
      <dgm:spPr/>
      <dgm:t>
        <a:bodyPr/>
        <a:lstStyle/>
        <a:p>
          <a:endParaRPr lang="de-DE" sz="1200"/>
        </a:p>
      </dgm:t>
    </dgm:pt>
    <dgm:pt modelId="{CAD540C5-C4CE-4BB2-9275-B7EC1AC1CFAF}">
      <dgm:prSet phldrT="[Text]" custT="1"/>
      <dgm:spPr>
        <a:solidFill>
          <a:srgbClr val="3B687F"/>
        </a:solidFill>
      </dgm:spPr>
      <dgm:t>
        <a:bodyPr/>
        <a:lstStyle/>
        <a:p>
          <a:r>
            <a:rPr lang="de-DE" sz="1400" dirty="0"/>
            <a:t>Status Quo</a:t>
          </a:r>
        </a:p>
      </dgm:t>
    </dgm:pt>
    <dgm:pt modelId="{3826E46B-DD61-4AC9-B7E2-6DC1974F6880}" type="parTrans" cxnId="{7654AB56-DEB4-4310-A292-76AC549BE8A6}">
      <dgm:prSet/>
      <dgm:spPr/>
      <dgm:t>
        <a:bodyPr/>
        <a:lstStyle/>
        <a:p>
          <a:endParaRPr lang="de-DE" sz="1200"/>
        </a:p>
      </dgm:t>
    </dgm:pt>
    <dgm:pt modelId="{3779C9AC-6210-4333-B473-2AD06E642E46}" type="sibTrans" cxnId="{7654AB56-DEB4-4310-A292-76AC549BE8A6}">
      <dgm:prSet/>
      <dgm:spPr/>
      <dgm:t>
        <a:bodyPr/>
        <a:lstStyle/>
        <a:p>
          <a:endParaRPr lang="de-DE" sz="1200"/>
        </a:p>
      </dgm:t>
    </dgm:pt>
    <dgm:pt modelId="{F628BBD7-D6F3-4FB0-B17F-CCFCC210FC33}">
      <dgm:prSet phldrT="[Text]" custT="1"/>
      <dgm:spPr>
        <a:solidFill>
          <a:srgbClr val="F9AA00"/>
        </a:solidFill>
      </dgm:spPr>
      <dgm:t>
        <a:bodyPr/>
        <a:lstStyle/>
        <a:p>
          <a:r>
            <a:rPr lang="de-DE" sz="1400" dirty="0"/>
            <a:t>Ressourcen</a:t>
          </a:r>
        </a:p>
      </dgm:t>
    </dgm:pt>
    <dgm:pt modelId="{C8754C2B-28A4-4937-A3C4-9C5D196527E9}" type="parTrans" cxnId="{11EB2D0E-27DE-4DB1-9CED-52430327BCCE}">
      <dgm:prSet/>
      <dgm:spPr/>
      <dgm:t>
        <a:bodyPr/>
        <a:lstStyle/>
        <a:p>
          <a:endParaRPr lang="de-DE" sz="1200"/>
        </a:p>
      </dgm:t>
    </dgm:pt>
    <dgm:pt modelId="{204B7325-142E-4759-B3BF-EB31BF41A0AB}" type="sibTrans" cxnId="{11EB2D0E-27DE-4DB1-9CED-52430327BCCE}">
      <dgm:prSet/>
      <dgm:spPr/>
      <dgm:t>
        <a:bodyPr/>
        <a:lstStyle/>
        <a:p>
          <a:endParaRPr lang="de-DE" sz="1200"/>
        </a:p>
      </dgm:t>
    </dgm:pt>
    <dgm:pt modelId="{D54A5B5D-62F9-4AA1-BC1F-8CBF19770A0E}">
      <dgm:prSet custT="1"/>
      <dgm:spPr>
        <a:solidFill>
          <a:srgbClr val="526E7F"/>
        </a:solidFill>
      </dgm:spPr>
      <dgm:t>
        <a:bodyPr/>
        <a:lstStyle/>
        <a:p>
          <a:r>
            <a:rPr lang="de-DE" sz="1400" dirty="0"/>
            <a:t>Strategie und Ziele</a:t>
          </a:r>
        </a:p>
      </dgm:t>
    </dgm:pt>
    <dgm:pt modelId="{81DF86A0-121E-49E0-9F86-D81218439A0E}" type="parTrans" cxnId="{36E8ADBD-CF1D-411E-A8D8-7A13529B0150}">
      <dgm:prSet/>
      <dgm:spPr/>
      <dgm:t>
        <a:bodyPr/>
        <a:lstStyle/>
        <a:p>
          <a:endParaRPr lang="de-DE" sz="1200"/>
        </a:p>
      </dgm:t>
    </dgm:pt>
    <dgm:pt modelId="{818A14ED-05BE-474E-AA74-427A86BB28B5}" type="sibTrans" cxnId="{36E8ADBD-CF1D-411E-A8D8-7A13529B0150}">
      <dgm:prSet/>
      <dgm:spPr/>
      <dgm:t>
        <a:bodyPr/>
        <a:lstStyle/>
        <a:p>
          <a:endParaRPr lang="de-DE" sz="1200"/>
        </a:p>
      </dgm:t>
    </dgm:pt>
    <dgm:pt modelId="{CE70EAE3-1D1A-466E-8B85-7D24E2B994DE}" type="pres">
      <dgm:prSet presAssocID="{C141C2C9-F199-4666-8D76-256FC1DCCF44}" presName="Name0" presStyleCnt="0">
        <dgm:presLayoutVars>
          <dgm:dir/>
          <dgm:resizeHandles val="exact"/>
        </dgm:presLayoutVars>
      </dgm:prSet>
      <dgm:spPr/>
    </dgm:pt>
    <dgm:pt modelId="{2242F68A-AADE-4C2D-A6DC-AE726D21CDA4}" type="pres">
      <dgm:prSet presAssocID="{3EE9467C-F463-4203-B9F3-EEBAB1575936}" presName="parTxOnly" presStyleLbl="node1" presStyleIdx="0" presStyleCnt="4">
        <dgm:presLayoutVars>
          <dgm:bulletEnabled val="1"/>
        </dgm:presLayoutVars>
      </dgm:prSet>
      <dgm:spPr/>
    </dgm:pt>
    <dgm:pt modelId="{09004EF5-7E20-4693-AC0F-715C818DB651}" type="pres">
      <dgm:prSet presAssocID="{CF2F2852-39CC-490C-9733-0B2C123DC63B}" presName="parSpace" presStyleCnt="0"/>
      <dgm:spPr/>
    </dgm:pt>
    <dgm:pt modelId="{30108D9A-9B7A-485E-8669-CB1962EC1638}" type="pres">
      <dgm:prSet presAssocID="{CAD540C5-C4CE-4BB2-9275-B7EC1AC1CFAF}" presName="parTxOnly" presStyleLbl="node1" presStyleIdx="1" presStyleCnt="4">
        <dgm:presLayoutVars>
          <dgm:bulletEnabled val="1"/>
        </dgm:presLayoutVars>
      </dgm:prSet>
      <dgm:spPr/>
    </dgm:pt>
    <dgm:pt modelId="{641B59BB-2BC0-4AA2-A60C-2DE68DA37B80}" type="pres">
      <dgm:prSet presAssocID="{3779C9AC-6210-4333-B473-2AD06E642E46}" presName="parSpace" presStyleCnt="0"/>
      <dgm:spPr/>
    </dgm:pt>
    <dgm:pt modelId="{BD184E50-2FF5-425C-AB1E-78F82FDB2554}" type="pres">
      <dgm:prSet presAssocID="{D54A5B5D-62F9-4AA1-BC1F-8CBF19770A0E}" presName="parTxOnly" presStyleLbl="node1" presStyleIdx="2" presStyleCnt="4">
        <dgm:presLayoutVars>
          <dgm:bulletEnabled val="1"/>
        </dgm:presLayoutVars>
      </dgm:prSet>
      <dgm:spPr/>
    </dgm:pt>
    <dgm:pt modelId="{915AFA97-522A-4047-BB23-C24529B1D535}" type="pres">
      <dgm:prSet presAssocID="{818A14ED-05BE-474E-AA74-427A86BB28B5}" presName="parSpace" presStyleCnt="0"/>
      <dgm:spPr/>
    </dgm:pt>
    <dgm:pt modelId="{2F68A187-62A8-4664-9753-E9C1FD431669}" type="pres">
      <dgm:prSet presAssocID="{F628BBD7-D6F3-4FB0-B17F-CCFCC210FC33}" presName="parTxOnly" presStyleLbl="node1" presStyleIdx="3" presStyleCnt="4">
        <dgm:presLayoutVars>
          <dgm:bulletEnabled val="1"/>
        </dgm:presLayoutVars>
      </dgm:prSet>
      <dgm:spPr/>
    </dgm:pt>
  </dgm:ptLst>
  <dgm:cxnLst>
    <dgm:cxn modelId="{8A0FD603-D96C-4B97-A13C-BDAB770B6220}" type="presOf" srcId="{D54A5B5D-62F9-4AA1-BC1F-8CBF19770A0E}" destId="{BD184E50-2FF5-425C-AB1E-78F82FDB2554}" srcOrd="0" destOrd="0" presId="urn:microsoft.com/office/officeart/2005/8/layout/hChevron3"/>
    <dgm:cxn modelId="{11EB2D0E-27DE-4DB1-9CED-52430327BCCE}" srcId="{C141C2C9-F199-4666-8D76-256FC1DCCF44}" destId="{F628BBD7-D6F3-4FB0-B17F-CCFCC210FC33}" srcOrd="3" destOrd="0" parTransId="{C8754C2B-28A4-4937-A3C4-9C5D196527E9}" sibTransId="{204B7325-142E-4759-B3BF-EB31BF41A0AB}"/>
    <dgm:cxn modelId="{79CAEE65-E3BE-4AC1-AA99-41CB1F874AFD}" type="presOf" srcId="{F628BBD7-D6F3-4FB0-B17F-CCFCC210FC33}" destId="{2F68A187-62A8-4664-9753-E9C1FD431669}" srcOrd="0" destOrd="0" presId="urn:microsoft.com/office/officeart/2005/8/layout/hChevron3"/>
    <dgm:cxn modelId="{7654AB56-DEB4-4310-A292-76AC549BE8A6}" srcId="{C141C2C9-F199-4666-8D76-256FC1DCCF44}" destId="{CAD540C5-C4CE-4BB2-9275-B7EC1AC1CFAF}" srcOrd="1" destOrd="0" parTransId="{3826E46B-DD61-4AC9-B7E2-6DC1974F6880}" sibTransId="{3779C9AC-6210-4333-B473-2AD06E642E46}"/>
    <dgm:cxn modelId="{6BAF5C7D-9FED-4192-8AFF-3FC3AA3300C3}" type="presOf" srcId="{3EE9467C-F463-4203-B9F3-EEBAB1575936}" destId="{2242F68A-AADE-4C2D-A6DC-AE726D21CDA4}" srcOrd="0" destOrd="0" presId="urn:microsoft.com/office/officeart/2005/8/layout/hChevron3"/>
    <dgm:cxn modelId="{D62B0B8E-41AE-44AA-866E-C6A84A800B49}" type="presOf" srcId="{CAD540C5-C4CE-4BB2-9275-B7EC1AC1CFAF}" destId="{30108D9A-9B7A-485E-8669-CB1962EC1638}" srcOrd="0" destOrd="0" presId="urn:microsoft.com/office/officeart/2005/8/layout/hChevron3"/>
    <dgm:cxn modelId="{6E3C89A5-347B-4CA7-A136-50809D94DBF4}" type="presOf" srcId="{C141C2C9-F199-4666-8D76-256FC1DCCF44}" destId="{CE70EAE3-1D1A-466E-8B85-7D24E2B994DE}" srcOrd="0" destOrd="0" presId="urn:microsoft.com/office/officeart/2005/8/layout/hChevron3"/>
    <dgm:cxn modelId="{36E8ADBD-CF1D-411E-A8D8-7A13529B0150}" srcId="{C141C2C9-F199-4666-8D76-256FC1DCCF44}" destId="{D54A5B5D-62F9-4AA1-BC1F-8CBF19770A0E}" srcOrd="2" destOrd="0" parTransId="{81DF86A0-121E-49E0-9F86-D81218439A0E}" sibTransId="{818A14ED-05BE-474E-AA74-427A86BB28B5}"/>
    <dgm:cxn modelId="{E80E2DC0-CBFB-4CE7-910D-703F202742B8}" srcId="{C141C2C9-F199-4666-8D76-256FC1DCCF44}" destId="{3EE9467C-F463-4203-B9F3-EEBAB1575936}" srcOrd="0" destOrd="0" parTransId="{E9B0CB17-DF76-44A6-B4E7-DBA2C6411BA6}" sibTransId="{CF2F2852-39CC-490C-9733-0B2C123DC63B}"/>
    <dgm:cxn modelId="{AE3AEBDC-6FF4-482F-93DF-D5C0CE9010ED}" type="presParOf" srcId="{CE70EAE3-1D1A-466E-8B85-7D24E2B994DE}" destId="{2242F68A-AADE-4C2D-A6DC-AE726D21CDA4}" srcOrd="0" destOrd="0" presId="urn:microsoft.com/office/officeart/2005/8/layout/hChevron3"/>
    <dgm:cxn modelId="{B8971D2E-574E-48F6-B22F-5B0CE783AA1B}" type="presParOf" srcId="{CE70EAE3-1D1A-466E-8B85-7D24E2B994DE}" destId="{09004EF5-7E20-4693-AC0F-715C818DB651}" srcOrd="1" destOrd="0" presId="urn:microsoft.com/office/officeart/2005/8/layout/hChevron3"/>
    <dgm:cxn modelId="{3E7B21AF-EBCA-4CE3-AF33-5D64686224A4}" type="presParOf" srcId="{CE70EAE3-1D1A-466E-8B85-7D24E2B994DE}" destId="{30108D9A-9B7A-485E-8669-CB1962EC1638}" srcOrd="2" destOrd="0" presId="urn:microsoft.com/office/officeart/2005/8/layout/hChevron3"/>
    <dgm:cxn modelId="{85E6FC65-AAF4-4FA6-9760-0D044F57F3F9}" type="presParOf" srcId="{CE70EAE3-1D1A-466E-8B85-7D24E2B994DE}" destId="{641B59BB-2BC0-4AA2-A60C-2DE68DA37B80}" srcOrd="3" destOrd="0" presId="urn:microsoft.com/office/officeart/2005/8/layout/hChevron3"/>
    <dgm:cxn modelId="{185947E5-DC58-4BA4-9159-DC0D20D309C0}" type="presParOf" srcId="{CE70EAE3-1D1A-466E-8B85-7D24E2B994DE}" destId="{BD184E50-2FF5-425C-AB1E-78F82FDB2554}" srcOrd="4" destOrd="0" presId="urn:microsoft.com/office/officeart/2005/8/layout/hChevron3"/>
    <dgm:cxn modelId="{6146703B-CE79-4044-B665-E566B4790702}" type="presParOf" srcId="{CE70EAE3-1D1A-466E-8B85-7D24E2B994DE}" destId="{915AFA97-522A-4047-BB23-C24529B1D535}" srcOrd="5" destOrd="0" presId="urn:microsoft.com/office/officeart/2005/8/layout/hChevron3"/>
    <dgm:cxn modelId="{811C4851-DA3B-41C5-98EE-049E6EDB9125}" type="presParOf" srcId="{CE70EAE3-1D1A-466E-8B85-7D24E2B994DE}" destId="{2F68A187-62A8-4664-9753-E9C1FD431669}" srcOrd="6" destOrd="0" presId="urn:microsoft.com/office/officeart/2005/8/layout/hChevron3"/>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BBA6D2-DC59-4B07-BD4D-9391A26BF6E3}"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de-DE"/>
        </a:p>
      </dgm:t>
    </dgm:pt>
    <dgm:pt modelId="{C16A59F9-0DDB-420F-B4BF-34EC6F498638}">
      <dgm:prSet phldrT="[Text]" custT="1"/>
      <dgm:spPr>
        <a:solidFill>
          <a:srgbClr val="90ABBE"/>
        </a:solidFill>
      </dgm:spPr>
      <dgm:t>
        <a:bodyPr/>
        <a:lstStyle/>
        <a:p>
          <a:r>
            <a:rPr lang="de-DE" sz="1200" b="1" dirty="0">
              <a:solidFill>
                <a:schemeClr val="tx1"/>
              </a:solidFill>
            </a:rPr>
            <a:t>Zeitlicher und finanzieller Aufwand</a:t>
          </a:r>
        </a:p>
      </dgm:t>
    </dgm:pt>
    <dgm:pt modelId="{9C5E7BAD-70DC-4749-BDFD-0413FDA47E0D}" type="parTrans" cxnId="{99579A1D-B6CE-4476-978C-AA6867102320}">
      <dgm:prSet/>
      <dgm:spPr/>
      <dgm:t>
        <a:bodyPr/>
        <a:lstStyle/>
        <a:p>
          <a:endParaRPr lang="de-DE" sz="1200"/>
        </a:p>
      </dgm:t>
    </dgm:pt>
    <dgm:pt modelId="{68B8C0DF-7C6C-447E-A96D-1C0B6907AF78}" type="sibTrans" cxnId="{99579A1D-B6CE-4476-978C-AA6867102320}">
      <dgm:prSet/>
      <dgm:spPr/>
      <dgm:t>
        <a:bodyPr/>
        <a:lstStyle/>
        <a:p>
          <a:endParaRPr lang="de-DE" sz="1200"/>
        </a:p>
      </dgm:t>
    </dgm:pt>
    <dgm:pt modelId="{24A00A2D-8474-4CC5-AA78-9FA6C2A06284}">
      <dgm:prSet phldrT="[Text]" custT="1"/>
      <dgm:spPr>
        <a:solidFill>
          <a:srgbClr val="90ABBE"/>
        </a:solidFill>
      </dgm:spPr>
      <dgm:t>
        <a:bodyPr/>
        <a:lstStyle/>
        <a:p>
          <a:r>
            <a:rPr lang="de-DE" sz="1200" b="1" dirty="0">
              <a:solidFill>
                <a:schemeClr val="tx1"/>
              </a:solidFill>
            </a:rPr>
            <a:t>Branche</a:t>
          </a:r>
          <a:r>
            <a:rPr lang="de-DE" sz="1200" dirty="0">
              <a:solidFill>
                <a:schemeClr val="tx1"/>
              </a:solidFill>
            </a:rPr>
            <a:t>: Für manche Branchen wurden spezielle Leitfäden erarbeitet, schauen Sie beim Verband.   </a:t>
          </a:r>
        </a:p>
      </dgm:t>
    </dgm:pt>
    <dgm:pt modelId="{1158F067-E4CA-4292-9E81-9B162B07F9B6}" type="parTrans" cxnId="{FDF027E1-22E8-4CCE-857A-C42B26D3F2EB}">
      <dgm:prSet/>
      <dgm:spPr/>
      <dgm:t>
        <a:bodyPr/>
        <a:lstStyle/>
        <a:p>
          <a:endParaRPr lang="de-DE" sz="1200"/>
        </a:p>
      </dgm:t>
    </dgm:pt>
    <dgm:pt modelId="{915BEDF3-8927-44D0-9BB5-73BC82A25A68}" type="sibTrans" cxnId="{FDF027E1-22E8-4CCE-857A-C42B26D3F2EB}">
      <dgm:prSet/>
      <dgm:spPr/>
      <dgm:t>
        <a:bodyPr/>
        <a:lstStyle/>
        <a:p>
          <a:endParaRPr lang="de-DE" sz="1200"/>
        </a:p>
      </dgm:t>
    </dgm:pt>
    <dgm:pt modelId="{B4634327-EDAB-4363-9ABE-BD3DB2A70B8D}">
      <dgm:prSet phldrT="[Text]" custT="1"/>
      <dgm:spPr>
        <a:solidFill>
          <a:srgbClr val="90ABBE"/>
        </a:solidFill>
      </dgm:spPr>
      <dgm:t>
        <a:bodyPr/>
        <a:lstStyle/>
        <a:p>
          <a:r>
            <a:rPr lang="de-DE" sz="1200" b="1" dirty="0">
              <a:solidFill>
                <a:schemeClr val="tx1"/>
              </a:solidFill>
            </a:rPr>
            <a:t>Datenlage</a:t>
          </a:r>
          <a:r>
            <a:rPr lang="de-DE" sz="1200" dirty="0">
              <a:solidFill>
                <a:schemeClr val="tx1"/>
              </a:solidFill>
            </a:rPr>
            <a:t>: Je besser die Daten verfügbar sind, desto schneller kommen Sie an Ziel. </a:t>
          </a:r>
        </a:p>
      </dgm:t>
    </dgm:pt>
    <dgm:pt modelId="{9CA00BED-BB8D-4155-91CE-5DC92F0CA048}" type="parTrans" cxnId="{1CE467A9-93DB-40C5-98CD-D7E81925FDD9}">
      <dgm:prSet/>
      <dgm:spPr/>
      <dgm:t>
        <a:bodyPr/>
        <a:lstStyle/>
        <a:p>
          <a:endParaRPr lang="de-DE" sz="1200"/>
        </a:p>
      </dgm:t>
    </dgm:pt>
    <dgm:pt modelId="{283215A2-38B5-4C8A-8830-04A39E809972}" type="sibTrans" cxnId="{1CE467A9-93DB-40C5-98CD-D7E81925FDD9}">
      <dgm:prSet/>
      <dgm:spPr/>
      <dgm:t>
        <a:bodyPr/>
        <a:lstStyle/>
        <a:p>
          <a:endParaRPr lang="de-DE" sz="1200"/>
        </a:p>
      </dgm:t>
    </dgm:pt>
    <dgm:pt modelId="{59587D5B-ED02-4E45-8C0C-8DC7D8108004}">
      <dgm:prSet phldrT="[Text]" custT="1"/>
      <dgm:spPr>
        <a:solidFill>
          <a:srgbClr val="90ABBE"/>
        </a:solidFill>
      </dgm:spPr>
      <dgm:t>
        <a:bodyPr/>
        <a:lstStyle/>
        <a:p>
          <a:r>
            <a:rPr lang="de-DE" sz="1200" b="1" dirty="0">
              <a:solidFill>
                <a:schemeClr val="tx1"/>
              </a:solidFill>
            </a:rPr>
            <a:t>Unternehmensgröße</a:t>
          </a:r>
          <a:r>
            <a:rPr lang="de-DE" sz="1200" dirty="0">
              <a:solidFill>
                <a:schemeClr val="tx1"/>
              </a:solidFill>
            </a:rPr>
            <a:t>: Auch ein kleines Unternehmen kann Klimaschutz angehen. Sie kennen Ihre Abläufe gut und haben schnell einen Überblick über Emissionsquellen.</a:t>
          </a:r>
        </a:p>
      </dgm:t>
    </dgm:pt>
    <dgm:pt modelId="{62FB4B10-2772-4078-B1D2-E6630337E59D}" type="parTrans" cxnId="{7060EA14-6842-453E-8627-B0C257EA80BB}">
      <dgm:prSet/>
      <dgm:spPr/>
      <dgm:t>
        <a:bodyPr/>
        <a:lstStyle/>
        <a:p>
          <a:endParaRPr lang="de-DE" sz="1200"/>
        </a:p>
      </dgm:t>
    </dgm:pt>
    <dgm:pt modelId="{9E1ACF37-E816-4F32-8E3D-6A10B8A95DB8}" type="sibTrans" cxnId="{7060EA14-6842-453E-8627-B0C257EA80BB}">
      <dgm:prSet/>
      <dgm:spPr/>
      <dgm:t>
        <a:bodyPr/>
        <a:lstStyle/>
        <a:p>
          <a:endParaRPr lang="de-DE" sz="1200"/>
        </a:p>
      </dgm:t>
    </dgm:pt>
    <dgm:pt modelId="{97531133-C6C8-4442-A293-1B0D113ED341}">
      <dgm:prSet custT="1"/>
      <dgm:spPr>
        <a:solidFill>
          <a:srgbClr val="90ABBE"/>
        </a:solidFill>
      </dgm:spPr>
      <dgm:t>
        <a:bodyPr/>
        <a:lstStyle/>
        <a:p>
          <a:r>
            <a:rPr lang="de-DE" sz="1200" b="1" dirty="0">
              <a:solidFill>
                <a:schemeClr val="tx1"/>
              </a:solidFill>
            </a:rPr>
            <a:t>Zielsetzung</a:t>
          </a:r>
          <a:r>
            <a:rPr lang="de-DE" sz="1200" dirty="0">
              <a:solidFill>
                <a:schemeClr val="tx1"/>
              </a:solidFill>
            </a:rPr>
            <a:t>: Fangen Sie klein an und sammeln Sie Erfahrung im Team. Darauf aufbauend können Sie sich in den nächsten Jahren ambitioniertere Ziele setzen.</a:t>
          </a:r>
        </a:p>
      </dgm:t>
    </dgm:pt>
    <dgm:pt modelId="{DBB81429-A5C4-4ADC-88F1-D0B17FDFC919}" type="parTrans" cxnId="{4A7C452C-99CC-4643-852F-1A68E9CAF8D3}">
      <dgm:prSet/>
      <dgm:spPr/>
      <dgm:t>
        <a:bodyPr/>
        <a:lstStyle/>
        <a:p>
          <a:endParaRPr lang="de-DE" sz="1200"/>
        </a:p>
      </dgm:t>
    </dgm:pt>
    <dgm:pt modelId="{DBBABC9D-7EA4-4E27-AA30-19C7949DD18B}" type="sibTrans" cxnId="{4A7C452C-99CC-4643-852F-1A68E9CAF8D3}">
      <dgm:prSet/>
      <dgm:spPr/>
      <dgm:t>
        <a:bodyPr/>
        <a:lstStyle/>
        <a:p>
          <a:endParaRPr lang="de-DE" sz="1200"/>
        </a:p>
      </dgm:t>
    </dgm:pt>
    <dgm:pt modelId="{47F1FAC5-A2A2-4FF7-957C-307E6A21D274}">
      <dgm:prSet custT="1"/>
      <dgm:spPr>
        <a:solidFill>
          <a:srgbClr val="90ABBE"/>
        </a:solidFill>
      </dgm:spPr>
      <dgm:t>
        <a:bodyPr/>
        <a:lstStyle/>
        <a:p>
          <a:r>
            <a:rPr lang="de-DE" sz="1200" b="1" dirty="0">
              <a:solidFill>
                <a:schemeClr val="tx1"/>
              </a:solidFill>
            </a:rPr>
            <a:t>Anzahl Standorte</a:t>
          </a:r>
          <a:r>
            <a:rPr lang="de-DE" sz="1200" dirty="0">
              <a:solidFill>
                <a:schemeClr val="tx1"/>
              </a:solidFill>
            </a:rPr>
            <a:t>: Bei vielen Standorten steigt der Aufwand. Beziehen Sie Personal vor Ort ein.</a:t>
          </a:r>
        </a:p>
      </dgm:t>
    </dgm:pt>
    <dgm:pt modelId="{6C822B1C-885A-4A9A-A0D7-5F531F4AEDB9}" type="parTrans" cxnId="{16657AD0-37C3-40E5-AE9F-947FA31E5F6C}">
      <dgm:prSet/>
      <dgm:spPr/>
      <dgm:t>
        <a:bodyPr/>
        <a:lstStyle/>
        <a:p>
          <a:endParaRPr lang="de-DE" sz="1200"/>
        </a:p>
      </dgm:t>
    </dgm:pt>
    <dgm:pt modelId="{FE472FC5-C8D6-4ADF-BF17-6D75FCB58425}" type="sibTrans" cxnId="{16657AD0-37C3-40E5-AE9F-947FA31E5F6C}">
      <dgm:prSet/>
      <dgm:spPr/>
      <dgm:t>
        <a:bodyPr/>
        <a:lstStyle/>
        <a:p>
          <a:endParaRPr lang="de-DE" sz="1200"/>
        </a:p>
      </dgm:t>
    </dgm:pt>
    <dgm:pt modelId="{8B9866A1-F07A-4099-B8B4-F8BD4E156670}" type="pres">
      <dgm:prSet presAssocID="{2FBBA6D2-DC59-4B07-BD4D-9391A26BF6E3}" presName="Name0" presStyleCnt="0">
        <dgm:presLayoutVars>
          <dgm:chMax val="1"/>
          <dgm:chPref val="1"/>
          <dgm:dir/>
          <dgm:animOne val="branch"/>
          <dgm:animLvl val="lvl"/>
        </dgm:presLayoutVars>
      </dgm:prSet>
      <dgm:spPr/>
    </dgm:pt>
    <dgm:pt modelId="{D0618067-AFAD-449A-9693-17A36FE98815}" type="pres">
      <dgm:prSet presAssocID="{C16A59F9-0DDB-420F-B4BF-34EC6F498638}" presName="singleCycle" presStyleCnt="0"/>
      <dgm:spPr/>
    </dgm:pt>
    <dgm:pt modelId="{EEFCDE51-BF2A-4264-90F6-E4ECDF8A344D}" type="pres">
      <dgm:prSet presAssocID="{C16A59F9-0DDB-420F-B4BF-34EC6F498638}" presName="singleCenter" presStyleLbl="node1" presStyleIdx="0" presStyleCnt="6" custLinFactNeighborX="-1713" custLinFactNeighborY="-2217">
        <dgm:presLayoutVars>
          <dgm:chMax val="7"/>
          <dgm:chPref val="7"/>
        </dgm:presLayoutVars>
      </dgm:prSet>
      <dgm:spPr/>
    </dgm:pt>
    <dgm:pt modelId="{3C7BA214-1A36-4FD0-8A6C-EFF0B3FFAAAA}" type="pres">
      <dgm:prSet presAssocID="{1158F067-E4CA-4292-9E81-9B162B07F9B6}" presName="Name56" presStyleLbl="parChTrans1D2" presStyleIdx="0" presStyleCnt="5"/>
      <dgm:spPr/>
    </dgm:pt>
    <dgm:pt modelId="{ED524777-8711-47E2-A0FB-D1F8DEB44FCD}" type="pres">
      <dgm:prSet presAssocID="{24A00A2D-8474-4CC5-AA78-9FA6C2A06284}" presName="text0" presStyleLbl="node1" presStyleIdx="1" presStyleCnt="6" custScaleX="215292" custRadScaleRad="101045" custRadScaleInc="4320">
        <dgm:presLayoutVars>
          <dgm:bulletEnabled val="1"/>
        </dgm:presLayoutVars>
      </dgm:prSet>
      <dgm:spPr/>
    </dgm:pt>
    <dgm:pt modelId="{A9D032E4-CF17-4950-BBBB-E6C60ACB993A}" type="pres">
      <dgm:prSet presAssocID="{9CA00BED-BB8D-4155-91CE-5DC92F0CA048}" presName="Name56" presStyleLbl="parChTrans1D2" presStyleIdx="1" presStyleCnt="5"/>
      <dgm:spPr/>
    </dgm:pt>
    <dgm:pt modelId="{C6DCFFE9-02D0-4D00-9EC5-DAB13997D631}" type="pres">
      <dgm:prSet presAssocID="{B4634327-EDAB-4363-9ABE-BD3DB2A70B8D}" presName="text0" presStyleLbl="node1" presStyleIdx="2" presStyleCnt="6" custScaleX="215292" custRadScaleRad="99407" custRadScaleInc="-10675">
        <dgm:presLayoutVars>
          <dgm:bulletEnabled val="1"/>
        </dgm:presLayoutVars>
      </dgm:prSet>
      <dgm:spPr/>
    </dgm:pt>
    <dgm:pt modelId="{AC3A14D5-0FF5-4459-864D-8F5C7E6E8125}" type="pres">
      <dgm:prSet presAssocID="{DBB81429-A5C4-4ADC-88F1-D0B17FDFC919}" presName="Name56" presStyleLbl="parChTrans1D2" presStyleIdx="2" presStyleCnt="5"/>
      <dgm:spPr/>
    </dgm:pt>
    <dgm:pt modelId="{85D5E6C3-51CC-43F8-B8A3-EB6CB6766FF8}" type="pres">
      <dgm:prSet presAssocID="{97531133-C6C8-4442-A293-1B0D113ED341}" presName="text0" presStyleLbl="node1" presStyleIdx="3" presStyleCnt="6" custScaleX="275577" custScaleY="123272" custRadScaleRad="113924" custRadScaleInc="-49648">
        <dgm:presLayoutVars>
          <dgm:bulletEnabled val="1"/>
        </dgm:presLayoutVars>
      </dgm:prSet>
      <dgm:spPr/>
    </dgm:pt>
    <dgm:pt modelId="{20A97FAC-E0E5-48D9-8CAA-6B69BAB4AC87}" type="pres">
      <dgm:prSet presAssocID="{6C822B1C-885A-4A9A-A0D7-5F531F4AEDB9}" presName="Name56" presStyleLbl="parChTrans1D2" presStyleIdx="3" presStyleCnt="5"/>
      <dgm:spPr/>
    </dgm:pt>
    <dgm:pt modelId="{C9A17306-D573-48A0-B7F1-43C48DC2BEB1}" type="pres">
      <dgm:prSet presAssocID="{47F1FAC5-A2A2-4FF7-957C-307E6A21D274}" presName="text0" presStyleLbl="node1" presStyleIdx="4" presStyleCnt="6" custScaleX="215292" custRadScaleRad="104320" custRadScaleInc="11247">
        <dgm:presLayoutVars>
          <dgm:bulletEnabled val="1"/>
        </dgm:presLayoutVars>
      </dgm:prSet>
      <dgm:spPr/>
    </dgm:pt>
    <dgm:pt modelId="{D2D214A4-FF57-4678-90B0-DACD76D904AB}" type="pres">
      <dgm:prSet presAssocID="{62FB4B10-2772-4078-B1D2-E6630337E59D}" presName="Name56" presStyleLbl="parChTrans1D2" presStyleIdx="4" presStyleCnt="5"/>
      <dgm:spPr/>
    </dgm:pt>
    <dgm:pt modelId="{ADA09ADE-7DF2-4442-9E0E-6320F137DFA9}" type="pres">
      <dgm:prSet presAssocID="{59587D5B-ED02-4E45-8C0C-8DC7D8108004}" presName="text0" presStyleLbl="node1" presStyleIdx="5" presStyleCnt="6" custScaleX="213880" custScaleY="201459" custRadScaleRad="125230" custRadScaleInc="-4788">
        <dgm:presLayoutVars>
          <dgm:bulletEnabled val="1"/>
        </dgm:presLayoutVars>
      </dgm:prSet>
      <dgm:spPr/>
    </dgm:pt>
  </dgm:ptLst>
  <dgm:cxnLst>
    <dgm:cxn modelId="{F830C70B-564D-4E3B-8AB9-C9B016BD473C}" type="presOf" srcId="{6C822B1C-885A-4A9A-A0D7-5F531F4AEDB9}" destId="{20A97FAC-E0E5-48D9-8CAA-6B69BAB4AC87}" srcOrd="0" destOrd="0" presId="urn:microsoft.com/office/officeart/2008/layout/RadialCluster"/>
    <dgm:cxn modelId="{F2BD5C0C-E6B1-4C5D-8C93-E66B691483A1}" type="presOf" srcId="{97531133-C6C8-4442-A293-1B0D113ED341}" destId="{85D5E6C3-51CC-43F8-B8A3-EB6CB6766FF8}" srcOrd="0" destOrd="0" presId="urn:microsoft.com/office/officeart/2008/layout/RadialCluster"/>
    <dgm:cxn modelId="{7060EA14-6842-453E-8627-B0C257EA80BB}" srcId="{C16A59F9-0DDB-420F-B4BF-34EC6F498638}" destId="{59587D5B-ED02-4E45-8C0C-8DC7D8108004}" srcOrd="4" destOrd="0" parTransId="{62FB4B10-2772-4078-B1D2-E6630337E59D}" sibTransId="{9E1ACF37-E816-4F32-8E3D-6A10B8A95DB8}"/>
    <dgm:cxn modelId="{99579A1D-B6CE-4476-978C-AA6867102320}" srcId="{2FBBA6D2-DC59-4B07-BD4D-9391A26BF6E3}" destId="{C16A59F9-0DDB-420F-B4BF-34EC6F498638}" srcOrd="0" destOrd="0" parTransId="{9C5E7BAD-70DC-4749-BDFD-0413FDA47E0D}" sibTransId="{68B8C0DF-7C6C-447E-A96D-1C0B6907AF78}"/>
    <dgm:cxn modelId="{4F65A61D-12B8-4433-8B4B-42CFFC872684}" type="presOf" srcId="{DBB81429-A5C4-4ADC-88F1-D0B17FDFC919}" destId="{AC3A14D5-0FF5-4459-864D-8F5C7E6E8125}" srcOrd="0" destOrd="0" presId="urn:microsoft.com/office/officeart/2008/layout/RadialCluster"/>
    <dgm:cxn modelId="{4A7C452C-99CC-4643-852F-1A68E9CAF8D3}" srcId="{C16A59F9-0DDB-420F-B4BF-34EC6F498638}" destId="{97531133-C6C8-4442-A293-1B0D113ED341}" srcOrd="2" destOrd="0" parTransId="{DBB81429-A5C4-4ADC-88F1-D0B17FDFC919}" sibTransId="{DBBABC9D-7EA4-4E27-AA30-19C7949DD18B}"/>
    <dgm:cxn modelId="{8F76F72C-AE7A-4B2F-9E77-46B14074AB76}" type="presOf" srcId="{1158F067-E4CA-4292-9E81-9B162B07F9B6}" destId="{3C7BA214-1A36-4FD0-8A6C-EFF0B3FFAAAA}" srcOrd="0" destOrd="0" presId="urn:microsoft.com/office/officeart/2008/layout/RadialCluster"/>
    <dgm:cxn modelId="{9C4FDE77-522E-4126-996B-76E29FE24D4B}" type="presOf" srcId="{24A00A2D-8474-4CC5-AA78-9FA6C2A06284}" destId="{ED524777-8711-47E2-A0FB-D1F8DEB44FCD}" srcOrd="0" destOrd="0" presId="urn:microsoft.com/office/officeart/2008/layout/RadialCluster"/>
    <dgm:cxn modelId="{74E50C98-CBD9-4954-83D6-7E7D1F6F6396}" type="presOf" srcId="{9CA00BED-BB8D-4155-91CE-5DC92F0CA048}" destId="{A9D032E4-CF17-4950-BBBB-E6C60ACB993A}" srcOrd="0" destOrd="0" presId="urn:microsoft.com/office/officeart/2008/layout/RadialCluster"/>
    <dgm:cxn modelId="{7B97CDA2-3EAF-4470-B99B-420CE09F30EB}" type="presOf" srcId="{59587D5B-ED02-4E45-8C0C-8DC7D8108004}" destId="{ADA09ADE-7DF2-4442-9E0E-6320F137DFA9}" srcOrd="0" destOrd="0" presId="urn:microsoft.com/office/officeart/2008/layout/RadialCluster"/>
    <dgm:cxn modelId="{1CE467A9-93DB-40C5-98CD-D7E81925FDD9}" srcId="{C16A59F9-0DDB-420F-B4BF-34EC6F498638}" destId="{B4634327-EDAB-4363-9ABE-BD3DB2A70B8D}" srcOrd="1" destOrd="0" parTransId="{9CA00BED-BB8D-4155-91CE-5DC92F0CA048}" sibTransId="{283215A2-38B5-4C8A-8830-04A39E809972}"/>
    <dgm:cxn modelId="{D06986BA-345B-4DBF-840B-B2F176C89C72}" type="presOf" srcId="{B4634327-EDAB-4363-9ABE-BD3DB2A70B8D}" destId="{C6DCFFE9-02D0-4D00-9EC5-DAB13997D631}" srcOrd="0" destOrd="0" presId="urn:microsoft.com/office/officeart/2008/layout/RadialCluster"/>
    <dgm:cxn modelId="{61986EBF-17CF-4BBF-849B-6D643EB559E4}" type="presOf" srcId="{47F1FAC5-A2A2-4FF7-957C-307E6A21D274}" destId="{C9A17306-D573-48A0-B7F1-43C48DC2BEB1}" srcOrd="0" destOrd="0" presId="urn:microsoft.com/office/officeart/2008/layout/RadialCluster"/>
    <dgm:cxn modelId="{16657AD0-37C3-40E5-AE9F-947FA31E5F6C}" srcId="{C16A59F9-0DDB-420F-B4BF-34EC6F498638}" destId="{47F1FAC5-A2A2-4FF7-957C-307E6A21D274}" srcOrd="3" destOrd="0" parTransId="{6C822B1C-885A-4A9A-A0D7-5F531F4AEDB9}" sibTransId="{FE472FC5-C8D6-4ADF-BF17-6D75FCB58425}"/>
    <dgm:cxn modelId="{34BD3DD2-D919-492B-97BC-0EDF8AB51592}" type="presOf" srcId="{2FBBA6D2-DC59-4B07-BD4D-9391A26BF6E3}" destId="{8B9866A1-F07A-4099-B8B4-F8BD4E156670}" srcOrd="0" destOrd="0" presId="urn:microsoft.com/office/officeart/2008/layout/RadialCluster"/>
    <dgm:cxn modelId="{CAB1E6D9-81AE-4065-8926-4CD83E7337F1}" type="presOf" srcId="{C16A59F9-0DDB-420F-B4BF-34EC6F498638}" destId="{EEFCDE51-BF2A-4264-90F6-E4ECDF8A344D}" srcOrd="0" destOrd="0" presId="urn:microsoft.com/office/officeart/2008/layout/RadialCluster"/>
    <dgm:cxn modelId="{CAEC2EDA-9865-438C-922E-9562E361C693}" type="presOf" srcId="{62FB4B10-2772-4078-B1D2-E6630337E59D}" destId="{D2D214A4-FF57-4678-90B0-DACD76D904AB}" srcOrd="0" destOrd="0" presId="urn:microsoft.com/office/officeart/2008/layout/RadialCluster"/>
    <dgm:cxn modelId="{FDF027E1-22E8-4CCE-857A-C42B26D3F2EB}" srcId="{C16A59F9-0DDB-420F-B4BF-34EC6F498638}" destId="{24A00A2D-8474-4CC5-AA78-9FA6C2A06284}" srcOrd="0" destOrd="0" parTransId="{1158F067-E4CA-4292-9E81-9B162B07F9B6}" sibTransId="{915BEDF3-8927-44D0-9BB5-73BC82A25A68}"/>
    <dgm:cxn modelId="{08917F86-3D59-430E-A2C9-F837BF004FF9}" type="presParOf" srcId="{8B9866A1-F07A-4099-B8B4-F8BD4E156670}" destId="{D0618067-AFAD-449A-9693-17A36FE98815}" srcOrd="0" destOrd="0" presId="urn:microsoft.com/office/officeart/2008/layout/RadialCluster"/>
    <dgm:cxn modelId="{00658BCD-A50E-4ECA-BE37-CE56B18DC6C4}" type="presParOf" srcId="{D0618067-AFAD-449A-9693-17A36FE98815}" destId="{EEFCDE51-BF2A-4264-90F6-E4ECDF8A344D}" srcOrd="0" destOrd="0" presId="urn:microsoft.com/office/officeart/2008/layout/RadialCluster"/>
    <dgm:cxn modelId="{BF542DFF-7A49-401D-8114-93221C781D29}" type="presParOf" srcId="{D0618067-AFAD-449A-9693-17A36FE98815}" destId="{3C7BA214-1A36-4FD0-8A6C-EFF0B3FFAAAA}" srcOrd="1" destOrd="0" presId="urn:microsoft.com/office/officeart/2008/layout/RadialCluster"/>
    <dgm:cxn modelId="{0EA8A108-05A3-4973-88D5-BCE6C7B19418}" type="presParOf" srcId="{D0618067-AFAD-449A-9693-17A36FE98815}" destId="{ED524777-8711-47E2-A0FB-D1F8DEB44FCD}" srcOrd="2" destOrd="0" presId="urn:microsoft.com/office/officeart/2008/layout/RadialCluster"/>
    <dgm:cxn modelId="{B9E11778-3CF0-424E-8353-2C7B7E126D85}" type="presParOf" srcId="{D0618067-AFAD-449A-9693-17A36FE98815}" destId="{A9D032E4-CF17-4950-BBBB-E6C60ACB993A}" srcOrd="3" destOrd="0" presId="urn:microsoft.com/office/officeart/2008/layout/RadialCluster"/>
    <dgm:cxn modelId="{E164CDC5-8774-4E5B-B0C1-63B767F4E569}" type="presParOf" srcId="{D0618067-AFAD-449A-9693-17A36FE98815}" destId="{C6DCFFE9-02D0-4D00-9EC5-DAB13997D631}" srcOrd="4" destOrd="0" presId="urn:microsoft.com/office/officeart/2008/layout/RadialCluster"/>
    <dgm:cxn modelId="{7D7EBECB-ECF2-4425-BEF4-DCC34CDE1642}" type="presParOf" srcId="{D0618067-AFAD-449A-9693-17A36FE98815}" destId="{AC3A14D5-0FF5-4459-864D-8F5C7E6E8125}" srcOrd="5" destOrd="0" presId="urn:microsoft.com/office/officeart/2008/layout/RadialCluster"/>
    <dgm:cxn modelId="{0618715A-8F6D-4576-A312-029BC30F925D}" type="presParOf" srcId="{D0618067-AFAD-449A-9693-17A36FE98815}" destId="{85D5E6C3-51CC-43F8-B8A3-EB6CB6766FF8}" srcOrd="6" destOrd="0" presId="urn:microsoft.com/office/officeart/2008/layout/RadialCluster"/>
    <dgm:cxn modelId="{F29B2E35-E84E-4E28-A74D-01F3A60A9E0F}" type="presParOf" srcId="{D0618067-AFAD-449A-9693-17A36FE98815}" destId="{20A97FAC-E0E5-48D9-8CAA-6B69BAB4AC87}" srcOrd="7" destOrd="0" presId="urn:microsoft.com/office/officeart/2008/layout/RadialCluster"/>
    <dgm:cxn modelId="{899D6623-10D2-4597-81DA-5CC3F191BD8D}" type="presParOf" srcId="{D0618067-AFAD-449A-9693-17A36FE98815}" destId="{C9A17306-D573-48A0-B7F1-43C48DC2BEB1}" srcOrd="8" destOrd="0" presId="urn:microsoft.com/office/officeart/2008/layout/RadialCluster"/>
    <dgm:cxn modelId="{EAAD06FF-8DAC-4F92-A18A-D8353CA561E4}" type="presParOf" srcId="{D0618067-AFAD-449A-9693-17A36FE98815}" destId="{D2D214A4-FF57-4678-90B0-DACD76D904AB}" srcOrd="9" destOrd="0" presId="urn:microsoft.com/office/officeart/2008/layout/RadialCluster"/>
    <dgm:cxn modelId="{BEE71C9E-C7C6-494A-8FCF-EA755AB3419A}" type="presParOf" srcId="{D0618067-AFAD-449A-9693-17A36FE98815}" destId="{ADA09ADE-7DF2-4442-9E0E-6320F137DFA9}" srcOrd="10"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6647843-91B6-43C7-B86C-F77882561EA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de-DE"/>
        </a:p>
      </dgm:t>
    </dgm:pt>
    <dgm:pt modelId="{9527B0A7-3C52-4BCC-9013-85CE625E6C99}">
      <dgm:prSet custT="1"/>
      <dgm:spPr>
        <a:solidFill>
          <a:srgbClr val="90ABBE"/>
        </a:solidFill>
      </dgm:spPr>
      <dgm:t>
        <a:bodyPr/>
        <a:lstStyle/>
        <a:p>
          <a:pPr rtl="0"/>
          <a:r>
            <a:rPr lang="de-DE" sz="1600" dirty="0"/>
            <a:t>Zu Beginn Zeit nehmen und Ziele sowie den Rahmen festlegen</a:t>
          </a:r>
        </a:p>
      </dgm:t>
    </dgm:pt>
    <dgm:pt modelId="{D55C1182-2BD6-4E84-B484-13FB2E47996D}" type="parTrans" cxnId="{6DE541F8-A695-4B2F-BC7B-BC075E3948CA}">
      <dgm:prSet/>
      <dgm:spPr/>
      <dgm:t>
        <a:bodyPr/>
        <a:lstStyle/>
        <a:p>
          <a:endParaRPr lang="de-DE"/>
        </a:p>
      </dgm:t>
    </dgm:pt>
    <dgm:pt modelId="{56BE3537-9CAA-4668-A79C-A88C977FE537}" type="sibTrans" cxnId="{6DE541F8-A695-4B2F-BC7B-BC075E3948CA}">
      <dgm:prSet/>
      <dgm:spPr/>
      <dgm:t>
        <a:bodyPr/>
        <a:lstStyle/>
        <a:p>
          <a:endParaRPr lang="de-DE"/>
        </a:p>
      </dgm:t>
    </dgm:pt>
    <dgm:pt modelId="{2D200524-4F70-4972-BE2B-9B172093054B}">
      <dgm:prSet custT="1"/>
      <dgm:spPr>
        <a:solidFill>
          <a:srgbClr val="90ABBE"/>
        </a:solidFill>
      </dgm:spPr>
      <dgm:t>
        <a:bodyPr/>
        <a:lstStyle/>
        <a:p>
          <a:pPr rtl="0"/>
          <a:r>
            <a:rPr lang="de-DE" sz="1600" dirty="0"/>
            <a:t>Ausreichend Zeit für die Datenerhebung einplanen</a:t>
          </a:r>
        </a:p>
      </dgm:t>
    </dgm:pt>
    <dgm:pt modelId="{40233518-DD60-4CC1-A642-505E61F24239}" type="parTrans" cxnId="{2513F598-4DA5-401E-9351-9F7CA8613C43}">
      <dgm:prSet/>
      <dgm:spPr/>
      <dgm:t>
        <a:bodyPr/>
        <a:lstStyle/>
        <a:p>
          <a:endParaRPr lang="de-DE"/>
        </a:p>
      </dgm:t>
    </dgm:pt>
    <dgm:pt modelId="{89ED00D6-CE19-4AF2-A098-97A4E6B01A61}" type="sibTrans" cxnId="{2513F598-4DA5-401E-9351-9F7CA8613C43}">
      <dgm:prSet/>
      <dgm:spPr/>
      <dgm:t>
        <a:bodyPr/>
        <a:lstStyle/>
        <a:p>
          <a:endParaRPr lang="de-DE"/>
        </a:p>
      </dgm:t>
    </dgm:pt>
    <dgm:pt modelId="{485A84AB-3FDA-4E7A-8FFB-7F05D225DE42}">
      <dgm:prSet custT="1"/>
      <dgm:spPr>
        <a:solidFill>
          <a:srgbClr val="90ABBE"/>
        </a:solidFill>
      </dgm:spPr>
      <dgm:t>
        <a:bodyPr/>
        <a:lstStyle/>
        <a:p>
          <a:pPr rtl="0"/>
          <a:r>
            <a:rPr lang="de-DE" sz="1600" dirty="0"/>
            <a:t>Alle Entscheidungen und Schritte sorgfältig festhalten</a:t>
          </a:r>
        </a:p>
      </dgm:t>
    </dgm:pt>
    <dgm:pt modelId="{F8AC81C6-6AC9-4119-BA8B-9E56066DE0F8}" type="parTrans" cxnId="{B5DEF0E1-4EF5-44A7-99BC-EBA7A30EF73F}">
      <dgm:prSet/>
      <dgm:spPr/>
      <dgm:t>
        <a:bodyPr/>
        <a:lstStyle/>
        <a:p>
          <a:endParaRPr lang="de-DE"/>
        </a:p>
      </dgm:t>
    </dgm:pt>
    <dgm:pt modelId="{F2C06345-9BDB-4077-878F-8E5DF746EDF5}" type="sibTrans" cxnId="{B5DEF0E1-4EF5-44A7-99BC-EBA7A30EF73F}">
      <dgm:prSet/>
      <dgm:spPr/>
      <dgm:t>
        <a:bodyPr/>
        <a:lstStyle/>
        <a:p>
          <a:endParaRPr lang="de-DE"/>
        </a:p>
      </dgm:t>
    </dgm:pt>
    <dgm:pt modelId="{DE27A202-7C82-44F4-9EE6-672E336C4DC8}">
      <dgm:prSet custT="1"/>
      <dgm:spPr>
        <a:solidFill>
          <a:srgbClr val="90ABBE"/>
        </a:solidFill>
      </dgm:spPr>
      <dgm:t>
        <a:bodyPr/>
        <a:lstStyle/>
        <a:p>
          <a:pPr rtl="0"/>
          <a:r>
            <a:rPr lang="de-DE" sz="1600" dirty="0"/>
            <a:t>Mitarbeitende von Anfang an einbeziehen</a:t>
          </a:r>
        </a:p>
      </dgm:t>
    </dgm:pt>
    <dgm:pt modelId="{71D2C423-253E-43BA-9DC5-22431479C3E9}" type="parTrans" cxnId="{E24C3A59-BA41-45D3-ACF2-DACF6FDDFC6A}">
      <dgm:prSet/>
      <dgm:spPr/>
      <dgm:t>
        <a:bodyPr/>
        <a:lstStyle/>
        <a:p>
          <a:endParaRPr lang="de-DE"/>
        </a:p>
      </dgm:t>
    </dgm:pt>
    <dgm:pt modelId="{446ECC0D-ECB5-43D3-87BC-BE946C79487D}" type="sibTrans" cxnId="{E24C3A59-BA41-45D3-ACF2-DACF6FDDFC6A}">
      <dgm:prSet/>
      <dgm:spPr/>
      <dgm:t>
        <a:bodyPr/>
        <a:lstStyle/>
        <a:p>
          <a:endParaRPr lang="de-DE"/>
        </a:p>
      </dgm:t>
    </dgm:pt>
    <dgm:pt modelId="{4427C83E-90C5-4F52-A7FA-4C3F7B18B504}">
      <dgm:prSet custT="1"/>
      <dgm:spPr>
        <a:solidFill>
          <a:srgbClr val="90ABBE"/>
        </a:solidFill>
      </dgm:spPr>
      <dgm:t>
        <a:bodyPr/>
        <a:lstStyle/>
        <a:p>
          <a:pPr rtl="0"/>
          <a:r>
            <a:rPr lang="de-DE" sz="1600" dirty="0"/>
            <a:t>Locker bleiben! Mit einer Erstbilanz und dem Machbaren starten, dann nach und nach ausbauen</a:t>
          </a:r>
        </a:p>
      </dgm:t>
    </dgm:pt>
    <dgm:pt modelId="{6163F4FE-2FBD-4DB2-8CFE-509330708731}" type="parTrans" cxnId="{05D5D043-814C-4644-A89C-5D18855CF194}">
      <dgm:prSet/>
      <dgm:spPr/>
      <dgm:t>
        <a:bodyPr/>
        <a:lstStyle/>
        <a:p>
          <a:endParaRPr lang="de-DE"/>
        </a:p>
      </dgm:t>
    </dgm:pt>
    <dgm:pt modelId="{6E407D11-F868-4349-AE12-9A43ECF70F11}" type="sibTrans" cxnId="{05D5D043-814C-4644-A89C-5D18855CF194}">
      <dgm:prSet/>
      <dgm:spPr/>
      <dgm:t>
        <a:bodyPr/>
        <a:lstStyle/>
        <a:p>
          <a:endParaRPr lang="de-DE"/>
        </a:p>
      </dgm:t>
    </dgm:pt>
    <dgm:pt modelId="{3CA243FF-2F33-4A55-8D67-DA7D0A591EF7}" type="pres">
      <dgm:prSet presAssocID="{76647843-91B6-43C7-B86C-F77882561EA6}" presName="linear" presStyleCnt="0">
        <dgm:presLayoutVars>
          <dgm:animLvl val="lvl"/>
          <dgm:resizeHandles val="exact"/>
        </dgm:presLayoutVars>
      </dgm:prSet>
      <dgm:spPr/>
    </dgm:pt>
    <dgm:pt modelId="{84CAFAD3-3B17-40A8-B764-BA5F4DC45924}" type="pres">
      <dgm:prSet presAssocID="{9527B0A7-3C52-4BCC-9013-85CE625E6C99}" presName="parentText" presStyleLbl="node1" presStyleIdx="0" presStyleCnt="5">
        <dgm:presLayoutVars>
          <dgm:chMax val="0"/>
          <dgm:bulletEnabled val="1"/>
        </dgm:presLayoutVars>
      </dgm:prSet>
      <dgm:spPr/>
    </dgm:pt>
    <dgm:pt modelId="{E07FD3D3-B8E9-4421-8741-ABACBECF3DD2}" type="pres">
      <dgm:prSet presAssocID="{56BE3537-9CAA-4668-A79C-A88C977FE537}" presName="spacer" presStyleCnt="0"/>
      <dgm:spPr/>
    </dgm:pt>
    <dgm:pt modelId="{3FFA8B8A-2BA3-4E9D-B564-A8150E1CA1A5}" type="pres">
      <dgm:prSet presAssocID="{2D200524-4F70-4972-BE2B-9B172093054B}" presName="parentText" presStyleLbl="node1" presStyleIdx="1" presStyleCnt="5" custLinFactNeighborY="23084">
        <dgm:presLayoutVars>
          <dgm:chMax val="0"/>
          <dgm:bulletEnabled val="1"/>
        </dgm:presLayoutVars>
      </dgm:prSet>
      <dgm:spPr/>
    </dgm:pt>
    <dgm:pt modelId="{2F2D8428-673E-42B2-91C3-42E63CCC57E3}" type="pres">
      <dgm:prSet presAssocID="{89ED00D6-CE19-4AF2-A098-97A4E6B01A61}" presName="spacer" presStyleCnt="0"/>
      <dgm:spPr/>
    </dgm:pt>
    <dgm:pt modelId="{76847D6A-835D-4DA0-BA89-BD506EB212D8}" type="pres">
      <dgm:prSet presAssocID="{485A84AB-3FDA-4E7A-8FFB-7F05D225DE42}" presName="parentText" presStyleLbl="node1" presStyleIdx="2" presStyleCnt="5">
        <dgm:presLayoutVars>
          <dgm:chMax val="0"/>
          <dgm:bulletEnabled val="1"/>
        </dgm:presLayoutVars>
      </dgm:prSet>
      <dgm:spPr/>
    </dgm:pt>
    <dgm:pt modelId="{3E40223A-4DAA-410C-90E3-E0A59FA9B62E}" type="pres">
      <dgm:prSet presAssocID="{F2C06345-9BDB-4077-878F-8E5DF746EDF5}" presName="spacer" presStyleCnt="0"/>
      <dgm:spPr/>
    </dgm:pt>
    <dgm:pt modelId="{9DBBBAC7-31B4-4E2C-B52B-850062CD30BF}" type="pres">
      <dgm:prSet presAssocID="{DE27A202-7C82-44F4-9EE6-672E336C4DC8}" presName="parentText" presStyleLbl="node1" presStyleIdx="3" presStyleCnt="5">
        <dgm:presLayoutVars>
          <dgm:chMax val="0"/>
          <dgm:bulletEnabled val="1"/>
        </dgm:presLayoutVars>
      </dgm:prSet>
      <dgm:spPr/>
    </dgm:pt>
    <dgm:pt modelId="{26465913-5B32-464A-90D9-16433EA88E31}" type="pres">
      <dgm:prSet presAssocID="{446ECC0D-ECB5-43D3-87BC-BE946C79487D}" presName="spacer" presStyleCnt="0"/>
      <dgm:spPr/>
    </dgm:pt>
    <dgm:pt modelId="{E9C3AFAF-AC1F-4069-A10F-06CD10DD5B73}" type="pres">
      <dgm:prSet presAssocID="{4427C83E-90C5-4F52-A7FA-4C3F7B18B504}" presName="parentText" presStyleLbl="node1" presStyleIdx="4" presStyleCnt="5">
        <dgm:presLayoutVars>
          <dgm:chMax val="0"/>
          <dgm:bulletEnabled val="1"/>
        </dgm:presLayoutVars>
      </dgm:prSet>
      <dgm:spPr/>
    </dgm:pt>
  </dgm:ptLst>
  <dgm:cxnLst>
    <dgm:cxn modelId="{3C1E8129-CAAE-4DD0-9A18-D89DB9D20BB7}" type="presOf" srcId="{9527B0A7-3C52-4BCC-9013-85CE625E6C99}" destId="{84CAFAD3-3B17-40A8-B764-BA5F4DC45924}" srcOrd="0" destOrd="0" presId="urn:microsoft.com/office/officeart/2005/8/layout/vList2"/>
    <dgm:cxn modelId="{8BE90A33-A418-476C-8DCB-8AFE083AC819}" type="presOf" srcId="{76647843-91B6-43C7-B86C-F77882561EA6}" destId="{3CA243FF-2F33-4A55-8D67-DA7D0A591EF7}" srcOrd="0" destOrd="0" presId="urn:microsoft.com/office/officeart/2005/8/layout/vList2"/>
    <dgm:cxn modelId="{7910D33F-3297-45CA-97FF-C74543591833}" type="presOf" srcId="{485A84AB-3FDA-4E7A-8FFB-7F05D225DE42}" destId="{76847D6A-835D-4DA0-BA89-BD506EB212D8}" srcOrd="0" destOrd="0" presId="urn:microsoft.com/office/officeart/2005/8/layout/vList2"/>
    <dgm:cxn modelId="{B753945E-C0B4-4BB5-8B0B-87559B2930A0}" type="presOf" srcId="{DE27A202-7C82-44F4-9EE6-672E336C4DC8}" destId="{9DBBBAC7-31B4-4E2C-B52B-850062CD30BF}" srcOrd="0" destOrd="0" presId="urn:microsoft.com/office/officeart/2005/8/layout/vList2"/>
    <dgm:cxn modelId="{05D5D043-814C-4644-A89C-5D18855CF194}" srcId="{76647843-91B6-43C7-B86C-F77882561EA6}" destId="{4427C83E-90C5-4F52-A7FA-4C3F7B18B504}" srcOrd="4" destOrd="0" parTransId="{6163F4FE-2FBD-4DB2-8CFE-509330708731}" sibTransId="{6E407D11-F868-4349-AE12-9A43ECF70F11}"/>
    <dgm:cxn modelId="{E24C3A59-BA41-45D3-ACF2-DACF6FDDFC6A}" srcId="{76647843-91B6-43C7-B86C-F77882561EA6}" destId="{DE27A202-7C82-44F4-9EE6-672E336C4DC8}" srcOrd="3" destOrd="0" parTransId="{71D2C423-253E-43BA-9DC5-22431479C3E9}" sibTransId="{446ECC0D-ECB5-43D3-87BC-BE946C79487D}"/>
    <dgm:cxn modelId="{67E05C84-C2D0-4688-8DA8-9F94E50211A8}" type="presOf" srcId="{2D200524-4F70-4972-BE2B-9B172093054B}" destId="{3FFA8B8A-2BA3-4E9D-B564-A8150E1CA1A5}" srcOrd="0" destOrd="0" presId="urn:microsoft.com/office/officeart/2005/8/layout/vList2"/>
    <dgm:cxn modelId="{2513F598-4DA5-401E-9351-9F7CA8613C43}" srcId="{76647843-91B6-43C7-B86C-F77882561EA6}" destId="{2D200524-4F70-4972-BE2B-9B172093054B}" srcOrd="1" destOrd="0" parTransId="{40233518-DD60-4CC1-A642-505E61F24239}" sibTransId="{89ED00D6-CE19-4AF2-A098-97A4E6B01A61}"/>
    <dgm:cxn modelId="{B5DEF0E1-4EF5-44A7-99BC-EBA7A30EF73F}" srcId="{76647843-91B6-43C7-B86C-F77882561EA6}" destId="{485A84AB-3FDA-4E7A-8FFB-7F05D225DE42}" srcOrd="2" destOrd="0" parTransId="{F8AC81C6-6AC9-4119-BA8B-9E56066DE0F8}" sibTransId="{F2C06345-9BDB-4077-878F-8E5DF746EDF5}"/>
    <dgm:cxn modelId="{D3983BF4-FEAC-44FC-80E9-BBFFFE560E13}" type="presOf" srcId="{4427C83E-90C5-4F52-A7FA-4C3F7B18B504}" destId="{E9C3AFAF-AC1F-4069-A10F-06CD10DD5B73}" srcOrd="0" destOrd="0" presId="urn:microsoft.com/office/officeart/2005/8/layout/vList2"/>
    <dgm:cxn modelId="{6DE541F8-A695-4B2F-BC7B-BC075E3948CA}" srcId="{76647843-91B6-43C7-B86C-F77882561EA6}" destId="{9527B0A7-3C52-4BCC-9013-85CE625E6C99}" srcOrd="0" destOrd="0" parTransId="{D55C1182-2BD6-4E84-B484-13FB2E47996D}" sibTransId="{56BE3537-9CAA-4668-A79C-A88C977FE537}"/>
    <dgm:cxn modelId="{215AC269-B1F7-467C-BB66-FF8E8A655963}" type="presParOf" srcId="{3CA243FF-2F33-4A55-8D67-DA7D0A591EF7}" destId="{84CAFAD3-3B17-40A8-B764-BA5F4DC45924}" srcOrd="0" destOrd="0" presId="urn:microsoft.com/office/officeart/2005/8/layout/vList2"/>
    <dgm:cxn modelId="{4ACC04FB-691B-4CF0-8485-0067511CB8B5}" type="presParOf" srcId="{3CA243FF-2F33-4A55-8D67-DA7D0A591EF7}" destId="{E07FD3D3-B8E9-4421-8741-ABACBECF3DD2}" srcOrd="1" destOrd="0" presId="urn:microsoft.com/office/officeart/2005/8/layout/vList2"/>
    <dgm:cxn modelId="{8E4E9A60-7D8F-4BF3-BC0B-268DECAD6770}" type="presParOf" srcId="{3CA243FF-2F33-4A55-8D67-DA7D0A591EF7}" destId="{3FFA8B8A-2BA3-4E9D-B564-A8150E1CA1A5}" srcOrd="2" destOrd="0" presId="urn:microsoft.com/office/officeart/2005/8/layout/vList2"/>
    <dgm:cxn modelId="{36F2C702-FC9E-416F-83D1-CD5F0E894A47}" type="presParOf" srcId="{3CA243FF-2F33-4A55-8D67-DA7D0A591EF7}" destId="{2F2D8428-673E-42B2-91C3-42E63CCC57E3}" srcOrd="3" destOrd="0" presId="urn:microsoft.com/office/officeart/2005/8/layout/vList2"/>
    <dgm:cxn modelId="{BB6D48F7-7D10-4294-9A26-87344637DC80}" type="presParOf" srcId="{3CA243FF-2F33-4A55-8D67-DA7D0A591EF7}" destId="{76847D6A-835D-4DA0-BA89-BD506EB212D8}" srcOrd="4" destOrd="0" presId="urn:microsoft.com/office/officeart/2005/8/layout/vList2"/>
    <dgm:cxn modelId="{7D624571-4DB3-46B2-85F8-4D5D74A9B2D0}" type="presParOf" srcId="{3CA243FF-2F33-4A55-8D67-DA7D0A591EF7}" destId="{3E40223A-4DAA-410C-90E3-E0A59FA9B62E}" srcOrd="5" destOrd="0" presId="urn:microsoft.com/office/officeart/2005/8/layout/vList2"/>
    <dgm:cxn modelId="{02CFF172-49EA-4D63-93BD-57F86FC92973}" type="presParOf" srcId="{3CA243FF-2F33-4A55-8D67-DA7D0A591EF7}" destId="{9DBBBAC7-31B4-4E2C-B52B-850062CD30BF}" srcOrd="6" destOrd="0" presId="urn:microsoft.com/office/officeart/2005/8/layout/vList2"/>
    <dgm:cxn modelId="{FC9C77B1-C577-473C-8CB7-A8C4CEE3286F}" type="presParOf" srcId="{3CA243FF-2F33-4A55-8D67-DA7D0A591EF7}" destId="{26465913-5B32-464A-90D9-16433EA88E31}" srcOrd="7" destOrd="0" presId="urn:microsoft.com/office/officeart/2005/8/layout/vList2"/>
    <dgm:cxn modelId="{522CF156-939F-4E61-86B5-E24AC2097CE1}" type="presParOf" srcId="{3CA243FF-2F33-4A55-8D67-DA7D0A591EF7}" destId="{E9C3AFAF-AC1F-4069-A10F-06CD10DD5B73}" srcOrd="8" destOrd="0" presId="urn:microsoft.com/office/officeart/2005/8/layout/vList2"/>
  </dgm:cxnLst>
  <dgm:bg>
    <a:solidFill>
      <a:srgbClr val="DEE5EA"/>
    </a:solidFill>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EF5D604-73F5-431B-B479-D5412650BEB3}"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de-DE"/>
        </a:p>
      </dgm:t>
    </dgm:pt>
    <dgm:pt modelId="{1663193C-D8EB-4A1D-B96A-93180598091D}">
      <dgm:prSet phldrT="[Text]"/>
      <dgm:spPr/>
      <dgm:t>
        <a:bodyPr/>
        <a:lstStyle/>
        <a:p>
          <a:r>
            <a:rPr lang="de-DE" dirty="0">
              <a:solidFill>
                <a:schemeClr val="tx1"/>
              </a:solidFill>
            </a:rPr>
            <a:t>Zeitplan unter Einbeziehung aller Beteiligten aufstellen</a:t>
          </a:r>
        </a:p>
      </dgm:t>
    </dgm:pt>
    <dgm:pt modelId="{348FF6CB-5119-403E-A10B-F522759AB1A3}" type="parTrans" cxnId="{4E80F84A-90FE-4153-BF41-0BA6DAB393A2}">
      <dgm:prSet/>
      <dgm:spPr/>
      <dgm:t>
        <a:bodyPr/>
        <a:lstStyle/>
        <a:p>
          <a:endParaRPr lang="de-DE"/>
        </a:p>
      </dgm:t>
    </dgm:pt>
    <dgm:pt modelId="{5F5FFF9E-94E2-446C-A3F0-725EA7D22842}" type="sibTrans" cxnId="{4E80F84A-90FE-4153-BF41-0BA6DAB393A2}">
      <dgm:prSet/>
      <dgm:spPr/>
      <dgm:t>
        <a:bodyPr/>
        <a:lstStyle/>
        <a:p>
          <a:endParaRPr lang="de-DE"/>
        </a:p>
      </dgm:t>
    </dgm:pt>
    <dgm:pt modelId="{4A2BD048-0606-4B9A-B567-966B80965947}">
      <dgm:prSet phldrT="[Text]"/>
      <dgm:spPr/>
      <dgm:t>
        <a:bodyPr/>
        <a:lstStyle/>
        <a:p>
          <a:r>
            <a:rPr lang="de-DE" dirty="0">
              <a:solidFill>
                <a:schemeClr val="tx1"/>
              </a:solidFill>
            </a:rPr>
            <a:t>Datenabfrage</a:t>
          </a:r>
        </a:p>
      </dgm:t>
    </dgm:pt>
    <dgm:pt modelId="{1CEA9D22-978E-43BB-8B21-D685152FF080}" type="parTrans" cxnId="{FB96600E-52E6-45BC-B247-42D62851B726}">
      <dgm:prSet/>
      <dgm:spPr/>
      <dgm:t>
        <a:bodyPr/>
        <a:lstStyle/>
        <a:p>
          <a:endParaRPr lang="de-DE"/>
        </a:p>
      </dgm:t>
    </dgm:pt>
    <dgm:pt modelId="{4150321C-A621-4393-9DA3-7D2DFECBB1ED}" type="sibTrans" cxnId="{FB96600E-52E6-45BC-B247-42D62851B726}">
      <dgm:prSet/>
      <dgm:spPr/>
      <dgm:t>
        <a:bodyPr/>
        <a:lstStyle/>
        <a:p>
          <a:endParaRPr lang="de-DE"/>
        </a:p>
      </dgm:t>
    </dgm:pt>
    <dgm:pt modelId="{17C38D43-F99E-49BC-A8B7-4057277E12DC}">
      <dgm:prSet phldrT="[Text]"/>
      <dgm:spPr/>
      <dgm:t>
        <a:bodyPr/>
        <a:lstStyle/>
        <a:p>
          <a:r>
            <a:rPr lang="de-DE" dirty="0">
              <a:solidFill>
                <a:schemeClr val="tx1"/>
              </a:solidFill>
            </a:rPr>
            <a:t>Ggf. Einbindung der Geschäftspartner für Scope-3-Emissionen</a:t>
          </a:r>
        </a:p>
      </dgm:t>
    </dgm:pt>
    <dgm:pt modelId="{2FF4EDB7-832B-4D64-8DC3-B0268CB3D8CD}" type="parTrans" cxnId="{9AD2EE18-676A-46C6-8C72-2F7DC396D185}">
      <dgm:prSet/>
      <dgm:spPr/>
      <dgm:t>
        <a:bodyPr/>
        <a:lstStyle/>
        <a:p>
          <a:endParaRPr lang="de-DE"/>
        </a:p>
      </dgm:t>
    </dgm:pt>
    <dgm:pt modelId="{664DB652-4A5A-4DF7-9408-22924F65157F}" type="sibTrans" cxnId="{9AD2EE18-676A-46C6-8C72-2F7DC396D185}">
      <dgm:prSet/>
      <dgm:spPr/>
      <dgm:t>
        <a:bodyPr/>
        <a:lstStyle/>
        <a:p>
          <a:endParaRPr lang="de-DE"/>
        </a:p>
      </dgm:t>
    </dgm:pt>
    <dgm:pt modelId="{645418A6-D443-4EBF-AC0D-2B5923E5DACC}">
      <dgm:prSet phldrT="[Text]"/>
      <dgm:spPr/>
      <dgm:t>
        <a:bodyPr/>
        <a:lstStyle/>
        <a:p>
          <a:r>
            <a:rPr lang="de-DE" dirty="0">
              <a:solidFill>
                <a:schemeClr val="tx1"/>
              </a:solidFill>
            </a:rPr>
            <a:t>Plausibilitätsprüfung der Daten</a:t>
          </a:r>
        </a:p>
      </dgm:t>
    </dgm:pt>
    <dgm:pt modelId="{3C53B431-F676-4DC4-91A9-5B174CECCA9C}" type="parTrans" cxnId="{A06C6A32-B4B4-48DC-ABAF-64C7CCFE687A}">
      <dgm:prSet/>
      <dgm:spPr/>
      <dgm:t>
        <a:bodyPr/>
        <a:lstStyle/>
        <a:p>
          <a:endParaRPr lang="de-DE"/>
        </a:p>
      </dgm:t>
    </dgm:pt>
    <dgm:pt modelId="{67D3B471-8D37-4A7B-9E37-149B658B3CDD}" type="sibTrans" cxnId="{A06C6A32-B4B4-48DC-ABAF-64C7CCFE687A}">
      <dgm:prSet/>
      <dgm:spPr/>
      <dgm:t>
        <a:bodyPr/>
        <a:lstStyle/>
        <a:p>
          <a:endParaRPr lang="de-DE"/>
        </a:p>
      </dgm:t>
    </dgm:pt>
    <dgm:pt modelId="{C0EC4CF2-F2BD-4F40-94A2-43D412F192EB}">
      <dgm:prSet phldrT="[Text]"/>
      <dgm:spPr/>
      <dgm:t>
        <a:bodyPr/>
        <a:lstStyle/>
        <a:p>
          <a:r>
            <a:rPr lang="de-DE" dirty="0">
              <a:solidFill>
                <a:schemeClr val="tx1"/>
              </a:solidFill>
            </a:rPr>
            <a:t>Prozess überprüfen und für das nächste Jahr verbessern</a:t>
          </a:r>
        </a:p>
      </dgm:t>
    </dgm:pt>
    <dgm:pt modelId="{C4F7CF51-70D9-4043-9DF3-19D308A1E0DF}" type="parTrans" cxnId="{807C9D3F-AB37-452B-B115-4CFEBE4A09C4}">
      <dgm:prSet/>
      <dgm:spPr/>
      <dgm:t>
        <a:bodyPr/>
        <a:lstStyle/>
        <a:p>
          <a:endParaRPr lang="de-DE"/>
        </a:p>
      </dgm:t>
    </dgm:pt>
    <dgm:pt modelId="{55087C00-4CE8-4894-85B7-6720366C540F}" type="sibTrans" cxnId="{807C9D3F-AB37-452B-B115-4CFEBE4A09C4}">
      <dgm:prSet/>
      <dgm:spPr/>
      <dgm:t>
        <a:bodyPr/>
        <a:lstStyle/>
        <a:p>
          <a:endParaRPr lang="de-DE"/>
        </a:p>
      </dgm:t>
    </dgm:pt>
    <dgm:pt modelId="{76B0B4A6-4398-4E72-8E8C-E9CEEE98EE0E}" type="pres">
      <dgm:prSet presAssocID="{CEF5D604-73F5-431B-B479-D5412650BEB3}" presName="Name0" presStyleCnt="0">
        <dgm:presLayoutVars>
          <dgm:dir/>
          <dgm:resizeHandles val="exact"/>
        </dgm:presLayoutVars>
      </dgm:prSet>
      <dgm:spPr/>
    </dgm:pt>
    <dgm:pt modelId="{4C045693-5A37-47D0-B53B-5233548437BE}" type="pres">
      <dgm:prSet presAssocID="{CEF5D604-73F5-431B-B479-D5412650BEB3}" presName="cycle" presStyleCnt="0"/>
      <dgm:spPr/>
    </dgm:pt>
    <dgm:pt modelId="{7B236F57-4AF1-4BF1-9C9B-EDF181A0EE04}" type="pres">
      <dgm:prSet presAssocID="{1663193C-D8EB-4A1D-B96A-93180598091D}" presName="nodeFirstNode" presStyleLbl="node1" presStyleIdx="0" presStyleCnt="5">
        <dgm:presLayoutVars>
          <dgm:bulletEnabled val="1"/>
        </dgm:presLayoutVars>
      </dgm:prSet>
      <dgm:spPr/>
    </dgm:pt>
    <dgm:pt modelId="{1C8CAF6F-7C00-4BCE-96BB-DB887174E79C}" type="pres">
      <dgm:prSet presAssocID="{5F5FFF9E-94E2-446C-A3F0-725EA7D22842}" presName="sibTransFirstNode" presStyleLbl="bgShp" presStyleIdx="0" presStyleCnt="1"/>
      <dgm:spPr/>
    </dgm:pt>
    <dgm:pt modelId="{F06BBA3E-9D7A-47DB-9C8B-89050BEC8AAF}" type="pres">
      <dgm:prSet presAssocID="{4A2BD048-0606-4B9A-B567-966B80965947}" presName="nodeFollowingNodes" presStyleLbl="node1" presStyleIdx="1" presStyleCnt="5">
        <dgm:presLayoutVars>
          <dgm:bulletEnabled val="1"/>
        </dgm:presLayoutVars>
      </dgm:prSet>
      <dgm:spPr/>
    </dgm:pt>
    <dgm:pt modelId="{7D6FF9B5-92D2-486F-876F-EF5E550CFA3D}" type="pres">
      <dgm:prSet presAssocID="{17C38D43-F99E-49BC-A8B7-4057277E12DC}" presName="nodeFollowingNodes" presStyleLbl="node1" presStyleIdx="2" presStyleCnt="5" custRadScaleRad="106884" custRadScaleInc="-18831">
        <dgm:presLayoutVars>
          <dgm:bulletEnabled val="1"/>
        </dgm:presLayoutVars>
      </dgm:prSet>
      <dgm:spPr/>
    </dgm:pt>
    <dgm:pt modelId="{1C1098AC-56EA-4F30-85B5-18DB699A015B}" type="pres">
      <dgm:prSet presAssocID="{645418A6-D443-4EBF-AC0D-2B5923E5DACC}" presName="nodeFollowingNodes" presStyleLbl="node1" presStyleIdx="3" presStyleCnt="5" custRadScaleRad="106925" custRadScaleInc="17076">
        <dgm:presLayoutVars>
          <dgm:bulletEnabled val="1"/>
        </dgm:presLayoutVars>
      </dgm:prSet>
      <dgm:spPr/>
    </dgm:pt>
    <dgm:pt modelId="{F13911DD-D193-44E3-902D-D9AAB852A829}" type="pres">
      <dgm:prSet presAssocID="{C0EC4CF2-F2BD-4F40-94A2-43D412F192EB}" presName="nodeFollowingNodes" presStyleLbl="node1" presStyleIdx="4" presStyleCnt="5" custScaleX="100669">
        <dgm:presLayoutVars>
          <dgm:bulletEnabled val="1"/>
        </dgm:presLayoutVars>
      </dgm:prSet>
      <dgm:spPr/>
    </dgm:pt>
  </dgm:ptLst>
  <dgm:cxnLst>
    <dgm:cxn modelId="{FB96600E-52E6-45BC-B247-42D62851B726}" srcId="{CEF5D604-73F5-431B-B479-D5412650BEB3}" destId="{4A2BD048-0606-4B9A-B567-966B80965947}" srcOrd="1" destOrd="0" parTransId="{1CEA9D22-978E-43BB-8B21-D685152FF080}" sibTransId="{4150321C-A621-4393-9DA3-7D2DFECBB1ED}"/>
    <dgm:cxn modelId="{76613711-98B3-4432-A896-88EB9B09B115}" type="presOf" srcId="{645418A6-D443-4EBF-AC0D-2B5923E5DACC}" destId="{1C1098AC-56EA-4F30-85B5-18DB699A015B}" srcOrd="0" destOrd="0" presId="urn:microsoft.com/office/officeart/2005/8/layout/cycle3"/>
    <dgm:cxn modelId="{00363F17-D368-4B37-841E-4F9CBC204ABA}" type="presOf" srcId="{4A2BD048-0606-4B9A-B567-966B80965947}" destId="{F06BBA3E-9D7A-47DB-9C8B-89050BEC8AAF}" srcOrd="0" destOrd="0" presId="urn:microsoft.com/office/officeart/2005/8/layout/cycle3"/>
    <dgm:cxn modelId="{9AD2EE18-676A-46C6-8C72-2F7DC396D185}" srcId="{CEF5D604-73F5-431B-B479-D5412650BEB3}" destId="{17C38D43-F99E-49BC-A8B7-4057277E12DC}" srcOrd="2" destOrd="0" parTransId="{2FF4EDB7-832B-4D64-8DC3-B0268CB3D8CD}" sibTransId="{664DB652-4A5A-4DF7-9408-22924F65157F}"/>
    <dgm:cxn modelId="{B3321523-7070-4911-AFD9-721D769A0A0E}" type="presOf" srcId="{5F5FFF9E-94E2-446C-A3F0-725EA7D22842}" destId="{1C8CAF6F-7C00-4BCE-96BB-DB887174E79C}" srcOrd="0" destOrd="0" presId="urn:microsoft.com/office/officeart/2005/8/layout/cycle3"/>
    <dgm:cxn modelId="{A06C6A32-B4B4-48DC-ABAF-64C7CCFE687A}" srcId="{CEF5D604-73F5-431B-B479-D5412650BEB3}" destId="{645418A6-D443-4EBF-AC0D-2B5923E5DACC}" srcOrd="3" destOrd="0" parTransId="{3C53B431-F676-4DC4-91A9-5B174CECCA9C}" sibTransId="{67D3B471-8D37-4A7B-9E37-149B658B3CDD}"/>
    <dgm:cxn modelId="{807C9D3F-AB37-452B-B115-4CFEBE4A09C4}" srcId="{CEF5D604-73F5-431B-B479-D5412650BEB3}" destId="{C0EC4CF2-F2BD-4F40-94A2-43D412F192EB}" srcOrd="4" destOrd="0" parTransId="{C4F7CF51-70D9-4043-9DF3-19D308A1E0DF}" sibTransId="{55087C00-4CE8-4894-85B7-6720366C540F}"/>
    <dgm:cxn modelId="{4E80F84A-90FE-4153-BF41-0BA6DAB393A2}" srcId="{CEF5D604-73F5-431B-B479-D5412650BEB3}" destId="{1663193C-D8EB-4A1D-B96A-93180598091D}" srcOrd="0" destOrd="0" parTransId="{348FF6CB-5119-403E-A10B-F522759AB1A3}" sibTransId="{5F5FFF9E-94E2-446C-A3F0-725EA7D22842}"/>
    <dgm:cxn modelId="{D96EDD6B-DA52-4E2B-8AE6-AE0D4FB28920}" type="presOf" srcId="{C0EC4CF2-F2BD-4F40-94A2-43D412F192EB}" destId="{F13911DD-D193-44E3-902D-D9AAB852A829}" srcOrd="0" destOrd="0" presId="urn:microsoft.com/office/officeart/2005/8/layout/cycle3"/>
    <dgm:cxn modelId="{02258E98-A5ED-44F6-8E38-9D132D9D1CAC}" type="presOf" srcId="{CEF5D604-73F5-431B-B479-D5412650BEB3}" destId="{76B0B4A6-4398-4E72-8E8C-E9CEEE98EE0E}" srcOrd="0" destOrd="0" presId="urn:microsoft.com/office/officeart/2005/8/layout/cycle3"/>
    <dgm:cxn modelId="{24002AEE-AE37-4841-BE9F-80589844BF70}" type="presOf" srcId="{1663193C-D8EB-4A1D-B96A-93180598091D}" destId="{7B236F57-4AF1-4BF1-9C9B-EDF181A0EE04}" srcOrd="0" destOrd="0" presId="urn:microsoft.com/office/officeart/2005/8/layout/cycle3"/>
    <dgm:cxn modelId="{B5C778F0-C810-4BF1-80F2-E3AE8E406BDC}" type="presOf" srcId="{17C38D43-F99E-49BC-A8B7-4057277E12DC}" destId="{7D6FF9B5-92D2-486F-876F-EF5E550CFA3D}" srcOrd="0" destOrd="0" presId="urn:microsoft.com/office/officeart/2005/8/layout/cycle3"/>
    <dgm:cxn modelId="{3C086EA2-7B88-487E-AF54-798799B5E9EE}" type="presParOf" srcId="{76B0B4A6-4398-4E72-8E8C-E9CEEE98EE0E}" destId="{4C045693-5A37-47D0-B53B-5233548437BE}" srcOrd="0" destOrd="0" presId="urn:microsoft.com/office/officeart/2005/8/layout/cycle3"/>
    <dgm:cxn modelId="{47D00CE4-8FBE-49F0-8E8C-DDD56F62C847}" type="presParOf" srcId="{4C045693-5A37-47D0-B53B-5233548437BE}" destId="{7B236F57-4AF1-4BF1-9C9B-EDF181A0EE04}" srcOrd="0" destOrd="0" presId="urn:microsoft.com/office/officeart/2005/8/layout/cycle3"/>
    <dgm:cxn modelId="{C778684D-D817-45DF-B459-A97A3293027A}" type="presParOf" srcId="{4C045693-5A37-47D0-B53B-5233548437BE}" destId="{1C8CAF6F-7C00-4BCE-96BB-DB887174E79C}" srcOrd="1" destOrd="0" presId="urn:microsoft.com/office/officeart/2005/8/layout/cycle3"/>
    <dgm:cxn modelId="{C93FCC1E-7000-43ED-88B4-90621E64D94D}" type="presParOf" srcId="{4C045693-5A37-47D0-B53B-5233548437BE}" destId="{F06BBA3E-9D7A-47DB-9C8B-89050BEC8AAF}" srcOrd="2" destOrd="0" presId="urn:microsoft.com/office/officeart/2005/8/layout/cycle3"/>
    <dgm:cxn modelId="{E8191A16-EBF2-4CE5-8E8F-28C4979B0F4E}" type="presParOf" srcId="{4C045693-5A37-47D0-B53B-5233548437BE}" destId="{7D6FF9B5-92D2-486F-876F-EF5E550CFA3D}" srcOrd="3" destOrd="0" presId="urn:microsoft.com/office/officeart/2005/8/layout/cycle3"/>
    <dgm:cxn modelId="{84E5F6E1-464F-4558-A40B-E8EFFE3C83A4}" type="presParOf" srcId="{4C045693-5A37-47D0-B53B-5233548437BE}" destId="{1C1098AC-56EA-4F30-85B5-18DB699A015B}" srcOrd="4" destOrd="0" presId="urn:microsoft.com/office/officeart/2005/8/layout/cycle3"/>
    <dgm:cxn modelId="{F2CD7B42-D73A-4876-8D0F-40B31187F29C}" type="presParOf" srcId="{4C045693-5A37-47D0-B53B-5233548437BE}" destId="{F13911DD-D193-44E3-902D-D9AAB852A829}"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42F68A-AADE-4C2D-A6DC-AE726D21CDA4}">
      <dsp:nvSpPr>
        <dsp:cNvPr id="0" name=""/>
        <dsp:cNvSpPr/>
      </dsp:nvSpPr>
      <dsp:spPr>
        <a:xfrm>
          <a:off x="2191" y="0"/>
          <a:ext cx="2199220" cy="612000"/>
        </a:xfrm>
        <a:prstGeom prst="homePlate">
          <a:avLst/>
        </a:prstGeom>
        <a:solidFill>
          <a:srgbClr val="3B687F"/>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marL="0" lvl="0" indent="0" algn="ctr" defTabSz="622300">
            <a:lnSpc>
              <a:spcPct val="90000"/>
            </a:lnSpc>
            <a:spcBef>
              <a:spcPct val="0"/>
            </a:spcBef>
            <a:spcAft>
              <a:spcPct val="35000"/>
            </a:spcAft>
            <a:buNone/>
          </a:pPr>
          <a:r>
            <a:rPr lang="de-DE" sz="1400" kern="1200" dirty="0"/>
            <a:t>Einführung</a:t>
          </a:r>
        </a:p>
      </dsp:txBody>
      <dsp:txXfrm>
        <a:off x="2191" y="0"/>
        <a:ext cx="2046220" cy="612000"/>
      </dsp:txXfrm>
    </dsp:sp>
    <dsp:sp modelId="{30108D9A-9B7A-485E-8669-CB1962EC1638}">
      <dsp:nvSpPr>
        <dsp:cNvPr id="0" name=""/>
        <dsp:cNvSpPr/>
      </dsp:nvSpPr>
      <dsp:spPr>
        <a:xfrm>
          <a:off x="1761568" y="0"/>
          <a:ext cx="2199220" cy="612000"/>
        </a:xfrm>
        <a:prstGeom prst="chevron">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lang="de-DE" sz="1400" kern="1200" dirty="0"/>
            <a:t>Status Quo</a:t>
          </a:r>
        </a:p>
      </dsp:txBody>
      <dsp:txXfrm>
        <a:off x="2067568" y="0"/>
        <a:ext cx="1587220" cy="612000"/>
      </dsp:txXfrm>
    </dsp:sp>
    <dsp:sp modelId="{BD184E50-2FF5-425C-AB1E-78F82FDB2554}">
      <dsp:nvSpPr>
        <dsp:cNvPr id="0" name=""/>
        <dsp:cNvSpPr/>
      </dsp:nvSpPr>
      <dsp:spPr>
        <a:xfrm>
          <a:off x="3520944" y="0"/>
          <a:ext cx="2199220" cy="612000"/>
        </a:xfrm>
        <a:prstGeom prst="chevron">
          <a:avLst/>
        </a:prstGeom>
        <a:solidFill>
          <a:srgbClr val="526E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lang="de-DE" sz="1400" kern="1200" dirty="0"/>
            <a:t>Strategie und Ziele</a:t>
          </a:r>
        </a:p>
      </dsp:txBody>
      <dsp:txXfrm>
        <a:off x="3826944" y="0"/>
        <a:ext cx="1587220" cy="612000"/>
      </dsp:txXfrm>
    </dsp:sp>
    <dsp:sp modelId="{2F68A187-62A8-4664-9753-E9C1FD431669}">
      <dsp:nvSpPr>
        <dsp:cNvPr id="0" name=""/>
        <dsp:cNvSpPr/>
      </dsp:nvSpPr>
      <dsp:spPr>
        <a:xfrm>
          <a:off x="5280320" y="0"/>
          <a:ext cx="2199220" cy="612000"/>
        </a:xfrm>
        <a:prstGeom prst="chevron">
          <a:avLst/>
        </a:prstGeom>
        <a:solidFill>
          <a:srgbClr val="F9AA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lang="de-DE" sz="1400" kern="1200" dirty="0"/>
            <a:t>Ressourcen</a:t>
          </a:r>
        </a:p>
      </dsp:txBody>
      <dsp:txXfrm>
        <a:off x="5586320" y="0"/>
        <a:ext cx="1587220" cy="612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FCDE51-BF2A-4264-90F6-E4ECDF8A344D}">
      <dsp:nvSpPr>
        <dsp:cNvPr id="0" name=""/>
        <dsp:cNvSpPr/>
      </dsp:nvSpPr>
      <dsp:spPr>
        <a:xfrm>
          <a:off x="3125103" y="1663483"/>
          <a:ext cx="1387063" cy="1387063"/>
        </a:xfrm>
        <a:prstGeom prst="roundRect">
          <a:avLst/>
        </a:prstGeom>
        <a:solidFill>
          <a:srgbClr val="90ABB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533400">
            <a:lnSpc>
              <a:spcPct val="90000"/>
            </a:lnSpc>
            <a:spcBef>
              <a:spcPct val="0"/>
            </a:spcBef>
            <a:spcAft>
              <a:spcPct val="35000"/>
            </a:spcAft>
            <a:buNone/>
          </a:pPr>
          <a:r>
            <a:rPr lang="de-DE" sz="1200" b="1" kern="1200" dirty="0">
              <a:solidFill>
                <a:schemeClr val="tx1"/>
              </a:solidFill>
            </a:rPr>
            <a:t>Zeitlicher und finanzieller Aufwand</a:t>
          </a:r>
        </a:p>
      </dsp:txBody>
      <dsp:txXfrm>
        <a:off x="3192814" y="1731194"/>
        <a:ext cx="1251641" cy="1251641"/>
      </dsp:txXfrm>
    </dsp:sp>
    <dsp:sp modelId="{3C7BA214-1A36-4FD0-8A6C-EFF0B3FFAAAA}">
      <dsp:nvSpPr>
        <dsp:cNvPr id="0" name=""/>
        <dsp:cNvSpPr/>
      </dsp:nvSpPr>
      <dsp:spPr>
        <a:xfrm rot="16419278">
          <a:off x="3526689" y="1305079"/>
          <a:ext cx="718269" cy="0"/>
        </a:xfrm>
        <a:custGeom>
          <a:avLst/>
          <a:gdLst/>
          <a:ahLst/>
          <a:cxnLst/>
          <a:rect l="0" t="0" r="0" b="0"/>
          <a:pathLst>
            <a:path>
              <a:moveTo>
                <a:pt x="0" y="0"/>
              </a:moveTo>
              <a:lnTo>
                <a:pt x="718269"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524777-8711-47E2-A0FB-D1F8DEB44FCD}">
      <dsp:nvSpPr>
        <dsp:cNvPr id="0" name=""/>
        <dsp:cNvSpPr/>
      </dsp:nvSpPr>
      <dsp:spPr>
        <a:xfrm>
          <a:off x="2938006" y="17343"/>
          <a:ext cx="2000778" cy="929332"/>
        </a:xfrm>
        <a:prstGeom prst="roundRect">
          <a:avLst/>
        </a:prstGeom>
        <a:solidFill>
          <a:srgbClr val="90ABB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533400">
            <a:lnSpc>
              <a:spcPct val="90000"/>
            </a:lnSpc>
            <a:spcBef>
              <a:spcPct val="0"/>
            </a:spcBef>
            <a:spcAft>
              <a:spcPct val="35000"/>
            </a:spcAft>
            <a:buNone/>
          </a:pPr>
          <a:r>
            <a:rPr lang="de-DE" sz="1200" b="1" kern="1200" dirty="0">
              <a:solidFill>
                <a:schemeClr val="tx1"/>
              </a:solidFill>
            </a:rPr>
            <a:t>Branche</a:t>
          </a:r>
          <a:r>
            <a:rPr lang="de-DE" sz="1200" kern="1200" dirty="0">
              <a:solidFill>
                <a:schemeClr val="tx1"/>
              </a:solidFill>
            </a:rPr>
            <a:t>: Für manche Branchen wurden spezielle Leitfäden erarbeitet, schauen Sie beim Verband.   </a:t>
          </a:r>
        </a:p>
      </dsp:txBody>
      <dsp:txXfrm>
        <a:off x="2983372" y="62709"/>
        <a:ext cx="1910046" cy="838600"/>
      </dsp:txXfrm>
    </dsp:sp>
    <dsp:sp modelId="{A9D032E4-CF17-4950-BBBB-E6C60ACB993A}">
      <dsp:nvSpPr>
        <dsp:cNvPr id="0" name=""/>
        <dsp:cNvSpPr/>
      </dsp:nvSpPr>
      <dsp:spPr>
        <a:xfrm rot="20472832">
          <a:off x="4507550" y="2093204"/>
          <a:ext cx="173279" cy="0"/>
        </a:xfrm>
        <a:custGeom>
          <a:avLst/>
          <a:gdLst/>
          <a:ahLst/>
          <a:cxnLst/>
          <a:rect l="0" t="0" r="0" b="0"/>
          <a:pathLst>
            <a:path>
              <a:moveTo>
                <a:pt x="0" y="0"/>
              </a:moveTo>
              <a:lnTo>
                <a:pt x="173279"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DCFFE9-02D0-4D00-9EC5-DAB13997D631}">
      <dsp:nvSpPr>
        <dsp:cNvPr id="0" name=""/>
        <dsp:cNvSpPr/>
      </dsp:nvSpPr>
      <dsp:spPr>
        <a:xfrm>
          <a:off x="4676214" y="1260346"/>
          <a:ext cx="2000778" cy="929332"/>
        </a:xfrm>
        <a:prstGeom prst="roundRect">
          <a:avLst/>
        </a:prstGeom>
        <a:solidFill>
          <a:srgbClr val="90ABB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533400">
            <a:lnSpc>
              <a:spcPct val="90000"/>
            </a:lnSpc>
            <a:spcBef>
              <a:spcPct val="0"/>
            </a:spcBef>
            <a:spcAft>
              <a:spcPct val="35000"/>
            </a:spcAft>
            <a:buNone/>
          </a:pPr>
          <a:r>
            <a:rPr lang="de-DE" sz="1200" b="1" kern="1200" dirty="0">
              <a:solidFill>
                <a:schemeClr val="tx1"/>
              </a:solidFill>
            </a:rPr>
            <a:t>Datenlage</a:t>
          </a:r>
          <a:r>
            <a:rPr lang="de-DE" sz="1200" kern="1200" dirty="0">
              <a:solidFill>
                <a:schemeClr val="tx1"/>
              </a:solidFill>
            </a:rPr>
            <a:t>: Je besser die Daten verfügbar sind, desto schneller kommen Sie an Ziel. </a:t>
          </a:r>
        </a:p>
      </dsp:txBody>
      <dsp:txXfrm>
        <a:off x="4721580" y="1305712"/>
        <a:ext cx="1910046" cy="838600"/>
      </dsp:txXfrm>
    </dsp:sp>
    <dsp:sp modelId="{AC3A14D5-0FF5-4459-864D-8F5C7E6E8125}">
      <dsp:nvSpPr>
        <dsp:cNvPr id="0" name=""/>
        <dsp:cNvSpPr/>
      </dsp:nvSpPr>
      <dsp:spPr>
        <a:xfrm rot="2212596">
          <a:off x="4462645" y="3025823"/>
          <a:ext cx="495031" cy="0"/>
        </a:xfrm>
        <a:custGeom>
          <a:avLst/>
          <a:gdLst/>
          <a:ahLst/>
          <a:cxnLst/>
          <a:rect l="0" t="0" r="0" b="0"/>
          <a:pathLst>
            <a:path>
              <a:moveTo>
                <a:pt x="0" y="0"/>
              </a:moveTo>
              <a:lnTo>
                <a:pt x="495031"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D5E6C3-51CC-43F8-B8A3-EB6CB6766FF8}">
      <dsp:nvSpPr>
        <dsp:cNvPr id="0" name=""/>
        <dsp:cNvSpPr/>
      </dsp:nvSpPr>
      <dsp:spPr>
        <a:xfrm>
          <a:off x="4391195" y="3174355"/>
          <a:ext cx="2561026" cy="1145606"/>
        </a:xfrm>
        <a:prstGeom prst="roundRect">
          <a:avLst/>
        </a:prstGeom>
        <a:solidFill>
          <a:srgbClr val="90ABB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533400">
            <a:lnSpc>
              <a:spcPct val="90000"/>
            </a:lnSpc>
            <a:spcBef>
              <a:spcPct val="0"/>
            </a:spcBef>
            <a:spcAft>
              <a:spcPct val="35000"/>
            </a:spcAft>
            <a:buNone/>
          </a:pPr>
          <a:r>
            <a:rPr lang="de-DE" sz="1200" b="1" kern="1200" dirty="0">
              <a:solidFill>
                <a:schemeClr val="tx1"/>
              </a:solidFill>
            </a:rPr>
            <a:t>Zielsetzung</a:t>
          </a:r>
          <a:r>
            <a:rPr lang="de-DE" sz="1200" kern="1200" dirty="0">
              <a:solidFill>
                <a:schemeClr val="tx1"/>
              </a:solidFill>
            </a:rPr>
            <a:t>: Fangen Sie klein an und sammeln Sie Erfahrung im Team. Darauf aufbauend können Sie sich in den nächsten Jahren ambitioniertere Ziele setzen.</a:t>
          </a:r>
        </a:p>
      </dsp:txBody>
      <dsp:txXfrm>
        <a:off x="4447119" y="3230279"/>
        <a:ext cx="2449178" cy="1033758"/>
      </dsp:txXfrm>
    </dsp:sp>
    <dsp:sp modelId="{20A97FAC-E0E5-48D9-8CAA-6B69BAB4AC87}">
      <dsp:nvSpPr>
        <dsp:cNvPr id="0" name=""/>
        <dsp:cNvSpPr/>
      </dsp:nvSpPr>
      <dsp:spPr>
        <a:xfrm rot="7624687">
          <a:off x="2814031" y="3289709"/>
          <a:ext cx="599544" cy="0"/>
        </a:xfrm>
        <a:custGeom>
          <a:avLst/>
          <a:gdLst/>
          <a:ahLst/>
          <a:cxnLst/>
          <a:rect l="0" t="0" r="0" b="0"/>
          <a:pathLst>
            <a:path>
              <a:moveTo>
                <a:pt x="0" y="0"/>
              </a:moveTo>
              <a:lnTo>
                <a:pt x="599544"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A17306-D573-48A0-B7F1-43C48DC2BEB1}">
      <dsp:nvSpPr>
        <dsp:cNvPr id="0" name=""/>
        <dsp:cNvSpPr/>
      </dsp:nvSpPr>
      <dsp:spPr>
        <a:xfrm>
          <a:off x="1581535" y="3528871"/>
          <a:ext cx="2000778" cy="929332"/>
        </a:xfrm>
        <a:prstGeom prst="roundRect">
          <a:avLst/>
        </a:prstGeom>
        <a:solidFill>
          <a:srgbClr val="90ABB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533400">
            <a:lnSpc>
              <a:spcPct val="90000"/>
            </a:lnSpc>
            <a:spcBef>
              <a:spcPct val="0"/>
            </a:spcBef>
            <a:spcAft>
              <a:spcPct val="35000"/>
            </a:spcAft>
            <a:buNone/>
          </a:pPr>
          <a:r>
            <a:rPr lang="de-DE" sz="1200" b="1" kern="1200" dirty="0">
              <a:solidFill>
                <a:schemeClr val="tx1"/>
              </a:solidFill>
            </a:rPr>
            <a:t>Anzahl Standorte</a:t>
          </a:r>
          <a:r>
            <a:rPr lang="de-DE" sz="1200" kern="1200" dirty="0">
              <a:solidFill>
                <a:schemeClr val="tx1"/>
              </a:solidFill>
            </a:rPr>
            <a:t>: Bei vielen Standorten steigt der Aufwand. Beziehen Sie Personal vor Ort ein.</a:t>
          </a:r>
        </a:p>
      </dsp:txBody>
      <dsp:txXfrm>
        <a:off x="1626901" y="3574237"/>
        <a:ext cx="1910046" cy="838600"/>
      </dsp:txXfrm>
    </dsp:sp>
    <dsp:sp modelId="{D2D214A4-FF57-4678-90B0-DACD76D904AB}">
      <dsp:nvSpPr>
        <dsp:cNvPr id="0" name=""/>
        <dsp:cNvSpPr/>
      </dsp:nvSpPr>
      <dsp:spPr>
        <a:xfrm rot="11682723">
          <a:off x="2535220" y="2098762"/>
          <a:ext cx="599713" cy="0"/>
        </a:xfrm>
        <a:custGeom>
          <a:avLst/>
          <a:gdLst/>
          <a:ahLst/>
          <a:cxnLst/>
          <a:rect l="0" t="0" r="0" b="0"/>
          <a:pathLst>
            <a:path>
              <a:moveTo>
                <a:pt x="0" y="0"/>
              </a:moveTo>
              <a:lnTo>
                <a:pt x="59971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A09ADE-7DF2-4442-9E0E-6320F137DFA9}">
      <dsp:nvSpPr>
        <dsp:cNvPr id="0" name=""/>
        <dsp:cNvSpPr/>
      </dsp:nvSpPr>
      <dsp:spPr>
        <a:xfrm>
          <a:off x="557395" y="825549"/>
          <a:ext cx="1987656" cy="1872223"/>
        </a:xfrm>
        <a:prstGeom prst="roundRect">
          <a:avLst/>
        </a:prstGeom>
        <a:solidFill>
          <a:srgbClr val="90ABB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533400">
            <a:lnSpc>
              <a:spcPct val="90000"/>
            </a:lnSpc>
            <a:spcBef>
              <a:spcPct val="0"/>
            </a:spcBef>
            <a:spcAft>
              <a:spcPct val="35000"/>
            </a:spcAft>
            <a:buNone/>
          </a:pPr>
          <a:r>
            <a:rPr lang="de-DE" sz="1200" b="1" kern="1200" dirty="0">
              <a:solidFill>
                <a:schemeClr val="tx1"/>
              </a:solidFill>
            </a:rPr>
            <a:t>Unternehmensgröße</a:t>
          </a:r>
          <a:r>
            <a:rPr lang="de-DE" sz="1200" kern="1200" dirty="0">
              <a:solidFill>
                <a:schemeClr val="tx1"/>
              </a:solidFill>
            </a:rPr>
            <a:t>: Auch ein kleines Unternehmen kann Klimaschutz angehen. Sie kennen Ihre Abläufe gut und haben schnell einen Überblick über Emissionsquellen.</a:t>
          </a:r>
        </a:p>
      </dsp:txBody>
      <dsp:txXfrm>
        <a:off x="648789" y="916943"/>
        <a:ext cx="1804868" cy="16894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CAFAD3-3B17-40A8-B764-BA5F4DC45924}">
      <dsp:nvSpPr>
        <dsp:cNvPr id="0" name=""/>
        <dsp:cNvSpPr/>
      </dsp:nvSpPr>
      <dsp:spPr>
        <a:xfrm>
          <a:off x="0" y="31465"/>
          <a:ext cx="11256616" cy="411840"/>
        </a:xfrm>
        <a:prstGeom prst="roundRect">
          <a:avLst/>
        </a:prstGeom>
        <a:solidFill>
          <a:srgbClr val="90ABB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de-DE" sz="1600" kern="1200" dirty="0"/>
            <a:t>Zu Beginn Zeit nehmen und Ziele sowie den Rahmen festlegen</a:t>
          </a:r>
        </a:p>
      </dsp:txBody>
      <dsp:txXfrm>
        <a:off x="20104" y="51569"/>
        <a:ext cx="11216408" cy="371632"/>
      </dsp:txXfrm>
    </dsp:sp>
    <dsp:sp modelId="{3FFA8B8A-2BA3-4E9D-B564-A8150E1CA1A5}">
      <dsp:nvSpPr>
        <dsp:cNvPr id="0" name=""/>
        <dsp:cNvSpPr/>
      </dsp:nvSpPr>
      <dsp:spPr>
        <a:xfrm>
          <a:off x="0" y="521292"/>
          <a:ext cx="11256616" cy="411840"/>
        </a:xfrm>
        <a:prstGeom prst="roundRect">
          <a:avLst/>
        </a:prstGeom>
        <a:solidFill>
          <a:srgbClr val="90ABB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de-DE" sz="1600" kern="1200" dirty="0"/>
            <a:t>Ausreichend Zeit für die Datenerhebung einplanen</a:t>
          </a:r>
        </a:p>
      </dsp:txBody>
      <dsp:txXfrm>
        <a:off x="20104" y="541396"/>
        <a:ext cx="11216408" cy="371632"/>
      </dsp:txXfrm>
    </dsp:sp>
    <dsp:sp modelId="{76847D6A-835D-4DA0-BA89-BD506EB212D8}">
      <dsp:nvSpPr>
        <dsp:cNvPr id="0" name=""/>
        <dsp:cNvSpPr/>
      </dsp:nvSpPr>
      <dsp:spPr>
        <a:xfrm>
          <a:off x="0" y="981865"/>
          <a:ext cx="11256616" cy="411840"/>
        </a:xfrm>
        <a:prstGeom prst="roundRect">
          <a:avLst/>
        </a:prstGeom>
        <a:solidFill>
          <a:srgbClr val="90ABB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de-DE" sz="1600" kern="1200" dirty="0"/>
            <a:t>Alle Entscheidungen und Schritte sorgfältig festhalten</a:t>
          </a:r>
        </a:p>
      </dsp:txBody>
      <dsp:txXfrm>
        <a:off x="20104" y="1001969"/>
        <a:ext cx="11216408" cy="371632"/>
      </dsp:txXfrm>
    </dsp:sp>
    <dsp:sp modelId="{9DBBBAC7-31B4-4E2C-B52B-850062CD30BF}">
      <dsp:nvSpPr>
        <dsp:cNvPr id="0" name=""/>
        <dsp:cNvSpPr/>
      </dsp:nvSpPr>
      <dsp:spPr>
        <a:xfrm>
          <a:off x="0" y="1457065"/>
          <a:ext cx="11256616" cy="411840"/>
        </a:xfrm>
        <a:prstGeom prst="roundRect">
          <a:avLst/>
        </a:prstGeom>
        <a:solidFill>
          <a:srgbClr val="90ABB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de-DE" sz="1600" kern="1200" dirty="0"/>
            <a:t>Mitarbeitende von Anfang an einbeziehen</a:t>
          </a:r>
        </a:p>
      </dsp:txBody>
      <dsp:txXfrm>
        <a:off x="20104" y="1477169"/>
        <a:ext cx="11216408" cy="371632"/>
      </dsp:txXfrm>
    </dsp:sp>
    <dsp:sp modelId="{E9C3AFAF-AC1F-4069-A10F-06CD10DD5B73}">
      <dsp:nvSpPr>
        <dsp:cNvPr id="0" name=""/>
        <dsp:cNvSpPr/>
      </dsp:nvSpPr>
      <dsp:spPr>
        <a:xfrm>
          <a:off x="0" y="1932266"/>
          <a:ext cx="11256616" cy="411840"/>
        </a:xfrm>
        <a:prstGeom prst="roundRect">
          <a:avLst/>
        </a:prstGeom>
        <a:solidFill>
          <a:srgbClr val="90ABB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de-DE" sz="1600" kern="1200" dirty="0"/>
            <a:t>Locker bleiben! Mit einer Erstbilanz und dem Machbaren starten, dann nach und nach ausbauen</a:t>
          </a:r>
        </a:p>
      </dsp:txBody>
      <dsp:txXfrm>
        <a:off x="20104" y="1952370"/>
        <a:ext cx="11216408" cy="3716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8CAF6F-7C00-4BCE-96BB-DB887174E79C}">
      <dsp:nvSpPr>
        <dsp:cNvPr id="0" name=""/>
        <dsp:cNvSpPr/>
      </dsp:nvSpPr>
      <dsp:spPr>
        <a:xfrm>
          <a:off x="1178662" y="-21513"/>
          <a:ext cx="3841279" cy="3841279"/>
        </a:xfrm>
        <a:prstGeom prst="circularArrow">
          <a:avLst>
            <a:gd name="adj1" fmla="val 5544"/>
            <a:gd name="adj2" fmla="val 330680"/>
            <a:gd name="adj3" fmla="val 13814252"/>
            <a:gd name="adj4" fmla="val 17362683"/>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B236F57-4AF1-4BF1-9C9B-EDF181A0EE04}">
      <dsp:nvSpPr>
        <dsp:cNvPr id="0" name=""/>
        <dsp:cNvSpPr/>
      </dsp:nvSpPr>
      <dsp:spPr>
        <a:xfrm>
          <a:off x="2214848" y="884"/>
          <a:ext cx="1768907" cy="88445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de-DE" sz="1300" kern="1200" dirty="0">
              <a:solidFill>
                <a:schemeClr val="tx1"/>
              </a:solidFill>
            </a:rPr>
            <a:t>Zeitplan unter Einbeziehung aller Beteiligten aufstellen</a:t>
          </a:r>
        </a:p>
      </dsp:txBody>
      <dsp:txXfrm>
        <a:off x="2258023" y="44059"/>
        <a:ext cx="1682557" cy="798103"/>
      </dsp:txXfrm>
    </dsp:sp>
    <dsp:sp modelId="{F06BBA3E-9D7A-47DB-9C8B-89050BEC8AAF}">
      <dsp:nvSpPr>
        <dsp:cNvPr id="0" name=""/>
        <dsp:cNvSpPr/>
      </dsp:nvSpPr>
      <dsp:spPr>
        <a:xfrm>
          <a:off x="3772748" y="1132764"/>
          <a:ext cx="1768907" cy="88445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de-DE" sz="1300" kern="1200" dirty="0">
              <a:solidFill>
                <a:schemeClr val="tx1"/>
              </a:solidFill>
            </a:rPr>
            <a:t>Datenabfrage</a:t>
          </a:r>
        </a:p>
      </dsp:txBody>
      <dsp:txXfrm>
        <a:off x="3815923" y="1175939"/>
        <a:ext cx="1682557" cy="798103"/>
      </dsp:txXfrm>
    </dsp:sp>
    <dsp:sp modelId="{7D6FF9B5-92D2-486F-876F-EF5E550CFA3D}">
      <dsp:nvSpPr>
        <dsp:cNvPr id="0" name=""/>
        <dsp:cNvSpPr/>
      </dsp:nvSpPr>
      <dsp:spPr>
        <a:xfrm>
          <a:off x="3501535" y="2826335"/>
          <a:ext cx="1768907" cy="88445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de-DE" sz="1300" kern="1200" dirty="0">
              <a:solidFill>
                <a:schemeClr val="tx1"/>
              </a:solidFill>
            </a:rPr>
            <a:t>Ggf. Einbindung der Geschäftspartner für Scope-3-Emissionen</a:t>
          </a:r>
        </a:p>
      </dsp:txBody>
      <dsp:txXfrm>
        <a:off x="3544710" y="2869510"/>
        <a:ext cx="1682557" cy="798103"/>
      </dsp:txXfrm>
    </dsp:sp>
    <dsp:sp modelId="{1C1098AC-56EA-4F30-85B5-18DB699A015B}">
      <dsp:nvSpPr>
        <dsp:cNvPr id="0" name=""/>
        <dsp:cNvSpPr/>
      </dsp:nvSpPr>
      <dsp:spPr>
        <a:xfrm>
          <a:off x="949714" y="2850245"/>
          <a:ext cx="1768907" cy="88445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de-DE" sz="1300" kern="1200" dirty="0">
              <a:solidFill>
                <a:schemeClr val="tx1"/>
              </a:solidFill>
            </a:rPr>
            <a:t>Plausibilitätsprüfung der Daten</a:t>
          </a:r>
        </a:p>
      </dsp:txBody>
      <dsp:txXfrm>
        <a:off x="992889" y="2893420"/>
        <a:ext cx="1682557" cy="798103"/>
      </dsp:txXfrm>
    </dsp:sp>
    <dsp:sp modelId="{F13911DD-D193-44E3-902D-D9AAB852A829}">
      <dsp:nvSpPr>
        <dsp:cNvPr id="0" name=""/>
        <dsp:cNvSpPr/>
      </dsp:nvSpPr>
      <dsp:spPr>
        <a:xfrm>
          <a:off x="651032" y="1132764"/>
          <a:ext cx="1780741" cy="88445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de-DE" sz="1300" kern="1200" dirty="0">
              <a:solidFill>
                <a:schemeClr val="tx1"/>
              </a:solidFill>
            </a:rPr>
            <a:t>Prozess überprüfen und für das nächste Jahr verbessern</a:t>
          </a:r>
        </a:p>
      </dsp:txBody>
      <dsp:txXfrm>
        <a:off x="694207" y="1175939"/>
        <a:ext cx="1694391" cy="798103"/>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44813"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defRPr sz="1200"/>
            </a:lvl1pPr>
          </a:lstStyle>
          <a:p>
            <a:endParaRPr lang="de-DE" dirty="0"/>
          </a:p>
        </p:txBody>
      </p:sp>
      <p:sp>
        <p:nvSpPr>
          <p:cNvPr id="23555" name="Rectangle 3"/>
          <p:cNvSpPr>
            <a:spLocks noGrp="1" noChangeArrowheads="1"/>
          </p:cNvSpPr>
          <p:nvPr>
            <p:ph type="dt" sz="quarter" idx="1"/>
          </p:nvPr>
        </p:nvSpPr>
        <p:spPr bwMode="auto">
          <a:xfrm>
            <a:off x="3849688" y="0"/>
            <a:ext cx="2944812"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de-DE" dirty="0"/>
          </a:p>
        </p:txBody>
      </p:sp>
      <p:sp>
        <p:nvSpPr>
          <p:cNvPr id="23556" name="Rectangle 4"/>
          <p:cNvSpPr>
            <a:spLocks noGrp="1" noChangeArrowheads="1"/>
          </p:cNvSpPr>
          <p:nvPr>
            <p:ph type="ftr" sz="quarter" idx="2"/>
          </p:nvPr>
        </p:nvSpPr>
        <p:spPr bwMode="auto">
          <a:xfrm>
            <a:off x="0" y="9434513"/>
            <a:ext cx="2944813"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l">
              <a:defRPr sz="1200"/>
            </a:lvl1pPr>
          </a:lstStyle>
          <a:p>
            <a:endParaRPr lang="de-DE" dirty="0"/>
          </a:p>
        </p:txBody>
      </p:sp>
      <p:sp>
        <p:nvSpPr>
          <p:cNvPr id="23557" name="Rectangle 5"/>
          <p:cNvSpPr>
            <a:spLocks noGrp="1" noChangeArrowheads="1"/>
          </p:cNvSpPr>
          <p:nvPr>
            <p:ph type="sldNum" sz="quarter" idx="3"/>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fld id="{69374D03-ABE5-4870-87F0-7653B7A508D1}" type="slidenum">
              <a:rPr lang="de-DE"/>
              <a:pPr/>
              <a:t>‹Nr.›</a:t>
            </a:fld>
            <a:endParaRPr lang="de-DE" dirty="0"/>
          </a:p>
        </p:txBody>
      </p:sp>
    </p:spTree>
    <p:extLst>
      <p:ext uri="{BB962C8B-B14F-4D97-AF65-F5344CB8AC3E}">
        <p14:creationId xmlns:p14="http://schemas.microsoft.com/office/powerpoint/2010/main" val="20000099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4813"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defRPr sz="1200"/>
            </a:lvl1pPr>
          </a:lstStyle>
          <a:p>
            <a:endParaRPr lang="de-DE" dirty="0"/>
          </a:p>
        </p:txBody>
      </p:sp>
      <p:sp>
        <p:nvSpPr>
          <p:cNvPr id="20483" name="Rectangle 3"/>
          <p:cNvSpPr>
            <a:spLocks noGrp="1" noChangeArrowheads="1"/>
          </p:cNvSpPr>
          <p:nvPr>
            <p:ph type="dt" idx="1"/>
          </p:nvPr>
        </p:nvSpPr>
        <p:spPr bwMode="auto">
          <a:xfrm>
            <a:off x="3849688" y="0"/>
            <a:ext cx="2944812" cy="496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de-DE" dirty="0"/>
          </a:p>
        </p:txBody>
      </p:sp>
      <p:sp>
        <p:nvSpPr>
          <p:cNvPr id="20484" name="Rectangle 4"/>
          <p:cNvSpPr>
            <a:spLocks noGrp="1" noRot="1" noChangeAspect="1" noChangeArrowheads="1" noTextEdit="1"/>
          </p:cNvSpPr>
          <p:nvPr>
            <p:ph type="sldImg" idx="2"/>
          </p:nvPr>
        </p:nvSpPr>
        <p:spPr bwMode="auto">
          <a:xfrm>
            <a:off x="87313" y="744538"/>
            <a:ext cx="6619875"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485" name="Rectangle 5"/>
          <p:cNvSpPr>
            <a:spLocks noGrp="1" noChangeArrowheads="1"/>
          </p:cNvSpPr>
          <p:nvPr>
            <p:ph type="body" sz="quarter" idx="3"/>
          </p:nvPr>
        </p:nvSpPr>
        <p:spPr bwMode="auto">
          <a:xfrm>
            <a:off x="906463" y="4718050"/>
            <a:ext cx="4981575" cy="4468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20486" name="Rectangle 6"/>
          <p:cNvSpPr>
            <a:spLocks noGrp="1" noChangeArrowheads="1"/>
          </p:cNvSpPr>
          <p:nvPr>
            <p:ph type="ftr" sz="quarter" idx="4"/>
          </p:nvPr>
        </p:nvSpPr>
        <p:spPr bwMode="auto">
          <a:xfrm>
            <a:off x="0" y="9434513"/>
            <a:ext cx="2944813"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l">
              <a:defRPr sz="1200"/>
            </a:lvl1pPr>
          </a:lstStyle>
          <a:p>
            <a:endParaRPr lang="de-DE" dirty="0"/>
          </a:p>
        </p:txBody>
      </p:sp>
      <p:sp>
        <p:nvSpPr>
          <p:cNvPr id="20487" name="Rectangle 7"/>
          <p:cNvSpPr>
            <a:spLocks noGrp="1" noChangeArrowheads="1"/>
          </p:cNvSpPr>
          <p:nvPr>
            <p:ph type="sldNum" sz="quarter" idx="5"/>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fld id="{DF1FE7DE-306B-40DA-8729-EE4B1E1D728A}" type="slidenum">
              <a:rPr lang="de-DE"/>
              <a:pPr/>
              <a:t>‹Nr.›</a:t>
            </a:fld>
            <a:endParaRPr lang="de-DE" dirty="0"/>
          </a:p>
        </p:txBody>
      </p:sp>
    </p:spTree>
    <p:extLst>
      <p:ext uri="{BB962C8B-B14F-4D97-AF65-F5344CB8AC3E}">
        <p14:creationId xmlns:p14="http://schemas.microsoft.com/office/powerpoint/2010/main" val="31829008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7AD0FAF8-64A5-4D34-8A12-BE0DDDFD92D1}" type="slidenum">
              <a:rPr kumimoji="0" lang="de-DE" sz="1200" b="0" i="0" u="none" strike="noStrike" kern="1200" cap="none" spc="0" normalizeH="0" baseline="0" noProof="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50882" name="Rectangle 2"/>
          <p:cNvSpPr>
            <a:spLocks noGrp="1" noRot="1" noChangeAspect="1" noChangeArrowheads="1" noTextEdit="1"/>
          </p:cNvSpPr>
          <p:nvPr>
            <p:ph type="sldImg"/>
          </p:nvPr>
        </p:nvSpPr>
        <p:spPr>
          <a:xfrm>
            <a:off x="87313" y="744538"/>
            <a:ext cx="6619875" cy="3724275"/>
          </a:xfrm>
          <a:ln/>
        </p:spPr>
      </p:sp>
      <p:sp>
        <p:nvSpPr>
          <p:cNvPr id="250883" name="Rectangle 3"/>
          <p:cNvSpPr>
            <a:spLocks noGrp="1" noChangeArrowheads="1"/>
          </p:cNvSpPr>
          <p:nvPr>
            <p:ph type="body" idx="1"/>
          </p:nvPr>
        </p:nvSpPr>
        <p:spPr/>
        <p:txBody>
          <a:bodyPr/>
          <a:lstStyle/>
          <a:p>
            <a:endParaRPr lang="de-DE" dirty="0"/>
          </a:p>
        </p:txBody>
      </p:sp>
    </p:spTree>
    <p:extLst>
      <p:ext uri="{BB962C8B-B14F-4D97-AF65-F5344CB8AC3E}">
        <p14:creationId xmlns:p14="http://schemas.microsoft.com/office/powerpoint/2010/main" val="108973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2</a:t>
            </a:fld>
            <a:endParaRPr lang="de-DE" dirty="0"/>
          </a:p>
        </p:txBody>
      </p:sp>
    </p:spTree>
    <p:extLst>
      <p:ext uri="{BB962C8B-B14F-4D97-AF65-F5344CB8AC3E}">
        <p14:creationId xmlns:p14="http://schemas.microsoft.com/office/powerpoint/2010/main" val="3529951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3</a:t>
            </a:fld>
            <a:endParaRPr lang="de-DE" dirty="0"/>
          </a:p>
        </p:txBody>
      </p:sp>
    </p:spTree>
    <p:extLst>
      <p:ext uri="{BB962C8B-B14F-4D97-AF65-F5344CB8AC3E}">
        <p14:creationId xmlns:p14="http://schemas.microsoft.com/office/powerpoint/2010/main" val="3717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5</a:t>
            </a:fld>
            <a:endParaRPr lang="de-DE" dirty="0"/>
          </a:p>
        </p:txBody>
      </p:sp>
    </p:spTree>
    <p:extLst>
      <p:ext uri="{BB962C8B-B14F-4D97-AF65-F5344CB8AC3E}">
        <p14:creationId xmlns:p14="http://schemas.microsoft.com/office/powerpoint/2010/main" val="488390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9</a:t>
            </a:fld>
            <a:endParaRPr lang="de-DE" dirty="0"/>
          </a:p>
        </p:txBody>
      </p:sp>
    </p:spTree>
    <p:extLst>
      <p:ext uri="{BB962C8B-B14F-4D97-AF65-F5344CB8AC3E}">
        <p14:creationId xmlns:p14="http://schemas.microsoft.com/office/powerpoint/2010/main" val="4015802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53988" y="179388"/>
            <a:ext cx="7165976" cy="4032250"/>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a:defRPr/>
            </a:pPr>
            <a:fld id="{E25EED4E-4D5C-41C9-8C8F-5C5B05F301E5}" type="slidenum">
              <a:rPr lang="en-JM" smtClean="0"/>
              <a:pPr>
                <a:defRPr/>
              </a:pPr>
              <a:t>13</a:t>
            </a:fld>
            <a:endParaRPr lang="en-JM"/>
          </a:p>
        </p:txBody>
      </p:sp>
      <p:sp>
        <p:nvSpPr>
          <p:cNvPr id="5" name="Fußzeilenplatzhalter 4"/>
          <p:cNvSpPr>
            <a:spLocks noGrp="1"/>
          </p:cNvSpPr>
          <p:nvPr>
            <p:ph type="ftr" sz="quarter" idx="4"/>
          </p:nvPr>
        </p:nvSpPr>
        <p:spPr/>
        <p:txBody>
          <a:bodyPr/>
          <a:lstStyle/>
          <a:p>
            <a:pPr>
              <a:defRPr/>
            </a:pPr>
            <a:r>
              <a:rPr lang="en-JM"/>
              <a:t>© B.A.U.M. Consult GmbH, </a:t>
            </a:r>
            <a:fld id="{922DEDC3-2F0B-42B9-B570-C419C31F3169}" type="datetime1">
              <a:rPr lang="en-JM" smtClean="0"/>
              <a:t>4/1/2024</a:t>
            </a:fld>
            <a:endParaRPr lang="en-JM" dirty="0"/>
          </a:p>
        </p:txBody>
      </p:sp>
    </p:spTree>
    <p:extLst>
      <p:ext uri="{BB962C8B-B14F-4D97-AF65-F5344CB8AC3E}">
        <p14:creationId xmlns:p14="http://schemas.microsoft.com/office/powerpoint/2010/main" val="27482119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26</a:t>
            </a:fld>
            <a:endParaRPr lang="de-DE" dirty="0"/>
          </a:p>
        </p:txBody>
      </p:sp>
    </p:spTree>
    <p:extLst>
      <p:ext uri="{BB962C8B-B14F-4D97-AF65-F5344CB8AC3E}">
        <p14:creationId xmlns:p14="http://schemas.microsoft.com/office/powerpoint/2010/main" val="27978829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Master" Target="../slideMasters/slideMaster1.xml"/><Relationship Id="rId4" Type="http://schemas.openxmlformats.org/officeDocument/2006/relationships/image" Target="../media/image18.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Master" Target="../slideMasters/slideMaster1.xml"/><Relationship Id="rId4" Type="http://schemas.openxmlformats.org/officeDocument/2006/relationships/image" Target="../media/image18.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Master" Target="../slideMasters/slideMaster1.xml"/><Relationship Id="rId4" Type="http://schemas.openxmlformats.org/officeDocument/2006/relationships/image" Target="../media/image18.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Master" Target="../slideMasters/slideMaster1.xml"/><Relationship Id="rId4" Type="http://schemas.openxmlformats.org/officeDocument/2006/relationships/image" Target="../media/image18.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6.png"/><Relationship Id="rId1" Type="http://schemas.openxmlformats.org/officeDocument/2006/relationships/slideMaster" Target="../slideMasters/slideMaster1.xml"/><Relationship Id="rId4" Type="http://schemas.openxmlformats.org/officeDocument/2006/relationships/image" Target="../media/image17.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Master" Target="../slideMasters/slideMaster1.xml"/><Relationship Id="rId4" Type="http://schemas.openxmlformats.org/officeDocument/2006/relationships/image" Target="../media/image18.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Master" Target="../slideMasters/slideMaster1.xml"/><Relationship Id="rId4" Type="http://schemas.openxmlformats.org/officeDocument/2006/relationships/image" Target="../media/image18.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Master" Target="../slideMasters/slideMaster1.xml"/><Relationship Id="rId4" Type="http://schemas.openxmlformats.org/officeDocument/2006/relationships/image" Target="../media/image16.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Master" Target="../slideMasters/slideMaster1.xml"/><Relationship Id="rId4" Type="http://schemas.openxmlformats.org/officeDocument/2006/relationships/image" Target="../media/image18.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Master" Target="../slideMasters/slideMaster1.xml"/><Relationship Id="rId4" Type="http://schemas.openxmlformats.org/officeDocument/2006/relationships/image" Target="../media/image18.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5.svg"/></Relationships>
</file>

<file path=ppt/slideLayouts/_rels/slideLayout9.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1"/>
        </a:solidFill>
        <a:effectLst/>
      </p:bgPr>
    </p:bg>
    <p:spTree>
      <p:nvGrpSpPr>
        <p:cNvPr id="1" name=""/>
        <p:cNvGrpSpPr/>
        <p:nvPr/>
      </p:nvGrpSpPr>
      <p:grpSpPr>
        <a:xfrm>
          <a:off x="0" y="0"/>
          <a:ext cx="0" cy="0"/>
          <a:chOff x="0" y="0"/>
          <a:chExt cx="0" cy="0"/>
        </a:xfrm>
      </p:grpSpPr>
      <p:sp>
        <p:nvSpPr>
          <p:cNvPr id="7" name="Rechteck 6"/>
          <p:cNvSpPr/>
          <p:nvPr userDrawn="1"/>
        </p:nvSpPr>
        <p:spPr bwMode="auto">
          <a:xfrm>
            <a:off x="-10160" y="0"/>
            <a:ext cx="12216000" cy="1349058"/>
          </a:xfrm>
          <a:prstGeom prst="rect">
            <a:avLst/>
          </a:prstGeom>
          <a:solidFill>
            <a:srgbClr val="5C839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rgbClr val="526E7F"/>
              </a:solidFill>
              <a:effectLst/>
              <a:latin typeface="Arial" charset="0"/>
              <a:ea typeface="ＭＳ Ｐゴシック" charset="-128"/>
            </a:endParaRPr>
          </a:p>
        </p:txBody>
      </p:sp>
      <p:sp>
        <p:nvSpPr>
          <p:cNvPr id="6147" name="Rectangle 3"/>
          <p:cNvSpPr>
            <a:spLocks noGrp="1" noChangeArrowheads="1"/>
          </p:cNvSpPr>
          <p:nvPr>
            <p:ph type="subTitle" idx="1"/>
          </p:nvPr>
        </p:nvSpPr>
        <p:spPr>
          <a:xfrm>
            <a:off x="1531060" y="3111500"/>
            <a:ext cx="8788940" cy="2667000"/>
          </a:xfrm>
        </p:spPr>
        <p:txBody>
          <a:bodyPr lIns="0" rIns="0"/>
          <a:lstStyle>
            <a:lvl1pPr marL="0" indent="0" algn="l">
              <a:lnSpc>
                <a:spcPct val="100000"/>
              </a:lnSpc>
              <a:buFontTx/>
              <a:buNone/>
              <a:defRPr sz="3200">
                <a:solidFill>
                  <a:srgbClr val="3B687F"/>
                </a:solidFill>
              </a:defRPr>
            </a:lvl1pPr>
          </a:lstStyle>
          <a:p>
            <a:pPr lvl="0"/>
            <a:r>
              <a:rPr lang="de-DE" noProof="0" dirty="0"/>
              <a:t>Formatvorlage des Untertitelmasters durch Klicken bearbeiten</a:t>
            </a:r>
          </a:p>
        </p:txBody>
      </p:sp>
      <p:sp>
        <p:nvSpPr>
          <p:cNvPr id="6156" name="Rectangle 12"/>
          <p:cNvSpPr>
            <a:spLocks noGrp="1" noChangeArrowheads="1"/>
          </p:cNvSpPr>
          <p:nvPr>
            <p:ph type="ctrTitle" sz="quarter" hasCustomPrompt="1"/>
          </p:nvPr>
        </p:nvSpPr>
        <p:spPr>
          <a:xfrm>
            <a:off x="1531060" y="1535116"/>
            <a:ext cx="8788344" cy="1470025"/>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lstStyle>
            <a:lvl1pPr algn="l">
              <a:defRPr sz="4000" baseline="0">
                <a:solidFill>
                  <a:srgbClr val="3B687F"/>
                </a:solidFill>
              </a:defRPr>
            </a:lvl1pPr>
          </a:lstStyle>
          <a:p>
            <a:pPr lvl="0"/>
            <a:r>
              <a:rPr lang="de-DE" noProof="0" dirty="0"/>
              <a:t>Formatvorlage Titel durch klicken bearbeiten</a:t>
            </a:r>
          </a:p>
        </p:txBody>
      </p:sp>
      <p:pic>
        <p:nvPicPr>
          <p:cNvPr id="6170" name="Picture 26" descr="wappen_xl_s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78725" y="414814"/>
            <a:ext cx="1118935" cy="673100"/>
          </a:xfrm>
          <a:prstGeom prst="rect">
            <a:avLst/>
          </a:prstGeom>
          <a:noFill/>
          <a:extLst>
            <a:ext uri="{909E8E84-426E-40DD-AFC4-6F175D3DCCD1}">
              <a14:hiddenFill xmlns:a14="http://schemas.microsoft.com/office/drawing/2010/main">
                <a:solidFill>
                  <a:srgbClr val="FFFFFF"/>
                </a:solidFill>
              </a14:hiddenFill>
            </a:ext>
          </a:extLst>
        </p:spPr>
      </p:pic>
      <p:sp>
        <p:nvSpPr>
          <p:cNvPr id="6171" name="Text Box 27"/>
          <p:cNvSpPr txBox="1">
            <a:spLocks noChangeArrowheads="1"/>
          </p:cNvSpPr>
          <p:nvPr/>
        </p:nvSpPr>
        <p:spPr bwMode="auto">
          <a:xfrm>
            <a:off x="7510760" y="683102"/>
            <a:ext cx="2971128"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nSpc>
                <a:spcPct val="85000"/>
              </a:lnSpc>
            </a:pPr>
            <a:r>
              <a:rPr lang="de-DE" sz="1500" dirty="0">
                <a:solidFill>
                  <a:schemeClr val="bg1"/>
                </a:solidFill>
              </a:rPr>
              <a:t>Bayerisches Landesamt für</a:t>
            </a:r>
          </a:p>
          <a:p>
            <a:pPr>
              <a:lnSpc>
                <a:spcPct val="90000"/>
              </a:lnSpc>
            </a:pPr>
            <a:r>
              <a:rPr lang="de-DE" sz="1500" dirty="0">
                <a:solidFill>
                  <a:schemeClr val="bg1"/>
                </a:solidFill>
              </a:rPr>
              <a:t>Umwelt</a:t>
            </a:r>
          </a:p>
        </p:txBody>
      </p:sp>
      <p:sp>
        <p:nvSpPr>
          <p:cNvPr id="6174" name="Rectangle 30"/>
          <p:cNvSpPr>
            <a:spLocks noChangeArrowheads="1"/>
          </p:cNvSpPr>
          <p:nvPr userDrawn="1"/>
        </p:nvSpPr>
        <p:spPr bwMode="auto">
          <a:xfrm>
            <a:off x="-10161" y="1349058"/>
            <a:ext cx="10512000" cy="150812"/>
          </a:xfrm>
          <a:prstGeom prst="rect">
            <a:avLst/>
          </a:prstGeom>
          <a:solidFill>
            <a:srgbClr val="F9AA00"/>
          </a:solidFill>
          <a:ln>
            <a:noFill/>
          </a:ln>
          <a:effectLst/>
        </p:spPr>
        <p:txBody>
          <a:bodyPr wrap="none" anchor="ctr"/>
          <a:lstStyle/>
          <a:p>
            <a:endParaRPr lang="de-DE" sz="2400" dirty="0"/>
          </a:p>
        </p:txBody>
      </p:sp>
      <p:sp>
        <p:nvSpPr>
          <p:cNvPr id="8" name="Rechteck 7"/>
          <p:cNvSpPr/>
          <p:nvPr userDrawn="1"/>
        </p:nvSpPr>
        <p:spPr bwMode="auto">
          <a:xfrm>
            <a:off x="10475288" y="1349058"/>
            <a:ext cx="1728000" cy="5526000"/>
          </a:xfrm>
          <a:prstGeom prst="rect">
            <a:avLst/>
          </a:prstGeom>
          <a:solidFill>
            <a:srgbClr val="5C839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pic>
        <p:nvPicPr>
          <p:cNvPr id="14" name="Grafik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1948" y="857812"/>
            <a:ext cx="937004" cy="1006412"/>
          </a:xfrm>
          <a:prstGeom prst="rect">
            <a:avLst/>
          </a:prstGeom>
        </p:spPr>
      </p:pic>
      <p:pic>
        <p:nvPicPr>
          <p:cNvPr id="12" name="Grafik 1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5103" y="6030983"/>
            <a:ext cx="904353" cy="69610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413289" y="6477000"/>
            <a:ext cx="6394711" cy="279400"/>
          </a:xfrm>
        </p:spPr>
        <p:txBody>
          <a:bodyPr lIns="0" rIns="0"/>
          <a:lstStyle>
            <a:lvl1pPr>
              <a:defRPr/>
            </a:lvl1pPr>
          </a:lstStyle>
          <a:p>
            <a:r>
              <a:rPr lang="de-DE" b="1"/>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22" name="Ellipse 21"/>
          <p:cNvSpPr/>
          <p:nvPr userDrawn="1"/>
        </p:nvSpPr>
        <p:spPr bwMode="auto">
          <a:xfrm>
            <a:off x="653303" y="183436"/>
            <a:ext cx="550164" cy="550164"/>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3" name="Ellipse 22"/>
          <p:cNvSpPr/>
          <p:nvPr userDrawn="1"/>
        </p:nvSpPr>
        <p:spPr bwMode="auto">
          <a:xfrm>
            <a:off x="2423592" y="183436"/>
            <a:ext cx="550164" cy="55016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4" name="Ellipse 23"/>
          <p:cNvSpPr/>
          <p:nvPr userDrawn="1"/>
        </p:nvSpPr>
        <p:spPr bwMode="auto">
          <a:xfrm>
            <a:off x="4151784" y="183436"/>
            <a:ext cx="550164" cy="55016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29" name="Grafik 2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55788" y="290633"/>
            <a:ext cx="342156" cy="342156"/>
          </a:xfrm>
          <a:prstGeom prst="rect">
            <a:avLst/>
          </a:prstGeom>
        </p:spPr>
      </p:pic>
      <p:pic>
        <p:nvPicPr>
          <p:cNvPr id="30" name="Grafik 2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1814" y="304557"/>
            <a:ext cx="335770" cy="335770"/>
          </a:xfrm>
          <a:prstGeom prst="rect">
            <a:avLst/>
          </a:prstGeom>
        </p:spPr>
      </p:pic>
      <p:pic>
        <p:nvPicPr>
          <p:cNvPr id="31" name="Grafik 3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H="1">
            <a:off x="2552056" y="311900"/>
            <a:ext cx="293236" cy="293236"/>
          </a:xfrm>
          <a:prstGeom prst="rect">
            <a:avLst/>
          </a:prstGeom>
        </p:spPr>
      </p:pic>
      <p:sp>
        <p:nvSpPr>
          <p:cNvPr id="6" name="Textfeld 5">
            <a:extLst>
              <a:ext uri="{FF2B5EF4-FFF2-40B4-BE49-F238E27FC236}">
                <a16:creationId xmlns:a16="http://schemas.microsoft.com/office/drawing/2014/main" id="{19B791E8-3A49-1A23-5017-6716670959AB}"/>
              </a:ext>
            </a:extLst>
          </p:cNvPr>
          <p:cNvSpPr txBox="1"/>
          <p:nvPr userDrawn="1"/>
        </p:nvSpPr>
        <p:spPr>
          <a:xfrm>
            <a:off x="1203467" y="265225"/>
            <a:ext cx="1243406" cy="338554"/>
          </a:xfrm>
          <a:prstGeom prst="rect">
            <a:avLst/>
          </a:prstGeom>
          <a:noFill/>
        </p:spPr>
        <p:txBody>
          <a:bodyPr wrap="square">
            <a:spAutoFit/>
          </a:bodyPr>
          <a:lstStyle/>
          <a:p>
            <a:pPr algn="l"/>
            <a:r>
              <a:rPr lang="de-DE" sz="1600" dirty="0"/>
              <a:t>Einführung</a:t>
            </a:r>
          </a:p>
        </p:txBody>
      </p:sp>
      <p:sp>
        <p:nvSpPr>
          <p:cNvPr id="9" name="Textfeld 8">
            <a:extLst>
              <a:ext uri="{FF2B5EF4-FFF2-40B4-BE49-F238E27FC236}">
                <a16:creationId xmlns:a16="http://schemas.microsoft.com/office/drawing/2014/main" id="{C9E48A87-8407-9251-56CE-D918F1D0D85E}"/>
              </a:ext>
            </a:extLst>
          </p:cNvPr>
          <p:cNvSpPr txBox="1"/>
          <p:nvPr userDrawn="1"/>
        </p:nvSpPr>
        <p:spPr>
          <a:xfrm>
            <a:off x="2922332" y="265530"/>
            <a:ext cx="1243406" cy="338554"/>
          </a:xfrm>
          <a:prstGeom prst="rect">
            <a:avLst/>
          </a:prstGeom>
          <a:noFill/>
        </p:spPr>
        <p:txBody>
          <a:bodyPr wrap="square">
            <a:spAutoFit/>
          </a:bodyPr>
          <a:lstStyle/>
          <a:p>
            <a:pPr algn="l"/>
            <a:r>
              <a:rPr lang="de-DE" sz="1600" dirty="0"/>
              <a:t>Status-Quo</a:t>
            </a:r>
          </a:p>
        </p:txBody>
      </p:sp>
      <p:sp>
        <p:nvSpPr>
          <p:cNvPr id="11" name="Textfeld 10">
            <a:extLst>
              <a:ext uri="{FF2B5EF4-FFF2-40B4-BE49-F238E27FC236}">
                <a16:creationId xmlns:a16="http://schemas.microsoft.com/office/drawing/2014/main" id="{484A63B7-F1F4-59A4-92FE-F31BB698E19E}"/>
              </a:ext>
            </a:extLst>
          </p:cNvPr>
          <p:cNvSpPr txBox="1"/>
          <p:nvPr userDrawn="1"/>
        </p:nvSpPr>
        <p:spPr>
          <a:xfrm>
            <a:off x="4701948" y="290633"/>
            <a:ext cx="2698936" cy="338554"/>
          </a:xfrm>
          <a:prstGeom prst="rect">
            <a:avLst/>
          </a:prstGeom>
          <a:noFill/>
        </p:spPr>
        <p:txBody>
          <a:bodyPr wrap="square">
            <a:spAutoFit/>
          </a:bodyPr>
          <a:lstStyle/>
          <a:p>
            <a:pPr algn="l"/>
            <a:r>
              <a:rPr lang="de-DE" sz="1600" dirty="0"/>
              <a:t>Klimastrategie</a:t>
            </a:r>
          </a:p>
        </p:txBody>
      </p:sp>
    </p:spTree>
    <p:extLst>
      <p:ext uri="{BB962C8B-B14F-4D97-AF65-F5344CB8AC3E}">
        <p14:creationId xmlns:p14="http://schemas.microsoft.com/office/powerpoint/2010/main" val="2046368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5256584" cy="4608535"/>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413289" y="6477000"/>
            <a:ext cx="6394711" cy="279400"/>
          </a:xfrm>
        </p:spPr>
        <p:txBody>
          <a:bodyPr lIns="0" rIns="0"/>
          <a:lstStyle>
            <a:lvl1pPr>
              <a:defRPr/>
            </a:lvl1pPr>
          </a:lstStyle>
          <a:p>
            <a:r>
              <a:rPr lang="de-DE" b="1"/>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63384" y="1628776"/>
            <a:ext cx="5544616" cy="4608535"/>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Ellipse 8"/>
          <p:cNvSpPr/>
          <p:nvPr userDrawn="1"/>
        </p:nvSpPr>
        <p:spPr bwMode="auto">
          <a:xfrm>
            <a:off x="653303" y="183436"/>
            <a:ext cx="550164" cy="550164"/>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0" name="Ellipse 9"/>
          <p:cNvSpPr/>
          <p:nvPr userDrawn="1"/>
        </p:nvSpPr>
        <p:spPr bwMode="auto">
          <a:xfrm>
            <a:off x="1559496" y="183436"/>
            <a:ext cx="550164" cy="55016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1" name="Ellipse 10"/>
          <p:cNvSpPr/>
          <p:nvPr userDrawn="1"/>
        </p:nvSpPr>
        <p:spPr bwMode="auto">
          <a:xfrm>
            <a:off x="2465689" y="159420"/>
            <a:ext cx="550164" cy="55016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12" name="Grafik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9693" y="266617"/>
            <a:ext cx="342156" cy="342156"/>
          </a:xfrm>
          <a:prstGeom prst="rect">
            <a:avLst/>
          </a:prstGeom>
        </p:spPr>
      </p:pic>
      <p:pic>
        <p:nvPicPr>
          <p:cNvPr id="13" name="Grafik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1814" y="304557"/>
            <a:ext cx="335770" cy="335770"/>
          </a:xfrm>
          <a:prstGeom prst="rect">
            <a:avLst/>
          </a:prstGeom>
        </p:spPr>
      </p:pic>
      <p:pic>
        <p:nvPicPr>
          <p:cNvPr id="14" name="Grafik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H="1">
            <a:off x="1687960" y="311900"/>
            <a:ext cx="293236" cy="293236"/>
          </a:xfrm>
          <a:prstGeom prst="rect">
            <a:avLst/>
          </a:prstGeom>
        </p:spPr>
      </p:pic>
    </p:spTree>
    <p:extLst>
      <p:ext uri="{BB962C8B-B14F-4D97-AF65-F5344CB8AC3E}">
        <p14:creationId xmlns:p14="http://schemas.microsoft.com/office/powerpoint/2010/main" val="3544959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2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5256584" cy="4608535"/>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413289" y="6477000"/>
            <a:ext cx="6394711" cy="279400"/>
          </a:xfrm>
        </p:spPr>
        <p:txBody>
          <a:bodyPr lIns="0" rIns="0"/>
          <a:lstStyle>
            <a:lvl1pPr>
              <a:defRPr/>
            </a:lvl1pPr>
          </a:lstStyle>
          <a:p>
            <a:r>
              <a:rPr lang="de-DE" b="1"/>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63384" y="1628776"/>
            <a:ext cx="5544616" cy="4608535"/>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Ellipse 8"/>
          <p:cNvSpPr/>
          <p:nvPr userDrawn="1"/>
        </p:nvSpPr>
        <p:spPr bwMode="auto">
          <a:xfrm>
            <a:off x="653303" y="183436"/>
            <a:ext cx="550164" cy="550164"/>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0" name="Ellipse 9"/>
          <p:cNvSpPr/>
          <p:nvPr userDrawn="1"/>
        </p:nvSpPr>
        <p:spPr bwMode="auto">
          <a:xfrm>
            <a:off x="1559496" y="183436"/>
            <a:ext cx="550164" cy="55016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1" name="Ellipse 10"/>
          <p:cNvSpPr/>
          <p:nvPr userDrawn="1"/>
        </p:nvSpPr>
        <p:spPr bwMode="auto">
          <a:xfrm>
            <a:off x="2465689" y="159420"/>
            <a:ext cx="550164" cy="55016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12" name="Grafik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9693" y="266617"/>
            <a:ext cx="342156" cy="342156"/>
          </a:xfrm>
          <a:prstGeom prst="rect">
            <a:avLst/>
          </a:prstGeom>
        </p:spPr>
      </p:pic>
      <p:pic>
        <p:nvPicPr>
          <p:cNvPr id="13" name="Grafik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1814" y="304557"/>
            <a:ext cx="335770" cy="335770"/>
          </a:xfrm>
          <a:prstGeom prst="rect">
            <a:avLst/>
          </a:prstGeom>
        </p:spPr>
      </p:pic>
      <p:pic>
        <p:nvPicPr>
          <p:cNvPr id="14" name="Grafik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H="1">
            <a:off x="1687960" y="311900"/>
            <a:ext cx="293236" cy="293236"/>
          </a:xfrm>
          <a:prstGeom prst="rect">
            <a:avLst/>
          </a:prstGeom>
        </p:spPr>
      </p:pic>
    </p:spTree>
    <p:extLst>
      <p:ext uri="{BB962C8B-B14F-4D97-AF65-F5344CB8AC3E}">
        <p14:creationId xmlns:p14="http://schemas.microsoft.com/office/powerpoint/2010/main" val="36534376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0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4" name="Fußzeilenplatzhalter 3"/>
          <p:cNvSpPr>
            <a:spLocks noGrp="1"/>
          </p:cNvSpPr>
          <p:nvPr>
            <p:ph type="ftr" sz="quarter" idx="10"/>
          </p:nvPr>
        </p:nvSpPr>
        <p:spPr>
          <a:xfrm>
            <a:off x="5413289" y="6477000"/>
            <a:ext cx="6394711" cy="279400"/>
          </a:xfrm>
        </p:spPr>
        <p:txBody>
          <a:bodyPr lIns="0" rIns="0"/>
          <a:lstStyle>
            <a:lvl1pPr>
              <a:defRPr/>
            </a:lvl1pPr>
          </a:lstStyle>
          <a:p>
            <a:r>
              <a:rPr lang="de-DE" b="1"/>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Ellipse 6"/>
          <p:cNvSpPr/>
          <p:nvPr userDrawn="1"/>
        </p:nvSpPr>
        <p:spPr bwMode="auto">
          <a:xfrm>
            <a:off x="653303" y="183436"/>
            <a:ext cx="550164" cy="550164"/>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9" name="Ellipse 8"/>
          <p:cNvSpPr/>
          <p:nvPr userDrawn="1"/>
        </p:nvSpPr>
        <p:spPr bwMode="auto">
          <a:xfrm>
            <a:off x="1559496" y="183436"/>
            <a:ext cx="550164" cy="55016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0" name="Ellipse 9"/>
          <p:cNvSpPr/>
          <p:nvPr userDrawn="1"/>
        </p:nvSpPr>
        <p:spPr bwMode="auto">
          <a:xfrm>
            <a:off x="2465689" y="159420"/>
            <a:ext cx="550164" cy="55016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9693" y="266617"/>
            <a:ext cx="342156" cy="342156"/>
          </a:xfrm>
          <a:prstGeom prst="rect">
            <a:avLst/>
          </a:prstGeom>
        </p:spPr>
      </p:pic>
      <p:pic>
        <p:nvPicPr>
          <p:cNvPr id="12" name="Grafik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1814" y="304557"/>
            <a:ext cx="335770" cy="335770"/>
          </a:xfrm>
          <a:prstGeom prst="rect">
            <a:avLst/>
          </a:prstGeom>
        </p:spPr>
      </p:pic>
      <p:pic>
        <p:nvPicPr>
          <p:cNvPr id="13" name="Grafik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H="1">
            <a:off x="1687960" y="311900"/>
            <a:ext cx="293236" cy="293236"/>
          </a:xfrm>
          <a:prstGeom prst="rect">
            <a:avLst/>
          </a:prstGeom>
        </p:spPr>
      </p:pic>
    </p:spTree>
    <p:extLst>
      <p:ext uri="{BB962C8B-B14F-4D97-AF65-F5344CB8AC3E}">
        <p14:creationId xmlns:p14="http://schemas.microsoft.com/office/powerpoint/2010/main" val="6533277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1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413289" y="6477000"/>
            <a:ext cx="6394711" cy="279400"/>
          </a:xfrm>
        </p:spPr>
        <p:txBody>
          <a:bodyPr lIns="0" rIns="0"/>
          <a:lstStyle>
            <a:lvl1pPr>
              <a:defRPr/>
            </a:lvl1pPr>
          </a:lstStyle>
          <a:p>
            <a:r>
              <a:rPr lang="de-DE" b="1"/>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5" name="Ellipse 4">
            <a:extLst>
              <a:ext uri="{FF2B5EF4-FFF2-40B4-BE49-F238E27FC236}">
                <a16:creationId xmlns:a16="http://schemas.microsoft.com/office/drawing/2014/main" id="{1A12C173-0F6B-D90E-675A-53999F387295}"/>
              </a:ext>
            </a:extLst>
          </p:cNvPr>
          <p:cNvSpPr/>
          <p:nvPr userDrawn="1"/>
        </p:nvSpPr>
        <p:spPr bwMode="auto">
          <a:xfrm>
            <a:off x="653303" y="183436"/>
            <a:ext cx="550164" cy="550164"/>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6" name="Ellipse 5">
            <a:extLst>
              <a:ext uri="{FF2B5EF4-FFF2-40B4-BE49-F238E27FC236}">
                <a16:creationId xmlns:a16="http://schemas.microsoft.com/office/drawing/2014/main" id="{BFF201DD-E969-CBEF-B4DD-065545C3231A}"/>
              </a:ext>
            </a:extLst>
          </p:cNvPr>
          <p:cNvSpPr/>
          <p:nvPr userDrawn="1"/>
        </p:nvSpPr>
        <p:spPr bwMode="auto">
          <a:xfrm>
            <a:off x="2423592" y="183436"/>
            <a:ext cx="550164" cy="55016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4" name="Ellipse 13">
            <a:extLst>
              <a:ext uri="{FF2B5EF4-FFF2-40B4-BE49-F238E27FC236}">
                <a16:creationId xmlns:a16="http://schemas.microsoft.com/office/drawing/2014/main" id="{C3F9EC12-0012-2B7C-9675-CC88033B030C}"/>
              </a:ext>
            </a:extLst>
          </p:cNvPr>
          <p:cNvSpPr/>
          <p:nvPr userDrawn="1"/>
        </p:nvSpPr>
        <p:spPr bwMode="auto">
          <a:xfrm>
            <a:off x="4151784" y="183436"/>
            <a:ext cx="550164" cy="55016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15" name="Grafik 14">
            <a:extLst>
              <a:ext uri="{FF2B5EF4-FFF2-40B4-BE49-F238E27FC236}">
                <a16:creationId xmlns:a16="http://schemas.microsoft.com/office/drawing/2014/main" id="{5DE9F9FC-08DC-6810-3625-9FEFB07A818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55788" y="290633"/>
            <a:ext cx="342156" cy="342156"/>
          </a:xfrm>
          <a:prstGeom prst="rect">
            <a:avLst/>
          </a:prstGeom>
        </p:spPr>
      </p:pic>
      <p:sp>
        <p:nvSpPr>
          <p:cNvPr id="18" name="Textfeld 17">
            <a:extLst>
              <a:ext uri="{FF2B5EF4-FFF2-40B4-BE49-F238E27FC236}">
                <a16:creationId xmlns:a16="http://schemas.microsoft.com/office/drawing/2014/main" id="{D1CF87FF-CA03-BBFF-61AB-D198DB50A636}"/>
              </a:ext>
            </a:extLst>
          </p:cNvPr>
          <p:cNvSpPr txBox="1"/>
          <p:nvPr userDrawn="1"/>
        </p:nvSpPr>
        <p:spPr>
          <a:xfrm>
            <a:off x="1203467" y="265225"/>
            <a:ext cx="1243406" cy="338554"/>
          </a:xfrm>
          <a:prstGeom prst="rect">
            <a:avLst/>
          </a:prstGeom>
          <a:noFill/>
        </p:spPr>
        <p:txBody>
          <a:bodyPr wrap="square">
            <a:spAutoFit/>
          </a:bodyPr>
          <a:lstStyle/>
          <a:p>
            <a:pPr algn="l"/>
            <a:r>
              <a:rPr lang="de-DE" sz="1600" dirty="0"/>
              <a:t>Einführung</a:t>
            </a:r>
          </a:p>
        </p:txBody>
      </p:sp>
      <p:sp>
        <p:nvSpPr>
          <p:cNvPr id="19" name="Textfeld 18">
            <a:extLst>
              <a:ext uri="{FF2B5EF4-FFF2-40B4-BE49-F238E27FC236}">
                <a16:creationId xmlns:a16="http://schemas.microsoft.com/office/drawing/2014/main" id="{4972710F-1BBA-E342-744B-3EDA34F3D2EC}"/>
              </a:ext>
            </a:extLst>
          </p:cNvPr>
          <p:cNvSpPr txBox="1"/>
          <p:nvPr userDrawn="1"/>
        </p:nvSpPr>
        <p:spPr>
          <a:xfrm>
            <a:off x="2922332" y="265530"/>
            <a:ext cx="1243406" cy="338554"/>
          </a:xfrm>
          <a:prstGeom prst="rect">
            <a:avLst/>
          </a:prstGeom>
          <a:noFill/>
        </p:spPr>
        <p:txBody>
          <a:bodyPr wrap="square">
            <a:spAutoFit/>
          </a:bodyPr>
          <a:lstStyle/>
          <a:p>
            <a:pPr algn="l"/>
            <a:r>
              <a:rPr lang="de-DE" sz="1600" dirty="0"/>
              <a:t>Status-Quo</a:t>
            </a:r>
          </a:p>
        </p:txBody>
      </p:sp>
      <p:sp>
        <p:nvSpPr>
          <p:cNvPr id="20" name="Textfeld 19">
            <a:extLst>
              <a:ext uri="{FF2B5EF4-FFF2-40B4-BE49-F238E27FC236}">
                <a16:creationId xmlns:a16="http://schemas.microsoft.com/office/drawing/2014/main" id="{47AE31AA-DB89-A105-47EE-8E14D7EE4D36}"/>
              </a:ext>
            </a:extLst>
          </p:cNvPr>
          <p:cNvSpPr txBox="1"/>
          <p:nvPr userDrawn="1"/>
        </p:nvSpPr>
        <p:spPr>
          <a:xfrm>
            <a:off x="4701948" y="290633"/>
            <a:ext cx="2698936" cy="338554"/>
          </a:xfrm>
          <a:prstGeom prst="rect">
            <a:avLst/>
          </a:prstGeom>
          <a:noFill/>
        </p:spPr>
        <p:txBody>
          <a:bodyPr wrap="square">
            <a:spAutoFit/>
          </a:bodyPr>
          <a:lstStyle/>
          <a:p>
            <a:pPr algn="l"/>
            <a:r>
              <a:rPr lang="de-DE" sz="1600" dirty="0"/>
              <a:t>Klimastrategie</a:t>
            </a:r>
          </a:p>
        </p:txBody>
      </p:sp>
      <p:sp>
        <p:nvSpPr>
          <p:cNvPr id="21" name="Ellipse 20">
            <a:extLst>
              <a:ext uri="{FF2B5EF4-FFF2-40B4-BE49-F238E27FC236}">
                <a16:creationId xmlns:a16="http://schemas.microsoft.com/office/drawing/2014/main" id="{4A9ED61E-B04B-E8A4-AB77-F8A95C8CF16C}"/>
              </a:ext>
            </a:extLst>
          </p:cNvPr>
          <p:cNvSpPr/>
          <p:nvPr userDrawn="1"/>
        </p:nvSpPr>
        <p:spPr bwMode="auto">
          <a:xfrm>
            <a:off x="2424669" y="183436"/>
            <a:ext cx="550164" cy="550164"/>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17" name="Grafik 16">
            <a:extLst>
              <a:ext uri="{FF2B5EF4-FFF2-40B4-BE49-F238E27FC236}">
                <a16:creationId xmlns:a16="http://schemas.microsoft.com/office/drawing/2014/main" id="{344519D1-92DF-993B-707A-9871155B598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2552056" y="311900"/>
            <a:ext cx="293236" cy="293236"/>
          </a:xfrm>
          <a:prstGeom prst="rect">
            <a:avLst/>
          </a:prstGeom>
        </p:spPr>
      </p:pic>
      <p:sp>
        <p:nvSpPr>
          <p:cNvPr id="22" name="Ellipse 21">
            <a:extLst>
              <a:ext uri="{FF2B5EF4-FFF2-40B4-BE49-F238E27FC236}">
                <a16:creationId xmlns:a16="http://schemas.microsoft.com/office/drawing/2014/main" id="{AC7143B6-4B6E-917B-CB8E-0EC0D7A7ED6B}"/>
              </a:ext>
            </a:extLst>
          </p:cNvPr>
          <p:cNvSpPr/>
          <p:nvPr userDrawn="1"/>
        </p:nvSpPr>
        <p:spPr bwMode="auto">
          <a:xfrm>
            <a:off x="647555" y="183436"/>
            <a:ext cx="550164" cy="55016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16" name="Grafik 15">
            <a:extLst>
              <a:ext uri="{FF2B5EF4-FFF2-40B4-BE49-F238E27FC236}">
                <a16:creationId xmlns:a16="http://schemas.microsoft.com/office/drawing/2014/main" id="{02561EC7-4145-F38C-AA4B-66FF18D6336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51814" y="304557"/>
            <a:ext cx="335770" cy="335770"/>
          </a:xfrm>
          <a:prstGeom prst="rect">
            <a:avLst/>
          </a:prstGeom>
        </p:spPr>
      </p:pic>
    </p:spTree>
    <p:extLst>
      <p:ext uri="{BB962C8B-B14F-4D97-AF65-F5344CB8AC3E}">
        <p14:creationId xmlns:p14="http://schemas.microsoft.com/office/powerpoint/2010/main" val="14129474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2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5256584" cy="4608535"/>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413289" y="6477000"/>
            <a:ext cx="6394711" cy="279400"/>
          </a:xfrm>
        </p:spPr>
        <p:txBody>
          <a:bodyPr lIns="0" rIns="0"/>
          <a:lstStyle>
            <a:lvl1pPr>
              <a:defRPr/>
            </a:lvl1pPr>
          </a:lstStyle>
          <a:p>
            <a:r>
              <a:rPr lang="de-DE" b="1"/>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63384" y="1628776"/>
            <a:ext cx="5544616" cy="4608535"/>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Ellipse 8"/>
          <p:cNvSpPr/>
          <p:nvPr userDrawn="1"/>
        </p:nvSpPr>
        <p:spPr bwMode="auto">
          <a:xfrm>
            <a:off x="653303" y="183436"/>
            <a:ext cx="550164" cy="550164"/>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0" name="Ellipse 9"/>
          <p:cNvSpPr/>
          <p:nvPr userDrawn="1"/>
        </p:nvSpPr>
        <p:spPr bwMode="auto">
          <a:xfrm>
            <a:off x="1559496" y="183436"/>
            <a:ext cx="550164" cy="550164"/>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1" name="Ellipse 10"/>
          <p:cNvSpPr/>
          <p:nvPr userDrawn="1"/>
        </p:nvSpPr>
        <p:spPr bwMode="auto">
          <a:xfrm>
            <a:off x="2465689" y="159420"/>
            <a:ext cx="550164" cy="55016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12" name="Grafik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9693" y="266617"/>
            <a:ext cx="342156" cy="342156"/>
          </a:xfrm>
          <a:prstGeom prst="rect">
            <a:avLst/>
          </a:prstGeom>
        </p:spPr>
      </p:pic>
      <p:pic>
        <p:nvPicPr>
          <p:cNvPr id="13" name="Grafik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1814" y="304557"/>
            <a:ext cx="335770" cy="335770"/>
          </a:xfrm>
          <a:prstGeom prst="rect">
            <a:avLst/>
          </a:prstGeom>
        </p:spPr>
      </p:pic>
      <p:pic>
        <p:nvPicPr>
          <p:cNvPr id="14" name="Grafik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H="1">
            <a:off x="1687960" y="311900"/>
            <a:ext cx="293236" cy="293236"/>
          </a:xfrm>
          <a:prstGeom prst="rect">
            <a:avLst/>
          </a:prstGeom>
        </p:spPr>
      </p:pic>
    </p:spTree>
    <p:extLst>
      <p:ext uri="{BB962C8B-B14F-4D97-AF65-F5344CB8AC3E}">
        <p14:creationId xmlns:p14="http://schemas.microsoft.com/office/powerpoint/2010/main" val="4761123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3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4" name="Fußzeilenplatzhalter 3"/>
          <p:cNvSpPr>
            <a:spLocks noGrp="1"/>
          </p:cNvSpPr>
          <p:nvPr>
            <p:ph type="ftr" sz="quarter" idx="10"/>
          </p:nvPr>
        </p:nvSpPr>
        <p:spPr>
          <a:xfrm>
            <a:off x="5413289" y="6477000"/>
            <a:ext cx="6394711" cy="279400"/>
          </a:xfrm>
        </p:spPr>
        <p:txBody>
          <a:bodyPr lIns="0" rIns="0"/>
          <a:lstStyle>
            <a:lvl1pPr>
              <a:defRPr/>
            </a:lvl1pPr>
          </a:lstStyle>
          <a:p>
            <a:r>
              <a:rPr lang="de-DE" b="1"/>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Ellipse 6"/>
          <p:cNvSpPr/>
          <p:nvPr userDrawn="1"/>
        </p:nvSpPr>
        <p:spPr bwMode="auto">
          <a:xfrm>
            <a:off x="653303" y="183436"/>
            <a:ext cx="550164" cy="550164"/>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9" name="Ellipse 8"/>
          <p:cNvSpPr/>
          <p:nvPr userDrawn="1"/>
        </p:nvSpPr>
        <p:spPr bwMode="auto">
          <a:xfrm>
            <a:off x="1559496" y="183436"/>
            <a:ext cx="550164" cy="550164"/>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0" name="Ellipse 9"/>
          <p:cNvSpPr/>
          <p:nvPr userDrawn="1"/>
        </p:nvSpPr>
        <p:spPr bwMode="auto">
          <a:xfrm>
            <a:off x="2465689" y="159420"/>
            <a:ext cx="550164" cy="55016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9693" y="266617"/>
            <a:ext cx="342156" cy="342156"/>
          </a:xfrm>
          <a:prstGeom prst="rect">
            <a:avLst/>
          </a:prstGeom>
        </p:spPr>
      </p:pic>
      <p:pic>
        <p:nvPicPr>
          <p:cNvPr id="12" name="Grafik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1814" y="304557"/>
            <a:ext cx="335770" cy="335770"/>
          </a:xfrm>
          <a:prstGeom prst="rect">
            <a:avLst/>
          </a:prstGeom>
        </p:spPr>
      </p:pic>
      <p:pic>
        <p:nvPicPr>
          <p:cNvPr id="13" name="Grafik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H="1">
            <a:off x="1687960" y="311900"/>
            <a:ext cx="293236" cy="293236"/>
          </a:xfrm>
          <a:prstGeom prst="rect">
            <a:avLst/>
          </a:prstGeom>
        </p:spPr>
      </p:pic>
    </p:spTree>
    <p:extLst>
      <p:ext uri="{BB962C8B-B14F-4D97-AF65-F5344CB8AC3E}">
        <p14:creationId xmlns:p14="http://schemas.microsoft.com/office/powerpoint/2010/main" val="29210360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4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413289" y="6477000"/>
            <a:ext cx="6394711" cy="279400"/>
          </a:xfrm>
        </p:spPr>
        <p:txBody>
          <a:bodyPr lIns="0" rIns="0"/>
          <a:lstStyle>
            <a:lvl1pPr>
              <a:defRPr/>
            </a:lvl1pPr>
          </a:lstStyle>
          <a:p>
            <a:r>
              <a:rPr lang="de-DE" b="1"/>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6" name="Ellipse 5">
            <a:extLst>
              <a:ext uri="{FF2B5EF4-FFF2-40B4-BE49-F238E27FC236}">
                <a16:creationId xmlns:a16="http://schemas.microsoft.com/office/drawing/2014/main" id="{B5DAB5E9-0881-2335-6163-5DD563A65BF2}"/>
              </a:ext>
            </a:extLst>
          </p:cNvPr>
          <p:cNvSpPr/>
          <p:nvPr userDrawn="1"/>
        </p:nvSpPr>
        <p:spPr bwMode="auto">
          <a:xfrm>
            <a:off x="653303" y="183436"/>
            <a:ext cx="550164" cy="550164"/>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4" name="Ellipse 13">
            <a:extLst>
              <a:ext uri="{FF2B5EF4-FFF2-40B4-BE49-F238E27FC236}">
                <a16:creationId xmlns:a16="http://schemas.microsoft.com/office/drawing/2014/main" id="{C9CA97EC-617B-302C-8D0A-F65B30EFEB1C}"/>
              </a:ext>
            </a:extLst>
          </p:cNvPr>
          <p:cNvSpPr/>
          <p:nvPr userDrawn="1"/>
        </p:nvSpPr>
        <p:spPr bwMode="auto">
          <a:xfrm>
            <a:off x="2423592" y="183436"/>
            <a:ext cx="550164" cy="55016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5" name="Ellipse 14">
            <a:extLst>
              <a:ext uri="{FF2B5EF4-FFF2-40B4-BE49-F238E27FC236}">
                <a16:creationId xmlns:a16="http://schemas.microsoft.com/office/drawing/2014/main" id="{23D847ED-11F9-73C5-E390-8EC9A230E54A}"/>
              </a:ext>
            </a:extLst>
          </p:cNvPr>
          <p:cNvSpPr/>
          <p:nvPr userDrawn="1"/>
        </p:nvSpPr>
        <p:spPr bwMode="auto">
          <a:xfrm>
            <a:off x="4151784" y="183436"/>
            <a:ext cx="550164" cy="55016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7" name="Textfeld 16">
            <a:extLst>
              <a:ext uri="{FF2B5EF4-FFF2-40B4-BE49-F238E27FC236}">
                <a16:creationId xmlns:a16="http://schemas.microsoft.com/office/drawing/2014/main" id="{AA78CA1C-3994-358F-03A4-9232B13BAD82}"/>
              </a:ext>
            </a:extLst>
          </p:cNvPr>
          <p:cNvSpPr txBox="1"/>
          <p:nvPr userDrawn="1"/>
        </p:nvSpPr>
        <p:spPr>
          <a:xfrm>
            <a:off x="1203467" y="265225"/>
            <a:ext cx="1243406" cy="338554"/>
          </a:xfrm>
          <a:prstGeom prst="rect">
            <a:avLst/>
          </a:prstGeom>
          <a:noFill/>
        </p:spPr>
        <p:txBody>
          <a:bodyPr wrap="square">
            <a:spAutoFit/>
          </a:bodyPr>
          <a:lstStyle/>
          <a:p>
            <a:pPr algn="l"/>
            <a:r>
              <a:rPr lang="de-DE" sz="1600" dirty="0"/>
              <a:t>Einführung</a:t>
            </a:r>
          </a:p>
        </p:txBody>
      </p:sp>
      <p:sp>
        <p:nvSpPr>
          <p:cNvPr id="18" name="Textfeld 17">
            <a:extLst>
              <a:ext uri="{FF2B5EF4-FFF2-40B4-BE49-F238E27FC236}">
                <a16:creationId xmlns:a16="http://schemas.microsoft.com/office/drawing/2014/main" id="{CC4BA4CD-E7C4-7480-85AE-6839DA54BE19}"/>
              </a:ext>
            </a:extLst>
          </p:cNvPr>
          <p:cNvSpPr txBox="1"/>
          <p:nvPr userDrawn="1"/>
        </p:nvSpPr>
        <p:spPr>
          <a:xfrm>
            <a:off x="2922332" y="265530"/>
            <a:ext cx="1243406" cy="338554"/>
          </a:xfrm>
          <a:prstGeom prst="rect">
            <a:avLst/>
          </a:prstGeom>
          <a:noFill/>
        </p:spPr>
        <p:txBody>
          <a:bodyPr wrap="square">
            <a:spAutoFit/>
          </a:bodyPr>
          <a:lstStyle/>
          <a:p>
            <a:pPr algn="l"/>
            <a:r>
              <a:rPr lang="de-DE" sz="1600" dirty="0"/>
              <a:t>Status-Quo</a:t>
            </a:r>
          </a:p>
        </p:txBody>
      </p:sp>
      <p:sp>
        <p:nvSpPr>
          <p:cNvPr id="19" name="Textfeld 18">
            <a:extLst>
              <a:ext uri="{FF2B5EF4-FFF2-40B4-BE49-F238E27FC236}">
                <a16:creationId xmlns:a16="http://schemas.microsoft.com/office/drawing/2014/main" id="{4C8C0E30-DBCF-3260-5066-A193823FED43}"/>
              </a:ext>
            </a:extLst>
          </p:cNvPr>
          <p:cNvSpPr txBox="1"/>
          <p:nvPr userDrawn="1"/>
        </p:nvSpPr>
        <p:spPr>
          <a:xfrm>
            <a:off x="4701948" y="290633"/>
            <a:ext cx="2698936" cy="338554"/>
          </a:xfrm>
          <a:prstGeom prst="rect">
            <a:avLst/>
          </a:prstGeom>
          <a:noFill/>
        </p:spPr>
        <p:txBody>
          <a:bodyPr wrap="square">
            <a:spAutoFit/>
          </a:bodyPr>
          <a:lstStyle/>
          <a:p>
            <a:pPr algn="l"/>
            <a:r>
              <a:rPr lang="de-DE" sz="1600" dirty="0"/>
              <a:t>Klimastrategie</a:t>
            </a:r>
          </a:p>
        </p:txBody>
      </p:sp>
      <p:sp>
        <p:nvSpPr>
          <p:cNvPr id="22" name="Ellipse 21">
            <a:extLst>
              <a:ext uri="{FF2B5EF4-FFF2-40B4-BE49-F238E27FC236}">
                <a16:creationId xmlns:a16="http://schemas.microsoft.com/office/drawing/2014/main" id="{C11A169C-D848-F447-1EB7-FAFAA86D6156}"/>
              </a:ext>
            </a:extLst>
          </p:cNvPr>
          <p:cNvSpPr/>
          <p:nvPr userDrawn="1"/>
        </p:nvSpPr>
        <p:spPr bwMode="auto">
          <a:xfrm>
            <a:off x="647555" y="183436"/>
            <a:ext cx="550164" cy="55016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23" name="Grafik 22">
            <a:extLst>
              <a:ext uri="{FF2B5EF4-FFF2-40B4-BE49-F238E27FC236}">
                <a16:creationId xmlns:a16="http://schemas.microsoft.com/office/drawing/2014/main" id="{E049AA93-48A0-ABBE-AF1B-7E568D2FDE0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1814" y="304557"/>
            <a:ext cx="335770" cy="335770"/>
          </a:xfrm>
          <a:prstGeom prst="rect">
            <a:avLst/>
          </a:prstGeom>
        </p:spPr>
      </p:pic>
      <p:sp>
        <p:nvSpPr>
          <p:cNvPr id="24" name="Ellipse 23">
            <a:extLst>
              <a:ext uri="{FF2B5EF4-FFF2-40B4-BE49-F238E27FC236}">
                <a16:creationId xmlns:a16="http://schemas.microsoft.com/office/drawing/2014/main" id="{EEDE71D2-D50B-4CE6-E8D0-8877F306BF71}"/>
              </a:ext>
            </a:extLst>
          </p:cNvPr>
          <p:cNvSpPr/>
          <p:nvPr userDrawn="1"/>
        </p:nvSpPr>
        <p:spPr bwMode="auto">
          <a:xfrm>
            <a:off x="4151784" y="182380"/>
            <a:ext cx="550164" cy="550164"/>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5" name="Ellipse 24">
            <a:extLst>
              <a:ext uri="{FF2B5EF4-FFF2-40B4-BE49-F238E27FC236}">
                <a16:creationId xmlns:a16="http://schemas.microsoft.com/office/drawing/2014/main" id="{489B5465-B67E-8ED2-7E23-CFEABC41A973}"/>
              </a:ext>
            </a:extLst>
          </p:cNvPr>
          <p:cNvSpPr/>
          <p:nvPr userDrawn="1"/>
        </p:nvSpPr>
        <p:spPr bwMode="auto">
          <a:xfrm>
            <a:off x="2423592" y="183436"/>
            <a:ext cx="550164" cy="55016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21" name="Grafik 20">
            <a:extLst>
              <a:ext uri="{FF2B5EF4-FFF2-40B4-BE49-F238E27FC236}">
                <a16:creationId xmlns:a16="http://schemas.microsoft.com/office/drawing/2014/main" id="{7FE842D4-4EB2-627E-A7A1-4469694DB6A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H="1">
            <a:off x="2552056" y="311900"/>
            <a:ext cx="293236" cy="293236"/>
          </a:xfrm>
          <a:prstGeom prst="rect">
            <a:avLst/>
          </a:prstGeom>
        </p:spPr>
      </p:pic>
      <p:pic>
        <p:nvPicPr>
          <p:cNvPr id="16" name="Grafik 15">
            <a:extLst>
              <a:ext uri="{FF2B5EF4-FFF2-40B4-BE49-F238E27FC236}">
                <a16:creationId xmlns:a16="http://schemas.microsoft.com/office/drawing/2014/main" id="{19984613-3031-9DD2-554B-4AABF7BDF187}"/>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55788" y="290633"/>
            <a:ext cx="342156" cy="342156"/>
          </a:xfrm>
          <a:prstGeom prst="rect">
            <a:avLst/>
          </a:prstGeom>
        </p:spPr>
      </p:pic>
    </p:spTree>
    <p:extLst>
      <p:ext uri="{BB962C8B-B14F-4D97-AF65-F5344CB8AC3E}">
        <p14:creationId xmlns:p14="http://schemas.microsoft.com/office/powerpoint/2010/main" val="9134926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5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5256584" cy="4608535"/>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413289" y="6477000"/>
            <a:ext cx="6394711" cy="279400"/>
          </a:xfrm>
        </p:spPr>
        <p:txBody>
          <a:bodyPr lIns="0" rIns="0"/>
          <a:lstStyle>
            <a:lvl1pPr>
              <a:defRPr/>
            </a:lvl1pPr>
          </a:lstStyle>
          <a:p>
            <a:r>
              <a:rPr lang="de-DE" b="1"/>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63384" y="1628776"/>
            <a:ext cx="5544616" cy="4608535"/>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Ellipse 8"/>
          <p:cNvSpPr/>
          <p:nvPr userDrawn="1"/>
        </p:nvSpPr>
        <p:spPr bwMode="auto">
          <a:xfrm>
            <a:off x="653303" y="183436"/>
            <a:ext cx="550164" cy="550164"/>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0" name="Ellipse 9"/>
          <p:cNvSpPr/>
          <p:nvPr userDrawn="1"/>
        </p:nvSpPr>
        <p:spPr bwMode="auto">
          <a:xfrm>
            <a:off x="1559496" y="183436"/>
            <a:ext cx="550164" cy="550164"/>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1" name="Ellipse 10"/>
          <p:cNvSpPr/>
          <p:nvPr userDrawn="1"/>
        </p:nvSpPr>
        <p:spPr bwMode="auto">
          <a:xfrm>
            <a:off x="2465689" y="159420"/>
            <a:ext cx="550164" cy="550164"/>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12" name="Grafik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9693" y="266617"/>
            <a:ext cx="342156" cy="342156"/>
          </a:xfrm>
          <a:prstGeom prst="rect">
            <a:avLst/>
          </a:prstGeom>
        </p:spPr>
      </p:pic>
      <p:pic>
        <p:nvPicPr>
          <p:cNvPr id="13" name="Grafik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1814" y="304557"/>
            <a:ext cx="335770" cy="335770"/>
          </a:xfrm>
          <a:prstGeom prst="rect">
            <a:avLst/>
          </a:prstGeom>
        </p:spPr>
      </p:pic>
      <p:pic>
        <p:nvPicPr>
          <p:cNvPr id="14" name="Grafik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H="1">
            <a:off x="1687960" y="311900"/>
            <a:ext cx="293236" cy="293236"/>
          </a:xfrm>
          <a:prstGeom prst="rect">
            <a:avLst/>
          </a:prstGeom>
        </p:spPr>
      </p:pic>
    </p:spTree>
    <p:extLst>
      <p:ext uri="{BB962C8B-B14F-4D97-AF65-F5344CB8AC3E}">
        <p14:creationId xmlns:p14="http://schemas.microsoft.com/office/powerpoint/2010/main" val="41222646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6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4" name="Fußzeilenplatzhalter 3"/>
          <p:cNvSpPr>
            <a:spLocks noGrp="1"/>
          </p:cNvSpPr>
          <p:nvPr>
            <p:ph type="ftr" sz="quarter" idx="10"/>
          </p:nvPr>
        </p:nvSpPr>
        <p:spPr>
          <a:xfrm>
            <a:off x="5413289" y="6477000"/>
            <a:ext cx="6394711" cy="279400"/>
          </a:xfrm>
        </p:spPr>
        <p:txBody>
          <a:bodyPr lIns="0" rIns="0"/>
          <a:lstStyle>
            <a:lvl1pPr>
              <a:defRPr/>
            </a:lvl1pPr>
          </a:lstStyle>
          <a:p>
            <a:r>
              <a:rPr lang="de-DE" b="1"/>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Ellipse 6"/>
          <p:cNvSpPr/>
          <p:nvPr userDrawn="1"/>
        </p:nvSpPr>
        <p:spPr bwMode="auto">
          <a:xfrm>
            <a:off x="653303" y="183436"/>
            <a:ext cx="550164" cy="550164"/>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9" name="Ellipse 8"/>
          <p:cNvSpPr/>
          <p:nvPr userDrawn="1"/>
        </p:nvSpPr>
        <p:spPr bwMode="auto">
          <a:xfrm>
            <a:off x="1559496" y="183436"/>
            <a:ext cx="550164" cy="550164"/>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0" name="Ellipse 9"/>
          <p:cNvSpPr/>
          <p:nvPr userDrawn="1"/>
        </p:nvSpPr>
        <p:spPr bwMode="auto">
          <a:xfrm>
            <a:off x="2465689" y="159420"/>
            <a:ext cx="550164" cy="550164"/>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11" name="Grafik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9693" y="266617"/>
            <a:ext cx="342156" cy="342156"/>
          </a:xfrm>
          <a:prstGeom prst="rect">
            <a:avLst/>
          </a:prstGeom>
        </p:spPr>
      </p:pic>
      <p:pic>
        <p:nvPicPr>
          <p:cNvPr id="12" name="Grafik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1814" y="304557"/>
            <a:ext cx="335770" cy="335770"/>
          </a:xfrm>
          <a:prstGeom prst="rect">
            <a:avLst/>
          </a:prstGeom>
        </p:spPr>
      </p:pic>
      <p:pic>
        <p:nvPicPr>
          <p:cNvPr id="13" name="Grafik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H="1">
            <a:off x="1687960" y="311900"/>
            <a:ext cx="293236" cy="293236"/>
          </a:xfrm>
          <a:prstGeom prst="rect">
            <a:avLst/>
          </a:prstGeom>
        </p:spPr>
      </p:pic>
    </p:spTree>
    <p:extLst>
      <p:ext uri="{BB962C8B-B14F-4D97-AF65-F5344CB8AC3E}">
        <p14:creationId xmlns:p14="http://schemas.microsoft.com/office/powerpoint/2010/main" val="3937601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8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413289" y="6477000"/>
            <a:ext cx="6394711" cy="279400"/>
          </a:xfrm>
        </p:spPr>
        <p:txBody>
          <a:bodyPr lIns="0" rIns="0"/>
          <a:lstStyle>
            <a:lvl1pPr>
              <a:defRPr/>
            </a:lvl1pPr>
          </a:lstStyle>
          <a:p>
            <a:r>
              <a:rPr lang="de-DE" b="1"/>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Tree>
    <p:extLst>
      <p:ext uri="{BB962C8B-B14F-4D97-AF65-F5344CB8AC3E}">
        <p14:creationId xmlns:p14="http://schemas.microsoft.com/office/powerpoint/2010/main" val="37684103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17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413289" y="6477000"/>
            <a:ext cx="6394711" cy="279400"/>
          </a:xfrm>
        </p:spPr>
        <p:txBody>
          <a:bodyPr lIns="0" rIns="0"/>
          <a:lstStyle>
            <a:lvl1pPr>
              <a:defRPr/>
            </a:lvl1pPr>
          </a:lstStyle>
          <a:p>
            <a:r>
              <a:rPr lang="de-DE" b="1"/>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graphicFrame>
        <p:nvGraphicFramePr>
          <p:cNvPr id="6" name="Diagramm 5"/>
          <p:cNvGraphicFramePr/>
          <p:nvPr userDrawn="1">
            <p:extLst>
              <p:ext uri="{D42A27DB-BD31-4B8C-83A1-F6EECF244321}">
                <p14:modId xmlns:p14="http://schemas.microsoft.com/office/powerpoint/2010/main" val="1767511837"/>
              </p:ext>
            </p:extLst>
          </p:nvPr>
        </p:nvGraphicFramePr>
        <p:xfrm>
          <a:off x="551384" y="152704"/>
          <a:ext cx="7481733" cy="61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73096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sz="half" idx="1"/>
          </p:nvPr>
        </p:nvSpPr>
        <p:spPr>
          <a:xfrm>
            <a:off x="551384" y="1628776"/>
            <a:ext cx="5472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6336000" y="1628776"/>
            <a:ext cx="5472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10"/>
          </p:nvPr>
        </p:nvSpPr>
        <p:spPr>
          <a:xfrm>
            <a:off x="5992940" y="6477000"/>
            <a:ext cx="5815060" cy="279400"/>
          </a:xfrm>
        </p:spPr>
        <p:txBody>
          <a:bodyPr lIns="0" rIns="0"/>
          <a:lstStyle>
            <a:lvl1pPr>
              <a:defRPr/>
            </a:lvl1pPr>
          </a:lstStyle>
          <a:p>
            <a:r>
              <a:rPr lang="de-DE" b="1">
                <a:solidFill>
                  <a:srgbClr val="7B9C2A"/>
                </a:solidFill>
              </a:rPr>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81011"/>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Tree>
    <p:extLst>
      <p:ext uri="{BB962C8B-B14F-4D97-AF65-F5344CB8AC3E}">
        <p14:creationId xmlns:p14="http://schemas.microsoft.com/office/powerpoint/2010/main" val="32459769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550800" y="935038"/>
            <a:ext cx="11257200" cy="500062"/>
          </a:xfrm>
        </p:spPr>
        <p:txBody>
          <a:bodyPr lIns="0" rIns="0"/>
          <a:lstStyle/>
          <a:p>
            <a:r>
              <a:rPr lang="de-DE"/>
              <a:t>Titelmasterformat durch Klicken bearbeiten</a:t>
            </a:r>
          </a:p>
        </p:txBody>
      </p:sp>
      <p:sp>
        <p:nvSpPr>
          <p:cNvPr id="3" name="Fußzeilenplatzhalter 2"/>
          <p:cNvSpPr>
            <a:spLocks noGrp="1"/>
          </p:cNvSpPr>
          <p:nvPr>
            <p:ph type="ftr" sz="quarter" idx="10"/>
          </p:nvPr>
        </p:nvSpPr>
        <p:spPr>
          <a:xfrm>
            <a:off x="5994000" y="6477000"/>
            <a:ext cx="5814000" cy="279400"/>
          </a:xfrm>
        </p:spPr>
        <p:txBody>
          <a:bodyPr lIns="0" rIns="0"/>
          <a:lstStyle>
            <a:lvl1pPr>
              <a:defRPr/>
            </a:lvl1pPr>
          </a:lstStyle>
          <a:p>
            <a:r>
              <a:rPr lang="de-DE" b="1">
                <a:solidFill>
                  <a:srgbClr val="7B9C2A"/>
                </a:solidFill>
              </a:rPr>
              <a:t>Handlungshilfe Klimaziele für Einsteiger | © LfU | IZU Infozentrum UmweltWirtschaft | 2023</a:t>
            </a:r>
            <a:endParaRPr lang="de-DE" dirty="0"/>
          </a:p>
        </p:txBody>
      </p:sp>
      <p:sp>
        <p:nvSpPr>
          <p:cNvPr id="6" name="Rectangle 11"/>
          <p:cNvSpPr>
            <a:spLocks noGrp="1" noChangeArrowheads="1"/>
          </p:cNvSpPr>
          <p:nvPr>
            <p:ph type="sldNum" sz="quarter" idx="4"/>
          </p:nvPr>
        </p:nvSpPr>
        <p:spPr bwMode="auto">
          <a:xfrm>
            <a:off x="550800" y="6477000"/>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Auf der gleichen Seite des Rechtecks liegende Ecken abrunden 6"/>
          <p:cNvSpPr/>
          <p:nvPr userDrawn="1"/>
        </p:nvSpPr>
        <p:spPr bwMode="auto">
          <a:xfrm>
            <a:off x="19195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identifizieren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8" name="Auf der gleichen Seite des Rechtecks liegende Ecken abrunden 7"/>
          <p:cNvSpPr/>
          <p:nvPr userDrawn="1"/>
        </p:nvSpPr>
        <p:spPr bwMode="auto">
          <a:xfrm>
            <a:off x="119336" y="332655"/>
            <a:ext cx="1693553" cy="484111"/>
          </a:xfrm>
          <a:prstGeom prst="round2SameRect">
            <a:avLst/>
          </a:prstGeom>
          <a:solidFill>
            <a:srgbClr val="F9AA00"/>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FFFFFF"/>
                </a:solidFill>
                <a:effectLst/>
                <a:uLnTx/>
                <a:uFillTx/>
                <a:latin typeface="Arial" charset="0"/>
                <a:ea typeface="ＭＳ Ｐゴシック" charset="-128"/>
                <a:cs typeface="+mn-cs"/>
              </a:rPr>
              <a:t>Einführung</a:t>
            </a:r>
            <a:endParaRPr kumimoji="0" lang="en-AU" sz="1200" b="1"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9" name="Auf der gleichen Seite des Rechtecks liegende Ecken abrunden 8"/>
          <p:cNvSpPr/>
          <p:nvPr userDrawn="1"/>
        </p:nvSpPr>
        <p:spPr bwMode="auto">
          <a:xfrm>
            <a:off x="37197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bewerten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0" name="Auf der gleichen Seite des Rechtecks liegende Ecken abrunden 9"/>
          <p:cNvSpPr/>
          <p:nvPr userDrawn="1"/>
        </p:nvSpPr>
        <p:spPr bwMode="auto">
          <a:xfrm>
            <a:off x="55199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steuern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1" name="Auf der gleichen Seite des Rechtecks liegende Ecken abrunden 10"/>
          <p:cNvSpPr/>
          <p:nvPr userDrawn="1"/>
        </p:nvSpPr>
        <p:spPr bwMode="auto">
          <a:xfrm>
            <a:off x="73201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Ressourcen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2365057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994000" y="6477000"/>
            <a:ext cx="5814000" cy="279400"/>
          </a:xfrm>
        </p:spPr>
        <p:txBody>
          <a:bodyPr lIns="0" rIns="0"/>
          <a:lstStyle>
            <a:lvl1pPr>
              <a:defRPr/>
            </a:lvl1pPr>
          </a:lstStyle>
          <a:p>
            <a:r>
              <a:rPr lang="de-DE" b="1">
                <a:solidFill>
                  <a:srgbClr val="7B9C2A"/>
                </a:solidFill>
              </a:rPr>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Auf der gleichen Seite des Rechtecks liegende Ecken abrunden 6"/>
          <p:cNvSpPr/>
          <p:nvPr userDrawn="1"/>
        </p:nvSpPr>
        <p:spPr bwMode="auto">
          <a:xfrm>
            <a:off x="1919536" y="332655"/>
            <a:ext cx="1693553" cy="484111"/>
          </a:xfrm>
          <a:prstGeom prst="round2SameRect">
            <a:avLst/>
          </a:prstGeom>
          <a:solidFill>
            <a:srgbClr val="F9AA00"/>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FFFFFF"/>
                </a:solidFill>
                <a:effectLst/>
                <a:uLnTx/>
                <a:uFillTx/>
                <a:latin typeface="Arial" charset="0"/>
                <a:ea typeface="ＭＳ Ｐゴシック" charset="-128"/>
                <a:cs typeface="+mn-cs"/>
              </a:rPr>
              <a:t>Risiken identifizieren</a:t>
            </a:r>
            <a:endParaRPr kumimoji="0" lang="en-AU" sz="1200" b="1"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9" name="Auf der gleichen Seite des Rechtecks liegende Ecken abrunden 8"/>
          <p:cNvSpPr/>
          <p:nvPr userDrawn="1"/>
        </p:nvSpPr>
        <p:spPr bwMode="auto">
          <a:xfrm>
            <a:off x="1193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Einführung</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0" name="Auf der gleichen Seite des Rechtecks liegende Ecken abrunden 9"/>
          <p:cNvSpPr/>
          <p:nvPr userDrawn="1"/>
        </p:nvSpPr>
        <p:spPr bwMode="auto">
          <a:xfrm>
            <a:off x="37197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bewerten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1" name="Auf der gleichen Seite des Rechtecks liegende Ecken abrunden 10"/>
          <p:cNvSpPr/>
          <p:nvPr userDrawn="1"/>
        </p:nvSpPr>
        <p:spPr bwMode="auto">
          <a:xfrm>
            <a:off x="55199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steuern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2" name="Auf der gleichen Seite des Rechtecks liegende Ecken abrunden 11"/>
          <p:cNvSpPr/>
          <p:nvPr userDrawn="1"/>
        </p:nvSpPr>
        <p:spPr bwMode="auto">
          <a:xfrm>
            <a:off x="73201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Ressourcen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5637026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1_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sz="half" idx="1"/>
          </p:nvPr>
        </p:nvSpPr>
        <p:spPr>
          <a:xfrm>
            <a:off x="551384" y="1628776"/>
            <a:ext cx="5472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6336000" y="1628776"/>
            <a:ext cx="5472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10"/>
          </p:nvPr>
        </p:nvSpPr>
        <p:spPr>
          <a:xfrm>
            <a:off x="5992940" y="6477000"/>
            <a:ext cx="5815060" cy="279400"/>
          </a:xfrm>
        </p:spPr>
        <p:txBody>
          <a:bodyPr lIns="0" rIns="0"/>
          <a:lstStyle>
            <a:lvl1pPr>
              <a:defRPr/>
            </a:lvl1pPr>
          </a:lstStyle>
          <a:p>
            <a:r>
              <a:rPr lang="de-DE" b="1">
                <a:solidFill>
                  <a:srgbClr val="7B9C2A"/>
                </a:solidFill>
              </a:rPr>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81011"/>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1" name="Auf der gleichen Seite des Rechtecks liegende Ecken abrunden 10"/>
          <p:cNvSpPr/>
          <p:nvPr/>
        </p:nvSpPr>
        <p:spPr bwMode="auto">
          <a:xfrm>
            <a:off x="1919536" y="332655"/>
            <a:ext cx="1693553" cy="484111"/>
          </a:xfrm>
          <a:prstGeom prst="round2SameRect">
            <a:avLst/>
          </a:prstGeom>
          <a:solidFill>
            <a:srgbClr val="F9AA00"/>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FFFFFF"/>
                </a:solidFill>
                <a:effectLst/>
                <a:uLnTx/>
                <a:uFillTx/>
                <a:latin typeface="Arial" charset="0"/>
                <a:ea typeface="ＭＳ Ｐゴシック" charset="-128"/>
                <a:cs typeface="+mn-cs"/>
              </a:rPr>
              <a:t>Risiken identifizieren</a:t>
            </a:r>
            <a:endParaRPr kumimoji="0" lang="en-AU" sz="1200" b="1"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3" name="Auf der gleichen Seite des Rechtecks liegende Ecken abrunden 12"/>
          <p:cNvSpPr/>
          <p:nvPr userDrawn="1"/>
        </p:nvSpPr>
        <p:spPr bwMode="auto">
          <a:xfrm>
            <a:off x="1193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Einführung</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4" name="Auf der gleichen Seite des Rechtecks liegende Ecken abrunden 13"/>
          <p:cNvSpPr/>
          <p:nvPr userDrawn="1"/>
        </p:nvSpPr>
        <p:spPr bwMode="auto">
          <a:xfrm>
            <a:off x="37197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bewerten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5" name="Auf der gleichen Seite des Rechtecks liegende Ecken abrunden 14"/>
          <p:cNvSpPr/>
          <p:nvPr userDrawn="1"/>
        </p:nvSpPr>
        <p:spPr bwMode="auto">
          <a:xfrm>
            <a:off x="55199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steuern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6" name="Auf der gleichen Seite des Rechtecks liegende Ecken abrunden 15"/>
          <p:cNvSpPr/>
          <p:nvPr userDrawn="1"/>
        </p:nvSpPr>
        <p:spPr bwMode="auto">
          <a:xfrm>
            <a:off x="73201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Ressourcen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1419065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2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994000" y="6477000"/>
            <a:ext cx="5814000" cy="279400"/>
          </a:xfrm>
        </p:spPr>
        <p:txBody>
          <a:bodyPr lIns="0" rIns="0"/>
          <a:lstStyle>
            <a:lvl1pPr>
              <a:defRPr/>
            </a:lvl1pPr>
          </a:lstStyle>
          <a:p>
            <a:r>
              <a:rPr lang="de-DE" b="1">
                <a:solidFill>
                  <a:srgbClr val="7B9C2A"/>
                </a:solidFill>
              </a:rPr>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Auf der gleichen Seite des Rechtecks liegende Ecken abrunden 6"/>
          <p:cNvSpPr/>
          <p:nvPr userDrawn="1"/>
        </p:nvSpPr>
        <p:spPr bwMode="auto">
          <a:xfrm>
            <a:off x="19195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identifizieren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9" name="Auf der gleichen Seite des Rechtecks liegende Ecken abrunden 8"/>
          <p:cNvSpPr/>
          <p:nvPr userDrawn="1"/>
        </p:nvSpPr>
        <p:spPr bwMode="auto">
          <a:xfrm>
            <a:off x="1193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Einführung</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0" name="Auf der gleichen Seite des Rechtecks liegende Ecken abrunden 9"/>
          <p:cNvSpPr/>
          <p:nvPr userDrawn="1"/>
        </p:nvSpPr>
        <p:spPr bwMode="auto">
          <a:xfrm>
            <a:off x="3719736" y="332655"/>
            <a:ext cx="1693553" cy="484111"/>
          </a:xfrm>
          <a:prstGeom prst="round2SameRect">
            <a:avLst/>
          </a:prstGeom>
          <a:solidFill>
            <a:srgbClr val="F9AA00"/>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FFFFFF"/>
                </a:solidFill>
                <a:effectLst/>
                <a:uLnTx/>
                <a:uFillTx/>
                <a:latin typeface="Arial" charset="0"/>
                <a:ea typeface="ＭＳ Ｐゴシック" charset="-128"/>
                <a:cs typeface="+mn-cs"/>
              </a:rPr>
              <a:t>Risiken bewerten</a:t>
            </a:r>
            <a:endParaRPr kumimoji="0" lang="en-AU" sz="1200" b="1"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1" name="Auf der gleichen Seite des Rechtecks liegende Ecken abrunden 10"/>
          <p:cNvSpPr/>
          <p:nvPr userDrawn="1"/>
        </p:nvSpPr>
        <p:spPr bwMode="auto">
          <a:xfrm>
            <a:off x="55199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steuern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2" name="Auf der gleichen Seite des Rechtecks liegende Ecken abrunden 11"/>
          <p:cNvSpPr/>
          <p:nvPr userDrawn="1"/>
        </p:nvSpPr>
        <p:spPr bwMode="auto">
          <a:xfrm>
            <a:off x="73201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Ressourcen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7606761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_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sz="half" idx="1"/>
          </p:nvPr>
        </p:nvSpPr>
        <p:spPr>
          <a:xfrm>
            <a:off x="551384" y="1628776"/>
            <a:ext cx="5472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6336000" y="1628776"/>
            <a:ext cx="5472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10"/>
          </p:nvPr>
        </p:nvSpPr>
        <p:spPr>
          <a:xfrm>
            <a:off x="5992940" y="6477000"/>
            <a:ext cx="5815060" cy="279400"/>
          </a:xfrm>
        </p:spPr>
        <p:txBody>
          <a:bodyPr lIns="0" rIns="0"/>
          <a:lstStyle>
            <a:lvl1pPr>
              <a:defRPr/>
            </a:lvl1pPr>
          </a:lstStyle>
          <a:p>
            <a:r>
              <a:rPr lang="de-DE" b="1">
                <a:solidFill>
                  <a:srgbClr val="7B9C2A"/>
                </a:solidFill>
              </a:rPr>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81011"/>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1" name="Auf der gleichen Seite des Rechtecks liegende Ecken abrunden 10"/>
          <p:cNvSpPr/>
          <p:nvPr/>
        </p:nvSpPr>
        <p:spPr bwMode="auto">
          <a:xfrm>
            <a:off x="19195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identifizieren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3" name="Auf der gleichen Seite des Rechtecks liegende Ecken abrunden 12"/>
          <p:cNvSpPr/>
          <p:nvPr userDrawn="1"/>
        </p:nvSpPr>
        <p:spPr bwMode="auto">
          <a:xfrm>
            <a:off x="1193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Einführung</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4" name="Auf der gleichen Seite des Rechtecks liegende Ecken abrunden 13"/>
          <p:cNvSpPr/>
          <p:nvPr userDrawn="1"/>
        </p:nvSpPr>
        <p:spPr bwMode="auto">
          <a:xfrm>
            <a:off x="3719736" y="332655"/>
            <a:ext cx="1693553" cy="484111"/>
          </a:xfrm>
          <a:prstGeom prst="round2SameRect">
            <a:avLst/>
          </a:prstGeom>
          <a:solidFill>
            <a:srgbClr val="F9AA00"/>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FFFFFF"/>
                </a:solidFill>
                <a:effectLst/>
                <a:uLnTx/>
                <a:uFillTx/>
                <a:latin typeface="Arial" charset="0"/>
                <a:ea typeface="ＭＳ Ｐゴシック" charset="-128"/>
                <a:cs typeface="+mn-cs"/>
              </a:rPr>
              <a:t>Risiken bewerten</a:t>
            </a:r>
            <a:endParaRPr kumimoji="0" lang="en-AU" sz="1200" b="1"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5" name="Auf der gleichen Seite des Rechtecks liegende Ecken abrunden 14"/>
          <p:cNvSpPr/>
          <p:nvPr userDrawn="1"/>
        </p:nvSpPr>
        <p:spPr bwMode="auto">
          <a:xfrm>
            <a:off x="55199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steuern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6" name="Auf der gleichen Seite des Rechtecks liegende Ecken abrunden 15"/>
          <p:cNvSpPr/>
          <p:nvPr userDrawn="1"/>
        </p:nvSpPr>
        <p:spPr bwMode="auto">
          <a:xfrm>
            <a:off x="73201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Ressourcen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4176689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3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994000" y="6477000"/>
            <a:ext cx="5814000" cy="279400"/>
          </a:xfrm>
        </p:spPr>
        <p:txBody>
          <a:bodyPr lIns="0" rIns="0"/>
          <a:lstStyle>
            <a:lvl1pPr>
              <a:defRPr/>
            </a:lvl1pPr>
          </a:lstStyle>
          <a:p>
            <a:r>
              <a:rPr lang="de-DE" b="1">
                <a:solidFill>
                  <a:srgbClr val="7B9C2A"/>
                </a:solidFill>
              </a:rPr>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Auf der gleichen Seite des Rechtecks liegende Ecken abrunden 6"/>
          <p:cNvSpPr/>
          <p:nvPr userDrawn="1"/>
        </p:nvSpPr>
        <p:spPr bwMode="auto">
          <a:xfrm>
            <a:off x="19195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identifizieren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9" name="Auf der gleichen Seite des Rechtecks liegende Ecken abrunden 8"/>
          <p:cNvSpPr/>
          <p:nvPr userDrawn="1"/>
        </p:nvSpPr>
        <p:spPr bwMode="auto">
          <a:xfrm>
            <a:off x="1193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Einführung</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0" name="Auf der gleichen Seite des Rechtecks liegende Ecken abrunden 9"/>
          <p:cNvSpPr/>
          <p:nvPr userDrawn="1"/>
        </p:nvSpPr>
        <p:spPr bwMode="auto">
          <a:xfrm>
            <a:off x="37197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bewerten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1" name="Auf der gleichen Seite des Rechtecks liegende Ecken abrunden 10"/>
          <p:cNvSpPr/>
          <p:nvPr userDrawn="1"/>
        </p:nvSpPr>
        <p:spPr bwMode="auto">
          <a:xfrm>
            <a:off x="5519936" y="332655"/>
            <a:ext cx="1693553" cy="484111"/>
          </a:xfrm>
          <a:prstGeom prst="round2SameRect">
            <a:avLst/>
          </a:prstGeom>
          <a:solidFill>
            <a:srgbClr val="F9AA00"/>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FFFFFF"/>
                </a:solidFill>
                <a:effectLst/>
                <a:uLnTx/>
                <a:uFillTx/>
                <a:latin typeface="Arial" charset="0"/>
                <a:ea typeface="ＭＳ Ｐゴシック" charset="-128"/>
                <a:cs typeface="+mn-cs"/>
              </a:rPr>
              <a:t>Risiken steuern</a:t>
            </a:r>
            <a:endParaRPr kumimoji="0" lang="en-AU" sz="1200" b="1"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2" name="Auf der gleichen Seite des Rechtecks liegende Ecken abrunden 11"/>
          <p:cNvSpPr/>
          <p:nvPr userDrawn="1"/>
        </p:nvSpPr>
        <p:spPr bwMode="auto">
          <a:xfrm>
            <a:off x="73201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Ressourcen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23210688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3_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sz="half" idx="1"/>
          </p:nvPr>
        </p:nvSpPr>
        <p:spPr>
          <a:xfrm>
            <a:off x="551384" y="1628776"/>
            <a:ext cx="5472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6336000" y="1628776"/>
            <a:ext cx="5472000"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vl6pPr>
              <a:defRPr sz="1800"/>
            </a:lvl6pPr>
            <a:lvl7pPr>
              <a:defRPr sz="1800"/>
            </a:lvl7pPr>
            <a:lvl8pPr>
              <a:defRPr sz="1800"/>
            </a:lvl8pPr>
            <a:lvl9pPr>
              <a:defRPr sz="18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Fußzeilenplatzhalter 4"/>
          <p:cNvSpPr>
            <a:spLocks noGrp="1"/>
          </p:cNvSpPr>
          <p:nvPr>
            <p:ph type="ftr" sz="quarter" idx="10"/>
          </p:nvPr>
        </p:nvSpPr>
        <p:spPr>
          <a:xfrm>
            <a:off x="5992940" y="6477000"/>
            <a:ext cx="5815060" cy="279400"/>
          </a:xfrm>
        </p:spPr>
        <p:txBody>
          <a:bodyPr lIns="0" rIns="0"/>
          <a:lstStyle>
            <a:lvl1pPr>
              <a:defRPr/>
            </a:lvl1pPr>
          </a:lstStyle>
          <a:p>
            <a:r>
              <a:rPr lang="de-DE" b="1">
                <a:solidFill>
                  <a:srgbClr val="7B9C2A"/>
                </a:solidFill>
              </a:rPr>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81011"/>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1" name="Auf der gleichen Seite des Rechtecks liegende Ecken abrunden 10"/>
          <p:cNvSpPr/>
          <p:nvPr/>
        </p:nvSpPr>
        <p:spPr bwMode="auto">
          <a:xfrm>
            <a:off x="19195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identifizieren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3" name="Auf der gleichen Seite des Rechtecks liegende Ecken abrunden 12"/>
          <p:cNvSpPr/>
          <p:nvPr userDrawn="1"/>
        </p:nvSpPr>
        <p:spPr bwMode="auto">
          <a:xfrm>
            <a:off x="1193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Einführung</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4" name="Auf der gleichen Seite des Rechtecks liegende Ecken abrunden 13"/>
          <p:cNvSpPr/>
          <p:nvPr userDrawn="1"/>
        </p:nvSpPr>
        <p:spPr bwMode="auto">
          <a:xfrm>
            <a:off x="37197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bewerten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5" name="Auf der gleichen Seite des Rechtecks liegende Ecken abrunden 14"/>
          <p:cNvSpPr/>
          <p:nvPr userDrawn="1"/>
        </p:nvSpPr>
        <p:spPr bwMode="auto">
          <a:xfrm>
            <a:off x="5519936" y="332655"/>
            <a:ext cx="1693553" cy="484111"/>
          </a:xfrm>
          <a:prstGeom prst="round2SameRect">
            <a:avLst/>
          </a:prstGeom>
          <a:solidFill>
            <a:srgbClr val="F9AA00"/>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FFFFFF"/>
                </a:solidFill>
                <a:effectLst/>
                <a:uLnTx/>
                <a:uFillTx/>
                <a:latin typeface="Arial" charset="0"/>
                <a:ea typeface="ＭＳ Ｐゴシック" charset="-128"/>
                <a:cs typeface="+mn-cs"/>
              </a:rPr>
              <a:t>Risiken steuern</a:t>
            </a:r>
            <a:endParaRPr kumimoji="0" lang="en-AU" sz="1200" b="1"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6" name="Auf der gleichen Seite des Rechtecks liegende Ecken abrunden 15"/>
          <p:cNvSpPr/>
          <p:nvPr userDrawn="1"/>
        </p:nvSpPr>
        <p:spPr bwMode="auto">
          <a:xfrm>
            <a:off x="73201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Ressourcen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374726730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4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994000" y="6477000"/>
            <a:ext cx="5814000" cy="279400"/>
          </a:xfrm>
        </p:spPr>
        <p:txBody>
          <a:bodyPr lIns="0" rIns="0"/>
          <a:lstStyle>
            <a:lvl1pPr>
              <a:defRPr/>
            </a:lvl1pPr>
          </a:lstStyle>
          <a:p>
            <a:r>
              <a:rPr lang="de-DE" b="1">
                <a:solidFill>
                  <a:srgbClr val="7B9C2A"/>
                </a:solidFill>
              </a:rPr>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Auf der gleichen Seite des Rechtecks liegende Ecken abrunden 6"/>
          <p:cNvSpPr/>
          <p:nvPr userDrawn="1"/>
        </p:nvSpPr>
        <p:spPr bwMode="auto">
          <a:xfrm>
            <a:off x="19195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identifizieren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9" name="Auf der gleichen Seite des Rechtecks liegende Ecken abrunden 8"/>
          <p:cNvSpPr/>
          <p:nvPr userDrawn="1"/>
        </p:nvSpPr>
        <p:spPr bwMode="auto">
          <a:xfrm>
            <a:off x="1193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Einführung</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0" name="Auf der gleichen Seite des Rechtecks liegende Ecken abrunden 9"/>
          <p:cNvSpPr/>
          <p:nvPr userDrawn="1"/>
        </p:nvSpPr>
        <p:spPr bwMode="auto">
          <a:xfrm>
            <a:off x="37197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bewerten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1" name="Auf der gleichen Seite des Rechtecks liegende Ecken abrunden 10"/>
          <p:cNvSpPr/>
          <p:nvPr userDrawn="1"/>
        </p:nvSpPr>
        <p:spPr bwMode="auto">
          <a:xfrm>
            <a:off x="5519936" y="332655"/>
            <a:ext cx="1693553" cy="484111"/>
          </a:xfrm>
          <a:prstGeom prst="round2SameRect">
            <a:avLst/>
          </a:prstGeom>
          <a:solidFill>
            <a:srgbClr val="90ABBE"/>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Risiken steuern</a:t>
            </a:r>
            <a:endParaRPr kumimoji="0" lang="en-AU" sz="12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12" name="Auf der gleichen Seite des Rechtecks liegende Ecken abrunden 11"/>
          <p:cNvSpPr/>
          <p:nvPr userDrawn="1"/>
        </p:nvSpPr>
        <p:spPr bwMode="auto">
          <a:xfrm>
            <a:off x="7320136" y="332655"/>
            <a:ext cx="1693553" cy="484111"/>
          </a:xfrm>
          <a:prstGeom prst="round2SameRect">
            <a:avLst/>
          </a:prstGeom>
          <a:solidFill>
            <a:srgbClr val="F9AA00"/>
          </a:solidFill>
          <a:ln w="9525" cap="flat" cmpd="sng" algn="ctr">
            <a:noFill/>
            <a:prstDash val="solid"/>
            <a:round/>
            <a:headEnd type="none" w="med" len="med"/>
            <a:tailEnd type="none" w="med" len="med"/>
          </a:ln>
          <a:effectLst/>
        </p:spPr>
        <p:txBody>
          <a:bodyPr vert="horz" wrap="square" lIns="36000" tIns="45720" rIns="36000" bIns="45720" numCol="1" rtlCol="0" anchor="ctr" anchorCtr="0" compatLnSpc="1">
            <a:prstTxWarp prst="textNoShape">
              <a:avLst/>
            </a:prstTxWarp>
          </a:bodyPr>
          <a:lstStyle/>
          <a:p>
            <a:pPr marL="0" marR="0" lvl="0" indent="0" algn="ctr" defTabSz="914377"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FFFFFF"/>
                </a:solidFill>
                <a:effectLst/>
                <a:uLnTx/>
                <a:uFillTx/>
                <a:latin typeface="Arial" charset="0"/>
                <a:ea typeface="ＭＳ Ｐゴシック" charset="-128"/>
                <a:cs typeface="+mn-cs"/>
              </a:rPr>
              <a:t>Ressourcen</a:t>
            </a:r>
            <a:endParaRPr kumimoji="0" lang="en-AU" sz="1200" b="1"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707579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9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5256584" cy="4608535"/>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413289" y="6477000"/>
            <a:ext cx="6394711" cy="279400"/>
          </a:xfrm>
        </p:spPr>
        <p:txBody>
          <a:bodyPr lIns="0" rIns="0"/>
          <a:lstStyle>
            <a:lvl1pPr>
              <a:defRPr/>
            </a:lvl1pPr>
          </a:lstStyle>
          <a:p>
            <a:r>
              <a:rPr lang="de-DE" b="1"/>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7" name="Inhaltsplatzhalter 2"/>
          <p:cNvSpPr>
            <a:spLocks noGrp="1"/>
          </p:cNvSpPr>
          <p:nvPr>
            <p:ph idx="11"/>
          </p:nvPr>
        </p:nvSpPr>
        <p:spPr>
          <a:xfrm>
            <a:off x="6263384" y="1628776"/>
            <a:ext cx="5544616" cy="4608535"/>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25807458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3 Column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de-DE" dirty="0"/>
              <a:t>Titelmasterformat durch klicken bearbeiten</a:t>
            </a:r>
            <a:endParaRPr lang="en-JM" dirty="0"/>
          </a:p>
        </p:txBody>
      </p:sp>
      <p:sp>
        <p:nvSpPr>
          <p:cNvPr id="14" name="Content Placeholder 13"/>
          <p:cNvSpPr>
            <a:spLocks noGrp="1"/>
          </p:cNvSpPr>
          <p:nvPr>
            <p:ph sz="quarter" idx="13"/>
          </p:nvPr>
        </p:nvSpPr>
        <p:spPr>
          <a:xfrm>
            <a:off x="623392" y="2431504"/>
            <a:ext cx="3352800" cy="3733800"/>
          </a:xfrm>
        </p:spPr>
        <p:txBody>
          <a:bodyPr>
            <a:normAutofit/>
          </a:bodyPr>
          <a:lstStyle>
            <a:lvl1pPr marL="0">
              <a:lnSpc>
                <a:spcPct val="110000"/>
              </a:lnSpc>
              <a:spcBef>
                <a:spcPts val="0"/>
              </a:spcBef>
              <a:buNone/>
              <a:defRPr sz="1800"/>
            </a:lvl1pPr>
          </a:lstStyle>
          <a:p>
            <a:pPr lvl="0"/>
            <a:r>
              <a:rPr lang="de-DE"/>
              <a:t>Textmasterformat bearbeiten</a:t>
            </a:r>
          </a:p>
        </p:txBody>
      </p:sp>
      <p:sp>
        <p:nvSpPr>
          <p:cNvPr id="12" name="Content Placeholder 38"/>
          <p:cNvSpPr>
            <a:spLocks noGrp="1"/>
          </p:cNvSpPr>
          <p:nvPr>
            <p:ph sz="quarter" idx="39"/>
          </p:nvPr>
        </p:nvSpPr>
        <p:spPr>
          <a:xfrm>
            <a:off x="623392" y="1950160"/>
            <a:ext cx="2804160" cy="470728"/>
          </a:xfrm>
          <a:solidFill>
            <a:schemeClr val="tx1"/>
          </a:solidFill>
          <a:ln>
            <a:noFill/>
          </a:ln>
        </p:spPr>
        <p:txBody>
          <a:bodyPr anchor="ctr">
            <a:noAutofit/>
          </a:bodyPr>
          <a:lstStyle>
            <a:lvl1pPr marL="0" algn="l">
              <a:buNone/>
              <a:defRPr sz="1800" b="1">
                <a:solidFill>
                  <a:schemeClr val="bg1"/>
                </a:solidFill>
                <a:latin typeface="+mj-lt"/>
              </a:defRPr>
            </a:lvl1pPr>
          </a:lstStyle>
          <a:p>
            <a:pPr lvl="0"/>
            <a:r>
              <a:rPr lang="de-DE"/>
              <a:t>Textmasterformat bearbeiten</a:t>
            </a:r>
          </a:p>
        </p:txBody>
      </p:sp>
      <p:sp>
        <p:nvSpPr>
          <p:cNvPr id="17" name="Content Placeholder 38"/>
          <p:cNvSpPr>
            <a:spLocks noGrp="1"/>
          </p:cNvSpPr>
          <p:nvPr>
            <p:ph sz="quarter" idx="40"/>
          </p:nvPr>
        </p:nvSpPr>
        <p:spPr>
          <a:xfrm>
            <a:off x="4382592" y="1950160"/>
            <a:ext cx="2844800" cy="470728"/>
          </a:xfrm>
          <a:solidFill>
            <a:schemeClr val="tx1"/>
          </a:solidFill>
          <a:ln>
            <a:noFill/>
          </a:ln>
        </p:spPr>
        <p:txBody>
          <a:bodyPr anchor="ctr">
            <a:noAutofit/>
          </a:bodyPr>
          <a:lstStyle>
            <a:lvl1pPr marL="0" algn="l">
              <a:buNone/>
              <a:defRPr sz="1800" b="1">
                <a:solidFill>
                  <a:schemeClr val="bg1"/>
                </a:solidFill>
                <a:latin typeface="+mj-lt"/>
              </a:defRPr>
            </a:lvl1pPr>
          </a:lstStyle>
          <a:p>
            <a:pPr lvl="0"/>
            <a:r>
              <a:rPr lang="de-DE"/>
              <a:t>Textmasterformat bearbeiten</a:t>
            </a:r>
          </a:p>
        </p:txBody>
      </p:sp>
      <p:sp>
        <p:nvSpPr>
          <p:cNvPr id="18" name="Content Placeholder 38"/>
          <p:cNvSpPr>
            <a:spLocks noGrp="1"/>
          </p:cNvSpPr>
          <p:nvPr>
            <p:ph sz="quarter" idx="41"/>
          </p:nvPr>
        </p:nvSpPr>
        <p:spPr>
          <a:xfrm>
            <a:off x="8243392" y="1950160"/>
            <a:ext cx="2844800" cy="470728"/>
          </a:xfrm>
          <a:solidFill>
            <a:schemeClr val="tx1"/>
          </a:solidFill>
          <a:ln>
            <a:noFill/>
          </a:ln>
        </p:spPr>
        <p:txBody>
          <a:bodyPr anchor="ctr">
            <a:noAutofit/>
          </a:bodyPr>
          <a:lstStyle>
            <a:lvl1pPr marL="0" algn="l">
              <a:buNone/>
              <a:defRPr sz="1800" b="1">
                <a:solidFill>
                  <a:schemeClr val="bg1"/>
                </a:solidFill>
                <a:latin typeface="+mj-lt"/>
              </a:defRPr>
            </a:lvl1pPr>
          </a:lstStyle>
          <a:p>
            <a:pPr lvl="0"/>
            <a:r>
              <a:rPr lang="de-DE"/>
              <a:t>Textmasterformat bearbeiten</a:t>
            </a:r>
          </a:p>
        </p:txBody>
      </p:sp>
      <p:sp>
        <p:nvSpPr>
          <p:cNvPr id="20" name="Content Placeholder 13"/>
          <p:cNvSpPr>
            <a:spLocks noGrp="1"/>
          </p:cNvSpPr>
          <p:nvPr>
            <p:ph sz="quarter" idx="42"/>
          </p:nvPr>
        </p:nvSpPr>
        <p:spPr>
          <a:xfrm>
            <a:off x="4382592" y="2431504"/>
            <a:ext cx="3352800" cy="3733800"/>
          </a:xfrm>
        </p:spPr>
        <p:txBody>
          <a:bodyPr>
            <a:normAutofit/>
          </a:bodyPr>
          <a:lstStyle>
            <a:lvl1pPr marL="0">
              <a:lnSpc>
                <a:spcPct val="110000"/>
              </a:lnSpc>
              <a:spcBef>
                <a:spcPts val="0"/>
              </a:spcBef>
              <a:buNone/>
              <a:defRPr sz="1800"/>
            </a:lvl1pPr>
          </a:lstStyle>
          <a:p>
            <a:pPr lvl="0"/>
            <a:r>
              <a:rPr lang="de-DE"/>
              <a:t>Textmasterformat bearbeiten</a:t>
            </a:r>
          </a:p>
        </p:txBody>
      </p:sp>
      <p:sp>
        <p:nvSpPr>
          <p:cNvPr id="21" name="Content Placeholder 13"/>
          <p:cNvSpPr>
            <a:spLocks noGrp="1"/>
          </p:cNvSpPr>
          <p:nvPr>
            <p:ph sz="quarter" idx="43"/>
          </p:nvPr>
        </p:nvSpPr>
        <p:spPr>
          <a:xfrm>
            <a:off x="8243392" y="2431504"/>
            <a:ext cx="3352800" cy="3733800"/>
          </a:xfrm>
        </p:spPr>
        <p:txBody>
          <a:bodyPr>
            <a:normAutofit/>
          </a:bodyPr>
          <a:lstStyle>
            <a:lvl1pPr marL="0">
              <a:lnSpc>
                <a:spcPct val="110000"/>
              </a:lnSpc>
              <a:spcBef>
                <a:spcPts val="0"/>
              </a:spcBef>
              <a:buNone/>
              <a:defRPr sz="1800"/>
            </a:lvl1pPr>
          </a:lstStyle>
          <a:p>
            <a:pPr lvl="0"/>
            <a:r>
              <a:rPr lang="de-DE"/>
              <a:t>Textmasterformat bearbeiten</a:t>
            </a:r>
          </a:p>
        </p:txBody>
      </p:sp>
      <p:sp>
        <p:nvSpPr>
          <p:cNvPr id="11" name="Fußzeilenplatzhalter 4"/>
          <p:cNvSpPr>
            <a:spLocks noGrp="1"/>
          </p:cNvSpPr>
          <p:nvPr>
            <p:ph type="ftr" sz="quarter" idx="3"/>
          </p:nvPr>
        </p:nvSpPr>
        <p:spPr>
          <a:xfrm>
            <a:off x="623392" y="6356351"/>
            <a:ext cx="7008779" cy="365125"/>
          </a:xfrm>
          <a:prstGeom prst="rect">
            <a:avLst/>
          </a:prstGeom>
        </p:spPr>
        <p:txBody>
          <a:bodyPr vert="horz" lIns="91440" tIns="45720" rIns="91440" bIns="45720" rtlCol="0" anchor="ctr"/>
          <a:lstStyle>
            <a:lvl1pPr algn="l">
              <a:defRPr sz="1200">
                <a:solidFill>
                  <a:schemeClr val="tx2"/>
                </a:solidFill>
              </a:defRPr>
            </a:lvl1pPr>
          </a:lstStyle>
          <a:p>
            <a:r>
              <a:rPr lang="de-DE"/>
              <a:t>Handlungshilfe Klimaziele für Einsteiger | © LfU | IZU Infozentrum UmweltWirtschaft | 2023</a:t>
            </a:r>
            <a:endParaRPr lang="de-DE" dirty="0"/>
          </a:p>
        </p:txBody>
      </p:sp>
      <p:sp>
        <p:nvSpPr>
          <p:cNvPr id="13" name="Foliennummernplatzhalter 8"/>
          <p:cNvSpPr>
            <a:spLocks noGrp="1"/>
          </p:cNvSpPr>
          <p:nvPr>
            <p:ph type="sldNum" sz="quarter" idx="4"/>
          </p:nvPr>
        </p:nvSpPr>
        <p:spPr>
          <a:xfrm>
            <a:off x="10594710" y="6356351"/>
            <a:ext cx="1069909" cy="365125"/>
          </a:xfrm>
          <a:prstGeom prst="rect">
            <a:avLst/>
          </a:prstGeom>
        </p:spPr>
        <p:txBody>
          <a:bodyPr vert="horz" lIns="91440" tIns="45720" rIns="91440" bIns="45720" rtlCol="0" anchor="ctr"/>
          <a:lstStyle>
            <a:lvl1pPr algn="r">
              <a:defRPr sz="1200">
                <a:solidFill>
                  <a:schemeClr val="tx2"/>
                </a:solidFill>
              </a:defRPr>
            </a:lvl1pPr>
          </a:lstStyle>
          <a:p>
            <a:fld id="{AC8AA414-3727-4FA8-984B-21D393551BF7}" type="slidenum">
              <a:rPr lang="de-DE" smtClean="0"/>
              <a:pPr/>
              <a:t>‹Nr.›</a:t>
            </a:fld>
            <a:endParaRPr lang="de-DE" dirty="0"/>
          </a:p>
        </p:txBody>
      </p:sp>
      <p:sp>
        <p:nvSpPr>
          <p:cNvPr id="15" name="Datumsplatzhalter 3"/>
          <p:cNvSpPr txBox="1">
            <a:spLocks noGrp="1"/>
          </p:cNvSpPr>
          <p:nvPr>
            <p:ph type="dt" sz="half" idx="2"/>
          </p:nvPr>
        </p:nvSpPr>
        <p:spPr>
          <a:xfrm>
            <a:off x="7775145" y="6346504"/>
            <a:ext cx="2505676" cy="365129"/>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de-DE" sz="1200" b="0" i="0" u="none" strike="noStrike" kern="1200" cap="none" spc="0" baseline="0">
                <a:solidFill>
                  <a:srgbClr val="898989"/>
                </a:solidFill>
                <a:uFillTx/>
                <a:latin typeface="Arial"/>
                <a:ea typeface=""/>
                <a:cs typeface=""/>
              </a:defRPr>
            </a:lvl1pPr>
          </a:lstStyle>
          <a:p>
            <a:pPr lvl="0"/>
            <a:endParaRPr lang="de-DE" dirty="0"/>
          </a:p>
        </p:txBody>
      </p:sp>
    </p:spTree>
    <p:extLst>
      <p:ext uri="{BB962C8B-B14F-4D97-AF65-F5344CB8AC3E}">
        <p14:creationId xmlns:p14="http://schemas.microsoft.com/office/powerpoint/2010/main" val="1607984182"/>
      </p:ext>
    </p:extLst>
  </p:cSld>
  <p:clrMapOvr>
    <a:masterClrMapping/>
  </p:clrMapOvr>
  <p:transition spd="slow"/>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5_Titel und Inhalt">
    <p:spTree>
      <p:nvGrpSpPr>
        <p:cNvPr id="1" name=""/>
        <p:cNvGrpSpPr/>
        <p:nvPr/>
      </p:nvGrpSpPr>
      <p:grpSpPr>
        <a:xfrm>
          <a:off x="0" y="0"/>
          <a:ext cx="0" cy="0"/>
          <a:chOff x="0" y="0"/>
          <a:chExt cx="0" cy="0"/>
        </a:xfrm>
      </p:grpSpPr>
      <p:sp>
        <p:nvSpPr>
          <p:cNvPr id="9" name="Rectangle 4"/>
          <p:cNvSpPr>
            <a:spLocks noGrp="1" noChangeArrowheads="1"/>
          </p:cNvSpPr>
          <p:nvPr>
            <p:ph type="dt" sz="half" idx="2"/>
          </p:nvPr>
        </p:nvSpPr>
        <p:spPr bwMode="auto">
          <a:xfrm>
            <a:off x="622300" y="6510339"/>
            <a:ext cx="1405467"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0" hangingPunct="0">
              <a:defRPr sz="1333">
                <a:solidFill>
                  <a:srgbClr val="666666"/>
                </a:solidFill>
                <a:latin typeface="+mn-lt"/>
              </a:defRPr>
            </a:lvl1pPr>
          </a:lstStyle>
          <a:p>
            <a:pPr>
              <a:defRPr/>
            </a:pPr>
            <a:endParaRPr lang="de-DE">
              <a:solidFill>
                <a:schemeClr val="tx1"/>
              </a:solidFill>
              <a:latin typeface="Times New Roman" charset="0"/>
            </a:endParaRPr>
          </a:p>
        </p:txBody>
      </p:sp>
      <p:sp>
        <p:nvSpPr>
          <p:cNvPr id="10" name="Rectangle 5"/>
          <p:cNvSpPr>
            <a:spLocks noGrp="1" noChangeArrowheads="1"/>
          </p:cNvSpPr>
          <p:nvPr>
            <p:ph type="ftr" sz="quarter" idx="3"/>
          </p:nvPr>
        </p:nvSpPr>
        <p:spPr bwMode="auto">
          <a:xfrm>
            <a:off x="1871134" y="6510339"/>
            <a:ext cx="5782733" cy="22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0" hangingPunct="0">
              <a:defRPr sz="1333">
                <a:solidFill>
                  <a:srgbClr val="666666"/>
                </a:solidFill>
                <a:latin typeface="+mn-lt"/>
              </a:defRPr>
            </a:lvl1pPr>
          </a:lstStyle>
          <a:p>
            <a:pPr>
              <a:defRPr/>
            </a:pPr>
            <a:r>
              <a:rPr lang="de-DE"/>
              <a:t>Handlungshilfe Klimaziele für Einsteiger | © LfU | IZU Infozentrum UmweltWirtschaft | 2023</a:t>
            </a:r>
            <a:endParaRPr lang="de-DE">
              <a:solidFill>
                <a:schemeClr val="tx1"/>
              </a:solidFill>
              <a:latin typeface="Times New Roman" charset="0"/>
            </a:endParaRPr>
          </a:p>
        </p:txBody>
      </p:sp>
      <p:sp>
        <p:nvSpPr>
          <p:cNvPr id="11" name="Rectangle 6"/>
          <p:cNvSpPr>
            <a:spLocks noGrp="1" noChangeArrowheads="1"/>
          </p:cNvSpPr>
          <p:nvPr>
            <p:ph type="sldNum" sz="quarter" idx="4"/>
          </p:nvPr>
        </p:nvSpPr>
        <p:spPr bwMode="auto">
          <a:xfrm>
            <a:off x="11108269" y="6510339"/>
            <a:ext cx="455084" cy="16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0" hangingPunct="0">
              <a:defRPr sz="1333">
                <a:solidFill>
                  <a:srgbClr val="666666"/>
                </a:solidFill>
                <a:latin typeface="+mn-lt"/>
              </a:defRPr>
            </a:lvl1pPr>
          </a:lstStyle>
          <a:p>
            <a:pPr>
              <a:defRPr/>
            </a:pPr>
            <a:fld id="{A13EC84C-5B40-4BA5-92B0-17444EB10DB6}" type="slidenum">
              <a:rPr lang="de-DE" smtClean="0"/>
              <a:pPr>
                <a:defRPr/>
              </a:pPr>
              <a:t>‹Nr.›</a:t>
            </a:fld>
            <a:endParaRPr lang="de-DE">
              <a:solidFill>
                <a:schemeClr val="tx1"/>
              </a:solidFill>
              <a:latin typeface="Times New Roman" charset="0"/>
            </a:endParaRPr>
          </a:p>
        </p:txBody>
      </p:sp>
      <p:sp>
        <p:nvSpPr>
          <p:cNvPr id="12" name="Rectangle 10"/>
          <p:cNvSpPr>
            <a:spLocks noChangeArrowheads="1"/>
          </p:cNvSpPr>
          <p:nvPr/>
        </p:nvSpPr>
        <p:spPr bwMode="auto">
          <a:xfrm>
            <a:off x="622300" y="6511926"/>
            <a:ext cx="1405467" cy="227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de-DE" altLang="de-DE" sz="1867">
              <a:solidFill>
                <a:srgbClr val="666666"/>
              </a:solidFill>
            </a:endParaRPr>
          </a:p>
        </p:txBody>
      </p:sp>
      <p:sp>
        <p:nvSpPr>
          <p:cNvPr id="7" name="Titel 1"/>
          <p:cNvSpPr>
            <a:spLocks noGrp="1"/>
          </p:cNvSpPr>
          <p:nvPr>
            <p:ph type="title"/>
          </p:nvPr>
        </p:nvSpPr>
        <p:spPr>
          <a:xfrm>
            <a:off x="622301" y="1168400"/>
            <a:ext cx="9794180" cy="496888"/>
          </a:xfrm>
          <a:prstGeom prst="rect">
            <a:avLst/>
          </a:prstGeom>
        </p:spPr>
        <p:txBody>
          <a:bodyPr lIns="0"/>
          <a:lstStyle>
            <a:lvl1pPr>
              <a:defRPr sz="2133"/>
            </a:lvl1pPr>
          </a:lstStyle>
          <a:p>
            <a:r>
              <a:rPr lang="de-DE"/>
              <a:t>Titelmasterformat durch Klicken bearbeiten</a:t>
            </a:r>
          </a:p>
        </p:txBody>
      </p:sp>
      <p:sp>
        <p:nvSpPr>
          <p:cNvPr id="3" name="Textplatzhalter 2"/>
          <p:cNvSpPr>
            <a:spLocks noGrp="1"/>
          </p:cNvSpPr>
          <p:nvPr>
            <p:ph type="body" sz="quarter" idx="10"/>
          </p:nvPr>
        </p:nvSpPr>
        <p:spPr>
          <a:xfrm>
            <a:off x="622301" y="1700809"/>
            <a:ext cx="10945284" cy="4511609"/>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11" hasCustomPrompt="1"/>
          </p:nvPr>
        </p:nvSpPr>
        <p:spPr>
          <a:xfrm>
            <a:off x="622300" y="740702"/>
            <a:ext cx="3649133" cy="383116"/>
          </a:xfrm>
        </p:spPr>
        <p:txBody>
          <a:bodyPr/>
          <a:lstStyle>
            <a:lvl1pPr>
              <a:defRPr sz="1333" baseline="0">
                <a:solidFill>
                  <a:schemeClr val="bg1">
                    <a:lumMod val="50000"/>
                  </a:schemeClr>
                </a:solidFill>
              </a:defRPr>
            </a:lvl1pPr>
          </a:lstStyle>
          <a:p>
            <a:pPr lvl="0"/>
            <a:r>
              <a:rPr lang="de-DE" sz="1600"/>
              <a:t>Hier steht eine Kapitelheadline</a:t>
            </a:r>
            <a:endParaRPr lang="de-DE"/>
          </a:p>
        </p:txBody>
      </p:sp>
    </p:spTree>
    <p:extLst>
      <p:ext uri="{BB962C8B-B14F-4D97-AF65-F5344CB8AC3E}">
        <p14:creationId xmlns:p14="http://schemas.microsoft.com/office/powerpoint/2010/main" val="31241326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
  <p:cSld name="6_Nur Titel">
    <p:spTree>
      <p:nvGrpSpPr>
        <p:cNvPr id="1" name=""/>
        <p:cNvGrpSpPr/>
        <p:nvPr/>
      </p:nvGrpSpPr>
      <p:grpSpPr>
        <a:xfrm>
          <a:off x="0" y="0"/>
          <a:ext cx="0" cy="0"/>
          <a:chOff x="0" y="0"/>
          <a:chExt cx="0" cy="0"/>
        </a:xfrm>
      </p:grpSpPr>
      <p:sp>
        <p:nvSpPr>
          <p:cNvPr id="337" name="Line 8"/>
          <p:cNvSpPr/>
          <p:nvPr/>
        </p:nvSpPr>
        <p:spPr>
          <a:xfrm>
            <a:off x="624417" y="935038"/>
            <a:ext cx="10941048" cy="1"/>
          </a:xfrm>
          <a:prstGeom prst="line">
            <a:avLst/>
          </a:prstGeom>
          <a:ln w="12700">
            <a:solidFill>
              <a:srgbClr val="D0C2A4"/>
            </a:solidFill>
          </a:ln>
        </p:spPr>
        <p:txBody>
          <a:bodyPr lIns="60959" rIns="60959"/>
          <a:lstStyle/>
          <a:p>
            <a:pPr hangingPunct="0"/>
            <a:endParaRPr sz="3200" kern="0">
              <a:solidFill>
                <a:srgbClr val="333333"/>
              </a:solidFill>
              <a:latin typeface="Arial"/>
              <a:cs typeface="Arial"/>
              <a:sym typeface="Arial"/>
            </a:endParaRPr>
          </a:p>
        </p:txBody>
      </p:sp>
      <p:sp>
        <p:nvSpPr>
          <p:cNvPr id="338" name="Line 9"/>
          <p:cNvSpPr/>
          <p:nvPr/>
        </p:nvSpPr>
        <p:spPr>
          <a:xfrm>
            <a:off x="622299" y="6334126"/>
            <a:ext cx="10941053" cy="1"/>
          </a:xfrm>
          <a:prstGeom prst="line">
            <a:avLst/>
          </a:prstGeom>
          <a:ln w="12700">
            <a:solidFill>
              <a:srgbClr val="D0C2A4"/>
            </a:solidFill>
          </a:ln>
        </p:spPr>
        <p:txBody>
          <a:bodyPr lIns="60959" rIns="60959"/>
          <a:lstStyle/>
          <a:p>
            <a:pPr hangingPunct="0"/>
            <a:endParaRPr sz="3200" kern="0">
              <a:solidFill>
                <a:srgbClr val="333333"/>
              </a:solidFill>
              <a:latin typeface="Arial"/>
              <a:cs typeface="Arial"/>
              <a:sym typeface="Arial"/>
            </a:endParaRPr>
          </a:p>
        </p:txBody>
      </p:sp>
      <p:sp>
        <p:nvSpPr>
          <p:cNvPr id="339" name="Titeltext"/>
          <p:cNvSpPr txBox="1">
            <a:spLocks noGrp="1"/>
          </p:cNvSpPr>
          <p:nvPr>
            <p:ph type="title"/>
          </p:nvPr>
        </p:nvSpPr>
        <p:spPr>
          <a:xfrm>
            <a:off x="622302" y="1168400"/>
            <a:ext cx="10934701" cy="496888"/>
          </a:xfrm>
          <a:prstGeom prst="rect">
            <a:avLst/>
          </a:prstGeom>
        </p:spPr>
        <p:txBody>
          <a:bodyPr anchor="t">
            <a:normAutofit/>
          </a:bodyPr>
          <a:lstStyle/>
          <a:p>
            <a:r>
              <a:t>Titeltext</a:t>
            </a:r>
          </a:p>
        </p:txBody>
      </p:sp>
      <p:sp>
        <p:nvSpPr>
          <p:cNvPr id="340" name="Foliennummer"/>
          <p:cNvSpPr txBox="1">
            <a:spLocks noGrp="1"/>
          </p:cNvSpPr>
          <p:nvPr>
            <p:ph type="sldNum" sz="quarter" idx="2"/>
          </p:nvPr>
        </p:nvSpPr>
        <p:spPr>
          <a:xfrm>
            <a:off x="11358082" y="6510338"/>
            <a:ext cx="205285" cy="180729"/>
          </a:xfrm>
          <a:prstGeom prst="rect">
            <a:avLst/>
          </a:prstGeom>
        </p:spPr>
        <p:txBody>
          <a:bodyPr/>
          <a:lstStyle/>
          <a:p>
            <a:pPr>
              <a:defRPr/>
            </a:pPr>
            <a:fld id="{A13EC84C-5B40-4BA5-92B0-17444EB10DB6}" type="slidenum">
              <a:rPr lang="de-DE" smtClean="0"/>
              <a:pPr>
                <a:defRPr/>
              </a:pPr>
              <a:t>‹Nr.›</a:t>
            </a:fld>
            <a:endParaRPr lang="de-DE">
              <a:solidFill>
                <a:schemeClr val="tx1"/>
              </a:solidFill>
              <a:latin typeface="Times New Roman" charset="0"/>
            </a:endParaRPr>
          </a:p>
        </p:txBody>
      </p:sp>
    </p:spTree>
    <p:extLst>
      <p:ext uri="{BB962C8B-B14F-4D97-AF65-F5344CB8AC3E}">
        <p14:creationId xmlns:p14="http://schemas.microsoft.com/office/powerpoint/2010/main" val="2399015088"/>
      </p:ext>
    </p:extLst>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Bullets in 3 Spalten">
    <p:spTree>
      <p:nvGrpSpPr>
        <p:cNvPr id="1" name=""/>
        <p:cNvGrpSpPr/>
        <p:nvPr/>
      </p:nvGrpSpPr>
      <p:grpSpPr>
        <a:xfrm>
          <a:off x="0" y="0"/>
          <a:ext cx="0" cy="0"/>
          <a:chOff x="0" y="0"/>
          <a:chExt cx="0" cy="0"/>
        </a:xfrm>
      </p:grpSpPr>
      <p:cxnSp>
        <p:nvCxnSpPr>
          <p:cNvPr id="9" name="Straight Connector 19"/>
          <p:cNvCxnSpPr/>
          <p:nvPr userDrawn="1"/>
        </p:nvCxnSpPr>
        <p:spPr>
          <a:xfrm>
            <a:off x="4175787" y="2223616"/>
            <a:ext cx="0" cy="35814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20"/>
          <p:cNvCxnSpPr/>
          <p:nvPr userDrawn="1"/>
        </p:nvCxnSpPr>
        <p:spPr>
          <a:xfrm>
            <a:off x="7824192" y="2223616"/>
            <a:ext cx="0" cy="35814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 Placeholder 14"/>
          <p:cNvSpPr>
            <a:spLocks noGrp="1"/>
          </p:cNvSpPr>
          <p:nvPr>
            <p:ph type="body" sz="quarter" idx="13" hasCustomPrompt="1"/>
          </p:nvPr>
        </p:nvSpPr>
        <p:spPr>
          <a:xfrm>
            <a:off x="609600" y="2223368"/>
            <a:ext cx="3454400" cy="3797672"/>
          </a:xfrm>
        </p:spPr>
        <p:txBody>
          <a:bodyPr>
            <a:normAutofit/>
          </a:bodyPr>
          <a:lstStyle>
            <a:lvl1pPr marL="342900" indent="-342900">
              <a:buClr>
                <a:schemeClr val="tx1"/>
              </a:buClr>
              <a:buSzPct val="120000"/>
              <a:buFont typeface="Wingdings" pitchFamily="2" charset="2"/>
              <a:buChar char="§"/>
              <a:defRPr sz="1800"/>
            </a:lvl1pPr>
          </a:lstStyle>
          <a:p>
            <a:pPr lvl="0"/>
            <a:r>
              <a:rPr lang="de-DE" dirty="0"/>
              <a:t>Text bearbeiten</a:t>
            </a:r>
          </a:p>
        </p:txBody>
      </p:sp>
      <p:sp>
        <p:nvSpPr>
          <p:cNvPr id="18" name="Content Placeholder 38"/>
          <p:cNvSpPr>
            <a:spLocks noGrp="1"/>
          </p:cNvSpPr>
          <p:nvPr>
            <p:ph sz="quarter" idx="37"/>
          </p:nvPr>
        </p:nvSpPr>
        <p:spPr>
          <a:xfrm>
            <a:off x="609600" y="1628552"/>
            <a:ext cx="3470176" cy="467816"/>
          </a:xfrm>
          <a:solidFill>
            <a:schemeClr val="tx1"/>
          </a:solidFill>
          <a:ln>
            <a:noFill/>
          </a:ln>
        </p:spPr>
        <p:txBody>
          <a:bodyPr anchor="ctr">
            <a:noAutofit/>
          </a:bodyPr>
          <a:lstStyle>
            <a:lvl1pPr marL="0" indent="0" algn="l">
              <a:buNone/>
              <a:tabLst/>
              <a:defRPr sz="1800" b="1">
                <a:solidFill>
                  <a:schemeClr val="bg1"/>
                </a:solidFill>
                <a:latin typeface="+mj-lt"/>
              </a:defRPr>
            </a:lvl1pPr>
          </a:lstStyle>
          <a:p>
            <a:pPr lvl="0"/>
            <a:r>
              <a:rPr lang="de-DE"/>
              <a:t>Textmasterformat bearbeiten</a:t>
            </a:r>
          </a:p>
        </p:txBody>
      </p:sp>
      <p:sp>
        <p:nvSpPr>
          <p:cNvPr id="14" name="Text Placeholder 14"/>
          <p:cNvSpPr>
            <a:spLocks noGrp="1"/>
          </p:cNvSpPr>
          <p:nvPr>
            <p:ph type="body" sz="quarter" idx="42" hasCustomPrompt="1"/>
          </p:nvPr>
        </p:nvSpPr>
        <p:spPr>
          <a:xfrm>
            <a:off x="4271797" y="2223368"/>
            <a:ext cx="3454400" cy="3797672"/>
          </a:xfrm>
        </p:spPr>
        <p:txBody>
          <a:bodyPr>
            <a:normAutofit/>
          </a:bodyPr>
          <a:lstStyle>
            <a:lvl1pPr marL="342900" indent="-342900">
              <a:buClr>
                <a:schemeClr val="tx1"/>
              </a:buClr>
              <a:buSzPct val="120000"/>
              <a:buFont typeface="Wingdings" pitchFamily="2" charset="2"/>
              <a:buChar char="§"/>
              <a:defRPr sz="1800"/>
            </a:lvl1pPr>
          </a:lstStyle>
          <a:p>
            <a:pPr lvl="0"/>
            <a:r>
              <a:rPr lang="de-DE" dirty="0"/>
              <a:t>Text bearbeiten</a:t>
            </a:r>
          </a:p>
        </p:txBody>
      </p:sp>
      <p:sp>
        <p:nvSpPr>
          <p:cNvPr id="19" name="Text Placeholder 14"/>
          <p:cNvSpPr>
            <a:spLocks noGrp="1"/>
          </p:cNvSpPr>
          <p:nvPr>
            <p:ph type="body" sz="quarter" idx="43" hasCustomPrompt="1"/>
          </p:nvPr>
        </p:nvSpPr>
        <p:spPr>
          <a:xfrm>
            <a:off x="7920203" y="2223616"/>
            <a:ext cx="3648405" cy="3797672"/>
          </a:xfrm>
        </p:spPr>
        <p:txBody>
          <a:bodyPr>
            <a:normAutofit/>
          </a:bodyPr>
          <a:lstStyle>
            <a:lvl1pPr marL="342900" indent="-342900">
              <a:buClr>
                <a:schemeClr val="tx1"/>
              </a:buClr>
              <a:buSzPct val="120000"/>
              <a:buFont typeface="Wingdings" pitchFamily="2" charset="2"/>
              <a:buChar char="§"/>
              <a:defRPr sz="1800"/>
            </a:lvl1pPr>
          </a:lstStyle>
          <a:p>
            <a:pPr lvl="0"/>
            <a:r>
              <a:rPr lang="de-DE" dirty="0"/>
              <a:t>Text bearbeiten</a:t>
            </a:r>
          </a:p>
        </p:txBody>
      </p:sp>
      <p:sp>
        <p:nvSpPr>
          <p:cNvPr id="13" name="Fußzeilenplatzhalter 4"/>
          <p:cNvSpPr>
            <a:spLocks noGrp="1"/>
          </p:cNvSpPr>
          <p:nvPr>
            <p:ph type="ftr" sz="quarter" idx="3"/>
          </p:nvPr>
        </p:nvSpPr>
        <p:spPr>
          <a:xfrm>
            <a:off x="623392" y="6356351"/>
            <a:ext cx="7008779" cy="365125"/>
          </a:xfrm>
          <a:prstGeom prst="rect">
            <a:avLst/>
          </a:prstGeom>
        </p:spPr>
        <p:txBody>
          <a:bodyPr vert="horz" lIns="91440" tIns="45720" rIns="91440" bIns="45720" rtlCol="0" anchor="ctr"/>
          <a:lstStyle>
            <a:lvl1pPr algn="l">
              <a:defRPr sz="1200">
                <a:solidFill>
                  <a:schemeClr val="tx2"/>
                </a:solidFill>
              </a:defRPr>
            </a:lvl1pPr>
          </a:lstStyle>
          <a:p>
            <a:r>
              <a:rPr lang="de-DE"/>
              <a:t>Handlungshilfe Klimaziele für Einsteiger | © LfU | IZU Infozentrum UmweltWirtschaft | 2023</a:t>
            </a:r>
            <a:endParaRPr lang="de-DE" dirty="0"/>
          </a:p>
        </p:txBody>
      </p:sp>
      <p:sp>
        <p:nvSpPr>
          <p:cNvPr id="16" name="Foliennummernplatzhalter 8"/>
          <p:cNvSpPr>
            <a:spLocks noGrp="1"/>
          </p:cNvSpPr>
          <p:nvPr>
            <p:ph type="sldNum" sz="quarter" idx="4"/>
          </p:nvPr>
        </p:nvSpPr>
        <p:spPr>
          <a:xfrm>
            <a:off x="10594710" y="6356351"/>
            <a:ext cx="1069909" cy="365125"/>
          </a:xfrm>
          <a:prstGeom prst="rect">
            <a:avLst/>
          </a:prstGeom>
        </p:spPr>
        <p:txBody>
          <a:bodyPr vert="horz" lIns="91440" tIns="45720" rIns="91440" bIns="45720" rtlCol="0" anchor="ctr"/>
          <a:lstStyle>
            <a:lvl1pPr algn="r">
              <a:defRPr sz="1200">
                <a:solidFill>
                  <a:schemeClr val="tx2"/>
                </a:solidFill>
              </a:defRPr>
            </a:lvl1pPr>
          </a:lstStyle>
          <a:p>
            <a:fld id="{AC8AA414-3727-4FA8-984B-21D393551BF7}" type="slidenum">
              <a:rPr lang="de-DE" smtClean="0"/>
              <a:pPr/>
              <a:t>‹Nr.›</a:t>
            </a:fld>
            <a:endParaRPr lang="de-DE" dirty="0"/>
          </a:p>
        </p:txBody>
      </p:sp>
      <p:sp>
        <p:nvSpPr>
          <p:cNvPr id="17" name="Datumsplatzhalter 3"/>
          <p:cNvSpPr txBox="1">
            <a:spLocks noGrp="1"/>
          </p:cNvSpPr>
          <p:nvPr>
            <p:ph type="dt" sz="half" idx="2"/>
          </p:nvPr>
        </p:nvSpPr>
        <p:spPr>
          <a:xfrm>
            <a:off x="7775145" y="6346504"/>
            <a:ext cx="2505676" cy="365129"/>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de-DE" sz="1200" b="0" i="0" u="none" strike="noStrike" kern="1200" cap="none" spc="0" baseline="0">
                <a:solidFill>
                  <a:srgbClr val="898989"/>
                </a:solidFill>
                <a:uFillTx/>
                <a:latin typeface="Arial"/>
                <a:ea typeface=""/>
                <a:cs typeface=""/>
              </a:defRPr>
            </a:lvl1pPr>
          </a:lstStyle>
          <a:p>
            <a:pPr lvl="0"/>
            <a:endParaRPr lang="de-DE" dirty="0"/>
          </a:p>
        </p:txBody>
      </p:sp>
      <p:sp>
        <p:nvSpPr>
          <p:cNvPr id="20" name="Title 1"/>
          <p:cNvSpPr>
            <a:spLocks noGrp="1"/>
          </p:cNvSpPr>
          <p:nvPr>
            <p:ph type="title" hasCustomPrompt="1"/>
          </p:nvPr>
        </p:nvSpPr>
        <p:spPr>
          <a:xfrm>
            <a:off x="609599" y="332656"/>
            <a:ext cx="8174700" cy="864096"/>
          </a:xfrm>
        </p:spPr>
        <p:txBody>
          <a:bodyPr/>
          <a:lstStyle>
            <a:lvl1pPr>
              <a:defRPr/>
            </a:lvl1pPr>
          </a:lstStyle>
          <a:p>
            <a:r>
              <a:rPr lang="de-DE" dirty="0"/>
              <a:t>Titel durch klicken bearbeiten</a:t>
            </a:r>
            <a:endParaRPr lang="en-JM" dirty="0"/>
          </a:p>
        </p:txBody>
      </p:sp>
      <p:sp>
        <p:nvSpPr>
          <p:cNvPr id="22" name="Content Placeholder 38"/>
          <p:cNvSpPr>
            <a:spLocks noGrp="1"/>
          </p:cNvSpPr>
          <p:nvPr>
            <p:ph sz="quarter" idx="44"/>
          </p:nvPr>
        </p:nvSpPr>
        <p:spPr>
          <a:xfrm>
            <a:off x="4219023" y="1628552"/>
            <a:ext cx="3470176" cy="467816"/>
          </a:xfrm>
          <a:solidFill>
            <a:schemeClr val="tx1"/>
          </a:solidFill>
          <a:ln>
            <a:noFill/>
          </a:ln>
        </p:spPr>
        <p:txBody>
          <a:bodyPr anchor="ctr">
            <a:noAutofit/>
          </a:bodyPr>
          <a:lstStyle>
            <a:lvl1pPr marL="0" indent="0" algn="l">
              <a:buNone/>
              <a:tabLst/>
              <a:defRPr sz="1800" b="1">
                <a:solidFill>
                  <a:schemeClr val="bg1"/>
                </a:solidFill>
                <a:latin typeface="+mj-lt"/>
              </a:defRPr>
            </a:lvl1pPr>
          </a:lstStyle>
          <a:p>
            <a:pPr lvl="0"/>
            <a:r>
              <a:rPr lang="de-DE"/>
              <a:t>Textmasterformat bearbeiten</a:t>
            </a:r>
          </a:p>
        </p:txBody>
      </p:sp>
      <p:sp>
        <p:nvSpPr>
          <p:cNvPr id="24" name="Content Placeholder 38"/>
          <p:cNvSpPr>
            <a:spLocks noGrp="1"/>
          </p:cNvSpPr>
          <p:nvPr>
            <p:ph sz="quarter" idx="45"/>
          </p:nvPr>
        </p:nvSpPr>
        <p:spPr>
          <a:xfrm>
            <a:off x="7906411" y="1628552"/>
            <a:ext cx="3470176" cy="467816"/>
          </a:xfrm>
          <a:solidFill>
            <a:schemeClr val="tx1"/>
          </a:solidFill>
          <a:ln>
            <a:noFill/>
          </a:ln>
        </p:spPr>
        <p:txBody>
          <a:bodyPr anchor="ctr">
            <a:noAutofit/>
          </a:bodyPr>
          <a:lstStyle>
            <a:lvl1pPr marL="0" indent="0" algn="l">
              <a:buNone/>
              <a:tabLst/>
              <a:defRPr sz="1800" b="1">
                <a:solidFill>
                  <a:schemeClr val="bg1"/>
                </a:solidFill>
                <a:latin typeface="+mj-lt"/>
              </a:defRPr>
            </a:lvl1pPr>
          </a:lstStyle>
          <a:p>
            <a:pPr lvl="0"/>
            <a:r>
              <a:rPr lang="de-DE"/>
              <a:t>Textmasterformat bearbeiten</a:t>
            </a:r>
          </a:p>
        </p:txBody>
      </p:sp>
    </p:spTree>
    <p:extLst>
      <p:ext uri="{BB962C8B-B14F-4D97-AF65-F5344CB8AC3E}">
        <p14:creationId xmlns:p14="http://schemas.microsoft.com/office/powerpoint/2010/main" val="2168771785"/>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3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413289" y="6477000"/>
            <a:ext cx="6394711" cy="279400"/>
          </a:xfrm>
        </p:spPr>
        <p:txBody>
          <a:bodyPr lIns="0" rIns="0"/>
          <a:lstStyle>
            <a:lvl1pPr>
              <a:defRPr/>
            </a:lvl1pPr>
          </a:lstStyle>
          <a:p>
            <a:r>
              <a:rPr lang="de-DE" b="1"/>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22" name="Ellipse 21"/>
          <p:cNvSpPr/>
          <p:nvPr userDrawn="1"/>
        </p:nvSpPr>
        <p:spPr bwMode="auto">
          <a:xfrm>
            <a:off x="494633" y="290633"/>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6" name="Textfeld 5">
            <a:extLst>
              <a:ext uri="{FF2B5EF4-FFF2-40B4-BE49-F238E27FC236}">
                <a16:creationId xmlns:a16="http://schemas.microsoft.com/office/drawing/2014/main" id="{19B791E8-3A49-1A23-5017-6716670959AB}"/>
              </a:ext>
            </a:extLst>
          </p:cNvPr>
          <p:cNvSpPr txBox="1"/>
          <p:nvPr userDrawn="1"/>
        </p:nvSpPr>
        <p:spPr>
          <a:xfrm>
            <a:off x="848482" y="271168"/>
            <a:ext cx="1243406" cy="400110"/>
          </a:xfrm>
          <a:prstGeom prst="rect">
            <a:avLst/>
          </a:prstGeom>
          <a:noFill/>
        </p:spPr>
        <p:txBody>
          <a:bodyPr wrap="square">
            <a:spAutoFit/>
          </a:bodyPr>
          <a:lstStyle/>
          <a:p>
            <a:pPr algn="l"/>
            <a:r>
              <a:rPr lang="de-DE" sz="1000" dirty="0"/>
              <a:t>Bevor es </a:t>
            </a:r>
          </a:p>
          <a:p>
            <a:pPr algn="l"/>
            <a:r>
              <a:rPr lang="de-DE" sz="1000" dirty="0"/>
              <a:t>losgeht</a:t>
            </a:r>
          </a:p>
        </p:txBody>
      </p:sp>
      <p:sp>
        <p:nvSpPr>
          <p:cNvPr id="16" name="Ellipse 15"/>
          <p:cNvSpPr/>
          <p:nvPr userDrawn="1"/>
        </p:nvSpPr>
        <p:spPr bwMode="auto">
          <a:xfrm>
            <a:off x="1775520" y="299613"/>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7" name="Textfeld 16">
            <a:extLst>
              <a:ext uri="{FF2B5EF4-FFF2-40B4-BE49-F238E27FC236}">
                <a16:creationId xmlns:a16="http://schemas.microsoft.com/office/drawing/2014/main" id="{19B791E8-3A49-1A23-5017-6716670959AB}"/>
              </a:ext>
            </a:extLst>
          </p:cNvPr>
          <p:cNvSpPr txBox="1"/>
          <p:nvPr userDrawn="1"/>
        </p:nvSpPr>
        <p:spPr>
          <a:xfrm>
            <a:off x="2139420" y="374253"/>
            <a:ext cx="1364291" cy="246221"/>
          </a:xfrm>
          <a:prstGeom prst="rect">
            <a:avLst/>
          </a:prstGeom>
          <a:noFill/>
        </p:spPr>
        <p:txBody>
          <a:bodyPr wrap="square">
            <a:spAutoFit/>
          </a:bodyPr>
          <a:lstStyle/>
          <a:p>
            <a:pPr algn="l"/>
            <a:r>
              <a:rPr lang="de-DE" sz="1000" dirty="0"/>
              <a:t>Planung </a:t>
            </a:r>
          </a:p>
        </p:txBody>
      </p:sp>
      <p:sp>
        <p:nvSpPr>
          <p:cNvPr id="18" name="Ellipse 17"/>
          <p:cNvSpPr/>
          <p:nvPr userDrawn="1"/>
        </p:nvSpPr>
        <p:spPr bwMode="auto">
          <a:xfrm>
            <a:off x="2895307" y="304721"/>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9" name="Textfeld 18">
            <a:extLst>
              <a:ext uri="{FF2B5EF4-FFF2-40B4-BE49-F238E27FC236}">
                <a16:creationId xmlns:a16="http://schemas.microsoft.com/office/drawing/2014/main" id="{19B791E8-3A49-1A23-5017-6716670959AB}"/>
              </a:ext>
            </a:extLst>
          </p:cNvPr>
          <p:cNvSpPr txBox="1"/>
          <p:nvPr userDrawn="1"/>
        </p:nvSpPr>
        <p:spPr>
          <a:xfrm>
            <a:off x="3259208" y="378983"/>
            <a:ext cx="1364291" cy="246221"/>
          </a:xfrm>
          <a:prstGeom prst="rect">
            <a:avLst/>
          </a:prstGeom>
          <a:noFill/>
        </p:spPr>
        <p:txBody>
          <a:bodyPr wrap="square">
            <a:spAutoFit/>
          </a:bodyPr>
          <a:lstStyle/>
          <a:p>
            <a:pPr algn="l"/>
            <a:r>
              <a:rPr lang="de-DE" sz="1000" dirty="0"/>
              <a:t>Datenerhebung</a:t>
            </a:r>
          </a:p>
        </p:txBody>
      </p:sp>
      <p:sp>
        <p:nvSpPr>
          <p:cNvPr id="21" name="Ellipse 20"/>
          <p:cNvSpPr/>
          <p:nvPr userDrawn="1"/>
        </p:nvSpPr>
        <p:spPr bwMode="auto">
          <a:xfrm>
            <a:off x="4434237" y="299613"/>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5" name="Textfeld 24">
            <a:extLst>
              <a:ext uri="{FF2B5EF4-FFF2-40B4-BE49-F238E27FC236}">
                <a16:creationId xmlns:a16="http://schemas.microsoft.com/office/drawing/2014/main" id="{19B791E8-3A49-1A23-5017-6716670959AB}"/>
              </a:ext>
            </a:extLst>
          </p:cNvPr>
          <p:cNvSpPr txBox="1"/>
          <p:nvPr userDrawn="1"/>
        </p:nvSpPr>
        <p:spPr>
          <a:xfrm>
            <a:off x="4809434" y="374253"/>
            <a:ext cx="1364291" cy="246221"/>
          </a:xfrm>
          <a:prstGeom prst="rect">
            <a:avLst/>
          </a:prstGeom>
          <a:noFill/>
        </p:spPr>
        <p:txBody>
          <a:bodyPr wrap="square">
            <a:spAutoFit/>
          </a:bodyPr>
          <a:lstStyle/>
          <a:p>
            <a:pPr algn="l"/>
            <a:r>
              <a:rPr lang="de-DE" sz="1000" dirty="0"/>
              <a:t>Bilanz</a:t>
            </a:r>
          </a:p>
        </p:txBody>
      </p:sp>
      <p:sp>
        <p:nvSpPr>
          <p:cNvPr id="26" name="Ellipse 25"/>
          <p:cNvSpPr/>
          <p:nvPr userDrawn="1"/>
        </p:nvSpPr>
        <p:spPr bwMode="auto">
          <a:xfrm>
            <a:off x="5570741" y="315832"/>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7" name="Textfeld 26">
            <a:extLst>
              <a:ext uri="{FF2B5EF4-FFF2-40B4-BE49-F238E27FC236}">
                <a16:creationId xmlns:a16="http://schemas.microsoft.com/office/drawing/2014/main" id="{19B791E8-3A49-1A23-5017-6716670959AB}"/>
              </a:ext>
            </a:extLst>
          </p:cNvPr>
          <p:cNvSpPr txBox="1"/>
          <p:nvPr userDrawn="1"/>
        </p:nvSpPr>
        <p:spPr>
          <a:xfrm>
            <a:off x="5955845" y="387093"/>
            <a:ext cx="1364291" cy="246221"/>
          </a:xfrm>
          <a:prstGeom prst="rect">
            <a:avLst/>
          </a:prstGeom>
          <a:noFill/>
        </p:spPr>
        <p:txBody>
          <a:bodyPr wrap="square">
            <a:spAutoFit/>
          </a:bodyPr>
          <a:lstStyle/>
          <a:p>
            <a:pPr algn="l"/>
            <a:r>
              <a:rPr lang="de-DE" sz="1000" dirty="0"/>
              <a:t>Klimaziele</a:t>
            </a:r>
          </a:p>
        </p:txBody>
      </p:sp>
      <p:pic>
        <p:nvPicPr>
          <p:cNvPr id="7" name="Grafik 6" descr="Krabbeln mit einfarbiger Füllung">
            <a:extLst>
              <a:ext uri="{FF2B5EF4-FFF2-40B4-BE49-F238E27FC236}">
                <a16:creationId xmlns:a16="http://schemas.microsoft.com/office/drawing/2014/main" id="{1F59871B-FD13-1D46-8834-1DC4C904BA9D}"/>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9843" y="316651"/>
            <a:ext cx="288000" cy="288000"/>
          </a:xfrm>
          <a:prstGeom prst="rect">
            <a:avLst/>
          </a:prstGeom>
        </p:spPr>
      </p:pic>
      <p:pic>
        <p:nvPicPr>
          <p:cNvPr id="9" name="Grafik 8" descr="Klemmbrett abgehakt mit einfarbiger Füllung">
            <a:extLst>
              <a:ext uri="{FF2B5EF4-FFF2-40B4-BE49-F238E27FC236}">
                <a16:creationId xmlns:a16="http://schemas.microsoft.com/office/drawing/2014/main" id="{6915AD21-ED5B-EEA1-8788-C4548AEF2D81}"/>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817905" y="332474"/>
            <a:ext cx="288000" cy="288000"/>
          </a:xfrm>
          <a:prstGeom prst="rect">
            <a:avLst/>
          </a:prstGeom>
        </p:spPr>
      </p:pic>
      <p:pic>
        <p:nvPicPr>
          <p:cNvPr id="10" name="Grafik 9" descr="Balkendiagramm mit einfarbiger Füllung">
            <a:extLst>
              <a:ext uri="{FF2B5EF4-FFF2-40B4-BE49-F238E27FC236}">
                <a16:creationId xmlns:a16="http://schemas.microsoft.com/office/drawing/2014/main" id="{EE64D3CA-8D94-BF99-38E6-C1BBB2BB6F1A}"/>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26008" y="347626"/>
            <a:ext cx="288000" cy="288000"/>
          </a:xfrm>
          <a:prstGeom prst="rect">
            <a:avLst/>
          </a:prstGeom>
        </p:spPr>
      </p:pic>
      <p:pic>
        <p:nvPicPr>
          <p:cNvPr id="11" name="Grafik 10" descr="Lupe mit einfarbiger Füllung">
            <a:extLst>
              <a:ext uri="{FF2B5EF4-FFF2-40B4-BE49-F238E27FC236}">
                <a16:creationId xmlns:a16="http://schemas.microsoft.com/office/drawing/2014/main" id="{6AD6D395-7CB6-EC2D-79CE-2A2015E4028E}"/>
              </a:ext>
            </a:extLst>
          </p:cNvPr>
          <p:cNvPicPr>
            <a:picLocks noChangeAspect="1"/>
          </p:cNvPicPr>
          <p:nvPr userDrawn="1"/>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479499" y="341934"/>
            <a:ext cx="288000" cy="288000"/>
          </a:xfrm>
          <a:prstGeom prst="rect">
            <a:avLst/>
          </a:prstGeom>
        </p:spPr>
      </p:pic>
      <p:pic>
        <p:nvPicPr>
          <p:cNvPr id="12" name="Grafik 11" descr="Volltreffer mit einfarbiger Füllung">
            <a:extLst>
              <a:ext uri="{FF2B5EF4-FFF2-40B4-BE49-F238E27FC236}">
                <a16:creationId xmlns:a16="http://schemas.microsoft.com/office/drawing/2014/main" id="{C1F5BBC4-F192-2849-22D8-39B5B219A50B}"/>
              </a:ext>
            </a:extLst>
          </p:cNvPr>
          <p:cNvPicPr>
            <a:picLocks noChangeAspect="1"/>
          </p:cNvPicPr>
          <p:nvPr userDrawn="1"/>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608691" y="347626"/>
            <a:ext cx="288000" cy="288000"/>
          </a:xfrm>
          <a:prstGeom prst="rect">
            <a:avLst/>
          </a:prstGeom>
        </p:spPr>
      </p:pic>
    </p:spTree>
    <p:extLst>
      <p:ext uri="{BB962C8B-B14F-4D97-AF65-F5344CB8AC3E}">
        <p14:creationId xmlns:p14="http://schemas.microsoft.com/office/powerpoint/2010/main" val="3366937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413289" y="6477000"/>
            <a:ext cx="6394711" cy="279400"/>
          </a:xfrm>
        </p:spPr>
        <p:txBody>
          <a:bodyPr lIns="0" rIns="0"/>
          <a:lstStyle>
            <a:lvl1pPr>
              <a:defRPr/>
            </a:lvl1pPr>
          </a:lstStyle>
          <a:p>
            <a:r>
              <a:rPr lang="de-DE" b="1"/>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22" name="Ellipse 21"/>
          <p:cNvSpPr/>
          <p:nvPr userDrawn="1"/>
        </p:nvSpPr>
        <p:spPr bwMode="auto">
          <a:xfrm>
            <a:off x="494633" y="290633"/>
            <a:ext cx="363901" cy="361180"/>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6" name="Ellipse 15"/>
          <p:cNvSpPr/>
          <p:nvPr userDrawn="1"/>
        </p:nvSpPr>
        <p:spPr bwMode="auto">
          <a:xfrm>
            <a:off x="1775520" y="299613"/>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7" name="Textfeld 16">
            <a:extLst>
              <a:ext uri="{FF2B5EF4-FFF2-40B4-BE49-F238E27FC236}">
                <a16:creationId xmlns:a16="http://schemas.microsoft.com/office/drawing/2014/main" id="{19B791E8-3A49-1A23-5017-6716670959AB}"/>
              </a:ext>
            </a:extLst>
          </p:cNvPr>
          <p:cNvSpPr txBox="1"/>
          <p:nvPr userDrawn="1"/>
        </p:nvSpPr>
        <p:spPr>
          <a:xfrm>
            <a:off x="2139420" y="374253"/>
            <a:ext cx="1364291" cy="246221"/>
          </a:xfrm>
          <a:prstGeom prst="rect">
            <a:avLst/>
          </a:prstGeom>
          <a:noFill/>
        </p:spPr>
        <p:txBody>
          <a:bodyPr wrap="square">
            <a:spAutoFit/>
          </a:bodyPr>
          <a:lstStyle/>
          <a:p>
            <a:pPr algn="l"/>
            <a:r>
              <a:rPr lang="de-DE" sz="1000" dirty="0"/>
              <a:t>Planung </a:t>
            </a:r>
          </a:p>
        </p:txBody>
      </p:sp>
      <p:sp>
        <p:nvSpPr>
          <p:cNvPr id="18" name="Ellipse 17"/>
          <p:cNvSpPr/>
          <p:nvPr userDrawn="1"/>
        </p:nvSpPr>
        <p:spPr bwMode="auto">
          <a:xfrm>
            <a:off x="2895307" y="304721"/>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9" name="Textfeld 18">
            <a:extLst>
              <a:ext uri="{FF2B5EF4-FFF2-40B4-BE49-F238E27FC236}">
                <a16:creationId xmlns:a16="http://schemas.microsoft.com/office/drawing/2014/main" id="{19B791E8-3A49-1A23-5017-6716670959AB}"/>
              </a:ext>
            </a:extLst>
          </p:cNvPr>
          <p:cNvSpPr txBox="1"/>
          <p:nvPr userDrawn="1"/>
        </p:nvSpPr>
        <p:spPr>
          <a:xfrm>
            <a:off x="3259208" y="378983"/>
            <a:ext cx="1364291" cy="246221"/>
          </a:xfrm>
          <a:prstGeom prst="rect">
            <a:avLst/>
          </a:prstGeom>
          <a:noFill/>
        </p:spPr>
        <p:txBody>
          <a:bodyPr wrap="square">
            <a:spAutoFit/>
          </a:bodyPr>
          <a:lstStyle/>
          <a:p>
            <a:pPr algn="l"/>
            <a:r>
              <a:rPr lang="de-DE" sz="1000" dirty="0"/>
              <a:t>Datenerhebung</a:t>
            </a:r>
          </a:p>
        </p:txBody>
      </p:sp>
      <p:sp>
        <p:nvSpPr>
          <p:cNvPr id="21" name="Ellipse 20"/>
          <p:cNvSpPr/>
          <p:nvPr userDrawn="1"/>
        </p:nvSpPr>
        <p:spPr bwMode="auto">
          <a:xfrm>
            <a:off x="4434237" y="299613"/>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5" name="Textfeld 24">
            <a:extLst>
              <a:ext uri="{FF2B5EF4-FFF2-40B4-BE49-F238E27FC236}">
                <a16:creationId xmlns:a16="http://schemas.microsoft.com/office/drawing/2014/main" id="{19B791E8-3A49-1A23-5017-6716670959AB}"/>
              </a:ext>
            </a:extLst>
          </p:cNvPr>
          <p:cNvSpPr txBox="1"/>
          <p:nvPr userDrawn="1"/>
        </p:nvSpPr>
        <p:spPr>
          <a:xfrm>
            <a:off x="4809434" y="374253"/>
            <a:ext cx="1364291" cy="246221"/>
          </a:xfrm>
          <a:prstGeom prst="rect">
            <a:avLst/>
          </a:prstGeom>
          <a:noFill/>
        </p:spPr>
        <p:txBody>
          <a:bodyPr wrap="square">
            <a:spAutoFit/>
          </a:bodyPr>
          <a:lstStyle/>
          <a:p>
            <a:pPr algn="l"/>
            <a:r>
              <a:rPr lang="de-DE" sz="1000" dirty="0"/>
              <a:t>Bilanz</a:t>
            </a:r>
          </a:p>
        </p:txBody>
      </p:sp>
      <p:sp>
        <p:nvSpPr>
          <p:cNvPr id="26" name="Ellipse 25"/>
          <p:cNvSpPr/>
          <p:nvPr userDrawn="1"/>
        </p:nvSpPr>
        <p:spPr bwMode="auto">
          <a:xfrm>
            <a:off x="5570741" y="315832"/>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7" name="Textfeld 26">
            <a:extLst>
              <a:ext uri="{FF2B5EF4-FFF2-40B4-BE49-F238E27FC236}">
                <a16:creationId xmlns:a16="http://schemas.microsoft.com/office/drawing/2014/main" id="{19B791E8-3A49-1A23-5017-6716670959AB}"/>
              </a:ext>
            </a:extLst>
          </p:cNvPr>
          <p:cNvSpPr txBox="1"/>
          <p:nvPr userDrawn="1"/>
        </p:nvSpPr>
        <p:spPr>
          <a:xfrm>
            <a:off x="5955845" y="387093"/>
            <a:ext cx="1364291" cy="246221"/>
          </a:xfrm>
          <a:prstGeom prst="rect">
            <a:avLst/>
          </a:prstGeom>
          <a:noFill/>
        </p:spPr>
        <p:txBody>
          <a:bodyPr wrap="square">
            <a:spAutoFit/>
          </a:bodyPr>
          <a:lstStyle/>
          <a:p>
            <a:pPr algn="l"/>
            <a:r>
              <a:rPr lang="de-DE" sz="1000" dirty="0"/>
              <a:t>Klimaziele</a:t>
            </a:r>
          </a:p>
        </p:txBody>
      </p:sp>
      <p:sp>
        <p:nvSpPr>
          <p:cNvPr id="5" name="Textfeld 4">
            <a:extLst>
              <a:ext uri="{FF2B5EF4-FFF2-40B4-BE49-F238E27FC236}">
                <a16:creationId xmlns:a16="http://schemas.microsoft.com/office/drawing/2014/main" id="{A820BF26-F4E6-4533-027C-E81C2181957B}"/>
              </a:ext>
            </a:extLst>
          </p:cNvPr>
          <p:cNvSpPr txBox="1"/>
          <p:nvPr userDrawn="1"/>
        </p:nvSpPr>
        <p:spPr>
          <a:xfrm>
            <a:off x="848482" y="271168"/>
            <a:ext cx="746196" cy="400110"/>
          </a:xfrm>
          <a:prstGeom prst="rect">
            <a:avLst/>
          </a:prstGeom>
          <a:noFill/>
        </p:spPr>
        <p:txBody>
          <a:bodyPr wrap="square">
            <a:spAutoFit/>
          </a:bodyPr>
          <a:lstStyle/>
          <a:p>
            <a:pPr algn="l"/>
            <a:r>
              <a:rPr lang="de-DE" sz="1000" dirty="0"/>
              <a:t>Bevor es </a:t>
            </a:r>
          </a:p>
          <a:p>
            <a:pPr algn="l"/>
            <a:r>
              <a:rPr lang="de-DE" sz="1000" dirty="0"/>
              <a:t>losgeht</a:t>
            </a:r>
          </a:p>
        </p:txBody>
      </p:sp>
      <p:sp>
        <p:nvSpPr>
          <p:cNvPr id="6" name="Inhaltsplatzhalter 2">
            <a:extLst>
              <a:ext uri="{FF2B5EF4-FFF2-40B4-BE49-F238E27FC236}">
                <a16:creationId xmlns:a16="http://schemas.microsoft.com/office/drawing/2014/main" id="{DE362001-9209-55D9-9F95-52E570BF1A4B}"/>
              </a:ext>
            </a:extLst>
          </p:cNvPr>
          <p:cNvSpPr>
            <a:spLocks noGrp="1"/>
          </p:cNvSpPr>
          <p:nvPr>
            <p:ph idx="1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9" name="Grafik 8" descr="Krabbeln mit einfarbiger Füllung">
            <a:extLst>
              <a:ext uri="{FF2B5EF4-FFF2-40B4-BE49-F238E27FC236}">
                <a16:creationId xmlns:a16="http://schemas.microsoft.com/office/drawing/2014/main" id="{40C5F813-8685-0941-39C6-CDB8BAE692F6}"/>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9843" y="316651"/>
            <a:ext cx="288000" cy="288000"/>
          </a:xfrm>
          <a:prstGeom prst="rect">
            <a:avLst/>
          </a:prstGeom>
        </p:spPr>
      </p:pic>
      <p:pic>
        <p:nvPicPr>
          <p:cNvPr id="10" name="Grafik 9" descr="Klemmbrett abgehakt mit einfarbiger Füllung">
            <a:extLst>
              <a:ext uri="{FF2B5EF4-FFF2-40B4-BE49-F238E27FC236}">
                <a16:creationId xmlns:a16="http://schemas.microsoft.com/office/drawing/2014/main" id="{260608D3-0379-5188-63E5-7C1CC9537904}"/>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817905" y="332474"/>
            <a:ext cx="288000" cy="288000"/>
          </a:xfrm>
          <a:prstGeom prst="rect">
            <a:avLst/>
          </a:prstGeom>
        </p:spPr>
      </p:pic>
      <p:pic>
        <p:nvPicPr>
          <p:cNvPr id="11" name="Grafik 10" descr="Balkendiagramm mit einfarbiger Füllung">
            <a:extLst>
              <a:ext uri="{FF2B5EF4-FFF2-40B4-BE49-F238E27FC236}">
                <a16:creationId xmlns:a16="http://schemas.microsoft.com/office/drawing/2014/main" id="{A2134A69-89ED-74F3-C941-278420BE211E}"/>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26008" y="347626"/>
            <a:ext cx="288000" cy="288000"/>
          </a:xfrm>
          <a:prstGeom prst="rect">
            <a:avLst/>
          </a:prstGeom>
        </p:spPr>
      </p:pic>
      <p:pic>
        <p:nvPicPr>
          <p:cNvPr id="12" name="Grafik 11" descr="Lupe mit einfarbiger Füllung">
            <a:extLst>
              <a:ext uri="{FF2B5EF4-FFF2-40B4-BE49-F238E27FC236}">
                <a16:creationId xmlns:a16="http://schemas.microsoft.com/office/drawing/2014/main" id="{F8980F90-E77F-D3B6-CC44-4051D2F87E8A}"/>
              </a:ext>
            </a:extLst>
          </p:cNvPr>
          <p:cNvPicPr>
            <a:picLocks noChangeAspect="1"/>
          </p:cNvPicPr>
          <p:nvPr userDrawn="1"/>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479499" y="341934"/>
            <a:ext cx="288000" cy="288000"/>
          </a:xfrm>
          <a:prstGeom prst="rect">
            <a:avLst/>
          </a:prstGeom>
        </p:spPr>
      </p:pic>
      <p:pic>
        <p:nvPicPr>
          <p:cNvPr id="15" name="Grafik 14" descr="Volltreffer mit einfarbiger Füllung">
            <a:extLst>
              <a:ext uri="{FF2B5EF4-FFF2-40B4-BE49-F238E27FC236}">
                <a16:creationId xmlns:a16="http://schemas.microsoft.com/office/drawing/2014/main" id="{2693E1D2-D967-7D29-0B63-9216DBA3A307}"/>
              </a:ext>
            </a:extLst>
          </p:cNvPr>
          <p:cNvPicPr>
            <a:picLocks noChangeAspect="1"/>
          </p:cNvPicPr>
          <p:nvPr userDrawn="1"/>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608691" y="347626"/>
            <a:ext cx="288000" cy="288000"/>
          </a:xfrm>
          <a:prstGeom prst="rect">
            <a:avLst/>
          </a:prstGeom>
        </p:spPr>
      </p:pic>
    </p:spTree>
    <p:extLst>
      <p:ext uri="{BB962C8B-B14F-4D97-AF65-F5344CB8AC3E}">
        <p14:creationId xmlns:p14="http://schemas.microsoft.com/office/powerpoint/2010/main" val="787950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7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413289" y="6477000"/>
            <a:ext cx="6394711" cy="279400"/>
          </a:xfrm>
        </p:spPr>
        <p:txBody>
          <a:bodyPr lIns="0" rIns="0"/>
          <a:lstStyle>
            <a:lvl1pPr>
              <a:defRPr/>
            </a:lvl1pPr>
          </a:lstStyle>
          <a:p>
            <a:r>
              <a:rPr lang="de-DE" b="1"/>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6" name="Inhaltsplatzhalter 2">
            <a:extLst>
              <a:ext uri="{FF2B5EF4-FFF2-40B4-BE49-F238E27FC236}">
                <a16:creationId xmlns:a16="http://schemas.microsoft.com/office/drawing/2014/main" id="{41236ADD-BE69-7C01-A164-3CBEF03159FF}"/>
              </a:ext>
            </a:extLst>
          </p:cNvPr>
          <p:cNvSpPr>
            <a:spLocks noGrp="1"/>
          </p:cNvSpPr>
          <p:nvPr>
            <p:ph idx="1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Ellipse 6">
            <a:extLst>
              <a:ext uri="{FF2B5EF4-FFF2-40B4-BE49-F238E27FC236}">
                <a16:creationId xmlns:a16="http://schemas.microsoft.com/office/drawing/2014/main" id="{FC3D8EE2-4E37-1B3F-06ED-A8F96164BEB1}"/>
              </a:ext>
            </a:extLst>
          </p:cNvPr>
          <p:cNvSpPr/>
          <p:nvPr userDrawn="1"/>
        </p:nvSpPr>
        <p:spPr bwMode="auto">
          <a:xfrm>
            <a:off x="494633" y="290633"/>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3" name="Ellipse 12">
            <a:extLst>
              <a:ext uri="{FF2B5EF4-FFF2-40B4-BE49-F238E27FC236}">
                <a16:creationId xmlns:a16="http://schemas.microsoft.com/office/drawing/2014/main" id="{546E9485-2CD2-F782-4144-623443380FAD}"/>
              </a:ext>
            </a:extLst>
          </p:cNvPr>
          <p:cNvSpPr/>
          <p:nvPr userDrawn="1"/>
        </p:nvSpPr>
        <p:spPr bwMode="auto">
          <a:xfrm>
            <a:off x="1775520" y="299613"/>
            <a:ext cx="363901" cy="361180"/>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0" name="Textfeld 19">
            <a:extLst>
              <a:ext uri="{FF2B5EF4-FFF2-40B4-BE49-F238E27FC236}">
                <a16:creationId xmlns:a16="http://schemas.microsoft.com/office/drawing/2014/main" id="{DF60474D-D84C-1001-DB32-F3B0BD2A64E5}"/>
              </a:ext>
            </a:extLst>
          </p:cNvPr>
          <p:cNvSpPr txBox="1"/>
          <p:nvPr userDrawn="1"/>
        </p:nvSpPr>
        <p:spPr>
          <a:xfrm>
            <a:off x="2139420" y="374253"/>
            <a:ext cx="1364291" cy="246221"/>
          </a:xfrm>
          <a:prstGeom prst="rect">
            <a:avLst/>
          </a:prstGeom>
          <a:noFill/>
        </p:spPr>
        <p:txBody>
          <a:bodyPr wrap="square">
            <a:spAutoFit/>
          </a:bodyPr>
          <a:lstStyle/>
          <a:p>
            <a:pPr algn="l"/>
            <a:r>
              <a:rPr lang="de-DE" sz="1000" dirty="0"/>
              <a:t>Planung </a:t>
            </a:r>
          </a:p>
        </p:txBody>
      </p:sp>
      <p:sp>
        <p:nvSpPr>
          <p:cNvPr id="23" name="Ellipse 22">
            <a:extLst>
              <a:ext uri="{FF2B5EF4-FFF2-40B4-BE49-F238E27FC236}">
                <a16:creationId xmlns:a16="http://schemas.microsoft.com/office/drawing/2014/main" id="{DE0D7B18-B528-39E8-D407-4618354FE69A}"/>
              </a:ext>
            </a:extLst>
          </p:cNvPr>
          <p:cNvSpPr/>
          <p:nvPr userDrawn="1"/>
        </p:nvSpPr>
        <p:spPr bwMode="auto">
          <a:xfrm>
            <a:off x="2895307" y="304721"/>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4" name="Textfeld 23">
            <a:extLst>
              <a:ext uri="{FF2B5EF4-FFF2-40B4-BE49-F238E27FC236}">
                <a16:creationId xmlns:a16="http://schemas.microsoft.com/office/drawing/2014/main" id="{228FD2B4-4A02-AE18-DBA0-1E3BBB4BF907}"/>
              </a:ext>
            </a:extLst>
          </p:cNvPr>
          <p:cNvSpPr txBox="1"/>
          <p:nvPr userDrawn="1"/>
        </p:nvSpPr>
        <p:spPr>
          <a:xfrm>
            <a:off x="3259208" y="378983"/>
            <a:ext cx="1364291" cy="246221"/>
          </a:xfrm>
          <a:prstGeom prst="rect">
            <a:avLst/>
          </a:prstGeom>
          <a:noFill/>
        </p:spPr>
        <p:txBody>
          <a:bodyPr wrap="square">
            <a:spAutoFit/>
          </a:bodyPr>
          <a:lstStyle/>
          <a:p>
            <a:pPr algn="l"/>
            <a:r>
              <a:rPr lang="de-DE" sz="1000" dirty="0"/>
              <a:t>Datenerhebung</a:t>
            </a:r>
          </a:p>
        </p:txBody>
      </p:sp>
      <p:sp>
        <p:nvSpPr>
          <p:cNvPr id="28" name="Ellipse 27">
            <a:extLst>
              <a:ext uri="{FF2B5EF4-FFF2-40B4-BE49-F238E27FC236}">
                <a16:creationId xmlns:a16="http://schemas.microsoft.com/office/drawing/2014/main" id="{F5929386-EA26-B2FB-29C9-596617AEBB6C}"/>
              </a:ext>
            </a:extLst>
          </p:cNvPr>
          <p:cNvSpPr/>
          <p:nvPr userDrawn="1"/>
        </p:nvSpPr>
        <p:spPr bwMode="auto">
          <a:xfrm>
            <a:off x="4434237" y="299613"/>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9" name="Textfeld 28">
            <a:extLst>
              <a:ext uri="{FF2B5EF4-FFF2-40B4-BE49-F238E27FC236}">
                <a16:creationId xmlns:a16="http://schemas.microsoft.com/office/drawing/2014/main" id="{FF07767F-274F-2B0C-AB09-0ADB8406BFB5}"/>
              </a:ext>
            </a:extLst>
          </p:cNvPr>
          <p:cNvSpPr txBox="1"/>
          <p:nvPr userDrawn="1"/>
        </p:nvSpPr>
        <p:spPr>
          <a:xfrm>
            <a:off x="4809434" y="374253"/>
            <a:ext cx="1364291" cy="246221"/>
          </a:xfrm>
          <a:prstGeom prst="rect">
            <a:avLst/>
          </a:prstGeom>
          <a:noFill/>
        </p:spPr>
        <p:txBody>
          <a:bodyPr wrap="square">
            <a:spAutoFit/>
          </a:bodyPr>
          <a:lstStyle/>
          <a:p>
            <a:pPr algn="l"/>
            <a:r>
              <a:rPr lang="de-DE" sz="1000" dirty="0"/>
              <a:t>Bilanz</a:t>
            </a:r>
          </a:p>
        </p:txBody>
      </p:sp>
      <p:sp>
        <p:nvSpPr>
          <p:cNvPr id="30" name="Ellipse 29">
            <a:extLst>
              <a:ext uri="{FF2B5EF4-FFF2-40B4-BE49-F238E27FC236}">
                <a16:creationId xmlns:a16="http://schemas.microsoft.com/office/drawing/2014/main" id="{3D2EB628-A985-4ECC-68ED-76AC2780B5E5}"/>
              </a:ext>
            </a:extLst>
          </p:cNvPr>
          <p:cNvSpPr/>
          <p:nvPr userDrawn="1"/>
        </p:nvSpPr>
        <p:spPr bwMode="auto">
          <a:xfrm>
            <a:off x="5570741" y="315832"/>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1" name="Textfeld 30">
            <a:extLst>
              <a:ext uri="{FF2B5EF4-FFF2-40B4-BE49-F238E27FC236}">
                <a16:creationId xmlns:a16="http://schemas.microsoft.com/office/drawing/2014/main" id="{E3AE94A9-2F4E-F302-9C3B-9E6EF4C85D3E}"/>
              </a:ext>
            </a:extLst>
          </p:cNvPr>
          <p:cNvSpPr txBox="1"/>
          <p:nvPr userDrawn="1"/>
        </p:nvSpPr>
        <p:spPr>
          <a:xfrm>
            <a:off x="5955845" y="387093"/>
            <a:ext cx="1364291" cy="246221"/>
          </a:xfrm>
          <a:prstGeom prst="rect">
            <a:avLst/>
          </a:prstGeom>
          <a:noFill/>
        </p:spPr>
        <p:txBody>
          <a:bodyPr wrap="square">
            <a:spAutoFit/>
          </a:bodyPr>
          <a:lstStyle/>
          <a:p>
            <a:pPr algn="l"/>
            <a:r>
              <a:rPr lang="de-DE" sz="1000" dirty="0"/>
              <a:t>Klimaziele</a:t>
            </a:r>
          </a:p>
        </p:txBody>
      </p:sp>
      <p:sp>
        <p:nvSpPr>
          <p:cNvPr id="32" name="Textfeld 31">
            <a:extLst>
              <a:ext uri="{FF2B5EF4-FFF2-40B4-BE49-F238E27FC236}">
                <a16:creationId xmlns:a16="http://schemas.microsoft.com/office/drawing/2014/main" id="{DF94CA86-823F-18F0-1157-04361A6878EF}"/>
              </a:ext>
            </a:extLst>
          </p:cNvPr>
          <p:cNvSpPr txBox="1"/>
          <p:nvPr userDrawn="1"/>
        </p:nvSpPr>
        <p:spPr>
          <a:xfrm>
            <a:off x="848482" y="271168"/>
            <a:ext cx="746196" cy="400110"/>
          </a:xfrm>
          <a:prstGeom prst="rect">
            <a:avLst/>
          </a:prstGeom>
          <a:noFill/>
        </p:spPr>
        <p:txBody>
          <a:bodyPr wrap="square">
            <a:spAutoFit/>
          </a:bodyPr>
          <a:lstStyle/>
          <a:p>
            <a:pPr algn="l"/>
            <a:r>
              <a:rPr lang="de-DE" sz="1000" dirty="0"/>
              <a:t>Bevor es </a:t>
            </a:r>
          </a:p>
          <a:p>
            <a:pPr algn="l"/>
            <a:r>
              <a:rPr lang="de-DE" sz="1000" dirty="0"/>
              <a:t>losgeht</a:t>
            </a:r>
          </a:p>
        </p:txBody>
      </p:sp>
      <p:pic>
        <p:nvPicPr>
          <p:cNvPr id="33" name="Grafik 32" descr="Krabbeln mit einfarbiger Füllung">
            <a:extLst>
              <a:ext uri="{FF2B5EF4-FFF2-40B4-BE49-F238E27FC236}">
                <a16:creationId xmlns:a16="http://schemas.microsoft.com/office/drawing/2014/main" id="{3431BB0B-BB50-FE14-B513-9A65D469A7FC}"/>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9843" y="316651"/>
            <a:ext cx="288000" cy="288000"/>
          </a:xfrm>
          <a:prstGeom prst="rect">
            <a:avLst/>
          </a:prstGeom>
        </p:spPr>
      </p:pic>
      <p:pic>
        <p:nvPicPr>
          <p:cNvPr id="34" name="Grafik 33" descr="Klemmbrett abgehakt mit einfarbiger Füllung">
            <a:extLst>
              <a:ext uri="{FF2B5EF4-FFF2-40B4-BE49-F238E27FC236}">
                <a16:creationId xmlns:a16="http://schemas.microsoft.com/office/drawing/2014/main" id="{283CA470-B529-463B-6763-C4D1E022CC3D}"/>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817905" y="332474"/>
            <a:ext cx="288000" cy="288000"/>
          </a:xfrm>
          <a:prstGeom prst="rect">
            <a:avLst/>
          </a:prstGeom>
        </p:spPr>
      </p:pic>
      <p:pic>
        <p:nvPicPr>
          <p:cNvPr id="35" name="Grafik 34" descr="Balkendiagramm mit einfarbiger Füllung">
            <a:extLst>
              <a:ext uri="{FF2B5EF4-FFF2-40B4-BE49-F238E27FC236}">
                <a16:creationId xmlns:a16="http://schemas.microsoft.com/office/drawing/2014/main" id="{63FD1575-5BC2-96C9-F680-3358180A0EF5}"/>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26008" y="347626"/>
            <a:ext cx="288000" cy="288000"/>
          </a:xfrm>
          <a:prstGeom prst="rect">
            <a:avLst/>
          </a:prstGeom>
        </p:spPr>
      </p:pic>
      <p:pic>
        <p:nvPicPr>
          <p:cNvPr id="36" name="Grafik 35" descr="Lupe mit einfarbiger Füllung">
            <a:extLst>
              <a:ext uri="{FF2B5EF4-FFF2-40B4-BE49-F238E27FC236}">
                <a16:creationId xmlns:a16="http://schemas.microsoft.com/office/drawing/2014/main" id="{28481B55-A638-8EB3-B27A-8E01D723D70F}"/>
              </a:ext>
            </a:extLst>
          </p:cNvPr>
          <p:cNvPicPr>
            <a:picLocks noChangeAspect="1"/>
          </p:cNvPicPr>
          <p:nvPr userDrawn="1"/>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479499" y="341934"/>
            <a:ext cx="288000" cy="288000"/>
          </a:xfrm>
          <a:prstGeom prst="rect">
            <a:avLst/>
          </a:prstGeom>
        </p:spPr>
      </p:pic>
      <p:pic>
        <p:nvPicPr>
          <p:cNvPr id="37" name="Grafik 36" descr="Volltreffer mit einfarbiger Füllung">
            <a:extLst>
              <a:ext uri="{FF2B5EF4-FFF2-40B4-BE49-F238E27FC236}">
                <a16:creationId xmlns:a16="http://schemas.microsoft.com/office/drawing/2014/main" id="{2F869552-B962-E6A0-9671-06D2FA4E239C}"/>
              </a:ext>
            </a:extLst>
          </p:cNvPr>
          <p:cNvPicPr>
            <a:picLocks noChangeAspect="1"/>
          </p:cNvPicPr>
          <p:nvPr userDrawn="1"/>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608691" y="347626"/>
            <a:ext cx="288000" cy="288000"/>
          </a:xfrm>
          <a:prstGeom prst="rect">
            <a:avLst/>
          </a:prstGeom>
        </p:spPr>
      </p:pic>
    </p:spTree>
    <p:extLst>
      <p:ext uri="{BB962C8B-B14F-4D97-AF65-F5344CB8AC3E}">
        <p14:creationId xmlns:p14="http://schemas.microsoft.com/office/powerpoint/2010/main" val="4154715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8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413289" y="6477000"/>
            <a:ext cx="6394711" cy="279400"/>
          </a:xfrm>
        </p:spPr>
        <p:txBody>
          <a:bodyPr lIns="0" rIns="0"/>
          <a:lstStyle>
            <a:lvl1pPr>
              <a:defRPr/>
            </a:lvl1pPr>
          </a:lstStyle>
          <a:p>
            <a:r>
              <a:rPr lang="de-DE" b="1"/>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6" name="Inhaltsplatzhalter 2">
            <a:extLst>
              <a:ext uri="{FF2B5EF4-FFF2-40B4-BE49-F238E27FC236}">
                <a16:creationId xmlns:a16="http://schemas.microsoft.com/office/drawing/2014/main" id="{F6CB0CDC-9939-DF8F-EE56-20F3249C03B4}"/>
              </a:ext>
            </a:extLst>
          </p:cNvPr>
          <p:cNvSpPr>
            <a:spLocks noGrp="1"/>
          </p:cNvSpPr>
          <p:nvPr>
            <p:ph idx="1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Ellipse 6">
            <a:extLst>
              <a:ext uri="{FF2B5EF4-FFF2-40B4-BE49-F238E27FC236}">
                <a16:creationId xmlns:a16="http://schemas.microsoft.com/office/drawing/2014/main" id="{FDBE8FD2-A453-FF97-5AD2-008BD4367D63}"/>
              </a:ext>
            </a:extLst>
          </p:cNvPr>
          <p:cNvSpPr/>
          <p:nvPr userDrawn="1"/>
        </p:nvSpPr>
        <p:spPr bwMode="auto">
          <a:xfrm>
            <a:off x="494633" y="290633"/>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3" name="Ellipse 12">
            <a:extLst>
              <a:ext uri="{FF2B5EF4-FFF2-40B4-BE49-F238E27FC236}">
                <a16:creationId xmlns:a16="http://schemas.microsoft.com/office/drawing/2014/main" id="{2AF62CF6-6467-8AE9-4F5F-38E5B723FC4F}"/>
              </a:ext>
            </a:extLst>
          </p:cNvPr>
          <p:cNvSpPr/>
          <p:nvPr userDrawn="1"/>
        </p:nvSpPr>
        <p:spPr bwMode="auto">
          <a:xfrm>
            <a:off x="1775520" y="299613"/>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0" name="Textfeld 19">
            <a:extLst>
              <a:ext uri="{FF2B5EF4-FFF2-40B4-BE49-F238E27FC236}">
                <a16:creationId xmlns:a16="http://schemas.microsoft.com/office/drawing/2014/main" id="{710A5ED8-410A-44BB-EFCB-2154D8C35586}"/>
              </a:ext>
            </a:extLst>
          </p:cNvPr>
          <p:cNvSpPr txBox="1"/>
          <p:nvPr userDrawn="1"/>
        </p:nvSpPr>
        <p:spPr>
          <a:xfrm>
            <a:off x="2139420" y="374253"/>
            <a:ext cx="1364291" cy="246221"/>
          </a:xfrm>
          <a:prstGeom prst="rect">
            <a:avLst/>
          </a:prstGeom>
          <a:noFill/>
        </p:spPr>
        <p:txBody>
          <a:bodyPr wrap="square">
            <a:spAutoFit/>
          </a:bodyPr>
          <a:lstStyle/>
          <a:p>
            <a:pPr algn="l"/>
            <a:r>
              <a:rPr lang="de-DE" sz="1000" dirty="0"/>
              <a:t>Planung </a:t>
            </a:r>
          </a:p>
        </p:txBody>
      </p:sp>
      <p:sp>
        <p:nvSpPr>
          <p:cNvPr id="23" name="Ellipse 22">
            <a:extLst>
              <a:ext uri="{FF2B5EF4-FFF2-40B4-BE49-F238E27FC236}">
                <a16:creationId xmlns:a16="http://schemas.microsoft.com/office/drawing/2014/main" id="{9A724B9C-3FA0-3906-3624-728B4E237A4D}"/>
              </a:ext>
            </a:extLst>
          </p:cNvPr>
          <p:cNvSpPr/>
          <p:nvPr userDrawn="1"/>
        </p:nvSpPr>
        <p:spPr bwMode="auto">
          <a:xfrm>
            <a:off x="2895307" y="304721"/>
            <a:ext cx="363901" cy="361180"/>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4" name="Textfeld 23">
            <a:extLst>
              <a:ext uri="{FF2B5EF4-FFF2-40B4-BE49-F238E27FC236}">
                <a16:creationId xmlns:a16="http://schemas.microsoft.com/office/drawing/2014/main" id="{31C6A4BB-1CDC-0911-5367-B6FB09C2E32A}"/>
              </a:ext>
            </a:extLst>
          </p:cNvPr>
          <p:cNvSpPr txBox="1"/>
          <p:nvPr userDrawn="1"/>
        </p:nvSpPr>
        <p:spPr>
          <a:xfrm>
            <a:off x="3259208" y="378983"/>
            <a:ext cx="1364291" cy="246221"/>
          </a:xfrm>
          <a:prstGeom prst="rect">
            <a:avLst/>
          </a:prstGeom>
          <a:noFill/>
        </p:spPr>
        <p:txBody>
          <a:bodyPr wrap="square">
            <a:spAutoFit/>
          </a:bodyPr>
          <a:lstStyle/>
          <a:p>
            <a:pPr algn="l"/>
            <a:r>
              <a:rPr lang="de-DE" sz="1000" dirty="0"/>
              <a:t>Datenerhebung</a:t>
            </a:r>
          </a:p>
        </p:txBody>
      </p:sp>
      <p:sp>
        <p:nvSpPr>
          <p:cNvPr id="28" name="Ellipse 27">
            <a:extLst>
              <a:ext uri="{FF2B5EF4-FFF2-40B4-BE49-F238E27FC236}">
                <a16:creationId xmlns:a16="http://schemas.microsoft.com/office/drawing/2014/main" id="{9ED9039E-875D-5165-8CE3-2E9EC4979434}"/>
              </a:ext>
            </a:extLst>
          </p:cNvPr>
          <p:cNvSpPr/>
          <p:nvPr userDrawn="1"/>
        </p:nvSpPr>
        <p:spPr bwMode="auto">
          <a:xfrm>
            <a:off x="4434237" y="299613"/>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9" name="Textfeld 28">
            <a:extLst>
              <a:ext uri="{FF2B5EF4-FFF2-40B4-BE49-F238E27FC236}">
                <a16:creationId xmlns:a16="http://schemas.microsoft.com/office/drawing/2014/main" id="{04F45CC7-3D15-8B5B-08F6-9DDDB58EBACF}"/>
              </a:ext>
            </a:extLst>
          </p:cNvPr>
          <p:cNvSpPr txBox="1"/>
          <p:nvPr userDrawn="1"/>
        </p:nvSpPr>
        <p:spPr>
          <a:xfrm>
            <a:off x="4809434" y="374253"/>
            <a:ext cx="1364291" cy="246221"/>
          </a:xfrm>
          <a:prstGeom prst="rect">
            <a:avLst/>
          </a:prstGeom>
          <a:noFill/>
        </p:spPr>
        <p:txBody>
          <a:bodyPr wrap="square">
            <a:spAutoFit/>
          </a:bodyPr>
          <a:lstStyle/>
          <a:p>
            <a:pPr algn="l"/>
            <a:r>
              <a:rPr lang="de-DE" sz="1000" dirty="0"/>
              <a:t>Bilanz</a:t>
            </a:r>
          </a:p>
        </p:txBody>
      </p:sp>
      <p:sp>
        <p:nvSpPr>
          <p:cNvPr id="30" name="Ellipse 29">
            <a:extLst>
              <a:ext uri="{FF2B5EF4-FFF2-40B4-BE49-F238E27FC236}">
                <a16:creationId xmlns:a16="http://schemas.microsoft.com/office/drawing/2014/main" id="{958CF17F-5C4A-5DCB-651F-C5FE7E217479}"/>
              </a:ext>
            </a:extLst>
          </p:cNvPr>
          <p:cNvSpPr/>
          <p:nvPr userDrawn="1"/>
        </p:nvSpPr>
        <p:spPr bwMode="auto">
          <a:xfrm>
            <a:off x="5570741" y="315832"/>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1" name="Textfeld 30">
            <a:extLst>
              <a:ext uri="{FF2B5EF4-FFF2-40B4-BE49-F238E27FC236}">
                <a16:creationId xmlns:a16="http://schemas.microsoft.com/office/drawing/2014/main" id="{FED93766-D2E3-683F-7DBC-48CD2CDC19C7}"/>
              </a:ext>
            </a:extLst>
          </p:cNvPr>
          <p:cNvSpPr txBox="1"/>
          <p:nvPr userDrawn="1"/>
        </p:nvSpPr>
        <p:spPr>
          <a:xfrm>
            <a:off x="5955845" y="387093"/>
            <a:ext cx="1364291" cy="246221"/>
          </a:xfrm>
          <a:prstGeom prst="rect">
            <a:avLst/>
          </a:prstGeom>
          <a:noFill/>
        </p:spPr>
        <p:txBody>
          <a:bodyPr wrap="square">
            <a:spAutoFit/>
          </a:bodyPr>
          <a:lstStyle/>
          <a:p>
            <a:pPr algn="l"/>
            <a:r>
              <a:rPr lang="de-DE" sz="1000" dirty="0"/>
              <a:t>Klimaziele</a:t>
            </a:r>
          </a:p>
        </p:txBody>
      </p:sp>
      <p:sp>
        <p:nvSpPr>
          <p:cNvPr id="32" name="Textfeld 31">
            <a:extLst>
              <a:ext uri="{FF2B5EF4-FFF2-40B4-BE49-F238E27FC236}">
                <a16:creationId xmlns:a16="http://schemas.microsoft.com/office/drawing/2014/main" id="{DF44457E-343C-79D9-DFBA-EDA986ED0FEC}"/>
              </a:ext>
            </a:extLst>
          </p:cNvPr>
          <p:cNvSpPr txBox="1"/>
          <p:nvPr userDrawn="1"/>
        </p:nvSpPr>
        <p:spPr>
          <a:xfrm>
            <a:off x="848482" y="271168"/>
            <a:ext cx="746196" cy="400110"/>
          </a:xfrm>
          <a:prstGeom prst="rect">
            <a:avLst/>
          </a:prstGeom>
          <a:noFill/>
        </p:spPr>
        <p:txBody>
          <a:bodyPr wrap="square">
            <a:spAutoFit/>
          </a:bodyPr>
          <a:lstStyle/>
          <a:p>
            <a:pPr algn="l"/>
            <a:r>
              <a:rPr lang="de-DE" sz="1000" dirty="0"/>
              <a:t>Bevor es </a:t>
            </a:r>
          </a:p>
          <a:p>
            <a:pPr algn="l"/>
            <a:r>
              <a:rPr lang="de-DE" sz="1000" dirty="0"/>
              <a:t>losgeht</a:t>
            </a:r>
          </a:p>
        </p:txBody>
      </p:sp>
      <p:pic>
        <p:nvPicPr>
          <p:cNvPr id="33" name="Grafik 32" descr="Krabbeln mit einfarbiger Füllung">
            <a:extLst>
              <a:ext uri="{FF2B5EF4-FFF2-40B4-BE49-F238E27FC236}">
                <a16:creationId xmlns:a16="http://schemas.microsoft.com/office/drawing/2014/main" id="{FD659EDA-8F85-D772-C451-CB6A536FE09F}"/>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9843" y="316651"/>
            <a:ext cx="288000" cy="288000"/>
          </a:xfrm>
          <a:prstGeom prst="rect">
            <a:avLst/>
          </a:prstGeom>
        </p:spPr>
      </p:pic>
      <p:pic>
        <p:nvPicPr>
          <p:cNvPr id="34" name="Grafik 33" descr="Klemmbrett abgehakt mit einfarbiger Füllung">
            <a:extLst>
              <a:ext uri="{FF2B5EF4-FFF2-40B4-BE49-F238E27FC236}">
                <a16:creationId xmlns:a16="http://schemas.microsoft.com/office/drawing/2014/main" id="{CDE0AFDA-1EAA-9AD4-7AC6-6AFCC43612F4}"/>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817905" y="332474"/>
            <a:ext cx="288000" cy="288000"/>
          </a:xfrm>
          <a:prstGeom prst="rect">
            <a:avLst/>
          </a:prstGeom>
        </p:spPr>
      </p:pic>
      <p:pic>
        <p:nvPicPr>
          <p:cNvPr id="35" name="Grafik 34" descr="Balkendiagramm mit einfarbiger Füllung">
            <a:extLst>
              <a:ext uri="{FF2B5EF4-FFF2-40B4-BE49-F238E27FC236}">
                <a16:creationId xmlns:a16="http://schemas.microsoft.com/office/drawing/2014/main" id="{52A40201-7007-9031-8BA1-A2CF151FAB44}"/>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26008" y="347626"/>
            <a:ext cx="288000" cy="288000"/>
          </a:xfrm>
          <a:prstGeom prst="rect">
            <a:avLst/>
          </a:prstGeom>
        </p:spPr>
      </p:pic>
      <p:pic>
        <p:nvPicPr>
          <p:cNvPr id="36" name="Grafik 35" descr="Lupe mit einfarbiger Füllung">
            <a:extLst>
              <a:ext uri="{FF2B5EF4-FFF2-40B4-BE49-F238E27FC236}">
                <a16:creationId xmlns:a16="http://schemas.microsoft.com/office/drawing/2014/main" id="{4CD1A27D-735B-5EF2-0D86-3779DF16093E}"/>
              </a:ext>
            </a:extLst>
          </p:cNvPr>
          <p:cNvPicPr>
            <a:picLocks noChangeAspect="1"/>
          </p:cNvPicPr>
          <p:nvPr userDrawn="1"/>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479499" y="341934"/>
            <a:ext cx="288000" cy="288000"/>
          </a:xfrm>
          <a:prstGeom prst="rect">
            <a:avLst/>
          </a:prstGeom>
        </p:spPr>
      </p:pic>
      <p:pic>
        <p:nvPicPr>
          <p:cNvPr id="37" name="Grafik 36" descr="Volltreffer mit einfarbiger Füllung">
            <a:extLst>
              <a:ext uri="{FF2B5EF4-FFF2-40B4-BE49-F238E27FC236}">
                <a16:creationId xmlns:a16="http://schemas.microsoft.com/office/drawing/2014/main" id="{CD3A6C74-991B-0B08-53E9-99E4C03DF780}"/>
              </a:ext>
            </a:extLst>
          </p:cNvPr>
          <p:cNvPicPr>
            <a:picLocks noChangeAspect="1"/>
          </p:cNvPicPr>
          <p:nvPr userDrawn="1"/>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608691" y="347626"/>
            <a:ext cx="288000" cy="288000"/>
          </a:xfrm>
          <a:prstGeom prst="rect">
            <a:avLst/>
          </a:prstGeom>
        </p:spPr>
      </p:pic>
    </p:spTree>
    <p:extLst>
      <p:ext uri="{BB962C8B-B14F-4D97-AF65-F5344CB8AC3E}">
        <p14:creationId xmlns:p14="http://schemas.microsoft.com/office/powerpoint/2010/main" val="293488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0_Titel und Inhalt">
    <p:spTree>
      <p:nvGrpSpPr>
        <p:cNvPr id="1" name=""/>
        <p:cNvGrpSpPr/>
        <p:nvPr/>
      </p:nvGrpSpPr>
      <p:grpSpPr>
        <a:xfrm>
          <a:off x="0" y="0"/>
          <a:ext cx="0" cy="0"/>
          <a:chOff x="0" y="0"/>
          <a:chExt cx="0" cy="0"/>
        </a:xfrm>
      </p:grpSpPr>
      <p:sp>
        <p:nvSpPr>
          <p:cNvPr id="24" name="Textfeld 23">
            <a:extLst>
              <a:ext uri="{FF2B5EF4-FFF2-40B4-BE49-F238E27FC236}">
                <a16:creationId xmlns:a16="http://schemas.microsoft.com/office/drawing/2014/main" id="{813AB7E8-2A52-5E44-C3D0-989FF116CFB9}"/>
              </a:ext>
            </a:extLst>
          </p:cNvPr>
          <p:cNvSpPr txBox="1"/>
          <p:nvPr userDrawn="1"/>
        </p:nvSpPr>
        <p:spPr>
          <a:xfrm>
            <a:off x="3259208" y="378983"/>
            <a:ext cx="1364291" cy="246221"/>
          </a:xfrm>
          <a:prstGeom prst="rect">
            <a:avLst/>
          </a:prstGeom>
          <a:noFill/>
        </p:spPr>
        <p:txBody>
          <a:bodyPr wrap="square">
            <a:spAutoFit/>
          </a:bodyPr>
          <a:lstStyle/>
          <a:p>
            <a:pPr algn="l"/>
            <a:r>
              <a:rPr lang="de-DE" sz="1000" dirty="0"/>
              <a:t>Datenerhebung</a:t>
            </a:r>
          </a:p>
        </p:txBody>
      </p:sp>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413289" y="6477000"/>
            <a:ext cx="6394711" cy="279400"/>
          </a:xfrm>
        </p:spPr>
        <p:txBody>
          <a:bodyPr lIns="0" rIns="0"/>
          <a:lstStyle>
            <a:lvl1pPr>
              <a:defRPr/>
            </a:lvl1pPr>
          </a:lstStyle>
          <a:p>
            <a:r>
              <a:rPr lang="de-DE" b="1"/>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6" name="Inhaltsplatzhalter 2">
            <a:extLst>
              <a:ext uri="{FF2B5EF4-FFF2-40B4-BE49-F238E27FC236}">
                <a16:creationId xmlns:a16="http://schemas.microsoft.com/office/drawing/2014/main" id="{B27B7A94-D585-578E-C2CF-A636E25B4379}"/>
              </a:ext>
            </a:extLst>
          </p:cNvPr>
          <p:cNvSpPr>
            <a:spLocks noGrp="1"/>
          </p:cNvSpPr>
          <p:nvPr>
            <p:ph idx="1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Ellipse 6">
            <a:extLst>
              <a:ext uri="{FF2B5EF4-FFF2-40B4-BE49-F238E27FC236}">
                <a16:creationId xmlns:a16="http://schemas.microsoft.com/office/drawing/2014/main" id="{D1A83BCB-D224-BDCA-A97F-212D4436F845}"/>
              </a:ext>
            </a:extLst>
          </p:cNvPr>
          <p:cNvSpPr/>
          <p:nvPr userDrawn="1"/>
        </p:nvSpPr>
        <p:spPr bwMode="auto">
          <a:xfrm>
            <a:off x="494633" y="290633"/>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3" name="Ellipse 12">
            <a:extLst>
              <a:ext uri="{FF2B5EF4-FFF2-40B4-BE49-F238E27FC236}">
                <a16:creationId xmlns:a16="http://schemas.microsoft.com/office/drawing/2014/main" id="{54265218-63F6-C8C1-B8DA-4DCE805484F5}"/>
              </a:ext>
            </a:extLst>
          </p:cNvPr>
          <p:cNvSpPr/>
          <p:nvPr userDrawn="1"/>
        </p:nvSpPr>
        <p:spPr bwMode="auto">
          <a:xfrm>
            <a:off x="1775520" y="299613"/>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0" name="Textfeld 19">
            <a:extLst>
              <a:ext uri="{FF2B5EF4-FFF2-40B4-BE49-F238E27FC236}">
                <a16:creationId xmlns:a16="http://schemas.microsoft.com/office/drawing/2014/main" id="{BCECDB2B-9509-E27C-768F-A90B59EFFE96}"/>
              </a:ext>
            </a:extLst>
          </p:cNvPr>
          <p:cNvSpPr txBox="1"/>
          <p:nvPr userDrawn="1"/>
        </p:nvSpPr>
        <p:spPr>
          <a:xfrm>
            <a:off x="2139420" y="374253"/>
            <a:ext cx="1364291" cy="246221"/>
          </a:xfrm>
          <a:prstGeom prst="rect">
            <a:avLst/>
          </a:prstGeom>
          <a:noFill/>
        </p:spPr>
        <p:txBody>
          <a:bodyPr wrap="square">
            <a:spAutoFit/>
          </a:bodyPr>
          <a:lstStyle/>
          <a:p>
            <a:pPr algn="l"/>
            <a:r>
              <a:rPr lang="de-DE" sz="1000" dirty="0"/>
              <a:t>Planung </a:t>
            </a:r>
          </a:p>
        </p:txBody>
      </p:sp>
      <p:sp>
        <p:nvSpPr>
          <p:cNvPr id="23" name="Ellipse 22">
            <a:extLst>
              <a:ext uri="{FF2B5EF4-FFF2-40B4-BE49-F238E27FC236}">
                <a16:creationId xmlns:a16="http://schemas.microsoft.com/office/drawing/2014/main" id="{89BE0EDD-A5FF-38AD-A49A-EB5983DE068A}"/>
              </a:ext>
            </a:extLst>
          </p:cNvPr>
          <p:cNvSpPr/>
          <p:nvPr userDrawn="1"/>
        </p:nvSpPr>
        <p:spPr bwMode="auto">
          <a:xfrm>
            <a:off x="2895307" y="304721"/>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8" name="Ellipse 27">
            <a:extLst>
              <a:ext uri="{FF2B5EF4-FFF2-40B4-BE49-F238E27FC236}">
                <a16:creationId xmlns:a16="http://schemas.microsoft.com/office/drawing/2014/main" id="{C7392428-612F-B2F6-4758-3E6B9DF111A6}"/>
              </a:ext>
            </a:extLst>
          </p:cNvPr>
          <p:cNvSpPr/>
          <p:nvPr userDrawn="1"/>
        </p:nvSpPr>
        <p:spPr bwMode="auto">
          <a:xfrm>
            <a:off x="4434237" y="299613"/>
            <a:ext cx="363901" cy="361180"/>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9" name="Textfeld 28">
            <a:extLst>
              <a:ext uri="{FF2B5EF4-FFF2-40B4-BE49-F238E27FC236}">
                <a16:creationId xmlns:a16="http://schemas.microsoft.com/office/drawing/2014/main" id="{DC61F017-55AA-1893-2A3D-CEA1A35384F4}"/>
              </a:ext>
            </a:extLst>
          </p:cNvPr>
          <p:cNvSpPr txBox="1"/>
          <p:nvPr userDrawn="1"/>
        </p:nvSpPr>
        <p:spPr>
          <a:xfrm>
            <a:off x="4809434" y="374253"/>
            <a:ext cx="1364291" cy="246221"/>
          </a:xfrm>
          <a:prstGeom prst="rect">
            <a:avLst/>
          </a:prstGeom>
          <a:noFill/>
        </p:spPr>
        <p:txBody>
          <a:bodyPr wrap="square">
            <a:spAutoFit/>
          </a:bodyPr>
          <a:lstStyle/>
          <a:p>
            <a:pPr algn="l"/>
            <a:r>
              <a:rPr lang="de-DE" sz="1000" dirty="0"/>
              <a:t>Bilanz</a:t>
            </a:r>
          </a:p>
        </p:txBody>
      </p:sp>
      <p:sp>
        <p:nvSpPr>
          <p:cNvPr id="30" name="Ellipse 29">
            <a:extLst>
              <a:ext uri="{FF2B5EF4-FFF2-40B4-BE49-F238E27FC236}">
                <a16:creationId xmlns:a16="http://schemas.microsoft.com/office/drawing/2014/main" id="{F5A9DA9B-0A85-8F03-DB54-91F0CA7BC4B0}"/>
              </a:ext>
            </a:extLst>
          </p:cNvPr>
          <p:cNvSpPr/>
          <p:nvPr userDrawn="1"/>
        </p:nvSpPr>
        <p:spPr bwMode="auto">
          <a:xfrm>
            <a:off x="5570741" y="315832"/>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1" name="Textfeld 30">
            <a:extLst>
              <a:ext uri="{FF2B5EF4-FFF2-40B4-BE49-F238E27FC236}">
                <a16:creationId xmlns:a16="http://schemas.microsoft.com/office/drawing/2014/main" id="{3E578BB1-7D7F-272D-8407-42DA6824CFF6}"/>
              </a:ext>
            </a:extLst>
          </p:cNvPr>
          <p:cNvSpPr txBox="1"/>
          <p:nvPr userDrawn="1"/>
        </p:nvSpPr>
        <p:spPr>
          <a:xfrm>
            <a:off x="5955845" y="387093"/>
            <a:ext cx="1364291" cy="246221"/>
          </a:xfrm>
          <a:prstGeom prst="rect">
            <a:avLst/>
          </a:prstGeom>
          <a:noFill/>
        </p:spPr>
        <p:txBody>
          <a:bodyPr wrap="square">
            <a:spAutoFit/>
          </a:bodyPr>
          <a:lstStyle/>
          <a:p>
            <a:pPr algn="l"/>
            <a:r>
              <a:rPr lang="de-DE" sz="1000" dirty="0"/>
              <a:t>Klimaziele</a:t>
            </a:r>
          </a:p>
        </p:txBody>
      </p:sp>
      <p:sp>
        <p:nvSpPr>
          <p:cNvPr id="32" name="Textfeld 31">
            <a:extLst>
              <a:ext uri="{FF2B5EF4-FFF2-40B4-BE49-F238E27FC236}">
                <a16:creationId xmlns:a16="http://schemas.microsoft.com/office/drawing/2014/main" id="{80EE7D2B-6AA8-C3B7-2545-8D216CA3C784}"/>
              </a:ext>
            </a:extLst>
          </p:cNvPr>
          <p:cNvSpPr txBox="1"/>
          <p:nvPr userDrawn="1"/>
        </p:nvSpPr>
        <p:spPr>
          <a:xfrm>
            <a:off x="848482" y="271168"/>
            <a:ext cx="746196" cy="400110"/>
          </a:xfrm>
          <a:prstGeom prst="rect">
            <a:avLst/>
          </a:prstGeom>
          <a:noFill/>
        </p:spPr>
        <p:txBody>
          <a:bodyPr wrap="square">
            <a:spAutoFit/>
          </a:bodyPr>
          <a:lstStyle/>
          <a:p>
            <a:pPr algn="l"/>
            <a:r>
              <a:rPr lang="de-DE" sz="1000" dirty="0"/>
              <a:t>Bevor es </a:t>
            </a:r>
          </a:p>
          <a:p>
            <a:pPr algn="l"/>
            <a:r>
              <a:rPr lang="de-DE" sz="1000" dirty="0"/>
              <a:t>losgeht</a:t>
            </a:r>
          </a:p>
        </p:txBody>
      </p:sp>
      <p:pic>
        <p:nvPicPr>
          <p:cNvPr id="33" name="Grafik 32" descr="Krabbeln mit einfarbiger Füllung">
            <a:extLst>
              <a:ext uri="{FF2B5EF4-FFF2-40B4-BE49-F238E27FC236}">
                <a16:creationId xmlns:a16="http://schemas.microsoft.com/office/drawing/2014/main" id="{324D3E1D-333B-F194-81C6-42470B9CD199}"/>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9843" y="316651"/>
            <a:ext cx="288000" cy="288000"/>
          </a:xfrm>
          <a:prstGeom prst="rect">
            <a:avLst/>
          </a:prstGeom>
        </p:spPr>
      </p:pic>
      <p:pic>
        <p:nvPicPr>
          <p:cNvPr id="34" name="Grafik 33" descr="Klemmbrett abgehakt mit einfarbiger Füllung">
            <a:extLst>
              <a:ext uri="{FF2B5EF4-FFF2-40B4-BE49-F238E27FC236}">
                <a16:creationId xmlns:a16="http://schemas.microsoft.com/office/drawing/2014/main" id="{4D05CF36-0136-6E53-B76B-E0715633C00B}"/>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817905" y="332474"/>
            <a:ext cx="288000" cy="288000"/>
          </a:xfrm>
          <a:prstGeom prst="rect">
            <a:avLst/>
          </a:prstGeom>
        </p:spPr>
      </p:pic>
      <p:pic>
        <p:nvPicPr>
          <p:cNvPr id="35" name="Grafik 34" descr="Balkendiagramm mit einfarbiger Füllung">
            <a:extLst>
              <a:ext uri="{FF2B5EF4-FFF2-40B4-BE49-F238E27FC236}">
                <a16:creationId xmlns:a16="http://schemas.microsoft.com/office/drawing/2014/main" id="{01F900FB-7AA2-D531-B201-1EAC3D4E7927}"/>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26008" y="347626"/>
            <a:ext cx="288000" cy="288000"/>
          </a:xfrm>
          <a:prstGeom prst="rect">
            <a:avLst/>
          </a:prstGeom>
        </p:spPr>
      </p:pic>
      <p:pic>
        <p:nvPicPr>
          <p:cNvPr id="36" name="Grafik 35" descr="Lupe mit einfarbiger Füllung">
            <a:extLst>
              <a:ext uri="{FF2B5EF4-FFF2-40B4-BE49-F238E27FC236}">
                <a16:creationId xmlns:a16="http://schemas.microsoft.com/office/drawing/2014/main" id="{CE89CD45-8A57-2640-3CC3-F11E8B6B9466}"/>
              </a:ext>
            </a:extLst>
          </p:cNvPr>
          <p:cNvPicPr>
            <a:picLocks noChangeAspect="1"/>
          </p:cNvPicPr>
          <p:nvPr userDrawn="1"/>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479499" y="341934"/>
            <a:ext cx="288000" cy="288000"/>
          </a:xfrm>
          <a:prstGeom prst="rect">
            <a:avLst/>
          </a:prstGeom>
        </p:spPr>
      </p:pic>
      <p:pic>
        <p:nvPicPr>
          <p:cNvPr id="37" name="Grafik 36" descr="Volltreffer mit einfarbiger Füllung">
            <a:extLst>
              <a:ext uri="{FF2B5EF4-FFF2-40B4-BE49-F238E27FC236}">
                <a16:creationId xmlns:a16="http://schemas.microsoft.com/office/drawing/2014/main" id="{67A83901-0732-2A45-4017-963D7F299E75}"/>
              </a:ext>
            </a:extLst>
          </p:cNvPr>
          <p:cNvPicPr>
            <a:picLocks noChangeAspect="1"/>
          </p:cNvPicPr>
          <p:nvPr userDrawn="1"/>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608691" y="347626"/>
            <a:ext cx="288000" cy="288000"/>
          </a:xfrm>
          <a:prstGeom prst="rect">
            <a:avLst/>
          </a:prstGeom>
        </p:spPr>
      </p:pic>
    </p:spTree>
    <p:extLst>
      <p:ext uri="{BB962C8B-B14F-4D97-AF65-F5344CB8AC3E}">
        <p14:creationId xmlns:p14="http://schemas.microsoft.com/office/powerpoint/2010/main" val="3756943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1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lIns="0" rIns="0"/>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Fußzeilenplatzhalter 3"/>
          <p:cNvSpPr>
            <a:spLocks noGrp="1"/>
          </p:cNvSpPr>
          <p:nvPr>
            <p:ph type="ftr" sz="quarter" idx="10"/>
          </p:nvPr>
        </p:nvSpPr>
        <p:spPr>
          <a:xfrm>
            <a:off x="5413289" y="6477000"/>
            <a:ext cx="6394711" cy="279400"/>
          </a:xfrm>
        </p:spPr>
        <p:txBody>
          <a:bodyPr lIns="0" rIns="0"/>
          <a:lstStyle>
            <a:lvl1pPr>
              <a:defRPr/>
            </a:lvl1pPr>
          </a:lstStyle>
          <a:p>
            <a:r>
              <a:rPr lang="de-DE" b="1"/>
              <a:t>Handlungshilfe Klimaziele für Einsteiger | © LfU | IZU Infozentrum UmweltWirtschaft | 2023</a:t>
            </a:r>
            <a:endParaRPr lang="de-DE" dirty="0"/>
          </a:p>
        </p:txBody>
      </p:sp>
      <p:sp>
        <p:nvSpPr>
          <p:cNvPr id="8" name="Rectangle 11"/>
          <p:cNvSpPr>
            <a:spLocks noGrp="1" noChangeArrowheads="1"/>
          </p:cNvSpPr>
          <p:nvPr>
            <p:ph type="sldNum" sz="quarter" idx="4"/>
          </p:nvPr>
        </p:nvSpPr>
        <p:spPr bwMode="auto">
          <a:xfrm>
            <a:off x="551384"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4" name="Rechteck 13"/>
          <p:cNvSpPr/>
          <p:nvPr/>
        </p:nvSpPr>
        <p:spPr>
          <a:xfrm>
            <a:off x="1243276" y="2011683"/>
            <a:ext cx="7481733" cy="612000"/>
          </a:xfrm>
          <a:prstGeom prst="rect">
            <a:avLst/>
          </a:prstGeom>
          <a:noFill/>
        </p:spPr>
      </p:sp>
      <p:sp>
        <p:nvSpPr>
          <p:cNvPr id="6" name="Inhaltsplatzhalter 2">
            <a:extLst>
              <a:ext uri="{FF2B5EF4-FFF2-40B4-BE49-F238E27FC236}">
                <a16:creationId xmlns:a16="http://schemas.microsoft.com/office/drawing/2014/main" id="{242FF2D2-DB73-BB00-043F-106B48F55E5A}"/>
              </a:ext>
            </a:extLst>
          </p:cNvPr>
          <p:cNvSpPr>
            <a:spLocks noGrp="1"/>
          </p:cNvSpPr>
          <p:nvPr>
            <p:ph idx="1"/>
          </p:nvPr>
        </p:nvSpPr>
        <p:spPr>
          <a:xfrm>
            <a:off x="551384" y="1628776"/>
            <a:ext cx="11256616" cy="4697413"/>
          </a:xfrm>
        </p:spPr>
        <p:txBody>
          <a:bodyPr lIns="0" rIns="0"/>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Ellipse 8">
            <a:extLst>
              <a:ext uri="{FF2B5EF4-FFF2-40B4-BE49-F238E27FC236}">
                <a16:creationId xmlns:a16="http://schemas.microsoft.com/office/drawing/2014/main" id="{726CCD4F-4824-567B-95C8-DD993F8F47B2}"/>
              </a:ext>
            </a:extLst>
          </p:cNvPr>
          <p:cNvSpPr/>
          <p:nvPr userDrawn="1"/>
        </p:nvSpPr>
        <p:spPr bwMode="auto">
          <a:xfrm>
            <a:off x="494633" y="290633"/>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13" name="Ellipse 12">
            <a:extLst>
              <a:ext uri="{FF2B5EF4-FFF2-40B4-BE49-F238E27FC236}">
                <a16:creationId xmlns:a16="http://schemas.microsoft.com/office/drawing/2014/main" id="{C85379F4-8B7B-B1A0-6CCF-3F6A37FFF934}"/>
              </a:ext>
            </a:extLst>
          </p:cNvPr>
          <p:cNvSpPr/>
          <p:nvPr userDrawn="1"/>
        </p:nvSpPr>
        <p:spPr bwMode="auto">
          <a:xfrm>
            <a:off x="1775520" y="299613"/>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0" name="Textfeld 19">
            <a:extLst>
              <a:ext uri="{FF2B5EF4-FFF2-40B4-BE49-F238E27FC236}">
                <a16:creationId xmlns:a16="http://schemas.microsoft.com/office/drawing/2014/main" id="{D3BCB5D4-BE1A-1CAF-D485-98AA0A0E81D2}"/>
              </a:ext>
            </a:extLst>
          </p:cNvPr>
          <p:cNvSpPr txBox="1"/>
          <p:nvPr userDrawn="1"/>
        </p:nvSpPr>
        <p:spPr>
          <a:xfrm>
            <a:off x="2139420" y="374253"/>
            <a:ext cx="1364291" cy="246221"/>
          </a:xfrm>
          <a:prstGeom prst="rect">
            <a:avLst/>
          </a:prstGeom>
          <a:noFill/>
        </p:spPr>
        <p:txBody>
          <a:bodyPr wrap="square">
            <a:spAutoFit/>
          </a:bodyPr>
          <a:lstStyle/>
          <a:p>
            <a:pPr algn="l"/>
            <a:r>
              <a:rPr lang="de-DE" sz="1000" dirty="0"/>
              <a:t>Planung </a:t>
            </a:r>
          </a:p>
        </p:txBody>
      </p:sp>
      <p:sp>
        <p:nvSpPr>
          <p:cNvPr id="23" name="Ellipse 22">
            <a:extLst>
              <a:ext uri="{FF2B5EF4-FFF2-40B4-BE49-F238E27FC236}">
                <a16:creationId xmlns:a16="http://schemas.microsoft.com/office/drawing/2014/main" id="{082D6F24-EC46-F956-6A54-FCAA22542EF0}"/>
              </a:ext>
            </a:extLst>
          </p:cNvPr>
          <p:cNvSpPr/>
          <p:nvPr userDrawn="1"/>
        </p:nvSpPr>
        <p:spPr bwMode="auto">
          <a:xfrm>
            <a:off x="2895307" y="304721"/>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4" name="Textfeld 23">
            <a:extLst>
              <a:ext uri="{FF2B5EF4-FFF2-40B4-BE49-F238E27FC236}">
                <a16:creationId xmlns:a16="http://schemas.microsoft.com/office/drawing/2014/main" id="{55B83064-3F4F-FB7D-08DF-034987EF7DFE}"/>
              </a:ext>
            </a:extLst>
          </p:cNvPr>
          <p:cNvSpPr txBox="1"/>
          <p:nvPr userDrawn="1"/>
        </p:nvSpPr>
        <p:spPr>
          <a:xfrm>
            <a:off x="3259208" y="378983"/>
            <a:ext cx="1364291" cy="246221"/>
          </a:xfrm>
          <a:prstGeom prst="rect">
            <a:avLst/>
          </a:prstGeom>
          <a:noFill/>
        </p:spPr>
        <p:txBody>
          <a:bodyPr wrap="square">
            <a:spAutoFit/>
          </a:bodyPr>
          <a:lstStyle/>
          <a:p>
            <a:pPr algn="l"/>
            <a:r>
              <a:rPr lang="de-DE" sz="1000" dirty="0"/>
              <a:t>Datenerhebung</a:t>
            </a:r>
          </a:p>
        </p:txBody>
      </p:sp>
      <p:sp>
        <p:nvSpPr>
          <p:cNvPr id="28" name="Ellipse 27">
            <a:extLst>
              <a:ext uri="{FF2B5EF4-FFF2-40B4-BE49-F238E27FC236}">
                <a16:creationId xmlns:a16="http://schemas.microsoft.com/office/drawing/2014/main" id="{0622A721-57E0-728D-6E72-5170E55216D7}"/>
              </a:ext>
            </a:extLst>
          </p:cNvPr>
          <p:cNvSpPr/>
          <p:nvPr userDrawn="1"/>
        </p:nvSpPr>
        <p:spPr bwMode="auto">
          <a:xfrm>
            <a:off x="4434237" y="299613"/>
            <a:ext cx="363901" cy="361180"/>
          </a:xfrm>
          <a:prstGeom prst="ellipse">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9" name="Textfeld 28">
            <a:extLst>
              <a:ext uri="{FF2B5EF4-FFF2-40B4-BE49-F238E27FC236}">
                <a16:creationId xmlns:a16="http://schemas.microsoft.com/office/drawing/2014/main" id="{CC283213-ABDC-81E9-FB19-3971DCC7B32A}"/>
              </a:ext>
            </a:extLst>
          </p:cNvPr>
          <p:cNvSpPr txBox="1"/>
          <p:nvPr userDrawn="1"/>
        </p:nvSpPr>
        <p:spPr>
          <a:xfrm>
            <a:off x="4809434" y="374253"/>
            <a:ext cx="1364291" cy="246221"/>
          </a:xfrm>
          <a:prstGeom prst="rect">
            <a:avLst/>
          </a:prstGeom>
          <a:noFill/>
        </p:spPr>
        <p:txBody>
          <a:bodyPr wrap="square">
            <a:spAutoFit/>
          </a:bodyPr>
          <a:lstStyle/>
          <a:p>
            <a:pPr algn="l"/>
            <a:r>
              <a:rPr lang="de-DE" sz="1000" dirty="0"/>
              <a:t>Bilanz</a:t>
            </a:r>
          </a:p>
        </p:txBody>
      </p:sp>
      <p:sp>
        <p:nvSpPr>
          <p:cNvPr id="30" name="Ellipse 29">
            <a:extLst>
              <a:ext uri="{FF2B5EF4-FFF2-40B4-BE49-F238E27FC236}">
                <a16:creationId xmlns:a16="http://schemas.microsoft.com/office/drawing/2014/main" id="{66518419-034B-406B-46FB-88DA34F70817}"/>
              </a:ext>
            </a:extLst>
          </p:cNvPr>
          <p:cNvSpPr/>
          <p:nvPr userDrawn="1"/>
        </p:nvSpPr>
        <p:spPr bwMode="auto">
          <a:xfrm>
            <a:off x="5570741" y="315832"/>
            <a:ext cx="363901" cy="361180"/>
          </a:xfrm>
          <a:prstGeom prst="ellipse">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1" name="Textfeld 30">
            <a:extLst>
              <a:ext uri="{FF2B5EF4-FFF2-40B4-BE49-F238E27FC236}">
                <a16:creationId xmlns:a16="http://schemas.microsoft.com/office/drawing/2014/main" id="{25B5C15E-1E55-8242-8416-53EBF46AFC32}"/>
              </a:ext>
            </a:extLst>
          </p:cNvPr>
          <p:cNvSpPr txBox="1"/>
          <p:nvPr userDrawn="1"/>
        </p:nvSpPr>
        <p:spPr>
          <a:xfrm>
            <a:off x="5955845" y="387093"/>
            <a:ext cx="1364291" cy="246221"/>
          </a:xfrm>
          <a:prstGeom prst="rect">
            <a:avLst/>
          </a:prstGeom>
          <a:noFill/>
        </p:spPr>
        <p:txBody>
          <a:bodyPr wrap="square">
            <a:spAutoFit/>
          </a:bodyPr>
          <a:lstStyle/>
          <a:p>
            <a:pPr algn="l"/>
            <a:r>
              <a:rPr lang="de-DE" sz="1000" dirty="0"/>
              <a:t>Klimaziele</a:t>
            </a:r>
          </a:p>
        </p:txBody>
      </p:sp>
      <p:sp>
        <p:nvSpPr>
          <p:cNvPr id="32" name="Textfeld 31">
            <a:extLst>
              <a:ext uri="{FF2B5EF4-FFF2-40B4-BE49-F238E27FC236}">
                <a16:creationId xmlns:a16="http://schemas.microsoft.com/office/drawing/2014/main" id="{3FE966A5-F70C-93B6-3389-6E412CDCB682}"/>
              </a:ext>
            </a:extLst>
          </p:cNvPr>
          <p:cNvSpPr txBox="1"/>
          <p:nvPr userDrawn="1"/>
        </p:nvSpPr>
        <p:spPr>
          <a:xfrm>
            <a:off x="848482" y="271168"/>
            <a:ext cx="746196" cy="400110"/>
          </a:xfrm>
          <a:prstGeom prst="rect">
            <a:avLst/>
          </a:prstGeom>
          <a:noFill/>
        </p:spPr>
        <p:txBody>
          <a:bodyPr wrap="square">
            <a:spAutoFit/>
          </a:bodyPr>
          <a:lstStyle/>
          <a:p>
            <a:pPr algn="l"/>
            <a:r>
              <a:rPr lang="de-DE" sz="1000" dirty="0"/>
              <a:t>Bevor es </a:t>
            </a:r>
          </a:p>
          <a:p>
            <a:pPr algn="l"/>
            <a:r>
              <a:rPr lang="de-DE" sz="1000" dirty="0"/>
              <a:t>losgeht</a:t>
            </a:r>
          </a:p>
        </p:txBody>
      </p:sp>
      <p:pic>
        <p:nvPicPr>
          <p:cNvPr id="33" name="Grafik 32" descr="Krabbeln mit einfarbiger Füllung">
            <a:extLst>
              <a:ext uri="{FF2B5EF4-FFF2-40B4-BE49-F238E27FC236}">
                <a16:creationId xmlns:a16="http://schemas.microsoft.com/office/drawing/2014/main" id="{EB529209-A203-E192-415C-9FA2F11622F0}"/>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9843" y="316651"/>
            <a:ext cx="288000" cy="288000"/>
          </a:xfrm>
          <a:prstGeom prst="rect">
            <a:avLst/>
          </a:prstGeom>
        </p:spPr>
      </p:pic>
      <p:pic>
        <p:nvPicPr>
          <p:cNvPr id="34" name="Grafik 33" descr="Klemmbrett abgehakt mit einfarbiger Füllung">
            <a:extLst>
              <a:ext uri="{FF2B5EF4-FFF2-40B4-BE49-F238E27FC236}">
                <a16:creationId xmlns:a16="http://schemas.microsoft.com/office/drawing/2014/main" id="{AA071DAC-76C0-8A03-57D1-0A4CF6537750}"/>
              </a:ext>
            </a:extLst>
          </p:cNvPr>
          <p:cNvPicPr>
            <a:picLocks noChangeAspect="1"/>
          </p:cNvPicPr>
          <p:nvPr userDrawn="1"/>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817905" y="332474"/>
            <a:ext cx="288000" cy="288000"/>
          </a:xfrm>
          <a:prstGeom prst="rect">
            <a:avLst/>
          </a:prstGeom>
        </p:spPr>
      </p:pic>
      <p:pic>
        <p:nvPicPr>
          <p:cNvPr id="35" name="Grafik 34" descr="Balkendiagramm mit einfarbiger Füllung">
            <a:extLst>
              <a:ext uri="{FF2B5EF4-FFF2-40B4-BE49-F238E27FC236}">
                <a16:creationId xmlns:a16="http://schemas.microsoft.com/office/drawing/2014/main" id="{2AE6286D-62CD-07D4-5203-BF48ECFE5A4C}"/>
              </a:ext>
            </a:extLst>
          </p:cNvPr>
          <p:cNvPicPr>
            <a:picLocks noChangeAspect="1"/>
          </p:cNvPicPr>
          <p:nvPr userDrawn="1"/>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26008" y="347626"/>
            <a:ext cx="288000" cy="288000"/>
          </a:xfrm>
          <a:prstGeom prst="rect">
            <a:avLst/>
          </a:prstGeom>
        </p:spPr>
      </p:pic>
      <p:pic>
        <p:nvPicPr>
          <p:cNvPr id="36" name="Grafik 35" descr="Lupe mit einfarbiger Füllung">
            <a:extLst>
              <a:ext uri="{FF2B5EF4-FFF2-40B4-BE49-F238E27FC236}">
                <a16:creationId xmlns:a16="http://schemas.microsoft.com/office/drawing/2014/main" id="{5AAAD1ED-DEFA-7875-9175-EA120BA2602B}"/>
              </a:ext>
            </a:extLst>
          </p:cNvPr>
          <p:cNvPicPr>
            <a:picLocks noChangeAspect="1"/>
          </p:cNvPicPr>
          <p:nvPr userDrawn="1"/>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479499" y="341934"/>
            <a:ext cx="288000" cy="288000"/>
          </a:xfrm>
          <a:prstGeom prst="rect">
            <a:avLst/>
          </a:prstGeom>
        </p:spPr>
      </p:pic>
      <p:pic>
        <p:nvPicPr>
          <p:cNvPr id="37" name="Grafik 36" descr="Volltreffer mit einfarbiger Füllung">
            <a:extLst>
              <a:ext uri="{FF2B5EF4-FFF2-40B4-BE49-F238E27FC236}">
                <a16:creationId xmlns:a16="http://schemas.microsoft.com/office/drawing/2014/main" id="{FC4C5E27-C8A2-008D-04E1-DC84A65F06DF}"/>
              </a:ext>
            </a:extLst>
          </p:cNvPr>
          <p:cNvPicPr>
            <a:picLocks noChangeAspect="1"/>
          </p:cNvPicPr>
          <p:nvPr userDrawn="1"/>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608691" y="347626"/>
            <a:ext cx="288000" cy="288000"/>
          </a:xfrm>
          <a:prstGeom prst="rect">
            <a:avLst/>
          </a:prstGeom>
        </p:spPr>
      </p:pic>
    </p:spTree>
    <p:extLst>
      <p:ext uri="{BB962C8B-B14F-4D97-AF65-F5344CB8AC3E}">
        <p14:creationId xmlns:p14="http://schemas.microsoft.com/office/powerpoint/2010/main" val="3403859812"/>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1.png"/><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50800" y="935038"/>
            <a:ext cx="11257200"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p>
            <a:pPr lvl="0"/>
            <a:r>
              <a:rPr lang="de-DE" dirty="0"/>
              <a:t>Mastertitelformat bearbeiten</a:t>
            </a:r>
          </a:p>
        </p:txBody>
      </p:sp>
      <p:sp>
        <p:nvSpPr>
          <p:cNvPr id="1027" name="Rectangle 3"/>
          <p:cNvSpPr>
            <a:spLocks noGrp="1" noChangeArrowheads="1"/>
          </p:cNvSpPr>
          <p:nvPr>
            <p:ph type="body" idx="1"/>
          </p:nvPr>
        </p:nvSpPr>
        <p:spPr bwMode="auto">
          <a:xfrm>
            <a:off x="550800" y="1628776"/>
            <a:ext cx="11257200" cy="4697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p>
            <a:pPr lvl="0"/>
            <a:r>
              <a:rPr lang="de-DE" dirty="0"/>
              <a:t>Mastertextformat bearbeiten</a:t>
            </a:r>
          </a:p>
          <a:p>
            <a:pPr lvl="1"/>
            <a:r>
              <a:rPr lang="de-DE" dirty="0"/>
              <a:t>Zweite Ebene</a:t>
            </a:r>
          </a:p>
          <a:p>
            <a:pPr lvl="2"/>
            <a:r>
              <a:rPr lang="de-DE" dirty="0"/>
              <a:t>Dritte Ebene</a:t>
            </a:r>
          </a:p>
        </p:txBody>
      </p:sp>
      <p:sp>
        <p:nvSpPr>
          <p:cNvPr id="1032" name="Rectangle 8"/>
          <p:cNvSpPr>
            <a:spLocks noGrp="1" noChangeArrowheads="1"/>
          </p:cNvSpPr>
          <p:nvPr>
            <p:ph type="ftr" sz="quarter" idx="3"/>
          </p:nvPr>
        </p:nvSpPr>
        <p:spPr bwMode="auto">
          <a:xfrm>
            <a:off x="5994000" y="6477000"/>
            <a:ext cx="58140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a:solidFill>
                  <a:srgbClr val="3B687F"/>
                </a:solidFill>
              </a:defRPr>
            </a:lvl1pPr>
          </a:lstStyle>
          <a:p>
            <a:r>
              <a:rPr lang="de-DE" b="1">
                <a:solidFill>
                  <a:srgbClr val="7B9C2A"/>
                </a:solidFill>
              </a:rPr>
              <a:t>Handlungshilfe Klimaziele für Einsteiger | © LfU | IZU Infozentrum UmweltWirtschaft | 2023</a:t>
            </a:r>
            <a:endParaRPr lang="de-DE" dirty="0"/>
          </a:p>
        </p:txBody>
      </p:sp>
      <p:sp>
        <p:nvSpPr>
          <p:cNvPr id="1035" name="Rectangle 11"/>
          <p:cNvSpPr>
            <a:spLocks noGrp="1" noChangeArrowheads="1"/>
          </p:cNvSpPr>
          <p:nvPr>
            <p:ph type="sldNum" sz="quarter" idx="4"/>
          </p:nvPr>
        </p:nvSpPr>
        <p:spPr bwMode="auto">
          <a:xfrm>
            <a:off x="550800" y="6475412"/>
            <a:ext cx="638043" cy="280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lgn="l">
              <a:defRPr sz="1000">
                <a:solidFill>
                  <a:srgbClr val="3B687F"/>
                </a:solidFill>
              </a:defRPr>
            </a:lvl1pPr>
          </a:lstStyle>
          <a:p>
            <a:fld id="{894680D0-7A83-433A-9719-C4143F27F647}" type="slidenum">
              <a:rPr lang="de-DE" smtClean="0"/>
              <a:pPr/>
              <a:t>‹Nr.›</a:t>
            </a:fld>
            <a:endParaRPr lang="de-DE" dirty="0"/>
          </a:p>
        </p:txBody>
      </p:sp>
      <p:sp>
        <p:nvSpPr>
          <p:cNvPr id="1068" name="Line 44"/>
          <p:cNvSpPr>
            <a:spLocks noChangeShapeType="1"/>
          </p:cNvSpPr>
          <p:nvPr userDrawn="1"/>
        </p:nvSpPr>
        <p:spPr bwMode="auto">
          <a:xfrm>
            <a:off x="1" y="824200"/>
            <a:ext cx="12191999" cy="1"/>
          </a:xfrm>
          <a:prstGeom prst="line">
            <a:avLst/>
          </a:prstGeom>
          <a:noFill/>
          <a:ln w="25400">
            <a:solidFill>
              <a:srgbClr val="F9AA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a:lstStyle/>
          <a:p>
            <a:endParaRPr lang="de-DE" sz="2400" dirty="0"/>
          </a:p>
        </p:txBody>
      </p:sp>
      <p:sp>
        <p:nvSpPr>
          <p:cNvPr id="1058" name="Text Box 34"/>
          <p:cNvSpPr txBox="1">
            <a:spLocks noChangeArrowheads="1"/>
          </p:cNvSpPr>
          <p:nvPr userDrawn="1"/>
        </p:nvSpPr>
        <p:spPr bwMode="auto">
          <a:xfrm>
            <a:off x="9211618" y="336550"/>
            <a:ext cx="1859483" cy="31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5000"/>
              </a:lnSpc>
            </a:pPr>
            <a:r>
              <a:rPr lang="de-DE" sz="1200" dirty="0">
                <a:solidFill>
                  <a:srgbClr val="3B687F"/>
                </a:solidFill>
              </a:rPr>
              <a:t>Bayerisches Landesamt für</a:t>
            </a:r>
          </a:p>
          <a:p>
            <a:pPr>
              <a:lnSpc>
                <a:spcPct val="85000"/>
              </a:lnSpc>
            </a:pPr>
            <a:r>
              <a:rPr lang="de-DE" sz="1200" dirty="0">
                <a:solidFill>
                  <a:srgbClr val="3B687F"/>
                </a:solidFill>
              </a:rPr>
              <a:t>Umwelt</a:t>
            </a:r>
          </a:p>
        </p:txBody>
      </p:sp>
      <p:pic>
        <p:nvPicPr>
          <p:cNvPr id="1063" name="Picture 39" descr="staatswappen_wb"/>
          <p:cNvPicPr preferRelativeResize="0">
            <a:picLocks noChangeArrowheads="1"/>
          </p:cNvPicPr>
          <p:nvPr userDrawn="1"/>
        </p:nvPicPr>
        <p:blipFill>
          <a:blip r:embed="rId35" cstate="print">
            <a:extLst>
              <a:ext uri="{28A0092B-C50C-407E-A947-70E740481C1C}">
                <a14:useLocalDpi xmlns:a14="http://schemas.microsoft.com/office/drawing/2010/main" val="0"/>
              </a:ext>
            </a:extLst>
          </a:blip>
          <a:srcRect/>
          <a:stretch>
            <a:fillRect/>
          </a:stretch>
        </p:blipFill>
        <p:spPr bwMode="auto">
          <a:xfrm>
            <a:off x="11160000" y="238125"/>
            <a:ext cx="648000" cy="3924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80" r:id="rId2"/>
    <p:sldLayoutId id="2147483681" r:id="rId3"/>
    <p:sldLayoutId id="2147483760" r:id="rId4"/>
    <p:sldLayoutId id="2147483754" r:id="rId5"/>
    <p:sldLayoutId id="2147483755" r:id="rId6"/>
    <p:sldLayoutId id="2147483756" r:id="rId7"/>
    <p:sldLayoutId id="2147483757" r:id="rId8"/>
    <p:sldLayoutId id="2147483758" r:id="rId9"/>
    <p:sldLayoutId id="2147483650" r:id="rId10"/>
    <p:sldLayoutId id="2147483671" r:id="rId11"/>
    <p:sldLayoutId id="2147483759" r:id="rId12"/>
    <p:sldLayoutId id="2147483672" r:id="rId13"/>
    <p:sldLayoutId id="2147483673" r:id="rId14"/>
    <p:sldLayoutId id="2147483674" r:id="rId15"/>
    <p:sldLayoutId id="2147483675" r:id="rId16"/>
    <p:sldLayoutId id="2147483676" r:id="rId17"/>
    <p:sldLayoutId id="2147483677" r:id="rId18"/>
    <p:sldLayoutId id="2147483678" r:id="rId19"/>
    <p:sldLayoutId id="2147483679" r:id="rId20"/>
    <p:sldLayoutId id="2147483652" r:id="rId21"/>
    <p:sldLayoutId id="2147483654" r:id="rId22"/>
    <p:sldLayoutId id="2147483655" r:id="rId23"/>
    <p:sldLayoutId id="2147483656" r:id="rId24"/>
    <p:sldLayoutId id="2147483657" r:id="rId25"/>
    <p:sldLayoutId id="2147483658" r:id="rId26"/>
    <p:sldLayoutId id="2147483659" r:id="rId27"/>
    <p:sldLayoutId id="2147483660" r:id="rId28"/>
    <p:sldLayoutId id="2147483661" r:id="rId29"/>
    <p:sldLayoutId id="2147483665" r:id="rId30"/>
    <p:sldLayoutId id="2147483666" r:id="rId31"/>
    <p:sldLayoutId id="2147483670" r:id="rId32"/>
    <p:sldLayoutId id="2147483753" r:id="rId33"/>
  </p:sldLayoutIdLst>
  <p:hf hdr="0" dt="0"/>
  <p:txStyles>
    <p:title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p:titleStyle>
    <p:body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22.svg"/><Relationship Id="rId3" Type="http://schemas.openxmlformats.org/officeDocument/2006/relationships/image" Target="../media/image6.svg"/><Relationship Id="rId7" Type="http://schemas.openxmlformats.org/officeDocument/2006/relationships/image" Target="../media/image10.svg"/><Relationship Id="rId12" Type="http://schemas.openxmlformats.org/officeDocument/2006/relationships/image" Target="../media/image21.png"/><Relationship Id="rId2" Type="http://schemas.openxmlformats.org/officeDocument/2006/relationships/image" Target="../media/image5.png"/><Relationship Id="rId1" Type="http://schemas.openxmlformats.org/officeDocument/2006/relationships/slideLayout" Target="../slideLayouts/slideLayout6.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s>
</file>

<file path=ppt/slides/_rels/slide12.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8" Type="http://schemas.openxmlformats.org/officeDocument/2006/relationships/image" Target="../media/image37.svg"/><Relationship Id="rId3" Type="http://schemas.openxmlformats.org/officeDocument/2006/relationships/image" Target="../media/image32.png"/><Relationship Id="rId7" Type="http://schemas.openxmlformats.org/officeDocument/2006/relationships/image" Target="../media/image36.pn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35.svg"/><Relationship Id="rId5" Type="http://schemas.openxmlformats.org/officeDocument/2006/relationships/image" Target="../media/image34.png"/><Relationship Id="rId4" Type="http://schemas.openxmlformats.org/officeDocument/2006/relationships/image" Target="../media/image33.svg"/></Relationships>
</file>

<file path=ppt/slides/_rels/slide14.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3" Type="http://schemas.openxmlformats.org/officeDocument/2006/relationships/image" Target="../media/image20.svg"/><Relationship Id="rId7" Type="http://schemas.openxmlformats.org/officeDocument/2006/relationships/image" Target="../media/image8.svg"/><Relationship Id="rId12" Type="http://schemas.openxmlformats.org/officeDocument/2006/relationships/image" Target="../media/image13.png"/><Relationship Id="rId2"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5" Type="http://schemas.openxmlformats.org/officeDocument/2006/relationships/image" Target="../media/image22.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21.png"/></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3" Type="http://schemas.openxmlformats.org/officeDocument/2006/relationships/image" Target="../media/image20.svg"/><Relationship Id="rId7" Type="http://schemas.openxmlformats.org/officeDocument/2006/relationships/image" Target="../media/image8.svg"/><Relationship Id="rId12" Type="http://schemas.openxmlformats.org/officeDocument/2006/relationships/image" Target="../media/image13.png"/><Relationship Id="rId2" Type="http://schemas.openxmlformats.org/officeDocument/2006/relationships/image" Target="../media/image19.png"/><Relationship Id="rId1" Type="http://schemas.openxmlformats.org/officeDocument/2006/relationships/slideLayout" Target="../slideLayouts/slideLayout8.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5" Type="http://schemas.openxmlformats.org/officeDocument/2006/relationships/image" Target="../media/image22.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21.png"/></Relationships>
</file>

<file path=ppt/slides/_rels/slide21.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hyperlink" Target="https://ecocockpit.de/" TargetMode="Externa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3" Type="http://schemas.openxmlformats.org/officeDocument/2006/relationships/image" Target="../media/image20.svg"/><Relationship Id="rId7" Type="http://schemas.openxmlformats.org/officeDocument/2006/relationships/image" Target="../media/image8.svg"/><Relationship Id="rId12" Type="http://schemas.openxmlformats.org/officeDocument/2006/relationships/image" Target="../media/image13.png"/><Relationship Id="rId2" Type="http://schemas.openxmlformats.org/officeDocument/2006/relationships/image" Target="../media/image19.png"/><Relationship Id="rId1" Type="http://schemas.openxmlformats.org/officeDocument/2006/relationships/slideLayout" Target="../slideLayouts/slideLayout9.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5" Type="http://schemas.openxmlformats.org/officeDocument/2006/relationships/image" Target="../media/image22.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21.png"/></Relationships>
</file>

<file path=ppt/slides/_rels/slide25.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8.xml"/><Relationship Id="rId5" Type="http://schemas.openxmlformats.org/officeDocument/2006/relationships/image" Target="../media/image20.svg"/><Relationship Id="rId4" Type="http://schemas.openxmlformats.org/officeDocument/2006/relationships/image" Target="../media/image19.png"/></Relationships>
</file>

<file path=ppt/slides/_rels/slide2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7.xml"/><Relationship Id="rId1" Type="http://schemas.openxmlformats.org/officeDocument/2006/relationships/slideLayout" Target="../slideLayouts/slideLayout9.xml"/><Relationship Id="rId4" Type="http://schemas.openxmlformats.org/officeDocument/2006/relationships/image" Target="../media/image20.svg"/></Relationships>
</file>

<file path=ppt/slides/_rels/slide27.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9.xml"/><Relationship Id="rId6" Type="http://schemas.openxmlformats.org/officeDocument/2006/relationships/image" Target="../media/image9.png"/><Relationship Id="rId11" Type="http://schemas.openxmlformats.org/officeDocument/2006/relationships/image" Target="../media/image14.svg"/><Relationship Id="rId5" Type="http://schemas.openxmlformats.org/officeDocument/2006/relationships/image" Target="../media/image8.sv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svg"/></Relationships>
</file>

<file path=ppt/slides/_rels/slide28.xml.rels><?xml version="1.0" encoding="UTF-8" standalone="yes"?>
<Relationships xmlns="http://schemas.openxmlformats.org/package/2006/relationships"><Relationship Id="rId8" Type="http://schemas.openxmlformats.org/officeDocument/2006/relationships/hyperlink" Target="https://www.umweltdialog.de/de/management/Reporting/2016/Schritt-fuer-Schritt-zu-Klimastrategie-und-reporting.php" TargetMode="External"/><Relationship Id="rId3" Type="http://schemas.openxmlformats.org/officeDocument/2006/relationships/hyperlink" Target="https://www.iso.org/standard/43280.html" TargetMode="External"/><Relationship Id="rId7" Type="http://schemas.openxmlformats.org/officeDocument/2006/relationships/hyperlink" Target="https://www.umweltbundesamt.de/sites/default/files/medien/1410/publikationen/texte_172_2020_fkz_3717131020_zwischenbericht_klimamanagement-unternehmen_bf.pdf" TargetMode="External"/><Relationship Id="rId2" Type="http://schemas.openxmlformats.org/officeDocument/2006/relationships/hyperlink" Target="https://ghgprotocol.org/corporate-standard" TargetMode="External"/><Relationship Id="rId1" Type="http://schemas.openxmlformats.org/officeDocument/2006/relationships/slideLayout" Target="../slideLayouts/slideLayout33.xml"/><Relationship Id="rId6" Type="http://schemas.openxmlformats.org/officeDocument/2006/relationships/hyperlink" Target="https://sciencebasedtargets.org/" TargetMode="External"/><Relationship Id="rId5" Type="http://schemas.openxmlformats.org/officeDocument/2006/relationships/hyperlink" Target="https://www.globalcompact.de/migrated_files/wAssets/docs/Umweltschutz/Publikationen/001-Einfuehrung-Klimamanagement-DGCN_web.pdf" TargetMode="External"/><Relationship Id="rId4" Type="http://schemas.openxmlformats.org/officeDocument/2006/relationships/hyperlink" Target="https://ecocockpit.de/" TargetMode="External"/><Relationship Id="rId9" Type="http://schemas.openxmlformats.org/officeDocument/2006/relationships/hyperlink" Target="https://docplayer.org/14114012-Leitfaden-corporate-carbon-footprint.html"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lfu.bayern.de/" TargetMode="External"/><Relationship Id="rId7" Type="http://schemas.openxmlformats.org/officeDocument/2006/relationships/image" Target="../media/image43.png"/><Relationship Id="rId2" Type="http://schemas.openxmlformats.org/officeDocument/2006/relationships/hyperlink" Target="mailto:izu@lfu.bayern.de" TargetMode="External"/><Relationship Id="rId1" Type="http://schemas.openxmlformats.org/officeDocument/2006/relationships/slideLayout" Target="../slideLayouts/slideLayout1.xml"/><Relationship Id="rId6" Type="http://schemas.openxmlformats.org/officeDocument/2006/relationships/hyperlink" Target="http://www.baumgroup.de/" TargetMode="External"/><Relationship Id="rId5" Type="http://schemas.openxmlformats.org/officeDocument/2006/relationships/hyperlink" Target="mailto:muenchen@baumgroup.de" TargetMode="External"/><Relationship Id="rId4" Type="http://schemas.openxmlformats.org/officeDocument/2006/relationships/hyperlink" Target="https://www.umweltpakt.bayern.de/nachhaltigkeitsmanagement/"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image" Target="../media/image19.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20.svg"/><Relationship Id="rId9" Type="http://schemas.openxmlformats.org/officeDocument/2006/relationships/image" Target="../media/image9.png"/><Relationship Id="rId14" Type="http://schemas.openxmlformats.org/officeDocument/2006/relationships/image" Target="../media/image14.svg"/></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3" Type="http://schemas.openxmlformats.org/officeDocument/2006/relationships/image" Target="../media/image20.svg"/><Relationship Id="rId7" Type="http://schemas.openxmlformats.org/officeDocument/2006/relationships/image" Target="../media/image8.svg"/><Relationship Id="rId12" Type="http://schemas.openxmlformats.org/officeDocument/2006/relationships/image" Target="../media/image13.png"/><Relationship Id="rId2" Type="http://schemas.openxmlformats.org/officeDocument/2006/relationships/image" Target="../media/image19.png"/><Relationship Id="rId1" Type="http://schemas.openxmlformats.org/officeDocument/2006/relationships/slideLayout" Target="../slideLayouts/slideLayout5.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5" Type="http://schemas.openxmlformats.org/officeDocument/2006/relationships/image" Target="../media/image22.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21.png"/></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20.sv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12.svg"/><Relationship Id="rId3" Type="http://schemas.openxmlformats.org/officeDocument/2006/relationships/image" Target="../media/image24.svg"/><Relationship Id="rId7" Type="http://schemas.openxmlformats.org/officeDocument/2006/relationships/image" Target="../media/image6.svg"/><Relationship Id="rId12" Type="http://schemas.openxmlformats.org/officeDocument/2006/relationships/image" Target="../media/image30.png"/><Relationship Id="rId2" Type="http://schemas.openxmlformats.org/officeDocument/2006/relationships/image" Target="../media/image23.png"/><Relationship Id="rId1" Type="http://schemas.openxmlformats.org/officeDocument/2006/relationships/slideLayout" Target="../slideLayouts/slideLayout5.xml"/><Relationship Id="rId6" Type="http://schemas.openxmlformats.org/officeDocument/2006/relationships/image" Target="../media/image27.png"/><Relationship Id="rId11" Type="http://schemas.openxmlformats.org/officeDocument/2006/relationships/image" Target="../media/image10.svg"/><Relationship Id="rId5" Type="http://schemas.openxmlformats.org/officeDocument/2006/relationships/image" Target="../media/image26.svg"/><Relationship Id="rId15" Type="http://schemas.openxmlformats.org/officeDocument/2006/relationships/image" Target="../media/image14.svg"/><Relationship Id="rId10" Type="http://schemas.openxmlformats.org/officeDocument/2006/relationships/image" Target="../media/image29.png"/><Relationship Id="rId4" Type="http://schemas.openxmlformats.org/officeDocument/2006/relationships/image" Target="../media/image25.png"/><Relationship Id="rId9" Type="http://schemas.openxmlformats.org/officeDocument/2006/relationships/image" Target="../media/image8.svg"/><Relationship Id="rId14" Type="http://schemas.openxmlformats.org/officeDocument/2006/relationships/image" Target="../media/image31.png"/></Relationships>
</file>

<file path=ppt/slides/_rels/slide8.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503" name="Rectangle 31"/>
          <p:cNvSpPr>
            <a:spLocks noGrp="1" noChangeArrowheads="1"/>
          </p:cNvSpPr>
          <p:nvPr>
            <p:ph type="subTitle" idx="1"/>
          </p:nvPr>
        </p:nvSpPr>
        <p:spPr>
          <a:xfrm>
            <a:off x="564520" y="4437112"/>
            <a:ext cx="7200000" cy="2667000"/>
          </a:xfrm>
        </p:spPr>
        <p:txBody>
          <a:bodyPr/>
          <a:lstStyle/>
          <a:p>
            <a:r>
              <a:rPr lang="de-DE" sz="2600" dirty="0"/>
              <a:t>Erstellung einer Klimabilanz und</a:t>
            </a:r>
            <a:br>
              <a:rPr lang="de-DE" sz="2600" dirty="0"/>
            </a:br>
            <a:r>
              <a:rPr lang="de-DE" sz="2600" dirty="0"/>
              <a:t>Zieldefinition im betrieblichen Klimaschutz</a:t>
            </a:r>
          </a:p>
        </p:txBody>
      </p:sp>
      <p:sp>
        <p:nvSpPr>
          <p:cNvPr id="3" name="Textfeld 2"/>
          <p:cNvSpPr txBox="1"/>
          <p:nvPr/>
        </p:nvSpPr>
        <p:spPr>
          <a:xfrm>
            <a:off x="551384" y="2357589"/>
            <a:ext cx="8352928" cy="1552873"/>
          </a:xfrm>
          <a:prstGeom prst="rect">
            <a:avLst/>
          </a:prstGeom>
          <a:noFill/>
        </p:spPr>
        <p:txBody>
          <a:bodyPr wrap="square" lIns="0" rtlCol="0">
            <a:spAutoFit/>
          </a:bodyPr>
          <a:lstStyle/>
          <a:p>
            <a:pPr lvl="0" algn="l">
              <a:lnSpc>
                <a:spcPts val="6300"/>
              </a:lnSpc>
              <a:defRPr/>
            </a:pPr>
            <a:r>
              <a:rPr lang="de-DE" sz="4800" b="1" dirty="0">
                <a:solidFill>
                  <a:srgbClr val="6DA03A"/>
                </a:solidFill>
              </a:rPr>
              <a:t>Handlungshilfe Klimaziele für Einsteiger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p:cNvSpPr>
            <a:spLocks noGrp="1"/>
          </p:cNvSpPr>
          <p:nvPr>
            <p:ph type="sldNum" sz="quarter" idx="4"/>
          </p:nvPr>
        </p:nvSpPr>
        <p:spPr/>
        <p:txBody>
          <a:bodyPr/>
          <a:lstStyle/>
          <a:p>
            <a:fld id="{894680D0-7A83-433A-9719-C4143F27F647}" type="slidenum">
              <a:rPr lang="de-DE" smtClean="0"/>
              <a:pPr/>
              <a:t>10</a:t>
            </a:fld>
            <a:endParaRPr lang="de-DE" dirty="0"/>
          </a:p>
        </p:txBody>
      </p:sp>
      <p:sp>
        <p:nvSpPr>
          <p:cNvPr id="7" name="Rechteck 6">
            <a:extLst>
              <a:ext uri="{FF2B5EF4-FFF2-40B4-BE49-F238E27FC236}">
                <a16:creationId xmlns:a16="http://schemas.microsoft.com/office/drawing/2014/main" id="{9A50736B-3074-99BC-8F42-DB0EDAE5EE69}"/>
              </a:ext>
            </a:extLst>
          </p:cNvPr>
          <p:cNvSpPr/>
          <p:nvPr/>
        </p:nvSpPr>
        <p:spPr bwMode="auto">
          <a:xfrm>
            <a:off x="7485723" y="1728426"/>
            <a:ext cx="4320000" cy="2129408"/>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377" rtl="0" eaLnBrk="0" fontAlgn="base" latinLnBrk="0" hangingPunct="0">
              <a:lnSpc>
                <a:spcPts val="1600"/>
              </a:lnSpc>
              <a:spcBef>
                <a:spcPct val="0"/>
              </a:spcBef>
              <a:spcAft>
                <a:spcPct val="0"/>
              </a:spcAft>
              <a:buClrTx/>
              <a:buSzTx/>
              <a:buFontTx/>
              <a:buNone/>
              <a:tabLst/>
              <a:defRPr/>
            </a:pPr>
            <a:r>
              <a:rPr kumimoji="0" lang="de-DE"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Der Startschuss dient dazu, das Projekt formal im Unternehmen zu starten.</a:t>
            </a:r>
          </a:p>
          <a:p>
            <a:pPr marL="0" marR="0" lvl="0" indent="0" algn="l" defTabSz="914377" rtl="0" eaLnBrk="0" fontAlgn="base" latinLnBrk="0" hangingPunct="0">
              <a:lnSpc>
                <a:spcPts val="1600"/>
              </a:lnSpc>
              <a:spcBef>
                <a:spcPct val="0"/>
              </a:spcBef>
              <a:spcAft>
                <a:spcPct val="0"/>
              </a:spcAft>
              <a:buClrTx/>
              <a:buSzTx/>
              <a:buFontTx/>
              <a:buNone/>
              <a:tabLst/>
              <a:defRPr/>
            </a:pPr>
            <a:endParaRPr lang="de-DE" sz="1400" dirty="0">
              <a:solidFill>
                <a:srgbClr val="000000"/>
              </a:solidFill>
              <a:latin typeface="Arial" panose="020B0604020202020204" pitchFamily="34" charset="0"/>
              <a:cs typeface="Arial" panose="020B0604020202020204" pitchFamily="34" charset="0"/>
            </a:endParaRPr>
          </a:p>
          <a:p>
            <a:pPr marL="0" marR="0" lvl="0" indent="0" algn="l" defTabSz="914377" rtl="0" eaLnBrk="0" fontAlgn="base" latinLnBrk="0" hangingPunct="0">
              <a:lnSpc>
                <a:spcPts val="1600"/>
              </a:lnSpc>
              <a:spcBef>
                <a:spcPct val="0"/>
              </a:spcBef>
              <a:spcAft>
                <a:spcPct val="0"/>
              </a:spcAft>
              <a:buClrTx/>
              <a:buSzTx/>
              <a:buFontTx/>
              <a:buNone/>
              <a:tabLst/>
              <a:defRPr/>
            </a:pPr>
            <a:r>
              <a:rPr lang="de-DE" sz="1400" dirty="0">
                <a:solidFill>
                  <a:srgbClr val="000000"/>
                </a:solidFill>
                <a:latin typeface="Arial" panose="020B0604020202020204" pitchFamily="34" charset="0"/>
                <a:cs typeface="Arial" panose="020B0604020202020204" pitchFamily="34" charset="0"/>
              </a:rPr>
              <a:t>Ein erfolgreicher Termin:</a:t>
            </a:r>
          </a:p>
          <a:p>
            <a:pPr marL="285750" marR="0" lvl="0" indent="-285750" algn="l" defTabSz="914377" rtl="0" eaLnBrk="0" fontAlgn="base" latinLnBrk="0" hangingPunct="0">
              <a:lnSpc>
                <a:spcPts val="1600"/>
              </a:lnSpc>
              <a:spcBef>
                <a:spcPct val="0"/>
              </a:spcBef>
              <a:spcAft>
                <a:spcPct val="0"/>
              </a:spcAft>
              <a:buClrTx/>
              <a:buSzTx/>
              <a:buFont typeface="Arial" panose="020B0604020202020204" pitchFamily="34" charset="0"/>
              <a:buChar char="•"/>
              <a:tabLst/>
              <a:defRPr/>
            </a:pPr>
            <a:r>
              <a:rPr lang="de-DE" sz="1400" dirty="0">
                <a:solidFill>
                  <a:srgbClr val="000000"/>
                </a:solidFill>
                <a:latin typeface="Arial" panose="020B0604020202020204" pitchFamily="34" charset="0"/>
                <a:cs typeface="Arial" panose="020B0604020202020204" pitchFamily="34" charset="0"/>
              </a:rPr>
              <a:t>zeigt Chancen und die Wichtigkeit für das Thema, </a:t>
            </a:r>
          </a:p>
          <a:p>
            <a:pPr marL="285750" marR="0" lvl="0" indent="-285750" algn="l" defTabSz="914377" rtl="0" eaLnBrk="0" fontAlgn="base" latinLnBrk="0" hangingPunct="0">
              <a:lnSpc>
                <a:spcPts val="1600"/>
              </a:lnSpc>
              <a:spcBef>
                <a:spcPct val="0"/>
              </a:spcBef>
              <a:spcAft>
                <a:spcPct val="0"/>
              </a:spcAft>
              <a:buClrTx/>
              <a:buSzTx/>
              <a:buFont typeface="Arial" panose="020B0604020202020204" pitchFamily="34" charset="0"/>
              <a:buChar char="•"/>
              <a:tabLst/>
              <a:defRPr/>
            </a:pPr>
            <a:r>
              <a:rPr lang="de-DE" sz="1400" dirty="0">
                <a:solidFill>
                  <a:srgbClr val="000000"/>
                </a:solidFill>
                <a:latin typeface="Arial" panose="020B0604020202020204" pitchFamily="34" charset="0"/>
                <a:cs typeface="Arial" panose="020B0604020202020204" pitchFamily="34" charset="0"/>
              </a:rPr>
              <a:t>motiviert die Mitarbeitenden für den weiteren Prozess,</a:t>
            </a:r>
          </a:p>
          <a:p>
            <a:pPr marL="285750" marR="0" lvl="0" indent="-285750" algn="l" defTabSz="914377" rtl="0" eaLnBrk="0" fontAlgn="base" latinLnBrk="0" hangingPunct="0">
              <a:lnSpc>
                <a:spcPts val="1600"/>
              </a:lnSpc>
              <a:spcBef>
                <a:spcPct val="0"/>
              </a:spcBef>
              <a:spcAft>
                <a:spcPct val="0"/>
              </a:spcAft>
              <a:buClrTx/>
              <a:buSzTx/>
              <a:buFont typeface="Arial" panose="020B0604020202020204" pitchFamily="34" charset="0"/>
              <a:buChar char="•"/>
              <a:tabLst/>
              <a:defRPr/>
            </a:pPr>
            <a:r>
              <a:rPr lang="de-DE" sz="1400" dirty="0">
                <a:solidFill>
                  <a:srgbClr val="000000"/>
                </a:solidFill>
                <a:latin typeface="Arial" panose="020B0604020202020204" pitchFamily="34" charset="0"/>
                <a:cs typeface="Arial" panose="020B0604020202020204" pitchFamily="34" charset="0"/>
              </a:rPr>
              <a:t>teilt den Teilnehmenden klare Verantwortlichkeiten für die nächsten Schritte zu.</a:t>
            </a:r>
          </a:p>
          <a:p>
            <a:pPr marL="0" marR="0" lvl="0" indent="0" algn="l" defTabSz="914377" rtl="0" eaLnBrk="0" fontAlgn="base" latinLnBrk="0" hangingPunct="0">
              <a:lnSpc>
                <a:spcPts val="1600"/>
              </a:lnSpc>
              <a:spcBef>
                <a:spcPct val="0"/>
              </a:spcBef>
              <a:spcAft>
                <a:spcPct val="0"/>
              </a:spcAft>
              <a:buClrTx/>
              <a:buSzTx/>
              <a:buFontTx/>
              <a:buNone/>
              <a:tabLst/>
              <a:defRPr/>
            </a:pPr>
            <a:endParaRPr lang="de-DE" sz="1400" b="0" dirty="0">
              <a:solidFill>
                <a:srgbClr val="000000"/>
              </a:solidFill>
              <a:latin typeface="Arial" panose="020B0604020202020204" pitchFamily="34" charset="0"/>
              <a:cs typeface="Arial" panose="020B0604020202020204" pitchFamily="34" charset="0"/>
            </a:endParaRPr>
          </a:p>
          <a:p>
            <a:pPr marL="0" marR="0" lvl="0" indent="0" algn="l" defTabSz="914377" rtl="0" eaLnBrk="0" fontAlgn="base" latinLnBrk="0" hangingPunct="0">
              <a:lnSpc>
                <a:spcPts val="1600"/>
              </a:lnSpc>
              <a:spcBef>
                <a:spcPct val="0"/>
              </a:spcBef>
              <a:spcAft>
                <a:spcPct val="0"/>
              </a:spcAft>
              <a:buClrTx/>
              <a:buSzTx/>
              <a:buFontTx/>
              <a:buNone/>
              <a:tabLst/>
              <a:defRPr/>
            </a:pPr>
            <a:endPar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0" marR="0" lvl="0" indent="0" algn="l" defTabSz="914377" rtl="0" eaLnBrk="0" fontAlgn="base" latinLnBrk="0" hangingPunct="0">
              <a:lnSpc>
                <a:spcPts val="1600"/>
              </a:lnSpc>
              <a:spcBef>
                <a:spcPct val="0"/>
              </a:spcBef>
              <a:spcAft>
                <a:spcPct val="0"/>
              </a:spcAft>
              <a:buClrTx/>
              <a:buSzTx/>
              <a:buFontTx/>
              <a:buNone/>
              <a:tabLst/>
              <a:defRPr/>
            </a:pPr>
            <a:endParaRPr lang="de-DE" sz="1400" b="1" dirty="0">
              <a:solidFill>
                <a:srgbClr val="000000"/>
              </a:solidFill>
              <a:latin typeface="Arial" panose="020B0604020202020204" pitchFamily="34" charset="0"/>
              <a:cs typeface="Arial" panose="020B0604020202020204" pitchFamily="34" charset="0"/>
            </a:endParaRPr>
          </a:p>
          <a:p>
            <a:pPr marL="0" marR="0" lvl="0" indent="0" algn="l" defTabSz="914377" rtl="0" eaLnBrk="0" fontAlgn="base" latinLnBrk="0" hangingPunct="0">
              <a:lnSpc>
                <a:spcPts val="16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algn="l"/>
            <a:endParaRPr lang="de-DE" sz="1400" dirty="0">
              <a:sym typeface="Wingdings" panose="05000000000000000000" pitchFamily="2" charset="2"/>
            </a:endParaRPr>
          </a:p>
        </p:txBody>
      </p:sp>
      <p:sp>
        <p:nvSpPr>
          <p:cNvPr id="8" name="Inhaltsplatzhalter 2">
            <a:extLst>
              <a:ext uri="{FF2B5EF4-FFF2-40B4-BE49-F238E27FC236}">
                <a16:creationId xmlns:a16="http://schemas.microsoft.com/office/drawing/2014/main" id="{030F9961-5EC7-F4EF-3480-4DFC2697D2B6}"/>
              </a:ext>
            </a:extLst>
          </p:cNvPr>
          <p:cNvSpPr txBox="1">
            <a:spLocks/>
          </p:cNvSpPr>
          <p:nvPr/>
        </p:nvSpPr>
        <p:spPr bwMode="auto">
          <a:xfrm>
            <a:off x="551383" y="1675767"/>
            <a:ext cx="5173791" cy="42941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r>
              <a:rPr lang="de-DE" sz="1400" b="1" kern="0" dirty="0"/>
              <a:t>Punkte, die im gemeinsamen Projektstart besprochen werden sollten:</a:t>
            </a:r>
          </a:p>
          <a:p>
            <a:pPr>
              <a:buFont typeface="Wingdings" panose="05000000000000000000" pitchFamily="2" charset="2"/>
              <a:buChar char=""/>
            </a:pPr>
            <a:r>
              <a:rPr lang="de-DE" sz="1400" kern="0" dirty="0"/>
              <a:t>Welche Ziele verfolgen Sie mit der Klimabilanz? </a:t>
            </a:r>
          </a:p>
          <a:p>
            <a:pPr>
              <a:buFont typeface="Wingdings" panose="05000000000000000000" pitchFamily="2" charset="2"/>
              <a:buChar char=""/>
            </a:pPr>
            <a:r>
              <a:rPr lang="de-DE" sz="1400" kern="0" dirty="0"/>
              <a:t>Welchen Umfang hat die Klimabilanz? </a:t>
            </a:r>
          </a:p>
          <a:p>
            <a:pPr>
              <a:buFont typeface="Wingdings" panose="05000000000000000000" pitchFamily="2" charset="2"/>
              <a:buChar char=""/>
            </a:pPr>
            <a:r>
              <a:rPr lang="de-DE" sz="1400" kern="0" dirty="0"/>
              <a:t>Wie ist das Vorgehen? </a:t>
            </a:r>
          </a:p>
          <a:p>
            <a:pPr>
              <a:buFont typeface="Wingdings" panose="05000000000000000000" pitchFamily="2" charset="2"/>
              <a:buChar char=""/>
            </a:pPr>
            <a:r>
              <a:rPr lang="de-DE" sz="1400" kern="0" dirty="0"/>
              <a:t>Wer hat welche Aufgaben und sammelt welche Daten?</a:t>
            </a:r>
          </a:p>
          <a:p>
            <a:pPr>
              <a:buFont typeface="Wingdings" panose="05000000000000000000" pitchFamily="2" charset="2"/>
              <a:buChar char=""/>
            </a:pPr>
            <a:r>
              <a:rPr lang="de-DE" sz="1400" kern="0" dirty="0"/>
              <a:t>Wann treffen Sie sich wieder?</a:t>
            </a:r>
          </a:p>
          <a:p>
            <a:pPr>
              <a:buFont typeface="Courier New" panose="02070309020205020404" pitchFamily="49" charset="0"/>
              <a:buChar char="o"/>
            </a:pPr>
            <a:endParaRPr lang="de-DE" sz="1400" kern="0" dirty="0"/>
          </a:p>
        </p:txBody>
      </p:sp>
      <p:sp>
        <p:nvSpPr>
          <p:cNvPr id="10" name="Inhaltsplatzhalter 2">
            <a:extLst>
              <a:ext uri="{FF2B5EF4-FFF2-40B4-BE49-F238E27FC236}">
                <a16:creationId xmlns:a16="http://schemas.microsoft.com/office/drawing/2014/main" id="{030F9961-5EC7-F4EF-3480-4DFC2697D2B6}"/>
              </a:ext>
            </a:extLst>
          </p:cNvPr>
          <p:cNvSpPr txBox="1">
            <a:spLocks/>
          </p:cNvSpPr>
          <p:nvPr/>
        </p:nvSpPr>
        <p:spPr bwMode="auto">
          <a:xfrm>
            <a:off x="551384" y="4005064"/>
            <a:ext cx="5976664" cy="19648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r>
              <a:rPr lang="de-DE" sz="1400" b="1" kern="0" dirty="0"/>
              <a:t>Checkliste vor dem Termin:</a:t>
            </a:r>
          </a:p>
          <a:p>
            <a:pPr>
              <a:buFont typeface="Wingdings" panose="05000000000000000000" pitchFamily="2" charset="2"/>
              <a:buChar char="¨"/>
            </a:pPr>
            <a:r>
              <a:rPr lang="de-DE" sz="1400" kern="0" dirty="0"/>
              <a:t>Sind alle relevanten Personen einbezogen (z. B. Geschäftsführung, Vertreter aus den betroffenen Abteilungen)? </a:t>
            </a:r>
          </a:p>
          <a:p>
            <a:pPr>
              <a:buFont typeface="Wingdings" panose="05000000000000000000" pitchFamily="2" charset="2"/>
              <a:buChar char="¨"/>
            </a:pPr>
            <a:r>
              <a:rPr lang="de-DE" sz="1400" kern="0" dirty="0"/>
              <a:t>Ist genug Zeit für den Termin vorgesehen? </a:t>
            </a:r>
          </a:p>
          <a:p>
            <a:pPr>
              <a:buFont typeface="Wingdings" panose="05000000000000000000" pitchFamily="2" charset="2"/>
              <a:buChar char="¨"/>
            </a:pPr>
            <a:r>
              <a:rPr lang="de-DE" sz="1400" kern="0" dirty="0"/>
              <a:t>Gibt es eine Agenda, die im Vorfeld an die Teilnehmenden verschickt wurde?</a:t>
            </a:r>
          </a:p>
          <a:p>
            <a:pPr>
              <a:buFont typeface="Wingdings" panose="05000000000000000000" pitchFamily="2" charset="2"/>
              <a:buChar char="¨"/>
            </a:pPr>
            <a:r>
              <a:rPr lang="de-DE" sz="1400" kern="0" dirty="0"/>
              <a:t>Wer führt durch den Termin und dokumentiert die Beschlüsse?</a:t>
            </a:r>
          </a:p>
          <a:p>
            <a:pPr>
              <a:buFont typeface="Courier New" panose="02070309020205020404" pitchFamily="49" charset="0"/>
              <a:buChar char="o"/>
            </a:pPr>
            <a:endParaRPr lang="de-DE" sz="1400" kern="0" dirty="0"/>
          </a:p>
        </p:txBody>
      </p:sp>
      <p:sp>
        <p:nvSpPr>
          <p:cNvPr id="12" name="Textfeld 11"/>
          <p:cNvSpPr txBox="1"/>
          <p:nvPr/>
        </p:nvSpPr>
        <p:spPr>
          <a:xfrm>
            <a:off x="7485723" y="1124744"/>
            <a:ext cx="4320000" cy="461665"/>
          </a:xfrm>
          <a:prstGeom prst="rect">
            <a:avLst/>
          </a:prstGeom>
          <a:solidFill>
            <a:srgbClr val="90ABBE"/>
          </a:solidFill>
          <a:effectLst>
            <a:outerShdw blurRad="50800" dist="38100" dir="5400000" algn="t" rotWithShape="0">
              <a:prstClr val="black">
                <a:alpha val="40000"/>
              </a:prstClr>
            </a:outerShdw>
          </a:effectLst>
        </p:spPr>
        <p:txBody>
          <a:bodyPr wrap="square" rtlCol="0">
            <a:spAutoFit/>
          </a:bodyPr>
          <a:lstStyle/>
          <a:p>
            <a:pPr marL="0" indent="0" algn="l">
              <a:buFontTx/>
              <a:buNone/>
            </a:pPr>
            <a:r>
              <a:rPr lang="de-DE" sz="1200" kern="0" dirty="0"/>
              <a:t>Eine </a:t>
            </a:r>
            <a:r>
              <a:rPr lang="de-DE" sz="1200" dirty="0"/>
              <a:t>Übersicht</a:t>
            </a:r>
            <a:r>
              <a:rPr lang="de-DE" sz="1200" kern="0" dirty="0"/>
              <a:t> über verschiedene Tools finden Sie in der „Handlungshilfe Klimastrategie“.</a:t>
            </a:r>
          </a:p>
        </p:txBody>
      </p:sp>
      <p:pic>
        <p:nvPicPr>
          <p:cNvPr id="3" name="Grafik 2" descr="Klemmbrett teilweise angekreuzt mit einfarbiger Füllung">
            <a:extLst>
              <a:ext uri="{FF2B5EF4-FFF2-40B4-BE49-F238E27FC236}">
                <a16:creationId xmlns:a16="http://schemas.microsoft.com/office/drawing/2014/main" id="{B48423B9-1B15-8B39-FB2D-39B76F515D7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793880">
            <a:off x="6819052" y="4417254"/>
            <a:ext cx="1452904" cy="1452904"/>
          </a:xfrm>
          <a:prstGeom prst="rect">
            <a:avLst/>
          </a:prstGeom>
        </p:spPr>
      </p:pic>
      <p:sp>
        <p:nvSpPr>
          <p:cNvPr id="6" name="Titel 1">
            <a:extLst>
              <a:ext uri="{FF2B5EF4-FFF2-40B4-BE49-F238E27FC236}">
                <a16:creationId xmlns:a16="http://schemas.microsoft.com/office/drawing/2014/main" id="{02601A39-30DF-0BA3-3BE7-9FE0AB07D9EB}"/>
              </a:ext>
            </a:extLst>
          </p:cNvPr>
          <p:cNvSpPr txBox="1">
            <a:spLocks/>
          </p:cNvSpPr>
          <p:nvPr/>
        </p:nvSpPr>
        <p:spPr bwMode="auto">
          <a:xfrm>
            <a:off x="551384" y="935038"/>
            <a:ext cx="11256616"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r>
              <a:rPr lang="de-DE" sz="2400" dirty="0"/>
              <a:t>Startschuss zum Projekt</a:t>
            </a:r>
            <a:endParaRPr lang="de-DE" sz="2400" kern="0" dirty="0"/>
          </a:p>
        </p:txBody>
      </p:sp>
    </p:spTree>
    <p:extLst>
      <p:ext uri="{BB962C8B-B14F-4D97-AF65-F5344CB8AC3E}">
        <p14:creationId xmlns:p14="http://schemas.microsoft.com/office/powerpoint/2010/main" val="3087650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sz="2400" dirty="0"/>
              <a:t>Nach dem Startschuss </a:t>
            </a:r>
            <a:r>
              <a:rPr lang="de-DE" sz="2400" dirty="0">
                <a:sym typeface="Wingdings" panose="05000000000000000000" pitchFamily="2" charset="2"/>
              </a:rPr>
              <a:t> </a:t>
            </a:r>
            <a:r>
              <a:rPr lang="de-DE" sz="2400" dirty="0"/>
              <a:t>Erstmal die Grundlagen klären…</a:t>
            </a:r>
          </a:p>
        </p:txBody>
      </p:sp>
      <p:sp>
        <p:nvSpPr>
          <p:cNvPr id="7" name="Inhaltsplatzhalter 6"/>
          <p:cNvSpPr>
            <a:spLocks noGrp="1"/>
          </p:cNvSpPr>
          <p:nvPr>
            <p:ph idx="1"/>
          </p:nvPr>
        </p:nvSpPr>
        <p:spPr>
          <a:xfrm>
            <a:off x="572636" y="1628776"/>
            <a:ext cx="11235364" cy="4697413"/>
          </a:xfrm>
        </p:spPr>
        <p:txBody>
          <a:bodyPr/>
          <a:lstStyle/>
          <a:p>
            <a:pPr marL="0" indent="0">
              <a:buNone/>
            </a:pPr>
            <a:r>
              <a:rPr lang="de-DE" dirty="0"/>
              <a:t>…  wir starten nun gemeinsam mit der Planung der Klimabilanz.</a:t>
            </a:r>
            <a:r>
              <a:rPr lang="de-DE" dirty="0">
                <a:solidFill>
                  <a:srgbClr val="FF0000"/>
                </a:solidFill>
              </a:rPr>
              <a:t> </a:t>
            </a:r>
            <a:endParaRPr lang="de-DE" dirty="0"/>
          </a:p>
        </p:txBody>
      </p:sp>
      <p:sp>
        <p:nvSpPr>
          <p:cNvPr id="4" name="Fußzeilenplatzhalter 3"/>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p:cNvSpPr>
            <a:spLocks noGrp="1"/>
          </p:cNvSpPr>
          <p:nvPr>
            <p:ph type="sldNum" sz="quarter" idx="4"/>
          </p:nvPr>
        </p:nvSpPr>
        <p:spPr/>
        <p:txBody>
          <a:bodyPr/>
          <a:lstStyle/>
          <a:p>
            <a:fld id="{894680D0-7A83-433A-9719-C4143F27F647}" type="slidenum">
              <a:rPr lang="de-DE" smtClean="0"/>
              <a:pPr/>
              <a:t>11</a:t>
            </a:fld>
            <a:endParaRPr lang="de-DE" dirty="0"/>
          </a:p>
        </p:txBody>
      </p:sp>
      <p:grpSp>
        <p:nvGrpSpPr>
          <p:cNvPr id="45" name="Gruppieren 44"/>
          <p:cNvGrpSpPr/>
          <p:nvPr/>
        </p:nvGrpSpPr>
        <p:grpSpPr>
          <a:xfrm>
            <a:off x="572636" y="-918035"/>
            <a:ext cx="8691716" cy="6549863"/>
            <a:chOff x="701166" y="915716"/>
            <a:chExt cx="6274767" cy="4437472"/>
          </a:xfrm>
        </p:grpSpPr>
        <p:grpSp>
          <p:nvGrpSpPr>
            <p:cNvPr id="8" name="Gruppieren 7"/>
            <p:cNvGrpSpPr/>
            <p:nvPr/>
          </p:nvGrpSpPr>
          <p:grpSpPr>
            <a:xfrm>
              <a:off x="701166" y="2968032"/>
              <a:ext cx="6274767" cy="1227975"/>
              <a:chOff x="407368" y="2510277"/>
              <a:chExt cx="6048672" cy="1368152"/>
            </a:xfrm>
          </p:grpSpPr>
          <p:sp>
            <p:nvSpPr>
              <p:cNvPr id="9" name="Eingekerbter Pfeil nach rechts 8"/>
              <p:cNvSpPr/>
              <p:nvPr/>
            </p:nvSpPr>
            <p:spPr>
              <a:xfrm>
                <a:off x="407368" y="2510277"/>
                <a:ext cx="6048672" cy="1368152"/>
              </a:xfrm>
              <a:prstGeom prst="notchedRightArrow">
                <a:avLst/>
              </a:prstGeom>
              <a:solidFill>
                <a:srgbClr val="90ABBE"/>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0" name="Ellipse 9"/>
              <p:cNvSpPr/>
              <p:nvPr/>
            </p:nvSpPr>
            <p:spPr>
              <a:xfrm>
                <a:off x="843378" y="2996952"/>
                <a:ext cx="324719" cy="330534"/>
              </a:xfrm>
              <a:prstGeom prst="ellipse">
                <a:avLst/>
              </a:prstGeom>
              <a:solidFill>
                <a:srgbClr val="3B68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1" name="Ellipse 10"/>
              <p:cNvSpPr/>
              <p:nvPr/>
            </p:nvSpPr>
            <p:spPr>
              <a:xfrm>
                <a:off x="1604107" y="2980365"/>
                <a:ext cx="324719" cy="330534"/>
              </a:xfrm>
              <a:prstGeom prst="ellipse">
                <a:avLst/>
              </a:prstGeom>
              <a:solidFill>
                <a:srgbClr val="F9AA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2" name="Ellipse 11"/>
              <p:cNvSpPr/>
              <p:nvPr/>
            </p:nvSpPr>
            <p:spPr>
              <a:xfrm>
                <a:off x="2447072" y="2986343"/>
                <a:ext cx="324719" cy="330534"/>
              </a:xfrm>
              <a:prstGeom prst="ellipse">
                <a:avLst/>
              </a:prstGeom>
              <a:solidFill>
                <a:srgbClr val="526E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Ellipse 12"/>
              <p:cNvSpPr/>
              <p:nvPr/>
            </p:nvSpPr>
            <p:spPr>
              <a:xfrm>
                <a:off x="3280892" y="2980365"/>
                <a:ext cx="324719" cy="330534"/>
              </a:xfrm>
              <a:prstGeom prst="ellipse">
                <a:avLst/>
              </a:prstGeom>
              <a:solidFill>
                <a:srgbClr val="526E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4" name="Ellipse 13"/>
              <p:cNvSpPr/>
              <p:nvPr/>
            </p:nvSpPr>
            <p:spPr>
              <a:xfrm>
                <a:off x="4229285" y="2980365"/>
                <a:ext cx="324719" cy="330534"/>
              </a:xfrm>
              <a:prstGeom prst="ellipse">
                <a:avLst/>
              </a:prstGeom>
              <a:solidFill>
                <a:srgbClr val="526E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5" name="Ellipse 14"/>
              <p:cNvSpPr/>
              <p:nvPr/>
            </p:nvSpPr>
            <p:spPr>
              <a:xfrm>
                <a:off x="5176119" y="2980365"/>
                <a:ext cx="324719" cy="330534"/>
              </a:xfrm>
              <a:prstGeom prst="ellipse">
                <a:avLst/>
              </a:prstGeom>
              <a:solidFill>
                <a:srgbClr val="526E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sp>
          <p:nvSpPr>
            <p:cNvPr id="17" name="Rechteck 16"/>
            <p:cNvSpPr/>
            <p:nvPr/>
          </p:nvSpPr>
          <p:spPr>
            <a:xfrm>
              <a:off x="1821920" y="3573016"/>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2" name="Rechteck 21"/>
            <p:cNvSpPr/>
            <p:nvPr/>
          </p:nvSpPr>
          <p:spPr>
            <a:xfrm>
              <a:off x="4705975" y="915716"/>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5" name="Rechteck 24"/>
            <p:cNvSpPr/>
            <p:nvPr/>
          </p:nvSpPr>
          <p:spPr>
            <a:xfrm>
              <a:off x="2765238" y="915716"/>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8" name="Rechteck 27"/>
            <p:cNvSpPr/>
            <p:nvPr/>
          </p:nvSpPr>
          <p:spPr>
            <a:xfrm>
              <a:off x="1554967" y="956832"/>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sp>
        <p:nvSpPr>
          <p:cNvPr id="33" name="Textfeld 32">
            <a:extLst>
              <a:ext uri="{FF2B5EF4-FFF2-40B4-BE49-F238E27FC236}">
                <a16:creationId xmlns:a16="http://schemas.microsoft.com/office/drawing/2014/main" id="{11AC65E7-9860-6B4C-A430-7CCA7481D05E}"/>
              </a:ext>
            </a:extLst>
          </p:cNvPr>
          <p:cNvSpPr txBox="1"/>
          <p:nvPr/>
        </p:nvSpPr>
        <p:spPr>
          <a:xfrm>
            <a:off x="572636" y="4259185"/>
            <a:ext cx="6361103" cy="2031325"/>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pPr>
            <a:r>
              <a:rPr lang="de-DE" sz="1200" b="1" dirty="0"/>
              <a:t>W</a:t>
            </a:r>
            <a:r>
              <a:rPr kumimoji="0" lang="de-DE" sz="1200" b="1" i="0" u="none" strike="noStrike" cap="none" normalizeH="0" baseline="0" dirty="0">
                <a:ln>
                  <a:noFill/>
                </a:ln>
                <a:solidFill>
                  <a:schemeClr val="tx1"/>
                </a:solidFill>
                <a:effectLst/>
                <a:latin typeface="Arial" charset="0"/>
                <a:ea typeface="ＭＳ Ｐゴシック" charset="-128"/>
              </a:rPr>
              <a:t>as ist konkret zu tun in diesem Schritt?</a:t>
            </a:r>
            <a:endParaRPr lang="de-DE" sz="1200" dirty="0"/>
          </a:p>
          <a:p>
            <a:pPr marL="0" marR="0" indent="0" algn="l" defTabSz="914400" rtl="0" eaLnBrk="0" fontAlgn="base" latinLnBrk="0" hangingPunct="0">
              <a:lnSpc>
                <a:spcPct val="100000"/>
              </a:lnSpc>
              <a:spcBef>
                <a:spcPct val="0"/>
              </a:spcBef>
              <a:spcAft>
                <a:spcPct val="0"/>
              </a:spcAft>
              <a:buClrTx/>
              <a:buSzTx/>
              <a:buFontTx/>
              <a:buNone/>
              <a:tabLst/>
            </a:pPr>
            <a:endParaRPr lang="de-DE" sz="1200" dirty="0"/>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kumimoji="0" lang="de-DE" sz="1200" i="0" u="none" strike="noStrike" cap="none" normalizeH="0" baseline="0" dirty="0">
                <a:ln>
                  <a:noFill/>
                </a:ln>
                <a:effectLst/>
                <a:latin typeface="Arial" charset="0"/>
                <a:ea typeface="ＭＳ Ｐゴシック" charset="-128"/>
              </a:rPr>
              <a:t>Sie wissen, </a:t>
            </a:r>
            <a:r>
              <a:rPr kumimoji="0" lang="de-DE" sz="1200" b="1" i="1" u="none" strike="noStrike" cap="none" normalizeH="0" baseline="0" dirty="0">
                <a:ln>
                  <a:noFill/>
                </a:ln>
                <a:effectLst/>
                <a:latin typeface="Arial" charset="0"/>
                <a:ea typeface="ＭＳ Ｐゴシック" charset="-128"/>
              </a:rPr>
              <a:t>was</a:t>
            </a:r>
            <a:r>
              <a:rPr kumimoji="0" lang="de-DE" sz="1200" b="1" u="none" strike="noStrike" cap="none" normalizeH="0" baseline="0" dirty="0">
                <a:ln>
                  <a:noFill/>
                </a:ln>
                <a:effectLst/>
                <a:latin typeface="Arial" charset="0"/>
                <a:ea typeface="ＭＳ Ｐゴシック" charset="-128"/>
              </a:rPr>
              <a:t> Sie bilanzieren </a:t>
            </a:r>
            <a:r>
              <a:rPr kumimoji="0" lang="de-DE" sz="1200" u="none" strike="noStrike" cap="none" normalizeH="0" baseline="0" dirty="0">
                <a:ln>
                  <a:noFill/>
                </a:ln>
                <a:effectLst/>
                <a:latin typeface="Arial" charset="0"/>
                <a:ea typeface="ＭＳ Ｐゴシック" charset="-128"/>
              </a:rPr>
              <a:t>(Bilanzierungsgrenzen).</a:t>
            </a:r>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endParaRPr lang="de-DE" sz="1200" dirty="0"/>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lang="de-DE" sz="1200" dirty="0"/>
              <a:t>Sie wissen, </a:t>
            </a:r>
            <a:r>
              <a:rPr lang="de-DE" sz="1200" b="1" i="1" dirty="0"/>
              <a:t>wie </a:t>
            </a:r>
            <a:r>
              <a:rPr lang="de-DE" sz="1200" b="1" dirty="0"/>
              <a:t>Sie bilanzieren </a:t>
            </a:r>
            <a:r>
              <a:rPr lang="de-DE" sz="1200" dirty="0"/>
              <a:t>(Bilanzierungsansatz).</a:t>
            </a:r>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endParaRPr lang="de-DE" sz="1200" dirty="0">
              <a:solidFill>
                <a:srgbClr val="FF0000"/>
              </a:solidFill>
            </a:endParaRPr>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lang="de-DE" sz="1200" dirty="0"/>
              <a:t>Sie kennen </a:t>
            </a:r>
            <a:r>
              <a:rPr lang="de-DE" sz="1200" b="1" i="1" dirty="0"/>
              <a:t>die Emissionsbereiche</a:t>
            </a:r>
            <a:r>
              <a:rPr lang="de-DE" sz="1200" dirty="0"/>
              <a:t>, die für Sie relevant sind.</a:t>
            </a:r>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endParaRPr lang="de-DE" sz="1200" dirty="0"/>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lang="de-DE" sz="1200" dirty="0"/>
              <a:t>Sie haben entschieden, </a:t>
            </a:r>
            <a:r>
              <a:rPr lang="de-DE" sz="1200" b="1" i="1" dirty="0"/>
              <a:t>wie Sie die Daten zusammentragen wollen </a:t>
            </a:r>
            <a:r>
              <a:rPr lang="de-DE" sz="1200" b="1" dirty="0"/>
              <a:t>(Toolnutzung).</a:t>
            </a:r>
            <a:endParaRPr lang="de-DE" sz="1200" dirty="0"/>
          </a:p>
          <a:p>
            <a:pPr algn="l"/>
            <a:endParaRPr lang="de-DE" sz="1800" dirty="0"/>
          </a:p>
        </p:txBody>
      </p:sp>
      <p:sp>
        <p:nvSpPr>
          <p:cNvPr id="3" name="Rechteck 2">
            <a:extLst>
              <a:ext uri="{FF2B5EF4-FFF2-40B4-BE49-F238E27FC236}">
                <a16:creationId xmlns:a16="http://schemas.microsoft.com/office/drawing/2014/main" id="{41692071-A817-3779-D282-79B95D3037C8}"/>
              </a:ext>
            </a:extLst>
          </p:cNvPr>
          <p:cNvSpPr/>
          <p:nvPr/>
        </p:nvSpPr>
        <p:spPr>
          <a:xfrm>
            <a:off x="2638822" y="3547056"/>
            <a:ext cx="2146698" cy="262759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Datenerhebung</a:t>
            </a:r>
          </a:p>
        </p:txBody>
      </p:sp>
      <p:sp>
        <p:nvSpPr>
          <p:cNvPr id="30" name="Rechteck 29">
            <a:extLst>
              <a:ext uri="{FF2B5EF4-FFF2-40B4-BE49-F238E27FC236}">
                <a16:creationId xmlns:a16="http://schemas.microsoft.com/office/drawing/2014/main" id="{A2A0A57E-4197-46B8-A891-216E813AF935}"/>
              </a:ext>
            </a:extLst>
          </p:cNvPr>
          <p:cNvSpPr/>
          <p:nvPr/>
        </p:nvSpPr>
        <p:spPr>
          <a:xfrm>
            <a:off x="357976" y="3547056"/>
            <a:ext cx="2146698" cy="262759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i="0" u="none" strike="noStrike" kern="1200" cap="none" spc="0" normalizeH="0" baseline="0" noProof="0" dirty="0">
                <a:ln>
                  <a:noFill/>
                </a:ln>
                <a:solidFill>
                  <a:srgbClr val="000000"/>
                </a:solidFill>
                <a:effectLst/>
                <a:uLnTx/>
                <a:uFillTx/>
                <a:latin typeface="Arial"/>
                <a:ea typeface="ＭＳ Ｐゴシック"/>
                <a:cs typeface="+mn-cs"/>
              </a:rPr>
              <a:t>Bevor es losgeht</a:t>
            </a:r>
          </a:p>
        </p:txBody>
      </p:sp>
      <p:sp>
        <p:nvSpPr>
          <p:cNvPr id="32" name="Rechteck 31">
            <a:extLst>
              <a:ext uri="{FF2B5EF4-FFF2-40B4-BE49-F238E27FC236}">
                <a16:creationId xmlns:a16="http://schemas.microsoft.com/office/drawing/2014/main" id="{0537DE99-5B91-DB4E-D4C3-353B516F6C03}"/>
              </a:ext>
            </a:extLst>
          </p:cNvPr>
          <p:cNvSpPr/>
          <p:nvPr/>
        </p:nvSpPr>
        <p:spPr>
          <a:xfrm>
            <a:off x="5237518" y="3555593"/>
            <a:ext cx="2146698" cy="262759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Klimaziele</a:t>
            </a:r>
          </a:p>
        </p:txBody>
      </p:sp>
      <p:sp>
        <p:nvSpPr>
          <p:cNvPr id="34" name="Rechteck 33">
            <a:extLst>
              <a:ext uri="{FF2B5EF4-FFF2-40B4-BE49-F238E27FC236}">
                <a16:creationId xmlns:a16="http://schemas.microsoft.com/office/drawing/2014/main" id="{606F6900-4667-1077-AC46-4A2793A6A761}"/>
              </a:ext>
            </a:extLst>
          </p:cNvPr>
          <p:cNvSpPr/>
          <p:nvPr/>
        </p:nvSpPr>
        <p:spPr>
          <a:xfrm>
            <a:off x="6364411" y="-174611"/>
            <a:ext cx="2146698" cy="262759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Aufbau Klimamanagement</a:t>
            </a:r>
          </a:p>
        </p:txBody>
      </p:sp>
      <p:sp>
        <p:nvSpPr>
          <p:cNvPr id="35" name="Rechteck 34">
            <a:extLst>
              <a:ext uri="{FF2B5EF4-FFF2-40B4-BE49-F238E27FC236}">
                <a16:creationId xmlns:a16="http://schemas.microsoft.com/office/drawing/2014/main" id="{9E2087D2-BF07-2C82-518F-9E3EF141418A}"/>
              </a:ext>
            </a:extLst>
          </p:cNvPr>
          <p:cNvSpPr/>
          <p:nvPr/>
        </p:nvSpPr>
        <p:spPr>
          <a:xfrm>
            <a:off x="3855080" y="-148932"/>
            <a:ext cx="2146698" cy="262759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Durchführung der Bilanz</a:t>
            </a:r>
          </a:p>
        </p:txBody>
      </p:sp>
      <p:sp>
        <p:nvSpPr>
          <p:cNvPr id="36" name="Rechteck 35">
            <a:extLst>
              <a:ext uri="{FF2B5EF4-FFF2-40B4-BE49-F238E27FC236}">
                <a16:creationId xmlns:a16="http://schemas.microsoft.com/office/drawing/2014/main" id="{C7F172B8-479A-E29C-26CE-8785978442E0}"/>
              </a:ext>
            </a:extLst>
          </p:cNvPr>
          <p:cNvSpPr/>
          <p:nvPr/>
        </p:nvSpPr>
        <p:spPr>
          <a:xfrm>
            <a:off x="1492207" y="-142998"/>
            <a:ext cx="2146698" cy="262759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a:cs typeface="+mn-cs"/>
              </a:rPr>
              <a:t>Planung der Bilanz</a:t>
            </a:r>
          </a:p>
        </p:txBody>
      </p:sp>
      <p:pic>
        <p:nvPicPr>
          <p:cNvPr id="37" name="Grafik 36" descr="Krabbeln mit einfarbiger Füllung">
            <a:extLst>
              <a:ext uri="{FF2B5EF4-FFF2-40B4-BE49-F238E27FC236}">
                <a16:creationId xmlns:a16="http://schemas.microsoft.com/office/drawing/2014/main" id="{EF3D4814-C6A2-2EFB-4F75-826741A3506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04362" y="2829444"/>
            <a:ext cx="288000" cy="288000"/>
          </a:xfrm>
          <a:prstGeom prst="rect">
            <a:avLst/>
          </a:prstGeom>
        </p:spPr>
      </p:pic>
      <p:pic>
        <p:nvPicPr>
          <p:cNvPr id="38" name="Grafik 37" descr="Klemmbrett abgehakt mit einfarbiger Füllung">
            <a:extLst>
              <a:ext uri="{FF2B5EF4-FFF2-40B4-BE49-F238E27FC236}">
                <a16:creationId xmlns:a16="http://schemas.microsoft.com/office/drawing/2014/main" id="{A96D7DE3-B5DE-6923-37A1-1155EF8DD2D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81608" y="2801731"/>
            <a:ext cx="288000" cy="288000"/>
          </a:xfrm>
          <a:prstGeom prst="rect">
            <a:avLst/>
          </a:prstGeom>
        </p:spPr>
      </p:pic>
      <p:pic>
        <p:nvPicPr>
          <p:cNvPr id="43" name="Grafik 42" descr="Balkendiagramm mit einfarbiger Füllung">
            <a:extLst>
              <a:ext uri="{FF2B5EF4-FFF2-40B4-BE49-F238E27FC236}">
                <a16:creationId xmlns:a16="http://schemas.microsoft.com/office/drawing/2014/main" id="{50671404-9090-31F3-8021-6C875B56A6E0}"/>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592918" y="2815611"/>
            <a:ext cx="288000" cy="288000"/>
          </a:xfrm>
          <a:prstGeom prst="rect">
            <a:avLst/>
          </a:prstGeom>
        </p:spPr>
      </p:pic>
      <p:pic>
        <p:nvPicPr>
          <p:cNvPr id="44" name="Grafik 43" descr="Lupe mit einfarbiger Füllung">
            <a:extLst>
              <a:ext uri="{FF2B5EF4-FFF2-40B4-BE49-F238E27FC236}">
                <a16:creationId xmlns:a16="http://schemas.microsoft.com/office/drawing/2014/main" id="{8615992C-9C61-A8ED-AA49-8E56200EAFD2}"/>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791086" y="2807692"/>
            <a:ext cx="288000" cy="288000"/>
          </a:xfrm>
          <a:prstGeom prst="rect">
            <a:avLst/>
          </a:prstGeom>
        </p:spPr>
      </p:pic>
      <p:pic>
        <p:nvPicPr>
          <p:cNvPr id="46" name="Grafik 45" descr="Volltreffer mit einfarbiger Füllung">
            <a:extLst>
              <a:ext uri="{FF2B5EF4-FFF2-40B4-BE49-F238E27FC236}">
                <a16:creationId xmlns:a16="http://schemas.microsoft.com/office/drawing/2014/main" id="{8C5D7D8A-0C68-94A8-6327-3B83693922D6}"/>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153891" y="2815611"/>
            <a:ext cx="288000" cy="288000"/>
          </a:xfrm>
          <a:prstGeom prst="rect">
            <a:avLst/>
          </a:prstGeom>
        </p:spPr>
      </p:pic>
      <p:pic>
        <p:nvPicPr>
          <p:cNvPr id="16" name="Grafik 15" descr="Klemmbrett teilweise angekreuzt mit einfarbiger Füllung">
            <a:extLst>
              <a:ext uri="{FF2B5EF4-FFF2-40B4-BE49-F238E27FC236}">
                <a16:creationId xmlns:a16="http://schemas.microsoft.com/office/drawing/2014/main" id="{3B2A4293-2675-6E6A-2949-D90233839C4D}"/>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rot="793880">
            <a:off x="6267027" y="4221589"/>
            <a:ext cx="1452904" cy="1452904"/>
          </a:xfrm>
          <a:prstGeom prst="rect">
            <a:avLst/>
          </a:prstGeom>
        </p:spPr>
      </p:pic>
    </p:spTree>
    <p:extLst>
      <p:ext uri="{BB962C8B-B14F-4D97-AF65-F5344CB8AC3E}">
        <p14:creationId xmlns:p14="http://schemas.microsoft.com/office/powerpoint/2010/main" val="2017264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E5E199-FE0F-94A8-AB45-C1C77AD06CFD}"/>
              </a:ext>
            </a:extLst>
          </p:cNvPr>
          <p:cNvSpPr>
            <a:spLocks noGrp="1"/>
          </p:cNvSpPr>
          <p:nvPr>
            <p:ph type="title"/>
          </p:nvPr>
        </p:nvSpPr>
        <p:spPr>
          <a:xfrm>
            <a:off x="551384" y="935038"/>
            <a:ext cx="9217024" cy="500062"/>
          </a:xfrm>
        </p:spPr>
        <p:txBody>
          <a:bodyPr/>
          <a:lstStyle/>
          <a:p>
            <a:r>
              <a:rPr lang="de-DE" sz="2200" dirty="0"/>
              <a:t>Den Rahmen festlegen: Bilanzierungsansatz und Bilanzjahr</a:t>
            </a:r>
          </a:p>
        </p:txBody>
      </p:sp>
      <p:sp>
        <p:nvSpPr>
          <p:cNvPr id="4" name="Fußzeilenplatzhalter 3">
            <a:extLst>
              <a:ext uri="{FF2B5EF4-FFF2-40B4-BE49-F238E27FC236}">
                <a16:creationId xmlns:a16="http://schemas.microsoft.com/office/drawing/2014/main" id="{CC2D19A0-B8BF-6874-4566-F7E919CE94CF}"/>
              </a:ext>
            </a:extLst>
          </p:cNvPr>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a:extLst>
              <a:ext uri="{FF2B5EF4-FFF2-40B4-BE49-F238E27FC236}">
                <a16:creationId xmlns:a16="http://schemas.microsoft.com/office/drawing/2014/main" id="{868CCFAC-6D36-1C1B-2764-73EDCA926C46}"/>
              </a:ext>
            </a:extLst>
          </p:cNvPr>
          <p:cNvSpPr>
            <a:spLocks noGrp="1"/>
          </p:cNvSpPr>
          <p:nvPr>
            <p:ph type="sldNum" sz="quarter" idx="4"/>
          </p:nvPr>
        </p:nvSpPr>
        <p:spPr/>
        <p:txBody>
          <a:bodyPr/>
          <a:lstStyle/>
          <a:p>
            <a:fld id="{894680D0-7A83-433A-9719-C4143F27F647}" type="slidenum">
              <a:rPr lang="de-DE" smtClean="0"/>
              <a:pPr/>
              <a:t>12</a:t>
            </a:fld>
            <a:endParaRPr lang="de-DE" dirty="0"/>
          </a:p>
        </p:txBody>
      </p:sp>
      <p:sp>
        <p:nvSpPr>
          <p:cNvPr id="6" name="Textplatzhalter 5">
            <a:extLst>
              <a:ext uri="{FF2B5EF4-FFF2-40B4-BE49-F238E27FC236}">
                <a16:creationId xmlns:a16="http://schemas.microsoft.com/office/drawing/2014/main" id="{7926A1C0-491F-3600-DF60-F233F07F76D8}"/>
              </a:ext>
            </a:extLst>
          </p:cNvPr>
          <p:cNvSpPr txBox="1">
            <a:spLocks/>
          </p:cNvSpPr>
          <p:nvPr/>
        </p:nvSpPr>
        <p:spPr bwMode="auto">
          <a:xfrm>
            <a:off x="551384" y="1777999"/>
            <a:ext cx="6552728" cy="35232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r>
              <a:rPr lang="de-DE" sz="1400" b="1" kern="0" dirty="0"/>
              <a:t>1. Bilanzgrenze </a:t>
            </a:r>
          </a:p>
          <a:p>
            <a:pPr marL="0" indent="0">
              <a:buFontTx/>
              <a:buNone/>
            </a:pPr>
            <a:r>
              <a:rPr lang="de-DE" sz="1400" kern="0" dirty="0"/>
              <a:t>Zunächst sollten Sie festlegen, welche Standorte in die Bilanz aufgenommen werden. Wenn Sie über mehrere Standorte verfügen, können Sie eine Auswahl treffen. </a:t>
            </a:r>
          </a:p>
          <a:p>
            <a:pPr marL="0" indent="0">
              <a:buFontTx/>
              <a:buNone/>
            </a:pPr>
            <a:r>
              <a:rPr lang="de-DE" sz="1400" kern="0" dirty="0">
                <a:sym typeface="Wingdings" panose="05000000000000000000" pitchFamily="2" charset="2"/>
              </a:rPr>
              <a:t> </a:t>
            </a:r>
            <a:r>
              <a:rPr lang="de-DE" sz="1400" kern="0" dirty="0"/>
              <a:t>Starten Sie zu Beginn mit einem Standort, um Erfahrungen zu sammeln.</a:t>
            </a:r>
          </a:p>
          <a:p>
            <a:pPr marL="0" indent="0">
              <a:buNone/>
            </a:pPr>
            <a:r>
              <a:rPr lang="de-DE" sz="1400" kern="0" dirty="0"/>
              <a:t>  </a:t>
            </a:r>
          </a:p>
          <a:p>
            <a:pPr marL="0" indent="0">
              <a:buNone/>
            </a:pPr>
            <a:endParaRPr lang="de-DE" sz="1400" kern="0" dirty="0"/>
          </a:p>
          <a:p>
            <a:pPr marL="0" indent="0">
              <a:buFontTx/>
              <a:buNone/>
            </a:pPr>
            <a:r>
              <a:rPr lang="de-DE" sz="1400" b="1" kern="0" dirty="0"/>
              <a:t>2. Bilanzjahr</a:t>
            </a:r>
          </a:p>
          <a:p>
            <a:pPr marL="0" indent="0">
              <a:buFontTx/>
              <a:buNone/>
            </a:pPr>
            <a:r>
              <a:rPr lang="de-DE" sz="1400" kern="0" dirty="0"/>
              <a:t>Daneben ist das Bilanzjahr zu wählen. Greifen Sie auf ein Jahr zurück, zu dem Ihnen die Daten (u. a. Energieverbräuche) bereits vollständig vorliegen. Aber gehen Sie dabei nicht zu weit zurück. Unternehmen sind stetig im Wandel. Sie möchten die Realität so gut es geht abbilden. </a:t>
            </a:r>
          </a:p>
        </p:txBody>
      </p:sp>
      <p:sp>
        <p:nvSpPr>
          <p:cNvPr id="9" name="Textfeld 8"/>
          <p:cNvSpPr txBox="1"/>
          <p:nvPr/>
        </p:nvSpPr>
        <p:spPr>
          <a:xfrm>
            <a:off x="7485722" y="1777999"/>
            <a:ext cx="4453200" cy="461665"/>
          </a:xfrm>
          <a:prstGeom prst="rect">
            <a:avLst/>
          </a:prstGeom>
          <a:solidFill>
            <a:srgbClr val="90ABBE"/>
          </a:solidFill>
          <a:effectLst>
            <a:outerShdw blurRad="50800" dist="38100" dir="5400000" algn="t" rotWithShape="0">
              <a:prstClr val="black">
                <a:alpha val="40000"/>
              </a:prstClr>
            </a:outerShdw>
          </a:effectLst>
        </p:spPr>
        <p:txBody>
          <a:bodyPr wrap="square" rtlCol="0">
            <a:spAutoFit/>
          </a:bodyPr>
          <a:lstStyle/>
          <a:p>
            <a:pPr marL="0" indent="0" algn="l">
              <a:buFontTx/>
              <a:buNone/>
            </a:pPr>
            <a:r>
              <a:rPr lang="de-DE" sz="1200" kern="0" dirty="0"/>
              <a:t>Eine Übersicht über verschiedene Bilanzierungsstandards finden Sie in der „Handlungshilfe Klimastrategie“.</a:t>
            </a:r>
          </a:p>
        </p:txBody>
      </p:sp>
      <p:sp>
        <p:nvSpPr>
          <p:cNvPr id="3" name="Sprechblase: rechteckig mit abgerundeten Ecken 2">
            <a:extLst>
              <a:ext uri="{FF2B5EF4-FFF2-40B4-BE49-F238E27FC236}">
                <a16:creationId xmlns:a16="http://schemas.microsoft.com/office/drawing/2014/main" id="{9AAAE1D7-7C2B-562A-917B-1BAB8C9CEDC7}"/>
              </a:ext>
            </a:extLst>
          </p:cNvPr>
          <p:cNvSpPr/>
          <p:nvPr/>
        </p:nvSpPr>
        <p:spPr>
          <a:xfrm>
            <a:off x="2279576" y="3284984"/>
            <a:ext cx="4501865" cy="504056"/>
          </a:xfrm>
          <a:prstGeom prst="wedgeRoundRectCallout">
            <a:avLst>
              <a:gd name="adj1" fmla="val -39003"/>
              <a:gd name="adj2" fmla="val -76483"/>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de-DE" sz="1200" dirty="0">
                <a:solidFill>
                  <a:schemeClr val="tx1"/>
                </a:solidFill>
                <a:sym typeface="Wingdings" panose="05000000000000000000" pitchFamily="2" charset="2"/>
              </a:rPr>
              <a:t>Schauen Sie sich dann im ersten Schritt den Hauptstandort an.</a:t>
            </a:r>
          </a:p>
        </p:txBody>
      </p:sp>
      <p:sp>
        <p:nvSpPr>
          <p:cNvPr id="10" name="Rechteck 9">
            <a:extLst>
              <a:ext uri="{FF2B5EF4-FFF2-40B4-BE49-F238E27FC236}">
                <a16:creationId xmlns:a16="http://schemas.microsoft.com/office/drawing/2014/main" id="{32E53C1E-6C8D-50FC-BED9-B44321C250B6}"/>
              </a:ext>
            </a:extLst>
          </p:cNvPr>
          <p:cNvSpPr/>
          <p:nvPr/>
        </p:nvSpPr>
        <p:spPr bwMode="auto">
          <a:xfrm>
            <a:off x="7485722" y="2636911"/>
            <a:ext cx="4453200" cy="2163325"/>
          </a:xfrm>
          <a:prstGeom prst="rect">
            <a:avLst/>
          </a:prstGeom>
          <a:solidFill>
            <a:srgbClr val="7B9C2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de-DE" sz="1200" b="1" dirty="0"/>
              <a:t>Der Installateur „Klimafreund“</a:t>
            </a: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p>
          <a:p>
            <a:pPr algn="l"/>
            <a:r>
              <a:rPr lang="de-DE" sz="1200" dirty="0"/>
              <a:t>Die Firma Klimafreund hat zwei Zweigstellen und </a:t>
            </a:r>
          </a:p>
          <a:p>
            <a:pPr algn="l"/>
            <a:r>
              <a:rPr lang="de-DE" sz="1200" dirty="0"/>
              <a:t>einen Hauptsitz. Als Rahmen wird der Hauptsitz des Installateurs in Franken gewählt. Basisjahr wird das letzte abgeschlossene Geschäftsjahr. </a:t>
            </a:r>
          </a:p>
          <a:p>
            <a:pPr algn="l"/>
            <a:endParaRPr lang="de-DE" sz="1200" dirty="0"/>
          </a:p>
          <a:p>
            <a:pPr algn="l"/>
            <a:r>
              <a:rPr lang="de-DE" sz="1200" dirty="0"/>
              <a:t>Da der Betrieb ganz am Anfang steht, wird zunächst der minimale Rahmen gesetzt, um Erfahrungen zu sammeln: das umfasst die Emissionsbereiche </a:t>
            </a:r>
            <a:r>
              <a:rPr lang="de-DE" sz="1200" dirty="0" err="1"/>
              <a:t>Scope</a:t>
            </a:r>
            <a:r>
              <a:rPr lang="de-DE" sz="1200" dirty="0"/>
              <a:t> 1 und 2 (siehe nächste Folie).</a:t>
            </a:r>
            <a:endParaRPr kumimoji="0" lang="de-DE" sz="1200" b="1"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solidFill>
                <a:schemeClr val="tx1"/>
              </a:solidFill>
              <a:effectLst/>
              <a:latin typeface="Arial" charset="0"/>
              <a:ea typeface="ＭＳ Ｐゴシック" charset="-128"/>
            </a:endParaRPr>
          </a:p>
        </p:txBody>
      </p:sp>
      <p:pic>
        <p:nvPicPr>
          <p:cNvPr id="11" name="Grafik 10" descr="Tools mit einfarbiger Füllung">
            <a:extLst>
              <a:ext uri="{FF2B5EF4-FFF2-40B4-BE49-F238E27FC236}">
                <a16:creationId xmlns:a16="http://schemas.microsoft.com/office/drawing/2014/main" id="{41D8E8A9-E715-1811-E992-6A368D00C5E8}"/>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429523" y="2689679"/>
            <a:ext cx="422185" cy="422185"/>
          </a:xfrm>
          <a:prstGeom prst="rect">
            <a:avLst/>
          </a:prstGeom>
        </p:spPr>
      </p:pic>
    </p:spTree>
    <p:extLst>
      <p:ext uri="{BB962C8B-B14F-4D97-AF65-F5344CB8AC3E}">
        <p14:creationId xmlns:p14="http://schemas.microsoft.com/office/powerpoint/2010/main" val="21166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A09D298B-232D-4CF7-B47F-1163FDFFE961}"/>
              </a:ext>
            </a:extLst>
          </p:cNvPr>
          <p:cNvSpPr>
            <a:spLocks noGrp="1"/>
          </p:cNvSpPr>
          <p:nvPr>
            <p:ph type="title"/>
          </p:nvPr>
        </p:nvSpPr>
        <p:spPr/>
        <p:txBody>
          <a:bodyPr/>
          <a:lstStyle/>
          <a:p>
            <a:pPr lvl="2"/>
            <a:r>
              <a:rPr lang="de-DE" sz="2400" dirty="0">
                <a:latin typeface="+mj-lt"/>
                <a:ea typeface="+mj-ea"/>
                <a:cs typeface="+mj-cs"/>
              </a:rPr>
              <a:t>Die relevante Treibhausgas-Emissionen auswählen</a:t>
            </a:r>
            <a:endParaRPr lang="de-DE" sz="3200" b="1" kern="900" dirty="0">
              <a:solidFill>
                <a:schemeClr val="tx1"/>
              </a:solidFill>
              <a:latin typeface="Calibri" pitchFamily="34" charset="0"/>
              <a:ea typeface="+mj-ea"/>
              <a:cs typeface="Gotham Black" pitchFamily="50" charset="0"/>
            </a:endParaRPr>
          </a:p>
        </p:txBody>
      </p:sp>
      <p:sp>
        <p:nvSpPr>
          <p:cNvPr id="4" name="Foliennummernplatzhalter 3">
            <a:extLst>
              <a:ext uri="{FF2B5EF4-FFF2-40B4-BE49-F238E27FC236}">
                <a16:creationId xmlns:a16="http://schemas.microsoft.com/office/drawing/2014/main" id="{C2180E08-695E-4CCB-A7F4-10D1DFEB0F11}"/>
              </a:ext>
            </a:extLst>
          </p:cNvPr>
          <p:cNvSpPr>
            <a:spLocks noGrp="1"/>
          </p:cNvSpPr>
          <p:nvPr>
            <p:ph type="sldNum" sz="quarter" idx="4"/>
          </p:nvPr>
        </p:nvSpPr>
        <p:spPr/>
        <p:txBody>
          <a:bodyPr/>
          <a:lstStyle/>
          <a:p>
            <a:fld id="{AC8AA414-3727-4FA8-984B-21D393551BF7}" type="slidenum">
              <a:rPr lang="de-DE" smtClean="0"/>
              <a:pPr/>
              <a:t>13</a:t>
            </a:fld>
            <a:endParaRPr lang="de-DE" dirty="0"/>
          </a:p>
        </p:txBody>
      </p:sp>
      <p:sp>
        <p:nvSpPr>
          <p:cNvPr id="2" name="Rechteck 1">
            <a:extLst>
              <a:ext uri="{FF2B5EF4-FFF2-40B4-BE49-F238E27FC236}">
                <a16:creationId xmlns:a16="http://schemas.microsoft.com/office/drawing/2014/main" id="{DA885392-0E23-D82C-F9BF-7BA60AFEEEB9}"/>
              </a:ext>
            </a:extLst>
          </p:cNvPr>
          <p:cNvSpPr/>
          <p:nvPr/>
        </p:nvSpPr>
        <p:spPr bwMode="auto">
          <a:xfrm>
            <a:off x="7462580" y="1587226"/>
            <a:ext cx="4345420" cy="4722093"/>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kumimoji="0" lang="de-DE"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Treibhausgase:</a:t>
            </a:r>
          </a:p>
          <a:p>
            <a:pPr marL="285750" indent="-285750" algn="l">
              <a:buFont typeface="Arial" panose="020B0604020202020204" pitchFamily="34" charset="0"/>
              <a:buChar char="•"/>
            </a:pPr>
            <a:r>
              <a:rPr lang="de-DE" sz="1400" dirty="0">
                <a:latin typeface="Arial" panose="020B0604020202020204" pitchFamily="34" charset="0"/>
                <a:cs typeface="Arial" panose="020B0604020202020204" pitchFamily="34" charset="0"/>
              </a:rPr>
              <a:t>Treibhausgase sind Gase, die zur Erderwärmung beitragen, wenn sie ausgestoßen werden. Das bekannteste Treibhausgas ist </a:t>
            </a:r>
            <a:r>
              <a:rPr lang="de-DE" sz="1400" dirty="0"/>
              <a:t>CO</a:t>
            </a:r>
            <a:r>
              <a:rPr lang="de-DE" sz="1400" baseline="-25000" dirty="0"/>
              <a:t>2</a:t>
            </a:r>
            <a:r>
              <a:rPr lang="de-DE" sz="1400" dirty="0"/>
              <a:t>. </a:t>
            </a:r>
            <a:endParaRPr lang="de-DE" sz="1400" b="1" dirty="0"/>
          </a:p>
          <a:p>
            <a:pPr algn="l"/>
            <a:endParaRPr lang="de-DE" sz="1400" b="1" dirty="0"/>
          </a:p>
          <a:p>
            <a:pPr algn="l"/>
            <a:r>
              <a:rPr lang="de-DE" sz="1400" b="1" dirty="0"/>
              <a:t>Treibhausgas-Emissionen werden in sogenannte „Scopes“ unterteilt: </a:t>
            </a:r>
          </a:p>
          <a:p>
            <a:pPr marL="285750" indent="-285750" algn="l">
              <a:buFont typeface="Arial" panose="020B0604020202020204" pitchFamily="34" charset="0"/>
              <a:buChar char="•"/>
            </a:pPr>
            <a:r>
              <a:rPr lang="de-DE" sz="1400" b="1" dirty="0"/>
              <a:t>„</a:t>
            </a:r>
            <a:r>
              <a:rPr lang="de-DE" sz="1400" b="1" dirty="0" err="1"/>
              <a:t>Scope</a:t>
            </a:r>
            <a:r>
              <a:rPr lang="de-DE" sz="1400" b="1" dirty="0"/>
              <a:t>“ 1 und 2 </a:t>
            </a:r>
            <a:r>
              <a:rPr lang="de-DE" sz="1400" dirty="0"/>
              <a:t>sind die Treibhausgas-Emissionen, die direkt in der Verantwortung des Unternehmens liegen und auf die Sie Einfluss haben. </a:t>
            </a:r>
            <a:r>
              <a:rPr lang="de-DE" sz="1400" b="1" dirty="0"/>
              <a:t>Die Erfassung ist verpflichtend. </a:t>
            </a:r>
          </a:p>
          <a:p>
            <a:pPr marL="285750" indent="-285750" algn="l">
              <a:buFont typeface="Arial" panose="020B0604020202020204" pitchFamily="34" charset="0"/>
              <a:buChar char="•"/>
            </a:pPr>
            <a:r>
              <a:rPr lang="de-DE" sz="1400" b="1" dirty="0"/>
              <a:t>Scope-3-</a:t>
            </a:r>
            <a:r>
              <a:rPr lang="de-DE" sz="1400" dirty="0"/>
              <a:t>Treibhausgas-Emissionen sind alle anderen Emissionen in den vor- und nachgelagerten Prozessen, beispielsweise Emissionen aus dem Pendlerverhalten der Mitarbeitenden (vorgelagert) oder Emissionen durch die Entsorgung eines Produktes durch den Endverbraucher (nachgelagert). </a:t>
            </a:r>
            <a:r>
              <a:rPr lang="de-DE" sz="1400" b="1" dirty="0"/>
              <a:t>Scope-3- Emissionen sind optional</a:t>
            </a:r>
            <a:r>
              <a:rPr lang="de-DE" sz="1400" dirty="0"/>
              <a:t>, als Anfänger kann hierauf auch verzichtet werden.</a:t>
            </a:r>
          </a:p>
        </p:txBody>
      </p:sp>
      <p:sp>
        <p:nvSpPr>
          <p:cNvPr id="3" name="Sprechblase: rechteckig mit abgerundeten Ecken 2">
            <a:extLst>
              <a:ext uri="{FF2B5EF4-FFF2-40B4-BE49-F238E27FC236}">
                <a16:creationId xmlns:a16="http://schemas.microsoft.com/office/drawing/2014/main" id="{730A599C-6799-FFCA-C90B-3B746F5E9278}"/>
              </a:ext>
            </a:extLst>
          </p:cNvPr>
          <p:cNvSpPr/>
          <p:nvPr/>
        </p:nvSpPr>
        <p:spPr>
          <a:xfrm>
            <a:off x="8256240" y="881440"/>
            <a:ext cx="3240360" cy="565831"/>
          </a:xfrm>
          <a:prstGeom prst="wedgeRoundRectCallout">
            <a:avLst>
              <a:gd name="adj1" fmla="val 17801"/>
              <a:gd name="adj2" fmla="val 86301"/>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dirty="0">
                <a:solidFill>
                  <a:srgbClr val="000000"/>
                </a:solidFill>
              </a:rPr>
              <a:t>Übrigens</a:t>
            </a:r>
            <a:r>
              <a:rPr lang="de-DE" sz="1200" dirty="0">
                <a:solidFill>
                  <a:srgbClr val="000000"/>
                </a:solidFill>
              </a:rPr>
              <a:t>: CO</a:t>
            </a:r>
            <a:r>
              <a:rPr lang="de-DE" sz="1200" baseline="-25000" dirty="0">
                <a:solidFill>
                  <a:srgbClr val="000000"/>
                </a:solidFill>
              </a:rPr>
              <a:t>2</a:t>
            </a:r>
            <a:r>
              <a:rPr lang="de-DE" sz="1200" dirty="0">
                <a:solidFill>
                  <a:srgbClr val="000000"/>
                </a:solidFill>
              </a:rPr>
              <a:t> schreibt man mit der 2 entweder neben oder unterhalb des Os. </a:t>
            </a:r>
          </a:p>
        </p:txBody>
      </p:sp>
      <p:sp>
        <p:nvSpPr>
          <p:cNvPr id="10" name="Fußzeilenplatzhalter 3">
            <a:extLst>
              <a:ext uri="{FF2B5EF4-FFF2-40B4-BE49-F238E27FC236}">
                <a16:creationId xmlns:a16="http://schemas.microsoft.com/office/drawing/2014/main" id="{CC2D19A0-B8BF-6874-4566-F7E919CE94CF}"/>
              </a:ext>
            </a:extLst>
          </p:cNvPr>
          <p:cNvSpPr>
            <a:spLocks noGrp="1"/>
          </p:cNvSpPr>
          <p:nvPr>
            <p:ph type="ftr" sz="quarter" idx="10"/>
          </p:nvPr>
        </p:nvSpPr>
        <p:spPr>
          <a:xfrm>
            <a:off x="5413289" y="6477000"/>
            <a:ext cx="6394711" cy="279400"/>
          </a:xfrm>
        </p:spPr>
        <p:txBody>
          <a:bodyPr/>
          <a:lstStyle/>
          <a:p>
            <a:r>
              <a:rPr lang="de-DE" b="1"/>
              <a:t>Handlungshilfe Klimaziele für Einsteiger | © LfU | IZU Infozentrum UmweltWirtschaft | 2023</a:t>
            </a:r>
            <a:endParaRPr lang="de-DE" dirty="0"/>
          </a:p>
        </p:txBody>
      </p:sp>
      <p:sp>
        <p:nvSpPr>
          <p:cNvPr id="5" name="Wolke 4">
            <a:extLst>
              <a:ext uri="{FF2B5EF4-FFF2-40B4-BE49-F238E27FC236}">
                <a16:creationId xmlns:a16="http://schemas.microsoft.com/office/drawing/2014/main" id="{45FD7363-1485-4667-EFC4-287AEF753080}"/>
              </a:ext>
            </a:extLst>
          </p:cNvPr>
          <p:cNvSpPr/>
          <p:nvPr/>
        </p:nvSpPr>
        <p:spPr bwMode="auto">
          <a:xfrm>
            <a:off x="2088720" y="1357078"/>
            <a:ext cx="3685460" cy="1234336"/>
          </a:xfrm>
          <a:prstGeom prst="cloud">
            <a:avLst/>
          </a:prstGeom>
          <a:solidFill>
            <a:srgbClr val="E6E6E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 name="Rechteckiger Pfeil 14">
            <a:extLst>
              <a:ext uri="{FF2B5EF4-FFF2-40B4-BE49-F238E27FC236}">
                <a16:creationId xmlns:a16="http://schemas.microsoft.com/office/drawing/2014/main" id="{3933FFD0-E44D-DE69-DE20-ECCD97C348B8}"/>
              </a:ext>
            </a:extLst>
          </p:cNvPr>
          <p:cNvSpPr/>
          <p:nvPr/>
        </p:nvSpPr>
        <p:spPr bwMode="auto">
          <a:xfrm rot="5400000" flipH="1" flipV="1">
            <a:off x="1652769" y="2297917"/>
            <a:ext cx="1336657" cy="2557444"/>
          </a:xfrm>
          <a:custGeom>
            <a:avLst/>
            <a:gdLst>
              <a:gd name="connsiteX0" fmla="*/ 0 w 1747237"/>
              <a:gd name="connsiteY0" fmla="*/ 3775264 h 3775264"/>
              <a:gd name="connsiteX1" fmla="*/ 0 w 1747237"/>
              <a:gd name="connsiteY1" fmla="*/ 779687 h 3775264"/>
              <a:gd name="connsiteX2" fmla="*/ 764416 w 1747237"/>
              <a:gd name="connsiteY2" fmla="*/ 15271 h 3775264"/>
              <a:gd name="connsiteX3" fmla="*/ 1244400 w 1747237"/>
              <a:gd name="connsiteY3" fmla="*/ 15271 h 3775264"/>
              <a:gd name="connsiteX4" fmla="*/ 1244400 w 1747237"/>
              <a:gd name="connsiteY4" fmla="*/ 0 h 3775264"/>
              <a:gd name="connsiteX5" fmla="*/ 1747237 w 1747237"/>
              <a:gd name="connsiteY5" fmla="*/ 284293 h 3775264"/>
              <a:gd name="connsiteX6" fmla="*/ 1244400 w 1747237"/>
              <a:gd name="connsiteY6" fmla="*/ 568586 h 3775264"/>
              <a:gd name="connsiteX7" fmla="*/ 1244400 w 1747237"/>
              <a:gd name="connsiteY7" fmla="*/ 553315 h 3775264"/>
              <a:gd name="connsiteX8" fmla="*/ 764416 w 1747237"/>
              <a:gd name="connsiteY8" fmla="*/ 553315 h 3775264"/>
              <a:gd name="connsiteX9" fmla="*/ 538044 w 1747237"/>
              <a:gd name="connsiteY9" fmla="*/ 779687 h 3775264"/>
              <a:gd name="connsiteX10" fmla="*/ 538044 w 1747237"/>
              <a:gd name="connsiteY10" fmla="*/ 3775264 h 3775264"/>
              <a:gd name="connsiteX11" fmla="*/ 0 w 1747237"/>
              <a:gd name="connsiteY11" fmla="*/ 3775264 h 3775264"/>
              <a:gd name="connsiteX0" fmla="*/ 0 w 1747237"/>
              <a:gd name="connsiteY0" fmla="*/ 3759993 h 3759993"/>
              <a:gd name="connsiteX1" fmla="*/ 0 w 1747237"/>
              <a:gd name="connsiteY1" fmla="*/ 764416 h 3759993"/>
              <a:gd name="connsiteX2" fmla="*/ 764416 w 1747237"/>
              <a:gd name="connsiteY2" fmla="*/ 0 h 3759993"/>
              <a:gd name="connsiteX3" fmla="*/ 1244400 w 1747237"/>
              <a:gd name="connsiteY3" fmla="*/ 0 h 3759993"/>
              <a:gd name="connsiteX4" fmla="*/ 1221251 w 1747237"/>
              <a:gd name="connsiteY4" fmla="*/ 112054 h 3759993"/>
              <a:gd name="connsiteX5" fmla="*/ 1747237 w 1747237"/>
              <a:gd name="connsiteY5" fmla="*/ 269022 h 3759993"/>
              <a:gd name="connsiteX6" fmla="*/ 1244400 w 1747237"/>
              <a:gd name="connsiteY6" fmla="*/ 553315 h 3759993"/>
              <a:gd name="connsiteX7" fmla="*/ 1244400 w 1747237"/>
              <a:gd name="connsiteY7" fmla="*/ 538044 h 3759993"/>
              <a:gd name="connsiteX8" fmla="*/ 764416 w 1747237"/>
              <a:gd name="connsiteY8" fmla="*/ 538044 h 3759993"/>
              <a:gd name="connsiteX9" fmla="*/ 538044 w 1747237"/>
              <a:gd name="connsiteY9" fmla="*/ 764416 h 3759993"/>
              <a:gd name="connsiteX10" fmla="*/ 538044 w 1747237"/>
              <a:gd name="connsiteY10" fmla="*/ 3759993 h 3759993"/>
              <a:gd name="connsiteX11" fmla="*/ 0 w 1747237"/>
              <a:gd name="connsiteY11" fmla="*/ 3759993 h 3759993"/>
              <a:gd name="connsiteX0" fmla="*/ 0 w 1747237"/>
              <a:gd name="connsiteY0" fmla="*/ 3759993 h 3759993"/>
              <a:gd name="connsiteX1" fmla="*/ 0 w 1747237"/>
              <a:gd name="connsiteY1" fmla="*/ 764416 h 3759993"/>
              <a:gd name="connsiteX2" fmla="*/ 764416 w 1747237"/>
              <a:gd name="connsiteY2" fmla="*/ 0 h 3759993"/>
              <a:gd name="connsiteX3" fmla="*/ 1244400 w 1747237"/>
              <a:gd name="connsiteY3" fmla="*/ 0 h 3759993"/>
              <a:gd name="connsiteX4" fmla="*/ 1221251 w 1747237"/>
              <a:gd name="connsiteY4" fmla="*/ 112054 h 3759993"/>
              <a:gd name="connsiteX5" fmla="*/ 1747237 w 1747237"/>
              <a:gd name="connsiteY5" fmla="*/ 269022 h 3759993"/>
              <a:gd name="connsiteX6" fmla="*/ 1378625 w 1747237"/>
              <a:gd name="connsiteY6" fmla="*/ 320558 h 3759993"/>
              <a:gd name="connsiteX7" fmla="*/ 1244400 w 1747237"/>
              <a:gd name="connsiteY7" fmla="*/ 553315 h 3759993"/>
              <a:gd name="connsiteX8" fmla="*/ 1244400 w 1747237"/>
              <a:gd name="connsiteY8" fmla="*/ 538044 h 3759993"/>
              <a:gd name="connsiteX9" fmla="*/ 764416 w 1747237"/>
              <a:gd name="connsiteY9" fmla="*/ 538044 h 3759993"/>
              <a:gd name="connsiteX10" fmla="*/ 538044 w 1747237"/>
              <a:gd name="connsiteY10" fmla="*/ 764416 h 3759993"/>
              <a:gd name="connsiteX11" fmla="*/ 538044 w 1747237"/>
              <a:gd name="connsiteY11" fmla="*/ 3759993 h 3759993"/>
              <a:gd name="connsiteX12" fmla="*/ 0 w 1747237"/>
              <a:gd name="connsiteY12" fmla="*/ 3759993 h 3759993"/>
              <a:gd name="connsiteX0" fmla="*/ 0 w 1380507"/>
              <a:gd name="connsiteY0" fmla="*/ 3759993 h 3759993"/>
              <a:gd name="connsiteX1" fmla="*/ 0 w 1380507"/>
              <a:gd name="connsiteY1" fmla="*/ 764416 h 3759993"/>
              <a:gd name="connsiteX2" fmla="*/ 764416 w 1380507"/>
              <a:gd name="connsiteY2" fmla="*/ 0 h 3759993"/>
              <a:gd name="connsiteX3" fmla="*/ 1244400 w 1380507"/>
              <a:gd name="connsiteY3" fmla="*/ 0 h 3759993"/>
              <a:gd name="connsiteX4" fmla="*/ 1221251 w 1380507"/>
              <a:gd name="connsiteY4" fmla="*/ 112054 h 3759993"/>
              <a:gd name="connsiteX5" fmla="*/ 1235682 w 1380507"/>
              <a:gd name="connsiteY5" fmla="*/ 766734 h 3759993"/>
              <a:gd name="connsiteX6" fmla="*/ 1378625 w 1380507"/>
              <a:gd name="connsiteY6" fmla="*/ 320558 h 3759993"/>
              <a:gd name="connsiteX7" fmla="*/ 1244400 w 1380507"/>
              <a:gd name="connsiteY7" fmla="*/ 553315 h 3759993"/>
              <a:gd name="connsiteX8" fmla="*/ 1244400 w 1380507"/>
              <a:gd name="connsiteY8" fmla="*/ 538044 h 3759993"/>
              <a:gd name="connsiteX9" fmla="*/ 764416 w 1380507"/>
              <a:gd name="connsiteY9" fmla="*/ 538044 h 3759993"/>
              <a:gd name="connsiteX10" fmla="*/ 538044 w 1380507"/>
              <a:gd name="connsiteY10" fmla="*/ 764416 h 3759993"/>
              <a:gd name="connsiteX11" fmla="*/ 538044 w 1380507"/>
              <a:gd name="connsiteY11" fmla="*/ 3759993 h 3759993"/>
              <a:gd name="connsiteX12" fmla="*/ 0 w 1380507"/>
              <a:gd name="connsiteY12" fmla="*/ 3759993 h 3759993"/>
              <a:gd name="connsiteX0" fmla="*/ 0 w 1380507"/>
              <a:gd name="connsiteY0" fmla="*/ 3759993 h 3759993"/>
              <a:gd name="connsiteX1" fmla="*/ 0 w 1380507"/>
              <a:gd name="connsiteY1" fmla="*/ 764416 h 3759993"/>
              <a:gd name="connsiteX2" fmla="*/ 764416 w 1380507"/>
              <a:gd name="connsiteY2" fmla="*/ 0 h 3759993"/>
              <a:gd name="connsiteX3" fmla="*/ 1234369 w 1380507"/>
              <a:gd name="connsiteY3" fmla="*/ 347241 h 3759993"/>
              <a:gd name="connsiteX4" fmla="*/ 1221251 w 1380507"/>
              <a:gd name="connsiteY4" fmla="*/ 112054 h 3759993"/>
              <a:gd name="connsiteX5" fmla="*/ 1235682 w 1380507"/>
              <a:gd name="connsiteY5" fmla="*/ 766734 h 3759993"/>
              <a:gd name="connsiteX6" fmla="*/ 1378625 w 1380507"/>
              <a:gd name="connsiteY6" fmla="*/ 320558 h 3759993"/>
              <a:gd name="connsiteX7" fmla="*/ 1244400 w 1380507"/>
              <a:gd name="connsiteY7" fmla="*/ 553315 h 3759993"/>
              <a:gd name="connsiteX8" fmla="*/ 1244400 w 1380507"/>
              <a:gd name="connsiteY8" fmla="*/ 538044 h 3759993"/>
              <a:gd name="connsiteX9" fmla="*/ 764416 w 1380507"/>
              <a:gd name="connsiteY9" fmla="*/ 538044 h 3759993"/>
              <a:gd name="connsiteX10" fmla="*/ 538044 w 1380507"/>
              <a:gd name="connsiteY10" fmla="*/ 764416 h 3759993"/>
              <a:gd name="connsiteX11" fmla="*/ 538044 w 1380507"/>
              <a:gd name="connsiteY11" fmla="*/ 3759993 h 3759993"/>
              <a:gd name="connsiteX12" fmla="*/ 0 w 1380507"/>
              <a:gd name="connsiteY12" fmla="*/ 3759993 h 3759993"/>
              <a:gd name="connsiteX0" fmla="*/ 0 w 1380507"/>
              <a:gd name="connsiteY0" fmla="*/ 3713694 h 3713694"/>
              <a:gd name="connsiteX1" fmla="*/ 0 w 1380507"/>
              <a:gd name="connsiteY1" fmla="*/ 718117 h 3713694"/>
              <a:gd name="connsiteX2" fmla="*/ 794507 w 1380507"/>
              <a:gd name="connsiteY2" fmla="*/ 0 h 3713694"/>
              <a:gd name="connsiteX3" fmla="*/ 1234369 w 1380507"/>
              <a:gd name="connsiteY3" fmla="*/ 300942 h 3713694"/>
              <a:gd name="connsiteX4" fmla="*/ 1221251 w 1380507"/>
              <a:gd name="connsiteY4" fmla="*/ 65755 h 3713694"/>
              <a:gd name="connsiteX5" fmla="*/ 1235682 w 1380507"/>
              <a:gd name="connsiteY5" fmla="*/ 720435 h 3713694"/>
              <a:gd name="connsiteX6" fmla="*/ 1378625 w 1380507"/>
              <a:gd name="connsiteY6" fmla="*/ 274259 h 3713694"/>
              <a:gd name="connsiteX7" fmla="*/ 1244400 w 1380507"/>
              <a:gd name="connsiteY7" fmla="*/ 507016 h 3713694"/>
              <a:gd name="connsiteX8" fmla="*/ 1244400 w 1380507"/>
              <a:gd name="connsiteY8" fmla="*/ 491745 h 3713694"/>
              <a:gd name="connsiteX9" fmla="*/ 764416 w 1380507"/>
              <a:gd name="connsiteY9" fmla="*/ 491745 h 3713694"/>
              <a:gd name="connsiteX10" fmla="*/ 538044 w 1380507"/>
              <a:gd name="connsiteY10" fmla="*/ 718117 h 3713694"/>
              <a:gd name="connsiteX11" fmla="*/ 538044 w 1380507"/>
              <a:gd name="connsiteY11" fmla="*/ 3713694 h 3713694"/>
              <a:gd name="connsiteX12" fmla="*/ 0 w 1380507"/>
              <a:gd name="connsiteY12" fmla="*/ 3713694 h 3713694"/>
              <a:gd name="connsiteX0" fmla="*/ 0 w 1380507"/>
              <a:gd name="connsiteY0" fmla="*/ 3714478 h 3714478"/>
              <a:gd name="connsiteX1" fmla="*/ 0 w 1380507"/>
              <a:gd name="connsiteY1" fmla="*/ 718901 h 3714478"/>
              <a:gd name="connsiteX2" fmla="*/ 794507 w 1380507"/>
              <a:gd name="connsiteY2" fmla="*/ 784 h 3714478"/>
              <a:gd name="connsiteX3" fmla="*/ 1234369 w 1380507"/>
              <a:gd name="connsiteY3" fmla="*/ 301726 h 3714478"/>
              <a:gd name="connsiteX4" fmla="*/ 1221251 w 1380507"/>
              <a:gd name="connsiteY4" fmla="*/ 66539 h 3714478"/>
              <a:gd name="connsiteX5" fmla="*/ 1235682 w 1380507"/>
              <a:gd name="connsiteY5" fmla="*/ 721219 h 3714478"/>
              <a:gd name="connsiteX6" fmla="*/ 1378625 w 1380507"/>
              <a:gd name="connsiteY6" fmla="*/ 275043 h 3714478"/>
              <a:gd name="connsiteX7" fmla="*/ 1244400 w 1380507"/>
              <a:gd name="connsiteY7" fmla="*/ 507800 h 3714478"/>
              <a:gd name="connsiteX8" fmla="*/ 1244400 w 1380507"/>
              <a:gd name="connsiteY8" fmla="*/ 492529 h 3714478"/>
              <a:gd name="connsiteX9" fmla="*/ 764416 w 1380507"/>
              <a:gd name="connsiteY9" fmla="*/ 492529 h 3714478"/>
              <a:gd name="connsiteX10" fmla="*/ 538044 w 1380507"/>
              <a:gd name="connsiteY10" fmla="*/ 718901 h 3714478"/>
              <a:gd name="connsiteX11" fmla="*/ 538044 w 1380507"/>
              <a:gd name="connsiteY11" fmla="*/ 3714478 h 3714478"/>
              <a:gd name="connsiteX12" fmla="*/ 0 w 1380507"/>
              <a:gd name="connsiteY12" fmla="*/ 3714478 h 3714478"/>
              <a:gd name="connsiteX0" fmla="*/ 0 w 1380507"/>
              <a:gd name="connsiteY0" fmla="*/ 3760643 h 3760643"/>
              <a:gd name="connsiteX1" fmla="*/ 0 w 1380507"/>
              <a:gd name="connsiteY1" fmla="*/ 765066 h 3760643"/>
              <a:gd name="connsiteX2" fmla="*/ 784477 w 1380507"/>
              <a:gd name="connsiteY2" fmla="*/ 652 h 3760643"/>
              <a:gd name="connsiteX3" fmla="*/ 1234369 w 1380507"/>
              <a:gd name="connsiteY3" fmla="*/ 347891 h 3760643"/>
              <a:gd name="connsiteX4" fmla="*/ 1221251 w 1380507"/>
              <a:gd name="connsiteY4" fmla="*/ 112704 h 3760643"/>
              <a:gd name="connsiteX5" fmla="*/ 1235682 w 1380507"/>
              <a:gd name="connsiteY5" fmla="*/ 767384 h 3760643"/>
              <a:gd name="connsiteX6" fmla="*/ 1378625 w 1380507"/>
              <a:gd name="connsiteY6" fmla="*/ 321208 h 3760643"/>
              <a:gd name="connsiteX7" fmla="*/ 1244400 w 1380507"/>
              <a:gd name="connsiteY7" fmla="*/ 553965 h 3760643"/>
              <a:gd name="connsiteX8" fmla="*/ 1244400 w 1380507"/>
              <a:gd name="connsiteY8" fmla="*/ 538694 h 3760643"/>
              <a:gd name="connsiteX9" fmla="*/ 764416 w 1380507"/>
              <a:gd name="connsiteY9" fmla="*/ 538694 h 3760643"/>
              <a:gd name="connsiteX10" fmla="*/ 538044 w 1380507"/>
              <a:gd name="connsiteY10" fmla="*/ 765066 h 3760643"/>
              <a:gd name="connsiteX11" fmla="*/ 538044 w 1380507"/>
              <a:gd name="connsiteY11" fmla="*/ 3760643 h 3760643"/>
              <a:gd name="connsiteX12" fmla="*/ 0 w 1380507"/>
              <a:gd name="connsiteY12" fmla="*/ 3760643 h 3760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80507" h="3760643">
                <a:moveTo>
                  <a:pt x="0" y="3760643"/>
                </a:moveTo>
                <a:lnTo>
                  <a:pt x="0" y="765066"/>
                </a:lnTo>
                <a:cubicBezTo>
                  <a:pt x="0" y="342891"/>
                  <a:pt x="362302" y="652"/>
                  <a:pt x="784477" y="652"/>
                </a:cubicBezTo>
                <a:cubicBezTo>
                  <a:pt x="1011342" y="-14778"/>
                  <a:pt x="1087748" y="247577"/>
                  <a:pt x="1234369" y="347891"/>
                </a:cubicBezTo>
                <a:lnTo>
                  <a:pt x="1221251" y="112704"/>
                </a:lnTo>
                <a:lnTo>
                  <a:pt x="1235682" y="767384"/>
                </a:lnTo>
                <a:cubicBezTo>
                  <a:pt x="1213125" y="780704"/>
                  <a:pt x="1401182" y="307888"/>
                  <a:pt x="1378625" y="321208"/>
                </a:cubicBezTo>
                <a:lnTo>
                  <a:pt x="1244400" y="553965"/>
                </a:lnTo>
                <a:lnTo>
                  <a:pt x="1244400" y="538694"/>
                </a:lnTo>
                <a:lnTo>
                  <a:pt x="764416" y="538694"/>
                </a:lnTo>
                <a:cubicBezTo>
                  <a:pt x="639394" y="538694"/>
                  <a:pt x="538044" y="640044"/>
                  <a:pt x="538044" y="765066"/>
                </a:cubicBezTo>
                <a:lnTo>
                  <a:pt x="538044" y="3760643"/>
                </a:lnTo>
                <a:lnTo>
                  <a:pt x="0" y="3760643"/>
                </a:lnTo>
                <a:close/>
              </a:path>
            </a:pathLst>
          </a:custGeom>
          <a:solidFill>
            <a:srgbClr val="90ABB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srgbClr val="000000"/>
              </a:solidFill>
              <a:effectLst/>
              <a:uLnTx/>
              <a:uFillTx/>
              <a:latin typeface="Arial" charset="0"/>
              <a:ea typeface="ＭＳ Ｐゴシック" charset="-128"/>
              <a:cs typeface="+mn-cs"/>
            </a:endParaRPr>
          </a:p>
        </p:txBody>
      </p:sp>
      <p:sp>
        <p:nvSpPr>
          <p:cNvPr id="11" name="Pfeil nach oben 5">
            <a:extLst>
              <a:ext uri="{FF2B5EF4-FFF2-40B4-BE49-F238E27FC236}">
                <a16:creationId xmlns:a16="http://schemas.microsoft.com/office/drawing/2014/main" id="{1BF07303-E2C0-20FB-D5E4-7FBA98529C2C}"/>
              </a:ext>
            </a:extLst>
          </p:cNvPr>
          <p:cNvSpPr/>
          <p:nvPr/>
        </p:nvSpPr>
        <p:spPr bwMode="auto">
          <a:xfrm>
            <a:off x="3276107" y="2199167"/>
            <a:ext cx="1427894" cy="3470967"/>
          </a:xfrm>
          <a:prstGeom prst="upArrow">
            <a:avLst/>
          </a:prstGeom>
          <a:solidFill>
            <a:srgbClr val="B6C6D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srgbClr val="000000"/>
              </a:solidFill>
              <a:effectLst/>
              <a:uLnTx/>
              <a:uFillTx/>
              <a:latin typeface="Arial" charset="0"/>
              <a:ea typeface="ＭＳ Ｐゴシック" charset="-128"/>
              <a:cs typeface="+mn-cs"/>
            </a:endParaRPr>
          </a:p>
        </p:txBody>
      </p:sp>
      <p:sp>
        <p:nvSpPr>
          <p:cNvPr id="12" name="Rechteckiger Pfeil 6">
            <a:extLst>
              <a:ext uri="{FF2B5EF4-FFF2-40B4-BE49-F238E27FC236}">
                <a16:creationId xmlns:a16="http://schemas.microsoft.com/office/drawing/2014/main" id="{5E4580A3-9ABB-DB6D-FA82-E12228564A1C}"/>
              </a:ext>
            </a:extLst>
          </p:cNvPr>
          <p:cNvSpPr/>
          <p:nvPr/>
        </p:nvSpPr>
        <p:spPr bwMode="auto">
          <a:xfrm rot="16200000" flipV="1">
            <a:off x="456315" y="2075360"/>
            <a:ext cx="2914853" cy="2724728"/>
          </a:xfrm>
          <a:custGeom>
            <a:avLst/>
            <a:gdLst>
              <a:gd name="connsiteX0" fmla="*/ 0 w 2448272"/>
              <a:gd name="connsiteY0" fmla="*/ 3662178 h 3662178"/>
              <a:gd name="connsiteX1" fmla="*/ 0 w 2448272"/>
              <a:gd name="connsiteY1" fmla="*/ 1377153 h 3662178"/>
              <a:gd name="connsiteX2" fmla="*/ 1071119 w 2448272"/>
              <a:gd name="connsiteY2" fmla="*/ 306034 h 3662178"/>
              <a:gd name="connsiteX3" fmla="*/ 1836204 w 2448272"/>
              <a:gd name="connsiteY3" fmla="*/ 306034 h 3662178"/>
              <a:gd name="connsiteX4" fmla="*/ 1836204 w 2448272"/>
              <a:gd name="connsiteY4" fmla="*/ 0 h 3662178"/>
              <a:gd name="connsiteX5" fmla="*/ 2448272 w 2448272"/>
              <a:gd name="connsiteY5" fmla="*/ 612068 h 3662178"/>
              <a:gd name="connsiteX6" fmla="*/ 1836204 w 2448272"/>
              <a:gd name="connsiteY6" fmla="*/ 1224136 h 3662178"/>
              <a:gd name="connsiteX7" fmla="*/ 1836204 w 2448272"/>
              <a:gd name="connsiteY7" fmla="*/ 918102 h 3662178"/>
              <a:gd name="connsiteX8" fmla="*/ 1071119 w 2448272"/>
              <a:gd name="connsiteY8" fmla="*/ 918102 h 3662178"/>
              <a:gd name="connsiteX9" fmla="*/ 612068 w 2448272"/>
              <a:gd name="connsiteY9" fmla="*/ 1377153 h 3662178"/>
              <a:gd name="connsiteX10" fmla="*/ 612068 w 2448272"/>
              <a:gd name="connsiteY10" fmla="*/ 3662178 h 3662178"/>
              <a:gd name="connsiteX11" fmla="*/ 0 w 2448272"/>
              <a:gd name="connsiteY11" fmla="*/ 3662178 h 3662178"/>
              <a:gd name="connsiteX0" fmla="*/ 0 w 2818662"/>
              <a:gd name="connsiteY0" fmla="*/ 3662178 h 3662178"/>
              <a:gd name="connsiteX1" fmla="*/ 0 w 2818662"/>
              <a:gd name="connsiteY1" fmla="*/ 1377153 h 3662178"/>
              <a:gd name="connsiteX2" fmla="*/ 1071119 w 2818662"/>
              <a:gd name="connsiteY2" fmla="*/ 306034 h 3662178"/>
              <a:gd name="connsiteX3" fmla="*/ 1836204 w 2818662"/>
              <a:gd name="connsiteY3" fmla="*/ 306034 h 3662178"/>
              <a:gd name="connsiteX4" fmla="*/ 1836204 w 2818662"/>
              <a:gd name="connsiteY4" fmla="*/ 0 h 3662178"/>
              <a:gd name="connsiteX5" fmla="*/ 2818662 w 2818662"/>
              <a:gd name="connsiteY5" fmla="*/ 577344 h 3662178"/>
              <a:gd name="connsiteX6" fmla="*/ 1836204 w 2818662"/>
              <a:gd name="connsiteY6" fmla="*/ 1224136 h 3662178"/>
              <a:gd name="connsiteX7" fmla="*/ 1836204 w 2818662"/>
              <a:gd name="connsiteY7" fmla="*/ 918102 h 3662178"/>
              <a:gd name="connsiteX8" fmla="*/ 1071119 w 2818662"/>
              <a:gd name="connsiteY8" fmla="*/ 918102 h 3662178"/>
              <a:gd name="connsiteX9" fmla="*/ 612068 w 2818662"/>
              <a:gd name="connsiteY9" fmla="*/ 1377153 h 3662178"/>
              <a:gd name="connsiteX10" fmla="*/ 612068 w 2818662"/>
              <a:gd name="connsiteY10" fmla="*/ 3662178 h 3662178"/>
              <a:gd name="connsiteX11" fmla="*/ 0 w 2818662"/>
              <a:gd name="connsiteY11" fmla="*/ 3662178 h 3662178"/>
              <a:gd name="connsiteX0" fmla="*/ 0 w 2818662"/>
              <a:gd name="connsiteY0" fmla="*/ 3662178 h 3662178"/>
              <a:gd name="connsiteX1" fmla="*/ 0 w 2818662"/>
              <a:gd name="connsiteY1" fmla="*/ 1377153 h 3662178"/>
              <a:gd name="connsiteX2" fmla="*/ 1071119 w 2818662"/>
              <a:gd name="connsiteY2" fmla="*/ 306034 h 3662178"/>
              <a:gd name="connsiteX3" fmla="*/ 1836204 w 2818662"/>
              <a:gd name="connsiteY3" fmla="*/ 306034 h 3662178"/>
              <a:gd name="connsiteX4" fmla="*/ 1836204 w 2818662"/>
              <a:gd name="connsiteY4" fmla="*/ 0 h 3662178"/>
              <a:gd name="connsiteX5" fmla="*/ 2818662 w 2818662"/>
              <a:gd name="connsiteY5" fmla="*/ 577344 h 3662178"/>
              <a:gd name="connsiteX6" fmla="*/ 1836204 w 2818662"/>
              <a:gd name="connsiteY6" fmla="*/ 1224136 h 3662178"/>
              <a:gd name="connsiteX7" fmla="*/ 2310766 w 2818662"/>
              <a:gd name="connsiteY7" fmla="*/ 779206 h 3662178"/>
              <a:gd name="connsiteX8" fmla="*/ 1071119 w 2818662"/>
              <a:gd name="connsiteY8" fmla="*/ 918102 h 3662178"/>
              <a:gd name="connsiteX9" fmla="*/ 612068 w 2818662"/>
              <a:gd name="connsiteY9" fmla="*/ 1377153 h 3662178"/>
              <a:gd name="connsiteX10" fmla="*/ 612068 w 2818662"/>
              <a:gd name="connsiteY10" fmla="*/ 3662178 h 3662178"/>
              <a:gd name="connsiteX11" fmla="*/ 0 w 2818662"/>
              <a:gd name="connsiteY11" fmla="*/ 3662178 h 3662178"/>
              <a:gd name="connsiteX0" fmla="*/ 0 w 2818662"/>
              <a:gd name="connsiteY0" fmla="*/ 3662178 h 3662178"/>
              <a:gd name="connsiteX1" fmla="*/ 0 w 2818662"/>
              <a:gd name="connsiteY1" fmla="*/ 1377153 h 3662178"/>
              <a:gd name="connsiteX2" fmla="*/ 1071119 w 2818662"/>
              <a:gd name="connsiteY2" fmla="*/ 306034 h 3662178"/>
              <a:gd name="connsiteX3" fmla="*/ 1836204 w 2818662"/>
              <a:gd name="connsiteY3" fmla="*/ 306034 h 3662178"/>
              <a:gd name="connsiteX4" fmla="*/ 1836204 w 2818662"/>
              <a:gd name="connsiteY4" fmla="*/ 0 h 3662178"/>
              <a:gd name="connsiteX5" fmla="*/ 2818662 w 2818662"/>
              <a:gd name="connsiteY5" fmla="*/ 577344 h 3662178"/>
              <a:gd name="connsiteX6" fmla="*/ 1836204 w 2818662"/>
              <a:gd name="connsiteY6" fmla="*/ 1224136 h 3662178"/>
              <a:gd name="connsiteX7" fmla="*/ 2322341 w 2818662"/>
              <a:gd name="connsiteY7" fmla="*/ 894952 h 3662178"/>
              <a:gd name="connsiteX8" fmla="*/ 1071119 w 2818662"/>
              <a:gd name="connsiteY8" fmla="*/ 918102 h 3662178"/>
              <a:gd name="connsiteX9" fmla="*/ 612068 w 2818662"/>
              <a:gd name="connsiteY9" fmla="*/ 1377153 h 3662178"/>
              <a:gd name="connsiteX10" fmla="*/ 612068 w 2818662"/>
              <a:gd name="connsiteY10" fmla="*/ 3662178 h 3662178"/>
              <a:gd name="connsiteX11" fmla="*/ 0 w 2818662"/>
              <a:gd name="connsiteY11" fmla="*/ 3662178 h 3662178"/>
              <a:gd name="connsiteX0" fmla="*/ 0 w 2818662"/>
              <a:gd name="connsiteY0" fmla="*/ 3662178 h 3662178"/>
              <a:gd name="connsiteX1" fmla="*/ 0 w 2818662"/>
              <a:gd name="connsiteY1" fmla="*/ 1377153 h 3662178"/>
              <a:gd name="connsiteX2" fmla="*/ 1071119 w 2818662"/>
              <a:gd name="connsiteY2" fmla="*/ 306034 h 3662178"/>
              <a:gd name="connsiteX3" fmla="*/ 2414938 w 2818662"/>
              <a:gd name="connsiteY3" fmla="*/ 317609 h 3662178"/>
              <a:gd name="connsiteX4" fmla="*/ 1836204 w 2818662"/>
              <a:gd name="connsiteY4" fmla="*/ 0 h 3662178"/>
              <a:gd name="connsiteX5" fmla="*/ 2818662 w 2818662"/>
              <a:gd name="connsiteY5" fmla="*/ 577344 h 3662178"/>
              <a:gd name="connsiteX6" fmla="*/ 1836204 w 2818662"/>
              <a:gd name="connsiteY6" fmla="*/ 1224136 h 3662178"/>
              <a:gd name="connsiteX7" fmla="*/ 2322341 w 2818662"/>
              <a:gd name="connsiteY7" fmla="*/ 894952 h 3662178"/>
              <a:gd name="connsiteX8" fmla="*/ 1071119 w 2818662"/>
              <a:gd name="connsiteY8" fmla="*/ 918102 h 3662178"/>
              <a:gd name="connsiteX9" fmla="*/ 612068 w 2818662"/>
              <a:gd name="connsiteY9" fmla="*/ 1377153 h 3662178"/>
              <a:gd name="connsiteX10" fmla="*/ 612068 w 2818662"/>
              <a:gd name="connsiteY10" fmla="*/ 3662178 h 3662178"/>
              <a:gd name="connsiteX11" fmla="*/ 0 w 2818662"/>
              <a:gd name="connsiteY11" fmla="*/ 3662178 h 3662178"/>
              <a:gd name="connsiteX0" fmla="*/ 0 w 2818662"/>
              <a:gd name="connsiteY0" fmla="*/ 3662178 h 3662178"/>
              <a:gd name="connsiteX1" fmla="*/ 0 w 2818662"/>
              <a:gd name="connsiteY1" fmla="*/ 1377153 h 3662178"/>
              <a:gd name="connsiteX2" fmla="*/ 1071119 w 2818662"/>
              <a:gd name="connsiteY2" fmla="*/ 306034 h 3662178"/>
              <a:gd name="connsiteX3" fmla="*/ 2414938 w 2818662"/>
              <a:gd name="connsiteY3" fmla="*/ 317609 h 3662178"/>
              <a:gd name="connsiteX4" fmla="*/ 1836204 w 2818662"/>
              <a:gd name="connsiteY4" fmla="*/ 0 h 3662178"/>
              <a:gd name="connsiteX5" fmla="*/ 2818662 w 2818662"/>
              <a:gd name="connsiteY5" fmla="*/ 577344 h 3662178"/>
              <a:gd name="connsiteX6" fmla="*/ 2287617 w 2818662"/>
              <a:gd name="connsiteY6" fmla="*/ 1177837 h 3662178"/>
              <a:gd name="connsiteX7" fmla="*/ 2322341 w 2818662"/>
              <a:gd name="connsiteY7" fmla="*/ 894952 h 3662178"/>
              <a:gd name="connsiteX8" fmla="*/ 1071119 w 2818662"/>
              <a:gd name="connsiteY8" fmla="*/ 918102 h 3662178"/>
              <a:gd name="connsiteX9" fmla="*/ 612068 w 2818662"/>
              <a:gd name="connsiteY9" fmla="*/ 1377153 h 3662178"/>
              <a:gd name="connsiteX10" fmla="*/ 612068 w 2818662"/>
              <a:gd name="connsiteY10" fmla="*/ 3662178 h 3662178"/>
              <a:gd name="connsiteX11" fmla="*/ 0 w 2818662"/>
              <a:gd name="connsiteY11" fmla="*/ 3662178 h 3662178"/>
              <a:gd name="connsiteX0" fmla="*/ 0 w 2818662"/>
              <a:gd name="connsiteY0" fmla="*/ 3650603 h 3650603"/>
              <a:gd name="connsiteX1" fmla="*/ 0 w 2818662"/>
              <a:gd name="connsiteY1" fmla="*/ 1365578 h 3650603"/>
              <a:gd name="connsiteX2" fmla="*/ 1071119 w 2818662"/>
              <a:gd name="connsiteY2" fmla="*/ 294459 h 3650603"/>
              <a:gd name="connsiteX3" fmla="*/ 2414938 w 2818662"/>
              <a:gd name="connsiteY3" fmla="*/ 306034 h 3650603"/>
              <a:gd name="connsiteX4" fmla="*/ 2287617 w 2818662"/>
              <a:gd name="connsiteY4" fmla="*/ 0 h 3650603"/>
              <a:gd name="connsiteX5" fmla="*/ 2818662 w 2818662"/>
              <a:gd name="connsiteY5" fmla="*/ 565769 h 3650603"/>
              <a:gd name="connsiteX6" fmla="*/ 2287617 w 2818662"/>
              <a:gd name="connsiteY6" fmla="*/ 1166262 h 3650603"/>
              <a:gd name="connsiteX7" fmla="*/ 2322341 w 2818662"/>
              <a:gd name="connsiteY7" fmla="*/ 883377 h 3650603"/>
              <a:gd name="connsiteX8" fmla="*/ 1071119 w 2818662"/>
              <a:gd name="connsiteY8" fmla="*/ 906527 h 3650603"/>
              <a:gd name="connsiteX9" fmla="*/ 612068 w 2818662"/>
              <a:gd name="connsiteY9" fmla="*/ 1365578 h 3650603"/>
              <a:gd name="connsiteX10" fmla="*/ 612068 w 2818662"/>
              <a:gd name="connsiteY10" fmla="*/ 3650603 h 3650603"/>
              <a:gd name="connsiteX11" fmla="*/ 0 w 2818662"/>
              <a:gd name="connsiteY11" fmla="*/ 3650603 h 3650603"/>
              <a:gd name="connsiteX0" fmla="*/ 0 w 2818662"/>
              <a:gd name="connsiteY0" fmla="*/ 3650603 h 3650603"/>
              <a:gd name="connsiteX1" fmla="*/ 0 w 2818662"/>
              <a:gd name="connsiteY1" fmla="*/ 1365578 h 3650603"/>
              <a:gd name="connsiteX2" fmla="*/ 1071119 w 2818662"/>
              <a:gd name="connsiteY2" fmla="*/ 294459 h 3650603"/>
              <a:gd name="connsiteX3" fmla="*/ 2414938 w 2818662"/>
              <a:gd name="connsiteY3" fmla="*/ 306034 h 3650603"/>
              <a:gd name="connsiteX4" fmla="*/ 2287617 w 2818662"/>
              <a:gd name="connsiteY4" fmla="*/ 0 h 3650603"/>
              <a:gd name="connsiteX5" fmla="*/ 2818662 w 2818662"/>
              <a:gd name="connsiteY5" fmla="*/ 565769 h 3650603"/>
              <a:gd name="connsiteX6" fmla="*/ 2333916 w 2818662"/>
              <a:gd name="connsiteY6" fmla="*/ 1189411 h 3650603"/>
              <a:gd name="connsiteX7" fmla="*/ 2322341 w 2818662"/>
              <a:gd name="connsiteY7" fmla="*/ 883377 h 3650603"/>
              <a:gd name="connsiteX8" fmla="*/ 1071119 w 2818662"/>
              <a:gd name="connsiteY8" fmla="*/ 906527 h 3650603"/>
              <a:gd name="connsiteX9" fmla="*/ 612068 w 2818662"/>
              <a:gd name="connsiteY9" fmla="*/ 1365578 h 3650603"/>
              <a:gd name="connsiteX10" fmla="*/ 612068 w 2818662"/>
              <a:gd name="connsiteY10" fmla="*/ 3650603 h 3650603"/>
              <a:gd name="connsiteX11" fmla="*/ 0 w 2818662"/>
              <a:gd name="connsiteY11" fmla="*/ 3650603 h 3650603"/>
              <a:gd name="connsiteX0" fmla="*/ 0 w 2818662"/>
              <a:gd name="connsiteY0" fmla="*/ 3650606 h 3650606"/>
              <a:gd name="connsiteX1" fmla="*/ 0 w 2818662"/>
              <a:gd name="connsiteY1" fmla="*/ 1365581 h 3650606"/>
              <a:gd name="connsiteX2" fmla="*/ 1071119 w 2818662"/>
              <a:gd name="connsiteY2" fmla="*/ 294462 h 3650606"/>
              <a:gd name="connsiteX3" fmla="*/ 2414938 w 2818662"/>
              <a:gd name="connsiteY3" fmla="*/ 306037 h 3650606"/>
              <a:gd name="connsiteX4" fmla="*/ 2322341 w 2818662"/>
              <a:gd name="connsiteY4" fmla="*/ 0 h 3650606"/>
              <a:gd name="connsiteX5" fmla="*/ 2818662 w 2818662"/>
              <a:gd name="connsiteY5" fmla="*/ 565772 h 3650606"/>
              <a:gd name="connsiteX6" fmla="*/ 2333916 w 2818662"/>
              <a:gd name="connsiteY6" fmla="*/ 1189414 h 3650606"/>
              <a:gd name="connsiteX7" fmla="*/ 2322341 w 2818662"/>
              <a:gd name="connsiteY7" fmla="*/ 883380 h 3650606"/>
              <a:gd name="connsiteX8" fmla="*/ 1071119 w 2818662"/>
              <a:gd name="connsiteY8" fmla="*/ 906530 h 3650606"/>
              <a:gd name="connsiteX9" fmla="*/ 612068 w 2818662"/>
              <a:gd name="connsiteY9" fmla="*/ 1365581 h 3650606"/>
              <a:gd name="connsiteX10" fmla="*/ 612068 w 2818662"/>
              <a:gd name="connsiteY10" fmla="*/ 3650606 h 3650606"/>
              <a:gd name="connsiteX11" fmla="*/ 0 w 2818662"/>
              <a:gd name="connsiteY11" fmla="*/ 3650606 h 3650606"/>
              <a:gd name="connsiteX0" fmla="*/ 0 w 2818662"/>
              <a:gd name="connsiteY0" fmla="*/ 3650606 h 3650606"/>
              <a:gd name="connsiteX1" fmla="*/ 0 w 2818662"/>
              <a:gd name="connsiteY1" fmla="*/ 1365581 h 3650606"/>
              <a:gd name="connsiteX2" fmla="*/ 1071119 w 2818662"/>
              <a:gd name="connsiteY2" fmla="*/ 294462 h 3650606"/>
              <a:gd name="connsiteX3" fmla="*/ 2333916 w 2818662"/>
              <a:gd name="connsiteY3" fmla="*/ 294463 h 3650606"/>
              <a:gd name="connsiteX4" fmla="*/ 2322341 w 2818662"/>
              <a:gd name="connsiteY4" fmla="*/ 0 h 3650606"/>
              <a:gd name="connsiteX5" fmla="*/ 2818662 w 2818662"/>
              <a:gd name="connsiteY5" fmla="*/ 565772 h 3650606"/>
              <a:gd name="connsiteX6" fmla="*/ 2333916 w 2818662"/>
              <a:gd name="connsiteY6" fmla="*/ 1189414 h 3650606"/>
              <a:gd name="connsiteX7" fmla="*/ 2322341 w 2818662"/>
              <a:gd name="connsiteY7" fmla="*/ 883380 h 3650606"/>
              <a:gd name="connsiteX8" fmla="*/ 1071119 w 2818662"/>
              <a:gd name="connsiteY8" fmla="*/ 906530 h 3650606"/>
              <a:gd name="connsiteX9" fmla="*/ 612068 w 2818662"/>
              <a:gd name="connsiteY9" fmla="*/ 1365581 h 3650606"/>
              <a:gd name="connsiteX10" fmla="*/ 612068 w 2818662"/>
              <a:gd name="connsiteY10" fmla="*/ 3650606 h 3650606"/>
              <a:gd name="connsiteX11" fmla="*/ 0 w 2818662"/>
              <a:gd name="connsiteY11" fmla="*/ 3650606 h 36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18662" h="3650606">
                <a:moveTo>
                  <a:pt x="0" y="3650606"/>
                </a:moveTo>
                <a:lnTo>
                  <a:pt x="0" y="1365581"/>
                </a:lnTo>
                <a:cubicBezTo>
                  <a:pt x="0" y="774018"/>
                  <a:pt x="479556" y="294462"/>
                  <a:pt x="1071119" y="294462"/>
                </a:cubicBezTo>
                <a:lnTo>
                  <a:pt x="2333916" y="294463"/>
                </a:lnTo>
                <a:lnTo>
                  <a:pt x="2322341" y="0"/>
                </a:lnTo>
                <a:lnTo>
                  <a:pt x="2818662" y="565772"/>
                </a:lnTo>
                <a:lnTo>
                  <a:pt x="2333916" y="1189414"/>
                </a:lnTo>
                <a:lnTo>
                  <a:pt x="2322341" y="883380"/>
                </a:lnTo>
                <a:lnTo>
                  <a:pt x="1071119" y="906530"/>
                </a:lnTo>
                <a:cubicBezTo>
                  <a:pt x="817592" y="906530"/>
                  <a:pt x="612068" y="1112054"/>
                  <a:pt x="612068" y="1365581"/>
                </a:cubicBezTo>
                <a:lnTo>
                  <a:pt x="612068" y="3650606"/>
                </a:lnTo>
                <a:lnTo>
                  <a:pt x="0" y="3650606"/>
                </a:lnTo>
                <a:close/>
              </a:path>
            </a:pathLst>
          </a:cu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0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3" name="Rechteckiger Pfeil 11">
            <a:extLst>
              <a:ext uri="{FF2B5EF4-FFF2-40B4-BE49-F238E27FC236}">
                <a16:creationId xmlns:a16="http://schemas.microsoft.com/office/drawing/2014/main" id="{1983531F-068F-9427-89D8-F356F18EEAA2}"/>
              </a:ext>
            </a:extLst>
          </p:cNvPr>
          <p:cNvSpPr/>
          <p:nvPr/>
        </p:nvSpPr>
        <p:spPr bwMode="auto">
          <a:xfrm rot="16200000" flipV="1">
            <a:off x="4813913" y="3145310"/>
            <a:ext cx="2073306" cy="2965516"/>
          </a:xfrm>
          <a:prstGeom prst="bentArrow">
            <a:avLst>
              <a:gd name="adj1" fmla="val 24236"/>
              <a:gd name="adj2" fmla="val 12118"/>
              <a:gd name="adj3" fmla="val 26874"/>
              <a:gd name="adj4" fmla="val 43750"/>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srgbClr val="000000"/>
              </a:solidFill>
              <a:effectLst/>
              <a:uLnTx/>
              <a:uFillTx/>
              <a:latin typeface="Arial" charset="0"/>
              <a:ea typeface="ＭＳ Ｐゴシック" charset="-128"/>
              <a:cs typeface="+mn-cs"/>
            </a:endParaRPr>
          </a:p>
        </p:txBody>
      </p:sp>
      <p:sp>
        <p:nvSpPr>
          <p:cNvPr id="14" name="Rechteckiger Pfeil 12">
            <a:extLst>
              <a:ext uri="{FF2B5EF4-FFF2-40B4-BE49-F238E27FC236}">
                <a16:creationId xmlns:a16="http://schemas.microsoft.com/office/drawing/2014/main" id="{8DCD304A-A180-C351-97E7-06AA13863A3C}"/>
              </a:ext>
            </a:extLst>
          </p:cNvPr>
          <p:cNvSpPr/>
          <p:nvPr/>
        </p:nvSpPr>
        <p:spPr bwMode="auto">
          <a:xfrm rot="5400000" flipH="1" flipV="1">
            <a:off x="5017216" y="1861745"/>
            <a:ext cx="1978686" cy="2653531"/>
          </a:xfrm>
          <a:prstGeom prst="bentArrow">
            <a:avLst>
              <a:gd name="adj1" fmla="val 30794"/>
              <a:gd name="adj2" fmla="val 22652"/>
              <a:gd name="adj3" fmla="val 27306"/>
              <a:gd name="adj4" fmla="val 43750"/>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srgbClr val="000000"/>
              </a:solidFill>
              <a:effectLst/>
              <a:uLnTx/>
              <a:uFillTx/>
              <a:latin typeface="Arial" charset="0"/>
              <a:ea typeface="ＭＳ Ｐゴシック" charset="-128"/>
              <a:cs typeface="+mn-cs"/>
            </a:endParaRPr>
          </a:p>
        </p:txBody>
      </p:sp>
      <p:sp>
        <p:nvSpPr>
          <p:cNvPr id="15" name="Rechteckiger Pfeil 13">
            <a:extLst>
              <a:ext uri="{FF2B5EF4-FFF2-40B4-BE49-F238E27FC236}">
                <a16:creationId xmlns:a16="http://schemas.microsoft.com/office/drawing/2014/main" id="{5383AC63-5338-FF38-8156-D4AF1D5E8C0C}"/>
              </a:ext>
            </a:extLst>
          </p:cNvPr>
          <p:cNvSpPr/>
          <p:nvPr/>
        </p:nvSpPr>
        <p:spPr bwMode="auto">
          <a:xfrm rot="16200000" flipV="1">
            <a:off x="1085808" y="3204413"/>
            <a:ext cx="1979584" cy="3048435"/>
          </a:xfrm>
          <a:custGeom>
            <a:avLst/>
            <a:gdLst>
              <a:gd name="connsiteX0" fmla="*/ 0 w 2160240"/>
              <a:gd name="connsiteY0" fmla="*/ 4266377 h 4266377"/>
              <a:gd name="connsiteX1" fmla="*/ 0 w 2160240"/>
              <a:gd name="connsiteY1" fmla="*/ 945105 h 4266377"/>
              <a:gd name="connsiteX2" fmla="*/ 945105 w 2160240"/>
              <a:gd name="connsiteY2" fmla="*/ 0 h 4266377"/>
              <a:gd name="connsiteX3" fmla="*/ 1579697 w 2160240"/>
              <a:gd name="connsiteY3" fmla="*/ 0 h 4266377"/>
              <a:gd name="connsiteX4" fmla="*/ 1579697 w 2160240"/>
              <a:gd name="connsiteY4" fmla="*/ 0 h 4266377"/>
              <a:gd name="connsiteX5" fmla="*/ 2160240 w 2160240"/>
              <a:gd name="connsiteY5" fmla="*/ 261778 h 4266377"/>
              <a:gd name="connsiteX6" fmla="*/ 1579697 w 2160240"/>
              <a:gd name="connsiteY6" fmla="*/ 523556 h 4266377"/>
              <a:gd name="connsiteX7" fmla="*/ 1579697 w 2160240"/>
              <a:gd name="connsiteY7" fmla="*/ 523556 h 4266377"/>
              <a:gd name="connsiteX8" fmla="*/ 945105 w 2160240"/>
              <a:gd name="connsiteY8" fmla="*/ 523556 h 4266377"/>
              <a:gd name="connsiteX9" fmla="*/ 523556 w 2160240"/>
              <a:gd name="connsiteY9" fmla="*/ 945105 h 4266377"/>
              <a:gd name="connsiteX10" fmla="*/ 523556 w 2160240"/>
              <a:gd name="connsiteY10" fmla="*/ 4266377 h 4266377"/>
              <a:gd name="connsiteX11" fmla="*/ 0 w 2160240"/>
              <a:gd name="connsiteY11" fmla="*/ 4266377 h 4266377"/>
              <a:gd name="connsiteX0" fmla="*/ 0 w 1870873"/>
              <a:gd name="connsiteY0" fmla="*/ 4266377 h 4266377"/>
              <a:gd name="connsiteX1" fmla="*/ 0 w 1870873"/>
              <a:gd name="connsiteY1" fmla="*/ 945105 h 4266377"/>
              <a:gd name="connsiteX2" fmla="*/ 945105 w 1870873"/>
              <a:gd name="connsiteY2" fmla="*/ 0 h 4266377"/>
              <a:gd name="connsiteX3" fmla="*/ 1579697 w 1870873"/>
              <a:gd name="connsiteY3" fmla="*/ 0 h 4266377"/>
              <a:gd name="connsiteX4" fmla="*/ 1579697 w 1870873"/>
              <a:gd name="connsiteY4" fmla="*/ 0 h 4266377"/>
              <a:gd name="connsiteX5" fmla="*/ 1870873 w 1870873"/>
              <a:gd name="connsiteY5" fmla="*/ 261778 h 4266377"/>
              <a:gd name="connsiteX6" fmla="*/ 1579697 w 1870873"/>
              <a:gd name="connsiteY6" fmla="*/ 523556 h 4266377"/>
              <a:gd name="connsiteX7" fmla="*/ 1579697 w 1870873"/>
              <a:gd name="connsiteY7" fmla="*/ 523556 h 4266377"/>
              <a:gd name="connsiteX8" fmla="*/ 945105 w 1870873"/>
              <a:gd name="connsiteY8" fmla="*/ 523556 h 4266377"/>
              <a:gd name="connsiteX9" fmla="*/ 523556 w 1870873"/>
              <a:gd name="connsiteY9" fmla="*/ 945105 h 4266377"/>
              <a:gd name="connsiteX10" fmla="*/ 523556 w 1870873"/>
              <a:gd name="connsiteY10" fmla="*/ 4266377 h 4266377"/>
              <a:gd name="connsiteX11" fmla="*/ 0 w 1870873"/>
              <a:gd name="connsiteY11" fmla="*/ 4266377 h 4266377"/>
              <a:gd name="connsiteX0" fmla="*/ 0 w 1870873"/>
              <a:gd name="connsiteY0" fmla="*/ 4266377 h 4266377"/>
              <a:gd name="connsiteX1" fmla="*/ 0 w 1870873"/>
              <a:gd name="connsiteY1" fmla="*/ 945105 h 4266377"/>
              <a:gd name="connsiteX2" fmla="*/ 945105 w 1870873"/>
              <a:gd name="connsiteY2" fmla="*/ 0 h 4266377"/>
              <a:gd name="connsiteX3" fmla="*/ 1579697 w 1870873"/>
              <a:gd name="connsiteY3" fmla="*/ 0 h 4266377"/>
              <a:gd name="connsiteX4" fmla="*/ 1579697 w 1870873"/>
              <a:gd name="connsiteY4" fmla="*/ 0 h 4266377"/>
              <a:gd name="connsiteX5" fmla="*/ 1870873 w 1870873"/>
              <a:gd name="connsiteY5" fmla="*/ 261778 h 4266377"/>
              <a:gd name="connsiteX6" fmla="*/ 1579697 w 1870873"/>
              <a:gd name="connsiteY6" fmla="*/ 523556 h 4266377"/>
              <a:gd name="connsiteX7" fmla="*/ 1579697 w 1870873"/>
              <a:gd name="connsiteY7" fmla="*/ 523556 h 4266377"/>
              <a:gd name="connsiteX8" fmla="*/ 945104 w 1870873"/>
              <a:gd name="connsiteY8" fmla="*/ 601267 h 4266377"/>
              <a:gd name="connsiteX9" fmla="*/ 523556 w 1870873"/>
              <a:gd name="connsiteY9" fmla="*/ 945105 h 4266377"/>
              <a:gd name="connsiteX10" fmla="*/ 523556 w 1870873"/>
              <a:gd name="connsiteY10" fmla="*/ 4266377 h 4266377"/>
              <a:gd name="connsiteX11" fmla="*/ 0 w 1870873"/>
              <a:gd name="connsiteY11" fmla="*/ 4266377 h 4266377"/>
              <a:gd name="connsiteX0" fmla="*/ 0 w 1870873"/>
              <a:gd name="connsiteY0" fmla="*/ 4266377 h 4266377"/>
              <a:gd name="connsiteX1" fmla="*/ 0 w 1870873"/>
              <a:gd name="connsiteY1" fmla="*/ 945105 h 4266377"/>
              <a:gd name="connsiteX2" fmla="*/ 945105 w 1870873"/>
              <a:gd name="connsiteY2" fmla="*/ 0 h 4266377"/>
              <a:gd name="connsiteX3" fmla="*/ 1579697 w 1870873"/>
              <a:gd name="connsiteY3" fmla="*/ 0 h 4266377"/>
              <a:gd name="connsiteX4" fmla="*/ 1579697 w 1870873"/>
              <a:gd name="connsiteY4" fmla="*/ 0 h 4266377"/>
              <a:gd name="connsiteX5" fmla="*/ 1870873 w 1870873"/>
              <a:gd name="connsiteY5" fmla="*/ 261778 h 4266377"/>
              <a:gd name="connsiteX6" fmla="*/ 1579697 w 1870873"/>
              <a:gd name="connsiteY6" fmla="*/ 523556 h 4266377"/>
              <a:gd name="connsiteX7" fmla="*/ 1606811 w 1870873"/>
              <a:gd name="connsiteY7" fmla="*/ 601267 h 4266377"/>
              <a:gd name="connsiteX8" fmla="*/ 945104 w 1870873"/>
              <a:gd name="connsiteY8" fmla="*/ 601267 h 4266377"/>
              <a:gd name="connsiteX9" fmla="*/ 523556 w 1870873"/>
              <a:gd name="connsiteY9" fmla="*/ 945105 h 4266377"/>
              <a:gd name="connsiteX10" fmla="*/ 523556 w 1870873"/>
              <a:gd name="connsiteY10" fmla="*/ 4266377 h 4266377"/>
              <a:gd name="connsiteX11" fmla="*/ 0 w 1870873"/>
              <a:gd name="connsiteY11" fmla="*/ 4266377 h 4266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70873" h="4266377">
                <a:moveTo>
                  <a:pt x="0" y="4266377"/>
                </a:moveTo>
                <a:lnTo>
                  <a:pt x="0" y="945105"/>
                </a:lnTo>
                <a:cubicBezTo>
                  <a:pt x="0" y="423138"/>
                  <a:pt x="423138" y="0"/>
                  <a:pt x="945105" y="0"/>
                </a:cubicBezTo>
                <a:lnTo>
                  <a:pt x="1579697" y="0"/>
                </a:lnTo>
                <a:lnTo>
                  <a:pt x="1579697" y="0"/>
                </a:lnTo>
                <a:lnTo>
                  <a:pt x="1870873" y="261778"/>
                </a:lnTo>
                <a:lnTo>
                  <a:pt x="1579697" y="523556"/>
                </a:lnTo>
                <a:lnTo>
                  <a:pt x="1606811" y="601267"/>
                </a:lnTo>
                <a:lnTo>
                  <a:pt x="945104" y="601267"/>
                </a:lnTo>
                <a:cubicBezTo>
                  <a:pt x="712289" y="601267"/>
                  <a:pt x="523556" y="712290"/>
                  <a:pt x="523556" y="945105"/>
                </a:cubicBezTo>
                <a:lnTo>
                  <a:pt x="523556" y="4266377"/>
                </a:lnTo>
                <a:lnTo>
                  <a:pt x="0" y="4266377"/>
                </a:lnTo>
                <a:close/>
              </a:path>
            </a:pathLst>
          </a:custGeom>
          <a:solidFill>
            <a:srgbClr val="90ABB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srgbClr val="000000"/>
              </a:solidFill>
              <a:effectLst/>
              <a:uLnTx/>
              <a:uFillTx/>
              <a:latin typeface="Arial" charset="0"/>
              <a:ea typeface="ＭＳ Ｐゴシック" charset="-128"/>
              <a:cs typeface="+mn-cs"/>
            </a:endParaRPr>
          </a:p>
        </p:txBody>
      </p:sp>
      <p:sp>
        <p:nvSpPr>
          <p:cNvPr id="16" name="Rechteckiger Pfeil 15">
            <a:extLst>
              <a:ext uri="{FF2B5EF4-FFF2-40B4-BE49-F238E27FC236}">
                <a16:creationId xmlns:a16="http://schemas.microsoft.com/office/drawing/2014/main" id="{08EF363B-8AAF-460C-C11E-DDA5E2D42572}"/>
              </a:ext>
            </a:extLst>
          </p:cNvPr>
          <p:cNvSpPr/>
          <p:nvPr/>
        </p:nvSpPr>
        <p:spPr bwMode="auto">
          <a:xfrm rot="16200000" flipV="1">
            <a:off x="1437403" y="1403621"/>
            <a:ext cx="1599817" cy="2389872"/>
          </a:xfrm>
          <a:custGeom>
            <a:avLst/>
            <a:gdLst>
              <a:gd name="connsiteX0" fmla="*/ 0 w 1557970"/>
              <a:gd name="connsiteY0" fmla="*/ 3432626 h 3432626"/>
              <a:gd name="connsiteX1" fmla="*/ 0 w 1557970"/>
              <a:gd name="connsiteY1" fmla="*/ 549901 h 3432626"/>
              <a:gd name="connsiteX2" fmla="*/ 402221 w 1557970"/>
              <a:gd name="connsiteY2" fmla="*/ 147680 h 3432626"/>
              <a:gd name="connsiteX3" fmla="*/ 1094318 w 1557970"/>
              <a:gd name="connsiteY3" fmla="*/ 147680 h 3432626"/>
              <a:gd name="connsiteX4" fmla="*/ 1094318 w 1557970"/>
              <a:gd name="connsiteY4" fmla="*/ 0 h 3432626"/>
              <a:gd name="connsiteX5" fmla="*/ 1557970 w 1557970"/>
              <a:gd name="connsiteY5" fmla="*/ 342426 h 3432626"/>
              <a:gd name="connsiteX6" fmla="*/ 1094318 w 1557970"/>
              <a:gd name="connsiteY6" fmla="*/ 684852 h 3432626"/>
              <a:gd name="connsiteX7" fmla="*/ 1094318 w 1557970"/>
              <a:gd name="connsiteY7" fmla="*/ 537172 h 3432626"/>
              <a:gd name="connsiteX8" fmla="*/ 402221 w 1557970"/>
              <a:gd name="connsiteY8" fmla="*/ 537172 h 3432626"/>
              <a:gd name="connsiteX9" fmla="*/ 389492 w 1557970"/>
              <a:gd name="connsiteY9" fmla="*/ 549901 h 3432626"/>
              <a:gd name="connsiteX10" fmla="*/ 389493 w 1557970"/>
              <a:gd name="connsiteY10" fmla="*/ 3432626 h 3432626"/>
              <a:gd name="connsiteX11" fmla="*/ 0 w 1557970"/>
              <a:gd name="connsiteY11" fmla="*/ 3432626 h 3432626"/>
              <a:gd name="connsiteX0" fmla="*/ 0 w 1557970"/>
              <a:gd name="connsiteY0" fmla="*/ 3432626 h 3548373"/>
              <a:gd name="connsiteX1" fmla="*/ 0 w 1557970"/>
              <a:gd name="connsiteY1" fmla="*/ 549901 h 3548373"/>
              <a:gd name="connsiteX2" fmla="*/ 402221 w 1557970"/>
              <a:gd name="connsiteY2" fmla="*/ 147680 h 3548373"/>
              <a:gd name="connsiteX3" fmla="*/ 1094318 w 1557970"/>
              <a:gd name="connsiteY3" fmla="*/ 147680 h 3548373"/>
              <a:gd name="connsiteX4" fmla="*/ 1094318 w 1557970"/>
              <a:gd name="connsiteY4" fmla="*/ 0 h 3548373"/>
              <a:gd name="connsiteX5" fmla="*/ 1557970 w 1557970"/>
              <a:gd name="connsiteY5" fmla="*/ 342426 h 3548373"/>
              <a:gd name="connsiteX6" fmla="*/ 1094318 w 1557970"/>
              <a:gd name="connsiteY6" fmla="*/ 684852 h 3548373"/>
              <a:gd name="connsiteX7" fmla="*/ 1094318 w 1557970"/>
              <a:gd name="connsiteY7" fmla="*/ 537172 h 3548373"/>
              <a:gd name="connsiteX8" fmla="*/ 402221 w 1557970"/>
              <a:gd name="connsiteY8" fmla="*/ 537172 h 3548373"/>
              <a:gd name="connsiteX9" fmla="*/ 389492 w 1557970"/>
              <a:gd name="connsiteY9" fmla="*/ 549901 h 3548373"/>
              <a:gd name="connsiteX10" fmla="*/ 505239 w 1557970"/>
              <a:gd name="connsiteY10" fmla="*/ 3548373 h 3548373"/>
              <a:gd name="connsiteX11" fmla="*/ 0 w 1557970"/>
              <a:gd name="connsiteY11" fmla="*/ 3432626 h 3548373"/>
              <a:gd name="connsiteX0" fmla="*/ 0 w 1615845"/>
              <a:gd name="connsiteY0" fmla="*/ 3502071 h 3548373"/>
              <a:gd name="connsiteX1" fmla="*/ 57875 w 1615845"/>
              <a:gd name="connsiteY1" fmla="*/ 549901 h 3548373"/>
              <a:gd name="connsiteX2" fmla="*/ 460096 w 1615845"/>
              <a:gd name="connsiteY2" fmla="*/ 147680 h 3548373"/>
              <a:gd name="connsiteX3" fmla="*/ 1152193 w 1615845"/>
              <a:gd name="connsiteY3" fmla="*/ 147680 h 3548373"/>
              <a:gd name="connsiteX4" fmla="*/ 1152193 w 1615845"/>
              <a:gd name="connsiteY4" fmla="*/ 0 h 3548373"/>
              <a:gd name="connsiteX5" fmla="*/ 1615845 w 1615845"/>
              <a:gd name="connsiteY5" fmla="*/ 342426 h 3548373"/>
              <a:gd name="connsiteX6" fmla="*/ 1152193 w 1615845"/>
              <a:gd name="connsiteY6" fmla="*/ 684852 h 3548373"/>
              <a:gd name="connsiteX7" fmla="*/ 1152193 w 1615845"/>
              <a:gd name="connsiteY7" fmla="*/ 537172 h 3548373"/>
              <a:gd name="connsiteX8" fmla="*/ 460096 w 1615845"/>
              <a:gd name="connsiteY8" fmla="*/ 537172 h 3548373"/>
              <a:gd name="connsiteX9" fmla="*/ 447367 w 1615845"/>
              <a:gd name="connsiteY9" fmla="*/ 549901 h 3548373"/>
              <a:gd name="connsiteX10" fmla="*/ 563114 w 1615845"/>
              <a:gd name="connsiteY10" fmla="*/ 3548373 h 3548373"/>
              <a:gd name="connsiteX11" fmla="*/ 0 w 1615845"/>
              <a:gd name="connsiteY11" fmla="*/ 3502071 h 3548373"/>
              <a:gd name="connsiteX0" fmla="*/ 0 w 1615845"/>
              <a:gd name="connsiteY0" fmla="*/ 3502071 h 3548373"/>
              <a:gd name="connsiteX1" fmla="*/ 57875 w 1615845"/>
              <a:gd name="connsiteY1" fmla="*/ 549901 h 3548373"/>
              <a:gd name="connsiteX2" fmla="*/ 460096 w 1615845"/>
              <a:gd name="connsiteY2" fmla="*/ 147680 h 3548373"/>
              <a:gd name="connsiteX3" fmla="*/ 1152193 w 1615845"/>
              <a:gd name="connsiteY3" fmla="*/ 147680 h 3548373"/>
              <a:gd name="connsiteX4" fmla="*/ 1152193 w 1615845"/>
              <a:gd name="connsiteY4" fmla="*/ 0 h 3548373"/>
              <a:gd name="connsiteX5" fmla="*/ 1615845 w 1615845"/>
              <a:gd name="connsiteY5" fmla="*/ 342426 h 3548373"/>
              <a:gd name="connsiteX6" fmla="*/ 1152193 w 1615845"/>
              <a:gd name="connsiteY6" fmla="*/ 684852 h 3548373"/>
              <a:gd name="connsiteX7" fmla="*/ 1152193 w 1615845"/>
              <a:gd name="connsiteY7" fmla="*/ 537172 h 3548373"/>
              <a:gd name="connsiteX8" fmla="*/ 460096 w 1615845"/>
              <a:gd name="connsiteY8" fmla="*/ 537172 h 3548373"/>
              <a:gd name="connsiteX9" fmla="*/ 563114 w 1615845"/>
              <a:gd name="connsiteY9" fmla="*/ 584625 h 3548373"/>
              <a:gd name="connsiteX10" fmla="*/ 563114 w 1615845"/>
              <a:gd name="connsiteY10" fmla="*/ 3548373 h 3548373"/>
              <a:gd name="connsiteX11" fmla="*/ 0 w 1615845"/>
              <a:gd name="connsiteY11" fmla="*/ 3502071 h 3548373"/>
              <a:gd name="connsiteX0" fmla="*/ 0 w 1615845"/>
              <a:gd name="connsiteY0" fmla="*/ 3502071 h 3548373"/>
              <a:gd name="connsiteX1" fmla="*/ 57875 w 1615845"/>
              <a:gd name="connsiteY1" fmla="*/ 549901 h 3548373"/>
              <a:gd name="connsiteX2" fmla="*/ 460096 w 1615845"/>
              <a:gd name="connsiteY2" fmla="*/ 147680 h 3548373"/>
              <a:gd name="connsiteX3" fmla="*/ 1152193 w 1615845"/>
              <a:gd name="connsiteY3" fmla="*/ 147680 h 3548373"/>
              <a:gd name="connsiteX4" fmla="*/ 1152193 w 1615845"/>
              <a:gd name="connsiteY4" fmla="*/ 0 h 3548373"/>
              <a:gd name="connsiteX5" fmla="*/ 1615845 w 1615845"/>
              <a:gd name="connsiteY5" fmla="*/ 342426 h 3548373"/>
              <a:gd name="connsiteX6" fmla="*/ 1152193 w 1615845"/>
              <a:gd name="connsiteY6" fmla="*/ 684852 h 3548373"/>
              <a:gd name="connsiteX7" fmla="*/ 1152193 w 1615845"/>
              <a:gd name="connsiteY7" fmla="*/ 537172 h 3548373"/>
              <a:gd name="connsiteX8" fmla="*/ 564211 w 1615845"/>
              <a:gd name="connsiteY8" fmla="*/ 535684 h 3548373"/>
              <a:gd name="connsiteX9" fmla="*/ 563114 w 1615845"/>
              <a:gd name="connsiteY9" fmla="*/ 584625 h 3548373"/>
              <a:gd name="connsiteX10" fmla="*/ 563114 w 1615845"/>
              <a:gd name="connsiteY10" fmla="*/ 3548373 h 3548373"/>
              <a:gd name="connsiteX11" fmla="*/ 0 w 1615845"/>
              <a:gd name="connsiteY11" fmla="*/ 3502071 h 3548373"/>
              <a:gd name="connsiteX0" fmla="*/ 0 w 1615845"/>
              <a:gd name="connsiteY0" fmla="*/ 3502071 h 3548373"/>
              <a:gd name="connsiteX1" fmla="*/ 45719 w 1615845"/>
              <a:gd name="connsiteY1" fmla="*/ 500959 h 3548373"/>
              <a:gd name="connsiteX2" fmla="*/ 460096 w 1615845"/>
              <a:gd name="connsiteY2" fmla="*/ 147680 h 3548373"/>
              <a:gd name="connsiteX3" fmla="*/ 1152193 w 1615845"/>
              <a:gd name="connsiteY3" fmla="*/ 147680 h 3548373"/>
              <a:gd name="connsiteX4" fmla="*/ 1152193 w 1615845"/>
              <a:gd name="connsiteY4" fmla="*/ 0 h 3548373"/>
              <a:gd name="connsiteX5" fmla="*/ 1615845 w 1615845"/>
              <a:gd name="connsiteY5" fmla="*/ 342426 h 3548373"/>
              <a:gd name="connsiteX6" fmla="*/ 1152193 w 1615845"/>
              <a:gd name="connsiteY6" fmla="*/ 684852 h 3548373"/>
              <a:gd name="connsiteX7" fmla="*/ 1152193 w 1615845"/>
              <a:gd name="connsiteY7" fmla="*/ 537172 h 3548373"/>
              <a:gd name="connsiteX8" fmla="*/ 564211 w 1615845"/>
              <a:gd name="connsiteY8" fmla="*/ 535684 h 3548373"/>
              <a:gd name="connsiteX9" fmla="*/ 563114 w 1615845"/>
              <a:gd name="connsiteY9" fmla="*/ 584625 h 3548373"/>
              <a:gd name="connsiteX10" fmla="*/ 563114 w 1615845"/>
              <a:gd name="connsiteY10" fmla="*/ 3548373 h 3548373"/>
              <a:gd name="connsiteX11" fmla="*/ 0 w 1615845"/>
              <a:gd name="connsiteY11" fmla="*/ 3502071 h 3548373"/>
              <a:gd name="connsiteX0" fmla="*/ 0 w 1615845"/>
              <a:gd name="connsiteY0" fmla="*/ 3502071 h 3502071"/>
              <a:gd name="connsiteX1" fmla="*/ 45719 w 1615845"/>
              <a:gd name="connsiteY1" fmla="*/ 500959 h 3502071"/>
              <a:gd name="connsiteX2" fmla="*/ 460096 w 1615845"/>
              <a:gd name="connsiteY2" fmla="*/ 147680 h 3502071"/>
              <a:gd name="connsiteX3" fmla="*/ 1152193 w 1615845"/>
              <a:gd name="connsiteY3" fmla="*/ 147680 h 3502071"/>
              <a:gd name="connsiteX4" fmla="*/ 1152193 w 1615845"/>
              <a:gd name="connsiteY4" fmla="*/ 0 h 3502071"/>
              <a:gd name="connsiteX5" fmla="*/ 1615845 w 1615845"/>
              <a:gd name="connsiteY5" fmla="*/ 342426 h 3502071"/>
              <a:gd name="connsiteX6" fmla="*/ 1152193 w 1615845"/>
              <a:gd name="connsiteY6" fmla="*/ 684852 h 3502071"/>
              <a:gd name="connsiteX7" fmla="*/ 1152193 w 1615845"/>
              <a:gd name="connsiteY7" fmla="*/ 537172 h 3502071"/>
              <a:gd name="connsiteX8" fmla="*/ 564211 w 1615845"/>
              <a:gd name="connsiteY8" fmla="*/ 535684 h 3502071"/>
              <a:gd name="connsiteX9" fmla="*/ 563114 w 1615845"/>
              <a:gd name="connsiteY9" fmla="*/ 584625 h 3502071"/>
              <a:gd name="connsiteX10" fmla="*/ 575785 w 1615845"/>
              <a:gd name="connsiteY10" fmla="*/ 3487228 h 3502071"/>
              <a:gd name="connsiteX11" fmla="*/ 0 w 1615845"/>
              <a:gd name="connsiteY11" fmla="*/ 3502071 h 3502071"/>
              <a:gd name="connsiteX0" fmla="*/ 0 w 1615845"/>
              <a:gd name="connsiteY0" fmla="*/ 3502071 h 3502071"/>
              <a:gd name="connsiteX1" fmla="*/ 45719 w 1615845"/>
              <a:gd name="connsiteY1" fmla="*/ 500959 h 3502071"/>
              <a:gd name="connsiteX2" fmla="*/ 460096 w 1615845"/>
              <a:gd name="connsiteY2" fmla="*/ 147680 h 3502071"/>
              <a:gd name="connsiteX3" fmla="*/ 1152193 w 1615845"/>
              <a:gd name="connsiteY3" fmla="*/ 147680 h 3502071"/>
              <a:gd name="connsiteX4" fmla="*/ 1152193 w 1615845"/>
              <a:gd name="connsiteY4" fmla="*/ 0 h 3502071"/>
              <a:gd name="connsiteX5" fmla="*/ 1615845 w 1615845"/>
              <a:gd name="connsiteY5" fmla="*/ 342426 h 3502071"/>
              <a:gd name="connsiteX6" fmla="*/ 1152193 w 1615845"/>
              <a:gd name="connsiteY6" fmla="*/ 684852 h 3502071"/>
              <a:gd name="connsiteX7" fmla="*/ 1152193 w 1615845"/>
              <a:gd name="connsiteY7" fmla="*/ 537172 h 3502071"/>
              <a:gd name="connsiteX8" fmla="*/ 564211 w 1615845"/>
              <a:gd name="connsiteY8" fmla="*/ 535684 h 3502071"/>
              <a:gd name="connsiteX9" fmla="*/ 563114 w 1615845"/>
              <a:gd name="connsiteY9" fmla="*/ 584625 h 3502071"/>
              <a:gd name="connsiteX10" fmla="*/ 575785 w 1615845"/>
              <a:gd name="connsiteY10" fmla="*/ 3487228 h 3502071"/>
              <a:gd name="connsiteX11" fmla="*/ 0 w 1615845"/>
              <a:gd name="connsiteY11" fmla="*/ 3502071 h 3502071"/>
              <a:gd name="connsiteX0" fmla="*/ 0 w 1615845"/>
              <a:gd name="connsiteY0" fmla="*/ 3502071 h 3502071"/>
              <a:gd name="connsiteX1" fmla="*/ 45719 w 1615845"/>
              <a:gd name="connsiteY1" fmla="*/ 500959 h 3502071"/>
              <a:gd name="connsiteX2" fmla="*/ 355866 w 1615845"/>
              <a:gd name="connsiteY2" fmla="*/ 107420 h 3502071"/>
              <a:gd name="connsiteX3" fmla="*/ 1152193 w 1615845"/>
              <a:gd name="connsiteY3" fmla="*/ 147680 h 3502071"/>
              <a:gd name="connsiteX4" fmla="*/ 1152193 w 1615845"/>
              <a:gd name="connsiteY4" fmla="*/ 0 h 3502071"/>
              <a:gd name="connsiteX5" fmla="*/ 1615845 w 1615845"/>
              <a:gd name="connsiteY5" fmla="*/ 342426 h 3502071"/>
              <a:gd name="connsiteX6" fmla="*/ 1152193 w 1615845"/>
              <a:gd name="connsiteY6" fmla="*/ 684852 h 3502071"/>
              <a:gd name="connsiteX7" fmla="*/ 1152193 w 1615845"/>
              <a:gd name="connsiteY7" fmla="*/ 537172 h 3502071"/>
              <a:gd name="connsiteX8" fmla="*/ 564211 w 1615845"/>
              <a:gd name="connsiteY8" fmla="*/ 535684 h 3502071"/>
              <a:gd name="connsiteX9" fmla="*/ 563114 w 1615845"/>
              <a:gd name="connsiteY9" fmla="*/ 584625 h 3502071"/>
              <a:gd name="connsiteX10" fmla="*/ 575785 w 1615845"/>
              <a:gd name="connsiteY10" fmla="*/ 3487228 h 3502071"/>
              <a:gd name="connsiteX11" fmla="*/ 0 w 1615845"/>
              <a:gd name="connsiteY11" fmla="*/ 3502071 h 3502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15845" h="3502071">
                <a:moveTo>
                  <a:pt x="0" y="3502071"/>
                </a:moveTo>
                <a:lnTo>
                  <a:pt x="45719" y="500959"/>
                </a:lnTo>
                <a:cubicBezTo>
                  <a:pt x="45719" y="278818"/>
                  <a:pt x="133725" y="107420"/>
                  <a:pt x="355866" y="107420"/>
                </a:cubicBezTo>
                <a:lnTo>
                  <a:pt x="1152193" y="147680"/>
                </a:lnTo>
                <a:lnTo>
                  <a:pt x="1152193" y="0"/>
                </a:lnTo>
                <a:lnTo>
                  <a:pt x="1615845" y="342426"/>
                </a:lnTo>
                <a:lnTo>
                  <a:pt x="1152193" y="684852"/>
                </a:lnTo>
                <a:lnTo>
                  <a:pt x="1152193" y="537172"/>
                </a:lnTo>
                <a:lnTo>
                  <a:pt x="564211" y="535684"/>
                </a:lnTo>
                <a:cubicBezTo>
                  <a:pt x="557181" y="535684"/>
                  <a:pt x="563114" y="577595"/>
                  <a:pt x="563114" y="584625"/>
                </a:cubicBezTo>
                <a:cubicBezTo>
                  <a:pt x="567338" y="1552159"/>
                  <a:pt x="575785" y="2306610"/>
                  <a:pt x="575785" y="3487228"/>
                </a:cubicBezTo>
                <a:lnTo>
                  <a:pt x="0" y="3502071"/>
                </a:lnTo>
                <a:close/>
              </a:path>
            </a:pathLst>
          </a:custGeom>
          <a:solidFill>
            <a:srgbClr val="90ABB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000" b="0" i="0" u="none" strike="noStrike" kern="1200" cap="none" spc="0" normalizeH="0" baseline="0" noProof="0">
              <a:ln>
                <a:noFill/>
              </a:ln>
              <a:solidFill>
                <a:srgbClr val="000000"/>
              </a:solidFill>
              <a:effectLst/>
              <a:uLnTx/>
              <a:uFillTx/>
              <a:latin typeface="Arial" charset="0"/>
              <a:ea typeface="ＭＳ Ｐゴシック" charset="-128"/>
              <a:cs typeface="+mn-cs"/>
            </a:endParaRPr>
          </a:p>
        </p:txBody>
      </p:sp>
      <p:sp>
        <p:nvSpPr>
          <p:cNvPr id="26" name="Textfeld 25">
            <a:extLst>
              <a:ext uri="{FF2B5EF4-FFF2-40B4-BE49-F238E27FC236}">
                <a16:creationId xmlns:a16="http://schemas.microsoft.com/office/drawing/2014/main" id="{3FD7431C-7B35-2DB6-1F69-0A4EBA444B8F}"/>
              </a:ext>
            </a:extLst>
          </p:cNvPr>
          <p:cNvSpPr txBox="1"/>
          <p:nvPr/>
        </p:nvSpPr>
        <p:spPr>
          <a:xfrm>
            <a:off x="3599819" y="5087541"/>
            <a:ext cx="767988" cy="230832"/>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900" b="0" i="0" u="none" strike="noStrike" kern="1200" cap="none" spc="0" normalizeH="0" baseline="0" noProof="0" dirty="0">
                <a:ln>
                  <a:noFill/>
                </a:ln>
                <a:solidFill>
                  <a:srgbClr val="000000"/>
                </a:solidFill>
                <a:effectLst/>
                <a:uLnTx/>
                <a:uFillTx/>
                <a:latin typeface="Arial" charset="0"/>
                <a:ea typeface="ＭＳ Ｐゴシック" charset="-128"/>
                <a:cs typeface="+mn-cs"/>
              </a:rPr>
              <a:t>Fuhrpark</a:t>
            </a:r>
          </a:p>
        </p:txBody>
      </p:sp>
      <p:sp>
        <p:nvSpPr>
          <p:cNvPr id="27" name="Textfeld 26">
            <a:extLst>
              <a:ext uri="{FF2B5EF4-FFF2-40B4-BE49-F238E27FC236}">
                <a16:creationId xmlns:a16="http://schemas.microsoft.com/office/drawing/2014/main" id="{CFC2F535-BDA4-EB11-1738-6356B7F66E0F}"/>
              </a:ext>
            </a:extLst>
          </p:cNvPr>
          <p:cNvSpPr txBox="1"/>
          <p:nvPr/>
        </p:nvSpPr>
        <p:spPr>
          <a:xfrm>
            <a:off x="3496079" y="3758756"/>
            <a:ext cx="992471" cy="507831"/>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900" b="0" i="0" u="none" strike="noStrike" kern="1200" cap="none" spc="0" normalizeH="0" baseline="0" noProof="0" dirty="0">
                <a:ln>
                  <a:noFill/>
                </a:ln>
                <a:solidFill>
                  <a:srgbClr val="000000"/>
                </a:solidFill>
                <a:effectLst/>
                <a:uLnTx/>
                <a:uFillTx/>
                <a:latin typeface="Arial" charset="0"/>
                <a:ea typeface="ＭＳ Ｐゴシック" charset="-128"/>
                <a:cs typeface="+mn-cs"/>
              </a:rPr>
              <a:t>Unter-</a:t>
            </a:r>
          </a:p>
          <a:p>
            <a:pPr marL="0" marR="0" lvl="0" indent="0" algn="ctr" defTabSz="914400" rtl="0" eaLnBrk="0" fontAlgn="base" latinLnBrk="0" hangingPunct="0">
              <a:lnSpc>
                <a:spcPct val="100000"/>
              </a:lnSpc>
              <a:spcBef>
                <a:spcPct val="0"/>
              </a:spcBef>
              <a:spcAft>
                <a:spcPct val="0"/>
              </a:spcAft>
              <a:buClrTx/>
              <a:buSzTx/>
              <a:buFontTx/>
              <a:buNone/>
              <a:tabLst/>
              <a:defRPr/>
            </a:pPr>
            <a:r>
              <a:rPr lang="de-DE" sz="900" dirty="0">
                <a:solidFill>
                  <a:srgbClr val="000000"/>
                </a:solidFill>
              </a:rPr>
              <a:t>n</a:t>
            </a:r>
            <a:r>
              <a:rPr kumimoji="0" lang="de-DE" sz="900" b="0" i="0" u="none" strike="noStrike" kern="1200" cap="none" spc="0" normalizeH="0" baseline="0" noProof="0" dirty="0" err="1">
                <a:ln>
                  <a:noFill/>
                </a:ln>
                <a:solidFill>
                  <a:srgbClr val="000000"/>
                </a:solidFill>
                <a:effectLst/>
                <a:uLnTx/>
                <a:uFillTx/>
                <a:latin typeface="Arial" charset="0"/>
                <a:ea typeface="ＭＳ Ｐゴシック" charset="-128"/>
                <a:cs typeface="+mn-cs"/>
              </a:rPr>
              <a:t>ehmens</a:t>
            </a:r>
            <a:r>
              <a:rPr kumimoji="0" lang="de-DE" sz="900" b="0" i="0" u="none" strike="noStrike" kern="1200" cap="none" spc="0" normalizeH="0" baseline="0" noProof="0" dirty="0">
                <a:ln>
                  <a:noFill/>
                </a:ln>
                <a:solidFill>
                  <a:srgbClr val="000000"/>
                </a:solidFill>
                <a:effectLst/>
                <a:uLnTx/>
                <a:uFillTx/>
                <a:latin typeface="Arial" charset="0"/>
                <a:ea typeface="ＭＳ Ｐゴシック" charset="-128"/>
                <a:cs typeface="+mn-cs"/>
              </a:rPr>
              <a: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900" b="0" i="0" u="none" strike="noStrike" kern="1200" cap="none" spc="0" normalizeH="0" baseline="0" noProof="0" dirty="0" err="1">
                <a:ln>
                  <a:noFill/>
                </a:ln>
                <a:solidFill>
                  <a:srgbClr val="000000"/>
                </a:solidFill>
                <a:effectLst/>
                <a:uLnTx/>
                <a:uFillTx/>
                <a:latin typeface="Arial" charset="0"/>
                <a:ea typeface="ＭＳ Ｐゴシック" charset="-128"/>
                <a:cs typeface="+mn-cs"/>
              </a:rPr>
              <a:t>einrichtungen</a:t>
            </a:r>
            <a:endParaRPr kumimoji="0" lang="de-DE" sz="9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54" name="Textfeld 53">
            <a:extLst>
              <a:ext uri="{FF2B5EF4-FFF2-40B4-BE49-F238E27FC236}">
                <a16:creationId xmlns:a16="http://schemas.microsoft.com/office/drawing/2014/main" id="{CDED8C09-2C43-DBEA-8132-29D708AB36AC}"/>
              </a:ext>
            </a:extLst>
          </p:cNvPr>
          <p:cNvSpPr txBox="1"/>
          <p:nvPr/>
        </p:nvSpPr>
        <p:spPr>
          <a:xfrm>
            <a:off x="3490515" y="1703300"/>
            <a:ext cx="1442610" cy="276999"/>
          </a:xfrm>
          <a:prstGeom prst="rect">
            <a:avLst/>
          </a:prstGeom>
          <a:noFill/>
        </p:spPr>
        <p:txBody>
          <a:bodyPr wrap="square" rtlCol="0">
            <a:spAutoFit/>
          </a:bodyPr>
          <a:lstStyle/>
          <a:p>
            <a:pPr algn="l"/>
            <a:r>
              <a:rPr lang="de-DE" sz="1200" dirty="0"/>
              <a:t>Treibhausgase</a:t>
            </a:r>
          </a:p>
        </p:txBody>
      </p:sp>
      <p:sp>
        <p:nvSpPr>
          <p:cNvPr id="59" name="Textfeld 58">
            <a:extLst>
              <a:ext uri="{FF2B5EF4-FFF2-40B4-BE49-F238E27FC236}">
                <a16:creationId xmlns:a16="http://schemas.microsoft.com/office/drawing/2014/main" id="{07D22BC0-8FE1-8B36-8F68-B344ED6F8866}"/>
              </a:ext>
            </a:extLst>
          </p:cNvPr>
          <p:cNvSpPr txBox="1"/>
          <p:nvPr/>
        </p:nvSpPr>
        <p:spPr>
          <a:xfrm>
            <a:off x="662929" y="5256758"/>
            <a:ext cx="1954102" cy="461665"/>
          </a:xfrm>
          <a:prstGeom prst="rect">
            <a:avLst/>
          </a:prstGeom>
          <a:solidFill>
            <a:srgbClr val="90ABBE"/>
          </a:solidFill>
        </p:spPr>
        <p:txBody>
          <a:bodyPr wrap="square" rtlCol="0">
            <a:spAutoFit/>
          </a:bodyPr>
          <a:lstStyle>
            <a:defPPr>
              <a:defRPr lang="de-DE"/>
            </a:defPPr>
            <a:lvl1pPr algn="l">
              <a:defRPr sz="1400">
                <a:solidFill>
                  <a:schemeClr val="bg1"/>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Scope 3 INDIREKT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Vorgelagerte Aktivitäten</a:t>
            </a:r>
          </a:p>
        </p:txBody>
      </p:sp>
      <p:sp>
        <p:nvSpPr>
          <p:cNvPr id="60" name="Textfeld 59">
            <a:extLst>
              <a:ext uri="{FF2B5EF4-FFF2-40B4-BE49-F238E27FC236}">
                <a16:creationId xmlns:a16="http://schemas.microsoft.com/office/drawing/2014/main" id="{EF3F82EC-7CE2-DB9E-BEDB-307BDA826266}"/>
              </a:ext>
            </a:extLst>
          </p:cNvPr>
          <p:cNvSpPr txBox="1"/>
          <p:nvPr/>
        </p:nvSpPr>
        <p:spPr>
          <a:xfrm>
            <a:off x="4565094" y="5177854"/>
            <a:ext cx="2112085" cy="461665"/>
          </a:xfrm>
          <a:prstGeom prst="rect">
            <a:avLst/>
          </a:prstGeom>
          <a:solidFill>
            <a:srgbClr val="526E7F"/>
          </a:solid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Scope 3 INDIREKT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Nachgelagerte Aktivitäten</a:t>
            </a:r>
          </a:p>
        </p:txBody>
      </p:sp>
      <p:sp>
        <p:nvSpPr>
          <p:cNvPr id="61" name="Textfeld 60">
            <a:extLst>
              <a:ext uri="{FF2B5EF4-FFF2-40B4-BE49-F238E27FC236}">
                <a16:creationId xmlns:a16="http://schemas.microsoft.com/office/drawing/2014/main" id="{319314A2-9C1D-B91F-8627-50D50D19994C}"/>
              </a:ext>
            </a:extLst>
          </p:cNvPr>
          <p:cNvSpPr txBox="1"/>
          <p:nvPr/>
        </p:nvSpPr>
        <p:spPr>
          <a:xfrm>
            <a:off x="3276106" y="5744457"/>
            <a:ext cx="1628943" cy="646331"/>
          </a:xfrm>
          <a:prstGeom prst="rect">
            <a:avLst/>
          </a:prstGeom>
          <a:solidFill>
            <a:srgbClr val="B6C6D0"/>
          </a:solidFill>
        </p:spPr>
        <p:txBody>
          <a:bodyPr wrap="square" rtlCol="0">
            <a:spAutoFit/>
          </a:bodyPr>
          <a:lstStyle>
            <a:defPPr>
              <a:defRPr lang="de-DE"/>
            </a:defPPr>
            <a:lvl1pPr algn="l">
              <a:defRPr sz="1400">
                <a:solidFill>
                  <a:schemeClr val="bg1"/>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Scope 1 DIREKT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FFFFFF"/>
                </a:solidFill>
                <a:effectLst/>
                <a:uLnTx/>
                <a:uFillTx/>
                <a:latin typeface="Arial" charset="0"/>
                <a:ea typeface="ＭＳ Ｐゴシック" charset="-128"/>
                <a:cs typeface="+mn-cs"/>
              </a:rPr>
              <a:t>Berichtendes Unternehmen</a:t>
            </a:r>
          </a:p>
        </p:txBody>
      </p:sp>
      <p:sp>
        <p:nvSpPr>
          <p:cNvPr id="7" name="Textfeld 6">
            <a:extLst>
              <a:ext uri="{FF2B5EF4-FFF2-40B4-BE49-F238E27FC236}">
                <a16:creationId xmlns:a16="http://schemas.microsoft.com/office/drawing/2014/main" id="{ECB216C0-BEAC-ECC3-3C9A-32AAAFED6E66}"/>
              </a:ext>
            </a:extLst>
          </p:cNvPr>
          <p:cNvSpPr txBox="1"/>
          <p:nvPr/>
        </p:nvSpPr>
        <p:spPr>
          <a:xfrm>
            <a:off x="637961" y="4279332"/>
            <a:ext cx="1720706" cy="536775"/>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de-DE"/>
            </a:defPPr>
            <a:lvl1pPr marL="0" marR="0" lvl="0" indent="0" defTabSz="914400" latinLnBrk="0">
              <a:lnSpc>
                <a:spcPct val="100000"/>
              </a:lnSpc>
              <a:buClrTx/>
              <a:buSzTx/>
              <a:buFontTx/>
              <a:buNone/>
              <a:tabLst/>
              <a:defRPr kumimoji="0" sz="2000" b="0" i="0" u="none" strike="noStrike" cap="none" spc="0" normalizeH="0" baseline="0">
                <a:ln>
                  <a:noFill/>
                </a:ln>
                <a:solidFill>
                  <a:srgbClr val="000000"/>
                </a:solidFill>
                <a:effectLst/>
                <a:uLnTx/>
                <a:uFillTx/>
              </a:defRPr>
            </a:lvl1pPr>
          </a:lstStyle>
          <a:p>
            <a:pPr algn="l"/>
            <a:r>
              <a:rPr lang="de-DE" sz="1200" dirty="0">
                <a:solidFill>
                  <a:srgbClr val="FFFFFF"/>
                </a:solidFill>
              </a:rPr>
              <a:t>Scope 2 INDIREKT</a:t>
            </a:r>
          </a:p>
          <a:p>
            <a:pPr algn="l"/>
            <a:r>
              <a:rPr lang="de-DE" sz="1200" dirty="0">
                <a:solidFill>
                  <a:srgbClr val="FFFFFF"/>
                </a:solidFill>
              </a:rPr>
              <a:t>Emissionen aus eingekaufter Energie</a:t>
            </a:r>
          </a:p>
        </p:txBody>
      </p:sp>
      <p:pic>
        <p:nvPicPr>
          <p:cNvPr id="9" name="Grafik 8" descr="Potenz mit einfarbiger Füllung">
            <a:extLst>
              <a:ext uri="{FF2B5EF4-FFF2-40B4-BE49-F238E27FC236}">
                <a16:creationId xmlns:a16="http://schemas.microsoft.com/office/drawing/2014/main" id="{B0CD3C84-5686-1E24-DE22-1CA488920B4E}"/>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527707" y="4102617"/>
            <a:ext cx="324000" cy="324000"/>
          </a:xfrm>
          <a:prstGeom prst="rect">
            <a:avLst/>
          </a:prstGeom>
        </p:spPr>
      </p:pic>
      <p:pic>
        <p:nvPicPr>
          <p:cNvPr id="17" name="Grafik 16" descr="Auto mit einfarbiger Füllung">
            <a:extLst>
              <a:ext uri="{FF2B5EF4-FFF2-40B4-BE49-F238E27FC236}">
                <a16:creationId xmlns:a16="http://schemas.microsoft.com/office/drawing/2014/main" id="{0D4FC78E-F2F1-09F1-DB4E-A614C1A98DD5}"/>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857168" y="4816107"/>
            <a:ext cx="324000" cy="324000"/>
          </a:xfrm>
          <a:prstGeom prst="rect">
            <a:avLst/>
          </a:prstGeom>
        </p:spPr>
      </p:pic>
      <p:pic>
        <p:nvPicPr>
          <p:cNvPr id="18" name="Grafik 17" descr="Gebäude mit einfarbiger Füllung">
            <a:extLst>
              <a:ext uri="{FF2B5EF4-FFF2-40B4-BE49-F238E27FC236}">
                <a16:creationId xmlns:a16="http://schemas.microsoft.com/office/drawing/2014/main" id="{2EC36413-0D3D-DC5B-20C9-7677311CD08E}"/>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835149" y="3325322"/>
            <a:ext cx="324000" cy="324000"/>
          </a:xfrm>
          <a:prstGeom prst="rect">
            <a:avLst/>
          </a:prstGeom>
        </p:spPr>
      </p:pic>
      <p:sp>
        <p:nvSpPr>
          <p:cNvPr id="20" name="Textfeld 19">
            <a:extLst>
              <a:ext uri="{FF2B5EF4-FFF2-40B4-BE49-F238E27FC236}">
                <a16:creationId xmlns:a16="http://schemas.microsoft.com/office/drawing/2014/main" id="{00648A15-7278-B927-1AB7-E9618E288954}"/>
              </a:ext>
            </a:extLst>
          </p:cNvPr>
          <p:cNvSpPr txBox="1"/>
          <p:nvPr/>
        </p:nvSpPr>
        <p:spPr>
          <a:xfrm>
            <a:off x="522753" y="5800909"/>
            <a:ext cx="1628943" cy="507831"/>
          </a:xfrm>
          <a:prstGeom prst="rect">
            <a:avLst/>
          </a:prstGeom>
          <a:noFill/>
        </p:spPr>
        <p:txBody>
          <a:bodyPr wrap="square" rtlCol="0">
            <a:spAutoFit/>
          </a:bodyPr>
          <a:lstStyle/>
          <a:p>
            <a:pPr algn="l"/>
            <a:r>
              <a:rPr lang="de-DE" sz="900" dirty="0"/>
              <a:t>Quelle: In Anlehnung an und übersetzt vom GHG Protocol</a:t>
            </a:r>
          </a:p>
        </p:txBody>
      </p:sp>
    </p:spTree>
    <p:extLst>
      <p:ext uri="{BB962C8B-B14F-4D97-AF65-F5344CB8AC3E}">
        <p14:creationId xmlns:p14="http://schemas.microsoft.com/office/powerpoint/2010/main" val="280382189"/>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a:extLst>
              <a:ext uri="{FF2B5EF4-FFF2-40B4-BE49-F238E27FC236}">
                <a16:creationId xmlns:a16="http://schemas.microsoft.com/office/drawing/2014/main" id="{3D769DD1-76F5-F032-D822-6F8253BD735E}"/>
              </a:ext>
            </a:extLst>
          </p:cNvPr>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a:extLst>
              <a:ext uri="{FF2B5EF4-FFF2-40B4-BE49-F238E27FC236}">
                <a16:creationId xmlns:a16="http://schemas.microsoft.com/office/drawing/2014/main" id="{0595F273-F939-F831-47FC-C47DF41DB545}"/>
              </a:ext>
            </a:extLst>
          </p:cNvPr>
          <p:cNvSpPr>
            <a:spLocks noGrp="1"/>
          </p:cNvSpPr>
          <p:nvPr>
            <p:ph type="sldNum" sz="quarter" idx="4"/>
          </p:nvPr>
        </p:nvSpPr>
        <p:spPr/>
        <p:txBody>
          <a:bodyPr/>
          <a:lstStyle/>
          <a:p>
            <a:fld id="{894680D0-7A83-433A-9719-C4143F27F647}" type="slidenum">
              <a:rPr lang="de-DE" smtClean="0"/>
              <a:pPr/>
              <a:t>14</a:t>
            </a:fld>
            <a:endParaRPr lang="de-DE" dirty="0"/>
          </a:p>
        </p:txBody>
      </p:sp>
      <p:sp>
        <p:nvSpPr>
          <p:cNvPr id="7" name="Rechteck 6">
            <a:extLst>
              <a:ext uri="{FF2B5EF4-FFF2-40B4-BE49-F238E27FC236}">
                <a16:creationId xmlns:a16="http://schemas.microsoft.com/office/drawing/2014/main" id="{57C6754B-79CA-FB8F-73FC-0D5FECCD9072}"/>
              </a:ext>
            </a:extLst>
          </p:cNvPr>
          <p:cNvSpPr/>
          <p:nvPr/>
        </p:nvSpPr>
        <p:spPr bwMode="auto">
          <a:xfrm>
            <a:off x="551384" y="1754363"/>
            <a:ext cx="676875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de-DE" sz="1400" b="1" dirty="0">
                <a:solidFill>
                  <a:schemeClr val="bg1"/>
                </a:solidFill>
              </a:rPr>
              <a:t>Was bedeutet das?</a:t>
            </a:r>
          </a:p>
        </p:txBody>
      </p:sp>
      <p:sp>
        <p:nvSpPr>
          <p:cNvPr id="8" name="Rechteck 7">
            <a:extLst>
              <a:ext uri="{FF2B5EF4-FFF2-40B4-BE49-F238E27FC236}">
                <a16:creationId xmlns:a16="http://schemas.microsoft.com/office/drawing/2014/main" id="{E2DC5257-AF18-3AF7-E0D7-754892BB5C7D}"/>
              </a:ext>
            </a:extLst>
          </p:cNvPr>
          <p:cNvSpPr/>
          <p:nvPr/>
        </p:nvSpPr>
        <p:spPr bwMode="auto">
          <a:xfrm>
            <a:off x="551384" y="4005064"/>
            <a:ext cx="676875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de-DE" sz="1400" b="1" dirty="0">
                <a:solidFill>
                  <a:schemeClr val="bg1"/>
                </a:solidFill>
              </a:rPr>
              <a:t>Was ist konkret zu tun?</a:t>
            </a:r>
          </a:p>
        </p:txBody>
      </p:sp>
      <p:sp>
        <p:nvSpPr>
          <p:cNvPr id="9" name="Rechteck 8">
            <a:extLst>
              <a:ext uri="{FF2B5EF4-FFF2-40B4-BE49-F238E27FC236}">
                <a16:creationId xmlns:a16="http://schemas.microsoft.com/office/drawing/2014/main" id="{D5C2F1CF-C151-553A-FB4C-CBCB3FF817EF}"/>
              </a:ext>
            </a:extLst>
          </p:cNvPr>
          <p:cNvSpPr/>
          <p:nvPr/>
        </p:nvSpPr>
        <p:spPr bwMode="auto">
          <a:xfrm>
            <a:off x="7488000" y="1750616"/>
            <a:ext cx="4320000" cy="4085745"/>
          </a:xfrm>
          <a:prstGeom prst="rect">
            <a:avLst/>
          </a:prstGeom>
          <a:solidFill>
            <a:srgbClr val="7B9C2A"/>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de-DE" sz="1400" b="1" dirty="0">
              <a:solidFill>
                <a:srgbClr val="FF0000"/>
              </a:solidFill>
            </a:endParaRPr>
          </a:p>
          <a:p>
            <a:pPr marL="0" marR="0" indent="0" algn="l" defTabSz="914400" rtl="0" eaLnBrk="0" fontAlgn="base" latinLnBrk="0" hangingPunct="0">
              <a:lnSpc>
                <a:spcPct val="100000"/>
              </a:lnSpc>
              <a:spcBef>
                <a:spcPct val="0"/>
              </a:spcBef>
              <a:spcAft>
                <a:spcPct val="0"/>
              </a:spcAft>
              <a:buClrTx/>
              <a:buSzTx/>
              <a:buFontTx/>
              <a:buNone/>
              <a:tabLst/>
            </a:pPr>
            <a:r>
              <a:rPr lang="de-DE" sz="1400" b="1" dirty="0"/>
              <a:t>Der Installateur „Klimafreund“</a:t>
            </a:r>
          </a:p>
          <a:p>
            <a:pPr marL="0" marR="0" indent="0" algn="l" defTabSz="914400" rtl="0" eaLnBrk="0" fontAlgn="base" latinLnBrk="0" hangingPunct="0">
              <a:lnSpc>
                <a:spcPct val="100000"/>
              </a:lnSpc>
              <a:spcBef>
                <a:spcPct val="0"/>
              </a:spcBef>
              <a:spcAft>
                <a:spcPct val="0"/>
              </a:spcAft>
              <a:buClrTx/>
              <a:buSzTx/>
              <a:buFontTx/>
              <a:buNone/>
              <a:tabLst/>
            </a:pPr>
            <a:endParaRPr lang="de-DE" sz="1400" dirty="0"/>
          </a:p>
          <a:p>
            <a:pPr marL="0" marR="0" indent="0" algn="l" defTabSz="914400" rtl="0" eaLnBrk="0" fontAlgn="base" latinLnBrk="0" hangingPunct="0">
              <a:lnSpc>
                <a:spcPct val="100000"/>
              </a:lnSpc>
              <a:spcBef>
                <a:spcPct val="0"/>
              </a:spcBef>
              <a:spcAft>
                <a:spcPct val="0"/>
              </a:spcAft>
              <a:buClrTx/>
              <a:buSzTx/>
              <a:buFontTx/>
              <a:buNone/>
              <a:tabLst/>
            </a:pPr>
            <a:r>
              <a:rPr lang="de-DE" sz="1400" dirty="0"/>
              <a:t>Der Betrieb geht im Projektteam die direkten Emissionen durch. </a:t>
            </a:r>
          </a:p>
          <a:p>
            <a:pPr marL="0" marR="0" indent="0" algn="l" defTabSz="914400" rtl="0" eaLnBrk="0" fontAlgn="base" latinLnBrk="0" hangingPunct="0">
              <a:lnSpc>
                <a:spcPct val="100000"/>
              </a:lnSpc>
              <a:spcBef>
                <a:spcPct val="0"/>
              </a:spcBef>
              <a:spcAft>
                <a:spcPct val="0"/>
              </a:spcAft>
              <a:buClrTx/>
              <a:buSzTx/>
              <a:buFontTx/>
              <a:buNone/>
              <a:tabLst/>
            </a:pPr>
            <a:endParaRPr lang="de-DE" sz="1400" dirty="0"/>
          </a:p>
          <a:p>
            <a:pPr marL="0" marR="0" indent="0" algn="l" defTabSz="914400" rtl="0" eaLnBrk="0" fontAlgn="base" latinLnBrk="0" hangingPunct="0">
              <a:lnSpc>
                <a:spcPct val="100000"/>
              </a:lnSpc>
              <a:spcBef>
                <a:spcPct val="0"/>
              </a:spcBef>
              <a:spcAft>
                <a:spcPct val="0"/>
              </a:spcAft>
              <a:buClrTx/>
              <a:buSzTx/>
              <a:buFontTx/>
              <a:buNone/>
              <a:tabLst/>
            </a:pPr>
            <a:r>
              <a:rPr lang="de-DE" sz="1400" dirty="0"/>
              <a:t>„Klimafreund“ hat ein gemietetes Büro mit einem angeschlossenen Lager und einer kleinen Werkstatt.  </a:t>
            </a:r>
          </a:p>
          <a:p>
            <a:pPr marL="0" marR="0" indent="0" algn="l" defTabSz="914400" rtl="0" eaLnBrk="0" fontAlgn="base" latinLnBrk="0" hangingPunct="0">
              <a:lnSpc>
                <a:spcPct val="100000"/>
              </a:lnSpc>
              <a:spcBef>
                <a:spcPct val="0"/>
              </a:spcBef>
              <a:spcAft>
                <a:spcPct val="0"/>
              </a:spcAft>
              <a:buClrTx/>
              <a:buSzTx/>
              <a:buFontTx/>
              <a:buNone/>
              <a:tabLst/>
            </a:pPr>
            <a:r>
              <a:rPr lang="de-DE" sz="1400" dirty="0"/>
              <a:t>Welcher Energieträger für das Heizen eingesetzt wird, ist nicht bekannt. Ein Blick in die Nebenkostenabrechnung löst das Rätsel auf. Im Keller steht scheinbar ein Erdgasbrenner. </a:t>
            </a:r>
          </a:p>
          <a:p>
            <a:pPr marL="0" marR="0" indent="0" algn="l" defTabSz="914400" rtl="0" eaLnBrk="0" fontAlgn="base" latinLnBrk="0" hangingPunct="0">
              <a:lnSpc>
                <a:spcPct val="100000"/>
              </a:lnSpc>
              <a:spcBef>
                <a:spcPct val="0"/>
              </a:spcBef>
              <a:spcAft>
                <a:spcPct val="0"/>
              </a:spcAft>
              <a:buClrTx/>
              <a:buSzTx/>
              <a:buFontTx/>
              <a:buNone/>
              <a:tabLst/>
            </a:pPr>
            <a:endParaRPr lang="de-DE" sz="1400" dirty="0"/>
          </a:p>
          <a:p>
            <a:pPr marL="0" marR="0" indent="0" algn="l" defTabSz="914400" rtl="0" eaLnBrk="0" fontAlgn="base" latinLnBrk="0" hangingPunct="0">
              <a:lnSpc>
                <a:spcPct val="100000"/>
              </a:lnSpc>
              <a:spcBef>
                <a:spcPct val="0"/>
              </a:spcBef>
              <a:spcAft>
                <a:spcPct val="0"/>
              </a:spcAft>
              <a:buClrTx/>
              <a:buSzTx/>
              <a:buFontTx/>
              <a:buNone/>
              <a:tabLst/>
            </a:pPr>
            <a:r>
              <a:rPr lang="de-DE" sz="1400" dirty="0"/>
              <a:t>Der Installateur least insgesamt vier Fahrzeuge für die Kundentermine. Alle werden mit Diesel betrieben. Die Rechnungen sind verfügbar, müssen aber einzeln aus der Buchhaltung herausgezogen werden. Das ist aufwendig. </a:t>
            </a:r>
            <a:endParaRPr lang="de-DE" sz="1400" dirty="0">
              <a:solidFill>
                <a:srgbClr val="FF0000"/>
              </a:solidFill>
            </a:endParaRPr>
          </a:p>
        </p:txBody>
      </p:sp>
      <p:sp>
        <p:nvSpPr>
          <p:cNvPr id="11" name="Textfeld 10">
            <a:extLst>
              <a:ext uri="{FF2B5EF4-FFF2-40B4-BE49-F238E27FC236}">
                <a16:creationId xmlns:a16="http://schemas.microsoft.com/office/drawing/2014/main" id="{7F4AAB44-866B-EF95-AC07-2AD0F144DABE}"/>
              </a:ext>
            </a:extLst>
          </p:cNvPr>
          <p:cNvSpPr txBox="1"/>
          <p:nvPr/>
        </p:nvSpPr>
        <p:spPr>
          <a:xfrm>
            <a:off x="551384" y="2179025"/>
            <a:ext cx="6768752" cy="1754326"/>
          </a:xfrm>
          <a:prstGeom prst="rect">
            <a:avLst/>
          </a:prstGeom>
          <a:noFill/>
        </p:spPr>
        <p:txBody>
          <a:bodyPr wrap="square" rtlCol="0">
            <a:spAutoFit/>
          </a:bodyPr>
          <a:lstStyle/>
          <a:p>
            <a:pPr algn="l"/>
            <a:r>
              <a:rPr lang="de-DE" sz="1200" dirty="0"/>
              <a:t>Scope-1-Emissionen sind Emissionen, die </a:t>
            </a:r>
            <a:r>
              <a:rPr lang="de-DE" sz="1200" b="1" dirty="0"/>
              <a:t>direkt </a:t>
            </a:r>
            <a:r>
              <a:rPr lang="de-DE" sz="1200" dirty="0"/>
              <a:t>an Ihrem Firmenstandort anfallen. Dazu gehören Emissionen aus der Verbrennung von </a:t>
            </a:r>
            <a:r>
              <a:rPr lang="de-DE" sz="1200" b="1" dirty="0"/>
              <a:t>Energieträgern</a:t>
            </a:r>
            <a:r>
              <a:rPr lang="de-DE" sz="1200" dirty="0"/>
              <a:t> wie z. B. Erdgas. Das heißt auch Emissionen durch den </a:t>
            </a:r>
            <a:r>
              <a:rPr lang="de-DE" sz="1200" b="1" dirty="0"/>
              <a:t>Betrieb von Heizkesseln und Öfen </a:t>
            </a:r>
            <a:r>
              <a:rPr lang="de-DE" sz="1200" dirty="0"/>
              <a:t>an Ihrem Firmenstandort werden hier erfasst. Zudem werden die Emissionen der Fahrzeuge in Form von Diesel oder Benzin (z. B. Autos und Lastfahrzeuge) betrachtet. </a:t>
            </a:r>
          </a:p>
          <a:p>
            <a:pPr algn="l"/>
            <a:endParaRPr lang="de-DE" sz="1200" dirty="0"/>
          </a:p>
          <a:p>
            <a:pPr algn="l"/>
            <a:r>
              <a:rPr lang="de-DE" sz="1200" dirty="0"/>
              <a:t>Als Besonderheit in diesem </a:t>
            </a:r>
            <a:r>
              <a:rPr lang="de-DE" sz="1200" dirty="0" err="1"/>
              <a:t>Scope</a:t>
            </a:r>
            <a:r>
              <a:rPr lang="de-DE" sz="1200" dirty="0"/>
              <a:t> sind die Kältemittel, genauer gesagt, deren Verluste zu nennen. Sofern Sie über viele Klima- oder Kälteanlagen verfügen, lohnt sich ein Blick auf die Wartungsprotokolle. </a:t>
            </a:r>
          </a:p>
        </p:txBody>
      </p:sp>
      <p:sp>
        <p:nvSpPr>
          <p:cNvPr id="12" name="Textfeld 11">
            <a:extLst>
              <a:ext uri="{FF2B5EF4-FFF2-40B4-BE49-F238E27FC236}">
                <a16:creationId xmlns:a16="http://schemas.microsoft.com/office/drawing/2014/main" id="{170625E9-B976-CAFE-5D53-5C5742A1E499}"/>
              </a:ext>
            </a:extLst>
          </p:cNvPr>
          <p:cNvSpPr txBox="1"/>
          <p:nvPr/>
        </p:nvSpPr>
        <p:spPr>
          <a:xfrm>
            <a:off x="551384" y="4491875"/>
            <a:ext cx="6768752" cy="1754326"/>
          </a:xfrm>
          <a:prstGeom prst="rect">
            <a:avLst/>
          </a:prstGeom>
          <a:noFill/>
        </p:spPr>
        <p:txBody>
          <a:bodyPr wrap="square" rtlCol="0">
            <a:spAutoFit/>
          </a:bodyPr>
          <a:lstStyle/>
          <a:p>
            <a:pPr algn="l"/>
            <a:r>
              <a:rPr lang="de-DE" sz="1200" dirty="0"/>
              <a:t>Betrachten Sie Ihren Standort und beantworten Sie die folgenden Fragen: </a:t>
            </a:r>
          </a:p>
          <a:p>
            <a:pPr marL="171450" indent="-171450" algn="l">
              <a:buFont typeface="Arial" panose="020B0604020202020204" pitchFamily="34" charset="0"/>
              <a:buChar char="•"/>
            </a:pPr>
            <a:r>
              <a:rPr lang="de-DE" sz="1200" dirty="0"/>
              <a:t>Welche Energieträger werden am Standort eingesetzt?</a:t>
            </a:r>
          </a:p>
          <a:p>
            <a:pPr marL="171450" indent="-171450" algn="l">
              <a:buFont typeface="Arial" panose="020B0604020202020204" pitchFamily="34" charset="0"/>
              <a:buChar char="•"/>
            </a:pPr>
            <a:r>
              <a:rPr lang="de-DE" sz="1200" dirty="0"/>
              <a:t>Wie heizen Sie? </a:t>
            </a:r>
          </a:p>
          <a:p>
            <a:pPr marL="171450" indent="-171450" algn="l">
              <a:buFont typeface="Arial" panose="020B0604020202020204" pitchFamily="34" charset="0"/>
              <a:buChar char="•"/>
            </a:pPr>
            <a:r>
              <a:rPr lang="de-DE" sz="1200" dirty="0"/>
              <a:t>Haben Sie einen Fuhrpark im Besitz oder geleast und wenn ja, welche Antriebe haben die Fahrzeuge (Diesel/Benzin)?*</a:t>
            </a:r>
          </a:p>
          <a:p>
            <a:pPr marL="171450" indent="-171450" algn="l">
              <a:buFont typeface="Arial" panose="020B0604020202020204" pitchFamily="34" charset="0"/>
              <a:buChar char="•"/>
            </a:pPr>
            <a:r>
              <a:rPr lang="de-DE" sz="1200" dirty="0"/>
              <a:t>Betreiben Sie viele Klima- oder Kälteanlagen?</a:t>
            </a:r>
          </a:p>
          <a:p>
            <a:pPr algn="l"/>
            <a:r>
              <a:rPr lang="de-DE" sz="1200" dirty="0"/>
              <a:t>	</a:t>
            </a:r>
          </a:p>
          <a:p>
            <a:pPr algn="l"/>
            <a:r>
              <a:rPr lang="de-DE" sz="1200" dirty="0"/>
              <a:t>*Bei Elektrofahrzeugen sind die Verbräuche unter </a:t>
            </a:r>
            <a:r>
              <a:rPr lang="de-DE" sz="1200" dirty="0" err="1"/>
              <a:t>Scope</a:t>
            </a:r>
            <a:r>
              <a:rPr lang="de-DE" sz="1200" dirty="0"/>
              <a:t> 2 zu berichten. </a:t>
            </a:r>
          </a:p>
          <a:p>
            <a:pPr algn="l"/>
            <a:endParaRPr lang="de-DE" sz="1200" dirty="0"/>
          </a:p>
        </p:txBody>
      </p:sp>
      <p:pic>
        <p:nvPicPr>
          <p:cNvPr id="3" name="Grafik 2" descr="Tools mit einfarbiger Füllung">
            <a:extLst>
              <a:ext uri="{FF2B5EF4-FFF2-40B4-BE49-F238E27FC236}">
                <a16:creationId xmlns:a16="http://schemas.microsoft.com/office/drawing/2014/main" id="{45640BD4-E0E5-4F5D-ADB9-F34E7F478A9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80576" y="1857321"/>
            <a:ext cx="422185" cy="422185"/>
          </a:xfrm>
          <a:prstGeom prst="rect">
            <a:avLst/>
          </a:prstGeom>
        </p:spPr>
      </p:pic>
      <p:sp>
        <p:nvSpPr>
          <p:cNvPr id="6" name="Titel 1">
            <a:extLst>
              <a:ext uri="{FF2B5EF4-FFF2-40B4-BE49-F238E27FC236}">
                <a16:creationId xmlns:a16="http://schemas.microsoft.com/office/drawing/2014/main" id="{7A8ACA9C-0EC1-3527-6E5B-77EA00EF2C18}"/>
              </a:ext>
            </a:extLst>
          </p:cNvPr>
          <p:cNvSpPr txBox="1">
            <a:spLocks/>
          </p:cNvSpPr>
          <p:nvPr/>
        </p:nvSpPr>
        <p:spPr bwMode="auto">
          <a:xfrm>
            <a:off x="551384" y="935038"/>
            <a:ext cx="11256616"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r>
              <a:rPr lang="de-DE" sz="2400" dirty="0"/>
              <a:t>Treibhausgas-Emissionen – </a:t>
            </a:r>
            <a:r>
              <a:rPr lang="de-DE" sz="2400" dirty="0" err="1"/>
              <a:t>Scope</a:t>
            </a:r>
            <a:r>
              <a:rPr lang="de-DE" sz="2400" dirty="0"/>
              <a:t> 1</a:t>
            </a:r>
            <a:endParaRPr lang="de-DE" sz="2400" kern="0" dirty="0"/>
          </a:p>
        </p:txBody>
      </p:sp>
    </p:spTree>
    <p:extLst>
      <p:ext uri="{BB962C8B-B14F-4D97-AF65-F5344CB8AC3E}">
        <p14:creationId xmlns:p14="http://schemas.microsoft.com/office/powerpoint/2010/main" val="3544948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a:extLst>
              <a:ext uri="{FF2B5EF4-FFF2-40B4-BE49-F238E27FC236}">
                <a16:creationId xmlns:a16="http://schemas.microsoft.com/office/drawing/2014/main" id="{3D769DD1-76F5-F032-D822-6F8253BD735E}"/>
              </a:ext>
            </a:extLst>
          </p:cNvPr>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a:extLst>
              <a:ext uri="{FF2B5EF4-FFF2-40B4-BE49-F238E27FC236}">
                <a16:creationId xmlns:a16="http://schemas.microsoft.com/office/drawing/2014/main" id="{0595F273-F939-F831-47FC-C47DF41DB545}"/>
              </a:ext>
            </a:extLst>
          </p:cNvPr>
          <p:cNvSpPr>
            <a:spLocks noGrp="1"/>
          </p:cNvSpPr>
          <p:nvPr>
            <p:ph type="sldNum" sz="quarter" idx="4"/>
          </p:nvPr>
        </p:nvSpPr>
        <p:spPr/>
        <p:txBody>
          <a:bodyPr/>
          <a:lstStyle/>
          <a:p>
            <a:fld id="{894680D0-7A83-433A-9719-C4143F27F647}" type="slidenum">
              <a:rPr lang="de-DE" smtClean="0"/>
              <a:pPr/>
              <a:t>15</a:t>
            </a:fld>
            <a:endParaRPr lang="de-DE" dirty="0"/>
          </a:p>
        </p:txBody>
      </p:sp>
      <p:sp>
        <p:nvSpPr>
          <p:cNvPr id="7" name="Rechteck 6">
            <a:extLst>
              <a:ext uri="{FF2B5EF4-FFF2-40B4-BE49-F238E27FC236}">
                <a16:creationId xmlns:a16="http://schemas.microsoft.com/office/drawing/2014/main" id="{57C6754B-79CA-FB8F-73FC-0D5FECCD9072}"/>
              </a:ext>
            </a:extLst>
          </p:cNvPr>
          <p:cNvSpPr/>
          <p:nvPr/>
        </p:nvSpPr>
        <p:spPr bwMode="auto">
          <a:xfrm>
            <a:off x="551384" y="1754363"/>
            <a:ext cx="676875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de-DE" sz="1400" b="1" dirty="0">
                <a:solidFill>
                  <a:schemeClr val="bg1"/>
                </a:solidFill>
              </a:rPr>
              <a:t>Was bedeutet das?</a:t>
            </a:r>
          </a:p>
        </p:txBody>
      </p:sp>
      <p:sp>
        <p:nvSpPr>
          <p:cNvPr id="8" name="Rechteck 7">
            <a:extLst>
              <a:ext uri="{FF2B5EF4-FFF2-40B4-BE49-F238E27FC236}">
                <a16:creationId xmlns:a16="http://schemas.microsoft.com/office/drawing/2014/main" id="{E2DC5257-AF18-3AF7-E0D7-754892BB5C7D}"/>
              </a:ext>
            </a:extLst>
          </p:cNvPr>
          <p:cNvSpPr/>
          <p:nvPr/>
        </p:nvSpPr>
        <p:spPr bwMode="auto">
          <a:xfrm>
            <a:off x="551384" y="3798734"/>
            <a:ext cx="676875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de-DE" sz="1400" b="1" dirty="0">
                <a:solidFill>
                  <a:schemeClr val="bg1"/>
                </a:solidFill>
              </a:rPr>
              <a:t>Was ist konkret zu tun?</a:t>
            </a:r>
          </a:p>
        </p:txBody>
      </p:sp>
      <p:sp>
        <p:nvSpPr>
          <p:cNvPr id="9" name="Rechteck 8">
            <a:extLst>
              <a:ext uri="{FF2B5EF4-FFF2-40B4-BE49-F238E27FC236}">
                <a16:creationId xmlns:a16="http://schemas.microsoft.com/office/drawing/2014/main" id="{D5C2F1CF-C151-553A-FB4C-CBCB3FF817EF}"/>
              </a:ext>
            </a:extLst>
          </p:cNvPr>
          <p:cNvSpPr/>
          <p:nvPr/>
        </p:nvSpPr>
        <p:spPr bwMode="auto">
          <a:xfrm>
            <a:off x="7488000" y="1754364"/>
            <a:ext cx="4320000" cy="2358422"/>
          </a:xfrm>
          <a:prstGeom prst="rect">
            <a:avLst/>
          </a:prstGeom>
          <a:solidFill>
            <a:srgbClr val="7B9C2A"/>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de-DE" sz="1400" b="1" dirty="0">
              <a:solidFill>
                <a:srgbClr val="FF0000"/>
              </a:solidFill>
            </a:endParaRPr>
          </a:p>
          <a:p>
            <a:pPr marL="0" marR="0" indent="0" algn="l" defTabSz="914400" rtl="0" eaLnBrk="0" fontAlgn="base" latinLnBrk="0" hangingPunct="0">
              <a:lnSpc>
                <a:spcPct val="100000"/>
              </a:lnSpc>
              <a:spcBef>
                <a:spcPct val="0"/>
              </a:spcBef>
              <a:spcAft>
                <a:spcPct val="0"/>
              </a:spcAft>
              <a:buClrTx/>
              <a:buSzTx/>
              <a:buFontTx/>
              <a:buNone/>
              <a:tabLst/>
            </a:pPr>
            <a:r>
              <a:rPr lang="de-DE" sz="1400" b="1" dirty="0"/>
              <a:t>Der Installateur „Klimafreund“</a:t>
            </a:r>
          </a:p>
          <a:p>
            <a:pPr marL="0" marR="0" indent="0" algn="l" defTabSz="914400" rtl="0" eaLnBrk="0" fontAlgn="base" latinLnBrk="0" hangingPunct="0">
              <a:lnSpc>
                <a:spcPct val="100000"/>
              </a:lnSpc>
              <a:spcBef>
                <a:spcPct val="0"/>
              </a:spcBef>
              <a:spcAft>
                <a:spcPct val="0"/>
              </a:spcAft>
              <a:buClrTx/>
              <a:buSzTx/>
              <a:buFontTx/>
              <a:buNone/>
              <a:tabLst/>
            </a:pPr>
            <a:endParaRPr lang="de-DE" sz="1400" b="1" dirty="0">
              <a:solidFill>
                <a:srgbClr val="FF0000"/>
              </a:solidFill>
            </a:endParaRPr>
          </a:p>
          <a:p>
            <a:pPr marL="0" marR="0" indent="0" algn="l" defTabSz="914400" rtl="0" eaLnBrk="0" fontAlgn="base" latinLnBrk="0" hangingPunct="0">
              <a:lnSpc>
                <a:spcPct val="100000"/>
              </a:lnSpc>
              <a:spcBef>
                <a:spcPct val="0"/>
              </a:spcBef>
              <a:spcAft>
                <a:spcPct val="0"/>
              </a:spcAft>
              <a:buClrTx/>
              <a:buSzTx/>
              <a:buFontTx/>
              <a:buNone/>
              <a:tabLst/>
            </a:pPr>
            <a:r>
              <a:rPr lang="de-DE" sz="1400" dirty="0"/>
              <a:t>Der Betrieb geht im Projektteam die indirekten Emissionen im Energiebereich durch. </a:t>
            </a:r>
          </a:p>
          <a:p>
            <a:pPr marL="0" marR="0" indent="0" algn="l" defTabSz="914400" rtl="0" eaLnBrk="0" fontAlgn="base" latinLnBrk="0" hangingPunct="0">
              <a:lnSpc>
                <a:spcPct val="100000"/>
              </a:lnSpc>
              <a:spcBef>
                <a:spcPct val="0"/>
              </a:spcBef>
              <a:spcAft>
                <a:spcPct val="0"/>
              </a:spcAft>
              <a:buClrTx/>
              <a:buSzTx/>
              <a:buFontTx/>
              <a:buNone/>
              <a:tabLst/>
            </a:pPr>
            <a:endParaRPr lang="de-DE" sz="1400" dirty="0"/>
          </a:p>
          <a:p>
            <a:pPr marL="0" marR="0" indent="0" algn="l" defTabSz="914400" rtl="0" eaLnBrk="0" fontAlgn="base" latinLnBrk="0" hangingPunct="0">
              <a:lnSpc>
                <a:spcPct val="100000"/>
              </a:lnSpc>
              <a:spcBef>
                <a:spcPct val="0"/>
              </a:spcBef>
              <a:spcAft>
                <a:spcPct val="0"/>
              </a:spcAft>
              <a:buClrTx/>
              <a:buSzTx/>
              <a:buFontTx/>
              <a:buNone/>
              <a:tabLst/>
            </a:pPr>
            <a:r>
              <a:rPr lang="de-DE" sz="1400" dirty="0"/>
              <a:t>Es wird konventioneller Strom von einem lokalen Anbieter bezogen. Dampf oder Fernkälte verwendet das Unternehmen nicht. </a:t>
            </a:r>
          </a:p>
        </p:txBody>
      </p:sp>
      <p:sp>
        <p:nvSpPr>
          <p:cNvPr id="11" name="Textfeld 10">
            <a:extLst>
              <a:ext uri="{FF2B5EF4-FFF2-40B4-BE49-F238E27FC236}">
                <a16:creationId xmlns:a16="http://schemas.microsoft.com/office/drawing/2014/main" id="{7F4AAB44-866B-EF95-AC07-2AD0F144DABE}"/>
              </a:ext>
            </a:extLst>
          </p:cNvPr>
          <p:cNvSpPr txBox="1"/>
          <p:nvPr/>
        </p:nvSpPr>
        <p:spPr>
          <a:xfrm>
            <a:off x="551384" y="2179025"/>
            <a:ext cx="6768752" cy="1384995"/>
          </a:xfrm>
          <a:prstGeom prst="rect">
            <a:avLst/>
          </a:prstGeom>
          <a:noFill/>
        </p:spPr>
        <p:txBody>
          <a:bodyPr wrap="square" rtlCol="0">
            <a:spAutoFit/>
          </a:bodyPr>
          <a:lstStyle/>
          <a:p>
            <a:pPr algn="l"/>
            <a:r>
              <a:rPr lang="de-DE" sz="1200" dirty="0"/>
              <a:t>Unter Scope 2 fallen indirekte Emissionen aus </a:t>
            </a:r>
            <a:r>
              <a:rPr lang="de-DE" sz="1200" b="1" dirty="0"/>
              <a:t>eingekaufter Energie</a:t>
            </a:r>
            <a:r>
              <a:rPr lang="de-DE" sz="1200" dirty="0"/>
              <a:t> wie Strom und Fernwärme. Seltene Fälle in </a:t>
            </a:r>
            <a:r>
              <a:rPr lang="de-DE" sz="1200" dirty="0" err="1"/>
              <a:t>Scope</a:t>
            </a:r>
            <a:r>
              <a:rPr lang="de-DE" sz="1200" dirty="0"/>
              <a:t> 2 sind beispielsweise auch Wasserdampf oder Fernkälte.</a:t>
            </a:r>
          </a:p>
          <a:p>
            <a:pPr algn="l"/>
            <a:endParaRPr lang="de-DE" sz="1200" dirty="0"/>
          </a:p>
          <a:p>
            <a:pPr algn="l"/>
            <a:r>
              <a:rPr lang="de-DE" sz="1200" dirty="0"/>
              <a:t>Wenn Sie selbst Strom über eine PV-Anlage auf dem Dach erzeugen kommt es darauf an, ob Sie diese Energie selbst nutzen. Wenn ja, ist der Strom unter </a:t>
            </a:r>
            <a:r>
              <a:rPr lang="de-DE" sz="1200" dirty="0" err="1"/>
              <a:t>Scope</a:t>
            </a:r>
            <a:r>
              <a:rPr lang="de-DE" sz="1200" dirty="0"/>
              <a:t> 2 zu erfassen. </a:t>
            </a:r>
          </a:p>
          <a:p>
            <a:pPr algn="l"/>
            <a:endParaRPr lang="de-DE" sz="1200" b="1" dirty="0"/>
          </a:p>
          <a:p>
            <a:pPr algn="l"/>
            <a:r>
              <a:rPr lang="de-DE" sz="1200" dirty="0"/>
              <a:t>Strombetriebe Fahrzeuge sollten, sofern möglich, separat betrachtet werden. </a:t>
            </a:r>
          </a:p>
        </p:txBody>
      </p:sp>
      <p:sp>
        <p:nvSpPr>
          <p:cNvPr id="12" name="Textfeld 11">
            <a:extLst>
              <a:ext uri="{FF2B5EF4-FFF2-40B4-BE49-F238E27FC236}">
                <a16:creationId xmlns:a16="http://schemas.microsoft.com/office/drawing/2014/main" id="{170625E9-B976-CAFE-5D53-5C5742A1E499}"/>
              </a:ext>
            </a:extLst>
          </p:cNvPr>
          <p:cNvSpPr txBox="1"/>
          <p:nvPr/>
        </p:nvSpPr>
        <p:spPr>
          <a:xfrm>
            <a:off x="551384" y="4285545"/>
            <a:ext cx="6768752" cy="1200329"/>
          </a:xfrm>
          <a:prstGeom prst="rect">
            <a:avLst/>
          </a:prstGeom>
          <a:noFill/>
        </p:spPr>
        <p:txBody>
          <a:bodyPr wrap="square" rtlCol="0">
            <a:spAutoFit/>
          </a:bodyPr>
          <a:lstStyle/>
          <a:p>
            <a:pPr algn="l"/>
            <a:r>
              <a:rPr lang="de-DE" sz="1200" dirty="0"/>
              <a:t>Betrachten Sie Ihren Standort und beantworten Sie die folgenden Fragen: </a:t>
            </a:r>
          </a:p>
          <a:p>
            <a:pPr marL="171450" indent="-171450" algn="l">
              <a:buFont typeface="Arial" panose="020B0604020202020204" pitchFamily="34" charset="0"/>
              <a:buChar char="•"/>
            </a:pPr>
            <a:r>
              <a:rPr lang="de-DE" sz="1200" dirty="0"/>
              <a:t>Welchen Strom beziehen Sie?</a:t>
            </a:r>
          </a:p>
          <a:p>
            <a:pPr marL="171450" indent="-171450" algn="l">
              <a:buFont typeface="Arial" panose="020B0604020202020204" pitchFamily="34" charset="0"/>
              <a:buChar char="•"/>
            </a:pPr>
            <a:r>
              <a:rPr lang="de-DE" sz="1200" dirty="0"/>
              <a:t>Heizen Sie mit Fernwärme?</a:t>
            </a:r>
          </a:p>
          <a:p>
            <a:pPr marL="171450" indent="-171450" algn="l">
              <a:buFont typeface="Arial" panose="020B0604020202020204" pitchFamily="34" charset="0"/>
              <a:buChar char="•"/>
            </a:pPr>
            <a:r>
              <a:rPr lang="de-DE" sz="1200" dirty="0"/>
              <a:t>Beziehen Sie Dampf oder Fernkälte?</a:t>
            </a:r>
          </a:p>
          <a:p>
            <a:pPr marL="171450" indent="-171450" algn="l">
              <a:buFont typeface="Arial" panose="020B0604020202020204" pitchFamily="34" charset="0"/>
              <a:buChar char="•"/>
            </a:pPr>
            <a:r>
              <a:rPr lang="de-DE" sz="1200" dirty="0"/>
              <a:t>Nutzen Sie Fahrzeuge, die über einen Elektromotor verfügen?</a:t>
            </a:r>
          </a:p>
          <a:p>
            <a:pPr marL="171450" indent="-171450" algn="l">
              <a:buFont typeface="Arial" panose="020B0604020202020204" pitchFamily="34" charset="0"/>
              <a:buChar char="•"/>
            </a:pPr>
            <a:endParaRPr lang="de-DE" sz="1200" dirty="0"/>
          </a:p>
        </p:txBody>
      </p:sp>
      <p:pic>
        <p:nvPicPr>
          <p:cNvPr id="3" name="Grafik 2" descr="Tools mit einfarbiger Füllung">
            <a:extLst>
              <a:ext uri="{FF2B5EF4-FFF2-40B4-BE49-F238E27FC236}">
                <a16:creationId xmlns:a16="http://schemas.microsoft.com/office/drawing/2014/main" id="{7105C510-76CD-C93C-FC6A-EA473EFF810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80576" y="1857321"/>
            <a:ext cx="422185" cy="422185"/>
          </a:xfrm>
          <a:prstGeom prst="rect">
            <a:avLst/>
          </a:prstGeom>
        </p:spPr>
      </p:pic>
      <p:sp>
        <p:nvSpPr>
          <p:cNvPr id="13" name="Titel 1">
            <a:extLst>
              <a:ext uri="{FF2B5EF4-FFF2-40B4-BE49-F238E27FC236}">
                <a16:creationId xmlns:a16="http://schemas.microsoft.com/office/drawing/2014/main" id="{646640C5-40C7-C064-4576-106B6F98987D}"/>
              </a:ext>
            </a:extLst>
          </p:cNvPr>
          <p:cNvSpPr txBox="1">
            <a:spLocks/>
          </p:cNvSpPr>
          <p:nvPr/>
        </p:nvSpPr>
        <p:spPr bwMode="auto">
          <a:xfrm>
            <a:off x="551384" y="935038"/>
            <a:ext cx="11256616"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r>
              <a:rPr lang="de-DE" sz="2400" dirty="0"/>
              <a:t>Treibhausgas-Emissionen – </a:t>
            </a:r>
            <a:r>
              <a:rPr lang="de-DE" sz="2400" dirty="0" err="1"/>
              <a:t>Scope</a:t>
            </a:r>
            <a:r>
              <a:rPr lang="de-DE" sz="2400" dirty="0"/>
              <a:t> 2</a:t>
            </a:r>
            <a:endParaRPr lang="de-DE" sz="2400" kern="0" dirty="0"/>
          </a:p>
        </p:txBody>
      </p:sp>
    </p:spTree>
    <p:extLst>
      <p:ext uri="{BB962C8B-B14F-4D97-AF65-F5344CB8AC3E}">
        <p14:creationId xmlns:p14="http://schemas.microsoft.com/office/powerpoint/2010/main" val="19799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a:extLst>
              <a:ext uri="{FF2B5EF4-FFF2-40B4-BE49-F238E27FC236}">
                <a16:creationId xmlns:a16="http://schemas.microsoft.com/office/drawing/2014/main" id="{3D769DD1-76F5-F032-D822-6F8253BD735E}"/>
              </a:ext>
            </a:extLst>
          </p:cNvPr>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a:extLst>
              <a:ext uri="{FF2B5EF4-FFF2-40B4-BE49-F238E27FC236}">
                <a16:creationId xmlns:a16="http://schemas.microsoft.com/office/drawing/2014/main" id="{0595F273-F939-F831-47FC-C47DF41DB545}"/>
              </a:ext>
            </a:extLst>
          </p:cNvPr>
          <p:cNvSpPr>
            <a:spLocks noGrp="1"/>
          </p:cNvSpPr>
          <p:nvPr>
            <p:ph type="sldNum" sz="quarter" idx="4"/>
          </p:nvPr>
        </p:nvSpPr>
        <p:spPr/>
        <p:txBody>
          <a:bodyPr/>
          <a:lstStyle/>
          <a:p>
            <a:fld id="{894680D0-7A83-433A-9719-C4143F27F647}" type="slidenum">
              <a:rPr lang="de-DE" smtClean="0"/>
              <a:pPr/>
              <a:t>16</a:t>
            </a:fld>
            <a:endParaRPr lang="de-DE" dirty="0"/>
          </a:p>
        </p:txBody>
      </p:sp>
      <p:sp>
        <p:nvSpPr>
          <p:cNvPr id="7" name="Rechteck 6">
            <a:extLst>
              <a:ext uri="{FF2B5EF4-FFF2-40B4-BE49-F238E27FC236}">
                <a16:creationId xmlns:a16="http://schemas.microsoft.com/office/drawing/2014/main" id="{57C6754B-79CA-FB8F-73FC-0D5FECCD9072}"/>
              </a:ext>
            </a:extLst>
          </p:cNvPr>
          <p:cNvSpPr/>
          <p:nvPr/>
        </p:nvSpPr>
        <p:spPr bwMode="auto">
          <a:xfrm>
            <a:off x="551384" y="1754363"/>
            <a:ext cx="676875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de-DE" sz="1400" b="1" dirty="0">
                <a:solidFill>
                  <a:schemeClr val="bg1"/>
                </a:solidFill>
              </a:rPr>
              <a:t>Was bedeutet das?</a:t>
            </a:r>
          </a:p>
        </p:txBody>
      </p:sp>
      <p:sp>
        <p:nvSpPr>
          <p:cNvPr id="8" name="Rechteck 7">
            <a:extLst>
              <a:ext uri="{FF2B5EF4-FFF2-40B4-BE49-F238E27FC236}">
                <a16:creationId xmlns:a16="http://schemas.microsoft.com/office/drawing/2014/main" id="{E2DC5257-AF18-3AF7-E0D7-754892BB5C7D}"/>
              </a:ext>
            </a:extLst>
          </p:cNvPr>
          <p:cNvSpPr/>
          <p:nvPr/>
        </p:nvSpPr>
        <p:spPr bwMode="auto">
          <a:xfrm>
            <a:off x="551384" y="3907037"/>
            <a:ext cx="676875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de-DE" sz="1400" b="1" dirty="0">
                <a:solidFill>
                  <a:schemeClr val="bg1"/>
                </a:solidFill>
              </a:rPr>
              <a:t>Was ist konkret zu tun?</a:t>
            </a:r>
          </a:p>
        </p:txBody>
      </p:sp>
      <p:sp>
        <p:nvSpPr>
          <p:cNvPr id="9" name="Rechteck 8">
            <a:extLst>
              <a:ext uri="{FF2B5EF4-FFF2-40B4-BE49-F238E27FC236}">
                <a16:creationId xmlns:a16="http://schemas.microsoft.com/office/drawing/2014/main" id="{D5C2F1CF-C151-553A-FB4C-CBCB3FF817EF}"/>
              </a:ext>
            </a:extLst>
          </p:cNvPr>
          <p:cNvSpPr/>
          <p:nvPr/>
        </p:nvSpPr>
        <p:spPr bwMode="auto">
          <a:xfrm>
            <a:off x="7488000" y="1757941"/>
            <a:ext cx="4320000" cy="2823187"/>
          </a:xfrm>
          <a:prstGeom prst="rect">
            <a:avLst/>
          </a:prstGeom>
          <a:solidFill>
            <a:srgbClr val="7B9C2A"/>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de-DE" sz="1400" b="1" dirty="0"/>
          </a:p>
          <a:p>
            <a:pPr marL="0" marR="0" indent="0" algn="l" defTabSz="914400" rtl="0" eaLnBrk="0" fontAlgn="base" latinLnBrk="0" hangingPunct="0">
              <a:lnSpc>
                <a:spcPct val="100000"/>
              </a:lnSpc>
              <a:spcBef>
                <a:spcPct val="0"/>
              </a:spcBef>
              <a:spcAft>
                <a:spcPct val="0"/>
              </a:spcAft>
              <a:buClrTx/>
              <a:buSzTx/>
              <a:buFontTx/>
              <a:buNone/>
              <a:tabLst/>
            </a:pPr>
            <a:r>
              <a:rPr lang="de-DE" sz="1400" b="1" dirty="0"/>
              <a:t>Der Installateur „Klimafreund“</a:t>
            </a:r>
          </a:p>
          <a:p>
            <a:pPr marL="0" marR="0" indent="0" algn="l" defTabSz="914400" rtl="0" eaLnBrk="0" fontAlgn="base" latinLnBrk="0" hangingPunct="0">
              <a:lnSpc>
                <a:spcPct val="100000"/>
              </a:lnSpc>
              <a:spcBef>
                <a:spcPct val="0"/>
              </a:spcBef>
              <a:spcAft>
                <a:spcPct val="0"/>
              </a:spcAft>
              <a:buClrTx/>
              <a:buSzTx/>
              <a:buFontTx/>
              <a:buNone/>
              <a:tabLst/>
            </a:pPr>
            <a:endParaRPr lang="de-DE" sz="1400" b="1" dirty="0">
              <a:solidFill>
                <a:srgbClr val="FF0000"/>
              </a:solidFill>
            </a:endParaRPr>
          </a:p>
          <a:p>
            <a:pPr marL="0" marR="0" indent="0" algn="l" defTabSz="914400" rtl="0" eaLnBrk="0" fontAlgn="base" latinLnBrk="0" hangingPunct="0">
              <a:lnSpc>
                <a:spcPct val="100000"/>
              </a:lnSpc>
              <a:spcBef>
                <a:spcPct val="0"/>
              </a:spcBef>
              <a:spcAft>
                <a:spcPct val="0"/>
              </a:spcAft>
              <a:buClrTx/>
              <a:buSzTx/>
              <a:buFontTx/>
              <a:buNone/>
              <a:tabLst/>
            </a:pPr>
            <a:r>
              <a:rPr lang="de-DE" sz="1400" dirty="0"/>
              <a:t>Der Betrieb diskutiert im Projektteam, wie viel Zeit sie für den Bilanzierungsprozess verwenden wollen.</a:t>
            </a:r>
          </a:p>
          <a:p>
            <a:pPr marL="0" marR="0" indent="0" algn="l" defTabSz="914400" rtl="0" eaLnBrk="0" fontAlgn="base" latinLnBrk="0" hangingPunct="0">
              <a:lnSpc>
                <a:spcPct val="100000"/>
              </a:lnSpc>
              <a:spcBef>
                <a:spcPct val="0"/>
              </a:spcBef>
              <a:spcAft>
                <a:spcPct val="0"/>
              </a:spcAft>
              <a:buClrTx/>
              <a:buSzTx/>
              <a:buFontTx/>
              <a:buNone/>
              <a:tabLst/>
            </a:pPr>
            <a:endParaRPr lang="de-DE" sz="1400" dirty="0"/>
          </a:p>
          <a:p>
            <a:pPr marL="0" marR="0" indent="0" algn="l" defTabSz="914400" rtl="0" eaLnBrk="0" fontAlgn="base" latinLnBrk="0" hangingPunct="0">
              <a:lnSpc>
                <a:spcPct val="100000"/>
              </a:lnSpc>
              <a:spcBef>
                <a:spcPct val="0"/>
              </a:spcBef>
              <a:spcAft>
                <a:spcPct val="0"/>
              </a:spcAft>
              <a:buClrTx/>
              <a:buSzTx/>
              <a:buFontTx/>
              <a:buNone/>
              <a:tabLst/>
            </a:pPr>
            <a:r>
              <a:rPr lang="de-DE" sz="1400" dirty="0"/>
              <a:t>Das Team einigt sich darauf, im ersten Jahr keine Scope-3-Kategorien zu bilanzieren, um den Prozess schlanker zu halten und erste Erfahrungen zu sammeln. Im nächsten Jahr wollen Sie neu diskutieren, ob auch Scope-3-Kategorien aufgenommen werden sollen.</a:t>
            </a:r>
          </a:p>
        </p:txBody>
      </p:sp>
      <p:sp>
        <p:nvSpPr>
          <p:cNvPr id="11" name="Textfeld 10">
            <a:extLst>
              <a:ext uri="{FF2B5EF4-FFF2-40B4-BE49-F238E27FC236}">
                <a16:creationId xmlns:a16="http://schemas.microsoft.com/office/drawing/2014/main" id="{7F4AAB44-866B-EF95-AC07-2AD0F144DABE}"/>
              </a:ext>
            </a:extLst>
          </p:cNvPr>
          <p:cNvSpPr txBox="1"/>
          <p:nvPr/>
        </p:nvSpPr>
        <p:spPr>
          <a:xfrm>
            <a:off x="551384" y="2075364"/>
            <a:ext cx="6768752" cy="1754326"/>
          </a:xfrm>
          <a:prstGeom prst="rect">
            <a:avLst/>
          </a:prstGeom>
          <a:noFill/>
        </p:spPr>
        <p:txBody>
          <a:bodyPr wrap="square" rtlCol="0">
            <a:spAutoFit/>
          </a:bodyPr>
          <a:lstStyle/>
          <a:p>
            <a:pPr algn="l"/>
            <a:r>
              <a:rPr lang="de-DE" sz="1200" dirty="0"/>
              <a:t>Unter </a:t>
            </a:r>
            <a:r>
              <a:rPr lang="de-DE" sz="1200" dirty="0" err="1"/>
              <a:t>Scope</a:t>
            </a:r>
            <a:r>
              <a:rPr lang="de-DE" sz="1200" dirty="0"/>
              <a:t> 3 fallen alle </a:t>
            </a:r>
            <a:r>
              <a:rPr lang="de-DE" sz="1200" b="1" dirty="0"/>
              <a:t>indirekten Emissionen entlang der Wertschöpfungskette</a:t>
            </a:r>
            <a:r>
              <a:rPr lang="de-DE" sz="1200" dirty="0"/>
              <a:t>. Das umfasst vorgelagerte Emissionen (Emissionen, die in der Wertschöpfungskette vor Ihrer Tätigkeit anfallen) und nachgelagerte Emissionen. Dazu gehören beispielsweise Emissionen aus dem Pendlerverhalten der Mitarbeitenden (vorgelagert) oder Emissionen durch die Entsorgung eines Produktes durch den Endverbraucher (nachgelagert). Insgesamt unterscheidet man zwischen 15 Scope-3-Kategorien. </a:t>
            </a:r>
          </a:p>
          <a:p>
            <a:pPr algn="l"/>
            <a:endParaRPr lang="de-DE" sz="1200" dirty="0"/>
          </a:p>
          <a:p>
            <a:pPr algn="l"/>
            <a:r>
              <a:rPr lang="de-DE" sz="1200" b="1" dirty="0"/>
              <a:t>Hinweis: </a:t>
            </a:r>
            <a:r>
              <a:rPr lang="de-DE" sz="1200" dirty="0"/>
              <a:t>Scope 3 ist die „Königsklasse“ und erfordert meist mehr Zeit und Ressourcen bei der Bilanzierung. </a:t>
            </a:r>
            <a:endParaRPr lang="de-DE" sz="1200" b="1" dirty="0"/>
          </a:p>
        </p:txBody>
      </p:sp>
      <p:sp>
        <p:nvSpPr>
          <p:cNvPr id="12" name="Textfeld 11">
            <a:extLst>
              <a:ext uri="{FF2B5EF4-FFF2-40B4-BE49-F238E27FC236}">
                <a16:creationId xmlns:a16="http://schemas.microsoft.com/office/drawing/2014/main" id="{170625E9-B976-CAFE-5D53-5C5742A1E499}"/>
              </a:ext>
            </a:extLst>
          </p:cNvPr>
          <p:cNvSpPr txBox="1"/>
          <p:nvPr/>
        </p:nvSpPr>
        <p:spPr>
          <a:xfrm>
            <a:off x="551384" y="4357553"/>
            <a:ext cx="6803849" cy="646331"/>
          </a:xfrm>
          <a:prstGeom prst="rect">
            <a:avLst/>
          </a:prstGeom>
          <a:noFill/>
        </p:spPr>
        <p:txBody>
          <a:bodyPr wrap="square" rtlCol="0">
            <a:spAutoFit/>
          </a:bodyPr>
          <a:lstStyle/>
          <a:p>
            <a:pPr algn="l"/>
            <a:r>
              <a:rPr lang="de-DE" sz="1200" dirty="0"/>
              <a:t>Überlegen Sie:</a:t>
            </a:r>
          </a:p>
          <a:p>
            <a:pPr marL="171450" indent="-171450" algn="l">
              <a:buFont typeface="Arial" panose="020B0604020202020204" pitchFamily="34" charset="0"/>
              <a:buChar char="•"/>
            </a:pPr>
            <a:r>
              <a:rPr lang="de-DE" sz="1200" dirty="0"/>
              <a:t>Wollen Sie im ersten Durchgang bereits Scope-3-Kategorien bilanzieren? Hinweis: Sie müssen nur die Kategorien bilanzieren, die für Ihr Unternehmen relevant sind.</a:t>
            </a:r>
            <a:endParaRPr lang="de-DE" sz="1200" dirty="0">
              <a:solidFill>
                <a:srgbClr val="FF0000"/>
              </a:solidFill>
            </a:endParaRPr>
          </a:p>
        </p:txBody>
      </p:sp>
      <p:sp>
        <p:nvSpPr>
          <p:cNvPr id="3" name="Textfeld 2">
            <a:extLst>
              <a:ext uri="{FF2B5EF4-FFF2-40B4-BE49-F238E27FC236}">
                <a16:creationId xmlns:a16="http://schemas.microsoft.com/office/drawing/2014/main" id="{4CB03068-F27C-5C38-CE8D-36F5401214D7}"/>
              </a:ext>
            </a:extLst>
          </p:cNvPr>
          <p:cNvSpPr txBox="1"/>
          <p:nvPr/>
        </p:nvSpPr>
        <p:spPr>
          <a:xfrm>
            <a:off x="551384" y="5208581"/>
            <a:ext cx="6125897" cy="646331"/>
          </a:xfrm>
          <a:prstGeom prst="rect">
            <a:avLst/>
          </a:prstGeom>
          <a:solidFill>
            <a:srgbClr val="90ABBE"/>
          </a:solidFill>
          <a:effectLst>
            <a:outerShdw blurRad="50800" dist="38100" dir="5400000" algn="t" rotWithShape="0">
              <a:prstClr val="black">
                <a:alpha val="40000"/>
              </a:prstClr>
            </a:outerShdw>
          </a:effectLst>
        </p:spPr>
        <p:txBody>
          <a:bodyPr wrap="square" rtlCol="0">
            <a:spAutoFit/>
          </a:bodyPr>
          <a:lstStyle/>
          <a:p>
            <a:pPr algn="l"/>
            <a:r>
              <a:rPr lang="de-DE" sz="1200" dirty="0"/>
              <a:t>Wenn Sie das Thema weiterverfolgen möchten, finden Sie Hilfestellung zur Bilanzierung der Scope-3-Emissionen und weiterführende Inhalte in der „Handlungshilfe Klimastrategie“ sowie in der „Handlungshilfe Spezial </a:t>
            </a:r>
            <a:r>
              <a:rPr lang="de-DE" sz="1200" dirty="0" err="1"/>
              <a:t>Scope</a:t>
            </a:r>
            <a:r>
              <a:rPr lang="de-DE" sz="1200" dirty="0"/>
              <a:t> 3“.</a:t>
            </a:r>
          </a:p>
        </p:txBody>
      </p:sp>
      <p:pic>
        <p:nvPicPr>
          <p:cNvPr id="6" name="Grafik 5" descr="Tools mit einfarbiger Füllung">
            <a:extLst>
              <a:ext uri="{FF2B5EF4-FFF2-40B4-BE49-F238E27FC236}">
                <a16:creationId xmlns:a16="http://schemas.microsoft.com/office/drawing/2014/main" id="{A758CE7F-D1F6-4D12-896F-0C949020FA10}"/>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80576" y="1857321"/>
            <a:ext cx="422185" cy="422185"/>
          </a:xfrm>
          <a:prstGeom prst="rect">
            <a:avLst/>
          </a:prstGeom>
        </p:spPr>
      </p:pic>
      <p:sp>
        <p:nvSpPr>
          <p:cNvPr id="10" name="Titel 1">
            <a:extLst>
              <a:ext uri="{FF2B5EF4-FFF2-40B4-BE49-F238E27FC236}">
                <a16:creationId xmlns:a16="http://schemas.microsoft.com/office/drawing/2014/main" id="{DB072E0E-BDEF-3FDB-90AA-419B91D8049C}"/>
              </a:ext>
            </a:extLst>
          </p:cNvPr>
          <p:cNvSpPr txBox="1">
            <a:spLocks/>
          </p:cNvSpPr>
          <p:nvPr/>
        </p:nvSpPr>
        <p:spPr bwMode="auto">
          <a:xfrm>
            <a:off x="551384" y="935038"/>
            <a:ext cx="11256616"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r>
              <a:rPr lang="de-DE" sz="2400" dirty="0"/>
              <a:t>Treibhausgas-Emissionen – </a:t>
            </a:r>
            <a:r>
              <a:rPr lang="de-DE" sz="2400" dirty="0" err="1"/>
              <a:t>Scope</a:t>
            </a:r>
            <a:r>
              <a:rPr lang="de-DE" sz="2400" dirty="0"/>
              <a:t> 3</a:t>
            </a:r>
            <a:endParaRPr lang="de-DE" sz="2400" kern="0" dirty="0"/>
          </a:p>
        </p:txBody>
      </p:sp>
    </p:spTree>
    <p:extLst>
      <p:ext uri="{BB962C8B-B14F-4D97-AF65-F5344CB8AC3E}">
        <p14:creationId xmlns:p14="http://schemas.microsoft.com/office/powerpoint/2010/main" val="3821694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6"/>
          <p:cNvSpPr>
            <a:spLocks noGrp="1"/>
          </p:cNvSpPr>
          <p:nvPr>
            <p:ph idx="1"/>
          </p:nvPr>
        </p:nvSpPr>
        <p:spPr/>
        <p:txBody>
          <a:bodyPr/>
          <a:lstStyle/>
          <a:p>
            <a:pPr marL="0" indent="0">
              <a:buNone/>
            </a:pPr>
            <a:r>
              <a:rPr lang="de-DE" dirty="0"/>
              <a:t>… mit der Datenerhebung, die Basis für die Berechnung der Emissionen (Klimabilanz).</a:t>
            </a:r>
          </a:p>
          <a:p>
            <a:pPr marL="0" indent="0">
              <a:buNone/>
            </a:pPr>
            <a:endParaRPr lang="de-DE" dirty="0"/>
          </a:p>
        </p:txBody>
      </p:sp>
      <p:sp>
        <p:nvSpPr>
          <p:cNvPr id="4" name="Fußzeilenplatzhalter 3"/>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p:cNvSpPr>
            <a:spLocks noGrp="1"/>
          </p:cNvSpPr>
          <p:nvPr>
            <p:ph type="sldNum" sz="quarter" idx="4"/>
          </p:nvPr>
        </p:nvSpPr>
        <p:spPr/>
        <p:txBody>
          <a:bodyPr/>
          <a:lstStyle/>
          <a:p>
            <a:fld id="{894680D0-7A83-433A-9719-C4143F27F647}" type="slidenum">
              <a:rPr lang="de-DE" smtClean="0"/>
              <a:pPr/>
              <a:t>17</a:t>
            </a:fld>
            <a:endParaRPr lang="de-DE" dirty="0"/>
          </a:p>
        </p:txBody>
      </p:sp>
      <p:grpSp>
        <p:nvGrpSpPr>
          <p:cNvPr id="45" name="Gruppieren 44"/>
          <p:cNvGrpSpPr/>
          <p:nvPr/>
        </p:nvGrpSpPr>
        <p:grpSpPr>
          <a:xfrm>
            <a:off x="551384" y="-918035"/>
            <a:ext cx="8712968" cy="6549863"/>
            <a:chOff x="701166" y="915716"/>
            <a:chExt cx="6274767" cy="4437472"/>
          </a:xfrm>
        </p:grpSpPr>
        <p:grpSp>
          <p:nvGrpSpPr>
            <p:cNvPr id="8" name="Gruppieren 7"/>
            <p:cNvGrpSpPr/>
            <p:nvPr/>
          </p:nvGrpSpPr>
          <p:grpSpPr>
            <a:xfrm>
              <a:off x="701166" y="2968032"/>
              <a:ext cx="6274767" cy="1227975"/>
              <a:chOff x="407368" y="2510277"/>
              <a:chExt cx="6048672" cy="1368152"/>
            </a:xfrm>
          </p:grpSpPr>
          <p:sp>
            <p:nvSpPr>
              <p:cNvPr id="9" name="Eingekerbter Pfeil nach rechts 8"/>
              <p:cNvSpPr/>
              <p:nvPr/>
            </p:nvSpPr>
            <p:spPr>
              <a:xfrm>
                <a:off x="407368" y="2510277"/>
                <a:ext cx="6048672" cy="1368152"/>
              </a:xfrm>
              <a:prstGeom prst="notchedRightArrow">
                <a:avLst/>
              </a:prstGeom>
              <a:solidFill>
                <a:srgbClr val="90ABBE"/>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0" name="Ellipse 9"/>
              <p:cNvSpPr/>
              <p:nvPr/>
            </p:nvSpPr>
            <p:spPr>
              <a:xfrm>
                <a:off x="843378" y="2996952"/>
                <a:ext cx="324719" cy="330534"/>
              </a:xfrm>
              <a:prstGeom prst="ellipse">
                <a:avLst/>
              </a:prstGeom>
              <a:solidFill>
                <a:srgbClr val="3B68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1" name="Ellipse 10"/>
              <p:cNvSpPr/>
              <p:nvPr/>
            </p:nvSpPr>
            <p:spPr>
              <a:xfrm>
                <a:off x="1604107" y="2980365"/>
                <a:ext cx="324719" cy="330534"/>
              </a:xfrm>
              <a:prstGeom prst="ellipse">
                <a:avLst/>
              </a:prstGeom>
              <a:solidFill>
                <a:srgbClr val="3B68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2" name="Ellipse 11"/>
              <p:cNvSpPr/>
              <p:nvPr/>
            </p:nvSpPr>
            <p:spPr>
              <a:xfrm>
                <a:off x="2447072" y="2986343"/>
                <a:ext cx="324719" cy="330534"/>
              </a:xfrm>
              <a:prstGeom prst="ellipse">
                <a:avLst/>
              </a:prstGeom>
              <a:solidFill>
                <a:srgbClr val="F9AA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Ellipse 12"/>
              <p:cNvSpPr/>
              <p:nvPr/>
            </p:nvSpPr>
            <p:spPr>
              <a:xfrm>
                <a:off x="3280892" y="2980365"/>
                <a:ext cx="324719" cy="330534"/>
              </a:xfrm>
              <a:prstGeom prst="ellipse">
                <a:avLst/>
              </a:prstGeom>
              <a:solidFill>
                <a:srgbClr val="526E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4" name="Ellipse 13"/>
              <p:cNvSpPr/>
              <p:nvPr/>
            </p:nvSpPr>
            <p:spPr>
              <a:xfrm>
                <a:off x="4229285" y="2980365"/>
                <a:ext cx="324719" cy="330534"/>
              </a:xfrm>
              <a:prstGeom prst="ellipse">
                <a:avLst/>
              </a:prstGeom>
              <a:solidFill>
                <a:srgbClr val="526E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5" name="Ellipse 14"/>
              <p:cNvSpPr/>
              <p:nvPr/>
            </p:nvSpPr>
            <p:spPr>
              <a:xfrm>
                <a:off x="5176119" y="2980365"/>
                <a:ext cx="324719" cy="330534"/>
              </a:xfrm>
              <a:prstGeom prst="ellipse">
                <a:avLst/>
              </a:prstGeom>
              <a:solidFill>
                <a:srgbClr val="526E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sp>
          <p:nvSpPr>
            <p:cNvPr id="17" name="Rechteck 16"/>
            <p:cNvSpPr/>
            <p:nvPr/>
          </p:nvSpPr>
          <p:spPr>
            <a:xfrm>
              <a:off x="1821920" y="3573016"/>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2" name="Rechteck 21"/>
            <p:cNvSpPr/>
            <p:nvPr/>
          </p:nvSpPr>
          <p:spPr>
            <a:xfrm>
              <a:off x="4705975" y="915716"/>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5" name="Rechteck 24"/>
            <p:cNvSpPr/>
            <p:nvPr/>
          </p:nvSpPr>
          <p:spPr>
            <a:xfrm>
              <a:off x="2765238" y="915716"/>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8" name="Rechteck 27"/>
            <p:cNvSpPr/>
            <p:nvPr/>
          </p:nvSpPr>
          <p:spPr>
            <a:xfrm>
              <a:off x="1554967" y="956832"/>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sp>
        <p:nvSpPr>
          <p:cNvPr id="3" name="Rechteck 2">
            <a:extLst>
              <a:ext uri="{FF2B5EF4-FFF2-40B4-BE49-F238E27FC236}">
                <a16:creationId xmlns:a16="http://schemas.microsoft.com/office/drawing/2014/main" id="{077A6EC8-07E6-1FBB-4BA7-0C4BC930B30B}"/>
              </a:ext>
            </a:extLst>
          </p:cNvPr>
          <p:cNvSpPr/>
          <p:nvPr/>
        </p:nvSpPr>
        <p:spPr bwMode="auto">
          <a:xfrm>
            <a:off x="551384" y="4112766"/>
            <a:ext cx="4453200" cy="2129408"/>
          </a:xfrm>
          <a:prstGeom prst="rect">
            <a:avLst/>
          </a:prstGeom>
          <a:solidFill>
            <a:srgbClr val="7B9C2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de-DE" sz="1200" b="1" dirty="0"/>
              <a:t>Der Installateur „Klimafreund“</a:t>
            </a: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solidFill>
                <a:srgbClr val="FF0000"/>
              </a:solidFill>
            </a:endParaRPr>
          </a:p>
          <a:p>
            <a:pPr marL="0" marR="0" indent="0" algn="l" defTabSz="914400" rtl="0" eaLnBrk="0" fontAlgn="base" latinLnBrk="0" hangingPunct="0">
              <a:lnSpc>
                <a:spcPct val="100000"/>
              </a:lnSpc>
              <a:spcBef>
                <a:spcPct val="0"/>
              </a:spcBef>
              <a:spcAft>
                <a:spcPct val="0"/>
              </a:spcAft>
              <a:buClrTx/>
              <a:buSzTx/>
              <a:buFontTx/>
              <a:buNone/>
              <a:tabLst/>
            </a:pPr>
            <a:r>
              <a:rPr lang="de-DE" sz="1200" dirty="0"/>
              <a:t>In einem Projekttreffen diskutiert das Team, wer Zugriff </a:t>
            </a:r>
          </a:p>
          <a:p>
            <a:pPr marL="0" marR="0" indent="0" algn="l" defTabSz="914400" rtl="0" eaLnBrk="0" fontAlgn="base" latinLnBrk="0" hangingPunct="0">
              <a:lnSpc>
                <a:spcPct val="100000"/>
              </a:lnSpc>
              <a:spcBef>
                <a:spcPct val="0"/>
              </a:spcBef>
              <a:spcAft>
                <a:spcPct val="0"/>
              </a:spcAft>
              <a:buClrTx/>
              <a:buSzTx/>
              <a:buFontTx/>
              <a:buNone/>
              <a:tabLst/>
            </a:pPr>
            <a:r>
              <a:rPr lang="de-DE" sz="1200" dirty="0"/>
              <a:t>auf welche Daten hat und welche Daten noch zusätzlich erfasst werden müssen. Der Energieverbrauch ist zum Beispiel schon gut dokumentiert, der Dieselverbrauch der Transporter wird bisher noch nicht zentral erfasst. Das Team einigt sich auf verantwortliche Personen, die die Daten in eine gemeinsame Excel-Tabelle eintragen. Besonderheiten, wie der Wechsel des Stromanbieters in der Mitte des Jahres, werden für zusätzliche Transparenz ebenfalls dort vermerkt.</a:t>
            </a:r>
            <a:endParaRPr kumimoji="0" lang="de-DE" sz="1200" b="1" i="0" u="none" strike="noStrike" cap="none" normalizeH="0" baseline="0" dirty="0">
              <a:ln>
                <a:noFill/>
              </a:ln>
              <a:solidFill>
                <a:schemeClr val="tx1"/>
              </a:solidFill>
              <a:effectLst/>
              <a:latin typeface="Arial" charset="0"/>
              <a:ea typeface="ＭＳ Ｐゴシック" charset="-128"/>
            </a:endParaRPr>
          </a:p>
        </p:txBody>
      </p:sp>
      <p:sp>
        <p:nvSpPr>
          <p:cNvPr id="33" name="Textfeld 32">
            <a:extLst>
              <a:ext uri="{FF2B5EF4-FFF2-40B4-BE49-F238E27FC236}">
                <a16:creationId xmlns:a16="http://schemas.microsoft.com/office/drawing/2014/main" id="{11AC65E7-9860-6B4C-A430-7CCA7481D05E}"/>
              </a:ext>
            </a:extLst>
          </p:cNvPr>
          <p:cNvSpPr txBox="1"/>
          <p:nvPr/>
        </p:nvSpPr>
        <p:spPr>
          <a:xfrm>
            <a:off x="5329384" y="4059327"/>
            <a:ext cx="5231112" cy="230832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pPr>
            <a:r>
              <a:rPr lang="de-DE" sz="1200" b="1" dirty="0"/>
              <a:t>W</a:t>
            </a:r>
            <a:r>
              <a:rPr kumimoji="0" lang="de-DE" sz="1200" b="1" i="0" u="none" strike="noStrike" cap="none" normalizeH="0" baseline="0" dirty="0">
                <a:ln>
                  <a:noFill/>
                </a:ln>
                <a:solidFill>
                  <a:schemeClr val="tx1"/>
                </a:solidFill>
                <a:effectLst/>
                <a:latin typeface="Arial" charset="0"/>
                <a:ea typeface="ＭＳ Ｐゴシック" charset="-128"/>
              </a:rPr>
              <a:t>as ist konkret zu tun in diesem Schritt?</a:t>
            </a:r>
            <a:endParaRPr lang="de-DE" sz="1200" dirty="0"/>
          </a:p>
          <a:p>
            <a:pPr marL="0" marR="0" indent="0" algn="l" defTabSz="914400" rtl="0" eaLnBrk="0" fontAlgn="base" latinLnBrk="0" hangingPunct="0">
              <a:lnSpc>
                <a:spcPct val="100000"/>
              </a:lnSpc>
              <a:spcBef>
                <a:spcPct val="0"/>
              </a:spcBef>
              <a:spcAft>
                <a:spcPct val="0"/>
              </a:spcAft>
              <a:buClrTx/>
              <a:buSzTx/>
              <a:buFontTx/>
              <a:buNone/>
              <a:tabLst/>
            </a:pPr>
            <a:endParaRPr lang="de-DE" sz="1200" dirty="0"/>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kumimoji="0" lang="de-DE" sz="1200" i="0" u="none" strike="noStrike" cap="none" normalizeH="0" baseline="0" dirty="0">
                <a:ln>
                  <a:noFill/>
                </a:ln>
                <a:effectLst/>
                <a:latin typeface="Arial" charset="0"/>
                <a:ea typeface="ＭＳ Ｐゴシック" charset="-128"/>
              </a:rPr>
              <a:t>Sie haben einen Überblick darüber, welche </a:t>
            </a:r>
            <a:r>
              <a:rPr kumimoji="0" lang="de-DE" sz="1200" b="1" i="0" u="none" strike="noStrike" cap="none" normalizeH="0" baseline="0" dirty="0">
                <a:ln>
                  <a:noFill/>
                </a:ln>
                <a:effectLst/>
                <a:latin typeface="Arial" charset="0"/>
                <a:ea typeface="ＭＳ Ｐゴシック" charset="-128"/>
              </a:rPr>
              <a:t>Daten</a:t>
            </a:r>
            <a:r>
              <a:rPr kumimoji="0" lang="de-DE" sz="1200" i="0" u="none" strike="noStrike" cap="none" normalizeH="0" baseline="0" dirty="0">
                <a:ln>
                  <a:noFill/>
                </a:ln>
                <a:effectLst/>
                <a:latin typeface="Arial" charset="0"/>
                <a:ea typeface="ＭＳ Ｐゴシック" charset="-128"/>
              </a:rPr>
              <a:t> Ihnen bereits vorliegen und wo es </a:t>
            </a:r>
            <a:r>
              <a:rPr kumimoji="0" lang="de-DE" sz="1200" b="1" i="0" u="none" strike="noStrike" cap="none" normalizeH="0" baseline="0" dirty="0">
                <a:ln>
                  <a:noFill/>
                </a:ln>
                <a:effectLst/>
                <a:latin typeface="Arial" charset="0"/>
                <a:ea typeface="ＭＳ Ｐゴシック" charset="-128"/>
              </a:rPr>
              <a:t>Datenlücken</a:t>
            </a:r>
            <a:r>
              <a:rPr kumimoji="0" lang="de-DE" sz="1200" i="0" u="none" strike="noStrike" cap="none" normalizeH="0" baseline="0" dirty="0">
                <a:ln>
                  <a:noFill/>
                </a:ln>
                <a:effectLst/>
                <a:latin typeface="Arial" charset="0"/>
                <a:ea typeface="ＭＳ Ｐゴシック" charset="-128"/>
              </a:rPr>
              <a:t> gibt.</a:t>
            </a:r>
            <a:endParaRPr lang="de-DE" sz="1200" dirty="0"/>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kumimoji="0" lang="de-DE" sz="1200" i="0" u="none" strike="noStrike" cap="none" normalizeH="0" baseline="0" dirty="0">
                <a:ln>
                  <a:noFill/>
                </a:ln>
                <a:effectLst/>
                <a:latin typeface="Arial" charset="0"/>
                <a:ea typeface="ＭＳ Ｐゴシック" charset="-128"/>
              </a:rPr>
              <a:t>Sie legen fest, wer im Unternehmen welche </a:t>
            </a:r>
            <a:r>
              <a:rPr kumimoji="0" lang="de-DE" sz="1200" b="1" i="0" u="none" strike="noStrike" cap="none" normalizeH="0" baseline="0" dirty="0">
                <a:ln>
                  <a:noFill/>
                </a:ln>
                <a:effectLst/>
                <a:latin typeface="Arial" charset="0"/>
                <a:ea typeface="ＭＳ Ｐゴシック" charset="-128"/>
              </a:rPr>
              <a:t>Verbrauchsdaten erhebt.</a:t>
            </a:r>
            <a:endParaRPr lang="de-DE" sz="1200" b="1" dirty="0"/>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kumimoji="0" lang="de-DE" sz="1200" i="0" u="none" strike="noStrike" cap="none" normalizeH="0" baseline="0" dirty="0">
                <a:ln>
                  <a:noFill/>
                </a:ln>
                <a:effectLst/>
                <a:latin typeface="Arial" charset="0"/>
                <a:ea typeface="ＭＳ Ｐゴシック" charset="-128"/>
              </a:rPr>
              <a:t>Alle Beteiligten wissen, in welcher </a:t>
            </a:r>
            <a:r>
              <a:rPr kumimoji="0" lang="de-DE" sz="1200" b="1" i="0" u="none" strike="noStrike" cap="none" normalizeH="0" baseline="0" dirty="0">
                <a:ln>
                  <a:noFill/>
                </a:ln>
                <a:effectLst/>
                <a:latin typeface="Arial" charset="0"/>
                <a:ea typeface="ＭＳ Ｐゴシック" charset="-128"/>
              </a:rPr>
              <a:t>Form und Einheit</a:t>
            </a:r>
            <a:r>
              <a:rPr kumimoji="0" lang="de-DE" sz="1200" i="0" u="none" strike="noStrike" cap="none" normalizeH="0" baseline="0" dirty="0">
                <a:ln>
                  <a:noFill/>
                </a:ln>
                <a:effectLst/>
                <a:latin typeface="Arial" charset="0"/>
                <a:ea typeface="ＭＳ Ｐゴシック" charset="-128"/>
              </a:rPr>
              <a:t>, sie die Daten weitergeben sollen.</a:t>
            </a:r>
            <a:endParaRPr lang="de-DE" sz="1200" dirty="0"/>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kumimoji="0" lang="de-DE" sz="1200" i="0" u="none" strike="noStrike" cap="none" normalizeH="0" baseline="0" dirty="0">
                <a:ln>
                  <a:noFill/>
                </a:ln>
                <a:effectLst/>
                <a:latin typeface="Arial" charset="0"/>
                <a:ea typeface="ＭＳ Ｐゴシック" charset="-128"/>
              </a:rPr>
              <a:t>Die Daten werden an einer </a:t>
            </a:r>
            <a:r>
              <a:rPr kumimoji="0" lang="de-DE" sz="1200" b="1" i="0" u="none" strike="noStrike" cap="none" normalizeH="0" baseline="0" dirty="0">
                <a:ln>
                  <a:noFill/>
                </a:ln>
                <a:effectLst/>
                <a:latin typeface="Arial" charset="0"/>
                <a:ea typeface="ＭＳ Ｐゴシック" charset="-128"/>
              </a:rPr>
              <a:t>zentralen Stelle zusammengeführt</a:t>
            </a:r>
            <a:r>
              <a:rPr kumimoji="0" lang="de-DE" sz="1200" i="0" u="none" strike="noStrike" cap="none" normalizeH="0" baseline="0" dirty="0">
                <a:ln>
                  <a:noFill/>
                </a:ln>
                <a:effectLst/>
                <a:latin typeface="Arial" charset="0"/>
                <a:ea typeface="ＭＳ Ｐゴシック" charset="-128"/>
              </a:rPr>
              <a:t>, dazu wird eine einfache Exceltabelle erstellt.</a:t>
            </a:r>
            <a:endParaRPr kumimoji="0" lang="de-DE" sz="1200" b="1" i="0" u="none" strike="noStrike" cap="none" normalizeH="0" baseline="0" dirty="0">
              <a:ln>
                <a:noFill/>
              </a:ln>
              <a:effectLst/>
              <a:latin typeface="Arial" charset="0"/>
              <a:ea typeface="ＭＳ Ｐゴシック" charset="-128"/>
            </a:endParaRPr>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lang="de-DE" sz="1200" dirty="0"/>
              <a:t>Die Daten werden gemeinsam auf ihre </a:t>
            </a:r>
            <a:r>
              <a:rPr lang="de-DE" sz="1200" b="1" dirty="0"/>
              <a:t>Plausibilität</a:t>
            </a:r>
            <a:r>
              <a:rPr lang="de-DE" sz="1200" dirty="0"/>
              <a:t> geprüft.</a:t>
            </a:r>
            <a:endParaRPr kumimoji="0" lang="de-DE" sz="1200" i="0" u="none" strike="noStrike" cap="none" normalizeH="0" baseline="0" dirty="0">
              <a:ln>
                <a:noFill/>
              </a:ln>
              <a:effectLst/>
              <a:latin typeface="Arial" charset="0"/>
              <a:ea typeface="ＭＳ Ｐゴシック" charset="-128"/>
            </a:endParaRPr>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lang="de-DE" sz="1200" dirty="0"/>
              <a:t>Alle Entscheidungen, Unklarheiten und Besonderheiten werden </a:t>
            </a:r>
            <a:r>
              <a:rPr lang="de-DE" sz="1200" b="1" dirty="0"/>
              <a:t>transparent festgehalten.</a:t>
            </a:r>
            <a:endParaRPr kumimoji="0" lang="de-DE" sz="1200" b="1" i="0" u="none" strike="noStrike" cap="none" normalizeH="0" baseline="0" dirty="0">
              <a:ln>
                <a:noFill/>
              </a:ln>
              <a:effectLst/>
              <a:latin typeface="Arial" charset="0"/>
              <a:ea typeface="ＭＳ Ｐゴシック" charset="-128"/>
            </a:endParaRPr>
          </a:p>
        </p:txBody>
      </p:sp>
      <p:pic>
        <p:nvPicPr>
          <p:cNvPr id="32" name="Grafik 31" descr="Tools mit einfarbiger Füllung">
            <a:extLst>
              <a:ext uri="{FF2B5EF4-FFF2-40B4-BE49-F238E27FC236}">
                <a16:creationId xmlns:a16="http://schemas.microsoft.com/office/drawing/2014/main" id="{43CFBFCC-1E14-8EC8-8404-7340D281696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73030" y="4141641"/>
            <a:ext cx="422185" cy="422185"/>
          </a:xfrm>
          <a:prstGeom prst="rect">
            <a:avLst/>
          </a:prstGeom>
        </p:spPr>
      </p:pic>
      <p:sp>
        <p:nvSpPr>
          <p:cNvPr id="30" name="Rechteck 29">
            <a:extLst>
              <a:ext uri="{FF2B5EF4-FFF2-40B4-BE49-F238E27FC236}">
                <a16:creationId xmlns:a16="http://schemas.microsoft.com/office/drawing/2014/main" id="{B569CE29-00E0-C1D3-BA60-B45408A8BB0C}"/>
              </a:ext>
            </a:extLst>
          </p:cNvPr>
          <p:cNvSpPr/>
          <p:nvPr/>
        </p:nvSpPr>
        <p:spPr>
          <a:xfrm>
            <a:off x="2676374" y="3547056"/>
            <a:ext cx="2146698" cy="262759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a:cs typeface="+mn-cs"/>
              </a:rPr>
              <a:t>Datenerhebung</a:t>
            </a:r>
          </a:p>
        </p:txBody>
      </p:sp>
      <p:sp>
        <p:nvSpPr>
          <p:cNvPr id="34" name="Rechteck 33">
            <a:extLst>
              <a:ext uri="{FF2B5EF4-FFF2-40B4-BE49-F238E27FC236}">
                <a16:creationId xmlns:a16="http://schemas.microsoft.com/office/drawing/2014/main" id="{96731892-ED78-ACEB-157D-A948E7C93005}"/>
              </a:ext>
            </a:extLst>
          </p:cNvPr>
          <p:cNvSpPr/>
          <p:nvPr/>
        </p:nvSpPr>
        <p:spPr>
          <a:xfrm>
            <a:off x="357976" y="3547055"/>
            <a:ext cx="2146698" cy="262759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i="0" u="none" strike="noStrike" kern="1200" cap="none" spc="0" normalizeH="0" baseline="0" noProof="0" dirty="0">
                <a:ln>
                  <a:noFill/>
                </a:ln>
                <a:solidFill>
                  <a:srgbClr val="000000"/>
                </a:solidFill>
                <a:effectLst/>
                <a:uLnTx/>
                <a:uFillTx/>
                <a:latin typeface="Arial"/>
                <a:ea typeface="ＭＳ Ｐゴシック"/>
                <a:cs typeface="+mn-cs"/>
              </a:rPr>
              <a:t>Bevor es losgeht</a:t>
            </a:r>
          </a:p>
        </p:txBody>
      </p:sp>
      <p:sp>
        <p:nvSpPr>
          <p:cNvPr id="35" name="Rechteck 34">
            <a:extLst>
              <a:ext uri="{FF2B5EF4-FFF2-40B4-BE49-F238E27FC236}">
                <a16:creationId xmlns:a16="http://schemas.microsoft.com/office/drawing/2014/main" id="{880ED4E7-D854-FFAD-79BC-7385E688FD36}"/>
              </a:ext>
            </a:extLst>
          </p:cNvPr>
          <p:cNvSpPr/>
          <p:nvPr/>
        </p:nvSpPr>
        <p:spPr>
          <a:xfrm>
            <a:off x="5209352" y="3537351"/>
            <a:ext cx="2146698" cy="262759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Klimaziele</a:t>
            </a:r>
          </a:p>
        </p:txBody>
      </p:sp>
      <p:sp>
        <p:nvSpPr>
          <p:cNvPr id="36" name="Rechteck 35">
            <a:extLst>
              <a:ext uri="{FF2B5EF4-FFF2-40B4-BE49-F238E27FC236}">
                <a16:creationId xmlns:a16="http://schemas.microsoft.com/office/drawing/2014/main" id="{94D77D52-2A62-C50E-1FB3-9ABCC074B917}"/>
              </a:ext>
            </a:extLst>
          </p:cNvPr>
          <p:cNvSpPr/>
          <p:nvPr/>
        </p:nvSpPr>
        <p:spPr>
          <a:xfrm>
            <a:off x="6312024" y="-148933"/>
            <a:ext cx="2218706" cy="262759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Aufbau Klimamanagement</a:t>
            </a:r>
          </a:p>
        </p:txBody>
      </p:sp>
      <p:sp>
        <p:nvSpPr>
          <p:cNvPr id="37" name="Rechteck 36">
            <a:extLst>
              <a:ext uri="{FF2B5EF4-FFF2-40B4-BE49-F238E27FC236}">
                <a16:creationId xmlns:a16="http://schemas.microsoft.com/office/drawing/2014/main" id="{1C298683-4CE6-9BBE-B7C9-6B606049A533}"/>
              </a:ext>
            </a:extLst>
          </p:cNvPr>
          <p:cNvSpPr/>
          <p:nvPr/>
        </p:nvSpPr>
        <p:spPr>
          <a:xfrm>
            <a:off x="3855080" y="-148932"/>
            <a:ext cx="2146698" cy="262759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Durchführung der Bilanz</a:t>
            </a:r>
          </a:p>
        </p:txBody>
      </p:sp>
      <p:sp>
        <p:nvSpPr>
          <p:cNvPr id="38" name="Rechteck 37">
            <a:extLst>
              <a:ext uri="{FF2B5EF4-FFF2-40B4-BE49-F238E27FC236}">
                <a16:creationId xmlns:a16="http://schemas.microsoft.com/office/drawing/2014/main" id="{3C2191B1-466A-8E36-D160-9070BBBB761C}"/>
              </a:ext>
            </a:extLst>
          </p:cNvPr>
          <p:cNvSpPr/>
          <p:nvPr/>
        </p:nvSpPr>
        <p:spPr>
          <a:xfrm>
            <a:off x="1492207" y="-142998"/>
            <a:ext cx="2146698" cy="262759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Planung der Bilanz</a:t>
            </a:r>
          </a:p>
        </p:txBody>
      </p:sp>
      <p:pic>
        <p:nvPicPr>
          <p:cNvPr id="43" name="Grafik 42" descr="Krabbeln mit einfarbiger Füllung">
            <a:extLst>
              <a:ext uri="{FF2B5EF4-FFF2-40B4-BE49-F238E27FC236}">
                <a16:creationId xmlns:a16="http://schemas.microsoft.com/office/drawing/2014/main" id="{0311B041-0225-3D70-9055-10C0AE0F665C}"/>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61897" y="2823076"/>
            <a:ext cx="288000" cy="288000"/>
          </a:xfrm>
          <a:prstGeom prst="rect">
            <a:avLst/>
          </a:prstGeom>
        </p:spPr>
      </p:pic>
      <p:pic>
        <p:nvPicPr>
          <p:cNvPr id="44" name="Grafik 43" descr="Klemmbrett abgehakt mit einfarbiger Füllung">
            <a:extLst>
              <a:ext uri="{FF2B5EF4-FFF2-40B4-BE49-F238E27FC236}">
                <a16:creationId xmlns:a16="http://schemas.microsoft.com/office/drawing/2014/main" id="{AB3511CC-0E7B-66F5-0BD0-D73911846361}"/>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381608" y="2801731"/>
            <a:ext cx="288000" cy="288000"/>
          </a:xfrm>
          <a:prstGeom prst="rect">
            <a:avLst/>
          </a:prstGeom>
        </p:spPr>
      </p:pic>
      <p:pic>
        <p:nvPicPr>
          <p:cNvPr id="46" name="Grafik 45" descr="Balkendiagramm mit einfarbiger Füllung">
            <a:extLst>
              <a:ext uri="{FF2B5EF4-FFF2-40B4-BE49-F238E27FC236}">
                <a16:creationId xmlns:a16="http://schemas.microsoft.com/office/drawing/2014/main" id="{BB6723A4-6843-6441-9A19-6DB7867AEB05}"/>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592918" y="2815611"/>
            <a:ext cx="288000" cy="288000"/>
          </a:xfrm>
          <a:prstGeom prst="rect">
            <a:avLst/>
          </a:prstGeom>
        </p:spPr>
      </p:pic>
      <p:pic>
        <p:nvPicPr>
          <p:cNvPr id="47" name="Grafik 46" descr="Lupe mit einfarbiger Füllung">
            <a:extLst>
              <a:ext uri="{FF2B5EF4-FFF2-40B4-BE49-F238E27FC236}">
                <a16:creationId xmlns:a16="http://schemas.microsoft.com/office/drawing/2014/main" id="{30F9AD16-DA82-7302-B37E-DCF37F38FB00}"/>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791086" y="2807692"/>
            <a:ext cx="288000" cy="288000"/>
          </a:xfrm>
          <a:prstGeom prst="rect">
            <a:avLst/>
          </a:prstGeom>
        </p:spPr>
      </p:pic>
      <p:pic>
        <p:nvPicPr>
          <p:cNvPr id="48" name="Grafik 47" descr="Volltreffer mit einfarbiger Füllung">
            <a:extLst>
              <a:ext uri="{FF2B5EF4-FFF2-40B4-BE49-F238E27FC236}">
                <a16:creationId xmlns:a16="http://schemas.microsoft.com/office/drawing/2014/main" id="{1F6E4FF8-96E1-1206-84FA-37374D20FEB9}"/>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153891" y="2815611"/>
            <a:ext cx="288000" cy="288000"/>
          </a:xfrm>
          <a:prstGeom prst="rect">
            <a:avLst/>
          </a:prstGeom>
        </p:spPr>
      </p:pic>
      <p:pic>
        <p:nvPicPr>
          <p:cNvPr id="16" name="Grafik 15" descr="Klemmbrett teilweise angekreuzt mit einfarbiger Füllung">
            <a:extLst>
              <a:ext uri="{FF2B5EF4-FFF2-40B4-BE49-F238E27FC236}">
                <a16:creationId xmlns:a16="http://schemas.microsoft.com/office/drawing/2014/main" id="{E0260A90-BD94-4E3F-6D2D-C2E38F9FF839}"/>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793880">
            <a:off x="10264885" y="3349357"/>
            <a:ext cx="1452904" cy="1452904"/>
          </a:xfrm>
          <a:prstGeom prst="rect">
            <a:avLst/>
          </a:prstGeom>
        </p:spPr>
      </p:pic>
      <p:sp>
        <p:nvSpPr>
          <p:cNvPr id="18" name="Titel 1">
            <a:extLst>
              <a:ext uri="{FF2B5EF4-FFF2-40B4-BE49-F238E27FC236}">
                <a16:creationId xmlns:a16="http://schemas.microsoft.com/office/drawing/2014/main" id="{F21F065D-3CE7-4C5B-DC8E-AA91BDAADE9F}"/>
              </a:ext>
            </a:extLst>
          </p:cNvPr>
          <p:cNvSpPr txBox="1">
            <a:spLocks/>
          </p:cNvSpPr>
          <p:nvPr/>
        </p:nvSpPr>
        <p:spPr bwMode="auto">
          <a:xfrm>
            <a:off x="551384" y="935038"/>
            <a:ext cx="11256616"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r>
              <a:rPr lang="de-DE" sz="2400" dirty="0"/>
              <a:t>Weiter geht‘s…</a:t>
            </a:r>
            <a:endParaRPr lang="de-DE" sz="2400" kern="0" dirty="0"/>
          </a:p>
        </p:txBody>
      </p:sp>
    </p:spTree>
    <p:extLst>
      <p:ext uri="{BB962C8B-B14F-4D97-AF65-F5344CB8AC3E}">
        <p14:creationId xmlns:p14="http://schemas.microsoft.com/office/powerpoint/2010/main" val="1417669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p:cNvSpPr>
            <a:spLocks noGrp="1"/>
          </p:cNvSpPr>
          <p:nvPr>
            <p:ph type="sldNum" sz="quarter" idx="4"/>
          </p:nvPr>
        </p:nvSpPr>
        <p:spPr/>
        <p:txBody>
          <a:bodyPr/>
          <a:lstStyle/>
          <a:p>
            <a:fld id="{894680D0-7A83-433A-9719-C4143F27F647}" type="slidenum">
              <a:rPr lang="de-DE" smtClean="0"/>
              <a:pPr/>
              <a:t>18</a:t>
            </a:fld>
            <a:endParaRPr lang="de-DE" dirty="0"/>
          </a:p>
        </p:txBody>
      </p:sp>
      <p:sp>
        <p:nvSpPr>
          <p:cNvPr id="6" name="Rechteck 5">
            <a:extLst>
              <a:ext uri="{FF2B5EF4-FFF2-40B4-BE49-F238E27FC236}">
                <a16:creationId xmlns:a16="http://schemas.microsoft.com/office/drawing/2014/main" id="{CB8FD095-9CF6-9F94-26E8-294525C01C04}"/>
              </a:ext>
            </a:extLst>
          </p:cNvPr>
          <p:cNvSpPr/>
          <p:nvPr/>
        </p:nvSpPr>
        <p:spPr bwMode="auto">
          <a:xfrm>
            <a:off x="7488000" y="1670273"/>
            <a:ext cx="4320000" cy="3990975"/>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t>Daten sind die Grundlage für eine Klimabilanz.</a:t>
            </a:r>
            <a:r>
              <a:rPr lang="de-DE" sz="1400" dirty="0"/>
              <a:t> Je genauer die Daten vorliegen, desto präziser wird Ihre Bilanz.</a:t>
            </a:r>
          </a:p>
          <a:p>
            <a:pPr algn="l"/>
            <a:endParaRPr lang="de-DE" sz="1400" dirty="0"/>
          </a:p>
          <a:p>
            <a:pPr algn="l"/>
            <a:r>
              <a:rPr lang="de-DE" sz="1400" dirty="0"/>
              <a:t>Dennoch gilt das Pareto Prinzip. Sofern die Daten nur mit einem großen Aufwand zusammengetragen werden können, behelfen Sie sich mit Abschätzungen. Dies kann etwa beim Fuhrpark der Fall sein über die geschätzte Kilometerleistung pro Jahr und den durchschnittlichen Verbrauch. </a:t>
            </a:r>
          </a:p>
          <a:p>
            <a:pPr algn="l"/>
            <a:endParaRPr lang="de-DE" sz="1400" dirty="0"/>
          </a:p>
          <a:p>
            <a:pPr algn="l"/>
            <a:r>
              <a:rPr lang="de-DE" sz="1400" dirty="0"/>
              <a:t>Tipp: Denken Sie gleich an die Folgebilanz:</a:t>
            </a:r>
          </a:p>
          <a:p>
            <a:pPr marL="285750" indent="-285750" algn="l">
              <a:buFont typeface="Arial" panose="020B0604020202020204" pitchFamily="34" charset="0"/>
              <a:buChar char="•"/>
            </a:pPr>
            <a:r>
              <a:rPr lang="de-DE" sz="1400" dirty="0"/>
              <a:t>Bei wem laufen welche Daten zusammen? </a:t>
            </a:r>
          </a:p>
          <a:p>
            <a:pPr marL="285750" indent="-285750" algn="l">
              <a:buFont typeface="Arial" panose="020B0604020202020204" pitchFamily="34" charset="0"/>
              <a:buChar char="•"/>
            </a:pPr>
            <a:r>
              <a:rPr lang="de-DE" sz="1400" dirty="0"/>
              <a:t>Wie können Sie beim nächsten Mal schneller auf die Daten zugreifen? Vielleicht lassen sich die Tankrechnungen bündeln und Litereinträge in einer Tabelle vornehmen. </a:t>
            </a:r>
          </a:p>
          <a:p>
            <a:pPr algn="l"/>
            <a:endParaRPr lang="de-DE" sz="1400" dirty="0"/>
          </a:p>
          <a:p>
            <a:pPr algn="l"/>
            <a:endParaRPr lang="de-DE" sz="1400" dirty="0"/>
          </a:p>
          <a:p>
            <a:pPr algn="l"/>
            <a:endParaRPr lang="de-DE" sz="1400" dirty="0"/>
          </a:p>
          <a:p>
            <a:pPr algn="l"/>
            <a:endParaRPr lang="de-DE" sz="1400" dirty="0"/>
          </a:p>
          <a:p>
            <a:pPr marL="285750" indent="-285750" algn="l">
              <a:buFont typeface="Arial" panose="020B0604020202020204" pitchFamily="34" charset="0"/>
              <a:buChar char="•"/>
            </a:pPr>
            <a:endParaRPr lang="de-DE" sz="1400" dirty="0">
              <a:sym typeface="Wingdings" panose="05000000000000000000" pitchFamily="2" charset="2"/>
            </a:endParaRPr>
          </a:p>
          <a:p>
            <a:pPr algn="l"/>
            <a:endParaRPr lang="de-DE" sz="1400" dirty="0">
              <a:sym typeface="Wingdings" panose="05000000000000000000" pitchFamily="2" charset="2"/>
            </a:endParaRPr>
          </a:p>
        </p:txBody>
      </p:sp>
      <p:graphicFrame>
        <p:nvGraphicFramePr>
          <p:cNvPr id="9" name="Diagramm 8">
            <a:extLst>
              <a:ext uri="{FF2B5EF4-FFF2-40B4-BE49-F238E27FC236}">
                <a16:creationId xmlns:a16="http://schemas.microsoft.com/office/drawing/2014/main" id="{81021BEB-EDAB-6D67-060D-E6A711E12351}"/>
              </a:ext>
            </a:extLst>
          </p:cNvPr>
          <p:cNvGraphicFramePr/>
          <p:nvPr>
            <p:extLst>
              <p:ext uri="{D42A27DB-BD31-4B8C-83A1-F6EECF244321}">
                <p14:modId xmlns:p14="http://schemas.microsoft.com/office/powerpoint/2010/main" val="1338645391"/>
              </p:ext>
            </p:extLst>
          </p:nvPr>
        </p:nvGraphicFramePr>
        <p:xfrm>
          <a:off x="-96688" y="1913702"/>
          <a:ext cx="6192688" cy="3849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Sprechblase: rechteckig mit abgerundeten Ecken 2">
            <a:extLst>
              <a:ext uri="{FF2B5EF4-FFF2-40B4-BE49-F238E27FC236}">
                <a16:creationId xmlns:a16="http://schemas.microsoft.com/office/drawing/2014/main" id="{730A599C-6799-FFCA-C90B-3B746F5E9278}"/>
              </a:ext>
            </a:extLst>
          </p:cNvPr>
          <p:cNvSpPr/>
          <p:nvPr/>
        </p:nvSpPr>
        <p:spPr>
          <a:xfrm>
            <a:off x="1199172" y="5958912"/>
            <a:ext cx="3240360" cy="565831"/>
          </a:xfrm>
          <a:prstGeom prst="wedgeRoundRectCallout">
            <a:avLst>
              <a:gd name="adj1" fmla="val -37846"/>
              <a:gd name="adj2" fmla="val -79833"/>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000000"/>
                </a:solidFill>
              </a:rPr>
              <a:t>Hier können z. B. Daten aus dem Vorjahr verglichen werden.</a:t>
            </a:r>
          </a:p>
        </p:txBody>
      </p:sp>
      <p:sp>
        <p:nvSpPr>
          <p:cNvPr id="12" name="Sprechblase: rechteckig mit abgerundeten Ecken 2">
            <a:extLst>
              <a:ext uri="{FF2B5EF4-FFF2-40B4-BE49-F238E27FC236}">
                <a16:creationId xmlns:a16="http://schemas.microsoft.com/office/drawing/2014/main" id="{730A599C-6799-FFCA-C90B-3B746F5E9278}"/>
              </a:ext>
            </a:extLst>
          </p:cNvPr>
          <p:cNvSpPr/>
          <p:nvPr/>
        </p:nvSpPr>
        <p:spPr>
          <a:xfrm>
            <a:off x="4583832" y="1718016"/>
            <a:ext cx="2592288" cy="994749"/>
          </a:xfrm>
          <a:prstGeom prst="wedgeRoundRectCallout">
            <a:avLst>
              <a:gd name="adj1" fmla="val -31818"/>
              <a:gd name="adj2" fmla="val 73081"/>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b="1" dirty="0">
                <a:solidFill>
                  <a:srgbClr val="000000"/>
                </a:solidFill>
              </a:rPr>
              <a:t>Wichtig für eine transparente Dokumentation: </a:t>
            </a:r>
            <a:r>
              <a:rPr lang="de-DE" sz="1200" dirty="0">
                <a:solidFill>
                  <a:srgbClr val="000000"/>
                </a:solidFill>
              </a:rPr>
              <a:t>Quellen und Qualität der Daten sollten vermerkt werden, genau so wie getroffene Annahmen. </a:t>
            </a:r>
          </a:p>
        </p:txBody>
      </p:sp>
      <p:sp>
        <p:nvSpPr>
          <p:cNvPr id="3" name="Titel 1">
            <a:extLst>
              <a:ext uri="{FF2B5EF4-FFF2-40B4-BE49-F238E27FC236}">
                <a16:creationId xmlns:a16="http://schemas.microsoft.com/office/drawing/2014/main" id="{FDB51432-9507-6E19-392A-9FE5D2EFDFB6}"/>
              </a:ext>
            </a:extLst>
          </p:cNvPr>
          <p:cNvSpPr txBox="1">
            <a:spLocks/>
          </p:cNvSpPr>
          <p:nvPr/>
        </p:nvSpPr>
        <p:spPr bwMode="auto">
          <a:xfrm>
            <a:off x="551384" y="935038"/>
            <a:ext cx="11256616"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r>
              <a:rPr lang="de-DE" sz="2400" dirty="0"/>
              <a:t>Datenerfassung</a:t>
            </a:r>
            <a:endParaRPr lang="de-DE" sz="2400" kern="0" dirty="0"/>
          </a:p>
        </p:txBody>
      </p:sp>
    </p:spTree>
    <p:extLst>
      <p:ext uri="{BB962C8B-B14F-4D97-AF65-F5344CB8AC3E}">
        <p14:creationId xmlns:p14="http://schemas.microsoft.com/office/powerpoint/2010/main" val="30267697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p:cNvSpPr>
            <a:spLocks noGrp="1"/>
          </p:cNvSpPr>
          <p:nvPr>
            <p:ph type="sldNum" sz="quarter" idx="4"/>
          </p:nvPr>
        </p:nvSpPr>
        <p:spPr/>
        <p:txBody>
          <a:bodyPr/>
          <a:lstStyle/>
          <a:p>
            <a:fld id="{894680D0-7A83-433A-9719-C4143F27F647}" type="slidenum">
              <a:rPr lang="de-DE" smtClean="0"/>
              <a:pPr/>
              <a:t>19</a:t>
            </a:fld>
            <a:endParaRPr lang="de-DE" dirty="0"/>
          </a:p>
        </p:txBody>
      </p:sp>
      <p:sp>
        <p:nvSpPr>
          <p:cNvPr id="6" name="Rechteck 5">
            <a:extLst>
              <a:ext uri="{FF2B5EF4-FFF2-40B4-BE49-F238E27FC236}">
                <a16:creationId xmlns:a16="http://schemas.microsoft.com/office/drawing/2014/main" id="{CB8FD095-9CF6-9F94-26E8-294525C01C04}"/>
              </a:ext>
            </a:extLst>
          </p:cNvPr>
          <p:cNvSpPr/>
          <p:nvPr/>
        </p:nvSpPr>
        <p:spPr bwMode="auto">
          <a:xfrm>
            <a:off x="7488000" y="1750996"/>
            <a:ext cx="4320000" cy="4054268"/>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endParaRPr lang="de-DE" sz="1400" dirty="0"/>
          </a:p>
          <a:p>
            <a:pPr algn="l"/>
            <a:r>
              <a:rPr lang="de-DE" sz="1400" dirty="0"/>
              <a:t>Bei der Erfassung der Daten lohnt sich gute Planung. Klären Sie die folgenden Punkte: </a:t>
            </a:r>
          </a:p>
          <a:p>
            <a:pPr marL="285750" indent="-285750" algn="l">
              <a:buFont typeface="Arial" panose="020B0604020202020204" pitchFamily="34" charset="0"/>
              <a:buChar char="•"/>
            </a:pPr>
            <a:r>
              <a:rPr lang="de-DE" sz="1400" dirty="0"/>
              <a:t>Wer sammelt welche Daten: Erstellen Sie sich eine Vorlage wie links im Bild.</a:t>
            </a:r>
          </a:p>
          <a:p>
            <a:pPr marL="285750" indent="-285750" algn="l">
              <a:buFont typeface="Arial" panose="020B0604020202020204" pitchFamily="34" charset="0"/>
              <a:buChar char="•"/>
            </a:pPr>
            <a:r>
              <a:rPr lang="de-DE" sz="1400" dirty="0"/>
              <a:t>Vermeiden Sie, dass Sie die Daten in Teilen per Mail zugeschickt bekommen. Da haben Sie keine Chance den Überblick zu behalten. Nutzen Sie besser eine einheitliche Vorlage.</a:t>
            </a:r>
          </a:p>
          <a:p>
            <a:pPr marL="285750" indent="-285750" algn="l">
              <a:buFont typeface="Arial" panose="020B0604020202020204" pitchFamily="34" charset="0"/>
              <a:buChar char="•"/>
            </a:pPr>
            <a:r>
              <a:rPr lang="de-DE" sz="1400" dirty="0"/>
              <a:t>Sprechen Sie mit den einzelnen Ansprechpartnern und kommunizieren Sie klar, in welcher Form und Einheit Sie die Daten benötigen.</a:t>
            </a:r>
          </a:p>
          <a:p>
            <a:pPr marL="285750" indent="-285750" algn="l">
              <a:buFont typeface="Arial" panose="020B0604020202020204" pitchFamily="34" charset="0"/>
              <a:buChar char="•"/>
            </a:pPr>
            <a:r>
              <a:rPr lang="de-DE" sz="1400" dirty="0"/>
              <a:t>Bei vielen Standorten: Rufen Sie zu Beginn des Prozesses die beteiligten Personen zusammen und geben Sie Hintergrundinformationen, beantworten Sie Fragen und setzen gemeinsam einen Zeitplan auf.  </a:t>
            </a:r>
          </a:p>
          <a:p>
            <a:pPr marL="285750" indent="-285750" algn="l">
              <a:buFont typeface="Arial" panose="020B0604020202020204" pitchFamily="34" charset="0"/>
              <a:buChar char="•"/>
            </a:pPr>
            <a:endParaRPr lang="de-DE" sz="1400" dirty="0">
              <a:sym typeface="Wingdings" panose="05000000000000000000" pitchFamily="2" charset="2"/>
            </a:endParaRPr>
          </a:p>
          <a:p>
            <a:pPr algn="l"/>
            <a:endParaRPr lang="de-DE" sz="1400" dirty="0">
              <a:sym typeface="Wingdings" panose="05000000000000000000" pitchFamily="2" charset="2"/>
            </a:endParaRPr>
          </a:p>
        </p:txBody>
      </p:sp>
      <p:graphicFrame>
        <p:nvGraphicFramePr>
          <p:cNvPr id="7" name="Tabelle 6">
            <a:extLst>
              <a:ext uri="{FF2B5EF4-FFF2-40B4-BE49-F238E27FC236}">
                <a16:creationId xmlns:a16="http://schemas.microsoft.com/office/drawing/2014/main" id="{9FA5CBA5-ACFA-7F12-9D55-0EDAAADA3BAB}"/>
              </a:ext>
            </a:extLst>
          </p:cNvPr>
          <p:cNvGraphicFramePr>
            <a:graphicFrameLocks noGrp="1"/>
          </p:cNvGraphicFramePr>
          <p:nvPr>
            <p:extLst>
              <p:ext uri="{D42A27DB-BD31-4B8C-83A1-F6EECF244321}">
                <p14:modId xmlns:p14="http://schemas.microsoft.com/office/powerpoint/2010/main" val="3470408689"/>
              </p:ext>
            </p:extLst>
          </p:nvPr>
        </p:nvGraphicFramePr>
        <p:xfrm>
          <a:off x="551384" y="1750996"/>
          <a:ext cx="6840761" cy="3303708"/>
        </p:xfrm>
        <a:graphic>
          <a:graphicData uri="http://schemas.openxmlformats.org/drawingml/2006/table">
            <a:tbl>
              <a:tblPr/>
              <a:tblGrid>
                <a:gridCol w="629036">
                  <a:extLst>
                    <a:ext uri="{9D8B030D-6E8A-4147-A177-3AD203B41FA5}">
                      <a16:colId xmlns:a16="http://schemas.microsoft.com/office/drawing/2014/main" val="3261975714"/>
                    </a:ext>
                  </a:extLst>
                </a:gridCol>
                <a:gridCol w="1258071">
                  <a:extLst>
                    <a:ext uri="{9D8B030D-6E8A-4147-A177-3AD203B41FA5}">
                      <a16:colId xmlns:a16="http://schemas.microsoft.com/office/drawing/2014/main" val="1161930030"/>
                    </a:ext>
                  </a:extLst>
                </a:gridCol>
                <a:gridCol w="1460500">
                  <a:extLst>
                    <a:ext uri="{9D8B030D-6E8A-4147-A177-3AD203B41FA5}">
                      <a16:colId xmlns:a16="http://schemas.microsoft.com/office/drawing/2014/main" val="3605434177"/>
                    </a:ext>
                  </a:extLst>
                </a:gridCol>
                <a:gridCol w="2474318">
                  <a:extLst>
                    <a:ext uri="{9D8B030D-6E8A-4147-A177-3AD203B41FA5}">
                      <a16:colId xmlns:a16="http://schemas.microsoft.com/office/drawing/2014/main" val="655106248"/>
                    </a:ext>
                  </a:extLst>
                </a:gridCol>
                <a:gridCol w="1018836">
                  <a:extLst>
                    <a:ext uri="{9D8B030D-6E8A-4147-A177-3AD203B41FA5}">
                      <a16:colId xmlns:a16="http://schemas.microsoft.com/office/drawing/2014/main" val="3811508165"/>
                    </a:ext>
                  </a:extLst>
                </a:gridCol>
              </a:tblGrid>
              <a:tr h="189551">
                <a:tc>
                  <a:txBody>
                    <a:bodyPr/>
                    <a:lstStyle/>
                    <a:p>
                      <a:pPr algn="l" fontAlgn="b"/>
                      <a:r>
                        <a:rPr lang="de-DE" sz="1000" b="1" i="0" u="none" strike="noStrike" dirty="0">
                          <a:solidFill>
                            <a:srgbClr val="000000"/>
                          </a:solidFill>
                          <a:effectLst/>
                          <a:latin typeface="+mn-lt"/>
                        </a:rPr>
                        <a:t>Scope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C6D0"/>
                    </a:solidFill>
                  </a:tcPr>
                </a:tc>
                <a:tc>
                  <a:txBody>
                    <a:bodyPr/>
                    <a:lstStyle/>
                    <a:p>
                      <a:pPr algn="l" fontAlgn="b"/>
                      <a:r>
                        <a:rPr lang="de-DE" sz="1000" b="1" i="0" u="none" strike="noStrike" dirty="0">
                          <a:solidFill>
                            <a:srgbClr val="000000"/>
                          </a:solidFill>
                          <a:effectLst/>
                          <a:latin typeface="+mn-lt"/>
                        </a:rPr>
                        <a:t>Emissionskategorie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C6D0"/>
                    </a:solidFill>
                  </a:tcPr>
                </a:tc>
                <a:tc>
                  <a:txBody>
                    <a:bodyPr/>
                    <a:lstStyle/>
                    <a:p>
                      <a:pPr algn="l" fontAlgn="b"/>
                      <a:r>
                        <a:rPr lang="de-DE" sz="1000" b="1" i="0" u="none" strike="noStrike">
                          <a:solidFill>
                            <a:srgbClr val="000000"/>
                          </a:solidFill>
                          <a:effectLst/>
                          <a:latin typeface="+mn-lt"/>
                        </a:rPr>
                        <a:t>Beschreibung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C6D0"/>
                    </a:solidFill>
                  </a:tcPr>
                </a:tc>
                <a:tc>
                  <a:txBody>
                    <a:bodyPr/>
                    <a:lstStyle/>
                    <a:p>
                      <a:pPr algn="l" fontAlgn="b"/>
                      <a:r>
                        <a:rPr lang="de-DE" sz="1000" b="1" i="0" u="none" strike="noStrike">
                          <a:solidFill>
                            <a:srgbClr val="000000"/>
                          </a:solidFill>
                          <a:effectLst/>
                          <a:latin typeface="+mn-lt"/>
                        </a:rPr>
                        <a:t>Wo finde ich die Daten?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C6D0"/>
                    </a:solidFill>
                  </a:tcPr>
                </a:tc>
                <a:tc>
                  <a:txBody>
                    <a:bodyPr/>
                    <a:lstStyle/>
                    <a:p>
                      <a:pPr algn="l" fontAlgn="b"/>
                      <a:r>
                        <a:rPr lang="de-DE" sz="1000" b="1" i="0" u="none" strike="noStrike" dirty="0">
                          <a:solidFill>
                            <a:srgbClr val="000000"/>
                          </a:solidFill>
                          <a:effectLst/>
                          <a:latin typeface="+mn-lt"/>
                        </a:rPr>
                        <a:t>Verantwortlich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6C6D0"/>
                    </a:solidFill>
                  </a:tcPr>
                </a:tc>
                <a:extLst>
                  <a:ext uri="{0D108BD9-81ED-4DB2-BD59-A6C34878D82A}">
                    <a16:rowId xmlns:a16="http://schemas.microsoft.com/office/drawing/2014/main" val="2015128531"/>
                  </a:ext>
                </a:extLst>
              </a:tr>
              <a:tr h="189551">
                <a:tc rowSpan="8">
                  <a:txBody>
                    <a:bodyPr/>
                    <a:lstStyle/>
                    <a:p>
                      <a:pPr algn="ctr" fontAlgn="ctr"/>
                      <a:r>
                        <a:rPr lang="de-DE" sz="1000" b="1" i="0" u="none" strike="noStrike" dirty="0">
                          <a:solidFill>
                            <a:srgbClr val="000000"/>
                          </a:solidFill>
                          <a:effectLst/>
                          <a:latin typeface="+mn-lt"/>
                        </a:rPr>
                        <a:t>Scope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a:solidFill>
                            <a:srgbClr val="000000"/>
                          </a:solidFill>
                          <a:effectLst/>
                          <a:latin typeface="+mn-lt"/>
                        </a:rPr>
                        <a:t>Heizöl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dirty="0">
                          <a:solidFill>
                            <a:srgbClr val="000000"/>
                          </a:solidFill>
                          <a:effectLst/>
                          <a:latin typeface="+mn-lt"/>
                        </a:rPr>
                        <a:t>in Liter bzw. m³ oder kWh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de-DE" sz="1000" b="0" i="0" u="none" strike="noStrike" dirty="0">
                          <a:solidFill>
                            <a:srgbClr val="000000"/>
                          </a:solidFill>
                          <a:effectLst/>
                          <a:latin typeface="+mn-lt"/>
                        </a:rPr>
                        <a:t>Rechnung EVU*, Nebenkostenabrechnung, Zählerstand zum Jahresende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dirty="0">
                          <a:solidFill>
                            <a:srgbClr val="000000"/>
                          </a:solidFill>
                          <a:effectLst/>
                          <a:latin typeface="+mn-lt"/>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0874939"/>
                  </a:ext>
                </a:extLst>
              </a:tr>
              <a:tr h="189551">
                <a:tc vMerge="1">
                  <a:txBody>
                    <a:bodyPr/>
                    <a:lstStyle/>
                    <a:p>
                      <a:endParaRPr lang="de-DE"/>
                    </a:p>
                  </a:txBody>
                  <a:tcPr/>
                </a:tc>
                <a:tc>
                  <a:txBody>
                    <a:bodyPr/>
                    <a:lstStyle/>
                    <a:p>
                      <a:pPr algn="l" fontAlgn="b"/>
                      <a:r>
                        <a:rPr lang="de-DE" sz="1000" b="0" i="0" u="none" strike="noStrike">
                          <a:solidFill>
                            <a:srgbClr val="000000"/>
                          </a:solidFill>
                          <a:effectLst/>
                          <a:latin typeface="+mn-lt"/>
                        </a:rPr>
                        <a:t>Erdgas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dirty="0">
                          <a:solidFill>
                            <a:srgbClr val="000000"/>
                          </a:solidFill>
                          <a:effectLst/>
                          <a:latin typeface="+mn-lt"/>
                        </a:rPr>
                        <a:t>in kWh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dirty="0">
                          <a:solidFill>
                            <a:srgbClr val="000000"/>
                          </a:solidFill>
                          <a:effectLst/>
                          <a:latin typeface="+mn-lt"/>
                        </a:rPr>
                        <a:t>Rechnung EVU*, Nebenkostenabrechnung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dirty="0">
                          <a:solidFill>
                            <a:srgbClr val="000000"/>
                          </a:solidFill>
                          <a:effectLst/>
                          <a:latin typeface="+mn-lt"/>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1901817"/>
                  </a:ext>
                </a:extLst>
              </a:tr>
              <a:tr h="379102">
                <a:tc vMerge="1">
                  <a:txBody>
                    <a:bodyPr/>
                    <a:lstStyle/>
                    <a:p>
                      <a:endParaRPr lang="de-DE"/>
                    </a:p>
                  </a:txBody>
                  <a:tcPr/>
                </a:tc>
                <a:tc>
                  <a:txBody>
                    <a:bodyPr/>
                    <a:lstStyle/>
                    <a:p>
                      <a:pPr algn="l" fontAlgn="b"/>
                      <a:r>
                        <a:rPr lang="de-DE" sz="1000" b="0" i="0" u="none" strike="noStrike" dirty="0">
                          <a:solidFill>
                            <a:srgbClr val="000000"/>
                          </a:solidFill>
                          <a:effectLst/>
                          <a:latin typeface="+mn-lt"/>
                        </a:rPr>
                        <a:t>Flüssiggas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dirty="0">
                          <a:solidFill>
                            <a:srgbClr val="000000"/>
                          </a:solidFill>
                          <a:effectLst/>
                          <a:latin typeface="+mn-lt"/>
                        </a:rPr>
                        <a:t>in Liter bzw. m³ oder kWh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dirty="0">
                          <a:solidFill>
                            <a:srgbClr val="000000"/>
                          </a:solidFill>
                          <a:effectLst/>
                          <a:latin typeface="+mn-lt"/>
                        </a:rPr>
                        <a:t>Rechnung EVU*, Zählerstand zum Jahresende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dirty="0">
                          <a:solidFill>
                            <a:srgbClr val="000000"/>
                          </a:solidFill>
                          <a:effectLst/>
                          <a:latin typeface="+mn-lt"/>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3781405"/>
                  </a:ext>
                </a:extLst>
              </a:tr>
              <a:tr h="379102">
                <a:tc vMerge="1">
                  <a:txBody>
                    <a:bodyPr/>
                    <a:lstStyle/>
                    <a:p>
                      <a:endParaRPr lang="de-DE"/>
                    </a:p>
                  </a:txBody>
                  <a:tcPr/>
                </a:tc>
                <a:tc>
                  <a:txBody>
                    <a:bodyPr/>
                    <a:lstStyle/>
                    <a:p>
                      <a:pPr algn="l" fontAlgn="b"/>
                      <a:r>
                        <a:rPr lang="de-DE" sz="1000" b="0" i="0" u="none" strike="noStrike" dirty="0">
                          <a:solidFill>
                            <a:srgbClr val="000000"/>
                          </a:solidFill>
                          <a:effectLst/>
                          <a:latin typeface="+mn-lt"/>
                        </a:rPr>
                        <a:t>Propan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a:solidFill>
                            <a:srgbClr val="000000"/>
                          </a:solidFill>
                          <a:effectLst/>
                          <a:latin typeface="+mn-lt"/>
                        </a:rPr>
                        <a:t>in Liter bzw. m³ oder kWh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dirty="0">
                          <a:solidFill>
                            <a:srgbClr val="000000"/>
                          </a:solidFill>
                          <a:effectLst/>
                          <a:latin typeface="+mn-lt"/>
                        </a:rPr>
                        <a:t>Rechnung EVU*, Zählerstand zum Jahresende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a:solidFill>
                            <a:srgbClr val="000000"/>
                          </a:solidFill>
                          <a:effectLst/>
                          <a:latin typeface="+mn-lt"/>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5306042"/>
                  </a:ext>
                </a:extLst>
              </a:tr>
              <a:tr h="189551">
                <a:tc vMerge="1">
                  <a:txBody>
                    <a:bodyPr/>
                    <a:lstStyle/>
                    <a:p>
                      <a:endParaRPr lang="de-DE"/>
                    </a:p>
                  </a:txBody>
                  <a:tcPr/>
                </a:tc>
                <a:tc>
                  <a:txBody>
                    <a:bodyPr/>
                    <a:lstStyle/>
                    <a:p>
                      <a:pPr algn="l" fontAlgn="b"/>
                      <a:r>
                        <a:rPr lang="de-DE" sz="1000" b="0" i="0" u="none" strike="noStrike">
                          <a:solidFill>
                            <a:srgbClr val="000000"/>
                          </a:solidFill>
                          <a:effectLst/>
                          <a:latin typeface="+mn-lt"/>
                        </a:rPr>
                        <a:t>Diesel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a:solidFill>
                            <a:srgbClr val="000000"/>
                          </a:solidFill>
                          <a:effectLst/>
                          <a:latin typeface="+mn-lt"/>
                        </a:rPr>
                        <a:t>für Fahrzeuge in Liter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dirty="0">
                          <a:solidFill>
                            <a:srgbClr val="000000"/>
                          </a:solidFill>
                          <a:effectLst/>
                          <a:latin typeface="+mn-lt"/>
                        </a:rPr>
                        <a:t>Tankkarten, Rechnungen der Tankstellen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dirty="0">
                          <a:solidFill>
                            <a:srgbClr val="000000"/>
                          </a:solidFill>
                          <a:effectLst/>
                          <a:latin typeface="+mn-lt"/>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1740621"/>
                  </a:ext>
                </a:extLst>
              </a:tr>
              <a:tr h="189551">
                <a:tc vMerge="1">
                  <a:txBody>
                    <a:bodyPr/>
                    <a:lstStyle/>
                    <a:p>
                      <a:endParaRPr lang="de-DE"/>
                    </a:p>
                  </a:txBody>
                  <a:tcPr/>
                </a:tc>
                <a:tc>
                  <a:txBody>
                    <a:bodyPr/>
                    <a:lstStyle/>
                    <a:p>
                      <a:pPr algn="l" fontAlgn="b"/>
                      <a:r>
                        <a:rPr lang="de-DE" sz="1000" b="0" i="0" u="none" strike="noStrike">
                          <a:solidFill>
                            <a:srgbClr val="000000"/>
                          </a:solidFill>
                          <a:effectLst/>
                          <a:latin typeface="+mn-lt"/>
                        </a:rPr>
                        <a:t>Benzin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a:solidFill>
                            <a:srgbClr val="000000"/>
                          </a:solidFill>
                          <a:effectLst/>
                          <a:latin typeface="+mn-lt"/>
                        </a:rPr>
                        <a:t>für Fahrzeuge in Liter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dirty="0">
                          <a:solidFill>
                            <a:srgbClr val="000000"/>
                          </a:solidFill>
                          <a:effectLst/>
                          <a:latin typeface="+mn-lt"/>
                        </a:rPr>
                        <a:t>Tankkarten, Rechnungen der Tankstellen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a:solidFill>
                            <a:srgbClr val="000000"/>
                          </a:solidFill>
                          <a:effectLst/>
                          <a:latin typeface="+mn-lt"/>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6873020"/>
                  </a:ext>
                </a:extLst>
              </a:tr>
              <a:tr h="189551">
                <a:tc vMerge="1">
                  <a:txBody>
                    <a:bodyPr/>
                    <a:lstStyle/>
                    <a:p>
                      <a:endParaRPr lang="de-DE"/>
                    </a:p>
                  </a:txBody>
                  <a:tcPr/>
                </a:tc>
                <a:tc>
                  <a:txBody>
                    <a:bodyPr/>
                    <a:lstStyle/>
                    <a:p>
                      <a:pPr algn="l" fontAlgn="b"/>
                      <a:r>
                        <a:rPr lang="de-DE" sz="1000" b="0" i="0" u="none" strike="noStrike">
                          <a:solidFill>
                            <a:srgbClr val="000000"/>
                          </a:solidFill>
                          <a:effectLst/>
                          <a:latin typeface="+mn-lt"/>
                        </a:rPr>
                        <a:t>Direkte Emissionen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dirty="0">
                          <a:solidFill>
                            <a:srgbClr val="000000"/>
                          </a:solidFill>
                          <a:effectLst/>
                          <a:latin typeface="+mn-lt"/>
                        </a:rPr>
                        <a:t>Methan, Lachgas,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dirty="0">
                          <a:solidFill>
                            <a:srgbClr val="000000"/>
                          </a:solidFill>
                          <a:effectLst/>
                          <a:latin typeface="+mn-lt"/>
                        </a:rPr>
                        <a:t>Zählerwerte, Eingekaufte Mengen in kg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a:solidFill>
                            <a:srgbClr val="000000"/>
                          </a:solidFill>
                          <a:effectLst/>
                          <a:latin typeface="+mn-lt"/>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6049233"/>
                  </a:ext>
                </a:extLst>
              </a:tr>
              <a:tr h="379102">
                <a:tc vMerge="1">
                  <a:txBody>
                    <a:bodyPr/>
                    <a:lstStyle/>
                    <a:p>
                      <a:endParaRPr lang="de-DE"/>
                    </a:p>
                  </a:txBody>
                  <a:tcPr/>
                </a:tc>
                <a:tc>
                  <a:txBody>
                    <a:bodyPr/>
                    <a:lstStyle/>
                    <a:p>
                      <a:pPr algn="l" fontAlgn="b"/>
                      <a:r>
                        <a:rPr lang="de-DE" sz="1000" b="0" i="0" u="none" strike="noStrike" dirty="0">
                          <a:solidFill>
                            <a:srgbClr val="000000"/>
                          </a:solidFill>
                          <a:effectLst/>
                          <a:latin typeface="+mn-lt"/>
                        </a:rPr>
                        <a:t>Kältemittel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a:solidFill>
                            <a:srgbClr val="000000"/>
                          </a:solidFill>
                          <a:effectLst/>
                          <a:latin typeface="+mn-lt"/>
                        </a:rPr>
                        <a:t>Leckage Klimaanlagen, Kühlagggregate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dirty="0">
                          <a:solidFill>
                            <a:srgbClr val="000000"/>
                          </a:solidFill>
                          <a:effectLst/>
                          <a:latin typeface="+mn-lt"/>
                        </a:rPr>
                        <a:t>Nachfüllmenge / Jahr wird in Wartungsprotokollen dokumentiert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dirty="0">
                          <a:solidFill>
                            <a:srgbClr val="000000"/>
                          </a:solidFill>
                          <a:effectLst/>
                          <a:latin typeface="+mn-lt"/>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5534668"/>
                  </a:ext>
                </a:extLst>
              </a:tr>
              <a:tr h="512742">
                <a:tc rowSpan="2">
                  <a:txBody>
                    <a:bodyPr/>
                    <a:lstStyle/>
                    <a:p>
                      <a:pPr algn="ctr" fontAlgn="ctr"/>
                      <a:r>
                        <a:rPr lang="de-DE" sz="1000" b="1" i="0" u="none" strike="noStrike" dirty="0">
                          <a:solidFill>
                            <a:srgbClr val="000000"/>
                          </a:solidFill>
                          <a:effectLst/>
                          <a:latin typeface="+mn-lt"/>
                        </a:rPr>
                        <a:t>Scope 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a:solidFill>
                            <a:srgbClr val="000000"/>
                          </a:solidFill>
                          <a:effectLst/>
                          <a:latin typeface="+mn-lt"/>
                        </a:rPr>
                        <a:t>Strom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dirty="0">
                          <a:solidFill>
                            <a:srgbClr val="000000"/>
                          </a:solidFill>
                          <a:effectLst/>
                          <a:latin typeface="+mn-lt"/>
                        </a:rPr>
                        <a:t>in kWh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dirty="0">
                          <a:solidFill>
                            <a:srgbClr val="000000"/>
                          </a:solidFill>
                          <a:effectLst/>
                          <a:latin typeface="+mn-lt"/>
                        </a:rPr>
                        <a:t>Verbrauch Rechnung EVU*, Nebenkostenabrechnung, bei eigener PV-Anlage Zähler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dirty="0">
                          <a:solidFill>
                            <a:srgbClr val="000000"/>
                          </a:solidFill>
                          <a:effectLst/>
                          <a:latin typeface="+mn-lt"/>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2460805"/>
                  </a:ext>
                </a:extLst>
              </a:tr>
              <a:tr h="401105">
                <a:tc vMerge="1">
                  <a:txBody>
                    <a:bodyPr/>
                    <a:lstStyle/>
                    <a:p>
                      <a:endParaRPr lang="de-DE"/>
                    </a:p>
                  </a:txBody>
                  <a:tcPr/>
                </a:tc>
                <a:tc>
                  <a:txBody>
                    <a:bodyPr/>
                    <a:lstStyle/>
                    <a:p>
                      <a:pPr algn="l" fontAlgn="b"/>
                      <a:r>
                        <a:rPr lang="de-DE" sz="1000" b="0" i="0" u="none" strike="noStrike" dirty="0">
                          <a:solidFill>
                            <a:srgbClr val="000000"/>
                          </a:solidFill>
                          <a:effectLst/>
                          <a:latin typeface="+mn-lt"/>
                        </a:rPr>
                        <a:t>Fernwärme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a:solidFill>
                            <a:srgbClr val="000000"/>
                          </a:solidFill>
                          <a:effectLst/>
                          <a:latin typeface="+mn-lt"/>
                        </a:rPr>
                        <a:t>in kWh</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dirty="0">
                          <a:solidFill>
                            <a:srgbClr val="000000"/>
                          </a:solidFill>
                          <a:effectLst/>
                          <a:latin typeface="+mn-lt"/>
                        </a:rPr>
                        <a:t>Verbrauch Rechnung EVU*, Nebenkostenabrechnung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de-DE" sz="1000" b="0" i="0" u="none" strike="noStrike" dirty="0">
                          <a:solidFill>
                            <a:srgbClr val="000000"/>
                          </a:solidFill>
                          <a:effectLst/>
                          <a:latin typeface="+mn-lt"/>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2395908"/>
                  </a:ext>
                </a:extLst>
              </a:tr>
            </a:tbl>
          </a:graphicData>
        </a:graphic>
      </p:graphicFrame>
      <p:sp>
        <p:nvSpPr>
          <p:cNvPr id="8" name="Textfeld 7">
            <a:extLst>
              <a:ext uri="{FF2B5EF4-FFF2-40B4-BE49-F238E27FC236}">
                <a16:creationId xmlns:a16="http://schemas.microsoft.com/office/drawing/2014/main" id="{440891C0-B3B6-F87D-764F-F87BE56875D7}"/>
              </a:ext>
            </a:extLst>
          </p:cNvPr>
          <p:cNvSpPr txBox="1"/>
          <p:nvPr/>
        </p:nvSpPr>
        <p:spPr>
          <a:xfrm>
            <a:off x="456571" y="5157192"/>
            <a:ext cx="7056783" cy="1169551"/>
          </a:xfrm>
          <a:prstGeom prst="rect">
            <a:avLst/>
          </a:prstGeom>
          <a:noFill/>
        </p:spPr>
        <p:txBody>
          <a:bodyPr wrap="square">
            <a:spAutoFit/>
          </a:bodyPr>
          <a:lstStyle/>
          <a:p>
            <a:pPr algn="l"/>
            <a:r>
              <a:rPr lang="de-DE" sz="1400" dirty="0">
                <a:latin typeface="+mn-lt"/>
                <a:ea typeface="+mn-ea"/>
              </a:rPr>
              <a:t>Die Daten für Scope 1 und 2 umfassen in der Hauptsache die Energieverbräuche an den Standorten. Häufig ist der Weg zum Einkauf (Rechnungen) oder zum Hausmeister (Zählerwerte) zielführend. </a:t>
            </a:r>
          </a:p>
          <a:p>
            <a:pPr algn="l"/>
            <a:endParaRPr lang="de-DE" sz="1400" dirty="0">
              <a:latin typeface="+mn-lt"/>
              <a:ea typeface="+mn-ea"/>
            </a:endParaRPr>
          </a:p>
          <a:p>
            <a:pPr algn="l"/>
            <a:r>
              <a:rPr lang="de-DE" sz="1400" dirty="0">
                <a:latin typeface="+mn-lt"/>
                <a:ea typeface="+mn-ea"/>
              </a:rPr>
              <a:t>*EVU: Energieversorgungsunternehmen</a:t>
            </a:r>
          </a:p>
        </p:txBody>
      </p:sp>
      <p:sp>
        <p:nvSpPr>
          <p:cNvPr id="3" name="Sprechblase: rechteckig mit abgerundeten Ecken 2">
            <a:extLst>
              <a:ext uri="{FF2B5EF4-FFF2-40B4-BE49-F238E27FC236}">
                <a16:creationId xmlns:a16="http://schemas.microsoft.com/office/drawing/2014/main" id="{23FDD51A-9994-E31E-9307-3920EDB07E68}"/>
              </a:ext>
            </a:extLst>
          </p:cNvPr>
          <p:cNvSpPr/>
          <p:nvPr/>
        </p:nvSpPr>
        <p:spPr>
          <a:xfrm>
            <a:off x="7680176" y="1052122"/>
            <a:ext cx="3384376" cy="500062"/>
          </a:xfrm>
          <a:prstGeom prst="wedgeRoundRectCallout">
            <a:avLst>
              <a:gd name="adj1" fmla="val -58322"/>
              <a:gd name="adj2" fmla="val 57407"/>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000000"/>
                </a:solidFill>
              </a:rPr>
              <a:t>Diese Tabelle können Sie als Vorlage aus dem Dokument herauskopieren</a:t>
            </a:r>
          </a:p>
        </p:txBody>
      </p:sp>
      <p:sp>
        <p:nvSpPr>
          <p:cNvPr id="9" name="Titel 1">
            <a:extLst>
              <a:ext uri="{FF2B5EF4-FFF2-40B4-BE49-F238E27FC236}">
                <a16:creationId xmlns:a16="http://schemas.microsoft.com/office/drawing/2014/main" id="{5D7ED402-C23B-A907-AF48-95B4F7FB3171}"/>
              </a:ext>
            </a:extLst>
          </p:cNvPr>
          <p:cNvSpPr txBox="1">
            <a:spLocks/>
          </p:cNvSpPr>
          <p:nvPr/>
        </p:nvSpPr>
        <p:spPr bwMode="auto">
          <a:xfrm>
            <a:off x="551384" y="935038"/>
            <a:ext cx="11256616"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r>
              <a:rPr lang="de-DE" sz="2400" dirty="0"/>
              <a:t>Die Daten erheben und zusammentragen</a:t>
            </a:r>
            <a:endParaRPr lang="de-DE" sz="2400" kern="0" dirty="0"/>
          </a:p>
        </p:txBody>
      </p:sp>
    </p:spTree>
    <p:extLst>
      <p:ext uri="{BB962C8B-B14F-4D97-AF65-F5344CB8AC3E}">
        <p14:creationId xmlns:p14="http://schemas.microsoft.com/office/powerpoint/2010/main" val="918459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t>Handlungshilfe „Klimaziele für Einsteiger“</a:t>
            </a:r>
          </a:p>
        </p:txBody>
      </p:sp>
      <p:sp>
        <p:nvSpPr>
          <p:cNvPr id="9" name="Inhaltsplatzhalter 8"/>
          <p:cNvSpPr>
            <a:spLocks noGrp="1"/>
          </p:cNvSpPr>
          <p:nvPr>
            <p:ph idx="1"/>
          </p:nvPr>
        </p:nvSpPr>
        <p:spPr>
          <a:xfrm>
            <a:off x="551384" y="1990725"/>
            <a:ext cx="5271532" cy="3932237"/>
          </a:xfrm>
        </p:spPr>
        <p:txBody>
          <a:bodyPr/>
          <a:lstStyle/>
          <a:p>
            <a:pPr marL="0" indent="0" algn="just">
              <a:buNone/>
            </a:pPr>
            <a:r>
              <a:rPr lang="de-DE" sz="1400" dirty="0"/>
              <a:t>Diese Handlungshilfe richtet sich vorrangig an kleine und mittlere Unternehmen, die am Anfang des betrieblichen Klimaschutzes stehen.</a:t>
            </a:r>
          </a:p>
          <a:p>
            <a:pPr marL="0" indent="0" algn="just">
              <a:buNone/>
            </a:pPr>
            <a:r>
              <a:rPr lang="de-DE" sz="1400" dirty="0"/>
              <a:t>Die Handlungshilfe beginnt dabei mit Fragen, die vorab geklärt werden sollten: Welchen Vorteil hat betrieblicher Klimaschutz für Betrieb? Was für einen Aufwand bedeutet es für Ihr Unternehmen? Und wer kümmert sich darum? Danach begleitet Sie die Handlungshilfe bei der Erfassung des Status quo (der so genannten Klimabilanz) und zeigt Wege auf, für das Unternehmen passende Klimaziele zu setzen. </a:t>
            </a:r>
          </a:p>
          <a:p>
            <a:pPr marL="0" indent="0" algn="just">
              <a:buNone/>
            </a:pPr>
            <a:r>
              <a:rPr lang="de-DE" sz="1400" dirty="0"/>
              <a:t>Sinn dieser Handlungshilfe ist es einen zielgerichteten Ansatz aufzuzeigen, wie Klimaschutzmaßnahmen im Betrieb erarbeitet werden können. Konkrete Klimaschutzmaßnahmen und wie Sie diese umsetzen, finden Sie in einer zweiten Handlungshilfe (ab Mitte 2023 verfügbar).</a:t>
            </a:r>
          </a:p>
          <a:p>
            <a:pPr marL="0" indent="0" algn="just">
              <a:buNone/>
            </a:pPr>
            <a:r>
              <a:rPr lang="de-DE" sz="1400" dirty="0"/>
              <a:t>Wir wünschen Ihnen viel Freude bei der Lektüre, Anwendung und beim Klimaschutz. </a:t>
            </a:r>
          </a:p>
          <a:p>
            <a:pPr marL="0" indent="0">
              <a:buNone/>
            </a:pPr>
            <a:endParaRPr lang="de-DE" dirty="0"/>
          </a:p>
          <a:p>
            <a:pPr marL="0" indent="0">
              <a:buNone/>
            </a:pPr>
            <a:endParaRPr lang="de-DE" dirty="0"/>
          </a:p>
          <a:p>
            <a:pPr marL="0" indent="0">
              <a:buNone/>
            </a:pPr>
            <a:endParaRPr lang="de-DE" dirty="0"/>
          </a:p>
          <a:p>
            <a:pPr marL="0" indent="0">
              <a:buNone/>
            </a:pPr>
            <a:endParaRPr lang="de-DE" dirty="0"/>
          </a:p>
        </p:txBody>
      </p:sp>
      <p:sp>
        <p:nvSpPr>
          <p:cNvPr id="4" name="Fußzeilenplatzhalter 3"/>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p:cNvSpPr>
            <a:spLocks noGrp="1"/>
          </p:cNvSpPr>
          <p:nvPr>
            <p:ph type="sldNum" sz="quarter" idx="4"/>
          </p:nvPr>
        </p:nvSpPr>
        <p:spPr/>
        <p:txBody>
          <a:bodyPr/>
          <a:lstStyle/>
          <a:p>
            <a:fld id="{894680D0-7A83-433A-9719-C4143F27F647}" type="slidenum">
              <a:rPr lang="de-DE" smtClean="0"/>
              <a:pPr/>
              <a:t>2</a:t>
            </a:fld>
            <a:endParaRPr lang="de-DE" dirty="0"/>
          </a:p>
        </p:txBody>
      </p:sp>
      <p:sp>
        <p:nvSpPr>
          <p:cNvPr id="7" name="Inhaltsplatzhalter 6"/>
          <p:cNvSpPr>
            <a:spLocks noGrp="1"/>
          </p:cNvSpPr>
          <p:nvPr>
            <p:ph idx="4294967295"/>
          </p:nvPr>
        </p:nvSpPr>
        <p:spPr>
          <a:xfrm>
            <a:off x="6251514" y="2081563"/>
            <a:ext cx="5556486" cy="1896318"/>
          </a:xfrm>
        </p:spPr>
        <p:txBody>
          <a:bodyPr/>
          <a:lstStyle/>
          <a:p>
            <a:pPr marL="0" indent="0" algn="just">
              <a:buFontTx/>
              <a:buNone/>
            </a:pPr>
            <a:r>
              <a:rPr lang="de-DE" sz="1400" kern="0" dirty="0"/>
              <a:t>Im Rahmen des </a:t>
            </a:r>
            <a:r>
              <a:rPr lang="de-DE" sz="1400" b="1" kern="0" dirty="0"/>
              <a:t>Umwelt- und Klimapakts Bayern </a:t>
            </a:r>
            <a:r>
              <a:rPr lang="de-DE" sz="1400" kern="0" dirty="0"/>
              <a:t>entwickelten das </a:t>
            </a:r>
            <a:r>
              <a:rPr lang="de-DE" sz="1400" b="1" kern="0" dirty="0"/>
              <a:t>Infozentrum </a:t>
            </a:r>
            <a:r>
              <a:rPr lang="de-DE" sz="1400" b="1" kern="0" dirty="0" err="1"/>
              <a:t>UmweltWirtschaft</a:t>
            </a:r>
            <a:r>
              <a:rPr lang="de-DE" sz="1400" b="1" kern="0" dirty="0"/>
              <a:t> </a:t>
            </a:r>
            <a:r>
              <a:rPr lang="de-DE" sz="1400" kern="0" dirty="0"/>
              <a:t>(IZU) am Landesamt für Umwelt und die B.A.U.M. </a:t>
            </a:r>
            <a:r>
              <a:rPr lang="de-DE" sz="1400" kern="0" dirty="0" err="1"/>
              <a:t>Consult</a:t>
            </a:r>
            <a:r>
              <a:rPr lang="de-DE" sz="1400" kern="0" dirty="0"/>
              <a:t> GmbH München diese Handlungshilfe. Um den Praxisbezug zu gewährleisten wurden die Methoden und Inhalte mit Unternehmen aus verschiedenen Branchen getestet und Verbesserungsvorschläge berücksichtigt. </a:t>
            </a:r>
          </a:p>
          <a:p>
            <a:pPr marL="0" indent="0">
              <a:buFontTx/>
              <a:buNone/>
            </a:pPr>
            <a:endParaRPr lang="de-DE" sz="1400" u="sng" dirty="0"/>
          </a:p>
          <a:p>
            <a:pPr marL="0" indent="0">
              <a:buNone/>
            </a:pPr>
            <a:r>
              <a:rPr lang="de-DE" dirty="0"/>
              <a:t>  </a:t>
            </a:r>
          </a:p>
        </p:txBody>
      </p:sp>
      <p:sp>
        <p:nvSpPr>
          <p:cNvPr id="11" name="Rechteck 10"/>
          <p:cNvSpPr/>
          <p:nvPr/>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An wen richtet sich die Handlungshilfe?</a:t>
            </a:r>
          </a:p>
        </p:txBody>
      </p:sp>
      <p:sp>
        <p:nvSpPr>
          <p:cNvPr id="13" name="Rechteck 12"/>
          <p:cNvSpPr/>
          <p:nvPr/>
        </p:nvSpPr>
        <p:spPr bwMode="auto">
          <a:xfrm>
            <a:off x="6251514" y="1617146"/>
            <a:ext cx="555648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Wie ist die Handlungshilfe entstanden</a:t>
            </a:r>
          </a:p>
        </p:txBody>
      </p:sp>
      <p:sp>
        <p:nvSpPr>
          <p:cNvPr id="3" name="Textfeld 2"/>
          <p:cNvSpPr txBox="1"/>
          <p:nvPr/>
        </p:nvSpPr>
        <p:spPr>
          <a:xfrm>
            <a:off x="6251514" y="3915831"/>
            <a:ext cx="2952328" cy="830997"/>
          </a:xfrm>
          <a:prstGeom prst="rect">
            <a:avLst/>
          </a:prstGeom>
          <a:solidFill>
            <a:srgbClr val="90ABBE"/>
          </a:solidFill>
          <a:effectLst>
            <a:outerShdw blurRad="50800" dist="38100" dir="5400000" algn="t" rotWithShape="0">
              <a:prstClr val="black">
                <a:alpha val="40000"/>
              </a:prstClr>
            </a:outerShdw>
          </a:effectLst>
        </p:spPr>
        <p:txBody>
          <a:bodyPr wrap="square" rtlCol="0">
            <a:spAutoFit/>
          </a:bodyPr>
          <a:lstStyle/>
          <a:p>
            <a:pPr algn="l"/>
            <a:r>
              <a:rPr lang="de-DE" sz="1200" dirty="0"/>
              <a:t>Weiterführende Inhalten finden Sie in der „Handlungshilfe Klimastrategie“. Konkrete Verweise sind jeweils in einem blauen Kasten hinterlegt.</a:t>
            </a:r>
          </a:p>
        </p:txBody>
      </p:sp>
    </p:spTree>
    <p:extLst>
      <p:ext uri="{BB962C8B-B14F-4D97-AF65-F5344CB8AC3E}">
        <p14:creationId xmlns:p14="http://schemas.microsoft.com/office/powerpoint/2010/main" val="23993002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6"/>
          <p:cNvSpPr>
            <a:spLocks noGrp="1"/>
          </p:cNvSpPr>
          <p:nvPr>
            <p:ph idx="1"/>
          </p:nvPr>
        </p:nvSpPr>
        <p:spPr/>
        <p:txBody>
          <a:bodyPr/>
          <a:lstStyle/>
          <a:p>
            <a:pPr marL="0" indent="0">
              <a:buNone/>
            </a:pPr>
            <a:r>
              <a:rPr lang="de-DE" dirty="0"/>
              <a:t>… nun können Sie die Klimabilanz erstellen!</a:t>
            </a:r>
          </a:p>
          <a:p>
            <a:pPr marL="0" indent="0">
              <a:buNone/>
            </a:pPr>
            <a:endParaRPr lang="de-DE" dirty="0"/>
          </a:p>
        </p:txBody>
      </p:sp>
      <p:sp>
        <p:nvSpPr>
          <p:cNvPr id="4" name="Fußzeilenplatzhalter 3"/>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p:cNvSpPr>
            <a:spLocks noGrp="1"/>
          </p:cNvSpPr>
          <p:nvPr>
            <p:ph type="sldNum" sz="quarter" idx="4"/>
          </p:nvPr>
        </p:nvSpPr>
        <p:spPr/>
        <p:txBody>
          <a:bodyPr/>
          <a:lstStyle/>
          <a:p>
            <a:fld id="{894680D0-7A83-433A-9719-C4143F27F647}" type="slidenum">
              <a:rPr lang="de-DE" smtClean="0"/>
              <a:pPr/>
              <a:t>20</a:t>
            </a:fld>
            <a:endParaRPr lang="de-DE" dirty="0"/>
          </a:p>
        </p:txBody>
      </p:sp>
      <p:grpSp>
        <p:nvGrpSpPr>
          <p:cNvPr id="45" name="Gruppieren 44"/>
          <p:cNvGrpSpPr/>
          <p:nvPr/>
        </p:nvGrpSpPr>
        <p:grpSpPr>
          <a:xfrm>
            <a:off x="551384" y="-918035"/>
            <a:ext cx="8712968" cy="6549863"/>
            <a:chOff x="701166" y="915716"/>
            <a:chExt cx="6274767" cy="4437472"/>
          </a:xfrm>
        </p:grpSpPr>
        <p:grpSp>
          <p:nvGrpSpPr>
            <p:cNvPr id="8" name="Gruppieren 7"/>
            <p:cNvGrpSpPr/>
            <p:nvPr/>
          </p:nvGrpSpPr>
          <p:grpSpPr>
            <a:xfrm>
              <a:off x="701166" y="2968032"/>
              <a:ext cx="6274767" cy="1227975"/>
              <a:chOff x="407368" y="2510277"/>
              <a:chExt cx="6048672" cy="1368152"/>
            </a:xfrm>
          </p:grpSpPr>
          <p:sp>
            <p:nvSpPr>
              <p:cNvPr id="9" name="Eingekerbter Pfeil nach rechts 8"/>
              <p:cNvSpPr/>
              <p:nvPr/>
            </p:nvSpPr>
            <p:spPr>
              <a:xfrm>
                <a:off x="407368" y="2510277"/>
                <a:ext cx="6048672" cy="1368152"/>
              </a:xfrm>
              <a:prstGeom prst="notchedRightArrow">
                <a:avLst/>
              </a:prstGeom>
              <a:solidFill>
                <a:srgbClr val="90ABBE"/>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0" name="Ellipse 9"/>
              <p:cNvSpPr/>
              <p:nvPr/>
            </p:nvSpPr>
            <p:spPr>
              <a:xfrm>
                <a:off x="843378" y="2996952"/>
                <a:ext cx="324719" cy="330534"/>
              </a:xfrm>
              <a:prstGeom prst="ellipse">
                <a:avLst/>
              </a:prstGeom>
              <a:solidFill>
                <a:srgbClr val="3B68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1" name="Ellipse 10"/>
              <p:cNvSpPr/>
              <p:nvPr/>
            </p:nvSpPr>
            <p:spPr>
              <a:xfrm>
                <a:off x="1604107" y="2980365"/>
                <a:ext cx="324719" cy="330534"/>
              </a:xfrm>
              <a:prstGeom prst="ellipse">
                <a:avLst/>
              </a:prstGeom>
              <a:solidFill>
                <a:srgbClr val="3B68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2" name="Ellipse 11"/>
              <p:cNvSpPr/>
              <p:nvPr/>
            </p:nvSpPr>
            <p:spPr>
              <a:xfrm>
                <a:off x="2447072" y="2986343"/>
                <a:ext cx="324719" cy="330534"/>
              </a:xfrm>
              <a:prstGeom prst="ellipse">
                <a:avLst/>
              </a:prstGeom>
              <a:solidFill>
                <a:srgbClr val="3B68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Ellipse 12"/>
              <p:cNvSpPr/>
              <p:nvPr/>
            </p:nvSpPr>
            <p:spPr>
              <a:xfrm>
                <a:off x="3280892" y="2980365"/>
                <a:ext cx="324719" cy="330534"/>
              </a:xfrm>
              <a:prstGeom prst="ellipse">
                <a:avLst/>
              </a:prstGeom>
              <a:solidFill>
                <a:srgbClr val="F9AA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4" name="Ellipse 13"/>
              <p:cNvSpPr/>
              <p:nvPr/>
            </p:nvSpPr>
            <p:spPr>
              <a:xfrm>
                <a:off x="4229285" y="2980365"/>
                <a:ext cx="324719" cy="330534"/>
              </a:xfrm>
              <a:prstGeom prst="ellipse">
                <a:avLst/>
              </a:prstGeom>
              <a:solidFill>
                <a:srgbClr val="526E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5" name="Ellipse 14"/>
              <p:cNvSpPr/>
              <p:nvPr/>
            </p:nvSpPr>
            <p:spPr>
              <a:xfrm>
                <a:off x="5176119" y="2980365"/>
                <a:ext cx="324719" cy="330534"/>
              </a:xfrm>
              <a:prstGeom prst="ellipse">
                <a:avLst/>
              </a:prstGeom>
              <a:solidFill>
                <a:srgbClr val="526E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sp>
          <p:nvSpPr>
            <p:cNvPr id="17" name="Rechteck 16"/>
            <p:cNvSpPr/>
            <p:nvPr/>
          </p:nvSpPr>
          <p:spPr>
            <a:xfrm>
              <a:off x="1821920" y="3573016"/>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2" name="Rechteck 21"/>
            <p:cNvSpPr/>
            <p:nvPr/>
          </p:nvSpPr>
          <p:spPr>
            <a:xfrm>
              <a:off x="4705975" y="915716"/>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5" name="Rechteck 24"/>
            <p:cNvSpPr/>
            <p:nvPr/>
          </p:nvSpPr>
          <p:spPr>
            <a:xfrm>
              <a:off x="2765238" y="915716"/>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8" name="Rechteck 27"/>
            <p:cNvSpPr/>
            <p:nvPr/>
          </p:nvSpPr>
          <p:spPr>
            <a:xfrm>
              <a:off x="1554967" y="956832"/>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sp>
        <p:nvSpPr>
          <p:cNvPr id="3" name="Rechteck 2">
            <a:extLst>
              <a:ext uri="{FF2B5EF4-FFF2-40B4-BE49-F238E27FC236}">
                <a16:creationId xmlns:a16="http://schemas.microsoft.com/office/drawing/2014/main" id="{077A6EC8-07E6-1FBB-4BA7-0C4BC930B30B}"/>
              </a:ext>
            </a:extLst>
          </p:cNvPr>
          <p:cNvSpPr/>
          <p:nvPr/>
        </p:nvSpPr>
        <p:spPr bwMode="auto">
          <a:xfrm>
            <a:off x="572636" y="4112766"/>
            <a:ext cx="4431948" cy="1519062"/>
          </a:xfrm>
          <a:prstGeom prst="rect">
            <a:avLst/>
          </a:prstGeom>
          <a:solidFill>
            <a:srgbClr val="7B9C2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de-DE" sz="1200" b="1" dirty="0"/>
              <a:t>Der Installateur „Klimafreund“</a:t>
            </a: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solidFill>
                <a:srgbClr val="FF0000"/>
              </a:solidFill>
            </a:endParaRP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p>
          <a:p>
            <a:pPr algn="l"/>
            <a:r>
              <a:rPr lang="de-DE" sz="1200" dirty="0"/>
              <a:t>Bei der Berechnung nutzt „Klimafreund“ das Instrument ecocockpit. Das kostenlose Tool bietet eine übersichtliche Oberfläche und hinterlegte Emissionsfaktoren für die gängigen  Scopes. Damit wird die Klimabilanz automatisch erstellt.</a:t>
            </a: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solidFill>
                <a:schemeClr val="tx1"/>
              </a:solidFill>
              <a:effectLst/>
              <a:latin typeface="Arial" charset="0"/>
              <a:ea typeface="ＭＳ Ｐゴシック" charset="-128"/>
            </a:endParaRPr>
          </a:p>
        </p:txBody>
      </p:sp>
      <p:sp>
        <p:nvSpPr>
          <p:cNvPr id="33" name="Textfeld 32">
            <a:extLst>
              <a:ext uri="{FF2B5EF4-FFF2-40B4-BE49-F238E27FC236}">
                <a16:creationId xmlns:a16="http://schemas.microsoft.com/office/drawing/2014/main" id="{11AC65E7-9860-6B4C-A430-7CCA7481D05E}"/>
              </a:ext>
            </a:extLst>
          </p:cNvPr>
          <p:cNvSpPr txBox="1"/>
          <p:nvPr/>
        </p:nvSpPr>
        <p:spPr>
          <a:xfrm>
            <a:off x="5578456" y="4059327"/>
            <a:ext cx="3990183" cy="1692771"/>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pPr>
            <a:r>
              <a:rPr lang="de-DE" sz="1200" b="1" dirty="0"/>
              <a:t>W</a:t>
            </a:r>
            <a:r>
              <a:rPr kumimoji="0" lang="de-DE" sz="1200" b="1" i="0" u="none" strike="noStrike" cap="none" normalizeH="0" baseline="0" dirty="0">
                <a:ln>
                  <a:noFill/>
                </a:ln>
                <a:solidFill>
                  <a:schemeClr val="tx1"/>
                </a:solidFill>
                <a:effectLst/>
                <a:latin typeface="Arial" charset="0"/>
                <a:ea typeface="ＭＳ Ｐゴシック" charset="-128"/>
              </a:rPr>
              <a:t>as ist konkret zu tun in diesem Schritt?</a:t>
            </a:r>
            <a:endParaRPr lang="de-DE" sz="1200" dirty="0"/>
          </a:p>
          <a:p>
            <a:pPr marL="0" marR="0" indent="0" algn="l" defTabSz="914400" rtl="0" eaLnBrk="0" fontAlgn="base" latinLnBrk="0" hangingPunct="0">
              <a:lnSpc>
                <a:spcPct val="100000"/>
              </a:lnSpc>
              <a:spcBef>
                <a:spcPct val="0"/>
              </a:spcBef>
              <a:spcAft>
                <a:spcPct val="0"/>
              </a:spcAft>
              <a:buClrTx/>
              <a:buSzTx/>
              <a:buFontTx/>
              <a:buNone/>
              <a:tabLst/>
            </a:pPr>
            <a:endParaRPr lang="de-DE" sz="1200" dirty="0"/>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kumimoji="0" lang="de-DE" sz="1200" i="0" u="none" strike="noStrike" cap="none" normalizeH="0" baseline="0" dirty="0">
                <a:ln>
                  <a:noFill/>
                </a:ln>
                <a:effectLst/>
                <a:latin typeface="Arial" charset="0"/>
                <a:ea typeface="ＭＳ Ｐゴシック" charset="-128"/>
              </a:rPr>
              <a:t>Sie richten</a:t>
            </a:r>
            <a:r>
              <a:rPr kumimoji="0" lang="de-DE" sz="1200" i="0" u="none" strike="noStrike" cap="none" normalizeH="0" dirty="0">
                <a:ln>
                  <a:noFill/>
                </a:ln>
                <a:effectLst/>
                <a:latin typeface="Arial" charset="0"/>
                <a:ea typeface="ＭＳ Ｐゴシック" charset="-128"/>
              </a:rPr>
              <a:t> sich</a:t>
            </a:r>
            <a:r>
              <a:rPr kumimoji="0" lang="de-DE" sz="1200" i="0" u="none" strike="noStrike" cap="none" normalizeH="0" baseline="0" dirty="0">
                <a:ln>
                  <a:noFill/>
                </a:ln>
                <a:effectLst/>
                <a:latin typeface="Arial" charset="0"/>
                <a:ea typeface="ＭＳ Ｐゴシック" charset="-128"/>
              </a:rPr>
              <a:t> einen kostenlos Account von </a:t>
            </a:r>
            <a:r>
              <a:rPr lang="de-DE" sz="1200" dirty="0"/>
              <a:t>e</a:t>
            </a:r>
            <a:r>
              <a:rPr kumimoji="0" lang="de-DE" sz="1200" i="0" u="none" strike="noStrike" cap="none" normalizeH="0" baseline="0" dirty="0">
                <a:ln>
                  <a:noFill/>
                </a:ln>
                <a:effectLst/>
                <a:latin typeface="Arial" charset="0"/>
                <a:ea typeface="ＭＳ Ｐゴシック" charset="-128"/>
              </a:rPr>
              <a:t>cocockpit ein. </a:t>
            </a:r>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kumimoji="0" lang="de-DE" sz="1200" i="0" u="none" strike="noStrike" cap="none" normalizeH="0" baseline="0" dirty="0">
                <a:ln>
                  <a:noFill/>
                </a:ln>
                <a:effectLst/>
                <a:latin typeface="Arial" charset="0"/>
                <a:ea typeface="ＭＳ Ｐゴシック" charset="-128"/>
              </a:rPr>
              <a:t>Sie verstehen, wie </a:t>
            </a:r>
            <a:r>
              <a:rPr lang="de-DE" sz="1200" b="1" dirty="0"/>
              <a:t>e</a:t>
            </a:r>
            <a:r>
              <a:rPr kumimoji="0" lang="de-DE" sz="1200" b="1" i="0" u="none" strike="noStrike" cap="none" normalizeH="0" baseline="0" dirty="0">
                <a:ln>
                  <a:noFill/>
                </a:ln>
                <a:effectLst/>
                <a:latin typeface="Arial" charset="0"/>
                <a:ea typeface="ＭＳ Ｐゴシック" charset="-128"/>
              </a:rPr>
              <a:t>cocockpit</a:t>
            </a:r>
            <a:r>
              <a:rPr kumimoji="0" lang="de-DE" sz="1200" i="0" u="none" strike="noStrike" cap="none" normalizeH="0" baseline="0" dirty="0">
                <a:ln>
                  <a:noFill/>
                </a:ln>
                <a:effectLst/>
                <a:latin typeface="Arial" charset="0"/>
                <a:ea typeface="ＭＳ Ｐゴシック" charset="-128"/>
              </a:rPr>
              <a:t> funktioniert und haben können die gesammelten Daten dort eingetragen. Daraus ergibt sich Ihre Klimabilanz.</a:t>
            </a:r>
          </a:p>
          <a:p>
            <a:pPr algn="l"/>
            <a:endParaRPr lang="de-DE" sz="2000" dirty="0"/>
          </a:p>
        </p:txBody>
      </p:sp>
      <p:pic>
        <p:nvPicPr>
          <p:cNvPr id="31" name="Grafik 30" descr="Tools mit einfarbiger Füllung">
            <a:extLst>
              <a:ext uri="{FF2B5EF4-FFF2-40B4-BE49-F238E27FC236}">
                <a16:creationId xmlns:a16="http://schemas.microsoft.com/office/drawing/2014/main" id="{E4BD84FB-1621-AE77-4255-EF0865254F38}"/>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73030" y="4141641"/>
            <a:ext cx="422185" cy="422185"/>
          </a:xfrm>
          <a:prstGeom prst="rect">
            <a:avLst/>
          </a:prstGeom>
        </p:spPr>
      </p:pic>
      <p:sp>
        <p:nvSpPr>
          <p:cNvPr id="32" name="Rechteck 31">
            <a:extLst>
              <a:ext uri="{FF2B5EF4-FFF2-40B4-BE49-F238E27FC236}">
                <a16:creationId xmlns:a16="http://schemas.microsoft.com/office/drawing/2014/main" id="{5F389C42-0E38-B1DB-8549-0AAC6C1E5ECC}"/>
              </a:ext>
            </a:extLst>
          </p:cNvPr>
          <p:cNvSpPr/>
          <p:nvPr/>
        </p:nvSpPr>
        <p:spPr>
          <a:xfrm>
            <a:off x="2676374" y="3547056"/>
            <a:ext cx="2146698" cy="262759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i="0" u="none" strike="noStrike" kern="1200" cap="none" spc="0" normalizeH="0" baseline="0" noProof="0" dirty="0">
                <a:ln>
                  <a:noFill/>
                </a:ln>
                <a:solidFill>
                  <a:srgbClr val="000000"/>
                </a:solidFill>
                <a:effectLst/>
                <a:uLnTx/>
                <a:uFillTx/>
                <a:latin typeface="Arial"/>
                <a:ea typeface="ＭＳ Ｐゴシック"/>
                <a:cs typeface="+mn-cs"/>
              </a:rPr>
              <a:t>Datenerhebung</a:t>
            </a:r>
          </a:p>
        </p:txBody>
      </p:sp>
      <p:sp>
        <p:nvSpPr>
          <p:cNvPr id="35" name="Rechteck 34">
            <a:extLst>
              <a:ext uri="{FF2B5EF4-FFF2-40B4-BE49-F238E27FC236}">
                <a16:creationId xmlns:a16="http://schemas.microsoft.com/office/drawing/2014/main" id="{108F52A7-308B-9424-C778-89B20904C66D}"/>
              </a:ext>
            </a:extLst>
          </p:cNvPr>
          <p:cNvSpPr/>
          <p:nvPr/>
        </p:nvSpPr>
        <p:spPr>
          <a:xfrm>
            <a:off x="357976" y="3547055"/>
            <a:ext cx="2146698" cy="262759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i="0" u="none" strike="noStrike" kern="1200" cap="none" spc="0" normalizeH="0" baseline="0" noProof="0" dirty="0">
                <a:ln>
                  <a:noFill/>
                </a:ln>
                <a:solidFill>
                  <a:srgbClr val="000000"/>
                </a:solidFill>
                <a:effectLst/>
                <a:uLnTx/>
                <a:uFillTx/>
                <a:latin typeface="Arial"/>
                <a:ea typeface="ＭＳ Ｐゴシック"/>
                <a:cs typeface="+mn-cs"/>
              </a:rPr>
              <a:t>Bevor es losgeht</a:t>
            </a:r>
          </a:p>
        </p:txBody>
      </p:sp>
      <p:sp>
        <p:nvSpPr>
          <p:cNvPr id="36" name="Rechteck 35">
            <a:extLst>
              <a:ext uri="{FF2B5EF4-FFF2-40B4-BE49-F238E27FC236}">
                <a16:creationId xmlns:a16="http://schemas.microsoft.com/office/drawing/2014/main" id="{5DBBBAE4-4409-0ED3-32A2-4D7FACF1E2B4}"/>
              </a:ext>
            </a:extLst>
          </p:cNvPr>
          <p:cNvSpPr/>
          <p:nvPr/>
        </p:nvSpPr>
        <p:spPr>
          <a:xfrm>
            <a:off x="5209352" y="3537351"/>
            <a:ext cx="2146698" cy="262759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Klimaziele</a:t>
            </a:r>
          </a:p>
        </p:txBody>
      </p:sp>
      <p:sp>
        <p:nvSpPr>
          <p:cNvPr id="37" name="Rechteck 36">
            <a:extLst>
              <a:ext uri="{FF2B5EF4-FFF2-40B4-BE49-F238E27FC236}">
                <a16:creationId xmlns:a16="http://schemas.microsoft.com/office/drawing/2014/main" id="{3C2B7188-9F9D-779E-E8C8-FCD0CF181A6F}"/>
              </a:ext>
            </a:extLst>
          </p:cNvPr>
          <p:cNvSpPr/>
          <p:nvPr/>
        </p:nvSpPr>
        <p:spPr>
          <a:xfrm>
            <a:off x="6312024" y="-148933"/>
            <a:ext cx="2218706" cy="262759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Aufbau Klimamanagement</a:t>
            </a:r>
          </a:p>
        </p:txBody>
      </p:sp>
      <p:sp>
        <p:nvSpPr>
          <p:cNvPr id="38" name="Rechteck 37">
            <a:extLst>
              <a:ext uri="{FF2B5EF4-FFF2-40B4-BE49-F238E27FC236}">
                <a16:creationId xmlns:a16="http://schemas.microsoft.com/office/drawing/2014/main" id="{5AAFD0AC-A38E-596B-C827-706A4B92AB6B}"/>
              </a:ext>
            </a:extLst>
          </p:cNvPr>
          <p:cNvSpPr/>
          <p:nvPr/>
        </p:nvSpPr>
        <p:spPr>
          <a:xfrm>
            <a:off x="3855080" y="-148932"/>
            <a:ext cx="2146698" cy="262759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a:cs typeface="+mn-cs"/>
              </a:rPr>
              <a:t>Durchführung der Bilanz</a:t>
            </a:r>
          </a:p>
        </p:txBody>
      </p:sp>
      <p:sp>
        <p:nvSpPr>
          <p:cNvPr id="43" name="Rechteck 42">
            <a:extLst>
              <a:ext uri="{FF2B5EF4-FFF2-40B4-BE49-F238E27FC236}">
                <a16:creationId xmlns:a16="http://schemas.microsoft.com/office/drawing/2014/main" id="{18A9573E-CF4E-B8AD-EA52-481AEBF8C221}"/>
              </a:ext>
            </a:extLst>
          </p:cNvPr>
          <p:cNvSpPr/>
          <p:nvPr/>
        </p:nvSpPr>
        <p:spPr>
          <a:xfrm>
            <a:off x="1492207" y="-142998"/>
            <a:ext cx="2146698" cy="262759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Planung der Bilanz</a:t>
            </a:r>
          </a:p>
        </p:txBody>
      </p:sp>
      <p:pic>
        <p:nvPicPr>
          <p:cNvPr id="44" name="Grafik 43" descr="Krabbeln mit einfarbiger Füllung">
            <a:extLst>
              <a:ext uri="{FF2B5EF4-FFF2-40B4-BE49-F238E27FC236}">
                <a16:creationId xmlns:a16="http://schemas.microsoft.com/office/drawing/2014/main" id="{B4972A60-8566-E9D1-0688-69DC1E80512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83193" y="2843644"/>
            <a:ext cx="288000" cy="288000"/>
          </a:xfrm>
          <a:prstGeom prst="rect">
            <a:avLst/>
          </a:prstGeom>
        </p:spPr>
      </p:pic>
      <p:pic>
        <p:nvPicPr>
          <p:cNvPr id="46" name="Grafik 45" descr="Klemmbrett abgehakt mit einfarbiger Füllung">
            <a:extLst>
              <a:ext uri="{FF2B5EF4-FFF2-40B4-BE49-F238E27FC236}">
                <a16:creationId xmlns:a16="http://schemas.microsoft.com/office/drawing/2014/main" id="{55F8C678-C98E-ACE2-92B9-A44B569722AD}"/>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381608" y="2801731"/>
            <a:ext cx="288000" cy="288000"/>
          </a:xfrm>
          <a:prstGeom prst="rect">
            <a:avLst/>
          </a:prstGeom>
        </p:spPr>
      </p:pic>
      <p:pic>
        <p:nvPicPr>
          <p:cNvPr id="47" name="Grafik 46" descr="Balkendiagramm mit einfarbiger Füllung">
            <a:extLst>
              <a:ext uri="{FF2B5EF4-FFF2-40B4-BE49-F238E27FC236}">
                <a16:creationId xmlns:a16="http://schemas.microsoft.com/office/drawing/2014/main" id="{919385FA-BEBF-CA4D-9E6A-D52B9F67953D}"/>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592918" y="2815611"/>
            <a:ext cx="288000" cy="288000"/>
          </a:xfrm>
          <a:prstGeom prst="rect">
            <a:avLst/>
          </a:prstGeom>
        </p:spPr>
      </p:pic>
      <p:pic>
        <p:nvPicPr>
          <p:cNvPr id="48" name="Grafik 47" descr="Lupe mit einfarbiger Füllung">
            <a:extLst>
              <a:ext uri="{FF2B5EF4-FFF2-40B4-BE49-F238E27FC236}">
                <a16:creationId xmlns:a16="http://schemas.microsoft.com/office/drawing/2014/main" id="{682FFC53-F50C-0F5A-72F2-36CA935B90F7}"/>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791086" y="2807692"/>
            <a:ext cx="288000" cy="288000"/>
          </a:xfrm>
          <a:prstGeom prst="rect">
            <a:avLst/>
          </a:prstGeom>
        </p:spPr>
      </p:pic>
      <p:pic>
        <p:nvPicPr>
          <p:cNvPr id="49" name="Grafik 48" descr="Volltreffer mit einfarbiger Füllung">
            <a:extLst>
              <a:ext uri="{FF2B5EF4-FFF2-40B4-BE49-F238E27FC236}">
                <a16:creationId xmlns:a16="http://schemas.microsoft.com/office/drawing/2014/main" id="{C605D9DA-8DF7-DBF4-62AF-4DD62AADCD73}"/>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153891" y="2815611"/>
            <a:ext cx="288000" cy="288000"/>
          </a:xfrm>
          <a:prstGeom prst="rect">
            <a:avLst/>
          </a:prstGeom>
        </p:spPr>
      </p:pic>
      <p:pic>
        <p:nvPicPr>
          <p:cNvPr id="2" name="Grafik 1" descr="Klemmbrett teilweise angekreuzt mit einfarbiger Füllung">
            <a:extLst>
              <a:ext uri="{FF2B5EF4-FFF2-40B4-BE49-F238E27FC236}">
                <a16:creationId xmlns:a16="http://schemas.microsoft.com/office/drawing/2014/main" id="{A9712F67-1FF0-EDF0-CFBF-7037B5866BFD}"/>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793880">
            <a:off x="9809554" y="3837373"/>
            <a:ext cx="1452904" cy="1452904"/>
          </a:xfrm>
          <a:prstGeom prst="rect">
            <a:avLst/>
          </a:prstGeom>
        </p:spPr>
      </p:pic>
      <p:sp>
        <p:nvSpPr>
          <p:cNvPr id="16" name="Titel 1">
            <a:extLst>
              <a:ext uri="{FF2B5EF4-FFF2-40B4-BE49-F238E27FC236}">
                <a16:creationId xmlns:a16="http://schemas.microsoft.com/office/drawing/2014/main" id="{44EE2D67-B591-ABD2-9218-8828708B11B5}"/>
              </a:ext>
            </a:extLst>
          </p:cNvPr>
          <p:cNvSpPr txBox="1">
            <a:spLocks/>
          </p:cNvSpPr>
          <p:nvPr/>
        </p:nvSpPr>
        <p:spPr bwMode="auto">
          <a:xfrm>
            <a:off x="551384" y="935038"/>
            <a:ext cx="11256616"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r>
              <a:rPr lang="de-DE" sz="2400" dirty="0"/>
              <a:t>Schon geschafft…</a:t>
            </a:r>
            <a:endParaRPr lang="de-DE" sz="2400" kern="0" dirty="0"/>
          </a:p>
        </p:txBody>
      </p:sp>
    </p:spTree>
    <p:extLst>
      <p:ext uri="{BB962C8B-B14F-4D97-AF65-F5344CB8AC3E}">
        <p14:creationId xmlns:p14="http://schemas.microsoft.com/office/powerpoint/2010/main" val="19747574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
            <a:extLst>
              <a:ext uri="{FF2B5EF4-FFF2-40B4-BE49-F238E27FC236}">
                <a16:creationId xmlns:a16="http://schemas.microsoft.com/office/drawing/2014/main" id="{D38E3530-6402-32D1-A878-56A8882187AB}"/>
              </a:ext>
            </a:extLst>
          </p:cNvPr>
          <p:cNvSpPr>
            <a:spLocks noGrp="1"/>
          </p:cNvSpPr>
          <p:nvPr>
            <p:ph type="title"/>
          </p:nvPr>
        </p:nvSpPr>
        <p:spPr/>
        <p:txBody>
          <a:bodyPr/>
          <a:lstStyle/>
          <a:p>
            <a:r>
              <a:rPr lang="de-DE" sz="2400" dirty="0"/>
              <a:t>Ermittlung der Klimabilanz mit dem ecocockpit</a:t>
            </a:r>
          </a:p>
        </p:txBody>
      </p:sp>
      <p:sp>
        <p:nvSpPr>
          <p:cNvPr id="4" name="Fußzeilenplatzhalter 3">
            <a:extLst>
              <a:ext uri="{FF2B5EF4-FFF2-40B4-BE49-F238E27FC236}">
                <a16:creationId xmlns:a16="http://schemas.microsoft.com/office/drawing/2014/main" id="{FF0337A2-96DC-0C01-5D06-306D044DC198}"/>
              </a:ext>
            </a:extLst>
          </p:cNvPr>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a:extLst>
              <a:ext uri="{FF2B5EF4-FFF2-40B4-BE49-F238E27FC236}">
                <a16:creationId xmlns:a16="http://schemas.microsoft.com/office/drawing/2014/main" id="{84ABFDEE-830B-D983-B380-C59F7EACD078}"/>
              </a:ext>
            </a:extLst>
          </p:cNvPr>
          <p:cNvSpPr>
            <a:spLocks noGrp="1"/>
          </p:cNvSpPr>
          <p:nvPr>
            <p:ph type="sldNum" sz="quarter" idx="4"/>
          </p:nvPr>
        </p:nvSpPr>
        <p:spPr/>
        <p:txBody>
          <a:bodyPr/>
          <a:lstStyle/>
          <a:p>
            <a:fld id="{894680D0-7A83-433A-9719-C4143F27F647}" type="slidenum">
              <a:rPr lang="de-DE" smtClean="0"/>
              <a:pPr/>
              <a:t>21</a:t>
            </a:fld>
            <a:endParaRPr lang="de-DE" dirty="0"/>
          </a:p>
        </p:txBody>
      </p:sp>
      <p:sp>
        <p:nvSpPr>
          <p:cNvPr id="13" name="Inhaltsplatzhalter 8">
            <a:extLst>
              <a:ext uri="{FF2B5EF4-FFF2-40B4-BE49-F238E27FC236}">
                <a16:creationId xmlns:a16="http://schemas.microsoft.com/office/drawing/2014/main" id="{761DB727-4C1C-5986-1C31-EA9DB11BD66C}"/>
              </a:ext>
            </a:extLst>
          </p:cNvPr>
          <p:cNvSpPr txBox="1">
            <a:spLocks/>
          </p:cNvSpPr>
          <p:nvPr/>
        </p:nvSpPr>
        <p:spPr bwMode="auto">
          <a:xfrm>
            <a:off x="7488413" y="1616050"/>
            <a:ext cx="4319587" cy="3901182"/>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defTabSz="914377" eaLnBrk="0" hangingPunct="0">
              <a:spcBef>
                <a:spcPct val="0"/>
              </a:spcBef>
              <a:buClrTx/>
              <a:buFontTx/>
              <a:buNone/>
              <a:defRPr/>
            </a:pPr>
            <a:r>
              <a:rPr lang="de-DE" sz="1400" kern="1200" dirty="0">
                <a:solidFill>
                  <a:srgbClr val="000000"/>
                </a:solidFill>
                <a:latin typeface="Arial" panose="020B0604020202020204" pitchFamily="34" charset="0"/>
                <a:ea typeface="ＭＳ Ｐゴシック" charset="-128"/>
                <a:cs typeface="Arial" panose="020B0604020202020204" pitchFamily="34" charset="0"/>
              </a:rPr>
              <a:t>Das </a:t>
            </a:r>
            <a:r>
              <a:rPr lang="de-DE" sz="1400" kern="1200" dirty="0">
                <a:solidFill>
                  <a:srgbClr val="000000"/>
                </a:solidFill>
                <a:latin typeface="Arial" panose="020B0604020202020204" pitchFamily="34" charset="0"/>
                <a:ea typeface="ＭＳ Ｐゴシック" charset="-128"/>
                <a:cs typeface="Arial" panose="020B0604020202020204" pitchFamily="34" charset="0"/>
                <a:hlinkClick r:id="rId2"/>
              </a:rPr>
              <a:t>ecocockpit Tool </a:t>
            </a:r>
            <a:r>
              <a:rPr lang="de-DE" sz="1400" kern="1200" dirty="0">
                <a:solidFill>
                  <a:srgbClr val="000000"/>
                </a:solidFill>
                <a:latin typeface="Arial" panose="020B0604020202020204" pitchFamily="34" charset="0"/>
                <a:ea typeface="ＭＳ Ｐゴシック" charset="-128"/>
                <a:cs typeface="Arial" panose="020B0604020202020204" pitchFamily="34" charset="0"/>
              </a:rPr>
              <a:t>ermöglicht die Ermittlung von Klimabilanzen von Unternehmen und deren Produkten.</a:t>
            </a:r>
          </a:p>
          <a:p>
            <a:pPr marL="0" indent="0" defTabSz="914377" eaLnBrk="0" hangingPunct="0">
              <a:spcBef>
                <a:spcPct val="0"/>
              </a:spcBef>
              <a:buClrTx/>
              <a:buFontTx/>
              <a:buNone/>
              <a:defRPr/>
            </a:pPr>
            <a:endParaRPr lang="de-DE" sz="1400" kern="1200" dirty="0">
              <a:solidFill>
                <a:srgbClr val="000000"/>
              </a:solidFill>
              <a:latin typeface="Arial" panose="020B0604020202020204" pitchFamily="34" charset="0"/>
              <a:ea typeface="ＭＳ Ｐゴシック" charset="-128"/>
              <a:cs typeface="Arial" panose="020B0604020202020204" pitchFamily="34" charset="0"/>
            </a:endParaRPr>
          </a:p>
          <a:p>
            <a:pPr marL="0" indent="0" defTabSz="914377" eaLnBrk="0" hangingPunct="0">
              <a:spcBef>
                <a:spcPct val="0"/>
              </a:spcBef>
              <a:buClrTx/>
              <a:buFontTx/>
              <a:buNone/>
              <a:defRPr/>
            </a:pPr>
            <a:r>
              <a:rPr lang="de-DE" sz="1400" kern="1200" dirty="0">
                <a:solidFill>
                  <a:srgbClr val="000000"/>
                </a:solidFill>
                <a:latin typeface="Arial" panose="020B0604020202020204" pitchFamily="34" charset="0"/>
                <a:ea typeface="ＭＳ Ｐゴシック" charset="-128"/>
                <a:cs typeface="Arial" panose="020B0604020202020204" pitchFamily="34" charset="0"/>
              </a:rPr>
              <a:t>Bevor die relevanten Daten in das Tool hochgeladen werden können, ist eine einmalige Anmeldung erforderlich.</a:t>
            </a:r>
          </a:p>
          <a:p>
            <a:pPr marL="0" indent="0" defTabSz="914377" eaLnBrk="0" hangingPunct="0">
              <a:spcBef>
                <a:spcPct val="0"/>
              </a:spcBef>
              <a:buClrTx/>
              <a:buFontTx/>
              <a:buNone/>
              <a:defRPr/>
            </a:pPr>
            <a:r>
              <a:rPr lang="de-DE" sz="1400" kern="1200" dirty="0">
                <a:solidFill>
                  <a:srgbClr val="000000"/>
                </a:solidFill>
                <a:latin typeface="Arial" panose="020B0604020202020204" pitchFamily="34" charset="0"/>
                <a:ea typeface="ＭＳ Ｐゴシック" charset="-128"/>
                <a:cs typeface="Arial" panose="020B0604020202020204" pitchFamily="34" charset="0"/>
              </a:rPr>
              <a:t> </a:t>
            </a:r>
          </a:p>
          <a:p>
            <a:pPr marL="0" indent="0" defTabSz="914377" eaLnBrk="0" hangingPunct="0">
              <a:spcBef>
                <a:spcPct val="0"/>
              </a:spcBef>
              <a:buClrTx/>
              <a:buFontTx/>
              <a:buNone/>
              <a:defRPr/>
            </a:pPr>
            <a:r>
              <a:rPr lang="de-DE" sz="1400" kern="1200" dirty="0">
                <a:solidFill>
                  <a:srgbClr val="000000"/>
                </a:solidFill>
                <a:latin typeface="Arial" panose="020B0604020202020204" pitchFamily="34" charset="0"/>
                <a:ea typeface="ＭＳ Ｐゴシック" charset="-128"/>
                <a:cs typeface="Arial" panose="020B0604020202020204" pitchFamily="34" charset="0"/>
              </a:rPr>
              <a:t>Auf der ecocockpit-Landingpage können Sie in einem Erklärvideo die verschiedenen Schritte der Bilanzerstellung mithilfe des Tools nachvollziehen.   </a:t>
            </a:r>
          </a:p>
          <a:p>
            <a:pPr marL="0" indent="0" defTabSz="914377" eaLnBrk="0" hangingPunct="0">
              <a:spcBef>
                <a:spcPct val="0"/>
              </a:spcBef>
              <a:buClrTx/>
              <a:buFontTx/>
              <a:buNone/>
              <a:defRPr/>
            </a:pPr>
            <a:endParaRPr lang="de-DE" sz="1400" kern="1200" dirty="0">
              <a:solidFill>
                <a:srgbClr val="000000"/>
              </a:solidFill>
              <a:latin typeface="Arial" panose="020B0604020202020204" pitchFamily="34" charset="0"/>
              <a:ea typeface="ＭＳ Ｐゴシック" charset="-128"/>
              <a:cs typeface="Arial" panose="020B0604020202020204" pitchFamily="34" charset="0"/>
            </a:endParaRPr>
          </a:p>
          <a:p>
            <a:pPr marL="0" indent="0" defTabSz="914377" eaLnBrk="0" hangingPunct="0">
              <a:spcBef>
                <a:spcPct val="0"/>
              </a:spcBef>
              <a:buClrTx/>
              <a:buFontTx/>
              <a:buNone/>
              <a:defRPr/>
            </a:pPr>
            <a:r>
              <a:rPr lang="de-DE" sz="1400" u="sng" kern="1200" dirty="0">
                <a:solidFill>
                  <a:srgbClr val="000000"/>
                </a:solidFill>
                <a:latin typeface="Arial" panose="020B0604020202020204" pitchFamily="34" charset="0"/>
                <a:ea typeface="ＭＳ Ｐゴシック" charset="-128"/>
                <a:cs typeface="Arial" panose="020B0604020202020204" pitchFamily="34" charset="0"/>
              </a:rPr>
              <a:t>Und so funktioniert es:</a:t>
            </a:r>
          </a:p>
          <a:p>
            <a:pPr marL="0" indent="0" defTabSz="914377" eaLnBrk="0" hangingPunct="0">
              <a:spcBef>
                <a:spcPct val="0"/>
              </a:spcBef>
              <a:buClrTx/>
              <a:buFontTx/>
              <a:buNone/>
              <a:defRPr/>
            </a:pPr>
            <a:r>
              <a:rPr lang="de-DE" sz="1400" kern="1200" dirty="0">
                <a:solidFill>
                  <a:srgbClr val="000000"/>
                </a:solidFill>
                <a:latin typeface="Arial" panose="020B0604020202020204" pitchFamily="34" charset="0"/>
                <a:ea typeface="ＭＳ Ｐゴシック" charset="-128"/>
                <a:cs typeface="Arial" panose="020B0604020202020204" pitchFamily="34" charset="0"/>
              </a:rPr>
              <a:t>Die Benutzeroberfläche ist übersichtlich. Sie haben die Möglichkeit vordefinierte </a:t>
            </a:r>
            <a:r>
              <a:rPr lang="de-DE" sz="1400" kern="1200" dirty="0">
                <a:latin typeface="Arial" panose="020B0604020202020204" pitchFamily="34" charset="0"/>
                <a:ea typeface="ＭＳ Ｐゴシック" charset="-128"/>
                <a:cs typeface="Arial" panose="020B0604020202020204" pitchFamily="34" charset="0"/>
              </a:rPr>
              <a:t>Positionen wie beispielweise Erdgaseinsatz in </a:t>
            </a:r>
            <a:r>
              <a:rPr lang="de-DE" sz="1400" kern="1200" dirty="0" err="1">
                <a:latin typeface="Arial" panose="020B0604020202020204" pitchFamily="34" charset="0"/>
                <a:ea typeface="ＭＳ Ｐゴシック" charset="-128"/>
                <a:cs typeface="Arial" panose="020B0604020202020204" pitchFamily="34" charset="0"/>
              </a:rPr>
              <a:t>Scope</a:t>
            </a:r>
            <a:r>
              <a:rPr lang="de-DE" sz="1400" kern="1200" dirty="0">
                <a:latin typeface="Arial" panose="020B0604020202020204" pitchFamily="34" charset="0"/>
                <a:ea typeface="ＭＳ Ｐゴシック" charset="-128"/>
                <a:cs typeface="Arial" panose="020B0604020202020204" pitchFamily="34" charset="0"/>
              </a:rPr>
              <a:t> 1 </a:t>
            </a:r>
            <a:r>
              <a:rPr lang="de-DE" sz="1400" kern="1200" dirty="0">
                <a:solidFill>
                  <a:srgbClr val="000000"/>
                </a:solidFill>
                <a:latin typeface="Arial" panose="020B0604020202020204" pitchFamily="34" charset="0"/>
                <a:ea typeface="ＭＳ Ｐゴシック" charset="-128"/>
                <a:cs typeface="Arial" panose="020B0604020202020204" pitchFamily="34" charset="0"/>
              </a:rPr>
              <a:t>zu nutzen. </a:t>
            </a:r>
            <a:r>
              <a:rPr lang="de-DE" sz="1400" kern="1200" dirty="0">
                <a:solidFill>
                  <a:srgbClr val="000000"/>
                </a:solidFill>
                <a:latin typeface="Arial" panose="020B0604020202020204" pitchFamily="34" charset="0"/>
                <a:ea typeface="ＭＳ Ｐゴシック" charset="-128"/>
                <a:cs typeface="Arial" panose="020B0604020202020204" pitchFamily="34" charset="0"/>
                <a:sym typeface="Wingdings" panose="05000000000000000000" pitchFamily="2" charset="2"/>
              </a:rPr>
              <a:t>Die Ergebnisse werden grafisch aufbereitet und stehen zum Download bereit.</a:t>
            </a:r>
          </a:p>
          <a:p>
            <a:pPr marL="0" indent="0" defTabSz="914377" eaLnBrk="0" hangingPunct="0">
              <a:spcBef>
                <a:spcPct val="0"/>
              </a:spcBef>
              <a:buClrTx/>
              <a:buFontTx/>
              <a:buNone/>
              <a:defRPr/>
            </a:pPr>
            <a:r>
              <a:rPr lang="de-DE" sz="1400" kern="1200" dirty="0">
                <a:solidFill>
                  <a:srgbClr val="000000"/>
                </a:solidFill>
                <a:latin typeface="Arial" panose="020B0604020202020204" pitchFamily="34" charset="0"/>
                <a:ea typeface="ＭＳ Ｐゴシック" charset="-128"/>
                <a:cs typeface="Arial" panose="020B0604020202020204" pitchFamily="34" charset="0"/>
                <a:sym typeface="Wingdings" panose="05000000000000000000" pitchFamily="2" charset="2"/>
              </a:rPr>
              <a:t> </a:t>
            </a:r>
          </a:p>
          <a:p>
            <a:pPr marL="0" indent="0" defTabSz="914377" eaLnBrk="0" hangingPunct="0">
              <a:spcBef>
                <a:spcPct val="0"/>
              </a:spcBef>
              <a:buClrTx/>
              <a:buFontTx/>
              <a:buNone/>
              <a:defRPr/>
            </a:pPr>
            <a:endParaRPr lang="de-DE" sz="1400" kern="0" dirty="0">
              <a:sym typeface="Wingdings" panose="05000000000000000000" pitchFamily="2" charset="2"/>
            </a:endParaRPr>
          </a:p>
        </p:txBody>
      </p:sp>
      <p:pic>
        <p:nvPicPr>
          <p:cNvPr id="14" name="Grafik 13">
            <a:extLst>
              <a:ext uri="{FF2B5EF4-FFF2-40B4-BE49-F238E27FC236}">
                <a16:creationId xmlns:a16="http://schemas.microsoft.com/office/drawing/2014/main" id="{93F4FB9D-E940-A126-A622-144960CDF1C7}"/>
              </a:ext>
            </a:extLst>
          </p:cNvPr>
          <p:cNvPicPr>
            <a:picLocks noChangeAspect="1"/>
          </p:cNvPicPr>
          <p:nvPr/>
        </p:nvPicPr>
        <p:blipFill rotWithShape="1">
          <a:blip r:embed="rId3"/>
          <a:srcRect l="1973"/>
          <a:stretch/>
        </p:blipFill>
        <p:spPr>
          <a:xfrm>
            <a:off x="551384" y="1844824"/>
            <a:ext cx="6737641" cy="2664296"/>
          </a:xfrm>
          <a:prstGeom prst="rect">
            <a:avLst/>
          </a:prstGeom>
        </p:spPr>
      </p:pic>
    </p:spTree>
    <p:extLst>
      <p:ext uri="{BB962C8B-B14F-4D97-AF65-F5344CB8AC3E}">
        <p14:creationId xmlns:p14="http://schemas.microsoft.com/office/powerpoint/2010/main" val="31536824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nhaltsplatzhalter 6">
            <a:extLst>
              <a:ext uri="{FF2B5EF4-FFF2-40B4-BE49-F238E27FC236}">
                <a16:creationId xmlns:a16="http://schemas.microsoft.com/office/drawing/2014/main" id="{D33B977D-ED64-D9AD-83AD-C013F953EBB8}"/>
              </a:ext>
            </a:extLst>
          </p:cNvPr>
          <p:cNvPicPr>
            <a:picLocks noGrp="1" noChangeAspect="1"/>
          </p:cNvPicPr>
          <p:nvPr>
            <p:ph idx="1"/>
          </p:nvPr>
        </p:nvPicPr>
        <p:blipFill>
          <a:blip r:embed="rId2"/>
          <a:stretch>
            <a:fillRect/>
          </a:stretch>
        </p:blipFill>
        <p:spPr>
          <a:xfrm>
            <a:off x="551384" y="1844824"/>
            <a:ext cx="8301248" cy="4573986"/>
          </a:xfrm>
        </p:spPr>
      </p:pic>
      <p:sp>
        <p:nvSpPr>
          <p:cNvPr id="4" name="Fußzeilenplatzhalter 3">
            <a:extLst>
              <a:ext uri="{FF2B5EF4-FFF2-40B4-BE49-F238E27FC236}">
                <a16:creationId xmlns:a16="http://schemas.microsoft.com/office/drawing/2014/main" id="{00D35268-F22D-A872-D8FD-EB50E8E80092}"/>
              </a:ext>
            </a:extLst>
          </p:cNvPr>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a:extLst>
              <a:ext uri="{FF2B5EF4-FFF2-40B4-BE49-F238E27FC236}">
                <a16:creationId xmlns:a16="http://schemas.microsoft.com/office/drawing/2014/main" id="{3C447E51-F823-96A8-B264-BC813C1966AE}"/>
              </a:ext>
            </a:extLst>
          </p:cNvPr>
          <p:cNvSpPr>
            <a:spLocks noGrp="1"/>
          </p:cNvSpPr>
          <p:nvPr>
            <p:ph type="sldNum" sz="quarter" idx="4"/>
          </p:nvPr>
        </p:nvSpPr>
        <p:spPr/>
        <p:txBody>
          <a:bodyPr/>
          <a:lstStyle/>
          <a:p>
            <a:fld id="{894680D0-7A83-433A-9719-C4143F27F647}" type="slidenum">
              <a:rPr lang="de-DE" smtClean="0"/>
              <a:pPr/>
              <a:t>22</a:t>
            </a:fld>
            <a:endParaRPr lang="de-DE" dirty="0"/>
          </a:p>
        </p:txBody>
      </p:sp>
      <p:sp>
        <p:nvSpPr>
          <p:cNvPr id="6" name="Sprechblase: rechteckig mit abgerundeten Ecken 5">
            <a:extLst>
              <a:ext uri="{FF2B5EF4-FFF2-40B4-BE49-F238E27FC236}">
                <a16:creationId xmlns:a16="http://schemas.microsoft.com/office/drawing/2014/main" id="{455B5C71-743C-91F1-2AD0-B82D10CF612B}"/>
              </a:ext>
            </a:extLst>
          </p:cNvPr>
          <p:cNvSpPr/>
          <p:nvPr/>
        </p:nvSpPr>
        <p:spPr>
          <a:xfrm>
            <a:off x="9480376" y="2201723"/>
            <a:ext cx="2327624" cy="1169551"/>
          </a:xfrm>
          <a:prstGeom prst="wedgeRoundRectCallout">
            <a:avLst>
              <a:gd name="adj1" fmla="val -88874"/>
              <a:gd name="adj2" fmla="val 24691"/>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000000"/>
                </a:solidFill>
              </a:rPr>
              <a:t>Auf dieser Seite können Sie die einzelnen Kategorien der Scopes auswählen, um Daten zu hinterlegen.</a:t>
            </a:r>
          </a:p>
        </p:txBody>
      </p:sp>
      <p:sp>
        <p:nvSpPr>
          <p:cNvPr id="3" name="Titel 1">
            <a:extLst>
              <a:ext uri="{FF2B5EF4-FFF2-40B4-BE49-F238E27FC236}">
                <a16:creationId xmlns:a16="http://schemas.microsoft.com/office/drawing/2014/main" id="{01093629-69A4-E26B-01BB-42FE5694A517}"/>
              </a:ext>
            </a:extLst>
          </p:cNvPr>
          <p:cNvSpPr txBox="1">
            <a:spLocks/>
          </p:cNvSpPr>
          <p:nvPr/>
        </p:nvSpPr>
        <p:spPr bwMode="auto">
          <a:xfrm>
            <a:off x="551384" y="935038"/>
            <a:ext cx="11256616"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r>
              <a:rPr lang="de-DE" sz="2400" dirty="0"/>
              <a:t>Auswahl der Scopes</a:t>
            </a:r>
            <a:endParaRPr lang="de-DE" sz="2400" kern="0" dirty="0"/>
          </a:p>
        </p:txBody>
      </p:sp>
    </p:spTree>
    <p:extLst>
      <p:ext uri="{BB962C8B-B14F-4D97-AF65-F5344CB8AC3E}">
        <p14:creationId xmlns:p14="http://schemas.microsoft.com/office/powerpoint/2010/main" val="2019233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a:extLst>
              <a:ext uri="{FF2B5EF4-FFF2-40B4-BE49-F238E27FC236}">
                <a16:creationId xmlns:a16="http://schemas.microsoft.com/office/drawing/2014/main" id="{00D35268-F22D-A872-D8FD-EB50E8E80092}"/>
              </a:ext>
            </a:extLst>
          </p:cNvPr>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a:extLst>
              <a:ext uri="{FF2B5EF4-FFF2-40B4-BE49-F238E27FC236}">
                <a16:creationId xmlns:a16="http://schemas.microsoft.com/office/drawing/2014/main" id="{3C447E51-F823-96A8-B264-BC813C1966AE}"/>
              </a:ext>
            </a:extLst>
          </p:cNvPr>
          <p:cNvSpPr>
            <a:spLocks noGrp="1"/>
          </p:cNvSpPr>
          <p:nvPr>
            <p:ph type="sldNum" sz="quarter" idx="4"/>
          </p:nvPr>
        </p:nvSpPr>
        <p:spPr/>
        <p:txBody>
          <a:bodyPr/>
          <a:lstStyle/>
          <a:p>
            <a:fld id="{894680D0-7A83-433A-9719-C4143F27F647}" type="slidenum">
              <a:rPr lang="de-DE" smtClean="0"/>
              <a:pPr/>
              <a:t>23</a:t>
            </a:fld>
            <a:endParaRPr lang="de-DE" dirty="0"/>
          </a:p>
        </p:txBody>
      </p:sp>
      <p:pic>
        <p:nvPicPr>
          <p:cNvPr id="9" name="Grafik 8">
            <a:extLst>
              <a:ext uri="{FF2B5EF4-FFF2-40B4-BE49-F238E27FC236}">
                <a16:creationId xmlns:a16="http://schemas.microsoft.com/office/drawing/2014/main" id="{CC3AEDCC-E150-240C-7759-1AD727EFFBE0}"/>
              </a:ext>
            </a:extLst>
          </p:cNvPr>
          <p:cNvPicPr>
            <a:picLocks noChangeAspect="1"/>
          </p:cNvPicPr>
          <p:nvPr/>
        </p:nvPicPr>
        <p:blipFill rotWithShape="1">
          <a:blip r:embed="rId2"/>
          <a:srcRect l="4134"/>
          <a:stretch/>
        </p:blipFill>
        <p:spPr>
          <a:xfrm>
            <a:off x="551384" y="1653273"/>
            <a:ext cx="8349898" cy="3821641"/>
          </a:xfrm>
          <a:prstGeom prst="rect">
            <a:avLst/>
          </a:prstGeom>
        </p:spPr>
      </p:pic>
      <p:sp>
        <p:nvSpPr>
          <p:cNvPr id="6" name="Sprechblase: rechteckig mit abgerundeten Ecken 5">
            <a:extLst>
              <a:ext uri="{FF2B5EF4-FFF2-40B4-BE49-F238E27FC236}">
                <a16:creationId xmlns:a16="http://schemas.microsoft.com/office/drawing/2014/main" id="{F8B67E4F-62CA-8DC7-0D6B-EEF0EC7814B0}"/>
              </a:ext>
            </a:extLst>
          </p:cNvPr>
          <p:cNvSpPr/>
          <p:nvPr/>
        </p:nvSpPr>
        <p:spPr>
          <a:xfrm>
            <a:off x="6672064" y="2421773"/>
            <a:ext cx="3024336" cy="1022851"/>
          </a:xfrm>
          <a:prstGeom prst="wedgeRoundRectCallout">
            <a:avLst>
              <a:gd name="adj1" fmla="val -58061"/>
              <a:gd name="adj2" fmla="val 112761"/>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rPr>
              <a:t>Für gängige Positionen müssen Sie nur Ihre Daten eintragen. Die entsprechende Menge CO</a:t>
            </a:r>
            <a:r>
              <a:rPr lang="de-DE" sz="1200" baseline="-25000" dirty="0">
                <a:solidFill>
                  <a:schemeClr val="tx1"/>
                </a:solidFill>
              </a:rPr>
              <a:t>2</a:t>
            </a:r>
            <a:r>
              <a:rPr lang="de-DE" sz="1200" dirty="0">
                <a:solidFill>
                  <a:schemeClr val="tx1"/>
                </a:solidFill>
              </a:rPr>
              <a:t> wird dann automatisiert berechnet.</a:t>
            </a:r>
          </a:p>
        </p:txBody>
      </p:sp>
      <p:sp>
        <p:nvSpPr>
          <p:cNvPr id="3" name="Sprechblase: rechteckig mit abgerundeten Ecken 2">
            <a:extLst>
              <a:ext uri="{FF2B5EF4-FFF2-40B4-BE49-F238E27FC236}">
                <a16:creationId xmlns:a16="http://schemas.microsoft.com/office/drawing/2014/main" id="{D102B804-8C9A-4564-EA6B-8864D1435730}"/>
              </a:ext>
            </a:extLst>
          </p:cNvPr>
          <p:cNvSpPr/>
          <p:nvPr/>
        </p:nvSpPr>
        <p:spPr>
          <a:xfrm>
            <a:off x="2653617" y="5450441"/>
            <a:ext cx="6394711" cy="753768"/>
          </a:xfrm>
          <a:prstGeom prst="wedgeRoundRectCallout">
            <a:avLst>
              <a:gd name="adj1" fmla="val -25040"/>
              <a:gd name="adj2" fmla="val -103089"/>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rPr>
              <a:t>Emissionsfaktoren zeigen die Emissionen, die mit der Verbrennung eines Energieträgers verbunden sind. Die Einheit ist in der Regel kg CO2e. Das e steht für Äquivalente aller Treibhausgase. Hier im Beispiel entstehen bei der Verbrennung von einem Liter </a:t>
            </a:r>
          </a:p>
          <a:p>
            <a:pPr algn="ctr"/>
            <a:r>
              <a:rPr lang="de-DE" sz="1200" dirty="0">
                <a:solidFill>
                  <a:schemeClr val="tx1"/>
                </a:solidFill>
              </a:rPr>
              <a:t>Diesel 3,1 kg CO2e. Der Emissionsfaktor stammt aus der Datenbank GEMIS.</a:t>
            </a:r>
          </a:p>
        </p:txBody>
      </p:sp>
      <p:sp>
        <p:nvSpPr>
          <p:cNvPr id="7" name="Titel 1">
            <a:extLst>
              <a:ext uri="{FF2B5EF4-FFF2-40B4-BE49-F238E27FC236}">
                <a16:creationId xmlns:a16="http://schemas.microsoft.com/office/drawing/2014/main" id="{1AB5B404-4AC5-7E73-571C-28FDB7452C62}"/>
              </a:ext>
            </a:extLst>
          </p:cNvPr>
          <p:cNvSpPr txBox="1">
            <a:spLocks/>
          </p:cNvSpPr>
          <p:nvPr/>
        </p:nvSpPr>
        <p:spPr bwMode="auto">
          <a:xfrm>
            <a:off x="551384" y="935038"/>
            <a:ext cx="11256616"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r>
              <a:rPr lang="de-DE" sz="2400" dirty="0"/>
              <a:t>Eintragen der Daten</a:t>
            </a:r>
            <a:endParaRPr lang="de-DE" sz="2400" kern="0" dirty="0"/>
          </a:p>
        </p:txBody>
      </p:sp>
    </p:spTree>
    <p:extLst>
      <p:ext uri="{BB962C8B-B14F-4D97-AF65-F5344CB8AC3E}">
        <p14:creationId xmlns:p14="http://schemas.microsoft.com/office/powerpoint/2010/main" val="3712334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6"/>
          <p:cNvSpPr>
            <a:spLocks noGrp="1"/>
          </p:cNvSpPr>
          <p:nvPr>
            <p:ph idx="1"/>
          </p:nvPr>
        </p:nvSpPr>
        <p:spPr/>
        <p:txBody>
          <a:bodyPr/>
          <a:lstStyle/>
          <a:p>
            <a:pPr marL="0" indent="0">
              <a:buFontTx/>
              <a:buNone/>
            </a:pPr>
            <a:r>
              <a:rPr lang="de-DE" dirty="0"/>
              <a:t>Wenn Sie die Bilanzierung abgeschlossen haben, haben Sie bereits vier Etappen des betrieblichen Klimaschutzes bewältigt und können nun in die nächste Phase übergehen: die Zieldefinition.</a:t>
            </a:r>
          </a:p>
          <a:p>
            <a:pPr marL="0" indent="0">
              <a:buNone/>
            </a:pPr>
            <a:endParaRPr lang="de-DE" dirty="0"/>
          </a:p>
        </p:txBody>
      </p:sp>
      <p:sp>
        <p:nvSpPr>
          <p:cNvPr id="4" name="Fußzeilenplatzhalter 3"/>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p:cNvSpPr>
            <a:spLocks noGrp="1"/>
          </p:cNvSpPr>
          <p:nvPr>
            <p:ph type="sldNum" sz="quarter" idx="4"/>
          </p:nvPr>
        </p:nvSpPr>
        <p:spPr/>
        <p:txBody>
          <a:bodyPr/>
          <a:lstStyle/>
          <a:p>
            <a:fld id="{894680D0-7A83-433A-9719-C4143F27F647}" type="slidenum">
              <a:rPr lang="de-DE" smtClean="0"/>
              <a:pPr/>
              <a:t>24</a:t>
            </a:fld>
            <a:endParaRPr lang="de-DE" dirty="0"/>
          </a:p>
        </p:txBody>
      </p:sp>
      <p:grpSp>
        <p:nvGrpSpPr>
          <p:cNvPr id="45" name="Gruppieren 44"/>
          <p:cNvGrpSpPr/>
          <p:nvPr/>
        </p:nvGrpSpPr>
        <p:grpSpPr>
          <a:xfrm>
            <a:off x="388263" y="-701368"/>
            <a:ext cx="8695714" cy="6549863"/>
            <a:chOff x="701166" y="915716"/>
            <a:chExt cx="6274767" cy="4437472"/>
          </a:xfrm>
        </p:grpSpPr>
        <p:grpSp>
          <p:nvGrpSpPr>
            <p:cNvPr id="8" name="Gruppieren 7"/>
            <p:cNvGrpSpPr/>
            <p:nvPr/>
          </p:nvGrpSpPr>
          <p:grpSpPr>
            <a:xfrm>
              <a:off x="701166" y="2968032"/>
              <a:ext cx="6274767" cy="1227975"/>
              <a:chOff x="407368" y="2510277"/>
              <a:chExt cx="6048672" cy="1368152"/>
            </a:xfrm>
          </p:grpSpPr>
          <p:sp>
            <p:nvSpPr>
              <p:cNvPr id="9" name="Eingekerbter Pfeil nach rechts 8"/>
              <p:cNvSpPr/>
              <p:nvPr/>
            </p:nvSpPr>
            <p:spPr>
              <a:xfrm>
                <a:off x="407368" y="2510277"/>
                <a:ext cx="6048672" cy="1368152"/>
              </a:xfrm>
              <a:prstGeom prst="notchedRightArrow">
                <a:avLst/>
              </a:prstGeom>
              <a:solidFill>
                <a:srgbClr val="90ABBE"/>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0" name="Ellipse 9"/>
              <p:cNvSpPr/>
              <p:nvPr/>
            </p:nvSpPr>
            <p:spPr>
              <a:xfrm>
                <a:off x="843378" y="2996952"/>
                <a:ext cx="324719" cy="330534"/>
              </a:xfrm>
              <a:prstGeom prst="ellipse">
                <a:avLst/>
              </a:prstGeom>
              <a:solidFill>
                <a:srgbClr val="3B68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1" name="Ellipse 10"/>
              <p:cNvSpPr/>
              <p:nvPr/>
            </p:nvSpPr>
            <p:spPr>
              <a:xfrm>
                <a:off x="1604107" y="2980365"/>
                <a:ext cx="324719" cy="330534"/>
              </a:xfrm>
              <a:prstGeom prst="ellipse">
                <a:avLst/>
              </a:prstGeom>
              <a:solidFill>
                <a:srgbClr val="3B68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2" name="Ellipse 11"/>
              <p:cNvSpPr/>
              <p:nvPr/>
            </p:nvSpPr>
            <p:spPr>
              <a:xfrm>
                <a:off x="2447072" y="2986343"/>
                <a:ext cx="324719" cy="330534"/>
              </a:xfrm>
              <a:prstGeom prst="ellipse">
                <a:avLst/>
              </a:prstGeom>
              <a:solidFill>
                <a:srgbClr val="3B68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Ellipse 12"/>
              <p:cNvSpPr/>
              <p:nvPr/>
            </p:nvSpPr>
            <p:spPr>
              <a:xfrm>
                <a:off x="3280892" y="2980365"/>
                <a:ext cx="324719" cy="330534"/>
              </a:xfrm>
              <a:prstGeom prst="ellipse">
                <a:avLst/>
              </a:prstGeom>
              <a:solidFill>
                <a:srgbClr val="3B68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4" name="Ellipse 13"/>
              <p:cNvSpPr/>
              <p:nvPr/>
            </p:nvSpPr>
            <p:spPr>
              <a:xfrm>
                <a:off x="4229285" y="2980365"/>
                <a:ext cx="324719" cy="330534"/>
              </a:xfrm>
              <a:prstGeom prst="ellipse">
                <a:avLst/>
              </a:prstGeom>
              <a:solidFill>
                <a:srgbClr val="F9AA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5" name="Ellipse 14"/>
              <p:cNvSpPr/>
              <p:nvPr/>
            </p:nvSpPr>
            <p:spPr>
              <a:xfrm>
                <a:off x="5176119" y="2980365"/>
                <a:ext cx="324719" cy="330534"/>
              </a:xfrm>
              <a:prstGeom prst="ellipse">
                <a:avLst/>
              </a:prstGeom>
              <a:solidFill>
                <a:srgbClr val="526E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sp>
          <p:nvSpPr>
            <p:cNvPr id="17" name="Rechteck 16"/>
            <p:cNvSpPr/>
            <p:nvPr/>
          </p:nvSpPr>
          <p:spPr>
            <a:xfrm>
              <a:off x="1821920" y="3573016"/>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2" name="Rechteck 21"/>
            <p:cNvSpPr/>
            <p:nvPr/>
          </p:nvSpPr>
          <p:spPr>
            <a:xfrm>
              <a:off x="4705975" y="915716"/>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5" name="Rechteck 24"/>
            <p:cNvSpPr/>
            <p:nvPr/>
          </p:nvSpPr>
          <p:spPr>
            <a:xfrm>
              <a:off x="2765238" y="915716"/>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8" name="Rechteck 27"/>
            <p:cNvSpPr/>
            <p:nvPr/>
          </p:nvSpPr>
          <p:spPr>
            <a:xfrm>
              <a:off x="1554967" y="956832"/>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sp>
        <p:nvSpPr>
          <p:cNvPr id="3" name="Rechteck 2">
            <a:extLst>
              <a:ext uri="{FF2B5EF4-FFF2-40B4-BE49-F238E27FC236}">
                <a16:creationId xmlns:a16="http://schemas.microsoft.com/office/drawing/2014/main" id="{077A6EC8-07E6-1FBB-4BA7-0C4BC930B30B}"/>
              </a:ext>
            </a:extLst>
          </p:cNvPr>
          <p:cNvSpPr/>
          <p:nvPr/>
        </p:nvSpPr>
        <p:spPr bwMode="auto">
          <a:xfrm>
            <a:off x="524719" y="4299008"/>
            <a:ext cx="4479865" cy="1812534"/>
          </a:xfrm>
          <a:prstGeom prst="rect">
            <a:avLst/>
          </a:prstGeom>
          <a:solidFill>
            <a:srgbClr val="7B9C2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de-DE" sz="1200" b="1" dirty="0"/>
              <a:t>Der Installateur „Klimafreund“</a:t>
            </a: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solidFill>
                <a:srgbClr val="FF0000"/>
              </a:solidFill>
            </a:endParaRP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solidFill>
                <a:srgbClr val="FF0000"/>
              </a:solidFill>
            </a:endParaRPr>
          </a:p>
          <a:p>
            <a:pPr algn="l"/>
            <a:r>
              <a:rPr lang="de-DE" sz="1200" dirty="0"/>
              <a:t>Die Klimaziele werden mit der Geschäftsführung gemeinsam festgelegt. Dabei wird kontrovers diskutiert: Was ist überhaupt möglich? Das Team einigt sich darauf den Schwerpunkt auf die Fahrzeuge zu legen. Durch die regelmäßigen Anfahrten zum Kunden oder zu Fachhändlern entstehen die meisten Emissionen. Das ambitionierte Ziel: - 30 % im nächsten Jahr. </a:t>
            </a:r>
            <a:endParaRPr kumimoji="0" lang="de-DE" sz="1200" b="1"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solidFill>
                <a:schemeClr val="tx1"/>
              </a:solidFill>
              <a:effectLst/>
              <a:latin typeface="Arial" charset="0"/>
              <a:ea typeface="ＭＳ Ｐゴシック" charset="-128"/>
            </a:endParaRPr>
          </a:p>
        </p:txBody>
      </p:sp>
      <p:sp>
        <p:nvSpPr>
          <p:cNvPr id="33" name="Textfeld 32">
            <a:extLst>
              <a:ext uri="{FF2B5EF4-FFF2-40B4-BE49-F238E27FC236}">
                <a16:creationId xmlns:a16="http://schemas.microsoft.com/office/drawing/2014/main" id="{11AC65E7-9860-6B4C-A430-7CCA7481D05E}"/>
              </a:ext>
            </a:extLst>
          </p:cNvPr>
          <p:cNvSpPr txBox="1"/>
          <p:nvPr/>
        </p:nvSpPr>
        <p:spPr>
          <a:xfrm>
            <a:off x="5578456" y="4326776"/>
            <a:ext cx="4536373" cy="2054409"/>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pPr>
            <a:r>
              <a:rPr lang="de-DE" sz="1100" b="1" dirty="0"/>
              <a:t>W</a:t>
            </a:r>
            <a:r>
              <a:rPr kumimoji="0" lang="de-DE" sz="1100" b="1" i="0" u="none" strike="noStrike" cap="none" normalizeH="0" baseline="0" dirty="0">
                <a:ln>
                  <a:noFill/>
                </a:ln>
                <a:solidFill>
                  <a:schemeClr val="tx1"/>
                </a:solidFill>
                <a:effectLst/>
                <a:latin typeface="Arial" charset="0"/>
                <a:ea typeface="ＭＳ Ｐゴシック" charset="-128"/>
              </a:rPr>
              <a:t>as ist konkret zu tun in diesem Schritt?</a:t>
            </a:r>
            <a:endParaRPr lang="de-DE" sz="1100" dirty="0"/>
          </a:p>
          <a:p>
            <a:pPr marL="0" marR="0" indent="0" algn="l" defTabSz="914400" rtl="0" eaLnBrk="0" fontAlgn="base" latinLnBrk="0" hangingPunct="0">
              <a:lnSpc>
                <a:spcPct val="100000"/>
              </a:lnSpc>
              <a:spcBef>
                <a:spcPct val="0"/>
              </a:spcBef>
              <a:spcAft>
                <a:spcPct val="0"/>
              </a:spcAft>
              <a:buClrTx/>
              <a:buSzTx/>
              <a:buFontTx/>
              <a:buNone/>
              <a:tabLst/>
            </a:pPr>
            <a:endParaRPr lang="de-DE" sz="1050" dirty="0">
              <a:solidFill>
                <a:srgbClr val="FF0000"/>
              </a:solidFill>
            </a:endParaRPr>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kumimoji="0" lang="de-DE" sz="1100" i="0" u="none" strike="noStrike" cap="none" normalizeH="0" baseline="0" dirty="0">
                <a:ln>
                  <a:noFill/>
                </a:ln>
                <a:effectLst/>
                <a:latin typeface="Arial" charset="0"/>
                <a:ea typeface="ＭＳ Ｐゴシック" charset="-128"/>
              </a:rPr>
              <a:t>Sie schauen sich die </a:t>
            </a:r>
            <a:r>
              <a:rPr kumimoji="0" lang="de-DE" sz="1100" b="1" i="0" u="none" strike="noStrike" cap="none" normalizeH="0" baseline="0" dirty="0">
                <a:ln>
                  <a:noFill/>
                </a:ln>
                <a:effectLst/>
                <a:latin typeface="Arial" charset="0"/>
                <a:ea typeface="ＭＳ Ｐゴシック" charset="-128"/>
              </a:rPr>
              <a:t>Ergebnisse der Bilanz </a:t>
            </a:r>
            <a:r>
              <a:rPr kumimoji="0" lang="de-DE" sz="1100" i="0" u="none" strike="noStrike" cap="none" normalizeH="0" baseline="0" dirty="0">
                <a:ln>
                  <a:noFill/>
                </a:ln>
                <a:effectLst/>
                <a:latin typeface="Arial" charset="0"/>
                <a:ea typeface="ＭＳ Ｐゴシック" charset="-128"/>
              </a:rPr>
              <a:t>an. Wo entstehen die meisten Emissionen ?</a:t>
            </a:r>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endParaRPr kumimoji="0" lang="de-DE" sz="1100" i="0" u="none" strike="noStrike" cap="none" normalizeH="0" baseline="0" dirty="0">
              <a:ln>
                <a:noFill/>
              </a:ln>
              <a:effectLst/>
              <a:latin typeface="Arial" charset="0"/>
              <a:ea typeface="ＭＳ Ｐゴシック" charset="-128"/>
            </a:endParaRPr>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kumimoji="0" lang="de-DE" sz="1100" i="0" u="none" strike="noStrike" cap="none" normalizeH="0" baseline="0" dirty="0">
                <a:ln>
                  <a:noFill/>
                </a:ln>
                <a:effectLst/>
                <a:latin typeface="Arial" charset="0"/>
                <a:ea typeface="ＭＳ Ｐゴシック" charset="-128"/>
              </a:rPr>
              <a:t>Sie einigen sich auf Schwerpunkte und nehmen sich </a:t>
            </a:r>
            <a:r>
              <a:rPr kumimoji="0" lang="de-DE" sz="1100" b="1" i="0" u="none" strike="noStrike" cap="none" normalizeH="0" baseline="0" dirty="0">
                <a:ln>
                  <a:noFill/>
                </a:ln>
                <a:effectLst/>
                <a:latin typeface="Arial" charset="0"/>
                <a:ea typeface="ＭＳ Ｐゴシック" charset="-128"/>
              </a:rPr>
              <a:t>konkrete Schritte</a:t>
            </a:r>
            <a:r>
              <a:rPr kumimoji="0" lang="de-DE" sz="1100" i="0" u="none" strike="noStrike" cap="none" normalizeH="0" baseline="0" dirty="0">
                <a:ln>
                  <a:noFill/>
                </a:ln>
                <a:effectLst/>
                <a:latin typeface="Arial" charset="0"/>
                <a:ea typeface="ＭＳ Ｐゴシック" charset="-128"/>
              </a:rPr>
              <a:t> vor. </a:t>
            </a:r>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endParaRPr lang="de-DE" sz="1100" dirty="0"/>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lang="de-DE" sz="1100" dirty="0"/>
              <a:t>Dazu setzen Sie sich sogenannte </a:t>
            </a:r>
            <a:r>
              <a:rPr lang="de-DE" sz="1100" b="1" dirty="0"/>
              <a:t>SMARTE Ziele.</a:t>
            </a:r>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endParaRPr kumimoji="0" lang="de-DE" sz="1100" i="0" u="none" strike="noStrike" cap="none" normalizeH="0" baseline="0" dirty="0">
              <a:ln>
                <a:noFill/>
              </a:ln>
              <a:effectLst/>
              <a:latin typeface="Arial" charset="0"/>
              <a:ea typeface="ＭＳ Ｐゴシック" charset="-128"/>
            </a:endParaRPr>
          </a:p>
          <a:p>
            <a:pPr algn="l"/>
            <a:endParaRPr lang="de-DE" sz="1800" dirty="0"/>
          </a:p>
        </p:txBody>
      </p:sp>
      <p:pic>
        <p:nvPicPr>
          <p:cNvPr id="31" name="Grafik 30" descr="Tools mit einfarbiger Füllung">
            <a:extLst>
              <a:ext uri="{FF2B5EF4-FFF2-40B4-BE49-F238E27FC236}">
                <a16:creationId xmlns:a16="http://schemas.microsoft.com/office/drawing/2014/main" id="{5A6117B7-8019-99B8-269C-C28D2DB9263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86992" y="4352741"/>
            <a:ext cx="422185" cy="422185"/>
          </a:xfrm>
          <a:prstGeom prst="rect">
            <a:avLst/>
          </a:prstGeom>
        </p:spPr>
      </p:pic>
      <p:sp>
        <p:nvSpPr>
          <p:cNvPr id="55" name="Rechteck 54">
            <a:extLst>
              <a:ext uri="{FF2B5EF4-FFF2-40B4-BE49-F238E27FC236}">
                <a16:creationId xmlns:a16="http://schemas.microsoft.com/office/drawing/2014/main" id="{E11F3EFA-4FC9-B955-588A-171600AAEFC7}"/>
              </a:ext>
            </a:extLst>
          </p:cNvPr>
          <p:cNvSpPr/>
          <p:nvPr/>
        </p:nvSpPr>
        <p:spPr>
          <a:xfrm>
            <a:off x="2676374" y="3753733"/>
            <a:ext cx="2146698" cy="262759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i="0" u="none" strike="noStrike" kern="1200" cap="none" spc="0" normalizeH="0" baseline="0" noProof="0" dirty="0">
                <a:ln>
                  <a:noFill/>
                </a:ln>
                <a:solidFill>
                  <a:srgbClr val="000000"/>
                </a:solidFill>
                <a:effectLst/>
                <a:uLnTx/>
                <a:uFillTx/>
                <a:latin typeface="Arial"/>
                <a:ea typeface="ＭＳ Ｐゴシック"/>
                <a:cs typeface="+mn-cs"/>
              </a:rPr>
              <a:t>Datenerhebung</a:t>
            </a:r>
          </a:p>
        </p:txBody>
      </p:sp>
      <p:sp>
        <p:nvSpPr>
          <p:cNvPr id="56" name="Rechteck 55">
            <a:extLst>
              <a:ext uri="{FF2B5EF4-FFF2-40B4-BE49-F238E27FC236}">
                <a16:creationId xmlns:a16="http://schemas.microsoft.com/office/drawing/2014/main" id="{7C1776F3-3A11-7C35-3C3F-704822DE5089}"/>
              </a:ext>
            </a:extLst>
          </p:cNvPr>
          <p:cNvSpPr/>
          <p:nvPr/>
        </p:nvSpPr>
        <p:spPr>
          <a:xfrm>
            <a:off x="357976" y="3753732"/>
            <a:ext cx="2146698" cy="262759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i="0" u="none" strike="noStrike" kern="1200" cap="none" spc="0" normalizeH="0" baseline="0" noProof="0" dirty="0">
                <a:ln>
                  <a:noFill/>
                </a:ln>
                <a:solidFill>
                  <a:srgbClr val="000000"/>
                </a:solidFill>
                <a:effectLst/>
                <a:uLnTx/>
                <a:uFillTx/>
                <a:latin typeface="Arial"/>
                <a:ea typeface="ＭＳ Ｐゴシック"/>
                <a:cs typeface="+mn-cs"/>
              </a:rPr>
              <a:t>Bevor es losgeht</a:t>
            </a:r>
          </a:p>
        </p:txBody>
      </p:sp>
      <p:sp>
        <p:nvSpPr>
          <p:cNvPr id="57" name="Rechteck 56">
            <a:extLst>
              <a:ext uri="{FF2B5EF4-FFF2-40B4-BE49-F238E27FC236}">
                <a16:creationId xmlns:a16="http://schemas.microsoft.com/office/drawing/2014/main" id="{F8B09860-7223-0742-7247-418A2BEDE092}"/>
              </a:ext>
            </a:extLst>
          </p:cNvPr>
          <p:cNvSpPr/>
          <p:nvPr/>
        </p:nvSpPr>
        <p:spPr>
          <a:xfrm>
            <a:off x="5209352" y="3744028"/>
            <a:ext cx="2146698" cy="262759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a:ea typeface="ＭＳ Ｐゴシック"/>
                <a:cs typeface="+mn-cs"/>
              </a:rPr>
              <a:t>Klimaziele</a:t>
            </a:r>
          </a:p>
        </p:txBody>
      </p:sp>
      <p:sp>
        <p:nvSpPr>
          <p:cNvPr id="58" name="Rechteck 57">
            <a:extLst>
              <a:ext uri="{FF2B5EF4-FFF2-40B4-BE49-F238E27FC236}">
                <a16:creationId xmlns:a16="http://schemas.microsoft.com/office/drawing/2014/main" id="{FF839D7F-61BA-F7E1-0D85-4DDE949EB4B7}"/>
              </a:ext>
            </a:extLst>
          </p:cNvPr>
          <p:cNvSpPr/>
          <p:nvPr/>
        </p:nvSpPr>
        <p:spPr>
          <a:xfrm>
            <a:off x="6312024" y="57744"/>
            <a:ext cx="2146698" cy="262759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Aufbau Klimamanagementsystem</a:t>
            </a:r>
          </a:p>
        </p:txBody>
      </p:sp>
      <p:sp>
        <p:nvSpPr>
          <p:cNvPr id="59" name="Rechteck 58">
            <a:extLst>
              <a:ext uri="{FF2B5EF4-FFF2-40B4-BE49-F238E27FC236}">
                <a16:creationId xmlns:a16="http://schemas.microsoft.com/office/drawing/2014/main" id="{BFEF4AAA-07AA-6502-DC39-25D2213940F0}"/>
              </a:ext>
            </a:extLst>
          </p:cNvPr>
          <p:cNvSpPr/>
          <p:nvPr/>
        </p:nvSpPr>
        <p:spPr>
          <a:xfrm>
            <a:off x="3855080" y="57745"/>
            <a:ext cx="2146698" cy="262759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i="0" u="none" strike="noStrike" kern="1200" cap="none" spc="0" normalizeH="0" baseline="0" noProof="0" dirty="0">
                <a:ln>
                  <a:noFill/>
                </a:ln>
                <a:solidFill>
                  <a:srgbClr val="000000"/>
                </a:solidFill>
                <a:effectLst/>
                <a:uLnTx/>
                <a:uFillTx/>
                <a:latin typeface="Arial"/>
                <a:ea typeface="ＭＳ Ｐゴシック"/>
                <a:cs typeface="+mn-cs"/>
              </a:rPr>
              <a:t>Durchführung der Bilanz</a:t>
            </a:r>
          </a:p>
        </p:txBody>
      </p:sp>
      <p:sp>
        <p:nvSpPr>
          <p:cNvPr id="60" name="Rechteck 59">
            <a:extLst>
              <a:ext uri="{FF2B5EF4-FFF2-40B4-BE49-F238E27FC236}">
                <a16:creationId xmlns:a16="http://schemas.microsoft.com/office/drawing/2014/main" id="{2478EEF0-75CB-4584-F4FF-2A77D86B2076}"/>
              </a:ext>
            </a:extLst>
          </p:cNvPr>
          <p:cNvSpPr/>
          <p:nvPr/>
        </p:nvSpPr>
        <p:spPr>
          <a:xfrm>
            <a:off x="1492207" y="63679"/>
            <a:ext cx="2146698" cy="262759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Planung der Bilanz</a:t>
            </a:r>
          </a:p>
        </p:txBody>
      </p:sp>
      <p:pic>
        <p:nvPicPr>
          <p:cNvPr id="61" name="Grafik 60" descr="Krabbeln mit einfarbiger Füllung">
            <a:extLst>
              <a:ext uri="{FF2B5EF4-FFF2-40B4-BE49-F238E27FC236}">
                <a16:creationId xmlns:a16="http://schemas.microsoft.com/office/drawing/2014/main" id="{46FDD3BE-D92A-7964-AE9C-80CA2E174E1F}"/>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8420" y="3048964"/>
            <a:ext cx="288000" cy="288000"/>
          </a:xfrm>
          <a:prstGeom prst="rect">
            <a:avLst/>
          </a:prstGeom>
        </p:spPr>
      </p:pic>
      <p:pic>
        <p:nvPicPr>
          <p:cNvPr id="62" name="Grafik 61" descr="Klemmbrett abgehakt mit einfarbiger Füllung">
            <a:extLst>
              <a:ext uri="{FF2B5EF4-FFF2-40B4-BE49-F238E27FC236}">
                <a16:creationId xmlns:a16="http://schemas.microsoft.com/office/drawing/2014/main" id="{F47F35E8-0416-C2F9-72BB-676197323193}"/>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204694" y="3023558"/>
            <a:ext cx="288000" cy="288000"/>
          </a:xfrm>
          <a:prstGeom prst="rect">
            <a:avLst/>
          </a:prstGeom>
        </p:spPr>
      </p:pic>
      <p:pic>
        <p:nvPicPr>
          <p:cNvPr id="63" name="Grafik 62" descr="Balkendiagramm mit einfarbiger Füllung">
            <a:extLst>
              <a:ext uri="{FF2B5EF4-FFF2-40B4-BE49-F238E27FC236}">
                <a16:creationId xmlns:a16="http://schemas.microsoft.com/office/drawing/2014/main" id="{7F7B74BC-A553-4484-26E1-6CE69B59D782}"/>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416004" y="3037438"/>
            <a:ext cx="288000" cy="288000"/>
          </a:xfrm>
          <a:prstGeom prst="rect">
            <a:avLst/>
          </a:prstGeom>
        </p:spPr>
      </p:pic>
      <p:pic>
        <p:nvPicPr>
          <p:cNvPr id="64" name="Grafik 63" descr="Lupe mit einfarbiger Füllung">
            <a:extLst>
              <a:ext uri="{FF2B5EF4-FFF2-40B4-BE49-F238E27FC236}">
                <a16:creationId xmlns:a16="http://schemas.microsoft.com/office/drawing/2014/main" id="{5045AE59-711C-AAAF-02EC-A26F06A6423A}"/>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614172" y="3029519"/>
            <a:ext cx="288000" cy="288000"/>
          </a:xfrm>
          <a:prstGeom prst="rect">
            <a:avLst/>
          </a:prstGeom>
        </p:spPr>
      </p:pic>
      <p:pic>
        <p:nvPicPr>
          <p:cNvPr id="65" name="Grafik 64" descr="Volltreffer mit einfarbiger Füllung">
            <a:extLst>
              <a:ext uri="{FF2B5EF4-FFF2-40B4-BE49-F238E27FC236}">
                <a16:creationId xmlns:a16="http://schemas.microsoft.com/office/drawing/2014/main" id="{6CAAF8DE-3D70-CBBD-CC05-764ACFC88180}"/>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5972153" y="3033562"/>
            <a:ext cx="288000" cy="288000"/>
          </a:xfrm>
          <a:prstGeom prst="rect">
            <a:avLst/>
          </a:prstGeom>
        </p:spPr>
      </p:pic>
      <p:pic>
        <p:nvPicPr>
          <p:cNvPr id="2" name="Grafik 1" descr="Klemmbrett teilweise angekreuzt mit einfarbiger Füllung">
            <a:extLst>
              <a:ext uri="{FF2B5EF4-FFF2-40B4-BE49-F238E27FC236}">
                <a16:creationId xmlns:a16="http://schemas.microsoft.com/office/drawing/2014/main" id="{002B2588-9313-31DE-C353-30CDBA03FFDD}"/>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793880">
            <a:off x="9987404" y="4473764"/>
            <a:ext cx="1452904" cy="1452904"/>
          </a:xfrm>
          <a:prstGeom prst="rect">
            <a:avLst/>
          </a:prstGeom>
        </p:spPr>
      </p:pic>
      <p:sp>
        <p:nvSpPr>
          <p:cNvPr id="16" name="Titel 1">
            <a:extLst>
              <a:ext uri="{FF2B5EF4-FFF2-40B4-BE49-F238E27FC236}">
                <a16:creationId xmlns:a16="http://schemas.microsoft.com/office/drawing/2014/main" id="{62B93F29-F83D-7372-2B0D-A8442FA420B3}"/>
              </a:ext>
            </a:extLst>
          </p:cNvPr>
          <p:cNvSpPr txBox="1">
            <a:spLocks/>
          </p:cNvSpPr>
          <p:nvPr/>
        </p:nvSpPr>
        <p:spPr bwMode="auto">
          <a:xfrm>
            <a:off x="551384" y="935038"/>
            <a:ext cx="11256616"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r>
              <a:rPr lang="de-DE" sz="2400" dirty="0"/>
              <a:t>Herzlichen Glückwunsch!</a:t>
            </a:r>
            <a:endParaRPr lang="de-DE" sz="2400" kern="0" dirty="0"/>
          </a:p>
        </p:txBody>
      </p:sp>
    </p:spTree>
    <p:extLst>
      <p:ext uri="{BB962C8B-B14F-4D97-AF65-F5344CB8AC3E}">
        <p14:creationId xmlns:p14="http://schemas.microsoft.com/office/powerpoint/2010/main" val="2092180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76E0E3-B6A2-8BD8-CCD0-F6673B41F868}"/>
              </a:ext>
            </a:extLst>
          </p:cNvPr>
          <p:cNvSpPr>
            <a:spLocks noGrp="1"/>
          </p:cNvSpPr>
          <p:nvPr>
            <p:ph type="title"/>
          </p:nvPr>
        </p:nvSpPr>
        <p:spPr/>
        <p:txBody>
          <a:bodyPr/>
          <a:lstStyle/>
          <a:p>
            <a:r>
              <a:rPr lang="de-DE" sz="2400" dirty="0"/>
              <a:t>Auswertung der Klimabilanz</a:t>
            </a:r>
          </a:p>
        </p:txBody>
      </p:sp>
      <p:sp>
        <p:nvSpPr>
          <p:cNvPr id="4" name="Fußzeilenplatzhalter 3">
            <a:extLst>
              <a:ext uri="{FF2B5EF4-FFF2-40B4-BE49-F238E27FC236}">
                <a16:creationId xmlns:a16="http://schemas.microsoft.com/office/drawing/2014/main" id="{AE58F783-E2CB-83C0-95A9-CF3618AFF6D4}"/>
              </a:ext>
            </a:extLst>
          </p:cNvPr>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a:extLst>
              <a:ext uri="{FF2B5EF4-FFF2-40B4-BE49-F238E27FC236}">
                <a16:creationId xmlns:a16="http://schemas.microsoft.com/office/drawing/2014/main" id="{4E75241D-0FE3-5DE8-076F-80947D040610}"/>
              </a:ext>
            </a:extLst>
          </p:cNvPr>
          <p:cNvSpPr>
            <a:spLocks noGrp="1"/>
          </p:cNvSpPr>
          <p:nvPr>
            <p:ph type="sldNum" sz="quarter" idx="4"/>
          </p:nvPr>
        </p:nvSpPr>
        <p:spPr/>
        <p:txBody>
          <a:bodyPr/>
          <a:lstStyle/>
          <a:p>
            <a:fld id="{894680D0-7A83-433A-9719-C4143F27F647}" type="slidenum">
              <a:rPr lang="de-DE" smtClean="0"/>
              <a:pPr/>
              <a:t>25</a:t>
            </a:fld>
            <a:endParaRPr lang="de-DE" dirty="0"/>
          </a:p>
        </p:txBody>
      </p:sp>
      <p:sp>
        <p:nvSpPr>
          <p:cNvPr id="6" name="Rechteck 5">
            <a:extLst>
              <a:ext uri="{FF2B5EF4-FFF2-40B4-BE49-F238E27FC236}">
                <a16:creationId xmlns:a16="http://schemas.microsoft.com/office/drawing/2014/main" id="{9E7047F1-E19A-EC18-9A6D-2D6A04B8F171}"/>
              </a:ext>
            </a:extLst>
          </p:cNvPr>
          <p:cNvSpPr/>
          <p:nvPr/>
        </p:nvSpPr>
        <p:spPr bwMode="auto">
          <a:xfrm>
            <a:off x="6960096" y="1604071"/>
            <a:ext cx="4847904" cy="3270895"/>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spcBef>
                <a:spcPts val="600"/>
              </a:spcBef>
            </a:pPr>
            <a:r>
              <a:rPr lang="de-DE" sz="1400" b="1" dirty="0"/>
              <a:t>Die Analyse der Ergebnisse </a:t>
            </a:r>
          </a:p>
          <a:p>
            <a:pPr algn="l">
              <a:spcBef>
                <a:spcPts val="600"/>
              </a:spcBef>
            </a:pPr>
            <a:r>
              <a:rPr lang="de-DE" sz="1400" dirty="0"/>
              <a:t>Die Bilanz ist fertig. Im ecocockpit werden Ihnen für die Auswertung Grafiken und Tabellen zur Verfügung gestellt. </a:t>
            </a:r>
          </a:p>
          <a:p>
            <a:pPr algn="l">
              <a:spcBef>
                <a:spcPts val="600"/>
              </a:spcBef>
            </a:pPr>
            <a:endParaRPr lang="de-DE" sz="1400" dirty="0">
              <a:sym typeface="Wingdings" panose="05000000000000000000" pitchFamily="2" charset="2"/>
            </a:endParaRPr>
          </a:p>
          <a:p>
            <a:pPr algn="l">
              <a:spcBef>
                <a:spcPts val="600"/>
              </a:spcBef>
            </a:pPr>
            <a:r>
              <a:rPr lang="de-DE" sz="1400" dirty="0">
                <a:sym typeface="Wingdings" panose="05000000000000000000" pitchFamily="2" charset="2"/>
              </a:rPr>
              <a:t>Was können Sie erkennen?</a:t>
            </a:r>
          </a:p>
          <a:p>
            <a:pPr marL="285750" indent="-285750" algn="l">
              <a:buFont typeface="Arial" panose="020B0604020202020204" pitchFamily="34" charset="0"/>
              <a:buChar char="•"/>
            </a:pPr>
            <a:r>
              <a:rPr lang="de-DE" sz="1400" dirty="0">
                <a:sym typeface="Wingdings" panose="05000000000000000000" pitchFamily="2" charset="2"/>
              </a:rPr>
              <a:t>Sie sehen, welche </a:t>
            </a:r>
            <a:r>
              <a:rPr lang="de-DE" sz="1400" b="1" dirty="0">
                <a:sym typeface="Wingdings" panose="05000000000000000000" pitchFamily="2" charset="2"/>
              </a:rPr>
              <a:t>Scopes und Positionen </a:t>
            </a:r>
            <a:r>
              <a:rPr lang="de-DE" sz="1400" dirty="0">
                <a:sym typeface="Wingdings" panose="05000000000000000000" pitchFamily="2" charset="2"/>
              </a:rPr>
              <a:t>den </a:t>
            </a:r>
            <a:r>
              <a:rPr lang="de-DE" sz="1400" b="1" dirty="0">
                <a:sym typeface="Wingdings" panose="05000000000000000000" pitchFamily="2" charset="2"/>
              </a:rPr>
              <a:t>Schwerpunkt Ihrer Emissionen </a:t>
            </a:r>
            <a:r>
              <a:rPr lang="de-DE" sz="1400" dirty="0">
                <a:sym typeface="Wingdings" panose="05000000000000000000" pitchFamily="2" charset="2"/>
              </a:rPr>
              <a:t>ausmachen.</a:t>
            </a:r>
          </a:p>
          <a:p>
            <a:pPr marL="285750" indent="-285750" algn="l">
              <a:buFont typeface="Arial" panose="020B0604020202020204" pitchFamily="34" charset="0"/>
              <a:buChar char="•"/>
            </a:pPr>
            <a:r>
              <a:rPr lang="de-DE" sz="1400" dirty="0">
                <a:sym typeface="Wingdings" panose="05000000000000000000" pitchFamily="2" charset="2"/>
              </a:rPr>
              <a:t>Diese Schwerpunkte bei der Bilanz können </a:t>
            </a:r>
            <a:r>
              <a:rPr lang="de-DE" sz="1400" b="1" dirty="0">
                <a:sym typeface="Wingdings" panose="05000000000000000000" pitchFamily="2" charset="2"/>
              </a:rPr>
              <a:t>der Ansatz für Ihre Klimaziele </a:t>
            </a:r>
            <a:r>
              <a:rPr lang="de-DE" sz="1400" dirty="0">
                <a:sym typeface="Wingdings" panose="05000000000000000000" pitchFamily="2" charset="2"/>
              </a:rPr>
              <a:t>sein, müssen es aber nicht.</a:t>
            </a:r>
          </a:p>
          <a:p>
            <a:pPr marL="285750" indent="-285750" algn="l">
              <a:buFont typeface="Arial" panose="020B0604020202020204" pitchFamily="34" charset="0"/>
              <a:buChar char="•"/>
            </a:pPr>
            <a:r>
              <a:rPr lang="de-DE" sz="1400" dirty="0">
                <a:sym typeface="Wingdings" panose="05000000000000000000" pitchFamily="2" charset="2"/>
              </a:rPr>
              <a:t>Denken Sie im nächsten Schritt darüber nach, ob und </a:t>
            </a:r>
            <a:r>
              <a:rPr lang="de-DE" sz="1400" b="1" dirty="0">
                <a:sym typeface="Wingdings" panose="05000000000000000000" pitchFamily="2" charset="2"/>
              </a:rPr>
              <a:t>wie Sie diese Positionen beeinflussen können</a:t>
            </a:r>
            <a:r>
              <a:rPr lang="de-DE" sz="1400" dirty="0">
                <a:sym typeface="Wingdings" panose="05000000000000000000" pitchFamily="2" charset="2"/>
              </a:rPr>
              <a:t>. Je höher Ihr Einfluss, desto mehr können Sie bewegen, kurzfristig und auch langfristig. </a:t>
            </a:r>
          </a:p>
          <a:p>
            <a:pPr marL="285750" indent="-285750" algn="l">
              <a:buFont typeface="Arial" panose="020B0604020202020204" pitchFamily="34" charset="0"/>
              <a:buChar char="•"/>
            </a:pPr>
            <a:endParaRPr lang="de-DE" sz="1400" dirty="0">
              <a:sym typeface="Wingdings" panose="05000000000000000000" pitchFamily="2" charset="2"/>
            </a:endParaRPr>
          </a:p>
          <a:p>
            <a:pPr algn="l">
              <a:spcBef>
                <a:spcPts val="600"/>
              </a:spcBef>
            </a:pPr>
            <a:endParaRPr lang="de-DE" sz="1400" dirty="0">
              <a:sym typeface="Wingdings" panose="05000000000000000000" pitchFamily="2" charset="2"/>
            </a:endParaRPr>
          </a:p>
        </p:txBody>
      </p:sp>
      <p:pic>
        <p:nvPicPr>
          <p:cNvPr id="8" name="Grafik 7">
            <a:extLst>
              <a:ext uri="{FF2B5EF4-FFF2-40B4-BE49-F238E27FC236}">
                <a16:creationId xmlns:a16="http://schemas.microsoft.com/office/drawing/2014/main" id="{66A34EBC-5455-6854-E8E9-27CE273E46BB}"/>
              </a:ext>
            </a:extLst>
          </p:cNvPr>
          <p:cNvPicPr>
            <a:picLocks noChangeAspect="1"/>
          </p:cNvPicPr>
          <p:nvPr/>
        </p:nvPicPr>
        <p:blipFill>
          <a:blip r:embed="rId2"/>
          <a:stretch>
            <a:fillRect/>
          </a:stretch>
        </p:blipFill>
        <p:spPr>
          <a:xfrm>
            <a:off x="489793" y="1526950"/>
            <a:ext cx="6470303" cy="2513972"/>
          </a:xfrm>
          <a:prstGeom prst="rect">
            <a:avLst/>
          </a:prstGeom>
        </p:spPr>
      </p:pic>
      <p:pic>
        <p:nvPicPr>
          <p:cNvPr id="10" name="Grafik 9">
            <a:extLst>
              <a:ext uri="{FF2B5EF4-FFF2-40B4-BE49-F238E27FC236}">
                <a16:creationId xmlns:a16="http://schemas.microsoft.com/office/drawing/2014/main" id="{6D95CE20-ED52-01E9-9E2E-33B4AD9FA611}"/>
              </a:ext>
            </a:extLst>
          </p:cNvPr>
          <p:cNvPicPr>
            <a:picLocks noChangeAspect="1"/>
          </p:cNvPicPr>
          <p:nvPr/>
        </p:nvPicPr>
        <p:blipFill rotWithShape="1">
          <a:blip r:embed="rId3"/>
          <a:srcRect r="1896"/>
          <a:stretch/>
        </p:blipFill>
        <p:spPr>
          <a:xfrm>
            <a:off x="438401" y="4021979"/>
            <a:ext cx="6470303" cy="2513972"/>
          </a:xfrm>
          <a:prstGeom prst="rect">
            <a:avLst/>
          </a:prstGeom>
        </p:spPr>
      </p:pic>
      <p:sp>
        <p:nvSpPr>
          <p:cNvPr id="11" name="Inhaltsplatzhalter 8">
            <a:extLst>
              <a:ext uri="{FF2B5EF4-FFF2-40B4-BE49-F238E27FC236}">
                <a16:creationId xmlns:a16="http://schemas.microsoft.com/office/drawing/2014/main" id="{CCB48413-E401-79A0-2378-26FC6522F086}"/>
              </a:ext>
            </a:extLst>
          </p:cNvPr>
          <p:cNvSpPr txBox="1">
            <a:spLocks/>
          </p:cNvSpPr>
          <p:nvPr/>
        </p:nvSpPr>
        <p:spPr bwMode="auto">
          <a:xfrm>
            <a:off x="6978448" y="5085184"/>
            <a:ext cx="4847904" cy="1390227"/>
          </a:xfrm>
          <a:prstGeom prst="rect">
            <a:avLst/>
          </a:prstGeom>
          <a:solidFill>
            <a:srgbClr val="7B9C2A"/>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de-DE" sz="1400" b="1" dirty="0"/>
              <a:t>Der Installateur „Klimafreund“</a:t>
            </a:r>
          </a:p>
          <a:p>
            <a:pPr marL="0" indent="0" defTabSz="914377" eaLnBrk="0" hangingPunct="0">
              <a:spcBef>
                <a:spcPct val="0"/>
              </a:spcBef>
              <a:buClrTx/>
              <a:buNone/>
              <a:defRPr/>
            </a:pPr>
            <a:r>
              <a:rPr lang="de-DE" sz="1400" kern="0" dirty="0">
                <a:sym typeface="Wingdings" panose="05000000000000000000" pitchFamily="2" charset="2"/>
              </a:rPr>
              <a:t>Links sehen Sie das Ergebnis der Bilanz von „Klimafreund“. Dem Unternehmen fällt auf, dass ca. 40% der Emissionen durch die Fahrzeuge entstehen. Sie überlegen: Könnte man hier mit einem Umstieg auf Elektroantriebe Emissionen einsparen?</a:t>
            </a:r>
          </a:p>
        </p:txBody>
      </p:sp>
      <p:pic>
        <p:nvPicPr>
          <p:cNvPr id="12" name="Grafik 11" descr="Tools mit einfarbiger Füllung">
            <a:extLst>
              <a:ext uri="{FF2B5EF4-FFF2-40B4-BE49-F238E27FC236}">
                <a16:creationId xmlns:a16="http://schemas.microsoft.com/office/drawing/2014/main" id="{F6E5FC2A-F09D-C15E-50D9-C8905FFB034C}"/>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1280576" y="5132226"/>
            <a:ext cx="422185" cy="422185"/>
          </a:xfrm>
          <a:prstGeom prst="rect">
            <a:avLst/>
          </a:prstGeom>
        </p:spPr>
      </p:pic>
      <p:sp>
        <p:nvSpPr>
          <p:cNvPr id="3" name="Sprechblase: rechteckig mit abgerundeten Ecken 2">
            <a:extLst>
              <a:ext uri="{FF2B5EF4-FFF2-40B4-BE49-F238E27FC236}">
                <a16:creationId xmlns:a16="http://schemas.microsoft.com/office/drawing/2014/main" id="{3A80FE4B-48A5-2436-F6D2-8123EBB9157E}"/>
              </a:ext>
            </a:extLst>
          </p:cNvPr>
          <p:cNvSpPr/>
          <p:nvPr/>
        </p:nvSpPr>
        <p:spPr>
          <a:xfrm>
            <a:off x="4367808" y="1944913"/>
            <a:ext cx="2376264" cy="1276049"/>
          </a:xfrm>
          <a:prstGeom prst="wedgeRoundRectCallout">
            <a:avLst>
              <a:gd name="adj1" fmla="val -48155"/>
              <a:gd name="adj2" fmla="val 75867"/>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chemeClr val="tx1"/>
                </a:solidFill>
              </a:rPr>
              <a:t>So sieht das Ergebnis aus, wenn Sie Ihre Daten im ecocockpit eingetragen haben. Sie können zwischen verschiedenen Diagrammtypen wählen.</a:t>
            </a:r>
          </a:p>
        </p:txBody>
      </p:sp>
      <p:sp>
        <p:nvSpPr>
          <p:cNvPr id="7" name="Textfeld 6">
            <a:extLst>
              <a:ext uri="{FF2B5EF4-FFF2-40B4-BE49-F238E27FC236}">
                <a16:creationId xmlns:a16="http://schemas.microsoft.com/office/drawing/2014/main" id="{07C02896-8458-C45E-27DB-8DF7AA878E8D}"/>
              </a:ext>
            </a:extLst>
          </p:cNvPr>
          <p:cNvSpPr txBox="1"/>
          <p:nvPr/>
        </p:nvSpPr>
        <p:spPr>
          <a:xfrm>
            <a:off x="5231904" y="3401263"/>
            <a:ext cx="216024" cy="216024"/>
          </a:xfrm>
          <a:prstGeom prst="rect">
            <a:avLst/>
          </a:prstGeom>
          <a:solidFill>
            <a:srgbClr val="004857"/>
          </a:solidFill>
        </p:spPr>
        <p:txBody>
          <a:bodyPr wrap="square" rtlCol="0">
            <a:spAutoFit/>
          </a:bodyPr>
          <a:lstStyle/>
          <a:p>
            <a:pPr algn="l"/>
            <a:endParaRPr lang="de-DE" sz="2000" dirty="0"/>
          </a:p>
        </p:txBody>
      </p:sp>
      <p:sp>
        <p:nvSpPr>
          <p:cNvPr id="9" name="Textfeld 8">
            <a:extLst>
              <a:ext uri="{FF2B5EF4-FFF2-40B4-BE49-F238E27FC236}">
                <a16:creationId xmlns:a16="http://schemas.microsoft.com/office/drawing/2014/main" id="{8D9862C7-0B7C-60D6-7943-4FAB8CC7D37A}"/>
              </a:ext>
            </a:extLst>
          </p:cNvPr>
          <p:cNvSpPr txBox="1"/>
          <p:nvPr/>
        </p:nvSpPr>
        <p:spPr>
          <a:xfrm>
            <a:off x="5231904" y="3767993"/>
            <a:ext cx="216024" cy="216024"/>
          </a:xfrm>
          <a:prstGeom prst="rect">
            <a:avLst/>
          </a:prstGeom>
          <a:solidFill>
            <a:srgbClr val="95BF0D"/>
          </a:solidFill>
        </p:spPr>
        <p:txBody>
          <a:bodyPr wrap="square" rtlCol="0">
            <a:spAutoFit/>
          </a:bodyPr>
          <a:lstStyle/>
          <a:p>
            <a:pPr algn="l"/>
            <a:endParaRPr lang="de-DE" sz="2000" dirty="0"/>
          </a:p>
        </p:txBody>
      </p:sp>
      <p:sp>
        <p:nvSpPr>
          <p:cNvPr id="13" name="Textfeld 12">
            <a:extLst>
              <a:ext uri="{FF2B5EF4-FFF2-40B4-BE49-F238E27FC236}">
                <a16:creationId xmlns:a16="http://schemas.microsoft.com/office/drawing/2014/main" id="{F6C4A822-5143-2265-B2D8-FE6C1C480D86}"/>
              </a:ext>
            </a:extLst>
          </p:cNvPr>
          <p:cNvSpPr txBox="1"/>
          <p:nvPr/>
        </p:nvSpPr>
        <p:spPr>
          <a:xfrm>
            <a:off x="5424667" y="3374059"/>
            <a:ext cx="2232248" cy="646331"/>
          </a:xfrm>
          <a:prstGeom prst="rect">
            <a:avLst/>
          </a:prstGeom>
          <a:noFill/>
        </p:spPr>
        <p:txBody>
          <a:bodyPr wrap="square" rtlCol="0">
            <a:spAutoFit/>
          </a:bodyPr>
          <a:lstStyle/>
          <a:p>
            <a:pPr algn="l"/>
            <a:r>
              <a:rPr lang="de-DE" sz="1200" dirty="0"/>
              <a:t>Überkategorie</a:t>
            </a:r>
          </a:p>
          <a:p>
            <a:pPr algn="l"/>
            <a:endParaRPr lang="de-DE" sz="1200" dirty="0"/>
          </a:p>
          <a:p>
            <a:pPr algn="l"/>
            <a:r>
              <a:rPr lang="de-DE" sz="1200" dirty="0"/>
              <a:t>Unterkategorie</a:t>
            </a:r>
          </a:p>
        </p:txBody>
      </p:sp>
    </p:spTree>
    <p:extLst>
      <p:ext uri="{BB962C8B-B14F-4D97-AF65-F5344CB8AC3E}">
        <p14:creationId xmlns:p14="http://schemas.microsoft.com/office/powerpoint/2010/main" val="39478338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B4F87A-9AB2-82A8-A606-4FBE50E066F5}"/>
              </a:ext>
            </a:extLst>
          </p:cNvPr>
          <p:cNvSpPr>
            <a:spLocks noGrp="1"/>
          </p:cNvSpPr>
          <p:nvPr>
            <p:ph type="title"/>
          </p:nvPr>
        </p:nvSpPr>
        <p:spPr/>
        <p:txBody>
          <a:bodyPr/>
          <a:lstStyle/>
          <a:p>
            <a:r>
              <a:rPr lang="de-DE" sz="2400" dirty="0"/>
              <a:t>Ziele formulieren</a:t>
            </a:r>
          </a:p>
        </p:txBody>
      </p:sp>
      <p:sp>
        <p:nvSpPr>
          <p:cNvPr id="3" name="Fußzeilenplatzhalter 2">
            <a:extLst>
              <a:ext uri="{FF2B5EF4-FFF2-40B4-BE49-F238E27FC236}">
                <a16:creationId xmlns:a16="http://schemas.microsoft.com/office/drawing/2014/main" id="{AF557879-5D44-B1B3-5B7E-E4CC18FCAE12}"/>
              </a:ext>
            </a:extLst>
          </p:cNvPr>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4" name="Foliennummernplatzhalter 3">
            <a:extLst>
              <a:ext uri="{FF2B5EF4-FFF2-40B4-BE49-F238E27FC236}">
                <a16:creationId xmlns:a16="http://schemas.microsoft.com/office/drawing/2014/main" id="{34209889-5286-3361-37C3-D6190C19C7A2}"/>
              </a:ext>
            </a:extLst>
          </p:cNvPr>
          <p:cNvSpPr>
            <a:spLocks noGrp="1"/>
          </p:cNvSpPr>
          <p:nvPr>
            <p:ph type="sldNum" sz="quarter" idx="4"/>
          </p:nvPr>
        </p:nvSpPr>
        <p:spPr/>
        <p:txBody>
          <a:bodyPr/>
          <a:lstStyle/>
          <a:p>
            <a:fld id="{894680D0-7A83-433A-9719-C4143F27F647}" type="slidenum">
              <a:rPr lang="de-DE" smtClean="0"/>
              <a:pPr/>
              <a:t>26</a:t>
            </a:fld>
            <a:endParaRPr lang="de-DE" dirty="0"/>
          </a:p>
        </p:txBody>
      </p:sp>
      <p:grpSp>
        <p:nvGrpSpPr>
          <p:cNvPr id="32" name="Gruppieren 31">
            <a:extLst>
              <a:ext uri="{FF2B5EF4-FFF2-40B4-BE49-F238E27FC236}">
                <a16:creationId xmlns:a16="http://schemas.microsoft.com/office/drawing/2014/main" id="{CE6CA019-261F-3042-6422-AB7BBC662AF5}"/>
              </a:ext>
            </a:extLst>
          </p:cNvPr>
          <p:cNvGrpSpPr/>
          <p:nvPr/>
        </p:nvGrpSpPr>
        <p:grpSpPr>
          <a:xfrm>
            <a:off x="551384" y="2490590"/>
            <a:ext cx="6534258" cy="2685828"/>
            <a:chOff x="1511831" y="2247593"/>
            <a:chExt cx="8301429" cy="3707172"/>
          </a:xfrm>
        </p:grpSpPr>
        <p:sp>
          <p:nvSpPr>
            <p:cNvPr id="33" name="Ellipse 32">
              <a:extLst>
                <a:ext uri="{FF2B5EF4-FFF2-40B4-BE49-F238E27FC236}">
                  <a16:creationId xmlns:a16="http://schemas.microsoft.com/office/drawing/2014/main" id="{B66E5C45-405F-81E5-A71B-497BC0436079}"/>
                </a:ext>
              </a:extLst>
            </p:cNvPr>
            <p:cNvSpPr/>
            <p:nvPr/>
          </p:nvSpPr>
          <p:spPr>
            <a:xfrm>
              <a:off x="1907465" y="2247593"/>
              <a:ext cx="839951" cy="792088"/>
            </a:xfrm>
            <a:prstGeom prst="ellipse">
              <a:avLst/>
            </a:prstGeom>
            <a:solidFill>
              <a:schemeClr val="bg2">
                <a:lumMod val="75000"/>
              </a:schemeClr>
            </a:solidFill>
            <a:ln>
              <a:solidFill>
                <a:schemeClr val="bg2">
                  <a:lumMod val="2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sz="4400" b="1" dirty="0">
                  <a:solidFill>
                    <a:srgbClr val="FFFFFF"/>
                  </a:solidFill>
                  <a:latin typeface="Arial" panose="020B0604020202020204" pitchFamily="34" charset="0"/>
                  <a:cs typeface="Arial" panose="020B0604020202020204" pitchFamily="34" charset="0"/>
                </a:rPr>
                <a:t>S</a:t>
              </a:r>
            </a:p>
          </p:txBody>
        </p:sp>
        <p:sp>
          <p:nvSpPr>
            <p:cNvPr id="34" name="Ellipse 33">
              <a:extLst>
                <a:ext uri="{FF2B5EF4-FFF2-40B4-BE49-F238E27FC236}">
                  <a16:creationId xmlns:a16="http://schemas.microsoft.com/office/drawing/2014/main" id="{EBBEB43C-FDC4-8AB4-E6F3-3A715D4DD6EB}"/>
                </a:ext>
              </a:extLst>
            </p:cNvPr>
            <p:cNvSpPr/>
            <p:nvPr/>
          </p:nvSpPr>
          <p:spPr>
            <a:xfrm>
              <a:off x="3491641" y="2247593"/>
              <a:ext cx="839951" cy="792088"/>
            </a:xfrm>
            <a:prstGeom prst="ellipse">
              <a:avLst/>
            </a:prstGeom>
            <a:solidFill>
              <a:schemeClr val="bg2">
                <a:lumMod val="75000"/>
              </a:schemeClr>
            </a:solidFill>
            <a:ln>
              <a:solidFill>
                <a:schemeClr val="bg2">
                  <a:lumMod val="2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sz="4400" b="1" dirty="0">
                  <a:solidFill>
                    <a:srgbClr val="FFFFFF"/>
                  </a:solidFill>
                  <a:latin typeface="Arial" panose="020B0604020202020204" pitchFamily="34" charset="0"/>
                  <a:cs typeface="Arial" panose="020B0604020202020204" pitchFamily="34" charset="0"/>
                </a:rPr>
                <a:t>M</a:t>
              </a:r>
            </a:p>
          </p:txBody>
        </p:sp>
        <p:sp>
          <p:nvSpPr>
            <p:cNvPr id="35" name="Ellipse 34">
              <a:extLst>
                <a:ext uri="{FF2B5EF4-FFF2-40B4-BE49-F238E27FC236}">
                  <a16:creationId xmlns:a16="http://schemas.microsoft.com/office/drawing/2014/main" id="{13CDC7DF-0971-1BA0-AC1B-917DC4464253}"/>
                </a:ext>
              </a:extLst>
            </p:cNvPr>
            <p:cNvSpPr/>
            <p:nvPr/>
          </p:nvSpPr>
          <p:spPr>
            <a:xfrm>
              <a:off x="5286017" y="2281031"/>
              <a:ext cx="839951" cy="792088"/>
            </a:xfrm>
            <a:prstGeom prst="ellipse">
              <a:avLst/>
            </a:prstGeom>
            <a:solidFill>
              <a:schemeClr val="bg2">
                <a:lumMod val="75000"/>
              </a:schemeClr>
            </a:solidFill>
            <a:ln>
              <a:solidFill>
                <a:schemeClr val="bg2">
                  <a:lumMod val="2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sz="4400" b="1" dirty="0">
                  <a:solidFill>
                    <a:srgbClr val="FFFFFF"/>
                  </a:solidFill>
                  <a:latin typeface="Arial" panose="020B0604020202020204" pitchFamily="34" charset="0"/>
                  <a:cs typeface="Arial" panose="020B0604020202020204" pitchFamily="34" charset="0"/>
                </a:rPr>
                <a:t>A</a:t>
              </a:r>
            </a:p>
          </p:txBody>
        </p:sp>
        <p:sp>
          <p:nvSpPr>
            <p:cNvPr id="36" name="Ellipse 35">
              <a:extLst>
                <a:ext uri="{FF2B5EF4-FFF2-40B4-BE49-F238E27FC236}">
                  <a16:creationId xmlns:a16="http://schemas.microsoft.com/office/drawing/2014/main" id="{494D508C-E11D-C991-5C01-EE949BE5F608}"/>
                </a:ext>
              </a:extLst>
            </p:cNvPr>
            <p:cNvSpPr/>
            <p:nvPr/>
          </p:nvSpPr>
          <p:spPr>
            <a:xfrm>
              <a:off x="6960097" y="2247593"/>
              <a:ext cx="839951" cy="792088"/>
            </a:xfrm>
            <a:prstGeom prst="ellipse">
              <a:avLst/>
            </a:prstGeom>
            <a:solidFill>
              <a:schemeClr val="bg2">
                <a:lumMod val="75000"/>
              </a:schemeClr>
            </a:solidFill>
            <a:ln>
              <a:solidFill>
                <a:schemeClr val="bg2">
                  <a:lumMod val="2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sz="4400" b="1" dirty="0">
                  <a:solidFill>
                    <a:srgbClr val="FFFFFF"/>
                  </a:solidFill>
                  <a:latin typeface="Arial" panose="020B0604020202020204" pitchFamily="34" charset="0"/>
                  <a:cs typeface="Arial" panose="020B0604020202020204" pitchFamily="34" charset="0"/>
                </a:rPr>
                <a:t>R</a:t>
              </a:r>
            </a:p>
          </p:txBody>
        </p:sp>
        <p:sp>
          <p:nvSpPr>
            <p:cNvPr id="37" name="Ellipse 36">
              <a:extLst>
                <a:ext uri="{FF2B5EF4-FFF2-40B4-BE49-F238E27FC236}">
                  <a16:creationId xmlns:a16="http://schemas.microsoft.com/office/drawing/2014/main" id="{85BB357B-FE53-6132-E91E-C01547EEE42B}"/>
                </a:ext>
              </a:extLst>
            </p:cNvPr>
            <p:cNvSpPr/>
            <p:nvPr/>
          </p:nvSpPr>
          <p:spPr>
            <a:xfrm>
              <a:off x="8628355" y="2247593"/>
              <a:ext cx="839952" cy="792088"/>
            </a:xfrm>
            <a:prstGeom prst="ellipse">
              <a:avLst/>
            </a:prstGeom>
            <a:solidFill>
              <a:schemeClr val="bg2">
                <a:lumMod val="75000"/>
              </a:schemeClr>
            </a:solidFill>
            <a:ln>
              <a:solidFill>
                <a:schemeClr val="bg2">
                  <a:lumMod val="2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e-DE" sz="4400" b="1" dirty="0">
                  <a:solidFill>
                    <a:srgbClr val="FFFFFF"/>
                  </a:solidFill>
                  <a:latin typeface="Arial" panose="020B0604020202020204" pitchFamily="34" charset="0"/>
                  <a:cs typeface="Arial" panose="020B0604020202020204" pitchFamily="34" charset="0"/>
                </a:rPr>
                <a:t>T</a:t>
              </a:r>
            </a:p>
          </p:txBody>
        </p:sp>
        <p:sp>
          <p:nvSpPr>
            <p:cNvPr id="38" name="Rechteck 37">
              <a:extLst>
                <a:ext uri="{FF2B5EF4-FFF2-40B4-BE49-F238E27FC236}">
                  <a16:creationId xmlns:a16="http://schemas.microsoft.com/office/drawing/2014/main" id="{61C2E90E-F584-7C89-7A23-6A28E7FB363B}"/>
                </a:ext>
              </a:extLst>
            </p:cNvPr>
            <p:cNvSpPr/>
            <p:nvPr/>
          </p:nvSpPr>
          <p:spPr>
            <a:xfrm>
              <a:off x="1511831" y="3425387"/>
              <a:ext cx="1424676" cy="424816"/>
            </a:xfrm>
            <a:prstGeom prst="rect">
              <a:avLst/>
            </a:prstGeom>
          </p:spPr>
          <p:txBody>
            <a:bodyPr wrap="square">
              <a:spAutoFit/>
            </a:bodyPr>
            <a:lstStyle/>
            <a:p>
              <a:r>
                <a:rPr lang="de-DE" sz="1400" b="1" dirty="0">
                  <a:solidFill>
                    <a:srgbClr val="81B23E">
                      <a:lumMod val="50000"/>
                    </a:srgbClr>
                  </a:solidFill>
                  <a:latin typeface="Arial" panose="020B0604020202020204" pitchFamily="34" charset="0"/>
                  <a:cs typeface="Arial" panose="020B0604020202020204" pitchFamily="34" charset="0"/>
                </a:rPr>
                <a:t>S </a:t>
              </a:r>
              <a:r>
                <a:rPr lang="de-DE" sz="1400" b="1" dirty="0" err="1">
                  <a:solidFill>
                    <a:srgbClr val="81B23E">
                      <a:lumMod val="50000"/>
                    </a:srgbClr>
                  </a:solidFill>
                  <a:latin typeface="Arial" panose="020B0604020202020204" pitchFamily="34" charset="0"/>
                  <a:cs typeface="Arial" panose="020B0604020202020204" pitchFamily="34" charset="0"/>
                </a:rPr>
                <a:t>pezifisch</a:t>
              </a:r>
              <a:r>
                <a:rPr lang="de-DE" sz="1400" b="1" dirty="0">
                  <a:solidFill>
                    <a:srgbClr val="81B23E">
                      <a:lumMod val="50000"/>
                    </a:srgbClr>
                  </a:solidFill>
                  <a:latin typeface="Arial" panose="020B0604020202020204" pitchFamily="34" charset="0"/>
                  <a:cs typeface="Arial" panose="020B0604020202020204" pitchFamily="34" charset="0"/>
                </a:rPr>
                <a:t> </a:t>
              </a:r>
            </a:p>
          </p:txBody>
        </p:sp>
        <p:sp>
          <p:nvSpPr>
            <p:cNvPr id="39" name="Rechteck 38">
              <a:extLst>
                <a:ext uri="{FF2B5EF4-FFF2-40B4-BE49-F238E27FC236}">
                  <a16:creationId xmlns:a16="http://schemas.microsoft.com/office/drawing/2014/main" id="{1F93E4DE-ABA4-C219-753B-ED5890617329}"/>
                </a:ext>
              </a:extLst>
            </p:cNvPr>
            <p:cNvSpPr/>
            <p:nvPr/>
          </p:nvSpPr>
          <p:spPr>
            <a:xfrm>
              <a:off x="3234982" y="3405769"/>
              <a:ext cx="1312858" cy="424816"/>
            </a:xfrm>
            <a:prstGeom prst="rect">
              <a:avLst/>
            </a:prstGeom>
          </p:spPr>
          <p:txBody>
            <a:bodyPr wrap="square">
              <a:spAutoFit/>
            </a:bodyPr>
            <a:lstStyle/>
            <a:p>
              <a:r>
                <a:rPr lang="de-DE" sz="1400" b="1" dirty="0">
                  <a:solidFill>
                    <a:srgbClr val="81B23E">
                      <a:lumMod val="50000"/>
                    </a:srgbClr>
                  </a:solidFill>
                  <a:latin typeface="Arial" panose="020B0604020202020204" pitchFamily="34" charset="0"/>
                  <a:cs typeface="Arial" panose="020B0604020202020204" pitchFamily="34" charset="0"/>
                </a:rPr>
                <a:t>M essbar </a:t>
              </a:r>
            </a:p>
          </p:txBody>
        </p:sp>
        <p:sp>
          <p:nvSpPr>
            <p:cNvPr id="40" name="Rechteck 39">
              <a:extLst>
                <a:ext uri="{FF2B5EF4-FFF2-40B4-BE49-F238E27FC236}">
                  <a16:creationId xmlns:a16="http://schemas.microsoft.com/office/drawing/2014/main" id="{BFCED516-6BA3-D1C6-764B-CAB2BDE29D44}"/>
                </a:ext>
              </a:extLst>
            </p:cNvPr>
            <p:cNvSpPr/>
            <p:nvPr/>
          </p:nvSpPr>
          <p:spPr>
            <a:xfrm>
              <a:off x="4684004" y="3396660"/>
              <a:ext cx="1821696" cy="424816"/>
            </a:xfrm>
            <a:prstGeom prst="rect">
              <a:avLst/>
            </a:prstGeom>
          </p:spPr>
          <p:txBody>
            <a:bodyPr wrap="square">
              <a:spAutoFit/>
            </a:bodyPr>
            <a:lstStyle/>
            <a:p>
              <a:r>
                <a:rPr lang="de-DE" sz="1400" b="1" dirty="0">
                  <a:solidFill>
                    <a:srgbClr val="81B23E">
                      <a:lumMod val="50000"/>
                    </a:srgbClr>
                  </a:solidFill>
                  <a:latin typeface="Arial" panose="020B0604020202020204" pitchFamily="34" charset="0"/>
                  <a:cs typeface="Arial" panose="020B0604020202020204" pitchFamily="34" charset="0"/>
                </a:rPr>
                <a:t>A </a:t>
              </a:r>
              <a:r>
                <a:rPr lang="de-DE" sz="1400" b="1" dirty="0" err="1">
                  <a:solidFill>
                    <a:srgbClr val="81B23E">
                      <a:lumMod val="50000"/>
                    </a:srgbClr>
                  </a:solidFill>
                  <a:latin typeface="Arial" panose="020B0604020202020204" pitchFamily="34" charset="0"/>
                  <a:cs typeface="Arial" panose="020B0604020202020204" pitchFamily="34" charset="0"/>
                </a:rPr>
                <a:t>ngemessen</a:t>
              </a:r>
              <a:endParaRPr lang="de-DE" sz="1400" b="1" dirty="0">
                <a:solidFill>
                  <a:srgbClr val="81B23E">
                    <a:lumMod val="50000"/>
                  </a:srgbClr>
                </a:solidFill>
                <a:latin typeface="Arial" panose="020B0604020202020204" pitchFamily="34" charset="0"/>
                <a:cs typeface="Arial" panose="020B0604020202020204" pitchFamily="34" charset="0"/>
              </a:endParaRPr>
            </a:p>
          </p:txBody>
        </p:sp>
        <p:sp>
          <p:nvSpPr>
            <p:cNvPr id="41" name="Rechteck 40">
              <a:extLst>
                <a:ext uri="{FF2B5EF4-FFF2-40B4-BE49-F238E27FC236}">
                  <a16:creationId xmlns:a16="http://schemas.microsoft.com/office/drawing/2014/main" id="{BFAE7D9D-3F34-8AB0-E9AC-EDE5F9D70BA9}"/>
                </a:ext>
              </a:extLst>
            </p:cNvPr>
            <p:cNvSpPr/>
            <p:nvPr/>
          </p:nvSpPr>
          <p:spPr>
            <a:xfrm>
              <a:off x="6505701" y="3439337"/>
              <a:ext cx="1668563" cy="424816"/>
            </a:xfrm>
            <a:prstGeom prst="rect">
              <a:avLst/>
            </a:prstGeom>
          </p:spPr>
          <p:txBody>
            <a:bodyPr wrap="square">
              <a:spAutoFit/>
            </a:bodyPr>
            <a:lstStyle/>
            <a:p>
              <a:r>
                <a:rPr lang="de-DE" sz="1400" b="1" dirty="0">
                  <a:solidFill>
                    <a:srgbClr val="81B23E">
                      <a:lumMod val="50000"/>
                    </a:srgbClr>
                  </a:solidFill>
                  <a:latin typeface="Arial" panose="020B0604020202020204" pitchFamily="34" charset="0"/>
                  <a:cs typeface="Arial" panose="020B0604020202020204" pitchFamily="34" charset="0"/>
                </a:rPr>
                <a:t>R </a:t>
              </a:r>
              <a:r>
                <a:rPr lang="de-DE" sz="1400" b="1" dirty="0" err="1">
                  <a:solidFill>
                    <a:srgbClr val="81B23E">
                      <a:lumMod val="50000"/>
                    </a:srgbClr>
                  </a:solidFill>
                  <a:latin typeface="Arial" panose="020B0604020202020204" pitchFamily="34" charset="0"/>
                  <a:cs typeface="Arial" panose="020B0604020202020204" pitchFamily="34" charset="0"/>
                </a:rPr>
                <a:t>ealistisch</a:t>
              </a:r>
              <a:endParaRPr lang="de-DE" sz="1400" b="1" dirty="0">
                <a:solidFill>
                  <a:srgbClr val="81B23E">
                    <a:lumMod val="50000"/>
                  </a:srgbClr>
                </a:solidFill>
                <a:latin typeface="Arial" panose="020B0604020202020204" pitchFamily="34" charset="0"/>
                <a:cs typeface="Arial" panose="020B0604020202020204" pitchFamily="34" charset="0"/>
              </a:endParaRPr>
            </a:p>
          </p:txBody>
        </p:sp>
        <p:sp>
          <p:nvSpPr>
            <p:cNvPr id="42" name="Rechteck 41">
              <a:extLst>
                <a:ext uri="{FF2B5EF4-FFF2-40B4-BE49-F238E27FC236}">
                  <a16:creationId xmlns:a16="http://schemas.microsoft.com/office/drawing/2014/main" id="{2AD7DB1E-90F7-D07C-20E8-B48C55D2AEB1}"/>
                </a:ext>
              </a:extLst>
            </p:cNvPr>
            <p:cNvSpPr/>
            <p:nvPr/>
          </p:nvSpPr>
          <p:spPr>
            <a:xfrm>
              <a:off x="8216509" y="3405769"/>
              <a:ext cx="1450775" cy="424816"/>
            </a:xfrm>
            <a:prstGeom prst="rect">
              <a:avLst/>
            </a:prstGeom>
          </p:spPr>
          <p:txBody>
            <a:bodyPr wrap="square">
              <a:spAutoFit/>
            </a:bodyPr>
            <a:lstStyle/>
            <a:p>
              <a:r>
                <a:rPr lang="de-DE" sz="1400" b="1" dirty="0">
                  <a:solidFill>
                    <a:srgbClr val="81B23E">
                      <a:lumMod val="50000"/>
                    </a:srgbClr>
                  </a:solidFill>
                  <a:latin typeface="Arial" panose="020B0604020202020204" pitchFamily="34" charset="0"/>
                  <a:cs typeface="Arial" panose="020B0604020202020204" pitchFamily="34" charset="0"/>
                </a:rPr>
                <a:t>T </a:t>
              </a:r>
              <a:r>
                <a:rPr lang="de-DE" sz="1400" b="1" dirty="0" err="1">
                  <a:solidFill>
                    <a:srgbClr val="81B23E">
                      <a:lumMod val="50000"/>
                    </a:srgbClr>
                  </a:solidFill>
                  <a:latin typeface="Arial" panose="020B0604020202020204" pitchFamily="34" charset="0"/>
                  <a:cs typeface="Arial" panose="020B0604020202020204" pitchFamily="34" charset="0"/>
                </a:rPr>
                <a:t>erminiert</a:t>
              </a:r>
              <a:endParaRPr lang="de-DE" sz="1400" b="1" dirty="0">
                <a:solidFill>
                  <a:srgbClr val="81B23E">
                    <a:lumMod val="50000"/>
                  </a:srgbClr>
                </a:solidFill>
                <a:latin typeface="Arial" panose="020B0604020202020204" pitchFamily="34" charset="0"/>
                <a:cs typeface="Arial" panose="020B0604020202020204" pitchFamily="34" charset="0"/>
              </a:endParaRPr>
            </a:p>
          </p:txBody>
        </p:sp>
        <p:sp>
          <p:nvSpPr>
            <p:cNvPr id="43" name="Textfeld 42">
              <a:extLst>
                <a:ext uri="{FF2B5EF4-FFF2-40B4-BE49-F238E27FC236}">
                  <a16:creationId xmlns:a16="http://schemas.microsoft.com/office/drawing/2014/main" id="{EEA3314D-8DF1-F69F-C7EC-AE27EADED41C}"/>
                </a:ext>
              </a:extLst>
            </p:cNvPr>
            <p:cNvSpPr txBox="1"/>
            <p:nvPr/>
          </p:nvSpPr>
          <p:spPr>
            <a:xfrm>
              <a:off x="1574547" y="4043097"/>
              <a:ext cx="1584176" cy="1614298"/>
            </a:xfrm>
            <a:prstGeom prst="rect">
              <a:avLst/>
            </a:prstGeom>
            <a:noFill/>
            <a:ln>
              <a:noFill/>
            </a:ln>
          </p:spPr>
          <p:txBody>
            <a:bodyPr wrap="square" rtlCol="0">
              <a:spAutoFit/>
            </a:bodyPr>
            <a:lstStyle/>
            <a:p>
              <a:pPr algn="ctr"/>
              <a:r>
                <a:rPr lang="de-DE" sz="1400" dirty="0">
                  <a:latin typeface="Arial" panose="020B0604020202020204" pitchFamily="34" charset="0"/>
                  <a:cs typeface="Arial" panose="020B0604020202020204" pitchFamily="34" charset="0"/>
                </a:rPr>
                <a:t>Ziele so konkret und spezifisch wie möglich formulieren</a:t>
              </a:r>
            </a:p>
          </p:txBody>
        </p:sp>
        <p:sp>
          <p:nvSpPr>
            <p:cNvPr id="44" name="Textfeld 43">
              <a:extLst>
                <a:ext uri="{FF2B5EF4-FFF2-40B4-BE49-F238E27FC236}">
                  <a16:creationId xmlns:a16="http://schemas.microsoft.com/office/drawing/2014/main" id="{79F048C9-6ADD-4343-B4C8-F11A9050E878}"/>
                </a:ext>
              </a:extLst>
            </p:cNvPr>
            <p:cNvSpPr txBox="1"/>
            <p:nvPr/>
          </p:nvSpPr>
          <p:spPr>
            <a:xfrm>
              <a:off x="3247553" y="3997275"/>
              <a:ext cx="1584176" cy="1614298"/>
            </a:xfrm>
            <a:prstGeom prst="rect">
              <a:avLst/>
            </a:prstGeom>
            <a:noFill/>
          </p:spPr>
          <p:txBody>
            <a:bodyPr wrap="square" rtlCol="0">
              <a:spAutoFit/>
            </a:bodyPr>
            <a:lstStyle/>
            <a:p>
              <a:pPr algn="ctr"/>
              <a:r>
                <a:rPr lang="de-DE" sz="1400" dirty="0">
                  <a:latin typeface="Arial" panose="020B0604020202020204" pitchFamily="34" charset="0"/>
                  <a:cs typeface="Arial" panose="020B0604020202020204" pitchFamily="34" charset="0"/>
                </a:rPr>
                <a:t>Messgrößen,  </a:t>
              </a:r>
            </a:p>
            <a:p>
              <a:pPr algn="ctr"/>
              <a:r>
                <a:rPr lang="de-DE" sz="1400" dirty="0">
                  <a:latin typeface="Arial" panose="020B0604020202020204" pitchFamily="34" charset="0"/>
                  <a:cs typeface="Arial" panose="020B0604020202020204" pitchFamily="34" charset="0"/>
                </a:rPr>
                <a:t>Kennzahlen festlegen, </a:t>
              </a:r>
            </a:p>
            <a:p>
              <a:pPr algn="ctr"/>
              <a:r>
                <a:rPr lang="de-DE" sz="1400" dirty="0">
                  <a:latin typeface="Arial" panose="020B0604020202020204" pitchFamily="34" charset="0"/>
                  <a:cs typeface="Arial" panose="020B0604020202020204" pitchFamily="34" charset="0"/>
                </a:rPr>
                <a:t>z. B. kg CO2/ Mitarbeiterin</a:t>
              </a:r>
            </a:p>
          </p:txBody>
        </p:sp>
        <p:sp>
          <p:nvSpPr>
            <p:cNvPr id="45" name="Textfeld 44">
              <a:extLst>
                <a:ext uri="{FF2B5EF4-FFF2-40B4-BE49-F238E27FC236}">
                  <a16:creationId xmlns:a16="http://schemas.microsoft.com/office/drawing/2014/main" id="{632EB4CE-4D5D-8A3D-00DA-8E88196B29F6}"/>
                </a:ext>
              </a:extLst>
            </p:cNvPr>
            <p:cNvSpPr txBox="1"/>
            <p:nvPr/>
          </p:nvSpPr>
          <p:spPr>
            <a:xfrm>
              <a:off x="5100037" y="3997275"/>
              <a:ext cx="1428497" cy="1614296"/>
            </a:xfrm>
            <a:prstGeom prst="rect">
              <a:avLst/>
            </a:prstGeom>
            <a:noFill/>
          </p:spPr>
          <p:txBody>
            <a:bodyPr wrap="square" rtlCol="0">
              <a:spAutoFit/>
            </a:bodyPr>
            <a:lstStyle/>
            <a:p>
              <a:pPr algn="ctr"/>
              <a:r>
                <a:rPr lang="de-DE" sz="1400" dirty="0">
                  <a:latin typeface="Arial" panose="020B0604020202020204" pitchFamily="34" charset="0"/>
                  <a:cs typeface="Arial" panose="020B0604020202020204" pitchFamily="34" charset="0"/>
                </a:rPr>
                <a:t>Ziele sollen motivierend für die Anwender  sein </a:t>
              </a:r>
            </a:p>
          </p:txBody>
        </p:sp>
        <p:sp>
          <p:nvSpPr>
            <p:cNvPr id="46" name="Textfeld 45">
              <a:extLst>
                <a:ext uri="{FF2B5EF4-FFF2-40B4-BE49-F238E27FC236}">
                  <a16:creationId xmlns:a16="http://schemas.microsoft.com/office/drawing/2014/main" id="{CCCB4C23-070E-A4C4-ACFA-D708315631C6}"/>
                </a:ext>
              </a:extLst>
            </p:cNvPr>
            <p:cNvSpPr txBox="1"/>
            <p:nvPr/>
          </p:nvSpPr>
          <p:spPr>
            <a:xfrm>
              <a:off x="6749899" y="4043096"/>
              <a:ext cx="1696805" cy="1911669"/>
            </a:xfrm>
            <a:prstGeom prst="rect">
              <a:avLst/>
            </a:prstGeom>
            <a:noFill/>
          </p:spPr>
          <p:txBody>
            <a:bodyPr wrap="square" rtlCol="0">
              <a:spAutoFit/>
            </a:bodyPr>
            <a:lstStyle/>
            <a:p>
              <a:pPr algn="ctr"/>
              <a:r>
                <a:rPr lang="de-DE" sz="1400" dirty="0">
                  <a:latin typeface="Arial" panose="020B0604020202020204" pitchFamily="34" charset="0"/>
                  <a:cs typeface="Arial" panose="020B0604020202020204" pitchFamily="34" charset="0"/>
                </a:rPr>
                <a:t>Erreichbarkeit der Ziele mit den zur Verfügung stehenden </a:t>
              </a:r>
            </a:p>
            <a:p>
              <a:pPr algn="ctr"/>
              <a:r>
                <a:rPr lang="de-DE" sz="1400" dirty="0">
                  <a:latin typeface="Arial" panose="020B0604020202020204" pitchFamily="34" charset="0"/>
                  <a:cs typeface="Arial" panose="020B0604020202020204" pitchFamily="34" charset="0"/>
                </a:rPr>
                <a:t>Mitteln</a:t>
              </a:r>
            </a:p>
          </p:txBody>
        </p:sp>
        <p:sp>
          <p:nvSpPr>
            <p:cNvPr id="47" name="Textfeld 46">
              <a:extLst>
                <a:ext uri="{FF2B5EF4-FFF2-40B4-BE49-F238E27FC236}">
                  <a16:creationId xmlns:a16="http://schemas.microsoft.com/office/drawing/2014/main" id="{DD0B3CC4-BB5A-47BB-17EC-1BBCD878DE91}"/>
                </a:ext>
              </a:extLst>
            </p:cNvPr>
            <p:cNvSpPr txBox="1"/>
            <p:nvPr/>
          </p:nvSpPr>
          <p:spPr>
            <a:xfrm>
              <a:off x="8446704" y="4043096"/>
              <a:ext cx="1366556" cy="1911669"/>
            </a:xfrm>
            <a:prstGeom prst="rect">
              <a:avLst/>
            </a:prstGeom>
            <a:noFill/>
          </p:spPr>
          <p:txBody>
            <a:bodyPr wrap="square" rtlCol="0">
              <a:spAutoFit/>
            </a:bodyPr>
            <a:lstStyle/>
            <a:p>
              <a:pPr algn="ctr"/>
              <a:r>
                <a:rPr lang="de-DE" sz="1400" dirty="0">
                  <a:latin typeface="Arial" panose="020B0604020202020204" pitchFamily="34" charset="0"/>
                  <a:cs typeface="Arial" panose="020B0604020202020204" pitchFamily="34" charset="0"/>
                </a:rPr>
                <a:t>Ziele mit Terminen versehen – was ist bis wann zu erreichen?</a:t>
              </a:r>
            </a:p>
          </p:txBody>
        </p:sp>
      </p:grpSp>
      <p:sp>
        <p:nvSpPr>
          <p:cNvPr id="6" name="Inhaltsplatzhalter 8">
            <a:extLst>
              <a:ext uri="{FF2B5EF4-FFF2-40B4-BE49-F238E27FC236}">
                <a16:creationId xmlns:a16="http://schemas.microsoft.com/office/drawing/2014/main" id="{918A2B3B-11EB-5015-8384-BE3C205597A1}"/>
              </a:ext>
            </a:extLst>
          </p:cNvPr>
          <p:cNvSpPr txBox="1">
            <a:spLocks/>
          </p:cNvSpPr>
          <p:nvPr/>
        </p:nvSpPr>
        <p:spPr bwMode="auto">
          <a:xfrm>
            <a:off x="7454814" y="1499335"/>
            <a:ext cx="4353186" cy="4089905"/>
          </a:xfrm>
          <a:prstGeom prst="rect">
            <a:avLst/>
          </a:prstGeom>
          <a:solidFill>
            <a:srgbClr val="7B9C2A"/>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de-DE" sz="1400" b="1" dirty="0"/>
              <a:t>Der Installateur „Klimafreund“</a:t>
            </a:r>
          </a:p>
          <a:p>
            <a:pPr marL="0" indent="0" defTabSz="914377" eaLnBrk="0" hangingPunct="0">
              <a:spcBef>
                <a:spcPct val="0"/>
              </a:spcBef>
              <a:buClrTx/>
              <a:buNone/>
              <a:defRPr/>
            </a:pPr>
            <a:endParaRPr lang="de-DE" sz="1400" b="1" dirty="0"/>
          </a:p>
          <a:p>
            <a:pPr marL="0" indent="0" defTabSz="914377" eaLnBrk="0" hangingPunct="0">
              <a:spcBef>
                <a:spcPct val="0"/>
              </a:spcBef>
              <a:buClrTx/>
              <a:buNone/>
              <a:defRPr/>
            </a:pPr>
            <a:endParaRPr lang="de-DE" sz="1400" b="1" dirty="0"/>
          </a:p>
          <a:p>
            <a:pPr marL="0" indent="0" defTabSz="914377" eaLnBrk="0" hangingPunct="0">
              <a:spcBef>
                <a:spcPct val="0"/>
              </a:spcBef>
              <a:buClrTx/>
              <a:buNone/>
              <a:defRPr/>
            </a:pPr>
            <a:r>
              <a:rPr lang="de-DE" sz="1400" dirty="0"/>
              <a:t>Das Unternehmen schlägt folgendes Ziel vor:</a:t>
            </a:r>
          </a:p>
          <a:p>
            <a:pPr marL="0" indent="0" defTabSz="914377" eaLnBrk="0" hangingPunct="0">
              <a:spcBef>
                <a:spcPct val="0"/>
              </a:spcBef>
              <a:buClrTx/>
              <a:buNone/>
              <a:defRPr/>
            </a:pPr>
            <a:r>
              <a:rPr lang="de-DE" sz="1400" dirty="0"/>
              <a:t>„Im Vergleich zum Vorjahr wollen wir innerhalb der nächsten drei Jahre die Emissionen unserer Fahrzeuge um 30 % reduzieren“.</a:t>
            </a:r>
          </a:p>
          <a:p>
            <a:pPr marL="0" indent="0" defTabSz="914377" eaLnBrk="0" hangingPunct="0">
              <a:spcBef>
                <a:spcPct val="0"/>
              </a:spcBef>
              <a:buClrTx/>
              <a:buNone/>
              <a:defRPr/>
            </a:pPr>
            <a:endParaRPr lang="de-DE" sz="1400" dirty="0"/>
          </a:p>
          <a:p>
            <a:pPr marL="0" indent="0" defTabSz="914377" eaLnBrk="0" hangingPunct="0">
              <a:spcBef>
                <a:spcPct val="0"/>
              </a:spcBef>
              <a:buClrTx/>
              <a:buNone/>
              <a:defRPr/>
            </a:pPr>
            <a:r>
              <a:rPr lang="de-DE" sz="1400" dirty="0"/>
              <a:t>Ebenfalls diskutiert wurde das Ziel: „Wir wollen kontinuierlich Emissionen verringern“. Ein Mitarbeiter wandte ein, dass dies kein </a:t>
            </a:r>
            <a:r>
              <a:rPr lang="de-DE" sz="1400" dirty="0" err="1"/>
              <a:t>SMARTes</a:t>
            </a:r>
            <a:r>
              <a:rPr lang="de-DE" sz="1400" dirty="0"/>
              <a:t> Ziel ist: Es ist weder messbar noch zeitlich eingegrenzt. Deswegen wurde diese Formulierung wieder verworfen.</a:t>
            </a:r>
          </a:p>
          <a:p>
            <a:pPr marL="0" indent="0" defTabSz="914377" eaLnBrk="0" hangingPunct="0">
              <a:spcBef>
                <a:spcPct val="0"/>
              </a:spcBef>
              <a:buClrTx/>
              <a:buNone/>
              <a:defRPr/>
            </a:pPr>
            <a:endParaRPr lang="de-DE" sz="1400" dirty="0"/>
          </a:p>
          <a:p>
            <a:pPr marL="0" indent="0" defTabSz="914377" eaLnBrk="0" hangingPunct="0">
              <a:spcBef>
                <a:spcPct val="0"/>
              </a:spcBef>
              <a:buClrTx/>
              <a:buNone/>
              <a:defRPr/>
            </a:pPr>
            <a:r>
              <a:rPr lang="de-DE" sz="1400" dirty="0"/>
              <a:t>Die Mitarbeitenden sehen sowohl kurzfristig als auch langfristig Beeinflussungsmöglichkeiten, etwa durch spritsparendes Fahren, eine gute Planung und der Anschaffung spritsparender Fahrzeuge und Elektrofahrzeuge.</a:t>
            </a:r>
          </a:p>
          <a:p>
            <a:pPr marL="0" indent="0" defTabSz="914377" eaLnBrk="0" hangingPunct="0">
              <a:spcBef>
                <a:spcPct val="0"/>
              </a:spcBef>
              <a:buClrTx/>
              <a:buNone/>
              <a:defRPr/>
            </a:pPr>
            <a:endParaRPr lang="de-DE" sz="1400" kern="0" dirty="0">
              <a:sym typeface="Wingdings" panose="05000000000000000000" pitchFamily="2" charset="2"/>
            </a:endParaRPr>
          </a:p>
        </p:txBody>
      </p:sp>
      <p:sp>
        <p:nvSpPr>
          <p:cNvPr id="5" name="Textfeld 4">
            <a:extLst>
              <a:ext uri="{FF2B5EF4-FFF2-40B4-BE49-F238E27FC236}">
                <a16:creationId xmlns:a16="http://schemas.microsoft.com/office/drawing/2014/main" id="{95F9DE6B-E675-445F-4E82-79C40FE8E255}"/>
              </a:ext>
            </a:extLst>
          </p:cNvPr>
          <p:cNvSpPr txBox="1"/>
          <p:nvPr/>
        </p:nvSpPr>
        <p:spPr>
          <a:xfrm>
            <a:off x="551384" y="1499336"/>
            <a:ext cx="6678274" cy="738664"/>
          </a:xfrm>
          <a:prstGeom prst="rect">
            <a:avLst/>
          </a:prstGeom>
          <a:noFill/>
        </p:spPr>
        <p:txBody>
          <a:bodyPr wrap="square" rtlCol="0">
            <a:spAutoFit/>
          </a:bodyPr>
          <a:lstStyle/>
          <a:p>
            <a:pPr algn="l"/>
            <a:r>
              <a:rPr lang="de-DE" sz="1400" dirty="0"/>
              <a:t>Ziele dienen als Orientierungshilfe für die nahe Zukunft.</a:t>
            </a:r>
          </a:p>
          <a:p>
            <a:pPr algn="l"/>
            <a:endParaRPr lang="de-DE" sz="1400" dirty="0"/>
          </a:p>
          <a:p>
            <a:pPr algn="l"/>
            <a:r>
              <a:rPr lang="de-DE" sz="1400" dirty="0"/>
              <a:t>Bei der Formulierung sollten Sie auf die Kriterien SMART achten: </a:t>
            </a:r>
          </a:p>
        </p:txBody>
      </p:sp>
      <p:pic>
        <p:nvPicPr>
          <p:cNvPr id="8" name="Grafik 7" descr="Tools mit einfarbiger Füllung">
            <a:extLst>
              <a:ext uri="{FF2B5EF4-FFF2-40B4-BE49-F238E27FC236}">
                <a16:creationId xmlns:a16="http://schemas.microsoft.com/office/drawing/2014/main" id="{AA392041-5732-BD9F-047A-4BEFBBC8427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212978" y="1566655"/>
            <a:ext cx="422185" cy="422185"/>
          </a:xfrm>
          <a:prstGeom prst="rect">
            <a:avLst/>
          </a:prstGeom>
        </p:spPr>
      </p:pic>
    </p:spTree>
    <p:extLst>
      <p:ext uri="{BB962C8B-B14F-4D97-AF65-F5344CB8AC3E}">
        <p14:creationId xmlns:p14="http://schemas.microsoft.com/office/powerpoint/2010/main" val="29830679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p:cNvSpPr>
            <a:spLocks noGrp="1"/>
          </p:cNvSpPr>
          <p:nvPr>
            <p:ph type="sldNum" sz="quarter" idx="4"/>
          </p:nvPr>
        </p:nvSpPr>
        <p:spPr/>
        <p:txBody>
          <a:bodyPr/>
          <a:lstStyle/>
          <a:p>
            <a:fld id="{894680D0-7A83-433A-9719-C4143F27F647}" type="slidenum">
              <a:rPr lang="de-DE" smtClean="0"/>
              <a:pPr/>
              <a:t>27</a:t>
            </a:fld>
            <a:endParaRPr lang="de-DE" dirty="0"/>
          </a:p>
        </p:txBody>
      </p:sp>
      <p:grpSp>
        <p:nvGrpSpPr>
          <p:cNvPr id="45" name="Gruppieren 44"/>
          <p:cNvGrpSpPr/>
          <p:nvPr/>
        </p:nvGrpSpPr>
        <p:grpSpPr>
          <a:xfrm>
            <a:off x="551384" y="0"/>
            <a:ext cx="9203423" cy="6756400"/>
            <a:chOff x="701166" y="915716"/>
            <a:chExt cx="6274767" cy="4437472"/>
          </a:xfrm>
        </p:grpSpPr>
        <p:grpSp>
          <p:nvGrpSpPr>
            <p:cNvPr id="8" name="Gruppieren 7"/>
            <p:cNvGrpSpPr/>
            <p:nvPr/>
          </p:nvGrpSpPr>
          <p:grpSpPr>
            <a:xfrm>
              <a:off x="701166" y="2952431"/>
              <a:ext cx="6274767" cy="1227975"/>
              <a:chOff x="407368" y="2492895"/>
              <a:chExt cx="6048672" cy="1368152"/>
            </a:xfrm>
          </p:grpSpPr>
          <p:sp>
            <p:nvSpPr>
              <p:cNvPr id="9" name="Eingekerbter Pfeil nach rechts 8"/>
              <p:cNvSpPr/>
              <p:nvPr/>
            </p:nvSpPr>
            <p:spPr>
              <a:xfrm>
                <a:off x="407368" y="2492895"/>
                <a:ext cx="6048672" cy="1368152"/>
              </a:xfrm>
              <a:prstGeom prst="notchedRightArrow">
                <a:avLst/>
              </a:prstGeom>
              <a:solidFill>
                <a:srgbClr val="90ABBE"/>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0" name="Ellipse 9"/>
              <p:cNvSpPr/>
              <p:nvPr/>
            </p:nvSpPr>
            <p:spPr>
              <a:xfrm>
                <a:off x="843378" y="2996952"/>
                <a:ext cx="324719" cy="330534"/>
              </a:xfrm>
              <a:prstGeom prst="ellipse">
                <a:avLst/>
              </a:prstGeom>
              <a:solidFill>
                <a:srgbClr val="3B68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1" name="Ellipse 10"/>
              <p:cNvSpPr/>
              <p:nvPr/>
            </p:nvSpPr>
            <p:spPr>
              <a:xfrm>
                <a:off x="1604107" y="2980365"/>
                <a:ext cx="324719" cy="330534"/>
              </a:xfrm>
              <a:prstGeom prst="ellipse">
                <a:avLst/>
              </a:prstGeom>
              <a:solidFill>
                <a:srgbClr val="3B68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2" name="Ellipse 11"/>
              <p:cNvSpPr/>
              <p:nvPr/>
            </p:nvSpPr>
            <p:spPr>
              <a:xfrm>
                <a:off x="2447072" y="2986343"/>
                <a:ext cx="324719" cy="330534"/>
              </a:xfrm>
              <a:prstGeom prst="ellipse">
                <a:avLst/>
              </a:prstGeom>
              <a:solidFill>
                <a:srgbClr val="3B68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Ellipse 12"/>
              <p:cNvSpPr/>
              <p:nvPr/>
            </p:nvSpPr>
            <p:spPr>
              <a:xfrm>
                <a:off x="3280892" y="2980365"/>
                <a:ext cx="324719" cy="330534"/>
              </a:xfrm>
              <a:prstGeom prst="ellipse">
                <a:avLst/>
              </a:prstGeom>
              <a:solidFill>
                <a:srgbClr val="3B68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4" name="Ellipse 13"/>
              <p:cNvSpPr/>
              <p:nvPr/>
            </p:nvSpPr>
            <p:spPr>
              <a:xfrm>
                <a:off x="4229285" y="2980365"/>
                <a:ext cx="324719" cy="330534"/>
              </a:xfrm>
              <a:prstGeom prst="ellipse">
                <a:avLst/>
              </a:prstGeom>
              <a:solidFill>
                <a:srgbClr val="3B68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5" name="Ellipse 14"/>
              <p:cNvSpPr/>
              <p:nvPr/>
            </p:nvSpPr>
            <p:spPr>
              <a:xfrm>
                <a:off x="5176119" y="2980365"/>
                <a:ext cx="324719" cy="330534"/>
              </a:xfrm>
              <a:prstGeom prst="ellipse">
                <a:avLst/>
              </a:prstGeom>
              <a:solidFill>
                <a:srgbClr val="3B68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sp>
          <p:nvSpPr>
            <p:cNvPr id="17" name="Rechteck 16"/>
            <p:cNvSpPr/>
            <p:nvPr/>
          </p:nvSpPr>
          <p:spPr>
            <a:xfrm>
              <a:off x="1821920" y="3573016"/>
              <a:ext cx="1549756"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2" name="Rechteck 21"/>
            <p:cNvSpPr/>
            <p:nvPr/>
          </p:nvSpPr>
          <p:spPr>
            <a:xfrm>
              <a:off x="4705975" y="915716"/>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5" name="Rechteck 24"/>
            <p:cNvSpPr/>
            <p:nvPr/>
          </p:nvSpPr>
          <p:spPr>
            <a:xfrm>
              <a:off x="2765238" y="915716"/>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8" name="Rechteck 27"/>
            <p:cNvSpPr/>
            <p:nvPr/>
          </p:nvSpPr>
          <p:spPr>
            <a:xfrm>
              <a:off x="1554967" y="956832"/>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sp>
        <p:nvSpPr>
          <p:cNvPr id="36" name="Inhaltsplatzhalter 2">
            <a:extLst>
              <a:ext uri="{FF2B5EF4-FFF2-40B4-BE49-F238E27FC236}">
                <a16:creationId xmlns:a16="http://schemas.microsoft.com/office/drawing/2014/main" id="{371D2A07-026A-8281-12A5-6BFF6BFA961A}"/>
              </a:ext>
            </a:extLst>
          </p:cNvPr>
          <p:cNvSpPr txBox="1">
            <a:spLocks/>
          </p:cNvSpPr>
          <p:nvPr/>
        </p:nvSpPr>
        <p:spPr bwMode="auto">
          <a:xfrm>
            <a:off x="551384" y="1437166"/>
            <a:ext cx="10687918" cy="10494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endParaRPr lang="de-DE" sz="1600" b="1" kern="0" dirty="0"/>
          </a:p>
          <a:p>
            <a:pPr marL="0" indent="0">
              <a:buFontTx/>
              <a:buNone/>
            </a:pPr>
            <a:r>
              <a:rPr lang="de-DE" sz="1600" kern="0" dirty="0"/>
              <a:t>Sie haben nun erfolgreich eine Klimabilanz für Ihren Betrieb erstellt. Darüber hinaus wurden </a:t>
            </a:r>
            <a:r>
              <a:rPr lang="de-DE" sz="1600" b="1" kern="0" dirty="0"/>
              <a:t>Klimaziele </a:t>
            </a:r>
            <a:r>
              <a:rPr lang="de-DE" sz="1600" kern="0" dirty="0"/>
              <a:t>formuliert. Nun geht es im nächsten Schritt an die Umsetzung von Maßnahmen zu deren Erreichung. </a:t>
            </a:r>
          </a:p>
          <a:p>
            <a:pPr marL="0" indent="0">
              <a:buFontTx/>
              <a:buNone/>
            </a:pPr>
            <a:endParaRPr lang="de-DE" sz="1400" kern="0" dirty="0"/>
          </a:p>
          <a:p>
            <a:endParaRPr lang="de-DE" kern="0" dirty="0"/>
          </a:p>
        </p:txBody>
      </p:sp>
      <p:sp>
        <p:nvSpPr>
          <p:cNvPr id="46" name="Sprechblase: rechteckig mit abgerundeten Ecken 5">
            <a:extLst>
              <a:ext uri="{FF2B5EF4-FFF2-40B4-BE49-F238E27FC236}">
                <a16:creationId xmlns:a16="http://schemas.microsoft.com/office/drawing/2014/main" id="{8A31C847-40A0-498E-77B8-2A5BF54E624C}"/>
              </a:ext>
            </a:extLst>
          </p:cNvPr>
          <p:cNvSpPr/>
          <p:nvPr/>
        </p:nvSpPr>
        <p:spPr>
          <a:xfrm>
            <a:off x="7714329" y="5002542"/>
            <a:ext cx="1838056" cy="802722"/>
          </a:xfrm>
          <a:prstGeom prst="wedgeRoundRectCallout">
            <a:avLst>
              <a:gd name="adj1" fmla="val -27884"/>
              <a:gd name="adj2" fmla="val -145164"/>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Teil der Handlungshilfe Klimamanagement</a:t>
            </a:r>
          </a:p>
        </p:txBody>
      </p:sp>
      <p:sp>
        <p:nvSpPr>
          <p:cNvPr id="3" name="Rechteck 2">
            <a:extLst>
              <a:ext uri="{FF2B5EF4-FFF2-40B4-BE49-F238E27FC236}">
                <a16:creationId xmlns:a16="http://schemas.microsoft.com/office/drawing/2014/main" id="{26547383-E012-D4B3-FC4D-DE6FF8F35E22}"/>
              </a:ext>
            </a:extLst>
          </p:cNvPr>
          <p:cNvSpPr/>
          <p:nvPr/>
        </p:nvSpPr>
        <p:spPr>
          <a:xfrm>
            <a:off x="2855640" y="4545821"/>
            <a:ext cx="2146698" cy="262759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i="0" u="none" strike="noStrike" kern="1200" cap="none" spc="0" normalizeH="0" baseline="0" noProof="0" dirty="0">
                <a:ln>
                  <a:noFill/>
                </a:ln>
                <a:solidFill>
                  <a:srgbClr val="000000"/>
                </a:solidFill>
                <a:effectLst/>
                <a:uLnTx/>
                <a:uFillTx/>
                <a:latin typeface="Arial"/>
                <a:ea typeface="ＭＳ Ｐゴシック"/>
                <a:cs typeface="+mn-cs"/>
              </a:rPr>
              <a:t>Datenerhebung</a:t>
            </a:r>
          </a:p>
        </p:txBody>
      </p:sp>
      <p:sp>
        <p:nvSpPr>
          <p:cNvPr id="7" name="Rechteck 6">
            <a:extLst>
              <a:ext uri="{FF2B5EF4-FFF2-40B4-BE49-F238E27FC236}">
                <a16:creationId xmlns:a16="http://schemas.microsoft.com/office/drawing/2014/main" id="{497385FA-D8BD-F388-E139-CAAB79B6D0E9}"/>
              </a:ext>
            </a:extLst>
          </p:cNvPr>
          <p:cNvSpPr/>
          <p:nvPr/>
        </p:nvSpPr>
        <p:spPr>
          <a:xfrm>
            <a:off x="407368" y="4545820"/>
            <a:ext cx="2146698" cy="262759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i="0" u="none" strike="noStrike" kern="1200" cap="none" spc="0" normalizeH="0" baseline="0" noProof="0" dirty="0">
                <a:ln>
                  <a:noFill/>
                </a:ln>
                <a:solidFill>
                  <a:srgbClr val="000000"/>
                </a:solidFill>
                <a:effectLst/>
                <a:uLnTx/>
                <a:uFillTx/>
                <a:latin typeface="Arial"/>
                <a:ea typeface="ＭＳ Ｐゴシック"/>
                <a:cs typeface="+mn-cs"/>
              </a:rPr>
              <a:t>Bevor es losgeht</a:t>
            </a:r>
          </a:p>
        </p:txBody>
      </p:sp>
      <p:sp>
        <p:nvSpPr>
          <p:cNvPr id="30" name="Rechteck 29">
            <a:extLst>
              <a:ext uri="{FF2B5EF4-FFF2-40B4-BE49-F238E27FC236}">
                <a16:creationId xmlns:a16="http://schemas.microsoft.com/office/drawing/2014/main" id="{D9D5E646-69D7-5661-EDE4-3B2905F01846}"/>
              </a:ext>
            </a:extLst>
          </p:cNvPr>
          <p:cNvSpPr/>
          <p:nvPr/>
        </p:nvSpPr>
        <p:spPr>
          <a:xfrm>
            <a:off x="5618784" y="4536116"/>
            <a:ext cx="2146698" cy="262759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Klimaziele</a:t>
            </a:r>
          </a:p>
        </p:txBody>
      </p:sp>
      <p:sp>
        <p:nvSpPr>
          <p:cNvPr id="31" name="Rechteck 30">
            <a:extLst>
              <a:ext uri="{FF2B5EF4-FFF2-40B4-BE49-F238E27FC236}">
                <a16:creationId xmlns:a16="http://schemas.microsoft.com/office/drawing/2014/main" id="{BF80A32E-471E-C6B7-E70A-48A6714723B3}"/>
              </a:ext>
            </a:extLst>
          </p:cNvPr>
          <p:cNvSpPr/>
          <p:nvPr/>
        </p:nvSpPr>
        <p:spPr>
          <a:xfrm>
            <a:off x="6793464" y="849832"/>
            <a:ext cx="2146698" cy="262759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Aufbau Klimamanagement</a:t>
            </a:r>
          </a:p>
        </p:txBody>
      </p:sp>
      <p:sp>
        <p:nvSpPr>
          <p:cNvPr id="32" name="Rechteck 31">
            <a:extLst>
              <a:ext uri="{FF2B5EF4-FFF2-40B4-BE49-F238E27FC236}">
                <a16:creationId xmlns:a16="http://schemas.microsoft.com/office/drawing/2014/main" id="{8DF31A0D-FA90-7EE3-9E54-1F61B0576D05}"/>
              </a:ext>
            </a:extLst>
          </p:cNvPr>
          <p:cNvSpPr/>
          <p:nvPr/>
        </p:nvSpPr>
        <p:spPr>
          <a:xfrm>
            <a:off x="4264512" y="849833"/>
            <a:ext cx="2146698" cy="262759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i="0" u="none" strike="noStrike" kern="1200" cap="none" spc="0" normalizeH="0" baseline="0" noProof="0" dirty="0">
                <a:ln>
                  <a:noFill/>
                </a:ln>
                <a:solidFill>
                  <a:srgbClr val="000000"/>
                </a:solidFill>
                <a:effectLst/>
                <a:uLnTx/>
                <a:uFillTx/>
                <a:latin typeface="Arial"/>
                <a:ea typeface="ＭＳ Ｐゴシック"/>
                <a:cs typeface="+mn-cs"/>
              </a:rPr>
              <a:t>Durchführung der Bilanz</a:t>
            </a:r>
          </a:p>
        </p:txBody>
      </p:sp>
      <p:sp>
        <p:nvSpPr>
          <p:cNvPr id="33" name="Rechteck 32">
            <a:extLst>
              <a:ext uri="{FF2B5EF4-FFF2-40B4-BE49-F238E27FC236}">
                <a16:creationId xmlns:a16="http://schemas.microsoft.com/office/drawing/2014/main" id="{8E2C2DCD-182F-8F8A-6C2A-9CC987577FEB}"/>
              </a:ext>
            </a:extLst>
          </p:cNvPr>
          <p:cNvSpPr/>
          <p:nvPr/>
        </p:nvSpPr>
        <p:spPr>
          <a:xfrm>
            <a:off x="1703512" y="855767"/>
            <a:ext cx="2146698" cy="262759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Planung der Bilanz</a:t>
            </a:r>
          </a:p>
        </p:txBody>
      </p:sp>
      <p:pic>
        <p:nvPicPr>
          <p:cNvPr id="34" name="Grafik 33" descr="Krabbeln mit einfarbiger Füllung">
            <a:extLst>
              <a:ext uri="{FF2B5EF4-FFF2-40B4-BE49-F238E27FC236}">
                <a16:creationId xmlns:a16="http://schemas.microsoft.com/office/drawing/2014/main" id="{15C5BC76-BE43-3CCF-AA07-A5C0CB1CFE7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343472" y="3887248"/>
            <a:ext cx="288000" cy="288000"/>
          </a:xfrm>
          <a:prstGeom prst="rect">
            <a:avLst/>
          </a:prstGeom>
        </p:spPr>
      </p:pic>
      <p:pic>
        <p:nvPicPr>
          <p:cNvPr id="35" name="Grafik 34" descr="Klemmbrett abgehakt mit einfarbiger Füllung">
            <a:extLst>
              <a:ext uri="{FF2B5EF4-FFF2-40B4-BE49-F238E27FC236}">
                <a16:creationId xmlns:a16="http://schemas.microsoft.com/office/drawing/2014/main" id="{02A0A83D-3B8B-7988-08DE-2A9C8021E49B}"/>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461778" y="3861048"/>
            <a:ext cx="288000" cy="288000"/>
          </a:xfrm>
          <a:prstGeom prst="rect">
            <a:avLst/>
          </a:prstGeom>
        </p:spPr>
      </p:pic>
      <p:pic>
        <p:nvPicPr>
          <p:cNvPr id="37" name="Grafik 36" descr="Balkendiagramm mit einfarbiger Füllung">
            <a:extLst>
              <a:ext uri="{FF2B5EF4-FFF2-40B4-BE49-F238E27FC236}">
                <a16:creationId xmlns:a16="http://schemas.microsoft.com/office/drawing/2014/main" id="{D341C4D1-DE5F-1BD1-DABA-D7E943DEF577}"/>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766131" y="3873531"/>
            <a:ext cx="288000" cy="288000"/>
          </a:xfrm>
          <a:prstGeom prst="rect">
            <a:avLst/>
          </a:prstGeom>
        </p:spPr>
      </p:pic>
      <p:pic>
        <p:nvPicPr>
          <p:cNvPr id="38" name="Grafik 37" descr="Lupe mit einfarbiger Füllung">
            <a:extLst>
              <a:ext uri="{FF2B5EF4-FFF2-40B4-BE49-F238E27FC236}">
                <a16:creationId xmlns:a16="http://schemas.microsoft.com/office/drawing/2014/main" id="{7F5DB86F-671D-A7CD-8CD6-D9F1723DE496}"/>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016306" y="3861048"/>
            <a:ext cx="288000" cy="288000"/>
          </a:xfrm>
          <a:prstGeom prst="rect">
            <a:avLst/>
          </a:prstGeom>
        </p:spPr>
      </p:pic>
      <p:pic>
        <p:nvPicPr>
          <p:cNvPr id="43" name="Grafik 42" descr="Volltreffer mit einfarbiger Füllung">
            <a:extLst>
              <a:ext uri="{FF2B5EF4-FFF2-40B4-BE49-F238E27FC236}">
                <a16:creationId xmlns:a16="http://schemas.microsoft.com/office/drawing/2014/main" id="{CEF2D561-BBD3-DD87-AC1D-CD1CD7607A16}"/>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469704" y="3870158"/>
            <a:ext cx="288000" cy="288000"/>
          </a:xfrm>
          <a:prstGeom prst="rect">
            <a:avLst/>
          </a:prstGeom>
        </p:spPr>
      </p:pic>
      <p:sp>
        <p:nvSpPr>
          <p:cNvPr id="2" name="Titel 1">
            <a:extLst>
              <a:ext uri="{FF2B5EF4-FFF2-40B4-BE49-F238E27FC236}">
                <a16:creationId xmlns:a16="http://schemas.microsoft.com/office/drawing/2014/main" id="{5A4A0CBF-4897-6A5D-3803-B98C8E423E65}"/>
              </a:ext>
            </a:extLst>
          </p:cNvPr>
          <p:cNvSpPr txBox="1">
            <a:spLocks/>
          </p:cNvSpPr>
          <p:nvPr/>
        </p:nvSpPr>
        <p:spPr bwMode="auto">
          <a:xfrm>
            <a:off x="551384" y="935038"/>
            <a:ext cx="11256616"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r>
              <a:rPr lang="de-DE" sz="2400" dirty="0"/>
              <a:t>Herzlichen Glückwunsch zur Zieldefinition!</a:t>
            </a:r>
            <a:endParaRPr lang="de-DE" sz="2400" kern="0" dirty="0"/>
          </a:p>
        </p:txBody>
      </p:sp>
    </p:spTree>
    <p:extLst>
      <p:ext uri="{BB962C8B-B14F-4D97-AF65-F5344CB8AC3E}">
        <p14:creationId xmlns:p14="http://schemas.microsoft.com/office/powerpoint/2010/main" val="18327110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platzhalter 5">
            <a:extLst>
              <a:ext uri="{FF2B5EF4-FFF2-40B4-BE49-F238E27FC236}">
                <a16:creationId xmlns:a16="http://schemas.microsoft.com/office/drawing/2014/main" id="{52B2C7F8-8DD5-8197-9A2F-1624F50E3165}"/>
              </a:ext>
            </a:extLst>
          </p:cNvPr>
          <p:cNvSpPr>
            <a:spLocks noGrp="1"/>
          </p:cNvSpPr>
          <p:nvPr>
            <p:ph type="body" sz="quarter" idx="42"/>
          </p:nvPr>
        </p:nvSpPr>
        <p:spPr/>
        <p:txBody>
          <a:bodyPr>
            <a:normAutofit/>
          </a:bodyPr>
          <a:lstStyle/>
          <a:p>
            <a:pPr marL="0" indent="0">
              <a:buNone/>
            </a:pPr>
            <a:r>
              <a:rPr lang="it-IT" sz="1400" b="1" dirty="0"/>
              <a:t>Standards</a:t>
            </a:r>
            <a:endParaRPr lang="it-IT" sz="1400" b="1" dirty="0">
              <a:hlinkClick r:id="rId2">
                <a:extLst>
                  <a:ext uri="{A12FA001-AC4F-418D-AE19-62706E023703}">
                    <ahyp:hlinkClr xmlns:ahyp="http://schemas.microsoft.com/office/drawing/2018/hyperlinkcolor" val="tx"/>
                  </a:ext>
                </a:extLst>
              </a:hlinkClick>
            </a:endParaRPr>
          </a:p>
          <a:p>
            <a:pPr marL="514350" lvl="1" indent="-285750">
              <a:buFont typeface="Arial" panose="020B0604020202020204" pitchFamily="34" charset="0"/>
              <a:buChar char="•"/>
            </a:pPr>
            <a:r>
              <a:rPr lang="it-IT" sz="1400" dirty="0" err="1">
                <a:hlinkClick r:id="rId2">
                  <a:extLst>
                    <a:ext uri="{A12FA001-AC4F-418D-AE19-62706E023703}">
                      <ahyp:hlinkClr xmlns:ahyp="http://schemas.microsoft.com/office/drawing/2018/hyperlinkcolor" val="tx"/>
                    </a:ext>
                  </a:extLst>
                </a:hlinkClick>
              </a:rPr>
              <a:t>Der</a:t>
            </a:r>
            <a:r>
              <a:rPr lang="it-IT" sz="1400" dirty="0">
                <a:hlinkClick r:id="rId2">
                  <a:extLst>
                    <a:ext uri="{A12FA001-AC4F-418D-AE19-62706E023703}">
                      <ahyp:hlinkClr xmlns:ahyp="http://schemas.microsoft.com/office/drawing/2018/hyperlinkcolor" val="tx"/>
                    </a:ext>
                  </a:extLst>
                </a:hlinkClick>
              </a:rPr>
              <a:t> Standard </a:t>
            </a:r>
            <a:r>
              <a:rPr lang="it-IT" sz="1400" dirty="0" err="1">
                <a:hlinkClick r:id="rId2">
                  <a:extLst>
                    <a:ext uri="{A12FA001-AC4F-418D-AE19-62706E023703}">
                      <ahyp:hlinkClr xmlns:ahyp="http://schemas.microsoft.com/office/drawing/2018/hyperlinkcolor" val="tx"/>
                    </a:ext>
                  </a:extLst>
                </a:hlinkClick>
              </a:rPr>
              <a:t>für</a:t>
            </a:r>
            <a:r>
              <a:rPr lang="it-IT" sz="1400" dirty="0">
                <a:hlinkClick r:id="rId2">
                  <a:extLst>
                    <a:ext uri="{A12FA001-AC4F-418D-AE19-62706E023703}">
                      <ahyp:hlinkClr xmlns:ahyp="http://schemas.microsoft.com/office/drawing/2018/hyperlinkcolor" val="tx"/>
                    </a:ext>
                  </a:extLst>
                </a:hlinkClick>
              </a:rPr>
              <a:t> die </a:t>
            </a:r>
            <a:r>
              <a:rPr lang="it-IT" sz="1400" dirty="0" err="1">
                <a:hlinkClick r:id="rId2">
                  <a:extLst>
                    <a:ext uri="{A12FA001-AC4F-418D-AE19-62706E023703}">
                      <ahyp:hlinkClr xmlns:ahyp="http://schemas.microsoft.com/office/drawing/2018/hyperlinkcolor" val="tx"/>
                    </a:ext>
                  </a:extLst>
                </a:hlinkClick>
              </a:rPr>
              <a:t>Klimabilanz-Erstellung</a:t>
            </a:r>
            <a:r>
              <a:rPr lang="it-IT" sz="1400" dirty="0">
                <a:hlinkClick r:id="rId2">
                  <a:extLst>
                    <a:ext uri="{A12FA001-AC4F-418D-AE19-62706E023703}">
                      <ahyp:hlinkClr xmlns:ahyp="http://schemas.microsoft.com/office/drawing/2018/hyperlinkcolor" val="tx"/>
                    </a:ext>
                  </a:extLst>
                </a:hlinkClick>
              </a:rPr>
              <a:t> GHG </a:t>
            </a:r>
            <a:r>
              <a:rPr lang="it-IT" sz="1400" dirty="0" err="1">
                <a:hlinkClick r:id="rId2">
                  <a:extLst>
                    <a:ext uri="{A12FA001-AC4F-418D-AE19-62706E023703}">
                      <ahyp:hlinkClr xmlns:ahyp="http://schemas.microsoft.com/office/drawing/2018/hyperlinkcolor" val="tx"/>
                    </a:ext>
                  </a:extLst>
                </a:hlinkClick>
              </a:rPr>
              <a:t>Protocol</a:t>
            </a:r>
            <a:r>
              <a:rPr lang="it-IT" sz="1400" dirty="0">
                <a:hlinkClick r:id="rId2">
                  <a:extLst>
                    <a:ext uri="{A12FA001-AC4F-418D-AE19-62706E023703}">
                      <ahyp:hlinkClr xmlns:ahyp="http://schemas.microsoft.com/office/drawing/2018/hyperlinkcolor" val="tx"/>
                    </a:ext>
                  </a:extLst>
                </a:hlinkClick>
              </a:rPr>
              <a:t> – Corporate Standard (2004)</a:t>
            </a:r>
            <a:r>
              <a:rPr lang="it-IT" sz="1400" dirty="0"/>
              <a:t> </a:t>
            </a:r>
          </a:p>
          <a:p>
            <a:pPr marL="514350" lvl="1" indent="-285750">
              <a:buFont typeface="Arial" panose="020B0604020202020204" pitchFamily="34" charset="0"/>
              <a:buChar char="•"/>
            </a:pPr>
            <a:r>
              <a:rPr lang="it-IT" sz="1400" dirty="0">
                <a:hlinkClick r:id="rId3">
                  <a:extLst>
                    <a:ext uri="{A12FA001-AC4F-418D-AE19-62706E023703}">
                      <ahyp:hlinkClr xmlns:ahyp="http://schemas.microsoft.com/office/drawing/2018/hyperlinkcolor" val="tx"/>
                    </a:ext>
                  </a:extLst>
                </a:hlinkClick>
              </a:rPr>
              <a:t>GHG </a:t>
            </a:r>
            <a:r>
              <a:rPr lang="it-IT" sz="1400" dirty="0" err="1">
                <a:hlinkClick r:id="rId3">
                  <a:extLst>
                    <a:ext uri="{A12FA001-AC4F-418D-AE19-62706E023703}">
                      <ahyp:hlinkClr xmlns:ahyp="http://schemas.microsoft.com/office/drawing/2018/hyperlinkcolor" val="tx"/>
                    </a:ext>
                  </a:extLst>
                </a:hlinkClick>
              </a:rPr>
              <a:t>Protocol</a:t>
            </a:r>
            <a:r>
              <a:rPr lang="it-IT" sz="1400" dirty="0">
                <a:hlinkClick r:id="rId3">
                  <a:extLst>
                    <a:ext uri="{A12FA001-AC4F-418D-AE19-62706E023703}">
                      <ahyp:hlinkClr xmlns:ahyp="http://schemas.microsoft.com/office/drawing/2018/hyperlinkcolor" val="tx"/>
                    </a:ext>
                  </a:extLst>
                </a:hlinkClick>
              </a:rPr>
              <a:t> Scope 2: </a:t>
            </a:r>
            <a:r>
              <a:rPr lang="it-IT" sz="1400" dirty="0" err="1">
                <a:hlinkClick r:id="rId3">
                  <a:extLst>
                    <a:ext uri="{A12FA001-AC4F-418D-AE19-62706E023703}">
                      <ahyp:hlinkClr xmlns:ahyp="http://schemas.microsoft.com/office/drawing/2018/hyperlinkcolor" val="tx"/>
                    </a:ext>
                  </a:extLst>
                </a:hlinkClick>
              </a:rPr>
              <a:t>Orientierungshilfe</a:t>
            </a:r>
            <a:r>
              <a:rPr lang="it-IT" sz="1400" dirty="0">
                <a:hlinkClick r:id="rId3">
                  <a:extLst>
                    <a:ext uri="{A12FA001-AC4F-418D-AE19-62706E023703}">
                      <ahyp:hlinkClr xmlns:ahyp="http://schemas.microsoft.com/office/drawing/2018/hyperlinkcolor" val="tx"/>
                    </a:ext>
                  </a:extLst>
                </a:hlinkClick>
              </a:rPr>
              <a:t> zur </a:t>
            </a:r>
            <a:r>
              <a:rPr lang="it-IT" sz="1400" dirty="0" err="1">
                <a:hlinkClick r:id="rId3">
                  <a:extLst>
                    <a:ext uri="{A12FA001-AC4F-418D-AE19-62706E023703}">
                      <ahyp:hlinkClr xmlns:ahyp="http://schemas.microsoft.com/office/drawing/2018/hyperlinkcolor" val="tx"/>
                    </a:ext>
                  </a:extLst>
                </a:hlinkClick>
              </a:rPr>
              <a:t>Anwendung</a:t>
            </a:r>
            <a:r>
              <a:rPr lang="it-IT" sz="1400" dirty="0">
                <a:hlinkClick r:id="rId3">
                  <a:extLst>
                    <a:ext uri="{A12FA001-AC4F-418D-AE19-62706E023703}">
                      <ahyp:hlinkClr xmlns:ahyp="http://schemas.microsoft.com/office/drawing/2018/hyperlinkcolor" val="tx"/>
                    </a:ext>
                  </a:extLst>
                </a:hlinkClick>
              </a:rPr>
              <a:t> von ISO14064-1 (2015) </a:t>
            </a:r>
            <a:endParaRPr lang="it-IT" sz="1400" dirty="0"/>
          </a:p>
          <a:p>
            <a:pPr marL="514350" lvl="1" indent="-285750">
              <a:buFont typeface="Arial" panose="020B0604020202020204" pitchFamily="34" charset="0"/>
              <a:buChar char="•"/>
            </a:pPr>
            <a:r>
              <a:rPr lang="it-IT" sz="1400" dirty="0">
                <a:hlinkClick r:id="rId4">
                  <a:extLst>
                    <a:ext uri="{A12FA001-AC4F-418D-AE19-62706E023703}">
                      <ahyp:hlinkClr xmlns:ahyp="http://schemas.microsoft.com/office/drawing/2018/hyperlinkcolor" val="tx"/>
                    </a:ext>
                  </a:extLst>
                </a:hlinkClick>
              </a:rPr>
              <a:t>Tool ecocockpit</a:t>
            </a:r>
            <a:endParaRPr lang="de-DE" sz="1400" dirty="0"/>
          </a:p>
        </p:txBody>
      </p:sp>
      <p:sp>
        <p:nvSpPr>
          <p:cNvPr id="8" name="Textplatzhalter 7">
            <a:extLst>
              <a:ext uri="{FF2B5EF4-FFF2-40B4-BE49-F238E27FC236}">
                <a16:creationId xmlns:a16="http://schemas.microsoft.com/office/drawing/2014/main" id="{75CD79A5-4E79-E668-345D-5F1DC7BBA20D}"/>
              </a:ext>
            </a:extLst>
          </p:cNvPr>
          <p:cNvSpPr>
            <a:spLocks noGrp="1"/>
          </p:cNvSpPr>
          <p:nvPr>
            <p:ph type="body" sz="quarter" idx="43"/>
          </p:nvPr>
        </p:nvSpPr>
        <p:spPr>
          <a:xfrm>
            <a:off x="7920203" y="2223616"/>
            <a:ext cx="3887796" cy="3797672"/>
          </a:xfrm>
        </p:spPr>
        <p:txBody>
          <a:bodyPr/>
          <a:lstStyle/>
          <a:p>
            <a:pPr marL="0" indent="0">
              <a:buNone/>
            </a:pPr>
            <a:r>
              <a:rPr lang="de-DE" sz="1400" b="1" dirty="0"/>
              <a:t>Leitfäden</a:t>
            </a:r>
            <a:endParaRPr lang="de-DE" sz="1400" b="1" dirty="0">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de-DE" sz="1400" dirty="0" err="1">
                <a:hlinkClick r:id="rId5">
                  <a:extLst>
                    <a:ext uri="{A12FA001-AC4F-418D-AE19-62706E023703}">
                      <ahyp:hlinkClr xmlns:ahyp="http://schemas.microsoft.com/office/drawing/2018/hyperlinkcolor" val="tx"/>
                    </a:ext>
                  </a:extLst>
                </a:hlinkClick>
              </a:rPr>
              <a:t>Einfuehrung</a:t>
            </a:r>
            <a:r>
              <a:rPr lang="de-DE" sz="1400" dirty="0">
                <a:hlinkClick r:id="rId5">
                  <a:extLst>
                    <a:ext uri="{A12FA001-AC4F-418D-AE19-62706E023703}">
                      <ahyp:hlinkClr xmlns:ahyp="http://schemas.microsoft.com/office/drawing/2018/hyperlinkcolor" val="tx"/>
                    </a:ext>
                  </a:extLst>
                </a:hlinkClick>
              </a:rPr>
              <a:t> </a:t>
            </a:r>
            <a:r>
              <a:rPr lang="de-DE" sz="1400" dirty="0" err="1">
                <a:hlinkClick r:id="rId5">
                  <a:extLst>
                    <a:ext uri="{A12FA001-AC4F-418D-AE19-62706E023703}">
                      <ahyp:hlinkClr xmlns:ahyp="http://schemas.microsoft.com/office/drawing/2018/hyperlinkcolor" val="tx"/>
                    </a:ext>
                  </a:extLst>
                </a:hlinkClick>
              </a:rPr>
              <a:t>Klimamanagement_Deutsches</a:t>
            </a:r>
            <a:r>
              <a:rPr lang="de-DE" sz="1400" dirty="0">
                <a:hlinkClick r:id="rId5">
                  <a:extLst>
                    <a:ext uri="{A12FA001-AC4F-418D-AE19-62706E023703}">
                      <ahyp:hlinkClr xmlns:ahyp="http://schemas.microsoft.com/office/drawing/2018/hyperlinkcolor" val="tx"/>
                    </a:ext>
                  </a:extLst>
                </a:hlinkClick>
              </a:rPr>
              <a:t> Global Compact Network</a:t>
            </a:r>
            <a:endParaRPr lang="de-DE" sz="1400" dirty="0"/>
          </a:p>
          <a:p>
            <a:pPr marL="0" indent="0">
              <a:buNone/>
            </a:pPr>
            <a:endParaRPr lang="de-DE" dirty="0">
              <a:solidFill>
                <a:srgbClr val="009999"/>
              </a:solidFill>
              <a:hlinkClick r:id="rId6">
                <a:extLst>
                  <a:ext uri="{A12FA001-AC4F-418D-AE19-62706E023703}">
                    <ahyp:hlinkClr xmlns:ahyp="http://schemas.microsoft.com/office/drawing/2018/hyperlinkcolor" val="tx"/>
                  </a:ext>
                </a:extLst>
              </a:hlinkClick>
            </a:endParaRPr>
          </a:p>
          <a:p>
            <a:pPr marL="384175" lvl="1" indent="0">
              <a:buNone/>
            </a:pPr>
            <a:endParaRPr lang="de-DE" dirty="0"/>
          </a:p>
          <a:p>
            <a:pPr marL="384175" lvl="1" indent="0">
              <a:buNone/>
            </a:pPr>
            <a:endParaRPr lang="de-DE" dirty="0"/>
          </a:p>
          <a:p>
            <a:endParaRPr lang="de-DE" dirty="0"/>
          </a:p>
        </p:txBody>
      </p:sp>
      <p:sp>
        <p:nvSpPr>
          <p:cNvPr id="2" name="Titel 1"/>
          <p:cNvSpPr>
            <a:spLocks noGrp="1"/>
          </p:cNvSpPr>
          <p:nvPr>
            <p:ph type="title"/>
          </p:nvPr>
        </p:nvSpPr>
        <p:spPr>
          <a:xfrm>
            <a:off x="623392" y="760335"/>
            <a:ext cx="8174700" cy="864096"/>
          </a:xfrm>
        </p:spPr>
        <p:txBody>
          <a:bodyPr/>
          <a:lstStyle/>
          <a:p>
            <a:r>
              <a:rPr lang="de-DE" sz="2400" dirty="0"/>
              <a:t>Nachschlagerwerke und nützliche Links</a:t>
            </a:r>
          </a:p>
        </p:txBody>
      </p:sp>
      <p:sp>
        <p:nvSpPr>
          <p:cNvPr id="9" name="Inhaltsplatzhalter 8">
            <a:extLst>
              <a:ext uri="{FF2B5EF4-FFF2-40B4-BE49-F238E27FC236}">
                <a16:creationId xmlns:a16="http://schemas.microsoft.com/office/drawing/2014/main" id="{61A24170-F743-6C7C-CF7A-A92461BEC583}"/>
              </a:ext>
            </a:extLst>
          </p:cNvPr>
          <p:cNvSpPr>
            <a:spLocks noGrp="1"/>
          </p:cNvSpPr>
          <p:nvPr>
            <p:ph sz="quarter" idx="44"/>
          </p:nvPr>
        </p:nvSpPr>
        <p:spPr>
          <a:xfrm>
            <a:off x="4219023" y="1628552"/>
            <a:ext cx="3470176" cy="360288"/>
          </a:xfrm>
          <a:solidFill>
            <a:srgbClr val="3B687F"/>
          </a:solidFill>
          <a:ln w="9525" cap="flat" cmpd="sng" algn="ctr">
            <a:noFill/>
            <a:prstDash val="solid"/>
            <a:round/>
            <a:headEnd type="none" w="med" len="med"/>
            <a:tailEnd type="none" w="med" len="med"/>
          </a:ln>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eaLnBrk="0" hangingPunct="0">
              <a:spcBef>
                <a:spcPct val="0"/>
              </a:spcBef>
            </a:pPr>
            <a:r>
              <a:rPr lang="de-DE" sz="1400" kern="1200" dirty="0">
                <a:latin typeface="Arial" charset="0"/>
                <a:ea typeface="ＭＳ Ｐゴシック" charset="-128"/>
              </a:rPr>
              <a:t>Klimabilanz</a:t>
            </a:r>
          </a:p>
        </p:txBody>
      </p:sp>
      <p:sp>
        <p:nvSpPr>
          <p:cNvPr id="3" name="Textplatzhalter 2">
            <a:extLst>
              <a:ext uri="{FF2B5EF4-FFF2-40B4-BE49-F238E27FC236}">
                <a16:creationId xmlns:a16="http://schemas.microsoft.com/office/drawing/2014/main" id="{86341BDA-348F-3EE5-C695-E74DDC8CB9B8}"/>
              </a:ext>
            </a:extLst>
          </p:cNvPr>
          <p:cNvSpPr>
            <a:spLocks noGrp="1"/>
          </p:cNvSpPr>
          <p:nvPr>
            <p:ph type="body" sz="quarter" idx="13"/>
          </p:nvPr>
        </p:nvSpPr>
        <p:spPr/>
        <p:txBody>
          <a:bodyPr>
            <a:normAutofit/>
          </a:bodyPr>
          <a:lstStyle/>
          <a:p>
            <a:pPr marL="0" indent="0">
              <a:buNone/>
            </a:pPr>
            <a:r>
              <a:rPr lang="de-DE" sz="1400" b="1" dirty="0"/>
              <a:t>Leitfäden</a:t>
            </a:r>
          </a:p>
          <a:p>
            <a:pPr lvl="1">
              <a:buFont typeface="Arial" panose="020B0604020202020204" pitchFamily="34" charset="0"/>
              <a:buChar char="•"/>
            </a:pPr>
            <a:r>
              <a:rPr lang="de-DE" sz="1400" dirty="0" err="1">
                <a:hlinkClick r:id="rId5">
                  <a:extLst>
                    <a:ext uri="{A12FA001-AC4F-418D-AE19-62706E023703}">
                      <ahyp:hlinkClr xmlns:ahyp="http://schemas.microsoft.com/office/drawing/2018/hyperlinkcolor" val="tx"/>
                    </a:ext>
                  </a:extLst>
                </a:hlinkClick>
              </a:rPr>
              <a:t>Einfuehrung</a:t>
            </a:r>
            <a:r>
              <a:rPr lang="de-DE" sz="1400" dirty="0">
                <a:hlinkClick r:id="rId5">
                  <a:extLst>
                    <a:ext uri="{A12FA001-AC4F-418D-AE19-62706E023703}">
                      <ahyp:hlinkClr xmlns:ahyp="http://schemas.microsoft.com/office/drawing/2018/hyperlinkcolor" val="tx"/>
                    </a:ext>
                  </a:extLst>
                </a:hlinkClick>
              </a:rPr>
              <a:t> </a:t>
            </a:r>
            <a:r>
              <a:rPr lang="de-DE" sz="1400" dirty="0" err="1">
                <a:hlinkClick r:id="rId5">
                  <a:extLst>
                    <a:ext uri="{A12FA001-AC4F-418D-AE19-62706E023703}">
                      <ahyp:hlinkClr xmlns:ahyp="http://schemas.microsoft.com/office/drawing/2018/hyperlinkcolor" val="tx"/>
                    </a:ext>
                  </a:extLst>
                </a:hlinkClick>
              </a:rPr>
              <a:t>Klimamanagement_Deutsches</a:t>
            </a:r>
            <a:r>
              <a:rPr lang="de-DE" sz="1400" dirty="0">
                <a:hlinkClick r:id="rId5">
                  <a:extLst>
                    <a:ext uri="{A12FA001-AC4F-418D-AE19-62706E023703}">
                      <ahyp:hlinkClr xmlns:ahyp="http://schemas.microsoft.com/office/drawing/2018/hyperlinkcolor" val="tx"/>
                    </a:ext>
                  </a:extLst>
                </a:hlinkClick>
              </a:rPr>
              <a:t> Global Compact Network</a:t>
            </a:r>
            <a:endParaRPr lang="de-DE" sz="1400" dirty="0"/>
          </a:p>
          <a:p>
            <a:pPr lvl="1">
              <a:buFont typeface="Arial" panose="020B0604020202020204" pitchFamily="34" charset="0"/>
              <a:buChar char="•"/>
            </a:pPr>
            <a:r>
              <a:rPr lang="de-DE" sz="1400" dirty="0">
                <a:hlinkClick r:id="rId7">
                  <a:extLst>
                    <a:ext uri="{A12FA001-AC4F-418D-AE19-62706E023703}">
                      <ahyp:hlinkClr xmlns:ahyp="http://schemas.microsoft.com/office/drawing/2018/hyperlinkcolor" val="tx"/>
                    </a:ext>
                  </a:extLst>
                </a:hlinkClick>
              </a:rPr>
              <a:t>Klimamanagement in Unternehmen: Entwicklung eines Bausteins auf Grundlage des Umweltmanagementsystems EMAS</a:t>
            </a:r>
            <a:endParaRPr lang="de-DE" sz="1400" dirty="0"/>
          </a:p>
          <a:p>
            <a:pPr lvl="1">
              <a:buFont typeface="Arial" panose="020B0604020202020204" pitchFamily="34" charset="0"/>
              <a:buChar char="•"/>
            </a:pPr>
            <a:r>
              <a:rPr lang="de-DE" sz="1400" u="sng" kern="0" dirty="0" err="1">
                <a:hlinkClick r:id="rId8">
                  <a:extLst>
                    <a:ext uri="{A12FA001-AC4F-418D-AE19-62706E023703}">
                      <ahyp:hlinkClr xmlns:ahyp="http://schemas.microsoft.com/office/drawing/2018/hyperlinkcolor" val="tx"/>
                    </a:ext>
                  </a:extLst>
                </a:hlinkClick>
              </a:rPr>
              <a:t>Klimareporting</a:t>
            </a:r>
            <a:r>
              <a:rPr lang="de-DE" sz="1400" u="sng" kern="0" dirty="0">
                <a:hlinkClick r:id="rId8">
                  <a:extLst>
                    <a:ext uri="{A12FA001-AC4F-418D-AE19-62706E023703}">
                      <ahyp:hlinkClr xmlns:ahyp="http://schemas.microsoft.com/office/drawing/2018/hyperlinkcolor" val="tx"/>
                    </a:ext>
                  </a:extLst>
                </a:hlinkClick>
              </a:rPr>
              <a:t>, Leitfaden Vom Emissionsbericht zur Klimastrategie</a:t>
            </a:r>
            <a:endParaRPr lang="en-AU" sz="1400" u="sng" dirty="0"/>
          </a:p>
          <a:p>
            <a:pPr lvl="1">
              <a:buFont typeface="Arial" panose="020B0604020202020204" pitchFamily="34" charset="0"/>
              <a:buChar char="•"/>
            </a:pPr>
            <a:r>
              <a:rPr lang="de-DE" sz="1400" dirty="0">
                <a:hlinkClick r:id="rId9">
                  <a:extLst>
                    <a:ext uri="{A12FA001-AC4F-418D-AE19-62706E023703}">
                      <ahyp:hlinkClr xmlns:ahyp="http://schemas.microsoft.com/office/drawing/2018/hyperlinkcolor" val="tx"/>
                    </a:ext>
                  </a:extLst>
                </a:hlinkClick>
              </a:rPr>
              <a:t>Leitfaden Corporate Carbon Footprint, Dienstleistungsgesellschaft der Norddeutschen, Wirtschaft mbH</a:t>
            </a:r>
            <a:endParaRPr lang="de-DE" sz="1400" dirty="0"/>
          </a:p>
          <a:p>
            <a:pPr lvl="1"/>
            <a:endParaRPr lang="de-DE" sz="1200" dirty="0">
              <a:solidFill>
                <a:srgbClr val="000000"/>
              </a:solidFill>
            </a:endParaRPr>
          </a:p>
          <a:p>
            <a:pPr lvl="1"/>
            <a:endParaRPr lang="de-DE" dirty="0"/>
          </a:p>
          <a:p>
            <a:pPr lvl="1"/>
            <a:endParaRPr lang="de-DE" dirty="0"/>
          </a:p>
          <a:p>
            <a:endParaRPr lang="de-DE" dirty="0"/>
          </a:p>
        </p:txBody>
      </p:sp>
      <p:sp>
        <p:nvSpPr>
          <p:cNvPr id="7" name="Inhaltsplatzhalter 6"/>
          <p:cNvSpPr>
            <a:spLocks noGrp="1"/>
          </p:cNvSpPr>
          <p:nvPr>
            <p:ph sz="quarter" idx="37"/>
          </p:nvPr>
        </p:nvSpPr>
        <p:spPr>
          <a:xfrm>
            <a:off x="609600" y="1628552"/>
            <a:ext cx="3470176" cy="360288"/>
          </a:xfr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spcBef>
                <a:spcPct val="0"/>
              </a:spcBef>
            </a:pPr>
            <a:r>
              <a:rPr lang="de-DE" sz="1400" kern="1200" dirty="0">
                <a:latin typeface="Arial" charset="0"/>
                <a:ea typeface="ＭＳ Ｐゴシック" charset="-128"/>
              </a:rPr>
              <a:t>Einführende Literatur</a:t>
            </a:r>
          </a:p>
        </p:txBody>
      </p:sp>
      <p:sp>
        <p:nvSpPr>
          <p:cNvPr id="10" name="Inhaltsplatzhalter 9">
            <a:extLst>
              <a:ext uri="{FF2B5EF4-FFF2-40B4-BE49-F238E27FC236}">
                <a16:creationId xmlns:a16="http://schemas.microsoft.com/office/drawing/2014/main" id="{4B95BC38-40CE-FE04-C3C7-4F548D3ECA0F}"/>
              </a:ext>
            </a:extLst>
          </p:cNvPr>
          <p:cNvSpPr>
            <a:spLocks noGrp="1"/>
          </p:cNvSpPr>
          <p:nvPr>
            <p:ph sz="quarter" idx="45"/>
          </p:nvPr>
        </p:nvSpPr>
        <p:spPr>
          <a:xfrm>
            <a:off x="7906410" y="1628552"/>
            <a:ext cx="3901589" cy="379040"/>
          </a:xfrm>
          <a:solidFill>
            <a:srgbClr val="3B687F"/>
          </a:solidFill>
          <a:ln w="9525" cap="flat" cmpd="sng" algn="ctr">
            <a:noFill/>
            <a:prstDash val="solid"/>
            <a:round/>
            <a:headEnd type="none" w="med" len="med"/>
            <a:tailEnd type="none" w="med" len="med"/>
          </a:ln>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eaLnBrk="0" hangingPunct="0">
              <a:spcBef>
                <a:spcPct val="0"/>
              </a:spcBef>
            </a:pPr>
            <a:r>
              <a:rPr lang="de-DE" sz="1400" kern="1200" dirty="0">
                <a:latin typeface="Arial" charset="0"/>
                <a:ea typeface="ＭＳ Ｐゴシック" charset="-128"/>
              </a:rPr>
              <a:t>Ziele</a:t>
            </a:r>
          </a:p>
        </p:txBody>
      </p:sp>
      <p:sp>
        <p:nvSpPr>
          <p:cNvPr id="12" name="Sprechblase: rechteckig mit abgerundeten Ecken 5">
            <a:extLst>
              <a:ext uri="{FF2B5EF4-FFF2-40B4-BE49-F238E27FC236}">
                <a16:creationId xmlns:a16="http://schemas.microsoft.com/office/drawing/2014/main" id="{2520D894-3ADB-FFF5-6C8E-32270819D410}"/>
              </a:ext>
            </a:extLst>
          </p:cNvPr>
          <p:cNvSpPr/>
          <p:nvPr/>
        </p:nvSpPr>
        <p:spPr>
          <a:xfrm>
            <a:off x="7714328" y="5002542"/>
            <a:ext cx="2057165" cy="802722"/>
          </a:xfrm>
          <a:prstGeom prst="wedgeRoundRectCallout">
            <a:avLst>
              <a:gd name="adj1" fmla="val -43547"/>
              <a:gd name="adj2" fmla="val -125636"/>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Und natürlich unsere weiteren Handlungshilfen, bereitgestellt über die Website des IZU</a:t>
            </a:r>
          </a:p>
        </p:txBody>
      </p:sp>
      <p:sp>
        <p:nvSpPr>
          <p:cNvPr id="14" name="Foliennummernplatzhalter 4">
            <a:extLst>
              <a:ext uri="{FF2B5EF4-FFF2-40B4-BE49-F238E27FC236}">
                <a16:creationId xmlns:a16="http://schemas.microsoft.com/office/drawing/2014/main" id="{E7030E9C-21AE-AFE6-FB8F-5B5CE18DD54C}"/>
              </a:ext>
            </a:extLst>
          </p:cNvPr>
          <p:cNvSpPr>
            <a:spLocks noGrp="1"/>
          </p:cNvSpPr>
          <p:nvPr>
            <p:ph type="sldNum" sz="quarter" idx="4"/>
          </p:nvPr>
        </p:nvSpPr>
        <p:spPr>
          <a:xfrm>
            <a:off x="551384" y="6475412"/>
            <a:ext cx="638043" cy="280988"/>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algn="l"/>
            <a:fld id="{894680D0-7A83-433A-9719-C4143F27F647}" type="slidenum">
              <a:rPr lang="de-DE" sz="1000">
                <a:solidFill>
                  <a:srgbClr val="3B687F"/>
                </a:solidFill>
              </a:rPr>
              <a:pPr algn="l"/>
              <a:t>28</a:t>
            </a:fld>
            <a:endParaRPr lang="de-DE" sz="1000" dirty="0">
              <a:solidFill>
                <a:srgbClr val="3B687F"/>
              </a:solidFill>
            </a:endParaRPr>
          </a:p>
        </p:txBody>
      </p:sp>
      <p:sp>
        <p:nvSpPr>
          <p:cNvPr id="19" name="Fußzeilenplatzhalter 3">
            <a:extLst>
              <a:ext uri="{FF2B5EF4-FFF2-40B4-BE49-F238E27FC236}">
                <a16:creationId xmlns:a16="http://schemas.microsoft.com/office/drawing/2014/main" id="{2E6D8B4D-EF8F-FE41-6C5F-BA3DA2C3EC4C}"/>
              </a:ext>
            </a:extLst>
          </p:cNvPr>
          <p:cNvSpPr txBox="1">
            <a:spLocks/>
          </p:cNvSpPr>
          <p:nvPr/>
        </p:nvSpPr>
        <p:spPr>
          <a:xfrm>
            <a:off x="5413289" y="6477000"/>
            <a:ext cx="6394711"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defPPr>
              <a:defRPr lang="de-DE"/>
            </a:defPPr>
            <a:lvl1pPr>
              <a:defRPr sz="1000" b="1">
                <a:solidFill>
                  <a:srgbClr val="3B687F"/>
                </a:solidFill>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r>
              <a:rPr lang="de-DE" dirty="0"/>
              <a:t>Klimaschutz-Energie-Ressourcen-Management für KMU | </a:t>
            </a:r>
            <a:r>
              <a:rPr lang="de-DE" b="0" dirty="0"/>
              <a:t>© LfU | IZU Infozentrum UmweltWirtschaft | 2023</a:t>
            </a:r>
          </a:p>
        </p:txBody>
      </p:sp>
      <p:sp>
        <p:nvSpPr>
          <p:cNvPr id="4" name="Fußzeilenplatzhalter 3"/>
          <p:cNvSpPr>
            <a:spLocks noGrp="1"/>
          </p:cNvSpPr>
          <p:nvPr>
            <p:ph type="ftr" sz="quarter" idx="3"/>
          </p:nvPr>
        </p:nvSpPr>
        <p:spPr>
          <a:xfrm>
            <a:off x="728109" y="5928440"/>
            <a:ext cx="7008779" cy="365125"/>
          </a:xfrm>
        </p:spPr>
        <p:txBody>
          <a:bodyPr/>
          <a:lstStyle/>
          <a:p>
            <a:r>
              <a:rPr lang="de-DE" dirty="0"/>
              <a:t>Handlungshilfe Klimaziele für Einsteiger | © LfU | IZU Infozentrum UmweltWirtschaft | 2023</a:t>
            </a:r>
          </a:p>
        </p:txBody>
      </p:sp>
    </p:spTree>
    <p:extLst>
      <p:ext uri="{BB962C8B-B14F-4D97-AF65-F5344CB8AC3E}">
        <p14:creationId xmlns:p14="http://schemas.microsoft.com/office/powerpoint/2010/main" val="4164237738"/>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E33A83B2-1D86-430D-8EA7-1B18403ECE16}"/>
              </a:ext>
            </a:extLst>
          </p:cNvPr>
          <p:cNvSpPr/>
          <p:nvPr/>
        </p:nvSpPr>
        <p:spPr>
          <a:xfrm>
            <a:off x="4727848" y="1944752"/>
            <a:ext cx="5466176" cy="5324535"/>
          </a:xfrm>
          <a:prstGeom prst="rect">
            <a:avLst/>
          </a:prstGeom>
        </p:spPr>
        <p:txBody>
          <a:bodyPr wrap="square">
            <a:spAutoFit/>
          </a:bodyPr>
          <a:lstStyle/>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Herausgeber:</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Bayerisches Landesamt für Umwelt (LfU)</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Bürgermeister-Ulrich-Straße 160</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86179 Augsburg</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Tel.: 	0821 9071-5509</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Fax: 	0821 9071-5556</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E-Mail: 	</a:t>
            </a:r>
            <a:r>
              <a:rPr lang="de-DE" altLang="de-DE" sz="1000" dirty="0">
                <a:solidFill>
                  <a:sysClr val="windowText" lastClr="000000"/>
                </a:solidFill>
                <a:ea typeface="Times New Roman" pitchFamily="18" charset="0"/>
                <a:cs typeface="Times New Roman" pitchFamily="18" charset="0"/>
                <a:hlinkClick r:id="rId2"/>
              </a:rPr>
              <a:t>izu@lfu.bayern.de</a:t>
            </a:r>
            <a:endParaRPr lang="de-DE" altLang="de-DE" sz="1000" dirty="0">
              <a:solidFill>
                <a:sysClr val="windowText" lastClr="000000"/>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Internet: 	</a:t>
            </a:r>
            <a:r>
              <a:rPr lang="de-DE" altLang="de-DE" sz="1000" dirty="0">
                <a:solidFill>
                  <a:sysClr val="windowText" lastClr="000000"/>
                </a:solidFill>
                <a:ea typeface="Times New Roman" pitchFamily="18" charset="0"/>
                <a:cs typeface="Times New Roman" pitchFamily="18" charset="0"/>
                <a:hlinkClick r:id="rId3"/>
              </a:rPr>
              <a:t>www.lfu.bayern.de</a:t>
            </a:r>
            <a:endParaRPr lang="de-DE" altLang="de-DE" sz="1000" dirty="0">
              <a:solidFill>
                <a:sysClr val="windowText" lastClr="000000"/>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	</a:t>
            </a:r>
            <a:r>
              <a:rPr lang="de-DE" altLang="de-DE" sz="1000" dirty="0">
                <a:solidFill>
                  <a:sysClr val="windowText" lastClr="000000"/>
                </a:solidFill>
                <a:cs typeface="Times New Roman" pitchFamily="18" charset="0"/>
                <a:hlinkClick r:id="rId4"/>
              </a:rPr>
              <a:t>www.izu.bayern.de</a:t>
            </a:r>
            <a:endParaRPr lang="de-DE" altLang="de-DE" sz="1000" dirty="0">
              <a:solidFill>
                <a:sysClr val="windowText" lastClr="000000"/>
              </a:solidFill>
              <a:cs typeface="Times New Roman" pitchFamily="18" charset="0"/>
            </a:endParaRPr>
          </a:p>
          <a:p>
            <a:pPr algn="l" eaLnBrk="0" fontAlgn="base" hangingPunct="0">
              <a:spcBef>
                <a:spcPct val="0"/>
              </a:spcBef>
              <a:spcAft>
                <a:spcPct val="0"/>
              </a:spcAft>
              <a:defRPr/>
            </a:pP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Bearbeitung/Text/Konzept:</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en-GB" sz="1000" dirty="0">
                <a:solidFill>
                  <a:sysClr val="windowText" lastClr="000000"/>
                </a:solidFill>
                <a:cs typeface="Times New Roman" pitchFamily="18" charset="0"/>
              </a:rPr>
              <a:t>B.A.U.M. Consult GmbH München</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Laura Börner, Isabella Waldorf, Hannah Witting</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Gotzingerstr. 48/50</a:t>
            </a:r>
            <a:br>
              <a:rPr lang="de-DE" altLang="de-DE" sz="1000" dirty="0">
                <a:solidFill>
                  <a:sysClr val="windowText" lastClr="000000"/>
                </a:solidFill>
                <a:cs typeface="Times New Roman" pitchFamily="18" charset="0"/>
              </a:rPr>
            </a:br>
            <a:r>
              <a:rPr lang="de-DE" altLang="de-DE" sz="1000" dirty="0">
                <a:solidFill>
                  <a:sysClr val="windowText" lastClr="000000"/>
                </a:solidFill>
                <a:cs typeface="Times New Roman" pitchFamily="18" charset="0"/>
              </a:rPr>
              <a:t>81371 München </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+49 (0)89 189 35 0</a:t>
            </a:r>
            <a:br>
              <a:rPr lang="de-DE" altLang="de-DE" sz="1000" dirty="0">
                <a:solidFill>
                  <a:sysClr val="windowText" lastClr="000000"/>
                </a:solidFill>
                <a:cs typeface="Times New Roman" pitchFamily="18" charset="0"/>
              </a:rPr>
            </a:br>
            <a:r>
              <a:rPr lang="de-DE" altLang="de-DE" sz="1000" dirty="0">
                <a:solidFill>
                  <a:sysClr val="windowText" lastClr="000000"/>
                </a:solidFill>
                <a:cs typeface="Times New Roman" pitchFamily="18" charset="0"/>
                <a:hlinkClick r:id="rId5"/>
              </a:rPr>
              <a:t>muenchen@baumgroup.de</a:t>
            </a:r>
            <a:endParaRPr lang="de-DE" altLang="de-DE" sz="1000" dirty="0">
              <a:solidFill>
                <a:sysClr val="windowText" lastClr="000000"/>
              </a:solidFill>
              <a:cs typeface="Times New Roman" pitchFamily="18" charset="0"/>
            </a:endParaRPr>
          </a:p>
          <a:p>
            <a:pPr algn="l" eaLnBrk="0" fontAlgn="base" hangingPunct="0">
              <a:spcBef>
                <a:spcPct val="0"/>
              </a:spcBef>
              <a:spcAft>
                <a:spcPct val="0"/>
              </a:spcAft>
              <a:defRPr/>
            </a:pPr>
            <a:r>
              <a:rPr lang="de-DE" sz="1000" dirty="0">
                <a:solidFill>
                  <a:srgbClr val="4B4B4B"/>
                </a:solidFill>
                <a:hlinkClick r:id="rId6"/>
              </a:rPr>
              <a:t>www.baumgroup.de</a:t>
            </a:r>
            <a:endParaRPr lang="de-DE" sz="1000" dirty="0">
              <a:solidFill>
                <a:srgbClr val="4B4B4B"/>
              </a:solidFill>
            </a:endParaRPr>
          </a:p>
          <a:p>
            <a:pPr algn="l">
              <a:defRPr/>
            </a:pPr>
            <a:r>
              <a:rPr lang="de-DE" sz="1000" dirty="0">
                <a:solidFill>
                  <a:sysClr val="windowText" lastClr="000000"/>
                </a:solidFill>
                <a:cs typeface="Times New Roman" pitchFamily="18" charset="0"/>
              </a:rPr>
              <a:t>Dank an Eva Schulze </a:t>
            </a:r>
            <a:r>
              <a:rPr lang="de-DE" sz="1000" dirty="0" err="1">
                <a:solidFill>
                  <a:sysClr val="windowText" lastClr="000000"/>
                </a:solidFill>
                <a:cs typeface="Times New Roman" pitchFamily="18" charset="0"/>
              </a:rPr>
              <a:t>Frenking</a:t>
            </a:r>
            <a:r>
              <a:rPr lang="de-DE" sz="1000" dirty="0">
                <a:solidFill>
                  <a:sysClr val="windowText" lastClr="000000"/>
                </a:solidFill>
                <a:cs typeface="Times New Roman" pitchFamily="18" charset="0"/>
              </a:rPr>
              <a:t> für den Input aus ihrer Masterarbeit „Konzeptionierung eines Seminarkatalogs und Handlungsleitfadens zur Erstellung einer CO2-Bilanz nach Greenhouse Gas Protocol für den Dienstleistungsbereich“</a:t>
            </a:r>
          </a:p>
          <a:p>
            <a:pPr algn="l">
              <a:defRPr/>
            </a:pPr>
            <a:endParaRPr lang="de-DE" sz="1000" dirty="0">
              <a:solidFill>
                <a:sysClr val="windowText" lastClr="000000"/>
              </a:solidFill>
              <a:cs typeface="Times New Roman" pitchFamily="18" charset="0"/>
            </a:endParaRPr>
          </a:p>
          <a:p>
            <a:pPr algn="l" eaLnBrk="0" fontAlgn="base" hangingPunct="0">
              <a:spcBef>
                <a:spcPct val="0"/>
              </a:spcBef>
              <a:spcAft>
                <a:spcPct val="0"/>
              </a:spcAft>
              <a:defRPr/>
            </a:pPr>
            <a:endParaRPr lang="de-DE" sz="1000" dirty="0">
              <a:solidFill>
                <a:srgbClr val="4B4B4B"/>
              </a:solidFill>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Redaktion:</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LfU, Referat 11, Infozentrum UmweltWirtschaft (IZU), Diana Taubert</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endParaRPr lang="de-DE" altLang="de-DE" sz="1000" dirty="0">
              <a:solidFill>
                <a:srgbClr val="3B687F"/>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Stand: </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Januar 2023</a:t>
            </a:r>
          </a:p>
          <a:p>
            <a:pPr algn="l" eaLnBrk="0" fontAlgn="base" hangingPunct="0">
              <a:spcBef>
                <a:spcPct val="0"/>
              </a:spcBef>
              <a:spcAft>
                <a:spcPct val="0"/>
              </a:spcAft>
              <a:defRPr/>
            </a:pPr>
            <a:endParaRPr lang="de-DE" altLang="de-DE" sz="1000" dirty="0">
              <a:solidFill>
                <a:srgbClr val="3B687F"/>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Copyright:</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Bayerisches Landesamt für Umwelt (LfU)</a:t>
            </a:r>
          </a:p>
          <a:p>
            <a:pPr algn="l" eaLnBrk="0" fontAlgn="base" hangingPunct="0">
              <a:spcBef>
                <a:spcPct val="0"/>
              </a:spcBef>
              <a:spcAft>
                <a:spcPct val="0"/>
              </a:spcAft>
            </a:pPr>
            <a:r>
              <a:rPr lang="de-DE" sz="1000" dirty="0">
                <a:solidFill>
                  <a:srgbClr val="000000"/>
                </a:solidFill>
              </a:rPr>
              <a:t> </a:t>
            </a:r>
          </a:p>
          <a:p>
            <a:pPr eaLnBrk="0" fontAlgn="base" hangingPunct="0">
              <a:spcBef>
                <a:spcPct val="0"/>
              </a:spcBef>
              <a:spcAft>
                <a:spcPct val="0"/>
              </a:spcAft>
              <a:defRPr/>
            </a:pPr>
            <a:endParaRPr lang="de-DE" altLang="de-DE" sz="1000" dirty="0">
              <a:solidFill>
                <a:sysClr val="windowText" lastClr="000000"/>
              </a:solidFill>
              <a:cs typeface="Times New Roman" pitchFamily="18" charset="0"/>
            </a:endParaRPr>
          </a:p>
        </p:txBody>
      </p:sp>
      <p:pic>
        <p:nvPicPr>
          <p:cNvPr id="6" name="Grafik 5">
            <a:extLst>
              <a:ext uri="{FF2B5EF4-FFF2-40B4-BE49-F238E27FC236}">
                <a16:creationId xmlns:a16="http://schemas.microsoft.com/office/drawing/2014/main" id="{AFD26058-EB67-4862-B608-53F07A6F64E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703512" y="6237312"/>
            <a:ext cx="1446227" cy="406027"/>
          </a:xfrm>
          <a:prstGeom prst="rect">
            <a:avLst/>
          </a:prstGeom>
        </p:spPr>
      </p:pic>
    </p:spTree>
    <p:extLst>
      <p:ext uri="{BB962C8B-B14F-4D97-AF65-F5344CB8AC3E}">
        <p14:creationId xmlns:p14="http://schemas.microsoft.com/office/powerpoint/2010/main" val="2379273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Inhaltsplatzhalter 15">
            <a:extLst>
              <a:ext uri="{FF2B5EF4-FFF2-40B4-BE49-F238E27FC236}">
                <a16:creationId xmlns:a16="http://schemas.microsoft.com/office/drawing/2014/main" id="{A3F08479-3642-65AC-D996-CF5683A9287E}"/>
              </a:ext>
            </a:extLst>
          </p:cNvPr>
          <p:cNvSpPr>
            <a:spLocks noGrp="1"/>
          </p:cNvSpPr>
          <p:nvPr>
            <p:ph idx="1"/>
          </p:nvPr>
        </p:nvSpPr>
        <p:spPr>
          <a:xfrm>
            <a:off x="551384" y="1628777"/>
            <a:ext cx="11256616" cy="1622252"/>
          </a:xfrm>
        </p:spPr>
        <p:txBody>
          <a:bodyPr/>
          <a:lstStyle/>
          <a:p>
            <a:endParaRPr lang="de-DE" dirty="0"/>
          </a:p>
          <a:p>
            <a:endParaRPr lang="de-DE" dirty="0"/>
          </a:p>
        </p:txBody>
      </p:sp>
      <p:sp>
        <p:nvSpPr>
          <p:cNvPr id="2" name="Titel 1"/>
          <p:cNvSpPr>
            <a:spLocks noGrp="1"/>
          </p:cNvSpPr>
          <p:nvPr>
            <p:ph type="title"/>
          </p:nvPr>
        </p:nvSpPr>
        <p:spPr/>
        <p:txBody>
          <a:bodyPr/>
          <a:lstStyle/>
          <a:p>
            <a:r>
              <a:rPr lang="de-DE" sz="2400" dirty="0"/>
              <a:t>In 5 Schritten zu Ihren Klimazielen</a:t>
            </a:r>
          </a:p>
        </p:txBody>
      </p:sp>
      <p:sp>
        <p:nvSpPr>
          <p:cNvPr id="4" name="Fußzeilenplatzhalter 3"/>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p:cNvSpPr>
            <a:spLocks noGrp="1"/>
          </p:cNvSpPr>
          <p:nvPr>
            <p:ph type="sldNum" sz="quarter" idx="4"/>
          </p:nvPr>
        </p:nvSpPr>
        <p:spPr/>
        <p:txBody>
          <a:bodyPr/>
          <a:lstStyle/>
          <a:p>
            <a:fld id="{894680D0-7A83-433A-9719-C4143F27F647}" type="slidenum">
              <a:rPr lang="de-DE" smtClean="0"/>
              <a:pPr/>
              <a:t>3</a:t>
            </a:fld>
            <a:endParaRPr lang="de-DE" dirty="0"/>
          </a:p>
        </p:txBody>
      </p:sp>
      <p:sp>
        <p:nvSpPr>
          <p:cNvPr id="11" name="Rechteck 10"/>
          <p:cNvSpPr/>
          <p:nvPr/>
        </p:nvSpPr>
        <p:spPr bwMode="auto">
          <a:xfrm>
            <a:off x="551384" y="1618757"/>
            <a:ext cx="1125661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Wie ist die Handlungshilfe aufgebaut?</a:t>
            </a:r>
          </a:p>
        </p:txBody>
      </p:sp>
      <p:sp>
        <p:nvSpPr>
          <p:cNvPr id="6" name="Inhaltsplatzhalter 6">
            <a:extLst>
              <a:ext uri="{FF2B5EF4-FFF2-40B4-BE49-F238E27FC236}">
                <a16:creationId xmlns:a16="http://schemas.microsoft.com/office/drawing/2014/main" id="{F7A97623-A8E9-E3F0-4517-2BB7F6A887A0}"/>
              </a:ext>
            </a:extLst>
          </p:cNvPr>
          <p:cNvSpPr txBox="1">
            <a:spLocks/>
          </p:cNvSpPr>
          <p:nvPr/>
        </p:nvSpPr>
        <p:spPr bwMode="auto">
          <a:xfrm>
            <a:off x="551384" y="2136663"/>
            <a:ext cx="11256616" cy="4408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spcBef>
                <a:spcPts val="600"/>
              </a:spcBef>
              <a:buFontTx/>
              <a:buNone/>
            </a:pPr>
            <a:r>
              <a:rPr lang="de-DE" sz="1400" kern="0" dirty="0"/>
              <a:t>Die Handlungshilfe ist in fünf Schritte aufgeteilt. Die Schritte bauen aufeinander auf, können aber je nach Vorkenntnissen auch einzeln genutzt werden.</a:t>
            </a:r>
          </a:p>
          <a:p>
            <a:pPr marL="0" indent="0">
              <a:spcBef>
                <a:spcPts val="600"/>
              </a:spcBef>
              <a:buFontTx/>
              <a:buNone/>
            </a:pPr>
            <a:endParaRPr lang="de-DE" sz="1400" b="1" kern="0" dirty="0"/>
          </a:p>
          <a:p>
            <a:pPr marL="0" indent="0">
              <a:spcBef>
                <a:spcPts val="600"/>
              </a:spcBef>
              <a:buFontTx/>
              <a:buNone/>
            </a:pPr>
            <a:r>
              <a:rPr lang="de-DE" b="1" kern="0" dirty="0"/>
              <a:t>Folgende Schritte werden behandelt:</a:t>
            </a:r>
          </a:p>
        </p:txBody>
      </p:sp>
      <p:sp>
        <p:nvSpPr>
          <p:cNvPr id="31" name="Sprechblase: rechteckig mit abgerundeten Ecken 30">
            <a:extLst>
              <a:ext uri="{FF2B5EF4-FFF2-40B4-BE49-F238E27FC236}">
                <a16:creationId xmlns:a16="http://schemas.microsoft.com/office/drawing/2014/main" id="{067733A3-89AF-2106-F547-D08EFE613448}"/>
              </a:ext>
            </a:extLst>
          </p:cNvPr>
          <p:cNvSpPr/>
          <p:nvPr/>
        </p:nvSpPr>
        <p:spPr>
          <a:xfrm>
            <a:off x="4637728" y="2645215"/>
            <a:ext cx="2360346" cy="956733"/>
          </a:xfrm>
          <a:prstGeom prst="wedgeRoundRectCallout">
            <a:avLst>
              <a:gd name="adj1" fmla="val -65494"/>
              <a:gd name="adj2" fmla="val -15479"/>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FontTx/>
              <a:buNone/>
            </a:pPr>
            <a:r>
              <a:rPr lang="de-DE" sz="1200" kern="0" dirty="0">
                <a:solidFill>
                  <a:schemeClr val="tx1"/>
                </a:solidFill>
              </a:rPr>
              <a:t>In welchem Schritt Sie sich befinden, erkennen Sie über die Kopfleiste.  </a:t>
            </a:r>
          </a:p>
        </p:txBody>
      </p:sp>
      <p:sp>
        <p:nvSpPr>
          <p:cNvPr id="47" name="Textfeld 46"/>
          <p:cNvSpPr txBox="1"/>
          <p:nvPr/>
        </p:nvSpPr>
        <p:spPr>
          <a:xfrm>
            <a:off x="5293302" y="3881752"/>
            <a:ext cx="1542438" cy="1200329"/>
          </a:xfrm>
          <a:prstGeom prst="rect">
            <a:avLst/>
          </a:prstGeom>
          <a:solidFill>
            <a:srgbClr val="90ABBE"/>
          </a:solidFill>
          <a:effectLst>
            <a:outerShdw blurRad="50800" dist="38100" dir="5400000" algn="t" rotWithShape="0">
              <a:prstClr val="black">
                <a:alpha val="40000"/>
              </a:prstClr>
            </a:outerShdw>
          </a:effectLst>
        </p:spPr>
        <p:txBody>
          <a:bodyPr wrap="square" rtlCol="0" anchor="ctr">
            <a:spAutoFit/>
          </a:bodyPr>
          <a:lstStyle/>
          <a:p>
            <a:pPr marL="0" indent="0" algn="l">
              <a:buFontTx/>
              <a:buNone/>
            </a:pPr>
            <a:r>
              <a:rPr lang="de-DE" sz="1200" kern="0" dirty="0"/>
              <a:t>Die Schritte 2 bis 4 sind in der „Handlungshilfe Klimastrategie“ unter „Status-Quo“ </a:t>
            </a:r>
          </a:p>
          <a:p>
            <a:pPr marL="0" indent="0" algn="l">
              <a:buFontTx/>
              <a:buNone/>
            </a:pPr>
            <a:r>
              <a:rPr lang="de-DE" sz="1200" kern="0" dirty="0"/>
              <a:t>zusammengefasst</a:t>
            </a:r>
          </a:p>
        </p:txBody>
      </p:sp>
      <p:grpSp>
        <p:nvGrpSpPr>
          <p:cNvPr id="10" name="Gruppieren 9">
            <a:extLst>
              <a:ext uri="{FF2B5EF4-FFF2-40B4-BE49-F238E27FC236}">
                <a16:creationId xmlns:a16="http://schemas.microsoft.com/office/drawing/2014/main" id="{E6A1BE78-9B50-90E6-5EB9-932E075BE47C}"/>
              </a:ext>
            </a:extLst>
          </p:cNvPr>
          <p:cNvGrpSpPr/>
          <p:nvPr/>
        </p:nvGrpSpPr>
        <p:grpSpPr>
          <a:xfrm>
            <a:off x="983432" y="3279709"/>
            <a:ext cx="5081089" cy="2524625"/>
            <a:chOff x="551384" y="3712686"/>
            <a:chExt cx="5081089" cy="2524625"/>
          </a:xfrm>
        </p:grpSpPr>
        <p:sp>
          <p:nvSpPr>
            <p:cNvPr id="22" name="Ellipse 21">
              <a:extLst>
                <a:ext uri="{FF2B5EF4-FFF2-40B4-BE49-F238E27FC236}">
                  <a16:creationId xmlns:a16="http://schemas.microsoft.com/office/drawing/2014/main" id="{D83DDEBB-698F-6990-529D-07C746328DBB}"/>
                </a:ext>
              </a:extLst>
            </p:cNvPr>
            <p:cNvSpPr/>
            <p:nvPr/>
          </p:nvSpPr>
          <p:spPr bwMode="auto">
            <a:xfrm>
              <a:off x="551384" y="3712686"/>
              <a:ext cx="447410" cy="43639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sp>
          <p:nvSpPr>
            <p:cNvPr id="23" name="Ellipse 22">
              <a:extLst>
                <a:ext uri="{FF2B5EF4-FFF2-40B4-BE49-F238E27FC236}">
                  <a16:creationId xmlns:a16="http://schemas.microsoft.com/office/drawing/2014/main" id="{EA59A573-CD0B-6456-501A-8BFE3B771EA9}"/>
                </a:ext>
              </a:extLst>
            </p:cNvPr>
            <p:cNvSpPr/>
            <p:nvPr/>
          </p:nvSpPr>
          <p:spPr bwMode="auto">
            <a:xfrm>
              <a:off x="551384" y="4216742"/>
              <a:ext cx="447410" cy="43639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24" name="Ellipse 23">
              <a:extLst>
                <a:ext uri="{FF2B5EF4-FFF2-40B4-BE49-F238E27FC236}">
                  <a16:creationId xmlns:a16="http://schemas.microsoft.com/office/drawing/2014/main" id="{4522EAE9-E81F-AA67-749B-C0976294AFF2}"/>
                </a:ext>
              </a:extLst>
            </p:cNvPr>
            <p:cNvSpPr/>
            <p:nvPr/>
          </p:nvSpPr>
          <p:spPr bwMode="auto">
            <a:xfrm>
              <a:off x="551384" y="4720798"/>
              <a:ext cx="447410" cy="43639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0" name="Textfeld 29">
              <a:extLst>
                <a:ext uri="{FF2B5EF4-FFF2-40B4-BE49-F238E27FC236}">
                  <a16:creationId xmlns:a16="http://schemas.microsoft.com/office/drawing/2014/main" id="{AE90D889-55B6-B7B4-338A-708A3294C607}"/>
                </a:ext>
              </a:extLst>
            </p:cNvPr>
            <p:cNvSpPr txBox="1"/>
            <p:nvPr/>
          </p:nvSpPr>
          <p:spPr>
            <a:xfrm>
              <a:off x="1056407" y="3730917"/>
              <a:ext cx="2663328" cy="461665"/>
            </a:xfrm>
            <a:prstGeom prst="rect">
              <a:avLst/>
            </a:prstGeom>
            <a:noFill/>
          </p:spPr>
          <p:txBody>
            <a:bodyPr wrap="square" rtlCol="0">
              <a:spAutoFit/>
            </a:bodyPr>
            <a:lstStyle/>
            <a:p>
              <a:pPr algn="l"/>
              <a:r>
                <a:rPr lang="de-DE" sz="1200" dirty="0"/>
                <a:t>1. Bevor es losgeht</a:t>
              </a:r>
            </a:p>
            <a:p>
              <a:pPr algn="l"/>
              <a:endParaRPr lang="de-DE" sz="1200" dirty="0"/>
            </a:p>
          </p:txBody>
        </p:sp>
        <p:sp>
          <p:nvSpPr>
            <p:cNvPr id="32" name="Textfeld 31">
              <a:extLst>
                <a:ext uri="{FF2B5EF4-FFF2-40B4-BE49-F238E27FC236}">
                  <a16:creationId xmlns:a16="http://schemas.microsoft.com/office/drawing/2014/main" id="{57D73915-CF5F-3749-053D-2781F28C3B0D}"/>
                </a:ext>
              </a:extLst>
            </p:cNvPr>
            <p:cNvSpPr txBox="1"/>
            <p:nvPr/>
          </p:nvSpPr>
          <p:spPr>
            <a:xfrm>
              <a:off x="1069778" y="4241430"/>
              <a:ext cx="4562695" cy="461665"/>
            </a:xfrm>
            <a:prstGeom prst="rect">
              <a:avLst/>
            </a:prstGeom>
            <a:noFill/>
          </p:spPr>
          <p:txBody>
            <a:bodyPr wrap="square" rtlCol="0">
              <a:spAutoFit/>
            </a:bodyPr>
            <a:lstStyle/>
            <a:p>
              <a:pPr algn="l"/>
              <a:r>
                <a:rPr lang="de-DE" sz="1200" dirty="0"/>
                <a:t>2. Planung der Klimabilanz, </a:t>
              </a:r>
              <a:br>
                <a:rPr lang="de-DE" sz="1200" dirty="0"/>
              </a:br>
              <a:r>
                <a:rPr lang="de-DE" sz="1200" dirty="0"/>
                <a:t>    Begrenzung des Anwendungsbereichs</a:t>
              </a:r>
            </a:p>
          </p:txBody>
        </p:sp>
        <p:sp>
          <p:nvSpPr>
            <p:cNvPr id="33" name="Textfeld 32">
              <a:extLst>
                <a:ext uri="{FF2B5EF4-FFF2-40B4-BE49-F238E27FC236}">
                  <a16:creationId xmlns:a16="http://schemas.microsoft.com/office/drawing/2014/main" id="{314C0567-FB4B-316C-61BC-EE238F198E4C}"/>
                </a:ext>
              </a:extLst>
            </p:cNvPr>
            <p:cNvSpPr txBox="1"/>
            <p:nvPr/>
          </p:nvSpPr>
          <p:spPr>
            <a:xfrm>
              <a:off x="1056407" y="4880565"/>
              <a:ext cx="2663328" cy="276999"/>
            </a:xfrm>
            <a:prstGeom prst="rect">
              <a:avLst/>
            </a:prstGeom>
            <a:noFill/>
          </p:spPr>
          <p:txBody>
            <a:bodyPr wrap="square" rtlCol="0">
              <a:spAutoFit/>
            </a:bodyPr>
            <a:lstStyle/>
            <a:p>
              <a:pPr algn="l"/>
              <a:r>
                <a:rPr lang="de-DE" sz="1200" dirty="0"/>
                <a:t>3. Datenerhebung</a:t>
              </a:r>
            </a:p>
          </p:txBody>
        </p:sp>
        <p:sp>
          <p:nvSpPr>
            <p:cNvPr id="36" name="Ellipse 35">
              <a:extLst>
                <a:ext uri="{FF2B5EF4-FFF2-40B4-BE49-F238E27FC236}">
                  <a16:creationId xmlns:a16="http://schemas.microsoft.com/office/drawing/2014/main" id="{EA59A573-CD0B-6456-501A-8BFE3B771EA9}"/>
                </a:ext>
              </a:extLst>
            </p:cNvPr>
            <p:cNvSpPr/>
            <p:nvPr/>
          </p:nvSpPr>
          <p:spPr bwMode="auto">
            <a:xfrm>
              <a:off x="551384" y="5800917"/>
              <a:ext cx="447410" cy="43639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sp>
          <p:nvSpPr>
            <p:cNvPr id="35" name="Ellipse 34">
              <a:extLst>
                <a:ext uri="{FF2B5EF4-FFF2-40B4-BE49-F238E27FC236}">
                  <a16:creationId xmlns:a16="http://schemas.microsoft.com/office/drawing/2014/main" id="{D83DDEBB-698F-6990-529D-07C746328DBB}"/>
                </a:ext>
              </a:extLst>
            </p:cNvPr>
            <p:cNvSpPr/>
            <p:nvPr/>
          </p:nvSpPr>
          <p:spPr bwMode="auto">
            <a:xfrm>
              <a:off x="551384" y="5296861"/>
              <a:ext cx="447410" cy="436394"/>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sp>
          <p:nvSpPr>
            <p:cNvPr id="41" name="Textfeld 40">
              <a:extLst>
                <a:ext uri="{FF2B5EF4-FFF2-40B4-BE49-F238E27FC236}">
                  <a16:creationId xmlns:a16="http://schemas.microsoft.com/office/drawing/2014/main" id="{AE90D889-55B6-B7B4-338A-708A3294C607}"/>
                </a:ext>
              </a:extLst>
            </p:cNvPr>
            <p:cNvSpPr txBox="1"/>
            <p:nvPr/>
          </p:nvSpPr>
          <p:spPr>
            <a:xfrm>
              <a:off x="1056407" y="5344948"/>
              <a:ext cx="2663329" cy="276999"/>
            </a:xfrm>
            <a:prstGeom prst="rect">
              <a:avLst/>
            </a:prstGeom>
            <a:noFill/>
          </p:spPr>
          <p:txBody>
            <a:bodyPr wrap="square" rtlCol="0">
              <a:spAutoFit/>
            </a:bodyPr>
            <a:lstStyle/>
            <a:p>
              <a:pPr algn="l"/>
              <a:r>
                <a:rPr lang="de-DE" sz="1200" dirty="0"/>
                <a:t>4. Erstellung der Klimabilanz </a:t>
              </a:r>
            </a:p>
          </p:txBody>
        </p:sp>
        <p:sp>
          <p:nvSpPr>
            <p:cNvPr id="42" name="Textfeld 41">
              <a:extLst>
                <a:ext uri="{FF2B5EF4-FFF2-40B4-BE49-F238E27FC236}">
                  <a16:creationId xmlns:a16="http://schemas.microsoft.com/office/drawing/2014/main" id="{57D73915-CF5F-3749-053D-2781F28C3B0D}"/>
                </a:ext>
              </a:extLst>
            </p:cNvPr>
            <p:cNvSpPr txBox="1"/>
            <p:nvPr/>
          </p:nvSpPr>
          <p:spPr>
            <a:xfrm>
              <a:off x="1056407" y="5827334"/>
              <a:ext cx="4356882" cy="276999"/>
            </a:xfrm>
            <a:prstGeom prst="rect">
              <a:avLst/>
            </a:prstGeom>
            <a:noFill/>
          </p:spPr>
          <p:txBody>
            <a:bodyPr wrap="square" rtlCol="0">
              <a:spAutoFit/>
            </a:bodyPr>
            <a:lstStyle/>
            <a:p>
              <a:pPr algn="l"/>
              <a:r>
                <a:rPr lang="de-DE" sz="1200" dirty="0"/>
                <a:t>5. Festlegen der Klimaziele</a:t>
              </a:r>
            </a:p>
          </p:txBody>
        </p:sp>
      </p:grpSp>
      <p:sp>
        <p:nvSpPr>
          <p:cNvPr id="7" name="Rechteck 6">
            <a:extLst>
              <a:ext uri="{FF2B5EF4-FFF2-40B4-BE49-F238E27FC236}">
                <a16:creationId xmlns:a16="http://schemas.microsoft.com/office/drawing/2014/main" id="{FCE9F8D1-7122-B1A0-200E-C3331AA2AC8D}"/>
              </a:ext>
            </a:extLst>
          </p:cNvPr>
          <p:cNvSpPr/>
          <p:nvPr/>
        </p:nvSpPr>
        <p:spPr bwMode="auto">
          <a:xfrm>
            <a:off x="7358669" y="2636913"/>
            <a:ext cx="4449331" cy="3286050"/>
          </a:xfrm>
          <a:prstGeom prst="rect">
            <a:avLst/>
          </a:prstGeom>
          <a:solidFill>
            <a:srgbClr val="7B9C2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solidFill>
                <a:srgbClr val="FF0000"/>
              </a:solidFill>
            </a:endParaRPr>
          </a:p>
          <a:p>
            <a:pPr marL="0" marR="0" indent="0" algn="l" defTabSz="914400" rtl="0" eaLnBrk="0" fontAlgn="base" latinLnBrk="0" hangingPunct="0">
              <a:lnSpc>
                <a:spcPct val="100000"/>
              </a:lnSpc>
              <a:spcBef>
                <a:spcPct val="0"/>
              </a:spcBef>
              <a:spcAft>
                <a:spcPct val="0"/>
              </a:spcAft>
              <a:buClrTx/>
              <a:buSzTx/>
              <a:buFontTx/>
              <a:buNone/>
              <a:tabLst/>
            </a:pPr>
            <a:r>
              <a:rPr lang="de-DE" sz="1200" b="1" dirty="0"/>
              <a:t>Der Installateur „Klimafreund“</a:t>
            </a: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solidFill>
                <a:srgbClr val="FF0000"/>
              </a:solidFill>
            </a:endParaRPr>
          </a:p>
          <a:p>
            <a:pPr algn="l"/>
            <a:r>
              <a:rPr lang="de-DE" sz="1200" dirty="0"/>
              <a:t>In der Handlungshilfe begleiten wir das Unternehmen „Klimafreund“ auf dem Weg zu seinen Klimazielen. Der Installationsbetrieb mit 15 Mitarbeitenden beschäftigt sich das erste Mal mit dem Thema des betrieblichen Klimaschutzes und hat bisher noch einige Bedenken. Warum sollte sich sein Betrieb überhaupt mit dem Thema auseinandersetzen und was bedeutet das konkret? Und kann ein so kleiner Handwerksbetrieb das stemmen? </a:t>
            </a:r>
          </a:p>
          <a:p>
            <a:pPr algn="l"/>
            <a:endParaRPr lang="de-DE" sz="1200" dirty="0"/>
          </a:p>
          <a:p>
            <a:pPr marL="0" marR="0" indent="0" algn="l" defTabSz="914400" rtl="0" eaLnBrk="0" fontAlgn="base" latinLnBrk="0" hangingPunct="0">
              <a:lnSpc>
                <a:spcPct val="100000"/>
              </a:lnSpc>
              <a:spcBef>
                <a:spcPct val="0"/>
              </a:spcBef>
              <a:spcAft>
                <a:spcPct val="0"/>
              </a:spcAft>
              <a:buClrTx/>
              <a:buSzTx/>
              <a:buFontTx/>
              <a:buNone/>
              <a:tabLst/>
            </a:pPr>
            <a:r>
              <a:rPr lang="de-DE" sz="1200" dirty="0"/>
              <a:t>Die Handlungshilfe begleitet „Klimafreund“ auf dem Weg und zeigt anschaulich wie die einzelnen Schritte konkret in einem Unternehmen umgesetzt werden können.</a:t>
            </a:r>
          </a:p>
          <a:p>
            <a:pPr marL="0" marR="0" indent="0" algn="l" defTabSz="914400" rtl="0" eaLnBrk="0" fontAlgn="base" latinLnBrk="0" hangingPunct="0">
              <a:lnSpc>
                <a:spcPct val="100000"/>
              </a:lnSpc>
              <a:spcBef>
                <a:spcPct val="0"/>
              </a:spcBef>
              <a:spcAft>
                <a:spcPct val="0"/>
              </a:spcAft>
              <a:buClrTx/>
              <a:buSzTx/>
              <a:buFontTx/>
              <a:buNone/>
              <a:tabLst/>
            </a:pPr>
            <a:endParaRPr lang="de-DE" sz="1200" dirty="0"/>
          </a:p>
          <a:p>
            <a:pPr marL="0" marR="0" indent="0" algn="l" defTabSz="914400" rtl="0" eaLnBrk="0" fontAlgn="base" latinLnBrk="0" hangingPunct="0">
              <a:lnSpc>
                <a:spcPct val="100000"/>
              </a:lnSpc>
              <a:spcBef>
                <a:spcPct val="0"/>
              </a:spcBef>
              <a:spcAft>
                <a:spcPct val="0"/>
              </a:spcAft>
              <a:buClrTx/>
              <a:buSzTx/>
              <a:buFontTx/>
              <a:buNone/>
              <a:tabLst/>
            </a:pPr>
            <a:r>
              <a:rPr lang="de-DE" sz="1200" dirty="0"/>
              <a:t>Diese Informationen finden Sie immer in einem grünen Kasten.</a:t>
            </a: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solidFill>
                <a:schemeClr val="tx1"/>
              </a:solidFill>
              <a:effectLst/>
              <a:latin typeface="Arial" charset="0"/>
              <a:ea typeface="ＭＳ Ｐゴシック" charset="-128"/>
            </a:endParaRPr>
          </a:p>
        </p:txBody>
      </p:sp>
      <p:sp>
        <p:nvSpPr>
          <p:cNvPr id="13" name="Pfeil: nach rechts 12">
            <a:extLst>
              <a:ext uri="{FF2B5EF4-FFF2-40B4-BE49-F238E27FC236}">
                <a16:creationId xmlns:a16="http://schemas.microsoft.com/office/drawing/2014/main" id="{70F3C7EB-9C9F-2CAD-83B2-A2836AE4D5AA}"/>
              </a:ext>
            </a:extLst>
          </p:cNvPr>
          <p:cNvSpPr/>
          <p:nvPr/>
        </p:nvSpPr>
        <p:spPr bwMode="auto">
          <a:xfrm rot="5400000">
            <a:off x="-625081" y="4338649"/>
            <a:ext cx="2679446" cy="494875"/>
          </a:xfrm>
          <a:prstGeom prst="rightArrow">
            <a:avLst/>
          </a:prstGeom>
          <a:solidFill>
            <a:srgbClr val="DEE5E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15" name="Grafik 14" descr="Tools mit einfarbiger Füllung">
            <a:extLst>
              <a:ext uri="{FF2B5EF4-FFF2-40B4-BE49-F238E27FC236}">
                <a16:creationId xmlns:a16="http://schemas.microsoft.com/office/drawing/2014/main" id="{A67B6107-E9AB-8EB2-C23B-A8A27678670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292407" y="2689413"/>
            <a:ext cx="422185" cy="422185"/>
          </a:xfrm>
          <a:prstGeom prst="rect">
            <a:avLst/>
          </a:prstGeom>
        </p:spPr>
      </p:pic>
      <p:sp>
        <p:nvSpPr>
          <p:cNvPr id="18" name="Geschweifte Klammer rechts 17">
            <a:extLst>
              <a:ext uri="{FF2B5EF4-FFF2-40B4-BE49-F238E27FC236}">
                <a16:creationId xmlns:a16="http://schemas.microsoft.com/office/drawing/2014/main" id="{CF194023-737C-7763-69F7-123D871FDB07}"/>
              </a:ext>
            </a:extLst>
          </p:cNvPr>
          <p:cNvSpPr/>
          <p:nvPr/>
        </p:nvSpPr>
        <p:spPr bwMode="auto">
          <a:xfrm>
            <a:off x="4684711" y="3716103"/>
            <a:ext cx="398620" cy="151312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solidFill>
                <a:schemeClr val="tx1"/>
              </a:solidFill>
              <a:effectLst/>
              <a:latin typeface="Arial" charset="0"/>
              <a:ea typeface="ＭＳ Ｐゴシック" charset="-128"/>
            </a:endParaRPr>
          </a:p>
        </p:txBody>
      </p:sp>
      <p:pic>
        <p:nvPicPr>
          <p:cNvPr id="3" name="Grafik 2" descr="Krabbeln mit einfarbiger Füllung">
            <a:extLst>
              <a:ext uri="{FF2B5EF4-FFF2-40B4-BE49-F238E27FC236}">
                <a16:creationId xmlns:a16="http://schemas.microsoft.com/office/drawing/2014/main" id="{198CF94B-878E-50DF-BAD3-86BC2B22FC05}"/>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61052" y="3339552"/>
            <a:ext cx="288000" cy="288000"/>
          </a:xfrm>
          <a:prstGeom prst="rect">
            <a:avLst/>
          </a:prstGeom>
        </p:spPr>
      </p:pic>
      <p:pic>
        <p:nvPicPr>
          <p:cNvPr id="8" name="Grafik 7" descr="Klemmbrett abgehakt mit einfarbiger Füllung">
            <a:extLst>
              <a:ext uri="{FF2B5EF4-FFF2-40B4-BE49-F238E27FC236}">
                <a16:creationId xmlns:a16="http://schemas.microsoft.com/office/drawing/2014/main" id="{536146DA-CAEA-340F-C3EF-5563DDAD2870}"/>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54417" y="3847981"/>
            <a:ext cx="288000" cy="288000"/>
          </a:xfrm>
          <a:prstGeom prst="rect">
            <a:avLst/>
          </a:prstGeom>
        </p:spPr>
      </p:pic>
      <p:pic>
        <p:nvPicPr>
          <p:cNvPr id="9" name="Grafik 8" descr="Balkendiagramm mit einfarbiger Füllung">
            <a:extLst>
              <a:ext uri="{FF2B5EF4-FFF2-40B4-BE49-F238E27FC236}">
                <a16:creationId xmlns:a16="http://schemas.microsoft.com/office/drawing/2014/main" id="{F7554B8A-8C3D-92D5-9EEA-4FC9F5839950}"/>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045427" y="4381403"/>
            <a:ext cx="288000" cy="288000"/>
          </a:xfrm>
          <a:prstGeom prst="rect">
            <a:avLst/>
          </a:prstGeom>
        </p:spPr>
      </p:pic>
      <p:pic>
        <p:nvPicPr>
          <p:cNvPr id="12" name="Grafik 11" descr="Lupe mit einfarbiger Füllung">
            <a:extLst>
              <a:ext uri="{FF2B5EF4-FFF2-40B4-BE49-F238E27FC236}">
                <a16:creationId xmlns:a16="http://schemas.microsoft.com/office/drawing/2014/main" id="{1CD5AB7A-DE19-D115-21BA-35A496FCDB0E}"/>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068218" y="4931005"/>
            <a:ext cx="288000" cy="288000"/>
          </a:xfrm>
          <a:prstGeom prst="rect">
            <a:avLst/>
          </a:prstGeom>
        </p:spPr>
      </p:pic>
      <p:pic>
        <p:nvPicPr>
          <p:cNvPr id="14" name="Grafik 13" descr="Volltreffer mit einfarbiger Füllung">
            <a:extLst>
              <a:ext uri="{FF2B5EF4-FFF2-40B4-BE49-F238E27FC236}">
                <a16:creationId xmlns:a16="http://schemas.microsoft.com/office/drawing/2014/main" id="{1279AABC-462E-238F-C0A3-75140443B6C8}"/>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054417" y="5442137"/>
            <a:ext cx="288000" cy="288000"/>
          </a:xfrm>
          <a:prstGeom prst="rect">
            <a:avLst/>
          </a:prstGeom>
        </p:spPr>
      </p:pic>
    </p:spTree>
    <p:extLst>
      <p:ext uri="{BB962C8B-B14F-4D97-AF65-F5344CB8AC3E}">
        <p14:creationId xmlns:p14="http://schemas.microsoft.com/office/powerpoint/2010/main" val="4194317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6"/>
          <p:cNvSpPr>
            <a:spLocks noGrp="1"/>
          </p:cNvSpPr>
          <p:nvPr>
            <p:ph idx="1"/>
          </p:nvPr>
        </p:nvSpPr>
        <p:spPr>
          <a:xfrm>
            <a:off x="551384" y="1628776"/>
            <a:ext cx="6425830" cy="411917"/>
          </a:xfrm>
        </p:spPr>
        <p:txBody>
          <a:bodyPr/>
          <a:lstStyle/>
          <a:p>
            <a:pPr marL="0" indent="0">
              <a:buNone/>
            </a:pPr>
            <a:r>
              <a:rPr lang="de-DE" sz="1400" dirty="0"/>
              <a:t>…  wir starten nun gemeinsam mit dem ersten Schritt.</a:t>
            </a:r>
          </a:p>
        </p:txBody>
      </p:sp>
      <p:sp>
        <p:nvSpPr>
          <p:cNvPr id="4" name="Fußzeilenplatzhalter 3"/>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p:cNvSpPr>
            <a:spLocks noGrp="1"/>
          </p:cNvSpPr>
          <p:nvPr>
            <p:ph type="sldNum" sz="quarter" idx="4"/>
          </p:nvPr>
        </p:nvSpPr>
        <p:spPr/>
        <p:txBody>
          <a:bodyPr/>
          <a:lstStyle/>
          <a:p>
            <a:fld id="{894680D0-7A83-433A-9719-C4143F27F647}" type="slidenum">
              <a:rPr lang="de-DE" smtClean="0"/>
              <a:pPr/>
              <a:t>4</a:t>
            </a:fld>
            <a:endParaRPr lang="de-DE" dirty="0"/>
          </a:p>
        </p:txBody>
      </p:sp>
      <p:grpSp>
        <p:nvGrpSpPr>
          <p:cNvPr id="45" name="Gruppieren 44"/>
          <p:cNvGrpSpPr/>
          <p:nvPr/>
        </p:nvGrpSpPr>
        <p:grpSpPr>
          <a:xfrm>
            <a:off x="551383" y="-918035"/>
            <a:ext cx="8712968" cy="7124319"/>
            <a:chOff x="546198" y="915716"/>
            <a:chExt cx="6429735" cy="4826661"/>
          </a:xfrm>
        </p:grpSpPr>
        <p:grpSp>
          <p:nvGrpSpPr>
            <p:cNvPr id="8" name="Gruppieren 7"/>
            <p:cNvGrpSpPr/>
            <p:nvPr/>
          </p:nvGrpSpPr>
          <p:grpSpPr>
            <a:xfrm>
              <a:off x="701166" y="2968032"/>
              <a:ext cx="6274767" cy="1227975"/>
              <a:chOff x="407368" y="2510277"/>
              <a:chExt cx="6048672" cy="1368152"/>
            </a:xfrm>
          </p:grpSpPr>
          <p:sp>
            <p:nvSpPr>
              <p:cNvPr id="9" name="Eingekerbter Pfeil nach rechts 8"/>
              <p:cNvSpPr/>
              <p:nvPr/>
            </p:nvSpPr>
            <p:spPr>
              <a:xfrm>
                <a:off x="407368" y="2510277"/>
                <a:ext cx="6048672" cy="1368152"/>
              </a:xfrm>
              <a:prstGeom prst="notchedRightArrow">
                <a:avLst/>
              </a:prstGeom>
              <a:solidFill>
                <a:srgbClr val="90ABBE"/>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0" name="Ellipse 9"/>
              <p:cNvSpPr/>
              <p:nvPr/>
            </p:nvSpPr>
            <p:spPr>
              <a:xfrm>
                <a:off x="843378" y="2996952"/>
                <a:ext cx="324719" cy="330534"/>
              </a:xfrm>
              <a:prstGeom prst="ellipse">
                <a:avLst/>
              </a:prstGeom>
              <a:solidFill>
                <a:srgbClr val="F9AA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1" name="Ellipse 10"/>
              <p:cNvSpPr/>
              <p:nvPr/>
            </p:nvSpPr>
            <p:spPr>
              <a:xfrm>
                <a:off x="1604107" y="2980365"/>
                <a:ext cx="324719" cy="330534"/>
              </a:xfrm>
              <a:prstGeom prst="ellipse">
                <a:avLst/>
              </a:prstGeom>
              <a:solidFill>
                <a:srgbClr val="3B68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2" name="Ellipse 11"/>
              <p:cNvSpPr/>
              <p:nvPr/>
            </p:nvSpPr>
            <p:spPr>
              <a:xfrm>
                <a:off x="2447072" y="2986343"/>
                <a:ext cx="324719" cy="330534"/>
              </a:xfrm>
              <a:prstGeom prst="ellipse">
                <a:avLst/>
              </a:prstGeom>
              <a:solidFill>
                <a:srgbClr val="526E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Ellipse 12"/>
              <p:cNvSpPr/>
              <p:nvPr/>
            </p:nvSpPr>
            <p:spPr>
              <a:xfrm>
                <a:off x="3280892" y="2980365"/>
                <a:ext cx="324719" cy="330534"/>
              </a:xfrm>
              <a:prstGeom prst="ellipse">
                <a:avLst/>
              </a:prstGeom>
              <a:solidFill>
                <a:srgbClr val="526E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4" name="Ellipse 13"/>
              <p:cNvSpPr/>
              <p:nvPr/>
            </p:nvSpPr>
            <p:spPr>
              <a:xfrm>
                <a:off x="4229285" y="2980365"/>
                <a:ext cx="324719" cy="330534"/>
              </a:xfrm>
              <a:prstGeom prst="ellipse">
                <a:avLst/>
              </a:prstGeom>
              <a:solidFill>
                <a:srgbClr val="526E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5" name="Ellipse 14"/>
              <p:cNvSpPr/>
              <p:nvPr/>
            </p:nvSpPr>
            <p:spPr>
              <a:xfrm>
                <a:off x="5176119" y="2980365"/>
                <a:ext cx="324719" cy="330534"/>
              </a:xfrm>
              <a:prstGeom prst="ellipse">
                <a:avLst/>
              </a:prstGeom>
              <a:solidFill>
                <a:srgbClr val="526E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grpSp>
          <p:nvGrpSpPr>
            <p:cNvPr id="16" name="Gruppieren 15"/>
            <p:cNvGrpSpPr/>
            <p:nvPr/>
          </p:nvGrpSpPr>
          <p:grpSpPr>
            <a:xfrm>
              <a:off x="1821920" y="3573016"/>
              <a:ext cx="1929292" cy="2154811"/>
              <a:chOff x="1983682" y="689834"/>
              <a:chExt cx="1929292" cy="2154811"/>
            </a:xfrm>
          </p:grpSpPr>
          <p:sp>
            <p:nvSpPr>
              <p:cNvPr id="17" name="Rechteck 16"/>
              <p:cNvSpPr/>
              <p:nvPr/>
            </p:nvSpPr>
            <p:spPr>
              <a:xfrm>
                <a:off x="1983682" y="689834"/>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8" name="Rechteck 17"/>
              <p:cNvSpPr/>
              <p:nvPr/>
            </p:nvSpPr>
            <p:spPr>
              <a:xfrm>
                <a:off x="2363219" y="1064473"/>
                <a:ext cx="1549755" cy="178017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lvl="0" algn="ctr" defTabSz="533400">
                  <a:lnSpc>
                    <a:spcPct val="90000"/>
                  </a:lnSpc>
                  <a:spcBef>
                    <a:spcPct val="0"/>
                  </a:spcBef>
                  <a:spcAft>
                    <a:spcPct val="35000"/>
                  </a:spcAft>
                </a:pPr>
                <a:r>
                  <a:rPr lang="de-DE" sz="1200" kern="1200" dirty="0">
                    <a:solidFill>
                      <a:srgbClr val="000000"/>
                    </a:solidFill>
                  </a:rPr>
                  <a:t>Datenerhebung</a:t>
                </a:r>
              </a:p>
            </p:txBody>
          </p:sp>
        </p:grpSp>
        <p:sp>
          <p:nvSpPr>
            <p:cNvPr id="19" name="Rechteck 18"/>
            <p:cNvSpPr/>
            <p:nvPr/>
          </p:nvSpPr>
          <p:spPr>
            <a:xfrm>
              <a:off x="546198" y="3940774"/>
              <a:ext cx="1549755" cy="178017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lvl="0" algn="ctr" defTabSz="533400">
                <a:lnSpc>
                  <a:spcPct val="90000"/>
                </a:lnSpc>
                <a:spcBef>
                  <a:spcPct val="0"/>
                </a:spcBef>
                <a:spcAft>
                  <a:spcPct val="35000"/>
                </a:spcAft>
              </a:pPr>
              <a:r>
                <a:rPr lang="de-DE" sz="1200" b="1" kern="1200" dirty="0">
                  <a:solidFill>
                    <a:srgbClr val="000000"/>
                  </a:solidFill>
                </a:rPr>
                <a:t>Bevor es losgeht</a:t>
              </a:r>
            </a:p>
          </p:txBody>
        </p:sp>
        <p:sp>
          <p:nvSpPr>
            <p:cNvPr id="20" name="Rechteck 19"/>
            <p:cNvSpPr/>
            <p:nvPr/>
          </p:nvSpPr>
          <p:spPr>
            <a:xfrm>
              <a:off x="4068860" y="3962205"/>
              <a:ext cx="1549755" cy="178017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lvl="0" algn="ctr" defTabSz="533400">
                <a:lnSpc>
                  <a:spcPct val="90000"/>
                </a:lnSpc>
                <a:spcBef>
                  <a:spcPct val="0"/>
                </a:spcBef>
                <a:spcAft>
                  <a:spcPct val="35000"/>
                </a:spcAft>
              </a:pPr>
              <a:r>
                <a:rPr lang="de-DE" sz="1200" dirty="0">
                  <a:solidFill>
                    <a:srgbClr val="000000"/>
                  </a:solidFill>
                </a:rPr>
                <a:t>Klimaziele</a:t>
              </a:r>
              <a:endParaRPr lang="de-DE" sz="1200" kern="1200" dirty="0">
                <a:solidFill>
                  <a:srgbClr val="000000"/>
                </a:solidFill>
              </a:endParaRPr>
            </a:p>
          </p:txBody>
        </p:sp>
        <p:grpSp>
          <p:nvGrpSpPr>
            <p:cNvPr id="21" name="Gruppieren 20"/>
            <p:cNvGrpSpPr/>
            <p:nvPr/>
          </p:nvGrpSpPr>
          <p:grpSpPr>
            <a:xfrm>
              <a:off x="4705975" y="915716"/>
              <a:ext cx="1591692" cy="2283835"/>
              <a:chOff x="6512516" y="0"/>
              <a:chExt cx="1591692" cy="2283835"/>
            </a:xfrm>
          </p:grpSpPr>
          <p:sp>
            <p:nvSpPr>
              <p:cNvPr id="22" name="Rechteck 21"/>
              <p:cNvSpPr/>
              <p:nvPr/>
            </p:nvSpPr>
            <p:spPr>
              <a:xfrm>
                <a:off x="6512516" y="0"/>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3" name="Rechteck 22"/>
              <p:cNvSpPr/>
              <p:nvPr/>
            </p:nvSpPr>
            <p:spPr>
              <a:xfrm>
                <a:off x="6656942" y="503663"/>
                <a:ext cx="1447266" cy="178017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lvl="0" algn="ctr" defTabSz="533400">
                  <a:lnSpc>
                    <a:spcPct val="90000"/>
                  </a:lnSpc>
                  <a:spcBef>
                    <a:spcPct val="0"/>
                  </a:spcBef>
                  <a:spcAft>
                    <a:spcPct val="35000"/>
                  </a:spcAft>
                </a:pPr>
                <a:r>
                  <a:rPr lang="de-DE" sz="1200" kern="1200" dirty="0">
                    <a:solidFill>
                      <a:srgbClr val="000000"/>
                    </a:solidFill>
                  </a:rPr>
                  <a:t>Aufbau Klimamanagement</a:t>
                </a:r>
              </a:p>
            </p:txBody>
          </p:sp>
        </p:grpSp>
        <p:grpSp>
          <p:nvGrpSpPr>
            <p:cNvPr id="24" name="Gruppieren 23"/>
            <p:cNvGrpSpPr/>
            <p:nvPr/>
          </p:nvGrpSpPr>
          <p:grpSpPr>
            <a:xfrm>
              <a:off x="2765238" y="915716"/>
              <a:ext cx="1855362" cy="2301232"/>
              <a:chOff x="6512516" y="0"/>
              <a:chExt cx="1855362" cy="2301232"/>
            </a:xfrm>
          </p:grpSpPr>
          <p:sp>
            <p:nvSpPr>
              <p:cNvPr id="25" name="Rechteck 24"/>
              <p:cNvSpPr/>
              <p:nvPr/>
            </p:nvSpPr>
            <p:spPr>
              <a:xfrm>
                <a:off x="6512516" y="0"/>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6" name="Rechteck 25"/>
              <p:cNvSpPr/>
              <p:nvPr/>
            </p:nvSpPr>
            <p:spPr>
              <a:xfrm>
                <a:off x="6818123" y="521060"/>
                <a:ext cx="1549755" cy="178017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lvl="0" algn="ctr" defTabSz="533400">
                  <a:lnSpc>
                    <a:spcPct val="90000"/>
                  </a:lnSpc>
                  <a:spcBef>
                    <a:spcPct val="0"/>
                  </a:spcBef>
                  <a:spcAft>
                    <a:spcPct val="35000"/>
                  </a:spcAft>
                </a:pPr>
                <a:r>
                  <a:rPr lang="de-DE" sz="1200" kern="1200" dirty="0">
                    <a:solidFill>
                      <a:srgbClr val="000000"/>
                    </a:solidFill>
                  </a:rPr>
                  <a:t>Durchführung der Bilanz</a:t>
                </a:r>
              </a:p>
            </p:txBody>
          </p:sp>
        </p:grpSp>
        <p:grpSp>
          <p:nvGrpSpPr>
            <p:cNvPr id="27" name="Gruppieren 26"/>
            <p:cNvGrpSpPr/>
            <p:nvPr/>
          </p:nvGrpSpPr>
          <p:grpSpPr>
            <a:xfrm>
              <a:off x="1365028" y="956832"/>
              <a:ext cx="1739694" cy="2264136"/>
              <a:chOff x="6322577" y="0"/>
              <a:chExt cx="1739694" cy="2264136"/>
            </a:xfrm>
          </p:grpSpPr>
          <p:sp>
            <p:nvSpPr>
              <p:cNvPr id="28" name="Rechteck 27"/>
              <p:cNvSpPr/>
              <p:nvPr/>
            </p:nvSpPr>
            <p:spPr>
              <a:xfrm>
                <a:off x="6512516" y="0"/>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9" name="Rechteck 28"/>
              <p:cNvSpPr/>
              <p:nvPr/>
            </p:nvSpPr>
            <p:spPr>
              <a:xfrm>
                <a:off x="6322577" y="483964"/>
                <a:ext cx="1549755" cy="178017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lvl="0" algn="ctr" defTabSz="533400">
                  <a:lnSpc>
                    <a:spcPct val="90000"/>
                  </a:lnSpc>
                  <a:spcBef>
                    <a:spcPct val="0"/>
                  </a:spcBef>
                  <a:spcAft>
                    <a:spcPct val="35000"/>
                  </a:spcAft>
                </a:pPr>
                <a:r>
                  <a:rPr lang="de-DE" sz="1200" kern="1200" dirty="0">
                    <a:solidFill>
                      <a:srgbClr val="000000"/>
                    </a:solidFill>
                  </a:rPr>
                  <a:t>Planung der Bilanz</a:t>
                </a:r>
              </a:p>
            </p:txBody>
          </p:sp>
        </p:grpSp>
      </p:grpSp>
      <p:sp>
        <p:nvSpPr>
          <p:cNvPr id="3" name="Rechteck 2">
            <a:extLst>
              <a:ext uri="{FF2B5EF4-FFF2-40B4-BE49-F238E27FC236}">
                <a16:creationId xmlns:a16="http://schemas.microsoft.com/office/drawing/2014/main" id="{077A6EC8-07E6-1FBB-4BA7-0C4BC930B30B}"/>
              </a:ext>
            </a:extLst>
          </p:cNvPr>
          <p:cNvSpPr/>
          <p:nvPr/>
        </p:nvSpPr>
        <p:spPr bwMode="auto">
          <a:xfrm>
            <a:off x="551383" y="4188717"/>
            <a:ext cx="4521481" cy="2105294"/>
          </a:xfrm>
          <a:prstGeom prst="rect">
            <a:avLst/>
          </a:prstGeom>
          <a:solidFill>
            <a:srgbClr val="7B9C2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de-DE" sz="1200" b="1" dirty="0"/>
              <a:t>Der Installateur „Klimafreund“</a:t>
            </a:r>
          </a:p>
          <a:p>
            <a:pPr marL="0" marR="0" indent="0" algn="l" defTabSz="914400" rtl="0" eaLnBrk="0" fontAlgn="base" latinLnBrk="0" hangingPunct="0">
              <a:lnSpc>
                <a:spcPct val="100000"/>
              </a:lnSpc>
              <a:spcBef>
                <a:spcPct val="0"/>
              </a:spcBef>
              <a:spcAft>
                <a:spcPct val="0"/>
              </a:spcAft>
              <a:buClrTx/>
              <a:buSzTx/>
              <a:buFontTx/>
              <a:buNone/>
              <a:tabLst/>
            </a:pPr>
            <a:endParaRPr lang="de-DE" sz="1200" dirty="0"/>
          </a:p>
          <a:p>
            <a:pPr marL="0" marR="0" indent="0" algn="l" defTabSz="914400" rtl="0" eaLnBrk="0" fontAlgn="base" latinLnBrk="0" hangingPunct="0">
              <a:lnSpc>
                <a:spcPct val="100000"/>
              </a:lnSpc>
              <a:spcBef>
                <a:spcPct val="0"/>
              </a:spcBef>
              <a:spcAft>
                <a:spcPct val="0"/>
              </a:spcAft>
              <a:buClrTx/>
              <a:buSzTx/>
              <a:buFontTx/>
              <a:buNone/>
              <a:tabLst/>
            </a:pPr>
            <a:r>
              <a:rPr lang="de-DE" sz="1200" dirty="0"/>
              <a:t>Schnell wird dem Betrieb klar: Klimaschutz hat auch viel mit Kostenersparnis zu tun – gerade bei einem steigenden Preis von Energie und CO</a:t>
            </a:r>
            <a:r>
              <a:rPr lang="de-DE" sz="1200" baseline="-25000" dirty="0"/>
              <a:t>2</a:t>
            </a:r>
            <a:r>
              <a:rPr lang="de-DE" sz="1200" dirty="0"/>
              <a:t>! Und Mitarbeitende legen viel mehr Wert darauf als früher. „Klimafreund“ stellt ein Projektteam aus drei Personen zusammen und verteilt die Aufgaben. Ein Zeitplan steht auch. Fünf Arbeitstage will „Klimafreund“ in das Projekt investieren. Um die Mitarbeitenden zu motivieren, gibt es einen gemeinsamen Projektstart.</a:t>
            </a:r>
            <a:endParaRPr kumimoji="0" lang="de-DE" sz="1200" b="1" i="0" u="none" strike="noStrike" cap="none" normalizeH="0" baseline="0" dirty="0">
              <a:ln>
                <a:noFill/>
              </a:ln>
              <a:solidFill>
                <a:schemeClr val="tx1"/>
              </a:solidFill>
              <a:effectLst/>
              <a:latin typeface="Arial" charset="0"/>
              <a:ea typeface="ＭＳ Ｐゴシック" charset="-128"/>
            </a:endParaRP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solidFill>
                <a:schemeClr val="tx1"/>
              </a:solidFill>
              <a:effectLst/>
              <a:latin typeface="Arial" charset="0"/>
              <a:ea typeface="ＭＳ Ｐゴシック" charset="-128"/>
            </a:endParaRPr>
          </a:p>
        </p:txBody>
      </p:sp>
      <p:sp>
        <p:nvSpPr>
          <p:cNvPr id="33" name="Textfeld 32">
            <a:extLst>
              <a:ext uri="{FF2B5EF4-FFF2-40B4-BE49-F238E27FC236}">
                <a16:creationId xmlns:a16="http://schemas.microsoft.com/office/drawing/2014/main" id="{11AC65E7-9860-6B4C-A430-7CCA7481D05E}"/>
              </a:ext>
            </a:extLst>
          </p:cNvPr>
          <p:cNvSpPr txBox="1"/>
          <p:nvPr/>
        </p:nvSpPr>
        <p:spPr>
          <a:xfrm>
            <a:off x="5578456" y="4059327"/>
            <a:ext cx="4694008" cy="1938992"/>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pPr>
            <a:r>
              <a:rPr lang="de-DE" sz="1200" b="1" dirty="0"/>
              <a:t>W</a:t>
            </a:r>
            <a:r>
              <a:rPr kumimoji="0" lang="de-DE" sz="1200" b="1" i="0" u="none" strike="noStrike" cap="none" normalizeH="0" baseline="0" dirty="0">
                <a:ln>
                  <a:noFill/>
                </a:ln>
                <a:solidFill>
                  <a:schemeClr val="tx1"/>
                </a:solidFill>
                <a:effectLst/>
                <a:latin typeface="Arial" charset="0"/>
                <a:ea typeface="ＭＳ Ｐゴシック" charset="-128"/>
              </a:rPr>
              <a:t>as ist konkret zu tun in diesem Schritt?</a:t>
            </a:r>
            <a:endParaRPr lang="de-DE" sz="1200" dirty="0"/>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kumimoji="0" lang="de-DE" sz="1200" i="0" u="none" strike="noStrike" cap="none" normalizeH="0" baseline="0" dirty="0">
                <a:ln>
                  <a:noFill/>
                </a:ln>
                <a:effectLst/>
                <a:latin typeface="Arial" charset="0"/>
                <a:ea typeface="ＭＳ Ｐゴシック" charset="-128"/>
              </a:rPr>
              <a:t>Sie sind motiviert sich mit dem Thema zu beschäftigen </a:t>
            </a:r>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lang="de-DE" sz="1200" dirty="0"/>
              <a:t>Sie stellen ein </a:t>
            </a:r>
            <a:r>
              <a:rPr lang="de-DE" sz="1200" b="1" dirty="0"/>
              <a:t>Team </a:t>
            </a:r>
            <a:r>
              <a:rPr lang="de-DE" sz="1200" dirty="0"/>
              <a:t>auf</a:t>
            </a:r>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lang="de-DE" sz="1200" dirty="0"/>
              <a:t>Alle Mitarbeitenden sind über den </a:t>
            </a:r>
            <a:r>
              <a:rPr lang="de-DE" sz="1200" b="1" dirty="0"/>
              <a:t>Prozess informiert</a:t>
            </a:r>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lang="de-DE" sz="1200" b="1" dirty="0"/>
              <a:t>Rollen und Aufgaben werden verteilt</a:t>
            </a:r>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lang="de-DE" sz="1200" dirty="0"/>
              <a:t>Sie kennen die nächsten Schritte und halten diese in einem </a:t>
            </a:r>
            <a:r>
              <a:rPr lang="de-DE" sz="1200" b="1" dirty="0"/>
              <a:t>Zeitplan </a:t>
            </a:r>
            <a:r>
              <a:rPr lang="de-DE" sz="1200" dirty="0"/>
              <a:t>fest</a:t>
            </a:r>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lang="de-DE" sz="1200" dirty="0"/>
              <a:t>Sie wissen, wie viel </a:t>
            </a:r>
            <a:r>
              <a:rPr lang="de-DE" sz="1200" b="1" dirty="0"/>
              <a:t>Zeit und Geld </a:t>
            </a:r>
            <a:r>
              <a:rPr lang="de-DE" sz="1200" dirty="0"/>
              <a:t>für den Prozess bereitgestellt werden muss</a:t>
            </a:r>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lang="de-DE" sz="1200" dirty="0"/>
              <a:t>Sie planen für den </a:t>
            </a:r>
            <a:r>
              <a:rPr lang="de-DE" sz="1200" b="1" dirty="0"/>
              <a:t>Projektstart einen Termin</a:t>
            </a:r>
            <a:endParaRPr lang="de-DE" sz="2000" dirty="0"/>
          </a:p>
        </p:txBody>
      </p:sp>
      <p:pic>
        <p:nvPicPr>
          <p:cNvPr id="31" name="Grafik 30" descr="Tools mit einfarbiger Füllung">
            <a:extLst>
              <a:ext uri="{FF2B5EF4-FFF2-40B4-BE49-F238E27FC236}">
                <a16:creationId xmlns:a16="http://schemas.microsoft.com/office/drawing/2014/main" id="{196E467B-59C9-9645-EB22-3F3080E3320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615300" y="4228134"/>
            <a:ext cx="422185" cy="422185"/>
          </a:xfrm>
          <a:prstGeom prst="rect">
            <a:avLst/>
          </a:prstGeom>
        </p:spPr>
      </p:pic>
      <p:pic>
        <p:nvPicPr>
          <p:cNvPr id="2" name="Grafik 1" descr="Krabbeln mit einfarbiger Füllung">
            <a:extLst>
              <a:ext uri="{FF2B5EF4-FFF2-40B4-BE49-F238E27FC236}">
                <a16:creationId xmlns:a16="http://schemas.microsoft.com/office/drawing/2014/main" id="{2E115671-5C88-5DAE-9735-58495B9BA47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57423" y="2829666"/>
            <a:ext cx="288000" cy="288000"/>
          </a:xfrm>
          <a:prstGeom prst="rect">
            <a:avLst/>
          </a:prstGeom>
        </p:spPr>
      </p:pic>
      <p:pic>
        <p:nvPicPr>
          <p:cNvPr id="30" name="Grafik 29" descr="Klemmbrett abgehakt mit einfarbiger Füllung">
            <a:extLst>
              <a:ext uri="{FF2B5EF4-FFF2-40B4-BE49-F238E27FC236}">
                <a16:creationId xmlns:a16="http://schemas.microsoft.com/office/drawing/2014/main" id="{67DE9E11-C368-5FC9-E2AB-7D83E31DAFD3}"/>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527945" y="2812338"/>
            <a:ext cx="288000" cy="288000"/>
          </a:xfrm>
          <a:prstGeom prst="rect">
            <a:avLst/>
          </a:prstGeom>
        </p:spPr>
      </p:pic>
      <p:pic>
        <p:nvPicPr>
          <p:cNvPr id="35" name="Grafik 34" descr="Balkendiagramm mit einfarbiger Füllung">
            <a:extLst>
              <a:ext uri="{FF2B5EF4-FFF2-40B4-BE49-F238E27FC236}">
                <a16:creationId xmlns:a16="http://schemas.microsoft.com/office/drawing/2014/main" id="{20C51319-5285-4388-564D-E74D891A9D0A}"/>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704036" y="2815611"/>
            <a:ext cx="288000" cy="288000"/>
          </a:xfrm>
          <a:prstGeom prst="rect">
            <a:avLst/>
          </a:prstGeom>
        </p:spPr>
      </p:pic>
      <p:pic>
        <p:nvPicPr>
          <p:cNvPr id="36" name="Grafik 35" descr="Lupe mit einfarbiger Füllung">
            <a:extLst>
              <a:ext uri="{FF2B5EF4-FFF2-40B4-BE49-F238E27FC236}">
                <a16:creationId xmlns:a16="http://schemas.microsoft.com/office/drawing/2014/main" id="{8E530A71-FBBF-5BD4-93A9-21BBDD96CF00}"/>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902204" y="2807692"/>
            <a:ext cx="288000" cy="288000"/>
          </a:xfrm>
          <a:prstGeom prst="rect">
            <a:avLst/>
          </a:prstGeom>
        </p:spPr>
      </p:pic>
      <p:pic>
        <p:nvPicPr>
          <p:cNvPr id="37" name="Grafik 36" descr="Volltreffer mit einfarbiger Füllung">
            <a:extLst>
              <a:ext uri="{FF2B5EF4-FFF2-40B4-BE49-F238E27FC236}">
                <a16:creationId xmlns:a16="http://schemas.microsoft.com/office/drawing/2014/main" id="{3D4EA73B-1B95-B95B-B0F7-87F3909D51DA}"/>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218310" y="2815611"/>
            <a:ext cx="288000" cy="288000"/>
          </a:xfrm>
          <a:prstGeom prst="rect">
            <a:avLst/>
          </a:prstGeom>
        </p:spPr>
      </p:pic>
      <p:pic>
        <p:nvPicPr>
          <p:cNvPr id="38" name="Grafik 37" descr="Klemmbrett teilweise angekreuzt mit einfarbiger Füllung">
            <a:extLst>
              <a:ext uri="{FF2B5EF4-FFF2-40B4-BE49-F238E27FC236}">
                <a16:creationId xmlns:a16="http://schemas.microsoft.com/office/drawing/2014/main" id="{A32AD68E-CEE9-6694-66B8-127D63444D26}"/>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rot="793880">
            <a:off x="10089878" y="4323070"/>
            <a:ext cx="1452904" cy="1452904"/>
          </a:xfrm>
          <a:prstGeom prst="rect">
            <a:avLst/>
          </a:prstGeom>
        </p:spPr>
      </p:pic>
      <p:sp>
        <p:nvSpPr>
          <p:cNvPr id="32" name="Titel 1">
            <a:extLst>
              <a:ext uri="{FF2B5EF4-FFF2-40B4-BE49-F238E27FC236}">
                <a16:creationId xmlns:a16="http://schemas.microsoft.com/office/drawing/2014/main" id="{A99E70C8-7DC4-7559-566D-97A777F88FDF}"/>
              </a:ext>
            </a:extLst>
          </p:cNvPr>
          <p:cNvSpPr txBox="1">
            <a:spLocks/>
          </p:cNvSpPr>
          <p:nvPr/>
        </p:nvSpPr>
        <p:spPr bwMode="auto">
          <a:xfrm>
            <a:off x="551384" y="935038"/>
            <a:ext cx="11256616"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r>
              <a:rPr lang="de-DE" sz="2400" kern="0" dirty="0"/>
              <a:t>Jetzt geht’s los …</a:t>
            </a:r>
          </a:p>
        </p:txBody>
      </p:sp>
    </p:spTree>
    <p:extLst>
      <p:ext uri="{BB962C8B-B14F-4D97-AF65-F5344CB8AC3E}">
        <p14:creationId xmlns:p14="http://schemas.microsoft.com/office/powerpoint/2010/main" val="799177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endParaRPr lang="de-DE" dirty="0"/>
          </a:p>
          <a:p>
            <a:pPr marL="0" indent="0">
              <a:buNone/>
            </a:pPr>
            <a:endParaRPr lang="de-DE" dirty="0"/>
          </a:p>
        </p:txBody>
      </p:sp>
      <p:sp>
        <p:nvSpPr>
          <p:cNvPr id="4" name="Fußzeilenplatzhalter 3"/>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p:cNvSpPr>
            <a:spLocks noGrp="1"/>
          </p:cNvSpPr>
          <p:nvPr>
            <p:ph type="sldNum" sz="quarter" idx="4"/>
          </p:nvPr>
        </p:nvSpPr>
        <p:spPr/>
        <p:txBody>
          <a:bodyPr/>
          <a:lstStyle/>
          <a:p>
            <a:fld id="{894680D0-7A83-433A-9719-C4143F27F647}" type="slidenum">
              <a:rPr lang="de-DE" smtClean="0"/>
              <a:pPr/>
              <a:t>5</a:t>
            </a:fld>
            <a:endParaRPr lang="de-DE" dirty="0"/>
          </a:p>
        </p:txBody>
      </p:sp>
      <p:sp>
        <p:nvSpPr>
          <p:cNvPr id="7" name="Rechteck 6"/>
          <p:cNvSpPr/>
          <p:nvPr/>
        </p:nvSpPr>
        <p:spPr bwMode="auto">
          <a:xfrm>
            <a:off x="551384" y="1618757"/>
            <a:ext cx="527153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kumimoji="0" lang="de-DE" sz="1400" b="1" i="0" u="none" strike="noStrike" kern="0" cap="none" spc="0" normalizeH="0" baseline="0" noProof="0" dirty="0">
                <a:ln>
                  <a:noFill/>
                </a:ln>
                <a:solidFill>
                  <a:schemeClr val="bg1"/>
                </a:solidFill>
                <a:effectLst/>
                <a:uLnTx/>
                <a:uFillTx/>
                <a:latin typeface="Arial"/>
                <a:ea typeface="ＭＳ Ｐゴシック"/>
                <a:cs typeface="+mn-cs"/>
              </a:rPr>
              <a:t>Was ist betrieblicher Klimaschutz konkret?</a:t>
            </a:r>
          </a:p>
          <a:p>
            <a:pPr algn="ctr"/>
            <a:endParaRPr lang="de-DE" sz="1400" b="1" dirty="0">
              <a:solidFill>
                <a:schemeClr val="bg1"/>
              </a:solidFill>
            </a:endParaRPr>
          </a:p>
        </p:txBody>
      </p:sp>
      <p:sp>
        <p:nvSpPr>
          <p:cNvPr id="8" name="Textfeld 7">
            <a:extLst>
              <a:ext uri="{FF2B5EF4-FFF2-40B4-BE49-F238E27FC236}">
                <a16:creationId xmlns:a16="http://schemas.microsoft.com/office/drawing/2014/main" id="{4B10D522-48E0-4AC6-B367-62E85B07468F}"/>
              </a:ext>
            </a:extLst>
          </p:cNvPr>
          <p:cNvSpPr txBox="1"/>
          <p:nvPr/>
        </p:nvSpPr>
        <p:spPr>
          <a:xfrm>
            <a:off x="591413" y="2126484"/>
            <a:ext cx="5191473" cy="3061544"/>
          </a:xfrm>
          <a:prstGeom prst="rect">
            <a:avLst/>
          </a:prstGeom>
          <a:noFill/>
        </p:spPr>
        <p:txBody>
          <a:bodyPr wrap="square" lIns="0" tIns="0" rIns="0" bIns="0" rtlCol="0">
            <a:spAutoFit/>
          </a:bodyPr>
          <a:lstStyle/>
          <a:p>
            <a:pPr algn="just">
              <a:lnSpc>
                <a:spcPts val="1600"/>
              </a:lnSpc>
            </a:pPr>
            <a:r>
              <a:rPr lang="de-DE" sz="1400" dirty="0">
                <a:latin typeface="+mn-lt"/>
              </a:rPr>
              <a:t>Betrieblicher Klimaschutz beginnt mit der Erstellung einer so genannten Klimabilanz. Dabei erfassen Sie die Treibhaus-</a:t>
            </a:r>
            <a:r>
              <a:rPr lang="de-DE" sz="1400" dirty="0" err="1">
                <a:latin typeface="+mn-lt"/>
              </a:rPr>
              <a:t>gasemissionen</a:t>
            </a:r>
            <a:r>
              <a:rPr lang="de-DE" sz="1400" dirty="0">
                <a:latin typeface="+mn-lt"/>
              </a:rPr>
              <a:t>, die durch die Aktivität Ihres Unternehmens entstehen. Dabei wird vor allem Kohlenstoffdioxid = CO</a:t>
            </a:r>
            <a:r>
              <a:rPr lang="de-DE" sz="1400" baseline="-25000" dirty="0">
                <a:latin typeface="+mn-lt"/>
              </a:rPr>
              <a:t>2</a:t>
            </a:r>
            <a:r>
              <a:rPr lang="de-DE" sz="1400" dirty="0">
                <a:latin typeface="+mn-lt"/>
              </a:rPr>
              <a:t> erzeugt, in der Hauptsache durch die Verbrennung fossiler Energieträger wie Erdgas und Diesel. Daneben gibt es weitere Gase mit Einfluss auf das Klima, die als Treibhausgase bezeichnet werden. </a:t>
            </a:r>
          </a:p>
          <a:p>
            <a:pPr algn="just">
              <a:lnSpc>
                <a:spcPts val="1600"/>
              </a:lnSpc>
            </a:pPr>
            <a:r>
              <a:rPr lang="de-DE" sz="1400" dirty="0"/>
              <a:t>Auf Basis dieser Klimabilanz werden im nächsten Schritt Klimaziele und Maßnahmen gesammelt, die Ihnen helfen, Schritt für Schritt die Emissionen zu reduzieren. </a:t>
            </a:r>
          </a:p>
          <a:p>
            <a:pPr algn="just">
              <a:lnSpc>
                <a:spcPts val="1600"/>
              </a:lnSpc>
            </a:pPr>
            <a:endParaRPr lang="de-DE" sz="1400" dirty="0">
              <a:latin typeface="+mn-lt"/>
            </a:endParaRPr>
          </a:p>
          <a:p>
            <a:pPr algn="just">
              <a:lnSpc>
                <a:spcPts val="1600"/>
              </a:lnSpc>
            </a:pPr>
            <a:r>
              <a:rPr lang="de-DE" sz="1400" dirty="0">
                <a:latin typeface="+mn-lt"/>
              </a:rPr>
              <a:t>Nutzen Sie das Thema Klimaschutz gewinnbringend für Ihr Unternehmen!</a:t>
            </a:r>
          </a:p>
          <a:p>
            <a:pPr algn="just">
              <a:lnSpc>
                <a:spcPts val="1600"/>
              </a:lnSpc>
            </a:pPr>
            <a:endParaRPr lang="de-DE" sz="1400" dirty="0">
              <a:latin typeface="+mn-lt"/>
            </a:endParaRPr>
          </a:p>
          <a:p>
            <a:pPr algn="l">
              <a:lnSpc>
                <a:spcPts val="1600"/>
              </a:lnSpc>
            </a:pPr>
            <a:r>
              <a:rPr lang="de-DE" sz="1200" dirty="0">
                <a:solidFill>
                  <a:schemeClr val="bg2">
                    <a:lumMod val="10000"/>
                  </a:schemeClr>
                </a:solidFill>
                <a:latin typeface="+mn-lt"/>
              </a:rPr>
              <a:t> </a:t>
            </a:r>
          </a:p>
        </p:txBody>
      </p:sp>
      <p:sp>
        <p:nvSpPr>
          <p:cNvPr id="9" name="Rechteck 8">
            <a:extLst>
              <a:ext uri="{FF2B5EF4-FFF2-40B4-BE49-F238E27FC236}">
                <a16:creationId xmlns:a16="http://schemas.microsoft.com/office/drawing/2014/main" id="{B73C5C1E-9496-4AF0-9800-371E4E0E7C3B}"/>
              </a:ext>
            </a:extLst>
          </p:cNvPr>
          <p:cNvSpPr/>
          <p:nvPr/>
        </p:nvSpPr>
        <p:spPr>
          <a:xfrm>
            <a:off x="591414" y="4822452"/>
            <a:ext cx="5271531" cy="367200"/>
          </a:xfrm>
          <a:prstGeom prst="rect">
            <a:avLst/>
          </a:prstGeom>
          <a:solidFill>
            <a:srgbClr val="3B68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t>Wie kann das Thema im Unternehmen verfolgt werden?</a:t>
            </a:r>
            <a:endParaRPr lang="en-AU" sz="1400" b="1" dirty="0"/>
          </a:p>
        </p:txBody>
      </p:sp>
      <p:sp>
        <p:nvSpPr>
          <p:cNvPr id="11" name="Textfeld 10">
            <a:extLst>
              <a:ext uri="{FF2B5EF4-FFF2-40B4-BE49-F238E27FC236}">
                <a16:creationId xmlns:a16="http://schemas.microsoft.com/office/drawing/2014/main" id="{4B10D522-48E0-4AC6-B367-62E85B07468F}"/>
              </a:ext>
            </a:extLst>
          </p:cNvPr>
          <p:cNvSpPr txBox="1"/>
          <p:nvPr/>
        </p:nvSpPr>
        <p:spPr>
          <a:xfrm>
            <a:off x="591413" y="5279984"/>
            <a:ext cx="5151446" cy="1025922"/>
          </a:xfrm>
          <a:prstGeom prst="rect">
            <a:avLst/>
          </a:prstGeom>
          <a:noFill/>
        </p:spPr>
        <p:txBody>
          <a:bodyPr wrap="square" lIns="0" tIns="0" rIns="0" bIns="0" rtlCol="0">
            <a:spAutoFit/>
          </a:bodyPr>
          <a:lstStyle/>
          <a:p>
            <a:pPr algn="just">
              <a:lnSpc>
                <a:spcPts val="1600"/>
              </a:lnSpc>
            </a:pPr>
            <a:r>
              <a:rPr lang="de-DE" sz="1400" dirty="0">
                <a:latin typeface="+mn-lt"/>
              </a:rPr>
              <a:t>In der Handlungshilfe werden immer wieder Hilfestellungen angeboten, die bei der Umsetzung der Schritte helfen, etwa mit Ideen wie der Projektstart organisiert werden kann, wie ein Überblick zur Datenerfassung aussehen kann oder wie ein online verfügbares Werkzeug zu nutzen ist. </a:t>
            </a:r>
            <a:endParaRPr lang="de-DE" sz="1400" dirty="0">
              <a:solidFill>
                <a:schemeClr val="bg2">
                  <a:lumMod val="10000"/>
                </a:schemeClr>
              </a:solidFill>
              <a:latin typeface="+mn-lt"/>
            </a:endParaRPr>
          </a:p>
        </p:txBody>
      </p:sp>
      <p:sp>
        <p:nvSpPr>
          <p:cNvPr id="16" name="Rechteck 15">
            <a:extLst>
              <a:ext uri="{FF2B5EF4-FFF2-40B4-BE49-F238E27FC236}">
                <a16:creationId xmlns:a16="http://schemas.microsoft.com/office/drawing/2014/main" id="{C3798B81-E529-7B90-51BD-8E520B7EB82F}"/>
              </a:ext>
            </a:extLst>
          </p:cNvPr>
          <p:cNvSpPr/>
          <p:nvPr/>
        </p:nvSpPr>
        <p:spPr bwMode="auto">
          <a:xfrm>
            <a:off x="7176120" y="1585911"/>
            <a:ext cx="4671908" cy="3499273"/>
          </a:xfrm>
          <a:prstGeom prst="rect">
            <a:avLst/>
          </a:prstGeom>
          <a:solidFill>
            <a:srgbClr val="7B9C2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de-DE" sz="1200" b="1" dirty="0"/>
              <a:t>Der Installateur „Klimafreund“</a:t>
            </a:r>
          </a:p>
          <a:p>
            <a:pPr marL="0" marR="0" indent="0" algn="l" defTabSz="914400" rtl="0" eaLnBrk="0" fontAlgn="base" latinLnBrk="0" hangingPunct="0">
              <a:lnSpc>
                <a:spcPct val="100000"/>
              </a:lnSpc>
              <a:spcBef>
                <a:spcPct val="0"/>
              </a:spcBef>
              <a:spcAft>
                <a:spcPct val="0"/>
              </a:spcAft>
              <a:buClrTx/>
              <a:buSzTx/>
              <a:buFontTx/>
              <a:buNone/>
              <a:tabLst/>
            </a:pPr>
            <a:endParaRPr lang="de-DE" sz="1200" b="1" kern="0" dirty="0">
              <a:sym typeface="Wingdings" panose="05000000000000000000" pitchFamily="2" charset="2"/>
            </a:endParaRPr>
          </a:p>
          <a:p>
            <a:pPr marL="0" marR="0" indent="0" algn="l" defTabSz="914400" rtl="0" eaLnBrk="0" fontAlgn="base" latinLnBrk="0" hangingPunct="0">
              <a:lnSpc>
                <a:spcPct val="100000"/>
              </a:lnSpc>
              <a:spcBef>
                <a:spcPct val="0"/>
              </a:spcBef>
              <a:spcAft>
                <a:spcPct val="0"/>
              </a:spcAft>
              <a:buClrTx/>
              <a:buSzTx/>
              <a:buFontTx/>
              <a:buNone/>
              <a:tabLst/>
            </a:pPr>
            <a:r>
              <a:rPr lang="de-DE" sz="1200" kern="0" dirty="0">
                <a:sym typeface="Wingdings" panose="05000000000000000000" pitchFamily="2" charset="2"/>
              </a:rPr>
              <a:t>Betrieblicher</a:t>
            </a:r>
            <a:r>
              <a:rPr lang="de-DE" sz="1200" b="1" kern="0" dirty="0">
                <a:sym typeface="Wingdings" panose="05000000000000000000" pitchFamily="2" charset="2"/>
              </a:rPr>
              <a:t> </a:t>
            </a:r>
            <a:r>
              <a:rPr lang="de-DE" sz="1200" kern="0" dirty="0">
                <a:sym typeface="Wingdings" panose="05000000000000000000" pitchFamily="2" charset="2"/>
              </a:rPr>
              <a:t>Klimaschutz ist ein Thema, das im Betrieb bis vor Kurzem kein Thema war – warum auch? Doch seit sich der Betrieb mit dem Thema beschäftigt hat, sind nun konkrete Vorteile zu erkennen, die alle überzeugen und motivieren weiterzumachen.</a:t>
            </a:r>
          </a:p>
          <a:p>
            <a:pPr marL="0" marR="0" indent="0" algn="l" defTabSz="914400" rtl="0" eaLnBrk="0" fontAlgn="base" latinLnBrk="0" hangingPunct="0">
              <a:lnSpc>
                <a:spcPct val="100000"/>
              </a:lnSpc>
              <a:spcBef>
                <a:spcPct val="0"/>
              </a:spcBef>
              <a:spcAft>
                <a:spcPct val="0"/>
              </a:spcAft>
              <a:buClrTx/>
              <a:buSzTx/>
              <a:buFontTx/>
              <a:buNone/>
              <a:tabLst/>
            </a:pPr>
            <a:endParaRPr lang="de-DE" sz="1200" kern="0" dirty="0">
              <a:sym typeface="Wingdings" panose="05000000000000000000" pitchFamily="2" charset="2"/>
            </a:endParaRPr>
          </a:p>
          <a:p>
            <a:pPr marL="0" marR="0" indent="0" algn="l" defTabSz="914400" rtl="0" eaLnBrk="0" fontAlgn="base" latinLnBrk="0" hangingPunct="0">
              <a:lnSpc>
                <a:spcPct val="100000"/>
              </a:lnSpc>
              <a:spcBef>
                <a:spcPct val="0"/>
              </a:spcBef>
              <a:spcAft>
                <a:spcPct val="0"/>
              </a:spcAft>
              <a:buClrTx/>
              <a:buSzTx/>
              <a:buFontTx/>
              <a:buNone/>
              <a:tabLst/>
            </a:pPr>
            <a:r>
              <a:rPr lang="de-DE" sz="1200" kern="0" dirty="0">
                <a:sym typeface="Wingdings" panose="05000000000000000000" pitchFamily="2" charset="2"/>
              </a:rPr>
              <a:t>Denn der betriebliche Klimaschutz...</a:t>
            </a:r>
            <a:endParaRPr lang="de-DE" sz="1200" b="1" kern="0" dirty="0">
              <a:sym typeface="Wingdings" panose="05000000000000000000" pitchFamily="2" charset="2"/>
            </a:endParaRPr>
          </a:p>
          <a:p>
            <a:pPr marL="0" indent="0" algn="l">
              <a:buFontTx/>
              <a:buNone/>
            </a:pPr>
            <a:r>
              <a:rPr lang="de-DE" sz="1200" b="1" kern="0" dirty="0">
                <a:sym typeface="Wingdings" panose="05000000000000000000" pitchFamily="2" charset="2"/>
              </a:rPr>
              <a:t>… spart Kosten ein </a:t>
            </a:r>
            <a:r>
              <a:rPr lang="de-DE" sz="1200" kern="0" dirty="0">
                <a:sym typeface="Wingdings" panose="05000000000000000000" pitchFamily="2" charset="2"/>
              </a:rPr>
              <a:t>– denn das Einsparen des Energie-, Treibstoff- oder Gasverbrauchs reduziert nicht nur Treibhausgase,</a:t>
            </a:r>
            <a:endParaRPr lang="de-DE" sz="1200" kern="0" dirty="0"/>
          </a:p>
          <a:p>
            <a:pPr marL="0" indent="0" algn="l">
              <a:buFontTx/>
              <a:buNone/>
            </a:pPr>
            <a:r>
              <a:rPr lang="de-DE" sz="1200" b="1" kern="0" dirty="0">
                <a:sym typeface="Wingdings" panose="05000000000000000000" pitchFamily="2" charset="2"/>
              </a:rPr>
              <a:t>…</a:t>
            </a:r>
            <a:r>
              <a:rPr lang="de-DE" sz="1200" kern="0" dirty="0">
                <a:sym typeface="Wingdings" panose="05000000000000000000" pitchFamily="2" charset="2"/>
              </a:rPr>
              <a:t> </a:t>
            </a:r>
            <a:r>
              <a:rPr lang="de-DE" sz="1200" b="1" kern="0" dirty="0">
                <a:sym typeface="Wingdings" panose="05000000000000000000" pitchFamily="2" charset="2"/>
              </a:rPr>
              <a:t>füllt Auftragsbücher </a:t>
            </a:r>
            <a:r>
              <a:rPr lang="de-DE" sz="1200" kern="0" dirty="0">
                <a:sym typeface="Wingdings" panose="05000000000000000000" pitchFamily="2" charset="2"/>
              </a:rPr>
              <a:t>– Betriebe, die sich heute mit dem Thema Klimaschutz auseinandersetzen, können langfristig Kunden binden,</a:t>
            </a:r>
          </a:p>
          <a:p>
            <a:pPr marL="0" indent="0" algn="l">
              <a:buFontTx/>
              <a:buNone/>
            </a:pPr>
            <a:r>
              <a:rPr lang="de-DE" sz="1200" b="1" kern="0" dirty="0">
                <a:sym typeface="Wingdings" panose="05000000000000000000" pitchFamily="2" charset="2"/>
              </a:rPr>
              <a:t>… sichert den Nachwuchs </a:t>
            </a:r>
            <a:r>
              <a:rPr lang="de-DE" sz="1200" kern="0" dirty="0">
                <a:sym typeface="Wingdings" panose="05000000000000000000" pitchFamily="2" charset="2"/>
              </a:rPr>
              <a:t>– gerade Berufsanfänger bewerten das Thema Klimaschutz als wichtig. Bei der Suche nach viel umworbenen neuem Personal kann Ihr sichtbarer Beitrag zum Klimaschutz den Unterschied machen.</a:t>
            </a:r>
            <a:endParaRPr lang="de-DE" sz="1200" b="1" dirty="0"/>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solidFill>
                <a:schemeClr val="tx1"/>
              </a:solidFill>
              <a:effectLst/>
              <a:latin typeface="Arial" charset="0"/>
              <a:ea typeface="ＭＳ Ｐゴシック" charset="-128"/>
            </a:endParaRPr>
          </a:p>
        </p:txBody>
      </p:sp>
      <p:pic>
        <p:nvPicPr>
          <p:cNvPr id="17" name="Grafik 16" descr="Tools mit einfarbiger Füllung">
            <a:extLst>
              <a:ext uri="{FF2B5EF4-FFF2-40B4-BE49-F238E27FC236}">
                <a16:creationId xmlns:a16="http://schemas.microsoft.com/office/drawing/2014/main" id="{91C3FB44-ED69-B659-133A-507755CF1B9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385815" y="1634813"/>
            <a:ext cx="422185" cy="422185"/>
          </a:xfrm>
          <a:prstGeom prst="rect">
            <a:avLst/>
          </a:prstGeom>
        </p:spPr>
      </p:pic>
      <p:sp>
        <p:nvSpPr>
          <p:cNvPr id="6" name="Sprechblase: rechteckig mit abgerundeten Ecken 2">
            <a:extLst>
              <a:ext uri="{FF2B5EF4-FFF2-40B4-BE49-F238E27FC236}">
                <a16:creationId xmlns:a16="http://schemas.microsoft.com/office/drawing/2014/main" id="{DFF4B5A6-F0E8-B397-AE62-38AC534A2304}"/>
              </a:ext>
            </a:extLst>
          </p:cNvPr>
          <p:cNvSpPr/>
          <p:nvPr/>
        </p:nvSpPr>
        <p:spPr>
          <a:xfrm>
            <a:off x="7130141" y="5360827"/>
            <a:ext cx="4717888" cy="730117"/>
          </a:xfrm>
          <a:prstGeom prst="wedgeRoundRectCallout">
            <a:avLst>
              <a:gd name="adj1" fmla="val -57659"/>
              <a:gd name="adj2" fmla="val -57255"/>
              <a:gd name="adj3" fmla="val 1666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solidFill>
                  <a:srgbClr val="000000"/>
                </a:solidFill>
              </a:rPr>
              <a:t>Die angegebenen Informationen und Standards beziehen sich auf das </a:t>
            </a:r>
            <a:r>
              <a:rPr lang="de-DE" sz="1200" dirty="0" err="1">
                <a:solidFill>
                  <a:srgbClr val="000000"/>
                </a:solidFill>
              </a:rPr>
              <a:t>Greenhouse</a:t>
            </a:r>
            <a:r>
              <a:rPr lang="de-DE" sz="1200" dirty="0">
                <a:solidFill>
                  <a:srgbClr val="000000"/>
                </a:solidFill>
              </a:rPr>
              <a:t>-Gas-Protocol (GHG Protocol), </a:t>
            </a:r>
            <a:r>
              <a:rPr lang="de-DE" sz="1200" dirty="0">
                <a:solidFill>
                  <a:schemeClr val="tx1"/>
                </a:solidFill>
              </a:rPr>
              <a:t>eine weltweite Basis für die Bilanzierung von Emissionen von Organisationen. </a:t>
            </a:r>
          </a:p>
        </p:txBody>
      </p:sp>
      <p:sp>
        <p:nvSpPr>
          <p:cNvPr id="10" name="Titel 1">
            <a:extLst>
              <a:ext uri="{FF2B5EF4-FFF2-40B4-BE49-F238E27FC236}">
                <a16:creationId xmlns:a16="http://schemas.microsoft.com/office/drawing/2014/main" id="{66672889-8D30-25E9-2F6C-781B995DA2A8}"/>
              </a:ext>
            </a:extLst>
          </p:cNvPr>
          <p:cNvSpPr txBox="1">
            <a:spLocks/>
          </p:cNvSpPr>
          <p:nvPr/>
        </p:nvSpPr>
        <p:spPr bwMode="auto">
          <a:xfrm>
            <a:off x="551384" y="935038"/>
            <a:ext cx="11256616"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r>
              <a:rPr lang="de-DE" sz="2400" dirty="0"/>
              <a:t>Warum ist betrieblicher Klimaschutz wichtig für Ihren Betrieb?</a:t>
            </a:r>
            <a:endParaRPr lang="de-DE" sz="2400" kern="0" dirty="0"/>
          </a:p>
        </p:txBody>
      </p:sp>
    </p:spTree>
    <p:extLst>
      <p:ext uri="{BB962C8B-B14F-4D97-AF65-F5344CB8AC3E}">
        <p14:creationId xmlns:p14="http://schemas.microsoft.com/office/powerpoint/2010/main" val="2107293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a:extLst>
              <a:ext uri="{FF2B5EF4-FFF2-40B4-BE49-F238E27FC236}">
                <a16:creationId xmlns:a16="http://schemas.microsoft.com/office/drawing/2014/main" id="{E20F1E95-B01B-0902-818B-02C0BEDE51C1}"/>
              </a:ext>
            </a:extLst>
          </p:cNvPr>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a:extLst>
              <a:ext uri="{FF2B5EF4-FFF2-40B4-BE49-F238E27FC236}">
                <a16:creationId xmlns:a16="http://schemas.microsoft.com/office/drawing/2014/main" id="{120A9AA7-23D9-A22C-8F0F-0452A30A7AF9}"/>
              </a:ext>
            </a:extLst>
          </p:cNvPr>
          <p:cNvSpPr>
            <a:spLocks noGrp="1"/>
          </p:cNvSpPr>
          <p:nvPr>
            <p:ph type="sldNum" sz="quarter" idx="4"/>
          </p:nvPr>
        </p:nvSpPr>
        <p:spPr/>
        <p:txBody>
          <a:bodyPr/>
          <a:lstStyle/>
          <a:p>
            <a:fld id="{894680D0-7A83-433A-9719-C4143F27F647}" type="slidenum">
              <a:rPr lang="de-DE" smtClean="0"/>
              <a:pPr/>
              <a:t>6</a:t>
            </a:fld>
            <a:endParaRPr lang="de-DE" dirty="0"/>
          </a:p>
        </p:txBody>
      </p:sp>
      <p:graphicFrame>
        <p:nvGraphicFramePr>
          <p:cNvPr id="3" name="Diagramm 2">
            <a:extLst>
              <a:ext uri="{FF2B5EF4-FFF2-40B4-BE49-F238E27FC236}">
                <a16:creationId xmlns:a16="http://schemas.microsoft.com/office/drawing/2014/main" id="{B5DF82D2-9E1A-E191-0511-00119EF7F85B}"/>
              </a:ext>
            </a:extLst>
          </p:cNvPr>
          <p:cNvGraphicFramePr/>
          <p:nvPr>
            <p:extLst>
              <p:ext uri="{D42A27DB-BD31-4B8C-83A1-F6EECF244321}">
                <p14:modId xmlns:p14="http://schemas.microsoft.com/office/powerpoint/2010/main" val="2917431781"/>
              </p:ext>
            </p:extLst>
          </p:nvPr>
        </p:nvGraphicFramePr>
        <p:xfrm>
          <a:off x="-167407" y="1613264"/>
          <a:ext cx="7776864" cy="4623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Inhaltsplatzhalter 6">
            <a:extLst>
              <a:ext uri="{FF2B5EF4-FFF2-40B4-BE49-F238E27FC236}">
                <a16:creationId xmlns:a16="http://schemas.microsoft.com/office/drawing/2014/main" id="{E90B8D3F-8B7D-BD4D-A6B1-1BDD488F5EC2}"/>
              </a:ext>
            </a:extLst>
          </p:cNvPr>
          <p:cNvSpPr txBox="1">
            <a:spLocks/>
          </p:cNvSpPr>
          <p:nvPr/>
        </p:nvSpPr>
        <p:spPr bwMode="auto">
          <a:xfrm>
            <a:off x="6096000" y="1683967"/>
            <a:ext cx="5221287" cy="14970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endParaRPr lang="de-DE" kern="0" dirty="0"/>
          </a:p>
        </p:txBody>
      </p:sp>
      <p:sp>
        <p:nvSpPr>
          <p:cNvPr id="7" name="Sprechblase: rechteckig mit abgerundeten Ecken 5">
            <a:extLst>
              <a:ext uri="{FF2B5EF4-FFF2-40B4-BE49-F238E27FC236}">
                <a16:creationId xmlns:a16="http://schemas.microsoft.com/office/drawing/2014/main" id="{D9B44B26-C7EB-B533-1356-6B8A6C8ED207}"/>
              </a:ext>
            </a:extLst>
          </p:cNvPr>
          <p:cNvSpPr/>
          <p:nvPr/>
        </p:nvSpPr>
        <p:spPr>
          <a:xfrm>
            <a:off x="7104112" y="1524350"/>
            <a:ext cx="4703888" cy="1904650"/>
          </a:xfrm>
          <a:prstGeom prst="wedgeRoundRectCallout">
            <a:avLst>
              <a:gd name="adj1" fmla="val -47228"/>
              <a:gd name="adj2" fmla="val 79146"/>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de-DE" sz="1200" kern="0" dirty="0">
                <a:solidFill>
                  <a:schemeClr val="tx1"/>
                </a:solidFill>
              </a:rPr>
              <a:t>Wie viel Zeit Sie benötigen, hängt unter anderem von der Unternehmensgröße und der Datenlage ab. </a:t>
            </a:r>
          </a:p>
          <a:p>
            <a:pPr algn="l"/>
            <a:endParaRPr lang="de-DE" sz="1200" kern="0" dirty="0">
              <a:solidFill>
                <a:schemeClr val="tx1"/>
              </a:solidFill>
            </a:endParaRPr>
          </a:p>
          <a:p>
            <a:pPr algn="l"/>
            <a:r>
              <a:rPr lang="de-DE" sz="1200" kern="0" dirty="0">
                <a:solidFill>
                  <a:schemeClr val="tx1"/>
                </a:solidFill>
              </a:rPr>
              <a:t>Fangen Sie ruhig mit einem Standort an. Damit können Sie den Aufwand im Rahmen halten und sich trotzdem schon einmal auf den Weg machen.</a:t>
            </a:r>
          </a:p>
        </p:txBody>
      </p:sp>
      <p:sp>
        <p:nvSpPr>
          <p:cNvPr id="8" name="Titel 1">
            <a:extLst>
              <a:ext uri="{FF2B5EF4-FFF2-40B4-BE49-F238E27FC236}">
                <a16:creationId xmlns:a16="http://schemas.microsoft.com/office/drawing/2014/main" id="{6EE3C456-510B-9081-86D6-3011C7FCEACB}"/>
              </a:ext>
            </a:extLst>
          </p:cNvPr>
          <p:cNvSpPr txBox="1">
            <a:spLocks/>
          </p:cNvSpPr>
          <p:nvPr/>
        </p:nvSpPr>
        <p:spPr bwMode="auto">
          <a:xfrm>
            <a:off x="551384" y="935038"/>
            <a:ext cx="11256616"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r>
              <a:rPr lang="de-DE" sz="2400" dirty="0"/>
              <a:t>Abschätzung des Aufwands</a:t>
            </a:r>
            <a:endParaRPr lang="de-DE" sz="2400" kern="0" dirty="0"/>
          </a:p>
        </p:txBody>
      </p:sp>
    </p:spTree>
    <p:extLst>
      <p:ext uri="{BB962C8B-B14F-4D97-AF65-F5344CB8AC3E}">
        <p14:creationId xmlns:p14="http://schemas.microsoft.com/office/powerpoint/2010/main" val="2010803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ußzeilenplatzhalter 3"/>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p:cNvSpPr>
            <a:spLocks noGrp="1"/>
          </p:cNvSpPr>
          <p:nvPr>
            <p:ph type="sldNum" sz="quarter" idx="4"/>
          </p:nvPr>
        </p:nvSpPr>
        <p:spPr/>
        <p:txBody>
          <a:bodyPr/>
          <a:lstStyle/>
          <a:p>
            <a:fld id="{894680D0-7A83-433A-9719-C4143F27F647}" type="slidenum">
              <a:rPr lang="de-DE" smtClean="0"/>
              <a:pPr/>
              <a:t>7</a:t>
            </a:fld>
            <a:endParaRPr lang="de-DE" dirty="0"/>
          </a:p>
        </p:txBody>
      </p:sp>
      <p:sp>
        <p:nvSpPr>
          <p:cNvPr id="9" name="Rechteck 8">
            <a:extLst>
              <a:ext uri="{FF2B5EF4-FFF2-40B4-BE49-F238E27FC236}">
                <a16:creationId xmlns:a16="http://schemas.microsoft.com/office/drawing/2014/main" id="{BDA2E33D-73F0-E87D-0E10-B2CC2BB87C58}"/>
              </a:ext>
            </a:extLst>
          </p:cNvPr>
          <p:cNvSpPr/>
          <p:nvPr/>
        </p:nvSpPr>
        <p:spPr bwMode="auto">
          <a:xfrm>
            <a:off x="7681167" y="2002670"/>
            <a:ext cx="4175473" cy="2754809"/>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indent="0" algn="l">
              <a:buNone/>
            </a:pPr>
            <a:r>
              <a:rPr lang="de-DE" sz="1400" dirty="0"/>
              <a:t>Klimaschutz im Unternehmen braucht gute </a:t>
            </a:r>
            <a:r>
              <a:rPr lang="de-DE" sz="1400" b="1" dirty="0"/>
              <a:t>Prozesse</a:t>
            </a:r>
            <a:r>
              <a:rPr lang="de-DE" sz="1400" dirty="0"/>
              <a:t>. Dazu gehören:</a:t>
            </a:r>
          </a:p>
          <a:p>
            <a:pPr marL="0" indent="0" algn="l">
              <a:buNone/>
            </a:pPr>
            <a:endParaRPr lang="de-DE" sz="1400" dirty="0"/>
          </a:p>
          <a:p>
            <a:pPr marL="285750" indent="-285750" algn="l">
              <a:buFont typeface="Arial" panose="020B0604020202020204" pitchFamily="34" charset="0"/>
              <a:buChar char="•"/>
            </a:pPr>
            <a:r>
              <a:rPr lang="de-DE" sz="1400" dirty="0"/>
              <a:t>klare Verantwortlichkeiten,</a:t>
            </a:r>
          </a:p>
          <a:p>
            <a:pPr marL="285750" indent="-285750" algn="l">
              <a:buFont typeface="Arial" panose="020B0604020202020204" pitchFamily="34" charset="0"/>
              <a:buChar char="•"/>
            </a:pPr>
            <a:r>
              <a:rPr lang="de-DE" sz="1400" dirty="0"/>
              <a:t>ein Team, das seine Aufgaben kennt,</a:t>
            </a:r>
          </a:p>
          <a:p>
            <a:pPr marL="285750" indent="-285750" algn="l">
              <a:buFont typeface="Arial" panose="020B0604020202020204" pitchFamily="34" charset="0"/>
              <a:buChar char="•"/>
            </a:pPr>
            <a:r>
              <a:rPr lang="de-DE" sz="1400" dirty="0"/>
              <a:t>Informationen zum Prozess an die Belegschaft</a:t>
            </a:r>
          </a:p>
          <a:p>
            <a:pPr marL="285750" indent="-285750" algn="l">
              <a:buFont typeface="Arial" panose="020B0604020202020204" pitchFamily="34" charset="0"/>
              <a:buChar char="•"/>
            </a:pPr>
            <a:r>
              <a:rPr lang="de-DE" sz="1400" dirty="0"/>
              <a:t>und ein fester Zeitplan.</a:t>
            </a:r>
          </a:p>
          <a:p>
            <a:pPr marL="285750" indent="-285750" algn="l">
              <a:buFont typeface="Arial" panose="020B0604020202020204" pitchFamily="34" charset="0"/>
              <a:buChar char="•"/>
            </a:pPr>
            <a:endParaRPr lang="de-DE" sz="1400" dirty="0"/>
          </a:p>
          <a:p>
            <a:pPr algn="l"/>
            <a:r>
              <a:rPr lang="de-DE" sz="1400" dirty="0"/>
              <a:t>Um die Prozesse umzusetzen, braucht es </a:t>
            </a:r>
            <a:r>
              <a:rPr lang="de-DE" sz="1400" b="1" dirty="0"/>
              <a:t>Ressourcen</a:t>
            </a:r>
            <a:r>
              <a:rPr lang="de-DE" sz="1400" dirty="0"/>
              <a:t> in Form von Zeit und eventuell auch Geld. </a:t>
            </a:r>
          </a:p>
          <a:p>
            <a:pPr algn="l"/>
            <a:endParaRPr lang="de-DE" sz="1400" dirty="0">
              <a:solidFill>
                <a:srgbClr val="FF0000"/>
              </a:solidFill>
            </a:endParaRPr>
          </a:p>
          <a:p>
            <a:pPr algn="l"/>
            <a:endParaRPr lang="de-DE" sz="1400" dirty="0"/>
          </a:p>
          <a:p>
            <a:pPr marL="285750" indent="-285750" algn="l">
              <a:buFont typeface="Arial" panose="020B0604020202020204" pitchFamily="34" charset="0"/>
              <a:buChar char="•"/>
            </a:pPr>
            <a:endParaRPr lang="de-DE" sz="1400" dirty="0"/>
          </a:p>
          <a:p>
            <a:pPr algn="l"/>
            <a:endParaRPr lang="de-DE" sz="1400" dirty="0"/>
          </a:p>
          <a:p>
            <a:pPr algn="l"/>
            <a:endParaRPr lang="de-DE" sz="1400" dirty="0"/>
          </a:p>
        </p:txBody>
      </p:sp>
      <p:grpSp>
        <p:nvGrpSpPr>
          <p:cNvPr id="20" name="Gruppieren 19"/>
          <p:cNvGrpSpPr/>
          <p:nvPr/>
        </p:nvGrpSpPr>
        <p:grpSpPr>
          <a:xfrm>
            <a:off x="1103639" y="2822158"/>
            <a:ext cx="6274767" cy="1358250"/>
            <a:chOff x="407368" y="2492896"/>
            <a:chExt cx="6048672" cy="1368152"/>
          </a:xfrm>
        </p:grpSpPr>
        <p:sp>
          <p:nvSpPr>
            <p:cNvPr id="12" name="Eingekerbter Pfeil nach rechts 11"/>
            <p:cNvSpPr/>
            <p:nvPr/>
          </p:nvSpPr>
          <p:spPr>
            <a:xfrm>
              <a:off x="407368" y="2492896"/>
              <a:ext cx="6048672" cy="1368152"/>
            </a:xfrm>
            <a:prstGeom prst="notchedRightArrow">
              <a:avLst/>
            </a:prstGeom>
            <a:solidFill>
              <a:srgbClr val="90ABBE"/>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4" name="Ellipse 13"/>
            <p:cNvSpPr/>
            <p:nvPr/>
          </p:nvSpPr>
          <p:spPr>
            <a:xfrm>
              <a:off x="843378" y="2996952"/>
              <a:ext cx="324719" cy="330534"/>
            </a:xfrm>
            <a:prstGeom prst="ellipse">
              <a:avLst/>
            </a:prstGeom>
            <a:solidFill>
              <a:srgbClr val="526E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5" name="Ellipse 14"/>
            <p:cNvSpPr/>
            <p:nvPr/>
          </p:nvSpPr>
          <p:spPr>
            <a:xfrm>
              <a:off x="1604107" y="2980365"/>
              <a:ext cx="324719" cy="330534"/>
            </a:xfrm>
            <a:prstGeom prst="ellipse">
              <a:avLst/>
            </a:prstGeom>
            <a:solidFill>
              <a:srgbClr val="526E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6" name="Ellipse 15"/>
            <p:cNvSpPr/>
            <p:nvPr/>
          </p:nvSpPr>
          <p:spPr>
            <a:xfrm>
              <a:off x="2447072" y="2986343"/>
              <a:ext cx="324719" cy="330534"/>
            </a:xfrm>
            <a:prstGeom prst="ellipse">
              <a:avLst/>
            </a:prstGeom>
            <a:solidFill>
              <a:srgbClr val="526E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7" name="Ellipse 16"/>
            <p:cNvSpPr/>
            <p:nvPr/>
          </p:nvSpPr>
          <p:spPr>
            <a:xfrm>
              <a:off x="3280892" y="2980365"/>
              <a:ext cx="324719" cy="330534"/>
            </a:xfrm>
            <a:prstGeom prst="ellipse">
              <a:avLst/>
            </a:prstGeom>
            <a:solidFill>
              <a:srgbClr val="526E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8" name="Ellipse 17"/>
            <p:cNvSpPr/>
            <p:nvPr/>
          </p:nvSpPr>
          <p:spPr>
            <a:xfrm>
              <a:off x="4229285" y="2980365"/>
              <a:ext cx="324719" cy="330534"/>
            </a:xfrm>
            <a:prstGeom prst="ellipse">
              <a:avLst/>
            </a:prstGeom>
            <a:solidFill>
              <a:srgbClr val="526E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9" name="Ellipse 18"/>
            <p:cNvSpPr/>
            <p:nvPr/>
          </p:nvSpPr>
          <p:spPr>
            <a:xfrm>
              <a:off x="5176119" y="2980365"/>
              <a:ext cx="324719" cy="330534"/>
            </a:xfrm>
            <a:prstGeom prst="ellipse">
              <a:avLst/>
            </a:prstGeom>
            <a:solidFill>
              <a:srgbClr val="526E7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grpSp>
      <p:grpSp>
        <p:nvGrpSpPr>
          <p:cNvPr id="21" name="Gruppieren 20"/>
          <p:cNvGrpSpPr/>
          <p:nvPr/>
        </p:nvGrpSpPr>
        <p:grpSpPr>
          <a:xfrm>
            <a:off x="2245795" y="3573016"/>
            <a:ext cx="1952056" cy="2150320"/>
            <a:chOff x="1983682" y="689834"/>
            <a:chExt cx="1952056" cy="2150320"/>
          </a:xfrm>
        </p:grpSpPr>
        <p:sp>
          <p:nvSpPr>
            <p:cNvPr id="22" name="Rechteck 21"/>
            <p:cNvSpPr/>
            <p:nvPr/>
          </p:nvSpPr>
          <p:spPr>
            <a:xfrm>
              <a:off x="1983682" y="689834"/>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3" name="Rechteck 22"/>
            <p:cNvSpPr/>
            <p:nvPr/>
          </p:nvSpPr>
          <p:spPr>
            <a:xfrm>
              <a:off x="2385983" y="1059982"/>
              <a:ext cx="1549755" cy="178017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lvl="0" algn="ctr" defTabSz="533400">
                <a:lnSpc>
                  <a:spcPct val="90000"/>
                </a:lnSpc>
                <a:spcBef>
                  <a:spcPct val="0"/>
                </a:spcBef>
                <a:spcAft>
                  <a:spcPct val="35000"/>
                </a:spcAft>
              </a:pPr>
              <a:r>
                <a:rPr lang="de-DE" sz="1200" kern="1200" dirty="0">
                  <a:solidFill>
                    <a:srgbClr val="000000"/>
                  </a:solidFill>
                </a:rPr>
                <a:t>Datenerhebung</a:t>
              </a:r>
            </a:p>
          </p:txBody>
        </p:sp>
      </p:grpSp>
      <p:sp>
        <p:nvSpPr>
          <p:cNvPr id="32" name="Rechteck 31"/>
          <p:cNvSpPr/>
          <p:nvPr/>
        </p:nvSpPr>
        <p:spPr>
          <a:xfrm>
            <a:off x="1187592" y="3943164"/>
            <a:ext cx="1087622" cy="178017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lvl="0" algn="ctr" defTabSz="533400">
              <a:lnSpc>
                <a:spcPct val="90000"/>
              </a:lnSpc>
              <a:spcBef>
                <a:spcPct val="0"/>
              </a:spcBef>
              <a:spcAft>
                <a:spcPct val="35000"/>
              </a:spcAft>
            </a:pPr>
            <a:r>
              <a:rPr lang="de-DE" sz="1200" kern="1200" dirty="0">
                <a:solidFill>
                  <a:srgbClr val="000000"/>
                </a:solidFill>
              </a:rPr>
              <a:t>Bevor es losgeht </a:t>
            </a:r>
          </a:p>
        </p:txBody>
      </p:sp>
      <p:sp>
        <p:nvSpPr>
          <p:cNvPr id="33" name="Rechteck 32"/>
          <p:cNvSpPr/>
          <p:nvPr/>
        </p:nvSpPr>
        <p:spPr>
          <a:xfrm>
            <a:off x="4483369" y="3921946"/>
            <a:ext cx="1549755" cy="178017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lvl="0" algn="ctr" defTabSz="533400">
              <a:lnSpc>
                <a:spcPct val="90000"/>
              </a:lnSpc>
              <a:spcBef>
                <a:spcPct val="0"/>
              </a:spcBef>
              <a:spcAft>
                <a:spcPct val="35000"/>
              </a:spcAft>
            </a:pPr>
            <a:r>
              <a:rPr lang="de-DE" sz="1200" dirty="0">
                <a:solidFill>
                  <a:srgbClr val="000000"/>
                </a:solidFill>
              </a:rPr>
              <a:t>Klimaziele</a:t>
            </a:r>
            <a:endParaRPr lang="de-DE" sz="1200" kern="1200" dirty="0">
              <a:solidFill>
                <a:srgbClr val="000000"/>
              </a:solidFill>
            </a:endParaRPr>
          </a:p>
        </p:txBody>
      </p:sp>
      <p:grpSp>
        <p:nvGrpSpPr>
          <p:cNvPr id="34" name="Gruppieren 33"/>
          <p:cNvGrpSpPr/>
          <p:nvPr/>
        </p:nvGrpSpPr>
        <p:grpSpPr>
          <a:xfrm>
            <a:off x="5129850" y="915716"/>
            <a:ext cx="1723817" cy="2241125"/>
            <a:chOff x="6512516" y="0"/>
            <a:chExt cx="1723817" cy="2241125"/>
          </a:xfrm>
        </p:grpSpPr>
        <p:sp>
          <p:nvSpPr>
            <p:cNvPr id="35" name="Rechteck 34"/>
            <p:cNvSpPr/>
            <p:nvPr/>
          </p:nvSpPr>
          <p:spPr>
            <a:xfrm>
              <a:off x="6512516" y="0"/>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6" name="Rechteck 35"/>
            <p:cNvSpPr/>
            <p:nvPr/>
          </p:nvSpPr>
          <p:spPr>
            <a:xfrm>
              <a:off x="6686578" y="1830033"/>
              <a:ext cx="1549755" cy="411092"/>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lvl="0" algn="ctr" defTabSz="533400">
                <a:lnSpc>
                  <a:spcPct val="90000"/>
                </a:lnSpc>
                <a:spcBef>
                  <a:spcPct val="0"/>
                </a:spcBef>
                <a:spcAft>
                  <a:spcPct val="35000"/>
                </a:spcAft>
              </a:pPr>
              <a:r>
                <a:rPr lang="de-DE" sz="1200" kern="1200" dirty="0">
                  <a:solidFill>
                    <a:srgbClr val="000000"/>
                  </a:solidFill>
                </a:rPr>
                <a:t>Maßnahmen und Umsetzung</a:t>
              </a:r>
            </a:p>
          </p:txBody>
        </p:sp>
      </p:grpSp>
      <p:grpSp>
        <p:nvGrpSpPr>
          <p:cNvPr id="37" name="Gruppieren 36"/>
          <p:cNvGrpSpPr/>
          <p:nvPr/>
        </p:nvGrpSpPr>
        <p:grpSpPr>
          <a:xfrm>
            <a:off x="3189113" y="915716"/>
            <a:ext cx="1864696" cy="2238398"/>
            <a:chOff x="6512516" y="0"/>
            <a:chExt cx="1864696" cy="2238398"/>
          </a:xfrm>
        </p:grpSpPr>
        <p:sp>
          <p:nvSpPr>
            <p:cNvPr id="38" name="Rechteck 37"/>
            <p:cNvSpPr/>
            <p:nvPr/>
          </p:nvSpPr>
          <p:spPr>
            <a:xfrm>
              <a:off x="6512516" y="0"/>
              <a:ext cx="1549755" cy="178017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39" name="Rechteck 38"/>
            <p:cNvSpPr/>
            <p:nvPr/>
          </p:nvSpPr>
          <p:spPr>
            <a:xfrm>
              <a:off x="6827457" y="1823740"/>
              <a:ext cx="1549755" cy="41465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lvl="0" algn="ctr" defTabSz="533400">
                <a:lnSpc>
                  <a:spcPct val="90000"/>
                </a:lnSpc>
                <a:spcBef>
                  <a:spcPct val="0"/>
                </a:spcBef>
                <a:spcAft>
                  <a:spcPct val="35000"/>
                </a:spcAft>
              </a:pPr>
              <a:r>
                <a:rPr lang="de-DE" sz="1200" kern="1200" dirty="0">
                  <a:solidFill>
                    <a:srgbClr val="000000"/>
                  </a:solidFill>
                </a:rPr>
                <a:t>Durchführung der Bilanz</a:t>
              </a:r>
            </a:p>
          </p:txBody>
        </p:sp>
      </p:grpSp>
      <p:sp>
        <p:nvSpPr>
          <p:cNvPr id="42" name="Rechteck 41"/>
          <p:cNvSpPr/>
          <p:nvPr/>
        </p:nvSpPr>
        <p:spPr>
          <a:xfrm>
            <a:off x="1770478" y="2745749"/>
            <a:ext cx="1549755" cy="27296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lvl="0" algn="ctr" defTabSz="533400">
              <a:lnSpc>
                <a:spcPct val="90000"/>
              </a:lnSpc>
              <a:spcBef>
                <a:spcPct val="0"/>
              </a:spcBef>
              <a:spcAft>
                <a:spcPct val="35000"/>
              </a:spcAft>
            </a:pPr>
            <a:r>
              <a:rPr lang="de-DE" sz="1200" kern="1200" dirty="0">
                <a:solidFill>
                  <a:srgbClr val="000000"/>
                </a:solidFill>
              </a:rPr>
              <a:t>Planung der Bilanz</a:t>
            </a:r>
          </a:p>
        </p:txBody>
      </p:sp>
      <p:sp>
        <p:nvSpPr>
          <p:cNvPr id="43" name="Rechteck 42"/>
          <p:cNvSpPr/>
          <p:nvPr/>
        </p:nvSpPr>
        <p:spPr>
          <a:xfrm>
            <a:off x="1103639" y="4414002"/>
            <a:ext cx="6288505" cy="343478"/>
          </a:xfrm>
          <a:prstGeom prst="rect">
            <a:avLst/>
          </a:prstGeom>
          <a:solidFill>
            <a:srgbClr val="B6C6D0"/>
          </a:solidFill>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lvl="0" algn="ctr" defTabSz="533400">
              <a:lnSpc>
                <a:spcPct val="90000"/>
              </a:lnSpc>
              <a:spcBef>
                <a:spcPct val="0"/>
              </a:spcBef>
              <a:spcAft>
                <a:spcPct val="35000"/>
              </a:spcAft>
            </a:pPr>
            <a:r>
              <a:rPr lang="de-DE" sz="1200" kern="1200" dirty="0">
                <a:solidFill>
                  <a:srgbClr val="000000"/>
                </a:solidFill>
              </a:rPr>
              <a:t>Durchgehende interne Kommunikation über den Prozess</a:t>
            </a:r>
          </a:p>
        </p:txBody>
      </p:sp>
      <p:sp>
        <p:nvSpPr>
          <p:cNvPr id="44" name="Sprechblase: rechteckig mit abgerundeten Ecken 5">
            <a:extLst>
              <a:ext uri="{FF2B5EF4-FFF2-40B4-BE49-F238E27FC236}">
                <a16:creationId xmlns:a16="http://schemas.microsoft.com/office/drawing/2014/main" id="{8A31C847-40A0-498E-77B8-2A5BF54E624C}"/>
              </a:ext>
            </a:extLst>
          </p:cNvPr>
          <p:cNvSpPr/>
          <p:nvPr/>
        </p:nvSpPr>
        <p:spPr>
          <a:xfrm>
            <a:off x="5193061" y="1657827"/>
            <a:ext cx="2057165" cy="697711"/>
          </a:xfrm>
          <a:prstGeom prst="wedgeRoundRectCallout">
            <a:avLst>
              <a:gd name="adj1" fmla="val -4206"/>
              <a:gd name="adj2" fmla="val 69178"/>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Teil der Handlungshilfe Klimamanagement</a:t>
            </a:r>
          </a:p>
        </p:txBody>
      </p:sp>
      <p:sp>
        <p:nvSpPr>
          <p:cNvPr id="45" name="Rechteck 44"/>
          <p:cNvSpPr/>
          <p:nvPr/>
        </p:nvSpPr>
        <p:spPr>
          <a:xfrm rot="5400000">
            <a:off x="-691903" y="3168264"/>
            <a:ext cx="2834954" cy="343478"/>
          </a:xfrm>
          <a:prstGeom prst="rect">
            <a:avLst/>
          </a:prstGeom>
          <a:solidFill>
            <a:srgbClr val="B6C6D0"/>
          </a:solidFill>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lvl="0" algn="ctr" defTabSz="533400">
              <a:lnSpc>
                <a:spcPct val="90000"/>
              </a:lnSpc>
              <a:spcBef>
                <a:spcPct val="0"/>
              </a:spcBef>
              <a:spcAft>
                <a:spcPct val="35000"/>
              </a:spcAft>
            </a:pPr>
            <a:r>
              <a:rPr lang="de-DE" sz="1200" kern="1200" dirty="0">
                <a:solidFill>
                  <a:srgbClr val="000000"/>
                </a:solidFill>
              </a:rPr>
              <a:t>Zusammenstellen des Teams</a:t>
            </a:r>
          </a:p>
        </p:txBody>
      </p:sp>
      <p:pic>
        <p:nvPicPr>
          <p:cNvPr id="7" name="Grafik 6" descr="Benutzer mit einfarbiger Füllung">
            <a:extLst>
              <a:ext uri="{FF2B5EF4-FFF2-40B4-BE49-F238E27FC236}">
                <a16:creationId xmlns:a16="http://schemas.microsoft.com/office/drawing/2014/main" id="{78DE773A-27C1-AD78-AF13-6155A87631A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87751" y="1959636"/>
            <a:ext cx="265854" cy="265854"/>
          </a:xfrm>
          <a:prstGeom prst="rect">
            <a:avLst/>
          </a:prstGeom>
        </p:spPr>
      </p:pic>
      <p:pic>
        <p:nvPicPr>
          <p:cNvPr id="10" name="Grafik 9" descr="Rede mit einfarbiger Füllung">
            <a:extLst>
              <a:ext uri="{FF2B5EF4-FFF2-40B4-BE49-F238E27FC236}">
                <a16:creationId xmlns:a16="http://schemas.microsoft.com/office/drawing/2014/main" id="{A1BBC2A8-6F5E-177A-F917-E07E78C1174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800816" y="4414002"/>
            <a:ext cx="336422" cy="336422"/>
          </a:xfrm>
          <a:prstGeom prst="rect">
            <a:avLst/>
          </a:prstGeom>
        </p:spPr>
      </p:pic>
      <p:pic>
        <p:nvPicPr>
          <p:cNvPr id="13" name="Grafik 12" descr="Krabbeln mit einfarbiger Füllung">
            <a:extLst>
              <a:ext uri="{FF2B5EF4-FFF2-40B4-BE49-F238E27FC236}">
                <a16:creationId xmlns:a16="http://schemas.microsoft.com/office/drawing/2014/main" id="{C73E5268-FD01-B01F-7D85-B703C74B033E}"/>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611717" y="3372427"/>
            <a:ext cx="216000" cy="216000"/>
          </a:xfrm>
          <a:prstGeom prst="rect">
            <a:avLst/>
          </a:prstGeom>
        </p:spPr>
      </p:pic>
      <p:pic>
        <p:nvPicPr>
          <p:cNvPr id="24" name="Grafik 23" descr="Klemmbrett abgehakt mit einfarbiger Füllung">
            <a:extLst>
              <a:ext uri="{FF2B5EF4-FFF2-40B4-BE49-F238E27FC236}">
                <a16:creationId xmlns:a16="http://schemas.microsoft.com/office/drawing/2014/main" id="{2E645572-6D48-BE74-5B82-3F0EA5154900}"/>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410694" y="3357016"/>
            <a:ext cx="216000" cy="216000"/>
          </a:xfrm>
          <a:prstGeom prst="rect">
            <a:avLst/>
          </a:prstGeom>
        </p:spPr>
      </p:pic>
      <p:pic>
        <p:nvPicPr>
          <p:cNvPr id="25" name="Grafik 24" descr="Balkendiagramm mit einfarbiger Füllung">
            <a:extLst>
              <a:ext uri="{FF2B5EF4-FFF2-40B4-BE49-F238E27FC236}">
                <a16:creationId xmlns:a16="http://schemas.microsoft.com/office/drawing/2014/main" id="{C09C84A2-EB57-9E98-D11C-829B21D6E259}"/>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288054" y="3378637"/>
            <a:ext cx="216000" cy="216000"/>
          </a:xfrm>
          <a:prstGeom prst="rect">
            <a:avLst/>
          </a:prstGeom>
        </p:spPr>
      </p:pic>
      <p:pic>
        <p:nvPicPr>
          <p:cNvPr id="26" name="Grafik 25" descr="Lupe mit einfarbiger Füllung">
            <a:extLst>
              <a:ext uri="{FF2B5EF4-FFF2-40B4-BE49-F238E27FC236}">
                <a16:creationId xmlns:a16="http://schemas.microsoft.com/office/drawing/2014/main" id="{FC6EE2AA-ED86-1C9C-37B5-1974FAF94536}"/>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4149422" y="3362170"/>
            <a:ext cx="216000" cy="216000"/>
          </a:xfrm>
          <a:prstGeom prst="rect">
            <a:avLst/>
          </a:prstGeom>
        </p:spPr>
      </p:pic>
      <p:pic>
        <p:nvPicPr>
          <p:cNvPr id="27" name="Grafik 26" descr="Volltreffer mit einfarbiger Füllung">
            <a:extLst>
              <a:ext uri="{FF2B5EF4-FFF2-40B4-BE49-F238E27FC236}">
                <a16:creationId xmlns:a16="http://schemas.microsoft.com/office/drawing/2014/main" id="{56DB74C9-40EA-947F-F83D-E0C879BE7E2C}"/>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5128845" y="3365979"/>
            <a:ext cx="216000" cy="216000"/>
          </a:xfrm>
          <a:prstGeom prst="rect">
            <a:avLst/>
          </a:prstGeom>
        </p:spPr>
      </p:pic>
      <p:sp>
        <p:nvSpPr>
          <p:cNvPr id="2" name="Titel 1">
            <a:extLst>
              <a:ext uri="{FF2B5EF4-FFF2-40B4-BE49-F238E27FC236}">
                <a16:creationId xmlns:a16="http://schemas.microsoft.com/office/drawing/2014/main" id="{716F3A81-77C2-C94A-DD4D-F244773E9664}"/>
              </a:ext>
            </a:extLst>
          </p:cNvPr>
          <p:cNvSpPr txBox="1">
            <a:spLocks/>
          </p:cNvSpPr>
          <p:nvPr/>
        </p:nvSpPr>
        <p:spPr bwMode="auto">
          <a:xfrm>
            <a:off x="551384" y="935038"/>
            <a:ext cx="11256616"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r>
              <a:rPr lang="de-DE" sz="2400" dirty="0"/>
              <a:t>Prozesse klären und Ressourcen bereitstellen</a:t>
            </a:r>
            <a:endParaRPr lang="de-DE" sz="2400" kern="0" dirty="0"/>
          </a:p>
        </p:txBody>
      </p:sp>
    </p:spTree>
    <p:extLst>
      <p:ext uri="{BB962C8B-B14F-4D97-AF65-F5344CB8AC3E}">
        <p14:creationId xmlns:p14="http://schemas.microsoft.com/office/powerpoint/2010/main" val="2590945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DB22198F-F559-E7B0-2A0A-2F3AEC62CE4B}"/>
              </a:ext>
            </a:extLst>
          </p:cNvPr>
          <p:cNvSpPr>
            <a:spLocks noGrp="1"/>
          </p:cNvSpPr>
          <p:nvPr>
            <p:ph idx="1"/>
          </p:nvPr>
        </p:nvSpPr>
        <p:spPr>
          <a:xfrm>
            <a:off x="617302" y="2007442"/>
            <a:ext cx="6846850" cy="1689506"/>
          </a:xfrm>
        </p:spPr>
        <p:txBody>
          <a:bodyPr/>
          <a:lstStyle/>
          <a:p>
            <a:r>
              <a:rPr lang="de-DE" sz="1200" dirty="0">
                <a:solidFill>
                  <a:schemeClr val="tx1"/>
                </a:solidFill>
              </a:rPr>
              <a:t>Binden Sie alle Bereiche Ihres Betriebs ein, um Wissen zu wesentlichen Themen für den Klimaschutz und Daten zu erhalten. Je nach Betrieb können Mitarbeitende mehrere Funktionen abdecken und die Größe des Teams sehr unterschiedlich sein</a:t>
            </a:r>
            <a:r>
              <a:rPr lang="de-DE" dirty="0"/>
              <a:t>. </a:t>
            </a:r>
          </a:p>
          <a:p>
            <a:r>
              <a:rPr lang="de-DE" dirty="0"/>
              <a:t>Die Verfolgung der Klimaschutzziele ist </a:t>
            </a:r>
            <a:r>
              <a:rPr lang="de-DE" b="1" dirty="0"/>
              <a:t>Chefsache</a:t>
            </a:r>
            <a:r>
              <a:rPr lang="de-DE" dirty="0"/>
              <a:t> und sollte auch so kommuniziert werden. Nur so wird das Thema auch wirklich im Betrieb verfolgt. </a:t>
            </a:r>
          </a:p>
          <a:p>
            <a:r>
              <a:rPr lang="de-DE" sz="1200" kern="0" dirty="0">
                <a:solidFill>
                  <a:schemeClr val="tx1"/>
                </a:solidFill>
              </a:rPr>
              <a:t>Halten Sie alle Mitarbeitenden über die Entwicklungen informiert – das schafft Akzeptanz und Motivation zum Mitmachen!</a:t>
            </a:r>
          </a:p>
          <a:p>
            <a:pPr marL="0" indent="0">
              <a:buNone/>
            </a:pPr>
            <a:endParaRPr lang="de-DE" sz="1200" kern="0" dirty="0">
              <a:solidFill>
                <a:schemeClr val="tx1"/>
              </a:solidFill>
            </a:endParaRPr>
          </a:p>
          <a:p>
            <a:pPr marL="0" indent="0">
              <a:buNone/>
            </a:pPr>
            <a:endParaRPr lang="de-DE" dirty="0"/>
          </a:p>
        </p:txBody>
      </p:sp>
      <p:sp>
        <p:nvSpPr>
          <p:cNvPr id="4" name="Fußzeilenplatzhalter 3">
            <a:extLst>
              <a:ext uri="{FF2B5EF4-FFF2-40B4-BE49-F238E27FC236}">
                <a16:creationId xmlns:a16="http://schemas.microsoft.com/office/drawing/2014/main" id="{2A7125B0-F6C1-E464-13CB-8D5461D77495}"/>
              </a:ext>
            </a:extLst>
          </p:cNvPr>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a:extLst>
              <a:ext uri="{FF2B5EF4-FFF2-40B4-BE49-F238E27FC236}">
                <a16:creationId xmlns:a16="http://schemas.microsoft.com/office/drawing/2014/main" id="{90E87640-49DD-F50D-40BE-FD6831387017}"/>
              </a:ext>
            </a:extLst>
          </p:cNvPr>
          <p:cNvSpPr>
            <a:spLocks noGrp="1"/>
          </p:cNvSpPr>
          <p:nvPr>
            <p:ph type="sldNum" sz="quarter" idx="4"/>
          </p:nvPr>
        </p:nvSpPr>
        <p:spPr/>
        <p:txBody>
          <a:bodyPr/>
          <a:lstStyle/>
          <a:p>
            <a:fld id="{894680D0-7A83-433A-9719-C4143F27F647}" type="slidenum">
              <a:rPr lang="de-DE" smtClean="0"/>
              <a:pPr/>
              <a:t>8</a:t>
            </a:fld>
            <a:endParaRPr lang="de-DE" dirty="0"/>
          </a:p>
        </p:txBody>
      </p:sp>
      <p:sp>
        <p:nvSpPr>
          <p:cNvPr id="7" name="Rechteck 6">
            <a:extLst>
              <a:ext uri="{FF2B5EF4-FFF2-40B4-BE49-F238E27FC236}">
                <a16:creationId xmlns:a16="http://schemas.microsoft.com/office/drawing/2014/main" id="{A329A897-40BD-8CE2-08A4-8B7535D8CDEF}"/>
              </a:ext>
            </a:extLst>
          </p:cNvPr>
          <p:cNvSpPr/>
          <p:nvPr/>
        </p:nvSpPr>
        <p:spPr bwMode="auto">
          <a:xfrm>
            <a:off x="7680176" y="1628800"/>
            <a:ext cx="4127824" cy="3538435"/>
          </a:xfrm>
          <a:prstGeom prst="rect">
            <a:avLst/>
          </a:prstGeom>
          <a:solidFill>
            <a:srgbClr val="7B9C2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lang="de-DE" sz="1100" b="1" dirty="0"/>
          </a:p>
          <a:p>
            <a:pPr marL="0" marR="0" indent="0" algn="l" defTabSz="914400" rtl="0" eaLnBrk="0" fontAlgn="base" latinLnBrk="0" hangingPunct="0">
              <a:lnSpc>
                <a:spcPct val="100000"/>
              </a:lnSpc>
              <a:spcBef>
                <a:spcPct val="0"/>
              </a:spcBef>
              <a:spcAft>
                <a:spcPct val="0"/>
              </a:spcAft>
              <a:buClrTx/>
              <a:buSzTx/>
              <a:buFontTx/>
              <a:buNone/>
              <a:tabLst/>
            </a:pPr>
            <a:r>
              <a:rPr lang="de-DE" sz="1100" b="1" dirty="0"/>
              <a:t>Der Installateur „Klimafreund“</a:t>
            </a:r>
          </a:p>
          <a:p>
            <a:pPr marL="0" marR="0" indent="0" algn="l" defTabSz="914400" rtl="0" eaLnBrk="0" fontAlgn="base" latinLnBrk="0" hangingPunct="0">
              <a:lnSpc>
                <a:spcPct val="100000"/>
              </a:lnSpc>
              <a:spcBef>
                <a:spcPct val="0"/>
              </a:spcBef>
              <a:spcAft>
                <a:spcPct val="0"/>
              </a:spcAft>
              <a:buClrTx/>
              <a:buSzTx/>
              <a:buFontTx/>
              <a:buNone/>
              <a:tabLst/>
            </a:pPr>
            <a:endParaRPr lang="de-DE" sz="1100" b="1" dirty="0">
              <a:solidFill>
                <a:srgbClr val="FF0000"/>
              </a:solidFill>
            </a:endParaRPr>
          </a:p>
          <a:p>
            <a:pPr algn="l"/>
            <a:r>
              <a:rPr kumimoji="0" lang="de-DE" sz="1100" i="0" u="none" strike="noStrike" cap="none" normalizeH="0" baseline="0" dirty="0">
                <a:ln>
                  <a:noFill/>
                </a:ln>
                <a:solidFill>
                  <a:schemeClr val="tx1"/>
                </a:solidFill>
                <a:effectLst/>
                <a:latin typeface="Arial" charset="0"/>
                <a:ea typeface="ＭＳ Ｐゴシック" charset="-128"/>
              </a:rPr>
              <a:t>Bei der Firma „Klimafreund“ hat die Geschäftsführung alle Mitarbeitenden in einer Rundmail und das </a:t>
            </a:r>
            <a:r>
              <a:rPr lang="de-DE" sz="1100" dirty="0"/>
              <a:t>Schwarze Brett über </a:t>
            </a:r>
            <a:r>
              <a:rPr kumimoji="0" lang="de-DE" sz="1100" i="0" u="none" strike="noStrike" cap="none" normalizeH="0" baseline="0" dirty="0">
                <a:ln>
                  <a:noFill/>
                </a:ln>
                <a:solidFill>
                  <a:schemeClr val="tx1"/>
                </a:solidFill>
                <a:effectLst/>
                <a:latin typeface="Arial" charset="0"/>
                <a:ea typeface="ＭＳ Ｐゴシック" charset="-128"/>
              </a:rPr>
              <a:t>das Vorhaben informiert. </a:t>
            </a:r>
          </a:p>
          <a:p>
            <a:pPr algn="l"/>
            <a:endParaRPr lang="de-DE" sz="1100" dirty="0"/>
          </a:p>
          <a:p>
            <a:pPr algn="l"/>
            <a:r>
              <a:rPr lang="de-DE" sz="1100" dirty="0"/>
              <a:t>F</a:t>
            </a:r>
            <a:r>
              <a:rPr kumimoji="0" lang="de-DE" sz="1100" i="0" u="none" strike="noStrike" cap="none" normalizeH="0" baseline="0" dirty="0">
                <a:ln>
                  <a:noFill/>
                </a:ln>
                <a:solidFill>
                  <a:schemeClr val="tx1"/>
                </a:solidFill>
                <a:effectLst/>
                <a:latin typeface="Arial" charset="0"/>
                <a:ea typeface="ＭＳ Ｐゴシック" charset="-128"/>
              </a:rPr>
              <a:t>ür die Erstellung der Klimabilanz und Ziele werden die folgenden Bereiche eingebunden: </a:t>
            </a:r>
          </a:p>
          <a:p>
            <a:pPr marL="285750" indent="-285750" algn="l">
              <a:buFontTx/>
              <a:buChar char="-"/>
            </a:pPr>
            <a:r>
              <a:rPr lang="de-DE" sz="1100" b="1" kern="0" dirty="0">
                <a:solidFill>
                  <a:schemeClr val="tx1"/>
                </a:solidFill>
              </a:rPr>
              <a:t>Einkauf</a:t>
            </a:r>
            <a:r>
              <a:rPr lang="de-DE" sz="1100" b="1" kern="0" dirty="0"/>
              <a:t>:</a:t>
            </a:r>
            <a:r>
              <a:rPr lang="de-DE" sz="1100" kern="0" dirty="0">
                <a:solidFill>
                  <a:schemeClr val="tx1"/>
                </a:solidFill>
                <a:sym typeface="Wingdings" panose="05000000000000000000" pitchFamily="2" charset="2"/>
              </a:rPr>
              <a:t> </a:t>
            </a:r>
            <a:r>
              <a:rPr lang="de-DE" sz="1100" kern="0" dirty="0">
                <a:sym typeface="Wingdings" panose="05000000000000000000" pitchFamily="2" charset="2"/>
              </a:rPr>
              <a:t>Zugang zu Strom- und Gasrechnungen</a:t>
            </a:r>
          </a:p>
          <a:p>
            <a:pPr marL="285750" indent="-285750" algn="l">
              <a:buFontTx/>
              <a:buChar char="-"/>
            </a:pPr>
            <a:r>
              <a:rPr lang="de-DE" sz="1100" b="1" kern="0" dirty="0">
                <a:solidFill>
                  <a:schemeClr val="tx1"/>
                </a:solidFill>
              </a:rPr>
              <a:t>Buchhaltung: </a:t>
            </a:r>
            <a:r>
              <a:rPr lang="de-DE" sz="1100" kern="0" dirty="0">
                <a:solidFill>
                  <a:schemeClr val="tx1"/>
                </a:solidFill>
              </a:rPr>
              <a:t>Info</a:t>
            </a:r>
            <a:r>
              <a:rPr lang="de-DE" sz="1100" kern="0" dirty="0"/>
              <a:t>rmationen zu Benzin-, Gas- und Stromverbräuchen</a:t>
            </a:r>
          </a:p>
          <a:p>
            <a:pPr marL="285750" indent="-285750" algn="l">
              <a:buFontTx/>
              <a:buChar char="-"/>
            </a:pPr>
            <a:r>
              <a:rPr lang="de-DE" sz="1100" b="1" kern="0" dirty="0"/>
              <a:t>Hausmeister</a:t>
            </a:r>
            <a:r>
              <a:rPr lang="de-DE" sz="1100" kern="0" dirty="0"/>
              <a:t>: Überblick über Anlagen (u.a. Klimaanlagen und Notstromaggregat)</a:t>
            </a:r>
          </a:p>
          <a:p>
            <a:pPr marL="285750" indent="-285750" algn="l">
              <a:buFontTx/>
              <a:buChar char="-"/>
            </a:pPr>
            <a:r>
              <a:rPr lang="de-DE" sz="1100" b="1" kern="0" dirty="0"/>
              <a:t>Personal:</a:t>
            </a:r>
            <a:r>
              <a:rPr lang="de-DE" sz="1100" kern="0" dirty="0"/>
              <a:t> Informationen zur Anzahl der Mitarbeitenden</a:t>
            </a:r>
          </a:p>
          <a:p>
            <a:pPr algn="l"/>
            <a:endParaRPr lang="de-DE" sz="1100" dirty="0"/>
          </a:p>
          <a:p>
            <a:pPr algn="l"/>
            <a:r>
              <a:rPr lang="de-DE" sz="1100" dirty="0"/>
              <a:t>Der Projektstart wurde mit allen Bereichen an das wöchentliche Teammeeting angeschlossen. Über den weiteren Verlauf des Projekts wurde regelmäßig in der Kaffeepause gesprochen – so konnten sich alle ein Bild machen und beitragen.</a:t>
            </a:r>
          </a:p>
          <a:p>
            <a:pPr marL="285750" indent="-285750" algn="l">
              <a:buFontTx/>
              <a:buChar char="-"/>
            </a:pPr>
            <a:endParaRPr lang="de-DE" sz="1100" b="1" dirty="0"/>
          </a:p>
        </p:txBody>
      </p:sp>
      <p:sp>
        <p:nvSpPr>
          <p:cNvPr id="9" name="Rechteck 8">
            <a:extLst>
              <a:ext uri="{FF2B5EF4-FFF2-40B4-BE49-F238E27FC236}">
                <a16:creationId xmlns:a16="http://schemas.microsoft.com/office/drawing/2014/main" id="{67C8AAF0-55EA-2D6A-73A7-3407A3F053B3}"/>
              </a:ext>
            </a:extLst>
          </p:cNvPr>
          <p:cNvSpPr/>
          <p:nvPr/>
        </p:nvSpPr>
        <p:spPr bwMode="auto">
          <a:xfrm>
            <a:off x="603790" y="1618757"/>
            <a:ext cx="686036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ts val="1600"/>
              </a:lnSpc>
              <a:spcBef>
                <a:spcPts val="800"/>
              </a:spcBef>
              <a:spcAft>
                <a:spcPct val="0"/>
              </a:spcAft>
              <a:buClr>
                <a:srgbClr val="000000"/>
              </a:buClr>
              <a:buSzTx/>
              <a:buFontTx/>
              <a:buNone/>
              <a:tabLst/>
              <a:defRPr/>
            </a:pPr>
            <a:r>
              <a:rPr kumimoji="0" lang="de-DE" sz="1200" b="1" i="0" u="none" strike="noStrike" kern="0" cap="none" spc="0" normalizeH="0" baseline="0" noProof="0" dirty="0">
                <a:ln>
                  <a:noFill/>
                </a:ln>
                <a:solidFill>
                  <a:schemeClr val="bg1"/>
                </a:solidFill>
                <a:effectLst/>
                <a:uLnTx/>
                <a:uFillTx/>
                <a:latin typeface="Arial"/>
                <a:ea typeface="ＭＳ Ｐゴシック"/>
                <a:cs typeface="+mn-cs"/>
              </a:rPr>
              <a:t>Das Thema Klimaschutz ist ein Querschnittsthema! </a:t>
            </a:r>
          </a:p>
        </p:txBody>
      </p:sp>
      <p:pic>
        <p:nvPicPr>
          <p:cNvPr id="12" name="Grafik 11" descr="Tools mit einfarbiger Füllung">
            <a:extLst>
              <a:ext uri="{FF2B5EF4-FFF2-40B4-BE49-F238E27FC236}">
                <a16:creationId xmlns:a16="http://schemas.microsoft.com/office/drawing/2014/main" id="{BE798700-913B-2B22-D9F2-F36C5A7CE92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262009" y="1628800"/>
            <a:ext cx="422185" cy="422185"/>
          </a:xfrm>
          <a:prstGeom prst="rect">
            <a:avLst/>
          </a:prstGeom>
        </p:spPr>
      </p:pic>
      <p:sp>
        <p:nvSpPr>
          <p:cNvPr id="14" name="Rechteck 13">
            <a:extLst>
              <a:ext uri="{FF2B5EF4-FFF2-40B4-BE49-F238E27FC236}">
                <a16:creationId xmlns:a16="http://schemas.microsoft.com/office/drawing/2014/main" id="{07E74E68-40CC-9D35-76DD-93D060E79171}"/>
              </a:ext>
            </a:extLst>
          </p:cNvPr>
          <p:cNvSpPr/>
          <p:nvPr/>
        </p:nvSpPr>
        <p:spPr bwMode="auto">
          <a:xfrm>
            <a:off x="617302" y="3801388"/>
            <a:ext cx="689925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1" fontAlgn="base" latinLnBrk="0" hangingPunct="1">
              <a:lnSpc>
                <a:spcPts val="1600"/>
              </a:lnSpc>
              <a:spcBef>
                <a:spcPts val="800"/>
              </a:spcBef>
              <a:spcAft>
                <a:spcPct val="0"/>
              </a:spcAft>
              <a:buClr>
                <a:srgbClr val="000000"/>
              </a:buClr>
              <a:buSzTx/>
              <a:buFontTx/>
              <a:buNone/>
              <a:tabLst/>
              <a:defRPr/>
            </a:pPr>
            <a:r>
              <a:rPr kumimoji="0" lang="de-DE" sz="1200" b="1" i="0" u="none" strike="noStrike" kern="0" cap="none" spc="0" normalizeH="0" baseline="0" noProof="0" dirty="0">
                <a:ln>
                  <a:noFill/>
                </a:ln>
                <a:solidFill>
                  <a:schemeClr val="bg1"/>
                </a:solidFill>
                <a:effectLst/>
                <a:uLnTx/>
                <a:uFillTx/>
                <a:latin typeface="Arial"/>
                <a:ea typeface="ＭＳ Ｐゴシック"/>
                <a:cs typeface="+mn-cs"/>
              </a:rPr>
              <a:t>Projektstart „betrieblicher Klimaschutz“ </a:t>
            </a:r>
          </a:p>
        </p:txBody>
      </p:sp>
      <p:sp>
        <p:nvSpPr>
          <p:cNvPr id="15" name="Inhaltsplatzhalter 2">
            <a:extLst>
              <a:ext uri="{FF2B5EF4-FFF2-40B4-BE49-F238E27FC236}">
                <a16:creationId xmlns:a16="http://schemas.microsoft.com/office/drawing/2014/main" id="{020195BC-A7F7-779A-89C2-AF4B4443EBD8}"/>
              </a:ext>
            </a:extLst>
          </p:cNvPr>
          <p:cNvSpPr txBox="1">
            <a:spLocks/>
          </p:cNvSpPr>
          <p:nvPr/>
        </p:nvSpPr>
        <p:spPr bwMode="auto">
          <a:xfrm>
            <a:off x="551384" y="4117293"/>
            <a:ext cx="6965173" cy="23581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r>
              <a:rPr lang="de-DE" kern="0" dirty="0"/>
              <a:t>Laden Sie das Projektteam zum Projektstart ein, um sich über den konkreten Nutzen und das Vorgehen auszutauschen! Ziel ist es auch die Motivation der Mitarbeitenden zu steigern.</a:t>
            </a:r>
          </a:p>
        </p:txBody>
      </p:sp>
      <p:sp>
        <p:nvSpPr>
          <p:cNvPr id="20" name="Sprechblase: rechteckig mit abgerundeten Ecken 5">
            <a:extLst>
              <a:ext uri="{FF2B5EF4-FFF2-40B4-BE49-F238E27FC236}">
                <a16:creationId xmlns:a16="http://schemas.microsoft.com/office/drawing/2014/main" id="{8F1711CA-3FC0-BFF7-D459-6CF6D1F8A08C}"/>
              </a:ext>
            </a:extLst>
          </p:cNvPr>
          <p:cNvSpPr/>
          <p:nvPr/>
        </p:nvSpPr>
        <p:spPr>
          <a:xfrm>
            <a:off x="4439816" y="4830259"/>
            <a:ext cx="2875380" cy="1204133"/>
          </a:xfrm>
          <a:prstGeom prst="wedgeRoundRectCallout">
            <a:avLst>
              <a:gd name="adj1" fmla="val -86455"/>
              <a:gd name="adj2" fmla="val -58889"/>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Planen Sie zum Start für einen gemeinsamen Termin etwa 60 Minuten ein. </a:t>
            </a:r>
            <a:r>
              <a:rPr kumimoji="0" lang="de-DE" sz="1200" i="0" u="none" strike="noStrike" kern="1200" cap="none" spc="0" normalizeH="0" baseline="0" noProof="0" dirty="0">
                <a:ln>
                  <a:noFill/>
                </a:ln>
                <a:solidFill>
                  <a:schemeClr val="tx1"/>
                </a:solidFill>
                <a:effectLst/>
                <a:uLnTx/>
                <a:uFillTx/>
                <a:latin typeface="Arial" panose="020B0604020202020204" pitchFamily="34" charset="0"/>
                <a:ea typeface="ＭＳ Ｐゴシック" charset="-128"/>
                <a:cs typeface="Arial" panose="020B0604020202020204" pitchFamily="34" charset="0"/>
              </a:rPr>
              <a:t>Legen Sie fest, wer den Termin </a:t>
            </a:r>
            <a:r>
              <a:rPr kumimoji="0" lang="de-DE" sz="1200"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verantwortlich durchführt und die </a:t>
            </a:r>
            <a:r>
              <a:rPr kumimoji="0" lang="de-DE" sz="1200" i="0" u="none" strike="noStrike" kern="1200" cap="none" spc="0" normalizeH="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Ideen und das Vorgehen für alle zusammenfasst.</a:t>
            </a:r>
            <a:endParaRPr lang="de-DE" sz="1200" kern="0" dirty="0">
              <a:solidFill>
                <a:schemeClr val="tx1"/>
              </a:solidFill>
            </a:endParaRPr>
          </a:p>
        </p:txBody>
      </p:sp>
      <p:sp>
        <p:nvSpPr>
          <p:cNvPr id="6" name="Titel 1">
            <a:extLst>
              <a:ext uri="{FF2B5EF4-FFF2-40B4-BE49-F238E27FC236}">
                <a16:creationId xmlns:a16="http://schemas.microsoft.com/office/drawing/2014/main" id="{70D9584B-9368-06E6-EBFE-1F573D72E771}"/>
              </a:ext>
            </a:extLst>
          </p:cNvPr>
          <p:cNvSpPr txBox="1">
            <a:spLocks/>
          </p:cNvSpPr>
          <p:nvPr/>
        </p:nvSpPr>
        <p:spPr bwMode="auto">
          <a:xfrm>
            <a:off x="551384" y="935038"/>
            <a:ext cx="11256616"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lvl1pPr algn="l" rtl="0" eaLnBrk="1" fontAlgn="base" hangingPunct="1">
              <a:spcBef>
                <a:spcPct val="0"/>
              </a:spcBef>
              <a:spcAft>
                <a:spcPct val="0"/>
              </a:spcAft>
              <a:defRPr sz="2800" b="1">
                <a:solidFill>
                  <a:srgbClr val="3B687F"/>
                </a:solidFill>
                <a:latin typeface="+mj-lt"/>
                <a:ea typeface="+mj-ea"/>
                <a:cs typeface="+mj-cs"/>
              </a:defRPr>
            </a:lvl1pPr>
            <a:lvl2pPr algn="l" rtl="0" eaLnBrk="1" fontAlgn="base" hangingPunct="1">
              <a:spcBef>
                <a:spcPct val="0"/>
              </a:spcBef>
              <a:spcAft>
                <a:spcPct val="0"/>
              </a:spcAft>
              <a:defRPr sz="2200" b="1">
                <a:solidFill>
                  <a:srgbClr val="3B687F"/>
                </a:solidFill>
                <a:latin typeface="Arial" charset="0"/>
                <a:ea typeface="ＭＳ Ｐゴシック" charset="-128"/>
              </a:defRPr>
            </a:lvl2pPr>
            <a:lvl3pPr algn="l" rtl="0" eaLnBrk="1" fontAlgn="base" hangingPunct="1">
              <a:spcBef>
                <a:spcPct val="0"/>
              </a:spcBef>
              <a:spcAft>
                <a:spcPct val="0"/>
              </a:spcAft>
              <a:defRPr sz="2200" b="1">
                <a:solidFill>
                  <a:srgbClr val="3B687F"/>
                </a:solidFill>
                <a:latin typeface="Arial" charset="0"/>
                <a:ea typeface="ＭＳ Ｐゴシック" charset="-128"/>
              </a:defRPr>
            </a:lvl3pPr>
            <a:lvl4pPr algn="l" rtl="0" eaLnBrk="1" fontAlgn="base" hangingPunct="1">
              <a:spcBef>
                <a:spcPct val="0"/>
              </a:spcBef>
              <a:spcAft>
                <a:spcPct val="0"/>
              </a:spcAft>
              <a:defRPr sz="2200" b="1">
                <a:solidFill>
                  <a:srgbClr val="3B687F"/>
                </a:solidFill>
                <a:latin typeface="Arial" charset="0"/>
                <a:ea typeface="ＭＳ Ｐゴシック" charset="-128"/>
              </a:defRPr>
            </a:lvl4pPr>
            <a:lvl5pPr algn="l" rtl="0" eaLnBrk="1" fontAlgn="base" hangingPunct="1">
              <a:spcBef>
                <a:spcPct val="0"/>
              </a:spcBef>
              <a:spcAft>
                <a:spcPct val="0"/>
              </a:spcAft>
              <a:defRPr sz="22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a:lstStyle>
          <a:p>
            <a:r>
              <a:rPr lang="de-DE" sz="2400" dirty="0"/>
              <a:t>Wer sollte im Betrieb mitmachen?</a:t>
            </a:r>
            <a:endParaRPr lang="de-DE" sz="2400" kern="0" dirty="0"/>
          </a:p>
        </p:txBody>
      </p:sp>
    </p:spTree>
    <p:extLst>
      <p:ext uri="{BB962C8B-B14F-4D97-AF65-F5344CB8AC3E}">
        <p14:creationId xmlns:p14="http://schemas.microsoft.com/office/powerpoint/2010/main" val="444458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400" dirty="0"/>
              <a:t>Was sind Erfolgsfaktoren?</a:t>
            </a:r>
          </a:p>
        </p:txBody>
      </p:sp>
      <p:sp>
        <p:nvSpPr>
          <p:cNvPr id="4" name="Fußzeilenplatzhalter 3"/>
          <p:cNvSpPr>
            <a:spLocks noGrp="1"/>
          </p:cNvSpPr>
          <p:nvPr>
            <p:ph type="ftr" sz="quarter" idx="10"/>
          </p:nvPr>
        </p:nvSpPr>
        <p:spPr/>
        <p:txBody>
          <a:bodyPr/>
          <a:lstStyle/>
          <a:p>
            <a:r>
              <a:rPr lang="de-DE" b="1"/>
              <a:t>Handlungshilfe Klimaziele für Einsteiger | © LfU | IZU Infozentrum UmweltWirtschaft | 2023</a:t>
            </a:r>
            <a:endParaRPr lang="de-DE" dirty="0"/>
          </a:p>
        </p:txBody>
      </p:sp>
      <p:sp>
        <p:nvSpPr>
          <p:cNvPr id="5" name="Foliennummernplatzhalter 4"/>
          <p:cNvSpPr>
            <a:spLocks noGrp="1"/>
          </p:cNvSpPr>
          <p:nvPr>
            <p:ph type="sldNum" sz="quarter" idx="4"/>
          </p:nvPr>
        </p:nvSpPr>
        <p:spPr/>
        <p:txBody>
          <a:bodyPr/>
          <a:lstStyle/>
          <a:p>
            <a:fld id="{894680D0-7A83-433A-9719-C4143F27F647}" type="slidenum">
              <a:rPr lang="de-DE" smtClean="0"/>
              <a:pPr/>
              <a:t>9</a:t>
            </a:fld>
            <a:endParaRPr lang="de-DE" dirty="0"/>
          </a:p>
        </p:txBody>
      </p:sp>
      <p:sp>
        <p:nvSpPr>
          <p:cNvPr id="11" name="Rechteck 10"/>
          <p:cNvSpPr/>
          <p:nvPr/>
        </p:nvSpPr>
        <p:spPr bwMode="auto">
          <a:xfrm>
            <a:off x="551384" y="2106837"/>
            <a:ext cx="1125661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Diese Punkte sind besonders relevant, um Klimaschutz erfolgreich in Ihrem Unternehmen zu verankern</a:t>
            </a:r>
          </a:p>
          <a:p>
            <a:pPr algn="l"/>
            <a:endParaRPr lang="de-DE" sz="1400" b="1" dirty="0">
              <a:solidFill>
                <a:schemeClr val="bg1"/>
              </a:solidFill>
              <a:highlight>
                <a:srgbClr val="FFFF00"/>
              </a:highlight>
            </a:endParaRPr>
          </a:p>
        </p:txBody>
      </p:sp>
      <p:graphicFrame>
        <p:nvGraphicFramePr>
          <p:cNvPr id="9" name="Diagramm 8"/>
          <p:cNvGraphicFramePr/>
          <p:nvPr>
            <p:extLst>
              <p:ext uri="{D42A27DB-BD31-4B8C-83A1-F6EECF244321}">
                <p14:modId xmlns:p14="http://schemas.microsoft.com/office/powerpoint/2010/main" val="2308890522"/>
              </p:ext>
            </p:extLst>
          </p:nvPr>
        </p:nvGraphicFramePr>
        <p:xfrm>
          <a:off x="551384" y="2565596"/>
          <a:ext cx="11256616" cy="23755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02760222"/>
      </p:ext>
    </p:extLst>
  </p:cSld>
  <p:clrMapOvr>
    <a:masterClrMapping/>
  </p:clrMapOvr>
</p:sld>
</file>

<file path=ppt/theme/theme1.xml><?xml version="1.0" encoding="utf-8"?>
<a:theme xmlns:a="http://schemas.openxmlformats.org/drawingml/2006/main" name="LfU-Präsentation">
  <a:themeElements>
    <a:clrScheme name="LfU-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fU-Präsentation">
      <a:majorFont>
        <a:latin typeface="Arial"/>
        <a:ea typeface="ＭＳ Ｐゴシック"/>
        <a:cs typeface=""/>
      </a:majorFont>
      <a:minorFont>
        <a:latin typeface="Arial"/>
        <a:ea typeface="ＭＳ Ｐゴシック"/>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ea typeface="ＭＳ Ｐゴシック" charset="-128"/>
          </a:defRPr>
        </a:defPPr>
      </a:lstStyle>
    </a:lnDef>
    <a:txDef>
      <a:spPr>
        <a:noFill/>
      </a:spPr>
      <a:bodyPr wrap="square" rtlCol="0">
        <a:spAutoFit/>
      </a:bodyPr>
      <a:lstStyle>
        <a:defPPr algn="l">
          <a:defRPr sz="2000" dirty="0"/>
        </a:defPPr>
      </a:lstStyle>
    </a:txDef>
  </a:objectDefaults>
  <a:extraClrSchemeLst>
    <a:extraClrScheme>
      <a:clrScheme name="LfU-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fU-Prä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fU-Prä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fU-Prä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fU-Prä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fU-Prä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fU-Prä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fU-Prä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fU-Prä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fU-Prä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fU-Prä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fU-Prä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Lawinenwarnzentrale_dienst_16_9.pptx" id="{0AC450CD-F02D-434D-908C-5D5A79A4D0F8}" vid="{B7FEDB61-E09F-45B8-ABCD-FFC67232C4EE}"/>
    </a:ext>
  </a:ext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LfU-Lawinenwarnzentrale_16_9</Template>
  <TotalTime>0</TotalTime>
  <Words>4947</Words>
  <Application>Microsoft Office PowerPoint</Application>
  <PresentationFormat>Breitbild</PresentationFormat>
  <Paragraphs>582</Paragraphs>
  <Slides>29</Slides>
  <Notes>7</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29</vt:i4>
      </vt:variant>
    </vt:vector>
  </HeadingPairs>
  <TitlesOfParts>
    <vt:vector size="35" baseType="lpstr">
      <vt:lpstr>Arial</vt:lpstr>
      <vt:lpstr>Calibri</vt:lpstr>
      <vt:lpstr>Courier New</vt:lpstr>
      <vt:lpstr>Times New Roman</vt:lpstr>
      <vt:lpstr>Wingdings</vt:lpstr>
      <vt:lpstr>LfU-Präsentation</vt:lpstr>
      <vt:lpstr>PowerPoint-Präsentation</vt:lpstr>
      <vt:lpstr>Handlungshilfe „Klimaziele für Einsteiger“</vt:lpstr>
      <vt:lpstr>In 5 Schritten zu Ihren Klimazielen</vt:lpstr>
      <vt:lpstr>PowerPoint-Präsentation</vt:lpstr>
      <vt:lpstr>PowerPoint-Präsentation</vt:lpstr>
      <vt:lpstr>PowerPoint-Präsentation</vt:lpstr>
      <vt:lpstr>PowerPoint-Präsentation</vt:lpstr>
      <vt:lpstr>PowerPoint-Präsentation</vt:lpstr>
      <vt:lpstr>Was sind Erfolgsfaktoren?</vt:lpstr>
      <vt:lpstr>PowerPoint-Präsentation</vt:lpstr>
      <vt:lpstr>Nach dem Startschuss  Erstmal die Grundlagen klären…</vt:lpstr>
      <vt:lpstr>Den Rahmen festlegen: Bilanzierungsansatz und Bilanzjahr</vt:lpstr>
      <vt:lpstr>Die relevante Treibhausgas-Emissionen auswählen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Ermittlung der Klimabilanz mit dem ecocockpit</vt:lpstr>
      <vt:lpstr>PowerPoint-Präsentation</vt:lpstr>
      <vt:lpstr>PowerPoint-Präsentation</vt:lpstr>
      <vt:lpstr>PowerPoint-Präsentation</vt:lpstr>
      <vt:lpstr>Auswertung der Klimabilanz</vt:lpstr>
      <vt:lpstr>Ziele formulieren</vt:lpstr>
      <vt:lpstr>PowerPoint-Präsentation</vt:lpstr>
      <vt:lpstr>Nachschlagerwerke und nützliche Links</vt:lpstr>
      <vt:lpstr>PowerPoint-Präsentation</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2023-03-14T10:34:22Z</dcterms:created>
  <dcterms:modified xsi:type="dcterms:W3CDTF">2024-01-04T10:58:33Z</dcterms:modified>
</cp:coreProperties>
</file>