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648" r:id="rId1"/>
  </p:sldMasterIdLst>
  <p:notesMasterIdLst>
    <p:notesMasterId r:id="rId71"/>
  </p:notesMasterIdLst>
  <p:handoutMasterIdLst>
    <p:handoutMasterId r:id="rId72"/>
  </p:handoutMasterIdLst>
  <p:sldIdLst>
    <p:sldId id="256" r:id="rId2"/>
    <p:sldId id="2146848757" r:id="rId3"/>
    <p:sldId id="2146849049" r:id="rId4"/>
    <p:sldId id="2146849064" r:id="rId5"/>
    <p:sldId id="2146848904" r:id="rId6"/>
    <p:sldId id="2146848911" r:id="rId7"/>
    <p:sldId id="2146848928" r:id="rId8"/>
    <p:sldId id="2146849065" r:id="rId9"/>
    <p:sldId id="2146848913" r:id="rId10"/>
    <p:sldId id="2146849023" r:id="rId11"/>
    <p:sldId id="2146849066" r:id="rId12"/>
    <p:sldId id="2146848917" r:id="rId13"/>
    <p:sldId id="2146849033" r:id="rId14"/>
    <p:sldId id="2146849067" r:id="rId15"/>
    <p:sldId id="2146848923" r:id="rId16"/>
    <p:sldId id="2146848764" r:id="rId17"/>
    <p:sldId id="2146849050" r:id="rId18"/>
    <p:sldId id="2146848952" r:id="rId19"/>
    <p:sldId id="2146848927" r:id="rId20"/>
    <p:sldId id="2146849068" r:id="rId21"/>
    <p:sldId id="2146848940" r:id="rId22"/>
    <p:sldId id="2146848947" r:id="rId23"/>
    <p:sldId id="2146848943" r:id="rId24"/>
    <p:sldId id="2146849069" r:id="rId25"/>
    <p:sldId id="2146848964" r:id="rId26"/>
    <p:sldId id="2146848965" r:id="rId27"/>
    <p:sldId id="2146849070" r:id="rId28"/>
    <p:sldId id="2146848959" r:id="rId29"/>
    <p:sldId id="2146848960" r:id="rId30"/>
    <p:sldId id="2146848962" r:id="rId31"/>
    <p:sldId id="2146849071" r:id="rId32"/>
    <p:sldId id="2146848971" r:id="rId33"/>
    <p:sldId id="2146848972" r:id="rId34"/>
    <p:sldId id="2146848973" r:id="rId35"/>
    <p:sldId id="2146848976" r:id="rId36"/>
    <p:sldId id="2146849072" r:id="rId37"/>
    <p:sldId id="2146848956" r:id="rId38"/>
    <p:sldId id="2146848957" r:id="rId39"/>
    <p:sldId id="2146849073" r:id="rId40"/>
    <p:sldId id="2146848981" r:id="rId41"/>
    <p:sldId id="2146848983" r:id="rId42"/>
    <p:sldId id="2146848984" r:id="rId43"/>
    <p:sldId id="2146848986" r:id="rId44"/>
    <p:sldId id="2146849074" r:id="rId45"/>
    <p:sldId id="2146848991" r:id="rId46"/>
    <p:sldId id="2146848992" r:id="rId47"/>
    <p:sldId id="2146848993" r:id="rId48"/>
    <p:sldId id="2146848998" r:id="rId49"/>
    <p:sldId id="2146849075" r:id="rId50"/>
    <p:sldId id="2146848942" r:id="rId51"/>
    <p:sldId id="2146848944" r:id="rId52"/>
    <p:sldId id="2146848949" r:id="rId53"/>
    <p:sldId id="2146849076" r:id="rId54"/>
    <p:sldId id="2146848978" r:id="rId55"/>
    <p:sldId id="2146848979" r:id="rId56"/>
    <p:sldId id="2146849077" r:id="rId57"/>
    <p:sldId id="2146849052" r:id="rId58"/>
    <p:sldId id="2146849053" r:id="rId59"/>
    <p:sldId id="2146849078" r:id="rId60"/>
    <p:sldId id="2146849055" r:id="rId61"/>
    <p:sldId id="2146849056" r:id="rId62"/>
    <p:sldId id="2146849057" r:id="rId63"/>
    <p:sldId id="2146849058" r:id="rId64"/>
    <p:sldId id="2146849059" r:id="rId65"/>
    <p:sldId id="2146849060" r:id="rId66"/>
    <p:sldId id="2146849061" r:id="rId67"/>
    <p:sldId id="2146849062" r:id="rId68"/>
    <p:sldId id="2146849063" r:id="rId69"/>
    <p:sldId id="1590" r:id="rId70"/>
  </p:sldIdLst>
  <p:sldSz cx="12192000" cy="6858000"/>
  <p:notesSz cx="6794500" cy="9931400"/>
  <p:defaultTex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3657" userDrawn="1">
          <p15:clr>
            <a:srgbClr val="A4A3A4"/>
          </p15:clr>
        </p15:guide>
        <p15:guide id="2" pos="34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933984-9D76-918C-8274-4F025F3CDB31}" name="Hannah Witting" initials="HW" userId="S::h.witting@muenchen.baumgroup.de::e63df7d3-d2e2-46f5-9d79-fc6976940022" providerId="AD"/>
  <p188:author id="{6AA3DBB1-D931-28AE-1429-8A5AA4C3777B}" name="Laura Boerner" initials="LB" userId="S::l.boerner@muenchen.baumgroup.de::9047b5cc-82d3-486b-a5a0-c2d5e618ae16" providerId="AD"/>
  <p188:author id="{62F83EBC-11EC-9E76-335C-08E733A6387B}" name="Anthea Wagner" initials="AW" userId="S::a.wagner@muenchen.baumgroup.de::8a88fc86-25bd-4948-8020-26b2932c8ad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utor"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E6E6E6"/>
    <a:srgbClr val="B6C6D0"/>
    <a:srgbClr val="3B687F"/>
    <a:srgbClr val="F9AA00"/>
    <a:srgbClr val="7B9C2A"/>
    <a:srgbClr val="90ABBE"/>
    <a:srgbClr val="526E7F"/>
    <a:srgbClr val="336600"/>
    <a:srgbClr val="4976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50" autoAdjust="0"/>
    <p:restoredTop sz="96357" autoAdjust="0"/>
  </p:normalViewPr>
  <p:slideViewPr>
    <p:cSldViewPr>
      <p:cViewPr varScale="1">
        <p:scale>
          <a:sx n="88" d="100"/>
          <a:sy n="88" d="100"/>
        </p:scale>
        <p:origin x="811" y="62"/>
      </p:cViewPr>
      <p:guideLst>
        <p:guide orient="horz" pos="3657"/>
        <p:guide pos="347"/>
      </p:guideLst>
    </p:cSldViewPr>
  </p:slideViewPr>
  <p:outlineViewPr>
    <p:cViewPr>
      <p:scale>
        <a:sx n="33" d="100"/>
        <a:sy n="33" d="100"/>
      </p:scale>
      <p:origin x="0" y="0"/>
    </p:cViewPr>
  </p:outlineViewPr>
  <p:notesTextViewPr>
    <p:cViewPr>
      <p:scale>
        <a:sx n="75" d="100"/>
        <a:sy n="75" d="100"/>
      </p:scale>
      <p:origin x="0" y="0"/>
    </p:cViewPr>
  </p:notesTextViewPr>
  <p:notesViewPr>
    <p:cSldViewPr>
      <p:cViewPr varScale="1">
        <p:scale>
          <a:sx n="80" d="100"/>
          <a:sy n="80" d="100"/>
        </p:scale>
        <p:origin x="401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78"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41C2C9-F199-4666-8D76-256FC1DCCF44}" type="doc">
      <dgm:prSet loTypeId="urn:microsoft.com/office/officeart/2005/8/layout/hChevron3" loCatId="process" qsTypeId="urn:microsoft.com/office/officeart/2005/8/quickstyle/simple1" qsCatId="simple" csTypeId="urn:microsoft.com/office/officeart/2005/8/colors/accent1_2" csCatId="accent1" phldr="1"/>
      <dgm:spPr/>
    </dgm:pt>
    <dgm:pt modelId="{3EE9467C-F463-4203-B9F3-EEBAB1575936}">
      <dgm:prSet phldrT="[Text]" custT="1"/>
      <dgm:spPr>
        <a:solidFill>
          <a:srgbClr val="3B687F"/>
        </a:solidFill>
        <a:ln>
          <a:noFill/>
        </a:ln>
      </dgm:spPr>
      <dgm:t>
        <a:bodyPr/>
        <a:lstStyle/>
        <a:p>
          <a:r>
            <a:rPr lang="de-DE" sz="1400" dirty="0"/>
            <a:t>Einführung</a:t>
          </a:r>
        </a:p>
      </dgm:t>
    </dgm:pt>
    <dgm:pt modelId="{E9B0CB17-DF76-44A6-B4E7-DBA2C6411BA6}" type="parTrans" cxnId="{E80E2DC0-CBFB-4CE7-910D-703F202742B8}">
      <dgm:prSet/>
      <dgm:spPr/>
      <dgm:t>
        <a:bodyPr/>
        <a:lstStyle/>
        <a:p>
          <a:endParaRPr lang="de-DE" sz="1200"/>
        </a:p>
      </dgm:t>
    </dgm:pt>
    <dgm:pt modelId="{CF2F2852-39CC-490C-9733-0B2C123DC63B}" type="sibTrans" cxnId="{E80E2DC0-CBFB-4CE7-910D-703F202742B8}">
      <dgm:prSet/>
      <dgm:spPr/>
      <dgm:t>
        <a:bodyPr/>
        <a:lstStyle/>
        <a:p>
          <a:endParaRPr lang="de-DE" sz="1200"/>
        </a:p>
      </dgm:t>
    </dgm:pt>
    <dgm:pt modelId="{CAD540C5-C4CE-4BB2-9275-B7EC1AC1CFAF}">
      <dgm:prSet phldrT="[Text]" custT="1"/>
      <dgm:spPr>
        <a:solidFill>
          <a:srgbClr val="3B687F"/>
        </a:solidFill>
      </dgm:spPr>
      <dgm:t>
        <a:bodyPr/>
        <a:lstStyle/>
        <a:p>
          <a:r>
            <a:rPr lang="de-DE" sz="1400" dirty="0"/>
            <a:t>Status Quo</a:t>
          </a:r>
        </a:p>
      </dgm:t>
    </dgm:pt>
    <dgm:pt modelId="{3826E46B-DD61-4AC9-B7E2-6DC1974F6880}" type="parTrans" cxnId="{7654AB56-DEB4-4310-A292-76AC549BE8A6}">
      <dgm:prSet/>
      <dgm:spPr/>
      <dgm:t>
        <a:bodyPr/>
        <a:lstStyle/>
        <a:p>
          <a:endParaRPr lang="de-DE" sz="1200"/>
        </a:p>
      </dgm:t>
    </dgm:pt>
    <dgm:pt modelId="{3779C9AC-6210-4333-B473-2AD06E642E46}" type="sibTrans" cxnId="{7654AB56-DEB4-4310-A292-76AC549BE8A6}">
      <dgm:prSet/>
      <dgm:spPr/>
      <dgm:t>
        <a:bodyPr/>
        <a:lstStyle/>
        <a:p>
          <a:endParaRPr lang="de-DE" sz="1200"/>
        </a:p>
      </dgm:t>
    </dgm:pt>
    <dgm:pt modelId="{F628BBD7-D6F3-4FB0-B17F-CCFCC210FC33}">
      <dgm:prSet phldrT="[Text]" custT="1"/>
      <dgm:spPr>
        <a:solidFill>
          <a:srgbClr val="F9AA00"/>
        </a:solidFill>
      </dgm:spPr>
      <dgm:t>
        <a:bodyPr/>
        <a:lstStyle/>
        <a:p>
          <a:r>
            <a:rPr lang="de-DE" sz="1400" dirty="0"/>
            <a:t>Ressourcen</a:t>
          </a:r>
        </a:p>
      </dgm:t>
    </dgm:pt>
    <dgm:pt modelId="{C8754C2B-28A4-4937-A3C4-9C5D196527E9}" type="parTrans" cxnId="{11EB2D0E-27DE-4DB1-9CED-52430327BCCE}">
      <dgm:prSet/>
      <dgm:spPr/>
      <dgm:t>
        <a:bodyPr/>
        <a:lstStyle/>
        <a:p>
          <a:endParaRPr lang="de-DE" sz="1200"/>
        </a:p>
      </dgm:t>
    </dgm:pt>
    <dgm:pt modelId="{204B7325-142E-4759-B3BF-EB31BF41A0AB}" type="sibTrans" cxnId="{11EB2D0E-27DE-4DB1-9CED-52430327BCCE}">
      <dgm:prSet/>
      <dgm:spPr/>
      <dgm:t>
        <a:bodyPr/>
        <a:lstStyle/>
        <a:p>
          <a:endParaRPr lang="de-DE" sz="1200"/>
        </a:p>
      </dgm:t>
    </dgm:pt>
    <dgm:pt modelId="{D54A5B5D-62F9-4AA1-BC1F-8CBF19770A0E}">
      <dgm:prSet custT="1"/>
      <dgm:spPr>
        <a:solidFill>
          <a:srgbClr val="526E7F"/>
        </a:solidFill>
      </dgm:spPr>
      <dgm:t>
        <a:bodyPr/>
        <a:lstStyle/>
        <a:p>
          <a:r>
            <a:rPr lang="de-DE" sz="1400" dirty="0"/>
            <a:t>Strategie und Ziele</a:t>
          </a:r>
        </a:p>
      </dgm:t>
    </dgm:pt>
    <dgm:pt modelId="{81DF86A0-121E-49E0-9F86-D81218439A0E}" type="parTrans" cxnId="{36E8ADBD-CF1D-411E-A8D8-7A13529B0150}">
      <dgm:prSet/>
      <dgm:spPr/>
      <dgm:t>
        <a:bodyPr/>
        <a:lstStyle/>
        <a:p>
          <a:endParaRPr lang="de-DE" sz="1200"/>
        </a:p>
      </dgm:t>
    </dgm:pt>
    <dgm:pt modelId="{818A14ED-05BE-474E-AA74-427A86BB28B5}" type="sibTrans" cxnId="{36E8ADBD-CF1D-411E-A8D8-7A13529B0150}">
      <dgm:prSet/>
      <dgm:spPr/>
      <dgm:t>
        <a:bodyPr/>
        <a:lstStyle/>
        <a:p>
          <a:endParaRPr lang="de-DE" sz="1200"/>
        </a:p>
      </dgm:t>
    </dgm:pt>
    <dgm:pt modelId="{CE70EAE3-1D1A-466E-8B85-7D24E2B994DE}" type="pres">
      <dgm:prSet presAssocID="{C141C2C9-F199-4666-8D76-256FC1DCCF44}" presName="Name0" presStyleCnt="0">
        <dgm:presLayoutVars>
          <dgm:dir/>
          <dgm:resizeHandles val="exact"/>
        </dgm:presLayoutVars>
      </dgm:prSet>
      <dgm:spPr/>
    </dgm:pt>
    <dgm:pt modelId="{2242F68A-AADE-4C2D-A6DC-AE726D21CDA4}" type="pres">
      <dgm:prSet presAssocID="{3EE9467C-F463-4203-B9F3-EEBAB1575936}" presName="parTxOnly" presStyleLbl="node1" presStyleIdx="0" presStyleCnt="4">
        <dgm:presLayoutVars>
          <dgm:bulletEnabled val="1"/>
        </dgm:presLayoutVars>
      </dgm:prSet>
      <dgm:spPr/>
      <dgm:t>
        <a:bodyPr/>
        <a:lstStyle/>
        <a:p>
          <a:endParaRPr lang="de-DE"/>
        </a:p>
      </dgm:t>
    </dgm:pt>
    <dgm:pt modelId="{09004EF5-7E20-4693-AC0F-715C818DB651}" type="pres">
      <dgm:prSet presAssocID="{CF2F2852-39CC-490C-9733-0B2C123DC63B}" presName="parSpace" presStyleCnt="0"/>
      <dgm:spPr/>
    </dgm:pt>
    <dgm:pt modelId="{30108D9A-9B7A-485E-8669-CB1962EC1638}" type="pres">
      <dgm:prSet presAssocID="{CAD540C5-C4CE-4BB2-9275-B7EC1AC1CFAF}" presName="parTxOnly" presStyleLbl="node1" presStyleIdx="1" presStyleCnt="4">
        <dgm:presLayoutVars>
          <dgm:bulletEnabled val="1"/>
        </dgm:presLayoutVars>
      </dgm:prSet>
      <dgm:spPr/>
      <dgm:t>
        <a:bodyPr/>
        <a:lstStyle/>
        <a:p>
          <a:endParaRPr lang="de-DE"/>
        </a:p>
      </dgm:t>
    </dgm:pt>
    <dgm:pt modelId="{641B59BB-2BC0-4AA2-A60C-2DE68DA37B80}" type="pres">
      <dgm:prSet presAssocID="{3779C9AC-6210-4333-B473-2AD06E642E46}" presName="parSpace" presStyleCnt="0"/>
      <dgm:spPr/>
    </dgm:pt>
    <dgm:pt modelId="{BD184E50-2FF5-425C-AB1E-78F82FDB2554}" type="pres">
      <dgm:prSet presAssocID="{D54A5B5D-62F9-4AA1-BC1F-8CBF19770A0E}" presName="parTxOnly" presStyleLbl="node1" presStyleIdx="2" presStyleCnt="4">
        <dgm:presLayoutVars>
          <dgm:bulletEnabled val="1"/>
        </dgm:presLayoutVars>
      </dgm:prSet>
      <dgm:spPr/>
      <dgm:t>
        <a:bodyPr/>
        <a:lstStyle/>
        <a:p>
          <a:endParaRPr lang="de-DE"/>
        </a:p>
      </dgm:t>
    </dgm:pt>
    <dgm:pt modelId="{915AFA97-522A-4047-BB23-C24529B1D535}" type="pres">
      <dgm:prSet presAssocID="{818A14ED-05BE-474E-AA74-427A86BB28B5}" presName="parSpace" presStyleCnt="0"/>
      <dgm:spPr/>
    </dgm:pt>
    <dgm:pt modelId="{2F68A187-62A8-4664-9753-E9C1FD431669}" type="pres">
      <dgm:prSet presAssocID="{F628BBD7-D6F3-4FB0-B17F-CCFCC210FC33}" presName="parTxOnly" presStyleLbl="node1" presStyleIdx="3" presStyleCnt="4">
        <dgm:presLayoutVars>
          <dgm:bulletEnabled val="1"/>
        </dgm:presLayoutVars>
      </dgm:prSet>
      <dgm:spPr/>
      <dgm:t>
        <a:bodyPr/>
        <a:lstStyle/>
        <a:p>
          <a:endParaRPr lang="de-DE"/>
        </a:p>
      </dgm:t>
    </dgm:pt>
  </dgm:ptLst>
  <dgm:cxnLst>
    <dgm:cxn modelId="{11EB2D0E-27DE-4DB1-9CED-52430327BCCE}" srcId="{C141C2C9-F199-4666-8D76-256FC1DCCF44}" destId="{F628BBD7-D6F3-4FB0-B17F-CCFCC210FC33}" srcOrd="3" destOrd="0" parTransId="{C8754C2B-28A4-4937-A3C4-9C5D196527E9}" sibTransId="{204B7325-142E-4759-B3BF-EB31BF41A0AB}"/>
    <dgm:cxn modelId="{79CAEE65-E3BE-4AC1-AA99-41CB1F874AFD}" type="presOf" srcId="{F628BBD7-D6F3-4FB0-B17F-CCFCC210FC33}" destId="{2F68A187-62A8-4664-9753-E9C1FD431669}" srcOrd="0" destOrd="0" presId="urn:microsoft.com/office/officeart/2005/8/layout/hChevron3"/>
    <dgm:cxn modelId="{6BAF5C7D-9FED-4192-8AFF-3FC3AA3300C3}" type="presOf" srcId="{3EE9467C-F463-4203-B9F3-EEBAB1575936}" destId="{2242F68A-AADE-4C2D-A6DC-AE726D21CDA4}" srcOrd="0" destOrd="0" presId="urn:microsoft.com/office/officeart/2005/8/layout/hChevron3"/>
    <dgm:cxn modelId="{7654AB56-DEB4-4310-A292-76AC549BE8A6}" srcId="{C141C2C9-F199-4666-8D76-256FC1DCCF44}" destId="{CAD540C5-C4CE-4BB2-9275-B7EC1AC1CFAF}" srcOrd="1" destOrd="0" parTransId="{3826E46B-DD61-4AC9-B7E2-6DC1974F6880}" sibTransId="{3779C9AC-6210-4333-B473-2AD06E642E46}"/>
    <dgm:cxn modelId="{8A0FD603-D96C-4B97-A13C-BDAB770B6220}" type="presOf" srcId="{D54A5B5D-62F9-4AA1-BC1F-8CBF19770A0E}" destId="{BD184E50-2FF5-425C-AB1E-78F82FDB2554}" srcOrd="0" destOrd="0" presId="urn:microsoft.com/office/officeart/2005/8/layout/hChevron3"/>
    <dgm:cxn modelId="{D62B0B8E-41AE-44AA-866E-C6A84A800B49}" type="presOf" srcId="{CAD540C5-C4CE-4BB2-9275-B7EC1AC1CFAF}" destId="{30108D9A-9B7A-485E-8669-CB1962EC1638}" srcOrd="0" destOrd="0" presId="urn:microsoft.com/office/officeart/2005/8/layout/hChevron3"/>
    <dgm:cxn modelId="{6E3C89A5-347B-4CA7-A136-50809D94DBF4}" type="presOf" srcId="{C141C2C9-F199-4666-8D76-256FC1DCCF44}" destId="{CE70EAE3-1D1A-466E-8B85-7D24E2B994DE}" srcOrd="0" destOrd="0" presId="urn:microsoft.com/office/officeart/2005/8/layout/hChevron3"/>
    <dgm:cxn modelId="{E80E2DC0-CBFB-4CE7-910D-703F202742B8}" srcId="{C141C2C9-F199-4666-8D76-256FC1DCCF44}" destId="{3EE9467C-F463-4203-B9F3-EEBAB1575936}" srcOrd="0" destOrd="0" parTransId="{E9B0CB17-DF76-44A6-B4E7-DBA2C6411BA6}" sibTransId="{CF2F2852-39CC-490C-9733-0B2C123DC63B}"/>
    <dgm:cxn modelId="{36E8ADBD-CF1D-411E-A8D8-7A13529B0150}" srcId="{C141C2C9-F199-4666-8D76-256FC1DCCF44}" destId="{D54A5B5D-62F9-4AA1-BC1F-8CBF19770A0E}" srcOrd="2" destOrd="0" parTransId="{81DF86A0-121E-49E0-9F86-D81218439A0E}" sibTransId="{818A14ED-05BE-474E-AA74-427A86BB28B5}"/>
    <dgm:cxn modelId="{AE3AEBDC-6FF4-482F-93DF-D5C0CE9010ED}" type="presParOf" srcId="{CE70EAE3-1D1A-466E-8B85-7D24E2B994DE}" destId="{2242F68A-AADE-4C2D-A6DC-AE726D21CDA4}" srcOrd="0" destOrd="0" presId="urn:microsoft.com/office/officeart/2005/8/layout/hChevron3"/>
    <dgm:cxn modelId="{B8971D2E-574E-48F6-B22F-5B0CE783AA1B}" type="presParOf" srcId="{CE70EAE3-1D1A-466E-8B85-7D24E2B994DE}" destId="{09004EF5-7E20-4693-AC0F-715C818DB651}" srcOrd="1" destOrd="0" presId="urn:microsoft.com/office/officeart/2005/8/layout/hChevron3"/>
    <dgm:cxn modelId="{3E7B21AF-EBCA-4CE3-AF33-5D64686224A4}" type="presParOf" srcId="{CE70EAE3-1D1A-466E-8B85-7D24E2B994DE}" destId="{30108D9A-9B7A-485E-8669-CB1962EC1638}" srcOrd="2" destOrd="0" presId="urn:microsoft.com/office/officeart/2005/8/layout/hChevron3"/>
    <dgm:cxn modelId="{85E6FC65-AAF4-4FA6-9760-0D044F57F3F9}" type="presParOf" srcId="{CE70EAE3-1D1A-466E-8B85-7D24E2B994DE}" destId="{641B59BB-2BC0-4AA2-A60C-2DE68DA37B80}" srcOrd="3" destOrd="0" presId="urn:microsoft.com/office/officeart/2005/8/layout/hChevron3"/>
    <dgm:cxn modelId="{185947E5-DC58-4BA4-9159-DC0D20D309C0}" type="presParOf" srcId="{CE70EAE3-1D1A-466E-8B85-7D24E2B994DE}" destId="{BD184E50-2FF5-425C-AB1E-78F82FDB2554}" srcOrd="4" destOrd="0" presId="urn:microsoft.com/office/officeart/2005/8/layout/hChevron3"/>
    <dgm:cxn modelId="{6146703B-CE79-4044-B665-E566B4790702}" type="presParOf" srcId="{CE70EAE3-1D1A-466E-8B85-7D24E2B994DE}" destId="{915AFA97-522A-4047-BB23-C24529B1D535}" srcOrd="5" destOrd="0" presId="urn:microsoft.com/office/officeart/2005/8/layout/hChevron3"/>
    <dgm:cxn modelId="{811C4851-DA3B-41C5-98EE-049E6EDB9125}" type="presParOf" srcId="{CE70EAE3-1D1A-466E-8B85-7D24E2B994DE}" destId="{2F68A187-62A8-4664-9753-E9C1FD431669}" srcOrd="6"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2F68A-AADE-4C2D-A6DC-AE726D21CDA4}">
      <dsp:nvSpPr>
        <dsp:cNvPr id="0" name=""/>
        <dsp:cNvSpPr/>
      </dsp:nvSpPr>
      <dsp:spPr>
        <a:xfrm>
          <a:off x="2191" y="0"/>
          <a:ext cx="2199220" cy="612000"/>
        </a:xfrm>
        <a:prstGeom prst="homePlate">
          <a:avLst/>
        </a:prstGeom>
        <a:solidFill>
          <a:srgbClr val="3B687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de-DE" sz="1400" kern="1200" dirty="0"/>
            <a:t>Einführung</a:t>
          </a:r>
        </a:p>
      </dsp:txBody>
      <dsp:txXfrm>
        <a:off x="2191" y="0"/>
        <a:ext cx="2046220" cy="612000"/>
      </dsp:txXfrm>
    </dsp:sp>
    <dsp:sp modelId="{30108D9A-9B7A-485E-8669-CB1962EC1638}">
      <dsp:nvSpPr>
        <dsp:cNvPr id="0" name=""/>
        <dsp:cNvSpPr/>
      </dsp:nvSpPr>
      <dsp:spPr>
        <a:xfrm>
          <a:off x="1761568" y="0"/>
          <a:ext cx="2199220" cy="612000"/>
        </a:xfrm>
        <a:prstGeom prst="chevron">
          <a:avLst/>
        </a:prstGeom>
        <a:solidFill>
          <a:srgbClr val="3B68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de-DE" sz="1400" kern="1200" dirty="0"/>
            <a:t>Status Quo</a:t>
          </a:r>
        </a:p>
      </dsp:txBody>
      <dsp:txXfrm>
        <a:off x="2067568" y="0"/>
        <a:ext cx="1587220" cy="612000"/>
      </dsp:txXfrm>
    </dsp:sp>
    <dsp:sp modelId="{BD184E50-2FF5-425C-AB1E-78F82FDB2554}">
      <dsp:nvSpPr>
        <dsp:cNvPr id="0" name=""/>
        <dsp:cNvSpPr/>
      </dsp:nvSpPr>
      <dsp:spPr>
        <a:xfrm>
          <a:off x="3520944" y="0"/>
          <a:ext cx="2199220" cy="612000"/>
        </a:xfrm>
        <a:prstGeom prst="chevron">
          <a:avLst/>
        </a:prstGeom>
        <a:solidFill>
          <a:srgbClr val="526E7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de-DE" sz="1400" kern="1200" dirty="0"/>
            <a:t>Strategie und Ziele</a:t>
          </a:r>
        </a:p>
      </dsp:txBody>
      <dsp:txXfrm>
        <a:off x="3826944" y="0"/>
        <a:ext cx="1587220" cy="612000"/>
      </dsp:txXfrm>
    </dsp:sp>
    <dsp:sp modelId="{2F68A187-62A8-4664-9753-E9C1FD431669}">
      <dsp:nvSpPr>
        <dsp:cNvPr id="0" name=""/>
        <dsp:cNvSpPr/>
      </dsp:nvSpPr>
      <dsp:spPr>
        <a:xfrm>
          <a:off x="5280320" y="0"/>
          <a:ext cx="2199220" cy="612000"/>
        </a:xfrm>
        <a:prstGeom prst="chevron">
          <a:avLst/>
        </a:prstGeom>
        <a:solidFill>
          <a:srgbClr val="F9AA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de-DE" sz="1400" kern="1200" dirty="0"/>
            <a:t>Ressourcen</a:t>
          </a:r>
        </a:p>
      </dsp:txBody>
      <dsp:txXfrm>
        <a:off x="5586320" y="0"/>
        <a:ext cx="1587220" cy="61200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44813"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200"/>
            </a:lvl1pPr>
          </a:lstStyle>
          <a:p>
            <a:endParaRPr lang="de-DE" dirty="0"/>
          </a:p>
        </p:txBody>
      </p:sp>
      <p:sp>
        <p:nvSpPr>
          <p:cNvPr id="23555" name="Rectangle 3"/>
          <p:cNvSpPr>
            <a:spLocks noGrp="1" noChangeArrowheads="1"/>
          </p:cNvSpPr>
          <p:nvPr>
            <p:ph type="dt" sz="quarter" idx="1"/>
          </p:nvPr>
        </p:nvSpPr>
        <p:spPr bwMode="auto">
          <a:xfrm>
            <a:off x="3849688" y="0"/>
            <a:ext cx="2944812"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23556" name="Rectangle 4"/>
          <p:cNvSpPr>
            <a:spLocks noGrp="1" noChangeArrowheads="1"/>
          </p:cNvSpPr>
          <p:nvPr>
            <p:ph type="ftr" sz="quarter" idx="2"/>
          </p:nvPr>
        </p:nvSpPr>
        <p:spPr bwMode="auto">
          <a:xfrm>
            <a:off x="0" y="9434513"/>
            <a:ext cx="2944813"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sz="1200"/>
            </a:lvl1pPr>
          </a:lstStyle>
          <a:p>
            <a:endParaRPr lang="de-DE" dirty="0"/>
          </a:p>
        </p:txBody>
      </p:sp>
      <p:sp>
        <p:nvSpPr>
          <p:cNvPr id="23557" name="Rectangle 5"/>
          <p:cNvSpPr>
            <a:spLocks noGrp="1" noChangeArrowheads="1"/>
          </p:cNvSpPr>
          <p:nvPr>
            <p:ph type="sldNum" sz="quarter" idx="3"/>
          </p:nvPr>
        </p:nvSpPr>
        <p:spPr bwMode="auto">
          <a:xfrm>
            <a:off x="3849688" y="9434513"/>
            <a:ext cx="2944812"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fld id="{69374D03-ABE5-4870-87F0-7653B7A508D1}" type="slidenum">
              <a:rPr lang="de-DE"/>
              <a:pPr/>
              <a:t>‹Nr.›</a:t>
            </a:fld>
            <a:endParaRPr lang="de-DE" dirty="0"/>
          </a:p>
        </p:txBody>
      </p:sp>
    </p:spTree>
    <p:extLst>
      <p:ext uri="{BB962C8B-B14F-4D97-AF65-F5344CB8AC3E}">
        <p14:creationId xmlns:p14="http://schemas.microsoft.com/office/powerpoint/2010/main" val="2000009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4813"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200"/>
            </a:lvl1pPr>
          </a:lstStyle>
          <a:p>
            <a:endParaRPr lang="de-DE" dirty="0"/>
          </a:p>
        </p:txBody>
      </p:sp>
      <p:sp>
        <p:nvSpPr>
          <p:cNvPr id="20483" name="Rectangle 3"/>
          <p:cNvSpPr>
            <a:spLocks noGrp="1" noChangeArrowheads="1"/>
          </p:cNvSpPr>
          <p:nvPr>
            <p:ph type="dt" idx="1"/>
          </p:nvPr>
        </p:nvSpPr>
        <p:spPr bwMode="auto">
          <a:xfrm>
            <a:off x="3849688" y="0"/>
            <a:ext cx="2944812" cy="49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20484" name="Rectangle 4"/>
          <p:cNvSpPr>
            <a:spLocks noGrp="1" noRot="1" noChangeAspect="1" noChangeArrowheads="1" noTextEdit="1"/>
          </p:cNvSpPr>
          <p:nvPr>
            <p:ph type="sldImg" idx="2"/>
          </p:nvPr>
        </p:nvSpPr>
        <p:spPr bwMode="auto">
          <a:xfrm>
            <a:off x="87313" y="744538"/>
            <a:ext cx="6619875"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906463" y="4718050"/>
            <a:ext cx="4981575" cy="4468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0486" name="Rectangle 6"/>
          <p:cNvSpPr>
            <a:spLocks noGrp="1" noChangeArrowheads="1"/>
          </p:cNvSpPr>
          <p:nvPr>
            <p:ph type="ftr" sz="quarter" idx="4"/>
          </p:nvPr>
        </p:nvSpPr>
        <p:spPr bwMode="auto">
          <a:xfrm>
            <a:off x="0" y="9434513"/>
            <a:ext cx="2944813"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sz="1200"/>
            </a:lvl1pPr>
          </a:lstStyle>
          <a:p>
            <a:endParaRPr lang="de-DE" dirty="0"/>
          </a:p>
        </p:txBody>
      </p:sp>
      <p:sp>
        <p:nvSpPr>
          <p:cNvPr id="20487" name="Rectangle 7"/>
          <p:cNvSpPr>
            <a:spLocks noGrp="1" noChangeArrowheads="1"/>
          </p:cNvSpPr>
          <p:nvPr>
            <p:ph type="sldNum" sz="quarter" idx="5"/>
          </p:nvPr>
        </p:nvSpPr>
        <p:spPr bwMode="auto">
          <a:xfrm>
            <a:off x="3849688" y="9434513"/>
            <a:ext cx="2944812" cy="49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fld id="{DF1FE7DE-306B-40DA-8729-EE4B1E1D728A}" type="slidenum">
              <a:rPr lang="de-DE"/>
              <a:pPr/>
              <a:t>‹Nr.›</a:t>
            </a:fld>
            <a:endParaRPr lang="de-DE" dirty="0"/>
          </a:p>
        </p:txBody>
      </p:sp>
    </p:spTree>
    <p:extLst>
      <p:ext uri="{BB962C8B-B14F-4D97-AF65-F5344CB8AC3E}">
        <p14:creationId xmlns:p14="http://schemas.microsoft.com/office/powerpoint/2010/main" val="318290088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AD0FAF8-64A5-4D34-8A12-BE0DDDFD92D1}" type="slidenum">
              <a:rPr kumimoji="0" lang="de-DE" sz="1200" b="0" i="0" u="none" strike="noStrike" kern="1200" cap="none" spc="0" normalizeH="0" baseline="0" noProof="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250882" name="Rectangle 2"/>
          <p:cNvSpPr>
            <a:spLocks noGrp="1" noRot="1" noChangeAspect="1" noChangeArrowheads="1" noTextEdit="1"/>
          </p:cNvSpPr>
          <p:nvPr>
            <p:ph type="sldImg"/>
          </p:nvPr>
        </p:nvSpPr>
        <p:spPr>
          <a:xfrm>
            <a:off x="87313" y="744538"/>
            <a:ext cx="6619875" cy="3724275"/>
          </a:xfrm>
          <a:ln/>
        </p:spPr>
      </p:sp>
      <p:sp>
        <p:nvSpPr>
          <p:cNvPr id="250883" name="Rectangle 3"/>
          <p:cNvSpPr>
            <a:spLocks noGrp="1" noChangeArrowheads="1"/>
          </p:cNvSpPr>
          <p:nvPr>
            <p:ph type="body" idx="1"/>
          </p:nvPr>
        </p:nvSpPr>
        <p:spPr/>
        <p:txBody>
          <a:bodyPr/>
          <a:lstStyle/>
          <a:p>
            <a:endParaRPr lang="de-DE" dirty="0"/>
          </a:p>
        </p:txBody>
      </p:sp>
    </p:spTree>
    <p:extLst>
      <p:ext uri="{BB962C8B-B14F-4D97-AF65-F5344CB8AC3E}">
        <p14:creationId xmlns:p14="http://schemas.microsoft.com/office/powerpoint/2010/main" val="108973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F1FE7DE-306B-40DA-8729-EE4B1E1D728A}"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de-DE" sz="12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717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F1FE7DE-306B-40DA-8729-EE4B1E1D728A}" type="slidenum">
              <a:rPr lang="de-DE" smtClean="0"/>
              <a:pPr/>
              <a:t>13</a:t>
            </a:fld>
            <a:endParaRPr lang="de-DE" dirty="0"/>
          </a:p>
        </p:txBody>
      </p:sp>
    </p:spTree>
    <p:extLst>
      <p:ext uri="{BB962C8B-B14F-4D97-AF65-F5344CB8AC3E}">
        <p14:creationId xmlns:p14="http://schemas.microsoft.com/office/powerpoint/2010/main" val="332247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315618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F1FE7DE-306B-40DA-8729-EE4B1E1D728A}" type="slidenum">
              <a:rPr lang="de-DE" smtClean="0"/>
              <a:pPr/>
              <a:t>43</a:t>
            </a:fld>
            <a:endParaRPr lang="de-DE" dirty="0"/>
          </a:p>
        </p:txBody>
      </p:sp>
    </p:spTree>
    <p:extLst>
      <p:ext uri="{BB962C8B-B14F-4D97-AF65-F5344CB8AC3E}">
        <p14:creationId xmlns:p14="http://schemas.microsoft.com/office/powerpoint/2010/main" val="30493503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sv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8.sv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sv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1"/>
        </a:solidFill>
        <a:effectLst/>
      </p:bgPr>
    </p:bg>
    <p:spTree>
      <p:nvGrpSpPr>
        <p:cNvPr id="1" name=""/>
        <p:cNvGrpSpPr/>
        <p:nvPr/>
      </p:nvGrpSpPr>
      <p:grpSpPr>
        <a:xfrm>
          <a:off x="0" y="0"/>
          <a:ext cx="0" cy="0"/>
          <a:chOff x="0" y="0"/>
          <a:chExt cx="0" cy="0"/>
        </a:xfrm>
      </p:grpSpPr>
      <p:sp>
        <p:nvSpPr>
          <p:cNvPr id="7" name="Rechteck 6"/>
          <p:cNvSpPr/>
          <p:nvPr userDrawn="1"/>
        </p:nvSpPr>
        <p:spPr bwMode="auto">
          <a:xfrm>
            <a:off x="-10160" y="0"/>
            <a:ext cx="12216000" cy="1349058"/>
          </a:xfrm>
          <a:prstGeom prst="rect">
            <a:avLst/>
          </a:prstGeom>
          <a:solidFill>
            <a:srgbClr val="5C839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rgbClr val="526E7F"/>
              </a:solidFill>
              <a:effectLst/>
              <a:latin typeface="Arial" charset="0"/>
              <a:ea typeface="ＭＳ Ｐゴシック" charset="-128"/>
            </a:endParaRPr>
          </a:p>
        </p:txBody>
      </p:sp>
      <p:sp>
        <p:nvSpPr>
          <p:cNvPr id="6147" name="Rectangle 3"/>
          <p:cNvSpPr>
            <a:spLocks noGrp="1" noChangeArrowheads="1"/>
          </p:cNvSpPr>
          <p:nvPr>
            <p:ph type="subTitle" idx="1"/>
          </p:nvPr>
        </p:nvSpPr>
        <p:spPr>
          <a:xfrm>
            <a:off x="1531060" y="3111500"/>
            <a:ext cx="8788940" cy="2667000"/>
          </a:xfrm>
        </p:spPr>
        <p:txBody>
          <a:bodyPr lIns="0" rIns="0"/>
          <a:lstStyle>
            <a:lvl1pPr marL="0" indent="0" algn="l">
              <a:lnSpc>
                <a:spcPct val="100000"/>
              </a:lnSpc>
              <a:buFontTx/>
              <a:buNone/>
              <a:defRPr sz="3200">
                <a:solidFill>
                  <a:srgbClr val="3B687F"/>
                </a:solidFill>
              </a:defRPr>
            </a:lvl1pPr>
          </a:lstStyle>
          <a:p>
            <a:pPr lvl="0"/>
            <a:r>
              <a:rPr lang="de-DE" noProof="0" dirty="0"/>
              <a:t>Formatvorlage des Untertitelmasters durch Klicken bearbeiten</a:t>
            </a:r>
          </a:p>
        </p:txBody>
      </p:sp>
      <p:sp>
        <p:nvSpPr>
          <p:cNvPr id="6156" name="Rectangle 12"/>
          <p:cNvSpPr>
            <a:spLocks noGrp="1" noChangeArrowheads="1"/>
          </p:cNvSpPr>
          <p:nvPr>
            <p:ph type="ctrTitle" sz="quarter" hasCustomPrompt="1"/>
          </p:nvPr>
        </p:nvSpPr>
        <p:spPr>
          <a:xfrm>
            <a:off x="1531060" y="1535116"/>
            <a:ext cx="8788344" cy="1470025"/>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algn="l">
              <a:defRPr sz="4000" baseline="0">
                <a:solidFill>
                  <a:srgbClr val="3B687F"/>
                </a:solidFill>
              </a:defRPr>
            </a:lvl1pPr>
          </a:lstStyle>
          <a:p>
            <a:pPr lvl="0"/>
            <a:r>
              <a:rPr lang="de-DE" noProof="0" dirty="0"/>
              <a:t>Formatvorlage Titel durch klicken bearbeiten</a:t>
            </a:r>
          </a:p>
        </p:txBody>
      </p:sp>
      <p:pic>
        <p:nvPicPr>
          <p:cNvPr id="6170" name="Picture 26" descr="wappen_xl_s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8725" y="414814"/>
            <a:ext cx="1118935" cy="673100"/>
          </a:xfrm>
          <a:prstGeom prst="rect">
            <a:avLst/>
          </a:prstGeom>
          <a:noFill/>
          <a:extLst>
            <a:ext uri="{909E8E84-426E-40DD-AFC4-6F175D3DCCD1}">
              <a14:hiddenFill xmlns:a14="http://schemas.microsoft.com/office/drawing/2010/main">
                <a:solidFill>
                  <a:srgbClr val="FFFFFF"/>
                </a:solidFill>
              </a14:hiddenFill>
            </a:ext>
          </a:extLst>
        </p:spPr>
      </p:pic>
      <p:sp>
        <p:nvSpPr>
          <p:cNvPr id="6171" name="Text Box 27"/>
          <p:cNvSpPr txBox="1">
            <a:spLocks noChangeArrowheads="1"/>
          </p:cNvSpPr>
          <p:nvPr/>
        </p:nvSpPr>
        <p:spPr bwMode="auto">
          <a:xfrm>
            <a:off x="7510760" y="683102"/>
            <a:ext cx="297112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ct val="85000"/>
              </a:lnSpc>
            </a:pPr>
            <a:r>
              <a:rPr lang="de-DE" sz="1500" dirty="0">
                <a:solidFill>
                  <a:schemeClr val="bg1"/>
                </a:solidFill>
              </a:rPr>
              <a:t>Bayerisches Landesamt für</a:t>
            </a:r>
          </a:p>
          <a:p>
            <a:pPr>
              <a:lnSpc>
                <a:spcPct val="90000"/>
              </a:lnSpc>
            </a:pPr>
            <a:r>
              <a:rPr lang="de-DE" sz="1500" dirty="0">
                <a:solidFill>
                  <a:schemeClr val="bg1"/>
                </a:solidFill>
              </a:rPr>
              <a:t>Umwelt</a:t>
            </a:r>
          </a:p>
        </p:txBody>
      </p:sp>
      <p:sp>
        <p:nvSpPr>
          <p:cNvPr id="6174" name="Rectangle 30"/>
          <p:cNvSpPr>
            <a:spLocks noChangeArrowheads="1"/>
          </p:cNvSpPr>
          <p:nvPr userDrawn="1"/>
        </p:nvSpPr>
        <p:spPr bwMode="auto">
          <a:xfrm>
            <a:off x="-10161" y="1349058"/>
            <a:ext cx="10512000" cy="150812"/>
          </a:xfrm>
          <a:prstGeom prst="rect">
            <a:avLst/>
          </a:prstGeom>
          <a:solidFill>
            <a:srgbClr val="F9AA00"/>
          </a:solidFill>
          <a:ln>
            <a:noFill/>
          </a:ln>
          <a:effectLst/>
        </p:spPr>
        <p:txBody>
          <a:bodyPr wrap="none" anchor="ctr"/>
          <a:lstStyle/>
          <a:p>
            <a:endParaRPr lang="de-DE" sz="2400" dirty="0"/>
          </a:p>
        </p:txBody>
      </p:sp>
      <p:sp>
        <p:nvSpPr>
          <p:cNvPr id="8" name="Rechteck 7"/>
          <p:cNvSpPr/>
          <p:nvPr userDrawn="1"/>
        </p:nvSpPr>
        <p:spPr bwMode="auto">
          <a:xfrm>
            <a:off x="10475288" y="1349058"/>
            <a:ext cx="1728000" cy="5526000"/>
          </a:xfrm>
          <a:prstGeom prst="rect">
            <a:avLst/>
          </a:prstGeom>
          <a:solidFill>
            <a:srgbClr val="5C839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pic>
        <p:nvPicPr>
          <p:cNvPr id="14" name="Grafik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1948" y="857812"/>
            <a:ext cx="937004" cy="1006412"/>
          </a:xfrm>
          <a:prstGeom prst="rect">
            <a:avLst/>
          </a:prstGeom>
        </p:spPr>
      </p:pic>
      <p:pic>
        <p:nvPicPr>
          <p:cNvPr id="12" name="Grafik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5103" y="6030983"/>
            <a:ext cx="904353" cy="69610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4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dirty="0" smtClean="0"/>
              <a:t>Handlungshilfe Spezial: Scope 3 |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5" name="Ellipse 4">
            <a:extLst>
              <a:ext uri="{FF2B5EF4-FFF2-40B4-BE49-F238E27FC236}">
                <a16:creationId xmlns:a16="http://schemas.microsoft.com/office/drawing/2014/main" id="{E65749AA-512D-7FD0-EB27-39FC766B71D3}"/>
              </a:ext>
            </a:extLst>
          </p:cNvPr>
          <p:cNvSpPr/>
          <p:nvPr userDrawn="1"/>
        </p:nvSpPr>
        <p:spPr bwMode="auto">
          <a:xfrm>
            <a:off x="653303" y="183436"/>
            <a:ext cx="550164" cy="550164"/>
          </a:xfrm>
          <a:prstGeom prst="ellipse">
            <a:avLst/>
          </a:prstGeom>
          <a:solidFill>
            <a:srgbClr val="526E7F"/>
          </a:solidFill>
          <a:ln w="9525" cap="flat" cmpd="sng" algn="ctr">
            <a:solidFill>
              <a:srgbClr val="526E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10" name="Textfeld 9">
            <a:extLst>
              <a:ext uri="{FF2B5EF4-FFF2-40B4-BE49-F238E27FC236}">
                <a16:creationId xmlns:a16="http://schemas.microsoft.com/office/drawing/2014/main" id="{ADEAC8F5-F7C0-48D5-C984-0F99F27B01B0}"/>
              </a:ext>
            </a:extLst>
          </p:cNvPr>
          <p:cNvSpPr txBox="1"/>
          <p:nvPr userDrawn="1"/>
        </p:nvSpPr>
        <p:spPr>
          <a:xfrm>
            <a:off x="1203467" y="265225"/>
            <a:ext cx="1243406" cy="338554"/>
          </a:xfrm>
          <a:prstGeom prst="rect">
            <a:avLst/>
          </a:prstGeom>
          <a:noFill/>
        </p:spPr>
        <p:txBody>
          <a:bodyPr wrap="square">
            <a:spAutoFit/>
          </a:bodyPr>
          <a:lstStyle/>
          <a:p>
            <a:pPr algn="l"/>
            <a:r>
              <a:rPr lang="de-DE" sz="1600" dirty="0"/>
              <a:t>Übersicht	</a:t>
            </a:r>
          </a:p>
        </p:txBody>
      </p:sp>
      <p:pic>
        <p:nvPicPr>
          <p:cNvPr id="20" name="Grafik 19" descr="Fernglas">
            <a:extLst>
              <a:ext uri="{FF2B5EF4-FFF2-40B4-BE49-F238E27FC236}">
                <a16:creationId xmlns:a16="http://schemas.microsoft.com/office/drawing/2014/main" id="{33085BE3-FCCC-F19A-790F-64C07CAF0A7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34485" y="235187"/>
            <a:ext cx="409313" cy="409313"/>
          </a:xfrm>
          <a:prstGeom prst="rect">
            <a:avLst/>
          </a:prstGeom>
        </p:spPr>
      </p:pic>
      <p:sp>
        <p:nvSpPr>
          <p:cNvPr id="6" name="Ellipse 5">
            <a:extLst>
              <a:ext uri="{FF2B5EF4-FFF2-40B4-BE49-F238E27FC236}">
                <a16:creationId xmlns:a16="http://schemas.microsoft.com/office/drawing/2014/main" id="{E87B7642-B757-6539-2FA0-926756016AAB}"/>
              </a:ext>
            </a:extLst>
          </p:cNvPr>
          <p:cNvSpPr/>
          <p:nvPr userDrawn="1"/>
        </p:nvSpPr>
        <p:spPr bwMode="auto">
          <a:xfrm>
            <a:off x="4287060" y="183436"/>
            <a:ext cx="550164" cy="550164"/>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14" name="Textfeld 13">
            <a:extLst>
              <a:ext uri="{FF2B5EF4-FFF2-40B4-BE49-F238E27FC236}">
                <a16:creationId xmlns:a16="http://schemas.microsoft.com/office/drawing/2014/main" id="{30186320-B3C0-6165-9B23-87A2C6CE884E}"/>
              </a:ext>
            </a:extLst>
          </p:cNvPr>
          <p:cNvSpPr txBox="1"/>
          <p:nvPr userDrawn="1"/>
        </p:nvSpPr>
        <p:spPr>
          <a:xfrm>
            <a:off x="3013536" y="265225"/>
            <a:ext cx="1426280" cy="338554"/>
          </a:xfrm>
          <a:prstGeom prst="rect">
            <a:avLst/>
          </a:prstGeom>
          <a:noFill/>
        </p:spPr>
        <p:txBody>
          <a:bodyPr wrap="square">
            <a:spAutoFit/>
          </a:bodyPr>
          <a:lstStyle/>
          <a:p>
            <a:pPr algn="l"/>
            <a:r>
              <a:rPr lang="de-DE" sz="1600" dirty="0"/>
              <a:t>Berechnung</a:t>
            </a:r>
          </a:p>
        </p:txBody>
      </p:sp>
      <p:sp>
        <p:nvSpPr>
          <p:cNvPr id="15" name="Textfeld 14">
            <a:extLst>
              <a:ext uri="{FF2B5EF4-FFF2-40B4-BE49-F238E27FC236}">
                <a16:creationId xmlns:a16="http://schemas.microsoft.com/office/drawing/2014/main" id="{2129D411-D95D-8711-7D8C-58A484C548FB}"/>
              </a:ext>
            </a:extLst>
          </p:cNvPr>
          <p:cNvSpPr txBox="1"/>
          <p:nvPr userDrawn="1"/>
        </p:nvSpPr>
        <p:spPr>
          <a:xfrm>
            <a:off x="4837224" y="290633"/>
            <a:ext cx="2698936" cy="338554"/>
          </a:xfrm>
          <a:prstGeom prst="rect">
            <a:avLst/>
          </a:prstGeom>
          <a:noFill/>
        </p:spPr>
        <p:txBody>
          <a:bodyPr wrap="square">
            <a:spAutoFit/>
          </a:bodyPr>
          <a:lstStyle/>
          <a:p>
            <a:pPr algn="l"/>
            <a:r>
              <a:rPr lang="de-DE" sz="1600" dirty="0"/>
              <a:t>Tool</a:t>
            </a:r>
          </a:p>
        </p:txBody>
      </p:sp>
      <p:sp>
        <p:nvSpPr>
          <p:cNvPr id="17" name="Ellipse 16">
            <a:extLst>
              <a:ext uri="{FF2B5EF4-FFF2-40B4-BE49-F238E27FC236}">
                <a16:creationId xmlns:a16="http://schemas.microsoft.com/office/drawing/2014/main" id="{5FF08E81-D59E-CE92-93FB-1D94282F721E}"/>
              </a:ext>
            </a:extLst>
          </p:cNvPr>
          <p:cNvSpPr/>
          <p:nvPr userDrawn="1"/>
        </p:nvSpPr>
        <p:spPr bwMode="auto">
          <a:xfrm>
            <a:off x="2423592" y="185743"/>
            <a:ext cx="550164" cy="550164"/>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pic>
        <p:nvPicPr>
          <p:cNvPr id="18" name="Grafik 17" descr="Recherche">
            <a:extLst>
              <a:ext uri="{FF2B5EF4-FFF2-40B4-BE49-F238E27FC236}">
                <a16:creationId xmlns:a16="http://schemas.microsoft.com/office/drawing/2014/main" id="{B099EA15-AD39-9F53-0AE4-B520254FCE8C}"/>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348256" y="232918"/>
            <a:ext cx="427772" cy="427772"/>
          </a:xfrm>
          <a:prstGeom prst="rect">
            <a:avLst/>
          </a:prstGeom>
        </p:spPr>
      </p:pic>
      <p:pic>
        <p:nvPicPr>
          <p:cNvPr id="16" name="Grafik 15" descr="Mathematik">
            <a:extLst>
              <a:ext uri="{FF2B5EF4-FFF2-40B4-BE49-F238E27FC236}">
                <a16:creationId xmlns:a16="http://schemas.microsoft.com/office/drawing/2014/main" id="{85B5799F-6D56-3847-96C4-3F9FD3B3E869}"/>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2501206" y="261050"/>
            <a:ext cx="394935" cy="394935"/>
          </a:xfrm>
          <a:prstGeom prst="rect">
            <a:avLst/>
          </a:prstGeom>
        </p:spPr>
      </p:pic>
    </p:spTree>
    <p:extLst>
      <p:ext uri="{BB962C8B-B14F-4D97-AF65-F5344CB8AC3E}">
        <p14:creationId xmlns:p14="http://schemas.microsoft.com/office/powerpoint/2010/main" val="913492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5256584" cy="4608535"/>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dirty="0" smtClean="0"/>
              <a:t>Handlungshilfe Spezial: Scope 3 |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Inhaltsplatzhalter 2"/>
          <p:cNvSpPr>
            <a:spLocks noGrp="1"/>
          </p:cNvSpPr>
          <p:nvPr>
            <p:ph idx="11"/>
          </p:nvPr>
        </p:nvSpPr>
        <p:spPr>
          <a:xfrm>
            <a:off x="6263384" y="1628776"/>
            <a:ext cx="5544616" cy="4608535"/>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Ellipse 8"/>
          <p:cNvSpPr/>
          <p:nvPr userDrawn="1"/>
        </p:nvSpPr>
        <p:spPr bwMode="auto">
          <a:xfrm>
            <a:off x="653303" y="183436"/>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10" name="Ellipse 9"/>
          <p:cNvSpPr/>
          <p:nvPr userDrawn="1"/>
        </p:nvSpPr>
        <p:spPr bwMode="auto">
          <a:xfrm>
            <a:off x="1559496" y="183436"/>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11" name="Ellipse 10"/>
          <p:cNvSpPr/>
          <p:nvPr userDrawn="1"/>
        </p:nvSpPr>
        <p:spPr bwMode="auto">
          <a:xfrm>
            <a:off x="2465689" y="159420"/>
            <a:ext cx="550164" cy="550164"/>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9693" y="266617"/>
            <a:ext cx="342156" cy="342156"/>
          </a:xfrm>
          <a:prstGeom prst="rect">
            <a:avLst/>
          </a:prstGeom>
        </p:spPr>
      </p:pic>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814" y="304557"/>
            <a:ext cx="335770" cy="335770"/>
          </a:xfrm>
          <a:prstGeom prst="rect">
            <a:avLst/>
          </a:prstGeom>
        </p:spPr>
      </p:pic>
      <p:pic>
        <p:nvPicPr>
          <p:cNvPr id="14" name="Grafik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687960" y="311900"/>
            <a:ext cx="293236" cy="293236"/>
          </a:xfrm>
          <a:prstGeom prst="rect">
            <a:avLst/>
          </a:prstGeom>
        </p:spPr>
      </p:pic>
    </p:spTree>
    <p:extLst>
      <p:ext uri="{BB962C8B-B14F-4D97-AF65-F5344CB8AC3E}">
        <p14:creationId xmlns:p14="http://schemas.microsoft.com/office/powerpoint/2010/main" val="4122264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dirty="0" smtClean="0"/>
              <a:t>Handlungshilfe Spezial: Scope 3 |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Ellipse 6"/>
          <p:cNvSpPr/>
          <p:nvPr userDrawn="1"/>
        </p:nvSpPr>
        <p:spPr bwMode="auto">
          <a:xfrm>
            <a:off x="653303" y="183436"/>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9" name="Ellipse 8"/>
          <p:cNvSpPr/>
          <p:nvPr userDrawn="1"/>
        </p:nvSpPr>
        <p:spPr bwMode="auto">
          <a:xfrm>
            <a:off x="1559496" y="183436"/>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10" name="Ellipse 9"/>
          <p:cNvSpPr/>
          <p:nvPr userDrawn="1"/>
        </p:nvSpPr>
        <p:spPr bwMode="auto">
          <a:xfrm>
            <a:off x="2465689" y="159420"/>
            <a:ext cx="550164" cy="550164"/>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9693" y="266617"/>
            <a:ext cx="342156" cy="342156"/>
          </a:xfrm>
          <a:prstGeom prst="rect">
            <a:avLst/>
          </a:prstGeom>
        </p:spPr>
      </p:pic>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814" y="304557"/>
            <a:ext cx="335770" cy="335770"/>
          </a:xfrm>
          <a:prstGeom prst="rect">
            <a:avLst/>
          </a:prstGeom>
        </p:spPr>
      </p:pic>
      <p:pic>
        <p:nvPicPr>
          <p:cNvPr id="13" name="Grafik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687960" y="311900"/>
            <a:ext cx="293236" cy="293236"/>
          </a:xfrm>
          <a:prstGeom prst="rect">
            <a:avLst/>
          </a:prstGeom>
        </p:spPr>
      </p:pic>
    </p:spTree>
    <p:extLst>
      <p:ext uri="{BB962C8B-B14F-4D97-AF65-F5344CB8AC3E}">
        <p14:creationId xmlns:p14="http://schemas.microsoft.com/office/powerpoint/2010/main" val="3937601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0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dirty="0" smtClean="0"/>
              <a:t>Handlungshilfe Spezial: Scope 3 |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0" name="Ellipse 9"/>
          <p:cNvSpPr/>
          <p:nvPr userDrawn="1"/>
        </p:nvSpPr>
        <p:spPr bwMode="auto">
          <a:xfrm>
            <a:off x="479376" y="162613"/>
            <a:ext cx="550164" cy="550164"/>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3" name="Textfeld 2"/>
          <p:cNvSpPr txBox="1"/>
          <p:nvPr userDrawn="1"/>
        </p:nvSpPr>
        <p:spPr>
          <a:xfrm>
            <a:off x="1189427" y="189557"/>
            <a:ext cx="3888432" cy="523220"/>
          </a:xfrm>
          <a:prstGeom prst="rect">
            <a:avLst/>
          </a:prstGeom>
          <a:noFill/>
        </p:spPr>
        <p:txBody>
          <a:bodyPr wrap="square" rtlCol="0">
            <a:spAutoFit/>
          </a:bodyPr>
          <a:lstStyle/>
          <a:p>
            <a:pPr algn="l"/>
            <a:r>
              <a:rPr lang="de-DE" sz="1400" dirty="0"/>
              <a:t>Kategorie</a:t>
            </a:r>
            <a:r>
              <a:rPr lang="de-DE" sz="1400" baseline="0" dirty="0"/>
              <a:t> 1: </a:t>
            </a:r>
          </a:p>
          <a:p>
            <a:pPr algn="l"/>
            <a:r>
              <a:rPr lang="de-DE" sz="1400" baseline="0" dirty="0"/>
              <a:t>E</a:t>
            </a:r>
            <a:r>
              <a:rPr lang="de-DE" sz="1400" baseline="0" dirty="0" smtClean="0"/>
              <a:t>ingekaufte </a:t>
            </a:r>
            <a:r>
              <a:rPr lang="de-DE" sz="1400" baseline="0" dirty="0"/>
              <a:t>Güter und Dienstleistungen</a:t>
            </a:r>
            <a:endParaRPr lang="de-DE" sz="1400" dirty="0"/>
          </a:p>
        </p:txBody>
      </p:sp>
      <p:pic>
        <p:nvPicPr>
          <p:cNvPr id="5" name="Grafik 4" descr="Warenkorb mit einfarbiger Füllung">
            <a:extLst>
              <a:ext uri="{FF2B5EF4-FFF2-40B4-BE49-F238E27FC236}">
                <a16:creationId xmlns:a16="http://schemas.microsoft.com/office/drawing/2014/main" id="{46726C69-55B0-999E-FA0B-9B617A399C7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86131" y="282840"/>
            <a:ext cx="360000" cy="360000"/>
          </a:xfrm>
          <a:prstGeom prst="rect">
            <a:avLst/>
          </a:prstGeom>
        </p:spPr>
      </p:pic>
    </p:spTree>
    <p:extLst>
      <p:ext uri="{BB962C8B-B14F-4D97-AF65-F5344CB8AC3E}">
        <p14:creationId xmlns:p14="http://schemas.microsoft.com/office/powerpoint/2010/main" val="1924318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dirty="0" smtClean="0"/>
              <a:t>Handlungshilfe Spezial: Scope 3 |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0" name="Ellipse 9"/>
          <p:cNvSpPr/>
          <p:nvPr userDrawn="1"/>
        </p:nvSpPr>
        <p:spPr bwMode="auto">
          <a:xfrm>
            <a:off x="479376" y="162613"/>
            <a:ext cx="550164" cy="550164"/>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3" name="Textfeld 2"/>
          <p:cNvSpPr txBox="1"/>
          <p:nvPr userDrawn="1"/>
        </p:nvSpPr>
        <p:spPr>
          <a:xfrm>
            <a:off x="1189427" y="189557"/>
            <a:ext cx="3888432" cy="523220"/>
          </a:xfrm>
          <a:prstGeom prst="rect">
            <a:avLst/>
          </a:prstGeom>
          <a:noFill/>
        </p:spPr>
        <p:txBody>
          <a:bodyPr wrap="square" rtlCol="0">
            <a:spAutoFit/>
          </a:bodyPr>
          <a:lstStyle/>
          <a:p>
            <a:pPr algn="l"/>
            <a:r>
              <a:rPr lang="de-DE" sz="1400" dirty="0"/>
              <a:t>Kategorie</a:t>
            </a:r>
            <a:r>
              <a:rPr lang="de-DE" sz="1400" baseline="0" dirty="0"/>
              <a:t> 2: </a:t>
            </a:r>
          </a:p>
          <a:p>
            <a:pPr algn="l"/>
            <a:r>
              <a:rPr lang="de-DE" sz="1400" baseline="0" dirty="0"/>
              <a:t>Kapitalgüter</a:t>
            </a:r>
            <a:endParaRPr lang="de-DE" sz="1400" dirty="0"/>
          </a:p>
        </p:txBody>
      </p:sp>
      <p:pic>
        <p:nvPicPr>
          <p:cNvPr id="5" name="Grafik 4" descr="Roboterhand mit einfarbiger Füllung">
            <a:extLst>
              <a:ext uri="{FF2B5EF4-FFF2-40B4-BE49-F238E27FC236}">
                <a16:creationId xmlns:a16="http://schemas.microsoft.com/office/drawing/2014/main" id="{5C7DD8BF-CB02-1D6F-24A0-C1DA4E72C78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66754" y="257791"/>
            <a:ext cx="360000" cy="360000"/>
          </a:xfrm>
          <a:prstGeom prst="rect">
            <a:avLst/>
          </a:prstGeom>
        </p:spPr>
      </p:pic>
    </p:spTree>
    <p:extLst>
      <p:ext uri="{BB962C8B-B14F-4D97-AF65-F5344CB8AC3E}">
        <p14:creationId xmlns:p14="http://schemas.microsoft.com/office/powerpoint/2010/main" val="2693326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dirty="0" smtClean="0"/>
              <a:t>Handlungshilfe Spezial: Scope 3 |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0" name="Ellipse 9"/>
          <p:cNvSpPr/>
          <p:nvPr userDrawn="1"/>
        </p:nvSpPr>
        <p:spPr bwMode="auto">
          <a:xfrm>
            <a:off x="479376" y="162613"/>
            <a:ext cx="550164" cy="550164"/>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3" name="Textfeld 2"/>
          <p:cNvSpPr txBox="1"/>
          <p:nvPr userDrawn="1"/>
        </p:nvSpPr>
        <p:spPr>
          <a:xfrm>
            <a:off x="1189427" y="189557"/>
            <a:ext cx="3888432" cy="523220"/>
          </a:xfrm>
          <a:prstGeom prst="rect">
            <a:avLst/>
          </a:prstGeom>
          <a:noFill/>
        </p:spPr>
        <p:txBody>
          <a:bodyPr wrap="square" rtlCol="0">
            <a:spAutoFit/>
          </a:bodyPr>
          <a:lstStyle/>
          <a:p>
            <a:pPr algn="l"/>
            <a:r>
              <a:rPr lang="de-DE" sz="1400" dirty="0"/>
              <a:t>Kategorie</a:t>
            </a:r>
            <a:r>
              <a:rPr lang="de-DE" sz="1400" baseline="0" dirty="0"/>
              <a:t> 3: </a:t>
            </a:r>
          </a:p>
          <a:p>
            <a:pPr algn="l"/>
            <a:r>
              <a:rPr lang="de-DE" sz="1400" dirty="0"/>
              <a:t>Brennstoff- und Energiebezogene Emissionen</a:t>
            </a:r>
          </a:p>
        </p:txBody>
      </p:sp>
      <p:pic>
        <p:nvPicPr>
          <p:cNvPr id="5" name="Grafik 4" descr="Kraftstoff mit einfarbiger Füllung">
            <a:extLst>
              <a:ext uri="{FF2B5EF4-FFF2-40B4-BE49-F238E27FC236}">
                <a16:creationId xmlns:a16="http://schemas.microsoft.com/office/drawing/2014/main" id="{0F96E0DB-2F4B-A885-12A0-01E9429D3D2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75981" y="283908"/>
            <a:ext cx="360000" cy="360000"/>
          </a:xfrm>
          <a:prstGeom prst="rect">
            <a:avLst/>
          </a:prstGeom>
        </p:spPr>
      </p:pic>
    </p:spTree>
    <p:extLst>
      <p:ext uri="{BB962C8B-B14F-4D97-AF65-F5344CB8AC3E}">
        <p14:creationId xmlns:p14="http://schemas.microsoft.com/office/powerpoint/2010/main" val="2043429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3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dirty="0" smtClean="0"/>
              <a:t>Handlungshilfe Spezial: Scope 3 |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0" name="Ellipse 9"/>
          <p:cNvSpPr/>
          <p:nvPr userDrawn="1"/>
        </p:nvSpPr>
        <p:spPr bwMode="auto">
          <a:xfrm>
            <a:off x="479376" y="162613"/>
            <a:ext cx="550164" cy="550164"/>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3" name="Textfeld 2"/>
          <p:cNvSpPr txBox="1"/>
          <p:nvPr userDrawn="1"/>
        </p:nvSpPr>
        <p:spPr>
          <a:xfrm>
            <a:off x="1189427" y="189557"/>
            <a:ext cx="3888432" cy="523220"/>
          </a:xfrm>
          <a:prstGeom prst="rect">
            <a:avLst/>
          </a:prstGeom>
          <a:noFill/>
        </p:spPr>
        <p:txBody>
          <a:bodyPr wrap="square" rtlCol="0">
            <a:spAutoFit/>
          </a:bodyPr>
          <a:lstStyle/>
          <a:p>
            <a:pPr algn="l"/>
            <a:r>
              <a:rPr lang="de-DE" sz="1400" dirty="0"/>
              <a:t>Kategorie</a:t>
            </a:r>
            <a:r>
              <a:rPr lang="de-DE" sz="1400" baseline="0" dirty="0"/>
              <a:t> 4: </a:t>
            </a:r>
          </a:p>
          <a:p>
            <a:pPr algn="l"/>
            <a:r>
              <a:rPr lang="de-DE" sz="1400" dirty="0"/>
              <a:t>Transport und Verteilung</a:t>
            </a:r>
          </a:p>
        </p:txBody>
      </p:sp>
      <p:pic>
        <p:nvPicPr>
          <p:cNvPr id="5" name="Grafik 4" descr="Fracht mit einfarbiger Füllung">
            <a:extLst>
              <a:ext uri="{FF2B5EF4-FFF2-40B4-BE49-F238E27FC236}">
                <a16:creationId xmlns:a16="http://schemas.microsoft.com/office/drawing/2014/main" id="{58C14F0E-43B0-DAD2-1CC3-0B66F5F8062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74458" y="257695"/>
            <a:ext cx="360000" cy="360000"/>
          </a:xfrm>
          <a:prstGeom prst="rect">
            <a:avLst/>
          </a:prstGeom>
        </p:spPr>
      </p:pic>
    </p:spTree>
    <p:extLst>
      <p:ext uri="{BB962C8B-B14F-4D97-AF65-F5344CB8AC3E}">
        <p14:creationId xmlns:p14="http://schemas.microsoft.com/office/powerpoint/2010/main" val="589518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4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dirty="0" smtClean="0"/>
              <a:t>Handlungshilfe Spezial: Scope 3 |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0" name="Ellipse 9"/>
          <p:cNvSpPr/>
          <p:nvPr userDrawn="1"/>
        </p:nvSpPr>
        <p:spPr bwMode="auto">
          <a:xfrm>
            <a:off x="479376" y="162613"/>
            <a:ext cx="550164" cy="550164"/>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3" name="Textfeld 2"/>
          <p:cNvSpPr txBox="1"/>
          <p:nvPr userDrawn="1"/>
        </p:nvSpPr>
        <p:spPr>
          <a:xfrm>
            <a:off x="1189427" y="189557"/>
            <a:ext cx="3888432" cy="523220"/>
          </a:xfrm>
          <a:prstGeom prst="rect">
            <a:avLst/>
          </a:prstGeom>
          <a:noFill/>
        </p:spPr>
        <p:txBody>
          <a:bodyPr wrap="square" rtlCol="0">
            <a:spAutoFit/>
          </a:bodyPr>
          <a:lstStyle/>
          <a:p>
            <a:pPr algn="l"/>
            <a:r>
              <a:rPr lang="de-DE" sz="1400" dirty="0"/>
              <a:t>Kategorie</a:t>
            </a:r>
            <a:r>
              <a:rPr lang="de-DE" sz="1400" baseline="0" dirty="0"/>
              <a:t> 5: </a:t>
            </a:r>
          </a:p>
          <a:p>
            <a:pPr algn="l"/>
            <a:r>
              <a:rPr lang="de-DE" sz="1400" dirty="0"/>
              <a:t>Abfall</a:t>
            </a:r>
          </a:p>
        </p:txBody>
      </p:sp>
      <p:pic>
        <p:nvPicPr>
          <p:cNvPr id="5" name="Grafik 4" descr="Abfall mit einfarbiger Füllung">
            <a:extLst>
              <a:ext uri="{FF2B5EF4-FFF2-40B4-BE49-F238E27FC236}">
                <a16:creationId xmlns:a16="http://schemas.microsoft.com/office/drawing/2014/main" id="{9B7C5631-5EF8-4246-2A0D-AE582BAF62C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74458" y="257695"/>
            <a:ext cx="360000" cy="360000"/>
          </a:xfrm>
          <a:prstGeom prst="rect">
            <a:avLst/>
          </a:prstGeom>
        </p:spPr>
      </p:pic>
    </p:spTree>
    <p:extLst>
      <p:ext uri="{BB962C8B-B14F-4D97-AF65-F5344CB8AC3E}">
        <p14:creationId xmlns:p14="http://schemas.microsoft.com/office/powerpoint/2010/main" val="971349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5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dirty="0" smtClean="0"/>
              <a:t>Handlungshilfe Spezial: Scope 3 |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0" name="Ellipse 9"/>
          <p:cNvSpPr/>
          <p:nvPr userDrawn="1"/>
        </p:nvSpPr>
        <p:spPr bwMode="auto">
          <a:xfrm>
            <a:off x="479376" y="162613"/>
            <a:ext cx="550164" cy="550164"/>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3" name="Textfeld 2"/>
          <p:cNvSpPr txBox="1"/>
          <p:nvPr userDrawn="1"/>
        </p:nvSpPr>
        <p:spPr>
          <a:xfrm>
            <a:off x="1189427" y="189557"/>
            <a:ext cx="3888432" cy="523220"/>
          </a:xfrm>
          <a:prstGeom prst="rect">
            <a:avLst/>
          </a:prstGeom>
          <a:noFill/>
        </p:spPr>
        <p:txBody>
          <a:bodyPr wrap="square" rtlCol="0">
            <a:spAutoFit/>
          </a:bodyPr>
          <a:lstStyle/>
          <a:p>
            <a:pPr algn="l"/>
            <a:r>
              <a:rPr lang="de-DE" sz="1400" dirty="0"/>
              <a:t>Kategorie</a:t>
            </a:r>
            <a:r>
              <a:rPr lang="de-DE" sz="1400" baseline="0" dirty="0"/>
              <a:t> 6: </a:t>
            </a:r>
          </a:p>
          <a:p>
            <a:pPr algn="l"/>
            <a:r>
              <a:rPr lang="de-DE" sz="1400" dirty="0"/>
              <a:t>Geschäftsreisen</a:t>
            </a:r>
          </a:p>
        </p:txBody>
      </p:sp>
      <p:pic>
        <p:nvPicPr>
          <p:cNvPr id="5" name="Grafik 4" descr="Abheben mit einfarbiger Füllung">
            <a:extLst>
              <a:ext uri="{FF2B5EF4-FFF2-40B4-BE49-F238E27FC236}">
                <a16:creationId xmlns:a16="http://schemas.microsoft.com/office/drawing/2014/main" id="{8BAE3F09-14BF-9834-EC33-0723637551A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74458" y="283908"/>
            <a:ext cx="360000" cy="360000"/>
          </a:xfrm>
          <a:prstGeom prst="rect">
            <a:avLst/>
          </a:prstGeom>
        </p:spPr>
      </p:pic>
    </p:spTree>
    <p:extLst>
      <p:ext uri="{BB962C8B-B14F-4D97-AF65-F5344CB8AC3E}">
        <p14:creationId xmlns:p14="http://schemas.microsoft.com/office/powerpoint/2010/main" val="240103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6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dirty="0" smtClean="0"/>
              <a:t>Handlungshilfe Spezial: Scope 3 |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0" name="Ellipse 9"/>
          <p:cNvSpPr/>
          <p:nvPr userDrawn="1"/>
        </p:nvSpPr>
        <p:spPr bwMode="auto">
          <a:xfrm>
            <a:off x="479376" y="162613"/>
            <a:ext cx="550164" cy="550164"/>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3" name="Textfeld 2"/>
          <p:cNvSpPr txBox="1"/>
          <p:nvPr userDrawn="1"/>
        </p:nvSpPr>
        <p:spPr>
          <a:xfrm>
            <a:off x="1189427" y="189557"/>
            <a:ext cx="3888432" cy="523220"/>
          </a:xfrm>
          <a:prstGeom prst="rect">
            <a:avLst/>
          </a:prstGeom>
          <a:noFill/>
        </p:spPr>
        <p:txBody>
          <a:bodyPr wrap="square" rtlCol="0">
            <a:spAutoFit/>
          </a:bodyPr>
          <a:lstStyle/>
          <a:p>
            <a:pPr algn="l"/>
            <a:r>
              <a:rPr lang="de-DE" sz="1400" dirty="0"/>
              <a:t>Kategorie</a:t>
            </a:r>
            <a:r>
              <a:rPr lang="de-DE" sz="1400" baseline="0" dirty="0"/>
              <a:t> 7: </a:t>
            </a:r>
          </a:p>
          <a:p>
            <a:pPr algn="l"/>
            <a:r>
              <a:rPr lang="de-DE" sz="1400" dirty="0"/>
              <a:t>Pendeln</a:t>
            </a:r>
            <a:r>
              <a:rPr lang="de-DE" sz="1400" baseline="0" dirty="0"/>
              <a:t> der </a:t>
            </a:r>
            <a:r>
              <a:rPr lang="de-DE" sz="1400" baseline="0" dirty="0" smtClean="0"/>
              <a:t>Arbeitnehmenden</a:t>
            </a:r>
            <a:endParaRPr lang="de-DE" sz="1400" dirty="0"/>
          </a:p>
        </p:txBody>
      </p:sp>
      <p:pic>
        <p:nvPicPr>
          <p:cNvPr id="5" name="Grafik 4" descr="Straßenbahnwagen mit einfarbiger Füllung">
            <a:extLst>
              <a:ext uri="{FF2B5EF4-FFF2-40B4-BE49-F238E27FC236}">
                <a16:creationId xmlns:a16="http://schemas.microsoft.com/office/drawing/2014/main" id="{CC6C688B-E951-048C-CEB6-99A682FFE06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74458" y="260688"/>
            <a:ext cx="360000" cy="360000"/>
          </a:xfrm>
          <a:prstGeom prst="rect">
            <a:avLst/>
          </a:prstGeom>
        </p:spPr>
      </p:pic>
    </p:spTree>
    <p:extLst>
      <p:ext uri="{BB962C8B-B14F-4D97-AF65-F5344CB8AC3E}">
        <p14:creationId xmlns:p14="http://schemas.microsoft.com/office/powerpoint/2010/main" val="2618231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8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dirty="0" smtClean="0"/>
              <a:t>Handlungshilfe Spezial: Scope 3 |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4" name="Rechteck 13"/>
          <p:cNvSpPr/>
          <p:nvPr/>
        </p:nvSpPr>
        <p:spPr>
          <a:xfrm>
            <a:off x="1243276" y="2011683"/>
            <a:ext cx="7481733" cy="612000"/>
          </a:xfrm>
          <a:prstGeom prst="rect">
            <a:avLst/>
          </a:prstGeom>
          <a:noFill/>
        </p:spPr>
      </p:sp>
    </p:spTree>
    <p:extLst>
      <p:ext uri="{BB962C8B-B14F-4D97-AF65-F5344CB8AC3E}">
        <p14:creationId xmlns:p14="http://schemas.microsoft.com/office/powerpoint/2010/main" val="37684103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7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dirty="0" smtClean="0"/>
              <a:t>Handlungshilfe Spezial: Scope 3 |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0" name="Ellipse 9"/>
          <p:cNvSpPr/>
          <p:nvPr userDrawn="1"/>
        </p:nvSpPr>
        <p:spPr bwMode="auto">
          <a:xfrm>
            <a:off x="479376" y="162613"/>
            <a:ext cx="550164" cy="550164"/>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3" name="Textfeld 2"/>
          <p:cNvSpPr txBox="1"/>
          <p:nvPr userDrawn="1"/>
        </p:nvSpPr>
        <p:spPr>
          <a:xfrm>
            <a:off x="1189427" y="189557"/>
            <a:ext cx="3888432" cy="523220"/>
          </a:xfrm>
          <a:prstGeom prst="rect">
            <a:avLst/>
          </a:prstGeom>
          <a:noFill/>
        </p:spPr>
        <p:txBody>
          <a:bodyPr wrap="square" rtlCol="0">
            <a:spAutoFit/>
          </a:bodyPr>
          <a:lstStyle/>
          <a:p>
            <a:pPr algn="l"/>
            <a:r>
              <a:rPr lang="de-DE" sz="1400" dirty="0"/>
              <a:t>Kategorie</a:t>
            </a:r>
            <a:r>
              <a:rPr lang="de-DE" sz="1400" baseline="0" dirty="0"/>
              <a:t> 8: </a:t>
            </a:r>
          </a:p>
          <a:p>
            <a:pPr algn="l"/>
            <a:r>
              <a:rPr lang="de-DE" sz="1400" dirty="0"/>
              <a:t>Angemietete oder geleaste Sachanlagen</a:t>
            </a:r>
          </a:p>
        </p:txBody>
      </p:sp>
      <p:pic>
        <p:nvPicPr>
          <p:cNvPr id="5" name="Grafik 4" descr="Haus mit einfarbiger Füllung">
            <a:extLst>
              <a:ext uri="{FF2B5EF4-FFF2-40B4-BE49-F238E27FC236}">
                <a16:creationId xmlns:a16="http://schemas.microsoft.com/office/drawing/2014/main" id="{7E42677F-E956-F3D6-5AE4-7B999442889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74458" y="257695"/>
            <a:ext cx="360000" cy="360000"/>
          </a:xfrm>
          <a:prstGeom prst="rect">
            <a:avLst/>
          </a:prstGeom>
        </p:spPr>
      </p:pic>
    </p:spTree>
    <p:extLst>
      <p:ext uri="{BB962C8B-B14F-4D97-AF65-F5344CB8AC3E}">
        <p14:creationId xmlns:p14="http://schemas.microsoft.com/office/powerpoint/2010/main" val="915441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9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dirty="0" smtClean="0"/>
              <a:t>Handlungshilfe Spezial: Scope 3 |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0" name="Ellipse 9"/>
          <p:cNvSpPr/>
          <p:nvPr userDrawn="1"/>
        </p:nvSpPr>
        <p:spPr bwMode="auto">
          <a:xfrm>
            <a:off x="479376" y="162613"/>
            <a:ext cx="550164" cy="550164"/>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3" name="Textfeld 2"/>
          <p:cNvSpPr txBox="1"/>
          <p:nvPr userDrawn="1"/>
        </p:nvSpPr>
        <p:spPr>
          <a:xfrm>
            <a:off x="1189427" y="189557"/>
            <a:ext cx="3888432" cy="523220"/>
          </a:xfrm>
          <a:prstGeom prst="rect">
            <a:avLst/>
          </a:prstGeom>
          <a:noFill/>
        </p:spPr>
        <p:txBody>
          <a:bodyPr wrap="square" rtlCol="0">
            <a:spAutoFit/>
          </a:bodyPr>
          <a:lstStyle/>
          <a:p>
            <a:pPr algn="l"/>
            <a:r>
              <a:rPr lang="de-DE" sz="1400" dirty="0"/>
              <a:t>Kategorie</a:t>
            </a:r>
            <a:r>
              <a:rPr lang="de-DE" sz="1400" baseline="0" dirty="0"/>
              <a:t> 9: </a:t>
            </a:r>
          </a:p>
          <a:p>
            <a:pPr algn="l"/>
            <a:r>
              <a:rPr lang="de-DE" sz="1400" dirty="0"/>
              <a:t>Transport und Verteilung</a:t>
            </a:r>
          </a:p>
        </p:txBody>
      </p:sp>
      <p:pic>
        <p:nvPicPr>
          <p:cNvPr id="5" name="Grafik 4" descr="Fracht mit einfarbiger Füllung">
            <a:extLst>
              <a:ext uri="{FF2B5EF4-FFF2-40B4-BE49-F238E27FC236}">
                <a16:creationId xmlns:a16="http://schemas.microsoft.com/office/drawing/2014/main" id="{081DD305-01DE-DC67-FA90-7AE63F96F1F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79037" y="283908"/>
            <a:ext cx="360000" cy="360000"/>
          </a:xfrm>
          <a:prstGeom prst="rect">
            <a:avLst/>
          </a:prstGeom>
        </p:spPr>
      </p:pic>
    </p:spTree>
    <p:extLst>
      <p:ext uri="{BB962C8B-B14F-4D97-AF65-F5344CB8AC3E}">
        <p14:creationId xmlns:p14="http://schemas.microsoft.com/office/powerpoint/2010/main" val="1195894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0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dirty="0" smtClean="0"/>
              <a:t>Handlungshilfe Spezial: Scope 3 |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0" name="Ellipse 9"/>
          <p:cNvSpPr/>
          <p:nvPr userDrawn="1"/>
        </p:nvSpPr>
        <p:spPr bwMode="auto">
          <a:xfrm>
            <a:off x="479376" y="162613"/>
            <a:ext cx="550164" cy="550164"/>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3" name="Textfeld 2"/>
          <p:cNvSpPr txBox="1"/>
          <p:nvPr userDrawn="1"/>
        </p:nvSpPr>
        <p:spPr>
          <a:xfrm>
            <a:off x="1189427" y="189557"/>
            <a:ext cx="3888432" cy="523220"/>
          </a:xfrm>
          <a:prstGeom prst="rect">
            <a:avLst/>
          </a:prstGeom>
          <a:noFill/>
        </p:spPr>
        <p:txBody>
          <a:bodyPr wrap="square" rtlCol="0">
            <a:spAutoFit/>
          </a:bodyPr>
          <a:lstStyle/>
          <a:p>
            <a:pPr algn="l"/>
            <a:r>
              <a:rPr lang="de-DE" sz="1400" dirty="0"/>
              <a:t>Kategorie</a:t>
            </a:r>
            <a:r>
              <a:rPr lang="de-DE" sz="1400" baseline="0" dirty="0"/>
              <a:t> 10: </a:t>
            </a:r>
          </a:p>
          <a:p>
            <a:pPr algn="l"/>
            <a:r>
              <a:rPr lang="de-DE" sz="1400" dirty="0"/>
              <a:t>Verarbeitung der verkauften Produkte</a:t>
            </a:r>
          </a:p>
        </p:txBody>
      </p:sp>
      <p:pic>
        <p:nvPicPr>
          <p:cNvPr id="5" name="Grafik 4" descr="Fabrik mit einfarbiger Füllung">
            <a:extLst>
              <a:ext uri="{FF2B5EF4-FFF2-40B4-BE49-F238E27FC236}">
                <a16:creationId xmlns:a16="http://schemas.microsoft.com/office/drawing/2014/main" id="{73901B83-E839-93DB-0B0C-F09CA04622E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69484" y="257695"/>
            <a:ext cx="360000" cy="360000"/>
          </a:xfrm>
          <a:prstGeom prst="rect">
            <a:avLst/>
          </a:prstGeom>
        </p:spPr>
      </p:pic>
    </p:spTree>
    <p:extLst>
      <p:ext uri="{BB962C8B-B14F-4D97-AF65-F5344CB8AC3E}">
        <p14:creationId xmlns:p14="http://schemas.microsoft.com/office/powerpoint/2010/main" val="18124691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dirty="0" smtClean="0"/>
              <a:t>Handlungshilfe Spezial: Scope 3 |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0" name="Ellipse 9"/>
          <p:cNvSpPr/>
          <p:nvPr userDrawn="1"/>
        </p:nvSpPr>
        <p:spPr bwMode="auto">
          <a:xfrm>
            <a:off x="479376" y="162613"/>
            <a:ext cx="550164" cy="550164"/>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3" name="Textfeld 2"/>
          <p:cNvSpPr txBox="1"/>
          <p:nvPr userDrawn="1"/>
        </p:nvSpPr>
        <p:spPr>
          <a:xfrm>
            <a:off x="1189427" y="189557"/>
            <a:ext cx="3888432" cy="523220"/>
          </a:xfrm>
          <a:prstGeom prst="rect">
            <a:avLst/>
          </a:prstGeom>
          <a:noFill/>
        </p:spPr>
        <p:txBody>
          <a:bodyPr wrap="square" rtlCol="0">
            <a:spAutoFit/>
          </a:bodyPr>
          <a:lstStyle/>
          <a:p>
            <a:pPr algn="l"/>
            <a:r>
              <a:rPr lang="de-DE" sz="1400" dirty="0"/>
              <a:t>Kategorie</a:t>
            </a:r>
            <a:r>
              <a:rPr lang="de-DE" sz="1400" baseline="0" dirty="0"/>
              <a:t> 11: </a:t>
            </a:r>
          </a:p>
          <a:p>
            <a:pPr algn="l"/>
            <a:r>
              <a:rPr lang="de-DE" sz="1400" dirty="0"/>
              <a:t>Nutzung der verkauften Produkte</a:t>
            </a:r>
          </a:p>
        </p:txBody>
      </p:sp>
      <p:pic>
        <p:nvPicPr>
          <p:cNvPr id="5" name="Grafik 4" descr="Glühlampe mit einfarbiger Füllung">
            <a:extLst>
              <a:ext uri="{FF2B5EF4-FFF2-40B4-BE49-F238E27FC236}">
                <a16:creationId xmlns:a16="http://schemas.microsoft.com/office/drawing/2014/main" id="{16311A86-24A1-B729-66E8-58E00CF9495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69484" y="271167"/>
            <a:ext cx="360000" cy="360000"/>
          </a:xfrm>
          <a:prstGeom prst="rect">
            <a:avLst/>
          </a:prstGeom>
        </p:spPr>
      </p:pic>
    </p:spTree>
    <p:extLst>
      <p:ext uri="{BB962C8B-B14F-4D97-AF65-F5344CB8AC3E}">
        <p14:creationId xmlns:p14="http://schemas.microsoft.com/office/powerpoint/2010/main" val="34048086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2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dirty="0" smtClean="0"/>
              <a:t>Handlungshilfe Spezial: Scope 3 |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0" name="Ellipse 9"/>
          <p:cNvSpPr/>
          <p:nvPr userDrawn="1"/>
        </p:nvSpPr>
        <p:spPr bwMode="auto">
          <a:xfrm>
            <a:off x="479376" y="162613"/>
            <a:ext cx="550164" cy="550164"/>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3" name="Textfeld 2"/>
          <p:cNvSpPr txBox="1"/>
          <p:nvPr userDrawn="1"/>
        </p:nvSpPr>
        <p:spPr>
          <a:xfrm>
            <a:off x="1189426" y="189557"/>
            <a:ext cx="5338621" cy="523220"/>
          </a:xfrm>
          <a:prstGeom prst="rect">
            <a:avLst/>
          </a:prstGeom>
          <a:noFill/>
        </p:spPr>
        <p:txBody>
          <a:bodyPr wrap="square" rtlCol="0">
            <a:spAutoFit/>
          </a:bodyPr>
          <a:lstStyle/>
          <a:p>
            <a:pPr algn="l"/>
            <a:r>
              <a:rPr lang="de-DE" sz="1400" dirty="0"/>
              <a:t>Kategorie</a:t>
            </a:r>
            <a:r>
              <a:rPr lang="de-DE" sz="1400" baseline="0" dirty="0"/>
              <a:t> 12: </a:t>
            </a:r>
          </a:p>
          <a:p>
            <a:pPr algn="l"/>
            <a:r>
              <a:rPr lang="de-DE" sz="1400" dirty="0"/>
              <a:t>Umgang mit verkauften Produkten an deren Lebenszyklusende</a:t>
            </a:r>
          </a:p>
        </p:txBody>
      </p:sp>
      <p:pic>
        <p:nvPicPr>
          <p:cNvPr id="5" name="Grafik 4" descr="Recycling mit einfarbiger Füllung">
            <a:extLst>
              <a:ext uri="{FF2B5EF4-FFF2-40B4-BE49-F238E27FC236}">
                <a16:creationId xmlns:a16="http://schemas.microsoft.com/office/drawing/2014/main" id="{AEE427AD-66DF-6E54-92C6-CBAFDA1B761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92458" y="275695"/>
            <a:ext cx="324000" cy="324000"/>
          </a:xfrm>
          <a:prstGeom prst="rect">
            <a:avLst/>
          </a:prstGeom>
        </p:spPr>
      </p:pic>
    </p:spTree>
    <p:extLst>
      <p:ext uri="{BB962C8B-B14F-4D97-AF65-F5344CB8AC3E}">
        <p14:creationId xmlns:p14="http://schemas.microsoft.com/office/powerpoint/2010/main" val="9099018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3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dirty="0" smtClean="0"/>
              <a:t>Handlungshilfe Spezial: Scope 3 |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0" name="Ellipse 9"/>
          <p:cNvSpPr/>
          <p:nvPr userDrawn="1"/>
        </p:nvSpPr>
        <p:spPr bwMode="auto">
          <a:xfrm>
            <a:off x="479376" y="162613"/>
            <a:ext cx="550164" cy="550164"/>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3" name="Textfeld 2"/>
          <p:cNvSpPr txBox="1"/>
          <p:nvPr userDrawn="1"/>
        </p:nvSpPr>
        <p:spPr>
          <a:xfrm>
            <a:off x="1189426" y="189557"/>
            <a:ext cx="5338621" cy="523220"/>
          </a:xfrm>
          <a:prstGeom prst="rect">
            <a:avLst/>
          </a:prstGeom>
          <a:noFill/>
        </p:spPr>
        <p:txBody>
          <a:bodyPr wrap="square" rtlCol="0">
            <a:spAutoFit/>
          </a:bodyPr>
          <a:lstStyle/>
          <a:p>
            <a:pPr algn="l"/>
            <a:r>
              <a:rPr lang="de-DE" sz="1400" dirty="0"/>
              <a:t>Kategorie</a:t>
            </a:r>
            <a:r>
              <a:rPr lang="de-DE" sz="1400" baseline="0" dirty="0"/>
              <a:t> 13: </a:t>
            </a:r>
          </a:p>
          <a:p>
            <a:pPr algn="l"/>
            <a:r>
              <a:rPr lang="de-DE" sz="1400" dirty="0"/>
              <a:t>Vermietete oder verleaste Sachanlagen</a:t>
            </a:r>
          </a:p>
        </p:txBody>
      </p:sp>
      <p:pic>
        <p:nvPicPr>
          <p:cNvPr id="5" name="Grafik 4" descr="Haus mit einfarbiger Füllung">
            <a:extLst>
              <a:ext uri="{FF2B5EF4-FFF2-40B4-BE49-F238E27FC236}">
                <a16:creationId xmlns:a16="http://schemas.microsoft.com/office/drawing/2014/main" id="{6AC8216F-63F1-305C-86E9-D2026ABE90A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69483" y="257695"/>
            <a:ext cx="360000" cy="360000"/>
          </a:xfrm>
          <a:prstGeom prst="rect">
            <a:avLst/>
          </a:prstGeom>
        </p:spPr>
      </p:pic>
    </p:spTree>
    <p:extLst>
      <p:ext uri="{BB962C8B-B14F-4D97-AF65-F5344CB8AC3E}">
        <p14:creationId xmlns:p14="http://schemas.microsoft.com/office/powerpoint/2010/main" val="15068609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4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dirty="0" smtClean="0"/>
              <a:t>Handlungshilfe Spezial: Scope 3 |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0" name="Ellipse 9"/>
          <p:cNvSpPr/>
          <p:nvPr userDrawn="1"/>
        </p:nvSpPr>
        <p:spPr bwMode="auto">
          <a:xfrm>
            <a:off x="479376" y="162613"/>
            <a:ext cx="550164" cy="550164"/>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3" name="Textfeld 2"/>
          <p:cNvSpPr txBox="1"/>
          <p:nvPr userDrawn="1"/>
        </p:nvSpPr>
        <p:spPr>
          <a:xfrm>
            <a:off x="1189426" y="189557"/>
            <a:ext cx="5338621" cy="523220"/>
          </a:xfrm>
          <a:prstGeom prst="rect">
            <a:avLst/>
          </a:prstGeom>
          <a:noFill/>
        </p:spPr>
        <p:txBody>
          <a:bodyPr wrap="square" rtlCol="0">
            <a:spAutoFit/>
          </a:bodyPr>
          <a:lstStyle/>
          <a:p>
            <a:pPr algn="l"/>
            <a:r>
              <a:rPr lang="de-DE" sz="1400" dirty="0"/>
              <a:t>Kategorie</a:t>
            </a:r>
            <a:r>
              <a:rPr lang="de-DE" sz="1400" baseline="0" dirty="0"/>
              <a:t> 14: </a:t>
            </a:r>
          </a:p>
          <a:p>
            <a:pPr algn="l"/>
            <a:r>
              <a:rPr lang="de-DE" sz="1400" dirty="0"/>
              <a:t>Franchise</a:t>
            </a:r>
          </a:p>
        </p:txBody>
      </p:sp>
      <p:pic>
        <p:nvPicPr>
          <p:cNvPr id="5" name="Grafik 4" descr="Stadt mit einfarbiger Füllung">
            <a:extLst>
              <a:ext uri="{FF2B5EF4-FFF2-40B4-BE49-F238E27FC236}">
                <a16:creationId xmlns:a16="http://schemas.microsoft.com/office/drawing/2014/main" id="{716E9535-3696-8112-275D-0F5110CF3F1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74458" y="271167"/>
            <a:ext cx="360000" cy="360000"/>
          </a:xfrm>
          <a:prstGeom prst="rect">
            <a:avLst/>
          </a:prstGeom>
        </p:spPr>
      </p:pic>
    </p:spTree>
    <p:extLst>
      <p:ext uri="{BB962C8B-B14F-4D97-AF65-F5344CB8AC3E}">
        <p14:creationId xmlns:p14="http://schemas.microsoft.com/office/powerpoint/2010/main" val="26543935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5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dirty="0" smtClean="0"/>
              <a:t>Handlungshilfe Spezial: Scope 3 |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0" name="Ellipse 9"/>
          <p:cNvSpPr/>
          <p:nvPr userDrawn="1"/>
        </p:nvSpPr>
        <p:spPr bwMode="auto">
          <a:xfrm>
            <a:off x="479376" y="162613"/>
            <a:ext cx="550164" cy="550164"/>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3" name="Textfeld 2"/>
          <p:cNvSpPr txBox="1"/>
          <p:nvPr userDrawn="1"/>
        </p:nvSpPr>
        <p:spPr>
          <a:xfrm>
            <a:off x="1189426" y="189557"/>
            <a:ext cx="5338621" cy="523220"/>
          </a:xfrm>
          <a:prstGeom prst="rect">
            <a:avLst/>
          </a:prstGeom>
          <a:noFill/>
        </p:spPr>
        <p:txBody>
          <a:bodyPr wrap="square" rtlCol="0">
            <a:spAutoFit/>
          </a:bodyPr>
          <a:lstStyle/>
          <a:p>
            <a:pPr algn="l"/>
            <a:r>
              <a:rPr lang="de-DE" sz="1400" dirty="0"/>
              <a:t>Kategorie</a:t>
            </a:r>
            <a:r>
              <a:rPr lang="de-DE" sz="1400" baseline="0" dirty="0"/>
              <a:t> 15: </a:t>
            </a:r>
          </a:p>
          <a:p>
            <a:pPr algn="l"/>
            <a:r>
              <a:rPr lang="de-DE" sz="1400" dirty="0"/>
              <a:t>Investitionen</a:t>
            </a:r>
          </a:p>
        </p:txBody>
      </p:sp>
      <p:pic>
        <p:nvPicPr>
          <p:cNvPr id="5" name="Grafik 4" descr="Münzen mit einfarbiger Füllung">
            <a:extLst>
              <a:ext uri="{FF2B5EF4-FFF2-40B4-BE49-F238E27FC236}">
                <a16:creationId xmlns:a16="http://schemas.microsoft.com/office/drawing/2014/main" id="{CD62EA01-9AF6-B200-BF47-4E758C6F904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69483" y="257695"/>
            <a:ext cx="360000" cy="360000"/>
          </a:xfrm>
          <a:prstGeom prst="rect">
            <a:avLst/>
          </a:prstGeom>
        </p:spPr>
      </p:pic>
    </p:spTree>
    <p:extLst>
      <p:ext uri="{BB962C8B-B14F-4D97-AF65-F5344CB8AC3E}">
        <p14:creationId xmlns:p14="http://schemas.microsoft.com/office/powerpoint/2010/main" val="24061658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7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dirty="0" smtClean="0"/>
              <a:t>Handlungshilfe Spezial: Scope 3 |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graphicFrame>
        <p:nvGraphicFramePr>
          <p:cNvPr id="6" name="Diagramm 5"/>
          <p:cNvGraphicFramePr/>
          <p:nvPr userDrawn="1">
            <p:extLst>
              <p:ext uri="{D42A27DB-BD31-4B8C-83A1-F6EECF244321}">
                <p14:modId xmlns:p14="http://schemas.microsoft.com/office/powerpoint/2010/main" val="1767511837"/>
              </p:ext>
            </p:extLst>
          </p:nvPr>
        </p:nvGraphicFramePr>
        <p:xfrm>
          <a:off x="551384" y="152704"/>
          <a:ext cx="7481733" cy="61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73096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sz="half" idx="1"/>
          </p:nvPr>
        </p:nvSpPr>
        <p:spPr>
          <a:xfrm>
            <a:off x="551384"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336000"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0"/>
          </p:nvPr>
        </p:nvSpPr>
        <p:spPr>
          <a:xfrm>
            <a:off x="5992940" y="6477000"/>
            <a:ext cx="5815060" cy="279400"/>
          </a:xfrm>
        </p:spPr>
        <p:txBody>
          <a:bodyPr lIns="0" rIns="0"/>
          <a:lstStyle>
            <a:lvl1pPr>
              <a:defRPr/>
            </a:lvl1pPr>
          </a:lstStyle>
          <a:p>
            <a:r>
              <a:rPr lang="de-DE" b="1" dirty="0" smtClean="0">
                <a:solidFill>
                  <a:srgbClr val="7B9C2A"/>
                </a:solidFill>
              </a:rPr>
              <a:t>Handlungshilfe Spezial: Scope 3 | © LfU | IZU Infozentrum UmweltWirtschaft | 2023</a:t>
            </a:r>
            <a:endParaRPr lang="de-DE" dirty="0"/>
          </a:p>
        </p:txBody>
      </p:sp>
      <p:sp>
        <p:nvSpPr>
          <p:cNvPr id="8" name="Rectangle 11"/>
          <p:cNvSpPr>
            <a:spLocks noGrp="1" noChangeArrowheads="1"/>
          </p:cNvSpPr>
          <p:nvPr>
            <p:ph type="sldNum" sz="quarter" idx="4"/>
          </p:nvPr>
        </p:nvSpPr>
        <p:spPr bwMode="auto">
          <a:xfrm>
            <a:off x="551384" y="6481011"/>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Tree>
    <p:extLst>
      <p:ext uri="{BB962C8B-B14F-4D97-AF65-F5344CB8AC3E}">
        <p14:creationId xmlns:p14="http://schemas.microsoft.com/office/powerpoint/2010/main" val="3245976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9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5256584" cy="4608535"/>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dirty="0" smtClean="0"/>
              <a:t>Handlungshilfe Spezial: Scope 3 |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Inhaltsplatzhalter 2"/>
          <p:cNvSpPr>
            <a:spLocks noGrp="1"/>
          </p:cNvSpPr>
          <p:nvPr>
            <p:ph idx="11"/>
          </p:nvPr>
        </p:nvSpPr>
        <p:spPr>
          <a:xfrm>
            <a:off x="6263384" y="1628776"/>
            <a:ext cx="5544616" cy="4608535"/>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5807458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550800" y="935038"/>
            <a:ext cx="11257200" cy="500062"/>
          </a:xfrm>
        </p:spPr>
        <p:txBody>
          <a:bodyPr lIns="0" rIns="0"/>
          <a:lstStyle/>
          <a:p>
            <a:r>
              <a:rPr lang="de-DE"/>
              <a:t>Titelmasterformat durch Klicken bearbeiten</a:t>
            </a:r>
          </a:p>
        </p:txBody>
      </p:sp>
      <p:sp>
        <p:nvSpPr>
          <p:cNvPr id="3" name="Fußzeilenplatzhalter 2"/>
          <p:cNvSpPr>
            <a:spLocks noGrp="1"/>
          </p:cNvSpPr>
          <p:nvPr>
            <p:ph type="ftr" sz="quarter" idx="10"/>
          </p:nvPr>
        </p:nvSpPr>
        <p:spPr>
          <a:xfrm>
            <a:off x="5994000" y="6477000"/>
            <a:ext cx="5814000" cy="279400"/>
          </a:xfrm>
        </p:spPr>
        <p:txBody>
          <a:bodyPr lIns="0" rIns="0"/>
          <a:lstStyle>
            <a:lvl1pPr>
              <a:defRPr/>
            </a:lvl1pPr>
          </a:lstStyle>
          <a:p>
            <a:r>
              <a:rPr lang="de-DE" b="1" dirty="0" smtClean="0">
                <a:solidFill>
                  <a:srgbClr val="7B9C2A"/>
                </a:solidFill>
              </a:rPr>
              <a:t>Handlungshilfe Spezial: Scope 3 | © LfU | IZU Infozentrum UmweltWirtschaft | 2023</a:t>
            </a:r>
            <a:endParaRPr lang="de-DE" dirty="0"/>
          </a:p>
        </p:txBody>
      </p:sp>
      <p:sp>
        <p:nvSpPr>
          <p:cNvPr id="6" name="Rectangle 11"/>
          <p:cNvSpPr>
            <a:spLocks noGrp="1" noChangeArrowheads="1"/>
          </p:cNvSpPr>
          <p:nvPr>
            <p:ph type="sldNum" sz="quarter" idx="4"/>
          </p:nvPr>
        </p:nvSpPr>
        <p:spPr bwMode="auto">
          <a:xfrm>
            <a:off x="550800" y="6477000"/>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Auf der gleichen Seite des Rechtecks liegende Ecken abrunden 6"/>
          <p:cNvSpPr/>
          <p:nvPr userDrawn="1"/>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8" name="Auf der gleichen Seite des Rechtecks liegende Ecken abrunden 7"/>
          <p:cNvSpPr/>
          <p:nvPr userDrawn="1"/>
        </p:nvSpPr>
        <p:spPr bwMode="auto">
          <a:xfrm>
            <a:off x="1193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9" name="Auf der gleichen Seite des Rechtecks liegende Ecken abrunden 8"/>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9"/>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10"/>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2365057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994000" y="6477000"/>
            <a:ext cx="5814000" cy="279400"/>
          </a:xfrm>
        </p:spPr>
        <p:txBody>
          <a:bodyPr lIns="0" rIns="0"/>
          <a:lstStyle>
            <a:lvl1pPr>
              <a:defRPr/>
            </a:lvl1pPr>
          </a:lstStyle>
          <a:p>
            <a:r>
              <a:rPr lang="de-DE" b="1" dirty="0" smtClean="0">
                <a:solidFill>
                  <a:srgbClr val="7B9C2A"/>
                </a:solidFill>
              </a:rPr>
              <a:t>Handlungshilfe Spezial: Scope 3 |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Auf der gleichen Seite des Rechtecks liegende Ecken abrunden 6"/>
          <p:cNvSpPr/>
          <p:nvPr userDrawn="1"/>
        </p:nvSpPr>
        <p:spPr bwMode="auto">
          <a:xfrm>
            <a:off x="19195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9" name="Auf der gleichen Seite des Rechtecks liegende Ecken abrunden 8"/>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9"/>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10"/>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11"/>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56370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1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sz="half" idx="1"/>
          </p:nvPr>
        </p:nvSpPr>
        <p:spPr>
          <a:xfrm>
            <a:off x="551384"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336000"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0"/>
          </p:nvPr>
        </p:nvSpPr>
        <p:spPr>
          <a:xfrm>
            <a:off x="5992940" y="6477000"/>
            <a:ext cx="5815060" cy="279400"/>
          </a:xfrm>
        </p:spPr>
        <p:txBody>
          <a:bodyPr lIns="0" rIns="0"/>
          <a:lstStyle>
            <a:lvl1pPr>
              <a:defRPr/>
            </a:lvl1pPr>
          </a:lstStyle>
          <a:p>
            <a:r>
              <a:rPr lang="de-DE" b="1" dirty="0" smtClean="0">
                <a:solidFill>
                  <a:srgbClr val="7B9C2A"/>
                </a:solidFill>
              </a:rPr>
              <a:t>Handlungshilfe Spezial: Scope 3 | © LfU | IZU Infozentrum UmweltWirtschaft | 2023</a:t>
            </a:r>
            <a:endParaRPr lang="de-DE" dirty="0"/>
          </a:p>
        </p:txBody>
      </p:sp>
      <p:sp>
        <p:nvSpPr>
          <p:cNvPr id="8" name="Rectangle 11"/>
          <p:cNvSpPr>
            <a:spLocks noGrp="1" noChangeArrowheads="1"/>
          </p:cNvSpPr>
          <p:nvPr>
            <p:ph type="sldNum" sz="quarter" idx="4"/>
          </p:nvPr>
        </p:nvSpPr>
        <p:spPr bwMode="auto">
          <a:xfrm>
            <a:off x="551384" y="6481011"/>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1" name="Auf der gleichen Seite des Rechtecks liegende Ecken abrunden 10"/>
          <p:cNvSpPr/>
          <p:nvPr/>
        </p:nvSpPr>
        <p:spPr bwMode="auto">
          <a:xfrm>
            <a:off x="19195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12"/>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13"/>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14"/>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15"/>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1419065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994000" y="6477000"/>
            <a:ext cx="5814000" cy="279400"/>
          </a:xfrm>
        </p:spPr>
        <p:txBody>
          <a:bodyPr lIns="0" rIns="0"/>
          <a:lstStyle>
            <a:lvl1pPr>
              <a:defRPr/>
            </a:lvl1pPr>
          </a:lstStyle>
          <a:p>
            <a:r>
              <a:rPr lang="de-DE" b="1" dirty="0" smtClean="0">
                <a:solidFill>
                  <a:srgbClr val="7B9C2A"/>
                </a:solidFill>
              </a:rPr>
              <a:t>Handlungshilfe Spezial: Scope 3 |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Auf der gleichen Seite des Rechtecks liegende Ecken abrunden 6"/>
          <p:cNvSpPr/>
          <p:nvPr userDrawn="1"/>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9" name="Auf der gleichen Seite des Rechtecks liegende Ecken abrunden 8"/>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9"/>
          <p:cNvSpPr/>
          <p:nvPr userDrawn="1"/>
        </p:nvSpPr>
        <p:spPr bwMode="auto">
          <a:xfrm>
            <a:off x="37197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10"/>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11"/>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7606761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2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sz="half" idx="1"/>
          </p:nvPr>
        </p:nvSpPr>
        <p:spPr>
          <a:xfrm>
            <a:off x="551384"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336000"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0"/>
          </p:nvPr>
        </p:nvSpPr>
        <p:spPr>
          <a:xfrm>
            <a:off x="5992940" y="6477000"/>
            <a:ext cx="5815060" cy="279400"/>
          </a:xfrm>
        </p:spPr>
        <p:txBody>
          <a:bodyPr lIns="0" rIns="0"/>
          <a:lstStyle>
            <a:lvl1pPr>
              <a:defRPr/>
            </a:lvl1pPr>
          </a:lstStyle>
          <a:p>
            <a:r>
              <a:rPr lang="de-DE" b="1" dirty="0" smtClean="0">
                <a:solidFill>
                  <a:srgbClr val="7B9C2A"/>
                </a:solidFill>
              </a:rPr>
              <a:t>Handlungshilfe Spezial: Scope 3 | © LfU | IZU Infozentrum UmweltWirtschaft | 2023</a:t>
            </a:r>
            <a:endParaRPr lang="de-DE" dirty="0"/>
          </a:p>
        </p:txBody>
      </p:sp>
      <p:sp>
        <p:nvSpPr>
          <p:cNvPr id="8" name="Rectangle 11"/>
          <p:cNvSpPr>
            <a:spLocks noGrp="1" noChangeArrowheads="1"/>
          </p:cNvSpPr>
          <p:nvPr>
            <p:ph type="sldNum" sz="quarter" idx="4"/>
          </p:nvPr>
        </p:nvSpPr>
        <p:spPr bwMode="auto">
          <a:xfrm>
            <a:off x="551384" y="6481011"/>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1" name="Auf der gleichen Seite des Rechtecks liegende Ecken abrunden 10"/>
          <p:cNvSpPr/>
          <p:nvPr/>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12"/>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13"/>
          <p:cNvSpPr/>
          <p:nvPr userDrawn="1"/>
        </p:nvSpPr>
        <p:spPr bwMode="auto">
          <a:xfrm>
            <a:off x="37197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14"/>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15"/>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4176689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994000" y="6477000"/>
            <a:ext cx="5814000" cy="279400"/>
          </a:xfrm>
        </p:spPr>
        <p:txBody>
          <a:bodyPr lIns="0" rIns="0"/>
          <a:lstStyle>
            <a:lvl1pPr>
              <a:defRPr/>
            </a:lvl1pPr>
          </a:lstStyle>
          <a:p>
            <a:r>
              <a:rPr lang="de-DE" b="1" dirty="0" smtClean="0">
                <a:solidFill>
                  <a:srgbClr val="7B9C2A"/>
                </a:solidFill>
              </a:rPr>
              <a:t>Handlungshilfe Spezial: Scope 3 |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Auf der gleichen Seite des Rechtecks liegende Ecken abrunden 6"/>
          <p:cNvSpPr/>
          <p:nvPr userDrawn="1"/>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9" name="Auf der gleichen Seite des Rechtecks liegende Ecken abrunden 8"/>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9"/>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10"/>
          <p:cNvSpPr/>
          <p:nvPr userDrawn="1"/>
        </p:nvSpPr>
        <p:spPr bwMode="auto">
          <a:xfrm>
            <a:off x="55199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11"/>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3210688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3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sz="half" idx="1"/>
          </p:nvPr>
        </p:nvSpPr>
        <p:spPr>
          <a:xfrm>
            <a:off x="551384"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336000" y="1628776"/>
            <a:ext cx="5472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0"/>
          </p:nvPr>
        </p:nvSpPr>
        <p:spPr>
          <a:xfrm>
            <a:off x="5992940" y="6477000"/>
            <a:ext cx="5815060" cy="279400"/>
          </a:xfrm>
        </p:spPr>
        <p:txBody>
          <a:bodyPr lIns="0" rIns="0"/>
          <a:lstStyle>
            <a:lvl1pPr>
              <a:defRPr/>
            </a:lvl1pPr>
          </a:lstStyle>
          <a:p>
            <a:r>
              <a:rPr lang="de-DE" b="1" dirty="0" smtClean="0">
                <a:solidFill>
                  <a:srgbClr val="7B9C2A"/>
                </a:solidFill>
              </a:rPr>
              <a:t>Handlungshilfe Spezial: Scope 3 | © LfU | IZU Infozentrum UmweltWirtschaft | 2023</a:t>
            </a:r>
            <a:endParaRPr lang="de-DE" dirty="0"/>
          </a:p>
        </p:txBody>
      </p:sp>
      <p:sp>
        <p:nvSpPr>
          <p:cNvPr id="8" name="Rectangle 11"/>
          <p:cNvSpPr>
            <a:spLocks noGrp="1" noChangeArrowheads="1"/>
          </p:cNvSpPr>
          <p:nvPr>
            <p:ph type="sldNum" sz="quarter" idx="4"/>
          </p:nvPr>
        </p:nvSpPr>
        <p:spPr bwMode="auto">
          <a:xfrm>
            <a:off x="551384" y="6481011"/>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1" name="Auf der gleichen Seite des Rechtecks liegende Ecken abrunden 10"/>
          <p:cNvSpPr/>
          <p:nvPr/>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12"/>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13"/>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14"/>
          <p:cNvSpPr/>
          <p:nvPr userDrawn="1"/>
        </p:nvSpPr>
        <p:spPr bwMode="auto">
          <a:xfrm>
            <a:off x="55199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15"/>
          <p:cNvSpPr/>
          <p:nvPr userDrawn="1"/>
        </p:nvSpPr>
        <p:spPr bwMode="auto">
          <a:xfrm>
            <a:off x="73201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7472673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4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994000" y="6477000"/>
            <a:ext cx="5814000" cy="279400"/>
          </a:xfrm>
        </p:spPr>
        <p:txBody>
          <a:bodyPr lIns="0" rIns="0"/>
          <a:lstStyle>
            <a:lvl1pPr>
              <a:defRPr/>
            </a:lvl1pPr>
          </a:lstStyle>
          <a:p>
            <a:r>
              <a:rPr lang="de-DE" b="1" dirty="0" smtClean="0">
                <a:solidFill>
                  <a:srgbClr val="7B9C2A"/>
                </a:solidFill>
              </a:rPr>
              <a:t>Handlungshilfe Spezial: Scope 3 |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Auf der gleichen Seite des Rechtecks liegende Ecken abrunden 6"/>
          <p:cNvSpPr/>
          <p:nvPr userDrawn="1"/>
        </p:nvSpPr>
        <p:spPr bwMode="auto">
          <a:xfrm>
            <a:off x="19195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identifizieren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9" name="Auf der gleichen Seite des Rechtecks liegende Ecken abrunden 8"/>
          <p:cNvSpPr/>
          <p:nvPr userDrawn="1"/>
        </p:nvSpPr>
        <p:spPr bwMode="auto">
          <a:xfrm>
            <a:off x="1193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9"/>
          <p:cNvSpPr/>
          <p:nvPr userDrawn="1"/>
        </p:nvSpPr>
        <p:spPr bwMode="auto">
          <a:xfrm>
            <a:off x="37197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bewerten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10"/>
          <p:cNvSpPr/>
          <p:nvPr userDrawn="1"/>
        </p:nvSpPr>
        <p:spPr bwMode="auto">
          <a:xfrm>
            <a:off x="5519936" y="332655"/>
            <a:ext cx="1693553" cy="484111"/>
          </a:xfrm>
          <a:prstGeom prst="round2SameRect">
            <a:avLst/>
          </a:prstGeom>
          <a:solidFill>
            <a:srgbClr val="90ABBE"/>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FFFFFF"/>
                </a:solidFill>
                <a:effectLst/>
                <a:uLnTx/>
                <a:uFillTx/>
                <a:latin typeface="Arial" charset="0"/>
                <a:ea typeface="ＭＳ Ｐゴシック" charset="-128"/>
                <a:cs typeface="+mn-cs"/>
              </a:rPr>
              <a:t>Risiken steuern</a:t>
            </a:r>
            <a:endParaRPr kumimoji="0" lang="en-AU" sz="1200" b="0"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11"/>
          <p:cNvSpPr/>
          <p:nvPr userDrawn="1"/>
        </p:nvSpPr>
        <p:spPr bwMode="auto">
          <a:xfrm>
            <a:off x="7320136" y="332655"/>
            <a:ext cx="1693553" cy="48411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Ressourcen</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7075794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5_Titel und Inhalt">
    <p:spTree>
      <p:nvGrpSpPr>
        <p:cNvPr id="1" name=""/>
        <p:cNvGrpSpPr/>
        <p:nvPr/>
      </p:nvGrpSpPr>
      <p:grpSpPr>
        <a:xfrm>
          <a:off x="0" y="0"/>
          <a:ext cx="0" cy="0"/>
          <a:chOff x="0" y="0"/>
          <a:chExt cx="0" cy="0"/>
        </a:xfrm>
      </p:grpSpPr>
      <p:sp>
        <p:nvSpPr>
          <p:cNvPr id="9" name="Rectangle 4"/>
          <p:cNvSpPr>
            <a:spLocks noGrp="1" noChangeArrowheads="1"/>
          </p:cNvSpPr>
          <p:nvPr>
            <p:ph type="dt" sz="half" idx="2"/>
          </p:nvPr>
        </p:nvSpPr>
        <p:spPr bwMode="auto">
          <a:xfrm>
            <a:off x="622300" y="6510339"/>
            <a:ext cx="1405467" cy="22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0" hangingPunct="0">
              <a:defRPr sz="1333">
                <a:solidFill>
                  <a:srgbClr val="666666"/>
                </a:solidFill>
                <a:latin typeface="+mn-lt"/>
              </a:defRPr>
            </a:lvl1pPr>
          </a:lstStyle>
          <a:p>
            <a:pPr>
              <a:defRPr/>
            </a:pPr>
            <a:endParaRPr lang="de-DE">
              <a:solidFill>
                <a:schemeClr val="tx1"/>
              </a:solidFill>
              <a:latin typeface="Times New Roman" charset="0"/>
            </a:endParaRPr>
          </a:p>
        </p:txBody>
      </p:sp>
      <p:sp>
        <p:nvSpPr>
          <p:cNvPr id="10" name="Rectangle 5"/>
          <p:cNvSpPr>
            <a:spLocks noGrp="1" noChangeArrowheads="1"/>
          </p:cNvSpPr>
          <p:nvPr>
            <p:ph type="ftr" sz="quarter" idx="3"/>
          </p:nvPr>
        </p:nvSpPr>
        <p:spPr bwMode="auto">
          <a:xfrm>
            <a:off x="1871134" y="6510339"/>
            <a:ext cx="5782733" cy="22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0" hangingPunct="0">
              <a:defRPr sz="1333">
                <a:solidFill>
                  <a:srgbClr val="666666"/>
                </a:solidFill>
                <a:latin typeface="+mn-lt"/>
              </a:defRPr>
            </a:lvl1pPr>
          </a:lstStyle>
          <a:p>
            <a:pPr>
              <a:defRPr/>
            </a:pPr>
            <a:r>
              <a:rPr lang="de-DE" dirty="0" smtClean="0"/>
              <a:t>Handlungshilfe Spezial: Scope 3 | © LfU | IZU Infozentrum UmweltWirtschaft | 2023</a:t>
            </a:r>
            <a:endParaRPr lang="de-DE" dirty="0">
              <a:solidFill>
                <a:schemeClr val="tx1"/>
              </a:solidFill>
              <a:latin typeface="Times New Roman" charset="0"/>
            </a:endParaRPr>
          </a:p>
        </p:txBody>
      </p:sp>
      <p:sp>
        <p:nvSpPr>
          <p:cNvPr id="11" name="Rectangle 6"/>
          <p:cNvSpPr>
            <a:spLocks noGrp="1" noChangeArrowheads="1"/>
          </p:cNvSpPr>
          <p:nvPr>
            <p:ph type="sldNum" sz="quarter" idx="4"/>
          </p:nvPr>
        </p:nvSpPr>
        <p:spPr bwMode="auto">
          <a:xfrm>
            <a:off x="11108269" y="6510339"/>
            <a:ext cx="455084"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0" hangingPunct="0">
              <a:defRPr sz="1333">
                <a:solidFill>
                  <a:srgbClr val="666666"/>
                </a:solidFill>
                <a:latin typeface="+mn-lt"/>
              </a:defRPr>
            </a:lvl1pPr>
          </a:lstStyle>
          <a:p>
            <a:pPr>
              <a:defRPr/>
            </a:pPr>
            <a:fld id="{A13EC84C-5B40-4BA5-92B0-17444EB10DB6}" type="slidenum">
              <a:rPr lang="de-DE" smtClean="0"/>
              <a:pPr>
                <a:defRPr/>
              </a:pPr>
              <a:t>‹Nr.›</a:t>
            </a:fld>
            <a:endParaRPr lang="de-DE">
              <a:solidFill>
                <a:schemeClr val="tx1"/>
              </a:solidFill>
              <a:latin typeface="Times New Roman" charset="0"/>
            </a:endParaRPr>
          </a:p>
        </p:txBody>
      </p:sp>
      <p:sp>
        <p:nvSpPr>
          <p:cNvPr id="12" name="Rectangle 10"/>
          <p:cNvSpPr>
            <a:spLocks noChangeArrowheads="1"/>
          </p:cNvSpPr>
          <p:nvPr/>
        </p:nvSpPr>
        <p:spPr bwMode="auto">
          <a:xfrm>
            <a:off x="622300" y="6511926"/>
            <a:ext cx="1405467"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de-DE" altLang="de-DE" sz="1867">
              <a:solidFill>
                <a:srgbClr val="666666"/>
              </a:solidFill>
            </a:endParaRPr>
          </a:p>
        </p:txBody>
      </p:sp>
      <p:sp>
        <p:nvSpPr>
          <p:cNvPr id="7" name="Titel 1"/>
          <p:cNvSpPr>
            <a:spLocks noGrp="1"/>
          </p:cNvSpPr>
          <p:nvPr>
            <p:ph type="title"/>
          </p:nvPr>
        </p:nvSpPr>
        <p:spPr>
          <a:xfrm>
            <a:off x="622301" y="1168400"/>
            <a:ext cx="9794180" cy="496888"/>
          </a:xfrm>
          <a:prstGeom prst="rect">
            <a:avLst/>
          </a:prstGeom>
        </p:spPr>
        <p:txBody>
          <a:bodyPr lIns="0"/>
          <a:lstStyle>
            <a:lvl1pPr>
              <a:defRPr sz="2133"/>
            </a:lvl1pPr>
          </a:lstStyle>
          <a:p>
            <a:r>
              <a:rPr lang="de-DE"/>
              <a:t>Titelmasterformat durch Klicken bearbeiten</a:t>
            </a:r>
          </a:p>
        </p:txBody>
      </p:sp>
      <p:sp>
        <p:nvSpPr>
          <p:cNvPr id="3" name="Textplatzhalter 2"/>
          <p:cNvSpPr>
            <a:spLocks noGrp="1"/>
          </p:cNvSpPr>
          <p:nvPr>
            <p:ph type="body" sz="quarter" idx="10"/>
          </p:nvPr>
        </p:nvSpPr>
        <p:spPr>
          <a:xfrm>
            <a:off x="622301" y="1700809"/>
            <a:ext cx="10945284" cy="4511609"/>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11" hasCustomPrompt="1"/>
          </p:nvPr>
        </p:nvSpPr>
        <p:spPr>
          <a:xfrm>
            <a:off x="622300" y="740702"/>
            <a:ext cx="3649133" cy="383116"/>
          </a:xfrm>
        </p:spPr>
        <p:txBody>
          <a:bodyPr/>
          <a:lstStyle>
            <a:lvl1pPr>
              <a:defRPr sz="1333" baseline="0">
                <a:solidFill>
                  <a:schemeClr val="bg1">
                    <a:lumMod val="50000"/>
                  </a:schemeClr>
                </a:solidFill>
              </a:defRPr>
            </a:lvl1pPr>
          </a:lstStyle>
          <a:p>
            <a:pPr lvl="0"/>
            <a:r>
              <a:rPr lang="de-DE" sz="1600"/>
              <a:t>Hier steht eine Kapitelheadline</a:t>
            </a:r>
            <a:endParaRPr lang="de-DE"/>
          </a:p>
        </p:txBody>
      </p:sp>
    </p:spTree>
    <p:extLst>
      <p:ext uri="{BB962C8B-B14F-4D97-AF65-F5344CB8AC3E}">
        <p14:creationId xmlns:p14="http://schemas.microsoft.com/office/powerpoint/2010/main" val="31241326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el und Bullets">
    <p:spTree>
      <p:nvGrpSpPr>
        <p:cNvPr id="1" name=""/>
        <p:cNvGrpSpPr/>
        <p:nvPr/>
      </p:nvGrpSpPr>
      <p:grpSpPr>
        <a:xfrm>
          <a:off x="0" y="0"/>
          <a:ext cx="0" cy="0"/>
          <a:chOff x="0" y="0"/>
          <a:chExt cx="0" cy="0"/>
        </a:xfrm>
      </p:grpSpPr>
      <p:sp>
        <p:nvSpPr>
          <p:cNvPr id="11" name="Textplatzhalter 10"/>
          <p:cNvSpPr>
            <a:spLocks noGrp="1"/>
          </p:cNvSpPr>
          <p:nvPr>
            <p:ph type="body" sz="quarter" idx="12"/>
          </p:nvPr>
        </p:nvSpPr>
        <p:spPr>
          <a:xfrm>
            <a:off x="623392" y="1412777"/>
            <a:ext cx="11137237" cy="4680049"/>
          </a:xfrm>
        </p:spPr>
        <p:txBody>
          <a:bodyPr/>
          <a:lstStyle>
            <a:lvl1pPr marL="609585" indent="-609585">
              <a:tabLst>
                <a:tab pos="478355" algn="l"/>
              </a:tabLst>
              <a:defRPr lang="de-DE" sz="3733" kern="1200" dirty="0" smtClean="0">
                <a:solidFill>
                  <a:srgbClr val="262626"/>
                </a:solidFill>
                <a:latin typeface="+mn-lt"/>
                <a:ea typeface="+mn-ea"/>
                <a:cs typeface="Arial" pitchFamily="34" charset="0"/>
              </a:defRPr>
            </a:lvl1pPr>
          </a:lstStyle>
          <a:p>
            <a:pPr lvl="0"/>
            <a:r>
              <a:rPr lang="de-DE"/>
              <a:t>Mastertextformat bearbeiten</a:t>
            </a:r>
          </a:p>
          <a:p>
            <a:pPr lvl="1"/>
            <a:r>
              <a:rPr lang="de-DE"/>
              <a:t>Zweite Ebene</a:t>
            </a:r>
          </a:p>
          <a:p>
            <a:pPr lvl="2"/>
            <a:r>
              <a:rPr lang="de-DE"/>
              <a:t>Dritte Ebene</a:t>
            </a:r>
          </a:p>
        </p:txBody>
      </p:sp>
      <p:sp>
        <p:nvSpPr>
          <p:cNvPr id="2" name="Titel 1">
            <a:extLst>
              <a:ext uri="{FF2B5EF4-FFF2-40B4-BE49-F238E27FC236}">
                <a16:creationId xmlns:a16="http://schemas.microsoft.com/office/drawing/2014/main" id="{CFCF4112-EC07-41FF-A4C6-BD23C70D4B45}"/>
              </a:ext>
            </a:extLst>
          </p:cNvPr>
          <p:cNvSpPr>
            <a:spLocks noGrp="1"/>
          </p:cNvSpPr>
          <p:nvPr>
            <p:ph type="title"/>
          </p:nvPr>
        </p:nvSpPr>
        <p:spPr/>
        <p:txBody>
          <a:bodyPr/>
          <a:lstStyle/>
          <a:p>
            <a:r>
              <a:rPr lang="de-DE" dirty="0"/>
              <a:t>Mastertitelformat bearbeiten</a:t>
            </a:r>
          </a:p>
        </p:txBody>
      </p:sp>
      <p:sp>
        <p:nvSpPr>
          <p:cNvPr id="3" name="Datumsplatzhalter 2">
            <a:extLst>
              <a:ext uri="{FF2B5EF4-FFF2-40B4-BE49-F238E27FC236}">
                <a16:creationId xmlns:a16="http://schemas.microsoft.com/office/drawing/2014/main" id="{BBE7280B-72D5-4440-A5E2-F49AE5EB1D4A}"/>
              </a:ext>
            </a:extLst>
          </p:cNvPr>
          <p:cNvSpPr>
            <a:spLocks noGrp="1"/>
          </p:cNvSpPr>
          <p:nvPr>
            <p:ph type="dt" sz="half" idx="13"/>
          </p:nvPr>
        </p:nvSpPr>
        <p:spPr/>
        <p:txBody>
          <a:bodyPr/>
          <a:lstStyle/>
          <a:p>
            <a:pPr>
              <a:defRPr/>
            </a:pPr>
            <a:endParaRPr lang="de-DE" dirty="0"/>
          </a:p>
        </p:txBody>
      </p:sp>
      <p:sp>
        <p:nvSpPr>
          <p:cNvPr id="7" name="Fußzeilenplatzhalter 6">
            <a:extLst>
              <a:ext uri="{FF2B5EF4-FFF2-40B4-BE49-F238E27FC236}">
                <a16:creationId xmlns:a16="http://schemas.microsoft.com/office/drawing/2014/main" id="{502F2779-1635-45F1-AEE2-19B394DB0C6D}"/>
              </a:ext>
            </a:extLst>
          </p:cNvPr>
          <p:cNvSpPr>
            <a:spLocks noGrp="1"/>
          </p:cNvSpPr>
          <p:nvPr>
            <p:ph type="ftr" sz="quarter" idx="14"/>
          </p:nvPr>
        </p:nvSpPr>
        <p:spPr/>
        <p:txBody>
          <a:bodyPr/>
          <a:lstStyle/>
          <a:p>
            <a:pPr>
              <a:defRPr/>
            </a:pPr>
            <a:r>
              <a:rPr lang="de-DE" dirty="0" smtClean="0"/>
              <a:t>Handlungshilfe Spezial: Scope 3 | © LfU | IZU Infozentrum UmweltWirtschaft | 2023</a:t>
            </a:r>
            <a:endParaRPr lang="de-DE" dirty="0"/>
          </a:p>
        </p:txBody>
      </p:sp>
      <p:sp>
        <p:nvSpPr>
          <p:cNvPr id="8" name="Foliennummernplatzhalter 7">
            <a:extLst>
              <a:ext uri="{FF2B5EF4-FFF2-40B4-BE49-F238E27FC236}">
                <a16:creationId xmlns:a16="http://schemas.microsoft.com/office/drawing/2014/main" id="{85E06482-FA4F-49BD-B018-3FA5F1E05F0C}"/>
              </a:ext>
            </a:extLst>
          </p:cNvPr>
          <p:cNvSpPr>
            <a:spLocks noGrp="1"/>
          </p:cNvSpPr>
          <p:nvPr>
            <p:ph type="sldNum" sz="quarter" idx="15"/>
          </p:nvPr>
        </p:nvSpPr>
        <p:spPr/>
        <p:txBody>
          <a:bodyPr/>
          <a:lstStyle/>
          <a:p>
            <a:pPr>
              <a:defRPr/>
            </a:pPr>
            <a:fld id="{0213D840-C0D6-44A3-9441-9B5F012CE9CA}" type="slidenum">
              <a:rPr lang="de-DE" smtClean="0"/>
              <a:pPr>
                <a:defRPr/>
              </a:pPr>
              <a:t>‹Nr.›</a:t>
            </a:fld>
            <a:endParaRPr lang="de-DE" dirty="0"/>
          </a:p>
        </p:txBody>
      </p:sp>
    </p:spTree>
    <p:extLst>
      <p:ext uri="{BB962C8B-B14F-4D97-AF65-F5344CB8AC3E}">
        <p14:creationId xmlns:p14="http://schemas.microsoft.com/office/powerpoint/2010/main" val="249384863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dirty="0" smtClean="0"/>
              <a:t>Handlungshilfe Spezial: Scope 3 |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4" name="Rechteck 13"/>
          <p:cNvSpPr/>
          <p:nvPr/>
        </p:nvSpPr>
        <p:spPr>
          <a:xfrm>
            <a:off x="1243276" y="2011683"/>
            <a:ext cx="7481733" cy="612000"/>
          </a:xfrm>
          <a:prstGeom prst="rect">
            <a:avLst/>
          </a:prstGeom>
          <a:noFill/>
        </p:spPr>
      </p:sp>
      <p:sp>
        <p:nvSpPr>
          <p:cNvPr id="22" name="Ellipse 21"/>
          <p:cNvSpPr/>
          <p:nvPr userDrawn="1"/>
        </p:nvSpPr>
        <p:spPr bwMode="auto">
          <a:xfrm>
            <a:off x="653303" y="183436"/>
            <a:ext cx="550164" cy="550164"/>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23" name="Ellipse 22"/>
          <p:cNvSpPr/>
          <p:nvPr userDrawn="1"/>
        </p:nvSpPr>
        <p:spPr bwMode="auto">
          <a:xfrm>
            <a:off x="2423592" y="183436"/>
            <a:ext cx="550164" cy="550164"/>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24" name="Ellipse 23"/>
          <p:cNvSpPr/>
          <p:nvPr userDrawn="1"/>
        </p:nvSpPr>
        <p:spPr bwMode="auto">
          <a:xfrm>
            <a:off x="4287060" y="183436"/>
            <a:ext cx="550164" cy="550164"/>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6" name="Textfeld 5">
            <a:extLst>
              <a:ext uri="{FF2B5EF4-FFF2-40B4-BE49-F238E27FC236}">
                <a16:creationId xmlns:a16="http://schemas.microsoft.com/office/drawing/2014/main" id="{19B791E8-3A49-1A23-5017-6716670959AB}"/>
              </a:ext>
            </a:extLst>
          </p:cNvPr>
          <p:cNvSpPr txBox="1"/>
          <p:nvPr userDrawn="1"/>
        </p:nvSpPr>
        <p:spPr>
          <a:xfrm>
            <a:off x="1203467" y="265225"/>
            <a:ext cx="1243406" cy="338554"/>
          </a:xfrm>
          <a:prstGeom prst="rect">
            <a:avLst/>
          </a:prstGeom>
          <a:noFill/>
        </p:spPr>
        <p:txBody>
          <a:bodyPr wrap="square">
            <a:spAutoFit/>
          </a:bodyPr>
          <a:lstStyle/>
          <a:p>
            <a:pPr algn="l"/>
            <a:r>
              <a:rPr lang="de-DE" sz="1600" dirty="0"/>
              <a:t>Übersicht	</a:t>
            </a:r>
          </a:p>
        </p:txBody>
      </p:sp>
      <p:sp>
        <p:nvSpPr>
          <p:cNvPr id="9" name="Textfeld 8">
            <a:extLst>
              <a:ext uri="{FF2B5EF4-FFF2-40B4-BE49-F238E27FC236}">
                <a16:creationId xmlns:a16="http://schemas.microsoft.com/office/drawing/2014/main" id="{C9E48A87-8407-9251-56CE-D918F1D0D85E}"/>
              </a:ext>
            </a:extLst>
          </p:cNvPr>
          <p:cNvSpPr txBox="1"/>
          <p:nvPr userDrawn="1"/>
        </p:nvSpPr>
        <p:spPr>
          <a:xfrm>
            <a:off x="3013536" y="265225"/>
            <a:ext cx="1426280" cy="338554"/>
          </a:xfrm>
          <a:prstGeom prst="rect">
            <a:avLst/>
          </a:prstGeom>
          <a:noFill/>
        </p:spPr>
        <p:txBody>
          <a:bodyPr wrap="square">
            <a:spAutoFit/>
          </a:bodyPr>
          <a:lstStyle/>
          <a:p>
            <a:pPr algn="l"/>
            <a:r>
              <a:rPr lang="de-DE" sz="1600" dirty="0"/>
              <a:t>Berechnung</a:t>
            </a:r>
          </a:p>
        </p:txBody>
      </p:sp>
      <p:sp>
        <p:nvSpPr>
          <p:cNvPr id="11" name="Textfeld 10">
            <a:extLst>
              <a:ext uri="{FF2B5EF4-FFF2-40B4-BE49-F238E27FC236}">
                <a16:creationId xmlns:a16="http://schemas.microsoft.com/office/drawing/2014/main" id="{484A63B7-F1F4-59A4-92FE-F31BB698E19E}"/>
              </a:ext>
            </a:extLst>
          </p:cNvPr>
          <p:cNvSpPr txBox="1"/>
          <p:nvPr userDrawn="1"/>
        </p:nvSpPr>
        <p:spPr>
          <a:xfrm>
            <a:off x="4837224" y="290633"/>
            <a:ext cx="2698936" cy="338554"/>
          </a:xfrm>
          <a:prstGeom prst="rect">
            <a:avLst/>
          </a:prstGeom>
          <a:noFill/>
        </p:spPr>
        <p:txBody>
          <a:bodyPr wrap="square">
            <a:spAutoFit/>
          </a:bodyPr>
          <a:lstStyle/>
          <a:p>
            <a:pPr algn="l"/>
            <a:r>
              <a:rPr lang="de-DE" sz="1600" dirty="0"/>
              <a:t>Tool</a:t>
            </a:r>
          </a:p>
        </p:txBody>
      </p:sp>
      <p:pic>
        <p:nvPicPr>
          <p:cNvPr id="12" name="Grafik 11" descr="Fernglas">
            <a:extLst>
              <a:ext uri="{FF2B5EF4-FFF2-40B4-BE49-F238E27FC236}">
                <a16:creationId xmlns:a16="http://schemas.microsoft.com/office/drawing/2014/main" id="{884139C9-A085-AD7A-C062-3A890AC9F24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34485" y="235187"/>
            <a:ext cx="409313" cy="409313"/>
          </a:xfrm>
          <a:prstGeom prst="rect">
            <a:avLst/>
          </a:prstGeom>
        </p:spPr>
      </p:pic>
      <p:pic>
        <p:nvPicPr>
          <p:cNvPr id="5" name="Grafik 4" descr="Mathematik">
            <a:extLst>
              <a:ext uri="{FF2B5EF4-FFF2-40B4-BE49-F238E27FC236}">
                <a16:creationId xmlns:a16="http://schemas.microsoft.com/office/drawing/2014/main" id="{38632B97-B82F-259E-3C86-96FEA3A592C3}"/>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501206" y="273460"/>
            <a:ext cx="394935" cy="394935"/>
          </a:xfrm>
          <a:prstGeom prst="rect">
            <a:avLst/>
          </a:prstGeom>
        </p:spPr>
      </p:pic>
      <p:pic>
        <p:nvPicPr>
          <p:cNvPr id="13" name="Grafik 12" descr="Recherche">
            <a:extLst>
              <a:ext uri="{FF2B5EF4-FFF2-40B4-BE49-F238E27FC236}">
                <a16:creationId xmlns:a16="http://schemas.microsoft.com/office/drawing/2014/main" id="{00F36703-5117-C37E-1F75-D0FD712729BD}"/>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348256" y="258763"/>
            <a:ext cx="427772" cy="427772"/>
          </a:xfrm>
          <a:prstGeom prst="rect">
            <a:avLst/>
          </a:prstGeom>
        </p:spPr>
      </p:pic>
    </p:spTree>
    <p:extLst>
      <p:ext uri="{BB962C8B-B14F-4D97-AF65-F5344CB8AC3E}">
        <p14:creationId xmlns:p14="http://schemas.microsoft.com/office/powerpoint/2010/main" val="2046368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5256584" cy="4608535"/>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dirty="0" smtClean="0"/>
              <a:t>Handlungshilfe Spezial: Scope 3 |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Inhaltsplatzhalter 2"/>
          <p:cNvSpPr>
            <a:spLocks noGrp="1"/>
          </p:cNvSpPr>
          <p:nvPr>
            <p:ph idx="11"/>
          </p:nvPr>
        </p:nvSpPr>
        <p:spPr>
          <a:xfrm>
            <a:off x="6263384" y="1628776"/>
            <a:ext cx="5544616" cy="4608535"/>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Ellipse 8"/>
          <p:cNvSpPr/>
          <p:nvPr userDrawn="1"/>
        </p:nvSpPr>
        <p:spPr bwMode="auto">
          <a:xfrm>
            <a:off x="653303" y="183436"/>
            <a:ext cx="550164" cy="550164"/>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10" name="Ellipse 9"/>
          <p:cNvSpPr/>
          <p:nvPr userDrawn="1"/>
        </p:nvSpPr>
        <p:spPr bwMode="auto">
          <a:xfrm>
            <a:off x="1559496" y="183436"/>
            <a:ext cx="550164" cy="550164"/>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11" name="Ellipse 10"/>
          <p:cNvSpPr/>
          <p:nvPr userDrawn="1"/>
        </p:nvSpPr>
        <p:spPr bwMode="auto">
          <a:xfrm>
            <a:off x="2465689" y="159420"/>
            <a:ext cx="550164" cy="550164"/>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9693" y="266617"/>
            <a:ext cx="342156" cy="342156"/>
          </a:xfrm>
          <a:prstGeom prst="rect">
            <a:avLst/>
          </a:prstGeom>
        </p:spPr>
      </p:pic>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814" y="304557"/>
            <a:ext cx="335770" cy="335770"/>
          </a:xfrm>
          <a:prstGeom prst="rect">
            <a:avLst/>
          </a:prstGeom>
        </p:spPr>
      </p:pic>
      <p:pic>
        <p:nvPicPr>
          <p:cNvPr id="14" name="Grafik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687960" y="311900"/>
            <a:ext cx="293236" cy="293236"/>
          </a:xfrm>
          <a:prstGeom prst="rect">
            <a:avLst/>
          </a:prstGeom>
        </p:spPr>
      </p:pic>
    </p:spTree>
    <p:extLst>
      <p:ext uri="{BB962C8B-B14F-4D97-AF65-F5344CB8AC3E}">
        <p14:creationId xmlns:p14="http://schemas.microsoft.com/office/powerpoint/2010/main" val="3544959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dirty="0" smtClean="0"/>
              <a:t>Handlungshilfe Spezial: Scope 3 |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Ellipse 6"/>
          <p:cNvSpPr/>
          <p:nvPr userDrawn="1"/>
        </p:nvSpPr>
        <p:spPr bwMode="auto">
          <a:xfrm>
            <a:off x="653303" y="183436"/>
            <a:ext cx="550164" cy="550164"/>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9" name="Ellipse 8"/>
          <p:cNvSpPr/>
          <p:nvPr userDrawn="1"/>
        </p:nvSpPr>
        <p:spPr bwMode="auto">
          <a:xfrm>
            <a:off x="1559496" y="183436"/>
            <a:ext cx="550164" cy="550164"/>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10" name="Ellipse 9"/>
          <p:cNvSpPr/>
          <p:nvPr userDrawn="1"/>
        </p:nvSpPr>
        <p:spPr bwMode="auto">
          <a:xfrm>
            <a:off x="2465689" y="159420"/>
            <a:ext cx="550164" cy="550164"/>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9693" y="266617"/>
            <a:ext cx="342156" cy="342156"/>
          </a:xfrm>
          <a:prstGeom prst="rect">
            <a:avLst/>
          </a:prstGeom>
        </p:spPr>
      </p:pic>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814" y="304557"/>
            <a:ext cx="335770" cy="335770"/>
          </a:xfrm>
          <a:prstGeom prst="rect">
            <a:avLst/>
          </a:prstGeom>
        </p:spPr>
      </p:pic>
      <p:pic>
        <p:nvPicPr>
          <p:cNvPr id="13" name="Grafik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687960" y="311900"/>
            <a:ext cx="293236" cy="293236"/>
          </a:xfrm>
          <a:prstGeom prst="rect">
            <a:avLst/>
          </a:prstGeom>
        </p:spPr>
      </p:pic>
    </p:spTree>
    <p:extLst>
      <p:ext uri="{BB962C8B-B14F-4D97-AF65-F5344CB8AC3E}">
        <p14:creationId xmlns:p14="http://schemas.microsoft.com/office/powerpoint/2010/main" val="653327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64764" y="1628800"/>
            <a:ext cx="11256616"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dirty="0" smtClean="0"/>
              <a:t>Handlungshilfe Spezial: Scope 3 |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Ellipse 6">
            <a:extLst>
              <a:ext uri="{FF2B5EF4-FFF2-40B4-BE49-F238E27FC236}">
                <a16:creationId xmlns:a16="http://schemas.microsoft.com/office/drawing/2014/main" id="{53DE6122-E9CA-9C12-645A-254EAA227BE4}"/>
              </a:ext>
            </a:extLst>
          </p:cNvPr>
          <p:cNvSpPr/>
          <p:nvPr userDrawn="1"/>
        </p:nvSpPr>
        <p:spPr bwMode="auto">
          <a:xfrm>
            <a:off x="653303" y="183436"/>
            <a:ext cx="550164" cy="550164"/>
          </a:xfrm>
          <a:prstGeom prst="ellipse">
            <a:avLst/>
          </a:prstGeom>
          <a:solidFill>
            <a:srgbClr val="3B687F"/>
          </a:solidFill>
          <a:ln w="9525" cap="flat" cmpd="sng" algn="ctr">
            <a:solidFill>
              <a:srgbClr val="526E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11" name="Textfeld 10">
            <a:extLst>
              <a:ext uri="{FF2B5EF4-FFF2-40B4-BE49-F238E27FC236}">
                <a16:creationId xmlns:a16="http://schemas.microsoft.com/office/drawing/2014/main" id="{E1D41E44-F14C-572A-EB96-504D09CB4E28}"/>
              </a:ext>
            </a:extLst>
          </p:cNvPr>
          <p:cNvSpPr txBox="1"/>
          <p:nvPr userDrawn="1"/>
        </p:nvSpPr>
        <p:spPr>
          <a:xfrm>
            <a:off x="1203467" y="265225"/>
            <a:ext cx="1243406" cy="338554"/>
          </a:xfrm>
          <a:prstGeom prst="rect">
            <a:avLst/>
          </a:prstGeom>
          <a:noFill/>
        </p:spPr>
        <p:txBody>
          <a:bodyPr wrap="square">
            <a:spAutoFit/>
          </a:bodyPr>
          <a:lstStyle/>
          <a:p>
            <a:pPr algn="l"/>
            <a:r>
              <a:rPr lang="de-DE" sz="1600" dirty="0"/>
              <a:t>Übersicht	</a:t>
            </a:r>
          </a:p>
        </p:txBody>
      </p:sp>
      <p:pic>
        <p:nvPicPr>
          <p:cNvPr id="24" name="Grafik 23" descr="Fernglas">
            <a:extLst>
              <a:ext uri="{FF2B5EF4-FFF2-40B4-BE49-F238E27FC236}">
                <a16:creationId xmlns:a16="http://schemas.microsoft.com/office/drawing/2014/main" id="{2EBAEC3D-16BE-491D-2500-5226FFD34F1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34485" y="235187"/>
            <a:ext cx="409313" cy="409313"/>
          </a:xfrm>
          <a:prstGeom prst="rect">
            <a:avLst/>
          </a:prstGeom>
        </p:spPr>
      </p:pic>
      <p:sp>
        <p:nvSpPr>
          <p:cNvPr id="5" name="Ellipse 4">
            <a:extLst>
              <a:ext uri="{FF2B5EF4-FFF2-40B4-BE49-F238E27FC236}">
                <a16:creationId xmlns:a16="http://schemas.microsoft.com/office/drawing/2014/main" id="{D2E6C06E-D3D1-0E3B-314D-2623F5B80D6E}"/>
              </a:ext>
            </a:extLst>
          </p:cNvPr>
          <p:cNvSpPr/>
          <p:nvPr userDrawn="1"/>
        </p:nvSpPr>
        <p:spPr bwMode="auto">
          <a:xfrm>
            <a:off x="2423592" y="183436"/>
            <a:ext cx="550164" cy="550164"/>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6" name="Ellipse 5">
            <a:extLst>
              <a:ext uri="{FF2B5EF4-FFF2-40B4-BE49-F238E27FC236}">
                <a16:creationId xmlns:a16="http://schemas.microsoft.com/office/drawing/2014/main" id="{05D0331A-CAF3-1D6A-E21E-727F7A185666}"/>
              </a:ext>
            </a:extLst>
          </p:cNvPr>
          <p:cNvSpPr/>
          <p:nvPr userDrawn="1"/>
        </p:nvSpPr>
        <p:spPr bwMode="auto">
          <a:xfrm>
            <a:off x="4287060" y="183436"/>
            <a:ext cx="550164" cy="550164"/>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14" name="Textfeld 13">
            <a:extLst>
              <a:ext uri="{FF2B5EF4-FFF2-40B4-BE49-F238E27FC236}">
                <a16:creationId xmlns:a16="http://schemas.microsoft.com/office/drawing/2014/main" id="{1677557F-DB67-EF2A-A652-EB0A4A948BBE}"/>
              </a:ext>
            </a:extLst>
          </p:cNvPr>
          <p:cNvSpPr txBox="1"/>
          <p:nvPr userDrawn="1"/>
        </p:nvSpPr>
        <p:spPr>
          <a:xfrm>
            <a:off x="3013536" y="265225"/>
            <a:ext cx="1426280" cy="338554"/>
          </a:xfrm>
          <a:prstGeom prst="rect">
            <a:avLst/>
          </a:prstGeom>
          <a:noFill/>
        </p:spPr>
        <p:txBody>
          <a:bodyPr wrap="square">
            <a:spAutoFit/>
          </a:bodyPr>
          <a:lstStyle/>
          <a:p>
            <a:pPr algn="l"/>
            <a:r>
              <a:rPr lang="de-DE" sz="1600" dirty="0"/>
              <a:t>Berechnung</a:t>
            </a:r>
          </a:p>
        </p:txBody>
      </p:sp>
      <p:sp>
        <p:nvSpPr>
          <p:cNvPr id="15" name="Textfeld 14">
            <a:extLst>
              <a:ext uri="{FF2B5EF4-FFF2-40B4-BE49-F238E27FC236}">
                <a16:creationId xmlns:a16="http://schemas.microsoft.com/office/drawing/2014/main" id="{82BCBFD6-AB5C-3505-6AC2-04EBD0035A5A}"/>
              </a:ext>
            </a:extLst>
          </p:cNvPr>
          <p:cNvSpPr txBox="1"/>
          <p:nvPr userDrawn="1"/>
        </p:nvSpPr>
        <p:spPr>
          <a:xfrm>
            <a:off x="4837224" y="290633"/>
            <a:ext cx="2698936" cy="338554"/>
          </a:xfrm>
          <a:prstGeom prst="rect">
            <a:avLst/>
          </a:prstGeom>
          <a:noFill/>
        </p:spPr>
        <p:txBody>
          <a:bodyPr wrap="square">
            <a:spAutoFit/>
          </a:bodyPr>
          <a:lstStyle/>
          <a:p>
            <a:pPr algn="l"/>
            <a:r>
              <a:rPr lang="de-DE" sz="1600" dirty="0"/>
              <a:t>Tool</a:t>
            </a:r>
          </a:p>
        </p:txBody>
      </p:sp>
      <p:sp>
        <p:nvSpPr>
          <p:cNvPr id="9" name="Ellipse 8">
            <a:extLst>
              <a:ext uri="{FF2B5EF4-FFF2-40B4-BE49-F238E27FC236}">
                <a16:creationId xmlns:a16="http://schemas.microsoft.com/office/drawing/2014/main" id="{C7E288CB-910D-2C50-D901-C398C17FDB54}"/>
              </a:ext>
            </a:extLst>
          </p:cNvPr>
          <p:cNvSpPr/>
          <p:nvPr userDrawn="1"/>
        </p:nvSpPr>
        <p:spPr bwMode="auto">
          <a:xfrm>
            <a:off x="2423592" y="185743"/>
            <a:ext cx="550164" cy="550164"/>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pic>
        <p:nvPicPr>
          <p:cNvPr id="17" name="Grafik 16" descr="Recherche">
            <a:extLst>
              <a:ext uri="{FF2B5EF4-FFF2-40B4-BE49-F238E27FC236}">
                <a16:creationId xmlns:a16="http://schemas.microsoft.com/office/drawing/2014/main" id="{294E2FA2-DC2F-35B5-359B-6B60D13E75F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348256" y="235187"/>
            <a:ext cx="427772" cy="427772"/>
          </a:xfrm>
          <a:prstGeom prst="rect">
            <a:avLst/>
          </a:prstGeom>
        </p:spPr>
      </p:pic>
      <p:pic>
        <p:nvPicPr>
          <p:cNvPr id="16" name="Grafik 15" descr="Mathematik">
            <a:extLst>
              <a:ext uri="{FF2B5EF4-FFF2-40B4-BE49-F238E27FC236}">
                <a16:creationId xmlns:a16="http://schemas.microsoft.com/office/drawing/2014/main" id="{F7905B36-A756-F1AA-9EF0-FB8E27A7520B}"/>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2504774" y="260590"/>
            <a:ext cx="394935" cy="394935"/>
          </a:xfrm>
          <a:prstGeom prst="rect">
            <a:avLst/>
          </a:prstGeom>
        </p:spPr>
      </p:pic>
    </p:spTree>
    <p:extLst>
      <p:ext uri="{BB962C8B-B14F-4D97-AF65-F5344CB8AC3E}">
        <p14:creationId xmlns:p14="http://schemas.microsoft.com/office/powerpoint/2010/main" val="1412947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3" name="Inhaltsplatzhalter 2"/>
          <p:cNvSpPr>
            <a:spLocks noGrp="1"/>
          </p:cNvSpPr>
          <p:nvPr>
            <p:ph idx="1"/>
          </p:nvPr>
        </p:nvSpPr>
        <p:spPr>
          <a:xfrm>
            <a:off x="551384" y="1628776"/>
            <a:ext cx="5256584" cy="4608535"/>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dirty="0" smtClean="0"/>
              <a:t>Handlungshilfe Spezial: Scope 3 |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Inhaltsplatzhalter 2"/>
          <p:cNvSpPr>
            <a:spLocks noGrp="1"/>
          </p:cNvSpPr>
          <p:nvPr>
            <p:ph idx="11"/>
          </p:nvPr>
        </p:nvSpPr>
        <p:spPr>
          <a:xfrm>
            <a:off x="6263384" y="1628776"/>
            <a:ext cx="5544616" cy="4608535"/>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Ellipse 8"/>
          <p:cNvSpPr/>
          <p:nvPr userDrawn="1"/>
        </p:nvSpPr>
        <p:spPr bwMode="auto">
          <a:xfrm>
            <a:off x="653303" y="183436"/>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10" name="Ellipse 9"/>
          <p:cNvSpPr/>
          <p:nvPr userDrawn="1"/>
        </p:nvSpPr>
        <p:spPr bwMode="auto">
          <a:xfrm>
            <a:off x="1559496" y="183436"/>
            <a:ext cx="550164" cy="550164"/>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11" name="Ellipse 10"/>
          <p:cNvSpPr/>
          <p:nvPr userDrawn="1"/>
        </p:nvSpPr>
        <p:spPr bwMode="auto">
          <a:xfrm>
            <a:off x="2465689" y="159420"/>
            <a:ext cx="550164" cy="550164"/>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9693" y="266617"/>
            <a:ext cx="342156" cy="342156"/>
          </a:xfrm>
          <a:prstGeom prst="rect">
            <a:avLst/>
          </a:prstGeom>
        </p:spPr>
      </p:pic>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814" y="304557"/>
            <a:ext cx="335770" cy="335770"/>
          </a:xfrm>
          <a:prstGeom prst="rect">
            <a:avLst/>
          </a:prstGeom>
        </p:spPr>
      </p:pic>
      <p:pic>
        <p:nvPicPr>
          <p:cNvPr id="14" name="Grafik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687960" y="311900"/>
            <a:ext cx="293236" cy="293236"/>
          </a:xfrm>
          <a:prstGeom prst="rect">
            <a:avLst/>
          </a:prstGeom>
        </p:spPr>
      </p:pic>
    </p:spTree>
    <p:extLst>
      <p:ext uri="{BB962C8B-B14F-4D97-AF65-F5344CB8AC3E}">
        <p14:creationId xmlns:p14="http://schemas.microsoft.com/office/powerpoint/2010/main" val="476112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1384" y="935038"/>
            <a:ext cx="11256616" cy="500062"/>
          </a:xfrm>
        </p:spPr>
        <p:txBody>
          <a:bodyPr lIns="0" rIns="0"/>
          <a:lstStyle/>
          <a:p>
            <a:r>
              <a:rPr lang="de-DE" dirty="0"/>
              <a:t>Titelmasterformat durch Klicken bearbeiten</a:t>
            </a:r>
          </a:p>
        </p:txBody>
      </p:sp>
      <p:sp>
        <p:nvSpPr>
          <p:cNvPr id="4" name="Fußzeilenplatzhalter 3"/>
          <p:cNvSpPr>
            <a:spLocks noGrp="1"/>
          </p:cNvSpPr>
          <p:nvPr>
            <p:ph type="ftr" sz="quarter" idx="10"/>
          </p:nvPr>
        </p:nvSpPr>
        <p:spPr>
          <a:xfrm>
            <a:off x="5413289" y="6477000"/>
            <a:ext cx="6394711" cy="279400"/>
          </a:xfrm>
        </p:spPr>
        <p:txBody>
          <a:bodyPr lIns="0" rIns="0"/>
          <a:lstStyle>
            <a:lvl1pPr>
              <a:defRPr/>
            </a:lvl1pPr>
          </a:lstStyle>
          <a:p>
            <a:r>
              <a:rPr lang="de-DE" b="1" dirty="0" smtClean="0"/>
              <a:t>Handlungshilfe Spezial: Scope 3 | © LfU | IZU Infozentrum UmweltWirtschaft | 2023</a:t>
            </a:r>
            <a:endParaRPr lang="de-DE" dirty="0"/>
          </a:p>
        </p:txBody>
      </p:sp>
      <p:sp>
        <p:nvSpPr>
          <p:cNvPr id="8" name="Rectangle 11"/>
          <p:cNvSpPr>
            <a:spLocks noGrp="1" noChangeArrowheads="1"/>
          </p:cNvSpPr>
          <p:nvPr>
            <p:ph type="sldNum" sz="quarter" idx="4"/>
          </p:nvPr>
        </p:nvSpPr>
        <p:spPr bwMode="auto">
          <a:xfrm>
            <a:off x="551384"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7" name="Ellipse 6"/>
          <p:cNvSpPr/>
          <p:nvPr userDrawn="1"/>
        </p:nvSpPr>
        <p:spPr bwMode="auto">
          <a:xfrm>
            <a:off x="653303" y="183436"/>
            <a:ext cx="550164" cy="550164"/>
          </a:xfrm>
          <a:prstGeom prst="ellipse">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9" name="Ellipse 8"/>
          <p:cNvSpPr/>
          <p:nvPr userDrawn="1"/>
        </p:nvSpPr>
        <p:spPr bwMode="auto">
          <a:xfrm>
            <a:off x="1559496" y="183436"/>
            <a:ext cx="550164" cy="550164"/>
          </a:xfrm>
          <a:prstGeom prst="ellipse">
            <a:avLst/>
          </a:prstGeom>
          <a:solidFill>
            <a:srgbClr val="F9AA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10" name="Ellipse 9"/>
          <p:cNvSpPr/>
          <p:nvPr userDrawn="1"/>
        </p:nvSpPr>
        <p:spPr bwMode="auto">
          <a:xfrm>
            <a:off x="2465689" y="159420"/>
            <a:ext cx="550164" cy="550164"/>
          </a:xfrm>
          <a:prstGeom prst="ellipse">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9693" y="266617"/>
            <a:ext cx="342156" cy="342156"/>
          </a:xfrm>
          <a:prstGeom prst="rect">
            <a:avLst/>
          </a:prstGeom>
        </p:spPr>
      </p:pic>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1814" y="304557"/>
            <a:ext cx="335770" cy="335770"/>
          </a:xfrm>
          <a:prstGeom prst="rect">
            <a:avLst/>
          </a:prstGeom>
        </p:spPr>
      </p:pic>
      <p:pic>
        <p:nvPicPr>
          <p:cNvPr id="13" name="Grafik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687960" y="311900"/>
            <a:ext cx="293236" cy="293236"/>
          </a:xfrm>
          <a:prstGeom prst="rect">
            <a:avLst/>
          </a:prstGeom>
        </p:spPr>
      </p:pic>
    </p:spTree>
    <p:extLst>
      <p:ext uri="{BB962C8B-B14F-4D97-AF65-F5344CB8AC3E}">
        <p14:creationId xmlns:p14="http://schemas.microsoft.com/office/powerpoint/2010/main" val="2921036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50800" y="935038"/>
            <a:ext cx="11257200" cy="50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de-DE" dirty="0"/>
              <a:t>Mastertitelformat bearbeiten</a:t>
            </a:r>
          </a:p>
        </p:txBody>
      </p:sp>
      <p:sp>
        <p:nvSpPr>
          <p:cNvPr id="1027" name="Rectangle 3"/>
          <p:cNvSpPr>
            <a:spLocks noGrp="1" noChangeArrowheads="1"/>
          </p:cNvSpPr>
          <p:nvPr>
            <p:ph type="body" idx="1"/>
          </p:nvPr>
        </p:nvSpPr>
        <p:spPr bwMode="auto">
          <a:xfrm>
            <a:off x="550800" y="1628776"/>
            <a:ext cx="11257200" cy="4697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p:txBody>
      </p:sp>
      <p:sp>
        <p:nvSpPr>
          <p:cNvPr id="1032" name="Rectangle 8"/>
          <p:cNvSpPr>
            <a:spLocks noGrp="1" noChangeArrowheads="1"/>
          </p:cNvSpPr>
          <p:nvPr>
            <p:ph type="ftr" sz="quarter" idx="3"/>
          </p:nvPr>
        </p:nvSpPr>
        <p:spPr bwMode="auto">
          <a:xfrm>
            <a:off x="5994000" y="6477000"/>
            <a:ext cx="58140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defRPr sz="1000">
                <a:solidFill>
                  <a:srgbClr val="3B687F"/>
                </a:solidFill>
              </a:defRPr>
            </a:lvl1pPr>
          </a:lstStyle>
          <a:p>
            <a:r>
              <a:rPr lang="de-DE" b="1" dirty="0" smtClean="0">
                <a:solidFill>
                  <a:srgbClr val="7B9C2A"/>
                </a:solidFill>
              </a:rPr>
              <a:t>Handlungshilfe Spezial: Scope 3 | © LfU | IZU Infozentrum UmweltWirtschaft | 2023</a:t>
            </a:r>
            <a:endParaRPr lang="de-DE" dirty="0"/>
          </a:p>
        </p:txBody>
      </p:sp>
      <p:sp>
        <p:nvSpPr>
          <p:cNvPr id="1035" name="Rectangle 11"/>
          <p:cNvSpPr>
            <a:spLocks noGrp="1" noChangeArrowheads="1"/>
          </p:cNvSpPr>
          <p:nvPr>
            <p:ph type="sldNum" sz="quarter" idx="4"/>
          </p:nvPr>
        </p:nvSpPr>
        <p:spPr bwMode="auto">
          <a:xfrm>
            <a:off x="550800"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068" name="Line 44"/>
          <p:cNvSpPr>
            <a:spLocks noChangeShapeType="1"/>
          </p:cNvSpPr>
          <p:nvPr userDrawn="1"/>
        </p:nvSpPr>
        <p:spPr bwMode="auto">
          <a:xfrm>
            <a:off x="1" y="824200"/>
            <a:ext cx="12191999" cy="1"/>
          </a:xfrm>
          <a:prstGeom prst="line">
            <a:avLst/>
          </a:prstGeom>
          <a:noFill/>
          <a:ln w="25400">
            <a:solidFill>
              <a:srgbClr val="F9AA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a:lstStyle/>
          <a:p>
            <a:endParaRPr lang="de-DE" sz="2400" dirty="0"/>
          </a:p>
        </p:txBody>
      </p:sp>
      <p:sp>
        <p:nvSpPr>
          <p:cNvPr id="1058" name="Text Box 34"/>
          <p:cNvSpPr txBox="1">
            <a:spLocks noChangeArrowheads="1"/>
          </p:cNvSpPr>
          <p:nvPr userDrawn="1"/>
        </p:nvSpPr>
        <p:spPr bwMode="auto">
          <a:xfrm>
            <a:off x="9211618" y="336550"/>
            <a:ext cx="1859483"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nSpc>
                <a:spcPct val="85000"/>
              </a:lnSpc>
            </a:pPr>
            <a:r>
              <a:rPr lang="de-DE" sz="1200" dirty="0">
                <a:solidFill>
                  <a:srgbClr val="3B687F"/>
                </a:solidFill>
              </a:rPr>
              <a:t>Bayerisches Landesamt für</a:t>
            </a:r>
          </a:p>
          <a:p>
            <a:pPr>
              <a:lnSpc>
                <a:spcPct val="85000"/>
              </a:lnSpc>
            </a:pPr>
            <a:r>
              <a:rPr lang="de-DE" sz="1200" dirty="0">
                <a:solidFill>
                  <a:srgbClr val="3B687F"/>
                </a:solidFill>
              </a:rPr>
              <a:t>Umwelt</a:t>
            </a:r>
          </a:p>
        </p:txBody>
      </p:sp>
      <p:pic>
        <p:nvPicPr>
          <p:cNvPr id="1063" name="Picture 39" descr="staatswappen_wb"/>
          <p:cNvPicPr preferRelativeResize="0">
            <a:picLocks noChangeArrowheads="1"/>
          </p:cNvPicPr>
          <p:nvPr userDrawn="1"/>
        </p:nvPicPr>
        <p:blipFill>
          <a:blip r:embed="rId41" cstate="print">
            <a:extLst>
              <a:ext uri="{28A0092B-C50C-407E-A947-70E740481C1C}">
                <a14:useLocalDpi xmlns:a14="http://schemas.microsoft.com/office/drawing/2010/main" val="0"/>
              </a:ext>
            </a:extLst>
          </a:blip>
          <a:srcRect/>
          <a:stretch>
            <a:fillRect/>
          </a:stretch>
        </p:blipFill>
        <p:spPr bwMode="auto">
          <a:xfrm>
            <a:off x="11160000" y="238125"/>
            <a:ext cx="648000" cy="3924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80" r:id="rId2"/>
    <p:sldLayoutId id="2147483681" r:id="rId3"/>
    <p:sldLayoutId id="214748365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893" r:id="rId13"/>
    <p:sldLayoutId id="2147483894" r:id="rId14"/>
    <p:sldLayoutId id="2147483895" r:id="rId15"/>
    <p:sldLayoutId id="2147483896" r:id="rId16"/>
    <p:sldLayoutId id="2147483897" r:id="rId17"/>
    <p:sldLayoutId id="2147483898" r:id="rId18"/>
    <p:sldLayoutId id="2147483899" r:id="rId19"/>
    <p:sldLayoutId id="2147483900" r:id="rId20"/>
    <p:sldLayoutId id="2147483902" r:id="rId21"/>
    <p:sldLayoutId id="2147483903" r:id="rId22"/>
    <p:sldLayoutId id="2147483904" r:id="rId23"/>
    <p:sldLayoutId id="2147483905" r:id="rId24"/>
    <p:sldLayoutId id="2147483906" r:id="rId25"/>
    <p:sldLayoutId id="2147483907" r:id="rId26"/>
    <p:sldLayoutId id="2147483908" r:id="rId27"/>
    <p:sldLayoutId id="2147483679" r:id="rId28"/>
    <p:sldLayoutId id="2147483652" r:id="rId29"/>
    <p:sldLayoutId id="2147483654" r:id="rId30"/>
    <p:sldLayoutId id="2147483655" r:id="rId31"/>
    <p:sldLayoutId id="2147483656" r:id="rId32"/>
    <p:sldLayoutId id="2147483657" r:id="rId33"/>
    <p:sldLayoutId id="2147483658" r:id="rId34"/>
    <p:sldLayoutId id="2147483659" r:id="rId35"/>
    <p:sldLayoutId id="2147483660" r:id="rId36"/>
    <p:sldLayoutId id="2147483661" r:id="rId37"/>
    <p:sldLayoutId id="2147483666" r:id="rId38"/>
    <p:sldLayoutId id="2147483891" r:id="rId39"/>
  </p:sldLayoutIdLst>
  <p:hf hdr="0" dt="0"/>
  <p:txStyles>
    <p:title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p:titleStyle>
    <p:body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4.svg"/><Relationship Id="rId18" Type="http://schemas.openxmlformats.org/officeDocument/2006/relationships/image" Target="../media/image35.png"/><Relationship Id="rId26" Type="http://schemas.openxmlformats.org/officeDocument/2006/relationships/image" Target="../media/image39.png"/><Relationship Id="rId3" Type="http://schemas.openxmlformats.org/officeDocument/2006/relationships/image" Target="../media/image15.svg"/><Relationship Id="rId21" Type="http://schemas.openxmlformats.org/officeDocument/2006/relationships/image" Target="../media/image46.svg"/><Relationship Id="rId7" Type="http://schemas.openxmlformats.org/officeDocument/2006/relationships/image" Target="../media/image19.svg"/><Relationship Id="rId12" Type="http://schemas.openxmlformats.org/officeDocument/2006/relationships/image" Target="../media/image32.png"/><Relationship Id="rId17" Type="http://schemas.openxmlformats.org/officeDocument/2006/relationships/image" Target="../media/image27.svg"/><Relationship Id="rId25" Type="http://schemas.openxmlformats.org/officeDocument/2006/relationships/image" Target="../media/image31.svg"/><Relationship Id="rId33" Type="http://schemas.openxmlformats.org/officeDocument/2006/relationships/image" Target="../media/image39.svg"/><Relationship Id="rId2" Type="http://schemas.openxmlformats.org/officeDocument/2006/relationships/image" Target="../media/image27.png"/><Relationship Id="rId16" Type="http://schemas.openxmlformats.org/officeDocument/2006/relationships/image" Target="../media/image34.png"/><Relationship Id="rId20" Type="http://schemas.openxmlformats.org/officeDocument/2006/relationships/image" Target="../media/image36.png"/><Relationship Id="rId29" Type="http://schemas.openxmlformats.org/officeDocument/2006/relationships/image" Target="../media/image35.svg"/><Relationship Id="rId1" Type="http://schemas.openxmlformats.org/officeDocument/2006/relationships/slideLayout" Target="../slideLayouts/slideLayout15.xml"/><Relationship Id="rId6" Type="http://schemas.openxmlformats.org/officeDocument/2006/relationships/image" Target="../media/image29.png"/><Relationship Id="rId11" Type="http://schemas.openxmlformats.org/officeDocument/2006/relationships/image" Target="../media/image23.svg"/><Relationship Id="rId24" Type="http://schemas.openxmlformats.org/officeDocument/2006/relationships/image" Target="../media/image38.png"/><Relationship Id="rId32" Type="http://schemas.openxmlformats.org/officeDocument/2006/relationships/image" Target="../media/image41.png"/><Relationship Id="rId5" Type="http://schemas.openxmlformats.org/officeDocument/2006/relationships/image" Target="../media/image17.svg"/><Relationship Id="rId15" Type="http://schemas.openxmlformats.org/officeDocument/2006/relationships/image" Target="../media/image25.svg"/><Relationship Id="rId23" Type="http://schemas.openxmlformats.org/officeDocument/2006/relationships/image" Target="../media/image48.svg"/><Relationship Id="rId28" Type="http://schemas.openxmlformats.org/officeDocument/2006/relationships/image" Target="../media/image21.png"/><Relationship Id="rId10" Type="http://schemas.openxmlformats.org/officeDocument/2006/relationships/image" Target="../media/image31.png"/><Relationship Id="rId19" Type="http://schemas.openxmlformats.org/officeDocument/2006/relationships/image" Target="../media/image29.svg"/><Relationship Id="rId31" Type="http://schemas.openxmlformats.org/officeDocument/2006/relationships/image" Target="../media/image37.svg"/><Relationship Id="rId4" Type="http://schemas.openxmlformats.org/officeDocument/2006/relationships/image" Target="../media/image28.png"/><Relationship Id="rId9" Type="http://schemas.openxmlformats.org/officeDocument/2006/relationships/image" Target="../media/image21.svg"/><Relationship Id="rId14" Type="http://schemas.openxmlformats.org/officeDocument/2006/relationships/image" Target="../media/image33.png"/><Relationship Id="rId22" Type="http://schemas.openxmlformats.org/officeDocument/2006/relationships/image" Target="../media/image37.png"/><Relationship Id="rId27" Type="http://schemas.openxmlformats.org/officeDocument/2006/relationships/image" Target="../media/image33.svg"/><Relationship Id="rId30" Type="http://schemas.openxmlformats.org/officeDocument/2006/relationships/image" Target="../media/image40.png"/></Relationships>
</file>

<file path=ppt/slides/_rels/slide1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slide" Target="slide68.xml"/><Relationship Id="rId7" Type="http://schemas.openxmlformats.org/officeDocument/2006/relationships/image" Target="../media/image35.sv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43.png"/><Relationship Id="rId11" Type="http://schemas.openxmlformats.org/officeDocument/2006/relationships/image" Target="../media/image54.svg"/><Relationship Id="rId5" Type="http://schemas.openxmlformats.org/officeDocument/2006/relationships/image" Target="../media/image50.svg"/><Relationship Id="rId10" Type="http://schemas.openxmlformats.org/officeDocument/2006/relationships/image" Target="../media/image45.png"/><Relationship Id="rId4" Type="http://schemas.openxmlformats.org/officeDocument/2006/relationships/image" Target="../media/image42.png"/><Relationship Id="rId9" Type="http://schemas.openxmlformats.org/officeDocument/2006/relationships/image" Target="../media/image52.sv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4.svg"/><Relationship Id="rId18" Type="http://schemas.openxmlformats.org/officeDocument/2006/relationships/image" Target="../media/image35.png"/><Relationship Id="rId26" Type="http://schemas.openxmlformats.org/officeDocument/2006/relationships/image" Target="../media/image39.png"/><Relationship Id="rId3" Type="http://schemas.openxmlformats.org/officeDocument/2006/relationships/image" Target="../media/image15.svg"/><Relationship Id="rId21" Type="http://schemas.openxmlformats.org/officeDocument/2006/relationships/image" Target="../media/image46.svg"/><Relationship Id="rId7" Type="http://schemas.openxmlformats.org/officeDocument/2006/relationships/image" Target="../media/image19.svg"/><Relationship Id="rId12" Type="http://schemas.openxmlformats.org/officeDocument/2006/relationships/image" Target="../media/image32.png"/><Relationship Id="rId17" Type="http://schemas.openxmlformats.org/officeDocument/2006/relationships/image" Target="../media/image27.svg"/><Relationship Id="rId25" Type="http://schemas.openxmlformats.org/officeDocument/2006/relationships/image" Target="../media/image31.svg"/><Relationship Id="rId33" Type="http://schemas.openxmlformats.org/officeDocument/2006/relationships/image" Target="../media/image39.svg"/><Relationship Id="rId2" Type="http://schemas.openxmlformats.org/officeDocument/2006/relationships/image" Target="../media/image27.png"/><Relationship Id="rId16" Type="http://schemas.openxmlformats.org/officeDocument/2006/relationships/image" Target="../media/image34.png"/><Relationship Id="rId20" Type="http://schemas.openxmlformats.org/officeDocument/2006/relationships/image" Target="../media/image36.png"/><Relationship Id="rId29" Type="http://schemas.openxmlformats.org/officeDocument/2006/relationships/image" Target="../media/image35.svg"/><Relationship Id="rId1" Type="http://schemas.openxmlformats.org/officeDocument/2006/relationships/slideLayout" Target="../slideLayouts/slideLayout16.xml"/><Relationship Id="rId6" Type="http://schemas.openxmlformats.org/officeDocument/2006/relationships/image" Target="../media/image29.png"/><Relationship Id="rId11" Type="http://schemas.openxmlformats.org/officeDocument/2006/relationships/image" Target="../media/image23.svg"/><Relationship Id="rId24" Type="http://schemas.openxmlformats.org/officeDocument/2006/relationships/image" Target="../media/image38.png"/><Relationship Id="rId32" Type="http://schemas.openxmlformats.org/officeDocument/2006/relationships/image" Target="../media/image41.png"/><Relationship Id="rId5" Type="http://schemas.openxmlformats.org/officeDocument/2006/relationships/image" Target="../media/image17.svg"/><Relationship Id="rId15" Type="http://schemas.openxmlformats.org/officeDocument/2006/relationships/image" Target="../media/image25.svg"/><Relationship Id="rId23" Type="http://schemas.openxmlformats.org/officeDocument/2006/relationships/image" Target="../media/image48.svg"/><Relationship Id="rId28" Type="http://schemas.openxmlformats.org/officeDocument/2006/relationships/image" Target="../media/image21.png"/><Relationship Id="rId10" Type="http://schemas.openxmlformats.org/officeDocument/2006/relationships/image" Target="../media/image31.png"/><Relationship Id="rId19" Type="http://schemas.openxmlformats.org/officeDocument/2006/relationships/image" Target="../media/image29.svg"/><Relationship Id="rId31" Type="http://schemas.openxmlformats.org/officeDocument/2006/relationships/image" Target="../media/image37.svg"/><Relationship Id="rId4" Type="http://schemas.openxmlformats.org/officeDocument/2006/relationships/image" Target="../media/image28.png"/><Relationship Id="rId9" Type="http://schemas.openxmlformats.org/officeDocument/2006/relationships/image" Target="../media/image21.svg"/><Relationship Id="rId14" Type="http://schemas.openxmlformats.org/officeDocument/2006/relationships/image" Target="../media/image33.png"/><Relationship Id="rId22" Type="http://schemas.openxmlformats.org/officeDocument/2006/relationships/image" Target="../media/image37.png"/><Relationship Id="rId27" Type="http://schemas.openxmlformats.org/officeDocument/2006/relationships/image" Target="../media/image33.svg"/><Relationship Id="rId30" Type="http://schemas.openxmlformats.org/officeDocument/2006/relationships/image" Target="../media/image40.png"/></Relationships>
</file>

<file path=ppt/slides/_rels/slide1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46.png"/><Relationship Id="rId7" Type="http://schemas.openxmlformats.org/officeDocument/2006/relationships/image" Target="../media/image48.png"/><Relationship Id="rId12" Type="http://schemas.openxmlformats.org/officeDocument/2006/relationships/image" Target="../media/image62.sv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56.svg"/><Relationship Id="rId11" Type="http://schemas.openxmlformats.org/officeDocument/2006/relationships/image" Target="../media/image50.png"/><Relationship Id="rId5" Type="http://schemas.openxmlformats.org/officeDocument/2006/relationships/image" Target="../media/image47.png"/><Relationship Id="rId10" Type="http://schemas.openxmlformats.org/officeDocument/2006/relationships/image" Target="../media/image60.svg"/><Relationship Id="rId4" Type="http://schemas.openxmlformats.org/officeDocument/2006/relationships/image" Target="../media/image21.svg"/><Relationship Id="rId9" Type="http://schemas.openxmlformats.org/officeDocument/2006/relationships/image" Target="../media/image49.png"/></Relationships>
</file>

<file path=ppt/slides/_rels/slide1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21.svg"/><Relationship Id="rId7" Type="http://schemas.openxmlformats.org/officeDocument/2006/relationships/image" Target="../media/image58.svg"/><Relationship Id="rId2" Type="http://schemas.openxmlformats.org/officeDocument/2006/relationships/image" Target="../media/image14.png"/><Relationship Id="rId1" Type="http://schemas.openxmlformats.org/officeDocument/2006/relationships/slideLayout" Target="../slideLayouts/slideLayout16.xml"/><Relationship Id="rId6" Type="http://schemas.openxmlformats.org/officeDocument/2006/relationships/image" Target="../media/image52.png"/><Relationship Id="rId5" Type="http://schemas.openxmlformats.org/officeDocument/2006/relationships/image" Target="../media/image56.svg"/><Relationship Id="rId10" Type="http://schemas.openxmlformats.org/officeDocument/2006/relationships/slide" Target="slide68.xml"/><Relationship Id="rId4" Type="http://schemas.openxmlformats.org/officeDocument/2006/relationships/image" Target="../media/image51.png"/><Relationship Id="rId9" Type="http://schemas.openxmlformats.org/officeDocument/2006/relationships/image" Target="../media/image60.svg"/></Relationships>
</file>

<file path=ppt/slides/_rels/slide1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54.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4.svg"/><Relationship Id="rId18" Type="http://schemas.openxmlformats.org/officeDocument/2006/relationships/image" Target="../media/image35.png"/><Relationship Id="rId26" Type="http://schemas.openxmlformats.org/officeDocument/2006/relationships/image" Target="../media/image39.png"/><Relationship Id="rId3" Type="http://schemas.openxmlformats.org/officeDocument/2006/relationships/image" Target="../media/image15.svg"/><Relationship Id="rId21" Type="http://schemas.openxmlformats.org/officeDocument/2006/relationships/image" Target="../media/image46.svg"/><Relationship Id="rId7" Type="http://schemas.openxmlformats.org/officeDocument/2006/relationships/image" Target="../media/image19.svg"/><Relationship Id="rId12" Type="http://schemas.openxmlformats.org/officeDocument/2006/relationships/image" Target="../media/image32.png"/><Relationship Id="rId17" Type="http://schemas.openxmlformats.org/officeDocument/2006/relationships/image" Target="../media/image27.svg"/><Relationship Id="rId25" Type="http://schemas.openxmlformats.org/officeDocument/2006/relationships/image" Target="../media/image31.svg"/><Relationship Id="rId33" Type="http://schemas.openxmlformats.org/officeDocument/2006/relationships/image" Target="../media/image39.svg"/><Relationship Id="rId2" Type="http://schemas.openxmlformats.org/officeDocument/2006/relationships/image" Target="../media/image27.png"/><Relationship Id="rId16" Type="http://schemas.openxmlformats.org/officeDocument/2006/relationships/image" Target="../media/image34.png"/><Relationship Id="rId20" Type="http://schemas.openxmlformats.org/officeDocument/2006/relationships/image" Target="../media/image36.png"/><Relationship Id="rId29" Type="http://schemas.openxmlformats.org/officeDocument/2006/relationships/image" Target="../media/image35.svg"/><Relationship Id="rId1" Type="http://schemas.openxmlformats.org/officeDocument/2006/relationships/slideLayout" Target="../slideLayouts/slideLayout17.xml"/><Relationship Id="rId6" Type="http://schemas.openxmlformats.org/officeDocument/2006/relationships/image" Target="../media/image29.png"/><Relationship Id="rId11" Type="http://schemas.openxmlformats.org/officeDocument/2006/relationships/image" Target="../media/image23.svg"/><Relationship Id="rId24" Type="http://schemas.openxmlformats.org/officeDocument/2006/relationships/image" Target="../media/image38.png"/><Relationship Id="rId32" Type="http://schemas.openxmlformats.org/officeDocument/2006/relationships/image" Target="../media/image41.png"/><Relationship Id="rId5" Type="http://schemas.openxmlformats.org/officeDocument/2006/relationships/image" Target="../media/image17.svg"/><Relationship Id="rId15" Type="http://schemas.openxmlformats.org/officeDocument/2006/relationships/image" Target="../media/image25.svg"/><Relationship Id="rId23" Type="http://schemas.openxmlformats.org/officeDocument/2006/relationships/image" Target="../media/image48.svg"/><Relationship Id="rId28" Type="http://schemas.openxmlformats.org/officeDocument/2006/relationships/image" Target="../media/image21.png"/><Relationship Id="rId10" Type="http://schemas.openxmlformats.org/officeDocument/2006/relationships/image" Target="../media/image31.png"/><Relationship Id="rId19" Type="http://schemas.openxmlformats.org/officeDocument/2006/relationships/image" Target="../media/image29.svg"/><Relationship Id="rId31" Type="http://schemas.openxmlformats.org/officeDocument/2006/relationships/image" Target="../media/image37.svg"/><Relationship Id="rId4" Type="http://schemas.openxmlformats.org/officeDocument/2006/relationships/image" Target="../media/image28.png"/><Relationship Id="rId9" Type="http://schemas.openxmlformats.org/officeDocument/2006/relationships/image" Target="../media/image21.svg"/><Relationship Id="rId14" Type="http://schemas.openxmlformats.org/officeDocument/2006/relationships/image" Target="../media/image33.png"/><Relationship Id="rId22" Type="http://schemas.openxmlformats.org/officeDocument/2006/relationships/image" Target="../media/image37.png"/><Relationship Id="rId27" Type="http://schemas.openxmlformats.org/officeDocument/2006/relationships/image" Target="../media/image33.svg"/><Relationship Id="rId30" Type="http://schemas.openxmlformats.org/officeDocument/2006/relationships/image" Target="../media/image40.png"/></Relationships>
</file>

<file path=ppt/slides/_rels/slide2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4.svg"/><Relationship Id="rId18" Type="http://schemas.openxmlformats.org/officeDocument/2006/relationships/image" Target="../media/image35.png"/><Relationship Id="rId26" Type="http://schemas.openxmlformats.org/officeDocument/2006/relationships/image" Target="../media/image39.png"/><Relationship Id="rId3" Type="http://schemas.openxmlformats.org/officeDocument/2006/relationships/image" Target="../media/image15.svg"/><Relationship Id="rId21" Type="http://schemas.openxmlformats.org/officeDocument/2006/relationships/image" Target="../media/image46.svg"/><Relationship Id="rId7" Type="http://schemas.openxmlformats.org/officeDocument/2006/relationships/image" Target="../media/image19.svg"/><Relationship Id="rId12" Type="http://schemas.openxmlformats.org/officeDocument/2006/relationships/image" Target="../media/image32.png"/><Relationship Id="rId17" Type="http://schemas.openxmlformats.org/officeDocument/2006/relationships/image" Target="../media/image27.svg"/><Relationship Id="rId25" Type="http://schemas.openxmlformats.org/officeDocument/2006/relationships/image" Target="../media/image31.svg"/><Relationship Id="rId33" Type="http://schemas.openxmlformats.org/officeDocument/2006/relationships/image" Target="../media/image39.svg"/><Relationship Id="rId2" Type="http://schemas.openxmlformats.org/officeDocument/2006/relationships/image" Target="../media/image27.png"/><Relationship Id="rId16" Type="http://schemas.openxmlformats.org/officeDocument/2006/relationships/image" Target="../media/image34.png"/><Relationship Id="rId20" Type="http://schemas.openxmlformats.org/officeDocument/2006/relationships/image" Target="../media/image36.png"/><Relationship Id="rId29" Type="http://schemas.openxmlformats.org/officeDocument/2006/relationships/image" Target="../media/image35.svg"/><Relationship Id="rId1" Type="http://schemas.openxmlformats.org/officeDocument/2006/relationships/slideLayout" Target="../slideLayouts/slideLayout18.xml"/><Relationship Id="rId6" Type="http://schemas.openxmlformats.org/officeDocument/2006/relationships/image" Target="../media/image29.png"/><Relationship Id="rId11" Type="http://schemas.openxmlformats.org/officeDocument/2006/relationships/image" Target="../media/image23.svg"/><Relationship Id="rId24" Type="http://schemas.openxmlformats.org/officeDocument/2006/relationships/image" Target="../media/image38.png"/><Relationship Id="rId32" Type="http://schemas.openxmlformats.org/officeDocument/2006/relationships/image" Target="../media/image41.png"/><Relationship Id="rId5" Type="http://schemas.openxmlformats.org/officeDocument/2006/relationships/image" Target="../media/image17.svg"/><Relationship Id="rId15" Type="http://schemas.openxmlformats.org/officeDocument/2006/relationships/image" Target="../media/image25.svg"/><Relationship Id="rId23" Type="http://schemas.openxmlformats.org/officeDocument/2006/relationships/image" Target="../media/image48.svg"/><Relationship Id="rId28" Type="http://schemas.openxmlformats.org/officeDocument/2006/relationships/image" Target="../media/image21.png"/><Relationship Id="rId10" Type="http://schemas.openxmlformats.org/officeDocument/2006/relationships/image" Target="../media/image31.png"/><Relationship Id="rId19" Type="http://schemas.openxmlformats.org/officeDocument/2006/relationships/image" Target="../media/image29.svg"/><Relationship Id="rId31" Type="http://schemas.openxmlformats.org/officeDocument/2006/relationships/image" Target="../media/image37.svg"/><Relationship Id="rId4" Type="http://schemas.openxmlformats.org/officeDocument/2006/relationships/image" Target="../media/image28.png"/><Relationship Id="rId9" Type="http://schemas.openxmlformats.org/officeDocument/2006/relationships/image" Target="../media/image21.svg"/><Relationship Id="rId14" Type="http://schemas.openxmlformats.org/officeDocument/2006/relationships/image" Target="../media/image33.png"/><Relationship Id="rId22" Type="http://schemas.openxmlformats.org/officeDocument/2006/relationships/image" Target="../media/image37.png"/><Relationship Id="rId27" Type="http://schemas.openxmlformats.org/officeDocument/2006/relationships/image" Target="../media/image33.svg"/><Relationship Id="rId30" Type="http://schemas.openxmlformats.org/officeDocument/2006/relationships/image" Target="../media/image40.png"/></Relationships>
</file>

<file path=ppt/slides/_rels/slide2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4.svg"/><Relationship Id="rId18" Type="http://schemas.openxmlformats.org/officeDocument/2006/relationships/image" Target="../media/image35.png"/><Relationship Id="rId26" Type="http://schemas.openxmlformats.org/officeDocument/2006/relationships/image" Target="../media/image39.png"/><Relationship Id="rId3" Type="http://schemas.openxmlformats.org/officeDocument/2006/relationships/image" Target="../media/image15.svg"/><Relationship Id="rId21" Type="http://schemas.openxmlformats.org/officeDocument/2006/relationships/image" Target="../media/image46.svg"/><Relationship Id="rId7" Type="http://schemas.openxmlformats.org/officeDocument/2006/relationships/image" Target="../media/image19.svg"/><Relationship Id="rId12" Type="http://schemas.openxmlformats.org/officeDocument/2006/relationships/image" Target="../media/image32.png"/><Relationship Id="rId17" Type="http://schemas.openxmlformats.org/officeDocument/2006/relationships/image" Target="../media/image27.svg"/><Relationship Id="rId25" Type="http://schemas.openxmlformats.org/officeDocument/2006/relationships/image" Target="../media/image31.svg"/><Relationship Id="rId33" Type="http://schemas.openxmlformats.org/officeDocument/2006/relationships/image" Target="../media/image39.svg"/><Relationship Id="rId2" Type="http://schemas.openxmlformats.org/officeDocument/2006/relationships/image" Target="../media/image27.png"/><Relationship Id="rId16" Type="http://schemas.openxmlformats.org/officeDocument/2006/relationships/image" Target="../media/image34.png"/><Relationship Id="rId20" Type="http://schemas.openxmlformats.org/officeDocument/2006/relationships/image" Target="../media/image36.png"/><Relationship Id="rId29" Type="http://schemas.openxmlformats.org/officeDocument/2006/relationships/image" Target="../media/image35.svg"/><Relationship Id="rId1" Type="http://schemas.openxmlformats.org/officeDocument/2006/relationships/slideLayout" Target="../slideLayouts/slideLayout19.xml"/><Relationship Id="rId6" Type="http://schemas.openxmlformats.org/officeDocument/2006/relationships/image" Target="../media/image29.png"/><Relationship Id="rId11" Type="http://schemas.openxmlformats.org/officeDocument/2006/relationships/image" Target="../media/image23.svg"/><Relationship Id="rId24" Type="http://schemas.openxmlformats.org/officeDocument/2006/relationships/image" Target="../media/image38.png"/><Relationship Id="rId32" Type="http://schemas.openxmlformats.org/officeDocument/2006/relationships/image" Target="../media/image41.png"/><Relationship Id="rId5" Type="http://schemas.openxmlformats.org/officeDocument/2006/relationships/image" Target="../media/image17.svg"/><Relationship Id="rId15" Type="http://schemas.openxmlformats.org/officeDocument/2006/relationships/image" Target="../media/image25.svg"/><Relationship Id="rId23" Type="http://schemas.openxmlformats.org/officeDocument/2006/relationships/image" Target="../media/image48.svg"/><Relationship Id="rId28" Type="http://schemas.openxmlformats.org/officeDocument/2006/relationships/image" Target="../media/image21.png"/><Relationship Id="rId10" Type="http://schemas.openxmlformats.org/officeDocument/2006/relationships/image" Target="../media/image31.png"/><Relationship Id="rId19" Type="http://schemas.openxmlformats.org/officeDocument/2006/relationships/image" Target="../media/image29.svg"/><Relationship Id="rId31" Type="http://schemas.openxmlformats.org/officeDocument/2006/relationships/image" Target="../media/image37.svg"/><Relationship Id="rId4" Type="http://schemas.openxmlformats.org/officeDocument/2006/relationships/image" Target="../media/image28.png"/><Relationship Id="rId9" Type="http://schemas.openxmlformats.org/officeDocument/2006/relationships/image" Target="../media/image21.svg"/><Relationship Id="rId14" Type="http://schemas.openxmlformats.org/officeDocument/2006/relationships/image" Target="../media/image33.png"/><Relationship Id="rId22" Type="http://schemas.openxmlformats.org/officeDocument/2006/relationships/image" Target="../media/image37.png"/><Relationship Id="rId27" Type="http://schemas.openxmlformats.org/officeDocument/2006/relationships/image" Target="../media/image33.svg"/><Relationship Id="rId30" Type="http://schemas.openxmlformats.org/officeDocument/2006/relationships/image" Target="../media/image40.png"/></Relationships>
</file>

<file path=ppt/slides/_rels/slide2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hyperlink" Target="http://www.mobilitaet-in-deutschland.de/pdf/MiD2017_Ergebnisbericht.pdf" TargetMode="External"/><Relationship Id="rId2" Type="http://schemas.openxmlformats.org/officeDocument/2006/relationships/hyperlink" Target="https://www.agora-verkehrswende.de/fileadmin/Projekte/2021/Pendlerverkehr/63_Faktenblatt_Pendlerverkehr.pdf" TargetMode="Externa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hyperlink" Target="https://ghgprotocol.org/sites/default/files/standards/Scope3_Calculation_Guidance_0.pdf" TargetMode="External"/><Relationship Id="rId4" Type="http://schemas.openxmlformats.org/officeDocument/2006/relationships/hyperlink" Target="https://ghgprotocol.org/sites/default/files/standards/Corporate-Value-Chain-Accounting-Reporing-Standard_041613_2.pdf" TargetMode="External"/></Relationships>
</file>

<file path=ppt/slides/_rels/slide3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4.svg"/><Relationship Id="rId18" Type="http://schemas.openxmlformats.org/officeDocument/2006/relationships/image" Target="../media/image35.png"/><Relationship Id="rId26" Type="http://schemas.openxmlformats.org/officeDocument/2006/relationships/image" Target="../media/image39.png"/><Relationship Id="rId3" Type="http://schemas.openxmlformats.org/officeDocument/2006/relationships/image" Target="../media/image15.svg"/><Relationship Id="rId21" Type="http://schemas.openxmlformats.org/officeDocument/2006/relationships/image" Target="../media/image46.svg"/><Relationship Id="rId7" Type="http://schemas.openxmlformats.org/officeDocument/2006/relationships/image" Target="../media/image19.svg"/><Relationship Id="rId12" Type="http://schemas.openxmlformats.org/officeDocument/2006/relationships/image" Target="../media/image32.png"/><Relationship Id="rId17" Type="http://schemas.openxmlformats.org/officeDocument/2006/relationships/image" Target="../media/image27.svg"/><Relationship Id="rId25" Type="http://schemas.openxmlformats.org/officeDocument/2006/relationships/image" Target="../media/image31.svg"/><Relationship Id="rId33" Type="http://schemas.openxmlformats.org/officeDocument/2006/relationships/image" Target="../media/image39.svg"/><Relationship Id="rId2" Type="http://schemas.openxmlformats.org/officeDocument/2006/relationships/image" Target="../media/image27.png"/><Relationship Id="rId16" Type="http://schemas.openxmlformats.org/officeDocument/2006/relationships/image" Target="../media/image34.png"/><Relationship Id="rId20" Type="http://schemas.openxmlformats.org/officeDocument/2006/relationships/image" Target="../media/image36.png"/><Relationship Id="rId29" Type="http://schemas.openxmlformats.org/officeDocument/2006/relationships/image" Target="../media/image35.svg"/><Relationship Id="rId1" Type="http://schemas.openxmlformats.org/officeDocument/2006/relationships/slideLayout" Target="../slideLayouts/slideLayout20.xml"/><Relationship Id="rId6" Type="http://schemas.openxmlformats.org/officeDocument/2006/relationships/image" Target="../media/image29.png"/><Relationship Id="rId11" Type="http://schemas.openxmlformats.org/officeDocument/2006/relationships/image" Target="../media/image23.svg"/><Relationship Id="rId24" Type="http://schemas.openxmlformats.org/officeDocument/2006/relationships/image" Target="../media/image38.png"/><Relationship Id="rId32" Type="http://schemas.openxmlformats.org/officeDocument/2006/relationships/image" Target="../media/image41.png"/><Relationship Id="rId5" Type="http://schemas.openxmlformats.org/officeDocument/2006/relationships/image" Target="../media/image17.svg"/><Relationship Id="rId15" Type="http://schemas.openxmlformats.org/officeDocument/2006/relationships/image" Target="../media/image25.svg"/><Relationship Id="rId23" Type="http://schemas.openxmlformats.org/officeDocument/2006/relationships/image" Target="../media/image48.svg"/><Relationship Id="rId28" Type="http://schemas.openxmlformats.org/officeDocument/2006/relationships/image" Target="../media/image21.png"/><Relationship Id="rId10" Type="http://schemas.openxmlformats.org/officeDocument/2006/relationships/image" Target="../media/image31.png"/><Relationship Id="rId19" Type="http://schemas.openxmlformats.org/officeDocument/2006/relationships/image" Target="../media/image29.svg"/><Relationship Id="rId31" Type="http://schemas.openxmlformats.org/officeDocument/2006/relationships/image" Target="../media/image37.svg"/><Relationship Id="rId4" Type="http://schemas.openxmlformats.org/officeDocument/2006/relationships/image" Target="../media/image28.png"/><Relationship Id="rId9" Type="http://schemas.openxmlformats.org/officeDocument/2006/relationships/image" Target="../media/image21.svg"/><Relationship Id="rId14" Type="http://schemas.openxmlformats.org/officeDocument/2006/relationships/image" Target="../media/image33.png"/><Relationship Id="rId22" Type="http://schemas.openxmlformats.org/officeDocument/2006/relationships/image" Target="../media/image37.png"/><Relationship Id="rId27" Type="http://schemas.openxmlformats.org/officeDocument/2006/relationships/image" Target="../media/image33.svg"/><Relationship Id="rId30" Type="http://schemas.openxmlformats.org/officeDocument/2006/relationships/image" Target="../media/image40.png"/></Relationships>
</file>

<file path=ppt/slides/_rels/slide3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4.svg"/><Relationship Id="rId18" Type="http://schemas.openxmlformats.org/officeDocument/2006/relationships/image" Target="../media/image35.png"/><Relationship Id="rId26" Type="http://schemas.openxmlformats.org/officeDocument/2006/relationships/image" Target="../media/image39.png"/><Relationship Id="rId3" Type="http://schemas.openxmlformats.org/officeDocument/2006/relationships/image" Target="../media/image15.svg"/><Relationship Id="rId21" Type="http://schemas.openxmlformats.org/officeDocument/2006/relationships/image" Target="../media/image46.svg"/><Relationship Id="rId7" Type="http://schemas.openxmlformats.org/officeDocument/2006/relationships/image" Target="../media/image19.svg"/><Relationship Id="rId12" Type="http://schemas.openxmlformats.org/officeDocument/2006/relationships/image" Target="../media/image32.png"/><Relationship Id="rId17" Type="http://schemas.openxmlformats.org/officeDocument/2006/relationships/image" Target="../media/image27.svg"/><Relationship Id="rId25" Type="http://schemas.openxmlformats.org/officeDocument/2006/relationships/image" Target="../media/image31.svg"/><Relationship Id="rId33" Type="http://schemas.openxmlformats.org/officeDocument/2006/relationships/image" Target="../media/image39.svg"/><Relationship Id="rId2" Type="http://schemas.openxmlformats.org/officeDocument/2006/relationships/image" Target="../media/image27.png"/><Relationship Id="rId16" Type="http://schemas.openxmlformats.org/officeDocument/2006/relationships/image" Target="../media/image34.png"/><Relationship Id="rId20" Type="http://schemas.openxmlformats.org/officeDocument/2006/relationships/image" Target="../media/image36.png"/><Relationship Id="rId29" Type="http://schemas.openxmlformats.org/officeDocument/2006/relationships/image" Target="../media/image35.svg"/><Relationship Id="rId1" Type="http://schemas.openxmlformats.org/officeDocument/2006/relationships/slideLayout" Target="../slideLayouts/slideLayout21.xml"/><Relationship Id="rId6" Type="http://schemas.openxmlformats.org/officeDocument/2006/relationships/image" Target="../media/image29.png"/><Relationship Id="rId11" Type="http://schemas.openxmlformats.org/officeDocument/2006/relationships/image" Target="../media/image23.svg"/><Relationship Id="rId24" Type="http://schemas.openxmlformats.org/officeDocument/2006/relationships/image" Target="../media/image38.png"/><Relationship Id="rId32" Type="http://schemas.openxmlformats.org/officeDocument/2006/relationships/image" Target="../media/image41.png"/><Relationship Id="rId5" Type="http://schemas.openxmlformats.org/officeDocument/2006/relationships/image" Target="../media/image17.svg"/><Relationship Id="rId15" Type="http://schemas.openxmlformats.org/officeDocument/2006/relationships/image" Target="../media/image25.svg"/><Relationship Id="rId23" Type="http://schemas.openxmlformats.org/officeDocument/2006/relationships/image" Target="../media/image48.svg"/><Relationship Id="rId28" Type="http://schemas.openxmlformats.org/officeDocument/2006/relationships/image" Target="../media/image21.png"/><Relationship Id="rId10" Type="http://schemas.openxmlformats.org/officeDocument/2006/relationships/image" Target="../media/image31.png"/><Relationship Id="rId19" Type="http://schemas.openxmlformats.org/officeDocument/2006/relationships/image" Target="../media/image29.svg"/><Relationship Id="rId31" Type="http://schemas.openxmlformats.org/officeDocument/2006/relationships/image" Target="../media/image37.svg"/><Relationship Id="rId4" Type="http://schemas.openxmlformats.org/officeDocument/2006/relationships/image" Target="../media/image28.png"/><Relationship Id="rId9" Type="http://schemas.openxmlformats.org/officeDocument/2006/relationships/image" Target="../media/image21.svg"/><Relationship Id="rId14" Type="http://schemas.openxmlformats.org/officeDocument/2006/relationships/image" Target="../media/image33.png"/><Relationship Id="rId22" Type="http://schemas.openxmlformats.org/officeDocument/2006/relationships/image" Target="../media/image37.png"/><Relationship Id="rId27" Type="http://schemas.openxmlformats.org/officeDocument/2006/relationships/image" Target="../media/image33.svg"/><Relationship Id="rId30" Type="http://schemas.openxmlformats.org/officeDocument/2006/relationships/image" Target="../media/image40.png"/></Relationships>
</file>

<file path=ppt/slides/_rels/slide37.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6.png"/><Relationship Id="rId7" Type="http://schemas.openxmlformats.org/officeDocument/2006/relationships/image" Target="../media/image51.png"/><Relationship Id="rId2" Type="http://schemas.openxmlformats.org/officeDocument/2006/relationships/image" Target="../media/image55.png"/><Relationship Id="rId1" Type="http://schemas.openxmlformats.org/officeDocument/2006/relationships/slideLayout" Target="../slideLayouts/slideLayout21.xml"/><Relationship Id="rId6" Type="http://schemas.openxmlformats.org/officeDocument/2006/relationships/image" Target="../media/image65.svg"/><Relationship Id="rId11" Type="http://schemas.openxmlformats.org/officeDocument/2006/relationships/slide" Target="slide3.xml"/><Relationship Id="rId5" Type="http://schemas.openxmlformats.org/officeDocument/2006/relationships/image" Target="../media/image57.png"/><Relationship Id="rId10" Type="http://schemas.openxmlformats.org/officeDocument/2006/relationships/image" Target="../media/image67.svg"/><Relationship Id="rId4" Type="http://schemas.openxmlformats.org/officeDocument/2006/relationships/image" Target="../media/image48.svg"/><Relationship Id="rId9" Type="http://schemas.openxmlformats.org/officeDocument/2006/relationships/image" Target="../media/image58.png"/></Relationships>
</file>

<file path=ppt/slides/_rels/slide38.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14.png"/><Relationship Id="rId7" Type="http://schemas.openxmlformats.org/officeDocument/2006/relationships/image" Target="../media/image52.png"/><Relationship Id="rId12" Type="http://schemas.openxmlformats.org/officeDocument/2006/relationships/image" Target="../media/image62.svg"/><Relationship Id="rId2" Type="http://schemas.openxmlformats.org/officeDocument/2006/relationships/slide" Target="slide3.xml"/><Relationship Id="rId1" Type="http://schemas.openxmlformats.org/officeDocument/2006/relationships/slideLayout" Target="../slideLayouts/slideLayout21.xml"/><Relationship Id="rId6" Type="http://schemas.openxmlformats.org/officeDocument/2006/relationships/image" Target="../media/image56.svg"/><Relationship Id="rId11" Type="http://schemas.openxmlformats.org/officeDocument/2006/relationships/image" Target="../media/image59.png"/><Relationship Id="rId5" Type="http://schemas.openxmlformats.org/officeDocument/2006/relationships/image" Target="../media/image51.png"/><Relationship Id="rId10" Type="http://schemas.openxmlformats.org/officeDocument/2006/relationships/image" Target="../media/image60.svg"/><Relationship Id="rId4" Type="http://schemas.openxmlformats.org/officeDocument/2006/relationships/image" Target="../media/image21.svg"/><Relationship Id="rId9" Type="http://schemas.openxmlformats.org/officeDocument/2006/relationships/image" Target="../media/image53.png"/></Relationships>
</file>

<file path=ppt/slides/_rels/slide3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4.svg"/><Relationship Id="rId18" Type="http://schemas.openxmlformats.org/officeDocument/2006/relationships/image" Target="../media/image35.png"/><Relationship Id="rId26" Type="http://schemas.openxmlformats.org/officeDocument/2006/relationships/image" Target="../media/image39.png"/><Relationship Id="rId3" Type="http://schemas.openxmlformats.org/officeDocument/2006/relationships/image" Target="../media/image15.svg"/><Relationship Id="rId21" Type="http://schemas.openxmlformats.org/officeDocument/2006/relationships/image" Target="../media/image46.svg"/><Relationship Id="rId7" Type="http://schemas.openxmlformats.org/officeDocument/2006/relationships/image" Target="../media/image19.svg"/><Relationship Id="rId12" Type="http://schemas.openxmlformats.org/officeDocument/2006/relationships/image" Target="../media/image32.png"/><Relationship Id="rId17" Type="http://schemas.openxmlformats.org/officeDocument/2006/relationships/image" Target="../media/image27.svg"/><Relationship Id="rId25" Type="http://schemas.openxmlformats.org/officeDocument/2006/relationships/image" Target="../media/image31.svg"/><Relationship Id="rId33" Type="http://schemas.openxmlformats.org/officeDocument/2006/relationships/image" Target="../media/image39.svg"/><Relationship Id="rId2" Type="http://schemas.openxmlformats.org/officeDocument/2006/relationships/image" Target="../media/image27.png"/><Relationship Id="rId16" Type="http://schemas.openxmlformats.org/officeDocument/2006/relationships/image" Target="../media/image34.png"/><Relationship Id="rId20" Type="http://schemas.openxmlformats.org/officeDocument/2006/relationships/image" Target="../media/image36.png"/><Relationship Id="rId29" Type="http://schemas.openxmlformats.org/officeDocument/2006/relationships/image" Target="../media/image35.svg"/><Relationship Id="rId1" Type="http://schemas.openxmlformats.org/officeDocument/2006/relationships/slideLayout" Target="../slideLayouts/slideLayout22.xml"/><Relationship Id="rId6" Type="http://schemas.openxmlformats.org/officeDocument/2006/relationships/image" Target="../media/image29.png"/><Relationship Id="rId11" Type="http://schemas.openxmlformats.org/officeDocument/2006/relationships/image" Target="../media/image23.svg"/><Relationship Id="rId24" Type="http://schemas.openxmlformats.org/officeDocument/2006/relationships/image" Target="../media/image38.png"/><Relationship Id="rId32" Type="http://schemas.openxmlformats.org/officeDocument/2006/relationships/image" Target="../media/image41.png"/><Relationship Id="rId5" Type="http://schemas.openxmlformats.org/officeDocument/2006/relationships/image" Target="../media/image17.svg"/><Relationship Id="rId15" Type="http://schemas.openxmlformats.org/officeDocument/2006/relationships/image" Target="../media/image25.svg"/><Relationship Id="rId23" Type="http://schemas.openxmlformats.org/officeDocument/2006/relationships/image" Target="../media/image48.svg"/><Relationship Id="rId28" Type="http://schemas.openxmlformats.org/officeDocument/2006/relationships/image" Target="../media/image21.png"/><Relationship Id="rId10" Type="http://schemas.openxmlformats.org/officeDocument/2006/relationships/image" Target="../media/image31.png"/><Relationship Id="rId19" Type="http://schemas.openxmlformats.org/officeDocument/2006/relationships/image" Target="../media/image29.svg"/><Relationship Id="rId31" Type="http://schemas.openxmlformats.org/officeDocument/2006/relationships/image" Target="../media/image37.svg"/><Relationship Id="rId4" Type="http://schemas.openxmlformats.org/officeDocument/2006/relationships/image" Target="../media/image28.png"/><Relationship Id="rId9" Type="http://schemas.openxmlformats.org/officeDocument/2006/relationships/image" Target="../media/image21.svg"/><Relationship Id="rId14" Type="http://schemas.openxmlformats.org/officeDocument/2006/relationships/image" Target="../media/image33.png"/><Relationship Id="rId22" Type="http://schemas.openxmlformats.org/officeDocument/2006/relationships/image" Target="../media/image37.png"/><Relationship Id="rId27" Type="http://schemas.openxmlformats.org/officeDocument/2006/relationships/image" Target="../media/image33.svg"/><Relationship Id="rId30" Type="http://schemas.openxmlformats.org/officeDocument/2006/relationships/image" Target="../media/image40.pn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4.svg"/><Relationship Id="rId18" Type="http://schemas.openxmlformats.org/officeDocument/2006/relationships/image" Target="../media/image35.png"/><Relationship Id="rId26" Type="http://schemas.openxmlformats.org/officeDocument/2006/relationships/image" Target="../media/image39.png"/><Relationship Id="rId3" Type="http://schemas.openxmlformats.org/officeDocument/2006/relationships/image" Target="../media/image15.svg"/><Relationship Id="rId21" Type="http://schemas.openxmlformats.org/officeDocument/2006/relationships/image" Target="../media/image46.svg"/><Relationship Id="rId7" Type="http://schemas.openxmlformats.org/officeDocument/2006/relationships/image" Target="../media/image19.svg"/><Relationship Id="rId12" Type="http://schemas.openxmlformats.org/officeDocument/2006/relationships/image" Target="../media/image32.png"/><Relationship Id="rId17" Type="http://schemas.openxmlformats.org/officeDocument/2006/relationships/image" Target="../media/image27.svg"/><Relationship Id="rId25" Type="http://schemas.openxmlformats.org/officeDocument/2006/relationships/image" Target="../media/image31.svg"/><Relationship Id="rId33" Type="http://schemas.openxmlformats.org/officeDocument/2006/relationships/image" Target="../media/image39.svg"/><Relationship Id="rId2" Type="http://schemas.openxmlformats.org/officeDocument/2006/relationships/image" Target="../media/image27.png"/><Relationship Id="rId16" Type="http://schemas.openxmlformats.org/officeDocument/2006/relationships/image" Target="../media/image34.png"/><Relationship Id="rId20" Type="http://schemas.openxmlformats.org/officeDocument/2006/relationships/image" Target="../media/image36.png"/><Relationship Id="rId29" Type="http://schemas.openxmlformats.org/officeDocument/2006/relationships/image" Target="../media/image35.svg"/><Relationship Id="rId1" Type="http://schemas.openxmlformats.org/officeDocument/2006/relationships/slideLayout" Target="../slideLayouts/slideLayout13.xml"/><Relationship Id="rId6" Type="http://schemas.openxmlformats.org/officeDocument/2006/relationships/image" Target="../media/image29.png"/><Relationship Id="rId11" Type="http://schemas.openxmlformats.org/officeDocument/2006/relationships/image" Target="../media/image23.svg"/><Relationship Id="rId24" Type="http://schemas.openxmlformats.org/officeDocument/2006/relationships/image" Target="../media/image38.png"/><Relationship Id="rId32" Type="http://schemas.openxmlformats.org/officeDocument/2006/relationships/image" Target="../media/image41.png"/><Relationship Id="rId5" Type="http://schemas.openxmlformats.org/officeDocument/2006/relationships/image" Target="../media/image17.svg"/><Relationship Id="rId15" Type="http://schemas.openxmlformats.org/officeDocument/2006/relationships/image" Target="../media/image25.svg"/><Relationship Id="rId23" Type="http://schemas.openxmlformats.org/officeDocument/2006/relationships/image" Target="../media/image48.svg"/><Relationship Id="rId28" Type="http://schemas.openxmlformats.org/officeDocument/2006/relationships/image" Target="../media/image21.png"/><Relationship Id="rId10" Type="http://schemas.openxmlformats.org/officeDocument/2006/relationships/image" Target="../media/image31.png"/><Relationship Id="rId19" Type="http://schemas.openxmlformats.org/officeDocument/2006/relationships/image" Target="../media/image29.svg"/><Relationship Id="rId31" Type="http://schemas.openxmlformats.org/officeDocument/2006/relationships/image" Target="../media/image37.svg"/><Relationship Id="rId4" Type="http://schemas.openxmlformats.org/officeDocument/2006/relationships/image" Target="../media/image28.png"/><Relationship Id="rId9" Type="http://schemas.openxmlformats.org/officeDocument/2006/relationships/image" Target="../media/image21.svg"/><Relationship Id="rId14" Type="http://schemas.openxmlformats.org/officeDocument/2006/relationships/image" Target="../media/image33.png"/><Relationship Id="rId22" Type="http://schemas.openxmlformats.org/officeDocument/2006/relationships/image" Target="../media/image37.png"/><Relationship Id="rId27" Type="http://schemas.openxmlformats.org/officeDocument/2006/relationships/image" Target="../media/image33.svg"/><Relationship Id="rId30" Type="http://schemas.openxmlformats.org/officeDocument/2006/relationships/image" Target="../media/image40.png"/></Relationships>
</file>

<file path=ppt/slides/_rels/slide4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4.svg"/><Relationship Id="rId18" Type="http://schemas.openxmlformats.org/officeDocument/2006/relationships/image" Target="../media/image35.png"/><Relationship Id="rId26" Type="http://schemas.openxmlformats.org/officeDocument/2006/relationships/image" Target="../media/image39.png"/><Relationship Id="rId3" Type="http://schemas.openxmlformats.org/officeDocument/2006/relationships/image" Target="../media/image15.svg"/><Relationship Id="rId21" Type="http://schemas.openxmlformats.org/officeDocument/2006/relationships/image" Target="../media/image46.svg"/><Relationship Id="rId7" Type="http://schemas.openxmlformats.org/officeDocument/2006/relationships/image" Target="../media/image19.svg"/><Relationship Id="rId12" Type="http://schemas.openxmlformats.org/officeDocument/2006/relationships/image" Target="../media/image32.png"/><Relationship Id="rId17" Type="http://schemas.openxmlformats.org/officeDocument/2006/relationships/image" Target="../media/image27.svg"/><Relationship Id="rId25" Type="http://schemas.openxmlformats.org/officeDocument/2006/relationships/image" Target="../media/image31.svg"/><Relationship Id="rId33" Type="http://schemas.openxmlformats.org/officeDocument/2006/relationships/image" Target="../media/image39.svg"/><Relationship Id="rId2" Type="http://schemas.openxmlformats.org/officeDocument/2006/relationships/image" Target="../media/image27.png"/><Relationship Id="rId16" Type="http://schemas.openxmlformats.org/officeDocument/2006/relationships/image" Target="../media/image34.png"/><Relationship Id="rId20" Type="http://schemas.openxmlformats.org/officeDocument/2006/relationships/image" Target="../media/image36.png"/><Relationship Id="rId29" Type="http://schemas.openxmlformats.org/officeDocument/2006/relationships/image" Target="../media/image35.svg"/><Relationship Id="rId1" Type="http://schemas.openxmlformats.org/officeDocument/2006/relationships/slideLayout" Target="../slideLayouts/slideLayout23.xml"/><Relationship Id="rId6" Type="http://schemas.openxmlformats.org/officeDocument/2006/relationships/image" Target="../media/image29.png"/><Relationship Id="rId11" Type="http://schemas.openxmlformats.org/officeDocument/2006/relationships/image" Target="../media/image23.svg"/><Relationship Id="rId24" Type="http://schemas.openxmlformats.org/officeDocument/2006/relationships/image" Target="../media/image38.png"/><Relationship Id="rId32" Type="http://schemas.openxmlformats.org/officeDocument/2006/relationships/image" Target="../media/image41.png"/><Relationship Id="rId5" Type="http://schemas.openxmlformats.org/officeDocument/2006/relationships/image" Target="../media/image17.svg"/><Relationship Id="rId15" Type="http://schemas.openxmlformats.org/officeDocument/2006/relationships/image" Target="../media/image25.svg"/><Relationship Id="rId23" Type="http://schemas.openxmlformats.org/officeDocument/2006/relationships/image" Target="../media/image48.svg"/><Relationship Id="rId28" Type="http://schemas.openxmlformats.org/officeDocument/2006/relationships/image" Target="../media/image21.png"/><Relationship Id="rId10" Type="http://schemas.openxmlformats.org/officeDocument/2006/relationships/image" Target="../media/image31.png"/><Relationship Id="rId19" Type="http://schemas.openxmlformats.org/officeDocument/2006/relationships/image" Target="../media/image29.svg"/><Relationship Id="rId31" Type="http://schemas.openxmlformats.org/officeDocument/2006/relationships/image" Target="../media/image37.svg"/><Relationship Id="rId4" Type="http://schemas.openxmlformats.org/officeDocument/2006/relationships/image" Target="../media/image28.png"/><Relationship Id="rId9" Type="http://schemas.openxmlformats.org/officeDocument/2006/relationships/image" Target="../media/image21.svg"/><Relationship Id="rId14" Type="http://schemas.openxmlformats.org/officeDocument/2006/relationships/image" Target="../media/image33.png"/><Relationship Id="rId22" Type="http://schemas.openxmlformats.org/officeDocument/2006/relationships/image" Target="../media/image37.png"/><Relationship Id="rId27" Type="http://schemas.openxmlformats.org/officeDocument/2006/relationships/image" Target="../media/image33.svg"/><Relationship Id="rId30" Type="http://schemas.openxmlformats.org/officeDocument/2006/relationships/image" Target="../media/image40.png"/></Relationships>
</file>

<file path=ppt/slides/_rels/slide4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4.svg"/><Relationship Id="rId18" Type="http://schemas.openxmlformats.org/officeDocument/2006/relationships/image" Target="../media/image35.png"/><Relationship Id="rId26" Type="http://schemas.openxmlformats.org/officeDocument/2006/relationships/image" Target="../media/image39.png"/><Relationship Id="rId3" Type="http://schemas.openxmlformats.org/officeDocument/2006/relationships/image" Target="../media/image15.svg"/><Relationship Id="rId21" Type="http://schemas.openxmlformats.org/officeDocument/2006/relationships/image" Target="../media/image46.svg"/><Relationship Id="rId7" Type="http://schemas.openxmlformats.org/officeDocument/2006/relationships/image" Target="../media/image19.svg"/><Relationship Id="rId12" Type="http://schemas.openxmlformats.org/officeDocument/2006/relationships/image" Target="../media/image32.png"/><Relationship Id="rId17" Type="http://schemas.openxmlformats.org/officeDocument/2006/relationships/image" Target="../media/image27.svg"/><Relationship Id="rId25" Type="http://schemas.openxmlformats.org/officeDocument/2006/relationships/image" Target="../media/image31.svg"/><Relationship Id="rId33" Type="http://schemas.openxmlformats.org/officeDocument/2006/relationships/image" Target="../media/image39.svg"/><Relationship Id="rId2" Type="http://schemas.openxmlformats.org/officeDocument/2006/relationships/image" Target="../media/image27.png"/><Relationship Id="rId16" Type="http://schemas.openxmlformats.org/officeDocument/2006/relationships/image" Target="../media/image34.png"/><Relationship Id="rId20" Type="http://schemas.openxmlformats.org/officeDocument/2006/relationships/image" Target="../media/image36.png"/><Relationship Id="rId29" Type="http://schemas.openxmlformats.org/officeDocument/2006/relationships/image" Target="../media/image35.svg"/><Relationship Id="rId1" Type="http://schemas.openxmlformats.org/officeDocument/2006/relationships/slideLayout" Target="../slideLayouts/slideLayout24.xml"/><Relationship Id="rId6" Type="http://schemas.openxmlformats.org/officeDocument/2006/relationships/image" Target="../media/image29.png"/><Relationship Id="rId11" Type="http://schemas.openxmlformats.org/officeDocument/2006/relationships/image" Target="../media/image23.svg"/><Relationship Id="rId24" Type="http://schemas.openxmlformats.org/officeDocument/2006/relationships/image" Target="../media/image38.png"/><Relationship Id="rId32" Type="http://schemas.openxmlformats.org/officeDocument/2006/relationships/image" Target="../media/image41.png"/><Relationship Id="rId5" Type="http://schemas.openxmlformats.org/officeDocument/2006/relationships/image" Target="../media/image17.svg"/><Relationship Id="rId15" Type="http://schemas.openxmlformats.org/officeDocument/2006/relationships/image" Target="../media/image25.svg"/><Relationship Id="rId23" Type="http://schemas.openxmlformats.org/officeDocument/2006/relationships/image" Target="../media/image48.svg"/><Relationship Id="rId28" Type="http://schemas.openxmlformats.org/officeDocument/2006/relationships/image" Target="../media/image21.png"/><Relationship Id="rId10" Type="http://schemas.openxmlformats.org/officeDocument/2006/relationships/image" Target="../media/image31.png"/><Relationship Id="rId19" Type="http://schemas.openxmlformats.org/officeDocument/2006/relationships/image" Target="../media/image29.svg"/><Relationship Id="rId31" Type="http://schemas.openxmlformats.org/officeDocument/2006/relationships/image" Target="../media/image37.svg"/><Relationship Id="rId4" Type="http://schemas.openxmlformats.org/officeDocument/2006/relationships/image" Target="../media/image28.png"/><Relationship Id="rId9" Type="http://schemas.openxmlformats.org/officeDocument/2006/relationships/image" Target="../media/image21.svg"/><Relationship Id="rId14" Type="http://schemas.openxmlformats.org/officeDocument/2006/relationships/image" Target="../media/image33.png"/><Relationship Id="rId22" Type="http://schemas.openxmlformats.org/officeDocument/2006/relationships/image" Target="../media/image37.png"/><Relationship Id="rId27" Type="http://schemas.openxmlformats.org/officeDocument/2006/relationships/image" Target="../media/image33.svg"/><Relationship Id="rId30" Type="http://schemas.openxmlformats.org/officeDocument/2006/relationships/image" Target="../media/image40.png"/></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4.svg"/><Relationship Id="rId18" Type="http://schemas.openxmlformats.org/officeDocument/2006/relationships/image" Target="../media/image35.png"/><Relationship Id="rId26" Type="http://schemas.openxmlformats.org/officeDocument/2006/relationships/image" Target="../media/image39.png"/><Relationship Id="rId3" Type="http://schemas.openxmlformats.org/officeDocument/2006/relationships/image" Target="../media/image15.svg"/><Relationship Id="rId21" Type="http://schemas.openxmlformats.org/officeDocument/2006/relationships/image" Target="../media/image46.svg"/><Relationship Id="rId7" Type="http://schemas.openxmlformats.org/officeDocument/2006/relationships/image" Target="../media/image19.svg"/><Relationship Id="rId12" Type="http://schemas.openxmlformats.org/officeDocument/2006/relationships/image" Target="../media/image32.png"/><Relationship Id="rId17" Type="http://schemas.openxmlformats.org/officeDocument/2006/relationships/image" Target="../media/image27.svg"/><Relationship Id="rId25" Type="http://schemas.openxmlformats.org/officeDocument/2006/relationships/image" Target="../media/image31.svg"/><Relationship Id="rId33" Type="http://schemas.openxmlformats.org/officeDocument/2006/relationships/image" Target="../media/image39.svg"/><Relationship Id="rId2" Type="http://schemas.openxmlformats.org/officeDocument/2006/relationships/image" Target="../media/image27.png"/><Relationship Id="rId16" Type="http://schemas.openxmlformats.org/officeDocument/2006/relationships/image" Target="../media/image34.png"/><Relationship Id="rId20" Type="http://schemas.openxmlformats.org/officeDocument/2006/relationships/image" Target="../media/image36.png"/><Relationship Id="rId29" Type="http://schemas.openxmlformats.org/officeDocument/2006/relationships/image" Target="../media/image35.svg"/><Relationship Id="rId1" Type="http://schemas.openxmlformats.org/officeDocument/2006/relationships/slideLayout" Target="../slideLayouts/slideLayout25.xml"/><Relationship Id="rId6" Type="http://schemas.openxmlformats.org/officeDocument/2006/relationships/image" Target="../media/image29.png"/><Relationship Id="rId11" Type="http://schemas.openxmlformats.org/officeDocument/2006/relationships/image" Target="../media/image23.svg"/><Relationship Id="rId24" Type="http://schemas.openxmlformats.org/officeDocument/2006/relationships/image" Target="../media/image38.png"/><Relationship Id="rId32" Type="http://schemas.openxmlformats.org/officeDocument/2006/relationships/image" Target="../media/image41.png"/><Relationship Id="rId5" Type="http://schemas.openxmlformats.org/officeDocument/2006/relationships/image" Target="../media/image17.svg"/><Relationship Id="rId15" Type="http://schemas.openxmlformats.org/officeDocument/2006/relationships/image" Target="../media/image25.svg"/><Relationship Id="rId23" Type="http://schemas.openxmlformats.org/officeDocument/2006/relationships/image" Target="../media/image48.svg"/><Relationship Id="rId28" Type="http://schemas.openxmlformats.org/officeDocument/2006/relationships/image" Target="../media/image21.png"/><Relationship Id="rId10" Type="http://schemas.openxmlformats.org/officeDocument/2006/relationships/image" Target="../media/image31.png"/><Relationship Id="rId19" Type="http://schemas.openxmlformats.org/officeDocument/2006/relationships/image" Target="../media/image29.svg"/><Relationship Id="rId31" Type="http://schemas.openxmlformats.org/officeDocument/2006/relationships/image" Target="../media/image37.svg"/><Relationship Id="rId4" Type="http://schemas.openxmlformats.org/officeDocument/2006/relationships/image" Target="../media/image28.png"/><Relationship Id="rId9" Type="http://schemas.openxmlformats.org/officeDocument/2006/relationships/image" Target="../media/image21.svg"/><Relationship Id="rId14" Type="http://schemas.openxmlformats.org/officeDocument/2006/relationships/image" Target="../media/image33.png"/><Relationship Id="rId22" Type="http://schemas.openxmlformats.org/officeDocument/2006/relationships/image" Target="../media/image37.png"/><Relationship Id="rId27" Type="http://schemas.openxmlformats.org/officeDocument/2006/relationships/image" Target="../media/image33.svg"/><Relationship Id="rId30" Type="http://schemas.openxmlformats.org/officeDocument/2006/relationships/image" Target="../media/image40.png"/></Relationships>
</file>

<file path=ppt/slides/_rels/slide5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34.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4.svg"/><Relationship Id="rId18" Type="http://schemas.openxmlformats.org/officeDocument/2006/relationships/image" Target="../media/image35.png"/><Relationship Id="rId26" Type="http://schemas.openxmlformats.org/officeDocument/2006/relationships/image" Target="../media/image39.png"/><Relationship Id="rId3" Type="http://schemas.openxmlformats.org/officeDocument/2006/relationships/image" Target="../media/image15.svg"/><Relationship Id="rId21" Type="http://schemas.openxmlformats.org/officeDocument/2006/relationships/image" Target="../media/image46.svg"/><Relationship Id="rId7" Type="http://schemas.openxmlformats.org/officeDocument/2006/relationships/image" Target="../media/image19.svg"/><Relationship Id="rId12" Type="http://schemas.openxmlformats.org/officeDocument/2006/relationships/image" Target="../media/image32.png"/><Relationship Id="rId17" Type="http://schemas.openxmlformats.org/officeDocument/2006/relationships/image" Target="../media/image27.svg"/><Relationship Id="rId25" Type="http://schemas.openxmlformats.org/officeDocument/2006/relationships/image" Target="../media/image31.svg"/><Relationship Id="rId33" Type="http://schemas.openxmlformats.org/officeDocument/2006/relationships/image" Target="../media/image39.svg"/><Relationship Id="rId2" Type="http://schemas.openxmlformats.org/officeDocument/2006/relationships/image" Target="../media/image27.png"/><Relationship Id="rId16" Type="http://schemas.openxmlformats.org/officeDocument/2006/relationships/image" Target="../media/image34.png"/><Relationship Id="rId20" Type="http://schemas.openxmlformats.org/officeDocument/2006/relationships/image" Target="../media/image36.png"/><Relationship Id="rId29" Type="http://schemas.openxmlformats.org/officeDocument/2006/relationships/image" Target="../media/image35.svg"/><Relationship Id="rId1" Type="http://schemas.openxmlformats.org/officeDocument/2006/relationships/slideLayout" Target="../slideLayouts/slideLayout26.xml"/><Relationship Id="rId6" Type="http://schemas.openxmlformats.org/officeDocument/2006/relationships/image" Target="../media/image29.png"/><Relationship Id="rId11" Type="http://schemas.openxmlformats.org/officeDocument/2006/relationships/image" Target="../media/image23.svg"/><Relationship Id="rId24" Type="http://schemas.openxmlformats.org/officeDocument/2006/relationships/image" Target="../media/image38.png"/><Relationship Id="rId32" Type="http://schemas.openxmlformats.org/officeDocument/2006/relationships/image" Target="../media/image41.png"/><Relationship Id="rId5" Type="http://schemas.openxmlformats.org/officeDocument/2006/relationships/image" Target="../media/image17.svg"/><Relationship Id="rId15" Type="http://schemas.openxmlformats.org/officeDocument/2006/relationships/image" Target="../media/image25.svg"/><Relationship Id="rId23" Type="http://schemas.openxmlformats.org/officeDocument/2006/relationships/image" Target="../media/image48.svg"/><Relationship Id="rId28" Type="http://schemas.openxmlformats.org/officeDocument/2006/relationships/image" Target="../media/image21.png"/><Relationship Id="rId10" Type="http://schemas.openxmlformats.org/officeDocument/2006/relationships/image" Target="../media/image31.png"/><Relationship Id="rId19" Type="http://schemas.openxmlformats.org/officeDocument/2006/relationships/image" Target="../media/image29.svg"/><Relationship Id="rId31" Type="http://schemas.openxmlformats.org/officeDocument/2006/relationships/image" Target="../media/image37.svg"/><Relationship Id="rId4" Type="http://schemas.openxmlformats.org/officeDocument/2006/relationships/image" Target="../media/image28.png"/><Relationship Id="rId9" Type="http://schemas.openxmlformats.org/officeDocument/2006/relationships/image" Target="../media/image21.svg"/><Relationship Id="rId14" Type="http://schemas.openxmlformats.org/officeDocument/2006/relationships/image" Target="../media/image33.png"/><Relationship Id="rId22" Type="http://schemas.openxmlformats.org/officeDocument/2006/relationships/image" Target="../media/image37.png"/><Relationship Id="rId27" Type="http://schemas.openxmlformats.org/officeDocument/2006/relationships/image" Target="../media/image33.svg"/><Relationship Id="rId30" Type="http://schemas.openxmlformats.org/officeDocument/2006/relationships/image" Target="../media/image40.png"/></Relationships>
</file>

<file path=ppt/slides/_rels/slide5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4.svg"/><Relationship Id="rId18" Type="http://schemas.openxmlformats.org/officeDocument/2006/relationships/image" Target="../media/image35.png"/><Relationship Id="rId26" Type="http://schemas.openxmlformats.org/officeDocument/2006/relationships/image" Target="../media/image39.png"/><Relationship Id="rId3" Type="http://schemas.openxmlformats.org/officeDocument/2006/relationships/image" Target="../media/image15.svg"/><Relationship Id="rId21" Type="http://schemas.openxmlformats.org/officeDocument/2006/relationships/image" Target="../media/image46.svg"/><Relationship Id="rId7" Type="http://schemas.openxmlformats.org/officeDocument/2006/relationships/image" Target="../media/image19.svg"/><Relationship Id="rId12" Type="http://schemas.openxmlformats.org/officeDocument/2006/relationships/image" Target="../media/image32.png"/><Relationship Id="rId17" Type="http://schemas.openxmlformats.org/officeDocument/2006/relationships/image" Target="../media/image27.svg"/><Relationship Id="rId25" Type="http://schemas.openxmlformats.org/officeDocument/2006/relationships/image" Target="../media/image31.svg"/><Relationship Id="rId33" Type="http://schemas.openxmlformats.org/officeDocument/2006/relationships/image" Target="../media/image39.svg"/><Relationship Id="rId2" Type="http://schemas.openxmlformats.org/officeDocument/2006/relationships/image" Target="../media/image27.png"/><Relationship Id="rId16" Type="http://schemas.openxmlformats.org/officeDocument/2006/relationships/image" Target="../media/image34.png"/><Relationship Id="rId20" Type="http://schemas.openxmlformats.org/officeDocument/2006/relationships/image" Target="../media/image36.png"/><Relationship Id="rId29" Type="http://schemas.openxmlformats.org/officeDocument/2006/relationships/image" Target="../media/image35.svg"/><Relationship Id="rId1" Type="http://schemas.openxmlformats.org/officeDocument/2006/relationships/slideLayout" Target="../slideLayouts/slideLayout27.xml"/><Relationship Id="rId6" Type="http://schemas.openxmlformats.org/officeDocument/2006/relationships/image" Target="../media/image29.png"/><Relationship Id="rId11" Type="http://schemas.openxmlformats.org/officeDocument/2006/relationships/image" Target="../media/image23.svg"/><Relationship Id="rId24" Type="http://schemas.openxmlformats.org/officeDocument/2006/relationships/image" Target="../media/image38.png"/><Relationship Id="rId32" Type="http://schemas.openxmlformats.org/officeDocument/2006/relationships/image" Target="../media/image41.png"/><Relationship Id="rId5" Type="http://schemas.openxmlformats.org/officeDocument/2006/relationships/image" Target="../media/image17.svg"/><Relationship Id="rId15" Type="http://schemas.openxmlformats.org/officeDocument/2006/relationships/image" Target="../media/image25.svg"/><Relationship Id="rId23" Type="http://schemas.openxmlformats.org/officeDocument/2006/relationships/image" Target="../media/image48.svg"/><Relationship Id="rId28" Type="http://schemas.openxmlformats.org/officeDocument/2006/relationships/image" Target="../media/image21.png"/><Relationship Id="rId10" Type="http://schemas.openxmlformats.org/officeDocument/2006/relationships/image" Target="../media/image31.png"/><Relationship Id="rId19" Type="http://schemas.openxmlformats.org/officeDocument/2006/relationships/image" Target="../media/image29.svg"/><Relationship Id="rId31" Type="http://schemas.openxmlformats.org/officeDocument/2006/relationships/image" Target="../media/image37.svg"/><Relationship Id="rId4" Type="http://schemas.openxmlformats.org/officeDocument/2006/relationships/image" Target="../media/image28.png"/><Relationship Id="rId9" Type="http://schemas.openxmlformats.org/officeDocument/2006/relationships/image" Target="../media/image21.svg"/><Relationship Id="rId14" Type="http://schemas.openxmlformats.org/officeDocument/2006/relationships/image" Target="../media/image33.png"/><Relationship Id="rId22" Type="http://schemas.openxmlformats.org/officeDocument/2006/relationships/image" Target="../media/image37.png"/><Relationship Id="rId27" Type="http://schemas.openxmlformats.org/officeDocument/2006/relationships/image" Target="../media/image33.svg"/><Relationship Id="rId30" Type="http://schemas.openxmlformats.org/officeDocument/2006/relationships/image" Target="../media/image4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7.xml"/></Relationships>
</file>

<file path=ppt/slides/_rels/slide64.xml.rels><?xml version="1.0" encoding="UTF-8" standalone="yes"?>
<Relationships xmlns="http://schemas.openxmlformats.org/package/2006/relationships"><Relationship Id="rId3" Type="http://schemas.openxmlformats.org/officeDocument/2006/relationships/hyperlink" Target="https://ghgprotocol.org/life-cycle-databases" TargetMode="External"/><Relationship Id="rId2" Type="http://schemas.openxmlformats.org/officeDocument/2006/relationships/slide" Target="slide68.xml"/><Relationship Id="rId1" Type="http://schemas.openxmlformats.org/officeDocument/2006/relationships/slideLayout" Target="../slideLayouts/slideLayout27.xml"/></Relationships>
</file>

<file path=ppt/slides/_rels/slide6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hyperlink" Target="https://www.statistik-bw.de/DatenMelden/Formularservice/33_A_Umrechnungsfaktoren.pdf" TargetMode="External"/><Relationship Id="rId3" Type="http://schemas.openxmlformats.org/officeDocument/2006/relationships/hyperlink" Target="https://www.umweltpakt.bayern.de/luft/fachwissen/217/berechnen-sie-ihre-treibhausgasemissionen-mit-co2-rechner" TargetMode="External"/><Relationship Id="rId7" Type="http://schemas.openxmlformats.org/officeDocument/2006/relationships/hyperlink" Target="https://www.ifeu.de/fileadmin/uploads/Abschlussbericht-SKU-2016_05_01_18.pdf" TargetMode="External"/><Relationship Id="rId2" Type="http://schemas.openxmlformats.org/officeDocument/2006/relationships/hyperlink" Target="https://www.umweltbundesamt.de/publikationen/co2-emissionsfaktoren-fuer-fossile-brennstoffe-0" TargetMode="External"/><Relationship Id="rId1" Type="http://schemas.openxmlformats.org/officeDocument/2006/relationships/slideLayout" Target="../slideLayouts/slideLayout2.xml"/><Relationship Id="rId6" Type="http://schemas.openxmlformats.org/officeDocument/2006/relationships/hyperlink" Target="https://view.officeapps.live.com/op/view.aspx?src=https%3A%2F%2Fassets.publishing.service.gov.uk%2Fgovernment%2Fuploads%2Fsystem%2Fuploads%2Fattachment_data%2Ffile%2F1049332%2Fconversion-factors-2021-condensed-set-most-users.xls&amp;wdOrigin=BROWSELINK" TargetMode="External"/><Relationship Id="rId5" Type="http://schemas.openxmlformats.org/officeDocument/2006/relationships/hyperlink" Target="https://ghgprotocol.org/life-cycle-databases" TargetMode="External"/><Relationship Id="rId4" Type="http://schemas.openxmlformats.org/officeDocument/2006/relationships/hyperlink" Target="https://ecoinvent.org/" TargetMode="External"/><Relationship Id="rId9" Type="http://schemas.openxmlformats.org/officeDocument/2006/relationships/hyperlink" Target="https://www.gesetze-im-internet.de/avv/BJNR337910001.html"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www.lfu.bayern.de/" TargetMode="External"/><Relationship Id="rId7" Type="http://schemas.openxmlformats.org/officeDocument/2006/relationships/image" Target="../media/image60.png"/><Relationship Id="rId2" Type="http://schemas.openxmlformats.org/officeDocument/2006/relationships/hyperlink" Target="mailto:izu@lfu.bayern.de" TargetMode="External"/><Relationship Id="rId1" Type="http://schemas.openxmlformats.org/officeDocument/2006/relationships/slideLayout" Target="../slideLayouts/slideLayout1.xml"/><Relationship Id="rId6" Type="http://schemas.openxmlformats.org/officeDocument/2006/relationships/hyperlink" Target="http://www.baumgroup.de/" TargetMode="External"/><Relationship Id="rId5" Type="http://schemas.openxmlformats.org/officeDocument/2006/relationships/hyperlink" Target="mailto:muenchen@baumgroup.de" TargetMode="External"/><Relationship Id="rId4" Type="http://schemas.openxmlformats.org/officeDocument/2006/relationships/hyperlink" Target="https://www.umweltpakt.bayern.de/nachhaltigkeitsmanagement/" TargetMode="External"/></Relationships>
</file>

<file path=ppt/slides/_rels/slide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4.svg"/><Relationship Id="rId18" Type="http://schemas.openxmlformats.org/officeDocument/2006/relationships/image" Target="../media/image35.png"/><Relationship Id="rId26" Type="http://schemas.openxmlformats.org/officeDocument/2006/relationships/image" Target="../media/image39.png"/><Relationship Id="rId3" Type="http://schemas.openxmlformats.org/officeDocument/2006/relationships/image" Target="../media/image15.svg"/><Relationship Id="rId21" Type="http://schemas.openxmlformats.org/officeDocument/2006/relationships/image" Target="../media/image46.svg"/><Relationship Id="rId7" Type="http://schemas.openxmlformats.org/officeDocument/2006/relationships/image" Target="../media/image19.svg"/><Relationship Id="rId12" Type="http://schemas.openxmlformats.org/officeDocument/2006/relationships/image" Target="../media/image32.png"/><Relationship Id="rId17" Type="http://schemas.openxmlformats.org/officeDocument/2006/relationships/image" Target="../media/image27.svg"/><Relationship Id="rId25" Type="http://schemas.openxmlformats.org/officeDocument/2006/relationships/image" Target="../media/image31.svg"/><Relationship Id="rId33" Type="http://schemas.openxmlformats.org/officeDocument/2006/relationships/image" Target="../media/image39.svg"/><Relationship Id="rId2" Type="http://schemas.openxmlformats.org/officeDocument/2006/relationships/image" Target="../media/image27.png"/><Relationship Id="rId16" Type="http://schemas.openxmlformats.org/officeDocument/2006/relationships/image" Target="../media/image34.png"/><Relationship Id="rId20" Type="http://schemas.openxmlformats.org/officeDocument/2006/relationships/image" Target="../media/image36.png"/><Relationship Id="rId29" Type="http://schemas.openxmlformats.org/officeDocument/2006/relationships/image" Target="../media/image35.svg"/><Relationship Id="rId1" Type="http://schemas.openxmlformats.org/officeDocument/2006/relationships/slideLayout" Target="../slideLayouts/slideLayout14.xml"/><Relationship Id="rId6" Type="http://schemas.openxmlformats.org/officeDocument/2006/relationships/image" Target="../media/image29.png"/><Relationship Id="rId11" Type="http://schemas.openxmlformats.org/officeDocument/2006/relationships/image" Target="../media/image23.svg"/><Relationship Id="rId24" Type="http://schemas.openxmlformats.org/officeDocument/2006/relationships/image" Target="../media/image38.png"/><Relationship Id="rId32" Type="http://schemas.openxmlformats.org/officeDocument/2006/relationships/image" Target="../media/image41.png"/><Relationship Id="rId5" Type="http://schemas.openxmlformats.org/officeDocument/2006/relationships/image" Target="../media/image17.svg"/><Relationship Id="rId15" Type="http://schemas.openxmlformats.org/officeDocument/2006/relationships/image" Target="../media/image25.svg"/><Relationship Id="rId23" Type="http://schemas.openxmlformats.org/officeDocument/2006/relationships/image" Target="../media/image48.svg"/><Relationship Id="rId28" Type="http://schemas.openxmlformats.org/officeDocument/2006/relationships/image" Target="../media/image21.png"/><Relationship Id="rId10" Type="http://schemas.openxmlformats.org/officeDocument/2006/relationships/image" Target="../media/image31.png"/><Relationship Id="rId19" Type="http://schemas.openxmlformats.org/officeDocument/2006/relationships/image" Target="../media/image29.svg"/><Relationship Id="rId31" Type="http://schemas.openxmlformats.org/officeDocument/2006/relationships/image" Target="../media/image37.svg"/><Relationship Id="rId4" Type="http://schemas.openxmlformats.org/officeDocument/2006/relationships/image" Target="../media/image28.png"/><Relationship Id="rId9" Type="http://schemas.openxmlformats.org/officeDocument/2006/relationships/image" Target="../media/image21.svg"/><Relationship Id="rId14" Type="http://schemas.openxmlformats.org/officeDocument/2006/relationships/image" Target="../media/image33.png"/><Relationship Id="rId22" Type="http://schemas.openxmlformats.org/officeDocument/2006/relationships/image" Target="../media/image37.png"/><Relationship Id="rId27" Type="http://schemas.openxmlformats.org/officeDocument/2006/relationships/image" Target="../media/image33.svg"/><Relationship Id="rId30" Type="http://schemas.openxmlformats.org/officeDocument/2006/relationships/image" Target="../media/image40.png"/></Relationships>
</file>

<file path=ppt/slides/_rels/slide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503" name="Rectangle 31"/>
          <p:cNvSpPr>
            <a:spLocks noGrp="1" noChangeArrowheads="1"/>
          </p:cNvSpPr>
          <p:nvPr>
            <p:ph type="subTitle" idx="1"/>
          </p:nvPr>
        </p:nvSpPr>
        <p:spPr>
          <a:xfrm>
            <a:off x="569960" y="4006208"/>
            <a:ext cx="7542264" cy="936104"/>
          </a:xfrm>
        </p:spPr>
        <p:txBody>
          <a:bodyPr/>
          <a:lstStyle/>
          <a:p>
            <a:r>
              <a:rPr lang="de-DE" sz="2600" dirty="0" smtClean="0"/>
              <a:t>Erläuterungen zu den Scope-3-Kategorien 1 bis 15</a:t>
            </a:r>
            <a:endParaRPr lang="de-DE" sz="2600" dirty="0"/>
          </a:p>
        </p:txBody>
      </p:sp>
      <p:sp>
        <p:nvSpPr>
          <p:cNvPr id="3" name="Textfeld 2"/>
          <p:cNvSpPr txBox="1"/>
          <p:nvPr/>
        </p:nvSpPr>
        <p:spPr>
          <a:xfrm>
            <a:off x="557776" y="2528754"/>
            <a:ext cx="9696400" cy="900246"/>
          </a:xfrm>
          <a:prstGeom prst="rect">
            <a:avLst/>
          </a:prstGeom>
          <a:noFill/>
        </p:spPr>
        <p:txBody>
          <a:bodyPr wrap="square" lIns="0" rtlCol="0">
            <a:spAutoFit/>
          </a:bodyPr>
          <a:lstStyle/>
          <a:p>
            <a:pPr lvl="0" algn="l">
              <a:lnSpc>
                <a:spcPts val="6300"/>
              </a:lnSpc>
              <a:defRPr/>
            </a:pPr>
            <a:r>
              <a:rPr lang="de-DE" sz="4800" b="1" dirty="0" smtClean="0">
                <a:solidFill>
                  <a:srgbClr val="6DA03A"/>
                </a:solidFill>
              </a:rPr>
              <a:t>Handlungshilfe Spezial: Scope 3</a:t>
            </a:r>
            <a:endParaRPr lang="de-DE" sz="4800" b="1" dirty="0">
              <a:solidFill>
                <a:srgbClr val="6DA03A"/>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9">
            <a:extLst>
              <a:ext uri="{FF2B5EF4-FFF2-40B4-BE49-F238E27FC236}">
                <a16:creationId xmlns:a16="http://schemas.microsoft.com/office/drawing/2014/main" id="{39F2A8E9-54E3-9A5A-BCB2-37BF875D0600}"/>
              </a:ext>
            </a:extLst>
          </p:cNvPr>
          <p:cNvGraphicFramePr>
            <a:graphicFrameLocks noGrp="1"/>
          </p:cNvGraphicFramePr>
          <p:nvPr>
            <p:extLst>
              <p:ext uri="{D42A27DB-BD31-4B8C-83A1-F6EECF244321}">
                <p14:modId xmlns:p14="http://schemas.microsoft.com/office/powerpoint/2010/main" val="2665436790"/>
              </p:ext>
            </p:extLst>
          </p:nvPr>
        </p:nvGraphicFramePr>
        <p:xfrm>
          <a:off x="551384" y="928737"/>
          <a:ext cx="11256615" cy="3940423"/>
        </p:xfrm>
        <a:graphic>
          <a:graphicData uri="http://schemas.openxmlformats.org/drawingml/2006/table">
            <a:tbl>
              <a:tblPr firstRow="1" bandRow="1">
                <a:tableStyleId>{7E9639D4-E3E2-4D34-9284-5A2195B3D0D7}</a:tableStyleId>
              </a:tblPr>
              <a:tblGrid>
                <a:gridCol w="1106294">
                  <a:extLst>
                    <a:ext uri="{9D8B030D-6E8A-4147-A177-3AD203B41FA5}">
                      <a16:colId xmlns:a16="http://schemas.microsoft.com/office/drawing/2014/main" val="2566465029"/>
                    </a:ext>
                  </a:extLst>
                </a:gridCol>
                <a:gridCol w="3206305">
                  <a:extLst>
                    <a:ext uri="{9D8B030D-6E8A-4147-A177-3AD203B41FA5}">
                      <a16:colId xmlns:a16="http://schemas.microsoft.com/office/drawing/2014/main" val="3795616076"/>
                    </a:ext>
                  </a:extLst>
                </a:gridCol>
                <a:gridCol w="3480801">
                  <a:extLst>
                    <a:ext uri="{9D8B030D-6E8A-4147-A177-3AD203B41FA5}">
                      <a16:colId xmlns:a16="http://schemas.microsoft.com/office/drawing/2014/main" val="3754190229"/>
                    </a:ext>
                  </a:extLst>
                </a:gridCol>
                <a:gridCol w="3463215">
                  <a:extLst>
                    <a:ext uri="{9D8B030D-6E8A-4147-A177-3AD203B41FA5}">
                      <a16:colId xmlns:a16="http://schemas.microsoft.com/office/drawing/2014/main" val="1714585176"/>
                    </a:ext>
                  </a:extLst>
                </a:gridCol>
              </a:tblGrid>
              <a:tr h="289813">
                <a:tc>
                  <a:txBody>
                    <a:bodyPr/>
                    <a:lstStyle/>
                    <a:p>
                      <a:r>
                        <a:rPr lang="de-DE" sz="1200" b="1" i="0" dirty="0">
                          <a:latin typeface="+mj-lt"/>
                        </a:rPr>
                        <a:t>Methode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tc>
                  <a:txBody>
                    <a:bodyPr/>
                    <a:lstStyle/>
                    <a:p>
                      <a:r>
                        <a:rPr lang="de-DE" sz="1200" b="1" i="0" dirty="0">
                          <a:latin typeface="+mj-lt"/>
                        </a:rPr>
                        <a:t>Beschreibung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tc>
                  <a:txBody>
                    <a:bodyPr/>
                    <a:lstStyle/>
                    <a:p>
                      <a:r>
                        <a:rPr lang="de-DE" sz="1200" b="1" i="0" dirty="0">
                          <a:latin typeface="+mj-lt"/>
                        </a:rPr>
                        <a:t>Vorgehen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i="0" dirty="0">
                          <a:latin typeface="+mj-lt"/>
                        </a:rPr>
                        <a:t>Anmerkungen</a:t>
                      </a:r>
                      <a:endParaRPr lang="de-DE" sz="1200" b="1" i="0" dirty="0">
                        <a:solidFill>
                          <a:srgbClr val="FF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extLst>
                  <a:ext uri="{0D108BD9-81ED-4DB2-BD59-A6C34878D82A}">
                    <a16:rowId xmlns:a16="http://schemas.microsoft.com/office/drawing/2014/main" val="3870020211"/>
                  </a:ext>
                </a:extLst>
              </a:tr>
              <a:tr h="1463624">
                <a:tc>
                  <a:txBody>
                    <a:bodyPr/>
                    <a:lstStyle/>
                    <a:p>
                      <a:r>
                        <a:rPr lang="en-US" sz="1200" b="1" i="0" dirty="0">
                          <a:solidFill>
                            <a:srgbClr val="000000"/>
                          </a:solidFill>
                          <a:latin typeface="+mj-lt"/>
                        </a:rPr>
                        <a:t>Supplier-specific </a:t>
                      </a:r>
                    </a:p>
                    <a:p>
                      <a:r>
                        <a:rPr lang="en-US" sz="1200" b="1" i="0" dirty="0">
                          <a:solidFill>
                            <a:srgbClr val="000000"/>
                          </a:solidFill>
                          <a:latin typeface="+mj-lt"/>
                        </a:rPr>
                        <a:t>(</a:t>
                      </a:r>
                      <a:r>
                        <a:rPr lang="en-US" sz="1200" b="1" i="0" dirty="0" err="1">
                          <a:solidFill>
                            <a:srgbClr val="000000"/>
                          </a:solidFill>
                          <a:latin typeface="+mj-lt"/>
                        </a:rPr>
                        <a:t>Liefer-anten-spezifisch</a:t>
                      </a:r>
                      <a:r>
                        <a:rPr lang="en-US" sz="1200" b="1" i="0" dirty="0">
                          <a:solidFill>
                            <a:srgbClr val="000000"/>
                          </a:solidFill>
                          <a:latin typeface="+mj-lt"/>
                        </a:rPr>
                        <a:t>)</a:t>
                      </a:r>
                      <a:endParaRPr lang="de-DE" sz="1200" b="1" i="0" dirty="0">
                        <a:solidFill>
                          <a:srgbClr val="000000"/>
                        </a:solidFill>
                        <a:latin typeface="+mj-l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200" b="0" i="0" u="none" strike="noStrike" kern="1200" baseline="0" dirty="0">
                        <a:solidFill>
                          <a:srgbClr val="FF0000"/>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AutoNum type="arabicPeriod"/>
                      </a:pPr>
                      <a:endParaRPr lang="de-DE" sz="1200" dirty="0">
                        <a:solidFill>
                          <a:schemeClr val="tx1"/>
                        </a:solidFill>
                        <a:highlight>
                          <a:srgbClr val="FFFFFF"/>
                        </a:highlight>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de-DE" sz="12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4418651"/>
                  </a:ext>
                </a:extLst>
              </a:tr>
              <a:tr h="1079378">
                <a:tc>
                  <a:txBody>
                    <a:bodyPr/>
                    <a:lstStyle/>
                    <a:p>
                      <a:r>
                        <a:rPr lang="en-US" sz="1200" b="1" i="0" dirty="0">
                          <a:solidFill>
                            <a:srgbClr val="000000"/>
                          </a:solidFill>
                          <a:latin typeface="+mj-lt"/>
                        </a:rPr>
                        <a:t>Average-Product</a:t>
                      </a:r>
                      <a:endParaRPr lang="de-DE" sz="1200" b="1" i="0" dirty="0">
                        <a:solidFill>
                          <a:srgbClr val="000000"/>
                        </a:solidFill>
                        <a:latin typeface="+mj-l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200" b="0" i="0" u="none" strike="noStrike" kern="1200" baseline="0" dirty="0">
                        <a:solidFill>
                          <a:schemeClr val="tx1"/>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de-DE" sz="1200" dirty="0">
                        <a:solidFill>
                          <a:schemeClr val="tx1"/>
                        </a:solidFill>
                        <a:highlight>
                          <a:srgbClr val="FFFFFF"/>
                        </a:highlight>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200" b="0" i="0" u="none" strike="noStrike" kern="1200" baseline="0" dirty="0">
                        <a:solidFill>
                          <a:schemeClr val="tx1"/>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4451105"/>
                  </a:ext>
                </a:extLst>
              </a:tr>
              <a:tr h="1107608">
                <a:tc>
                  <a:txBody>
                    <a:bodyPr/>
                    <a:lstStyle/>
                    <a:p>
                      <a:r>
                        <a:rPr lang="en-US" sz="1200" b="1" i="0" dirty="0">
                          <a:solidFill>
                            <a:srgbClr val="000000"/>
                          </a:solidFill>
                          <a:latin typeface="+mj-lt"/>
                        </a:rPr>
                        <a:t>Average Spend-based</a:t>
                      </a:r>
                      <a:endParaRPr lang="de-DE" sz="1200" b="1" i="0" dirty="0">
                        <a:solidFill>
                          <a:srgbClr val="000000"/>
                        </a:solidFill>
                        <a:latin typeface="+mj-l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8600">
                        <a:buFont typeface="+mj-lt"/>
                        <a:buAutoNum type="arabicPeriod"/>
                      </a:pPr>
                      <a:endParaRPr lang="de-DE" sz="1200" b="0" i="0" u="none" strike="noStrike" kern="1200" baseline="0" dirty="0">
                        <a:solidFill>
                          <a:schemeClr val="tx1"/>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sz="1200" b="0" i="0" u="none" strike="noStrike" kern="1200" baseline="0" dirty="0">
                        <a:solidFill>
                          <a:schemeClr val="tx1"/>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6626364"/>
                  </a:ext>
                </a:extLst>
              </a:tr>
            </a:tbl>
          </a:graphicData>
        </a:graphic>
      </p:graphicFrame>
      <p:sp>
        <p:nvSpPr>
          <p:cNvPr id="4" name="Fußzeilenplatzhalter 3">
            <a:extLst>
              <a:ext uri="{FF2B5EF4-FFF2-40B4-BE49-F238E27FC236}">
                <a16:creationId xmlns:a16="http://schemas.microsoft.com/office/drawing/2014/main" id="{31D2756E-D6C8-89D5-F8DF-23AFE3352C9E}"/>
              </a:ext>
            </a:extLst>
          </p:cNvPr>
          <p:cNvSpPr>
            <a:spLocks noGrp="1"/>
          </p:cNvSpPr>
          <p:nvPr>
            <p:ph type="ftr"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0" normalizeH="0" baseline="0" noProof="0" dirty="0" smtClean="0">
                <a:ln>
                  <a:noFill/>
                </a:ln>
                <a:solidFill>
                  <a:srgbClr val="3B687F"/>
                </a:solidFill>
                <a:effectLst/>
                <a:uLnTx/>
                <a:uFillTx/>
                <a:latin typeface="Arial" charset="0"/>
                <a:ea typeface="ＭＳ Ｐゴシック" charset="-128"/>
                <a:cs typeface="+mn-cs"/>
              </a:rPr>
              <a:t>Handlungshilfe Spezial: Scope 3 | © LfU | IZU Infozentrum UmweltWirtschaft | 2023</a:t>
            </a:r>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5" name="Foliennummernplatzhalter 4">
            <a:extLst>
              <a:ext uri="{FF2B5EF4-FFF2-40B4-BE49-F238E27FC236}">
                <a16:creationId xmlns:a16="http://schemas.microsoft.com/office/drawing/2014/main" id="{B732F18D-EF21-DCFA-41A0-DEE791A26605}"/>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10</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3" name="Sprechblase: rechteckig mit abgerundeten Ecken 2">
            <a:extLst>
              <a:ext uri="{FF2B5EF4-FFF2-40B4-BE49-F238E27FC236}">
                <a16:creationId xmlns:a16="http://schemas.microsoft.com/office/drawing/2014/main" id="{4C4B066F-D130-6143-BA3B-28F6A8402006}"/>
              </a:ext>
            </a:extLst>
          </p:cNvPr>
          <p:cNvSpPr/>
          <p:nvPr/>
        </p:nvSpPr>
        <p:spPr>
          <a:xfrm>
            <a:off x="2351584" y="2564904"/>
            <a:ext cx="6696744" cy="1584176"/>
          </a:xfrm>
          <a:prstGeom prst="wedgeRoundRectCallout">
            <a:avLst>
              <a:gd name="adj1" fmla="val -65090"/>
              <a:gd name="adj2" fmla="val -117253"/>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0000"/>
                </a:solidFill>
                <a:latin typeface="+mj-lt"/>
                <a:cs typeface="Arial" pitchFamily="34" charset="0"/>
              </a:rPr>
              <a:t> Siehe Kategorie 3.1 für die Berechnungsmethode und den Entscheidungsbaum </a:t>
            </a:r>
            <a:br>
              <a:rPr lang="en-US" sz="1200" b="1" dirty="0">
                <a:solidFill>
                  <a:srgbClr val="000000"/>
                </a:solidFill>
                <a:latin typeface="+mj-lt"/>
                <a:cs typeface="Arial" pitchFamily="34" charset="0"/>
              </a:rPr>
            </a:br>
            <a:r>
              <a:rPr lang="en-US" sz="1200" b="1" dirty="0">
                <a:solidFill>
                  <a:srgbClr val="000000"/>
                </a:solidFill>
                <a:latin typeface="+mj-lt"/>
                <a:cs typeface="Arial" pitchFamily="34" charset="0"/>
                <a:sym typeface="Wingdings" panose="05000000000000000000" pitchFamily="2" charset="2"/>
              </a:rPr>
              <a:t></a:t>
            </a:r>
            <a:r>
              <a:rPr lang="en-US" sz="1200" b="1" dirty="0">
                <a:solidFill>
                  <a:srgbClr val="000000"/>
                </a:solidFill>
                <a:latin typeface="+mj-lt"/>
                <a:cs typeface="Arial" pitchFamily="34" charset="0"/>
              </a:rPr>
              <a:t> </a:t>
            </a:r>
            <a:r>
              <a:rPr lang="en-US" sz="1200" b="1" dirty="0">
                <a:solidFill>
                  <a:srgbClr val="000000"/>
                </a:solidFill>
                <a:latin typeface="+mj-lt"/>
                <a:cs typeface="Arial" pitchFamily="34" charset="0"/>
                <a:hlinkClick r:id="rId2" action="ppaction://hlinksldjump"/>
              </a:rPr>
              <a:t>Folien 6 </a:t>
            </a:r>
            <a:r>
              <a:rPr lang="en-US" sz="1200" b="1" dirty="0">
                <a:solidFill>
                  <a:srgbClr val="000000"/>
                </a:solidFill>
                <a:latin typeface="+mj-lt"/>
                <a:cs typeface="Arial" pitchFamily="34" charset="0"/>
              </a:rPr>
              <a:t>und </a:t>
            </a:r>
            <a:r>
              <a:rPr lang="en-US" sz="1200" b="1" dirty="0">
                <a:solidFill>
                  <a:srgbClr val="000000"/>
                </a:solidFill>
                <a:latin typeface="+mj-lt"/>
                <a:cs typeface="Arial" pitchFamily="34" charset="0"/>
                <a:hlinkClick r:id="rId3" action="ppaction://hlinksldjump"/>
              </a:rPr>
              <a:t>7</a:t>
            </a:r>
            <a:endParaRPr lang="en-US" sz="1200" b="1" dirty="0">
              <a:solidFill>
                <a:srgbClr val="000000"/>
              </a:solidFill>
              <a:latin typeface="+mj-lt"/>
              <a:cs typeface="Arial" pitchFamily="34" charset="0"/>
            </a:endParaRPr>
          </a:p>
          <a:p>
            <a:pPr algn="ctr"/>
            <a:endParaRPr lang="en-US" sz="1200" b="1" kern="0" dirty="0">
              <a:solidFill>
                <a:srgbClr val="FF0000"/>
              </a:solidFill>
              <a:latin typeface="+mj-lt"/>
              <a:cs typeface="Arial" pitchFamily="34" charset="0"/>
            </a:endParaRPr>
          </a:p>
          <a:p>
            <a:pPr algn="ctr"/>
            <a:r>
              <a:rPr lang="en-US" sz="1200" b="1" dirty="0" err="1" smtClean="0">
                <a:solidFill>
                  <a:srgbClr val="000000"/>
                </a:solidFill>
                <a:latin typeface="+mj-lt"/>
                <a:cs typeface="Arial" pitchFamily="34" charset="0"/>
              </a:rPr>
              <a:t>Hinweis</a:t>
            </a:r>
            <a:r>
              <a:rPr lang="en-US" sz="1200" b="1" dirty="0">
                <a:solidFill>
                  <a:srgbClr val="000000"/>
                </a:solidFill>
                <a:latin typeface="+mj-lt"/>
                <a:cs typeface="Arial" pitchFamily="34" charset="0"/>
              </a:rPr>
              <a:t>: Average-Data Method, wird in Kategorie 2 Average-Product genannt, die Spend-based Method wird Average Spend-based </a:t>
            </a:r>
            <a:r>
              <a:rPr lang="en-US" sz="1200" b="1" dirty="0" err="1" smtClean="0">
                <a:solidFill>
                  <a:srgbClr val="000000"/>
                </a:solidFill>
                <a:latin typeface="+mj-lt"/>
                <a:cs typeface="Arial" pitchFamily="34" charset="0"/>
              </a:rPr>
              <a:t>genannt</a:t>
            </a:r>
            <a:r>
              <a:rPr lang="en-US" sz="1200" b="1" dirty="0" smtClean="0">
                <a:solidFill>
                  <a:srgbClr val="000000"/>
                </a:solidFill>
                <a:latin typeface="+mj-lt"/>
                <a:cs typeface="Arial" pitchFamily="34" charset="0"/>
              </a:rPr>
              <a:t>.</a:t>
            </a:r>
            <a:endParaRPr lang="de-DE" sz="1200" b="1" kern="0" dirty="0">
              <a:solidFill>
                <a:srgbClr val="FF0000"/>
              </a:solidFill>
            </a:endParaRPr>
          </a:p>
        </p:txBody>
      </p:sp>
    </p:spTree>
    <p:extLst>
      <p:ext uri="{BB962C8B-B14F-4D97-AF65-F5344CB8AC3E}">
        <p14:creationId xmlns:p14="http://schemas.microsoft.com/office/powerpoint/2010/main" val="231828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3DFC6D09-ED26-D540-89C3-5387A805058D}"/>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4" name="Foliennummernplatzhalter 3">
            <a:extLst>
              <a:ext uri="{FF2B5EF4-FFF2-40B4-BE49-F238E27FC236}">
                <a16:creationId xmlns:a16="http://schemas.microsoft.com/office/drawing/2014/main" id="{F7B74DAB-C95E-D1F2-AAAA-A5E956CA0007}"/>
              </a:ext>
            </a:extLst>
          </p:cNvPr>
          <p:cNvSpPr>
            <a:spLocks noGrp="1"/>
          </p:cNvSpPr>
          <p:nvPr>
            <p:ph type="sldNum" sz="quarter" idx="4"/>
          </p:nvPr>
        </p:nvSpPr>
        <p:spPr/>
        <p:txBody>
          <a:bodyPr/>
          <a:lstStyle/>
          <a:p>
            <a:fld id="{894680D0-7A83-433A-9719-C4143F27F647}" type="slidenum">
              <a:rPr lang="de-DE" smtClean="0"/>
              <a:pPr/>
              <a:t>11</a:t>
            </a:fld>
            <a:endParaRPr lang="de-DE" dirty="0"/>
          </a:p>
        </p:txBody>
      </p:sp>
      <p:sp>
        <p:nvSpPr>
          <p:cNvPr id="6" name="Wolke 5">
            <a:extLst>
              <a:ext uri="{FF2B5EF4-FFF2-40B4-BE49-F238E27FC236}">
                <a16:creationId xmlns:a16="http://schemas.microsoft.com/office/drawing/2014/main" id="{97504E57-B061-9EAC-809F-427BE8930C4B}"/>
              </a:ext>
            </a:extLst>
          </p:cNvPr>
          <p:cNvSpPr/>
          <p:nvPr/>
        </p:nvSpPr>
        <p:spPr bwMode="auto">
          <a:xfrm>
            <a:off x="3019173" y="520919"/>
            <a:ext cx="5400600" cy="1471090"/>
          </a:xfrm>
          <a:prstGeom prst="cloud">
            <a:avLst/>
          </a:prstGeom>
          <a:solidFill>
            <a:srgbClr val="E6E6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rPr>
              <a:t>CO</a:t>
            </a:r>
            <a:r>
              <a:rPr kumimoji="0" lang="de-DE" sz="2400" b="0" i="0" u="none" strike="noStrike" kern="1200" cap="none" spc="0" normalizeH="0" baseline="-25000" noProof="0" dirty="0">
                <a:ln>
                  <a:noFill/>
                </a:ln>
                <a:solidFill>
                  <a:srgbClr val="000000"/>
                </a:solidFill>
                <a:effectLst/>
                <a:uLnTx/>
                <a:uFillTx/>
                <a:latin typeface="Arial" charset="0"/>
                <a:ea typeface="ＭＳ Ｐゴシック" charset="-128"/>
                <a:cs typeface="+mn-cs"/>
              </a:rPr>
              <a:t>2</a:t>
            </a: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 name="Rechteckiger Pfeil 14">
            <a:extLst>
              <a:ext uri="{FF2B5EF4-FFF2-40B4-BE49-F238E27FC236}">
                <a16:creationId xmlns:a16="http://schemas.microsoft.com/office/drawing/2014/main" id="{134600F2-A95A-97F0-B065-D37EFCC4B573}"/>
              </a:ext>
            </a:extLst>
          </p:cNvPr>
          <p:cNvSpPr/>
          <p:nvPr/>
        </p:nvSpPr>
        <p:spPr bwMode="auto">
          <a:xfrm rot="5400000" flipH="1" flipV="1">
            <a:off x="2629835" y="1359052"/>
            <a:ext cx="1593037" cy="3614310"/>
          </a:xfrm>
          <a:custGeom>
            <a:avLst/>
            <a:gdLst>
              <a:gd name="connsiteX0" fmla="*/ 0 w 1747237"/>
              <a:gd name="connsiteY0" fmla="*/ 3775264 h 3775264"/>
              <a:gd name="connsiteX1" fmla="*/ 0 w 1747237"/>
              <a:gd name="connsiteY1" fmla="*/ 779687 h 3775264"/>
              <a:gd name="connsiteX2" fmla="*/ 764416 w 1747237"/>
              <a:gd name="connsiteY2" fmla="*/ 15271 h 3775264"/>
              <a:gd name="connsiteX3" fmla="*/ 1244400 w 1747237"/>
              <a:gd name="connsiteY3" fmla="*/ 15271 h 3775264"/>
              <a:gd name="connsiteX4" fmla="*/ 1244400 w 1747237"/>
              <a:gd name="connsiteY4" fmla="*/ 0 h 3775264"/>
              <a:gd name="connsiteX5" fmla="*/ 1747237 w 1747237"/>
              <a:gd name="connsiteY5" fmla="*/ 284293 h 3775264"/>
              <a:gd name="connsiteX6" fmla="*/ 1244400 w 1747237"/>
              <a:gd name="connsiteY6" fmla="*/ 568586 h 3775264"/>
              <a:gd name="connsiteX7" fmla="*/ 1244400 w 1747237"/>
              <a:gd name="connsiteY7" fmla="*/ 553315 h 3775264"/>
              <a:gd name="connsiteX8" fmla="*/ 764416 w 1747237"/>
              <a:gd name="connsiteY8" fmla="*/ 553315 h 3775264"/>
              <a:gd name="connsiteX9" fmla="*/ 538044 w 1747237"/>
              <a:gd name="connsiteY9" fmla="*/ 779687 h 3775264"/>
              <a:gd name="connsiteX10" fmla="*/ 538044 w 1747237"/>
              <a:gd name="connsiteY10" fmla="*/ 3775264 h 3775264"/>
              <a:gd name="connsiteX11" fmla="*/ 0 w 1747237"/>
              <a:gd name="connsiteY11" fmla="*/ 3775264 h 3775264"/>
              <a:gd name="connsiteX0" fmla="*/ 0 w 1747237"/>
              <a:gd name="connsiteY0" fmla="*/ 3759993 h 3759993"/>
              <a:gd name="connsiteX1" fmla="*/ 0 w 1747237"/>
              <a:gd name="connsiteY1" fmla="*/ 764416 h 3759993"/>
              <a:gd name="connsiteX2" fmla="*/ 764416 w 1747237"/>
              <a:gd name="connsiteY2" fmla="*/ 0 h 3759993"/>
              <a:gd name="connsiteX3" fmla="*/ 1244400 w 1747237"/>
              <a:gd name="connsiteY3" fmla="*/ 0 h 3759993"/>
              <a:gd name="connsiteX4" fmla="*/ 1221251 w 1747237"/>
              <a:gd name="connsiteY4" fmla="*/ 112054 h 3759993"/>
              <a:gd name="connsiteX5" fmla="*/ 1747237 w 1747237"/>
              <a:gd name="connsiteY5" fmla="*/ 269022 h 3759993"/>
              <a:gd name="connsiteX6" fmla="*/ 1244400 w 1747237"/>
              <a:gd name="connsiteY6" fmla="*/ 553315 h 3759993"/>
              <a:gd name="connsiteX7" fmla="*/ 1244400 w 1747237"/>
              <a:gd name="connsiteY7" fmla="*/ 538044 h 3759993"/>
              <a:gd name="connsiteX8" fmla="*/ 764416 w 1747237"/>
              <a:gd name="connsiteY8" fmla="*/ 538044 h 3759993"/>
              <a:gd name="connsiteX9" fmla="*/ 538044 w 1747237"/>
              <a:gd name="connsiteY9" fmla="*/ 764416 h 3759993"/>
              <a:gd name="connsiteX10" fmla="*/ 538044 w 1747237"/>
              <a:gd name="connsiteY10" fmla="*/ 3759993 h 3759993"/>
              <a:gd name="connsiteX11" fmla="*/ 0 w 1747237"/>
              <a:gd name="connsiteY11" fmla="*/ 3759993 h 3759993"/>
              <a:gd name="connsiteX0" fmla="*/ 0 w 1747237"/>
              <a:gd name="connsiteY0" fmla="*/ 3759993 h 3759993"/>
              <a:gd name="connsiteX1" fmla="*/ 0 w 1747237"/>
              <a:gd name="connsiteY1" fmla="*/ 764416 h 3759993"/>
              <a:gd name="connsiteX2" fmla="*/ 764416 w 1747237"/>
              <a:gd name="connsiteY2" fmla="*/ 0 h 3759993"/>
              <a:gd name="connsiteX3" fmla="*/ 1244400 w 1747237"/>
              <a:gd name="connsiteY3" fmla="*/ 0 h 3759993"/>
              <a:gd name="connsiteX4" fmla="*/ 1221251 w 1747237"/>
              <a:gd name="connsiteY4" fmla="*/ 112054 h 3759993"/>
              <a:gd name="connsiteX5" fmla="*/ 1747237 w 1747237"/>
              <a:gd name="connsiteY5" fmla="*/ 269022 h 3759993"/>
              <a:gd name="connsiteX6" fmla="*/ 1378625 w 1747237"/>
              <a:gd name="connsiteY6" fmla="*/ 320558 h 3759993"/>
              <a:gd name="connsiteX7" fmla="*/ 1244400 w 1747237"/>
              <a:gd name="connsiteY7" fmla="*/ 553315 h 3759993"/>
              <a:gd name="connsiteX8" fmla="*/ 1244400 w 1747237"/>
              <a:gd name="connsiteY8" fmla="*/ 538044 h 3759993"/>
              <a:gd name="connsiteX9" fmla="*/ 764416 w 1747237"/>
              <a:gd name="connsiteY9" fmla="*/ 538044 h 3759993"/>
              <a:gd name="connsiteX10" fmla="*/ 538044 w 1747237"/>
              <a:gd name="connsiteY10" fmla="*/ 764416 h 3759993"/>
              <a:gd name="connsiteX11" fmla="*/ 538044 w 1747237"/>
              <a:gd name="connsiteY11" fmla="*/ 3759993 h 3759993"/>
              <a:gd name="connsiteX12" fmla="*/ 0 w 1747237"/>
              <a:gd name="connsiteY12" fmla="*/ 3759993 h 3759993"/>
              <a:gd name="connsiteX0" fmla="*/ 0 w 1380507"/>
              <a:gd name="connsiteY0" fmla="*/ 3759993 h 3759993"/>
              <a:gd name="connsiteX1" fmla="*/ 0 w 1380507"/>
              <a:gd name="connsiteY1" fmla="*/ 764416 h 3759993"/>
              <a:gd name="connsiteX2" fmla="*/ 764416 w 1380507"/>
              <a:gd name="connsiteY2" fmla="*/ 0 h 3759993"/>
              <a:gd name="connsiteX3" fmla="*/ 1244400 w 1380507"/>
              <a:gd name="connsiteY3" fmla="*/ 0 h 3759993"/>
              <a:gd name="connsiteX4" fmla="*/ 1221251 w 1380507"/>
              <a:gd name="connsiteY4" fmla="*/ 112054 h 3759993"/>
              <a:gd name="connsiteX5" fmla="*/ 1235682 w 1380507"/>
              <a:gd name="connsiteY5" fmla="*/ 766734 h 3759993"/>
              <a:gd name="connsiteX6" fmla="*/ 1378625 w 1380507"/>
              <a:gd name="connsiteY6" fmla="*/ 320558 h 3759993"/>
              <a:gd name="connsiteX7" fmla="*/ 1244400 w 1380507"/>
              <a:gd name="connsiteY7" fmla="*/ 553315 h 3759993"/>
              <a:gd name="connsiteX8" fmla="*/ 1244400 w 1380507"/>
              <a:gd name="connsiteY8" fmla="*/ 538044 h 3759993"/>
              <a:gd name="connsiteX9" fmla="*/ 764416 w 1380507"/>
              <a:gd name="connsiteY9" fmla="*/ 538044 h 3759993"/>
              <a:gd name="connsiteX10" fmla="*/ 538044 w 1380507"/>
              <a:gd name="connsiteY10" fmla="*/ 764416 h 3759993"/>
              <a:gd name="connsiteX11" fmla="*/ 538044 w 1380507"/>
              <a:gd name="connsiteY11" fmla="*/ 3759993 h 3759993"/>
              <a:gd name="connsiteX12" fmla="*/ 0 w 1380507"/>
              <a:gd name="connsiteY12" fmla="*/ 3759993 h 3759993"/>
              <a:gd name="connsiteX0" fmla="*/ 0 w 1380507"/>
              <a:gd name="connsiteY0" fmla="*/ 3759993 h 3759993"/>
              <a:gd name="connsiteX1" fmla="*/ 0 w 1380507"/>
              <a:gd name="connsiteY1" fmla="*/ 764416 h 3759993"/>
              <a:gd name="connsiteX2" fmla="*/ 764416 w 1380507"/>
              <a:gd name="connsiteY2" fmla="*/ 0 h 3759993"/>
              <a:gd name="connsiteX3" fmla="*/ 1234369 w 1380507"/>
              <a:gd name="connsiteY3" fmla="*/ 347241 h 3759993"/>
              <a:gd name="connsiteX4" fmla="*/ 1221251 w 1380507"/>
              <a:gd name="connsiteY4" fmla="*/ 112054 h 3759993"/>
              <a:gd name="connsiteX5" fmla="*/ 1235682 w 1380507"/>
              <a:gd name="connsiteY5" fmla="*/ 766734 h 3759993"/>
              <a:gd name="connsiteX6" fmla="*/ 1378625 w 1380507"/>
              <a:gd name="connsiteY6" fmla="*/ 320558 h 3759993"/>
              <a:gd name="connsiteX7" fmla="*/ 1244400 w 1380507"/>
              <a:gd name="connsiteY7" fmla="*/ 553315 h 3759993"/>
              <a:gd name="connsiteX8" fmla="*/ 1244400 w 1380507"/>
              <a:gd name="connsiteY8" fmla="*/ 538044 h 3759993"/>
              <a:gd name="connsiteX9" fmla="*/ 764416 w 1380507"/>
              <a:gd name="connsiteY9" fmla="*/ 538044 h 3759993"/>
              <a:gd name="connsiteX10" fmla="*/ 538044 w 1380507"/>
              <a:gd name="connsiteY10" fmla="*/ 764416 h 3759993"/>
              <a:gd name="connsiteX11" fmla="*/ 538044 w 1380507"/>
              <a:gd name="connsiteY11" fmla="*/ 3759993 h 3759993"/>
              <a:gd name="connsiteX12" fmla="*/ 0 w 1380507"/>
              <a:gd name="connsiteY12" fmla="*/ 3759993 h 3759993"/>
              <a:gd name="connsiteX0" fmla="*/ 0 w 1380507"/>
              <a:gd name="connsiteY0" fmla="*/ 3713694 h 3713694"/>
              <a:gd name="connsiteX1" fmla="*/ 0 w 1380507"/>
              <a:gd name="connsiteY1" fmla="*/ 718117 h 3713694"/>
              <a:gd name="connsiteX2" fmla="*/ 794507 w 1380507"/>
              <a:gd name="connsiteY2" fmla="*/ 0 h 3713694"/>
              <a:gd name="connsiteX3" fmla="*/ 1234369 w 1380507"/>
              <a:gd name="connsiteY3" fmla="*/ 300942 h 3713694"/>
              <a:gd name="connsiteX4" fmla="*/ 1221251 w 1380507"/>
              <a:gd name="connsiteY4" fmla="*/ 65755 h 3713694"/>
              <a:gd name="connsiteX5" fmla="*/ 1235682 w 1380507"/>
              <a:gd name="connsiteY5" fmla="*/ 720435 h 3713694"/>
              <a:gd name="connsiteX6" fmla="*/ 1378625 w 1380507"/>
              <a:gd name="connsiteY6" fmla="*/ 274259 h 3713694"/>
              <a:gd name="connsiteX7" fmla="*/ 1244400 w 1380507"/>
              <a:gd name="connsiteY7" fmla="*/ 507016 h 3713694"/>
              <a:gd name="connsiteX8" fmla="*/ 1244400 w 1380507"/>
              <a:gd name="connsiteY8" fmla="*/ 491745 h 3713694"/>
              <a:gd name="connsiteX9" fmla="*/ 764416 w 1380507"/>
              <a:gd name="connsiteY9" fmla="*/ 491745 h 3713694"/>
              <a:gd name="connsiteX10" fmla="*/ 538044 w 1380507"/>
              <a:gd name="connsiteY10" fmla="*/ 718117 h 3713694"/>
              <a:gd name="connsiteX11" fmla="*/ 538044 w 1380507"/>
              <a:gd name="connsiteY11" fmla="*/ 3713694 h 3713694"/>
              <a:gd name="connsiteX12" fmla="*/ 0 w 1380507"/>
              <a:gd name="connsiteY12" fmla="*/ 3713694 h 3713694"/>
              <a:gd name="connsiteX0" fmla="*/ 0 w 1380507"/>
              <a:gd name="connsiteY0" fmla="*/ 3714478 h 3714478"/>
              <a:gd name="connsiteX1" fmla="*/ 0 w 1380507"/>
              <a:gd name="connsiteY1" fmla="*/ 718901 h 3714478"/>
              <a:gd name="connsiteX2" fmla="*/ 794507 w 1380507"/>
              <a:gd name="connsiteY2" fmla="*/ 784 h 3714478"/>
              <a:gd name="connsiteX3" fmla="*/ 1234369 w 1380507"/>
              <a:gd name="connsiteY3" fmla="*/ 301726 h 3714478"/>
              <a:gd name="connsiteX4" fmla="*/ 1221251 w 1380507"/>
              <a:gd name="connsiteY4" fmla="*/ 66539 h 3714478"/>
              <a:gd name="connsiteX5" fmla="*/ 1235682 w 1380507"/>
              <a:gd name="connsiteY5" fmla="*/ 721219 h 3714478"/>
              <a:gd name="connsiteX6" fmla="*/ 1378625 w 1380507"/>
              <a:gd name="connsiteY6" fmla="*/ 275043 h 3714478"/>
              <a:gd name="connsiteX7" fmla="*/ 1244400 w 1380507"/>
              <a:gd name="connsiteY7" fmla="*/ 507800 h 3714478"/>
              <a:gd name="connsiteX8" fmla="*/ 1244400 w 1380507"/>
              <a:gd name="connsiteY8" fmla="*/ 492529 h 3714478"/>
              <a:gd name="connsiteX9" fmla="*/ 764416 w 1380507"/>
              <a:gd name="connsiteY9" fmla="*/ 492529 h 3714478"/>
              <a:gd name="connsiteX10" fmla="*/ 538044 w 1380507"/>
              <a:gd name="connsiteY10" fmla="*/ 718901 h 3714478"/>
              <a:gd name="connsiteX11" fmla="*/ 538044 w 1380507"/>
              <a:gd name="connsiteY11" fmla="*/ 3714478 h 3714478"/>
              <a:gd name="connsiteX12" fmla="*/ 0 w 1380507"/>
              <a:gd name="connsiteY12" fmla="*/ 3714478 h 3714478"/>
              <a:gd name="connsiteX0" fmla="*/ 0 w 1380507"/>
              <a:gd name="connsiteY0" fmla="*/ 3760643 h 3760643"/>
              <a:gd name="connsiteX1" fmla="*/ 0 w 1380507"/>
              <a:gd name="connsiteY1" fmla="*/ 765066 h 3760643"/>
              <a:gd name="connsiteX2" fmla="*/ 784477 w 1380507"/>
              <a:gd name="connsiteY2" fmla="*/ 652 h 3760643"/>
              <a:gd name="connsiteX3" fmla="*/ 1234369 w 1380507"/>
              <a:gd name="connsiteY3" fmla="*/ 347891 h 3760643"/>
              <a:gd name="connsiteX4" fmla="*/ 1221251 w 1380507"/>
              <a:gd name="connsiteY4" fmla="*/ 112704 h 3760643"/>
              <a:gd name="connsiteX5" fmla="*/ 1235682 w 1380507"/>
              <a:gd name="connsiteY5" fmla="*/ 767384 h 3760643"/>
              <a:gd name="connsiteX6" fmla="*/ 1378625 w 1380507"/>
              <a:gd name="connsiteY6" fmla="*/ 321208 h 3760643"/>
              <a:gd name="connsiteX7" fmla="*/ 1244400 w 1380507"/>
              <a:gd name="connsiteY7" fmla="*/ 553965 h 3760643"/>
              <a:gd name="connsiteX8" fmla="*/ 1244400 w 1380507"/>
              <a:gd name="connsiteY8" fmla="*/ 538694 h 3760643"/>
              <a:gd name="connsiteX9" fmla="*/ 764416 w 1380507"/>
              <a:gd name="connsiteY9" fmla="*/ 538694 h 3760643"/>
              <a:gd name="connsiteX10" fmla="*/ 538044 w 1380507"/>
              <a:gd name="connsiteY10" fmla="*/ 765066 h 3760643"/>
              <a:gd name="connsiteX11" fmla="*/ 538044 w 1380507"/>
              <a:gd name="connsiteY11" fmla="*/ 3760643 h 3760643"/>
              <a:gd name="connsiteX12" fmla="*/ 0 w 1380507"/>
              <a:gd name="connsiteY12" fmla="*/ 3760643 h 376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507" h="3760643">
                <a:moveTo>
                  <a:pt x="0" y="3760643"/>
                </a:moveTo>
                <a:lnTo>
                  <a:pt x="0" y="765066"/>
                </a:lnTo>
                <a:cubicBezTo>
                  <a:pt x="0" y="342891"/>
                  <a:pt x="362302" y="652"/>
                  <a:pt x="784477" y="652"/>
                </a:cubicBezTo>
                <a:cubicBezTo>
                  <a:pt x="1011342" y="-14778"/>
                  <a:pt x="1087748" y="247577"/>
                  <a:pt x="1234369" y="347891"/>
                </a:cubicBezTo>
                <a:lnTo>
                  <a:pt x="1221251" y="112704"/>
                </a:lnTo>
                <a:lnTo>
                  <a:pt x="1235682" y="767384"/>
                </a:lnTo>
                <a:cubicBezTo>
                  <a:pt x="1213125" y="780704"/>
                  <a:pt x="1401182" y="307888"/>
                  <a:pt x="1378625" y="321208"/>
                </a:cubicBezTo>
                <a:lnTo>
                  <a:pt x="1244400" y="553965"/>
                </a:lnTo>
                <a:lnTo>
                  <a:pt x="1244400" y="538694"/>
                </a:lnTo>
                <a:lnTo>
                  <a:pt x="764416" y="538694"/>
                </a:lnTo>
                <a:cubicBezTo>
                  <a:pt x="639394" y="538694"/>
                  <a:pt x="538044" y="640044"/>
                  <a:pt x="538044" y="765066"/>
                </a:cubicBezTo>
                <a:lnTo>
                  <a:pt x="538044" y="3760643"/>
                </a:lnTo>
                <a:lnTo>
                  <a:pt x="0" y="3760643"/>
                </a:lnTo>
                <a:close/>
              </a:path>
            </a:pathLst>
          </a:cu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 name="Pfeil nach oben 5">
            <a:extLst>
              <a:ext uri="{FF2B5EF4-FFF2-40B4-BE49-F238E27FC236}">
                <a16:creationId xmlns:a16="http://schemas.microsoft.com/office/drawing/2014/main" id="{C7ABB61C-DE19-AA74-A959-4CEF006E1713}"/>
              </a:ext>
            </a:extLst>
          </p:cNvPr>
          <p:cNvSpPr/>
          <p:nvPr/>
        </p:nvSpPr>
        <p:spPr bwMode="auto">
          <a:xfrm>
            <a:off x="5046298" y="1524527"/>
            <a:ext cx="1440160" cy="4230880"/>
          </a:xfrm>
          <a:prstGeom prst="upArrow">
            <a:avLst/>
          </a:prstGeom>
          <a:solidFill>
            <a:srgbClr val="B6C6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 name="Rechteckiger Pfeil 6">
            <a:extLst>
              <a:ext uri="{FF2B5EF4-FFF2-40B4-BE49-F238E27FC236}">
                <a16:creationId xmlns:a16="http://schemas.microsoft.com/office/drawing/2014/main" id="{CE8A0EB2-9371-AD4D-BB34-8A4E285A5E0B}"/>
              </a:ext>
            </a:extLst>
          </p:cNvPr>
          <p:cNvSpPr/>
          <p:nvPr/>
        </p:nvSpPr>
        <p:spPr bwMode="auto">
          <a:xfrm rot="16200000" flipV="1">
            <a:off x="1084320" y="1272060"/>
            <a:ext cx="2818662" cy="3884534"/>
          </a:xfrm>
          <a:custGeom>
            <a:avLst/>
            <a:gdLst>
              <a:gd name="connsiteX0" fmla="*/ 0 w 2448272"/>
              <a:gd name="connsiteY0" fmla="*/ 3662178 h 3662178"/>
              <a:gd name="connsiteX1" fmla="*/ 0 w 2448272"/>
              <a:gd name="connsiteY1" fmla="*/ 1377153 h 3662178"/>
              <a:gd name="connsiteX2" fmla="*/ 1071119 w 2448272"/>
              <a:gd name="connsiteY2" fmla="*/ 306034 h 3662178"/>
              <a:gd name="connsiteX3" fmla="*/ 1836204 w 2448272"/>
              <a:gd name="connsiteY3" fmla="*/ 306034 h 3662178"/>
              <a:gd name="connsiteX4" fmla="*/ 1836204 w 2448272"/>
              <a:gd name="connsiteY4" fmla="*/ 0 h 3662178"/>
              <a:gd name="connsiteX5" fmla="*/ 2448272 w 2448272"/>
              <a:gd name="connsiteY5" fmla="*/ 612068 h 3662178"/>
              <a:gd name="connsiteX6" fmla="*/ 1836204 w 2448272"/>
              <a:gd name="connsiteY6" fmla="*/ 1224136 h 3662178"/>
              <a:gd name="connsiteX7" fmla="*/ 1836204 w 2448272"/>
              <a:gd name="connsiteY7" fmla="*/ 918102 h 3662178"/>
              <a:gd name="connsiteX8" fmla="*/ 1071119 w 2448272"/>
              <a:gd name="connsiteY8" fmla="*/ 918102 h 3662178"/>
              <a:gd name="connsiteX9" fmla="*/ 612068 w 2448272"/>
              <a:gd name="connsiteY9" fmla="*/ 1377153 h 3662178"/>
              <a:gd name="connsiteX10" fmla="*/ 612068 w 2448272"/>
              <a:gd name="connsiteY10" fmla="*/ 3662178 h 3662178"/>
              <a:gd name="connsiteX11" fmla="*/ 0 w 244827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1836204 w 2818662"/>
              <a:gd name="connsiteY3" fmla="*/ 306034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1836204 w 2818662"/>
              <a:gd name="connsiteY7" fmla="*/ 91810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1836204 w 2818662"/>
              <a:gd name="connsiteY3" fmla="*/ 306034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2310766 w 2818662"/>
              <a:gd name="connsiteY7" fmla="*/ 779206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1836204 w 2818662"/>
              <a:gd name="connsiteY3" fmla="*/ 306034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2322341 w 2818662"/>
              <a:gd name="connsiteY7" fmla="*/ 89495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2414938 w 2818662"/>
              <a:gd name="connsiteY3" fmla="*/ 317609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2322341 w 2818662"/>
              <a:gd name="connsiteY7" fmla="*/ 89495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2414938 w 2818662"/>
              <a:gd name="connsiteY3" fmla="*/ 317609 h 3662178"/>
              <a:gd name="connsiteX4" fmla="*/ 1836204 w 2818662"/>
              <a:gd name="connsiteY4" fmla="*/ 0 h 3662178"/>
              <a:gd name="connsiteX5" fmla="*/ 2818662 w 2818662"/>
              <a:gd name="connsiteY5" fmla="*/ 577344 h 3662178"/>
              <a:gd name="connsiteX6" fmla="*/ 2287617 w 2818662"/>
              <a:gd name="connsiteY6" fmla="*/ 1177837 h 3662178"/>
              <a:gd name="connsiteX7" fmla="*/ 2322341 w 2818662"/>
              <a:gd name="connsiteY7" fmla="*/ 89495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50603 h 3650603"/>
              <a:gd name="connsiteX1" fmla="*/ 0 w 2818662"/>
              <a:gd name="connsiteY1" fmla="*/ 1365578 h 3650603"/>
              <a:gd name="connsiteX2" fmla="*/ 1071119 w 2818662"/>
              <a:gd name="connsiteY2" fmla="*/ 294459 h 3650603"/>
              <a:gd name="connsiteX3" fmla="*/ 2414938 w 2818662"/>
              <a:gd name="connsiteY3" fmla="*/ 306034 h 3650603"/>
              <a:gd name="connsiteX4" fmla="*/ 2287617 w 2818662"/>
              <a:gd name="connsiteY4" fmla="*/ 0 h 3650603"/>
              <a:gd name="connsiteX5" fmla="*/ 2818662 w 2818662"/>
              <a:gd name="connsiteY5" fmla="*/ 565769 h 3650603"/>
              <a:gd name="connsiteX6" fmla="*/ 2287617 w 2818662"/>
              <a:gd name="connsiteY6" fmla="*/ 1166262 h 3650603"/>
              <a:gd name="connsiteX7" fmla="*/ 2322341 w 2818662"/>
              <a:gd name="connsiteY7" fmla="*/ 883377 h 3650603"/>
              <a:gd name="connsiteX8" fmla="*/ 1071119 w 2818662"/>
              <a:gd name="connsiteY8" fmla="*/ 906527 h 3650603"/>
              <a:gd name="connsiteX9" fmla="*/ 612068 w 2818662"/>
              <a:gd name="connsiteY9" fmla="*/ 1365578 h 3650603"/>
              <a:gd name="connsiteX10" fmla="*/ 612068 w 2818662"/>
              <a:gd name="connsiteY10" fmla="*/ 3650603 h 3650603"/>
              <a:gd name="connsiteX11" fmla="*/ 0 w 2818662"/>
              <a:gd name="connsiteY11" fmla="*/ 3650603 h 3650603"/>
              <a:gd name="connsiteX0" fmla="*/ 0 w 2818662"/>
              <a:gd name="connsiteY0" fmla="*/ 3650603 h 3650603"/>
              <a:gd name="connsiteX1" fmla="*/ 0 w 2818662"/>
              <a:gd name="connsiteY1" fmla="*/ 1365578 h 3650603"/>
              <a:gd name="connsiteX2" fmla="*/ 1071119 w 2818662"/>
              <a:gd name="connsiteY2" fmla="*/ 294459 h 3650603"/>
              <a:gd name="connsiteX3" fmla="*/ 2414938 w 2818662"/>
              <a:gd name="connsiteY3" fmla="*/ 306034 h 3650603"/>
              <a:gd name="connsiteX4" fmla="*/ 2287617 w 2818662"/>
              <a:gd name="connsiteY4" fmla="*/ 0 h 3650603"/>
              <a:gd name="connsiteX5" fmla="*/ 2818662 w 2818662"/>
              <a:gd name="connsiteY5" fmla="*/ 565769 h 3650603"/>
              <a:gd name="connsiteX6" fmla="*/ 2333916 w 2818662"/>
              <a:gd name="connsiteY6" fmla="*/ 1189411 h 3650603"/>
              <a:gd name="connsiteX7" fmla="*/ 2322341 w 2818662"/>
              <a:gd name="connsiteY7" fmla="*/ 883377 h 3650603"/>
              <a:gd name="connsiteX8" fmla="*/ 1071119 w 2818662"/>
              <a:gd name="connsiteY8" fmla="*/ 906527 h 3650603"/>
              <a:gd name="connsiteX9" fmla="*/ 612068 w 2818662"/>
              <a:gd name="connsiteY9" fmla="*/ 1365578 h 3650603"/>
              <a:gd name="connsiteX10" fmla="*/ 612068 w 2818662"/>
              <a:gd name="connsiteY10" fmla="*/ 3650603 h 3650603"/>
              <a:gd name="connsiteX11" fmla="*/ 0 w 2818662"/>
              <a:gd name="connsiteY11" fmla="*/ 3650603 h 3650603"/>
              <a:gd name="connsiteX0" fmla="*/ 0 w 2818662"/>
              <a:gd name="connsiteY0" fmla="*/ 3650606 h 3650606"/>
              <a:gd name="connsiteX1" fmla="*/ 0 w 2818662"/>
              <a:gd name="connsiteY1" fmla="*/ 1365581 h 3650606"/>
              <a:gd name="connsiteX2" fmla="*/ 1071119 w 2818662"/>
              <a:gd name="connsiteY2" fmla="*/ 294462 h 3650606"/>
              <a:gd name="connsiteX3" fmla="*/ 2414938 w 2818662"/>
              <a:gd name="connsiteY3" fmla="*/ 306037 h 3650606"/>
              <a:gd name="connsiteX4" fmla="*/ 2322341 w 2818662"/>
              <a:gd name="connsiteY4" fmla="*/ 0 h 3650606"/>
              <a:gd name="connsiteX5" fmla="*/ 2818662 w 2818662"/>
              <a:gd name="connsiteY5" fmla="*/ 565772 h 3650606"/>
              <a:gd name="connsiteX6" fmla="*/ 2333916 w 2818662"/>
              <a:gd name="connsiteY6" fmla="*/ 1189414 h 3650606"/>
              <a:gd name="connsiteX7" fmla="*/ 2322341 w 2818662"/>
              <a:gd name="connsiteY7" fmla="*/ 883380 h 3650606"/>
              <a:gd name="connsiteX8" fmla="*/ 1071119 w 2818662"/>
              <a:gd name="connsiteY8" fmla="*/ 906530 h 3650606"/>
              <a:gd name="connsiteX9" fmla="*/ 612068 w 2818662"/>
              <a:gd name="connsiteY9" fmla="*/ 1365581 h 3650606"/>
              <a:gd name="connsiteX10" fmla="*/ 612068 w 2818662"/>
              <a:gd name="connsiteY10" fmla="*/ 3650606 h 3650606"/>
              <a:gd name="connsiteX11" fmla="*/ 0 w 2818662"/>
              <a:gd name="connsiteY11" fmla="*/ 3650606 h 3650606"/>
              <a:gd name="connsiteX0" fmla="*/ 0 w 2818662"/>
              <a:gd name="connsiteY0" fmla="*/ 3650606 h 3650606"/>
              <a:gd name="connsiteX1" fmla="*/ 0 w 2818662"/>
              <a:gd name="connsiteY1" fmla="*/ 1365581 h 3650606"/>
              <a:gd name="connsiteX2" fmla="*/ 1071119 w 2818662"/>
              <a:gd name="connsiteY2" fmla="*/ 294462 h 3650606"/>
              <a:gd name="connsiteX3" fmla="*/ 2333916 w 2818662"/>
              <a:gd name="connsiteY3" fmla="*/ 294463 h 3650606"/>
              <a:gd name="connsiteX4" fmla="*/ 2322341 w 2818662"/>
              <a:gd name="connsiteY4" fmla="*/ 0 h 3650606"/>
              <a:gd name="connsiteX5" fmla="*/ 2818662 w 2818662"/>
              <a:gd name="connsiteY5" fmla="*/ 565772 h 3650606"/>
              <a:gd name="connsiteX6" fmla="*/ 2333916 w 2818662"/>
              <a:gd name="connsiteY6" fmla="*/ 1189414 h 3650606"/>
              <a:gd name="connsiteX7" fmla="*/ 2322341 w 2818662"/>
              <a:gd name="connsiteY7" fmla="*/ 883380 h 3650606"/>
              <a:gd name="connsiteX8" fmla="*/ 1071119 w 2818662"/>
              <a:gd name="connsiteY8" fmla="*/ 906530 h 3650606"/>
              <a:gd name="connsiteX9" fmla="*/ 612068 w 2818662"/>
              <a:gd name="connsiteY9" fmla="*/ 1365581 h 3650606"/>
              <a:gd name="connsiteX10" fmla="*/ 612068 w 2818662"/>
              <a:gd name="connsiteY10" fmla="*/ 3650606 h 3650606"/>
              <a:gd name="connsiteX11" fmla="*/ 0 w 2818662"/>
              <a:gd name="connsiteY11" fmla="*/ 3650606 h 36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8662" h="3650606">
                <a:moveTo>
                  <a:pt x="0" y="3650606"/>
                </a:moveTo>
                <a:lnTo>
                  <a:pt x="0" y="1365581"/>
                </a:lnTo>
                <a:cubicBezTo>
                  <a:pt x="0" y="774018"/>
                  <a:pt x="479556" y="294462"/>
                  <a:pt x="1071119" y="294462"/>
                </a:cubicBezTo>
                <a:lnTo>
                  <a:pt x="2333916" y="294463"/>
                </a:lnTo>
                <a:lnTo>
                  <a:pt x="2322341" y="0"/>
                </a:lnTo>
                <a:lnTo>
                  <a:pt x="2818662" y="565772"/>
                </a:lnTo>
                <a:lnTo>
                  <a:pt x="2333916" y="1189414"/>
                </a:lnTo>
                <a:lnTo>
                  <a:pt x="2322341" y="883380"/>
                </a:lnTo>
                <a:lnTo>
                  <a:pt x="1071119" y="906530"/>
                </a:lnTo>
                <a:cubicBezTo>
                  <a:pt x="817592" y="906530"/>
                  <a:pt x="612068" y="1112054"/>
                  <a:pt x="612068" y="1365581"/>
                </a:cubicBezTo>
                <a:lnTo>
                  <a:pt x="612068" y="3650606"/>
                </a:lnTo>
                <a:lnTo>
                  <a:pt x="0" y="3650606"/>
                </a:lnTo>
                <a:close/>
              </a:path>
            </a:pathLst>
          </a:cu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 name="Rechteckiger Pfeil 11">
            <a:extLst>
              <a:ext uri="{FF2B5EF4-FFF2-40B4-BE49-F238E27FC236}">
                <a16:creationId xmlns:a16="http://schemas.microsoft.com/office/drawing/2014/main" id="{FA632D6E-70E9-3DEA-9982-DA5C866C2F84}"/>
              </a:ext>
            </a:extLst>
          </p:cNvPr>
          <p:cNvSpPr/>
          <p:nvPr/>
        </p:nvSpPr>
        <p:spPr bwMode="auto">
          <a:xfrm rot="16200000" flipV="1">
            <a:off x="7186468" y="2237363"/>
            <a:ext cx="2571591" cy="4464496"/>
          </a:xfrm>
          <a:prstGeom prst="bentArrow">
            <a:avLst>
              <a:gd name="adj1" fmla="val 25000"/>
              <a:gd name="adj2" fmla="val 12118"/>
              <a:gd name="adj3" fmla="val 26874"/>
              <a:gd name="adj4" fmla="val 43750"/>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1" name="Rechteckiger Pfeil 12">
            <a:extLst>
              <a:ext uri="{FF2B5EF4-FFF2-40B4-BE49-F238E27FC236}">
                <a16:creationId xmlns:a16="http://schemas.microsoft.com/office/drawing/2014/main" id="{26430C41-92E8-1596-987F-17150C5411C0}"/>
              </a:ext>
            </a:extLst>
          </p:cNvPr>
          <p:cNvSpPr/>
          <p:nvPr/>
        </p:nvSpPr>
        <p:spPr bwMode="auto">
          <a:xfrm rot="5400000" flipH="1" flipV="1">
            <a:off x="7581191" y="759417"/>
            <a:ext cx="2358211" cy="3888431"/>
          </a:xfrm>
          <a:prstGeom prst="bentArrow">
            <a:avLst>
              <a:gd name="adj1" fmla="val 30794"/>
              <a:gd name="adj2" fmla="val 22652"/>
              <a:gd name="adj3" fmla="val 27306"/>
              <a:gd name="adj4" fmla="val 43750"/>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2" name="Rechteckiger Pfeil 13">
            <a:extLst>
              <a:ext uri="{FF2B5EF4-FFF2-40B4-BE49-F238E27FC236}">
                <a16:creationId xmlns:a16="http://schemas.microsoft.com/office/drawing/2014/main" id="{845292F5-E206-F179-CD14-40E58FCB11DE}"/>
              </a:ext>
            </a:extLst>
          </p:cNvPr>
          <p:cNvSpPr/>
          <p:nvPr/>
        </p:nvSpPr>
        <p:spPr bwMode="auto">
          <a:xfrm rot="16200000" flipV="1">
            <a:off x="1698260" y="2220158"/>
            <a:ext cx="2395889" cy="4674608"/>
          </a:xfrm>
          <a:custGeom>
            <a:avLst/>
            <a:gdLst>
              <a:gd name="connsiteX0" fmla="*/ 0 w 2160240"/>
              <a:gd name="connsiteY0" fmla="*/ 4266377 h 4266377"/>
              <a:gd name="connsiteX1" fmla="*/ 0 w 2160240"/>
              <a:gd name="connsiteY1" fmla="*/ 945105 h 4266377"/>
              <a:gd name="connsiteX2" fmla="*/ 945105 w 2160240"/>
              <a:gd name="connsiteY2" fmla="*/ 0 h 4266377"/>
              <a:gd name="connsiteX3" fmla="*/ 1579697 w 2160240"/>
              <a:gd name="connsiteY3" fmla="*/ 0 h 4266377"/>
              <a:gd name="connsiteX4" fmla="*/ 1579697 w 2160240"/>
              <a:gd name="connsiteY4" fmla="*/ 0 h 4266377"/>
              <a:gd name="connsiteX5" fmla="*/ 2160240 w 2160240"/>
              <a:gd name="connsiteY5" fmla="*/ 261778 h 4266377"/>
              <a:gd name="connsiteX6" fmla="*/ 1579697 w 2160240"/>
              <a:gd name="connsiteY6" fmla="*/ 523556 h 4266377"/>
              <a:gd name="connsiteX7" fmla="*/ 1579697 w 2160240"/>
              <a:gd name="connsiteY7" fmla="*/ 523556 h 4266377"/>
              <a:gd name="connsiteX8" fmla="*/ 945105 w 2160240"/>
              <a:gd name="connsiteY8" fmla="*/ 523556 h 4266377"/>
              <a:gd name="connsiteX9" fmla="*/ 523556 w 2160240"/>
              <a:gd name="connsiteY9" fmla="*/ 945105 h 4266377"/>
              <a:gd name="connsiteX10" fmla="*/ 523556 w 2160240"/>
              <a:gd name="connsiteY10" fmla="*/ 4266377 h 4266377"/>
              <a:gd name="connsiteX11" fmla="*/ 0 w 2160240"/>
              <a:gd name="connsiteY11" fmla="*/ 4266377 h 4266377"/>
              <a:gd name="connsiteX0" fmla="*/ 0 w 1870873"/>
              <a:gd name="connsiteY0" fmla="*/ 4266377 h 4266377"/>
              <a:gd name="connsiteX1" fmla="*/ 0 w 1870873"/>
              <a:gd name="connsiteY1" fmla="*/ 945105 h 4266377"/>
              <a:gd name="connsiteX2" fmla="*/ 945105 w 1870873"/>
              <a:gd name="connsiteY2" fmla="*/ 0 h 4266377"/>
              <a:gd name="connsiteX3" fmla="*/ 1579697 w 1870873"/>
              <a:gd name="connsiteY3" fmla="*/ 0 h 4266377"/>
              <a:gd name="connsiteX4" fmla="*/ 1579697 w 1870873"/>
              <a:gd name="connsiteY4" fmla="*/ 0 h 4266377"/>
              <a:gd name="connsiteX5" fmla="*/ 1870873 w 1870873"/>
              <a:gd name="connsiteY5" fmla="*/ 261778 h 4266377"/>
              <a:gd name="connsiteX6" fmla="*/ 1579697 w 1870873"/>
              <a:gd name="connsiteY6" fmla="*/ 523556 h 4266377"/>
              <a:gd name="connsiteX7" fmla="*/ 1579697 w 1870873"/>
              <a:gd name="connsiteY7" fmla="*/ 523556 h 4266377"/>
              <a:gd name="connsiteX8" fmla="*/ 945105 w 1870873"/>
              <a:gd name="connsiteY8" fmla="*/ 523556 h 4266377"/>
              <a:gd name="connsiteX9" fmla="*/ 523556 w 1870873"/>
              <a:gd name="connsiteY9" fmla="*/ 945105 h 4266377"/>
              <a:gd name="connsiteX10" fmla="*/ 523556 w 1870873"/>
              <a:gd name="connsiteY10" fmla="*/ 4266377 h 4266377"/>
              <a:gd name="connsiteX11" fmla="*/ 0 w 1870873"/>
              <a:gd name="connsiteY11" fmla="*/ 4266377 h 4266377"/>
              <a:gd name="connsiteX0" fmla="*/ 0 w 1870873"/>
              <a:gd name="connsiteY0" fmla="*/ 4266377 h 4266377"/>
              <a:gd name="connsiteX1" fmla="*/ 0 w 1870873"/>
              <a:gd name="connsiteY1" fmla="*/ 945105 h 4266377"/>
              <a:gd name="connsiteX2" fmla="*/ 945105 w 1870873"/>
              <a:gd name="connsiteY2" fmla="*/ 0 h 4266377"/>
              <a:gd name="connsiteX3" fmla="*/ 1579697 w 1870873"/>
              <a:gd name="connsiteY3" fmla="*/ 0 h 4266377"/>
              <a:gd name="connsiteX4" fmla="*/ 1579697 w 1870873"/>
              <a:gd name="connsiteY4" fmla="*/ 0 h 4266377"/>
              <a:gd name="connsiteX5" fmla="*/ 1870873 w 1870873"/>
              <a:gd name="connsiteY5" fmla="*/ 261778 h 4266377"/>
              <a:gd name="connsiteX6" fmla="*/ 1579697 w 1870873"/>
              <a:gd name="connsiteY6" fmla="*/ 523556 h 4266377"/>
              <a:gd name="connsiteX7" fmla="*/ 1579697 w 1870873"/>
              <a:gd name="connsiteY7" fmla="*/ 523556 h 4266377"/>
              <a:gd name="connsiteX8" fmla="*/ 945104 w 1870873"/>
              <a:gd name="connsiteY8" fmla="*/ 601267 h 4266377"/>
              <a:gd name="connsiteX9" fmla="*/ 523556 w 1870873"/>
              <a:gd name="connsiteY9" fmla="*/ 945105 h 4266377"/>
              <a:gd name="connsiteX10" fmla="*/ 523556 w 1870873"/>
              <a:gd name="connsiteY10" fmla="*/ 4266377 h 4266377"/>
              <a:gd name="connsiteX11" fmla="*/ 0 w 1870873"/>
              <a:gd name="connsiteY11" fmla="*/ 4266377 h 4266377"/>
              <a:gd name="connsiteX0" fmla="*/ 0 w 1870873"/>
              <a:gd name="connsiteY0" fmla="*/ 4266377 h 4266377"/>
              <a:gd name="connsiteX1" fmla="*/ 0 w 1870873"/>
              <a:gd name="connsiteY1" fmla="*/ 945105 h 4266377"/>
              <a:gd name="connsiteX2" fmla="*/ 945105 w 1870873"/>
              <a:gd name="connsiteY2" fmla="*/ 0 h 4266377"/>
              <a:gd name="connsiteX3" fmla="*/ 1579697 w 1870873"/>
              <a:gd name="connsiteY3" fmla="*/ 0 h 4266377"/>
              <a:gd name="connsiteX4" fmla="*/ 1579697 w 1870873"/>
              <a:gd name="connsiteY4" fmla="*/ 0 h 4266377"/>
              <a:gd name="connsiteX5" fmla="*/ 1870873 w 1870873"/>
              <a:gd name="connsiteY5" fmla="*/ 261778 h 4266377"/>
              <a:gd name="connsiteX6" fmla="*/ 1579697 w 1870873"/>
              <a:gd name="connsiteY6" fmla="*/ 523556 h 4266377"/>
              <a:gd name="connsiteX7" fmla="*/ 1606811 w 1870873"/>
              <a:gd name="connsiteY7" fmla="*/ 601267 h 4266377"/>
              <a:gd name="connsiteX8" fmla="*/ 945104 w 1870873"/>
              <a:gd name="connsiteY8" fmla="*/ 601267 h 4266377"/>
              <a:gd name="connsiteX9" fmla="*/ 523556 w 1870873"/>
              <a:gd name="connsiteY9" fmla="*/ 945105 h 4266377"/>
              <a:gd name="connsiteX10" fmla="*/ 523556 w 1870873"/>
              <a:gd name="connsiteY10" fmla="*/ 4266377 h 4266377"/>
              <a:gd name="connsiteX11" fmla="*/ 0 w 1870873"/>
              <a:gd name="connsiteY11" fmla="*/ 4266377 h 426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0873" h="4266377">
                <a:moveTo>
                  <a:pt x="0" y="4266377"/>
                </a:moveTo>
                <a:lnTo>
                  <a:pt x="0" y="945105"/>
                </a:lnTo>
                <a:cubicBezTo>
                  <a:pt x="0" y="423138"/>
                  <a:pt x="423138" y="0"/>
                  <a:pt x="945105" y="0"/>
                </a:cubicBezTo>
                <a:lnTo>
                  <a:pt x="1579697" y="0"/>
                </a:lnTo>
                <a:lnTo>
                  <a:pt x="1579697" y="0"/>
                </a:lnTo>
                <a:lnTo>
                  <a:pt x="1870873" y="261778"/>
                </a:lnTo>
                <a:lnTo>
                  <a:pt x="1579697" y="523556"/>
                </a:lnTo>
                <a:lnTo>
                  <a:pt x="1606811" y="601267"/>
                </a:lnTo>
                <a:lnTo>
                  <a:pt x="945104" y="601267"/>
                </a:lnTo>
                <a:cubicBezTo>
                  <a:pt x="712289" y="601267"/>
                  <a:pt x="523556" y="712290"/>
                  <a:pt x="523556" y="945105"/>
                </a:cubicBezTo>
                <a:lnTo>
                  <a:pt x="523556" y="4266377"/>
                </a:lnTo>
                <a:lnTo>
                  <a:pt x="0" y="4266377"/>
                </a:lnTo>
                <a:close/>
              </a:path>
            </a:pathLst>
          </a:cu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3" name="Rechteckiger Pfeil 15">
            <a:extLst>
              <a:ext uri="{FF2B5EF4-FFF2-40B4-BE49-F238E27FC236}">
                <a16:creationId xmlns:a16="http://schemas.microsoft.com/office/drawing/2014/main" id="{EB0D29B6-740F-6927-EB18-095E5A489790}"/>
              </a:ext>
            </a:extLst>
          </p:cNvPr>
          <p:cNvSpPr/>
          <p:nvPr/>
        </p:nvSpPr>
        <p:spPr bwMode="auto">
          <a:xfrm rot="16200000" flipV="1">
            <a:off x="2350237" y="316143"/>
            <a:ext cx="1906673" cy="3368755"/>
          </a:xfrm>
          <a:custGeom>
            <a:avLst/>
            <a:gdLst>
              <a:gd name="connsiteX0" fmla="*/ 0 w 1557970"/>
              <a:gd name="connsiteY0" fmla="*/ 3432626 h 3432626"/>
              <a:gd name="connsiteX1" fmla="*/ 0 w 1557970"/>
              <a:gd name="connsiteY1" fmla="*/ 549901 h 3432626"/>
              <a:gd name="connsiteX2" fmla="*/ 402221 w 1557970"/>
              <a:gd name="connsiteY2" fmla="*/ 147680 h 3432626"/>
              <a:gd name="connsiteX3" fmla="*/ 1094318 w 1557970"/>
              <a:gd name="connsiteY3" fmla="*/ 147680 h 3432626"/>
              <a:gd name="connsiteX4" fmla="*/ 1094318 w 1557970"/>
              <a:gd name="connsiteY4" fmla="*/ 0 h 3432626"/>
              <a:gd name="connsiteX5" fmla="*/ 1557970 w 1557970"/>
              <a:gd name="connsiteY5" fmla="*/ 342426 h 3432626"/>
              <a:gd name="connsiteX6" fmla="*/ 1094318 w 1557970"/>
              <a:gd name="connsiteY6" fmla="*/ 684852 h 3432626"/>
              <a:gd name="connsiteX7" fmla="*/ 1094318 w 1557970"/>
              <a:gd name="connsiteY7" fmla="*/ 537172 h 3432626"/>
              <a:gd name="connsiteX8" fmla="*/ 402221 w 1557970"/>
              <a:gd name="connsiteY8" fmla="*/ 537172 h 3432626"/>
              <a:gd name="connsiteX9" fmla="*/ 389492 w 1557970"/>
              <a:gd name="connsiteY9" fmla="*/ 549901 h 3432626"/>
              <a:gd name="connsiteX10" fmla="*/ 389493 w 1557970"/>
              <a:gd name="connsiteY10" fmla="*/ 3432626 h 3432626"/>
              <a:gd name="connsiteX11" fmla="*/ 0 w 1557970"/>
              <a:gd name="connsiteY11" fmla="*/ 3432626 h 3432626"/>
              <a:gd name="connsiteX0" fmla="*/ 0 w 1557970"/>
              <a:gd name="connsiteY0" fmla="*/ 3432626 h 3548373"/>
              <a:gd name="connsiteX1" fmla="*/ 0 w 1557970"/>
              <a:gd name="connsiteY1" fmla="*/ 549901 h 3548373"/>
              <a:gd name="connsiteX2" fmla="*/ 402221 w 1557970"/>
              <a:gd name="connsiteY2" fmla="*/ 147680 h 3548373"/>
              <a:gd name="connsiteX3" fmla="*/ 1094318 w 1557970"/>
              <a:gd name="connsiteY3" fmla="*/ 147680 h 3548373"/>
              <a:gd name="connsiteX4" fmla="*/ 1094318 w 1557970"/>
              <a:gd name="connsiteY4" fmla="*/ 0 h 3548373"/>
              <a:gd name="connsiteX5" fmla="*/ 1557970 w 1557970"/>
              <a:gd name="connsiteY5" fmla="*/ 342426 h 3548373"/>
              <a:gd name="connsiteX6" fmla="*/ 1094318 w 1557970"/>
              <a:gd name="connsiteY6" fmla="*/ 684852 h 3548373"/>
              <a:gd name="connsiteX7" fmla="*/ 1094318 w 1557970"/>
              <a:gd name="connsiteY7" fmla="*/ 537172 h 3548373"/>
              <a:gd name="connsiteX8" fmla="*/ 402221 w 1557970"/>
              <a:gd name="connsiteY8" fmla="*/ 537172 h 3548373"/>
              <a:gd name="connsiteX9" fmla="*/ 389492 w 1557970"/>
              <a:gd name="connsiteY9" fmla="*/ 549901 h 3548373"/>
              <a:gd name="connsiteX10" fmla="*/ 505239 w 1557970"/>
              <a:gd name="connsiteY10" fmla="*/ 3548373 h 3548373"/>
              <a:gd name="connsiteX11" fmla="*/ 0 w 1557970"/>
              <a:gd name="connsiteY11" fmla="*/ 3432626 h 3548373"/>
              <a:gd name="connsiteX0" fmla="*/ 0 w 1615845"/>
              <a:gd name="connsiteY0" fmla="*/ 3502071 h 3548373"/>
              <a:gd name="connsiteX1" fmla="*/ 57875 w 1615845"/>
              <a:gd name="connsiteY1" fmla="*/ 549901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460096 w 1615845"/>
              <a:gd name="connsiteY8" fmla="*/ 537172 h 3548373"/>
              <a:gd name="connsiteX9" fmla="*/ 447367 w 1615845"/>
              <a:gd name="connsiteY9" fmla="*/ 549901 h 3548373"/>
              <a:gd name="connsiteX10" fmla="*/ 563114 w 1615845"/>
              <a:gd name="connsiteY10" fmla="*/ 3548373 h 3548373"/>
              <a:gd name="connsiteX11" fmla="*/ 0 w 1615845"/>
              <a:gd name="connsiteY11" fmla="*/ 3502071 h 3548373"/>
              <a:gd name="connsiteX0" fmla="*/ 0 w 1615845"/>
              <a:gd name="connsiteY0" fmla="*/ 3502071 h 3548373"/>
              <a:gd name="connsiteX1" fmla="*/ 57875 w 1615845"/>
              <a:gd name="connsiteY1" fmla="*/ 549901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460096 w 1615845"/>
              <a:gd name="connsiteY8" fmla="*/ 537172 h 3548373"/>
              <a:gd name="connsiteX9" fmla="*/ 563114 w 1615845"/>
              <a:gd name="connsiteY9" fmla="*/ 584625 h 3548373"/>
              <a:gd name="connsiteX10" fmla="*/ 563114 w 1615845"/>
              <a:gd name="connsiteY10" fmla="*/ 3548373 h 3548373"/>
              <a:gd name="connsiteX11" fmla="*/ 0 w 1615845"/>
              <a:gd name="connsiteY11" fmla="*/ 3502071 h 3548373"/>
              <a:gd name="connsiteX0" fmla="*/ 0 w 1615845"/>
              <a:gd name="connsiteY0" fmla="*/ 3502071 h 3548373"/>
              <a:gd name="connsiteX1" fmla="*/ 57875 w 1615845"/>
              <a:gd name="connsiteY1" fmla="*/ 549901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564211 w 1615845"/>
              <a:gd name="connsiteY8" fmla="*/ 535684 h 3548373"/>
              <a:gd name="connsiteX9" fmla="*/ 563114 w 1615845"/>
              <a:gd name="connsiteY9" fmla="*/ 584625 h 3548373"/>
              <a:gd name="connsiteX10" fmla="*/ 563114 w 1615845"/>
              <a:gd name="connsiteY10" fmla="*/ 3548373 h 3548373"/>
              <a:gd name="connsiteX11" fmla="*/ 0 w 1615845"/>
              <a:gd name="connsiteY11" fmla="*/ 3502071 h 3548373"/>
              <a:gd name="connsiteX0" fmla="*/ 0 w 1615845"/>
              <a:gd name="connsiteY0" fmla="*/ 3502071 h 3548373"/>
              <a:gd name="connsiteX1" fmla="*/ 45719 w 1615845"/>
              <a:gd name="connsiteY1" fmla="*/ 500959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564211 w 1615845"/>
              <a:gd name="connsiteY8" fmla="*/ 535684 h 3548373"/>
              <a:gd name="connsiteX9" fmla="*/ 563114 w 1615845"/>
              <a:gd name="connsiteY9" fmla="*/ 584625 h 3548373"/>
              <a:gd name="connsiteX10" fmla="*/ 563114 w 1615845"/>
              <a:gd name="connsiteY10" fmla="*/ 3548373 h 3548373"/>
              <a:gd name="connsiteX11" fmla="*/ 0 w 1615845"/>
              <a:gd name="connsiteY11" fmla="*/ 3502071 h 3548373"/>
              <a:gd name="connsiteX0" fmla="*/ 0 w 1615845"/>
              <a:gd name="connsiteY0" fmla="*/ 3502071 h 3502071"/>
              <a:gd name="connsiteX1" fmla="*/ 45719 w 1615845"/>
              <a:gd name="connsiteY1" fmla="*/ 500959 h 3502071"/>
              <a:gd name="connsiteX2" fmla="*/ 460096 w 1615845"/>
              <a:gd name="connsiteY2" fmla="*/ 147680 h 3502071"/>
              <a:gd name="connsiteX3" fmla="*/ 1152193 w 1615845"/>
              <a:gd name="connsiteY3" fmla="*/ 147680 h 3502071"/>
              <a:gd name="connsiteX4" fmla="*/ 1152193 w 1615845"/>
              <a:gd name="connsiteY4" fmla="*/ 0 h 3502071"/>
              <a:gd name="connsiteX5" fmla="*/ 1615845 w 1615845"/>
              <a:gd name="connsiteY5" fmla="*/ 342426 h 3502071"/>
              <a:gd name="connsiteX6" fmla="*/ 1152193 w 1615845"/>
              <a:gd name="connsiteY6" fmla="*/ 684852 h 3502071"/>
              <a:gd name="connsiteX7" fmla="*/ 1152193 w 1615845"/>
              <a:gd name="connsiteY7" fmla="*/ 537172 h 3502071"/>
              <a:gd name="connsiteX8" fmla="*/ 564211 w 1615845"/>
              <a:gd name="connsiteY8" fmla="*/ 535684 h 3502071"/>
              <a:gd name="connsiteX9" fmla="*/ 563114 w 1615845"/>
              <a:gd name="connsiteY9" fmla="*/ 584625 h 3502071"/>
              <a:gd name="connsiteX10" fmla="*/ 575785 w 1615845"/>
              <a:gd name="connsiteY10" fmla="*/ 3487228 h 3502071"/>
              <a:gd name="connsiteX11" fmla="*/ 0 w 1615845"/>
              <a:gd name="connsiteY11" fmla="*/ 3502071 h 3502071"/>
              <a:gd name="connsiteX0" fmla="*/ 0 w 1615845"/>
              <a:gd name="connsiteY0" fmla="*/ 3502071 h 3502071"/>
              <a:gd name="connsiteX1" fmla="*/ 45719 w 1615845"/>
              <a:gd name="connsiteY1" fmla="*/ 500959 h 3502071"/>
              <a:gd name="connsiteX2" fmla="*/ 460096 w 1615845"/>
              <a:gd name="connsiteY2" fmla="*/ 147680 h 3502071"/>
              <a:gd name="connsiteX3" fmla="*/ 1152193 w 1615845"/>
              <a:gd name="connsiteY3" fmla="*/ 147680 h 3502071"/>
              <a:gd name="connsiteX4" fmla="*/ 1152193 w 1615845"/>
              <a:gd name="connsiteY4" fmla="*/ 0 h 3502071"/>
              <a:gd name="connsiteX5" fmla="*/ 1615845 w 1615845"/>
              <a:gd name="connsiteY5" fmla="*/ 342426 h 3502071"/>
              <a:gd name="connsiteX6" fmla="*/ 1152193 w 1615845"/>
              <a:gd name="connsiteY6" fmla="*/ 684852 h 3502071"/>
              <a:gd name="connsiteX7" fmla="*/ 1152193 w 1615845"/>
              <a:gd name="connsiteY7" fmla="*/ 537172 h 3502071"/>
              <a:gd name="connsiteX8" fmla="*/ 564211 w 1615845"/>
              <a:gd name="connsiteY8" fmla="*/ 535684 h 3502071"/>
              <a:gd name="connsiteX9" fmla="*/ 563114 w 1615845"/>
              <a:gd name="connsiteY9" fmla="*/ 584625 h 3502071"/>
              <a:gd name="connsiteX10" fmla="*/ 575785 w 1615845"/>
              <a:gd name="connsiteY10" fmla="*/ 3487228 h 3502071"/>
              <a:gd name="connsiteX11" fmla="*/ 0 w 1615845"/>
              <a:gd name="connsiteY11" fmla="*/ 3502071 h 3502071"/>
              <a:gd name="connsiteX0" fmla="*/ 0 w 1615845"/>
              <a:gd name="connsiteY0" fmla="*/ 3502071 h 3502071"/>
              <a:gd name="connsiteX1" fmla="*/ 45719 w 1615845"/>
              <a:gd name="connsiteY1" fmla="*/ 500959 h 3502071"/>
              <a:gd name="connsiteX2" fmla="*/ 355866 w 1615845"/>
              <a:gd name="connsiteY2" fmla="*/ 107420 h 3502071"/>
              <a:gd name="connsiteX3" fmla="*/ 1152193 w 1615845"/>
              <a:gd name="connsiteY3" fmla="*/ 147680 h 3502071"/>
              <a:gd name="connsiteX4" fmla="*/ 1152193 w 1615845"/>
              <a:gd name="connsiteY4" fmla="*/ 0 h 3502071"/>
              <a:gd name="connsiteX5" fmla="*/ 1615845 w 1615845"/>
              <a:gd name="connsiteY5" fmla="*/ 342426 h 3502071"/>
              <a:gd name="connsiteX6" fmla="*/ 1152193 w 1615845"/>
              <a:gd name="connsiteY6" fmla="*/ 684852 h 3502071"/>
              <a:gd name="connsiteX7" fmla="*/ 1152193 w 1615845"/>
              <a:gd name="connsiteY7" fmla="*/ 537172 h 3502071"/>
              <a:gd name="connsiteX8" fmla="*/ 564211 w 1615845"/>
              <a:gd name="connsiteY8" fmla="*/ 535684 h 3502071"/>
              <a:gd name="connsiteX9" fmla="*/ 563114 w 1615845"/>
              <a:gd name="connsiteY9" fmla="*/ 584625 h 3502071"/>
              <a:gd name="connsiteX10" fmla="*/ 575785 w 1615845"/>
              <a:gd name="connsiteY10" fmla="*/ 3487228 h 3502071"/>
              <a:gd name="connsiteX11" fmla="*/ 0 w 1615845"/>
              <a:gd name="connsiteY11" fmla="*/ 3502071 h 350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5845" h="3502071">
                <a:moveTo>
                  <a:pt x="0" y="3502071"/>
                </a:moveTo>
                <a:lnTo>
                  <a:pt x="45719" y="500959"/>
                </a:lnTo>
                <a:cubicBezTo>
                  <a:pt x="45719" y="278818"/>
                  <a:pt x="133725" y="107420"/>
                  <a:pt x="355866" y="107420"/>
                </a:cubicBezTo>
                <a:lnTo>
                  <a:pt x="1152193" y="147680"/>
                </a:lnTo>
                <a:lnTo>
                  <a:pt x="1152193" y="0"/>
                </a:lnTo>
                <a:lnTo>
                  <a:pt x="1615845" y="342426"/>
                </a:lnTo>
                <a:lnTo>
                  <a:pt x="1152193" y="684852"/>
                </a:lnTo>
                <a:lnTo>
                  <a:pt x="1152193" y="537172"/>
                </a:lnTo>
                <a:lnTo>
                  <a:pt x="564211" y="535684"/>
                </a:lnTo>
                <a:cubicBezTo>
                  <a:pt x="557181" y="535684"/>
                  <a:pt x="563114" y="577595"/>
                  <a:pt x="563114" y="584625"/>
                </a:cubicBezTo>
                <a:cubicBezTo>
                  <a:pt x="567338" y="1552159"/>
                  <a:pt x="575785" y="2306610"/>
                  <a:pt x="575785" y="3487228"/>
                </a:cubicBezTo>
                <a:lnTo>
                  <a:pt x="0" y="3502071"/>
                </a:lnTo>
                <a:close/>
              </a:path>
            </a:pathLst>
          </a:cu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4" name="Textfeld 13">
            <a:extLst>
              <a:ext uri="{FF2B5EF4-FFF2-40B4-BE49-F238E27FC236}">
                <a16:creationId xmlns:a16="http://schemas.microsoft.com/office/drawing/2014/main" id="{9B47CFA4-51E5-5E10-354A-173252ED19C6}"/>
              </a:ext>
            </a:extLst>
          </p:cNvPr>
          <p:cNvSpPr txBox="1"/>
          <p:nvPr/>
        </p:nvSpPr>
        <p:spPr>
          <a:xfrm>
            <a:off x="1188875" y="5071116"/>
            <a:ext cx="1307543"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a:t>
            </a:r>
            <a:r>
              <a:rPr lang="de-DE" sz="900" dirty="0">
                <a:solidFill>
                  <a:srgbClr val="FFC000"/>
                </a:solidFill>
              </a:rPr>
              <a:t>:</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 3C,D,E,F,G,K)</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i="0" u="none" strike="noStrike" kern="1200" cap="none" spc="0" normalizeH="0" baseline="0" noProof="0" dirty="0">
                <a:ln>
                  <a:noFill/>
                </a:ln>
                <a:solidFill>
                  <a:srgbClr val="000000"/>
                </a:solidFill>
                <a:effectLst/>
                <a:uLnTx/>
                <a:uFillTx/>
                <a:latin typeface="Arial" charset="0"/>
                <a:ea typeface="ＭＳ Ｐゴシック" charset="-128"/>
                <a:cs typeface="+mn-cs"/>
              </a:rPr>
              <a:t>eingekaufte Güter und Dienstleistungen</a:t>
            </a:r>
          </a:p>
        </p:txBody>
      </p:sp>
      <p:sp>
        <p:nvSpPr>
          <p:cNvPr id="15" name="Textfeld 14">
            <a:extLst>
              <a:ext uri="{FF2B5EF4-FFF2-40B4-BE49-F238E27FC236}">
                <a16:creationId xmlns:a16="http://schemas.microsoft.com/office/drawing/2014/main" id="{391C09BD-15C8-3A24-00F1-01803568B40B}"/>
              </a:ext>
            </a:extLst>
          </p:cNvPr>
          <p:cNvSpPr txBox="1"/>
          <p:nvPr/>
        </p:nvSpPr>
        <p:spPr>
          <a:xfrm>
            <a:off x="2540290" y="5085184"/>
            <a:ext cx="1108228" cy="369332"/>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2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Kapitalgüter</a:t>
            </a:r>
          </a:p>
        </p:txBody>
      </p:sp>
      <p:sp>
        <p:nvSpPr>
          <p:cNvPr id="16" name="Textfeld 15">
            <a:extLst>
              <a:ext uri="{FF2B5EF4-FFF2-40B4-BE49-F238E27FC236}">
                <a16:creationId xmlns:a16="http://schemas.microsoft.com/office/drawing/2014/main" id="{925E9E79-04EC-7E11-56ED-F04B6801002F}"/>
              </a:ext>
            </a:extLst>
          </p:cNvPr>
          <p:cNvSpPr txBox="1"/>
          <p:nvPr/>
        </p:nvSpPr>
        <p:spPr>
          <a:xfrm>
            <a:off x="3834622" y="5071116"/>
            <a:ext cx="1312411" cy="6463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3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Brennstoff- und </a:t>
            </a:r>
            <a:r>
              <a:rPr kumimoji="0" lang="de-DE" sz="900" b="0" i="0" u="none" strike="noStrike" kern="1200" cap="none" spc="0" normalizeH="0" baseline="0" noProof="0" dirty="0" smtClean="0">
                <a:ln>
                  <a:noFill/>
                </a:ln>
                <a:solidFill>
                  <a:srgbClr val="000000"/>
                </a:solidFill>
                <a:effectLst/>
                <a:uLnTx/>
                <a:uFillTx/>
                <a:latin typeface="Arial" charset="0"/>
                <a:ea typeface="ＭＳ Ｐゴシック" charset="-128"/>
                <a:cs typeface="+mn-cs"/>
              </a:rPr>
              <a:t>energiebezogene </a:t>
            </a: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Emissionen</a:t>
            </a:r>
          </a:p>
        </p:txBody>
      </p:sp>
      <p:sp>
        <p:nvSpPr>
          <p:cNvPr id="17" name="Textfeld 16">
            <a:extLst>
              <a:ext uri="{FF2B5EF4-FFF2-40B4-BE49-F238E27FC236}">
                <a16:creationId xmlns:a16="http://schemas.microsoft.com/office/drawing/2014/main" id="{BAE25ABB-6E36-C666-6772-FF9453041C20}"/>
              </a:ext>
            </a:extLst>
          </p:cNvPr>
          <p:cNvSpPr txBox="1"/>
          <p:nvPr/>
        </p:nvSpPr>
        <p:spPr>
          <a:xfrm>
            <a:off x="4511525" y="4114010"/>
            <a:ext cx="794989" cy="784830"/>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4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(ecocock-pit:3B)</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Transport und Verteilung</a:t>
            </a:r>
          </a:p>
        </p:txBody>
      </p:sp>
      <p:sp>
        <p:nvSpPr>
          <p:cNvPr id="18" name="Textfeld 17">
            <a:extLst>
              <a:ext uri="{FF2B5EF4-FFF2-40B4-BE49-F238E27FC236}">
                <a16:creationId xmlns:a16="http://schemas.microsoft.com/office/drawing/2014/main" id="{F89C2D1F-8ACC-5013-205E-7923374369EF}"/>
              </a:ext>
            </a:extLst>
          </p:cNvPr>
          <p:cNvSpPr txBox="1"/>
          <p:nvPr/>
        </p:nvSpPr>
        <p:spPr>
          <a:xfrm>
            <a:off x="4212566" y="3319239"/>
            <a:ext cx="1078023" cy="369332"/>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5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(ecocockpit:3H)</a:t>
            </a: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 Abfall</a:t>
            </a:r>
          </a:p>
        </p:txBody>
      </p:sp>
      <p:sp>
        <p:nvSpPr>
          <p:cNvPr id="19" name="Textfeld 18">
            <a:extLst>
              <a:ext uri="{FF2B5EF4-FFF2-40B4-BE49-F238E27FC236}">
                <a16:creationId xmlns:a16="http://schemas.microsoft.com/office/drawing/2014/main" id="{2825211A-920A-2BF7-F814-028BB1D6F87B}"/>
              </a:ext>
            </a:extLst>
          </p:cNvPr>
          <p:cNvSpPr txBox="1"/>
          <p:nvPr/>
        </p:nvSpPr>
        <p:spPr>
          <a:xfrm>
            <a:off x="2277923" y="3363476"/>
            <a:ext cx="1078023" cy="369332"/>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6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(ecocockpit:3A)</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Geschäftsreisen</a:t>
            </a:r>
          </a:p>
        </p:txBody>
      </p:sp>
      <p:sp>
        <p:nvSpPr>
          <p:cNvPr id="20" name="Textfeld 19">
            <a:extLst>
              <a:ext uri="{FF2B5EF4-FFF2-40B4-BE49-F238E27FC236}">
                <a16:creationId xmlns:a16="http://schemas.microsoft.com/office/drawing/2014/main" id="{B7375216-C0D8-DF25-EA67-91EAA135BC43}"/>
              </a:ext>
            </a:extLst>
          </p:cNvPr>
          <p:cNvSpPr txBox="1"/>
          <p:nvPr/>
        </p:nvSpPr>
        <p:spPr>
          <a:xfrm>
            <a:off x="2273355" y="2395607"/>
            <a:ext cx="1087861"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7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(ecocockpit:3J)</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Pendeln der Arbeitnehmer</a:t>
            </a:r>
          </a:p>
        </p:txBody>
      </p:sp>
      <p:sp>
        <p:nvSpPr>
          <p:cNvPr id="21" name="Textfeld 20">
            <a:extLst>
              <a:ext uri="{FF2B5EF4-FFF2-40B4-BE49-F238E27FC236}">
                <a16:creationId xmlns:a16="http://schemas.microsoft.com/office/drawing/2014/main" id="{53B115C3-FBEB-5438-D621-DA822DCC7D8C}"/>
              </a:ext>
            </a:extLst>
          </p:cNvPr>
          <p:cNvSpPr txBox="1"/>
          <p:nvPr/>
        </p:nvSpPr>
        <p:spPr>
          <a:xfrm>
            <a:off x="3829921" y="2254204"/>
            <a:ext cx="1081826" cy="646331"/>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8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(ecocockpit:3A) </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Angemietete oder geleaste Sachanlagen</a:t>
            </a:r>
          </a:p>
        </p:txBody>
      </p:sp>
      <p:sp>
        <p:nvSpPr>
          <p:cNvPr id="22" name="Textfeld 21">
            <a:extLst>
              <a:ext uri="{FF2B5EF4-FFF2-40B4-BE49-F238E27FC236}">
                <a16:creationId xmlns:a16="http://schemas.microsoft.com/office/drawing/2014/main" id="{2DF40F13-DCE3-8926-6CE7-AA5A195C70BA}"/>
              </a:ext>
            </a:extLst>
          </p:cNvPr>
          <p:cNvSpPr txBox="1"/>
          <p:nvPr/>
        </p:nvSpPr>
        <p:spPr>
          <a:xfrm>
            <a:off x="1252614" y="4074137"/>
            <a:ext cx="1963066"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Bezogene Elektrizität, Dampf, Heizung und Kühlung für die eigene Nutzung</a:t>
            </a:r>
          </a:p>
        </p:txBody>
      </p:sp>
      <p:sp>
        <p:nvSpPr>
          <p:cNvPr id="23" name="Textfeld 22">
            <a:extLst>
              <a:ext uri="{FF2B5EF4-FFF2-40B4-BE49-F238E27FC236}">
                <a16:creationId xmlns:a16="http://schemas.microsoft.com/office/drawing/2014/main" id="{0A100BBB-558C-B8F7-E2F1-EBE4856EB8EB}"/>
              </a:ext>
            </a:extLst>
          </p:cNvPr>
          <p:cNvSpPr txBox="1"/>
          <p:nvPr/>
        </p:nvSpPr>
        <p:spPr>
          <a:xfrm>
            <a:off x="5428310" y="4969768"/>
            <a:ext cx="676727"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Fuhrpark</a:t>
            </a:r>
          </a:p>
        </p:txBody>
      </p:sp>
      <p:sp>
        <p:nvSpPr>
          <p:cNvPr id="24" name="Textfeld 23">
            <a:extLst>
              <a:ext uri="{FF2B5EF4-FFF2-40B4-BE49-F238E27FC236}">
                <a16:creationId xmlns:a16="http://schemas.microsoft.com/office/drawing/2014/main" id="{2FF3B107-6AA9-52AA-93A7-9D897CF96042}"/>
              </a:ext>
            </a:extLst>
          </p:cNvPr>
          <p:cNvSpPr txBox="1"/>
          <p:nvPr/>
        </p:nvSpPr>
        <p:spPr>
          <a:xfrm>
            <a:off x="5428310" y="3378821"/>
            <a:ext cx="676727"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Unternehmens-einrich-tungen</a:t>
            </a:r>
          </a:p>
        </p:txBody>
      </p:sp>
      <p:sp>
        <p:nvSpPr>
          <p:cNvPr id="25" name="Textfeld 24">
            <a:extLst>
              <a:ext uri="{FF2B5EF4-FFF2-40B4-BE49-F238E27FC236}">
                <a16:creationId xmlns:a16="http://schemas.microsoft.com/office/drawing/2014/main" id="{0F4E1FB5-25A9-9404-15F3-96D82307810B}"/>
              </a:ext>
            </a:extLst>
          </p:cNvPr>
          <p:cNvSpPr txBox="1"/>
          <p:nvPr/>
        </p:nvSpPr>
        <p:spPr>
          <a:xfrm>
            <a:off x="6486964" y="5153417"/>
            <a:ext cx="1178062" cy="5078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9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Transport und Verteilung</a:t>
            </a:r>
          </a:p>
        </p:txBody>
      </p:sp>
      <p:sp>
        <p:nvSpPr>
          <p:cNvPr id="26" name="Textfeld 25">
            <a:extLst>
              <a:ext uri="{FF2B5EF4-FFF2-40B4-BE49-F238E27FC236}">
                <a16:creationId xmlns:a16="http://schemas.microsoft.com/office/drawing/2014/main" id="{12DFD7FB-6A76-0088-6BC7-99E6C3AD143E}"/>
              </a:ext>
            </a:extLst>
          </p:cNvPr>
          <p:cNvSpPr txBox="1"/>
          <p:nvPr/>
        </p:nvSpPr>
        <p:spPr>
          <a:xfrm>
            <a:off x="7766809" y="5153417"/>
            <a:ext cx="1353527" cy="5078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10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Verarbeitung der verkauften Produkte</a:t>
            </a:r>
          </a:p>
        </p:txBody>
      </p:sp>
      <p:sp>
        <p:nvSpPr>
          <p:cNvPr id="27" name="Textfeld 26">
            <a:extLst>
              <a:ext uri="{FF2B5EF4-FFF2-40B4-BE49-F238E27FC236}">
                <a16:creationId xmlns:a16="http://schemas.microsoft.com/office/drawing/2014/main" id="{FDBB0615-A492-0186-E667-06190FC635AD}"/>
              </a:ext>
            </a:extLst>
          </p:cNvPr>
          <p:cNvSpPr txBox="1"/>
          <p:nvPr/>
        </p:nvSpPr>
        <p:spPr>
          <a:xfrm>
            <a:off x="9048328" y="5153417"/>
            <a:ext cx="1353527" cy="5078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11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Nutzung der verkauften Produkte</a:t>
            </a:r>
          </a:p>
        </p:txBody>
      </p:sp>
      <p:sp>
        <p:nvSpPr>
          <p:cNvPr id="28" name="Textfeld 27">
            <a:extLst>
              <a:ext uri="{FF2B5EF4-FFF2-40B4-BE49-F238E27FC236}">
                <a16:creationId xmlns:a16="http://schemas.microsoft.com/office/drawing/2014/main" id="{055DD075-9EEE-DA99-7187-A6AA05046AA2}"/>
              </a:ext>
            </a:extLst>
          </p:cNvPr>
          <p:cNvSpPr txBox="1"/>
          <p:nvPr/>
        </p:nvSpPr>
        <p:spPr>
          <a:xfrm>
            <a:off x="9401569" y="3177363"/>
            <a:ext cx="1497543" cy="6463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12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Umgang mit verkauften Produkten an deren Lebenszyklusende</a:t>
            </a:r>
          </a:p>
        </p:txBody>
      </p:sp>
      <p:sp>
        <p:nvSpPr>
          <p:cNvPr id="29" name="Textfeld 28">
            <a:extLst>
              <a:ext uri="{FF2B5EF4-FFF2-40B4-BE49-F238E27FC236}">
                <a16:creationId xmlns:a16="http://schemas.microsoft.com/office/drawing/2014/main" id="{5D949081-DB53-E901-5D26-6E60496EDEDF}"/>
              </a:ext>
            </a:extLst>
          </p:cNvPr>
          <p:cNvSpPr txBox="1"/>
          <p:nvPr/>
        </p:nvSpPr>
        <p:spPr>
          <a:xfrm>
            <a:off x="8251523" y="3141383"/>
            <a:ext cx="980194" cy="784830"/>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13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Vermietete oder verleaste Sachanlagen</a:t>
            </a:r>
          </a:p>
        </p:txBody>
      </p:sp>
      <p:sp>
        <p:nvSpPr>
          <p:cNvPr id="30" name="Textfeld 29">
            <a:extLst>
              <a:ext uri="{FF2B5EF4-FFF2-40B4-BE49-F238E27FC236}">
                <a16:creationId xmlns:a16="http://schemas.microsoft.com/office/drawing/2014/main" id="{198B82B0-4D6A-3DB5-BB4F-832DD3AD2F5E}"/>
              </a:ext>
            </a:extLst>
          </p:cNvPr>
          <p:cNvSpPr txBox="1"/>
          <p:nvPr/>
        </p:nvSpPr>
        <p:spPr>
          <a:xfrm>
            <a:off x="7115620" y="3012208"/>
            <a:ext cx="1068413"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Franchise</a:t>
            </a:r>
          </a:p>
        </p:txBody>
      </p:sp>
      <p:sp>
        <p:nvSpPr>
          <p:cNvPr id="31" name="Textfeld 30">
            <a:extLst>
              <a:ext uri="{FF2B5EF4-FFF2-40B4-BE49-F238E27FC236}">
                <a16:creationId xmlns:a16="http://schemas.microsoft.com/office/drawing/2014/main" id="{92D1E3B9-A8F7-AB00-F758-F311B02EC3F1}"/>
              </a:ext>
            </a:extLst>
          </p:cNvPr>
          <p:cNvSpPr txBox="1"/>
          <p:nvPr/>
        </p:nvSpPr>
        <p:spPr>
          <a:xfrm>
            <a:off x="6954778" y="2260201"/>
            <a:ext cx="855029"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15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Investitionen</a:t>
            </a:r>
          </a:p>
        </p:txBody>
      </p:sp>
      <p:sp>
        <p:nvSpPr>
          <p:cNvPr id="32" name="Textfeld 31">
            <a:extLst>
              <a:ext uri="{FF2B5EF4-FFF2-40B4-BE49-F238E27FC236}">
                <a16:creationId xmlns:a16="http://schemas.microsoft.com/office/drawing/2014/main" id="{80B98706-925A-A0CA-43F6-16B57F62AB5D}"/>
              </a:ext>
            </a:extLst>
          </p:cNvPr>
          <p:cNvSpPr txBox="1"/>
          <p:nvPr/>
        </p:nvSpPr>
        <p:spPr>
          <a:xfrm>
            <a:off x="5135990" y="1063101"/>
            <a:ext cx="687208" cy="400110"/>
          </a:xfrm>
          <a:prstGeom prst="rect">
            <a:avLst/>
          </a:prstGeom>
          <a:noFill/>
        </p:spPr>
        <p:txBody>
          <a:bodyPr wrap="square" rtlCol="0">
            <a:spAutoFit/>
          </a:bodyPr>
          <a:lstStyle/>
          <a:p>
            <a:pPr algn="l"/>
            <a:r>
              <a:rPr lang="de-DE" sz="2000" dirty="0"/>
              <a:t>CH</a:t>
            </a:r>
            <a:r>
              <a:rPr lang="de-DE" sz="2000" baseline="-25000" dirty="0"/>
              <a:t>4</a:t>
            </a:r>
          </a:p>
        </p:txBody>
      </p:sp>
      <p:sp>
        <p:nvSpPr>
          <p:cNvPr id="33" name="Textfeld 32">
            <a:extLst>
              <a:ext uri="{FF2B5EF4-FFF2-40B4-BE49-F238E27FC236}">
                <a16:creationId xmlns:a16="http://schemas.microsoft.com/office/drawing/2014/main" id="{23D0B940-9082-85A2-68DB-6A527FB08CF3}"/>
              </a:ext>
            </a:extLst>
          </p:cNvPr>
          <p:cNvSpPr txBox="1"/>
          <p:nvPr/>
        </p:nvSpPr>
        <p:spPr>
          <a:xfrm>
            <a:off x="7405151" y="775701"/>
            <a:ext cx="687208" cy="400110"/>
          </a:xfrm>
          <a:prstGeom prst="rect">
            <a:avLst/>
          </a:prstGeom>
          <a:noFill/>
        </p:spPr>
        <p:txBody>
          <a:bodyPr wrap="square" rtlCol="0">
            <a:spAutoFit/>
          </a:bodyPr>
          <a:lstStyle/>
          <a:p>
            <a:pPr algn="l"/>
            <a:r>
              <a:rPr lang="de-DE" sz="2000" dirty="0"/>
              <a:t>N</a:t>
            </a:r>
            <a:r>
              <a:rPr lang="de-DE" sz="2000" baseline="-25000" dirty="0"/>
              <a:t>2</a:t>
            </a:r>
            <a:r>
              <a:rPr lang="de-DE" sz="2000" dirty="0"/>
              <a:t>O</a:t>
            </a:r>
          </a:p>
        </p:txBody>
      </p:sp>
      <p:sp>
        <p:nvSpPr>
          <p:cNvPr id="34" name="Textfeld 33">
            <a:extLst>
              <a:ext uri="{FF2B5EF4-FFF2-40B4-BE49-F238E27FC236}">
                <a16:creationId xmlns:a16="http://schemas.microsoft.com/office/drawing/2014/main" id="{50DCDA23-6431-0830-7169-899E0ED65432}"/>
              </a:ext>
            </a:extLst>
          </p:cNvPr>
          <p:cNvSpPr txBox="1"/>
          <p:nvPr/>
        </p:nvSpPr>
        <p:spPr>
          <a:xfrm>
            <a:off x="3735015" y="1165656"/>
            <a:ext cx="687208" cy="400110"/>
          </a:xfrm>
          <a:prstGeom prst="rect">
            <a:avLst/>
          </a:prstGeom>
          <a:noFill/>
        </p:spPr>
        <p:txBody>
          <a:bodyPr wrap="square" rtlCol="0">
            <a:spAutoFit/>
          </a:bodyPr>
          <a:lstStyle/>
          <a:p>
            <a:pPr algn="l"/>
            <a:r>
              <a:rPr lang="de-DE" sz="2000" dirty="0"/>
              <a:t>SF</a:t>
            </a:r>
            <a:r>
              <a:rPr lang="de-DE" sz="2000" baseline="-25000" dirty="0"/>
              <a:t>6</a:t>
            </a:r>
          </a:p>
        </p:txBody>
      </p:sp>
      <p:sp>
        <p:nvSpPr>
          <p:cNvPr id="35" name="Textfeld 34">
            <a:extLst>
              <a:ext uri="{FF2B5EF4-FFF2-40B4-BE49-F238E27FC236}">
                <a16:creationId xmlns:a16="http://schemas.microsoft.com/office/drawing/2014/main" id="{A5C448E9-65E8-E862-7A6F-7F4357D91A84}"/>
              </a:ext>
            </a:extLst>
          </p:cNvPr>
          <p:cNvSpPr txBox="1"/>
          <p:nvPr/>
        </p:nvSpPr>
        <p:spPr>
          <a:xfrm>
            <a:off x="3828179" y="647076"/>
            <a:ext cx="687208" cy="400110"/>
          </a:xfrm>
          <a:prstGeom prst="rect">
            <a:avLst/>
          </a:prstGeom>
          <a:noFill/>
        </p:spPr>
        <p:txBody>
          <a:bodyPr wrap="square" rtlCol="0">
            <a:spAutoFit/>
          </a:bodyPr>
          <a:lstStyle/>
          <a:p>
            <a:pPr algn="l"/>
            <a:r>
              <a:rPr lang="de-DE" sz="2000" dirty="0"/>
              <a:t>NF</a:t>
            </a:r>
            <a:r>
              <a:rPr lang="de-DE" sz="2000" baseline="-25000" dirty="0"/>
              <a:t>3</a:t>
            </a:r>
          </a:p>
        </p:txBody>
      </p:sp>
      <p:sp>
        <p:nvSpPr>
          <p:cNvPr id="36" name="Textfeld 35">
            <a:extLst>
              <a:ext uri="{FF2B5EF4-FFF2-40B4-BE49-F238E27FC236}">
                <a16:creationId xmlns:a16="http://schemas.microsoft.com/office/drawing/2014/main" id="{A7F020E6-A58D-CA3A-08A8-DBE44E44D843}"/>
              </a:ext>
            </a:extLst>
          </p:cNvPr>
          <p:cNvSpPr txBox="1"/>
          <p:nvPr/>
        </p:nvSpPr>
        <p:spPr>
          <a:xfrm>
            <a:off x="4900542" y="558962"/>
            <a:ext cx="919727" cy="400110"/>
          </a:xfrm>
          <a:prstGeom prst="rect">
            <a:avLst/>
          </a:prstGeom>
          <a:noFill/>
        </p:spPr>
        <p:txBody>
          <a:bodyPr wrap="square" rtlCol="0">
            <a:spAutoFit/>
          </a:bodyPr>
          <a:lstStyle/>
          <a:p>
            <a:pPr algn="l"/>
            <a:r>
              <a:rPr lang="de-DE" sz="2000" dirty="0"/>
              <a:t>HFCs</a:t>
            </a:r>
            <a:endParaRPr lang="de-DE" sz="2000" baseline="-25000" dirty="0"/>
          </a:p>
        </p:txBody>
      </p:sp>
      <p:sp>
        <p:nvSpPr>
          <p:cNvPr id="37" name="Textfeld 36">
            <a:extLst>
              <a:ext uri="{FF2B5EF4-FFF2-40B4-BE49-F238E27FC236}">
                <a16:creationId xmlns:a16="http://schemas.microsoft.com/office/drawing/2014/main" id="{FF160D4B-33B4-0677-5D59-8C1D87A7B99A}"/>
              </a:ext>
            </a:extLst>
          </p:cNvPr>
          <p:cNvSpPr txBox="1"/>
          <p:nvPr/>
        </p:nvSpPr>
        <p:spPr>
          <a:xfrm>
            <a:off x="5962831" y="1051143"/>
            <a:ext cx="919727" cy="400110"/>
          </a:xfrm>
          <a:prstGeom prst="rect">
            <a:avLst/>
          </a:prstGeom>
          <a:noFill/>
        </p:spPr>
        <p:txBody>
          <a:bodyPr wrap="square" rtlCol="0">
            <a:spAutoFit/>
          </a:bodyPr>
          <a:lstStyle/>
          <a:p>
            <a:pPr algn="l"/>
            <a:r>
              <a:rPr lang="de-DE" sz="2000" dirty="0"/>
              <a:t>PFCs</a:t>
            </a:r>
            <a:endParaRPr lang="de-DE" sz="2000" baseline="-25000" dirty="0"/>
          </a:p>
        </p:txBody>
      </p:sp>
      <p:sp>
        <p:nvSpPr>
          <p:cNvPr id="38" name="Textfeld 37">
            <a:extLst>
              <a:ext uri="{FF2B5EF4-FFF2-40B4-BE49-F238E27FC236}">
                <a16:creationId xmlns:a16="http://schemas.microsoft.com/office/drawing/2014/main" id="{38FB1516-EECA-A911-2993-3331C2EDF186}"/>
              </a:ext>
            </a:extLst>
          </p:cNvPr>
          <p:cNvSpPr txBox="1"/>
          <p:nvPr/>
        </p:nvSpPr>
        <p:spPr>
          <a:xfrm>
            <a:off x="558900" y="5795685"/>
            <a:ext cx="2368991" cy="523220"/>
          </a:xfrm>
          <a:prstGeom prst="rect">
            <a:avLst/>
          </a:prstGeom>
          <a:solidFill>
            <a:srgbClr val="90ABBE"/>
          </a:solidFill>
        </p:spPr>
        <p:txBody>
          <a:bodyPr wrap="square" rtlCol="0">
            <a:spAutoFit/>
          </a:bodyPr>
          <a:lstStyle>
            <a:defPPr>
              <a:defRPr lang="de-DE"/>
            </a:defPPr>
            <a:lvl1pPr algn="l">
              <a:defRPr sz="1400">
                <a:solidFill>
                  <a:schemeClr val="bg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Scope 3 INDIREKT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Vorgelagerte Aktivitäten</a:t>
            </a:r>
          </a:p>
        </p:txBody>
      </p:sp>
      <p:sp>
        <p:nvSpPr>
          <p:cNvPr id="39" name="Textfeld 38">
            <a:extLst>
              <a:ext uri="{FF2B5EF4-FFF2-40B4-BE49-F238E27FC236}">
                <a16:creationId xmlns:a16="http://schemas.microsoft.com/office/drawing/2014/main" id="{712F2709-9D17-AD32-CF0F-7103CD4050D4}"/>
              </a:ext>
            </a:extLst>
          </p:cNvPr>
          <p:cNvSpPr txBox="1"/>
          <p:nvPr/>
        </p:nvSpPr>
        <p:spPr>
          <a:xfrm>
            <a:off x="8219944" y="5791488"/>
            <a:ext cx="2475032" cy="523220"/>
          </a:xfrm>
          <a:prstGeom prst="rect">
            <a:avLst/>
          </a:prstGeom>
          <a:solidFill>
            <a:srgbClr val="526E7F"/>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Scope 3 INDIREKT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Nachgelagerte Aktivitäten</a:t>
            </a:r>
          </a:p>
        </p:txBody>
      </p:sp>
      <p:sp>
        <p:nvSpPr>
          <p:cNvPr id="40" name="Textfeld 39">
            <a:extLst>
              <a:ext uri="{FF2B5EF4-FFF2-40B4-BE49-F238E27FC236}">
                <a16:creationId xmlns:a16="http://schemas.microsoft.com/office/drawing/2014/main" id="{8D80F3F5-E6AD-FC50-836C-D193C5FDF2CD}"/>
              </a:ext>
            </a:extLst>
          </p:cNvPr>
          <p:cNvSpPr txBox="1"/>
          <p:nvPr/>
        </p:nvSpPr>
        <p:spPr>
          <a:xfrm>
            <a:off x="4626759" y="5804409"/>
            <a:ext cx="2387019" cy="523220"/>
          </a:xfrm>
          <a:prstGeom prst="rect">
            <a:avLst/>
          </a:prstGeom>
          <a:solidFill>
            <a:srgbClr val="B6C6D0"/>
          </a:solidFill>
        </p:spPr>
        <p:txBody>
          <a:bodyPr wrap="square" rtlCol="0">
            <a:spAutoFit/>
          </a:bodyPr>
          <a:lstStyle>
            <a:defPPr>
              <a:defRPr lang="de-DE"/>
            </a:defPPr>
            <a:lvl1pPr algn="l">
              <a:defRPr sz="1400">
                <a:solidFill>
                  <a:schemeClr val="bg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Scope 1 DIREKT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Berichtendes Unternehmen</a:t>
            </a:r>
          </a:p>
        </p:txBody>
      </p:sp>
      <p:pic>
        <p:nvPicPr>
          <p:cNvPr id="41" name="Grafik 40" descr="Warenkorb mit einfarbiger Füllung">
            <a:extLst>
              <a:ext uri="{FF2B5EF4-FFF2-40B4-BE49-F238E27FC236}">
                <a16:creationId xmlns:a16="http://schemas.microsoft.com/office/drawing/2014/main" id="{DD584BE7-54EC-5058-C887-65A5F8ECCC3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80368" y="5213141"/>
            <a:ext cx="324000" cy="324000"/>
          </a:xfrm>
          <a:prstGeom prst="rect">
            <a:avLst/>
          </a:prstGeom>
        </p:spPr>
      </p:pic>
      <p:pic>
        <p:nvPicPr>
          <p:cNvPr id="42" name="Grafik 41" descr="Roboterhand mit einfarbiger Füllung">
            <a:extLst>
              <a:ext uri="{FF2B5EF4-FFF2-40B4-BE49-F238E27FC236}">
                <a16:creationId xmlns:a16="http://schemas.microsoft.com/office/drawing/2014/main" id="{79491196-F049-A0D0-E94B-6019763BCDE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215093" y="5138452"/>
            <a:ext cx="324000" cy="324000"/>
          </a:xfrm>
          <a:prstGeom prst="rect">
            <a:avLst/>
          </a:prstGeom>
        </p:spPr>
      </p:pic>
      <p:pic>
        <p:nvPicPr>
          <p:cNvPr id="44" name="Grafik 43" descr="Kraftstoff mit einfarbiger Füllung">
            <a:extLst>
              <a:ext uri="{FF2B5EF4-FFF2-40B4-BE49-F238E27FC236}">
                <a16:creationId xmlns:a16="http://schemas.microsoft.com/office/drawing/2014/main" id="{E55AC78D-A779-49D0-0F22-9559D8CD5CD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576951" y="5140365"/>
            <a:ext cx="324000" cy="324000"/>
          </a:xfrm>
          <a:prstGeom prst="rect">
            <a:avLst/>
          </a:prstGeom>
        </p:spPr>
      </p:pic>
      <p:pic>
        <p:nvPicPr>
          <p:cNvPr id="45" name="Grafik 44" descr="Fracht mit einfarbiger Füllung">
            <a:extLst>
              <a:ext uri="{FF2B5EF4-FFF2-40B4-BE49-F238E27FC236}">
                <a16:creationId xmlns:a16="http://schemas.microsoft.com/office/drawing/2014/main" id="{BABC3AF7-E564-534E-F42E-C37A8D81C6F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703061" y="3821149"/>
            <a:ext cx="324000" cy="324000"/>
          </a:xfrm>
          <a:prstGeom prst="rect">
            <a:avLst/>
          </a:prstGeom>
        </p:spPr>
      </p:pic>
      <p:pic>
        <p:nvPicPr>
          <p:cNvPr id="46" name="Grafik 45" descr="Abfall mit einfarbiger Füllung">
            <a:extLst>
              <a:ext uri="{FF2B5EF4-FFF2-40B4-BE49-F238E27FC236}">
                <a16:creationId xmlns:a16="http://schemas.microsoft.com/office/drawing/2014/main" id="{A912443E-6C5C-1C60-371B-5FD277DE96A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4121537" y="3602213"/>
            <a:ext cx="324000" cy="324000"/>
          </a:xfrm>
          <a:prstGeom prst="rect">
            <a:avLst/>
          </a:prstGeom>
        </p:spPr>
      </p:pic>
      <p:pic>
        <p:nvPicPr>
          <p:cNvPr id="47" name="Grafik 46" descr="Potenz mit einfarbiger Füllung">
            <a:extLst>
              <a:ext uri="{FF2B5EF4-FFF2-40B4-BE49-F238E27FC236}">
                <a16:creationId xmlns:a16="http://schemas.microsoft.com/office/drawing/2014/main" id="{15253679-07B6-01A2-506A-A79B09A0259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862823" y="4159977"/>
            <a:ext cx="324000" cy="324000"/>
          </a:xfrm>
          <a:prstGeom prst="rect">
            <a:avLst/>
          </a:prstGeom>
        </p:spPr>
      </p:pic>
      <p:pic>
        <p:nvPicPr>
          <p:cNvPr id="48" name="Grafik 47" descr="Abheben mit einfarbiger Füllung">
            <a:extLst>
              <a:ext uri="{FF2B5EF4-FFF2-40B4-BE49-F238E27FC236}">
                <a16:creationId xmlns:a16="http://schemas.microsoft.com/office/drawing/2014/main" id="{78EB279F-E69C-EC40-53C6-5B860756BF62}"/>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1905434" y="3423595"/>
            <a:ext cx="324000" cy="324000"/>
          </a:xfrm>
          <a:prstGeom prst="rect">
            <a:avLst/>
          </a:prstGeom>
        </p:spPr>
      </p:pic>
      <p:pic>
        <p:nvPicPr>
          <p:cNvPr id="49" name="Grafik 48" descr="Straßenbahnwagen mit einfarbiger Füllung">
            <a:extLst>
              <a:ext uri="{FF2B5EF4-FFF2-40B4-BE49-F238E27FC236}">
                <a16:creationId xmlns:a16="http://schemas.microsoft.com/office/drawing/2014/main" id="{84D13EDC-B578-B83B-EBA0-ED202BA9B7A3}"/>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1977000" y="2453478"/>
            <a:ext cx="324000" cy="324000"/>
          </a:xfrm>
          <a:prstGeom prst="rect">
            <a:avLst/>
          </a:prstGeom>
        </p:spPr>
      </p:pic>
      <p:pic>
        <p:nvPicPr>
          <p:cNvPr id="50" name="Grafik 49" descr="Haus mit einfarbiger Füllung">
            <a:extLst>
              <a:ext uri="{FF2B5EF4-FFF2-40B4-BE49-F238E27FC236}">
                <a16:creationId xmlns:a16="http://schemas.microsoft.com/office/drawing/2014/main" id="{281BB18B-D545-DB53-9D03-CC2BD149A068}"/>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3501690" y="2418503"/>
            <a:ext cx="324000" cy="324000"/>
          </a:xfrm>
          <a:prstGeom prst="rect">
            <a:avLst/>
          </a:prstGeom>
        </p:spPr>
      </p:pic>
      <p:pic>
        <p:nvPicPr>
          <p:cNvPr id="51" name="Grafik 50" descr="Auto mit einfarbiger Füllung">
            <a:extLst>
              <a:ext uri="{FF2B5EF4-FFF2-40B4-BE49-F238E27FC236}">
                <a16:creationId xmlns:a16="http://schemas.microsoft.com/office/drawing/2014/main" id="{4A20E059-2DDC-4532-F990-0ACCA345A125}"/>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5574762" y="4743451"/>
            <a:ext cx="324000" cy="324000"/>
          </a:xfrm>
          <a:prstGeom prst="rect">
            <a:avLst/>
          </a:prstGeom>
        </p:spPr>
      </p:pic>
      <p:pic>
        <p:nvPicPr>
          <p:cNvPr id="52" name="Grafik 51" descr="Gebäude mit einfarbiger Füllung">
            <a:extLst>
              <a:ext uri="{FF2B5EF4-FFF2-40B4-BE49-F238E27FC236}">
                <a16:creationId xmlns:a16="http://schemas.microsoft.com/office/drawing/2014/main" id="{F76B6397-E98A-0C7B-3A58-F37776831AE1}"/>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a:off x="5544638" y="3015363"/>
            <a:ext cx="324000" cy="324000"/>
          </a:xfrm>
          <a:prstGeom prst="rect">
            <a:avLst/>
          </a:prstGeom>
        </p:spPr>
      </p:pic>
      <p:pic>
        <p:nvPicPr>
          <p:cNvPr id="53" name="Grafik 52" descr="Fracht mit einfarbiger Füllung">
            <a:extLst>
              <a:ext uri="{FF2B5EF4-FFF2-40B4-BE49-F238E27FC236}">
                <a16:creationId xmlns:a16="http://schemas.microsoft.com/office/drawing/2014/main" id="{4285C041-8514-00AB-58F2-0C172D7261F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259758" y="5265240"/>
            <a:ext cx="324000" cy="324000"/>
          </a:xfrm>
          <a:prstGeom prst="rect">
            <a:avLst/>
          </a:prstGeom>
        </p:spPr>
      </p:pic>
      <p:pic>
        <p:nvPicPr>
          <p:cNvPr id="54" name="Grafik 53" descr="Fabrik mit einfarbiger Füllung">
            <a:extLst>
              <a:ext uri="{FF2B5EF4-FFF2-40B4-BE49-F238E27FC236}">
                <a16:creationId xmlns:a16="http://schemas.microsoft.com/office/drawing/2014/main" id="{8E634C37-81B6-CF1B-7C28-5CC2FEEA2A36}"/>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tretch>
            <a:fillRect/>
          </a:stretch>
        </p:blipFill>
        <p:spPr>
          <a:xfrm>
            <a:off x="7488339" y="5193232"/>
            <a:ext cx="324000" cy="324000"/>
          </a:xfrm>
          <a:prstGeom prst="rect">
            <a:avLst/>
          </a:prstGeom>
        </p:spPr>
      </p:pic>
      <p:pic>
        <p:nvPicPr>
          <p:cNvPr id="55" name="Grafik 54" descr="Glühlampe mit einfarbiger Füllung">
            <a:extLst>
              <a:ext uri="{FF2B5EF4-FFF2-40B4-BE49-F238E27FC236}">
                <a16:creationId xmlns:a16="http://schemas.microsoft.com/office/drawing/2014/main" id="{A3A39977-CA71-2098-CE6C-883A3E9B1172}"/>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tretch>
            <a:fillRect/>
          </a:stretch>
        </p:blipFill>
        <p:spPr>
          <a:xfrm>
            <a:off x="8843116" y="5193232"/>
            <a:ext cx="324000" cy="324000"/>
          </a:xfrm>
          <a:prstGeom prst="rect">
            <a:avLst/>
          </a:prstGeom>
        </p:spPr>
      </p:pic>
      <p:pic>
        <p:nvPicPr>
          <p:cNvPr id="56" name="Grafik 55" descr="Recycling mit einfarbiger Füllung">
            <a:extLst>
              <a:ext uri="{FF2B5EF4-FFF2-40B4-BE49-F238E27FC236}">
                <a16:creationId xmlns:a16="http://schemas.microsoft.com/office/drawing/2014/main" id="{A0E40F4C-69D5-C64A-61B0-2CB1B13ADF83}"/>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tretch>
            <a:fillRect/>
          </a:stretch>
        </p:blipFill>
        <p:spPr>
          <a:xfrm>
            <a:off x="9133460" y="3396446"/>
            <a:ext cx="324000" cy="324000"/>
          </a:xfrm>
          <a:prstGeom prst="rect">
            <a:avLst/>
          </a:prstGeom>
        </p:spPr>
      </p:pic>
      <p:pic>
        <p:nvPicPr>
          <p:cNvPr id="57" name="Grafik 56" descr="Haus mit einfarbiger Füllung">
            <a:extLst>
              <a:ext uri="{FF2B5EF4-FFF2-40B4-BE49-F238E27FC236}">
                <a16:creationId xmlns:a16="http://schemas.microsoft.com/office/drawing/2014/main" id="{77A95A96-03B1-AAE6-A8AD-91296D7D3338}"/>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7993075" y="3399964"/>
            <a:ext cx="324000" cy="324000"/>
          </a:xfrm>
          <a:prstGeom prst="rect">
            <a:avLst/>
          </a:prstGeom>
        </p:spPr>
      </p:pic>
      <p:pic>
        <p:nvPicPr>
          <p:cNvPr id="58" name="Grafik 57" descr="Stadt mit einfarbiger Füllung">
            <a:extLst>
              <a:ext uri="{FF2B5EF4-FFF2-40B4-BE49-F238E27FC236}">
                <a16:creationId xmlns:a16="http://schemas.microsoft.com/office/drawing/2014/main" id="{B623EB1D-284B-D9DF-F0D9-7BFB23C4146A}"/>
              </a:ext>
            </a:extLst>
          </p:cNvPr>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tretch>
            <a:fillRect/>
          </a:stretch>
        </p:blipFill>
        <p:spPr>
          <a:xfrm>
            <a:off x="7182157" y="2747049"/>
            <a:ext cx="324000" cy="324000"/>
          </a:xfrm>
          <a:prstGeom prst="rect">
            <a:avLst/>
          </a:prstGeom>
        </p:spPr>
      </p:pic>
      <p:pic>
        <p:nvPicPr>
          <p:cNvPr id="59" name="Grafik 58" descr="Münzen mit einfarbiger Füllung">
            <a:extLst>
              <a:ext uri="{FF2B5EF4-FFF2-40B4-BE49-F238E27FC236}">
                <a16:creationId xmlns:a16="http://schemas.microsoft.com/office/drawing/2014/main" id="{01AC80DD-83E8-ADC1-B3B8-E18A05DDE5EC}"/>
              </a:ext>
            </a:extLst>
          </p:cNvPr>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tretch>
            <a:fillRect/>
          </a:stretch>
        </p:blipFill>
        <p:spPr>
          <a:xfrm>
            <a:off x="7203378" y="1984089"/>
            <a:ext cx="324000" cy="324000"/>
          </a:xfrm>
          <a:prstGeom prst="rect">
            <a:avLst/>
          </a:prstGeom>
        </p:spPr>
      </p:pic>
      <p:sp>
        <p:nvSpPr>
          <p:cNvPr id="61" name="Ellipse 60">
            <a:extLst>
              <a:ext uri="{FF2B5EF4-FFF2-40B4-BE49-F238E27FC236}">
                <a16:creationId xmlns:a16="http://schemas.microsoft.com/office/drawing/2014/main" id="{DCE5D844-7327-6A74-19E2-99F375179191}"/>
              </a:ext>
            </a:extLst>
          </p:cNvPr>
          <p:cNvSpPr/>
          <p:nvPr/>
        </p:nvSpPr>
        <p:spPr bwMode="auto">
          <a:xfrm>
            <a:off x="3471992" y="4870080"/>
            <a:ext cx="1668565" cy="932151"/>
          </a:xfrm>
          <a:prstGeom prst="ellipse">
            <a:avLst/>
          </a:prstGeom>
          <a:noFill/>
          <a:ln w="38100" cap="flat" cmpd="sng" algn="ctr">
            <a:solidFill>
              <a:srgbClr val="F9AA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62" name="Sprechblase: rechteckig mit abgerundeten Ecken 61">
            <a:extLst>
              <a:ext uri="{FF2B5EF4-FFF2-40B4-BE49-F238E27FC236}">
                <a16:creationId xmlns:a16="http://schemas.microsoft.com/office/drawing/2014/main" id="{F4DCF289-50CC-7DDF-DCB6-63A0C2CB7604}"/>
              </a:ext>
            </a:extLst>
          </p:cNvPr>
          <p:cNvSpPr/>
          <p:nvPr/>
        </p:nvSpPr>
        <p:spPr>
          <a:xfrm>
            <a:off x="9980223" y="1062946"/>
            <a:ext cx="1804409" cy="1066423"/>
          </a:xfrm>
          <a:prstGeom prst="wedgeRoundRectCallout">
            <a:avLst>
              <a:gd name="adj1" fmla="val -81187"/>
              <a:gd name="adj2" fmla="val -36962"/>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tx1"/>
                </a:solidFill>
              </a:rPr>
              <a:t>Kategorie 3 im ecocockpit</a:t>
            </a:r>
            <a:r>
              <a:rPr lang="de-DE" sz="1200" dirty="0">
                <a:solidFill>
                  <a:schemeClr val="tx1"/>
                </a:solidFill>
              </a:rPr>
              <a:t>:</a:t>
            </a:r>
          </a:p>
          <a:p>
            <a:pPr algn="ctr"/>
            <a:r>
              <a:rPr lang="de-DE" sz="1200" dirty="0">
                <a:solidFill>
                  <a:schemeClr val="tx1"/>
                </a:solidFill>
              </a:rPr>
              <a:t>In Subscope 3L als benutzerdefinierte Position anlegbar.</a:t>
            </a:r>
          </a:p>
        </p:txBody>
      </p:sp>
      <p:sp>
        <p:nvSpPr>
          <p:cNvPr id="63" name="Textfeld 62">
            <a:extLst>
              <a:ext uri="{FF2B5EF4-FFF2-40B4-BE49-F238E27FC236}">
                <a16:creationId xmlns:a16="http://schemas.microsoft.com/office/drawing/2014/main" id="{06F810C2-E543-C407-545E-8998786613B9}"/>
              </a:ext>
            </a:extLst>
          </p:cNvPr>
          <p:cNvSpPr txBox="1"/>
          <p:nvPr/>
        </p:nvSpPr>
        <p:spPr>
          <a:xfrm>
            <a:off x="558900" y="3414657"/>
            <a:ext cx="1060296" cy="53986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R="0" lvl="0" indent="0" algn="r" eaLnBrk="0" fontAlgn="base" hangingPunct="0">
              <a:lnSpc>
                <a:spcPct val="100000"/>
              </a:lnSpc>
              <a:spcBef>
                <a:spcPct val="0"/>
              </a:spcBef>
              <a:spcAft>
                <a:spcPct val="0"/>
              </a:spcAft>
              <a:buClrTx/>
              <a:buSzTx/>
              <a:buFontTx/>
              <a:buNone/>
              <a:tabLst/>
              <a:defRPr kumimoji="0" sz="2400" b="0" i="0" u="none" strike="noStrike" cap="none" spc="0" normalizeH="0" baseline="0">
                <a:ln>
                  <a:noFill/>
                </a:ln>
                <a:solidFill>
                  <a:srgbClr val="000000"/>
                </a:solidFill>
                <a:effectLst/>
                <a:uLnTx/>
                <a:uFillTx/>
                <a:latin typeface="Arial" charset="0"/>
                <a:ea typeface="ＭＳ Ｐゴシック" charset="-128"/>
              </a:defRPr>
            </a:lvl1pPr>
          </a:lstStyle>
          <a:p>
            <a:pPr algn="l"/>
            <a:r>
              <a:rPr lang="de-DE" sz="1400" dirty="0">
                <a:solidFill>
                  <a:schemeClr val="bg1"/>
                </a:solidFill>
              </a:rPr>
              <a:t>Scope 2</a:t>
            </a:r>
          </a:p>
          <a:p>
            <a:pPr algn="l"/>
            <a:r>
              <a:rPr lang="de-DE" sz="1400" dirty="0">
                <a:solidFill>
                  <a:schemeClr val="bg1"/>
                </a:solidFill>
              </a:rPr>
              <a:t>INDIREKT</a:t>
            </a:r>
          </a:p>
        </p:txBody>
      </p:sp>
      <p:sp>
        <p:nvSpPr>
          <p:cNvPr id="2" name="Textfeld 1">
            <a:extLst>
              <a:ext uri="{FF2B5EF4-FFF2-40B4-BE49-F238E27FC236}">
                <a16:creationId xmlns:a16="http://schemas.microsoft.com/office/drawing/2014/main" id="{F6CB55EF-0F20-27D6-C58B-1935CCE1100A}"/>
              </a:ext>
            </a:extLst>
          </p:cNvPr>
          <p:cNvSpPr txBox="1"/>
          <p:nvPr/>
        </p:nvSpPr>
        <p:spPr>
          <a:xfrm>
            <a:off x="490306" y="6334036"/>
            <a:ext cx="3306689" cy="230832"/>
          </a:xfrm>
          <a:prstGeom prst="rect">
            <a:avLst/>
          </a:prstGeom>
          <a:noFill/>
        </p:spPr>
        <p:txBody>
          <a:bodyPr wrap="square" rtlCol="0">
            <a:spAutoFit/>
          </a:bodyPr>
          <a:lstStyle/>
          <a:p>
            <a:pPr algn="l"/>
            <a:r>
              <a:rPr lang="de-DE" sz="900" dirty="0"/>
              <a:t>Quelle: In Anlehnung an und übersetzt vom GHG Protocol</a:t>
            </a:r>
          </a:p>
        </p:txBody>
      </p:sp>
    </p:spTree>
    <p:extLst>
      <p:ext uri="{BB962C8B-B14F-4D97-AF65-F5344CB8AC3E}">
        <p14:creationId xmlns:p14="http://schemas.microsoft.com/office/powerpoint/2010/main" val="247348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C55B507B-1574-8AC5-9447-0EB9F0ACD811}"/>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5" name="Foliennummernplatzhalter 4">
            <a:extLst>
              <a:ext uri="{FF2B5EF4-FFF2-40B4-BE49-F238E27FC236}">
                <a16:creationId xmlns:a16="http://schemas.microsoft.com/office/drawing/2014/main" id="{7B87C6E3-1103-0558-4C52-308CE63D46DD}"/>
              </a:ext>
            </a:extLst>
          </p:cNvPr>
          <p:cNvSpPr>
            <a:spLocks noGrp="1"/>
          </p:cNvSpPr>
          <p:nvPr>
            <p:ph type="sldNum" sz="quarter" idx="4"/>
          </p:nvPr>
        </p:nvSpPr>
        <p:spPr/>
        <p:txBody>
          <a:bodyPr/>
          <a:lstStyle/>
          <a:p>
            <a:fld id="{894680D0-7A83-433A-9719-C4143F27F647}" type="slidenum">
              <a:rPr lang="de-DE" smtClean="0"/>
              <a:pPr/>
              <a:t>12</a:t>
            </a:fld>
            <a:endParaRPr lang="de-DE" dirty="0"/>
          </a:p>
        </p:txBody>
      </p:sp>
      <p:graphicFrame>
        <p:nvGraphicFramePr>
          <p:cNvPr id="6" name="Tabelle 9">
            <a:extLst>
              <a:ext uri="{FF2B5EF4-FFF2-40B4-BE49-F238E27FC236}">
                <a16:creationId xmlns:a16="http://schemas.microsoft.com/office/drawing/2014/main" id="{2A29C8D1-AE64-E764-9626-75E1CE32E825}"/>
              </a:ext>
            </a:extLst>
          </p:cNvPr>
          <p:cNvGraphicFramePr>
            <a:graphicFrameLocks noGrp="1"/>
          </p:cNvGraphicFramePr>
          <p:nvPr>
            <p:extLst>
              <p:ext uri="{D42A27DB-BD31-4B8C-83A1-F6EECF244321}">
                <p14:modId xmlns:p14="http://schemas.microsoft.com/office/powerpoint/2010/main" val="1541760863"/>
              </p:ext>
            </p:extLst>
          </p:nvPr>
        </p:nvGraphicFramePr>
        <p:xfrm>
          <a:off x="551384" y="976104"/>
          <a:ext cx="11256616" cy="4037072"/>
        </p:xfrm>
        <a:graphic>
          <a:graphicData uri="http://schemas.openxmlformats.org/drawingml/2006/table">
            <a:tbl>
              <a:tblPr firstRow="1" bandRow="1">
                <a:tableStyleId>{7E9639D4-E3E2-4D34-9284-5A2195B3D0D7}</a:tableStyleId>
              </a:tblPr>
              <a:tblGrid>
                <a:gridCol w="2820008">
                  <a:extLst>
                    <a:ext uri="{9D8B030D-6E8A-4147-A177-3AD203B41FA5}">
                      <a16:colId xmlns:a16="http://schemas.microsoft.com/office/drawing/2014/main" val="2566465029"/>
                    </a:ext>
                  </a:extLst>
                </a:gridCol>
                <a:gridCol w="2820008">
                  <a:extLst>
                    <a:ext uri="{9D8B030D-6E8A-4147-A177-3AD203B41FA5}">
                      <a16:colId xmlns:a16="http://schemas.microsoft.com/office/drawing/2014/main" val="3155891547"/>
                    </a:ext>
                  </a:extLst>
                </a:gridCol>
                <a:gridCol w="3589102">
                  <a:extLst>
                    <a:ext uri="{9D8B030D-6E8A-4147-A177-3AD203B41FA5}">
                      <a16:colId xmlns:a16="http://schemas.microsoft.com/office/drawing/2014/main" val="1714585176"/>
                    </a:ext>
                  </a:extLst>
                </a:gridCol>
                <a:gridCol w="2027498">
                  <a:extLst>
                    <a:ext uri="{9D8B030D-6E8A-4147-A177-3AD203B41FA5}">
                      <a16:colId xmlns:a16="http://schemas.microsoft.com/office/drawing/2014/main" val="982947252"/>
                    </a:ext>
                  </a:extLst>
                </a:gridCol>
              </a:tblGrid>
              <a:tr h="288032">
                <a:tc>
                  <a:txBody>
                    <a:bodyPr/>
                    <a:lstStyle/>
                    <a:p>
                      <a:r>
                        <a:rPr lang="de-DE" sz="1200" dirty="0"/>
                        <a:t>Beschreibung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r>
                        <a:rPr lang="de-DE" sz="1200" dirty="0"/>
                        <a:t>Mindestanforderungen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Querbeziehung zu anderen Kategorien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smtClean="0"/>
                        <a:t>Relevant für</a:t>
                      </a:r>
                      <a:endParaRPr lang="de-D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extLst>
                  <a:ext uri="{0D108BD9-81ED-4DB2-BD59-A6C34878D82A}">
                    <a16:rowId xmlns:a16="http://schemas.microsoft.com/office/drawing/2014/main" val="3870020211"/>
                  </a:ext>
                </a:extLst>
              </a:tr>
              <a:tr h="1105962">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u="none" strike="noStrike" kern="1200" baseline="0" dirty="0">
                          <a:solidFill>
                            <a:srgbClr val="000000"/>
                          </a:solidFill>
                          <a:latin typeface="+mn-lt"/>
                          <a:ea typeface="+mn-ea"/>
                          <a:cs typeface="+mn-cs"/>
                        </a:rPr>
                        <a:t>a) Abbau, Produktion und Transport eingekaufter Energieträger und </a:t>
                      </a:r>
                      <a:r>
                        <a:rPr lang="de-DE" sz="1200" b="0" u="none" strike="noStrike" kern="1200" baseline="0" dirty="0" smtClean="0">
                          <a:solidFill>
                            <a:srgbClr val="000000"/>
                          </a:solidFill>
                          <a:latin typeface="+mn-lt"/>
                          <a:ea typeface="+mn-ea"/>
                          <a:cs typeface="+mn-cs"/>
                        </a:rPr>
                        <a:t>Treibstoffe.</a:t>
                      </a:r>
                      <a:endParaRPr lang="de-DE" sz="1200" b="0" u="none" strike="noStrike" kern="1200" baseline="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u="none" strike="noStrike" kern="1200" baseline="0" dirty="0">
                          <a:solidFill>
                            <a:srgbClr val="000000"/>
                          </a:solidFill>
                          <a:latin typeface="+mn-lt"/>
                          <a:ea typeface="+mn-ea"/>
                          <a:cs typeface="+mn-cs"/>
                        </a:rPr>
                        <a:t>b) Abbau, Produktion und Transport von Energieträgern bzw. Treibstoffen, die für die Erzeugung des eingekauften Stroms und Wasserdampfs sowie eingekaufter Wärme und Kühlung eingesetzt </a:t>
                      </a:r>
                      <a:r>
                        <a:rPr lang="de-DE" sz="1200" b="0" u="none" strike="noStrike" kern="1200" baseline="0" dirty="0" smtClean="0">
                          <a:solidFill>
                            <a:srgbClr val="000000"/>
                          </a:solidFill>
                          <a:latin typeface="+mn-lt"/>
                          <a:ea typeface="+mn-ea"/>
                          <a:cs typeface="+mn-cs"/>
                        </a:rPr>
                        <a:t>werden.</a:t>
                      </a:r>
                      <a:endParaRPr lang="de-DE" sz="1200" b="0" u="none" strike="noStrike" kern="1200" baseline="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u="none" strike="noStrike" kern="1200" baseline="0" dirty="0">
                          <a:solidFill>
                            <a:srgbClr val="000000"/>
                          </a:solidFill>
                          <a:latin typeface="+mn-lt"/>
                          <a:ea typeface="+mn-ea"/>
                          <a:cs typeface="+mn-cs"/>
                        </a:rPr>
                        <a:t>c) Übertragungsverluste während des Transports und der Verteilung der eingekauften </a:t>
                      </a:r>
                      <a:r>
                        <a:rPr lang="de-DE" sz="1200" b="0" u="none" strike="noStrike" kern="1200" baseline="0" dirty="0" smtClean="0">
                          <a:solidFill>
                            <a:srgbClr val="000000"/>
                          </a:solidFill>
                          <a:latin typeface="+mn-lt"/>
                          <a:ea typeface="+mn-ea"/>
                          <a:cs typeface="+mn-cs"/>
                        </a:rPr>
                        <a:t>Energie.</a:t>
                      </a:r>
                      <a:endParaRPr lang="de-DE" sz="1200" b="0" u="none" strike="noStrike" kern="1200" baseline="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u="none" strike="noStrike" kern="1200" baseline="0" dirty="0">
                          <a:solidFill>
                            <a:srgbClr val="000000"/>
                          </a:solidFill>
                          <a:latin typeface="+mn-lt"/>
                          <a:ea typeface="+mn-ea"/>
                          <a:cs typeface="+mn-cs"/>
                        </a:rPr>
                        <a:t>d) Erzeugung von Energie, die vom betreffenden Unternehmen erst eingekauft und dann weiterverkauft </a:t>
                      </a:r>
                      <a:r>
                        <a:rPr lang="de-DE" sz="1200" b="0" u="none" strike="noStrike" kern="1200" baseline="0" dirty="0" smtClean="0">
                          <a:solidFill>
                            <a:srgbClr val="000000"/>
                          </a:solidFill>
                          <a:latin typeface="+mn-lt"/>
                          <a:ea typeface="+mn-ea"/>
                          <a:cs typeface="+mn-cs"/>
                        </a:rPr>
                        <a:t>wird.</a:t>
                      </a:r>
                      <a:endParaRPr lang="de-DE" sz="1200" b="0" u="none" strike="noStrike" kern="1200" baseline="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u="none" strike="noStrike" kern="1200" baseline="0" dirty="0" smtClean="0">
                          <a:solidFill>
                            <a:srgbClr val="000000"/>
                          </a:solidFill>
                          <a:latin typeface="+mn-lt"/>
                          <a:ea typeface="+mn-ea"/>
                          <a:cs typeface="+mn-cs"/>
                        </a:rPr>
                        <a:t>Cradle-to-Gate-Emissionen </a:t>
                      </a:r>
                      <a:r>
                        <a:rPr lang="de-DE" sz="1200" b="0" u="none" strike="noStrike" kern="1200" baseline="0" dirty="0">
                          <a:solidFill>
                            <a:srgbClr val="000000"/>
                          </a:solidFill>
                          <a:latin typeface="+mn-lt"/>
                          <a:ea typeface="+mn-ea"/>
                          <a:cs typeface="+mn-cs"/>
                        </a:rPr>
                        <a:t>für die Bereitstellung von eingekauften Kraftstoffen (wie Erdgas, Heizöl, Benzin, Diesel, Kohle) und eingekauftem </a:t>
                      </a:r>
                      <a:r>
                        <a:rPr lang="de-DE" sz="1200" b="0" u="none" strike="noStrike" kern="1200" baseline="0" dirty="0" smtClean="0">
                          <a:solidFill>
                            <a:srgbClr val="000000"/>
                          </a:solidFill>
                          <a:latin typeface="+mn-lt"/>
                          <a:ea typeface="+mn-ea"/>
                          <a:cs typeface="+mn-cs"/>
                        </a:rPr>
                        <a:t>Strom.</a:t>
                      </a:r>
                      <a:endParaRPr lang="de-DE" sz="1200" b="0" u="none" strike="noStrike" kern="1200" baseline="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u="none" strike="noStrike" kern="1200" baseline="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u="none" strike="noStrike" kern="1200" baseline="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u="none" strike="noStrike" kern="1200" baseline="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u="none" strike="noStrike" kern="1200" baseline="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u="none" strike="noStrike" kern="1200" baseline="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u="none" strike="noStrike" kern="1200" baseline="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u="none" strike="noStrike" kern="1200" baseline="0" dirty="0">
                          <a:solidFill>
                            <a:srgbClr val="000000"/>
                          </a:solidFill>
                          <a:latin typeface="+mn-lt"/>
                          <a:ea typeface="+mn-ea"/>
                          <a:cs typeface="+mn-cs"/>
                        </a:rPr>
                        <a:t>Für Energieversorger und alle Händler mit Energie</a:t>
                      </a:r>
                      <a:r>
                        <a:rPr lang="de-DE" sz="1200" b="0" u="none" strike="noStrike" kern="1200" baseline="0" dirty="0">
                          <a:solidFill>
                            <a:srgbClr val="000000"/>
                          </a:solidFill>
                          <a:latin typeface="+mn-lt"/>
                          <a:ea typeface="+mn-ea"/>
                          <a:cs typeface="+mn-cs"/>
                        </a:rPr>
                        <a:t>: Vorgelagerte Emissionen für die Erzeugung von Energie (Strom, Wasserdampf, Wärme, Kühlung), die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u="none" strike="noStrike" kern="1200" baseline="0" dirty="0">
                          <a:solidFill>
                            <a:srgbClr val="000000"/>
                          </a:solidFill>
                          <a:latin typeface="+mn-lt"/>
                          <a:ea typeface="+mn-ea"/>
                          <a:cs typeface="+mn-cs"/>
                        </a:rPr>
                        <a:t>vom betreffenden Unternehmen eingekauft und dann weiterverkauft </a:t>
                      </a:r>
                      <a:r>
                        <a:rPr lang="de-DE" sz="1200" b="0" u="none" strike="noStrike" kern="1200" baseline="0" dirty="0" smtClean="0">
                          <a:solidFill>
                            <a:srgbClr val="000000"/>
                          </a:solidFill>
                          <a:latin typeface="+mn-lt"/>
                          <a:ea typeface="+mn-ea"/>
                          <a:cs typeface="+mn-cs"/>
                        </a:rPr>
                        <a:t>wird.</a:t>
                      </a:r>
                      <a:endParaRPr lang="de-DE" sz="1200" b="0" u="none" strike="noStrike" kern="1200" baseline="0" dirty="0">
                        <a:solidFill>
                          <a:srgbClr val="FF0000"/>
                        </a:solidFill>
                        <a:latin typeface="+mn-lt"/>
                        <a:ea typeface="+mn-ea"/>
                        <a:cs typeface="+mn-cs"/>
                      </a:endParaRPr>
                    </a:p>
                    <a:p>
                      <a:endParaRPr lang="de-DE" sz="12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u="none" strike="noStrike" kern="1200" baseline="0" dirty="0">
                          <a:solidFill>
                            <a:srgbClr val="000000"/>
                          </a:solidFill>
                          <a:latin typeface="+mn-lt"/>
                          <a:ea typeface="+mn-ea"/>
                          <a:cs typeface="+mn-cs"/>
                        </a:rPr>
                        <a:t>Alle v</a:t>
                      </a:r>
                      <a:r>
                        <a:rPr lang="de-DE" sz="1200" b="0" u="none" strike="noStrike" kern="1200" baseline="0" dirty="0">
                          <a:solidFill>
                            <a:srgbClr val="000000"/>
                          </a:solidFill>
                        </a:rPr>
                        <a:t>orgelagerten Emissionen des Energiebezuges (Vorkette, auch bei Grünstrom einschlägig</a:t>
                      </a:r>
                      <a:r>
                        <a:rPr lang="de-DE" sz="1200" b="0" u="none" strike="noStrike" kern="1200" baseline="0" dirty="0" smtClean="0">
                          <a:solidFill>
                            <a:srgbClr val="000000"/>
                          </a:solidFill>
                        </a:rPr>
                        <a:t>).</a:t>
                      </a:r>
                      <a:endParaRPr lang="de-DE" sz="12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171450" indent="-171450">
                        <a:buFont typeface="Arial" panose="020B0604020202020204" pitchFamily="34" charset="0"/>
                        <a:buChar char="•"/>
                      </a:pPr>
                      <a:r>
                        <a:rPr lang="de-DE" sz="1200" b="0" u="none" strike="noStrike" kern="1200" baseline="0" dirty="0" smtClean="0">
                          <a:solidFill>
                            <a:srgbClr val="000000"/>
                          </a:solidFill>
                          <a:latin typeface="+mn-lt"/>
                          <a:ea typeface="+mn-ea"/>
                          <a:cs typeface="+mn-cs"/>
                        </a:rPr>
                        <a:t>Energieversorgungs-unternehmen </a:t>
                      </a:r>
                      <a:r>
                        <a:rPr lang="de-DE" sz="1200" b="0" u="none" strike="noStrike" kern="1200" baseline="0" dirty="0">
                          <a:solidFill>
                            <a:srgbClr val="000000"/>
                          </a:solidFill>
                          <a:latin typeface="+mn-lt"/>
                          <a:ea typeface="+mn-ea"/>
                          <a:cs typeface="+mn-cs"/>
                        </a:rPr>
                        <a:t>oder Händler von </a:t>
                      </a:r>
                      <a:r>
                        <a:rPr lang="de-DE" sz="1200" b="0" u="none" strike="noStrike" kern="1200" baseline="0" dirty="0" smtClean="0">
                          <a:solidFill>
                            <a:srgbClr val="000000"/>
                          </a:solidFill>
                          <a:latin typeface="+mn-lt"/>
                          <a:ea typeface="+mn-ea"/>
                          <a:cs typeface="+mn-cs"/>
                        </a:rPr>
                        <a:t>Energie.</a:t>
                      </a:r>
                    </a:p>
                    <a:p>
                      <a:pPr marL="171450" indent="-171450">
                        <a:buFont typeface="Arial" panose="020B0604020202020204" pitchFamily="34" charset="0"/>
                        <a:buChar char="•"/>
                      </a:pPr>
                      <a:endParaRPr lang="de-DE" sz="1200" b="0" u="none" strike="noStrike" kern="1200" baseline="0" dirty="0">
                        <a:solidFill>
                          <a:srgbClr val="000000"/>
                        </a:solidFill>
                        <a:latin typeface="+mn-lt"/>
                        <a:ea typeface="+mn-ea"/>
                        <a:cs typeface="+mn-cs"/>
                      </a:endParaRPr>
                    </a:p>
                    <a:p>
                      <a:pPr marL="171450" indent="-171450">
                        <a:buFont typeface="Arial" panose="020B0604020202020204" pitchFamily="34" charset="0"/>
                        <a:buChar char="•"/>
                      </a:pPr>
                      <a:r>
                        <a:rPr lang="de-DE" sz="1200" b="0" u="none" strike="noStrike" kern="1200" baseline="0" dirty="0" smtClean="0">
                          <a:solidFill>
                            <a:srgbClr val="000000"/>
                          </a:solidFill>
                          <a:latin typeface="+mn-lt"/>
                          <a:ea typeface="+mn-ea"/>
                          <a:cs typeface="+mn-cs"/>
                        </a:rPr>
                        <a:t>Energieintensive </a:t>
                      </a:r>
                      <a:r>
                        <a:rPr lang="de-DE" sz="1200" b="0" u="none" strike="noStrike" kern="1200" baseline="0" dirty="0">
                          <a:solidFill>
                            <a:srgbClr val="000000"/>
                          </a:solidFill>
                          <a:latin typeface="+mn-lt"/>
                          <a:ea typeface="+mn-ea"/>
                          <a:cs typeface="+mn-cs"/>
                        </a:rPr>
                        <a:t>Unternehmen, vor allem wenn Einflussnahme auf Auswahl der eingekauften Energieträger </a:t>
                      </a:r>
                      <a:r>
                        <a:rPr lang="de-DE" sz="1200" b="0" u="none" strike="noStrike" kern="1200" baseline="0" dirty="0" smtClean="0">
                          <a:solidFill>
                            <a:srgbClr val="000000"/>
                          </a:solidFill>
                          <a:latin typeface="+mn-lt"/>
                          <a:ea typeface="+mn-ea"/>
                          <a:cs typeface="+mn-cs"/>
                        </a:rPr>
                        <a:t>besteht.</a:t>
                      </a:r>
                    </a:p>
                    <a:p>
                      <a:pPr marL="171450" indent="-171450">
                        <a:buFont typeface="Arial" panose="020B0604020202020204" pitchFamily="34" charset="0"/>
                        <a:buChar char="•"/>
                      </a:pPr>
                      <a:endParaRPr lang="de-DE" sz="1200" b="0" u="none" strike="noStrike" kern="1200" baseline="0" dirty="0">
                        <a:solidFill>
                          <a:srgbClr val="000000"/>
                        </a:solidFill>
                        <a:latin typeface="+mn-lt"/>
                        <a:ea typeface="+mn-ea"/>
                        <a:cs typeface="+mn-cs"/>
                      </a:endParaRPr>
                    </a:p>
                    <a:p>
                      <a:pPr marL="171450" indent="-171450">
                        <a:buFont typeface="Arial" panose="020B0604020202020204" pitchFamily="34" charset="0"/>
                        <a:buChar char="•"/>
                      </a:pPr>
                      <a:r>
                        <a:rPr lang="de-DE" sz="1200" b="0" u="none" strike="noStrike" kern="1200" baseline="0" dirty="0">
                          <a:solidFill>
                            <a:srgbClr val="000000"/>
                          </a:solidFill>
                          <a:latin typeface="+mn-lt"/>
                          <a:ea typeface="+mn-ea"/>
                          <a:cs typeface="+mn-cs"/>
                        </a:rPr>
                        <a:t>Für kleine produzierende Unternehmen weniger </a:t>
                      </a:r>
                      <a:r>
                        <a:rPr lang="de-DE" sz="1200" b="0" u="none" strike="noStrike" kern="1200" baseline="0" dirty="0" smtClean="0">
                          <a:solidFill>
                            <a:srgbClr val="000000"/>
                          </a:solidFill>
                          <a:latin typeface="+mn-lt"/>
                          <a:ea typeface="+mn-ea"/>
                          <a:cs typeface="+mn-cs"/>
                        </a:rPr>
                        <a:t>relevant.</a:t>
                      </a:r>
                      <a:endParaRPr lang="de-DE" sz="1200" b="0" u="none" strike="noStrike" kern="1200" baseline="0" dirty="0">
                        <a:solidFill>
                          <a:srgbClr val="000000"/>
                        </a:solidFill>
                        <a:latin typeface="+mn-lt"/>
                        <a:ea typeface="+mn-ea"/>
                        <a:cs typeface="+mn-cs"/>
                      </a:endParaRPr>
                    </a:p>
                    <a:p>
                      <a:pPr marL="285750" indent="-285750">
                        <a:buFont typeface="Arial" panose="020B0604020202020204" pitchFamily="34" charset="0"/>
                        <a:buChar char="•"/>
                      </a:pPr>
                      <a:endParaRPr lang="de-DE" sz="12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4418651"/>
                  </a:ext>
                </a:extLst>
              </a:tr>
              <a:tr h="2072640">
                <a:tc vMerge="1">
                  <a:txBody>
                    <a:bodyPr/>
                    <a:lstStyle/>
                    <a:p>
                      <a:endParaRPr lang="de-DE"/>
                    </a:p>
                  </a:txBody>
                  <a:tcPr/>
                </a:tc>
                <a:tc vMerge="1">
                  <a:txBody>
                    <a:bodyPr/>
                    <a:lstStyle/>
                    <a:p>
                      <a:endParaRPr lang="de-DE"/>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u="sng" strike="noStrike" kern="1200" baseline="0" dirty="0">
                          <a:solidFill>
                            <a:srgbClr val="000000"/>
                          </a:solidFill>
                          <a:latin typeface="+mn-lt"/>
                          <a:ea typeface="+mn-ea"/>
                          <a:cs typeface="+mn-cs"/>
                        </a:rPr>
                        <a:t>Abgrenzung: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u="sng" strike="noStrike" kern="1200" baseline="0" dirty="0">
                          <a:solidFill>
                            <a:srgbClr val="000000"/>
                          </a:solidFill>
                          <a:latin typeface="+mn-lt"/>
                          <a:ea typeface="+mn-ea"/>
                          <a:cs typeface="+mn-cs"/>
                        </a:rPr>
                        <a:t>Scope 1: </a:t>
                      </a:r>
                      <a:r>
                        <a:rPr lang="de-DE" sz="1200" b="0" u="none" strike="noStrike" kern="1200" baseline="0" dirty="0">
                          <a:solidFill>
                            <a:srgbClr val="000000"/>
                          </a:solidFill>
                          <a:latin typeface="+mn-lt"/>
                          <a:ea typeface="+mn-ea"/>
                          <a:cs typeface="+mn-cs"/>
                        </a:rPr>
                        <a:t>Nur die Emissionen aus der unmittelbaren Verbrennung von fossilen </a:t>
                      </a:r>
                      <a:r>
                        <a:rPr lang="de-DE" sz="1200" b="0" u="none" strike="noStrike" kern="1200" baseline="0" dirty="0" smtClean="0">
                          <a:solidFill>
                            <a:srgbClr val="000000"/>
                          </a:solidFill>
                          <a:latin typeface="+mn-lt"/>
                          <a:ea typeface="+mn-ea"/>
                          <a:cs typeface="+mn-cs"/>
                        </a:rPr>
                        <a:t>Energieträgern.</a:t>
                      </a:r>
                      <a:endParaRPr lang="de-DE" sz="1200" b="0" u="none" strike="noStrike" kern="1200" baseline="0" dirty="0">
                        <a:solidFill>
                          <a:srgbClr val="000000"/>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u="sng" strike="noStrike" kern="1200" baseline="0" dirty="0">
                          <a:solidFill>
                            <a:srgbClr val="000000"/>
                          </a:solidFill>
                          <a:latin typeface="+mn-lt"/>
                          <a:ea typeface="+mn-ea"/>
                          <a:cs typeface="+mn-cs"/>
                        </a:rPr>
                        <a:t>Scope 2: </a:t>
                      </a:r>
                      <a:r>
                        <a:rPr lang="de-DE" sz="1200" b="0" u="none" strike="noStrike" kern="1200" baseline="0" dirty="0">
                          <a:solidFill>
                            <a:srgbClr val="000000"/>
                          </a:solidFill>
                          <a:latin typeface="+mn-lt"/>
                          <a:ea typeface="+mn-ea"/>
                          <a:cs typeface="+mn-cs"/>
                        </a:rPr>
                        <a:t>Nur die Emissionen aus der unmittelbaren Stromerzeugung seitens </a:t>
                      </a:r>
                      <a:r>
                        <a:rPr lang="de-DE" sz="1200" b="0" u="none" strike="noStrike" kern="1200" baseline="0" dirty="0" smtClean="0">
                          <a:solidFill>
                            <a:srgbClr val="000000"/>
                          </a:solidFill>
                          <a:latin typeface="+mn-lt"/>
                          <a:ea typeface="+mn-ea"/>
                          <a:cs typeface="+mn-cs"/>
                        </a:rPr>
                        <a:t>Energieversorgungsunternehmen.</a:t>
                      </a:r>
                      <a:endParaRPr lang="de-DE" sz="1200" b="0" u="none" strike="noStrike" kern="1200" baseline="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u="none" strike="noStrike" kern="1200" baseline="0" dirty="0">
                          <a:solidFill>
                            <a:srgbClr val="000000"/>
                          </a:solidFill>
                          <a:latin typeface="+mn-lt"/>
                          <a:ea typeface="+mn-ea"/>
                          <a:cs typeface="+mn-cs"/>
                          <a:sym typeface="Wingdings" panose="05000000000000000000" pitchFamily="2" charset="2"/>
                        </a:rPr>
                        <a:t> </a:t>
                      </a:r>
                      <a:r>
                        <a:rPr lang="de-DE" sz="1200" b="0" u="none" strike="noStrike" kern="1200" baseline="0" dirty="0">
                          <a:solidFill>
                            <a:srgbClr val="000000"/>
                          </a:solidFill>
                          <a:latin typeface="+mn-lt"/>
                          <a:ea typeface="+mn-ea"/>
                          <a:cs typeface="+mn-cs"/>
                        </a:rPr>
                        <a:t>In Scope 1 und 2 sollten nur Emissionen aus Verbrennung/ Stromerzeugung enthalten sein. Sind </a:t>
                      </a:r>
                      <a:r>
                        <a:rPr lang="de-DE" sz="1200" b="0" u="none" strike="noStrike" kern="1200" baseline="0" dirty="0" smtClean="0">
                          <a:solidFill>
                            <a:srgbClr val="000000"/>
                          </a:solidFill>
                          <a:latin typeface="+mn-lt"/>
                          <a:ea typeface="+mn-ea"/>
                          <a:cs typeface="+mn-cs"/>
                        </a:rPr>
                        <a:t>Cradle-to-Gate-Emissionen </a:t>
                      </a:r>
                      <a:r>
                        <a:rPr lang="de-DE" sz="1200" b="0" u="none" strike="noStrike" kern="1200" baseline="0" dirty="0">
                          <a:solidFill>
                            <a:srgbClr val="000000"/>
                          </a:solidFill>
                          <a:latin typeface="+mn-lt"/>
                          <a:ea typeface="+mn-ea"/>
                          <a:cs typeface="+mn-cs"/>
                        </a:rPr>
                        <a:t>enthalten, wird für die Konsistenz eine klare Benennung </a:t>
                      </a:r>
                      <a:r>
                        <a:rPr lang="de-DE" sz="1200" b="0" u="none" strike="noStrike" kern="1200" baseline="0" dirty="0" smtClean="0">
                          <a:solidFill>
                            <a:srgbClr val="000000"/>
                          </a:solidFill>
                          <a:latin typeface="+mn-lt"/>
                          <a:ea typeface="+mn-ea"/>
                          <a:cs typeface="+mn-cs"/>
                        </a:rPr>
                        <a:t>empfohlen. </a:t>
                      </a:r>
                      <a:endParaRPr lang="de-DE" sz="12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de-DE"/>
                    </a:p>
                  </a:txBody>
                  <a:tcPr/>
                </a:tc>
                <a:extLst>
                  <a:ext uri="{0D108BD9-81ED-4DB2-BD59-A6C34878D82A}">
                    <a16:rowId xmlns:a16="http://schemas.microsoft.com/office/drawing/2014/main" val="3309736056"/>
                  </a:ext>
                </a:extLst>
              </a:tr>
            </a:tbl>
          </a:graphicData>
        </a:graphic>
      </p:graphicFrame>
      <p:sp>
        <p:nvSpPr>
          <p:cNvPr id="3" name="Sprechblase: rechteckig mit abgerundeten Ecken 2">
            <a:extLst>
              <a:ext uri="{FF2B5EF4-FFF2-40B4-BE49-F238E27FC236}">
                <a16:creationId xmlns:a16="http://schemas.microsoft.com/office/drawing/2014/main" id="{F4E5E8C0-2855-DE9B-0018-E61A81357FF8}"/>
              </a:ext>
            </a:extLst>
          </p:cNvPr>
          <p:cNvSpPr/>
          <p:nvPr/>
        </p:nvSpPr>
        <p:spPr>
          <a:xfrm>
            <a:off x="3503712" y="2492896"/>
            <a:ext cx="2049794" cy="725582"/>
          </a:xfrm>
          <a:prstGeom prst="wedgeRoundRectCallout">
            <a:avLst>
              <a:gd name="adj1" fmla="val -42792"/>
              <a:gd name="adj2" fmla="val -70545"/>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0" u="none" strike="noStrike" kern="1200" baseline="0" dirty="0">
                <a:solidFill>
                  <a:schemeClr val="tx1"/>
                </a:solidFill>
                <a:latin typeface="+mn-lt"/>
                <a:ea typeface="+mn-ea"/>
                <a:cs typeface="+mn-cs"/>
              </a:rPr>
              <a:t>Hinweis: Ohne deren Verbrennung, diese wird </a:t>
            </a:r>
            <a:r>
              <a:rPr lang="de-DE" sz="1200" b="0" u="none" strike="noStrike" kern="1200" baseline="0" dirty="0">
                <a:solidFill>
                  <a:schemeClr val="tx1"/>
                </a:solidFill>
                <a:latin typeface="+mn-lt"/>
                <a:ea typeface="+mn-ea"/>
                <a:cs typeface="+mn-cs"/>
                <a:sym typeface="Wingdings" panose="05000000000000000000" pitchFamily="2" charset="2"/>
              </a:rPr>
              <a:t>Scope 1</a:t>
            </a:r>
            <a:r>
              <a:rPr lang="de-DE" sz="1200" b="0" u="none" strike="noStrike" kern="1200" baseline="0" dirty="0">
                <a:solidFill>
                  <a:schemeClr val="tx1"/>
                </a:solidFill>
                <a:latin typeface="+mn-lt"/>
                <a:ea typeface="+mn-ea"/>
                <a:cs typeface="+mn-cs"/>
              </a:rPr>
              <a:t> zugerechnet.</a:t>
            </a:r>
            <a:endParaRPr lang="de-DE" sz="1200" kern="0" dirty="0">
              <a:solidFill>
                <a:schemeClr val="tx1"/>
              </a:solidFill>
            </a:endParaRPr>
          </a:p>
        </p:txBody>
      </p:sp>
      <p:sp>
        <p:nvSpPr>
          <p:cNvPr id="7" name="Sprechblase: rechteckig mit abgerundeten Ecken 1">
            <a:extLst>
              <a:ext uri="{FF2B5EF4-FFF2-40B4-BE49-F238E27FC236}">
                <a16:creationId xmlns:a16="http://schemas.microsoft.com/office/drawing/2014/main" id="{DB05CD9D-1695-76F5-0392-F05E1A6B9BE8}"/>
              </a:ext>
            </a:extLst>
          </p:cNvPr>
          <p:cNvSpPr/>
          <p:nvPr/>
        </p:nvSpPr>
        <p:spPr>
          <a:xfrm>
            <a:off x="3359696" y="5167078"/>
            <a:ext cx="4680520" cy="494170"/>
          </a:xfrm>
          <a:prstGeom prst="wedgeRoundRectCallout">
            <a:avLst>
              <a:gd name="adj1" fmla="val -57721"/>
              <a:gd name="adj2" fmla="val -51836"/>
              <a:gd name="adj3" fmla="val 16667"/>
            </a:avLst>
          </a:prstGeom>
          <a:solidFill>
            <a:srgbClr val="F9B000"/>
          </a:solidFill>
          <a:ln w="25400" cap="flat" cmpd="sng" algn="ctr">
            <a:solidFill>
              <a:srgbClr val="BBE0E3">
                <a:shade val="50000"/>
              </a:srgbClr>
            </a:solidFill>
            <a:prstDash val="solid"/>
          </a:ln>
          <a:effectLst/>
        </p:spPr>
        <p:txBody>
          <a:bodyPr rtlCol="0" anchor="ctr"/>
          <a:lstStyle/>
          <a:p>
            <a:pPr lvl="0" algn="ctr" eaLnBrk="0" fontAlgn="base" hangingPunct="0">
              <a:spcBef>
                <a:spcPct val="0"/>
              </a:spcBef>
              <a:spcAft>
                <a:spcPct val="0"/>
              </a:spcAft>
            </a:pPr>
            <a:endParaRPr lang="de-DE" sz="1200" kern="0" dirty="0">
              <a:solidFill>
                <a:srgbClr val="000000"/>
              </a:solidFill>
              <a:latin typeface="Arial"/>
              <a:ea typeface="ＭＳ Ｐゴシック"/>
            </a:endParaRPr>
          </a:p>
          <a:p>
            <a:pPr lvl="0" algn="ctr" eaLnBrk="0" fontAlgn="base" hangingPunct="0">
              <a:spcBef>
                <a:spcPct val="0"/>
              </a:spcBef>
              <a:spcAft>
                <a:spcPct val="0"/>
              </a:spcAft>
            </a:pP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Weiterführende Informationen </a:t>
            </a:r>
            <a:r>
              <a:rPr kumimoji="0" lang="de-DE" sz="1200" b="0" i="0" u="none" strike="noStrike" kern="0" cap="none" spc="0" normalizeH="0" baseline="0" noProof="0" dirty="0" smtClean="0">
                <a:ln>
                  <a:noFill/>
                </a:ln>
                <a:solidFill>
                  <a:srgbClr val="000000"/>
                </a:solidFill>
                <a:effectLst/>
                <a:uLnTx/>
                <a:uFillTx/>
                <a:latin typeface="Arial"/>
                <a:ea typeface="ＭＳ Ｐゴシック"/>
                <a:cs typeface="+mn-cs"/>
              </a:rPr>
              <a:t>finden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Sie im Dokument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hlinkClick r:id="rId2" action="ppaction://hlinksldjump"/>
              </a:rPr>
              <a:t>Technical Guidance for Calculating Scope 3 Emissions</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 auf S. </a:t>
            </a:r>
            <a:r>
              <a:rPr lang="de-DE" sz="1200" kern="0" dirty="0" smtClean="0">
                <a:solidFill>
                  <a:srgbClr val="000000"/>
                </a:solidFill>
                <a:latin typeface="Arial"/>
                <a:ea typeface="ＭＳ Ｐゴシック"/>
              </a:rPr>
              <a:t>38</a:t>
            </a:r>
            <a:r>
              <a:rPr kumimoji="0" lang="de-DE" sz="1200" b="0" i="0" u="none" strike="noStrike" kern="0" cap="none" spc="0" normalizeH="0" baseline="0" noProof="0" dirty="0" smtClean="0">
                <a:ln>
                  <a:noFill/>
                </a:ln>
                <a:solidFill>
                  <a:srgbClr val="000000"/>
                </a:solidFill>
                <a:effectLst/>
                <a:uLnTx/>
                <a:uFillTx/>
                <a:latin typeface="Arial"/>
                <a:ea typeface="ＭＳ Ｐゴシック"/>
                <a:cs typeface="+mn-cs"/>
              </a:rPr>
              <a:t>-48.</a:t>
            </a:r>
            <a:endParaRPr kumimoji="0" lang="de-DE" sz="12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de-DE" sz="1200" b="0" i="0" u="none" strike="noStrike" kern="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613034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8D4DDE9-4A1E-30DE-50B5-5D5AEC9D818D}"/>
              </a:ext>
            </a:extLst>
          </p:cNvPr>
          <p:cNvSpPr>
            <a:spLocks noGrp="1"/>
          </p:cNvSpPr>
          <p:nvPr>
            <p:ph type="title"/>
          </p:nvPr>
        </p:nvSpPr>
        <p:spPr/>
        <p:txBody>
          <a:bodyPr/>
          <a:lstStyle/>
          <a:p>
            <a:r>
              <a:rPr lang="de-DE" sz="2400" dirty="0"/>
              <a:t>Zuordnung und Emissionsfaktoren</a:t>
            </a:r>
          </a:p>
        </p:txBody>
      </p:sp>
      <p:sp>
        <p:nvSpPr>
          <p:cNvPr id="4" name="Fußzeilenplatzhalter 3">
            <a:extLst>
              <a:ext uri="{FF2B5EF4-FFF2-40B4-BE49-F238E27FC236}">
                <a16:creationId xmlns:a16="http://schemas.microsoft.com/office/drawing/2014/main" id="{F813BD66-6964-C8EB-7C5C-2BC888939743}"/>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5" name="Foliennummernplatzhalter 4">
            <a:extLst>
              <a:ext uri="{FF2B5EF4-FFF2-40B4-BE49-F238E27FC236}">
                <a16:creationId xmlns:a16="http://schemas.microsoft.com/office/drawing/2014/main" id="{363101EA-EFD4-F40A-9735-157C045A4688}"/>
              </a:ext>
            </a:extLst>
          </p:cNvPr>
          <p:cNvSpPr>
            <a:spLocks noGrp="1"/>
          </p:cNvSpPr>
          <p:nvPr>
            <p:ph type="sldNum" sz="quarter" idx="4"/>
          </p:nvPr>
        </p:nvSpPr>
        <p:spPr/>
        <p:txBody>
          <a:bodyPr/>
          <a:lstStyle/>
          <a:p>
            <a:fld id="{894680D0-7A83-433A-9719-C4143F27F647}" type="slidenum">
              <a:rPr lang="de-DE" smtClean="0"/>
              <a:pPr/>
              <a:t>13</a:t>
            </a:fld>
            <a:endParaRPr lang="de-DE" dirty="0"/>
          </a:p>
        </p:txBody>
      </p:sp>
      <p:sp>
        <p:nvSpPr>
          <p:cNvPr id="15" name="Textplatzhalter 1">
            <a:extLst>
              <a:ext uri="{FF2B5EF4-FFF2-40B4-BE49-F238E27FC236}">
                <a16:creationId xmlns:a16="http://schemas.microsoft.com/office/drawing/2014/main" id="{33BA4D8B-3C28-7A22-366B-B4EE2C301375}"/>
              </a:ext>
            </a:extLst>
          </p:cNvPr>
          <p:cNvSpPr txBox="1">
            <a:spLocks/>
          </p:cNvSpPr>
          <p:nvPr/>
        </p:nvSpPr>
        <p:spPr>
          <a:xfrm>
            <a:off x="750097" y="5856554"/>
            <a:ext cx="5959244" cy="303564"/>
          </a:xfrm>
          <a:prstGeom prst="rect">
            <a:avLst/>
          </a:prstGeom>
        </p:spPr>
        <p:txBody>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a:lnSpc>
                <a:spcPct val="100000"/>
              </a:lnSpc>
              <a:buFontTx/>
              <a:buNone/>
            </a:pPr>
            <a:r>
              <a:rPr lang="de-DE" sz="900" i="1" kern="0" dirty="0"/>
              <a:t>Quelle: Abbildung in Anlehnung an </a:t>
            </a:r>
            <a:r>
              <a:rPr lang="en-US" sz="900" i="1" kern="0" dirty="0"/>
              <a:t>Corporate Value Chain (Scope 3) Accounting and Reporting Standard, S. 69</a:t>
            </a:r>
            <a:endParaRPr lang="de-DE" sz="900" i="1" kern="0" dirty="0"/>
          </a:p>
        </p:txBody>
      </p:sp>
      <p:sp>
        <p:nvSpPr>
          <p:cNvPr id="16" name="Sprechblase: rechteckig mit abgerundeten Ecken 15">
            <a:extLst>
              <a:ext uri="{FF2B5EF4-FFF2-40B4-BE49-F238E27FC236}">
                <a16:creationId xmlns:a16="http://schemas.microsoft.com/office/drawing/2014/main" id="{6A231268-0E76-EA12-582D-7B7992A3B00C}"/>
              </a:ext>
            </a:extLst>
          </p:cNvPr>
          <p:cNvSpPr/>
          <p:nvPr/>
        </p:nvSpPr>
        <p:spPr>
          <a:xfrm>
            <a:off x="9912424" y="2534297"/>
            <a:ext cx="2160240" cy="1887917"/>
          </a:xfrm>
          <a:prstGeom prst="wedgeRoundRectCallout">
            <a:avLst>
              <a:gd name="adj1" fmla="val -76938"/>
              <a:gd name="adj2" fmla="val 34629"/>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kern="0" dirty="0">
                <a:solidFill>
                  <a:schemeClr val="tx1"/>
                </a:solidFill>
              </a:rPr>
              <a:t>Die Emissionsfaktoren für Kategorie 3.3 (indirekt) unterscheiden sich von </a:t>
            </a:r>
          </a:p>
          <a:p>
            <a:pPr algn="ctr"/>
            <a:r>
              <a:rPr lang="de-DE" sz="1200" kern="0" dirty="0">
                <a:solidFill>
                  <a:schemeClr val="tx1"/>
                </a:solidFill>
              </a:rPr>
              <a:t>Scope 1 / 2 (direkt), die aktuellen Daten findet man in Datenbanken. Sie finden </a:t>
            </a:r>
            <a:r>
              <a:rPr lang="de-DE" sz="1200" kern="0" dirty="0">
                <a:solidFill>
                  <a:schemeClr val="tx1"/>
                </a:solidFill>
                <a:hlinkClick r:id="rId3" action="ppaction://hlinksldjump">
                  <a:extLst>
                    <a:ext uri="{A12FA001-AC4F-418D-AE19-62706E023703}">
                      <ahyp:hlinkClr xmlns:ahyp="http://schemas.microsoft.com/office/drawing/2018/hyperlinkcolor" xmlns="" val="tx"/>
                    </a:ext>
                  </a:extLst>
                </a:hlinkClick>
              </a:rPr>
              <a:t>hier</a:t>
            </a:r>
            <a:r>
              <a:rPr lang="de-DE" sz="1200" kern="0" dirty="0">
                <a:solidFill>
                  <a:schemeClr val="tx1"/>
                </a:solidFill>
              </a:rPr>
              <a:t> weiterführende </a:t>
            </a:r>
            <a:r>
              <a:rPr lang="de-DE" sz="1200" kern="0" dirty="0" smtClean="0">
                <a:solidFill>
                  <a:schemeClr val="tx1"/>
                </a:solidFill>
              </a:rPr>
              <a:t>Informationen.</a:t>
            </a:r>
            <a:endParaRPr lang="de-DE" sz="1200" kern="0" dirty="0">
              <a:solidFill>
                <a:schemeClr val="tx1"/>
              </a:solidFill>
            </a:endParaRPr>
          </a:p>
        </p:txBody>
      </p:sp>
      <p:sp>
        <p:nvSpPr>
          <p:cNvPr id="3" name="Rechteck 2">
            <a:extLst>
              <a:ext uri="{FF2B5EF4-FFF2-40B4-BE49-F238E27FC236}">
                <a16:creationId xmlns:a16="http://schemas.microsoft.com/office/drawing/2014/main" id="{5379A1D5-8CB2-EEE1-5220-364A7DD3029F}"/>
              </a:ext>
            </a:extLst>
          </p:cNvPr>
          <p:cNvSpPr/>
          <p:nvPr/>
        </p:nvSpPr>
        <p:spPr>
          <a:xfrm>
            <a:off x="6184055" y="2439269"/>
            <a:ext cx="652698" cy="45787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hangingPunct="1"/>
            <a:r>
              <a:rPr lang="de-DE" sz="900" dirty="0">
                <a:solidFill>
                  <a:schemeClr val="tx1"/>
                </a:solidFill>
                <a:latin typeface="+mj-lt"/>
              </a:rPr>
              <a:t>Scope </a:t>
            </a:r>
            <a:br>
              <a:rPr lang="de-DE" sz="900" dirty="0">
                <a:solidFill>
                  <a:schemeClr val="tx1"/>
                </a:solidFill>
                <a:latin typeface="+mj-lt"/>
              </a:rPr>
            </a:br>
            <a:r>
              <a:rPr lang="de-DE" sz="900" dirty="0">
                <a:solidFill>
                  <a:schemeClr val="tx1"/>
                </a:solidFill>
                <a:latin typeface="+mj-lt"/>
              </a:rPr>
              <a:t>1 bzw. 2</a:t>
            </a:r>
          </a:p>
        </p:txBody>
      </p:sp>
      <p:sp>
        <p:nvSpPr>
          <p:cNvPr id="6" name="Pfeil: nach rechts 5">
            <a:extLst>
              <a:ext uri="{FF2B5EF4-FFF2-40B4-BE49-F238E27FC236}">
                <a16:creationId xmlns:a16="http://schemas.microsoft.com/office/drawing/2014/main" id="{C50FABE5-3540-62B9-6CB1-CBFC0CFE7523}"/>
              </a:ext>
            </a:extLst>
          </p:cNvPr>
          <p:cNvSpPr/>
          <p:nvPr/>
        </p:nvSpPr>
        <p:spPr bwMode="auto">
          <a:xfrm>
            <a:off x="3460175" y="1826891"/>
            <a:ext cx="3384376" cy="570341"/>
          </a:xfrm>
          <a:prstGeom prst="rightArrow">
            <a:avLst>
              <a:gd name="adj1" fmla="val 50000"/>
              <a:gd name="adj2" fmla="val 75859"/>
            </a:avLst>
          </a:prstGeom>
          <a:solidFill>
            <a:srgbClr val="90ABB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charset="-128"/>
              </a:rPr>
              <a:t>Energie-Lebenszyklus-Stufen</a:t>
            </a:r>
            <a:endParaRPr kumimoji="0" lang="de-DE" sz="1200" b="0" i="0" u="none" strike="noStrike" cap="none" normalizeH="0" baseline="0" dirty="0">
              <a:ln>
                <a:noFill/>
              </a:ln>
              <a:solidFill>
                <a:schemeClr val="tx1"/>
              </a:solidFill>
              <a:effectLst/>
              <a:latin typeface="Arial" charset="0"/>
              <a:ea typeface="ＭＳ Ｐゴシック" charset="-128"/>
            </a:endParaRPr>
          </a:p>
        </p:txBody>
      </p:sp>
      <p:sp>
        <p:nvSpPr>
          <p:cNvPr id="8" name="Pfeil: nach rechts 7">
            <a:extLst>
              <a:ext uri="{FF2B5EF4-FFF2-40B4-BE49-F238E27FC236}">
                <a16:creationId xmlns:a16="http://schemas.microsoft.com/office/drawing/2014/main" id="{E713A3E5-A551-DFED-1DBD-34A8AE02602A}"/>
              </a:ext>
            </a:extLst>
          </p:cNvPr>
          <p:cNvSpPr/>
          <p:nvPr/>
        </p:nvSpPr>
        <p:spPr bwMode="auto">
          <a:xfrm>
            <a:off x="3604191" y="3207300"/>
            <a:ext cx="3289334" cy="570341"/>
          </a:xfrm>
          <a:prstGeom prst="rightArrow">
            <a:avLst>
              <a:gd name="adj1" fmla="val 50000"/>
              <a:gd name="adj2" fmla="val 75859"/>
            </a:avLst>
          </a:prstGeom>
          <a:solidFill>
            <a:srgbClr val="90ABB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300" b="0" i="0" u="none" strike="noStrike" cap="none" normalizeH="0" baseline="0" dirty="0">
              <a:ln>
                <a:noFill/>
              </a:ln>
              <a:solidFill>
                <a:schemeClr val="tx1"/>
              </a:solidFill>
              <a:effectLst/>
              <a:latin typeface="Arial" charset="0"/>
              <a:ea typeface="ＭＳ Ｐゴシック" charset="-128"/>
            </a:endParaRPr>
          </a:p>
        </p:txBody>
      </p:sp>
      <p:sp>
        <p:nvSpPr>
          <p:cNvPr id="9" name="Textfeld 8">
            <a:extLst>
              <a:ext uri="{FF2B5EF4-FFF2-40B4-BE49-F238E27FC236}">
                <a16:creationId xmlns:a16="http://schemas.microsoft.com/office/drawing/2014/main" id="{9339AFE5-0BBC-2BD5-A30A-B225A333D0E8}"/>
              </a:ext>
            </a:extLst>
          </p:cNvPr>
          <p:cNvSpPr txBox="1"/>
          <p:nvPr/>
        </p:nvSpPr>
        <p:spPr>
          <a:xfrm>
            <a:off x="5848756" y="3278201"/>
            <a:ext cx="556840" cy="400110"/>
          </a:xfrm>
          <a:prstGeom prst="rect">
            <a:avLst/>
          </a:prstGeom>
          <a:noFill/>
        </p:spPr>
        <p:txBody>
          <a:bodyPr wrap="square" rtlCol="0">
            <a:spAutoFit/>
          </a:bodyPr>
          <a:lstStyle/>
          <a:p>
            <a:pPr algn="l"/>
            <a:r>
              <a:rPr lang="de-DE" sz="2000" b="1" dirty="0"/>
              <a:t>x</a:t>
            </a:r>
          </a:p>
        </p:txBody>
      </p:sp>
      <p:sp>
        <p:nvSpPr>
          <p:cNvPr id="10" name="Pfeil: nach rechts 9">
            <a:extLst>
              <a:ext uri="{FF2B5EF4-FFF2-40B4-BE49-F238E27FC236}">
                <a16:creationId xmlns:a16="http://schemas.microsoft.com/office/drawing/2014/main" id="{E83C1125-FCA5-6E5D-781A-51A206EDC241}"/>
              </a:ext>
            </a:extLst>
          </p:cNvPr>
          <p:cNvSpPr/>
          <p:nvPr/>
        </p:nvSpPr>
        <p:spPr bwMode="auto">
          <a:xfrm>
            <a:off x="3580532" y="4149488"/>
            <a:ext cx="3289335" cy="570341"/>
          </a:xfrm>
          <a:prstGeom prst="rightArrow">
            <a:avLst>
              <a:gd name="adj1" fmla="val 50000"/>
              <a:gd name="adj2" fmla="val 75859"/>
            </a:avLst>
          </a:prstGeom>
          <a:solidFill>
            <a:srgbClr val="90ABB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300" b="0" i="0" u="none" strike="noStrike" cap="none" normalizeH="0" baseline="0" dirty="0">
              <a:ln>
                <a:noFill/>
              </a:ln>
              <a:solidFill>
                <a:schemeClr val="tx1"/>
              </a:solidFill>
              <a:effectLst/>
              <a:latin typeface="Arial" charset="0"/>
              <a:ea typeface="ＭＳ Ｐゴシック" charset="-128"/>
            </a:endParaRPr>
          </a:p>
        </p:txBody>
      </p:sp>
      <p:sp>
        <p:nvSpPr>
          <p:cNvPr id="17" name="Textfeld 16">
            <a:extLst>
              <a:ext uri="{FF2B5EF4-FFF2-40B4-BE49-F238E27FC236}">
                <a16:creationId xmlns:a16="http://schemas.microsoft.com/office/drawing/2014/main" id="{58E6ED3E-E418-AD15-1CC3-ACB3671ACA94}"/>
              </a:ext>
            </a:extLst>
          </p:cNvPr>
          <p:cNvSpPr txBox="1"/>
          <p:nvPr/>
        </p:nvSpPr>
        <p:spPr>
          <a:xfrm>
            <a:off x="4367518" y="4215412"/>
            <a:ext cx="556840" cy="400110"/>
          </a:xfrm>
          <a:prstGeom prst="rect">
            <a:avLst/>
          </a:prstGeom>
          <a:noFill/>
        </p:spPr>
        <p:txBody>
          <a:bodyPr wrap="square" rtlCol="0">
            <a:spAutoFit/>
          </a:bodyPr>
          <a:lstStyle/>
          <a:p>
            <a:pPr algn="l"/>
            <a:r>
              <a:rPr lang="de-DE" sz="2000" b="1" dirty="0"/>
              <a:t>x</a:t>
            </a:r>
          </a:p>
        </p:txBody>
      </p:sp>
      <p:sp>
        <p:nvSpPr>
          <p:cNvPr id="18" name="Pfeil: nach rechts 17">
            <a:extLst>
              <a:ext uri="{FF2B5EF4-FFF2-40B4-BE49-F238E27FC236}">
                <a16:creationId xmlns:a16="http://schemas.microsoft.com/office/drawing/2014/main" id="{64578837-2121-A47C-6B87-2AD3C5CA2E07}"/>
              </a:ext>
            </a:extLst>
          </p:cNvPr>
          <p:cNvSpPr/>
          <p:nvPr/>
        </p:nvSpPr>
        <p:spPr bwMode="auto">
          <a:xfrm>
            <a:off x="3580531" y="5068952"/>
            <a:ext cx="3312993" cy="570341"/>
          </a:xfrm>
          <a:prstGeom prst="rightArrow">
            <a:avLst>
              <a:gd name="adj1" fmla="val 50000"/>
              <a:gd name="adj2" fmla="val 75859"/>
            </a:avLst>
          </a:prstGeom>
          <a:solidFill>
            <a:srgbClr val="90ABB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300" b="0" i="0" u="none" strike="noStrike" cap="none" normalizeH="0" baseline="0" dirty="0">
              <a:ln>
                <a:noFill/>
              </a:ln>
              <a:solidFill>
                <a:schemeClr val="tx1"/>
              </a:solidFill>
              <a:effectLst/>
              <a:latin typeface="Arial" charset="0"/>
              <a:ea typeface="ＭＳ Ｐゴシック" charset="-128"/>
            </a:endParaRPr>
          </a:p>
        </p:txBody>
      </p:sp>
      <p:sp>
        <p:nvSpPr>
          <p:cNvPr id="19" name="Textfeld 18">
            <a:extLst>
              <a:ext uri="{FF2B5EF4-FFF2-40B4-BE49-F238E27FC236}">
                <a16:creationId xmlns:a16="http://schemas.microsoft.com/office/drawing/2014/main" id="{6CFF1799-B2EE-4622-2DDD-FBEC8F756B7B}"/>
              </a:ext>
            </a:extLst>
          </p:cNvPr>
          <p:cNvSpPr txBox="1"/>
          <p:nvPr/>
        </p:nvSpPr>
        <p:spPr>
          <a:xfrm>
            <a:off x="5848756" y="5139853"/>
            <a:ext cx="556840" cy="400110"/>
          </a:xfrm>
          <a:prstGeom prst="rect">
            <a:avLst/>
          </a:prstGeom>
          <a:noFill/>
        </p:spPr>
        <p:txBody>
          <a:bodyPr wrap="square" rtlCol="0">
            <a:spAutoFit/>
          </a:bodyPr>
          <a:lstStyle/>
          <a:p>
            <a:pPr algn="l"/>
            <a:r>
              <a:rPr lang="de-DE" sz="2000" b="1" dirty="0"/>
              <a:t>x</a:t>
            </a:r>
          </a:p>
        </p:txBody>
      </p:sp>
      <p:sp>
        <p:nvSpPr>
          <p:cNvPr id="20" name="Textfeld 19">
            <a:extLst>
              <a:ext uri="{FF2B5EF4-FFF2-40B4-BE49-F238E27FC236}">
                <a16:creationId xmlns:a16="http://schemas.microsoft.com/office/drawing/2014/main" id="{16EDA201-4226-80A0-EF43-56ECF042DA06}"/>
              </a:ext>
            </a:extLst>
          </p:cNvPr>
          <p:cNvSpPr txBox="1"/>
          <p:nvPr/>
        </p:nvSpPr>
        <p:spPr>
          <a:xfrm>
            <a:off x="4367518" y="5154067"/>
            <a:ext cx="556840" cy="400110"/>
          </a:xfrm>
          <a:prstGeom prst="rect">
            <a:avLst/>
          </a:prstGeom>
          <a:noFill/>
        </p:spPr>
        <p:txBody>
          <a:bodyPr wrap="square" rtlCol="0">
            <a:spAutoFit/>
          </a:bodyPr>
          <a:lstStyle/>
          <a:p>
            <a:pPr algn="l"/>
            <a:r>
              <a:rPr lang="de-DE" sz="2000" b="1" dirty="0"/>
              <a:t>x</a:t>
            </a:r>
          </a:p>
        </p:txBody>
      </p:sp>
      <p:sp>
        <p:nvSpPr>
          <p:cNvPr id="21" name="Rechteck: abgerundete Ecken 20">
            <a:extLst>
              <a:ext uri="{FF2B5EF4-FFF2-40B4-BE49-F238E27FC236}">
                <a16:creationId xmlns:a16="http://schemas.microsoft.com/office/drawing/2014/main" id="{BA292D5F-A664-EEFF-97BE-DD84570223C2}"/>
              </a:ext>
            </a:extLst>
          </p:cNvPr>
          <p:cNvSpPr/>
          <p:nvPr/>
        </p:nvSpPr>
        <p:spPr>
          <a:xfrm>
            <a:off x="2361551" y="3237033"/>
            <a:ext cx="1314648" cy="520720"/>
          </a:xfrm>
          <a:prstGeom prst="roundRect">
            <a:avLst/>
          </a:prstGeom>
          <a:solidFill>
            <a:srgbClr val="E6E6E6"/>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lIns="36000" tIns="36000" rIns="36000" bIns="36000" rtlCol="0" anchor="ctr"/>
          <a:lstStyle/>
          <a:p>
            <a:pPr algn="ctr"/>
            <a:r>
              <a:rPr lang="de-DE" sz="900" dirty="0">
                <a:solidFill>
                  <a:schemeClr val="tx1"/>
                </a:solidFill>
              </a:rPr>
              <a:t>EF für die Verbrennung von Treibstoff</a:t>
            </a:r>
          </a:p>
        </p:txBody>
      </p:sp>
      <p:sp>
        <p:nvSpPr>
          <p:cNvPr id="22" name="Rechteck: abgerundete Ecken 21">
            <a:extLst>
              <a:ext uri="{FF2B5EF4-FFF2-40B4-BE49-F238E27FC236}">
                <a16:creationId xmlns:a16="http://schemas.microsoft.com/office/drawing/2014/main" id="{A0F768EF-34ED-B505-4C18-FB87EBFBE8EC}"/>
              </a:ext>
            </a:extLst>
          </p:cNvPr>
          <p:cNvSpPr/>
          <p:nvPr/>
        </p:nvSpPr>
        <p:spPr>
          <a:xfrm>
            <a:off x="6928242" y="3231919"/>
            <a:ext cx="2231589" cy="520720"/>
          </a:xfrm>
          <a:prstGeom prst="round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hangingPunct="1"/>
            <a:r>
              <a:rPr lang="de-DE" sz="1000" dirty="0">
                <a:solidFill>
                  <a:schemeClr val="tx1"/>
                </a:solidFill>
                <a:latin typeface="+mj-lt"/>
              </a:rPr>
              <a:t>Nutzen für:</a:t>
            </a:r>
          </a:p>
          <a:p>
            <a:pPr algn="ctr" defTabSz="1219170" eaLnBrk="1" hangingPunct="1"/>
            <a:r>
              <a:rPr lang="de-DE" sz="1000" dirty="0">
                <a:solidFill>
                  <a:schemeClr val="tx1"/>
                </a:solidFill>
                <a:latin typeface="+mj-lt"/>
              </a:rPr>
              <a:t>Scopes 1 </a:t>
            </a:r>
            <a:r>
              <a:rPr lang="de-DE" sz="1000" dirty="0" smtClean="0">
                <a:solidFill>
                  <a:schemeClr val="tx1"/>
                </a:solidFill>
                <a:latin typeface="+mj-lt"/>
              </a:rPr>
              <a:t>und </a:t>
            </a:r>
            <a:r>
              <a:rPr lang="de-DE" sz="1000" dirty="0">
                <a:solidFill>
                  <a:schemeClr val="tx1"/>
                </a:solidFill>
                <a:latin typeface="+mj-lt"/>
              </a:rPr>
              <a:t>2</a:t>
            </a:r>
          </a:p>
        </p:txBody>
      </p:sp>
      <p:sp>
        <p:nvSpPr>
          <p:cNvPr id="23" name="Rechteck: abgerundete Ecken 22">
            <a:extLst>
              <a:ext uri="{FF2B5EF4-FFF2-40B4-BE49-F238E27FC236}">
                <a16:creationId xmlns:a16="http://schemas.microsoft.com/office/drawing/2014/main" id="{F6DDF723-E393-521B-DE12-72764D8D4A90}"/>
              </a:ext>
            </a:extLst>
          </p:cNvPr>
          <p:cNvSpPr/>
          <p:nvPr/>
        </p:nvSpPr>
        <p:spPr>
          <a:xfrm>
            <a:off x="2361551" y="4185942"/>
            <a:ext cx="1314648" cy="520720"/>
          </a:xfrm>
          <a:prstGeom prst="roundRect">
            <a:avLst/>
          </a:prstGeom>
          <a:solidFill>
            <a:srgbClr val="3B687F"/>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lIns="36000" tIns="36000" rIns="36000" bIns="36000" rtlCol="0" anchor="ctr"/>
          <a:lstStyle/>
          <a:p>
            <a:pPr algn="ctr"/>
            <a:r>
              <a:rPr lang="de-DE" sz="900" dirty="0">
                <a:solidFill>
                  <a:schemeClr val="bg1"/>
                </a:solidFill>
              </a:rPr>
              <a:t>EF für Treibstoff ohne Verbrennung</a:t>
            </a:r>
          </a:p>
        </p:txBody>
      </p:sp>
      <p:sp>
        <p:nvSpPr>
          <p:cNvPr id="24" name="Rechteck: abgerundete Ecken 23">
            <a:extLst>
              <a:ext uri="{FF2B5EF4-FFF2-40B4-BE49-F238E27FC236}">
                <a16:creationId xmlns:a16="http://schemas.microsoft.com/office/drawing/2014/main" id="{6250AEF4-F0D4-8ABB-926C-4F45EFA5263C}"/>
              </a:ext>
            </a:extLst>
          </p:cNvPr>
          <p:cNvSpPr/>
          <p:nvPr/>
        </p:nvSpPr>
        <p:spPr>
          <a:xfrm>
            <a:off x="6928242" y="4096144"/>
            <a:ext cx="2360132" cy="667842"/>
          </a:xfrm>
          <a:prstGeom prst="roundRect">
            <a:avLst/>
          </a:prstGeom>
          <a:solidFill>
            <a:srgbClr val="3B687F"/>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lIns="36000" tIns="36000" rIns="36000" bIns="36000" rtlCol="0" anchor="ctr"/>
          <a:lstStyle/>
          <a:p>
            <a:pPr algn="ctr"/>
            <a:r>
              <a:rPr lang="de-DE" sz="900" dirty="0"/>
              <a:t>Nutzen für:</a:t>
            </a:r>
          </a:p>
          <a:p>
            <a:pPr algn="l"/>
            <a:r>
              <a:rPr lang="de-DE" sz="900" dirty="0"/>
              <a:t>Scope 3, Kategorie 3 Aktivitäten A </a:t>
            </a:r>
            <a:r>
              <a:rPr lang="de-DE" sz="900" dirty="0" smtClean="0"/>
              <a:t>und </a:t>
            </a:r>
            <a:r>
              <a:rPr lang="de-DE" sz="900" dirty="0"/>
              <a:t>B (vorgelagerte Emissionen von </a:t>
            </a:r>
            <a:r>
              <a:rPr lang="de-DE" sz="900" dirty="0" smtClean="0"/>
              <a:t>eingekauften </a:t>
            </a:r>
            <a:r>
              <a:rPr lang="de-DE" sz="900" dirty="0"/>
              <a:t>Treibstoffen und Energieträgern)</a:t>
            </a:r>
          </a:p>
        </p:txBody>
      </p:sp>
      <p:sp>
        <p:nvSpPr>
          <p:cNvPr id="25" name="Rechteck: abgerundete Ecken 24">
            <a:extLst>
              <a:ext uri="{FF2B5EF4-FFF2-40B4-BE49-F238E27FC236}">
                <a16:creationId xmlns:a16="http://schemas.microsoft.com/office/drawing/2014/main" id="{56A0217B-4D5C-9FE4-D105-4468DF06760D}"/>
              </a:ext>
            </a:extLst>
          </p:cNvPr>
          <p:cNvSpPr/>
          <p:nvPr/>
        </p:nvSpPr>
        <p:spPr>
          <a:xfrm>
            <a:off x="2361551" y="5088411"/>
            <a:ext cx="1314648" cy="520720"/>
          </a:xfrm>
          <a:prstGeom prst="roundRect">
            <a:avLst/>
          </a:prstGeom>
          <a:solidFill>
            <a:srgbClr val="3B687F"/>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lIns="36000" tIns="36000" rIns="36000" bIns="36000" rtlCol="0" anchor="ctr"/>
          <a:lstStyle/>
          <a:p>
            <a:pPr algn="ctr"/>
            <a:r>
              <a:rPr lang="de-DE" sz="900" dirty="0">
                <a:solidFill>
                  <a:schemeClr val="bg1"/>
                </a:solidFill>
              </a:rPr>
              <a:t>EF für den gesamten Lebenszyklus von Treibstoff</a:t>
            </a:r>
          </a:p>
        </p:txBody>
      </p:sp>
      <p:sp>
        <p:nvSpPr>
          <p:cNvPr id="26" name="Rechteck: abgerundete Ecken 25">
            <a:extLst>
              <a:ext uri="{FF2B5EF4-FFF2-40B4-BE49-F238E27FC236}">
                <a16:creationId xmlns:a16="http://schemas.microsoft.com/office/drawing/2014/main" id="{2D18DDC1-E33F-6C28-294E-DF9C2681D0F1}"/>
              </a:ext>
            </a:extLst>
          </p:cNvPr>
          <p:cNvSpPr/>
          <p:nvPr/>
        </p:nvSpPr>
        <p:spPr>
          <a:xfrm>
            <a:off x="6928242" y="4979543"/>
            <a:ext cx="4496350" cy="748037"/>
          </a:xfrm>
          <a:prstGeom prst="roundRect">
            <a:avLst/>
          </a:prstGeom>
          <a:solidFill>
            <a:srgbClr val="3B687F"/>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lIns="36000" tIns="36000" rIns="36000" bIns="36000" rtlCol="0" anchor="ctr"/>
          <a:lstStyle/>
          <a:p>
            <a:pPr algn="l"/>
            <a:r>
              <a:rPr lang="de-DE" sz="900" dirty="0"/>
              <a:t>Nutzen für:</a:t>
            </a:r>
          </a:p>
          <a:p>
            <a:pPr marL="171450" indent="-171450" algn="l">
              <a:buFont typeface="Arial" panose="020B0604020202020204" pitchFamily="34" charset="0"/>
              <a:buChar char="•"/>
            </a:pPr>
            <a:r>
              <a:rPr lang="de-DE" sz="900" dirty="0" err="1" smtClean="0"/>
              <a:t>Scope</a:t>
            </a:r>
            <a:r>
              <a:rPr lang="de-DE" sz="900" dirty="0" smtClean="0"/>
              <a:t> </a:t>
            </a:r>
            <a:r>
              <a:rPr lang="de-DE" sz="900" dirty="0"/>
              <a:t>3, Kategorie 3 Aktivität C (Übertragungsverluste)</a:t>
            </a:r>
          </a:p>
          <a:p>
            <a:pPr marL="171450" indent="-171450" algn="l">
              <a:buFont typeface="Arial" panose="020B0604020202020204" pitchFamily="34" charset="0"/>
              <a:buChar char="•"/>
            </a:pPr>
            <a:r>
              <a:rPr lang="de-DE" sz="900" dirty="0"/>
              <a:t>Scope 3, Kategorie 3 Aktivität D (eingekaufter Stroms, der weiterverkauft wird)</a:t>
            </a:r>
          </a:p>
          <a:p>
            <a:pPr marL="171450" indent="-171450" algn="l">
              <a:buFont typeface="Arial" panose="020B0604020202020204" pitchFamily="34" charset="0"/>
              <a:buChar char="•"/>
            </a:pPr>
            <a:r>
              <a:rPr lang="de-DE" sz="900" dirty="0"/>
              <a:t>Alle anderen Scope 3 Kategorien</a:t>
            </a:r>
          </a:p>
        </p:txBody>
      </p:sp>
      <p:cxnSp>
        <p:nvCxnSpPr>
          <p:cNvPr id="27" name="Gerader Verbinder 26">
            <a:extLst>
              <a:ext uri="{FF2B5EF4-FFF2-40B4-BE49-F238E27FC236}">
                <a16:creationId xmlns:a16="http://schemas.microsoft.com/office/drawing/2014/main" id="{05C95A4A-11BF-93BE-E84E-F2EC1BFECB1C}"/>
              </a:ext>
            </a:extLst>
          </p:cNvPr>
          <p:cNvCxnSpPr/>
          <p:nvPr/>
        </p:nvCxnSpPr>
        <p:spPr bwMode="auto">
          <a:xfrm>
            <a:off x="5404391" y="2249186"/>
            <a:ext cx="0" cy="3478394"/>
          </a:xfrm>
          <a:prstGeom prst="line">
            <a:avLst/>
          </a:prstGeom>
          <a:solidFill>
            <a:schemeClr val="accent1"/>
          </a:solidFill>
          <a:ln w="19050" cap="flat" cmpd="sng" algn="ctr">
            <a:solidFill>
              <a:srgbClr val="526E7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feld 27">
            <a:extLst>
              <a:ext uri="{FF2B5EF4-FFF2-40B4-BE49-F238E27FC236}">
                <a16:creationId xmlns:a16="http://schemas.microsoft.com/office/drawing/2014/main" id="{63093E40-3260-53CA-FB2B-DE913A67F7EE}"/>
              </a:ext>
            </a:extLst>
          </p:cNvPr>
          <p:cNvSpPr txBox="1"/>
          <p:nvPr/>
        </p:nvSpPr>
        <p:spPr>
          <a:xfrm>
            <a:off x="3604437" y="2679462"/>
            <a:ext cx="1765235" cy="461665"/>
          </a:xfrm>
          <a:prstGeom prst="rect">
            <a:avLst/>
          </a:prstGeom>
          <a:noFill/>
        </p:spPr>
        <p:txBody>
          <a:bodyPr wrap="square" rtlCol="0">
            <a:spAutoFit/>
          </a:bodyPr>
          <a:lstStyle/>
          <a:p>
            <a:pPr algn="l"/>
            <a:r>
              <a:rPr lang="de-DE" sz="800" b="1" dirty="0"/>
              <a:t>Vorgelagerte Aktivitäten</a:t>
            </a:r>
          </a:p>
          <a:p>
            <a:pPr algn="l"/>
            <a:r>
              <a:rPr lang="de-DE" sz="800" dirty="0"/>
              <a:t>(Rohstoffgewinnung, Verarbeitung und Transport)</a:t>
            </a:r>
          </a:p>
        </p:txBody>
      </p:sp>
      <p:sp>
        <p:nvSpPr>
          <p:cNvPr id="29" name="Textfeld 28">
            <a:extLst>
              <a:ext uri="{FF2B5EF4-FFF2-40B4-BE49-F238E27FC236}">
                <a16:creationId xmlns:a16="http://schemas.microsoft.com/office/drawing/2014/main" id="{BBB23705-9786-B31B-0B36-C5EB89CDDFFE}"/>
              </a:ext>
            </a:extLst>
          </p:cNvPr>
          <p:cNvSpPr txBox="1"/>
          <p:nvPr/>
        </p:nvSpPr>
        <p:spPr>
          <a:xfrm>
            <a:off x="5398852" y="2684678"/>
            <a:ext cx="869635" cy="215444"/>
          </a:xfrm>
          <a:prstGeom prst="rect">
            <a:avLst/>
          </a:prstGeom>
          <a:noFill/>
        </p:spPr>
        <p:txBody>
          <a:bodyPr wrap="square" rtlCol="0">
            <a:spAutoFit/>
          </a:bodyPr>
          <a:lstStyle/>
          <a:p>
            <a:pPr algn="l"/>
            <a:r>
              <a:rPr lang="de-DE" sz="800" b="1" dirty="0"/>
              <a:t>Verbrennung</a:t>
            </a:r>
          </a:p>
        </p:txBody>
      </p:sp>
      <p:sp>
        <p:nvSpPr>
          <p:cNvPr id="35" name="Rechteck 34">
            <a:extLst>
              <a:ext uri="{FF2B5EF4-FFF2-40B4-BE49-F238E27FC236}">
                <a16:creationId xmlns:a16="http://schemas.microsoft.com/office/drawing/2014/main" id="{8B7930D9-0CD7-D353-32BB-430F44B1EB11}"/>
              </a:ext>
            </a:extLst>
          </p:cNvPr>
          <p:cNvSpPr/>
          <p:nvPr/>
        </p:nvSpPr>
        <p:spPr>
          <a:xfrm>
            <a:off x="3070999" y="2427432"/>
            <a:ext cx="590140" cy="371714"/>
          </a:xfrm>
          <a:prstGeom prst="rect">
            <a:avLst/>
          </a:prstGeom>
          <a:solidFill>
            <a:srgbClr val="3B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hangingPunct="1"/>
            <a:r>
              <a:rPr lang="de-DE" sz="900" dirty="0">
                <a:solidFill>
                  <a:schemeClr val="bg1"/>
                </a:solidFill>
                <a:latin typeface="+mj-lt"/>
              </a:rPr>
              <a:t>Scope </a:t>
            </a:r>
            <a:br>
              <a:rPr lang="de-DE" sz="900" dirty="0">
                <a:solidFill>
                  <a:schemeClr val="bg1"/>
                </a:solidFill>
                <a:latin typeface="+mj-lt"/>
              </a:rPr>
            </a:br>
            <a:r>
              <a:rPr lang="de-DE" sz="900" dirty="0">
                <a:solidFill>
                  <a:schemeClr val="bg1"/>
                </a:solidFill>
                <a:latin typeface="+mj-lt"/>
              </a:rPr>
              <a:t>3.3</a:t>
            </a:r>
          </a:p>
        </p:txBody>
      </p:sp>
      <p:sp>
        <p:nvSpPr>
          <p:cNvPr id="2" name="Sprechblase: rechteckig mit abgerundeten Ecken 1">
            <a:extLst>
              <a:ext uri="{FF2B5EF4-FFF2-40B4-BE49-F238E27FC236}">
                <a16:creationId xmlns:a16="http://schemas.microsoft.com/office/drawing/2014/main" id="{0D12BA0D-80B9-74E5-C724-66564874C4FD}"/>
              </a:ext>
            </a:extLst>
          </p:cNvPr>
          <p:cNvSpPr/>
          <p:nvPr/>
        </p:nvSpPr>
        <p:spPr>
          <a:xfrm>
            <a:off x="548032" y="1588593"/>
            <a:ext cx="1998233" cy="994321"/>
          </a:xfrm>
          <a:prstGeom prst="wedgeRoundRectCallout">
            <a:avLst>
              <a:gd name="adj1" fmla="val 57813"/>
              <a:gd name="adj2" fmla="val 49285"/>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kern="0" dirty="0">
                <a:solidFill>
                  <a:schemeClr val="tx1"/>
                </a:solidFill>
              </a:rPr>
              <a:t>Die Emissionsfaktoren (EF) für Kategorie 3.3 müssen die vorgelagerten Aktivitäten </a:t>
            </a:r>
            <a:r>
              <a:rPr lang="de-DE" sz="1200" kern="0" dirty="0" smtClean="0">
                <a:solidFill>
                  <a:schemeClr val="tx1"/>
                </a:solidFill>
              </a:rPr>
              <a:t>enthalten.</a:t>
            </a:r>
            <a:endParaRPr lang="de-DE" sz="1200" kern="0" dirty="0">
              <a:solidFill>
                <a:schemeClr val="tx1"/>
              </a:solidFill>
            </a:endParaRPr>
          </a:p>
        </p:txBody>
      </p:sp>
      <p:pic>
        <p:nvPicPr>
          <p:cNvPr id="12" name="Grafik 11" descr="Schlägel und Eisen mit einfarbiger Füllung">
            <a:extLst>
              <a:ext uri="{FF2B5EF4-FFF2-40B4-BE49-F238E27FC236}">
                <a16:creationId xmlns:a16="http://schemas.microsoft.com/office/drawing/2014/main" id="{ACE09C0C-345D-F209-2420-6DEE7E5C013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729719" y="2388137"/>
            <a:ext cx="360000" cy="360000"/>
          </a:xfrm>
          <a:prstGeom prst="rect">
            <a:avLst/>
          </a:prstGeom>
        </p:spPr>
      </p:pic>
      <p:pic>
        <p:nvPicPr>
          <p:cNvPr id="14" name="Grafik 13" descr="Recycling mit einfarbiger Füllung">
            <a:extLst>
              <a:ext uri="{FF2B5EF4-FFF2-40B4-BE49-F238E27FC236}">
                <a16:creationId xmlns:a16="http://schemas.microsoft.com/office/drawing/2014/main" id="{7EA3ECB6-C5BC-5D11-93F6-18FEBB0BBA2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282456" y="2389108"/>
            <a:ext cx="360000" cy="360000"/>
          </a:xfrm>
          <a:prstGeom prst="rect">
            <a:avLst/>
          </a:prstGeom>
        </p:spPr>
      </p:pic>
      <p:pic>
        <p:nvPicPr>
          <p:cNvPr id="37" name="Grafik 36" descr="Kipper mit einfarbiger Füllung">
            <a:extLst>
              <a:ext uri="{FF2B5EF4-FFF2-40B4-BE49-F238E27FC236}">
                <a16:creationId xmlns:a16="http://schemas.microsoft.com/office/drawing/2014/main" id="{F1328701-2FA8-0851-965C-6D2A8A9D25E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802012" y="2422490"/>
            <a:ext cx="360000" cy="360000"/>
          </a:xfrm>
          <a:prstGeom prst="rect">
            <a:avLst/>
          </a:prstGeom>
        </p:spPr>
      </p:pic>
      <p:pic>
        <p:nvPicPr>
          <p:cNvPr id="39" name="Grafik 38" descr="Kraftwerk mit einfarbiger Füllung">
            <a:extLst>
              <a:ext uri="{FF2B5EF4-FFF2-40B4-BE49-F238E27FC236}">
                <a16:creationId xmlns:a16="http://schemas.microsoft.com/office/drawing/2014/main" id="{AFBEA513-7EC5-B754-3101-8DA80CAB4F6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5524425" y="2333326"/>
            <a:ext cx="360000" cy="360000"/>
          </a:xfrm>
          <a:prstGeom prst="rect">
            <a:avLst/>
          </a:prstGeom>
        </p:spPr>
      </p:pic>
    </p:spTree>
    <p:extLst>
      <p:ext uri="{BB962C8B-B14F-4D97-AF65-F5344CB8AC3E}">
        <p14:creationId xmlns:p14="http://schemas.microsoft.com/office/powerpoint/2010/main" val="2432229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B06A1DB0-8D94-73E9-AF99-47B74D11B14A}"/>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4" name="Foliennummernplatzhalter 3">
            <a:extLst>
              <a:ext uri="{FF2B5EF4-FFF2-40B4-BE49-F238E27FC236}">
                <a16:creationId xmlns:a16="http://schemas.microsoft.com/office/drawing/2014/main" id="{C0CBDE80-4BD9-9A55-A952-7F8CA4CEAECB}"/>
              </a:ext>
            </a:extLst>
          </p:cNvPr>
          <p:cNvSpPr>
            <a:spLocks noGrp="1"/>
          </p:cNvSpPr>
          <p:nvPr>
            <p:ph type="sldNum" sz="quarter" idx="4"/>
          </p:nvPr>
        </p:nvSpPr>
        <p:spPr/>
        <p:txBody>
          <a:bodyPr/>
          <a:lstStyle/>
          <a:p>
            <a:fld id="{894680D0-7A83-433A-9719-C4143F27F647}" type="slidenum">
              <a:rPr lang="de-DE" smtClean="0"/>
              <a:pPr/>
              <a:t>14</a:t>
            </a:fld>
            <a:endParaRPr lang="de-DE" dirty="0"/>
          </a:p>
        </p:txBody>
      </p:sp>
      <p:sp>
        <p:nvSpPr>
          <p:cNvPr id="5" name="Wolke 4">
            <a:extLst>
              <a:ext uri="{FF2B5EF4-FFF2-40B4-BE49-F238E27FC236}">
                <a16:creationId xmlns:a16="http://schemas.microsoft.com/office/drawing/2014/main" id="{E0208BE4-23E2-05D0-6D0B-CA2320E1B151}"/>
              </a:ext>
            </a:extLst>
          </p:cNvPr>
          <p:cNvSpPr/>
          <p:nvPr/>
        </p:nvSpPr>
        <p:spPr bwMode="auto">
          <a:xfrm>
            <a:off x="3019173" y="520919"/>
            <a:ext cx="5400600" cy="1471090"/>
          </a:xfrm>
          <a:prstGeom prst="cloud">
            <a:avLst/>
          </a:prstGeom>
          <a:solidFill>
            <a:srgbClr val="E6E6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rPr>
              <a:t>CO</a:t>
            </a:r>
            <a:r>
              <a:rPr kumimoji="0" lang="de-DE" sz="2400" b="0" i="0" u="none" strike="noStrike" kern="1200" cap="none" spc="0" normalizeH="0" baseline="-25000" noProof="0" dirty="0">
                <a:ln>
                  <a:noFill/>
                </a:ln>
                <a:solidFill>
                  <a:srgbClr val="000000"/>
                </a:solidFill>
                <a:effectLst/>
                <a:uLnTx/>
                <a:uFillTx/>
                <a:latin typeface="Arial" charset="0"/>
                <a:ea typeface="ＭＳ Ｐゴシック" charset="-128"/>
                <a:cs typeface="+mn-cs"/>
              </a:rPr>
              <a:t>2</a:t>
            </a: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 name="Rechteckiger Pfeil 14">
            <a:extLst>
              <a:ext uri="{FF2B5EF4-FFF2-40B4-BE49-F238E27FC236}">
                <a16:creationId xmlns:a16="http://schemas.microsoft.com/office/drawing/2014/main" id="{256F5A47-9305-A8A6-FB1C-5B1DD9FE3428}"/>
              </a:ext>
            </a:extLst>
          </p:cNvPr>
          <p:cNvSpPr/>
          <p:nvPr/>
        </p:nvSpPr>
        <p:spPr bwMode="auto">
          <a:xfrm rot="5400000" flipH="1" flipV="1">
            <a:off x="2629835" y="1359052"/>
            <a:ext cx="1593037" cy="3614310"/>
          </a:xfrm>
          <a:custGeom>
            <a:avLst/>
            <a:gdLst>
              <a:gd name="connsiteX0" fmla="*/ 0 w 1747237"/>
              <a:gd name="connsiteY0" fmla="*/ 3775264 h 3775264"/>
              <a:gd name="connsiteX1" fmla="*/ 0 w 1747237"/>
              <a:gd name="connsiteY1" fmla="*/ 779687 h 3775264"/>
              <a:gd name="connsiteX2" fmla="*/ 764416 w 1747237"/>
              <a:gd name="connsiteY2" fmla="*/ 15271 h 3775264"/>
              <a:gd name="connsiteX3" fmla="*/ 1244400 w 1747237"/>
              <a:gd name="connsiteY3" fmla="*/ 15271 h 3775264"/>
              <a:gd name="connsiteX4" fmla="*/ 1244400 w 1747237"/>
              <a:gd name="connsiteY4" fmla="*/ 0 h 3775264"/>
              <a:gd name="connsiteX5" fmla="*/ 1747237 w 1747237"/>
              <a:gd name="connsiteY5" fmla="*/ 284293 h 3775264"/>
              <a:gd name="connsiteX6" fmla="*/ 1244400 w 1747237"/>
              <a:gd name="connsiteY6" fmla="*/ 568586 h 3775264"/>
              <a:gd name="connsiteX7" fmla="*/ 1244400 w 1747237"/>
              <a:gd name="connsiteY7" fmla="*/ 553315 h 3775264"/>
              <a:gd name="connsiteX8" fmla="*/ 764416 w 1747237"/>
              <a:gd name="connsiteY8" fmla="*/ 553315 h 3775264"/>
              <a:gd name="connsiteX9" fmla="*/ 538044 w 1747237"/>
              <a:gd name="connsiteY9" fmla="*/ 779687 h 3775264"/>
              <a:gd name="connsiteX10" fmla="*/ 538044 w 1747237"/>
              <a:gd name="connsiteY10" fmla="*/ 3775264 h 3775264"/>
              <a:gd name="connsiteX11" fmla="*/ 0 w 1747237"/>
              <a:gd name="connsiteY11" fmla="*/ 3775264 h 3775264"/>
              <a:gd name="connsiteX0" fmla="*/ 0 w 1747237"/>
              <a:gd name="connsiteY0" fmla="*/ 3759993 h 3759993"/>
              <a:gd name="connsiteX1" fmla="*/ 0 w 1747237"/>
              <a:gd name="connsiteY1" fmla="*/ 764416 h 3759993"/>
              <a:gd name="connsiteX2" fmla="*/ 764416 w 1747237"/>
              <a:gd name="connsiteY2" fmla="*/ 0 h 3759993"/>
              <a:gd name="connsiteX3" fmla="*/ 1244400 w 1747237"/>
              <a:gd name="connsiteY3" fmla="*/ 0 h 3759993"/>
              <a:gd name="connsiteX4" fmla="*/ 1221251 w 1747237"/>
              <a:gd name="connsiteY4" fmla="*/ 112054 h 3759993"/>
              <a:gd name="connsiteX5" fmla="*/ 1747237 w 1747237"/>
              <a:gd name="connsiteY5" fmla="*/ 269022 h 3759993"/>
              <a:gd name="connsiteX6" fmla="*/ 1244400 w 1747237"/>
              <a:gd name="connsiteY6" fmla="*/ 553315 h 3759993"/>
              <a:gd name="connsiteX7" fmla="*/ 1244400 w 1747237"/>
              <a:gd name="connsiteY7" fmla="*/ 538044 h 3759993"/>
              <a:gd name="connsiteX8" fmla="*/ 764416 w 1747237"/>
              <a:gd name="connsiteY8" fmla="*/ 538044 h 3759993"/>
              <a:gd name="connsiteX9" fmla="*/ 538044 w 1747237"/>
              <a:gd name="connsiteY9" fmla="*/ 764416 h 3759993"/>
              <a:gd name="connsiteX10" fmla="*/ 538044 w 1747237"/>
              <a:gd name="connsiteY10" fmla="*/ 3759993 h 3759993"/>
              <a:gd name="connsiteX11" fmla="*/ 0 w 1747237"/>
              <a:gd name="connsiteY11" fmla="*/ 3759993 h 3759993"/>
              <a:gd name="connsiteX0" fmla="*/ 0 w 1747237"/>
              <a:gd name="connsiteY0" fmla="*/ 3759993 h 3759993"/>
              <a:gd name="connsiteX1" fmla="*/ 0 w 1747237"/>
              <a:gd name="connsiteY1" fmla="*/ 764416 h 3759993"/>
              <a:gd name="connsiteX2" fmla="*/ 764416 w 1747237"/>
              <a:gd name="connsiteY2" fmla="*/ 0 h 3759993"/>
              <a:gd name="connsiteX3" fmla="*/ 1244400 w 1747237"/>
              <a:gd name="connsiteY3" fmla="*/ 0 h 3759993"/>
              <a:gd name="connsiteX4" fmla="*/ 1221251 w 1747237"/>
              <a:gd name="connsiteY4" fmla="*/ 112054 h 3759993"/>
              <a:gd name="connsiteX5" fmla="*/ 1747237 w 1747237"/>
              <a:gd name="connsiteY5" fmla="*/ 269022 h 3759993"/>
              <a:gd name="connsiteX6" fmla="*/ 1378625 w 1747237"/>
              <a:gd name="connsiteY6" fmla="*/ 320558 h 3759993"/>
              <a:gd name="connsiteX7" fmla="*/ 1244400 w 1747237"/>
              <a:gd name="connsiteY7" fmla="*/ 553315 h 3759993"/>
              <a:gd name="connsiteX8" fmla="*/ 1244400 w 1747237"/>
              <a:gd name="connsiteY8" fmla="*/ 538044 h 3759993"/>
              <a:gd name="connsiteX9" fmla="*/ 764416 w 1747237"/>
              <a:gd name="connsiteY9" fmla="*/ 538044 h 3759993"/>
              <a:gd name="connsiteX10" fmla="*/ 538044 w 1747237"/>
              <a:gd name="connsiteY10" fmla="*/ 764416 h 3759993"/>
              <a:gd name="connsiteX11" fmla="*/ 538044 w 1747237"/>
              <a:gd name="connsiteY11" fmla="*/ 3759993 h 3759993"/>
              <a:gd name="connsiteX12" fmla="*/ 0 w 1747237"/>
              <a:gd name="connsiteY12" fmla="*/ 3759993 h 3759993"/>
              <a:gd name="connsiteX0" fmla="*/ 0 w 1380507"/>
              <a:gd name="connsiteY0" fmla="*/ 3759993 h 3759993"/>
              <a:gd name="connsiteX1" fmla="*/ 0 w 1380507"/>
              <a:gd name="connsiteY1" fmla="*/ 764416 h 3759993"/>
              <a:gd name="connsiteX2" fmla="*/ 764416 w 1380507"/>
              <a:gd name="connsiteY2" fmla="*/ 0 h 3759993"/>
              <a:gd name="connsiteX3" fmla="*/ 1244400 w 1380507"/>
              <a:gd name="connsiteY3" fmla="*/ 0 h 3759993"/>
              <a:gd name="connsiteX4" fmla="*/ 1221251 w 1380507"/>
              <a:gd name="connsiteY4" fmla="*/ 112054 h 3759993"/>
              <a:gd name="connsiteX5" fmla="*/ 1235682 w 1380507"/>
              <a:gd name="connsiteY5" fmla="*/ 766734 h 3759993"/>
              <a:gd name="connsiteX6" fmla="*/ 1378625 w 1380507"/>
              <a:gd name="connsiteY6" fmla="*/ 320558 h 3759993"/>
              <a:gd name="connsiteX7" fmla="*/ 1244400 w 1380507"/>
              <a:gd name="connsiteY7" fmla="*/ 553315 h 3759993"/>
              <a:gd name="connsiteX8" fmla="*/ 1244400 w 1380507"/>
              <a:gd name="connsiteY8" fmla="*/ 538044 h 3759993"/>
              <a:gd name="connsiteX9" fmla="*/ 764416 w 1380507"/>
              <a:gd name="connsiteY9" fmla="*/ 538044 h 3759993"/>
              <a:gd name="connsiteX10" fmla="*/ 538044 w 1380507"/>
              <a:gd name="connsiteY10" fmla="*/ 764416 h 3759993"/>
              <a:gd name="connsiteX11" fmla="*/ 538044 w 1380507"/>
              <a:gd name="connsiteY11" fmla="*/ 3759993 h 3759993"/>
              <a:gd name="connsiteX12" fmla="*/ 0 w 1380507"/>
              <a:gd name="connsiteY12" fmla="*/ 3759993 h 3759993"/>
              <a:gd name="connsiteX0" fmla="*/ 0 w 1380507"/>
              <a:gd name="connsiteY0" fmla="*/ 3759993 h 3759993"/>
              <a:gd name="connsiteX1" fmla="*/ 0 w 1380507"/>
              <a:gd name="connsiteY1" fmla="*/ 764416 h 3759993"/>
              <a:gd name="connsiteX2" fmla="*/ 764416 w 1380507"/>
              <a:gd name="connsiteY2" fmla="*/ 0 h 3759993"/>
              <a:gd name="connsiteX3" fmla="*/ 1234369 w 1380507"/>
              <a:gd name="connsiteY3" fmla="*/ 347241 h 3759993"/>
              <a:gd name="connsiteX4" fmla="*/ 1221251 w 1380507"/>
              <a:gd name="connsiteY4" fmla="*/ 112054 h 3759993"/>
              <a:gd name="connsiteX5" fmla="*/ 1235682 w 1380507"/>
              <a:gd name="connsiteY5" fmla="*/ 766734 h 3759993"/>
              <a:gd name="connsiteX6" fmla="*/ 1378625 w 1380507"/>
              <a:gd name="connsiteY6" fmla="*/ 320558 h 3759993"/>
              <a:gd name="connsiteX7" fmla="*/ 1244400 w 1380507"/>
              <a:gd name="connsiteY7" fmla="*/ 553315 h 3759993"/>
              <a:gd name="connsiteX8" fmla="*/ 1244400 w 1380507"/>
              <a:gd name="connsiteY8" fmla="*/ 538044 h 3759993"/>
              <a:gd name="connsiteX9" fmla="*/ 764416 w 1380507"/>
              <a:gd name="connsiteY9" fmla="*/ 538044 h 3759993"/>
              <a:gd name="connsiteX10" fmla="*/ 538044 w 1380507"/>
              <a:gd name="connsiteY10" fmla="*/ 764416 h 3759993"/>
              <a:gd name="connsiteX11" fmla="*/ 538044 w 1380507"/>
              <a:gd name="connsiteY11" fmla="*/ 3759993 h 3759993"/>
              <a:gd name="connsiteX12" fmla="*/ 0 w 1380507"/>
              <a:gd name="connsiteY12" fmla="*/ 3759993 h 3759993"/>
              <a:gd name="connsiteX0" fmla="*/ 0 w 1380507"/>
              <a:gd name="connsiteY0" fmla="*/ 3713694 h 3713694"/>
              <a:gd name="connsiteX1" fmla="*/ 0 w 1380507"/>
              <a:gd name="connsiteY1" fmla="*/ 718117 h 3713694"/>
              <a:gd name="connsiteX2" fmla="*/ 794507 w 1380507"/>
              <a:gd name="connsiteY2" fmla="*/ 0 h 3713694"/>
              <a:gd name="connsiteX3" fmla="*/ 1234369 w 1380507"/>
              <a:gd name="connsiteY3" fmla="*/ 300942 h 3713694"/>
              <a:gd name="connsiteX4" fmla="*/ 1221251 w 1380507"/>
              <a:gd name="connsiteY4" fmla="*/ 65755 h 3713694"/>
              <a:gd name="connsiteX5" fmla="*/ 1235682 w 1380507"/>
              <a:gd name="connsiteY5" fmla="*/ 720435 h 3713694"/>
              <a:gd name="connsiteX6" fmla="*/ 1378625 w 1380507"/>
              <a:gd name="connsiteY6" fmla="*/ 274259 h 3713694"/>
              <a:gd name="connsiteX7" fmla="*/ 1244400 w 1380507"/>
              <a:gd name="connsiteY7" fmla="*/ 507016 h 3713694"/>
              <a:gd name="connsiteX8" fmla="*/ 1244400 w 1380507"/>
              <a:gd name="connsiteY8" fmla="*/ 491745 h 3713694"/>
              <a:gd name="connsiteX9" fmla="*/ 764416 w 1380507"/>
              <a:gd name="connsiteY9" fmla="*/ 491745 h 3713694"/>
              <a:gd name="connsiteX10" fmla="*/ 538044 w 1380507"/>
              <a:gd name="connsiteY10" fmla="*/ 718117 h 3713694"/>
              <a:gd name="connsiteX11" fmla="*/ 538044 w 1380507"/>
              <a:gd name="connsiteY11" fmla="*/ 3713694 h 3713694"/>
              <a:gd name="connsiteX12" fmla="*/ 0 w 1380507"/>
              <a:gd name="connsiteY12" fmla="*/ 3713694 h 3713694"/>
              <a:gd name="connsiteX0" fmla="*/ 0 w 1380507"/>
              <a:gd name="connsiteY0" fmla="*/ 3714478 h 3714478"/>
              <a:gd name="connsiteX1" fmla="*/ 0 w 1380507"/>
              <a:gd name="connsiteY1" fmla="*/ 718901 h 3714478"/>
              <a:gd name="connsiteX2" fmla="*/ 794507 w 1380507"/>
              <a:gd name="connsiteY2" fmla="*/ 784 h 3714478"/>
              <a:gd name="connsiteX3" fmla="*/ 1234369 w 1380507"/>
              <a:gd name="connsiteY3" fmla="*/ 301726 h 3714478"/>
              <a:gd name="connsiteX4" fmla="*/ 1221251 w 1380507"/>
              <a:gd name="connsiteY4" fmla="*/ 66539 h 3714478"/>
              <a:gd name="connsiteX5" fmla="*/ 1235682 w 1380507"/>
              <a:gd name="connsiteY5" fmla="*/ 721219 h 3714478"/>
              <a:gd name="connsiteX6" fmla="*/ 1378625 w 1380507"/>
              <a:gd name="connsiteY6" fmla="*/ 275043 h 3714478"/>
              <a:gd name="connsiteX7" fmla="*/ 1244400 w 1380507"/>
              <a:gd name="connsiteY7" fmla="*/ 507800 h 3714478"/>
              <a:gd name="connsiteX8" fmla="*/ 1244400 w 1380507"/>
              <a:gd name="connsiteY8" fmla="*/ 492529 h 3714478"/>
              <a:gd name="connsiteX9" fmla="*/ 764416 w 1380507"/>
              <a:gd name="connsiteY9" fmla="*/ 492529 h 3714478"/>
              <a:gd name="connsiteX10" fmla="*/ 538044 w 1380507"/>
              <a:gd name="connsiteY10" fmla="*/ 718901 h 3714478"/>
              <a:gd name="connsiteX11" fmla="*/ 538044 w 1380507"/>
              <a:gd name="connsiteY11" fmla="*/ 3714478 h 3714478"/>
              <a:gd name="connsiteX12" fmla="*/ 0 w 1380507"/>
              <a:gd name="connsiteY12" fmla="*/ 3714478 h 3714478"/>
              <a:gd name="connsiteX0" fmla="*/ 0 w 1380507"/>
              <a:gd name="connsiteY0" fmla="*/ 3760643 h 3760643"/>
              <a:gd name="connsiteX1" fmla="*/ 0 w 1380507"/>
              <a:gd name="connsiteY1" fmla="*/ 765066 h 3760643"/>
              <a:gd name="connsiteX2" fmla="*/ 784477 w 1380507"/>
              <a:gd name="connsiteY2" fmla="*/ 652 h 3760643"/>
              <a:gd name="connsiteX3" fmla="*/ 1234369 w 1380507"/>
              <a:gd name="connsiteY3" fmla="*/ 347891 h 3760643"/>
              <a:gd name="connsiteX4" fmla="*/ 1221251 w 1380507"/>
              <a:gd name="connsiteY4" fmla="*/ 112704 h 3760643"/>
              <a:gd name="connsiteX5" fmla="*/ 1235682 w 1380507"/>
              <a:gd name="connsiteY5" fmla="*/ 767384 h 3760643"/>
              <a:gd name="connsiteX6" fmla="*/ 1378625 w 1380507"/>
              <a:gd name="connsiteY6" fmla="*/ 321208 h 3760643"/>
              <a:gd name="connsiteX7" fmla="*/ 1244400 w 1380507"/>
              <a:gd name="connsiteY7" fmla="*/ 553965 h 3760643"/>
              <a:gd name="connsiteX8" fmla="*/ 1244400 w 1380507"/>
              <a:gd name="connsiteY8" fmla="*/ 538694 h 3760643"/>
              <a:gd name="connsiteX9" fmla="*/ 764416 w 1380507"/>
              <a:gd name="connsiteY9" fmla="*/ 538694 h 3760643"/>
              <a:gd name="connsiteX10" fmla="*/ 538044 w 1380507"/>
              <a:gd name="connsiteY10" fmla="*/ 765066 h 3760643"/>
              <a:gd name="connsiteX11" fmla="*/ 538044 w 1380507"/>
              <a:gd name="connsiteY11" fmla="*/ 3760643 h 3760643"/>
              <a:gd name="connsiteX12" fmla="*/ 0 w 1380507"/>
              <a:gd name="connsiteY12" fmla="*/ 3760643 h 376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507" h="3760643">
                <a:moveTo>
                  <a:pt x="0" y="3760643"/>
                </a:moveTo>
                <a:lnTo>
                  <a:pt x="0" y="765066"/>
                </a:lnTo>
                <a:cubicBezTo>
                  <a:pt x="0" y="342891"/>
                  <a:pt x="362302" y="652"/>
                  <a:pt x="784477" y="652"/>
                </a:cubicBezTo>
                <a:cubicBezTo>
                  <a:pt x="1011342" y="-14778"/>
                  <a:pt x="1087748" y="247577"/>
                  <a:pt x="1234369" y="347891"/>
                </a:cubicBezTo>
                <a:lnTo>
                  <a:pt x="1221251" y="112704"/>
                </a:lnTo>
                <a:lnTo>
                  <a:pt x="1235682" y="767384"/>
                </a:lnTo>
                <a:cubicBezTo>
                  <a:pt x="1213125" y="780704"/>
                  <a:pt x="1401182" y="307888"/>
                  <a:pt x="1378625" y="321208"/>
                </a:cubicBezTo>
                <a:lnTo>
                  <a:pt x="1244400" y="553965"/>
                </a:lnTo>
                <a:lnTo>
                  <a:pt x="1244400" y="538694"/>
                </a:lnTo>
                <a:lnTo>
                  <a:pt x="764416" y="538694"/>
                </a:lnTo>
                <a:cubicBezTo>
                  <a:pt x="639394" y="538694"/>
                  <a:pt x="538044" y="640044"/>
                  <a:pt x="538044" y="765066"/>
                </a:cubicBezTo>
                <a:lnTo>
                  <a:pt x="538044" y="3760643"/>
                </a:lnTo>
                <a:lnTo>
                  <a:pt x="0" y="3760643"/>
                </a:lnTo>
                <a:close/>
              </a:path>
            </a:pathLst>
          </a:cu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 name="Pfeil nach oben 5">
            <a:extLst>
              <a:ext uri="{FF2B5EF4-FFF2-40B4-BE49-F238E27FC236}">
                <a16:creationId xmlns:a16="http://schemas.microsoft.com/office/drawing/2014/main" id="{7003EB63-5AA3-7A8E-1385-36EE91A082CA}"/>
              </a:ext>
            </a:extLst>
          </p:cNvPr>
          <p:cNvSpPr/>
          <p:nvPr/>
        </p:nvSpPr>
        <p:spPr bwMode="auto">
          <a:xfrm>
            <a:off x="5046298" y="1524527"/>
            <a:ext cx="1440160" cy="4230880"/>
          </a:xfrm>
          <a:prstGeom prst="upArrow">
            <a:avLst/>
          </a:prstGeom>
          <a:solidFill>
            <a:srgbClr val="B6C6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 name="Rechteckiger Pfeil 6">
            <a:extLst>
              <a:ext uri="{FF2B5EF4-FFF2-40B4-BE49-F238E27FC236}">
                <a16:creationId xmlns:a16="http://schemas.microsoft.com/office/drawing/2014/main" id="{D382B45E-42A7-AB9D-BE08-67E277C0DAB4}"/>
              </a:ext>
            </a:extLst>
          </p:cNvPr>
          <p:cNvSpPr/>
          <p:nvPr/>
        </p:nvSpPr>
        <p:spPr bwMode="auto">
          <a:xfrm rot="16200000" flipV="1">
            <a:off x="1084320" y="1272060"/>
            <a:ext cx="2818662" cy="3884534"/>
          </a:xfrm>
          <a:custGeom>
            <a:avLst/>
            <a:gdLst>
              <a:gd name="connsiteX0" fmla="*/ 0 w 2448272"/>
              <a:gd name="connsiteY0" fmla="*/ 3662178 h 3662178"/>
              <a:gd name="connsiteX1" fmla="*/ 0 w 2448272"/>
              <a:gd name="connsiteY1" fmla="*/ 1377153 h 3662178"/>
              <a:gd name="connsiteX2" fmla="*/ 1071119 w 2448272"/>
              <a:gd name="connsiteY2" fmla="*/ 306034 h 3662178"/>
              <a:gd name="connsiteX3" fmla="*/ 1836204 w 2448272"/>
              <a:gd name="connsiteY3" fmla="*/ 306034 h 3662178"/>
              <a:gd name="connsiteX4" fmla="*/ 1836204 w 2448272"/>
              <a:gd name="connsiteY4" fmla="*/ 0 h 3662178"/>
              <a:gd name="connsiteX5" fmla="*/ 2448272 w 2448272"/>
              <a:gd name="connsiteY5" fmla="*/ 612068 h 3662178"/>
              <a:gd name="connsiteX6" fmla="*/ 1836204 w 2448272"/>
              <a:gd name="connsiteY6" fmla="*/ 1224136 h 3662178"/>
              <a:gd name="connsiteX7" fmla="*/ 1836204 w 2448272"/>
              <a:gd name="connsiteY7" fmla="*/ 918102 h 3662178"/>
              <a:gd name="connsiteX8" fmla="*/ 1071119 w 2448272"/>
              <a:gd name="connsiteY8" fmla="*/ 918102 h 3662178"/>
              <a:gd name="connsiteX9" fmla="*/ 612068 w 2448272"/>
              <a:gd name="connsiteY9" fmla="*/ 1377153 h 3662178"/>
              <a:gd name="connsiteX10" fmla="*/ 612068 w 2448272"/>
              <a:gd name="connsiteY10" fmla="*/ 3662178 h 3662178"/>
              <a:gd name="connsiteX11" fmla="*/ 0 w 244827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1836204 w 2818662"/>
              <a:gd name="connsiteY3" fmla="*/ 306034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1836204 w 2818662"/>
              <a:gd name="connsiteY7" fmla="*/ 91810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1836204 w 2818662"/>
              <a:gd name="connsiteY3" fmla="*/ 306034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2310766 w 2818662"/>
              <a:gd name="connsiteY7" fmla="*/ 779206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1836204 w 2818662"/>
              <a:gd name="connsiteY3" fmla="*/ 306034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2322341 w 2818662"/>
              <a:gd name="connsiteY7" fmla="*/ 89495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2414938 w 2818662"/>
              <a:gd name="connsiteY3" fmla="*/ 317609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2322341 w 2818662"/>
              <a:gd name="connsiteY7" fmla="*/ 89495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2414938 w 2818662"/>
              <a:gd name="connsiteY3" fmla="*/ 317609 h 3662178"/>
              <a:gd name="connsiteX4" fmla="*/ 1836204 w 2818662"/>
              <a:gd name="connsiteY4" fmla="*/ 0 h 3662178"/>
              <a:gd name="connsiteX5" fmla="*/ 2818662 w 2818662"/>
              <a:gd name="connsiteY5" fmla="*/ 577344 h 3662178"/>
              <a:gd name="connsiteX6" fmla="*/ 2287617 w 2818662"/>
              <a:gd name="connsiteY6" fmla="*/ 1177837 h 3662178"/>
              <a:gd name="connsiteX7" fmla="*/ 2322341 w 2818662"/>
              <a:gd name="connsiteY7" fmla="*/ 89495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50603 h 3650603"/>
              <a:gd name="connsiteX1" fmla="*/ 0 w 2818662"/>
              <a:gd name="connsiteY1" fmla="*/ 1365578 h 3650603"/>
              <a:gd name="connsiteX2" fmla="*/ 1071119 w 2818662"/>
              <a:gd name="connsiteY2" fmla="*/ 294459 h 3650603"/>
              <a:gd name="connsiteX3" fmla="*/ 2414938 w 2818662"/>
              <a:gd name="connsiteY3" fmla="*/ 306034 h 3650603"/>
              <a:gd name="connsiteX4" fmla="*/ 2287617 w 2818662"/>
              <a:gd name="connsiteY4" fmla="*/ 0 h 3650603"/>
              <a:gd name="connsiteX5" fmla="*/ 2818662 w 2818662"/>
              <a:gd name="connsiteY5" fmla="*/ 565769 h 3650603"/>
              <a:gd name="connsiteX6" fmla="*/ 2287617 w 2818662"/>
              <a:gd name="connsiteY6" fmla="*/ 1166262 h 3650603"/>
              <a:gd name="connsiteX7" fmla="*/ 2322341 w 2818662"/>
              <a:gd name="connsiteY7" fmla="*/ 883377 h 3650603"/>
              <a:gd name="connsiteX8" fmla="*/ 1071119 w 2818662"/>
              <a:gd name="connsiteY8" fmla="*/ 906527 h 3650603"/>
              <a:gd name="connsiteX9" fmla="*/ 612068 w 2818662"/>
              <a:gd name="connsiteY9" fmla="*/ 1365578 h 3650603"/>
              <a:gd name="connsiteX10" fmla="*/ 612068 w 2818662"/>
              <a:gd name="connsiteY10" fmla="*/ 3650603 h 3650603"/>
              <a:gd name="connsiteX11" fmla="*/ 0 w 2818662"/>
              <a:gd name="connsiteY11" fmla="*/ 3650603 h 3650603"/>
              <a:gd name="connsiteX0" fmla="*/ 0 w 2818662"/>
              <a:gd name="connsiteY0" fmla="*/ 3650603 h 3650603"/>
              <a:gd name="connsiteX1" fmla="*/ 0 w 2818662"/>
              <a:gd name="connsiteY1" fmla="*/ 1365578 h 3650603"/>
              <a:gd name="connsiteX2" fmla="*/ 1071119 w 2818662"/>
              <a:gd name="connsiteY2" fmla="*/ 294459 h 3650603"/>
              <a:gd name="connsiteX3" fmla="*/ 2414938 w 2818662"/>
              <a:gd name="connsiteY3" fmla="*/ 306034 h 3650603"/>
              <a:gd name="connsiteX4" fmla="*/ 2287617 w 2818662"/>
              <a:gd name="connsiteY4" fmla="*/ 0 h 3650603"/>
              <a:gd name="connsiteX5" fmla="*/ 2818662 w 2818662"/>
              <a:gd name="connsiteY5" fmla="*/ 565769 h 3650603"/>
              <a:gd name="connsiteX6" fmla="*/ 2333916 w 2818662"/>
              <a:gd name="connsiteY6" fmla="*/ 1189411 h 3650603"/>
              <a:gd name="connsiteX7" fmla="*/ 2322341 w 2818662"/>
              <a:gd name="connsiteY7" fmla="*/ 883377 h 3650603"/>
              <a:gd name="connsiteX8" fmla="*/ 1071119 w 2818662"/>
              <a:gd name="connsiteY8" fmla="*/ 906527 h 3650603"/>
              <a:gd name="connsiteX9" fmla="*/ 612068 w 2818662"/>
              <a:gd name="connsiteY9" fmla="*/ 1365578 h 3650603"/>
              <a:gd name="connsiteX10" fmla="*/ 612068 w 2818662"/>
              <a:gd name="connsiteY10" fmla="*/ 3650603 h 3650603"/>
              <a:gd name="connsiteX11" fmla="*/ 0 w 2818662"/>
              <a:gd name="connsiteY11" fmla="*/ 3650603 h 3650603"/>
              <a:gd name="connsiteX0" fmla="*/ 0 w 2818662"/>
              <a:gd name="connsiteY0" fmla="*/ 3650606 h 3650606"/>
              <a:gd name="connsiteX1" fmla="*/ 0 w 2818662"/>
              <a:gd name="connsiteY1" fmla="*/ 1365581 h 3650606"/>
              <a:gd name="connsiteX2" fmla="*/ 1071119 w 2818662"/>
              <a:gd name="connsiteY2" fmla="*/ 294462 h 3650606"/>
              <a:gd name="connsiteX3" fmla="*/ 2414938 w 2818662"/>
              <a:gd name="connsiteY3" fmla="*/ 306037 h 3650606"/>
              <a:gd name="connsiteX4" fmla="*/ 2322341 w 2818662"/>
              <a:gd name="connsiteY4" fmla="*/ 0 h 3650606"/>
              <a:gd name="connsiteX5" fmla="*/ 2818662 w 2818662"/>
              <a:gd name="connsiteY5" fmla="*/ 565772 h 3650606"/>
              <a:gd name="connsiteX6" fmla="*/ 2333916 w 2818662"/>
              <a:gd name="connsiteY6" fmla="*/ 1189414 h 3650606"/>
              <a:gd name="connsiteX7" fmla="*/ 2322341 w 2818662"/>
              <a:gd name="connsiteY7" fmla="*/ 883380 h 3650606"/>
              <a:gd name="connsiteX8" fmla="*/ 1071119 w 2818662"/>
              <a:gd name="connsiteY8" fmla="*/ 906530 h 3650606"/>
              <a:gd name="connsiteX9" fmla="*/ 612068 w 2818662"/>
              <a:gd name="connsiteY9" fmla="*/ 1365581 h 3650606"/>
              <a:gd name="connsiteX10" fmla="*/ 612068 w 2818662"/>
              <a:gd name="connsiteY10" fmla="*/ 3650606 h 3650606"/>
              <a:gd name="connsiteX11" fmla="*/ 0 w 2818662"/>
              <a:gd name="connsiteY11" fmla="*/ 3650606 h 3650606"/>
              <a:gd name="connsiteX0" fmla="*/ 0 w 2818662"/>
              <a:gd name="connsiteY0" fmla="*/ 3650606 h 3650606"/>
              <a:gd name="connsiteX1" fmla="*/ 0 w 2818662"/>
              <a:gd name="connsiteY1" fmla="*/ 1365581 h 3650606"/>
              <a:gd name="connsiteX2" fmla="*/ 1071119 w 2818662"/>
              <a:gd name="connsiteY2" fmla="*/ 294462 h 3650606"/>
              <a:gd name="connsiteX3" fmla="*/ 2333916 w 2818662"/>
              <a:gd name="connsiteY3" fmla="*/ 294463 h 3650606"/>
              <a:gd name="connsiteX4" fmla="*/ 2322341 w 2818662"/>
              <a:gd name="connsiteY4" fmla="*/ 0 h 3650606"/>
              <a:gd name="connsiteX5" fmla="*/ 2818662 w 2818662"/>
              <a:gd name="connsiteY5" fmla="*/ 565772 h 3650606"/>
              <a:gd name="connsiteX6" fmla="*/ 2333916 w 2818662"/>
              <a:gd name="connsiteY6" fmla="*/ 1189414 h 3650606"/>
              <a:gd name="connsiteX7" fmla="*/ 2322341 w 2818662"/>
              <a:gd name="connsiteY7" fmla="*/ 883380 h 3650606"/>
              <a:gd name="connsiteX8" fmla="*/ 1071119 w 2818662"/>
              <a:gd name="connsiteY8" fmla="*/ 906530 h 3650606"/>
              <a:gd name="connsiteX9" fmla="*/ 612068 w 2818662"/>
              <a:gd name="connsiteY9" fmla="*/ 1365581 h 3650606"/>
              <a:gd name="connsiteX10" fmla="*/ 612068 w 2818662"/>
              <a:gd name="connsiteY10" fmla="*/ 3650606 h 3650606"/>
              <a:gd name="connsiteX11" fmla="*/ 0 w 2818662"/>
              <a:gd name="connsiteY11" fmla="*/ 3650606 h 36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8662" h="3650606">
                <a:moveTo>
                  <a:pt x="0" y="3650606"/>
                </a:moveTo>
                <a:lnTo>
                  <a:pt x="0" y="1365581"/>
                </a:lnTo>
                <a:cubicBezTo>
                  <a:pt x="0" y="774018"/>
                  <a:pt x="479556" y="294462"/>
                  <a:pt x="1071119" y="294462"/>
                </a:cubicBezTo>
                <a:lnTo>
                  <a:pt x="2333916" y="294463"/>
                </a:lnTo>
                <a:lnTo>
                  <a:pt x="2322341" y="0"/>
                </a:lnTo>
                <a:lnTo>
                  <a:pt x="2818662" y="565772"/>
                </a:lnTo>
                <a:lnTo>
                  <a:pt x="2333916" y="1189414"/>
                </a:lnTo>
                <a:lnTo>
                  <a:pt x="2322341" y="883380"/>
                </a:lnTo>
                <a:lnTo>
                  <a:pt x="1071119" y="906530"/>
                </a:lnTo>
                <a:cubicBezTo>
                  <a:pt x="817592" y="906530"/>
                  <a:pt x="612068" y="1112054"/>
                  <a:pt x="612068" y="1365581"/>
                </a:cubicBezTo>
                <a:lnTo>
                  <a:pt x="612068" y="3650606"/>
                </a:lnTo>
                <a:lnTo>
                  <a:pt x="0" y="3650606"/>
                </a:lnTo>
                <a:close/>
              </a:path>
            </a:pathLst>
          </a:cu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 name="Rechteckiger Pfeil 11">
            <a:extLst>
              <a:ext uri="{FF2B5EF4-FFF2-40B4-BE49-F238E27FC236}">
                <a16:creationId xmlns:a16="http://schemas.microsoft.com/office/drawing/2014/main" id="{E4A88678-73FA-A9E5-9475-BEC97D9E33E3}"/>
              </a:ext>
            </a:extLst>
          </p:cNvPr>
          <p:cNvSpPr/>
          <p:nvPr/>
        </p:nvSpPr>
        <p:spPr bwMode="auto">
          <a:xfrm rot="16200000" flipV="1">
            <a:off x="7186468" y="2237363"/>
            <a:ext cx="2571591" cy="4464496"/>
          </a:xfrm>
          <a:prstGeom prst="bentArrow">
            <a:avLst>
              <a:gd name="adj1" fmla="val 25000"/>
              <a:gd name="adj2" fmla="val 12118"/>
              <a:gd name="adj3" fmla="val 26874"/>
              <a:gd name="adj4" fmla="val 43750"/>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 name="Rechteckiger Pfeil 12">
            <a:extLst>
              <a:ext uri="{FF2B5EF4-FFF2-40B4-BE49-F238E27FC236}">
                <a16:creationId xmlns:a16="http://schemas.microsoft.com/office/drawing/2014/main" id="{A42C3EA6-6178-3B83-C660-5A8F0D7E5037}"/>
              </a:ext>
            </a:extLst>
          </p:cNvPr>
          <p:cNvSpPr/>
          <p:nvPr/>
        </p:nvSpPr>
        <p:spPr bwMode="auto">
          <a:xfrm rot="5400000" flipH="1" flipV="1">
            <a:off x="7581191" y="759417"/>
            <a:ext cx="2358211" cy="3888431"/>
          </a:xfrm>
          <a:prstGeom prst="bentArrow">
            <a:avLst>
              <a:gd name="adj1" fmla="val 30794"/>
              <a:gd name="adj2" fmla="val 22652"/>
              <a:gd name="adj3" fmla="val 27306"/>
              <a:gd name="adj4" fmla="val 43750"/>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1" name="Rechteckiger Pfeil 13">
            <a:extLst>
              <a:ext uri="{FF2B5EF4-FFF2-40B4-BE49-F238E27FC236}">
                <a16:creationId xmlns:a16="http://schemas.microsoft.com/office/drawing/2014/main" id="{EC4E8903-C9C4-6EDC-A6FC-E127FD0DD29C}"/>
              </a:ext>
            </a:extLst>
          </p:cNvPr>
          <p:cNvSpPr/>
          <p:nvPr/>
        </p:nvSpPr>
        <p:spPr bwMode="auto">
          <a:xfrm rot="16200000" flipV="1">
            <a:off x="1698260" y="2220158"/>
            <a:ext cx="2395889" cy="4674608"/>
          </a:xfrm>
          <a:custGeom>
            <a:avLst/>
            <a:gdLst>
              <a:gd name="connsiteX0" fmla="*/ 0 w 2160240"/>
              <a:gd name="connsiteY0" fmla="*/ 4266377 h 4266377"/>
              <a:gd name="connsiteX1" fmla="*/ 0 w 2160240"/>
              <a:gd name="connsiteY1" fmla="*/ 945105 h 4266377"/>
              <a:gd name="connsiteX2" fmla="*/ 945105 w 2160240"/>
              <a:gd name="connsiteY2" fmla="*/ 0 h 4266377"/>
              <a:gd name="connsiteX3" fmla="*/ 1579697 w 2160240"/>
              <a:gd name="connsiteY3" fmla="*/ 0 h 4266377"/>
              <a:gd name="connsiteX4" fmla="*/ 1579697 w 2160240"/>
              <a:gd name="connsiteY4" fmla="*/ 0 h 4266377"/>
              <a:gd name="connsiteX5" fmla="*/ 2160240 w 2160240"/>
              <a:gd name="connsiteY5" fmla="*/ 261778 h 4266377"/>
              <a:gd name="connsiteX6" fmla="*/ 1579697 w 2160240"/>
              <a:gd name="connsiteY6" fmla="*/ 523556 h 4266377"/>
              <a:gd name="connsiteX7" fmla="*/ 1579697 w 2160240"/>
              <a:gd name="connsiteY7" fmla="*/ 523556 h 4266377"/>
              <a:gd name="connsiteX8" fmla="*/ 945105 w 2160240"/>
              <a:gd name="connsiteY8" fmla="*/ 523556 h 4266377"/>
              <a:gd name="connsiteX9" fmla="*/ 523556 w 2160240"/>
              <a:gd name="connsiteY9" fmla="*/ 945105 h 4266377"/>
              <a:gd name="connsiteX10" fmla="*/ 523556 w 2160240"/>
              <a:gd name="connsiteY10" fmla="*/ 4266377 h 4266377"/>
              <a:gd name="connsiteX11" fmla="*/ 0 w 2160240"/>
              <a:gd name="connsiteY11" fmla="*/ 4266377 h 4266377"/>
              <a:gd name="connsiteX0" fmla="*/ 0 w 1870873"/>
              <a:gd name="connsiteY0" fmla="*/ 4266377 h 4266377"/>
              <a:gd name="connsiteX1" fmla="*/ 0 w 1870873"/>
              <a:gd name="connsiteY1" fmla="*/ 945105 h 4266377"/>
              <a:gd name="connsiteX2" fmla="*/ 945105 w 1870873"/>
              <a:gd name="connsiteY2" fmla="*/ 0 h 4266377"/>
              <a:gd name="connsiteX3" fmla="*/ 1579697 w 1870873"/>
              <a:gd name="connsiteY3" fmla="*/ 0 h 4266377"/>
              <a:gd name="connsiteX4" fmla="*/ 1579697 w 1870873"/>
              <a:gd name="connsiteY4" fmla="*/ 0 h 4266377"/>
              <a:gd name="connsiteX5" fmla="*/ 1870873 w 1870873"/>
              <a:gd name="connsiteY5" fmla="*/ 261778 h 4266377"/>
              <a:gd name="connsiteX6" fmla="*/ 1579697 w 1870873"/>
              <a:gd name="connsiteY6" fmla="*/ 523556 h 4266377"/>
              <a:gd name="connsiteX7" fmla="*/ 1579697 w 1870873"/>
              <a:gd name="connsiteY7" fmla="*/ 523556 h 4266377"/>
              <a:gd name="connsiteX8" fmla="*/ 945105 w 1870873"/>
              <a:gd name="connsiteY8" fmla="*/ 523556 h 4266377"/>
              <a:gd name="connsiteX9" fmla="*/ 523556 w 1870873"/>
              <a:gd name="connsiteY9" fmla="*/ 945105 h 4266377"/>
              <a:gd name="connsiteX10" fmla="*/ 523556 w 1870873"/>
              <a:gd name="connsiteY10" fmla="*/ 4266377 h 4266377"/>
              <a:gd name="connsiteX11" fmla="*/ 0 w 1870873"/>
              <a:gd name="connsiteY11" fmla="*/ 4266377 h 4266377"/>
              <a:gd name="connsiteX0" fmla="*/ 0 w 1870873"/>
              <a:gd name="connsiteY0" fmla="*/ 4266377 h 4266377"/>
              <a:gd name="connsiteX1" fmla="*/ 0 w 1870873"/>
              <a:gd name="connsiteY1" fmla="*/ 945105 h 4266377"/>
              <a:gd name="connsiteX2" fmla="*/ 945105 w 1870873"/>
              <a:gd name="connsiteY2" fmla="*/ 0 h 4266377"/>
              <a:gd name="connsiteX3" fmla="*/ 1579697 w 1870873"/>
              <a:gd name="connsiteY3" fmla="*/ 0 h 4266377"/>
              <a:gd name="connsiteX4" fmla="*/ 1579697 w 1870873"/>
              <a:gd name="connsiteY4" fmla="*/ 0 h 4266377"/>
              <a:gd name="connsiteX5" fmla="*/ 1870873 w 1870873"/>
              <a:gd name="connsiteY5" fmla="*/ 261778 h 4266377"/>
              <a:gd name="connsiteX6" fmla="*/ 1579697 w 1870873"/>
              <a:gd name="connsiteY6" fmla="*/ 523556 h 4266377"/>
              <a:gd name="connsiteX7" fmla="*/ 1579697 w 1870873"/>
              <a:gd name="connsiteY7" fmla="*/ 523556 h 4266377"/>
              <a:gd name="connsiteX8" fmla="*/ 945104 w 1870873"/>
              <a:gd name="connsiteY8" fmla="*/ 601267 h 4266377"/>
              <a:gd name="connsiteX9" fmla="*/ 523556 w 1870873"/>
              <a:gd name="connsiteY9" fmla="*/ 945105 h 4266377"/>
              <a:gd name="connsiteX10" fmla="*/ 523556 w 1870873"/>
              <a:gd name="connsiteY10" fmla="*/ 4266377 h 4266377"/>
              <a:gd name="connsiteX11" fmla="*/ 0 w 1870873"/>
              <a:gd name="connsiteY11" fmla="*/ 4266377 h 4266377"/>
              <a:gd name="connsiteX0" fmla="*/ 0 w 1870873"/>
              <a:gd name="connsiteY0" fmla="*/ 4266377 h 4266377"/>
              <a:gd name="connsiteX1" fmla="*/ 0 w 1870873"/>
              <a:gd name="connsiteY1" fmla="*/ 945105 h 4266377"/>
              <a:gd name="connsiteX2" fmla="*/ 945105 w 1870873"/>
              <a:gd name="connsiteY2" fmla="*/ 0 h 4266377"/>
              <a:gd name="connsiteX3" fmla="*/ 1579697 w 1870873"/>
              <a:gd name="connsiteY3" fmla="*/ 0 h 4266377"/>
              <a:gd name="connsiteX4" fmla="*/ 1579697 w 1870873"/>
              <a:gd name="connsiteY4" fmla="*/ 0 h 4266377"/>
              <a:gd name="connsiteX5" fmla="*/ 1870873 w 1870873"/>
              <a:gd name="connsiteY5" fmla="*/ 261778 h 4266377"/>
              <a:gd name="connsiteX6" fmla="*/ 1579697 w 1870873"/>
              <a:gd name="connsiteY6" fmla="*/ 523556 h 4266377"/>
              <a:gd name="connsiteX7" fmla="*/ 1606811 w 1870873"/>
              <a:gd name="connsiteY7" fmla="*/ 601267 h 4266377"/>
              <a:gd name="connsiteX8" fmla="*/ 945104 w 1870873"/>
              <a:gd name="connsiteY8" fmla="*/ 601267 h 4266377"/>
              <a:gd name="connsiteX9" fmla="*/ 523556 w 1870873"/>
              <a:gd name="connsiteY9" fmla="*/ 945105 h 4266377"/>
              <a:gd name="connsiteX10" fmla="*/ 523556 w 1870873"/>
              <a:gd name="connsiteY10" fmla="*/ 4266377 h 4266377"/>
              <a:gd name="connsiteX11" fmla="*/ 0 w 1870873"/>
              <a:gd name="connsiteY11" fmla="*/ 4266377 h 426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0873" h="4266377">
                <a:moveTo>
                  <a:pt x="0" y="4266377"/>
                </a:moveTo>
                <a:lnTo>
                  <a:pt x="0" y="945105"/>
                </a:lnTo>
                <a:cubicBezTo>
                  <a:pt x="0" y="423138"/>
                  <a:pt x="423138" y="0"/>
                  <a:pt x="945105" y="0"/>
                </a:cubicBezTo>
                <a:lnTo>
                  <a:pt x="1579697" y="0"/>
                </a:lnTo>
                <a:lnTo>
                  <a:pt x="1579697" y="0"/>
                </a:lnTo>
                <a:lnTo>
                  <a:pt x="1870873" y="261778"/>
                </a:lnTo>
                <a:lnTo>
                  <a:pt x="1579697" y="523556"/>
                </a:lnTo>
                <a:lnTo>
                  <a:pt x="1606811" y="601267"/>
                </a:lnTo>
                <a:lnTo>
                  <a:pt x="945104" y="601267"/>
                </a:lnTo>
                <a:cubicBezTo>
                  <a:pt x="712289" y="601267"/>
                  <a:pt x="523556" y="712290"/>
                  <a:pt x="523556" y="945105"/>
                </a:cubicBezTo>
                <a:lnTo>
                  <a:pt x="523556" y="4266377"/>
                </a:lnTo>
                <a:lnTo>
                  <a:pt x="0" y="4266377"/>
                </a:lnTo>
                <a:close/>
              </a:path>
            </a:pathLst>
          </a:cu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2" name="Rechteckiger Pfeil 15">
            <a:extLst>
              <a:ext uri="{FF2B5EF4-FFF2-40B4-BE49-F238E27FC236}">
                <a16:creationId xmlns:a16="http://schemas.microsoft.com/office/drawing/2014/main" id="{5FBAAA8A-1337-3E70-FD48-707DAA7D5945}"/>
              </a:ext>
            </a:extLst>
          </p:cNvPr>
          <p:cNvSpPr/>
          <p:nvPr/>
        </p:nvSpPr>
        <p:spPr bwMode="auto">
          <a:xfrm rot="16200000" flipV="1">
            <a:off x="2350237" y="316143"/>
            <a:ext cx="1906673" cy="3368755"/>
          </a:xfrm>
          <a:custGeom>
            <a:avLst/>
            <a:gdLst>
              <a:gd name="connsiteX0" fmla="*/ 0 w 1557970"/>
              <a:gd name="connsiteY0" fmla="*/ 3432626 h 3432626"/>
              <a:gd name="connsiteX1" fmla="*/ 0 w 1557970"/>
              <a:gd name="connsiteY1" fmla="*/ 549901 h 3432626"/>
              <a:gd name="connsiteX2" fmla="*/ 402221 w 1557970"/>
              <a:gd name="connsiteY2" fmla="*/ 147680 h 3432626"/>
              <a:gd name="connsiteX3" fmla="*/ 1094318 w 1557970"/>
              <a:gd name="connsiteY3" fmla="*/ 147680 h 3432626"/>
              <a:gd name="connsiteX4" fmla="*/ 1094318 w 1557970"/>
              <a:gd name="connsiteY4" fmla="*/ 0 h 3432626"/>
              <a:gd name="connsiteX5" fmla="*/ 1557970 w 1557970"/>
              <a:gd name="connsiteY5" fmla="*/ 342426 h 3432626"/>
              <a:gd name="connsiteX6" fmla="*/ 1094318 w 1557970"/>
              <a:gd name="connsiteY6" fmla="*/ 684852 h 3432626"/>
              <a:gd name="connsiteX7" fmla="*/ 1094318 w 1557970"/>
              <a:gd name="connsiteY7" fmla="*/ 537172 h 3432626"/>
              <a:gd name="connsiteX8" fmla="*/ 402221 w 1557970"/>
              <a:gd name="connsiteY8" fmla="*/ 537172 h 3432626"/>
              <a:gd name="connsiteX9" fmla="*/ 389492 w 1557970"/>
              <a:gd name="connsiteY9" fmla="*/ 549901 h 3432626"/>
              <a:gd name="connsiteX10" fmla="*/ 389493 w 1557970"/>
              <a:gd name="connsiteY10" fmla="*/ 3432626 h 3432626"/>
              <a:gd name="connsiteX11" fmla="*/ 0 w 1557970"/>
              <a:gd name="connsiteY11" fmla="*/ 3432626 h 3432626"/>
              <a:gd name="connsiteX0" fmla="*/ 0 w 1557970"/>
              <a:gd name="connsiteY0" fmla="*/ 3432626 h 3548373"/>
              <a:gd name="connsiteX1" fmla="*/ 0 w 1557970"/>
              <a:gd name="connsiteY1" fmla="*/ 549901 h 3548373"/>
              <a:gd name="connsiteX2" fmla="*/ 402221 w 1557970"/>
              <a:gd name="connsiteY2" fmla="*/ 147680 h 3548373"/>
              <a:gd name="connsiteX3" fmla="*/ 1094318 w 1557970"/>
              <a:gd name="connsiteY3" fmla="*/ 147680 h 3548373"/>
              <a:gd name="connsiteX4" fmla="*/ 1094318 w 1557970"/>
              <a:gd name="connsiteY4" fmla="*/ 0 h 3548373"/>
              <a:gd name="connsiteX5" fmla="*/ 1557970 w 1557970"/>
              <a:gd name="connsiteY5" fmla="*/ 342426 h 3548373"/>
              <a:gd name="connsiteX6" fmla="*/ 1094318 w 1557970"/>
              <a:gd name="connsiteY6" fmla="*/ 684852 h 3548373"/>
              <a:gd name="connsiteX7" fmla="*/ 1094318 w 1557970"/>
              <a:gd name="connsiteY7" fmla="*/ 537172 h 3548373"/>
              <a:gd name="connsiteX8" fmla="*/ 402221 w 1557970"/>
              <a:gd name="connsiteY8" fmla="*/ 537172 h 3548373"/>
              <a:gd name="connsiteX9" fmla="*/ 389492 w 1557970"/>
              <a:gd name="connsiteY9" fmla="*/ 549901 h 3548373"/>
              <a:gd name="connsiteX10" fmla="*/ 505239 w 1557970"/>
              <a:gd name="connsiteY10" fmla="*/ 3548373 h 3548373"/>
              <a:gd name="connsiteX11" fmla="*/ 0 w 1557970"/>
              <a:gd name="connsiteY11" fmla="*/ 3432626 h 3548373"/>
              <a:gd name="connsiteX0" fmla="*/ 0 w 1615845"/>
              <a:gd name="connsiteY0" fmla="*/ 3502071 h 3548373"/>
              <a:gd name="connsiteX1" fmla="*/ 57875 w 1615845"/>
              <a:gd name="connsiteY1" fmla="*/ 549901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460096 w 1615845"/>
              <a:gd name="connsiteY8" fmla="*/ 537172 h 3548373"/>
              <a:gd name="connsiteX9" fmla="*/ 447367 w 1615845"/>
              <a:gd name="connsiteY9" fmla="*/ 549901 h 3548373"/>
              <a:gd name="connsiteX10" fmla="*/ 563114 w 1615845"/>
              <a:gd name="connsiteY10" fmla="*/ 3548373 h 3548373"/>
              <a:gd name="connsiteX11" fmla="*/ 0 w 1615845"/>
              <a:gd name="connsiteY11" fmla="*/ 3502071 h 3548373"/>
              <a:gd name="connsiteX0" fmla="*/ 0 w 1615845"/>
              <a:gd name="connsiteY0" fmla="*/ 3502071 h 3548373"/>
              <a:gd name="connsiteX1" fmla="*/ 57875 w 1615845"/>
              <a:gd name="connsiteY1" fmla="*/ 549901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460096 w 1615845"/>
              <a:gd name="connsiteY8" fmla="*/ 537172 h 3548373"/>
              <a:gd name="connsiteX9" fmla="*/ 563114 w 1615845"/>
              <a:gd name="connsiteY9" fmla="*/ 584625 h 3548373"/>
              <a:gd name="connsiteX10" fmla="*/ 563114 w 1615845"/>
              <a:gd name="connsiteY10" fmla="*/ 3548373 h 3548373"/>
              <a:gd name="connsiteX11" fmla="*/ 0 w 1615845"/>
              <a:gd name="connsiteY11" fmla="*/ 3502071 h 3548373"/>
              <a:gd name="connsiteX0" fmla="*/ 0 w 1615845"/>
              <a:gd name="connsiteY0" fmla="*/ 3502071 h 3548373"/>
              <a:gd name="connsiteX1" fmla="*/ 57875 w 1615845"/>
              <a:gd name="connsiteY1" fmla="*/ 549901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564211 w 1615845"/>
              <a:gd name="connsiteY8" fmla="*/ 535684 h 3548373"/>
              <a:gd name="connsiteX9" fmla="*/ 563114 w 1615845"/>
              <a:gd name="connsiteY9" fmla="*/ 584625 h 3548373"/>
              <a:gd name="connsiteX10" fmla="*/ 563114 w 1615845"/>
              <a:gd name="connsiteY10" fmla="*/ 3548373 h 3548373"/>
              <a:gd name="connsiteX11" fmla="*/ 0 w 1615845"/>
              <a:gd name="connsiteY11" fmla="*/ 3502071 h 3548373"/>
              <a:gd name="connsiteX0" fmla="*/ 0 w 1615845"/>
              <a:gd name="connsiteY0" fmla="*/ 3502071 h 3548373"/>
              <a:gd name="connsiteX1" fmla="*/ 45719 w 1615845"/>
              <a:gd name="connsiteY1" fmla="*/ 500959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564211 w 1615845"/>
              <a:gd name="connsiteY8" fmla="*/ 535684 h 3548373"/>
              <a:gd name="connsiteX9" fmla="*/ 563114 w 1615845"/>
              <a:gd name="connsiteY9" fmla="*/ 584625 h 3548373"/>
              <a:gd name="connsiteX10" fmla="*/ 563114 w 1615845"/>
              <a:gd name="connsiteY10" fmla="*/ 3548373 h 3548373"/>
              <a:gd name="connsiteX11" fmla="*/ 0 w 1615845"/>
              <a:gd name="connsiteY11" fmla="*/ 3502071 h 3548373"/>
              <a:gd name="connsiteX0" fmla="*/ 0 w 1615845"/>
              <a:gd name="connsiteY0" fmla="*/ 3502071 h 3502071"/>
              <a:gd name="connsiteX1" fmla="*/ 45719 w 1615845"/>
              <a:gd name="connsiteY1" fmla="*/ 500959 h 3502071"/>
              <a:gd name="connsiteX2" fmla="*/ 460096 w 1615845"/>
              <a:gd name="connsiteY2" fmla="*/ 147680 h 3502071"/>
              <a:gd name="connsiteX3" fmla="*/ 1152193 w 1615845"/>
              <a:gd name="connsiteY3" fmla="*/ 147680 h 3502071"/>
              <a:gd name="connsiteX4" fmla="*/ 1152193 w 1615845"/>
              <a:gd name="connsiteY4" fmla="*/ 0 h 3502071"/>
              <a:gd name="connsiteX5" fmla="*/ 1615845 w 1615845"/>
              <a:gd name="connsiteY5" fmla="*/ 342426 h 3502071"/>
              <a:gd name="connsiteX6" fmla="*/ 1152193 w 1615845"/>
              <a:gd name="connsiteY6" fmla="*/ 684852 h 3502071"/>
              <a:gd name="connsiteX7" fmla="*/ 1152193 w 1615845"/>
              <a:gd name="connsiteY7" fmla="*/ 537172 h 3502071"/>
              <a:gd name="connsiteX8" fmla="*/ 564211 w 1615845"/>
              <a:gd name="connsiteY8" fmla="*/ 535684 h 3502071"/>
              <a:gd name="connsiteX9" fmla="*/ 563114 w 1615845"/>
              <a:gd name="connsiteY9" fmla="*/ 584625 h 3502071"/>
              <a:gd name="connsiteX10" fmla="*/ 575785 w 1615845"/>
              <a:gd name="connsiteY10" fmla="*/ 3487228 h 3502071"/>
              <a:gd name="connsiteX11" fmla="*/ 0 w 1615845"/>
              <a:gd name="connsiteY11" fmla="*/ 3502071 h 3502071"/>
              <a:gd name="connsiteX0" fmla="*/ 0 w 1615845"/>
              <a:gd name="connsiteY0" fmla="*/ 3502071 h 3502071"/>
              <a:gd name="connsiteX1" fmla="*/ 45719 w 1615845"/>
              <a:gd name="connsiteY1" fmla="*/ 500959 h 3502071"/>
              <a:gd name="connsiteX2" fmla="*/ 460096 w 1615845"/>
              <a:gd name="connsiteY2" fmla="*/ 147680 h 3502071"/>
              <a:gd name="connsiteX3" fmla="*/ 1152193 w 1615845"/>
              <a:gd name="connsiteY3" fmla="*/ 147680 h 3502071"/>
              <a:gd name="connsiteX4" fmla="*/ 1152193 w 1615845"/>
              <a:gd name="connsiteY4" fmla="*/ 0 h 3502071"/>
              <a:gd name="connsiteX5" fmla="*/ 1615845 w 1615845"/>
              <a:gd name="connsiteY5" fmla="*/ 342426 h 3502071"/>
              <a:gd name="connsiteX6" fmla="*/ 1152193 w 1615845"/>
              <a:gd name="connsiteY6" fmla="*/ 684852 h 3502071"/>
              <a:gd name="connsiteX7" fmla="*/ 1152193 w 1615845"/>
              <a:gd name="connsiteY7" fmla="*/ 537172 h 3502071"/>
              <a:gd name="connsiteX8" fmla="*/ 564211 w 1615845"/>
              <a:gd name="connsiteY8" fmla="*/ 535684 h 3502071"/>
              <a:gd name="connsiteX9" fmla="*/ 563114 w 1615845"/>
              <a:gd name="connsiteY9" fmla="*/ 584625 h 3502071"/>
              <a:gd name="connsiteX10" fmla="*/ 575785 w 1615845"/>
              <a:gd name="connsiteY10" fmla="*/ 3487228 h 3502071"/>
              <a:gd name="connsiteX11" fmla="*/ 0 w 1615845"/>
              <a:gd name="connsiteY11" fmla="*/ 3502071 h 3502071"/>
              <a:gd name="connsiteX0" fmla="*/ 0 w 1615845"/>
              <a:gd name="connsiteY0" fmla="*/ 3502071 h 3502071"/>
              <a:gd name="connsiteX1" fmla="*/ 45719 w 1615845"/>
              <a:gd name="connsiteY1" fmla="*/ 500959 h 3502071"/>
              <a:gd name="connsiteX2" fmla="*/ 355866 w 1615845"/>
              <a:gd name="connsiteY2" fmla="*/ 107420 h 3502071"/>
              <a:gd name="connsiteX3" fmla="*/ 1152193 w 1615845"/>
              <a:gd name="connsiteY3" fmla="*/ 147680 h 3502071"/>
              <a:gd name="connsiteX4" fmla="*/ 1152193 w 1615845"/>
              <a:gd name="connsiteY4" fmla="*/ 0 h 3502071"/>
              <a:gd name="connsiteX5" fmla="*/ 1615845 w 1615845"/>
              <a:gd name="connsiteY5" fmla="*/ 342426 h 3502071"/>
              <a:gd name="connsiteX6" fmla="*/ 1152193 w 1615845"/>
              <a:gd name="connsiteY6" fmla="*/ 684852 h 3502071"/>
              <a:gd name="connsiteX7" fmla="*/ 1152193 w 1615845"/>
              <a:gd name="connsiteY7" fmla="*/ 537172 h 3502071"/>
              <a:gd name="connsiteX8" fmla="*/ 564211 w 1615845"/>
              <a:gd name="connsiteY8" fmla="*/ 535684 h 3502071"/>
              <a:gd name="connsiteX9" fmla="*/ 563114 w 1615845"/>
              <a:gd name="connsiteY9" fmla="*/ 584625 h 3502071"/>
              <a:gd name="connsiteX10" fmla="*/ 575785 w 1615845"/>
              <a:gd name="connsiteY10" fmla="*/ 3487228 h 3502071"/>
              <a:gd name="connsiteX11" fmla="*/ 0 w 1615845"/>
              <a:gd name="connsiteY11" fmla="*/ 3502071 h 350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5845" h="3502071">
                <a:moveTo>
                  <a:pt x="0" y="3502071"/>
                </a:moveTo>
                <a:lnTo>
                  <a:pt x="45719" y="500959"/>
                </a:lnTo>
                <a:cubicBezTo>
                  <a:pt x="45719" y="278818"/>
                  <a:pt x="133725" y="107420"/>
                  <a:pt x="355866" y="107420"/>
                </a:cubicBezTo>
                <a:lnTo>
                  <a:pt x="1152193" y="147680"/>
                </a:lnTo>
                <a:lnTo>
                  <a:pt x="1152193" y="0"/>
                </a:lnTo>
                <a:lnTo>
                  <a:pt x="1615845" y="342426"/>
                </a:lnTo>
                <a:lnTo>
                  <a:pt x="1152193" y="684852"/>
                </a:lnTo>
                <a:lnTo>
                  <a:pt x="1152193" y="537172"/>
                </a:lnTo>
                <a:lnTo>
                  <a:pt x="564211" y="535684"/>
                </a:lnTo>
                <a:cubicBezTo>
                  <a:pt x="557181" y="535684"/>
                  <a:pt x="563114" y="577595"/>
                  <a:pt x="563114" y="584625"/>
                </a:cubicBezTo>
                <a:cubicBezTo>
                  <a:pt x="567338" y="1552159"/>
                  <a:pt x="575785" y="2306610"/>
                  <a:pt x="575785" y="3487228"/>
                </a:cubicBezTo>
                <a:lnTo>
                  <a:pt x="0" y="3502071"/>
                </a:lnTo>
                <a:close/>
              </a:path>
            </a:pathLst>
          </a:cu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3" name="Textfeld 12">
            <a:extLst>
              <a:ext uri="{FF2B5EF4-FFF2-40B4-BE49-F238E27FC236}">
                <a16:creationId xmlns:a16="http://schemas.microsoft.com/office/drawing/2014/main" id="{535B7F8D-2FCD-F21A-447F-2BA5F1098945}"/>
              </a:ext>
            </a:extLst>
          </p:cNvPr>
          <p:cNvSpPr txBox="1"/>
          <p:nvPr/>
        </p:nvSpPr>
        <p:spPr>
          <a:xfrm>
            <a:off x="1188875" y="5071116"/>
            <a:ext cx="1307543"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a:t>
            </a:r>
            <a:r>
              <a:rPr lang="de-DE" sz="900" dirty="0">
                <a:solidFill>
                  <a:srgbClr val="FFC000"/>
                </a:solidFill>
              </a:rPr>
              <a:t>:</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 3C,D,E,F,G,K)</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i="0" u="none" strike="noStrike" kern="1200" cap="none" spc="0" normalizeH="0" baseline="0" noProof="0" dirty="0">
                <a:ln>
                  <a:noFill/>
                </a:ln>
                <a:solidFill>
                  <a:srgbClr val="000000"/>
                </a:solidFill>
                <a:effectLst/>
                <a:uLnTx/>
                <a:uFillTx/>
                <a:latin typeface="Arial" charset="0"/>
                <a:ea typeface="ＭＳ Ｐゴシック" charset="-128"/>
                <a:cs typeface="+mn-cs"/>
              </a:rPr>
              <a:t>eingekaufte Güter und Dienstleistungen</a:t>
            </a:r>
          </a:p>
        </p:txBody>
      </p:sp>
      <p:sp>
        <p:nvSpPr>
          <p:cNvPr id="14" name="Textfeld 13">
            <a:extLst>
              <a:ext uri="{FF2B5EF4-FFF2-40B4-BE49-F238E27FC236}">
                <a16:creationId xmlns:a16="http://schemas.microsoft.com/office/drawing/2014/main" id="{BB6DB76E-501A-E249-5494-D3961465859A}"/>
              </a:ext>
            </a:extLst>
          </p:cNvPr>
          <p:cNvSpPr txBox="1"/>
          <p:nvPr/>
        </p:nvSpPr>
        <p:spPr>
          <a:xfrm>
            <a:off x="2540290" y="5085184"/>
            <a:ext cx="1108228" cy="369332"/>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2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Kapitalgüter</a:t>
            </a:r>
          </a:p>
        </p:txBody>
      </p:sp>
      <p:sp>
        <p:nvSpPr>
          <p:cNvPr id="15" name="Textfeld 14">
            <a:extLst>
              <a:ext uri="{FF2B5EF4-FFF2-40B4-BE49-F238E27FC236}">
                <a16:creationId xmlns:a16="http://schemas.microsoft.com/office/drawing/2014/main" id="{6F9934BB-8271-3085-D9F4-8389BED7E70B}"/>
              </a:ext>
            </a:extLst>
          </p:cNvPr>
          <p:cNvSpPr txBox="1"/>
          <p:nvPr/>
        </p:nvSpPr>
        <p:spPr>
          <a:xfrm>
            <a:off x="3834622" y="5071116"/>
            <a:ext cx="1312411" cy="6463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3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Brennstoff- und </a:t>
            </a:r>
            <a:r>
              <a:rPr kumimoji="0" lang="de-DE" sz="900" b="0" i="0" u="none" strike="noStrike" kern="1200" cap="none" spc="0" normalizeH="0" baseline="0" noProof="0" dirty="0" smtClean="0">
                <a:ln>
                  <a:noFill/>
                </a:ln>
                <a:solidFill>
                  <a:srgbClr val="000000"/>
                </a:solidFill>
                <a:effectLst/>
                <a:uLnTx/>
                <a:uFillTx/>
                <a:latin typeface="Arial" charset="0"/>
                <a:ea typeface="ＭＳ Ｐゴシック" charset="-128"/>
                <a:cs typeface="+mn-cs"/>
              </a:rPr>
              <a:t>energiebezogene </a:t>
            </a: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Emissionen</a:t>
            </a:r>
          </a:p>
        </p:txBody>
      </p:sp>
      <p:sp>
        <p:nvSpPr>
          <p:cNvPr id="16" name="Textfeld 15">
            <a:extLst>
              <a:ext uri="{FF2B5EF4-FFF2-40B4-BE49-F238E27FC236}">
                <a16:creationId xmlns:a16="http://schemas.microsoft.com/office/drawing/2014/main" id="{B842AF02-0E1C-0C6F-9B05-9B20170925A7}"/>
              </a:ext>
            </a:extLst>
          </p:cNvPr>
          <p:cNvSpPr txBox="1"/>
          <p:nvPr/>
        </p:nvSpPr>
        <p:spPr>
          <a:xfrm>
            <a:off x="4511525" y="4114010"/>
            <a:ext cx="794989" cy="784830"/>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4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(ecocock-pit:3B)</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Transport und Verteilung</a:t>
            </a:r>
          </a:p>
        </p:txBody>
      </p:sp>
      <p:sp>
        <p:nvSpPr>
          <p:cNvPr id="17" name="Textfeld 16">
            <a:extLst>
              <a:ext uri="{FF2B5EF4-FFF2-40B4-BE49-F238E27FC236}">
                <a16:creationId xmlns:a16="http://schemas.microsoft.com/office/drawing/2014/main" id="{D1CB4552-6070-DCA2-6E6E-91407516C9F1}"/>
              </a:ext>
            </a:extLst>
          </p:cNvPr>
          <p:cNvSpPr txBox="1"/>
          <p:nvPr/>
        </p:nvSpPr>
        <p:spPr>
          <a:xfrm>
            <a:off x="4212566" y="3319239"/>
            <a:ext cx="1078023" cy="369332"/>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5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(ecocockpit:3H)</a:t>
            </a: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 Abfall</a:t>
            </a:r>
          </a:p>
        </p:txBody>
      </p:sp>
      <p:sp>
        <p:nvSpPr>
          <p:cNvPr id="18" name="Textfeld 17">
            <a:extLst>
              <a:ext uri="{FF2B5EF4-FFF2-40B4-BE49-F238E27FC236}">
                <a16:creationId xmlns:a16="http://schemas.microsoft.com/office/drawing/2014/main" id="{C9798BB4-0208-DB77-CBE3-FE8BCBAE55A0}"/>
              </a:ext>
            </a:extLst>
          </p:cNvPr>
          <p:cNvSpPr txBox="1"/>
          <p:nvPr/>
        </p:nvSpPr>
        <p:spPr>
          <a:xfrm>
            <a:off x="2277923" y="3363476"/>
            <a:ext cx="1078023" cy="369332"/>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6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(ecocockpit:3A)</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Geschäftsreisen</a:t>
            </a:r>
          </a:p>
        </p:txBody>
      </p:sp>
      <p:sp>
        <p:nvSpPr>
          <p:cNvPr id="19" name="Textfeld 18">
            <a:extLst>
              <a:ext uri="{FF2B5EF4-FFF2-40B4-BE49-F238E27FC236}">
                <a16:creationId xmlns:a16="http://schemas.microsoft.com/office/drawing/2014/main" id="{20DBE5B8-E6F6-9AF1-04A4-6FCC91150FFF}"/>
              </a:ext>
            </a:extLst>
          </p:cNvPr>
          <p:cNvSpPr txBox="1"/>
          <p:nvPr/>
        </p:nvSpPr>
        <p:spPr>
          <a:xfrm>
            <a:off x="2273355" y="2395607"/>
            <a:ext cx="1087861"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7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(ecocockpit:3J)</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Pendeln der Arbeitnehmer</a:t>
            </a:r>
          </a:p>
        </p:txBody>
      </p:sp>
      <p:sp>
        <p:nvSpPr>
          <p:cNvPr id="20" name="Textfeld 19">
            <a:extLst>
              <a:ext uri="{FF2B5EF4-FFF2-40B4-BE49-F238E27FC236}">
                <a16:creationId xmlns:a16="http://schemas.microsoft.com/office/drawing/2014/main" id="{D8249DD6-35DD-FDC9-B3F0-D356EA5F77AE}"/>
              </a:ext>
            </a:extLst>
          </p:cNvPr>
          <p:cNvSpPr txBox="1"/>
          <p:nvPr/>
        </p:nvSpPr>
        <p:spPr>
          <a:xfrm>
            <a:off x="3829921" y="2254204"/>
            <a:ext cx="1081826" cy="646331"/>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8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(ecocockpit:3A) </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Angemietete oder geleaste Sachanlagen</a:t>
            </a:r>
          </a:p>
        </p:txBody>
      </p:sp>
      <p:sp>
        <p:nvSpPr>
          <p:cNvPr id="21" name="Textfeld 20">
            <a:extLst>
              <a:ext uri="{FF2B5EF4-FFF2-40B4-BE49-F238E27FC236}">
                <a16:creationId xmlns:a16="http://schemas.microsoft.com/office/drawing/2014/main" id="{A32CB959-5F84-68C0-1992-C6F023D03368}"/>
              </a:ext>
            </a:extLst>
          </p:cNvPr>
          <p:cNvSpPr txBox="1"/>
          <p:nvPr/>
        </p:nvSpPr>
        <p:spPr>
          <a:xfrm>
            <a:off x="1252614" y="4074137"/>
            <a:ext cx="1963066"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Bezogene Elektrizität, Dampf, Heizung und Kühlung für die eigene Nutzung</a:t>
            </a:r>
          </a:p>
        </p:txBody>
      </p:sp>
      <p:sp>
        <p:nvSpPr>
          <p:cNvPr id="22" name="Textfeld 21">
            <a:extLst>
              <a:ext uri="{FF2B5EF4-FFF2-40B4-BE49-F238E27FC236}">
                <a16:creationId xmlns:a16="http://schemas.microsoft.com/office/drawing/2014/main" id="{A5B54524-E8D6-8DFF-1532-6E4E2A9ADAFE}"/>
              </a:ext>
            </a:extLst>
          </p:cNvPr>
          <p:cNvSpPr txBox="1"/>
          <p:nvPr/>
        </p:nvSpPr>
        <p:spPr>
          <a:xfrm>
            <a:off x="5428310" y="4969768"/>
            <a:ext cx="676727"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Fuhrpark</a:t>
            </a:r>
          </a:p>
        </p:txBody>
      </p:sp>
      <p:sp>
        <p:nvSpPr>
          <p:cNvPr id="23" name="Textfeld 22">
            <a:extLst>
              <a:ext uri="{FF2B5EF4-FFF2-40B4-BE49-F238E27FC236}">
                <a16:creationId xmlns:a16="http://schemas.microsoft.com/office/drawing/2014/main" id="{F99C49AA-54F3-39EA-C152-4CAF4EC31E1E}"/>
              </a:ext>
            </a:extLst>
          </p:cNvPr>
          <p:cNvSpPr txBox="1"/>
          <p:nvPr/>
        </p:nvSpPr>
        <p:spPr>
          <a:xfrm>
            <a:off x="5428310" y="3378821"/>
            <a:ext cx="676727"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Unternehmens-einrich-tungen</a:t>
            </a:r>
          </a:p>
        </p:txBody>
      </p:sp>
      <p:sp>
        <p:nvSpPr>
          <p:cNvPr id="24" name="Textfeld 23">
            <a:extLst>
              <a:ext uri="{FF2B5EF4-FFF2-40B4-BE49-F238E27FC236}">
                <a16:creationId xmlns:a16="http://schemas.microsoft.com/office/drawing/2014/main" id="{83668CCE-BB8D-7628-C815-B277450D23AF}"/>
              </a:ext>
            </a:extLst>
          </p:cNvPr>
          <p:cNvSpPr txBox="1"/>
          <p:nvPr/>
        </p:nvSpPr>
        <p:spPr>
          <a:xfrm>
            <a:off x="6486964" y="5153417"/>
            <a:ext cx="1178062" cy="5078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9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Transport und Verteilung</a:t>
            </a:r>
          </a:p>
        </p:txBody>
      </p:sp>
      <p:sp>
        <p:nvSpPr>
          <p:cNvPr id="25" name="Textfeld 24">
            <a:extLst>
              <a:ext uri="{FF2B5EF4-FFF2-40B4-BE49-F238E27FC236}">
                <a16:creationId xmlns:a16="http://schemas.microsoft.com/office/drawing/2014/main" id="{35DE8B97-F17B-9BF8-46C2-C7EF6E5B9B2A}"/>
              </a:ext>
            </a:extLst>
          </p:cNvPr>
          <p:cNvSpPr txBox="1"/>
          <p:nvPr/>
        </p:nvSpPr>
        <p:spPr>
          <a:xfrm>
            <a:off x="7766809" y="5153417"/>
            <a:ext cx="1353527" cy="5078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10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Verarbeitung der verkauften Produkte</a:t>
            </a:r>
          </a:p>
        </p:txBody>
      </p:sp>
      <p:sp>
        <p:nvSpPr>
          <p:cNvPr id="26" name="Textfeld 25">
            <a:extLst>
              <a:ext uri="{FF2B5EF4-FFF2-40B4-BE49-F238E27FC236}">
                <a16:creationId xmlns:a16="http://schemas.microsoft.com/office/drawing/2014/main" id="{7D58C3E7-56AE-E7A9-D1E4-9E30EBAAA3E4}"/>
              </a:ext>
            </a:extLst>
          </p:cNvPr>
          <p:cNvSpPr txBox="1"/>
          <p:nvPr/>
        </p:nvSpPr>
        <p:spPr>
          <a:xfrm>
            <a:off x="9048328" y="5153417"/>
            <a:ext cx="1353527" cy="5078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11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Nutzung der verkauften Produkte</a:t>
            </a:r>
          </a:p>
        </p:txBody>
      </p:sp>
      <p:sp>
        <p:nvSpPr>
          <p:cNvPr id="27" name="Textfeld 26">
            <a:extLst>
              <a:ext uri="{FF2B5EF4-FFF2-40B4-BE49-F238E27FC236}">
                <a16:creationId xmlns:a16="http://schemas.microsoft.com/office/drawing/2014/main" id="{E39EEFA9-01EC-EE78-EAB4-957FB85BB275}"/>
              </a:ext>
            </a:extLst>
          </p:cNvPr>
          <p:cNvSpPr txBox="1"/>
          <p:nvPr/>
        </p:nvSpPr>
        <p:spPr>
          <a:xfrm>
            <a:off x="9401569" y="3177363"/>
            <a:ext cx="1497543" cy="6463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12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Umgang mit verkauften Produkten an deren Lebenszyklusende</a:t>
            </a:r>
          </a:p>
        </p:txBody>
      </p:sp>
      <p:sp>
        <p:nvSpPr>
          <p:cNvPr id="28" name="Textfeld 27">
            <a:extLst>
              <a:ext uri="{FF2B5EF4-FFF2-40B4-BE49-F238E27FC236}">
                <a16:creationId xmlns:a16="http://schemas.microsoft.com/office/drawing/2014/main" id="{9740CB1D-23A1-09DD-A6FF-DAD906917A84}"/>
              </a:ext>
            </a:extLst>
          </p:cNvPr>
          <p:cNvSpPr txBox="1"/>
          <p:nvPr/>
        </p:nvSpPr>
        <p:spPr>
          <a:xfrm>
            <a:off x="8251523" y="3141383"/>
            <a:ext cx="980194" cy="784830"/>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13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Vermietete oder verleaste Sachanlagen</a:t>
            </a:r>
          </a:p>
        </p:txBody>
      </p:sp>
      <p:sp>
        <p:nvSpPr>
          <p:cNvPr id="29" name="Textfeld 28">
            <a:extLst>
              <a:ext uri="{FF2B5EF4-FFF2-40B4-BE49-F238E27FC236}">
                <a16:creationId xmlns:a16="http://schemas.microsoft.com/office/drawing/2014/main" id="{60F1FD7B-5B53-B2EF-5554-075E02E50F32}"/>
              </a:ext>
            </a:extLst>
          </p:cNvPr>
          <p:cNvSpPr txBox="1"/>
          <p:nvPr/>
        </p:nvSpPr>
        <p:spPr>
          <a:xfrm>
            <a:off x="7115620" y="3012208"/>
            <a:ext cx="1068413"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Franchise</a:t>
            </a:r>
          </a:p>
        </p:txBody>
      </p:sp>
      <p:sp>
        <p:nvSpPr>
          <p:cNvPr id="30" name="Textfeld 29">
            <a:extLst>
              <a:ext uri="{FF2B5EF4-FFF2-40B4-BE49-F238E27FC236}">
                <a16:creationId xmlns:a16="http://schemas.microsoft.com/office/drawing/2014/main" id="{DFED6224-D7C9-99CB-C520-F14DFA227DB1}"/>
              </a:ext>
            </a:extLst>
          </p:cNvPr>
          <p:cNvSpPr txBox="1"/>
          <p:nvPr/>
        </p:nvSpPr>
        <p:spPr>
          <a:xfrm>
            <a:off x="6954778" y="2260201"/>
            <a:ext cx="855029"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15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Investitionen</a:t>
            </a:r>
          </a:p>
        </p:txBody>
      </p:sp>
      <p:sp>
        <p:nvSpPr>
          <p:cNvPr id="31" name="Textfeld 30">
            <a:extLst>
              <a:ext uri="{FF2B5EF4-FFF2-40B4-BE49-F238E27FC236}">
                <a16:creationId xmlns:a16="http://schemas.microsoft.com/office/drawing/2014/main" id="{BD276DDF-8990-BC51-C2C7-595B63496124}"/>
              </a:ext>
            </a:extLst>
          </p:cNvPr>
          <p:cNvSpPr txBox="1"/>
          <p:nvPr/>
        </p:nvSpPr>
        <p:spPr>
          <a:xfrm>
            <a:off x="5135990" y="1063101"/>
            <a:ext cx="687208" cy="400110"/>
          </a:xfrm>
          <a:prstGeom prst="rect">
            <a:avLst/>
          </a:prstGeom>
          <a:noFill/>
        </p:spPr>
        <p:txBody>
          <a:bodyPr wrap="square" rtlCol="0">
            <a:spAutoFit/>
          </a:bodyPr>
          <a:lstStyle/>
          <a:p>
            <a:pPr algn="l"/>
            <a:r>
              <a:rPr lang="de-DE" sz="2000" dirty="0"/>
              <a:t>CH</a:t>
            </a:r>
            <a:r>
              <a:rPr lang="de-DE" sz="2000" baseline="-25000" dirty="0"/>
              <a:t>4</a:t>
            </a:r>
          </a:p>
        </p:txBody>
      </p:sp>
      <p:sp>
        <p:nvSpPr>
          <p:cNvPr id="32" name="Textfeld 31">
            <a:extLst>
              <a:ext uri="{FF2B5EF4-FFF2-40B4-BE49-F238E27FC236}">
                <a16:creationId xmlns:a16="http://schemas.microsoft.com/office/drawing/2014/main" id="{FD0D5CB1-366E-8E6A-B37F-68E48F3759AB}"/>
              </a:ext>
            </a:extLst>
          </p:cNvPr>
          <p:cNvSpPr txBox="1"/>
          <p:nvPr/>
        </p:nvSpPr>
        <p:spPr>
          <a:xfrm>
            <a:off x="7405151" y="775701"/>
            <a:ext cx="687208" cy="400110"/>
          </a:xfrm>
          <a:prstGeom prst="rect">
            <a:avLst/>
          </a:prstGeom>
          <a:noFill/>
        </p:spPr>
        <p:txBody>
          <a:bodyPr wrap="square" rtlCol="0">
            <a:spAutoFit/>
          </a:bodyPr>
          <a:lstStyle/>
          <a:p>
            <a:pPr algn="l"/>
            <a:r>
              <a:rPr lang="de-DE" sz="2000" dirty="0"/>
              <a:t>N</a:t>
            </a:r>
            <a:r>
              <a:rPr lang="de-DE" sz="2000" baseline="-25000" dirty="0"/>
              <a:t>2</a:t>
            </a:r>
            <a:r>
              <a:rPr lang="de-DE" sz="2000" dirty="0"/>
              <a:t>O</a:t>
            </a:r>
          </a:p>
        </p:txBody>
      </p:sp>
      <p:sp>
        <p:nvSpPr>
          <p:cNvPr id="33" name="Textfeld 32">
            <a:extLst>
              <a:ext uri="{FF2B5EF4-FFF2-40B4-BE49-F238E27FC236}">
                <a16:creationId xmlns:a16="http://schemas.microsoft.com/office/drawing/2014/main" id="{309A6D06-9D9C-95A6-E12B-CD9F4D3ADE93}"/>
              </a:ext>
            </a:extLst>
          </p:cNvPr>
          <p:cNvSpPr txBox="1"/>
          <p:nvPr/>
        </p:nvSpPr>
        <p:spPr>
          <a:xfrm>
            <a:off x="3735015" y="1165656"/>
            <a:ext cx="687208" cy="400110"/>
          </a:xfrm>
          <a:prstGeom prst="rect">
            <a:avLst/>
          </a:prstGeom>
          <a:noFill/>
        </p:spPr>
        <p:txBody>
          <a:bodyPr wrap="square" rtlCol="0">
            <a:spAutoFit/>
          </a:bodyPr>
          <a:lstStyle/>
          <a:p>
            <a:pPr algn="l"/>
            <a:r>
              <a:rPr lang="de-DE" sz="2000" dirty="0"/>
              <a:t>SF</a:t>
            </a:r>
            <a:r>
              <a:rPr lang="de-DE" sz="2000" baseline="-25000" dirty="0"/>
              <a:t>6</a:t>
            </a:r>
          </a:p>
        </p:txBody>
      </p:sp>
      <p:sp>
        <p:nvSpPr>
          <p:cNvPr id="34" name="Textfeld 33">
            <a:extLst>
              <a:ext uri="{FF2B5EF4-FFF2-40B4-BE49-F238E27FC236}">
                <a16:creationId xmlns:a16="http://schemas.microsoft.com/office/drawing/2014/main" id="{C225DC56-1CB6-ACEE-FEFD-1A61EA11EB57}"/>
              </a:ext>
            </a:extLst>
          </p:cNvPr>
          <p:cNvSpPr txBox="1"/>
          <p:nvPr/>
        </p:nvSpPr>
        <p:spPr>
          <a:xfrm>
            <a:off x="3828179" y="647076"/>
            <a:ext cx="687208" cy="400110"/>
          </a:xfrm>
          <a:prstGeom prst="rect">
            <a:avLst/>
          </a:prstGeom>
          <a:noFill/>
        </p:spPr>
        <p:txBody>
          <a:bodyPr wrap="square" rtlCol="0">
            <a:spAutoFit/>
          </a:bodyPr>
          <a:lstStyle/>
          <a:p>
            <a:pPr algn="l"/>
            <a:r>
              <a:rPr lang="de-DE" sz="2000" dirty="0"/>
              <a:t>NF</a:t>
            </a:r>
            <a:r>
              <a:rPr lang="de-DE" sz="2000" baseline="-25000" dirty="0"/>
              <a:t>3</a:t>
            </a:r>
          </a:p>
        </p:txBody>
      </p:sp>
      <p:sp>
        <p:nvSpPr>
          <p:cNvPr id="35" name="Textfeld 34">
            <a:extLst>
              <a:ext uri="{FF2B5EF4-FFF2-40B4-BE49-F238E27FC236}">
                <a16:creationId xmlns:a16="http://schemas.microsoft.com/office/drawing/2014/main" id="{93935E87-E5C4-8201-9F52-4E99CFC98EC5}"/>
              </a:ext>
            </a:extLst>
          </p:cNvPr>
          <p:cNvSpPr txBox="1"/>
          <p:nvPr/>
        </p:nvSpPr>
        <p:spPr>
          <a:xfrm>
            <a:off x="4900542" y="558962"/>
            <a:ext cx="919727" cy="400110"/>
          </a:xfrm>
          <a:prstGeom prst="rect">
            <a:avLst/>
          </a:prstGeom>
          <a:noFill/>
        </p:spPr>
        <p:txBody>
          <a:bodyPr wrap="square" rtlCol="0">
            <a:spAutoFit/>
          </a:bodyPr>
          <a:lstStyle/>
          <a:p>
            <a:pPr algn="l"/>
            <a:r>
              <a:rPr lang="de-DE" sz="2000" dirty="0"/>
              <a:t>HFCs</a:t>
            </a:r>
            <a:endParaRPr lang="de-DE" sz="2000" baseline="-25000" dirty="0"/>
          </a:p>
        </p:txBody>
      </p:sp>
      <p:sp>
        <p:nvSpPr>
          <p:cNvPr id="36" name="Textfeld 35">
            <a:extLst>
              <a:ext uri="{FF2B5EF4-FFF2-40B4-BE49-F238E27FC236}">
                <a16:creationId xmlns:a16="http://schemas.microsoft.com/office/drawing/2014/main" id="{B290AEBD-997A-0B9F-36D3-1D5FC899A6F9}"/>
              </a:ext>
            </a:extLst>
          </p:cNvPr>
          <p:cNvSpPr txBox="1"/>
          <p:nvPr/>
        </p:nvSpPr>
        <p:spPr>
          <a:xfrm>
            <a:off x="5962831" y="1051143"/>
            <a:ext cx="919727" cy="400110"/>
          </a:xfrm>
          <a:prstGeom prst="rect">
            <a:avLst/>
          </a:prstGeom>
          <a:noFill/>
        </p:spPr>
        <p:txBody>
          <a:bodyPr wrap="square" rtlCol="0">
            <a:spAutoFit/>
          </a:bodyPr>
          <a:lstStyle/>
          <a:p>
            <a:pPr algn="l"/>
            <a:r>
              <a:rPr lang="de-DE" sz="2000" dirty="0"/>
              <a:t>PFCs</a:t>
            </a:r>
            <a:endParaRPr lang="de-DE" sz="2000" baseline="-25000" dirty="0"/>
          </a:p>
        </p:txBody>
      </p:sp>
      <p:sp>
        <p:nvSpPr>
          <p:cNvPr id="37" name="Textfeld 36">
            <a:extLst>
              <a:ext uri="{FF2B5EF4-FFF2-40B4-BE49-F238E27FC236}">
                <a16:creationId xmlns:a16="http://schemas.microsoft.com/office/drawing/2014/main" id="{50098049-428A-C134-A1BE-742A52014624}"/>
              </a:ext>
            </a:extLst>
          </p:cNvPr>
          <p:cNvSpPr txBox="1"/>
          <p:nvPr/>
        </p:nvSpPr>
        <p:spPr>
          <a:xfrm>
            <a:off x="558900" y="5795685"/>
            <a:ext cx="2368991" cy="523220"/>
          </a:xfrm>
          <a:prstGeom prst="rect">
            <a:avLst/>
          </a:prstGeom>
          <a:solidFill>
            <a:srgbClr val="90ABBE"/>
          </a:solidFill>
        </p:spPr>
        <p:txBody>
          <a:bodyPr wrap="square" rtlCol="0">
            <a:spAutoFit/>
          </a:bodyPr>
          <a:lstStyle>
            <a:defPPr>
              <a:defRPr lang="de-DE"/>
            </a:defPPr>
            <a:lvl1pPr algn="l">
              <a:defRPr sz="1400">
                <a:solidFill>
                  <a:schemeClr val="bg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Scope 3 INDIREKT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Vorgelagerte Aktivitäten</a:t>
            </a:r>
          </a:p>
        </p:txBody>
      </p:sp>
      <p:sp>
        <p:nvSpPr>
          <p:cNvPr id="38" name="Textfeld 37">
            <a:extLst>
              <a:ext uri="{FF2B5EF4-FFF2-40B4-BE49-F238E27FC236}">
                <a16:creationId xmlns:a16="http://schemas.microsoft.com/office/drawing/2014/main" id="{0876C9E9-D7E8-1F04-B475-C44F1E9C6263}"/>
              </a:ext>
            </a:extLst>
          </p:cNvPr>
          <p:cNvSpPr txBox="1"/>
          <p:nvPr/>
        </p:nvSpPr>
        <p:spPr>
          <a:xfrm>
            <a:off x="8219944" y="5810342"/>
            <a:ext cx="2475032" cy="523220"/>
          </a:xfrm>
          <a:prstGeom prst="rect">
            <a:avLst/>
          </a:prstGeom>
          <a:solidFill>
            <a:srgbClr val="526E7F"/>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Scope 3 INDIREKT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Nachgelagerte Aktivitäten</a:t>
            </a:r>
          </a:p>
        </p:txBody>
      </p:sp>
      <p:sp>
        <p:nvSpPr>
          <p:cNvPr id="39" name="Textfeld 38">
            <a:extLst>
              <a:ext uri="{FF2B5EF4-FFF2-40B4-BE49-F238E27FC236}">
                <a16:creationId xmlns:a16="http://schemas.microsoft.com/office/drawing/2014/main" id="{E2969065-1BD9-A707-5E97-F369A4007A5D}"/>
              </a:ext>
            </a:extLst>
          </p:cNvPr>
          <p:cNvSpPr txBox="1"/>
          <p:nvPr/>
        </p:nvSpPr>
        <p:spPr>
          <a:xfrm>
            <a:off x="4626759" y="5804409"/>
            <a:ext cx="2387019" cy="523220"/>
          </a:xfrm>
          <a:prstGeom prst="rect">
            <a:avLst/>
          </a:prstGeom>
          <a:solidFill>
            <a:srgbClr val="B6C6D0"/>
          </a:solidFill>
        </p:spPr>
        <p:txBody>
          <a:bodyPr wrap="square" rtlCol="0">
            <a:spAutoFit/>
          </a:bodyPr>
          <a:lstStyle>
            <a:defPPr>
              <a:defRPr lang="de-DE"/>
            </a:defPPr>
            <a:lvl1pPr algn="l">
              <a:defRPr sz="1400">
                <a:solidFill>
                  <a:schemeClr val="bg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Scope 1 DIREKT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Berichtendes Unternehmen</a:t>
            </a:r>
          </a:p>
        </p:txBody>
      </p:sp>
      <p:pic>
        <p:nvPicPr>
          <p:cNvPr id="40" name="Grafik 39" descr="Warenkorb mit einfarbiger Füllung">
            <a:extLst>
              <a:ext uri="{FF2B5EF4-FFF2-40B4-BE49-F238E27FC236}">
                <a16:creationId xmlns:a16="http://schemas.microsoft.com/office/drawing/2014/main" id="{0C3DB406-96BC-33A5-5836-8B38D08EEB8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80368" y="5213141"/>
            <a:ext cx="324000" cy="324000"/>
          </a:xfrm>
          <a:prstGeom prst="rect">
            <a:avLst/>
          </a:prstGeom>
        </p:spPr>
      </p:pic>
      <p:pic>
        <p:nvPicPr>
          <p:cNvPr id="41" name="Grafik 40" descr="Roboterhand mit einfarbiger Füllung">
            <a:extLst>
              <a:ext uri="{FF2B5EF4-FFF2-40B4-BE49-F238E27FC236}">
                <a16:creationId xmlns:a16="http://schemas.microsoft.com/office/drawing/2014/main" id="{5596246E-7CC4-6A87-CE7E-5873C8B4E4C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215093" y="5138452"/>
            <a:ext cx="324000" cy="324000"/>
          </a:xfrm>
          <a:prstGeom prst="rect">
            <a:avLst/>
          </a:prstGeom>
        </p:spPr>
      </p:pic>
      <p:pic>
        <p:nvPicPr>
          <p:cNvPr id="42" name="Grafik 41" descr="Kraftstoff mit einfarbiger Füllung">
            <a:extLst>
              <a:ext uri="{FF2B5EF4-FFF2-40B4-BE49-F238E27FC236}">
                <a16:creationId xmlns:a16="http://schemas.microsoft.com/office/drawing/2014/main" id="{E3CC9614-A348-A2B6-B400-028D4369A42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576951" y="5140365"/>
            <a:ext cx="324000" cy="324000"/>
          </a:xfrm>
          <a:prstGeom prst="rect">
            <a:avLst/>
          </a:prstGeom>
        </p:spPr>
      </p:pic>
      <p:pic>
        <p:nvPicPr>
          <p:cNvPr id="43" name="Grafik 42" descr="Fracht mit einfarbiger Füllung">
            <a:extLst>
              <a:ext uri="{FF2B5EF4-FFF2-40B4-BE49-F238E27FC236}">
                <a16:creationId xmlns:a16="http://schemas.microsoft.com/office/drawing/2014/main" id="{5416A35A-FDCE-195D-31F7-2709D0873CE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703061" y="3821149"/>
            <a:ext cx="324000" cy="324000"/>
          </a:xfrm>
          <a:prstGeom prst="rect">
            <a:avLst/>
          </a:prstGeom>
        </p:spPr>
      </p:pic>
      <p:pic>
        <p:nvPicPr>
          <p:cNvPr id="44" name="Grafik 43" descr="Abfall mit einfarbiger Füllung">
            <a:extLst>
              <a:ext uri="{FF2B5EF4-FFF2-40B4-BE49-F238E27FC236}">
                <a16:creationId xmlns:a16="http://schemas.microsoft.com/office/drawing/2014/main" id="{D1DE14D0-7CC9-DC86-A4BB-09C1654C7F7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4121537" y="3602213"/>
            <a:ext cx="324000" cy="324000"/>
          </a:xfrm>
          <a:prstGeom prst="rect">
            <a:avLst/>
          </a:prstGeom>
        </p:spPr>
      </p:pic>
      <p:pic>
        <p:nvPicPr>
          <p:cNvPr id="45" name="Grafik 44" descr="Potenz mit einfarbiger Füllung">
            <a:extLst>
              <a:ext uri="{FF2B5EF4-FFF2-40B4-BE49-F238E27FC236}">
                <a16:creationId xmlns:a16="http://schemas.microsoft.com/office/drawing/2014/main" id="{38D7E8B7-B18D-B182-10F5-6ACDC1E81794}"/>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862823" y="4159977"/>
            <a:ext cx="324000" cy="324000"/>
          </a:xfrm>
          <a:prstGeom prst="rect">
            <a:avLst/>
          </a:prstGeom>
        </p:spPr>
      </p:pic>
      <p:pic>
        <p:nvPicPr>
          <p:cNvPr id="46" name="Grafik 45" descr="Abheben mit einfarbiger Füllung">
            <a:extLst>
              <a:ext uri="{FF2B5EF4-FFF2-40B4-BE49-F238E27FC236}">
                <a16:creationId xmlns:a16="http://schemas.microsoft.com/office/drawing/2014/main" id="{CBC75446-B77E-7407-20F6-99C1C1C8A1C6}"/>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1905434" y="3423595"/>
            <a:ext cx="324000" cy="324000"/>
          </a:xfrm>
          <a:prstGeom prst="rect">
            <a:avLst/>
          </a:prstGeom>
        </p:spPr>
      </p:pic>
      <p:pic>
        <p:nvPicPr>
          <p:cNvPr id="47" name="Grafik 46" descr="Straßenbahnwagen mit einfarbiger Füllung">
            <a:extLst>
              <a:ext uri="{FF2B5EF4-FFF2-40B4-BE49-F238E27FC236}">
                <a16:creationId xmlns:a16="http://schemas.microsoft.com/office/drawing/2014/main" id="{0428F35A-1204-4DFA-E6EB-105B1F97E361}"/>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1977000" y="2453478"/>
            <a:ext cx="324000" cy="324000"/>
          </a:xfrm>
          <a:prstGeom prst="rect">
            <a:avLst/>
          </a:prstGeom>
        </p:spPr>
      </p:pic>
      <p:pic>
        <p:nvPicPr>
          <p:cNvPr id="48" name="Grafik 47" descr="Haus mit einfarbiger Füllung">
            <a:extLst>
              <a:ext uri="{FF2B5EF4-FFF2-40B4-BE49-F238E27FC236}">
                <a16:creationId xmlns:a16="http://schemas.microsoft.com/office/drawing/2014/main" id="{CF43DCA2-9D68-C62C-969E-F390F3F7D62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3501690" y="2418503"/>
            <a:ext cx="324000" cy="324000"/>
          </a:xfrm>
          <a:prstGeom prst="rect">
            <a:avLst/>
          </a:prstGeom>
        </p:spPr>
      </p:pic>
      <p:pic>
        <p:nvPicPr>
          <p:cNvPr id="49" name="Grafik 48" descr="Auto mit einfarbiger Füllung">
            <a:extLst>
              <a:ext uri="{FF2B5EF4-FFF2-40B4-BE49-F238E27FC236}">
                <a16:creationId xmlns:a16="http://schemas.microsoft.com/office/drawing/2014/main" id="{5B9099AC-D16F-C47C-9E50-594785A74C6C}"/>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5574762" y="4743451"/>
            <a:ext cx="324000" cy="324000"/>
          </a:xfrm>
          <a:prstGeom prst="rect">
            <a:avLst/>
          </a:prstGeom>
        </p:spPr>
      </p:pic>
      <p:pic>
        <p:nvPicPr>
          <p:cNvPr id="50" name="Grafik 49" descr="Gebäude mit einfarbiger Füllung">
            <a:extLst>
              <a:ext uri="{FF2B5EF4-FFF2-40B4-BE49-F238E27FC236}">
                <a16:creationId xmlns:a16="http://schemas.microsoft.com/office/drawing/2014/main" id="{3C423961-8205-B1E5-4C6F-E5B1CCC55A2D}"/>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a:off x="5544638" y="3015363"/>
            <a:ext cx="324000" cy="324000"/>
          </a:xfrm>
          <a:prstGeom prst="rect">
            <a:avLst/>
          </a:prstGeom>
        </p:spPr>
      </p:pic>
      <p:pic>
        <p:nvPicPr>
          <p:cNvPr id="51" name="Grafik 50" descr="Fracht mit einfarbiger Füllung">
            <a:extLst>
              <a:ext uri="{FF2B5EF4-FFF2-40B4-BE49-F238E27FC236}">
                <a16:creationId xmlns:a16="http://schemas.microsoft.com/office/drawing/2014/main" id="{6B368079-387F-A212-E381-1BAE2006259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259758" y="5265240"/>
            <a:ext cx="324000" cy="324000"/>
          </a:xfrm>
          <a:prstGeom prst="rect">
            <a:avLst/>
          </a:prstGeom>
        </p:spPr>
      </p:pic>
      <p:pic>
        <p:nvPicPr>
          <p:cNvPr id="52" name="Grafik 51" descr="Fabrik mit einfarbiger Füllung">
            <a:extLst>
              <a:ext uri="{FF2B5EF4-FFF2-40B4-BE49-F238E27FC236}">
                <a16:creationId xmlns:a16="http://schemas.microsoft.com/office/drawing/2014/main" id="{2E9AE52E-A2CD-F4EC-9B07-D623F8B9BF1B}"/>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tretch>
            <a:fillRect/>
          </a:stretch>
        </p:blipFill>
        <p:spPr>
          <a:xfrm>
            <a:off x="7488339" y="5193232"/>
            <a:ext cx="324000" cy="324000"/>
          </a:xfrm>
          <a:prstGeom prst="rect">
            <a:avLst/>
          </a:prstGeom>
        </p:spPr>
      </p:pic>
      <p:pic>
        <p:nvPicPr>
          <p:cNvPr id="53" name="Grafik 52" descr="Glühlampe mit einfarbiger Füllung">
            <a:extLst>
              <a:ext uri="{FF2B5EF4-FFF2-40B4-BE49-F238E27FC236}">
                <a16:creationId xmlns:a16="http://schemas.microsoft.com/office/drawing/2014/main" id="{259767C9-497E-B16A-8CC5-27F31E2444A4}"/>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tretch>
            <a:fillRect/>
          </a:stretch>
        </p:blipFill>
        <p:spPr>
          <a:xfrm>
            <a:off x="8843116" y="5193232"/>
            <a:ext cx="324000" cy="324000"/>
          </a:xfrm>
          <a:prstGeom prst="rect">
            <a:avLst/>
          </a:prstGeom>
        </p:spPr>
      </p:pic>
      <p:pic>
        <p:nvPicPr>
          <p:cNvPr id="54" name="Grafik 53" descr="Recycling mit einfarbiger Füllung">
            <a:extLst>
              <a:ext uri="{FF2B5EF4-FFF2-40B4-BE49-F238E27FC236}">
                <a16:creationId xmlns:a16="http://schemas.microsoft.com/office/drawing/2014/main" id="{D503FA62-B148-0032-C5C6-FC693B09B358}"/>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tretch>
            <a:fillRect/>
          </a:stretch>
        </p:blipFill>
        <p:spPr>
          <a:xfrm>
            <a:off x="9133460" y="3396446"/>
            <a:ext cx="324000" cy="324000"/>
          </a:xfrm>
          <a:prstGeom prst="rect">
            <a:avLst/>
          </a:prstGeom>
        </p:spPr>
      </p:pic>
      <p:pic>
        <p:nvPicPr>
          <p:cNvPr id="55" name="Grafik 54" descr="Haus mit einfarbiger Füllung">
            <a:extLst>
              <a:ext uri="{FF2B5EF4-FFF2-40B4-BE49-F238E27FC236}">
                <a16:creationId xmlns:a16="http://schemas.microsoft.com/office/drawing/2014/main" id="{205150DB-23A1-0EDB-0F90-2FE90494AE8B}"/>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7993075" y="3399964"/>
            <a:ext cx="324000" cy="324000"/>
          </a:xfrm>
          <a:prstGeom prst="rect">
            <a:avLst/>
          </a:prstGeom>
        </p:spPr>
      </p:pic>
      <p:pic>
        <p:nvPicPr>
          <p:cNvPr id="56" name="Grafik 55" descr="Stadt mit einfarbiger Füllung">
            <a:extLst>
              <a:ext uri="{FF2B5EF4-FFF2-40B4-BE49-F238E27FC236}">
                <a16:creationId xmlns:a16="http://schemas.microsoft.com/office/drawing/2014/main" id="{733E4DDD-5CA8-9F30-398D-DB943E1CCC99}"/>
              </a:ext>
            </a:extLst>
          </p:cNvPr>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tretch>
            <a:fillRect/>
          </a:stretch>
        </p:blipFill>
        <p:spPr>
          <a:xfrm>
            <a:off x="7182157" y="2747049"/>
            <a:ext cx="324000" cy="324000"/>
          </a:xfrm>
          <a:prstGeom prst="rect">
            <a:avLst/>
          </a:prstGeom>
        </p:spPr>
      </p:pic>
      <p:pic>
        <p:nvPicPr>
          <p:cNvPr id="57" name="Grafik 56" descr="Münzen mit einfarbiger Füllung">
            <a:extLst>
              <a:ext uri="{FF2B5EF4-FFF2-40B4-BE49-F238E27FC236}">
                <a16:creationId xmlns:a16="http://schemas.microsoft.com/office/drawing/2014/main" id="{318A6119-04CA-E19A-1BD8-0C01B2561397}"/>
              </a:ext>
            </a:extLst>
          </p:cNvPr>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tretch>
            <a:fillRect/>
          </a:stretch>
        </p:blipFill>
        <p:spPr>
          <a:xfrm>
            <a:off x="7203378" y="1984089"/>
            <a:ext cx="324000" cy="324000"/>
          </a:xfrm>
          <a:prstGeom prst="rect">
            <a:avLst/>
          </a:prstGeom>
        </p:spPr>
      </p:pic>
      <p:sp>
        <p:nvSpPr>
          <p:cNvPr id="59" name="Ellipse 58">
            <a:extLst>
              <a:ext uri="{FF2B5EF4-FFF2-40B4-BE49-F238E27FC236}">
                <a16:creationId xmlns:a16="http://schemas.microsoft.com/office/drawing/2014/main" id="{EEE69DCA-F4D9-BCC4-88ED-C5D767F49918}"/>
              </a:ext>
            </a:extLst>
          </p:cNvPr>
          <p:cNvSpPr/>
          <p:nvPr/>
        </p:nvSpPr>
        <p:spPr bwMode="auto">
          <a:xfrm>
            <a:off x="4422223" y="3837657"/>
            <a:ext cx="946266" cy="1136450"/>
          </a:xfrm>
          <a:prstGeom prst="ellipse">
            <a:avLst/>
          </a:prstGeom>
          <a:noFill/>
          <a:ln w="38100" cap="flat" cmpd="sng" algn="ctr">
            <a:solidFill>
              <a:srgbClr val="F9AA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60" name="Sprechblase: rechteckig mit abgerundeten Ecken 59">
            <a:extLst>
              <a:ext uri="{FF2B5EF4-FFF2-40B4-BE49-F238E27FC236}">
                <a16:creationId xmlns:a16="http://schemas.microsoft.com/office/drawing/2014/main" id="{0DB38A09-E1C9-D796-4080-5A29D1B68430}"/>
              </a:ext>
            </a:extLst>
          </p:cNvPr>
          <p:cNvSpPr/>
          <p:nvPr/>
        </p:nvSpPr>
        <p:spPr>
          <a:xfrm>
            <a:off x="10004655" y="998349"/>
            <a:ext cx="1804409" cy="1776670"/>
          </a:xfrm>
          <a:prstGeom prst="wedgeRoundRectCallout">
            <a:avLst>
              <a:gd name="adj1" fmla="val -81187"/>
              <a:gd name="adj2" fmla="val -36962"/>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tx1"/>
                </a:solidFill>
              </a:rPr>
              <a:t>Kategorie 4 in </a:t>
            </a:r>
            <a:r>
              <a:rPr lang="de-DE" sz="1200" b="1" dirty="0" err="1">
                <a:solidFill>
                  <a:schemeClr val="tx1"/>
                </a:solidFill>
              </a:rPr>
              <a:t>ecocockpit</a:t>
            </a:r>
            <a:r>
              <a:rPr lang="de-DE" sz="1200" dirty="0">
                <a:solidFill>
                  <a:schemeClr val="tx1"/>
                </a:solidFill>
              </a:rPr>
              <a:t>:</a:t>
            </a:r>
          </a:p>
          <a:p>
            <a:pPr algn="ctr"/>
            <a:r>
              <a:rPr lang="de-DE" sz="1200" dirty="0">
                <a:solidFill>
                  <a:schemeClr val="tx1"/>
                </a:solidFill>
              </a:rPr>
              <a:t>Abgedeckt über Subscope 3B. Verkehrsmittel und Strecke in km oder Energieträger und verbrauchte Menge sind einzugeben.</a:t>
            </a:r>
          </a:p>
        </p:txBody>
      </p:sp>
      <p:sp>
        <p:nvSpPr>
          <p:cNvPr id="61" name="Textfeld 60">
            <a:extLst>
              <a:ext uri="{FF2B5EF4-FFF2-40B4-BE49-F238E27FC236}">
                <a16:creationId xmlns:a16="http://schemas.microsoft.com/office/drawing/2014/main" id="{BE9005C2-E12B-3EFF-2438-83D229946640}"/>
              </a:ext>
            </a:extLst>
          </p:cNvPr>
          <p:cNvSpPr txBox="1"/>
          <p:nvPr/>
        </p:nvSpPr>
        <p:spPr>
          <a:xfrm>
            <a:off x="558900" y="3414657"/>
            <a:ext cx="1060296" cy="53986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R="0" lvl="0" indent="0" algn="r" eaLnBrk="0" fontAlgn="base" hangingPunct="0">
              <a:lnSpc>
                <a:spcPct val="100000"/>
              </a:lnSpc>
              <a:spcBef>
                <a:spcPct val="0"/>
              </a:spcBef>
              <a:spcAft>
                <a:spcPct val="0"/>
              </a:spcAft>
              <a:buClrTx/>
              <a:buSzTx/>
              <a:buFontTx/>
              <a:buNone/>
              <a:tabLst/>
              <a:defRPr kumimoji="0" sz="2400" b="0" i="0" u="none" strike="noStrike" cap="none" spc="0" normalizeH="0" baseline="0">
                <a:ln>
                  <a:noFill/>
                </a:ln>
                <a:solidFill>
                  <a:srgbClr val="000000"/>
                </a:solidFill>
                <a:effectLst/>
                <a:uLnTx/>
                <a:uFillTx/>
                <a:latin typeface="Arial" charset="0"/>
                <a:ea typeface="ＭＳ Ｐゴシック" charset="-128"/>
              </a:defRPr>
            </a:lvl1pPr>
          </a:lstStyle>
          <a:p>
            <a:pPr algn="l"/>
            <a:r>
              <a:rPr lang="de-DE" sz="1400" dirty="0">
                <a:solidFill>
                  <a:schemeClr val="bg1"/>
                </a:solidFill>
              </a:rPr>
              <a:t>Scope 2</a:t>
            </a:r>
          </a:p>
          <a:p>
            <a:pPr algn="l"/>
            <a:r>
              <a:rPr lang="de-DE" sz="1400" dirty="0">
                <a:solidFill>
                  <a:schemeClr val="bg1"/>
                </a:solidFill>
              </a:rPr>
              <a:t>INDIREKT</a:t>
            </a:r>
          </a:p>
        </p:txBody>
      </p:sp>
      <p:sp>
        <p:nvSpPr>
          <p:cNvPr id="2" name="Textfeld 1">
            <a:extLst>
              <a:ext uri="{FF2B5EF4-FFF2-40B4-BE49-F238E27FC236}">
                <a16:creationId xmlns:a16="http://schemas.microsoft.com/office/drawing/2014/main" id="{FF714611-4D8A-FA4A-3DEA-D789F86D0334}"/>
              </a:ext>
            </a:extLst>
          </p:cNvPr>
          <p:cNvSpPr txBox="1"/>
          <p:nvPr/>
        </p:nvSpPr>
        <p:spPr>
          <a:xfrm>
            <a:off x="490306" y="6334036"/>
            <a:ext cx="3306689" cy="230832"/>
          </a:xfrm>
          <a:prstGeom prst="rect">
            <a:avLst/>
          </a:prstGeom>
          <a:noFill/>
        </p:spPr>
        <p:txBody>
          <a:bodyPr wrap="square" rtlCol="0">
            <a:spAutoFit/>
          </a:bodyPr>
          <a:lstStyle/>
          <a:p>
            <a:pPr algn="l"/>
            <a:r>
              <a:rPr lang="de-DE" sz="900" dirty="0"/>
              <a:t>Quelle: In Anlehnung an und übersetzt vom GHG Protocol</a:t>
            </a:r>
          </a:p>
        </p:txBody>
      </p:sp>
    </p:spTree>
    <p:extLst>
      <p:ext uri="{BB962C8B-B14F-4D97-AF65-F5344CB8AC3E}">
        <p14:creationId xmlns:p14="http://schemas.microsoft.com/office/powerpoint/2010/main" val="3330379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AFC8CDAF-2491-66A3-4429-5E6068014D56}"/>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5" name="Foliennummernplatzhalter 4">
            <a:extLst>
              <a:ext uri="{FF2B5EF4-FFF2-40B4-BE49-F238E27FC236}">
                <a16:creationId xmlns:a16="http://schemas.microsoft.com/office/drawing/2014/main" id="{CA8BB22B-FF02-D9AB-DC02-D6CA59D07FFD}"/>
              </a:ext>
            </a:extLst>
          </p:cNvPr>
          <p:cNvSpPr>
            <a:spLocks noGrp="1"/>
          </p:cNvSpPr>
          <p:nvPr>
            <p:ph type="sldNum" sz="quarter" idx="4"/>
          </p:nvPr>
        </p:nvSpPr>
        <p:spPr/>
        <p:txBody>
          <a:bodyPr/>
          <a:lstStyle/>
          <a:p>
            <a:fld id="{894680D0-7A83-433A-9719-C4143F27F647}" type="slidenum">
              <a:rPr lang="de-DE" smtClean="0"/>
              <a:pPr/>
              <a:t>15</a:t>
            </a:fld>
            <a:endParaRPr lang="de-DE" dirty="0"/>
          </a:p>
        </p:txBody>
      </p:sp>
      <p:graphicFrame>
        <p:nvGraphicFramePr>
          <p:cNvPr id="8" name="Tabelle 9">
            <a:extLst>
              <a:ext uri="{FF2B5EF4-FFF2-40B4-BE49-F238E27FC236}">
                <a16:creationId xmlns:a16="http://schemas.microsoft.com/office/drawing/2014/main" id="{4863C8A7-8845-BEF4-66D3-4D5E63670F80}"/>
              </a:ext>
            </a:extLst>
          </p:cNvPr>
          <p:cNvGraphicFramePr>
            <a:graphicFrameLocks noGrp="1"/>
          </p:cNvGraphicFramePr>
          <p:nvPr>
            <p:extLst>
              <p:ext uri="{D42A27DB-BD31-4B8C-83A1-F6EECF244321}">
                <p14:modId xmlns:p14="http://schemas.microsoft.com/office/powerpoint/2010/main" val="255535452"/>
              </p:ext>
            </p:extLst>
          </p:nvPr>
        </p:nvGraphicFramePr>
        <p:xfrm>
          <a:off x="551385" y="958080"/>
          <a:ext cx="11256615" cy="5248983"/>
        </p:xfrm>
        <a:graphic>
          <a:graphicData uri="http://schemas.openxmlformats.org/drawingml/2006/table">
            <a:tbl>
              <a:tblPr firstRow="1" bandRow="1">
                <a:tableStyleId>{7E9639D4-E3E2-4D34-9284-5A2195B3D0D7}</a:tableStyleId>
              </a:tblPr>
              <a:tblGrid>
                <a:gridCol w="2072565">
                  <a:extLst>
                    <a:ext uri="{9D8B030D-6E8A-4147-A177-3AD203B41FA5}">
                      <a16:colId xmlns:a16="http://schemas.microsoft.com/office/drawing/2014/main" val="2566465029"/>
                    </a:ext>
                  </a:extLst>
                </a:gridCol>
                <a:gridCol w="1887874">
                  <a:extLst>
                    <a:ext uri="{9D8B030D-6E8A-4147-A177-3AD203B41FA5}">
                      <a16:colId xmlns:a16="http://schemas.microsoft.com/office/drawing/2014/main" val="3155891547"/>
                    </a:ext>
                  </a:extLst>
                </a:gridCol>
                <a:gridCol w="5125114">
                  <a:extLst>
                    <a:ext uri="{9D8B030D-6E8A-4147-A177-3AD203B41FA5}">
                      <a16:colId xmlns:a16="http://schemas.microsoft.com/office/drawing/2014/main" val="1714585176"/>
                    </a:ext>
                  </a:extLst>
                </a:gridCol>
                <a:gridCol w="2171062">
                  <a:extLst>
                    <a:ext uri="{9D8B030D-6E8A-4147-A177-3AD203B41FA5}">
                      <a16:colId xmlns:a16="http://schemas.microsoft.com/office/drawing/2014/main" val="982947252"/>
                    </a:ext>
                  </a:extLst>
                </a:gridCol>
              </a:tblGrid>
              <a:tr h="426951">
                <a:tc>
                  <a:txBody>
                    <a:bodyPr/>
                    <a:lstStyle/>
                    <a:p>
                      <a:r>
                        <a:rPr lang="de-DE" sz="1200" dirty="0"/>
                        <a:t>Beschreibung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r>
                        <a:rPr lang="de-DE" sz="1200" dirty="0" smtClean="0"/>
                        <a:t>Mindestanforderungen</a:t>
                      </a:r>
                      <a:endParaRPr lang="de-D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Querbeziehung zu anderen Kategorien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smtClean="0">
                          <a:solidFill>
                            <a:schemeClr val="bg1"/>
                          </a:solidFill>
                        </a:rPr>
                        <a:t>Relevant für</a:t>
                      </a:r>
                      <a:endParaRPr lang="de-DE"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extLst>
                  <a:ext uri="{0D108BD9-81ED-4DB2-BD59-A6C34878D82A}">
                    <a16:rowId xmlns:a16="http://schemas.microsoft.com/office/drawing/2014/main" val="3870020211"/>
                  </a:ext>
                </a:extLst>
              </a:tr>
              <a:tr h="4822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u="none" strike="noStrike" kern="1200" baseline="0" dirty="0" smtClean="0">
                          <a:solidFill>
                            <a:srgbClr val="000000"/>
                          </a:solidFill>
                          <a:latin typeface="+mn-lt"/>
                          <a:ea typeface="+mn-ea"/>
                          <a:cs typeface="+mn-cs"/>
                        </a:rPr>
                        <a:t>a) Transport </a:t>
                      </a:r>
                      <a:r>
                        <a:rPr lang="de-DE" sz="1200" b="0" u="none" strike="noStrike" kern="1200" baseline="0" dirty="0">
                          <a:solidFill>
                            <a:srgbClr val="000000"/>
                          </a:solidFill>
                          <a:latin typeface="+mn-lt"/>
                          <a:ea typeface="+mn-ea"/>
                          <a:cs typeface="+mn-cs"/>
                        </a:rPr>
                        <a:t>und Distribution von im Berichtsjahr gekauften Produkten zwischen Tier-1-Lieferanten und dem Unternehmen in Fahrzeugen, die nicht dem Unternehmen gehören oder von ihm betrieben </a:t>
                      </a:r>
                      <a:r>
                        <a:rPr lang="de-DE" sz="1200" b="0" u="none" strike="noStrike" kern="1200" baseline="0" dirty="0" smtClean="0">
                          <a:solidFill>
                            <a:srgbClr val="000000"/>
                          </a:solidFill>
                          <a:latin typeface="+mn-lt"/>
                          <a:ea typeface="+mn-ea"/>
                          <a:cs typeface="+mn-cs"/>
                        </a:rPr>
                        <a:t>werden.</a:t>
                      </a:r>
                      <a:endParaRPr lang="de-DE" sz="1200" b="0" u="none" strike="noStrike" kern="1200" baseline="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u="none" strike="noStrike" kern="1200" baseline="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u="none" strike="noStrike" kern="1200" baseline="0" dirty="0" smtClean="0">
                          <a:solidFill>
                            <a:srgbClr val="000000"/>
                          </a:solidFill>
                          <a:latin typeface="+mn-lt"/>
                          <a:ea typeface="+mn-ea"/>
                          <a:cs typeface="+mn-cs"/>
                        </a:rPr>
                        <a:t>b) Transport </a:t>
                      </a:r>
                      <a:r>
                        <a:rPr lang="de-DE" sz="1200" b="0" u="none" strike="noStrike" kern="1200" baseline="0" dirty="0">
                          <a:solidFill>
                            <a:srgbClr val="000000"/>
                          </a:solidFill>
                          <a:latin typeface="+mn-lt"/>
                          <a:ea typeface="+mn-ea"/>
                          <a:cs typeface="+mn-cs"/>
                        </a:rPr>
                        <a:t>und Distribution durch Dritte, deren Dienstleistung vom Unternehmen erworben wurde, einschl. Inbound- und Outbound-Logistik, sowie Transporte durch Dritte zwischen den eigenen Einrichtungen des </a:t>
                      </a:r>
                      <a:r>
                        <a:rPr lang="de-DE" sz="1200" b="0" u="none" strike="noStrike" kern="1200" baseline="0" dirty="0" smtClean="0">
                          <a:solidFill>
                            <a:srgbClr val="000000"/>
                          </a:solidFill>
                          <a:latin typeface="+mn-lt"/>
                          <a:ea typeface="+mn-ea"/>
                          <a:cs typeface="+mn-cs"/>
                        </a:rPr>
                        <a:t>Unternehmens.</a:t>
                      </a:r>
                      <a:endParaRPr lang="de-DE" sz="12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u="none" strike="noStrike" kern="1200" baseline="0" dirty="0">
                          <a:solidFill>
                            <a:srgbClr val="000000"/>
                          </a:solidFill>
                          <a:latin typeface="+mn-lt"/>
                          <a:ea typeface="+mn-ea"/>
                          <a:cs typeface="+mn-cs"/>
                        </a:rPr>
                        <a:t>Scope 1 und 2 Emissionen von Transport- und Distributions-unternehmen, die  während der Nutzung von Fahrzeugen oder Einrichtungen </a:t>
                      </a:r>
                      <a:r>
                        <a:rPr lang="de-DE" sz="1200" b="0" u="none" strike="noStrike" kern="1200" baseline="0" dirty="0" smtClean="0">
                          <a:solidFill>
                            <a:srgbClr val="000000"/>
                          </a:solidFill>
                          <a:latin typeface="+mn-lt"/>
                          <a:ea typeface="+mn-ea"/>
                          <a:cs typeface="+mn-cs"/>
                        </a:rPr>
                        <a:t>entstehen, z. B. Energieverbrauch </a:t>
                      </a:r>
                      <a:r>
                        <a:rPr lang="de-DE" sz="1200" b="0" u="none" strike="noStrike" kern="1200" baseline="0" dirty="0">
                          <a:solidFill>
                            <a:srgbClr val="000000"/>
                          </a:solidFill>
                          <a:latin typeface="+mn-lt"/>
                          <a:ea typeface="+mn-ea"/>
                          <a:cs typeface="+mn-cs"/>
                        </a:rPr>
                        <a:t>oder Leckagen durch </a:t>
                      </a:r>
                      <a:r>
                        <a:rPr lang="de-DE" sz="1200" b="0" u="none" strike="noStrike" kern="1200" baseline="0" dirty="0" smtClean="0">
                          <a:solidFill>
                            <a:srgbClr val="000000"/>
                          </a:solidFill>
                          <a:latin typeface="+mn-lt"/>
                          <a:ea typeface="+mn-ea"/>
                          <a:cs typeface="+mn-cs"/>
                        </a:rPr>
                        <a:t>Kühlvorgänge.</a:t>
                      </a:r>
                      <a:endParaRPr lang="de-DE" sz="1200" b="0" u="none" strike="noStrike" kern="1200" baseline="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u="none" strike="noStrike" kern="1200" baseline="0" dirty="0">
                          <a:solidFill>
                            <a:srgbClr val="000000"/>
                          </a:solidFill>
                          <a:latin typeface="+mn-lt"/>
                          <a:ea typeface="+mn-ea"/>
                          <a:cs typeface="+mn-cs"/>
                        </a:rPr>
                        <a:t>Abgrenzung: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u="sng" strike="noStrike" kern="1200" baseline="0" dirty="0">
                          <a:solidFill>
                            <a:srgbClr val="000000"/>
                          </a:solidFill>
                          <a:latin typeface="+mn-lt"/>
                          <a:ea typeface="+mn-ea"/>
                          <a:cs typeface="+mn-cs"/>
                        </a:rPr>
                        <a:t>Scope 1 oder 2:</a:t>
                      </a:r>
                      <a:r>
                        <a:rPr lang="de-DE" sz="1200" b="0" u="none" strike="noStrike" kern="1200" baseline="0" dirty="0">
                          <a:solidFill>
                            <a:srgbClr val="000000"/>
                          </a:solidFill>
                          <a:latin typeface="+mn-lt"/>
                          <a:ea typeface="+mn-ea"/>
                          <a:cs typeface="+mn-cs"/>
                        </a:rPr>
                        <a:t> Transport in Fahrzeugen, die dem Unternehmen angehören bzw. ausschließlich im Auftrag des Unternehmens </a:t>
                      </a:r>
                      <a:r>
                        <a:rPr lang="de-DE" sz="1200" b="0" u="none" strike="noStrike" kern="1200" baseline="0" dirty="0" smtClean="0">
                          <a:solidFill>
                            <a:srgbClr val="000000"/>
                          </a:solidFill>
                          <a:latin typeface="+mn-lt"/>
                          <a:ea typeface="+mn-ea"/>
                          <a:cs typeface="+mn-cs"/>
                        </a:rPr>
                        <a:t>arbeiten.</a:t>
                      </a:r>
                      <a:endParaRPr lang="de-DE" sz="1200" b="0" u="none" strike="noStrike" kern="1200" baseline="0" dirty="0">
                        <a:solidFill>
                          <a:srgbClr val="000000"/>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u="sng" strike="noStrike" kern="1200" baseline="0" dirty="0">
                          <a:solidFill>
                            <a:srgbClr val="000000"/>
                          </a:solidFill>
                          <a:latin typeface="+mn-lt"/>
                          <a:ea typeface="+mn-ea"/>
                          <a:cs typeface="+mn-cs"/>
                        </a:rPr>
                        <a:t>3.1 Eingekaufte Güter und Dienstleistungen:</a:t>
                      </a:r>
                      <a:r>
                        <a:rPr lang="de-DE" sz="1200" b="0" u="none" strike="noStrike" kern="1200" baseline="0" dirty="0">
                          <a:solidFill>
                            <a:srgbClr val="000000"/>
                          </a:solidFill>
                          <a:latin typeface="+mn-lt"/>
                          <a:ea typeface="+mn-ea"/>
                          <a:cs typeface="+mn-cs"/>
                        </a:rPr>
                        <a:t> Vorgelagerte Transporte der Tier-1-Lieferanten </a:t>
                      </a:r>
                      <a:r>
                        <a:rPr lang="de-DE" sz="1200" b="0" u="none" strike="noStrike" kern="1200" baseline="0" dirty="0" smtClean="0">
                          <a:solidFill>
                            <a:srgbClr val="000000"/>
                          </a:solidFill>
                          <a:latin typeface="+mn-lt"/>
                          <a:ea typeface="+mn-ea"/>
                          <a:cs typeface="+mn-cs"/>
                        </a:rPr>
                        <a:t>(z. B. </a:t>
                      </a:r>
                      <a:r>
                        <a:rPr lang="de-DE" sz="1200" b="0" u="none" strike="noStrike" kern="1200" baseline="0" dirty="0">
                          <a:solidFill>
                            <a:srgbClr val="000000"/>
                          </a:solidFill>
                          <a:latin typeface="+mn-lt"/>
                          <a:ea typeface="+mn-ea"/>
                          <a:cs typeface="+mn-cs"/>
                        </a:rPr>
                        <a:t>Transport zwischen Tier-1 und Tier-2-Lieferanten</a:t>
                      </a:r>
                      <a:r>
                        <a:rPr lang="de-DE" sz="1200" b="0" u="none" strike="noStrike" kern="1200" baseline="0" dirty="0" smtClean="0">
                          <a:solidFill>
                            <a:srgbClr val="000000"/>
                          </a:solidFill>
                          <a:latin typeface="+mn-lt"/>
                          <a:ea typeface="+mn-ea"/>
                          <a:cs typeface="+mn-cs"/>
                        </a:rPr>
                        <a:t>). </a:t>
                      </a:r>
                      <a:r>
                        <a:rPr lang="de-DE" sz="1200" b="0" u="none" strike="noStrike" kern="1200" baseline="0" dirty="0">
                          <a:solidFill>
                            <a:srgbClr val="000000"/>
                          </a:solidFill>
                          <a:latin typeface="+mn-lt"/>
                          <a:ea typeface="+mn-ea"/>
                          <a:cs typeface="+mn-cs"/>
                        </a:rPr>
                        <a:t>Transportdienstleistung zwischen Tier-1-Lieferanten und Unternehmen, sofern Dienstleistung durch die Tier-1-Lieferanten beauftragt </a:t>
                      </a:r>
                      <a:r>
                        <a:rPr lang="de-DE" sz="1200" b="0" u="none" strike="noStrike" kern="1200" baseline="0" dirty="0" smtClean="0">
                          <a:solidFill>
                            <a:srgbClr val="000000"/>
                          </a:solidFill>
                          <a:latin typeface="+mn-lt"/>
                          <a:ea typeface="+mn-ea"/>
                          <a:cs typeface="+mn-cs"/>
                        </a:rPr>
                        <a:t>wurde.</a:t>
                      </a:r>
                      <a:endParaRPr lang="de-DE" sz="1200" b="0" u="none" strike="noStrike" kern="1200" baseline="0" dirty="0">
                        <a:solidFill>
                          <a:srgbClr val="000000"/>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u="sng" strike="noStrike" kern="1200" baseline="0" dirty="0">
                          <a:solidFill>
                            <a:srgbClr val="000000"/>
                          </a:solidFill>
                          <a:latin typeface="+mn-lt"/>
                          <a:ea typeface="+mn-ea"/>
                          <a:cs typeface="+mn-cs"/>
                        </a:rPr>
                        <a:t>3.2 Kapitalgüter:</a:t>
                      </a:r>
                      <a:r>
                        <a:rPr lang="de-DE" sz="1200" b="0" u="none" strike="noStrike" kern="1200" baseline="0" dirty="0">
                          <a:solidFill>
                            <a:srgbClr val="000000"/>
                          </a:solidFill>
                          <a:latin typeface="+mn-lt"/>
                          <a:ea typeface="+mn-ea"/>
                          <a:cs typeface="+mn-cs"/>
                        </a:rPr>
                        <a:t> Produktion von Transportmitteln </a:t>
                      </a:r>
                      <a:r>
                        <a:rPr lang="de-DE" sz="1200" b="0" u="none" strike="noStrike" kern="1200" baseline="0" dirty="0" smtClean="0">
                          <a:solidFill>
                            <a:srgbClr val="000000"/>
                          </a:solidFill>
                          <a:latin typeface="+mn-lt"/>
                          <a:ea typeface="+mn-ea"/>
                          <a:cs typeface="+mn-cs"/>
                        </a:rPr>
                        <a:t>(z. B.: </a:t>
                      </a:r>
                      <a:r>
                        <a:rPr lang="de-DE" sz="1200" b="0" u="none" strike="noStrike" kern="1200" baseline="0" dirty="0">
                          <a:solidFill>
                            <a:srgbClr val="000000"/>
                          </a:solidFill>
                          <a:latin typeface="+mn-lt"/>
                          <a:ea typeface="+mn-ea"/>
                          <a:cs typeface="+mn-cs"/>
                        </a:rPr>
                        <a:t>Schiff, LKW, Flugzeug), die vom berichtenden Unternehmen gekauft </a:t>
                      </a:r>
                      <a:r>
                        <a:rPr lang="de-DE" sz="1200" b="0" u="none" strike="noStrike" kern="1200" baseline="0" dirty="0" smtClean="0">
                          <a:solidFill>
                            <a:srgbClr val="000000"/>
                          </a:solidFill>
                          <a:latin typeface="+mn-lt"/>
                          <a:ea typeface="+mn-ea"/>
                          <a:cs typeface="+mn-cs"/>
                        </a:rPr>
                        <a:t>wurden.</a:t>
                      </a:r>
                      <a:endParaRPr lang="de-DE" sz="1200" b="0" u="none" strike="noStrike" kern="1200" baseline="0" dirty="0">
                        <a:solidFill>
                          <a:srgbClr val="000000"/>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u="sng" strike="noStrike" kern="1200" baseline="0" dirty="0">
                          <a:solidFill>
                            <a:srgbClr val="000000"/>
                          </a:solidFill>
                          <a:latin typeface="+mn-lt"/>
                          <a:ea typeface="+mn-ea"/>
                          <a:cs typeface="+mn-cs"/>
                        </a:rPr>
                        <a:t>3.3 Brennstoff- und energiebezogene Emissionen:</a:t>
                      </a:r>
                      <a:r>
                        <a:rPr lang="de-DE" sz="1200" b="0" u="none" strike="noStrike" kern="1200" baseline="0" dirty="0">
                          <a:solidFill>
                            <a:srgbClr val="000000"/>
                          </a:solidFill>
                          <a:latin typeface="+mn-lt"/>
                          <a:ea typeface="+mn-ea"/>
                          <a:cs typeface="+mn-cs"/>
                        </a:rPr>
                        <a:t> Transport von Treibstoffen und von Energie, die vom berichtenden Unternehmen unter Scope 1 und 2 verbraucht </a:t>
                      </a:r>
                      <a:r>
                        <a:rPr lang="de-DE" sz="1200" b="0" u="none" strike="noStrike" kern="1200" baseline="0" dirty="0" smtClean="0">
                          <a:solidFill>
                            <a:srgbClr val="000000"/>
                          </a:solidFill>
                          <a:latin typeface="+mn-lt"/>
                          <a:ea typeface="+mn-ea"/>
                          <a:cs typeface="+mn-cs"/>
                        </a:rPr>
                        <a:t>werden.</a:t>
                      </a:r>
                      <a:endParaRPr lang="de-DE" sz="1200" b="0" u="none" strike="noStrike" kern="1200" baseline="0" dirty="0">
                        <a:solidFill>
                          <a:srgbClr val="000000"/>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u="sng" strike="noStrike" kern="1200" baseline="0" dirty="0">
                          <a:solidFill>
                            <a:srgbClr val="000000"/>
                          </a:solidFill>
                        </a:rPr>
                        <a:t>3.8 angemietete oder geleaste Sachanlagen:</a:t>
                      </a:r>
                      <a:r>
                        <a:rPr lang="de-DE" sz="1200" b="0" u="none" strike="noStrike" kern="1200" baseline="0" dirty="0">
                          <a:solidFill>
                            <a:srgbClr val="000000"/>
                          </a:solidFill>
                        </a:rPr>
                        <a:t> </a:t>
                      </a:r>
                      <a:r>
                        <a:rPr lang="de-DE" sz="1200" b="0" u="none" strike="noStrike" kern="1200" baseline="0" dirty="0">
                          <a:solidFill>
                            <a:srgbClr val="000000"/>
                          </a:solidFill>
                          <a:latin typeface="+mn-lt"/>
                          <a:ea typeface="+mn-ea"/>
                          <a:cs typeface="+mn-cs"/>
                        </a:rPr>
                        <a:t>Emissionen von Fahrzeugen und Anlagen (aus Betrieb und ggf. Herstellung), die vom berichtenden Unternehmen geleast und betrieben werden, aber nicht im Besitz des Unternehmens </a:t>
                      </a:r>
                      <a:r>
                        <a:rPr lang="de-DE" sz="1200" b="0" u="none" strike="noStrike" kern="1200" baseline="0" dirty="0" smtClean="0">
                          <a:solidFill>
                            <a:srgbClr val="000000"/>
                          </a:solidFill>
                          <a:latin typeface="+mn-lt"/>
                          <a:ea typeface="+mn-ea"/>
                          <a:cs typeface="+mn-cs"/>
                        </a:rPr>
                        <a:t>sind.</a:t>
                      </a:r>
                      <a:endParaRPr lang="de-DE" sz="1200" b="0" u="none" strike="noStrike" kern="1200" baseline="0" dirty="0">
                        <a:solidFill>
                          <a:srgbClr val="000000"/>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u="sng" strike="noStrike" kern="1200" baseline="0" dirty="0">
                          <a:solidFill>
                            <a:srgbClr val="000000"/>
                          </a:solidFill>
                        </a:rPr>
                        <a:t>3.9 nachgelagerte Transporte und Verteilung:</a:t>
                      </a:r>
                      <a:r>
                        <a:rPr lang="de-DE" sz="1200" b="0" u="none" strike="noStrike" kern="1200" baseline="0" dirty="0">
                          <a:solidFill>
                            <a:srgbClr val="000000"/>
                          </a:solidFill>
                        </a:rPr>
                        <a:t> </a:t>
                      </a:r>
                      <a:r>
                        <a:rPr lang="de-DE" sz="1200" b="0" u="none" strike="noStrike" kern="1200" baseline="0" dirty="0">
                          <a:solidFill>
                            <a:srgbClr val="000000"/>
                          </a:solidFill>
                          <a:latin typeface="+mn-lt"/>
                          <a:ea typeface="+mn-ea"/>
                          <a:cs typeface="+mn-cs"/>
                        </a:rPr>
                        <a:t>Transport und Distribution von verkauften Produkten zwischen dem Unternehmen sowie der </a:t>
                      </a:r>
                      <a:r>
                        <a:rPr lang="de-DE" sz="1200" b="0" u="none" strike="noStrike" kern="1200" baseline="0" dirty="0" smtClean="0">
                          <a:solidFill>
                            <a:srgbClr val="000000"/>
                          </a:solidFill>
                          <a:latin typeface="+mn-lt"/>
                          <a:ea typeface="+mn-ea"/>
                          <a:cs typeface="+mn-cs"/>
                        </a:rPr>
                        <a:t>Konsumenten </a:t>
                      </a:r>
                      <a:r>
                        <a:rPr lang="de-DE" sz="1200" b="0" u="none" strike="noStrike" kern="1200" baseline="0" dirty="0">
                          <a:solidFill>
                            <a:srgbClr val="000000"/>
                          </a:solidFill>
                          <a:latin typeface="+mn-lt"/>
                          <a:ea typeface="+mn-ea"/>
                          <a:cs typeface="+mn-cs"/>
                        </a:rPr>
                        <a:t>(einschl. Verkauf und Lagerung in Fahrzeugen und in Einrichtungen, die nicht im Eigentum oder der Kontrolle des Unternehmens liegen</a:t>
                      </a:r>
                      <a:r>
                        <a:rPr lang="de-DE" sz="1200" b="0" u="none" strike="noStrike" kern="1200" baseline="0" dirty="0" smtClean="0">
                          <a:solidFill>
                            <a:srgbClr val="000000"/>
                          </a:solidFill>
                          <a:latin typeface="+mn-lt"/>
                          <a:ea typeface="+mn-ea"/>
                          <a:cs typeface="+mn-cs"/>
                        </a:rPr>
                        <a:t>).</a:t>
                      </a:r>
                      <a:endParaRPr lang="de-DE" sz="12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de-DE" sz="1200" dirty="0"/>
                        <a:t>Produzierende Unternehmen und Handel, die die Lieferung der eingekauften Waren selber beauftragen und </a:t>
                      </a:r>
                      <a:r>
                        <a:rPr lang="de-DE" sz="1200" dirty="0" smtClean="0"/>
                        <a:t>bezahlen.</a:t>
                      </a:r>
                      <a:endParaRPr lang="de-DE" sz="1200" dirty="0"/>
                    </a:p>
                    <a:p>
                      <a:pPr marL="285750" indent="-285750">
                        <a:buFont typeface="Arial" panose="020B0604020202020204" pitchFamily="34" charset="0"/>
                        <a:buChar char="•"/>
                      </a:pPr>
                      <a:r>
                        <a:rPr lang="de-DE" sz="1200" dirty="0"/>
                        <a:t>Produzierende Unternehmen und Handel, die die externe Lagerung in Lagerhäusern und Vertriebszentren selber beauftragen und </a:t>
                      </a:r>
                      <a:r>
                        <a:rPr lang="de-DE" sz="1200" dirty="0" smtClean="0"/>
                        <a:t>bezahlen.</a:t>
                      </a:r>
                      <a:endParaRPr lang="de-DE" sz="1200" dirty="0"/>
                    </a:p>
                    <a:p>
                      <a:pPr marL="285750" indent="-285750">
                        <a:buFont typeface="Arial" panose="020B0604020202020204" pitchFamily="34" charset="0"/>
                        <a:buChar char="•"/>
                      </a:pPr>
                      <a:r>
                        <a:rPr lang="de-DE" sz="1200" dirty="0"/>
                        <a:t>Logistikunternehmen, die Dienstleistungen des Transports und der Verteilung </a:t>
                      </a:r>
                      <a:r>
                        <a:rPr lang="de-DE" sz="1200" dirty="0" smtClean="0"/>
                        <a:t>(z. B. </a:t>
                      </a:r>
                      <a:r>
                        <a:rPr lang="de-DE" sz="1200" dirty="0"/>
                        <a:t>Umschlaglager) </a:t>
                      </a:r>
                      <a:r>
                        <a:rPr lang="de-DE" sz="1200" dirty="0" smtClean="0"/>
                        <a:t>einkaufen.</a:t>
                      </a:r>
                      <a:endParaRPr lang="de-D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4418651"/>
                  </a:ext>
                </a:extLst>
              </a:tr>
            </a:tbl>
          </a:graphicData>
        </a:graphic>
      </p:graphicFrame>
      <p:sp>
        <p:nvSpPr>
          <p:cNvPr id="6" name="Sprechblase: rechteckig mit abgerundeten Ecken 1">
            <a:extLst>
              <a:ext uri="{FF2B5EF4-FFF2-40B4-BE49-F238E27FC236}">
                <a16:creationId xmlns:a16="http://schemas.microsoft.com/office/drawing/2014/main" id="{DB05CD9D-1695-76F5-0392-F05E1A6B9BE8}"/>
              </a:ext>
            </a:extLst>
          </p:cNvPr>
          <p:cNvSpPr/>
          <p:nvPr/>
        </p:nvSpPr>
        <p:spPr>
          <a:xfrm>
            <a:off x="3359696" y="5949280"/>
            <a:ext cx="4680520" cy="494170"/>
          </a:xfrm>
          <a:prstGeom prst="wedgeRoundRectCallout">
            <a:avLst>
              <a:gd name="adj1" fmla="val -39513"/>
              <a:gd name="adj2" fmla="val 84696"/>
              <a:gd name="adj3" fmla="val 16667"/>
            </a:avLst>
          </a:prstGeom>
          <a:solidFill>
            <a:srgbClr val="F9B000"/>
          </a:solidFill>
          <a:ln w="25400" cap="flat" cmpd="sng" algn="ctr">
            <a:solidFill>
              <a:srgbClr val="BBE0E3">
                <a:shade val="50000"/>
              </a:srgbClr>
            </a:solidFill>
            <a:prstDash val="solid"/>
          </a:ln>
          <a:effectLst/>
        </p:spPr>
        <p:txBody>
          <a:bodyPr rtlCol="0" anchor="ctr"/>
          <a:lstStyle/>
          <a:p>
            <a:pPr lvl="0" algn="ctr" eaLnBrk="0" fontAlgn="base" hangingPunct="0">
              <a:spcBef>
                <a:spcPct val="0"/>
              </a:spcBef>
              <a:spcAft>
                <a:spcPct val="0"/>
              </a:spcAft>
            </a:pPr>
            <a:endParaRPr lang="de-DE" sz="1200" kern="0" dirty="0">
              <a:solidFill>
                <a:srgbClr val="000000"/>
              </a:solidFill>
              <a:latin typeface="Arial"/>
              <a:ea typeface="ＭＳ Ｐゴシック"/>
            </a:endParaRPr>
          </a:p>
          <a:p>
            <a:pPr lvl="0" algn="ctr" eaLnBrk="0" fontAlgn="base" hangingPunct="0">
              <a:spcBef>
                <a:spcPct val="0"/>
              </a:spcBef>
              <a:spcAft>
                <a:spcPct val="0"/>
              </a:spcAft>
            </a:pP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Weiterführende Informationen </a:t>
            </a:r>
            <a:r>
              <a:rPr kumimoji="0" lang="de-DE" sz="1200" b="0" i="0" u="none" strike="noStrike" kern="0" cap="none" spc="0" normalizeH="0" baseline="0" noProof="0" dirty="0" smtClean="0">
                <a:ln>
                  <a:noFill/>
                </a:ln>
                <a:solidFill>
                  <a:srgbClr val="000000"/>
                </a:solidFill>
                <a:effectLst/>
                <a:uLnTx/>
                <a:uFillTx/>
                <a:latin typeface="Arial"/>
                <a:ea typeface="ＭＳ Ｐゴシック"/>
                <a:cs typeface="+mn-cs"/>
              </a:rPr>
              <a:t>finden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Sie im Dokument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hlinkClick r:id="rId2" action="ppaction://hlinksldjump"/>
              </a:rPr>
              <a:t>Technical Guidance for Calculating Scope 3 Emissions</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 auf S. </a:t>
            </a:r>
            <a:r>
              <a:rPr lang="de-DE" sz="1200" kern="0" dirty="0" smtClean="0">
                <a:solidFill>
                  <a:srgbClr val="000000"/>
                </a:solidFill>
                <a:latin typeface="Arial"/>
                <a:ea typeface="ＭＳ Ｐゴシック"/>
              </a:rPr>
              <a:t>49</a:t>
            </a:r>
            <a:r>
              <a:rPr kumimoji="0" lang="de-DE" sz="1200" b="0" i="0" u="none" strike="noStrike" kern="0" cap="none" spc="0" normalizeH="0" baseline="0" noProof="0" dirty="0" smtClean="0">
                <a:ln>
                  <a:noFill/>
                </a:ln>
                <a:solidFill>
                  <a:srgbClr val="000000"/>
                </a:solidFill>
                <a:effectLst/>
                <a:uLnTx/>
                <a:uFillTx/>
                <a:latin typeface="Arial"/>
                <a:ea typeface="ＭＳ Ｐゴシック"/>
                <a:cs typeface="+mn-cs"/>
              </a:rPr>
              <a:t>-71.</a:t>
            </a:r>
            <a:endParaRPr kumimoji="0" lang="de-DE" sz="12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de-DE" sz="1200" b="0" i="0" u="none" strike="noStrike" kern="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0253347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BD72D53-6F11-9784-3F95-9B318A445C86}"/>
              </a:ext>
            </a:extLst>
          </p:cNvPr>
          <p:cNvSpPr>
            <a:spLocks noGrp="1"/>
          </p:cNvSpPr>
          <p:nvPr>
            <p:ph type="title"/>
          </p:nvPr>
        </p:nvSpPr>
        <p:spPr/>
        <p:txBody>
          <a:bodyPr/>
          <a:lstStyle/>
          <a:p>
            <a:r>
              <a:rPr lang="de-DE" sz="2400" dirty="0"/>
              <a:t>Emissionen entstehen durch</a:t>
            </a:r>
          </a:p>
        </p:txBody>
      </p:sp>
      <p:sp>
        <p:nvSpPr>
          <p:cNvPr id="6" name="Foliennummernplatzhalter 5">
            <a:extLst>
              <a:ext uri="{FF2B5EF4-FFF2-40B4-BE49-F238E27FC236}">
                <a16:creationId xmlns:a16="http://schemas.microsoft.com/office/drawing/2014/main" id="{2323AA2B-1BBC-5F8F-8994-C2C3940438B9}"/>
              </a:ext>
            </a:extLst>
          </p:cNvPr>
          <p:cNvSpPr>
            <a:spLocks noGrp="1"/>
          </p:cNvSpPr>
          <p:nvPr>
            <p:ph type="sldNum" sz="quarter" idx="4"/>
          </p:nvPr>
        </p:nvSpPr>
        <p:spPr/>
        <p:txBody>
          <a:bodyPr/>
          <a:lstStyle/>
          <a:p>
            <a:pPr>
              <a:defRPr/>
            </a:pPr>
            <a:fld id="{0213D840-C0D6-44A3-9441-9B5F012CE9CA}" type="slidenum">
              <a:rPr lang="de-DE" smtClean="0"/>
              <a:pPr>
                <a:defRPr/>
              </a:pPr>
              <a:t>16</a:t>
            </a:fld>
            <a:endParaRPr lang="de-DE" dirty="0"/>
          </a:p>
        </p:txBody>
      </p:sp>
      <p:sp>
        <p:nvSpPr>
          <p:cNvPr id="17" name="Flussdiagramm: Alternativer Prozess 16">
            <a:extLst>
              <a:ext uri="{FF2B5EF4-FFF2-40B4-BE49-F238E27FC236}">
                <a16:creationId xmlns:a16="http://schemas.microsoft.com/office/drawing/2014/main" id="{782C31E2-4E6C-8B77-2179-634B32CE781D}"/>
              </a:ext>
            </a:extLst>
          </p:cNvPr>
          <p:cNvSpPr/>
          <p:nvPr/>
        </p:nvSpPr>
        <p:spPr>
          <a:xfrm>
            <a:off x="545958" y="3656290"/>
            <a:ext cx="5778084" cy="364068"/>
          </a:xfrm>
          <a:prstGeom prst="flowChartAlternateProcess">
            <a:avLst/>
          </a:prstGeom>
          <a:solidFill>
            <a:srgbClr val="B6C6D0"/>
          </a:solidFill>
          <a:ln>
            <a:solidFill>
              <a:schemeClr val="bg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1600" dirty="0">
                <a:solidFill>
                  <a:srgbClr val="000000"/>
                </a:solidFill>
              </a:rPr>
              <a:t>Transport</a:t>
            </a:r>
          </a:p>
        </p:txBody>
      </p:sp>
      <p:sp>
        <p:nvSpPr>
          <p:cNvPr id="18" name="Flussdiagramm: Alternativer Prozess 17">
            <a:extLst>
              <a:ext uri="{FF2B5EF4-FFF2-40B4-BE49-F238E27FC236}">
                <a16:creationId xmlns:a16="http://schemas.microsoft.com/office/drawing/2014/main" id="{6C98ABD9-36EF-29BA-9D06-A74F85D4351D}"/>
              </a:ext>
            </a:extLst>
          </p:cNvPr>
          <p:cNvSpPr/>
          <p:nvPr/>
        </p:nvSpPr>
        <p:spPr>
          <a:xfrm>
            <a:off x="6910992" y="3656290"/>
            <a:ext cx="4897008" cy="1200000"/>
          </a:xfrm>
          <a:prstGeom prst="flowChartAlternateProcess">
            <a:avLst/>
          </a:prstGeom>
          <a:solidFill>
            <a:srgbClr val="B6C6D0"/>
          </a:solidFill>
          <a:ln>
            <a:solidFill>
              <a:schemeClr val="bg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DE" sz="1600" dirty="0">
                <a:solidFill>
                  <a:srgbClr val="000000"/>
                </a:solidFill>
              </a:rPr>
              <a:t>Lagerung der gekauften Produkte in Lagerhäusern, Vertriebszentren und im Einzelhandel</a:t>
            </a:r>
          </a:p>
        </p:txBody>
      </p:sp>
      <p:sp>
        <p:nvSpPr>
          <p:cNvPr id="20" name="Sprechblase: rechteckig mit abgerundeten Ecken 19">
            <a:extLst>
              <a:ext uri="{FF2B5EF4-FFF2-40B4-BE49-F238E27FC236}">
                <a16:creationId xmlns:a16="http://schemas.microsoft.com/office/drawing/2014/main" id="{A773F648-BC49-8428-0756-3AB3DB9B57A5}"/>
              </a:ext>
            </a:extLst>
          </p:cNvPr>
          <p:cNvSpPr/>
          <p:nvPr/>
        </p:nvSpPr>
        <p:spPr>
          <a:xfrm>
            <a:off x="551384" y="4522551"/>
            <a:ext cx="4315792" cy="1440544"/>
          </a:xfrm>
          <a:prstGeom prst="wedgeRoundRectCallout">
            <a:avLst>
              <a:gd name="adj1" fmla="val -21067"/>
              <a:gd name="adj2" fmla="val -62822"/>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tx1"/>
                </a:solidFill>
              </a:rPr>
              <a:t>Optional:</a:t>
            </a:r>
          </a:p>
          <a:p>
            <a:pPr algn="ctr"/>
            <a:r>
              <a:rPr lang="de-DE" sz="1200" b="1" dirty="0">
                <a:solidFill>
                  <a:schemeClr val="tx1"/>
                </a:solidFill>
                <a:sym typeface="Wingdings" panose="05000000000000000000" pitchFamily="2" charset="2"/>
              </a:rPr>
              <a:t> </a:t>
            </a:r>
            <a:r>
              <a:rPr lang="de-DE" sz="1200" b="1" dirty="0" smtClean="0">
                <a:solidFill>
                  <a:schemeClr val="tx1"/>
                </a:solidFill>
              </a:rPr>
              <a:t>Life-Cycle-Emissionen </a:t>
            </a:r>
            <a:r>
              <a:rPr lang="de-DE" sz="1200" b="1" dirty="0">
                <a:solidFill>
                  <a:schemeClr val="tx1"/>
                </a:solidFill>
              </a:rPr>
              <a:t>die mit der Herstellung von Fahrzeugen, von Anlagen und der Infrastruktur </a:t>
            </a:r>
            <a:r>
              <a:rPr lang="de-DE" sz="1200" b="1" dirty="0" smtClean="0">
                <a:solidFill>
                  <a:schemeClr val="tx1"/>
                </a:solidFill>
              </a:rPr>
              <a:t>entstehen, Leerfahrten </a:t>
            </a:r>
            <a:r>
              <a:rPr lang="de-DE" sz="1200" b="1" dirty="0">
                <a:solidFill>
                  <a:schemeClr val="tx1"/>
                </a:solidFill>
              </a:rPr>
              <a:t>(Rückfahrt</a:t>
            </a:r>
            <a:r>
              <a:rPr lang="de-DE" sz="1200" b="1" dirty="0" smtClean="0">
                <a:solidFill>
                  <a:schemeClr val="tx1"/>
                </a:solidFill>
              </a:rPr>
              <a:t>).</a:t>
            </a:r>
            <a:endParaRPr lang="de-DE" sz="1200" b="1" dirty="0">
              <a:solidFill>
                <a:schemeClr val="tx1"/>
              </a:solidFill>
            </a:endParaRPr>
          </a:p>
        </p:txBody>
      </p:sp>
      <p:pic>
        <p:nvPicPr>
          <p:cNvPr id="7" name="Grafik 6" descr="Fracht mit einfarbiger Füllung">
            <a:extLst>
              <a:ext uri="{FF2B5EF4-FFF2-40B4-BE49-F238E27FC236}">
                <a16:creationId xmlns:a16="http://schemas.microsoft.com/office/drawing/2014/main" id="{97CEB444-075C-DBE6-88D2-8EC5E42964D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063566" y="2477873"/>
            <a:ext cx="914400" cy="914400"/>
          </a:xfrm>
          <a:prstGeom prst="rect">
            <a:avLst/>
          </a:prstGeom>
        </p:spPr>
      </p:pic>
      <p:pic>
        <p:nvPicPr>
          <p:cNvPr id="9" name="Grafik 8" descr="LKW mit einfarbiger Füllung">
            <a:extLst>
              <a:ext uri="{FF2B5EF4-FFF2-40B4-BE49-F238E27FC236}">
                <a16:creationId xmlns:a16="http://schemas.microsoft.com/office/drawing/2014/main" id="{43333AD9-34AB-AF9D-D9A3-C2AA26D40C3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533774" y="2554738"/>
            <a:ext cx="914400" cy="914400"/>
          </a:xfrm>
          <a:prstGeom prst="rect">
            <a:avLst/>
          </a:prstGeom>
        </p:spPr>
      </p:pic>
      <p:pic>
        <p:nvPicPr>
          <p:cNvPr id="11" name="Grafik 10" descr="Zug mit einfarbiger Füllung">
            <a:extLst>
              <a:ext uri="{FF2B5EF4-FFF2-40B4-BE49-F238E27FC236}">
                <a16:creationId xmlns:a16="http://schemas.microsoft.com/office/drawing/2014/main" id="{B59F862F-7025-7AFE-8F65-4D61B710ED5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014154" y="2367585"/>
            <a:ext cx="914400" cy="914400"/>
          </a:xfrm>
          <a:prstGeom prst="rect">
            <a:avLst/>
          </a:prstGeom>
        </p:spPr>
      </p:pic>
      <p:pic>
        <p:nvPicPr>
          <p:cNvPr id="13" name="Grafik 12" descr="Flugzeug mit einfarbiger Füllung">
            <a:extLst>
              <a:ext uri="{FF2B5EF4-FFF2-40B4-BE49-F238E27FC236}">
                <a16:creationId xmlns:a16="http://schemas.microsoft.com/office/drawing/2014/main" id="{6DDF20F2-458F-FC20-AF46-0A6B3E3DEB5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484362" y="2367585"/>
            <a:ext cx="914400" cy="914400"/>
          </a:xfrm>
          <a:prstGeom prst="rect">
            <a:avLst/>
          </a:prstGeom>
        </p:spPr>
      </p:pic>
      <p:pic>
        <p:nvPicPr>
          <p:cNvPr id="15" name="Grafik 14" descr="Lager mit einfarbiger Füllung">
            <a:extLst>
              <a:ext uri="{FF2B5EF4-FFF2-40B4-BE49-F238E27FC236}">
                <a16:creationId xmlns:a16="http://schemas.microsoft.com/office/drawing/2014/main" id="{2346D0F8-BE5E-A5FA-43E6-71E1A2CA275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8904312" y="2402788"/>
            <a:ext cx="914400" cy="914400"/>
          </a:xfrm>
          <a:prstGeom prst="rect">
            <a:avLst/>
          </a:prstGeom>
        </p:spPr>
      </p:pic>
      <p:sp>
        <p:nvSpPr>
          <p:cNvPr id="16" name="Fußzeilenplatzhalter 3">
            <a:extLst>
              <a:ext uri="{FF2B5EF4-FFF2-40B4-BE49-F238E27FC236}">
                <a16:creationId xmlns:a16="http://schemas.microsoft.com/office/drawing/2014/main" id="{2531C2DF-A731-B473-A22C-45CD0FFA0A5A}"/>
              </a:ext>
            </a:extLst>
          </p:cNvPr>
          <p:cNvSpPr>
            <a:spLocks noGrp="1"/>
          </p:cNvSpPr>
          <p:nvPr>
            <p:ph type="ftr" sz="quarter" idx="10"/>
          </p:nvPr>
        </p:nvSpPr>
        <p:spPr>
          <a:xfrm>
            <a:off x="5413289" y="6477000"/>
            <a:ext cx="6394711" cy="279400"/>
          </a:xfrm>
        </p:spPr>
        <p:txBody>
          <a:bodyPr/>
          <a:lstStyle/>
          <a:p>
            <a:r>
              <a:rPr lang="de-DE" b="1" dirty="0" smtClean="0"/>
              <a:t>Handlungshilfe Spezial: Scope 3 | © LfU | IZU Infozentrum UmweltWirtschaft | 2023</a:t>
            </a:r>
            <a:endParaRPr lang="de-DE" dirty="0"/>
          </a:p>
        </p:txBody>
      </p:sp>
    </p:spTree>
    <p:extLst>
      <p:ext uri="{BB962C8B-B14F-4D97-AF65-F5344CB8AC3E}">
        <p14:creationId xmlns:p14="http://schemas.microsoft.com/office/powerpoint/2010/main" val="781360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C651385A-0215-7D39-FA81-A00D8EE92C96}"/>
              </a:ext>
            </a:extLst>
          </p:cNvPr>
          <p:cNvSpPr>
            <a:spLocks noGrp="1"/>
          </p:cNvSpPr>
          <p:nvPr>
            <p:ph type="title"/>
          </p:nvPr>
        </p:nvSpPr>
        <p:spPr/>
        <p:txBody>
          <a:bodyPr/>
          <a:lstStyle/>
          <a:p>
            <a:r>
              <a:rPr lang="de-DE" sz="2400" dirty="0"/>
              <a:t>Transport</a:t>
            </a:r>
          </a:p>
        </p:txBody>
      </p:sp>
      <p:sp>
        <p:nvSpPr>
          <p:cNvPr id="4" name="Fußzeilenplatzhalter 3">
            <a:extLst>
              <a:ext uri="{FF2B5EF4-FFF2-40B4-BE49-F238E27FC236}">
                <a16:creationId xmlns:a16="http://schemas.microsoft.com/office/drawing/2014/main" id="{4412794C-485E-234B-AA20-41FD3DD17B88}"/>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5" name="Foliennummernplatzhalter 4">
            <a:extLst>
              <a:ext uri="{FF2B5EF4-FFF2-40B4-BE49-F238E27FC236}">
                <a16:creationId xmlns:a16="http://schemas.microsoft.com/office/drawing/2014/main" id="{22CAFF5C-84B2-FA9F-5109-CAC6D87BE07C}"/>
              </a:ext>
            </a:extLst>
          </p:cNvPr>
          <p:cNvSpPr>
            <a:spLocks noGrp="1"/>
          </p:cNvSpPr>
          <p:nvPr>
            <p:ph type="sldNum" sz="quarter" idx="4"/>
          </p:nvPr>
        </p:nvSpPr>
        <p:spPr/>
        <p:txBody>
          <a:bodyPr/>
          <a:lstStyle/>
          <a:p>
            <a:fld id="{894680D0-7A83-433A-9719-C4143F27F647}" type="slidenum">
              <a:rPr lang="de-DE" smtClean="0"/>
              <a:pPr/>
              <a:t>17</a:t>
            </a:fld>
            <a:endParaRPr lang="de-DE" dirty="0"/>
          </a:p>
        </p:txBody>
      </p:sp>
      <p:graphicFrame>
        <p:nvGraphicFramePr>
          <p:cNvPr id="11" name="Tabelle 9">
            <a:extLst>
              <a:ext uri="{FF2B5EF4-FFF2-40B4-BE49-F238E27FC236}">
                <a16:creationId xmlns:a16="http://schemas.microsoft.com/office/drawing/2014/main" id="{452CA1A8-8E08-2715-D4CE-0464AF7C1C60}"/>
              </a:ext>
            </a:extLst>
          </p:cNvPr>
          <p:cNvGraphicFramePr>
            <a:graphicFrameLocks noGrp="1"/>
          </p:cNvGraphicFramePr>
          <p:nvPr>
            <p:extLst>
              <p:ext uri="{D42A27DB-BD31-4B8C-83A1-F6EECF244321}">
                <p14:modId xmlns:p14="http://schemas.microsoft.com/office/powerpoint/2010/main" val="1492471735"/>
              </p:ext>
            </p:extLst>
          </p:nvPr>
        </p:nvGraphicFramePr>
        <p:xfrm>
          <a:off x="983432" y="1676841"/>
          <a:ext cx="10824568" cy="4656525"/>
        </p:xfrm>
        <a:graphic>
          <a:graphicData uri="http://schemas.openxmlformats.org/drawingml/2006/table">
            <a:tbl>
              <a:tblPr firstRow="1" bandRow="1">
                <a:tableStyleId>{7E9639D4-E3E2-4D34-9284-5A2195B3D0D7}</a:tableStyleId>
              </a:tblPr>
              <a:tblGrid>
                <a:gridCol w="984216">
                  <a:extLst>
                    <a:ext uri="{9D8B030D-6E8A-4147-A177-3AD203B41FA5}">
                      <a16:colId xmlns:a16="http://schemas.microsoft.com/office/drawing/2014/main" val="2566465029"/>
                    </a:ext>
                  </a:extLst>
                </a:gridCol>
                <a:gridCol w="2899129">
                  <a:extLst>
                    <a:ext uri="{9D8B030D-6E8A-4147-A177-3AD203B41FA5}">
                      <a16:colId xmlns:a16="http://schemas.microsoft.com/office/drawing/2014/main" val="3795616076"/>
                    </a:ext>
                  </a:extLst>
                </a:gridCol>
                <a:gridCol w="3949728">
                  <a:extLst>
                    <a:ext uri="{9D8B030D-6E8A-4147-A177-3AD203B41FA5}">
                      <a16:colId xmlns:a16="http://schemas.microsoft.com/office/drawing/2014/main" val="3155891547"/>
                    </a:ext>
                  </a:extLst>
                </a:gridCol>
                <a:gridCol w="2991495">
                  <a:extLst>
                    <a:ext uri="{9D8B030D-6E8A-4147-A177-3AD203B41FA5}">
                      <a16:colId xmlns:a16="http://schemas.microsoft.com/office/drawing/2014/main" val="1714585176"/>
                    </a:ext>
                  </a:extLst>
                </a:gridCol>
              </a:tblGrid>
              <a:tr h="342155">
                <a:tc>
                  <a:txBody>
                    <a:bodyPr/>
                    <a:lstStyle/>
                    <a:p>
                      <a:r>
                        <a:rPr lang="de-DE" sz="1200" b="1" i="0" dirty="0"/>
                        <a:t>Methode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tc>
                  <a:txBody>
                    <a:bodyPr/>
                    <a:lstStyle/>
                    <a:p>
                      <a:r>
                        <a:rPr lang="de-DE" sz="1200" b="1" i="0" dirty="0"/>
                        <a:t>Beschreibung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tc>
                  <a:txBody>
                    <a:bodyPr/>
                    <a:lstStyle/>
                    <a:p>
                      <a:r>
                        <a:rPr lang="de-DE" sz="1200" b="1" i="0" dirty="0"/>
                        <a:t>Vorgehen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i="0" dirty="0"/>
                        <a:t>Anmerkungen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extLst>
                  <a:ext uri="{0D108BD9-81ED-4DB2-BD59-A6C34878D82A}">
                    <a16:rowId xmlns:a16="http://schemas.microsoft.com/office/drawing/2014/main" val="3870020211"/>
                  </a:ext>
                </a:extLst>
              </a:tr>
              <a:tr h="1176106">
                <a:tc>
                  <a:txBody>
                    <a:bodyPr/>
                    <a:lstStyle/>
                    <a:p>
                      <a:r>
                        <a:rPr lang="en-US" sz="1200" b="1" dirty="0">
                          <a:solidFill>
                            <a:srgbClr val="000000"/>
                          </a:solidFill>
                        </a:rPr>
                        <a:t>Fuel-based</a:t>
                      </a:r>
                      <a:endParaRPr lang="de-DE" sz="12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rgbClr val="000000"/>
                          </a:solidFill>
                        </a:rPr>
                        <a:t>Erfassung der Menge des verbrauchten Kraftstoffs (Scope 1 und 2 Emissionen der Transportdienstleister) </a:t>
                      </a:r>
                    </a:p>
                    <a:p>
                      <a:r>
                        <a:rPr lang="de-DE" sz="1200" dirty="0">
                          <a:solidFill>
                            <a:srgbClr val="000000"/>
                          </a:solidFill>
                        </a:rPr>
                        <a:t>Emissionsfaktor für den entsprechenden Treibstoff (Well-to-Wheel)</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u="sng" dirty="0">
                          <a:solidFill>
                            <a:srgbClr val="000000"/>
                          </a:solidFill>
                        </a:rPr>
                        <a:t>Hinweis:</a:t>
                      </a:r>
                      <a:r>
                        <a:rPr lang="de-DE" sz="1200" dirty="0">
                          <a:solidFill>
                            <a:srgbClr val="000000"/>
                          </a:solidFill>
                        </a:rPr>
                        <a:t> Möglichst Cradle-to-Gate EF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de-DE" sz="1200" b="0" i="0" u="none" strike="noStrike" kern="1200" baseline="0" dirty="0">
                          <a:solidFill>
                            <a:schemeClr val="tx1"/>
                          </a:solidFill>
                          <a:latin typeface="+mj-lt"/>
                          <a:ea typeface="+mn-ea"/>
                          <a:cs typeface="+mn-cs"/>
                        </a:rPr>
                        <a:t>Tankbelege</a:t>
                      </a:r>
                    </a:p>
                    <a:p>
                      <a:pPr marL="171450" indent="-171450">
                        <a:buFont typeface="Arial" panose="020B0604020202020204" pitchFamily="34" charset="0"/>
                        <a:buChar char="•"/>
                      </a:pPr>
                      <a:r>
                        <a:rPr lang="de-DE" sz="1200" b="0" i="0" u="none" strike="noStrike" kern="1200" baseline="0" dirty="0">
                          <a:solidFill>
                            <a:schemeClr val="tx1"/>
                          </a:solidFill>
                          <a:latin typeface="+mj-lt"/>
                          <a:ea typeface="+mn-ea"/>
                          <a:cs typeface="+mn-cs"/>
                        </a:rPr>
                        <a:t>Kaufbelege (von Transportunternehmen)</a:t>
                      </a:r>
                    </a:p>
                    <a:p>
                      <a:pPr marL="171450" indent="-171450">
                        <a:buFont typeface="Arial" panose="020B0604020202020204" pitchFamily="34" charset="0"/>
                        <a:buChar char="•"/>
                      </a:pPr>
                      <a:r>
                        <a:rPr lang="de-DE" sz="1200" b="0" i="0" u="none" strike="noStrike" kern="1200" baseline="0" dirty="0">
                          <a:solidFill>
                            <a:schemeClr val="tx1"/>
                          </a:solidFill>
                          <a:latin typeface="+mj-lt"/>
                          <a:ea typeface="+mn-ea"/>
                          <a:cs typeface="+mn-cs"/>
                        </a:rPr>
                        <a:t>Interne Transportmanagementsysteme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i="0" u="none" strike="noStrike" kern="1200" baseline="0" dirty="0">
                          <a:solidFill>
                            <a:schemeClr val="tx1"/>
                          </a:solidFill>
                          <a:latin typeface="+mj-lt"/>
                          <a:ea typeface="+mn-ea"/>
                          <a:cs typeface="+mn-cs"/>
                        </a:rPr>
                        <a:t>D</a:t>
                      </a:r>
                      <a:r>
                        <a:rPr lang="de-DE" sz="1200" b="0" i="0" u="none" strike="noStrike" kern="1200" baseline="0" dirty="0" smtClean="0">
                          <a:solidFill>
                            <a:schemeClr val="tx1"/>
                          </a:solidFill>
                          <a:latin typeface="+mj-lt"/>
                          <a:ea typeface="+mn-ea"/>
                          <a:cs typeface="+mn-cs"/>
                        </a:rPr>
                        <a:t>urchschnittliche </a:t>
                      </a:r>
                      <a:r>
                        <a:rPr lang="de-DE" sz="1200" b="0" i="0" u="none" strike="noStrike" kern="1200" baseline="0" dirty="0">
                          <a:solidFill>
                            <a:schemeClr val="tx1"/>
                          </a:solidFill>
                          <a:latin typeface="+mj-lt"/>
                          <a:ea typeface="+mn-ea"/>
                          <a:cs typeface="+mn-cs"/>
                        </a:rPr>
                        <a:t>Preise der Kraftstoffe [€/l</a:t>
                      </a:r>
                      <a:r>
                        <a:rPr lang="de-DE" sz="1200" b="0" u="none" strike="noStrike" kern="1200" baseline="0" dirty="0">
                          <a:solidFill>
                            <a:srgbClr val="000000"/>
                          </a:solidFill>
                          <a:latin typeface="+mn-lt"/>
                          <a:ea typeface="+mn-ea"/>
                          <a:cs typeface="+mn-cs"/>
                        </a:rPr>
                        <a:t>]</a:t>
                      </a:r>
                    </a:p>
                    <a:p>
                      <a:pPr marL="171450" indent="-171450">
                        <a:buFont typeface="Arial" panose="020B0604020202020204" pitchFamily="34" charset="0"/>
                        <a:buChar char="•"/>
                      </a:pPr>
                      <a:endParaRPr lang="de-DE" sz="1200" b="0" i="0" u="none" strike="noStrike" kern="1200" baseline="0" dirty="0">
                        <a:solidFill>
                          <a:schemeClr val="tx1"/>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de-DE" sz="1200" b="0" dirty="0"/>
                        <a:t>Methode vorteilhaft, wenn Fahrzeug nur die Produkte des berichtenden Unternehmens </a:t>
                      </a:r>
                      <a:r>
                        <a:rPr lang="de-DE" sz="1200" b="0" dirty="0" smtClean="0"/>
                        <a:t>transportiert,</a:t>
                      </a:r>
                      <a:r>
                        <a:rPr lang="de-DE" sz="1200" b="0" baseline="0" dirty="0" smtClean="0"/>
                        <a:t> a</a:t>
                      </a:r>
                      <a:r>
                        <a:rPr lang="de-DE" sz="1200" dirty="0" smtClean="0">
                          <a:solidFill>
                            <a:srgbClr val="000000"/>
                          </a:solidFill>
                        </a:rPr>
                        <a:t>ndernfalls </a:t>
                      </a:r>
                      <a:r>
                        <a:rPr lang="de-DE" sz="1200" dirty="0">
                          <a:solidFill>
                            <a:srgbClr val="000000"/>
                          </a:solidFill>
                        </a:rPr>
                        <a:t>Allokation der </a:t>
                      </a:r>
                      <a:r>
                        <a:rPr lang="de-DE" sz="1200" dirty="0" smtClean="0">
                          <a:solidFill>
                            <a:srgbClr val="000000"/>
                          </a:solidFill>
                        </a:rPr>
                        <a:t>Emissionen.</a:t>
                      </a:r>
                      <a:endParaRPr lang="de-DE" sz="1200" dirty="0">
                        <a:solidFill>
                          <a:srgbClr val="000000"/>
                        </a:solidFill>
                      </a:endParaRPr>
                    </a:p>
                    <a:p>
                      <a:pPr marL="0" indent="0">
                        <a:buFont typeface="Arial" panose="020B0604020202020204" pitchFamily="34" charset="0"/>
                        <a:buNone/>
                      </a:pPr>
                      <a:endParaRPr lang="de-DE"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4418651"/>
                  </a:ext>
                </a:extLst>
              </a:tr>
              <a:tr h="1042773">
                <a:tc>
                  <a:txBody>
                    <a:bodyPr/>
                    <a:lstStyle/>
                    <a:p>
                      <a:r>
                        <a:rPr lang="en-US" sz="1200" b="1" dirty="0" smtClean="0">
                          <a:solidFill>
                            <a:srgbClr val="000000"/>
                          </a:solidFill>
                        </a:rPr>
                        <a:t>Distance-based</a:t>
                      </a:r>
                      <a:endParaRPr lang="de-DE" sz="12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rgbClr val="000000"/>
                          </a:solidFill>
                        </a:rPr>
                        <a:t>Erfassung der Masse, Distanz und des Typs des Transports </a:t>
                      </a:r>
                      <a:r>
                        <a:rPr lang="de-DE" sz="1200" dirty="0" smtClean="0">
                          <a:solidFill>
                            <a:srgbClr val="000000"/>
                          </a:solidFill>
                          <a:sym typeface="Wingdings" panose="05000000000000000000" pitchFamily="2" charset="2"/>
                        </a:rPr>
                        <a:t>und</a:t>
                      </a:r>
                      <a:endParaRPr lang="de-DE" sz="1200" dirty="0">
                        <a:solidFill>
                          <a:srgbClr val="000000"/>
                        </a:solidFill>
                      </a:endParaRPr>
                    </a:p>
                    <a:p>
                      <a:r>
                        <a:rPr lang="de-DE" sz="1200" dirty="0">
                          <a:solidFill>
                            <a:srgbClr val="000000"/>
                          </a:solidFill>
                        </a:rPr>
                        <a:t>Masse-Distanz </a:t>
                      </a:r>
                      <a:r>
                        <a:rPr lang="de-DE" sz="1200" dirty="0" smtClean="0">
                          <a:solidFill>
                            <a:srgbClr val="000000"/>
                          </a:solidFill>
                        </a:rPr>
                        <a:t>EF </a:t>
                      </a:r>
                      <a:r>
                        <a:rPr lang="de-DE" sz="1200" dirty="0">
                          <a:solidFill>
                            <a:srgbClr val="000000"/>
                          </a:solidFill>
                        </a:rPr>
                        <a:t>für den </a:t>
                      </a:r>
                      <a:r>
                        <a:rPr lang="de-DE" sz="1200" dirty="0" smtClean="0">
                          <a:solidFill>
                            <a:srgbClr val="000000"/>
                          </a:solidFill>
                        </a:rPr>
                        <a:t>entsprechenden </a:t>
                      </a:r>
                      <a:r>
                        <a:rPr lang="de-DE" sz="1200" dirty="0">
                          <a:solidFill>
                            <a:srgbClr val="000000"/>
                          </a:solidFill>
                        </a:rPr>
                        <a:t>Transporttyp</a:t>
                      </a:r>
                    </a:p>
                    <a:p>
                      <a:r>
                        <a:rPr lang="de-DE" sz="1200" u="sng" dirty="0">
                          <a:solidFill>
                            <a:srgbClr val="000000"/>
                          </a:solidFill>
                        </a:rPr>
                        <a:t>Hinweis:</a:t>
                      </a:r>
                      <a:r>
                        <a:rPr lang="de-DE" sz="1200" dirty="0">
                          <a:solidFill>
                            <a:srgbClr val="000000"/>
                          </a:solidFill>
                        </a:rPr>
                        <a:t> = über 1 km transportierte Tonne an Gütern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smtClean="0">
                          <a:solidFill>
                            <a:schemeClr val="tx1"/>
                          </a:solidFill>
                          <a:latin typeface="+mj-lt"/>
                        </a:rPr>
                        <a:t>Quellen für Emissionsfaktoren:</a:t>
                      </a:r>
                      <a:endParaRPr lang="de-DE" sz="1200" dirty="0">
                        <a:solidFill>
                          <a:schemeClr val="tx1"/>
                        </a:solidFill>
                        <a:latin typeface="+mj-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solidFill>
                            <a:schemeClr val="tx1"/>
                          </a:solidFill>
                          <a:latin typeface="+mj-lt"/>
                        </a:rPr>
                        <a:t>Transportunternehmen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solidFill>
                            <a:schemeClr val="tx1"/>
                          </a:solidFill>
                          <a:latin typeface="+mj-lt"/>
                        </a:rPr>
                        <a:t>Regierungsbehörden </a:t>
                      </a:r>
                      <a:r>
                        <a:rPr lang="de-DE" sz="1200" dirty="0" smtClean="0">
                          <a:solidFill>
                            <a:schemeClr val="tx1"/>
                          </a:solidFill>
                          <a:latin typeface="+mj-lt"/>
                        </a:rPr>
                        <a:t>(z. B. </a:t>
                      </a:r>
                      <a:r>
                        <a:rPr lang="de-DE" sz="1200" dirty="0">
                          <a:solidFill>
                            <a:schemeClr val="tx1"/>
                          </a:solidFill>
                          <a:latin typeface="+mj-lt"/>
                        </a:rPr>
                        <a:t>Defra UK)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solidFill>
                            <a:schemeClr val="tx1"/>
                          </a:solidFill>
                          <a:latin typeface="+mj-lt"/>
                        </a:rPr>
                        <a:t>Industrieverbände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solidFill>
                            <a:schemeClr val="tx1"/>
                          </a:solidFill>
                          <a:latin typeface="+mj-lt"/>
                        </a:rPr>
                        <a:t>Umfangreiche Auflistung weiterer Quellen im Standard </a:t>
                      </a:r>
                      <a:r>
                        <a:rPr lang="de-DE" sz="1200" dirty="0" smtClean="0">
                          <a:solidFill>
                            <a:schemeClr val="tx1"/>
                          </a:solidFill>
                          <a:latin typeface="+mj-lt"/>
                        </a:rPr>
                        <a:t>auf S.59 </a:t>
                      </a:r>
                      <a:r>
                        <a:rPr lang="de-DE" sz="1200" dirty="0">
                          <a:solidFill>
                            <a:schemeClr val="tx1"/>
                          </a:solidFill>
                          <a:latin typeface="+mj-lt"/>
                        </a:rPr>
                        <a:t>(Technical Guidance for Calculating Scope 3 Emissions)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0000"/>
                          </a:solidFill>
                        </a:rPr>
                        <a:t>Methode vorteilhaft, wenn in einem Fahrzeug Güter unterschiedlicher Unternehmen transportiert </a:t>
                      </a:r>
                      <a:r>
                        <a:rPr lang="de-DE" sz="1200" dirty="0" smtClean="0">
                          <a:solidFill>
                            <a:srgbClr val="000000"/>
                          </a:solidFill>
                        </a:rPr>
                        <a:t>werden.</a:t>
                      </a:r>
                      <a:endParaRPr lang="de-DE" sz="12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0000"/>
                          </a:solidFill>
                        </a:rPr>
                        <a:t>Hier muss die tatsächlich zurückgelegte Distanz zugrunde gelegt werden, nicht die Entfernung zwischen zwei Standorten (in der Regel Transportketten mit Umschlag</a:t>
                      </a:r>
                      <a:r>
                        <a:rPr lang="de-DE" sz="1200" dirty="0" smtClean="0">
                          <a:solidFill>
                            <a:srgbClr val="000000"/>
                          </a:solidFill>
                        </a:rPr>
                        <a:t>).</a:t>
                      </a:r>
                      <a:endParaRPr lang="de-DE" sz="12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highlight>
                          <a:srgbClr val="FF0000"/>
                        </a:highligh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63330"/>
                  </a:ext>
                </a:extLst>
              </a:tr>
              <a:tr h="1022530">
                <a:tc>
                  <a:txBody>
                    <a:bodyPr/>
                    <a:lstStyle/>
                    <a:p>
                      <a:r>
                        <a:rPr lang="en-US" sz="1200" b="1" dirty="0">
                          <a:solidFill>
                            <a:srgbClr val="000000"/>
                          </a:solidFill>
                        </a:rPr>
                        <a:t>Spend- based</a:t>
                      </a:r>
                      <a:endParaRPr lang="de-DE" sz="12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rgbClr val="000000"/>
                          </a:solidFill>
                        </a:rPr>
                        <a:t>Erfassung des Betrags [€], wie viel für jeden Transporttyp ausgegeben </a:t>
                      </a:r>
                      <a:r>
                        <a:rPr lang="de-DE" sz="1200" dirty="0" smtClean="0">
                          <a:solidFill>
                            <a:srgbClr val="000000"/>
                          </a:solidFill>
                        </a:rPr>
                        <a:t>wurde</a:t>
                      </a:r>
                      <a:r>
                        <a:rPr lang="de-DE" sz="1200" baseline="0" dirty="0" smtClean="0">
                          <a:solidFill>
                            <a:srgbClr val="000000"/>
                          </a:solidFill>
                        </a:rPr>
                        <a:t> und </a:t>
                      </a:r>
                      <a:r>
                        <a:rPr lang="de-DE" sz="1200" dirty="0" smtClean="0">
                          <a:solidFill>
                            <a:srgbClr val="000000"/>
                          </a:solidFill>
                        </a:rPr>
                        <a:t>sekundärer </a:t>
                      </a:r>
                      <a:r>
                        <a:rPr lang="de-DE" sz="1200" dirty="0">
                          <a:solidFill>
                            <a:srgbClr val="000000"/>
                          </a:solidFill>
                        </a:rPr>
                        <a:t>Emissionsfaktor aus Datenbanken [kg CO</a:t>
                      </a:r>
                      <a:r>
                        <a:rPr lang="de-DE" sz="1200" baseline="-25000" dirty="0">
                          <a:solidFill>
                            <a:srgbClr val="000000"/>
                          </a:solidFill>
                        </a:rPr>
                        <a:t>2e</a:t>
                      </a:r>
                      <a:r>
                        <a:rPr lang="de-DE" sz="1200" dirty="0">
                          <a:solidFill>
                            <a:srgbClr val="000000"/>
                          </a:solidFill>
                        </a:rPr>
                        <a:t>/€</a:t>
                      </a:r>
                      <a:r>
                        <a:rPr lang="de-DE" sz="1200" dirty="0" smtClean="0">
                          <a:solidFill>
                            <a:srgbClr val="000000"/>
                          </a:solidFill>
                        </a:rPr>
                        <a:t>].</a:t>
                      </a:r>
                      <a:endParaRPr lang="de-DE" sz="12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u="none" strike="noStrike" kern="1200" baseline="0" dirty="0">
                          <a:solidFill>
                            <a:srgbClr val="000000"/>
                          </a:solidFill>
                          <a:latin typeface="+mn-lt"/>
                          <a:ea typeface="+mn-ea"/>
                          <a:cs typeface="+mn-cs"/>
                        </a:rPr>
                        <a:t>Höhe der Ausgaben für Transportdienstleistungen, Anteil der Kraftstoffkosten </a:t>
                      </a:r>
                      <a:r>
                        <a:rPr lang="de-DE" sz="1200" b="0" u="none" strike="noStrike" kern="1200" baseline="0" dirty="0" smtClean="0">
                          <a:solidFill>
                            <a:srgbClr val="000000"/>
                          </a:solidFill>
                          <a:latin typeface="+mn-lt"/>
                          <a:ea typeface="+mn-ea"/>
                          <a:cs typeface="+mn-cs"/>
                        </a:rPr>
                        <a:t>(in </a:t>
                      </a:r>
                      <a:r>
                        <a:rPr lang="de-DE" sz="1200" b="0" u="none" strike="noStrike" kern="1200" baseline="0" dirty="0">
                          <a:solidFill>
                            <a:srgbClr val="000000"/>
                          </a:solidFill>
                          <a:latin typeface="+mn-lt"/>
                          <a:ea typeface="+mn-ea"/>
                          <a:cs typeface="+mn-cs"/>
                        </a:rPr>
                        <a:t>% der Gesamtkosten der DL) und der Durchschnittspreise der </a:t>
                      </a:r>
                      <a:r>
                        <a:rPr lang="de-DE" sz="1200" b="0" u="none" strike="noStrike" kern="1200" baseline="0" dirty="0" smtClean="0">
                          <a:solidFill>
                            <a:srgbClr val="000000"/>
                          </a:solidFill>
                          <a:latin typeface="+mn-lt"/>
                          <a:ea typeface="+mn-ea"/>
                          <a:cs typeface="+mn-cs"/>
                        </a:rPr>
                        <a:t>Kraftstoffe.</a:t>
                      </a:r>
                      <a:endParaRPr lang="de-DE" sz="120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chemeClr val="tx1"/>
                          </a:solidFill>
                        </a:rPr>
                        <a:t>Für ein erstes Screening </a:t>
                      </a:r>
                      <a:r>
                        <a:rPr lang="de-DE" sz="1200" dirty="0" smtClean="0">
                          <a:solidFill>
                            <a:schemeClr val="tx1"/>
                          </a:solidFill>
                        </a:rPr>
                        <a:t>geeignet.</a:t>
                      </a:r>
                      <a:endParaRPr lang="de-DE" sz="1200" b="0" i="0" u="none" strike="noStrike" kern="1200" baseline="0" dirty="0">
                        <a:solidFill>
                          <a:schemeClr val="tx1"/>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4451105"/>
                  </a:ext>
                </a:extLst>
              </a:tr>
            </a:tbl>
          </a:graphicData>
        </a:graphic>
      </p:graphicFrame>
      <p:sp>
        <p:nvSpPr>
          <p:cNvPr id="12" name="Rechtwinkliges Dreieck 11">
            <a:extLst>
              <a:ext uri="{FF2B5EF4-FFF2-40B4-BE49-F238E27FC236}">
                <a16:creationId xmlns:a16="http://schemas.microsoft.com/office/drawing/2014/main" id="{DDC521B9-21CD-93D6-A9AC-CEB0F9AF03EE}"/>
              </a:ext>
            </a:extLst>
          </p:cNvPr>
          <p:cNvSpPr/>
          <p:nvPr/>
        </p:nvSpPr>
        <p:spPr>
          <a:xfrm rot="10800000">
            <a:off x="551381" y="1676840"/>
            <a:ext cx="360041" cy="4456950"/>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1219170" eaLnBrk="1" hangingPunct="1"/>
            <a:r>
              <a:rPr lang="de-DE" sz="1400" dirty="0">
                <a:solidFill>
                  <a:srgbClr val="000000"/>
                </a:solidFill>
              </a:rPr>
              <a:t>Genauigkeit</a:t>
            </a:r>
          </a:p>
        </p:txBody>
      </p:sp>
      <p:pic>
        <p:nvPicPr>
          <p:cNvPr id="9" name="Grafik 8" descr="Fracht mit einfarbiger Füllung">
            <a:extLst>
              <a:ext uri="{FF2B5EF4-FFF2-40B4-BE49-F238E27FC236}">
                <a16:creationId xmlns:a16="http://schemas.microsoft.com/office/drawing/2014/main" id="{0DA44C60-C39D-2D06-7A8A-58296C8E8A6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118158" y="1074473"/>
            <a:ext cx="360000" cy="360000"/>
          </a:xfrm>
          <a:prstGeom prst="rect">
            <a:avLst/>
          </a:prstGeom>
        </p:spPr>
      </p:pic>
      <p:pic>
        <p:nvPicPr>
          <p:cNvPr id="10" name="Grafik 9" descr="LKW mit einfarbiger Füllung">
            <a:extLst>
              <a:ext uri="{FF2B5EF4-FFF2-40B4-BE49-F238E27FC236}">
                <a16:creationId xmlns:a16="http://schemas.microsoft.com/office/drawing/2014/main" id="{7FAF0A4C-43FF-F6CA-962D-FF10FC6F479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483340" y="1076953"/>
            <a:ext cx="360000" cy="360000"/>
          </a:xfrm>
          <a:prstGeom prst="rect">
            <a:avLst/>
          </a:prstGeom>
        </p:spPr>
      </p:pic>
      <p:pic>
        <p:nvPicPr>
          <p:cNvPr id="13" name="Grafik 12" descr="Zug mit einfarbiger Füllung">
            <a:extLst>
              <a:ext uri="{FF2B5EF4-FFF2-40B4-BE49-F238E27FC236}">
                <a16:creationId xmlns:a16="http://schemas.microsoft.com/office/drawing/2014/main" id="{BA8BA69B-E64E-7852-B9AE-936EBD700FB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2848522" y="1015970"/>
            <a:ext cx="360000" cy="360000"/>
          </a:xfrm>
          <a:prstGeom prst="rect">
            <a:avLst/>
          </a:prstGeom>
        </p:spPr>
      </p:pic>
      <p:pic>
        <p:nvPicPr>
          <p:cNvPr id="14" name="Grafik 13" descr="Flugzeug mit einfarbiger Füllung">
            <a:extLst>
              <a:ext uri="{FF2B5EF4-FFF2-40B4-BE49-F238E27FC236}">
                <a16:creationId xmlns:a16="http://schemas.microsoft.com/office/drawing/2014/main" id="{4987AA53-ECCE-5134-6BED-634C451DD4D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2268712" y="1005069"/>
            <a:ext cx="360000" cy="360000"/>
          </a:xfrm>
          <a:prstGeom prst="rect">
            <a:avLst/>
          </a:prstGeom>
        </p:spPr>
      </p:pic>
      <p:sp>
        <p:nvSpPr>
          <p:cNvPr id="2" name="Sprechblase: rechteckig mit abgerundeten Ecken 1">
            <a:extLst>
              <a:ext uri="{FF2B5EF4-FFF2-40B4-BE49-F238E27FC236}">
                <a16:creationId xmlns:a16="http://schemas.microsoft.com/office/drawing/2014/main" id="{66F2C4E0-290B-E00C-E272-BC3AC4CA899A}"/>
              </a:ext>
            </a:extLst>
          </p:cNvPr>
          <p:cNvSpPr/>
          <p:nvPr/>
        </p:nvSpPr>
        <p:spPr>
          <a:xfrm>
            <a:off x="2640078" y="4581128"/>
            <a:ext cx="2181181" cy="600031"/>
          </a:xfrm>
          <a:prstGeom prst="wedgeRoundRectCallout">
            <a:avLst>
              <a:gd name="adj1" fmla="val -18707"/>
              <a:gd name="adj2" fmla="val 79363"/>
              <a:gd name="adj3" fmla="val 16667"/>
            </a:avLst>
          </a:prstGeom>
          <a:solidFill>
            <a:srgbClr val="F9B000"/>
          </a:solidFill>
          <a:ln w="25400" cap="flat" cmpd="sng" algn="ctr">
            <a:solidFill>
              <a:srgbClr val="BBE0E3">
                <a:shade val="50000"/>
              </a:srgbClr>
            </a:solidFill>
            <a:prstDash val="solid"/>
          </a:ln>
          <a:effectLst/>
        </p:spPr>
        <p:txBody>
          <a:bodyPr rtlCol="0" anchor="ctr"/>
          <a:lstStyle/>
          <a:p>
            <a:pPr lvl="0" algn="ctr" eaLnBrk="0" fontAlgn="base" hangingPunct="0">
              <a:spcBef>
                <a:spcPct val="0"/>
              </a:spcBef>
              <a:spcAft>
                <a:spcPct val="0"/>
              </a:spcAft>
            </a:pPr>
            <a:endParaRPr lang="de-DE" sz="1200" kern="0" dirty="0">
              <a:solidFill>
                <a:srgbClr val="000000"/>
              </a:solidFill>
              <a:latin typeface="Arial"/>
              <a:ea typeface="ＭＳ Ｐゴシック"/>
            </a:endParaRPr>
          </a:p>
          <a:p>
            <a:pPr lvl="0" algn="ctr" eaLnBrk="0" fontAlgn="base" hangingPunct="0">
              <a:spcBef>
                <a:spcPct val="0"/>
              </a:spcBef>
              <a:spcAft>
                <a:spcPct val="0"/>
              </a:spcAft>
            </a:pP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Links zu Datenbanken finden Sie </a:t>
            </a:r>
            <a:r>
              <a:rPr kumimoji="0" lang="de-DE" sz="1200" b="0" i="0" u="none" strike="noStrike" kern="0" cap="none" spc="0" normalizeH="0" baseline="0" noProof="0" dirty="0">
                <a:ln>
                  <a:noFill/>
                </a:ln>
                <a:effectLst/>
                <a:uLnTx/>
                <a:uFillTx/>
                <a:latin typeface="Arial"/>
                <a:ea typeface="ＭＳ Ｐゴシック"/>
                <a:cs typeface="+mn-cs"/>
                <a:hlinkClick r:id="rId10" action="ppaction://hlinksldjump">
                  <a:extLst>
                    <a:ext uri="{A12FA001-AC4F-418D-AE19-62706E023703}">
                      <ahyp:hlinkClr xmlns:ahyp="http://schemas.microsoft.com/office/drawing/2018/hyperlinkcolor" xmlns="" val="tx"/>
                    </a:ext>
                  </a:extLst>
                </a:hlinkClick>
              </a:rPr>
              <a:t>hier</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 in der Handlungshilfe</a:t>
            </a: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de-DE" sz="1200" b="0" i="0" u="none" strike="noStrike" kern="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5656140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BDFF87-EB1E-B32C-8DE6-7D9DCE0ECA1F}"/>
              </a:ext>
            </a:extLst>
          </p:cNvPr>
          <p:cNvSpPr>
            <a:spLocks noGrp="1"/>
          </p:cNvSpPr>
          <p:nvPr>
            <p:ph type="title"/>
          </p:nvPr>
        </p:nvSpPr>
        <p:spPr/>
        <p:txBody>
          <a:bodyPr/>
          <a:lstStyle/>
          <a:p>
            <a:r>
              <a:rPr lang="de-DE" dirty="0"/>
              <a:t>Berechnungsmethoden: Entscheidungsbaum</a:t>
            </a:r>
          </a:p>
        </p:txBody>
      </p:sp>
      <p:sp>
        <p:nvSpPr>
          <p:cNvPr id="4" name="Fußzeilenplatzhalter 3">
            <a:extLst>
              <a:ext uri="{FF2B5EF4-FFF2-40B4-BE49-F238E27FC236}">
                <a16:creationId xmlns:a16="http://schemas.microsoft.com/office/drawing/2014/main" id="{FE929BBD-7C0A-5378-36F7-E23AE77C748B}"/>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5" name="Foliennummernplatzhalter 4">
            <a:extLst>
              <a:ext uri="{FF2B5EF4-FFF2-40B4-BE49-F238E27FC236}">
                <a16:creationId xmlns:a16="http://schemas.microsoft.com/office/drawing/2014/main" id="{665DD0E7-D78A-DCC9-86CE-96A313D7D866}"/>
              </a:ext>
            </a:extLst>
          </p:cNvPr>
          <p:cNvSpPr>
            <a:spLocks noGrp="1"/>
          </p:cNvSpPr>
          <p:nvPr>
            <p:ph type="sldNum" sz="quarter" idx="4"/>
          </p:nvPr>
        </p:nvSpPr>
        <p:spPr/>
        <p:txBody>
          <a:bodyPr/>
          <a:lstStyle/>
          <a:p>
            <a:fld id="{894680D0-7A83-433A-9719-C4143F27F647}" type="slidenum">
              <a:rPr lang="de-DE" smtClean="0"/>
              <a:pPr/>
              <a:t>18</a:t>
            </a:fld>
            <a:endParaRPr lang="de-DE" dirty="0"/>
          </a:p>
        </p:txBody>
      </p:sp>
      <p:sp>
        <p:nvSpPr>
          <p:cNvPr id="9" name="Rechteck: abgerundete Ecken 60">
            <a:extLst>
              <a:ext uri="{FF2B5EF4-FFF2-40B4-BE49-F238E27FC236}">
                <a16:creationId xmlns:a16="http://schemas.microsoft.com/office/drawing/2014/main" id="{CDE17281-2629-2E7D-1275-54AB646925C7}"/>
              </a:ext>
            </a:extLst>
          </p:cNvPr>
          <p:cNvSpPr/>
          <p:nvPr/>
        </p:nvSpPr>
        <p:spPr>
          <a:xfrm>
            <a:off x="564629" y="1510714"/>
            <a:ext cx="1949682" cy="1990294"/>
          </a:xfrm>
          <a:prstGeom prst="roundRect">
            <a:avLst/>
          </a:prstGeom>
          <a:solidFill>
            <a:srgbClr val="526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Trägt der Transport der  eingekauften Güter signifikant zu den </a:t>
            </a:r>
            <a:r>
              <a:rPr lang="de-DE" sz="1200" dirty="0" smtClean="0"/>
              <a:t>Scope-3-Emissionen </a:t>
            </a:r>
            <a:r>
              <a:rPr lang="de-DE" sz="1200" dirty="0"/>
              <a:t>bei oder ist die Einbindung der Transportanbieter anderweitig relevant für die Unternehmensziele?</a:t>
            </a:r>
          </a:p>
        </p:txBody>
      </p:sp>
      <p:sp>
        <p:nvSpPr>
          <p:cNvPr id="10" name="Rechteck: abgerundete Ecken 60">
            <a:extLst>
              <a:ext uri="{FF2B5EF4-FFF2-40B4-BE49-F238E27FC236}">
                <a16:creationId xmlns:a16="http://schemas.microsoft.com/office/drawing/2014/main" id="{CDE17281-2629-2E7D-1275-54AB646925C7}"/>
              </a:ext>
            </a:extLst>
          </p:cNvPr>
          <p:cNvSpPr/>
          <p:nvPr/>
        </p:nvSpPr>
        <p:spPr>
          <a:xfrm>
            <a:off x="2985705" y="1532121"/>
            <a:ext cx="1656184" cy="1990291"/>
          </a:xfrm>
          <a:prstGeom prst="roundRect">
            <a:avLst/>
          </a:prstGeom>
          <a:solidFill>
            <a:srgbClr val="526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Sind Daten über die Art und Menge/ Kosten der verwendeten Treibstoffe während des Transports verfügbar?</a:t>
            </a:r>
          </a:p>
        </p:txBody>
      </p:sp>
      <p:sp>
        <p:nvSpPr>
          <p:cNvPr id="11" name="Rechteck: abgerundete Ecken 60">
            <a:extLst>
              <a:ext uri="{FF2B5EF4-FFF2-40B4-BE49-F238E27FC236}">
                <a16:creationId xmlns:a16="http://schemas.microsoft.com/office/drawing/2014/main" id="{CDE17281-2629-2E7D-1275-54AB646925C7}"/>
              </a:ext>
            </a:extLst>
          </p:cNvPr>
          <p:cNvSpPr/>
          <p:nvPr/>
        </p:nvSpPr>
        <p:spPr>
          <a:xfrm>
            <a:off x="5089596" y="1532122"/>
            <a:ext cx="1944216" cy="1982118"/>
          </a:xfrm>
          <a:prstGeom prst="roundRect">
            <a:avLst/>
          </a:prstGeom>
          <a:solidFill>
            <a:srgbClr val="526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Wenn mehrere Produkte auf einzelnen Fahrzeugen transportiert werden, sind Daten über die jeweiligen Menge der Produkte verfügbar?</a:t>
            </a:r>
          </a:p>
        </p:txBody>
      </p:sp>
      <p:sp>
        <p:nvSpPr>
          <p:cNvPr id="13" name="Rechteck: abgerundete Ecken 60">
            <a:extLst>
              <a:ext uri="{FF2B5EF4-FFF2-40B4-BE49-F238E27FC236}">
                <a16:creationId xmlns:a16="http://schemas.microsoft.com/office/drawing/2014/main" id="{CDE17281-2629-2E7D-1275-54AB646925C7}"/>
              </a:ext>
            </a:extLst>
          </p:cNvPr>
          <p:cNvSpPr/>
          <p:nvPr/>
        </p:nvSpPr>
        <p:spPr>
          <a:xfrm>
            <a:off x="2651389" y="4104239"/>
            <a:ext cx="4127573" cy="1109438"/>
          </a:xfrm>
          <a:prstGeom prst="roundRect">
            <a:avLst/>
          </a:prstGeom>
          <a:solidFill>
            <a:srgbClr val="526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Sind Daten über das Gewicht, die zurückgelegte Entfernung und den Verkehrsträger jeder durch die Transportdienstleister zugestellten Sendungen verfügbar?</a:t>
            </a:r>
          </a:p>
        </p:txBody>
      </p:sp>
      <p:sp>
        <p:nvSpPr>
          <p:cNvPr id="14" name="Rechteck: abgerundete Ecken 54">
            <a:extLst>
              <a:ext uri="{FF2B5EF4-FFF2-40B4-BE49-F238E27FC236}">
                <a16:creationId xmlns:a16="http://schemas.microsoft.com/office/drawing/2014/main" id="{36224961-DA79-F631-A35A-12970EA1846C}"/>
              </a:ext>
            </a:extLst>
          </p:cNvPr>
          <p:cNvSpPr/>
          <p:nvPr/>
        </p:nvSpPr>
        <p:spPr>
          <a:xfrm>
            <a:off x="7608168" y="2075724"/>
            <a:ext cx="1656184" cy="900000"/>
          </a:xfrm>
          <a:prstGeom prst="roundRect">
            <a:avLst/>
          </a:prstGeom>
          <a:solidFill>
            <a:srgbClr val="B6C6D0"/>
          </a:solidFill>
          <a:ln w="25400" cap="flat" cmpd="sng" algn="ctr">
            <a:noFill/>
            <a:prstDash val="solid"/>
          </a:ln>
          <a:effectLst/>
        </p:spPr>
        <p:txBody>
          <a:bodyPr rtlCol="0" anchor="ctr"/>
          <a:lstStyle/>
          <a:p>
            <a:pPr algn="ctr"/>
            <a:r>
              <a:rPr lang="de-DE" sz="1200" kern="0" dirty="0">
                <a:solidFill>
                  <a:srgbClr val="FFFFFF"/>
                </a:solidFill>
                <a:latin typeface="Arial"/>
                <a:ea typeface="ＭＳ Ｐゴシック"/>
              </a:rPr>
              <a:t>Fuel-based Methode</a:t>
            </a:r>
          </a:p>
        </p:txBody>
      </p:sp>
      <p:sp>
        <p:nvSpPr>
          <p:cNvPr id="15" name="Rechteck: abgerundete Ecken 54">
            <a:extLst>
              <a:ext uri="{FF2B5EF4-FFF2-40B4-BE49-F238E27FC236}">
                <a16:creationId xmlns:a16="http://schemas.microsoft.com/office/drawing/2014/main" id="{36224961-DA79-F631-A35A-12970EA1846C}"/>
              </a:ext>
            </a:extLst>
          </p:cNvPr>
          <p:cNvSpPr/>
          <p:nvPr/>
        </p:nvSpPr>
        <p:spPr>
          <a:xfrm>
            <a:off x="7413004" y="4126306"/>
            <a:ext cx="1656184" cy="900000"/>
          </a:xfrm>
          <a:prstGeom prst="roundRect">
            <a:avLst/>
          </a:prstGeom>
          <a:solidFill>
            <a:srgbClr val="B6C6D0"/>
          </a:solidFill>
          <a:ln w="25400" cap="flat" cmpd="sng" algn="ctr">
            <a:noFill/>
            <a:prstDash val="solid"/>
          </a:ln>
          <a:effectLst/>
        </p:spPr>
        <p:txBody>
          <a:bodyPr rtlCol="0" anchor="ctr"/>
          <a:lstStyle/>
          <a:p>
            <a:pPr algn="ctr"/>
            <a:r>
              <a:rPr lang="de-DE" sz="1200" kern="0" dirty="0">
                <a:solidFill>
                  <a:srgbClr val="FFFFFF"/>
                </a:solidFill>
                <a:latin typeface="Arial"/>
                <a:ea typeface="ＭＳ Ｐゴシック"/>
              </a:rPr>
              <a:t>Distance-based Methode</a:t>
            </a:r>
          </a:p>
        </p:txBody>
      </p:sp>
      <p:sp>
        <p:nvSpPr>
          <p:cNvPr id="16" name="Rechteck: abgerundete Ecken 54">
            <a:extLst>
              <a:ext uri="{FF2B5EF4-FFF2-40B4-BE49-F238E27FC236}">
                <a16:creationId xmlns:a16="http://schemas.microsoft.com/office/drawing/2014/main" id="{36224961-DA79-F631-A35A-12970EA1846C}"/>
              </a:ext>
            </a:extLst>
          </p:cNvPr>
          <p:cNvSpPr/>
          <p:nvPr/>
        </p:nvSpPr>
        <p:spPr>
          <a:xfrm>
            <a:off x="4043648" y="6107115"/>
            <a:ext cx="1656184" cy="432000"/>
          </a:xfrm>
          <a:prstGeom prst="roundRect">
            <a:avLst/>
          </a:prstGeom>
          <a:solidFill>
            <a:srgbClr val="B6C6D0"/>
          </a:solidFill>
          <a:ln w="25400" cap="flat" cmpd="sng" algn="ctr">
            <a:noFill/>
            <a:prstDash val="solid"/>
          </a:ln>
          <a:effectLst/>
        </p:spPr>
        <p:txBody>
          <a:bodyPr rtlCol="0" anchor="ctr"/>
          <a:lstStyle/>
          <a:p>
            <a:pPr algn="ctr"/>
            <a:r>
              <a:rPr lang="de-DE" sz="1200" kern="0" dirty="0">
                <a:solidFill>
                  <a:srgbClr val="FFFFFF"/>
                </a:solidFill>
                <a:latin typeface="Arial"/>
                <a:ea typeface="ＭＳ Ｐゴシック"/>
              </a:rPr>
              <a:t>Spend-based Methode </a:t>
            </a:r>
          </a:p>
        </p:txBody>
      </p:sp>
      <p:sp>
        <p:nvSpPr>
          <p:cNvPr id="18" name="Pfeil: nach rechts 46">
            <a:extLst>
              <a:ext uri="{FF2B5EF4-FFF2-40B4-BE49-F238E27FC236}">
                <a16:creationId xmlns:a16="http://schemas.microsoft.com/office/drawing/2014/main" id="{F85EA496-16AF-A1BB-D6D2-75F1E3D09378}"/>
              </a:ext>
            </a:extLst>
          </p:cNvPr>
          <p:cNvSpPr/>
          <p:nvPr/>
        </p:nvSpPr>
        <p:spPr>
          <a:xfrm>
            <a:off x="2525958" y="2546412"/>
            <a:ext cx="653101" cy="162507"/>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
        <p:nvSpPr>
          <p:cNvPr id="19" name="Pfeil: nach rechts 46">
            <a:extLst>
              <a:ext uri="{FF2B5EF4-FFF2-40B4-BE49-F238E27FC236}">
                <a16:creationId xmlns:a16="http://schemas.microsoft.com/office/drawing/2014/main" id="{F85EA496-16AF-A1BB-D6D2-75F1E3D09378}"/>
              </a:ext>
            </a:extLst>
          </p:cNvPr>
          <p:cNvSpPr/>
          <p:nvPr/>
        </p:nvSpPr>
        <p:spPr>
          <a:xfrm>
            <a:off x="4641889" y="2546412"/>
            <a:ext cx="599759" cy="162507"/>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
        <p:nvSpPr>
          <p:cNvPr id="20" name="Pfeil: nach rechts 46">
            <a:extLst>
              <a:ext uri="{FF2B5EF4-FFF2-40B4-BE49-F238E27FC236}">
                <a16:creationId xmlns:a16="http://schemas.microsoft.com/office/drawing/2014/main" id="{F85EA496-16AF-A1BB-D6D2-75F1E3D09378}"/>
              </a:ext>
            </a:extLst>
          </p:cNvPr>
          <p:cNvSpPr/>
          <p:nvPr/>
        </p:nvSpPr>
        <p:spPr>
          <a:xfrm>
            <a:off x="7039509" y="2466960"/>
            <a:ext cx="736864" cy="199958"/>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
        <p:nvSpPr>
          <p:cNvPr id="21" name="Pfeil: nach rechts 46">
            <a:extLst>
              <a:ext uri="{FF2B5EF4-FFF2-40B4-BE49-F238E27FC236}">
                <a16:creationId xmlns:a16="http://schemas.microsoft.com/office/drawing/2014/main" id="{F85EA496-16AF-A1BB-D6D2-75F1E3D09378}"/>
              </a:ext>
            </a:extLst>
          </p:cNvPr>
          <p:cNvSpPr/>
          <p:nvPr/>
        </p:nvSpPr>
        <p:spPr>
          <a:xfrm>
            <a:off x="6778961" y="4508592"/>
            <a:ext cx="770591" cy="154685"/>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
        <p:nvSpPr>
          <p:cNvPr id="22" name="Pfeil: nach rechts 46">
            <a:extLst>
              <a:ext uri="{FF2B5EF4-FFF2-40B4-BE49-F238E27FC236}">
                <a16:creationId xmlns:a16="http://schemas.microsoft.com/office/drawing/2014/main" id="{F85EA496-16AF-A1BB-D6D2-75F1E3D09378}"/>
              </a:ext>
            </a:extLst>
          </p:cNvPr>
          <p:cNvSpPr/>
          <p:nvPr/>
        </p:nvSpPr>
        <p:spPr>
          <a:xfrm rot="5400000">
            <a:off x="5599438" y="3822099"/>
            <a:ext cx="770682" cy="171312"/>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
        <p:nvSpPr>
          <p:cNvPr id="23" name="Pfeil: nach rechts 46">
            <a:extLst>
              <a:ext uri="{FF2B5EF4-FFF2-40B4-BE49-F238E27FC236}">
                <a16:creationId xmlns:a16="http://schemas.microsoft.com/office/drawing/2014/main" id="{F85EA496-16AF-A1BB-D6D2-75F1E3D09378}"/>
              </a:ext>
            </a:extLst>
          </p:cNvPr>
          <p:cNvSpPr/>
          <p:nvPr/>
        </p:nvSpPr>
        <p:spPr>
          <a:xfrm rot="5400000">
            <a:off x="3388594" y="3827627"/>
            <a:ext cx="770682" cy="160255"/>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
        <p:nvSpPr>
          <p:cNvPr id="27" name="Pfeil: nach rechts 46">
            <a:extLst>
              <a:ext uri="{FF2B5EF4-FFF2-40B4-BE49-F238E27FC236}">
                <a16:creationId xmlns:a16="http://schemas.microsoft.com/office/drawing/2014/main" id="{F85EA496-16AF-A1BB-D6D2-75F1E3D09378}"/>
              </a:ext>
            </a:extLst>
          </p:cNvPr>
          <p:cNvSpPr/>
          <p:nvPr/>
        </p:nvSpPr>
        <p:spPr>
          <a:xfrm rot="5400000">
            <a:off x="4292730" y="5621375"/>
            <a:ext cx="986708" cy="171312"/>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
        <p:nvSpPr>
          <p:cNvPr id="29" name="Ellipse 28">
            <a:extLst>
              <a:ext uri="{FF2B5EF4-FFF2-40B4-BE49-F238E27FC236}">
                <a16:creationId xmlns:a16="http://schemas.microsoft.com/office/drawing/2014/main" id="{FA22BF40-F6F7-F3F1-1A37-FC1A21FA8B44}"/>
              </a:ext>
            </a:extLst>
          </p:cNvPr>
          <p:cNvSpPr/>
          <p:nvPr/>
        </p:nvSpPr>
        <p:spPr>
          <a:xfrm>
            <a:off x="2557716" y="2398371"/>
            <a:ext cx="432049" cy="432049"/>
          </a:xfrm>
          <a:prstGeom prst="ellipse">
            <a:avLst/>
          </a:prstGeom>
          <a:solidFill>
            <a:srgbClr val="F9AA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white"/>
                </a:solidFill>
                <a:effectLst/>
                <a:uLnTx/>
                <a:uFillTx/>
                <a:latin typeface="Calibri" panose="020F0502020204030204"/>
                <a:ea typeface="+mn-ea"/>
                <a:cs typeface="+mn-cs"/>
              </a:rPr>
              <a:t>Ja</a:t>
            </a:r>
          </a:p>
        </p:txBody>
      </p:sp>
      <p:sp>
        <p:nvSpPr>
          <p:cNvPr id="30" name="Ellipse 29">
            <a:extLst>
              <a:ext uri="{FF2B5EF4-FFF2-40B4-BE49-F238E27FC236}">
                <a16:creationId xmlns:a16="http://schemas.microsoft.com/office/drawing/2014/main" id="{FA22BF40-F6F7-F3F1-1A37-FC1A21FA8B44}"/>
              </a:ext>
            </a:extLst>
          </p:cNvPr>
          <p:cNvSpPr/>
          <p:nvPr/>
        </p:nvSpPr>
        <p:spPr>
          <a:xfrm>
            <a:off x="4658040" y="2401657"/>
            <a:ext cx="432049" cy="432049"/>
          </a:xfrm>
          <a:prstGeom prst="ellipse">
            <a:avLst/>
          </a:prstGeom>
          <a:solidFill>
            <a:srgbClr val="F9AA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white"/>
                </a:solidFill>
                <a:effectLst/>
                <a:uLnTx/>
                <a:uFillTx/>
                <a:latin typeface="Calibri" panose="020F0502020204030204"/>
                <a:ea typeface="+mn-ea"/>
                <a:cs typeface="+mn-cs"/>
              </a:rPr>
              <a:t>Ja</a:t>
            </a:r>
          </a:p>
        </p:txBody>
      </p:sp>
      <p:sp>
        <p:nvSpPr>
          <p:cNvPr id="31" name="Ellipse 30">
            <a:extLst>
              <a:ext uri="{FF2B5EF4-FFF2-40B4-BE49-F238E27FC236}">
                <a16:creationId xmlns:a16="http://schemas.microsoft.com/office/drawing/2014/main" id="{FA22BF40-F6F7-F3F1-1A37-FC1A21FA8B44}"/>
              </a:ext>
            </a:extLst>
          </p:cNvPr>
          <p:cNvSpPr/>
          <p:nvPr/>
        </p:nvSpPr>
        <p:spPr>
          <a:xfrm>
            <a:off x="7122387" y="2336700"/>
            <a:ext cx="432049" cy="432049"/>
          </a:xfrm>
          <a:prstGeom prst="ellipse">
            <a:avLst/>
          </a:prstGeom>
          <a:solidFill>
            <a:srgbClr val="F9AA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white"/>
                </a:solidFill>
                <a:effectLst/>
                <a:uLnTx/>
                <a:uFillTx/>
                <a:latin typeface="Calibri" panose="020F0502020204030204"/>
                <a:ea typeface="+mn-ea"/>
                <a:cs typeface="+mn-cs"/>
              </a:rPr>
              <a:t>Ja</a:t>
            </a:r>
          </a:p>
        </p:txBody>
      </p:sp>
      <p:sp>
        <p:nvSpPr>
          <p:cNvPr id="32" name="Ellipse 31">
            <a:extLst>
              <a:ext uri="{FF2B5EF4-FFF2-40B4-BE49-F238E27FC236}">
                <a16:creationId xmlns:a16="http://schemas.microsoft.com/office/drawing/2014/main" id="{FA22BF40-F6F7-F3F1-1A37-FC1A21FA8B44}"/>
              </a:ext>
            </a:extLst>
          </p:cNvPr>
          <p:cNvSpPr/>
          <p:nvPr/>
        </p:nvSpPr>
        <p:spPr>
          <a:xfrm>
            <a:off x="6906362" y="4330074"/>
            <a:ext cx="432049" cy="432049"/>
          </a:xfrm>
          <a:prstGeom prst="ellipse">
            <a:avLst/>
          </a:prstGeom>
          <a:solidFill>
            <a:srgbClr val="F9AA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white"/>
                </a:solidFill>
                <a:effectLst/>
                <a:uLnTx/>
                <a:uFillTx/>
                <a:latin typeface="Calibri" panose="020F0502020204030204"/>
                <a:ea typeface="+mn-ea"/>
                <a:cs typeface="+mn-cs"/>
              </a:rPr>
              <a:t>Ja</a:t>
            </a:r>
          </a:p>
        </p:txBody>
      </p:sp>
      <p:sp>
        <p:nvSpPr>
          <p:cNvPr id="37" name="Ellipse 36">
            <a:extLst>
              <a:ext uri="{FF2B5EF4-FFF2-40B4-BE49-F238E27FC236}">
                <a16:creationId xmlns:a16="http://schemas.microsoft.com/office/drawing/2014/main" id="{D72D91D2-0C6A-29E4-2E23-55E5B6F08350}"/>
              </a:ext>
            </a:extLst>
          </p:cNvPr>
          <p:cNvSpPr/>
          <p:nvPr/>
        </p:nvSpPr>
        <p:spPr>
          <a:xfrm>
            <a:off x="4562230" y="5444371"/>
            <a:ext cx="447707" cy="432049"/>
          </a:xfrm>
          <a:prstGeom prst="ellipse">
            <a:avLst/>
          </a:prstGeom>
          <a:solidFill>
            <a:srgbClr val="7677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100" dirty="0"/>
              <a:t>Nein</a:t>
            </a:r>
          </a:p>
        </p:txBody>
      </p:sp>
      <p:sp>
        <p:nvSpPr>
          <p:cNvPr id="38" name="Ellipse 37">
            <a:extLst>
              <a:ext uri="{FF2B5EF4-FFF2-40B4-BE49-F238E27FC236}">
                <a16:creationId xmlns:a16="http://schemas.microsoft.com/office/drawing/2014/main" id="{D72D91D2-0C6A-29E4-2E23-55E5B6F08350}"/>
              </a:ext>
            </a:extLst>
          </p:cNvPr>
          <p:cNvSpPr/>
          <p:nvPr/>
        </p:nvSpPr>
        <p:spPr>
          <a:xfrm>
            <a:off x="3557910" y="3597301"/>
            <a:ext cx="432049" cy="432049"/>
          </a:xfrm>
          <a:prstGeom prst="ellipse">
            <a:avLst/>
          </a:prstGeom>
          <a:solidFill>
            <a:srgbClr val="7677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100" dirty="0"/>
              <a:t>Nein</a:t>
            </a:r>
          </a:p>
        </p:txBody>
      </p:sp>
      <p:sp>
        <p:nvSpPr>
          <p:cNvPr id="39" name="Ellipse 38">
            <a:extLst>
              <a:ext uri="{FF2B5EF4-FFF2-40B4-BE49-F238E27FC236}">
                <a16:creationId xmlns:a16="http://schemas.microsoft.com/office/drawing/2014/main" id="{D72D91D2-0C6A-29E4-2E23-55E5B6F08350}"/>
              </a:ext>
            </a:extLst>
          </p:cNvPr>
          <p:cNvSpPr/>
          <p:nvPr/>
        </p:nvSpPr>
        <p:spPr>
          <a:xfrm>
            <a:off x="5768753" y="3607227"/>
            <a:ext cx="432049" cy="432049"/>
          </a:xfrm>
          <a:prstGeom prst="ellipse">
            <a:avLst/>
          </a:prstGeom>
          <a:solidFill>
            <a:srgbClr val="7677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100" dirty="0"/>
              <a:t>Nein</a:t>
            </a:r>
            <a:endParaRPr lang="de-DE" sz="1200" dirty="0"/>
          </a:p>
        </p:txBody>
      </p:sp>
      <p:sp>
        <p:nvSpPr>
          <p:cNvPr id="40" name="Pfeil: nach oben gebogen 44">
            <a:extLst>
              <a:ext uri="{FF2B5EF4-FFF2-40B4-BE49-F238E27FC236}">
                <a16:creationId xmlns:a16="http://schemas.microsoft.com/office/drawing/2014/main" id="{E9956A1E-8DF6-6B17-2B02-F198F249F7D3}"/>
              </a:ext>
            </a:extLst>
          </p:cNvPr>
          <p:cNvSpPr/>
          <p:nvPr/>
        </p:nvSpPr>
        <p:spPr>
          <a:xfrm rot="5400000">
            <a:off x="1414583" y="3496032"/>
            <a:ext cx="1230368" cy="1301817"/>
          </a:xfrm>
          <a:prstGeom prst="bentUpArrow">
            <a:avLst>
              <a:gd name="adj1" fmla="val 8413"/>
              <a:gd name="adj2" fmla="val 8199"/>
              <a:gd name="adj3" fmla="val 8922"/>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34" name="Ellipse 33">
            <a:extLst>
              <a:ext uri="{FF2B5EF4-FFF2-40B4-BE49-F238E27FC236}">
                <a16:creationId xmlns:a16="http://schemas.microsoft.com/office/drawing/2014/main" id="{D72D91D2-0C6A-29E4-2E23-55E5B6F08350}"/>
              </a:ext>
            </a:extLst>
          </p:cNvPr>
          <p:cNvSpPr/>
          <p:nvPr/>
        </p:nvSpPr>
        <p:spPr>
          <a:xfrm>
            <a:off x="1196810" y="3730985"/>
            <a:ext cx="432049" cy="432049"/>
          </a:xfrm>
          <a:prstGeom prst="ellipse">
            <a:avLst/>
          </a:prstGeom>
          <a:solidFill>
            <a:srgbClr val="7677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100" dirty="0"/>
              <a:t>Nein</a:t>
            </a:r>
            <a:endParaRPr lang="de-DE" sz="1200" dirty="0"/>
          </a:p>
        </p:txBody>
      </p:sp>
      <p:sp>
        <p:nvSpPr>
          <p:cNvPr id="42" name="Textfeld 41">
            <a:extLst>
              <a:ext uri="{FF2B5EF4-FFF2-40B4-BE49-F238E27FC236}">
                <a16:creationId xmlns:a16="http://schemas.microsoft.com/office/drawing/2014/main" id="{36694664-0984-2D78-8564-6ECF1778084C}"/>
              </a:ext>
            </a:extLst>
          </p:cNvPr>
          <p:cNvSpPr txBox="1"/>
          <p:nvPr/>
        </p:nvSpPr>
        <p:spPr>
          <a:xfrm>
            <a:off x="6070435" y="6226022"/>
            <a:ext cx="5776984" cy="230832"/>
          </a:xfrm>
          <a:prstGeom prst="rect">
            <a:avLst/>
          </a:prstGeom>
          <a:noFill/>
        </p:spPr>
        <p:txBody>
          <a:bodyPr wrap="square">
            <a:spAutoFit/>
          </a:bodyPr>
          <a:lstStyle/>
          <a:p>
            <a:r>
              <a:rPr lang="de-DE" sz="900" dirty="0">
                <a:solidFill>
                  <a:srgbClr val="000000"/>
                </a:solidFill>
                <a:latin typeface="+mj-lt"/>
              </a:rPr>
              <a:t>Quelle: </a:t>
            </a:r>
            <a:r>
              <a:rPr lang="de-DE" sz="900" dirty="0">
                <a:latin typeface="+mj-lt"/>
              </a:rPr>
              <a:t>Abbildung in Anlehnung an </a:t>
            </a:r>
            <a:r>
              <a:rPr lang="de-DE" sz="900" dirty="0">
                <a:solidFill>
                  <a:srgbClr val="000000"/>
                </a:solidFill>
                <a:latin typeface="+mj-lt"/>
              </a:rPr>
              <a:t>Technical Guidance for Calculating Scope 3 Emissions, version 1.0, S. 51</a:t>
            </a:r>
          </a:p>
        </p:txBody>
      </p:sp>
      <p:sp>
        <p:nvSpPr>
          <p:cNvPr id="43" name="Sprechblase: rechteckig mit abgerundeten Ecken 1">
            <a:extLst>
              <a:ext uri="{FF2B5EF4-FFF2-40B4-BE49-F238E27FC236}">
                <a16:creationId xmlns:a16="http://schemas.microsoft.com/office/drawing/2014/main" id="{DB05CD9D-1695-76F5-0392-F05E1A6B9BE8}"/>
              </a:ext>
            </a:extLst>
          </p:cNvPr>
          <p:cNvSpPr/>
          <p:nvPr/>
        </p:nvSpPr>
        <p:spPr>
          <a:xfrm>
            <a:off x="9703230" y="2466961"/>
            <a:ext cx="2104770" cy="1572315"/>
          </a:xfrm>
          <a:prstGeom prst="wedgeRoundRectCallout">
            <a:avLst>
              <a:gd name="adj1" fmla="val -41474"/>
              <a:gd name="adj2" fmla="val -72395"/>
              <a:gd name="adj3" fmla="val 16667"/>
            </a:avLst>
          </a:prstGeom>
          <a:solidFill>
            <a:srgbClr val="F9B000"/>
          </a:solidFill>
          <a:ln w="25400" cap="flat" cmpd="sng" algn="ctr">
            <a:solidFill>
              <a:srgbClr val="BBE0E3">
                <a:shade val="50000"/>
              </a:srgbClr>
            </a:solidFill>
            <a:prstDash val="solid"/>
          </a:ln>
          <a:effectLst/>
        </p:spPr>
        <p:txBody>
          <a:bodyPr rtlCol="0" anchor="ctr"/>
          <a:lstStyle/>
          <a:p>
            <a:pPr lvl="0" algn="ctr" eaLnBrk="0" fontAlgn="base" hangingPunct="0">
              <a:spcBef>
                <a:spcPct val="0"/>
              </a:spcBef>
              <a:spcAft>
                <a:spcPct val="0"/>
              </a:spcAft>
            </a:pPr>
            <a:endParaRPr lang="de-DE" sz="1200" kern="0" dirty="0">
              <a:solidFill>
                <a:srgbClr val="000000"/>
              </a:solidFill>
              <a:latin typeface="Arial"/>
              <a:ea typeface="ＭＳ Ｐゴシック"/>
            </a:endParaRPr>
          </a:p>
          <a:p>
            <a:pPr lvl="0" algn="ctr" eaLnBrk="0" fontAlgn="base" hangingPunct="0">
              <a:spcBef>
                <a:spcPct val="0"/>
              </a:spcBef>
              <a:spcAft>
                <a:spcPct val="0"/>
              </a:spcAft>
            </a:pP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Weiterführende Informationen zur Berechnung finden Sie im Dokument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hlinkClick r:id="rId2" action="ppaction://hlinksldjump"/>
              </a:rPr>
              <a:t>Technical Guidance for Calculating Scope 3 Emissions</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 auf S. 52-66.</a:t>
            </a: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de-DE" sz="1200" b="0" i="0" u="none" strike="noStrike" kern="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9859531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C651385A-0215-7D39-FA81-A00D8EE92C96}"/>
              </a:ext>
            </a:extLst>
          </p:cNvPr>
          <p:cNvSpPr>
            <a:spLocks noGrp="1"/>
          </p:cNvSpPr>
          <p:nvPr>
            <p:ph type="title"/>
          </p:nvPr>
        </p:nvSpPr>
        <p:spPr/>
        <p:txBody>
          <a:bodyPr/>
          <a:lstStyle/>
          <a:p>
            <a:r>
              <a:rPr lang="de-DE" sz="2400" dirty="0"/>
              <a:t>Verteilung (Distribution)</a:t>
            </a:r>
          </a:p>
        </p:txBody>
      </p:sp>
      <p:sp>
        <p:nvSpPr>
          <p:cNvPr id="4" name="Fußzeilenplatzhalter 3">
            <a:extLst>
              <a:ext uri="{FF2B5EF4-FFF2-40B4-BE49-F238E27FC236}">
                <a16:creationId xmlns:a16="http://schemas.microsoft.com/office/drawing/2014/main" id="{4412794C-485E-234B-AA20-41FD3DD17B88}"/>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5" name="Foliennummernplatzhalter 4">
            <a:extLst>
              <a:ext uri="{FF2B5EF4-FFF2-40B4-BE49-F238E27FC236}">
                <a16:creationId xmlns:a16="http://schemas.microsoft.com/office/drawing/2014/main" id="{22CAFF5C-84B2-FA9F-5109-CAC6D87BE07C}"/>
              </a:ext>
            </a:extLst>
          </p:cNvPr>
          <p:cNvSpPr>
            <a:spLocks noGrp="1"/>
          </p:cNvSpPr>
          <p:nvPr>
            <p:ph type="sldNum" sz="quarter" idx="4"/>
          </p:nvPr>
        </p:nvSpPr>
        <p:spPr/>
        <p:txBody>
          <a:bodyPr/>
          <a:lstStyle/>
          <a:p>
            <a:fld id="{894680D0-7A83-433A-9719-C4143F27F647}" type="slidenum">
              <a:rPr lang="de-DE" smtClean="0"/>
              <a:pPr/>
              <a:t>19</a:t>
            </a:fld>
            <a:endParaRPr lang="de-DE" dirty="0"/>
          </a:p>
        </p:txBody>
      </p:sp>
      <p:graphicFrame>
        <p:nvGraphicFramePr>
          <p:cNvPr id="11" name="Tabelle 9">
            <a:extLst>
              <a:ext uri="{FF2B5EF4-FFF2-40B4-BE49-F238E27FC236}">
                <a16:creationId xmlns:a16="http://schemas.microsoft.com/office/drawing/2014/main" id="{452CA1A8-8E08-2715-D4CE-0464AF7C1C60}"/>
              </a:ext>
            </a:extLst>
          </p:cNvPr>
          <p:cNvGraphicFramePr>
            <a:graphicFrameLocks noGrp="1"/>
          </p:cNvGraphicFramePr>
          <p:nvPr>
            <p:extLst>
              <p:ext uri="{D42A27DB-BD31-4B8C-83A1-F6EECF244321}">
                <p14:modId xmlns:p14="http://schemas.microsoft.com/office/powerpoint/2010/main" val="1475538611"/>
              </p:ext>
            </p:extLst>
          </p:nvPr>
        </p:nvGraphicFramePr>
        <p:xfrm>
          <a:off x="1037200" y="1730646"/>
          <a:ext cx="10752560" cy="3451115"/>
        </p:xfrm>
        <a:graphic>
          <a:graphicData uri="http://schemas.openxmlformats.org/drawingml/2006/table">
            <a:tbl>
              <a:tblPr firstRow="1" bandRow="1">
                <a:tableStyleId>{7E9639D4-E3E2-4D34-9284-5A2195B3D0D7}</a:tableStyleId>
              </a:tblPr>
              <a:tblGrid>
                <a:gridCol w="1025434">
                  <a:extLst>
                    <a:ext uri="{9D8B030D-6E8A-4147-A177-3AD203B41FA5}">
                      <a16:colId xmlns:a16="http://schemas.microsoft.com/office/drawing/2014/main" val="2566465029"/>
                    </a:ext>
                  </a:extLst>
                </a:gridCol>
                <a:gridCol w="3020544">
                  <a:extLst>
                    <a:ext uri="{9D8B030D-6E8A-4147-A177-3AD203B41FA5}">
                      <a16:colId xmlns:a16="http://schemas.microsoft.com/office/drawing/2014/main" val="3795616076"/>
                    </a:ext>
                  </a:extLst>
                </a:gridCol>
                <a:gridCol w="3502248">
                  <a:extLst>
                    <a:ext uri="{9D8B030D-6E8A-4147-A177-3AD203B41FA5}">
                      <a16:colId xmlns:a16="http://schemas.microsoft.com/office/drawing/2014/main" val="3155891547"/>
                    </a:ext>
                  </a:extLst>
                </a:gridCol>
                <a:gridCol w="3204334">
                  <a:extLst>
                    <a:ext uri="{9D8B030D-6E8A-4147-A177-3AD203B41FA5}">
                      <a16:colId xmlns:a16="http://schemas.microsoft.com/office/drawing/2014/main" val="1714585176"/>
                    </a:ext>
                  </a:extLst>
                </a:gridCol>
              </a:tblGrid>
              <a:tr h="342155">
                <a:tc>
                  <a:txBody>
                    <a:bodyPr/>
                    <a:lstStyle/>
                    <a:p>
                      <a:r>
                        <a:rPr lang="de-DE" sz="1200" b="1" i="0" dirty="0"/>
                        <a:t>Methode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tc>
                  <a:txBody>
                    <a:bodyPr/>
                    <a:lstStyle/>
                    <a:p>
                      <a:r>
                        <a:rPr lang="de-DE" sz="1200" b="1" i="0" dirty="0"/>
                        <a:t>Beschreibung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tc>
                  <a:txBody>
                    <a:bodyPr/>
                    <a:lstStyle/>
                    <a:p>
                      <a:r>
                        <a:rPr lang="de-DE" sz="1200" b="1" i="0" dirty="0"/>
                        <a:t>Vorgehen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i="0" dirty="0"/>
                        <a:t>Anmerkungen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extLst>
                  <a:ext uri="{0D108BD9-81ED-4DB2-BD59-A6C34878D82A}">
                    <a16:rowId xmlns:a16="http://schemas.microsoft.com/office/drawing/2014/main" val="3870020211"/>
                  </a:ext>
                </a:extLst>
              </a:tr>
              <a:tr h="1361399">
                <a:tc>
                  <a:txBody>
                    <a:bodyPr/>
                    <a:lstStyle/>
                    <a:p>
                      <a:r>
                        <a:rPr lang="de-DE" sz="1200" b="1" dirty="0">
                          <a:solidFill>
                            <a:srgbClr val="000000"/>
                          </a:solidFill>
                        </a:rPr>
                        <a:t>Site-specific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smtClean="0">
                          <a:solidFill>
                            <a:srgbClr val="000000"/>
                          </a:solidFill>
                        </a:rPr>
                        <a:t>a) Standortspezifische </a:t>
                      </a:r>
                      <a:r>
                        <a:rPr lang="de-DE" sz="1200" dirty="0">
                          <a:solidFill>
                            <a:srgbClr val="000000"/>
                          </a:solidFill>
                        </a:rPr>
                        <a:t>Kraftstoff- und Stromverbräuche </a:t>
                      </a:r>
                    </a:p>
                    <a:p>
                      <a:r>
                        <a:rPr lang="de-DE" sz="1200" b="0" dirty="0" smtClean="0">
                          <a:solidFill>
                            <a:srgbClr val="000000"/>
                          </a:solidFill>
                        </a:rPr>
                        <a:t>b) Flüchtige </a:t>
                      </a:r>
                      <a:r>
                        <a:rPr lang="de-DE" sz="1200" b="0" dirty="0">
                          <a:solidFill>
                            <a:srgbClr val="000000"/>
                          </a:solidFill>
                        </a:rPr>
                        <a:t>Emissionsdaten (Kältemittel) </a:t>
                      </a:r>
                    </a:p>
                    <a:p>
                      <a:r>
                        <a:rPr lang="de-DE" sz="1200" b="0" dirty="0" smtClean="0">
                          <a:solidFill>
                            <a:srgbClr val="000000"/>
                          </a:solidFill>
                        </a:rPr>
                        <a:t>c) Ø  </a:t>
                      </a:r>
                      <a:r>
                        <a:rPr lang="de-DE" sz="1200" b="0" dirty="0">
                          <a:solidFill>
                            <a:srgbClr val="000000"/>
                          </a:solidFill>
                        </a:rPr>
                        <a:t>Belegungsgrad des Lagers </a:t>
                      </a:r>
                      <a:r>
                        <a:rPr lang="de-DE" sz="1200" b="0" dirty="0" smtClean="0">
                          <a:solidFill>
                            <a:srgbClr val="000000"/>
                          </a:solidFill>
                        </a:rPr>
                        <a:t/>
                      </a:r>
                      <a:br>
                        <a:rPr lang="de-DE" sz="1200" b="0" dirty="0" smtClean="0">
                          <a:solidFill>
                            <a:srgbClr val="000000"/>
                          </a:solidFill>
                        </a:rPr>
                      </a:br>
                      <a:r>
                        <a:rPr lang="de-DE" sz="1200" b="0" dirty="0" smtClean="0">
                          <a:solidFill>
                            <a:srgbClr val="000000"/>
                          </a:solidFill>
                        </a:rPr>
                        <a:t>(z. B. </a:t>
                      </a:r>
                      <a:r>
                        <a:rPr lang="de-DE" sz="1200" b="0" dirty="0">
                          <a:solidFill>
                            <a:srgbClr val="000000"/>
                          </a:solidFill>
                        </a:rPr>
                        <a:t>Ø  Gesamtvolumen der gelagerten Güter) </a:t>
                      </a:r>
                    </a:p>
                    <a:p>
                      <a:r>
                        <a:rPr lang="de-DE" sz="1200" b="0" dirty="0" smtClean="0">
                          <a:solidFill>
                            <a:srgbClr val="000000"/>
                          </a:solidFill>
                        </a:rPr>
                        <a:t>d) Geeignete </a:t>
                      </a:r>
                      <a:r>
                        <a:rPr lang="de-DE" sz="1200" b="0" dirty="0">
                          <a:solidFill>
                            <a:srgbClr val="000000"/>
                          </a:solidFill>
                        </a:rPr>
                        <a:t>Emissionsfaktoren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u="sng" dirty="0" smtClean="0">
                          <a:solidFill>
                            <a:srgbClr val="000000"/>
                          </a:solidFill>
                        </a:rPr>
                        <a:t>Hinweis</a:t>
                      </a:r>
                      <a:r>
                        <a:rPr lang="de-DE" sz="1200" u="sng" dirty="0">
                          <a:solidFill>
                            <a:srgbClr val="000000"/>
                          </a:solidFill>
                        </a:rPr>
                        <a:t>:</a:t>
                      </a:r>
                      <a:r>
                        <a:rPr lang="de-DE" sz="1200" dirty="0">
                          <a:solidFill>
                            <a:srgbClr val="000000"/>
                          </a:solidFill>
                        </a:rPr>
                        <a:t> Allokation der Emissionen bei Nutzung des Lagerhauses durch mehrere </a:t>
                      </a:r>
                      <a:r>
                        <a:rPr lang="de-DE" sz="1200" dirty="0" smtClean="0">
                          <a:solidFill>
                            <a:srgbClr val="000000"/>
                          </a:solidFill>
                        </a:rPr>
                        <a:t>Parteien.</a:t>
                      </a:r>
                      <a:endParaRPr lang="de-DE" sz="12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de-DE" sz="1200" b="0" i="0" u="none" strike="noStrike" kern="1200" baseline="0" dirty="0">
                          <a:solidFill>
                            <a:schemeClr val="tx1"/>
                          </a:solidFill>
                          <a:latin typeface="+mj-lt"/>
                          <a:ea typeface="+mn-ea"/>
                          <a:cs typeface="+mn-cs"/>
                        </a:rPr>
                        <a:t>Rechnung von Versorgungsunternehmen</a:t>
                      </a:r>
                    </a:p>
                    <a:p>
                      <a:pPr marL="171450" indent="-171450">
                        <a:buFont typeface="Arial" panose="020B0604020202020204" pitchFamily="34" charset="0"/>
                        <a:buChar char="•"/>
                      </a:pPr>
                      <a:r>
                        <a:rPr lang="de-DE" sz="1200" b="0" i="0" u="none" strike="noStrike" kern="1200" baseline="0" dirty="0">
                          <a:solidFill>
                            <a:schemeClr val="tx1"/>
                          </a:solidFill>
                          <a:latin typeface="+mj-lt"/>
                          <a:ea typeface="+mn-ea"/>
                          <a:cs typeface="+mn-cs"/>
                        </a:rPr>
                        <a:t>Kaufbelege</a:t>
                      </a:r>
                    </a:p>
                    <a:p>
                      <a:pPr marL="171450" indent="-171450">
                        <a:buFont typeface="Arial" panose="020B0604020202020204" pitchFamily="34" charset="0"/>
                        <a:buChar char="•"/>
                      </a:pPr>
                      <a:r>
                        <a:rPr lang="de-DE" sz="1200" b="0" i="0" u="none" strike="noStrike" kern="1200" baseline="0" dirty="0">
                          <a:solidFill>
                            <a:schemeClr val="tx1"/>
                          </a:solidFill>
                          <a:latin typeface="+mj-lt"/>
                          <a:ea typeface="+mn-ea"/>
                          <a:cs typeface="+mn-cs"/>
                        </a:rPr>
                        <a:t>Zählerstände</a:t>
                      </a:r>
                    </a:p>
                    <a:p>
                      <a:pPr marL="171450" indent="-171450">
                        <a:buFont typeface="Arial" panose="020B0604020202020204" pitchFamily="34" charset="0"/>
                        <a:buChar char="•"/>
                      </a:pPr>
                      <a:r>
                        <a:rPr lang="de-DE" sz="1200" b="0" i="0" u="none" strike="noStrike" kern="1200" baseline="0" dirty="0">
                          <a:solidFill>
                            <a:schemeClr val="tx1"/>
                          </a:solidFill>
                          <a:latin typeface="+mj-lt"/>
                          <a:ea typeface="+mn-ea"/>
                          <a:cs typeface="+mn-cs"/>
                        </a:rPr>
                        <a:t>Interne IT-Systeme</a:t>
                      </a:r>
                    </a:p>
                    <a:p>
                      <a:pPr marL="171450" indent="-171450">
                        <a:buFont typeface="Arial" panose="020B0604020202020204" pitchFamily="34" charset="0"/>
                        <a:buChar char="•"/>
                      </a:pPr>
                      <a:endParaRPr lang="de-DE" sz="1200" b="0" i="0" u="none" strike="noStrike" kern="1200" baseline="0" dirty="0">
                        <a:solidFill>
                          <a:schemeClr val="tx1"/>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de-DE" sz="1200" b="0" dirty="0">
                          <a:solidFill>
                            <a:schemeClr val="tx1"/>
                          </a:solidFill>
                        </a:rPr>
                        <a:t>Diese Methode ist sehr genau. Im ersten Schritt können Sie auch gut auf die Average-Data </a:t>
                      </a:r>
                      <a:r>
                        <a:rPr lang="de-DE" sz="1200" b="0" dirty="0" smtClean="0">
                          <a:solidFill>
                            <a:schemeClr val="tx1"/>
                          </a:solidFill>
                        </a:rPr>
                        <a:t>Methode zurückgreifen.</a:t>
                      </a:r>
                      <a:endParaRPr lang="de-DE"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4418651"/>
                  </a:ext>
                </a:extLst>
              </a:tr>
              <a:tr h="1042773">
                <a:tc>
                  <a:txBody>
                    <a:bodyPr/>
                    <a:lstStyle/>
                    <a:p>
                      <a:r>
                        <a:rPr lang="de-DE" sz="1200" b="1" dirty="0">
                          <a:solidFill>
                            <a:srgbClr val="000000"/>
                          </a:solidFill>
                        </a:rPr>
                        <a:t>Average-Data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rgbClr val="000000"/>
                          </a:solidFill>
                        </a:rPr>
                        <a:t>Emissionen für jede Vertriebstätigkeit werden auf der Grundlage von Durchschnittsdaten geschätzt</a:t>
                      </a:r>
                    </a:p>
                    <a:p>
                      <a:r>
                        <a:rPr lang="de-DE" sz="1200" dirty="0">
                          <a:solidFill>
                            <a:srgbClr val="000000"/>
                          </a:solidFill>
                        </a:rPr>
                        <a:t>(z. B</a:t>
                      </a:r>
                      <a:r>
                        <a:rPr lang="de-DE" sz="1200" dirty="0" smtClean="0">
                          <a:solidFill>
                            <a:srgbClr val="000000"/>
                          </a:solidFill>
                        </a:rPr>
                        <a:t>. </a:t>
                      </a:r>
                      <a:r>
                        <a:rPr lang="de-DE" sz="1200" dirty="0">
                          <a:solidFill>
                            <a:srgbClr val="000000"/>
                          </a:solidFill>
                        </a:rPr>
                        <a:t>durchschnittliche Emissionen pro Palette oder gelagertem Kubikmeter pro Tag</a:t>
                      </a:r>
                      <a:r>
                        <a:rPr lang="de-DE" sz="1200" dirty="0" smtClean="0">
                          <a:solidFill>
                            <a:srgbClr val="000000"/>
                          </a:solidFill>
                        </a:rPr>
                        <a:t>).</a:t>
                      </a:r>
                      <a:endParaRPr lang="de-DE" sz="12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solidFill>
                            <a:schemeClr val="tx1"/>
                          </a:solidFill>
                          <a:latin typeface="+mj-lt"/>
                        </a:rPr>
                        <a:t>Lieferantenunterlagen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solidFill>
                            <a:schemeClr val="tx1"/>
                          </a:solidFill>
                          <a:latin typeface="+mj-lt"/>
                        </a:rPr>
                        <a:t>Interne Management Systeme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de-DE" sz="1200" b="0" dirty="0">
                          <a:solidFill>
                            <a:schemeClr val="tx1"/>
                          </a:solidFill>
                        </a:rPr>
                        <a:t>Sprechen Sie mit Ihrem </a:t>
                      </a:r>
                      <a:r>
                        <a:rPr lang="de-DE" sz="1200" b="0" dirty="0" smtClean="0">
                          <a:solidFill>
                            <a:schemeClr val="tx1"/>
                          </a:solidFill>
                        </a:rPr>
                        <a:t>Logistikpartner,</a:t>
                      </a:r>
                      <a:r>
                        <a:rPr lang="de-DE" sz="1200" b="0" baseline="0" dirty="0" smtClean="0">
                          <a:solidFill>
                            <a:schemeClr val="tx1"/>
                          </a:solidFill>
                        </a:rPr>
                        <a:t> i</a:t>
                      </a:r>
                      <a:r>
                        <a:rPr lang="de-DE" sz="1200" b="0" dirty="0" smtClean="0">
                          <a:solidFill>
                            <a:schemeClr val="tx1"/>
                          </a:solidFill>
                        </a:rPr>
                        <a:t>mmer </a:t>
                      </a:r>
                      <a:r>
                        <a:rPr lang="de-DE" sz="1200" b="0" dirty="0">
                          <a:solidFill>
                            <a:schemeClr val="tx1"/>
                          </a:solidFill>
                        </a:rPr>
                        <a:t>häufiger sind Daten hier </a:t>
                      </a:r>
                      <a:r>
                        <a:rPr lang="de-DE" sz="1200" b="0" dirty="0" smtClean="0">
                          <a:solidFill>
                            <a:schemeClr val="tx1"/>
                          </a:solidFill>
                        </a:rPr>
                        <a:t>verfügbar.</a:t>
                      </a:r>
                      <a:endParaRPr lang="de-DE"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63330"/>
                  </a:ext>
                </a:extLst>
              </a:tr>
            </a:tbl>
          </a:graphicData>
        </a:graphic>
      </p:graphicFrame>
      <p:sp>
        <p:nvSpPr>
          <p:cNvPr id="12" name="Rechtwinkliges Dreieck 11">
            <a:extLst>
              <a:ext uri="{FF2B5EF4-FFF2-40B4-BE49-F238E27FC236}">
                <a16:creationId xmlns:a16="http://schemas.microsoft.com/office/drawing/2014/main" id="{DDC521B9-21CD-93D6-A9AC-CEB0F9AF03EE}"/>
              </a:ext>
            </a:extLst>
          </p:cNvPr>
          <p:cNvSpPr/>
          <p:nvPr/>
        </p:nvSpPr>
        <p:spPr>
          <a:xfrm rot="10800000">
            <a:off x="551382" y="1730645"/>
            <a:ext cx="432047" cy="3451115"/>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1219170" eaLnBrk="1" hangingPunct="1"/>
            <a:r>
              <a:rPr lang="de-DE" sz="1400" dirty="0">
                <a:solidFill>
                  <a:srgbClr val="000000"/>
                </a:solidFill>
              </a:rPr>
              <a:t>Genauigkeit</a:t>
            </a:r>
          </a:p>
        </p:txBody>
      </p:sp>
      <p:pic>
        <p:nvPicPr>
          <p:cNvPr id="3" name="Grafik 2" descr="Lager mit einfarbiger Füllung">
            <a:extLst>
              <a:ext uri="{FF2B5EF4-FFF2-40B4-BE49-F238E27FC236}">
                <a16:creationId xmlns:a16="http://schemas.microsoft.com/office/drawing/2014/main" id="{5C4BC0A7-41F4-B9E4-5419-886BBE7114F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799856" y="845187"/>
            <a:ext cx="765488" cy="765488"/>
          </a:xfrm>
          <a:prstGeom prst="rect">
            <a:avLst/>
          </a:prstGeom>
        </p:spPr>
      </p:pic>
    </p:spTree>
    <p:extLst>
      <p:ext uri="{BB962C8B-B14F-4D97-AF65-F5344CB8AC3E}">
        <p14:creationId xmlns:p14="http://schemas.microsoft.com/office/powerpoint/2010/main" val="4054459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Handlungshilfe „Handlungshilfe </a:t>
            </a:r>
            <a:r>
              <a:rPr lang="de-DE" sz="2400" dirty="0" smtClean="0"/>
              <a:t>Spezial: </a:t>
            </a:r>
            <a:r>
              <a:rPr lang="de-DE" sz="2400" dirty="0"/>
              <a:t>Scope 3“</a:t>
            </a:r>
          </a:p>
        </p:txBody>
      </p:sp>
      <p:sp>
        <p:nvSpPr>
          <p:cNvPr id="9" name="Inhaltsplatzhalter 8"/>
          <p:cNvSpPr>
            <a:spLocks noGrp="1"/>
          </p:cNvSpPr>
          <p:nvPr>
            <p:ph idx="1"/>
          </p:nvPr>
        </p:nvSpPr>
        <p:spPr>
          <a:xfrm>
            <a:off x="551384" y="1931197"/>
            <a:ext cx="5271532" cy="4697413"/>
          </a:xfrm>
        </p:spPr>
        <p:txBody>
          <a:bodyPr/>
          <a:lstStyle/>
          <a:p>
            <a:pPr marL="0" indent="0">
              <a:buNone/>
            </a:pPr>
            <a:r>
              <a:rPr lang="de-DE" dirty="0"/>
              <a:t>Die </a:t>
            </a:r>
            <a:r>
              <a:rPr lang="de-DE" dirty="0" smtClean="0"/>
              <a:t>Scope-3-Handlungshilfe </a:t>
            </a:r>
            <a:r>
              <a:rPr lang="de-DE" dirty="0"/>
              <a:t>ist eine Ergänzung zur allgemeinen „Handlungshilfe Klimastrategie“. Sie richtet sich vorrangig an kleinere und mittlere Unternehmen. Es sind keine Vorkenntnisse zum Thema betrieblicher Klimaschutz erforderlich. Gleichzeitig kann die Handlungshilfe auch von Unternehmen genutzt werden, die schon erste Schritte im Unternehmen umgesetzt haben. </a:t>
            </a:r>
          </a:p>
          <a:p>
            <a:pPr marL="0" indent="0">
              <a:buNone/>
            </a:pPr>
            <a:r>
              <a:rPr lang="de-DE" dirty="0"/>
              <a:t>Die Handlungshilfe bietet Ihnen Informationen zu allen </a:t>
            </a:r>
            <a:r>
              <a:rPr lang="de-DE" dirty="0" smtClean="0"/>
              <a:t>15 Scope-3- </a:t>
            </a:r>
            <a:r>
              <a:rPr lang="de-DE" dirty="0"/>
              <a:t>Kategorien. Sie erhalten einen umfassenden Überblick durch die Verortung der Kategorie, einer allgemeinen Beschreibung, den Mindestanforderungen, Querbeziehungen zu anderen Kategorien und Auskunft, wann die Kategorie zu erfassen ist. Es folgt eine Übersicht zur Berechnung und Datenerfassung.</a:t>
            </a:r>
          </a:p>
          <a:p>
            <a:pPr marL="0" indent="0">
              <a:buNone/>
            </a:pPr>
            <a:endParaRPr lang="de-DE" dirty="0"/>
          </a:p>
          <a:p>
            <a:pPr marL="0" indent="0">
              <a:buNone/>
            </a:pPr>
            <a:endParaRPr lang="de-DE" dirty="0"/>
          </a:p>
          <a:p>
            <a:pPr marL="0" indent="0">
              <a:buNone/>
            </a:pPr>
            <a:endParaRPr lang="de-DE" dirty="0"/>
          </a:p>
          <a:p>
            <a:pPr marL="0" indent="0">
              <a:buNone/>
            </a:pPr>
            <a:r>
              <a:rPr lang="de-DE" dirty="0"/>
              <a:t>Eine </a:t>
            </a:r>
            <a:r>
              <a:rPr lang="de-DE" dirty="0" smtClean="0"/>
              <a:t>weitere </a:t>
            </a:r>
            <a:r>
              <a:rPr lang="de-DE" dirty="0"/>
              <a:t>Handlungshilfe „Klimamanagement“ liefert ab 2023 Hilfestellung für die Identifikation von Maßnahmen und deren Umsetzung. </a:t>
            </a:r>
          </a:p>
          <a:p>
            <a:pPr marL="0" indent="0">
              <a:buNone/>
            </a:pPr>
            <a:r>
              <a:rPr lang="de-DE" dirty="0"/>
              <a:t>Wir wünschen Ihnen viel Freude bei der Lektüre, Nutzung und beim angewandten Klimaschutz. </a:t>
            </a:r>
            <a:r>
              <a:rPr lang="de-DE" dirty="0" smtClean="0"/>
              <a:t> </a:t>
            </a:r>
            <a:endParaRPr lang="de-DE" dirty="0"/>
          </a:p>
          <a:p>
            <a:pPr marL="0" indent="0">
              <a:buNone/>
            </a:pPr>
            <a:endParaRPr lang="de-DE" dirty="0"/>
          </a:p>
          <a:p>
            <a:pPr marL="0" indent="0">
              <a:buNone/>
            </a:pPr>
            <a:endParaRPr lang="de-DE" dirty="0"/>
          </a:p>
          <a:p>
            <a:pPr marL="0" indent="0">
              <a:buNone/>
            </a:pPr>
            <a:endParaRPr lang="de-DE" dirty="0"/>
          </a:p>
        </p:txBody>
      </p:sp>
      <p:sp>
        <p:nvSpPr>
          <p:cNvPr id="4" name="Fußzeilenplatzhalter 3"/>
          <p:cNvSpPr>
            <a:spLocks noGrp="1"/>
          </p:cNvSpPr>
          <p:nvPr>
            <p:ph type="ftr"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0" normalizeH="0" baseline="0" noProof="0" dirty="0" smtClean="0">
                <a:ln>
                  <a:noFill/>
                </a:ln>
                <a:solidFill>
                  <a:srgbClr val="3B687F"/>
                </a:solidFill>
                <a:effectLst/>
                <a:uLnTx/>
                <a:uFillTx/>
                <a:latin typeface="Arial" charset="0"/>
                <a:ea typeface="ＭＳ Ｐゴシック" charset="-128"/>
                <a:cs typeface="+mn-cs"/>
              </a:rPr>
              <a:t>Handlungshilfe Spezial: Scope 3 | © LfU | IZU Infozentrum UmweltWirtschaft | 2023</a:t>
            </a:r>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5" name="Foliennummernplatzhalter 4"/>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894680D0-7A83-433A-9719-C4143F27F647}" type="slidenum">
              <a:rPr kumimoji="0" lang="de-DE" sz="1000" b="0" i="0" u="none" strike="noStrike" kern="1200" cap="none" spc="0" normalizeH="0" baseline="0" noProof="0" smtClean="0">
                <a:ln>
                  <a:noFill/>
                </a:ln>
                <a:solidFill>
                  <a:srgbClr val="3B687F"/>
                </a:solidFill>
                <a:effectLst/>
                <a:uLnTx/>
                <a:uFillTx/>
                <a:latin typeface="Arial" charset="0"/>
                <a:ea typeface="ＭＳ Ｐゴシック"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2</a:t>
            </a:fld>
            <a:endParaRPr kumimoji="0" lang="de-DE" sz="1000" b="0" i="0" u="none" strike="noStrike" kern="1200" cap="none" spc="0" normalizeH="0" baseline="0" noProof="0" dirty="0">
              <a:ln>
                <a:noFill/>
              </a:ln>
              <a:solidFill>
                <a:srgbClr val="3B687F"/>
              </a:solidFill>
              <a:effectLst/>
              <a:uLnTx/>
              <a:uFillTx/>
              <a:latin typeface="Arial" charset="0"/>
              <a:ea typeface="ＭＳ Ｐゴシック" charset="-128"/>
              <a:cs typeface="+mn-cs"/>
            </a:endParaRPr>
          </a:p>
        </p:txBody>
      </p:sp>
      <p:sp>
        <p:nvSpPr>
          <p:cNvPr id="7" name="Inhaltsplatzhalter 6"/>
          <p:cNvSpPr>
            <a:spLocks noGrp="1"/>
          </p:cNvSpPr>
          <p:nvPr>
            <p:ph idx="4294967295"/>
          </p:nvPr>
        </p:nvSpPr>
        <p:spPr>
          <a:xfrm>
            <a:off x="6293505" y="1966765"/>
            <a:ext cx="5514495" cy="1497012"/>
          </a:xfrm>
        </p:spPr>
        <p:txBody>
          <a:bodyPr/>
          <a:lstStyle/>
          <a:p>
            <a:pPr marL="0" indent="0">
              <a:buFontTx/>
              <a:buNone/>
            </a:pPr>
            <a:r>
              <a:rPr lang="de-DE" kern="0" dirty="0"/>
              <a:t>Im Rahmen des </a:t>
            </a:r>
            <a:r>
              <a:rPr lang="de-DE" b="1" kern="0" dirty="0"/>
              <a:t>Umwelt- und Klimapakts Bayern </a:t>
            </a:r>
            <a:r>
              <a:rPr lang="de-DE" kern="0" dirty="0"/>
              <a:t>entwickelten das </a:t>
            </a:r>
            <a:r>
              <a:rPr lang="de-DE" b="1" kern="0" dirty="0"/>
              <a:t>Infozentrum </a:t>
            </a:r>
            <a:r>
              <a:rPr lang="de-DE" b="1" kern="0" dirty="0" err="1"/>
              <a:t>UmweltWirtschaft</a:t>
            </a:r>
            <a:r>
              <a:rPr lang="de-DE" b="1" kern="0" dirty="0"/>
              <a:t> (IZU) </a:t>
            </a:r>
            <a:r>
              <a:rPr lang="de-DE" kern="0" dirty="0"/>
              <a:t>am Landesamt für Umwelt und die B.A.U.M. </a:t>
            </a:r>
            <a:r>
              <a:rPr lang="de-DE" kern="0" dirty="0" err="1"/>
              <a:t>Consult</a:t>
            </a:r>
            <a:r>
              <a:rPr lang="de-DE" kern="0" dirty="0"/>
              <a:t> GmbH München diese Handlungshilfe. Um den Praxisbezug zu gewährleisten wurden die Methoden und Inhalte mit </a:t>
            </a:r>
            <a:r>
              <a:rPr lang="de-DE" b="1" kern="0" dirty="0"/>
              <a:t>Pilotunternehmen</a:t>
            </a:r>
            <a:r>
              <a:rPr lang="de-DE" kern="0" dirty="0"/>
              <a:t> aus verschiedenen Branchen in einem</a:t>
            </a:r>
            <a:r>
              <a:rPr lang="de-DE" b="1" kern="0" dirty="0"/>
              <a:t> nutzerzentrierten Prozess </a:t>
            </a:r>
            <a:r>
              <a:rPr lang="de-DE" kern="0" dirty="0"/>
              <a:t>mit Interviews und Workshops entwickelt. </a:t>
            </a:r>
          </a:p>
          <a:p>
            <a:pPr marL="0" indent="0">
              <a:buFontTx/>
              <a:buNone/>
            </a:pPr>
            <a:endParaRPr lang="de-DE" u="sng" dirty="0"/>
          </a:p>
          <a:p>
            <a:pPr marL="0" indent="0">
              <a:buNone/>
            </a:pPr>
            <a:r>
              <a:rPr lang="de-DE" dirty="0"/>
              <a:t>.  </a:t>
            </a:r>
          </a:p>
        </p:txBody>
      </p:sp>
      <p:sp>
        <p:nvSpPr>
          <p:cNvPr id="11" name="Rechteck 10"/>
          <p:cNvSpPr/>
          <p:nvPr/>
        </p:nvSpPr>
        <p:spPr bwMode="auto">
          <a:xfrm>
            <a:off x="551384" y="1618757"/>
            <a:ext cx="5271532" cy="314051"/>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An wen richtet sich die Handlungshilfe?</a:t>
            </a:r>
          </a:p>
        </p:txBody>
      </p:sp>
      <p:sp>
        <p:nvSpPr>
          <p:cNvPr id="13" name="Rechteck 12"/>
          <p:cNvSpPr/>
          <p:nvPr/>
        </p:nvSpPr>
        <p:spPr bwMode="auto">
          <a:xfrm>
            <a:off x="6218350" y="1617146"/>
            <a:ext cx="5589650" cy="314051"/>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Wie ist die Handlungshilfe entstanden</a:t>
            </a:r>
          </a:p>
        </p:txBody>
      </p:sp>
      <p:sp>
        <p:nvSpPr>
          <p:cNvPr id="3" name="Rechteck 2">
            <a:extLst>
              <a:ext uri="{FF2B5EF4-FFF2-40B4-BE49-F238E27FC236}">
                <a16:creationId xmlns:a16="http://schemas.microsoft.com/office/drawing/2014/main" id="{B347D301-8E64-E3B1-D159-C831B5019E48}"/>
              </a:ext>
            </a:extLst>
          </p:cNvPr>
          <p:cNvSpPr/>
          <p:nvPr/>
        </p:nvSpPr>
        <p:spPr bwMode="auto">
          <a:xfrm>
            <a:off x="6251514" y="3356992"/>
            <a:ext cx="5556486" cy="314051"/>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rial" charset="0"/>
                <a:ea typeface="ＭＳ Ｐゴシック" charset="-128"/>
                <a:cs typeface="+mn-cs"/>
              </a:rPr>
              <a:t>Wie ist die Handlungshilfe aufgebaut?</a:t>
            </a:r>
          </a:p>
        </p:txBody>
      </p:sp>
      <p:sp>
        <p:nvSpPr>
          <p:cNvPr id="6" name="Inhaltsplatzhalter 6">
            <a:extLst>
              <a:ext uri="{FF2B5EF4-FFF2-40B4-BE49-F238E27FC236}">
                <a16:creationId xmlns:a16="http://schemas.microsoft.com/office/drawing/2014/main" id="{F7A97623-A8E9-E3F0-4517-2BB7F6A887A0}"/>
              </a:ext>
            </a:extLst>
          </p:cNvPr>
          <p:cNvSpPr txBox="1">
            <a:spLocks/>
          </p:cNvSpPr>
          <p:nvPr/>
        </p:nvSpPr>
        <p:spPr bwMode="auto">
          <a:xfrm>
            <a:off x="6275254" y="3724088"/>
            <a:ext cx="5532746" cy="2350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lnSpc>
                <a:spcPts val="1600"/>
              </a:lnSpc>
              <a:spcBef>
                <a:spcPts val="800"/>
              </a:spcBef>
              <a:spcAft>
                <a:spcPct val="0"/>
              </a:spcAft>
              <a:buChar char="–"/>
              <a:defRPr sz="1200">
                <a:solidFill>
                  <a:schemeClr val="tx1"/>
                </a:solidFill>
                <a:latin typeface="+mn-lt"/>
                <a:ea typeface="+mn-ea"/>
              </a:defRPr>
            </a:lvl4pPr>
            <a:lvl5pPr marL="2112963" indent="-228600" algn="l" rtl="0" eaLnBrk="1" fontAlgn="base" hangingPunct="1">
              <a:lnSpc>
                <a:spcPts val="1600"/>
              </a:lnSpc>
              <a:spcBef>
                <a:spcPts val="800"/>
              </a:spcBef>
              <a:spcAft>
                <a:spcPct val="0"/>
              </a:spcAft>
              <a:buChar char="»"/>
              <a:defRPr sz="12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marR="0" lvl="0" indent="0" algn="l" defTabSz="914400" rtl="0" eaLnBrk="1" fontAlgn="base" latinLnBrk="0" hangingPunct="1">
              <a:lnSpc>
                <a:spcPts val="1600"/>
              </a:lnSpc>
              <a:spcBef>
                <a:spcPts val="600"/>
              </a:spcBef>
              <a:spcAft>
                <a:spcPct val="0"/>
              </a:spcAft>
              <a:buClr>
                <a:srgbClr val="000000"/>
              </a:buClr>
              <a:buSzTx/>
              <a:buFontTx/>
              <a:buNone/>
              <a:tabLst/>
              <a:defRPr/>
            </a:pP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Die Handlungshilfe ist nach den </a:t>
            </a:r>
            <a:r>
              <a:rPr kumimoji="0" lang="de-DE" sz="1200" b="0" i="0" u="none" strike="noStrike" kern="0" cap="none" spc="0" normalizeH="0" baseline="0" noProof="0" dirty="0" smtClean="0">
                <a:ln>
                  <a:noFill/>
                </a:ln>
                <a:solidFill>
                  <a:srgbClr val="000000"/>
                </a:solidFill>
                <a:effectLst/>
                <a:uLnTx/>
                <a:uFillTx/>
                <a:latin typeface="Arial"/>
                <a:ea typeface="ＭＳ Ｐゴシック"/>
                <a:cs typeface="+mn-cs"/>
              </a:rPr>
              <a:t>15 Scope-3-Kategorien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gegliedert. Die Module bauen nicht aufeinander auf und können auch nur ausschnittweise genutzt werden, je nach Bedarf. </a:t>
            </a:r>
          </a:p>
          <a:p>
            <a:pPr marL="0" marR="0" lvl="0" indent="0" algn="l" defTabSz="914400" rtl="0" eaLnBrk="1" fontAlgn="base" latinLnBrk="0" hangingPunct="1">
              <a:lnSpc>
                <a:spcPts val="1600"/>
              </a:lnSpc>
              <a:spcBef>
                <a:spcPts val="800"/>
              </a:spcBef>
              <a:spcAft>
                <a:spcPct val="0"/>
              </a:spcAft>
              <a:buClr>
                <a:srgbClr val="000000"/>
              </a:buClr>
              <a:buSzTx/>
              <a:buFontTx/>
              <a:buNone/>
              <a:tabLst/>
              <a:defRPr/>
            </a:pPr>
            <a:endParaRPr kumimoji="0" lang="de-DE" sz="1200" b="0"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31" name="Sprechblase: rechteckig mit abgerundeten Ecken 30">
            <a:extLst>
              <a:ext uri="{FF2B5EF4-FFF2-40B4-BE49-F238E27FC236}">
                <a16:creationId xmlns:a16="http://schemas.microsoft.com/office/drawing/2014/main" id="{067733A3-89AF-2106-F547-D08EFE613448}"/>
              </a:ext>
            </a:extLst>
          </p:cNvPr>
          <p:cNvSpPr/>
          <p:nvPr/>
        </p:nvSpPr>
        <p:spPr>
          <a:xfrm>
            <a:off x="9600194" y="4737154"/>
            <a:ext cx="2207806" cy="1206703"/>
          </a:xfrm>
          <a:prstGeom prst="wedgeRoundRectCallout">
            <a:avLst>
              <a:gd name="adj1" fmla="val -58705"/>
              <a:gd name="adj2" fmla="val 14477"/>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In welcher Kategorie Sie sich befinden, erkennen Sie über die Kopfleiste und der Verortung auf der Übersichtsfolie der jeweiligen Kategorie.  </a:t>
            </a:r>
          </a:p>
        </p:txBody>
      </p:sp>
      <p:sp>
        <p:nvSpPr>
          <p:cNvPr id="18" name="Sprechblase: rechteckig mit abgerundeten Ecken 17">
            <a:extLst>
              <a:ext uri="{FF2B5EF4-FFF2-40B4-BE49-F238E27FC236}">
                <a16:creationId xmlns:a16="http://schemas.microsoft.com/office/drawing/2014/main" id="{BAE83A69-8DEE-7C86-AB17-4F37493E398B}"/>
              </a:ext>
            </a:extLst>
          </p:cNvPr>
          <p:cNvSpPr/>
          <p:nvPr/>
        </p:nvSpPr>
        <p:spPr>
          <a:xfrm>
            <a:off x="983432" y="4364684"/>
            <a:ext cx="4663010" cy="902437"/>
          </a:xfrm>
          <a:prstGeom prst="wedgeRoundRectCallout">
            <a:avLst>
              <a:gd name="adj1" fmla="val -57948"/>
              <a:gd name="adj2" fmla="val -32844"/>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tx1"/>
                </a:solidFill>
              </a:rPr>
              <a:t>Hinweise zu </a:t>
            </a:r>
            <a:r>
              <a:rPr lang="de-DE" sz="1200" b="1" dirty="0" err="1">
                <a:solidFill>
                  <a:schemeClr val="tx1"/>
                </a:solidFill>
              </a:rPr>
              <a:t>ecocockpit</a:t>
            </a:r>
            <a:r>
              <a:rPr lang="de-DE" sz="1200" b="1" dirty="0">
                <a:solidFill>
                  <a:schemeClr val="tx1"/>
                </a:solidFill>
              </a:rPr>
              <a:t>:</a:t>
            </a:r>
          </a:p>
          <a:p>
            <a:pPr algn="ctr"/>
            <a:r>
              <a:rPr lang="de-DE" sz="1200" dirty="0">
                <a:solidFill>
                  <a:schemeClr val="tx1"/>
                </a:solidFill>
              </a:rPr>
              <a:t>Sie finden bei jeder </a:t>
            </a:r>
            <a:r>
              <a:rPr lang="de-DE" sz="1200" dirty="0" smtClean="0">
                <a:solidFill>
                  <a:schemeClr val="tx1"/>
                </a:solidFill>
              </a:rPr>
              <a:t>Scope-3-Kategorie </a:t>
            </a:r>
            <a:r>
              <a:rPr lang="de-DE" sz="1200" dirty="0">
                <a:solidFill>
                  <a:schemeClr val="tx1"/>
                </a:solidFill>
              </a:rPr>
              <a:t>Hinweise zum Umgang mit der Kategorie im Bilanzierungstool ecocockpit. Eine Anleitung zum Tool finden Sie in der </a:t>
            </a:r>
            <a:r>
              <a:rPr lang="de-DE" sz="1200" dirty="0" smtClean="0">
                <a:solidFill>
                  <a:schemeClr val="tx1"/>
                </a:solidFill>
              </a:rPr>
              <a:t>Handlungshilfe Klimastrategie.</a:t>
            </a:r>
            <a:endParaRPr lang="de-DE" sz="1200" dirty="0">
              <a:solidFill>
                <a:schemeClr val="tx1"/>
              </a:solidFill>
            </a:endParaRPr>
          </a:p>
        </p:txBody>
      </p:sp>
      <p:pic>
        <p:nvPicPr>
          <p:cNvPr id="68" name="Grafik 67">
            <a:extLst>
              <a:ext uri="{FF2B5EF4-FFF2-40B4-BE49-F238E27FC236}">
                <a16:creationId xmlns:a16="http://schemas.microsoft.com/office/drawing/2014/main" id="{8970FBE3-3F44-328C-BFED-31C00674E46C}"/>
              </a:ext>
            </a:extLst>
          </p:cNvPr>
          <p:cNvPicPr>
            <a:picLocks noChangeAspect="1"/>
          </p:cNvPicPr>
          <p:nvPr/>
        </p:nvPicPr>
        <p:blipFill>
          <a:blip r:embed="rId3"/>
          <a:stretch>
            <a:fillRect/>
          </a:stretch>
        </p:blipFill>
        <p:spPr>
          <a:xfrm>
            <a:off x="6275254" y="4463199"/>
            <a:ext cx="3018761" cy="1712822"/>
          </a:xfrm>
          <a:prstGeom prst="rect">
            <a:avLst/>
          </a:prstGeom>
        </p:spPr>
      </p:pic>
      <p:sp>
        <p:nvSpPr>
          <p:cNvPr id="8" name="Textfeld 7">
            <a:extLst>
              <a:ext uri="{FF2B5EF4-FFF2-40B4-BE49-F238E27FC236}">
                <a16:creationId xmlns:a16="http://schemas.microsoft.com/office/drawing/2014/main" id="{F283F300-AAE4-AFE9-D99A-ACDC9374BB61}"/>
              </a:ext>
            </a:extLst>
          </p:cNvPr>
          <p:cNvSpPr txBox="1"/>
          <p:nvPr/>
        </p:nvSpPr>
        <p:spPr>
          <a:xfrm>
            <a:off x="6234390" y="6259727"/>
            <a:ext cx="3306689" cy="230832"/>
          </a:xfrm>
          <a:prstGeom prst="rect">
            <a:avLst/>
          </a:prstGeom>
          <a:noFill/>
        </p:spPr>
        <p:txBody>
          <a:bodyPr wrap="square" rtlCol="0">
            <a:spAutoFit/>
          </a:bodyPr>
          <a:lstStyle/>
          <a:p>
            <a:pPr algn="l"/>
            <a:r>
              <a:rPr lang="de-DE" sz="900" dirty="0"/>
              <a:t>Quelle: In Anlehnung an und übersetzt vom GHG Protocol</a:t>
            </a:r>
          </a:p>
        </p:txBody>
      </p:sp>
    </p:spTree>
    <p:extLst>
      <p:ext uri="{BB962C8B-B14F-4D97-AF65-F5344CB8AC3E}">
        <p14:creationId xmlns:p14="http://schemas.microsoft.com/office/powerpoint/2010/main" val="41943172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78C6EE41-C729-F286-BA9E-391897059632}"/>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4" name="Foliennummernplatzhalter 3">
            <a:extLst>
              <a:ext uri="{FF2B5EF4-FFF2-40B4-BE49-F238E27FC236}">
                <a16:creationId xmlns:a16="http://schemas.microsoft.com/office/drawing/2014/main" id="{DBE2ACD9-C9B3-8535-5FD1-735120600294}"/>
              </a:ext>
            </a:extLst>
          </p:cNvPr>
          <p:cNvSpPr>
            <a:spLocks noGrp="1"/>
          </p:cNvSpPr>
          <p:nvPr>
            <p:ph type="sldNum" sz="quarter" idx="4"/>
          </p:nvPr>
        </p:nvSpPr>
        <p:spPr/>
        <p:txBody>
          <a:bodyPr/>
          <a:lstStyle/>
          <a:p>
            <a:fld id="{894680D0-7A83-433A-9719-C4143F27F647}" type="slidenum">
              <a:rPr lang="de-DE" smtClean="0"/>
              <a:pPr/>
              <a:t>20</a:t>
            </a:fld>
            <a:endParaRPr lang="de-DE" dirty="0"/>
          </a:p>
        </p:txBody>
      </p:sp>
      <p:sp>
        <p:nvSpPr>
          <p:cNvPr id="5" name="Wolke 4">
            <a:extLst>
              <a:ext uri="{FF2B5EF4-FFF2-40B4-BE49-F238E27FC236}">
                <a16:creationId xmlns:a16="http://schemas.microsoft.com/office/drawing/2014/main" id="{BCF56D39-A61A-58A1-D470-DFA84084DAD2}"/>
              </a:ext>
            </a:extLst>
          </p:cNvPr>
          <p:cNvSpPr/>
          <p:nvPr/>
        </p:nvSpPr>
        <p:spPr bwMode="auto">
          <a:xfrm>
            <a:off x="3019173" y="520919"/>
            <a:ext cx="5400600" cy="1471090"/>
          </a:xfrm>
          <a:prstGeom prst="cloud">
            <a:avLst/>
          </a:prstGeom>
          <a:solidFill>
            <a:srgbClr val="E6E6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rPr>
              <a:t>CO</a:t>
            </a:r>
            <a:r>
              <a:rPr kumimoji="0" lang="de-DE" sz="2400" b="0" i="0" u="none" strike="noStrike" kern="1200" cap="none" spc="0" normalizeH="0" baseline="-25000" noProof="0" dirty="0">
                <a:ln>
                  <a:noFill/>
                </a:ln>
                <a:solidFill>
                  <a:srgbClr val="000000"/>
                </a:solidFill>
                <a:effectLst/>
                <a:uLnTx/>
                <a:uFillTx/>
                <a:latin typeface="Arial" charset="0"/>
                <a:ea typeface="ＭＳ Ｐゴシック" charset="-128"/>
                <a:cs typeface="+mn-cs"/>
              </a:rPr>
              <a:t>2</a:t>
            </a: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 name="Rechteckiger Pfeil 14">
            <a:extLst>
              <a:ext uri="{FF2B5EF4-FFF2-40B4-BE49-F238E27FC236}">
                <a16:creationId xmlns:a16="http://schemas.microsoft.com/office/drawing/2014/main" id="{41D390D6-D13E-AE6D-8CFC-7249B57BF3A6}"/>
              </a:ext>
            </a:extLst>
          </p:cNvPr>
          <p:cNvSpPr/>
          <p:nvPr/>
        </p:nvSpPr>
        <p:spPr bwMode="auto">
          <a:xfrm rot="5400000" flipH="1" flipV="1">
            <a:off x="2629835" y="1359052"/>
            <a:ext cx="1593037" cy="3614310"/>
          </a:xfrm>
          <a:custGeom>
            <a:avLst/>
            <a:gdLst>
              <a:gd name="connsiteX0" fmla="*/ 0 w 1747237"/>
              <a:gd name="connsiteY0" fmla="*/ 3775264 h 3775264"/>
              <a:gd name="connsiteX1" fmla="*/ 0 w 1747237"/>
              <a:gd name="connsiteY1" fmla="*/ 779687 h 3775264"/>
              <a:gd name="connsiteX2" fmla="*/ 764416 w 1747237"/>
              <a:gd name="connsiteY2" fmla="*/ 15271 h 3775264"/>
              <a:gd name="connsiteX3" fmla="*/ 1244400 w 1747237"/>
              <a:gd name="connsiteY3" fmla="*/ 15271 h 3775264"/>
              <a:gd name="connsiteX4" fmla="*/ 1244400 w 1747237"/>
              <a:gd name="connsiteY4" fmla="*/ 0 h 3775264"/>
              <a:gd name="connsiteX5" fmla="*/ 1747237 w 1747237"/>
              <a:gd name="connsiteY5" fmla="*/ 284293 h 3775264"/>
              <a:gd name="connsiteX6" fmla="*/ 1244400 w 1747237"/>
              <a:gd name="connsiteY6" fmla="*/ 568586 h 3775264"/>
              <a:gd name="connsiteX7" fmla="*/ 1244400 w 1747237"/>
              <a:gd name="connsiteY7" fmla="*/ 553315 h 3775264"/>
              <a:gd name="connsiteX8" fmla="*/ 764416 w 1747237"/>
              <a:gd name="connsiteY8" fmla="*/ 553315 h 3775264"/>
              <a:gd name="connsiteX9" fmla="*/ 538044 w 1747237"/>
              <a:gd name="connsiteY9" fmla="*/ 779687 h 3775264"/>
              <a:gd name="connsiteX10" fmla="*/ 538044 w 1747237"/>
              <a:gd name="connsiteY10" fmla="*/ 3775264 h 3775264"/>
              <a:gd name="connsiteX11" fmla="*/ 0 w 1747237"/>
              <a:gd name="connsiteY11" fmla="*/ 3775264 h 3775264"/>
              <a:gd name="connsiteX0" fmla="*/ 0 w 1747237"/>
              <a:gd name="connsiteY0" fmla="*/ 3759993 h 3759993"/>
              <a:gd name="connsiteX1" fmla="*/ 0 w 1747237"/>
              <a:gd name="connsiteY1" fmla="*/ 764416 h 3759993"/>
              <a:gd name="connsiteX2" fmla="*/ 764416 w 1747237"/>
              <a:gd name="connsiteY2" fmla="*/ 0 h 3759993"/>
              <a:gd name="connsiteX3" fmla="*/ 1244400 w 1747237"/>
              <a:gd name="connsiteY3" fmla="*/ 0 h 3759993"/>
              <a:gd name="connsiteX4" fmla="*/ 1221251 w 1747237"/>
              <a:gd name="connsiteY4" fmla="*/ 112054 h 3759993"/>
              <a:gd name="connsiteX5" fmla="*/ 1747237 w 1747237"/>
              <a:gd name="connsiteY5" fmla="*/ 269022 h 3759993"/>
              <a:gd name="connsiteX6" fmla="*/ 1244400 w 1747237"/>
              <a:gd name="connsiteY6" fmla="*/ 553315 h 3759993"/>
              <a:gd name="connsiteX7" fmla="*/ 1244400 w 1747237"/>
              <a:gd name="connsiteY7" fmla="*/ 538044 h 3759993"/>
              <a:gd name="connsiteX8" fmla="*/ 764416 w 1747237"/>
              <a:gd name="connsiteY8" fmla="*/ 538044 h 3759993"/>
              <a:gd name="connsiteX9" fmla="*/ 538044 w 1747237"/>
              <a:gd name="connsiteY9" fmla="*/ 764416 h 3759993"/>
              <a:gd name="connsiteX10" fmla="*/ 538044 w 1747237"/>
              <a:gd name="connsiteY10" fmla="*/ 3759993 h 3759993"/>
              <a:gd name="connsiteX11" fmla="*/ 0 w 1747237"/>
              <a:gd name="connsiteY11" fmla="*/ 3759993 h 3759993"/>
              <a:gd name="connsiteX0" fmla="*/ 0 w 1747237"/>
              <a:gd name="connsiteY0" fmla="*/ 3759993 h 3759993"/>
              <a:gd name="connsiteX1" fmla="*/ 0 w 1747237"/>
              <a:gd name="connsiteY1" fmla="*/ 764416 h 3759993"/>
              <a:gd name="connsiteX2" fmla="*/ 764416 w 1747237"/>
              <a:gd name="connsiteY2" fmla="*/ 0 h 3759993"/>
              <a:gd name="connsiteX3" fmla="*/ 1244400 w 1747237"/>
              <a:gd name="connsiteY3" fmla="*/ 0 h 3759993"/>
              <a:gd name="connsiteX4" fmla="*/ 1221251 w 1747237"/>
              <a:gd name="connsiteY4" fmla="*/ 112054 h 3759993"/>
              <a:gd name="connsiteX5" fmla="*/ 1747237 w 1747237"/>
              <a:gd name="connsiteY5" fmla="*/ 269022 h 3759993"/>
              <a:gd name="connsiteX6" fmla="*/ 1378625 w 1747237"/>
              <a:gd name="connsiteY6" fmla="*/ 320558 h 3759993"/>
              <a:gd name="connsiteX7" fmla="*/ 1244400 w 1747237"/>
              <a:gd name="connsiteY7" fmla="*/ 553315 h 3759993"/>
              <a:gd name="connsiteX8" fmla="*/ 1244400 w 1747237"/>
              <a:gd name="connsiteY8" fmla="*/ 538044 h 3759993"/>
              <a:gd name="connsiteX9" fmla="*/ 764416 w 1747237"/>
              <a:gd name="connsiteY9" fmla="*/ 538044 h 3759993"/>
              <a:gd name="connsiteX10" fmla="*/ 538044 w 1747237"/>
              <a:gd name="connsiteY10" fmla="*/ 764416 h 3759993"/>
              <a:gd name="connsiteX11" fmla="*/ 538044 w 1747237"/>
              <a:gd name="connsiteY11" fmla="*/ 3759993 h 3759993"/>
              <a:gd name="connsiteX12" fmla="*/ 0 w 1747237"/>
              <a:gd name="connsiteY12" fmla="*/ 3759993 h 3759993"/>
              <a:gd name="connsiteX0" fmla="*/ 0 w 1380507"/>
              <a:gd name="connsiteY0" fmla="*/ 3759993 h 3759993"/>
              <a:gd name="connsiteX1" fmla="*/ 0 w 1380507"/>
              <a:gd name="connsiteY1" fmla="*/ 764416 h 3759993"/>
              <a:gd name="connsiteX2" fmla="*/ 764416 w 1380507"/>
              <a:gd name="connsiteY2" fmla="*/ 0 h 3759993"/>
              <a:gd name="connsiteX3" fmla="*/ 1244400 w 1380507"/>
              <a:gd name="connsiteY3" fmla="*/ 0 h 3759993"/>
              <a:gd name="connsiteX4" fmla="*/ 1221251 w 1380507"/>
              <a:gd name="connsiteY4" fmla="*/ 112054 h 3759993"/>
              <a:gd name="connsiteX5" fmla="*/ 1235682 w 1380507"/>
              <a:gd name="connsiteY5" fmla="*/ 766734 h 3759993"/>
              <a:gd name="connsiteX6" fmla="*/ 1378625 w 1380507"/>
              <a:gd name="connsiteY6" fmla="*/ 320558 h 3759993"/>
              <a:gd name="connsiteX7" fmla="*/ 1244400 w 1380507"/>
              <a:gd name="connsiteY7" fmla="*/ 553315 h 3759993"/>
              <a:gd name="connsiteX8" fmla="*/ 1244400 w 1380507"/>
              <a:gd name="connsiteY8" fmla="*/ 538044 h 3759993"/>
              <a:gd name="connsiteX9" fmla="*/ 764416 w 1380507"/>
              <a:gd name="connsiteY9" fmla="*/ 538044 h 3759993"/>
              <a:gd name="connsiteX10" fmla="*/ 538044 w 1380507"/>
              <a:gd name="connsiteY10" fmla="*/ 764416 h 3759993"/>
              <a:gd name="connsiteX11" fmla="*/ 538044 w 1380507"/>
              <a:gd name="connsiteY11" fmla="*/ 3759993 h 3759993"/>
              <a:gd name="connsiteX12" fmla="*/ 0 w 1380507"/>
              <a:gd name="connsiteY12" fmla="*/ 3759993 h 3759993"/>
              <a:gd name="connsiteX0" fmla="*/ 0 w 1380507"/>
              <a:gd name="connsiteY0" fmla="*/ 3759993 h 3759993"/>
              <a:gd name="connsiteX1" fmla="*/ 0 w 1380507"/>
              <a:gd name="connsiteY1" fmla="*/ 764416 h 3759993"/>
              <a:gd name="connsiteX2" fmla="*/ 764416 w 1380507"/>
              <a:gd name="connsiteY2" fmla="*/ 0 h 3759993"/>
              <a:gd name="connsiteX3" fmla="*/ 1234369 w 1380507"/>
              <a:gd name="connsiteY3" fmla="*/ 347241 h 3759993"/>
              <a:gd name="connsiteX4" fmla="*/ 1221251 w 1380507"/>
              <a:gd name="connsiteY4" fmla="*/ 112054 h 3759993"/>
              <a:gd name="connsiteX5" fmla="*/ 1235682 w 1380507"/>
              <a:gd name="connsiteY5" fmla="*/ 766734 h 3759993"/>
              <a:gd name="connsiteX6" fmla="*/ 1378625 w 1380507"/>
              <a:gd name="connsiteY6" fmla="*/ 320558 h 3759993"/>
              <a:gd name="connsiteX7" fmla="*/ 1244400 w 1380507"/>
              <a:gd name="connsiteY7" fmla="*/ 553315 h 3759993"/>
              <a:gd name="connsiteX8" fmla="*/ 1244400 w 1380507"/>
              <a:gd name="connsiteY8" fmla="*/ 538044 h 3759993"/>
              <a:gd name="connsiteX9" fmla="*/ 764416 w 1380507"/>
              <a:gd name="connsiteY9" fmla="*/ 538044 h 3759993"/>
              <a:gd name="connsiteX10" fmla="*/ 538044 w 1380507"/>
              <a:gd name="connsiteY10" fmla="*/ 764416 h 3759993"/>
              <a:gd name="connsiteX11" fmla="*/ 538044 w 1380507"/>
              <a:gd name="connsiteY11" fmla="*/ 3759993 h 3759993"/>
              <a:gd name="connsiteX12" fmla="*/ 0 w 1380507"/>
              <a:gd name="connsiteY12" fmla="*/ 3759993 h 3759993"/>
              <a:gd name="connsiteX0" fmla="*/ 0 w 1380507"/>
              <a:gd name="connsiteY0" fmla="*/ 3713694 h 3713694"/>
              <a:gd name="connsiteX1" fmla="*/ 0 w 1380507"/>
              <a:gd name="connsiteY1" fmla="*/ 718117 h 3713694"/>
              <a:gd name="connsiteX2" fmla="*/ 794507 w 1380507"/>
              <a:gd name="connsiteY2" fmla="*/ 0 h 3713694"/>
              <a:gd name="connsiteX3" fmla="*/ 1234369 w 1380507"/>
              <a:gd name="connsiteY3" fmla="*/ 300942 h 3713694"/>
              <a:gd name="connsiteX4" fmla="*/ 1221251 w 1380507"/>
              <a:gd name="connsiteY4" fmla="*/ 65755 h 3713694"/>
              <a:gd name="connsiteX5" fmla="*/ 1235682 w 1380507"/>
              <a:gd name="connsiteY5" fmla="*/ 720435 h 3713694"/>
              <a:gd name="connsiteX6" fmla="*/ 1378625 w 1380507"/>
              <a:gd name="connsiteY6" fmla="*/ 274259 h 3713694"/>
              <a:gd name="connsiteX7" fmla="*/ 1244400 w 1380507"/>
              <a:gd name="connsiteY7" fmla="*/ 507016 h 3713694"/>
              <a:gd name="connsiteX8" fmla="*/ 1244400 w 1380507"/>
              <a:gd name="connsiteY8" fmla="*/ 491745 h 3713694"/>
              <a:gd name="connsiteX9" fmla="*/ 764416 w 1380507"/>
              <a:gd name="connsiteY9" fmla="*/ 491745 h 3713694"/>
              <a:gd name="connsiteX10" fmla="*/ 538044 w 1380507"/>
              <a:gd name="connsiteY10" fmla="*/ 718117 h 3713694"/>
              <a:gd name="connsiteX11" fmla="*/ 538044 w 1380507"/>
              <a:gd name="connsiteY11" fmla="*/ 3713694 h 3713694"/>
              <a:gd name="connsiteX12" fmla="*/ 0 w 1380507"/>
              <a:gd name="connsiteY12" fmla="*/ 3713694 h 3713694"/>
              <a:gd name="connsiteX0" fmla="*/ 0 w 1380507"/>
              <a:gd name="connsiteY0" fmla="*/ 3714478 h 3714478"/>
              <a:gd name="connsiteX1" fmla="*/ 0 w 1380507"/>
              <a:gd name="connsiteY1" fmla="*/ 718901 h 3714478"/>
              <a:gd name="connsiteX2" fmla="*/ 794507 w 1380507"/>
              <a:gd name="connsiteY2" fmla="*/ 784 h 3714478"/>
              <a:gd name="connsiteX3" fmla="*/ 1234369 w 1380507"/>
              <a:gd name="connsiteY3" fmla="*/ 301726 h 3714478"/>
              <a:gd name="connsiteX4" fmla="*/ 1221251 w 1380507"/>
              <a:gd name="connsiteY4" fmla="*/ 66539 h 3714478"/>
              <a:gd name="connsiteX5" fmla="*/ 1235682 w 1380507"/>
              <a:gd name="connsiteY5" fmla="*/ 721219 h 3714478"/>
              <a:gd name="connsiteX6" fmla="*/ 1378625 w 1380507"/>
              <a:gd name="connsiteY6" fmla="*/ 275043 h 3714478"/>
              <a:gd name="connsiteX7" fmla="*/ 1244400 w 1380507"/>
              <a:gd name="connsiteY7" fmla="*/ 507800 h 3714478"/>
              <a:gd name="connsiteX8" fmla="*/ 1244400 w 1380507"/>
              <a:gd name="connsiteY8" fmla="*/ 492529 h 3714478"/>
              <a:gd name="connsiteX9" fmla="*/ 764416 w 1380507"/>
              <a:gd name="connsiteY9" fmla="*/ 492529 h 3714478"/>
              <a:gd name="connsiteX10" fmla="*/ 538044 w 1380507"/>
              <a:gd name="connsiteY10" fmla="*/ 718901 h 3714478"/>
              <a:gd name="connsiteX11" fmla="*/ 538044 w 1380507"/>
              <a:gd name="connsiteY11" fmla="*/ 3714478 h 3714478"/>
              <a:gd name="connsiteX12" fmla="*/ 0 w 1380507"/>
              <a:gd name="connsiteY12" fmla="*/ 3714478 h 3714478"/>
              <a:gd name="connsiteX0" fmla="*/ 0 w 1380507"/>
              <a:gd name="connsiteY0" fmla="*/ 3760643 h 3760643"/>
              <a:gd name="connsiteX1" fmla="*/ 0 w 1380507"/>
              <a:gd name="connsiteY1" fmla="*/ 765066 h 3760643"/>
              <a:gd name="connsiteX2" fmla="*/ 784477 w 1380507"/>
              <a:gd name="connsiteY2" fmla="*/ 652 h 3760643"/>
              <a:gd name="connsiteX3" fmla="*/ 1234369 w 1380507"/>
              <a:gd name="connsiteY3" fmla="*/ 347891 h 3760643"/>
              <a:gd name="connsiteX4" fmla="*/ 1221251 w 1380507"/>
              <a:gd name="connsiteY4" fmla="*/ 112704 h 3760643"/>
              <a:gd name="connsiteX5" fmla="*/ 1235682 w 1380507"/>
              <a:gd name="connsiteY5" fmla="*/ 767384 h 3760643"/>
              <a:gd name="connsiteX6" fmla="*/ 1378625 w 1380507"/>
              <a:gd name="connsiteY6" fmla="*/ 321208 h 3760643"/>
              <a:gd name="connsiteX7" fmla="*/ 1244400 w 1380507"/>
              <a:gd name="connsiteY7" fmla="*/ 553965 h 3760643"/>
              <a:gd name="connsiteX8" fmla="*/ 1244400 w 1380507"/>
              <a:gd name="connsiteY8" fmla="*/ 538694 h 3760643"/>
              <a:gd name="connsiteX9" fmla="*/ 764416 w 1380507"/>
              <a:gd name="connsiteY9" fmla="*/ 538694 h 3760643"/>
              <a:gd name="connsiteX10" fmla="*/ 538044 w 1380507"/>
              <a:gd name="connsiteY10" fmla="*/ 765066 h 3760643"/>
              <a:gd name="connsiteX11" fmla="*/ 538044 w 1380507"/>
              <a:gd name="connsiteY11" fmla="*/ 3760643 h 3760643"/>
              <a:gd name="connsiteX12" fmla="*/ 0 w 1380507"/>
              <a:gd name="connsiteY12" fmla="*/ 3760643 h 376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507" h="3760643">
                <a:moveTo>
                  <a:pt x="0" y="3760643"/>
                </a:moveTo>
                <a:lnTo>
                  <a:pt x="0" y="765066"/>
                </a:lnTo>
                <a:cubicBezTo>
                  <a:pt x="0" y="342891"/>
                  <a:pt x="362302" y="652"/>
                  <a:pt x="784477" y="652"/>
                </a:cubicBezTo>
                <a:cubicBezTo>
                  <a:pt x="1011342" y="-14778"/>
                  <a:pt x="1087748" y="247577"/>
                  <a:pt x="1234369" y="347891"/>
                </a:cubicBezTo>
                <a:lnTo>
                  <a:pt x="1221251" y="112704"/>
                </a:lnTo>
                <a:lnTo>
                  <a:pt x="1235682" y="767384"/>
                </a:lnTo>
                <a:cubicBezTo>
                  <a:pt x="1213125" y="780704"/>
                  <a:pt x="1401182" y="307888"/>
                  <a:pt x="1378625" y="321208"/>
                </a:cubicBezTo>
                <a:lnTo>
                  <a:pt x="1244400" y="553965"/>
                </a:lnTo>
                <a:lnTo>
                  <a:pt x="1244400" y="538694"/>
                </a:lnTo>
                <a:lnTo>
                  <a:pt x="764416" y="538694"/>
                </a:lnTo>
                <a:cubicBezTo>
                  <a:pt x="639394" y="538694"/>
                  <a:pt x="538044" y="640044"/>
                  <a:pt x="538044" y="765066"/>
                </a:cubicBezTo>
                <a:lnTo>
                  <a:pt x="538044" y="3760643"/>
                </a:lnTo>
                <a:lnTo>
                  <a:pt x="0" y="3760643"/>
                </a:lnTo>
                <a:close/>
              </a:path>
            </a:pathLst>
          </a:cu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 name="Pfeil nach oben 5">
            <a:extLst>
              <a:ext uri="{FF2B5EF4-FFF2-40B4-BE49-F238E27FC236}">
                <a16:creationId xmlns:a16="http://schemas.microsoft.com/office/drawing/2014/main" id="{004F903C-1FE4-AC37-04E6-683CDE72C26D}"/>
              </a:ext>
            </a:extLst>
          </p:cNvPr>
          <p:cNvSpPr/>
          <p:nvPr/>
        </p:nvSpPr>
        <p:spPr bwMode="auto">
          <a:xfrm>
            <a:off x="5046298" y="1524527"/>
            <a:ext cx="1440160" cy="4230880"/>
          </a:xfrm>
          <a:prstGeom prst="upArrow">
            <a:avLst/>
          </a:prstGeom>
          <a:solidFill>
            <a:srgbClr val="B6C6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 name="Rechteckiger Pfeil 6">
            <a:extLst>
              <a:ext uri="{FF2B5EF4-FFF2-40B4-BE49-F238E27FC236}">
                <a16:creationId xmlns:a16="http://schemas.microsoft.com/office/drawing/2014/main" id="{835C9D9D-3F0C-CC18-BBB1-F7DC079019DE}"/>
              </a:ext>
            </a:extLst>
          </p:cNvPr>
          <p:cNvSpPr/>
          <p:nvPr/>
        </p:nvSpPr>
        <p:spPr bwMode="auto">
          <a:xfrm rot="16200000" flipV="1">
            <a:off x="1084320" y="1272060"/>
            <a:ext cx="2818662" cy="3884534"/>
          </a:xfrm>
          <a:custGeom>
            <a:avLst/>
            <a:gdLst>
              <a:gd name="connsiteX0" fmla="*/ 0 w 2448272"/>
              <a:gd name="connsiteY0" fmla="*/ 3662178 h 3662178"/>
              <a:gd name="connsiteX1" fmla="*/ 0 w 2448272"/>
              <a:gd name="connsiteY1" fmla="*/ 1377153 h 3662178"/>
              <a:gd name="connsiteX2" fmla="*/ 1071119 w 2448272"/>
              <a:gd name="connsiteY2" fmla="*/ 306034 h 3662178"/>
              <a:gd name="connsiteX3" fmla="*/ 1836204 w 2448272"/>
              <a:gd name="connsiteY3" fmla="*/ 306034 h 3662178"/>
              <a:gd name="connsiteX4" fmla="*/ 1836204 w 2448272"/>
              <a:gd name="connsiteY4" fmla="*/ 0 h 3662178"/>
              <a:gd name="connsiteX5" fmla="*/ 2448272 w 2448272"/>
              <a:gd name="connsiteY5" fmla="*/ 612068 h 3662178"/>
              <a:gd name="connsiteX6" fmla="*/ 1836204 w 2448272"/>
              <a:gd name="connsiteY6" fmla="*/ 1224136 h 3662178"/>
              <a:gd name="connsiteX7" fmla="*/ 1836204 w 2448272"/>
              <a:gd name="connsiteY7" fmla="*/ 918102 h 3662178"/>
              <a:gd name="connsiteX8" fmla="*/ 1071119 w 2448272"/>
              <a:gd name="connsiteY8" fmla="*/ 918102 h 3662178"/>
              <a:gd name="connsiteX9" fmla="*/ 612068 w 2448272"/>
              <a:gd name="connsiteY9" fmla="*/ 1377153 h 3662178"/>
              <a:gd name="connsiteX10" fmla="*/ 612068 w 2448272"/>
              <a:gd name="connsiteY10" fmla="*/ 3662178 h 3662178"/>
              <a:gd name="connsiteX11" fmla="*/ 0 w 244827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1836204 w 2818662"/>
              <a:gd name="connsiteY3" fmla="*/ 306034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1836204 w 2818662"/>
              <a:gd name="connsiteY7" fmla="*/ 91810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1836204 w 2818662"/>
              <a:gd name="connsiteY3" fmla="*/ 306034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2310766 w 2818662"/>
              <a:gd name="connsiteY7" fmla="*/ 779206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1836204 w 2818662"/>
              <a:gd name="connsiteY3" fmla="*/ 306034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2322341 w 2818662"/>
              <a:gd name="connsiteY7" fmla="*/ 89495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2414938 w 2818662"/>
              <a:gd name="connsiteY3" fmla="*/ 317609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2322341 w 2818662"/>
              <a:gd name="connsiteY7" fmla="*/ 89495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2414938 w 2818662"/>
              <a:gd name="connsiteY3" fmla="*/ 317609 h 3662178"/>
              <a:gd name="connsiteX4" fmla="*/ 1836204 w 2818662"/>
              <a:gd name="connsiteY4" fmla="*/ 0 h 3662178"/>
              <a:gd name="connsiteX5" fmla="*/ 2818662 w 2818662"/>
              <a:gd name="connsiteY5" fmla="*/ 577344 h 3662178"/>
              <a:gd name="connsiteX6" fmla="*/ 2287617 w 2818662"/>
              <a:gd name="connsiteY6" fmla="*/ 1177837 h 3662178"/>
              <a:gd name="connsiteX7" fmla="*/ 2322341 w 2818662"/>
              <a:gd name="connsiteY7" fmla="*/ 89495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50603 h 3650603"/>
              <a:gd name="connsiteX1" fmla="*/ 0 w 2818662"/>
              <a:gd name="connsiteY1" fmla="*/ 1365578 h 3650603"/>
              <a:gd name="connsiteX2" fmla="*/ 1071119 w 2818662"/>
              <a:gd name="connsiteY2" fmla="*/ 294459 h 3650603"/>
              <a:gd name="connsiteX3" fmla="*/ 2414938 w 2818662"/>
              <a:gd name="connsiteY3" fmla="*/ 306034 h 3650603"/>
              <a:gd name="connsiteX4" fmla="*/ 2287617 w 2818662"/>
              <a:gd name="connsiteY4" fmla="*/ 0 h 3650603"/>
              <a:gd name="connsiteX5" fmla="*/ 2818662 w 2818662"/>
              <a:gd name="connsiteY5" fmla="*/ 565769 h 3650603"/>
              <a:gd name="connsiteX6" fmla="*/ 2287617 w 2818662"/>
              <a:gd name="connsiteY6" fmla="*/ 1166262 h 3650603"/>
              <a:gd name="connsiteX7" fmla="*/ 2322341 w 2818662"/>
              <a:gd name="connsiteY7" fmla="*/ 883377 h 3650603"/>
              <a:gd name="connsiteX8" fmla="*/ 1071119 w 2818662"/>
              <a:gd name="connsiteY8" fmla="*/ 906527 h 3650603"/>
              <a:gd name="connsiteX9" fmla="*/ 612068 w 2818662"/>
              <a:gd name="connsiteY9" fmla="*/ 1365578 h 3650603"/>
              <a:gd name="connsiteX10" fmla="*/ 612068 w 2818662"/>
              <a:gd name="connsiteY10" fmla="*/ 3650603 h 3650603"/>
              <a:gd name="connsiteX11" fmla="*/ 0 w 2818662"/>
              <a:gd name="connsiteY11" fmla="*/ 3650603 h 3650603"/>
              <a:gd name="connsiteX0" fmla="*/ 0 w 2818662"/>
              <a:gd name="connsiteY0" fmla="*/ 3650603 h 3650603"/>
              <a:gd name="connsiteX1" fmla="*/ 0 w 2818662"/>
              <a:gd name="connsiteY1" fmla="*/ 1365578 h 3650603"/>
              <a:gd name="connsiteX2" fmla="*/ 1071119 w 2818662"/>
              <a:gd name="connsiteY2" fmla="*/ 294459 h 3650603"/>
              <a:gd name="connsiteX3" fmla="*/ 2414938 w 2818662"/>
              <a:gd name="connsiteY3" fmla="*/ 306034 h 3650603"/>
              <a:gd name="connsiteX4" fmla="*/ 2287617 w 2818662"/>
              <a:gd name="connsiteY4" fmla="*/ 0 h 3650603"/>
              <a:gd name="connsiteX5" fmla="*/ 2818662 w 2818662"/>
              <a:gd name="connsiteY5" fmla="*/ 565769 h 3650603"/>
              <a:gd name="connsiteX6" fmla="*/ 2333916 w 2818662"/>
              <a:gd name="connsiteY6" fmla="*/ 1189411 h 3650603"/>
              <a:gd name="connsiteX7" fmla="*/ 2322341 w 2818662"/>
              <a:gd name="connsiteY7" fmla="*/ 883377 h 3650603"/>
              <a:gd name="connsiteX8" fmla="*/ 1071119 w 2818662"/>
              <a:gd name="connsiteY8" fmla="*/ 906527 h 3650603"/>
              <a:gd name="connsiteX9" fmla="*/ 612068 w 2818662"/>
              <a:gd name="connsiteY9" fmla="*/ 1365578 h 3650603"/>
              <a:gd name="connsiteX10" fmla="*/ 612068 w 2818662"/>
              <a:gd name="connsiteY10" fmla="*/ 3650603 h 3650603"/>
              <a:gd name="connsiteX11" fmla="*/ 0 w 2818662"/>
              <a:gd name="connsiteY11" fmla="*/ 3650603 h 3650603"/>
              <a:gd name="connsiteX0" fmla="*/ 0 w 2818662"/>
              <a:gd name="connsiteY0" fmla="*/ 3650606 h 3650606"/>
              <a:gd name="connsiteX1" fmla="*/ 0 w 2818662"/>
              <a:gd name="connsiteY1" fmla="*/ 1365581 h 3650606"/>
              <a:gd name="connsiteX2" fmla="*/ 1071119 w 2818662"/>
              <a:gd name="connsiteY2" fmla="*/ 294462 h 3650606"/>
              <a:gd name="connsiteX3" fmla="*/ 2414938 w 2818662"/>
              <a:gd name="connsiteY3" fmla="*/ 306037 h 3650606"/>
              <a:gd name="connsiteX4" fmla="*/ 2322341 w 2818662"/>
              <a:gd name="connsiteY4" fmla="*/ 0 h 3650606"/>
              <a:gd name="connsiteX5" fmla="*/ 2818662 w 2818662"/>
              <a:gd name="connsiteY5" fmla="*/ 565772 h 3650606"/>
              <a:gd name="connsiteX6" fmla="*/ 2333916 w 2818662"/>
              <a:gd name="connsiteY6" fmla="*/ 1189414 h 3650606"/>
              <a:gd name="connsiteX7" fmla="*/ 2322341 w 2818662"/>
              <a:gd name="connsiteY7" fmla="*/ 883380 h 3650606"/>
              <a:gd name="connsiteX8" fmla="*/ 1071119 w 2818662"/>
              <a:gd name="connsiteY8" fmla="*/ 906530 h 3650606"/>
              <a:gd name="connsiteX9" fmla="*/ 612068 w 2818662"/>
              <a:gd name="connsiteY9" fmla="*/ 1365581 h 3650606"/>
              <a:gd name="connsiteX10" fmla="*/ 612068 w 2818662"/>
              <a:gd name="connsiteY10" fmla="*/ 3650606 h 3650606"/>
              <a:gd name="connsiteX11" fmla="*/ 0 w 2818662"/>
              <a:gd name="connsiteY11" fmla="*/ 3650606 h 3650606"/>
              <a:gd name="connsiteX0" fmla="*/ 0 w 2818662"/>
              <a:gd name="connsiteY0" fmla="*/ 3650606 h 3650606"/>
              <a:gd name="connsiteX1" fmla="*/ 0 w 2818662"/>
              <a:gd name="connsiteY1" fmla="*/ 1365581 h 3650606"/>
              <a:gd name="connsiteX2" fmla="*/ 1071119 w 2818662"/>
              <a:gd name="connsiteY2" fmla="*/ 294462 h 3650606"/>
              <a:gd name="connsiteX3" fmla="*/ 2333916 w 2818662"/>
              <a:gd name="connsiteY3" fmla="*/ 294463 h 3650606"/>
              <a:gd name="connsiteX4" fmla="*/ 2322341 w 2818662"/>
              <a:gd name="connsiteY4" fmla="*/ 0 h 3650606"/>
              <a:gd name="connsiteX5" fmla="*/ 2818662 w 2818662"/>
              <a:gd name="connsiteY5" fmla="*/ 565772 h 3650606"/>
              <a:gd name="connsiteX6" fmla="*/ 2333916 w 2818662"/>
              <a:gd name="connsiteY6" fmla="*/ 1189414 h 3650606"/>
              <a:gd name="connsiteX7" fmla="*/ 2322341 w 2818662"/>
              <a:gd name="connsiteY7" fmla="*/ 883380 h 3650606"/>
              <a:gd name="connsiteX8" fmla="*/ 1071119 w 2818662"/>
              <a:gd name="connsiteY8" fmla="*/ 906530 h 3650606"/>
              <a:gd name="connsiteX9" fmla="*/ 612068 w 2818662"/>
              <a:gd name="connsiteY9" fmla="*/ 1365581 h 3650606"/>
              <a:gd name="connsiteX10" fmla="*/ 612068 w 2818662"/>
              <a:gd name="connsiteY10" fmla="*/ 3650606 h 3650606"/>
              <a:gd name="connsiteX11" fmla="*/ 0 w 2818662"/>
              <a:gd name="connsiteY11" fmla="*/ 3650606 h 36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8662" h="3650606">
                <a:moveTo>
                  <a:pt x="0" y="3650606"/>
                </a:moveTo>
                <a:lnTo>
                  <a:pt x="0" y="1365581"/>
                </a:lnTo>
                <a:cubicBezTo>
                  <a:pt x="0" y="774018"/>
                  <a:pt x="479556" y="294462"/>
                  <a:pt x="1071119" y="294462"/>
                </a:cubicBezTo>
                <a:lnTo>
                  <a:pt x="2333916" y="294463"/>
                </a:lnTo>
                <a:lnTo>
                  <a:pt x="2322341" y="0"/>
                </a:lnTo>
                <a:lnTo>
                  <a:pt x="2818662" y="565772"/>
                </a:lnTo>
                <a:lnTo>
                  <a:pt x="2333916" y="1189414"/>
                </a:lnTo>
                <a:lnTo>
                  <a:pt x="2322341" y="883380"/>
                </a:lnTo>
                <a:lnTo>
                  <a:pt x="1071119" y="906530"/>
                </a:lnTo>
                <a:cubicBezTo>
                  <a:pt x="817592" y="906530"/>
                  <a:pt x="612068" y="1112054"/>
                  <a:pt x="612068" y="1365581"/>
                </a:cubicBezTo>
                <a:lnTo>
                  <a:pt x="612068" y="3650606"/>
                </a:lnTo>
                <a:lnTo>
                  <a:pt x="0" y="3650606"/>
                </a:lnTo>
                <a:close/>
              </a:path>
            </a:pathLst>
          </a:cu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 name="Rechteckiger Pfeil 11">
            <a:extLst>
              <a:ext uri="{FF2B5EF4-FFF2-40B4-BE49-F238E27FC236}">
                <a16:creationId xmlns:a16="http://schemas.microsoft.com/office/drawing/2014/main" id="{14C5A3D9-148C-523C-A201-AD2F4D26EBD9}"/>
              </a:ext>
            </a:extLst>
          </p:cNvPr>
          <p:cNvSpPr/>
          <p:nvPr/>
        </p:nvSpPr>
        <p:spPr bwMode="auto">
          <a:xfrm rot="16200000" flipV="1">
            <a:off x="7186468" y="2237363"/>
            <a:ext cx="2571591" cy="4464496"/>
          </a:xfrm>
          <a:prstGeom prst="bentArrow">
            <a:avLst>
              <a:gd name="adj1" fmla="val 25000"/>
              <a:gd name="adj2" fmla="val 12118"/>
              <a:gd name="adj3" fmla="val 26874"/>
              <a:gd name="adj4" fmla="val 43750"/>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 name="Rechteckiger Pfeil 12">
            <a:extLst>
              <a:ext uri="{FF2B5EF4-FFF2-40B4-BE49-F238E27FC236}">
                <a16:creationId xmlns:a16="http://schemas.microsoft.com/office/drawing/2014/main" id="{F9558AA9-460F-649B-1020-3E44C65CED86}"/>
              </a:ext>
            </a:extLst>
          </p:cNvPr>
          <p:cNvSpPr/>
          <p:nvPr/>
        </p:nvSpPr>
        <p:spPr bwMode="auto">
          <a:xfrm rot="5400000" flipH="1" flipV="1">
            <a:off x="7581191" y="759417"/>
            <a:ext cx="2358211" cy="3888431"/>
          </a:xfrm>
          <a:prstGeom prst="bentArrow">
            <a:avLst>
              <a:gd name="adj1" fmla="val 30794"/>
              <a:gd name="adj2" fmla="val 22652"/>
              <a:gd name="adj3" fmla="val 27306"/>
              <a:gd name="adj4" fmla="val 43750"/>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1" name="Rechteckiger Pfeil 13">
            <a:extLst>
              <a:ext uri="{FF2B5EF4-FFF2-40B4-BE49-F238E27FC236}">
                <a16:creationId xmlns:a16="http://schemas.microsoft.com/office/drawing/2014/main" id="{5EF14B6A-0C0D-B998-8BFB-38AD03095B91}"/>
              </a:ext>
            </a:extLst>
          </p:cNvPr>
          <p:cNvSpPr/>
          <p:nvPr/>
        </p:nvSpPr>
        <p:spPr bwMode="auto">
          <a:xfrm rot="16200000" flipV="1">
            <a:off x="1698260" y="2220158"/>
            <a:ext cx="2395889" cy="4674608"/>
          </a:xfrm>
          <a:custGeom>
            <a:avLst/>
            <a:gdLst>
              <a:gd name="connsiteX0" fmla="*/ 0 w 2160240"/>
              <a:gd name="connsiteY0" fmla="*/ 4266377 h 4266377"/>
              <a:gd name="connsiteX1" fmla="*/ 0 w 2160240"/>
              <a:gd name="connsiteY1" fmla="*/ 945105 h 4266377"/>
              <a:gd name="connsiteX2" fmla="*/ 945105 w 2160240"/>
              <a:gd name="connsiteY2" fmla="*/ 0 h 4266377"/>
              <a:gd name="connsiteX3" fmla="*/ 1579697 w 2160240"/>
              <a:gd name="connsiteY3" fmla="*/ 0 h 4266377"/>
              <a:gd name="connsiteX4" fmla="*/ 1579697 w 2160240"/>
              <a:gd name="connsiteY4" fmla="*/ 0 h 4266377"/>
              <a:gd name="connsiteX5" fmla="*/ 2160240 w 2160240"/>
              <a:gd name="connsiteY5" fmla="*/ 261778 h 4266377"/>
              <a:gd name="connsiteX6" fmla="*/ 1579697 w 2160240"/>
              <a:gd name="connsiteY6" fmla="*/ 523556 h 4266377"/>
              <a:gd name="connsiteX7" fmla="*/ 1579697 w 2160240"/>
              <a:gd name="connsiteY7" fmla="*/ 523556 h 4266377"/>
              <a:gd name="connsiteX8" fmla="*/ 945105 w 2160240"/>
              <a:gd name="connsiteY8" fmla="*/ 523556 h 4266377"/>
              <a:gd name="connsiteX9" fmla="*/ 523556 w 2160240"/>
              <a:gd name="connsiteY9" fmla="*/ 945105 h 4266377"/>
              <a:gd name="connsiteX10" fmla="*/ 523556 w 2160240"/>
              <a:gd name="connsiteY10" fmla="*/ 4266377 h 4266377"/>
              <a:gd name="connsiteX11" fmla="*/ 0 w 2160240"/>
              <a:gd name="connsiteY11" fmla="*/ 4266377 h 4266377"/>
              <a:gd name="connsiteX0" fmla="*/ 0 w 1870873"/>
              <a:gd name="connsiteY0" fmla="*/ 4266377 h 4266377"/>
              <a:gd name="connsiteX1" fmla="*/ 0 w 1870873"/>
              <a:gd name="connsiteY1" fmla="*/ 945105 h 4266377"/>
              <a:gd name="connsiteX2" fmla="*/ 945105 w 1870873"/>
              <a:gd name="connsiteY2" fmla="*/ 0 h 4266377"/>
              <a:gd name="connsiteX3" fmla="*/ 1579697 w 1870873"/>
              <a:gd name="connsiteY3" fmla="*/ 0 h 4266377"/>
              <a:gd name="connsiteX4" fmla="*/ 1579697 w 1870873"/>
              <a:gd name="connsiteY4" fmla="*/ 0 h 4266377"/>
              <a:gd name="connsiteX5" fmla="*/ 1870873 w 1870873"/>
              <a:gd name="connsiteY5" fmla="*/ 261778 h 4266377"/>
              <a:gd name="connsiteX6" fmla="*/ 1579697 w 1870873"/>
              <a:gd name="connsiteY6" fmla="*/ 523556 h 4266377"/>
              <a:gd name="connsiteX7" fmla="*/ 1579697 w 1870873"/>
              <a:gd name="connsiteY7" fmla="*/ 523556 h 4266377"/>
              <a:gd name="connsiteX8" fmla="*/ 945105 w 1870873"/>
              <a:gd name="connsiteY8" fmla="*/ 523556 h 4266377"/>
              <a:gd name="connsiteX9" fmla="*/ 523556 w 1870873"/>
              <a:gd name="connsiteY9" fmla="*/ 945105 h 4266377"/>
              <a:gd name="connsiteX10" fmla="*/ 523556 w 1870873"/>
              <a:gd name="connsiteY10" fmla="*/ 4266377 h 4266377"/>
              <a:gd name="connsiteX11" fmla="*/ 0 w 1870873"/>
              <a:gd name="connsiteY11" fmla="*/ 4266377 h 4266377"/>
              <a:gd name="connsiteX0" fmla="*/ 0 w 1870873"/>
              <a:gd name="connsiteY0" fmla="*/ 4266377 h 4266377"/>
              <a:gd name="connsiteX1" fmla="*/ 0 w 1870873"/>
              <a:gd name="connsiteY1" fmla="*/ 945105 h 4266377"/>
              <a:gd name="connsiteX2" fmla="*/ 945105 w 1870873"/>
              <a:gd name="connsiteY2" fmla="*/ 0 h 4266377"/>
              <a:gd name="connsiteX3" fmla="*/ 1579697 w 1870873"/>
              <a:gd name="connsiteY3" fmla="*/ 0 h 4266377"/>
              <a:gd name="connsiteX4" fmla="*/ 1579697 w 1870873"/>
              <a:gd name="connsiteY4" fmla="*/ 0 h 4266377"/>
              <a:gd name="connsiteX5" fmla="*/ 1870873 w 1870873"/>
              <a:gd name="connsiteY5" fmla="*/ 261778 h 4266377"/>
              <a:gd name="connsiteX6" fmla="*/ 1579697 w 1870873"/>
              <a:gd name="connsiteY6" fmla="*/ 523556 h 4266377"/>
              <a:gd name="connsiteX7" fmla="*/ 1579697 w 1870873"/>
              <a:gd name="connsiteY7" fmla="*/ 523556 h 4266377"/>
              <a:gd name="connsiteX8" fmla="*/ 945104 w 1870873"/>
              <a:gd name="connsiteY8" fmla="*/ 601267 h 4266377"/>
              <a:gd name="connsiteX9" fmla="*/ 523556 w 1870873"/>
              <a:gd name="connsiteY9" fmla="*/ 945105 h 4266377"/>
              <a:gd name="connsiteX10" fmla="*/ 523556 w 1870873"/>
              <a:gd name="connsiteY10" fmla="*/ 4266377 h 4266377"/>
              <a:gd name="connsiteX11" fmla="*/ 0 w 1870873"/>
              <a:gd name="connsiteY11" fmla="*/ 4266377 h 4266377"/>
              <a:gd name="connsiteX0" fmla="*/ 0 w 1870873"/>
              <a:gd name="connsiteY0" fmla="*/ 4266377 h 4266377"/>
              <a:gd name="connsiteX1" fmla="*/ 0 w 1870873"/>
              <a:gd name="connsiteY1" fmla="*/ 945105 h 4266377"/>
              <a:gd name="connsiteX2" fmla="*/ 945105 w 1870873"/>
              <a:gd name="connsiteY2" fmla="*/ 0 h 4266377"/>
              <a:gd name="connsiteX3" fmla="*/ 1579697 w 1870873"/>
              <a:gd name="connsiteY3" fmla="*/ 0 h 4266377"/>
              <a:gd name="connsiteX4" fmla="*/ 1579697 w 1870873"/>
              <a:gd name="connsiteY4" fmla="*/ 0 h 4266377"/>
              <a:gd name="connsiteX5" fmla="*/ 1870873 w 1870873"/>
              <a:gd name="connsiteY5" fmla="*/ 261778 h 4266377"/>
              <a:gd name="connsiteX6" fmla="*/ 1579697 w 1870873"/>
              <a:gd name="connsiteY6" fmla="*/ 523556 h 4266377"/>
              <a:gd name="connsiteX7" fmla="*/ 1606811 w 1870873"/>
              <a:gd name="connsiteY7" fmla="*/ 601267 h 4266377"/>
              <a:gd name="connsiteX8" fmla="*/ 945104 w 1870873"/>
              <a:gd name="connsiteY8" fmla="*/ 601267 h 4266377"/>
              <a:gd name="connsiteX9" fmla="*/ 523556 w 1870873"/>
              <a:gd name="connsiteY9" fmla="*/ 945105 h 4266377"/>
              <a:gd name="connsiteX10" fmla="*/ 523556 w 1870873"/>
              <a:gd name="connsiteY10" fmla="*/ 4266377 h 4266377"/>
              <a:gd name="connsiteX11" fmla="*/ 0 w 1870873"/>
              <a:gd name="connsiteY11" fmla="*/ 4266377 h 426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0873" h="4266377">
                <a:moveTo>
                  <a:pt x="0" y="4266377"/>
                </a:moveTo>
                <a:lnTo>
                  <a:pt x="0" y="945105"/>
                </a:lnTo>
                <a:cubicBezTo>
                  <a:pt x="0" y="423138"/>
                  <a:pt x="423138" y="0"/>
                  <a:pt x="945105" y="0"/>
                </a:cubicBezTo>
                <a:lnTo>
                  <a:pt x="1579697" y="0"/>
                </a:lnTo>
                <a:lnTo>
                  <a:pt x="1579697" y="0"/>
                </a:lnTo>
                <a:lnTo>
                  <a:pt x="1870873" y="261778"/>
                </a:lnTo>
                <a:lnTo>
                  <a:pt x="1579697" y="523556"/>
                </a:lnTo>
                <a:lnTo>
                  <a:pt x="1606811" y="601267"/>
                </a:lnTo>
                <a:lnTo>
                  <a:pt x="945104" y="601267"/>
                </a:lnTo>
                <a:cubicBezTo>
                  <a:pt x="712289" y="601267"/>
                  <a:pt x="523556" y="712290"/>
                  <a:pt x="523556" y="945105"/>
                </a:cubicBezTo>
                <a:lnTo>
                  <a:pt x="523556" y="4266377"/>
                </a:lnTo>
                <a:lnTo>
                  <a:pt x="0" y="4266377"/>
                </a:lnTo>
                <a:close/>
              </a:path>
            </a:pathLst>
          </a:cu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2" name="Rechteckiger Pfeil 15">
            <a:extLst>
              <a:ext uri="{FF2B5EF4-FFF2-40B4-BE49-F238E27FC236}">
                <a16:creationId xmlns:a16="http://schemas.microsoft.com/office/drawing/2014/main" id="{BE4C5789-E374-06E9-08D8-AA7D4BC21D66}"/>
              </a:ext>
            </a:extLst>
          </p:cNvPr>
          <p:cNvSpPr/>
          <p:nvPr/>
        </p:nvSpPr>
        <p:spPr bwMode="auto">
          <a:xfrm rot="16200000" flipV="1">
            <a:off x="2350237" y="316143"/>
            <a:ext cx="1906673" cy="3368755"/>
          </a:xfrm>
          <a:custGeom>
            <a:avLst/>
            <a:gdLst>
              <a:gd name="connsiteX0" fmla="*/ 0 w 1557970"/>
              <a:gd name="connsiteY0" fmla="*/ 3432626 h 3432626"/>
              <a:gd name="connsiteX1" fmla="*/ 0 w 1557970"/>
              <a:gd name="connsiteY1" fmla="*/ 549901 h 3432626"/>
              <a:gd name="connsiteX2" fmla="*/ 402221 w 1557970"/>
              <a:gd name="connsiteY2" fmla="*/ 147680 h 3432626"/>
              <a:gd name="connsiteX3" fmla="*/ 1094318 w 1557970"/>
              <a:gd name="connsiteY3" fmla="*/ 147680 h 3432626"/>
              <a:gd name="connsiteX4" fmla="*/ 1094318 w 1557970"/>
              <a:gd name="connsiteY4" fmla="*/ 0 h 3432626"/>
              <a:gd name="connsiteX5" fmla="*/ 1557970 w 1557970"/>
              <a:gd name="connsiteY5" fmla="*/ 342426 h 3432626"/>
              <a:gd name="connsiteX6" fmla="*/ 1094318 w 1557970"/>
              <a:gd name="connsiteY6" fmla="*/ 684852 h 3432626"/>
              <a:gd name="connsiteX7" fmla="*/ 1094318 w 1557970"/>
              <a:gd name="connsiteY7" fmla="*/ 537172 h 3432626"/>
              <a:gd name="connsiteX8" fmla="*/ 402221 w 1557970"/>
              <a:gd name="connsiteY8" fmla="*/ 537172 h 3432626"/>
              <a:gd name="connsiteX9" fmla="*/ 389492 w 1557970"/>
              <a:gd name="connsiteY9" fmla="*/ 549901 h 3432626"/>
              <a:gd name="connsiteX10" fmla="*/ 389493 w 1557970"/>
              <a:gd name="connsiteY10" fmla="*/ 3432626 h 3432626"/>
              <a:gd name="connsiteX11" fmla="*/ 0 w 1557970"/>
              <a:gd name="connsiteY11" fmla="*/ 3432626 h 3432626"/>
              <a:gd name="connsiteX0" fmla="*/ 0 w 1557970"/>
              <a:gd name="connsiteY0" fmla="*/ 3432626 h 3548373"/>
              <a:gd name="connsiteX1" fmla="*/ 0 w 1557970"/>
              <a:gd name="connsiteY1" fmla="*/ 549901 h 3548373"/>
              <a:gd name="connsiteX2" fmla="*/ 402221 w 1557970"/>
              <a:gd name="connsiteY2" fmla="*/ 147680 h 3548373"/>
              <a:gd name="connsiteX3" fmla="*/ 1094318 w 1557970"/>
              <a:gd name="connsiteY3" fmla="*/ 147680 h 3548373"/>
              <a:gd name="connsiteX4" fmla="*/ 1094318 w 1557970"/>
              <a:gd name="connsiteY4" fmla="*/ 0 h 3548373"/>
              <a:gd name="connsiteX5" fmla="*/ 1557970 w 1557970"/>
              <a:gd name="connsiteY5" fmla="*/ 342426 h 3548373"/>
              <a:gd name="connsiteX6" fmla="*/ 1094318 w 1557970"/>
              <a:gd name="connsiteY6" fmla="*/ 684852 h 3548373"/>
              <a:gd name="connsiteX7" fmla="*/ 1094318 w 1557970"/>
              <a:gd name="connsiteY7" fmla="*/ 537172 h 3548373"/>
              <a:gd name="connsiteX8" fmla="*/ 402221 w 1557970"/>
              <a:gd name="connsiteY8" fmla="*/ 537172 h 3548373"/>
              <a:gd name="connsiteX9" fmla="*/ 389492 w 1557970"/>
              <a:gd name="connsiteY9" fmla="*/ 549901 h 3548373"/>
              <a:gd name="connsiteX10" fmla="*/ 505239 w 1557970"/>
              <a:gd name="connsiteY10" fmla="*/ 3548373 h 3548373"/>
              <a:gd name="connsiteX11" fmla="*/ 0 w 1557970"/>
              <a:gd name="connsiteY11" fmla="*/ 3432626 h 3548373"/>
              <a:gd name="connsiteX0" fmla="*/ 0 w 1615845"/>
              <a:gd name="connsiteY0" fmla="*/ 3502071 h 3548373"/>
              <a:gd name="connsiteX1" fmla="*/ 57875 w 1615845"/>
              <a:gd name="connsiteY1" fmla="*/ 549901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460096 w 1615845"/>
              <a:gd name="connsiteY8" fmla="*/ 537172 h 3548373"/>
              <a:gd name="connsiteX9" fmla="*/ 447367 w 1615845"/>
              <a:gd name="connsiteY9" fmla="*/ 549901 h 3548373"/>
              <a:gd name="connsiteX10" fmla="*/ 563114 w 1615845"/>
              <a:gd name="connsiteY10" fmla="*/ 3548373 h 3548373"/>
              <a:gd name="connsiteX11" fmla="*/ 0 w 1615845"/>
              <a:gd name="connsiteY11" fmla="*/ 3502071 h 3548373"/>
              <a:gd name="connsiteX0" fmla="*/ 0 w 1615845"/>
              <a:gd name="connsiteY0" fmla="*/ 3502071 h 3548373"/>
              <a:gd name="connsiteX1" fmla="*/ 57875 w 1615845"/>
              <a:gd name="connsiteY1" fmla="*/ 549901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460096 w 1615845"/>
              <a:gd name="connsiteY8" fmla="*/ 537172 h 3548373"/>
              <a:gd name="connsiteX9" fmla="*/ 563114 w 1615845"/>
              <a:gd name="connsiteY9" fmla="*/ 584625 h 3548373"/>
              <a:gd name="connsiteX10" fmla="*/ 563114 w 1615845"/>
              <a:gd name="connsiteY10" fmla="*/ 3548373 h 3548373"/>
              <a:gd name="connsiteX11" fmla="*/ 0 w 1615845"/>
              <a:gd name="connsiteY11" fmla="*/ 3502071 h 3548373"/>
              <a:gd name="connsiteX0" fmla="*/ 0 w 1615845"/>
              <a:gd name="connsiteY0" fmla="*/ 3502071 h 3548373"/>
              <a:gd name="connsiteX1" fmla="*/ 57875 w 1615845"/>
              <a:gd name="connsiteY1" fmla="*/ 549901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564211 w 1615845"/>
              <a:gd name="connsiteY8" fmla="*/ 535684 h 3548373"/>
              <a:gd name="connsiteX9" fmla="*/ 563114 w 1615845"/>
              <a:gd name="connsiteY9" fmla="*/ 584625 h 3548373"/>
              <a:gd name="connsiteX10" fmla="*/ 563114 w 1615845"/>
              <a:gd name="connsiteY10" fmla="*/ 3548373 h 3548373"/>
              <a:gd name="connsiteX11" fmla="*/ 0 w 1615845"/>
              <a:gd name="connsiteY11" fmla="*/ 3502071 h 3548373"/>
              <a:gd name="connsiteX0" fmla="*/ 0 w 1615845"/>
              <a:gd name="connsiteY0" fmla="*/ 3502071 h 3548373"/>
              <a:gd name="connsiteX1" fmla="*/ 45719 w 1615845"/>
              <a:gd name="connsiteY1" fmla="*/ 500959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564211 w 1615845"/>
              <a:gd name="connsiteY8" fmla="*/ 535684 h 3548373"/>
              <a:gd name="connsiteX9" fmla="*/ 563114 w 1615845"/>
              <a:gd name="connsiteY9" fmla="*/ 584625 h 3548373"/>
              <a:gd name="connsiteX10" fmla="*/ 563114 w 1615845"/>
              <a:gd name="connsiteY10" fmla="*/ 3548373 h 3548373"/>
              <a:gd name="connsiteX11" fmla="*/ 0 w 1615845"/>
              <a:gd name="connsiteY11" fmla="*/ 3502071 h 3548373"/>
              <a:gd name="connsiteX0" fmla="*/ 0 w 1615845"/>
              <a:gd name="connsiteY0" fmla="*/ 3502071 h 3502071"/>
              <a:gd name="connsiteX1" fmla="*/ 45719 w 1615845"/>
              <a:gd name="connsiteY1" fmla="*/ 500959 h 3502071"/>
              <a:gd name="connsiteX2" fmla="*/ 460096 w 1615845"/>
              <a:gd name="connsiteY2" fmla="*/ 147680 h 3502071"/>
              <a:gd name="connsiteX3" fmla="*/ 1152193 w 1615845"/>
              <a:gd name="connsiteY3" fmla="*/ 147680 h 3502071"/>
              <a:gd name="connsiteX4" fmla="*/ 1152193 w 1615845"/>
              <a:gd name="connsiteY4" fmla="*/ 0 h 3502071"/>
              <a:gd name="connsiteX5" fmla="*/ 1615845 w 1615845"/>
              <a:gd name="connsiteY5" fmla="*/ 342426 h 3502071"/>
              <a:gd name="connsiteX6" fmla="*/ 1152193 w 1615845"/>
              <a:gd name="connsiteY6" fmla="*/ 684852 h 3502071"/>
              <a:gd name="connsiteX7" fmla="*/ 1152193 w 1615845"/>
              <a:gd name="connsiteY7" fmla="*/ 537172 h 3502071"/>
              <a:gd name="connsiteX8" fmla="*/ 564211 w 1615845"/>
              <a:gd name="connsiteY8" fmla="*/ 535684 h 3502071"/>
              <a:gd name="connsiteX9" fmla="*/ 563114 w 1615845"/>
              <a:gd name="connsiteY9" fmla="*/ 584625 h 3502071"/>
              <a:gd name="connsiteX10" fmla="*/ 575785 w 1615845"/>
              <a:gd name="connsiteY10" fmla="*/ 3487228 h 3502071"/>
              <a:gd name="connsiteX11" fmla="*/ 0 w 1615845"/>
              <a:gd name="connsiteY11" fmla="*/ 3502071 h 3502071"/>
              <a:gd name="connsiteX0" fmla="*/ 0 w 1615845"/>
              <a:gd name="connsiteY0" fmla="*/ 3502071 h 3502071"/>
              <a:gd name="connsiteX1" fmla="*/ 45719 w 1615845"/>
              <a:gd name="connsiteY1" fmla="*/ 500959 h 3502071"/>
              <a:gd name="connsiteX2" fmla="*/ 460096 w 1615845"/>
              <a:gd name="connsiteY2" fmla="*/ 147680 h 3502071"/>
              <a:gd name="connsiteX3" fmla="*/ 1152193 w 1615845"/>
              <a:gd name="connsiteY3" fmla="*/ 147680 h 3502071"/>
              <a:gd name="connsiteX4" fmla="*/ 1152193 w 1615845"/>
              <a:gd name="connsiteY4" fmla="*/ 0 h 3502071"/>
              <a:gd name="connsiteX5" fmla="*/ 1615845 w 1615845"/>
              <a:gd name="connsiteY5" fmla="*/ 342426 h 3502071"/>
              <a:gd name="connsiteX6" fmla="*/ 1152193 w 1615845"/>
              <a:gd name="connsiteY6" fmla="*/ 684852 h 3502071"/>
              <a:gd name="connsiteX7" fmla="*/ 1152193 w 1615845"/>
              <a:gd name="connsiteY7" fmla="*/ 537172 h 3502071"/>
              <a:gd name="connsiteX8" fmla="*/ 564211 w 1615845"/>
              <a:gd name="connsiteY8" fmla="*/ 535684 h 3502071"/>
              <a:gd name="connsiteX9" fmla="*/ 563114 w 1615845"/>
              <a:gd name="connsiteY9" fmla="*/ 584625 h 3502071"/>
              <a:gd name="connsiteX10" fmla="*/ 575785 w 1615845"/>
              <a:gd name="connsiteY10" fmla="*/ 3487228 h 3502071"/>
              <a:gd name="connsiteX11" fmla="*/ 0 w 1615845"/>
              <a:gd name="connsiteY11" fmla="*/ 3502071 h 3502071"/>
              <a:gd name="connsiteX0" fmla="*/ 0 w 1615845"/>
              <a:gd name="connsiteY0" fmla="*/ 3502071 h 3502071"/>
              <a:gd name="connsiteX1" fmla="*/ 45719 w 1615845"/>
              <a:gd name="connsiteY1" fmla="*/ 500959 h 3502071"/>
              <a:gd name="connsiteX2" fmla="*/ 355866 w 1615845"/>
              <a:gd name="connsiteY2" fmla="*/ 107420 h 3502071"/>
              <a:gd name="connsiteX3" fmla="*/ 1152193 w 1615845"/>
              <a:gd name="connsiteY3" fmla="*/ 147680 h 3502071"/>
              <a:gd name="connsiteX4" fmla="*/ 1152193 w 1615845"/>
              <a:gd name="connsiteY4" fmla="*/ 0 h 3502071"/>
              <a:gd name="connsiteX5" fmla="*/ 1615845 w 1615845"/>
              <a:gd name="connsiteY5" fmla="*/ 342426 h 3502071"/>
              <a:gd name="connsiteX6" fmla="*/ 1152193 w 1615845"/>
              <a:gd name="connsiteY6" fmla="*/ 684852 h 3502071"/>
              <a:gd name="connsiteX7" fmla="*/ 1152193 w 1615845"/>
              <a:gd name="connsiteY7" fmla="*/ 537172 h 3502071"/>
              <a:gd name="connsiteX8" fmla="*/ 564211 w 1615845"/>
              <a:gd name="connsiteY8" fmla="*/ 535684 h 3502071"/>
              <a:gd name="connsiteX9" fmla="*/ 563114 w 1615845"/>
              <a:gd name="connsiteY9" fmla="*/ 584625 h 3502071"/>
              <a:gd name="connsiteX10" fmla="*/ 575785 w 1615845"/>
              <a:gd name="connsiteY10" fmla="*/ 3487228 h 3502071"/>
              <a:gd name="connsiteX11" fmla="*/ 0 w 1615845"/>
              <a:gd name="connsiteY11" fmla="*/ 3502071 h 350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5845" h="3502071">
                <a:moveTo>
                  <a:pt x="0" y="3502071"/>
                </a:moveTo>
                <a:lnTo>
                  <a:pt x="45719" y="500959"/>
                </a:lnTo>
                <a:cubicBezTo>
                  <a:pt x="45719" y="278818"/>
                  <a:pt x="133725" y="107420"/>
                  <a:pt x="355866" y="107420"/>
                </a:cubicBezTo>
                <a:lnTo>
                  <a:pt x="1152193" y="147680"/>
                </a:lnTo>
                <a:lnTo>
                  <a:pt x="1152193" y="0"/>
                </a:lnTo>
                <a:lnTo>
                  <a:pt x="1615845" y="342426"/>
                </a:lnTo>
                <a:lnTo>
                  <a:pt x="1152193" y="684852"/>
                </a:lnTo>
                <a:lnTo>
                  <a:pt x="1152193" y="537172"/>
                </a:lnTo>
                <a:lnTo>
                  <a:pt x="564211" y="535684"/>
                </a:lnTo>
                <a:cubicBezTo>
                  <a:pt x="557181" y="535684"/>
                  <a:pt x="563114" y="577595"/>
                  <a:pt x="563114" y="584625"/>
                </a:cubicBezTo>
                <a:cubicBezTo>
                  <a:pt x="567338" y="1552159"/>
                  <a:pt x="575785" y="2306610"/>
                  <a:pt x="575785" y="3487228"/>
                </a:cubicBezTo>
                <a:lnTo>
                  <a:pt x="0" y="3502071"/>
                </a:lnTo>
                <a:close/>
              </a:path>
            </a:pathLst>
          </a:cu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3" name="Textfeld 12">
            <a:extLst>
              <a:ext uri="{FF2B5EF4-FFF2-40B4-BE49-F238E27FC236}">
                <a16:creationId xmlns:a16="http://schemas.microsoft.com/office/drawing/2014/main" id="{651A8F8C-FC4B-667A-5692-FE6319F772C5}"/>
              </a:ext>
            </a:extLst>
          </p:cNvPr>
          <p:cNvSpPr txBox="1"/>
          <p:nvPr/>
        </p:nvSpPr>
        <p:spPr>
          <a:xfrm>
            <a:off x="1188875" y="5071116"/>
            <a:ext cx="1307543"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a:t>
            </a:r>
            <a:r>
              <a:rPr lang="de-DE" sz="900" dirty="0">
                <a:solidFill>
                  <a:srgbClr val="FFC000"/>
                </a:solidFill>
              </a:rPr>
              <a:t>:</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 3C,D,E,F,G,K)</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i="0" u="none" strike="noStrike" kern="1200" cap="none" spc="0" normalizeH="0" baseline="0" noProof="0" dirty="0">
                <a:ln>
                  <a:noFill/>
                </a:ln>
                <a:solidFill>
                  <a:srgbClr val="000000"/>
                </a:solidFill>
                <a:effectLst/>
                <a:uLnTx/>
                <a:uFillTx/>
                <a:latin typeface="Arial" charset="0"/>
                <a:ea typeface="ＭＳ Ｐゴシック" charset="-128"/>
                <a:cs typeface="+mn-cs"/>
              </a:rPr>
              <a:t>eingekaufte Güter und Dienstleistungen</a:t>
            </a:r>
          </a:p>
        </p:txBody>
      </p:sp>
      <p:sp>
        <p:nvSpPr>
          <p:cNvPr id="14" name="Textfeld 13">
            <a:extLst>
              <a:ext uri="{FF2B5EF4-FFF2-40B4-BE49-F238E27FC236}">
                <a16:creationId xmlns:a16="http://schemas.microsoft.com/office/drawing/2014/main" id="{43EC6C01-5525-A459-B746-0394200FF0A3}"/>
              </a:ext>
            </a:extLst>
          </p:cNvPr>
          <p:cNvSpPr txBox="1"/>
          <p:nvPr/>
        </p:nvSpPr>
        <p:spPr>
          <a:xfrm>
            <a:off x="2540290" y="5085184"/>
            <a:ext cx="1108228" cy="369332"/>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2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Kapitalgüter</a:t>
            </a:r>
          </a:p>
        </p:txBody>
      </p:sp>
      <p:sp>
        <p:nvSpPr>
          <p:cNvPr id="15" name="Textfeld 14">
            <a:extLst>
              <a:ext uri="{FF2B5EF4-FFF2-40B4-BE49-F238E27FC236}">
                <a16:creationId xmlns:a16="http://schemas.microsoft.com/office/drawing/2014/main" id="{CE69ED28-6AEF-D1E7-7B18-FEA1259C68A4}"/>
              </a:ext>
            </a:extLst>
          </p:cNvPr>
          <p:cNvSpPr txBox="1"/>
          <p:nvPr/>
        </p:nvSpPr>
        <p:spPr>
          <a:xfrm>
            <a:off x="3834622" y="5071116"/>
            <a:ext cx="1312411" cy="6463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3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Brennstoff- und </a:t>
            </a:r>
            <a:r>
              <a:rPr kumimoji="0" lang="de-DE" sz="900" b="0" i="0" u="none" strike="noStrike" kern="1200" cap="none" spc="0" normalizeH="0" baseline="0" noProof="0" dirty="0" smtClean="0">
                <a:ln>
                  <a:noFill/>
                </a:ln>
                <a:solidFill>
                  <a:srgbClr val="000000"/>
                </a:solidFill>
                <a:effectLst/>
                <a:uLnTx/>
                <a:uFillTx/>
                <a:latin typeface="Arial" charset="0"/>
                <a:ea typeface="ＭＳ Ｐゴシック" charset="-128"/>
                <a:cs typeface="+mn-cs"/>
              </a:rPr>
              <a:t>energiebezogene </a:t>
            </a: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Emissionen</a:t>
            </a:r>
          </a:p>
        </p:txBody>
      </p:sp>
      <p:sp>
        <p:nvSpPr>
          <p:cNvPr id="16" name="Textfeld 15">
            <a:extLst>
              <a:ext uri="{FF2B5EF4-FFF2-40B4-BE49-F238E27FC236}">
                <a16:creationId xmlns:a16="http://schemas.microsoft.com/office/drawing/2014/main" id="{0B0B0B35-491C-5FB6-7B38-BD86D83DBFA8}"/>
              </a:ext>
            </a:extLst>
          </p:cNvPr>
          <p:cNvSpPr txBox="1"/>
          <p:nvPr/>
        </p:nvSpPr>
        <p:spPr>
          <a:xfrm>
            <a:off x="4511525" y="4114010"/>
            <a:ext cx="794989" cy="784830"/>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4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(ecocock-pit:3B)</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Transport und Verteilung</a:t>
            </a:r>
          </a:p>
        </p:txBody>
      </p:sp>
      <p:sp>
        <p:nvSpPr>
          <p:cNvPr id="17" name="Textfeld 16">
            <a:extLst>
              <a:ext uri="{FF2B5EF4-FFF2-40B4-BE49-F238E27FC236}">
                <a16:creationId xmlns:a16="http://schemas.microsoft.com/office/drawing/2014/main" id="{13B5ABCC-2E30-BFFE-9C37-2E7D1654D408}"/>
              </a:ext>
            </a:extLst>
          </p:cNvPr>
          <p:cNvSpPr txBox="1"/>
          <p:nvPr/>
        </p:nvSpPr>
        <p:spPr>
          <a:xfrm>
            <a:off x="4212566" y="3319239"/>
            <a:ext cx="1078023" cy="369332"/>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5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(ecocockpit:3H)</a:t>
            </a: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 Abfall</a:t>
            </a:r>
          </a:p>
        </p:txBody>
      </p:sp>
      <p:sp>
        <p:nvSpPr>
          <p:cNvPr id="18" name="Textfeld 17">
            <a:extLst>
              <a:ext uri="{FF2B5EF4-FFF2-40B4-BE49-F238E27FC236}">
                <a16:creationId xmlns:a16="http://schemas.microsoft.com/office/drawing/2014/main" id="{94094983-DFE8-049C-9505-FF3544B79916}"/>
              </a:ext>
            </a:extLst>
          </p:cNvPr>
          <p:cNvSpPr txBox="1"/>
          <p:nvPr/>
        </p:nvSpPr>
        <p:spPr>
          <a:xfrm>
            <a:off x="2277923" y="3363476"/>
            <a:ext cx="1078023" cy="369332"/>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6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(ecocockpit:3A)</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Geschäftsreisen</a:t>
            </a:r>
          </a:p>
        </p:txBody>
      </p:sp>
      <p:sp>
        <p:nvSpPr>
          <p:cNvPr id="19" name="Textfeld 18">
            <a:extLst>
              <a:ext uri="{FF2B5EF4-FFF2-40B4-BE49-F238E27FC236}">
                <a16:creationId xmlns:a16="http://schemas.microsoft.com/office/drawing/2014/main" id="{211CFD4E-F695-1BDE-5602-41D0DD645EB3}"/>
              </a:ext>
            </a:extLst>
          </p:cNvPr>
          <p:cNvSpPr txBox="1"/>
          <p:nvPr/>
        </p:nvSpPr>
        <p:spPr>
          <a:xfrm>
            <a:off x="2273355" y="2395607"/>
            <a:ext cx="1087861"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7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(ecocockpit:3J)</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Pendeln der Arbeitnehmer</a:t>
            </a:r>
          </a:p>
        </p:txBody>
      </p:sp>
      <p:sp>
        <p:nvSpPr>
          <p:cNvPr id="20" name="Textfeld 19">
            <a:extLst>
              <a:ext uri="{FF2B5EF4-FFF2-40B4-BE49-F238E27FC236}">
                <a16:creationId xmlns:a16="http://schemas.microsoft.com/office/drawing/2014/main" id="{E475A5F3-1302-894B-3039-FC2533EEBC3D}"/>
              </a:ext>
            </a:extLst>
          </p:cNvPr>
          <p:cNvSpPr txBox="1"/>
          <p:nvPr/>
        </p:nvSpPr>
        <p:spPr>
          <a:xfrm>
            <a:off x="3829921" y="2254204"/>
            <a:ext cx="1081826" cy="646331"/>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8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(ecocockpit:3A) </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Angemietete oder geleaste Sachanlagen</a:t>
            </a:r>
          </a:p>
        </p:txBody>
      </p:sp>
      <p:sp>
        <p:nvSpPr>
          <p:cNvPr id="21" name="Textfeld 20">
            <a:extLst>
              <a:ext uri="{FF2B5EF4-FFF2-40B4-BE49-F238E27FC236}">
                <a16:creationId xmlns:a16="http://schemas.microsoft.com/office/drawing/2014/main" id="{BF5FC615-6DF6-B74D-1993-21B4A07C4B77}"/>
              </a:ext>
            </a:extLst>
          </p:cNvPr>
          <p:cNvSpPr txBox="1"/>
          <p:nvPr/>
        </p:nvSpPr>
        <p:spPr>
          <a:xfrm>
            <a:off x="1252614" y="4074137"/>
            <a:ext cx="1963066"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Bezogene Elektrizität, Dampf, Heizung und Kühlung für die eigene Nutzung</a:t>
            </a:r>
          </a:p>
        </p:txBody>
      </p:sp>
      <p:sp>
        <p:nvSpPr>
          <p:cNvPr id="22" name="Textfeld 21">
            <a:extLst>
              <a:ext uri="{FF2B5EF4-FFF2-40B4-BE49-F238E27FC236}">
                <a16:creationId xmlns:a16="http://schemas.microsoft.com/office/drawing/2014/main" id="{EB31BE4E-D941-AE05-C2A2-104F19BB974D}"/>
              </a:ext>
            </a:extLst>
          </p:cNvPr>
          <p:cNvSpPr txBox="1"/>
          <p:nvPr/>
        </p:nvSpPr>
        <p:spPr>
          <a:xfrm>
            <a:off x="5428310" y="4969768"/>
            <a:ext cx="676727"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Fuhrpark</a:t>
            </a:r>
          </a:p>
        </p:txBody>
      </p:sp>
      <p:sp>
        <p:nvSpPr>
          <p:cNvPr id="23" name="Textfeld 22">
            <a:extLst>
              <a:ext uri="{FF2B5EF4-FFF2-40B4-BE49-F238E27FC236}">
                <a16:creationId xmlns:a16="http://schemas.microsoft.com/office/drawing/2014/main" id="{3F3140F9-92AA-594B-70CF-444D2E2F3B29}"/>
              </a:ext>
            </a:extLst>
          </p:cNvPr>
          <p:cNvSpPr txBox="1"/>
          <p:nvPr/>
        </p:nvSpPr>
        <p:spPr>
          <a:xfrm>
            <a:off x="5428310" y="3378821"/>
            <a:ext cx="676727"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Unternehmens-einrich-tungen</a:t>
            </a:r>
          </a:p>
        </p:txBody>
      </p:sp>
      <p:sp>
        <p:nvSpPr>
          <p:cNvPr id="24" name="Textfeld 23">
            <a:extLst>
              <a:ext uri="{FF2B5EF4-FFF2-40B4-BE49-F238E27FC236}">
                <a16:creationId xmlns:a16="http://schemas.microsoft.com/office/drawing/2014/main" id="{BF570CDF-D97C-4251-7CC9-90CBD8033019}"/>
              </a:ext>
            </a:extLst>
          </p:cNvPr>
          <p:cNvSpPr txBox="1"/>
          <p:nvPr/>
        </p:nvSpPr>
        <p:spPr>
          <a:xfrm>
            <a:off x="6486964" y="5153417"/>
            <a:ext cx="1178062" cy="5078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9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Transport und Verteilung</a:t>
            </a:r>
          </a:p>
        </p:txBody>
      </p:sp>
      <p:sp>
        <p:nvSpPr>
          <p:cNvPr id="25" name="Textfeld 24">
            <a:extLst>
              <a:ext uri="{FF2B5EF4-FFF2-40B4-BE49-F238E27FC236}">
                <a16:creationId xmlns:a16="http://schemas.microsoft.com/office/drawing/2014/main" id="{675BF6F4-94D3-03FC-DE17-11C88204428A}"/>
              </a:ext>
            </a:extLst>
          </p:cNvPr>
          <p:cNvSpPr txBox="1"/>
          <p:nvPr/>
        </p:nvSpPr>
        <p:spPr>
          <a:xfrm>
            <a:off x="7766809" y="5153417"/>
            <a:ext cx="1353527" cy="5078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10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Verarbeitung der verkauften Produkte</a:t>
            </a:r>
          </a:p>
        </p:txBody>
      </p:sp>
      <p:sp>
        <p:nvSpPr>
          <p:cNvPr id="26" name="Textfeld 25">
            <a:extLst>
              <a:ext uri="{FF2B5EF4-FFF2-40B4-BE49-F238E27FC236}">
                <a16:creationId xmlns:a16="http://schemas.microsoft.com/office/drawing/2014/main" id="{07B80486-88A6-AEDC-89C2-F24FFC5D9445}"/>
              </a:ext>
            </a:extLst>
          </p:cNvPr>
          <p:cNvSpPr txBox="1"/>
          <p:nvPr/>
        </p:nvSpPr>
        <p:spPr>
          <a:xfrm>
            <a:off x="9048328" y="5153417"/>
            <a:ext cx="1353527" cy="5078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11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Nutzung der verkauften Produkte</a:t>
            </a:r>
          </a:p>
        </p:txBody>
      </p:sp>
      <p:sp>
        <p:nvSpPr>
          <p:cNvPr id="27" name="Textfeld 26">
            <a:extLst>
              <a:ext uri="{FF2B5EF4-FFF2-40B4-BE49-F238E27FC236}">
                <a16:creationId xmlns:a16="http://schemas.microsoft.com/office/drawing/2014/main" id="{85370C3F-CEDA-3E49-EB00-D86F0866DD79}"/>
              </a:ext>
            </a:extLst>
          </p:cNvPr>
          <p:cNvSpPr txBox="1"/>
          <p:nvPr/>
        </p:nvSpPr>
        <p:spPr>
          <a:xfrm>
            <a:off x="9401569" y="3177363"/>
            <a:ext cx="1497543" cy="6463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12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Umgang mit verkauften Produkten an deren Lebenszyklusende</a:t>
            </a:r>
          </a:p>
        </p:txBody>
      </p:sp>
      <p:sp>
        <p:nvSpPr>
          <p:cNvPr id="28" name="Textfeld 27">
            <a:extLst>
              <a:ext uri="{FF2B5EF4-FFF2-40B4-BE49-F238E27FC236}">
                <a16:creationId xmlns:a16="http://schemas.microsoft.com/office/drawing/2014/main" id="{C40EFA23-05A2-7C8E-29F8-EE6D97055255}"/>
              </a:ext>
            </a:extLst>
          </p:cNvPr>
          <p:cNvSpPr txBox="1"/>
          <p:nvPr/>
        </p:nvSpPr>
        <p:spPr>
          <a:xfrm>
            <a:off x="8251523" y="3141383"/>
            <a:ext cx="980194" cy="784830"/>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13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Vermietete oder verleaste Sachanlagen</a:t>
            </a:r>
          </a:p>
        </p:txBody>
      </p:sp>
      <p:sp>
        <p:nvSpPr>
          <p:cNvPr id="29" name="Textfeld 28">
            <a:extLst>
              <a:ext uri="{FF2B5EF4-FFF2-40B4-BE49-F238E27FC236}">
                <a16:creationId xmlns:a16="http://schemas.microsoft.com/office/drawing/2014/main" id="{5F5F2864-44D4-9C89-ED42-89F13D25DD7F}"/>
              </a:ext>
            </a:extLst>
          </p:cNvPr>
          <p:cNvSpPr txBox="1"/>
          <p:nvPr/>
        </p:nvSpPr>
        <p:spPr>
          <a:xfrm>
            <a:off x="7115620" y="3012208"/>
            <a:ext cx="1068413"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Franchise</a:t>
            </a:r>
          </a:p>
        </p:txBody>
      </p:sp>
      <p:sp>
        <p:nvSpPr>
          <p:cNvPr id="30" name="Textfeld 29">
            <a:extLst>
              <a:ext uri="{FF2B5EF4-FFF2-40B4-BE49-F238E27FC236}">
                <a16:creationId xmlns:a16="http://schemas.microsoft.com/office/drawing/2014/main" id="{1CEAB23F-3048-CE97-4CFD-C1AFEF7B701D}"/>
              </a:ext>
            </a:extLst>
          </p:cNvPr>
          <p:cNvSpPr txBox="1"/>
          <p:nvPr/>
        </p:nvSpPr>
        <p:spPr>
          <a:xfrm>
            <a:off x="6954778" y="2260201"/>
            <a:ext cx="855029"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15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Investitionen</a:t>
            </a:r>
          </a:p>
        </p:txBody>
      </p:sp>
      <p:sp>
        <p:nvSpPr>
          <p:cNvPr id="31" name="Textfeld 30">
            <a:extLst>
              <a:ext uri="{FF2B5EF4-FFF2-40B4-BE49-F238E27FC236}">
                <a16:creationId xmlns:a16="http://schemas.microsoft.com/office/drawing/2014/main" id="{6C1E2E37-EC57-BC42-39E2-D6BE5F036B03}"/>
              </a:ext>
            </a:extLst>
          </p:cNvPr>
          <p:cNvSpPr txBox="1"/>
          <p:nvPr/>
        </p:nvSpPr>
        <p:spPr>
          <a:xfrm>
            <a:off x="5135990" y="1063101"/>
            <a:ext cx="687208" cy="400110"/>
          </a:xfrm>
          <a:prstGeom prst="rect">
            <a:avLst/>
          </a:prstGeom>
          <a:noFill/>
        </p:spPr>
        <p:txBody>
          <a:bodyPr wrap="square" rtlCol="0">
            <a:spAutoFit/>
          </a:bodyPr>
          <a:lstStyle/>
          <a:p>
            <a:pPr algn="l"/>
            <a:r>
              <a:rPr lang="de-DE" sz="2000" dirty="0"/>
              <a:t>CH</a:t>
            </a:r>
            <a:r>
              <a:rPr lang="de-DE" sz="2000" baseline="-25000" dirty="0"/>
              <a:t>4</a:t>
            </a:r>
          </a:p>
        </p:txBody>
      </p:sp>
      <p:sp>
        <p:nvSpPr>
          <p:cNvPr id="32" name="Textfeld 31">
            <a:extLst>
              <a:ext uri="{FF2B5EF4-FFF2-40B4-BE49-F238E27FC236}">
                <a16:creationId xmlns:a16="http://schemas.microsoft.com/office/drawing/2014/main" id="{FAA13C92-1F0B-3C67-9C23-E2F01C8F84C0}"/>
              </a:ext>
            </a:extLst>
          </p:cNvPr>
          <p:cNvSpPr txBox="1"/>
          <p:nvPr/>
        </p:nvSpPr>
        <p:spPr>
          <a:xfrm>
            <a:off x="7405151" y="775701"/>
            <a:ext cx="687208" cy="400110"/>
          </a:xfrm>
          <a:prstGeom prst="rect">
            <a:avLst/>
          </a:prstGeom>
          <a:noFill/>
        </p:spPr>
        <p:txBody>
          <a:bodyPr wrap="square" rtlCol="0">
            <a:spAutoFit/>
          </a:bodyPr>
          <a:lstStyle/>
          <a:p>
            <a:pPr algn="l"/>
            <a:r>
              <a:rPr lang="de-DE" sz="2000" dirty="0"/>
              <a:t>N</a:t>
            </a:r>
            <a:r>
              <a:rPr lang="de-DE" sz="2000" baseline="-25000" dirty="0"/>
              <a:t>2</a:t>
            </a:r>
            <a:r>
              <a:rPr lang="de-DE" sz="2000" dirty="0"/>
              <a:t>O</a:t>
            </a:r>
          </a:p>
        </p:txBody>
      </p:sp>
      <p:sp>
        <p:nvSpPr>
          <p:cNvPr id="33" name="Textfeld 32">
            <a:extLst>
              <a:ext uri="{FF2B5EF4-FFF2-40B4-BE49-F238E27FC236}">
                <a16:creationId xmlns:a16="http://schemas.microsoft.com/office/drawing/2014/main" id="{EC101F4C-D622-0478-4006-609DF9B74242}"/>
              </a:ext>
            </a:extLst>
          </p:cNvPr>
          <p:cNvSpPr txBox="1"/>
          <p:nvPr/>
        </p:nvSpPr>
        <p:spPr>
          <a:xfrm>
            <a:off x="3735015" y="1165656"/>
            <a:ext cx="687208" cy="400110"/>
          </a:xfrm>
          <a:prstGeom prst="rect">
            <a:avLst/>
          </a:prstGeom>
          <a:noFill/>
        </p:spPr>
        <p:txBody>
          <a:bodyPr wrap="square" rtlCol="0">
            <a:spAutoFit/>
          </a:bodyPr>
          <a:lstStyle/>
          <a:p>
            <a:pPr algn="l"/>
            <a:r>
              <a:rPr lang="de-DE" sz="2000" dirty="0"/>
              <a:t>SF</a:t>
            </a:r>
            <a:r>
              <a:rPr lang="de-DE" sz="2000" baseline="-25000" dirty="0"/>
              <a:t>6</a:t>
            </a:r>
          </a:p>
        </p:txBody>
      </p:sp>
      <p:sp>
        <p:nvSpPr>
          <p:cNvPr id="34" name="Textfeld 33">
            <a:extLst>
              <a:ext uri="{FF2B5EF4-FFF2-40B4-BE49-F238E27FC236}">
                <a16:creationId xmlns:a16="http://schemas.microsoft.com/office/drawing/2014/main" id="{D4E70D21-2829-28B7-0FE4-6621D0FAEA2E}"/>
              </a:ext>
            </a:extLst>
          </p:cNvPr>
          <p:cNvSpPr txBox="1"/>
          <p:nvPr/>
        </p:nvSpPr>
        <p:spPr>
          <a:xfrm>
            <a:off x="3828179" y="647076"/>
            <a:ext cx="687208" cy="400110"/>
          </a:xfrm>
          <a:prstGeom prst="rect">
            <a:avLst/>
          </a:prstGeom>
          <a:noFill/>
        </p:spPr>
        <p:txBody>
          <a:bodyPr wrap="square" rtlCol="0">
            <a:spAutoFit/>
          </a:bodyPr>
          <a:lstStyle/>
          <a:p>
            <a:pPr algn="l"/>
            <a:r>
              <a:rPr lang="de-DE" sz="2000" dirty="0"/>
              <a:t>NF</a:t>
            </a:r>
            <a:r>
              <a:rPr lang="de-DE" sz="2000" baseline="-25000" dirty="0"/>
              <a:t>3</a:t>
            </a:r>
          </a:p>
        </p:txBody>
      </p:sp>
      <p:sp>
        <p:nvSpPr>
          <p:cNvPr id="35" name="Textfeld 34">
            <a:extLst>
              <a:ext uri="{FF2B5EF4-FFF2-40B4-BE49-F238E27FC236}">
                <a16:creationId xmlns:a16="http://schemas.microsoft.com/office/drawing/2014/main" id="{40E9B5B3-35D5-8E62-53BF-2C321A25CFEF}"/>
              </a:ext>
            </a:extLst>
          </p:cNvPr>
          <p:cNvSpPr txBox="1"/>
          <p:nvPr/>
        </p:nvSpPr>
        <p:spPr>
          <a:xfrm>
            <a:off x="4900542" y="558962"/>
            <a:ext cx="919727" cy="400110"/>
          </a:xfrm>
          <a:prstGeom prst="rect">
            <a:avLst/>
          </a:prstGeom>
          <a:noFill/>
        </p:spPr>
        <p:txBody>
          <a:bodyPr wrap="square" rtlCol="0">
            <a:spAutoFit/>
          </a:bodyPr>
          <a:lstStyle/>
          <a:p>
            <a:pPr algn="l"/>
            <a:r>
              <a:rPr lang="de-DE" sz="2000" dirty="0"/>
              <a:t>HFCs</a:t>
            </a:r>
            <a:endParaRPr lang="de-DE" sz="2000" baseline="-25000" dirty="0"/>
          </a:p>
        </p:txBody>
      </p:sp>
      <p:sp>
        <p:nvSpPr>
          <p:cNvPr id="36" name="Textfeld 35">
            <a:extLst>
              <a:ext uri="{FF2B5EF4-FFF2-40B4-BE49-F238E27FC236}">
                <a16:creationId xmlns:a16="http://schemas.microsoft.com/office/drawing/2014/main" id="{0A84659C-AA56-790C-47D6-A39CA3BA14A4}"/>
              </a:ext>
            </a:extLst>
          </p:cNvPr>
          <p:cNvSpPr txBox="1"/>
          <p:nvPr/>
        </p:nvSpPr>
        <p:spPr>
          <a:xfrm>
            <a:off x="5962831" y="1051143"/>
            <a:ext cx="919727" cy="400110"/>
          </a:xfrm>
          <a:prstGeom prst="rect">
            <a:avLst/>
          </a:prstGeom>
          <a:noFill/>
        </p:spPr>
        <p:txBody>
          <a:bodyPr wrap="square" rtlCol="0">
            <a:spAutoFit/>
          </a:bodyPr>
          <a:lstStyle/>
          <a:p>
            <a:pPr algn="l"/>
            <a:r>
              <a:rPr lang="de-DE" sz="2000" dirty="0"/>
              <a:t>PFCs</a:t>
            </a:r>
            <a:endParaRPr lang="de-DE" sz="2000" baseline="-25000" dirty="0"/>
          </a:p>
        </p:txBody>
      </p:sp>
      <p:sp>
        <p:nvSpPr>
          <p:cNvPr id="37" name="Textfeld 36">
            <a:extLst>
              <a:ext uri="{FF2B5EF4-FFF2-40B4-BE49-F238E27FC236}">
                <a16:creationId xmlns:a16="http://schemas.microsoft.com/office/drawing/2014/main" id="{9723F048-8005-AE42-1D5E-DC3B3631940B}"/>
              </a:ext>
            </a:extLst>
          </p:cNvPr>
          <p:cNvSpPr txBox="1"/>
          <p:nvPr/>
        </p:nvSpPr>
        <p:spPr>
          <a:xfrm>
            <a:off x="558900" y="5795685"/>
            <a:ext cx="2368991" cy="523220"/>
          </a:xfrm>
          <a:prstGeom prst="rect">
            <a:avLst/>
          </a:prstGeom>
          <a:solidFill>
            <a:srgbClr val="90ABBE"/>
          </a:solidFill>
        </p:spPr>
        <p:txBody>
          <a:bodyPr wrap="square" rtlCol="0">
            <a:spAutoFit/>
          </a:bodyPr>
          <a:lstStyle>
            <a:defPPr>
              <a:defRPr lang="de-DE"/>
            </a:defPPr>
            <a:lvl1pPr algn="l">
              <a:defRPr sz="1400">
                <a:solidFill>
                  <a:schemeClr val="bg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Scope 3 INDIREKT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Vorgelagerte Aktivitäten</a:t>
            </a:r>
          </a:p>
        </p:txBody>
      </p:sp>
      <p:sp>
        <p:nvSpPr>
          <p:cNvPr id="38" name="Textfeld 37">
            <a:extLst>
              <a:ext uri="{FF2B5EF4-FFF2-40B4-BE49-F238E27FC236}">
                <a16:creationId xmlns:a16="http://schemas.microsoft.com/office/drawing/2014/main" id="{729BE435-667D-0261-F5D3-B4B8E37E7DC8}"/>
              </a:ext>
            </a:extLst>
          </p:cNvPr>
          <p:cNvSpPr txBox="1"/>
          <p:nvPr/>
        </p:nvSpPr>
        <p:spPr>
          <a:xfrm>
            <a:off x="8219944" y="5810342"/>
            <a:ext cx="2475032" cy="523220"/>
          </a:xfrm>
          <a:prstGeom prst="rect">
            <a:avLst/>
          </a:prstGeom>
          <a:solidFill>
            <a:srgbClr val="526E7F"/>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Scope 3 INDIREKT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Nachgelagerte Aktivitäten</a:t>
            </a:r>
          </a:p>
        </p:txBody>
      </p:sp>
      <p:sp>
        <p:nvSpPr>
          <p:cNvPr id="39" name="Textfeld 38">
            <a:extLst>
              <a:ext uri="{FF2B5EF4-FFF2-40B4-BE49-F238E27FC236}">
                <a16:creationId xmlns:a16="http://schemas.microsoft.com/office/drawing/2014/main" id="{D764D97A-8F92-C91B-1114-F5602DA9D4F8}"/>
              </a:ext>
            </a:extLst>
          </p:cNvPr>
          <p:cNvSpPr txBox="1"/>
          <p:nvPr/>
        </p:nvSpPr>
        <p:spPr>
          <a:xfrm>
            <a:off x="4626759" y="5804409"/>
            <a:ext cx="2387019" cy="523220"/>
          </a:xfrm>
          <a:prstGeom prst="rect">
            <a:avLst/>
          </a:prstGeom>
          <a:solidFill>
            <a:srgbClr val="B6C6D0"/>
          </a:solidFill>
        </p:spPr>
        <p:txBody>
          <a:bodyPr wrap="square" rtlCol="0">
            <a:spAutoFit/>
          </a:bodyPr>
          <a:lstStyle>
            <a:defPPr>
              <a:defRPr lang="de-DE"/>
            </a:defPPr>
            <a:lvl1pPr algn="l">
              <a:defRPr sz="1400">
                <a:solidFill>
                  <a:schemeClr val="bg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Scope 1 DIREKT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Berichtendes Unternehmen</a:t>
            </a:r>
          </a:p>
        </p:txBody>
      </p:sp>
      <p:pic>
        <p:nvPicPr>
          <p:cNvPr id="40" name="Grafik 39" descr="Warenkorb mit einfarbiger Füllung">
            <a:extLst>
              <a:ext uri="{FF2B5EF4-FFF2-40B4-BE49-F238E27FC236}">
                <a16:creationId xmlns:a16="http://schemas.microsoft.com/office/drawing/2014/main" id="{62494214-443E-5599-C819-87533EBA388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80368" y="5213141"/>
            <a:ext cx="324000" cy="324000"/>
          </a:xfrm>
          <a:prstGeom prst="rect">
            <a:avLst/>
          </a:prstGeom>
        </p:spPr>
      </p:pic>
      <p:pic>
        <p:nvPicPr>
          <p:cNvPr id="41" name="Grafik 40" descr="Roboterhand mit einfarbiger Füllung">
            <a:extLst>
              <a:ext uri="{FF2B5EF4-FFF2-40B4-BE49-F238E27FC236}">
                <a16:creationId xmlns:a16="http://schemas.microsoft.com/office/drawing/2014/main" id="{5C2B79CE-B9A9-99B7-429F-E3B46C6ED1B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215093" y="5138452"/>
            <a:ext cx="324000" cy="324000"/>
          </a:xfrm>
          <a:prstGeom prst="rect">
            <a:avLst/>
          </a:prstGeom>
        </p:spPr>
      </p:pic>
      <p:pic>
        <p:nvPicPr>
          <p:cNvPr id="42" name="Grafik 41" descr="Kraftstoff mit einfarbiger Füllung">
            <a:extLst>
              <a:ext uri="{FF2B5EF4-FFF2-40B4-BE49-F238E27FC236}">
                <a16:creationId xmlns:a16="http://schemas.microsoft.com/office/drawing/2014/main" id="{AFBE927A-4E57-AE16-56CF-A3CC941BF9B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576951" y="5140365"/>
            <a:ext cx="324000" cy="324000"/>
          </a:xfrm>
          <a:prstGeom prst="rect">
            <a:avLst/>
          </a:prstGeom>
        </p:spPr>
      </p:pic>
      <p:pic>
        <p:nvPicPr>
          <p:cNvPr id="43" name="Grafik 42" descr="Fracht mit einfarbiger Füllung">
            <a:extLst>
              <a:ext uri="{FF2B5EF4-FFF2-40B4-BE49-F238E27FC236}">
                <a16:creationId xmlns:a16="http://schemas.microsoft.com/office/drawing/2014/main" id="{440B3CD7-9592-EC98-471A-1146D68EC69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703061" y="3821149"/>
            <a:ext cx="324000" cy="324000"/>
          </a:xfrm>
          <a:prstGeom prst="rect">
            <a:avLst/>
          </a:prstGeom>
        </p:spPr>
      </p:pic>
      <p:pic>
        <p:nvPicPr>
          <p:cNvPr id="44" name="Grafik 43" descr="Abfall mit einfarbiger Füllung">
            <a:extLst>
              <a:ext uri="{FF2B5EF4-FFF2-40B4-BE49-F238E27FC236}">
                <a16:creationId xmlns:a16="http://schemas.microsoft.com/office/drawing/2014/main" id="{A74C8FE2-B10D-21D3-34AE-AA85F0E1F7E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4121537" y="3602213"/>
            <a:ext cx="324000" cy="324000"/>
          </a:xfrm>
          <a:prstGeom prst="rect">
            <a:avLst/>
          </a:prstGeom>
        </p:spPr>
      </p:pic>
      <p:pic>
        <p:nvPicPr>
          <p:cNvPr id="45" name="Grafik 44" descr="Potenz mit einfarbiger Füllung">
            <a:extLst>
              <a:ext uri="{FF2B5EF4-FFF2-40B4-BE49-F238E27FC236}">
                <a16:creationId xmlns:a16="http://schemas.microsoft.com/office/drawing/2014/main" id="{4EB3AC25-09C9-ABE5-BF46-0231A55BC49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862823" y="4159977"/>
            <a:ext cx="324000" cy="324000"/>
          </a:xfrm>
          <a:prstGeom prst="rect">
            <a:avLst/>
          </a:prstGeom>
        </p:spPr>
      </p:pic>
      <p:pic>
        <p:nvPicPr>
          <p:cNvPr id="46" name="Grafik 45" descr="Abheben mit einfarbiger Füllung">
            <a:extLst>
              <a:ext uri="{FF2B5EF4-FFF2-40B4-BE49-F238E27FC236}">
                <a16:creationId xmlns:a16="http://schemas.microsoft.com/office/drawing/2014/main" id="{F51A09D9-F6CC-BF7F-0831-89F72691859E}"/>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1905434" y="3423595"/>
            <a:ext cx="324000" cy="324000"/>
          </a:xfrm>
          <a:prstGeom prst="rect">
            <a:avLst/>
          </a:prstGeom>
        </p:spPr>
      </p:pic>
      <p:pic>
        <p:nvPicPr>
          <p:cNvPr id="47" name="Grafik 46" descr="Straßenbahnwagen mit einfarbiger Füllung">
            <a:extLst>
              <a:ext uri="{FF2B5EF4-FFF2-40B4-BE49-F238E27FC236}">
                <a16:creationId xmlns:a16="http://schemas.microsoft.com/office/drawing/2014/main" id="{EF43DE2F-3FE1-B8E6-95D8-513CAAF92F41}"/>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1977000" y="2453478"/>
            <a:ext cx="324000" cy="324000"/>
          </a:xfrm>
          <a:prstGeom prst="rect">
            <a:avLst/>
          </a:prstGeom>
        </p:spPr>
      </p:pic>
      <p:pic>
        <p:nvPicPr>
          <p:cNvPr id="48" name="Grafik 47" descr="Haus mit einfarbiger Füllung">
            <a:extLst>
              <a:ext uri="{FF2B5EF4-FFF2-40B4-BE49-F238E27FC236}">
                <a16:creationId xmlns:a16="http://schemas.microsoft.com/office/drawing/2014/main" id="{573FE706-4409-41AA-C5AF-D6AEFA33363B}"/>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3501690" y="2418503"/>
            <a:ext cx="324000" cy="324000"/>
          </a:xfrm>
          <a:prstGeom prst="rect">
            <a:avLst/>
          </a:prstGeom>
        </p:spPr>
      </p:pic>
      <p:pic>
        <p:nvPicPr>
          <p:cNvPr id="49" name="Grafik 48" descr="Auto mit einfarbiger Füllung">
            <a:extLst>
              <a:ext uri="{FF2B5EF4-FFF2-40B4-BE49-F238E27FC236}">
                <a16:creationId xmlns:a16="http://schemas.microsoft.com/office/drawing/2014/main" id="{0A2F0D29-BB7E-6727-3A6E-3F0E5DF3A86B}"/>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5574762" y="4743451"/>
            <a:ext cx="324000" cy="324000"/>
          </a:xfrm>
          <a:prstGeom prst="rect">
            <a:avLst/>
          </a:prstGeom>
        </p:spPr>
      </p:pic>
      <p:pic>
        <p:nvPicPr>
          <p:cNvPr id="50" name="Grafik 49" descr="Gebäude mit einfarbiger Füllung">
            <a:extLst>
              <a:ext uri="{FF2B5EF4-FFF2-40B4-BE49-F238E27FC236}">
                <a16:creationId xmlns:a16="http://schemas.microsoft.com/office/drawing/2014/main" id="{195A4BFE-AADB-808E-281C-3F8ACB89DD41}"/>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a:off x="5544638" y="3015363"/>
            <a:ext cx="324000" cy="324000"/>
          </a:xfrm>
          <a:prstGeom prst="rect">
            <a:avLst/>
          </a:prstGeom>
        </p:spPr>
      </p:pic>
      <p:pic>
        <p:nvPicPr>
          <p:cNvPr id="51" name="Grafik 50" descr="Fracht mit einfarbiger Füllung">
            <a:extLst>
              <a:ext uri="{FF2B5EF4-FFF2-40B4-BE49-F238E27FC236}">
                <a16:creationId xmlns:a16="http://schemas.microsoft.com/office/drawing/2014/main" id="{109DB5F7-F589-B48A-6C2B-66BDB6BEA02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259758" y="5265240"/>
            <a:ext cx="324000" cy="324000"/>
          </a:xfrm>
          <a:prstGeom prst="rect">
            <a:avLst/>
          </a:prstGeom>
        </p:spPr>
      </p:pic>
      <p:pic>
        <p:nvPicPr>
          <p:cNvPr id="52" name="Grafik 51" descr="Fabrik mit einfarbiger Füllung">
            <a:extLst>
              <a:ext uri="{FF2B5EF4-FFF2-40B4-BE49-F238E27FC236}">
                <a16:creationId xmlns:a16="http://schemas.microsoft.com/office/drawing/2014/main" id="{C212EC60-7B6D-CD70-AF88-D6DC838152FB}"/>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tretch>
            <a:fillRect/>
          </a:stretch>
        </p:blipFill>
        <p:spPr>
          <a:xfrm>
            <a:off x="7488339" y="5193232"/>
            <a:ext cx="324000" cy="324000"/>
          </a:xfrm>
          <a:prstGeom prst="rect">
            <a:avLst/>
          </a:prstGeom>
        </p:spPr>
      </p:pic>
      <p:pic>
        <p:nvPicPr>
          <p:cNvPr id="53" name="Grafik 52" descr="Glühlampe mit einfarbiger Füllung">
            <a:extLst>
              <a:ext uri="{FF2B5EF4-FFF2-40B4-BE49-F238E27FC236}">
                <a16:creationId xmlns:a16="http://schemas.microsoft.com/office/drawing/2014/main" id="{112D3EB2-87A9-1BDA-2193-65D3FEC4CE78}"/>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tretch>
            <a:fillRect/>
          </a:stretch>
        </p:blipFill>
        <p:spPr>
          <a:xfrm>
            <a:off x="8843116" y="5193232"/>
            <a:ext cx="324000" cy="324000"/>
          </a:xfrm>
          <a:prstGeom prst="rect">
            <a:avLst/>
          </a:prstGeom>
        </p:spPr>
      </p:pic>
      <p:pic>
        <p:nvPicPr>
          <p:cNvPr id="54" name="Grafik 53" descr="Recycling mit einfarbiger Füllung">
            <a:extLst>
              <a:ext uri="{FF2B5EF4-FFF2-40B4-BE49-F238E27FC236}">
                <a16:creationId xmlns:a16="http://schemas.microsoft.com/office/drawing/2014/main" id="{F7013D9D-8723-BB2F-11AC-DB4090C6466E}"/>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tretch>
            <a:fillRect/>
          </a:stretch>
        </p:blipFill>
        <p:spPr>
          <a:xfrm>
            <a:off x="9133460" y="3396446"/>
            <a:ext cx="324000" cy="324000"/>
          </a:xfrm>
          <a:prstGeom prst="rect">
            <a:avLst/>
          </a:prstGeom>
        </p:spPr>
      </p:pic>
      <p:pic>
        <p:nvPicPr>
          <p:cNvPr id="55" name="Grafik 54" descr="Haus mit einfarbiger Füllung">
            <a:extLst>
              <a:ext uri="{FF2B5EF4-FFF2-40B4-BE49-F238E27FC236}">
                <a16:creationId xmlns:a16="http://schemas.microsoft.com/office/drawing/2014/main" id="{FD4DECD8-46E0-3CAD-875D-BD80A3C3D24E}"/>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7993075" y="3399964"/>
            <a:ext cx="324000" cy="324000"/>
          </a:xfrm>
          <a:prstGeom prst="rect">
            <a:avLst/>
          </a:prstGeom>
        </p:spPr>
      </p:pic>
      <p:pic>
        <p:nvPicPr>
          <p:cNvPr id="56" name="Grafik 55" descr="Stadt mit einfarbiger Füllung">
            <a:extLst>
              <a:ext uri="{FF2B5EF4-FFF2-40B4-BE49-F238E27FC236}">
                <a16:creationId xmlns:a16="http://schemas.microsoft.com/office/drawing/2014/main" id="{9147CC17-7B3D-98E6-4D6E-63EC4A333FB5}"/>
              </a:ext>
            </a:extLst>
          </p:cNvPr>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tretch>
            <a:fillRect/>
          </a:stretch>
        </p:blipFill>
        <p:spPr>
          <a:xfrm>
            <a:off x="7182157" y="2747049"/>
            <a:ext cx="324000" cy="324000"/>
          </a:xfrm>
          <a:prstGeom prst="rect">
            <a:avLst/>
          </a:prstGeom>
        </p:spPr>
      </p:pic>
      <p:pic>
        <p:nvPicPr>
          <p:cNvPr id="57" name="Grafik 56" descr="Münzen mit einfarbiger Füllung">
            <a:extLst>
              <a:ext uri="{FF2B5EF4-FFF2-40B4-BE49-F238E27FC236}">
                <a16:creationId xmlns:a16="http://schemas.microsoft.com/office/drawing/2014/main" id="{55877EA0-BE8C-CFC6-3E44-68B04E959469}"/>
              </a:ext>
            </a:extLst>
          </p:cNvPr>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tretch>
            <a:fillRect/>
          </a:stretch>
        </p:blipFill>
        <p:spPr>
          <a:xfrm>
            <a:off x="7203378" y="1984089"/>
            <a:ext cx="324000" cy="324000"/>
          </a:xfrm>
          <a:prstGeom prst="rect">
            <a:avLst/>
          </a:prstGeom>
        </p:spPr>
      </p:pic>
      <p:sp>
        <p:nvSpPr>
          <p:cNvPr id="58" name="Textfeld 57">
            <a:extLst>
              <a:ext uri="{FF2B5EF4-FFF2-40B4-BE49-F238E27FC236}">
                <a16:creationId xmlns:a16="http://schemas.microsoft.com/office/drawing/2014/main" id="{92B90DBF-B7D0-DA70-44C8-CCAAA096C7C6}"/>
              </a:ext>
            </a:extLst>
          </p:cNvPr>
          <p:cNvSpPr txBox="1"/>
          <p:nvPr/>
        </p:nvSpPr>
        <p:spPr>
          <a:xfrm>
            <a:off x="558900" y="3414657"/>
            <a:ext cx="1060296" cy="53986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R="0" lvl="0" indent="0" algn="r" eaLnBrk="0" fontAlgn="base" hangingPunct="0">
              <a:lnSpc>
                <a:spcPct val="100000"/>
              </a:lnSpc>
              <a:spcBef>
                <a:spcPct val="0"/>
              </a:spcBef>
              <a:spcAft>
                <a:spcPct val="0"/>
              </a:spcAft>
              <a:buClrTx/>
              <a:buSzTx/>
              <a:buFontTx/>
              <a:buNone/>
              <a:tabLst/>
              <a:defRPr kumimoji="0" sz="2400" b="0" i="0" u="none" strike="noStrike" cap="none" spc="0" normalizeH="0" baseline="0">
                <a:ln>
                  <a:noFill/>
                </a:ln>
                <a:solidFill>
                  <a:srgbClr val="000000"/>
                </a:solidFill>
                <a:effectLst/>
                <a:uLnTx/>
                <a:uFillTx/>
                <a:latin typeface="Arial" charset="0"/>
                <a:ea typeface="ＭＳ Ｐゴシック" charset="-128"/>
              </a:defRPr>
            </a:lvl1pPr>
          </a:lstStyle>
          <a:p>
            <a:pPr algn="l"/>
            <a:r>
              <a:rPr lang="de-DE" sz="1400" dirty="0">
                <a:solidFill>
                  <a:schemeClr val="bg1"/>
                </a:solidFill>
              </a:rPr>
              <a:t>Scope 2</a:t>
            </a:r>
          </a:p>
          <a:p>
            <a:pPr algn="l"/>
            <a:r>
              <a:rPr lang="de-DE" sz="1400" dirty="0">
                <a:solidFill>
                  <a:schemeClr val="bg1"/>
                </a:solidFill>
              </a:rPr>
              <a:t>INDIREKT</a:t>
            </a:r>
          </a:p>
        </p:txBody>
      </p:sp>
      <p:sp>
        <p:nvSpPr>
          <p:cNvPr id="59" name="Ellipse 58">
            <a:extLst>
              <a:ext uri="{FF2B5EF4-FFF2-40B4-BE49-F238E27FC236}">
                <a16:creationId xmlns:a16="http://schemas.microsoft.com/office/drawing/2014/main" id="{0DCE260A-6E9C-9330-428D-68AB33271728}"/>
              </a:ext>
            </a:extLst>
          </p:cNvPr>
          <p:cNvSpPr/>
          <p:nvPr/>
        </p:nvSpPr>
        <p:spPr bwMode="auto">
          <a:xfrm>
            <a:off x="3929095" y="3191364"/>
            <a:ext cx="1419459" cy="767136"/>
          </a:xfrm>
          <a:prstGeom prst="ellipse">
            <a:avLst/>
          </a:prstGeom>
          <a:noFill/>
          <a:ln w="38100" cap="flat" cmpd="sng" algn="ctr">
            <a:solidFill>
              <a:srgbClr val="F9AA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60" name="Sprechblase: rechteckig mit abgerundeten Ecken 59">
            <a:extLst>
              <a:ext uri="{FF2B5EF4-FFF2-40B4-BE49-F238E27FC236}">
                <a16:creationId xmlns:a16="http://schemas.microsoft.com/office/drawing/2014/main" id="{8ECD7911-A12B-B5DF-392C-E2970011D3D5}"/>
              </a:ext>
            </a:extLst>
          </p:cNvPr>
          <p:cNvSpPr/>
          <p:nvPr/>
        </p:nvSpPr>
        <p:spPr>
          <a:xfrm>
            <a:off x="8614952" y="1010844"/>
            <a:ext cx="3197215" cy="1791679"/>
          </a:xfrm>
          <a:prstGeom prst="wedgeRoundRectCallout">
            <a:avLst>
              <a:gd name="adj1" fmla="val -61031"/>
              <a:gd name="adj2" fmla="val -23352"/>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tx1"/>
                </a:solidFill>
              </a:rPr>
              <a:t>Kategorie 5 im ecocockpit</a:t>
            </a:r>
            <a:r>
              <a:rPr lang="de-DE" sz="1200" dirty="0">
                <a:solidFill>
                  <a:schemeClr val="tx1"/>
                </a:solidFill>
              </a:rPr>
              <a:t>:</a:t>
            </a:r>
          </a:p>
          <a:p>
            <a:pPr algn="ctr"/>
            <a:r>
              <a:rPr lang="de-DE" sz="1200" dirty="0">
                <a:solidFill>
                  <a:schemeClr val="tx1"/>
                </a:solidFill>
              </a:rPr>
              <a:t>Abgedeckt über Subscope 3H. Angefallener Abfall in kg je </a:t>
            </a:r>
            <a:r>
              <a:rPr lang="de-DE" sz="1200" dirty="0" smtClean="0">
                <a:solidFill>
                  <a:schemeClr val="tx1"/>
                </a:solidFill>
              </a:rPr>
              <a:t>Entsorgungsweg  </a:t>
            </a:r>
            <a:r>
              <a:rPr lang="de-DE" sz="1200" dirty="0">
                <a:solidFill>
                  <a:schemeClr val="tx1"/>
                </a:solidFill>
              </a:rPr>
              <a:t>(Abwasser, </a:t>
            </a:r>
            <a:r>
              <a:rPr lang="de-DE" sz="1200" dirty="0" smtClean="0">
                <a:solidFill>
                  <a:schemeClr val="tx1"/>
                </a:solidFill>
              </a:rPr>
              <a:t>Hausabfall, </a:t>
            </a:r>
            <a:r>
              <a:rPr lang="de-DE" sz="1200" dirty="0">
                <a:solidFill>
                  <a:schemeClr val="tx1"/>
                </a:solidFill>
              </a:rPr>
              <a:t>Deponie / Verbrennung, Schlacke (Deponie) und / oder Altöl) ist einzugeben.</a:t>
            </a:r>
          </a:p>
        </p:txBody>
      </p:sp>
      <p:sp>
        <p:nvSpPr>
          <p:cNvPr id="2" name="Textfeld 1">
            <a:extLst>
              <a:ext uri="{FF2B5EF4-FFF2-40B4-BE49-F238E27FC236}">
                <a16:creationId xmlns:a16="http://schemas.microsoft.com/office/drawing/2014/main" id="{BD8D32B5-7CD2-E63B-9FB3-35F5771F7273}"/>
              </a:ext>
            </a:extLst>
          </p:cNvPr>
          <p:cNvSpPr txBox="1"/>
          <p:nvPr/>
        </p:nvSpPr>
        <p:spPr>
          <a:xfrm>
            <a:off x="490306" y="6334036"/>
            <a:ext cx="3306689" cy="230832"/>
          </a:xfrm>
          <a:prstGeom prst="rect">
            <a:avLst/>
          </a:prstGeom>
          <a:noFill/>
        </p:spPr>
        <p:txBody>
          <a:bodyPr wrap="square" rtlCol="0">
            <a:spAutoFit/>
          </a:bodyPr>
          <a:lstStyle/>
          <a:p>
            <a:pPr algn="l"/>
            <a:r>
              <a:rPr lang="de-DE" sz="900" dirty="0"/>
              <a:t>Quelle: In Anlehnung an und übersetzt vom GHG Protocol</a:t>
            </a:r>
          </a:p>
        </p:txBody>
      </p:sp>
    </p:spTree>
    <p:extLst>
      <p:ext uri="{BB962C8B-B14F-4D97-AF65-F5344CB8AC3E}">
        <p14:creationId xmlns:p14="http://schemas.microsoft.com/office/powerpoint/2010/main" val="32269468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AFC8CDAF-2491-66A3-4429-5E6068014D56}"/>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5" name="Foliennummernplatzhalter 4">
            <a:extLst>
              <a:ext uri="{FF2B5EF4-FFF2-40B4-BE49-F238E27FC236}">
                <a16:creationId xmlns:a16="http://schemas.microsoft.com/office/drawing/2014/main" id="{CA8BB22B-FF02-D9AB-DC02-D6CA59D07FFD}"/>
              </a:ext>
            </a:extLst>
          </p:cNvPr>
          <p:cNvSpPr>
            <a:spLocks noGrp="1"/>
          </p:cNvSpPr>
          <p:nvPr>
            <p:ph type="sldNum" sz="quarter" idx="4"/>
          </p:nvPr>
        </p:nvSpPr>
        <p:spPr/>
        <p:txBody>
          <a:bodyPr/>
          <a:lstStyle/>
          <a:p>
            <a:fld id="{894680D0-7A83-433A-9719-C4143F27F647}" type="slidenum">
              <a:rPr lang="de-DE" smtClean="0"/>
              <a:pPr/>
              <a:t>21</a:t>
            </a:fld>
            <a:endParaRPr lang="de-DE" dirty="0"/>
          </a:p>
        </p:txBody>
      </p:sp>
      <p:graphicFrame>
        <p:nvGraphicFramePr>
          <p:cNvPr id="8" name="Tabelle 9">
            <a:extLst>
              <a:ext uri="{FF2B5EF4-FFF2-40B4-BE49-F238E27FC236}">
                <a16:creationId xmlns:a16="http://schemas.microsoft.com/office/drawing/2014/main" id="{4863C8A7-8845-BEF4-66D3-4D5E63670F80}"/>
              </a:ext>
            </a:extLst>
          </p:cNvPr>
          <p:cNvGraphicFramePr>
            <a:graphicFrameLocks noGrp="1"/>
          </p:cNvGraphicFramePr>
          <p:nvPr>
            <p:extLst>
              <p:ext uri="{D42A27DB-BD31-4B8C-83A1-F6EECF244321}">
                <p14:modId xmlns:p14="http://schemas.microsoft.com/office/powerpoint/2010/main" val="1317938024"/>
              </p:ext>
            </p:extLst>
          </p:nvPr>
        </p:nvGraphicFramePr>
        <p:xfrm>
          <a:off x="551384" y="937478"/>
          <a:ext cx="11256616" cy="3211602"/>
        </p:xfrm>
        <a:graphic>
          <a:graphicData uri="http://schemas.openxmlformats.org/drawingml/2006/table">
            <a:tbl>
              <a:tblPr firstRow="1" bandRow="1">
                <a:tableStyleId>{7E9639D4-E3E2-4D34-9284-5A2195B3D0D7}</a:tableStyleId>
              </a:tblPr>
              <a:tblGrid>
                <a:gridCol w="2802046">
                  <a:extLst>
                    <a:ext uri="{9D8B030D-6E8A-4147-A177-3AD203B41FA5}">
                      <a16:colId xmlns:a16="http://schemas.microsoft.com/office/drawing/2014/main" val="2566465029"/>
                    </a:ext>
                  </a:extLst>
                </a:gridCol>
                <a:gridCol w="2749862">
                  <a:extLst>
                    <a:ext uri="{9D8B030D-6E8A-4147-A177-3AD203B41FA5}">
                      <a16:colId xmlns:a16="http://schemas.microsoft.com/office/drawing/2014/main" val="3155891547"/>
                    </a:ext>
                  </a:extLst>
                </a:gridCol>
                <a:gridCol w="3226419">
                  <a:extLst>
                    <a:ext uri="{9D8B030D-6E8A-4147-A177-3AD203B41FA5}">
                      <a16:colId xmlns:a16="http://schemas.microsoft.com/office/drawing/2014/main" val="1714585176"/>
                    </a:ext>
                  </a:extLst>
                </a:gridCol>
                <a:gridCol w="2478289">
                  <a:extLst>
                    <a:ext uri="{9D8B030D-6E8A-4147-A177-3AD203B41FA5}">
                      <a16:colId xmlns:a16="http://schemas.microsoft.com/office/drawing/2014/main" val="982947252"/>
                    </a:ext>
                  </a:extLst>
                </a:gridCol>
              </a:tblGrid>
              <a:tr h="312346">
                <a:tc>
                  <a:txBody>
                    <a:bodyPr/>
                    <a:lstStyle/>
                    <a:p>
                      <a:r>
                        <a:rPr lang="de-DE" sz="1200" dirty="0"/>
                        <a:t>Beschreibung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r>
                        <a:rPr lang="de-DE" sz="1200" dirty="0"/>
                        <a:t>Mindestanforderungen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Querbeziehung zu anderen Kategorien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smtClean="0"/>
                        <a:t>Relevant für</a:t>
                      </a:r>
                      <a:endParaRPr lang="de-D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extLst>
                  <a:ext uri="{0D108BD9-81ED-4DB2-BD59-A6C34878D82A}">
                    <a16:rowId xmlns:a16="http://schemas.microsoft.com/office/drawing/2014/main" val="3870020211"/>
                  </a:ext>
                </a:extLst>
              </a:tr>
              <a:tr h="28992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u="none" strike="noStrike" kern="1200" baseline="0" dirty="0" smtClean="0">
                          <a:solidFill>
                            <a:srgbClr val="000000"/>
                          </a:solidFill>
                          <a:latin typeface="+mn-lt"/>
                          <a:ea typeface="+mn-ea"/>
                          <a:cs typeface="+mn-cs"/>
                        </a:rPr>
                        <a:t>Entsorgung </a:t>
                      </a:r>
                      <a:r>
                        <a:rPr lang="de-DE" sz="1200" b="0" u="none" strike="noStrike" kern="1200" baseline="0" dirty="0">
                          <a:solidFill>
                            <a:srgbClr val="000000"/>
                          </a:solidFill>
                          <a:latin typeface="+mn-lt"/>
                          <a:ea typeface="+mn-ea"/>
                          <a:cs typeface="+mn-cs"/>
                        </a:rPr>
                        <a:t>von Abfall, der aus der </a:t>
                      </a:r>
                      <a:r>
                        <a:rPr lang="de-DE" sz="1200" b="0" u="sng" strike="noStrike" kern="1200" baseline="0" dirty="0">
                          <a:solidFill>
                            <a:srgbClr val="000000"/>
                          </a:solidFill>
                          <a:latin typeface="+mn-lt"/>
                          <a:ea typeface="+mn-ea"/>
                          <a:cs typeface="+mn-cs"/>
                        </a:rPr>
                        <a:t>eigenen Geschäftstätigkeit</a:t>
                      </a:r>
                      <a:r>
                        <a:rPr lang="de-DE" sz="1200" b="0" u="none" strike="noStrike" kern="1200" baseline="0" dirty="0">
                          <a:solidFill>
                            <a:srgbClr val="000000"/>
                          </a:solidFill>
                          <a:latin typeface="+mn-lt"/>
                          <a:ea typeface="+mn-ea"/>
                          <a:cs typeface="+mn-cs"/>
                        </a:rPr>
                        <a:t> resultiert (in Anlagen, die nicht vom berichtenden Unternehmen besessen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u="none" strike="noStrike" kern="1200" baseline="0" dirty="0">
                          <a:solidFill>
                            <a:srgbClr val="000000"/>
                          </a:solidFill>
                          <a:latin typeface="+mn-lt"/>
                          <a:ea typeface="+mn-ea"/>
                          <a:cs typeface="+mn-cs"/>
                        </a:rPr>
                        <a:t>oder kontrolliert werden</a:t>
                      </a:r>
                      <a:r>
                        <a:rPr lang="de-DE" sz="1200" b="0" u="none" strike="noStrike" kern="1200" baseline="0" dirty="0" smtClean="0">
                          <a:solidFill>
                            <a:srgbClr val="000000"/>
                          </a:solidFill>
                          <a:latin typeface="+mn-lt"/>
                          <a:ea typeface="+mn-ea"/>
                          <a:cs typeface="+mn-cs"/>
                        </a:rPr>
                        <a:t>).</a:t>
                      </a:r>
                      <a:endParaRPr lang="de-DE" sz="1200" b="0" u="none" strike="noStrike" kern="1200" baseline="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200" dirty="0">
                          <a:solidFill>
                            <a:srgbClr val="000000"/>
                          </a:solidFill>
                        </a:rPr>
                        <a:t>(Zukünftige) Scope 1 und 2 Emissionen von </a:t>
                      </a:r>
                      <a:r>
                        <a:rPr lang="de-DE" sz="1200" b="0" u="sng" strike="noStrike" kern="1200" baseline="0" dirty="0">
                          <a:solidFill>
                            <a:srgbClr val="000000"/>
                          </a:solidFill>
                          <a:latin typeface="+mn-lt"/>
                          <a:ea typeface="+mn-ea"/>
                          <a:cs typeface="+mn-cs"/>
                        </a:rPr>
                        <a:t>Abfallmanagement-Unternehmen</a:t>
                      </a:r>
                      <a:r>
                        <a:rPr lang="de-DE" sz="1200" b="0" u="none" strike="noStrike" kern="1200" baseline="0" dirty="0">
                          <a:solidFill>
                            <a:srgbClr val="000000"/>
                          </a:solidFill>
                          <a:latin typeface="+mn-lt"/>
                          <a:ea typeface="+mn-ea"/>
                          <a:cs typeface="+mn-cs"/>
                        </a:rPr>
                        <a:t>, die bei der </a:t>
                      </a:r>
                      <a:r>
                        <a:rPr lang="de-DE" sz="1200" b="0" u="none" strike="noStrike" kern="1200" baseline="0" dirty="0" smtClean="0">
                          <a:solidFill>
                            <a:srgbClr val="000000"/>
                          </a:solidFill>
                          <a:latin typeface="+mn-lt"/>
                          <a:ea typeface="+mn-ea"/>
                          <a:cs typeface="+mn-cs"/>
                        </a:rPr>
                        <a:t>Entsorgung (Verwertung, z.B. Rückgewinnung von Materialien oder Beseitigung, z.B. Deponierung) </a:t>
                      </a:r>
                      <a:r>
                        <a:rPr lang="de-DE" sz="1200" dirty="0" smtClean="0">
                          <a:solidFill>
                            <a:srgbClr val="000000"/>
                          </a:solidFill>
                        </a:rPr>
                        <a:t>von </a:t>
                      </a:r>
                      <a:r>
                        <a:rPr lang="de-DE" sz="1200" dirty="0">
                          <a:solidFill>
                            <a:srgbClr val="000000"/>
                          </a:solidFill>
                        </a:rPr>
                        <a:t>Produktionsabfällen wie Plastikverpackungen, Chemikalien und Metallen oder Betriebsabfällen wie Papier, Kantinenabfällen und Abwasser </a:t>
                      </a:r>
                      <a:r>
                        <a:rPr lang="de-DE" sz="1200" dirty="0" smtClean="0">
                          <a:solidFill>
                            <a:srgbClr val="000000"/>
                          </a:solidFill>
                        </a:rPr>
                        <a:t>entstehen.</a:t>
                      </a:r>
                      <a:endParaRPr lang="de-DE" sz="1200" dirty="0">
                        <a:solidFill>
                          <a:srgbClr val="000000"/>
                        </a:solidFill>
                      </a:endParaRPr>
                    </a:p>
                    <a:p>
                      <a:endParaRPr lang="de-DE" sz="1200" dirty="0">
                        <a:solidFill>
                          <a:srgbClr val="000000"/>
                        </a:solidFill>
                      </a:endParaRPr>
                    </a:p>
                    <a:p>
                      <a:r>
                        <a:rPr lang="de-DE" sz="1200" b="1" u="sng" dirty="0">
                          <a:solidFill>
                            <a:srgbClr val="000000"/>
                          </a:solidFill>
                        </a:rPr>
                        <a:t>Optional: </a:t>
                      </a:r>
                      <a:r>
                        <a:rPr lang="de-DE" sz="1200" dirty="0">
                          <a:solidFill>
                            <a:srgbClr val="000000"/>
                          </a:solidFill>
                        </a:rPr>
                        <a:t>Emissionen aus dem Transport des </a:t>
                      </a:r>
                      <a:r>
                        <a:rPr lang="de-DE" sz="1200" dirty="0" smtClean="0">
                          <a:solidFill>
                            <a:srgbClr val="000000"/>
                          </a:solidFill>
                        </a:rPr>
                        <a:t>Abfalls.</a:t>
                      </a:r>
                      <a:endParaRPr lang="de-DE" sz="12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de-DE" sz="1200" b="0" u="none" strike="noStrike" kern="1200" baseline="0" dirty="0">
                          <a:solidFill>
                            <a:srgbClr val="000000"/>
                          </a:solidFill>
                          <a:latin typeface="+mn-lt"/>
                          <a:ea typeface="+mn-ea"/>
                          <a:cs typeface="+mn-cs"/>
                        </a:rPr>
                        <a:t>Sofern Abfall in vom Unternehmen </a:t>
                      </a:r>
                      <a:r>
                        <a:rPr lang="de-DE" sz="1200" b="0" u="sng" strike="noStrike" kern="1200" baseline="0" dirty="0">
                          <a:solidFill>
                            <a:srgbClr val="000000"/>
                          </a:solidFill>
                          <a:latin typeface="+mn-lt"/>
                          <a:ea typeface="+mn-ea"/>
                          <a:cs typeface="+mn-cs"/>
                        </a:rPr>
                        <a:t>selbst kontrollierten Einrichtungen </a:t>
                      </a:r>
                      <a:r>
                        <a:rPr lang="de-DE" sz="1200" b="0" u="none" strike="noStrike" kern="1200" baseline="0" dirty="0">
                          <a:solidFill>
                            <a:srgbClr val="000000"/>
                          </a:solidFill>
                          <a:latin typeface="+mn-lt"/>
                          <a:ea typeface="+mn-ea"/>
                          <a:cs typeface="+mn-cs"/>
                        </a:rPr>
                        <a:t>behandelt wird, sind die Emissionen Scope 1 und 2 zuzurechnen. </a:t>
                      </a:r>
                    </a:p>
                    <a:p>
                      <a:pPr marL="0" indent="0">
                        <a:buFont typeface="Arial" panose="020B0604020202020204" pitchFamily="34" charset="0"/>
                        <a:buNone/>
                      </a:pPr>
                      <a:endParaRPr lang="de-DE" sz="1200" b="0" u="none" strike="noStrike" kern="1200" baseline="0" dirty="0">
                        <a:solidFill>
                          <a:srgbClr val="000000"/>
                        </a:solidFill>
                        <a:latin typeface="+mn-lt"/>
                        <a:ea typeface="+mn-ea"/>
                        <a:cs typeface="+mn-cs"/>
                      </a:endParaRPr>
                    </a:p>
                    <a:p>
                      <a:pPr marL="0" indent="0">
                        <a:buFont typeface="Arial" panose="020B0604020202020204" pitchFamily="34" charset="0"/>
                        <a:buNone/>
                      </a:pPr>
                      <a:r>
                        <a:rPr lang="de-DE" sz="1200" b="1" u="sng" strike="noStrike" kern="1200" baseline="0" dirty="0">
                          <a:solidFill>
                            <a:srgbClr val="000000"/>
                          </a:solidFill>
                          <a:latin typeface="+mn-lt"/>
                          <a:ea typeface="+mn-ea"/>
                          <a:cs typeface="+mn-cs"/>
                        </a:rPr>
                        <a:t>Achtung: </a:t>
                      </a:r>
                      <a:r>
                        <a:rPr lang="de-DE" sz="1200" b="0" u="none" strike="noStrike" kern="1200" baseline="0" dirty="0">
                          <a:solidFill>
                            <a:srgbClr val="000000"/>
                          </a:solidFill>
                          <a:latin typeface="+mn-lt"/>
                          <a:ea typeface="+mn-ea"/>
                          <a:cs typeface="+mn-cs"/>
                        </a:rPr>
                        <a:t/>
                      </a:r>
                      <a:br>
                        <a:rPr lang="de-DE" sz="1200" b="0" u="none" strike="noStrike" kern="1200" baseline="0" dirty="0">
                          <a:solidFill>
                            <a:srgbClr val="000000"/>
                          </a:solidFill>
                          <a:latin typeface="+mn-lt"/>
                          <a:ea typeface="+mn-ea"/>
                          <a:cs typeface="+mn-cs"/>
                        </a:rPr>
                      </a:br>
                      <a:r>
                        <a:rPr lang="de-DE" sz="1200" b="0" u="none" strike="noStrike" kern="1200" baseline="0" dirty="0">
                          <a:solidFill>
                            <a:srgbClr val="000000"/>
                          </a:solidFill>
                          <a:latin typeface="+mn-lt"/>
                          <a:ea typeface="+mn-ea"/>
                          <a:cs typeface="+mn-cs"/>
                        </a:rPr>
                        <a:t>Emissionen aus Recyclingprozessen fallen in Scope 3.1!</a:t>
                      </a:r>
                    </a:p>
                    <a:p>
                      <a:pPr marL="0" indent="0">
                        <a:buFont typeface="Arial" panose="020B0604020202020204" pitchFamily="34" charset="0"/>
                        <a:buNone/>
                      </a:pPr>
                      <a:r>
                        <a:rPr lang="de-DE" sz="1200" b="0" u="none" strike="noStrike" kern="1200" baseline="0" dirty="0">
                          <a:solidFill>
                            <a:srgbClr val="000000"/>
                          </a:solidFill>
                          <a:latin typeface="+mn-lt"/>
                          <a:ea typeface="+mn-ea"/>
                          <a:cs typeface="+mn-cs"/>
                        </a:rPr>
                        <a:t>Emissionen aus der Verbrennung für die Energiegewinnung Dritter fallen in Scope 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b="0" u="none" strike="noStrike" kern="1200" baseline="0" dirty="0">
                        <a:solidFill>
                          <a:srgbClr val="000000"/>
                        </a:solidFill>
                        <a:latin typeface="+mn-lt"/>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u="none" strike="noStrike" kern="1200" baseline="0" dirty="0">
                          <a:solidFill>
                            <a:schemeClr val="tx1"/>
                          </a:solidFill>
                          <a:latin typeface="+mn-lt"/>
                          <a:ea typeface="+mn-ea"/>
                          <a:cs typeface="+mn-cs"/>
                          <a:sym typeface="Wingdings" panose="05000000000000000000" pitchFamily="2" charset="2"/>
                        </a:rPr>
                        <a:t> Siehe auch Kategorie </a:t>
                      </a:r>
                      <a:r>
                        <a:rPr lang="de-DE" sz="1200" b="0" u="none" strike="noStrike" kern="1200" baseline="0" dirty="0" smtClean="0">
                          <a:solidFill>
                            <a:schemeClr val="tx1"/>
                          </a:solidFill>
                          <a:latin typeface="+mn-lt"/>
                          <a:ea typeface="+mn-ea"/>
                          <a:cs typeface="+mn-cs"/>
                          <a:sym typeface="Wingdings" panose="05000000000000000000" pitchFamily="2" charset="2"/>
                        </a:rPr>
                        <a:t>3.12: </a:t>
                      </a:r>
                      <a:r>
                        <a:rPr lang="de-DE" sz="1200" b="0" u="none" strike="noStrike" kern="1200" baseline="0" dirty="0">
                          <a:solidFill>
                            <a:schemeClr val="tx1"/>
                          </a:solidFill>
                          <a:latin typeface="+mn-lt"/>
                          <a:ea typeface="+mn-ea"/>
                          <a:cs typeface="+mn-cs"/>
                          <a:sym typeface="Wingdings" panose="05000000000000000000" pitchFamily="2" charset="2"/>
                        </a:rPr>
                        <a:t>Umgang mit Produkten am </a:t>
                      </a:r>
                      <a:r>
                        <a:rPr lang="de-DE" sz="1200" b="0" u="none" strike="noStrike" kern="1200" baseline="0" dirty="0" smtClean="0">
                          <a:solidFill>
                            <a:schemeClr val="tx1"/>
                          </a:solidFill>
                          <a:latin typeface="+mn-lt"/>
                          <a:ea typeface="+mn-ea"/>
                          <a:cs typeface="+mn-cs"/>
                          <a:sym typeface="Wingdings" panose="05000000000000000000" pitchFamily="2" charset="2"/>
                        </a:rPr>
                        <a:t>Lebensende</a:t>
                      </a:r>
                      <a:endParaRPr lang="de-DE" sz="12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solidFill>
                            <a:srgbClr val="000000"/>
                          </a:solidFill>
                        </a:rPr>
                        <a:t>Abfallintensive Branchen, insbesondere wenn der Abfall nicht in die Verwertung im Sinne eines Recycling gehen </a:t>
                      </a:r>
                      <a:r>
                        <a:rPr lang="de-DE" sz="1200" dirty="0" smtClean="0">
                          <a:solidFill>
                            <a:srgbClr val="000000"/>
                          </a:solidFill>
                        </a:rPr>
                        <a:t>kann.</a:t>
                      </a:r>
                      <a:r>
                        <a:rPr lang="de-DE" sz="1200" baseline="0" dirty="0" smtClean="0">
                          <a:solidFill>
                            <a:srgbClr val="000000"/>
                          </a:solidFill>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aseline="0" dirty="0" smtClean="0">
                          <a:solidFill>
                            <a:srgbClr val="000000"/>
                          </a:solidFill>
                        </a:rPr>
                        <a:t>Wenn </a:t>
                      </a:r>
                      <a:r>
                        <a:rPr lang="de-DE" sz="1200" dirty="0" smtClean="0">
                          <a:solidFill>
                            <a:srgbClr val="000000"/>
                          </a:solidFill>
                        </a:rPr>
                        <a:t>gefährliche Abfälle</a:t>
                      </a:r>
                      <a:r>
                        <a:rPr lang="de-DE" sz="1200" baseline="0" dirty="0" smtClean="0">
                          <a:solidFill>
                            <a:srgbClr val="000000"/>
                          </a:solidFill>
                        </a:rPr>
                        <a:t> anfallen</a:t>
                      </a:r>
                      <a:endParaRPr lang="de-DE" sz="12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4418651"/>
                  </a:ext>
                </a:extLst>
              </a:tr>
            </a:tbl>
          </a:graphicData>
        </a:graphic>
      </p:graphicFrame>
      <p:sp>
        <p:nvSpPr>
          <p:cNvPr id="6" name="Sprechblase: rechteckig mit abgerundeten Ecken 1">
            <a:extLst>
              <a:ext uri="{FF2B5EF4-FFF2-40B4-BE49-F238E27FC236}">
                <a16:creationId xmlns:a16="http://schemas.microsoft.com/office/drawing/2014/main" id="{DB05CD9D-1695-76F5-0392-F05E1A6B9BE8}"/>
              </a:ext>
            </a:extLst>
          </p:cNvPr>
          <p:cNvSpPr/>
          <p:nvPr/>
        </p:nvSpPr>
        <p:spPr>
          <a:xfrm>
            <a:off x="3359696" y="4293096"/>
            <a:ext cx="4680520" cy="494170"/>
          </a:xfrm>
          <a:prstGeom prst="wedgeRoundRectCallout">
            <a:avLst>
              <a:gd name="adj1" fmla="val -57721"/>
              <a:gd name="adj2" fmla="val -51836"/>
              <a:gd name="adj3" fmla="val 16667"/>
            </a:avLst>
          </a:prstGeom>
          <a:solidFill>
            <a:srgbClr val="F9B000"/>
          </a:solidFill>
          <a:ln w="25400" cap="flat" cmpd="sng" algn="ctr">
            <a:solidFill>
              <a:srgbClr val="BBE0E3">
                <a:shade val="50000"/>
              </a:srgbClr>
            </a:solidFill>
            <a:prstDash val="solid"/>
          </a:ln>
          <a:effectLst/>
        </p:spPr>
        <p:txBody>
          <a:bodyPr rtlCol="0" anchor="ctr"/>
          <a:lstStyle/>
          <a:p>
            <a:pPr lvl="0" algn="ctr" eaLnBrk="0" fontAlgn="base" hangingPunct="0">
              <a:spcBef>
                <a:spcPct val="0"/>
              </a:spcBef>
              <a:spcAft>
                <a:spcPct val="0"/>
              </a:spcAft>
            </a:pPr>
            <a:endParaRPr lang="de-DE" sz="1200" kern="0" dirty="0">
              <a:solidFill>
                <a:srgbClr val="000000"/>
              </a:solidFill>
              <a:latin typeface="Arial"/>
              <a:ea typeface="ＭＳ Ｐゴシック"/>
            </a:endParaRPr>
          </a:p>
          <a:p>
            <a:pPr lvl="0" algn="ctr" eaLnBrk="0" fontAlgn="base" hangingPunct="0">
              <a:spcBef>
                <a:spcPct val="0"/>
              </a:spcBef>
              <a:spcAft>
                <a:spcPct val="0"/>
              </a:spcAft>
            </a:pP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Weiterführende Informationen </a:t>
            </a:r>
            <a:r>
              <a:rPr kumimoji="0" lang="de-DE" sz="1200" b="0" i="0" u="none" strike="noStrike" kern="0" cap="none" spc="0" normalizeH="0" baseline="0" noProof="0" dirty="0" smtClean="0">
                <a:ln>
                  <a:noFill/>
                </a:ln>
                <a:solidFill>
                  <a:srgbClr val="000000"/>
                </a:solidFill>
                <a:effectLst/>
                <a:uLnTx/>
                <a:uFillTx/>
                <a:latin typeface="Arial"/>
                <a:ea typeface="ＭＳ Ｐゴシック"/>
                <a:cs typeface="+mn-cs"/>
              </a:rPr>
              <a:t>finden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Sie im Dokument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hlinkClick r:id="rId2" action="ppaction://hlinksldjump"/>
              </a:rPr>
              <a:t>Technical Guidance for Calculating Scope 3 Emissions</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 auf S. </a:t>
            </a:r>
            <a:r>
              <a:rPr lang="de-DE" sz="1200" kern="0" dirty="0" smtClean="0">
                <a:solidFill>
                  <a:srgbClr val="000000"/>
                </a:solidFill>
                <a:latin typeface="Arial"/>
                <a:ea typeface="ＭＳ Ｐゴシック"/>
              </a:rPr>
              <a:t>72</a:t>
            </a:r>
            <a:r>
              <a:rPr kumimoji="0" lang="de-DE" sz="1200" b="0" i="0" u="none" strike="noStrike" kern="0" cap="none" spc="0" normalizeH="0" baseline="0" noProof="0" dirty="0" smtClean="0">
                <a:ln>
                  <a:noFill/>
                </a:ln>
                <a:solidFill>
                  <a:srgbClr val="000000"/>
                </a:solidFill>
                <a:effectLst/>
                <a:uLnTx/>
                <a:uFillTx/>
                <a:latin typeface="Arial"/>
                <a:ea typeface="ＭＳ Ｐゴシック"/>
                <a:cs typeface="+mn-cs"/>
              </a:rPr>
              <a:t>-80.</a:t>
            </a:r>
            <a:endParaRPr kumimoji="0" lang="de-DE" sz="12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de-DE" sz="1200" b="0" i="0" u="none" strike="noStrike" kern="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3260237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4412794C-485E-234B-AA20-41FD3DD17B88}"/>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5" name="Foliennummernplatzhalter 4">
            <a:extLst>
              <a:ext uri="{FF2B5EF4-FFF2-40B4-BE49-F238E27FC236}">
                <a16:creationId xmlns:a16="http://schemas.microsoft.com/office/drawing/2014/main" id="{22CAFF5C-84B2-FA9F-5109-CAC6D87BE07C}"/>
              </a:ext>
            </a:extLst>
          </p:cNvPr>
          <p:cNvSpPr>
            <a:spLocks noGrp="1"/>
          </p:cNvSpPr>
          <p:nvPr>
            <p:ph type="sldNum" sz="quarter" idx="4"/>
          </p:nvPr>
        </p:nvSpPr>
        <p:spPr/>
        <p:txBody>
          <a:bodyPr/>
          <a:lstStyle/>
          <a:p>
            <a:fld id="{894680D0-7A83-433A-9719-C4143F27F647}" type="slidenum">
              <a:rPr lang="de-DE" smtClean="0"/>
              <a:pPr/>
              <a:t>22</a:t>
            </a:fld>
            <a:endParaRPr lang="de-DE" dirty="0"/>
          </a:p>
        </p:txBody>
      </p:sp>
      <p:graphicFrame>
        <p:nvGraphicFramePr>
          <p:cNvPr id="11" name="Tabelle 9">
            <a:extLst>
              <a:ext uri="{FF2B5EF4-FFF2-40B4-BE49-F238E27FC236}">
                <a16:creationId xmlns:a16="http://schemas.microsoft.com/office/drawing/2014/main" id="{452CA1A8-8E08-2715-D4CE-0464AF7C1C60}"/>
              </a:ext>
            </a:extLst>
          </p:cNvPr>
          <p:cNvGraphicFramePr>
            <a:graphicFrameLocks noGrp="1"/>
          </p:cNvGraphicFramePr>
          <p:nvPr>
            <p:extLst>
              <p:ext uri="{D42A27DB-BD31-4B8C-83A1-F6EECF244321}">
                <p14:modId xmlns:p14="http://schemas.microsoft.com/office/powerpoint/2010/main" val="476032394"/>
              </p:ext>
            </p:extLst>
          </p:nvPr>
        </p:nvGraphicFramePr>
        <p:xfrm>
          <a:off x="911424" y="942082"/>
          <a:ext cx="10896576" cy="4575150"/>
        </p:xfrm>
        <a:graphic>
          <a:graphicData uri="http://schemas.openxmlformats.org/drawingml/2006/table">
            <a:tbl>
              <a:tblPr firstRow="1" bandRow="1">
                <a:tableStyleId>{7E9639D4-E3E2-4D34-9284-5A2195B3D0D7}</a:tableStyleId>
              </a:tblPr>
              <a:tblGrid>
                <a:gridCol w="963873">
                  <a:extLst>
                    <a:ext uri="{9D8B030D-6E8A-4147-A177-3AD203B41FA5}">
                      <a16:colId xmlns:a16="http://schemas.microsoft.com/office/drawing/2014/main" val="2566465029"/>
                    </a:ext>
                  </a:extLst>
                </a:gridCol>
                <a:gridCol w="2477152">
                  <a:extLst>
                    <a:ext uri="{9D8B030D-6E8A-4147-A177-3AD203B41FA5}">
                      <a16:colId xmlns:a16="http://schemas.microsoft.com/office/drawing/2014/main" val="3795616076"/>
                    </a:ext>
                  </a:extLst>
                </a:gridCol>
                <a:gridCol w="5620604">
                  <a:extLst>
                    <a:ext uri="{9D8B030D-6E8A-4147-A177-3AD203B41FA5}">
                      <a16:colId xmlns:a16="http://schemas.microsoft.com/office/drawing/2014/main" val="3754190229"/>
                    </a:ext>
                  </a:extLst>
                </a:gridCol>
                <a:gridCol w="1834947">
                  <a:extLst>
                    <a:ext uri="{9D8B030D-6E8A-4147-A177-3AD203B41FA5}">
                      <a16:colId xmlns:a16="http://schemas.microsoft.com/office/drawing/2014/main" val="1714585176"/>
                    </a:ext>
                  </a:extLst>
                </a:gridCol>
              </a:tblGrid>
              <a:tr h="178961">
                <a:tc>
                  <a:txBody>
                    <a:bodyPr/>
                    <a:lstStyle/>
                    <a:p>
                      <a:r>
                        <a:rPr lang="de-DE" sz="1200" b="1" i="0" dirty="0">
                          <a:latin typeface="+mj-lt"/>
                        </a:rPr>
                        <a:t>Methode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tc>
                  <a:txBody>
                    <a:bodyPr/>
                    <a:lstStyle/>
                    <a:p>
                      <a:r>
                        <a:rPr lang="de-DE" sz="1200" b="1" i="0" dirty="0">
                          <a:latin typeface="+mj-lt"/>
                        </a:rPr>
                        <a:t>Beschreibung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tc>
                  <a:txBody>
                    <a:bodyPr/>
                    <a:lstStyle/>
                    <a:p>
                      <a:r>
                        <a:rPr lang="de-DE" sz="1200" b="1" i="0" dirty="0">
                          <a:latin typeface="+mj-lt"/>
                        </a:rPr>
                        <a:t>Vorgehen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i="0" dirty="0">
                          <a:latin typeface="+mj-lt"/>
                        </a:rPr>
                        <a:t>Anmerkungen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extLst>
                  <a:ext uri="{0D108BD9-81ED-4DB2-BD59-A6C34878D82A}">
                    <a16:rowId xmlns:a16="http://schemas.microsoft.com/office/drawing/2014/main" val="3870020211"/>
                  </a:ext>
                </a:extLst>
              </a:tr>
              <a:tr h="568206">
                <a:tc>
                  <a:txBody>
                    <a:bodyPr/>
                    <a:lstStyle/>
                    <a:p>
                      <a:r>
                        <a:rPr lang="de-DE" sz="1200" b="1" dirty="0">
                          <a:solidFill>
                            <a:srgbClr val="000000"/>
                          </a:solidFill>
                          <a:latin typeface="+mj-lt"/>
                        </a:rPr>
                        <a:t>Supplier-specific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262626"/>
                          </a:solidFill>
                          <a:effectLst/>
                          <a:uLnTx/>
                          <a:uFillTx/>
                          <a:latin typeface="+mj-lt"/>
                          <a:ea typeface="+mn-ea"/>
                          <a:cs typeface="Arial" pitchFamily="34" charset="0"/>
                        </a:rPr>
                        <a:t>Scope 1 und 2 Emissionen des </a:t>
                      </a:r>
                      <a:r>
                        <a:rPr kumimoji="0" lang="de-DE" sz="1200" b="0" i="0" u="none" strike="noStrike" kern="1200" cap="none" spc="0" normalizeH="0" baseline="0" noProof="0" dirty="0" smtClean="0">
                          <a:ln>
                            <a:noFill/>
                          </a:ln>
                          <a:solidFill>
                            <a:srgbClr val="262626"/>
                          </a:solidFill>
                          <a:effectLst/>
                          <a:uLnTx/>
                          <a:uFillTx/>
                          <a:latin typeface="+mj-lt"/>
                          <a:ea typeface="+mn-ea"/>
                          <a:cs typeface="Arial" pitchFamily="34" charset="0"/>
                        </a:rPr>
                        <a:t>Abfallwirtschaftsbetriebes</a:t>
                      </a:r>
                      <a:endParaRPr kumimoji="0" lang="de-DE" sz="1200" b="0" i="0" u="none" strike="noStrike" kern="1200" cap="none" spc="0" normalizeH="0" baseline="0" noProof="0" dirty="0">
                        <a:ln>
                          <a:noFill/>
                        </a:ln>
                        <a:solidFill>
                          <a:srgbClr val="262626"/>
                        </a:solidFill>
                        <a:effectLst/>
                        <a:uLnTx/>
                        <a:uFillTx/>
                        <a:latin typeface="+mj-lt"/>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None/>
                      </a:pPr>
                      <a:r>
                        <a:rPr lang="de-DE" sz="1200" dirty="0">
                          <a:solidFill>
                            <a:schemeClr val="tx1"/>
                          </a:solidFill>
                          <a:latin typeface="+mj-lt"/>
                        </a:rPr>
                        <a:t>Zugeordnete Scope 1 und 2 Emissionen des Entsorgungsunternehmens (bezogen auf den </a:t>
                      </a:r>
                      <a:r>
                        <a:rPr lang="de-DE" sz="1200" dirty="0" smtClean="0">
                          <a:solidFill>
                            <a:schemeClr val="tx1"/>
                          </a:solidFill>
                          <a:latin typeface="+mj-lt"/>
                        </a:rPr>
                        <a:t>Abfall </a:t>
                      </a:r>
                      <a:r>
                        <a:rPr lang="de-DE" sz="1200" dirty="0">
                          <a:solidFill>
                            <a:schemeClr val="tx1"/>
                          </a:solidFill>
                          <a:latin typeface="+mj-lt"/>
                        </a:rPr>
                        <a:t>der berichterstattenden Firma</a:t>
                      </a:r>
                      <a:r>
                        <a:rPr lang="de-DE" sz="1200" dirty="0" smtClean="0">
                          <a:solidFill>
                            <a:schemeClr val="tx1"/>
                          </a:solidFill>
                          <a:latin typeface="+mj-lt"/>
                        </a:rPr>
                        <a:t>)</a:t>
                      </a:r>
                      <a:endParaRPr lang="de-DE" sz="120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latin typeface="+mn-lt"/>
                          <a:ea typeface="+mn-ea"/>
                          <a:cs typeface="+mn-cs"/>
                        </a:rPr>
                        <a:t>Fragen Sie Ihren Entsorger nach Daten zu Ihren spezifischen </a:t>
                      </a:r>
                      <a:r>
                        <a:rPr lang="de-DE" sz="1200" kern="1200" dirty="0" smtClean="0">
                          <a:solidFill>
                            <a:schemeClr val="tx1"/>
                          </a:solidFill>
                          <a:latin typeface="+mn-lt"/>
                          <a:ea typeface="+mn-ea"/>
                          <a:cs typeface="+mn-cs"/>
                        </a:rPr>
                        <a:t>Abfällen.</a:t>
                      </a:r>
                      <a:endParaRPr lang="de-DE" sz="1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4418651"/>
                  </a:ext>
                </a:extLst>
              </a:tr>
              <a:tr h="1008772">
                <a:tc>
                  <a:txBody>
                    <a:bodyPr/>
                    <a:lstStyle/>
                    <a:p>
                      <a:r>
                        <a:rPr lang="de-DE" sz="1200" b="1" dirty="0">
                          <a:solidFill>
                            <a:srgbClr val="000000"/>
                          </a:solidFill>
                          <a:latin typeface="+mj-lt"/>
                        </a:rPr>
                        <a:t>Waste-type-specific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262626"/>
                          </a:solidFill>
                          <a:effectLst/>
                          <a:uLnTx/>
                          <a:uFillTx/>
                          <a:latin typeface="+mj-lt"/>
                          <a:ea typeface="+mn-ea"/>
                          <a:cs typeface="Arial" pitchFamily="34" charset="0"/>
                        </a:rPr>
                        <a:t>Emissionsfaktoren für spezifische Menge nach Abfallart und der </a:t>
                      </a:r>
                      <a:r>
                        <a:rPr kumimoji="0" lang="de-DE" sz="1200" b="0" i="0" u="none" strike="noStrike" kern="1200" cap="none" spc="0" normalizeH="0" baseline="0" noProof="0" dirty="0" smtClean="0">
                          <a:ln>
                            <a:noFill/>
                          </a:ln>
                          <a:solidFill>
                            <a:srgbClr val="262626"/>
                          </a:solidFill>
                          <a:effectLst/>
                          <a:uLnTx/>
                          <a:uFillTx/>
                          <a:latin typeface="+mj-lt"/>
                          <a:ea typeface="+mn-ea"/>
                          <a:cs typeface="Arial" pitchFamily="34" charset="0"/>
                        </a:rPr>
                        <a:t>Behandlungsmethode</a:t>
                      </a:r>
                      <a:endParaRPr kumimoji="0" lang="de-DE" sz="1200" b="0" i="0" u="none" strike="noStrike" kern="1200" cap="none" spc="0" normalizeH="0" baseline="0" noProof="0" dirty="0">
                        <a:ln>
                          <a:noFill/>
                        </a:ln>
                        <a:solidFill>
                          <a:srgbClr val="262626"/>
                        </a:solidFill>
                        <a:effectLst/>
                        <a:uLnTx/>
                        <a:uFillTx/>
                        <a:latin typeface="+mj-lt"/>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None/>
                      </a:pPr>
                      <a:r>
                        <a:rPr lang="de-DE" sz="1200" dirty="0">
                          <a:solidFill>
                            <a:schemeClr val="tx1"/>
                          </a:solidFill>
                          <a:latin typeface="+mj-lt"/>
                        </a:rPr>
                        <a:t>Unternehmen sammeln Informationen </a:t>
                      </a:r>
                      <a:r>
                        <a:rPr lang="de-DE" sz="1200" dirty="0" smtClean="0">
                          <a:solidFill>
                            <a:schemeClr val="tx1"/>
                          </a:solidFill>
                          <a:latin typeface="+mj-lt"/>
                        </a:rPr>
                        <a:t>zu:</a:t>
                      </a:r>
                      <a:endParaRPr lang="de-DE" sz="1200" dirty="0">
                        <a:solidFill>
                          <a:schemeClr val="tx1"/>
                        </a:solidFill>
                        <a:latin typeface="+mj-lt"/>
                      </a:endParaRPr>
                    </a:p>
                    <a:p>
                      <a:pPr marL="171450" indent="-171450">
                        <a:buFont typeface="Arial" panose="020B0604020202020204" pitchFamily="34" charset="0"/>
                        <a:buChar char="•"/>
                      </a:pPr>
                      <a:r>
                        <a:rPr lang="de-DE" sz="1200" dirty="0">
                          <a:solidFill>
                            <a:schemeClr val="tx1"/>
                          </a:solidFill>
                          <a:latin typeface="+mj-lt"/>
                        </a:rPr>
                        <a:t>W</a:t>
                      </a:r>
                      <a:r>
                        <a:rPr lang="de-DE" sz="1200" dirty="0" smtClean="0">
                          <a:solidFill>
                            <a:schemeClr val="tx1"/>
                          </a:solidFill>
                          <a:latin typeface="+mj-lt"/>
                        </a:rPr>
                        <a:t>ie </a:t>
                      </a:r>
                      <a:r>
                        <a:rPr lang="de-DE" sz="1200" dirty="0">
                          <a:solidFill>
                            <a:schemeClr val="tx1"/>
                          </a:solidFill>
                          <a:latin typeface="+mj-lt"/>
                        </a:rPr>
                        <a:t>viel und was für ein Abfall produziert </a:t>
                      </a:r>
                      <a:r>
                        <a:rPr lang="de-DE" sz="1200" dirty="0" smtClean="0">
                          <a:solidFill>
                            <a:schemeClr val="tx1"/>
                          </a:solidFill>
                          <a:latin typeface="+mj-lt"/>
                        </a:rPr>
                        <a:t>wurde.</a:t>
                      </a:r>
                      <a:endParaRPr lang="de-DE" sz="1200" dirty="0">
                        <a:solidFill>
                          <a:schemeClr val="tx1"/>
                        </a:solidFill>
                        <a:latin typeface="+mj-lt"/>
                      </a:endParaRPr>
                    </a:p>
                    <a:p>
                      <a:pPr marL="171450" indent="-171450">
                        <a:buFont typeface="Arial" panose="020B0604020202020204" pitchFamily="34" charset="0"/>
                        <a:buChar char="•"/>
                      </a:pPr>
                      <a:r>
                        <a:rPr lang="de-DE" sz="1200" dirty="0">
                          <a:solidFill>
                            <a:schemeClr val="tx1"/>
                          </a:solidFill>
                          <a:latin typeface="+mj-lt"/>
                        </a:rPr>
                        <a:t>Wie verschiedene Abfälle behandelt wurden </a:t>
                      </a:r>
                      <a:r>
                        <a:rPr lang="de-DE" sz="1200" dirty="0" smtClean="0">
                          <a:solidFill>
                            <a:schemeClr val="tx1"/>
                          </a:solidFill>
                          <a:latin typeface="+mj-lt"/>
                        </a:rPr>
                        <a:t>(Verwertung: z.B. stofflich </a:t>
                      </a:r>
                      <a:r>
                        <a:rPr lang="de-DE" sz="1200" dirty="0" smtClean="0">
                          <a:solidFill>
                            <a:schemeClr val="tx1"/>
                          </a:solidFill>
                          <a:latin typeface="+mj-lt"/>
                          <a:sym typeface="Wingdings" panose="05000000000000000000" pitchFamily="2" charset="2"/>
                        </a:rPr>
                        <a:t> </a:t>
                      </a:r>
                      <a:r>
                        <a:rPr lang="de-DE" sz="1200" dirty="0" smtClean="0">
                          <a:solidFill>
                            <a:schemeClr val="tx1"/>
                          </a:solidFill>
                          <a:latin typeface="+mj-lt"/>
                        </a:rPr>
                        <a:t>Recycling oder energetisch </a:t>
                      </a:r>
                      <a:r>
                        <a:rPr lang="de-DE" sz="1200" dirty="0" smtClean="0">
                          <a:solidFill>
                            <a:schemeClr val="tx1"/>
                          </a:solidFill>
                          <a:latin typeface="+mj-lt"/>
                          <a:sym typeface="Wingdings" panose="05000000000000000000" pitchFamily="2" charset="2"/>
                        </a:rPr>
                        <a:t> </a:t>
                      </a:r>
                      <a:r>
                        <a:rPr lang="de-DE" sz="1200" dirty="0" smtClean="0">
                          <a:solidFill>
                            <a:schemeClr val="tx1"/>
                          </a:solidFill>
                          <a:latin typeface="+mj-lt"/>
                        </a:rPr>
                        <a:t>thermische Behandlung, sowie Beseitigung: z.B. Deponierung).</a:t>
                      </a:r>
                      <a:endParaRPr lang="de-DE" sz="120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latin typeface="+mn-lt"/>
                          <a:ea typeface="+mn-ea"/>
                          <a:cs typeface="+mn-cs"/>
                        </a:rPr>
                        <a:t>Eine Abfallbilanz liefert die Inhalte.</a:t>
                      </a:r>
                      <a:r>
                        <a:rPr lang="de-DE" sz="1200" dirty="0">
                          <a:solidFill>
                            <a:schemeClr val="tx1"/>
                          </a:solidFill>
                          <a:latin typeface="+mj-lt"/>
                        </a:rPr>
                        <a:t> Die Informationen können über Rechnungen des Entsorgungs-unternehmen  abgelesen </a:t>
                      </a:r>
                      <a:r>
                        <a:rPr lang="de-DE" sz="1200" dirty="0" smtClean="0">
                          <a:solidFill>
                            <a:schemeClr val="tx1"/>
                          </a:solidFill>
                          <a:latin typeface="+mj-lt"/>
                        </a:rPr>
                        <a:t>werden.</a:t>
                      </a:r>
                      <a:endParaRPr lang="de-DE" sz="1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4821180"/>
                  </a:ext>
                </a:extLst>
              </a:tr>
              <a:tr h="2106270">
                <a:tc>
                  <a:txBody>
                    <a:bodyPr/>
                    <a:lstStyle/>
                    <a:p>
                      <a:r>
                        <a:rPr lang="de-DE" sz="1200" b="1" dirty="0">
                          <a:solidFill>
                            <a:srgbClr val="000000"/>
                          </a:solidFill>
                          <a:latin typeface="+mj-lt"/>
                        </a:rPr>
                        <a:t>Average- Data</a:t>
                      </a:r>
                    </a:p>
                    <a:p>
                      <a:endParaRPr lang="de-DE" sz="1200" b="1" dirty="0">
                        <a:solidFill>
                          <a:srgbClr val="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262626"/>
                          </a:solidFill>
                          <a:effectLst/>
                          <a:uLnTx/>
                          <a:uFillTx/>
                          <a:latin typeface="+mj-lt"/>
                          <a:ea typeface="+mn-ea"/>
                          <a:cs typeface="Arial" pitchFamily="34" charset="0"/>
                        </a:rPr>
                        <a:t>Geschätzte Abfallmengen nach Fraktionen und Emissionsfaktoren für die Entsorgungsmethode der </a:t>
                      </a:r>
                      <a:r>
                        <a:rPr kumimoji="0" lang="de-DE" sz="1200" b="0" i="0" u="none" strike="noStrike" kern="1200" cap="none" spc="0" normalizeH="0" baseline="0" noProof="0" dirty="0" smtClean="0">
                          <a:ln>
                            <a:noFill/>
                          </a:ln>
                          <a:solidFill>
                            <a:srgbClr val="262626"/>
                          </a:solidFill>
                          <a:effectLst/>
                          <a:uLnTx/>
                          <a:uFillTx/>
                          <a:latin typeface="+mj-lt"/>
                          <a:ea typeface="+mn-ea"/>
                          <a:cs typeface="Arial" pitchFamily="34" charset="0"/>
                        </a:rPr>
                        <a:t>Abfallfraktion</a:t>
                      </a:r>
                      <a:endParaRPr kumimoji="0" lang="de-DE" sz="1200" b="0" i="0" u="none" strike="noStrike" kern="1200" cap="none" spc="0" normalizeH="0" baseline="0" noProof="0" dirty="0">
                        <a:ln>
                          <a:noFill/>
                        </a:ln>
                        <a:solidFill>
                          <a:srgbClr val="262626"/>
                        </a:solidFill>
                        <a:effectLst/>
                        <a:uLnTx/>
                        <a:uFillTx/>
                        <a:latin typeface="+mj-lt"/>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u="sng" dirty="0">
                          <a:solidFill>
                            <a:schemeClr val="tx1"/>
                          </a:solidFill>
                          <a:latin typeface="+mj-lt"/>
                        </a:rPr>
                        <a:t>Schritt 1:</a:t>
                      </a:r>
                      <a:r>
                        <a:rPr lang="de-DE" sz="1200" u="none" dirty="0">
                          <a:solidFill>
                            <a:schemeClr val="tx1"/>
                          </a:solidFill>
                          <a:latin typeface="+mj-lt"/>
                        </a:rPr>
                        <a:t> </a:t>
                      </a:r>
                      <a:r>
                        <a:rPr lang="de-DE" sz="1200" dirty="0">
                          <a:solidFill>
                            <a:schemeClr val="tx1"/>
                          </a:solidFill>
                          <a:latin typeface="+mj-lt"/>
                        </a:rPr>
                        <a:t>Erfassung der Abfallmengen nach Fraktionen </a:t>
                      </a:r>
                      <a:r>
                        <a:rPr lang="de-DE" sz="1200" dirty="0">
                          <a:latin typeface="+mj-lt"/>
                        </a:rPr>
                        <a:t>über: Tonnengröße, Turnus der Leerung und durchschnittliche Füllmenge. Bei Containerleerung Abfrage der Mengen beim </a:t>
                      </a:r>
                      <a:r>
                        <a:rPr lang="de-DE" sz="1200" dirty="0" smtClean="0">
                          <a:latin typeface="+mj-lt"/>
                        </a:rPr>
                        <a:t>Abfallentsorger.</a:t>
                      </a:r>
                      <a:endParaRPr lang="de-DE" sz="1200" u="none" dirty="0">
                        <a:latin typeface="+mj-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u="sng" dirty="0">
                          <a:latin typeface="+mj-lt"/>
                        </a:rPr>
                        <a:t>Schritt 2:</a:t>
                      </a:r>
                      <a:r>
                        <a:rPr lang="de-DE" sz="1200" u="none" dirty="0">
                          <a:latin typeface="+mj-lt"/>
                        </a:rPr>
                        <a:t> </a:t>
                      </a:r>
                      <a:r>
                        <a:rPr lang="de-DE" sz="1200" dirty="0">
                          <a:latin typeface="+mj-lt"/>
                        </a:rPr>
                        <a:t>Clusterung von Fraktionen </a:t>
                      </a:r>
                      <a:r>
                        <a:rPr lang="de-DE" sz="1200" u="sng" dirty="0" smtClean="0">
                          <a:solidFill>
                            <a:schemeClr val="tx1"/>
                          </a:solidFill>
                          <a:latin typeface="+mj-lt"/>
                        </a:rPr>
                        <a:t>und</a:t>
                      </a:r>
                      <a:r>
                        <a:rPr lang="de-DE" sz="1200" dirty="0" smtClean="0">
                          <a:latin typeface="+mj-lt"/>
                        </a:rPr>
                        <a:t> </a:t>
                      </a:r>
                      <a:r>
                        <a:rPr lang="de-DE" sz="1200" dirty="0">
                          <a:latin typeface="+mj-lt"/>
                        </a:rPr>
                        <a:t>Umrechnung in kg, Zuordnung Abfallschlüssel für weitere Fraktionen gem. </a:t>
                      </a:r>
                      <a:r>
                        <a:rPr lang="de-DE" sz="1200" u="none" dirty="0">
                          <a:solidFill>
                            <a:srgbClr val="000000"/>
                          </a:solidFill>
                          <a:latin typeface="+mj-lt"/>
                        </a:rPr>
                        <a:t>Verordnung über das Europäische Abfallverzeichnis</a:t>
                      </a:r>
                      <a:r>
                        <a:rPr lang="de-DE" sz="1200" u="sng" dirty="0">
                          <a:solidFill>
                            <a:srgbClr val="000000"/>
                          </a:solidFill>
                          <a:latin typeface="+mj-lt"/>
                        </a:rPr>
                        <a:t> </a:t>
                      </a:r>
                      <a:r>
                        <a:rPr lang="de-DE" sz="1200" dirty="0">
                          <a:solidFill>
                            <a:srgbClr val="000000"/>
                          </a:solidFill>
                          <a:latin typeface="+mj-lt"/>
                        </a:rPr>
                        <a:t>und ggf. Clusterung von Fraktionen. Umrechnung von Volumina [l/m3] in Gewicht [kg] über </a:t>
                      </a:r>
                      <a:r>
                        <a:rPr lang="de-DE" sz="1200" dirty="0" smtClean="0">
                          <a:solidFill>
                            <a:srgbClr val="000000"/>
                          </a:solidFill>
                          <a:latin typeface="+mj-lt"/>
                        </a:rPr>
                        <a:t>Umrechnungsfaktoren.</a:t>
                      </a:r>
                      <a:endParaRPr lang="de-DE" sz="1200" dirty="0">
                        <a:solidFill>
                          <a:srgbClr val="000000"/>
                        </a:solidFill>
                        <a:latin typeface="+mj-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u="sng" dirty="0">
                          <a:latin typeface="+mj-lt"/>
                        </a:rPr>
                        <a:t>Schritt 3:</a:t>
                      </a:r>
                      <a:r>
                        <a:rPr lang="de-DE" sz="1200" u="none" dirty="0">
                          <a:latin typeface="+mj-lt"/>
                        </a:rPr>
                        <a:t> </a:t>
                      </a:r>
                      <a:r>
                        <a:rPr lang="de-DE" sz="1200" dirty="0">
                          <a:latin typeface="+mj-lt"/>
                        </a:rPr>
                        <a:t>Verrechnung mit Emissionsfaktoren, Auswahl von Emissionsfaktoren aus Datenbanken oder Studien: </a:t>
                      </a:r>
                      <a:r>
                        <a:rPr lang="de-DE" sz="1200" dirty="0">
                          <a:solidFill>
                            <a:srgbClr val="000000"/>
                          </a:solidFill>
                          <a:latin typeface="+mj-lt"/>
                        </a:rPr>
                        <a:t>Gov.UK: Greenhouse Gas Reporting, Ecoinvent (kostenpflichtig) oder Ifeu: Stoffstrombilanz, </a:t>
                      </a:r>
                      <a:r>
                        <a:rPr lang="de-DE" sz="1200" dirty="0">
                          <a:latin typeface="+mj-lt"/>
                        </a:rPr>
                        <a:t>Verrechnung mit den </a:t>
                      </a:r>
                      <a:r>
                        <a:rPr lang="de-DE" sz="1200" dirty="0" smtClean="0">
                          <a:latin typeface="+mj-lt"/>
                        </a:rPr>
                        <a:t>Abfallmengen.</a:t>
                      </a:r>
                      <a:endParaRPr lang="de-DE" sz="1200" dirty="0">
                        <a:solidFill>
                          <a:srgbClr val="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latin typeface="+mj-lt"/>
                          <a:ea typeface="+mn-ea"/>
                          <a:cs typeface="+mn-cs"/>
                        </a:rPr>
                        <a:t>Häufig liegen die genauen Mengen nicht vor und Sie müssen über diese Methode </a:t>
                      </a:r>
                      <a:r>
                        <a:rPr lang="de-DE" sz="1200" kern="1200" dirty="0" smtClean="0">
                          <a:solidFill>
                            <a:schemeClr val="tx1"/>
                          </a:solidFill>
                          <a:latin typeface="+mj-lt"/>
                          <a:ea typeface="+mn-ea"/>
                          <a:cs typeface="+mn-cs"/>
                        </a:rPr>
                        <a:t>rechnen.</a:t>
                      </a:r>
                      <a:endParaRPr lang="de-DE" sz="1200" kern="1200" dirty="0">
                        <a:solidFill>
                          <a:schemeClr val="tx1"/>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9752357"/>
                  </a:ext>
                </a:extLst>
              </a:tr>
            </a:tbl>
          </a:graphicData>
        </a:graphic>
      </p:graphicFrame>
      <p:sp>
        <p:nvSpPr>
          <p:cNvPr id="2" name="Rechtwinkliges Dreieck 1">
            <a:extLst>
              <a:ext uri="{FF2B5EF4-FFF2-40B4-BE49-F238E27FC236}">
                <a16:creationId xmlns:a16="http://schemas.microsoft.com/office/drawing/2014/main" id="{07EE101F-D695-AFDE-A8DD-6BBF636EA898}"/>
              </a:ext>
            </a:extLst>
          </p:cNvPr>
          <p:cNvSpPr/>
          <p:nvPr/>
        </p:nvSpPr>
        <p:spPr>
          <a:xfrm rot="10800000">
            <a:off x="551383" y="942080"/>
            <a:ext cx="288031" cy="4575149"/>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1219170" eaLnBrk="1" hangingPunct="1"/>
            <a:r>
              <a:rPr lang="de-DE" sz="1400" dirty="0">
                <a:solidFill>
                  <a:srgbClr val="000000"/>
                </a:solidFill>
              </a:rPr>
              <a:t>Genauigkeit</a:t>
            </a:r>
          </a:p>
        </p:txBody>
      </p:sp>
    </p:spTree>
    <p:extLst>
      <p:ext uri="{BB962C8B-B14F-4D97-AF65-F5344CB8AC3E}">
        <p14:creationId xmlns:p14="http://schemas.microsoft.com/office/powerpoint/2010/main" val="12342807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48AFAD-E4EC-61E0-B2A8-5B884569F9A9}"/>
              </a:ext>
            </a:extLst>
          </p:cNvPr>
          <p:cNvSpPr>
            <a:spLocks noGrp="1"/>
          </p:cNvSpPr>
          <p:nvPr>
            <p:ph type="title"/>
          </p:nvPr>
        </p:nvSpPr>
        <p:spPr/>
        <p:txBody>
          <a:bodyPr/>
          <a:lstStyle/>
          <a:p>
            <a:r>
              <a:rPr lang="de-DE" sz="2400" dirty="0"/>
              <a:t>Berechnungsmethoden: Entscheidungsbaum</a:t>
            </a:r>
          </a:p>
        </p:txBody>
      </p:sp>
      <p:sp>
        <p:nvSpPr>
          <p:cNvPr id="4" name="Fußzeilenplatzhalter 3">
            <a:extLst>
              <a:ext uri="{FF2B5EF4-FFF2-40B4-BE49-F238E27FC236}">
                <a16:creationId xmlns:a16="http://schemas.microsoft.com/office/drawing/2014/main" id="{F6AD842C-484E-737C-F48F-7B522862189F}"/>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5" name="Foliennummernplatzhalter 4">
            <a:extLst>
              <a:ext uri="{FF2B5EF4-FFF2-40B4-BE49-F238E27FC236}">
                <a16:creationId xmlns:a16="http://schemas.microsoft.com/office/drawing/2014/main" id="{8FE8CA5B-9C74-61DF-D9F9-08ABAA938237}"/>
              </a:ext>
            </a:extLst>
          </p:cNvPr>
          <p:cNvSpPr>
            <a:spLocks noGrp="1"/>
          </p:cNvSpPr>
          <p:nvPr>
            <p:ph type="sldNum" sz="quarter" idx="4"/>
          </p:nvPr>
        </p:nvSpPr>
        <p:spPr/>
        <p:txBody>
          <a:bodyPr/>
          <a:lstStyle/>
          <a:p>
            <a:fld id="{894680D0-7A83-433A-9719-C4143F27F647}" type="slidenum">
              <a:rPr lang="de-DE" smtClean="0"/>
              <a:pPr/>
              <a:t>23</a:t>
            </a:fld>
            <a:endParaRPr lang="de-DE" dirty="0"/>
          </a:p>
        </p:txBody>
      </p:sp>
      <p:sp>
        <p:nvSpPr>
          <p:cNvPr id="7" name="Textfeld 6">
            <a:extLst>
              <a:ext uri="{FF2B5EF4-FFF2-40B4-BE49-F238E27FC236}">
                <a16:creationId xmlns:a16="http://schemas.microsoft.com/office/drawing/2014/main" id="{36694664-0984-2D78-8564-6ECF1778084C}"/>
              </a:ext>
            </a:extLst>
          </p:cNvPr>
          <p:cNvSpPr txBox="1"/>
          <p:nvPr/>
        </p:nvSpPr>
        <p:spPr>
          <a:xfrm>
            <a:off x="6023992" y="6219556"/>
            <a:ext cx="5844524" cy="230832"/>
          </a:xfrm>
          <a:prstGeom prst="rect">
            <a:avLst/>
          </a:prstGeom>
          <a:noFill/>
        </p:spPr>
        <p:txBody>
          <a:bodyPr wrap="square">
            <a:spAutoFit/>
          </a:bodyPr>
          <a:lstStyle/>
          <a:p>
            <a:r>
              <a:rPr lang="de-DE" sz="900" dirty="0">
                <a:solidFill>
                  <a:srgbClr val="000000"/>
                </a:solidFill>
                <a:latin typeface="+mj-lt"/>
              </a:rPr>
              <a:t>Quelle: </a:t>
            </a:r>
            <a:r>
              <a:rPr lang="de-DE" sz="900" dirty="0">
                <a:latin typeface="+mj-lt"/>
              </a:rPr>
              <a:t>Abbildung in Anlehnung an </a:t>
            </a:r>
            <a:r>
              <a:rPr lang="de-DE" sz="900" dirty="0">
                <a:solidFill>
                  <a:srgbClr val="000000"/>
                </a:solidFill>
                <a:latin typeface="+mj-lt"/>
              </a:rPr>
              <a:t>Technical Guidance for Calculating Scope 3 Emissions, version 1.0, S. 73</a:t>
            </a:r>
          </a:p>
        </p:txBody>
      </p:sp>
      <p:sp>
        <p:nvSpPr>
          <p:cNvPr id="8" name="Rechteck: abgerundete Ecken 60">
            <a:extLst>
              <a:ext uri="{FF2B5EF4-FFF2-40B4-BE49-F238E27FC236}">
                <a16:creationId xmlns:a16="http://schemas.microsoft.com/office/drawing/2014/main" id="{CDE17281-2629-2E7D-1275-54AB646925C7}"/>
              </a:ext>
            </a:extLst>
          </p:cNvPr>
          <p:cNvSpPr/>
          <p:nvPr/>
        </p:nvSpPr>
        <p:spPr>
          <a:xfrm>
            <a:off x="551340" y="1510714"/>
            <a:ext cx="2054204" cy="1990294"/>
          </a:xfrm>
          <a:prstGeom prst="roundRect">
            <a:avLst/>
          </a:prstGeom>
          <a:solidFill>
            <a:srgbClr val="526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Trägt der im Betrieb anfallende Abfall signifikant zu den Scope 3 Emissionen bei oder ist die Einbindung der Abfallentsorgungs-unternehmen anderweitig relevant für die Unternehmensziele?</a:t>
            </a:r>
          </a:p>
        </p:txBody>
      </p:sp>
      <p:sp>
        <p:nvSpPr>
          <p:cNvPr id="10" name="Rechteck: abgerundete Ecken 60">
            <a:extLst>
              <a:ext uri="{FF2B5EF4-FFF2-40B4-BE49-F238E27FC236}">
                <a16:creationId xmlns:a16="http://schemas.microsoft.com/office/drawing/2014/main" id="{CDE17281-2629-2E7D-1275-54AB646925C7}"/>
              </a:ext>
            </a:extLst>
          </p:cNvPr>
          <p:cNvSpPr/>
          <p:nvPr/>
        </p:nvSpPr>
        <p:spPr>
          <a:xfrm>
            <a:off x="3496452" y="1544352"/>
            <a:ext cx="1944216" cy="1934247"/>
          </a:xfrm>
          <a:prstGeom prst="roundRect">
            <a:avLst/>
          </a:prstGeom>
          <a:solidFill>
            <a:srgbClr val="526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Kann das Abfallentsorgungs-unternehmen abfallspezifische Scope 1 und Scope 2 Emissionen zur Verfügung stellen?</a:t>
            </a:r>
          </a:p>
        </p:txBody>
      </p:sp>
      <p:sp>
        <p:nvSpPr>
          <p:cNvPr id="11" name="Rechteck: abgerundete Ecken 60">
            <a:extLst>
              <a:ext uri="{FF2B5EF4-FFF2-40B4-BE49-F238E27FC236}">
                <a16:creationId xmlns:a16="http://schemas.microsoft.com/office/drawing/2014/main" id="{CDE17281-2629-2E7D-1275-54AB646925C7}"/>
              </a:ext>
            </a:extLst>
          </p:cNvPr>
          <p:cNvSpPr/>
          <p:nvPr/>
        </p:nvSpPr>
        <p:spPr>
          <a:xfrm>
            <a:off x="3579149" y="4104239"/>
            <a:ext cx="1834140" cy="1109438"/>
          </a:xfrm>
          <a:prstGeom prst="roundRect">
            <a:avLst/>
          </a:prstGeom>
          <a:solidFill>
            <a:srgbClr val="526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Kann das berichtende Unternehmen die unterschiedlichen Abfallströme differenzieren?</a:t>
            </a:r>
          </a:p>
        </p:txBody>
      </p:sp>
      <p:sp>
        <p:nvSpPr>
          <p:cNvPr id="12" name="Rechteck: abgerundete Ecken 54">
            <a:extLst>
              <a:ext uri="{FF2B5EF4-FFF2-40B4-BE49-F238E27FC236}">
                <a16:creationId xmlns:a16="http://schemas.microsoft.com/office/drawing/2014/main" id="{36224961-DA79-F631-A35A-12970EA1846C}"/>
              </a:ext>
            </a:extLst>
          </p:cNvPr>
          <p:cNvSpPr/>
          <p:nvPr/>
        </p:nvSpPr>
        <p:spPr>
          <a:xfrm>
            <a:off x="6010044" y="2073213"/>
            <a:ext cx="1656184" cy="900000"/>
          </a:xfrm>
          <a:prstGeom prst="roundRect">
            <a:avLst/>
          </a:prstGeom>
          <a:solidFill>
            <a:srgbClr val="B6C6D0"/>
          </a:solidFill>
          <a:ln w="25400" cap="flat" cmpd="sng" algn="ctr">
            <a:noFill/>
            <a:prstDash val="solid"/>
          </a:ln>
          <a:effectLst/>
        </p:spPr>
        <p:txBody>
          <a:bodyPr rtlCol="0" anchor="ctr"/>
          <a:lstStyle/>
          <a:p>
            <a:pPr algn="ctr"/>
            <a:r>
              <a:rPr lang="de-DE" sz="1200" kern="0" dirty="0">
                <a:solidFill>
                  <a:srgbClr val="FFFFFF"/>
                </a:solidFill>
                <a:latin typeface="Arial"/>
                <a:ea typeface="ＭＳ Ｐゴシック"/>
              </a:rPr>
              <a:t>Supplier-specific Methode</a:t>
            </a:r>
          </a:p>
        </p:txBody>
      </p:sp>
      <p:sp>
        <p:nvSpPr>
          <p:cNvPr id="13" name="Rechteck: abgerundete Ecken 54">
            <a:extLst>
              <a:ext uri="{FF2B5EF4-FFF2-40B4-BE49-F238E27FC236}">
                <a16:creationId xmlns:a16="http://schemas.microsoft.com/office/drawing/2014/main" id="{36224961-DA79-F631-A35A-12970EA1846C}"/>
              </a:ext>
            </a:extLst>
          </p:cNvPr>
          <p:cNvSpPr/>
          <p:nvPr/>
        </p:nvSpPr>
        <p:spPr>
          <a:xfrm>
            <a:off x="6038069" y="4127728"/>
            <a:ext cx="1656184" cy="900000"/>
          </a:xfrm>
          <a:prstGeom prst="roundRect">
            <a:avLst/>
          </a:prstGeom>
          <a:solidFill>
            <a:srgbClr val="B6C6D0"/>
          </a:solidFill>
          <a:ln w="25400" cap="flat" cmpd="sng" algn="ctr">
            <a:noFill/>
            <a:prstDash val="solid"/>
          </a:ln>
          <a:effectLst/>
        </p:spPr>
        <p:txBody>
          <a:bodyPr rtlCol="0" anchor="ctr"/>
          <a:lstStyle/>
          <a:p>
            <a:pPr algn="ctr"/>
            <a:r>
              <a:rPr lang="de-DE" sz="1200" kern="0" dirty="0">
                <a:solidFill>
                  <a:srgbClr val="FFFFFF"/>
                </a:solidFill>
                <a:latin typeface="Arial"/>
                <a:ea typeface="ＭＳ Ｐゴシック"/>
              </a:rPr>
              <a:t>Waste-type-specific Methode</a:t>
            </a:r>
          </a:p>
        </p:txBody>
      </p:sp>
      <p:sp>
        <p:nvSpPr>
          <p:cNvPr id="14" name="Rechteck: abgerundete Ecken 54">
            <a:extLst>
              <a:ext uri="{FF2B5EF4-FFF2-40B4-BE49-F238E27FC236}">
                <a16:creationId xmlns:a16="http://schemas.microsoft.com/office/drawing/2014/main" id="{36224961-DA79-F631-A35A-12970EA1846C}"/>
              </a:ext>
            </a:extLst>
          </p:cNvPr>
          <p:cNvSpPr/>
          <p:nvPr/>
        </p:nvSpPr>
        <p:spPr>
          <a:xfrm>
            <a:off x="3720229" y="6052210"/>
            <a:ext cx="1656184" cy="432000"/>
          </a:xfrm>
          <a:prstGeom prst="roundRect">
            <a:avLst/>
          </a:prstGeom>
          <a:solidFill>
            <a:srgbClr val="B6C6D0"/>
          </a:solidFill>
          <a:ln w="25400" cap="flat" cmpd="sng" algn="ctr">
            <a:noFill/>
            <a:prstDash val="solid"/>
          </a:ln>
          <a:effectLst/>
        </p:spPr>
        <p:txBody>
          <a:bodyPr rtlCol="0" anchor="ctr"/>
          <a:lstStyle/>
          <a:p>
            <a:pPr algn="ctr"/>
            <a:r>
              <a:rPr lang="de-DE" sz="1100" kern="0" dirty="0">
                <a:solidFill>
                  <a:srgbClr val="FFFFFF"/>
                </a:solidFill>
                <a:latin typeface="Arial"/>
                <a:ea typeface="ＭＳ Ｐゴシック"/>
              </a:rPr>
              <a:t>Average-data Methode </a:t>
            </a:r>
          </a:p>
        </p:txBody>
      </p:sp>
      <p:sp>
        <p:nvSpPr>
          <p:cNvPr id="15" name="Pfeil: nach rechts 46">
            <a:extLst>
              <a:ext uri="{FF2B5EF4-FFF2-40B4-BE49-F238E27FC236}">
                <a16:creationId xmlns:a16="http://schemas.microsoft.com/office/drawing/2014/main" id="{F85EA496-16AF-A1BB-D6D2-75F1E3D09378}"/>
              </a:ext>
            </a:extLst>
          </p:cNvPr>
          <p:cNvSpPr/>
          <p:nvPr/>
        </p:nvSpPr>
        <p:spPr>
          <a:xfrm>
            <a:off x="2402384" y="2478254"/>
            <a:ext cx="1312338" cy="214970"/>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
        <p:nvSpPr>
          <p:cNvPr id="17" name="Pfeil: nach rechts 46">
            <a:extLst>
              <a:ext uri="{FF2B5EF4-FFF2-40B4-BE49-F238E27FC236}">
                <a16:creationId xmlns:a16="http://schemas.microsoft.com/office/drawing/2014/main" id="{F85EA496-16AF-A1BB-D6D2-75F1E3D09378}"/>
              </a:ext>
            </a:extLst>
          </p:cNvPr>
          <p:cNvSpPr/>
          <p:nvPr/>
        </p:nvSpPr>
        <p:spPr>
          <a:xfrm>
            <a:off x="5441385" y="2464449"/>
            <a:ext cx="736864" cy="199958"/>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
        <p:nvSpPr>
          <p:cNvPr id="18" name="Pfeil: nach rechts 46">
            <a:extLst>
              <a:ext uri="{FF2B5EF4-FFF2-40B4-BE49-F238E27FC236}">
                <a16:creationId xmlns:a16="http://schemas.microsoft.com/office/drawing/2014/main" id="{F85EA496-16AF-A1BB-D6D2-75F1E3D09378}"/>
              </a:ext>
            </a:extLst>
          </p:cNvPr>
          <p:cNvSpPr/>
          <p:nvPr/>
        </p:nvSpPr>
        <p:spPr>
          <a:xfrm>
            <a:off x="5404026" y="4510014"/>
            <a:ext cx="770591" cy="154685"/>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
        <p:nvSpPr>
          <p:cNvPr id="19" name="Pfeil: nach rechts 46">
            <a:extLst>
              <a:ext uri="{FF2B5EF4-FFF2-40B4-BE49-F238E27FC236}">
                <a16:creationId xmlns:a16="http://schemas.microsoft.com/office/drawing/2014/main" id="{F85EA496-16AF-A1BB-D6D2-75F1E3D09378}"/>
              </a:ext>
            </a:extLst>
          </p:cNvPr>
          <p:cNvSpPr/>
          <p:nvPr/>
        </p:nvSpPr>
        <p:spPr>
          <a:xfrm rot="5400000">
            <a:off x="4051384" y="3760984"/>
            <a:ext cx="770682" cy="171312"/>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
        <p:nvSpPr>
          <p:cNvPr id="21" name="Pfeil: nach rechts 46">
            <a:extLst>
              <a:ext uri="{FF2B5EF4-FFF2-40B4-BE49-F238E27FC236}">
                <a16:creationId xmlns:a16="http://schemas.microsoft.com/office/drawing/2014/main" id="{F85EA496-16AF-A1BB-D6D2-75F1E3D09378}"/>
              </a:ext>
            </a:extLst>
          </p:cNvPr>
          <p:cNvSpPr/>
          <p:nvPr/>
        </p:nvSpPr>
        <p:spPr>
          <a:xfrm rot="5400000">
            <a:off x="3969311" y="5621375"/>
            <a:ext cx="986708" cy="171312"/>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
        <p:nvSpPr>
          <p:cNvPr id="22" name="Ellipse 21">
            <a:extLst>
              <a:ext uri="{FF2B5EF4-FFF2-40B4-BE49-F238E27FC236}">
                <a16:creationId xmlns:a16="http://schemas.microsoft.com/office/drawing/2014/main" id="{FA22BF40-F6F7-F3F1-1A37-FC1A21FA8B44}"/>
              </a:ext>
            </a:extLst>
          </p:cNvPr>
          <p:cNvSpPr/>
          <p:nvPr/>
        </p:nvSpPr>
        <p:spPr>
          <a:xfrm>
            <a:off x="2742871" y="2343627"/>
            <a:ext cx="432049" cy="432049"/>
          </a:xfrm>
          <a:prstGeom prst="ellipse">
            <a:avLst/>
          </a:prstGeom>
          <a:solidFill>
            <a:srgbClr val="F9AA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white"/>
                </a:solidFill>
                <a:effectLst/>
                <a:uLnTx/>
                <a:uFillTx/>
                <a:latin typeface="Calibri" panose="020F0502020204030204"/>
                <a:ea typeface="+mn-ea"/>
                <a:cs typeface="+mn-cs"/>
              </a:rPr>
              <a:t>Ja</a:t>
            </a:r>
          </a:p>
        </p:txBody>
      </p:sp>
      <p:sp>
        <p:nvSpPr>
          <p:cNvPr id="24" name="Ellipse 23">
            <a:extLst>
              <a:ext uri="{FF2B5EF4-FFF2-40B4-BE49-F238E27FC236}">
                <a16:creationId xmlns:a16="http://schemas.microsoft.com/office/drawing/2014/main" id="{FA22BF40-F6F7-F3F1-1A37-FC1A21FA8B44}"/>
              </a:ext>
            </a:extLst>
          </p:cNvPr>
          <p:cNvSpPr/>
          <p:nvPr/>
        </p:nvSpPr>
        <p:spPr>
          <a:xfrm>
            <a:off x="5524263" y="2334189"/>
            <a:ext cx="432049" cy="432049"/>
          </a:xfrm>
          <a:prstGeom prst="ellipse">
            <a:avLst/>
          </a:prstGeom>
          <a:solidFill>
            <a:srgbClr val="F9AA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white"/>
                </a:solidFill>
                <a:effectLst/>
                <a:uLnTx/>
                <a:uFillTx/>
                <a:latin typeface="Calibri" panose="020F0502020204030204"/>
                <a:ea typeface="+mn-ea"/>
                <a:cs typeface="+mn-cs"/>
              </a:rPr>
              <a:t>Ja</a:t>
            </a:r>
          </a:p>
        </p:txBody>
      </p:sp>
      <p:sp>
        <p:nvSpPr>
          <p:cNvPr id="25" name="Ellipse 24">
            <a:extLst>
              <a:ext uri="{FF2B5EF4-FFF2-40B4-BE49-F238E27FC236}">
                <a16:creationId xmlns:a16="http://schemas.microsoft.com/office/drawing/2014/main" id="{FA22BF40-F6F7-F3F1-1A37-FC1A21FA8B44}"/>
              </a:ext>
            </a:extLst>
          </p:cNvPr>
          <p:cNvSpPr/>
          <p:nvPr/>
        </p:nvSpPr>
        <p:spPr>
          <a:xfrm>
            <a:off x="5531427" y="4331496"/>
            <a:ext cx="432049" cy="432049"/>
          </a:xfrm>
          <a:prstGeom prst="ellipse">
            <a:avLst/>
          </a:prstGeom>
          <a:solidFill>
            <a:srgbClr val="F9AA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white"/>
                </a:solidFill>
                <a:effectLst/>
                <a:uLnTx/>
                <a:uFillTx/>
                <a:latin typeface="Calibri" panose="020F0502020204030204"/>
                <a:ea typeface="+mn-ea"/>
                <a:cs typeface="+mn-cs"/>
              </a:rPr>
              <a:t>Ja</a:t>
            </a:r>
          </a:p>
        </p:txBody>
      </p:sp>
      <p:sp>
        <p:nvSpPr>
          <p:cNvPr id="26" name="Ellipse 25">
            <a:extLst>
              <a:ext uri="{FF2B5EF4-FFF2-40B4-BE49-F238E27FC236}">
                <a16:creationId xmlns:a16="http://schemas.microsoft.com/office/drawing/2014/main" id="{D72D91D2-0C6A-29E4-2E23-55E5B6F08350}"/>
              </a:ext>
            </a:extLst>
          </p:cNvPr>
          <p:cNvSpPr/>
          <p:nvPr/>
        </p:nvSpPr>
        <p:spPr>
          <a:xfrm>
            <a:off x="4246640" y="5416955"/>
            <a:ext cx="432049" cy="432049"/>
          </a:xfrm>
          <a:prstGeom prst="ellipse">
            <a:avLst/>
          </a:prstGeom>
          <a:solidFill>
            <a:srgbClr val="7677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100" dirty="0"/>
              <a:t>Nein</a:t>
            </a:r>
          </a:p>
        </p:txBody>
      </p:sp>
      <p:sp>
        <p:nvSpPr>
          <p:cNvPr id="28" name="Ellipse 27">
            <a:extLst>
              <a:ext uri="{FF2B5EF4-FFF2-40B4-BE49-F238E27FC236}">
                <a16:creationId xmlns:a16="http://schemas.microsoft.com/office/drawing/2014/main" id="{D72D91D2-0C6A-29E4-2E23-55E5B6F08350}"/>
              </a:ext>
            </a:extLst>
          </p:cNvPr>
          <p:cNvSpPr/>
          <p:nvPr/>
        </p:nvSpPr>
        <p:spPr>
          <a:xfrm>
            <a:off x="4244273" y="3570551"/>
            <a:ext cx="432049" cy="432049"/>
          </a:xfrm>
          <a:prstGeom prst="ellipse">
            <a:avLst/>
          </a:prstGeom>
          <a:solidFill>
            <a:srgbClr val="7677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100" dirty="0"/>
              <a:t>Nein</a:t>
            </a:r>
          </a:p>
        </p:txBody>
      </p:sp>
      <p:sp>
        <p:nvSpPr>
          <p:cNvPr id="29" name="Pfeil: nach oben gebogen 44">
            <a:extLst>
              <a:ext uri="{FF2B5EF4-FFF2-40B4-BE49-F238E27FC236}">
                <a16:creationId xmlns:a16="http://schemas.microsoft.com/office/drawing/2014/main" id="{E9956A1E-8DF6-6B17-2B02-F198F249F7D3}"/>
              </a:ext>
            </a:extLst>
          </p:cNvPr>
          <p:cNvSpPr/>
          <p:nvPr/>
        </p:nvSpPr>
        <p:spPr>
          <a:xfrm rot="5400000">
            <a:off x="1985920" y="3033324"/>
            <a:ext cx="1230368" cy="2227233"/>
          </a:xfrm>
          <a:prstGeom prst="bentUpArrow">
            <a:avLst>
              <a:gd name="adj1" fmla="val 8413"/>
              <a:gd name="adj2" fmla="val 8199"/>
              <a:gd name="adj3" fmla="val 8922"/>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30" name="Ellipse 29">
            <a:extLst>
              <a:ext uri="{FF2B5EF4-FFF2-40B4-BE49-F238E27FC236}">
                <a16:creationId xmlns:a16="http://schemas.microsoft.com/office/drawing/2014/main" id="{D72D91D2-0C6A-29E4-2E23-55E5B6F08350}"/>
              </a:ext>
            </a:extLst>
          </p:cNvPr>
          <p:cNvSpPr/>
          <p:nvPr/>
        </p:nvSpPr>
        <p:spPr>
          <a:xfrm>
            <a:off x="1343471" y="3730985"/>
            <a:ext cx="432049" cy="432049"/>
          </a:xfrm>
          <a:prstGeom prst="ellipse">
            <a:avLst/>
          </a:prstGeom>
          <a:solidFill>
            <a:srgbClr val="7677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100" dirty="0"/>
              <a:t>Nein</a:t>
            </a:r>
          </a:p>
        </p:txBody>
      </p:sp>
      <p:sp>
        <p:nvSpPr>
          <p:cNvPr id="32" name="Sprechblase: rechteckig mit abgerundeten Ecken 1">
            <a:extLst>
              <a:ext uri="{FF2B5EF4-FFF2-40B4-BE49-F238E27FC236}">
                <a16:creationId xmlns:a16="http://schemas.microsoft.com/office/drawing/2014/main" id="{DB05CD9D-1695-76F5-0392-F05E1A6B9BE8}"/>
              </a:ext>
            </a:extLst>
          </p:cNvPr>
          <p:cNvSpPr/>
          <p:nvPr/>
        </p:nvSpPr>
        <p:spPr>
          <a:xfrm>
            <a:off x="8760296" y="2478253"/>
            <a:ext cx="3047704" cy="1274883"/>
          </a:xfrm>
          <a:prstGeom prst="wedgeRoundRectCallout">
            <a:avLst>
              <a:gd name="adj1" fmla="val -41474"/>
              <a:gd name="adj2" fmla="val -72395"/>
              <a:gd name="adj3" fmla="val 16667"/>
            </a:avLst>
          </a:prstGeom>
          <a:solidFill>
            <a:srgbClr val="F9B000"/>
          </a:solidFill>
          <a:ln w="25400" cap="flat" cmpd="sng" algn="ctr">
            <a:solidFill>
              <a:srgbClr val="BBE0E3">
                <a:shade val="50000"/>
              </a:srgbClr>
            </a:solidFill>
            <a:prstDash val="solid"/>
          </a:ln>
          <a:effectLst/>
        </p:spPr>
        <p:txBody>
          <a:bodyPr rtlCol="0" anchor="ctr"/>
          <a:lstStyle/>
          <a:p>
            <a:pPr lvl="0" algn="ctr" eaLnBrk="0" fontAlgn="base" hangingPunct="0">
              <a:spcBef>
                <a:spcPct val="0"/>
              </a:spcBef>
              <a:spcAft>
                <a:spcPct val="0"/>
              </a:spcAft>
            </a:pPr>
            <a:endParaRPr lang="de-DE" sz="1200" kern="0" dirty="0">
              <a:solidFill>
                <a:srgbClr val="000000"/>
              </a:solidFill>
              <a:latin typeface="Arial"/>
              <a:ea typeface="ＭＳ Ｐゴシック"/>
            </a:endParaRPr>
          </a:p>
          <a:p>
            <a:pPr lvl="0" algn="ctr" eaLnBrk="0" fontAlgn="base" hangingPunct="0">
              <a:spcBef>
                <a:spcPct val="0"/>
              </a:spcBef>
              <a:spcAft>
                <a:spcPct val="0"/>
              </a:spcAft>
            </a:pP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Weiterführende Informationen zur Berechnung finden Sie im Dokument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hlinkClick r:id="rId2" action="ppaction://hlinksldjump"/>
              </a:rPr>
              <a:t>Technical Guidance for Calculating Scope 3 Emissions</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 auf S. 74-76.</a:t>
            </a: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de-DE" sz="1200" b="0" i="0" u="none" strike="noStrike" kern="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40664046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6A5D3196-98F4-CA1D-22FE-E65D38BE38D7}"/>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4" name="Foliennummernplatzhalter 3">
            <a:extLst>
              <a:ext uri="{FF2B5EF4-FFF2-40B4-BE49-F238E27FC236}">
                <a16:creationId xmlns:a16="http://schemas.microsoft.com/office/drawing/2014/main" id="{520D30CC-81AF-E302-2958-65F7D69461CC}"/>
              </a:ext>
            </a:extLst>
          </p:cNvPr>
          <p:cNvSpPr>
            <a:spLocks noGrp="1"/>
          </p:cNvSpPr>
          <p:nvPr>
            <p:ph type="sldNum" sz="quarter" idx="4"/>
          </p:nvPr>
        </p:nvSpPr>
        <p:spPr/>
        <p:txBody>
          <a:bodyPr/>
          <a:lstStyle/>
          <a:p>
            <a:fld id="{894680D0-7A83-433A-9719-C4143F27F647}" type="slidenum">
              <a:rPr lang="de-DE" smtClean="0"/>
              <a:pPr/>
              <a:t>24</a:t>
            </a:fld>
            <a:endParaRPr lang="de-DE" dirty="0"/>
          </a:p>
        </p:txBody>
      </p:sp>
      <p:sp>
        <p:nvSpPr>
          <p:cNvPr id="5" name="Wolke 4">
            <a:extLst>
              <a:ext uri="{FF2B5EF4-FFF2-40B4-BE49-F238E27FC236}">
                <a16:creationId xmlns:a16="http://schemas.microsoft.com/office/drawing/2014/main" id="{595D649C-4FD9-A95A-8617-6F55E515535C}"/>
              </a:ext>
            </a:extLst>
          </p:cNvPr>
          <p:cNvSpPr/>
          <p:nvPr/>
        </p:nvSpPr>
        <p:spPr bwMode="auto">
          <a:xfrm>
            <a:off x="3019173" y="520919"/>
            <a:ext cx="5400600" cy="1471090"/>
          </a:xfrm>
          <a:prstGeom prst="cloud">
            <a:avLst/>
          </a:prstGeom>
          <a:solidFill>
            <a:srgbClr val="E6E6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rPr>
              <a:t>CO</a:t>
            </a:r>
            <a:r>
              <a:rPr kumimoji="0" lang="de-DE" sz="2400" b="0" i="0" u="none" strike="noStrike" kern="1200" cap="none" spc="0" normalizeH="0" baseline="-25000" noProof="0" dirty="0">
                <a:ln>
                  <a:noFill/>
                </a:ln>
                <a:solidFill>
                  <a:srgbClr val="000000"/>
                </a:solidFill>
                <a:effectLst/>
                <a:uLnTx/>
                <a:uFillTx/>
                <a:latin typeface="Arial" charset="0"/>
                <a:ea typeface="ＭＳ Ｐゴシック" charset="-128"/>
                <a:cs typeface="+mn-cs"/>
              </a:rPr>
              <a:t>2</a:t>
            </a: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 name="Rechteckiger Pfeil 14">
            <a:extLst>
              <a:ext uri="{FF2B5EF4-FFF2-40B4-BE49-F238E27FC236}">
                <a16:creationId xmlns:a16="http://schemas.microsoft.com/office/drawing/2014/main" id="{034B8196-F70D-6737-2247-BD18BD003896}"/>
              </a:ext>
            </a:extLst>
          </p:cNvPr>
          <p:cNvSpPr/>
          <p:nvPr/>
        </p:nvSpPr>
        <p:spPr bwMode="auto">
          <a:xfrm rot="5400000" flipH="1" flipV="1">
            <a:off x="2629835" y="1359052"/>
            <a:ext cx="1593037" cy="3614310"/>
          </a:xfrm>
          <a:custGeom>
            <a:avLst/>
            <a:gdLst>
              <a:gd name="connsiteX0" fmla="*/ 0 w 1747237"/>
              <a:gd name="connsiteY0" fmla="*/ 3775264 h 3775264"/>
              <a:gd name="connsiteX1" fmla="*/ 0 w 1747237"/>
              <a:gd name="connsiteY1" fmla="*/ 779687 h 3775264"/>
              <a:gd name="connsiteX2" fmla="*/ 764416 w 1747237"/>
              <a:gd name="connsiteY2" fmla="*/ 15271 h 3775264"/>
              <a:gd name="connsiteX3" fmla="*/ 1244400 w 1747237"/>
              <a:gd name="connsiteY3" fmla="*/ 15271 h 3775264"/>
              <a:gd name="connsiteX4" fmla="*/ 1244400 w 1747237"/>
              <a:gd name="connsiteY4" fmla="*/ 0 h 3775264"/>
              <a:gd name="connsiteX5" fmla="*/ 1747237 w 1747237"/>
              <a:gd name="connsiteY5" fmla="*/ 284293 h 3775264"/>
              <a:gd name="connsiteX6" fmla="*/ 1244400 w 1747237"/>
              <a:gd name="connsiteY6" fmla="*/ 568586 h 3775264"/>
              <a:gd name="connsiteX7" fmla="*/ 1244400 w 1747237"/>
              <a:gd name="connsiteY7" fmla="*/ 553315 h 3775264"/>
              <a:gd name="connsiteX8" fmla="*/ 764416 w 1747237"/>
              <a:gd name="connsiteY8" fmla="*/ 553315 h 3775264"/>
              <a:gd name="connsiteX9" fmla="*/ 538044 w 1747237"/>
              <a:gd name="connsiteY9" fmla="*/ 779687 h 3775264"/>
              <a:gd name="connsiteX10" fmla="*/ 538044 w 1747237"/>
              <a:gd name="connsiteY10" fmla="*/ 3775264 h 3775264"/>
              <a:gd name="connsiteX11" fmla="*/ 0 w 1747237"/>
              <a:gd name="connsiteY11" fmla="*/ 3775264 h 3775264"/>
              <a:gd name="connsiteX0" fmla="*/ 0 w 1747237"/>
              <a:gd name="connsiteY0" fmla="*/ 3759993 h 3759993"/>
              <a:gd name="connsiteX1" fmla="*/ 0 w 1747237"/>
              <a:gd name="connsiteY1" fmla="*/ 764416 h 3759993"/>
              <a:gd name="connsiteX2" fmla="*/ 764416 w 1747237"/>
              <a:gd name="connsiteY2" fmla="*/ 0 h 3759993"/>
              <a:gd name="connsiteX3" fmla="*/ 1244400 w 1747237"/>
              <a:gd name="connsiteY3" fmla="*/ 0 h 3759993"/>
              <a:gd name="connsiteX4" fmla="*/ 1221251 w 1747237"/>
              <a:gd name="connsiteY4" fmla="*/ 112054 h 3759993"/>
              <a:gd name="connsiteX5" fmla="*/ 1747237 w 1747237"/>
              <a:gd name="connsiteY5" fmla="*/ 269022 h 3759993"/>
              <a:gd name="connsiteX6" fmla="*/ 1244400 w 1747237"/>
              <a:gd name="connsiteY6" fmla="*/ 553315 h 3759993"/>
              <a:gd name="connsiteX7" fmla="*/ 1244400 w 1747237"/>
              <a:gd name="connsiteY7" fmla="*/ 538044 h 3759993"/>
              <a:gd name="connsiteX8" fmla="*/ 764416 w 1747237"/>
              <a:gd name="connsiteY8" fmla="*/ 538044 h 3759993"/>
              <a:gd name="connsiteX9" fmla="*/ 538044 w 1747237"/>
              <a:gd name="connsiteY9" fmla="*/ 764416 h 3759993"/>
              <a:gd name="connsiteX10" fmla="*/ 538044 w 1747237"/>
              <a:gd name="connsiteY10" fmla="*/ 3759993 h 3759993"/>
              <a:gd name="connsiteX11" fmla="*/ 0 w 1747237"/>
              <a:gd name="connsiteY11" fmla="*/ 3759993 h 3759993"/>
              <a:gd name="connsiteX0" fmla="*/ 0 w 1747237"/>
              <a:gd name="connsiteY0" fmla="*/ 3759993 h 3759993"/>
              <a:gd name="connsiteX1" fmla="*/ 0 w 1747237"/>
              <a:gd name="connsiteY1" fmla="*/ 764416 h 3759993"/>
              <a:gd name="connsiteX2" fmla="*/ 764416 w 1747237"/>
              <a:gd name="connsiteY2" fmla="*/ 0 h 3759993"/>
              <a:gd name="connsiteX3" fmla="*/ 1244400 w 1747237"/>
              <a:gd name="connsiteY3" fmla="*/ 0 h 3759993"/>
              <a:gd name="connsiteX4" fmla="*/ 1221251 w 1747237"/>
              <a:gd name="connsiteY4" fmla="*/ 112054 h 3759993"/>
              <a:gd name="connsiteX5" fmla="*/ 1747237 w 1747237"/>
              <a:gd name="connsiteY5" fmla="*/ 269022 h 3759993"/>
              <a:gd name="connsiteX6" fmla="*/ 1378625 w 1747237"/>
              <a:gd name="connsiteY6" fmla="*/ 320558 h 3759993"/>
              <a:gd name="connsiteX7" fmla="*/ 1244400 w 1747237"/>
              <a:gd name="connsiteY7" fmla="*/ 553315 h 3759993"/>
              <a:gd name="connsiteX8" fmla="*/ 1244400 w 1747237"/>
              <a:gd name="connsiteY8" fmla="*/ 538044 h 3759993"/>
              <a:gd name="connsiteX9" fmla="*/ 764416 w 1747237"/>
              <a:gd name="connsiteY9" fmla="*/ 538044 h 3759993"/>
              <a:gd name="connsiteX10" fmla="*/ 538044 w 1747237"/>
              <a:gd name="connsiteY10" fmla="*/ 764416 h 3759993"/>
              <a:gd name="connsiteX11" fmla="*/ 538044 w 1747237"/>
              <a:gd name="connsiteY11" fmla="*/ 3759993 h 3759993"/>
              <a:gd name="connsiteX12" fmla="*/ 0 w 1747237"/>
              <a:gd name="connsiteY12" fmla="*/ 3759993 h 3759993"/>
              <a:gd name="connsiteX0" fmla="*/ 0 w 1380507"/>
              <a:gd name="connsiteY0" fmla="*/ 3759993 h 3759993"/>
              <a:gd name="connsiteX1" fmla="*/ 0 w 1380507"/>
              <a:gd name="connsiteY1" fmla="*/ 764416 h 3759993"/>
              <a:gd name="connsiteX2" fmla="*/ 764416 w 1380507"/>
              <a:gd name="connsiteY2" fmla="*/ 0 h 3759993"/>
              <a:gd name="connsiteX3" fmla="*/ 1244400 w 1380507"/>
              <a:gd name="connsiteY3" fmla="*/ 0 h 3759993"/>
              <a:gd name="connsiteX4" fmla="*/ 1221251 w 1380507"/>
              <a:gd name="connsiteY4" fmla="*/ 112054 h 3759993"/>
              <a:gd name="connsiteX5" fmla="*/ 1235682 w 1380507"/>
              <a:gd name="connsiteY5" fmla="*/ 766734 h 3759993"/>
              <a:gd name="connsiteX6" fmla="*/ 1378625 w 1380507"/>
              <a:gd name="connsiteY6" fmla="*/ 320558 h 3759993"/>
              <a:gd name="connsiteX7" fmla="*/ 1244400 w 1380507"/>
              <a:gd name="connsiteY7" fmla="*/ 553315 h 3759993"/>
              <a:gd name="connsiteX8" fmla="*/ 1244400 w 1380507"/>
              <a:gd name="connsiteY8" fmla="*/ 538044 h 3759993"/>
              <a:gd name="connsiteX9" fmla="*/ 764416 w 1380507"/>
              <a:gd name="connsiteY9" fmla="*/ 538044 h 3759993"/>
              <a:gd name="connsiteX10" fmla="*/ 538044 w 1380507"/>
              <a:gd name="connsiteY10" fmla="*/ 764416 h 3759993"/>
              <a:gd name="connsiteX11" fmla="*/ 538044 w 1380507"/>
              <a:gd name="connsiteY11" fmla="*/ 3759993 h 3759993"/>
              <a:gd name="connsiteX12" fmla="*/ 0 w 1380507"/>
              <a:gd name="connsiteY12" fmla="*/ 3759993 h 3759993"/>
              <a:gd name="connsiteX0" fmla="*/ 0 w 1380507"/>
              <a:gd name="connsiteY0" fmla="*/ 3759993 h 3759993"/>
              <a:gd name="connsiteX1" fmla="*/ 0 w 1380507"/>
              <a:gd name="connsiteY1" fmla="*/ 764416 h 3759993"/>
              <a:gd name="connsiteX2" fmla="*/ 764416 w 1380507"/>
              <a:gd name="connsiteY2" fmla="*/ 0 h 3759993"/>
              <a:gd name="connsiteX3" fmla="*/ 1234369 w 1380507"/>
              <a:gd name="connsiteY3" fmla="*/ 347241 h 3759993"/>
              <a:gd name="connsiteX4" fmla="*/ 1221251 w 1380507"/>
              <a:gd name="connsiteY4" fmla="*/ 112054 h 3759993"/>
              <a:gd name="connsiteX5" fmla="*/ 1235682 w 1380507"/>
              <a:gd name="connsiteY5" fmla="*/ 766734 h 3759993"/>
              <a:gd name="connsiteX6" fmla="*/ 1378625 w 1380507"/>
              <a:gd name="connsiteY6" fmla="*/ 320558 h 3759993"/>
              <a:gd name="connsiteX7" fmla="*/ 1244400 w 1380507"/>
              <a:gd name="connsiteY7" fmla="*/ 553315 h 3759993"/>
              <a:gd name="connsiteX8" fmla="*/ 1244400 w 1380507"/>
              <a:gd name="connsiteY8" fmla="*/ 538044 h 3759993"/>
              <a:gd name="connsiteX9" fmla="*/ 764416 w 1380507"/>
              <a:gd name="connsiteY9" fmla="*/ 538044 h 3759993"/>
              <a:gd name="connsiteX10" fmla="*/ 538044 w 1380507"/>
              <a:gd name="connsiteY10" fmla="*/ 764416 h 3759993"/>
              <a:gd name="connsiteX11" fmla="*/ 538044 w 1380507"/>
              <a:gd name="connsiteY11" fmla="*/ 3759993 h 3759993"/>
              <a:gd name="connsiteX12" fmla="*/ 0 w 1380507"/>
              <a:gd name="connsiteY12" fmla="*/ 3759993 h 3759993"/>
              <a:gd name="connsiteX0" fmla="*/ 0 w 1380507"/>
              <a:gd name="connsiteY0" fmla="*/ 3713694 h 3713694"/>
              <a:gd name="connsiteX1" fmla="*/ 0 w 1380507"/>
              <a:gd name="connsiteY1" fmla="*/ 718117 h 3713694"/>
              <a:gd name="connsiteX2" fmla="*/ 794507 w 1380507"/>
              <a:gd name="connsiteY2" fmla="*/ 0 h 3713694"/>
              <a:gd name="connsiteX3" fmla="*/ 1234369 w 1380507"/>
              <a:gd name="connsiteY3" fmla="*/ 300942 h 3713694"/>
              <a:gd name="connsiteX4" fmla="*/ 1221251 w 1380507"/>
              <a:gd name="connsiteY4" fmla="*/ 65755 h 3713694"/>
              <a:gd name="connsiteX5" fmla="*/ 1235682 w 1380507"/>
              <a:gd name="connsiteY5" fmla="*/ 720435 h 3713694"/>
              <a:gd name="connsiteX6" fmla="*/ 1378625 w 1380507"/>
              <a:gd name="connsiteY6" fmla="*/ 274259 h 3713694"/>
              <a:gd name="connsiteX7" fmla="*/ 1244400 w 1380507"/>
              <a:gd name="connsiteY7" fmla="*/ 507016 h 3713694"/>
              <a:gd name="connsiteX8" fmla="*/ 1244400 w 1380507"/>
              <a:gd name="connsiteY8" fmla="*/ 491745 h 3713694"/>
              <a:gd name="connsiteX9" fmla="*/ 764416 w 1380507"/>
              <a:gd name="connsiteY9" fmla="*/ 491745 h 3713694"/>
              <a:gd name="connsiteX10" fmla="*/ 538044 w 1380507"/>
              <a:gd name="connsiteY10" fmla="*/ 718117 h 3713694"/>
              <a:gd name="connsiteX11" fmla="*/ 538044 w 1380507"/>
              <a:gd name="connsiteY11" fmla="*/ 3713694 h 3713694"/>
              <a:gd name="connsiteX12" fmla="*/ 0 w 1380507"/>
              <a:gd name="connsiteY12" fmla="*/ 3713694 h 3713694"/>
              <a:gd name="connsiteX0" fmla="*/ 0 w 1380507"/>
              <a:gd name="connsiteY0" fmla="*/ 3714478 h 3714478"/>
              <a:gd name="connsiteX1" fmla="*/ 0 w 1380507"/>
              <a:gd name="connsiteY1" fmla="*/ 718901 h 3714478"/>
              <a:gd name="connsiteX2" fmla="*/ 794507 w 1380507"/>
              <a:gd name="connsiteY2" fmla="*/ 784 h 3714478"/>
              <a:gd name="connsiteX3" fmla="*/ 1234369 w 1380507"/>
              <a:gd name="connsiteY3" fmla="*/ 301726 h 3714478"/>
              <a:gd name="connsiteX4" fmla="*/ 1221251 w 1380507"/>
              <a:gd name="connsiteY4" fmla="*/ 66539 h 3714478"/>
              <a:gd name="connsiteX5" fmla="*/ 1235682 w 1380507"/>
              <a:gd name="connsiteY5" fmla="*/ 721219 h 3714478"/>
              <a:gd name="connsiteX6" fmla="*/ 1378625 w 1380507"/>
              <a:gd name="connsiteY6" fmla="*/ 275043 h 3714478"/>
              <a:gd name="connsiteX7" fmla="*/ 1244400 w 1380507"/>
              <a:gd name="connsiteY7" fmla="*/ 507800 h 3714478"/>
              <a:gd name="connsiteX8" fmla="*/ 1244400 w 1380507"/>
              <a:gd name="connsiteY8" fmla="*/ 492529 h 3714478"/>
              <a:gd name="connsiteX9" fmla="*/ 764416 w 1380507"/>
              <a:gd name="connsiteY9" fmla="*/ 492529 h 3714478"/>
              <a:gd name="connsiteX10" fmla="*/ 538044 w 1380507"/>
              <a:gd name="connsiteY10" fmla="*/ 718901 h 3714478"/>
              <a:gd name="connsiteX11" fmla="*/ 538044 w 1380507"/>
              <a:gd name="connsiteY11" fmla="*/ 3714478 h 3714478"/>
              <a:gd name="connsiteX12" fmla="*/ 0 w 1380507"/>
              <a:gd name="connsiteY12" fmla="*/ 3714478 h 3714478"/>
              <a:gd name="connsiteX0" fmla="*/ 0 w 1380507"/>
              <a:gd name="connsiteY0" fmla="*/ 3760643 h 3760643"/>
              <a:gd name="connsiteX1" fmla="*/ 0 w 1380507"/>
              <a:gd name="connsiteY1" fmla="*/ 765066 h 3760643"/>
              <a:gd name="connsiteX2" fmla="*/ 784477 w 1380507"/>
              <a:gd name="connsiteY2" fmla="*/ 652 h 3760643"/>
              <a:gd name="connsiteX3" fmla="*/ 1234369 w 1380507"/>
              <a:gd name="connsiteY3" fmla="*/ 347891 h 3760643"/>
              <a:gd name="connsiteX4" fmla="*/ 1221251 w 1380507"/>
              <a:gd name="connsiteY4" fmla="*/ 112704 h 3760643"/>
              <a:gd name="connsiteX5" fmla="*/ 1235682 w 1380507"/>
              <a:gd name="connsiteY5" fmla="*/ 767384 h 3760643"/>
              <a:gd name="connsiteX6" fmla="*/ 1378625 w 1380507"/>
              <a:gd name="connsiteY6" fmla="*/ 321208 h 3760643"/>
              <a:gd name="connsiteX7" fmla="*/ 1244400 w 1380507"/>
              <a:gd name="connsiteY7" fmla="*/ 553965 h 3760643"/>
              <a:gd name="connsiteX8" fmla="*/ 1244400 w 1380507"/>
              <a:gd name="connsiteY8" fmla="*/ 538694 h 3760643"/>
              <a:gd name="connsiteX9" fmla="*/ 764416 w 1380507"/>
              <a:gd name="connsiteY9" fmla="*/ 538694 h 3760643"/>
              <a:gd name="connsiteX10" fmla="*/ 538044 w 1380507"/>
              <a:gd name="connsiteY10" fmla="*/ 765066 h 3760643"/>
              <a:gd name="connsiteX11" fmla="*/ 538044 w 1380507"/>
              <a:gd name="connsiteY11" fmla="*/ 3760643 h 3760643"/>
              <a:gd name="connsiteX12" fmla="*/ 0 w 1380507"/>
              <a:gd name="connsiteY12" fmla="*/ 3760643 h 376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507" h="3760643">
                <a:moveTo>
                  <a:pt x="0" y="3760643"/>
                </a:moveTo>
                <a:lnTo>
                  <a:pt x="0" y="765066"/>
                </a:lnTo>
                <a:cubicBezTo>
                  <a:pt x="0" y="342891"/>
                  <a:pt x="362302" y="652"/>
                  <a:pt x="784477" y="652"/>
                </a:cubicBezTo>
                <a:cubicBezTo>
                  <a:pt x="1011342" y="-14778"/>
                  <a:pt x="1087748" y="247577"/>
                  <a:pt x="1234369" y="347891"/>
                </a:cubicBezTo>
                <a:lnTo>
                  <a:pt x="1221251" y="112704"/>
                </a:lnTo>
                <a:lnTo>
                  <a:pt x="1235682" y="767384"/>
                </a:lnTo>
                <a:cubicBezTo>
                  <a:pt x="1213125" y="780704"/>
                  <a:pt x="1401182" y="307888"/>
                  <a:pt x="1378625" y="321208"/>
                </a:cubicBezTo>
                <a:lnTo>
                  <a:pt x="1244400" y="553965"/>
                </a:lnTo>
                <a:lnTo>
                  <a:pt x="1244400" y="538694"/>
                </a:lnTo>
                <a:lnTo>
                  <a:pt x="764416" y="538694"/>
                </a:lnTo>
                <a:cubicBezTo>
                  <a:pt x="639394" y="538694"/>
                  <a:pt x="538044" y="640044"/>
                  <a:pt x="538044" y="765066"/>
                </a:cubicBezTo>
                <a:lnTo>
                  <a:pt x="538044" y="3760643"/>
                </a:lnTo>
                <a:lnTo>
                  <a:pt x="0" y="3760643"/>
                </a:lnTo>
                <a:close/>
              </a:path>
            </a:pathLst>
          </a:cu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 name="Pfeil nach oben 5">
            <a:extLst>
              <a:ext uri="{FF2B5EF4-FFF2-40B4-BE49-F238E27FC236}">
                <a16:creationId xmlns:a16="http://schemas.microsoft.com/office/drawing/2014/main" id="{9B991F40-4216-0CCE-95FD-A7015D9BC510}"/>
              </a:ext>
            </a:extLst>
          </p:cNvPr>
          <p:cNvSpPr/>
          <p:nvPr/>
        </p:nvSpPr>
        <p:spPr bwMode="auto">
          <a:xfrm>
            <a:off x="5046298" y="1524527"/>
            <a:ext cx="1440160" cy="4230880"/>
          </a:xfrm>
          <a:prstGeom prst="upArrow">
            <a:avLst/>
          </a:prstGeom>
          <a:solidFill>
            <a:srgbClr val="B6C6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 name="Rechteckiger Pfeil 6">
            <a:extLst>
              <a:ext uri="{FF2B5EF4-FFF2-40B4-BE49-F238E27FC236}">
                <a16:creationId xmlns:a16="http://schemas.microsoft.com/office/drawing/2014/main" id="{36200D88-3D8B-393D-89E7-ACFB7CC3369A}"/>
              </a:ext>
            </a:extLst>
          </p:cNvPr>
          <p:cNvSpPr/>
          <p:nvPr/>
        </p:nvSpPr>
        <p:spPr bwMode="auto">
          <a:xfrm rot="16200000" flipV="1">
            <a:off x="1084320" y="1272060"/>
            <a:ext cx="2818662" cy="3884534"/>
          </a:xfrm>
          <a:custGeom>
            <a:avLst/>
            <a:gdLst>
              <a:gd name="connsiteX0" fmla="*/ 0 w 2448272"/>
              <a:gd name="connsiteY0" fmla="*/ 3662178 h 3662178"/>
              <a:gd name="connsiteX1" fmla="*/ 0 w 2448272"/>
              <a:gd name="connsiteY1" fmla="*/ 1377153 h 3662178"/>
              <a:gd name="connsiteX2" fmla="*/ 1071119 w 2448272"/>
              <a:gd name="connsiteY2" fmla="*/ 306034 h 3662178"/>
              <a:gd name="connsiteX3" fmla="*/ 1836204 w 2448272"/>
              <a:gd name="connsiteY3" fmla="*/ 306034 h 3662178"/>
              <a:gd name="connsiteX4" fmla="*/ 1836204 w 2448272"/>
              <a:gd name="connsiteY4" fmla="*/ 0 h 3662178"/>
              <a:gd name="connsiteX5" fmla="*/ 2448272 w 2448272"/>
              <a:gd name="connsiteY5" fmla="*/ 612068 h 3662178"/>
              <a:gd name="connsiteX6" fmla="*/ 1836204 w 2448272"/>
              <a:gd name="connsiteY6" fmla="*/ 1224136 h 3662178"/>
              <a:gd name="connsiteX7" fmla="*/ 1836204 w 2448272"/>
              <a:gd name="connsiteY7" fmla="*/ 918102 h 3662178"/>
              <a:gd name="connsiteX8" fmla="*/ 1071119 w 2448272"/>
              <a:gd name="connsiteY8" fmla="*/ 918102 h 3662178"/>
              <a:gd name="connsiteX9" fmla="*/ 612068 w 2448272"/>
              <a:gd name="connsiteY9" fmla="*/ 1377153 h 3662178"/>
              <a:gd name="connsiteX10" fmla="*/ 612068 w 2448272"/>
              <a:gd name="connsiteY10" fmla="*/ 3662178 h 3662178"/>
              <a:gd name="connsiteX11" fmla="*/ 0 w 244827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1836204 w 2818662"/>
              <a:gd name="connsiteY3" fmla="*/ 306034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1836204 w 2818662"/>
              <a:gd name="connsiteY7" fmla="*/ 91810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1836204 w 2818662"/>
              <a:gd name="connsiteY3" fmla="*/ 306034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2310766 w 2818662"/>
              <a:gd name="connsiteY7" fmla="*/ 779206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1836204 w 2818662"/>
              <a:gd name="connsiteY3" fmla="*/ 306034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2322341 w 2818662"/>
              <a:gd name="connsiteY7" fmla="*/ 89495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2414938 w 2818662"/>
              <a:gd name="connsiteY3" fmla="*/ 317609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2322341 w 2818662"/>
              <a:gd name="connsiteY7" fmla="*/ 89495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2414938 w 2818662"/>
              <a:gd name="connsiteY3" fmla="*/ 317609 h 3662178"/>
              <a:gd name="connsiteX4" fmla="*/ 1836204 w 2818662"/>
              <a:gd name="connsiteY4" fmla="*/ 0 h 3662178"/>
              <a:gd name="connsiteX5" fmla="*/ 2818662 w 2818662"/>
              <a:gd name="connsiteY5" fmla="*/ 577344 h 3662178"/>
              <a:gd name="connsiteX6" fmla="*/ 2287617 w 2818662"/>
              <a:gd name="connsiteY6" fmla="*/ 1177837 h 3662178"/>
              <a:gd name="connsiteX7" fmla="*/ 2322341 w 2818662"/>
              <a:gd name="connsiteY7" fmla="*/ 89495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50603 h 3650603"/>
              <a:gd name="connsiteX1" fmla="*/ 0 w 2818662"/>
              <a:gd name="connsiteY1" fmla="*/ 1365578 h 3650603"/>
              <a:gd name="connsiteX2" fmla="*/ 1071119 w 2818662"/>
              <a:gd name="connsiteY2" fmla="*/ 294459 h 3650603"/>
              <a:gd name="connsiteX3" fmla="*/ 2414938 w 2818662"/>
              <a:gd name="connsiteY3" fmla="*/ 306034 h 3650603"/>
              <a:gd name="connsiteX4" fmla="*/ 2287617 w 2818662"/>
              <a:gd name="connsiteY4" fmla="*/ 0 h 3650603"/>
              <a:gd name="connsiteX5" fmla="*/ 2818662 w 2818662"/>
              <a:gd name="connsiteY5" fmla="*/ 565769 h 3650603"/>
              <a:gd name="connsiteX6" fmla="*/ 2287617 w 2818662"/>
              <a:gd name="connsiteY6" fmla="*/ 1166262 h 3650603"/>
              <a:gd name="connsiteX7" fmla="*/ 2322341 w 2818662"/>
              <a:gd name="connsiteY7" fmla="*/ 883377 h 3650603"/>
              <a:gd name="connsiteX8" fmla="*/ 1071119 w 2818662"/>
              <a:gd name="connsiteY8" fmla="*/ 906527 h 3650603"/>
              <a:gd name="connsiteX9" fmla="*/ 612068 w 2818662"/>
              <a:gd name="connsiteY9" fmla="*/ 1365578 h 3650603"/>
              <a:gd name="connsiteX10" fmla="*/ 612068 w 2818662"/>
              <a:gd name="connsiteY10" fmla="*/ 3650603 h 3650603"/>
              <a:gd name="connsiteX11" fmla="*/ 0 w 2818662"/>
              <a:gd name="connsiteY11" fmla="*/ 3650603 h 3650603"/>
              <a:gd name="connsiteX0" fmla="*/ 0 w 2818662"/>
              <a:gd name="connsiteY0" fmla="*/ 3650603 h 3650603"/>
              <a:gd name="connsiteX1" fmla="*/ 0 w 2818662"/>
              <a:gd name="connsiteY1" fmla="*/ 1365578 h 3650603"/>
              <a:gd name="connsiteX2" fmla="*/ 1071119 w 2818662"/>
              <a:gd name="connsiteY2" fmla="*/ 294459 h 3650603"/>
              <a:gd name="connsiteX3" fmla="*/ 2414938 w 2818662"/>
              <a:gd name="connsiteY3" fmla="*/ 306034 h 3650603"/>
              <a:gd name="connsiteX4" fmla="*/ 2287617 w 2818662"/>
              <a:gd name="connsiteY4" fmla="*/ 0 h 3650603"/>
              <a:gd name="connsiteX5" fmla="*/ 2818662 w 2818662"/>
              <a:gd name="connsiteY5" fmla="*/ 565769 h 3650603"/>
              <a:gd name="connsiteX6" fmla="*/ 2333916 w 2818662"/>
              <a:gd name="connsiteY6" fmla="*/ 1189411 h 3650603"/>
              <a:gd name="connsiteX7" fmla="*/ 2322341 w 2818662"/>
              <a:gd name="connsiteY7" fmla="*/ 883377 h 3650603"/>
              <a:gd name="connsiteX8" fmla="*/ 1071119 w 2818662"/>
              <a:gd name="connsiteY8" fmla="*/ 906527 h 3650603"/>
              <a:gd name="connsiteX9" fmla="*/ 612068 w 2818662"/>
              <a:gd name="connsiteY9" fmla="*/ 1365578 h 3650603"/>
              <a:gd name="connsiteX10" fmla="*/ 612068 w 2818662"/>
              <a:gd name="connsiteY10" fmla="*/ 3650603 h 3650603"/>
              <a:gd name="connsiteX11" fmla="*/ 0 w 2818662"/>
              <a:gd name="connsiteY11" fmla="*/ 3650603 h 3650603"/>
              <a:gd name="connsiteX0" fmla="*/ 0 w 2818662"/>
              <a:gd name="connsiteY0" fmla="*/ 3650606 h 3650606"/>
              <a:gd name="connsiteX1" fmla="*/ 0 w 2818662"/>
              <a:gd name="connsiteY1" fmla="*/ 1365581 h 3650606"/>
              <a:gd name="connsiteX2" fmla="*/ 1071119 w 2818662"/>
              <a:gd name="connsiteY2" fmla="*/ 294462 h 3650606"/>
              <a:gd name="connsiteX3" fmla="*/ 2414938 w 2818662"/>
              <a:gd name="connsiteY3" fmla="*/ 306037 h 3650606"/>
              <a:gd name="connsiteX4" fmla="*/ 2322341 w 2818662"/>
              <a:gd name="connsiteY4" fmla="*/ 0 h 3650606"/>
              <a:gd name="connsiteX5" fmla="*/ 2818662 w 2818662"/>
              <a:gd name="connsiteY5" fmla="*/ 565772 h 3650606"/>
              <a:gd name="connsiteX6" fmla="*/ 2333916 w 2818662"/>
              <a:gd name="connsiteY6" fmla="*/ 1189414 h 3650606"/>
              <a:gd name="connsiteX7" fmla="*/ 2322341 w 2818662"/>
              <a:gd name="connsiteY7" fmla="*/ 883380 h 3650606"/>
              <a:gd name="connsiteX8" fmla="*/ 1071119 w 2818662"/>
              <a:gd name="connsiteY8" fmla="*/ 906530 h 3650606"/>
              <a:gd name="connsiteX9" fmla="*/ 612068 w 2818662"/>
              <a:gd name="connsiteY9" fmla="*/ 1365581 h 3650606"/>
              <a:gd name="connsiteX10" fmla="*/ 612068 w 2818662"/>
              <a:gd name="connsiteY10" fmla="*/ 3650606 h 3650606"/>
              <a:gd name="connsiteX11" fmla="*/ 0 w 2818662"/>
              <a:gd name="connsiteY11" fmla="*/ 3650606 h 3650606"/>
              <a:gd name="connsiteX0" fmla="*/ 0 w 2818662"/>
              <a:gd name="connsiteY0" fmla="*/ 3650606 h 3650606"/>
              <a:gd name="connsiteX1" fmla="*/ 0 w 2818662"/>
              <a:gd name="connsiteY1" fmla="*/ 1365581 h 3650606"/>
              <a:gd name="connsiteX2" fmla="*/ 1071119 w 2818662"/>
              <a:gd name="connsiteY2" fmla="*/ 294462 h 3650606"/>
              <a:gd name="connsiteX3" fmla="*/ 2333916 w 2818662"/>
              <a:gd name="connsiteY3" fmla="*/ 294463 h 3650606"/>
              <a:gd name="connsiteX4" fmla="*/ 2322341 w 2818662"/>
              <a:gd name="connsiteY4" fmla="*/ 0 h 3650606"/>
              <a:gd name="connsiteX5" fmla="*/ 2818662 w 2818662"/>
              <a:gd name="connsiteY5" fmla="*/ 565772 h 3650606"/>
              <a:gd name="connsiteX6" fmla="*/ 2333916 w 2818662"/>
              <a:gd name="connsiteY6" fmla="*/ 1189414 h 3650606"/>
              <a:gd name="connsiteX7" fmla="*/ 2322341 w 2818662"/>
              <a:gd name="connsiteY7" fmla="*/ 883380 h 3650606"/>
              <a:gd name="connsiteX8" fmla="*/ 1071119 w 2818662"/>
              <a:gd name="connsiteY8" fmla="*/ 906530 h 3650606"/>
              <a:gd name="connsiteX9" fmla="*/ 612068 w 2818662"/>
              <a:gd name="connsiteY9" fmla="*/ 1365581 h 3650606"/>
              <a:gd name="connsiteX10" fmla="*/ 612068 w 2818662"/>
              <a:gd name="connsiteY10" fmla="*/ 3650606 h 3650606"/>
              <a:gd name="connsiteX11" fmla="*/ 0 w 2818662"/>
              <a:gd name="connsiteY11" fmla="*/ 3650606 h 36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8662" h="3650606">
                <a:moveTo>
                  <a:pt x="0" y="3650606"/>
                </a:moveTo>
                <a:lnTo>
                  <a:pt x="0" y="1365581"/>
                </a:lnTo>
                <a:cubicBezTo>
                  <a:pt x="0" y="774018"/>
                  <a:pt x="479556" y="294462"/>
                  <a:pt x="1071119" y="294462"/>
                </a:cubicBezTo>
                <a:lnTo>
                  <a:pt x="2333916" y="294463"/>
                </a:lnTo>
                <a:lnTo>
                  <a:pt x="2322341" y="0"/>
                </a:lnTo>
                <a:lnTo>
                  <a:pt x="2818662" y="565772"/>
                </a:lnTo>
                <a:lnTo>
                  <a:pt x="2333916" y="1189414"/>
                </a:lnTo>
                <a:lnTo>
                  <a:pt x="2322341" y="883380"/>
                </a:lnTo>
                <a:lnTo>
                  <a:pt x="1071119" y="906530"/>
                </a:lnTo>
                <a:cubicBezTo>
                  <a:pt x="817592" y="906530"/>
                  <a:pt x="612068" y="1112054"/>
                  <a:pt x="612068" y="1365581"/>
                </a:cubicBezTo>
                <a:lnTo>
                  <a:pt x="612068" y="3650606"/>
                </a:lnTo>
                <a:lnTo>
                  <a:pt x="0" y="3650606"/>
                </a:lnTo>
                <a:close/>
              </a:path>
            </a:pathLst>
          </a:cu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 name="Rechteckiger Pfeil 11">
            <a:extLst>
              <a:ext uri="{FF2B5EF4-FFF2-40B4-BE49-F238E27FC236}">
                <a16:creationId xmlns:a16="http://schemas.microsoft.com/office/drawing/2014/main" id="{E47C2630-865C-BED0-52EE-1351D5B7BA75}"/>
              </a:ext>
            </a:extLst>
          </p:cNvPr>
          <p:cNvSpPr/>
          <p:nvPr/>
        </p:nvSpPr>
        <p:spPr bwMode="auto">
          <a:xfrm rot="16200000" flipV="1">
            <a:off x="7186468" y="2237363"/>
            <a:ext cx="2571591" cy="4464496"/>
          </a:xfrm>
          <a:prstGeom prst="bentArrow">
            <a:avLst>
              <a:gd name="adj1" fmla="val 25000"/>
              <a:gd name="adj2" fmla="val 12118"/>
              <a:gd name="adj3" fmla="val 26874"/>
              <a:gd name="adj4" fmla="val 43750"/>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 name="Rechteckiger Pfeil 12">
            <a:extLst>
              <a:ext uri="{FF2B5EF4-FFF2-40B4-BE49-F238E27FC236}">
                <a16:creationId xmlns:a16="http://schemas.microsoft.com/office/drawing/2014/main" id="{F6FE8C1C-3AF2-8F16-CF3D-8F8D7A852267}"/>
              </a:ext>
            </a:extLst>
          </p:cNvPr>
          <p:cNvSpPr/>
          <p:nvPr/>
        </p:nvSpPr>
        <p:spPr bwMode="auto">
          <a:xfrm rot="5400000" flipH="1" flipV="1">
            <a:off x="7581191" y="759417"/>
            <a:ext cx="2358211" cy="3888431"/>
          </a:xfrm>
          <a:prstGeom prst="bentArrow">
            <a:avLst>
              <a:gd name="adj1" fmla="val 30794"/>
              <a:gd name="adj2" fmla="val 22652"/>
              <a:gd name="adj3" fmla="val 27306"/>
              <a:gd name="adj4" fmla="val 43750"/>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1" name="Rechteckiger Pfeil 13">
            <a:extLst>
              <a:ext uri="{FF2B5EF4-FFF2-40B4-BE49-F238E27FC236}">
                <a16:creationId xmlns:a16="http://schemas.microsoft.com/office/drawing/2014/main" id="{C26C0EC5-9523-04B5-8D63-3826091C17D4}"/>
              </a:ext>
            </a:extLst>
          </p:cNvPr>
          <p:cNvSpPr/>
          <p:nvPr/>
        </p:nvSpPr>
        <p:spPr bwMode="auto">
          <a:xfrm rot="16200000" flipV="1">
            <a:off x="1698260" y="2220158"/>
            <a:ext cx="2395889" cy="4674608"/>
          </a:xfrm>
          <a:custGeom>
            <a:avLst/>
            <a:gdLst>
              <a:gd name="connsiteX0" fmla="*/ 0 w 2160240"/>
              <a:gd name="connsiteY0" fmla="*/ 4266377 h 4266377"/>
              <a:gd name="connsiteX1" fmla="*/ 0 w 2160240"/>
              <a:gd name="connsiteY1" fmla="*/ 945105 h 4266377"/>
              <a:gd name="connsiteX2" fmla="*/ 945105 w 2160240"/>
              <a:gd name="connsiteY2" fmla="*/ 0 h 4266377"/>
              <a:gd name="connsiteX3" fmla="*/ 1579697 w 2160240"/>
              <a:gd name="connsiteY3" fmla="*/ 0 h 4266377"/>
              <a:gd name="connsiteX4" fmla="*/ 1579697 w 2160240"/>
              <a:gd name="connsiteY4" fmla="*/ 0 h 4266377"/>
              <a:gd name="connsiteX5" fmla="*/ 2160240 w 2160240"/>
              <a:gd name="connsiteY5" fmla="*/ 261778 h 4266377"/>
              <a:gd name="connsiteX6" fmla="*/ 1579697 w 2160240"/>
              <a:gd name="connsiteY6" fmla="*/ 523556 h 4266377"/>
              <a:gd name="connsiteX7" fmla="*/ 1579697 w 2160240"/>
              <a:gd name="connsiteY7" fmla="*/ 523556 h 4266377"/>
              <a:gd name="connsiteX8" fmla="*/ 945105 w 2160240"/>
              <a:gd name="connsiteY8" fmla="*/ 523556 h 4266377"/>
              <a:gd name="connsiteX9" fmla="*/ 523556 w 2160240"/>
              <a:gd name="connsiteY9" fmla="*/ 945105 h 4266377"/>
              <a:gd name="connsiteX10" fmla="*/ 523556 w 2160240"/>
              <a:gd name="connsiteY10" fmla="*/ 4266377 h 4266377"/>
              <a:gd name="connsiteX11" fmla="*/ 0 w 2160240"/>
              <a:gd name="connsiteY11" fmla="*/ 4266377 h 4266377"/>
              <a:gd name="connsiteX0" fmla="*/ 0 w 1870873"/>
              <a:gd name="connsiteY0" fmla="*/ 4266377 h 4266377"/>
              <a:gd name="connsiteX1" fmla="*/ 0 w 1870873"/>
              <a:gd name="connsiteY1" fmla="*/ 945105 h 4266377"/>
              <a:gd name="connsiteX2" fmla="*/ 945105 w 1870873"/>
              <a:gd name="connsiteY2" fmla="*/ 0 h 4266377"/>
              <a:gd name="connsiteX3" fmla="*/ 1579697 w 1870873"/>
              <a:gd name="connsiteY3" fmla="*/ 0 h 4266377"/>
              <a:gd name="connsiteX4" fmla="*/ 1579697 w 1870873"/>
              <a:gd name="connsiteY4" fmla="*/ 0 h 4266377"/>
              <a:gd name="connsiteX5" fmla="*/ 1870873 w 1870873"/>
              <a:gd name="connsiteY5" fmla="*/ 261778 h 4266377"/>
              <a:gd name="connsiteX6" fmla="*/ 1579697 w 1870873"/>
              <a:gd name="connsiteY6" fmla="*/ 523556 h 4266377"/>
              <a:gd name="connsiteX7" fmla="*/ 1579697 w 1870873"/>
              <a:gd name="connsiteY7" fmla="*/ 523556 h 4266377"/>
              <a:gd name="connsiteX8" fmla="*/ 945105 w 1870873"/>
              <a:gd name="connsiteY8" fmla="*/ 523556 h 4266377"/>
              <a:gd name="connsiteX9" fmla="*/ 523556 w 1870873"/>
              <a:gd name="connsiteY9" fmla="*/ 945105 h 4266377"/>
              <a:gd name="connsiteX10" fmla="*/ 523556 w 1870873"/>
              <a:gd name="connsiteY10" fmla="*/ 4266377 h 4266377"/>
              <a:gd name="connsiteX11" fmla="*/ 0 w 1870873"/>
              <a:gd name="connsiteY11" fmla="*/ 4266377 h 4266377"/>
              <a:gd name="connsiteX0" fmla="*/ 0 w 1870873"/>
              <a:gd name="connsiteY0" fmla="*/ 4266377 h 4266377"/>
              <a:gd name="connsiteX1" fmla="*/ 0 w 1870873"/>
              <a:gd name="connsiteY1" fmla="*/ 945105 h 4266377"/>
              <a:gd name="connsiteX2" fmla="*/ 945105 w 1870873"/>
              <a:gd name="connsiteY2" fmla="*/ 0 h 4266377"/>
              <a:gd name="connsiteX3" fmla="*/ 1579697 w 1870873"/>
              <a:gd name="connsiteY3" fmla="*/ 0 h 4266377"/>
              <a:gd name="connsiteX4" fmla="*/ 1579697 w 1870873"/>
              <a:gd name="connsiteY4" fmla="*/ 0 h 4266377"/>
              <a:gd name="connsiteX5" fmla="*/ 1870873 w 1870873"/>
              <a:gd name="connsiteY5" fmla="*/ 261778 h 4266377"/>
              <a:gd name="connsiteX6" fmla="*/ 1579697 w 1870873"/>
              <a:gd name="connsiteY6" fmla="*/ 523556 h 4266377"/>
              <a:gd name="connsiteX7" fmla="*/ 1579697 w 1870873"/>
              <a:gd name="connsiteY7" fmla="*/ 523556 h 4266377"/>
              <a:gd name="connsiteX8" fmla="*/ 945104 w 1870873"/>
              <a:gd name="connsiteY8" fmla="*/ 601267 h 4266377"/>
              <a:gd name="connsiteX9" fmla="*/ 523556 w 1870873"/>
              <a:gd name="connsiteY9" fmla="*/ 945105 h 4266377"/>
              <a:gd name="connsiteX10" fmla="*/ 523556 w 1870873"/>
              <a:gd name="connsiteY10" fmla="*/ 4266377 h 4266377"/>
              <a:gd name="connsiteX11" fmla="*/ 0 w 1870873"/>
              <a:gd name="connsiteY11" fmla="*/ 4266377 h 4266377"/>
              <a:gd name="connsiteX0" fmla="*/ 0 w 1870873"/>
              <a:gd name="connsiteY0" fmla="*/ 4266377 h 4266377"/>
              <a:gd name="connsiteX1" fmla="*/ 0 w 1870873"/>
              <a:gd name="connsiteY1" fmla="*/ 945105 h 4266377"/>
              <a:gd name="connsiteX2" fmla="*/ 945105 w 1870873"/>
              <a:gd name="connsiteY2" fmla="*/ 0 h 4266377"/>
              <a:gd name="connsiteX3" fmla="*/ 1579697 w 1870873"/>
              <a:gd name="connsiteY3" fmla="*/ 0 h 4266377"/>
              <a:gd name="connsiteX4" fmla="*/ 1579697 w 1870873"/>
              <a:gd name="connsiteY4" fmla="*/ 0 h 4266377"/>
              <a:gd name="connsiteX5" fmla="*/ 1870873 w 1870873"/>
              <a:gd name="connsiteY5" fmla="*/ 261778 h 4266377"/>
              <a:gd name="connsiteX6" fmla="*/ 1579697 w 1870873"/>
              <a:gd name="connsiteY6" fmla="*/ 523556 h 4266377"/>
              <a:gd name="connsiteX7" fmla="*/ 1606811 w 1870873"/>
              <a:gd name="connsiteY7" fmla="*/ 601267 h 4266377"/>
              <a:gd name="connsiteX8" fmla="*/ 945104 w 1870873"/>
              <a:gd name="connsiteY8" fmla="*/ 601267 h 4266377"/>
              <a:gd name="connsiteX9" fmla="*/ 523556 w 1870873"/>
              <a:gd name="connsiteY9" fmla="*/ 945105 h 4266377"/>
              <a:gd name="connsiteX10" fmla="*/ 523556 w 1870873"/>
              <a:gd name="connsiteY10" fmla="*/ 4266377 h 4266377"/>
              <a:gd name="connsiteX11" fmla="*/ 0 w 1870873"/>
              <a:gd name="connsiteY11" fmla="*/ 4266377 h 426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0873" h="4266377">
                <a:moveTo>
                  <a:pt x="0" y="4266377"/>
                </a:moveTo>
                <a:lnTo>
                  <a:pt x="0" y="945105"/>
                </a:lnTo>
                <a:cubicBezTo>
                  <a:pt x="0" y="423138"/>
                  <a:pt x="423138" y="0"/>
                  <a:pt x="945105" y="0"/>
                </a:cubicBezTo>
                <a:lnTo>
                  <a:pt x="1579697" y="0"/>
                </a:lnTo>
                <a:lnTo>
                  <a:pt x="1579697" y="0"/>
                </a:lnTo>
                <a:lnTo>
                  <a:pt x="1870873" y="261778"/>
                </a:lnTo>
                <a:lnTo>
                  <a:pt x="1579697" y="523556"/>
                </a:lnTo>
                <a:lnTo>
                  <a:pt x="1606811" y="601267"/>
                </a:lnTo>
                <a:lnTo>
                  <a:pt x="945104" y="601267"/>
                </a:lnTo>
                <a:cubicBezTo>
                  <a:pt x="712289" y="601267"/>
                  <a:pt x="523556" y="712290"/>
                  <a:pt x="523556" y="945105"/>
                </a:cubicBezTo>
                <a:lnTo>
                  <a:pt x="523556" y="4266377"/>
                </a:lnTo>
                <a:lnTo>
                  <a:pt x="0" y="4266377"/>
                </a:lnTo>
                <a:close/>
              </a:path>
            </a:pathLst>
          </a:cu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2" name="Rechteckiger Pfeil 15">
            <a:extLst>
              <a:ext uri="{FF2B5EF4-FFF2-40B4-BE49-F238E27FC236}">
                <a16:creationId xmlns:a16="http://schemas.microsoft.com/office/drawing/2014/main" id="{72215D13-A2F8-EA92-0346-6F000C5219BA}"/>
              </a:ext>
            </a:extLst>
          </p:cNvPr>
          <p:cNvSpPr/>
          <p:nvPr/>
        </p:nvSpPr>
        <p:spPr bwMode="auto">
          <a:xfrm rot="16200000" flipV="1">
            <a:off x="2350237" y="316143"/>
            <a:ext cx="1906673" cy="3368755"/>
          </a:xfrm>
          <a:custGeom>
            <a:avLst/>
            <a:gdLst>
              <a:gd name="connsiteX0" fmla="*/ 0 w 1557970"/>
              <a:gd name="connsiteY0" fmla="*/ 3432626 h 3432626"/>
              <a:gd name="connsiteX1" fmla="*/ 0 w 1557970"/>
              <a:gd name="connsiteY1" fmla="*/ 549901 h 3432626"/>
              <a:gd name="connsiteX2" fmla="*/ 402221 w 1557970"/>
              <a:gd name="connsiteY2" fmla="*/ 147680 h 3432626"/>
              <a:gd name="connsiteX3" fmla="*/ 1094318 w 1557970"/>
              <a:gd name="connsiteY3" fmla="*/ 147680 h 3432626"/>
              <a:gd name="connsiteX4" fmla="*/ 1094318 w 1557970"/>
              <a:gd name="connsiteY4" fmla="*/ 0 h 3432626"/>
              <a:gd name="connsiteX5" fmla="*/ 1557970 w 1557970"/>
              <a:gd name="connsiteY5" fmla="*/ 342426 h 3432626"/>
              <a:gd name="connsiteX6" fmla="*/ 1094318 w 1557970"/>
              <a:gd name="connsiteY6" fmla="*/ 684852 h 3432626"/>
              <a:gd name="connsiteX7" fmla="*/ 1094318 w 1557970"/>
              <a:gd name="connsiteY7" fmla="*/ 537172 h 3432626"/>
              <a:gd name="connsiteX8" fmla="*/ 402221 w 1557970"/>
              <a:gd name="connsiteY8" fmla="*/ 537172 h 3432626"/>
              <a:gd name="connsiteX9" fmla="*/ 389492 w 1557970"/>
              <a:gd name="connsiteY9" fmla="*/ 549901 h 3432626"/>
              <a:gd name="connsiteX10" fmla="*/ 389493 w 1557970"/>
              <a:gd name="connsiteY10" fmla="*/ 3432626 h 3432626"/>
              <a:gd name="connsiteX11" fmla="*/ 0 w 1557970"/>
              <a:gd name="connsiteY11" fmla="*/ 3432626 h 3432626"/>
              <a:gd name="connsiteX0" fmla="*/ 0 w 1557970"/>
              <a:gd name="connsiteY0" fmla="*/ 3432626 h 3548373"/>
              <a:gd name="connsiteX1" fmla="*/ 0 w 1557970"/>
              <a:gd name="connsiteY1" fmla="*/ 549901 h 3548373"/>
              <a:gd name="connsiteX2" fmla="*/ 402221 w 1557970"/>
              <a:gd name="connsiteY2" fmla="*/ 147680 h 3548373"/>
              <a:gd name="connsiteX3" fmla="*/ 1094318 w 1557970"/>
              <a:gd name="connsiteY3" fmla="*/ 147680 h 3548373"/>
              <a:gd name="connsiteX4" fmla="*/ 1094318 w 1557970"/>
              <a:gd name="connsiteY4" fmla="*/ 0 h 3548373"/>
              <a:gd name="connsiteX5" fmla="*/ 1557970 w 1557970"/>
              <a:gd name="connsiteY5" fmla="*/ 342426 h 3548373"/>
              <a:gd name="connsiteX6" fmla="*/ 1094318 w 1557970"/>
              <a:gd name="connsiteY6" fmla="*/ 684852 h 3548373"/>
              <a:gd name="connsiteX7" fmla="*/ 1094318 w 1557970"/>
              <a:gd name="connsiteY7" fmla="*/ 537172 h 3548373"/>
              <a:gd name="connsiteX8" fmla="*/ 402221 w 1557970"/>
              <a:gd name="connsiteY8" fmla="*/ 537172 h 3548373"/>
              <a:gd name="connsiteX9" fmla="*/ 389492 w 1557970"/>
              <a:gd name="connsiteY9" fmla="*/ 549901 h 3548373"/>
              <a:gd name="connsiteX10" fmla="*/ 505239 w 1557970"/>
              <a:gd name="connsiteY10" fmla="*/ 3548373 h 3548373"/>
              <a:gd name="connsiteX11" fmla="*/ 0 w 1557970"/>
              <a:gd name="connsiteY11" fmla="*/ 3432626 h 3548373"/>
              <a:gd name="connsiteX0" fmla="*/ 0 w 1615845"/>
              <a:gd name="connsiteY0" fmla="*/ 3502071 h 3548373"/>
              <a:gd name="connsiteX1" fmla="*/ 57875 w 1615845"/>
              <a:gd name="connsiteY1" fmla="*/ 549901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460096 w 1615845"/>
              <a:gd name="connsiteY8" fmla="*/ 537172 h 3548373"/>
              <a:gd name="connsiteX9" fmla="*/ 447367 w 1615845"/>
              <a:gd name="connsiteY9" fmla="*/ 549901 h 3548373"/>
              <a:gd name="connsiteX10" fmla="*/ 563114 w 1615845"/>
              <a:gd name="connsiteY10" fmla="*/ 3548373 h 3548373"/>
              <a:gd name="connsiteX11" fmla="*/ 0 w 1615845"/>
              <a:gd name="connsiteY11" fmla="*/ 3502071 h 3548373"/>
              <a:gd name="connsiteX0" fmla="*/ 0 w 1615845"/>
              <a:gd name="connsiteY0" fmla="*/ 3502071 h 3548373"/>
              <a:gd name="connsiteX1" fmla="*/ 57875 w 1615845"/>
              <a:gd name="connsiteY1" fmla="*/ 549901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460096 w 1615845"/>
              <a:gd name="connsiteY8" fmla="*/ 537172 h 3548373"/>
              <a:gd name="connsiteX9" fmla="*/ 563114 w 1615845"/>
              <a:gd name="connsiteY9" fmla="*/ 584625 h 3548373"/>
              <a:gd name="connsiteX10" fmla="*/ 563114 w 1615845"/>
              <a:gd name="connsiteY10" fmla="*/ 3548373 h 3548373"/>
              <a:gd name="connsiteX11" fmla="*/ 0 w 1615845"/>
              <a:gd name="connsiteY11" fmla="*/ 3502071 h 3548373"/>
              <a:gd name="connsiteX0" fmla="*/ 0 w 1615845"/>
              <a:gd name="connsiteY0" fmla="*/ 3502071 h 3548373"/>
              <a:gd name="connsiteX1" fmla="*/ 57875 w 1615845"/>
              <a:gd name="connsiteY1" fmla="*/ 549901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564211 w 1615845"/>
              <a:gd name="connsiteY8" fmla="*/ 535684 h 3548373"/>
              <a:gd name="connsiteX9" fmla="*/ 563114 w 1615845"/>
              <a:gd name="connsiteY9" fmla="*/ 584625 h 3548373"/>
              <a:gd name="connsiteX10" fmla="*/ 563114 w 1615845"/>
              <a:gd name="connsiteY10" fmla="*/ 3548373 h 3548373"/>
              <a:gd name="connsiteX11" fmla="*/ 0 w 1615845"/>
              <a:gd name="connsiteY11" fmla="*/ 3502071 h 3548373"/>
              <a:gd name="connsiteX0" fmla="*/ 0 w 1615845"/>
              <a:gd name="connsiteY0" fmla="*/ 3502071 h 3548373"/>
              <a:gd name="connsiteX1" fmla="*/ 45719 w 1615845"/>
              <a:gd name="connsiteY1" fmla="*/ 500959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564211 w 1615845"/>
              <a:gd name="connsiteY8" fmla="*/ 535684 h 3548373"/>
              <a:gd name="connsiteX9" fmla="*/ 563114 w 1615845"/>
              <a:gd name="connsiteY9" fmla="*/ 584625 h 3548373"/>
              <a:gd name="connsiteX10" fmla="*/ 563114 w 1615845"/>
              <a:gd name="connsiteY10" fmla="*/ 3548373 h 3548373"/>
              <a:gd name="connsiteX11" fmla="*/ 0 w 1615845"/>
              <a:gd name="connsiteY11" fmla="*/ 3502071 h 3548373"/>
              <a:gd name="connsiteX0" fmla="*/ 0 w 1615845"/>
              <a:gd name="connsiteY0" fmla="*/ 3502071 h 3502071"/>
              <a:gd name="connsiteX1" fmla="*/ 45719 w 1615845"/>
              <a:gd name="connsiteY1" fmla="*/ 500959 h 3502071"/>
              <a:gd name="connsiteX2" fmla="*/ 460096 w 1615845"/>
              <a:gd name="connsiteY2" fmla="*/ 147680 h 3502071"/>
              <a:gd name="connsiteX3" fmla="*/ 1152193 w 1615845"/>
              <a:gd name="connsiteY3" fmla="*/ 147680 h 3502071"/>
              <a:gd name="connsiteX4" fmla="*/ 1152193 w 1615845"/>
              <a:gd name="connsiteY4" fmla="*/ 0 h 3502071"/>
              <a:gd name="connsiteX5" fmla="*/ 1615845 w 1615845"/>
              <a:gd name="connsiteY5" fmla="*/ 342426 h 3502071"/>
              <a:gd name="connsiteX6" fmla="*/ 1152193 w 1615845"/>
              <a:gd name="connsiteY6" fmla="*/ 684852 h 3502071"/>
              <a:gd name="connsiteX7" fmla="*/ 1152193 w 1615845"/>
              <a:gd name="connsiteY7" fmla="*/ 537172 h 3502071"/>
              <a:gd name="connsiteX8" fmla="*/ 564211 w 1615845"/>
              <a:gd name="connsiteY8" fmla="*/ 535684 h 3502071"/>
              <a:gd name="connsiteX9" fmla="*/ 563114 w 1615845"/>
              <a:gd name="connsiteY9" fmla="*/ 584625 h 3502071"/>
              <a:gd name="connsiteX10" fmla="*/ 575785 w 1615845"/>
              <a:gd name="connsiteY10" fmla="*/ 3487228 h 3502071"/>
              <a:gd name="connsiteX11" fmla="*/ 0 w 1615845"/>
              <a:gd name="connsiteY11" fmla="*/ 3502071 h 3502071"/>
              <a:gd name="connsiteX0" fmla="*/ 0 w 1615845"/>
              <a:gd name="connsiteY0" fmla="*/ 3502071 h 3502071"/>
              <a:gd name="connsiteX1" fmla="*/ 45719 w 1615845"/>
              <a:gd name="connsiteY1" fmla="*/ 500959 h 3502071"/>
              <a:gd name="connsiteX2" fmla="*/ 460096 w 1615845"/>
              <a:gd name="connsiteY2" fmla="*/ 147680 h 3502071"/>
              <a:gd name="connsiteX3" fmla="*/ 1152193 w 1615845"/>
              <a:gd name="connsiteY3" fmla="*/ 147680 h 3502071"/>
              <a:gd name="connsiteX4" fmla="*/ 1152193 w 1615845"/>
              <a:gd name="connsiteY4" fmla="*/ 0 h 3502071"/>
              <a:gd name="connsiteX5" fmla="*/ 1615845 w 1615845"/>
              <a:gd name="connsiteY5" fmla="*/ 342426 h 3502071"/>
              <a:gd name="connsiteX6" fmla="*/ 1152193 w 1615845"/>
              <a:gd name="connsiteY6" fmla="*/ 684852 h 3502071"/>
              <a:gd name="connsiteX7" fmla="*/ 1152193 w 1615845"/>
              <a:gd name="connsiteY7" fmla="*/ 537172 h 3502071"/>
              <a:gd name="connsiteX8" fmla="*/ 564211 w 1615845"/>
              <a:gd name="connsiteY8" fmla="*/ 535684 h 3502071"/>
              <a:gd name="connsiteX9" fmla="*/ 563114 w 1615845"/>
              <a:gd name="connsiteY9" fmla="*/ 584625 h 3502071"/>
              <a:gd name="connsiteX10" fmla="*/ 575785 w 1615845"/>
              <a:gd name="connsiteY10" fmla="*/ 3487228 h 3502071"/>
              <a:gd name="connsiteX11" fmla="*/ 0 w 1615845"/>
              <a:gd name="connsiteY11" fmla="*/ 3502071 h 3502071"/>
              <a:gd name="connsiteX0" fmla="*/ 0 w 1615845"/>
              <a:gd name="connsiteY0" fmla="*/ 3502071 h 3502071"/>
              <a:gd name="connsiteX1" fmla="*/ 45719 w 1615845"/>
              <a:gd name="connsiteY1" fmla="*/ 500959 h 3502071"/>
              <a:gd name="connsiteX2" fmla="*/ 355866 w 1615845"/>
              <a:gd name="connsiteY2" fmla="*/ 107420 h 3502071"/>
              <a:gd name="connsiteX3" fmla="*/ 1152193 w 1615845"/>
              <a:gd name="connsiteY3" fmla="*/ 147680 h 3502071"/>
              <a:gd name="connsiteX4" fmla="*/ 1152193 w 1615845"/>
              <a:gd name="connsiteY4" fmla="*/ 0 h 3502071"/>
              <a:gd name="connsiteX5" fmla="*/ 1615845 w 1615845"/>
              <a:gd name="connsiteY5" fmla="*/ 342426 h 3502071"/>
              <a:gd name="connsiteX6" fmla="*/ 1152193 w 1615845"/>
              <a:gd name="connsiteY6" fmla="*/ 684852 h 3502071"/>
              <a:gd name="connsiteX7" fmla="*/ 1152193 w 1615845"/>
              <a:gd name="connsiteY7" fmla="*/ 537172 h 3502071"/>
              <a:gd name="connsiteX8" fmla="*/ 564211 w 1615845"/>
              <a:gd name="connsiteY8" fmla="*/ 535684 h 3502071"/>
              <a:gd name="connsiteX9" fmla="*/ 563114 w 1615845"/>
              <a:gd name="connsiteY9" fmla="*/ 584625 h 3502071"/>
              <a:gd name="connsiteX10" fmla="*/ 575785 w 1615845"/>
              <a:gd name="connsiteY10" fmla="*/ 3487228 h 3502071"/>
              <a:gd name="connsiteX11" fmla="*/ 0 w 1615845"/>
              <a:gd name="connsiteY11" fmla="*/ 3502071 h 350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5845" h="3502071">
                <a:moveTo>
                  <a:pt x="0" y="3502071"/>
                </a:moveTo>
                <a:lnTo>
                  <a:pt x="45719" y="500959"/>
                </a:lnTo>
                <a:cubicBezTo>
                  <a:pt x="45719" y="278818"/>
                  <a:pt x="133725" y="107420"/>
                  <a:pt x="355866" y="107420"/>
                </a:cubicBezTo>
                <a:lnTo>
                  <a:pt x="1152193" y="147680"/>
                </a:lnTo>
                <a:lnTo>
                  <a:pt x="1152193" y="0"/>
                </a:lnTo>
                <a:lnTo>
                  <a:pt x="1615845" y="342426"/>
                </a:lnTo>
                <a:lnTo>
                  <a:pt x="1152193" y="684852"/>
                </a:lnTo>
                <a:lnTo>
                  <a:pt x="1152193" y="537172"/>
                </a:lnTo>
                <a:lnTo>
                  <a:pt x="564211" y="535684"/>
                </a:lnTo>
                <a:cubicBezTo>
                  <a:pt x="557181" y="535684"/>
                  <a:pt x="563114" y="577595"/>
                  <a:pt x="563114" y="584625"/>
                </a:cubicBezTo>
                <a:cubicBezTo>
                  <a:pt x="567338" y="1552159"/>
                  <a:pt x="575785" y="2306610"/>
                  <a:pt x="575785" y="3487228"/>
                </a:cubicBezTo>
                <a:lnTo>
                  <a:pt x="0" y="3502071"/>
                </a:lnTo>
                <a:close/>
              </a:path>
            </a:pathLst>
          </a:cu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3" name="Textfeld 12">
            <a:extLst>
              <a:ext uri="{FF2B5EF4-FFF2-40B4-BE49-F238E27FC236}">
                <a16:creationId xmlns:a16="http://schemas.microsoft.com/office/drawing/2014/main" id="{827E7C2B-C196-81F6-7CE7-5968D275120A}"/>
              </a:ext>
            </a:extLst>
          </p:cNvPr>
          <p:cNvSpPr txBox="1"/>
          <p:nvPr/>
        </p:nvSpPr>
        <p:spPr>
          <a:xfrm>
            <a:off x="1188875" y="5071116"/>
            <a:ext cx="1307543"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a:t>
            </a:r>
            <a:r>
              <a:rPr lang="de-DE" sz="900" dirty="0">
                <a:solidFill>
                  <a:srgbClr val="FFC000"/>
                </a:solidFill>
              </a:rPr>
              <a:t>:</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 3C,D,E,F,G,K)</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i="0" u="none" strike="noStrike" kern="1200" cap="none" spc="0" normalizeH="0" baseline="0" noProof="0" dirty="0">
                <a:ln>
                  <a:noFill/>
                </a:ln>
                <a:solidFill>
                  <a:srgbClr val="000000"/>
                </a:solidFill>
                <a:effectLst/>
                <a:uLnTx/>
                <a:uFillTx/>
                <a:latin typeface="Arial" charset="0"/>
                <a:ea typeface="ＭＳ Ｐゴシック" charset="-128"/>
                <a:cs typeface="+mn-cs"/>
              </a:rPr>
              <a:t>eingekaufte Güter und Dienstleistungen</a:t>
            </a:r>
          </a:p>
        </p:txBody>
      </p:sp>
      <p:sp>
        <p:nvSpPr>
          <p:cNvPr id="14" name="Textfeld 13">
            <a:extLst>
              <a:ext uri="{FF2B5EF4-FFF2-40B4-BE49-F238E27FC236}">
                <a16:creationId xmlns:a16="http://schemas.microsoft.com/office/drawing/2014/main" id="{62437CC8-D84E-1C6A-82B6-868F044C19F8}"/>
              </a:ext>
            </a:extLst>
          </p:cNvPr>
          <p:cNvSpPr txBox="1"/>
          <p:nvPr/>
        </p:nvSpPr>
        <p:spPr>
          <a:xfrm>
            <a:off x="2540290" y="5085184"/>
            <a:ext cx="1108228" cy="369332"/>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2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Kapitalgüter</a:t>
            </a:r>
          </a:p>
        </p:txBody>
      </p:sp>
      <p:sp>
        <p:nvSpPr>
          <p:cNvPr id="15" name="Textfeld 14">
            <a:extLst>
              <a:ext uri="{FF2B5EF4-FFF2-40B4-BE49-F238E27FC236}">
                <a16:creationId xmlns:a16="http://schemas.microsoft.com/office/drawing/2014/main" id="{C332338E-F1D8-305F-6690-157129C87076}"/>
              </a:ext>
            </a:extLst>
          </p:cNvPr>
          <p:cNvSpPr txBox="1"/>
          <p:nvPr/>
        </p:nvSpPr>
        <p:spPr>
          <a:xfrm>
            <a:off x="3834622" y="5071116"/>
            <a:ext cx="1312411" cy="6463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3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Brennstoff- und </a:t>
            </a:r>
            <a:r>
              <a:rPr kumimoji="0" lang="de-DE" sz="900" b="0" i="0" u="none" strike="noStrike" kern="1200" cap="none" spc="0" normalizeH="0" baseline="0" noProof="0" dirty="0" smtClean="0">
                <a:ln>
                  <a:noFill/>
                </a:ln>
                <a:solidFill>
                  <a:srgbClr val="000000"/>
                </a:solidFill>
                <a:effectLst/>
                <a:uLnTx/>
                <a:uFillTx/>
                <a:latin typeface="Arial" charset="0"/>
                <a:ea typeface="ＭＳ Ｐゴシック" charset="-128"/>
                <a:cs typeface="+mn-cs"/>
              </a:rPr>
              <a:t>energiebezogene </a:t>
            </a: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Emissionen</a:t>
            </a:r>
          </a:p>
        </p:txBody>
      </p:sp>
      <p:sp>
        <p:nvSpPr>
          <p:cNvPr id="16" name="Textfeld 15">
            <a:extLst>
              <a:ext uri="{FF2B5EF4-FFF2-40B4-BE49-F238E27FC236}">
                <a16:creationId xmlns:a16="http://schemas.microsoft.com/office/drawing/2014/main" id="{E937C54C-DF43-B2DE-9873-B51A7D6AA235}"/>
              </a:ext>
            </a:extLst>
          </p:cNvPr>
          <p:cNvSpPr txBox="1"/>
          <p:nvPr/>
        </p:nvSpPr>
        <p:spPr>
          <a:xfrm>
            <a:off x="4511525" y="4114010"/>
            <a:ext cx="794989" cy="784830"/>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4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(ecocock-pit:3B)</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Transport und Verteilung</a:t>
            </a:r>
          </a:p>
        </p:txBody>
      </p:sp>
      <p:sp>
        <p:nvSpPr>
          <p:cNvPr id="17" name="Textfeld 16">
            <a:extLst>
              <a:ext uri="{FF2B5EF4-FFF2-40B4-BE49-F238E27FC236}">
                <a16:creationId xmlns:a16="http://schemas.microsoft.com/office/drawing/2014/main" id="{174957AA-38F4-0CC5-DEC0-8951CCE704BB}"/>
              </a:ext>
            </a:extLst>
          </p:cNvPr>
          <p:cNvSpPr txBox="1"/>
          <p:nvPr/>
        </p:nvSpPr>
        <p:spPr>
          <a:xfrm>
            <a:off x="4212566" y="3319239"/>
            <a:ext cx="1078023" cy="369332"/>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5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(ecocockpit:3H)</a:t>
            </a: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 Abfall</a:t>
            </a:r>
          </a:p>
        </p:txBody>
      </p:sp>
      <p:sp>
        <p:nvSpPr>
          <p:cNvPr id="18" name="Textfeld 17">
            <a:extLst>
              <a:ext uri="{FF2B5EF4-FFF2-40B4-BE49-F238E27FC236}">
                <a16:creationId xmlns:a16="http://schemas.microsoft.com/office/drawing/2014/main" id="{1AD0E4D8-FE5B-F366-E869-501AC5A3F6CD}"/>
              </a:ext>
            </a:extLst>
          </p:cNvPr>
          <p:cNvSpPr txBox="1"/>
          <p:nvPr/>
        </p:nvSpPr>
        <p:spPr>
          <a:xfrm>
            <a:off x="2277923" y="3363476"/>
            <a:ext cx="1078023" cy="369332"/>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6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(ecocockpit:3A)</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Geschäftsreisen</a:t>
            </a:r>
          </a:p>
        </p:txBody>
      </p:sp>
      <p:sp>
        <p:nvSpPr>
          <p:cNvPr id="19" name="Textfeld 18">
            <a:extLst>
              <a:ext uri="{FF2B5EF4-FFF2-40B4-BE49-F238E27FC236}">
                <a16:creationId xmlns:a16="http://schemas.microsoft.com/office/drawing/2014/main" id="{3E1A4425-474E-62BC-8C97-0D40B452C034}"/>
              </a:ext>
            </a:extLst>
          </p:cNvPr>
          <p:cNvSpPr txBox="1"/>
          <p:nvPr/>
        </p:nvSpPr>
        <p:spPr>
          <a:xfrm>
            <a:off x="2273355" y="2395607"/>
            <a:ext cx="1087861"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7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(ecocockpit:3J)</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Pendeln der Arbeitnehmer</a:t>
            </a:r>
          </a:p>
        </p:txBody>
      </p:sp>
      <p:sp>
        <p:nvSpPr>
          <p:cNvPr id="20" name="Textfeld 19">
            <a:extLst>
              <a:ext uri="{FF2B5EF4-FFF2-40B4-BE49-F238E27FC236}">
                <a16:creationId xmlns:a16="http://schemas.microsoft.com/office/drawing/2014/main" id="{E8FBFAE7-AB60-04A4-262E-C7544037526D}"/>
              </a:ext>
            </a:extLst>
          </p:cNvPr>
          <p:cNvSpPr txBox="1"/>
          <p:nvPr/>
        </p:nvSpPr>
        <p:spPr>
          <a:xfrm>
            <a:off x="3829921" y="2254204"/>
            <a:ext cx="1081826" cy="646331"/>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8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(ecocockpit:3A) </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Angemietete oder geleaste Sachanlagen</a:t>
            </a:r>
          </a:p>
        </p:txBody>
      </p:sp>
      <p:sp>
        <p:nvSpPr>
          <p:cNvPr id="21" name="Textfeld 20">
            <a:extLst>
              <a:ext uri="{FF2B5EF4-FFF2-40B4-BE49-F238E27FC236}">
                <a16:creationId xmlns:a16="http://schemas.microsoft.com/office/drawing/2014/main" id="{D906579A-B742-AAC5-717A-BC2D2E402D06}"/>
              </a:ext>
            </a:extLst>
          </p:cNvPr>
          <p:cNvSpPr txBox="1"/>
          <p:nvPr/>
        </p:nvSpPr>
        <p:spPr>
          <a:xfrm>
            <a:off x="1252614" y="4074137"/>
            <a:ext cx="1963066"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Bezogene Elektrizität, Dampf, Heizung und Kühlung für die eigene Nutzung</a:t>
            </a:r>
          </a:p>
        </p:txBody>
      </p:sp>
      <p:sp>
        <p:nvSpPr>
          <p:cNvPr id="22" name="Textfeld 21">
            <a:extLst>
              <a:ext uri="{FF2B5EF4-FFF2-40B4-BE49-F238E27FC236}">
                <a16:creationId xmlns:a16="http://schemas.microsoft.com/office/drawing/2014/main" id="{47D3F673-F7A2-FC87-ABF6-DA10E5016096}"/>
              </a:ext>
            </a:extLst>
          </p:cNvPr>
          <p:cNvSpPr txBox="1"/>
          <p:nvPr/>
        </p:nvSpPr>
        <p:spPr>
          <a:xfrm>
            <a:off x="5428310" y="4969768"/>
            <a:ext cx="676727"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Fuhrpark</a:t>
            </a:r>
          </a:p>
        </p:txBody>
      </p:sp>
      <p:sp>
        <p:nvSpPr>
          <p:cNvPr id="23" name="Textfeld 22">
            <a:extLst>
              <a:ext uri="{FF2B5EF4-FFF2-40B4-BE49-F238E27FC236}">
                <a16:creationId xmlns:a16="http://schemas.microsoft.com/office/drawing/2014/main" id="{9AEC17A8-9529-F9D0-A2D0-A88553B989DE}"/>
              </a:ext>
            </a:extLst>
          </p:cNvPr>
          <p:cNvSpPr txBox="1"/>
          <p:nvPr/>
        </p:nvSpPr>
        <p:spPr>
          <a:xfrm>
            <a:off x="5428310" y="3378821"/>
            <a:ext cx="676727"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Unternehmens-einrich-tungen</a:t>
            </a:r>
          </a:p>
        </p:txBody>
      </p:sp>
      <p:sp>
        <p:nvSpPr>
          <p:cNvPr id="24" name="Textfeld 23">
            <a:extLst>
              <a:ext uri="{FF2B5EF4-FFF2-40B4-BE49-F238E27FC236}">
                <a16:creationId xmlns:a16="http://schemas.microsoft.com/office/drawing/2014/main" id="{D4194B96-7383-2DBF-B096-D77878BDC1A6}"/>
              </a:ext>
            </a:extLst>
          </p:cNvPr>
          <p:cNvSpPr txBox="1"/>
          <p:nvPr/>
        </p:nvSpPr>
        <p:spPr>
          <a:xfrm>
            <a:off x="6486964" y="5153417"/>
            <a:ext cx="1178062" cy="5078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9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Transport und Verteilung</a:t>
            </a:r>
          </a:p>
        </p:txBody>
      </p:sp>
      <p:sp>
        <p:nvSpPr>
          <p:cNvPr id="25" name="Textfeld 24">
            <a:extLst>
              <a:ext uri="{FF2B5EF4-FFF2-40B4-BE49-F238E27FC236}">
                <a16:creationId xmlns:a16="http://schemas.microsoft.com/office/drawing/2014/main" id="{A950D920-D3FA-C7F9-B36D-C5016F1267C1}"/>
              </a:ext>
            </a:extLst>
          </p:cNvPr>
          <p:cNvSpPr txBox="1"/>
          <p:nvPr/>
        </p:nvSpPr>
        <p:spPr>
          <a:xfrm>
            <a:off x="7766809" y="5153417"/>
            <a:ext cx="1353527" cy="5078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10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Verarbeitung der verkauften Produkte</a:t>
            </a:r>
          </a:p>
        </p:txBody>
      </p:sp>
      <p:sp>
        <p:nvSpPr>
          <p:cNvPr id="26" name="Textfeld 25">
            <a:extLst>
              <a:ext uri="{FF2B5EF4-FFF2-40B4-BE49-F238E27FC236}">
                <a16:creationId xmlns:a16="http://schemas.microsoft.com/office/drawing/2014/main" id="{BAAF7794-FE01-46D2-FD32-5CE2884BCACF}"/>
              </a:ext>
            </a:extLst>
          </p:cNvPr>
          <p:cNvSpPr txBox="1"/>
          <p:nvPr/>
        </p:nvSpPr>
        <p:spPr>
          <a:xfrm>
            <a:off x="9048328" y="5153417"/>
            <a:ext cx="1353527" cy="5078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11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Nutzung der verkauften Produkte</a:t>
            </a:r>
          </a:p>
        </p:txBody>
      </p:sp>
      <p:sp>
        <p:nvSpPr>
          <p:cNvPr id="27" name="Textfeld 26">
            <a:extLst>
              <a:ext uri="{FF2B5EF4-FFF2-40B4-BE49-F238E27FC236}">
                <a16:creationId xmlns:a16="http://schemas.microsoft.com/office/drawing/2014/main" id="{B6BDB0BE-FB1F-B5AC-DEDF-4E4CBCA134D9}"/>
              </a:ext>
            </a:extLst>
          </p:cNvPr>
          <p:cNvSpPr txBox="1"/>
          <p:nvPr/>
        </p:nvSpPr>
        <p:spPr>
          <a:xfrm>
            <a:off x="9401569" y="3177363"/>
            <a:ext cx="1497543" cy="6463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12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Umgang mit verkauften Produkten an deren Lebenszyklusende</a:t>
            </a:r>
          </a:p>
        </p:txBody>
      </p:sp>
      <p:sp>
        <p:nvSpPr>
          <p:cNvPr id="28" name="Textfeld 27">
            <a:extLst>
              <a:ext uri="{FF2B5EF4-FFF2-40B4-BE49-F238E27FC236}">
                <a16:creationId xmlns:a16="http://schemas.microsoft.com/office/drawing/2014/main" id="{6631B56A-F82D-D6C6-586C-88C57AD7EE7D}"/>
              </a:ext>
            </a:extLst>
          </p:cNvPr>
          <p:cNvSpPr txBox="1"/>
          <p:nvPr/>
        </p:nvSpPr>
        <p:spPr>
          <a:xfrm>
            <a:off x="8251523" y="3141383"/>
            <a:ext cx="980194" cy="784830"/>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13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Vermietete oder verleaste Sachanlagen</a:t>
            </a:r>
          </a:p>
        </p:txBody>
      </p:sp>
      <p:sp>
        <p:nvSpPr>
          <p:cNvPr id="29" name="Textfeld 28">
            <a:extLst>
              <a:ext uri="{FF2B5EF4-FFF2-40B4-BE49-F238E27FC236}">
                <a16:creationId xmlns:a16="http://schemas.microsoft.com/office/drawing/2014/main" id="{E4834D2A-0F13-3E66-F090-A5471D9E9B84}"/>
              </a:ext>
            </a:extLst>
          </p:cNvPr>
          <p:cNvSpPr txBox="1"/>
          <p:nvPr/>
        </p:nvSpPr>
        <p:spPr>
          <a:xfrm>
            <a:off x="7115620" y="3012208"/>
            <a:ext cx="1068413"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Franchise</a:t>
            </a:r>
          </a:p>
        </p:txBody>
      </p:sp>
      <p:sp>
        <p:nvSpPr>
          <p:cNvPr id="30" name="Textfeld 29">
            <a:extLst>
              <a:ext uri="{FF2B5EF4-FFF2-40B4-BE49-F238E27FC236}">
                <a16:creationId xmlns:a16="http://schemas.microsoft.com/office/drawing/2014/main" id="{A249AE38-228E-C32C-768A-19752B59386B}"/>
              </a:ext>
            </a:extLst>
          </p:cNvPr>
          <p:cNvSpPr txBox="1"/>
          <p:nvPr/>
        </p:nvSpPr>
        <p:spPr>
          <a:xfrm>
            <a:off x="6954778" y="2260201"/>
            <a:ext cx="857561"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15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Investitionen</a:t>
            </a:r>
          </a:p>
        </p:txBody>
      </p:sp>
      <p:sp>
        <p:nvSpPr>
          <p:cNvPr id="31" name="Textfeld 30">
            <a:extLst>
              <a:ext uri="{FF2B5EF4-FFF2-40B4-BE49-F238E27FC236}">
                <a16:creationId xmlns:a16="http://schemas.microsoft.com/office/drawing/2014/main" id="{11E84F93-5E24-4E3D-64E6-AC74A487111A}"/>
              </a:ext>
            </a:extLst>
          </p:cNvPr>
          <p:cNvSpPr txBox="1"/>
          <p:nvPr/>
        </p:nvSpPr>
        <p:spPr>
          <a:xfrm>
            <a:off x="5135990" y="1063101"/>
            <a:ext cx="687208" cy="400110"/>
          </a:xfrm>
          <a:prstGeom prst="rect">
            <a:avLst/>
          </a:prstGeom>
          <a:noFill/>
        </p:spPr>
        <p:txBody>
          <a:bodyPr wrap="square" rtlCol="0">
            <a:spAutoFit/>
          </a:bodyPr>
          <a:lstStyle/>
          <a:p>
            <a:pPr algn="l"/>
            <a:r>
              <a:rPr lang="de-DE" sz="2000" dirty="0"/>
              <a:t>CH</a:t>
            </a:r>
            <a:r>
              <a:rPr lang="de-DE" sz="2000" baseline="-25000" dirty="0"/>
              <a:t>4</a:t>
            </a:r>
          </a:p>
        </p:txBody>
      </p:sp>
      <p:sp>
        <p:nvSpPr>
          <p:cNvPr id="32" name="Textfeld 31">
            <a:extLst>
              <a:ext uri="{FF2B5EF4-FFF2-40B4-BE49-F238E27FC236}">
                <a16:creationId xmlns:a16="http://schemas.microsoft.com/office/drawing/2014/main" id="{D806B8C6-AE75-6F84-24E9-F8481BE59BF3}"/>
              </a:ext>
            </a:extLst>
          </p:cNvPr>
          <p:cNvSpPr txBox="1"/>
          <p:nvPr/>
        </p:nvSpPr>
        <p:spPr>
          <a:xfrm>
            <a:off x="7405151" y="775701"/>
            <a:ext cx="687208" cy="400110"/>
          </a:xfrm>
          <a:prstGeom prst="rect">
            <a:avLst/>
          </a:prstGeom>
          <a:noFill/>
        </p:spPr>
        <p:txBody>
          <a:bodyPr wrap="square" rtlCol="0">
            <a:spAutoFit/>
          </a:bodyPr>
          <a:lstStyle/>
          <a:p>
            <a:pPr algn="l"/>
            <a:r>
              <a:rPr lang="de-DE" sz="2000" dirty="0"/>
              <a:t>N</a:t>
            </a:r>
            <a:r>
              <a:rPr lang="de-DE" sz="2000" baseline="-25000" dirty="0"/>
              <a:t>2</a:t>
            </a:r>
            <a:r>
              <a:rPr lang="de-DE" sz="2000" dirty="0"/>
              <a:t>O</a:t>
            </a:r>
          </a:p>
        </p:txBody>
      </p:sp>
      <p:sp>
        <p:nvSpPr>
          <p:cNvPr id="33" name="Textfeld 32">
            <a:extLst>
              <a:ext uri="{FF2B5EF4-FFF2-40B4-BE49-F238E27FC236}">
                <a16:creationId xmlns:a16="http://schemas.microsoft.com/office/drawing/2014/main" id="{A7E52F16-074F-797D-0D6E-5EE30DB6D08E}"/>
              </a:ext>
            </a:extLst>
          </p:cNvPr>
          <p:cNvSpPr txBox="1"/>
          <p:nvPr/>
        </p:nvSpPr>
        <p:spPr>
          <a:xfrm>
            <a:off x="3735015" y="1165656"/>
            <a:ext cx="687208" cy="400110"/>
          </a:xfrm>
          <a:prstGeom prst="rect">
            <a:avLst/>
          </a:prstGeom>
          <a:noFill/>
        </p:spPr>
        <p:txBody>
          <a:bodyPr wrap="square" rtlCol="0">
            <a:spAutoFit/>
          </a:bodyPr>
          <a:lstStyle/>
          <a:p>
            <a:pPr algn="l"/>
            <a:r>
              <a:rPr lang="de-DE" sz="2000" dirty="0"/>
              <a:t>SF</a:t>
            </a:r>
            <a:r>
              <a:rPr lang="de-DE" sz="2000" baseline="-25000" dirty="0"/>
              <a:t>6</a:t>
            </a:r>
          </a:p>
        </p:txBody>
      </p:sp>
      <p:sp>
        <p:nvSpPr>
          <p:cNvPr id="34" name="Textfeld 33">
            <a:extLst>
              <a:ext uri="{FF2B5EF4-FFF2-40B4-BE49-F238E27FC236}">
                <a16:creationId xmlns:a16="http://schemas.microsoft.com/office/drawing/2014/main" id="{15BA18FF-F7E8-5172-D72A-30BDFB43FB15}"/>
              </a:ext>
            </a:extLst>
          </p:cNvPr>
          <p:cNvSpPr txBox="1"/>
          <p:nvPr/>
        </p:nvSpPr>
        <p:spPr>
          <a:xfrm>
            <a:off x="3828179" y="647076"/>
            <a:ext cx="687208" cy="400110"/>
          </a:xfrm>
          <a:prstGeom prst="rect">
            <a:avLst/>
          </a:prstGeom>
          <a:noFill/>
        </p:spPr>
        <p:txBody>
          <a:bodyPr wrap="square" rtlCol="0">
            <a:spAutoFit/>
          </a:bodyPr>
          <a:lstStyle/>
          <a:p>
            <a:pPr algn="l"/>
            <a:r>
              <a:rPr lang="de-DE" sz="2000" dirty="0"/>
              <a:t>NF</a:t>
            </a:r>
            <a:r>
              <a:rPr lang="de-DE" sz="2000" baseline="-25000" dirty="0"/>
              <a:t>3</a:t>
            </a:r>
          </a:p>
        </p:txBody>
      </p:sp>
      <p:sp>
        <p:nvSpPr>
          <p:cNvPr id="35" name="Textfeld 34">
            <a:extLst>
              <a:ext uri="{FF2B5EF4-FFF2-40B4-BE49-F238E27FC236}">
                <a16:creationId xmlns:a16="http://schemas.microsoft.com/office/drawing/2014/main" id="{2D45913B-2BA3-9AA1-8616-1956E6E98E88}"/>
              </a:ext>
            </a:extLst>
          </p:cNvPr>
          <p:cNvSpPr txBox="1"/>
          <p:nvPr/>
        </p:nvSpPr>
        <p:spPr>
          <a:xfrm>
            <a:off x="4900542" y="558962"/>
            <a:ext cx="919727" cy="400110"/>
          </a:xfrm>
          <a:prstGeom prst="rect">
            <a:avLst/>
          </a:prstGeom>
          <a:noFill/>
        </p:spPr>
        <p:txBody>
          <a:bodyPr wrap="square" rtlCol="0">
            <a:spAutoFit/>
          </a:bodyPr>
          <a:lstStyle/>
          <a:p>
            <a:pPr algn="l"/>
            <a:r>
              <a:rPr lang="de-DE" sz="2000" dirty="0"/>
              <a:t>HFCs</a:t>
            </a:r>
            <a:endParaRPr lang="de-DE" sz="2000" baseline="-25000" dirty="0"/>
          </a:p>
        </p:txBody>
      </p:sp>
      <p:sp>
        <p:nvSpPr>
          <p:cNvPr id="36" name="Textfeld 35">
            <a:extLst>
              <a:ext uri="{FF2B5EF4-FFF2-40B4-BE49-F238E27FC236}">
                <a16:creationId xmlns:a16="http://schemas.microsoft.com/office/drawing/2014/main" id="{B03DC00A-2CE4-72A9-DDEE-861290AEC965}"/>
              </a:ext>
            </a:extLst>
          </p:cNvPr>
          <p:cNvSpPr txBox="1"/>
          <p:nvPr/>
        </p:nvSpPr>
        <p:spPr>
          <a:xfrm>
            <a:off x="5962831" y="1051143"/>
            <a:ext cx="919727" cy="400110"/>
          </a:xfrm>
          <a:prstGeom prst="rect">
            <a:avLst/>
          </a:prstGeom>
          <a:noFill/>
        </p:spPr>
        <p:txBody>
          <a:bodyPr wrap="square" rtlCol="0">
            <a:spAutoFit/>
          </a:bodyPr>
          <a:lstStyle/>
          <a:p>
            <a:pPr algn="l"/>
            <a:r>
              <a:rPr lang="de-DE" sz="2000" dirty="0"/>
              <a:t>PFCs</a:t>
            </a:r>
            <a:endParaRPr lang="de-DE" sz="2000" baseline="-25000" dirty="0"/>
          </a:p>
        </p:txBody>
      </p:sp>
      <p:sp>
        <p:nvSpPr>
          <p:cNvPr id="37" name="Textfeld 36">
            <a:extLst>
              <a:ext uri="{FF2B5EF4-FFF2-40B4-BE49-F238E27FC236}">
                <a16:creationId xmlns:a16="http://schemas.microsoft.com/office/drawing/2014/main" id="{5B9EA84E-7FBD-8FB3-735E-410B5797AC4B}"/>
              </a:ext>
            </a:extLst>
          </p:cNvPr>
          <p:cNvSpPr txBox="1"/>
          <p:nvPr/>
        </p:nvSpPr>
        <p:spPr>
          <a:xfrm>
            <a:off x="558900" y="5795685"/>
            <a:ext cx="2368991" cy="523220"/>
          </a:xfrm>
          <a:prstGeom prst="rect">
            <a:avLst/>
          </a:prstGeom>
          <a:solidFill>
            <a:srgbClr val="90ABBE"/>
          </a:solidFill>
        </p:spPr>
        <p:txBody>
          <a:bodyPr wrap="square" rtlCol="0">
            <a:spAutoFit/>
          </a:bodyPr>
          <a:lstStyle>
            <a:defPPr>
              <a:defRPr lang="de-DE"/>
            </a:defPPr>
            <a:lvl1pPr algn="l">
              <a:defRPr sz="1400">
                <a:solidFill>
                  <a:schemeClr val="bg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Scope 3 INDIREKT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Vorgelagerte Aktivitäten</a:t>
            </a:r>
          </a:p>
        </p:txBody>
      </p:sp>
      <p:sp>
        <p:nvSpPr>
          <p:cNvPr id="38" name="Textfeld 37">
            <a:extLst>
              <a:ext uri="{FF2B5EF4-FFF2-40B4-BE49-F238E27FC236}">
                <a16:creationId xmlns:a16="http://schemas.microsoft.com/office/drawing/2014/main" id="{197E2DD8-1201-5A44-2CFB-08F060B17EB8}"/>
              </a:ext>
            </a:extLst>
          </p:cNvPr>
          <p:cNvSpPr txBox="1"/>
          <p:nvPr/>
        </p:nvSpPr>
        <p:spPr>
          <a:xfrm>
            <a:off x="8219944" y="5810342"/>
            <a:ext cx="2475032" cy="523220"/>
          </a:xfrm>
          <a:prstGeom prst="rect">
            <a:avLst/>
          </a:prstGeom>
          <a:solidFill>
            <a:srgbClr val="526E7F"/>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Scope 3 INDIREKT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Nachgelagerte Aktivitäten</a:t>
            </a:r>
          </a:p>
        </p:txBody>
      </p:sp>
      <p:sp>
        <p:nvSpPr>
          <p:cNvPr id="39" name="Textfeld 38">
            <a:extLst>
              <a:ext uri="{FF2B5EF4-FFF2-40B4-BE49-F238E27FC236}">
                <a16:creationId xmlns:a16="http://schemas.microsoft.com/office/drawing/2014/main" id="{EDFDC547-D13D-5C28-4D88-694F81694FE9}"/>
              </a:ext>
            </a:extLst>
          </p:cNvPr>
          <p:cNvSpPr txBox="1"/>
          <p:nvPr/>
        </p:nvSpPr>
        <p:spPr>
          <a:xfrm>
            <a:off x="4626759" y="5804409"/>
            <a:ext cx="2387019" cy="523220"/>
          </a:xfrm>
          <a:prstGeom prst="rect">
            <a:avLst/>
          </a:prstGeom>
          <a:solidFill>
            <a:srgbClr val="B6C6D0"/>
          </a:solidFill>
        </p:spPr>
        <p:txBody>
          <a:bodyPr wrap="square" rtlCol="0">
            <a:spAutoFit/>
          </a:bodyPr>
          <a:lstStyle>
            <a:defPPr>
              <a:defRPr lang="de-DE"/>
            </a:defPPr>
            <a:lvl1pPr algn="l">
              <a:defRPr sz="1400">
                <a:solidFill>
                  <a:schemeClr val="bg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Scope 1 DIREKT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Berichtendes Unternehmen</a:t>
            </a:r>
          </a:p>
        </p:txBody>
      </p:sp>
      <p:pic>
        <p:nvPicPr>
          <p:cNvPr id="40" name="Grafik 39" descr="Warenkorb mit einfarbiger Füllung">
            <a:extLst>
              <a:ext uri="{FF2B5EF4-FFF2-40B4-BE49-F238E27FC236}">
                <a16:creationId xmlns:a16="http://schemas.microsoft.com/office/drawing/2014/main" id="{2AC4E64E-5E0D-9978-62F6-2F704F91BE3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80368" y="5213141"/>
            <a:ext cx="324000" cy="324000"/>
          </a:xfrm>
          <a:prstGeom prst="rect">
            <a:avLst/>
          </a:prstGeom>
        </p:spPr>
      </p:pic>
      <p:pic>
        <p:nvPicPr>
          <p:cNvPr id="41" name="Grafik 40" descr="Roboterhand mit einfarbiger Füllung">
            <a:extLst>
              <a:ext uri="{FF2B5EF4-FFF2-40B4-BE49-F238E27FC236}">
                <a16:creationId xmlns:a16="http://schemas.microsoft.com/office/drawing/2014/main" id="{EF433251-C298-9A92-2423-08A04553EF5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215093" y="5138452"/>
            <a:ext cx="324000" cy="324000"/>
          </a:xfrm>
          <a:prstGeom prst="rect">
            <a:avLst/>
          </a:prstGeom>
        </p:spPr>
      </p:pic>
      <p:pic>
        <p:nvPicPr>
          <p:cNvPr id="42" name="Grafik 41" descr="Kraftstoff mit einfarbiger Füllung">
            <a:extLst>
              <a:ext uri="{FF2B5EF4-FFF2-40B4-BE49-F238E27FC236}">
                <a16:creationId xmlns:a16="http://schemas.microsoft.com/office/drawing/2014/main" id="{8399FC5D-D610-04C4-3223-88289469555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576951" y="5140365"/>
            <a:ext cx="324000" cy="324000"/>
          </a:xfrm>
          <a:prstGeom prst="rect">
            <a:avLst/>
          </a:prstGeom>
        </p:spPr>
      </p:pic>
      <p:pic>
        <p:nvPicPr>
          <p:cNvPr id="43" name="Grafik 42" descr="Fracht mit einfarbiger Füllung">
            <a:extLst>
              <a:ext uri="{FF2B5EF4-FFF2-40B4-BE49-F238E27FC236}">
                <a16:creationId xmlns:a16="http://schemas.microsoft.com/office/drawing/2014/main" id="{7BB3DC2D-79CC-51CD-CA83-1E90FB16816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703061" y="3821149"/>
            <a:ext cx="324000" cy="324000"/>
          </a:xfrm>
          <a:prstGeom prst="rect">
            <a:avLst/>
          </a:prstGeom>
        </p:spPr>
      </p:pic>
      <p:pic>
        <p:nvPicPr>
          <p:cNvPr id="44" name="Grafik 43" descr="Abfall mit einfarbiger Füllung">
            <a:extLst>
              <a:ext uri="{FF2B5EF4-FFF2-40B4-BE49-F238E27FC236}">
                <a16:creationId xmlns:a16="http://schemas.microsoft.com/office/drawing/2014/main" id="{C71175A8-347F-625B-847E-4BB13FEC184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4121537" y="3602213"/>
            <a:ext cx="324000" cy="324000"/>
          </a:xfrm>
          <a:prstGeom prst="rect">
            <a:avLst/>
          </a:prstGeom>
        </p:spPr>
      </p:pic>
      <p:pic>
        <p:nvPicPr>
          <p:cNvPr id="45" name="Grafik 44" descr="Potenz mit einfarbiger Füllung">
            <a:extLst>
              <a:ext uri="{FF2B5EF4-FFF2-40B4-BE49-F238E27FC236}">
                <a16:creationId xmlns:a16="http://schemas.microsoft.com/office/drawing/2014/main" id="{95760DD5-1F88-B9D4-EB22-D4B8373C93AF}"/>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862823" y="4159977"/>
            <a:ext cx="324000" cy="324000"/>
          </a:xfrm>
          <a:prstGeom prst="rect">
            <a:avLst/>
          </a:prstGeom>
        </p:spPr>
      </p:pic>
      <p:pic>
        <p:nvPicPr>
          <p:cNvPr id="46" name="Grafik 45" descr="Abheben mit einfarbiger Füllung">
            <a:extLst>
              <a:ext uri="{FF2B5EF4-FFF2-40B4-BE49-F238E27FC236}">
                <a16:creationId xmlns:a16="http://schemas.microsoft.com/office/drawing/2014/main" id="{43F3124A-F1AC-D371-C8FB-96DA6EA43C6B}"/>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1905434" y="3423595"/>
            <a:ext cx="324000" cy="324000"/>
          </a:xfrm>
          <a:prstGeom prst="rect">
            <a:avLst/>
          </a:prstGeom>
        </p:spPr>
      </p:pic>
      <p:pic>
        <p:nvPicPr>
          <p:cNvPr id="47" name="Grafik 46" descr="Straßenbahnwagen mit einfarbiger Füllung">
            <a:extLst>
              <a:ext uri="{FF2B5EF4-FFF2-40B4-BE49-F238E27FC236}">
                <a16:creationId xmlns:a16="http://schemas.microsoft.com/office/drawing/2014/main" id="{8AFB4D88-C061-532B-DF6F-52F8000099D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1977000" y="2453478"/>
            <a:ext cx="324000" cy="324000"/>
          </a:xfrm>
          <a:prstGeom prst="rect">
            <a:avLst/>
          </a:prstGeom>
        </p:spPr>
      </p:pic>
      <p:pic>
        <p:nvPicPr>
          <p:cNvPr id="48" name="Grafik 47" descr="Haus mit einfarbiger Füllung">
            <a:extLst>
              <a:ext uri="{FF2B5EF4-FFF2-40B4-BE49-F238E27FC236}">
                <a16:creationId xmlns:a16="http://schemas.microsoft.com/office/drawing/2014/main" id="{F6B8B7D3-40A2-55A1-A56A-768D5C780A2A}"/>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3501690" y="2418503"/>
            <a:ext cx="324000" cy="324000"/>
          </a:xfrm>
          <a:prstGeom prst="rect">
            <a:avLst/>
          </a:prstGeom>
        </p:spPr>
      </p:pic>
      <p:pic>
        <p:nvPicPr>
          <p:cNvPr id="49" name="Grafik 48" descr="Auto mit einfarbiger Füllung">
            <a:extLst>
              <a:ext uri="{FF2B5EF4-FFF2-40B4-BE49-F238E27FC236}">
                <a16:creationId xmlns:a16="http://schemas.microsoft.com/office/drawing/2014/main" id="{77EC358C-29D3-5FF0-2BD3-B7069FB7B53E}"/>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5574762" y="4743451"/>
            <a:ext cx="324000" cy="324000"/>
          </a:xfrm>
          <a:prstGeom prst="rect">
            <a:avLst/>
          </a:prstGeom>
        </p:spPr>
      </p:pic>
      <p:pic>
        <p:nvPicPr>
          <p:cNvPr id="50" name="Grafik 49" descr="Gebäude mit einfarbiger Füllung">
            <a:extLst>
              <a:ext uri="{FF2B5EF4-FFF2-40B4-BE49-F238E27FC236}">
                <a16:creationId xmlns:a16="http://schemas.microsoft.com/office/drawing/2014/main" id="{6028ED71-0BC5-80BE-AA83-570ACF63036A}"/>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a:off x="5544638" y="3015363"/>
            <a:ext cx="324000" cy="324000"/>
          </a:xfrm>
          <a:prstGeom prst="rect">
            <a:avLst/>
          </a:prstGeom>
        </p:spPr>
      </p:pic>
      <p:pic>
        <p:nvPicPr>
          <p:cNvPr id="51" name="Grafik 50" descr="Fracht mit einfarbiger Füllung">
            <a:extLst>
              <a:ext uri="{FF2B5EF4-FFF2-40B4-BE49-F238E27FC236}">
                <a16:creationId xmlns:a16="http://schemas.microsoft.com/office/drawing/2014/main" id="{902F106C-AF2E-FE73-85B9-8F4ADD3A61B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259758" y="5265240"/>
            <a:ext cx="324000" cy="324000"/>
          </a:xfrm>
          <a:prstGeom prst="rect">
            <a:avLst/>
          </a:prstGeom>
        </p:spPr>
      </p:pic>
      <p:pic>
        <p:nvPicPr>
          <p:cNvPr id="52" name="Grafik 51" descr="Fabrik mit einfarbiger Füllung">
            <a:extLst>
              <a:ext uri="{FF2B5EF4-FFF2-40B4-BE49-F238E27FC236}">
                <a16:creationId xmlns:a16="http://schemas.microsoft.com/office/drawing/2014/main" id="{8BD3E8B1-9C8A-891F-DB73-C7943F25CB9D}"/>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tretch>
            <a:fillRect/>
          </a:stretch>
        </p:blipFill>
        <p:spPr>
          <a:xfrm>
            <a:off x="7488339" y="5193232"/>
            <a:ext cx="324000" cy="324000"/>
          </a:xfrm>
          <a:prstGeom prst="rect">
            <a:avLst/>
          </a:prstGeom>
        </p:spPr>
      </p:pic>
      <p:pic>
        <p:nvPicPr>
          <p:cNvPr id="53" name="Grafik 52" descr="Glühlampe mit einfarbiger Füllung">
            <a:extLst>
              <a:ext uri="{FF2B5EF4-FFF2-40B4-BE49-F238E27FC236}">
                <a16:creationId xmlns:a16="http://schemas.microsoft.com/office/drawing/2014/main" id="{0E638EC1-3D1A-E202-5E6D-4FE42A31474A}"/>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tretch>
            <a:fillRect/>
          </a:stretch>
        </p:blipFill>
        <p:spPr>
          <a:xfrm>
            <a:off x="8843116" y="5193232"/>
            <a:ext cx="324000" cy="324000"/>
          </a:xfrm>
          <a:prstGeom prst="rect">
            <a:avLst/>
          </a:prstGeom>
        </p:spPr>
      </p:pic>
      <p:pic>
        <p:nvPicPr>
          <p:cNvPr id="54" name="Grafik 53" descr="Recycling mit einfarbiger Füllung">
            <a:extLst>
              <a:ext uri="{FF2B5EF4-FFF2-40B4-BE49-F238E27FC236}">
                <a16:creationId xmlns:a16="http://schemas.microsoft.com/office/drawing/2014/main" id="{3E771263-C5A5-8597-74EA-90801D694995}"/>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tretch>
            <a:fillRect/>
          </a:stretch>
        </p:blipFill>
        <p:spPr>
          <a:xfrm>
            <a:off x="9133460" y="3396446"/>
            <a:ext cx="324000" cy="324000"/>
          </a:xfrm>
          <a:prstGeom prst="rect">
            <a:avLst/>
          </a:prstGeom>
        </p:spPr>
      </p:pic>
      <p:pic>
        <p:nvPicPr>
          <p:cNvPr id="55" name="Grafik 54" descr="Haus mit einfarbiger Füllung">
            <a:extLst>
              <a:ext uri="{FF2B5EF4-FFF2-40B4-BE49-F238E27FC236}">
                <a16:creationId xmlns:a16="http://schemas.microsoft.com/office/drawing/2014/main" id="{886788D0-F43C-F20F-4E6A-A2429A23185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7993075" y="3399964"/>
            <a:ext cx="324000" cy="324000"/>
          </a:xfrm>
          <a:prstGeom prst="rect">
            <a:avLst/>
          </a:prstGeom>
        </p:spPr>
      </p:pic>
      <p:pic>
        <p:nvPicPr>
          <p:cNvPr id="56" name="Grafik 55" descr="Stadt mit einfarbiger Füllung">
            <a:extLst>
              <a:ext uri="{FF2B5EF4-FFF2-40B4-BE49-F238E27FC236}">
                <a16:creationId xmlns:a16="http://schemas.microsoft.com/office/drawing/2014/main" id="{06CAEBFE-B065-0C74-73D8-5664484B6A2F}"/>
              </a:ext>
            </a:extLst>
          </p:cNvPr>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tretch>
            <a:fillRect/>
          </a:stretch>
        </p:blipFill>
        <p:spPr>
          <a:xfrm>
            <a:off x="7182157" y="2747049"/>
            <a:ext cx="324000" cy="324000"/>
          </a:xfrm>
          <a:prstGeom prst="rect">
            <a:avLst/>
          </a:prstGeom>
        </p:spPr>
      </p:pic>
      <p:pic>
        <p:nvPicPr>
          <p:cNvPr id="57" name="Grafik 56" descr="Münzen mit einfarbiger Füllung">
            <a:extLst>
              <a:ext uri="{FF2B5EF4-FFF2-40B4-BE49-F238E27FC236}">
                <a16:creationId xmlns:a16="http://schemas.microsoft.com/office/drawing/2014/main" id="{9333DD61-D31E-4463-D15C-43A585DE4153}"/>
              </a:ext>
            </a:extLst>
          </p:cNvPr>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tretch>
            <a:fillRect/>
          </a:stretch>
        </p:blipFill>
        <p:spPr>
          <a:xfrm>
            <a:off x="7203378" y="1984089"/>
            <a:ext cx="324000" cy="324000"/>
          </a:xfrm>
          <a:prstGeom prst="rect">
            <a:avLst/>
          </a:prstGeom>
        </p:spPr>
      </p:pic>
      <p:sp>
        <p:nvSpPr>
          <p:cNvPr id="58" name="Textfeld 57">
            <a:extLst>
              <a:ext uri="{FF2B5EF4-FFF2-40B4-BE49-F238E27FC236}">
                <a16:creationId xmlns:a16="http://schemas.microsoft.com/office/drawing/2014/main" id="{5E5B219D-BBAB-C03D-F7A5-9FF8C27A7864}"/>
              </a:ext>
            </a:extLst>
          </p:cNvPr>
          <p:cNvSpPr txBox="1"/>
          <p:nvPr/>
        </p:nvSpPr>
        <p:spPr>
          <a:xfrm>
            <a:off x="558900" y="3414657"/>
            <a:ext cx="1060296" cy="53986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R="0" lvl="0" indent="0" algn="r" eaLnBrk="0" fontAlgn="base" hangingPunct="0">
              <a:lnSpc>
                <a:spcPct val="100000"/>
              </a:lnSpc>
              <a:spcBef>
                <a:spcPct val="0"/>
              </a:spcBef>
              <a:spcAft>
                <a:spcPct val="0"/>
              </a:spcAft>
              <a:buClrTx/>
              <a:buSzTx/>
              <a:buFontTx/>
              <a:buNone/>
              <a:tabLst/>
              <a:defRPr kumimoji="0" sz="2400" b="0" i="0" u="none" strike="noStrike" cap="none" spc="0" normalizeH="0" baseline="0">
                <a:ln>
                  <a:noFill/>
                </a:ln>
                <a:solidFill>
                  <a:srgbClr val="000000"/>
                </a:solidFill>
                <a:effectLst/>
                <a:uLnTx/>
                <a:uFillTx/>
                <a:latin typeface="Arial" charset="0"/>
                <a:ea typeface="ＭＳ Ｐゴシック" charset="-128"/>
              </a:defRPr>
            </a:lvl1pPr>
          </a:lstStyle>
          <a:p>
            <a:pPr algn="l"/>
            <a:r>
              <a:rPr lang="de-DE" sz="1400" dirty="0">
                <a:solidFill>
                  <a:schemeClr val="bg1"/>
                </a:solidFill>
              </a:rPr>
              <a:t>Scope 2</a:t>
            </a:r>
          </a:p>
          <a:p>
            <a:pPr algn="l"/>
            <a:r>
              <a:rPr lang="de-DE" sz="1400" dirty="0">
                <a:solidFill>
                  <a:schemeClr val="bg1"/>
                </a:solidFill>
              </a:rPr>
              <a:t>INDIREKT</a:t>
            </a:r>
          </a:p>
        </p:txBody>
      </p:sp>
      <p:sp>
        <p:nvSpPr>
          <p:cNvPr id="59" name="Ellipse 58">
            <a:extLst>
              <a:ext uri="{FF2B5EF4-FFF2-40B4-BE49-F238E27FC236}">
                <a16:creationId xmlns:a16="http://schemas.microsoft.com/office/drawing/2014/main" id="{F7CCD778-87B6-3613-15A2-811049FE85E7}"/>
              </a:ext>
            </a:extLst>
          </p:cNvPr>
          <p:cNvSpPr/>
          <p:nvPr/>
        </p:nvSpPr>
        <p:spPr bwMode="auto">
          <a:xfrm>
            <a:off x="1851798" y="3133441"/>
            <a:ext cx="1566611" cy="810246"/>
          </a:xfrm>
          <a:prstGeom prst="ellipse">
            <a:avLst/>
          </a:prstGeom>
          <a:noFill/>
          <a:ln w="38100" cap="flat" cmpd="sng" algn="ctr">
            <a:solidFill>
              <a:srgbClr val="F9AA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60" name="Sprechblase: rechteckig mit abgerundeten Ecken 59">
            <a:extLst>
              <a:ext uri="{FF2B5EF4-FFF2-40B4-BE49-F238E27FC236}">
                <a16:creationId xmlns:a16="http://schemas.microsoft.com/office/drawing/2014/main" id="{A6F25A27-84AB-FC6B-85E3-1F376B545625}"/>
              </a:ext>
            </a:extLst>
          </p:cNvPr>
          <p:cNvSpPr/>
          <p:nvPr/>
        </p:nvSpPr>
        <p:spPr>
          <a:xfrm>
            <a:off x="10004655" y="1047183"/>
            <a:ext cx="1804409" cy="1776670"/>
          </a:xfrm>
          <a:prstGeom prst="wedgeRoundRectCallout">
            <a:avLst>
              <a:gd name="adj1" fmla="val -81187"/>
              <a:gd name="adj2" fmla="val -36962"/>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tx1"/>
                </a:solidFill>
              </a:rPr>
              <a:t>Kategorie 6 im ecocockpit</a:t>
            </a:r>
            <a:r>
              <a:rPr lang="de-DE" sz="1200" dirty="0">
                <a:solidFill>
                  <a:schemeClr val="tx1"/>
                </a:solidFill>
              </a:rPr>
              <a:t>:</a:t>
            </a:r>
          </a:p>
          <a:p>
            <a:pPr algn="ctr"/>
            <a:r>
              <a:rPr lang="de-DE" sz="1200" dirty="0">
                <a:solidFill>
                  <a:schemeClr val="tx1"/>
                </a:solidFill>
              </a:rPr>
              <a:t>Abgedeckt über Subscope 3A. Verkehrsmittel und Strecke in km oder Energieträger und verbrauchte Menge sind einzugeben.</a:t>
            </a:r>
          </a:p>
        </p:txBody>
      </p:sp>
      <p:sp>
        <p:nvSpPr>
          <p:cNvPr id="2" name="Textfeld 1">
            <a:extLst>
              <a:ext uri="{FF2B5EF4-FFF2-40B4-BE49-F238E27FC236}">
                <a16:creationId xmlns:a16="http://schemas.microsoft.com/office/drawing/2014/main" id="{A7A61123-2073-C2E5-8E4D-B623A6E69D26}"/>
              </a:ext>
            </a:extLst>
          </p:cNvPr>
          <p:cNvSpPr txBox="1"/>
          <p:nvPr/>
        </p:nvSpPr>
        <p:spPr>
          <a:xfrm>
            <a:off x="490306" y="6334036"/>
            <a:ext cx="3306689" cy="230832"/>
          </a:xfrm>
          <a:prstGeom prst="rect">
            <a:avLst/>
          </a:prstGeom>
          <a:noFill/>
        </p:spPr>
        <p:txBody>
          <a:bodyPr wrap="square" rtlCol="0">
            <a:spAutoFit/>
          </a:bodyPr>
          <a:lstStyle/>
          <a:p>
            <a:pPr algn="l"/>
            <a:r>
              <a:rPr lang="de-DE" sz="900" dirty="0"/>
              <a:t>Quelle: In Anlehnung an und übersetzt vom GHG Protocol</a:t>
            </a:r>
          </a:p>
        </p:txBody>
      </p:sp>
    </p:spTree>
    <p:extLst>
      <p:ext uri="{BB962C8B-B14F-4D97-AF65-F5344CB8AC3E}">
        <p14:creationId xmlns:p14="http://schemas.microsoft.com/office/powerpoint/2010/main" val="22841270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AFC8CDAF-2491-66A3-4429-5E6068014D56}"/>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5" name="Foliennummernplatzhalter 4">
            <a:extLst>
              <a:ext uri="{FF2B5EF4-FFF2-40B4-BE49-F238E27FC236}">
                <a16:creationId xmlns:a16="http://schemas.microsoft.com/office/drawing/2014/main" id="{CA8BB22B-FF02-D9AB-DC02-D6CA59D07FFD}"/>
              </a:ext>
            </a:extLst>
          </p:cNvPr>
          <p:cNvSpPr>
            <a:spLocks noGrp="1"/>
          </p:cNvSpPr>
          <p:nvPr>
            <p:ph type="sldNum" sz="quarter" idx="4"/>
          </p:nvPr>
        </p:nvSpPr>
        <p:spPr/>
        <p:txBody>
          <a:bodyPr/>
          <a:lstStyle/>
          <a:p>
            <a:fld id="{894680D0-7A83-433A-9719-C4143F27F647}" type="slidenum">
              <a:rPr lang="de-DE" smtClean="0"/>
              <a:pPr/>
              <a:t>25</a:t>
            </a:fld>
            <a:endParaRPr lang="de-DE" dirty="0"/>
          </a:p>
        </p:txBody>
      </p:sp>
      <p:graphicFrame>
        <p:nvGraphicFramePr>
          <p:cNvPr id="8" name="Tabelle 9">
            <a:extLst>
              <a:ext uri="{FF2B5EF4-FFF2-40B4-BE49-F238E27FC236}">
                <a16:creationId xmlns:a16="http://schemas.microsoft.com/office/drawing/2014/main" id="{4863C8A7-8845-BEF4-66D3-4D5E63670F80}"/>
              </a:ext>
            </a:extLst>
          </p:cNvPr>
          <p:cNvGraphicFramePr>
            <a:graphicFrameLocks noGrp="1"/>
          </p:cNvGraphicFramePr>
          <p:nvPr>
            <p:extLst>
              <p:ext uri="{D42A27DB-BD31-4B8C-83A1-F6EECF244321}">
                <p14:modId xmlns:p14="http://schemas.microsoft.com/office/powerpoint/2010/main" val="459102446"/>
              </p:ext>
            </p:extLst>
          </p:nvPr>
        </p:nvGraphicFramePr>
        <p:xfrm>
          <a:off x="551384" y="988329"/>
          <a:ext cx="11256615" cy="3160751"/>
        </p:xfrm>
        <a:graphic>
          <a:graphicData uri="http://schemas.openxmlformats.org/drawingml/2006/table">
            <a:tbl>
              <a:tblPr firstRow="1" bandRow="1">
                <a:tableStyleId>{7E9639D4-E3E2-4D34-9284-5A2195B3D0D7}</a:tableStyleId>
              </a:tblPr>
              <a:tblGrid>
                <a:gridCol w="2551562">
                  <a:extLst>
                    <a:ext uri="{9D8B030D-6E8A-4147-A177-3AD203B41FA5}">
                      <a16:colId xmlns:a16="http://schemas.microsoft.com/office/drawing/2014/main" val="2566465029"/>
                    </a:ext>
                  </a:extLst>
                </a:gridCol>
                <a:gridCol w="3168352">
                  <a:extLst>
                    <a:ext uri="{9D8B030D-6E8A-4147-A177-3AD203B41FA5}">
                      <a16:colId xmlns:a16="http://schemas.microsoft.com/office/drawing/2014/main" val="3155891547"/>
                    </a:ext>
                  </a:extLst>
                </a:gridCol>
                <a:gridCol w="3456384">
                  <a:extLst>
                    <a:ext uri="{9D8B030D-6E8A-4147-A177-3AD203B41FA5}">
                      <a16:colId xmlns:a16="http://schemas.microsoft.com/office/drawing/2014/main" val="1714585176"/>
                    </a:ext>
                  </a:extLst>
                </a:gridCol>
                <a:gridCol w="2080317">
                  <a:extLst>
                    <a:ext uri="{9D8B030D-6E8A-4147-A177-3AD203B41FA5}">
                      <a16:colId xmlns:a16="http://schemas.microsoft.com/office/drawing/2014/main" val="982947252"/>
                    </a:ext>
                  </a:extLst>
                </a:gridCol>
              </a:tblGrid>
              <a:tr h="301579">
                <a:tc>
                  <a:txBody>
                    <a:bodyPr/>
                    <a:lstStyle/>
                    <a:p>
                      <a:r>
                        <a:rPr lang="de-DE" sz="1200" dirty="0"/>
                        <a:t>Beschreibung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r>
                        <a:rPr lang="de-DE" sz="1200" dirty="0"/>
                        <a:t>Mindestanforderungen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Querbeziehung zu anderen Kategorien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smtClean="0"/>
                        <a:t>Relevant für</a:t>
                      </a:r>
                      <a:endParaRPr lang="de-D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extLst>
                  <a:ext uri="{0D108BD9-81ED-4DB2-BD59-A6C34878D82A}">
                    <a16:rowId xmlns:a16="http://schemas.microsoft.com/office/drawing/2014/main" val="3870020211"/>
                  </a:ext>
                </a:extLst>
              </a:tr>
              <a:tr h="2859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u="none" strike="noStrike" kern="1200" baseline="0" dirty="0">
                          <a:solidFill>
                            <a:srgbClr val="000000"/>
                          </a:solidFill>
                          <a:latin typeface="+mn-lt"/>
                          <a:ea typeface="+mn-ea"/>
                          <a:cs typeface="+mn-cs"/>
                        </a:rPr>
                        <a:t>Beförderung von </a:t>
                      </a:r>
                      <a:r>
                        <a:rPr lang="de-DE" sz="1200" b="0" u="none" strike="noStrike" kern="1200" baseline="0" dirty="0" smtClean="0">
                          <a:solidFill>
                            <a:srgbClr val="000000"/>
                          </a:solidFill>
                          <a:latin typeface="+mn-lt"/>
                          <a:ea typeface="+mn-ea"/>
                          <a:cs typeface="+mn-cs"/>
                        </a:rPr>
                        <a:t>Arbeitnehmenden </a:t>
                      </a:r>
                      <a:r>
                        <a:rPr lang="de-DE" sz="1200" b="0" u="none" strike="noStrike" kern="1200" baseline="0" dirty="0">
                          <a:solidFill>
                            <a:srgbClr val="000000"/>
                          </a:solidFill>
                          <a:latin typeface="+mn-lt"/>
                          <a:ea typeface="+mn-ea"/>
                          <a:cs typeface="+mn-cs"/>
                        </a:rPr>
                        <a:t>für geschäftliche Tätigkeiten während des Berichtsjahres (in Fahrzeugen, die nicht dem berichtenden Unternehmen gehören oder von ihm betrieben werden</a:t>
                      </a:r>
                      <a:r>
                        <a:rPr lang="de-DE" sz="1200" b="0" u="none" strike="noStrike" kern="1200" baseline="0" dirty="0" smtClean="0">
                          <a:solidFill>
                            <a:srgbClr val="000000"/>
                          </a:solidFill>
                          <a:latin typeface="+mn-lt"/>
                          <a:ea typeface="+mn-ea"/>
                          <a:cs typeface="+mn-cs"/>
                        </a:rPr>
                        <a:t>).</a:t>
                      </a:r>
                      <a:endParaRPr lang="de-DE" sz="1200" b="0" u="none" strike="noStrike" kern="1200" baseline="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200" dirty="0">
                          <a:solidFill>
                            <a:srgbClr val="000000"/>
                          </a:solidFill>
                        </a:rPr>
                        <a:t>Scope 1 und 2 Emissionen des </a:t>
                      </a:r>
                      <a:r>
                        <a:rPr lang="de-DE" sz="1200" dirty="0" smtClean="0">
                          <a:solidFill>
                            <a:srgbClr val="000000"/>
                          </a:solidFill>
                        </a:rPr>
                        <a:t>Transportunternehmens</a:t>
                      </a:r>
                      <a:endParaRPr lang="de-DE" sz="1200" dirty="0">
                        <a:solidFill>
                          <a:srgbClr val="000000"/>
                        </a:solidFill>
                      </a:endParaRPr>
                    </a:p>
                    <a:p>
                      <a:endParaRPr lang="de-DE" sz="1200" dirty="0">
                        <a:solidFill>
                          <a:srgbClr val="000000"/>
                        </a:solidFill>
                      </a:endParaRPr>
                    </a:p>
                    <a:p>
                      <a:r>
                        <a:rPr lang="de-DE" sz="1200" b="1" dirty="0">
                          <a:solidFill>
                            <a:srgbClr val="000000"/>
                          </a:solidFill>
                        </a:rPr>
                        <a:t>Optional</a:t>
                      </a:r>
                      <a:r>
                        <a:rPr lang="de-DE" sz="1200" dirty="0">
                          <a:solidFill>
                            <a:srgbClr val="000000"/>
                          </a:solidFill>
                        </a:rPr>
                        <a:t>: Emissionen aus der Herstellung des Fahrzeugs oder der </a:t>
                      </a:r>
                      <a:r>
                        <a:rPr lang="de-DE" sz="1200" dirty="0" smtClean="0">
                          <a:solidFill>
                            <a:srgbClr val="000000"/>
                          </a:solidFill>
                        </a:rPr>
                        <a:t>Infrastruktur</a:t>
                      </a:r>
                      <a:endParaRPr lang="de-DE" sz="1200" dirty="0">
                        <a:solidFill>
                          <a:srgbClr val="000000"/>
                        </a:solidFill>
                      </a:endParaRPr>
                    </a:p>
                    <a:p>
                      <a:endParaRPr lang="de-DE" sz="1200" dirty="0">
                        <a:solidFill>
                          <a:srgbClr val="000000"/>
                        </a:solidFill>
                      </a:endParaRPr>
                    </a:p>
                    <a:p>
                      <a:r>
                        <a:rPr lang="de-DE" sz="1200" b="1" dirty="0">
                          <a:solidFill>
                            <a:srgbClr val="000000"/>
                          </a:solidFill>
                        </a:rPr>
                        <a:t>Optional</a:t>
                      </a:r>
                      <a:r>
                        <a:rPr lang="de-DE" sz="1200" dirty="0">
                          <a:solidFill>
                            <a:srgbClr val="000000"/>
                          </a:solidFill>
                        </a:rPr>
                        <a:t>: Emissionen aus Übernachtungen während der </a:t>
                      </a:r>
                      <a:r>
                        <a:rPr lang="de-DE" sz="1200" dirty="0" smtClean="0">
                          <a:solidFill>
                            <a:srgbClr val="000000"/>
                          </a:solidFill>
                        </a:rPr>
                        <a:t>Reisetätigkeit</a:t>
                      </a:r>
                      <a:endParaRPr lang="de-DE" sz="1200" dirty="0">
                        <a:solidFill>
                          <a:srgbClr val="000000"/>
                        </a:solidFill>
                      </a:endParaRPr>
                    </a:p>
                    <a:p>
                      <a:endParaRPr lang="de-DE" sz="12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u="none" strike="noStrike" kern="1200" baseline="0" dirty="0">
                          <a:solidFill>
                            <a:srgbClr val="000000"/>
                          </a:solidFill>
                          <a:latin typeface="+mn-lt"/>
                          <a:ea typeface="+mn-ea"/>
                          <a:cs typeface="+mn-cs"/>
                        </a:rPr>
                        <a:t>Abgrenzung zu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u="sng" strike="noStrike" kern="1200" baseline="0" dirty="0">
                          <a:solidFill>
                            <a:srgbClr val="000000"/>
                          </a:solidFill>
                          <a:latin typeface="+mn-lt"/>
                          <a:ea typeface="+mn-ea"/>
                          <a:cs typeface="+mn-cs"/>
                        </a:rPr>
                        <a:t>Scope 1:</a:t>
                      </a:r>
                      <a:r>
                        <a:rPr lang="de-DE" sz="1200" b="0" u="none" strike="noStrike" kern="1200" baseline="0" dirty="0">
                          <a:solidFill>
                            <a:srgbClr val="000000"/>
                          </a:solidFill>
                          <a:latin typeface="+mn-lt"/>
                          <a:ea typeface="+mn-ea"/>
                          <a:cs typeface="+mn-cs"/>
                        </a:rPr>
                        <a:t> Beförderung in betriebseigenen Fahrzeugen (Kraftstoffe)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u="sng" strike="noStrike" kern="1200" baseline="0" dirty="0">
                          <a:solidFill>
                            <a:srgbClr val="000000"/>
                          </a:solidFill>
                          <a:latin typeface="+mn-lt"/>
                          <a:ea typeface="+mn-ea"/>
                          <a:cs typeface="+mn-cs"/>
                        </a:rPr>
                        <a:t>Scope 2:</a:t>
                      </a:r>
                      <a:r>
                        <a:rPr lang="de-DE" sz="1200" b="0" u="none" strike="noStrike" kern="1200" baseline="0" dirty="0">
                          <a:solidFill>
                            <a:srgbClr val="000000"/>
                          </a:solidFill>
                          <a:latin typeface="+mn-lt"/>
                          <a:ea typeface="+mn-ea"/>
                          <a:cs typeface="+mn-cs"/>
                        </a:rPr>
                        <a:t> </a:t>
                      </a:r>
                      <a:r>
                        <a:rPr lang="de-DE" sz="1200" dirty="0">
                          <a:solidFill>
                            <a:srgbClr val="000000"/>
                          </a:solidFill>
                        </a:rPr>
                        <a:t>Beförderung in betriebseigenen Fahrzeugen (Strom für Elektrofahrzeuge)</a:t>
                      </a:r>
                      <a:endParaRPr lang="de-DE" sz="1200" b="0" u="none" strike="noStrike" kern="1200" baseline="0" dirty="0">
                        <a:solidFill>
                          <a:srgbClr val="000000"/>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u="sng" strike="noStrike" kern="1200" baseline="0" dirty="0">
                          <a:solidFill>
                            <a:srgbClr val="000000"/>
                          </a:solidFill>
                          <a:latin typeface="+mn-lt"/>
                          <a:ea typeface="+mn-ea"/>
                          <a:cs typeface="+mn-cs"/>
                        </a:rPr>
                        <a:t>3.7 Pendeln der </a:t>
                      </a:r>
                      <a:r>
                        <a:rPr lang="de-DE" sz="1200" b="0" u="sng" strike="noStrike" kern="1200" baseline="0" dirty="0" smtClean="0">
                          <a:solidFill>
                            <a:srgbClr val="000000"/>
                          </a:solidFill>
                          <a:latin typeface="+mn-lt"/>
                          <a:ea typeface="+mn-ea"/>
                          <a:cs typeface="+mn-cs"/>
                        </a:rPr>
                        <a:t>Mitarbeitenden:</a:t>
                      </a:r>
                      <a:r>
                        <a:rPr lang="de-DE" sz="1200" b="0" u="none" strike="noStrike" kern="1200" baseline="0" dirty="0" smtClean="0">
                          <a:solidFill>
                            <a:srgbClr val="000000"/>
                          </a:solidFill>
                          <a:latin typeface="+mn-lt"/>
                          <a:ea typeface="+mn-ea"/>
                          <a:cs typeface="+mn-cs"/>
                        </a:rPr>
                        <a:t> </a:t>
                      </a:r>
                      <a:r>
                        <a:rPr lang="de-DE" sz="1200" kern="1200" dirty="0">
                          <a:solidFill>
                            <a:srgbClr val="000000"/>
                          </a:solidFill>
                          <a:latin typeface="+mn-lt"/>
                          <a:ea typeface="+mn-ea"/>
                          <a:cs typeface="+mn-cs"/>
                        </a:rPr>
                        <a:t>Emissionen aus dem Transport von Mitarbeitenden zur und von der </a:t>
                      </a:r>
                      <a:r>
                        <a:rPr lang="de-DE" sz="1200" kern="1200" dirty="0" smtClean="0">
                          <a:solidFill>
                            <a:srgbClr val="000000"/>
                          </a:solidFill>
                          <a:latin typeface="+mn-lt"/>
                          <a:ea typeface="+mn-ea"/>
                          <a:cs typeface="+mn-cs"/>
                        </a:rPr>
                        <a:t>Arbeit.</a:t>
                      </a:r>
                      <a:endParaRPr lang="de-DE" sz="1200" b="0" u="none" strike="noStrike" kern="1200" baseline="0" dirty="0">
                        <a:solidFill>
                          <a:srgbClr val="000000"/>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u="sng" strike="noStrike" kern="1200" baseline="0" dirty="0">
                          <a:solidFill>
                            <a:srgbClr val="000000"/>
                          </a:solidFill>
                          <a:latin typeface="+mn-lt"/>
                          <a:ea typeface="+mn-ea"/>
                          <a:cs typeface="+mn-cs"/>
                        </a:rPr>
                        <a:t>3.8 Upstream leased Assets:</a:t>
                      </a:r>
                      <a:r>
                        <a:rPr lang="de-DE" sz="1200" b="0" u="none" strike="noStrike" kern="1200" baseline="0" dirty="0">
                          <a:solidFill>
                            <a:srgbClr val="000000"/>
                          </a:solidFill>
                          <a:latin typeface="+mn-lt"/>
                          <a:ea typeface="+mn-ea"/>
                          <a:cs typeface="+mn-cs"/>
                        </a:rPr>
                        <a:t> Emissionen durch geleaste Fahrzeugen, die vom berichtenden Unternehmen betrieben werden und nicht in Scope 1 oder Scope 2 enthalten </a:t>
                      </a:r>
                      <a:r>
                        <a:rPr lang="de-DE" sz="1200" b="0" u="none" strike="noStrike" kern="1200" baseline="0" dirty="0" smtClean="0">
                          <a:solidFill>
                            <a:srgbClr val="000000"/>
                          </a:solidFill>
                          <a:latin typeface="+mn-lt"/>
                          <a:ea typeface="+mn-ea"/>
                          <a:cs typeface="+mn-cs"/>
                        </a:rPr>
                        <a:t>sind.</a:t>
                      </a:r>
                      <a:endParaRPr lang="de-DE" sz="1200" b="0" u="none" strike="noStrike" kern="1200" baseline="0" dirty="0">
                        <a:solidFill>
                          <a:srgbClr val="000000"/>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200" b="0" u="sng" strike="noStrike" kern="1200" baseline="0" dirty="0">
                        <a:solidFill>
                          <a:srgbClr val="000000"/>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2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de-DE" sz="1200" b="0" u="none" strike="noStrike" kern="1200" baseline="0" dirty="0" smtClean="0">
                          <a:solidFill>
                            <a:srgbClr val="000000"/>
                          </a:solidFill>
                          <a:latin typeface="+mn-lt"/>
                          <a:ea typeface="+mn-ea"/>
                          <a:cs typeface="+mn-cs"/>
                        </a:rPr>
                        <a:t>Unternehmen mit hohem Reiseaufkommen, </a:t>
                      </a:r>
                    </a:p>
                    <a:p>
                      <a:pPr marL="0" indent="0">
                        <a:buFont typeface="Arial" panose="020B0604020202020204" pitchFamily="34" charset="0"/>
                        <a:buNone/>
                      </a:pPr>
                      <a:r>
                        <a:rPr lang="de-DE" sz="1200" b="0" u="none" strike="noStrike" kern="1200" baseline="0" dirty="0" smtClean="0">
                          <a:solidFill>
                            <a:srgbClr val="000000"/>
                          </a:solidFill>
                          <a:latin typeface="+mn-lt"/>
                          <a:ea typeface="+mn-ea"/>
                          <a:cs typeface="+mn-cs"/>
                        </a:rPr>
                        <a:t>z. B. durch Vertriebsaktivitäten</a:t>
                      </a:r>
                      <a:r>
                        <a:rPr lang="de-DE" sz="1200" b="0" u="none" strike="noStrike" kern="1200" baseline="0" dirty="0">
                          <a:solidFill>
                            <a:srgbClr val="000000"/>
                          </a:solidFill>
                          <a:latin typeface="+mn-lt"/>
                          <a:ea typeface="+mn-ea"/>
                          <a:cs typeface="+mn-cs"/>
                        </a:rPr>
                        <a:t>, insbesondere mit dem </a:t>
                      </a:r>
                      <a:r>
                        <a:rPr lang="de-DE" sz="1200" b="0" u="none" strike="noStrike" kern="1200" baseline="0" dirty="0" smtClean="0">
                          <a:solidFill>
                            <a:srgbClr val="000000"/>
                          </a:solidFill>
                          <a:latin typeface="+mn-lt"/>
                          <a:ea typeface="+mn-ea"/>
                          <a:cs typeface="+mn-cs"/>
                        </a:rPr>
                        <a:t>Flugzeug</a:t>
                      </a:r>
                      <a:endParaRPr lang="de-DE" sz="12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4418651"/>
                  </a:ext>
                </a:extLst>
              </a:tr>
            </a:tbl>
          </a:graphicData>
        </a:graphic>
      </p:graphicFrame>
      <p:sp>
        <p:nvSpPr>
          <p:cNvPr id="6" name="Sprechblase: rechteckig mit abgerundeten Ecken 1">
            <a:extLst>
              <a:ext uri="{FF2B5EF4-FFF2-40B4-BE49-F238E27FC236}">
                <a16:creationId xmlns:a16="http://schemas.microsoft.com/office/drawing/2014/main" id="{DB05CD9D-1695-76F5-0392-F05E1A6B9BE8}"/>
              </a:ext>
            </a:extLst>
          </p:cNvPr>
          <p:cNvSpPr/>
          <p:nvPr/>
        </p:nvSpPr>
        <p:spPr>
          <a:xfrm>
            <a:off x="3359696" y="4302982"/>
            <a:ext cx="4680520" cy="494170"/>
          </a:xfrm>
          <a:prstGeom prst="wedgeRoundRectCallout">
            <a:avLst>
              <a:gd name="adj1" fmla="val -57721"/>
              <a:gd name="adj2" fmla="val -51836"/>
              <a:gd name="adj3" fmla="val 16667"/>
            </a:avLst>
          </a:prstGeom>
          <a:solidFill>
            <a:srgbClr val="F9B000"/>
          </a:solidFill>
          <a:ln w="25400" cap="flat" cmpd="sng" algn="ctr">
            <a:solidFill>
              <a:srgbClr val="BBE0E3">
                <a:shade val="50000"/>
              </a:srgbClr>
            </a:solidFill>
            <a:prstDash val="solid"/>
          </a:ln>
          <a:effectLst/>
        </p:spPr>
        <p:txBody>
          <a:bodyPr rtlCol="0" anchor="ctr"/>
          <a:lstStyle/>
          <a:p>
            <a:pPr lvl="0" algn="ctr" eaLnBrk="0" fontAlgn="base" hangingPunct="0">
              <a:spcBef>
                <a:spcPct val="0"/>
              </a:spcBef>
              <a:spcAft>
                <a:spcPct val="0"/>
              </a:spcAft>
            </a:pPr>
            <a:endParaRPr lang="de-DE" sz="1200" kern="0" dirty="0">
              <a:solidFill>
                <a:srgbClr val="000000"/>
              </a:solidFill>
              <a:latin typeface="Arial"/>
              <a:ea typeface="ＭＳ Ｐゴシック"/>
            </a:endParaRPr>
          </a:p>
          <a:p>
            <a:pPr lvl="0" algn="ctr" eaLnBrk="0" fontAlgn="base" hangingPunct="0">
              <a:spcBef>
                <a:spcPct val="0"/>
              </a:spcBef>
              <a:spcAft>
                <a:spcPct val="0"/>
              </a:spcAft>
            </a:pP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Weiterführende Informationen </a:t>
            </a:r>
            <a:r>
              <a:rPr kumimoji="0" lang="de-DE" sz="1200" b="0" i="0" u="none" strike="noStrike" kern="0" cap="none" spc="0" normalizeH="0" baseline="0" noProof="0" dirty="0" smtClean="0">
                <a:ln>
                  <a:noFill/>
                </a:ln>
                <a:solidFill>
                  <a:srgbClr val="000000"/>
                </a:solidFill>
                <a:effectLst/>
                <a:uLnTx/>
                <a:uFillTx/>
                <a:latin typeface="Arial"/>
                <a:ea typeface="ＭＳ Ｐゴシック"/>
                <a:cs typeface="+mn-cs"/>
              </a:rPr>
              <a:t>finden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Sie im Dokument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hlinkClick r:id="rId2" action="ppaction://hlinksldjump"/>
              </a:rPr>
              <a:t>Technical Guidance for Calculating Scope 3 Emissions</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 auf S. </a:t>
            </a:r>
            <a:r>
              <a:rPr lang="de-DE" sz="1200" kern="0" noProof="0" dirty="0" smtClean="0">
                <a:solidFill>
                  <a:srgbClr val="000000"/>
                </a:solidFill>
                <a:latin typeface="Arial"/>
                <a:ea typeface="ＭＳ Ｐゴシック"/>
              </a:rPr>
              <a:t>81</a:t>
            </a:r>
            <a:r>
              <a:rPr kumimoji="0" lang="de-DE" sz="1200" b="0" i="0" u="none" strike="noStrike" kern="0" cap="none" spc="0" normalizeH="0" baseline="0" noProof="0" dirty="0" smtClean="0">
                <a:ln>
                  <a:noFill/>
                </a:ln>
                <a:solidFill>
                  <a:srgbClr val="000000"/>
                </a:solidFill>
                <a:effectLst/>
                <a:uLnTx/>
                <a:uFillTx/>
                <a:latin typeface="Arial"/>
                <a:ea typeface="ＭＳ Ｐゴシック"/>
                <a:cs typeface="+mn-cs"/>
              </a:rPr>
              <a:t>-86.</a:t>
            </a:r>
            <a:endParaRPr kumimoji="0" lang="de-DE" sz="12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de-DE" sz="1200" b="0" i="0" u="none" strike="noStrike" kern="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8809324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4412794C-485E-234B-AA20-41FD3DD17B88}"/>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5" name="Foliennummernplatzhalter 4">
            <a:extLst>
              <a:ext uri="{FF2B5EF4-FFF2-40B4-BE49-F238E27FC236}">
                <a16:creationId xmlns:a16="http://schemas.microsoft.com/office/drawing/2014/main" id="{22CAFF5C-84B2-FA9F-5109-CAC6D87BE07C}"/>
              </a:ext>
            </a:extLst>
          </p:cNvPr>
          <p:cNvSpPr>
            <a:spLocks noGrp="1"/>
          </p:cNvSpPr>
          <p:nvPr>
            <p:ph type="sldNum" sz="quarter" idx="4"/>
          </p:nvPr>
        </p:nvSpPr>
        <p:spPr/>
        <p:txBody>
          <a:bodyPr/>
          <a:lstStyle/>
          <a:p>
            <a:fld id="{894680D0-7A83-433A-9719-C4143F27F647}" type="slidenum">
              <a:rPr lang="de-DE" smtClean="0"/>
              <a:pPr/>
              <a:t>26</a:t>
            </a:fld>
            <a:endParaRPr lang="de-DE" dirty="0"/>
          </a:p>
        </p:txBody>
      </p:sp>
      <p:graphicFrame>
        <p:nvGraphicFramePr>
          <p:cNvPr id="2" name="Tabelle 9">
            <a:extLst>
              <a:ext uri="{FF2B5EF4-FFF2-40B4-BE49-F238E27FC236}">
                <a16:creationId xmlns:a16="http://schemas.microsoft.com/office/drawing/2014/main" id="{D4C58974-FC4F-2C13-DAAA-7BF3D3EAFD0D}"/>
              </a:ext>
            </a:extLst>
          </p:cNvPr>
          <p:cNvGraphicFramePr>
            <a:graphicFrameLocks noGrp="1"/>
          </p:cNvGraphicFramePr>
          <p:nvPr>
            <p:extLst>
              <p:ext uri="{D42A27DB-BD31-4B8C-83A1-F6EECF244321}">
                <p14:modId xmlns:p14="http://schemas.microsoft.com/office/powerpoint/2010/main" val="3496823852"/>
              </p:ext>
            </p:extLst>
          </p:nvPr>
        </p:nvGraphicFramePr>
        <p:xfrm>
          <a:off x="983432" y="983305"/>
          <a:ext cx="10824569" cy="5398023"/>
        </p:xfrm>
        <a:graphic>
          <a:graphicData uri="http://schemas.openxmlformats.org/drawingml/2006/table">
            <a:tbl>
              <a:tblPr firstRow="1" bandRow="1">
                <a:tableStyleId>{7E9639D4-E3E2-4D34-9284-5A2195B3D0D7}</a:tableStyleId>
              </a:tblPr>
              <a:tblGrid>
                <a:gridCol w="1433718">
                  <a:extLst>
                    <a:ext uri="{9D8B030D-6E8A-4147-A177-3AD203B41FA5}">
                      <a16:colId xmlns:a16="http://schemas.microsoft.com/office/drawing/2014/main" val="2566465029"/>
                    </a:ext>
                  </a:extLst>
                </a:gridCol>
                <a:gridCol w="2939121">
                  <a:extLst>
                    <a:ext uri="{9D8B030D-6E8A-4147-A177-3AD203B41FA5}">
                      <a16:colId xmlns:a16="http://schemas.microsoft.com/office/drawing/2014/main" val="3795616076"/>
                    </a:ext>
                  </a:extLst>
                </a:gridCol>
                <a:gridCol w="3799352">
                  <a:extLst>
                    <a:ext uri="{9D8B030D-6E8A-4147-A177-3AD203B41FA5}">
                      <a16:colId xmlns:a16="http://schemas.microsoft.com/office/drawing/2014/main" val="3155891547"/>
                    </a:ext>
                  </a:extLst>
                </a:gridCol>
                <a:gridCol w="2652378">
                  <a:extLst>
                    <a:ext uri="{9D8B030D-6E8A-4147-A177-3AD203B41FA5}">
                      <a16:colId xmlns:a16="http://schemas.microsoft.com/office/drawing/2014/main" val="1714585176"/>
                    </a:ext>
                  </a:extLst>
                </a:gridCol>
              </a:tblGrid>
              <a:tr h="352228">
                <a:tc>
                  <a:txBody>
                    <a:bodyPr/>
                    <a:lstStyle/>
                    <a:p>
                      <a:r>
                        <a:rPr lang="de-DE" sz="1200" b="1" i="0" dirty="0">
                          <a:latin typeface="+mj-lt"/>
                        </a:rPr>
                        <a:t>Methode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tc>
                  <a:txBody>
                    <a:bodyPr/>
                    <a:lstStyle/>
                    <a:p>
                      <a:r>
                        <a:rPr lang="de-DE" sz="1200" b="1" i="0" dirty="0">
                          <a:latin typeface="+mj-lt"/>
                        </a:rPr>
                        <a:t>Beschreibung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tc>
                  <a:txBody>
                    <a:bodyPr/>
                    <a:lstStyle/>
                    <a:p>
                      <a:r>
                        <a:rPr lang="de-DE" sz="1200" b="1" i="0" dirty="0">
                          <a:latin typeface="+mj-lt"/>
                        </a:rPr>
                        <a:t>Vorgehen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i="0" dirty="0">
                          <a:latin typeface="+mj-lt"/>
                        </a:rPr>
                        <a:t>Anmerkung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extLst>
                  <a:ext uri="{0D108BD9-81ED-4DB2-BD59-A6C34878D82A}">
                    <a16:rowId xmlns:a16="http://schemas.microsoft.com/office/drawing/2014/main" val="3870020211"/>
                  </a:ext>
                </a:extLst>
              </a:tr>
              <a:tr h="1671094">
                <a:tc>
                  <a:txBody>
                    <a:bodyPr/>
                    <a:lstStyle/>
                    <a:p>
                      <a:r>
                        <a:rPr lang="en-US" sz="1200" b="1" dirty="0">
                          <a:solidFill>
                            <a:srgbClr val="000000"/>
                          </a:solidFill>
                          <a:latin typeface="+mj-lt"/>
                        </a:rPr>
                        <a:t>Fuel-based</a:t>
                      </a:r>
                      <a:endParaRPr lang="de-DE" sz="1200" dirty="0">
                        <a:solidFill>
                          <a:srgbClr val="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rgbClr val="000000"/>
                          </a:solidFill>
                          <a:latin typeface="+mj-lt"/>
                        </a:rPr>
                        <a:t>Erfassung der Menge des verbrauchten Kraftstoffs (Scope </a:t>
                      </a:r>
                      <a:r>
                        <a:rPr lang="de-DE" sz="1200" dirty="0" smtClean="0">
                          <a:solidFill>
                            <a:srgbClr val="000000"/>
                          </a:solidFill>
                          <a:latin typeface="+mj-lt"/>
                        </a:rPr>
                        <a:t>1 und 2 </a:t>
                      </a:r>
                      <a:r>
                        <a:rPr lang="de-DE" sz="1200" dirty="0">
                          <a:solidFill>
                            <a:srgbClr val="000000"/>
                          </a:solidFill>
                          <a:latin typeface="+mj-lt"/>
                        </a:rPr>
                        <a:t>Emissionen der Transportdienstleister) + EF für den entsprechenden </a:t>
                      </a:r>
                      <a:r>
                        <a:rPr lang="de-DE" sz="1200" dirty="0" smtClean="0">
                          <a:solidFill>
                            <a:srgbClr val="000000"/>
                          </a:solidFill>
                          <a:latin typeface="+mj-lt"/>
                        </a:rPr>
                        <a:t>Treibstoff</a:t>
                      </a:r>
                      <a:endParaRPr lang="de-DE" sz="1200" dirty="0">
                        <a:solidFill>
                          <a:srgbClr val="000000"/>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u="sng" dirty="0">
                          <a:solidFill>
                            <a:srgbClr val="000000"/>
                          </a:solidFill>
                          <a:latin typeface="+mj-lt"/>
                        </a:rPr>
                        <a:t>Hinweis:</a:t>
                      </a:r>
                      <a:r>
                        <a:rPr lang="de-DE" sz="1200" dirty="0">
                          <a:solidFill>
                            <a:srgbClr val="000000"/>
                          </a:solidFill>
                          <a:latin typeface="+mj-lt"/>
                        </a:rPr>
                        <a:t> Möglichst </a:t>
                      </a:r>
                      <a:r>
                        <a:rPr lang="de-DE" sz="1200" dirty="0" smtClean="0">
                          <a:solidFill>
                            <a:srgbClr val="000000"/>
                          </a:solidFill>
                          <a:latin typeface="+mj-lt"/>
                        </a:rPr>
                        <a:t>Cradle-to-Gate</a:t>
                      </a:r>
                      <a:r>
                        <a:rPr lang="de-DE" sz="1200" baseline="0" dirty="0" smtClean="0">
                          <a:solidFill>
                            <a:srgbClr val="000000"/>
                          </a:solidFill>
                          <a:latin typeface="+mj-lt"/>
                        </a:rPr>
                        <a:t> </a:t>
                      </a:r>
                      <a:r>
                        <a:rPr lang="de-DE" sz="1200" dirty="0" smtClean="0">
                          <a:solidFill>
                            <a:srgbClr val="000000"/>
                          </a:solidFill>
                          <a:latin typeface="+mj-lt"/>
                        </a:rPr>
                        <a:t>EF</a:t>
                      </a:r>
                      <a:endParaRPr lang="de-DE" sz="1200" dirty="0">
                        <a:solidFill>
                          <a:srgbClr val="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de-DE" sz="1200" b="0" i="0" u="none" strike="noStrike" kern="1200" baseline="0" dirty="0">
                          <a:solidFill>
                            <a:schemeClr val="tx1"/>
                          </a:solidFill>
                          <a:latin typeface="+mj-lt"/>
                          <a:ea typeface="+mn-ea"/>
                          <a:cs typeface="+mn-cs"/>
                        </a:rPr>
                        <a:t>Tankbelege</a:t>
                      </a:r>
                    </a:p>
                    <a:p>
                      <a:pPr marL="171450" indent="-171450">
                        <a:buFont typeface="Arial" panose="020B0604020202020204" pitchFamily="34" charset="0"/>
                        <a:buChar char="•"/>
                      </a:pPr>
                      <a:r>
                        <a:rPr lang="de-DE" sz="1200" b="0" i="0" u="none" strike="noStrike" kern="1200" baseline="0" dirty="0">
                          <a:solidFill>
                            <a:schemeClr val="tx1"/>
                          </a:solidFill>
                          <a:latin typeface="+mj-lt"/>
                          <a:ea typeface="+mn-ea"/>
                          <a:cs typeface="+mn-cs"/>
                        </a:rPr>
                        <a:t>Kaufbelege (von Transportunternehmen)</a:t>
                      </a:r>
                    </a:p>
                    <a:p>
                      <a:pPr marL="171450" indent="-171450">
                        <a:buFont typeface="Arial" panose="020B0604020202020204" pitchFamily="34" charset="0"/>
                        <a:buChar char="•"/>
                      </a:pPr>
                      <a:r>
                        <a:rPr lang="de-DE" sz="1200" b="0" i="0" u="none" strike="noStrike" kern="1200" baseline="0" dirty="0">
                          <a:solidFill>
                            <a:schemeClr val="tx1"/>
                          </a:solidFill>
                          <a:latin typeface="+mj-lt"/>
                          <a:ea typeface="+mn-ea"/>
                          <a:cs typeface="+mn-cs"/>
                        </a:rPr>
                        <a:t>Interne Transportmanagementsysteme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i="0" u="none" strike="noStrike" kern="1200" baseline="0" dirty="0">
                          <a:solidFill>
                            <a:schemeClr val="tx1"/>
                          </a:solidFill>
                          <a:latin typeface="+mj-lt"/>
                          <a:ea typeface="+mn-ea"/>
                          <a:cs typeface="+mn-cs"/>
                        </a:rPr>
                        <a:t>D</a:t>
                      </a:r>
                      <a:r>
                        <a:rPr lang="de-DE" sz="1200" b="0" i="0" u="none" strike="noStrike" kern="1200" baseline="0" dirty="0" smtClean="0">
                          <a:solidFill>
                            <a:schemeClr val="tx1"/>
                          </a:solidFill>
                          <a:latin typeface="+mj-lt"/>
                          <a:ea typeface="+mn-ea"/>
                          <a:cs typeface="+mn-cs"/>
                        </a:rPr>
                        <a:t>urchschnittliche </a:t>
                      </a:r>
                      <a:r>
                        <a:rPr lang="de-DE" sz="1200" b="0" i="0" u="none" strike="noStrike" kern="1200" baseline="0" dirty="0">
                          <a:solidFill>
                            <a:schemeClr val="tx1"/>
                          </a:solidFill>
                          <a:latin typeface="+mj-lt"/>
                          <a:ea typeface="+mn-ea"/>
                          <a:cs typeface="+mn-cs"/>
                        </a:rPr>
                        <a:t>Preise der Kraftstoffe [€/l</a:t>
                      </a:r>
                      <a:r>
                        <a:rPr lang="de-DE" sz="1200" b="0" u="none" strike="noStrike" kern="1200" baseline="0" dirty="0">
                          <a:solidFill>
                            <a:srgbClr val="000000"/>
                          </a:solidFill>
                          <a:latin typeface="+mj-lt"/>
                          <a:ea typeface="+mn-ea"/>
                          <a:cs typeface="+mn-cs"/>
                        </a:rPr>
                        <a:t>]</a:t>
                      </a:r>
                    </a:p>
                    <a:p>
                      <a:pPr marL="171450" indent="-171450">
                        <a:buFont typeface="Arial" panose="020B0604020202020204" pitchFamily="34" charset="0"/>
                        <a:buChar char="•"/>
                      </a:pPr>
                      <a:endParaRPr lang="de-DE" sz="1200" b="0" i="0" u="none" strike="noStrike" kern="1200" baseline="0" dirty="0">
                        <a:solidFill>
                          <a:schemeClr val="tx1"/>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kern="1200" dirty="0">
                          <a:solidFill>
                            <a:schemeClr val="tx1"/>
                          </a:solidFill>
                          <a:latin typeface="+mn-lt"/>
                          <a:ea typeface="+mn-ea"/>
                          <a:cs typeface="+mn-cs"/>
                        </a:rPr>
                        <a:t>Methode vorteilhaft, wenn in einem Fahrzeug nur Mitarbeitende des eigenen Unternehmen </a:t>
                      </a:r>
                      <a:r>
                        <a:rPr lang="de-DE" sz="1200" kern="1200" dirty="0" smtClean="0">
                          <a:solidFill>
                            <a:schemeClr val="tx1"/>
                          </a:solidFill>
                          <a:latin typeface="+mn-lt"/>
                          <a:ea typeface="+mn-ea"/>
                          <a:cs typeface="+mn-cs"/>
                        </a:rPr>
                        <a:t>reisen,</a:t>
                      </a:r>
                      <a:r>
                        <a:rPr lang="de-DE" sz="1200" kern="1200" baseline="0" dirty="0" smtClean="0">
                          <a:solidFill>
                            <a:schemeClr val="tx1"/>
                          </a:solidFill>
                          <a:latin typeface="+mn-lt"/>
                          <a:ea typeface="+mn-ea"/>
                          <a:cs typeface="+mn-cs"/>
                        </a:rPr>
                        <a:t> </a:t>
                      </a:r>
                      <a:r>
                        <a:rPr lang="de-DE" sz="1200" kern="1200" dirty="0" smtClean="0">
                          <a:solidFill>
                            <a:schemeClr val="tx1"/>
                          </a:solidFill>
                          <a:latin typeface="+mn-lt"/>
                          <a:ea typeface="+mn-ea"/>
                          <a:cs typeface="+mn-cs"/>
                        </a:rPr>
                        <a:t> </a:t>
                      </a:r>
                      <a:r>
                        <a:rPr lang="de-DE" sz="1200" kern="1200" dirty="0">
                          <a:solidFill>
                            <a:schemeClr val="tx1"/>
                          </a:solidFill>
                          <a:latin typeface="+mn-lt"/>
                          <a:ea typeface="+mn-ea"/>
                          <a:cs typeface="+mn-cs"/>
                        </a:rPr>
                        <a:t>a</a:t>
                      </a:r>
                      <a:r>
                        <a:rPr lang="de-DE" sz="1200" dirty="0" smtClean="0">
                          <a:solidFill>
                            <a:schemeClr val="tx1"/>
                          </a:solidFill>
                        </a:rPr>
                        <a:t>ndernfalls </a:t>
                      </a:r>
                      <a:r>
                        <a:rPr lang="de-DE" sz="1200" dirty="0">
                          <a:solidFill>
                            <a:schemeClr val="tx1"/>
                          </a:solidFill>
                        </a:rPr>
                        <a:t>Allokation der Emissionen </a:t>
                      </a:r>
                      <a:r>
                        <a:rPr lang="de-DE" sz="1200" dirty="0" smtClean="0">
                          <a:solidFill>
                            <a:schemeClr val="tx1"/>
                          </a:solidFill>
                        </a:rPr>
                        <a:t>notwendig.</a:t>
                      </a:r>
                      <a:endParaRPr lang="de-DE"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kern="1200" dirty="0">
                        <a:solidFill>
                          <a:schemeClr val="tx1"/>
                        </a:solidFill>
                        <a:latin typeface="+mn-lt"/>
                        <a:ea typeface="+mn-ea"/>
                        <a:cs typeface="+mn-cs"/>
                      </a:endParaRPr>
                    </a:p>
                    <a:p>
                      <a:pPr marL="0" indent="0">
                        <a:buFont typeface="Arial" panose="020B0604020202020204" pitchFamily="34" charset="0"/>
                        <a:buNone/>
                      </a:pPr>
                      <a:endParaRPr lang="de-DE" sz="1200" b="1" dirty="0">
                        <a:solidFill>
                          <a:srgbClr val="FF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4418651"/>
                  </a:ext>
                </a:extLst>
              </a:tr>
              <a:tr h="2022903">
                <a:tc>
                  <a:txBody>
                    <a:bodyPr/>
                    <a:lstStyle/>
                    <a:p>
                      <a:r>
                        <a:rPr lang="en-US" sz="1200" b="1" dirty="0" smtClean="0">
                          <a:solidFill>
                            <a:srgbClr val="000000"/>
                          </a:solidFill>
                          <a:latin typeface="+mj-lt"/>
                        </a:rPr>
                        <a:t>Distance-based</a:t>
                      </a:r>
                      <a:endParaRPr lang="de-DE" sz="1200" dirty="0">
                        <a:solidFill>
                          <a:srgbClr val="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latin typeface="+mj-lt"/>
                        </a:rPr>
                        <a:t>Erfassung der zurückgelegten Distanz in km pro </a:t>
                      </a:r>
                      <a:r>
                        <a:rPr lang="de-DE" sz="1200" dirty="0" smtClean="0">
                          <a:latin typeface="+mj-lt"/>
                        </a:rPr>
                        <a:t>Transporttyp</a:t>
                      </a:r>
                      <a:r>
                        <a:rPr lang="de-DE" sz="1200" baseline="0" dirty="0" smtClean="0">
                          <a:latin typeface="+mj-lt"/>
                        </a:rPr>
                        <a:t> + </a:t>
                      </a:r>
                      <a:r>
                        <a:rPr lang="de-DE" sz="1200" dirty="0" smtClean="0">
                          <a:latin typeface="+mj-lt"/>
                        </a:rPr>
                        <a:t>EF </a:t>
                      </a:r>
                      <a:r>
                        <a:rPr lang="de-DE" sz="1200" dirty="0">
                          <a:latin typeface="+mj-lt"/>
                        </a:rPr>
                        <a:t>nach km Transporttyp und </a:t>
                      </a:r>
                      <a:r>
                        <a:rPr lang="de-DE" sz="1200" dirty="0" smtClean="0">
                          <a:latin typeface="+mj-lt"/>
                        </a:rPr>
                        <a:t>Treibstoff</a:t>
                      </a:r>
                      <a:endParaRPr lang="de-DE" sz="12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de-DE" sz="1200" dirty="0" smtClean="0">
                          <a:latin typeface="+mj-lt"/>
                        </a:rPr>
                        <a:t>Erfasste </a:t>
                      </a:r>
                      <a:r>
                        <a:rPr lang="de-DE" sz="1200" dirty="0">
                          <a:latin typeface="+mj-lt"/>
                        </a:rPr>
                        <a:t>Entfernungen im Idealfall durch ein </a:t>
                      </a:r>
                      <a:r>
                        <a:rPr lang="de-DE" sz="1200" dirty="0" smtClean="0">
                          <a:latin typeface="+mj-lt"/>
                        </a:rPr>
                        <a:t>Reisebüro</a:t>
                      </a:r>
                      <a:endParaRPr lang="de-DE" sz="1200" dirty="0">
                        <a:latin typeface="+mj-lt"/>
                      </a:endParaRPr>
                    </a:p>
                    <a:p>
                      <a:pPr marL="171450" indent="-171450">
                        <a:buFont typeface="Arial" panose="020B0604020202020204" pitchFamily="34" charset="0"/>
                        <a:buChar char="•"/>
                      </a:pPr>
                      <a:r>
                        <a:rPr lang="de-DE" sz="1200" dirty="0">
                          <a:latin typeface="+mj-lt"/>
                        </a:rPr>
                        <a:t>E</a:t>
                      </a:r>
                      <a:r>
                        <a:rPr lang="de-DE" sz="1200" dirty="0" smtClean="0">
                          <a:latin typeface="+mj-lt"/>
                        </a:rPr>
                        <a:t>rfasste </a:t>
                      </a:r>
                      <a:r>
                        <a:rPr lang="de-DE" sz="1200" dirty="0">
                          <a:latin typeface="+mj-lt"/>
                        </a:rPr>
                        <a:t>Entfernung durch interne Reisekostenabrechnungen und </a:t>
                      </a:r>
                      <a:r>
                        <a:rPr lang="de-DE" sz="1200" dirty="0" smtClean="0">
                          <a:latin typeface="+mj-lt"/>
                        </a:rPr>
                        <a:t>Rückerstattungssysteme</a:t>
                      </a:r>
                      <a:endParaRPr lang="de-DE" sz="1200" dirty="0">
                        <a:latin typeface="+mj-lt"/>
                      </a:endParaRPr>
                    </a:p>
                    <a:p>
                      <a:pPr marL="171450" indent="-171450">
                        <a:buFont typeface="Arial" panose="020B0604020202020204" pitchFamily="34" charset="0"/>
                        <a:buChar char="•"/>
                      </a:pPr>
                      <a:r>
                        <a:rPr lang="de-DE" sz="1200" dirty="0">
                          <a:latin typeface="+mj-lt"/>
                        </a:rPr>
                        <a:t>Befragung der Mitarbeitenden (in Stichproben?, Extrapolation</a:t>
                      </a:r>
                      <a:r>
                        <a:rPr lang="de-DE" sz="1200" dirty="0" smtClean="0">
                          <a:latin typeface="+mj-lt"/>
                        </a:rPr>
                        <a:t>)</a:t>
                      </a:r>
                      <a:endParaRPr lang="de-DE" sz="1200" dirty="0">
                        <a:latin typeface="+mj-lt"/>
                      </a:endParaRPr>
                    </a:p>
                    <a:p>
                      <a:pPr marL="171450" indent="-171450">
                        <a:buFont typeface="Arial" panose="020B0604020202020204" pitchFamily="34" charset="0"/>
                        <a:buChar char="•"/>
                      </a:pPr>
                      <a:r>
                        <a:rPr lang="de-DE" sz="1200" dirty="0">
                          <a:latin typeface="+mj-lt"/>
                        </a:rPr>
                        <a:t>Zusammenarbeit mit Reiseanbietern </a:t>
                      </a:r>
                      <a:r>
                        <a:rPr lang="de-DE" sz="1200" dirty="0" smtClean="0">
                          <a:latin typeface="+mj-lt"/>
                        </a:rPr>
                        <a:t>(z. B.</a:t>
                      </a:r>
                      <a:r>
                        <a:rPr lang="de-DE" sz="1200" baseline="0" dirty="0" smtClean="0">
                          <a:latin typeface="+mj-lt"/>
                        </a:rPr>
                        <a:t> </a:t>
                      </a:r>
                      <a:r>
                        <a:rPr lang="de-DE" sz="1200" dirty="0" smtClean="0">
                          <a:latin typeface="+mj-lt"/>
                        </a:rPr>
                        <a:t>Transportunternehmen</a:t>
                      </a:r>
                      <a:r>
                        <a:rPr lang="de-DE" sz="1200" dirty="0">
                          <a:latin typeface="+mj-lt"/>
                        </a:rPr>
                        <a:t>, Hotels) um Daten über THG-Emissionen zu erhalten </a:t>
                      </a:r>
                      <a:r>
                        <a:rPr lang="de-DE" sz="1200" dirty="0" smtClean="0">
                          <a:latin typeface="+mj-lt"/>
                        </a:rPr>
                        <a:t>(z. B.</a:t>
                      </a:r>
                      <a:r>
                        <a:rPr lang="de-DE" sz="1200" baseline="0" dirty="0" smtClean="0">
                          <a:latin typeface="+mj-lt"/>
                        </a:rPr>
                        <a:t> </a:t>
                      </a:r>
                      <a:r>
                        <a:rPr lang="de-DE" sz="1200" dirty="0" smtClean="0">
                          <a:latin typeface="+mj-lt"/>
                        </a:rPr>
                        <a:t>Deutsche </a:t>
                      </a:r>
                      <a:r>
                        <a:rPr lang="de-DE" sz="1200" dirty="0">
                          <a:latin typeface="+mj-lt"/>
                        </a:rPr>
                        <a:t>Bahn bei Bahncards</a:t>
                      </a:r>
                      <a:r>
                        <a:rPr lang="de-DE" sz="1200" dirty="0" smtClean="0">
                          <a:latin typeface="+mj-lt"/>
                        </a:rPr>
                        <a:t>).</a:t>
                      </a:r>
                      <a:endParaRPr lang="de-DE" sz="12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latin typeface="+mn-lt"/>
                          <a:ea typeface="+mn-ea"/>
                          <a:cs typeface="+mn-cs"/>
                        </a:rPr>
                        <a:t>Methode vorteilhaft, wenn in einem Fahrzeug nicht nur Mitarbeitende des Unternehmen </a:t>
                      </a:r>
                      <a:r>
                        <a:rPr lang="de-DE" sz="1200" kern="1200" dirty="0" smtClean="0">
                          <a:solidFill>
                            <a:schemeClr val="tx1"/>
                          </a:solidFill>
                          <a:latin typeface="+mn-lt"/>
                          <a:ea typeface="+mn-ea"/>
                          <a:cs typeface="+mn-cs"/>
                        </a:rPr>
                        <a:t>reisen.</a:t>
                      </a:r>
                      <a:endParaRPr lang="de-DE" sz="1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63330"/>
                  </a:ext>
                </a:extLst>
              </a:tr>
              <a:tr h="1271581">
                <a:tc>
                  <a:txBody>
                    <a:bodyPr/>
                    <a:lstStyle/>
                    <a:p>
                      <a:r>
                        <a:rPr lang="en-US" sz="1200" b="1" dirty="0" smtClean="0">
                          <a:solidFill>
                            <a:srgbClr val="000000"/>
                          </a:solidFill>
                          <a:latin typeface="+mj-lt"/>
                        </a:rPr>
                        <a:t>Spend-based</a:t>
                      </a:r>
                      <a:endParaRPr lang="de-DE" sz="1200" dirty="0">
                        <a:solidFill>
                          <a:srgbClr val="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rgbClr val="000000"/>
                          </a:solidFill>
                          <a:latin typeface="+mj-lt"/>
                        </a:rPr>
                        <a:t>Erfassung des Betrags [€], wie viel für jeden Transporttyp ausgegeben wurde + sekundärer EF aus Datenbanken (EEIO) [kg CO</a:t>
                      </a:r>
                      <a:r>
                        <a:rPr lang="de-DE" sz="1200" baseline="-25000" dirty="0">
                          <a:solidFill>
                            <a:srgbClr val="000000"/>
                          </a:solidFill>
                          <a:latin typeface="+mj-lt"/>
                        </a:rPr>
                        <a:t>2e</a:t>
                      </a:r>
                      <a:r>
                        <a:rPr lang="de-DE" sz="1200" dirty="0">
                          <a:solidFill>
                            <a:srgbClr val="000000"/>
                          </a:solidFill>
                          <a:latin typeface="+mj-lt"/>
                        </a:rPr>
                        <a:t>/€</a:t>
                      </a:r>
                      <a:r>
                        <a:rPr lang="de-DE" sz="1200" dirty="0" smtClean="0">
                          <a:solidFill>
                            <a:srgbClr val="000000"/>
                          </a:solidFill>
                          <a:latin typeface="+mj-lt"/>
                        </a:rPr>
                        <a:t>]</a:t>
                      </a:r>
                      <a:endParaRPr lang="de-DE" sz="1200" dirty="0">
                        <a:solidFill>
                          <a:srgbClr val="000000"/>
                        </a:solidFill>
                        <a:latin typeface="+mj-lt"/>
                      </a:endParaRPr>
                    </a:p>
                    <a:p>
                      <a:r>
                        <a:rPr lang="de-DE" sz="1200" u="sng" dirty="0">
                          <a:solidFill>
                            <a:srgbClr val="000000"/>
                          </a:solidFill>
                          <a:latin typeface="+mj-lt"/>
                        </a:rPr>
                        <a:t>Hinweis</a:t>
                      </a:r>
                      <a:r>
                        <a:rPr lang="de-DE" sz="1200" dirty="0">
                          <a:solidFill>
                            <a:srgbClr val="000000"/>
                          </a:solidFill>
                          <a:latin typeface="+mj-lt"/>
                        </a:rPr>
                        <a:t>: </a:t>
                      </a:r>
                      <a:r>
                        <a:rPr lang="de-DE" sz="1200" dirty="0" smtClean="0">
                          <a:solidFill>
                            <a:srgbClr val="000000"/>
                          </a:solidFill>
                          <a:latin typeface="+mj-lt"/>
                        </a:rPr>
                        <a:t>Für </a:t>
                      </a:r>
                      <a:r>
                        <a:rPr lang="de-DE" sz="1200" dirty="0">
                          <a:solidFill>
                            <a:srgbClr val="000000"/>
                          </a:solidFill>
                          <a:latin typeface="+mj-lt"/>
                        </a:rPr>
                        <a:t>ein erstes Screening </a:t>
                      </a:r>
                      <a:r>
                        <a:rPr lang="de-DE" sz="1200" dirty="0" smtClean="0">
                          <a:solidFill>
                            <a:srgbClr val="000000"/>
                          </a:solidFill>
                          <a:latin typeface="+mj-lt"/>
                        </a:rPr>
                        <a:t>geeignet.</a:t>
                      </a:r>
                      <a:endParaRPr lang="de-DE" sz="1200" dirty="0">
                        <a:solidFill>
                          <a:srgbClr val="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u="none" strike="noStrike" kern="1200" baseline="0" dirty="0">
                          <a:solidFill>
                            <a:srgbClr val="000000"/>
                          </a:solidFill>
                          <a:latin typeface="+mj-lt"/>
                          <a:ea typeface="+mn-ea"/>
                          <a:cs typeface="+mn-cs"/>
                        </a:rPr>
                        <a:t>Höhe der Ausgaben für Transportdienstleistungen, Anteil der Kraftstoffkosten (in % der Gesamtkosten der Dienstleistung) und der Durchschnittspreise der </a:t>
                      </a:r>
                      <a:r>
                        <a:rPr lang="de-DE" sz="1200" b="0" u="none" strike="noStrike" kern="1200" baseline="0" dirty="0" smtClean="0">
                          <a:solidFill>
                            <a:srgbClr val="000000"/>
                          </a:solidFill>
                          <a:latin typeface="+mj-lt"/>
                          <a:ea typeface="+mn-ea"/>
                          <a:cs typeface="+mn-cs"/>
                        </a:rPr>
                        <a:t>Kraftstoffe</a:t>
                      </a:r>
                      <a:endParaRPr lang="de-DE" sz="120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latin typeface="+mn-lt"/>
                          <a:ea typeface="+mn-ea"/>
                          <a:cs typeface="+mn-cs"/>
                        </a:rPr>
                        <a:t>Methode vorteilhaft, wenn in einem Fahrzeug nur Mitarbeitende des Unternehmen </a:t>
                      </a:r>
                      <a:r>
                        <a:rPr lang="de-DE" sz="1200" kern="1200" dirty="0" smtClean="0">
                          <a:solidFill>
                            <a:schemeClr val="tx1"/>
                          </a:solidFill>
                          <a:latin typeface="+mn-lt"/>
                          <a:ea typeface="+mn-ea"/>
                          <a:cs typeface="+mn-cs"/>
                        </a:rPr>
                        <a:t>reisen, </a:t>
                      </a:r>
                      <a:r>
                        <a:rPr lang="de-DE" sz="1200" kern="1200" dirty="0">
                          <a:solidFill>
                            <a:schemeClr val="tx1"/>
                          </a:solidFill>
                          <a:latin typeface="+mn-lt"/>
                          <a:ea typeface="+mn-ea"/>
                          <a:cs typeface="+mn-cs"/>
                        </a:rPr>
                        <a:t>a</a:t>
                      </a:r>
                      <a:r>
                        <a:rPr lang="de-DE" sz="1200" dirty="0" smtClean="0">
                          <a:solidFill>
                            <a:schemeClr val="tx1"/>
                          </a:solidFill>
                        </a:rPr>
                        <a:t>ndernfalls Allokation </a:t>
                      </a:r>
                      <a:r>
                        <a:rPr lang="de-DE" sz="1200" dirty="0">
                          <a:solidFill>
                            <a:schemeClr val="tx1"/>
                          </a:solidFill>
                        </a:rPr>
                        <a:t>der Emissionen </a:t>
                      </a:r>
                      <a:r>
                        <a:rPr lang="de-DE" sz="1200" dirty="0" smtClean="0">
                          <a:solidFill>
                            <a:schemeClr val="tx1"/>
                          </a:solidFill>
                        </a:rPr>
                        <a:t>notwendig.</a:t>
                      </a:r>
                      <a:endParaRPr lang="de-DE"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u="none" strike="noStrike" kern="1200" baseline="0" dirty="0">
                        <a:solidFill>
                          <a:srgbClr val="FF0000"/>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4451105"/>
                  </a:ext>
                </a:extLst>
              </a:tr>
            </a:tbl>
          </a:graphicData>
        </a:graphic>
      </p:graphicFrame>
      <p:sp>
        <p:nvSpPr>
          <p:cNvPr id="3" name="Rechtwinkliges Dreieck 2">
            <a:extLst>
              <a:ext uri="{FF2B5EF4-FFF2-40B4-BE49-F238E27FC236}">
                <a16:creationId xmlns:a16="http://schemas.microsoft.com/office/drawing/2014/main" id="{BA27AFDF-DDC7-9D73-43B0-7D1A6D1C0195}"/>
              </a:ext>
            </a:extLst>
          </p:cNvPr>
          <p:cNvSpPr/>
          <p:nvPr/>
        </p:nvSpPr>
        <p:spPr>
          <a:xfrm rot="10800000">
            <a:off x="551383" y="991512"/>
            <a:ext cx="328054" cy="5389815"/>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de-DE" sz="1400" dirty="0">
                <a:solidFill>
                  <a:srgbClr val="000000"/>
                </a:solidFill>
              </a:rPr>
              <a:t>Genauigkeit</a:t>
            </a:r>
          </a:p>
        </p:txBody>
      </p:sp>
    </p:spTree>
    <p:extLst>
      <p:ext uri="{BB962C8B-B14F-4D97-AF65-F5344CB8AC3E}">
        <p14:creationId xmlns:p14="http://schemas.microsoft.com/office/powerpoint/2010/main" val="25441513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BCA8973B-7B97-63D4-D895-A13B330490D9}"/>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4" name="Foliennummernplatzhalter 3">
            <a:extLst>
              <a:ext uri="{FF2B5EF4-FFF2-40B4-BE49-F238E27FC236}">
                <a16:creationId xmlns:a16="http://schemas.microsoft.com/office/drawing/2014/main" id="{BEE8AF8B-071C-1941-B4B9-BCE3576DCED5}"/>
              </a:ext>
            </a:extLst>
          </p:cNvPr>
          <p:cNvSpPr>
            <a:spLocks noGrp="1"/>
          </p:cNvSpPr>
          <p:nvPr>
            <p:ph type="sldNum" sz="quarter" idx="4"/>
          </p:nvPr>
        </p:nvSpPr>
        <p:spPr/>
        <p:txBody>
          <a:bodyPr/>
          <a:lstStyle/>
          <a:p>
            <a:fld id="{894680D0-7A83-433A-9719-C4143F27F647}" type="slidenum">
              <a:rPr lang="de-DE" smtClean="0"/>
              <a:pPr/>
              <a:t>27</a:t>
            </a:fld>
            <a:endParaRPr lang="de-DE" dirty="0"/>
          </a:p>
        </p:txBody>
      </p:sp>
      <p:sp>
        <p:nvSpPr>
          <p:cNvPr id="5" name="Wolke 4">
            <a:extLst>
              <a:ext uri="{FF2B5EF4-FFF2-40B4-BE49-F238E27FC236}">
                <a16:creationId xmlns:a16="http://schemas.microsoft.com/office/drawing/2014/main" id="{AF9383FF-063B-7419-0ABC-323D30DFBA25}"/>
              </a:ext>
            </a:extLst>
          </p:cNvPr>
          <p:cNvSpPr/>
          <p:nvPr/>
        </p:nvSpPr>
        <p:spPr bwMode="auto">
          <a:xfrm>
            <a:off x="3019173" y="520919"/>
            <a:ext cx="5400600" cy="1471090"/>
          </a:xfrm>
          <a:prstGeom prst="cloud">
            <a:avLst/>
          </a:prstGeom>
          <a:solidFill>
            <a:srgbClr val="E6E6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rPr>
              <a:t>CO</a:t>
            </a:r>
            <a:r>
              <a:rPr kumimoji="0" lang="de-DE" sz="2400" b="0" i="0" u="none" strike="noStrike" kern="1200" cap="none" spc="0" normalizeH="0" baseline="-25000" noProof="0" dirty="0">
                <a:ln>
                  <a:noFill/>
                </a:ln>
                <a:solidFill>
                  <a:srgbClr val="000000"/>
                </a:solidFill>
                <a:effectLst/>
                <a:uLnTx/>
                <a:uFillTx/>
                <a:latin typeface="Arial" charset="0"/>
                <a:ea typeface="ＭＳ Ｐゴシック" charset="-128"/>
                <a:cs typeface="+mn-cs"/>
              </a:rPr>
              <a:t>2</a:t>
            </a: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 name="Rechteckiger Pfeil 14">
            <a:extLst>
              <a:ext uri="{FF2B5EF4-FFF2-40B4-BE49-F238E27FC236}">
                <a16:creationId xmlns:a16="http://schemas.microsoft.com/office/drawing/2014/main" id="{E5DFE6B9-33D3-6512-B708-64D44AE149CA}"/>
              </a:ext>
            </a:extLst>
          </p:cNvPr>
          <p:cNvSpPr/>
          <p:nvPr/>
        </p:nvSpPr>
        <p:spPr bwMode="auto">
          <a:xfrm rot="5400000" flipH="1" flipV="1">
            <a:off x="2629835" y="1359052"/>
            <a:ext cx="1593037" cy="3614310"/>
          </a:xfrm>
          <a:custGeom>
            <a:avLst/>
            <a:gdLst>
              <a:gd name="connsiteX0" fmla="*/ 0 w 1747237"/>
              <a:gd name="connsiteY0" fmla="*/ 3775264 h 3775264"/>
              <a:gd name="connsiteX1" fmla="*/ 0 w 1747237"/>
              <a:gd name="connsiteY1" fmla="*/ 779687 h 3775264"/>
              <a:gd name="connsiteX2" fmla="*/ 764416 w 1747237"/>
              <a:gd name="connsiteY2" fmla="*/ 15271 h 3775264"/>
              <a:gd name="connsiteX3" fmla="*/ 1244400 w 1747237"/>
              <a:gd name="connsiteY3" fmla="*/ 15271 h 3775264"/>
              <a:gd name="connsiteX4" fmla="*/ 1244400 w 1747237"/>
              <a:gd name="connsiteY4" fmla="*/ 0 h 3775264"/>
              <a:gd name="connsiteX5" fmla="*/ 1747237 w 1747237"/>
              <a:gd name="connsiteY5" fmla="*/ 284293 h 3775264"/>
              <a:gd name="connsiteX6" fmla="*/ 1244400 w 1747237"/>
              <a:gd name="connsiteY6" fmla="*/ 568586 h 3775264"/>
              <a:gd name="connsiteX7" fmla="*/ 1244400 w 1747237"/>
              <a:gd name="connsiteY7" fmla="*/ 553315 h 3775264"/>
              <a:gd name="connsiteX8" fmla="*/ 764416 w 1747237"/>
              <a:gd name="connsiteY8" fmla="*/ 553315 h 3775264"/>
              <a:gd name="connsiteX9" fmla="*/ 538044 w 1747237"/>
              <a:gd name="connsiteY9" fmla="*/ 779687 h 3775264"/>
              <a:gd name="connsiteX10" fmla="*/ 538044 w 1747237"/>
              <a:gd name="connsiteY10" fmla="*/ 3775264 h 3775264"/>
              <a:gd name="connsiteX11" fmla="*/ 0 w 1747237"/>
              <a:gd name="connsiteY11" fmla="*/ 3775264 h 3775264"/>
              <a:gd name="connsiteX0" fmla="*/ 0 w 1747237"/>
              <a:gd name="connsiteY0" fmla="*/ 3759993 h 3759993"/>
              <a:gd name="connsiteX1" fmla="*/ 0 w 1747237"/>
              <a:gd name="connsiteY1" fmla="*/ 764416 h 3759993"/>
              <a:gd name="connsiteX2" fmla="*/ 764416 w 1747237"/>
              <a:gd name="connsiteY2" fmla="*/ 0 h 3759993"/>
              <a:gd name="connsiteX3" fmla="*/ 1244400 w 1747237"/>
              <a:gd name="connsiteY3" fmla="*/ 0 h 3759993"/>
              <a:gd name="connsiteX4" fmla="*/ 1221251 w 1747237"/>
              <a:gd name="connsiteY4" fmla="*/ 112054 h 3759993"/>
              <a:gd name="connsiteX5" fmla="*/ 1747237 w 1747237"/>
              <a:gd name="connsiteY5" fmla="*/ 269022 h 3759993"/>
              <a:gd name="connsiteX6" fmla="*/ 1244400 w 1747237"/>
              <a:gd name="connsiteY6" fmla="*/ 553315 h 3759993"/>
              <a:gd name="connsiteX7" fmla="*/ 1244400 w 1747237"/>
              <a:gd name="connsiteY7" fmla="*/ 538044 h 3759993"/>
              <a:gd name="connsiteX8" fmla="*/ 764416 w 1747237"/>
              <a:gd name="connsiteY8" fmla="*/ 538044 h 3759993"/>
              <a:gd name="connsiteX9" fmla="*/ 538044 w 1747237"/>
              <a:gd name="connsiteY9" fmla="*/ 764416 h 3759993"/>
              <a:gd name="connsiteX10" fmla="*/ 538044 w 1747237"/>
              <a:gd name="connsiteY10" fmla="*/ 3759993 h 3759993"/>
              <a:gd name="connsiteX11" fmla="*/ 0 w 1747237"/>
              <a:gd name="connsiteY11" fmla="*/ 3759993 h 3759993"/>
              <a:gd name="connsiteX0" fmla="*/ 0 w 1747237"/>
              <a:gd name="connsiteY0" fmla="*/ 3759993 h 3759993"/>
              <a:gd name="connsiteX1" fmla="*/ 0 w 1747237"/>
              <a:gd name="connsiteY1" fmla="*/ 764416 h 3759993"/>
              <a:gd name="connsiteX2" fmla="*/ 764416 w 1747237"/>
              <a:gd name="connsiteY2" fmla="*/ 0 h 3759993"/>
              <a:gd name="connsiteX3" fmla="*/ 1244400 w 1747237"/>
              <a:gd name="connsiteY3" fmla="*/ 0 h 3759993"/>
              <a:gd name="connsiteX4" fmla="*/ 1221251 w 1747237"/>
              <a:gd name="connsiteY4" fmla="*/ 112054 h 3759993"/>
              <a:gd name="connsiteX5" fmla="*/ 1747237 w 1747237"/>
              <a:gd name="connsiteY5" fmla="*/ 269022 h 3759993"/>
              <a:gd name="connsiteX6" fmla="*/ 1378625 w 1747237"/>
              <a:gd name="connsiteY6" fmla="*/ 320558 h 3759993"/>
              <a:gd name="connsiteX7" fmla="*/ 1244400 w 1747237"/>
              <a:gd name="connsiteY7" fmla="*/ 553315 h 3759993"/>
              <a:gd name="connsiteX8" fmla="*/ 1244400 w 1747237"/>
              <a:gd name="connsiteY8" fmla="*/ 538044 h 3759993"/>
              <a:gd name="connsiteX9" fmla="*/ 764416 w 1747237"/>
              <a:gd name="connsiteY9" fmla="*/ 538044 h 3759993"/>
              <a:gd name="connsiteX10" fmla="*/ 538044 w 1747237"/>
              <a:gd name="connsiteY10" fmla="*/ 764416 h 3759993"/>
              <a:gd name="connsiteX11" fmla="*/ 538044 w 1747237"/>
              <a:gd name="connsiteY11" fmla="*/ 3759993 h 3759993"/>
              <a:gd name="connsiteX12" fmla="*/ 0 w 1747237"/>
              <a:gd name="connsiteY12" fmla="*/ 3759993 h 3759993"/>
              <a:gd name="connsiteX0" fmla="*/ 0 w 1380507"/>
              <a:gd name="connsiteY0" fmla="*/ 3759993 h 3759993"/>
              <a:gd name="connsiteX1" fmla="*/ 0 w 1380507"/>
              <a:gd name="connsiteY1" fmla="*/ 764416 h 3759993"/>
              <a:gd name="connsiteX2" fmla="*/ 764416 w 1380507"/>
              <a:gd name="connsiteY2" fmla="*/ 0 h 3759993"/>
              <a:gd name="connsiteX3" fmla="*/ 1244400 w 1380507"/>
              <a:gd name="connsiteY3" fmla="*/ 0 h 3759993"/>
              <a:gd name="connsiteX4" fmla="*/ 1221251 w 1380507"/>
              <a:gd name="connsiteY4" fmla="*/ 112054 h 3759993"/>
              <a:gd name="connsiteX5" fmla="*/ 1235682 w 1380507"/>
              <a:gd name="connsiteY5" fmla="*/ 766734 h 3759993"/>
              <a:gd name="connsiteX6" fmla="*/ 1378625 w 1380507"/>
              <a:gd name="connsiteY6" fmla="*/ 320558 h 3759993"/>
              <a:gd name="connsiteX7" fmla="*/ 1244400 w 1380507"/>
              <a:gd name="connsiteY7" fmla="*/ 553315 h 3759993"/>
              <a:gd name="connsiteX8" fmla="*/ 1244400 w 1380507"/>
              <a:gd name="connsiteY8" fmla="*/ 538044 h 3759993"/>
              <a:gd name="connsiteX9" fmla="*/ 764416 w 1380507"/>
              <a:gd name="connsiteY9" fmla="*/ 538044 h 3759993"/>
              <a:gd name="connsiteX10" fmla="*/ 538044 w 1380507"/>
              <a:gd name="connsiteY10" fmla="*/ 764416 h 3759993"/>
              <a:gd name="connsiteX11" fmla="*/ 538044 w 1380507"/>
              <a:gd name="connsiteY11" fmla="*/ 3759993 h 3759993"/>
              <a:gd name="connsiteX12" fmla="*/ 0 w 1380507"/>
              <a:gd name="connsiteY12" fmla="*/ 3759993 h 3759993"/>
              <a:gd name="connsiteX0" fmla="*/ 0 w 1380507"/>
              <a:gd name="connsiteY0" fmla="*/ 3759993 h 3759993"/>
              <a:gd name="connsiteX1" fmla="*/ 0 w 1380507"/>
              <a:gd name="connsiteY1" fmla="*/ 764416 h 3759993"/>
              <a:gd name="connsiteX2" fmla="*/ 764416 w 1380507"/>
              <a:gd name="connsiteY2" fmla="*/ 0 h 3759993"/>
              <a:gd name="connsiteX3" fmla="*/ 1234369 w 1380507"/>
              <a:gd name="connsiteY3" fmla="*/ 347241 h 3759993"/>
              <a:gd name="connsiteX4" fmla="*/ 1221251 w 1380507"/>
              <a:gd name="connsiteY4" fmla="*/ 112054 h 3759993"/>
              <a:gd name="connsiteX5" fmla="*/ 1235682 w 1380507"/>
              <a:gd name="connsiteY5" fmla="*/ 766734 h 3759993"/>
              <a:gd name="connsiteX6" fmla="*/ 1378625 w 1380507"/>
              <a:gd name="connsiteY6" fmla="*/ 320558 h 3759993"/>
              <a:gd name="connsiteX7" fmla="*/ 1244400 w 1380507"/>
              <a:gd name="connsiteY7" fmla="*/ 553315 h 3759993"/>
              <a:gd name="connsiteX8" fmla="*/ 1244400 w 1380507"/>
              <a:gd name="connsiteY8" fmla="*/ 538044 h 3759993"/>
              <a:gd name="connsiteX9" fmla="*/ 764416 w 1380507"/>
              <a:gd name="connsiteY9" fmla="*/ 538044 h 3759993"/>
              <a:gd name="connsiteX10" fmla="*/ 538044 w 1380507"/>
              <a:gd name="connsiteY10" fmla="*/ 764416 h 3759993"/>
              <a:gd name="connsiteX11" fmla="*/ 538044 w 1380507"/>
              <a:gd name="connsiteY11" fmla="*/ 3759993 h 3759993"/>
              <a:gd name="connsiteX12" fmla="*/ 0 w 1380507"/>
              <a:gd name="connsiteY12" fmla="*/ 3759993 h 3759993"/>
              <a:gd name="connsiteX0" fmla="*/ 0 w 1380507"/>
              <a:gd name="connsiteY0" fmla="*/ 3713694 h 3713694"/>
              <a:gd name="connsiteX1" fmla="*/ 0 w 1380507"/>
              <a:gd name="connsiteY1" fmla="*/ 718117 h 3713694"/>
              <a:gd name="connsiteX2" fmla="*/ 794507 w 1380507"/>
              <a:gd name="connsiteY2" fmla="*/ 0 h 3713694"/>
              <a:gd name="connsiteX3" fmla="*/ 1234369 w 1380507"/>
              <a:gd name="connsiteY3" fmla="*/ 300942 h 3713694"/>
              <a:gd name="connsiteX4" fmla="*/ 1221251 w 1380507"/>
              <a:gd name="connsiteY4" fmla="*/ 65755 h 3713694"/>
              <a:gd name="connsiteX5" fmla="*/ 1235682 w 1380507"/>
              <a:gd name="connsiteY5" fmla="*/ 720435 h 3713694"/>
              <a:gd name="connsiteX6" fmla="*/ 1378625 w 1380507"/>
              <a:gd name="connsiteY6" fmla="*/ 274259 h 3713694"/>
              <a:gd name="connsiteX7" fmla="*/ 1244400 w 1380507"/>
              <a:gd name="connsiteY7" fmla="*/ 507016 h 3713694"/>
              <a:gd name="connsiteX8" fmla="*/ 1244400 w 1380507"/>
              <a:gd name="connsiteY8" fmla="*/ 491745 h 3713694"/>
              <a:gd name="connsiteX9" fmla="*/ 764416 w 1380507"/>
              <a:gd name="connsiteY9" fmla="*/ 491745 h 3713694"/>
              <a:gd name="connsiteX10" fmla="*/ 538044 w 1380507"/>
              <a:gd name="connsiteY10" fmla="*/ 718117 h 3713694"/>
              <a:gd name="connsiteX11" fmla="*/ 538044 w 1380507"/>
              <a:gd name="connsiteY11" fmla="*/ 3713694 h 3713694"/>
              <a:gd name="connsiteX12" fmla="*/ 0 w 1380507"/>
              <a:gd name="connsiteY12" fmla="*/ 3713694 h 3713694"/>
              <a:gd name="connsiteX0" fmla="*/ 0 w 1380507"/>
              <a:gd name="connsiteY0" fmla="*/ 3714478 h 3714478"/>
              <a:gd name="connsiteX1" fmla="*/ 0 w 1380507"/>
              <a:gd name="connsiteY1" fmla="*/ 718901 h 3714478"/>
              <a:gd name="connsiteX2" fmla="*/ 794507 w 1380507"/>
              <a:gd name="connsiteY2" fmla="*/ 784 h 3714478"/>
              <a:gd name="connsiteX3" fmla="*/ 1234369 w 1380507"/>
              <a:gd name="connsiteY3" fmla="*/ 301726 h 3714478"/>
              <a:gd name="connsiteX4" fmla="*/ 1221251 w 1380507"/>
              <a:gd name="connsiteY4" fmla="*/ 66539 h 3714478"/>
              <a:gd name="connsiteX5" fmla="*/ 1235682 w 1380507"/>
              <a:gd name="connsiteY5" fmla="*/ 721219 h 3714478"/>
              <a:gd name="connsiteX6" fmla="*/ 1378625 w 1380507"/>
              <a:gd name="connsiteY6" fmla="*/ 275043 h 3714478"/>
              <a:gd name="connsiteX7" fmla="*/ 1244400 w 1380507"/>
              <a:gd name="connsiteY7" fmla="*/ 507800 h 3714478"/>
              <a:gd name="connsiteX8" fmla="*/ 1244400 w 1380507"/>
              <a:gd name="connsiteY8" fmla="*/ 492529 h 3714478"/>
              <a:gd name="connsiteX9" fmla="*/ 764416 w 1380507"/>
              <a:gd name="connsiteY9" fmla="*/ 492529 h 3714478"/>
              <a:gd name="connsiteX10" fmla="*/ 538044 w 1380507"/>
              <a:gd name="connsiteY10" fmla="*/ 718901 h 3714478"/>
              <a:gd name="connsiteX11" fmla="*/ 538044 w 1380507"/>
              <a:gd name="connsiteY11" fmla="*/ 3714478 h 3714478"/>
              <a:gd name="connsiteX12" fmla="*/ 0 w 1380507"/>
              <a:gd name="connsiteY12" fmla="*/ 3714478 h 3714478"/>
              <a:gd name="connsiteX0" fmla="*/ 0 w 1380507"/>
              <a:gd name="connsiteY0" fmla="*/ 3760643 h 3760643"/>
              <a:gd name="connsiteX1" fmla="*/ 0 w 1380507"/>
              <a:gd name="connsiteY1" fmla="*/ 765066 h 3760643"/>
              <a:gd name="connsiteX2" fmla="*/ 784477 w 1380507"/>
              <a:gd name="connsiteY2" fmla="*/ 652 h 3760643"/>
              <a:gd name="connsiteX3" fmla="*/ 1234369 w 1380507"/>
              <a:gd name="connsiteY3" fmla="*/ 347891 h 3760643"/>
              <a:gd name="connsiteX4" fmla="*/ 1221251 w 1380507"/>
              <a:gd name="connsiteY4" fmla="*/ 112704 h 3760643"/>
              <a:gd name="connsiteX5" fmla="*/ 1235682 w 1380507"/>
              <a:gd name="connsiteY5" fmla="*/ 767384 h 3760643"/>
              <a:gd name="connsiteX6" fmla="*/ 1378625 w 1380507"/>
              <a:gd name="connsiteY6" fmla="*/ 321208 h 3760643"/>
              <a:gd name="connsiteX7" fmla="*/ 1244400 w 1380507"/>
              <a:gd name="connsiteY7" fmla="*/ 553965 h 3760643"/>
              <a:gd name="connsiteX8" fmla="*/ 1244400 w 1380507"/>
              <a:gd name="connsiteY8" fmla="*/ 538694 h 3760643"/>
              <a:gd name="connsiteX9" fmla="*/ 764416 w 1380507"/>
              <a:gd name="connsiteY9" fmla="*/ 538694 h 3760643"/>
              <a:gd name="connsiteX10" fmla="*/ 538044 w 1380507"/>
              <a:gd name="connsiteY10" fmla="*/ 765066 h 3760643"/>
              <a:gd name="connsiteX11" fmla="*/ 538044 w 1380507"/>
              <a:gd name="connsiteY11" fmla="*/ 3760643 h 3760643"/>
              <a:gd name="connsiteX12" fmla="*/ 0 w 1380507"/>
              <a:gd name="connsiteY12" fmla="*/ 3760643 h 376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507" h="3760643">
                <a:moveTo>
                  <a:pt x="0" y="3760643"/>
                </a:moveTo>
                <a:lnTo>
                  <a:pt x="0" y="765066"/>
                </a:lnTo>
                <a:cubicBezTo>
                  <a:pt x="0" y="342891"/>
                  <a:pt x="362302" y="652"/>
                  <a:pt x="784477" y="652"/>
                </a:cubicBezTo>
                <a:cubicBezTo>
                  <a:pt x="1011342" y="-14778"/>
                  <a:pt x="1087748" y="247577"/>
                  <a:pt x="1234369" y="347891"/>
                </a:cubicBezTo>
                <a:lnTo>
                  <a:pt x="1221251" y="112704"/>
                </a:lnTo>
                <a:lnTo>
                  <a:pt x="1235682" y="767384"/>
                </a:lnTo>
                <a:cubicBezTo>
                  <a:pt x="1213125" y="780704"/>
                  <a:pt x="1401182" y="307888"/>
                  <a:pt x="1378625" y="321208"/>
                </a:cubicBezTo>
                <a:lnTo>
                  <a:pt x="1244400" y="553965"/>
                </a:lnTo>
                <a:lnTo>
                  <a:pt x="1244400" y="538694"/>
                </a:lnTo>
                <a:lnTo>
                  <a:pt x="764416" y="538694"/>
                </a:lnTo>
                <a:cubicBezTo>
                  <a:pt x="639394" y="538694"/>
                  <a:pt x="538044" y="640044"/>
                  <a:pt x="538044" y="765066"/>
                </a:cubicBezTo>
                <a:lnTo>
                  <a:pt x="538044" y="3760643"/>
                </a:lnTo>
                <a:lnTo>
                  <a:pt x="0" y="3760643"/>
                </a:lnTo>
                <a:close/>
              </a:path>
            </a:pathLst>
          </a:cu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 name="Pfeil nach oben 5">
            <a:extLst>
              <a:ext uri="{FF2B5EF4-FFF2-40B4-BE49-F238E27FC236}">
                <a16:creationId xmlns:a16="http://schemas.microsoft.com/office/drawing/2014/main" id="{7268983C-231F-568E-1B46-3A0E22B9A683}"/>
              </a:ext>
            </a:extLst>
          </p:cNvPr>
          <p:cNvSpPr/>
          <p:nvPr/>
        </p:nvSpPr>
        <p:spPr bwMode="auto">
          <a:xfrm>
            <a:off x="5046298" y="1524527"/>
            <a:ext cx="1440160" cy="4230880"/>
          </a:xfrm>
          <a:prstGeom prst="upArrow">
            <a:avLst/>
          </a:prstGeom>
          <a:solidFill>
            <a:srgbClr val="B6C6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 name="Rechteckiger Pfeil 6">
            <a:extLst>
              <a:ext uri="{FF2B5EF4-FFF2-40B4-BE49-F238E27FC236}">
                <a16:creationId xmlns:a16="http://schemas.microsoft.com/office/drawing/2014/main" id="{334475C6-40C9-97B6-8900-C46A1FB806EC}"/>
              </a:ext>
            </a:extLst>
          </p:cNvPr>
          <p:cNvSpPr/>
          <p:nvPr/>
        </p:nvSpPr>
        <p:spPr bwMode="auto">
          <a:xfrm rot="16200000" flipV="1">
            <a:off x="1084320" y="1272060"/>
            <a:ext cx="2818662" cy="3884534"/>
          </a:xfrm>
          <a:custGeom>
            <a:avLst/>
            <a:gdLst>
              <a:gd name="connsiteX0" fmla="*/ 0 w 2448272"/>
              <a:gd name="connsiteY0" fmla="*/ 3662178 h 3662178"/>
              <a:gd name="connsiteX1" fmla="*/ 0 w 2448272"/>
              <a:gd name="connsiteY1" fmla="*/ 1377153 h 3662178"/>
              <a:gd name="connsiteX2" fmla="*/ 1071119 w 2448272"/>
              <a:gd name="connsiteY2" fmla="*/ 306034 h 3662178"/>
              <a:gd name="connsiteX3" fmla="*/ 1836204 w 2448272"/>
              <a:gd name="connsiteY3" fmla="*/ 306034 h 3662178"/>
              <a:gd name="connsiteX4" fmla="*/ 1836204 w 2448272"/>
              <a:gd name="connsiteY4" fmla="*/ 0 h 3662178"/>
              <a:gd name="connsiteX5" fmla="*/ 2448272 w 2448272"/>
              <a:gd name="connsiteY5" fmla="*/ 612068 h 3662178"/>
              <a:gd name="connsiteX6" fmla="*/ 1836204 w 2448272"/>
              <a:gd name="connsiteY6" fmla="*/ 1224136 h 3662178"/>
              <a:gd name="connsiteX7" fmla="*/ 1836204 w 2448272"/>
              <a:gd name="connsiteY7" fmla="*/ 918102 h 3662178"/>
              <a:gd name="connsiteX8" fmla="*/ 1071119 w 2448272"/>
              <a:gd name="connsiteY8" fmla="*/ 918102 h 3662178"/>
              <a:gd name="connsiteX9" fmla="*/ 612068 w 2448272"/>
              <a:gd name="connsiteY9" fmla="*/ 1377153 h 3662178"/>
              <a:gd name="connsiteX10" fmla="*/ 612068 w 2448272"/>
              <a:gd name="connsiteY10" fmla="*/ 3662178 h 3662178"/>
              <a:gd name="connsiteX11" fmla="*/ 0 w 244827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1836204 w 2818662"/>
              <a:gd name="connsiteY3" fmla="*/ 306034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1836204 w 2818662"/>
              <a:gd name="connsiteY7" fmla="*/ 91810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1836204 w 2818662"/>
              <a:gd name="connsiteY3" fmla="*/ 306034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2310766 w 2818662"/>
              <a:gd name="connsiteY7" fmla="*/ 779206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1836204 w 2818662"/>
              <a:gd name="connsiteY3" fmla="*/ 306034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2322341 w 2818662"/>
              <a:gd name="connsiteY7" fmla="*/ 89495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2414938 w 2818662"/>
              <a:gd name="connsiteY3" fmla="*/ 317609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2322341 w 2818662"/>
              <a:gd name="connsiteY7" fmla="*/ 89495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2414938 w 2818662"/>
              <a:gd name="connsiteY3" fmla="*/ 317609 h 3662178"/>
              <a:gd name="connsiteX4" fmla="*/ 1836204 w 2818662"/>
              <a:gd name="connsiteY4" fmla="*/ 0 h 3662178"/>
              <a:gd name="connsiteX5" fmla="*/ 2818662 w 2818662"/>
              <a:gd name="connsiteY5" fmla="*/ 577344 h 3662178"/>
              <a:gd name="connsiteX6" fmla="*/ 2287617 w 2818662"/>
              <a:gd name="connsiteY6" fmla="*/ 1177837 h 3662178"/>
              <a:gd name="connsiteX7" fmla="*/ 2322341 w 2818662"/>
              <a:gd name="connsiteY7" fmla="*/ 89495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50603 h 3650603"/>
              <a:gd name="connsiteX1" fmla="*/ 0 w 2818662"/>
              <a:gd name="connsiteY1" fmla="*/ 1365578 h 3650603"/>
              <a:gd name="connsiteX2" fmla="*/ 1071119 w 2818662"/>
              <a:gd name="connsiteY2" fmla="*/ 294459 h 3650603"/>
              <a:gd name="connsiteX3" fmla="*/ 2414938 w 2818662"/>
              <a:gd name="connsiteY3" fmla="*/ 306034 h 3650603"/>
              <a:gd name="connsiteX4" fmla="*/ 2287617 w 2818662"/>
              <a:gd name="connsiteY4" fmla="*/ 0 h 3650603"/>
              <a:gd name="connsiteX5" fmla="*/ 2818662 w 2818662"/>
              <a:gd name="connsiteY5" fmla="*/ 565769 h 3650603"/>
              <a:gd name="connsiteX6" fmla="*/ 2287617 w 2818662"/>
              <a:gd name="connsiteY6" fmla="*/ 1166262 h 3650603"/>
              <a:gd name="connsiteX7" fmla="*/ 2322341 w 2818662"/>
              <a:gd name="connsiteY7" fmla="*/ 883377 h 3650603"/>
              <a:gd name="connsiteX8" fmla="*/ 1071119 w 2818662"/>
              <a:gd name="connsiteY8" fmla="*/ 906527 h 3650603"/>
              <a:gd name="connsiteX9" fmla="*/ 612068 w 2818662"/>
              <a:gd name="connsiteY9" fmla="*/ 1365578 h 3650603"/>
              <a:gd name="connsiteX10" fmla="*/ 612068 w 2818662"/>
              <a:gd name="connsiteY10" fmla="*/ 3650603 h 3650603"/>
              <a:gd name="connsiteX11" fmla="*/ 0 w 2818662"/>
              <a:gd name="connsiteY11" fmla="*/ 3650603 h 3650603"/>
              <a:gd name="connsiteX0" fmla="*/ 0 w 2818662"/>
              <a:gd name="connsiteY0" fmla="*/ 3650603 h 3650603"/>
              <a:gd name="connsiteX1" fmla="*/ 0 w 2818662"/>
              <a:gd name="connsiteY1" fmla="*/ 1365578 h 3650603"/>
              <a:gd name="connsiteX2" fmla="*/ 1071119 w 2818662"/>
              <a:gd name="connsiteY2" fmla="*/ 294459 h 3650603"/>
              <a:gd name="connsiteX3" fmla="*/ 2414938 w 2818662"/>
              <a:gd name="connsiteY3" fmla="*/ 306034 h 3650603"/>
              <a:gd name="connsiteX4" fmla="*/ 2287617 w 2818662"/>
              <a:gd name="connsiteY4" fmla="*/ 0 h 3650603"/>
              <a:gd name="connsiteX5" fmla="*/ 2818662 w 2818662"/>
              <a:gd name="connsiteY5" fmla="*/ 565769 h 3650603"/>
              <a:gd name="connsiteX6" fmla="*/ 2333916 w 2818662"/>
              <a:gd name="connsiteY6" fmla="*/ 1189411 h 3650603"/>
              <a:gd name="connsiteX7" fmla="*/ 2322341 w 2818662"/>
              <a:gd name="connsiteY7" fmla="*/ 883377 h 3650603"/>
              <a:gd name="connsiteX8" fmla="*/ 1071119 w 2818662"/>
              <a:gd name="connsiteY8" fmla="*/ 906527 h 3650603"/>
              <a:gd name="connsiteX9" fmla="*/ 612068 w 2818662"/>
              <a:gd name="connsiteY9" fmla="*/ 1365578 h 3650603"/>
              <a:gd name="connsiteX10" fmla="*/ 612068 w 2818662"/>
              <a:gd name="connsiteY10" fmla="*/ 3650603 h 3650603"/>
              <a:gd name="connsiteX11" fmla="*/ 0 w 2818662"/>
              <a:gd name="connsiteY11" fmla="*/ 3650603 h 3650603"/>
              <a:gd name="connsiteX0" fmla="*/ 0 w 2818662"/>
              <a:gd name="connsiteY0" fmla="*/ 3650606 h 3650606"/>
              <a:gd name="connsiteX1" fmla="*/ 0 w 2818662"/>
              <a:gd name="connsiteY1" fmla="*/ 1365581 h 3650606"/>
              <a:gd name="connsiteX2" fmla="*/ 1071119 w 2818662"/>
              <a:gd name="connsiteY2" fmla="*/ 294462 h 3650606"/>
              <a:gd name="connsiteX3" fmla="*/ 2414938 w 2818662"/>
              <a:gd name="connsiteY3" fmla="*/ 306037 h 3650606"/>
              <a:gd name="connsiteX4" fmla="*/ 2322341 w 2818662"/>
              <a:gd name="connsiteY4" fmla="*/ 0 h 3650606"/>
              <a:gd name="connsiteX5" fmla="*/ 2818662 w 2818662"/>
              <a:gd name="connsiteY5" fmla="*/ 565772 h 3650606"/>
              <a:gd name="connsiteX6" fmla="*/ 2333916 w 2818662"/>
              <a:gd name="connsiteY6" fmla="*/ 1189414 h 3650606"/>
              <a:gd name="connsiteX7" fmla="*/ 2322341 w 2818662"/>
              <a:gd name="connsiteY7" fmla="*/ 883380 h 3650606"/>
              <a:gd name="connsiteX8" fmla="*/ 1071119 w 2818662"/>
              <a:gd name="connsiteY8" fmla="*/ 906530 h 3650606"/>
              <a:gd name="connsiteX9" fmla="*/ 612068 w 2818662"/>
              <a:gd name="connsiteY9" fmla="*/ 1365581 h 3650606"/>
              <a:gd name="connsiteX10" fmla="*/ 612068 w 2818662"/>
              <a:gd name="connsiteY10" fmla="*/ 3650606 h 3650606"/>
              <a:gd name="connsiteX11" fmla="*/ 0 w 2818662"/>
              <a:gd name="connsiteY11" fmla="*/ 3650606 h 3650606"/>
              <a:gd name="connsiteX0" fmla="*/ 0 w 2818662"/>
              <a:gd name="connsiteY0" fmla="*/ 3650606 h 3650606"/>
              <a:gd name="connsiteX1" fmla="*/ 0 w 2818662"/>
              <a:gd name="connsiteY1" fmla="*/ 1365581 h 3650606"/>
              <a:gd name="connsiteX2" fmla="*/ 1071119 w 2818662"/>
              <a:gd name="connsiteY2" fmla="*/ 294462 h 3650606"/>
              <a:gd name="connsiteX3" fmla="*/ 2333916 w 2818662"/>
              <a:gd name="connsiteY3" fmla="*/ 294463 h 3650606"/>
              <a:gd name="connsiteX4" fmla="*/ 2322341 w 2818662"/>
              <a:gd name="connsiteY4" fmla="*/ 0 h 3650606"/>
              <a:gd name="connsiteX5" fmla="*/ 2818662 w 2818662"/>
              <a:gd name="connsiteY5" fmla="*/ 565772 h 3650606"/>
              <a:gd name="connsiteX6" fmla="*/ 2333916 w 2818662"/>
              <a:gd name="connsiteY6" fmla="*/ 1189414 h 3650606"/>
              <a:gd name="connsiteX7" fmla="*/ 2322341 w 2818662"/>
              <a:gd name="connsiteY7" fmla="*/ 883380 h 3650606"/>
              <a:gd name="connsiteX8" fmla="*/ 1071119 w 2818662"/>
              <a:gd name="connsiteY8" fmla="*/ 906530 h 3650606"/>
              <a:gd name="connsiteX9" fmla="*/ 612068 w 2818662"/>
              <a:gd name="connsiteY9" fmla="*/ 1365581 h 3650606"/>
              <a:gd name="connsiteX10" fmla="*/ 612068 w 2818662"/>
              <a:gd name="connsiteY10" fmla="*/ 3650606 h 3650606"/>
              <a:gd name="connsiteX11" fmla="*/ 0 w 2818662"/>
              <a:gd name="connsiteY11" fmla="*/ 3650606 h 36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8662" h="3650606">
                <a:moveTo>
                  <a:pt x="0" y="3650606"/>
                </a:moveTo>
                <a:lnTo>
                  <a:pt x="0" y="1365581"/>
                </a:lnTo>
                <a:cubicBezTo>
                  <a:pt x="0" y="774018"/>
                  <a:pt x="479556" y="294462"/>
                  <a:pt x="1071119" y="294462"/>
                </a:cubicBezTo>
                <a:lnTo>
                  <a:pt x="2333916" y="294463"/>
                </a:lnTo>
                <a:lnTo>
                  <a:pt x="2322341" y="0"/>
                </a:lnTo>
                <a:lnTo>
                  <a:pt x="2818662" y="565772"/>
                </a:lnTo>
                <a:lnTo>
                  <a:pt x="2333916" y="1189414"/>
                </a:lnTo>
                <a:lnTo>
                  <a:pt x="2322341" y="883380"/>
                </a:lnTo>
                <a:lnTo>
                  <a:pt x="1071119" y="906530"/>
                </a:lnTo>
                <a:cubicBezTo>
                  <a:pt x="817592" y="906530"/>
                  <a:pt x="612068" y="1112054"/>
                  <a:pt x="612068" y="1365581"/>
                </a:cubicBezTo>
                <a:lnTo>
                  <a:pt x="612068" y="3650606"/>
                </a:lnTo>
                <a:lnTo>
                  <a:pt x="0" y="3650606"/>
                </a:lnTo>
                <a:close/>
              </a:path>
            </a:pathLst>
          </a:cu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 name="Rechteckiger Pfeil 11">
            <a:extLst>
              <a:ext uri="{FF2B5EF4-FFF2-40B4-BE49-F238E27FC236}">
                <a16:creationId xmlns:a16="http://schemas.microsoft.com/office/drawing/2014/main" id="{5467575E-9E7C-2712-B62F-DE73DBF4BB2C}"/>
              </a:ext>
            </a:extLst>
          </p:cNvPr>
          <p:cNvSpPr/>
          <p:nvPr/>
        </p:nvSpPr>
        <p:spPr bwMode="auto">
          <a:xfrm rot="16200000" flipV="1">
            <a:off x="7186468" y="2237363"/>
            <a:ext cx="2571591" cy="4464496"/>
          </a:xfrm>
          <a:prstGeom prst="bentArrow">
            <a:avLst>
              <a:gd name="adj1" fmla="val 25000"/>
              <a:gd name="adj2" fmla="val 12118"/>
              <a:gd name="adj3" fmla="val 26874"/>
              <a:gd name="adj4" fmla="val 43750"/>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 name="Rechteckiger Pfeil 12">
            <a:extLst>
              <a:ext uri="{FF2B5EF4-FFF2-40B4-BE49-F238E27FC236}">
                <a16:creationId xmlns:a16="http://schemas.microsoft.com/office/drawing/2014/main" id="{69FF9391-3367-846D-C1EF-8CC7FBBEA46A}"/>
              </a:ext>
            </a:extLst>
          </p:cNvPr>
          <p:cNvSpPr/>
          <p:nvPr/>
        </p:nvSpPr>
        <p:spPr bwMode="auto">
          <a:xfrm rot="5400000" flipH="1" flipV="1">
            <a:off x="7581191" y="759417"/>
            <a:ext cx="2358211" cy="3888431"/>
          </a:xfrm>
          <a:prstGeom prst="bentArrow">
            <a:avLst>
              <a:gd name="adj1" fmla="val 30794"/>
              <a:gd name="adj2" fmla="val 22652"/>
              <a:gd name="adj3" fmla="val 27306"/>
              <a:gd name="adj4" fmla="val 43750"/>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1" name="Rechteckiger Pfeil 13">
            <a:extLst>
              <a:ext uri="{FF2B5EF4-FFF2-40B4-BE49-F238E27FC236}">
                <a16:creationId xmlns:a16="http://schemas.microsoft.com/office/drawing/2014/main" id="{E11EEBF1-6563-3D82-64C4-E186EB5C5B08}"/>
              </a:ext>
            </a:extLst>
          </p:cNvPr>
          <p:cNvSpPr/>
          <p:nvPr/>
        </p:nvSpPr>
        <p:spPr bwMode="auto">
          <a:xfrm rot="16200000" flipV="1">
            <a:off x="1698260" y="2220158"/>
            <a:ext cx="2395889" cy="4674608"/>
          </a:xfrm>
          <a:custGeom>
            <a:avLst/>
            <a:gdLst>
              <a:gd name="connsiteX0" fmla="*/ 0 w 2160240"/>
              <a:gd name="connsiteY0" fmla="*/ 4266377 h 4266377"/>
              <a:gd name="connsiteX1" fmla="*/ 0 w 2160240"/>
              <a:gd name="connsiteY1" fmla="*/ 945105 h 4266377"/>
              <a:gd name="connsiteX2" fmla="*/ 945105 w 2160240"/>
              <a:gd name="connsiteY2" fmla="*/ 0 h 4266377"/>
              <a:gd name="connsiteX3" fmla="*/ 1579697 w 2160240"/>
              <a:gd name="connsiteY3" fmla="*/ 0 h 4266377"/>
              <a:gd name="connsiteX4" fmla="*/ 1579697 w 2160240"/>
              <a:gd name="connsiteY4" fmla="*/ 0 h 4266377"/>
              <a:gd name="connsiteX5" fmla="*/ 2160240 w 2160240"/>
              <a:gd name="connsiteY5" fmla="*/ 261778 h 4266377"/>
              <a:gd name="connsiteX6" fmla="*/ 1579697 w 2160240"/>
              <a:gd name="connsiteY6" fmla="*/ 523556 h 4266377"/>
              <a:gd name="connsiteX7" fmla="*/ 1579697 w 2160240"/>
              <a:gd name="connsiteY7" fmla="*/ 523556 h 4266377"/>
              <a:gd name="connsiteX8" fmla="*/ 945105 w 2160240"/>
              <a:gd name="connsiteY8" fmla="*/ 523556 h 4266377"/>
              <a:gd name="connsiteX9" fmla="*/ 523556 w 2160240"/>
              <a:gd name="connsiteY9" fmla="*/ 945105 h 4266377"/>
              <a:gd name="connsiteX10" fmla="*/ 523556 w 2160240"/>
              <a:gd name="connsiteY10" fmla="*/ 4266377 h 4266377"/>
              <a:gd name="connsiteX11" fmla="*/ 0 w 2160240"/>
              <a:gd name="connsiteY11" fmla="*/ 4266377 h 4266377"/>
              <a:gd name="connsiteX0" fmla="*/ 0 w 1870873"/>
              <a:gd name="connsiteY0" fmla="*/ 4266377 h 4266377"/>
              <a:gd name="connsiteX1" fmla="*/ 0 w 1870873"/>
              <a:gd name="connsiteY1" fmla="*/ 945105 h 4266377"/>
              <a:gd name="connsiteX2" fmla="*/ 945105 w 1870873"/>
              <a:gd name="connsiteY2" fmla="*/ 0 h 4266377"/>
              <a:gd name="connsiteX3" fmla="*/ 1579697 w 1870873"/>
              <a:gd name="connsiteY3" fmla="*/ 0 h 4266377"/>
              <a:gd name="connsiteX4" fmla="*/ 1579697 w 1870873"/>
              <a:gd name="connsiteY4" fmla="*/ 0 h 4266377"/>
              <a:gd name="connsiteX5" fmla="*/ 1870873 w 1870873"/>
              <a:gd name="connsiteY5" fmla="*/ 261778 h 4266377"/>
              <a:gd name="connsiteX6" fmla="*/ 1579697 w 1870873"/>
              <a:gd name="connsiteY6" fmla="*/ 523556 h 4266377"/>
              <a:gd name="connsiteX7" fmla="*/ 1579697 w 1870873"/>
              <a:gd name="connsiteY7" fmla="*/ 523556 h 4266377"/>
              <a:gd name="connsiteX8" fmla="*/ 945105 w 1870873"/>
              <a:gd name="connsiteY8" fmla="*/ 523556 h 4266377"/>
              <a:gd name="connsiteX9" fmla="*/ 523556 w 1870873"/>
              <a:gd name="connsiteY9" fmla="*/ 945105 h 4266377"/>
              <a:gd name="connsiteX10" fmla="*/ 523556 w 1870873"/>
              <a:gd name="connsiteY10" fmla="*/ 4266377 h 4266377"/>
              <a:gd name="connsiteX11" fmla="*/ 0 w 1870873"/>
              <a:gd name="connsiteY11" fmla="*/ 4266377 h 4266377"/>
              <a:gd name="connsiteX0" fmla="*/ 0 w 1870873"/>
              <a:gd name="connsiteY0" fmla="*/ 4266377 h 4266377"/>
              <a:gd name="connsiteX1" fmla="*/ 0 w 1870873"/>
              <a:gd name="connsiteY1" fmla="*/ 945105 h 4266377"/>
              <a:gd name="connsiteX2" fmla="*/ 945105 w 1870873"/>
              <a:gd name="connsiteY2" fmla="*/ 0 h 4266377"/>
              <a:gd name="connsiteX3" fmla="*/ 1579697 w 1870873"/>
              <a:gd name="connsiteY3" fmla="*/ 0 h 4266377"/>
              <a:gd name="connsiteX4" fmla="*/ 1579697 w 1870873"/>
              <a:gd name="connsiteY4" fmla="*/ 0 h 4266377"/>
              <a:gd name="connsiteX5" fmla="*/ 1870873 w 1870873"/>
              <a:gd name="connsiteY5" fmla="*/ 261778 h 4266377"/>
              <a:gd name="connsiteX6" fmla="*/ 1579697 w 1870873"/>
              <a:gd name="connsiteY6" fmla="*/ 523556 h 4266377"/>
              <a:gd name="connsiteX7" fmla="*/ 1579697 w 1870873"/>
              <a:gd name="connsiteY7" fmla="*/ 523556 h 4266377"/>
              <a:gd name="connsiteX8" fmla="*/ 945104 w 1870873"/>
              <a:gd name="connsiteY8" fmla="*/ 601267 h 4266377"/>
              <a:gd name="connsiteX9" fmla="*/ 523556 w 1870873"/>
              <a:gd name="connsiteY9" fmla="*/ 945105 h 4266377"/>
              <a:gd name="connsiteX10" fmla="*/ 523556 w 1870873"/>
              <a:gd name="connsiteY10" fmla="*/ 4266377 h 4266377"/>
              <a:gd name="connsiteX11" fmla="*/ 0 w 1870873"/>
              <a:gd name="connsiteY11" fmla="*/ 4266377 h 4266377"/>
              <a:gd name="connsiteX0" fmla="*/ 0 w 1870873"/>
              <a:gd name="connsiteY0" fmla="*/ 4266377 h 4266377"/>
              <a:gd name="connsiteX1" fmla="*/ 0 w 1870873"/>
              <a:gd name="connsiteY1" fmla="*/ 945105 h 4266377"/>
              <a:gd name="connsiteX2" fmla="*/ 945105 w 1870873"/>
              <a:gd name="connsiteY2" fmla="*/ 0 h 4266377"/>
              <a:gd name="connsiteX3" fmla="*/ 1579697 w 1870873"/>
              <a:gd name="connsiteY3" fmla="*/ 0 h 4266377"/>
              <a:gd name="connsiteX4" fmla="*/ 1579697 w 1870873"/>
              <a:gd name="connsiteY4" fmla="*/ 0 h 4266377"/>
              <a:gd name="connsiteX5" fmla="*/ 1870873 w 1870873"/>
              <a:gd name="connsiteY5" fmla="*/ 261778 h 4266377"/>
              <a:gd name="connsiteX6" fmla="*/ 1579697 w 1870873"/>
              <a:gd name="connsiteY6" fmla="*/ 523556 h 4266377"/>
              <a:gd name="connsiteX7" fmla="*/ 1606811 w 1870873"/>
              <a:gd name="connsiteY7" fmla="*/ 601267 h 4266377"/>
              <a:gd name="connsiteX8" fmla="*/ 945104 w 1870873"/>
              <a:gd name="connsiteY8" fmla="*/ 601267 h 4266377"/>
              <a:gd name="connsiteX9" fmla="*/ 523556 w 1870873"/>
              <a:gd name="connsiteY9" fmla="*/ 945105 h 4266377"/>
              <a:gd name="connsiteX10" fmla="*/ 523556 w 1870873"/>
              <a:gd name="connsiteY10" fmla="*/ 4266377 h 4266377"/>
              <a:gd name="connsiteX11" fmla="*/ 0 w 1870873"/>
              <a:gd name="connsiteY11" fmla="*/ 4266377 h 426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0873" h="4266377">
                <a:moveTo>
                  <a:pt x="0" y="4266377"/>
                </a:moveTo>
                <a:lnTo>
                  <a:pt x="0" y="945105"/>
                </a:lnTo>
                <a:cubicBezTo>
                  <a:pt x="0" y="423138"/>
                  <a:pt x="423138" y="0"/>
                  <a:pt x="945105" y="0"/>
                </a:cubicBezTo>
                <a:lnTo>
                  <a:pt x="1579697" y="0"/>
                </a:lnTo>
                <a:lnTo>
                  <a:pt x="1579697" y="0"/>
                </a:lnTo>
                <a:lnTo>
                  <a:pt x="1870873" y="261778"/>
                </a:lnTo>
                <a:lnTo>
                  <a:pt x="1579697" y="523556"/>
                </a:lnTo>
                <a:lnTo>
                  <a:pt x="1606811" y="601267"/>
                </a:lnTo>
                <a:lnTo>
                  <a:pt x="945104" y="601267"/>
                </a:lnTo>
                <a:cubicBezTo>
                  <a:pt x="712289" y="601267"/>
                  <a:pt x="523556" y="712290"/>
                  <a:pt x="523556" y="945105"/>
                </a:cubicBezTo>
                <a:lnTo>
                  <a:pt x="523556" y="4266377"/>
                </a:lnTo>
                <a:lnTo>
                  <a:pt x="0" y="4266377"/>
                </a:lnTo>
                <a:close/>
              </a:path>
            </a:pathLst>
          </a:cu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2" name="Rechteckiger Pfeil 15">
            <a:extLst>
              <a:ext uri="{FF2B5EF4-FFF2-40B4-BE49-F238E27FC236}">
                <a16:creationId xmlns:a16="http://schemas.microsoft.com/office/drawing/2014/main" id="{604F9645-1166-C8BE-AE60-4D04951055C1}"/>
              </a:ext>
            </a:extLst>
          </p:cNvPr>
          <p:cNvSpPr/>
          <p:nvPr/>
        </p:nvSpPr>
        <p:spPr bwMode="auto">
          <a:xfrm rot="16200000" flipV="1">
            <a:off x="2350237" y="316143"/>
            <a:ext cx="1906673" cy="3368755"/>
          </a:xfrm>
          <a:custGeom>
            <a:avLst/>
            <a:gdLst>
              <a:gd name="connsiteX0" fmla="*/ 0 w 1557970"/>
              <a:gd name="connsiteY0" fmla="*/ 3432626 h 3432626"/>
              <a:gd name="connsiteX1" fmla="*/ 0 w 1557970"/>
              <a:gd name="connsiteY1" fmla="*/ 549901 h 3432626"/>
              <a:gd name="connsiteX2" fmla="*/ 402221 w 1557970"/>
              <a:gd name="connsiteY2" fmla="*/ 147680 h 3432626"/>
              <a:gd name="connsiteX3" fmla="*/ 1094318 w 1557970"/>
              <a:gd name="connsiteY3" fmla="*/ 147680 h 3432626"/>
              <a:gd name="connsiteX4" fmla="*/ 1094318 w 1557970"/>
              <a:gd name="connsiteY4" fmla="*/ 0 h 3432626"/>
              <a:gd name="connsiteX5" fmla="*/ 1557970 w 1557970"/>
              <a:gd name="connsiteY5" fmla="*/ 342426 h 3432626"/>
              <a:gd name="connsiteX6" fmla="*/ 1094318 w 1557970"/>
              <a:gd name="connsiteY6" fmla="*/ 684852 h 3432626"/>
              <a:gd name="connsiteX7" fmla="*/ 1094318 w 1557970"/>
              <a:gd name="connsiteY7" fmla="*/ 537172 h 3432626"/>
              <a:gd name="connsiteX8" fmla="*/ 402221 w 1557970"/>
              <a:gd name="connsiteY8" fmla="*/ 537172 h 3432626"/>
              <a:gd name="connsiteX9" fmla="*/ 389492 w 1557970"/>
              <a:gd name="connsiteY9" fmla="*/ 549901 h 3432626"/>
              <a:gd name="connsiteX10" fmla="*/ 389493 w 1557970"/>
              <a:gd name="connsiteY10" fmla="*/ 3432626 h 3432626"/>
              <a:gd name="connsiteX11" fmla="*/ 0 w 1557970"/>
              <a:gd name="connsiteY11" fmla="*/ 3432626 h 3432626"/>
              <a:gd name="connsiteX0" fmla="*/ 0 w 1557970"/>
              <a:gd name="connsiteY0" fmla="*/ 3432626 h 3548373"/>
              <a:gd name="connsiteX1" fmla="*/ 0 w 1557970"/>
              <a:gd name="connsiteY1" fmla="*/ 549901 h 3548373"/>
              <a:gd name="connsiteX2" fmla="*/ 402221 w 1557970"/>
              <a:gd name="connsiteY2" fmla="*/ 147680 h 3548373"/>
              <a:gd name="connsiteX3" fmla="*/ 1094318 w 1557970"/>
              <a:gd name="connsiteY3" fmla="*/ 147680 h 3548373"/>
              <a:gd name="connsiteX4" fmla="*/ 1094318 w 1557970"/>
              <a:gd name="connsiteY4" fmla="*/ 0 h 3548373"/>
              <a:gd name="connsiteX5" fmla="*/ 1557970 w 1557970"/>
              <a:gd name="connsiteY5" fmla="*/ 342426 h 3548373"/>
              <a:gd name="connsiteX6" fmla="*/ 1094318 w 1557970"/>
              <a:gd name="connsiteY6" fmla="*/ 684852 h 3548373"/>
              <a:gd name="connsiteX7" fmla="*/ 1094318 w 1557970"/>
              <a:gd name="connsiteY7" fmla="*/ 537172 h 3548373"/>
              <a:gd name="connsiteX8" fmla="*/ 402221 w 1557970"/>
              <a:gd name="connsiteY8" fmla="*/ 537172 h 3548373"/>
              <a:gd name="connsiteX9" fmla="*/ 389492 w 1557970"/>
              <a:gd name="connsiteY9" fmla="*/ 549901 h 3548373"/>
              <a:gd name="connsiteX10" fmla="*/ 505239 w 1557970"/>
              <a:gd name="connsiteY10" fmla="*/ 3548373 h 3548373"/>
              <a:gd name="connsiteX11" fmla="*/ 0 w 1557970"/>
              <a:gd name="connsiteY11" fmla="*/ 3432626 h 3548373"/>
              <a:gd name="connsiteX0" fmla="*/ 0 w 1615845"/>
              <a:gd name="connsiteY0" fmla="*/ 3502071 h 3548373"/>
              <a:gd name="connsiteX1" fmla="*/ 57875 w 1615845"/>
              <a:gd name="connsiteY1" fmla="*/ 549901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460096 w 1615845"/>
              <a:gd name="connsiteY8" fmla="*/ 537172 h 3548373"/>
              <a:gd name="connsiteX9" fmla="*/ 447367 w 1615845"/>
              <a:gd name="connsiteY9" fmla="*/ 549901 h 3548373"/>
              <a:gd name="connsiteX10" fmla="*/ 563114 w 1615845"/>
              <a:gd name="connsiteY10" fmla="*/ 3548373 h 3548373"/>
              <a:gd name="connsiteX11" fmla="*/ 0 w 1615845"/>
              <a:gd name="connsiteY11" fmla="*/ 3502071 h 3548373"/>
              <a:gd name="connsiteX0" fmla="*/ 0 w 1615845"/>
              <a:gd name="connsiteY0" fmla="*/ 3502071 h 3548373"/>
              <a:gd name="connsiteX1" fmla="*/ 57875 w 1615845"/>
              <a:gd name="connsiteY1" fmla="*/ 549901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460096 w 1615845"/>
              <a:gd name="connsiteY8" fmla="*/ 537172 h 3548373"/>
              <a:gd name="connsiteX9" fmla="*/ 563114 w 1615845"/>
              <a:gd name="connsiteY9" fmla="*/ 584625 h 3548373"/>
              <a:gd name="connsiteX10" fmla="*/ 563114 w 1615845"/>
              <a:gd name="connsiteY10" fmla="*/ 3548373 h 3548373"/>
              <a:gd name="connsiteX11" fmla="*/ 0 w 1615845"/>
              <a:gd name="connsiteY11" fmla="*/ 3502071 h 3548373"/>
              <a:gd name="connsiteX0" fmla="*/ 0 w 1615845"/>
              <a:gd name="connsiteY0" fmla="*/ 3502071 h 3548373"/>
              <a:gd name="connsiteX1" fmla="*/ 57875 w 1615845"/>
              <a:gd name="connsiteY1" fmla="*/ 549901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564211 w 1615845"/>
              <a:gd name="connsiteY8" fmla="*/ 535684 h 3548373"/>
              <a:gd name="connsiteX9" fmla="*/ 563114 w 1615845"/>
              <a:gd name="connsiteY9" fmla="*/ 584625 h 3548373"/>
              <a:gd name="connsiteX10" fmla="*/ 563114 w 1615845"/>
              <a:gd name="connsiteY10" fmla="*/ 3548373 h 3548373"/>
              <a:gd name="connsiteX11" fmla="*/ 0 w 1615845"/>
              <a:gd name="connsiteY11" fmla="*/ 3502071 h 3548373"/>
              <a:gd name="connsiteX0" fmla="*/ 0 w 1615845"/>
              <a:gd name="connsiteY0" fmla="*/ 3502071 h 3548373"/>
              <a:gd name="connsiteX1" fmla="*/ 45719 w 1615845"/>
              <a:gd name="connsiteY1" fmla="*/ 500959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564211 w 1615845"/>
              <a:gd name="connsiteY8" fmla="*/ 535684 h 3548373"/>
              <a:gd name="connsiteX9" fmla="*/ 563114 w 1615845"/>
              <a:gd name="connsiteY9" fmla="*/ 584625 h 3548373"/>
              <a:gd name="connsiteX10" fmla="*/ 563114 w 1615845"/>
              <a:gd name="connsiteY10" fmla="*/ 3548373 h 3548373"/>
              <a:gd name="connsiteX11" fmla="*/ 0 w 1615845"/>
              <a:gd name="connsiteY11" fmla="*/ 3502071 h 3548373"/>
              <a:gd name="connsiteX0" fmla="*/ 0 w 1615845"/>
              <a:gd name="connsiteY0" fmla="*/ 3502071 h 3502071"/>
              <a:gd name="connsiteX1" fmla="*/ 45719 w 1615845"/>
              <a:gd name="connsiteY1" fmla="*/ 500959 h 3502071"/>
              <a:gd name="connsiteX2" fmla="*/ 460096 w 1615845"/>
              <a:gd name="connsiteY2" fmla="*/ 147680 h 3502071"/>
              <a:gd name="connsiteX3" fmla="*/ 1152193 w 1615845"/>
              <a:gd name="connsiteY3" fmla="*/ 147680 h 3502071"/>
              <a:gd name="connsiteX4" fmla="*/ 1152193 w 1615845"/>
              <a:gd name="connsiteY4" fmla="*/ 0 h 3502071"/>
              <a:gd name="connsiteX5" fmla="*/ 1615845 w 1615845"/>
              <a:gd name="connsiteY5" fmla="*/ 342426 h 3502071"/>
              <a:gd name="connsiteX6" fmla="*/ 1152193 w 1615845"/>
              <a:gd name="connsiteY6" fmla="*/ 684852 h 3502071"/>
              <a:gd name="connsiteX7" fmla="*/ 1152193 w 1615845"/>
              <a:gd name="connsiteY7" fmla="*/ 537172 h 3502071"/>
              <a:gd name="connsiteX8" fmla="*/ 564211 w 1615845"/>
              <a:gd name="connsiteY8" fmla="*/ 535684 h 3502071"/>
              <a:gd name="connsiteX9" fmla="*/ 563114 w 1615845"/>
              <a:gd name="connsiteY9" fmla="*/ 584625 h 3502071"/>
              <a:gd name="connsiteX10" fmla="*/ 575785 w 1615845"/>
              <a:gd name="connsiteY10" fmla="*/ 3487228 h 3502071"/>
              <a:gd name="connsiteX11" fmla="*/ 0 w 1615845"/>
              <a:gd name="connsiteY11" fmla="*/ 3502071 h 3502071"/>
              <a:gd name="connsiteX0" fmla="*/ 0 w 1615845"/>
              <a:gd name="connsiteY0" fmla="*/ 3502071 h 3502071"/>
              <a:gd name="connsiteX1" fmla="*/ 45719 w 1615845"/>
              <a:gd name="connsiteY1" fmla="*/ 500959 h 3502071"/>
              <a:gd name="connsiteX2" fmla="*/ 460096 w 1615845"/>
              <a:gd name="connsiteY2" fmla="*/ 147680 h 3502071"/>
              <a:gd name="connsiteX3" fmla="*/ 1152193 w 1615845"/>
              <a:gd name="connsiteY3" fmla="*/ 147680 h 3502071"/>
              <a:gd name="connsiteX4" fmla="*/ 1152193 w 1615845"/>
              <a:gd name="connsiteY4" fmla="*/ 0 h 3502071"/>
              <a:gd name="connsiteX5" fmla="*/ 1615845 w 1615845"/>
              <a:gd name="connsiteY5" fmla="*/ 342426 h 3502071"/>
              <a:gd name="connsiteX6" fmla="*/ 1152193 w 1615845"/>
              <a:gd name="connsiteY6" fmla="*/ 684852 h 3502071"/>
              <a:gd name="connsiteX7" fmla="*/ 1152193 w 1615845"/>
              <a:gd name="connsiteY7" fmla="*/ 537172 h 3502071"/>
              <a:gd name="connsiteX8" fmla="*/ 564211 w 1615845"/>
              <a:gd name="connsiteY8" fmla="*/ 535684 h 3502071"/>
              <a:gd name="connsiteX9" fmla="*/ 563114 w 1615845"/>
              <a:gd name="connsiteY9" fmla="*/ 584625 h 3502071"/>
              <a:gd name="connsiteX10" fmla="*/ 575785 w 1615845"/>
              <a:gd name="connsiteY10" fmla="*/ 3487228 h 3502071"/>
              <a:gd name="connsiteX11" fmla="*/ 0 w 1615845"/>
              <a:gd name="connsiteY11" fmla="*/ 3502071 h 3502071"/>
              <a:gd name="connsiteX0" fmla="*/ 0 w 1615845"/>
              <a:gd name="connsiteY0" fmla="*/ 3502071 h 3502071"/>
              <a:gd name="connsiteX1" fmla="*/ 45719 w 1615845"/>
              <a:gd name="connsiteY1" fmla="*/ 500959 h 3502071"/>
              <a:gd name="connsiteX2" fmla="*/ 355866 w 1615845"/>
              <a:gd name="connsiteY2" fmla="*/ 107420 h 3502071"/>
              <a:gd name="connsiteX3" fmla="*/ 1152193 w 1615845"/>
              <a:gd name="connsiteY3" fmla="*/ 147680 h 3502071"/>
              <a:gd name="connsiteX4" fmla="*/ 1152193 w 1615845"/>
              <a:gd name="connsiteY4" fmla="*/ 0 h 3502071"/>
              <a:gd name="connsiteX5" fmla="*/ 1615845 w 1615845"/>
              <a:gd name="connsiteY5" fmla="*/ 342426 h 3502071"/>
              <a:gd name="connsiteX6" fmla="*/ 1152193 w 1615845"/>
              <a:gd name="connsiteY6" fmla="*/ 684852 h 3502071"/>
              <a:gd name="connsiteX7" fmla="*/ 1152193 w 1615845"/>
              <a:gd name="connsiteY7" fmla="*/ 537172 h 3502071"/>
              <a:gd name="connsiteX8" fmla="*/ 564211 w 1615845"/>
              <a:gd name="connsiteY8" fmla="*/ 535684 h 3502071"/>
              <a:gd name="connsiteX9" fmla="*/ 563114 w 1615845"/>
              <a:gd name="connsiteY9" fmla="*/ 584625 h 3502071"/>
              <a:gd name="connsiteX10" fmla="*/ 575785 w 1615845"/>
              <a:gd name="connsiteY10" fmla="*/ 3487228 h 3502071"/>
              <a:gd name="connsiteX11" fmla="*/ 0 w 1615845"/>
              <a:gd name="connsiteY11" fmla="*/ 3502071 h 350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5845" h="3502071">
                <a:moveTo>
                  <a:pt x="0" y="3502071"/>
                </a:moveTo>
                <a:lnTo>
                  <a:pt x="45719" y="500959"/>
                </a:lnTo>
                <a:cubicBezTo>
                  <a:pt x="45719" y="278818"/>
                  <a:pt x="133725" y="107420"/>
                  <a:pt x="355866" y="107420"/>
                </a:cubicBezTo>
                <a:lnTo>
                  <a:pt x="1152193" y="147680"/>
                </a:lnTo>
                <a:lnTo>
                  <a:pt x="1152193" y="0"/>
                </a:lnTo>
                <a:lnTo>
                  <a:pt x="1615845" y="342426"/>
                </a:lnTo>
                <a:lnTo>
                  <a:pt x="1152193" y="684852"/>
                </a:lnTo>
                <a:lnTo>
                  <a:pt x="1152193" y="537172"/>
                </a:lnTo>
                <a:lnTo>
                  <a:pt x="564211" y="535684"/>
                </a:lnTo>
                <a:cubicBezTo>
                  <a:pt x="557181" y="535684"/>
                  <a:pt x="563114" y="577595"/>
                  <a:pt x="563114" y="584625"/>
                </a:cubicBezTo>
                <a:cubicBezTo>
                  <a:pt x="567338" y="1552159"/>
                  <a:pt x="575785" y="2306610"/>
                  <a:pt x="575785" y="3487228"/>
                </a:cubicBezTo>
                <a:lnTo>
                  <a:pt x="0" y="3502071"/>
                </a:lnTo>
                <a:close/>
              </a:path>
            </a:pathLst>
          </a:cu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3" name="Textfeld 12">
            <a:extLst>
              <a:ext uri="{FF2B5EF4-FFF2-40B4-BE49-F238E27FC236}">
                <a16:creationId xmlns:a16="http://schemas.microsoft.com/office/drawing/2014/main" id="{F5D872AA-3D57-89FB-9988-F3109FEC1AA2}"/>
              </a:ext>
            </a:extLst>
          </p:cNvPr>
          <p:cNvSpPr txBox="1"/>
          <p:nvPr/>
        </p:nvSpPr>
        <p:spPr>
          <a:xfrm>
            <a:off x="1188875" y="5071116"/>
            <a:ext cx="1307543"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a:t>
            </a:r>
            <a:r>
              <a:rPr lang="de-DE" sz="900" dirty="0">
                <a:solidFill>
                  <a:srgbClr val="FFC000"/>
                </a:solidFill>
              </a:rPr>
              <a:t>:</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 3C,D,E,F,G,K)</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i="0" u="none" strike="noStrike" kern="1200" cap="none" spc="0" normalizeH="0" baseline="0" noProof="0" dirty="0">
                <a:ln>
                  <a:noFill/>
                </a:ln>
                <a:solidFill>
                  <a:srgbClr val="000000"/>
                </a:solidFill>
                <a:effectLst/>
                <a:uLnTx/>
                <a:uFillTx/>
                <a:latin typeface="Arial" charset="0"/>
                <a:ea typeface="ＭＳ Ｐゴシック" charset="-128"/>
                <a:cs typeface="+mn-cs"/>
              </a:rPr>
              <a:t>eingekaufte Güter und Dienstleistungen</a:t>
            </a:r>
          </a:p>
        </p:txBody>
      </p:sp>
      <p:sp>
        <p:nvSpPr>
          <p:cNvPr id="14" name="Textfeld 13">
            <a:extLst>
              <a:ext uri="{FF2B5EF4-FFF2-40B4-BE49-F238E27FC236}">
                <a16:creationId xmlns:a16="http://schemas.microsoft.com/office/drawing/2014/main" id="{BE83D5D6-EAFF-FFE6-8547-C6D4E877098D}"/>
              </a:ext>
            </a:extLst>
          </p:cNvPr>
          <p:cNvSpPr txBox="1"/>
          <p:nvPr/>
        </p:nvSpPr>
        <p:spPr>
          <a:xfrm>
            <a:off x="2540290" y="5085184"/>
            <a:ext cx="1108228" cy="369332"/>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2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Kapitalgüter</a:t>
            </a:r>
          </a:p>
        </p:txBody>
      </p:sp>
      <p:sp>
        <p:nvSpPr>
          <p:cNvPr id="15" name="Textfeld 14">
            <a:extLst>
              <a:ext uri="{FF2B5EF4-FFF2-40B4-BE49-F238E27FC236}">
                <a16:creationId xmlns:a16="http://schemas.microsoft.com/office/drawing/2014/main" id="{763348E8-FCDE-FD8C-F550-5809CC8F5600}"/>
              </a:ext>
            </a:extLst>
          </p:cNvPr>
          <p:cNvSpPr txBox="1"/>
          <p:nvPr/>
        </p:nvSpPr>
        <p:spPr>
          <a:xfrm>
            <a:off x="3834622" y="5071116"/>
            <a:ext cx="1312411" cy="6463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3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Brennstoff- und </a:t>
            </a:r>
            <a:r>
              <a:rPr kumimoji="0" lang="de-DE" sz="900" b="0" i="0" u="none" strike="noStrike" kern="1200" cap="none" spc="0" normalizeH="0" baseline="0" noProof="0" dirty="0" smtClean="0">
                <a:ln>
                  <a:noFill/>
                </a:ln>
                <a:solidFill>
                  <a:srgbClr val="000000"/>
                </a:solidFill>
                <a:effectLst/>
                <a:uLnTx/>
                <a:uFillTx/>
                <a:latin typeface="Arial" charset="0"/>
                <a:ea typeface="ＭＳ Ｐゴシック" charset="-128"/>
                <a:cs typeface="+mn-cs"/>
              </a:rPr>
              <a:t>energiebezogene </a:t>
            </a: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Emissionen</a:t>
            </a:r>
          </a:p>
        </p:txBody>
      </p:sp>
      <p:sp>
        <p:nvSpPr>
          <p:cNvPr id="16" name="Textfeld 15">
            <a:extLst>
              <a:ext uri="{FF2B5EF4-FFF2-40B4-BE49-F238E27FC236}">
                <a16:creationId xmlns:a16="http://schemas.microsoft.com/office/drawing/2014/main" id="{B3F9271E-1AEB-329B-F055-3541E6950DBD}"/>
              </a:ext>
            </a:extLst>
          </p:cNvPr>
          <p:cNvSpPr txBox="1"/>
          <p:nvPr/>
        </p:nvSpPr>
        <p:spPr>
          <a:xfrm>
            <a:off x="4511525" y="4114010"/>
            <a:ext cx="794989" cy="784830"/>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4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(ecocock-pit:3B)</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Transport und Verteilung</a:t>
            </a:r>
          </a:p>
        </p:txBody>
      </p:sp>
      <p:sp>
        <p:nvSpPr>
          <p:cNvPr id="17" name="Textfeld 16">
            <a:extLst>
              <a:ext uri="{FF2B5EF4-FFF2-40B4-BE49-F238E27FC236}">
                <a16:creationId xmlns:a16="http://schemas.microsoft.com/office/drawing/2014/main" id="{B608F7F1-B0CB-8454-49E8-231F20E931ED}"/>
              </a:ext>
            </a:extLst>
          </p:cNvPr>
          <p:cNvSpPr txBox="1"/>
          <p:nvPr/>
        </p:nvSpPr>
        <p:spPr>
          <a:xfrm>
            <a:off x="4212566" y="3319239"/>
            <a:ext cx="1078023" cy="369332"/>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5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(ecocockpit:3H)</a:t>
            </a: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 Abfall</a:t>
            </a:r>
          </a:p>
        </p:txBody>
      </p:sp>
      <p:sp>
        <p:nvSpPr>
          <p:cNvPr id="18" name="Textfeld 17">
            <a:extLst>
              <a:ext uri="{FF2B5EF4-FFF2-40B4-BE49-F238E27FC236}">
                <a16:creationId xmlns:a16="http://schemas.microsoft.com/office/drawing/2014/main" id="{7D9F4299-B03D-4A30-2225-08C816AE9208}"/>
              </a:ext>
            </a:extLst>
          </p:cNvPr>
          <p:cNvSpPr txBox="1"/>
          <p:nvPr/>
        </p:nvSpPr>
        <p:spPr>
          <a:xfrm>
            <a:off x="2277923" y="3363476"/>
            <a:ext cx="1078023" cy="369332"/>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6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(ecocockpit:3A)</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Geschäftsreisen</a:t>
            </a:r>
          </a:p>
        </p:txBody>
      </p:sp>
      <p:sp>
        <p:nvSpPr>
          <p:cNvPr id="19" name="Textfeld 18">
            <a:extLst>
              <a:ext uri="{FF2B5EF4-FFF2-40B4-BE49-F238E27FC236}">
                <a16:creationId xmlns:a16="http://schemas.microsoft.com/office/drawing/2014/main" id="{F76DDDFB-B5F7-D00E-27BA-1F003ADE7B06}"/>
              </a:ext>
            </a:extLst>
          </p:cNvPr>
          <p:cNvSpPr txBox="1"/>
          <p:nvPr/>
        </p:nvSpPr>
        <p:spPr>
          <a:xfrm>
            <a:off x="2273355" y="2395607"/>
            <a:ext cx="1087861"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7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(ecocockpit:3J)</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Pendeln der Arbeitnehmer</a:t>
            </a:r>
          </a:p>
        </p:txBody>
      </p:sp>
      <p:sp>
        <p:nvSpPr>
          <p:cNvPr id="20" name="Textfeld 19">
            <a:extLst>
              <a:ext uri="{FF2B5EF4-FFF2-40B4-BE49-F238E27FC236}">
                <a16:creationId xmlns:a16="http://schemas.microsoft.com/office/drawing/2014/main" id="{56FB66C1-57DE-A677-A585-B7790D0015B9}"/>
              </a:ext>
            </a:extLst>
          </p:cNvPr>
          <p:cNvSpPr txBox="1"/>
          <p:nvPr/>
        </p:nvSpPr>
        <p:spPr>
          <a:xfrm>
            <a:off x="3829921" y="2254204"/>
            <a:ext cx="1081826" cy="646331"/>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8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(ecocockpit:3A) </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Angemietete oder geleaste Sachanlagen</a:t>
            </a:r>
          </a:p>
        </p:txBody>
      </p:sp>
      <p:sp>
        <p:nvSpPr>
          <p:cNvPr id="21" name="Textfeld 20">
            <a:extLst>
              <a:ext uri="{FF2B5EF4-FFF2-40B4-BE49-F238E27FC236}">
                <a16:creationId xmlns:a16="http://schemas.microsoft.com/office/drawing/2014/main" id="{8B384E5B-376B-0AF2-50A3-6DCC5A90E9F4}"/>
              </a:ext>
            </a:extLst>
          </p:cNvPr>
          <p:cNvSpPr txBox="1"/>
          <p:nvPr/>
        </p:nvSpPr>
        <p:spPr>
          <a:xfrm>
            <a:off x="1252614" y="4074137"/>
            <a:ext cx="1963066"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Bezogene Elektrizität, Dampf, Heizung und Kühlung für die eigene Nutzung</a:t>
            </a:r>
          </a:p>
        </p:txBody>
      </p:sp>
      <p:sp>
        <p:nvSpPr>
          <p:cNvPr id="22" name="Textfeld 21">
            <a:extLst>
              <a:ext uri="{FF2B5EF4-FFF2-40B4-BE49-F238E27FC236}">
                <a16:creationId xmlns:a16="http://schemas.microsoft.com/office/drawing/2014/main" id="{8FF63BEC-2A27-4329-D777-0EAE93CE8ED9}"/>
              </a:ext>
            </a:extLst>
          </p:cNvPr>
          <p:cNvSpPr txBox="1"/>
          <p:nvPr/>
        </p:nvSpPr>
        <p:spPr>
          <a:xfrm>
            <a:off x="5428310" y="4969768"/>
            <a:ext cx="676727"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Fuhrpark</a:t>
            </a:r>
          </a:p>
        </p:txBody>
      </p:sp>
      <p:sp>
        <p:nvSpPr>
          <p:cNvPr id="23" name="Textfeld 22">
            <a:extLst>
              <a:ext uri="{FF2B5EF4-FFF2-40B4-BE49-F238E27FC236}">
                <a16:creationId xmlns:a16="http://schemas.microsoft.com/office/drawing/2014/main" id="{A6B0B9E0-87F1-08E2-7469-77455760BF76}"/>
              </a:ext>
            </a:extLst>
          </p:cNvPr>
          <p:cNvSpPr txBox="1"/>
          <p:nvPr/>
        </p:nvSpPr>
        <p:spPr>
          <a:xfrm>
            <a:off x="5428310" y="3378821"/>
            <a:ext cx="676727"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Unternehmens-einrich-tungen</a:t>
            </a:r>
          </a:p>
        </p:txBody>
      </p:sp>
      <p:sp>
        <p:nvSpPr>
          <p:cNvPr id="24" name="Textfeld 23">
            <a:extLst>
              <a:ext uri="{FF2B5EF4-FFF2-40B4-BE49-F238E27FC236}">
                <a16:creationId xmlns:a16="http://schemas.microsoft.com/office/drawing/2014/main" id="{A7742797-4116-EC7C-F0D3-03272E73DCD5}"/>
              </a:ext>
            </a:extLst>
          </p:cNvPr>
          <p:cNvSpPr txBox="1"/>
          <p:nvPr/>
        </p:nvSpPr>
        <p:spPr>
          <a:xfrm>
            <a:off x="6486964" y="5153417"/>
            <a:ext cx="1178062" cy="5078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9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Transport und Verteilung</a:t>
            </a:r>
          </a:p>
        </p:txBody>
      </p:sp>
      <p:sp>
        <p:nvSpPr>
          <p:cNvPr id="25" name="Textfeld 24">
            <a:extLst>
              <a:ext uri="{FF2B5EF4-FFF2-40B4-BE49-F238E27FC236}">
                <a16:creationId xmlns:a16="http://schemas.microsoft.com/office/drawing/2014/main" id="{164933C2-2539-171D-4442-E7A5F57A7E1A}"/>
              </a:ext>
            </a:extLst>
          </p:cNvPr>
          <p:cNvSpPr txBox="1"/>
          <p:nvPr/>
        </p:nvSpPr>
        <p:spPr>
          <a:xfrm>
            <a:off x="7766809" y="5153417"/>
            <a:ext cx="1353527" cy="5078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10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Verarbeitung der verkauften Produkte</a:t>
            </a:r>
          </a:p>
        </p:txBody>
      </p:sp>
      <p:sp>
        <p:nvSpPr>
          <p:cNvPr id="26" name="Textfeld 25">
            <a:extLst>
              <a:ext uri="{FF2B5EF4-FFF2-40B4-BE49-F238E27FC236}">
                <a16:creationId xmlns:a16="http://schemas.microsoft.com/office/drawing/2014/main" id="{275C0D0A-D371-BF7D-4FB8-6B4CEBCAB1D2}"/>
              </a:ext>
            </a:extLst>
          </p:cNvPr>
          <p:cNvSpPr txBox="1"/>
          <p:nvPr/>
        </p:nvSpPr>
        <p:spPr>
          <a:xfrm>
            <a:off x="9048328" y="5153417"/>
            <a:ext cx="1353527" cy="5078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11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Nutzung der verkauften Produkte</a:t>
            </a:r>
          </a:p>
        </p:txBody>
      </p:sp>
      <p:sp>
        <p:nvSpPr>
          <p:cNvPr id="27" name="Textfeld 26">
            <a:extLst>
              <a:ext uri="{FF2B5EF4-FFF2-40B4-BE49-F238E27FC236}">
                <a16:creationId xmlns:a16="http://schemas.microsoft.com/office/drawing/2014/main" id="{9B5C5C86-9936-1602-4199-BF5E83CE74D5}"/>
              </a:ext>
            </a:extLst>
          </p:cNvPr>
          <p:cNvSpPr txBox="1"/>
          <p:nvPr/>
        </p:nvSpPr>
        <p:spPr>
          <a:xfrm>
            <a:off x="9401569" y="3177363"/>
            <a:ext cx="1497543" cy="6463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12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Umgang mit verkauften Produkten an deren Lebenszyklusende</a:t>
            </a:r>
          </a:p>
        </p:txBody>
      </p:sp>
      <p:sp>
        <p:nvSpPr>
          <p:cNvPr id="28" name="Textfeld 27">
            <a:extLst>
              <a:ext uri="{FF2B5EF4-FFF2-40B4-BE49-F238E27FC236}">
                <a16:creationId xmlns:a16="http://schemas.microsoft.com/office/drawing/2014/main" id="{812919D9-5390-5B16-003B-8A491A1DAE72}"/>
              </a:ext>
            </a:extLst>
          </p:cNvPr>
          <p:cNvSpPr txBox="1"/>
          <p:nvPr/>
        </p:nvSpPr>
        <p:spPr>
          <a:xfrm>
            <a:off x="8251523" y="3141383"/>
            <a:ext cx="980194" cy="784830"/>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13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Vermietete oder verleaste Sachanlagen</a:t>
            </a:r>
          </a:p>
        </p:txBody>
      </p:sp>
      <p:sp>
        <p:nvSpPr>
          <p:cNvPr id="29" name="Textfeld 28">
            <a:extLst>
              <a:ext uri="{FF2B5EF4-FFF2-40B4-BE49-F238E27FC236}">
                <a16:creationId xmlns:a16="http://schemas.microsoft.com/office/drawing/2014/main" id="{08E062D5-F87A-98E6-0D5A-F8264694B077}"/>
              </a:ext>
            </a:extLst>
          </p:cNvPr>
          <p:cNvSpPr txBox="1"/>
          <p:nvPr/>
        </p:nvSpPr>
        <p:spPr>
          <a:xfrm>
            <a:off x="7115620" y="3012208"/>
            <a:ext cx="1068413"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Franchise</a:t>
            </a:r>
          </a:p>
        </p:txBody>
      </p:sp>
      <p:sp>
        <p:nvSpPr>
          <p:cNvPr id="30" name="Textfeld 29">
            <a:extLst>
              <a:ext uri="{FF2B5EF4-FFF2-40B4-BE49-F238E27FC236}">
                <a16:creationId xmlns:a16="http://schemas.microsoft.com/office/drawing/2014/main" id="{4907509F-9DB6-1E1F-C28A-1F23CE463AA8}"/>
              </a:ext>
            </a:extLst>
          </p:cNvPr>
          <p:cNvSpPr txBox="1"/>
          <p:nvPr/>
        </p:nvSpPr>
        <p:spPr>
          <a:xfrm>
            <a:off x="6954778" y="2260201"/>
            <a:ext cx="855029"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15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Investitionen</a:t>
            </a:r>
          </a:p>
        </p:txBody>
      </p:sp>
      <p:sp>
        <p:nvSpPr>
          <p:cNvPr id="31" name="Textfeld 30">
            <a:extLst>
              <a:ext uri="{FF2B5EF4-FFF2-40B4-BE49-F238E27FC236}">
                <a16:creationId xmlns:a16="http://schemas.microsoft.com/office/drawing/2014/main" id="{F3B78ED5-26F2-4A78-CE22-FA41C7DC5F76}"/>
              </a:ext>
            </a:extLst>
          </p:cNvPr>
          <p:cNvSpPr txBox="1"/>
          <p:nvPr/>
        </p:nvSpPr>
        <p:spPr>
          <a:xfrm>
            <a:off x="5135990" y="1063101"/>
            <a:ext cx="687208" cy="400110"/>
          </a:xfrm>
          <a:prstGeom prst="rect">
            <a:avLst/>
          </a:prstGeom>
          <a:noFill/>
        </p:spPr>
        <p:txBody>
          <a:bodyPr wrap="square" rtlCol="0">
            <a:spAutoFit/>
          </a:bodyPr>
          <a:lstStyle/>
          <a:p>
            <a:pPr algn="l"/>
            <a:r>
              <a:rPr lang="de-DE" sz="2000" dirty="0"/>
              <a:t>CH</a:t>
            </a:r>
            <a:r>
              <a:rPr lang="de-DE" sz="2000" baseline="-25000" dirty="0"/>
              <a:t>4</a:t>
            </a:r>
          </a:p>
        </p:txBody>
      </p:sp>
      <p:sp>
        <p:nvSpPr>
          <p:cNvPr id="32" name="Textfeld 31">
            <a:extLst>
              <a:ext uri="{FF2B5EF4-FFF2-40B4-BE49-F238E27FC236}">
                <a16:creationId xmlns:a16="http://schemas.microsoft.com/office/drawing/2014/main" id="{5DF7E99E-2242-A534-423A-BB0E7AD8F063}"/>
              </a:ext>
            </a:extLst>
          </p:cNvPr>
          <p:cNvSpPr txBox="1"/>
          <p:nvPr/>
        </p:nvSpPr>
        <p:spPr>
          <a:xfrm>
            <a:off x="7405151" y="775701"/>
            <a:ext cx="687208" cy="400110"/>
          </a:xfrm>
          <a:prstGeom prst="rect">
            <a:avLst/>
          </a:prstGeom>
          <a:noFill/>
        </p:spPr>
        <p:txBody>
          <a:bodyPr wrap="square" rtlCol="0">
            <a:spAutoFit/>
          </a:bodyPr>
          <a:lstStyle/>
          <a:p>
            <a:pPr algn="l"/>
            <a:r>
              <a:rPr lang="de-DE" sz="2000" dirty="0"/>
              <a:t>N</a:t>
            </a:r>
            <a:r>
              <a:rPr lang="de-DE" sz="2000" baseline="-25000" dirty="0"/>
              <a:t>2</a:t>
            </a:r>
            <a:r>
              <a:rPr lang="de-DE" sz="2000" dirty="0"/>
              <a:t>O</a:t>
            </a:r>
          </a:p>
        </p:txBody>
      </p:sp>
      <p:sp>
        <p:nvSpPr>
          <p:cNvPr id="33" name="Textfeld 32">
            <a:extLst>
              <a:ext uri="{FF2B5EF4-FFF2-40B4-BE49-F238E27FC236}">
                <a16:creationId xmlns:a16="http://schemas.microsoft.com/office/drawing/2014/main" id="{8C11C54F-3292-8584-EDCC-79E0D88D884E}"/>
              </a:ext>
            </a:extLst>
          </p:cNvPr>
          <p:cNvSpPr txBox="1"/>
          <p:nvPr/>
        </p:nvSpPr>
        <p:spPr>
          <a:xfrm>
            <a:off x="3735015" y="1165656"/>
            <a:ext cx="687208" cy="400110"/>
          </a:xfrm>
          <a:prstGeom prst="rect">
            <a:avLst/>
          </a:prstGeom>
          <a:noFill/>
        </p:spPr>
        <p:txBody>
          <a:bodyPr wrap="square" rtlCol="0">
            <a:spAutoFit/>
          </a:bodyPr>
          <a:lstStyle/>
          <a:p>
            <a:pPr algn="l"/>
            <a:r>
              <a:rPr lang="de-DE" sz="2000" dirty="0"/>
              <a:t>SF</a:t>
            </a:r>
            <a:r>
              <a:rPr lang="de-DE" sz="2000" baseline="-25000" dirty="0"/>
              <a:t>6</a:t>
            </a:r>
          </a:p>
        </p:txBody>
      </p:sp>
      <p:sp>
        <p:nvSpPr>
          <p:cNvPr id="34" name="Textfeld 33">
            <a:extLst>
              <a:ext uri="{FF2B5EF4-FFF2-40B4-BE49-F238E27FC236}">
                <a16:creationId xmlns:a16="http://schemas.microsoft.com/office/drawing/2014/main" id="{8AFEA376-467E-260C-FECB-729E18458906}"/>
              </a:ext>
            </a:extLst>
          </p:cNvPr>
          <p:cNvSpPr txBox="1"/>
          <p:nvPr/>
        </p:nvSpPr>
        <p:spPr>
          <a:xfrm>
            <a:off x="3828179" y="647076"/>
            <a:ext cx="687208" cy="400110"/>
          </a:xfrm>
          <a:prstGeom prst="rect">
            <a:avLst/>
          </a:prstGeom>
          <a:noFill/>
        </p:spPr>
        <p:txBody>
          <a:bodyPr wrap="square" rtlCol="0">
            <a:spAutoFit/>
          </a:bodyPr>
          <a:lstStyle/>
          <a:p>
            <a:pPr algn="l"/>
            <a:r>
              <a:rPr lang="de-DE" sz="2000" dirty="0"/>
              <a:t>NF</a:t>
            </a:r>
            <a:r>
              <a:rPr lang="de-DE" sz="2000" baseline="-25000" dirty="0"/>
              <a:t>3</a:t>
            </a:r>
          </a:p>
        </p:txBody>
      </p:sp>
      <p:sp>
        <p:nvSpPr>
          <p:cNvPr id="35" name="Textfeld 34">
            <a:extLst>
              <a:ext uri="{FF2B5EF4-FFF2-40B4-BE49-F238E27FC236}">
                <a16:creationId xmlns:a16="http://schemas.microsoft.com/office/drawing/2014/main" id="{AB3218A5-EE14-FE22-2488-799C3A0DD360}"/>
              </a:ext>
            </a:extLst>
          </p:cNvPr>
          <p:cNvSpPr txBox="1"/>
          <p:nvPr/>
        </p:nvSpPr>
        <p:spPr>
          <a:xfrm>
            <a:off x="4900542" y="558962"/>
            <a:ext cx="919727" cy="400110"/>
          </a:xfrm>
          <a:prstGeom prst="rect">
            <a:avLst/>
          </a:prstGeom>
          <a:noFill/>
        </p:spPr>
        <p:txBody>
          <a:bodyPr wrap="square" rtlCol="0">
            <a:spAutoFit/>
          </a:bodyPr>
          <a:lstStyle/>
          <a:p>
            <a:pPr algn="l"/>
            <a:r>
              <a:rPr lang="de-DE" sz="2000" dirty="0"/>
              <a:t>HFCs</a:t>
            </a:r>
            <a:endParaRPr lang="de-DE" sz="2000" baseline="-25000" dirty="0"/>
          </a:p>
        </p:txBody>
      </p:sp>
      <p:sp>
        <p:nvSpPr>
          <p:cNvPr id="36" name="Textfeld 35">
            <a:extLst>
              <a:ext uri="{FF2B5EF4-FFF2-40B4-BE49-F238E27FC236}">
                <a16:creationId xmlns:a16="http://schemas.microsoft.com/office/drawing/2014/main" id="{1DAF689C-F5C9-C464-DB17-6F5463DE8516}"/>
              </a:ext>
            </a:extLst>
          </p:cNvPr>
          <p:cNvSpPr txBox="1"/>
          <p:nvPr/>
        </p:nvSpPr>
        <p:spPr>
          <a:xfrm>
            <a:off x="5962831" y="1051143"/>
            <a:ext cx="919727" cy="400110"/>
          </a:xfrm>
          <a:prstGeom prst="rect">
            <a:avLst/>
          </a:prstGeom>
          <a:noFill/>
        </p:spPr>
        <p:txBody>
          <a:bodyPr wrap="square" rtlCol="0">
            <a:spAutoFit/>
          </a:bodyPr>
          <a:lstStyle/>
          <a:p>
            <a:pPr algn="l"/>
            <a:r>
              <a:rPr lang="de-DE" sz="2000" dirty="0"/>
              <a:t>PFCs</a:t>
            </a:r>
            <a:endParaRPr lang="de-DE" sz="2000" baseline="-25000" dirty="0"/>
          </a:p>
        </p:txBody>
      </p:sp>
      <p:sp>
        <p:nvSpPr>
          <p:cNvPr id="37" name="Textfeld 36">
            <a:extLst>
              <a:ext uri="{FF2B5EF4-FFF2-40B4-BE49-F238E27FC236}">
                <a16:creationId xmlns:a16="http://schemas.microsoft.com/office/drawing/2014/main" id="{25700639-DA5D-4D63-4F54-260CE4D83D3E}"/>
              </a:ext>
            </a:extLst>
          </p:cNvPr>
          <p:cNvSpPr txBox="1"/>
          <p:nvPr/>
        </p:nvSpPr>
        <p:spPr>
          <a:xfrm>
            <a:off x="558900" y="5795685"/>
            <a:ext cx="2368991" cy="523220"/>
          </a:xfrm>
          <a:prstGeom prst="rect">
            <a:avLst/>
          </a:prstGeom>
          <a:solidFill>
            <a:srgbClr val="90ABBE"/>
          </a:solidFill>
        </p:spPr>
        <p:txBody>
          <a:bodyPr wrap="square" rtlCol="0">
            <a:spAutoFit/>
          </a:bodyPr>
          <a:lstStyle>
            <a:defPPr>
              <a:defRPr lang="de-DE"/>
            </a:defPPr>
            <a:lvl1pPr algn="l">
              <a:defRPr sz="1400">
                <a:solidFill>
                  <a:schemeClr val="bg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Scope 3 INDIREKT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Vorgelagerte Aktivitäten</a:t>
            </a:r>
          </a:p>
        </p:txBody>
      </p:sp>
      <p:sp>
        <p:nvSpPr>
          <p:cNvPr id="38" name="Textfeld 37">
            <a:extLst>
              <a:ext uri="{FF2B5EF4-FFF2-40B4-BE49-F238E27FC236}">
                <a16:creationId xmlns:a16="http://schemas.microsoft.com/office/drawing/2014/main" id="{3C2E2F99-E9A4-AAF3-BB0B-3132476CE9D7}"/>
              </a:ext>
            </a:extLst>
          </p:cNvPr>
          <p:cNvSpPr txBox="1"/>
          <p:nvPr/>
        </p:nvSpPr>
        <p:spPr>
          <a:xfrm>
            <a:off x="8219944" y="5810342"/>
            <a:ext cx="2475032" cy="523220"/>
          </a:xfrm>
          <a:prstGeom prst="rect">
            <a:avLst/>
          </a:prstGeom>
          <a:solidFill>
            <a:srgbClr val="526E7F"/>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Scope 3 INDIREKT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Nachgelagerte Aktivitäten</a:t>
            </a:r>
          </a:p>
        </p:txBody>
      </p:sp>
      <p:sp>
        <p:nvSpPr>
          <p:cNvPr id="39" name="Textfeld 38">
            <a:extLst>
              <a:ext uri="{FF2B5EF4-FFF2-40B4-BE49-F238E27FC236}">
                <a16:creationId xmlns:a16="http://schemas.microsoft.com/office/drawing/2014/main" id="{97E67B24-CFB6-3EDD-0CE6-3905F2DC0E88}"/>
              </a:ext>
            </a:extLst>
          </p:cNvPr>
          <p:cNvSpPr txBox="1"/>
          <p:nvPr/>
        </p:nvSpPr>
        <p:spPr>
          <a:xfrm>
            <a:off x="4626759" y="5804409"/>
            <a:ext cx="2387019" cy="523220"/>
          </a:xfrm>
          <a:prstGeom prst="rect">
            <a:avLst/>
          </a:prstGeom>
          <a:solidFill>
            <a:srgbClr val="B6C6D0"/>
          </a:solidFill>
        </p:spPr>
        <p:txBody>
          <a:bodyPr wrap="square" rtlCol="0">
            <a:spAutoFit/>
          </a:bodyPr>
          <a:lstStyle>
            <a:defPPr>
              <a:defRPr lang="de-DE"/>
            </a:defPPr>
            <a:lvl1pPr algn="l">
              <a:defRPr sz="1400">
                <a:solidFill>
                  <a:schemeClr val="bg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Scope 1 DIREKT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Berichtendes Unternehmen</a:t>
            </a:r>
          </a:p>
        </p:txBody>
      </p:sp>
      <p:pic>
        <p:nvPicPr>
          <p:cNvPr id="40" name="Grafik 39" descr="Warenkorb mit einfarbiger Füllung">
            <a:extLst>
              <a:ext uri="{FF2B5EF4-FFF2-40B4-BE49-F238E27FC236}">
                <a16:creationId xmlns:a16="http://schemas.microsoft.com/office/drawing/2014/main" id="{B38194C7-8CF6-7E36-EC4B-E13B79AE904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80368" y="5213141"/>
            <a:ext cx="324000" cy="324000"/>
          </a:xfrm>
          <a:prstGeom prst="rect">
            <a:avLst/>
          </a:prstGeom>
        </p:spPr>
      </p:pic>
      <p:pic>
        <p:nvPicPr>
          <p:cNvPr id="41" name="Grafik 40" descr="Roboterhand mit einfarbiger Füllung">
            <a:extLst>
              <a:ext uri="{FF2B5EF4-FFF2-40B4-BE49-F238E27FC236}">
                <a16:creationId xmlns:a16="http://schemas.microsoft.com/office/drawing/2014/main" id="{A0F138ED-F83F-9178-5715-35CFEE0F75C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215093" y="5138452"/>
            <a:ext cx="324000" cy="324000"/>
          </a:xfrm>
          <a:prstGeom prst="rect">
            <a:avLst/>
          </a:prstGeom>
        </p:spPr>
      </p:pic>
      <p:pic>
        <p:nvPicPr>
          <p:cNvPr id="42" name="Grafik 41" descr="Kraftstoff mit einfarbiger Füllung">
            <a:extLst>
              <a:ext uri="{FF2B5EF4-FFF2-40B4-BE49-F238E27FC236}">
                <a16:creationId xmlns:a16="http://schemas.microsoft.com/office/drawing/2014/main" id="{F1733678-B021-4123-4DB9-1F25CBC3D7D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576951" y="5140365"/>
            <a:ext cx="324000" cy="324000"/>
          </a:xfrm>
          <a:prstGeom prst="rect">
            <a:avLst/>
          </a:prstGeom>
        </p:spPr>
      </p:pic>
      <p:pic>
        <p:nvPicPr>
          <p:cNvPr id="43" name="Grafik 42" descr="Fracht mit einfarbiger Füllung">
            <a:extLst>
              <a:ext uri="{FF2B5EF4-FFF2-40B4-BE49-F238E27FC236}">
                <a16:creationId xmlns:a16="http://schemas.microsoft.com/office/drawing/2014/main" id="{A9263240-F069-B8C6-A587-8123DC3863A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703061" y="3821149"/>
            <a:ext cx="324000" cy="324000"/>
          </a:xfrm>
          <a:prstGeom prst="rect">
            <a:avLst/>
          </a:prstGeom>
        </p:spPr>
      </p:pic>
      <p:pic>
        <p:nvPicPr>
          <p:cNvPr id="44" name="Grafik 43" descr="Abfall mit einfarbiger Füllung">
            <a:extLst>
              <a:ext uri="{FF2B5EF4-FFF2-40B4-BE49-F238E27FC236}">
                <a16:creationId xmlns:a16="http://schemas.microsoft.com/office/drawing/2014/main" id="{654670BC-0A14-7829-ABFC-B6AB88A517FE}"/>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4121537" y="3602213"/>
            <a:ext cx="324000" cy="324000"/>
          </a:xfrm>
          <a:prstGeom prst="rect">
            <a:avLst/>
          </a:prstGeom>
        </p:spPr>
      </p:pic>
      <p:pic>
        <p:nvPicPr>
          <p:cNvPr id="45" name="Grafik 44" descr="Potenz mit einfarbiger Füllung">
            <a:extLst>
              <a:ext uri="{FF2B5EF4-FFF2-40B4-BE49-F238E27FC236}">
                <a16:creationId xmlns:a16="http://schemas.microsoft.com/office/drawing/2014/main" id="{064260AF-01C6-DA81-8222-F5FF7417BEA5}"/>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862823" y="4159977"/>
            <a:ext cx="324000" cy="324000"/>
          </a:xfrm>
          <a:prstGeom prst="rect">
            <a:avLst/>
          </a:prstGeom>
        </p:spPr>
      </p:pic>
      <p:pic>
        <p:nvPicPr>
          <p:cNvPr id="46" name="Grafik 45" descr="Abheben mit einfarbiger Füllung">
            <a:extLst>
              <a:ext uri="{FF2B5EF4-FFF2-40B4-BE49-F238E27FC236}">
                <a16:creationId xmlns:a16="http://schemas.microsoft.com/office/drawing/2014/main" id="{41995D7A-9880-211A-5EA6-4EA31AB1520B}"/>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1905434" y="3423595"/>
            <a:ext cx="324000" cy="324000"/>
          </a:xfrm>
          <a:prstGeom prst="rect">
            <a:avLst/>
          </a:prstGeom>
        </p:spPr>
      </p:pic>
      <p:pic>
        <p:nvPicPr>
          <p:cNvPr id="47" name="Grafik 46" descr="Straßenbahnwagen mit einfarbiger Füllung">
            <a:extLst>
              <a:ext uri="{FF2B5EF4-FFF2-40B4-BE49-F238E27FC236}">
                <a16:creationId xmlns:a16="http://schemas.microsoft.com/office/drawing/2014/main" id="{A278DFED-C7CD-4952-FDC1-949C450E1FEF}"/>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1977000" y="2453478"/>
            <a:ext cx="324000" cy="324000"/>
          </a:xfrm>
          <a:prstGeom prst="rect">
            <a:avLst/>
          </a:prstGeom>
        </p:spPr>
      </p:pic>
      <p:pic>
        <p:nvPicPr>
          <p:cNvPr id="48" name="Grafik 47" descr="Haus mit einfarbiger Füllung">
            <a:extLst>
              <a:ext uri="{FF2B5EF4-FFF2-40B4-BE49-F238E27FC236}">
                <a16:creationId xmlns:a16="http://schemas.microsoft.com/office/drawing/2014/main" id="{C5EFA637-AF55-9539-2AEE-44784A0A733D}"/>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3501690" y="2418503"/>
            <a:ext cx="324000" cy="324000"/>
          </a:xfrm>
          <a:prstGeom prst="rect">
            <a:avLst/>
          </a:prstGeom>
        </p:spPr>
      </p:pic>
      <p:pic>
        <p:nvPicPr>
          <p:cNvPr id="49" name="Grafik 48" descr="Auto mit einfarbiger Füllung">
            <a:extLst>
              <a:ext uri="{FF2B5EF4-FFF2-40B4-BE49-F238E27FC236}">
                <a16:creationId xmlns:a16="http://schemas.microsoft.com/office/drawing/2014/main" id="{CA8268D6-EB2D-219A-9532-33AD43DF56C1}"/>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5574762" y="4743451"/>
            <a:ext cx="324000" cy="324000"/>
          </a:xfrm>
          <a:prstGeom prst="rect">
            <a:avLst/>
          </a:prstGeom>
        </p:spPr>
      </p:pic>
      <p:pic>
        <p:nvPicPr>
          <p:cNvPr id="50" name="Grafik 49" descr="Gebäude mit einfarbiger Füllung">
            <a:extLst>
              <a:ext uri="{FF2B5EF4-FFF2-40B4-BE49-F238E27FC236}">
                <a16:creationId xmlns:a16="http://schemas.microsoft.com/office/drawing/2014/main" id="{BD969327-C731-873E-84AA-DF0E6ED4E2D5}"/>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a:off x="5544638" y="3015363"/>
            <a:ext cx="324000" cy="324000"/>
          </a:xfrm>
          <a:prstGeom prst="rect">
            <a:avLst/>
          </a:prstGeom>
        </p:spPr>
      </p:pic>
      <p:pic>
        <p:nvPicPr>
          <p:cNvPr id="51" name="Grafik 50" descr="Fracht mit einfarbiger Füllung">
            <a:extLst>
              <a:ext uri="{FF2B5EF4-FFF2-40B4-BE49-F238E27FC236}">
                <a16:creationId xmlns:a16="http://schemas.microsoft.com/office/drawing/2014/main" id="{5BAEF6E8-DD56-EB6C-B17C-54C51D7CAA0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259758" y="5265240"/>
            <a:ext cx="324000" cy="324000"/>
          </a:xfrm>
          <a:prstGeom prst="rect">
            <a:avLst/>
          </a:prstGeom>
        </p:spPr>
      </p:pic>
      <p:pic>
        <p:nvPicPr>
          <p:cNvPr id="52" name="Grafik 51" descr="Fabrik mit einfarbiger Füllung">
            <a:extLst>
              <a:ext uri="{FF2B5EF4-FFF2-40B4-BE49-F238E27FC236}">
                <a16:creationId xmlns:a16="http://schemas.microsoft.com/office/drawing/2014/main" id="{491FBEEC-099A-6AD4-D802-8632A2531C28}"/>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tretch>
            <a:fillRect/>
          </a:stretch>
        </p:blipFill>
        <p:spPr>
          <a:xfrm>
            <a:off x="7488339" y="5193232"/>
            <a:ext cx="324000" cy="324000"/>
          </a:xfrm>
          <a:prstGeom prst="rect">
            <a:avLst/>
          </a:prstGeom>
        </p:spPr>
      </p:pic>
      <p:pic>
        <p:nvPicPr>
          <p:cNvPr id="53" name="Grafik 52" descr="Glühlampe mit einfarbiger Füllung">
            <a:extLst>
              <a:ext uri="{FF2B5EF4-FFF2-40B4-BE49-F238E27FC236}">
                <a16:creationId xmlns:a16="http://schemas.microsoft.com/office/drawing/2014/main" id="{7A5FAE20-EA63-6587-1721-B40D783DF4BF}"/>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tretch>
            <a:fillRect/>
          </a:stretch>
        </p:blipFill>
        <p:spPr>
          <a:xfrm>
            <a:off x="8843116" y="5193232"/>
            <a:ext cx="324000" cy="324000"/>
          </a:xfrm>
          <a:prstGeom prst="rect">
            <a:avLst/>
          </a:prstGeom>
        </p:spPr>
      </p:pic>
      <p:pic>
        <p:nvPicPr>
          <p:cNvPr id="54" name="Grafik 53" descr="Recycling mit einfarbiger Füllung">
            <a:extLst>
              <a:ext uri="{FF2B5EF4-FFF2-40B4-BE49-F238E27FC236}">
                <a16:creationId xmlns:a16="http://schemas.microsoft.com/office/drawing/2014/main" id="{AFF4B5B1-DED1-4E32-BC84-DFB9F4152331}"/>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tretch>
            <a:fillRect/>
          </a:stretch>
        </p:blipFill>
        <p:spPr>
          <a:xfrm>
            <a:off x="9133460" y="3396446"/>
            <a:ext cx="324000" cy="324000"/>
          </a:xfrm>
          <a:prstGeom prst="rect">
            <a:avLst/>
          </a:prstGeom>
        </p:spPr>
      </p:pic>
      <p:pic>
        <p:nvPicPr>
          <p:cNvPr id="55" name="Grafik 54" descr="Haus mit einfarbiger Füllung">
            <a:extLst>
              <a:ext uri="{FF2B5EF4-FFF2-40B4-BE49-F238E27FC236}">
                <a16:creationId xmlns:a16="http://schemas.microsoft.com/office/drawing/2014/main" id="{818D0BDB-0A7C-B137-414E-DE7AEC27F952}"/>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7993075" y="3399964"/>
            <a:ext cx="324000" cy="324000"/>
          </a:xfrm>
          <a:prstGeom prst="rect">
            <a:avLst/>
          </a:prstGeom>
        </p:spPr>
      </p:pic>
      <p:pic>
        <p:nvPicPr>
          <p:cNvPr id="56" name="Grafik 55" descr="Stadt mit einfarbiger Füllung">
            <a:extLst>
              <a:ext uri="{FF2B5EF4-FFF2-40B4-BE49-F238E27FC236}">
                <a16:creationId xmlns:a16="http://schemas.microsoft.com/office/drawing/2014/main" id="{6D255A34-25C3-0ED5-B524-98F131345A8B}"/>
              </a:ext>
            </a:extLst>
          </p:cNvPr>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tretch>
            <a:fillRect/>
          </a:stretch>
        </p:blipFill>
        <p:spPr>
          <a:xfrm>
            <a:off x="7182157" y="2747049"/>
            <a:ext cx="324000" cy="324000"/>
          </a:xfrm>
          <a:prstGeom prst="rect">
            <a:avLst/>
          </a:prstGeom>
        </p:spPr>
      </p:pic>
      <p:pic>
        <p:nvPicPr>
          <p:cNvPr id="57" name="Grafik 56" descr="Münzen mit einfarbiger Füllung">
            <a:extLst>
              <a:ext uri="{FF2B5EF4-FFF2-40B4-BE49-F238E27FC236}">
                <a16:creationId xmlns:a16="http://schemas.microsoft.com/office/drawing/2014/main" id="{2DEA2338-E14D-58E0-276A-36DEB40BBFFE}"/>
              </a:ext>
            </a:extLst>
          </p:cNvPr>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tretch>
            <a:fillRect/>
          </a:stretch>
        </p:blipFill>
        <p:spPr>
          <a:xfrm>
            <a:off x="7203378" y="1984089"/>
            <a:ext cx="324000" cy="324000"/>
          </a:xfrm>
          <a:prstGeom prst="rect">
            <a:avLst/>
          </a:prstGeom>
        </p:spPr>
      </p:pic>
      <p:sp>
        <p:nvSpPr>
          <p:cNvPr id="58" name="Textfeld 57">
            <a:extLst>
              <a:ext uri="{FF2B5EF4-FFF2-40B4-BE49-F238E27FC236}">
                <a16:creationId xmlns:a16="http://schemas.microsoft.com/office/drawing/2014/main" id="{CC04517D-F13D-29BF-DCB6-FDD8673EAE3E}"/>
              </a:ext>
            </a:extLst>
          </p:cNvPr>
          <p:cNvSpPr txBox="1"/>
          <p:nvPr/>
        </p:nvSpPr>
        <p:spPr>
          <a:xfrm>
            <a:off x="558900" y="3414657"/>
            <a:ext cx="1060296" cy="53986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R="0" lvl="0" indent="0" algn="r" eaLnBrk="0" fontAlgn="base" hangingPunct="0">
              <a:lnSpc>
                <a:spcPct val="100000"/>
              </a:lnSpc>
              <a:spcBef>
                <a:spcPct val="0"/>
              </a:spcBef>
              <a:spcAft>
                <a:spcPct val="0"/>
              </a:spcAft>
              <a:buClrTx/>
              <a:buSzTx/>
              <a:buFontTx/>
              <a:buNone/>
              <a:tabLst/>
              <a:defRPr kumimoji="0" sz="2400" b="0" i="0" u="none" strike="noStrike" cap="none" spc="0" normalizeH="0" baseline="0">
                <a:ln>
                  <a:noFill/>
                </a:ln>
                <a:solidFill>
                  <a:srgbClr val="000000"/>
                </a:solidFill>
                <a:effectLst/>
                <a:uLnTx/>
                <a:uFillTx/>
                <a:latin typeface="Arial" charset="0"/>
                <a:ea typeface="ＭＳ Ｐゴシック" charset="-128"/>
              </a:defRPr>
            </a:lvl1pPr>
          </a:lstStyle>
          <a:p>
            <a:pPr algn="l"/>
            <a:r>
              <a:rPr lang="de-DE" sz="1400" dirty="0">
                <a:solidFill>
                  <a:schemeClr val="bg1"/>
                </a:solidFill>
              </a:rPr>
              <a:t>Scope 2</a:t>
            </a:r>
          </a:p>
          <a:p>
            <a:pPr algn="l"/>
            <a:r>
              <a:rPr lang="de-DE" sz="1400" dirty="0">
                <a:solidFill>
                  <a:schemeClr val="bg1"/>
                </a:solidFill>
              </a:rPr>
              <a:t>INDIREKT</a:t>
            </a:r>
          </a:p>
        </p:txBody>
      </p:sp>
      <p:sp>
        <p:nvSpPr>
          <p:cNvPr id="59" name="Ellipse 58">
            <a:extLst>
              <a:ext uri="{FF2B5EF4-FFF2-40B4-BE49-F238E27FC236}">
                <a16:creationId xmlns:a16="http://schemas.microsoft.com/office/drawing/2014/main" id="{BCB1E0EB-B9CB-BBBD-7D28-C5ACD0CEC201}"/>
              </a:ext>
            </a:extLst>
          </p:cNvPr>
          <p:cNvSpPr/>
          <p:nvPr/>
        </p:nvSpPr>
        <p:spPr bwMode="auto">
          <a:xfrm>
            <a:off x="1752978" y="2208853"/>
            <a:ext cx="1566611" cy="810246"/>
          </a:xfrm>
          <a:prstGeom prst="ellipse">
            <a:avLst/>
          </a:prstGeom>
          <a:noFill/>
          <a:ln w="38100" cap="flat" cmpd="sng" algn="ctr">
            <a:solidFill>
              <a:srgbClr val="F9AA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60" name="Sprechblase: rechteckig mit abgerundeten Ecken 59">
            <a:extLst>
              <a:ext uri="{FF2B5EF4-FFF2-40B4-BE49-F238E27FC236}">
                <a16:creationId xmlns:a16="http://schemas.microsoft.com/office/drawing/2014/main" id="{E54B2A29-5A1A-B55C-C235-BB50141A24AD}"/>
              </a:ext>
            </a:extLst>
          </p:cNvPr>
          <p:cNvSpPr/>
          <p:nvPr/>
        </p:nvSpPr>
        <p:spPr>
          <a:xfrm>
            <a:off x="10004655" y="1008248"/>
            <a:ext cx="1804409" cy="1776670"/>
          </a:xfrm>
          <a:prstGeom prst="wedgeRoundRectCallout">
            <a:avLst>
              <a:gd name="adj1" fmla="val -81187"/>
              <a:gd name="adj2" fmla="val -36962"/>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tx1"/>
                </a:solidFill>
              </a:rPr>
              <a:t>Kategorie 7 im ecocockpit</a:t>
            </a:r>
            <a:r>
              <a:rPr lang="de-DE" sz="1200" dirty="0">
                <a:solidFill>
                  <a:schemeClr val="tx1"/>
                </a:solidFill>
              </a:rPr>
              <a:t>:</a:t>
            </a:r>
          </a:p>
          <a:p>
            <a:pPr algn="ctr"/>
            <a:r>
              <a:rPr lang="de-DE" sz="1200" dirty="0">
                <a:solidFill>
                  <a:schemeClr val="tx1"/>
                </a:solidFill>
              </a:rPr>
              <a:t>Abgedeckt über Subscope 3J. Verkehrsmittel und Strecke in km oder Energieträger und verbrauchte Menge sind einzugeben.</a:t>
            </a:r>
          </a:p>
        </p:txBody>
      </p:sp>
      <p:sp>
        <p:nvSpPr>
          <p:cNvPr id="2" name="Textfeld 1">
            <a:extLst>
              <a:ext uri="{FF2B5EF4-FFF2-40B4-BE49-F238E27FC236}">
                <a16:creationId xmlns:a16="http://schemas.microsoft.com/office/drawing/2014/main" id="{463E3E1F-99E9-23FF-008F-630D9F55698F}"/>
              </a:ext>
            </a:extLst>
          </p:cNvPr>
          <p:cNvSpPr txBox="1"/>
          <p:nvPr/>
        </p:nvSpPr>
        <p:spPr>
          <a:xfrm>
            <a:off x="490306" y="6334036"/>
            <a:ext cx="3306689" cy="230832"/>
          </a:xfrm>
          <a:prstGeom prst="rect">
            <a:avLst/>
          </a:prstGeom>
          <a:noFill/>
        </p:spPr>
        <p:txBody>
          <a:bodyPr wrap="square" rtlCol="0">
            <a:spAutoFit/>
          </a:bodyPr>
          <a:lstStyle/>
          <a:p>
            <a:pPr algn="l"/>
            <a:r>
              <a:rPr lang="de-DE" sz="900" dirty="0"/>
              <a:t>Quelle: In Anlehnung an und übersetzt vom GHG Protocol</a:t>
            </a:r>
          </a:p>
        </p:txBody>
      </p:sp>
    </p:spTree>
    <p:extLst>
      <p:ext uri="{BB962C8B-B14F-4D97-AF65-F5344CB8AC3E}">
        <p14:creationId xmlns:p14="http://schemas.microsoft.com/office/powerpoint/2010/main" val="42497062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AFC8CDAF-2491-66A3-4429-5E6068014D56}"/>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5" name="Foliennummernplatzhalter 4">
            <a:extLst>
              <a:ext uri="{FF2B5EF4-FFF2-40B4-BE49-F238E27FC236}">
                <a16:creationId xmlns:a16="http://schemas.microsoft.com/office/drawing/2014/main" id="{CA8BB22B-FF02-D9AB-DC02-D6CA59D07FFD}"/>
              </a:ext>
            </a:extLst>
          </p:cNvPr>
          <p:cNvSpPr>
            <a:spLocks noGrp="1"/>
          </p:cNvSpPr>
          <p:nvPr>
            <p:ph type="sldNum" sz="quarter" idx="4"/>
          </p:nvPr>
        </p:nvSpPr>
        <p:spPr/>
        <p:txBody>
          <a:bodyPr/>
          <a:lstStyle/>
          <a:p>
            <a:fld id="{894680D0-7A83-433A-9719-C4143F27F647}" type="slidenum">
              <a:rPr lang="de-DE" smtClean="0"/>
              <a:pPr/>
              <a:t>28</a:t>
            </a:fld>
            <a:endParaRPr lang="de-DE" dirty="0"/>
          </a:p>
        </p:txBody>
      </p:sp>
      <p:graphicFrame>
        <p:nvGraphicFramePr>
          <p:cNvPr id="8" name="Tabelle 9">
            <a:extLst>
              <a:ext uri="{FF2B5EF4-FFF2-40B4-BE49-F238E27FC236}">
                <a16:creationId xmlns:a16="http://schemas.microsoft.com/office/drawing/2014/main" id="{4863C8A7-8845-BEF4-66D3-4D5E63670F80}"/>
              </a:ext>
            </a:extLst>
          </p:cNvPr>
          <p:cNvGraphicFramePr>
            <a:graphicFrameLocks noGrp="1"/>
          </p:cNvGraphicFramePr>
          <p:nvPr>
            <p:extLst>
              <p:ext uri="{D42A27DB-BD31-4B8C-83A1-F6EECF244321}">
                <p14:modId xmlns:p14="http://schemas.microsoft.com/office/powerpoint/2010/main" val="213179355"/>
              </p:ext>
            </p:extLst>
          </p:nvPr>
        </p:nvGraphicFramePr>
        <p:xfrm>
          <a:off x="551383" y="988329"/>
          <a:ext cx="11256617" cy="4456895"/>
        </p:xfrm>
        <a:graphic>
          <a:graphicData uri="http://schemas.openxmlformats.org/drawingml/2006/table">
            <a:tbl>
              <a:tblPr firstRow="1" bandRow="1">
                <a:tableStyleId>{7E9639D4-E3E2-4D34-9284-5A2195B3D0D7}</a:tableStyleId>
              </a:tblPr>
              <a:tblGrid>
                <a:gridCol w="2614129">
                  <a:extLst>
                    <a:ext uri="{9D8B030D-6E8A-4147-A177-3AD203B41FA5}">
                      <a16:colId xmlns:a16="http://schemas.microsoft.com/office/drawing/2014/main" val="2566465029"/>
                    </a:ext>
                  </a:extLst>
                </a:gridCol>
                <a:gridCol w="3391302">
                  <a:extLst>
                    <a:ext uri="{9D8B030D-6E8A-4147-A177-3AD203B41FA5}">
                      <a16:colId xmlns:a16="http://schemas.microsoft.com/office/drawing/2014/main" val="3155891547"/>
                    </a:ext>
                  </a:extLst>
                </a:gridCol>
                <a:gridCol w="3108694">
                  <a:extLst>
                    <a:ext uri="{9D8B030D-6E8A-4147-A177-3AD203B41FA5}">
                      <a16:colId xmlns:a16="http://schemas.microsoft.com/office/drawing/2014/main" val="1714585176"/>
                    </a:ext>
                  </a:extLst>
                </a:gridCol>
                <a:gridCol w="2142492">
                  <a:extLst>
                    <a:ext uri="{9D8B030D-6E8A-4147-A177-3AD203B41FA5}">
                      <a16:colId xmlns:a16="http://schemas.microsoft.com/office/drawing/2014/main" val="982947252"/>
                    </a:ext>
                  </a:extLst>
                </a:gridCol>
              </a:tblGrid>
              <a:tr h="392057">
                <a:tc>
                  <a:txBody>
                    <a:bodyPr/>
                    <a:lstStyle/>
                    <a:p>
                      <a:r>
                        <a:rPr lang="de-DE" sz="1200" dirty="0"/>
                        <a:t>Beschreibung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r>
                        <a:rPr lang="de-DE" sz="1200" dirty="0"/>
                        <a:t>Mindestanforderungen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Querbeziehung zu anderen Kategorien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smtClean="0"/>
                        <a:t>Relevant für</a:t>
                      </a:r>
                      <a:endParaRPr lang="de-D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extLst>
                  <a:ext uri="{0D108BD9-81ED-4DB2-BD59-A6C34878D82A}">
                    <a16:rowId xmlns:a16="http://schemas.microsoft.com/office/drawing/2014/main" val="3870020211"/>
                  </a:ext>
                </a:extLst>
              </a:tr>
              <a:tr h="40648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u="none" strike="noStrike" kern="1200" baseline="0" dirty="0">
                          <a:solidFill>
                            <a:srgbClr val="000000"/>
                          </a:solidFill>
                          <a:latin typeface="+mn-lt"/>
                          <a:ea typeface="+mn-ea"/>
                          <a:cs typeface="+mn-cs"/>
                        </a:rPr>
                        <a:t>Beförderung von </a:t>
                      </a:r>
                      <a:r>
                        <a:rPr lang="de-DE" sz="1200" b="0" u="none" strike="noStrike" kern="1200" baseline="0" dirty="0" smtClean="0">
                          <a:solidFill>
                            <a:srgbClr val="000000"/>
                          </a:solidFill>
                          <a:latin typeface="+mn-lt"/>
                          <a:ea typeface="+mn-ea"/>
                          <a:cs typeface="+mn-cs"/>
                        </a:rPr>
                        <a:t>Mitarbeitenden </a:t>
                      </a:r>
                      <a:r>
                        <a:rPr lang="de-DE" sz="1200" b="0" u="none" strike="noStrike" kern="1200" baseline="0" dirty="0">
                          <a:solidFill>
                            <a:srgbClr val="000000"/>
                          </a:solidFill>
                          <a:latin typeface="+mn-lt"/>
                          <a:ea typeface="+mn-ea"/>
                          <a:cs typeface="+mn-cs"/>
                        </a:rPr>
                        <a:t>zwischen Wohn- und Arbeitsplatz im Berichtsjahr (in Fahrzeugen, die </a:t>
                      </a:r>
                      <a:r>
                        <a:rPr lang="de-DE" sz="1200" b="0" u="sng" strike="noStrike" kern="1200" baseline="0" dirty="0">
                          <a:solidFill>
                            <a:srgbClr val="000000"/>
                          </a:solidFill>
                          <a:latin typeface="+mn-lt"/>
                          <a:ea typeface="+mn-ea"/>
                          <a:cs typeface="+mn-cs"/>
                        </a:rPr>
                        <a:t>nicht dem berichtenden Unternehmen gehören oder von ihm betrieben werden</a:t>
                      </a:r>
                      <a:r>
                        <a:rPr lang="de-DE" sz="1200" b="0" u="none" strike="noStrike" kern="1200" baseline="0" dirty="0" smtClean="0">
                          <a:solidFill>
                            <a:srgbClr val="000000"/>
                          </a:solidFill>
                          <a:latin typeface="+mn-lt"/>
                          <a:ea typeface="+mn-ea"/>
                          <a:cs typeface="+mn-cs"/>
                        </a:rPr>
                        <a:t>).</a:t>
                      </a:r>
                      <a:endParaRPr lang="de-DE" sz="12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200" b="0" u="none" strike="noStrike" kern="1200" baseline="0" dirty="0">
                          <a:solidFill>
                            <a:srgbClr val="000000"/>
                          </a:solidFill>
                          <a:latin typeface="+mn-lt"/>
                          <a:ea typeface="+mn-ea"/>
                          <a:cs typeface="+mn-cs"/>
                        </a:rPr>
                        <a:t>Scope 1 und 2 Emissionen der </a:t>
                      </a:r>
                      <a:r>
                        <a:rPr lang="de-DE" sz="1200" b="0" u="none" strike="noStrike" kern="1200" baseline="0" dirty="0" smtClean="0">
                          <a:solidFill>
                            <a:srgbClr val="000000"/>
                          </a:solidFill>
                          <a:latin typeface="+mn-lt"/>
                          <a:ea typeface="+mn-ea"/>
                          <a:cs typeface="+mn-cs"/>
                        </a:rPr>
                        <a:t>Mitarbeitenden </a:t>
                      </a:r>
                      <a:r>
                        <a:rPr lang="de-DE" sz="1200" b="0" u="none" strike="noStrike" kern="1200" baseline="0" dirty="0">
                          <a:solidFill>
                            <a:srgbClr val="000000"/>
                          </a:solidFill>
                          <a:latin typeface="+mn-lt"/>
                          <a:ea typeface="+mn-ea"/>
                          <a:cs typeface="+mn-cs"/>
                        </a:rPr>
                        <a:t>und Transportdienstleister, die während der Nutzung des Fahrzeuges entstehen.</a:t>
                      </a:r>
                    </a:p>
                    <a:p>
                      <a:r>
                        <a:rPr lang="de-DE" sz="1200" dirty="0"/>
                        <a:t>Zu erfassen für </a:t>
                      </a:r>
                      <a:r>
                        <a:rPr lang="de-DE" sz="1200" b="0" u="none" strike="noStrike" kern="1200" baseline="0" dirty="0" smtClean="0">
                          <a:solidFill>
                            <a:srgbClr val="000000"/>
                          </a:solidFill>
                          <a:latin typeface="+mn-lt"/>
                          <a:ea typeface="+mn-ea"/>
                          <a:cs typeface="+mn-cs"/>
                        </a:rPr>
                        <a:t>Mitarbeitende </a:t>
                      </a:r>
                      <a:r>
                        <a:rPr lang="de-DE" sz="1200" dirty="0" smtClean="0"/>
                        <a:t>von </a:t>
                      </a:r>
                      <a:r>
                        <a:rPr lang="de-DE" sz="1200" dirty="0"/>
                        <a:t>Unternehmen und Einrichtungen, die in dem berichtenden Unternehmen angestellt sind oder überlassen werden.</a:t>
                      </a:r>
                    </a:p>
                    <a:p>
                      <a:endParaRPr lang="de-DE" sz="1200" b="0" u="none" strike="noStrike" kern="1200" baseline="0" dirty="0">
                        <a:solidFill>
                          <a:srgbClr val="000000"/>
                        </a:solidFill>
                        <a:latin typeface="+mn-lt"/>
                        <a:ea typeface="+mn-ea"/>
                        <a:cs typeface="+mn-cs"/>
                      </a:endParaRPr>
                    </a:p>
                    <a:p>
                      <a:r>
                        <a:rPr lang="de-DE" sz="1200" b="1" u="sng" strike="noStrike" kern="1200" baseline="0" dirty="0">
                          <a:solidFill>
                            <a:srgbClr val="000000"/>
                          </a:solidFill>
                          <a:latin typeface="+mn-lt"/>
                          <a:ea typeface="+mn-ea"/>
                          <a:cs typeface="+mn-cs"/>
                        </a:rPr>
                        <a:t>Optional</a:t>
                      </a:r>
                      <a:r>
                        <a:rPr lang="de-DE" sz="1200" b="0" u="none" strike="noStrike" kern="1200" baseline="0" dirty="0">
                          <a:solidFill>
                            <a:srgbClr val="000000"/>
                          </a:solidFill>
                          <a:latin typeface="+mn-lt"/>
                          <a:ea typeface="+mn-ea"/>
                          <a:cs typeface="+mn-cs"/>
                        </a:rPr>
                        <a:t>: </a:t>
                      </a:r>
                    </a:p>
                    <a:p>
                      <a:pPr marL="285750" indent="-285750">
                        <a:buFont typeface="Arial" panose="020B0604020202020204" pitchFamily="34" charset="0"/>
                        <a:buChar char="•"/>
                      </a:pPr>
                      <a:r>
                        <a:rPr lang="de-DE" sz="1200" b="0" u="none" strike="noStrike" kern="1200" baseline="0" dirty="0">
                          <a:solidFill>
                            <a:srgbClr val="000000"/>
                          </a:solidFill>
                          <a:latin typeface="+mn-lt"/>
                          <a:ea typeface="+mn-ea"/>
                          <a:cs typeface="+mn-cs"/>
                        </a:rPr>
                        <a:t>Emissionen der </a:t>
                      </a:r>
                      <a:r>
                        <a:rPr lang="de-DE" sz="1200" b="0" u="none" strike="noStrike" kern="1200" baseline="0" dirty="0" smtClean="0">
                          <a:solidFill>
                            <a:srgbClr val="000000"/>
                          </a:solidFill>
                          <a:latin typeface="+mn-lt"/>
                          <a:ea typeface="+mn-ea"/>
                          <a:cs typeface="+mn-cs"/>
                        </a:rPr>
                        <a:t>Mitarbeitenden, </a:t>
                      </a:r>
                      <a:r>
                        <a:rPr lang="de-DE" sz="1200" b="0" u="none" strike="noStrike" kern="1200" baseline="0" dirty="0">
                          <a:solidFill>
                            <a:srgbClr val="000000"/>
                          </a:solidFill>
                          <a:latin typeface="+mn-lt"/>
                          <a:ea typeface="+mn-ea"/>
                          <a:cs typeface="+mn-cs"/>
                        </a:rPr>
                        <a:t>die im Homeoffice </a:t>
                      </a:r>
                      <a:r>
                        <a:rPr lang="de-DE" sz="1200" b="0" u="none" strike="noStrike" kern="1200" baseline="0" dirty="0" smtClean="0">
                          <a:solidFill>
                            <a:srgbClr val="000000"/>
                          </a:solidFill>
                          <a:latin typeface="+mn-lt"/>
                          <a:ea typeface="+mn-ea"/>
                          <a:cs typeface="+mn-cs"/>
                        </a:rPr>
                        <a:t>arbeiten</a:t>
                      </a:r>
                      <a:endParaRPr lang="de-DE" sz="1200" b="0" u="none" strike="noStrike" kern="1200" baseline="0" dirty="0">
                        <a:solidFill>
                          <a:srgbClr val="000000"/>
                        </a:solidFill>
                        <a:latin typeface="+mn-lt"/>
                        <a:ea typeface="+mn-ea"/>
                        <a:cs typeface="+mn-cs"/>
                      </a:endParaRPr>
                    </a:p>
                    <a:p>
                      <a:pPr marL="285750" indent="-285750">
                        <a:buFont typeface="Arial" panose="020B0604020202020204" pitchFamily="34" charset="0"/>
                        <a:buChar char="•"/>
                      </a:pPr>
                      <a:r>
                        <a:rPr lang="de-DE" sz="1200" b="0" u="none" strike="noStrike" kern="1200" baseline="0" dirty="0" smtClean="0">
                          <a:solidFill>
                            <a:srgbClr val="000000"/>
                          </a:solidFill>
                          <a:latin typeface="+mn-lt"/>
                          <a:ea typeface="+mn-ea"/>
                          <a:cs typeface="+mn-cs"/>
                        </a:rPr>
                        <a:t>Mitarbeitende </a:t>
                      </a:r>
                      <a:r>
                        <a:rPr lang="de-DE" sz="1200" b="0" u="none" strike="noStrike" kern="1200" baseline="0" dirty="0">
                          <a:solidFill>
                            <a:srgbClr val="000000"/>
                          </a:solidFill>
                          <a:latin typeface="+mn-lt"/>
                          <a:ea typeface="+mn-ea"/>
                          <a:cs typeface="+mn-cs"/>
                        </a:rPr>
                        <a:t>aus anderen relevanten Einheiten </a:t>
                      </a:r>
                      <a:r>
                        <a:rPr lang="de-DE" sz="1200" b="0" u="none" strike="noStrike" kern="1200" baseline="0" dirty="0" smtClean="0">
                          <a:solidFill>
                            <a:srgbClr val="000000"/>
                          </a:solidFill>
                          <a:latin typeface="+mn-lt"/>
                          <a:ea typeface="+mn-ea"/>
                          <a:cs typeface="+mn-cs"/>
                        </a:rPr>
                        <a:t>(z. B. </a:t>
                      </a:r>
                      <a:r>
                        <a:rPr lang="de-DE" sz="1200" b="0" u="none" strike="noStrike" kern="1200" baseline="0" dirty="0">
                          <a:solidFill>
                            <a:srgbClr val="000000"/>
                          </a:solidFill>
                          <a:latin typeface="+mn-lt"/>
                          <a:ea typeface="+mn-ea"/>
                          <a:cs typeface="+mn-cs"/>
                        </a:rPr>
                        <a:t>Franchiseunternehmen oder ausgelagerte Bereiche, </a:t>
                      </a:r>
                      <a:r>
                        <a:rPr lang="de-DE" sz="1200" b="0" u="none" strike="noStrike" kern="1200" baseline="0" dirty="0" smtClean="0">
                          <a:solidFill>
                            <a:srgbClr val="000000"/>
                          </a:solidFill>
                          <a:latin typeface="+mn-lt"/>
                          <a:ea typeface="+mn-ea"/>
                          <a:cs typeface="+mn-cs"/>
                        </a:rPr>
                        <a:t>Berater,  Auftragnehmer, </a:t>
                      </a:r>
                      <a:r>
                        <a:rPr lang="de-DE" sz="1200" b="0" u="none" strike="noStrike" kern="1200" baseline="0" dirty="0">
                          <a:solidFill>
                            <a:srgbClr val="000000"/>
                          </a:solidFill>
                          <a:latin typeface="+mn-lt"/>
                          <a:ea typeface="+mn-ea"/>
                          <a:cs typeface="+mn-cs"/>
                        </a:rPr>
                        <a:t>andere Personen, die regelmäßig zu den Einrichtungen des berichtenden Unternehmens pendeln</a:t>
                      </a:r>
                      <a:r>
                        <a:rPr lang="de-DE" sz="1200" b="0" u="none" strike="noStrike" kern="1200" baseline="0" dirty="0" smtClean="0">
                          <a:solidFill>
                            <a:srgbClr val="000000"/>
                          </a:solidFill>
                          <a:latin typeface="+mn-lt"/>
                          <a:ea typeface="+mn-ea"/>
                          <a:cs typeface="+mn-cs"/>
                        </a:rPr>
                        <a:t>)</a:t>
                      </a:r>
                      <a:endParaRPr lang="de-DE" sz="1200" b="0" u="none" strike="noStrike" kern="1200" baseline="0" dirty="0">
                        <a:solidFill>
                          <a:srgbClr val="000000"/>
                        </a:solidFill>
                        <a:latin typeface="+mn-lt"/>
                        <a:ea typeface="+mn-ea"/>
                        <a:cs typeface="+mn-cs"/>
                      </a:endParaRPr>
                    </a:p>
                    <a:p>
                      <a:endParaRPr lang="de-DE" sz="12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u="none" strike="noStrike" kern="1200" baseline="0" dirty="0">
                          <a:solidFill>
                            <a:srgbClr val="000000"/>
                          </a:solidFill>
                          <a:latin typeface="+mn-lt"/>
                          <a:ea typeface="+mn-ea"/>
                          <a:cs typeface="+mn-cs"/>
                        </a:rPr>
                        <a:t>Abgrenzung: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u="sng" strike="noStrike" kern="1200" baseline="0" dirty="0">
                          <a:solidFill>
                            <a:srgbClr val="000000"/>
                          </a:solidFill>
                          <a:latin typeface="+mn-lt"/>
                          <a:ea typeface="+mn-ea"/>
                          <a:cs typeface="+mn-cs"/>
                        </a:rPr>
                        <a:t>Scope 1:</a:t>
                      </a:r>
                      <a:r>
                        <a:rPr lang="de-DE" sz="1200" b="0" u="none" strike="noStrike" kern="1200" baseline="0" dirty="0">
                          <a:solidFill>
                            <a:srgbClr val="000000"/>
                          </a:solidFill>
                          <a:latin typeface="+mn-lt"/>
                          <a:ea typeface="+mn-ea"/>
                          <a:cs typeface="+mn-cs"/>
                        </a:rPr>
                        <a:t> Beförderung in betriebseigenen Fahrzeugen (Kraftstoffe</a:t>
                      </a:r>
                      <a:r>
                        <a:rPr lang="de-DE" sz="1200" b="0" u="none" strike="noStrike" kern="1200" baseline="0" dirty="0" smtClean="0">
                          <a:solidFill>
                            <a:srgbClr val="000000"/>
                          </a:solidFill>
                          <a:latin typeface="+mn-lt"/>
                          <a:ea typeface="+mn-ea"/>
                          <a:cs typeface="+mn-cs"/>
                        </a:rPr>
                        <a:t>)</a:t>
                      </a:r>
                      <a:endParaRPr lang="de-DE" sz="1200" b="0" u="none" strike="noStrike" kern="1200" baseline="0" dirty="0">
                        <a:solidFill>
                          <a:srgbClr val="000000"/>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u="sng" strike="noStrike" kern="1200" baseline="0" dirty="0">
                          <a:solidFill>
                            <a:srgbClr val="000000"/>
                          </a:solidFill>
                          <a:latin typeface="+mn-lt"/>
                          <a:ea typeface="+mn-ea"/>
                          <a:cs typeface="+mn-cs"/>
                        </a:rPr>
                        <a:t>Scope 2:</a:t>
                      </a:r>
                      <a:r>
                        <a:rPr lang="de-DE" sz="1200" b="0" u="none" strike="noStrike" kern="1200" baseline="0" dirty="0">
                          <a:solidFill>
                            <a:srgbClr val="000000"/>
                          </a:solidFill>
                          <a:latin typeface="+mn-lt"/>
                          <a:ea typeface="+mn-ea"/>
                          <a:cs typeface="+mn-cs"/>
                        </a:rPr>
                        <a:t> Beförderung in betriebseigenen Fahrzeugen (Strom für Elektrofahrzeuge</a:t>
                      </a:r>
                      <a:r>
                        <a:rPr lang="de-DE" sz="1200" b="0" u="none" strike="noStrike" kern="1200" baseline="0" dirty="0" smtClean="0">
                          <a:solidFill>
                            <a:srgbClr val="000000"/>
                          </a:solidFill>
                          <a:latin typeface="+mn-lt"/>
                          <a:ea typeface="+mn-ea"/>
                          <a:cs typeface="+mn-cs"/>
                        </a:rPr>
                        <a:t>)</a:t>
                      </a:r>
                      <a:endParaRPr lang="de-DE" sz="1200" b="0" u="none" strike="noStrike" kern="1200" baseline="0" dirty="0">
                        <a:solidFill>
                          <a:srgbClr val="000000"/>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u="sng" strike="noStrike" kern="1200" baseline="0" dirty="0">
                          <a:solidFill>
                            <a:srgbClr val="000000"/>
                          </a:solidFill>
                          <a:latin typeface="+mn-lt"/>
                          <a:ea typeface="+mn-ea"/>
                          <a:cs typeface="+mn-cs"/>
                        </a:rPr>
                        <a:t>3.6 Reisetätigkeiten:</a:t>
                      </a:r>
                      <a:r>
                        <a:rPr lang="de-DE" sz="1200" b="0" u="none" strike="noStrike" kern="1200" baseline="0" dirty="0">
                          <a:solidFill>
                            <a:srgbClr val="000000"/>
                          </a:solidFill>
                          <a:latin typeface="+mn-lt"/>
                          <a:ea typeface="+mn-ea"/>
                          <a:cs typeface="+mn-cs"/>
                        </a:rPr>
                        <a:t> Emissionen durch geschäftliche Reisetätigkeiten in Fahrzeugen, die Dritten gehören oder von ihnen betrieben </a:t>
                      </a:r>
                      <a:r>
                        <a:rPr lang="de-DE" sz="1200" b="0" u="none" strike="noStrike" kern="1200" baseline="0" dirty="0" smtClean="0">
                          <a:solidFill>
                            <a:srgbClr val="000000"/>
                          </a:solidFill>
                          <a:latin typeface="+mn-lt"/>
                          <a:ea typeface="+mn-ea"/>
                          <a:cs typeface="+mn-cs"/>
                        </a:rPr>
                        <a:t>werden.</a:t>
                      </a:r>
                      <a:endParaRPr lang="de-DE" sz="1200" b="0" u="none" strike="noStrike" kern="1200" baseline="0" dirty="0">
                        <a:solidFill>
                          <a:srgbClr val="000000"/>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u="sng" strike="noStrike" kern="1200" baseline="0" dirty="0">
                          <a:solidFill>
                            <a:srgbClr val="000000"/>
                          </a:solidFill>
                          <a:latin typeface="+mn-lt"/>
                          <a:ea typeface="+mn-ea"/>
                          <a:cs typeface="+mn-cs"/>
                        </a:rPr>
                        <a:t>3.8 Upstream leased Assets:</a:t>
                      </a:r>
                      <a:r>
                        <a:rPr lang="de-DE" sz="1200" b="0" u="none" strike="noStrike" kern="1200" baseline="0" dirty="0">
                          <a:solidFill>
                            <a:srgbClr val="000000"/>
                          </a:solidFill>
                          <a:latin typeface="+mn-lt"/>
                          <a:ea typeface="+mn-ea"/>
                          <a:cs typeface="+mn-cs"/>
                        </a:rPr>
                        <a:t> Emissionen durch geleaste </a:t>
                      </a:r>
                      <a:r>
                        <a:rPr lang="de-DE" sz="1200" b="0" u="none" strike="noStrike" kern="1200" baseline="0" dirty="0" smtClean="0">
                          <a:solidFill>
                            <a:srgbClr val="000000"/>
                          </a:solidFill>
                          <a:latin typeface="+mn-lt"/>
                          <a:ea typeface="+mn-ea"/>
                          <a:cs typeface="+mn-cs"/>
                        </a:rPr>
                        <a:t>Fahrzeuge, </a:t>
                      </a:r>
                      <a:r>
                        <a:rPr lang="de-DE" sz="1200" b="0" u="none" strike="noStrike" kern="1200" baseline="0" dirty="0">
                          <a:solidFill>
                            <a:srgbClr val="000000"/>
                          </a:solidFill>
                          <a:latin typeface="+mn-lt"/>
                          <a:ea typeface="+mn-ea"/>
                          <a:cs typeface="+mn-cs"/>
                        </a:rPr>
                        <a:t>die vom berichtenden Unternehmen betrieben werden und nicht in Scope 1 oder Scope 2 enthalten </a:t>
                      </a:r>
                      <a:r>
                        <a:rPr lang="de-DE" sz="1200" b="0" u="none" strike="noStrike" kern="1200" baseline="0" dirty="0" smtClean="0">
                          <a:solidFill>
                            <a:srgbClr val="000000"/>
                          </a:solidFill>
                          <a:latin typeface="+mn-lt"/>
                          <a:ea typeface="+mn-ea"/>
                          <a:cs typeface="+mn-cs"/>
                        </a:rPr>
                        <a:t>sind. </a:t>
                      </a:r>
                      <a:r>
                        <a:rPr lang="de-DE" sz="1200" b="0" u="none" strike="noStrike" kern="1200" baseline="0" dirty="0">
                          <a:solidFill>
                            <a:srgbClr val="000000"/>
                          </a:solidFill>
                          <a:latin typeface="+mn-lt"/>
                          <a:ea typeface="+mn-ea"/>
                          <a:cs typeface="+mn-cs"/>
                          <a:sym typeface="Wingdings" panose="05000000000000000000" pitchFamily="2" charset="2"/>
                        </a:rPr>
                        <a:t> </a:t>
                      </a:r>
                      <a:r>
                        <a:rPr lang="de-DE" sz="1200" b="0" u="none" strike="noStrike" kern="1200" baseline="0" dirty="0">
                          <a:solidFill>
                            <a:srgbClr val="000000"/>
                          </a:solidFill>
                          <a:latin typeface="+mn-lt"/>
                          <a:ea typeface="+mn-ea"/>
                          <a:cs typeface="+mn-cs"/>
                        </a:rPr>
                        <a:t>in der Praxis jedoch Scope 1 bzw. </a:t>
                      </a:r>
                      <a:r>
                        <a:rPr lang="de-DE" sz="1200" b="0" u="none" strike="noStrike" kern="1200" baseline="0" dirty="0" smtClean="0">
                          <a:solidFill>
                            <a:srgbClr val="000000"/>
                          </a:solidFill>
                          <a:latin typeface="+mn-lt"/>
                          <a:ea typeface="+mn-ea"/>
                          <a:cs typeface="+mn-cs"/>
                        </a:rPr>
                        <a:t>2</a:t>
                      </a:r>
                      <a:endParaRPr lang="de-DE" sz="1200" b="0" u="none" strike="noStrike" kern="1200" baseline="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b="0" u="none" strike="noStrike" kern="1200" baseline="0" dirty="0">
                        <a:solidFill>
                          <a:srgbClr val="000000"/>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200" b="0" u="none" strike="noStrike" kern="1200" baseline="0" dirty="0">
                        <a:solidFill>
                          <a:srgbClr val="000000"/>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200" b="0" u="sng" strike="noStrike" kern="1200" baseline="0" dirty="0">
                        <a:solidFill>
                          <a:srgbClr val="000000"/>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2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de-DE" sz="1200" b="0" u="none" strike="noStrike" kern="1200" baseline="0" dirty="0" smtClean="0">
                          <a:solidFill>
                            <a:srgbClr val="000000"/>
                          </a:solidFill>
                          <a:latin typeface="+mn-lt"/>
                          <a:ea typeface="+mn-ea"/>
                          <a:cs typeface="+mn-cs"/>
                        </a:rPr>
                        <a:t>Unternehmen mit personalintensiver Geschäftstätigkeit oder dezentral gelegenen Standorten. Emissionen </a:t>
                      </a:r>
                      <a:r>
                        <a:rPr lang="de-DE" sz="1200" b="0" u="none" strike="noStrike" kern="1200" baseline="0" dirty="0">
                          <a:solidFill>
                            <a:srgbClr val="000000"/>
                          </a:solidFill>
                          <a:latin typeface="+mn-lt"/>
                          <a:ea typeface="+mn-ea"/>
                          <a:cs typeface="+mn-cs"/>
                        </a:rPr>
                        <a:t>können durch folgendes entstehen:</a:t>
                      </a:r>
                    </a:p>
                    <a:p>
                      <a:pPr marL="285750" indent="-285750">
                        <a:buFont typeface="Arial" panose="020B0604020202020204" pitchFamily="34" charset="0"/>
                        <a:buChar char="•"/>
                      </a:pPr>
                      <a:r>
                        <a:rPr lang="de-DE" sz="1200" b="0" u="none" strike="noStrike" kern="1200" baseline="0" dirty="0">
                          <a:solidFill>
                            <a:srgbClr val="000000"/>
                          </a:solidFill>
                          <a:latin typeface="+mn-lt"/>
                          <a:ea typeface="+mn-ea"/>
                          <a:cs typeface="+mn-cs"/>
                        </a:rPr>
                        <a:t>Autofahrten</a:t>
                      </a:r>
                    </a:p>
                    <a:p>
                      <a:pPr marL="285750" indent="-285750">
                        <a:buFont typeface="Arial" panose="020B0604020202020204" pitchFamily="34" charset="0"/>
                        <a:buChar char="•"/>
                      </a:pPr>
                      <a:r>
                        <a:rPr lang="de-DE" sz="1200" b="0" u="none" strike="noStrike" kern="1200" baseline="0" dirty="0">
                          <a:solidFill>
                            <a:srgbClr val="000000"/>
                          </a:solidFill>
                          <a:latin typeface="+mn-lt"/>
                          <a:ea typeface="+mn-ea"/>
                          <a:cs typeface="+mn-cs"/>
                        </a:rPr>
                        <a:t>Busfahrten</a:t>
                      </a:r>
                    </a:p>
                    <a:p>
                      <a:pPr marL="285750" indent="-285750">
                        <a:buFont typeface="Arial" panose="020B0604020202020204" pitchFamily="34" charset="0"/>
                        <a:buChar char="•"/>
                      </a:pPr>
                      <a:r>
                        <a:rPr lang="de-DE" sz="1200" b="0" u="none" strike="noStrike" kern="1200" baseline="0" dirty="0">
                          <a:solidFill>
                            <a:srgbClr val="000000"/>
                          </a:solidFill>
                          <a:latin typeface="+mn-lt"/>
                          <a:ea typeface="+mn-ea"/>
                          <a:cs typeface="+mn-cs"/>
                        </a:rPr>
                        <a:t>Zugfahrten</a:t>
                      </a:r>
                    </a:p>
                    <a:p>
                      <a:pPr marL="285750" indent="-285750">
                        <a:buFont typeface="Arial" panose="020B0604020202020204" pitchFamily="34" charset="0"/>
                        <a:buChar char="•"/>
                      </a:pPr>
                      <a:r>
                        <a:rPr lang="de-DE" sz="1200" b="0" u="none" strike="noStrike" kern="1200" baseline="0" dirty="0">
                          <a:solidFill>
                            <a:srgbClr val="000000"/>
                          </a:solidFill>
                          <a:latin typeface="+mn-lt"/>
                          <a:ea typeface="+mn-ea"/>
                          <a:cs typeface="+mn-cs"/>
                        </a:rPr>
                        <a:t>Flugreisen</a:t>
                      </a:r>
                    </a:p>
                    <a:p>
                      <a:pPr marL="285750" indent="-285750">
                        <a:buFont typeface="Arial" panose="020B0604020202020204" pitchFamily="34" charset="0"/>
                        <a:buChar char="•"/>
                      </a:pPr>
                      <a:r>
                        <a:rPr lang="de-DE" sz="1200" b="0" u="none" strike="noStrike" kern="1200" baseline="0" dirty="0">
                          <a:solidFill>
                            <a:srgbClr val="000000"/>
                          </a:solidFill>
                          <a:latin typeface="+mn-lt"/>
                          <a:ea typeface="+mn-ea"/>
                          <a:cs typeface="+mn-cs"/>
                        </a:rPr>
                        <a:t>Andere Formen des Transport </a:t>
                      </a:r>
                      <a:r>
                        <a:rPr lang="de-DE" sz="1200" b="0" u="none" strike="noStrike" kern="1200" baseline="0" dirty="0" smtClean="0">
                          <a:solidFill>
                            <a:srgbClr val="000000"/>
                          </a:solidFill>
                          <a:latin typeface="+mn-lt"/>
                          <a:ea typeface="+mn-ea"/>
                          <a:cs typeface="+mn-cs"/>
                        </a:rPr>
                        <a:t>(z. B.: </a:t>
                      </a:r>
                      <a:r>
                        <a:rPr lang="de-DE" sz="1200" b="0" u="none" strike="noStrike" kern="1200" baseline="0" dirty="0">
                          <a:solidFill>
                            <a:srgbClr val="000000"/>
                          </a:solidFill>
                          <a:latin typeface="+mn-lt"/>
                          <a:ea typeface="+mn-ea"/>
                          <a:cs typeface="+mn-cs"/>
                        </a:rPr>
                        <a:t>Roller, Trambahn, Fahrrad)</a:t>
                      </a:r>
                    </a:p>
                    <a:p>
                      <a:pPr marL="285750" indent="-285750">
                        <a:buFont typeface="Arial" panose="020B0604020202020204" pitchFamily="34" charset="0"/>
                        <a:buChar char="•"/>
                      </a:pPr>
                      <a:endParaRPr lang="de-DE" sz="1200" b="0" u="none" strike="noStrike" kern="1200" baseline="0" dirty="0">
                        <a:solidFill>
                          <a:srgbClr val="000000"/>
                        </a:solidFill>
                        <a:latin typeface="+mn-lt"/>
                        <a:ea typeface="+mn-ea"/>
                        <a:cs typeface="+mn-cs"/>
                      </a:endParaRPr>
                    </a:p>
                    <a:p>
                      <a:pPr marL="0" indent="0">
                        <a:buFont typeface="Arial" panose="020B0604020202020204" pitchFamily="34" charset="0"/>
                        <a:buNone/>
                      </a:pPr>
                      <a:r>
                        <a:rPr lang="de-DE" sz="1200" b="0" u="none" strike="noStrike" kern="1200" baseline="0" dirty="0">
                          <a:solidFill>
                            <a:srgbClr val="000000"/>
                          </a:solidFill>
                          <a:latin typeface="+mn-lt"/>
                          <a:ea typeface="+mn-ea"/>
                          <a:cs typeface="+mn-cs"/>
                        </a:rPr>
                        <a:t>Bei personalintensiver Geschäftstätigkeit oder dezentral gelegenen Standorten sinnvoll zu </a:t>
                      </a:r>
                      <a:r>
                        <a:rPr lang="de-DE" sz="1200" b="0" u="none" strike="noStrike" kern="1200" baseline="0" dirty="0" smtClean="0">
                          <a:solidFill>
                            <a:srgbClr val="000000"/>
                          </a:solidFill>
                          <a:latin typeface="+mn-lt"/>
                          <a:ea typeface="+mn-ea"/>
                          <a:cs typeface="+mn-cs"/>
                        </a:rPr>
                        <a:t>erfassen. </a:t>
                      </a:r>
                      <a:endParaRPr lang="de-DE" sz="12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4418651"/>
                  </a:ext>
                </a:extLst>
              </a:tr>
            </a:tbl>
          </a:graphicData>
        </a:graphic>
      </p:graphicFrame>
      <p:sp>
        <p:nvSpPr>
          <p:cNvPr id="7" name="Sprechblase: rechteckig mit abgerundeten Ecken 6">
            <a:extLst>
              <a:ext uri="{FF2B5EF4-FFF2-40B4-BE49-F238E27FC236}">
                <a16:creationId xmlns:a16="http://schemas.microsoft.com/office/drawing/2014/main" id="{A9EB0AAC-74D8-E3D2-BD45-60FA24517F26}"/>
              </a:ext>
            </a:extLst>
          </p:cNvPr>
          <p:cNvSpPr/>
          <p:nvPr/>
        </p:nvSpPr>
        <p:spPr>
          <a:xfrm>
            <a:off x="695399" y="2852937"/>
            <a:ext cx="2305245" cy="1008112"/>
          </a:xfrm>
          <a:prstGeom prst="wedgeRoundRectCallout">
            <a:avLst>
              <a:gd name="adj1" fmla="val 59344"/>
              <a:gd name="adj2" fmla="val -5952"/>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rgbClr val="000000"/>
                </a:solidFill>
              </a:rPr>
              <a:t>Nur zusätzliche Emissionen durch das Arbeiten von Zuhause (Abzug eines Baseline Emissions-Szenarios</a:t>
            </a:r>
            <a:r>
              <a:rPr lang="de-DE" sz="1200" dirty="0" smtClean="0">
                <a:solidFill>
                  <a:srgbClr val="000000"/>
                </a:solidFill>
              </a:rPr>
              <a:t>).</a:t>
            </a:r>
            <a:endParaRPr lang="de-DE" sz="1200" dirty="0">
              <a:solidFill>
                <a:srgbClr val="000000"/>
              </a:solidFill>
            </a:endParaRPr>
          </a:p>
        </p:txBody>
      </p:sp>
      <p:sp>
        <p:nvSpPr>
          <p:cNvPr id="2" name="Sprechblase: rechteckig mit abgerundeten Ecken 1">
            <a:extLst>
              <a:ext uri="{FF2B5EF4-FFF2-40B4-BE49-F238E27FC236}">
                <a16:creationId xmlns:a16="http://schemas.microsoft.com/office/drawing/2014/main" id="{16A27171-F841-C3BB-F153-18BF8220B237}"/>
              </a:ext>
            </a:extLst>
          </p:cNvPr>
          <p:cNvSpPr/>
          <p:nvPr/>
        </p:nvSpPr>
        <p:spPr>
          <a:xfrm>
            <a:off x="695399" y="4005064"/>
            <a:ext cx="2305245" cy="901453"/>
          </a:xfrm>
          <a:prstGeom prst="wedgeRoundRectCallout">
            <a:avLst>
              <a:gd name="adj1" fmla="val 59568"/>
              <a:gd name="adj2" fmla="val -48906"/>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rgbClr val="000000"/>
                </a:solidFill>
              </a:rPr>
              <a:t>Bei hohem Besucherverkehr: z</a:t>
            </a:r>
            <a:r>
              <a:rPr lang="de-DE" sz="1200" dirty="0" smtClean="0">
                <a:solidFill>
                  <a:srgbClr val="000000"/>
                </a:solidFill>
              </a:rPr>
              <a:t>.B. Bei </a:t>
            </a:r>
            <a:r>
              <a:rPr lang="de-DE" sz="1200" dirty="0">
                <a:solidFill>
                  <a:srgbClr val="000000"/>
                </a:solidFill>
              </a:rPr>
              <a:t>Hotels, Sport- und Gesundheitseinrichtungen</a:t>
            </a:r>
          </a:p>
        </p:txBody>
      </p:sp>
      <p:sp>
        <p:nvSpPr>
          <p:cNvPr id="9" name="Sprechblase: rechteckig mit abgerundeten Ecken 1">
            <a:extLst>
              <a:ext uri="{FF2B5EF4-FFF2-40B4-BE49-F238E27FC236}">
                <a16:creationId xmlns:a16="http://schemas.microsoft.com/office/drawing/2014/main" id="{DB05CD9D-1695-76F5-0392-F05E1A6B9BE8}"/>
              </a:ext>
            </a:extLst>
          </p:cNvPr>
          <p:cNvSpPr/>
          <p:nvPr/>
        </p:nvSpPr>
        <p:spPr>
          <a:xfrm>
            <a:off x="3359696" y="5599126"/>
            <a:ext cx="4680520" cy="494170"/>
          </a:xfrm>
          <a:prstGeom prst="wedgeRoundRectCallout">
            <a:avLst>
              <a:gd name="adj1" fmla="val -57721"/>
              <a:gd name="adj2" fmla="val -51836"/>
              <a:gd name="adj3" fmla="val 16667"/>
            </a:avLst>
          </a:prstGeom>
          <a:solidFill>
            <a:srgbClr val="F9B000"/>
          </a:solidFill>
          <a:ln w="25400" cap="flat" cmpd="sng" algn="ctr">
            <a:solidFill>
              <a:srgbClr val="BBE0E3">
                <a:shade val="50000"/>
              </a:srgbClr>
            </a:solidFill>
            <a:prstDash val="solid"/>
          </a:ln>
          <a:effectLst/>
        </p:spPr>
        <p:txBody>
          <a:bodyPr rtlCol="0" anchor="ctr"/>
          <a:lstStyle/>
          <a:p>
            <a:pPr lvl="0" algn="ctr" eaLnBrk="0" fontAlgn="base" hangingPunct="0">
              <a:spcBef>
                <a:spcPct val="0"/>
              </a:spcBef>
              <a:spcAft>
                <a:spcPct val="0"/>
              </a:spcAft>
            </a:pPr>
            <a:endParaRPr lang="de-DE" sz="1200" kern="0" dirty="0">
              <a:solidFill>
                <a:srgbClr val="000000"/>
              </a:solidFill>
              <a:latin typeface="Arial"/>
              <a:ea typeface="ＭＳ Ｐゴシック"/>
            </a:endParaRPr>
          </a:p>
          <a:p>
            <a:pPr lvl="0" algn="ctr" eaLnBrk="0" fontAlgn="base" hangingPunct="0">
              <a:spcBef>
                <a:spcPct val="0"/>
              </a:spcBef>
              <a:spcAft>
                <a:spcPct val="0"/>
              </a:spcAft>
            </a:pP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Weiterführende Informationen </a:t>
            </a:r>
            <a:r>
              <a:rPr kumimoji="0" lang="de-DE" sz="1200" b="0" i="0" u="none" strike="noStrike" kern="0" cap="none" spc="0" normalizeH="0" baseline="0" noProof="0" dirty="0" smtClean="0">
                <a:ln>
                  <a:noFill/>
                </a:ln>
                <a:solidFill>
                  <a:srgbClr val="000000"/>
                </a:solidFill>
                <a:effectLst/>
                <a:uLnTx/>
                <a:uFillTx/>
                <a:latin typeface="Arial"/>
                <a:ea typeface="ＭＳ Ｐゴシック"/>
                <a:cs typeface="+mn-cs"/>
              </a:rPr>
              <a:t>finden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Sie im Dokument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hlinkClick r:id="rId2" action="ppaction://hlinksldjump"/>
              </a:rPr>
              <a:t>Technical Guidance for Calculating Scope 3 Emissions</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 auf S. </a:t>
            </a:r>
            <a:r>
              <a:rPr lang="de-DE" sz="1200" kern="0" noProof="0" dirty="0" smtClean="0">
                <a:solidFill>
                  <a:srgbClr val="000000"/>
                </a:solidFill>
                <a:latin typeface="Arial"/>
                <a:ea typeface="ＭＳ Ｐゴシック"/>
              </a:rPr>
              <a:t>87</a:t>
            </a:r>
            <a:r>
              <a:rPr kumimoji="0" lang="de-DE" sz="1200" b="0" i="0" u="none" strike="noStrike" kern="0" cap="none" spc="0" normalizeH="0" baseline="0" noProof="0" dirty="0" smtClean="0">
                <a:ln>
                  <a:noFill/>
                </a:ln>
                <a:solidFill>
                  <a:srgbClr val="000000"/>
                </a:solidFill>
                <a:effectLst/>
                <a:uLnTx/>
                <a:uFillTx/>
                <a:latin typeface="Arial"/>
                <a:ea typeface="ＭＳ Ｐゴシック"/>
                <a:cs typeface="+mn-cs"/>
              </a:rPr>
              <a:t>-93.</a:t>
            </a:r>
            <a:endParaRPr kumimoji="0" lang="de-DE" sz="12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de-DE" sz="1200" b="0" i="0" u="none" strike="noStrike" kern="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3667056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4412794C-485E-234B-AA20-41FD3DD17B88}"/>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5" name="Foliennummernplatzhalter 4">
            <a:extLst>
              <a:ext uri="{FF2B5EF4-FFF2-40B4-BE49-F238E27FC236}">
                <a16:creationId xmlns:a16="http://schemas.microsoft.com/office/drawing/2014/main" id="{22CAFF5C-84B2-FA9F-5109-CAC6D87BE07C}"/>
              </a:ext>
            </a:extLst>
          </p:cNvPr>
          <p:cNvSpPr>
            <a:spLocks noGrp="1"/>
          </p:cNvSpPr>
          <p:nvPr>
            <p:ph type="sldNum" sz="quarter" idx="4"/>
          </p:nvPr>
        </p:nvSpPr>
        <p:spPr/>
        <p:txBody>
          <a:bodyPr/>
          <a:lstStyle/>
          <a:p>
            <a:fld id="{894680D0-7A83-433A-9719-C4143F27F647}" type="slidenum">
              <a:rPr lang="de-DE" smtClean="0"/>
              <a:pPr/>
              <a:t>29</a:t>
            </a:fld>
            <a:endParaRPr lang="de-DE" dirty="0"/>
          </a:p>
        </p:txBody>
      </p:sp>
      <p:graphicFrame>
        <p:nvGraphicFramePr>
          <p:cNvPr id="11" name="Tabelle 9">
            <a:extLst>
              <a:ext uri="{FF2B5EF4-FFF2-40B4-BE49-F238E27FC236}">
                <a16:creationId xmlns:a16="http://schemas.microsoft.com/office/drawing/2014/main" id="{452CA1A8-8E08-2715-D4CE-0464AF7C1C60}"/>
              </a:ext>
            </a:extLst>
          </p:cNvPr>
          <p:cNvGraphicFramePr>
            <a:graphicFrameLocks noGrp="1"/>
          </p:cNvGraphicFramePr>
          <p:nvPr>
            <p:extLst>
              <p:ext uri="{D42A27DB-BD31-4B8C-83A1-F6EECF244321}">
                <p14:modId xmlns:p14="http://schemas.microsoft.com/office/powerpoint/2010/main" val="824911910"/>
              </p:ext>
            </p:extLst>
          </p:nvPr>
        </p:nvGraphicFramePr>
        <p:xfrm>
          <a:off x="983432" y="977393"/>
          <a:ext cx="10824568" cy="4885783"/>
        </p:xfrm>
        <a:graphic>
          <a:graphicData uri="http://schemas.openxmlformats.org/drawingml/2006/table">
            <a:tbl>
              <a:tblPr firstRow="1" bandRow="1">
                <a:tableStyleId>{7E9639D4-E3E2-4D34-9284-5A2195B3D0D7}</a:tableStyleId>
              </a:tblPr>
              <a:tblGrid>
                <a:gridCol w="1440160">
                  <a:extLst>
                    <a:ext uri="{9D8B030D-6E8A-4147-A177-3AD203B41FA5}">
                      <a16:colId xmlns:a16="http://schemas.microsoft.com/office/drawing/2014/main" val="2566465029"/>
                    </a:ext>
                  </a:extLst>
                </a:gridCol>
                <a:gridCol w="3960440">
                  <a:extLst>
                    <a:ext uri="{9D8B030D-6E8A-4147-A177-3AD203B41FA5}">
                      <a16:colId xmlns:a16="http://schemas.microsoft.com/office/drawing/2014/main" val="3795616076"/>
                    </a:ext>
                  </a:extLst>
                </a:gridCol>
                <a:gridCol w="2828624">
                  <a:extLst>
                    <a:ext uri="{9D8B030D-6E8A-4147-A177-3AD203B41FA5}">
                      <a16:colId xmlns:a16="http://schemas.microsoft.com/office/drawing/2014/main" val="3155891547"/>
                    </a:ext>
                  </a:extLst>
                </a:gridCol>
                <a:gridCol w="2595344">
                  <a:extLst>
                    <a:ext uri="{9D8B030D-6E8A-4147-A177-3AD203B41FA5}">
                      <a16:colId xmlns:a16="http://schemas.microsoft.com/office/drawing/2014/main" val="1714585176"/>
                    </a:ext>
                  </a:extLst>
                </a:gridCol>
              </a:tblGrid>
              <a:tr h="213073">
                <a:tc>
                  <a:txBody>
                    <a:bodyPr/>
                    <a:lstStyle/>
                    <a:p>
                      <a:r>
                        <a:rPr lang="de-DE" sz="1200" b="1" i="0" dirty="0"/>
                        <a:t>Methode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tc>
                  <a:txBody>
                    <a:bodyPr/>
                    <a:lstStyle/>
                    <a:p>
                      <a:r>
                        <a:rPr lang="de-DE" sz="1200" b="1" i="0" dirty="0"/>
                        <a:t>Beschreibung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tc>
                  <a:txBody>
                    <a:bodyPr/>
                    <a:lstStyle/>
                    <a:p>
                      <a:r>
                        <a:rPr lang="de-DE" sz="1200" b="1" i="0" dirty="0"/>
                        <a:t>Vorgehen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i="0" dirty="0"/>
                        <a:t>Anmerkungen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extLst>
                  <a:ext uri="{0D108BD9-81ED-4DB2-BD59-A6C34878D82A}">
                    <a16:rowId xmlns:a16="http://schemas.microsoft.com/office/drawing/2014/main" val="3870020211"/>
                  </a:ext>
                </a:extLst>
              </a:tr>
              <a:tr h="1579248">
                <a:tc>
                  <a:txBody>
                    <a:bodyPr/>
                    <a:lstStyle/>
                    <a:p>
                      <a:r>
                        <a:rPr lang="de-DE" sz="1200" b="1" dirty="0">
                          <a:solidFill>
                            <a:srgbClr val="000000"/>
                          </a:solidFill>
                        </a:rPr>
                        <a:t>Fuel-based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u="none" strike="noStrike" kern="1200" baseline="0" noProof="0" dirty="0">
                          <a:solidFill>
                            <a:srgbClr val="000000"/>
                          </a:solidFill>
                          <a:latin typeface="+mn-lt"/>
                          <a:ea typeface="+mn-ea"/>
                          <a:cs typeface="+mn-cs"/>
                        </a:rPr>
                        <a:t>Erfassung der Menge des verbrauchten Kraftstoffs für das Pendeln. </a:t>
                      </a:r>
                      <a:r>
                        <a:rPr lang="de-DE" sz="1200" dirty="0"/>
                        <a:t>Bei Erfassung der Nutzung des ÖPNV, müssen die Emissionen auf die einzelnen </a:t>
                      </a:r>
                      <a:r>
                        <a:rPr lang="de-DE" sz="1200" dirty="0" smtClean="0"/>
                        <a:t>M</a:t>
                      </a:r>
                      <a:r>
                        <a:rPr lang="de-DE" sz="1200" b="0" u="none" strike="noStrike" kern="1200" baseline="0" dirty="0" smtClean="0">
                          <a:solidFill>
                            <a:srgbClr val="000000"/>
                          </a:solidFill>
                          <a:latin typeface="+mn-lt"/>
                          <a:ea typeface="+mn-ea"/>
                          <a:cs typeface="+mn-cs"/>
                        </a:rPr>
                        <a:t>itarbeitenden </a:t>
                      </a:r>
                      <a:r>
                        <a:rPr lang="de-DE" sz="1200" dirty="0" smtClean="0"/>
                        <a:t>umgelegt werden.</a:t>
                      </a:r>
                      <a:endParaRPr lang="de-DE" sz="1200" b="0" u="none" strike="noStrike" kern="1200" baseline="0" noProof="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b="0" u="none" strike="noStrike" kern="1200" baseline="0" noProof="0" dirty="0">
                        <a:solidFill>
                          <a:srgbClr val="000000"/>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u="none" strike="noStrike" kern="1200" baseline="0" noProof="0" dirty="0">
                          <a:solidFill>
                            <a:srgbClr val="000000"/>
                          </a:solidFill>
                          <a:latin typeface="+mn-lt"/>
                          <a:ea typeface="+mn-ea"/>
                          <a:cs typeface="+mn-cs"/>
                        </a:rPr>
                        <a:t>Einheit des EF: Liter/kWh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de-DE" sz="1200" b="0" i="0" u="none" strike="noStrike" kern="1200" baseline="0" dirty="0" smtClean="0">
                          <a:solidFill>
                            <a:schemeClr val="tx1"/>
                          </a:solidFill>
                          <a:latin typeface="+mn-lt"/>
                          <a:ea typeface="+mn-ea"/>
                          <a:cs typeface="+mn-cs"/>
                        </a:rPr>
                        <a:t>Tankbelege</a:t>
                      </a:r>
                      <a:endParaRPr lang="de-DE"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de-DE" sz="1200" b="0" i="0" u="none" strike="noStrike" kern="1200" baseline="0" dirty="0">
                          <a:solidFill>
                            <a:schemeClr val="tx1"/>
                          </a:solidFill>
                          <a:latin typeface="+mn-lt"/>
                          <a:ea typeface="+mn-ea"/>
                          <a:cs typeface="+mn-cs"/>
                        </a:rPr>
                        <a:t>Kaufbelege (von Transportunternehmen)</a:t>
                      </a:r>
                    </a:p>
                    <a:p>
                      <a:pPr marL="171450" indent="-171450">
                        <a:buFont typeface="Arial" panose="020B0604020202020204" pitchFamily="34" charset="0"/>
                        <a:buChar char="•"/>
                      </a:pPr>
                      <a:r>
                        <a:rPr lang="de-DE" sz="1200" b="0" i="0" u="none" strike="noStrike" kern="1200" baseline="0" dirty="0">
                          <a:solidFill>
                            <a:schemeClr val="tx1"/>
                          </a:solidFill>
                          <a:latin typeface="+mn-lt"/>
                          <a:ea typeface="+mn-ea"/>
                          <a:cs typeface="+mn-cs"/>
                        </a:rPr>
                        <a:t>Interne Transportmanagementsysteme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i="0" u="none" strike="noStrike" kern="1200" baseline="0" dirty="0">
                          <a:solidFill>
                            <a:schemeClr val="tx1"/>
                          </a:solidFill>
                          <a:latin typeface="+mn-lt"/>
                          <a:ea typeface="+mn-ea"/>
                          <a:cs typeface="+mn-cs"/>
                        </a:rPr>
                        <a:t>D</a:t>
                      </a:r>
                      <a:r>
                        <a:rPr lang="de-DE" sz="1200" b="0" i="0" u="none" strike="noStrike" kern="1200" baseline="0" dirty="0" smtClean="0">
                          <a:solidFill>
                            <a:schemeClr val="tx1"/>
                          </a:solidFill>
                          <a:latin typeface="+mn-lt"/>
                          <a:ea typeface="+mn-ea"/>
                          <a:cs typeface="+mn-cs"/>
                        </a:rPr>
                        <a:t>urchschnittliche </a:t>
                      </a:r>
                      <a:r>
                        <a:rPr lang="de-DE" sz="1200" b="0" i="0" u="none" strike="noStrike" kern="1200" baseline="0" dirty="0">
                          <a:solidFill>
                            <a:schemeClr val="tx1"/>
                          </a:solidFill>
                          <a:latin typeface="+mn-lt"/>
                          <a:ea typeface="+mn-ea"/>
                          <a:cs typeface="+mn-cs"/>
                        </a:rPr>
                        <a:t>Preise der Kraftstoffe [€/l</a:t>
                      </a:r>
                      <a:r>
                        <a:rPr lang="de-DE" sz="1200" b="0" u="none" strike="noStrike" kern="1200" baseline="0" dirty="0">
                          <a:solidFill>
                            <a:srgbClr val="000000"/>
                          </a:solidFill>
                          <a:latin typeface="+mn-lt"/>
                          <a:ea typeface="+mn-ea"/>
                          <a:cs typeface="+mn-cs"/>
                        </a:rPr>
                        <a:t>]</a:t>
                      </a:r>
                    </a:p>
                    <a:p>
                      <a:pPr marL="0" indent="0">
                        <a:buFont typeface="Arial" panose="020B0604020202020204" pitchFamily="34" charset="0"/>
                        <a:buNone/>
                      </a:pPr>
                      <a:endParaRPr lang="de-DE" sz="1200" b="0" i="0" u="none" strike="noStrike" kern="1200" baseline="0" dirty="0">
                        <a:solidFill>
                          <a:schemeClr val="tx1"/>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kern="1200" dirty="0">
                          <a:solidFill>
                            <a:schemeClr val="tx1"/>
                          </a:solidFill>
                          <a:latin typeface="+mn-lt"/>
                          <a:ea typeface="+mn-ea"/>
                          <a:cs typeface="+mn-cs"/>
                        </a:rPr>
                        <a:t>Methode vorteilhaft, wenn in einem Fahrzeug nur Mitarbeitende des eigenen Unternehmen </a:t>
                      </a:r>
                      <a:r>
                        <a:rPr lang="de-DE" sz="1200" kern="1200" dirty="0" smtClean="0">
                          <a:solidFill>
                            <a:schemeClr val="tx1"/>
                          </a:solidFill>
                          <a:latin typeface="+mn-lt"/>
                          <a:ea typeface="+mn-ea"/>
                          <a:cs typeface="+mn-cs"/>
                        </a:rPr>
                        <a:t>reisen,</a:t>
                      </a:r>
                      <a:r>
                        <a:rPr lang="de-DE" sz="1200" kern="1200" baseline="0" dirty="0" smtClean="0">
                          <a:solidFill>
                            <a:schemeClr val="tx1"/>
                          </a:solidFill>
                          <a:latin typeface="+mn-lt"/>
                          <a:ea typeface="+mn-ea"/>
                          <a:cs typeface="+mn-cs"/>
                        </a:rPr>
                        <a:t> a</a:t>
                      </a:r>
                      <a:r>
                        <a:rPr lang="de-DE" sz="1200" dirty="0" smtClean="0">
                          <a:solidFill>
                            <a:schemeClr val="tx1"/>
                          </a:solidFill>
                        </a:rPr>
                        <a:t>ndernfalls </a:t>
                      </a:r>
                      <a:r>
                        <a:rPr lang="de-DE" sz="1200" dirty="0">
                          <a:solidFill>
                            <a:schemeClr val="tx1"/>
                          </a:solidFill>
                        </a:rPr>
                        <a:t>Allokation der </a:t>
                      </a:r>
                      <a:r>
                        <a:rPr lang="de-DE" sz="1200" dirty="0" smtClean="0">
                          <a:solidFill>
                            <a:schemeClr val="tx1"/>
                          </a:solidFill>
                        </a:rPr>
                        <a:t>Emissionen.</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4418651"/>
                  </a:ext>
                </a:extLst>
              </a:tr>
              <a:tr h="1278439">
                <a:tc>
                  <a:txBody>
                    <a:bodyPr/>
                    <a:lstStyle/>
                    <a:p>
                      <a:r>
                        <a:rPr lang="de-DE" sz="1200" b="1" dirty="0">
                          <a:solidFill>
                            <a:srgbClr val="000000"/>
                          </a:solidFill>
                        </a:rPr>
                        <a:t>Distance-based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u="none" strike="noStrike" kern="1200" baseline="0" noProof="0" dirty="0">
                          <a:solidFill>
                            <a:srgbClr val="000000"/>
                          </a:solidFill>
                          <a:latin typeface="+mn-lt"/>
                          <a:ea typeface="+mn-ea"/>
                          <a:cs typeface="+mn-cs"/>
                        </a:rPr>
                        <a:t>Erfassung des Pendelverhaltens der Mitarbeitenden (Distanz und genutztes  Verkehrsmittel</a:t>
                      </a:r>
                      <a:r>
                        <a:rPr lang="de-DE" sz="1200" b="0" u="none" strike="noStrike" kern="1200" baseline="0" noProof="0" dirty="0" smtClean="0">
                          <a:solidFill>
                            <a:srgbClr val="000000"/>
                          </a:solidFill>
                          <a:latin typeface="+mn-lt"/>
                          <a:ea typeface="+mn-ea"/>
                          <a:cs typeface="+mn-cs"/>
                        </a:rPr>
                        <a:t>).</a:t>
                      </a:r>
                      <a:endParaRPr lang="de-DE" sz="1200" b="0" u="none" strike="noStrike" kern="1200" baseline="0" noProof="0" dirty="0">
                        <a:solidFill>
                          <a:srgbClr val="000000"/>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u="none" strike="noStrike" kern="1200" baseline="0" noProof="0" dirty="0">
                          <a:solidFill>
                            <a:srgbClr val="000000"/>
                          </a:solidFill>
                          <a:latin typeface="+mn-lt"/>
                          <a:ea typeface="+mn-ea"/>
                          <a:cs typeface="+mn-cs"/>
                        </a:rPr>
                        <a:t>Einheit der Emissionsfaktoren in km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de-DE" sz="1200" b="0" u="none" strike="noStrike" kern="1200" baseline="0" dirty="0" smtClean="0">
                          <a:solidFill>
                            <a:srgbClr val="000000"/>
                          </a:solidFill>
                          <a:latin typeface="+mn-lt"/>
                          <a:ea typeface="+mn-ea"/>
                          <a:cs typeface="+mn-cs"/>
                        </a:rPr>
                        <a:t>Mitarbeitenden</a:t>
                      </a:r>
                      <a:r>
                        <a:rPr lang="de-DE" sz="1200" dirty="0" smtClean="0">
                          <a:solidFill>
                            <a:schemeClr val="tx1"/>
                          </a:solidFill>
                        </a:rPr>
                        <a:t>-Befragungen </a:t>
                      </a:r>
                      <a:r>
                        <a:rPr lang="de-DE" sz="1200" dirty="0">
                          <a:solidFill>
                            <a:schemeClr val="tx1"/>
                          </a:solidFill>
                        </a:rPr>
                        <a:t>(relevant ist </a:t>
                      </a:r>
                      <a:r>
                        <a:rPr lang="de-DE" sz="1200" dirty="0" smtClean="0">
                          <a:solidFill>
                            <a:schemeClr val="tx1"/>
                          </a:solidFill>
                        </a:rPr>
                        <a:t>z. B.</a:t>
                      </a:r>
                      <a:r>
                        <a:rPr lang="de-DE" sz="1200" baseline="0" dirty="0" smtClean="0">
                          <a:solidFill>
                            <a:schemeClr val="tx1"/>
                          </a:solidFill>
                        </a:rPr>
                        <a:t> </a:t>
                      </a:r>
                      <a:r>
                        <a:rPr lang="de-DE" sz="1200" dirty="0" smtClean="0">
                          <a:solidFill>
                            <a:schemeClr val="tx1"/>
                          </a:solidFill>
                        </a:rPr>
                        <a:t>die </a:t>
                      </a:r>
                      <a:r>
                        <a:rPr lang="de-DE" sz="1200" dirty="0">
                          <a:solidFill>
                            <a:schemeClr val="tx1"/>
                          </a:solidFill>
                        </a:rPr>
                        <a:t>Anzahl an Tagen, an denen ins Büro gefahren wird</a:t>
                      </a:r>
                      <a:r>
                        <a:rPr lang="de-DE" sz="1200" dirty="0" smtClean="0">
                          <a:solidFill>
                            <a:schemeClr val="tx1"/>
                          </a:solidFill>
                        </a:rPr>
                        <a:t>).</a:t>
                      </a:r>
                      <a:endParaRPr lang="de-DE"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latin typeface="+mn-lt"/>
                          <a:ea typeface="+mn-ea"/>
                          <a:cs typeface="+mn-cs"/>
                        </a:rPr>
                        <a:t>Methode vorteilhaft, wenn in einem Fahrzeug nicht nur Mitarbeitende des Unternehmen </a:t>
                      </a:r>
                      <a:r>
                        <a:rPr lang="de-DE" sz="1200" kern="1200" dirty="0" smtClean="0">
                          <a:solidFill>
                            <a:schemeClr val="tx1"/>
                          </a:solidFill>
                          <a:latin typeface="+mn-lt"/>
                          <a:ea typeface="+mn-ea"/>
                          <a:cs typeface="+mn-cs"/>
                        </a:rPr>
                        <a:t>reisen.</a:t>
                      </a:r>
                      <a:endParaRPr lang="de-DE" sz="1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4821180"/>
                  </a:ext>
                </a:extLst>
              </a:tr>
              <a:tr h="1753776">
                <a:tc>
                  <a:txBody>
                    <a:bodyPr/>
                    <a:lstStyle/>
                    <a:p>
                      <a:r>
                        <a:rPr lang="de-DE" sz="1200" b="1" dirty="0">
                          <a:solidFill>
                            <a:srgbClr val="000000"/>
                          </a:solidFill>
                        </a:rPr>
                        <a:t>Average-Data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200" b="0" i="0" u="none" strike="noStrike" kern="1200" cap="none" spc="0" normalizeH="0" baseline="0" noProof="0" dirty="0">
                          <a:ln>
                            <a:noFill/>
                          </a:ln>
                          <a:solidFill>
                            <a:srgbClr val="262626"/>
                          </a:solidFill>
                          <a:effectLst/>
                          <a:uLnTx/>
                          <a:uFillTx/>
                          <a:latin typeface="+mj-lt"/>
                          <a:ea typeface="+mn-ea"/>
                          <a:cs typeface="Arial" pitchFamily="34" charset="0"/>
                        </a:rPr>
                        <a:t>Schätzung des Pendelverhaltens auf Basis von durchschnittlichen </a:t>
                      </a:r>
                      <a:r>
                        <a:rPr kumimoji="0" lang="de-DE" sz="1200" b="0" i="0" u="none" strike="noStrike" kern="1200" cap="none" spc="0" normalizeH="0" baseline="0" noProof="0" dirty="0" smtClean="0">
                          <a:ln>
                            <a:noFill/>
                          </a:ln>
                          <a:solidFill>
                            <a:srgbClr val="262626"/>
                          </a:solidFill>
                          <a:effectLst/>
                          <a:uLnTx/>
                          <a:uFillTx/>
                          <a:latin typeface="+mj-lt"/>
                          <a:ea typeface="+mn-ea"/>
                          <a:cs typeface="Arial" pitchFamily="34" charset="0"/>
                        </a:rPr>
                        <a:t>(z. B. </a:t>
                      </a:r>
                      <a:r>
                        <a:rPr kumimoji="0" lang="de-DE" sz="1200" b="0" i="0" u="none" strike="noStrike" kern="1200" cap="none" spc="0" normalizeH="0" baseline="0" noProof="0" dirty="0">
                          <a:ln>
                            <a:noFill/>
                          </a:ln>
                          <a:solidFill>
                            <a:srgbClr val="262626"/>
                          </a:solidFill>
                          <a:effectLst/>
                          <a:uLnTx/>
                          <a:uFillTx/>
                          <a:latin typeface="+mj-lt"/>
                          <a:ea typeface="+mn-ea"/>
                          <a:cs typeface="Arial" pitchFamily="34" charset="0"/>
                        </a:rPr>
                        <a:t>nationalen) </a:t>
                      </a:r>
                      <a:r>
                        <a:rPr kumimoji="0" lang="de-DE" sz="1200" b="0" i="0" u="none" strike="noStrike" kern="1200" cap="none" spc="0" normalizeH="0" baseline="0" noProof="0" dirty="0" smtClean="0">
                          <a:ln>
                            <a:noFill/>
                          </a:ln>
                          <a:solidFill>
                            <a:srgbClr val="262626"/>
                          </a:solidFill>
                          <a:effectLst/>
                          <a:uLnTx/>
                          <a:uFillTx/>
                          <a:latin typeface="+mj-lt"/>
                          <a:ea typeface="+mn-ea"/>
                          <a:cs typeface="Arial" pitchFamily="34" charset="0"/>
                        </a:rPr>
                        <a:t>Daten.</a:t>
                      </a:r>
                      <a:endParaRPr kumimoji="0" lang="de-DE" sz="1200" b="0" i="0" u="none" strike="noStrike" kern="1200" cap="none" spc="0" normalizeH="0" baseline="0" noProof="0" dirty="0">
                        <a:ln>
                          <a:noFill/>
                        </a:ln>
                        <a:solidFill>
                          <a:srgbClr val="262626"/>
                        </a:solidFill>
                        <a:effectLst/>
                        <a:uLnTx/>
                        <a:uFillTx/>
                        <a:latin typeface="+mj-lt"/>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chemeClr val="tx1"/>
                          </a:solidFill>
                          <a:latin typeface="+mn-lt"/>
                          <a:ea typeface="+mn-ea"/>
                          <a:cs typeface="+mn-cs"/>
                        </a:rPr>
                        <a:t>Sekundärdaten zum Pendlerverhalten in </a:t>
                      </a:r>
                      <a:r>
                        <a:rPr lang="de-DE" sz="1200" kern="1200" dirty="0" smtClean="0">
                          <a:solidFill>
                            <a:schemeClr val="tx1"/>
                          </a:solidFill>
                          <a:latin typeface="+mn-lt"/>
                          <a:ea typeface="+mn-ea"/>
                          <a:cs typeface="+mn-cs"/>
                        </a:rPr>
                        <a:t>Deutschland.</a:t>
                      </a:r>
                      <a:endParaRPr lang="de-DE" sz="1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latin typeface="+mn-lt"/>
                          <a:ea typeface="+mn-ea"/>
                          <a:cs typeface="+mn-cs"/>
                        </a:rPr>
                        <a:t>Methode vorteilhaft, wenn in einem Fahrzeug nur Mitarbeitende des Unternehmen </a:t>
                      </a:r>
                      <a:r>
                        <a:rPr lang="de-DE" sz="1200" kern="1200" dirty="0" smtClean="0">
                          <a:solidFill>
                            <a:schemeClr val="tx1"/>
                          </a:solidFill>
                          <a:latin typeface="+mn-lt"/>
                          <a:ea typeface="+mn-ea"/>
                          <a:cs typeface="+mn-cs"/>
                        </a:rPr>
                        <a:t>reisen,</a:t>
                      </a:r>
                      <a:r>
                        <a:rPr lang="de-DE" sz="1200" kern="1200" baseline="0" dirty="0" smtClean="0">
                          <a:solidFill>
                            <a:schemeClr val="tx1"/>
                          </a:solidFill>
                          <a:latin typeface="+mn-lt"/>
                          <a:ea typeface="+mn-ea"/>
                          <a:cs typeface="+mn-cs"/>
                        </a:rPr>
                        <a:t> a</a:t>
                      </a:r>
                      <a:r>
                        <a:rPr lang="de-DE" sz="1200" b="0" i="0" u="none" strike="noStrike" kern="1200" baseline="0" dirty="0" smtClean="0">
                          <a:solidFill>
                            <a:schemeClr val="tx1"/>
                          </a:solidFill>
                          <a:latin typeface="+mj-lt"/>
                          <a:ea typeface="+mn-ea"/>
                          <a:cs typeface="+mn-cs"/>
                        </a:rPr>
                        <a:t>ndernfalls </a:t>
                      </a:r>
                      <a:r>
                        <a:rPr lang="de-DE" sz="1200" b="0" i="0" u="none" strike="noStrike" kern="1200" baseline="0" dirty="0">
                          <a:solidFill>
                            <a:schemeClr val="tx1"/>
                          </a:solidFill>
                          <a:latin typeface="+mj-lt"/>
                          <a:ea typeface="+mn-ea"/>
                          <a:cs typeface="+mn-cs"/>
                        </a:rPr>
                        <a:t>Allokation der </a:t>
                      </a:r>
                      <a:r>
                        <a:rPr lang="de-DE" sz="1200" b="0" i="0" u="none" strike="noStrike" kern="1200" baseline="0" dirty="0" smtClean="0">
                          <a:solidFill>
                            <a:schemeClr val="tx1"/>
                          </a:solidFill>
                          <a:latin typeface="+mj-lt"/>
                          <a:ea typeface="+mn-ea"/>
                          <a:cs typeface="+mn-cs"/>
                        </a:rPr>
                        <a:t>Emissionen.</a:t>
                      </a:r>
                      <a:endParaRPr lang="de-DE" sz="1200" b="0" i="0" u="none" strike="noStrike" kern="1200" baseline="0" dirty="0">
                        <a:solidFill>
                          <a:schemeClr val="tx1"/>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9752357"/>
                  </a:ext>
                </a:extLst>
              </a:tr>
            </a:tbl>
          </a:graphicData>
        </a:graphic>
      </p:graphicFrame>
      <p:sp>
        <p:nvSpPr>
          <p:cNvPr id="3" name="Sprechblase: rechteckig mit abgerundeten Ecken 2">
            <a:extLst>
              <a:ext uri="{FF2B5EF4-FFF2-40B4-BE49-F238E27FC236}">
                <a16:creationId xmlns:a16="http://schemas.microsoft.com/office/drawing/2014/main" id="{45346C67-69FE-F942-542A-902ABA1EA7BF}"/>
              </a:ext>
            </a:extLst>
          </p:cNvPr>
          <p:cNvSpPr/>
          <p:nvPr/>
        </p:nvSpPr>
        <p:spPr>
          <a:xfrm>
            <a:off x="7010618" y="4944625"/>
            <a:ext cx="1980036" cy="1292687"/>
          </a:xfrm>
          <a:prstGeom prst="wedgeRoundRectCallout">
            <a:avLst>
              <a:gd name="adj1" fmla="val -40201"/>
              <a:gd name="adj2" fmla="val -59241"/>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100" b="0" i="0" u="none" strike="noStrike" kern="1200" cap="none" spc="0" normalizeH="0" baseline="0" noProof="0" dirty="0" smtClean="0">
                <a:ln>
                  <a:noFill/>
                </a:ln>
                <a:solidFill>
                  <a:schemeClr val="tx1"/>
                </a:solidFill>
                <a:effectLst/>
                <a:uLnTx/>
                <a:uFillTx/>
                <a:latin typeface="+mj-lt"/>
                <a:ea typeface="+mn-ea"/>
                <a:cs typeface="+mn-cs"/>
              </a:rPr>
              <a:t>Weiterführende</a:t>
            </a:r>
            <a:r>
              <a:rPr kumimoji="0" lang="de-DE" sz="1100" b="0" i="0" u="none" strike="noStrike" kern="1200" cap="none" spc="0" normalizeH="0" noProof="0" dirty="0" smtClean="0">
                <a:ln>
                  <a:noFill/>
                </a:ln>
                <a:solidFill>
                  <a:schemeClr val="tx1"/>
                </a:solidFill>
                <a:effectLst/>
                <a:uLnTx/>
                <a:uFillTx/>
                <a:latin typeface="+mj-lt"/>
                <a:ea typeface="+mn-ea"/>
                <a:cs typeface="+mn-cs"/>
              </a:rPr>
              <a:t> </a:t>
            </a:r>
            <a:r>
              <a:rPr kumimoji="0" lang="de-DE" sz="1100" b="0" i="0" u="none" strike="noStrike" kern="1200" cap="none" spc="0" normalizeH="0" baseline="0" noProof="0" dirty="0" smtClean="0">
                <a:ln>
                  <a:noFill/>
                </a:ln>
                <a:solidFill>
                  <a:schemeClr val="tx1"/>
                </a:solidFill>
                <a:effectLst/>
                <a:uLnTx/>
                <a:uFillTx/>
                <a:latin typeface="+mj-lt"/>
                <a:ea typeface="+mn-ea"/>
                <a:cs typeface="+mn-cs"/>
              </a:rPr>
              <a:t>Studien</a:t>
            </a:r>
            <a:r>
              <a:rPr kumimoji="0" lang="de-DE" sz="1100" b="0" i="0" u="none" strike="noStrike" kern="1200" cap="none" spc="0" normalizeH="0" baseline="0" noProof="0" dirty="0">
                <a:ln>
                  <a:noFill/>
                </a:ln>
                <a:solidFill>
                  <a:schemeClr val="tx1"/>
                </a:solidFill>
                <a:effectLst/>
                <a:uLnTx/>
                <a:uFillTx/>
                <a:latin typeface="+mj-lt"/>
                <a:ea typeface="+mn-ea"/>
                <a:cs typeface="+mn-cs"/>
              </a:rPr>
              <a:t>:</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1100" b="0" i="0" u="none" strike="noStrike" kern="1200" cap="none" spc="0" normalizeH="0" baseline="0" noProof="0" dirty="0">
                <a:ln>
                  <a:noFill/>
                </a:ln>
                <a:solidFill>
                  <a:schemeClr val="tx1"/>
                </a:solidFill>
                <a:effectLst/>
                <a:uLnTx/>
                <a:uFillTx/>
                <a:latin typeface="+mj-lt"/>
                <a:ea typeface="+mn-ea"/>
                <a:cs typeface="+mn-cs"/>
                <a:hlinkClick r:id="rId2">
                  <a:extLst>
                    <a:ext uri="{A12FA001-AC4F-418D-AE19-62706E023703}">
                      <ahyp:hlinkClr xmlns:ahyp="http://schemas.microsoft.com/office/drawing/2018/hyperlinkcolor" xmlns="" val="tx"/>
                    </a:ext>
                  </a:extLst>
                </a:hlinkClick>
              </a:rPr>
              <a:t>Pendlerverkehr in Deutschland (agora-verkehrswende.de)</a:t>
            </a:r>
            <a:endParaRPr kumimoji="0" lang="de-DE" sz="1100" b="0" i="0" u="none" strike="noStrike" kern="1200" cap="none" spc="0" normalizeH="0" baseline="0" noProof="0" dirty="0">
              <a:ln>
                <a:noFill/>
              </a:ln>
              <a:solidFill>
                <a:schemeClr val="tx1"/>
              </a:solidFill>
              <a:effectLst/>
              <a:uLnTx/>
              <a:uFillTx/>
              <a:latin typeface="+mj-lt"/>
              <a:ea typeface="+mn-ea"/>
              <a:cs typeface="+mn-cs"/>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de-DE" sz="1100" b="0" i="0" u="none" strike="noStrike" kern="1200" cap="none" spc="0" normalizeH="0" baseline="0" noProof="0" dirty="0">
                <a:ln>
                  <a:noFill/>
                </a:ln>
                <a:solidFill>
                  <a:schemeClr val="tx1"/>
                </a:solidFill>
                <a:effectLst/>
                <a:uLnTx/>
                <a:uFillTx/>
                <a:latin typeface="+mj-lt"/>
                <a:ea typeface="+mn-ea"/>
                <a:cs typeface="+mn-cs"/>
                <a:hlinkClick r:id="rId3">
                  <a:extLst>
                    <a:ext uri="{A12FA001-AC4F-418D-AE19-62706E023703}">
                      <ahyp:hlinkClr xmlns:ahyp="http://schemas.microsoft.com/office/drawing/2018/hyperlinkcolor" xmlns="" val="tx"/>
                    </a:ext>
                  </a:extLst>
                </a:hlinkClick>
              </a:rPr>
              <a:t>Mobilität in Deutschland - Ergebnisbericht</a:t>
            </a:r>
            <a:endParaRPr kumimoji="0" lang="de-DE" sz="1100" b="0" i="0" u="none" strike="noStrike" kern="1200" cap="none" spc="0" normalizeH="0" baseline="0" noProof="0" dirty="0">
              <a:ln>
                <a:noFill/>
              </a:ln>
              <a:solidFill>
                <a:schemeClr val="tx1"/>
              </a:solidFill>
              <a:effectLst/>
              <a:uLnTx/>
              <a:uFillTx/>
              <a:latin typeface="+mj-lt"/>
              <a:ea typeface="+mn-ea"/>
              <a:cs typeface="+mn-cs"/>
            </a:endParaRPr>
          </a:p>
        </p:txBody>
      </p:sp>
      <p:sp>
        <p:nvSpPr>
          <p:cNvPr id="7" name="Sprechblase: rechteckig mit abgerundeten Ecken 6">
            <a:extLst>
              <a:ext uri="{FF2B5EF4-FFF2-40B4-BE49-F238E27FC236}">
                <a16:creationId xmlns:a16="http://schemas.microsoft.com/office/drawing/2014/main" id="{13910153-2EFC-B034-1A30-98B228E2787A}"/>
              </a:ext>
            </a:extLst>
          </p:cNvPr>
          <p:cNvSpPr/>
          <p:nvPr/>
        </p:nvSpPr>
        <p:spPr>
          <a:xfrm>
            <a:off x="7032971" y="3645024"/>
            <a:ext cx="1980036" cy="415642"/>
          </a:xfrm>
          <a:prstGeom prst="wedgeRoundRectCallout">
            <a:avLst>
              <a:gd name="adj1" fmla="val -67209"/>
              <a:gd name="adj2" fmla="val -55507"/>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srgbClr val="000000"/>
                </a:solidFill>
                <a:effectLst/>
                <a:uLnTx/>
                <a:uFillTx/>
                <a:latin typeface="+mj-lt"/>
                <a:ea typeface="+mn-ea"/>
                <a:cs typeface="+mn-cs"/>
              </a:rPr>
              <a:t>Extrapolation ist zulässig</a:t>
            </a:r>
          </a:p>
        </p:txBody>
      </p:sp>
      <p:sp>
        <p:nvSpPr>
          <p:cNvPr id="2" name="Rechtwinkliges Dreieck 1">
            <a:extLst>
              <a:ext uri="{FF2B5EF4-FFF2-40B4-BE49-F238E27FC236}">
                <a16:creationId xmlns:a16="http://schemas.microsoft.com/office/drawing/2014/main" id="{AB2B3919-CE20-7807-CF5F-056F115C9137}"/>
              </a:ext>
            </a:extLst>
          </p:cNvPr>
          <p:cNvSpPr/>
          <p:nvPr/>
        </p:nvSpPr>
        <p:spPr>
          <a:xfrm rot="10800000">
            <a:off x="551383" y="980727"/>
            <a:ext cx="372594" cy="5043895"/>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de-DE" sz="1400" dirty="0">
                <a:solidFill>
                  <a:srgbClr val="000000"/>
                </a:solidFill>
              </a:rPr>
              <a:t>Genauigkeit</a:t>
            </a:r>
          </a:p>
        </p:txBody>
      </p:sp>
    </p:spTree>
    <p:extLst>
      <p:ext uri="{BB962C8B-B14F-4D97-AF65-F5344CB8AC3E}">
        <p14:creationId xmlns:p14="http://schemas.microsoft.com/office/powerpoint/2010/main" val="2199461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169539-A3D2-1FFA-CE8A-B798152821D6}"/>
              </a:ext>
            </a:extLst>
          </p:cNvPr>
          <p:cNvSpPr>
            <a:spLocks noGrp="1"/>
          </p:cNvSpPr>
          <p:nvPr>
            <p:ph type="title"/>
          </p:nvPr>
        </p:nvSpPr>
        <p:spPr/>
        <p:txBody>
          <a:bodyPr/>
          <a:lstStyle/>
          <a:p>
            <a:r>
              <a:rPr lang="de-DE" sz="2400" dirty="0"/>
              <a:t>Bezug zu den Standards des Greenhouse Gas </a:t>
            </a:r>
            <a:r>
              <a:rPr lang="de-DE" sz="2400" dirty="0" err="1"/>
              <a:t>Protocols</a:t>
            </a:r>
            <a:endParaRPr lang="de-DE" sz="2400" dirty="0"/>
          </a:p>
        </p:txBody>
      </p:sp>
      <p:sp>
        <p:nvSpPr>
          <p:cNvPr id="3" name="Inhaltsplatzhalter 2">
            <a:extLst>
              <a:ext uri="{FF2B5EF4-FFF2-40B4-BE49-F238E27FC236}">
                <a16:creationId xmlns:a16="http://schemas.microsoft.com/office/drawing/2014/main" id="{335A9B2A-FA2D-ACEF-D442-19342BB85E1B}"/>
              </a:ext>
            </a:extLst>
          </p:cNvPr>
          <p:cNvSpPr>
            <a:spLocks noGrp="1"/>
          </p:cNvSpPr>
          <p:nvPr>
            <p:ph idx="1"/>
          </p:nvPr>
        </p:nvSpPr>
        <p:spPr>
          <a:xfrm>
            <a:off x="551384" y="1628776"/>
            <a:ext cx="11256616" cy="4697413"/>
          </a:xfrm>
        </p:spPr>
        <p:txBody>
          <a:bodyPr/>
          <a:lstStyle/>
          <a:p>
            <a:pPr marL="0" indent="0">
              <a:buNone/>
            </a:pPr>
            <a:r>
              <a:rPr lang="de-DE" dirty="0"/>
              <a:t>Die Informationen in dieser Handlungshilfe stammen aus dem </a:t>
            </a:r>
            <a:r>
              <a:rPr lang="de-DE" i="1" dirty="0"/>
              <a:t>Corporate Value Chain (Scope 3) Accounting and Reporting Standard </a:t>
            </a:r>
            <a:r>
              <a:rPr lang="de-DE" dirty="0"/>
              <a:t>sowie der </a:t>
            </a:r>
            <a:r>
              <a:rPr lang="de-DE" i="1" dirty="0"/>
              <a:t>Technical Guidance for Calculating Scope 3 Emissions</a:t>
            </a:r>
            <a:r>
              <a:rPr lang="de-DE" dirty="0"/>
              <a:t>.</a:t>
            </a:r>
          </a:p>
          <a:p>
            <a:endParaRPr lang="de-DE" dirty="0"/>
          </a:p>
          <a:p>
            <a:endParaRPr lang="de-DE" dirty="0"/>
          </a:p>
          <a:p>
            <a:endParaRPr lang="de-DE" dirty="0"/>
          </a:p>
        </p:txBody>
      </p:sp>
      <p:sp>
        <p:nvSpPr>
          <p:cNvPr id="4" name="Fußzeilenplatzhalter 3">
            <a:extLst>
              <a:ext uri="{FF2B5EF4-FFF2-40B4-BE49-F238E27FC236}">
                <a16:creationId xmlns:a16="http://schemas.microsoft.com/office/drawing/2014/main" id="{7AA9DF1C-1F50-486A-A00F-B3187475BB66}"/>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5" name="Foliennummernplatzhalter 4">
            <a:extLst>
              <a:ext uri="{FF2B5EF4-FFF2-40B4-BE49-F238E27FC236}">
                <a16:creationId xmlns:a16="http://schemas.microsoft.com/office/drawing/2014/main" id="{98EE32BD-30CF-6AAE-3106-49B156177CE3}"/>
              </a:ext>
            </a:extLst>
          </p:cNvPr>
          <p:cNvSpPr>
            <a:spLocks noGrp="1"/>
          </p:cNvSpPr>
          <p:nvPr>
            <p:ph type="sldNum" sz="quarter" idx="4"/>
          </p:nvPr>
        </p:nvSpPr>
        <p:spPr/>
        <p:txBody>
          <a:bodyPr/>
          <a:lstStyle/>
          <a:p>
            <a:fld id="{894680D0-7A83-433A-9719-C4143F27F647}" type="slidenum">
              <a:rPr lang="de-DE" smtClean="0"/>
              <a:pPr/>
              <a:t>3</a:t>
            </a:fld>
            <a:endParaRPr lang="de-DE" dirty="0"/>
          </a:p>
        </p:txBody>
      </p:sp>
      <p:pic>
        <p:nvPicPr>
          <p:cNvPr id="7" name="Grafik 6">
            <a:extLst>
              <a:ext uri="{FF2B5EF4-FFF2-40B4-BE49-F238E27FC236}">
                <a16:creationId xmlns:a16="http://schemas.microsoft.com/office/drawing/2014/main" id="{BFA8BADB-255E-E501-7892-530764ABA77B}"/>
              </a:ext>
            </a:extLst>
          </p:cNvPr>
          <p:cNvPicPr>
            <a:picLocks noChangeAspect="1"/>
          </p:cNvPicPr>
          <p:nvPr/>
        </p:nvPicPr>
        <p:blipFill>
          <a:blip r:embed="rId2"/>
          <a:stretch>
            <a:fillRect/>
          </a:stretch>
        </p:blipFill>
        <p:spPr>
          <a:xfrm>
            <a:off x="551382" y="2708919"/>
            <a:ext cx="2304178" cy="2988000"/>
          </a:xfrm>
          <a:prstGeom prst="rect">
            <a:avLst/>
          </a:prstGeom>
        </p:spPr>
      </p:pic>
      <p:pic>
        <p:nvPicPr>
          <p:cNvPr id="9" name="Grafik 8">
            <a:extLst>
              <a:ext uri="{FF2B5EF4-FFF2-40B4-BE49-F238E27FC236}">
                <a16:creationId xmlns:a16="http://schemas.microsoft.com/office/drawing/2014/main" id="{699A3733-3EE0-C64C-FC7F-244118F58D9B}"/>
              </a:ext>
            </a:extLst>
          </p:cNvPr>
          <p:cNvPicPr>
            <a:picLocks noChangeAspect="1"/>
          </p:cNvPicPr>
          <p:nvPr/>
        </p:nvPicPr>
        <p:blipFill>
          <a:blip r:embed="rId3"/>
          <a:stretch>
            <a:fillRect/>
          </a:stretch>
        </p:blipFill>
        <p:spPr>
          <a:xfrm>
            <a:off x="6240016" y="2708919"/>
            <a:ext cx="2307896" cy="2988000"/>
          </a:xfrm>
          <a:prstGeom prst="rect">
            <a:avLst/>
          </a:prstGeom>
        </p:spPr>
      </p:pic>
      <p:sp>
        <p:nvSpPr>
          <p:cNvPr id="10" name="Textfeld 9">
            <a:extLst>
              <a:ext uri="{FF2B5EF4-FFF2-40B4-BE49-F238E27FC236}">
                <a16:creationId xmlns:a16="http://schemas.microsoft.com/office/drawing/2014/main" id="{8522AFA7-34D5-0015-2ABC-A5F63071B766}"/>
              </a:ext>
            </a:extLst>
          </p:cNvPr>
          <p:cNvSpPr txBox="1"/>
          <p:nvPr/>
        </p:nvSpPr>
        <p:spPr>
          <a:xfrm>
            <a:off x="456826" y="5693618"/>
            <a:ext cx="2850460" cy="253916"/>
          </a:xfrm>
          <a:prstGeom prst="rect">
            <a:avLst/>
          </a:prstGeom>
          <a:noFill/>
        </p:spPr>
        <p:txBody>
          <a:bodyPr wrap="none" rtlCol="0">
            <a:spAutoFit/>
          </a:bodyPr>
          <a:lstStyle/>
          <a:p>
            <a:pPr algn="l"/>
            <a:r>
              <a:rPr lang="de-DE" sz="1050" dirty="0">
                <a:hlinkClick r:id="rId4"/>
              </a:rPr>
              <a:t>Corporate Value Chain Accounting Standard</a:t>
            </a:r>
            <a:endParaRPr lang="de-DE" sz="1050" dirty="0"/>
          </a:p>
        </p:txBody>
      </p:sp>
      <p:sp>
        <p:nvSpPr>
          <p:cNvPr id="11" name="Textfeld 10">
            <a:extLst>
              <a:ext uri="{FF2B5EF4-FFF2-40B4-BE49-F238E27FC236}">
                <a16:creationId xmlns:a16="http://schemas.microsoft.com/office/drawing/2014/main" id="{5D33E1DF-1637-B983-D262-7AF6BE083E24}"/>
              </a:ext>
            </a:extLst>
          </p:cNvPr>
          <p:cNvSpPr txBox="1"/>
          <p:nvPr/>
        </p:nvSpPr>
        <p:spPr>
          <a:xfrm>
            <a:off x="6148132" y="5683222"/>
            <a:ext cx="3464410" cy="253916"/>
          </a:xfrm>
          <a:prstGeom prst="rect">
            <a:avLst/>
          </a:prstGeom>
          <a:noFill/>
        </p:spPr>
        <p:txBody>
          <a:bodyPr wrap="none" rtlCol="0">
            <a:spAutoFit/>
          </a:bodyPr>
          <a:lstStyle/>
          <a:p>
            <a:pPr algn="l"/>
            <a:r>
              <a:rPr lang="de-DE" sz="1050" dirty="0">
                <a:hlinkClick r:id="rId5"/>
              </a:rPr>
              <a:t>Technical Guidance for Calculating Scope 3 Emissions</a:t>
            </a:r>
            <a:endParaRPr lang="de-DE" sz="1050" dirty="0"/>
          </a:p>
        </p:txBody>
      </p:sp>
      <p:sp>
        <p:nvSpPr>
          <p:cNvPr id="12" name="Textfeld 11">
            <a:extLst>
              <a:ext uri="{FF2B5EF4-FFF2-40B4-BE49-F238E27FC236}">
                <a16:creationId xmlns:a16="http://schemas.microsoft.com/office/drawing/2014/main" id="{791D9AEF-5D47-7934-E3FA-CBD1042B4A78}"/>
              </a:ext>
            </a:extLst>
          </p:cNvPr>
          <p:cNvSpPr txBox="1"/>
          <p:nvPr/>
        </p:nvSpPr>
        <p:spPr>
          <a:xfrm>
            <a:off x="2856000" y="2721546"/>
            <a:ext cx="3240000" cy="1569660"/>
          </a:xfrm>
          <a:prstGeom prst="rect">
            <a:avLst/>
          </a:prstGeom>
          <a:noFill/>
        </p:spPr>
        <p:txBody>
          <a:bodyPr wrap="square" rtlCol="0">
            <a:spAutoFit/>
          </a:bodyPr>
          <a:lstStyle/>
          <a:p>
            <a:pPr algn="just"/>
            <a:r>
              <a:rPr lang="de-DE" sz="1200" dirty="0"/>
              <a:t>Dieses Dokument ist eine Ergänzung des </a:t>
            </a:r>
            <a:r>
              <a:rPr lang="de-DE" sz="1200" i="1" dirty="0"/>
              <a:t>Corporate Standard </a:t>
            </a:r>
            <a:r>
              <a:rPr lang="de-DE" sz="1200" dirty="0"/>
              <a:t>und</a:t>
            </a:r>
            <a:r>
              <a:rPr lang="de-DE" sz="1200" i="1" dirty="0"/>
              <a:t> </a:t>
            </a:r>
            <a:r>
              <a:rPr lang="de-DE" sz="1200" dirty="0"/>
              <a:t>bietet Anforderungen und Leitlinien für Unternehmen und andere Organisationen, wie sie durch standardisierte Verfahren indirekte Emissionen erfassen und transparent berichten können.</a:t>
            </a:r>
          </a:p>
        </p:txBody>
      </p:sp>
      <p:sp>
        <p:nvSpPr>
          <p:cNvPr id="13" name="Textfeld 12">
            <a:extLst>
              <a:ext uri="{FF2B5EF4-FFF2-40B4-BE49-F238E27FC236}">
                <a16:creationId xmlns:a16="http://schemas.microsoft.com/office/drawing/2014/main" id="{FEC794FB-C04D-66F2-846C-3BEF9FC9B79C}"/>
              </a:ext>
            </a:extLst>
          </p:cNvPr>
          <p:cNvSpPr txBox="1"/>
          <p:nvPr/>
        </p:nvSpPr>
        <p:spPr>
          <a:xfrm>
            <a:off x="8544272" y="2721546"/>
            <a:ext cx="3240360" cy="1938992"/>
          </a:xfrm>
          <a:prstGeom prst="rect">
            <a:avLst/>
          </a:prstGeom>
          <a:noFill/>
        </p:spPr>
        <p:txBody>
          <a:bodyPr wrap="square" rtlCol="0">
            <a:spAutoFit/>
          </a:bodyPr>
          <a:lstStyle/>
          <a:p>
            <a:pPr algn="just"/>
            <a:r>
              <a:rPr lang="de-DE" sz="1200" dirty="0"/>
              <a:t>Als Begleitdokument zum </a:t>
            </a:r>
            <a:r>
              <a:rPr lang="de-DE" sz="1200" i="1" dirty="0"/>
              <a:t>Scope 3 Standard </a:t>
            </a:r>
            <a:r>
              <a:rPr lang="de-DE" sz="1200" dirty="0"/>
              <a:t>(siehe links) werden hier Methoden zur Berechnung von Emissionen erklärt, potenzielle Datenquellen aufgezeigt und Beispiele erläutert</a:t>
            </a:r>
            <a:r>
              <a:rPr lang="de-DE" sz="1200" dirty="0" smtClean="0"/>
              <a:t>.</a:t>
            </a:r>
          </a:p>
          <a:p>
            <a:pPr algn="just"/>
            <a:endParaRPr lang="de-DE" sz="1200" dirty="0"/>
          </a:p>
          <a:p>
            <a:pPr algn="just"/>
            <a:r>
              <a:rPr lang="de-DE" sz="1200" u="sng" dirty="0" smtClean="0"/>
              <a:t>Sie finden im Rahmen der Handlungshilfe Verweise auf dieses Dokument mit weiterführenden Informationen zu jeder Scope-3-Kategorie.</a:t>
            </a:r>
            <a:endParaRPr lang="de-DE" sz="1200" u="sng" dirty="0"/>
          </a:p>
        </p:txBody>
      </p:sp>
    </p:spTree>
    <p:extLst>
      <p:ext uri="{BB962C8B-B14F-4D97-AF65-F5344CB8AC3E}">
        <p14:creationId xmlns:p14="http://schemas.microsoft.com/office/powerpoint/2010/main" val="10665241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el 1">
            <a:extLst>
              <a:ext uri="{FF2B5EF4-FFF2-40B4-BE49-F238E27FC236}">
                <a16:creationId xmlns:a16="http://schemas.microsoft.com/office/drawing/2014/main" id="{ACCC25A4-A089-51C2-6AE5-5D64F4065AE8}"/>
              </a:ext>
            </a:extLst>
          </p:cNvPr>
          <p:cNvSpPr>
            <a:spLocks noGrp="1"/>
          </p:cNvSpPr>
          <p:nvPr>
            <p:ph type="title"/>
          </p:nvPr>
        </p:nvSpPr>
        <p:spPr/>
        <p:txBody>
          <a:bodyPr/>
          <a:lstStyle/>
          <a:p>
            <a:r>
              <a:rPr lang="de-DE" sz="2400" dirty="0"/>
              <a:t>Berechnungsmethoden: Entscheidungsbaum</a:t>
            </a:r>
          </a:p>
        </p:txBody>
      </p:sp>
      <p:sp>
        <p:nvSpPr>
          <p:cNvPr id="4" name="Fußzeilenplatzhalter 3">
            <a:extLst>
              <a:ext uri="{FF2B5EF4-FFF2-40B4-BE49-F238E27FC236}">
                <a16:creationId xmlns:a16="http://schemas.microsoft.com/office/drawing/2014/main" id="{F06B24E6-D107-715C-FBFE-F1F4133F9B7B}"/>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5" name="Foliennummernplatzhalter 4">
            <a:extLst>
              <a:ext uri="{FF2B5EF4-FFF2-40B4-BE49-F238E27FC236}">
                <a16:creationId xmlns:a16="http://schemas.microsoft.com/office/drawing/2014/main" id="{AF12C130-F0E9-74E6-BAB5-38D77108B2A8}"/>
              </a:ext>
            </a:extLst>
          </p:cNvPr>
          <p:cNvSpPr>
            <a:spLocks noGrp="1"/>
          </p:cNvSpPr>
          <p:nvPr>
            <p:ph type="sldNum" sz="quarter" idx="4"/>
          </p:nvPr>
        </p:nvSpPr>
        <p:spPr/>
        <p:txBody>
          <a:bodyPr/>
          <a:lstStyle/>
          <a:p>
            <a:fld id="{894680D0-7A83-433A-9719-C4143F27F647}" type="slidenum">
              <a:rPr lang="de-DE" smtClean="0"/>
              <a:pPr/>
              <a:t>30</a:t>
            </a:fld>
            <a:endParaRPr lang="de-DE" dirty="0"/>
          </a:p>
        </p:txBody>
      </p:sp>
      <p:sp>
        <p:nvSpPr>
          <p:cNvPr id="6" name="Pfeil: nach oben gebogen 5">
            <a:extLst>
              <a:ext uri="{FF2B5EF4-FFF2-40B4-BE49-F238E27FC236}">
                <a16:creationId xmlns:a16="http://schemas.microsoft.com/office/drawing/2014/main" id="{E5DBB196-2031-1D0F-7D8B-B02B75AD5B02}"/>
              </a:ext>
            </a:extLst>
          </p:cNvPr>
          <p:cNvSpPr/>
          <p:nvPr/>
        </p:nvSpPr>
        <p:spPr>
          <a:xfrm rot="5400000">
            <a:off x="1168210" y="3635698"/>
            <a:ext cx="2296993" cy="1550980"/>
          </a:xfrm>
          <a:prstGeom prst="bentUpArrow">
            <a:avLst>
              <a:gd name="adj1" fmla="val 3990"/>
              <a:gd name="adj2" fmla="val 5646"/>
              <a:gd name="adj3" fmla="val 8166"/>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7" name="Pfeil: nach rechts 6">
            <a:extLst>
              <a:ext uri="{FF2B5EF4-FFF2-40B4-BE49-F238E27FC236}">
                <a16:creationId xmlns:a16="http://schemas.microsoft.com/office/drawing/2014/main" id="{4E1B47BB-6FF8-F127-6B51-10BB622C1BB1}"/>
              </a:ext>
            </a:extLst>
          </p:cNvPr>
          <p:cNvSpPr/>
          <p:nvPr/>
        </p:nvSpPr>
        <p:spPr>
          <a:xfrm rot="5400000">
            <a:off x="3561110" y="4856567"/>
            <a:ext cx="586962" cy="158302"/>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c</a:t>
            </a:r>
          </a:p>
        </p:txBody>
      </p:sp>
      <p:sp>
        <p:nvSpPr>
          <p:cNvPr id="8" name="Pfeil: nach rechts 7">
            <a:extLst>
              <a:ext uri="{FF2B5EF4-FFF2-40B4-BE49-F238E27FC236}">
                <a16:creationId xmlns:a16="http://schemas.microsoft.com/office/drawing/2014/main" id="{3DCC67A9-5100-1305-C429-40814FB462D5}"/>
              </a:ext>
            </a:extLst>
          </p:cNvPr>
          <p:cNvSpPr/>
          <p:nvPr/>
        </p:nvSpPr>
        <p:spPr>
          <a:xfrm>
            <a:off x="4624767" y="4203521"/>
            <a:ext cx="887389" cy="138162"/>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
        <p:nvSpPr>
          <p:cNvPr id="9" name="Pfeil: nach rechts 8">
            <a:extLst>
              <a:ext uri="{FF2B5EF4-FFF2-40B4-BE49-F238E27FC236}">
                <a16:creationId xmlns:a16="http://schemas.microsoft.com/office/drawing/2014/main" id="{3B37AAFD-A3D6-6B9A-BEE2-C1DF274BDF24}"/>
              </a:ext>
            </a:extLst>
          </p:cNvPr>
          <p:cNvSpPr/>
          <p:nvPr/>
        </p:nvSpPr>
        <p:spPr>
          <a:xfrm>
            <a:off x="4677592" y="2716836"/>
            <a:ext cx="828092" cy="138162"/>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0" name="Pfeil: nach rechts 9">
            <a:extLst>
              <a:ext uri="{FF2B5EF4-FFF2-40B4-BE49-F238E27FC236}">
                <a16:creationId xmlns:a16="http://schemas.microsoft.com/office/drawing/2014/main" id="{54CE88C4-5E62-F104-3729-15F6349A1185}"/>
              </a:ext>
            </a:extLst>
          </p:cNvPr>
          <p:cNvSpPr/>
          <p:nvPr/>
        </p:nvSpPr>
        <p:spPr>
          <a:xfrm>
            <a:off x="2464874" y="2701570"/>
            <a:ext cx="589744" cy="158302"/>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1" name="Rechteck: abgerundete Ecken 10">
            <a:extLst>
              <a:ext uri="{FF2B5EF4-FFF2-40B4-BE49-F238E27FC236}">
                <a16:creationId xmlns:a16="http://schemas.microsoft.com/office/drawing/2014/main" id="{1F3C154A-D6C7-542B-1E8F-0CAFE424E10F}"/>
              </a:ext>
            </a:extLst>
          </p:cNvPr>
          <p:cNvSpPr/>
          <p:nvPr/>
        </p:nvSpPr>
        <p:spPr>
          <a:xfrm>
            <a:off x="551384" y="1527029"/>
            <a:ext cx="1924560" cy="1735662"/>
          </a:xfrm>
          <a:prstGeom prst="roundRect">
            <a:avLst/>
          </a:prstGeom>
          <a:solidFill>
            <a:srgbClr val="526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Trägt das Pendeln signifikant zu </a:t>
            </a:r>
            <a:r>
              <a:rPr lang="de-DE" sz="1200" dirty="0" smtClean="0"/>
              <a:t>Scope-3- </a:t>
            </a:r>
            <a:r>
              <a:rPr lang="de-DE" sz="1200" dirty="0"/>
              <a:t>Emissionen bei, bzw. ist das Pendeln der Mitarbeitenden relevant für Unternehmensziele?</a:t>
            </a:r>
          </a:p>
        </p:txBody>
      </p:sp>
      <p:sp>
        <p:nvSpPr>
          <p:cNvPr id="13" name="Ellipse 12">
            <a:extLst>
              <a:ext uri="{FF2B5EF4-FFF2-40B4-BE49-F238E27FC236}">
                <a16:creationId xmlns:a16="http://schemas.microsoft.com/office/drawing/2014/main" id="{ED4AA9D7-2ACE-7BEE-150F-478484CF3857}"/>
              </a:ext>
            </a:extLst>
          </p:cNvPr>
          <p:cNvSpPr/>
          <p:nvPr/>
        </p:nvSpPr>
        <p:spPr>
          <a:xfrm>
            <a:off x="3642458" y="4696546"/>
            <a:ext cx="432049" cy="432049"/>
          </a:xfrm>
          <a:prstGeom prst="ellipse">
            <a:avLst/>
          </a:prstGeom>
          <a:solidFill>
            <a:srgbClr val="7677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100" dirty="0"/>
              <a:t>Nein</a:t>
            </a:r>
          </a:p>
        </p:txBody>
      </p:sp>
      <p:sp>
        <p:nvSpPr>
          <p:cNvPr id="14" name="Rechteck: abgerundete Ecken 13">
            <a:extLst>
              <a:ext uri="{FF2B5EF4-FFF2-40B4-BE49-F238E27FC236}">
                <a16:creationId xmlns:a16="http://schemas.microsoft.com/office/drawing/2014/main" id="{C8745F75-BBC6-18B4-3EF9-34161DF8260E}"/>
              </a:ext>
            </a:extLst>
          </p:cNvPr>
          <p:cNvSpPr/>
          <p:nvPr/>
        </p:nvSpPr>
        <p:spPr>
          <a:xfrm>
            <a:off x="3016004" y="3911347"/>
            <a:ext cx="1656184" cy="744632"/>
          </a:xfrm>
          <a:prstGeom prst="roundRect">
            <a:avLst/>
          </a:prstGeom>
          <a:solidFill>
            <a:srgbClr val="526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Sind Daten bzgl. der Distanz und der Art des Transportmittels verfügbar? </a:t>
            </a:r>
          </a:p>
        </p:txBody>
      </p:sp>
      <p:sp>
        <p:nvSpPr>
          <p:cNvPr id="15" name="Rechteck: abgerundete Ecken 14">
            <a:extLst>
              <a:ext uri="{FF2B5EF4-FFF2-40B4-BE49-F238E27FC236}">
                <a16:creationId xmlns:a16="http://schemas.microsoft.com/office/drawing/2014/main" id="{9607139C-618F-2B52-98A3-BFE9FB30E872}"/>
              </a:ext>
            </a:extLst>
          </p:cNvPr>
          <p:cNvSpPr/>
          <p:nvPr/>
        </p:nvSpPr>
        <p:spPr>
          <a:xfrm>
            <a:off x="5505684" y="4037837"/>
            <a:ext cx="1656184" cy="432049"/>
          </a:xfrm>
          <a:prstGeom prst="roundRect">
            <a:avLst/>
          </a:prstGeom>
          <a:solidFill>
            <a:srgbClr val="B6C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Distance-based Methode</a:t>
            </a:r>
          </a:p>
        </p:txBody>
      </p:sp>
      <p:sp>
        <p:nvSpPr>
          <p:cNvPr id="16" name="Rechteck: abgerundete Ecken 15">
            <a:extLst>
              <a:ext uri="{FF2B5EF4-FFF2-40B4-BE49-F238E27FC236}">
                <a16:creationId xmlns:a16="http://schemas.microsoft.com/office/drawing/2014/main" id="{B82800BF-BC2E-7A77-CCEA-7614FB1B3BA9}"/>
              </a:ext>
            </a:extLst>
          </p:cNvPr>
          <p:cNvSpPr/>
          <p:nvPr/>
        </p:nvSpPr>
        <p:spPr>
          <a:xfrm>
            <a:off x="5505684" y="2573992"/>
            <a:ext cx="1656184" cy="432049"/>
          </a:xfrm>
          <a:prstGeom prst="roundRect">
            <a:avLst/>
          </a:prstGeom>
          <a:solidFill>
            <a:srgbClr val="B6C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Fuel-based Methode</a:t>
            </a:r>
          </a:p>
        </p:txBody>
      </p:sp>
      <p:sp>
        <p:nvSpPr>
          <p:cNvPr id="17" name="Rechteck: abgerundete Ecken 16">
            <a:extLst>
              <a:ext uri="{FF2B5EF4-FFF2-40B4-BE49-F238E27FC236}">
                <a16:creationId xmlns:a16="http://schemas.microsoft.com/office/drawing/2014/main" id="{14B9FFE5-C4A7-4C47-1988-3057DE3DBE38}"/>
              </a:ext>
            </a:extLst>
          </p:cNvPr>
          <p:cNvSpPr/>
          <p:nvPr/>
        </p:nvSpPr>
        <p:spPr>
          <a:xfrm>
            <a:off x="3090174" y="5229199"/>
            <a:ext cx="1656184" cy="432049"/>
          </a:xfrm>
          <a:prstGeom prst="roundRect">
            <a:avLst/>
          </a:prstGeom>
          <a:solidFill>
            <a:srgbClr val="B6C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Average-data Methode</a:t>
            </a:r>
          </a:p>
        </p:txBody>
      </p:sp>
      <p:sp>
        <p:nvSpPr>
          <p:cNvPr id="18" name="Pfeil: nach rechts 17">
            <a:extLst>
              <a:ext uri="{FF2B5EF4-FFF2-40B4-BE49-F238E27FC236}">
                <a16:creationId xmlns:a16="http://schemas.microsoft.com/office/drawing/2014/main" id="{013CA8F9-004C-4D8D-E2D0-8261C905E524}"/>
              </a:ext>
            </a:extLst>
          </p:cNvPr>
          <p:cNvSpPr/>
          <p:nvPr/>
        </p:nvSpPr>
        <p:spPr>
          <a:xfrm rot="5400000">
            <a:off x="3528191" y="3518672"/>
            <a:ext cx="645698" cy="165404"/>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c</a:t>
            </a:r>
          </a:p>
        </p:txBody>
      </p:sp>
      <p:sp>
        <p:nvSpPr>
          <p:cNvPr id="19" name="Ellipse 18">
            <a:extLst>
              <a:ext uri="{FF2B5EF4-FFF2-40B4-BE49-F238E27FC236}">
                <a16:creationId xmlns:a16="http://schemas.microsoft.com/office/drawing/2014/main" id="{0F02E9E6-18BC-0C6F-B818-3BF14809BE77}"/>
              </a:ext>
            </a:extLst>
          </p:cNvPr>
          <p:cNvSpPr/>
          <p:nvPr/>
        </p:nvSpPr>
        <p:spPr>
          <a:xfrm>
            <a:off x="1400395" y="3821812"/>
            <a:ext cx="432049" cy="432049"/>
          </a:xfrm>
          <a:prstGeom prst="ellipse">
            <a:avLst/>
          </a:prstGeom>
          <a:solidFill>
            <a:srgbClr val="7677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100" dirty="0"/>
              <a:t>Nein</a:t>
            </a:r>
          </a:p>
        </p:txBody>
      </p:sp>
      <p:sp>
        <p:nvSpPr>
          <p:cNvPr id="22" name="Ellipse 21">
            <a:extLst>
              <a:ext uri="{FF2B5EF4-FFF2-40B4-BE49-F238E27FC236}">
                <a16:creationId xmlns:a16="http://schemas.microsoft.com/office/drawing/2014/main" id="{16B736DB-16DE-40D2-6281-2857C8A8E0D8}"/>
              </a:ext>
            </a:extLst>
          </p:cNvPr>
          <p:cNvSpPr/>
          <p:nvPr/>
        </p:nvSpPr>
        <p:spPr>
          <a:xfrm>
            <a:off x="3628072" y="3333137"/>
            <a:ext cx="432049" cy="432049"/>
          </a:xfrm>
          <a:prstGeom prst="ellipse">
            <a:avLst/>
          </a:prstGeom>
          <a:solidFill>
            <a:srgbClr val="7677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100" dirty="0"/>
              <a:t>Nein</a:t>
            </a:r>
          </a:p>
        </p:txBody>
      </p:sp>
      <p:sp>
        <p:nvSpPr>
          <p:cNvPr id="23" name="Rechteck: abgerundete Ecken 22">
            <a:extLst>
              <a:ext uri="{FF2B5EF4-FFF2-40B4-BE49-F238E27FC236}">
                <a16:creationId xmlns:a16="http://schemas.microsoft.com/office/drawing/2014/main" id="{D6227B2D-9BE8-E2CF-AA3E-414B33DE46D5}"/>
              </a:ext>
            </a:extLst>
          </p:cNvPr>
          <p:cNvSpPr/>
          <p:nvPr/>
        </p:nvSpPr>
        <p:spPr>
          <a:xfrm>
            <a:off x="3043548" y="1542861"/>
            <a:ext cx="1656184" cy="1749709"/>
          </a:xfrm>
          <a:prstGeom prst="roundRect">
            <a:avLst/>
          </a:prstGeom>
          <a:solidFill>
            <a:srgbClr val="526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Sind Daten bzgl. der Art und der Menge bzw. der Kosten des verbrauchten Kraftstoffs verfügbar? </a:t>
            </a:r>
          </a:p>
        </p:txBody>
      </p:sp>
      <p:sp>
        <p:nvSpPr>
          <p:cNvPr id="26" name="Ellipse 25">
            <a:extLst>
              <a:ext uri="{FF2B5EF4-FFF2-40B4-BE49-F238E27FC236}">
                <a16:creationId xmlns:a16="http://schemas.microsoft.com/office/drawing/2014/main" id="{FA22BF40-F6F7-F3F1-1A37-FC1A21FA8B44}"/>
              </a:ext>
            </a:extLst>
          </p:cNvPr>
          <p:cNvSpPr/>
          <p:nvPr/>
        </p:nvSpPr>
        <p:spPr>
          <a:xfrm>
            <a:off x="2515188" y="2550712"/>
            <a:ext cx="432049" cy="432049"/>
          </a:xfrm>
          <a:prstGeom prst="ellipse">
            <a:avLst/>
          </a:prstGeom>
          <a:solidFill>
            <a:srgbClr val="F9AA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white"/>
                </a:solidFill>
                <a:effectLst/>
                <a:uLnTx/>
                <a:uFillTx/>
                <a:latin typeface="Calibri" panose="020F0502020204030204"/>
                <a:ea typeface="+mn-ea"/>
                <a:cs typeface="+mn-cs"/>
              </a:rPr>
              <a:t>Ja</a:t>
            </a:r>
          </a:p>
        </p:txBody>
      </p:sp>
      <p:sp>
        <p:nvSpPr>
          <p:cNvPr id="27" name="Ellipse 26">
            <a:extLst>
              <a:ext uri="{FF2B5EF4-FFF2-40B4-BE49-F238E27FC236}">
                <a16:creationId xmlns:a16="http://schemas.microsoft.com/office/drawing/2014/main" id="{FA22BF40-F6F7-F3F1-1A37-FC1A21FA8B44}"/>
              </a:ext>
            </a:extLst>
          </p:cNvPr>
          <p:cNvSpPr/>
          <p:nvPr/>
        </p:nvSpPr>
        <p:spPr>
          <a:xfrm>
            <a:off x="4875613" y="2564696"/>
            <a:ext cx="432049" cy="432049"/>
          </a:xfrm>
          <a:prstGeom prst="ellipse">
            <a:avLst/>
          </a:prstGeom>
          <a:solidFill>
            <a:srgbClr val="F9AA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white"/>
                </a:solidFill>
                <a:effectLst/>
                <a:uLnTx/>
                <a:uFillTx/>
                <a:latin typeface="Calibri" panose="020F0502020204030204"/>
                <a:ea typeface="+mn-ea"/>
                <a:cs typeface="+mn-cs"/>
              </a:rPr>
              <a:t>Ja</a:t>
            </a:r>
          </a:p>
        </p:txBody>
      </p:sp>
      <p:sp>
        <p:nvSpPr>
          <p:cNvPr id="28" name="Ellipse 27">
            <a:extLst>
              <a:ext uri="{FF2B5EF4-FFF2-40B4-BE49-F238E27FC236}">
                <a16:creationId xmlns:a16="http://schemas.microsoft.com/office/drawing/2014/main" id="{FA22BF40-F6F7-F3F1-1A37-FC1A21FA8B44}"/>
              </a:ext>
            </a:extLst>
          </p:cNvPr>
          <p:cNvSpPr/>
          <p:nvPr/>
        </p:nvSpPr>
        <p:spPr>
          <a:xfrm>
            <a:off x="4875613" y="4016240"/>
            <a:ext cx="432049" cy="432049"/>
          </a:xfrm>
          <a:prstGeom prst="ellipse">
            <a:avLst/>
          </a:prstGeom>
          <a:solidFill>
            <a:srgbClr val="F9AA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white"/>
                </a:solidFill>
                <a:effectLst/>
                <a:uLnTx/>
                <a:uFillTx/>
                <a:latin typeface="Calibri" panose="020F0502020204030204"/>
                <a:ea typeface="+mn-ea"/>
                <a:cs typeface="+mn-cs"/>
              </a:rPr>
              <a:t>Ja</a:t>
            </a:r>
          </a:p>
        </p:txBody>
      </p:sp>
      <p:sp>
        <p:nvSpPr>
          <p:cNvPr id="29" name="Textfeld 28">
            <a:extLst>
              <a:ext uri="{FF2B5EF4-FFF2-40B4-BE49-F238E27FC236}">
                <a16:creationId xmlns:a16="http://schemas.microsoft.com/office/drawing/2014/main" id="{36694664-0984-2D78-8564-6ECF1778084C}"/>
              </a:ext>
            </a:extLst>
          </p:cNvPr>
          <p:cNvSpPr txBox="1"/>
          <p:nvPr/>
        </p:nvSpPr>
        <p:spPr>
          <a:xfrm>
            <a:off x="6072632" y="6225571"/>
            <a:ext cx="5784008" cy="230832"/>
          </a:xfrm>
          <a:prstGeom prst="rect">
            <a:avLst/>
          </a:prstGeom>
          <a:noFill/>
        </p:spPr>
        <p:txBody>
          <a:bodyPr wrap="square">
            <a:spAutoFit/>
          </a:bodyPr>
          <a:lstStyle/>
          <a:p>
            <a:r>
              <a:rPr lang="de-DE" sz="900" dirty="0">
                <a:solidFill>
                  <a:srgbClr val="000000"/>
                </a:solidFill>
                <a:latin typeface="+mj-lt"/>
              </a:rPr>
              <a:t>Quelle: </a:t>
            </a:r>
            <a:r>
              <a:rPr lang="de-DE" sz="900" dirty="0">
                <a:latin typeface="+mj-lt"/>
              </a:rPr>
              <a:t>Abbildung in Anlehnung an </a:t>
            </a:r>
            <a:r>
              <a:rPr lang="de-DE" sz="900" dirty="0">
                <a:solidFill>
                  <a:srgbClr val="000000"/>
                </a:solidFill>
                <a:latin typeface="+mj-lt"/>
              </a:rPr>
              <a:t>Technical Guidance for Calculating Scope 3 Emissions, version 1.0, S. 88</a:t>
            </a:r>
          </a:p>
        </p:txBody>
      </p:sp>
      <p:sp>
        <p:nvSpPr>
          <p:cNvPr id="30" name="Sprechblase: rechteckig mit abgerundeten Ecken 1">
            <a:extLst>
              <a:ext uri="{FF2B5EF4-FFF2-40B4-BE49-F238E27FC236}">
                <a16:creationId xmlns:a16="http://schemas.microsoft.com/office/drawing/2014/main" id="{DB05CD9D-1695-76F5-0392-F05E1A6B9BE8}"/>
              </a:ext>
            </a:extLst>
          </p:cNvPr>
          <p:cNvSpPr/>
          <p:nvPr/>
        </p:nvSpPr>
        <p:spPr>
          <a:xfrm>
            <a:off x="8932496" y="2473162"/>
            <a:ext cx="2875504" cy="1274883"/>
          </a:xfrm>
          <a:prstGeom prst="wedgeRoundRectCallout">
            <a:avLst>
              <a:gd name="adj1" fmla="val -41474"/>
              <a:gd name="adj2" fmla="val -72395"/>
              <a:gd name="adj3" fmla="val 16667"/>
            </a:avLst>
          </a:prstGeom>
          <a:solidFill>
            <a:srgbClr val="F9B000"/>
          </a:solidFill>
          <a:ln w="25400" cap="flat" cmpd="sng" algn="ctr">
            <a:solidFill>
              <a:srgbClr val="BBE0E3">
                <a:shade val="50000"/>
              </a:srgbClr>
            </a:solidFill>
            <a:prstDash val="solid"/>
          </a:ln>
          <a:effectLst/>
        </p:spPr>
        <p:txBody>
          <a:bodyPr rtlCol="0" anchor="ctr"/>
          <a:lstStyle/>
          <a:p>
            <a:pPr lvl="0" algn="ctr" eaLnBrk="0" fontAlgn="base" hangingPunct="0">
              <a:spcBef>
                <a:spcPct val="0"/>
              </a:spcBef>
              <a:spcAft>
                <a:spcPct val="0"/>
              </a:spcAft>
            </a:pPr>
            <a:endParaRPr lang="de-DE" sz="1200" kern="0" dirty="0">
              <a:solidFill>
                <a:srgbClr val="000000"/>
              </a:solidFill>
              <a:latin typeface="Arial"/>
              <a:ea typeface="ＭＳ Ｐゴシック"/>
            </a:endParaRPr>
          </a:p>
          <a:p>
            <a:pPr lvl="0" algn="ctr" eaLnBrk="0" fontAlgn="base" hangingPunct="0">
              <a:spcBef>
                <a:spcPct val="0"/>
              </a:spcBef>
              <a:spcAft>
                <a:spcPct val="0"/>
              </a:spcAft>
            </a:pP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Weiterführende Informationen zur Berechnung finden Sie im Dokument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hlinkClick r:id="rId2" action="ppaction://hlinksldjump"/>
              </a:rPr>
              <a:t>Technical Guidance for Calculating Scope 3 Emissions</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 auf S. 88-93.</a:t>
            </a: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de-DE" sz="1200" b="0" i="0" u="none" strike="noStrike" kern="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41486012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FF164F27-E5A7-0272-5D51-318C3480C8AE}"/>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4" name="Foliennummernplatzhalter 3">
            <a:extLst>
              <a:ext uri="{FF2B5EF4-FFF2-40B4-BE49-F238E27FC236}">
                <a16:creationId xmlns:a16="http://schemas.microsoft.com/office/drawing/2014/main" id="{D5A8EB37-A021-4374-5760-226476801583}"/>
              </a:ext>
            </a:extLst>
          </p:cNvPr>
          <p:cNvSpPr>
            <a:spLocks noGrp="1"/>
          </p:cNvSpPr>
          <p:nvPr>
            <p:ph type="sldNum" sz="quarter" idx="4"/>
          </p:nvPr>
        </p:nvSpPr>
        <p:spPr/>
        <p:txBody>
          <a:bodyPr/>
          <a:lstStyle/>
          <a:p>
            <a:fld id="{894680D0-7A83-433A-9719-C4143F27F647}" type="slidenum">
              <a:rPr lang="de-DE" smtClean="0"/>
              <a:pPr/>
              <a:t>31</a:t>
            </a:fld>
            <a:endParaRPr lang="de-DE" dirty="0"/>
          </a:p>
        </p:txBody>
      </p:sp>
      <p:sp>
        <p:nvSpPr>
          <p:cNvPr id="5" name="Wolke 4">
            <a:extLst>
              <a:ext uri="{FF2B5EF4-FFF2-40B4-BE49-F238E27FC236}">
                <a16:creationId xmlns:a16="http://schemas.microsoft.com/office/drawing/2014/main" id="{8E3E9143-CFBD-B569-0857-9F8F34F6384C}"/>
              </a:ext>
            </a:extLst>
          </p:cNvPr>
          <p:cNvSpPr/>
          <p:nvPr/>
        </p:nvSpPr>
        <p:spPr bwMode="auto">
          <a:xfrm>
            <a:off x="3019173" y="520919"/>
            <a:ext cx="5400600" cy="1471090"/>
          </a:xfrm>
          <a:prstGeom prst="cloud">
            <a:avLst/>
          </a:prstGeom>
          <a:solidFill>
            <a:srgbClr val="E6E6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rPr>
              <a:t>CO</a:t>
            </a:r>
            <a:r>
              <a:rPr kumimoji="0" lang="de-DE" sz="2400" b="0" i="0" u="none" strike="noStrike" kern="1200" cap="none" spc="0" normalizeH="0" baseline="-25000" noProof="0" dirty="0">
                <a:ln>
                  <a:noFill/>
                </a:ln>
                <a:solidFill>
                  <a:srgbClr val="000000"/>
                </a:solidFill>
                <a:effectLst/>
                <a:uLnTx/>
                <a:uFillTx/>
                <a:latin typeface="Arial" charset="0"/>
                <a:ea typeface="ＭＳ Ｐゴシック" charset="-128"/>
                <a:cs typeface="+mn-cs"/>
              </a:rPr>
              <a:t>2</a:t>
            </a: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 name="Rechteckiger Pfeil 14">
            <a:extLst>
              <a:ext uri="{FF2B5EF4-FFF2-40B4-BE49-F238E27FC236}">
                <a16:creationId xmlns:a16="http://schemas.microsoft.com/office/drawing/2014/main" id="{60305E22-19D4-97EE-268C-4E774CF89048}"/>
              </a:ext>
            </a:extLst>
          </p:cNvPr>
          <p:cNvSpPr/>
          <p:nvPr/>
        </p:nvSpPr>
        <p:spPr bwMode="auto">
          <a:xfrm rot="5400000" flipH="1" flipV="1">
            <a:off x="2629835" y="1359052"/>
            <a:ext cx="1593037" cy="3614310"/>
          </a:xfrm>
          <a:custGeom>
            <a:avLst/>
            <a:gdLst>
              <a:gd name="connsiteX0" fmla="*/ 0 w 1747237"/>
              <a:gd name="connsiteY0" fmla="*/ 3775264 h 3775264"/>
              <a:gd name="connsiteX1" fmla="*/ 0 w 1747237"/>
              <a:gd name="connsiteY1" fmla="*/ 779687 h 3775264"/>
              <a:gd name="connsiteX2" fmla="*/ 764416 w 1747237"/>
              <a:gd name="connsiteY2" fmla="*/ 15271 h 3775264"/>
              <a:gd name="connsiteX3" fmla="*/ 1244400 w 1747237"/>
              <a:gd name="connsiteY3" fmla="*/ 15271 h 3775264"/>
              <a:gd name="connsiteX4" fmla="*/ 1244400 w 1747237"/>
              <a:gd name="connsiteY4" fmla="*/ 0 h 3775264"/>
              <a:gd name="connsiteX5" fmla="*/ 1747237 w 1747237"/>
              <a:gd name="connsiteY5" fmla="*/ 284293 h 3775264"/>
              <a:gd name="connsiteX6" fmla="*/ 1244400 w 1747237"/>
              <a:gd name="connsiteY6" fmla="*/ 568586 h 3775264"/>
              <a:gd name="connsiteX7" fmla="*/ 1244400 w 1747237"/>
              <a:gd name="connsiteY7" fmla="*/ 553315 h 3775264"/>
              <a:gd name="connsiteX8" fmla="*/ 764416 w 1747237"/>
              <a:gd name="connsiteY8" fmla="*/ 553315 h 3775264"/>
              <a:gd name="connsiteX9" fmla="*/ 538044 w 1747237"/>
              <a:gd name="connsiteY9" fmla="*/ 779687 h 3775264"/>
              <a:gd name="connsiteX10" fmla="*/ 538044 w 1747237"/>
              <a:gd name="connsiteY10" fmla="*/ 3775264 h 3775264"/>
              <a:gd name="connsiteX11" fmla="*/ 0 w 1747237"/>
              <a:gd name="connsiteY11" fmla="*/ 3775264 h 3775264"/>
              <a:gd name="connsiteX0" fmla="*/ 0 w 1747237"/>
              <a:gd name="connsiteY0" fmla="*/ 3759993 h 3759993"/>
              <a:gd name="connsiteX1" fmla="*/ 0 w 1747237"/>
              <a:gd name="connsiteY1" fmla="*/ 764416 h 3759993"/>
              <a:gd name="connsiteX2" fmla="*/ 764416 w 1747237"/>
              <a:gd name="connsiteY2" fmla="*/ 0 h 3759993"/>
              <a:gd name="connsiteX3" fmla="*/ 1244400 w 1747237"/>
              <a:gd name="connsiteY3" fmla="*/ 0 h 3759993"/>
              <a:gd name="connsiteX4" fmla="*/ 1221251 w 1747237"/>
              <a:gd name="connsiteY4" fmla="*/ 112054 h 3759993"/>
              <a:gd name="connsiteX5" fmla="*/ 1747237 w 1747237"/>
              <a:gd name="connsiteY5" fmla="*/ 269022 h 3759993"/>
              <a:gd name="connsiteX6" fmla="*/ 1244400 w 1747237"/>
              <a:gd name="connsiteY6" fmla="*/ 553315 h 3759993"/>
              <a:gd name="connsiteX7" fmla="*/ 1244400 w 1747237"/>
              <a:gd name="connsiteY7" fmla="*/ 538044 h 3759993"/>
              <a:gd name="connsiteX8" fmla="*/ 764416 w 1747237"/>
              <a:gd name="connsiteY8" fmla="*/ 538044 h 3759993"/>
              <a:gd name="connsiteX9" fmla="*/ 538044 w 1747237"/>
              <a:gd name="connsiteY9" fmla="*/ 764416 h 3759993"/>
              <a:gd name="connsiteX10" fmla="*/ 538044 w 1747237"/>
              <a:gd name="connsiteY10" fmla="*/ 3759993 h 3759993"/>
              <a:gd name="connsiteX11" fmla="*/ 0 w 1747237"/>
              <a:gd name="connsiteY11" fmla="*/ 3759993 h 3759993"/>
              <a:gd name="connsiteX0" fmla="*/ 0 w 1747237"/>
              <a:gd name="connsiteY0" fmla="*/ 3759993 h 3759993"/>
              <a:gd name="connsiteX1" fmla="*/ 0 w 1747237"/>
              <a:gd name="connsiteY1" fmla="*/ 764416 h 3759993"/>
              <a:gd name="connsiteX2" fmla="*/ 764416 w 1747237"/>
              <a:gd name="connsiteY2" fmla="*/ 0 h 3759993"/>
              <a:gd name="connsiteX3" fmla="*/ 1244400 w 1747237"/>
              <a:gd name="connsiteY3" fmla="*/ 0 h 3759993"/>
              <a:gd name="connsiteX4" fmla="*/ 1221251 w 1747237"/>
              <a:gd name="connsiteY4" fmla="*/ 112054 h 3759993"/>
              <a:gd name="connsiteX5" fmla="*/ 1747237 w 1747237"/>
              <a:gd name="connsiteY5" fmla="*/ 269022 h 3759993"/>
              <a:gd name="connsiteX6" fmla="*/ 1378625 w 1747237"/>
              <a:gd name="connsiteY6" fmla="*/ 320558 h 3759993"/>
              <a:gd name="connsiteX7" fmla="*/ 1244400 w 1747237"/>
              <a:gd name="connsiteY7" fmla="*/ 553315 h 3759993"/>
              <a:gd name="connsiteX8" fmla="*/ 1244400 w 1747237"/>
              <a:gd name="connsiteY8" fmla="*/ 538044 h 3759993"/>
              <a:gd name="connsiteX9" fmla="*/ 764416 w 1747237"/>
              <a:gd name="connsiteY9" fmla="*/ 538044 h 3759993"/>
              <a:gd name="connsiteX10" fmla="*/ 538044 w 1747237"/>
              <a:gd name="connsiteY10" fmla="*/ 764416 h 3759993"/>
              <a:gd name="connsiteX11" fmla="*/ 538044 w 1747237"/>
              <a:gd name="connsiteY11" fmla="*/ 3759993 h 3759993"/>
              <a:gd name="connsiteX12" fmla="*/ 0 w 1747237"/>
              <a:gd name="connsiteY12" fmla="*/ 3759993 h 3759993"/>
              <a:gd name="connsiteX0" fmla="*/ 0 w 1380507"/>
              <a:gd name="connsiteY0" fmla="*/ 3759993 h 3759993"/>
              <a:gd name="connsiteX1" fmla="*/ 0 w 1380507"/>
              <a:gd name="connsiteY1" fmla="*/ 764416 h 3759993"/>
              <a:gd name="connsiteX2" fmla="*/ 764416 w 1380507"/>
              <a:gd name="connsiteY2" fmla="*/ 0 h 3759993"/>
              <a:gd name="connsiteX3" fmla="*/ 1244400 w 1380507"/>
              <a:gd name="connsiteY3" fmla="*/ 0 h 3759993"/>
              <a:gd name="connsiteX4" fmla="*/ 1221251 w 1380507"/>
              <a:gd name="connsiteY4" fmla="*/ 112054 h 3759993"/>
              <a:gd name="connsiteX5" fmla="*/ 1235682 w 1380507"/>
              <a:gd name="connsiteY5" fmla="*/ 766734 h 3759993"/>
              <a:gd name="connsiteX6" fmla="*/ 1378625 w 1380507"/>
              <a:gd name="connsiteY6" fmla="*/ 320558 h 3759993"/>
              <a:gd name="connsiteX7" fmla="*/ 1244400 w 1380507"/>
              <a:gd name="connsiteY7" fmla="*/ 553315 h 3759993"/>
              <a:gd name="connsiteX8" fmla="*/ 1244400 w 1380507"/>
              <a:gd name="connsiteY8" fmla="*/ 538044 h 3759993"/>
              <a:gd name="connsiteX9" fmla="*/ 764416 w 1380507"/>
              <a:gd name="connsiteY9" fmla="*/ 538044 h 3759993"/>
              <a:gd name="connsiteX10" fmla="*/ 538044 w 1380507"/>
              <a:gd name="connsiteY10" fmla="*/ 764416 h 3759993"/>
              <a:gd name="connsiteX11" fmla="*/ 538044 w 1380507"/>
              <a:gd name="connsiteY11" fmla="*/ 3759993 h 3759993"/>
              <a:gd name="connsiteX12" fmla="*/ 0 w 1380507"/>
              <a:gd name="connsiteY12" fmla="*/ 3759993 h 3759993"/>
              <a:gd name="connsiteX0" fmla="*/ 0 w 1380507"/>
              <a:gd name="connsiteY0" fmla="*/ 3759993 h 3759993"/>
              <a:gd name="connsiteX1" fmla="*/ 0 w 1380507"/>
              <a:gd name="connsiteY1" fmla="*/ 764416 h 3759993"/>
              <a:gd name="connsiteX2" fmla="*/ 764416 w 1380507"/>
              <a:gd name="connsiteY2" fmla="*/ 0 h 3759993"/>
              <a:gd name="connsiteX3" fmla="*/ 1234369 w 1380507"/>
              <a:gd name="connsiteY3" fmla="*/ 347241 h 3759993"/>
              <a:gd name="connsiteX4" fmla="*/ 1221251 w 1380507"/>
              <a:gd name="connsiteY4" fmla="*/ 112054 h 3759993"/>
              <a:gd name="connsiteX5" fmla="*/ 1235682 w 1380507"/>
              <a:gd name="connsiteY5" fmla="*/ 766734 h 3759993"/>
              <a:gd name="connsiteX6" fmla="*/ 1378625 w 1380507"/>
              <a:gd name="connsiteY6" fmla="*/ 320558 h 3759993"/>
              <a:gd name="connsiteX7" fmla="*/ 1244400 w 1380507"/>
              <a:gd name="connsiteY7" fmla="*/ 553315 h 3759993"/>
              <a:gd name="connsiteX8" fmla="*/ 1244400 w 1380507"/>
              <a:gd name="connsiteY8" fmla="*/ 538044 h 3759993"/>
              <a:gd name="connsiteX9" fmla="*/ 764416 w 1380507"/>
              <a:gd name="connsiteY9" fmla="*/ 538044 h 3759993"/>
              <a:gd name="connsiteX10" fmla="*/ 538044 w 1380507"/>
              <a:gd name="connsiteY10" fmla="*/ 764416 h 3759993"/>
              <a:gd name="connsiteX11" fmla="*/ 538044 w 1380507"/>
              <a:gd name="connsiteY11" fmla="*/ 3759993 h 3759993"/>
              <a:gd name="connsiteX12" fmla="*/ 0 w 1380507"/>
              <a:gd name="connsiteY12" fmla="*/ 3759993 h 3759993"/>
              <a:gd name="connsiteX0" fmla="*/ 0 w 1380507"/>
              <a:gd name="connsiteY0" fmla="*/ 3713694 h 3713694"/>
              <a:gd name="connsiteX1" fmla="*/ 0 w 1380507"/>
              <a:gd name="connsiteY1" fmla="*/ 718117 h 3713694"/>
              <a:gd name="connsiteX2" fmla="*/ 794507 w 1380507"/>
              <a:gd name="connsiteY2" fmla="*/ 0 h 3713694"/>
              <a:gd name="connsiteX3" fmla="*/ 1234369 w 1380507"/>
              <a:gd name="connsiteY3" fmla="*/ 300942 h 3713694"/>
              <a:gd name="connsiteX4" fmla="*/ 1221251 w 1380507"/>
              <a:gd name="connsiteY4" fmla="*/ 65755 h 3713694"/>
              <a:gd name="connsiteX5" fmla="*/ 1235682 w 1380507"/>
              <a:gd name="connsiteY5" fmla="*/ 720435 h 3713694"/>
              <a:gd name="connsiteX6" fmla="*/ 1378625 w 1380507"/>
              <a:gd name="connsiteY6" fmla="*/ 274259 h 3713694"/>
              <a:gd name="connsiteX7" fmla="*/ 1244400 w 1380507"/>
              <a:gd name="connsiteY7" fmla="*/ 507016 h 3713694"/>
              <a:gd name="connsiteX8" fmla="*/ 1244400 w 1380507"/>
              <a:gd name="connsiteY8" fmla="*/ 491745 h 3713694"/>
              <a:gd name="connsiteX9" fmla="*/ 764416 w 1380507"/>
              <a:gd name="connsiteY9" fmla="*/ 491745 h 3713694"/>
              <a:gd name="connsiteX10" fmla="*/ 538044 w 1380507"/>
              <a:gd name="connsiteY10" fmla="*/ 718117 h 3713694"/>
              <a:gd name="connsiteX11" fmla="*/ 538044 w 1380507"/>
              <a:gd name="connsiteY11" fmla="*/ 3713694 h 3713694"/>
              <a:gd name="connsiteX12" fmla="*/ 0 w 1380507"/>
              <a:gd name="connsiteY12" fmla="*/ 3713694 h 3713694"/>
              <a:gd name="connsiteX0" fmla="*/ 0 w 1380507"/>
              <a:gd name="connsiteY0" fmla="*/ 3714478 h 3714478"/>
              <a:gd name="connsiteX1" fmla="*/ 0 w 1380507"/>
              <a:gd name="connsiteY1" fmla="*/ 718901 h 3714478"/>
              <a:gd name="connsiteX2" fmla="*/ 794507 w 1380507"/>
              <a:gd name="connsiteY2" fmla="*/ 784 h 3714478"/>
              <a:gd name="connsiteX3" fmla="*/ 1234369 w 1380507"/>
              <a:gd name="connsiteY3" fmla="*/ 301726 h 3714478"/>
              <a:gd name="connsiteX4" fmla="*/ 1221251 w 1380507"/>
              <a:gd name="connsiteY4" fmla="*/ 66539 h 3714478"/>
              <a:gd name="connsiteX5" fmla="*/ 1235682 w 1380507"/>
              <a:gd name="connsiteY5" fmla="*/ 721219 h 3714478"/>
              <a:gd name="connsiteX6" fmla="*/ 1378625 w 1380507"/>
              <a:gd name="connsiteY6" fmla="*/ 275043 h 3714478"/>
              <a:gd name="connsiteX7" fmla="*/ 1244400 w 1380507"/>
              <a:gd name="connsiteY7" fmla="*/ 507800 h 3714478"/>
              <a:gd name="connsiteX8" fmla="*/ 1244400 w 1380507"/>
              <a:gd name="connsiteY8" fmla="*/ 492529 h 3714478"/>
              <a:gd name="connsiteX9" fmla="*/ 764416 w 1380507"/>
              <a:gd name="connsiteY9" fmla="*/ 492529 h 3714478"/>
              <a:gd name="connsiteX10" fmla="*/ 538044 w 1380507"/>
              <a:gd name="connsiteY10" fmla="*/ 718901 h 3714478"/>
              <a:gd name="connsiteX11" fmla="*/ 538044 w 1380507"/>
              <a:gd name="connsiteY11" fmla="*/ 3714478 h 3714478"/>
              <a:gd name="connsiteX12" fmla="*/ 0 w 1380507"/>
              <a:gd name="connsiteY12" fmla="*/ 3714478 h 3714478"/>
              <a:gd name="connsiteX0" fmla="*/ 0 w 1380507"/>
              <a:gd name="connsiteY0" fmla="*/ 3760643 h 3760643"/>
              <a:gd name="connsiteX1" fmla="*/ 0 w 1380507"/>
              <a:gd name="connsiteY1" fmla="*/ 765066 h 3760643"/>
              <a:gd name="connsiteX2" fmla="*/ 784477 w 1380507"/>
              <a:gd name="connsiteY2" fmla="*/ 652 h 3760643"/>
              <a:gd name="connsiteX3" fmla="*/ 1234369 w 1380507"/>
              <a:gd name="connsiteY3" fmla="*/ 347891 h 3760643"/>
              <a:gd name="connsiteX4" fmla="*/ 1221251 w 1380507"/>
              <a:gd name="connsiteY4" fmla="*/ 112704 h 3760643"/>
              <a:gd name="connsiteX5" fmla="*/ 1235682 w 1380507"/>
              <a:gd name="connsiteY5" fmla="*/ 767384 h 3760643"/>
              <a:gd name="connsiteX6" fmla="*/ 1378625 w 1380507"/>
              <a:gd name="connsiteY6" fmla="*/ 321208 h 3760643"/>
              <a:gd name="connsiteX7" fmla="*/ 1244400 w 1380507"/>
              <a:gd name="connsiteY7" fmla="*/ 553965 h 3760643"/>
              <a:gd name="connsiteX8" fmla="*/ 1244400 w 1380507"/>
              <a:gd name="connsiteY8" fmla="*/ 538694 h 3760643"/>
              <a:gd name="connsiteX9" fmla="*/ 764416 w 1380507"/>
              <a:gd name="connsiteY9" fmla="*/ 538694 h 3760643"/>
              <a:gd name="connsiteX10" fmla="*/ 538044 w 1380507"/>
              <a:gd name="connsiteY10" fmla="*/ 765066 h 3760643"/>
              <a:gd name="connsiteX11" fmla="*/ 538044 w 1380507"/>
              <a:gd name="connsiteY11" fmla="*/ 3760643 h 3760643"/>
              <a:gd name="connsiteX12" fmla="*/ 0 w 1380507"/>
              <a:gd name="connsiteY12" fmla="*/ 3760643 h 376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507" h="3760643">
                <a:moveTo>
                  <a:pt x="0" y="3760643"/>
                </a:moveTo>
                <a:lnTo>
                  <a:pt x="0" y="765066"/>
                </a:lnTo>
                <a:cubicBezTo>
                  <a:pt x="0" y="342891"/>
                  <a:pt x="362302" y="652"/>
                  <a:pt x="784477" y="652"/>
                </a:cubicBezTo>
                <a:cubicBezTo>
                  <a:pt x="1011342" y="-14778"/>
                  <a:pt x="1087748" y="247577"/>
                  <a:pt x="1234369" y="347891"/>
                </a:cubicBezTo>
                <a:lnTo>
                  <a:pt x="1221251" y="112704"/>
                </a:lnTo>
                <a:lnTo>
                  <a:pt x="1235682" y="767384"/>
                </a:lnTo>
                <a:cubicBezTo>
                  <a:pt x="1213125" y="780704"/>
                  <a:pt x="1401182" y="307888"/>
                  <a:pt x="1378625" y="321208"/>
                </a:cubicBezTo>
                <a:lnTo>
                  <a:pt x="1244400" y="553965"/>
                </a:lnTo>
                <a:lnTo>
                  <a:pt x="1244400" y="538694"/>
                </a:lnTo>
                <a:lnTo>
                  <a:pt x="764416" y="538694"/>
                </a:lnTo>
                <a:cubicBezTo>
                  <a:pt x="639394" y="538694"/>
                  <a:pt x="538044" y="640044"/>
                  <a:pt x="538044" y="765066"/>
                </a:cubicBezTo>
                <a:lnTo>
                  <a:pt x="538044" y="3760643"/>
                </a:lnTo>
                <a:lnTo>
                  <a:pt x="0" y="3760643"/>
                </a:lnTo>
                <a:close/>
              </a:path>
            </a:pathLst>
          </a:cu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 name="Pfeil nach oben 5">
            <a:extLst>
              <a:ext uri="{FF2B5EF4-FFF2-40B4-BE49-F238E27FC236}">
                <a16:creationId xmlns:a16="http://schemas.microsoft.com/office/drawing/2014/main" id="{EDBC82ED-39AA-3D10-3540-9F3ABDE4D112}"/>
              </a:ext>
            </a:extLst>
          </p:cNvPr>
          <p:cNvSpPr/>
          <p:nvPr/>
        </p:nvSpPr>
        <p:spPr bwMode="auto">
          <a:xfrm>
            <a:off x="5046298" y="1524527"/>
            <a:ext cx="1440160" cy="4230880"/>
          </a:xfrm>
          <a:prstGeom prst="upArrow">
            <a:avLst/>
          </a:prstGeom>
          <a:solidFill>
            <a:srgbClr val="B6C6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 name="Rechteckiger Pfeil 6">
            <a:extLst>
              <a:ext uri="{FF2B5EF4-FFF2-40B4-BE49-F238E27FC236}">
                <a16:creationId xmlns:a16="http://schemas.microsoft.com/office/drawing/2014/main" id="{D6BD260D-DFE7-06A2-E561-B7E230D8A590}"/>
              </a:ext>
            </a:extLst>
          </p:cNvPr>
          <p:cNvSpPr/>
          <p:nvPr/>
        </p:nvSpPr>
        <p:spPr bwMode="auto">
          <a:xfrm rot="16200000" flipV="1">
            <a:off x="1084320" y="1272060"/>
            <a:ext cx="2818662" cy="3884534"/>
          </a:xfrm>
          <a:custGeom>
            <a:avLst/>
            <a:gdLst>
              <a:gd name="connsiteX0" fmla="*/ 0 w 2448272"/>
              <a:gd name="connsiteY0" fmla="*/ 3662178 h 3662178"/>
              <a:gd name="connsiteX1" fmla="*/ 0 w 2448272"/>
              <a:gd name="connsiteY1" fmla="*/ 1377153 h 3662178"/>
              <a:gd name="connsiteX2" fmla="*/ 1071119 w 2448272"/>
              <a:gd name="connsiteY2" fmla="*/ 306034 h 3662178"/>
              <a:gd name="connsiteX3" fmla="*/ 1836204 w 2448272"/>
              <a:gd name="connsiteY3" fmla="*/ 306034 h 3662178"/>
              <a:gd name="connsiteX4" fmla="*/ 1836204 w 2448272"/>
              <a:gd name="connsiteY4" fmla="*/ 0 h 3662178"/>
              <a:gd name="connsiteX5" fmla="*/ 2448272 w 2448272"/>
              <a:gd name="connsiteY5" fmla="*/ 612068 h 3662178"/>
              <a:gd name="connsiteX6" fmla="*/ 1836204 w 2448272"/>
              <a:gd name="connsiteY6" fmla="*/ 1224136 h 3662178"/>
              <a:gd name="connsiteX7" fmla="*/ 1836204 w 2448272"/>
              <a:gd name="connsiteY7" fmla="*/ 918102 h 3662178"/>
              <a:gd name="connsiteX8" fmla="*/ 1071119 w 2448272"/>
              <a:gd name="connsiteY8" fmla="*/ 918102 h 3662178"/>
              <a:gd name="connsiteX9" fmla="*/ 612068 w 2448272"/>
              <a:gd name="connsiteY9" fmla="*/ 1377153 h 3662178"/>
              <a:gd name="connsiteX10" fmla="*/ 612068 w 2448272"/>
              <a:gd name="connsiteY10" fmla="*/ 3662178 h 3662178"/>
              <a:gd name="connsiteX11" fmla="*/ 0 w 244827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1836204 w 2818662"/>
              <a:gd name="connsiteY3" fmla="*/ 306034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1836204 w 2818662"/>
              <a:gd name="connsiteY7" fmla="*/ 91810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1836204 w 2818662"/>
              <a:gd name="connsiteY3" fmla="*/ 306034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2310766 w 2818662"/>
              <a:gd name="connsiteY7" fmla="*/ 779206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1836204 w 2818662"/>
              <a:gd name="connsiteY3" fmla="*/ 306034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2322341 w 2818662"/>
              <a:gd name="connsiteY7" fmla="*/ 89495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2414938 w 2818662"/>
              <a:gd name="connsiteY3" fmla="*/ 317609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2322341 w 2818662"/>
              <a:gd name="connsiteY7" fmla="*/ 89495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2414938 w 2818662"/>
              <a:gd name="connsiteY3" fmla="*/ 317609 h 3662178"/>
              <a:gd name="connsiteX4" fmla="*/ 1836204 w 2818662"/>
              <a:gd name="connsiteY4" fmla="*/ 0 h 3662178"/>
              <a:gd name="connsiteX5" fmla="*/ 2818662 w 2818662"/>
              <a:gd name="connsiteY5" fmla="*/ 577344 h 3662178"/>
              <a:gd name="connsiteX6" fmla="*/ 2287617 w 2818662"/>
              <a:gd name="connsiteY6" fmla="*/ 1177837 h 3662178"/>
              <a:gd name="connsiteX7" fmla="*/ 2322341 w 2818662"/>
              <a:gd name="connsiteY7" fmla="*/ 89495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50603 h 3650603"/>
              <a:gd name="connsiteX1" fmla="*/ 0 w 2818662"/>
              <a:gd name="connsiteY1" fmla="*/ 1365578 h 3650603"/>
              <a:gd name="connsiteX2" fmla="*/ 1071119 w 2818662"/>
              <a:gd name="connsiteY2" fmla="*/ 294459 h 3650603"/>
              <a:gd name="connsiteX3" fmla="*/ 2414938 w 2818662"/>
              <a:gd name="connsiteY3" fmla="*/ 306034 h 3650603"/>
              <a:gd name="connsiteX4" fmla="*/ 2287617 w 2818662"/>
              <a:gd name="connsiteY4" fmla="*/ 0 h 3650603"/>
              <a:gd name="connsiteX5" fmla="*/ 2818662 w 2818662"/>
              <a:gd name="connsiteY5" fmla="*/ 565769 h 3650603"/>
              <a:gd name="connsiteX6" fmla="*/ 2287617 w 2818662"/>
              <a:gd name="connsiteY6" fmla="*/ 1166262 h 3650603"/>
              <a:gd name="connsiteX7" fmla="*/ 2322341 w 2818662"/>
              <a:gd name="connsiteY7" fmla="*/ 883377 h 3650603"/>
              <a:gd name="connsiteX8" fmla="*/ 1071119 w 2818662"/>
              <a:gd name="connsiteY8" fmla="*/ 906527 h 3650603"/>
              <a:gd name="connsiteX9" fmla="*/ 612068 w 2818662"/>
              <a:gd name="connsiteY9" fmla="*/ 1365578 h 3650603"/>
              <a:gd name="connsiteX10" fmla="*/ 612068 w 2818662"/>
              <a:gd name="connsiteY10" fmla="*/ 3650603 h 3650603"/>
              <a:gd name="connsiteX11" fmla="*/ 0 w 2818662"/>
              <a:gd name="connsiteY11" fmla="*/ 3650603 h 3650603"/>
              <a:gd name="connsiteX0" fmla="*/ 0 w 2818662"/>
              <a:gd name="connsiteY0" fmla="*/ 3650603 h 3650603"/>
              <a:gd name="connsiteX1" fmla="*/ 0 w 2818662"/>
              <a:gd name="connsiteY1" fmla="*/ 1365578 h 3650603"/>
              <a:gd name="connsiteX2" fmla="*/ 1071119 w 2818662"/>
              <a:gd name="connsiteY2" fmla="*/ 294459 h 3650603"/>
              <a:gd name="connsiteX3" fmla="*/ 2414938 w 2818662"/>
              <a:gd name="connsiteY3" fmla="*/ 306034 h 3650603"/>
              <a:gd name="connsiteX4" fmla="*/ 2287617 w 2818662"/>
              <a:gd name="connsiteY4" fmla="*/ 0 h 3650603"/>
              <a:gd name="connsiteX5" fmla="*/ 2818662 w 2818662"/>
              <a:gd name="connsiteY5" fmla="*/ 565769 h 3650603"/>
              <a:gd name="connsiteX6" fmla="*/ 2333916 w 2818662"/>
              <a:gd name="connsiteY6" fmla="*/ 1189411 h 3650603"/>
              <a:gd name="connsiteX7" fmla="*/ 2322341 w 2818662"/>
              <a:gd name="connsiteY7" fmla="*/ 883377 h 3650603"/>
              <a:gd name="connsiteX8" fmla="*/ 1071119 w 2818662"/>
              <a:gd name="connsiteY8" fmla="*/ 906527 h 3650603"/>
              <a:gd name="connsiteX9" fmla="*/ 612068 w 2818662"/>
              <a:gd name="connsiteY9" fmla="*/ 1365578 h 3650603"/>
              <a:gd name="connsiteX10" fmla="*/ 612068 w 2818662"/>
              <a:gd name="connsiteY10" fmla="*/ 3650603 h 3650603"/>
              <a:gd name="connsiteX11" fmla="*/ 0 w 2818662"/>
              <a:gd name="connsiteY11" fmla="*/ 3650603 h 3650603"/>
              <a:gd name="connsiteX0" fmla="*/ 0 w 2818662"/>
              <a:gd name="connsiteY0" fmla="*/ 3650606 h 3650606"/>
              <a:gd name="connsiteX1" fmla="*/ 0 w 2818662"/>
              <a:gd name="connsiteY1" fmla="*/ 1365581 h 3650606"/>
              <a:gd name="connsiteX2" fmla="*/ 1071119 w 2818662"/>
              <a:gd name="connsiteY2" fmla="*/ 294462 h 3650606"/>
              <a:gd name="connsiteX3" fmla="*/ 2414938 w 2818662"/>
              <a:gd name="connsiteY3" fmla="*/ 306037 h 3650606"/>
              <a:gd name="connsiteX4" fmla="*/ 2322341 w 2818662"/>
              <a:gd name="connsiteY4" fmla="*/ 0 h 3650606"/>
              <a:gd name="connsiteX5" fmla="*/ 2818662 w 2818662"/>
              <a:gd name="connsiteY5" fmla="*/ 565772 h 3650606"/>
              <a:gd name="connsiteX6" fmla="*/ 2333916 w 2818662"/>
              <a:gd name="connsiteY6" fmla="*/ 1189414 h 3650606"/>
              <a:gd name="connsiteX7" fmla="*/ 2322341 w 2818662"/>
              <a:gd name="connsiteY7" fmla="*/ 883380 h 3650606"/>
              <a:gd name="connsiteX8" fmla="*/ 1071119 w 2818662"/>
              <a:gd name="connsiteY8" fmla="*/ 906530 h 3650606"/>
              <a:gd name="connsiteX9" fmla="*/ 612068 w 2818662"/>
              <a:gd name="connsiteY9" fmla="*/ 1365581 h 3650606"/>
              <a:gd name="connsiteX10" fmla="*/ 612068 w 2818662"/>
              <a:gd name="connsiteY10" fmla="*/ 3650606 h 3650606"/>
              <a:gd name="connsiteX11" fmla="*/ 0 w 2818662"/>
              <a:gd name="connsiteY11" fmla="*/ 3650606 h 3650606"/>
              <a:gd name="connsiteX0" fmla="*/ 0 w 2818662"/>
              <a:gd name="connsiteY0" fmla="*/ 3650606 h 3650606"/>
              <a:gd name="connsiteX1" fmla="*/ 0 w 2818662"/>
              <a:gd name="connsiteY1" fmla="*/ 1365581 h 3650606"/>
              <a:gd name="connsiteX2" fmla="*/ 1071119 w 2818662"/>
              <a:gd name="connsiteY2" fmla="*/ 294462 h 3650606"/>
              <a:gd name="connsiteX3" fmla="*/ 2333916 w 2818662"/>
              <a:gd name="connsiteY3" fmla="*/ 294463 h 3650606"/>
              <a:gd name="connsiteX4" fmla="*/ 2322341 w 2818662"/>
              <a:gd name="connsiteY4" fmla="*/ 0 h 3650606"/>
              <a:gd name="connsiteX5" fmla="*/ 2818662 w 2818662"/>
              <a:gd name="connsiteY5" fmla="*/ 565772 h 3650606"/>
              <a:gd name="connsiteX6" fmla="*/ 2333916 w 2818662"/>
              <a:gd name="connsiteY6" fmla="*/ 1189414 h 3650606"/>
              <a:gd name="connsiteX7" fmla="*/ 2322341 w 2818662"/>
              <a:gd name="connsiteY7" fmla="*/ 883380 h 3650606"/>
              <a:gd name="connsiteX8" fmla="*/ 1071119 w 2818662"/>
              <a:gd name="connsiteY8" fmla="*/ 906530 h 3650606"/>
              <a:gd name="connsiteX9" fmla="*/ 612068 w 2818662"/>
              <a:gd name="connsiteY9" fmla="*/ 1365581 h 3650606"/>
              <a:gd name="connsiteX10" fmla="*/ 612068 w 2818662"/>
              <a:gd name="connsiteY10" fmla="*/ 3650606 h 3650606"/>
              <a:gd name="connsiteX11" fmla="*/ 0 w 2818662"/>
              <a:gd name="connsiteY11" fmla="*/ 3650606 h 36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8662" h="3650606">
                <a:moveTo>
                  <a:pt x="0" y="3650606"/>
                </a:moveTo>
                <a:lnTo>
                  <a:pt x="0" y="1365581"/>
                </a:lnTo>
                <a:cubicBezTo>
                  <a:pt x="0" y="774018"/>
                  <a:pt x="479556" y="294462"/>
                  <a:pt x="1071119" y="294462"/>
                </a:cubicBezTo>
                <a:lnTo>
                  <a:pt x="2333916" y="294463"/>
                </a:lnTo>
                <a:lnTo>
                  <a:pt x="2322341" y="0"/>
                </a:lnTo>
                <a:lnTo>
                  <a:pt x="2818662" y="565772"/>
                </a:lnTo>
                <a:lnTo>
                  <a:pt x="2333916" y="1189414"/>
                </a:lnTo>
                <a:lnTo>
                  <a:pt x="2322341" y="883380"/>
                </a:lnTo>
                <a:lnTo>
                  <a:pt x="1071119" y="906530"/>
                </a:lnTo>
                <a:cubicBezTo>
                  <a:pt x="817592" y="906530"/>
                  <a:pt x="612068" y="1112054"/>
                  <a:pt x="612068" y="1365581"/>
                </a:cubicBezTo>
                <a:lnTo>
                  <a:pt x="612068" y="3650606"/>
                </a:lnTo>
                <a:lnTo>
                  <a:pt x="0" y="3650606"/>
                </a:lnTo>
                <a:close/>
              </a:path>
            </a:pathLst>
          </a:cu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 name="Rechteckiger Pfeil 11">
            <a:extLst>
              <a:ext uri="{FF2B5EF4-FFF2-40B4-BE49-F238E27FC236}">
                <a16:creationId xmlns:a16="http://schemas.microsoft.com/office/drawing/2014/main" id="{B7164F9A-BC97-D6CD-B605-2C59F83BC534}"/>
              </a:ext>
            </a:extLst>
          </p:cNvPr>
          <p:cNvSpPr/>
          <p:nvPr/>
        </p:nvSpPr>
        <p:spPr bwMode="auto">
          <a:xfrm rot="16200000" flipV="1">
            <a:off x="7186468" y="2237363"/>
            <a:ext cx="2571591" cy="4464496"/>
          </a:xfrm>
          <a:prstGeom prst="bentArrow">
            <a:avLst>
              <a:gd name="adj1" fmla="val 25000"/>
              <a:gd name="adj2" fmla="val 12118"/>
              <a:gd name="adj3" fmla="val 26874"/>
              <a:gd name="adj4" fmla="val 43750"/>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 name="Rechteckiger Pfeil 12">
            <a:extLst>
              <a:ext uri="{FF2B5EF4-FFF2-40B4-BE49-F238E27FC236}">
                <a16:creationId xmlns:a16="http://schemas.microsoft.com/office/drawing/2014/main" id="{C7E55EDF-B52A-A909-57AF-824D118B4DC1}"/>
              </a:ext>
            </a:extLst>
          </p:cNvPr>
          <p:cNvSpPr/>
          <p:nvPr/>
        </p:nvSpPr>
        <p:spPr bwMode="auto">
          <a:xfrm rot="5400000" flipH="1" flipV="1">
            <a:off x="7581191" y="759417"/>
            <a:ext cx="2358211" cy="3888431"/>
          </a:xfrm>
          <a:prstGeom prst="bentArrow">
            <a:avLst>
              <a:gd name="adj1" fmla="val 30794"/>
              <a:gd name="adj2" fmla="val 22652"/>
              <a:gd name="adj3" fmla="val 27306"/>
              <a:gd name="adj4" fmla="val 43750"/>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1" name="Rechteckiger Pfeil 13">
            <a:extLst>
              <a:ext uri="{FF2B5EF4-FFF2-40B4-BE49-F238E27FC236}">
                <a16:creationId xmlns:a16="http://schemas.microsoft.com/office/drawing/2014/main" id="{698880BA-E5AE-D361-EE4E-3D12E6969A42}"/>
              </a:ext>
            </a:extLst>
          </p:cNvPr>
          <p:cNvSpPr/>
          <p:nvPr/>
        </p:nvSpPr>
        <p:spPr bwMode="auto">
          <a:xfrm rot="16200000" flipV="1">
            <a:off x="1698260" y="2220158"/>
            <a:ext cx="2395889" cy="4674608"/>
          </a:xfrm>
          <a:custGeom>
            <a:avLst/>
            <a:gdLst>
              <a:gd name="connsiteX0" fmla="*/ 0 w 2160240"/>
              <a:gd name="connsiteY0" fmla="*/ 4266377 h 4266377"/>
              <a:gd name="connsiteX1" fmla="*/ 0 w 2160240"/>
              <a:gd name="connsiteY1" fmla="*/ 945105 h 4266377"/>
              <a:gd name="connsiteX2" fmla="*/ 945105 w 2160240"/>
              <a:gd name="connsiteY2" fmla="*/ 0 h 4266377"/>
              <a:gd name="connsiteX3" fmla="*/ 1579697 w 2160240"/>
              <a:gd name="connsiteY3" fmla="*/ 0 h 4266377"/>
              <a:gd name="connsiteX4" fmla="*/ 1579697 w 2160240"/>
              <a:gd name="connsiteY4" fmla="*/ 0 h 4266377"/>
              <a:gd name="connsiteX5" fmla="*/ 2160240 w 2160240"/>
              <a:gd name="connsiteY5" fmla="*/ 261778 h 4266377"/>
              <a:gd name="connsiteX6" fmla="*/ 1579697 w 2160240"/>
              <a:gd name="connsiteY6" fmla="*/ 523556 h 4266377"/>
              <a:gd name="connsiteX7" fmla="*/ 1579697 w 2160240"/>
              <a:gd name="connsiteY7" fmla="*/ 523556 h 4266377"/>
              <a:gd name="connsiteX8" fmla="*/ 945105 w 2160240"/>
              <a:gd name="connsiteY8" fmla="*/ 523556 h 4266377"/>
              <a:gd name="connsiteX9" fmla="*/ 523556 w 2160240"/>
              <a:gd name="connsiteY9" fmla="*/ 945105 h 4266377"/>
              <a:gd name="connsiteX10" fmla="*/ 523556 w 2160240"/>
              <a:gd name="connsiteY10" fmla="*/ 4266377 h 4266377"/>
              <a:gd name="connsiteX11" fmla="*/ 0 w 2160240"/>
              <a:gd name="connsiteY11" fmla="*/ 4266377 h 4266377"/>
              <a:gd name="connsiteX0" fmla="*/ 0 w 1870873"/>
              <a:gd name="connsiteY0" fmla="*/ 4266377 h 4266377"/>
              <a:gd name="connsiteX1" fmla="*/ 0 w 1870873"/>
              <a:gd name="connsiteY1" fmla="*/ 945105 h 4266377"/>
              <a:gd name="connsiteX2" fmla="*/ 945105 w 1870873"/>
              <a:gd name="connsiteY2" fmla="*/ 0 h 4266377"/>
              <a:gd name="connsiteX3" fmla="*/ 1579697 w 1870873"/>
              <a:gd name="connsiteY3" fmla="*/ 0 h 4266377"/>
              <a:gd name="connsiteX4" fmla="*/ 1579697 w 1870873"/>
              <a:gd name="connsiteY4" fmla="*/ 0 h 4266377"/>
              <a:gd name="connsiteX5" fmla="*/ 1870873 w 1870873"/>
              <a:gd name="connsiteY5" fmla="*/ 261778 h 4266377"/>
              <a:gd name="connsiteX6" fmla="*/ 1579697 w 1870873"/>
              <a:gd name="connsiteY6" fmla="*/ 523556 h 4266377"/>
              <a:gd name="connsiteX7" fmla="*/ 1579697 w 1870873"/>
              <a:gd name="connsiteY7" fmla="*/ 523556 h 4266377"/>
              <a:gd name="connsiteX8" fmla="*/ 945105 w 1870873"/>
              <a:gd name="connsiteY8" fmla="*/ 523556 h 4266377"/>
              <a:gd name="connsiteX9" fmla="*/ 523556 w 1870873"/>
              <a:gd name="connsiteY9" fmla="*/ 945105 h 4266377"/>
              <a:gd name="connsiteX10" fmla="*/ 523556 w 1870873"/>
              <a:gd name="connsiteY10" fmla="*/ 4266377 h 4266377"/>
              <a:gd name="connsiteX11" fmla="*/ 0 w 1870873"/>
              <a:gd name="connsiteY11" fmla="*/ 4266377 h 4266377"/>
              <a:gd name="connsiteX0" fmla="*/ 0 w 1870873"/>
              <a:gd name="connsiteY0" fmla="*/ 4266377 h 4266377"/>
              <a:gd name="connsiteX1" fmla="*/ 0 w 1870873"/>
              <a:gd name="connsiteY1" fmla="*/ 945105 h 4266377"/>
              <a:gd name="connsiteX2" fmla="*/ 945105 w 1870873"/>
              <a:gd name="connsiteY2" fmla="*/ 0 h 4266377"/>
              <a:gd name="connsiteX3" fmla="*/ 1579697 w 1870873"/>
              <a:gd name="connsiteY3" fmla="*/ 0 h 4266377"/>
              <a:gd name="connsiteX4" fmla="*/ 1579697 w 1870873"/>
              <a:gd name="connsiteY4" fmla="*/ 0 h 4266377"/>
              <a:gd name="connsiteX5" fmla="*/ 1870873 w 1870873"/>
              <a:gd name="connsiteY5" fmla="*/ 261778 h 4266377"/>
              <a:gd name="connsiteX6" fmla="*/ 1579697 w 1870873"/>
              <a:gd name="connsiteY6" fmla="*/ 523556 h 4266377"/>
              <a:gd name="connsiteX7" fmla="*/ 1579697 w 1870873"/>
              <a:gd name="connsiteY7" fmla="*/ 523556 h 4266377"/>
              <a:gd name="connsiteX8" fmla="*/ 945104 w 1870873"/>
              <a:gd name="connsiteY8" fmla="*/ 601267 h 4266377"/>
              <a:gd name="connsiteX9" fmla="*/ 523556 w 1870873"/>
              <a:gd name="connsiteY9" fmla="*/ 945105 h 4266377"/>
              <a:gd name="connsiteX10" fmla="*/ 523556 w 1870873"/>
              <a:gd name="connsiteY10" fmla="*/ 4266377 h 4266377"/>
              <a:gd name="connsiteX11" fmla="*/ 0 w 1870873"/>
              <a:gd name="connsiteY11" fmla="*/ 4266377 h 4266377"/>
              <a:gd name="connsiteX0" fmla="*/ 0 w 1870873"/>
              <a:gd name="connsiteY0" fmla="*/ 4266377 h 4266377"/>
              <a:gd name="connsiteX1" fmla="*/ 0 w 1870873"/>
              <a:gd name="connsiteY1" fmla="*/ 945105 h 4266377"/>
              <a:gd name="connsiteX2" fmla="*/ 945105 w 1870873"/>
              <a:gd name="connsiteY2" fmla="*/ 0 h 4266377"/>
              <a:gd name="connsiteX3" fmla="*/ 1579697 w 1870873"/>
              <a:gd name="connsiteY3" fmla="*/ 0 h 4266377"/>
              <a:gd name="connsiteX4" fmla="*/ 1579697 w 1870873"/>
              <a:gd name="connsiteY4" fmla="*/ 0 h 4266377"/>
              <a:gd name="connsiteX5" fmla="*/ 1870873 w 1870873"/>
              <a:gd name="connsiteY5" fmla="*/ 261778 h 4266377"/>
              <a:gd name="connsiteX6" fmla="*/ 1579697 w 1870873"/>
              <a:gd name="connsiteY6" fmla="*/ 523556 h 4266377"/>
              <a:gd name="connsiteX7" fmla="*/ 1606811 w 1870873"/>
              <a:gd name="connsiteY7" fmla="*/ 601267 h 4266377"/>
              <a:gd name="connsiteX8" fmla="*/ 945104 w 1870873"/>
              <a:gd name="connsiteY8" fmla="*/ 601267 h 4266377"/>
              <a:gd name="connsiteX9" fmla="*/ 523556 w 1870873"/>
              <a:gd name="connsiteY9" fmla="*/ 945105 h 4266377"/>
              <a:gd name="connsiteX10" fmla="*/ 523556 w 1870873"/>
              <a:gd name="connsiteY10" fmla="*/ 4266377 h 4266377"/>
              <a:gd name="connsiteX11" fmla="*/ 0 w 1870873"/>
              <a:gd name="connsiteY11" fmla="*/ 4266377 h 426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0873" h="4266377">
                <a:moveTo>
                  <a:pt x="0" y="4266377"/>
                </a:moveTo>
                <a:lnTo>
                  <a:pt x="0" y="945105"/>
                </a:lnTo>
                <a:cubicBezTo>
                  <a:pt x="0" y="423138"/>
                  <a:pt x="423138" y="0"/>
                  <a:pt x="945105" y="0"/>
                </a:cubicBezTo>
                <a:lnTo>
                  <a:pt x="1579697" y="0"/>
                </a:lnTo>
                <a:lnTo>
                  <a:pt x="1579697" y="0"/>
                </a:lnTo>
                <a:lnTo>
                  <a:pt x="1870873" y="261778"/>
                </a:lnTo>
                <a:lnTo>
                  <a:pt x="1579697" y="523556"/>
                </a:lnTo>
                <a:lnTo>
                  <a:pt x="1606811" y="601267"/>
                </a:lnTo>
                <a:lnTo>
                  <a:pt x="945104" y="601267"/>
                </a:lnTo>
                <a:cubicBezTo>
                  <a:pt x="712289" y="601267"/>
                  <a:pt x="523556" y="712290"/>
                  <a:pt x="523556" y="945105"/>
                </a:cubicBezTo>
                <a:lnTo>
                  <a:pt x="523556" y="4266377"/>
                </a:lnTo>
                <a:lnTo>
                  <a:pt x="0" y="4266377"/>
                </a:lnTo>
                <a:close/>
              </a:path>
            </a:pathLst>
          </a:cu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2" name="Rechteckiger Pfeil 15">
            <a:extLst>
              <a:ext uri="{FF2B5EF4-FFF2-40B4-BE49-F238E27FC236}">
                <a16:creationId xmlns:a16="http://schemas.microsoft.com/office/drawing/2014/main" id="{CA4237BE-C84E-CD49-B106-DAB2BC0FFA81}"/>
              </a:ext>
            </a:extLst>
          </p:cNvPr>
          <p:cNvSpPr/>
          <p:nvPr/>
        </p:nvSpPr>
        <p:spPr bwMode="auto">
          <a:xfrm rot="16200000" flipV="1">
            <a:off x="2350237" y="316143"/>
            <a:ext cx="1906673" cy="3368755"/>
          </a:xfrm>
          <a:custGeom>
            <a:avLst/>
            <a:gdLst>
              <a:gd name="connsiteX0" fmla="*/ 0 w 1557970"/>
              <a:gd name="connsiteY0" fmla="*/ 3432626 h 3432626"/>
              <a:gd name="connsiteX1" fmla="*/ 0 w 1557970"/>
              <a:gd name="connsiteY1" fmla="*/ 549901 h 3432626"/>
              <a:gd name="connsiteX2" fmla="*/ 402221 w 1557970"/>
              <a:gd name="connsiteY2" fmla="*/ 147680 h 3432626"/>
              <a:gd name="connsiteX3" fmla="*/ 1094318 w 1557970"/>
              <a:gd name="connsiteY3" fmla="*/ 147680 h 3432626"/>
              <a:gd name="connsiteX4" fmla="*/ 1094318 w 1557970"/>
              <a:gd name="connsiteY4" fmla="*/ 0 h 3432626"/>
              <a:gd name="connsiteX5" fmla="*/ 1557970 w 1557970"/>
              <a:gd name="connsiteY5" fmla="*/ 342426 h 3432626"/>
              <a:gd name="connsiteX6" fmla="*/ 1094318 w 1557970"/>
              <a:gd name="connsiteY6" fmla="*/ 684852 h 3432626"/>
              <a:gd name="connsiteX7" fmla="*/ 1094318 w 1557970"/>
              <a:gd name="connsiteY7" fmla="*/ 537172 h 3432626"/>
              <a:gd name="connsiteX8" fmla="*/ 402221 w 1557970"/>
              <a:gd name="connsiteY8" fmla="*/ 537172 h 3432626"/>
              <a:gd name="connsiteX9" fmla="*/ 389492 w 1557970"/>
              <a:gd name="connsiteY9" fmla="*/ 549901 h 3432626"/>
              <a:gd name="connsiteX10" fmla="*/ 389493 w 1557970"/>
              <a:gd name="connsiteY10" fmla="*/ 3432626 h 3432626"/>
              <a:gd name="connsiteX11" fmla="*/ 0 w 1557970"/>
              <a:gd name="connsiteY11" fmla="*/ 3432626 h 3432626"/>
              <a:gd name="connsiteX0" fmla="*/ 0 w 1557970"/>
              <a:gd name="connsiteY0" fmla="*/ 3432626 h 3548373"/>
              <a:gd name="connsiteX1" fmla="*/ 0 w 1557970"/>
              <a:gd name="connsiteY1" fmla="*/ 549901 h 3548373"/>
              <a:gd name="connsiteX2" fmla="*/ 402221 w 1557970"/>
              <a:gd name="connsiteY2" fmla="*/ 147680 h 3548373"/>
              <a:gd name="connsiteX3" fmla="*/ 1094318 w 1557970"/>
              <a:gd name="connsiteY3" fmla="*/ 147680 h 3548373"/>
              <a:gd name="connsiteX4" fmla="*/ 1094318 w 1557970"/>
              <a:gd name="connsiteY4" fmla="*/ 0 h 3548373"/>
              <a:gd name="connsiteX5" fmla="*/ 1557970 w 1557970"/>
              <a:gd name="connsiteY5" fmla="*/ 342426 h 3548373"/>
              <a:gd name="connsiteX6" fmla="*/ 1094318 w 1557970"/>
              <a:gd name="connsiteY6" fmla="*/ 684852 h 3548373"/>
              <a:gd name="connsiteX7" fmla="*/ 1094318 w 1557970"/>
              <a:gd name="connsiteY7" fmla="*/ 537172 h 3548373"/>
              <a:gd name="connsiteX8" fmla="*/ 402221 w 1557970"/>
              <a:gd name="connsiteY8" fmla="*/ 537172 h 3548373"/>
              <a:gd name="connsiteX9" fmla="*/ 389492 w 1557970"/>
              <a:gd name="connsiteY9" fmla="*/ 549901 h 3548373"/>
              <a:gd name="connsiteX10" fmla="*/ 505239 w 1557970"/>
              <a:gd name="connsiteY10" fmla="*/ 3548373 h 3548373"/>
              <a:gd name="connsiteX11" fmla="*/ 0 w 1557970"/>
              <a:gd name="connsiteY11" fmla="*/ 3432626 h 3548373"/>
              <a:gd name="connsiteX0" fmla="*/ 0 w 1615845"/>
              <a:gd name="connsiteY0" fmla="*/ 3502071 h 3548373"/>
              <a:gd name="connsiteX1" fmla="*/ 57875 w 1615845"/>
              <a:gd name="connsiteY1" fmla="*/ 549901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460096 w 1615845"/>
              <a:gd name="connsiteY8" fmla="*/ 537172 h 3548373"/>
              <a:gd name="connsiteX9" fmla="*/ 447367 w 1615845"/>
              <a:gd name="connsiteY9" fmla="*/ 549901 h 3548373"/>
              <a:gd name="connsiteX10" fmla="*/ 563114 w 1615845"/>
              <a:gd name="connsiteY10" fmla="*/ 3548373 h 3548373"/>
              <a:gd name="connsiteX11" fmla="*/ 0 w 1615845"/>
              <a:gd name="connsiteY11" fmla="*/ 3502071 h 3548373"/>
              <a:gd name="connsiteX0" fmla="*/ 0 w 1615845"/>
              <a:gd name="connsiteY0" fmla="*/ 3502071 h 3548373"/>
              <a:gd name="connsiteX1" fmla="*/ 57875 w 1615845"/>
              <a:gd name="connsiteY1" fmla="*/ 549901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460096 w 1615845"/>
              <a:gd name="connsiteY8" fmla="*/ 537172 h 3548373"/>
              <a:gd name="connsiteX9" fmla="*/ 563114 w 1615845"/>
              <a:gd name="connsiteY9" fmla="*/ 584625 h 3548373"/>
              <a:gd name="connsiteX10" fmla="*/ 563114 w 1615845"/>
              <a:gd name="connsiteY10" fmla="*/ 3548373 h 3548373"/>
              <a:gd name="connsiteX11" fmla="*/ 0 w 1615845"/>
              <a:gd name="connsiteY11" fmla="*/ 3502071 h 3548373"/>
              <a:gd name="connsiteX0" fmla="*/ 0 w 1615845"/>
              <a:gd name="connsiteY0" fmla="*/ 3502071 h 3548373"/>
              <a:gd name="connsiteX1" fmla="*/ 57875 w 1615845"/>
              <a:gd name="connsiteY1" fmla="*/ 549901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564211 w 1615845"/>
              <a:gd name="connsiteY8" fmla="*/ 535684 h 3548373"/>
              <a:gd name="connsiteX9" fmla="*/ 563114 w 1615845"/>
              <a:gd name="connsiteY9" fmla="*/ 584625 h 3548373"/>
              <a:gd name="connsiteX10" fmla="*/ 563114 w 1615845"/>
              <a:gd name="connsiteY10" fmla="*/ 3548373 h 3548373"/>
              <a:gd name="connsiteX11" fmla="*/ 0 w 1615845"/>
              <a:gd name="connsiteY11" fmla="*/ 3502071 h 3548373"/>
              <a:gd name="connsiteX0" fmla="*/ 0 w 1615845"/>
              <a:gd name="connsiteY0" fmla="*/ 3502071 h 3548373"/>
              <a:gd name="connsiteX1" fmla="*/ 45719 w 1615845"/>
              <a:gd name="connsiteY1" fmla="*/ 500959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564211 w 1615845"/>
              <a:gd name="connsiteY8" fmla="*/ 535684 h 3548373"/>
              <a:gd name="connsiteX9" fmla="*/ 563114 w 1615845"/>
              <a:gd name="connsiteY9" fmla="*/ 584625 h 3548373"/>
              <a:gd name="connsiteX10" fmla="*/ 563114 w 1615845"/>
              <a:gd name="connsiteY10" fmla="*/ 3548373 h 3548373"/>
              <a:gd name="connsiteX11" fmla="*/ 0 w 1615845"/>
              <a:gd name="connsiteY11" fmla="*/ 3502071 h 3548373"/>
              <a:gd name="connsiteX0" fmla="*/ 0 w 1615845"/>
              <a:gd name="connsiteY0" fmla="*/ 3502071 h 3502071"/>
              <a:gd name="connsiteX1" fmla="*/ 45719 w 1615845"/>
              <a:gd name="connsiteY1" fmla="*/ 500959 h 3502071"/>
              <a:gd name="connsiteX2" fmla="*/ 460096 w 1615845"/>
              <a:gd name="connsiteY2" fmla="*/ 147680 h 3502071"/>
              <a:gd name="connsiteX3" fmla="*/ 1152193 w 1615845"/>
              <a:gd name="connsiteY3" fmla="*/ 147680 h 3502071"/>
              <a:gd name="connsiteX4" fmla="*/ 1152193 w 1615845"/>
              <a:gd name="connsiteY4" fmla="*/ 0 h 3502071"/>
              <a:gd name="connsiteX5" fmla="*/ 1615845 w 1615845"/>
              <a:gd name="connsiteY5" fmla="*/ 342426 h 3502071"/>
              <a:gd name="connsiteX6" fmla="*/ 1152193 w 1615845"/>
              <a:gd name="connsiteY6" fmla="*/ 684852 h 3502071"/>
              <a:gd name="connsiteX7" fmla="*/ 1152193 w 1615845"/>
              <a:gd name="connsiteY7" fmla="*/ 537172 h 3502071"/>
              <a:gd name="connsiteX8" fmla="*/ 564211 w 1615845"/>
              <a:gd name="connsiteY8" fmla="*/ 535684 h 3502071"/>
              <a:gd name="connsiteX9" fmla="*/ 563114 w 1615845"/>
              <a:gd name="connsiteY9" fmla="*/ 584625 h 3502071"/>
              <a:gd name="connsiteX10" fmla="*/ 575785 w 1615845"/>
              <a:gd name="connsiteY10" fmla="*/ 3487228 h 3502071"/>
              <a:gd name="connsiteX11" fmla="*/ 0 w 1615845"/>
              <a:gd name="connsiteY11" fmla="*/ 3502071 h 3502071"/>
              <a:gd name="connsiteX0" fmla="*/ 0 w 1615845"/>
              <a:gd name="connsiteY0" fmla="*/ 3502071 h 3502071"/>
              <a:gd name="connsiteX1" fmla="*/ 45719 w 1615845"/>
              <a:gd name="connsiteY1" fmla="*/ 500959 h 3502071"/>
              <a:gd name="connsiteX2" fmla="*/ 460096 w 1615845"/>
              <a:gd name="connsiteY2" fmla="*/ 147680 h 3502071"/>
              <a:gd name="connsiteX3" fmla="*/ 1152193 w 1615845"/>
              <a:gd name="connsiteY3" fmla="*/ 147680 h 3502071"/>
              <a:gd name="connsiteX4" fmla="*/ 1152193 w 1615845"/>
              <a:gd name="connsiteY4" fmla="*/ 0 h 3502071"/>
              <a:gd name="connsiteX5" fmla="*/ 1615845 w 1615845"/>
              <a:gd name="connsiteY5" fmla="*/ 342426 h 3502071"/>
              <a:gd name="connsiteX6" fmla="*/ 1152193 w 1615845"/>
              <a:gd name="connsiteY6" fmla="*/ 684852 h 3502071"/>
              <a:gd name="connsiteX7" fmla="*/ 1152193 w 1615845"/>
              <a:gd name="connsiteY7" fmla="*/ 537172 h 3502071"/>
              <a:gd name="connsiteX8" fmla="*/ 564211 w 1615845"/>
              <a:gd name="connsiteY8" fmla="*/ 535684 h 3502071"/>
              <a:gd name="connsiteX9" fmla="*/ 563114 w 1615845"/>
              <a:gd name="connsiteY9" fmla="*/ 584625 h 3502071"/>
              <a:gd name="connsiteX10" fmla="*/ 575785 w 1615845"/>
              <a:gd name="connsiteY10" fmla="*/ 3487228 h 3502071"/>
              <a:gd name="connsiteX11" fmla="*/ 0 w 1615845"/>
              <a:gd name="connsiteY11" fmla="*/ 3502071 h 3502071"/>
              <a:gd name="connsiteX0" fmla="*/ 0 w 1615845"/>
              <a:gd name="connsiteY0" fmla="*/ 3502071 h 3502071"/>
              <a:gd name="connsiteX1" fmla="*/ 45719 w 1615845"/>
              <a:gd name="connsiteY1" fmla="*/ 500959 h 3502071"/>
              <a:gd name="connsiteX2" fmla="*/ 355866 w 1615845"/>
              <a:gd name="connsiteY2" fmla="*/ 107420 h 3502071"/>
              <a:gd name="connsiteX3" fmla="*/ 1152193 w 1615845"/>
              <a:gd name="connsiteY3" fmla="*/ 147680 h 3502071"/>
              <a:gd name="connsiteX4" fmla="*/ 1152193 w 1615845"/>
              <a:gd name="connsiteY4" fmla="*/ 0 h 3502071"/>
              <a:gd name="connsiteX5" fmla="*/ 1615845 w 1615845"/>
              <a:gd name="connsiteY5" fmla="*/ 342426 h 3502071"/>
              <a:gd name="connsiteX6" fmla="*/ 1152193 w 1615845"/>
              <a:gd name="connsiteY6" fmla="*/ 684852 h 3502071"/>
              <a:gd name="connsiteX7" fmla="*/ 1152193 w 1615845"/>
              <a:gd name="connsiteY7" fmla="*/ 537172 h 3502071"/>
              <a:gd name="connsiteX8" fmla="*/ 564211 w 1615845"/>
              <a:gd name="connsiteY8" fmla="*/ 535684 h 3502071"/>
              <a:gd name="connsiteX9" fmla="*/ 563114 w 1615845"/>
              <a:gd name="connsiteY9" fmla="*/ 584625 h 3502071"/>
              <a:gd name="connsiteX10" fmla="*/ 575785 w 1615845"/>
              <a:gd name="connsiteY10" fmla="*/ 3487228 h 3502071"/>
              <a:gd name="connsiteX11" fmla="*/ 0 w 1615845"/>
              <a:gd name="connsiteY11" fmla="*/ 3502071 h 350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5845" h="3502071">
                <a:moveTo>
                  <a:pt x="0" y="3502071"/>
                </a:moveTo>
                <a:lnTo>
                  <a:pt x="45719" y="500959"/>
                </a:lnTo>
                <a:cubicBezTo>
                  <a:pt x="45719" y="278818"/>
                  <a:pt x="133725" y="107420"/>
                  <a:pt x="355866" y="107420"/>
                </a:cubicBezTo>
                <a:lnTo>
                  <a:pt x="1152193" y="147680"/>
                </a:lnTo>
                <a:lnTo>
                  <a:pt x="1152193" y="0"/>
                </a:lnTo>
                <a:lnTo>
                  <a:pt x="1615845" y="342426"/>
                </a:lnTo>
                <a:lnTo>
                  <a:pt x="1152193" y="684852"/>
                </a:lnTo>
                <a:lnTo>
                  <a:pt x="1152193" y="537172"/>
                </a:lnTo>
                <a:lnTo>
                  <a:pt x="564211" y="535684"/>
                </a:lnTo>
                <a:cubicBezTo>
                  <a:pt x="557181" y="535684"/>
                  <a:pt x="563114" y="577595"/>
                  <a:pt x="563114" y="584625"/>
                </a:cubicBezTo>
                <a:cubicBezTo>
                  <a:pt x="567338" y="1552159"/>
                  <a:pt x="575785" y="2306610"/>
                  <a:pt x="575785" y="3487228"/>
                </a:cubicBezTo>
                <a:lnTo>
                  <a:pt x="0" y="3502071"/>
                </a:lnTo>
                <a:close/>
              </a:path>
            </a:pathLst>
          </a:cu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3" name="Textfeld 12">
            <a:extLst>
              <a:ext uri="{FF2B5EF4-FFF2-40B4-BE49-F238E27FC236}">
                <a16:creationId xmlns:a16="http://schemas.microsoft.com/office/drawing/2014/main" id="{5D8BE2E7-89B4-B4E3-BF03-FB331C0F59AF}"/>
              </a:ext>
            </a:extLst>
          </p:cNvPr>
          <p:cNvSpPr txBox="1"/>
          <p:nvPr/>
        </p:nvSpPr>
        <p:spPr>
          <a:xfrm>
            <a:off x="1188875" y="5071116"/>
            <a:ext cx="1307543"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a:t>
            </a:r>
            <a:r>
              <a:rPr lang="de-DE" sz="900" dirty="0">
                <a:solidFill>
                  <a:srgbClr val="FFC000"/>
                </a:solidFill>
              </a:rPr>
              <a:t>:</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 3C,D,E,F,G,K)</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i="0" u="none" strike="noStrike" kern="1200" cap="none" spc="0" normalizeH="0" baseline="0" noProof="0" dirty="0">
                <a:ln>
                  <a:noFill/>
                </a:ln>
                <a:solidFill>
                  <a:srgbClr val="000000"/>
                </a:solidFill>
                <a:effectLst/>
                <a:uLnTx/>
                <a:uFillTx/>
                <a:latin typeface="Arial" charset="0"/>
                <a:ea typeface="ＭＳ Ｐゴシック" charset="-128"/>
                <a:cs typeface="+mn-cs"/>
              </a:rPr>
              <a:t>eingekaufte Güter und Dienstleistungen</a:t>
            </a:r>
          </a:p>
        </p:txBody>
      </p:sp>
      <p:sp>
        <p:nvSpPr>
          <p:cNvPr id="14" name="Textfeld 13">
            <a:extLst>
              <a:ext uri="{FF2B5EF4-FFF2-40B4-BE49-F238E27FC236}">
                <a16:creationId xmlns:a16="http://schemas.microsoft.com/office/drawing/2014/main" id="{401AF995-4C57-E58A-8267-9ADA91D55B65}"/>
              </a:ext>
            </a:extLst>
          </p:cNvPr>
          <p:cNvSpPr txBox="1"/>
          <p:nvPr/>
        </p:nvSpPr>
        <p:spPr>
          <a:xfrm>
            <a:off x="2540290" y="5085184"/>
            <a:ext cx="1108228" cy="369332"/>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2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Kapitalgüter</a:t>
            </a:r>
          </a:p>
        </p:txBody>
      </p:sp>
      <p:sp>
        <p:nvSpPr>
          <p:cNvPr id="15" name="Textfeld 14">
            <a:extLst>
              <a:ext uri="{FF2B5EF4-FFF2-40B4-BE49-F238E27FC236}">
                <a16:creationId xmlns:a16="http://schemas.microsoft.com/office/drawing/2014/main" id="{0A38A7ED-5AE6-9255-B9ED-BA0AA8B2844E}"/>
              </a:ext>
            </a:extLst>
          </p:cNvPr>
          <p:cNvSpPr txBox="1"/>
          <p:nvPr/>
        </p:nvSpPr>
        <p:spPr>
          <a:xfrm>
            <a:off x="3834622" y="5071116"/>
            <a:ext cx="1312411" cy="6463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3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Brennstoff- und </a:t>
            </a:r>
            <a:r>
              <a:rPr kumimoji="0" lang="de-DE" sz="900" b="0" i="0" u="none" strike="noStrike" kern="1200" cap="none" spc="0" normalizeH="0" baseline="0" noProof="0" dirty="0" smtClean="0">
                <a:ln>
                  <a:noFill/>
                </a:ln>
                <a:solidFill>
                  <a:srgbClr val="000000"/>
                </a:solidFill>
                <a:effectLst/>
                <a:uLnTx/>
                <a:uFillTx/>
                <a:latin typeface="Arial" charset="0"/>
                <a:ea typeface="ＭＳ Ｐゴシック" charset="-128"/>
                <a:cs typeface="+mn-cs"/>
              </a:rPr>
              <a:t>energiebezogene </a:t>
            </a: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Emissionen</a:t>
            </a:r>
          </a:p>
        </p:txBody>
      </p:sp>
      <p:sp>
        <p:nvSpPr>
          <p:cNvPr id="16" name="Textfeld 15">
            <a:extLst>
              <a:ext uri="{FF2B5EF4-FFF2-40B4-BE49-F238E27FC236}">
                <a16:creationId xmlns:a16="http://schemas.microsoft.com/office/drawing/2014/main" id="{C5E91E2A-030D-6D3E-1730-06C080C8452D}"/>
              </a:ext>
            </a:extLst>
          </p:cNvPr>
          <p:cNvSpPr txBox="1"/>
          <p:nvPr/>
        </p:nvSpPr>
        <p:spPr>
          <a:xfrm>
            <a:off x="4511525" y="4114010"/>
            <a:ext cx="794989" cy="784830"/>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4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(ecocock-pit:3B)</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Transport und Verteilung</a:t>
            </a:r>
          </a:p>
        </p:txBody>
      </p:sp>
      <p:sp>
        <p:nvSpPr>
          <p:cNvPr id="17" name="Textfeld 16">
            <a:extLst>
              <a:ext uri="{FF2B5EF4-FFF2-40B4-BE49-F238E27FC236}">
                <a16:creationId xmlns:a16="http://schemas.microsoft.com/office/drawing/2014/main" id="{72A928BE-4474-4535-1916-5C56C938BE0E}"/>
              </a:ext>
            </a:extLst>
          </p:cNvPr>
          <p:cNvSpPr txBox="1"/>
          <p:nvPr/>
        </p:nvSpPr>
        <p:spPr>
          <a:xfrm>
            <a:off x="4212566" y="3319239"/>
            <a:ext cx="1078023" cy="369332"/>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5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(ecocockpit:3H)</a:t>
            </a: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 Abfall</a:t>
            </a:r>
          </a:p>
        </p:txBody>
      </p:sp>
      <p:sp>
        <p:nvSpPr>
          <p:cNvPr id="18" name="Textfeld 17">
            <a:extLst>
              <a:ext uri="{FF2B5EF4-FFF2-40B4-BE49-F238E27FC236}">
                <a16:creationId xmlns:a16="http://schemas.microsoft.com/office/drawing/2014/main" id="{81B2B43B-1136-2A0D-204C-64AB2545B439}"/>
              </a:ext>
            </a:extLst>
          </p:cNvPr>
          <p:cNvSpPr txBox="1"/>
          <p:nvPr/>
        </p:nvSpPr>
        <p:spPr>
          <a:xfrm>
            <a:off x="2277923" y="3363476"/>
            <a:ext cx="1078023" cy="369332"/>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6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(ecocockpit:3A)</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Geschäftsreisen</a:t>
            </a:r>
          </a:p>
        </p:txBody>
      </p:sp>
      <p:sp>
        <p:nvSpPr>
          <p:cNvPr id="19" name="Textfeld 18">
            <a:extLst>
              <a:ext uri="{FF2B5EF4-FFF2-40B4-BE49-F238E27FC236}">
                <a16:creationId xmlns:a16="http://schemas.microsoft.com/office/drawing/2014/main" id="{75E04592-3E4E-C792-ED7C-4CD406ACF604}"/>
              </a:ext>
            </a:extLst>
          </p:cNvPr>
          <p:cNvSpPr txBox="1"/>
          <p:nvPr/>
        </p:nvSpPr>
        <p:spPr>
          <a:xfrm>
            <a:off x="2273355" y="2395607"/>
            <a:ext cx="1087861"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7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(ecocockpit:3J)</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Pendeln der Arbeitnehmer</a:t>
            </a:r>
          </a:p>
        </p:txBody>
      </p:sp>
      <p:sp>
        <p:nvSpPr>
          <p:cNvPr id="20" name="Textfeld 19">
            <a:extLst>
              <a:ext uri="{FF2B5EF4-FFF2-40B4-BE49-F238E27FC236}">
                <a16:creationId xmlns:a16="http://schemas.microsoft.com/office/drawing/2014/main" id="{D2961A39-AABE-94E4-3C1F-6E52105B41CB}"/>
              </a:ext>
            </a:extLst>
          </p:cNvPr>
          <p:cNvSpPr txBox="1"/>
          <p:nvPr/>
        </p:nvSpPr>
        <p:spPr>
          <a:xfrm>
            <a:off x="3829921" y="2254204"/>
            <a:ext cx="1081826" cy="646331"/>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8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(ecocockpit:3A) </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Angemietete oder geleaste Sachanlagen</a:t>
            </a:r>
          </a:p>
        </p:txBody>
      </p:sp>
      <p:sp>
        <p:nvSpPr>
          <p:cNvPr id="21" name="Textfeld 20">
            <a:extLst>
              <a:ext uri="{FF2B5EF4-FFF2-40B4-BE49-F238E27FC236}">
                <a16:creationId xmlns:a16="http://schemas.microsoft.com/office/drawing/2014/main" id="{DBC8E03A-DFF1-3B35-24E5-4A4DD505E64F}"/>
              </a:ext>
            </a:extLst>
          </p:cNvPr>
          <p:cNvSpPr txBox="1"/>
          <p:nvPr/>
        </p:nvSpPr>
        <p:spPr>
          <a:xfrm>
            <a:off x="1252614" y="4074137"/>
            <a:ext cx="1963066"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Bezogene Elektrizität, Dampf, Heizung und Kühlung für die eigene Nutzung</a:t>
            </a:r>
          </a:p>
        </p:txBody>
      </p:sp>
      <p:sp>
        <p:nvSpPr>
          <p:cNvPr id="22" name="Textfeld 21">
            <a:extLst>
              <a:ext uri="{FF2B5EF4-FFF2-40B4-BE49-F238E27FC236}">
                <a16:creationId xmlns:a16="http://schemas.microsoft.com/office/drawing/2014/main" id="{EF996073-E586-D55D-89E2-4600138B2226}"/>
              </a:ext>
            </a:extLst>
          </p:cNvPr>
          <p:cNvSpPr txBox="1"/>
          <p:nvPr/>
        </p:nvSpPr>
        <p:spPr>
          <a:xfrm>
            <a:off x="5428310" y="4969768"/>
            <a:ext cx="676727"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Fuhrpark</a:t>
            </a:r>
          </a:p>
        </p:txBody>
      </p:sp>
      <p:sp>
        <p:nvSpPr>
          <p:cNvPr id="23" name="Textfeld 22">
            <a:extLst>
              <a:ext uri="{FF2B5EF4-FFF2-40B4-BE49-F238E27FC236}">
                <a16:creationId xmlns:a16="http://schemas.microsoft.com/office/drawing/2014/main" id="{730B58CB-A501-58AD-C912-9735D268CC40}"/>
              </a:ext>
            </a:extLst>
          </p:cNvPr>
          <p:cNvSpPr txBox="1"/>
          <p:nvPr/>
        </p:nvSpPr>
        <p:spPr>
          <a:xfrm>
            <a:off x="5428310" y="3378821"/>
            <a:ext cx="676727"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Unternehmens-einrich-tungen</a:t>
            </a:r>
          </a:p>
        </p:txBody>
      </p:sp>
      <p:sp>
        <p:nvSpPr>
          <p:cNvPr id="24" name="Textfeld 23">
            <a:extLst>
              <a:ext uri="{FF2B5EF4-FFF2-40B4-BE49-F238E27FC236}">
                <a16:creationId xmlns:a16="http://schemas.microsoft.com/office/drawing/2014/main" id="{2C05E9E4-EF8B-3C0D-FB85-C67C2D657F43}"/>
              </a:ext>
            </a:extLst>
          </p:cNvPr>
          <p:cNvSpPr txBox="1"/>
          <p:nvPr/>
        </p:nvSpPr>
        <p:spPr>
          <a:xfrm>
            <a:off x="6486964" y="5153417"/>
            <a:ext cx="1178062" cy="5078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9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Transport und Verteilung</a:t>
            </a:r>
          </a:p>
        </p:txBody>
      </p:sp>
      <p:sp>
        <p:nvSpPr>
          <p:cNvPr id="25" name="Textfeld 24">
            <a:extLst>
              <a:ext uri="{FF2B5EF4-FFF2-40B4-BE49-F238E27FC236}">
                <a16:creationId xmlns:a16="http://schemas.microsoft.com/office/drawing/2014/main" id="{9D9D9965-555F-077A-40BB-540A8814A652}"/>
              </a:ext>
            </a:extLst>
          </p:cNvPr>
          <p:cNvSpPr txBox="1"/>
          <p:nvPr/>
        </p:nvSpPr>
        <p:spPr>
          <a:xfrm>
            <a:off x="7766809" y="5153417"/>
            <a:ext cx="1353527" cy="5078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10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Verarbeitung der verkauften Produkte</a:t>
            </a:r>
          </a:p>
        </p:txBody>
      </p:sp>
      <p:sp>
        <p:nvSpPr>
          <p:cNvPr id="26" name="Textfeld 25">
            <a:extLst>
              <a:ext uri="{FF2B5EF4-FFF2-40B4-BE49-F238E27FC236}">
                <a16:creationId xmlns:a16="http://schemas.microsoft.com/office/drawing/2014/main" id="{B176F816-BE75-2726-151C-B38A7CF578D5}"/>
              </a:ext>
            </a:extLst>
          </p:cNvPr>
          <p:cNvSpPr txBox="1"/>
          <p:nvPr/>
        </p:nvSpPr>
        <p:spPr>
          <a:xfrm>
            <a:off x="9048328" y="5153417"/>
            <a:ext cx="1353527" cy="5078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11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Nutzung der verkauften Produkte</a:t>
            </a:r>
          </a:p>
        </p:txBody>
      </p:sp>
      <p:sp>
        <p:nvSpPr>
          <p:cNvPr id="27" name="Textfeld 26">
            <a:extLst>
              <a:ext uri="{FF2B5EF4-FFF2-40B4-BE49-F238E27FC236}">
                <a16:creationId xmlns:a16="http://schemas.microsoft.com/office/drawing/2014/main" id="{068CC7AF-11FE-EE5E-5FD7-84E162FEFCF5}"/>
              </a:ext>
            </a:extLst>
          </p:cNvPr>
          <p:cNvSpPr txBox="1"/>
          <p:nvPr/>
        </p:nvSpPr>
        <p:spPr>
          <a:xfrm>
            <a:off x="9401569" y="3177363"/>
            <a:ext cx="1497543" cy="6463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12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Umgang mit verkauften Produkten an deren Lebenszyklusende</a:t>
            </a:r>
          </a:p>
        </p:txBody>
      </p:sp>
      <p:sp>
        <p:nvSpPr>
          <p:cNvPr id="28" name="Textfeld 27">
            <a:extLst>
              <a:ext uri="{FF2B5EF4-FFF2-40B4-BE49-F238E27FC236}">
                <a16:creationId xmlns:a16="http://schemas.microsoft.com/office/drawing/2014/main" id="{3A6C15E9-294A-81C8-5A6A-D4A96C4A0199}"/>
              </a:ext>
            </a:extLst>
          </p:cNvPr>
          <p:cNvSpPr txBox="1"/>
          <p:nvPr/>
        </p:nvSpPr>
        <p:spPr>
          <a:xfrm>
            <a:off x="8251523" y="3141383"/>
            <a:ext cx="980194" cy="784830"/>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13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Vermietete oder verleaste Sachanlagen</a:t>
            </a:r>
          </a:p>
        </p:txBody>
      </p:sp>
      <p:sp>
        <p:nvSpPr>
          <p:cNvPr id="29" name="Textfeld 28">
            <a:extLst>
              <a:ext uri="{FF2B5EF4-FFF2-40B4-BE49-F238E27FC236}">
                <a16:creationId xmlns:a16="http://schemas.microsoft.com/office/drawing/2014/main" id="{80BF2186-6450-EF47-8F26-68F01B020AB4}"/>
              </a:ext>
            </a:extLst>
          </p:cNvPr>
          <p:cNvSpPr txBox="1"/>
          <p:nvPr/>
        </p:nvSpPr>
        <p:spPr>
          <a:xfrm>
            <a:off x="7115620" y="3012208"/>
            <a:ext cx="1068413"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Franchise</a:t>
            </a:r>
          </a:p>
        </p:txBody>
      </p:sp>
      <p:sp>
        <p:nvSpPr>
          <p:cNvPr id="30" name="Textfeld 29">
            <a:extLst>
              <a:ext uri="{FF2B5EF4-FFF2-40B4-BE49-F238E27FC236}">
                <a16:creationId xmlns:a16="http://schemas.microsoft.com/office/drawing/2014/main" id="{7083117A-9AD5-BE8E-7BC2-4264188C25CA}"/>
              </a:ext>
            </a:extLst>
          </p:cNvPr>
          <p:cNvSpPr txBox="1"/>
          <p:nvPr/>
        </p:nvSpPr>
        <p:spPr>
          <a:xfrm>
            <a:off x="6954778" y="2260201"/>
            <a:ext cx="855029"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15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Investitionen</a:t>
            </a:r>
          </a:p>
        </p:txBody>
      </p:sp>
      <p:sp>
        <p:nvSpPr>
          <p:cNvPr id="31" name="Textfeld 30">
            <a:extLst>
              <a:ext uri="{FF2B5EF4-FFF2-40B4-BE49-F238E27FC236}">
                <a16:creationId xmlns:a16="http://schemas.microsoft.com/office/drawing/2014/main" id="{F21C31A9-21CE-3561-4D7D-900EF38ECA7A}"/>
              </a:ext>
            </a:extLst>
          </p:cNvPr>
          <p:cNvSpPr txBox="1"/>
          <p:nvPr/>
        </p:nvSpPr>
        <p:spPr>
          <a:xfrm>
            <a:off x="5135990" y="1063101"/>
            <a:ext cx="687208" cy="400110"/>
          </a:xfrm>
          <a:prstGeom prst="rect">
            <a:avLst/>
          </a:prstGeom>
          <a:noFill/>
        </p:spPr>
        <p:txBody>
          <a:bodyPr wrap="square" rtlCol="0">
            <a:spAutoFit/>
          </a:bodyPr>
          <a:lstStyle/>
          <a:p>
            <a:pPr algn="l"/>
            <a:r>
              <a:rPr lang="de-DE" sz="2000" dirty="0"/>
              <a:t>CH</a:t>
            </a:r>
            <a:r>
              <a:rPr lang="de-DE" sz="2000" baseline="-25000" dirty="0"/>
              <a:t>4</a:t>
            </a:r>
          </a:p>
        </p:txBody>
      </p:sp>
      <p:sp>
        <p:nvSpPr>
          <p:cNvPr id="32" name="Textfeld 31">
            <a:extLst>
              <a:ext uri="{FF2B5EF4-FFF2-40B4-BE49-F238E27FC236}">
                <a16:creationId xmlns:a16="http://schemas.microsoft.com/office/drawing/2014/main" id="{8F097971-4860-51F9-CB57-119D144F2E89}"/>
              </a:ext>
            </a:extLst>
          </p:cNvPr>
          <p:cNvSpPr txBox="1"/>
          <p:nvPr/>
        </p:nvSpPr>
        <p:spPr>
          <a:xfrm>
            <a:off x="7405151" y="775701"/>
            <a:ext cx="687208" cy="400110"/>
          </a:xfrm>
          <a:prstGeom prst="rect">
            <a:avLst/>
          </a:prstGeom>
          <a:noFill/>
        </p:spPr>
        <p:txBody>
          <a:bodyPr wrap="square" rtlCol="0">
            <a:spAutoFit/>
          </a:bodyPr>
          <a:lstStyle/>
          <a:p>
            <a:pPr algn="l"/>
            <a:r>
              <a:rPr lang="de-DE" sz="2000" dirty="0"/>
              <a:t>N</a:t>
            </a:r>
            <a:r>
              <a:rPr lang="de-DE" sz="2000" baseline="-25000" dirty="0"/>
              <a:t>2</a:t>
            </a:r>
            <a:r>
              <a:rPr lang="de-DE" sz="2000" dirty="0"/>
              <a:t>O</a:t>
            </a:r>
          </a:p>
        </p:txBody>
      </p:sp>
      <p:sp>
        <p:nvSpPr>
          <p:cNvPr id="33" name="Textfeld 32">
            <a:extLst>
              <a:ext uri="{FF2B5EF4-FFF2-40B4-BE49-F238E27FC236}">
                <a16:creationId xmlns:a16="http://schemas.microsoft.com/office/drawing/2014/main" id="{D4B254E3-C52F-D1D0-54FA-91CEB38C494E}"/>
              </a:ext>
            </a:extLst>
          </p:cNvPr>
          <p:cNvSpPr txBox="1"/>
          <p:nvPr/>
        </p:nvSpPr>
        <p:spPr>
          <a:xfrm>
            <a:off x="3735015" y="1165656"/>
            <a:ext cx="687208" cy="400110"/>
          </a:xfrm>
          <a:prstGeom prst="rect">
            <a:avLst/>
          </a:prstGeom>
          <a:noFill/>
        </p:spPr>
        <p:txBody>
          <a:bodyPr wrap="square" rtlCol="0">
            <a:spAutoFit/>
          </a:bodyPr>
          <a:lstStyle/>
          <a:p>
            <a:pPr algn="l"/>
            <a:r>
              <a:rPr lang="de-DE" sz="2000" dirty="0"/>
              <a:t>SF</a:t>
            </a:r>
            <a:r>
              <a:rPr lang="de-DE" sz="2000" baseline="-25000" dirty="0"/>
              <a:t>6</a:t>
            </a:r>
          </a:p>
        </p:txBody>
      </p:sp>
      <p:sp>
        <p:nvSpPr>
          <p:cNvPr id="34" name="Textfeld 33">
            <a:extLst>
              <a:ext uri="{FF2B5EF4-FFF2-40B4-BE49-F238E27FC236}">
                <a16:creationId xmlns:a16="http://schemas.microsoft.com/office/drawing/2014/main" id="{65EC93E8-4AE4-262B-E5C3-11A7BB11D742}"/>
              </a:ext>
            </a:extLst>
          </p:cNvPr>
          <p:cNvSpPr txBox="1"/>
          <p:nvPr/>
        </p:nvSpPr>
        <p:spPr>
          <a:xfrm>
            <a:off x="3828179" y="647076"/>
            <a:ext cx="687208" cy="400110"/>
          </a:xfrm>
          <a:prstGeom prst="rect">
            <a:avLst/>
          </a:prstGeom>
          <a:noFill/>
        </p:spPr>
        <p:txBody>
          <a:bodyPr wrap="square" rtlCol="0">
            <a:spAutoFit/>
          </a:bodyPr>
          <a:lstStyle/>
          <a:p>
            <a:pPr algn="l"/>
            <a:r>
              <a:rPr lang="de-DE" sz="2000" dirty="0"/>
              <a:t>NF</a:t>
            </a:r>
            <a:r>
              <a:rPr lang="de-DE" sz="2000" baseline="-25000" dirty="0"/>
              <a:t>3</a:t>
            </a:r>
          </a:p>
        </p:txBody>
      </p:sp>
      <p:sp>
        <p:nvSpPr>
          <p:cNvPr id="35" name="Textfeld 34">
            <a:extLst>
              <a:ext uri="{FF2B5EF4-FFF2-40B4-BE49-F238E27FC236}">
                <a16:creationId xmlns:a16="http://schemas.microsoft.com/office/drawing/2014/main" id="{C0F02D00-AA5B-EB6B-52B6-F2F04F0A254F}"/>
              </a:ext>
            </a:extLst>
          </p:cNvPr>
          <p:cNvSpPr txBox="1"/>
          <p:nvPr/>
        </p:nvSpPr>
        <p:spPr>
          <a:xfrm>
            <a:off x="4900542" y="558962"/>
            <a:ext cx="919727" cy="400110"/>
          </a:xfrm>
          <a:prstGeom prst="rect">
            <a:avLst/>
          </a:prstGeom>
          <a:noFill/>
        </p:spPr>
        <p:txBody>
          <a:bodyPr wrap="square" rtlCol="0">
            <a:spAutoFit/>
          </a:bodyPr>
          <a:lstStyle/>
          <a:p>
            <a:pPr algn="l"/>
            <a:r>
              <a:rPr lang="de-DE" sz="2000" dirty="0"/>
              <a:t>HFCs</a:t>
            </a:r>
            <a:endParaRPr lang="de-DE" sz="2000" baseline="-25000" dirty="0"/>
          </a:p>
        </p:txBody>
      </p:sp>
      <p:sp>
        <p:nvSpPr>
          <p:cNvPr id="36" name="Textfeld 35">
            <a:extLst>
              <a:ext uri="{FF2B5EF4-FFF2-40B4-BE49-F238E27FC236}">
                <a16:creationId xmlns:a16="http://schemas.microsoft.com/office/drawing/2014/main" id="{D93F28D3-956B-938B-2945-376E7820EE86}"/>
              </a:ext>
            </a:extLst>
          </p:cNvPr>
          <p:cNvSpPr txBox="1"/>
          <p:nvPr/>
        </p:nvSpPr>
        <p:spPr>
          <a:xfrm>
            <a:off x="5962831" y="1051143"/>
            <a:ext cx="919727" cy="400110"/>
          </a:xfrm>
          <a:prstGeom prst="rect">
            <a:avLst/>
          </a:prstGeom>
          <a:noFill/>
        </p:spPr>
        <p:txBody>
          <a:bodyPr wrap="square" rtlCol="0">
            <a:spAutoFit/>
          </a:bodyPr>
          <a:lstStyle/>
          <a:p>
            <a:pPr algn="l"/>
            <a:r>
              <a:rPr lang="de-DE" sz="2000" dirty="0"/>
              <a:t>PFCs</a:t>
            </a:r>
            <a:endParaRPr lang="de-DE" sz="2000" baseline="-25000" dirty="0"/>
          </a:p>
        </p:txBody>
      </p:sp>
      <p:sp>
        <p:nvSpPr>
          <p:cNvPr id="37" name="Textfeld 36">
            <a:extLst>
              <a:ext uri="{FF2B5EF4-FFF2-40B4-BE49-F238E27FC236}">
                <a16:creationId xmlns:a16="http://schemas.microsoft.com/office/drawing/2014/main" id="{35E33862-7DEC-075B-C115-F963A6CB1D0F}"/>
              </a:ext>
            </a:extLst>
          </p:cNvPr>
          <p:cNvSpPr txBox="1"/>
          <p:nvPr/>
        </p:nvSpPr>
        <p:spPr>
          <a:xfrm>
            <a:off x="558900" y="5795685"/>
            <a:ext cx="2368991" cy="523220"/>
          </a:xfrm>
          <a:prstGeom prst="rect">
            <a:avLst/>
          </a:prstGeom>
          <a:solidFill>
            <a:srgbClr val="90ABBE"/>
          </a:solidFill>
        </p:spPr>
        <p:txBody>
          <a:bodyPr wrap="square" rtlCol="0">
            <a:spAutoFit/>
          </a:bodyPr>
          <a:lstStyle>
            <a:defPPr>
              <a:defRPr lang="de-DE"/>
            </a:defPPr>
            <a:lvl1pPr algn="l">
              <a:defRPr sz="1400">
                <a:solidFill>
                  <a:schemeClr val="bg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Scope 3 INDIREKT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Vorgelagerte Aktivitäten</a:t>
            </a:r>
          </a:p>
        </p:txBody>
      </p:sp>
      <p:sp>
        <p:nvSpPr>
          <p:cNvPr id="38" name="Textfeld 37">
            <a:extLst>
              <a:ext uri="{FF2B5EF4-FFF2-40B4-BE49-F238E27FC236}">
                <a16:creationId xmlns:a16="http://schemas.microsoft.com/office/drawing/2014/main" id="{33D99A16-CCDF-D841-1B34-29DAB5C20E42}"/>
              </a:ext>
            </a:extLst>
          </p:cNvPr>
          <p:cNvSpPr txBox="1"/>
          <p:nvPr/>
        </p:nvSpPr>
        <p:spPr>
          <a:xfrm>
            <a:off x="8219944" y="5810342"/>
            <a:ext cx="2475032" cy="523220"/>
          </a:xfrm>
          <a:prstGeom prst="rect">
            <a:avLst/>
          </a:prstGeom>
          <a:solidFill>
            <a:srgbClr val="526E7F"/>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Scope 3 INDIREKT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Nachgelagerte Aktivitäten</a:t>
            </a:r>
          </a:p>
        </p:txBody>
      </p:sp>
      <p:sp>
        <p:nvSpPr>
          <p:cNvPr id="39" name="Textfeld 38">
            <a:extLst>
              <a:ext uri="{FF2B5EF4-FFF2-40B4-BE49-F238E27FC236}">
                <a16:creationId xmlns:a16="http://schemas.microsoft.com/office/drawing/2014/main" id="{0732BD25-0DE3-1D23-872E-5DB0BDD61D97}"/>
              </a:ext>
            </a:extLst>
          </p:cNvPr>
          <p:cNvSpPr txBox="1"/>
          <p:nvPr/>
        </p:nvSpPr>
        <p:spPr>
          <a:xfrm>
            <a:off x="4626759" y="5804409"/>
            <a:ext cx="2387019" cy="523220"/>
          </a:xfrm>
          <a:prstGeom prst="rect">
            <a:avLst/>
          </a:prstGeom>
          <a:solidFill>
            <a:srgbClr val="B6C6D0"/>
          </a:solidFill>
        </p:spPr>
        <p:txBody>
          <a:bodyPr wrap="square" rtlCol="0">
            <a:spAutoFit/>
          </a:bodyPr>
          <a:lstStyle>
            <a:defPPr>
              <a:defRPr lang="de-DE"/>
            </a:defPPr>
            <a:lvl1pPr algn="l">
              <a:defRPr sz="1400">
                <a:solidFill>
                  <a:schemeClr val="bg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Scope 1 DIREKT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Berichtendes Unternehmen</a:t>
            </a:r>
          </a:p>
        </p:txBody>
      </p:sp>
      <p:pic>
        <p:nvPicPr>
          <p:cNvPr id="40" name="Grafik 39" descr="Warenkorb mit einfarbiger Füllung">
            <a:extLst>
              <a:ext uri="{FF2B5EF4-FFF2-40B4-BE49-F238E27FC236}">
                <a16:creationId xmlns:a16="http://schemas.microsoft.com/office/drawing/2014/main" id="{CC38989C-1513-C10E-2424-A7B0092A2B2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80368" y="5213141"/>
            <a:ext cx="324000" cy="324000"/>
          </a:xfrm>
          <a:prstGeom prst="rect">
            <a:avLst/>
          </a:prstGeom>
        </p:spPr>
      </p:pic>
      <p:pic>
        <p:nvPicPr>
          <p:cNvPr id="41" name="Grafik 40" descr="Roboterhand mit einfarbiger Füllung">
            <a:extLst>
              <a:ext uri="{FF2B5EF4-FFF2-40B4-BE49-F238E27FC236}">
                <a16:creationId xmlns:a16="http://schemas.microsoft.com/office/drawing/2014/main" id="{D576366E-739E-9275-F4B9-DB5496F67B3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215093" y="5138452"/>
            <a:ext cx="324000" cy="324000"/>
          </a:xfrm>
          <a:prstGeom prst="rect">
            <a:avLst/>
          </a:prstGeom>
        </p:spPr>
      </p:pic>
      <p:pic>
        <p:nvPicPr>
          <p:cNvPr id="42" name="Grafik 41" descr="Kraftstoff mit einfarbiger Füllung">
            <a:extLst>
              <a:ext uri="{FF2B5EF4-FFF2-40B4-BE49-F238E27FC236}">
                <a16:creationId xmlns:a16="http://schemas.microsoft.com/office/drawing/2014/main" id="{65766091-F5E6-BC37-CB66-AAF17A1E6C3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576951" y="5140365"/>
            <a:ext cx="324000" cy="324000"/>
          </a:xfrm>
          <a:prstGeom prst="rect">
            <a:avLst/>
          </a:prstGeom>
        </p:spPr>
      </p:pic>
      <p:pic>
        <p:nvPicPr>
          <p:cNvPr id="43" name="Grafik 42" descr="Fracht mit einfarbiger Füllung">
            <a:extLst>
              <a:ext uri="{FF2B5EF4-FFF2-40B4-BE49-F238E27FC236}">
                <a16:creationId xmlns:a16="http://schemas.microsoft.com/office/drawing/2014/main" id="{53E1E948-44C9-C4A8-8D90-B1CEB8CA922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703061" y="3821149"/>
            <a:ext cx="324000" cy="324000"/>
          </a:xfrm>
          <a:prstGeom prst="rect">
            <a:avLst/>
          </a:prstGeom>
        </p:spPr>
      </p:pic>
      <p:pic>
        <p:nvPicPr>
          <p:cNvPr id="44" name="Grafik 43" descr="Abfall mit einfarbiger Füllung">
            <a:extLst>
              <a:ext uri="{FF2B5EF4-FFF2-40B4-BE49-F238E27FC236}">
                <a16:creationId xmlns:a16="http://schemas.microsoft.com/office/drawing/2014/main" id="{6EE7FC3D-9D71-FAD9-C46B-C07DA24EA9E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4121537" y="3602213"/>
            <a:ext cx="324000" cy="324000"/>
          </a:xfrm>
          <a:prstGeom prst="rect">
            <a:avLst/>
          </a:prstGeom>
        </p:spPr>
      </p:pic>
      <p:pic>
        <p:nvPicPr>
          <p:cNvPr id="45" name="Grafik 44" descr="Potenz mit einfarbiger Füllung">
            <a:extLst>
              <a:ext uri="{FF2B5EF4-FFF2-40B4-BE49-F238E27FC236}">
                <a16:creationId xmlns:a16="http://schemas.microsoft.com/office/drawing/2014/main" id="{8FD2F794-9AAC-E814-9F4E-038AD8C5176D}"/>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862823" y="4159977"/>
            <a:ext cx="324000" cy="324000"/>
          </a:xfrm>
          <a:prstGeom prst="rect">
            <a:avLst/>
          </a:prstGeom>
        </p:spPr>
      </p:pic>
      <p:pic>
        <p:nvPicPr>
          <p:cNvPr id="46" name="Grafik 45" descr="Abheben mit einfarbiger Füllung">
            <a:extLst>
              <a:ext uri="{FF2B5EF4-FFF2-40B4-BE49-F238E27FC236}">
                <a16:creationId xmlns:a16="http://schemas.microsoft.com/office/drawing/2014/main" id="{4AD8A71E-29FD-ABA0-B7FA-375167B878C1}"/>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1905434" y="3423595"/>
            <a:ext cx="324000" cy="324000"/>
          </a:xfrm>
          <a:prstGeom prst="rect">
            <a:avLst/>
          </a:prstGeom>
        </p:spPr>
      </p:pic>
      <p:pic>
        <p:nvPicPr>
          <p:cNvPr id="47" name="Grafik 46" descr="Straßenbahnwagen mit einfarbiger Füllung">
            <a:extLst>
              <a:ext uri="{FF2B5EF4-FFF2-40B4-BE49-F238E27FC236}">
                <a16:creationId xmlns:a16="http://schemas.microsoft.com/office/drawing/2014/main" id="{F049DA82-9040-9780-40A2-A0F54A131323}"/>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1977000" y="2453478"/>
            <a:ext cx="324000" cy="324000"/>
          </a:xfrm>
          <a:prstGeom prst="rect">
            <a:avLst/>
          </a:prstGeom>
        </p:spPr>
      </p:pic>
      <p:pic>
        <p:nvPicPr>
          <p:cNvPr id="48" name="Grafik 47" descr="Haus mit einfarbiger Füllung">
            <a:extLst>
              <a:ext uri="{FF2B5EF4-FFF2-40B4-BE49-F238E27FC236}">
                <a16:creationId xmlns:a16="http://schemas.microsoft.com/office/drawing/2014/main" id="{E968B530-A42B-E139-E5DC-9E9C1A338751}"/>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3501690" y="2418503"/>
            <a:ext cx="324000" cy="324000"/>
          </a:xfrm>
          <a:prstGeom prst="rect">
            <a:avLst/>
          </a:prstGeom>
        </p:spPr>
      </p:pic>
      <p:pic>
        <p:nvPicPr>
          <p:cNvPr id="49" name="Grafik 48" descr="Auto mit einfarbiger Füllung">
            <a:extLst>
              <a:ext uri="{FF2B5EF4-FFF2-40B4-BE49-F238E27FC236}">
                <a16:creationId xmlns:a16="http://schemas.microsoft.com/office/drawing/2014/main" id="{B9F3A2D3-7D7A-CEA0-AF3C-2372FC58F1C7}"/>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5574762" y="4743451"/>
            <a:ext cx="324000" cy="324000"/>
          </a:xfrm>
          <a:prstGeom prst="rect">
            <a:avLst/>
          </a:prstGeom>
        </p:spPr>
      </p:pic>
      <p:pic>
        <p:nvPicPr>
          <p:cNvPr id="50" name="Grafik 49" descr="Gebäude mit einfarbiger Füllung">
            <a:extLst>
              <a:ext uri="{FF2B5EF4-FFF2-40B4-BE49-F238E27FC236}">
                <a16:creationId xmlns:a16="http://schemas.microsoft.com/office/drawing/2014/main" id="{167D70D5-16BD-6827-280D-8D46F2E26D46}"/>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a:off x="5544638" y="3015363"/>
            <a:ext cx="324000" cy="324000"/>
          </a:xfrm>
          <a:prstGeom prst="rect">
            <a:avLst/>
          </a:prstGeom>
        </p:spPr>
      </p:pic>
      <p:pic>
        <p:nvPicPr>
          <p:cNvPr id="51" name="Grafik 50" descr="Fracht mit einfarbiger Füllung">
            <a:extLst>
              <a:ext uri="{FF2B5EF4-FFF2-40B4-BE49-F238E27FC236}">
                <a16:creationId xmlns:a16="http://schemas.microsoft.com/office/drawing/2014/main" id="{1B9BAA3A-A9E3-4E2F-BDDF-FC969EC57A9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259758" y="5265240"/>
            <a:ext cx="324000" cy="324000"/>
          </a:xfrm>
          <a:prstGeom prst="rect">
            <a:avLst/>
          </a:prstGeom>
        </p:spPr>
      </p:pic>
      <p:pic>
        <p:nvPicPr>
          <p:cNvPr id="52" name="Grafik 51" descr="Fabrik mit einfarbiger Füllung">
            <a:extLst>
              <a:ext uri="{FF2B5EF4-FFF2-40B4-BE49-F238E27FC236}">
                <a16:creationId xmlns:a16="http://schemas.microsoft.com/office/drawing/2014/main" id="{A1D71F21-8A59-8502-A5EE-269D510A0742}"/>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tretch>
            <a:fillRect/>
          </a:stretch>
        </p:blipFill>
        <p:spPr>
          <a:xfrm>
            <a:off x="7488339" y="5193232"/>
            <a:ext cx="324000" cy="324000"/>
          </a:xfrm>
          <a:prstGeom prst="rect">
            <a:avLst/>
          </a:prstGeom>
        </p:spPr>
      </p:pic>
      <p:pic>
        <p:nvPicPr>
          <p:cNvPr id="53" name="Grafik 52" descr="Glühlampe mit einfarbiger Füllung">
            <a:extLst>
              <a:ext uri="{FF2B5EF4-FFF2-40B4-BE49-F238E27FC236}">
                <a16:creationId xmlns:a16="http://schemas.microsoft.com/office/drawing/2014/main" id="{2B437503-7B0A-82FF-A40F-2E5A4EE4A702}"/>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tretch>
            <a:fillRect/>
          </a:stretch>
        </p:blipFill>
        <p:spPr>
          <a:xfrm>
            <a:off x="8843116" y="5193232"/>
            <a:ext cx="324000" cy="324000"/>
          </a:xfrm>
          <a:prstGeom prst="rect">
            <a:avLst/>
          </a:prstGeom>
        </p:spPr>
      </p:pic>
      <p:pic>
        <p:nvPicPr>
          <p:cNvPr id="54" name="Grafik 53" descr="Recycling mit einfarbiger Füllung">
            <a:extLst>
              <a:ext uri="{FF2B5EF4-FFF2-40B4-BE49-F238E27FC236}">
                <a16:creationId xmlns:a16="http://schemas.microsoft.com/office/drawing/2014/main" id="{FF95FB0F-C580-1DBF-C3DC-6E88360722DB}"/>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tretch>
            <a:fillRect/>
          </a:stretch>
        </p:blipFill>
        <p:spPr>
          <a:xfrm>
            <a:off x="9133460" y="3396446"/>
            <a:ext cx="324000" cy="324000"/>
          </a:xfrm>
          <a:prstGeom prst="rect">
            <a:avLst/>
          </a:prstGeom>
        </p:spPr>
      </p:pic>
      <p:pic>
        <p:nvPicPr>
          <p:cNvPr id="55" name="Grafik 54" descr="Haus mit einfarbiger Füllung">
            <a:extLst>
              <a:ext uri="{FF2B5EF4-FFF2-40B4-BE49-F238E27FC236}">
                <a16:creationId xmlns:a16="http://schemas.microsoft.com/office/drawing/2014/main" id="{F733C715-F657-353D-DC4B-EB3E3AE345D2}"/>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7993075" y="3399964"/>
            <a:ext cx="324000" cy="324000"/>
          </a:xfrm>
          <a:prstGeom prst="rect">
            <a:avLst/>
          </a:prstGeom>
        </p:spPr>
      </p:pic>
      <p:pic>
        <p:nvPicPr>
          <p:cNvPr id="56" name="Grafik 55" descr="Stadt mit einfarbiger Füllung">
            <a:extLst>
              <a:ext uri="{FF2B5EF4-FFF2-40B4-BE49-F238E27FC236}">
                <a16:creationId xmlns:a16="http://schemas.microsoft.com/office/drawing/2014/main" id="{BE3EF925-B671-DABE-056D-181D88AA6149}"/>
              </a:ext>
            </a:extLst>
          </p:cNvPr>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tretch>
            <a:fillRect/>
          </a:stretch>
        </p:blipFill>
        <p:spPr>
          <a:xfrm>
            <a:off x="7182157" y="2747049"/>
            <a:ext cx="324000" cy="324000"/>
          </a:xfrm>
          <a:prstGeom prst="rect">
            <a:avLst/>
          </a:prstGeom>
        </p:spPr>
      </p:pic>
      <p:pic>
        <p:nvPicPr>
          <p:cNvPr id="57" name="Grafik 56" descr="Münzen mit einfarbiger Füllung">
            <a:extLst>
              <a:ext uri="{FF2B5EF4-FFF2-40B4-BE49-F238E27FC236}">
                <a16:creationId xmlns:a16="http://schemas.microsoft.com/office/drawing/2014/main" id="{68E432DA-832F-B92F-4A62-A41E174B5BA6}"/>
              </a:ext>
            </a:extLst>
          </p:cNvPr>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tretch>
            <a:fillRect/>
          </a:stretch>
        </p:blipFill>
        <p:spPr>
          <a:xfrm>
            <a:off x="7203378" y="1984089"/>
            <a:ext cx="324000" cy="324000"/>
          </a:xfrm>
          <a:prstGeom prst="rect">
            <a:avLst/>
          </a:prstGeom>
        </p:spPr>
      </p:pic>
      <p:sp>
        <p:nvSpPr>
          <p:cNvPr id="58" name="Textfeld 57">
            <a:extLst>
              <a:ext uri="{FF2B5EF4-FFF2-40B4-BE49-F238E27FC236}">
                <a16:creationId xmlns:a16="http://schemas.microsoft.com/office/drawing/2014/main" id="{A0AB9798-2C08-3DD4-822E-DD95DC029654}"/>
              </a:ext>
            </a:extLst>
          </p:cNvPr>
          <p:cNvSpPr txBox="1"/>
          <p:nvPr/>
        </p:nvSpPr>
        <p:spPr>
          <a:xfrm>
            <a:off x="558900" y="3414657"/>
            <a:ext cx="1060296" cy="53986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R="0" lvl="0" indent="0" algn="r" eaLnBrk="0" fontAlgn="base" hangingPunct="0">
              <a:lnSpc>
                <a:spcPct val="100000"/>
              </a:lnSpc>
              <a:spcBef>
                <a:spcPct val="0"/>
              </a:spcBef>
              <a:spcAft>
                <a:spcPct val="0"/>
              </a:spcAft>
              <a:buClrTx/>
              <a:buSzTx/>
              <a:buFontTx/>
              <a:buNone/>
              <a:tabLst/>
              <a:defRPr kumimoji="0" sz="2400" b="0" i="0" u="none" strike="noStrike" cap="none" spc="0" normalizeH="0" baseline="0">
                <a:ln>
                  <a:noFill/>
                </a:ln>
                <a:solidFill>
                  <a:srgbClr val="000000"/>
                </a:solidFill>
                <a:effectLst/>
                <a:uLnTx/>
                <a:uFillTx/>
                <a:latin typeface="Arial" charset="0"/>
                <a:ea typeface="ＭＳ Ｐゴシック" charset="-128"/>
              </a:defRPr>
            </a:lvl1pPr>
          </a:lstStyle>
          <a:p>
            <a:pPr algn="l"/>
            <a:r>
              <a:rPr lang="de-DE" sz="1400" dirty="0">
                <a:solidFill>
                  <a:schemeClr val="bg1"/>
                </a:solidFill>
              </a:rPr>
              <a:t>Scope 2</a:t>
            </a:r>
          </a:p>
          <a:p>
            <a:pPr algn="l"/>
            <a:r>
              <a:rPr lang="de-DE" sz="1400" dirty="0">
                <a:solidFill>
                  <a:schemeClr val="bg1"/>
                </a:solidFill>
              </a:rPr>
              <a:t>INDIREKT</a:t>
            </a:r>
          </a:p>
        </p:txBody>
      </p:sp>
      <p:sp>
        <p:nvSpPr>
          <p:cNvPr id="59" name="Ellipse 58">
            <a:extLst>
              <a:ext uri="{FF2B5EF4-FFF2-40B4-BE49-F238E27FC236}">
                <a16:creationId xmlns:a16="http://schemas.microsoft.com/office/drawing/2014/main" id="{5CE4C3D3-6676-7A7D-21A5-AE2CEA98B006}"/>
              </a:ext>
            </a:extLst>
          </p:cNvPr>
          <p:cNvSpPr/>
          <p:nvPr/>
        </p:nvSpPr>
        <p:spPr bwMode="auto">
          <a:xfrm>
            <a:off x="3446174" y="2143293"/>
            <a:ext cx="1566611" cy="810246"/>
          </a:xfrm>
          <a:prstGeom prst="ellipse">
            <a:avLst/>
          </a:prstGeom>
          <a:noFill/>
          <a:ln w="38100" cap="flat" cmpd="sng" algn="ctr">
            <a:solidFill>
              <a:srgbClr val="F9AA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60" name="Sprechblase: rechteckig mit abgerundeten Ecken 59">
            <a:extLst>
              <a:ext uri="{FF2B5EF4-FFF2-40B4-BE49-F238E27FC236}">
                <a16:creationId xmlns:a16="http://schemas.microsoft.com/office/drawing/2014/main" id="{B75DB7C2-E4DB-49DC-5192-FFC69C7A8F58}"/>
              </a:ext>
            </a:extLst>
          </p:cNvPr>
          <p:cNvSpPr/>
          <p:nvPr/>
        </p:nvSpPr>
        <p:spPr>
          <a:xfrm>
            <a:off x="10007863" y="1323951"/>
            <a:ext cx="1804409" cy="1066423"/>
          </a:xfrm>
          <a:prstGeom prst="wedgeRoundRectCallout">
            <a:avLst>
              <a:gd name="adj1" fmla="val -81187"/>
              <a:gd name="adj2" fmla="val -36962"/>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tx1"/>
                </a:solidFill>
              </a:rPr>
              <a:t>Kategorie 3 im ecocockpit</a:t>
            </a:r>
            <a:r>
              <a:rPr lang="de-DE" sz="1200" dirty="0">
                <a:solidFill>
                  <a:schemeClr val="tx1"/>
                </a:solidFill>
              </a:rPr>
              <a:t>:</a:t>
            </a:r>
          </a:p>
          <a:p>
            <a:pPr algn="ctr"/>
            <a:r>
              <a:rPr lang="de-DE" sz="1200" dirty="0">
                <a:solidFill>
                  <a:schemeClr val="tx1"/>
                </a:solidFill>
              </a:rPr>
              <a:t>In Subscope 3L als benutzerdefinierte Position anlegbar.</a:t>
            </a:r>
          </a:p>
        </p:txBody>
      </p:sp>
      <p:sp>
        <p:nvSpPr>
          <p:cNvPr id="2" name="Textfeld 1">
            <a:extLst>
              <a:ext uri="{FF2B5EF4-FFF2-40B4-BE49-F238E27FC236}">
                <a16:creationId xmlns:a16="http://schemas.microsoft.com/office/drawing/2014/main" id="{76971701-6C99-7082-D810-DC237FF0D4CE}"/>
              </a:ext>
            </a:extLst>
          </p:cNvPr>
          <p:cNvSpPr txBox="1"/>
          <p:nvPr/>
        </p:nvSpPr>
        <p:spPr>
          <a:xfrm>
            <a:off x="490306" y="6334036"/>
            <a:ext cx="3306689" cy="230832"/>
          </a:xfrm>
          <a:prstGeom prst="rect">
            <a:avLst/>
          </a:prstGeom>
          <a:noFill/>
        </p:spPr>
        <p:txBody>
          <a:bodyPr wrap="square" rtlCol="0">
            <a:spAutoFit/>
          </a:bodyPr>
          <a:lstStyle/>
          <a:p>
            <a:pPr algn="l"/>
            <a:r>
              <a:rPr lang="de-DE" sz="900" dirty="0"/>
              <a:t>Quelle: In Anlehnung an und übersetzt vom GHG Protocol</a:t>
            </a:r>
          </a:p>
        </p:txBody>
      </p:sp>
    </p:spTree>
    <p:extLst>
      <p:ext uri="{BB962C8B-B14F-4D97-AF65-F5344CB8AC3E}">
        <p14:creationId xmlns:p14="http://schemas.microsoft.com/office/powerpoint/2010/main" val="10250995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AFC8CDAF-2491-66A3-4429-5E6068014D56}"/>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5" name="Foliennummernplatzhalter 4">
            <a:extLst>
              <a:ext uri="{FF2B5EF4-FFF2-40B4-BE49-F238E27FC236}">
                <a16:creationId xmlns:a16="http://schemas.microsoft.com/office/drawing/2014/main" id="{CA8BB22B-FF02-D9AB-DC02-D6CA59D07FFD}"/>
              </a:ext>
            </a:extLst>
          </p:cNvPr>
          <p:cNvSpPr>
            <a:spLocks noGrp="1"/>
          </p:cNvSpPr>
          <p:nvPr>
            <p:ph type="sldNum" sz="quarter" idx="4"/>
          </p:nvPr>
        </p:nvSpPr>
        <p:spPr/>
        <p:txBody>
          <a:bodyPr/>
          <a:lstStyle/>
          <a:p>
            <a:fld id="{894680D0-7A83-433A-9719-C4143F27F647}" type="slidenum">
              <a:rPr lang="de-DE" smtClean="0"/>
              <a:pPr/>
              <a:t>32</a:t>
            </a:fld>
            <a:endParaRPr lang="de-DE" dirty="0"/>
          </a:p>
        </p:txBody>
      </p:sp>
      <p:graphicFrame>
        <p:nvGraphicFramePr>
          <p:cNvPr id="8" name="Tabelle 9">
            <a:extLst>
              <a:ext uri="{FF2B5EF4-FFF2-40B4-BE49-F238E27FC236}">
                <a16:creationId xmlns:a16="http://schemas.microsoft.com/office/drawing/2014/main" id="{4863C8A7-8845-BEF4-66D3-4D5E63670F80}"/>
              </a:ext>
            </a:extLst>
          </p:cNvPr>
          <p:cNvGraphicFramePr>
            <a:graphicFrameLocks noGrp="1"/>
          </p:cNvGraphicFramePr>
          <p:nvPr>
            <p:extLst>
              <p:ext uri="{D42A27DB-BD31-4B8C-83A1-F6EECF244321}">
                <p14:modId xmlns:p14="http://schemas.microsoft.com/office/powerpoint/2010/main" val="958440126"/>
              </p:ext>
            </p:extLst>
          </p:nvPr>
        </p:nvGraphicFramePr>
        <p:xfrm>
          <a:off x="551385" y="988329"/>
          <a:ext cx="11256616" cy="4744927"/>
        </p:xfrm>
        <a:graphic>
          <a:graphicData uri="http://schemas.openxmlformats.org/drawingml/2006/table">
            <a:tbl>
              <a:tblPr firstRow="1" bandRow="1">
                <a:tableStyleId>{7E9639D4-E3E2-4D34-9284-5A2195B3D0D7}</a:tableStyleId>
              </a:tblPr>
              <a:tblGrid>
                <a:gridCol w="1398451">
                  <a:extLst>
                    <a:ext uri="{9D8B030D-6E8A-4147-A177-3AD203B41FA5}">
                      <a16:colId xmlns:a16="http://schemas.microsoft.com/office/drawing/2014/main" val="2566465029"/>
                    </a:ext>
                  </a:extLst>
                </a:gridCol>
                <a:gridCol w="1985925">
                  <a:extLst>
                    <a:ext uri="{9D8B030D-6E8A-4147-A177-3AD203B41FA5}">
                      <a16:colId xmlns:a16="http://schemas.microsoft.com/office/drawing/2014/main" val="3155891547"/>
                    </a:ext>
                  </a:extLst>
                </a:gridCol>
                <a:gridCol w="5904655">
                  <a:extLst>
                    <a:ext uri="{9D8B030D-6E8A-4147-A177-3AD203B41FA5}">
                      <a16:colId xmlns:a16="http://schemas.microsoft.com/office/drawing/2014/main" val="1714585176"/>
                    </a:ext>
                  </a:extLst>
                </a:gridCol>
                <a:gridCol w="1967585">
                  <a:extLst>
                    <a:ext uri="{9D8B030D-6E8A-4147-A177-3AD203B41FA5}">
                      <a16:colId xmlns:a16="http://schemas.microsoft.com/office/drawing/2014/main" val="1097696619"/>
                    </a:ext>
                  </a:extLst>
                </a:gridCol>
              </a:tblGrid>
              <a:tr h="417394">
                <a:tc>
                  <a:txBody>
                    <a:bodyPr/>
                    <a:lstStyle/>
                    <a:p>
                      <a:r>
                        <a:rPr lang="de-DE" sz="1200" dirty="0"/>
                        <a:t>Beschreibung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r>
                        <a:rPr lang="de-DE" sz="1200" dirty="0"/>
                        <a:t>Mindestanforderungen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Querbeziehung zu anderen Kategorien </a:t>
                      </a:r>
                      <a:r>
                        <a:rPr lang="de-DE" sz="1200" dirty="0" smtClean="0"/>
                        <a:t>und Relevant für</a:t>
                      </a:r>
                      <a:endParaRPr lang="de-D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smtClean="0"/>
                        <a:t>Relevant für?</a:t>
                      </a:r>
                      <a:endParaRPr lang="de-D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extLst>
                  <a:ext uri="{0D108BD9-81ED-4DB2-BD59-A6C34878D82A}">
                    <a16:rowId xmlns:a16="http://schemas.microsoft.com/office/drawing/2014/main" val="3870020211"/>
                  </a:ext>
                </a:extLst>
              </a:tr>
              <a:tr h="43275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u="none" strike="noStrike" kern="1200" baseline="0" dirty="0">
                          <a:solidFill>
                            <a:srgbClr val="000000"/>
                          </a:solidFill>
                          <a:latin typeface="+mn-lt"/>
                          <a:ea typeface="+mn-ea"/>
                          <a:cs typeface="+mn-cs"/>
                        </a:rPr>
                        <a:t>Betrieb von Gebäuden, Maschinen und Fahrzeugen, die von dem berichtenden Unternehmen </a:t>
                      </a:r>
                      <a:r>
                        <a:rPr lang="de-DE" sz="1200" b="0" u="none" strike="noStrike" kern="1200" baseline="0" dirty="0" smtClean="0">
                          <a:solidFill>
                            <a:srgbClr val="000000"/>
                          </a:solidFill>
                          <a:latin typeface="+mn-lt"/>
                          <a:ea typeface="+mn-ea"/>
                          <a:cs typeface="+mn-cs"/>
                        </a:rPr>
                        <a:t>geleast </a:t>
                      </a:r>
                      <a:r>
                        <a:rPr lang="de-DE" sz="1200" b="0" u="none" strike="noStrike" kern="1200" baseline="0" dirty="0">
                          <a:solidFill>
                            <a:srgbClr val="000000"/>
                          </a:solidFill>
                          <a:latin typeface="+mn-lt"/>
                          <a:ea typeface="+mn-ea"/>
                          <a:cs typeface="+mn-cs"/>
                        </a:rPr>
                        <a:t>oder gemietet wurden (soweit nicht unter Scope 1 und 2 erfasst</a:t>
                      </a:r>
                      <a:r>
                        <a:rPr lang="de-DE" sz="1200" b="0" u="none" strike="noStrike" kern="1200" baseline="0" dirty="0" smtClean="0">
                          <a:solidFill>
                            <a:srgbClr val="000000"/>
                          </a:solidFill>
                          <a:latin typeface="+mn-lt"/>
                          <a:ea typeface="+mn-ea"/>
                          <a:cs typeface="+mn-cs"/>
                        </a:rPr>
                        <a:t>).</a:t>
                      </a:r>
                      <a:endParaRPr lang="de-DE" sz="1200" b="0" u="none" strike="noStrike" kern="1200" baseline="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u="none" strike="noStrike" kern="1200" baseline="0" dirty="0">
                          <a:solidFill>
                            <a:srgbClr val="000000"/>
                          </a:solidFill>
                          <a:latin typeface="+mn-lt"/>
                          <a:ea typeface="+mn-ea"/>
                          <a:cs typeface="+mn-cs"/>
                        </a:rPr>
                        <a:t>Scope 1 und 2 Emissionen der Leasinggeber (je nach Konsolidierungsansatz der Leasinggeber</a:t>
                      </a:r>
                      <a:r>
                        <a:rPr lang="de-DE" sz="1200" b="0" u="none" strike="noStrike" kern="1200" baseline="0" dirty="0" smtClean="0">
                          <a:solidFill>
                            <a:srgbClr val="000000"/>
                          </a:solidFill>
                          <a:latin typeface="+mn-lt"/>
                          <a:ea typeface="+mn-ea"/>
                          <a:cs typeface="+mn-cs"/>
                        </a:rPr>
                        <a:t>)</a:t>
                      </a:r>
                      <a:endParaRPr lang="de-DE" sz="1200" b="0" u="none" strike="noStrike" kern="1200" baseline="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u="none" strike="noStrike" kern="1200" baseline="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u="sng" strike="noStrike" kern="1200" baseline="0" dirty="0">
                          <a:solidFill>
                            <a:srgbClr val="000000"/>
                          </a:solidFill>
                          <a:latin typeface="+mn-lt"/>
                          <a:ea typeface="+mn-ea"/>
                          <a:cs typeface="+mn-cs"/>
                        </a:rPr>
                        <a:t>Optional</a:t>
                      </a:r>
                      <a:r>
                        <a:rPr lang="de-DE" sz="1200" b="0" u="none" strike="noStrike" kern="1200" baseline="0" dirty="0">
                          <a:solidFill>
                            <a:srgbClr val="000000"/>
                          </a:solidFill>
                          <a:latin typeface="+mn-lt"/>
                          <a:ea typeface="+mn-ea"/>
                          <a:cs typeface="+mn-cs"/>
                        </a:rPr>
                        <a:t>: </a:t>
                      </a:r>
                      <a:r>
                        <a:rPr lang="de-DE" sz="1200" b="0" u="none" strike="noStrike" kern="1200" baseline="0" dirty="0" smtClean="0">
                          <a:solidFill>
                            <a:srgbClr val="000000"/>
                          </a:solidFill>
                          <a:latin typeface="+mn-lt"/>
                          <a:ea typeface="+mn-ea"/>
                          <a:cs typeface="+mn-cs"/>
                        </a:rPr>
                        <a:t>Lebenszyklus-emissionen </a:t>
                      </a:r>
                      <a:r>
                        <a:rPr lang="de-DE" sz="1200" b="0" u="none" strike="noStrike" kern="1200" baseline="0" dirty="0">
                          <a:solidFill>
                            <a:srgbClr val="000000"/>
                          </a:solidFill>
                          <a:latin typeface="+mn-lt"/>
                          <a:ea typeface="+mn-ea"/>
                          <a:cs typeface="+mn-cs"/>
                        </a:rPr>
                        <a:t>im </a:t>
                      </a:r>
                      <a:r>
                        <a:rPr lang="de-DE" sz="1200" b="0" u="none" strike="noStrike" kern="1200" baseline="0" dirty="0" smtClean="0">
                          <a:solidFill>
                            <a:srgbClr val="000000"/>
                          </a:solidFill>
                          <a:latin typeface="+mn-lt"/>
                          <a:ea typeface="+mn-ea"/>
                          <a:cs typeface="+mn-cs"/>
                        </a:rPr>
                        <a:t>Zusammenhang </a:t>
                      </a:r>
                      <a:r>
                        <a:rPr lang="de-DE" sz="1200" b="0" u="none" strike="noStrike" kern="1200" baseline="0" dirty="0">
                          <a:solidFill>
                            <a:srgbClr val="000000"/>
                          </a:solidFill>
                          <a:latin typeface="+mn-lt"/>
                          <a:ea typeface="+mn-ea"/>
                          <a:cs typeface="+mn-cs"/>
                        </a:rPr>
                        <a:t>mit der </a:t>
                      </a:r>
                      <a:r>
                        <a:rPr lang="de-DE" sz="1200" b="0" u="none" strike="noStrike" kern="1200" baseline="0" dirty="0" smtClean="0">
                          <a:solidFill>
                            <a:srgbClr val="000000"/>
                          </a:solidFill>
                          <a:latin typeface="+mn-lt"/>
                          <a:ea typeface="+mn-ea"/>
                          <a:cs typeface="+mn-cs"/>
                        </a:rPr>
                        <a:t>Herstellung oder Bau </a:t>
                      </a:r>
                      <a:r>
                        <a:rPr lang="de-DE" sz="1200" b="0" u="none" strike="noStrike" kern="1200" baseline="0" dirty="0">
                          <a:solidFill>
                            <a:srgbClr val="000000"/>
                          </a:solidFill>
                          <a:latin typeface="+mn-lt"/>
                          <a:ea typeface="+mn-ea"/>
                          <a:cs typeface="+mn-cs"/>
                        </a:rPr>
                        <a:t>der </a:t>
                      </a:r>
                      <a:r>
                        <a:rPr lang="de-DE" sz="1200" b="0" u="none" strike="noStrike" kern="1200" baseline="0" dirty="0" smtClean="0">
                          <a:solidFill>
                            <a:srgbClr val="000000"/>
                          </a:solidFill>
                          <a:latin typeface="+mn-lt"/>
                          <a:ea typeface="+mn-ea"/>
                          <a:cs typeface="+mn-cs"/>
                        </a:rPr>
                        <a:t>Vermögenswerte</a:t>
                      </a:r>
                      <a:endParaRPr lang="de-DE" sz="1200" b="0" u="none" strike="noStrike" kern="1200" baseline="0" dirty="0">
                        <a:solidFill>
                          <a:srgbClr val="000000"/>
                        </a:solidFill>
                        <a:latin typeface="+mn-lt"/>
                        <a:ea typeface="+mn-ea"/>
                        <a:cs typeface="+mn-cs"/>
                      </a:endParaRPr>
                    </a:p>
                    <a:p>
                      <a:endParaRPr lang="de-DE" sz="12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dirty="0">
                          <a:solidFill>
                            <a:srgbClr val="000000"/>
                          </a:solidFill>
                        </a:rPr>
                        <a:t>Ob Emissionen Kategorie 3.8 oder Scope 1 und 2 zugeordnet werden, ist abhängig von der Art des Leasingverhältnisses und dem gewählten Konsolidierungsansatz (</a:t>
                      </a:r>
                      <a:r>
                        <a:rPr lang="de-DE" sz="1200" b="0" u="none" strike="noStrike" kern="1200" baseline="0" dirty="0" smtClean="0">
                          <a:solidFill>
                            <a:srgbClr val="000000"/>
                          </a:solidFill>
                          <a:latin typeface="+mn-lt"/>
                          <a:ea typeface="+mn-ea"/>
                          <a:cs typeface="+mn-cs"/>
                        </a:rPr>
                        <a:t>Fortsetzung auf der nächste </a:t>
                      </a:r>
                      <a:r>
                        <a:rPr lang="de-DE" sz="1200" b="0" u="none" strike="noStrike" kern="1200" baseline="0" dirty="0">
                          <a:solidFill>
                            <a:srgbClr val="000000"/>
                          </a:solidFill>
                          <a:latin typeface="+mn-lt"/>
                          <a:ea typeface="+mn-ea"/>
                          <a:cs typeface="+mn-cs"/>
                        </a:rPr>
                        <a:t>Folie</a:t>
                      </a:r>
                      <a:r>
                        <a:rPr lang="de-DE" sz="1200" b="0" u="none" strike="noStrike" kern="1200" baseline="0" dirty="0" smtClean="0">
                          <a:solidFill>
                            <a:srgbClr val="000000"/>
                          </a:solidFill>
                          <a:latin typeface="+mn-lt"/>
                          <a:ea typeface="+mn-ea"/>
                          <a:cs typeface="+mn-cs"/>
                        </a:rPr>
                        <a:t>)</a:t>
                      </a:r>
                      <a:r>
                        <a:rPr lang="de-DE" sz="1200" b="0" u="none" strike="noStrike" kern="1200" baseline="0" dirty="0">
                          <a:solidFill>
                            <a:srgbClr val="000000"/>
                          </a:solidFill>
                          <a:latin typeface="+mn-lt"/>
                          <a:ea typeface="+mn-ea"/>
                          <a:cs typeface="+mn-cs"/>
                        </a:rPr>
                        <a:t>.</a:t>
                      </a:r>
                      <a:endParaRPr lang="de-DE" sz="12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kern="120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u="sng" kern="1200" dirty="0">
                          <a:solidFill>
                            <a:srgbClr val="000000"/>
                          </a:solidFill>
                          <a:latin typeface="+mn-lt"/>
                          <a:ea typeface="+mn-ea"/>
                          <a:cs typeface="+mn-cs"/>
                        </a:rPr>
                        <a:t>Anteilssatz / Ansatz der finanziellen Kontrolle: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kern="1200" dirty="0">
                          <a:solidFill>
                            <a:srgbClr val="000000"/>
                          </a:solidFill>
                          <a:latin typeface="+mn-lt"/>
                          <a:ea typeface="+mn-ea"/>
                          <a:cs typeface="+mn-cs"/>
                        </a:rPr>
                        <a:t>Kraftstoff- oder energiebezogene Emissionen aus Sachanlagen, die sich nicht im </a:t>
                      </a:r>
                      <a:r>
                        <a:rPr lang="de-DE" sz="1200" kern="1200" dirty="0" smtClean="0">
                          <a:solidFill>
                            <a:srgbClr val="000000"/>
                          </a:solidFill>
                          <a:latin typeface="+mn-lt"/>
                          <a:ea typeface="+mn-ea"/>
                          <a:cs typeface="+mn-cs"/>
                        </a:rPr>
                        <a:t>Besitz oder finanzieller </a:t>
                      </a:r>
                      <a:r>
                        <a:rPr lang="de-DE" sz="1200" kern="1200" dirty="0">
                          <a:solidFill>
                            <a:srgbClr val="000000"/>
                          </a:solidFill>
                          <a:latin typeface="+mn-lt"/>
                          <a:ea typeface="+mn-ea"/>
                          <a:cs typeface="+mn-cs"/>
                        </a:rPr>
                        <a:t>Kontrolle befinden, werden unter 3.8 </a:t>
                      </a:r>
                      <a:r>
                        <a:rPr lang="de-DE" sz="1200" kern="1200" dirty="0" smtClean="0">
                          <a:solidFill>
                            <a:srgbClr val="000000"/>
                          </a:solidFill>
                          <a:latin typeface="+mn-lt"/>
                          <a:ea typeface="+mn-ea"/>
                          <a:cs typeface="+mn-cs"/>
                        </a:rPr>
                        <a:t>bilanziert.</a:t>
                      </a:r>
                      <a:endParaRPr lang="de-DE" sz="1200" b="0" u="none" strike="noStrike" kern="1200" baseline="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u="sng" kern="1200" dirty="0">
                          <a:solidFill>
                            <a:srgbClr val="000000"/>
                          </a:solidFill>
                          <a:latin typeface="+mn-lt"/>
                          <a:ea typeface="+mn-ea"/>
                          <a:cs typeface="+mn-cs"/>
                        </a:rPr>
                        <a:t>Ansatz der operativen Kontrolle: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solidFill>
                            <a:srgbClr val="000000"/>
                          </a:solidFill>
                        </a:rPr>
                        <a:t>Emissionen auf Leasing/Anmietung werden unter Scope 1 und 2 bilanziert, da das </a:t>
                      </a:r>
                      <a:r>
                        <a:rPr lang="de-DE" sz="1200" kern="1200" dirty="0">
                          <a:solidFill>
                            <a:srgbClr val="000000"/>
                          </a:solidFill>
                          <a:latin typeface="+mn-lt"/>
                          <a:ea typeface="+mn-ea"/>
                          <a:cs typeface="+mn-cs"/>
                        </a:rPr>
                        <a:t>Unternehmen</a:t>
                      </a:r>
                      <a:r>
                        <a:rPr lang="de-DE" sz="1200" dirty="0">
                          <a:solidFill>
                            <a:srgbClr val="000000"/>
                          </a:solidFill>
                        </a:rPr>
                        <a:t> meist über die operative Kontrolle über die geleasten Sachanlagen </a:t>
                      </a:r>
                      <a:r>
                        <a:rPr lang="de-DE" sz="1200" dirty="0" smtClean="0">
                          <a:solidFill>
                            <a:srgbClr val="000000"/>
                          </a:solidFill>
                        </a:rPr>
                        <a:t>verfügt.</a:t>
                      </a:r>
                      <a:endParaRPr lang="de-DE" sz="12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u="sng" dirty="0">
                          <a:solidFill>
                            <a:srgbClr val="000000"/>
                          </a:solidFill>
                        </a:rPr>
                        <a:t>Operating Lease:</a:t>
                      </a:r>
                    </a:p>
                    <a:p>
                      <a:pPr marL="285750" lvl="0" indent="-285750">
                        <a:spcAft>
                          <a:spcPts val="0"/>
                        </a:spcAft>
                        <a:buFont typeface="Arial" panose="020B0604020202020204" pitchFamily="34" charset="0"/>
                        <a:buChar char="•"/>
                      </a:pPr>
                      <a:r>
                        <a:rPr lang="de-DE" sz="1200" dirty="0">
                          <a:solidFill>
                            <a:srgbClr val="000000"/>
                          </a:solidFill>
                        </a:rPr>
                        <a:t>Leasing ist nur auf kurze Dauer angelegt und hat flexible </a:t>
                      </a:r>
                      <a:r>
                        <a:rPr lang="de-DE" sz="1200" dirty="0" smtClean="0">
                          <a:solidFill>
                            <a:srgbClr val="000000"/>
                          </a:solidFill>
                        </a:rPr>
                        <a:t>Kündigungsfristen.</a:t>
                      </a:r>
                      <a:endParaRPr lang="de-DE" sz="1200" dirty="0">
                        <a:solidFill>
                          <a:srgbClr val="000000"/>
                        </a:solidFill>
                      </a:endParaRPr>
                    </a:p>
                    <a:p>
                      <a:pPr marL="285750" lvl="0" indent="-285750">
                        <a:spcAft>
                          <a:spcPts val="0"/>
                        </a:spcAft>
                        <a:buFont typeface="Arial" panose="020B0604020202020204" pitchFamily="34" charset="0"/>
                        <a:buChar char="•"/>
                      </a:pPr>
                      <a:r>
                        <a:rPr lang="de-DE" sz="1200" dirty="0">
                          <a:solidFill>
                            <a:srgbClr val="000000"/>
                          </a:solidFill>
                        </a:rPr>
                        <a:t>Zweck: Objekt für Vertragsdauer nutzen, ohne Eigentumserwerb </a:t>
                      </a:r>
                      <a:r>
                        <a:rPr lang="de-DE" sz="1200" dirty="0" smtClean="0">
                          <a:solidFill>
                            <a:srgbClr val="000000"/>
                          </a:solidFill>
                        </a:rPr>
                        <a:t>anzustreben,</a:t>
                      </a:r>
                      <a:br>
                        <a:rPr lang="de-DE" sz="1200" dirty="0" smtClean="0">
                          <a:solidFill>
                            <a:srgbClr val="000000"/>
                          </a:solidFill>
                        </a:rPr>
                      </a:br>
                      <a:r>
                        <a:rPr lang="de-DE" sz="1200" dirty="0" smtClean="0">
                          <a:solidFill>
                            <a:srgbClr val="000000"/>
                          </a:solidFill>
                        </a:rPr>
                        <a:t>z. B. </a:t>
                      </a:r>
                      <a:r>
                        <a:rPr lang="de-DE" sz="1200" dirty="0">
                          <a:solidFill>
                            <a:srgbClr val="000000"/>
                          </a:solidFill>
                        </a:rPr>
                        <a:t>Baumaschinen, Autos die von mehreren </a:t>
                      </a:r>
                      <a:r>
                        <a:rPr lang="de-DE" sz="1200" dirty="0" smtClean="0">
                          <a:solidFill>
                            <a:srgbClr val="000000"/>
                          </a:solidFill>
                        </a:rPr>
                        <a:t>Leasingnehmern</a:t>
                      </a:r>
                      <a:r>
                        <a:rPr lang="de-DE" sz="1200" baseline="0" dirty="0" smtClean="0">
                          <a:solidFill>
                            <a:srgbClr val="000000"/>
                          </a:solidFill>
                        </a:rPr>
                        <a:t> </a:t>
                      </a:r>
                      <a:r>
                        <a:rPr lang="de-DE" sz="1200" dirty="0" smtClean="0">
                          <a:solidFill>
                            <a:srgbClr val="000000"/>
                          </a:solidFill>
                        </a:rPr>
                        <a:t>nacheinander </a:t>
                      </a:r>
                      <a:r>
                        <a:rPr lang="de-DE" sz="1200" dirty="0">
                          <a:solidFill>
                            <a:srgbClr val="000000"/>
                          </a:solidFill>
                        </a:rPr>
                        <a:t>gebraucht werden </a:t>
                      </a:r>
                      <a:r>
                        <a:rPr lang="de-DE" sz="1200" dirty="0" smtClean="0">
                          <a:solidFill>
                            <a:srgbClr val="000000"/>
                          </a:solidFill>
                        </a:rPr>
                        <a:t>können.</a:t>
                      </a:r>
                      <a:endParaRPr lang="de-DE" sz="12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u="sng" kern="1200" dirty="0" smtClean="0">
                          <a:solidFill>
                            <a:srgbClr val="000000"/>
                          </a:solidFill>
                          <a:latin typeface="+mj-lt"/>
                          <a:ea typeface="+mn-ea"/>
                          <a:cs typeface="+mn-cs"/>
                        </a:rPr>
                        <a:t>Finanzierungsleasing:</a:t>
                      </a:r>
                      <a:endParaRPr lang="de-DE" sz="1200" u="sng" dirty="0">
                        <a:latin typeface="+mj-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solidFill>
                            <a:srgbClr val="000000"/>
                          </a:solidFill>
                        </a:rPr>
                        <a:t>Leasing ist mittel- bis langfristig angelegt, Vertrag kann während der Grundmietzeit nicht gekündigt </a:t>
                      </a:r>
                      <a:r>
                        <a:rPr lang="de-DE" sz="1200" dirty="0" smtClean="0">
                          <a:solidFill>
                            <a:srgbClr val="000000"/>
                          </a:solidFill>
                        </a:rPr>
                        <a:t>werden.</a:t>
                      </a:r>
                      <a:endParaRPr lang="de-DE" sz="1200" dirty="0">
                        <a:solidFill>
                          <a:srgbClr val="000000"/>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solidFill>
                            <a:srgbClr val="000000"/>
                          </a:solidFill>
                        </a:rPr>
                        <a:t>Zweck: Eigentumserwerb eines Objektes, werden in der Buchhaltung als volle Vermögenswerte </a:t>
                      </a:r>
                      <a:r>
                        <a:rPr lang="de-DE" sz="1200" dirty="0" smtClean="0">
                          <a:solidFill>
                            <a:srgbClr val="000000"/>
                          </a:solidFill>
                        </a:rPr>
                        <a:t>betrachtet.</a:t>
                      </a:r>
                      <a:endParaRPr lang="de-DE" sz="12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kern="1200" dirty="0" smtClean="0">
                          <a:solidFill>
                            <a:srgbClr val="000000"/>
                          </a:solidFill>
                          <a:latin typeface="+mn-lt"/>
                          <a:ea typeface="+mn-ea"/>
                          <a:cs typeface="+mn-cs"/>
                        </a:rPr>
                        <a:t>Unternehmen die beispielsweise Maschinen mieten.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kern="1200" dirty="0" smtClean="0">
                          <a:solidFill>
                            <a:srgbClr val="000000"/>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dirty="0" smtClean="0">
                          <a:solidFill>
                            <a:srgbClr val="000000"/>
                          </a:solidFill>
                        </a:rPr>
                        <a:t>Diese Kategorie ist häufig nicht relevant.</a:t>
                      </a:r>
                      <a:endParaRPr lang="de-DE" sz="12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4418651"/>
                  </a:ext>
                </a:extLst>
              </a:tr>
            </a:tbl>
          </a:graphicData>
        </a:graphic>
      </p:graphicFrame>
      <p:sp>
        <p:nvSpPr>
          <p:cNvPr id="6" name="Sprechblase: rechteckig mit abgerundeten Ecken 1">
            <a:extLst>
              <a:ext uri="{FF2B5EF4-FFF2-40B4-BE49-F238E27FC236}">
                <a16:creationId xmlns:a16="http://schemas.microsoft.com/office/drawing/2014/main" id="{DB05CD9D-1695-76F5-0392-F05E1A6B9BE8}"/>
              </a:ext>
            </a:extLst>
          </p:cNvPr>
          <p:cNvSpPr/>
          <p:nvPr/>
        </p:nvSpPr>
        <p:spPr>
          <a:xfrm>
            <a:off x="3359696" y="5887158"/>
            <a:ext cx="4680520" cy="494170"/>
          </a:xfrm>
          <a:prstGeom prst="wedgeRoundRectCallout">
            <a:avLst>
              <a:gd name="adj1" fmla="val -57721"/>
              <a:gd name="adj2" fmla="val -51836"/>
              <a:gd name="adj3" fmla="val 16667"/>
            </a:avLst>
          </a:prstGeom>
          <a:solidFill>
            <a:srgbClr val="F9B000"/>
          </a:solidFill>
          <a:ln w="25400" cap="flat" cmpd="sng" algn="ctr">
            <a:solidFill>
              <a:srgbClr val="BBE0E3">
                <a:shade val="50000"/>
              </a:srgbClr>
            </a:solidFill>
            <a:prstDash val="solid"/>
          </a:ln>
          <a:effectLst/>
        </p:spPr>
        <p:txBody>
          <a:bodyPr rtlCol="0" anchor="ctr"/>
          <a:lstStyle/>
          <a:p>
            <a:pPr lvl="0" algn="ctr" eaLnBrk="0" fontAlgn="base" hangingPunct="0">
              <a:spcBef>
                <a:spcPct val="0"/>
              </a:spcBef>
              <a:spcAft>
                <a:spcPct val="0"/>
              </a:spcAft>
            </a:pPr>
            <a:endParaRPr lang="de-DE" sz="1200" kern="0" dirty="0">
              <a:solidFill>
                <a:srgbClr val="000000"/>
              </a:solidFill>
              <a:latin typeface="Arial"/>
              <a:ea typeface="ＭＳ Ｐゴシック"/>
            </a:endParaRPr>
          </a:p>
          <a:p>
            <a:pPr lvl="0" algn="ctr" eaLnBrk="0" fontAlgn="base" hangingPunct="0">
              <a:spcBef>
                <a:spcPct val="0"/>
              </a:spcBef>
              <a:spcAft>
                <a:spcPct val="0"/>
              </a:spcAft>
            </a:pP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Weiterführende Informationen </a:t>
            </a:r>
            <a:r>
              <a:rPr kumimoji="0" lang="de-DE" sz="1200" b="0" i="0" u="none" strike="noStrike" kern="0" cap="none" spc="0" normalizeH="0" baseline="0" noProof="0" dirty="0" smtClean="0">
                <a:ln>
                  <a:noFill/>
                </a:ln>
                <a:solidFill>
                  <a:srgbClr val="000000"/>
                </a:solidFill>
                <a:effectLst/>
                <a:uLnTx/>
                <a:uFillTx/>
                <a:latin typeface="Arial"/>
                <a:ea typeface="ＭＳ Ｐゴシック"/>
                <a:cs typeface="+mn-cs"/>
              </a:rPr>
              <a:t>finden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Sie im Dokument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hlinkClick r:id="rId2" action="ppaction://hlinksldjump"/>
              </a:rPr>
              <a:t>Technical Guidance for Calculating Scope 3 Emissions</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 auf S. </a:t>
            </a:r>
            <a:r>
              <a:rPr lang="de-DE" sz="1200" kern="0" noProof="0" dirty="0" smtClean="0">
                <a:solidFill>
                  <a:srgbClr val="000000"/>
                </a:solidFill>
                <a:latin typeface="Arial"/>
                <a:ea typeface="ＭＳ Ｐゴシック"/>
              </a:rPr>
              <a:t>94</a:t>
            </a:r>
            <a:r>
              <a:rPr kumimoji="0" lang="de-DE" sz="1200" b="0" i="0" u="none" strike="noStrike" kern="0" cap="none" spc="0" normalizeH="0" baseline="0" noProof="0" dirty="0" smtClean="0">
                <a:ln>
                  <a:noFill/>
                </a:ln>
                <a:solidFill>
                  <a:srgbClr val="000000"/>
                </a:solidFill>
                <a:effectLst/>
                <a:uLnTx/>
                <a:uFillTx/>
                <a:latin typeface="Arial"/>
                <a:ea typeface="ＭＳ Ｐゴシック"/>
                <a:cs typeface="+mn-cs"/>
              </a:rPr>
              <a:t>-101.</a:t>
            </a:r>
            <a:endParaRPr kumimoji="0" lang="de-DE" sz="12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de-DE" sz="1200" b="0" i="0" u="none" strike="noStrike" kern="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1665531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AAC427-D2A0-BAD1-CB86-BBC04E25AD10}"/>
              </a:ext>
            </a:extLst>
          </p:cNvPr>
          <p:cNvSpPr>
            <a:spLocks noGrp="1"/>
          </p:cNvSpPr>
          <p:nvPr>
            <p:ph type="title"/>
          </p:nvPr>
        </p:nvSpPr>
        <p:spPr/>
        <p:txBody>
          <a:bodyPr/>
          <a:lstStyle/>
          <a:p>
            <a:r>
              <a:rPr lang="de-DE" sz="2400" dirty="0"/>
              <a:t>Wer sollte diese Kategorie erfassen?</a:t>
            </a:r>
          </a:p>
        </p:txBody>
      </p:sp>
      <p:sp>
        <p:nvSpPr>
          <p:cNvPr id="4" name="Fußzeilenplatzhalter 3">
            <a:extLst>
              <a:ext uri="{FF2B5EF4-FFF2-40B4-BE49-F238E27FC236}">
                <a16:creationId xmlns:a16="http://schemas.microsoft.com/office/drawing/2014/main" id="{2057B4E2-508D-8230-BD9A-E68FD270990A}"/>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5" name="Foliennummernplatzhalter 4">
            <a:extLst>
              <a:ext uri="{FF2B5EF4-FFF2-40B4-BE49-F238E27FC236}">
                <a16:creationId xmlns:a16="http://schemas.microsoft.com/office/drawing/2014/main" id="{0FA53AD0-CA2B-E3D7-EC6B-A70E797C507F}"/>
              </a:ext>
            </a:extLst>
          </p:cNvPr>
          <p:cNvSpPr>
            <a:spLocks noGrp="1"/>
          </p:cNvSpPr>
          <p:nvPr>
            <p:ph type="sldNum" sz="quarter" idx="4"/>
          </p:nvPr>
        </p:nvSpPr>
        <p:spPr/>
        <p:txBody>
          <a:bodyPr/>
          <a:lstStyle/>
          <a:p>
            <a:fld id="{894680D0-7A83-433A-9719-C4143F27F647}" type="slidenum">
              <a:rPr lang="de-DE" smtClean="0"/>
              <a:pPr/>
              <a:t>33</a:t>
            </a:fld>
            <a:endParaRPr lang="de-DE" dirty="0"/>
          </a:p>
        </p:txBody>
      </p:sp>
      <p:graphicFrame>
        <p:nvGraphicFramePr>
          <p:cNvPr id="9" name="Tabelle 7">
            <a:extLst>
              <a:ext uri="{FF2B5EF4-FFF2-40B4-BE49-F238E27FC236}">
                <a16:creationId xmlns:a16="http://schemas.microsoft.com/office/drawing/2014/main" id="{EE27FEBB-C99D-9149-B571-836316251D84}"/>
              </a:ext>
            </a:extLst>
          </p:cNvPr>
          <p:cNvGraphicFramePr>
            <a:graphicFrameLocks noGrp="1"/>
          </p:cNvGraphicFramePr>
          <p:nvPr>
            <p:extLst>
              <p:ext uri="{D42A27DB-BD31-4B8C-83A1-F6EECF244321}">
                <p14:modId xmlns:p14="http://schemas.microsoft.com/office/powerpoint/2010/main" val="1194411931"/>
              </p:ext>
            </p:extLst>
          </p:nvPr>
        </p:nvGraphicFramePr>
        <p:xfrm>
          <a:off x="551384" y="2422449"/>
          <a:ext cx="8928992" cy="3349814"/>
        </p:xfrm>
        <a:graphic>
          <a:graphicData uri="http://schemas.openxmlformats.org/drawingml/2006/table">
            <a:tbl>
              <a:tblPr firstRow="1" bandRow="1"/>
              <a:tblGrid>
                <a:gridCol w="2232247">
                  <a:extLst>
                    <a:ext uri="{9D8B030D-6E8A-4147-A177-3AD203B41FA5}">
                      <a16:colId xmlns:a16="http://schemas.microsoft.com/office/drawing/2014/main" val="955170187"/>
                    </a:ext>
                  </a:extLst>
                </a:gridCol>
                <a:gridCol w="3720414">
                  <a:extLst>
                    <a:ext uri="{9D8B030D-6E8A-4147-A177-3AD203B41FA5}">
                      <a16:colId xmlns:a16="http://schemas.microsoft.com/office/drawing/2014/main" val="3574931170"/>
                    </a:ext>
                  </a:extLst>
                </a:gridCol>
                <a:gridCol w="2976331">
                  <a:extLst>
                    <a:ext uri="{9D8B030D-6E8A-4147-A177-3AD203B41FA5}">
                      <a16:colId xmlns:a16="http://schemas.microsoft.com/office/drawing/2014/main" val="760867710"/>
                    </a:ext>
                  </a:extLst>
                </a:gridCol>
              </a:tblGrid>
              <a:tr h="60210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de-DE" sz="1400"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2F2F2"/>
                    </a:solidFill>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de-DE" sz="1400" dirty="0">
                          <a:latin typeface="+mn-lt"/>
                        </a:rPr>
                        <a:t>Aus Sicht der </a:t>
                      </a:r>
                      <a:r>
                        <a:rPr lang="de-DE" sz="1400" u="sng" dirty="0" smtClean="0">
                          <a:latin typeface="+mn-lt"/>
                        </a:rPr>
                        <a:t>Leasingnehmer</a:t>
                      </a:r>
                      <a:endParaRPr lang="de-DE" sz="1400" u="sng" dirty="0">
                        <a:latin typeface="+mn-lt"/>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B687F"/>
                    </a:solidFill>
                  </a:tcPr>
                </a:tc>
                <a:tc hMerge="1">
                  <a:txBody>
                    <a:bodyPr/>
                    <a:lstStyle/>
                    <a:p>
                      <a:endParaRPr lang="de-DE" dirty="0"/>
                    </a:p>
                  </a:txBody>
                  <a:tcPr/>
                </a:tc>
                <a:extLst>
                  <a:ext uri="{0D108BD9-81ED-4DB2-BD59-A6C34878D82A}">
                    <a16:rowId xmlns:a16="http://schemas.microsoft.com/office/drawing/2014/main" val="2924019702"/>
                  </a:ext>
                </a:extLst>
              </a:tr>
              <a:tr h="66919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914400" rtl="0" eaLnBrk="1" latinLnBrk="0" hangingPunct="1"/>
                      <a:endParaRPr lang="de-DE" sz="1200" b="1" kern="1200" dirty="0">
                        <a:solidFill>
                          <a:schemeClr val="lt1"/>
                        </a:solidFill>
                        <a:latin typeface="+mn-lt"/>
                        <a:ea typeface="+mn-ea"/>
                        <a:cs typeface="+mn-cs"/>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B687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914400" rtl="0" eaLnBrk="1" latinLnBrk="0" hangingPunct="1"/>
                      <a:r>
                        <a:rPr lang="de-DE" sz="1200" b="1" kern="1200" dirty="0">
                          <a:solidFill>
                            <a:schemeClr val="lt1"/>
                          </a:solidFill>
                          <a:latin typeface="+mn-lt"/>
                          <a:ea typeface="+mn-ea"/>
                          <a:cs typeface="+mn-cs"/>
                        </a:rPr>
                        <a:t>Finanzierungsleasing </a:t>
                      </a:r>
                    </a:p>
                    <a:p>
                      <a:pPr marL="0" algn="l" defTabSz="914400" rtl="0" eaLnBrk="1" latinLnBrk="0" hangingPunct="1"/>
                      <a:r>
                        <a:rPr lang="de-DE" sz="1200" b="1" kern="1200" dirty="0" smtClean="0">
                          <a:solidFill>
                            <a:schemeClr val="lt1"/>
                          </a:solidFill>
                          <a:latin typeface="+mn-lt"/>
                          <a:ea typeface="+mn-ea"/>
                          <a:cs typeface="+mn-cs"/>
                        </a:rPr>
                        <a:t>(langfristiges </a:t>
                      </a:r>
                      <a:r>
                        <a:rPr lang="de-DE" sz="1200" b="1" kern="1200" dirty="0">
                          <a:solidFill>
                            <a:schemeClr val="lt1"/>
                          </a:solidFill>
                          <a:latin typeface="+mn-lt"/>
                          <a:ea typeface="+mn-ea"/>
                          <a:cs typeface="+mn-cs"/>
                        </a:rPr>
                        <a:t>Eigentum)</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B687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914400" rtl="0" eaLnBrk="1" latinLnBrk="0" hangingPunct="1"/>
                      <a:r>
                        <a:rPr lang="de-DE" sz="1200" b="1" kern="1200" dirty="0">
                          <a:solidFill>
                            <a:schemeClr val="lt1"/>
                          </a:solidFill>
                          <a:latin typeface="+mn-lt"/>
                          <a:ea typeface="+mn-ea"/>
                          <a:cs typeface="+mn-cs"/>
                        </a:rPr>
                        <a:t>Operating Leasing </a:t>
                      </a:r>
                    </a:p>
                    <a:p>
                      <a:pPr marL="0" algn="l" defTabSz="914400" rtl="0" eaLnBrk="1" latinLnBrk="0" hangingPunct="1"/>
                      <a:r>
                        <a:rPr lang="de-DE" sz="1200" b="1" kern="1200" dirty="0">
                          <a:solidFill>
                            <a:schemeClr val="lt1"/>
                          </a:solidFill>
                          <a:latin typeface="+mn-lt"/>
                          <a:ea typeface="+mn-ea"/>
                          <a:cs typeface="+mn-cs"/>
                        </a:rPr>
                        <a:t>(kurzfristiges Leasing)</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B687F"/>
                    </a:solidFill>
                  </a:tcPr>
                </a:tc>
                <a:extLst>
                  <a:ext uri="{0D108BD9-81ED-4DB2-BD59-A6C34878D82A}">
                    <a16:rowId xmlns:a16="http://schemas.microsoft.com/office/drawing/2014/main" val="2039590472"/>
                  </a:ext>
                </a:extLst>
              </a:tr>
              <a:tr h="103925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914400" rtl="0" eaLnBrk="1" latinLnBrk="0" hangingPunct="1"/>
                      <a:r>
                        <a:rPr lang="de-DE" sz="1200" b="1" kern="1200" dirty="0">
                          <a:solidFill>
                            <a:schemeClr val="lt1"/>
                          </a:solidFill>
                          <a:latin typeface="+mn-lt"/>
                          <a:ea typeface="+mn-ea"/>
                          <a:cs typeface="+mn-cs"/>
                        </a:rPr>
                        <a:t>Anteilsansatz/</a:t>
                      </a:r>
                    </a:p>
                    <a:p>
                      <a:pPr marL="0" algn="l" defTabSz="914400" rtl="0" eaLnBrk="1" latinLnBrk="0" hangingPunct="1"/>
                      <a:r>
                        <a:rPr lang="de-DE" sz="1200" b="1" kern="1200" dirty="0">
                          <a:solidFill>
                            <a:schemeClr val="lt1"/>
                          </a:solidFill>
                          <a:latin typeface="+mn-lt"/>
                          <a:ea typeface="+mn-ea"/>
                          <a:cs typeface="+mn-cs"/>
                        </a:rPr>
                        <a:t>finanzielle Kontrolle</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B687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de-DE" sz="1200" dirty="0">
                          <a:solidFill>
                            <a:srgbClr val="000000"/>
                          </a:solidFill>
                          <a:latin typeface="+mn-lt"/>
                        </a:rPr>
                        <a:t>Eigentum und finanzielle Kontrolle </a:t>
                      </a:r>
                      <a:r>
                        <a:rPr lang="de-DE" sz="1200" dirty="0">
                          <a:solidFill>
                            <a:srgbClr val="000000"/>
                          </a:solidFill>
                          <a:latin typeface="+mn-lt"/>
                          <a:sym typeface="Wingdings" panose="05000000000000000000" pitchFamily="2" charset="2"/>
                        </a:rPr>
                        <a:t> Scope </a:t>
                      </a:r>
                      <a:r>
                        <a:rPr lang="de-DE" sz="1200" dirty="0" smtClean="0">
                          <a:solidFill>
                            <a:srgbClr val="000000"/>
                          </a:solidFill>
                          <a:latin typeface="+mn-lt"/>
                          <a:sym typeface="Wingdings" panose="05000000000000000000" pitchFamily="2" charset="2"/>
                        </a:rPr>
                        <a:t>1 und 2</a:t>
                      </a:r>
                      <a:endParaRPr lang="de-DE" sz="1200" dirty="0">
                        <a:solidFill>
                          <a:srgbClr val="000000"/>
                        </a:solidFill>
                        <a:latin typeface="+mn-l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6C6D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de-DE" sz="1200" dirty="0">
                          <a:solidFill>
                            <a:srgbClr val="000000"/>
                          </a:solidFill>
                          <a:latin typeface="+mn-lt"/>
                        </a:rPr>
                        <a:t>Weder Eigentum noch finanzielle Kontrolle </a:t>
                      </a:r>
                      <a:r>
                        <a:rPr lang="de-DE" sz="1200" dirty="0">
                          <a:solidFill>
                            <a:srgbClr val="000000"/>
                          </a:solidFill>
                          <a:latin typeface="+mn-lt"/>
                          <a:sym typeface="Wingdings" panose="05000000000000000000" pitchFamily="2" charset="2"/>
                        </a:rPr>
                        <a:t> Scope 3 (upstream leased assets)</a:t>
                      </a:r>
                      <a:endParaRPr lang="de-DE" sz="1200" dirty="0">
                        <a:solidFill>
                          <a:srgbClr val="000000"/>
                        </a:solidFill>
                        <a:latin typeface="+mn-l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221321285"/>
                  </a:ext>
                </a:extLst>
              </a:tr>
              <a:tr h="103925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914400" rtl="0" eaLnBrk="1" latinLnBrk="0" hangingPunct="1"/>
                      <a:r>
                        <a:rPr lang="de-DE" sz="1200" b="1" kern="1200" dirty="0">
                          <a:solidFill>
                            <a:schemeClr val="lt1"/>
                          </a:solidFill>
                          <a:latin typeface="+mn-lt"/>
                          <a:ea typeface="+mn-ea"/>
                          <a:cs typeface="+mn-cs"/>
                        </a:rPr>
                        <a:t>Operative Kontrolle</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B687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de-DE" sz="1200" dirty="0">
                          <a:solidFill>
                            <a:srgbClr val="000000"/>
                          </a:solidFill>
                          <a:latin typeface="+mn-lt"/>
                        </a:rPr>
                        <a:t>Operative Kontrolle </a:t>
                      </a:r>
                      <a:r>
                        <a:rPr lang="de-DE" sz="1200" dirty="0">
                          <a:solidFill>
                            <a:srgbClr val="000000"/>
                          </a:solidFill>
                          <a:latin typeface="+mn-lt"/>
                          <a:sym typeface="Wingdings" panose="05000000000000000000" pitchFamily="2" charset="2"/>
                        </a:rPr>
                        <a:t> Scope </a:t>
                      </a:r>
                      <a:r>
                        <a:rPr lang="de-DE" sz="1200" dirty="0" smtClean="0">
                          <a:solidFill>
                            <a:srgbClr val="000000"/>
                          </a:solidFill>
                          <a:latin typeface="+mn-lt"/>
                          <a:sym typeface="Wingdings" panose="05000000000000000000" pitchFamily="2" charset="2"/>
                        </a:rPr>
                        <a:t>1 und 2</a:t>
                      </a:r>
                      <a:endParaRPr lang="de-DE" sz="1200" dirty="0">
                        <a:solidFill>
                          <a:srgbClr val="000000"/>
                        </a:solidFill>
                        <a:latin typeface="+mn-l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6C6D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de-DE" sz="1200" dirty="0">
                          <a:solidFill>
                            <a:srgbClr val="000000"/>
                          </a:solidFill>
                          <a:latin typeface="+mn-lt"/>
                        </a:rPr>
                        <a:t>Operative Kontrolle </a:t>
                      </a:r>
                      <a:r>
                        <a:rPr lang="de-DE" sz="1200" dirty="0">
                          <a:solidFill>
                            <a:srgbClr val="000000"/>
                          </a:solidFill>
                          <a:latin typeface="+mn-lt"/>
                          <a:sym typeface="Wingdings" panose="05000000000000000000" pitchFamily="2" charset="2"/>
                        </a:rPr>
                        <a:t> Scope </a:t>
                      </a:r>
                      <a:r>
                        <a:rPr lang="de-DE" sz="1200" dirty="0" smtClean="0">
                          <a:solidFill>
                            <a:srgbClr val="000000"/>
                          </a:solidFill>
                          <a:latin typeface="+mn-lt"/>
                          <a:sym typeface="Wingdings" panose="05000000000000000000" pitchFamily="2" charset="2"/>
                        </a:rPr>
                        <a:t>1 und 2</a:t>
                      </a:r>
                      <a:endParaRPr lang="de-DE" sz="1200" dirty="0">
                        <a:solidFill>
                          <a:srgbClr val="000000"/>
                        </a:solidFill>
                        <a:latin typeface="+mn-l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6C6D0"/>
                    </a:solidFill>
                  </a:tcPr>
                </a:tc>
                <a:extLst>
                  <a:ext uri="{0D108BD9-81ED-4DB2-BD59-A6C34878D82A}">
                    <a16:rowId xmlns:a16="http://schemas.microsoft.com/office/drawing/2014/main" val="1624187570"/>
                  </a:ext>
                </a:extLst>
              </a:tr>
            </a:tbl>
          </a:graphicData>
        </a:graphic>
      </p:graphicFrame>
      <p:sp>
        <p:nvSpPr>
          <p:cNvPr id="11" name="Textfeld 10">
            <a:extLst>
              <a:ext uri="{FF2B5EF4-FFF2-40B4-BE49-F238E27FC236}">
                <a16:creationId xmlns:a16="http://schemas.microsoft.com/office/drawing/2014/main" id="{FD7EE6B4-C752-51B6-4BB3-2795F707373E}"/>
              </a:ext>
            </a:extLst>
          </p:cNvPr>
          <p:cNvSpPr txBox="1"/>
          <p:nvPr/>
        </p:nvSpPr>
        <p:spPr>
          <a:xfrm>
            <a:off x="467692" y="1449245"/>
            <a:ext cx="11256616" cy="523220"/>
          </a:xfrm>
          <a:prstGeom prst="rect">
            <a:avLst/>
          </a:prstGeom>
          <a:noFill/>
        </p:spPr>
        <p:txBody>
          <a:bodyPr wrap="square">
            <a:spAutoFit/>
          </a:bodyPr>
          <a:lstStyle/>
          <a:p>
            <a:pPr marL="0" indent="0" algn="l">
              <a:buNone/>
            </a:pPr>
            <a:r>
              <a:rPr lang="de-DE" sz="1400" dirty="0">
                <a:solidFill>
                  <a:srgbClr val="000000"/>
                </a:solidFill>
              </a:rPr>
              <a:t>Ob Emissionen Kategorie 3.8 oder Scope 1 und 2 zugeordnet werden, ist abhängig von der Art des Leasingverhältnisses und dem gewählten Konsolidierungsansatz. Weiterführende Informationen zum Konsolidierungsansatz finden Sie in der </a:t>
            </a:r>
            <a:r>
              <a:rPr lang="de-DE" sz="1400" dirty="0" smtClean="0">
                <a:solidFill>
                  <a:srgbClr val="000000"/>
                </a:solidFill>
              </a:rPr>
              <a:t>Handlungshilfe Klimastrategie. </a:t>
            </a:r>
            <a:endParaRPr lang="de-DE" sz="1400" dirty="0">
              <a:solidFill>
                <a:srgbClr val="000000"/>
              </a:solidFill>
            </a:endParaRPr>
          </a:p>
        </p:txBody>
      </p:sp>
      <p:sp>
        <p:nvSpPr>
          <p:cNvPr id="12" name="Sprechblase: rechteckig mit abgerundeten Ecken 11">
            <a:extLst>
              <a:ext uri="{FF2B5EF4-FFF2-40B4-BE49-F238E27FC236}">
                <a16:creationId xmlns:a16="http://schemas.microsoft.com/office/drawing/2014/main" id="{EAE9A179-D7B3-44FB-0204-224B0A24B1A0}"/>
              </a:ext>
            </a:extLst>
          </p:cNvPr>
          <p:cNvSpPr/>
          <p:nvPr/>
        </p:nvSpPr>
        <p:spPr>
          <a:xfrm>
            <a:off x="5951984" y="5526107"/>
            <a:ext cx="2008236" cy="793709"/>
          </a:xfrm>
          <a:prstGeom prst="wedgeRoundRectCallout">
            <a:avLst>
              <a:gd name="adj1" fmla="val 68304"/>
              <a:gd name="adj2" fmla="val -66755"/>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Z.B. </a:t>
            </a:r>
            <a:r>
              <a:rPr lang="de-DE" sz="1200" dirty="0">
                <a:solidFill>
                  <a:schemeClr val="tx1"/>
                </a:solidFill>
              </a:rPr>
              <a:t>Mobile Heiz- oder Kältezentralen, Transportmittel (Privatjet)</a:t>
            </a:r>
          </a:p>
        </p:txBody>
      </p:sp>
      <p:sp>
        <p:nvSpPr>
          <p:cNvPr id="13" name="Sprechblase: rechteckig mit abgerundeten Ecken 12">
            <a:extLst>
              <a:ext uri="{FF2B5EF4-FFF2-40B4-BE49-F238E27FC236}">
                <a16:creationId xmlns:a16="http://schemas.microsoft.com/office/drawing/2014/main" id="{196B3169-6E28-A948-2556-8F55015595D7}"/>
              </a:ext>
            </a:extLst>
          </p:cNvPr>
          <p:cNvSpPr/>
          <p:nvPr/>
        </p:nvSpPr>
        <p:spPr>
          <a:xfrm>
            <a:off x="9624393" y="2924944"/>
            <a:ext cx="2183608" cy="1164038"/>
          </a:xfrm>
          <a:prstGeom prst="wedgeRoundRectCallout">
            <a:avLst>
              <a:gd name="adj1" fmla="val -67442"/>
              <a:gd name="adj2" fmla="val 80385"/>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3.8 </a:t>
            </a:r>
            <a:r>
              <a:rPr lang="de-DE" sz="1200" dirty="0" smtClean="0">
                <a:solidFill>
                  <a:schemeClr val="tx1"/>
                </a:solidFill>
              </a:rPr>
              <a:t>ist nur </a:t>
            </a:r>
            <a:r>
              <a:rPr lang="de-DE" sz="1200" dirty="0">
                <a:solidFill>
                  <a:schemeClr val="tx1"/>
                </a:solidFill>
              </a:rPr>
              <a:t>für Unternehmen relevant, die den Ansatz der finanziellen Kontrolle gewählt haben und Sachanlagen kurzfristig </a:t>
            </a:r>
            <a:r>
              <a:rPr lang="de-DE" sz="1200" dirty="0" smtClean="0">
                <a:solidFill>
                  <a:schemeClr val="tx1"/>
                </a:solidFill>
              </a:rPr>
              <a:t>leasen.</a:t>
            </a:r>
            <a:endParaRPr lang="de-DE" sz="1200" dirty="0">
              <a:solidFill>
                <a:schemeClr val="tx1"/>
              </a:solidFill>
            </a:endParaRPr>
          </a:p>
        </p:txBody>
      </p:sp>
    </p:spTree>
    <p:extLst>
      <p:ext uri="{BB962C8B-B14F-4D97-AF65-F5344CB8AC3E}">
        <p14:creationId xmlns:p14="http://schemas.microsoft.com/office/powerpoint/2010/main" val="7448625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0677D126-E78A-56FF-8D61-6830887B6C1D}"/>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5" name="Foliennummernplatzhalter 4">
            <a:extLst>
              <a:ext uri="{FF2B5EF4-FFF2-40B4-BE49-F238E27FC236}">
                <a16:creationId xmlns:a16="http://schemas.microsoft.com/office/drawing/2014/main" id="{460D26A3-B192-4FC0-690E-B3DB54C2ECB0}"/>
              </a:ext>
            </a:extLst>
          </p:cNvPr>
          <p:cNvSpPr>
            <a:spLocks noGrp="1"/>
          </p:cNvSpPr>
          <p:nvPr>
            <p:ph type="sldNum" sz="quarter" idx="4"/>
          </p:nvPr>
        </p:nvSpPr>
        <p:spPr/>
        <p:txBody>
          <a:bodyPr/>
          <a:lstStyle/>
          <a:p>
            <a:fld id="{894680D0-7A83-433A-9719-C4143F27F647}" type="slidenum">
              <a:rPr lang="de-DE" smtClean="0"/>
              <a:pPr/>
              <a:t>34</a:t>
            </a:fld>
            <a:endParaRPr lang="de-DE" dirty="0"/>
          </a:p>
        </p:txBody>
      </p:sp>
      <p:graphicFrame>
        <p:nvGraphicFramePr>
          <p:cNvPr id="8" name="Tabelle 9">
            <a:extLst>
              <a:ext uri="{FF2B5EF4-FFF2-40B4-BE49-F238E27FC236}">
                <a16:creationId xmlns:a16="http://schemas.microsoft.com/office/drawing/2014/main" id="{499E627E-C7FB-BC7B-50B1-3CACE86D61C6}"/>
              </a:ext>
            </a:extLst>
          </p:cNvPr>
          <p:cNvGraphicFramePr>
            <a:graphicFrameLocks noGrp="1"/>
          </p:cNvGraphicFramePr>
          <p:nvPr>
            <p:extLst>
              <p:ext uri="{D42A27DB-BD31-4B8C-83A1-F6EECF244321}">
                <p14:modId xmlns:p14="http://schemas.microsoft.com/office/powerpoint/2010/main" val="3521166193"/>
              </p:ext>
            </p:extLst>
          </p:nvPr>
        </p:nvGraphicFramePr>
        <p:xfrm>
          <a:off x="1055440" y="951520"/>
          <a:ext cx="10752560" cy="4349688"/>
        </p:xfrm>
        <a:graphic>
          <a:graphicData uri="http://schemas.openxmlformats.org/drawingml/2006/table">
            <a:tbl>
              <a:tblPr firstRow="1" bandRow="1">
                <a:tableStyleId>{7E9639D4-E3E2-4D34-9284-5A2195B3D0D7}</a:tableStyleId>
              </a:tblPr>
              <a:tblGrid>
                <a:gridCol w="1510992">
                  <a:extLst>
                    <a:ext uri="{9D8B030D-6E8A-4147-A177-3AD203B41FA5}">
                      <a16:colId xmlns:a16="http://schemas.microsoft.com/office/drawing/2014/main" val="2566465029"/>
                    </a:ext>
                  </a:extLst>
                </a:gridCol>
                <a:gridCol w="3969383">
                  <a:extLst>
                    <a:ext uri="{9D8B030D-6E8A-4147-A177-3AD203B41FA5}">
                      <a16:colId xmlns:a16="http://schemas.microsoft.com/office/drawing/2014/main" val="3795616076"/>
                    </a:ext>
                  </a:extLst>
                </a:gridCol>
                <a:gridCol w="3601054">
                  <a:extLst>
                    <a:ext uri="{9D8B030D-6E8A-4147-A177-3AD203B41FA5}">
                      <a16:colId xmlns:a16="http://schemas.microsoft.com/office/drawing/2014/main" val="3754190229"/>
                    </a:ext>
                  </a:extLst>
                </a:gridCol>
                <a:gridCol w="1671131">
                  <a:extLst>
                    <a:ext uri="{9D8B030D-6E8A-4147-A177-3AD203B41FA5}">
                      <a16:colId xmlns:a16="http://schemas.microsoft.com/office/drawing/2014/main" val="1714585176"/>
                    </a:ext>
                  </a:extLst>
                </a:gridCol>
              </a:tblGrid>
              <a:tr h="395190">
                <a:tc>
                  <a:txBody>
                    <a:bodyPr/>
                    <a:lstStyle/>
                    <a:p>
                      <a:r>
                        <a:rPr lang="de-DE" sz="1200" b="1" i="0" dirty="0">
                          <a:latin typeface="+mj-lt"/>
                        </a:rPr>
                        <a:t>Methode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tc>
                  <a:txBody>
                    <a:bodyPr/>
                    <a:lstStyle/>
                    <a:p>
                      <a:r>
                        <a:rPr lang="de-DE" sz="1200" b="1" i="0" dirty="0">
                          <a:latin typeface="+mj-lt"/>
                        </a:rPr>
                        <a:t>Beschreibung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tc>
                  <a:txBody>
                    <a:bodyPr/>
                    <a:lstStyle/>
                    <a:p>
                      <a:r>
                        <a:rPr lang="de-DE" sz="1200" b="1" i="0" dirty="0">
                          <a:latin typeface="+mj-lt"/>
                        </a:rPr>
                        <a:t>Vorgehen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i="0" dirty="0">
                          <a:latin typeface="+mj-lt"/>
                        </a:rPr>
                        <a:t>Anmerkungen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extLst>
                  <a:ext uri="{0D108BD9-81ED-4DB2-BD59-A6C34878D82A}">
                    <a16:rowId xmlns:a16="http://schemas.microsoft.com/office/drawing/2014/main" val="3870020211"/>
                  </a:ext>
                </a:extLst>
              </a:tr>
              <a:tr h="1079352">
                <a:tc>
                  <a:txBody>
                    <a:bodyPr/>
                    <a:lstStyle/>
                    <a:p>
                      <a:r>
                        <a:rPr lang="de-DE" sz="1200" b="1" dirty="0">
                          <a:solidFill>
                            <a:srgbClr val="000000"/>
                          </a:solidFill>
                          <a:latin typeface="+mj-lt"/>
                        </a:rPr>
                        <a:t>Asset-specific</a:t>
                      </a:r>
                    </a:p>
                    <a:p>
                      <a:r>
                        <a:rPr lang="de-DE" sz="1200" b="1" dirty="0">
                          <a:solidFill>
                            <a:srgbClr val="000000"/>
                          </a:solidFill>
                          <a:latin typeface="+mj-lt"/>
                        </a:rPr>
                        <a:t>(Sachanlagen-bezogen)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u="none" strike="noStrike" kern="1200" baseline="0" noProof="0" dirty="0">
                          <a:solidFill>
                            <a:srgbClr val="000000"/>
                          </a:solidFill>
                          <a:latin typeface="+mj-lt"/>
                          <a:ea typeface="+mn-ea"/>
                          <a:cs typeface="+mn-cs"/>
                        </a:rPr>
                        <a:t>Erfassung anlagen-/standortspezifischer Kraftstoff- und Energieverbrauchsdaten sowie Leckagen/Prozessgase und/oder Scope </a:t>
                      </a:r>
                      <a:r>
                        <a:rPr lang="de-DE" sz="1200" b="0" u="none" strike="noStrike" kern="1200" baseline="0" noProof="0" dirty="0" smtClean="0">
                          <a:solidFill>
                            <a:srgbClr val="000000"/>
                          </a:solidFill>
                          <a:latin typeface="+mj-lt"/>
                          <a:ea typeface="+mn-ea"/>
                          <a:cs typeface="+mn-cs"/>
                        </a:rPr>
                        <a:t>1 und 2 </a:t>
                      </a:r>
                      <a:r>
                        <a:rPr lang="de-DE" sz="1200" b="0" u="none" strike="noStrike" kern="1200" baseline="0" noProof="0" dirty="0">
                          <a:solidFill>
                            <a:srgbClr val="000000"/>
                          </a:solidFill>
                          <a:latin typeface="+mj-lt"/>
                          <a:ea typeface="+mn-ea"/>
                          <a:cs typeface="+mn-cs"/>
                        </a:rPr>
                        <a:t>Daten von einzelnen geleasten </a:t>
                      </a:r>
                      <a:r>
                        <a:rPr lang="de-DE" sz="1200" b="0" u="none" strike="noStrike" kern="1200" baseline="0" noProof="0" dirty="0" smtClean="0">
                          <a:solidFill>
                            <a:srgbClr val="000000"/>
                          </a:solidFill>
                          <a:latin typeface="+mj-lt"/>
                          <a:ea typeface="+mn-ea"/>
                          <a:cs typeface="+mn-cs"/>
                        </a:rPr>
                        <a:t>Anlagen.</a:t>
                      </a:r>
                      <a:endParaRPr lang="de-DE" sz="1200" b="0" u="none" strike="noStrike" kern="1200" baseline="0" noProof="0" dirty="0">
                        <a:solidFill>
                          <a:srgbClr val="000000"/>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b="0" u="none" strike="noStrike" kern="1200" baseline="0" noProof="0" dirty="0">
                        <a:solidFill>
                          <a:srgbClr val="000000"/>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i="0" u="none" strike="noStrike" kern="1200" baseline="0" dirty="0">
                          <a:solidFill>
                            <a:schemeClr val="tx1"/>
                          </a:solidFill>
                          <a:latin typeface="+mn-lt"/>
                          <a:ea typeface="+mn-ea"/>
                          <a:cs typeface="+mn-cs"/>
                        </a:rPr>
                        <a:t>Rechnungen von Versorgungsunternehmen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i="0" u="none" strike="noStrike" kern="1200" baseline="0" dirty="0">
                          <a:solidFill>
                            <a:schemeClr val="tx1"/>
                          </a:solidFill>
                          <a:latin typeface="+mn-lt"/>
                          <a:ea typeface="+mn-ea"/>
                          <a:cs typeface="+mn-cs"/>
                        </a:rPr>
                        <a:t>Einkaufsaufzeichnungen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i="0" u="none" strike="noStrike" kern="1200" baseline="0" dirty="0">
                          <a:solidFill>
                            <a:schemeClr val="tx1"/>
                          </a:solidFill>
                          <a:latin typeface="+mn-lt"/>
                          <a:ea typeface="+mn-ea"/>
                          <a:cs typeface="+mn-cs"/>
                        </a:rPr>
                        <a:t>Zählerstände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i="0" u="none" strike="noStrike" kern="1200" baseline="0" dirty="0">
                          <a:solidFill>
                            <a:schemeClr val="tx1"/>
                          </a:solidFill>
                          <a:latin typeface="+mn-lt"/>
                          <a:ea typeface="+mn-ea"/>
                          <a:cs typeface="+mn-cs"/>
                        </a:rPr>
                        <a:t>Interne IT-Systeme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dirty="0">
                          <a:solidFill>
                            <a:srgbClr val="000000"/>
                          </a:solidFill>
                        </a:rPr>
                        <a:t>Da Kategorie 3.8 meist für Operating Leasing mit kurzen Vertragslaufzeiten angesetzt wird, ist die Datentransparenz und Datenverfügbarkeit oft begrenzt!</a:t>
                      </a:r>
                    </a:p>
                    <a:p>
                      <a:pPr marL="0" indent="0">
                        <a:buFont typeface="Arial" panose="020B0604020202020204" pitchFamily="34" charset="0"/>
                        <a:buNone/>
                      </a:pPr>
                      <a:endParaRPr lang="de-DE" sz="1200" kern="1200" dirty="0">
                        <a:solidFill>
                          <a:schemeClr val="tx1"/>
                        </a:solidFill>
                        <a:highlight>
                          <a:srgbClr val="FF0000"/>
                        </a:highlight>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4418651"/>
                  </a:ext>
                </a:extLst>
              </a:tr>
              <a:tr h="1117746">
                <a:tc>
                  <a:txBody>
                    <a:bodyPr/>
                    <a:lstStyle/>
                    <a:p>
                      <a:r>
                        <a:rPr lang="de-DE" sz="1200" b="1" dirty="0">
                          <a:solidFill>
                            <a:srgbClr val="000000"/>
                          </a:solidFill>
                          <a:latin typeface="+mj-lt"/>
                        </a:rPr>
                        <a:t>Lessor-specific</a:t>
                      </a:r>
                    </a:p>
                    <a:p>
                      <a:r>
                        <a:rPr lang="de-DE" sz="1200" b="1" dirty="0">
                          <a:solidFill>
                            <a:srgbClr val="000000"/>
                          </a:solidFill>
                          <a:latin typeface="+mj-lt"/>
                        </a:rPr>
                        <a:t>(Leasinggeber-bezogen)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u="none" strike="noStrike" kern="1200" baseline="0" noProof="0" dirty="0">
                          <a:solidFill>
                            <a:srgbClr val="000000"/>
                          </a:solidFill>
                          <a:latin typeface="+mj-lt"/>
                          <a:ea typeface="+mn-ea"/>
                          <a:cs typeface="+mn-cs"/>
                        </a:rPr>
                        <a:t>Scope </a:t>
                      </a:r>
                      <a:r>
                        <a:rPr lang="de-DE" sz="1200" b="0" u="none" strike="noStrike" kern="1200" baseline="0" noProof="0" dirty="0" smtClean="0">
                          <a:solidFill>
                            <a:srgbClr val="000000"/>
                          </a:solidFill>
                          <a:latin typeface="+mj-lt"/>
                          <a:ea typeface="+mn-ea"/>
                          <a:cs typeface="+mn-cs"/>
                        </a:rPr>
                        <a:t>1 und 2 </a:t>
                      </a:r>
                      <a:r>
                        <a:rPr lang="de-DE" sz="1200" b="0" u="none" strike="noStrike" kern="1200" baseline="0" noProof="0" dirty="0">
                          <a:solidFill>
                            <a:srgbClr val="000000"/>
                          </a:solidFill>
                          <a:latin typeface="+mj-lt"/>
                          <a:ea typeface="+mn-ea"/>
                          <a:cs typeface="+mn-cs"/>
                        </a:rPr>
                        <a:t>Emissionen der </a:t>
                      </a:r>
                      <a:r>
                        <a:rPr lang="de-DE" sz="1200" b="0" u="none" strike="noStrike" kern="1200" baseline="0" noProof="0" dirty="0" smtClean="0">
                          <a:solidFill>
                            <a:srgbClr val="000000"/>
                          </a:solidFill>
                          <a:latin typeface="+mj-lt"/>
                          <a:ea typeface="+mn-ea"/>
                          <a:cs typeface="+mn-cs"/>
                        </a:rPr>
                        <a:t>Leasinggebern </a:t>
                      </a:r>
                      <a:r>
                        <a:rPr lang="de-DE" sz="1200" b="0" u="none" strike="noStrike" kern="1200" baseline="0" noProof="0" dirty="0">
                          <a:solidFill>
                            <a:srgbClr val="000000"/>
                          </a:solidFill>
                          <a:latin typeface="+mj-lt"/>
                          <a:ea typeface="+mn-ea"/>
                          <a:cs typeface="+mn-cs"/>
                        </a:rPr>
                        <a:t>und anschließende Allokation gemäß den </a:t>
                      </a:r>
                      <a:r>
                        <a:rPr lang="de-DE" sz="1200" b="0" u="none" strike="noStrike" kern="1200" baseline="0" noProof="0" dirty="0" smtClean="0">
                          <a:solidFill>
                            <a:srgbClr val="000000"/>
                          </a:solidFill>
                          <a:latin typeface="+mj-lt"/>
                          <a:ea typeface="+mn-ea"/>
                          <a:cs typeface="+mn-cs"/>
                        </a:rPr>
                        <a:t>gemieteten oder geleasten Vermögenswerten.</a:t>
                      </a:r>
                      <a:endParaRPr lang="de-DE" sz="1200" b="0" u="none" strike="noStrike" kern="1200" baseline="0" noProof="0" dirty="0">
                        <a:solidFill>
                          <a:srgbClr val="000000"/>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i="0" u="none" strike="noStrike" kern="1200" baseline="0" dirty="0">
                          <a:solidFill>
                            <a:schemeClr val="tx1"/>
                          </a:solidFill>
                          <a:latin typeface="+mn-lt"/>
                          <a:ea typeface="+mn-ea"/>
                          <a:cs typeface="+mn-cs"/>
                        </a:rPr>
                        <a:t>Sprechen Sie </a:t>
                      </a:r>
                      <a:r>
                        <a:rPr lang="de-DE" sz="1200" b="0" i="0" u="none" strike="noStrike" kern="1200" baseline="0" dirty="0" smtClean="0">
                          <a:solidFill>
                            <a:schemeClr val="tx1"/>
                          </a:solidFill>
                          <a:latin typeface="+mn-lt"/>
                          <a:ea typeface="+mn-ea"/>
                          <a:cs typeface="+mn-cs"/>
                        </a:rPr>
                        <a:t>Ihren Vermieter oder Leasinggeber </a:t>
                      </a:r>
                      <a:r>
                        <a:rPr lang="de-DE" sz="1200" b="0" i="0" u="none" strike="noStrike" kern="1200" baseline="0" dirty="0">
                          <a:solidFill>
                            <a:schemeClr val="tx1"/>
                          </a:solidFill>
                          <a:latin typeface="+mn-lt"/>
                          <a:ea typeface="+mn-ea"/>
                          <a:cs typeface="+mn-cs"/>
                        </a:rPr>
                        <a:t>an, ob spezifische Daten für Ihre geleasten Anteile </a:t>
                      </a:r>
                      <a:r>
                        <a:rPr lang="de-DE" sz="1200" b="0" i="0" u="none" strike="noStrike" kern="1200" baseline="0" dirty="0" smtClean="0">
                          <a:solidFill>
                            <a:schemeClr val="tx1"/>
                          </a:solidFill>
                          <a:latin typeface="+mn-lt"/>
                          <a:ea typeface="+mn-ea"/>
                          <a:cs typeface="+mn-cs"/>
                        </a:rPr>
                        <a:t>bestehen.</a:t>
                      </a:r>
                      <a:endParaRPr lang="de-DE" sz="1200" b="0"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1" kern="1200" dirty="0">
                          <a:solidFill>
                            <a:srgbClr val="FF0000"/>
                          </a:solidFill>
                          <a:latin typeface="+mn-lt"/>
                          <a:ea typeface="+mn-ea"/>
                          <a:cs typeface="+mn-cs"/>
                        </a:rPr>
                        <a:t>?</a:t>
                      </a:r>
                    </a:p>
                    <a:p>
                      <a:pPr marL="0" indent="0">
                        <a:buFont typeface="Arial" panose="020B0604020202020204" pitchFamily="34" charset="0"/>
                        <a:buNone/>
                      </a:pPr>
                      <a:endParaRPr lang="de-DE" sz="12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4821180"/>
                  </a:ext>
                </a:extLst>
              </a:tr>
              <a:tr h="1757400">
                <a:tc>
                  <a:txBody>
                    <a:bodyPr/>
                    <a:lstStyle/>
                    <a:p>
                      <a:r>
                        <a:rPr lang="de-DE" sz="1200" b="1" dirty="0">
                          <a:solidFill>
                            <a:srgbClr val="000000"/>
                          </a:solidFill>
                          <a:latin typeface="+mj-lt"/>
                        </a:rPr>
                        <a:t>Average-Data</a:t>
                      </a:r>
                    </a:p>
                    <a:p>
                      <a:endParaRPr lang="de-DE" sz="1200" b="1" dirty="0">
                        <a:solidFill>
                          <a:srgbClr val="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e-DE" sz="1200" b="0" i="0" u="none" strike="noStrike" kern="1200" cap="none" spc="0" normalizeH="0" baseline="0" noProof="0" dirty="0">
                          <a:ln>
                            <a:noFill/>
                          </a:ln>
                          <a:solidFill>
                            <a:srgbClr val="262626"/>
                          </a:solidFill>
                          <a:effectLst/>
                          <a:uLnTx/>
                          <a:uFillTx/>
                          <a:latin typeface="+mj-lt"/>
                          <a:ea typeface="+mn-ea"/>
                          <a:cs typeface="Arial" pitchFamily="34" charset="0"/>
                        </a:rPr>
                        <a:t>Schätzung der Emissionen für jeden geleasten Gegenstand oder für eine Gruppe von geleasten Gegenständen auf Basis von </a:t>
                      </a:r>
                      <a:r>
                        <a:rPr kumimoji="0" lang="de-DE" sz="1200" b="0" i="0" u="none" strike="noStrike" kern="1200" cap="none" spc="0" normalizeH="0" baseline="0" noProof="0" dirty="0" smtClean="0">
                          <a:ln>
                            <a:noFill/>
                          </a:ln>
                          <a:solidFill>
                            <a:srgbClr val="262626"/>
                          </a:solidFill>
                          <a:effectLst/>
                          <a:uLnTx/>
                          <a:uFillTx/>
                          <a:latin typeface="+mj-lt"/>
                          <a:ea typeface="+mn-ea"/>
                          <a:cs typeface="Arial" pitchFamily="34" charset="0"/>
                        </a:rPr>
                        <a:t>Durchschnittsdaten.</a:t>
                      </a:r>
                      <a:endParaRPr kumimoji="0" lang="de-DE" sz="1200" b="0" i="0" u="none" strike="noStrike" kern="1200" cap="none" spc="0" normalizeH="0" baseline="0" noProof="0" dirty="0">
                        <a:ln>
                          <a:noFill/>
                        </a:ln>
                        <a:solidFill>
                          <a:srgbClr val="262626"/>
                        </a:solidFill>
                        <a:effectLst/>
                        <a:uLnTx/>
                        <a:uFillTx/>
                        <a:latin typeface="+mj-lt"/>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i="0" u="none" strike="noStrike" kern="1200" baseline="0" dirty="0">
                          <a:solidFill>
                            <a:schemeClr val="tx1"/>
                          </a:solidFill>
                          <a:latin typeface="+mn-lt"/>
                          <a:ea typeface="+mn-ea"/>
                          <a:cs typeface="+mn-cs"/>
                        </a:rPr>
                        <a:t>Grundfläche jedes gemieteten Gebäudes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i="0" u="none" strike="noStrike" kern="1200" baseline="0" dirty="0">
                          <a:solidFill>
                            <a:schemeClr val="tx1"/>
                          </a:solidFill>
                          <a:latin typeface="+mn-lt"/>
                          <a:ea typeface="+mn-ea"/>
                          <a:cs typeface="+mn-cs"/>
                        </a:rPr>
                        <a:t>Anzahl der geleasten Gebäude (nach Gebäudetyp </a:t>
                      </a:r>
                      <a:r>
                        <a:rPr lang="de-DE" sz="1200" b="0" i="0" u="none" strike="noStrike" kern="1200" baseline="0" dirty="0" smtClean="0">
                          <a:solidFill>
                            <a:schemeClr val="tx1"/>
                          </a:solidFill>
                          <a:latin typeface="+mn-lt"/>
                          <a:ea typeface="+mn-ea"/>
                          <a:cs typeface="+mn-cs"/>
                        </a:rPr>
                        <a:t>z. B. </a:t>
                      </a:r>
                      <a:r>
                        <a:rPr lang="de-DE" sz="1200" b="0" i="0" u="none" strike="noStrike" kern="1200" baseline="0" dirty="0">
                          <a:solidFill>
                            <a:schemeClr val="tx1"/>
                          </a:solidFill>
                          <a:latin typeface="+mn-lt"/>
                          <a:ea typeface="+mn-ea"/>
                          <a:cs typeface="+mn-cs"/>
                        </a:rPr>
                        <a:t>Büro, Einzelhandel, Lager, Fabrik, usw.)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i="0" u="none" strike="noStrike" kern="1200" baseline="0" dirty="0">
                          <a:solidFill>
                            <a:schemeClr val="tx1"/>
                          </a:solidFill>
                          <a:latin typeface="+mn-lt"/>
                          <a:ea typeface="+mn-ea"/>
                          <a:cs typeface="+mn-cs"/>
                        </a:rPr>
                        <a:t>Anzahl und Art der geleasten Vermögenswerte, die keine Gebäude sind und zu Scope 1 oder 2 Emissionen führen </a:t>
                      </a:r>
                      <a:r>
                        <a:rPr lang="de-DE" sz="1200" b="0" i="0" u="none" strike="noStrike" kern="1200" baseline="0" dirty="0" smtClean="0">
                          <a:solidFill>
                            <a:schemeClr val="tx1"/>
                          </a:solidFill>
                          <a:latin typeface="+mn-lt"/>
                          <a:ea typeface="+mn-ea"/>
                          <a:cs typeface="+mn-cs"/>
                        </a:rPr>
                        <a:t/>
                      </a:r>
                      <a:br>
                        <a:rPr lang="de-DE" sz="1200" b="0" i="0" u="none" strike="noStrike" kern="1200" baseline="0" dirty="0" smtClean="0">
                          <a:solidFill>
                            <a:schemeClr val="tx1"/>
                          </a:solidFill>
                          <a:latin typeface="+mn-lt"/>
                          <a:ea typeface="+mn-ea"/>
                          <a:cs typeface="+mn-cs"/>
                        </a:rPr>
                      </a:br>
                      <a:r>
                        <a:rPr lang="de-DE" sz="1200" b="0" i="0" u="none" strike="noStrike" kern="1200" baseline="0" dirty="0" smtClean="0">
                          <a:solidFill>
                            <a:schemeClr val="tx1"/>
                          </a:solidFill>
                          <a:latin typeface="+mn-lt"/>
                          <a:ea typeface="+mn-ea"/>
                          <a:cs typeface="+mn-cs"/>
                        </a:rPr>
                        <a:t>(z.B. Firmenwagen</a:t>
                      </a:r>
                      <a:r>
                        <a:rPr lang="de-DE" sz="1200" b="0" i="0" u="none" strike="noStrike" kern="1200" baseline="0" dirty="0">
                          <a:solidFill>
                            <a:schemeClr val="tx1"/>
                          </a:solidFill>
                          <a:latin typeface="+mn-lt"/>
                          <a:ea typeface="+mn-ea"/>
                          <a:cs typeface="+mn-cs"/>
                        </a:rPr>
                        <a:t>, Fahrzeuge, Lastwagen</a:t>
                      </a:r>
                      <a:r>
                        <a:rPr lang="de-DE" sz="1200" b="0" i="0" u="none" strike="noStrike" kern="1200" baseline="0" dirty="0" smtClean="0">
                          <a:solidFill>
                            <a:schemeClr val="tx1"/>
                          </a:solidFill>
                          <a:latin typeface="+mn-lt"/>
                          <a:ea typeface="+mn-ea"/>
                          <a:cs typeface="+mn-cs"/>
                        </a:rPr>
                        <a:t>)</a:t>
                      </a:r>
                      <a:endParaRPr lang="de-DE" sz="1200" kern="1200" dirty="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rgbClr val="FF0000"/>
                          </a:solidFill>
                          <a:highlight>
                            <a:srgbClr val="FF0000"/>
                          </a:highligh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highlight>
                          <a:srgbClr val="FF0000"/>
                        </a:highlight>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9752357"/>
                  </a:ext>
                </a:extLst>
              </a:tr>
            </a:tbl>
          </a:graphicData>
        </a:graphic>
      </p:graphicFrame>
      <p:sp>
        <p:nvSpPr>
          <p:cNvPr id="9" name="Rechtwinkliges Dreieck 8">
            <a:extLst>
              <a:ext uri="{FF2B5EF4-FFF2-40B4-BE49-F238E27FC236}">
                <a16:creationId xmlns:a16="http://schemas.microsoft.com/office/drawing/2014/main" id="{7009C912-62D2-7BDA-DA5B-CA5A14BD2430}"/>
              </a:ext>
            </a:extLst>
          </p:cNvPr>
          <p:cNvSpPr/>
          <p:nvPr/>
        </p:nvSpPr>
        <p:spPr>
          <a:xfrm rot="10800000">
            <a:off x="551383" y="951520"/>
            <a:ext cx="430272" cy="4349688"/>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de-DE" sz="1400" dirty="0">
                <a:solidFill>
                  <a:srgbClr val="000000"/>
                </a:solidFill>
              </a:rPr>
              <a:t>Genauigkeit</a:t>
            </a:r>
          </a:p>
        </p:txBody>
      </p:sp>
      <p:sp>
        <p:nvSpPr>
          <p:cNvPr id="10" name="Sprechblase: rechteckig mit abgerundeten Ecken 9">
            <a:extLst>
              <a:ext uri="{FF2B5EF4-FFF2-40B4-BE49-F238E27FC236}">
                <a16:creationId xmlns:a16="http://schemas.microsoft.com/office/drawing/2014/main" id="{8FC00D5A-6CC9-0494-2564-52C58AF14CC5}"/>
              </a:ext>
            </a:extLst>
          </p:cNvPr>
          <p:cNvSpPr/>
          <p:nvPr/>
        </p:nvSpPr>
        <p:spPr>
          <a:xfrm>
            <a:off x="3215680" y="4908036"/>
            <a:ext cx="2088232" cy="786344"/>
          </a:xfrm>
          <a:prstGeom prst="wedgeRoundRectCallout">
            <a:avLst>
              <a:gd name="adj1" fmla="val -68946"/>
              <a:gd name="adj2" fmla="val -65201"/>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solidFill>
                  <a:schemeClr val="tx1"/>
                </a:solidFill>
              </a:rPr>
              <a:t>z. B. Ø Emissionen </a:t>
            </a:r>
            <a:r>
              <a:rPr lang="de-DE" sz="1200" dirty="0">
                <a:solidFill>
                  <a:schemeClr val="tx1"/>
                </a:solidFill>
              </a:rPr>
              <a:t>pro Vermögenswert oder Nutzfläche</a:t>
            </a:r>
          </a:p>
        </p:txBody>
      </p:sp>
    </p:spTree>
    <p:extLst>
      <p:ext uri="{BB962C8B-B14F-4D97-AF65-F5344CB8AC3E}">
        <p14:creationId xmlns:p14="http://schemas.microsoft.com/office/powerpoint/2010/main" val="36281661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el 1">
            <a:extLst>
              <a:ext uri="{FF2B5EF4-FFF2-40B4-BE49-F238E27FC236}">
                <a16:creationId xmlns:a16="http://schemas.microsoft.com/office/drawing/2014/main" id="{ACCC25A4-A089-51C2-6AE5-5D64F4065AE8}"/>
              </a:ext>
            </a:extLst>
          </p:cNvPr>
          <p:cNvSpPr>
            <a:spLocks noGrp="1"/>
          </p:cNvSpPr>
          <p:nvPr>
            <p:ph type="title"/>
          </p:nvPr>
        </p:nvSpPr>
        <p:spPr/>
        <p:txBody>
          <a:bodyPr/>
          <a:lstStyle/>
          <a:p>
            <a:r>
              <a:rPr lang="de-DE" sz="2400" dirty="0"/>
              <a:t>Berechnungsmethoden: Entscheidungsbaum</a:t>
            </a:r>
          </a:p>
        </p:txBody>
      </p:sp>
      <p:sp>
        <p:nvSpPr>
          <p:cNvPr id="4" name="Fußzeilenplatzhalter 3">
            <a:extLst>
              <a:ext uri="{FF2B5EF4-FFF2-40B4-BE49-F238E27FC236}">
                <a16:creationId xmlns:a16="http://schemas.microsoft.com/office/drawing/2014/main" id="{F06B24E6-D107-715C-FBFE-F1F4133F9B7B}"/>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5" name="Foliennummernplatzhalter 4">
            <a:extLst>
              <a:ext uri="{FF2B5EF4-FFF2-40B4-BE49-F238E27FC236}">
                <a16:creationId xmlns:a16="http://schemas.microsoft.com/office/drawing/2014/main" id="{AF12C130-F0E9-74E6-BAB5-38D77108B2A8}"/>
              </a:ext>
            </a:extLst>
          </p:cNvPr>
          <p:cNvSpPr>
            <a:spLocks noGrp="1"/>
          </p:cNvSpPr>
          <p:nvPr>
            <p:ph type="sldNum" sz="quarter" idx="4"/>
          </p:nvPr>
        </p:nvSpPr>
        <p:spPr/>
        <p:txBody>
          <a:bodyPr/>
          <a:lstStyle/>
          <a:p>
            <a:fld id="{894680D0-7A83-433A-9719-C4143F27F647}" type="slidenum">
              <a:rPr lang="de-DE" smtClean="0"/>
              <a:pPr/>
              <a:t>35</a:t>
            </a:fld>
            <a:endParaRPr lang="de-DE" dirty="0"/>
          </a:p>
        </p:txBody>
      </p:sp>
      <p:sp>
        <p:nvSpPr>
          <p:cNvPr id="9" name="Pfeil: nach oben gebogen 5">
            <a:extLst>
              <a:ext uri="{FF2B5EF4-FFF2-40B4-BE49-F238E27FC236}">
                <a16:creationId xmlns:a16="http://schemas.microsoft.com/office/drawing/2014/main" id="{E5DBB196-2031-1D0F-7D8B-B02B75AD5B02}"/>
              </a:ext>
            </a:extLst>
          </p:cNvPr>
          <p:cNvSpPr/>
          <p:nvPr/>
        </p:nvSpPr>
        <p:spPr>
          <a:xfrm rot="5400000">
            <a:off x="1049954" y="3809201"/>
            <a:ext cx="2600510" cy="1818107"/>
          </a:xfrm>
          <a:prstGeom prst="bentUpArrow">
            <a:avLst>
              <a:gd name="adj1" fmla="val 3990"/>
              <a:gd name="adj2" fmla="val 5646"/>
              <a:gd name="adj3" fmla="val 8166"/>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1" name="Pfeil: nach rechts 7">
            <a:extLst>
              <a:ext uri="{FF2B5EF4-FFF2-40B4-BE49-F238E27FC236}">
                <a16:creationId xmlns:a16="http://schemas.microsoft.com/office/drawing/2014/main" id="{3DCC67A9-5100-1305-C429-40814FB462D5}"/>
              </a:ext>
            </a:extLst>
          </p:cNvPr>
          <p:cNvSpPr/>
          <p:nvPr/>
        </p:nvSpPr>
        <p:spPr>
          <a:xfrm>
            <a:off x="4721703" y="4227334"/>
            <a:ext cx="887389" cy="138162"/>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
        <p:nvSpPr>
          <p:cNvPr id="12" name="Pfeil: nach rechts 8">
            <a:extLst>
              <a:ext uri="{FF2B5EF4-FFF2-40B4-BE49-F238E27FC236}">
                <a16:creationId xmlns:a16="http://schemas.microsoft.com/office/drawing/2014/main" id="{3B37AAFD-A3D6-6B9A-BEE2-C1DF274BDF24}"/>
              </a:ext>
            </a:extLst>
          </p:cNvPr>
          <p:cNvSpPr/>
          <p:nvPr/>
        </p:nvSpPr>
        <p:spPr>
          <a:xfrm>
            <a:off x="4774528" y="2740649"/>
            <a:ext cx="828092" cy="138162"/>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3" name="Pfeil: nach rechts 9">
            <a:extLst>
              <a:ext uri="{FF2B5EF4-FFF2-40B4-BE49-F238E27FC236}">
                <a16:creationId xmlns:a16="http://schemas.microsoft.com/office/drawing/2014/main" id="{54CE88C4-5E62-F104-3729-15F6349A1185}"/>
              </a:ext>
            </a:extLst>
          </p:cNvPr>
          <p:cNvSpPr/>
          <p:nvPr/>
        </p:nvSpPr>
        <p:spPr>
          <a:xfrm>
            <a:off x="2561809" y="2725383"/>
            <a:ext cx="697453" cy="153428"/>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4" name="Rechteck: abgerundete Ecken 10">
            <a:extLst>
              <a:ext uri="{FF2B5EF4-FFF2-40B4-BE49-F238E27FC236}">
                <a16:creationId xmlns:a16="http://schemas.microsoft.com/office/drawing/2014/main" id="{1F3C154A-D6C7-542B-1E8F-0CAFE424E10F}"/>
              </a:ext>
            </a:extLst>
          </p:cNvPr>
          <p:cNvSpPr/>
          <p:nvPr/>
        </p:nvSpPr>
        <p:spPr>
          <a:xfrm>
            <a:off x="551384" y="1566673"/>
            <a:ext cx="2021496" cy="1851327"/>
          </a:xfrm>
          <a:prstGeom prst="roundRect">
            <a:avLst/>
          </a:prstGeom>
          <a:solidFill>
            <a:srgbClr val="526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Tragen die angemieteten oder geleasten Sachanlagen signifikant zu Scope 3 Emissionen bei, bzw. sind Emissionen von geleasten Sachanlagen anderweitig relevant für Unternehmensziele?</a:t>
            </a:r>
          </a:p>
        </p:txBody>
      </p:sp>
      <p:sp>
        <p:nvSpPr>
          <p:cNvPr id="16" name="Rechteck: abgerundete Ecken 13">
            <a:extLst>
              <a:ext uri="{FF2B5EF4-FFF2-40B4-BE49-F238E27FC236}">
                <a16:creationId xmlns:a16="http://schemas.microsoft.com/office/drawing/2014/main" id="{C8745F75-BBC6-18B4-3EF9-34161DF8260E}"/>
              </a:ext>
            </a:extLst>
          </p:cNvPr>
          <p:cNvSpPr/>
          <p:nvPr/>
        </p:nvSpPr>
        <p:spPr>
          <a:xfrm>
            <a:off x="2428864" y="3862857"/>
            <a:ext cx="2331254" cy="1116887"/>
          </a:xfrm>
          <a:prstGeom prst="roundRect">
            <a:avLst/>
          </a:prstGeom>
          <a:solidFill>
            <a:srgbClr val="526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Kann </a:t>
            </a:r>
            <a:r>
              <a:rPr lang="de-DE" sz="1200" dirty="0" smtClean="0"/>
              <a:t>der Vermieter Scope-1 </a:t>
            </a:r>
            <a:r>
              <a:rPr lang="de-DE" sz="1200" dirty="0"/>
              <a:t>und </a:t>
            </a:r>
            <a:r>
              <a:rPr lang="de-DE" sz="1200" dirty="0" smtClean="0"/>
              <a:t>Scope-2-Emissionen </a:t>
            </a:r>
            <a:r>
              <a:rPr lang="de-DE" sz="1200" dirty="0"/>
              <a:t>der jeweiligen geleasten Sachanlagen zur Verfügung stellen?</a:t>
            </a:r>
          </a:p>
        </p:txBody>
      </p:sp>
      <p:sp>
        <p:nvSpPr>
          <p:cNvPr id="17" name="Rechteck: abgerundete Ecken 14">
            <a:extLst>
              <a:ext uri="{FF2B5EF4-FFF2-40B4-BE49-F238E27FC236}">
                <a16:creationId xmlns:a16="http://schemas.microsoft.com/office/drawing/2014/main" id="{9607139C-618F-2B52-98A3-BFE9FB30E872}"/>
              </a:ext>
            </a:extLst>
          </p:cNvPr>
          <p:cNvSpPr/>
          <p:nvPr/>
        </p:nvSpPr>
        <p:spPr>
          <a:xfrm>
            <a:off x="5602620" y="4061650"/>
            <a:ext cx="1656184" cy="432049"/>
          </a:xfrm>
          <a:prstGeom prst="roundRect">
            <a:avLst/>
          </a:prstGeom>
          <a:solidFill>
            <a:srgbClr val="B6C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Lessor-specific Methode</a:t>
            </a:r>
          </a:p>
        </p:txBody>
      </p:sp>
      <p:sp>
        <p:nvSpPr>
          <p:cNvPr id="18" name="Rechteck: abgerundete Ecken 15">
            <a:extLst>
              <a:ext uri="{FF2B5EF4-FFF2-40B4-BE49-F238E27FC236}">
                <a16:creationId xmlns:a16="http://schemas.microsoft.com/office/drawing/2014/main" id="{B82800BF-BC2E-7A77-CCEA-7614FB1B3BA9}"/>
              </a:ext>
            </a:extLst>
          </p:cNvPr>
          <p:cNvSpPr/>
          <p:nvPr/>
        </p:nvSpPr>
        <p:spPr>
          <a:xfrm>
            <a:off x="5602620" y="2597805"/>
            <a:ext cx="1656184" cy="432049"/>
          </a:xfrm>
          <a:prstGeom prst="roundRect">
            <a:avLst/>
          </a:prstGeom>
          <a:solidFill>
            <a:srgbClr val="B6C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Asset-specific Methode</a:t>
            </a:r>
          </a:p>
        </p:txBody>
      </p:sp>
      <p:sp>
        <p:nvSpPr>
          <p:cNvPr id="19" name="Rechteck: abgerundete Ecken 16">
            <a:extLst>
              <a:ext uri="{FF2B5EF4-FFF2-40B4-BE49-F238E27FC236}">
                <a16:creationId xmlns:a16="http://schemas.microsoft.com/office/drawing/2014/main" id="{14B9FFE5-C4A7-4C47-1988-3057DE3DBE38}"/>
              </a:ext>
            </a:extLst>
          </p:cNvPr>
          <p:cNvSpPr/>
          <p:nvPr/>
        </p:nvSpPr>
        <p:spPr>
          <a:xfrm>
            <a:off x="3202586" y="5661247"/>
            <a:ext cx="1656184" cy="432049"/>
          </a:xfrm>
          <a:prstGeom prst="roundRect">
            <a:avLst/>
          </a:prstGeom>
          <a:solidFill>
            <a:srgbClr val="B6C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Average-data Methode</a:t>
            </a:r>
          </a:p>
        </p:txBody>
      </p:sp>
      <p:sp>
        <p:nvSpPr>
          <p:cNvPr id="20" name="Pfeil: nach rechts 17">
            <a:extLst>
              <a:ext uri="{FF2B5EF4-FFF2-40B4-BE49-F238E27FC236}">
                <a16:creationId xmlns:a16="http://schemas.microsoft.com/office/drawing/2014/main" id="{013CA8F9-004C-4D8D-E2D0-8261C905E524}"/>
              </a:ext>
            </a:extLst>
          </p:cNvPr>
          <p:cNvSpPr/>
          <p:nvPr/>
        </p:nvSpPr>
        <p:spPr>
          <a:xfrm rot="5400000">
            <a:off x="3625127" y="3542485"/>
            <a:ext cx="645698" cy="165404"/>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c</a:t>
            </a:r>
          </a:p>
        </p:txBody>
      </p:sp>
      <p:sp>
        <p:nvSpPr>
          <p:cNvPr id="21" name="Ellipse 20">
            <a:extLst>
              <a:ext uri="{FF2B5EF4-FFF2-40B4-BE49-F238E27FC236}">
                <a16:creationId xmlns:a16="http://schemas.microsoft.com/office/drawing/2014/main" id="{0F02E9E6-18BC-0C6F-B818-3BF14809BE77}"/>
              </a:ext>
            </a:extLst>
          </p:cNvPr>
          <p:cNvSpPr/>
          <p:nvPr/>
        </p:nvSpPr>
        <p:spPr>
          <a:xfrm>
            <a:off x="1265595" y="3845625"/>
            <a:ext cx="432049" cy="432049"/>
          </a:xfrm>
          <a:prstGeom prst="ellipse">
            <a:avLst/>
          </a:prstGeom>
          <a:solidFill>
            <a:srgbClr val="7677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100" dirty="0"/>
              <a:t>Nein</a:t>
            </a:r>
          </a:p>
        </p:txBody>
      </p:sp>
      <p:sp>
        <p:nvSpPr>
          <p:cNvPr id="22" name="Ellipse 21">
            <a:extLst>
              <a:ext uri="{FF2B5EF4-FFF2-40B4-BE49-F238E27FC236}">
                <a16:creationId xmlns:a16="http://schemas.microsoft.com/office/drawing/2014/main" id="{16B736DB-16DE-40D2-6281-2857C8A8E0D8}"/>
              </a:ext>
            </a:extLst>
          </p:cNvPr>
          <p:cNvSpPr/>
          <p:nvPr/>
        </p:nvSpPr>
        <p:spPr>
          <a:xfrm>
            <a:off x="3725008" y="3356950"/>
            <a:ext cx="432049" cy="432049"/>
          </a:xfrm>
          <a:prstGeom prst="ellipse">
            <a:avLst/>
          </a:prstGeom>
          <a:solidFill>
            <a:srgbClr val="7677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100" dirty="0"/>
              <a:t>Nein</a:t>
            </a:r>
          </a:p>
        </p:txBody>
      </p:sp>
      <p:sp>
        <p:nvSpPr>
          <p:cNvPr id="23" name="Rechteck: abgerundete Ecken 22">
            <a:extLst>
              <a:ext uri="{FF2B5EF4-FFF2-40B4-BE49-F238E27FC236}">
                <a16:creationId xmlns:a16="http://schemas.microsoft.com/office/drawing/2014/main" id="{D6227B2D-9BE8-E2CF-AA3E-414B33DE46D5}"/>
              </a:ext>
            </a:extLst>
          </p:cNvPr>
          <p:cNvSpPr/>
          <p:nvPr/>
        </p:nvSpPr>
        <p:spPr>
          <a:xfrm>
            <a:off x="3140484" y="1566673"/>
            <a:ext cx="1656184" cy="1749710"/>
          </a:xfrm>
          <a:prstGeom prst="roundRect">
            <a:avLst/>
          </a:prstGeom>
          <a:solidFill>
            <a:srgbClr val="526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Sind anlagenspezifische Treibstoff-/Energiedaten  oder </a:t>
            </a:r>
            <a:r>
              <a:rPr lang="de-DE" sz="1200" dirty="0" smtClean="0"/>
              <a:t>Scope</a:t>
            </a:r>
            <a:r>
              <a:rPr lang="de-DE" sz="1200" dirty="0"/>
              <a:t>-</a:t>
            </a:r>
            <a:r>
              <a:rPr lang="de-DE" sz="1200" dirty="0" smtClean="0"/>
              <a:t>1 und Scope-2- </a:t>
            </a:r>
            <a:r>
              <a:rPr lang="de-DE" sz="1200" dirty="0"/>
              <a:t>Emissionen verfügbar? </a:t>
            </a:r>
          </a:p>
        </p:txBody>
      </p:sp>
      <p:sp>
        <p:nvSpPr>
          <p:cNvPr id="26" name="Ellipse 25">
            <a:extLst>
              <a:ext uri="{FF2B5EF4-FFF2-40B4-BE49-F238E27FC236}">
                <a16:creationId xmlns:a16="http://schemas.microsoft.com/office/drawing/2014/main" id="{FA22BF40-F6F7-F3F1-1A37-FC1A21FA8B44}"/>
              </a:ext>
            </a:extLst>
          </p:cNvPr>
          <p:cNvSpPr/>
          <p:nvPr/>
        </p:nvSpPr>
        <p:spPr>
          <a:xfrm>
            <a:off x="2612124" y="2574525"/>
            <a:ext cx="432049" cy="432049"/>
          </a:xfrm>
          <a:prstGeom prst="ellipse">
            <a:avLst/>
          </a:prstGeom>
          <a:solidFill>
            <a:srgbClr val="F9AA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white"/>
                </a:solidFill>
                <a:effectLst/>
                <a:uLnTx/>
                <a:uFillTx/>
                <a:latin typeface="Calibri" panose="020F0502020204030204"/>
                <a:ea typeface="+mn-ea"/>
                <a:cs typeface="+mn-cs"/>
              </a:rPr>
              <a:t>Ja</a:t>
            </a:r>
          </a:p>
        </p:txBody>
      </p:sp>
      <p:sp>
        <p:nvSpPr>
          <p:cNvPr id="27" name="Ellipse 26">
            <a:extLst>
              <a:ext uri="{FF2B5EF4-FFF2-40B4-BE49-F238E27FC236}">
                <a16:creationId xmlns:a16="http://schemas.microsoft.com/office/drawing/2014/main" id="{FA22BF40-F6F7-F3F1-1A37-FC1A21FA8B44}"/>
              </a:ext>
            </a:extLst>
          </p:cNvPr>
          <p:cNvSpPr/>
          <p:nvPr/>
        </p:nvSpPr>
        <p:spPr>
          <a:xfrm>
            <a:off x="4972549" y="2588509"/>
            <a:ext cx="432049" cy="432049"/>
          </a:xfrm>
          <a:prstGeom prst="ellipse">
            <a:avLst/>
          </a:prstGeom>
          <a:solidFill>
            <a:srgbClr val="F9AA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white"/>
                </a:solidFill>
                <a:effectLst/>
                <a:uLnTx/>
                <a:uFillTx/>
                <a:latin typeface="Calibri" panose="020F0502020204030204"/>
                <a:ea typeface="+mn-ea"/>
                <a:cs typeface="+mn-cs"/>
              </a:rPr>
              <a:t>Ja</a:t>
            </a:r>
          </a:p>
        </p:txBody>
      </p:sp>
      <p:sp>
        <p:nvSpPr>
          <p:cNvPr id="28" name="Ellipse 27">
            <a:extLst>
              <a:ext uri="{FF2B5EF4-FFF2-40B4-BE49-F238E27FC236}">
                <a16:creationId xmlns:a16="http://schemas.microsoft.com/office/drawing/2014/main" id="{FA22BF40-F6F7-F3F1-1A37-FC1A21FA8B44}"/>
              </a:ext>
            </a:extLst>
          </p:cNvPr>
          <p:cNvSpPr/>
          <p:nvPr/>
        </p:nvSpPr>
        <p:spPr>
          <a:xfrm>
            <a:off x="4972549" y="4040053"/>
            <a:ext cx="432049" cy="432049"/>
          </a:xfrm>
          <a:prstGeom prst="ellipse">
            <a:avLst/>
          </a:prstGeom>
          <a:solidFill>
            <a:srgbClr val="F9AA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white"/>
                </a:solidFill>
                <a:effectLst/>
                <a:uLnTx/>
                <a:uFillTx/>
                <a:latin typeface="Calibri" panose="020F0502020204030204"/>
                <a:ea typeface="+mn-ea"/>
                <a:cs typeface="+mn-cs"/>
              </a:rPr>
              <a:t>Ja</a:t>
            </a:r>
          </a:p>
        </p:txBody>
      </p:sp>
      <p:sp>
        <p:nvSpPr>
          <p:cNvPr id="29" name="Pfeil: nach rechts 46">
            <a:extLst>
              <a:ext uri="{FF2B5EF4-FFF2-40B4-BE49-F238E27FC236}">
                <a16:creationId xmlns:a16="http://schemas.microsoft.com/office/drawing/2014/main" id="{F85EA496-16AF-A1BB-D6D2-75F1E3D09378}"/>
              </a:ext>
            </a:extLst>
          </p:cNvPr>
          <p:cNvSpPr/>
          <p:nvPr/>
        </p:nvSpPr>
        <p:spPr>
          <a:xfrm rot="5400000">
            <a:off x="3576627" y="5227034"/>
            <a:ext cx="770682" cy="171312"/>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
        <p:nvSpPr>
          <p:cNvPr id="15" name="Ellipse 14">
            <a:extLst>
              <a:ext uri="{FF2B5EF4-FFF2-40B4-BE49-F238E27FC236}">
                <a16:creationId xmlns:a16="http://schemas.microsoft.com/office/drawing/2014/main" id="{ED4AA9D7-2ACE-7BEE-150F-478484CF3857}"/>
              </a:ext>
            </a:extLst>
          </p:cNvPr>
          <p:cNvSpPr/>
          <p:nvPr/>
        </p:nvSpPr>
        <p:spPr>
          <a:xfrm>
            <a:off x="3771951" y="5096666"/>
            <a:ext cx="432049" cy="432049"/>
          </a:xfrm>
          <a:prstGeom prst="ellipse">
            <a:avLst/>
          </a:prstGeom>
          <a:solidFill>
            <a:srgbClr val="7677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100" dirty="0"/>
              <a:t>Nein</a:t>
            </a:r>
          </a:p>
        </p:txBody>
      </p:sp>
      <p:sp>
        <p:nvSpPr>
          <p:cNvPr id="30" name="Textfeld 29">
            <a:extLst>
              <a:ext uri="{FF2B5EF4-FFF2-40B4-BE49-F238E27FC236}">
                <a16:creationId xmlns:a16="http://schemas.microsoft.com/office/drawing/2014/main" id="{36694664-0984-2D78-8564-6ECF1778084C}"/>
              </a:ext>
            </a:extLst>
          </p:cNvPr>
          <p:cNvSpPr txBox="1"/>
          <p:nvPr/>
        </p:nvSpPr>
        <p:spPr>
          <a:xfrm>
            <a:off x="5928616" y="6222356"/>
            <a:ext cx="5928024" cy="230832"/>
          </a:xfrm>
          <a:prstGeom prst="rect">
            <a:avLst/>
          </a:prstGeom>
          <a:noFill/>
        </p:spPr>
        <p:txBody>
          <a:bodyPr wrap="square">
            <a:spAutoFit/>
          </a:bodyPr>
          <a:lstStyle/>
          <a:p>
            <a:r>
              <a:rPr lang="de-DE" sz="900" dirty="0">
                <a:solidFill>
                  <a:srgbClr val="000000"/>
                </a:solidFill>
                <a:latin typeface="+mj-lt"/>
              </a:rPr>
              <a:t>Quelle: </a:t>
            </a:r>
            <a:r>
              <a:rPr lang="de-DE" sz="900" dirty="0">
                <a:latin typeface="+mj-lt"/>
              </a:rPr>
              <a:t>Abbildung in Anlehnung an </a:t>
            </a:r>
            <a:r>
              <a:rPr lang="de-DE" sz="900" dirty="0">
                <a:solidFill>
                  <a:srgbClr val="000000"/>
                </a:solidFill>
                <a:latin typeface="+mj-lt"/>
              </a:rPr>
              <a:t>Technical Guidance for Calculating Scope 3 Emissions, version 1.0, S. 95</a:t>
            </a:r>
          </a:p>
        </p:txBody>
      </p:sp>
      <p:sp>
        <p:nvSpPr>
          <p:cNvPr id="31" name="Sprechblase: rechteckig mit abgerundeten Ecken 1">
            <a:extLst>
              <a:ext uri="{FF2B5EF4-FFF2-40B4-BE49-F238E27FC236}">
                <a16:creationId xmlns:a16="http://schemas.microsoft.com/office/drawing/2014/main" id="{DB05CD9D-1695-76F5-0392-F05E1A6B9BE8}"/>
              </a:ext>
            </a:extLst>
          </p:cNvPr>
          <p:cNvSpPr/>
          <p:nvPr/>
        </p:nvSpPr>
        <p:spPr>
          <a:xfrm>
            <a:off x="8932496" y="3704861"/>
            <a:ext cx="2875504" cy="1274883"/>
          </a:xfrm>
          <a:prstGeom prst="wedgeRoundRectCallout">
            <a:avLst>
              <a:gd name="adj1" fmla="val -41474"/>
              <a:gd name="adj2" fmla="val -72395"/>
              <a:gd name="adj3" fmla="val 16667"/>
            </a:avLst>
          </a:prstGeom>
          <a:solidFill>
            <a:srgbClr val="F9B000"/>
          </a:solidFill>
          <a:ln w="25400" cap="flat" cmpd="sng" algn="ctr">
            <a:solidFill>
              <a:srgbClr val="BBE0E3">
                <a:shade val="50000"/>
              </a:srgbClr>
            </a:solidFill>
            <a:prstDash val="solid"/>
          </a:ln>
          <a:effectLst/>
        </p:spPr>
        <p:txBody>
          <a:bodyPr rtlCol="0" anchor="ctr"/>
          <a:lstStyle/>
          <a:p>
            <a:pPr lvl="0" algn="ctr" eaLnBrk="0" fontAlgn="base" hangingPunct="0">
              <a:spcBef>
                <a:spcPct val="0"/>
              </a:spcBef>
              <a:spcAft>
                <a:spcPct val="0"/>
              </a:spcAft>
            </a:pPr>
            <a:endParaRPr lang="de-DE" sz="1200" kern="0" dirty="0">
              <a:solidFill>
                <a:srgbClr val="000000"/>
              </a:solidFill>
              <a:latin typeface="Arial"/>
              <a:ea typeface="ＭＳ Ｐゴシック"/>
            </a:endParaRPr>
          </a:p>
          <a:p>
            <a:pPr lvl="0" algn="ctr" eaLnBrk="0" fontAlgn="base" hangingPunct="0">
              <a:spcBef>
                <a:spcPct val="0"/>
              </a:spcBef>
              <a:spcAft>
                <a:spcPct val="0"/>
              </a:spcAft>
            </a:pP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Weiterführende Informationen zur Berechnung finden Sie im Dokument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hlinkClick r:id="rId2" action="ppaction://hlinksldjump"/>
              </a:rPr>
              <a:t>Technical Guidance for Calculating Scope 3 Emissions</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 auf S. 95-101.</a:t>
            </a: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de-DE" sz="1200" b="0" i="0" u="none" strike="noStrike" kern="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6615495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4AC2F5E8-8D12-FEF1-2318-CF1008D6F796}"/>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4" name="Foliennummernplatzhalter 3">
            <a:extLst>
              <a:ext uri="{FF2B5EF4-FFF2-40B4-BE49-F238E27FC236}">
                <a16:creationId xmlns:a16="http://schemas.microsoft.com/office/drawing/2014/main" id="{27B19EB3-8588-E24E-AD63-82615C988349}"/>
              </a:ext>
            </a:extLst>
          </p:cNvPr>
          <p:cNvSpPr>
            <a:spLocks noGrp="1"/>
          </p:cNvSpPr>
          <p:nvPr>
            <p:ph type="sldNum" sz="quarter" idx="4"/>
          </p:nvPr>
        </p:nvSpPr>
        <p:spPr/>
        <p:txBody>
          <a:bodyPr/>
          <a:lstStyle/>
          <a:p>
            <a:fld id="{894680D0-7A83-433A-9719-C4143F27F647}" type="slidenum">
              <a:rPr lang="de-DE" smtClean="0"/>
              <a:pPr/>
              <a:t>36</a:t>
            </a:fld>
            <a:endParaRPr lang="de-DE" dirty="0"/>
          </a:p>
        </p:txBody>
      </p:sp>
      <p:sp>
        <p:nvSpPr>
          <p:cNvPr id="5" name="Wolke 4">
            <a:extLst>
              <a:ext uri="{FF2B5EF4-FFF2-40B4-BE49-F238E27FC236}">
                <a16:creationId xmlns:a16="http://schemas.microsoft.com/office/drawing/2014/main" id="{125A2A36-DB53-931A-838C-8D1BDB31B795}"/>
              </a:ext>
            </a:extLst>
          </p:cNvPr>
          <p:cNvSpPr/>
          <p:nvPr/>
        </p:nvSpPr>
        <p:spPr bwMode="auto">
          <a:xfrm>
            <a:off x="3019173" y="520919"/>
            <a:ext cx="5400600" cy="1471090"/>
          </a:xfrm>
          <a:prstGeom prst="cloud">
            <a:avLst/>
          </a:prstGeom>
          <a:solidFill>
            <a:srgbClr val="E6E6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rPr>
              <a:t>CO</a:t>
            </a:r>
            <a:r>
              <a:rPr kumimoji="0" lang="de-DE" sz="2400" b="0" i="0" u="none" strike="noStrike" kern="1200" cap="none" spc="0" normalizeH="0" baseline="-25000" noProof="0" dirty="0">
                <a:ln>
                  <a:noFill/>
                </a:ln>
                <a:solidFill>
                  <a:srgbClr val="000000"/>
                </a:solidFill>
                <a:effectLst/>
                <a:uLnTx/>
                <a:uFillTx/>
                <a:latin typeface="Arial" charset="0"/>
                <a:ea typeface="ＭＳ Ｐゴシック" charset="-128"/>
                <a:cs typeface="+mn-cs"/>
              </a:rPr>
              <a:t>2</a:t>
            </a: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 name="Rechteckiger Pfeil 14">
            <a:extLst>
              <a:ext uri="{FF2B5EF4-FFF2-40B4-BE49-F238E27FC236}">
                <a16:creationId xmlns:a16="http://schemas.microsoft.com/office/drawing/2014/main" id="{5D2BADE0-FDC3-684D-03E4-35E5E3FE211E}"/>
              </a:ext>
            </a:extLst>
          </p:cNvPr>
          <p:cNvSpPr/>
          <p:nvPr/>
        </p:nvSpPr>
        <p:spPr bwMode="auto">
          <a:xfrm rot="5400000" flipH="1" flipV="1">
            <a:off x="2629835" y="1359052"/>
            <a:ext cx="1593037" cy="3614310"/>
          </a:xfrm>
          <a:custGeom>
            <a:avLst/>
            <a:gdLst>
              <a:gd name="connsiteX0" fmla="*/ 0 w 1747237"/>
              <a:gd name="connsiteY0" fmla="*/ 3775264 h 3775264"/>
              <a:gd name="connsiteX1" fmla="*/ 0 w 1747237"/>
              <a:gd name="connsiteY1" fmla="*/ 779687 h 3775264"/>
              <a:gd name="connsiteX2" fmla="*/ 764416 w 1747237"/>
              <a:gd name="connsiteY2" fmla="*/ 15271 h 3775264"/>
              <a:gd name="connsiteX3" fmla="*/ 1244400 w 1747237"/>
              <a:gd name="connsiteY3" fmla="*/ 15271 h 3775264"/>
              <a:gd name="connsiteX4" fmla="*/ 1244400 w 1747237"/>
              <a:gd name="connsiteY4" fmla="*/ 0 h 3775264"/>
              <a:gd name="connsiteX5" fmla="*/ 1747237 w 1747237"/>
              <a:gd name="connsiteY5" fmla="*/ 284293 h 3775264"/>
              <a:gd name="connsiteX6" fmla="*/ 1244400 w 1747237"/>
              <a:gd name="connsiteY6" fmla="*/ 568586 h 3775264"/>
              <a:gd name="connsiteX7" fmla="*/ 1244400 w 1747237"/>
              <a:gd name="connsiteY7" fmla="*/ 553315 h 3775264"/>
              <a:gd name="connsiteX8" fmla="*/ 764416 w 1747237"/>
              <a:gd name="connsiteY8" fmla="*/ 553315 h 3775264"/>
              <a:gd name="connsiteX9" fmla="*/ 538044 w 1747237"/>
              <a:gd name="connsiteY9" fmla="*/ 779687 h 3775264"/>
              <a:gd name="connsiteX10" fmla="*/ 538044 w 1747237"/>
              <a:gd name="connsiteY10" fmla="*/ 3775264 h 3775264"/>
              <a:gd name="connsiteX11" fmla="*/ 0 w 1747237"/>
              <a:gd name="connsiteY11" fmla="*/ 3775264 h 3775264"/>
              <a:gd name="connsiteX0" fmla="*/ 0 w 1747237"/>
              <a:gd name="connsiteY0" fmla="*/ 3759993 h 3759993"/>
              <a:gd name="connsiteX1" fmla="*/ 0 w 1747237"/>
              <a:gd name="connsiteY1" fmla="*/ 764416 h 3759993"/>
              <a:gd name="connsiteX2" fmla="*/ 764416 w 1747237"/>
              <a:gd name="connsiteY2" fmla="*/ 0 h 3759993"/>
              <a:gd name="connsiteX3" fmla="*/ 1244400 w 1747237"/>
              <a:gd name="connsiteY3" fmla="*/ 0 h 3759993"/>
              <a:gd name="connsiteX4" fmla="*/ 1221251 w 1747237"/>
              <a:gd name="connsiteY4" fmla="*/ 112054 h 3759993"/>
              <a:gd name="connsiteX5" fmla="*/ 1747237 w 1747237"/>
              <a:gd name="connsiteY5" fmla="*/ 269022 h 3759993"/>
              <a:gd name="connsiteX6" fmla="*/ 1244400 w 1747237"/>
              <a:gd name="connsiteY6" fmla="*/ 553315 h 3759993"/>
              <a:gd name="connsiteX7" fmla="*/ 1244400 w 1747237"/>
              <a:gd name="connsiteY7" fmla="*/ 538044 h 3759993"/>
              <a:gd name="connsiteX8" fmla="*/ 764416 w 1747237"/>
              <a:gd name="connsiteY8" fmla="*/ 538044 h 3759993"/>
              <a:gd name="connsiteX9" fmla="*/ 538044 w 1747237"/>
              <a:gd name="connsiteY9" fmla="*/ 764416 h 3759993"/>
              <a:gd name="connsiteX10" fmla="*/ 538044 w 1747237"/>
              <a:gd name="connsiteY10" fmla="*/ 3759993 h 3759993"/>
              <a:gd name="connsiteX11" fmla="*/ 0 w 1747237"/>
              <a:gd name="connsiteY11" fmla="*/ 3759993 h 3759993"/>
              <a:gd name="connsiteX0" fmla="*/ 0 w 1747237"/>
              <a:gd name="connsiteY0" fmla="*/ 3759993 h 3759993"/>
              <a:gd name="connsiteX1" fmla="*/ 0 w 1747237"/>
              <a:gd name="connsiteY1" fmla="*/ 764416 h 3759993"/>
              <a:gd name="connsiteX2" fmla="*/ 764416 w 1747237"/>
              <a:gd name="connsiteY2" fmla="*/ 0 h 3759993"/>
              <a:gd name="connsiteX3" fmla="*/ 1244400 w 1747237"/>
              <a:gd name="connsiteY3" fmla="*/ 0 h 3759993"/>
              <a:gd name="connsiteX4" fmla="*/ 1221251 w 1747237"/>
              <a:gd name="connsiteY4" fmla="*/ 112054 h 3759993"/>
              <a:gd name="connsiteX5" fmla="*/ 1747237 w 1747237"/>
              <a:gd name="connsiteY5" fmla="*/ 269022 h 3759993"/>
              <a:gd name="connsiteX6" fmla="*/ 1378625 w 1747237"/>
              <a:gd name="connsiteY6" fmla="*/ 320558 h 3759993"/>
              <a:gd name="connsiteX7" fmla="*/ 1244400 w 1747237"/>
              <a:gd name="connsiteY7" fmla="*/ 553315 h 3759993"/>
              <a:gd name="connsiteX8" fmla="*/ 1244400 w 1747237"/>
              <a:gd name="connsiteY8" fmla="*/ 538044 h 3759993"/>
              <a:gd name="connsiteX9" fmla="*/ 764416 w 1747237"/>
              <a:gd name="connsiteY9" fmla="*/ 538044 h 3759993"/>
              <a:gd name="connsiteX10" fmla="*/ 538044 w 1747237"/>
              <a:gd name="connsiteY10" fmla="*/ 764416 h 3759993"/>
              <a:gd name="connsiteX11" fmla="*/ 538044 w 1747237"/>
              <a:gd name="connsiteY11" fmla="*/ 3759993 h 3759993"/>
              <a:gd name="connsiteX12" fmla="*/ 0 w 1747237"/>
              <a:gd name="connsiteY12" fmla="*/ 3759993 h 3759993"/>
              <a:gd name="connsiteX0" fmla="*/ 0 w 1380507"/>
              <a:gd name="connsiteY0" fmla="*/ 3759993 h 3759993"/>
              <a:gd name="connsiteX1" fmla="*/ 0 w 1380507"/>
              <a:gd name="connsiteY1" fmla="*/ 764416 h 3759993"/>
              <a:gd name="connsiteX2" fmla="*/ 764416 w 1380507"/>
              <a:gd name="connsiteY2" fmla="*/ 0 h 3759993"/>
              <a:gd name="connsiteX3" fmla="*/ 1244400 w 1380507"/>
              <a:gd name="connsiteY3" fmla="*/ 0 h 3759993"/>
              <a:gd name="connsiteX4" fmla="*/ 1221251 w 1380507"/>
              <a:gd name="connsiteY4" fmla="*/ 112054 h 3759993"/>
              <a:gd name="connsiteX5" fmla="*/ 1235682 w 1380507"/>
              <a:gd name="connsiteY5" fmla="*/ 766734 h 3759993"/>
              <a:gd name="connsiteX6" fmla="*/ 1378625 w 1380507"/>
              <a:gd name="connsiteY6" fmla="*/ 320558 h 3759993"/>
              <a:gd name="connsiteX7" fmla="*/ 1244400 w 1380507"/>
              <a:gd name="connsiteY7" fmla="*/ 553315 h 3759993"/>
              <a:gd name="connsiteX8" fmla="*/ 1244400 w 1380507"/>
              <a:gd name="connsiteY8" fmla="*/ 538044 h 3759993"/>
              <a:gd name="connsiteX9" fmla="*/ 764416 w 1380507"/>
              <a:gd name="connsiteY9" fmla="*/ 538044 h 3759993"/>
              <a:gd name="connsiteX10" fmla="*/ 538044 w 1380507"/>
              <a:gd name="connsiteY10" fmla="*/ 764416 h 3759993"/>
              <a:gd name="connsiteX11" fmla="*/ 538044 w 1380507"/>
              <a:gd name="connsiteY11" fmla="*/ 3759993 h 3759993"/>
              <a:gd name="connsiteX12" fmla="*/ 0 w 1380507"/>
              <a:gd name="connsiteY12" fmla="*/ 3759993 h 3759993"/>
              <a:gd name="connsiteX0" fmla="*/ 0 w 1380507"/>
              <a:gd name="connsiteY0" fmla="*/ 3759993 h 3759993"/>
              <a:gd name="connsiteX1" fmla="*/ 0 w 1380507"/>
              <a:gd name="connsiteY1" fmla="*/ 764416 h 3759993"/>
              <a:gd name="connsiteX2" fmla="*/ 764416 w 1380507"/>
              <a:gd name="connsiteY2" fmla="*/ 0 h 3759993"/>
              <a:gd name="connsiteX3" fmla="*/ 1234369 w 1380507"/>
              <a:gd name="connsiteY3" fmla="*/ 347241 h 3759993"/>
              <a:gd name="connsiteX4" fmla="*/ 1221251 w 1380507"/>
              <a:gd name="connsiteY4" fmla="*/ 112054 h 3759993"/>
              <a:gd name="connsiteX5" fmla="*/ 1235682 w 1380507"/>
              <a:gd name="connsiteY5" fmla="*/ 766734 h 3759993"/>
              <a:gd name="connsiteX6" fmla="*/ 1378625 w 1380507"/>
              <a:gd name="connsiteY6" fmla="*/ 320558 h 3759993"/>
              <a:gd name="connsiteX7" fmla="*/ 1244400 w 1380507"/>
              <a:gd name="connsiteY7" fmla="*/ 553315 h 3759993"/>
              <a:gd name="connsiteX8" fmla="*/ 1244400 w 1380507"/>
              <a:gd name="connsiteY8" fmla="*/ 538044 h 3759993"/>
              <a:gd name="connsiteX9" fmla="*/ 764416 w 1380507"/>
              <a:gd name="connsiteY9" fmla="*/ 538044 h 3759993"/>
              <a:gd name="connsiteX10" fmla="*/ 538044 w 1380507"/>
              <a:gd name="connsiteY10" fmla="*/ 764416 h 3759993"/>
              <a:gd name="connsiteX11" fmla="*/ 538044 w 1380507"/>
              <a:gd name="connsiteY11" fmla="*/ 3759993 h 3759993"/>
              <a:gd name="connsiteX12" fmla="*/ 0 w 1380507"/>
              <a:gd name="connsiteY12" fmla="*/ 3759993 h 3759993"/>
              <a:gd name="connsiteX0" fmla="*/ 0 w 1380507"/>
              <a:gd name="connsiteY0" fmla="*/ 3713694 h 3713694"/>
              <a:gd name="connsiteX1" fmla="*/ 0 w 1380507"/>
              <a:gd name="connsiteY1" fmla="*/ 718117 h 3713694"/>
              <a:gd name="connsiteX2" fmla="*/ 794507 w 1380507"/>
              <a:gd name="connsiteY2" fmla="*/ 0 h 3713694"/>
              <a:gd name="connsiteX3" fmla="*/ 1234369 w 1380507"/>
              <a:gd name="connsiteY3" fmla="*/ 300942 h 3713694"/>
              <a:gd name="connsiteX4" fmla="*/ 1221251 w 1380507"/>
              <a:gd name="connsiteY4" fmla="*/ 65755 h 3713694"/>
              <a:gd name="connsiteX5" fmla="*/ 1235682 w 1380507"/>
              <a:gd name="connsiteY5" fmla="*/ 720435 h 3713694"/>
              <a:gd name="connsiteX6" fmla="*/ 1378625 w 1380507"/>
              <a:gd name="connsiteY6" fmla="*/ 274259 h 3713694"/>
              <a:gd name="connsiteX7" fmla="*/ 1244400 w 1380507"/>
              <a:gd name="connsiteY7" fmla="*/ 507016 h 3713694"/>
              <a:gd name="connsiteX8" fmla="*/ 1244400 w 1380507"/>
              <a:gd name="connsiteY8" fmla="*/ 491745 h 3713694"/>
              <a:gd name="connsiteX9" fmla="*/ 764416 w 1380507"/>
              <a:gd name="connsiteY9" fmla="*/ 491745 h 3713694"/>
              <a:gd name="connsiteX10" fmla="*/ 538044 w 1380507"/>
              <a:gd name="connsiteY10" fmla="*/ 718117 h 3713694"/>
              <a:gd name="connsiteX11" fmla="*/ 538044 w 1380507"/>
              <a:gd name="connsiteY11" fmla="*/ 3713694 h 3713694"/>
              <a:gd name="connsiteX12" fmla="*/ 0 w 1380507"/>
              <a:gd name="connsiteY12" fmla="*/ 3713694 h 3713694"/>
              <a:gd name="connsiteX0" fmla="*/ 0 w 1380507"/>
              <a:gd name="connsiteY0" fmla="*/ 3714478 h 3714478"/>
              <a:gd name="connsiteX1" fmla="*/ 0 w 1380507"/>
              <a:gd name="connsiteY1" fmla="*/ 718901 h 3714478"/>
              <a:gd name="connsiteX2" fmla="*/ 794507 w 1380507"/>
              <a:gd name="connsiteY2" fmla="*/ 784 h 3714478"/>
              <a:gd name="connsiteX3" fmla="*/ 1234369 w 1380507"/>
              <a:gd name="connsiteY3" fmla="*/ 301726 h 3714478"/>
              <a:gd name="connsiteX4" fmla="*/ 1221251 w 1380507"/>
              <a:gd name="connsiteY4" fmla="*/ 66539 h 3714478"/>
              <a:gd name="connsiteX5" fmla="*/ 1235682 w 1380507"/>
              <a:gd name="connsiteY5" fmla="*/ 721219 h 3714478"/>
              <a:gd name="connsiteX6" fmla="*/ 1378625 w 1380507"/>
              <a:gd name="connsiteY6" fmla="*/ 275043 h 3714478"/>
              <a:gd name="connsiteX7" fmla="*/ 1244400 w 1380507"/>
              <a:gd name="connsiteY7" fmla="*/ 507800 h 3714478"/>
              <a:gd name="connsiteX8" fmla="*/ 1244400 w 1380507"/>
              <a:gd name="connsiteY8" fmla="*/ 492529 h 3714478"/>
              <a:gd name="connsiteX9" fmla="*/ 764416 w 1380507"/>
              <a:gd name="connsiteY9" fmla="*/ 492529 h 3714478"/>
              <a:gd name="connsiteX10" fmla="*/ 538044 w 1380507"/>
              <a:gd name="connsiteY10" fmla="*/ 718901 h 3714478"/>
              <a:gd name="connsiteX11" fmla="*/ 538044 w 1380507"/>
              <a:gd name="connsiteY11" fmla="*/ 3714478 h 3714478"/>
              <a:gd name="connsiteX12" fmla="*/ 0 w 1380507"/>
              <a:gd name="connsiteY12" fmla="*/ 3714478 h 3714478"/>
              <a:gd name="connsiteX0" fmla="*/ 0 w 1380507"/>
              <a:gd name="connsiteY0" fmla="*/ 3760643 h 3760643"/>
              <a:gd name="connsiteX1" fmla="*/ 0 w 1380507"/>
              <a:gd name="connsiteY1" fmla="*/ 765066 h 3760643"/>
              <a:gd name="connsiteX2" fmla="*/ 784477 w 1380507"/>
              <a:gd name="connsiteY2" fmla="*/ 652 h 3760643"/>
              <a:gd name="connsiteX3" fmla="*/ 1234369 w 1380507"/>
              <a:gd name="connsiteY3" fmla="*/ 347891 h 3760643"/>
              <a:gd name="connsiteX4" fmla="*/ 1221251 w 1380507"/>
              <a:gd name="connsiteY4" fmla="*/ 112704 h 3760643"/>
              <a:gd name="connsiteX5" fmla="*/ 1235682 w 1380507"/>
              <a:gd name="connsiteY5" fmla="*/ 767384 h 3760643"/>
              <a:gd name="connsiteX6" fmla="*/ 1378625 w 1380507"/>
              <a:gd name="connsiteY6" fmla="*/ 321208 h 3760643"/>
              <a:gd name="connsiteX7" fmla="*/ 1244400 w 1380507"/>
              <a:gd name="connsiteY7" fmla="*/ 553965 h 3760643"/>
              <a:gd name="connsiteX8" fmla="*/ 1244400 w 1380507"/>
              <a:gd name="connsiteY8" fmla="*/ 538694 h 3760643"/>
              <a:gd name="connsiteX9" fmla="*/ 764416 w 1380507"/>
              <a:gd name="connsiteY9" fmla="*/ 538694 h 3760643"/>
              <a:gd name="connsiteX10" fmla="*/ 538044 w 1380507"/>
              <a:gd name="connsiteY10" fmla="*/ 765066 h 3760643"/>
              <a:gd name="connsiteX11" fmla="*/ 538044 w 1380507"/>
              <a:gd name="connsiteY11" fmla="*/ 3760643 h 3760643"/>
              <a:gd name="connsiteX12" fmla="*/ 0 w 1380507"/>
              <a:gd name="connsiteY12" fmla="*/ 3760643 h 376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507" h="3760643">
                <a:moveTo>
                  <a:pt x="0" y="3760643"/>
                </a:moveTo>
                <a:lnTo>
                  <a:pt x="0" y="765066"/>
                </a:lnTo>
                <a:cubicBezTo>
                  <a:pt x="0" y="342891"/>
                  <a:pt x="362302" y="652"/>
                  <a:pt x="784477" y="652"/>
                </a:cubicBezTo>
                <a:cubicBezTo>
                  <a:pt x="1011342" y="-14778"/>
                  <a:pt x="1087748" y="247577"/>
                  <a:pt x="1234369" y="347891"/>
                </a:cubicBezTo>
                <a:lnTo>
                  <a:pt x="1221251" y="112704"/>
                </a:lnTo>
                <a:lnTo>
                  <a:pt x="1235682" y="767384"/>
                </a:lnTo>
                <a:cubicBezTo>
                  <a:pt x="1213125" y="780704"/>
                  <a:pt x="1401182" y="307888"/>
                  <a:pt x="1378625" y="321208"/>
                </a:cubicBezTo>
                <a:lnTo>
                  <a:pt x="1244400" y="553965"/>
                </a:lnTo>
                <a:lnTo>
                  <a:pt x="1244400" y="538694"/>
                </a:lnTo>
                <a:lnTo>
                  <a:pt x="764416" y="538694"/>
                </a:lnTo>
                <a:cubicBezTo>
                  <a:pt x="639394" y="538694"/>
                  <a:pt x="538044" y="640044"/>
                  <a:pt x="538044" y="765066"/>
                </a:cubicBezTo>
                <a:lnTo>
                  <a:pt x="538044" y="3760643"/>
                </a:lnTo>
                <a:lnTo>
                  <a:pt x="0" y="3760643"/>
                </a:lnTo>
                <a:close/>
              </a:path>
            </a:pathLst>
          </a:cu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 name="Pfeil nach oben 5">
            <a:extLst>
              <a:ext uri="{FF2B5EF4-FFF2-40B4-BE49-F238E27FC236}">
                <a16:creationId xmlns:a16="http://schemas.microsoft.com/office/drawing/2014/main" id="{F24D3AA3-9916-FD5C-7069-591AEAD40E9C}"/>
              </a:ext>
            </a:extLst>
          </p:cNvPr>
          <p:cNvSpPr/>
          <p:nvPr/>
        </p:nvSpPr>
        <p:spPr bwMode="auto">
          <a:xfrm>
            <a:off x="5046298" y="1524527"/>
            <a:ext cx="1440160" cy="4230880"/>
          </a:xfrm>
          <a:prstGeom prst="upArrow">
            <a:avLst/>
          </a:prstGeom>
          <a:solidFill>
            <a:srgbClr val="B6C6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 name="Rechteckiger Pfeil 6">
            <a:extLst>
              <a:ext uri="{FF2B5EF4-FFF2-40B4-BE49-F238E27FC236}">
                <a16:creationId xmlns:a16="http://schemas.microsoft.com/office/drawing/2014/main" id="{5F03C77F-FA56-ECF0-EF74-D4D0E709A5AB}"/>
              </a:ext>
            </a:extLst>
          </p:cNvPr>
          <p:cNvSpPr/>
          <p:nvPr/>
        </p:nvSpPr>
        <p:spPr bwMode="auto">
          <a:xfrm rot="16200000" flipV="1">
            <a:off x="1084320" y="1272060"/>
            <a:ext cx="2818662" cy="3884534"/>
          </a:xfrm>
          <a:custGeom>
            <a:avLst/>
            <a:gdLst>
              <a:gd name="connsiteX0" fmla="*/ 0 w 2448272"/>
              <a:gd name="connsiteY0" fmla="*/ 3662178 h 3662178"/>
              <a:gd name="connsiteX1" fmla="*/ 0 w 2448272"/>
              <a:gd name="connsiteY1" fmla="*/ 1377153 h 3662178"/>
              <a:gd name="connsiteX2" fmla="*/ 1071119 w 2448272"/>
              <a:gd name="connsiteY2" fmla="*/ 306034 h 3662178"/>
              <a:gd name="connsiteX3" fmla="*/ 1836204 w 2448272"/>
              <a:gd name="connsiteY3" fmla="*/ 306034 h 3662178"/>
              <a:gd name="connsiteX4" fmla="*/ 1836204 w 2448272"/>
              <a:gd name="connsiteY4" fmla="*/ 0 h 3662178"/>
              <a:gd name="connsiteX5" fmla="*/ 2448272 w 2448272"/>
              <a:gd name="connsiteY5" fmla="*/ 612068 h 3662178"/>
              <a:gd name="connsiteX6" fmla="*/ 1836204 w 2448272"/>
              <a:gd name="connsiteY6" fmla="*/ 1224136 h 3662178"/>
              <a:gd name="connsiteX7" fmla="*/ 1836204 w 2448272"/>
              <a:gd name="connsiteY7" fmla="*/ 918102 h 3662178"/>
              <a:gd name="connsiteX8" fmla="*/ 1071119 w 2448272"/>
              <a:gd name="connsiteY8" fmla="*/ 918102 h 3662178"/>
              <a:gd name="connsiteX9" fmla="*/ 612068 w 2448272"/>
              <a:gd name="connsiteY9" fmla="*/ 1377153 h 3662178"/>
              <a:gd name="connsiteX10" fmla="*/ 612068 w 2448272"/>
              <a:gd name="connsiteY10" fmla="*/ 3662178 h 3662178"/>
              <a:gd name="connsiteX11" fmla="*/ 0 w 244827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1836204 w 2818662"/>
              <a:gd name="connsiteY3" fmla="*/ 306034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1836204 w 2818662"/>
              <a:gd name="connsiteY7" fmla="*/ 91810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1836204 w 2818662"/>
              <a:gd name="connsiteY3" fmla="*/ 306034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2310766 w 2818662"/>
              <a:gd name="connsiteY7" fmla="*/ 779206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1836204 w 2818662"/>
              <a:gd name="connsiteY3" fmla="*/ 306034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2322341 w 2818662"/>
              <a:gd name="connsiteY7" fmla="*/ 89495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2414938 w 2818662"/>
              <a:gd name="connsiteY3" fmla="*/ 317609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2322341 w 2818662"/>
              <a:gd name="connsiteY7" fmla="*/ 89495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2414938 w 2818662"/>
              <a:gd name="connsiteY3" fmla="*/ 317609 h 3662178"/>
              <a:gd name="connsiteX4" fmla="*/ 1836204 w 2818662"/>
              <a:gd name="connsiteY4" fmla="*/ 0 h 3662178"/>
              <a:gd name="connsiteX5" fmla="*/ 2818662 w 2818662"/>
              <a:gd name="connsiteY5" fmla="*/ 577344 h 3662178"/>
              <a:gd name="connsiteX6" fmla="*/ 2287617 w 2818662"/>
              <a:gd name="connsiteY6" fmla="*/ 1177837 h 3662178"/>
              <a:gd name="connsiteX7" fmla="*/ 2322341 w 2818662"/>
              <a:gd name="connsiteY7" fmla="*/ 89495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50603 h 3650603"/>
              <a:gd name="connsiteX1" fmla="*/ 0 w 2818662"/>
              <a:gd name="connsiteY1" fmla="*/ 1365578 h 3650603"/>
              <a:gd name="connsiteX2" fmla="*/ 1071119 w 2818662"/>
              <a:gd name="connsiteY2" fmla="*/ 294459 h 3650603"/>
              <a:gd name="connsiteX3" fmla="*/ 2414938 w 2818662"/>
              <a:gd name="connsiteY3" fmla="*/ 306034 h 3650603"/>
              <a:gd name="connsiteX4" fmla="*/ 2287617 w 2818662"/>
              <a:gd name="connsiteY4" fmla="*/ 0 h 3650603"/>
              <a:gd name="connsiteX5" fmla="*/ 2818662 w 2818662"/>
              <a:gd name="connsiteY5" fmla="*/ 565769 h 3650603"/>
              <a:gd name="connsiteX6" fmla="*/ 2287617 w 2818662"/>
              <a:gd name="connsiteY6" fmla="*/ 1166262 h 3650603"/>
              <a:gd name="connsiteX7" fmla="*/ 2322341 w 2818662"/>
              <a:gd name="connsiteY7" fmla="*/ 883377 h 3650603"/>
              <a:gd name="connsiteX8" fmla="*/ 1071119 w 2818662"/>
              <a:gd name="connsiteY8" fmla="*/ 906527 h 3650603"/>
              <a:gd name="connsiteX9" fmla="*/ 612068 w 2818662"/>
              <a:gd name="connsiteY9" fmla="*/ 1365578 h 3650603"/>
              <a:gd name="connsiteX10" fmla="*/ 612068 w 2818662"/>
              <a:gd name="connsiteY10" fmla="*/ 3650603 h 3650603"/>
              <a:gd name="connsiteX11" fmla="*/ 0 w 2818662"/>
              <a:gd name="connsiteY11" fmla="*/ 3650603 h 3650603"/>
              <a:gd name="connsiteX0" fmla="*/ 0 w 2818662"/>
              <a:gd name="connsiteY0" fmla="*/ 3650603 h 3650603"/>
              <a:gd name="connsiteX1" fmla="*/ 0 w 2818662"/>
              <a:gd name="connsiteY1" fmla="*/ 1365578 h 3650603"/>
              <a:gd name="connsiteX2" fmla="*/ 1071119 w 2818662"/>
              <a:gd name="connsiteY2" fmla="*/ 294459 h 3650603"/>
              <a:gd name="connsiteX3" fmla="*/ 2414938 w 2818662"/>
              <a:gd name="connsiteY3" fmla="*/ 306034 h 3650603"/>
              <a:gd name="connsiteX4" fmla="*/ 2287617 w 2818662"/>
              <a:gd name="connsiteY4" fmla="*/ 0 h 3650603"/>
              <a:gd name="connsiteX5" fmla="*/ 2818662 w 2818662"/>
              <a:gd name="connsiteY5" fmla="*/ 565769 h 3650603"/>
              <a:gd name="connsiteX6" fmla="*/ 2333916 w 2818662"/>
              <a:gd name="connsiteY6" fmla="*/ 1189411 h 3650603"/>
              <a:gd name="connsiteX7" fmla="*/ 2322341 w 2818662"/>
              <a:gd name="connsiteY7" fmla="*/ 883377 h 3650603"/>
              <a:gd name="connsiteX8" fmla="*/ 1071119 w 2818662"/>
              <a:gd name="connsiteY8" fmla="*/ 906527 h 3650603"/>
              <a:gd name="connsiteX9" fmla="*/ 612068 w 2818662"/>
              <a:gd name="connsiteY9" fmla="*/ 1365578 h 3650603"/>
              <a:gd name="connsiteX10" fmla="*/ 612068 w 2818662"/>
              <a:gd name="connsiteY10" fmla="*/ 3650603 h 3650603"/>
              <a:gd name="connsiteX11" fmla="*/ 0 w 2818662"/>
              <a:gd name="connsiteY11" fmla="*/ 3650603 h 3650603"/>
              <a:gd name="connsiteX0" fmla="*/ 0 w 2818662"/>
              <a:gd name="connsiteY0" fmla="*/ 3650606 h 3650606"/>
              <a:gd name="connsiteX1" fmla="*/ 0 w 2818662"/>
              <a:gd name="connsiteY1" fmla="*/ 1365581 h 3650606"/>
              <a:gd name="connsiteX2" fmla="*/ 1071119 w 2818662"/>
              <a:gd name="connsiteY2" fmla="*/ 294462 h 3650606"/>
              <a:gd name="connsiteX3" fmla="*/ 2414938 w 2818662"/>
              <a:gd name="connsiteY3" fmla="*/ 306037 h 3650606"/>
              <a:gd name="connsiteX4" fmla="*/ 2322341 w 2818662"/>
              <a:gd name="connsiteY4" fmla="*/ 0 h 3650606"/>
              <a:gd name="connsiteX5" fmla="*/ 2818662 w 2818662"/>
              <a:gd name="connsiteY5" fmla="*/ 565772 h 3650606"/>
              <a:gd name="connsiteX6" fmla="*/ 2333916 w 2818662"/>
              <a:gd name="connsiteY6" fmla="*/ 1189414 h 3650606"/>
              <a:gd name="connsiteX7" fmla="*/ 2322341 w 2818662"/>
              <a:gd name="connsiteY7" fmla="*/ 883380 h 3650606"/>
              <a:gd name="connsiteX8" fmla="*/ 1071119 w 2818662"/>
              <a:gd name="connsiteY8" fmla="*/ 906530 h 3650606"/>
              <a:gd name="connsiteX9" fmla="*/ 612068 w 2818662"/>
              <a:gd name="connsiteY9" fmla="*/ 1365581 h 3650606"/>
              <a:gd name="connsiteX10" fmla="*/ 612068 w 2818662"/>
              <a:gd name="connsiteY10" fmla="*/ 3650606 h 3650606"/>
              <a:gd name="connsiteX11" fmla="*/ 0 w 2818662"/>
              <a:gd name="connsiteY11" fmla="*/ 3650606 h 3650606"/>
              <a:gd name="connsiteX0" fmla="*/ 0 w 2818662"/>
              <a:gd name="connsiteY0" fmla="*/ 3650606 h 3650606"/>
              <a:gd name="connsiteX1" fmla="*/ 0 w 2818662"/>
              <a:gd name="connsiteY1" fmla="*/ 1365581 h 3650606"/>
              <a:gd name="connsiteX2" fmla="*/ 1071119 w 2818662"/>
              <a:gd name="connsiteY2" fmla="*/ 294462 h 3650606"/>
              <a:gd name="connsiteX3" fmla="*/ 2333916 w 2818662"/>
              <a:gd name="connsiteY3" fmla="*/ 294463 h 3650606"/>
              <a:gd name="connsiteX4" fmla="*/ 2322341 w 2818662"/>
              <a:gd name="connsiteY4" fmla="*/ 0 h 3650606"/>
              <a:gd name="connsiteX5" fmla="*/ 2818662 w 2818662"/>
              <a:gd name="connsiteY5" fmla="*/ 565772 h 3650606"/>
              <a:gd name="connsiteX6" fmla="*/ 2333916 w 2818662"/>
              <a:gd name="connsiteY6" fmla="*/ 1189414 h 3650606"/>
              <a:gd name="connsiteX7" fmla="*/ 2322341 w 2818662"/>
              <a:gd name="connsiteY7" fmla="*/ 883380 h 3650606"/>
              <a:gd name="connsiteX8" fmla="*/ 1071119 w 2818662"/>
              <a:gd name="connsiteY8" fmla="*/ 906530 h 3650606"/>
              <a:gd name="connsiteX9" fmla="*/ 612068 w 2818662"/>
              <a:gd name="connsiteY9" fmla="*/ 1365581 h 3650606"/>
              <a:gd name="connsiteX10" fmla="*/ 612068 w 2818662"/>
              <a:gd name="connsiteY10" fmla="*/ 3650606 h 3650606"/>
              <a:gd name="connsiteX11" fmla="*/ 0 w 2818662"/>
              <a:gd name="connsiteY11" fmla="*/ 3650606 h 36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8662" h="3650606">
                <a:moveTo>
                  <a:pt x="0" y="3650606"/>
                </a:moveTo>
                <a:lnTo>
                  <a:pt x="0" y="1365581"/>
                </a:lnTo>
                <a:cubicBezTo>
                  <a:pt x="0" y="774018"/>
                  <a:pt x="479556" y="294462"/>
                  <a:pt x="1071119" y="294462"/>
                </a:cubicBezTo>
                <a:lnTo>
                  <a:pt x="2333916" y="294463"/>
                </a:lnTo>
                <a:lnTo>
                  <a:pt x="2322341" y="0"/>
                </a:lnTo>
                <a:lnTo>
                  <a:pt x="2818662" y="565772"/>
                </a:lnTo>
                <a:lnTo>
                  <a:pt x="2333916" y="1189414"/>
                </a:lnTo>
                <a:lnTo>
                  <a:pt x="2322341" y="883380"/>
                </a:lnTo>
                <a:lnTo>
                  <a:pt x="1071119" y="906530"/>
                </a:lnTo>
                <a:cubicBezTo>
                  <a:pt x="817592" y="906530"/>
                  <a:pt x="612068" y="1112054"/>
                  <a:pt x="612068" y="1365581"/>
                </a:cubicBezTo>
                <a:lnTo>
                  <a:pt x="612068" y="3650606"/>
                </a:lnTo>
                <a:lnTo>
                  <a:pt x="0" y="3650606"/>
                </a:lnTo>
                <a:close/>
              </a:path>
            </a:pathLst>
          </a:cu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 name="Rechteckiger Pfeil 11">
            <a:extLst>
              <a:ext uri="{FF2B5EF4-FFF2-40B4-BE49-F238E27FC236}">
                <a16:creationId xmlns:a16="http://schemas.microsoft.com/office/drawing/2014/main" id="{B354E68B-FEB1-C75A-77B2-CB2644FC07A6}"/>
              </a:ext>
            </a:extLst>
          </p:cNvPr>
          <p:cNvSpPr/>
          <p:nvPr/>
        </p:nvSpPr>
        <p:spPr bwMode="auto">
          <a:xfrm rot="16200000" flipV="1">
            <a:off x="7186468" y="2237363"/>
            <a:ext cx="2571591" cy="4464496"/>
          </a:xfrm>
          <a:prstGeom prst="bentArrow">
            <a:avLst>
              <a:gd name="adj1" fmla="val 25000"/>
              <a:gd name="adj2" fmla="val 12118"/>
              <a:gd name="adj3" fmla="val 26874"/>
              <a:gd name="adj4" fmla="val 43750"/>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 name="Rechteckiger Pfeil 12">
            <a:extLst>
              <a:ext uri="{FF2B5EF4-FFF2-40B4-BE49-F238E27FC236}">
                <a16:creationId xmlns:a16="http://schemas.microsoft.com/office/drawing/2014/main" id="{FFF3FF0A-E9B5-FAF6-6112-69AA86420B01}"/>
              </a:ext>
            </a:extLst>
          </p:cNvPr>
          <p:cNvSpPr/>
          <p:nvPr/>
        </p:nvSpPr>
        <p:spPr bwMode="auto">
          <a:xfrm rot="5400000" flipH="1" flipV="1">
            <a:off x="7581191" y="759417"/>
            <a:ext cx="2358211" cy="3888431"/>
          </a:xfrm>
          <a:prstGeom prst="bentArrow">
            <a:avLst>
              <a:gd name="adj1" fmla="val 30794"/>
              <a:gd name="adj2" fmla="val 22652"/>
              <a:gd name="adj3" fmla="val 27306"/>
              <a:gd name="adj4" fmla="val 43750"/>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1" name="Rechteckiger Pfeil 13">
            <a:extLst>
              <a:ext uri="{FF2B5EF4-FFF2-40B4-BE49-F238E27FC236}">
                <a16:creationId xmlns:a16="http://schemas.microsoft.com/office/drawing/2014/main" id="{23365D09-A13B-3FB2-368F-2746F21C8356}"/>
              </a:ext>
            </a:extLst>
          </p:cNvPr>
          <p:cNvSpPr/>
          <p:nvPr/>
        </p:nvSpPr>
        <p:spPr bwMode="auto">
          <a:xfrm rot="16200000" flipV="1">
            <a:off x="1698260" y="2220158"/>
            <a:ext cx="2395889" cy="4674608"/>
          </a:xfrm>
          <a:custGeom>
            <a:avLst/>
            <a:gdLst>
              <a:gd name="connsiteX0" fmla="*/ 0 w 2160240"/>
              <a:gd name="connsiteY0" fmla="*/ 4266377 h 4266377"/>
              <a:gd name="connsiteX1" fmla="*/ 0 w 2160240"/>
              <a:gd name="connsiteY1" fmla="*/ 945105 h 4266377"/>
              <a:gd name="connsiteX2" fmla="*/ 945105 w 2160240"/>
              <a:gd name="connsiteY2" fmla="*/ 0 h 4266377"/>
              <a:gd name="connsiteX3" fmla="*/ 1579697 w 2160240"/>
              <a:gd name="connsiteY3" fmla="*/ 0 h 4266377"/>
              <a:gd name="connsiteX4" fmla="*/ 1579697 w 2160240"/>
              <a:gd name="connsiteY4" fmla="*/ 0 h 4266377"/>
              <a:gd name="connsiteX5" fmla="*/ 2160240 w 2160240"/>
              <a:gd name="connsiteY5" fmla="*/ 261778 h 4266377"/>
              <a:gd name="connsiteX6" fmla="*/ 1579697 w 2160240"/>
              <a:gd name="connsiteY6" fmla="*/ 523556 h 4266377"/>
              <a:gd name="connsiteX7" fmla="*/ 1579697 w 2160240"/>
              <a:gd name="connsiteY7" fmla="*/ 523556 h 4266377"/>
              <a:gd name="connsiteX8" fmla="*/ 945105 w 2160240"/>
              <a:gd name="connsiteY8" fmla="*/ 523556 h 4266377"/>
              <a:gd name="connsiteX9" fmla="*/ 523556 w 2160240"/>
              <a:gd name="connsiteY9" fmla="*/ 945105 h 4266377"/>
              <a:gd name="connsiteX10" fmla="*/ 523556 w 2160240"/>
              <a:gd name="connsiteY10" fmla="*/ 4266377 h 4266377"/>
              <a:gd name="connsiteX11" fmla="*/ 0 w 2160240"/>
              <a:gd name="connsiteY11" fmla="*/ 4266377 h 4266377"/>
              <a:gd name="connsiteX0" fmla="*/ 0 w 1870873"/>
              <a:gd name="connsiteY0" fmla="*/ 4266377 h 4266377"/>
              <a:gd name="connsiteX1" fmla="*/ 0 w 1870873"/>
              <a:gd name="connsiteY1" fmla="*/ 945105 h 4266377"/>
              <a:gd name="connsiteX2" fmla="*/ 945105 w 1870873"/>
              <a:gd name="connsiteY2" fmla="*/ 0 h 4266377"/>
              <a:gd name="connsiteX3" fmla="*/ 1579697 w 1870873"/>
              <a:gd name="connsiteY3" fmla="*/ 0 h 4266377"/>
              <a:gd name="connsiteX4" fmla="*/ 1579697 w 1870873"/>
              <a:gd name="connsiteY4" fmla="*/ 0 h 4266377"/>
              <a:gd name="connsiteX5" fmla="*/ 1870873 w 1870873"/>
              <a:gd name="connsiteY5" fmla="*/ 261778 h 4266377"/>
              <a:gd name="connsiteX6" fmla="*/ 1579697 w 1870873"/>
              <a:gd name="connsiteY6" fmla="*/ 523556 h 4266377"/>
              <a:gd name="connsiteX7" fmla="*/ 1579697 w 1870873"/>
              <a:gd name="connsiteY7" fmla="*/ 523556 h 4266377"/>
              <a:gd name="connsiteX8" fmla="*/ 945105 w 1870873"/>
              <a:gd name="connsiteY8" fmla="*/ 523556 h 4266377"/>
              <a:gd name="connsiteX9" fmla="*/ 523556 w 1870873"/>
              <a:gd name="connsiteY9" fmla="*/ 945105 h 4266377"/>
              <a:gd name="connsiteX10" fmla="*/ 523556 w 1870873"/>
              <a:gd name="connsiteY10" fmla="*/ 4266377 h 4266377"/>
              <a:gd name="connsiteX11" fmla="*/ 0 w 1870873"/>
              <a:gd name="connsiteY11" fmla="*/ 4266377 h 4266377"/>
              <a:gd name="connsiteX0" fmla="*/ 0 w 1870873"/>
              <a:gd name="connsiteY0" fmla="*/ 4266377 h 4266377"/>
              <a:gd name="connsiteX1" fmla="*/ 0 w 1870873"/>
              <a:gd name="connsiteY1" fmla="*/ 945105 h 4266377"/>
              <a:gd name="connsiteX2" fmla="*/ 945105 w 1870873"/>
              <a:gd name="connsiteY2" fmla="*/ 0 h 4266377"/>
              <a:gd name="connsiteX3" fmla="*/ 1579697 w 1870873"/>
              <a:gd name="connsiteY3" fmla="*/ 0 h 4266377"/>
              <a:gd name="connsiteX4" fmla="*/ 1579697 w 1870873"/>
              <a:gd name="connsiteY4" fmla="*/ 0 h 4266377"/>
              <a:gd name="connsiteX5" fmla="*/ 1870873 w 1870873"/>
              <a:gd name="connsiteY5" fmla="*/ 261778 h 4266377"/>
              <a:gd name="connsiteX6" fmla="*/ 1579697 w 1870873"/>
              <a:gd name="connsiteY6" fmla="*/ 523556 h 4266377"/>
              <a:gd name="connsiteX7" fmla="*/ 1579697 w 1870873"/>
              <a:gd name="connsiteY7" fmla="*/ 523556 h 4266377"/>
              <a:gd name="connsiteX8" fmla="*/ 945104 w 1870873"/>
              <a:gd name="connsiteY8" fmla="*/ 601267 h 4266377"/>
              <a:gd name="connsiteX9" fmla="*/ 523556 w 1870873"/>
              <a:gd name="connsiteY9" fmla="*/ 945105 h 4266377"/>
              <a:gd name="connsiteX10" fmla="*/ 523556 w 1870873"/>
              <a:gd name="connsiteY10" fmla="*/ 4266377 h 4266377"/>
              <a:gd name="connsiteX11" fmla="*/ 0 w 1870873"/>
              <a:gd name="connsiteY11" fmla="*/ 4266377 h 4266377"/>
              <a:gd name="connsiteX0" fmla="*/ 0 w 1870873"/>
              <a:gd name="connsiteY0" fmla="*/ 4266377 h 4266377"/>
              <a:gd name="connsiteX1" fmla="*/ 0 w 1870873"/>
              <a:gd name="connsiteY1" fmla="*/ 945105 h 4266377"/>
              <a:gd name="connsiteX2" fmla="*/ 945105 w 1870873"/>
              <a:gd name="connsiteY2" fmla="*/ 0 h 4266377"/>
              <a:gd name="connsiteX3" fmla="*/ 1579697 w 1870873"/>
              <a:gd name="connsiteY3" fmla="*/ 0 h 4266377"/>
              <a:gd name="connsiteX4" fmla="*/ 1579697 w 1870873"/>
              <a:gd name="connsiteY4" fmla="*/ 0 h 4266377"/>
              <a:gd name="connsiteX5" fmla="*/ 1870873 w 1870873"/>
              <a:gd name="connsiteY5" fmla="*/ 261778 h 4266377"/>
              <a:gd name="connsiteX6" fmla="*/ 1579697 w 1870873"/>
              <a:gd name="connsiteY6" fmla="*/ 523556 h 4266377"/>
              <a:gd name="connsiteX7" fmla="*/ 1606811 w 1870873"/>
              <a:gd name="connsiteY7" fmla="*/ 601267 h 4266377"/>
              <a:gd name="connsiteX8" fmla="*/ 945104 w 1870873"/>
              <a:gd name="connsiteY8" fmla="*/ 601267 h 4266377"/>
              <a:gd name="connsiteX9" fmla="*/ 523556 w 1870873"/>
              <a:gd name="connsiteY9" fmla="*/ 945105 h 4266377"/>
              <a:gd name="connsiteX10" fmla="*/ 523556 w 1870873"/>
              <a:gd name="connsiteY10" fmla="*/ 4266377 h 4266377"/>
              <a:gd name="connsiteX11" fmla="*/ 0 w 1870873"/>
              <a:gd name="connsiteY11" fmla="*/ 4266377 h 426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0873" h="4266377">
                <a:moveTo>
                  <a:pt x="0" y="4266377"/>
                </a:moveTo>
                <a:lnTo>
                  <a:pt x="0" y="945105"/>
                </a:lnTo>
                <a:cubicBezTo>
                  <a:pt x="0" y="423138"/>
                  <a:pt x="423138" y="0"/>
                  <a:pt x="945105" y="0"/>
                </a:cubicBezTo>
                <a:lnTo>
                  <a:pt x="1579697" y="0"/>
                </a:lnTo>
                <a:lnTo>
                  <a:pt x="1579697" y="0"/>
                </a:lnTo>
                <a:lnTo>
                  <a:pt x="1870873" y="261778"/>
                </a:lnTo>
                <a:lnTo>
                  <a:pt x="1579697" y="523556"/>
                </a:lnTo>
                <a:lnTo>
                  <a:pt x="1606811" y="601267"/>
                </a:lnTo>
                <a:lnTo>
                  <a:pt x="945104" y="601267"/>
                </a:lnTo>
                <a:cubicBezTo>
                  <a:pt x="712289" y="601267"/>
                  <a:pt x="523556" y="712290"/>
                  <a:pt x="523556" y="945105"/>
                </a:cubicBezTo>
                <a:lnTo>
                  <a:pt x="523556" y="4266377"/>
                </a:lnTo>
                <a:lnTo>
                  <a:pt x="0" y="4266377"/>
                </a:lnTo>
                <a:close/>
              </a:path>
            </a:pathLst>
          </a:cu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2" name="Rechteckiger Pfeil 15">
            <a:extLst>
              <a:ext uri="{FF2B5EF4-FFF2-40B4-BE49-F238E27FC236}">
                <a16:creationId xmlns:a16="http://schemas.microsoft.com/office/drawing/2014/main" id="{7FAB583E-F1D3-9542-57AE-B23C799C7F71}"/>
              </a:ext>
            </a:extLst>
          </p:cNvPr>
          <p:cNvSpPr/>
          <p:nvPr/>
        </p:nvSpPr>
        <p:spPr bwMode="auto">
          <a:xfrm rot="16200000" flipV="1">
            <a:off x="2350237" y="316143"/>
            <a:ext cx="1906673" cy="3368755"/>
          </a:xfrm>
          <a:custGeom>
            <a:avLst/>
            <a:gdLst>
              <a:gd name="connsiteX0" fmla="*/ 0 w 1557970"/>
              <a:gd name="connsiteY0" fmla="*/ 3432626 h 3432626"/>
              <a:gd name="connsiteX1" fmla="*/ 0 w 1557970"/>
              <a:gd name="connsiteY1" fmla="*/ 549901 h 3432626"/>
              <a:gd name="connsiteX2" fmla="*/ 402221 w 1557970"/>
              <a:gd name="connsiteY2" fmla="*/ 147680 h 3432626"/>
              <a:gd name="connsiteX3" fmla="*/ 1094318 w 1557970"/>
              <a:gd name="connsiteY3" fmla="*/ 147680 h 3432626"/>
              <a:gd name="connsiteX4" fmla="*/ 1094318 w 1557970"/>
              <a:gd name="connsiteY4" fmla="*/ 0 h 3432626"/>
              <a:gd name="connsiteX5" fmla="*/ 1557970 w 1557970"/>
              <a:gd name="connsiteY5" fmla="*/ 342426 h 3432626"/>
              <a:gd name="connsiteX6" fmla="*/ 1094318 w 1557970"/>
              <a:gd name="connsiteY6" fmla="*/ 684852 h 3432626"/>
              <a:gd name="connsiteX7" fmla="*/ 1094318 w 1557970"/>
              <a:gd name="connsiteY7" fmla="*/ 537172 h 3432626"/>
              <a:gd name="connsiteX8" fmla="*/ 402221 w 1557970"/>
              <a:gd name="connsiteY8" fmla="*/ 537172 h 3432626"/>
              <a:gd name="connsiteX9" fmla="*/ 389492 w 1557970"/>
              <a:gd name="connsiteY9" fmla="*/ 549901 h 3432626"/>
              <a:gd name="connsiteX10" fmla="*/ 389493 w 1557970"/>
              <a:gd name="connsiteY10" fmla="*/ 3432626 h 3432626"/>
              <a:gd name="connsiteX11" fmla="*/ 0 w 1557970"/>
              <a:gd name="connsiteY11" fmla="*/ 3432626 h 3432626"/>
              <a:gd name="connsiteX0" fmla="*/ 0 w 1557970"/>
              <a:gd name="connsiteY0" fmla="*/ 3432626 h 3548373"/>
              <a:gd name="connsiteX1" fmla="*/ 0 w 1557970"/>
              <a:gd name="connsiteY1" fmla="*/ 549901 h 3548373"/>
              <a:gd name="connsiteX2" fmla="*/ 402221 w 1557970"/>
              <a:gd name="connsiteY2" fmla="*/ 147680 h 3548373"/>
              <a:gd name="connsiteX3" fmla="*/ 1094318 w 1557970"/>
              <a:gd name="connsiteY3" fmla="*/ 147680 h 3548373"/>
              <a:gd name="connsiteX4" fmla="*/ 1094318 w 1557970"/>
              <a:gd name="connsiteY4" fmla="*/ 0 h 3548373"/>
              <a:gd name="connsiteX5" fmla="*/ 1557970 w 1557970"/>
              <a:gd name="connsiteY5" fmla="*/ 342426 h 3548373"/>
              <a:gd name="connsiteX6" fmla="*/ 1094318 w 1557970"/>
              <a:gd name="connsiteY6" fmla="*/ 684852 h 3548373"/>
              <a:gd name="connsiteX7" fmla="*/ 1094318 w 1557970"/>
              <a:gd name="connsiteY7" fmla="*/ 537172 h 3548373"/>
              <a:gd name="connsiteX8" fmla="*/ 402221 w 1557970"/>
              <a:gd name="connsiteY8" fmla="*/ 537172 h 3548373"/>
              <a:gd name="connsiteX9" fmla="*/ 389492 w 1557970"/>
              <a:gd name="connsiteY9" fmla="*/ 549901 h 3548373"/>
              <a:gd name="connsiteX10" fmla="*/ 505239 w 1557970"/>
              <a:gd name="connsiteY10" fmla="*/ 3548373 h 3548373"/>
              <a:gd name="connsiteX11" fmla="*/ 0 w 1557970"/>
              <a:gd name="connsiteY11" fmla="*/ 3432626 h 3548373"/>
              <a:gd name="connsiteX0" fmla="*/ 0 w 1615845"/>
              <a:gd name="connsiteY0" fmla="*/ 3502071 h 3548373"/>
              <a:gd name="connsiteX1" fmla="*/ 57875 w 1615845"/>
              <a:gd name="connsiteY1" fmla="*/ 549901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460096 w 1615845"/>
              <a:gd name="connsiteY8" fmla="*/ 537172 h 3548373"/>
              <a:gd name="connsiteX9" fmla="*/ 447367 w 1615845"/>
              <a:gd name="connsiteY9" fmla="*/ 549901 h 3548373"/>
              <a:gd name="connsiteX10" fmla="*/ 563114 w 1615845"/>
              <a:gd name="connsiteY10" fmla="*/ 3548373 h 3548373"/>
              <a:gd name="connsiteX11" fmla="*/ 0 w 1615845"/>
              <a:gd name="connsiteY11" fmla="*/ 3502071 h 3548373"/>
              <a:gd name="connsiteX0" fmla="*/ 0 w 1615845"/>
              <a:gd name="connsiteY0" fmla="*/ 3502071 h 3548373"/>
              <a:gd name="connsiteX1" fmla="*/ 57875 w 1615845"/>
              <a:gd name="connsiteY1" fmla="*/ 549901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460096 w 1615845"/>
              <a:gd name="connsiteY8" fmla="*/ 537172 h 3548373"/>
              <a:gd name="connsiteX9" fmla="*/ 563114 w 1615845"/>
              <a:gd name="connsiteY9" fmla="*/ 584625 h 3548373"/>
              <a:gd name="connsiteX10" fmla="*/ 563114 w 1615845"/>
              <a:gd name="connsiteY10" fmla="*/ 3548373 h 3548373"/>
              <a:gd name="connsiteX11" fmla="*/ 0 w 1615845"/>
              <a:gd name="connsiteY11" fmla="*/ 3502071 h 3548373"/>
              <a:gd name="connsiteX0" fmla="*/ 0 w 1615845"/>
              <a:gd name="connsiteY0" fmla="*/ 3502071 h 3548373"/>
              <a:gd name="connsiteX1" fmla="*/ 57875 w 1615845"/>
              <a:gd name="connsiteY1" fmla="*/ 549901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564211 w 1615845"/>
              <a:gd name="connsiteY8" fmla="*/ 535684 h 3548373"/>
              <a:gd name="connsiteX9" fmla="*/ 563114 w 1615845"/>
              <a:gd name="connsiteY9" fmla="*/ 584625 h 3548373"/>
              <a:gd name="connsiteX10" fmla="*/ 563114 w 1615845"/>
              <a:gd name="connsiteY10" fmla="*/ 3548373 h 3548373"/>
              <a:gd name="connsiteX11" fmla="*/ 0 w 1615845"/>
              <a:gd name="connsiteY11" fmla="*/ 3502071 h 3548373"/>
              <a:gd name="connsiteX0" fmla="*/ 0 w 1615845"/>
              <a:gd name="connsiteY0" fmla="*/ 3502071 h 3548373"/>
              <a:gd name="connsiteX1" fmla="*/ 45719 w 1615845"/>
              <a:gd name="connsiteY1" fmla="*/ 500959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564211 w 1615845"/>
              <a:gd name="connsiteY8" fmla="*/ 535684 h 3548373"/>
              <a:gd name="connsiteX9" fmla="*/ 563114 w 1615845"/>
              <a:gd name="connsiteY9" fmla="*/ 584625 h 3548373"/>
              <a:gd name="connsiteX10" fmla="*/ 563114 w 1615845"/>
              <a:gd name="connsiteY10" fmla="*/ 3548373 h 3548373"/>
              <a:gd name="connsiteX11" fmla="*/ 0 w 1615845"/>
              <a:gd name="connsiteY11" fmla="*/ 3502071 h 3548373"/>
              <a:gd name="connsiteX0" fmla="*/ 0 w 1615845"/>
              <a:gd name="connsiteY0" fmla="*/ 3502071 h 3502071"/>
              <a:gd name="connsiteX1" fmla="*/ 45719 w 1615845"/>
              <a:gd name="connsiteY1" fmla="*/ 500959 h 3502071"/>
              <a:gd name="connsiteX2" fmla="*/ 460096 w 1615845"/>
              <a:gd name="connsiteY2" fmla="*/ 147680 h 3502071"/>
              <a:gd name="connsiteX3" fmla="*/ 1152193 w 1615845"/>
              <a:gd name="connsiteY3" fmla="*/ 147680 h 3502071"/>
              <a:gd name="connsiteX4" fmla="*/ 1152193 w 1615845"/>
              <a:gd name="connsiteY4" fmla="*/ 0 h 3502071"/>
              <a:gd name="connsiteX5" fmla="*/ 1615845 w 1615845"/>
              <a:gd name="connsiteY5" fmla="*/ 342426 h 3502071"/>
              <a:gd name="connsiteX6" fmla="*/ 1152193 w 1615845"/>
              <a:gd name="connsiteY6" fmla="*/ 684852 h 3502071"/>
              <a:gd name="connsiteX7" fmla="*/ 1152193 w 1615845"/>
              <a:gd name="connsiteY7" fmla="*/ 537172 h 3502071"/>
              <a:gd name="connsiteX8" fmla="*/ 564211 w 1615845"/>
              <a:gd name="connsiteY8" fmla="*/ 535684 h 3502071"/>
              <a:gd name="connsiteX9" fmla="*/ 563114 w 1615845"/>
              <a:gd name="connsiteY9" fmla="*/ 584625 h 3502071"/>
              <a:gd name="connsiteX10" fmla="*/ 575785 w 1615845"/>
              <a:gd name="connsiteY10" fmla="*/ 3487228 h 3502071"/>
              <a:gd name="connsiteX11" fmla="*/ 0 w 1615845"/>
              <a:gd name="connsiteY11" fmla="*/ 3502071 h 3502071"/>
              <a:gd name="connsiteX0" fmla="*/ 0 w 1615845"/>
              <a:gd name="connsiteY0" fmla="*/ 3502071 h 3502071"/>
              <a:gd name="connsiteX1" fmla="*/ 45719 w 1615845"/>
              <a:gd name="connsiteY1" fmla="*/ 500959 h 3502071"/>
              <a:gd name="connsiteX2" fmla="*/ 460096 w 1615845"/>
              <a:gd name="connsiteY2" fmla="*/ 147680 h 3502071"/>
              <a:gd name="connsiteX3" fmla="*/ 1152193 w 1615845"/>
              <a:gd name="connsiteY3" fmla="*/ 147680 h 3502071"/>
              <a:gd name="connsiteX4" fmla="*/ 1152193 w 1615845"/>
              <a:gd name="connsiteY4" fmla="*/ 0 h 3502071"/>
              <a:gd name="connsiteX5" fmla="*/ 1615845 w 1615845"/>
              <a:gd name="connsiteY5" fmla="*/ 342426 h 3502071"/>
              <a:gd name="connsiteX6" fmla="*/ 1152193 w 1615845"/>
              <a:gd name="connsiteY6" fmla="*/ 684852 h 3502071"/>
              <a:gd name="connsiteX7" fmla="*/ 1152193 w 1615845"/>
              <a:gd name="connsiteY7" fmla="*/ 537172 h 3502071"/>
              <a:gd name="connsiteX8" fmla="*/ 564211 w 1615845"/>
              <a:gd name="connsiteY8" fmla="*/ 535684 h 3502071"/>
              <a:gd name="connsiteX9" fmla="*/ 563114 w 1615845"/>
              <a:gd name="connsiteY9" fmla="*/ 584625 h 3502071"/>
              <a:gd name="connsiteX10" fmla="*/ 575785 w 1615845"/>
              <a:gd name="connsiteY10" fmla="*/ 3487228 h 3502071"/>
              <a:gd name="connsiteX11" fmla="*/ 0 w 1615845"/>
              <a:gd name="connsiteY11" fmla="*/ 3502071 h 3502071"/>
              <a:gd name="connsiteX0" fmla="*/ 0 w 1615845"/>
              <a:gd name="connsiteY0" fmla="*/ 3502071 h 3502071"/>
              <a:gd name="connsiteX1" fmla="*/ 45719 w 1615845"/>
              <a:gd name="connsiteY1" fmla="*/ 500959 h 3502071"/>
              <a:gd name="connsiteX2" fmla="*/ 355866 w 1615845"/>
              <a:gd name="connsiteY2" fmla="*/ 107420 h 3502071"/>
              <a:gd name="connsiteX3" fmla="*/ 1152193 w 1615845"/>
              <a:gd name="connsiteY3" fmla="*/ 147680 h 3502071"/>
              <a:gd name="connsiteX4" fmla="*/ 1152193 w 1615845"/>
              <a:gd name="connsiteY4" fmla="*/ 0 h 3502071"/>
              <a:gd name="connsiteX5" fmla="*/ 1615845 w 1615845"/>
              <a:gd name="connsiteY5" fmla="*/ 342426 h 3502071"/>
              <a:gd name="connsiteX6" fmla="*/ 1152193 w 1615845"/>
              <a:gd name="connsiteY6" fmla="*/ 684852 h 3502071"/>
              <a:gd name="connsiteX7" fmla="*/ 1152193 w 1615845"/>
              <a:gd name="connsiteY7" fmla="*/ 537172 h 3502071"/>
              <a:gd name="connsiteX8" fmla="*/ 564211 w 1615845"/>
              <a:gd name="connsiteY8" fmla="*/ 535684 h 3502071"/>
              <a:gd name="connsiteX9" fmla="*/ 563114 w 1615845"/>
              <a:gd name="connsiteY9" fmla="*/ 584625 h 3502071"/>
              <a:gd name="connsiteX10" fmla="*/ 575785 w 1615845"/>
              <a:gd name="connsiteY10" fmla="*/ 3487228 h 3502071"/>
              <a:gd name="connsiteX11" fmla="*/ 0 w 1615845"/>
              <a:gd name="connsiteY11" fmla="*/ 3502071 h 350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5845" h="3502071">
                <a:moveTo>
                  <a:pt x="0" y="3502071"/>
                </a:moveTo>
                <a:lnTo>
                  <a:pt x="45719" y="500959"/>
                </a:lnTo>
                <a:cubicBezTo>
                  <a:pt x="45719" y="278818"/>
                  <a:pt x="133725" y="107420"/>
                  <a:pt x="355866" y="107420"/>
                </a:cubicBezTo>
                <a:lnTo>
                  <a:pt x="1152193" y="147680"/>
                </a:lnTo>
                <a:lnTo>
                  <a:pt x="1152193" y="0"/>
                </a:lnTo>
                <a:lnTo>
                  <a:pt x="1615845" y="342426"/>
                </a:lnTo>
                <a:lnTo>
                  <a:pt x="1152193" y="684852"/>
                </a:lnTo>
                <a:lnTo>
                  <a:pt x="1152193" y="537172"/>
                </a:lnTo>
                <a:lnTo>
                  <a:pt x="564211" y="535684"/>
                </a:lnTo>
                <a:cubicBezTo>
                  <a:pt x="557181" y="535684"/>
                  <a:pt x="563114" y="577595"/>
                  <a:pt x="563114" y="584625"/>
                </a:cubicBezTo>
                <a:cubicBezTo>
                  <a:pt x="567338" y="1552159"/>
                  <a:pt x="575785" y="2306610"/>
                  <a:pt x="575785" y="3487228"/>
                </a:cubicBezTo>
                <a:lnTo>
                  <a:pt x="0" y="3502071"/>
                </a:lnTo>
                <a:close/>
              </a:path>
            </a:pathLst>
          </a:cu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3" name="Textfeld 12">
            <a:extLst>
              <a:ext uri="{FF2B5EF4-FFF2-40B4-BE49-F238E27FC236}">
                <a16:creationId xmlns:a16="http://schemas.microsoft.com/office/drawing/2014/main" id="{C73C7C14-116E-F240-1B41-5C0DC97F7ED4}"/>
              </a:ext>
            </a:extLst>
          </p:cNvPr>
          <p:cNvSpPr txBox="1"/>
          <p:nvPr/>
        </p:nvSpPr>
        <p:spPr>
          <a:xfrm>
            <a:off x="1188875" y="5071116"/>
            <a:ext cx="1307543"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a:t>
            </a:r>
            <a:r>
              <a:rPr lang="de-DE" sz="900" dirty="0">
                <a:solidFill>
                  <a:srgbClr val="FFC000"/>
                </a:solidFill>
              </a:rPr>
              <a:t>:</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 3C,D,E,F,G,K)</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i="0" u="none" strike="noStrike" kern="1200" cap="none" spc="0" normalizeH="0" baseline="0" noProof="0" dirty="0">
                <a:ln>
                  <a:noFill/>
                </a:ln>
                <a:solidFill>
                  <a:srgbClr val="000000"/>
                </a:solidFill>
                <a:effectLst/>
                <a:uLnTx/>
                <a:uFillTx/>
                <a:latin typeface="Arial" charset="0"/>
                <a:ea typeface="ＭＳ Ｐゴシック" charset="-128"/>
                <a:cs typeface="+mn-cs"/>
              </a:rPr>
              <a:t>eingekaufte Güter und Dienstleistungen</a:t>
            </a:r>
          </a:p>
        </p:txBody>
      </p:sp>
      <p:sp>
        <p:nvSpPr>
          <p:cNvPr id="14" name="Textfeld 13">
            <a:extLst>
              <a:ext uri="{FF2B5EF4-FFF2-40B4-BE49-F238E27FC236}">
                <a16:creationId xmlns:a16="http://schemas.microsoft.com/office/drawing/2014/main" id="{890FEEE3-D1F0-839F-EC1C-5F5AE5092B4C}"/>
              </a:ext>
            </a:extLst>
          </p:cNvPr>
          <p:cNvSpPr txBox="1"/>
          <p:nvPr/>
        </p:nvSpPr>
        <p:spPr>
          <a:xfrm>
            <a:off x="2540290" y="5085184"/>
            <a:ext cx="1108228" cy="369332"/>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2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Kapitalgüter</a:t>
            </a:r>
          </a:p>
        </p:txBody>
      </p:sp>
      <p:sp>
        <p:nvSpPr>
          <p:cNvPr id="15" name="Textfeld 14">
            <a:extLst>
              <a:ext uri="{FF2B5EF4-FFF2-40B4-BE49-F238E27FC236}">
                <a16:creationId xmlns:a16="http://schemas.microsoft.com/office/drawing/2014/main" id="{0E6DD585-B3C6-D22C-2F32-674DAB5ED83C}"/>
              </a:ext>
            </a:extLst>
          </p:cNvPr>
          <p:cNvSpPr txBox="1"/>
          <p:nvPr/>
        </p:nvSpPr>
        <p:spPr>
          <a:xfrm>
            <a:off x="3834622" y="5071116"/>
            <a:ext cx="1312411" cy="6463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3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Brennstoff- und </a:t>
            </a:r>
            <a:r>
              <a:rPr kumimoji="0" lang="de-DE" sz="900" b="0" i="0" u="none" strike="noStrike" kern="1200" cap="none" spc="0" normalizeH="0" baseline="0" noProof="0" dirty="0" smtClean="0">
                <a:ln>
                  <a:noFill/>
                </a:ln>
                <a:solidFill>
                  <a:srgbClr val="000000"/>
                </a:solidFill>
                <a:effectLst/>
                <a:uLnTx/>
                <a:uFillTx/>
                <a:latin typeface="Arial" charset="0"/>
                <a:ea typeface="ＭＳ Ｐゴシック" charset="-128"/>
                <a:cs typeface="+mn-cs"/>
              </a:rPr>
              <a:t>energiebezogene </a:t>
            </a: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Emissionen</a:t>
            </a:r>
          </a:p>
        </p:txBody>
      </p:sp>
      <p:sp>
        <p:nvSpPr>
          <p:cNvPr id="16" name="Textfeld 15">
            <a:extLst>
              <a:ext uri="{FF2B5EF4-FFF2-40B4-BE49-F238E27FC236}">
                <a16:creationId xmlns:a16="http://schemas.microsoft.com/office/drawing/2014/main" id="{678434F8-5094-A25A-C1D5-2389EBFED865}"/>
              </a:ext>
            </a:extLst>
          </p:cNvPr>
          <p:cNvSpPr txBox="1"/>
          <p:nvPr/>
        </p:nvSpPr>
        <p:spPr>
          <a:xfrm>
            <a:off x="4511525" y="4114010"/>
            <a:ext cx="794989" cy="784830"/>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4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(ecocock-pit:3B)</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Transport und Verteilung</a:t>
            </a:r>
          </a:p>
        </p:txBody>
      </p:sp>
      <p:sp>
        <p:nvSpPr>
          <p:cNvPr id="17" name="Textfeld 16">
            <a:extLst>
              <a:ext uri="{FF2B5EF4-FFF2-40B4-BE49-F238E27FC236}">
                <a16:creationId xmlns:a16="http://schemas.microsoft.com/office/drawing/2014/main" id="{88D3776C-6A5B-57E2-2BEA-98223D9D392E}"/>
              </a:ext>
            </a:extLst>
          </p:cNvPr>
          <p:cNvSpPr txBox="1"/>
          <p:nvPr/>
        </p:nvSpPr>
        <p:spPr>
          <a:xfrm>
            <a:off x="4212566" y="3319239"/>
            <a:ext cx="1078023" cy="369332"/>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5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(ecocockpit:3H)</a:t>
            </a: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 Abfall</a:t>
            </a:r>
          </a:p>
        </p:txBody>
      </p:sp>
      <p:sp>
        <p:nvSpPr>
          <p:cNvPr id="18" name="Textfeld 17">
            <a:extLst>
              <a:ext uri="{FF2B5EF4-FFF2-40B4-BE49-F238E27FC236}">
                <a16:creationId xmlns:a16="http://schemas.microsoft.com/office/drawing/2014/main" id="{51E66805-0EED-2B4C-49EC-9A533DE08925}"/>
              </a:ext>
            </a:extLst>
          </p:cNvPr>
          <p:cNvSpPr txBox="1"/>
          <p:nvPr/>
        </p:nvSpPr>
        <p:spPr>
          <a:xfrm>
            <a:off x="2277923" y="3363476"/>
            <a:ext cx="1078023" cy="369332"/>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6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(ecocockpit:3A)</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Geschäftsreisen</a:t>
            </a:r>
          </a:p>
        </p:txBody>
      </p:sp>
      <p:sp>
        <p:nvSpPr>
          <p:cNvPr id="19" name="Textfeld 18">
            <a:extLst>
              <a:ext uri="{FF2B5EF4-FFF2-40B4-BE49-F238E27FC236}">
                <a16:creationId xmlns:a16="http://schemas.microsoft.com/office/drawing/2014/main" id="{1AA1BA60-ED92-35A7-B145-8CE1BA033AE6}"/>
              </a:ext>
            </a:extLst>
          </p:cNvPr>
          <p:cNvSpPr txBox="1"/>
          <p:nvPr/>
        </p:nvSpPr>
        <p:spPr>
          <a:xfrm>
            <a:off x="2273355" y="2395607"/>
            <a:ext cx="1087861"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7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(ecocockpit:3J)</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Pendeln der Arbeitnehmer</a:t>
            </a:r>
          </a:p>
        </p:txBody>
      </p:sp>
      <p:sp>
        <p:nvSpPr>
          <p:cNvPr id="20" name="Textfeld 19">
            <a:extLst>
              <a:ext uri="{FF2B5EF4-FFF2-40B4-BE49-F238E27FC236}">
                <a16:creationId xmlns:a16="http://schemas.microsoft.com/office/drawing/2014/main" id="{103A9868-558D-2D8C-4809-000B8C71720B}"/>
              </a:ext>
            </a:extLst>
          </p:cNvPr>
          <p:cNvSpPr txBox="1"/>
          <p:nvPr/>
        </p:nvSpPr>
        <p:spPr>
          <a:xfrm>
            <a:off x="3829921" y="2254204"/>
            <a:ext cx="1081826" cy="646331"/>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8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(ecocockpit:3A) </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Angemietete oder geleaste Sachanlagen</a:t>
            </a:r>
          </a:p>
        </p:txBody>
      </p:sp>
      <p:sp>
        <p:nvSpPr>
          <p:cNvPr id="21" name="Textfeld 20">
            <a:extLst>
              <a:ext uri="{FF2B5EF4-FFF2-40B4-BE49-F238E27FC236}">
                <a16:creationId xmlns:a16="http://schemas.microsoft.com/office/drawing/2014/main" id="{17D2B689-78C8-CA72-3FE4-3245A570C915}"/>
              </a:ext>
            </a:extLst>
          </p:cNvPr>
          <p:cNvSpPr txBox="1"/>
          <p:nvPr/>
        </p:nvSpPr>
        <p:spPr>
          <a:xfrm>
            <a:off x="1252614" y="4074137"/>
            <a:ext cx="1963066"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Bezogene Elektrizität, Dampf, Heizung und Kühlung für die eigene Nutzung</a:t>
            </a:r>
          </a:p>
        </p:txBody>
      </p:sp>
      <p:sp>
        <p:nvSpPr>
          <p:cNvPr id="22" name="Textfeld 21">
            <a:extLst>
              <a:ext uri="{FF2B5EF4-FFF2-40B4-BE49-F238E27FC236}">
                <a16:creationId xmlns:a16="http://schemas.microsoft.com/office/drawing/2014/main" id="{9A7012CF-39A7-7473-3515-3F5CF4C4926F}"/>
              </a:ext>
            </a:extLst>
          </p:cNvPr>
          <p:cNvSpPr txBox="1"/>
          <p:nvPr/>
        </p:nvSpPr>
        <p:spPr>
          <a:xfrm>
            <a:off x="5428310" y="4969768"/>
            <a:ext cx="676727"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Fuhrpark</a:t>
            </a:r>
          </a:p>
        </p:txBody>
      </p:sp>
      <p:sp>
        <p:nvSpPr>
          <p:cNvPr id="23" name="Textfeld 22">
            <a:extLst>
              <a:ext uri="{FF2B5EF4-FFF2-40B4-BE49-F238E27FC236}">
                <a16:creationId xmlns:a16="http://schemas.microsoft.com/office/drawing/2014/main" id="{490D6696-64B4-E097-4838-9F7257D0E73E}"/>
              </a:ext>
            </a:extLst>
          </p:cNvPr>
          <p:cNvSpPr txBox="1"/>
          <p:nvPr/>
        </p:nvSpPr>
        <p:spPr>
          <a:xfrm>
            <a:off x="5428310" y="3378821"/>
            <a:ext cx="676727"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Unternehmens-einrich-tungen</a:t>
            </a:r>
          </a:p>
        </p:txBody>
      </p:sp>
      <p:sp>
        <p:nvSpPr>
          <p:cNvPr id="24" name="Textfeld 23">
            <a:extLst>
              <a:ext uri="{FF2B5EF4-FFF2-40B4-BE49-F238E27FC236}">
                <a16:creationId xmlns:a16="http://schemas.microsoft.com/office/drawing/2014/main" id="{A2C28061-61F0-95D4-0816-6FCF6ECF94E1}"/>
              </a:ext>
            </a:extLst>
          </p:cNvPr>
          <p:cNvSpPr txBox="1"/>
          <p:nvPr/>
        </p:nvSpPr>
        <p:spPr>
          <a:xfrm>
            <a:off x="6486964" y="5153417"/>
            <a:ext cx="1178062" cy="5078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9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Transport und Verteilung</a:t>
            </a:r>
          </a:p>
        </p:txBody>
      </p:sp>
      <p:sp>
        <p:nvSpPr>
          <p:cNvPr id="25" name="Textfeld 24">
            <a:extLst>
              <a:ext uri="{FF2B5EF4-FFF2-40B4-BE49-F238E27FC236}">
                <a16:creationId xmlns:a16="http://schemas.microsoft.com/office/drawing/2014/main" id="{6DA6CD55-54E5-CF3A-FE1F-C42B166D3C0F}"/>
              </a:ext>
            </a:extLst>
          </p:cNvPr>
          <p:cNvSpPr txBox="1"/>
          <p:nvPr/>
        </p:nvSpPr>
        <p:spPr>
          <a:xfrm>
            <a:off x="7766809" y="5153417"/>
            <a:ext cx="1353527" cy="5078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10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Verarbeitung der verkauften Produkte</a:t>
            </a:r>
          </a:p>
        </p:txBody>
      </p:sp>
      <p:sp>
        <p:nvSpPr>
          <p:cNvPr id="26" name="Textfeld 25">
            <a:extLst>
              <a:ext uri="{FF2B5EF4-FFF2-40B4-BE49-F238E27FC236}">
                <a16:creationId xmlns:a16="http://schemas.microsoft.com/office/drawing/2014/main" id="{DC543971-A66C-7E7D-49DD-61A13CA71018}"/>
              </a:ext>
            </a:extLst>
          </p:cNvPr>
          <p:cNvSpPr txBox="1"/>
          <p:nvPr/>
        </p:nvSpPr>
        <p:spPr>
          <a:xfrm>
            <a:off x="9048328" y="5153417"/>
            <a:ext cx="1353527" cy="5078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11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Nutzung der verkauften Produkte</a:t>
            </a:r>
          </a:p>
        </p:txBody>
      </p:sp>
      <p:sp>
        <p:nvSpPr>
          <p:cNvPr id="27" name="Textfeld 26">
            <a:extLst>
              <a:ext uri="{FF2B5EF4-FFF2-40B4-BE49-F238E27FC236}">
                <a16:creationId xmlns:a16="http://schemas.microsoft.com/office/drawing/2014/main" id="{8519C3CA-82BD-7905-4048-A2E0B56BFB68}"/>
              </a:ext>
            </a:extLst>
          </p:cNvPr>
          <p:cNvSpPr txBox="1"/>
          <p:nvPr/>
        </p:nvSpPr>
        <p:spPr>
          <a:xfrm>
            <a:off x="9401569" y="3177363"/>
            <a:ext cx="1497543" cy="6463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12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Umgang mit verkauften Produkten an deren Lebenszyklusende</a:t>
            </a:r>
          </a:p>
        </p:txBody>
      </p:sp>
      <p:sp>
        <p:nvSpPr>
          <p:cNvPr id="28" name="Textfeld 27">
            <a:extLst>
              <a:ext uri="{FF2B5EF4-FFF2-40B4-BE49-F238E27FC236}">
                <a16:creationId xmlns:a16="http://schemas.microsoft.com/office/drawing/2014/main" id="{4E6A6974-B024-6AFB-67C9-2CEDBE8488E8}"/>
              </a:ext>
            </a:extLst>
          </p:cNvPr>
          <p:cNvSpPr txBox="1"/>
          <p:nvPr/>
        </p:nvSpPr>
        <p:spPr>
          <a:xfrm>
            <a:off x="8251523" y="3141383"/>
            <a:ext cx="980194" cy="784830"/>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13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Vermietete oder verleaste Sachanlagen</a:t>
            </a:r>
          </a:p>
        </p:txBody>
      </p:sp>
      <p:sp>
        <p:nvSpPr>
          <p:cNvPr id="29" name="Textfeld 28">
            <a:extLst>
              <a:ext uri="{FF2B5EF4-FFF2-40B4-BE49-F238E27FC236}">
                <a16:creationId xmlns:a16="http://schemas.microsoft.com/office/drawing/2014/main" id="{DD99A72F-A73C-6895-157C-DBE442FF3023}"/>
              </a:ext>
            </a:extLst>
          </p:cNvPr>
          <p:cNvSpPr txBox="1"/>
          <p:nvPr/>
        </p:nvSpPr>
        <p:spPr>
          <a:xfrm>
            <a:off x="7115620" y="3012208"/>
            <a:ext cx="1068413"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Franchise</a:t>
            </a:r>
          </a:p>
        </p:txBody>
      </p:sp>
      <p:sp>
        <p:nvSpPr>
          <p:cNvPr id="30" name="Textfeld 29">
            <a:extLst>
              <a:ext uri="{FF2B5EF4-FFF2-40B4-BE49-F238E27FC236}">
                <a16:creationId xmlns:a16="http://schemas.microsoft.com/office/drawing/2014/main" id="{8B6E6E6C-76BC-8718-FD85-33BDC796B3EA}"/>
              </a:ext>
            </a:extLst>
          </p:cNvPr>
          <p:cNvSpPr txBox="1"/>
          <p:nvPr/>
        </p:nvSpPr>
        <p:spPr>
          <a:xfrm>
            <a:off x="6954778" y="2260201"/>
            <a:ext cx="855029"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15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Investitionen</a:t>
            </a:r>
          </a:p>
        </p:txBody>
      </p:sp>
      <p:sp>
        <p:nvSpPr>
          <p:cNvPr id="31" name="Textfeld 30">
            <a:extLst>
              <a:ext uri="{FF2B5EF4-FFF2-40B4-BE49-F238E27FC236}">
                <a16:creationId xmlns:a16="http://schemas.microsoft.com/office/drawing/2014/main" id="{9FE7C942-13A6-87E4-838C-0DFF9B58E2A0}"/>
              </a:ext>
            </a:extLst>
          </p:cNvPr>
          <p:cNvSpPr txBox="1"/>
          <p:nvPr/>
        </p:nvSpPr>
        <p:spPr>
          <a:xfrm>
            <a:off x="5135990" y="1063101"/>
            <a:ext cx="687208" cy="400110"/>
          </a:xfrm>
          <a:prstGeom prst="rect">
            <a:avLst/>
          </a:prstGeom>
          <a:noFill/>
        </p:spPr>
        <p:txBody>
          <a:bodyPr wrap="square" rtlCol="0">
            <a:spAutoFit/>
          </a:bodyPr>
          <a:lstStyle/>
          <a:p>
            <a:pPr algn="l"/>
            <a:r>
              <a:rPr lang="de-DE" sz="2000" dirty="0"/>
              <a:t>CH</a:t>
            </a:r>
            <a:r>
              <a:rPr lang="de-DE" sz="2000" baseline="-25000" dirty="0"/>
              <a:t>4</a:t>
            </a:r>
          </a:p>
        </p:txBody>
      </p:sp>
      <p:sp>
        <p:nvSpPr>
          <p:cNvPr id="32" name="Textfeld 31">
            <a:extLst>
              <a:ext uri="{FF2B5EF4-FFF2-40B4-BE49-F238E27FC236}">
                <a16:creationId xmlns:a16="http://schemas.microsoft.com/office/drawing/2014/main" id="{230F8911-F873-78E9-D8B8-B7A6E1C56BFD}"/>
              </a:ext>
            </a:extLst>
          </p:cNvPr>
          <p:cNvSpPr txBox="1"/>
          <p:nvPr/>
        </p:nvSpPr>
        <p:spPr>
          <a:xfrm>
            <a:off x="7405151" y="775701"/>
            <a:ext cx="687208" cy="400110"/>
          </a:xfrm>
          <a:prstGeom prst="rect">
            <a:avLst/>
          </a:prstGeom>
          <a:noFill/>
        </p:spPr>
        <p:txBody>
          <a:bodyPr wrap="square" rtlCol="0">
            <a:spAutoFit/>
          </a:bodyPr>
          <a:lstStyle/>
          <a:p>
            <a:pPr algn="l"/>
            <a:r>
              <a:rPr lang="de-DE" sz="2000" dirty="0"/>
              <a:t>N</a:t>
            </a:r>
            <a:r>
              <a:rPr lang="de-DE" sz="2000" baseline="-25000" dirty="0"/>
              <a:t>2</a:t>
            </a:r>
            <a:r>
              <a:rPr lang="de-DE" sz="2000" dirty="0"/>
              <a:t>O</a:t>
            </a:r>
          </a:p>
        </p:txBody>
      </p:sp>
      <p:sp>
        <p:nvSpPr>
          <p:cNvPr id="33" name="Textfeld 32">
            <a:extLst>
              <a:ext uri="{FF2B5EF4-FFF2-40B4-BE49-F238E27FC236}">
                <a16:creationId xmlns:a16="http://schemas.microsoft.com/office/drawing/2014/main" id="{6DBDA2FB-43E9-2081-BD75-610006E68752}"/>
              </a:ext>
            </a:extLst>
          </p:cNvPr>
          <p:cNvSpPr txBox="1"/>
          <p:nvPr/>
        </p:nvSpPr>
        <p:spPr>
          <a:xfrm>
            <a:off x="3735015" y="1165656"/>
            <a:ext cx="687208" cy="400110"/>
          </a:xfrm>
          <a:prstGeom prst="rect">
            <a:avLst/>
          </a:prstGeom>
          <a:noFill/>
        </p:spPr>
        <p:txBody>
          <a:bodyPr wrap="square" rtlCol="0">
            <a:spAutoFit/>
          </a:bodyPr>
          <a:lstStyle/>
          <a:p>
            <a:pPr algn="l"/>
            <a:r>
              <a:rPr lang="de-DE" sz="2000" dirty="0"/>
              <a:t>SF</a:t>
            </a:r>
            <a:r>
              <a:rPr lang="de-DE" sz="2000" baseline="-25000" dirty="0"/>
              <a:t>6</a:t>
            </a:r>
          </a:p>
        </p:txBody>
      </p:sp>
      <p:sp>
        <p:nvSpPr>
          <p:cNvPr id="34" name="Textfeld 33">
            <a:extLst>
              <a:ext uri="{FF2B5EF4-FFF2-40B4-BE49-F238E27FC236}">
                <a16:creationId xmlns:a16="http://schemas.microsoft.com/office/drawing/2014/main" id="{9972181A-ED97-2FC9-F485-9B76831C3497}"/>
              </a:ext>
            </a:extLst>
          </p:cNvPr>
          <p:cNvSpPr txBox="1"/>
          <p:nvPr/>
        </p:nvSpPr>
        <p:spPr>
          <a:xfrm>
            <a:off x="3828179" y="647076"/>
            <a:ext cx="687208" cy="400110"/>
          </a:xfrm>
          <a:prstGeom prst="rect">
            <a:avLst/>
          </a:prstGeom>
          <a:noFill/>
        </p:spPr>
        <p:txBody>
          <a:bodyPr wrap="square" rtlCol="0">
            <a:spAutoFit/>
          </a:bodyPr>
          <a:lstStyle/>
          <a:p>
            <a:pPr algn="l"/>
            <a:r>
              <a:rPr lang="de-DE" sz="2000" dirty="0"/>
              <a:t>NF</a:t>
            </a:r>
            <a:r>
              <a:rPr lang="de-DE" sz="2000" baseline="-25000" dirty="0"/>
              <a:t>3</a:t>
            </a:r>
          </a:p>
        </p:txBody>
      </p:sp>
      <p:sp>
        <p:nvSpPr>
          <p:cNvPr id="35" name="Textfeld 34">
            <a:extLst>
              <a:ext uri="{FF2B5EF4-FFF2-40B4-BE49-F238E27FC236}">
                <a16:creationId xmlns:a16="http://schemas.microsoft.com/office/drawing/2014/main" id="{68C38734-20AB-C84E-0192-5F0BE6C89609}"/>
              </a:ext>
            </a:extLst>
          </p:cNvPr>
          <p:cNvSpPr txBox="1"/>
          <p:nvPr/>
        </p:nvSpPr>
        <p:spPr>
          <a:xfrm>
            <a:off x="4900542" y="558962"/>
            <a:ext cx="919727" cy="400110"/>
          </a:xfrm>
          <a:prstGeom prst="rect">
            <a:avLst/>
          </a:prstGeom>
          <a:noFill/>
        </p:spPr>
        <p:txBody>
          <a:bodyPr wrap="square" rtlCol="0">
            <a:spAutoFit/>
          </a:bodyPr>
          <a:lstStyle/>
          <a:p>
            <a:pPr algn="l"/>
            <a:r>
              <a:rPr lang="de-DE" sz="2000" dirty="0"/>
              <a:t>HFCs</a:t>
            </a:r>
            <a:endParaRPr lang="de-DE" sz="2000" baseline="-25000" dirty="0"/>
          </a:p>
        </p:txBody>
      </p:sp>
      <p:sp>
        <p:nvSpPr>
          <p:cNvPr id="36" name="Textfeld 35">
            <a:extLst>
              <a:ext uri="{FF2B5EF4-FFF2-40B4-BE49-F238E27FC236}">
                <a16:creationId xmlns:a16="http://schemas.microsoft.com/office/drawing/2014/main" id="{284106F2-F797-B159-00FF-DE2BF612D37B}"/>
              </a:ext>
            </a:extLst>
          </p:cNvPr>
          <p:cNvSpPr txBox="1"/>
          <p:nvPr/>
        </p:nvSpPr>
        <p:spPr>
          <a:xfrm>
            <a:off x="5962831" y="1051143"/>
            <a:ext cx="919727" cy="400110"/>
          </a:xfrm>
          <a:prstGeom prst="rect">
            <a:avLst/>
          </a:prstGeom>
          <a:noFill/>
        </p:spPr>
        <p:txBody>
          <a:bodyPr wrap="square" rtlCol="0">
            <a:spAutoFit/>
          </a:bodyPr>
          <a:lstStyle/>
          <a:p>
            <a:pPr algn="l"/>
            <a:r>
              <a:rPr lang="de-DE" sz="2000" dirty="0"/>
              <a:t>PFCs</a:t>
            </a:r>
            <a:endParaRPr lang="de-DE" sz="2000" baseline="-25000" dirty="0"/>
          </a:p>
        </p:txBody>
      </p:sp>
      <p:sp>
        <p:nvSpPr>
          <p:cNvPr id="37" name="Textfeld 36">
            <a:extLst>
              <a:ext uri="{FF2B5EF4-FFF2-40B4-BE49-F238E27FC236}">
                <a16:creationId xmlns:a16="http://schemas.microsoft.com/office/drawing/2014/main" id="{16ADDF21-6253-5428-3E42-1DA99111DA0C}"/>
              </a:ext>
            </a:extLst>
          </p:cNvPr>
          <p:cNvSpPr txBox="1"/>
          <p:nvPr/>
        </p:nvSpPr>
        <p:spPr>
          <a:xfrm>
            <a:off x="558900" y="5795685"/>
            <a:ext cx="2368991" cy="523220"/>
          </a:xfrm>
          <a:prstGeom prst="rect">
            <a:avLst/>
          </a:prstGeom>
          <a:solidFill>
            <a:srgbClr val="90ABBE"/>
          </a:solidFill>
        </p:spPr>
        <p:txBody>
          <a:bodyPr wrap="square" rtlCol="0">
            <a:spAutoFit/>
          </a:bodyPr>
          <a:lstStyle>
            <a:defPPr>
              <a:defRPr lang="de-DE"/>
            </a:defPPr>
            <a:lvl1pPr algn="l">
              <a:defRPr sz="1400">
                <a:solidFill>
                  <a:schemeClr val="bg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Scope 3 INDIREKT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Vorgelagerte Aktivitäten</a:t>
            </a:r>
          </a:p>
        </p:txBody>
      </p:sp>
      <p:sp>
        <p:nvSpPr>
          <p:cNvPr id="38" name="Textfeld 37">
            <a:extLst>
              <a:ext uri="{FF2B5EF4-FFF2-40B4-BE49-F238E27FC236}">
                <a16:creationId xmlns:a16="http://schemas.microsoft.com/office/drawing/2014/main" id="{AF59D76F-213F-6ACD-26A8-980DC089CB1E}"/>
              </a:ext>
            </a:extLst>
          </p:cNvPr>
          <p:cNvSpPr txBox="1"/>
          <p:nvPr/>
        </p:nvSpPr>
        <p:spPr>
          <a:xfrm>
            <a:off x="8219944" y="5810342"/>
            <a:ext cx="2475032" cy="523220"/>
          </a:xfrm>
          <a:prstGeom prst="rect">
            <a:avLst/>
          </a:prstGeom>
          <a:solidFill>
            <a:srgbClr val="526E7F"/>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Scope 3 INDIREKT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Nachgelagerte Aktivitäten</a:t>
            </a:r>
          </a:p>
        </p:txBody>
      </p:sp>
      <p:sp>
        <p:nvSpPr>
          <p:cNvPr id="39" name="Textfeld 38">
            <a:extLst>
              <a:ext uri="{FF2B5EF4-FFF2-40B4-BE49-F238E27FC236}">
                <a16:creationId xmlns:a16="http://schemas.microsoft.com/office/drawing/2014/main" id="{DB7E16A1-3279-D116-9885-32AD94D223D8}"/>
              </a:ext>
            </a:extLst>
          </p:cNvPr>
          <p:cNvSpPr txBox="1"/>
          <p:nvPr/>
        </p:nvSpPr>
        <p:spPr>
          <a:xfrm>
            <a:off x="4626759" y="5804409"/>
            <a:ext cx="2387019" cy="523220"/>
          </a:xfrm>
          <a:prstGeom prst="rect">
            <a:avLst/>
          </a:prstGeom>
          <a:solidFill>
            <a:srgbClr val="B6C6D0"/>
          </a:solidFill>
        </p:spPr>
        <p:txBody>
          <a:bodyPr wrap="square" rtlCol="0">
            <a:spAutoFit/>
          </a:bodyPr>
          <a:lstStyle>
            <a:defPPr>
              <a:defRPr lang="de-DE"/>
            </a:defPPr>
            <a:lvl1pPr algn="l">
              <a:defRPr sz="1400">
                <a:solidFill>
                  <a:schemeClr val="bg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Scope 1 DIREKT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Berichtendes Unternehmen</a:t>
            </a:r>
          </a:p>
        </p:txBody>
      </p:sp>
      <p:pic>
        <p:nvPicPr>
          <p:cNvPr id="40" name="Grafik 39" descr="Warenkorb mit einfarbiger Füllung">
            <a:extLst>
              <a:ext uri="{FF2B5EF4-FFF2-40B4-BE49-F238E27FC236}">
                <a16:creationId xmlns:a16="http://schemas.microsoft.com/office/drawing/2014/main" id="{E4A88A25-0D9E-5C22-728C-997A766EB7E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80368" y="5213141"/>
            <a:ext cx="324000" cy="324000"/>
          </a:xfrm>
          <a:prstGeom prst="rect">
            <a:avLst/>
          </a:prstGeom>
        </p:spPr>
      </p:pic>
      <p:pic>
        <p:nvPicPr>
          <p:cNvPr id="41" name="Grafik 40" descr="Roboterhand mit einfarbiger Füllung">
            <a:extLst>
              <a:ext uri="{FF2B5EF4-FFF2-40B4-BE49-F238E27FC236}">
                <a16:creationId xmlns:a16="http://schemas.microsoft.com/office/drawing/2014/main" id="{0BE0CA68-FE41-12E5-9762-709A1923442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215093" y="5138452"/>
            <a:ext cx="324000" cy="324000"/>
          </a:xfrm>
          <a:prstGeom prst="rect">
            <a:avLst/>
          </a:prstGeom>
        </p:spPr>
      </p:pic>
      <p:pic>
        <p:nvPicPr>
          <p:cNvPr id="42" name="Grafik 41" descr="Kraftstoff mit einfarbiger Füllung">
            <a:extLst>
              <a:ext uri="{FF2B5EF4-FFF2-40B4-BE49-F238E27FC236}">
                <a16:creationId xmlns:a16="http://schemas.microsoft.com/office/drawing/2014/main" id="{FFAB6231-AD1D-78BB-45C6-5C9CF37A4D0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576951" y="5140365"/>
            <a:ext cx="324000" cy="324000"/>
          </a:xfrm>
          <a:prstGeom prst="rect">
            <a:avLst/>
          </a:prstGeom>
        </p:spPr>
      </p:pic>
      <p:pic>
        <p:nvPicPr>
          <p:cNvPr id="43" name="Grafik 42" descr="Fracht mit einfarbiger Füllung">
            <a:extLst>
              <a:ext uri="{FF2B5EF4-FFF2-40B4-BE49-F238E27FC236}">
                <a16:creationId xmlns:a16="http://schemas.microsoft.com/office/drawing/2014/main" id="{47D90E19-869F-EF02-55AA-2646A7594AD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703061" y="3821149"/>
            <a:ext cx="324000" cy="324000"/>
          </a:xfrm>
          <a:prstGeom prst="rect">
            <a:avLst/>
          </a:prstGeom>
        </p:spPr>
      </p:pic>
      <p:pic>
        <p:nvPicPr>
          <p:cNvPr id="44" name="Grafik 43" descr="Abfall mit einfarbiger Füllung">
            <a:extLst>
              <a:ext uri="{FF2B5EF4-FFF2-40B4-BE49-F238E27FC236}">
                <a16:creationId xmlns:a16="http://schemas.microsoft.com/office/drawing/2014/main" id="{0D0273A2-8029-7C7D-E743-CA4247EB4E9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4121537" y="3602213"/>
            <a:ext cx="324000" cy="324000"/>
          </a:xfrm>
          <a:prstGeom prst="rect">
            <a:avLst/>
          </a:prstGeom>
        </p:spPr>
      </p:pic>
      <p:pic>
        <p:nvPicPr>
          <p:cNvPr id="45" name="Grafik 44" descr="Potenz mit einfarbiger Füllung">
            <a:extLst>
              <a:ext uri="{FF2B5EF4-FFF2-40B4-BE49-F238E27FC236}">
                <a16:creationId xmlns:a16="http://schemas.microsoft.com/office/drawing/2014/main" id="{21053AF4-113E-B2D6-38E1-E5DF798E055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862823" y="4159977"/>
            <a:ext cx="324000" cy="324000"/>
          </a:xfrm>
          <a:prstGeom prst="rect">
            <a:avLst/>
          </a:prstGeom>
        </p:spPr>
      </p:pic>
      <p:pic>
        <p:nvPicPr>
          <p:cNvPr id="46" name="Grafik 45" descr="Abheben mit einfarbiger Füllung">
            <a:extLst>
              <a:ext uri="{FF2B5EF4-FFF2-40B4-BE49-F238E27FC236}">
                <a16:creationId xmlns:a16="http://schemas.microsoft.com/office/drawing/2014/main" id="{AB76B6E3-8719-9B34-0E5F-0AEC0967C2B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1905434" y="3423595"/>
            <a:ext cx="324000" cy="324000"/>
          </a:xfrm>
          <a:prstGeom prst="rect">
            <a:avLst/>
          </a:prstGeom>
        </p:spPr>
      </p:pic>
      <p:pic>
        <p:nvPicPr>
          <p:cNvPr id="47" name="Grafik 46" descr="Straßenbahnwagen mit einfarbiger Füllung">
            <a:extLst>
              <a:ext uri="{FF2B5EF4-FFF2-40B4-BE49-F238E27FC236}">
                <a16:creationId xmlns:a16="http://schemas.microsoft.com/office/drawing/2014/main" id="{31515766-FAC9-780F-E5E3-B7B7803EFDAF}"/>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1977000" y="2453478"/>
            <a:ext cx="324000" cy="324000"/>
          </a:xfrm>
          <a:prstGeom prst="rect">
            <a:avLst/>
          </a:prstGeom>
        </p:spPr>
      </p:pic>
      <p:pic>
        <p:nvPicPr>
          <p:cNvPr id="48" name="Grafik 47" descr="Haus mit einfarbiger Füllung">
            <a:extLst>
              <a:ext uri="{FF2B5EF4-FFF2-40B4-BE49-F238E27FC236}">
                <a16:creationId xmlns:a16="http://schemas.microsoft.com/office/drawing/2014/main" id="{60529E45-0BF6-FEA0-10F7-E2FDAEEC741E}"/>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3501690" y="2418503"/>
            <a:ext cx="324000" cy="324000"/>
          </a:xfrm>
          <a:prstGeom prst="rect">
            <a:avLst/>
          </a:prstGeom>
        </p:spPr>
      </p:pic>
      <p:pic>
        <p:nvPicPr>
          <p:cNvPr id="49" name="Grafik 48" descr="Auto mit einfarbiger Füllung">
            <a:extLst>
              <a:ext uri="{FF2B5EF4-FFF2-40B4-BE49-F238E27FC236}">
                <a16:creationId xmlns:a16="http://schemas.microsoft.com/office/drawing/2014/main" id="{EAEE8090-2D70-C7EF-E120-D1B08B5FAD5B}"/>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5574762" y="4743451"/>
            <a:ext cx="324000" cy="324000"/>
          </a:xfrm>
          <a:prstGeom prst="rect">
            <a:avLst/>
          </a:prstGeom>
        </p:spPr>
      </p:pic>
      <p:pic>
        <p:nvPicPr>
          <p:cNvPr id="50" name="Grafik 49" descr="Gebäude mit einfarbiger Füllung">
            <a:extLst>
              <a:ext uri="{FF2B5EF4-FFF2-40B4-BE49-F238E27FC236}">
                <a16:creationId xmlns:a16="http://schemas.microsoft.com/office/drawing/2014/main" id="{13D1138D-022B-17F8-53B8-39DC94E868F7}"/>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a:off x="5544638" y="3015363"/>
            <a:ext cx="324000" cy="324000"/>
          </a:xfrm>
          <a:prstGeom prst="rect">
            <a:avLst/>
          </a:prstGeom>
        </p:spPr>
      </p:pic>
      <p:pic>
        <p:nvPicPr>
          <p:cNvPr id="51" name="Grafik 50" descr="Fracht mit einfarbiger Füllung">
            <a:extLst>
              <a:ext uri="{FF2B5EF4-FFF2-40B4-BE49-F238E27FC236}">
                <a16:creationId xmlns:a16="http://schemas.microsoft.com/office/drawing/2014/main" id="{057356DB-EA03-05F0-95FC-763BAD9756D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259758" y="5265240"/>
            <a:ext cx="324000" cy="324000"/>
          </a:xfrm>
          <a:prstGeom prst="rect">
            <a:avLst/>
          </a:prstGeom>
        </p:spPr>
      </p:pic>
      <p:pic>
        <p:nvPicPr>
          <p:cNvPr id="52" name="Grafik 51" descr="Fabrik mit einfarbiger Füllung">
            <a:extLst>
              <a:ext uri="{FF2B5EF4-FFF2-40B4-BE49-F238E27FC236}">
                <a16:creationId xmlns:a16="http://schemas.microsoft.com/office/drawing/2014/main" id="{57AC49D4-AEBE-495A-D592-872CE7235412}"/>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tretch>
            <a:fillRect/>
          </a:stretch>
        </p:blipFill>
        <p:spPr>
          <a:xfrm>
            <a:off x="7488339" y="5193232"/>
            <a:ext cx="324000" cy="324000"/>
          </a:xfrm>
          <a:prstGeom prst="rect">
            <a:avLst/>
          </a:prstGeom>
        </p:spPr>
      </p:pic>
      <p:pic>
        <p:nvPicPr>
          <p:cNvPr id="53" name="Grafik 52" descr="Glühlampe mit einfarbiger Füllung">
            <a:extLst>
              <a:ext uri="{FF2B5EF4-FFF2-40B4-BE49-F238E27FC236}">
                <a16:creationId xmlns:a16="http://schemas.microsoft.com/office/drawing/2014/main" id="{7093F1E8-A7AA-9055-6FDD-7A87224210C4}"/>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tretch>
            <a:fillRect/>
          </a:stretch>
        </p:blipFill>
        <p:spPr>
          <a:xfrm>
            <a:off x="8843116" y="5193232"/>
            <a:ext cx="324000" cy="324000"/>
          </a:xfrm>
          <a:prstGeom prst="rect">
            <a:avLst/>
          </a:prstGeom>
        </p:spPr>
      </p:pic>
      <p:pic>
        <p:nvPicPr>
          <p:cNvPr id="54" name="Grafik 53" descr="Recycling mit einfarbiger Füllung">
            <a:extLst>
              <a:ext uri="{FF2B5EF4-FFF2-40B4-BE49-F238E27FC236}">
                <a16:creationId xmlns:a16="http://schemas.microsoft.com/office/drawing/2014/main" id="{542E2E7C-C84D-7FA5-D106-647F57A3A945}"/>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tretch>
            <a:fillRect/>
          </a:stretch>
        </p:blipFill>
        <p:spPr>
          <a:xfrm>
            <a:off x="9133460" y="3396446"/>
            <a:ext cx="324000" cy="324000"/>
          </a:xfrm>
          <a:prstGeom prst="rect">
            <a:avLst/>
          </a:prstGeom>
        </p:spPr>
      </p:pic>
      <p:pic>
        <p:nvPicPr>
          <p:cNvPr id="55" name="Grafik 54" descr="Haus mit einfarbiger Füllung">
            <a:extLst>
              <a:ext uri="{FF2B5EF4-FFF2-40B4-BE49-F238E27FC236}">
                <a16:creationId xmlns:a16="http://schemas.microsoft.com/office/drawing/2014/main" id="{43CE7DF2-6349-4505-7B62-008CE582904D}"/>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7993075" y="3399964"/>
            <a:ext cx="324000" cy="324000"/>
          </a:xfrm>
          <a:prstGeom prst="rect">
            <a:avLst/>
          </a:prstGeom>
        </p:spPr>
      </p:pic>
      <p:pic>
        <p:nvPicPr>
          <p:cNvPr id="56" name="Grafik 55" descr="Stadt mit einfarbiger Füllung">
            <a:extLst>
              <a:ext uri="{FF2B5EF4-FFF2-40B4-BE49-F238E27FC236}">
                <a16:creationId xmlns:a16="http://schemas.microsoft.com/office/drawing/2014/main" id="{601AE9BE-07C2-FB7B-3211-E4263B1A3D30}"/>
              </a:ext>
            </a:extLst>
          </p:cNvPr>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tretch>
            <a:fillRect/>
          </a:stretch>
        </p:blipFill>
        <p:spPr>
          <a:xfrm>
            <a:off x="7182157" y="2747049"/>
            <a:ext cx="324000" cy="324000"/>
          </a:xfrm>
          <a:prstGeom prst="rect">
            <a:avLst/>
          </a:prstGeom>
        </p:spPr>
      </p:pic>
      <p:pic>
        <p:nvPicPr>
          <p:cNvPr id="57" name="Grafik 56" descr="Münzen mit einfarbiger Füllung">
            <a:extLst>
              <a:ext uri="{FF2B5EF4-FFF2-40B4-BE49-F238E27FC236}">
                <a16:creationId xmlns:a16="http://schemas.microsoft.com/office/drawing/2014/main" id="{FA0C4E8D-CBA2-8848-48D1-0549D831443E}"/>
              </a:ext>
            </a:extLst>
          </p:cNvPr>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tretch>
            <a:fillRect/>
          </a:stretch>
        </p:blipFill>
        <p:spPr>
          <a:xfrm>
            <a:off x="7203378" y="1984089"/>
            <a:ext cx="324000" cy="324000"/>
          </a:xfrm>
          <a:prstGeom prst="rect">
            <a:avLst/>
          </a:prstGeom>
        </p:spPr>
      </p:pic>
      <p:sp>
        <p:nvSpPr>
          <p:cNvPr id="58" name="Textfeld 57">
            <a:extLst>
              <a:ext uri="{FF2B5EF4-FFF2-40B4-BE49-F238E27FC236}">
                <a16:creationId xmlns:a16="http://schemas.microsoft.com/office/drawing/2014/main" id="{5A988ECA-5D45-BF5A-6EF0-B7DD76C0A59F}"/>
              </a:ext>
            </a:extLst>
          </p:cNvPr>
          <p:cNvSpPr txBox="1"/>
          <p:nvPr/>
        </p:nvSpPr>
        <p:spPr>
          <a:xfrm>
            <a:off x="558900" y="3414657"/>
            <a:ext cx="1060296" cy="53986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R="0" lvl="0" indent="0" algn="r" eaLnBrk="0" fontAlgn="base" hangingPunct="0">
              <a:lnSpc>
                <a:spcPct val="100000"/>
              </a:lnSpc>
              <a:spcBef>
                <a:spcPct val="0"/>
              </a:spcBef>
              <a:spcAft>
                <a:spcPct val="0"/>
              </a:spcAft>
              <a:buClrTx/>
              <a:buSzTx/>
              <a:buFontTx/>
              <a:buNone/>
              <a:tabLst/>
              <a:defRPr kumimoji="0" sz="2400" b="0" i="0" u="none" strike="noStrike" cap="none" spc="0" normalizeH="0" baseline="0">
                <a:ln>
                  <a:noFill/>
                </a:ln>
                <a:solidFill>
                  <a:srgbClr val="000000"/>
                </a:solidFill>
                <a:effectLst/>
                <a:uLnTx/>
                <a:uFillTx/>
                <a:latin typeface="Arial" charset="0"/>
                <a:ea typeface="ＭＳ Ｐゴシック" charset="-128"/>
              </a:defRPr>
            </a:lvl1pPr>
          </a:lstStyle>
          <a:p>
            <a:pPr algn="l"/>
            <a:r>
              <a:rPr lang="de-DE" sz="1400" dirty="0">
                <a:solidFill>
                  <a:schemeClr val="bg1"/>
                </a:solidFill>
              </a:rPr>
              <a:t>Scope 2</a:t>
            </a:r>
          </a:p>
          <a:p>
            <a:pPr algn="l"/>
            <a:r>
              <a:rPr lang="de-DE" sz="1400" dirty="0">
                <a:solidFill>
                  <a:schemeClr val="bg1"/>
                </a:solidFill>
              </a:rPr>
              <a:t>INDIREKT</a:t>
            </a:r>
          </a:p>
        </p:txBody>
      </p:sp>
      <p:sp>
        <p:nvSpPr>
          <p:cNvPr id="59" name="Ellipse 58">
            <a:extLst>
              <a:ext uri="{FF2B5EF4-FFF2-40B4-BE49-F238E27FC236}">
                <a16:creationId xmlns:a16="http://schemas.microsoft.com/office/drawing/2014/main" id="{0CB99EFC-247A-4CC2-1F85-668EFCCFECA6}"/>
              </a:ext>
            </a:extLst>
          </p:cNvPr>
          <p:cNvSpPr/>
          <p:nvPr/>
        </p:nvSpPr>
        <p:spPr bwMode="auto">
          <a:xfrm>
            <a:off x="6105037" y="4995018"/>
            <a:ext cx="1566611" cy="810246"/>
          </a:xfrm>
          <a:prstGeom prst="ellipse">
            <a:avLst/>
          </a:prstGeom>
          <a:noFill/>
          <a:ln w="38100" cap="flat" cmpd="sng" algn="ctr">
            <a:solidFill>
              <a:srgbClr val="F9AA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60" name="Sprechblase: rechteckig mit abgerundeten Ecken 59">
            <a:extLst>
              <a:ext uri="{FF2B5EF4-FFF2-40B4-BE49-F238E27FC236}">
                <a16:creationId xmlns:a16="http://schemas.microsoft.com/office/drawing/2014/main" id="{81D37A4C-5E85-23D4-4EC2-B2A7EE87E72F}"/>
              </a:ext>
            </a:extLst>
          </p:cNvPr>
          <p:cNvSpPr/>
          <p:nvPr/>
        </p:nvSpPr>
        <p:spPr>
          <a:xfrm>
            <a:off x="10009880" y="1010304"/>
            <a:ext cx="1804409" cy="1066423"/>
          </a:xfrm>
          <a:prstGeom prst="wedgeRoundRectCallout">
            <a:avLst>
              <a:gd name="adj1" fmla="val -81187"/>
              <a:gd name="adj2" fmla="val -36962"/>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tx1"/>
                </a:solidFill>
              </a:rPr>
              <a:t>Kategorie 9 im ecocockpit</a:t>
            </a:r>
            <a:r>
              <a:rPr lang="de-DE" sz="1200" dirty="0">
                <a:solidFill>
                  <a:schemeClr val="tx1"/>
                </a:solidFill>
              </a:rPr>
              <a:t>:</a:t>
            </a:r>
          </a:p>
          <a:p>
            <a:pPr algn="ctr"/>
            <a:r>
              <a:rPr lang="de-DE" sz="1200" dirty="0">
                <a:solidFill>
                  <a:schemeClr val="tx1"/>
                </a:solidFill>
              </a:rPr>
              <a:t>In Subscope 3L als benutzerdefinierte Position anlegbar.</a:t>
            </a:r>
          </a:p>
        </p:txBody>
      </p:sp>
      <p:sp>
        <p:nvSpPr>
          <p:cNvPr id="2" name="Textfeld 1">
            <a:extLst>
              <a:ext uri="{FF2B5EF4-FFF2-40B4-BE49-F238E27FC236}">
                <a16:creationId xmlns:a16="http://schemas.microsoft.com/office/drawing/2014/main" id="{414FCF76-41EE-C284-AB0B-4FF353A5F953}"/>
              </a:ext>
            </a:extLst>
          </p:cNvPr>
          <p:cNvSpPr txBox="1"/>
          <p:nvPr/>
        </p:nvSpPr>
        <p:spPr>
          <a:xfrm>
            <a:off x="490306" y="6334036"/>
            <a:ext cx="3306689" cy="230832"/>
          </a:xfrm>
          <a:prstGeom prst="rect">
            <a:avLst/>
          </a:prstGeom>
          <a:noFill/>
        </p:spPr>
        <p:txBody>
          <a:bodyPr wrap="square" rtlCol="0">
            <a:spAutoFit/>
          </a:bodyPr>
          <a:lstStyle/>
          <a:p>
            <a:pPr algn="l"/>
            <a:r>
              <a:rPr lang="de-DE" sz="900" dirty="0"/>
              <a:t>Quelle: In Anlehnung an und übersetzt vom GHG Protocol</a:t>
            </a:r>
          </a:p>
        </p:txBody>
      </p:sp>
    </p:spTree>
    <p:extLst>
      <p:ext uri="{BB962C8B-B14F-4D97-AF65-F5344CB8AC3E}">
        <p14:creationId xmlns:p14="http://schemas.microsoft.com/office/powerpoint/2010/main" val="12348972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AFC8CDAF-2491-66A3-4429-5E6068014D56}"/>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5" name="Foliennummernplatzhalter 4">
            <a:extLst>
              <a:ext uri="{FF2B5EF4-FFF2-40B4-BE49-F238E27FC236}">
                <a16:creationId xmlns:a16="http://schemas.microsoft.com/office/drawing/2014/main" id="{CA8BB22B-FF02-D9AB-DC02-D6CA59D07FFD}"/>
              </a:ext>
            </a:extLst>
          </p:cNvPr>
          <p:cNvSpPr>
            <a:spLocks noGrp="1"/>
          </p:cNvSpPr>
          <p:nvPr>
            <p:ph type="sldNum" sz="quarter" idx="4"/>
          </p:nvPr>
        </p:nvSpPr>
        <p:spPr/>
        <p:txBody>
          <a:bodyPr/>
          <a:lstStyle/>
          <a:p>
            <a:fld id="{894680D0-7A83-433A-9719-C4143F27F647}" type="slidenum">
              <a:rPr lang="de-DE" smtClean="0"/>
              <a:pPr/>
              <a:t>37</a:t>
            </a:fld>
            <a:endParaRPr lang="de-DE" dirty="0"/>
          </a:p>
        </p:txBody>
      </p:sp>
      <p:graphicFrame>
        <p:nvGraphicFramePr>
          <p:cNvPr id="8" name="Tabelle 9">
            <a:extLst>
              <a:ext uri="{FF2B5EF4-FFF2-40B4-BE49-F238E27FC236}">
                <a16:creationId xmlns:a16="http://schemas.microsoft.com/office/drawing/2014/main" id="{4863C8A7-8845-BEF4-66D3-4D5E63670F80}"/>
              </a:ext>
            </a:extLst>
          </p:cNvPr>
          <p:cNvGraphicFramePr>
            <a:graphicFrameLocks noGrp="1"/>
          </p:cNvGraphicFramePr>
          <p:nvPr>
            <p:extLst>
              <p:ext uri="{D42A27DB-BD31-4B8C-83A1-F6EECF244321}">
                <p14:modId xmlns:p14="http://schemas.microsoft.com/office/powerpoint/2010/main" val="3142821566"/>
              </p:ext>
            </p:extLst>
          </p:nvPr>
        </p:nvGraphicFramePr>
        <p:xfrm>
          <a:off x="551384" y="948523"/>
          <a:ext cx="11256616" cy="4784733"/>
        </p:xfrm>
        <a:graphic>
          <a:graphicData uri="http://schemas.openxmlformats.org/drawingml/2006/table">
            <a:tbl>
              <a:tblPr firstRow="1" bandRow="1">
                <a:tableStyleId>{7E9639D4-E3E2-4D34-9284-5A2195B3D0D7}</a:tableStyleId>
              </a:tblPr>
              <a:tblGrid>
                <a:gridCol w="2814154">
                  <a:extLst>
                    <a:ext uri="{9D8B030D-6E8A-4147-A177-3AD203B41FA5}">
                      <a16:colId xmlns:a16="http://schemas.microsoft.com/office/drawing/2014/main" val="2566465029"/>
                    </a:ext>
                  </a:extLst>
                </a:gridCol>
                <a:gridCol w="1465600">
                  <a:extLst>
                    <a:ext uri="{9D8B030D-6E8A-4147-A177-3AD203B41FA5}">
                      <a16:colId xmlns:a16="http://schemas.microsoft.com/office/drawing/2014/main" val="3155891547"/>
                    </a:ext>
                  </a:extLst>
                </a:gridCol>
                <a:gridCol w="4896545">
                  <a:extLst>
                    <a:ext uri="{9D8B030D-6E8A-4147-A177-3AD203B41FA5}">
                      <a16:colId xmlns:a16="http://schemas.microsoft.com/office/drawing/2014/main" val="1714585176"/>
                    </a:ext>
                  </a:extLst>
                </a:gridCol>
                <a:gridCol w="2080317">
                  <a:extLst>
                    <a:ext uri="{9D8B030D-6E8A-4147-A177-3AD203B41FA5}">
                      <a16:colId xmlns:a16="http://schemas.microsoft.com/office/drawing/2014/main" val="982947252"/>
                    </a:ext>
                  </a:extLst>
                </a:gridCol>
              </a:tblGrid>
              <a:tr h="417394">
                <a:tc>
                  <a:txBody>
                    <a:bodyPr/>
                    <a:lstStyle/>
                    <a:p>
                      <a:r>
                        <a:rPr lang="de-DE" sz="1200" dirty="0"/>
                        <a:t>Beschreibung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r>
                        <a:rPr lang="de-DE" sz="1200" dirty="0" smtClean="0"/>
                        <a:t>Mindest-anforderungen</a:t>
                      </a:r>
                      <a:endParaRPr lang="de-D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Querbeziehung zu anderen Kategorien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smtClean="0"/>
                        <a:t>Relevant für</a:t>
                      </a:r>
                      <a:endParaRPr lang="de-D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extLst>
                  <a:ext uri="{0D108BD9-81ED-4DB2-BD59-A6C34878D82A}">
                    <a16:rowId xmlns:a16="http://schemas.microsoft.com/office/drawing/2014/main" val="3870020211"/>
                  </a:ext>
                </a:extLst>
              </a:tr>
              <a:tr h="43275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u="none" strike="noStrike" kern="1200" baseline="0" dirty="0">
                          <a:solidFill>
                            <a:srgbClr val="000000"/>
                          </a:solidFill>
                          <a:latin typeface="+mn-lt"/>
                          <a:ea typeface="+mn-ea"/>
                          <a:cs typeface="+mn-cs"/>
                        </a:rPr>
                        <a:t>Transport der im Berichtsjahr verkauften Produkte zwischen dem Unternehmen und den </a:t>
                      </a:r>
                      <a:r>
                        <a:rPr lang="de-DE" sz="1200" b="0" u="none" strike="noStrike" kern="1200" baseline="0" dirty="0" smtClean="0">
                          <a:solidFill>
                            <a:srgbClr val="000000"/>
                          </a:solidFill>
                          <a:latin typeface="+mn-lt"/>
                          <a:ea typeface="+mn-ea"/>
                          <a:cs typeface="+mn-cs"/>
                        </a:rPr>
                        <a:t>Endverbraucher, </a:t>
                      </a:r>
                      <a:r>
                        <a:rPr lang="de-DE" sz="1200" b="0" u="none" strike="noStrike" kern="1200" baseline="0" dirty="0">
                          <a:solidFill>
                            <a:srgbClr val="000000"/>
                          </a:solidFill>
                          <a:latin typeface="+mn-lt"/>
                          <a:ea typeface="+mn-ea"/>
                          <a:cs typeface="+mn-cs"/>
                        </a:rPr>
                        <a:t>einschließlich Emissionen aus der (Zwischen-) Lagerung verkaufter Produkte in Lagerhallen, Verteilzentren und </a:t>
                      </a:r>
                      <a:r>
                        <a:rPr lang="de-DE" sz="1200" b="0" u="none" strike="noStrike" kern="1200" baseline="0" dirty="0" smtClean="0">
                          <a:solidFill>
                            <a:srgbClr val="000000"/>
                          </a:solidFill>
                          <a:latin typeface="+mn-lt"/>
                          <a:ea typeface="+mn-ea"/>
                          <a:cs typeface="+mn-cs"/>
                        </a:rPr>
                        <a:t>Verkaufseinrichtungen:</a:t>
                      </a:r>
                      <a:endParaRPr lang="de-DE" sz="1200" b="0" u="none" strike="noStrike" kern="1200" baseline="0" dirty="0">
                        <a:solidFill>
                          <a:srgbClr val="000000"/>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u="none" strike="noStrike" kern="1200" baseline="0" dirty="0" smtClean="0">
                          <a:solidFill>
                            <a:srgbClr val="000000"/>
                          </a:solidFill>
                          <a:latin typeface="+mn-lt"/>
                          <a:ea typeface="+mn-ea"/>
                          <a:cs typeface="+mn-cs"/>
                        </a:rPr>
                        <a:t>In </a:t>
                      </a:r>
                      <a:r>
                        <a:rPr lang="de-DE" sz="1200" b="0" u="none" strike="noStrike" kern="1200" baseline="0" dirty="0">
                          <a:solidFill>
                            <a:srgbClr val="000000"/>
                          </a:solidFill>
                          <a:latin typeface="+mn-lt"/>
                          <a:ea typeface="+mn-ea"/>
                          <a:cs typeface="+mn-cs"/>
                        </a:rPr>
                        <a:t>Fahrzeugen und Einrichtungen, die nicht dem Unternehmen gehören oder von ihm betrieben </a:t>
                      </a:r>
                      <a:r>
                        <a:rPr lang="de-DE" sz="1200" b="0" u="none" strike="noStrike" kern="1200" baseline="0" dirty="0" smtClean="0">
                          <a:solidFill>
                            <a:srgbClr val="000000"/>
                          </a:solidFill>
                          <a:latin typeface="+mn-lt"/>
                          <a:ea typeface="+mn-ea"/>
                          <a:cs typeface="+mn-cs"/>
                        </a:rPr>
                        <a:t>werden.</a:t>
                      </a:r>
                      <a:endParaRPr lang="de-DE" sz="1200" b="0" u="none" strike="noStrike" kern="1200" baseline="0" dirty="0">
                        <a:solidFill>
                          <a:srgbClr val="000000"/>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u="none" strike="noStrike" kern="1200" baseline="0" dirty="0">
                          <a:solidFill>
                            <a:srgbClr val="000000"/>
                          </a:solidFill>
                          <a:latin typeface="+mn-lt"/>
                          <a:ea typeface="+mn-ea"/>
                          <a:cs typeface="+mn-cs"/>
                        </a:rPr>
                        <a:t>Transportdienstleistung, für die nicht das Unternehmen </a:t>
                      </a:r>
                      <a:r>
                        <a:rPr lang="de-DE" sz="1200" b="0" u="none" strike="noStrike" kern="1200" baseline="0" dirty="0" smtClean="0">
                          <a:solidFill>
                            <a:srgbClr val="000000"/>
                          </a:solidFill>
                          <a:latin typeface="+mn-lt"/>
                          <a:ea typeface="+mn-ea"/>
                          <a:cs typeface="+mn-cs"/>
                        </a:rPr>
                        <a:t>bezahlt.</a:t>
                      </a:r>
                      <a:endParaRPr lang="de-DE" sz="1200" b="0" u="none" strike="noStrike" kern="1200" baseline="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u="none" strike="noStrike" kern="1200" baseline="0" dirty="0">
                          <a:solidFill>
                            <a:srgbClr val="000000"/>
                          </a:solidFill>
                          <a:latin typeface="+mn-lt"/>
                          <a:ea typeface="+mn-ea"/>
                          <a:cs typeface="+mn-cs"/>
                        </a:rPr>
                        <a:t>Scope 1 und 2 Emissionen von Transport- und Distributionsunter-nehmen (Lagerung), die während der Nutzung von Fahrzeugen oder Einrichtungen </a:t>
                      </a:r>
                      <a:r>
                        <a:rPr lang="de-DE" sz="1200" b="0" u="none" strike="noStrike" kern="1200" baseline="0" dirty="0" smtClean="0">
                          <a:solidFill>
                            <a:srgbClr val="000000"/>
                          </a:solidFill>
                          <a:latin typeface="+mn-lt"/>
                          <a:ea typeface="+mn-ea"/>
                          <a:cs typeface="+mn-cs"/>
                        </a:rPr>
                        <a:t>entstehen.</a:t>
                      </a:r>
                      <a:endParaRPr lang="de-DE" sz="1200" b="0" u="none" strike="noStrike" kern="1200" baseline="0" dirty="0">
                        <a:solidFill>
                          <a:srgbClr val="000000"/>
                        </a:solidFill>
                        <a:latin typeface="+mn-lt"/>
                        <a:ea typeface="+mn-ea"/>
                        <a:cs typeface="+mn-cs"/>
                      </a:endParaRPr>
                    </a:p>
                    <a:p>
                      <a:endParaRPr lang="de-DE" sz="12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200" b="0" u="none" strike="noStrike" kern="1200" baseline="0" dirty="0">
                        <a:solidFill>
                          <a:srgbClr val="000000"/>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200" b="0" u="sng" strike="noStrike" kern="1200" baseline="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b="0" u="sng" strike="noStrike" kern="1200" baseline="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de-DE" sz="1200" b="0" u="none" strike="noStrike" kern="1200" baseline="0" dirty="0" smtClean="0">
                          <a:solidFill>
                            <a:srgbClr val="000000"/>
                          </a:solidFill>
                          <a:latin typeface="+mn-lt"/>
                          <a:ea typeface="+mn-ea"/>
                          <a:cs typeface="+mn-cs"/>
                        </a:rPr>
                        <a:t>Einzelhandels-unternehmen, mit viel Kundenverkehr (z.B. Anfahrt)</a:t>
                      </a:r>
                    </a:p>
                    <a:p>
                      <a:pPr marL="285750" indent="-285750">
                        <a:buFont typeface="Arial" panose="020B0604020202020204" pitchFamily="34" charset="0"/>
                        <a:buChar char="•"/>
                      </a:pPr>
                      <a:r>
                        <a:rPr lang="de-DE" sz="1200" b="0" u="none" strike="noStrike" kern="1200" baseline="0" dirty="0" smtClean="0">
                          <a:solidFill>
                            <a:srgbClr val="000000"/>
                          </a:solidFill>
                          <a:latin typeface="+mn-lt"/>
                          <a:ea typeface="+mn-ea"/>
                          <a:cs typeface="+mn-cs"/>
                        </a:rPr>
                        <a:t>Produktlieferungen, die vom Konsumenten bezahlt werden (z. B. Versandhandel).</a:t>
                      </a:r>
                    </a:p>
                    <a:p>
                      <a:pPr marL="285750" indent="-285750">
                        <a:buFont typeface="Arial" panose="020B0604020202020204" pitchFamily="34" charset="0"/>
                        <a:buChar char="•"/>
                      </a:pPr>
                      <a:r>
                        <a:rPr lang="de-DE" sz="1200" b="0" u="none" strike="noStrike" kern="1200" baseline="0" dirty="0" smtClean="0">
                          <a:solidFill>
                            <a:srgbClr val="000000"/>
                          </a:solidFill>
                          <a:latin typeface="+mn-lt"/>
                          <a:ea typeface="+mn-ea"/>
                          <a:cs typeface="+mn-cs"/>
                        </a:rPr>
                        <a:t>Produkte, die in externen Lagerhallen zwischengelagert werden, insb. bei einem hohen Energieverbrauch durch hohen Kühlbedarf.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4418651"/>
                  </a:ext>
                </a:extLst>
              </a:tr>
            </a:tbl>
          </a:graphicData>
        </a:graphic>
      </p:graphicFrame>
      <p:sp>
        <p:nvSpPr>
          <p:cNvPr id="28" name="Rechteck 27">
            <a:extLst>
              <a:ext uri="{FF2B5EF4-FFF2-40B4-BE49-F238E27FC236}">
                <a16:creationId xmlns:a16="http://schemas.microsoft.com/office/drawing/2014/main" id="{20A0B9FA-3866-F1EF-1BF7-2E81EAC81C8F}"/>
              </a:ext>
            </a:extLst>
          </p:cNvPr>
          <p:cNvSpPr/>
          <p:nvPr/>
        </p:nvSpPr>
        <p:spPr>
          <a:xfrm>
            <a:off x="4897292" y="2957466"/>
            <a:ext cx="1784453" cy="698056"/>
          </a:xfrm>
          <a:prstGeom prst="rect">
            <a:avLst/>
          </a:prstGeom>
          <a:solidFill>
            <a:schemeClr val="bg1">
              <a:lumMod val="85000"/>
            </a:schemeClr>
          </a:solidFill>
          <a:ln>
            <a:solidFill>
              <a:schemeClr val="bg1">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219170" eaLnBrk="1" hangingPunct="1"/>
            <a:r>
              <a:rPr lang="de-DE" sz="900" dirty="0">
                <a:solidFill>
                  <a:srgbClr val="000000"/>
                </a:solidFill>
              </a:rPr>
              <a:t>… wenn das Unternehmen </a:t>
            </a:r>
            <a:r>
              <a:rPr lang="de-DE" sz="900" b="1" u="sng" dirty="0">
                <a:solidFill>
                  <a:srgbClr val="000000"/>
                </a:solidFill>
              </a:rPr>
              <a:t>nicht</a:t>
            </a:r>
            <a:r>
              <a:rPr lang="de-DE" sz="900" dirty="0">
                <a:solidFill>
                  <a:srgbClr val="000000"/>
                </a:solidFill>
              </a:rPr>
              <a:t> für den Transport zu </a:t>
            </a:r>
            <a:r>
              <a:rPr lang="de-DE" sz="900" dirty="0" smtClean="0">
                <a:solidFill>
                  <a:srgbClr val="000000"/>
                </a:solidFill>
              </a:rPr>
              <a:t>Händlern/Kunden </a:t>
            </a:r>
            <a:r>
              <a:rPr lang="de-DE" sz="900" dirty="0">
                <a:solidFill>
                  <a:srgbClr val="000000"/>
                </a:solidFill>
              </a:rPr>
              <a:t>zahlt</a:t>
            </a:r>
          </a:p>
        </p:txBody>
      </p:sp>
      <p:sp>
        <p:nvSpPr>
          <p:cNvPr id="29" name="Rechteck 28">
            <a:extLst>
              <a:ext uri="{FF2B5EF4-FFF2-40B4-BE49-F238E27FC236}">
                <a16:creationId xmlns:a16="http://schemas.microsoft.com/office/drawing/2014/main" id="{0520BD3D-A961-884E-AD80-C8BE18BA7BA3}"/>
              </a:ext>
            </a:extLst>
          </p:cNvPr>
          <p:cNvSpPr/>
          <p:nvPr/>
        </p:nvSpPr>
        <p:spPr>
          <a:xfrm>
            <a:off x="4886046" y="3871198"/>
            <a:ext cx="1806944" cy="696778"/>
          </a:xfrm>
          <a:prstGeom prst="rect">
            <a:avLst/>
          </a:prstGeom>
          <a:solidFill>
            <a:schemeClr val="bg1">
              <a:lumMod val="85000"/>
            </a:schemeClr>
          </a:solidFill>
          <a:ln>
            <a:solidFill>
              <a:schemeClr val="bg1">
                <a:lumMod val="8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219170" eaLnBrk="1" hangingPunct="1"/>
            <a:r>
              <a:rPr lang="de-DE" sz="900" dirty="0">
                <a:solidFill>
                  <a:srgbClr val="000000"/>
                </a:solidFill>
              </a:rPr>
              <a:t>… wenn das Unternehmen für den Transport zu </a:t>
            </a:r>
            <a:r>
              <a:rPr lang="de-DE" sz="900" dirty="0" smtClean="0">
                <a:solidFill>
                  <a:srgbClr val="000000"/>
                </a:solidFill>
              </a:rPr>
              <a:t>Händlern/Kunden </a:t>
            </a:r>
            <a:r>
              <a:rPr lang="de-DE" sz="900" dirty="0">
                <a:solidFill>
                  <a:srgbClr val="000000"/>
                </a:solidFill>
              </a:rPr>
              <a:t>zahlt</a:t>
            </a:r>
          </a:p>
        </p:txBody>
      </p:sp>
      <p:sp>
        <p:nvSpPr>
          <p:cNvPr id="30" name="Rechteck 29">
            <a:extLst>
              <a:ext uri="{FF2B5EF4-FFF2-40B4-BE49-F238E27FC236}">
                <a16:creationId xmlns:a16="http://schemas.microsoft.com/office/drawing/2014/main" id="{6E26DE13-7B41-8010-1ABF-E111FCAF69B2}"/>
              </a:ext>
            </a:extLst>
          </p:cNvPr>
          <p:cNvSpPr/>
          <p:nvPr/>
        </p:nvSpPr>
        <p:spPr>
          <a:xfrm>
            <a:off x="6888416" y="3046113"/>
            <a:ext cx="548018" cy="519482"/>
          </a:xfrm>
          <a:prstGeom prst="rect">
            <a:avLst/>
          </a:prstGeom>
          <a:solidFill>
            <a:schemeClr val="accent5">
              <a:lumMod val="60000"/>
              <a:lumOff val="40000"/>
            </a:schemeClr>
          </a:solidFill>
          <a:ln>
            <a:solidFill>
              <a:schemeClr val="accent5">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219170" eaLnBrk="1" hangingPunct="1"/>
            <a:r>
              <a:rPr lang="de-DE" sz="900" dirty="0">
                <a:solidFill>
                  <a:srgbClr val="000000"/>
                </a:solidFill>
                <a:latin typeface="+mj-lt"/>
              </a:rPr>
              <a:t>Scope </a:t>
            </a:r>
            <a:r>
              <a:rPr lang="de-DE" sz="900" dirty="0" smtClean="0">
                <a:solidFill>
                  <a:srgbClr val="000000"/>
                </a:solidFill>
                <a:latin typeface="+mj-lt"/>
              </a:rPr>
              <a:t>1 + 2</a:t>
            </a:r>
            <a:endParaRPr lang="de-DE" sz="900" dirty="0">
              <a:solidFill>
                <a:srgbClr val="000000"/>
              </a:solidFill>
              <a:latin typeface="+mj-lt"/>
            </a:endParaRPr>
          </a:p>
        </p:txBody>
      </p:sp>
      <p:sp>
        <p:nvSpPr>
          <p:cNvPr id="32" name="Rechteck 31">
            <a:extLst>
              <a:ext uri="{FF2B5EF4-FFF2-40B4-BE49-F238E27FC236}">
                <a16:creationId xmlns:a16="http://schemas.microsoft.com/office/drawing/2014/main" id="{93FA753F-EE90-B812-62BB-4315281C6461}"/>
              </a:ext>
            </a:extLst>
          </p:cNvPr>
          <p:cNvSpPr/>
          <p:nvPr/>
        </p:nvSpPr>
        <p:spPr>
          <a:xfrm>
            <a:off x="7719090" y="3046113"/>
            <a:ext cx="548018" cy="534545"/>
          </a:xfrm>
          <a:prstGeom prst="rect">
            <a:avLst/>
          </a:prstGeom>
          <a:solidFill>
            <a:schemeClr val="accent5">
              <a:lumMod val="60000"/>
              <a:lumOff val="40000"/>
            </a:schemeClr>
          </a:solidFill>
          <a:ln>
            <a:solidFill>
              <a:schemeClr val="accent5">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219170" eaLnBrk="1" hangingPunct="1"/>
            <a:r>
              <a:rPr lang="de-DE" sz="900" dirty="0">
                <a:solidFill>
                  <a:srgbClr val="000000"/>
                </a:solidFill>
                <a:latin typeface="+mj-lt"/>
              </a:rPr>
              <a:t>Scope</a:t>
            </a:r>
            <a:r>
              <a:rPr lang="de-DE" sz="900" dirty="0">
                <a:solidFill>
                  <a:srgbClr val="000000"/>
                </a:solidFill>
              </a:rPr>
              <a:t> 3.9</a:t>
            </a:r>
          </a:p>
        </p:txBody>
      </p:sp>
      <p:sp>
        <p:nvSpPr>
          <p:cNvPr id="34" name="Rechteck 33">
            <a:extLst>
              <a:ext uri="{FF2B5EF4-FFF2-40B4-BE49-F238E27FC236}">
                <a16:creationId xmlns:a16="http://schemas.microsoft.com/office/drawing/2014/main" id="{6C378D17-64BB-AA20-8745-19AF32286777}"/>
              </a:ext>
            </a:extLst>
          </p:cNvPr>
          <p:cNvSpPr/>
          <p:nvPr/>
        </p:nvSpPr>
        <p:spPr>
          <a:xfrm>
            <a:off x="7726327" y="3966026"/>
            <a:ext cx="534269" cy="500607"/>
          </a:xfrm>
          <a:prstGeom prst="rect">
            <a:avLst/>
          </a:prstGeom>
          <a:solidFill>
            <a:schemeClr val="accent5">
              <a:lumMod val="60000"/>
              <a:lumOff val="40000"/>
            </a:schemeClr>
          </a:solidFill>
          <a:ln>
            <a:solidFill>
              <a:schemeClr val="accent5">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219170" eaLnBrk="1" hangingPunct="1"/>
            <a:r>
              <a:rPr lang="de-DE" sz="900" dirty="0">
                <a:solidFill>
                  <a:srgbClr val="000000"/>
                </a:solidFill>
              </a:rPr>
              <a:t>Scope </a:t>
            </a:r>
            <a:r>
              <a:rPr lang="de-DE" sz="900" dirty="0">
                <a:solidFill>
                  <a:srgbClr val="000000"/>
                </a:solidFill>
                <a:latin typeface="+mj-lt"/>
              </a:rPr>
              <a:t>3.4</a:t>
            </a:r>
          </a:p>
        </p:txBody>
      </p:sp>
      <p:sp>
        <p:nvSpPr>
          <p:cNvPr id="36" name="Pfeil: nach rechts 35">
            <a:extLst>
              <a:ext uri="{FF2B5EF4-FFF2-40B4-BE49-F238E27FC236}">
                <a16:creationId xmlns:a16="http://schemas.microsoft.com/office/drawing/2014/main" id="{12D1E1AB-ACCC-B474-AF75-F94534F8840A}"/>
              </a:ext>
            </a:extLst>
          </p:cNvPr>
          <p:cNvSpPr/>
          <p:nvPr/>
        </p:nvSpPr>
        <p:spPr>
          <a:xfrm>
            <a:off x="9182316" y="2928831"/>
            <a:ext cx="396995" cy="769107"/>
          </a:xfrm>
          <a:prstGeom prst="rightArrow">
            <a:avLst>
              <a:gd name="adj1" fmla="val 50000"/>
              <a:gd name="adj2" fmla="val 48882"/>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hangingPunct="1"/>
            <a:endParaRPr lang="de-DE" sz="1100" dirty="0">
              <a:solidFill>
                <a:srgbClr val="FFFFFF"/>
              </a:solidFill>
              <a:latin typeface="Calibri"/>
            </a:endParaRPr>
          </a:p>
        </p:txBody>
      </p:sp>
      <p:pic>
        <p:nvPicPr>
          <p:cNvPr id="38" name="Picture 8">
            <a:extLst>
              <a:ext uri="{FF2B5EF4-FFF2-40B4-BE49-F238E27FC236}">
                <a16:creationId xmlns:a16="http://schemas.microsoft.com/office/drawing/2014/main" id="{B0F7E7E2-0F2B-360F-3B97-B42ABB225A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62323" y="2268774"/>
            <a:ext cx="408917" cy="408917"/>
          </a:xfrm>
          <a:prstGeom prst="rect">
            <a:avLst/>
          </a:prstGeom>
          <a:noFill/>
          <a:extLst>
            <a:ext uri="{909E8E84-426E-40DD-AFC4-6F175D3DCCD1}">
              <a14:hiddenFill xmlns:a14="http://schemas.microsoft.com/office/drawing/2010/main">
                <a:solidFill>
                  <a:srgbClr val="FFFFFF"/>
                </a:solidFill>
              </a14:hiddenFill>
            </a:ext>
          </a:extLst>
        </p:spPr>
      </p:pic>
      <p:sp>
        <p:nvSpPr>
          <p:cNvPr id="42" name="Textfeld 41">
            <a:extLst>
              <a:ext uri="{FF2B5EF4-FFF2-40B4-BE49-F238E27FC236}">
                <a16:creationId xmlns:a16="http://schemas.microsoft.com/office/drawing/2014/main" id="{A63EF17B-039B-307E-79B4-A0766A1C8D13}"/>
              </a:ext>
            </a:extLst>
          </p:cNvPr>
          <p:cNvSpPr txBox="1"/>
          <p:nvPr/>
        </p:nvSpPr>
        <p:spPr>
          <a:xfrm>
            <a:off x="7476948" y="1595273"/>
            <a:ext cx="1048534" cy="1077218"/>
          </a:xfrm>
          <a:prstGeom prst="rect">
            <a:avLst/>
          </a:prstGeom>
          <a:solidFill>
            <a:srgbClr val="FFFFFF"/>
          </a:solidFill>
        </p:spPr>
        <p:txBody>
          <a:bodyPr wrap="square" rtlCol="0">
            <a:spAutoFit/>
          </a:bodyPr>
          <a:lstStyle/>
          <a:p>
            <a:pPr algn="ctr" defTabSz="1219170" eaLnBrk="1" hangingPunct="1"/>
            <a:r>
              <a:rPr lang="de-DE" sz="800" b="1" dirty="0">
                <a:solidFill>
                  <a:srgbClr val="000000"/>
                </a:solidFill>
                <a:latin typeface="Arial" pitchFamily="34" charset="0"/>
                <a:ea typeface="+mn-ea"/>
                <a:cs typeface="Arial" pitchFamily="34" charset="0"/>
              </a:rPr>
              <a:t>Transport des verkauften Produktes</a:t>
            </a:r>
          </a:p>
          <a:p>
            <a:pPr algn="ctr" defTabSz="1219170" eaLnBrk="1" hangingPunct="1"/>
            <a:endParaRPr lang="de-DE" sz="800" b="1" dirty="0">
              <a:solidFill>
                <a:srgbClr val="000000"/>
              </a:solidFill>
              <a:latin typeface="Arial" pitchFamily="34" charset="0"/>
              <a:ea typeface="+mn-ea"/>
              <a:cs typeface="Arial" pitchFamily="34" charset="0"/>
            </a:endParaRPr>
          </a:p>
          <a:p>
            <a:pPr algn="ctr" defTabSz="1219170" eaLnBrk="1" hangingPunct="1"/>
            <a:endParaRPr lang="de-DE" sz="800" b="1" dirty="0">
              <a:solidFill>
                <a:srgbClr val="000000"/>
              </a:solidFill>
              <a:latin typeface="Arial" pitchFamily="34" charset="0"/>
              <a:ea typeface="+mn-ea"/>
              <a:cs typeface="Arial" pitchFamily="34" charset="0"/>
            </a:endParaRPr>
          </a:p>
          <a:p>
            <a:pPr algn="ctr" defTabSz="1219170" eaLnBrk="1" hangingPunct="1"/>
            <a:endParaRPr lang="de-DE" sz="800" b="1" dirty="0">
              <a:solidFill>
                <a:srgbClr val="000000"/>
              </a:solidFill>
              <a:latin typeface="Arial" pitchFamily="34" charset="0"/>
              <a:ea typeface="+mn-ea"/>
              <a:cs typeface="Arial" pitchFamily="34" charset="0"/>
            </a:endParaRPr>
          </a:p>
          <a:p>
            <a:pPr algn="ctr" defTabSz="1219170" eaLnBrk="1" hangingPunct="1"/>
            <a:endParaRPr lang="de-DE" sz="800" b="1" dirty="0">
              <a:solidFill>
                <a:srgbClr val="000000"/>
              </a:solidFill>
              <a:latin typeface="Arial" pitchFamily="34" charset="0"/>
              <a:ea typeface="+mn-ea"/>
              <a:cs typeface="Arial" pitchFamily="34" charset="0"/>
            </a:endParaRPr>
          </a:p>
          <a:p>
            <a:pPr algn="ctr" defTabSz="1219170" eaLnBrk="1" hangingPunct="1"/>
            <a:endParaRPr lang="de-DE" sz="800" b="1" dirty="0">
              <a:solidFill>
                <a:srgbClr val="000000"/>
              </a:solidFill>
              <a:latin typeface="Arial" pitchFamily="34" charset="0"/>
              <a:ea typeface="+mn-ea"/>
              <a:cs typeface="Arial" pitchFamily="34" charset="0"/>
            </a:endParaRPr>
          </a:p>
        </p:txBody>
      </p:sp>
      <p:sp>
        <p:nvSpPr>
          <p:cNvPr id="43" name="Textfeld 42">
            <a:extLst>
              <a:ext uri="{FF2B5EF4-FFF2-40B4-BE49-F238E27FC236}">
                <a16:creationId xmlns:a16="http://schemas.microsoft.com/office/drawing/2014/main" id="{9529720C-2516-8166-87DE-9C0EBAAC4259}"/>
              </a:ext>
            </a:extLst>
          </p:cNvPr>
          <p:cNvSpPr txBox="1"/>
          <p:nvPr/>
        </p:nvSpPr>
        <p:spPr>
          <a:xfrm>
            <a:off x="8142732" y="1803522"/>
            <a:ext cx="1119084" cy="338554"/>
          </a:xfrm>
          <a:prstGeom prst="rect">
            <a:avLst/>
          </a:prstGeom>
          <a:noFill/>
        </p:spPr>
        <p:txBody>
          <a:bodyPr wrap="square" rtlCol="0">
            <a:spAutoFit/>
          </a:bodyPr>
          <a:lstStyle/>
          <a:p>
            <a:pPr algn="ctr" defTabSz="1219170" eaLnBrk="1" hangingPunct="1"/>
            <a:r>
              <a:rPr lang="de-DE" sz="800" b="1" dirty="0" smtClean="0">
                <a:solidFill>
                  <a:srgbClr val="000000"/>
                </a:solidFill>
                <a:latin typeface="Arial" pitchFamily="34" charset="0"/>
                <a:ea typeface="+mn-ea"/>
                <a:cs typeface="Arial" pitchFamily="34" charset="0"/>
              </a:rPr>
              <a:t>Händler</a:t>
            </a:r>
            <a:r>
              <a:rPr lang="de-DE" sz="800" b="1" dirty="0">
                <a:solidFill>
                  <a:srgbClr val="000000"/>
                </a:solidFill>
                <a:latin typeface="Arial" pitchFamily="34" charset="0"/>
                <a:ea typeface="+mn-ea"/>
                <a:cs typeface="Arial" pitchFamily="34" charset="0"/>
              </a:rPr>
              <a:t>/</a:t>
            </a:r>
          </a:p>
          <a:p>
            <a:pPr algn="ctr" defTabSz="1219170" eaLnBrk="1" hangingPunct="1"/>
            <a:r>
              <a:rPr lang="de-DE" sz="800" b="1" dirty="0" smtClean="0">
                <a:solidFill>
                  <a:srgbClr val="000000"/>
                </a:solidFill>
                <a:latin typeface="Arial" pitchFamily="34" charset="0"/>
                <a:ea typeface="+mn-ea"/>
                <a:cs typeface="Arial" pitchFamily="34" charset="0"/>
              </a:rPr>
              <a:t>Verkäufer</a:t>
            </a:r>
            <a:endParaRPr lang="de-DE" sz="800" b="1" dirty="0">
              <a:solidFill>
                <a:srgbClr val="000000"/>
              </a:solidFill>
              <a:latin typeface="Arial" pitchFamily="34" charset="0"/>
              <a:ea typeface="+mn-ea"/>
              <a:cs typeface="Arial" pitchFamily="34" charset="0"/>
            </a:endParaRPr>
          </a:p>
        </p:txBody>
      </p:sp>
      <p:sp>
        <p:nvSpPr>
          <p:cNvPr id="44" name="Textfeld 43">
            <a:extLst>
              <a:ext uri="{FF2B5EF4-FFF2-40B4-BE49-F238E27FC236}">
                <a16:creationId xmlns:a16="http://schemas.microsoft.com/office/drawing/2014/main" id="{0EFB7793-BBBF-8B4E-70CA-91F8B38063F0}"/>
              </a:ext>
            </a:extLst>
          </p:cNvPr>
          <p:cNvSpPr txBox="1"/>
          <p:nvPr/>
        </p:nvSpPr>
        <p:spPr>
          <a:xfrm>
            <a:off x="8777679" y="2541260"/>
            <a:ext cx="1119084" cy="215444"/>
          </a:xfrm>
          <a:prstGeom prst="rect">
            <a:avLst/>
          </a:prstGeom>
          <a:noFill/>
        </p:spPr>
        <p:txBody>
          <a:bodyPr wrap="square" rtlCol="0">
            <a:spAutoFit/>
          </a:bodyPr>
          <a:lstStyle/>
          <a:p>
            <a:pPr algn="ctr" defTabSz="1219170" eaLnBrk="1" hangingPunct="1"/>
            <a:r>
              <a:rPr lang="de-DE" sz="800" b="1" dirty="0" smtClean="0">
                <a:solidFill>
                  <a:srgbClr val="000000"/>
                </a:solidFill>
                <a:latin typeface="Arial" pitchFamily="34" charset="0"/>
                <a:ea typeface="+mn-ea"/>
                <a:cs typeface="Arial" pitchFamily="34" charset="0"/>
              </a:rPr>
              <a:t>Konsument</a:t>
            </a:r>
            <a:endParaRPr lang="de-DE" sz="800" b="1" dirty="0">
              <a:solidFill>
                <a:srgbClr val="000000"/>
              </a:solidFill>
              <a:latin typeface="Arial" pitchFamily="34" charset="0"/>
              <a:ea typeface="+mn-ea"/>
              <a:cs typeface="Arial" pitchFamily="34" charset="0"/>
            </a:endParaRPr>
          </a:p>
        </p:txBody>
      </p:sp>
      <p:sp>
        <p:nvSpPr>
          <p:cNvPr id="45" name="Sprechblase: rechteckig mit abgerundeten Ecken 44">
            <a:extLst>
              <a:ext uri="{FF2B5EF4-FFF2-40B4-BE49-F238E27FC236}">
                <a16:creationId xmlns:a16="http://schemas.microsoft.com/office/drawing/2014/main" id="{E5AE7685-02AD-0A93-1E09-0698CFAE5231}"/>
              </a:ext>
            </a:extLst>
          </p:cNvPr>
          <p:cNvSpPr/>
          <p:nvPr/>
        </p:nvSpPr>
        <p:spPr>
          <a:xfrm>
            <a:off x="6155354" y="4868903"/>
            <a:ext cx="3181867" cy="503835"/>
          </a:xfrm>
          <a:prstGeom prst="wedgeRoundRectCallout">
            <a:avLst>
              <a:gd name="adj1" fmla="val 48805"/>
              <a:gd name="adj2" fmla="val -80123"/>
              <a:gd name="adj3" fmla="val 16667"/>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l" defTabSz="1219170" eaLnBrk="1" hangingPunct="1"/>
            <a:r>
              <a:rPr lang="de-DE" sz="1000" b="1" dirty="0">
                <a:solidFill>
                  <a:srgbClr val="000000"/>
                </a:solidFill>
              </a:rPr>
              <a:t>Optional</a:t>
            </a:r>
            <a:r>
              <a:rPr lang="de-DE" sz="1000" dirty="0">
                <a:solidFill>
                  <a:srgbClr val="000000"/>
                </a:solidFill>
              </a:rPr>
              <a:t>: Emissionen durch Fahrt der </a:t>
            </a:r>
            <a:r>
              <a:rPr lang="de-DE" sz="1000" dirty="0" smtClean="0">
                <a:solidFill>
                  <a:srgbClr val="000000"/>
                </a:solidFill>
              </a:rPr>
              <a:t>Kunden</a:t>
            </a:r>
            <a:endParaRPr lang="de-DE" sz="1000" dirty="0">
              <a:solidFill>
                <a:srgbClr val="000000"/>
              </a:solidFill>
            </a:endParaRPr>
          </a:p>
          <a:p>
            <a:pPr algn="l" defTabSz="1219170" eaLnBrk="1" hangingPunct="1"/>
            <a:r>
              <a:rPr lang="de-DE" sz="1000" dirty="0">
                <a:solidFill>
                  <a:srgbClr val="000000"/>
                </a:solidFill>
                <a:sym typeface="Wingdings" panose="05000000000000000000" pitchFamily="2" charset="2"/>
              </a:rPr>
              <a:t> </a:t>
            </a:r>
            <a:r>
              <a:rPr lang="de-DE" sz="1000" dirty="0" smtClean="0">
                <a:solidFill>
                  <a:srgbClr val="000000"/>
                </a:solidFill>
                <a:sym typeface="Wingdings" panose="05000000000000000000" pitchFamily="2" charset="2"/>
              </a:rPr>
              <a:t>insbesondere </a:t>
            </a:r>
            <a:r>
              <a:rPr lang="de-DE" sz="1000" dirty="0">
                <a:solidFill>
                  <a:srgbClr val="000000"/>
                </a:solidFill>
                <a:sym typeface="Wingdings" panose="05000000000000000000" pitchFamily="2" charset="2"/>
              </a:rPr>
              <a:t>für Einzelhandel erheblich</a:t>
            </a:r>
            <a:endParaRPr lang="de-DE" sz="1000" dirty="0">
              <a:solidFill>
                <a:srgbClr val="000000"/>
              </a:solidFill>
            </a:endParaRPr>
          </a:p>
        </p:txBody>
      </p:sp>
      <p:sp>
        <p:nvSpPr>
          <p:cNvPr id="46" name="Rechteck: abgerundete Ecken 45">
            <a:extLst>
              <a:ext uri="{FF2B5EF4-FFF2-40B4-BE49-F238E27FC236}">
                <a16:creationId xmlns:a16="http://schemas.microsoft.com/office/drawing/2014/main" id="{5EBA93A5-7DD3-2A1D-0D48-33CB1B3EA2DA}"/>
              </a:ext>
            </a:extLst>
          </p:cNvPr>
          <p:cNvSpPr/>
          <p:nvPr/>
        </p:nvSpPr>
        <p:spPr>
          <a:xfrm>
            <a:off x="4872130" y="1484785"/>
            <a:ext cx="1814197" cy="1328714"/>
          </a:xfrm>
          <a:prstGeom prst="roundRect">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l" defTabSz="1219170" eaLnBrk="1" hangingPunct="1"/>
            <a:r>
              <a:rPr lang="de-DE" sz="1000" dirty="0">
                <a:solidFill>
                  <a:srgbClr val="000000"/>
                </a:solidFill>
              </a:rPr>
              <a:t>Bei Verkauf von Zwischenprodukten kann berichtet werden über:</a:t>
            </a:r>
          </a:p>
          <a:p>
            <a:pPr marL="304792" indent="-304792" algn="l" defTabSz="1219170" eaLnBrk="1" hangingPunct="1">
              <a:buFontTx/>
              <a:buAutoNum type="arabicParenBoth"/>
            </a:pPr>
            <a:r>
              <a:rPr lang="de-DE" sz="1000" dirty="0">
                <a:solidFill>
                  <a:srgbClr val="000000"/>
                </a:solidFill>
              </a:rPr>
              <a:t>Unternehmen bis </a:t>
            </a:r>
            <a:r>
              <a:rPr lang="de-DE" sz="1000" dirty="0" smtClean="0">
                <a:solidFill>
                  <a:srgbClr val="000000"/>
                </a:solidFill>
              </a:rPr>
              <a:t>Endverbraucher</a:t>
            </a:r>
            <a:endParaRPr lang="de-DE" sz="1000" dirty="0">
              <a:solidFill>
                <a:srgbClr val="000000"/>
              </a:solidFill>
            </a:endParaRPr>
          </a:p>
          <a:p>
            <a:pPr marL="304792" indent="-304792" algn="l" defTabSz="1219170" eaLnBrk="1" hangingPunct="1">
              <a:buFontTx/>
              <a:buAutoNum type="arabicParenBoth"/>
            </a:pPr>
            <a:r>
              <a:rPr lang="de-DE" sz="1000" dirty="0">
                <a:solidFill>
                  <a:srgbClr val="000000"/>
                </a:solidFill>
              </a:rPr>
              <a:t>Unternehmen bis </a:t>
            </a:r>
            <a:r>
              <a:rPr lang="de-DE" sz="1000" dirty="0" smtClean="0">
                <a:solidFill>
                  <a:srgbClr val="000000"/>
                </a:solidFill>
              </a:rPr>
              <a:t>nächster Geschäftskunde</a:t>
            </a:r>
            <a:endParaRPr lang="de-DE" sz="1000" dirty="0">
              <a:solidFill>
                <a:srgbClr val="000000"/>
              </a:solidFill>
            </a:endParaRPr>
          </a:p>
        </p:txBody>
      </p:sp>
      <p:sp>
        <p:nvSpPr>
          <p:cNvPr id="48" name="Rechteck 47">
            <a:extLst>
              <a:ext uri="{FF2B5EF4-FFF2-40B4-BE49-F238E27FC236}">
                <a16:creationId xmlns:a16="http://schemas.microsoft.com/office/drawing/2014/main" id="{D80BA67E-2DC2-5616-C43A-93603A23021A}"/>
              </a:ext>
            </a:extLst>
          </p:cNvPr>
          <p:cNvSpPr/>
          <p:nvPr/>
        </p:nvSpPr>
        <p:spPr>
          <a:xfrm>
            <a:off x="6904772" y="3956589"/>
            <a:ext cx="548018" cy="519482"/>
          </a:xfrm>
          <a:prstGeom prst="rect">
            <a:avLst/>
          </a:prstGeom>
          <a:solidFill>
            <a:schemeClr val="accent5">
              <a:lumMod val="60000"/>
              <a:lumOff val="40000"/>
            </a:schemeClr>
          </a:solidFill>
          <a:ln>
            <a:solidFill>
              <a:schemeClr val="accent5">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219170" eaLnBrk="1" hangingPunct="1"/>
            <a:r>
              <a:rPr lang="de-DE" sz="900" dirty="0">
                <a:solidFill>
                  <a:srgbClr val="000000"/>
                </a:solidFill>
              </a:rPr>
              <a:t>Scope </a:t>
            </a:r>
            <a:r>
              <a:rPr lang="de-DE" sz="900" dirty="0" smtClean="0">
                <a:solidFill>
                  <a:srgbClr val="000000"/>
                </a:solidFill>
              </a:rPr>
              <a:t>1 + 2</a:t>
            </a:r>
            <a:endParaRPr lang="de-DE" sz="900" dirty="0">
              <a:solidFill>
                <a:srgbClr val="000000"/>
              </a:solidFill>
            </a:endParaRPr>
          </a:p>
        </p:txBody>
      </p:sp>
      <p:sp>
        <p:nvSpPr>
          <p:cNvPr id="52" name="Rechteck 51">
            <a:extLst>
              <a:ext uri="{FF2B5EF4-FFF2-40B4-BE49-F238E27FC236}">
                <a16:creationId xmlns:a16="http://schemas.microsoft.com/office/drawing/2014/main" id="{B0424CAB-86F3-A59B-AACD-724ACC273EBB}"/>
              </a:ext>
            </a:extLst>
          </p:cNvPr>
          <p:cNvSpPr/>
          <p:nvPr/>
        </p:nvSpPr>
        <p:spPr>
          <a:xfrm>
            <a:off x="8480772" y="3952423"/>
            <a:ext cx="548018" cy="534545"/>
          </a:xfrm>
          <a:prstGeom prst="rect">
            <a:avLst/>
          </a:prstGeom>
          <a:solidFill>
            <a:schemeClr val="accent5">
              <a:lumMod val="60000"/>
              <a:lumOff val="40000"/>
            </a:schemeClr>
          </a:solidFill>
          <a:ln>
            <a:solidFill>
              <a:schemeClr val="accent5">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219170" eaLnBrk="1" hangingPunct="1"/>
            <a:r>
              <a:rPr lang="de-DE" sz="900" dirty="0">
                <a:solidFill>
                  <a:srgbClr val="000000"/>
                </a:solidFill>
              </a:rPr>
              <a:t>Scope 3.9</a:t>
            </a:r>
          </a:p>
        </p:txBody>
      </p:sp>
      <p:sp>
        <p:nvSpPr>
          <p:cNvPr id="53" name="Rechteck 52">
            <a:extLst>
              <a:ext uri="{FF2B5EF4-FFF2-40B4-BE49-F238E27FC236}">
                <a16:creationId xmlns:a16="http://schemas.microsoft.com/office/drawing/2014/main" id="{6F2B6EEB-E807-FA0D-801B-DEC520EDA17E}"/>
              </a:ext>
            </a:extLst>
          </p:cNvPr>
          <p:cNvSpPr/>
          <p:nvPr/>
        </p:nvSpPr>
        <p:spPr>
          <a:xfrm>
            <a:off x="8518408" y="3049345"/>
            <a:ext cx="548018" cy="534545"/>
          </a:xfrm>
          <a:prstGeom prst="rect">
            <a:avLst/>
          </a:prstGeom>
          <a:solidFill>
            <a:schemeClr val="accent5">
              <a:lumMod val="60000"/>
              <a:lumOff val="40000"/>
            </a:schemeClr>
          </a:solidFill>
          <a:ln>
            <a:solidFill>
              <a:schemeClr val="accent5">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219170" eaLnBrk="1" hangingPunct="1"/>
            <a:r>
              <a:rPr lang="de-DE" sz="900" dirty="0">
                <a:solidFill>
                  <a:srgbClr val="000000"/>
                </a:solidFill>
                <a:latin typeface="+mj-lt"/>
              </a:rPr>
              <a:t>Scope</a:t>
            </a:r>
            <a:r>
              <a:rPr lang="de-DE" sz="900" dirty="0">
                <a:solidFill>
                  <a:srgbClr val="000000"/>
                </a:solidFill>
              </a:rPr>
              <a:t> 3.9</a:t>
            </a:r>
          </a:p>
        </p:txBody>
      </p:sp>
      <p:sp>
        <p:nvSpPr>
          <p:cNvPr id="54" name="Pfeil: nach rechts 53">
            <a:extLst>
              <a:ext uri="{FF2B5EF4-FFF2-40B4-BE49-F238E27FC236}">
                <a16:creationId xmlns:a16="http://schemas.microsoft.com/office/drawing/2014/main" id="{69C96E3D-EDC8-E055-35AB-A9196965E82F}"/>
              </a:ext>
            </a:extLst>
          </p:cNvPr>
          <p:cNvSpPr/>
          <p:nvPr/>
        </p:nvSpPr>
        <p:spPr>
          <a:xfrm>
            <a:off x="9208355" y="3855965"/>
            <a:ext cx="396995" cy="769107"/>
          </a:xfrm>
          <a:prstGeom prst="rightArrow">
            <a:avLst>
              <a:gd name="adj1" fmla="val 50000"/>
              <a:gd name="adj2" fmla="val 48882"/>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hangingPunct="1"/>
            <a:endParaRPr lang="de-DE" sz="1100" dirty="0">
              <a:solidFill>
                <a:srgbClr val="FFFFFF"/>
              </a:solidFill>
              <a:latin typeface="Calibri"/>
            </a:endParaRPr>
          </a:p>
        </p:txBody>
      </p:sp>
      <p:pic>
        <p:nvPicPr>
          <p:cNvPr id="3" name="Grafik 2" descr="Gebäude mit einfarbiger Füllung">
            <a:extLst>
              <a:ext uri="{FF2B5EF4-FFF2-40B4-BE49-F238E27FC236}">
                <a16:creationId xmlns:a16="http://schemas.microsoft.com/office/drawing/2014/main" id="{34DC633D-A6C6-7AE1-883E-031BB167E54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019760" y="2204864"/>
            <a:ext cx="360000" cy="360000"/>
          </a:xfrm>
          <a:prstGeom prst="rect">
            <a:avLst/>
          </a:prstGeom>
        </p:spPr>
      </p:pic>
      <p:pic>
        <p:nvPicPr>
          <p:cNvPr id="9" name="Grafik 8" descr="Laden mit einfarbiger Füllung">
            <a:extLst>
              <a:ext uri="{FF2B5EF4-FFF2-40B4-BE49-F238E27FC236}">
                <a16:creationId xmlns:a16="http://schemas.microsoft.com/office/drawing/2014/main" id="{356B5AF2-1889-35EA-32B7-2B69EACCA9F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498915" y="2227422"/>
            <a:ext cx="360000" cy="360000"/>
          </a:xfrm>
          <a:prstGeom prst="rect">
            <a:avLst/>
          </a:prstGeom>
        </p:spPr>
      </p:pic>
      <p:pic>
        <p:nvPicPr>
          <p:cNvPr id="6" name="Grafik 5" descr="LKW mit einfarbiger Füllung">
            <a:extLst>
              <a:ext uri="{FF2B5EF4-FFF2-40B4-BE49-F238E27FC236}">
                <a16:creationId xmlns:a16="http://schemas.microsoft.com/office/drawing/2014/main" id="{815F631F-4BBA-7CCA-8B1B-4E61DE9D3FA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821215" y="2204864"/>
            <a:ext cx="360000" cy="360000"/>
          </a:xfrm>
          <a:prstGeom prst="rect">
            <a:avLst/>
          </a:prstGeom>
        </p:spPr>
      </p:pic>
      <p:sp>
        <p:nvSpPr>
          <p:cNvPr id="41" name="Textfeld 40">
            <a:extLst>
              <a:ext uri="{FF2B5EF4-FFF2-40B4-BE49-F238E27FC236}">
                <a16:creationId xmlns:a16="http://schemas.microsoft.com/office/drawing/2014/main" id="{28438736-4654-3185-BEDF-D819687542DB}"/>
              </a:ext>
            </a:extLst>
          </p:cNvPr>
          <p:cNvSpPr txBox="1"/>
          <p:nvPr/>
        </p:nvSpPr>
        <p:spPr>
          <a:xfrm>
            <a:off x="6675945" y="1806615"/>
            <a:ext cx="1195160" cy="338554"/>
          </a:xfrm>
          <a:prstGeom prst="rect">
            <a:avLst/>
          </a:prstGeom>
          <a:noFill/>
        </p:spPr>
        <p:txBody>
          <a:bodyPr wrap="square" rtlCol="0">
            <a:spAutoFit/>
          </a:bodyPr>
          <a:lstStyle/>
          <a:p>
            <a:pPr algn="ctr" defTabSz="1219170" eaLnBrk="1" hangingPunct="1"/>
            <a:r>
              <a:rPr lang="de-DE" sz="800" b="1" dirty="0">
                <a:solidFill>
                  <a:srgbClr val="000000"/>
                </a:solidFill>
                <a:latin typeface="Arial" pitchFamily="34" charset="0"/>
                <a:ea typeface="+mn-ea"/>
                <a:cs typeface="Arial" pitchFamily="34" charset="0"/>
              </a:rPr>
              <a:t>Berichtende Unternehmen</a:t>
            </a:r>
          </a:p>
        </p:txBody>
      </p:sp>
      <p:pic>
        <p:nvPicPr>
          <p:cNvPr id="11" name="Grafik 10" descr="Benutzer mit einfarbiger Füllung">
            <a:extLst>
              <a:ext uri="{FF2B5EF4-FFF2-40B4-BE49-F238E27FC236}">
                <a16:creationId xmlns:a16="http://schemas.microsoft.com/office/drawing/2014/main" id="{59B2845F-E534-14D3-B755-10D606B853F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9208355" y="3151835"/>
            <a:ext cx="288000" cy="288000"/>
          </a:xfrm>
          <a:prstGeom prst="rect">
            <a:avLst/>
          </a:prstGeom>
        </p:spPr>
      </p:pic>
      <p:pic>
        <p:nvPicPr>
          <p:cNvPr id="12" name="Grafik 11" descr="Benutzer mit einfarbiger Füllung">
            <a:extLst>
              <a:ext uri="{FF2B5EF4-FFF2-40B4-BE49-F238E27FC236}">
                <a16:creationId xmlns:a16="http://schemas.microsoft.com/office/drawing/2014/main" id="{35016CCA-2AB8-F812-B615-18E735C6ED6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9236194" y="4072329"/>
            <a:ext cx="288000" cy="288000"/>
          </a:xfrm>
          <a:prstGeom prst="rect">
            <a:avLst/>
          </a:prstGeom>
        </p:spPr>
      </p:pic>
      <p:sp>
        <p:nvSpPr>
          <p:cNvPr id="27" name="Sprechblase: rechteckig mit abgerundeten Ecken 1">
            <a:extLst>
              <a:ext uri="{FF2B5EF4-FFF2-40B4-BE49-F238E27FC236}">
                <a16:creationId xmlns:a16="http://schemas.microsoft.com/office/drawing/2014/main" id="{DB05CD9D-1695-76F5-0392-F05E1A6B9BE8}"/>
              </a:ext>
            </a:extLst>
          </p:cNvPr>
          <p:cNvSpPr/>
          <p:nvPr/>
        </p:nvSpPr>
        <p:spPr>
          <a:xfrm>
            <a:off x="3359696" y="5887158"/>
            <a:ext cx="4680520" cy="494170"/>
          </a:xfrm>
          <a:prstGeom prst="wedgeRoundRectCallout">
            <a:avLst>
              <a:gd name="adj1" fmla="val -57721"/>
              <a:gd name="adj2" fmla="val -51836"/>
              <a:gd name="adj3" fmla="val 16667"/>
            </a:avLst>
          </a:prstGeom>
          <a:solidFill>
            <a:srgbClr val="F9B000"/>
          </a:solidFill>
          <a:ln w="25400" cap="flat" cmpd="sng" algn="ctr">
            <a:solidFill>
              <a:srgbClr val="BBE0E3">
                <a:shade val="50000"/>
              </a:srgbClr>
            </a:solidFill>
            <a:prstDash val="solid"/>
          </a:ln>
          <a:effectLst/>
        </p:spPr>
        <p:txBody>
          <a:bodyPr rtlCol="0" anchor="ctr"/>
          <a:lstStyle/>
          <a:p>
            <a:pPr lvl="0" algn="ctr" eaLnBrk="0" fontAlgn="base" hangingPunct="0">
              <a:spcBef>
                <a:spcPct val="0"/>
              </a:spcBef>
              <a:spcAft>
                <a:spcPct val="0"/>
              </a:spcAft>
            </a:pPr>
            <a:endParaRPr lang="de-DE" sz="1200" kern="0" dirty="0">
              <a:solidFill>
                <a:srgbClr val="000000"/>
              </a:solidFill>
              <a:latin typeface="Arial"/>
              <a:ea typeface="ＭＳ Ｐゴシック"/>
            </a:endParaRPr>
          </a:p>
          <a:p>
            <a:pPr lvl="0" algn="ctr" eaLnBrk="0" fontAlgn="base" hangingPunct="0">
              <a:spcBef>
                <a:spcPct val="0"/>
              </a:spcBef>
              <a:spcAft>
                <a:spcPct val="0"/>
              </a:spcAft>
            </a:pP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Weiterführende Informationen </a:t>
            </a:r>
            <a:r>
              <a:rPr kumimoji="0" lang="de-DE" sz="1200" b="0" i="0" u="none" strike="noStrike" kern="0" cap="none" spc="0" normalizeH="0" baseline="0" noProof="0" dirty="0" smtClean="0">
                <a:ln>
                  <a:noFill/>
                </a:ln>
                <a:solidFill>
                  <a:srgbClr val="000000"/>
                </a:solidFill>
                <a:effectLst/>
                <a:uLnTx/>
                <a:uFillTx/>
                <a:latin typeface="Arial"/>
                <a:ea typeface="ＭＳ Ｐゴシック"/>
                <a:cs typeface="+mn-cs"/>
              </a:rPr>
              <a:t>finden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Sie im Dokument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hlinkClick r:id="rId11" action="ppaction://hlinksldjump"/>
              </a:rPr>
              <a:t>Technical Guidance for Calculating Scope 3 Emissions</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 auf S. </a:t>
            </a:r>
            <a:r>
              <a:rPr lang="de-DE" sz="1200" kern="0" noProof="0" dirty="0" smtClean="0">
                <a:solidFill>
                  <a:srgbClr val="000000"/>
                </a:solidFill>
                <a:latin typeface="Arial"/>
                <a:ea typeface="ＭＳ Ｐゴシック"/>
              </a:rPr>
              <a:t>102</a:t>
            </a:r>
            <a:r>
              <a:rPr kumimoji="0" lang="de-DE" sz="1200" b="0" i="0" u="none" strike="noStrike" kern="0" cap="none" spc="0" normalizeH="0" baseline="0" noProof="0" dirty="0" smtClean="0">
                <a:ln>
                  <a:noFill/>
                </a:ln>
                <a:solidFill>
                  <a:srgbClr val="000000"/>
                </a:solidFill>
                <a:effectLst/>
                <a:uLnTx/>
                <a:uFillTx/>
                <a:latin typeface="Arial"/>
                <a:ea typeface="ＭＳ Ｐゴシック"/>
                <a:cs typeface="+mn-cs"/>
              </a:rPr>
              <a:t>-105.</a:t>
            </a:r>
            <a:endParaRPr kumimoji="0" lang="de-DE" sz="12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de-DE" sz="1200" b="0" i="0" u="none" strike="noStrike" kern="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8370997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el 1">
            <a:extLst>
              <a:ext uri="{FF2B5EF4-FFF2-40B4-BE49-F238E27FC236}">
                <a16:creationId xmlns:a16="http://schemas.microsoft.com/office/drawing/2014/main" id="{C6F4378E-0DA1-2BBA-5922-EA355A02202C}"/>
              </a:ext>
            </a:extLst>
          </p:cNvPr>
          <p:cNvSpPr>
            <a:spLocks noGrp="1"/>
          </p:cNvSpPr>
          <p:nvPr>
            <p:ph type="title"/>
          </p:nvPr>
        </p:nvSpPr>
        <p:spPr/>
        <p:txBody>
          <a:bodyPr/>
          <a:lstStyle/>
          <a:p>
            <a:r>
              <a:rPr lang="de-DE" sz="2400" dirty="0"/>
              <a:t>Berechnungsmethode wie in Kategorie 3.4</a:t>
            </a:r>
          </a:p>
        </p:txBody>
      </p:sp>
      <p:sp>
        <p:nvSpPr>
          <p:cNvPr id="4" name="Fußzeilenplatzhalter 3">
            <a:extLst>
              <a:ext uri="{FF2B5EF4-FFF2-40B4-BE49-F238E27FC236}">
                <a16:creationId xmlns:a16="http://schemas.microsoft.com/office/drawing/2014/main" id="{8A7FC69E-DD6C-4A49-A3DA-E64CB6055DCA}"/>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5" name="Foliennummernplatzhalter 4">
            <a:extLst>
              <a:ext uri="{FF2B5EF4-FFF2-40B4-BE49-F238E27FC236}">
                <a16:creationId xmlns:a16="http://schemas.microsoft.com/office/drawing/2014/main" id="{3F6B0DBE-7CB2-740B-D846-8370D8BB274F}"/>
              </a:ext>
            </a:extLst>
          </p:cNvPr>
          <p:cNvSpPr>
            <a:spLocks noGrp="1"/>
          </p:cNvSpPr>
          <p:nvPr>
            <p:ph type="sldNum" sz="quarter" idx="4"/>
          </p:nvPr>
        </p:nvSpPr>
        <p:spPr/>
        <p:txBody>
          <a:bodyPr/>
          <a:lstStyle/>
          <a:p>
            <a:fld id="{894680D0-7A83-433A-9719-C4143F27F647}" type="slidenum">
              <a:rPr lang="de-DE" smtClean="0"/>
              <a:pPr/>
              <a:t>38</a:t>
            </a:fld>
            <a:endParaRPr lang="de-DE" dirty="0"/>
          </a:p>
        </p:txBody>
      </p:sp>
      <p:sp>
        <p:nvSpPr>
          <p:cNvPr id="9" name="Sprechblase: rechteckig mit abgerundeten Ecken 8">
            <a:extLst>
              <a:ext uri="{FF2B5EF4-FFF2-40B4-BE49-F238E27FC236}">
                <a16:creationId xmlns:a16="http://schemas.microsoft.com/office/drawing/2014/main" id="{5EEFDBEF-35ED-7682-4882-79D079ABC46E}"/>
              </a:ext>
            </a:extLst>
          </p:cNvPr>
          <p:cNvSpPr/>
          <p:nvPr/>
        </p:nvSpPr>
        <p:spPr>
          <a:xfrm>
            <a:off x="7483383" y="1780896"/>
            <a:ext cx="4324617" cy="2242623"/>
          </a:xfrm>
          <a:prstGeom prst="wedgeRoundRectCallout">
            <a:avLst>
              <a:gd name="adj1" fmla="val -85854"/>
              <a:gd name="adj2" fmla="val -47895"/>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DE" sz="1200" b="1" i="0" u="sng" strike="noStrike" kern="0" cap="none" spc="0" normalizeH="0" baseline="0" noProof="0" dirty="0">
                <a:ln>
                  <a:noFill/>
                </a:ln>
                <a:solidFill>
                  <a:srgbClr val="000000"/>
                </a:solidFill>
                <a:effectLst/>
                <a:uLnTx/>
                <a:uFillTx/>
                <a:latin typeface="+mj-lt"/>
                <a:ea typeface="+mn-ea"/>
                <a:cs typeface="+mn-cs"/>
              </a:rPr>
              <a:t>Hinweise zur Berechnung</a:t>
            </a:r>
            <a:r>
              <a:rPr kumimoji="0" lang="de-DE" sz="1200" b="0" i="0" u="none" strike="noStrike" kern="0" cap="none" spc="0" normalizeH="0" baseline="0" noProof="0" dirty="0">
                <a:ln>
                  <a:noFill/>
                </a:ln>
                <a:solidFill>
                  <a:srgbClr val="000000"/>
                </a:solidFill>
                <a:effectLst/>
                <a:uLnTx/>
                <a:uFillTx/>
                <a:latin typeface="+mj-lt"/>
                <a:ea typeface="+mn-ea"/>
                <a:cs typeface="+mn-cs"/>
              </a:rPr>
              <a:t>: </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de-DE" sz="1200" b="0" i="0" u="none" strike="noStrike" kern="0" cap="none" spc="0" normalizeH="0" baseline="0" noProof="0" dirty="0">
              <a:ln>
                <a:noFill/>
              </a:ln>
              <a:solidFill>
                <a:srgbClr val="000000"/>
              </a:solidFill>
              <a:effectLst/>
              <a:uLnTx/>
              <a:uFillTx/>
              <a:latin typeface="+mj-lt"/>
              <a:ea typeface="+mn-ea"/>
              <a:cs typeface="+mn-cs"/>
            </a:endParaRP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200" b="0" i="0" u="none" strike="noStrike" kern="0" cap="none" spc="0" normalizeH="0" baseline="0" noProof="0" dirty="0">
                <a:ln>
                  <a:noFill/>
                </a:ln>
                <a:solidFill>
                  <a:srgbClr val="000000"/>
                </a:solidFill>
                <a:effectLst/>
                <a:uLnTx/>
                <a:uFillTx/>
                <a:latin typeface="+mj-lt"/>
                <a:ea typeface="+mn-ea"/>
                <a:cs typeface="+mn-cs"/>
              </a:rPr>
              <a:t>Da Unternehmen die Transportdienstleistung nicht selber bezahlen, besteht häufig keine direkte Geschäftsverbindung zum Logistikunternehmen </a:t>
            </a:r>
            <a:r>
              <a:rPr kumimoji="0" lang="de-DE" sz="1200" b="0" i="0" u="none" strike="noStrike" kern="0" cap="none" spc="0" normalizeH="0" baseline="0" noProof="0" dirty="0">
                <a:ln>
                  <a:noFill/>
                </a:ln>
                <a:solidFill>
                  <a:srgbClr val="000000"/>
                </a:solidFill>
                <a:effectLst/>
                <a:uLnTx/>
                <a:uFillTx/>
                <a:latin typeface="+mj-lt"/>
                <a:ea typeface="+mn-ea"/>
                <a:cs typeface="+mn-cs"/>
                <a:sym typeface="Wingdings" panose="05000000000000000000" pitchFamily="2" charset="2"/>
              </a:rPr>
              <a:t> </a:t>
            </a:r>
            <a:r>
              <a:rPr lang="de-DE" sz="1200" kern="0" dirty="0">
                <a:solidFill>
                  <a:srgbClr val="000000"/>
                </a:solidFill>
                <a:latin typeface="+mj-lt"/>
                <a:sym typeface="Wingdings" panose="05000000000000000000" pitchFamily="2" charset="2"/>
              </a:rPr>
              <a:t>S</a:t>
            </a:r>
            <a:r>
              <a:rPr kumimoji="0" lang="de-DE" sz="1200" b="0" i="0" u="none" strike="noStrike" kern="0" cap="none" spc="0" normalizeH="0" baseline="0" noProof="0" dirty="0" err="1" smtClean="0">
                <a:ln>
                  <a:noFill/>
                </a:ln>
                <a:solidFill>
                  <a:srgbClr val="000000"/>
                </a:solidFill>
                <a:effectLst/>
                <a:uLnTx/>
                <a:uFillTx/>
                <a:latin typeface="+mj-lt"/>
                <a:ea typeface="+mn-ea"/>
                <a:cs typeface="+mn-cs"/>
              </a:rPr>
              <a:t>chwierige</a:t>
            </a:r>
            <a:r>
              <a:rPr kumimoji="0" lang="de-DE" sz="1200" b="0" i="0" u="none" strike="noStrike" kern="0" cap="none" spc="0" normalizeH="0" baseline="0" noProof="0" dirty="0" smtClean="0">
                <a:ln>
                  <a:noFill/>
                </a:ln>
                <a:solidFill>
                  <a:srgbClr val="000000"/>
                </a:solidFill>
                <a:effectLst/>
                <a:uLnTx/>
                <a:uFillTx/>
                <a:latin typeface="+mj-lt"/>
                <a:ea typeface="+mn-ea"/>
                <a:cs typeface="+mn-cs"/>
              </a:rPr>
              <a:t> Datenlage.</a:t>
            </a:r>
            <a:endParaRPr kumimoji="0" lang="de-DE" sz="1200" b="0" i="0" u="none" strike="noStrike" kern="0" cap="none" spc="0" normalizeH="0" baseline="0" noProof="0" dirty="0">
              <a:ln>
                <a:noFill/>
              </a:ln>
              <a:solidFill>
                <a:srgbClr val="000000"/>
              </a:solidFill>
              <a:effectLst/>
              <a:uLnTx/>
              <a:uFillTx/>
              <a:latin typeface="+mj-lt"/>
              <a:ea typeface="+mn-ea"/>
              <a:cs typeface="+mn-cs"/>
            </a:endParaRPr>
          </a:p>
          <a:p>
            <a:pPr marR="0" lvl="0" algn="l" defTabSz="914400" eaLnBrk="1" fontAlgn="auto" latinLnBrk="0" hangingPunct="1">
              <a:lnSpc>
                <a:spcPct val="100000"/>
              </a:lnSpc>
              <a:spcBef>
                <a:spcPts val="0"/>
              </a:spcBef>
              <a:spcAft>
                <a:spcPts val="0"/>
              </a:spcAft>
              <a:buClrTx/>
              <a:buSzTx/>
              <a:tabLst/>
              <a:defRPr/>
            </a:pPr>
            <a:endParaRPr kumimoji="0" lang="de-DE" sz="1200" b="0" i="0" u="none" strike="noStrike" kern="0" cap="none" spc="0" normalizeH="0" baseline="0" noProof="0" dirty="0">
              <a:ln>
                <a:noFill/>
              </a:ln>
              <a:solidFill>
                <a:srgbClr val="000000"/>
              </a:solidFill>
              <a:effectLst/>
              <a:uLnTx/>
              <a:uFillTx/>
              <a:latin typeface="+mj-lt"/>
              <a:ea typeface="+mn-ea"/>
              <a:cs typeface="+mn-cs"/>
            </a:endParaRPr>
          </a:p>
          <a:p>
            <a:pPr marL="171450" indent="-171450" algn="l" eaLnBrk="1" hangingPunct="1">
              <a:buFont typeface="Arial" panose="020B0604020202020204" pitchFamily="34" charset="0"/>
              <a:buChar char="•"/>
            </a:pPr>
            <a:r>
              <a:rPr lang="de-DE" sz="1200" dirty="0">
                <a:solidFill>
                  <a:srgbClr val="000000"/>
                </a:solidFill>
                <a:latin typeface="Arial" pitchFamily="34" charset="0"/>
                <a:ea typeface="+mn-ea"/>
                <a:cs typeface="Arial" pitchFamily="34" charset="0"/>
              </a:rPr>
              <a:t>Datenlage ist downstream schlechter als upstream</a:t>
            </a:r>
            <a:r>
              <a:rPr lang="de-DE" sz="1200" dirty="0">
                <a:solidFill>
                  <a:srgbClr val="000000"/>
                </a:solidFill>
                <a:latin typeface="Arial" pitchFamily="34" charset="0"/>
                <a:cs typeface="Arial" pitchFamily="34" charset="0"/>
              </a:rPr>
              <a:t> </a:t>
            </a:r>
            <a:r>
              <a:rPr lang="de-DE" sz="1200" dirty="0">
                <a:solidFill>
                  <a:srgbClr val="000000"/>
                </a:solidFill>
                <a:latin typeface="Arial" pitchFamily="34" charset="0"/>
                <a:ea typeface="+mn-ea"/>
                <a:cs typeface="Arial" pitchFamily="34" charset="0"/>
                <a:sym typeface="Wingdings" panose="05000000000000000000" pitchFamily="2" charset="2"/>
              </a:rPr>
              <a:t> Häufige Verwendung der </a:t>
            </a:r>
            <a:r>
              <a:rPr lang="de-DE" sz="1200" dirty="0" smtClean="0">
                <a:solidFill>
                  <a:srgbClr val="000000"/>
                </a:solidFill>
                <a:latin typeface="Arial" pitchFamily="34" charset="0"/>
                <a:ea typeface="+mn-ea"/>
                <a:cs typeface="Arial" pitchFamily="34" charset="0"/>
                <a:sym typeface="Wingdings" panose="05000000000000000000" pitchFamily="2" charset="2"/>
              </a:rPr>
              <a:t>Distance-based </a:t>
            </a:r>
            <a:r>
              <a:rPr lang="de-DE" sz="1200" dirty="0">
                <a:solidFill>
                  <a:srgbClr val="000000"/>
                </a:solidFill>
                <a:latin typeface="Arial" pitchFamily="34" charset="0"/>
                <a:ea typeface="+mn-ea"/>
                <a:cs typeface="Arial" pitchFamily="34" charset="0"/>
                <a:sym typeface="Wingdings" panose="05000000000000000000" pitchFamily="2" charset="2"/>
              </a:rPr>
              <a:t>und </a:t>
            </a:r>
            <a:r>
              <a:rPr lang="de-DE" sz="1200" dirty="0" smtClean="0">
                <a:solidFill>
                  <a:srgbClr val="000000"/>
                </a:solidFill>
                <a:latin typeface="Arial" pitchFamily="34" charset="0"/>
                <a:cs typeface="Arial" pitchFamily="34" charset="0"/>
                <a:sym typeface="Wingdings" panose="05000000000000000000" pitchFamily="2" charset="2"/>
              </a:rPr>
              <a:t>A</a:t>
            </a:r>
            <a:r>
              <a:rPr lang="de-DE" sz="1200" dirty="0" smtClean="0">
                <a:solidFill>
                  <a:srgbClr val="000000"/>
                </a:solidFill>
                <a:latin typeface="Arial" pitchFamily="34" charset="0"/>
                <a:ea typeface="+mn-ea"/>
                <a:cs typeface="Arial" pitchFamily="34" charset="0"/>
                <a:sym typeface="Wingdings" panose="05000000000000000000" pitchFamily="2" charset="2"/>
              </a:rPr>
              <a:t>verage-</a:t>
            </a:r>
            <a:r>
              <a:rPr lang="de-DE" sz="1200" dirty="0" err="1" smtClean="0">
                <a:solidFill>
                  <a:srgbClr val="000000"/>
                </a:solidFill>
                <a:latin typeface="Arial" pitchFamily="34" charset="0"/>
                <a:ea typeface="+mn-ea"/>
                <a:cs typeface="Arial" pitchFamily="34" charset="0"/>
                <a:sym typeface="Wingdings" panose="05000000000000000000" pitchFamily="2" charset="2"/>
              </a:rPr>
              <a:t>data</a:t>
            </a:r>
            <a:r>
              <a:rPr lang="de-DE" sz="1200" dirty="0" smtClean="0">
                <a:solidFill>
                  <a:srgbClr val="000000"/>
                </a:solidFill>
                <a:latin typeface="Arial" pitchFamily="34" charset="0"/>
                <a:cs typeface="Arial" pitchFamily="34" charset="0"/>
                <a:sym typeface="Wingdings" panose="05000000000000000000" pitchFamily="2" charset="2"/>
              </a:rPr>
              <a:t>-</a:t>
            </a:r>
            <a:r>
              <a:rPr lang="de-DE" sz="1200" dirty="0" smtClean="0">
                <a:solidFill>
                  <a:srgbClr val="000000"/>
                </a:solidFill>
                <a:latin typeface="Arial" pitchFamily="34" charset="0"/>
                <a:ea typeface="+mn-ea"/>
                <a:cs typeface="Arial" pitchFamily="34" charset="0"/>
                <a:sym typeface="Wingdings" panose="05000000000000000000" pitchFamily="2" charset="2"/>
              </a:rPr>
              <a:t>Methode.</a:t>
            </a:r>
            <a:endParaRPr lang="de-DE" sz="1200" dirty="0">
              <a:solidFill>
                <a:srgbClr val="000000"/>
              </a:solidFill>
              <a:latin typeface="Arial" pitchFamily="34" charset="0"/>
              <a:ea typeface="+mn-ea"/>
              <a:cs typeface="Arial" pitchFamily="34" charset="0"/>
            </a:endParaRPr>
          </a:p>
          <a:p>
            <a:pPr marR="0" lvl="0" algn="l" defTabSz="914400" eaLnBrk="1" fontAlgn="auto" latinLnBrk="0" hangingPunct="1">
              <a:lnSpc>
                <a:spcPct val="100000"/>
              </a:lnSpc>
              <a:spcBef>
                <a:spcPts val="0"/>
              </a:spcBef>
              <a:spcAft>
                <a:spcPts val="0"/>
              </a:spcAft>
              <a:buClrTx/>
              <a:buSzTx/>
              <a:tabLst/>
              <a:defRPr/>
            </a:pPr>
            <a:endParaRPr kumimoji="0" lang="de-DE" sz="1200" b="0" i="0" u="none" strike="noStrike" kern="0" cap="none" spc="0" normalizeH="0" baseline="0" noProof="0" dirty="0">
              <a:ln>
                <a:noFill/>
              </a:ln>
              <a:solidFill>
                <a:srgbClr val="000000"/>
              </a:solidFill>
              <a:effectLst/>
              <a:uLnTx/>
              <a:uFillTx/>
              <a:latin typeface="+mj-lt"/>
              <a:ea typeface="+mn-ea"/>
              <a:cs typeface="+mn-cs"/>
            </a:endParaRPr>
          </a:p>
        </p:txBody>
      </p:sp>
      <p:sp>
        <p:nvSpPr>
          <p:cNvPr id="11" name="Flussdiagramm: Alternativer Prozess 10">
            <a:extLst>
              <a:ext uri="{FF2B5EF4-FFF2-40B4-BE49-F238E27FC236}">
                <a16:creationId xmlns:a16="http://schemas.microsoft.com/office/drawing/2014/main" id="{CAFC2927-090A-1596-CEF6-DB06F15A1F8E}"/>
              </a:ext>
            </a:extLst>
          </p:cNvPr>
          <p:cNvSpPr/>
          <p:nvPr/>
        </p:nvSpPr>
        <p:spPr>
          <a:xfrm>
            <a:off x="551383" y="1898719"/>
            <a:ext cx="3052800" cy="805137"/>
          </a:xfrm>
          <a:prstGeom prst="flowChartAlternateProcess">
            <a:avLst/>
          </a:prstGeom>
          <a:solidFill>
            <a:srgbClr val="90ABBE"/>
          </a:solidFill>
          <a:ln w="25400" cap="flat" cmpd="sng" algn="ctr">
            <a:solidFill>
              <a:srgbClr val="90ABBE"/>
            </a:solidFill>
            <a:prstDash val="solid"/>
          </a:ln>
          <a:effectLst/>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DE" sz="1600" b="1" i="0" u="none" strike="noStrike" kern="0" cap="none" spc="0" normalizeH="0" baseline="0" noProof="0" dirty="0">
                <a:ln>
                  <a:noFill/>
                </a:ln>
                <a:solidFill>
                  <a:srgbClr val="000000"/>
                </a:solidFill>
                <a:effectLst/>
                <a:uLnTx/>
                <a:uFillTx/>
                <a:latin typeface="+mj-lt"/>
                <a:ea typeface="+mn-ea"/>
                <a:cs typeface="+mn-cs"/>
              </a:rPr>
              <a:t>Transport</a:t>
            </a:r>
            <a:endParaRPr kumimoji="0" lang="de-DE" sz="1200" b="1" i="0" u="none" strike="noStrike" kern="0" cap="none" spc="0" normalizeH="0" baseline="0" noProof="0" dirty="0">
              <a:ln>
                <a:noFill/>
              </a:ln>
              <a:solidFill>
                <a:srgbClr val="000000"/>
              </a:solidFill>
              <a:effectLst/>
              <a:uLnTx/>
              <a:uFillTx/>
              <a:latin typeface="+mj-lt"/>
              <a:ea typeface="+mn-ea"/>
              <a:cs typeface="+mn-cs"/>
            </a:endParaRPr>
          </a:p>
        </p:txBody>
      </p:sp>
      <p:sp>
        <p:nvSpPr>
          <p:cNvPr id="17" name="Flussdiagramm: Alternativer Prozess 16">
            <a:extLst>
              <a:ext uri="{FF2B5EF4-FFF2-40B4-BE49-F238E27FC236}">
                <a16:creationId xmlns:a16="http://schemas.microsoft.com/office/drawing/2014/main" id="{65042D0A-D9B3-3482-3354-C4003278B1C0}"/>
              </a:ext>
            </a:extLst>
          </p:cNvPr>
          <p:cNvSpPr/>
          <p:nvPr/>
        </p:nvSpPr>
        <p:spPr>
          <a:xfrm>
            <a:off x="554838" y="4023519"/>
            <a:ext cx="3053374" cy="805138"/>
          </a:xfrm>
          <a:prstGeom prst="flowChartAlternateProcess">
            <a:avLst/>
          </a:prstGeom>
          <a:solidFill>
            <a:srgbClr val="90ABBE"/>
          </a:solidFill>
          <a:ln w="25400" cap="flat" cmpd="sng" algn="ctr">
            <a:solidFill>
              <a:srgbClr val="90ABBE"/>
            </a:solidFill>
            <a:prstDash val="solid"/>
          </a:ln>
          <a:effectLst/>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de-DE" sz="1600" b="1" i="0" u="none" strike="noStrike" kern="0" cap="none" spc="0" normalizeH="0" baseline="0" noProof="0" dirty="0">
                <a:ln>
                  <a:noFill/>
                </a:ln>
                <a:solidFill>
                  <a:srgbClr val="000000"/>
                </a:solidFill>
                <a:effectLst/>
                <a:uLnTx/>
                <a:uFillTx/>
                <a:latin typeface="+mj-lt"/>
                <a:ea typeface="+mn-ea"/>
                <a:cs typeface="+mn-cs"/>
              </a:rPr>
              <a:t>Verteilung (Distribution) </a:t>
            </a:r>
          </a:p>
        </p:txBody>
      </p:sp>
      <p:sp>
        <p:nvSpPr>
          <p:cNvPr id="19" name="Flussdiagramm: Alternativer Prozess 18">
            <a:extLst>
              <a:ext uri="{FF2B5EF4-FFF2-40B4-BE49-F238E27FC236}">
                <a16:creationId xmlns:a16="http://schemas.microsoft.com/office/drawing/2014/main" id="{142C57CD-4BC0-5C11-60A1-D8547994FCDE}"/>
              </a:ext>
            </a:extLst>
          </p:cNvPr>
          <p:cNvSpPr/>
          <p:nvPr/>
        </p:nvSpPr>
        <p:spPr>
          <a:xfrm>
            <a:off x="3528739" y="2462988"/>
            <a:ext cx="1512168" cy="379089"/>
          </a:xfrm>
          <a:prstGeom prst="flowChartAlternateProcess">
            <a:avLst/>
          </a:prstGeom>
          <a:solidFill>
            <a:srgbClr val="E6E6E6"/>
          </a:solidFill>
          <a:ln w="25400" cap="flat" cmpd="sng" algn="ctr">
            <a:solidFill>
              <a:srgbClr val="E6E6E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srgbClr val="000000"/>
                </a:solidFill>
                <a:effectLst/>
                <a:uLnTx/>
                <a:uFillTx/>
                <a:latin typeface="+mj-lt"/>
                <a:ea typeface="+mn-ea"/>
                <a:cs typeface="+mn-cs"/>
              </a:rPr>
              <a:t>Fuel-based</a:t>
            </a:r>
            <a:endParaRPr kumimoji="0" lang="de-DE" sz="1000" b="0" i="0" u="none" strike="noStrike" kern="0" cap="none" spc="0" normalizeH="0" baseline="0" noProof="0" dirty="0">
              <a:ln>
                <a:noFill/>
              </a:ln>
              <a:solidFill>
                <a:srgbClr val="000000"/>
              </a:solidFill>
              <a:effectLst/>
              <a:uLnTx/>
              <a:uFillTx/>
              <a:latin typeface="+mj-lt"/>
              <a:ea typeface="+mn-ea"/>
              <a:cs typeface="+mn-cs"/>
            </a:endParaRPr>
          </a:p>
        </p:txBody>
      </p:sp>
      <p:sp>
        <p:nvSpPr>
          <p:cNvPr id="20" name="Flussdiagramm: Alternativer Prozess 19">
            <a:extLst>
              <a:ext uri="{FF2B5EF4-FFF2-40B4-BE49-F238E27FC236}">
                <a16:creationId xmlns:a16="http://schemas.microsoft.com/office/drawing/2014/main" id="{4C694ECC-6F4B-F332-713B-CCC90EB82245}"/>
              </a:ext>
            </a:extLst>
          </p:cNvPr>
          <p:cNvSpPr/>
          <p:nvPr/>
        </p:nvSpPr>
        <p:spPr>
          <a:xfrm>
            <a:off x="3528739" y="2943210"/>
            <a:ext cx="1512168" cy="379089"/>
          </a:xfrm>
          <a:prstGeom prst="flowChartAlternateProcess">
            <a:avLst/>
          </a:prstGeom>
          <a:solidFill>
            <a:srgbClr val="E6E6E6"/>
          </a:solidFill>
          <a:ln w="25400" cap="flat" cmpd="sng" algn="ctr">
            <a:solidFill>
              <a:srgbClr val="E6E6E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srgbClr val="000000"/>
                </a:solidFill>
                <a:effectLst/>
                <a:uLnTx/>
                <a:uFillTx/>
                <a:latin typeface="+mj-lt"/>
                <a:ea typeface="+mn-ea"/>
                <a:cs typeface="+mn-cs"/>
              </a:rPr>
              <a:t>Distance-based</a:t>
            </a:r>
            <a:endParaRPr kumimoji="0" lang="de-DE" sz="1000" b="0" i="0" u="none" strike="noStrike" kern="0" cap="none" spc="0" normalizeH="0" baseline="0" noProof="0" dirty="0">
              <a:ln>
                <a:noFill/>
              </a:ln>
              <a:solidFill>
                <a:srgbClr val="000000"/>
              </a:solidFill>
              <a:effectLst/>
              <a:uLnTx/>
              <a:uFillTx/>
              <a:latin typeface="+mj-lt"/>
              <a:ea typeface="+mn-ea"/>
              <a:cs typeface="+mn-cs"/>
            </a:endParaRPr>
          </a:p>
        </p:txBody>
      </p:sp>
      <p:sp>
        <p:nvSpPr>
          <p:cNvPr id="21" name="Flussdiagramm: Alternativer Prozess 20">
            <a:extLst>
              <a:ext uri="{FF2B5EF4-FFF2-40B4-BE49-F238E27FC236}">
                <a16:creationId xmlns:a16="http://schemas.microsoft.com/office/drawing/2014/main" id="{C228935C-89F3-32C6-00A5-5D332C09F7D5}"/>
              </a:ext>
            </a:extLst>
          </p:cNvPr>
          <p:cNvSpPr/>
          <p:nvPr/>
        </p:nvSpPr>
        <p:spPr>
          <a:xfrm>
            <a:off x="3528739" y="3450942"/>
            <a:ext cx="1512168" cy="379089"/>
          </a:xfrm>
          <a:prstGeom prst="flowChartAlternateProcess">
            <a:avLst/>
          </a:prstGeom>
          <a:solidFill>
            <a:srgbClr val="E6E6E6"/>
          </a:solidFill>
          <a:ln w="25400" cap="flat" cmpd="sng" algn="ctr">
            <a:solidFill>
              <a:srgbClr val="E6E6E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srgbClr val="000000"/>
                </a:solidFill>
                <a:effectLst/>
                <a:uLnTx/>
                <a:uFillTx/>
                <a:latin typeface="+mj-lt"/>
                <a:ea typeface="+mn-ea"/>
                <a:cs typeface="+mn-cs"/>
              </a:rPr>
              <a:t>Spend-based</a:t>
            </a:r>
            <a:endParaRPr kumimoji="0" lang="de-DE" sz="1000" b="0" i="0" u="none" strike="noStrike" kern="0" cap="none" spc="0" normalizeH="0" baseline="0" noProof="0" dirty="0">
              <a:ln>
                <a:noFill/>
              </a:ln>
              <a:solidFill>
                <a:srgbClr val="000000"/>
              </a:solidFill>
              <a:effectLst/>
              <a:uLnTx/>
              <a:uFillTx/>
              <a:latin typeface="+mj-lt"/>
              <a:ea typeface="+mn-ea"/>
              <a:cs typeface="+mn-cs"/>
            </a:endParaRPr>
          </a:p>
        </p:txBody>
      </p:sp>
      <p:sp>
        <p:nvSpPr>
          <p:cNvPr id="22" name="Flussdiagramm: Alternativer Prozess 21">
            <a:extLst>
              <a:ext uri="{FF2B5EF4-FFF2-40B4-BE49-F238E27FC236}">
                <a16:creationId xmlns:a16="http://schemas.microsoft.com/office/drawing/2014/main" id="{ACB70916-17F9-1874-71F2-F38D9F47AE53}"/>
              </a:ext>
            </a:extLst>
          </p:cNvPr>
          <p:cNvSpPr/>
          <p:nvPr/>
        </p:nvSpPr>
        <p:spPr>
          <a:xfrm>
            <a:off x="3528739" y="4532140"/>
            <a:ext cx="1512168" cy="379089"/>
          </a:xfrm>
          <a:prstGeom prst="flowChartAlternateProcess">
            <a:avLst/>
          </a:prstGeom>
          <a:solidFill>
            <a:srgbClr val="E6E6E6"/>
          </a:solidFill>
          <a:ln w="25400" cap="flat" cmpd="sng" algn="ctr">
            <a:solidFill>
              <a:srgbClr val="E6E6E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srgbClr val="000000"/>
                </a:solidFill>
                <a:effectLst/>
                <a:uLnTx/>
                <a:uFillTx/>
                <a:latin typeface="+mj-lt"/>
                <a:ea typeface="+mn-ea"/>
                <a:cs typeface="+mn-cs"/>
              </a:rPr>
              <a:t>Site-specific</a:t>
            </a:r>
            <a:endParaRPr kumimoji="0" lang="de-DE" sz="1000" b="0" i="0" u="none" strike="noStrike" kern="0" cap="none" spc="0" normalizeH="0" baseline="0" noProof="0" dirty="0">
              <a:ln>
                <a:noFill/>
              </a:ln>
              <a:solidFill>
                <a:srgbClr val="000000"/>
              </a:solidFill>
              <a:effectLst/>
              <a:uLnTx/>
              <a:uFillTx/>
              <a:latin typeface="+mj-lt"/>
              <a:ea typeface="+mn-ea"/>
              <a:cs typeface="+mn-cs"/>
            </a:endParaRPr>
          </a:p>
        </p:txBody>
      </p:sp>
      <p:sp>
        <p:nvSpPr>
          <p:cNvPr id="23" name="Flussdiagramm: Alternativer Prozess 22">
            <a:extLst>
              <a:ext uri="{FF2B5EF4-FFF2-40B4-BE49-F238E27FC236}">
                <a16:creationId xmlns:a16="http://schemas.microsoft.com/office/drawing/2014/main" id="{C4B889F4-DDB3-B080-3F8F-C39DACAE6AE1}"/>
              </a:ext>
            </a:extLst>
          </p:cNvPr>
          <p:cNvSpPr/>
          <p:nvPr/>
        </p:nvSpPr>
        <p:spPr>
          <a:xfrm>
            <a:off x="3528739" y="5021098"/>
            <a:ext cx="1512168" cy="379089"/>
          </a:xfrm>
          <a:prstGeom prst="flowChartAlternateProcess">
            <a:avLst/>
          </a:prstGeom>
          <a:solidFill>
            <a:srgbClr val="E6E6E6"/>
          </a:solidFill>
          <a:ln w="25400" cap="flat" cmpd="sng" algn="ctr">
            <a:solidFill>
              <a:srgbClr val="E6E6E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400" b="0" i="0" u="none" strike="noStrike" kern="0" cap="none" spc="0" normalizeH="0" baseline="0" noProof="0" dirty="0">
                <a:ln>
                  <a:noFill/>
                </a:ln>
                <a:solidFill>
                  <a:srgbClr val="000000"/>
                </a:solidFill>
                <a:effectLst/>
                <a:uLnTx/>
                <a:uFillTx/>
                <a:latin typeface="+mj-lt"/>
                <a:ea typeface="+mn-ea"/>
                <a:cs typeface="+mn-cs"/>
              </a:rPr>
              <a:t>Average-data</a:t>
            </a:r>
            <a:endParaRPr kumimoji="0" lang="de-DE" sz="1000" b="0" i="0" u="none" strike="noStrike" kern="0" cap="none" spc="0" normalizeH="0" baseline="0" noProof="0" dirty="0">
              <a:ln>
                <a:noFill/>
              </a:ln>
              <a:solidFill>
                <a:srgbClr val="000000"/>
              </a:solidFill>
              <a:effectLst/>
              <a:uLnTx/>
              <a:uFillTx/>
              <a:latin typeface="+mj-lt"/>
              <a:ea typeface="+mn-ea"/>
              <a:cs typeface="+mn-cs"/>
            </a:endParaRPr>
          </a:p>
        </p:txBody>
      </p:sp>
      <p:sp>
        <p:nvSpPr>
          <p:cNvPr id="2" name="Sprechblase: rechteckig mit abgerundeten Ecken 1">
            <a:extLst>
              <a:ext uri="{FF2B5EF4-FFF2-40B4-BE49-F238E27FC236}">
                <a16:creationId xmlns:a16="http://schemas.microsoft.com/office/drawing/2014/main" id="{7CD79154-BD0A-7717-2BF1-1E8843A5C69F}"/>
              </a:ext>
            </a:extLst>
          </p:cNvPr>
          <p:cNvSpPr/>
          <p:nvPr/>
        </p:nvSpPr>
        <p:spPr>
          <a:xfrm>
            <a:off x="5931091" y="4718030"/>
            <a:ext cx="3034513" cy="1274883"/>
          </a:xfrm>
          <a:prstGeom prst="wedgeRoundRectCallout">
            <a:avLst>
              <a:gd name="adj1" fmla="val -67090"/>
              <a:gd name="adj2" fmla="val -38525"/>
              <a:gd name="adj3" fmla="val 16667"/>
            </a:avLst>
          </a:prstGeom>
          <a:solidFill>
            <a:srgbClr val="F9B000"/>
          </a:solidFill>
          <a:ln w="25400" cap="flat" cmpd="sng" algn="ctr">
            <a:solidFill>
              <a:srgbClr val="BBE0E3">
                <a:shade val="50000"/>
              </a:srgbClr>
            </a:solidFill>
            <a:prstDash val="solid"/>
          </a:ln>
          <a:effectLst/>
        </p:spPr>
        <p:txBody>
          <a:bodyPr rtlCol="0" anchor="ctr"/>
          <a:lstStyle/>
          <a:p>
            <a:pPr lvl="0" algn="ctr" eaLnBrk="0" fontAlgn="base" hangingPunct="0">
              <a:spcBef>
                <a:spcPct val="0"/>
              </a:spcBef>
              <a:spcAft>
                <a:spcPct val="0"/>
              </a:spcAft>
            </a:pPr>
            <a:endParaRPr lang="de-DE" sz="1200" kern="0" dirty="0">
              <a:solidFill>
                <a:srgbClr val="000000"/>
              </a:solidFill>
              <a:latin typeface="Arial"/>
              <a:ea typeface="ＭＳ Ｐゴシック"/>
            </a:endParaRPr>
          </a:p>
          <a:p>
            <a:pPr lvl="0" algn="ctr" eaLnBrk="0" fontAlgn="base" hangingPunct="0">
              <a:spcBef>
                <a:spcPct val="0"/>
              </a:spcBef>
              <a:spcAft>
                <a:spcPct val="0"/>
              </a:spcAft>
            </a:pP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Weiterführende Informationen zur Berechnung finden Sie im Dokument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hlinkClick r:id="rId2" action="ppaction://hlinksldjump"/>
              </a:rPr>
              <a:t>Technical Guidance for Calculating Scope 3 Emissions</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 auf S.102-105.</a:t>
            </a: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de-DE" sz="1200" b="0" i="0" u="none" strike="noStrike" kern="0" cap="none" spc="0" normalizeH="0" baseline="0" noProof="0" dirty="0">
              <a:ln>
                <a:noFill/>
              </a:ln>
              <a:solidFill>
                <a:srgbClr val="000000"/>
              </a:solidFill>
              <a:effectLst/>
              <a:uLnTx/>
              <a:uFillTx/>
              <a:latin typeface="Arial"/>
              <a:ea typeface="ＭＳ Ｐゴシック"/>
              <a:cs typeface="+mn-cs"/>
            </a:endParaRPr>
          </a:p>
        </p:txBody>
      </p:sp>
      <p:pic>
        <p:nvPicPr>
          <p:cNvPr id="3" name="Grafik 2" descr="Fracht mit einfarbiger Füllung">
            <a:extLst>
              <a:ext uri="{FF2B5EF4-FFF2-40B4-BE49-F238E27FC236}">
                <a16:creationId xmlns:a16="http://schemas.microsoft.com/office/drawing/2014/main" id="{186D2FB3-19DF-9E2B-8ECD-B792A3D8DE5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021865" y="2169348"/>
            <a:ext cx="360000" cy="360000"/>
          </a:xfrm>
          <a:prstGeom prst="rect">
            <a:avLst/>
          </a:prstGeom>
        </p:spPr>
      </p:pic>
      <p:pic>
        <p:nvPicPr>
          <p:cNvPr id="6" name="Grafik 5" descr="LKW mit einfarbiger Füllung">
            <a:extLst>
              <a:ext uri="{FF2B5EF4-FFF2-40B4-BE49-F238E27FC236}">
                <a16:creationId xmlns:a16="http://schemas.microsoft.com/office/drawing/2014/main" id="{71578360-44A8-2BDC-7F11-BB633747D10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571844" y="2170900"/>
            <a:ext cx="360000" cy="360000"/>
          </a:xfrm>
          <a:prstGeom prst="rect">
            <a:avLst/>
          </a:prstGeom>
        </p:spPr>
      </p:pic>
      <p:pic>
        <p:nvPicPr>
          <p:cNvPr id="7" name="Grafik 6" descr="Zug mit einfarbiger Füllung">
            <a:extLst>
              <a:ext uri="{FF2B5EF4-FFF2-40B4-BE49-F238E27FC236}">
                <a16:creationId xmlns:a16="http://schemas.microsoft.com/office/drawing/2014/main" id="{BE4A703A-9FA6-8BEB-5F6C-E6CD767F8D3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901525" y="2110900"/>
            <a:ext cx="360000" cy="360000"/>
          </a:xfrm>
          <a:prstGeom prst="rect">
            <a:avLst/>
          </a:prstGeom>
        </p:spPr>
      </p:pic>
      <p:pic>
        <p:nvPicPr>
          <p:cNvPr id="8" name="Grafik 7" descr="Flugzeug mit einfarbiger Füllung">
            <a:extLst>
              <a:ext uri="{FF2B5EF4-FFF2-40B4-BE49-F238E27FC236}">
                <a16:creationId xmlns:a16="http://schemas.microsoft.com/office/drawing/2014/main" id="{03D39094-BF9B-4CD7-3606-3FF40825456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2236685" y="2110900"/>
            <a:ext cx="360000" cy="360000"/>
          </a:xfrm>
          <a:prstGeom prst="rect">
            <a:avLst/>
          </a:prstGeom>
        </p:spPr>
      </p:pic>
      <p:pic>
        <p:nvPicPr>
          <p:cNvPr id="24" name="Grafik 23" descr="Lager mit einfarbiger Füllung">
            <a:extLst>
              <a:ext uri="{FF2B5EF4-FFF2-40B4-BE49-F238E27FC236}">
                <a16:creationId xmlns:a16="http://schemas.microsoft.com/office/drawing/2014/main" id="{5A754E5B-D0F1-2924-140E-5FF18956F43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3168739" y="4172140"/>
            <a:ext cx="360000" cy="360000"/>
          </a:xfrm>
          <a:prstGeom prst="rect">
            <a:avLst/>
          </a:prstGeom>
        </p:spPr>
      </p:pic>
    </p:spTree>
    <p:extLst>
      <p:ext uri="{BB962C8B-B14F-4D97-AF65-F5344CB8AC3E}">
        <p14:creationId xmlns:p14="http://schemas.microsoft.com/office/powerpoint/2010/main" val="11128713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4EFD5F50-826C-B7C1-448C-0544E526857F}"/>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4" name="Foliennummernplatzhalter 3">
            <a:extLst>
              <a:ext uri="{FF2B5EF4-FFF2-40B4-BE49-F238E27FC236}">
                <a16:creationId xmlns:a16="http://schemas.microsoft.com/office/drawing/2014/main" id="{A612B209-A6B1-DFB3-AFF3-C86EB6A8E118}"/>
              </a:ext>
            </a:extLst>
          </p:cNvPr>
          <p:cNvSpPr>
            <a:spLocks noGrp="1"/>
          </p:cNvSpPr>
          <p:nvPr>
            <p:ph type="sldNum" sz="quarter" idx="4"/>
          </p:nvPr>
        </p:nvSpPr>
        <p:spPr/>
        <p:txBody>
          <a:bodyPr/>
          <a:lstStyle/>
          <a:p>
            <a:fld id="{894680D0-7A83-433A-9719-C4143F27F647}" type="slidenum">
              <a:rPr lang="de-DE" smtClean="0"/>
              <a:pPr/>
              <a:t>39</a:t>
            </a:fld>
            <a:endParaRPr lang="de-DE" dirty="0"/>
          </a:p>
        </p:txBody>
      </p:sp>
      <p:sp>
        <p:nvSpPr>
          <p:cNvPr id="6" name="Wolke 5">
            <a:extLst>
              <a:ext uri="{FF2B5EF4-FFF2-40B4-BE49-F238E27FC236}">
                <a16:creationId xmlns:a16="http://schemas.microsoft.com/office/drawing/2014/main" id="{A9D62E1C-4364-B241-A4D8-9492F0A15C1C}"/>
              </a:ext>
            </a:extLst>
          </p:cNvPr>
          <p:cNvSpPr/>
          <p:nvPr/>
        </p:nvSpPr>
        <p:spPr bwMode="auto">
          <a:xfrm>
            <a:off x="3019173" y="520919"/>
            <a:ext cx="5400600" cy="1471090"/>
          </a:xfrm>
          <a:prstGeom prst="cloud">
            <a:avLst/>
          </a:prstGeom>
          <a:solidFill>
            <a:srgbClr val="E6E6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rPr>
              <a:t>CO</a:t>
            </a:r>
            <a:r>
              <a:rPr kumimoji="0" lang="de-DE" sz="2400" b="0" i="0" u="none" strike="noStrike" kern="1200" cap="none" spc="0" normalizeH="0" baseline="-25000" noProof="0" dirty="0">
                <a:ln>
                  <a:noFill/>
                </a:ln>
                <a:solidFill>
                  <a:srgbClr val="000000"/>
                </a:solidFill>
                <a:effectLst/>
                <a:uLnTx/>
                <a:uFillTx/>
                <a:latin typeface="Arial" charset="0"/>
                <a:ea typeface="ＭＳ Ｐゴシック" charset="-128"/>
                <a:cs typeface="+mn-cs"/>
              </a:rPr>
              <a:t>2</a:t>
            </a: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 name="Rechteckiger Pfeil 14">
            <a:extLst>
              <a:ext uri="{FF2B5EF4-FFF2-40B4-BE49-F238E27FC236}">
                <a16:creationId xmlns:a16="http://schemas.microsoft.com/office/drawing/2014/main" id="{B8CDBC32-D528-F2A8-6CB7-00B10BEBFE71}"/>
              </a:ext>
            </a:extLst>
          </p:cNvPr>
          <p:cNvSpPr/>
          <p:nvPr/>
        </p:nvSpPr>
        <p:spPr bwMode="auto">
          <a:xfrm rot="5400000" flipH="1" flipV="1">
            <a:off x="2629835" y="1359052"/>
            <a:ext cx="1593037" cy="3614310"/>
          </a:xfrm>
          <a:custGeom>
            <a:avLst/>
            <a:gdLst>
              <a:gd name="connsiteX0" fmla="*/ 0 w 1747237"/>
              <a:gd name="connsiteY0" fmla="*/ 3775264 h 3775264"/>
              <a:gd name="connsiteX1" fmla="*/ 0 w 1747237"/>
              <a:gd name="connsiteY1" fmla="*/ 779687 h 3775264"/>
              <a:gd name="connsiteX2" fmla="*/ 764416 w 1747237"/>
              <a:gd name="connsiteY2" fmla="*/ 15271 h 3775264"/>
              <a:gd name="connsiteX3" fmla="*/ 1244400 w 1747237"/>
              <a:gd name="connsiteY3" fmla="*/ 15271 h 3775264"/>
              <a:gd name="connsiteX4" fmla="*/ 1244400 w 1747237"/>
              <a:gd name="connsiteY4" fmla="*/ 0 h 3775264"/>
              <a:gd name="connsiteX5" fmla="*/ 1747237 w 1747237"/>
              <a:gd name="connsiteY5" fmla="*/ 284293 h 3775264"/>
              <a:gd name="connsiteX6" fmla="*/ 1244400 w 1747237"/>
              <a:gd name="connsiteY6" fmla="*/ 568586 h 3775264"/>
              <a:gd name="connsiteX7" fmla="*/ 1244400 w 1747237"/>
              <a:gd name="connsiteY7" fmla="*/ 553315 h 3775264"/>
              <a:gd name="connsiteX8" fmla="*/ 764416 w 1747237"/>
              <a:gd name="connsiteY8" fmla="*/ 553315 h 3775264"/>
              <a:gd name="connsiteX9" fmla="*/ 538044 w 1747237"/>
              <a:gd name="connsiteY9" fmla="*/ 779687 h 3775264"/>
              <a:gd name="connsiteX10" fmla="*/ 538044 w 1747237"/>
              <a:gd name="connsiteY10" fmla="*/ 3775264 h 3775264"/>
              <a:gd name="connsiteX11" fmla="*/ 0 w 1747237"/>
              <a:gd name="connsiteY11" fmla="*/ 3775264 h 3775264"/>
              <a:gd name="connsiteX0" fmla="*/ 0 w 1747237"/>
              <a:gd name="connsiteY0" fmla="*/ 3759993 h 3759993"/>
              <a:gd name="connsiteX1" fmla="*/ 0 w 1747237"/>
              <a:gd name="connsiteY1" fmla="*/ 764416 h 3759993"/>
              <a:gd name="connsiteX2" fmla="*/ 764416 w 1747237"/>
              <a:gd name="connsiteY2" fmla="*/ 0 h 3759993"/>
              <a:gd name="connsiteX3" fmla="*/ 1244400 w 1747237"/>
              <a:gd name="connsiteY3" fmla="*/ 0 h 3759993"/>
              <a:gd name="connsiteX4" fmla="*/ 1221251 w 1747237"/>
              <a:gd name="connsiteY4" fmla="*/ 112054 h 3759993"/>
              <a:gd name="connsiteX5" fmla="*/ 1747237 w 1747237"/>
              <a:gd name="connsiteY5" fmla="*/ 269022 h 3759993"/>
              <a:gd name="connsiteX6" fmla="*/ 1244400 w 1747237"/>
              <a:gd name="connsiteY6" fmla="*/ 553315 h 3759993"/>
              <a:gd name="connsiteX7" fmla="*/ 1244400 w 1747237"/>
              <a:gd name="connsiteY7" fmla="*/ 538044 h 3759993"/>
              <a:gd name="connsiteX8" fmla="*/ 764416 w 1747237"/>
              <a:gd name="connsiteY8" fmla="*/ 538044 h 3759993"/>
              <a:gd name="connsiteX9" fmla="*/ 538044 w 1747237"/>
              <a:gd name="connsiteY9" fmla="*/ 764416 h 3759993"/>
              <a:gd name="connsiteX10" fmla="*/ 538044 w 1747237"/>
              <a:gd name="connsiteY10" fmla="*/ 3759993 h 3759993"/>
              <a:gd name="connsiteX11" fmla="*/ 0 w 1747237"/>
              <a:gd name="connsiteY11" fmla="*/ 3759993 h 3759993"/>
              <a:gd name="connsiteX0" fmla="*/ 0 w 1747237"/>
              <a:gd name="connsiteY0" fmla="*/ 3759993 h 3759993"/>
              <a:gd name="connsiteX1" fmla="*/ 0 w 1747237"/>
              <a:gd name="connsiteY1" fmla="*/ 764416 h 3759993"/>
              <a:gd name="connsiteX2" fmla="*/ 764416 w 1747237"/>
              <a:gd name="connsiteY2" fmla="*/ 0 h 3759993"/>
              <a:gd name="connsiteX3" fmla="*/ 1244400 w 1747237"/>
              <a:gd name="connsiteY3" fmla="*/ 0 h 3759993"/>
              <a:gd name="connsiteX4" fmla="*/ 1221251 w 1747237"/>
              <a:gd name="connsiteY4" fmla="*/ 112054 h 3759993"/>
              <a:gd name="connsiteX5" fmla="*/ 1747237 w 1747237"/>
              <a:gd name="connsiteY5" fmla="*/ 269022 h 3759993"/>
              <a:gd name="connsiteX6" fmla="*/ 1378625 w 1747237"/>
              <a:gd name="connsiteY6" fmla="*/ 320558 h 3759993"/>
              <a:gd name="connsiteX7" fmla="*/ 1244400 w 1747237"/>
              <a:gd name="connsiteY7" fmla="*/ 553315 h 3759993"/>
              <a:gd name="connsiteX8" fmla="*/ 1244400 w 1747237"/>
              <a:gd name="connsiteY8" fmla="*/ 538044 h 3759993"/>
              <a:gd name="connsiteX9" fmla="*/ 764416 w 1747237"/>
              <a:gd name="connsiteY9" fmla="*/ 538044 h 3759993"/>
              <a:gd name="connsiteX10" fmla="*/ 538044 w 1747237"/>
              <a:gd name="connsiteY10" fmla="*/ 764416 h 3759993"/>
              <a:gd name="connsiteX11" fmla="*/ 538044 w 1747237"/>
              <a:gd name="connsiteY11" fmla="*/ 3759993 h 3759993"/>
              <a:gd name="connsiteX12" fmla="*/ 0 w 1747237"/>
              <a:gd name="connsiteY12" fmla="*/ 3759993 h 3759993"/>
              <a:gd name="connsiteX0" fmla="*/ 0 w 1380507"/>
              <a:gd name="connsiteY0" fmla="*/ 3759993 h 3759993"/>
              <a:gd name="connsiteX1" fmla="*/ 0 w 1380507"/>
              <a:gd name="connsiteY1" fmla="*/ 764416 h 3759993"/>
              <a:gd name="connsiteX2" fmla="*/ 764416 w 1380507"/>
              <a:gd name="connsiteY2" fmla="*/ 0 h 3759993"/>
              <a:gd name="connsiteX3" fmla="*/ 1244400 w 1380507"/>
              <a:gd name="connsiteY3" fmla="*/ 0 h 3759993"/>
              <a:gd name="connsiteX4" fmla="*/ 1221251 w 1380507"/>
              <a:gd name="connsiteY4" fmla="*/ 112054 h 3759993"/>
              <a:gd name="connsiteX5" fmla="*/ 1235682 w 1380507"/>
              <a:gd name="connsiteY5" fmla="*/ 766734 h 3759993"/>
              <a:gd name="connsiteX6" fmla="*/ 1378625 w 1380507"/>
              <a:gd name="connsiteY6" fmla="*/ 320558 h 3759993"/>
              <a:gd name="connsiteX7" fmla="*/ 1244400 w 1380507"/>
              <a:gd name="connsiteY7" fmla="*/ 553315 h 3759993"/>
              <a:gd name="connsiteX8" fmla="*/ 1244400 w 1380507"/>
              <a:gd name="connsiteY8" fmla="*/ 538044 h 3759993"/>
              <a:gd name="connsiteX9" fmla="*/ 764416 w 1380507"/>
              <a:gd name="connsiteY9" fmla="*/ 538044 h 3759993"/>
              <a:gd name="connsiteX10" fmla="*/ 538044 w 1380507"/>
              <a:gd name="connsiteY10" fmla="*/ 764416 h 3759993"/>
              <a:gd name="connsiteX11" fmla="*/ 538044 w 1380507"/>
              <a:gd name="connsiteY11" fmla="*/ 3759993 h 3759993"/>
              <a:gd name="connsiteX12" fmla="*/ 0 w 1380507"/>
              <a:gd name="connsiteY12" fmla="*/ 3759993 h 3759993"/>
              <a:gd name="connsiteX0" fmla="*/ 0 w 1380507"/>
              <a:gd name="connsiteY0" fmla="*/ 3759993 h 3759993"/>
              <a:gd name="connsiteX1" fmla="*/ 0 w 1380507"/>
              <a:gd name="connsiteY1" fmla="*/ 764416 h 3759993"/>
              <a:gd name="connsiteX2" fmla="*/ 764416 w 1380507"/>
              <a:gd name="connsiteY2" fmla="*/ 0 h 3759993"/>
              <a:gd name="connsiteX3" fmla="*/ 1234369 w 1380507"/>
              <a:gd name="connsiteY3" fmla="*/ 347241 h 3759993"/>
              <a:gd name="connsiteX4" fmla="*/ 1221251 w 1380507"/>
              <a:gd name="connsiteY4" fmla="*/ 112054 h 3759993"/>
              <a:gd name="connsiteX5" fmla="*/ 1235682 w 1380507"/>
              <a:gd name="connsiteY5" fmla="*/ 766734 h 3759993"/>
              <a:gd name="connsiteX6" fmla="*/ 1378625 w 1380507"/>
              <a:gd name="connsiteY6" fmla="*/ 320558 h 3759993"/>
              <a:gd name="connsiteX7" fmla="*/ 1244400 w 1380507"/>
              <a:gd name="connsiteY7" fmla="*/ 553315 h 3759993"/>
              <a:gd name="connsiteX8" fmla="*/ 1244400 w 1380507"/>
              <a:gd name="connsiteY8" fmla="*/ 538044 h 3759993"/>
              <a:gd name="connsiteX9" fmla="*/ 764416 w 1380507"/>
              <a:gd name="connsiteY9" fmla="*/ 538044 h 3759993"/>
              <a:gd name="connsiteX10" fmla="*/ 538044 w 1380507"/>
              <a:gd name="connsiteY10" fmla="*/ 764416 h 3759993"/>
              <a:gd name="connsiteX11" fmla="*/ 538044 w 1380507"/>
              <a:gd name="connsiteY11" fmla="*/ 3759993 h 3759993"/>
              <a:gd name="connsiteX12" fmla="*/ 0 w 1380507"/>
              <a:gd name="connsiteY12" fmla="*/ 3759993 h 3759993"/>
              <a:gd name="connsiteX0" fmla="*/ 0 w 1380507"/>
              <a:gd name="connsiteY0" fmla="*/ 3713694 h 3713694"/>
              <a:gd name="connsiteX1" fmla="*/ 0 w 1380507"/>
              <a:gd name="connsiteY1" fmla="*/ 718117 h 3713694"/>
              <a:gd name="connsiteX2" fmla="*/ 794507 w 1380507"/>
              <a:gd name="connsiteY2" fmla="*/ 0 h 3713694"/>
              <a:gd name="connsiteX3" fmla="*/ 1234369 w 1380507"/>
              <a:gd name="connsiteY3" fmla="*/ 300942 h 3713694"/>
              <a:gd name="connsiteX4" fmla="*/ 1221251 w 1380507"/>
              <a:gd name="connsiteY4" fmla="*/ 65755 h 3713694"/>
              <a:gd name="connsiteX5" fmla="*/ 1235682 w 1380507"/>
              <a:gd name="connsiteY5" fmla="*/ 720435 h 3713694"/>
              <a:gd name="connsiteX6" fmla="*/ 1378625 w 1380507"/>
              <a:gd name="connsiteY6" fmla="*/ 274259 h 3713694"/>
              <a:gd name="connsiteX7" fmla="*/ 1244400 w 1380507"/>
              <a:gd name="connsiteY7" fmla="*/ 507016 h 3713694"/>
              <a:gd name="connsiteX8" fmla="*/ 1244400 w 1380507"/>
              <a:gd name="connsiteY8" fmla="*/ 491745 h 3713694"/>
              <a:gd name="connsiteX9" fmla="*/ 764416 w 1380507"/>
              <a:gd name="connsiteY9" fmla="*/ 491745 h 3713694"/>
              <a:gd name="connsiteX10" fmla="*/ 538044 w 1380507"/>
              <a:gd name="connsiteY10" fmla="*/ 718117 h 3713694"/>
              <a:gd name="connsiteX11" fmla="*/ 538044 w 1380507"/>
              <a:gd name="connsiteY11" fmla="*/ 3713694 h 3713694"/>
              <a:gd name="connsiteX12" fmla="*/ 0 w 1380507"/>
              <a:gd name="connsiteY12" fmla="*/ 3713694 h 3713694"/>
              <a:gd name="connsiteX0" fmla="*/ 0 w 1380507"/>
              <a:gd name="connsiteY0" fmla="*/ 3714478 h 3714478"/>
              <a:gd name="connsiteX1" fmla="*/ 0 w 1380507"/>
              <a:gd name="connsiteY1" fmla="*/ 718901 h 3714478"/>
              <a:gd name="connsiteX2" fmla="*/ 794507 w 1380507"/>
              <a:gd name="connsiteY2" fmla="*/ 784 h 3714478"/>
              <a:gd name="connsiteX3" fmla="*/ 1234369 w 1380507"/>
              <a:gd name="connsiteY3" fmla="*/ 301726 h 3714478"/>
              <a:gd name="connsiteX4" fmla="*/ 1221251 w 1380507"/>
              <a:gd name="connsiteY4" fmla="*/ 66539 h 3714478"/>
              <a:gd name="connsiteX5" fmla="*/ 1235682 w 1380507"/>
              <a:gd name="connsiteY5" fmla="*/ 721219 h 3714478"/>
              <a:gd name="connsiteX6" fmla="*/ 1378625 w 1380507"/>
              <a:gd name="connsiteY6" fmla="*/ 275043 h 3714478"/>
              <a:gd name="connsiteX7" fmla="*/ 1244400 w 1380507"/>
              <a:gd name="connsiteY7" fmla="*/ 507800 h 3714478"/>
              <a:gd name="connsiteX8" fmla="*/ 1244400 w 1380507"/>
              <a:gd name="connsiteY8" fmla="*/ 492529 h 3714478"/>
              <a:gd name="connsiteX9" fmla="*/ 764416 w 1380507"/>
              <a:gd name="connsiteY9" fmla="*/ 492529 h 3714478"/>
              <a:gd name="connsiteX10" fmla="*/ 538044 w 1380507"/>
              <a:gd name="connsiteY10" fmla="*/ 718901 h 3714478"/>
              <a:gd name="connsiteX11" fmla="*/ 538044 w 1380507"/>
              <a:gd name="connsiteY11" fmla="*/ 3714478 h 3714478"/>
              <a:gd name="connsiteX12" fmla="*/ 0 w 1380507"/>
              <a:gd name="connsiteY12" fmla="*/ 3714478 h 3714478"/>
              <a:gd name="connsiteX0" fmla="*/ 0 w 1380507"/>
              <a:gd name="connsiteY0" fmla="*/ 3760643 h 3760643"/>
              <a:gd name="connsiteX1" fmla="*/ 0 w 1380507"/>
              <a:gd name="connsiteY1" fmla="*/ 765066 h 3760643"/>
              <a:gd name="connsiteX2" fmla="*/ 784477 w 1380507"/>
              <a:gd name="connsiteY2" fmla="*/ 652 h 3760643"/>
              <a:gd name="connsiteX3" fmla="*/ 1234369 w 1380507"/>
              <a:gd name="connsiteY3" fmla="*/ 347891 h 3760643"/>
              <a:gd name="connsiteX4" fmla="*/ 1221251 w 1380507"/>
              <a:gd name="connsiteY4" fmla="*/ 112704 h 3760643"/>
              <a:gd name="connsiteX5" fmla="*/ 1235682 w 1380507"/>
              <a:gd name="connsiteY5" fmla="*/ 767384 h 3760643"/>
              <a:gd name="connsiteX6" fmla="*/ 1378625 w 1380507"/>
              <a:gd name="connsiteY6" fmla="*/ 321208 h 3760643"/>
              <a:gd name="connsiteX7" fmla="*/ 1244400 w 1380507"/>
              <a:gd name="connsiteY7" fmla="*/ 553965 h 3760643"/>
              <a:gd name="connsiteX8" fmla="*/ 1244400 w 1380507"/>
              <a:gd name="connsiteY8" fmla="*/ 538694 h 3760643"/>
              <a:gd name="connsiteX9" fmla="*/ 764416 w 1380507"/>
              <a:gd name="connsiteY9" fmla="*/ 538694 h 3760643"/>
              <a:gd name="connsiteX10" fmla="*/ 538044 w 1380507"/>
              <a:gd name="connsiteY10" fmla="*/ 765066 h 3760643"/>
              <a:gd name="connsiteX11" fmla="*/ 538044 w 1380507"/>
              <a:gd name="connsiteY11" fmla="*/ 3760643 h 3760643"/>
              <a:gd name="connsiteX12" fmla="*/ 0 w 1380507"/>
              <a:gd name="connsiteY12" fmla="*/ 3760643 h 376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507" h="3760643">
                <a:moveTo>
                  <a:pt x="0" y="3760643"/>
                </a:moveTo>
                <a:lnTo>
                  <a:pt x="0" y="765066"/>
                </a:lnTo>
                <a:cubicBezTo>
                  <a:pt x="0" y="342891"/>
                  <a:pt x="362302" y="652"/>
                  <a:pt x="784477" y="652"/>
                </a:cubicBezTo>
                <a:cubicBezTo>
                  <a:pt x="1011342" y="-14778"/>
                  <a:pt x="1087748" y="247577"/>
                  <a:pt x="1234369" y="347891"/>
                </a:cubicBezTo>
                <a:lnTo>
                  <a:pt x="1221251" y="112704"/>
                </a:lnTo>
                <a:lnTo>
                  <a:pt x="1235682" y="767384"/>
                </a:lnTo>
                <a:cubicBezTo>
                  <a:pt x="1213125" y="780704"/>
                  <a:pt x="1401182" y="307888"/>
                  <a:pt x="1378625" y="321208"/>
                </a:cubicBezTo>
                <a:lnTo>
                  <a:pt x="1244400" y="553965"/>
                </a:lnTo>
                <a:lnTo>
                  <a:pt x="1244400" y="538694"/>
                </a:lnTo>
                <a:lnTo>
                  <a:pt x="764416" y="538694"/>
                </a:lnTo>
                <a:cubicBezTo>
                  <a:pt x="639394" y="538694"/>
                  <a:pt x="538044" y="640044"/>
                  <a:pt x="538044" y="765066"/>
                </a:cubicBezTo>
                <a:lnTo>
                  <a:pt x="538044" y="3760643"/>
                </a:lnTo>
                <a:lnTo>
                  <a:pt x="0" y="3760643"/>
                </a:lnTo>
                <a:close/>
              </a:path>
            </a:pathLst>
          </a:cu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 name="Pfeil nach oben 5">
            <a:extLst>
              <a:ext uri="{FF2B5EF4-FFF2-40B4-BE49-F238E27FC236}">
                <a16:creationId xmlns:a16="http://schemas.microsoft.com/office/drawing/2014/main" id="{48096D95-E33A-DB09-3A7E-C06A54D41C56}"/>
              </a:ext>
            </a:extLst>
          </p:cNvPr>
          <p:cNvSpPr/>
          <p:nvPr/>
        </p:nvSpPr>
        <p:spPr bwMode="auto">
          <a:xfrm>
            <a:off x="5046298" y="1524527"/>
            <a:ext cx="1440160" cy="4230880"/>
          </a:xfrm>
          <a:prstGeom prst="upArrow">
            <a:avLst/>
          </a:prstGeom>
          <a:solidFill>
            <a:srgbClr val="B6C6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 name="Rechteckiger Pfeil 6">
            <a:extLst>
              <a:ext uri="{FF2B5EF4-FFF2-40B4-BE49-F238E27FC236}">
                <a16:creationId xmlns:a16="http://schemas.microsoft.com/office/drawing/2014/main" id="{390190E3-47C2-4DE3-67ED-59428DF7FBD2}"/>
              </a:ext>
            </a:extLst>
          </p:cNvPr>
          <p:cNvSpPr/>
          <p:nvPr/>
        </p:nvSpPr>
        <p:spPr bwMode="auto">
          <a:xfrm rot="16200000" flipV="1">
            <a:off x="1084320" y="1272060"/>
            <a:ext cx="2818662" cy="3884534"/>
          </a:xfrm>
          <a:custGeom>
            <a:avLst/>
            <a:gdLst>
              <a:gd name="connsiteX0" fmla="*/ 0 w 2448272"/>
              <a:gd name="connsiteY0" fmla="*/ 3662178 h 3662178"/>
              <a:gd name="connsiteX1" fmla="*/ 0 w 2448272"/>
              <a:gd name="connsiteY1" fmla="*/ 1377153 h 3662178"/>
              <a:gd name="connsiteX2" fmla="*/ 1071119 w 2448272"/>
              <a:gd name="connsiteY2" fmla="*/ 306034 h 3662178"/>
              <a:gd name="connsiteX3" fmla="*/ 1836204 w 2448272"/>
              <a:gd name="connsiteY3" fmla="*/ 306034 h 3662178"/>
              <a:gd name="connsiteX4" fmla="*/ 1836204 w 2448272"/>
              <a:gd name="connsiteY4" fmla="*/ 0 h 3662178"/>
              <a:gd name="connsiteX5" fmla="*/ 2448272 w 2448272"/>
              <a:gd name="connsiteY5" fmla="*/ 612068 h 3662178"/>
              <a:gd name="connsiteX6" fmla="*/ 1836204 w 2448272"/>
              <a:gd name="connsiteY6" fmla="*/ 1224136 h 3662178"/>
              <a:gd name="connsiteX7" fmla="*/ 1836204 w 2448272"/>
              <a:gd name="connsiteY7" fmla="*/ 918102 h 3662178"/>
              <a:gd name="connsiteX8" fmla="*/ 1071119 w 2448272"/>
              <a:gd name="connsiteY8" fmla="*/ 918102 h 3662178"/>
              <a:gd name="connsiteX9" fmla="*/ 612068 w 2448272"/>
              <a:gd name="connsiteY9" fmla="*/ 1377153 h 3662178"/>
              <a:gd name="connsiteX10" fmla="*/ 612068 w 2448272"/>
              <a:gd name="connsiteY10" fmla="*/ 3662178 h 3662178"/>
              <a:gd name="connsiteX11" fmla="*/ 0 w 244827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1836204 w 2818662"/>
              <a:gd name="connsiteY3" fmla="*/ 306034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1836204 w 2818662"/>
              <a:gd name="connsiteY7" fmla="*/ 91810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1836204 w 2818662"/>
              <a:gd name="connsiteY3" fmla="*/ 306034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2310766 w 2818662"/>
              <a:gd name="connsiteY7" fmla="*/ 779206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1836204 w 2818662"/>
              <a:gd name="connsiteY3" fmla="*/ 306034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2322341 w 2818662"/>
              <a:gd name="connsiteY7" fmla="*/ 89495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2414938 w 2818662"/>
              <a:gd name="connsiteY3" fmla="*/ 317609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2322341 w 2818662"/>
              <a:gd name="connsiteY7" fmla="*/ 89495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2414938 w 2818662"/>
              <a:gd name="connsiteY3" fmla="*/ 317609 h 3662178"/>
              <a:gd name="connsiteX4" fmla="*/ 1836204 w 2818662"/>
              <a:gd name="connsiteY4" fmla="*/ 0 h 3662178"/>
              <a:gd name="connsiteX5" fmla="*/ 2818662 w 2818662"/>
              <a:gd name="connsiteY5" fmla="*/ 577344 h 3662178"/>
              <a:gd name="connsiteX6" fmla="*/ 2287617 w 2818662"/>
              <a:gd name="connsiteY6" fmla="*/ 1177837 h 3662178"/>
              <a:gd name="connsiteX7" fmla="*/ 2322341 w 2818662"/>
              <a:gd name="connsiteY7" fmla="*/ 89495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50603 h 3650603"/>
              <a:gd name="connsiteX1" fmla="*/ 0 w 2818662"/>
              <a:gd name="connsiteY1" fmla="*/ 1365578 h 3650603"/>
              <a:gd name="connsiteX2" fmla="*/ 1071119 w 2818662"/>
              <a:gd name="connsiteY2" fmla="*/ 294459 h 3650603"/>
              <a:gd name="connsiteX3" fmla="*/ 2414938 w 2818662"/>
              <a:gd name="connsiteY3" fmla="*/ 306034 h 3650603"/>
              <a:gd name="connsiteX4" fmla="*/ 2287617 w 2818662"/>
              <a:gd name="connsiteY4" fmla="*/ 0 h 3650603"/>
              <a:gd name="connsiteX5" fmla="*/ 2818662 w 2818662"/>
              <a:gd name="connsiteY5" fmla="*/ 565769 h 3650603"/>
              <a:gd name="connsiteX6" fmla="*/ 2287617 w 2818662"/>
              <a:gd name="connsiteY6" fmla="*/ 1166262 h 3650603"/>
              <a:gd name="connsiteX7" fmla="*/ 2322341 w 2818662"/>
              <a:gd name="connsiteY7" fmla="*/ 883377 h 3650603"/>
              <a:gd name="connsiteX8" fmla="*/ 1071119 w 2818662"/>
              <a:gd name="connsiteY8" fmla="*/ 906527 h 3650603"/>
              <a:gd name="connsiteX9" fmla="*/ 612068 w 2818662"/>
              <a:gd name="connsiteY9" fmla="*/ 1365578 h 3650603"/>
              <a:gd name="connsiteX10" fmla="*/ 612068 w 2818662"/>
              <a:gd name="connsiteY10" fmla="*/ 3650603 h 3650603"/>
              <a:gd name="connsiteX11" fmla="*/ 0 w 2818662"/>
              <a:gd name="connsiteY11" fmla="*/ 3650603 h 3650603"/>
              <a:gd name="connsiteX0" fmla="*/ 0 w 2818662"/>
              <a:gd name="connsiteY0" fmla="*/ 3650603 h 3650603"/>
              <a:gd name="connsiteX1" fmla="*/ 0 w 2818662"/>
              <a:gd name="connsiteY1" fmla="*/ 1365578 h 3650603"/>
              <a:gd name="connsiteX2" fmla="*/ 1071119 w 2818662"/>
              <a:gd name="connsiteY2" fmla="*/ 294459 h 3650603"/>
              <a:gd name="connsiteX3" fmla="*/ 2414938 w 2818662"/>
              <a:gd name="connsiteY3" fmla="*/ 306034 h 3650603"/>
              <a:gd name="connsiteX4" fmla="*/ 2287617 w 2818662"/>
              <a:gd name="connsiteY4" fmla="*/ 0 h 3650603"/>
              <a:gd name="connsiteX5" fmla="*/ 2818662 w 2818662"/>
              <a:gd name="connsiteY5" fmla="*/ 565769 h 3650603"/>
              <a:gd name="connsiteX6" fmla="*/ 2333916 w 2818662"/>
              <a:gd name="connsiteY6" fmla="*/ 1189411 h 3650603"/>
              <a:gd name="connsiteX7" fmla="*/ 2322341 w 2818662"/>
              <a:gd name="connsiteY7" fmla="*/ 883377 h 3650603"/>
              <a:gd name="connsiteX8" fmla="*/ 1071119 w 2818662"/>
              <a:gd name="connsiteY8" fmla="*/ 906527 h 3650603"/>
              <a:gd name="connsiteX9" fmla="*/ 612068 w 2818662"/>
              <a:gd name="connsiteY9" fmla="*/ 1365578 h 3650603"/>
              <a:gd name="connsiteX10" fmla="*/ 612068 w 2818662"/>
              <a:gd name="connsiteY10" fmla="*/ 3650603 h 3650603"/>
              <a:gd name="connsiteX11" fmla="*/ 0 w 2818662"/>
              <a:gd name="connsiteY11" fmla="*/ 3650603 h 3650603"/>
              <a:gd name="connsiteX0" fmla="*/ 0 w 2818662"/>
              <a:gd name="connsiteY0" fmla="*/ 3650606 h 3650606"/>
              <a:gd name="connsiteX1" fmla="*/ 0 w 2818662"/>
              <a:gd name="connsiteY1" fmla="*/ 1365581 h 3650606"/>
              <a:gd name="connsiteX2" fmla="*/ 1071119 w 2818662"/>
              <a:gd name="connsiteY2" fmla="*/ 294462 h 3650606"/>
              <a:gd name="connsiteX3" fmla="*/ 2414938 w 2818662"/>
              <a:gd name="connsiteY3" fmla="*/ 306037 h 3650606"/>
              <a:gd name="connsiteX4" fmla="*/ 2322341 w 2818662"/>
              <a:gd name="connsiteY4" fmla="*/ 0 h 3650606"/>
              <a:gd name="connsiteX5" fmla="*/ 2818662 w 2818662"/>
              <a:gd name="connsiteY5" fmla="*/ 565772 h 3650606"/>
              <a:gd name="connsiteX6" fmla="*/ 2333916 w 2818662"/>
              <a:gd name="connsiteY6" fmla="*/ 1189414 h 3650606"/>
              <a:gd name="connsiteX7" fmla="*/ 2322341 w 2818662"/>
              <a:gd name="connsiteY7" fmla="*/ 883380 h 3650606"/>
              <a:gd name="connsiteX8" fmla="*/ 1071119 w 2818662"/>
              <a:gd name="connsiteY8" fmla="*/ 906530 h 3650606"/>
              <a:gd name="connsiteX9" fmla="*/ 612068 w 2818662"/>
              <a:gd name="connsiteY9" fmla="*/ 1365581 h 3650606"/>
              <a:gd name="connsiteX10" fmla="*/ 612068 w 2818662"/>
              <a:gd name="connsiteY10" fmla="*/ 3650606 h 3650606"/>
              <a:gd name="connsiteX11" fmla="*/ 0 w 2818662"/>
              <a:gd name="connsiteY11" fmla="*/ 3650606 h 3650606"/>
              <a:gd name="connsiteX0" fmla="*/ 0 w 2818662"/>
              <a:gd name="connsiteY0" fmla="*/ 3650606 h 3650606"/>
              <a:gd name="connsiteX1" fmla="*/ 0 w 2818662"/>
              <a:gd name="connsiteY1" fmla="*/ 1365581 h 3650606"/>
              <a:gd name="connsiteX2" fmla="*/ 1071119 w 2818662"/>
              <a:gd name="connsiteY2" fmla="*/ 294462 h 3650606"/>
              <a:gd name="connsiteX3" fmla="*/ 2333916 w 2818662"/>
              <a:gd name="connsiteY3" fmla="*/ 294463 h 3650606"/>
              <a:gd name="connsiteX4" fmla="*/ 2322341 w 2818662"/>
              <a:gd name="connsiteY4" fmla="*/ 0 h 3650606"/>
              <a:gd name="connsiteX5" fmla="*/ 2818662 w 2818662"/>
              <a:gd name="connsiteY5" fmla="*/ 565772 h 3650606"/>
              <a:gd name="connsiteX6" fmla="*/ 2333916 w 2818662"/>
              <a:gd name="connsiteY6" fmla="*/ 1189414 h 3650606"/>
              <a:gd name="connsiteX7" fmla="*/ 2322341 w 2818662"/>
              <a:gd name="connsiteY7" fmla="*/ 883380 h 3650606"/>
              <a:gd name="connsiteX8" fmla="*/ 1071119 w 2818662"/>
              <a:gd name="connsiteY8" fmla="*/ 906530 h 3650606"/>
              <a:gd name="connsiteX9" fmla="*/ 612068 w 2818662"/>
              <a:gd name="connsiteY9" fmla="*/ 1365581 h 3650606"/>
              <a:gd name="connsiteX10" fmla="*/ 612068 w 2818662"/>
              <a:gd name="connsiteY10" fmla="*/ 3650606 h 3650606"/>
              <a:gd name="connsiteX11" fmla="*/ 0 w 2818662"/>
              <a:gd name="connsiteY11" fmla="*/ 3650606 h 36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8662" h="3650606">
                <a:moveTo>
                  <a:pt x="0" y="3650606"/>
                </a:moveTo>
                <a:lnTo>
                  <a:pt x="0" y="1365581"/>
                </a:lnTo>
                <a:cubicBezTo>
                  <a:pt x="0" y="774018"/>
                  <a:pt x="479556" y="294462"/>
                  <a:pt x="1071119" y="294462"/>
                </a:cubicBezTo>
                <a:lnTo>
                  <a:pt x="2333916" y="294463"/>
                </a:lnTo>
                <a:lnTo>
                  <a:pt x="2322341" y="0"/>
                </a:lnTo>
                <a:lnTo>
                  <a:pt x="2818662" y="565772"/>
                </a:lnTo>
                <a:lnTo>
                  <a:pt x="2333916" y="1189414"/>
                </a:lnTo>
                <a:lnTo>
                  <a:pt x="2322341" y="883380"/>
                </a:lnTo>
                <a:lnTo>
                  <a:pt x="1071119" y="906530"/>
                </a:lnTo>
                <a:cubicBezTo>
                  <a:pt x="817592" y="906530"/>
                  <a:pt x="612068" y="1112054"/>
                  <a:pt x="612068" y="1365581"/>
                </a:cubicBezTo>
                <a:lnTo>
                  <a:pt x="612068" y="3650606"/>
                </a:lnTo>
                <a:lnTo>
                  <a:pt x="0" y="3650606"/>
                </a:lnTo>
                <a:close/>
              </a:path>
            </a:pathLst>
          </a:cu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 name="Rechteckiger Pfeil 11">
            <a:extLst>
              <a:ext uri="{FF2B5EF4-FFF2-40B4-BE49-F238E27FC236}">
                <a16:creationId xmlns:a16="http://schemas.microsoft.com/office/drawing/2014/main" id="{A8D51D68-F2C0-7114-D671-B3D81388887E}"/>
              </a:ext>
            </a:extLst>
          </p:cNvPr>
          <p:cNvSpPr/>
          <p:nvPr/>
        </p:nvSpPr>
        <p:spPr bwMode="auto">
          <a:xfrm rot="16200000" flipV="1">
            <a:off x="7186468" y="2237363"/>
            <a:ext cx="2571591" cy="4464496"/>
          </a:xfrm>
          <a:prstGeom prst="bentArrow">
            <a:avLst>
              <a:gd name="adj1" fmla="val 25000"/>
              <a:gd name="adj2" fmla="val 12118"/>
              <a:gd name="adj3" fmla="val 26874"/>
              <a:gd name="adj4" fmla="val 43750"/>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1" name="Rechteckiger Pfeil 12">
            <a:extLst>
              <a:ext uri="{FF2B5EF4-FFF2-40B4-BE49-F238E27FC236}">
                <a16:creationId xmlns:a16="http://schemas.microsoft.com/office/drawing/2014/main" id="{3D3005DC-D0E3-03F3-2A29-38EA871A9D3B}"/>
              </a:ext>
            </a:extLst>
          </p:cNvPr>
          <p:cNvSpPr/>
          <p:nvPr/>
        </p:nvSpPr>
        <p:spPr bwMode="auto">
          <a:xfrm rot="5400000" flipH="1" flipV="1">
            <a:off x="7581191" y="759417"/>
            <a:ext cx="2358211" cy="3888431"/>
          </a:xfrm>
          <a:prstGeom prst="bentArrow">
            <a:avLst>
              <a:gd name="adj1" fmla="val 30794"/>
              <a:gd name="adj2" fmla="val 22652"/>
              <a:gd name="adj3" fmla="val 27306"/>
              <a:gd name="adj4" fmla="val 43750"/>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2" name="Rechteckiger Pfeil 13">
            <a:extLst>
              <a:ext uri="{FF2B5EF4-FFF2-40B4-BE49-F238E27FC236}">
                <a16:creationId xmlns:a16="http://schemas.microsoft.com/office/drawing/2014/main" id="{826CE187-FE30-6B02-455A-730F6E2F151A}"/>
              </a:ext>
            </a:extLst>
          </p:cNvPr>
          <p:cNvSpPr/>
          <p:nvPr/>
        </p:nvSpPr>
        <p:spPr bwMode="auto">
          <a:xfrm rot="16200000" flipV="1">
            <a:off x="1698260" y="2220158"/>
            <a:ext cx="2395889" cy="4674608"/>
          </a:xfrm>
          <a:custGeom>
            <a:avLst/>
            <a:gdLst>
              <a:gd name="connsiteX0" fmla="*/ 0 w 2160240"/>
              <a:gd name="connsiteY0" fmla="*/ 4266377 h 4266377"/>
              <a:gd name="connsiteX1" fmla="*/ 0 w 2160240"/>
              <a:gd name="connsiteY1" fmla="*/ 945105 h 4266377"/>
              <a:gd name="connsiteX2" fmla="*/ 945105 w 2160240"/>
              <a:gd name="connsiteY2" fmla="*/ 0 h 4266377"/>
              <a:gd name="connsiteX3" fmla="*/ 1579697 w 2160240"/>
              <a:gd name="connsiteY3" fmla="*/ 0 h 4266377"/>
              <a:gd name="connsiteX4" fmla="*/ 1579697 w 2160240"/>
              <a:gd name="connsiteY4" fmla="*/ 0 h 4266377"/>
              <a:gd name="connsiteX5" fmla="*/ 2160240 w 2160240"/>
              <a:gd name="connsiteY5" fmla="*/ 261778 h 4266377"/>
              <a:gd name="connsiteX6" fmla="*/ 1579697 w 2160240"/>
              <a:gd name="connsiteY6" fmla="*/ 523556 h 4266377"/>
              <a:gd name="connsiteX7" fmla="*/ 1579697 w 2160240"/>
              <a:gd name="connsiteY7" fmla="*/ 523556 h 4266377"/>
              <a:gd name="connsiteX8" fmla="*/ 945105 w 2160240"/>
              <a:gd name="connsiteY8" fmla="*/ 523556 h 4266377"/>
              <a:gd name="connsiteX9" fmla="*/ 523556 w 2160240"/>
              <a:gd name="connsiteY9" fmla="*/ 945105 h 4266377"/>
              <a:gd name="connsiteX10" fmla="*/ 523556 w 2160240"/>
              <a:gd name="connsiteY10" fmla="*/ 4266377 h 4266377"/>
              <a:gd name="connsiteX11" fmla="*/ 0 w 2160240"/>
              <a:gd name="connsiteY11" fmla="*/ 4266377 h 4266377"/>
              <a:gd name="connsiteX0" fmla="*/ 0 w 1870873"/>
              <a:gd name="connsiteY0" fmla="*/ 4266377 h 4266377"/>
              <a:gd name="connsiteX1" fmla="*/ 0 w 1870873"/>
              <a:gd name="connsiteY1" fmla="*/ 945105 h 4266377"/>
              <a:gd name="connsiteX2" fmla="*/ 945105 w 1870873"/>
              <a:gd name="connsiteY2" fmla="*/ 0 h 4266377"/>
              <a:gd name="connsiteX3" fmla="*/ 1579697 w 1870873"/>
              <a:gd name="connsiteY3" fmla="*/ 0 h 4266377"/>
              <a:gd name="connsiteX4" fmla="*/ 1579697 w 1870873"/>
              <a:gd name="connsiteY4" fmla="*/ 0 h 4266377"/>
              <a:gd name="connsiteX5" fmla="*/ 1870873 w 1870873"/>
              <a:gd name="connsiteY5" fmla="*/ 261778 h 4266377"/>
              <a:gd name="connsiteX6" fmla="*/ 1579697 w 1870873"/>
              <a:gd name="connsiteY6" fmla="*/ 523556 h 4266377"/>
              <a:gd name="connsiteX7" fmla="*/ 1579697 w 1870873"/>
              <a:gd name="connsiteY7" fmla="*/ 523556 h 4266377"/>
              <a:gd name="connsiteX8" fmla="*/ 945105 w 1870873"/>
              <a:gd name="connsiteY8" fmla="*/ 523556 h 4266377"/>
              <a:gd name="connsiteX9" fmla="*/ 523556 w 1870873"/>
              <a:gd name="connsiteY9" fmla="*/ 945105 h 4266377"/>
              <a:gd name="connsiteX10" fmla="*/ 523556 w 1870873"/>
              <a:gd name="connsiteY10" fmla="*/ 4266377 h 4266377"/>
              <a:gd name="connsiteX11" fmla="*/ 0 w 1870873"/>
              <a:gd name="connsiteY11" fmla="*/ 4266377 h 4266377"/>
              <a:gd name="connsiteX0" fmla="*/ 0 w 1870873"/>
              <a:gd name="connsiteY0" fmla="*/ 4266377 h 4266377"/>
              <a:gd name="connsiteX1" fmla="*/ 0 w 1870873"/>
              <a:gd name="connsiteY1" fmla="*/ 945105 h 4266377"/>
              <a:gd name="connsiteX2" fmla="*/ 945105 w 1870873"/>
              <a:gd name="connsiteY2" fmla="*/ 0 h 4266377"/>
              <a:gd name="connsiteX3" fmla="*/ 1579697 w 1870873"/>
              <a:gd name="connsiteY3" fmla="*/ 0 h 4266377"/>
              <a:gd name="connsiteX4" fmla="*/ 1579697 w 1870873"/>
              <a:gd name="connsiteY4" fmla="*/ 0 h 4266377"/>
              <a:gd name="connsiteX5" fmla="*/ 1870873 w 1870873"/>
              <a:gd name="connsiteY5" fmla="*/ 261778 h 4266377"/>
              <a:gd name="connsiteX6" fmla="*/ 1579697 w 1870873"/>
              <a:gd name="connsiteY6" fmla="*/ 523556 h 4266377"/>
              <a:gd name="connsiteX7" fmla="*/ 1579697 w 1870873"/>
              <a:gd name="connsiteY7" fmla="*/ 523556 h 4266377"/>
              <a:gd name="connsiteX8" fmla="*/ 945104 w 1870873"/>
              <a:gd name="connsiteY8" fmla="*/ 601267 h 4266377"/>
              <a:gd name="connsiteX9" fmla="*/ 523556 w 1870873"/>
              <a:gd name="connsiteY9" fmla="*/ 945105 h 4266377"/>
              <a:gd name="connsiteX10" fmla="*/ 523556 w 1870873"/>
              <a:gd name="connsiteY10" fmla="*/ 4266377 h 4266377"/>
              <a:gd name="connsiteX11" fmla="*/ 0 w 1870873"/>
              <a:gd name="connsiteY11" fmla="*/ 4266377 h 4266377"/>
              <a:gd name="connsiteX0" fmla="*/ 0 w 1870873"/>
              <a:gd name="connsiteY0" fmla="*/ 4266377 h 4266377"/>
              <a:gd name="connsiteX1" fmla="*/ 0 w 1870873"/>
              <a:gd name="connsiteY1" fmla="*/ 945105 h 4266377"/>
              <a:gd name="connsiteX2" fmla="*/ 945105 w 1870873"/>
              <a:gd name="connsiteY2" fmla="*/ 0 h 4266377"/>
              <a:gd name="connsiteX3" fmla="*/ 1579697 w 1870873"/>
              <a:gd name="connsiteY3" fmla="*/ 0 h 4266377"/>
              <a:gd name="connsiteX4" fmla="*/ 1579697 w 1870873"/>
              <a:gd name="connsiteY4" fmla="*/ 0 h 4266377"/>
              <a:gd name="connsiteX5" fmla="*/ 1870873 w 1870873"/>
              <a:gd name="connsiteY5" fmla="*/ 261778 h 4266377"/>
              <a:gd name="connsiteX6" fmla="*/ 1579697 w 1870873"/>
              <a:gd name="connsiteY6" fmla="*/ 523556 h 4266377"/>
              <a:gd name="connsiteX7" fmla="*/ 1606811 w 1870873"/>
              <a:gd name="connsiteY7" fmla="*/ 601267 h 4266377"/>
              <a:gd name="connsiteX8" fmla="*/ 945104 w 1870873"/>
              <a:gd name="connsiteY8" fmla="*/ 601267 h 4266377"/>
              <a:gd name="connsiteX9" fmla="*/ 523556 w 1870873"/>
              <a:gd name="connsiteY9" fmla="*/ 945105 h 4266377"/>
              <a:gd name="connsiteX10" fmla="*/ 523556 w 1870873"/>
              <a:gd name="connsiteY10" fmla="*/ 4266377 h 4266377"/>
              <a:gd name="connsiteX11" fmla="*/ 0 w 1870873"/>
              <a:gd name="connsiteY11" fmla="*/ 4266377 h 426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0873" h="4266377">
                <a:moveTo>
                  <a:pt x="0" y="4266377"/>
                </a:moveTo>
                <a:lnTo>
                  <a:pt x="0" y="945105"/>
                </a:lnTo>
                <a:cubicBezTo>
                  <a:pt x="0" y="423138"/>
                  <a:pt x="423138" y="0"/>
                  <a:pt x="945105" y="0"/>
                </a:cubicBezTo>
                <a:lnTo>
                  <a:pt x="1579697" y="0"/>
                </a:lnTo>
                <a:lnTo>
                  <a:pt x="1579697" y="0"/>
                </a:lnTo>
                <a:lnTo>
                  <a:pt x="1870873" y="261778"/>
                </a:lnTo>
                <a:lnTo>
                  <a:pt x="1579697" y="523556"/>
                </a:lnTo>
                <a:lnTo>
                  <a:pt x="1606811" y="601267"/>
                </a:lnTo>
                <a:lnTo>
                  <a:pt x="945104" y="601267"/>
                </a:lnTo>
                <a:cubicBezTo>
                  <a:pt x="712289" y="601267"/>
                  <a:pt x="523556" y="712290"/>
                  <a:pt x="523556" y="945105"/>
                </a:cubicBezTo>
                <a:lnTo>
                  <a:pt x="523556" y="4266377"/>
                </a:lnTo>
                <a:lnTo>
                  <a:pt x="0" y="4266377"/>
                </a:lnTo>
                <a:close/>
              </a:path>
            </a:pathLst>
          </a:cu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3" name="Rechteckiger Pfeil 15">
            <a:extLst>
              <a:ext uri="{FF2B5EF4-FFF2-40B4-BE49-F238E27FC236}">
                <a16:creationId xmlns:a16="http://schemas.microsoft.com/office/drawing/2014/main" id="{972C1355-AA0C-8BEB-B9B4-57E706694A19}"/>
              </a:ext>
            </a:extLst>
          </p:cNvPr>
          <p:cNvSpPr/>
          <p:nvPr/>
        </p:nvSpPr>
        <p:spPr bwMode="auto">
          <a:xfrm rot="16200000" flipV="1">
            <a:off x="2350237" y="316143"/>
            <a:ext cx="1906673" cy="3368755"/>
          </a:xfrm>
          <a:custGeom>
            <a:avLst/>
            <a:gdLst>
              <a:gd name="connsiteX0" fmla="*/ 0 w 1557970"/>
              <a:gd name="connsiteY0" fmla="*/ 3432626 h 3432626"/>
              <a:gd name="connsiteX1" fmla="*/ 0 w 1557970"/>
              <a:gd name="connsiteY1" fmla="*/ 549901 h 3432626"/>
              <a:gd name="connsiteX2" fmla="*/ 402221 w 1557970"/>
              <a:gd name="connsiteY2" fmla="*/ 147680 h 3432626"/>
              <a:gd name="connsiteX3" fmla="*/ 1094318 w 1557970"/>
              <a:gd name="connsiteY3" fmla="*/ 147680 h 3432626"/>
              <a:gd name="connsiteX4" fmla="*/ 1094318 w 1557970"/>
              <a:gd name="connsiteY4" fmla="*/ 0 h 3432626"/>
              <a:gd name="connsiteX5" fmla="*/ 1557970 w 1557970"/>
              <a:gd name="connsiteY5" fmla="*/ 342426 h 3432626"/>
              <a:gd name="connsiteX6" fmla="*/ 1094318 w 1557970"/>
              <a:gd name="connsiteY6" fmla="*/ 684852 h 3432626"/>
              <a:gd name="connsiteX7" fmla="*/ 1094318 w 1557970"/>
              <a:gd name="connsiteY7" fmla="*/ 537172 h 3432626"/>
              <a:gd name="connsiteX8" fmla="*/ 402221 w 1557970"/>
              <a:gd name="connsiteY8" fmla="*/ 537172 h 3432626"/>
              <a:gd name="connsiteX9" fmla="*/ 389492 w 1557970"/>
              <a:gd name="connsiteY9" fmla="*/ 549901 h 3432626"/>
              <a:gd name="connsiteX10" fmla="*/ 389493 w 1557970"/>
              <a:gd name="connsiteY10" fmla="*/ 3432626 h 3432626"/>
              <a:gd name="connsiteX11" fmla="*/ 0 w 1557970"/>
              <a:gd name="connsiteY11" fmla="*/ 3432626 h 3432626"/>
              <a:gd name="connsiteX0" fmla="*/ 0 w 1557970"/>
              <a:gd name="connsiteY0" fmla="*/ 3432626 h 3548373"/>
              <a:gd name="connsiteX1" fmla="*/ 0 w 1557970"/>
              <a:gd name="connsiteY1" fmla="*/ 549901 h 3548373"/>
              <a:gd name="connsiteX2" fmla="*/ 402221 w 1557970"/>
              <a:gd name="connsiteY2" fmla="*/ 147680 h 3548373"/>
              <a:gd name="connsiteX3" fmla="*/ 1094318 w 1557970"/>
              <a:gd name="connsiteY3" fmla="*/ 147680 h 3548373"/>
              <a:gd name="connsiteX4" fmla="*/ 1094318 w 1557970"/>
              <a:gd name="connsiteY4" fmla="*/ 0 h 3548373"/>
              <a:gd name="connsiteX5" fmla="*/ 1557970 w 1557970"/>
              <a:gd name="connsiteY5" fmla="*/ 342426 h 3548373"/>
              <a:gd name="connsiteX6" fmla="*/ 1094318 w 1557970"/>
              <a:gd name="connsiteY6" fmla="*/ 684852 h 3548373"/>
              <a:gd name="connsiteX7" fmla="*/ 1094318 w 1557970"/>
              <a:gd name="connsiteY7" fmla="*/ 537172 h 3548373"/>
              <a:gd name="connsiteX8" fmla="*/ 402221 w 1557970"/>
              <a:gd name="connsiteY8" fmla="*/ 537172 h 3548373"/>
              <a:gd name="connsiteX9" fmla="*/ 389492 w 1557970"/>
              <a:gd name="connsiteY9" fmla="*/ 549901 h 3548373"/>
              <a:gd name="connsiteX10" fmla="*/ 505239 w 1557970"/>
              <a:gd name="connsiteY10" fmla="*/ 3548373 h 3548373"/>
              <a:gd name="connsiteX11" fmla="*/ 0 w 1557970"/>
              <a:gd name="connsiteY11" fmla="*/ 3432626 h 3548373"/>
              <a:gd name="connsiteX0" fmla="*/ 0 w 1615845"/>
              <a:gd name="connsiteY0" fmla="*/ 3502071 h 3548373"/>
              <a:gd name="connsiteX1" fmla="*/ 57875 w 1615845"/>
              <a:gd name="connsiteY1" fmla="*/ 549901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460096 w 1615845"/>
              <a:gd name="connsiteY8" fmla="*/ 537172 h 3548373"/>
              <a:gd name="connsiteX9" fmla="*/ 447367 w 1615845"/>
              <a:gd name="connsiteY9" fmla="*/ 549901 h 3548373"/>
              <a:gd name="connsiteX10" fmla="*/ 563114 w 1615845"/>
              <a:gd name="connsiteY10" fmla="*/ 3548373 h 3548373"/>
              <a:gd name="connsiteX11" fmla="*/ 0 w 1615845"/>
              <a:gd name="connsiteY11" fmla="*/ 3502071 h 3548373"/>
              <a:gd name="connsiteX0" fmla="*/ 0 w 1615845"/>
              <a:gd name="connsiteY0" fmla="*/ 3502071 h 3548373"/>
              <a:gd name="connsiteX1" fmla="*/ 57875 w 1615845"/>
              <a:gd name="connsiteY1" fmla="*/ 549901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460096 w 1615845"/>
              <a:gd name="connsiteY8" fmla="*/ 537172 h 3548373"/>
              <a:gd name="connsiteX9" fmla="*/ 563114 w 1615845"/>
              <a:gd name="connsiteY9" fmla="*/ 584625 h 3548373"/>
              <a:gd name="connsiteX10" fmla="*/ 563114 w 1615845"/>
              <a:gd name="connsiteY10" fmla="*/ 3548373 h 3548373"/>
              <a:gd name="connsiteX11" fmla="*/ 0 w 1615845"/>
              <a:gd name="connsiteY11" fmla="*/ 3502071 h 3548373"/>
              <a:gd name="connsiteX0" fmla="*/ 0 w 1615845"/>
              <a:gd name="connsiteY0" fmla="*/ 3502071 h 3548373"/>
              <a:gd name="connsiteX1" fmla="*/ 57875 w 1615845"/>
              <a:gd name="connsiteY1" fmla="*/ 549901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564211 w 1615845"/>
              <a:gd name="connsiteY8" fmla="*/ 535684 h 3548373"/>
              <a:gd name="connsiteX9" fmla="*/ 563114 w 1615845"/>
              <a:gd name="connsiteY9" fmla="*/ 584625 h 3548373"/>
              <a:gd name="connsiteX10" fmla="*/ 563114 w 1615845"/>
              <a:gd name="connsiteY10" fmla="*/ 3548373 h 3548373"/>
              <a:gd name="connsiteX11" fmla="*/ 0 w 1615845"/>
              <a:gd name="connsiteY11" fmla="*/ 3502071 h 3548373"/>
              <a:gd name="connsiteX0" fmla="*/ 0 w 1615845"/>
              <a:gd name="connsiteY0" fmla="*/ 3502071 h 3548373"/>
              <a:gd name="connsiteX1" fmla="*/ 45719 w 1615845"/>
              <a:gd name="connsiteY1" fmla="*/ 500959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564211 w 1615845"/>
              <a:gd name="connsiteY8" fmla="*/ 535684 h 3548373"/>
              <a:gd name="connsiteX9" fmla="*/ 563114 w 1615845"/>
              <a:gd name="connsiteY9" fmla="*/ 584625 h 3548373"/>
              <a:gd name="connsiteX10" fmla="*/ 563114 w 1615845"/>
              <a:gd name="connsiteY10" fmla="*/ 3548373 h 3548373"/>
              <a:gd name="connsiteX11" fmla="*/ 0 w 1615845"/>
              <a:gd name="connsiteY11" fmla="*/ 3502071 h 3548373"/>
              <a:gd name="connsiteX0" fmla="*/ 0 w 1615845"/>
              <a:gd name="connsiteY0" fmla="*/ 3502071 h 3502071"/>
              <a:gd name="connsiteX1" fmla="*/ 45719 w 1615845"/>
              <a:gd name="connsiteY1" fmla="*/ 500959 h 3502071"/>
              <a:gd name="connsiteX2" fmla="*/ 460096 w 1615845"/>
              <a:gd name="connsiteY2" fmla="*/ 147680 h 3502071"/>
              <a:gd name="connsiteX3" fmla="*/ 1152193 w 1615845"/>
              <a:gd name="connsiteY3" fmla="*/ 147680 h 3502071"/>
              <a:gd name="connsiteX4" fmla="*/ 1152193 w 1615845"/>
              <a:gd name="connsiteY4" fmla="*/ 0 h 3502071"/>
              <a:gd name="connsiteX5" fmla="*/ 1615845 w 1615845"/>
              <a:gd name="connsiteY5" fmla="*/ 342426 h 3502071"/>
              <a:gd name="connsiteX6" fmla="*/ 1152193 w 1615845"/>
              <a:gd name="connsiteY6" fmla="*/ 684852 h 3502071"/>
              <a:gd name="connsiteX7" fmla="*/ 1152193 w 1615845"/>
              <a:gd name="connsiteY7" fmla="*/ 537172 h 3502071"/>
              <a:gd name="connsiteX8" fmla="*/ 564211 w 1615845"/>
              <a:gd name="connsiteY8" fmla="*/ 535684 h 3502071"/>
              <a:gd name="connsiteX9" fmla="*/ 563114 w 1615845"/>
              <a:gd name="connsiteY9" fmla="*/ 584625 h 3502071"/>
              <a:gd name="connsiteX10" fmla="*/ 575785 w 1615845"/>
              <a:gd name="connsiteY10" fmla="*/ 3487228 h 3502071"/>
              <a:gd name="connsiteX11" fmla="*/ 0 w 1615845"/>
              <a:gd name="connsiteY11" fmla="*/ 3502071 h 3502071"/>
              <a:gd name="connsiteX0" fmla="*/ 0 w 1615845"/>
              <a:gd name="connsiteY0" fmla="*/ 3502071 h 3502071"/>
              <a:gd name="connsiteX1" fmla="*/ 45719 w 1615845"/>
              <a:gd name="connsiteY1" fmla="*/ 500959 h 3502071"/>
              <a:gd name="connsiteX2" fmla="*/ 460096 w 1615845"/>
              <a:gd name="connsiteY2" fmla="*/ 147680 h 3502071"/>
              <a:gd name="connsiteX3" fmla="*/ 1152193 w 1615845"/>
              <a:gd name="connsiteY3" fmla="*/ 147680 h 3502071"/>
              <a:gd name="connsiteX4" fmla="*/ 1152193 w 1615845"/>
              <a:gd name="connsiteY4" fmla="*/ 0 h 3502071"/>
              <a:gd name="connsiteX5" fmla="*/ 1615845 w 1615845"/>
              <a:gd name="connsiteY5" fmla="*/ 342426 h 3502071"/>
              <a:gd name="connsiteX6" fmla="*/ 1152193 w 1615845"/>
              <a:gd name="connsiteY6" fmla="*/ 684852 h 3502071"/>
              <a:gd name="connsiteX7" fmla="*/ 1152193 w 1615845"/>
              <a:gd name="connsiteY7" fmla="*/ 537172 h 3502071"/>
              <a:gd name="connsiteX8" fmla="*/ 564211 w 1615845"/>
              <a:gd name="connsiteY8" fmla="*/ 535684 h 3502071"/>
              <a:gd name="connsiteX9" fmla="*/ 563114 w 1615845"/>
              <a:gd name="connsiteY9" fmla="*/ 584625 h 3502071"/>
              <a:gd name="connsiteX10" fmla="*/ 575785 w 1615845"/>
              <a:gd name="connsiteY10" fmla="*/ 3487228 h 3502071"/>
              <a:gd name="connsiteX11" fmla="*/ 0 w 1615845"/>
              <a:gd name="connsiteY11" fmla="*/ 3502071 h 3502071"/>
              <a:gd name="connsiteX0" fmla="*/ 0 w 1615845"/>
              <a:gd name="connsiteY0" fmla="*/ 3502071 h 3502071"/>
              <a:gd name="connsiteX1" fmla="*/ 45719 w 1615845"/>
              <a:gd name="connsiteY1" fmla="*/ 500959 h 3502071"/>
              <a:gd name="connsiteX2" fmla="*/ 355866 w 1615845"/>
              <a:gd name="connsiteY2" fmla="*/ 107420 h 3502071"/>
              <a:gd name="connsiteX3" fmla="*/ 1152193 w 1615845"/>
              <a:gd name="connsiteY3" fmla="*/ 147680 h 3502071"/>
              <a:gd name="connsiteX4" fmla="*/ 1152193 w 1615845"/>
              <a:gd name="connsiteY4" fmla="*/ 0 h 3502071"/>
              <a:gd name="connsiteX5" fmla="*/ 1615845 w 1615845"/>
              <a:gd name="connsiteY5" fmla="*/ 342426 h 3502071"/>
              <a:gd name="connsiteX6" fmla="*/ 1152193 w 1615845"/>
              <a:gd name="connsiteY6" fmla="*/ 684852 h 3502071"/>
              <a:gd name="connsiteX7" fmla="*/ 1152193 w 1615845"/>
              <a:gd name="connsiteY7" fmla="*/ 537172 h 3502071"/>
              <a:gd name="connsiteX8" fmla="*/ 564211 w 1615845"/>
              <a:gd name="connsiteY8" fmla="*/ 535684 h 3502071"/>
              <a:gd name="connsiteX9" fmla="*/ 563114 w 1615845"/>
              <a:gd name="connsiteY9" fmla="*/ 584625 h 3502071"/>
              <a:gd name="connsiteX10" fmla="*/ 575785 w 1615845"/>
              <a:gd name="connsiteY10" fmla="*/ 3487228 h 3502071"/>
              <a:gd name="connsiteX11" fmla="*/ 0 w 1615845"/>
              <a:gd name="connsiteY11" fmla="*/ 3502071 h 350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5845" h="3502071">
                <a:moveTo>
                  <a:pt x="0" y="3502071"/>
                </a:moveTo>
                <a:lnTo>
                  <a:pt x="45719" y="500959"/>
                </a:lnTo>
                <a:cubicBezTo>
                  <a:pt x="45719" y="278818"/>
                  <a:pt x="133725" y="107420"/>
                  <a:pt x="355866" y="107420"/>
                </a:cubicBezTo>
                <a:lnTo>
                  <a:pt x="1152193" y="147680"/>
                </a:lnTo>
                <a:lnTo>
                  <a:pt x="1152193" y="0"/>
                </a:lnTo>
                <a:lnTo>
                  <a:pt x="1615845" y="342426"/>
                </a:lnTo>
                <a:lnTo>
                  <a:pt x="1152193" y="684852"/>
                </a:lnTo>
                <a:lnTo>
                  <a:pt x="1152193" y="537172"/>
                </a:lnTo>
                <a:lnTo>
                  <a:pt x="564211" y="535684"/>
                </a:lnTo>
                <a:cubicBezTo>
                  <a:pt x="557181" y="535684"/>
                  <a:pt x="563114" y="577595"/>
                  <a:pt x="563114" y="584625"/>
                </a:cubicBezTo>
                <a:cubicBezTo>
                  <a:pt x="567338" y="1552159"/>
                  <a:pt x="575785" y="2306610"/>
                  <a:pt x="575785" y="3487228"/>
                </a:cubicBezTo>
                <a:lnTo>
                  <a:pt x="0" y="3502071"/>
                </a:lnTo>
                <a:close/>
              </a:path>
            </a:pathLst>
          </a:cu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4" name="Textfeld 13">
            <a:extLst>
              <a:ext uri="{FF2B5EF4-FFF2-40B4-BE49-F238E27FC236}">
                <a16:creationId xmlns:a16="http://schemas.microsoft.com/office/drawing/2014/main" id="{9D5694C6-DFF9-C661-D102-E7C96BE20D2A}"/>
              </a:ext>
            </a:extLst>
          </p:cNvPr>
          <p:cNvSpPr txBox="1"/>
          <p:nvPr/>
        </p:nvSpPr>
        <p:spPr>
          <a:xfrm>
            <a:off x="1188875" y="5071116"/>
            <a:ext cx="1307543"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a:t>
            </a:r>
            <a:r>
              <a:rPr lang="de-DE" sz="900" dirty="0">
                <a:solidFill>
                  <a:srgbClr val="FFC000"/>
                </a:solidFill>
              </a:rPr>
              <a:t>:</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 3C,D,E,F,G,K)</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i="0" u="none" strike="noStrike" kern="1200" cap="none" spc="0" normalizeH="0" baseline="0" noProof="0" dirty="0">
                <a:ln>
                  <a:noFill/>
                </a:ln>
                <a:solidFill>
                  <a:srgbClr val="000000"/>
                </a:solidFill>
                <a:effectLst/>
                <a:uLnTx/>
                <a:uFillTx/>
                <a:latin typeface="Arial" charset="0"/>
                <a:ea typeface="ＭＳ Ｐゴシック" charset="-128"/>
                <a:cs typeface="+mn-cs"/>
              </a:rPr>
              <a:t>eingekaufte Güter und Dienstleistungen</a:t>
            </a:r>
          </a:p>
        </p:txBody>
      </p:sp>
      <p:sp>
        <p:nvSpPr>
          <p:cNvPr id="15" name="Textfeld 14">
            <a:extLst>
              <a:ext uri="{FF2B5EF4-FFF2-40B4-BE49-F238E27FC236}">
                <a16:creationId xmlns:a16="http://schemas.microsoft.com/office/drawing/2014/main" id="{70CDD4CB-8796-E2F8-A584-402F5093B930}"/>
              </a:ext>
            </a:extLst>
          </p:cNvPr>
          <p:cNvSpPr txBox="1"/>
          <p:nvPr/>
        </p:nvSpPr>
        <p:spPr>
          <a:xfrm>
            <a:off x="2540290" y="5085184"/>
            <a:ext cx="1108228" cy="369332"/>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2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Kapitalgüter</a:t>
            </a:r>
          </a:p>
        </p:txBody>
      </p:sp>
      <p:sp>
        <p:nvSpPr>
          <p:cNvPr id="16" name="Textfeld 15">
            <a:extLst>
              <a:ext uri="{FF2B5EF4-FFF2-40B4-BE49-F238E27FC236}">
                <a16:creationId xmlns:a16="http://schemas.microsoft.com/office/drawing/2014/main" id="{CD951C94-73DF-2B68-8221-1BA67DFEF409}"/>
              </a:ext>
            </a:extLst>
          </p:cNvPr>
          <p:cNvSpPr txBox="1"/>
          <p:nvPr/>
        </p:nvSpPr>
        <p:spPr>
          <a:xfrm>
            <a:off x="3834622" y="5071116"/>
            <a:ext cx="1312411" cy="6463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3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Brennstoff- und </a:t>
            </a:r>
            <a:r>
              <a:rPr kumimoji="0" lang="de-DE" sz="900" b="0" i="0" u="none" strike="noStrike" kern="1200" cap="none" spc="0" normalizeH="0" baseline="0" noProof="0" dirty="0" smtClean="0">
                <a:ln>
                  <a:noFill/>
                </a:ln>
                <a:solidFill>
                  <a:srgbClr val="000000"/>
                </a:solidFill>
                <a:effectLst/>
                <a:uLnTx/>
                <a:uFillTx/>
                <a:latin typeface="Arial" charset="0"/>
                <a:ea typeface="ＭＳ Ｐゴシック" charset="-128"/>
                <a:cs typeface="+mn-cs"/>
              </a:rPr>
              <a:t>energiebezogene </a:t>
            </a: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Emissionen</a:t>
            </a:r>
          </a:p>
        </p:txBody>
      </p:sp>
      <p:sp>
        <p:nvSpPr>
          <p:cNvPr id="17" name="Textfeld 16">
            <a:extLst>
              <a:ext uri="{FF2B5EF4-FFF2-40B4-BE49-F238E27FC236}">
                <a16:creationId xmlns:a16="http://schemas.microsoft.com/office/drawing/2014/main" id="{8ADE68B9-64C0-8AE5-43E9-5C6058A53DBC}"/>
              </a:ext>
            </a:extLst>
          </p:cNvPr>
          <p:cNvSpPr txBox="1"/>
          <p:nvPr/>
        </p:nvSpPr>
        <p:spPr>
          <a:xfrm>
            <a:off x="4511525" y="4114010"/>
            <a:ext cx="794989" cy="784830"/>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4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(ecocock-pit:3B)</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Transport und Verteilung</a:t>
            </a:r>
          </a:p>
        </p:txBody>
      </p:sp>
      <p:sp>
        <p:nvSpPr>
          <p:cNvPr id="18" name="Textfeld 17">
            <a:extLst>
              <a:ext uri="{FF2B5EF4-FFF2-40B4-BE49-F238E27FC236}">
                <a16:creationId xmlns:a16="http://schemas.microsoft.com/office/drawing/2014/main" id="{C181BFC6-3E61-5C9B-9A7B-E43FEAA06E50}"/>
              </a:ext>
            </a:extLst>
          </p:cNvPr>
          <p:cNvSpPr txBox="1"/>
          <p:nvPr/>
        </p:nvSpPr>
        <p:spPr>
          <a:xfrm>
            <a:off x="4212566" y="3319239"/>
            <a:ext cx="1078023" cy="369332"/>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5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(ecocockpit:3H)</a:t>
            </a: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 Abfall</a:t>
            </a:r>
          </a:p>
        </p:txBody>
      </p:sp>
      <p:sp>
        <p:nvSpPr>
          <p:cNvPr id="19" name="Textfeld 18">
            <a:extLst>
              <a:ext uri="{FF2B5EF4-FFF2-40B4-BE49-F238E27FC236}">
                <a16:creationId xmlns:a16="http://schemas.microsoft.com/office/drawing/2014/main" id="{63167B61-CD3A-45D5-FDE8-E7FDAEB37562}"/>
              </a:ext>
            </a:extLst>
          </p:cNvPr>
          <p:cNvSpPr txBox="1"/>
          <p:nvPr/>
        </p:nvSpPr>
        <p:spPr>
          <a:xfrm>
            <a:off x="2277923" y="3363476"/>
            <a:ext cx="1078023" cy="369332"/>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6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(ecocockpit:3A)</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Geschäftsreisen</a:t>
            </a:r>
          </a:p>
        </p:txBody>
      </p:sp>
      <p:sp>
        <p:nvSpPr>
          <p:cNvPr id="20" name="Textfeld 19">
            <a:extLst>
              <a:ext uri="{FF2B5EF4-FFF2-40B4-BE49-F238E27FC236}">
                <a16:creationId xmlns:a16="http://schemas.microsoft.com/office/drawing/2014/main" id="{1EF624BE-7D2B-18C0-DC4D-C4D8BE5A3155}"/>
              </a:ext>
            </a:extLst>
          </p:cNvPr>
          <p:cNvSpPr txBox="1"/>
          <p:nvPr/>
        </p:nvSpPr>
        <p:spPr>
          <a:xfrm>
            <a:off x="2273355" y="2395607"/>
            <a:ext cx="1087861"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7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(ecocockpit:3J)</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Pendeln der Arbeitnehmer</a:t>
            </a:r>
          </a:p>
        </p:txBody>
      </p:sp>
      <p:sp>
        <p:nvSpPr>
          <p:cNvPr id="21" name="Textfeld 20">
            <a:extLst>
              <a:ext uri="{FF2B5EF4-FFF2-40B4-BE49-F238E27FC236}">
                <a16:creationId xmlns:a16="http://schemas.microsoft.com/office/drawing/2014/main" id="{08719F94-8DA9-F005-0BD7-35217EF58E8D}"/>
              </a:ext>
            </a:extLst>
          </p:cNvPr>
          <p:cNvSpPr txBox="1"/>
          <p:nvPr/>
        </p:nvSpPr>
        <p:spPr>
          <a:xfrm>
            <a:off x="3829921" y="2254204"/>
            <a:ext cx="1081826" cy="646331"/>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8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(ecocockpit:3A) </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Angemietete oder geleaste Sachanlagen</a:t>
            </a:r>
          </a:p>
        </p:txBody>
      </p:sp>
      <p:sp>
        <p:nvSpPr>
          <p:cNvPr id="22" name="Textfeld 21">
            <a:extLst>
              <a:ext uri="{FF2B5EF4-FFF2-40B4-BE49-F238E27FC236}">
                <a16:creationId xmlns:a16="http://schemas.microsoft.com/office/drawing/2014/main" id="{2C3BBD01-37FF-CACD-C86E-9C31BCF0C339}"/>
              </a:ext>
            </a:extLst>
          </p:cNvPr>
          <p:cNvSpPr txBox="1"/>
          <p:nvPr/>
        </p:nvSpPr>
        <p:spPr>
          <a:xfrm>
            <a:off x="1252614" y="4074137"/>
            <a:ext cx="1963066"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Bezogene Elektrizität, Dampf, Heizung und Kühlung für die eigene Nutzung</a:t>
            </a:r>
          </a:p>
        </p:txBody>
      </p:sp>
      <p:sp>
        <p:nvSpPr>
          <p:cNvPr id="23" name="Textfeld 22">
            <a:extLst>
              <a:ext uri="{FF2B5EF4-FFF2-40B4-BE49-F238E27FC236}">
                <a16:creationId xmlns:a16="http://schemas.microsoft.com/office/drawing/2014/main" id="{0F024C05-0644-99D3-F539-CADB626E105E}"/>
              </a:ext>
            </a:extLst>
          </p:cNvPr>
          <p:cNvSpPr txBox="1"/>
          <p:nvPr/>
        </p:nvSpPr>
        <p:spPr>
          <a:xfrm>
            <a:off x="5428310" y="4969768"/>
            <a:ext cx="676727"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Fuhrpark</a:t>
            </a:r>
          </a:p>
        </p:txBody>
      </p:sp>
      <p:sp>
        <p:nvSpPr>
          <p:cNvPr id="24" name="Textfeld 23">
            <a:extLst>
              <a:ext uri="{FF2B5EF4-FFF2-40B4-BE49-F238E27FC236}">
                <a16:creationId xmlns:a16="http://schemas.microsoft.com/office/drawing/2014/main" id="{C494AA09-9BC0-AB3E-26FF-25CDB101FD6F}"/>
              </a:ext>
            </a:extLst>
          </p:cNvPr>
          <p:cNvSpPr txBox="1"/>
          <p:nvPr/>
        </p:nvSpPr>
        <p:spPr>
          <a:xfrm>
            <a:off x="5428310" y="3378821"/>
            <a:ext cx="676727"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Unternehmens-einrich-tungen</a:t>
            </a:r>
          </a:p>
        </p:txBody>
      </p:sp>
      <p:sp>
        <p:nvSpPr>
          <p:cNvPr id="25" name="Textfeld 24">
            <a:extLst>
              <a:ext uri="{FF2B5EF4-FFF2-40B4-BE49-F238E27FC236}">
                <a16:creationId xmlns:a16="http://schemas.microsoft.com/office/drawing/2014/main" id="{070EA6C7-2A39-31C7-AF31-A64256C9161B}"/>
              </a:ext>
            </a:extLst>
          </p:cNvPr>
          <p:cNvSpPr txBox="1"/>
          <p:nvPr/>
        </p:nvSpPr>
        <p:spPr>
          <a:xfrm>
            <a:off x="6486964" y="5153417"/>
            <a:ext cx="1178062" cy="5078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9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Transport und Verteilung</a:t>
            </a:r>
          </a:p>
        </p:txBody>
      </p:sp>
      <p:sp>
        <p:nvSpPr>
          <p:cNvPr id="26" name="Textfeld 25">
            <a:extLst>
              <a:ext uri="{FF2B5EF4-FFF2-40B4-BE49-F238E27FC236}">
                <a16:creationId xmlns:a16="http://schemas.microsoft.com/office/drawing/2014/main" id="{99507341-2776-527B-A10C-9EA133C75875}"/>
              </a:ext>
            </a:extLst>
          </p:cNvPr>
          <p:cNvSpPr txBox="1"/>
          <p:nvPr/>
        </p:nvSpPr>
        <p:spPr>
          <a:xfrm>
            <a:off x="7766809" y="5153417"/>
            <a:ext cx="1353527" cy="5078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10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Verarbeitung der verkauften Produkte</a:t>
            </a:r>
          </a:p>
        </p:txBody>
      </p:sp>
      <p:sp>
        <p:nvSpPr>
          <p:cNvPr id="27" name="Textfeld 26">
            <a:extLst>
              <a:ext uri="{FF2B5EF4-FFF2-40B4-BE49-F238E27FC236}">
                <a16:creationId xmlns:a16="http://schemas.microsoft.com/office/drawing/2014/main" id="{34E8B13E-7FF2-0D9B-DD28-7E76D13A6936}"/>
              </a:ext>
            </a:extLst>
          </p:cNvPr>
          <p:cNvSpPr txBox="1"/>
          <p:nvPr/>
        </p:nvSpPr>
        <p:spPr>
          <a:xfrm>
            <a:off x="9048328" y="5153417"/>
            <a:ext cx="1353527" cy="5078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11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Nutzung der verkauften Produkte</a:t>
            </a:r>
          </a:p>
        </p:txBody>
      </p:sp>
      <p:sp>
        <p:nvSpPr>
          <p:cNvPr id="28" name="Textfeld 27">
            <a:extLst>
              <a:ext uri="{FF2B5EF4-FFF2-40B4-BE49-F238E27FC236}">
                <a16:creationId xmlns:a16="http://schemas.microsoft.com/office/drawing/2014/main" id="{441E47F1-AAE9-AD8A-1E6E-AD84432D6602}"/>
              </a:ext>
            </a:extLst>
          </p:cNvPr>
          <p:cNvSpPr txBox="1"/>
          <p:nvPr/>
        </p:nvSpPr>
        <p:spPr>
          <a:xfrm>
            <a:off x="9401569" y="3177363"/>
            <a:ext cx="1497543" cy="6463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12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Umgang mit verkauften Produkten an deren Lebenszyklusende</a:t>
            </a:r>
          </a:p>
        </p:txBody>
      </p:sp>
      <p:sp>
        <p:nvSpPr>
          <p:cNvPr id="29" name="Textfeld 28">
            <a:extLst>
              <a:ext uri="{FF2B5EF4-FFF2-40B4-BE49-F238E27FC236}">
                <a16:creationId xmlns:a16="http://schemas.microsoft.com/office/drawing/2014/main" id="{E2ED08BD-086F-7A16-BC02-533887B4EAC6}"/>
              </a:ext>
            </a:extLst>
          </p:cNvPr>
          <p:cNvSpPr txBox="1"/>
          <p:nvPr/>
        </p:nvSpPr>
        <p:spPr>
          <a:xfrm>
            <a:off x="8251523" y="3141383"/>
            <a:ext cx="980194" cy="784830"/>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13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Vermietete oder verleaste Sachanlagen</a:t>
            </a:r>
          </a:p>
        </p:txBody>
      </p:sp>
      <p:sp>
        <p:nvSpPr>
          <p:cNvPr id="30" name="Textfeld 29">
            <a:extLst>
              <a:ext uri="{FF2B5EF4-FFF2-40B4-BE49-F238E27FC236}">
                <a16:creationId xmlns:a16="http://schemas.microsoft.com/office/drawing/2014/main" id="{AF17F031-0123-7502-AAF8-A763511CE0B2}"/>
              </a:ext>
            </a:extLst>
          </p:cNvPr>
          <p:cNvSpPr txBox="1"/>
          <p:nvPr/>
        </p:nvSpPr>
        <p:spPr>
          <a:xfrm>
            <a:off x="7115620" y="3012208"/>
            <a:ext cx="1068413"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Franchise</a:t>
            </a:r>
          </a:p>
        </p:txBody>
      </p:sp>
      <p:sp>
        <p:nvSpPr>
          <p:cNvPr id="31" name="Textfeld 30">
            <a:extLst>
              <a:ext uri="{FF2B5EF4-FFF2-40B4-BE49-F238E27FC236}">
                <a16:creationId xmlns:a16="http://schemas.microsoft.com/office/drawing/2014/main" id="{C5EA3B9A-7D86-BF15-6035-95548A556A90}"/>
              </a:ext>
            </a:extLst>
          </p:cNvPr>
          <p:cNvSpPr txBox="1"/>
          <p:nvPr/>
        </p:nvSpPr>
        <p:spPr>
          <a:xfrm>
            <a:off x="6954778" y="2260201"/>
            <a:ext cx="855029"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15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Investitionen</a:t>
            </a:r>
          </a:p>
        </p:txBody>
      </p:sp>
      <p:sp>
        <p:nvSpPr>
          <p:cNvPr id="32" name="Textfeld 31">
            <a:extLst>
              <a:ext uri="{FF2B5EF4-FFF2-40B4-BE49-F238E27FC236}">
                <a16:creationId xmlns:a16="http://schemas.microsoft.com/office/drawing/2014/main" id="{F15705C4-0D34-580D-12C5-FB9314C64222}"/>
              </a:ext>
            </a:extLst>
          </p:cNvPr>
          <p:cNvSpPr txBox="1"/>
          <p:nvPr/>
        </p:nvSpPr>
        <p:spPr>
          <a:xfrm>
            <a:off x="5135990" y="1063101"/>
            <a:ext cx="687208" cy="400110"/>
          </a:xfrm>
          <a:prstGeom prst="rect">
            <a:avLst/>
          </a:prstGeom>
          <a:noFill/>
        </p:spPr>
        <p:txBody>
          <a:bodyPr wrap="square" rtlCol="0">
            <a:spAutoFit/>
          </a:bodyPr>
          <a:lstStyle/>
          <a:p>
            <a:pPr algn="l"/>
            <a:r>
              <a:rPr lang="de-DE" sz="2000" dirty="0"/>
              <a:t>CH</a:t>
            </a:r>
            <a:r>
              <a:rPr lang="de-DE" sz="2000" baseline="-25000" dirty="0"/>
              <a:t>4</a:t>
            </a:r>
          </a:p>
        </p:txBody>
      </p:sp>
      <p:sp>
        <p:nvSpPr>
          <p:cNvPr id="33" name="Textfeld 32">
            <a:extLst>
              <a:ext uri="{FF2B5EF4-FFF2-40B4-BE49-F238E27FC236}">
                <a16:creationId xmlns:a16="http://schemas.microsoft.com/office/drawing/2014/main" id="{C5751C0F-84FF-EDE4-877D-F1DE9DA68396}"/>
              </a:ext>
            </a:extLst>
          </p:cNvPr>
          <p:cNvSpPr txBox="1"/>
          <p:nvPr/>
        </p:nvSpPr>
        <p:spPr>
          <a:xfrm>
            <a:off x="7405151" y="775701"/>
            <a:ext cx="687208" cy="400110"/>
          </a:xfrm>
          <a:prstGeom prst="rect">
            <a:avLst/>
          </a:prstGeom>
          <a:noFill/>
        </p:spPr>
        <p:txBody>
          <a:bodyPr wrap="square" rtlCol="0">
            <a:spAutoFit/>
          </a:bodyPr>
          <a:lstStyle/>
          <a:p>
            <a:pPr algn="l"/>
            <a:r>
              <a:rPr lang="de-DE" sz="2000" dirty="0"/>
              <a:t>N</a:t>
            </a:r>
            <a:r>
              <a:rPr lang="de-DE" sz="2000" baseline="-25000" dirty="0"/>
              <a:t>2</a:t>
            </a:r>
            <a:r>
              <a:rPr lang="de-DE" sz="2000" dirty="0"/>
              <a:t>O</a:t>
            </a:r>
          </a:p>
        </p:txBody>
      </p:sp>
      <p:sp>
        <p:nvSpPr>
          <p:cNvPr id="34" name="Textfeld 33">
            <a:extLst>
              <a:ext uri="{FF2B5EF4-FFF2-40B4-BE49-F238E27FC236}">
                <a16:creationId xmlns:a16="http://schemas.microsoft.com/office/drawing/2014/main" id="{D29BE9F8-D48E-8090-F337-000CD9CB21B3}"/>
              </a:ext>
            </a:extLst>
          </p:cNvPr>
          <p:cNvSpPr txBox="1"/>
          <p:nvPr/>
        </p:nvSpPr>
        <p:spPr>
          <a:xfrm>
            <a:off x="3735015" y="1165656"/>
            <a:ext cx="687208" cy="400110"/>
          </a:xfrm>
          <a:prstGeom prst="rect">
            <a:avLst/>
          </a:prstGeom>
          <a:noFill/>
        </p:spPr>
        <p:txBody>
          <a:bodyPr wrap="square" rtlCol="0">
            <a:spAutoFit/>
          </a:bodyPr>
          <a:lstStyle/>
          <a:p>
            <a:pPr algn="l"/>
            <a:r>
              <a:rPr lang="de-DE" sz="2000" dirty="0"/>
              <a:t>SF</a:t>
            </a:r>
            <a:r>
              <a:rPr lang="de-DE" sz="2000" baseline="-25000" dirty="0"/>
              <a:t>6</a:t>
            </a:r>
          </a:p>
        </p:txBody>
      </p:sp>
      <p:sp>
        <p:nvSpPr>
          <p:cNvPr id="35" name="Textfeld 34">
            <a:extLst>
              <a:ext uri="{FF2B5EF4-FFF2-40B4-BE49-F238E27FC236}">
                <a16:creationId xmlns:a16="http://schemas.microsoft.com/office/drawing/2014/main" id="{D0CD63C7-53EC-1CED-A5BE-05CB846BBA7F}"/>
              </a:ext>
            </a:extLst>
          </p:cNvPr>
          <p:cNvSpPr txBox="1"/>
          <p:nvPr/>
        </p:nvSpPr>
        <p:spPr>
          <a:xfrm>
            <a:off x="3828179" y="647076"/>
            <a:ext cx="687208" cy="400110"/>
          </a:xfrm>
          <a:prstGeom prst="rect">
            <a:avLst/>
          </a:prstGeom>
          <a:noFill/>
        </p:spPr>
        <p:txBody>
          <a:bodyPr wrap="square" rtlCol="0">
            <a:spAutoFit/>
          </a:bodyPr>
          <a:lstStyle/>
          <a:p>
            <a:pPr algn="l"/>
            <a:r>
              <a:rPr lang="de-DE" sz="2000" dirty="0"/>
              <a:t>NF</a:t>
            </a:r>
            <a:r>
              <a:rPr lang="de-DE" sz="2000" baseline="-25000" dirty="0"/>
              <a:t>3</a:t>
            </a:r>
          </a:p>
        </p:txBody>
      </p:sp>
      <p:sp>
        <p:nvSpPr>
          <p:cNvPr id="36" name="Textfeld 35">
            <a:extLst>
              <a:ext uri="{FF2B5EF4-FFF2-40B4-BE49-F238E27FC236}">
                <a16:creationId xmlns:a16="http://schemas.microsoft.com/office/drawing/2014/main" id="{5C133637-6B42-647F-273D-E01FED0D8F95}"/>
              </a:ext>
            </a:extLst>
          </p:cNvPr>
          <p:cNvSpPr txBox="1"/>
          <p:nvPr/>
        </p:nvSpPr>
        <p:spPr>
          <a:xfrm>
            <a:off x="4900542" y="558962"/>
            <a:ext cx="919727" cy="400110"/>
          </a:xfrm>
          <a:prstGeom prst="rect">
            <a:avLst/>
          </a:prstGeom>
          <a:noFill/>
        </p:spPr>
        <p:txBody>
          <a:bodyPr wrap="square" rtlCol="0">
            <a:spAutoFit/>
          </a:bodyPr>
          <a:lstStyle/>
          <a:p>
            <a:pPr algn="l"/>
            <a:r>
              <a:rPr lang="de-DE" sz="2000" dirty="0"/>
              <a:t>HFCs</a:t>
            </a:r>
            <a:endParaRPr lang="de-DE" sz="2000" baseline="-25000" dirty="0"/>
          </a:p>
        </p:txBody>
      </p:sp>
      <p:sp>
        <p:nvSpPr>
          <p:cNvPr id="37" name="Textfeld 36">
            <a:extLst>
              <a:ext uri="{FF2B5EF4-FFF2-40B4-BE49-F238E27FC236}">
                <a16:creationId xmlns:a16="http://schemas.microsoft.com/office/drawing/2014/main" id="{2CD778EF-4530-81C4-D441-FD5E7856DA0F}"/>
              </a:ext>
            </a:extLst>
          </p:cNvPr>
          <p:cNvSpPr txBox="1"/>
          <p:nvPr/>
        </p:nvSpPr>
        <p:spPr>
          <a:xfrm>
            <a:off x="5962831" y="1051143"/>
            <a:ext cx="919727" cy="400110"/>
          </a:xfrm>
          <a:prstGeom prst="rect">
            <a:avLst/>
          </a:prstGeom>
          <a:noFill/>
        </p:spPr>
        <p:txBody>
          <a:bodyPr wrap="square" rtlCol="0">
            <a:spAutoFit/>
          </a:bodyPr>
          <a:lstStyle/>
          <a:p>
            <a:pPr algn="l"/>
            <a:r>
              <a:rPr lang="de-DE" sz="2000" dirty="0"/>
              <a:t>PFCs</a:t>
            </a:r>
            <a:endParaRPr lang="de-DE" sz="2000" baseline="-25000" dirty="0"/>
          </a:p>
        </p:txBody>
      </p:sp>
      <p:sp>
        <p:nvSpPr>
          <p:cNvPr id="38" name="Textfeld 37">
            <a:extLst>
              <a:ext uri="{FF2B5EF4-FFF2-40B4-BE49-F238E27FC236}">
                <a16:creationId xmlns:a16="http://schemas.microsoft.com/office/drawing/2014/main" id="{A6061720-87CC-0520-E1BE-EC9B230B514B}"/>
              </a:ext>
            </a:extLst>
          </p:cNvPr>
          <p:cNvSpPr txBox="1"/>
          <p:nvPr/>
        </p:nvSpPr>
        <p:spPr>
          <a:xfrm>
            <a:off x="558900" y="5795685"/>
            <a:ext cx="2368991" cy="523220"/>
          </a:xfrm>
          <a:prstGeom prst="rect">
            <a:avLst/>
          </a:prstGeom>
          <a:solidFill>
            <a:srgbClr val="90ABBE"/>
          </a:solidFill>
        </p:spPr>
        <p:txBody>
          <a:bodyPr wrap="square" rtlCol="0">
            <a:spAutoFit/>
          </a:bodyPr>
          <a:lstStyle>
            <a:defPPr>
              <a:defRPr lang="de-DE"/>
            </a:defPPr>
            <a:lvl1pPr algn="l">
              <a:defRPr sz="1400">
                <a:solidFill>
                  <a:schemeClr val="bg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Scope 3 INDIREKT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Vorgelagerte Aktivitäten</a:t>
            </a:r>
          </a:p>
        </p:txBody>
      </p:sp>
      <p:sp>
        <p:nvSpPr>
          <p:cNvPr id="39" name="Textfeld 38">
            <a:extLst>
              <a:ext uri="{FF2B5EF4-FFF2-40B4-BE49-F238E27FC236}">
                <a16:creationId xmlns:a16="http://schemas.microsoft.com/office/drawing/2014/main" id="{80D8A63A-5180-40E5-A28D-48866D85DBA2}"/>
              </a:ext>
            </a:extLst>
          </p:cNvPr>
          <p:cNvSpPr txBox="1"/>
          <p:nvPr/>
        </p:nvSpPr>
        <p:spPr>
          <a:xfrm>
            <a:off x="8219944" y="5810342"/>
            <a:ext cx="2475032" cy="523220"/>
          </a:xfrm>
          <a:prstGeom prst="rect">
            <a:avLst/>
          </a:prstGeom>
          <a:solidFill>
            <a:srgbClr val="526E7F"/>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Scope 3 INDIREKT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Nachgelagerte Aktivitäten</a:t>
            </a:r>
          </a:p>
        </p:txBody>
      </p:sp>
      <p:sp>
        <p:nvSpPr>
          <p:cNvPr id="40" name="Textfeld 39">
            <a:extLst>
              <a:ext uri="{FF2B5EF4-FFF2-40B4-BE49-F238E27FC236}">
                <a16:creationId xmlns:a16="http://schemas.microsoft.com/office/drawing/2014/main" id="{92793262-77BD-1D0F-968F-CC6360C7FF04}"/>
              </a:ext>
            </a:extLst>
          </p:cNvPr>
          <p:cNvSpPr txBox="1"/>
          <p:nvPr/>
        </p:nvSpPr>
        <p:spPr>
          <a:xfrm>
            <a:off x="4626759" y="5804409"/>
            <a:ext cx="2387019" cy="523220"/>
          </a:xfrm>
          <a:prstGeom prst="rect">
            <a:avLst/>
          </a:prstGeom>
          <a:solidFill>
            <a:srgbClr val="B6C6D0"/>
          </a:solidFill>
        </p:spPr>
        <p:txBody>
          <a:bodyPr wrap="square" rtlCol="0">
            <a:spAutoFit/>
          </a:bodyPr>
          <a:lstStyle>
            <a:defPPr>
              <a:defRPr lang="de-DE"/>
            </a:defPPr>
            <a:lvl1pPr algn="l">
              <a:defRPr sz="1400">
                <a:solidFill>
                  <a:schemeClr val="bg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Scope 1 DIREKT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Berichtendes Unternehmen</a:t>
            </a:r>
          </a:p>
        </p:txBody>
      </p:sp>
      <p:pic>
        <p:nvPicPr>
          <p:cNvPr id="41" name="Grafik 40" descr="Warenkorb mit einfarbiger Füllung">
            <a:extLst>
              <a:ext uri="{FF2B5EF4-FFF2-40B4-BE49-F238E27FC236}">
                <a16:creationId xmlns:a16="http://schemas.microsoft.com/office/drawing/2014/main" id="{6F70610B-CBE5-CF4A-B1FF-211C4A717A8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80368" y="5213141"/>
            <a:ext cx="324000" cy="324000"/>
          </a:xfrm>
          <a:prstGeom prst="rect">
            <a:avLst/>
          </a:prstGeom>
        </p:spPr>
      </p:pic>
      <p:pic>
        <p:nvPicPr>
          <p:cNvPr id="42" name="Grafik 41" descr="Roboterhand mit einfarbiger Füllung">
            <a:extLst>
              <a:ext uri="{FF2B5EF4-FFF2-40B4-BE49-F238E27FC236}">
                <a16:creationId xmlns:a16="http://schemas.microsoft.com/office/drawing/2014/main" id="{6E39205A-68A6-F171-16A7-182CB38C03C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215093" y="5138452"/>
            <a:ext cx="324000" cy="324000"/>
          </a:xfrm>
          <a:prstGeom prst="rect">
            <a:avLst/>
          </a:prstGeom>
        </p:spPr>
      </p:pic>
      <p:pic>
        <p:nvPicPr>
          <p:cNvPr id="43" name="Grafik 42" descr="Kraftstoff mit einfarbiger Füllung">
            <a:extLst>
              <a:ext uri="{FF2B5EF4-FFF2-40B4-BE49-F238E27FC236}">
                <a16:creationId xmlns:a16="http://schemas.microsoft.com/office/drawing/2014/main" id="{F7704842-D1EE-8564-5D48-23BC678EEBE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576951" y="5140365"/>
            <a:ext cx="324000" cy="324000"/>
          </a:xfrm>
          <a:prstGeom prst="rect">
            <a:avLst/>
          </a:prstGeom>
        </p:spPr>
      </p:pic>
      <p:pic>
        <p:nvPicPr>
          <p:cNvPr id="44" name="Grafik 43" descr="Fracht mit einfarbiger Füllung">
            <a:extLst>
              <a:ext uri="{FF2B5EF4-FFF2-40B4-BE49-F238E27FC236}">
                <a16:creationId xmlns:a16="http://schemas.microsoft.com/office/drawing/2014/main" id="{9AB74383-2F36-CCFD-A51C-6B2B33292D8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703061" y="3821149"/>
            <a:ext cx="324000" cy="324000"/>
          </a:xfrm>
          <a:prstGeom prst="rect">
            <a:avLst/>
          </a:prstGeom>
        </p:spPr>
      </p:pic>
      <p:pic>
        <p:nvPicPr>
          <p:cNvPr id="45" name="Grafik 44" descr="Abfall mit einfarbiger Füllung">
            <a:extLst>
              <a:ext uri="{FF2B5EF4-FFF2-40B4-BE49-F238E27FC236}">
                <a16:creationId xmlns:a16="http://schemas.microsoft.com/office/drawing/2014/main" id="{B04F5163-F4C0-338D-64F9-46AF38E7656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4121537" y="3602213"/>
            <a:ext cx="324000" cy="324000"/>
          </a:xfrm>
          <a:prstGeom prst="rect">
            <a:avLst/>
          </a:prstGeom>
        </p:spPr>
      </p:pic>
      <p:pic>
        <p:nvPicPr>
          <p:cNvPr id="46" name="Grafik 45" descr="Potenz mit einfarbiger Füllung">
            <a:extLst>
              <a:ext uri="{FF2B5EF4-FFF2-40B4-BE49-F238E27FC236}">
                <a16:creationId xmlns:a16="http://schemas.microsoft.com/office/drawing/2014/main" id="{D48FD915-C134-E885-6E18-E0049C4BD8D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862823" y="4159977"/>
            <a:ext cx="324000" cy="324000"/>
          </a:xfrm>
          <a:prstGeom prst="rect">
            <a:avLst/>
          </a:prstGeom>
        </p:spPr>
      </p:pic>
      <p:pic>
        <p:nvPicPr>
          <p:cNvPr id="47" name="Grafik 46" descr="Abheben mit einfarbiger Füllung">
            <a:extLst>
              <a:ext uri="{FF2B5EF4-FFF2-40B4-BE49-F238E27FC236}">
                <a16:creationId xmlns:a16="http://schemas.microsoft.com/office/drawing/2014/main" id="{498BDBA6-6501-E76C-E149-FC4271A93DDD}"/>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1905434" y="3423595"/>
            <a:ext cx="324000" cy="324000"/>
          </a:xfrm>
          <a:prstGeom prst="rect">
            <a:avLst/>
          </a:prstGeom>
        </p:spPr>
      </p:pic>
      <p:pic>
        <p:nvPicPr>
          <p:cNvPr id="48" name="Grafik 47" descr="Straßenbahnwagen mit einfarbiger Füllung">
            <a:extLst>
              <a:ext uri="{FF2B5EF4-FFF2-40B4-BE49-F238E27FC236}">
                <a16:creationId xmlns:a16="http://schemas.microsoft.com/office/drawing/2014/main" id="{38905EB7-4FD0-E0BC-8843-065D44FEBA98}"/>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1977000" y="2453478"/>
            <a:ext cx="324000" cy="324000"/>
          </a:xfrm>
          <a:prstGeom prst="rect">
            <a:avLst/>
          </a:prstGeom>
        </p:spPr>
      </p:pic>
      <p:pic>
        <p:nvPicPr>
          <p:cNvPr id="49" name="Grafik 48" descr="Haus mit einfarbiger Füllung">
            <a:extLst>
              <a:ext uri="{FF2B5EF4-FFF2-40B4-BE49-F238E27FC236}">
                <a16:creationId xmlns:a16="http://schemas.microsoft.com/office/drawing/2014/main" id="{F77F9B2F-DAC2-EC46-41D7-7EC2129C401C}"/>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3501690" y="2418503"/>
            <a:ext cx="324000" cy="324000"/>
          </a:xfrm>
          <a:prstGeom prst="rect">
            <a:avLst/>
          </a:prstGeom>
        </p:spPr>
      </p:pic>
      <p:pic>
        <p:nvPicPr>
          <p:cNvPr id="50" name="Grafik 49" descr="Auto mit einfarbiger Füllung">
            <a:extLst>
              <a:ext uri="{FF2B5EF4-FFF2-40B4-BE49-F238E27FC236}">
                <a16:creationId xmlns:a16="http://schemas.microsoft.com/office/drawing/2014/main" id="{31D224DD-5C90-AFFC-7D92-B56FC3E5FFE8}"/>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5574762" y="4743451"/>
            <a:ext cx="324000" cy="324000"/>
          </a:xfrm>
          <a:prstGeom prst="rect">
            <a:avLst/>
          </a:prstGeom>
        </p:spPr>
      </p:pic>
      <p:pic>
        <p:nvPicPr>
          <p:cNvPr id="51" name="Grafik 50" descr="Gebäude mit einfarbiger Füllung">
            <a:extLst>
              <a:ext uri="{FF2B5EF4-FFF2-40B4-BE49-F238E27FC236}">
                <a16:creationId xmlns:a16="http://schemas.microsoft.com/office/drawing/2014/main" id="{E8DA88C4-8CB6-57C3-5846-278BEADB03F3}"/>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a:off x="5544638" y="3015363"/>
            <a:ext cx="324000" cy="324000"/>
          </a:xfrm>
          <a:prstGeom prst="rect">
            <a:avLst/>
          </a:prstGeom>
        </p:spPr>
      </p:pic>
      <p:pic>
        <p:nvPicPr>
          <p:cNvPr id="52" name="Grafik 51" descr="Fracht mit einfarbiger Füllung">
            <a:extLst>
              <a:ext uri="{FF2B5EF4-FFF2-40B4-BE49-F238E27FC236}">
                <a16:creationId xmlns:a16="http://schemas.microsoft.com/office/drawing/2014/main" id="{9292A066-3216-AE06-8560-073BC9BFE19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259758" y="5265240"/>
            <a:ext cx="324000" cy="324000"/>
          </a:xfrm>
          <a:prstGeom prst="rect">
            <a:avLst/>
          </a:prstGeom>
        </p:spPr>
      </p:pic>
      <p:pic>
        <p:nvPicPr>
          <p:cNvPr id="53" name="Grafik 52" descr="Fabrik mit einfarbiger Füllung">
            <a:extLst>
              <a:ext uri="{FF2B5EF4-FFF2-40B4-BE49-F238E27FC236}">
                <a16:creationId xmlns:a16="http://schemas.microsoft.com/office/drawing/2014/main" id="{A8C37E2C-0A54-5931-8741-D1539232B690}"/>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tretch>
            <a:fillRect/>
          </a:stretch>
        </p:blipFill>
        <p:spPr>
          <a:xfrm>
            <a:off x="7488339" y="5193232"/>
            <a:ext cx="324000" cy="324000"/>
          </a:xfrm>
          <a:prstGeom prst="rect">
            <a:avLst/>
          </a:prstGeom>
        </p:spPr>
      </p:pic>
      <p:pic>
        <p:nvPicPr>
          <p:cNvPr id="54" name="Grafik 53" descr="Glühlampe mit einfarbiger Füllung">
            <a:extLst>
              <a:ext uri="{FF2B5EF4-FFF2-40B4-BE49-F238E27FC236}">
                <a16:creationId xmlns:a16="http://schemas.microsoft.com/office/drawing/2014/main" id="{B7D942C5-5D11-542C-FBE1-D4E9E831E72E}"/>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tretch>
            <a:fillRect/>
          </a:stretch>
        </p:blipFill>
        <p:spPr>
          <a:xfrm>
            <a:off x="8843116" y="5193232"/>
            <a:ext cx="324000" cy="324000"/>
          </a:xfrm>
          <a:prstGeom prst="rect">
            <a:avLst/>
          </a:prstGeom>
        </p:spPr>
      </p:pic>
      <p:pic>
        <p:nvPicPr>
          <p:cNvPr id="55" name="Grafik 54" descr="Recycling mit einfarbiger Füllung">
            <a:extLst>
              <a:ext uri="{FF2B5EF4-FFF2-40B4-BE49-F238E27FC236}">
                <a16:creationId xmlns:a16="http://schemas.microsoft.com/office/drawing/2014/main" id="{19BB91F8-2284-E7DB-3D60-3CE73900E0A4}"/>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tretch>
            <a:fillRect/>
          </a:stretch>
        </p:blipFill>
        <p:spPr>
          <a:xfrm>
            <a:off x="9133460" y="3396446"/>
            <a:ext cx="324000" cy="324000"/>
          </a:xfrm>
          <a:prstGeom prst="rect">
            <a:avLst/>
          </a:prstGeom>
        </p:spPr>
      </p:pic>
      <p:pic>
        <p:nvPicPr>
          <p:cNvPr id="56" name="Grafik 55" descr="Haus mit einfarbiger Füllung">
            <a:extLst>
              <a:ext uri="{FF2B5EF4-FFF2-40B4-BE49-F238E27FC236}">
                <a16:creationId xmlns:a16="http://schemas.microsoft.com/office/drawing/2014/main" id="{EA8C9AE5-E6D4-75EF-C60C-6187F4C03C65}"/>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7993075" y="3399964"/>
            <a:ext cx="324000" cy="324000"/>
          </a:xfrm>
          <a:prstGeom prst="rect">
            <a:avLst/>
          </a:prstGeom>
        </p:spPr>
      </p:pic>
      <p:pic>
        <p:nvPicPr>
          <p:cNvPr id="57" name="Grafik 56" descr="Stadt mit einfarbiger Füllung">
            <a:extLst>
              <a:ext uri="{FF2B5EF4-FFF2-40B4-BE49-F238E27FC236}">
                <a16:creationId xmlns:a16="http://schemas.microsoft.com/office/drawing/2014/main" id="{2616B6D6-E99E-7B50-2823-5BBBEB658617}"/>
              </a:ext>
            </a:extLst>
          </p:cNvPr>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tretch>
            <a:fillRect/>
          </a:stretch>
        </p:blipFill>
        <p:spPr>
          <a:xfrm>
            <a:off x="7182157" y="2747049"/>
            <a:ext cx="324000" cy="324000"/>
          </a:xfrm>
          <a:prstGeom prst="rect">
            <a:avLst/>
          </a:prstGeom>
        </p:spPr>
      </p:pic>
      <p:pic>
        <p:nvPicPr>
          <p:cNvPr id="58" name="Grafik 57" descr="Münzen mit einfarbiger Füllung">
            <a:extLst>
              <a:ext uri="{FF2B5EF4-FFF2-40B4-BE49-F238E27FC236}">
                <a16:creationId xmlns:a16="http://schemas.microsoft.com/office/drawing/2014/main" id="{131C4FDD-FD23-54E5-D6AC-004466A336D4}"/>
              </a:ext>
            </a:extLst>
          </p:cNvPr>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tretch>
            <a:fillRect/>
          </a:stretch>
        </p:blipFill>
        <p:spPr>
          <a:xfrm>
            <a:off x="7203378" y="1984089"/>
            <a:ext cx="324000" cy="324000"/>
          </a:xfrm>
          <a:prstGeom prst="rect">
            <a:avLst/>
          </a:prstGeom>
        </p:spPr>
      </p:pic>
      <p:sp>
        <p:nvSpPr>
          <p:cNvPr id="59" name="Textfeld 58">
            <a:extLst>
              <a:ext uri="{FF2B5EF4-FFF2-40B4-BE49-F238E27FC236}">
                <a16:creationId xmlns:a16="http://schemas.microsoft.com/office/drawing/2014/main" id="{E4A7FF49-2E69-4FBB-321A-2FAE73FBA048}"/>
              </a:ext>
            </a:extLst>
          </p:cNvPr>
          <p:cNvSpPr txBox="1"/>
          <p:nvPr/>
        </p:nvSpPr>
        <p:spPr>
          <a:xfrm>
            <a:off x="558900" y="3414657"/>
            <a:ext cx="1060296" cy="53986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R="0" lvl="0" indent="0" algn="r" eaLnBrk="0" fontAlgn="base" hangingPunct="0">
              <a:lnSpc>
                <a:spcPct val="100000"/>
              </a:lnSpc>
              <a:spcBef>
                <a:spcPct val="0"/>
              </a:spcBef>
              <a:spcAft>
                <a:spcPct val="0"/>
              </a:spcAft>
              <a:buClrTx/>
              <a:buSzTx/>
              <a:buFontTx/>
              <a:buNone/>
              <a:tabLst/>
              <a:defRPr kumimoji="0" sz="2400" b="0" i="0" u="none" strike="noStrike" cap="none" spc="0" normalizeH="0" baseline="0">
                <a:ln>
                  <a:noFill/>
                </a:ln>
                <a:solidFill>
                  <a:srgbClr val="000000"/>
                </a:solidFill>
                <a:effectLst/>
                <a:uLnTx/>
                <a:uFillTx/>
                <a:latin typeface="Arial" charset="0"/>
                <a:ea typeface="ＭＳ Ｐゴシック" charset="-128"/>
              </a:defRPr>
            </a:lvl1pPr>
          </a:lstStyle>
          <a:p>
            <a:pPr algn="l"/>
            <a:r>
              <a:rPr lang="de-DE" sz="1400" dirty="0">
                <a:solidFill>
                  <a:schemeClr val="bg1"/>
                </a:solidFill>
              </a:rPr>
              <a:t>Scope 2</a:t>
            </a:r>
          </a:p>
          <a:p>
            <a:pPr algn="l"/>
            <a:r>
              <a:rPr lang="de-DE" sz="1400" dirty="0">
                <a:solidFill>
                  <a:schemeClr val="bg1"/>
                </a:solidFill>
              </a:rPr>
              <a:t>INDIREKT</a:t>
            </a:r>
          </a:p>
        </p:txBody>
      </p:sp>
      <p:sp>
        <p:nvSpPr>
          <p:cNvPr id="60" name="Ellipse 59">
            <a:extLst>
              <a:ext uri="{FF2B5EF4-FFF2-40B4-BE49-F238E27FC236}">
                <a16:creationId xmlns:a16="http://schemas.microsoft.com/office/drawing/2014/main" id="{A1AF99D9-B732-B47E-1AB5-55C3F3EC1199}"/>
              </a:ext>
            </a:extLst>
          </p:cNvPr>
          <p:cNvSpPr/>
          <p:nvPr/>
        </p:nvSpPr>
        <p:spPr bwMode="auto">
          <a:xfrm>
            <a:off x="7393113" y="5013176"/>
            <a:ext cx="1655215" cy="911128"/>
          </a:xfrm>
          <a:prstGeom prst="ellipse">
            <a:avLst/>
          </a:prstGeom>
          <a:noFill/>
          <a:ln w="38100" cap="flat" cmpd="sng" algn="ctr">
            <a:solidFill>
              <a:srgbClr val="F9AA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61" name="Sprechblase: rechteckig mit abgerundeten Ecken 60">
            <a:extLst>
              <a:ext uri="{FF2B5EF4-FFF2-40B4-BE49-F238E27FC236}">
                <a16:creationId xmlns:a16="http://schemas.microsoft.com/office/drawing/2014/main" id="{E4D7B31C-E757-DACA-1E2B-5B01A77B9900}"/>
              </a:ext>
            </a:extLst>
          </p:cNvPr>
          <p:cNvSpPr/>
          <p:nvPr/>
        </p:nvSpPr>
        <p:spPr>
          <a:xfrm>
            <a:off x="10003591" y="1187781"/>
            <a:ext cx="1804409" cy="1066423"/>
          </a:xfrm>
          <a:prstGeom prst="wedgeRoundRectCallout">
            <a:avLst>
              <a:gd name="adj1" fmla="val -81187"/>
              <a:gd name="adj2" fmla="val -36962"/>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tx1"/>
                </a:solidFill>
              </a:rPr>
              <a:t>Kategorie 10 im ecocockpit</a:t>
            </a:r>
            <a:r>
              <a:rPr lang="de-DE" sz="1200" dirty="0">
                <a:solidFill>
                  <a:schemeClr val="tx1"/>
                </a:solidFill>
              </a:rPr>
              <a:t>:</a:t>
            </a:r>
          </a:p>
          <a:p>
            <a:pPr algn="ctr"/>
            <a:r>
              <a:rPr lang="de-DE" sz="1200" dirty="0">
                <a:solidFill>
                  <a:schemeClr val="tx1"/>
                </a:solidFill>
              </a:rPr>
              <a:t>In Subscope 3L als benutzerdefinierte Position anlegbar.</a:t>
            </a:r>
          </a:p>
        </p:txBody>
      </p:sp>
      <p:sp>
        <p:nvSpPr>
          <p:cNvPr id="2" name="Textfeld 1">
            <a:extLst>
              <a:ext uri="{FF2B5EF4-FFF2-40B4-BE49-F238E27FC236}">
                <a16:creationId xmlns:a16="http://schemas.microsoft.com/office/drawing/2014/main" id="{2C493987-546E-8DC9-D315-245D2440DBA0}"/>
              </a:ext>
            </a:extLst>
          </p:cNvPr>
          <p:cNvSpPr txBox="1"/>
          <p:nvPr/>
        </p:nvSpPr>
        <p:spPr>
          <a:xfrm>
            <a:off x="490306" y="6334036"/>
            <a:ext cx="3306689" cy="230832"/>
          </a:xfrm>
          <a:prstGeom prst="rect">
            <a:avLst/>
          </a:prstGeom>
          <a:noFill/>
        </p:spPr>
        <p:txBody>
          <a:bodyPr wrap="square" rtlCol="0">
            <a:spAutoFit/>
          </a:bodyPr>
          <a:lstStyle/>
          <a:p>
            <a:pPr algn="l"/>
            <a:r>
              <a:rPr lang="de-DE" sz="900" dirty="0"/>
              <a:t>Quelle: In Anlehnung an und übersetzt vom GHG Protocol</a:t>
            </a:r>
          </a:p>
        </p:txBody>
      </p:sp>
    </p:spTree>
    <p:extLst>
      <p:ext uri="{BB962C8B-B14F-4D97-AF65-F5344CB8AC3E}">
        <p14:creationId xmlns:p14="http://schemas.microsoft.com/office/powerpoint/2010/main" val="3926495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BCD6486B-94DF-8FBD-3B37-616B39EA8B34}"/>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4" name="Foliennummernplatzhalter 3">
            <a:extLst>
              <a:ext uri="{FF2B5EF4-FFF2-40B4-BE49-F238E27FC236}">
                <a16:creationId xmlns:a16="http://schemas.microsoft.com/office/drawing/2014/main" id="{5D862FDA-3AF0-A960-841F-F0F9C1FE4D92}"/>
              </a:ext>
            </a:extLst>
          </p:cNvPr>
          <p:cNvSpPr>
            <a:spLocks noGrp="1"/>
          </p:cNvSpPr>
          <p:nvPr>
            <p:ph type="sldNum" sz="quarter" idx="4"/>
          </p:nvPr>
        </p:nvSpPr>
        <p:spPr/>
        <p:txBody>
          <a:bodyPr/>
          <a:lstStyle/>
          <a:p>
            <a:fld id="{894680D0-7A83-433A-9719-C4143F27F647}" type="slidenum">
              <a:rPr lang="de-DE" smtClean="0"/>
              <a:pPr/>
              <a:t>4</a:t>
            </a:fld>
            <a:endParaRPr lang="de-DE" dirty="0"/>
          </a:p>
        </p:txBody>
      </p:sp>
      <p:sp>
        <p:nvSpPr>
          <p:cNvPr id="5" name="Wolke 4">
            <a:extLst>
              <a:ext uri="{FF2B5EF4-FFF2-40B4-BE49-F238E27FC236}">
                <a16:creationId xmlns:a16="http://schemas.microsoft.com/office/drawing/2014/main" id="{2EA89633-BB90-C026-BB8F-F2BCAAF5138D}"/>
              </a:ext>
            </a:extLst>
          </p:cNvPr>
          <p:cNvSpPr/>
          <p:nvPr/>
        </p:nvSpPr>
        <p:spPr bwMode="auto">
          <a:xfrm>
            <a:off x="3019173" y="520919"/>
            <a:ext cx="5400600" cy="1471090"/>
          </a:xfrm>
          <a:prstGeom prst="cloud">
            <a:avLst/>
          </a:prstGeom>
          <a:solidFill>
            <a:srgbClr val="E6E6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rPr>
              <a:t>CO</a:t>
            </a:r>
            <a:r>
              <a:rPr kumimoji="0" lang="de-DE" sz="2400" b="0" i="0" u="none" strike="noStrike" kern="1200" cap="none" spc="0" normalizeH="0" baseline="-25000" noProof="0" dirty="0">
                <a:ln>
                  <a:noFill/>
                </a:ln>
                <a:solidFill>
                  <a:srgbClr val="000000"/>
                </a:solidFill>
                <a:effectLst/>
                <a:uLnTx/>
                <a:uFillTx/>
                <a:latin typeface="Arial" charset="0"/>
                <a:ea typeface="ＭＳ Ｐゴシック" charset="-128"/>
                <a:cs typeface="+mn-cs"/>
              </a:rPr>
              <a:t>2</a:t>
            </a: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 name="Rechteckiger Pfeil 14">
            <a:extLst>
              <a:ext uri="{FF2B5EF4-FFF2-40B4-BE49-F238E27FC236}">
                <a16:creationId xmlns:a16="http://schemas.microsoft.com/office/drawing/2014/main" id="{AAFC99A2-9089-89C5-E135-837DEBEEF454}"/>
              </a:ext>
            </a:extLst>
          </p:cNvPr>
          <p:cNvSpPr/>
          <p:nvPr/>
        </p:nvSpPr>
        <p:spPr bwMode="auto">
          <a:xfrm rot="5400000" flipH="1" flipV="1">
            <a:off x="2629835" y="1359052"/>
            <a:ext cx="1593037" cy="3614310"/>
          </a:xfrm>
          <a:custGeom>
            <a:avLst/>
            <a:gdLst>
              <a:gd name="connsiteX0" fmla="*/ 0 w 1747237"/>
              <a:gd name="connsiteY0" fmla="*/ 3775264 h 3775264"/>
              <a:gd name="connsiteX1" fmla="*/ 0 w 1747237"/>
              <a:gd name="connsiteY1" fmla="*/ 779687 h 3775264"/>
              <a:gd name="connsiteX2" fmla="*/ 764416 w 1747237"/>
              <a:gd name="connsiteY2" fmla="*/ 15271 h 3775264"/>
              <a:gd name="connsiteX3" fmla="*/ 1244400 w 1747237"/>
              <a:gd name="connsiteY3" fmla="*/ 15271 h 3775264"/>
              <a:gd name="connsiteX4" fmla="*/ 1244400 w 1747237"/>
              <a:gd name="connsiteY4" fmla="*/ 0 h 3775264"/>
              <a:gd name="connsiteX5" fmla="*/ 1747237 w 1747237"/>
              <a:gd name="connsiteY5" fmla="*/ 284293 h 3775264"/>
              <a:gd name="connsiteX6" fmla="*/ 1244400 w 1747237"/>
              <a:gd name="connsiteY6" fmla="*/ 568586 h 3775264"/>
              <a:gd name="connsiteX7" fmla="*/ 1244400 w 1747237"/>
              <a:gd name="connsiteY7" fmla="*/ 553315 h 3775264"/>
              <a:gd name="connsiteX8" fmla="*/ 764416 w 1747237"/>
              <a:gd name="connsiteY8" fmla="*/ 553315 h 3775264"/>
              <a:gd name="connsiteX9" fmla="*/ 538044 w 1747237"/>
              <a:gd name="connsiteY9" fmla="*/ 779687 h 3775264"/>
              <a:gd name="connsiteX10" fmla="*/ 538044 w 1747237"/>
              <a:gd name="connsiteY10" fmla="*/ 3775264 h 3775264"/>
              <a:gd name="connsiteX11" fmla="*/ 0 w 1747237"/>
              <a:gd name="connsiteY11" fmla="*/ 3775264 h 3775264"/>
              <a:gd name="connsiteX0" fmla="*/ 0 w 1747237"/>
              <a:gd name="connsiteY0" fmla="*/ 3759993 h 3759993"/>
              <a:gd name="connsiteX1" fmla="*/ 0 w 1747237"/>
              <a:gd name="connsiteY1" fmla="*/ 764416 h 3759993"/>
              <a:gd name="connsiteX2" fmla="*/ 764416 w 1747237"/>
              <a:gd name="connsiteY2" fmla="*/ 0 h 3759993"/>
              <a:gd name="connsiteX3" fmla="*/ 1244400 w 1747237"/>
              <a:gd name="connsiteY3" fmla="*/ 0 h 3759993"/>
              <a:gd name="connsiteX4" fmla="*/ 1221251 w 1747237"/>
              <a:gd name="connsiteY4" fmla="*/ 112054 h 3759993"/>
              <a:gd name="connsiteX5" fmla="*/ 1747237 w 1747237"/>
              <a:gd name="connsiteY5" fmla="*/ 269022 h 3759993"/>
              <a:gd name="connsiteX6" fmla="*/ 1244400 w 1747237"/>
              <a:gd name="connsiteY6" fmla="*/ 553315 h 3759993"/>
              <a:gd name="connsiteX7" fmla="*/ 1244400 w 1747237"/>
              <a:gd name="connsiteY7" fmla="*/ 538044 h 3759993"/>
              <a:gd name="connsiteX8" fmla="*/ 764416 w 1747237"/>
              <a:gd name="connsiteY8" fmla="*/ 538044 h 3759993"/>
              <a:gd name="connsiteX9" fmla="*/ 538044 w 1747237"/>
              <a:gd name="connsiteY9" fmla="*/ 764416 h 3759993"/>
              <a:gd name="connsiteX10" fmla="*/ 538044 w 1747237"/>
              <a:gd name="connsiteY10" fmla="*/ 3759993 h 3759993"/>
              <a:gd name="connsiteX11" fmla="*/ 0 w 1747237"/>
              <a:gd name="connsiteY11" fmla="*/ 3759993 h 3759993"/>
              <a:gd name="connsiteX0" fmla="*/ 0 w 1747237"/>
              <a:gd name="connsiteY0" fmla="*/ 3759993 h 3759993"/>
              <a:gd name="connsiteX1" fmla="*/ 0 w 1747237"/>
              <a:gd name="connsiteY1" fmla="*/ 764416 h 3759993"/>
              <a:gd name="connsiteX2" fmla="*/ 764416 w 1747237"/>
              <a:gd name="connsiteY2" fmla="*/ 0 h 3759993"/>
              <a:gd name="connsiteX3" fmla="*/ 1244400 w 1747237"/>
              <a:gd name="connsiteY3" fmla="*/ 0 h 3759993"/>
              <a:gd name="connsiteX4" fmla="*/ 1221251 w 1747237"/>
              <a:gd name="connsiteY4" fmla="*/ 112054 h 3759993"/>
              <a:gd name="connsiteX5" fmla="*/ 1747237 w 1747237"/>
              <a:gd name="connsiteY5" fmla="*/ 269022 h 3759993"/>
              <a:gd name="connsiteX6" fmla="*/ 1378625 w 1747237"/>
              <a:gd name="connsiteY6" fmla="*/ 320558 h 3759993"/>
              <a:gd name="connsiteX7" fmla="*/ 1244400 w 1747237"/>
              <a:gd name="connsiteY7" fmla="*/ 553315 h 3759993"/>
              <a:gd name="connsiteX8" fmla="*/ 1244400 w 1747237"/>
              <a:gd name="connsiteY8" fmla="*/ 538044 h 3759993"/>
              <a:gd name="connsiteX9" fmla="*/ 764416 w 1747237"/>
              <a:gd name="connsiteY9" fmla="*/ 538044 h 3759993"/>
              <a:gd name="connsiteX10" fmla="*/ 538044 w 1747237"/>
              <a:gd name="connsiteY10" fmla="*/ 764416 h 3759993"/>
              <a:gd name="connsiteX11" fmla="*/ 538044 w 1747237"/>
              <a:gd name="connsiteY11" fmla="*/ 3759993 h 3759993"/>
              <a:gd name="connsiteX12" fmla="*/ 0 w 1747237"/>
              <a:gd name="connsiteY12" fmla="*/ 3759993 h 3759993"/>
              <a:gd name="connsiteX0" fmla="*/ 0 w 1380507"/>
              <a:gd name="connsiteY0" fmla="*/ 3759993 h 3759993"/>
              <a:gd name="connsiteX1" fmla="*/ 0 w 1380507"/>
              <a:gd name="connsiteY1" fmla="*/ 764416 h 3759993"/>
              <a:gd name="connsiteX2" fmla="*/ 764416 w 1380507"/>
              <a:gd name="connsiteY2" fmla="*/ 0 h 3759993"/>
              <a:gd name="connsiteX3" fmla="*/ 1244400 w 1380507"/>
              <a:gd name="connsiteY3" fmla="*/ 0 h 3759993"/>
              <a:gd name="connsiteX4" fmla="*/ 1221251 w 1380507"/>
              <a:gd name="connsiteY4" fmla="*/ 112054 h 3759993"/>
              <a:gd name="connsiteX5" fmla="*/ 1235682 w 1380507"/>
              <a:gd name="connsiteY5" fmla="*/ 766734 h 3759993"/>
              <a:gd name="connsiteX6" fmla="*/ 1378625 w 1380507"/>
              <a:gd name="connsiteY6" fmla="*/ 320558 h 3759993"/>
              <a:gd name="connsiteX7" fmla="*/ 1244400 w 1380507"/>
              <a:gd name="connsiteY7" fmla="*/ 553315 h 3759993"/>
              <a:gd name="connsiteX8" fmla="*/ 1244400 w 1380507"/>
              <a:gd name="connsiteY8" fmla="*/ 538044 h 3759993"/>
              <a:gd name="connsiteX9" fmla="*/ 764416 w 1380507"/>
              <a:gd name="connsiteY9" fmla="*/ 538044 h 3759993"/>
              <a:gd name="connsiteX10" fmla="*/ 538044 w 1380507"/>
              <a:gd name="connsiteY10" fmla="*/ 764416 h 3759993"/>
              <a:gd name="connsiteX11" fmla="*/ 538044 w 1380507"/>
              <a:gd name="connsiteY11" fmla="*/ 3759993 h 3759993"/>
              <a:gd name="connsiteX12" fmla="*/ 0 w 1380507"/>
              <a:gd name="connsiteY12" fmla="*/ 3759993 h 3759993"/>
              <a:gd name="connsiteX0" fmla="*/ 0 w 1380507"/>
              <a:gd name="connsiteY0" fmla="*/ 3759993 h 3759993"/>
              <a:gd name="connsiteX1" fmla="*/ 0 w 1380507"/>
              <a:gd name="connsiteY1" fmla="*/ 764416 h 3759993"/>
              <a:gd name="connsiteX2" fmla="*/ 764416 w 1380507"/>
              <a:gd name="connsiteY2" fmla="*/ 0 h 3759993"/>
              <a:gd name="connsiteX3" fmla="*/ 1234369 w 1380507"/>
              <a:gd name="connsiteY3" fmla="*/ 347241 h 3759993"/>
              <a:gd name="connsiteX4" fmla="*/ 1221251 w 1380507"/>
              <a:gd name="connsiteY4" fmla="*/ 112054 h 3759993"/>
              <a:gd name="connsiteX5" fmla="*/ 1235682 w 1380507"/>
              <a:gd name="connsiteY5" fmla="*/ 766734 h 3759993"/>
              <a:gd name="connsiteX6" fmla="*/ 1378625 w 1380507"/>
              <a:gd name="connsiteY6" fmla="*/ 320558 h 3759993"/>
              <a:gd name="connsiteX7" fmla="*/ 1244400 w 1380507"/>
              <a:gd name="connsiteY7" fmla="*/ 553315 h 3759993"/>
              <a:gd name="connsiteX8" fmla="*/ 1244400 w 1380507"/>
              <a:gd name="connsiteY8" fmla="*/ 538044 h 3759993"/>
              <a:gd name="connsiteX9" fmla="*/ 764416 w 1380507"/>
              <a:gd name="connsiteY9" fmla="*/ 538044 h 3759993"/>
              <a:gd name="connsiteX10" fmla="*/ 538044 w 1380507"/>
              <a:gd name="connsiteY10" fmla="*/ 764416 h 3759993"/>
              <a:gd name="connsiteX11" fmla="*/ 538044 w 1380507"/>
              <a:gd name="connsiteY11" fmla="*/ 3759993 h 3759993"/>
              <a:gd name="connsiteX12" fmla="*/ 0 w 1380507"/>
              <a:gd name="connsiteY12" fmla="*/ 3759993 h 3759993"/>
              <a:gd name="connsiteX0" fmla="*/ 0 w 1380507"/>
              <a:gd name="connsiteY0" fmla="*/ 3713694 h 3713694"/>
              <a:gd name="connsiteX1" fmla="*/ 0 w 1380507"/>
              <a:gd name="connsiteY1" fmla="*/ 718117 h 3713694"/>
              <a:gd name="connsiteX2" fmla="*/ 794507 w 1380507"/>
              <a:gd name="connsiteY2" fmla="*/ 0 h 3713694"/>
              <a:gd name="connsiteX3" fmla="*/ 1234369 w 1380507"/>
              <a:gd name="connsiteY3" fmla="*/ 300942 h 3713694"/>
              <a:gd name="connsiteX4" fmla="*/ 1221251 w 1380507"/>
              <a:gd name="connsiteY4" fmla="*/ 65755 h 3713694"/>
              <a:gd name="connsiteX5" fmla="*/ 1235682 w 1380507"/>
              <a:gd name="connsiteY5" fmla="*/ 720435 h 3713694"/>
              <a:gd name="connsiteX6" fmla="*/ 1378625 w 1380507"/>
              <a:gd name="connsiteY6" fmla="*/ 274259 h 3713694"/>
              <a:gd name="connsiteX7" fmla="*/ 1244400 w 1380507"/>
              <a:gd name="connsiteY7" fmla="*/ 507016 h 3713694"/>
              <a:gd name="connsiteX8" fmla="*/ 1244400 w 1380507"/>
              <a:gd name="connsiteY8" fmla="*/ 491745 h 3713694"/>
              <a:gd name="connsiteX9" fmla="*/ 764416 w 1380507"/>
              <a:gd name="connsiteY9" fmla="*/ 491745 h 3713694"/>
              <a:gd name="connsiteX10" fmla="*/ 538044 w 1380507"/>
              <a:gd name="connsiteY10" fmla="*/ 718117 h 3713694"/>
              <a:gd name="connsiteX11" fmla="*/ 538044 w 1380507"/>
              <a:gd name="connsiteY11" fmla="*/ 3713694 h 3713694"/>
              <a:gd name="connsiteX12" fmla="*/ 0 w 1380507"/>
              <a:gd name="connsiteY12" fmla="*/ 3713694 h 3713694"/>
              <a:gd name="connsiteX0" fmla="*/ 0 w 1380507"/>
              <a:gd name="connsiteY0" fmla="*/ 3714478 h 3714478"/>
              <a:gd name="connsiteX1" fmla="*/ 0 w 1380507"/>
              <a:gd name="connsiteY1" fmla="*/ 718901 h 3714478"/>
              <a:gd name="connsiteX2" fmla="*/ 794507 w 1380507"/>
              <a:gd name="connsiteY2" fmla="*/ 784 h 3714478"/>
              <a:gd name="connsiteX3" fmla="*/ 1234369 w 1380507"/>
              <a:gd name="connsiteY3" fmla="*/ 301726 h 3714478"/>
              <a:gd name="connsiteX4" fmla="*/ 1221251 w 1380507"/>
              <a:gd name="connsiteY4" fmla="*/ 66539 h 3714478"/>
              <a:gd name="connsiteX5" fmla="*/ 1235682 w 1380507"/>
              <a:gd name="connsiteY5" fmla="*/ 721219 h 3714478"/>
              <a:gd name="connsiteX6" fmla="*/ 1378625 w 1380507"/>
              <a:gd name="connsiteY6" fmla="*/ 275043 h 3714478"/>
              <a:gd name="connsiteX7" fmla="*/ 1244400 w 1380507"/>
              <a:gd name="connsiteY7" fmla="*/ 507800 h 3714478"/>
              <a:gd name="connsiteX8" fmla="*/ 1244400 w 1380507"/>
              <a:gd name="connsiteY8" fmla="*/ 492529 h 3714478"/>
              <a:gd name="connsiteX9" fmla="*/ 764416 w 1380507"/>
              <a:gd name="connsiteY9" fmla="*/ 492529 h 3714478"/>
              <a:gd name="connsiteX10" fmla="*/ 538044 w 1380507"/>
              <a:gd name="connsiteY10" fmla="*/ 718901 h 3714478"/>
              <a:gd name="connsiteX11" fmla="*/ 538044 w 1380507"/>
              <a:gd name="connsiteY11" fmla="*/ 3714478 h 3714478"/>
              <a:gd name="connsiteX12" fmla="*/ 0 w 1380507"/>
              <a:gd name="connsiteY12" fmla="*/ 3714478 h 3714478"/>
              <a:gd name="connsiteX0" fmla="*/ 0 w 1380507"/>
              <a:gd name="connsiteY0" fmla="*/ 3760643 h 3760643"/>
              <a:gd name="connsiteX1" fmla="*/ 0 w 1380507"/>
              <a:gd name="connsiteY1" fmla="*/ 765066 h 3760643"/>
              <a:gd name="connsiteX2" fmla="*/ 784477 w 1380507"/>
              <a:gd name="connsiteY2" fmla="*/ 652 h 3760643"/>
              <a:gd name="connsiteX3" fmla="*/ 1234369 w 1380507"/>
              <a:gd name="connsiteY3" fmla="*/ 347891 h 3760643"/>
              <a:gd name="connsiteX4" fmla="*/ 1221251 w 1380507"/>
              <a:gd name="connsiteY4" fmla="*/ 112704 h 3760643"/>
              <a:gd name="connsiteX5" fmla="*/ 1235682 w 1380507"/>
              <a:gd name="connsiteY5" fmla="*/ 767384 h 3760643"/>
              <a:gd name="connsiteX6" fmla="*/ 1378625 w 1380507"/>
              <a:gd name="connsiteY6" fmla="*/ 321208 h 3760643"/>
              <a:gd name="connsiteX7" fmla="*/ 1244400 w 1380507"/>
              <a:gd name="connsiteY7" fmla="*/ 553965 h 3760643"/>
              <a:gd name="connsiteX8" fmla="*/ 1244400 w 1380507"/>
              <a:gd name="connsiteY8" fmla="*/ 538694 h 3760643"/>
              <a:gd name="connsiteX9" fmla="*/ 764416 w 1380507"/>
              <a:gd name="connsiteY9" fmla="*/ 538694 h 3760643"/>
              <a:gd name="connsiteX10" fmla="*/ 538044 w 1380507"/>
              <a:gd name="connsiteY10" fmla="*/ 765066 h 3760643"/>
              <a:gd name="connsiteX11" fmla="*/ 538044 w 1380507"/>
              <a:gd name="connsiteY11" fmla="*/ 3760643 h 3760643"/>
              <a:gd name="connsiteX12" fmla="*/ 0 w 1380507"/>
              <a:gd name="connsiteY12" fmla="*/ 3760643 h 376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507" h="3760643">
                <a:moveTo>
                  <a:pt x="0" y="3760643"/>
                </a:moveTo>
                <a:lnTo>
                  <a:pt x="0" y="765066"/>
                </a:lnTo>
                <a:cubicBezTo>
                  <a:pt x="0" y="342891"/>
                  <a:pt x="362302" y="652"/>
                  <a:pt x="784477" y="652"/>
                </a:cubicBezTo>
                <a:cubicBezTo>
                  <a:pt x="1011342" y="-14778"/>
                  <a:pt x="1087748" y="247577"/>
                  <a:pt x="1234369" y="347891"/>
                </a:cubicBezTo>
                <a:lnTo>
                  <a:pt x="1221251" y="112704"/>
                </a:lnTo>
                <a:lnTo>
                  <a:pt x="1235682" y="767384"/>
                </a:lnTo>
                <a:cubicBezTo>
                  <a:pt x="1213125" y="780704"/>
                  <a:pt x="1401182" y="307888"/>
                  <a:pt x="1378625" y="321208"/>
                </a:cubicBezTo>
                <a:lnTo>
                  <a:pt x="1244400" y="553965"/>
                </a:lnTo>
                <a:lnTo>
                  <a:pt x="1244400" y="538694"/>
                </a:lnTo>
                <a:lnTo>
                  <a:pt x="764416" y="538694"/>
                </a:lnTo>
                <a:cubicBezTo>
                  <a:pt x="639394" y="538694"/>
                  <a:pt x="538044" y="640044"/>
                  <a:pt x="538044" y="765066"/>
                </a:cubicBezTo>
                <a:lnTo>
                  <a:pt x="538044" y="3760643"/>
                </a:lnTo>
                <a:lnTo>
                  <a:pt x="0" y="3760643"/>
                </a:lnTo>
                <a:close/>
              </a:path>
            </a:pathLst>
          </a:cu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 name="Pfeil nach oben 5">
            <a:extLst>
              <a:ext uri="{FF2B5EF4-FFF2-40B4-BE49-F238E27FC236}">
                <a16:creationId xmlns:a16="http://schemas.microsoft.com/office/drawing/2014/main" id="{81C3C12F-2D3E-8957-D158-BB533AA53B6F}"/>
              </a:ext>
            </a:extLst>
          </p:cNvPr>
          <p:cNvSpPr/>
          <p:nvPr/>
        </p:nvSpPr>
        <p:spPr bwMode="auto">
          <a:xfrm>
            <a:off x="5046298" y="1524527"/>
            <a:ext cx="1440160" cy="4230880"/>
          </a:xfrm>
          <a:prstGeom prst="upArrow">
            <a:avLst/>
          </a:prstGeom>
          <a:solidFill>
            <a:srgbClr val="B6C6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 name="Rechteckiger Pfeil 6">
            <a:extLst>
              <a:ext uri="{FF2B5EF4-FFF2-40B4-BE49-F238E27FC236}">
                <a16:creationId xmlns:a16="http://schemas.microsoft.com/office/drawing/2014/main" id="{3EA4F14A-DE15-A237-2E38-0980AF1ABD24}"/>
              </a:ext>
            </a:extLst>
          </p:cNvPr>
          <p:cNvSpPr/>
          <p:nvPr/>
        </p:nvSpPr>
        <p:spPr bwMode="auto">
          <a:xfrm rot="16200000" flipV="1">
            <a:off x="1084320" y="1272060"/>
            <a:ext cx="2818662" cy="3884534"/>
          </a:xfrm>
          <a:custGeom>
            <a:avLst/>
            <a:gdLst>
              <a:gd name="connsiteX0" fmla="*/ 0 w 2448272"/>
              <a:gd name="connsiteY0" fmla="*/ 3662178 h 3662178"/>
              <a:gd name="connsiteX1" fmla="*/ 0 w 2448272"/>
              <a:gd name="connsiteY1" fmla="*/ 1377153 h 3662178"/>
              <a:gd name="connsiteX2" fmla="*/ 1071119 w 2448272"/>
              <a:gd name="connsiteY2" fmla="*/ 306034 h 3662178"/>
              <a:gd name="connsiteX3" fmla="*/ 1836204 w 2448272"/>
              <a:gd name="connsiteY3" fmla="*/ 306034 h 3662178"/>
              <a:gd name="connsiteX4" fmla="*/ 1836204 w 2448272"/>
              <a:gd name="connsiteY4" fmla="*/ 0 h 3662178"/>
              <a:gd name="connsiteX5" fmla="*/ 2448272 w 2448272"/>
              <a:gd name="connsiteY5" fmla="*/ 612068 h 3662178"/>
              <a:gd name="connsiteX6" fmla="*/ 1836204 w 2448272"/>
              <a:gd name="connsiteY6" fmla="*/ 1224136 h 3662178"/>
              <a:gd name="connsiteX7" fmla="*/ 1836204 w 2448272"/>
              <a:gd name="connsiteY7" fmla="*/ 918102 h 3662178"/>
              <a:gd name="connsiteX8" fmla="*/ 1071119 w 2448272"/>
              <a:gd name="connsiteY8" fmla="*/ 918102 h 3662178"/>
              <a:gd name="connsiteX9" fmla="*/ 612068 w 2448272"/>
              <a:gd name="connsiteY9" fmla="*/ 1377153 h 3662178"/>
              <a:gd name="connsiteX10" fmla="*/ 612068 w 2448272"/>
              <a:gd name="connsiteY10" fmla="*/ 3662178 h 3662178"/>
              <a:gd name="connsiteX11" fmla="*/ 0 w 244827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1836204 w 2818662"/>
              <a:gd name="connsiteY3" fmla="*/ 306034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1836204 w 2818662"/>
              <a:gd name="connsiteY7" fmla="*/ 91810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1836204 w 2818662"/>
              <a:gd name="connsiteY3" fmla="*/ 306034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2310766 w 2818662"/>
              <a:gd name="connsiteY7" fmla="*/ 779206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1836204 w 2818662"/>
              <a:gd name="connsiteY3" fmla="*/ 306034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2322341 w 2818662"/>
              <a:gd name="connsiteY7" fmla="*/ 89495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2414938 w 2818662"/>
              <a:gd name="connsiteY3" fmla="*/ 317609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2322341 w 2818662"/>
              <a:gd name="connsiteY7" fmla="*/ 89495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2414938 w 2818662"/>
              <a:gd name="connsiteY3" fmla="*/ 317609 h 3662178"/>
              <a:gd name="connsiteX4" fmla="*/ 1836204 w 2818662"/>
              <a:gd name="connsiteY4" fmla="*/ 0 h 3662178"/>
              <a:gd name="connsiteX5" fmla="*/ 2818662 w 2818662"/>
              <a:gd name="connsiteY5" fmla="*/ 577344 h 3662178"/>
              <a:gd name="connsiteX6" fmla="*/ 2287617 w 2818662"/>
              <a:gd name="connsiteY6" fmla="*/ 1177837 h 3662178"/>
              <a:gd name="connsiteX7" fmla="*/ 2322341 w 2818662"/>
              <a:gd name="connsiteY7" fmla="*/ 89495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50603 h 3650603"/>
              <a:gd name="connsiteX1" fmla="*/ 0 w 2818662"/>
              <a:gd name="connsiteY1" fmla="*/ 1365578 h 3650603"/>
              <a:gd name="connsiteX2" fmla="*/ 1071119 w 2818662"/>
              <a:gd name="connsiteY2" fmla="*/ 294459 h 3650603"/>
              <a:gd name="connsiteX3" fmla="*/ 2414938 w 2818662"/>
              <a:gd name="connsiteY3" fmla="*/ 306034 h 3650603"/>
              <a:gd name="connsiteX4" fmla="*/ 2287617 w 2818662"/>
              <a:gd name="connsiteY4" fmla="*/ 0 h 3650603"/>
              <a:gd name="connsiteX5" fmla="*/ 2818662 w 2818662"/>
              <a:gd name="connsiteY5" fmla="*/ 565769 h 3650603"/>
              <a:gd name="connsiteX6" fmla="*/ 2287617 w 2818662"/>
              <a:gd name="connsiteY6" fmla="*/ 1166262 h 3650603"/>
              <a:gd name="connsiteX7" fmla="*/ 2322341 w 2818662"/>
              <a:gd name="connsiteY7" fmla="*/ 883377 h 3650603"/>
              <a:gd name="connsiteX8" fmla="*/ 1071119 w 2818662"/>
              <a:gd name="connsiteY8" fmla="*/ 906527 h 3650603"/>
              <a:gd name="connsiteX9" fmla="*/ 612068 w 2818662"/>
              <a:gd name="connsiteY9" fmla="*/ 1365578 h 3650603"/>
              <a:gd name="connsiteX10" fmla="*/ 612068 w 2818662"/>
              <a:gd name="connsiteY10" fmla="*/ 3650603 h 3650603"/>
              <a:gd name="connsiteX11" fmla="*/ 0 w 2818662"/>
              <a:gd name="connsiteY11" fmla="*/ 3650603 h 3650603"/>
              <a:gd name="connsiteX0" fmla="*/ 0 w 2818662"/>
              <a:gd name="connsiteY0" fmla="*/ 3650603 h 3650603"/>
              <a:gd name="connsiteX1" fmla="*/ 0 w 2818662"/>
              <a:gd name="connsiteY1" fmla="*/ 1365578 h 3650603"/>
              <a:gd name="connsiteX2" fmla="*/ 1071119 w 2818662"/>
              <a:gd name="connsiteY2" fmla="*/ 294459 h 3650603"/>
              <a:gd name="connsiteX3" fmla="*/ 2414938 w 2818662"/>
              <a:gd name="connsiteY3" fmla="*/ 306034 h 3650603"/>
              <a:gd name="connsiteX4" fmla="*/ 2287617 w 2818662"/>
              <a:gd name="connsiteY4" fmla="*/ 0 h 3650603"/>
              <a:gd name="connsiteX5" fmla="*/ 2818662 w 2818662"/>
              <a:gd name="connsiteY5" fmla="*/ 565769 h 3650603"/>
              <a:gd name="connsiteX6" fmla="*/ 2333916 w 2818662"/>
              <a:gd name="connsiteY6" fmla="*/ 1189411 h 3650603"/>
              <a:gd name="connsiteX7" fmla="*/ 2322341 w 2818662"/>
              <a:gd name="connsiteY7" fmla="*/ 883377 h 3650603"/>
              <a:gd name="connsiteX8" fmla="*/ 1071119 w 2818662"/>
              <a:gd name="connsiteY8" fmla="*/ 906527 h 3650603"/>
              <a:gd name="connsiteX9" fmla="*/ 612068 w 2818662"/>
              <a:gd name="connsiteY9" fmla="*/ 1365578 h 3650603"/>
              <a:gd name="connsiteX10" fmla="*/ 612068 w 2818662"/>
              <a:gd name="connsiteY10" fmla="*/ 3650603 h 3650603"/>
              <a:gd name="connsiteX11" fmla="*/ 0 w 2818662"/>
              <a:gd name="connsiteY11" fmla="*/ 3650603 h 3650603"/>
              <a:gd name="connsiteX0" fmla="*/ 0 w 2818662"/>
              <a:gd name="connsiteY0" fmla="*/ 3650606 h 3650606"/>
              <a:gd name="connsiteX1" fmla="*/ 0 w 2818662"/>
              <a:gd name="connsiteY1" fmla="*/ 1365581 h 3650606"/>
              <a:gd name="connsiteX2" fmla="*/ 1071119 w 2818662"/>
              <a:gd name="connsiteY2" fmla="*/ 294462 h 3650606"/>
              <a:gd name="connsiteX3" fmla="*/ 2414938 w 2818662"/>
              <a:gd name="connsiteY3" fmla="*/ 306037 h 3650606"/>
              <a:gd name="connsiteX4" fmla="*/ 2322341 w 2818662"/>
              <a:gd name="connsiteY4" fmla="*/ 0 h 3650606"/>
              <a:gd name="connsiteX5" fmla="*/ 2818662 w 2818662"/>
              <a:gd name="connsiteY5" fmla="*/ 565772 h 3650606"/>
              <a:gd name="connsiteX6" fmla="*/ 2333916 w 2818662"/>
              <a:gd name="connsiteY6" fmla="*/ 1189414 h 3650606"/>
              <a:gd name="connsiteX7" fmla="*/ 2322341 w 2818662"/>
              <a:gd name="connsiteY7" fmla="*/ 883380 h 3650606"/>
              <a:gd name="connsiteX8" fmla="*/ 1071119 w 2818662"/>
              <a:gd name="connsiteY8" fmla="*/ 906530 h 3650606"/>
              <a:gd name="connsiteX9" fmla="*/ 612068 w 2818662"/>
              <a:gd name="connsiteY9" fmla="*/ 1365581 h 3650606"/>
              <a:gd name="connsiteX10" fmla="*/ 612068 w 2818662"/>
              <a:gd name="connsiteY10" fmla="*/ 3650606 h 3650606"/>
              <a:gd name="connsiteX11" fmla="*/ 0 w 2818662"/>
              <a:gd name="connsiteY11" fmla="*/ 3650606 h 3650606"/>
              <a:gd name="connsiteX0" fmla="*/ 0 w 2818662"/>
              <a:gd name="connsiteY0" fmla="*/ 3650606 h 3650606"/>
              <a:gd name="connsiteX1" fmla="*/ 0 w 2818662"/>
              <a:gd name="connsiteY1" fmla="*/ 1365581 h 3650606"/>
              <a:gd name="connsiteX2" fmla="*/ 1071119 w 2818662"/>
              <a:gd name="connsiteY2" fmla="*/ 294462 h 3650606"/>
              <a:gd name="connsiteX3" fmla="*/ 2333916 w 2818662"/>
              <a:gd name="connsiteY3" fmla="*/ 294463 h 3650606"/>
              <a:gd name="connsiteX4" fmla="*/ 2322341 w 2818662"/>
              <a:gd name="connsiteY4" fmla="*/ 0 h 3650606"/>
              <a:gd name="connsiteX5" fmla="*/ 2818662 w 2818662"/>
              <a:gd name="connsiteY5" fmla="*/ 565772 h 3650606"/>
              <a:gd name="connsiteX6" fmla="*/ 2333916 w 2818662"/>
              <a:gd name="connsiteY6" fmla="*/ 1189414 h 3650606"/>
              <a:gd name="connsiteX7" fmla="*/ 2322341 w 2818662"/>
              <a:gd name="connsiteY7" fmla="*/ 883380 h 3650606"/>
              <a:gd name="connsiteX8" fmla="*/ 1071119 w 2818662"/>
              <a:gd name="connsiteY8" fmla="*/ 906530 h 3650606"/>
              <a:gd name="connsiteX9" fmla="*/ 612068 w 2818662"/>
              <a:gd name="connsiteY9" fmla="*/ 1365581 h 3650606"/>
              <a:gd name="connsiteX10" fmla="*/ 612068 w 2818662"/>
              <a:gd name="connsiteY10" fmla="*/ 3650606 h 3650606"/>
              <a:gd name="connsiteX11" fmla="*/ 0 w 2818662"/>
              <a:gd name="connsiteY11" fmla="*/ 3650606 h 36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8662" h="3650606">
                <a:moveTo>
                  <a:pt x="0" y="3650606"/>
                </a:moveTo>
                <a:lnTo>
                  <a:pt x="0" y="1365581"/>
                </a:lnTo>
                <a:cubicBezTo>
                  <a:pt x="0" y="774018"/>
                  <a:pt x="479556" y="294462"/>
                  <a:pt x="1071119" y="294462"/>
                </a:cubicBezTo>
                <a:lnTo>
                  <a:pt x="2333916" y="294463"/>
                </a:lnTo>
                <a:lnTo>
                  <a:pt x="2322341" y="0"/>
                </a:lnTo>
                <a:lnTo>
                  <a:pt x="2818662" y="565772"/>
                </a:lnTo>
                <a:lnTo>
                  <a:pt x="2333916" y="1189414"/>
                </a:lnTo>
                <a:lnTo>
                  <a:pt x="2322341" y="883380"/>
                </a:lnTo>
                <a:lnTo>
                  <a:pt x="1071119" y="906530"/>
                </a:lnTo>
                <a:cubicBezTo>
                  <a:pt x="817592" y="906530"/>
                  <a:pt x="612068" y="1112054"/>
                  <a:pt x="612068" y="1365581"/>
                </a:cubicBezTo>
                <a:lnTo>
                  <a:pt x="612068" y="3650606"/>
                </a:lnTo>
                <a:lnTo>
                  <a:pt x="0" y="3650606"/>
                </a:lnTo>
                <a:close/>
              </a:path>
            </a:pathLst>
          </a:cu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 name="Rechteckiger Pfeil 11">
            <a:extLst>
              <a:ext uri="{FF2B5EF4-FFF2-40B4-BE49-F238E27FC236}">
                <a16:creationId xmlns:a16="http://schemas.microsoft.com/office/drawing/2014/main" id="{452E6530-0108-E86D-F7F9-F3B4B57BED7D}"/>
              </a:ext>
            </a:extLst>
          </p:cNvPr>
          <p:cNvSpPr/>
          <p:nvPr/>
        </p:nvSpPr>
        <p:spPr bwMode="auto">
          <a:xfrm rot="16200000" flipV="1">
            <a:off x="7186468" y="2237363"/>
            <a:ext cx="2571591" cy="4464496"/>
          </a:xfrm>
          <a:prstGeom prst="bentArrow">
            <a:avLst>
              <a:gd name="adj1" fmla="val 25000"/>
              <a:gd name="adj2" fmla="val 12118"/>
              <a:gd name="adj3" fmla="val 26874"/>
              <a:gd name="adj4" fmla="val 43750"/>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 name="Rechteckiger Pfeil 12">
            <a:extLst>
              <a:ext uri="{FF2B5EF4-FFF2-40B4-BE49-F238E27FC236}">
                <a16:creationId xmlns:a16="http://schemas.microsoft.com/office/drawing/2014/main" id="{52015E6A-863F-FE66-CD2B-0B807EC80748}"/>
              </a:ext>
            </a:extLst>
          </p:cNvPr>
          <p:cNvSpPr/>
          <p:nvPr/>
        </p:nvSpPr>
        <p:spPr bwMode="auto">
          <a:xfrm rot="5400000" flipH="1" flipV="1">
            <a:off x="7581191" y="759417"/>
            <a:ext cx="2358211" cy="3888431"/>
          </a:xfrm>
          <a:prstGeom prst="bentArrow">
            <a:avLst>
              <a:gd name="adj1" fmla="val 30794"/>
              <a:gd name="adj2" fmla="val 22652"/>
              <a:gd name="adj3" fmla="val 27306"/>
              <a:gd name="adj4" fmla="val 43750"/>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1" name="Rechteckiger Pfeil 13">
            <a:extLst>
              <a:ext uri="{FF2B5EF4-FFF2-40B4-BE49-F238E27FC236}">
                <a16:creationId xmlns:a16="http://schemas.microsoft.com/office/drawing/2014/main" id="{40AA4D98-3E6A-41ED-E7E2-DCE24272058E}"/>
              </a:ext>
            </a:extLst>
          </p:cNvPr>
          <p:cNvSpPr/>
          <p:nvPr/>
        </p:nvSpPr>
        <p:spPr bwMode="auto">
          <a:xfrm rot="16200000" flipV="1">
            <a:off x="1698260" y="2220158"/>
            <a:ext cx="2395889" cy="4674608"/>
          </a:xfrm>
          <a:custGeom>
            <a:avLst/>
            <a:gdLst>
              <a:gd name="connsiteX0" fmla="*/ 0 w 2160240"/>
              <a:gd name="connsiteY0" fmla="*/ 4266377 h 4266377"/>
              <a:gd name="connsiteX1" fmla="*/ 0 w 2160240"/>
              <a:gd name="connsiteY1" fmla="*/ 945105 h 4266377"/>
              <a:gd name="connsiteX2" fmla="*/ 945105 w 2160240"/>
              <a:gd name="connsiteY2" fmla="*/ 0 h 4266377"/>
              <a:gd name="connsiteX3" fmla="*/ 1579697 w 2160240"/>
              <a:gd name="connsiteY3" fmla="*/ 0 h 4266377"/>
              <a:gd name="connsiteX4" fmla="*/ 1579697 w 2160240"/>
              <a:gd name="connsiteY4" fmla="*/ 0 h 4266377"/>
              <a:gd name="connsiteX5" fmla="*/ 2160240 w 2160240"/>
              <a:gd name="connsiteY5" fmla="*/ 261778 h 4266377"/>
              <a:gd name="connsiteX6" fmla="*/ 1579697 w 2160240"/>
              <a:gd name="connsiteY6" fmla="*/ 523556 h 4266377"/>
              <a:gd name="connsiteX7" fmla="*/ 1579697 w 2160240"/>
              <a:gd name="connsiteY7" fmla="*/ 523556 h 4266377"/>
              <a:gd name="connsiteX8" fmla="*/ 945105 w 2160240"/>
              <a:gd name="connsiteY8" fmla="*/ 523556 h 4266377"/>
              <a:gd name="connsiteX9" fmla="*/ 523556 w 2160240"/>
              <a:gd name="connsiteY9" fmla="*/ 945105 h 4266377"/>
              <a:gd name="connsiteX10" fmla="*/ 523556 w 2160240"/>
              <a:gd name="connsiteY10" fmla="*/ 4266377 h 4266377"/>
              <a:gd name="connsiteX11" fmla="*/ 0 w 2160240"/>
              <a:gd name="connsiteY11" fmla="*/ 4266377 h 4266377"/>
              <a:gd name="connsiteX0" fmla="*/ 0 w 1870873"/>
              <a:gd name="connsiteY0" fmla="*/ 4266377 h 4266377"/>
              <a:gd name="connsiteX1" fmla="*/ 0 w 1870873"/>
              <a:gd name="connsiteY1" fmla="*/ 945105 h 4266377"/>
              <a:gd name="connsiteX2" fmla="*/ 945105 w 1870873"/>
              <a:gd name="connsiteY2" fmla="*/ 0 h 4266377"/>
              <a:gd name="connsiteX3" fmla="*/ 1579697 w 1870873"/>
              <a:gd name="connsiteY3" fmla="*/ 0 h 4266377"/>
              <a:gd name="connsiteX4" fmla="*/ 1579697 w 1870873"/>
              <a:gd name="connsiteY4" fmla="*/ 0 h 4266377"/>
              <a:gd name="connsiteX5" fmla="*/ 1870873 w 1870873"/>
              <a:gd name="connsiteY5" fmla="*/ 261778 h 4266377"/>
              <a:gd name="connsiteX6" fmla="*/ 1579697 w 1870873"/>
              <a:gd name="connsiteY6" fmla="*/ 523556 h 4266377"/>
              <a:gd name="connsiteX7" fmla="*/ 1579697 w 1870873"/>
              <a:gd name="connsiteY7" fmla="*/ 523556 h 4266377"/>
              <a:gd name="connsiteX8" fmla="*/ 945105 w 1870873"/>
              <a:gd name="connsiteY8" fmla="*/ 523556 h 4266377"/>
              <a:gd name="connsiteX9" fmla="*/ 523556 w 1870873"/>
              <a:gd name="connsiteY9" fmla="*/ 945105 h 4266377"/>
              <a:gd name="connsiteX10" fmla="*/ 523556 w 1870873"/>
              <a:gd name="connsiteY10" fmla="*/ 4266377 h 4266377"/>
              <a:gd name="connsiteX11" fmla="*/ 0 w 1870873"/>
              <a:gd name="connsiteY11" fmla="*/ 4266377 h 4266377"/>
              <a:gd name="connsiteX0" fmla="*/ 0 w 1870873"/>
              <a:gd name="connsiteY0" fmla="*/ 4266377 h 4266377"/>
              <a:gd name="connsiteX1" fmla="*/ 0 w 1870873"/>
              <a:gd name="connsiteY1" fmla="*/ 945105 h 4266377"/>
              <a:gd name="connsiteX2" fmla="*/ 945105 w 1870873"/>
              <a:gd name="connsiteY2" fmla="*/ 0 h 4266377"/>
              <a:gd name="connsiteX3" fmla="*/ 1579697 w 1870873"/>
              <a:gd name="connsiteY3" fmla="*/ 0 h 4266377"/>
              <a:gd name="connsiteX4" fmla="*/ 1579697 w 1870873"/>
              <a:gd name="connsiteY4" fmla="*/ 0 h 4266377"/>
              <a:gd name="connsiteX5" fmla="*/ 1870873 w 1870873"/>
              <a:gd name="connsiteY5" fmla="*/ 261778 h 4266377"/>
              <a:gd name="connsiteX6" fmla="*/ 1579697 w 1870873"/>
              <a:gd name="connsiteY6" fmla="*/ 523556 h 4266377"/>
              <a:gd name="connsiteX7" fmla="*/ 1579697 w 1870873"/>
              <a:gd name="connsiteY7" fmla="*/ 523556 h 4266377"/>
              <a:gd name="connsiteX8" fmla="*/ 945104 w 1870873"/>
              <a:gd name="connsiteY8" fmla="*/ 601267 h 4266377"/>
              <a:gd name="connsiteX9" fmla="*/ 523556 w 1870873"/>
              <a:gd name="connsiteY9" fmla="*/ 945105 h 4266377"/>
              <a:gd name="connsiteX10" fmla="*/ 523556 w 1870873"/>
              <a:gd name="connsiteY10" fmla="*/ 4266377 h 4266377"/>
              <a:gd name="connsiteX11" fmla="*/ 0 w 1870873"/>
              <a:gd name="connsiteY11" fmla="*/ 4266377 h 4266377"/>
              <a:gd name="connsiteX0" fmla="*/ 0 w 1870873"/>
              <a:gd name="connsiteY0" fmla="*/ 4266377 h 4266377"/>
              <a:gd name="connsiteX1" fmla="*/ 0 w 1870873"/>
              <a:gd name="connsiteY1" fmla="*/ 945105 h 4266377"/>
              <a:gd name="connsiteX2" fmla="*/ 945105 w 1870873"/>
              <a:gd name="connsiteY2" fmla="*/ 0 h 4266377"/>
              <a:gd name="connsiteX3" fmla="*/ 1579697 w 1870873"/>
              <a:gd name="connsiteY3" fmla="*/ 0 h 4266377"/>
              <a:gd name="connsiteX4" fmla="*/ 1579697 w 1870873"/>
              <a:gd name="connsiteY4" fmla="*/ 0 h 4266377"/>
              <a:gd name="connsiteX5" fmla="*/ 1870873 w 1870873"/>
              <a:gd name="connsiteY5" fmla="*/ 261778 h 4266377"/>
              <a:gd name="connsiteX6" fmla="*/ 1579697 w 1870873"/>
              <a:gd name="connsiteY6" fmla="*/ 523556 h 4266377"/>
              <a:gd name="connsiteX7" fmla="*/ 1606811 w 1870873"/>
              <a:gd name="connsiteY7" fmla="*/ 601267 h 4266377"/>
              <a:gd name="connsiteX8" fmla="*/ 945104 w 1870873"/>
              <a:gd name="connsiteY8" fmla="*/ 601267 h 4266377"/>
              <a:gd name="connsiteX9" fmla="*/ 523556 w 1870873"/>
              <a:gd name="connsiteY9" fmla="*/ 945105 h 4266377"/>
              <a:gd name="connsiteX10" fmla="*/ 523556 w 1870873"/>
              <a:gd name="connsiteY10" fmla="*/ 4266377 h 4266377"/>
              <a:gd name="connsiteX11" fmla="*/ 0 w 1870873"/>
              <a:gd name="connsiteY11" fmla="*/ 4266377 h 426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0873" h="4266377">
                <a:moveTo>
                  <a:pt x="0" y="4266377"/>
                </a:moveTo>
                <a:lnTo>
                  <a:pt x="0" y="945105"/>
                </a:lnTo>
                <a:cubicBezTo>
                  <a:pt x="0" y="423138"/>
                  <a:pt x="423138" y="0"/>
                  <a:pt x="945105" y="0"/>
                </a:cubicBezTo>
                <a:lnTo>
                  <a:pt x="1579697" y="0"/>
                </a:lnTo>
                <a:lnTo>
                  <a:pt x="1579697" y="0"/>
                </a:lnTo>
                <a:lnTo>
                  <a:pt x="1870873" y="261778"/>
                </a:lnTo>
                <a:lnTo>
                  <a:pt x="1579697" y="523556"/>
                </a:lnTo>
                <a:lnTo>
                  <a:pt x="1606811" y="601267"/>
                </a:lnTo>
                <a:lnTo>
                  <a:pt x="945104" y="601267"/>
                </a:lnTo>
                <a:cubicBezTo>
                  <a:pt x="712289" y="601267"/>
                  <a:pt x="523556" y="712290"/>
                  <a:pt x="523556" y="945105"/>
                </a:cubicBezTo>
                <a:lnTo>
                  <a:pt x="523556" y="4266377"/>
                </a:lnTo>
                <a:lnTo>
                  <a:pt x="0" y="4266377"/>
                </a:lnTo>
                <a:close/>
              </a:path>
            </a:pathLst>
          </a:cu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2" name="Rechteckiger Pfeil 15">
            <a:extLst>
              <a:ext uri="{FF2B5EF4-FFF2-40B4-BE49-F238E27FC236}">
                <a16:creationId xmlns:a16="http://schemas.microsoft.com/office/drawing/2014/main" id="{F862E299-B628-A471-C694-C0AB27D0177F}"/>
              </a:ext>
            </a:extLst>
          </p:cNvPr>
          <p:cNvSpPr/>
          <p:nvPr/>
        </p:nvSpPr>
        <p:spPr bwMode="auto">
          <a:xfrm rot="16200000" flipV="1">
            <a:off x="2350237" y="316143"/>
            <a:ext cx="1906673" cy="3368755"/>
          </a:xfrm>
          <a:custGeom>
            <a:avLst/>
            <a:gdLst>
              <a:gd name="connsiteX0" fmla="*/ 0 w 1557970"/>
              <a:gd name="connsiteY0" fmla="*/ 3432626 h 3432626"/>
              <a:gd name="connsiteX1" fmla="*/ 0 w 1557970"/>
              <a:gd name="connsiteY1" fmla="*/ 549901 h 3432626"/>
              <a:gd name="connsiteX2" fmla="*/ 402221 w 1557970"/>
              <a:gd name="connsiteY2" fmla="*/ 147680 h 3432626"/>
              <a:gd name="connsiteX3" fmla="*/ 1094318 w 1557970"/>
              <a:gd name="connsiteY3" fmla="*/ 147680 h 3432626"/>
              <a:gd name="connsiteX4" fmla="*/ 1094318 w 1557970"/>
              <a:gd name="connsiteY4" fmla="*/ 0 h 3432626"/>
              <a:gd name="connsiteX5" fmla="*/ 1557970 w 1557970"/>
              <a:gd name="connsiteY5" fmla="*/ 342426 h 3432626"/>
              <a:gd name="connsiteX6" fmla="*/ 1094318 w 1557970"/>
              <a:gd name="connsiteY6" fmla="*/ 684852 h 3432626"/>
              <a:gd name="connsiteX7" fmla="*/ 1094318 w 1557970"/>
              <a:gd name="connsiteY7" fmla="*/ 537172 h 3432626"/>
              <a:gd name="connsiteX8" fmla="*/ 402221 w 1557970"/>
              <a:gd name="connsiteY8" fmla="*/ 537172 h 3432626"/>
              <a:gd name="connsiteX9" fmla="*/ 389492 w 1557970"/>
              <a:gd name="connsiteY9" fmla="*/ 549901 h 3432626"/>
              <a:gd name="connsiteX10" fmla="*/ 389493 w 1557970"/>
              <a:gd name="connsiteY10" fmla="*/ 3432626 h 3432626"/>
              <a:gd name="connsiteX11" fmla="*/ 0 w 1557970"/>
              <a:gd name="connsiteY11" fmla="*/ 3432626 h 3432626"/>
              <a:gd name="connsiteX0" fmla="*/ 0 w 1557970"/>
              <a:gd name="connsiteY0" fmla="*/ 3432626 h 3548373"/>
              <a:gd name="connsiteX1" fmla="*/ 0 w 1557970"/>
              <a:gd name="connsiteY1" fmla="*/ 549901 h 3548373"/>
              <a:gd name="connsiteX2" fmla="*/ 402221 w 1557970"/>
              <a:gd name="connsiteY2" fmla="*/ 147680 h 3548373"/>
              <a:gd name="connsiteX3" fmla="*/ 1094318 w 1557970"/>
              <a:gd name="connsiteY3" fmla="*/ 147680 h 3548373"/>
              <a:gd name="connsiteX4" fmla="*/ 1094318 w 1557970"/>
              <a:gd name="connsiteY4" fmla="*/ 0 h 3548373"/>
              <a:gd name="connsiteX5" fmla="*/ 1557970 w 1557970"/>
              <a:gd name="connsiteY5" fmla="*/ 342426 h 3548373"/>
              <a:gd name="connsiteX6" fmla="*/ 1094318 w 1557970"/>
              <a:gd name="connsiteY6" fmla="*/ 684852 h 3548373"/>
              <a:gd name="connsiteX7" fmla="*/ 1094318 w 1557970"/>
              <a:gd name="connsiteY7" fmla="*/ 537172 h 3548373"/>
              <a:gd name="connsiteX8" fmla="*/ 402221 w 1557970"/>
              <a:gd name="connsiteY8" fmla="*/ 537172 h 3548373"/>
              <a:gd name="connsiteX9" fmla="*/ 389492 w 1557970"/>
              <a:gd name="connsiteY9" fmla="*/ 549901 h 3548373"/>
              <a:gd name="connsiteX10" fmla="*/ 505239 w 1557970"/>
              <a:gd name="connsiteY10" fmla="*/ 3548373 h 3548373"/>
              <a:gd name="connsiteX11" fmla="*/ 0 w 1557970"/>
              <a:gd name="connsiteY11" fmla="*/ 3432626 h 3548373"/>
              <a:gd name="connsiteX0" fmla="*/ 0 w 1615845"/>
              <a:gd name="connsiteY0" fmla="*/ 3502071 h 3548373"/>
              <a:gd name="connsiteX1" fmla="*/ 57875 w 1615845"/>
              <a:gd name="connsiteY1" fmla="*/ 549901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460096 w 1615845"/>
              <a:gd name="connsiteY8" fmla="*/ 537172 h 3548373"/>
              <a:gd name="connsiteX9" fmla="*/ 447367 w 1615845"/>
              <a:gd name="connsiteY9" fmla="*/ 549901 h 3548373"/>
              <a:gd name="connsiteX10" fmla="*/ 563114 w 1615845"/>
              <a:gd name="connsiteY10" fmla="*/ 3548373 h 3548373"/>
              <a:gd name="connsiteX11" fmla="*/ 0 w 1615845"/>
              <a:gd name="connsiteY11" fmla="*/ 3502071 h 3548373"/>
              <a:gd name="connsiteX0" fmla="*/ 0 w 1615845"/>
              <a:gd name="connsiteY0" fmla="*/ 3502071 h 3548373"/>
              <a:gd name="connsiteX1" fmla="*/ 57875 w 1615845"/>
              <a:gd name="connsiteY1" fmla="*/ 549901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460096 w 1615845"/>
              <a:gd name="connsiteY8" fmla="*/ 537172 h 3548373"/>
              <a:gd name="connsiteX9" fmla="*/ 563114 w 1615845"/>
              <a:gd name="connsiteY9" fmla="*/ 584625 h 3548373"/>
              <a:gd name="connsiteX10" fmla="*/ 563114 w 1615845"/>
              <a:gd name="connsiteY10" fmla="*/ 3548373 h 3548373"/>
              <a:gd name="connsiteX11" fmla="*/ 0 w 1615845"/>
              <a:gd name="connsiteY11" fmla="*/ 3502071 h 3548373"/>
              <a:gd name="connsiteX0" fmla="*/ 0 w 1615845"/>
              <a:gd name="connsiteY0" fmla="*/ 3502071 h 3548373"/>
              <a:gd name="connsiteX1" fmla="*/ 57875 w 1615845"/>
              <a:gd name="connsiteY1" fmla="*/ 549901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564211 w 1615845"/>
              <a:gd name="connsiteY8" fmla="*/ 535684 h 3548373"/>
              <a:gd name="connsiteX9" fmla="*/ 563114 w 1615845"/>
              <a:gd name="connsiteY9" fmla="*/ 584625 h 3548373"/>
              <a:gd name="connsiteX10" fmla="*/ 563114 w 1615845"/>
              <a:gd name="connsiteY10" fmla="*/ 3548373 h 3548373"/>
              <a:gd name="connsiteX11" fmla="*/ 0 w 1615845"/>
              <a:gd name="connsiteY11" fmla="*/ 3502071 h 3548373"/>
              <a:gd name="connsiteX0" fmla="*/ 0 w 1615845"/>
              <a:gd name="connsiteY0" fmla="*/ 3502071 h 3548373"/>
              <a:gd name="connsiteX1" fmla="*/ 45719 w 1615845"/>
              <a:gd name="connsiteY1" fmla="*/ 500959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564211 w 1615845"/>
              <a:gd name="connsiteY8" fmla="*/ 535684 h 3548373"/>
              <a:gd name="connsiteX9" fmla="*/ 563114 w 1615845"/>
              <a:gd name="connsiteY9" fmla="*/ 584625 h 3548373"/>
              <a:gd name="connsiteX10" fmla="*/ 563114 w 1615845"/>
              <a:gd name="connsiteY10" fmla="*/ 3548373 h 3548373"/>
              <a:gd name="connsiteX11" fmla="*/ 0 w 1615845"/>
              <a:gd name="connsiteY11" fmla="*/ 3502071 h 3548373"/>
              <a:gd name="connsiteX0" fmla="*/ 0 w 1615845"/>
              <a:gd name="connsiteY0" fmla="*/ 3502071 h 3502071"/>
              <a:gd name="connsiteX1" fmla="*/ 45719 w 1615845"/>
              <a:gd name="connsiteY1" fmla="*/ 500959 h 3502071"/>
              <a:gd name="connsiteX2" fmla="*/ 460096 w 1615845"/>
              <a:gd name="connsiteY2" fmla="*/ 147680 h 3502071"/>
              <a:gd name="connsiteX3" fmla="*/ 1152193 w 1615845"/>
              <a:gd name="connsiteY3" fmla="*/ 147680 h 3502071"/>
              <a:gd name="connsiteX4" fmla="*/ 1152193 w 1615845"/>
              <a:gd name="connsiteY4" fmla="*/ 0 h 3502071"/>
              <a:gd name="connsiteX5" fmla="*/ 1615845 w 1615845"/>
              <a:gd name="connsiteY5" fmla="*/ 342426 h 3502071"/>
              <a:gd name="connsiteX6" fmla="*/ 1152193 w 1615845"/>
              <a:gd name="connsiteY6" fmla="*/ 684852 h 3502071"/>
              <a:gd name="connsiteX7" fmla="*/ 1152193 w 1615845"/>
              <a:gd name="connsiteY7" fmla="*/ 537172 h 3502071"/>
              <a:gd name="connsiteX8" fmla="*/ 564211 w 1615845"/>
              <a:gd name="connsiteY8" fmla="*/ 535684 h 3502071"/>
              <a:gd name="connsiteX9" fmla="*/ 563114 w 1615845"/>
              <a:gd name="connsiteY9" fmla="*/ 584625 h 3502071"/>
              <a:gd name="connsiteX10" fmla="*/ 575785 w 1615845"/>
              <a:gd name="connsiteY10" fmla="*/ 3487228 h 3502071"/>
              <a:gd name="connsiteX11" fmla="*/ 0 w 1615845"/>
              <a:gd name="connsiteY11" fmla="*/ 3502071 h 3502071"/>
              <a:gd name="connsiteX0" fmla="*/ 0 w 1615845"/>
              <a:gd name="connsiteY0" fmla="*/ 3502071 h 3502071"/>
              <a:gd name="connsiteX1" fmla="*/ 45719 w 1615845"/>
              <a:gd name="connsiteY1" fmla="*/ 500959 h 3502071"/>
              <a:gd name="connsiteX2" fmla="*/ 460096 w 1615845"/>
              <a:gd name="connsiteY2" fmla="*/ 147680 h 3502071"/>
              <a:gd name="connsiteX3" fmla="*/ 1152193 w 1615845"/>
              <a:gd name="connsiteY3" fmla="*/ 147680 h 3502071"/>
              <a:gd name="connsiteX4" fmla="*/ 1152193 w 1615845"/>
              <a:gd name="connsiteY4" fmla="*/ 0 h 3502071"/>
              <a:gd name="connsiteX5" fmla="*/ 1615845 w 1615845"/>
              <a:gd name="connsiteY5" fmla="*/ 342426 h 3502071"/>
              <a:gd name="connsiteX6" fmla="*/ 1152193 w 1615845"/>
              <a:gd name="connsiteY6" fmla="*/ 684852 h 3502071"/>
              <a:gd name="connsiteX7" fmla="*/ 1152193 w 1615845"/>
              <a:gd name="connsiteY7" fmla="*/ 537172 h 3502071"/>
              <a:gd name="connsiteX8" fmla="*/ 564211 w 1615845"/>
              <a:gd name="connsiteY8" fmla="*/ 535684 h 3502071"/>
              <a:gd name="connsiteX9" fmla="*/ 563114 w 1615845"/>
              <a:gd name="connsiteY9" fmla="*/ 584625 h 3502071"/>
              <a:gd name="connsiteX10" fmla="*/ 575785 w 1615845"/>
              <a:gd name="connsiteY10" fmla="*/ 3487228 h 3502071"/>
              <a:gd name="connsiteX11" fmla="*/ 0 w 1615845"/>
              <a:gd name="connsiteY11" fmla="*/ 3502071 h 3502071"/>
              <a:gd name="connsiteX0" fmla="*/ 0 w 1615845"/>
              <a:gd name="connsiteY0" fmla="*/ 3502071 h 3502071"/>
              <a:gd name="connsiteX1" fmla="*/ 45719 w 1615845"/>
              <a:gd name="connsiteY1" fmla="*/ 500959 h 3502071"/>
              <a:gd name="connsiteX2" fmla="*/ 355866 w 1615845"/>
              <a:gd name="connsiteY2" fmla="*/ 107420 h 3502071"/>
              <a:gd name="connsiteX3" fmla="*/ 1152193 w 1615845"/>
              <a:gd name="connsiteY3" fmla="*/ 147680 h 3502071"/>
              <a:gd name="connsiteX4" fmla="*/ 1152193 w 1615845"/>
              <a:gd name="connsiteY4" fmla="*/ 0 h 3502071"/>
              <a:gd name="connsiteX5" fmla="*/ 1615845 w 1615845"/>
              <a:gd name="connsiteY5" fmla="*/ 342426 h 3502071"/>
              <a:gd name="connsiteX6" fmla="*/ 1152193 w 1615845"/>
              <a:gd name="connsiteY6" fmla="*/ 684852 h 3502071"/>
              <a:gd name="connsiteX7" fmla="*/ 1152193 w 1615845"/>
              <a:gd name="connsiteY7" fmla="*/ 537172 h 3502071"/>
              <a:gd name="connsiteX8" fmla="*/ 564211 w 1615845"/>
              <a:gd name="connsiteY8" fmla="*/ 535684 h 3502071"/>
              <a:gd name="connsiteX9" fmla="*/ 563114 w 1615845"/>
              <a:gd name="connsiteY9" fmla="*/ 584625 h 3502071"/>
              <a:gd name="connsiteX10" fmla="*/ 575785 w 1615845"/>
              <a:gd name="connsiteY10" fmla="*/ 3487228 h 3502071"/>
              <a:gd name="connsiteX11" fmla="*/ 0 w 1615845"/>
              <a:gd name="connsiteY11" fmla="*/ 3502071 h 350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5845" h="3502071">
                <a:moveTo>
                  <a:pt x="0" y="3502071"/>
                </a:moveTo>
                <a:lnTo>
                  <a:pt x="45719" y="500959"/>
                </a:lnTo>
                <a:cubicBezTo>
                  <a:pt x="45719" y="278818"/>
                  <a:pt x="133725" y="107420"/>
                  <a:pt x="355866" y="107420"/>
                </a:cubicBezTo>
                <a:lnTo>
                  <a:pt x="1152193" y="147680"/>
                </a:lnTo>
                <a:lnTo>
                  <a:pt x="1152193" y="0"/>
                </a:lnTo>
                <a:lnTo>
                  <a:pt x="1615845" y="342426"/>
                </a:lnTo>
                <a:lnTo>
                  <a:pt x="1152193" y="684852"/>
                </a:lnTo>
                <a:lnTo>
                  <a:pt x="1152193" y="537172"/>
                </a:lnTo>
                <a:lnTo>
                  <a:pt x="564211" y="535684"/>
                </a:lnTo>
                <a:cubicBezTo>
                  <a:pt x="557181" y="535684"/>
                  <a:pt x="563114" y="577595"/>
                  <a:pt x="563114" y="584625"/>
                </a:cubicBezTo>
                <a:cubicBezTo>
                  <a:pt x="567338" y="1552159"/>
                  <a:pt x="575785" y="2306610"/>
                  <a:pt x="575785" y="3487228"/>
                </a:cubicBezTo>
                <a:lnTo>
                  <a:pt x="0" y="3502071"/>
                </a:lnTo>
                <a:close/>
              </a:path>
            </a:pathLst>
          </a:cu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3" name="Textfeld 12">
            <a:extLst>
              <a:ext uri="{FF2B5EF4-FFF2-40B4-BE49-F238E27FC236}">
                <a16:creationId xmlns:a16="http://schemas.microsoft.com/office/drawing/2014/main" id="{8914C560-B4A8-DEA1-3A15-742B6D67DD30}"/>
              </a:ext>
            </a:extLst>
          </p:cNvPr>
          <p:cNvSpPr txBox="1"/>
          <p:nvPr/>
        </p:nvSpPr>
        <p:spPr>
          <a:xfrm>
            <a:off x="1188875" y="5071116"/>
            <a:ext cx="1307543"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a:t>
            </a:r>
            <a:r>
              <a:rPr lang="de-DE" sz="900" dirty="0">
                <a:solidFill>
                  <a:srgbClr val="FFC000"/>
                </a:solidFill>
              </a:rPr>
              <a:t>:</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 3C,D,E,F,G,K)</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i="0" u="none" strike="noStrike" kern="1200" cap="none" spc="0" normalizeH="0" baseline="0" noProof="0" dirty="0">
                <a:ln>
                  <a:noFill/>
                </a:ln>
                <a:solidFill>
                  <a:srgbClr val="000000"/>
                </a:solidFill>
                <a:effectLst/>
                <a:uLnTx/>
                <a:uFillTx/>
                <a:latin typeface="Arial" charset="0"/>
                <a:ea typeface="ＭＳ Ｐゴシック" charset="-128"/>
                <a:cs typeface="+mn-cs"/>
              </a:rPr>
              <a:t>eingekaufte Güter und Dienstleistungen</a:t>
            </a:r>
          </a:p>
        </p:txBody>
      </p:sp>
      <p:sp>
        <p:nvSpPr>
          <p:cNvPr id="14" name="Textfeld 13">
            <a:extLst>
              <a:ext uri="{FF2B5EF4-FFF2-40B4-BE49-F238E27FC236}">
                <a16:creationId xmlns:a16="http://schemas.microsoft.com/office/drawing/2014/main" id="{FB3969C8-EE38-1F46-D094-8DFCBF0D0434}"/>
              </a:ext>
            </a:extLst>
          </p:cNvPr>
          <p:cNvSpPr txBox="1"/>
          <p:nvPr/>
        </p:nvSpPr>
        <p:spPr>
          <a:xfrm>
            <a:off x="2540290" y="5085184"/>
            <a:ext cx="1108228" cy="369332"/>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2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Kapitalgüter</a:t>
            </a:r>
          </a:p>
        </p:txBody>
      </p:sp>
      <p:sp>
        <p:nvSpPr>
          <p:cNvPr id="15" name="Textfeld 14">
            <a:extLst>
              <a:ext uri="{FF2B5EF4-FFF2-40B4-BE49-F238E27FC236}">
                <a16:creationId xmlns:a16="http://schemas.microsoft.com/office/drawing/2014/main" id="{BAD80B67-DF00-A572-9B9E-C7ACAFBE09C5}"/>
              </a:ext>
            </a:extLst>
          </p:cNvPr>
          <p:cNvSpPr txBox="1"/>
          <p:nvPr/>
        </p:nvSpPr>
        <p:spPr>
          <a:xfrm>
            <a:off x="3834622" y="5071116"/>
            <a:ext cx="1312411" cy="6463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3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Brennstoff- und </a:t>
            </a:r>
            <a:r>
              <a:rPr kumimoji="0" lang="de-DE" sz="900" b="0" i="0" u="none" strike="noStrike" kern="1200" cap="none" spc="0" normalizeH="0" baseline="0" noProof="0" dirty="0" smtClean="0">
                <a:ln>
                  <a:noFill/>
                </a:ln>
                <a:solidFill>
                  <a:srgbClr val="000000"/>
                </a:solidFill>
                <a:effectLst/>
                <a:uLnTx/>
                <a:uFillTx/>
                <a:latin typeface="Arial" charset="0"/>
                <a:ea typeface="ＭＳ Ｐゴシック" charset="-128"/>
                <a:cs typeface="+mn-cs"/>
              </a:rPr>
              <a:t>energiebezogene </a:t>
            </a: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Emissionen</a:t>
            </a:r>
          </a:p>
        </p:txBody>
      </p:sp>
      <p:sp>
        <p:nvSpPr>
          <p:cNvPr id="16" name="Textfeld 15">
            <a:extLst>
              <a:ext uri="{FF2B5EF4-FFF2-40B4-BE49-F238E27FC236}">
                <a16:creationId xmlns:a16="http://schemas.microsoft.com/office/drawing/2014/main" id="{A5F671E5-02B9-C55E-C830-F8FA12607EB3}"/>
              </a:ext>
            </a:extLst>
          </p:cNvPr>
          <p:cNvSpPr txBox="1"/>
          <p:nvPr/>
        </p:nvSpPr>
        <p:spPr>
          <a:xfrm>
            <a:off x="4511525" y="4114010"/>
            <a:ext cx="794989" cy="784830"/>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4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(ecocock-pit:3B)</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Transport und Verteilung</a:t>
            </a:r>
          </a:p>
        </p:txBody>
      </p:sp>
      <p:sp>
        <p:nvSpPr>
          <p:cNvPr id="17" name="Textfeld 16">
            <a:extLst>
              <a:ext uri="{FF2B5EF4-FFF2-40B4-BE49-F238E27FC236}">
                <a16:creationId xmlns:a16="http://schemas.microsoft.com/office/drawing/2014/main" id="{22986B9E-30C2-71BC-4DE2-2BC7A40DE1BB}"/>
              </a:ext>
            </a:extLst>
          </p:cNvPr>
          <p:cNvSpPr txBox="1"/>
          <p:nvPr/>
        </p:nvSpPr>
        <p:spPr>
          <a:xfrm>
            <a:off x="4212566" y="3319239"/>
            <a:ext cx="1078023" cy="369332"/>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5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(ecocockpit:3H)</a:t>
            </a: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 Abfall</a:t>
            </a:r>
          </a:p>
        </p:txBody>
      </p:sp>
      <p:sp>
        <p:nvSpPr>
          <p:cNvPr id="18" name="Textfeld 17">
            <a:extLst>
              <a:ext uri="{FF2B5EF4-FFF2-40B4-BE49-F238E27FC236}">
                <a16:creationId xmlns:a16="http://schemas.microsoft.com/office/drawing/2014/main" id="{B50EB195-C585-6AD3-CCCC-4DC13357F6C5}"/>
              </a:ext>
            </a:extLst>
          </p:cNvPr>
          <p:cNvSpPr txBox="1"/>
          <p:nvPr/>
        </p:nvSpPr>
        <p:spPr>
          <a:xfrm>
            <a:off x="2277923" y="3363476"/>
            <a:ext cx="1078023" cy="369332"/>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6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(ecocockpit:3A)</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Geschäftsreisen</a:t>
            </a:r>
          </a:p>
        </p:txBody>
      </p:sp>
      <p:sp>
        <p:nvSpPr>
          <p:cNvPr id="19" name="Textfeld 18">
            <a:extLst>
              <a:ext uri="{FF2B5EF4-FFF2-40B4-BE49-F238E27FC236}">
                <a16:creationId xmlns:a16="http://schemas.microsoft.com/office/drawing/2014/main" id="{0DB50F10-03CE-87B2-3056-C332FC32BA72}"/>
              </a:ext>
            </a:extLst>
          </p:cNvPr>
          <p:cNvSpPr txBox="1"/>
          <p:nvPr/>
        </p:nvSpPr>
        <p:spPr>
          <a:xfrm>
            <a:off x="2273355" y="2395607"/>
            <a:ext cx="1087861"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7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(ecocockpit:3J)</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Pendeln der Arbeitnehmer</a:t>
            </a:r>
          </a:p>
        </p:txBody>
      </p:sp>
      <p:sp>
        <p:nvSpPr>
          <p:cNvPr id="20" name="Textfeld 19">
            <a:extLst>
              <a:ext uri="{FF2B5EF4-FFF2-40B4-BE49-F238E27FC236}">
                <a16:creationId xmlns:a16="http://schemas.microsoft.com/office/drawing/2014/main" id="{B84695C5-5BED-1914-4ADB-F18BD7894894}"/>
              </a:ext>
            </a:extLst>
          </p:cNvPr>
          <p:cNvSpPr txBox="1"/>
          <p:nvPr/>
        </p:nvSpPr>
        <p:spPr>
          <a:xfrm>
            <a:off x="3829921" y="2254204"/>
            <a:ext cx="1081826" cy="646331"/>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8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(ecocockpit:3A) </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Angemietete oder geleaste Sachanlagen</a:t>
            </a:r>
          </a:p>
        </p:txBody>
      </p:sp>
      <p:sp>
        <p:nvSpPr>
          <p:cNvPr id="21" name="Textfeld 20">
            <a:extLst>
              <a:ext uri="{FF2B5EF4-FFF2-40B4-BE49-F238E27FC236}">
                <a16:creationId xmlns:a16="http://schemas.microsoft.com/office/drawing/2014/main" id="{55B9BB3F-D46C-3A38-396E-72EFA9069007}"/>
              </a:ext>
            </a:extLst>
          </p:cNvPr>
          <p:cNvSpPr txBox="1"/>
          <p:nvPr/>
        </p:nvSpPr>
        <p:spPr>
          <a:xfrm>
            <a:off x="1252614" y="4074137"/>
            <a:ext cx="1963066"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Bezogene Elektrizität, Dampf, Heizung und Kühlung für die eigene Nutzung</a:t>
            </a:r>
          </a:p>
        </p:txBody>
      </p:sp>
      <p:sp>
        <p:nvSpPr>
          <p:cNvPr id="22" name="Textfeld 21">
            <a:extLst>
              <a:ext uri="{FF2B5EF4-FFF2-40B4-BE49-F238E27FC236}">
                <a16:creationId xmlns:a16="http://schemas.microsoft.com/office/drawing/2014/main" id="{2C7B234C-E975-C6B8-2CF1-249C441BCC6D}"/>
              </a:ext>
            </a:extLst>
          </p:cNvPr>
          <p:cNvSpPr txBox="1"/>
          <p:nvPr/>
        </p:nvSpPr>
        <p:spPr>
          <a:xfrm>
            <a:off x="5428310" y="4969768"/>
            <a:ext cx="676727"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Fuhrpark</a:t>
            </a:r>
          </a:p>
        </p:txBody>
      </p:sp>
      <p:sp>
        <p:nvSpPr>
          <p:cNvPr id="23" name="Textfeld 22">
            <a:extLst>
              <a:ext uri="{FF2B5EF4-FFF2-40B4-BE49-F238E27FC236}">
                <a16:creationId xmlns:a16="http://schemas.microsoft.com/office/drawing/2014/main" id="{626FC505-0414-238F-7F4B-3329B0FE9B77}"/>
              </a:ext>
            </a:extLst>
          </p:cNvPr>
          <p:cNvSpPr txBox="1"/>
          <p:nvPr/>
        </p:nvSpPr>
        <p:spPr>
          <a:xfrm>
            <a:off x="5428310" y="3378821"/>
            <a:ext cx="676727"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Unternehmens-einrich-tungen</a:t>
            </a:r>
          </a:p>
        </p:txBody>
      </p:sp>
      <p:sp>
        <p:nvSpPr>
          <p:cNvPr id="24" name="Textfeld 23">
            <a:extLst>
              <a:ext uri="{FF2B5EF4-FFF2-40B4-BE49-F238E27FC236}">
                <a16:creationId xmlns:a16="http://schemas.microsoft.com/office/drawing/2014/main" id="{93AE15DC-B2DB-CA3E-E8AB-5BAE0297A6F9}"/>
              </a:ext>
            </a:extLst>
          </p:cNvPr>
          <p:cNvSpPr txBox="1"/>
          <p:nvPr/>
        </p:nvSpPr>
        <p:spPr>
          <a:xfrm>
            <a:off x="6486964" y="5153417"/>
            <a:ext cx="1178062" cy="5078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9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Transport und Verteilung</a:t>
            </a:r>
          </a:p>
        </p:txBody>
      </p:sp>
      <p:sp>
        <p:nvSpPr>
          <p:cNvPr id="25" name="Textfeld 24">
            <a:extLst>
              <a:ext uri="{FF2B5EF4-FFF2-40B4-BE49-F238E27FC236}">
                <a16:creationId xmlns:a16="http://schemas.microsoft.com/office/drawing/2014/main" id="{03A5F0B3-BBA2-DBC2-ABB0-4608C1E7E708}"/>
              </a:ext>
            </a:extLst>
          </p:cNvPr>
          <p:cNvSpPr txBox="1"/>
          <p:nvPr/>
        </p:nvSpPr>
        <p:spPr>
          <a:xfrm>
            <a:off x="7766809" y="5153417"/>
            <a:ext cx="1353527" cy="5078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10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Verarbeitung der verkauften Produkte</a:t>
            </a:r>
          </a:p>
        </p:txBody>
      </p:sp>
      <p:sp>
        <p:nvSpPr>
          <p:cNvPr id="26" name="Textfeld 25">
            <a:extLst>
              <a:ext uri="{FF2B5EF4-FFF2-40B4-BE49-F238E27FC236}">
                <a16:creationId xmlns:a16="http://schemas.microsoft.com/office/drawing/2014/main" id="{DFD51404-6EE3-1879-1B9E-037653E27BA4}"/>
              </a:ext>
            </a:extLst>
          </p:cNvPr>
          <p:cNvSpPr txBox="1"/>
          <p:nvPr/>
        </p:nvSpPr>
        <p:spPr>
          <a:xfrm>
            <a:off x="9048328" y="5153417"/>
            <a:ext cx="1353527" cy="5078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11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Nutzung der verkauften Produkte</a:t>
            </a:r>
          </a:p>
        </p:txBody>
      </p:sp>
      <p:sp>
        <p:nvSpPr>
          <p:cNvPr id="27" name="Textfeld 26">
            <a:extLst>
              <a:ext uri="{FF2B5EF4-FFF2-40B4-BE49-F238E27FC236}">
                <a16:creationId xmlns:a16="http://schemas.microsoft.com/office/drawing/2014/main" id="{223FEAEE-FC17-3A75-5E79-86D280755BF7}"/>
              </a:ext>
            </a:extLst>
          </p:cNvPr>
          <p:cNvSpPr txBox="1"/>
          <p:nvPr/>
        </p:nvSpPr>
        <p:spPr>
          <a:xfrm>
            <a:off x="9401569" y="3177363"/>
            <a:ext cx="1497543" cy="6463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12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Umgang mit verkauften Produkten an deren Lebenszyklusende</a:t>
            </a:r>
          </a:p>
        </p:txBody>
      </p:sp>
      <p:sp>
        <p:nvSpPr>
          <p:cNvPr id="28" name="Textfeld 27">
            <a:extLst>
              <a:ext uri="{FF2B5EF4-FFF2-40B4-BE49-F238E27FC236}">
                <a16:creationId xmlns:a16="http://schemas.microsoft.com/office/drawing/2014/main" id="{01444832-8615-1329-B6B6-0DCB64120E48}"/>
              </a:ext>
            </a:extLst>
          </p:cNvPr>
          <p:cNvSpPr txBox="1"/>
          <p:nvPr/>
        </p:nvSpPr>
        <p:spPr>
          <a:xfrm>
            <a:off x="8251523" y="3141383"/>
            <a:ext cx="980194" cy="784830"/>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13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Vermietete oder verleaste Sachanlagen</a:t>
            </a:r>
          </a:p>
        </p:txBody>
      </p:sp>
      <p:sp>
        <p:nvSpPr>
          <p:cNvPr id="29" name="Textfeld 28">
            <a:extLst>
              <a:ext uri="{FF2B5EF4-FFF2-40B4-BE49-F238E27FC236}">
                <a16:creationId xmlns:a16="http://schemas.microsoft.com/office/drawing/2014/main" id="{693B6853-C172-F209-E67D-1F37878114F5}"/>
              </a:ext>
            </a:extLst>
          </p:cNvPr>
          <p:cNvSpPr txBox="1"/>
          <p:nvPr/>
        </p:nvSpPr>
        <p:spPr>
          <a:xfrm>
            <a:off x="7115620" y="3012208"/>
            <a:ext cx="1068413"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Franchise</a:t>
            </a:r>
          </a:p>
        </p:txBody>
      </p:sp>
      <p:sp>
        <p:nvSpPr>
          <p:cNvPr id="30" name="Textfeld 29">
            <a:extLst>
              <a:ext uri="{FF2B5EF4-FFF2-40B4-BE49-F238E27FC236}">
                <a16:creationId xmlns:a16="http://schemas.microsoft.com/office/drawing/2014/main" id="{3E3B318E-92F6-7A50-A2AD-8626EB957946}"/>
              </a:ext>
            </a:extLst>
          </p:cNvPr>
          <p:cNvSpPr txBox="1"/>
          <p:nvPr/>
        </p:nvSpPr>
        <p:spPr>
          <a:xfrm>
            <a:off x="6954778" y="2260201"/>
            <a:ext cx="855029"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15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Investitionen</a:t>
            </a:r>
          </a:p>
        </p:txBody>
      </p:sp>
      <p:sp>
        <p:nvSpPr>
          <p:cNvPr id="31" name="Textfeld 30">
            <a:extLst>
              <a:ext uri="{FF2B5EF4-FFF2-40B4-BE49-F238E27FC236}">
                <a16:creationId xmlns:a16="http://schemas.microsoft.com/office/drawing/2014/main" id="{CB5FA658-BF93-1D74-8533-CE487FA3D7D4}"/>
              </a:ext>
            </a:extLst>
          </p:cNvPr>
          <p:cNvSpPr txBox="1"/>
          <p:nvPr/>
        </p:nvSpPr>
        <p:spPr>
          <a:xfrm>
            <a:off x="5135990" y="1063101"/>
            <a:ext cx="687208" cy="400110"/>
          </a:xfrm>
          <a:prstGeom prst="rect">
            <a:avLst/>
          </a:prstGeom>
          <a:noFill/>
        </p:spPr>
        <p:txBody>
          <a:bodyPr wrap="square" rtlCol="0">
            <a:spAutoFit/>
          </a:bodyPr>
          <a:lstStyle/>
          <a:p>
            <a:pPr algn="l"/>
            <a:r>
              <a:rPr lang="de-DE" sz="2000" dirty="0"/>
              <a:t>CH</a:t>
            </a:r>
            <a:r>
              <a:rPr lang="de-DE" sz="2000" baseline="-25000" dirty="0"/>
              <a:t>4</a:t>
            </a:r>
          </a:p>
        </p:txBody>
      </p:sp>
      <p:sp>
        <p:nvSpPr>
          <p:cNvPr id="32" name="Textfeld 31">
            <a:extLst>
              <a:ext uri="{FF2B5EF4-FFF2-40B4-BE49-F238E27FC236}">
                <a16:creationId xmlns:a16="http://schemas.microsoft.com/office/drawing/2014/main" id="{20D368DC-07B5-CDFF-2362-3496B9F15394}"/>
              </a:ext>
            </a:extLst>
          </p:cNvPr>
          <p:cNvSpPr txBox="1"/>
          <p:nvPr/>
        </p:nvSpPr>
        <p:spPr>
          <a:xfrm>
            <a:off x="7405151" y="775701"/>
            <a:ext cx="687208" cy="400110"/>
          </a:xfrm>
          <a:prstGeom prst="rect">
            <a:avLst/>
          </a:prstGeom>
          <a:noFill/>
        </p:spPr>
        <p:txBody>
          <a:bodyPr wrap="square" rtlCol="0">
            <a:spAutoFit/>
          </a:bodyPr>
          <a:lstStyle/>
          <a:p>
            <a:pPr algn="l"/>
            <a:r>
              <a:rPr lang="de-DE" sz="2000" dirty="0"/>
              <a:t>N</a:t>
            </a:r>
            <a:r>
              <a:rPr lang="de-DE" sz="2000" baseline="-25000" dirty="0"/>
              <a:t>2</a:t>
            </a:r>
            <a:r>
              <a:rPr lang="de-DE" sz="2000" dirty="0"/>
              <a:t>O</a:t>
            </a:r>
          </a:p>
        </p:txBody>
      </p:sp>
      <p:sp>
        <p:nvSpPr>
          <p:cNvPr id="33" name="Textfeld 32">
            <a:extLst>
              <a:ext uri="{FF2B5EF4-FFF2-40B4-BE49-F238E27FC236}">
                <a16:creationId xmlns:a16="http://schemas.microsoft.com/office/drawing/2014/main" id="{0C1AC1A0-9564-48DE-D6DB-8531A5ACFA9C}"/>
              </a:ext>
            </a:extLst>
          </p:cNvPr>
          <p:cNvSpPr txBox="1"/>
          <p:nvPr/>
        </p:nvSpPr>
        <p:spPr>
          <a:xfrm>
            <a:off x="3735015" y="1165656"/>
            <a:ext cx="687208" cy="400110"/>
          </a:xfrm>
          <a:prstGeom prst="rect">
            <a:avLst/>
          </a:prstGeom>
          <a:noFill/>
        </p:spPr>
        <p:txBody>
          <a:bodyPr wrap="square" rtlCol="0">
            <a:spAutoFit/>
          </a:bodyPr>
          <a:lstStyle/>
          <a:p>
            <a:pPr algn="l"/>
            <a:r>
              <a:rPr lang="de-DE" sz="2000" dirty="0"/>
              <a:t>SF</a:t>
            </a:r>
            <a:r>
              <a:rPr lang="de-DE" sz="2000" baseline="-25000" dirty="0"/>
              <a:t>6</a:t>
            </a:r>
          </a:p>
        </p:txBody>
      </p:sp>
      <p:sp>
        <p:nvSpPr>
          <p:cNvPr id="34" name="Textfeld 33">
            <a:extLst>
              <a:ext uri="{FF2B5EF4-FFF2-40B4-BE49-F238E27FC236}">
                <a16:creationId xmlns:a16="http://schemas.microsoft.com/office/drawing/2014/main" id="{B22FCEAF-5321-30F7-004D-E358BBEC87D4}"/>
              </a:ext>
            </a:extLst>
          </p:cNvPr>
          <p:cNvSpPr txBox="1"/>
          <p:nvPr/>
        </p:nvSpPr>
        <p:spPr>
          <a:xfrm>
            <a:off x="3828179" y="647076"/>
            <a:ext cx="687208" cy="400110"/>
          </a:xfrm>
          <a:prstGeom prst="rect">
            <a:avLst/>
          </a:prstGeom>
          <a:noFill/>
        </p:spPr>
        <p:txBody>
          <a:bodyPr wrap="square" rtlCol="0">
            <a:spAutoFit/>
          </a:bodyPr>
          <a:lstStyle/>
          <a:p>
            <a:pPr algn="l"/>
            <a:r>
              <a:rPr lang="de-DE" sz="2000" dirty="0"/>
              <a:t>NF</a:t>
            </a:r>
            <a:r>
              <a:rPr lang="de-DE" sz="2000" baseline="-25000" dirty="0"/>
              <a:t>3</a:t>
            </a:r>
          </a:p>
        </p:txBody>
      </p:sp>
      <p:sp>
        <p:nvSpPr>
          <p:cNvPr id="35" name="Textfeld 34">
            <a:extLst>
              <a:ext uri="{FF2B5EF4-FFF2-40B4-BE49-F238E27FC236}">
                <a16:creationId xmlns:a16="http://schemas.microsoft.com/office/drawing/2014/main" id="{ED939E36-F7B6-A2C1-6650-140ED2285401}"/>
              </a:ext>
            </a:extLst>
          </p:cNvPr>
          <p:cNvSpPr txBox="1"/>
          <p:nvPr/>
        </p:nvSpPr>
        <p:spPr>
          <a:xfrm>
            <a:off x="4900542" y="558962"/>
            <a:ext cx="919727" cy="400110"/>
          </a:xfrm>
          <a:prstGeom prst="rect">
            <a:avLst/>
          </a:prstGeom>
          <a:noFill/>
        </p:spPr>
        <p:txBody>
          <a:bodyPr wrap="square" rtlCol="0">
            <a:spAutoFit/>
          </a:bodyPr>
          <a:lstStyle/>
          <a:p>
            <a:pPr algn="l"/>
            <a:r>
              <a:rPr lang="de-DE" sz="2000" dirty="0"/>
              <a:t>HFCs</a:t>
            </a:r>
            <a:endParaRPr lang="de-DE" sz="2000" baseline="-25000" dirty="0"/>
          </a:p>
        </p:txBody>
      </p:sp>
      <p:sp>
        <p:nvSpPr>
          <p:cNvPr id="36" name="Textfeld 35">
            <a:extLst>
              <a:ext uri="{FF2B5EF4-FFF2-40B4-BE49-F238E27FC236}">
                <a16:creationId xmlns:a16="http://schemas.microsoft.com/office/drawing/2014/main" id="{C3849407-7520-1F29-982A-CA68D014C27D}"/>
              </a:ext>
            </a:extLst>
          </p:cNvPr>
          <p:cNvSpPr txBox="1"/>
          <p:nvPr/>
        </p:nvSpPr>
        <p:spPr>
          <a:xfrm>
            <a:off x="5962831" y="1051143"/>
            <a:ext cx="919727" cy="400110"/>
          </a:xfrm>
          <a:prstGeom prst="rect">
            <a:avLst/>
          </a:prstGeom>
          <a:noFill/>
        </p:spPr>
        <p:txBody>
          <a:bodyPr wrap="square" rtlCol="0">
            <a:spAutoFit/>
          </a:bodyPr>
          <a:lstStyle/>
          <a:p>
            <a:pPr algn="l"/>
            <a:r>
              <a:rPr lang="de-DE" sz="2000" dirty="0"/>
              <a:t>PFCs</a:t>
            </a:r>
            <a:endParaRPr lang="de-DE" sz="2000" baseline="-25000" dirty="0"/>
          </a:p>
        </p:txBody>
      </p:sp>
      <p:sp>
        <p:nvSpPr>
          <p:cNvPr id="37" name="Textfeld 36">
            <a:extLst>
              <a:ext uri="{FF2B5EF4-FFF2-40B4-BE49-F238E27FC236}">
                <a16:creationId xmlns:a16="http://schemas.microsoft.com/office/drawing/2014/main" id="{8B2DCCBE-40B5-E4A0-680E-AECE948B047F}"/>
              </a:ext>
            </a:extLst>
          </p:cNvPr>
          <p:cNvSpPr txBox="1"/>
          <p:nvPr/>
        </p:nvSpPr>
        <p:spPr>
          <a:xfrm>
            <a:off x="558900" y="5795685"/>
            <a:ext cx="2368991" cy="523220"/>
          </a:xfrm>
          <a:prstGeom prst="rect">
            <a:avLst/>
          </a:prstGeom>
          <a:solidFill>
            <a:srgbClr val="90ABBE"/>
          </a:solidFill>
        </p:spPr>
        <p:txBody>
          <a:bodyPr wrap="square" rtlCol="0">
            <a:spAutoFit/>
          </a:bodyPr>
          <a:lstStyle>
            <a:defPPr>
              <a:defRPr lang="de-DE"/>
            </a:defPPr>
            <a:lvl1pPr algn="l">
              <a:defRPr sz="1400">
                <a:solidFill>
                  <a:schemeClr val="bg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Scope 3 INDIREKT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Vorgelagerte Aktivitäten</a:t>
            </a:r>
          </a:p>
        </p:txBody>
      </p:sp>
      <p:sp>
        <p:nvSpPr>
          <p:cNvPr id="38" name="Textfeld 37">
            <a:extLst>
              <a:ext uri="{FF2B5EF4-FFF2-40B4-BE49-F238E27FC236}">
                <a16:creationId xmlns:a16="http://schemas.microsoft.com/office/drawing/2014/main" id="{060E4A2F-498D-0E1F-42B9-B0FB0DF7306E}"/>
              </a:ext>
            </a:extLst>
          </p:cNvPr>
          <p:cNvSpPr txBox="1"/>
          <p:nvPr/>
        </p:nvSpPr>
        <p:spPr>
          <a:xfrm>
            <a:off x="8229480" y="5810816"/>
            <a:ext cx="2475032" cy="523220"/>
          </a:xfrm>
          <a:prstGeom prst="rect">
            <a:avLst/>
          </a:prstGeom>
          <a:solidFill>
            <a:srgbClr val="526E7F"/>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Scope 3 INDIREKT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Nachgelagerte Aktivitäten</a:t>
            </a:r>
          </a:p>
        </p:txBody>
      </p:sp>
      <p:sp>
        <p:nvSpPr>
          <p:cNvPr id="39" name="Textfeld 38">
            <a:extLst>
              <a:ext uri="{FF2B5EF4-FFF2-40B4-BE49-F238E27FC236}">
                <a16:creationId xmlns:a16="http://schemas.microsoft.com/office/drawing/2014/main" id="{56D644E7-EC14-9B41-A821-2F65F61F6983}"/>
              </a:ext>
            </a:extLst>
          </p:cNvPr>
          <p:cNvSpPr txBox="1"/>
          <p:nvPr/>
        </p:nvSpPr>
        <p:spPr>
          <a:xfrm>
            <a:off x="4626759" y="5804409"/>
            <a:ext cx="2387019" cy="523220"/>
          </a:xfrm>
          <a:prstGeom prst="rect">
            <a:avLst/>
          </a:prstGeom>
          <a:solidFill>
            <a:srgbClr val="B6C6D0"/>
          </a:solidFill>
        </p:spPr>
        <p:txBody>
          <a:bodyPr wrap="square" rtlCol="0">
            <a:spAutoFit/>
          </a:bodyPr>
          <a:lstStyle>
            <a:defPPr>
              <a:defRPr lang="de-DE"/>
            </a:defPPr>
            <a:lvl1pPr algn="l">
              <a:defRPr sz="1400">
                <a:solidFill>
                  <a:schemeClr val="bg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Scope 1 DIREKT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Berichtendes Unternehmen</a:t>
            </a:r>
          </a:p>
        </p:txBody>
      </p:sp>
      <p:pic>
        <p:nvPicPr>
          <p:cNvPr id="40" name="Grafik 39" descr="Warenkorb mit einfarbiger Füllung">
            <a:extLst>
              <a:ext uri="{FF2B5EF4-FFF2-40B4-BE49-F238E27FC236}">
                <a16:creationId xmlns:a16="http://schemas.microsoft.com/office/drawing/2014/main" id="{E6C02AEA-F36F-E172-0940-7F4C5DEA240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80368" y="5213141"/>
            <a:ext cx="324000" cy="324000"/>
          </a:xfrm>
          <a:prstGeom prst="rect">
            <a:avLst/>
          </a:prstGeom>
        </p:spPr>
      </p:pic>
      <p:pic>
        <p:nvPicPr>
          <p:cNvPr id="41" name="Grafik 40" descr="Roboterhand mit einfarbiger Füllung">
            <a:extLst>
              <a:ext uri="{FF2B5EF4-FFF2-40B4-BE49-F238E27FC236}">
                <a16:creationId xmlns:a16="http://schemas.microsoft.com/office/drawing/2014/main" id="{82514954-AB3F-E0F8-C686-BD78074A63A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215093" y="5138452"/>
            <a:ext cx="324000" cy="324000"/>
          </a:xfrm>
          <a:prstGeom prst="rect">
            <a:avLst/>
          </a:prstGeom>
        </p:spPr>
      </p:pic>
      <p:sp>
        <p:nvSpPr>
          <p:cNvPr id="42" name="Ellipse 41">
            <a:extLst>
              <a:ext uri="{FF2B5EF4-FFF2-40B4-BE49-F238E27FC236}">
                <a16:creationId xmlns:a16="http://schemas.microsoft.com/office/drawing/2014/main" id="{F0F1E823-514E-08AE-20A8-1059BA173AA8}"/>
              </a:ext>
            </a:extLst>
          </p:cNvPr>
          <p:cNvSpPr/>
          <p:nvPr/>
        </p:nvSpPr>
        <p:spPr bwMode="auto">
          <a:xfrm>
            <a:off x="785308" y="4934666"/>
            <a:ext cx="1711109" cy="932151"/>
          </a:xfrm>
          <a:prstGeom prst="ellipse">
            <a:avLst/>
          </a:prstGeom>
          <a:noFill/>
          <a:ln w="38100" cap="flat" cmpd="sng" algn="ctr">
            <a:solidFill>
              <a:srgbClr val="F9AA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charset="-128"/>
            </a:endParaRPr>
          </a:p>
        </p:txBody>
      </p:sp>
      <p:pic>
        <p:nvPicPr>
          <p:cNvPr id="43" name="Grafik 42" descr="Kraftstoff mit einfarbiger Füllung">
            <a:extLst>
              <a:ext uri="{FF2B5EF4-FFF2-40B4-BE49-F238E27FC236}">
                <a16:creationId xmlns:a16="http://schemas.microsoft.com/office/drawing/2014/main" id="{4D5A4671-BBF3-600F-5DAA-99363B191A6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576951" y="5140365"/>
            <a:ext cx="324000" cy="324000"/>
          </a:xfrm>
          <a:prstGeom prst="rect">
            <a:avLst/>
          </a:prstGeom>
        </p:spPr>
      </p:pic>
      <p:pic>
        <p:nvPicPr>
          <p:cNvPr id="44" name="Grafik 43" descr="Fracht mit einfarbiger Füllung">
            <a:extLst>
              <a:ext uri="{FF2B5EF4-FFF2-40B4-BE49-F238E27FC236}">
                <a16:creationId xmlns:a16="http://schemas.microsoft.com/office/drawing/2014/main" id="{17F35FD2-9925-6869-3497-7C3CEB6951F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703061" y="3821149"/>
            <a:ext cx="324000" cy="324000"/>
          </a:xfrm>
          <a:prstGeom prst="rect">
            <a:avLst/>
          </a:prstGeom>
        </p:spPr>
      </p:pic>
      <p:pic>
        <p:nvPicPr>
          <p:cNvPr id="45" name="Grafik 44" descr="Abfall mit einfarbiger Füllung">
            <a:extLst>
              <a:ext uri="{FF2B5EF4-FFF2-40B4-BE49-F238E27FC236}">
                <a16:creationId xmlns:a16="http://schemas.microsoft.com/office/drawing/2014/main" id="{76780BA4-3885-CCE1-76AF-DCD02AAFCC0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4121537" y="3602213"/>
            <a:ext cx="324000" cy="324000"/>
          </a:xfrm>
          <a:prstGeom prst="rect">
            <a:avLst/>
          </a:prstGeom>
        </p:spPr>
      </p:pic>
      <p:pic>
        <p:nvPicPr>
          <p:cNvPr id="46" name="Grafik 45" descr="Potenz mit einfarbiger Füllung">
            <a:extLst>
              <a:ext uri="{FF2B5EF4-FFF2-40B4-BE49-F238E27FC236}">
                <a16:creationId xmlns:a16="http://schemas.microsoft.com/office/drawing/2014/main" id="{B6BFF84C-786E-2AA1-1E2D-AD4A2F5C862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862823" y="4159977"/>
            <a:ext cx="324000" cy="324000"/>
          </a:xfrm>
          <a:prstGeom prst="rect">
            <a:avLst/>
          </a:prstGeom>
        </p:spPr>
      </p:pic>
      <p:pic>
        <p:nvPicPr>
          <p:cNvPr id="47" name="Grafik 46" descr="Abheben mit einfarbiger Füllung">
            <a:extLst>
              <a:ext uri="{FF2B5EF4-FFF2-40B4-BE49-F238E27FC236}">
                <a16:creationId xmlns:a16="http://schemas.microsoft.com/office/drawing/2014/main" id="{283D04F7-1E2D-23EA-530A-80F45BD81746}"/>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1905434" y="3423595"/>
            <a:ext cx="324000" cy="324000"/>
          </a:xfrm>
          <a:prstGeom prst="rect">
            <a:avLst/>
          </a:prstGeom>
        </p:spPr>
      </p:pic>
      <p:pic>
        <p:nvPicPr>
          <p:cNvPr id="48" name="Grafik 47" descr="Straßenbahnwagen mit einfarbiger Füllung">
            <a:extLst>
              <a:ext uri="{FF2B5EF4-FFF2-40B4-BE49-F238E27FC236}">
                <a16:creationId xmlns:a16="http://schemas.microsoft.com/office/drawing/2014/main" id="{D2021105-DF30-6F0B-32B0-5631454DE2F7}"/>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1977000" y="2453478"/>
            <a:ext cx="324000" cy="324000"/>
          </a:xfrm>
          <a:prstGeom prst="rect">
            <a:avLst/>
          </a:prstGeom>
        </p:spPr>
      </p:pic>
      <p:pic>
        <p:nvPicPr>
          <p:cNvPr id="49" name="Grafik 48" descr="Haus mit einfarbiger Füllung">
            <a:extLst>
              <a:ext uri="{FF2B5EF4-FFF2-40B4-BE49-F238E27FC236}">
                <a16:creationId xmlns:a16="http://schemas.microsoft.com/office/drawing/2014/main" id="{E97DBBC0-F3C5-A03F-7082-1890AC32C4AC}"/>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3501690" y="2418503"/>
            <a:ext cx="324000" cy="324000"/>
          </a:xfrm>
          <a:prstGeom prst="rect">
            <a:avLst/>
          </a:prstGeom>
        </p:spPr>
      </p:pic>
      <p:pic>
        <p:nvPicPr>
          <p:cNvPr id="50" name="Grafik 49" descr="Auto mit einfarbiger Füllung">
            <a:extLst>
              <a:ext uri="{FF2B5EF4-FFF2-40B4-BE49-F238E27FC236}">
                <a16:creationId xmlns:a16="http://schemas.microsoft.com/office/drawing/2014/main" id="{FA267285-3CC0-5DAC-554E-8E53DA18AA7B}"/>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5574762" y="4743451"/>
            <a:ext cx="324000" cy="324000"/>
          </a:xfrm>
          <a:prstGeom prst="rect">
            <a:avLst/>
          </a:prstGeom>
        </p:spPr>
      </p:pic>
      <p:pic>
        <p:nvPicPr>
          <p:cNvPr id="51" name="Grafik 50" descr="Gebäude mit einfarbiger Füllung">
            <a:extLst>
              <a:ext uri="{FF2B5EF4-FFF2-40B4-BE49-F238E27FC236}">
                <a16:creationId xmlns:a16="http://schemas.microsoft.com/office/drawing/2014/main" id="{0792492E-EC0D-79A7-C658-13E623981146}"/>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a:off x="5544638" y="3015363"/>
            <a:ext cx="324000" cy="324000"/>
          </a:xfrm>
          <a:prstGeom prst="rect">
            <a:avLst/>
          </a:prstGeom>
        </p:spPr>
      </p:pic>
      <p:pic>
        <p:nvPicPr>
          <p:cNvPr id="52" name="Grafik 51" descr="Fracht mit einfarbiger Füllung">
            <a:extLst>
              <a:ext uri="{FF2B5EF4-FFF2-40B4-BE49-F238E27FC236}">
                <a16:creationId xmlns:a16="http://schemas.microsoft.com/office/drawing/2014/main" id="{10E8C99F-BEB5-A1C9-35EF-3ECD704EEB7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259758" y="5265240"/>
            <a:ext cx="324000" cy="324000"/>
          </a:xfrm>
          <a:prstGeom prst="rect">
            <a:avLst/>
          </a:prstGeom>
        </p:spPr>
      </p:pic>
      <p:pic>
        <p:nvPicPr>
          <p:cNvPr id="53" name="Grafik 52" descr="Fabrik mit einfarbiger Füllung">
            <a:extLst>
              <a:ext uri="{FF2B5EF4-FFF2-40B4-BE49-F238E27FC236}">
                <a16:creationId xmlns:a16="http://schemas.microsoft.com/office/drawing/2014/main" id="{F0F5F8D2-B87D-C7FC-D171-B81823873169}"/>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tretch>
            <a:fillRect/>
          </a:stretch>
        </p:blipFill>
        <p:spPr>
          <a:xfrm>
            <a:off x="7488339" y="5193232"/>
            <a:ext cx="324000" cy="324000"/>
          </a:xfrm>
          <a:prstGeom prst="rect">
            <a:avLst/>
          </a:prstGeom>
        </p:spPr>
      </p:pic>
      <p:pic>
        <p:nvPicPr>
          <p:cNvPr id="54" name="Grafik 53" descr="Glühlampe mit einfarbiger Füllung">
            <a:extLst>
              <a:ext uri="{FF2B5EF4-FFF2-40B4-BE49-F238E27FC236}">
                <a16:creationId xmlns:a16="http://schemas.microsoft.com/office/drawing/2014/main" id="{6DD2C6A0-A7D8-BB79-DABE-E514D5B5EBCC}"/>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tretch>
            <a:fillRect/>
          </a:stretch>
        </p:blipFill>
        <p:spPr>
          <a:xfrm>
            <a:off x="8843116" y="5193232"/>
            <a:ext cx="324000" cy="324000"/>
          </a:xfrm>
          <a:prstGeom prst="rect">
            <a:avLst/>
          </a:prstGeom>
        </p:spPr>
      </p:pic>
      <p:pic>
        <p:nvPicPr>
          <p:cNvPr id="55" name="Grafik 54" descr="Recycling mit einfarbiger Füllung">
            <a:extLst>
              <a:ext uri="{FF2B5EF4-FFF2-40B4-BE49-F238E27FC236}">
                <a16:creationId xmlns:a16="http://schemas.microsoft.com/office/drawing/2014/main" id="{6D7CDD2B-157B-3848-8847-6A106CFDA7A8}"/>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tretch>
            <a:fillRect/>
          </a:stretch>
        </p:blipFill>
        <p:spPr>
          <a:xfrm>
            <a:off x="9133460" y="3396446"/>
            <a:ext cx="324000" cy="324000"/>
          </a:xfrm>
          <a:prstGeom prst="rect">
            <a:avLst/>
          </a:prstGeom>
        </p:spPr>
      </p:pic>
      <p:pic>
        <p:nvPicPr>
          <p:cNvPr id="56" name="Grafik 55" descr="Haus mit einfarbiger Füllung">
            <a:extLst>
              <a:ext uri="{FF2B5EF4-FFF2-40B4-BE49-F238E27FC236}">
                <a16:creationId xmlns:a16="http://schemas.microsoft.com/office/drawing/2014/main" id="{1F640599-49C7-FF09-F647-D67C2CA0B402}"/>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7993075" y="3399964"/>
            <a:ext cx="324000" cy="324000"/>
          </a:xfrm>
          <a:prstGeom prst="rect">
            <a:avLst/>
          </a:prstGeom>
        </p:spPr>
      </p:pic>
      <p:pic>
        <p:nvPicPr>
          <p:cNvPr id="57" name="Grafik 56" descr="Stadt mit einfarbiger Füllung">
            <a:extLst>
              <a:ext uri="{FF2B5EF4-FFF2-40B4-BE49-F238E27FC236}">
                <a16:creationId xmlns:a16="http://schemas.microsoft.com/office/drawing/2014/main" id="{F52D28A9-C5A6-901D-B6C1-FB91CB535125}"/>
              </a:ext>
            </a:extLst>
          </p:cNvPr>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tretch>
            <a:fillRect/>
          </a:stretch>
        </p:blipFill>
        <p:spPr>
          <a:xfrm>
            <a:off x="7182157" y="2747049"/>
            <a:ext cx="324000" cy="324000"/>
          </a:xfrm>
          <a:prstGeom prst="rect">
            <a:avLst/>
          </a:prstGeom>
        </p:spPr>
      </p:pic>
      <p:pic>
        <p:nvPicPr>
          <p:cNvPr id="58" name="Grafik 57" descr="Münzen mit einfarbiger Füllung">
            <a:extLst>
              <a:ext uri="{FF2B5EF4-FFF2-40B4-BE49-F238E27FC236}">
                <a16:creationId xmlns:a16="http://schemas.microsoft.com/office/drawing/2014/main" id="{966B7CF6-CCF9-A5FA-1743-4B20DADD5CA6}"/>
              </a:ext>
            </a:extLst>
          </p:cNvPr>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tretch>
            <a:fillRect/>
          </a:stretch>
        </p:blipFill>
        <p:spPr>
          <a:xfrm>
            <a:off x="7203378" y="1984089"/>
            <a:ext cx="324000" cy="324000"/>
          </a:xfrm>
          <a:prstGeom prst="rect">
            <a:avLst/>
          </a:prstGeom>
        </p:spPr>
      </p:pic>
      <p:sp>
        <p:nvSpPr>
          <p:cNvPr id="60" name="Sprechblase: rechteckig mit abgerundeten Ecken 59">
            <a:extLst>
              <a:ext uri="{FF2B5EF4-FFF2-40B4-BE49-F238E27FC236}">
                <a16:creationId xmlns:a16="http://schemas.microsoft.com/office/drawing/2014/main" id="{882CF4DD-6777-16E0-C068-993F5B958ACE}"/>
              </a:ext>
            </a:extLst>
          </p:cNvPr>
          <p:cNvSpPr/>
          <p:nvPr/>
        </p:nvSpPr>
        <p:spPr>
          <a:xfrm>
            <a:off x="9849205" y="989346"/>
            <a:ext cx="1804409" cy="1776670"/>
          </a:xfrm>
          <a:prstGeom prst="wedgeRoundRectCallout">
            <a:avLst>
              <a:gd name="adj1" fmla="val -85901"/>
              <a:gd name="adj2" fmla="val -35166"/>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tx1"/>
                </a:solidFill>
              </a:rPr>
              <a:t>Kategorie 1 im ecocockpit</a:t>
            </a:r>
            <a:r>
              <a:rPr lang="de-DE" sz="1200" dirty="0">
                <a:solidFill>
                  <a:schemeClr val="tx1"/>
                </a:solidFill>
              </a:rPr>
              <a:t>:</a:t>
            </a:r>
          </a:p>
          <a:p>
            <a:pPr algn="ctr"/>
            <a:r>
              <a:rPr lang="de-DE" sz="1200" dirty="0">
                <a:solidFill>
                  <a:schemeClr val="tx1"/>
                </a:solidFill>
              </a:rPr>
              <a:t>Abgedeckt über </a:t>
            </a:r>
            <a:r>
              <a:rPr lang="de-DE" sz="1200" dirty="0" err="1">
                <a:solidFill>
                  <a:schemeClr val="tx1"/>
                </a:solidFill>
              </a:rPr>
              <a:t>Subscopes</a:t>
            </a:r>
            <a:r>
              <a:rPr lang="de-DE" sz="1200" dirty="0">
                <a:solidFill>
                  <a:schemeClr val="tx1"/>
                </a:solidFill>
              </a:rPr>
              <a:t> 3 C</a:t>
            </a:r>
            <a:r>
              <a:rPr lang="de-DE" sz="1200" dirty="0" smtClean="0">
                <a:solidFill>
                  <a:schemeClr val="tx1"/>
                </a:solidFill>
              </a:rPr>
              <a:t>, D, E, F, G </a:t>
            </a:r>
            <a:r>
              <a:rPr lang="de-DE" sz="1200" dirty="0">
                <a:solidFill>
                  <a:schemeClr val="tx1"/>
                </a:solidFill>
              </a:rPr>
              <a:t>und K. Produkt und Menge in kg sind einzugeben.</a:t>
            </a:r>
          </a:p>
        </p:txBody>
      </p:sp>
      <p:sp>
        <p:nvSpPr>
          <p:cNvPr id="61" name="Textfeld 60">
            <a:extLst>
              <a:ext uri="{FF2B5EF4-FFF2-40B4-BE49-F238E27FC236}">
                <a16:creationId xmlns:a16="http://schemas.microsoft.com/office/drawing/2014/main" id="{F8600A86-B0C6-A9A6-5D8B-33AE9A689B94}"/>
              </a:ext>
            </a:extLst>
          </p:cNvPr>
          <p:cNvSpPr txBox="1"/>
          <p:nvPr/>
        </p:nvSpPr>
        <p:spPr>
          <a:xfrm>
            <a:off x="558900" y="3414657"/>
            <a:ext cx="1060296" cy="53986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R="0" lvl="0" indent="0" algn="r" eaLnBrk="0" fontAlgn="base" hangingPunct="0">
              <a:lnSpc>
                <a:spcPct val="100000"/>
              </a:lnSpc>
              <a:spcBef>
                <a:spcPct val="0"/>
              </a:spcBef>
              <a:spcAft>
                <a:spcPct val="0"/>
              </a:spcAft>
              <a:buClrTx/>
              <a:buSzTx/>
              <a:buFontTx/>
              <a:buNone/>
              <a:tabLst/>
              <a:defRPr kumimoji="0" sz="2400" b="0" i="0" u="none" strike="noStrike" cap="none" spc="0" normalizeH="0" baseline="0">
                <a:ln>
                  <a:noFill/>
                </a:ln>
                <a:solidFill>
                  <a:srgbClr val="000000"/>
                </a:solidFill>
                <a:effectLst/>
                <a:uLnTx/>
                <a:uFillTx/>
                <a:latin typeface="Arial" charset="0"/>
                <a:ea typeface="ＭＳ Ｐゴシック" charset="-128"/>
              </a:defRPr>
            </a:lvl1pPr>
          </a:lstStyle>
          <a:p>
            <a:pPr algn="l"/>
            <a:r>
              <a:rPr lang="de-DE" sz="1400" dirty="0">
                <a:solidFill>
                  <a:schemeClr val="bg1"/>
                </a:solidFill>
              </a:rPr>
              <a:t>Scope 2</a:t>
            </a:r>
          </a:p>
          <a:p>
            <a:pPr algn="l"/>
            <a:r>
              <a:rPr lang="de-DE" sz="1400" dirty="0">
                <a:solidFill>
                  <a:schemeClr val="bg1"/>
                </a:solidFill>
              </a:rPr>
              <a:t>INDIREKT</a:t>
            </a:r>
          </a:p>
        </p:txBody>
      </p:sp>
      <p:sp>
        <p:nvSpPr>
          <p:cNvPr id="2" name="Textfeld 1">
            <a:extLst>
              <a:ext uri="{FF2B5EF4-FFF2-40B4-BE49-F238E27FC236}">
                <a16:creationId xmlns:a16="http://schemas.microsoft.com/office/drawing/2014/main" id="{1268E8F2-8C8F-D13F-77D7-1178CB7D9A49}"/>
              </a:ext>
            </a:extLst>
          </p:cNvPr>
          <p:cNvSpPr txBox="1"/>
          <p:nvPr/>
        </p:nvSpPr>
        <p:spPr>
          <a:xfrm>
            <a:off x="490306" y="6334036"/>
            <a:ext cx="3306689" cy="230832"/>
          </a:xfrm>
          <a:prstGeom prst="rect">
            <a:avLst/>
          </a:prstGeom>
          <a:noFill/>
        </p:spPr>
        <p:txBody>
          <a:bodyPr wrap="square" rtlCol="0">
            <a:spAutoFit/>
          </a:bodyPr>
          <a:lstStyle/>
          <a:p>
            <a:pPr algn="l"/>
            <a:r>
              <a:rPr lang="de-DE" sz="900" dirty="0"/>
              <a:t>Quelle: In Anlehnung an und übersetzt vom GHG Protocol</a:t>
            </a:r>
          </a:p>
        </p:txBody>
      </p:sp>
    </p:spTree>
    <p:extLst>
      <p:ext uri="{BB962C8B-B14F-4D97-AF65-F5344CB8AC3E}">
        <p14:creationId xmlns:p14="http://schemas.microsoft.com/office/powerpoint/2010/main" val="8582048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AFC8CDAF-2491-66A3-4429-5E6068014D56}"/>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5" name="Foliennummernplatzhalter 4">
            <a:extLst>
              <a:ext uri="{FF2B5EF4-FFF2-40B4-BE49-F238E27FC236}">
                <a16:creationId xmlns:a16="http://schemas.microsoft.com/office/drawing/2014/main" id="{CA8BB22B-FF02-D9AB-DC02-D6CA59D07FFD}"/>
              </a:ext>
            </a:extLst>
          </p:cNvPr>
          <p:cNvSpPr>
            <a:spLocks noGrp="1"/>
          </p:cNvSpPr>
          <p:nvPr>
            <p:ph type="sldNum" sz="quarter" idx="4"/>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defPPr>
              <a:defRPr lang="de-DE"/>
            </a:defPPr>
            <a:lvl1pPr algn="l"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fld id="{894680D0-7A83-433A-9719-C4143F27F647}" type="slidenum">
              <a:rPr lang="de-DE" smtClean="0"/>
              <a:pPr/>
              <a:t>40</a:t>
            </a:fld>
            <a:endParaRPr lang="de-DE" dirty="0"/>
          </a:p>
        </p:txBody>
      </p:sp>
      <p:graphicFrame>
        <p:nvGraphicFramePr>
          <p:cNvPr id="8" name="Tabelle 9">
            <a:extLst>
              <a:ext uri="{FF2B5EF4-FFF2-40B4-BE49-F238E27FC236}">
                <a16:creationId xmlns:a16="http://schemas.microsoft.com/office/drawing/2014/main" id="{4863C8A7-8845-BEF4-66D3-4D5E63670F80}"/>
              </a:ext>
            </a:extLst>
          </p:cNvPr>
          <p:cNvGraphicFramePr>
            <a:graphicFrameLocks noGrp="1"/>
          </p:cNvGraphicFramePr>
          <p:nvPr>
            <p:extLst>
              <p:ext uri="{D42A27DB-BD31-4B8C-83A1-F6EECF244321}">
                <p14:modId xmlns:p14="http://schemas.microsoft.com/office/powerpoint/2010/main" val="1923931114"/>
              </p:ext>
            </p:extLst>
          </p:nvPr>
        </p:nvGraphicFramePr>
        <p:xfrm>
          <a:off x="551385" y="968810"/>
          <a:ext cx="11256617" cy="3108262"/>
        </p:xfrm>
        <a:graphic>
          <a:graphicData uri="http://schemas.openxmlformats.org/drawingml/2006/table">
            <a:tbl>
              <a:tblPr firstRow="1" bandRow="1">
                <a:tableStyleId>{7E9639D4-E3E2-4D34-9284-5A2195B3D0D7}</a:tableStyleId>
              </a:tblPr>
              <a:tblGrid>
                <a:gridCol w="2814154">
                  <a:extLst>
                    <a:ext uri="{9D8B030D-6E8A-4147-A177-3AD203B41FA5}">
                      <a16:colId xmlns:a16="http://schemas.microsoft.com/office/drawing/2014/main" val="2566465029"/>
                    </a:ext>
                  </a:extLst>
                </a:gridCol>
                <a:gridCol w="2473713">
                  <a:extLst>
                    <a:ext uri="{9D8B030D-6E8A-4147-A177-3AD203B41FA5}">
                      <a16:colId xmlns:a16="http://schemas.microsoft.com/office/drawing/2014/main" val="3155891547"/>
                    </a:ext>
                  </a:extLst>
                </a:gridCol>
                <a:gridCol w="2448272">
                  <a:extLst>
                    <a:ext uri="{9D8B030D-6E8A-4147-A177-3AD203B41FA5}">
                      <a16:colId xmlns:a16="http://schemas.microsoft.com/office/drawing/2014/main" val="1714585176"/>
                    </a:ext>
                  </a:extLst>
                </a:gridCol>
                <a:gridCol w="3520478">
                  <a:extLst>
                    <a:ext uri="{9D8B030D-6E8A-4147-A177-3AD203B41FA5}">
                      <a16:colId xmlns:a16="http://schemas.microsoft.com/office/drawing/2014/main" val="982947252"/>
                    </a:ext>
                  </a:extLst>
                </a:gridCol>
              </a:tblGrid>
              <a:tr h="365673">
                <a:tc>
                  <a:txBody>
                    <a:bodyPr/>
                    <a:lstStyle/>
                    <a:p>
                      <a:r>
                        <a:rPr lang="de-DE" sz="1200" dirty="0"/>
                        <a:t>Beschreibung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r>
                        <a:rPr lang="de-DE" sz="1200" dirty="0"/>
                        <a:t>Mindestanforderungen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Querbeziehung zu anderen Kategorien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smtClean="0"/>
                        <a:t>Relevant für</a:t>
                      </a:r>
                      <a:endParaRPr lang="de-D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extLst>
                  <a:ext uri="{0D108BD9-81ED-4DB2-BD59-A6C34878D82A}">
                    <a16:rowId xmlns:a16="http://schemas.microsoft.com/office/drawing/2014/main" val="3870020211"/>
                  </a:ext>
                </a:extLst>
              </a:tr>
              <a:tr h="26510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u="none" strike="noStrike" kern="1200" baseline="0" dirty="0">
                          <a:solidFill>
                            <a:srgbClr val="000000"/>
                          </a:solidFill>
                          <a:latin typeface="+mn-lt"/>
                          <a:ea typeface="+mn-ea"/>
                          <a:cs typeface="+mn-cs"/>
                        </a:rPr>
                        <a:t>Emissionen, die bei der Verarbeitung von Zwischenprodukten durch Dritte </a:t>
                      </a:r>
                      <a:r>
                        <a:rPr lang="de-DE" sz="1200" b="0" u="none" strike="noStrike" kern="1200" baseline="0" dirty="0" smtClean="0">
                          <a:solidFill>
                            <a:srgbClr val="000000"/>
                          </a:solidFill>
                          <a:latin typeface="+mn-lt"/>
                          <a:ea typeface="+mn-ea"/>
                          <a:cs typeface="+mn-cs"/>
                        </a:rPr>
                        <a:t>(z. B. </a:t>
                      </a:r>
                      <a:r>
                        <a:rPr lang="de-DE" sz="1200" b="0" u="none" strike="noStrike" kern="1200" baseline="0" dirty="0">
                          <a:solidFill>
                            <a:srgbClr val="000000"/>
                          </a:solidFill>
                          <a:latin typeface="+mn-lt"/>
                          <a:ea typeface="+mn-ea"/>
                          <a:cs typeface="+mn-cs"/>
                        </a:rPr>
                        <a:t>Hersteller) anfallen, nachdem sie durch das berichtende Unternehmen verkauft </a:t>
                      </a:r>
                      <a:r>
                        <a:rPr lang="de-DE" sz="1200" b="0" u="none" strike="noStrike" kern="1200" baseline="0" dirty="0" smtClean="0">
                          <a:solidFill>
                            <a:srgbClr val="000000"/>
                          </a:solidFill>
                          <a:latin typeface="+mn-lt"/>
                          <a:ea typeface="+mn-ea"/>
                          <a:cs typeface="+mn-cs"/>
                        </a:rPr>
                        <a:t>wurden.</a:t>
                      </a:r>
                      <a:endParaRPr lang="de-DE" sz="1200" b="0" u="none" strike="noStrike" kern="1200" baseline="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200" b="0" u="none" strike="noStrike" kern="1200" baseline="0" dirty="0">
                          <a:solidFill>
                            <a:srgbClr val="000000"/>
                          </a:solidFill>
                          <a:latin typeface="+mn-lt"/>
                          <a:ea typeface="+mn-ea"/>
                          <a:cs typeface="+mn-cs"/>
                        </a:rPr>
                        <a:t>Die Scope 1 und Scope 2 Emissionen nachgelagerter Unternehmen, die bei der Verarbeitung entstehen (z. B. durch den Energieverbrauch</a:t>
                      </a:r>
                      <a:r>
                        <a:rPr lang="de-DE" sz="1200" b="0" u="none" strike="noStrike" kern="1200" baseline="0" dirty="0" smtClean="0">
                          <a:solidFill>
                            <a:srgbClr val="000000"/>
                          </a:solidFill>
                          <a:latin typeface="+mn-lt"/>
                          <a:ea typeface="+mn-ea"/>
                          <a:cs typeface="+mn-cs"/>
                        </a:rPr>
                        <a:t>).</a:t>
                      </a:r>
                      <a:endParaRPr lang="de-DE" sz="1200" b="0" u="none" strike="noStrike" kern="1200" baseline="0" dirty="0">
                        <a:solidFill>
                          <a:srgbClr val="000000"/>
                        </a:solidFill>
                        <a:latin typeface="+mn-lt"/>
                        <a:ea typeface="+mn-ea"/>
                        <a:cs typeface="+mn-cs"/>
                      </a:endParaRPr>
                    </a:p>
                    <a:p>
                      <a:endParaRPr lang="de-DE" sz="12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u="none" strike="noStrike" kern="1200" baseline="0" dirty="0" smtClean="0">
                          <a:solidFill>
                            <a:srgbClr val="000000"/>
                          </a:solidFill>
                          <a:latin typeface="+mn-lt"/>
                          <a:ea typeface="+mn-ea"/>
                          <a:cs typeface="+mn-cs"/>
                        </a:rPr>
                        <a:t>Keine</a:t>
                      </a:r>
                      <a:endParaRPr lang="de-DE" sz="1200" b="0" u="sng" strike="noStrike" kern="1200" baseline="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b="0" u="sng" strike="noStrike" kern="1200" baseline="0" dirty="0">
                        <a:solidFill>
                          <a:srgbClr val="000000"/>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2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u="none" strike="noStrike" kern="1200" baseline="0" dirty="0">
                          <a:solidFill>
                            <a:srgbClr val="000000"/>
                          </a:solidFill>
                          <a:latin typeface="+mn-lt"/>
                          <a:ea typeface="+mn-ea"/>
                          <a:cs typeface="+mn-cs"/>
                        </a:rPr>
                        <a:t>Zulieferer </a:t>
                      </a:r>
                      <a:r>
                        <a:rPr lang="de-DE" sz="1200" b="0" u="none" strike="noStrike" kern="1200" baseline="0" dirty="0" smtClean="0">
                          <a:solidFill>
                            <a:srgbClr val="000000"/>
                          </a:solidFill>
                          <a:latin typeface="+mn-lt"/>
                          <a:ea typeface="+mn-ea"/>
                          <a:cs typeface="+mn-cs"/>
                        </a:rPr>
                        <a:t>(z. B. </a:t>
                      </a:r>
                      <a:r>
                        <a:rPr lang="de-DE" sz="1200" b="0" u="none" strike="noStrike" kern="1200" baseline="0" dirty="0">
                          <a:solidFill>
                            <a:srgbClr val="000000"/>
                          </a:solidFill>
                          <a:latin typeface="+mn-lt"/>
                          <a:ea typeface="+mn-ea"/>
                          <a:cs typeface="+mn-cs"/>
                        </a:rPr>
                        <a:t>Automobilindustrie)</a:t>
                      </a:r>
                    </a:p>
                    <a:p>
                      <a:pPr marL="171450" indent="-171450">
                        <a:buFont typeface="Arial" panose="020B0604020202020204" pitchFamily="34" charset="0"/>
                        <a:buChar char="•"/>
                      </a:pPr>
                      <a:r>
                        <a:rPr lang="de-DE" sz="1200" b="0" u="none" strike="noStrike" kern="1200" baseline="0" dirty="0">
                          <a:solidFill>
                            <a:srgbClr val="000000"/>
                          </a:solidFill>
                          <a:latin typeface="+mn-lt"/>
                          <a:ea typeface="+mn-ea"/>
                          <a:cs typeface="+mn-cs"/>
                        </a:rPr>
                        <a:t>Rohstofflieferanten </a:t>
                      </a:r>
                      <a:r>
                        <a:rPr lang="de-DE" sz="1200" b="0" u="none" strike="noStrike" kern="1200" baseline="0" dirty="0" smtClean="0">
                          <a:solidFill>
                            <a:srgbClr val="000000"/>
                          </a:solidFill>
                          <a:latin typeface="+mn-lt"/>
                          <a:ea typeface="+mn-ea"/>
                          <a:cs typeface="+mn-cs"/>
                        </a:rPr>
                        <a:t>für:</a:t>
                      </a:r>
                      <a:endParaRPr lang="de-DE" sz="1200" b="0" u="none" strike="noStrike" kern="1200" baseline="0" dirty="0">
                        <a:solidFill>
                          <a:srgbClr val="000000"/>
                        </a:solidFill>
                        <a:latin typeface="+mn-lt"/>
                        <a:ea typeface="+mn-ea"/>
                        <a:cs typeface="+mn-cs"/>
                      </a:endParaRPr>
                    </a:p>
                    <a:p>
                      <a:pPr marL="742950" lvl="1" indent="-285750">
                        <a:buFont typeface="Arial" panose="020B0604020202020204" pitchFamily="34" charset="0"/>
                        <a:buChar char="•"/>
                      </a:pPr>
                      <a:r>
                        <a:rPr lang="de-DE" sz="1200" b="0" u="none" strike="noStrike" kern="1200" baseline="0" dirty="0">
                          <a:solidFill>
                            <a:srgbClr val="000000"/>
                          </a:solidFill>
                          <a:latin typeface="+mn-lt"/>
                          <a:ea typeface="+mn-ea"/>
                          <a:cs typeface="+mn-cs"/>
                        </a:rPr>
                        <a:t>Bergbau </a:t>
                      </a:r>
                      <a:r>
                        <a:rPr lang="de-DE" sz="1200" b="0" u="none" strike="noStrike" kern="1200" baseline="0" dirty="0" smtClean="0">
                          <a:solidFill>
                            <a:srgbClr val="000000"/>
                          </a:solidFill>
                          <a:latin typeface="+mn-lt"/>
                          <a:ea typeface="+mn-ea"/>
                          <a:cs typeface="+mn-cs"/>
                        </a:rPr>
                        <a:t>(z. B. </a:t>
                      </a:r>
                      <a:r>
                        <a:rPr lang="de-DE" sz="1200" b="0" u="none" strike="noStrike" kern="1200" baseline="0" dirty="0">
                          <a:solidFill>
                            <a:srgbClr val="000000"/>
                          </a:solidFill>
                          <a:latin typeface="+mn-lt"/>
                          <a:ea typeface="+mn-ea"/>
                          <a:cs typeface="+mn-cs"/>
                        </a:rPr>
                        <a:t>Aluminiumproduktion)</a:t>
                      </a:r>
                    </a:p>
                    <a:p>
                      <a:pPr marL="742950" lvl="1" indent="-285750">
                        <a:buFont typeface="Arial" panose="020B0604020202020204" pitchFamily="34" charset="0"/>
                        <a:buChar char="•"/>
                      </a:pPr>
                      <a:r>
                        <a:rPr lang="de-DE" sz="1200" b="0" u="none" strike="noStrike" kern="1200" baseline="0" dirty="0">
                          <a:solidFill>
                            <a:srgbClr val="000000"/>
                          </a:solidFill>
                          <a:latin typeface="+mn-lt"/>
                          <a:ea typeface="+mn-ea"/>
                          <a:cs typeface="+mn-cs"/>
                        </a:rPr>
                        <a:t>Papier- und Forstwirtschaft</a:t>
                      </a:r>
                    </a:p>
                    <a:p>
                      <a:pPr marL="742950" lvl="1" indent="-285750">
                        <a:buFont typeface="Arial" panose="020B0604020202020204" pitchFamily="34" charset="0"/>
                        <a:buChar char="•"/>
                      </a:pPr>
                      <a:r>
                        <a:rPr lang="de-DE" sz="1200" b="0" u="none" strike="noStrike" kern="1200" baseline="0" dirty="0">
                          <a:solidFill>
                            <a:srgbClr val="000000"/>
                          </a:solidFill>
                          <a:latin typeface="+mn-lt"/>
                          <a:ea typeface="+mn-ea"/>
                          <a:cs typeface="+mn-cs"/>
                        </a:rPr>
                        <a:t>Betriebe für landwirtschaftliche Erzeugnisse</a:t>
                      </a:r>
                    </a:p>
                    <a:p>
                      <a:pPr marL="0" indent="0">
                        <a:buFont typeface="Arial" panose="020B0604020202020204" pitchFamily="34" charset="0"/>
                        <a:buNone/>
                      </a:pPr>
                      <a:endParaRPr lang="de-DE" sz="12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4418651"/>
                  </a:ext>
                </a:extLst>
              </a:tr>
            </a:tbl>
          </a:graphicData>
        </a:graphic>
      </p:graphicFrame>
      <p:sp>
        <p:nvSpPr>
          <p:cNvPr id="6" name="Sprechblase: rechteckig mit abgerundeten Ecken 5">
            <a:extLst>
              <a:ext uri="{FF2B5EF4-FFF2-40B4-BE49-F238E27FC236}">
                <a16:creationId xmlns:a16="http://schemas.microsoft.com/office/drawing/2014/main" id="{48D3B5B0-1A16-0624-C58F-D40149B96D12}"/>
              </a:ext>
            </a:extLst>
          </p:cNvPr>
          <p:cNvSpPr/>
          <p:nvPr/>
        </p:nvSpPr>
        <p:spPr>
          <a:xfrm>
            <a:off x="1181370" y="3268214"/>
            <a:ext cx="3672408" cy="1601174"/>
          </a:xfrm>
          <a:prstGeom prst="wedgeRoundRectCallout">
            <a:avLst>
              <a:gd name="adj1" fmla="val -37560"/>
              <a:gd name="adj2" fmla="val -67975"/>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u="sng" kern="1200" dirty="0">
                <a:solidFill>
                  <a:srgbClr val="000000"/>
                </a:solidFill>
                <a:ea typeface="+mn-ea"/>
                <a:cs typeface="+mn-cs"/>
              </a:rPr>
              <a:t>Wann handelt es sich um ein Zwischenprodukt?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kern="1200" dirty="0">
                <a:solidFill>
                  <a:srgbClr val="000000"/>
                </a:solidFill>
                <a:ea typeface="+mn-ea"/>
                <a:cs typeface="+mn-cs"/>
              </a:rPr>
              <a:t>Produkte sind Zwischenprodukte, wenn sie eine Weiterverarbeitung oder eine Verbindung mit einem anderen Produkt benötigen, bevor sie von </a:t>
            </a:r>
            <a:r>
              <a:rPr lang="de-DE" sz="1200" kern="1200" dirty="0" smtClean="0">
                <a:solidFill>
                  <a:srgbClr val="000000"/>
                </a:solidFill>
                <a:ea typeface="+mn-ea"/>
                <a:cs typeface="+mn-cs"/>
              </a:rPr>
              <a:t>Endkonsumenten verwendet </a:t>
            </a:r>
            <a:r>
              <a:rPr lang="de-DE" sz="1200" kern="1200" dirty="0">
                <a:solidFill>
                  <a:srgbClr val="000000"/>
                </a:solidFill>
                <a:ea typeface="+mn-ea"/>
                <a:cs typeface="+mn-cs"/>
              </a:rPr>
              <a:t>werden können.</a:t>
            </a:r>
            <a:endParaRPr lang="de-DE" sz="1200" b="0" u="none" strike="noStrike" kern="1200" baseline="0" dirty="0">
              <a:solidFill>
                <a:srgbClr val="000000"/>
              </a:solidFill>
              <a:ea typeface="+mn-ea"/>
              <a:cs typeface="+mn-cs"/>
            </a:endParaRPr>
          </a:p>
        </p:txBody>
      </p:sp>
      <p:sp>
        <p:nvSpPr>
          <p:cNvPr id="9" name="Sprechblase: rechteckig mit abgerundeten Ecken 1">
            <a:extLst>
              <a:ext uri="{FF2B5EF4-FFF2-40B4-BE49-F238E27FC236}">
                <a16:creationId xmlns:a16="http://schemas.microsoft.com/office/drawing/2014/main" id="{DB05CD9D-1695-76F5-0392-F05E1A6B9BE8}"/>
              </a:ext>
            </a:extLst>
          </p:cNvPr>
          <p:cNvSpPr/>
          <p:nvPr/>
        </p:nvSpPr>
        <p:spPr>
          <a:xfrm>
            <a:off x="3359696" y="5229200"/>
            <a:ext cx="4680520" cy="494170"/>
          </a:xfrm>
          <a:prstGeom prst="wedgeRoundRectCallout">
            <a:avLst>
              <a:gd name="adj1" fmla="val -57721"/>
              <a:gd name="adj2" fmla="val -51836"/>
              <a:gd name="adj3" fmla="val 16667"/>
            </a:avLst>
          </a:prstGeom>
          <a:solidFill>
            <a:srgbClr val="F9B000"/>
          </a:solidFill>
          <a:ln w="25400" cap="flat" cmpd="sng" algn="ctr">
            <a:solidFill>
              <a:srgbClr val="BBE0E3">
                <a:shade val="50000"/>
              </a:srgbClr>
            </a:solidFill>
            <a:prstDash val="solid"/>
          </a:ln>
          <a:effectLst/>
        </p:spPr>
        <p:txBody>
          <a:bodyPr rtlCol="0" anchor="ctr"/>
          <a:lstStyle/>
          <a:p>
            <a:pPr lvl="0" algn="ctr" eaLnBrk="0" fontAlgn="base" hangingPunct="0">
              <a:spcBef>
                <a:spcPct val="0"/>
              </a:spcBef>
              <a:spcAft>
                <a:spcPct val="0"/>
              </a:spcAft>
            </a:pPr>
            <a:endParaRPr lang="de-DE" sz="1200" kern="0" dirty="0">
              <a:solidFill>
                <a:srgbClr val="000000"/>
              </a:solidFill>
              <a:latin typeface="Arial"/>
              <a:ea typeface="ＭＳ Ｐゴシック"/>
            </a:endParaRPr>
          </a:p>
          <a:p>
            <a:pPr lvl="0" algn="ctr" eaLnBrk="0" fontAlgn="base" hangingPunct="0">
              <a:spcBef>
                <a:spcPct val="0"/>
              </a:spcBef>
              <a:spcAft>
                <a:spcPct val="0"/>
              </a:spcAft>
            </a:pP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Weiterführende Informationen </a:t>
            </a:r>
            <a:r>
              <a:rPr kumimoji="0" lang="de-DE" sz="1200" b="0" i="0" u="none" strike="noStrike" kern="0" cap="none" spc="0" normalizeH="0" baseline="0" noProof="0" dirty="0" smtClean="0">
                <a:ln>
                  <a:noFill/>
                </a:ln>
                <a:solidFill>
                  <a:srgbClr val="000000"/>
                </a:solidFill>
                <a:effectLst/>
                <a:uLnTx/>
                <a:uFillTx/>
                <a:latin typeface="Arial"/>
                <a:ea typeface="ＭＳ Ｐゴシック"/>
                <a:cs typeface="+mn-cs"/>
              </a:rPr>
              <a:t>finden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Sie im Dokument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hlinkClick r:id="rId2" action="ppaction://hlinksldjump"/>
              </a:rPr>
              <a:t>Technical Guidance for Calculating Scope 3 Emissions</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 auf S. </a:t>
            </a:r>
            <a:r>
              <a:rPr lang="de-DE" sz="1200" kern="0" dirty="0" smtClean="0">
                <a:solidFill>
                  <a:srgbClr val="000000"/>
                </a:solidFill>
                <a:latin typeface="Arial"/>
                <a:ea typeface="ＭＳ Ｐゴシック"/>
              </a:rPr>
              <a:t>106</a:t>
            </a:r>
            <a:r>
              <a:rPr kumimoji="0" lang="de-DE" sz="1200" b="0" i="0" u="none" strike="noStrike" kern="0" cap="none" spc="0" normalizeH="0" baseline="0" noProof="0" dirty="0" smtClean="0">
                <a:ln>
                  <a:noFill/>
                </a:ln>
                <a:solidFill>
                  <a:srgbClr val="000000"/>
                </a:solidFill>
                <a:effectLst/>
                <a:uLnTx/>
                <a:uFillTx/>
                <a:latin typeface="Arial"/>
                <a:ea typeface="ＭＳ Ｐゴシック"/>
                <a:cs typeface="+mn-cs"/>
              </a:rPr>
              <a:t>-112.</a:t>
            </a:r>
            <a:endParaRPr kumimoji="0" lang="de-DE" sz="12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de-DE" sz="1200" b="0" i="0" u="none" strike="noStrike" kern="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1325746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0677D126-E78A-56FF-8D61-6830887B6C1D}"/>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5" name="Foliennummernplatzhalter 4">
            <a:extLst>
              <a:ext uri="{FF2B5EF4-FFF2-40B4-BE49-F238E27FC236}">
                <a16:creationId xmlns:a16="http://schemas.microsoft.com/office/drawing/2014/main" id="{460D26A3-B192-4FC0-690E-B3DB54C2ECB0}"/>
              </a:ext>
            </a:extLst>
          </p:cNvPr>
          <p:cNvSpPr>
            <a:spLocks noGrp="1"/>
          </p:cNvSpPr>
          <p:nvPr>
            <p:ph type="sldNum" sz="quarter" idx="4"/>
          </p:nvPr>
        </p:nvSpPr>
        <p:spPr/>
        <p:txBody>
          <a:bodyPr/>
          <a:lstStyle/>
          <a:p>
            <a:fld id="{894680D0-7A83-433A-9719-C4143F27F647}" type="slidenum">
              <a:rPr lang="de-DE" smtClean="0"/>
              <a:pPr/>
              <a:t>41</a:t>
            </a:fld>
            <a:endParaRPr lang="de-DE" dirty="0"/>
          </a:p>
        </p:txBody>
      </p:sp>
      <p:graphicFrame>
        <p:nvGraphicFramePr>
          <p:cNvPr id="8" name="Tabelle 9">
            <a:extLst>
              <a:ext uri="{FF2B5EF4-FFF2-40B4-BE49-F238E27FC236}">
                <a16:creationId xmlns:a16="http://schemas.microsoft.com/office/drawing/2014/main" id="{499E627E-C7FB-BC7B-50B1-3CACE86D61C6}"/>
              </a:ext>
            </a:extLst>
          </p:cNvPr>
          <p:cNvGraphicFramePr>
            <a:graphicFrameLocks noGrp="1"/>
          </p:cNvGraphicFramePr>
          <p:nvPr>
            <p:extLst>
              <p:ext uri="{D42A27DB-BD31-4B8C-83A1-F6EECF244321}">
                <p14:modId xmlns:p14="http://schemas.microsoft.com/office/powerpoint/2010/main" val="1763114250"/>
              </p:ext>
            </p:extLst>
          </p:nvPr>
        </p:nvGraphicFramePr>
        <p:xfrm>
          <a:off x="1111458" y="971539"/>
          <a:ext cx="10696542" cy="3321557"/>
        </p:xfrm>
        <a:graphic>
          <a:graphicData uri="http://schemas.openxmlformats.org/drawingml/2006/table">
            <a:tbl>
              <a:tblPr firstRow="1" bandRow="1">
                <a:tableStyleId>{7E9639D4-E3E2-4D34-9284-5A2195B3D0D7}</a:tableStyleId>
              </a:tblPr>
              <a:tblGrid>
                <a:gridCol w="1097124">
                  <a:extLst>
                    <a:ext uri="{9D8B030D-6E8A-4147-A177-3AD203B41FA5}">
                      <a16:colId xmlns:a16="http://schemas.microsoft.com/office/drawing/2014/main" val="2566465029"/>
                    </a:ext>
                  </a:extLst>
                </a:gridCol>
                <a:gridCol w="3912191">
                  <a:extLst>
                    <a:ext uri="{9D8B030D-6E8A-4147-A177-3AD203B41FA5}">
                      <a16:colId xmlns:a16="http://schemas.microsoft.com/office/drawing/2014/main" val="3795616076"/>
                    </a:ext>
                  </a:extLst>
                </a:gridCol>
                <a:gridCol w="3944088">
                  <a:extLst>
                    <a:ext uri="{9D8B030D-6E8A-4147-A177-3AD203B41FA5}">
                      <a16:colId xmlns:a16="http://schemas.microsoft.com/office/drawing/2014/main" val="3155891547"/>
                    </a:ext>
                  </a:extLst>
                </a:gridCol>
                <a:gridCol w="1743139">
                  <a:extLst>
                    <a:ext uri="{9D8B030D-6E8A-4147-A177-3AD203B41FA5}">
                      <a16:colId xmlns:a16="http://schemas.microsoft.com/office/drawing/2014/main" val="1714585176"/>
                    </a:ext>
                  </a:extLst>
                </a:gridCol>
              </a:tblGrid>
              <a:tr h="477082">
                <a:tc>
                  <a:txBody>
                    <a:bodyPr/>
                    <a:lstStyle/>
                    <a:p>
                      <a:r>
                        <a:rPr lang="de-DE" sz="1200" b="1" i="0" dirty="0"/>
                        <a:t>Methode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tc>
                  <a:txBody>
                    <a:bodyPr/>
                    <a:lstStyle/>
                    <a:p>
                      <a:r>
                        <a:rPr lang="de-DE" sz="1200" b="1" i="0" dirty="0"/>
                        <a:t>Beschreibung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tc>
                  <a:txBody>
                    <a:bodyPr/>
                    <a:lstStyle/>
                    <a:p>
                      <a:r>
                        <a:rPr lang="de-DE" sz="1200" b="1" i="0" dirty="0"/>
                        <a:t>Vorgehen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i="0" dirty="0"/>
                        <a:t>Anmerkungen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extLst>
                  <a:ext uri="{0D108BD9-81ED-4DB2-BD59-A6C34878D82A}">
                    <a16:rowId xmlns:a16="http://schemas.microsoft.com/office/drawing/2014/main" val="3870020211"/>
                  </a:ext>
                </a:extLst>
              </a:tr>
              <a:tr h="1655755">
                <a:tc>
                  <a:txBody>
                    <a:bodyPr/>
                    <a:lstStyle/>
                    <a:p>
                      <a:r>
                        <a:rPr lang="de-DE" sz="1200" b="1" dirty="0">
                          <a:solidFill>
                            <a:srgbClr val="000000"/>
                          </a:solidFill>
                        </a:rPr>
                        <a:t>Site-specific</a:t>
                      </a:r>
                    </a:p>
                    <a:p>
                      <a:r>
                        <a:rPr lang="de-DE" sz="1200" b="1" dirty="0">
                          <a:solidFill>
                            <a:srgbClr val="000000"/>
                          </a:solidFill>
                        </a:rPr>
                        <a:t>(anlagenspezifisch)</a:t>
                      </a:r>
                    </a:p>
                    <a:p>
                      <a:endParaRPr lang="de-DE" sz="12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dirty="0">
                          <a:solidFill>
                            <a:srgbClr val="000000"/>
                          </a:solidFill>
                        </a:rPr>
                        <a:t>Erfassung der Menge des verbrauchten Brennstoffs und Stroms (Scope 1 und 2) sowie die Menge der Abfälle, die bei der Verarbeitung der verkauften Zwischenprodukte durch den Dritten entstehen, mit den entsprechenden </a:t>
                      </a:r>
                      <a:r>
                        <a:rPr lang="de-DE" sz="1200" dirty="0" smtClean="0">
                          <a:solidFill>
                            <a:srgbClr val="000000"/>
                          </a:solidFill>
                        </a:rPr>
                        <a:t>Emissionsfaktoren.</a:t>
                      </a:r>
                      <a:endParaRPr lang="de-DE" sz="12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b="0" u="none" strike="noStrike" kern="1200" baseline="0" noProof="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i="0" u="none" strike="noStrike" kern="1200" baseline="0" dirty="0">
                          <a:solidFill>
                            <a:schemeClr val="tx1"/>
                          </a:solidFill>
                          <a:latin typeface="+mj-lt"/>
                          <a:ea typeface="+mn-ea"/>
                          <a:cs typeface="+mn-cs"/>
                        </a:rPr>
                        <a:t>Interne IT-Systeme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i="0" u="none" strike="noStrike" kern="1200" baseline="0" dirty="0">
                          <a:solidFill>
                            <a:schemeClr val="tx1"/>
                          </a:solidFill>
                          <a:latin typeface="+mj-lt"/>
                          <a:ea typeface="+mn-ea"/>
                          <a:cs typeface="+mn-cs"/>
                        </a:rPr>
                        <a:t>Rechnungen von Versorgungsunternehmen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i="0" u="none" strike="noStrike" kern="1200" baseline="0" dirty="0">
                          <a:solidFill>
                            <a:schemeClr val="tx1"/>
                          </a:solidFill>
                          <a:latin typeface="+mj-lt"/>
                          <a:ea typeface="+mn-ea"/>
                          <a:cs typeface="+mn-cs"/>
                        </a:rPr>
                        <a:t>Kaufquittungen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i="0" u="none" strike="noStrike" kern="1200" baseline="0" dirty="0">
                          <a:solidFill>
                            <a:schemeClr val="tx1"/>
                          </a:solidFill>
                          <a:latin typeface="+mj-lt"/>
                          <a:ea typeface="+mn-ea"/>
                          <a:cs typeface="+mn-cs"/>
                        </a:rPr>
                        <a:t>Zählerstände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b="0" i="0" u="none" strike="noStrike" kern="1200" baseline="0" dirty="0">
                        <a:solidFill>
                          <a:schemeClr val="tx1"/>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indent="0">
                        <a:buFont typeface="Arial" panose="020B0604020202020204" pitchFamily="34" charset="0"/>
                        <a:buNone/>
                      </a:pPr>
                      <a:r>
                        <a:rPr lang="de-DE" sz="1200" b="0" dirty="0">
                          <a:solidFill>
                            <a:schemeClr val="tx1"/>
                          </a:solidFill>
                        </a:rPr>
                        <a:t>In vielen Fällen ist es schwierig, Primärdaten von nachgelagerten Partnern der Wertschöpfungskette zu </a:t>
                      </a:r>
                      <a:r>
                        <a:rPr lang="de-DE" sz="1200" b="0" dirty="0" smtClean="0">
                          <a:solidFill>
                            <a:schemeClr val="tx1"/>
                          </a:solidFill>
                        </a:rPr>
                        <a:t>erlangen. In </a:t>
                      </a:r>
                      <a:r>
                        <a:rPr lang="de-DE" sz="1200" b="0" dirty="0">
                          <a:solidFill>
                            <a:schemeClr val="tx1"/>
                          </a:solidFill>
                        </a:rPr>
                        <a:t>solchen Fällen sollte die Average Data Methode angewandt </a:t>
                      </a:r>
                      <a:r>
                        <a:rPr lang="de-DE" sz="1200" b="0" dirty="0" smtClean="0">
                          <a:solidFill>
                            <a:schemeClr val="tx1"/>
                          </a:solidFill>
                        </a:rPr>
                        <a:t>werden.</a:t>
                      </a:r>
                      <a:endParaRPr lang="de-DE"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4418651"/>
                  </a:ext>
                </a:extLst>
              </a:tr>
              <a:tr h="1109318">
                <a:tc>
                  <a:txBody>
                    <a:bodyPr/>
                    <a:lstStyle/>
                    <a:p>
                      <a:r>
                        <a:rPr lang="de-DE" sz="1200" b="1" dirty="0">
                          <a:solidFill>
                            <a:srgbClr val="000000"/>
                          </a:solidFill>
                        </a:rPr>
                        <a:t>Average- Data</a:t>
                      </a:r>
                    </a:p>
                    <a:p>
                      <a:r>
                        <a:rPr lang="de-DE" sz="1200" b="1" dirty="0">
                          <a:solidFill>
                            <a:srgbClr val="000000"/>
                          </a:solidFill>
                        </a:rPr>
                        <a:t>(Durch-schnitts-daten)</a:t>
                      </a:r>
                    </a:p>
                    <a:p>
                      <a:endParaRPr lang="de-DE" sz="12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u="none" strike="noStrike" kern="1200" baseline="0" noProof="0" dirty="0">
                          <a:solidFill>
                            <a:srgbClr val="000000"/>
                          </a:solidFill>
                          <a:latin typeface="+mn-lt"/>
                          <a:ea typeface="+mn-ea"/>
                          <a:cs typeface="+mn-cs"/>
                        </a:rPr>
                        <a:t>Schätzung der Emissionen für die Verarbeitung von verkauften Zwischenprodukten auf der Grundlage von durchschnittlichen sekundären Daten, wie z. B. den durchschnittlichen Emissionen pro Prozess oder pro </a:t>
                      </a:r>
                      <a:r>
                        <a:rPr lang="de-DE" sz="1200" b="0" u="none" strike="noStrike" kern="1200" baseline="0" noProof="0" dirty="0" smtClean="0">
                          <a:solidFill>
                            <a:srgbClr val="000000"/>
                          </a:solidFill>
                          <a:latin typeface="+mn-lt"/>
                          <a:ea typeface="+mn-ea"/>
                          <a:cs typeface="+mn-cs"/>
                        </a:rPr>
                        <a:t>Produkt.</a:t>
                      </a:r>
                      <a:endParaRPr lang="de-DE" sz="1200" b="0" u="none" strike="noStrike" kern="1200" baseline="0" noProof="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b="0" u="none" strike="noStrike" kern="1200" baseline="0" noProof="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de-DE" sz="1200" dirty="0"/>
                        <a:t>Einkaufsprotokolle</a:t>
                      </a:r>
                    </a:p>
                    <a:p>
                      <a:pPr marL="171450" indent="-171450">
                        <a:buFont typeface="Arial" panose="020B0604020202020204" pitchFamily="34" charset="0"/>
                        <a:buChar char="•"/>
                      </a:pPr>
                      <a:r>
                        <a:rPr lang="de-DE" sz="1200" dirty="0"/>
                        <a:t>Interne Datensysteme</a:t>
                      </a:r>
                    </a:p>
                    <a:p>
                      <a:pPr marL="171450" indent="-171450">
                        <a:buFont typeface="Arial" panose="020B0604020202020204" pitchFamily="34" charset="0"/>
                        <a:buChar char="•"/>
                      </a:pPr>
                      <a:r>
                        <a:rPr lang="de-DE" sz="1200" dirty="0"/>
                        <a:t>Branchendurchschnittsdaten aus Verbänden oder Datenbanken</a:t>
                      </a:r>
                    </a:p>
                    <a:p>
                      <a:endParaRPr lang="de-D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1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4821180"/>
                  </a:ext>
                </a:extLst>
              </a:tr>
            </a:tbl>
          </a:graphicData>
        </a:graphic>
      </p:graphicFrame>
      <p:sp>
        <p:nvSpPr>
          <p:cNvPr id="9" name="Rechtwinkliges Dreieck 8">
            <a:extLst>
              <a:ext uri="{FF2B5EF4-FFF2-40B4-BE49-F238E27FC236}">
                <a16:creationId xmlns:a16="http://schemas.microsoft.com/office/drawing/2014/main" id="{7009C912-62D2-7BDA-DA5B-CA5A14BD2430}"/>
              </a:ext>
            </a:extLst>
          </p:cNvPr>
          <p:cNvSpPr/>
          <p:nvPr/>
        </p:nvSpPr>
        <p:spPr>
          <a:xfrm rot="10800000">
            <a:off x="551383" y="971537"/>
            <a:ext cx="453677" cy="3386171"/>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de-DE" sz="1400" dirty="0">
                <a:solidFill>
                  <a:srgbClr val="000000"/>
                </a:solidFill>
              </a:rPr>
              <a:t>Genauigkeit</a:t>
            </a:r>
            <a:endParaRPr lang="de-DE" sz="1200" dirty="0">
              <a:solidFill>
                <a:srgbClr val="000000"/>
              </a:solidFill>
            </a:endParaRPr>
          </a:p>
        </p:txBody>
      </p:sp>
      <p:sp>
        <p:nvSpPr>
          <p:cNvPr id="3" name="Sprechblase: rechteckig mit abgerundeten Ecken 2">
            <a:extLst>
              <a:ext uri="{FF2B5EF4-FFF2-40B4-BE49-F238E27FC236}">
                <a16:creationId xmlns:a16="http://schemas.microsoft.com/office/drawing/2014/main" id="{584F7911-ED98-7405-054D-C6CFAF971B9B}"/>
              </a:ext>
            </a:extLst>
          </p:cNvPr>
          <p:cNvSpPr/>
          <p:nvPr/>
        </p:nvSpPr>
        <p:spPr>
          <a:xfrm>
            <a:off x="7494520" y="2060848"/>
            <a:ext cx="2232248" cy="937091"/>
          </a:xfrm>
          <a:prstGeom prst="wedgeRoundRectCallout">
            <a:avLst>
              <a:gd name="adj1" fmla="val -40290"/>
              <a:gd name="adj2" fmla="val -61186"/>
              <a:gd name="adj3" fmla="val 16667"/>
            </a:avLst>
          </a:prstGeom>
          <a:solidFill>
            <a:srgbClr val="F9AA00"/>
          </a:solidFill>
          <a:ln>
            <a:solidFill>
              <a:srgbClr val="90ABBE"/>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1200" dirty="0">
                <a:solidFill>
                  <a:srgbClr val="000000"/>
                </a:solidFill>
              </a:rPr>
              <a:t>Vorzugsweise sollten (werksspezifische) Daten der Unternehmenskunden verwendet werden.</a:t>
            </a:r>
          </a:p>
        </p:txBody>
      </p:sp>
    </p:spTree>
    <p:extLst>
      <p:ext uri="{BB962C8B-B14F-4D97-AF65-F5344CB8AC3E}">
        <p14:creationId xmlns:p14="http://schemas.microsoft.com/office/powerpoint/2010/main" val="22338304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feil: nach rechts 9">
            <a:extLst>
              <a:ext uri="{FF2B5EF4-FFF2-40B4-BE49-F238E27FC236}">
                <a16:creationId xmlns:a16="http://schemas.microsoft.com/office/drawing/2014/main" id="{54CE88C4-5E62-F104-3729-15F6349A1185}"/>
              </a:ext>
            </a:extLst>
          </p:cNvPr>
          <p:cNvSpPr/>
          <p:nvPr/>
        </p:nvSpPr>
        <p:spPr>
          <a:xfrm>
            <a:off x="2569915" y="2694812"/>
            <a:ext cx="828091" cy="153428"/>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24" name="Titel 1">
            <a:extLst>
              <a:ext uri="{FF2B5EF4-FFF2-40B4-BE49-F238E27FC236}">
                <a16:creationId xmlns:a16="http://schemas.microsoft.com/office/drawing/2014/main" id="{ACCC25A4-A089-51C2-6AE5-5D64F4065AE8}"/>
              </a:ext>
            </a:extLst>
          </p:cNvPr>
          <p:cNvSpPr>
            <a:spLocks noGrp="1"/>
          </p:cNvSpPr>
          <p:nvPr>
            <p:ph type="title"/>
          </p:nvPr>
        </p:nvSpPr>
        <p:spPr/>
        <p:txBody>
          <a:bodyPr/>
          <a:lstStyle/>
          <a:p>
            <a:r>
              <a:rPr lang="de-DE" sz="2400" dirty="0"/>
              <a:t>Berechnungsmethoden: Entscheidungsbaum</a:t>
            </a:r>
          </a:p>
        </p:txBody>
      </p:sp>
      <p:sp>
        <p:nvSpPr>
          <p:cNvPr id="4" name="Fußzeilenplatzhalter 3">
            <a:extLst>
              <a:ext uri="{FF2B5EF4-FFF2-40B4-BE49-F238E27FC236}">
                <a16:creationId xmlns:a16="http://schemas.microsoft.com/office/drawing/2014/main" id="{F06B24E6-D107-715C-FBFE-F1F4133F9B7B}"/>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5" name="Foliennummernplatzhalter 4">
            <a:extLst>
              <a:ext uri="{FF2B5EF4-FFF2-40B4-BE49-F238E27FC236}">
                <a16:creationId xmlns:a16="http://schemas.microsoft.com/office/drawing/2014/main" id="{AF12C130-F0E9-74E6-BAB5-38D77108B2A8}"/>
              </a:ext>
            </a:extLst>
          </p:cNvPr>
          <p:cNvSpPr>
            <a:spLocks noGrp="1"/>
          </p:cNvSpPr>
          <p:nvPr>
            <p:ph type="sldNum" sz="quarter" idx="4"/>
          </p:nvPr>
        </p:nvSpPr>
        <p:spPr/>
        <p:txBody>
          <a:bodyPr/>
          <a:lstStyle/>
          <a:p>
            <a:fld id="{894680D0-7A83-433A-9719-C4143F27F647}" type="slidenum">
              <a:rPr lang="de-DE" smtClean="0"/>
              <a:pPr/>
              <a:t>42</a:t>
            </a:fld>
            <a:endParaRPr lang="de-DE" dirty="0"/>
          </a:p>
        </p:txBody>
      </p:sp>
      <p:sp>
        <p:nvSpPr>
          <p:cNvPr id="11" name="Pfeil: nach rechts 8">
            <a:extLst>
              <a:ext uri="{FF2B5EF4-FFF2-40B4-BE49-F238E27FC236}">
                <a16:creationId xmlns:a16="http://schemas.microsoft.com/office/drawing/2014/main" id="{3B37AAFD-A3D6-6B9A-BEE2-C1DF274BDF24}"/>
              </a:ext>
            </a:extLst>
          </p:cNvPr>
          <p:cNvSpPr/>
          <p:nvPr/>
        </p:nvSpPr>
        <p:spPr>
          <a:xfrm>
            <a:off x="4913272" y="2694812"/>
            <a:ext cx="828092" cy="138162"/>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3" name="Rechteck: abgerundete Ecken 10">
            <a:extLst>
              <a:ext uri="{FF2B5EF4-FFF2-40B4-BE49-F238E27FC236}">
                <a16:creationId xmlns:a16="http://schemas.microsoft.com/office/drawing/2014/main" id="{1F3C154A-D6C7-542B-1E8F-0CAFE424E10F}"/>
              </a:ext>
            </a:extLst>
          </p:cNvPr>
          <p:cNvSpPr/>
          <p:nvPr/>
        </p:nvSpPr>
        <p:spPr>
          <a:xfrm>
            <a:off x="551384" y="1779589"/>
            <a:ext cx="2021496" cy="1728829"/>
          </a:xfrm>
          <a:prstGeom prst="roundRect">
            <a:avLst/>
          </a:prstGeom>
          <a:solidFill>
            <a:srgbClr val="526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Trägt </a:t>
            </a:r>
            <a:r>
              <a:rPr lang="de-DE" sz="1200" dirty="0"/>
              <a:t>die Verarbeitung verkaufter Produkte signifikant zu Scope 3 Emissionen bei, bzw. ist die Einbindung von </a:t>
            </a:r>
            <a:r>
              <a:rPr lang="de-DE" sz="1200" dirty="0" smtClean="0"/>
              <a:t>Kunden anderweitig </a:t>
            </a:r>
            <a:r>
              <a:rPr lang="de-DE" sz="1200" dirty="0"/>
              <a:t>relevant für Unternehmensziele?</a:t>
            </a:r>
          </a:p>
        </p:txBody>
      </p:sp>
      <p:sp>
        <p:nvSpPr>
          <p:cNvPr id="16" name="Rechteck: abgerundete Ecken 15">
            <a:extLst>
              <a:ext uri="{FF2B5EF4-FFF2-40B4-BE49-F238E27FC236}">
                <a16:creationId xmlns:a16="http://schemas.microsoft.com/office/drawing/2014/main" id="{B82800BF-BC2E-7A77-CCEA-7614FB1B3BA9}"/>
              </a:ext>
            </a:extLst>
          </p:cNvPr>
          <p:cNvSpPr/>
          <p:nvPr/>
        </p:nvSpPr>
        <p:spPr>
          <a:xfrm>
            <a:off x="5741364" y="2550796"/>
            <a:ext cx="1656184" cy="432049"/>
          </a:xfrm>
          <a:prstGeom prst="roundRect">
            <a:avLst/>
          </a:prstGeom>
          <a:solidFill>
            <a:srgbClr val="B6C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Site-specific Methode</a:t>
            </a:r>
          </a:p>
        </p:txBody>
      </p:sp>
      <p:sp>
        <p:nvSpPr>
          <p:cNvPr id="17" name="Rechteck: abgerundete Ecken 16">
            <a:extLst>
              <a:ext uri="{FF2B5EF4-FFF2-40B4-BE49-F238E27FC236}">
                <a16:creationId xmlns:a16="http://schemas.microsoft.com/office/drawing/2014/main" id="{14B9FFE5-C4A7-4C47-1988-3057DE3DBE38}"/>
              </a:ext>
            </a:extLst>
          </p:cNvPr>
          <p:cNvSpPr/>
          <p:nvPr/>
        </p:nvSpPr>
        <p:spPr>
          <a:xfrm>
            <a:off x="3341331" y="4437111"/>
            <a:ext cx="1656184" cy="432049"/>
          </a:xfrm>
          <a:prstGeom prst="roundRect">
            <a:avLst/>
          </a:prstGeom>
          <a:solidFill>
            <a:srgbClr val="B6C6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Average-data Methode</a:t>
            </a:r>
          </a:p>
        </p:txBody>
      </p:sp>
      <p:sp>
        <p:nvSpPr>
          <p:cNvPr id="18" name="Pfeil: nach rechts 17">
            <a:extLst>
              <a:ext uri="{FF2B5EF4-FFF2-40B4-BE49-F238E27FC236}">
                <a16:creationId xmlns:a16="http://schemas.microsoft.com/office/drawing/2014/main" id="{013CA8F9-004C-4D8D-E2D0-8261C905E524}"/>
              </a:ext>
            </a:extLst>
          </p:cNvPr>
          <p:cNvSpPr/>
          <p:nvPr/>
        </p:nvSpPr>
        <p:spPr>
          <a:xfrm rot="5400000">
            <a:off x="3611729" y="3900707"/>
            <a:ext cx="932344" cy="147766"/>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c</a:t>
            </a:r>
          </a:p>
        </p:txBody>
      </p:sp>
      <p:sp>
        <p:nvSpPr>
          <p:cNvPr id="20" name="Ellipse 19">
            <a:extLst>
              <a:ext uri="{FF2B5EF4-FFF2-40B4-BE49-F238E27FC236}">
                <a16:creationId xmlns:a16="http://schemas.microsoft.com/office/drawing/2014/main" id="{16B736DB-16DE-40D2-6281-2857C8A8E0D8}"/>
              </a:ext>
            </a:extLst>
          </p:cNvPr>
          <p:cNvSpPr/>
          <p:nvPr/>
        </p:nvSpPr>
        <p:spPr>
          <a:xfrm>
            <a:off x="3863752" y="3849676"/>
            <a:ext cx="432049" cy="432049"/>
          </a:xfrm>
          <a:prstGeom prst="ellipse">
            <a:avLst/>
          </a:prstGeom>
          <a:solidFill>
            <a:srgbClr val="7677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100" dirty="0"/>
              <a:t>Nein</a:t>
            </a:r>
          </a:p>
        </p:txBody>
      </p:sp>
      <p:sp>
        <p:nvSpPr>
          <p:cNvPr id="21" name="Rechteck: abgerundete Ecken 22">
            <a:extLst>
              <a:ext uri="{FF2B5EF4-FFF2-40B4-BE49-F238E27FC236}">
                <a16:creationId xmlns:a16="http://schemas.microsoft.com/office/drawing/2014/main" id="{D6227B2D-9BE8-E2CF-AA3E-414B33DE46D5}"/>
              </a:ext>
            </a:extLst>
          </p:cNvPr>
          <p:cNvSpPr/>
          <p:nvPr/>
        </p:nvSpPr>
        <p:spPr>
          <a:xfrm>
            <a:off x="3279228" y="1776358"/>
            <a:ext cx="1656184" cy="1732060"/>
          </a:xfrm>
          <a:prstGeom prst="roundRect">
            <a:avLst/>
          </a:prstGeom>
          <a:solidFill>
            <a:srgbClr val="526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Können </a:t>
            </a:r>
            <a:r>
              <a:rPr lang="de-DE" sz="1200" dirty="0" smtClean="0"/>
              <a:t>Kunden Energie- </a:t>
            </a:r>
            <a:r>
              <a:rPr lang="de-DE" sz="1200" dirty="0"/>
              <a:t>oder Emissionsdaten bzgl. der Verarbeitung verkaufter Produkte zur Verfügung stellen?</a:t>
            </a:r>
          </a:p>
        </p:txBody>
      </p:sp>
      <p:sp>
        <p:nvSpPr>
          <p:cNvPr id="22" name="Ellipse 21">
            <a:extLst>
              <a:ext uri="{FF2B5EF4-FFF2-40B4-BE49-F238E27FC236}">
                <a16:creationId xmlns:a16="http://schemas.microsoft.com/office/drawing/2014/main" id="{FA22BF40-F6F7-F3F1-1A37-FC1A21FA8B44}"/>
              </a:ext>
            </a:extLst>
          </p:cNvPr>
          <p:cNvSpPr/>
          <p:nvPr/>
        </p:nvSpPr>
        <p:spPr>
          <a:xfrm>
            <a:off x="2689720" y="2555501"/>
            <a:ext cx="432049" cy="432049"/>
          </a:xfrm>
          <a:prstGeom prst="ellipse">
            <a:avLst/>
          </a:prstGeom>
          <a:solidFill>
            <a:srgbClr val="F9AA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white"/>
                </a:solidFill>
                <a:effectLst/>
                <a:uLnTx/>
                <a:uFillTx/>
                <a:latin typeface="Calibri" panose="020F0502020204030204"/>
                <a:ea typeface="+mn-ea"/>
                <a:cs typeface="+mn-cs"/>
              </a:rPr>
              <a:t>Ja</a:t>
            </a:r>
          </a:p>
        </p:txBody>
      </p:sp>
      <p:sp>
        <p:nvSpPr>
          <p:cNvPr id="23" name="Ellipse 22">
            <a:extLst>
              <a:ext uri="{FF2B5EF4-FFF2-40B4-BE49-F238E27FC236}">
                <a16:creationId xmlns:a16="http://schemas.microsoft.com/office/drawing/2014/main" id="{FA22BF40-F6F7-F3F1-1A37-FC1A21FA8B44}"/>
              </a:ext>
            </a:extLst>
          </p:cNvPr>
          <p:cNvSpPr/>
          <p:nvPr/>
        </p:nvSpPr>
        <p:spPr>
          <a:xfrm>
            <a:off x="5111293" y="2550796"/>
            <a:ext cx="432049" cy="432049"/>
          </a:xfrm>
          <a:prstGeom prst="ellipse">
            <a:avLst/>
          </a:prstGeom>
          <a:solidFill>
            <a:srgbClr val="F9AA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white"/>
                </a:solidFill>
                <a:effectLst/>
                <a:uLnTx/>
                <a:uFillTx/>
                <a:latin typeface="Calibri" panose="020F0502020204030204"/>
                <a:ea typeface="+mn-ea"/>
                <a:cs typeface="+mn-cs"/>
              </a:rPr>
              <a:t>Ja</a:t>
            </a:r>
          </a:p>
        </p:txBody>
      </p:sp>
      <p:sp>
        <p:nvSpPr>
          <p:cNvPr id="29" name="Textfeld 28">
            <a:extLst>
              <a:ext uri="{FF2B5EF4-FFF2-40B4-BE49-F238E27FC236}">
                <a16:creationId xmlns:a16="http://schemas.microsoft.com/office/drawing/2014/main" id="{36694664-0984-2D78-8564-6ECF1778084C}"/>
              </a:ext>
            </a:extLst>
          </p:cNvPr>
          <p:cNvSpPr txBox="1"/>
          <p:nvPr/>
        </p:nvSpPr>
        <p:spPr>
          <a:xfrm>
            <a:off x="6001022" y="6222504"/>
            <a:ext cx="5856016" cy="230832"/>
          </a:xfrm>
          <a:prstGeom prst="rect">
            <a:avLst/>
          </a:prstGeom>
          <a:noFill/>
        </p:spPr>
        <p:txBody>
          <a:bodyPr wrap="square">
            <a:spAutoFit/>
          </a:bodyPr>
          <a:lstStyle/>
          <a:p>
            <a:r>
              <a:rPr lang="de-DE" sz="900" dirty="0">
                <a:solidFill>
                  <a:srgbClr val="000000"/>
                </a:solidFill>
                <a:latin typeface="+mj-lt"/>
              </a:rPr>
              <a:t>Quelle: </a:t>
            </a:r>
            <a:r>
              <a:rPr lang="de-DE" sz="900" dirty="0">
                <a:latin typeface="+mj-lt"/>
              </a:rPr>
              <a:t>Abbildung in Anlehnung an </a:t>
            </a:r>
            <a:r>
              <a:rPr lang="de-DE" sz="900" dirty="0">
                <a:solidFill>
                  <a:srgbClr val="000000"/>
                </a:solidFill>
                <a:latin typeface="+mj-lt"/>
              </a:rPr>
              <a:t>Technical Guidance for Calculating Scope 3 Emissions, version 1.0, S. 107</a:t>
            </a:r>
          </a:p>
        </p:txBody>
      </p:sp>
      <p:sp>
        <p:nvSpPr>
          <p:cNvPr id="30" name="Pfeil: nach oben gebogen 44">
            <a:extLst>
              <a:ext uri="{FF2B5EF4-FFF2-40B4-BE49-F238E27FC236}">
                <a16:creationId xmlns:a16="http://schemas.microsoft.com/office/drawing/2014/main" id="{E9956A1E-8DF6-6B17-2B02-F198F249F7D3}"/>
              </a:ext>
            </a:extLst>
          </p:cNvPr>
          <p:cNvSpPr/>
          <p:nvPr/>
        </p:nvSpPr>
        <p:spPr>
          <a:xfrm rot="5400000">
            <a:off x="1741092" y="3182808"/>
            <a:ext cx="1274625" cy="1925850"/>
          </a:xfrm>
          <a:prstGeom prst="bentUpArrow">
            <a:avLst>
              <a:gd name="adj1" fmla="val 7020"/>
              <a:gd name="adj2" fmla="val 8199"/>
              <a:gd name="adj3" fmla="val 8922"/>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9" name="Ellipse 18">
            <a:extLst>
              <a:ext uri="{FF2B5EF4-FFF2-40B4-BE49-F238E27FC236}">
                <a16:creationId xmlns:a16="http://schemas.microsoft.com/office/drawing/2014/main" id="{0F02E9E6-18BC-0C6F-B818-3BF14809BE77}"/>
              </a:ext>
            </a:extLst>
          </p:cNvPr>
          <p:cNvSpPr/>
          <p:nvPr/>
        </p:nvSpPr>
        <p:spPr>
          <a:xfrm>
            <a:off x="1253621" y="3861048"/>
            <a:ext cx="432049" cy="432049"/>
          </a:xfrm>
          <a:prstGeom prst="ellipse">
            <a:avLst/>
          </a:prstGeom>
          <a:solidFill>
            <a:srgbClr val="7677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100" dirty="0"/>
              <a:t>Nein</a:t>
            </a:r>
          </a:p>
        </p:txBody>
      </p:sp>
      <p:sp>
        <p:nvSpPr>
          <p:cNvPr id="31" name="Sprechblase: rechteckig mit abgerundeten Ecken 1">
            <a:extLst>
              <a:ext uri="{FF2B5EF4-FFF2-40B4-BE49-F238E27FC236}">
                <a16:creationId xmlns:a16="http://schemas.microsoft.com/office/drawing/2014/main" id="{DB05CD9D-1695-76F5-0392-F05E1A6B9BE8}"/>
              </a:ext>
            </a:extLst>
          </p:cNvPr>
          <p:cNvSpPr/>
          <p:nvPr/>
        </p:nvSpPr>
        <p:spPr>
          <a:xfrm>
            <a:off x="8932496" y="2862918"/>
            <a:ext cx="2875504" cy="1274883"/>
          </a:xfrm>
          <a:prstGeom prst="wedgeRoundRectCallout">
            <a:avLst>
              <a:gd name="adj1" fmla="val -41474"/>
              <a:gd name="adj2" fmla="val -72395"/>
              <a:gd name="adj3" fmla="val 16667"/>
            </a:avLst>
          </a:prstGeom>
          <a:solidFill>
            <a:srgbClr val="F9B000"/>
          </a:solidFill>
          <a:ln w="25400" cap="flat" cmpd="sng" algn="ctr">
            <a:solidFill>
              <a:srgbClr val="BBE0E3">
                <a:shade val="50000"/>
              </a:srgbClr>
            </a:solidFill>
            <a:prstDash val="solid"/>
          </a:ln>
          <a:effectLst/>
        </p:spPr>
        <p:txBody>
          <a:bodyPr rtlCol="0" anchor="ctr"/>
          <a:lstStyle/>
          <a:p>
            <a:pPr lvl="0" algn="ctr" eaLnBrk="0" fontAlgn="base" hangingPunct="0">
              <a:spcBef>
                <a:spcPct val="0"/>
              </a:spcBef>
              <a:spcAft>
                <a:spcPct val="0"/>
              </a:spcAft>
            </a:pPr>
            <a:endParaRPr lang="de-DE" sz="1200" kern="0" dirty="0">
              <a:solidFill>
                <a:srgbClr val="000000"/>
              </a:solidFill>
              <a:latin typeface="Arial"/>
              <a:ea typeface="ＭＳ Ｐゴシック"/>
            </a:endParaRPr>
          </a:p>
          <a:p>
            <a:pPr lvl="0" algn="ctr" eaLnBrk="0" fontAlgn="base" hangingPunct="0">
              <a:spcBef>
                <a:spcPct val="0"/>
              </a:spcBef>
              <a:spcAft>
                <a:spcPct val="0"/>
              </a:spcAft>
            </a:pP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Weiterführende Informationen zur Berechnung finden Sie im Dokument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hlinkClick r:id="rId2" action="ppaction://hlinksldjump"/>
              </a:rPr>
              <a:t>Technical Guidance for Calculating Scope 3 Emissions</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 auf S. 107-112.</a:t>
            </a: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de-DE" sz="1200" b="0" i="0" u="none" strike="noStrike" kern="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7571402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Pfeil: nach rechts 8">
            <a:extLst>
              <a:ext uri="{FF2B5EF4-FFF2-40B4-BE49-F238E27FC236}">
                <a16:creationId xmlns:a16="http://schemas.microsoft.com/office/drawing/2014/main" id="{3B37AAFD-A3D6-6B9A-BEE2-C1DF274BDF24}"/>
              </a:ext>
            </a:extLst>
          </p:cNvPr>
          <p:cNvSpPr/>
          <p:nvPr/>
        </p:nvSpPr>
        <p:spPr>
          <a:xfrm rot="16200000">
            <a:off x="8615761" y="2910846"/>
            <a:ext cx="445687" cy="275126"/>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abgerundete Ecken 22">
            <a:extLst>
              <a:ext uri="{FF2B5EF4-FFF2-40B4-BE49-F238E27FC236}">
                <a16:creationId xmlns:a16="http://schemas.microsoft.com/office/drawing/2014/main" id="{D6227B2D-9BE8-E2CF-AA3E-414B33DE46D5}"/>
              </a:ext>
            </a:extLst>
          </p:cNvPr>
          <p:cNvSpPr/>
          <p:nvPr/>
        </p:nvSpPr>
        <p:spPr>
          <a:xfrm>
            <a:off x="8254114" y="3079032"/>
            <a:ext cx="1162587" cy="2413155"/>
          </a:xfrm>
          <a:prstGeom prst="roundRect">
            <a:avLst/>
          </a:prstGeom>
          <a:solidFill>
            <a:srgbClr val="526E7F"/>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srgbClr val="FFFFFF"/>
                </a:solidFill>
                <a:effectLst/>
                <a:uLnTx/>
                <a:uFillTx/>
                <a:latin typeface="Arial"/>
                <a:ea typeface="ＭＳ Ｐゴシック"/>
                <a:cs typeface="+mn-cs"/>
              </a:rPr>
              <a:t>Einrichtung oder System</a:t>
            </a:r>
          </a:p>
        </p:txBody>
      </p:sp>
      <p:sp>
        <p:nvSpPr>
          <p:cNvPr id="24" name="Pfeil: nach rechts 8">
            <a:extLst>
              <a:ext uri="{FF2B5EF4-FFF2-40B4-BE49-F238E27FC236}">
                <a16:creationId xmlns:a16="http://schemas.microsoft.com/office/drawing/2014/main" id="{3B37AAFD-A3D6-6B9A-BEE2-C1DF274BDF24}"/>
              </a:ext>
            </a:extLst>
          </p:cNvPr>
          <p:cNvSpPr/>
          <p:nvPr/>
        </p:nvSpPr>
        <p:spPr>
          <a:xfrm>
            <a:off x="7895609" y="4992354"/>
            <a:ext cx="384443" cy="268729"/>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23" name="Pfeil: nach rechts 8">
            <a:extLst>
              <a:ext uri="{FF2B5EF4-FFF2-40B4-BE49-F238E27FC236}">
                <a16:creationId xmlns:a16="http://schemas.microsoft.com/office/drawing/2014/main" id="{3B37AAFD-A3D6-6B9A-BEE2-C1DF274BDF24}"/>
              </a:ext>
            </a:extLst>
          </p:cNvPr>
          <p:cNvSpPr/>
          <p:nvPr/>
        </p:nvSpPr>
        <p:spPr>
          <a:xfrm>
            <a:off x="7877596" y="4177621"/>
            <a:ext cx="384443" cy="268729"/>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22" name="Pfeil: nach rechts 8">
            <a:extLst>
              <a:ext uri="{FF2B5EF4-FFF2-40B4-BE49-F238E27FC236}">
                <a16:creationId xmlns:a16="http://schemas.microsoft.com/office/drawing/2014/main" id="{3B37AAFD-A3D6-6B9A-BEE2-C1DF274BDF24}"/>
              </a:ext>
            </a:extLst>
          </p:cNvPr>
          <p:cNvSpPr/>
          <p:nvPr/>
        </p:nvSpPr>
        <p:spPr>
          <a:xfrm>
            <a:off x="7884683" y="3310865"/>
            <a:ext cx="384443" cy="268729"/>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21" name="Stern mit 12 Zacken 20"/>
          <p:cNvSpPr/>
          <p:nvPr/>
        </p:nvSpPr>
        <p:spPr bwMode="auto">
          <a:xfrm>
            <a:off x="7680175" y="1610591"/>
            <a:ext cx="1872385" cy="1178357"/>
          </a:xfrm>
          <a:prstGeom prst="star12">
            <a:avLst/>
          </a:prstGeom>
          <a:solidFill>
            <a:srgbClr val="7B9C2A"/>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200" b="0" i="0" u="none" strike="noStrike" cap="none" normalizeH="0" baseline="0" dirty="0">
                <a:ln>
                  <a:noFill/>
                </a:ln>
                <a:solidFill>
                  <a:schemeClr val="bg1"/>
                </a:solidFill>
                <a:effectLst/>
                <a:latin typeface="Arial" charset="0"/>
                <a:ea typeface="ＭＳ Ｐゴシック" charset="-128"/>
              </a:rPr>
              <a:t>Emissionen</a:t>
            </a:r>
          </a:p>
        </p:txBody>
      </p:sp>
      <p:sp>
        <p:nvSpPr>
          <p:cNvPr id="2" name="Titel 1">
            <a:extLst>
              <a:ext uri="{FF2B5EF4-FFF2-40B4-BE49-F238E27FC236}">
                <a16:creationId xmlns:a16="http://schemas.microsoft.com/office/drawing/2014/main" id="{D08EF2DC-BEE7-D988-4387-6967F10D3407}"/>
              </a:ext>
            </a:extLst>
          </p:cNvPr>
          <p:cNvSpPr>
            <a:spLocks noGrp="1"/>
          </p:cNvSpPr>
          <p:nvPr>
            <p:ph type="title"/>
          </p:nvPr>
        </p:nvSpPr>
        <p:spPr/>
        <p:txBody>
          <a:bodyPr/>
          <a:lstStyle/>
          <a:p>
            <a:r>
              <a:rPr lang="de-DE" sz="2400" dirty="0"/>
              <a:t>Sonderfall Allokation</a:t>
            </a:r>
          </a:p>
        </p:txBody>
      </p:sp>
      <p:sp>
        <p:nvSpPr>
          <p:cNvPr id="4" name="Fußzeilenplatzhalter 3">
            <a:extLst>
              <a:ext uri="{FF2B5EF4-FFF2-40B4-BE49-F238E27FC236}">
                <a16:creationId xmlns:a16="http://schemas.microsoft.com/office/drawing/2014/main" id="{E2057625-52A1-2276-C59B-9BB6A0966E3F}"/>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5" name="Foliennummernplatzhalter 4">
            <a:extLst>
              <a:ext uri="{FF2B5EF4-FFF2-40B4-BE49-F238E27FC236}">
                <a16:creationId xmlns:a16="http://schemas.microsoft.com/office/drawing/2014/main" id="{CA796308-7A33-74BF-8318-6071B1DA2E2C}"/>
              </a:ext>
            </a:extLst>
          </p:cNvPr>
          <p:cNvSpPr>
            <a:spLocks noGrp="1"/>
          </p:cNvSpPr>
          <p:nvPr>
            <p:ph type="sldNum" sz="quarter" idx="4"/>
          </p:nvPr>
        </p:nvSpPr>
        <p:spPr/>
        <p:txBody>
          <a:bodyPr/>
          <a:lstStyle/>
          <a:p>
            <a:fld id="{894680D0-7A83-433A-9719-C4143F27F647}" type="slidenum">
              <a:rPr lang="de-DE" smtClean="0"/>
              <a:pPr/>
              <a:t>43</a:t>
            </a:fld>
            <a:endParaRPr lang="de-DE" dirty="0"/>
          </a:p>
        </p:txBody>
      </p:sp>
      <p:sp>
        <p:nvSpPr>
          <p:cNvPr id="3" name="Inhaltsplatzhalter 2">
            <a:extLst>
              <a:ext uri="{FF2B5EF4-FFF2-40B4-BE49-F238E27FC236}">
                <a16:creationId xmlns:a16="http://schemas.microsoft.com/office/drawing/2014/main" id="{583AB972-BED1-3957-5434-F2C7E7758F58}"/>
              </a:ext>
            </a:extLst>
          </p:cNvPr>
          <p:cNvSpPr>
            <a:spLocks noGrp="1"/>
          </p:cNvSpPr>
          <p:nvPr>
            <p:ph idx="4294967295"/>
          </p:nvPr>
        </p:nvSpPr>
        <p:spPr>
          <a:xfrm>
            <a:off x="540683" y="1532501"/>
            <a:ext cx="4472530" cy="4697413"/>
          </a:xfrm>
        </p:spPr>
        <p:txBody>
          <a:bodyPr/>
          <a:lstStyle/>
          <a:p>
            <a:pPr marL="0" indent="0">
              <a:buNone/>
            </a:pPr>
            <a:r>
              <a:rPr lang="de-DE" b="1" dirty="0"/>
              <a:t>Was bedeutet die Allokation von Emissionen?</a:t>
            </a:r>
          </a:p>
          <a:p>
            <a:r>
              <a:rPr lang="de-DE" dirty="0"/>
              <a:t>Die Allokation („Emissions Allocation“) ist der Prozess der Aufteilung der THG-Emissionen von einer einzelnen Einrichtung oder einem anderen System  (z. B. Tätigkeit, Fahrzeug, Produktionslinie, Geschäftseinheit usw.) auf seine verschiedenen Inputs oder Outputs.</a:t>
            </a:r>
          </a:p>
          <a:p>
            <a:pPr marL="0" indent="0">
              <a:buNone/>
            </a:pPr>
            <a:r>
              <a:rPr lang="de-DE" b="1" dirty="0"/>
              <a:t>Wann ist dies bei Kategorie 3.10 relevant?</a:t>
            </a:r>
          </a:p>
          <a:p>
            <a:r>
              <a:rPr lang="de-DE" dirty="0"/>
              <a:t>Mehrere emittierende Zwischenprodukte im nachgelagerten Prozess: Nachgelagerte Prozesse können Zwischenprodukte und/oder Materialinputs beinhalten, die nicht vom berichtenden Unternehmen verkauft werden.</a:t>
            </a:r>
          </a:p>
          <a:p>
            <a:r>
              <a:rPr lang="de-DE" dirty="0"/>
              <a:t>In diesem Fall sollten die Emissionen zwischen den vom berichtenden Unternehmen verkauften Zwischenprodukten und anderen Zwischenprodukte/Materialeinsatz aufgeteilt werden. </a:t>
            </a:r>
          </a:p>
          <a:p>
            <a:r>
              <a:rPr lang="de-DE" dirty="0"/>
              <a:t>Alle Verarbeitungsschritte bis zur Herstellung des Endprodukts sollten innerhalb dieser Kategorie berücksichtigt </a:t>
            </a:r>
            <a:r>
              <a:rPr lang="de-DE" dirty="0" smtClean="0"/>
              <a:t>werden.</a:t>
            </a:r>
            <a:endParaRPr lang="de-DE" dirty="0"/>
          </a:p>
          <a:p>
            <a:endParaRPr lang="de-DE" dirty="0"/>
          </a:p>
        </p:txBody>
      </p:sp>
      <p:grpSp>
        <p:nvGrpSpPr>
          <p:cNvPr id="6" name="Gruppieren 5">
            <a:extLst>
              <a:ext uri="{FF2B5EF4-FFF2-40B4-BE49-F238E27FC236}">
                <a16:creationId xmlns:a16="http://schemas.microsoft.com/office/drawing/2014/main" id="{79B33DA0-470C-6D8C-7048-5B65BFB120DC}"/>
              </a:ext>
            </a:extLst>
          </p:cNvPr>
          <p:cNvGrpSpPr/>
          <p:nvPr/>
        </p:nvGrpSpPr>
        <p:grpSpPr>
          <a:xfrm>
            <a:off x="5091201" y="998548"/>
            <a:ext cx="6909454" cy="5239896"/>
            <a:chOff x="906650" y="2710305"/>
            <a:chExt cx="7326648" cy="5893839"/>
          </a:xfrm>
        </p:grpSpPr>
        <p:grpSp>
          <p:nvGrpSpPr>
            <p:cNvPr id="7" name="Gruppieren 6">
              <a:extLst>
                <a:ext uri="{FF2B5EF4-FFF2-40B4-BE49-F238E27FC236}">
                  <a16:creationId xmlns:a16="http://schemas.microsoft.com/office/drawing/2014/main" id="{1300CB43-2641-44C3-6E71-E3F2C9A5AEB7}"/>
                </a:ext>
              </a:extLst>
            </p:cNvPr>
            <p:cNvGrpSpPr/>
            <p:nvPr/>
          </p:nvGrpSpPr>
          <p:grpSpPr>
            <a:xfrm>
              <a:off x="906650" y="2710305"/>
              <a:ext cx="7326648" cy="4185343"/>
              <a:chOff x="615934" y="2710305"/>
              <a:chExt cx="7326648" cy="4185343"/>
            </a:xfrm>
          </p:grpSpPr>
          <p:sp>
            <p:nvSpPr>
              <p:cNvPr id="10" name="Rechteck: abgerundete Ecken 9">
                <a:extLst>
                  <a:ext uri="{FF2B5EF4-FFF2-40B4-BE49-F238E27FC236}">
                    <a16:creationId xmlns:a16="http://schemas.microsoft.com/office/drawing/2014/main" id="{8D737407-C7E2-5F11-3D27-7E998EE9BA7E}"/>
                  </a:ext>
                </a:extLst>
              </p:cNvPr>
              <p:cNvSpPr/>
              <p:nvPr/>
            </p:nvSpPr>
            <p:spPr>
              <a:xfrm>
                <a:off x="2288043" y="4980567"/>
                <a:ext cx="1368152" cy="931404"/>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Sprechblase: rechteckig mit abgerundeten Ecken 10">
                <a:extLst>
                  <a:ext uri="{FF2B5EF4-FFF2-40B4-BE49-F238E27FC236}">
                    <a16:creationId xmlns:a16="http://schemas.microsoft.com/office/drawing/2014/main" id="{DBE2E38F-8605-68D8-33D8-14FED287EF1E}"/>
                  </a:ext>
                </a:extLst>
              </p:cNvPr>
              <p:cNvSpPr/>
              <p:nvPr/>
            </p:nvSpPr>
            <p:spPr>
              <a:xfrm>
                <a:off x="615934" y="5959544"/>
                <a:ext cx="1672109" cy="936104"/>
              </a:xfrm>
              <a:prstGeom prst="wedgeRoundRectCallout">
                <a:avLst>
                  <a:gd name="adj1" fmla="val 51321"/>
                  <a:gd name="adj2" fmla="val -88092"/>
                  <a:gd name="adj3" fmla="val 16667"/>
                </a:avLst>
              </a:prstGeom>
              <a:solidFill>
                <a:srgbClr val="F9AA00"/>
              </a:solidFill>
              <a:ln>
                <a:solidFill>
                  <a:srgbClr val="90ABBE"/>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1200" dirty="0">
                    <a:solidFill>
                      <a:srgbClr val="000000"/>
                    </a:solidFill>
                  </a:rPr>
                  <a:t>Zwischenprodukt des berichtenden Unternehmens</a:t>
                </a:r>
              </a:p>
            </p:txBody>
          </p:sp>
          <p:sp>
            <p:nvSpPr>
              <p:cNvPr id="12" name="Sprechblase: rechteckig mit abgerundeten Ecken 11">
                <a:extLst>
                  <a:ext uri="{FF2B5EF4-FFF2-40B4-BE49-F238E27FC236}">
                    <a16:creationId xmlns:a16="http://schemas.microsoft.com/office/drawing/2014/main" id="{7C8820EF-27E8-DC6E-30A5-FAEECD63FBC8}"/>
                  </a:ext>
                </a:extLst>
              </p:cNvPr>
              <p:cNvSpPr/>
              <p:nvPr/>
            </p:nvSpPr>
            <p:spPr>
              <a:xfrm>
                <a:off x="5293123" y="2710305"/>
                <a:ext cx="2649459" cy="1701668"/>
              </a:xfrm>
              <a:prstGeom prst="wedgeRoundRectCallout">
                <a:avLst>
                  <a:gd name="adj1" fmla="val -63138"/>
                  <a:gd name="adj2" fmla="val 25020"/>
                  <a:gd name="adj3" fmla="val 16667"/>
                </a:avLst>
              </a:prstGeom>
              <a:solidFill>
                <a:srgbClr val="F9AA00"/>
              </a:solidFill>
              <a:ln>
                <a:solidFill>
                  <a:srgbClr val="90ABBE"/>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1200" dirty="0">
                    <a:solidFill>
                      <a:srgbClr val="000000"/>
                    </a:solidFill>
                  </a:rPr>
                  <a:t>Emissionen in der Weiterverarbeitung des verkauften Produktes</a:t>
                </a:r>
              </a:p>
              <a:p>
                <a:pPr algn="ctr"/>
                <a:r>
                  <a:rPr lang="de-DE" sz="1200" dirty="0">
                    <a:solidFill>
                      <a:srgbClr val="000000"/>
                    </a:solidFill>
                  </a:rPr>
                  <a:t>( ∑ Emissionen verkauftes Zwischenprodukt + Emissionen weiterer fremder Zwischenprodukte bzw. Materialen)</a:t>
                </a:r>
              </a:p>
            </p:txBody>
          </p:sp>
        </p:grpSp>
        <p:sp>
          <p:nvSpPr>
            <p:cNvPr id="8" name="Sprechblase: rechteckig mit abgerundeten Ecken 7">
              <a:extLst>
                <a:ext uri="{FF2B5EF4-FFF2-40B4-BE49-F238E27FC236}">
                  <a16:creationId xmlns:a16="http://schemas.microsoft.com/office/drawing/2014/main" id="{DA68757F-C264-B3AD-9ECB-56DF90633B7C}"/>
                </a:ext>
              </a:extLst>
            </p:cNvPr>
            <p:cNvSpPr/>
            <p:nvPr/>
          </p:nvSpPr>
          <p:spPr>
            <a:xfrm>
              <a:off x="4286378" y="7875611"/>
              <a:ext cx="1548036" cy="728533"/>
            </a:xfrm>
            <a:prstGeom prst="wedgeRoundRectCallout">
              <a:avLst>
                <a:gd name="adj1" fmla="val -39352"/>
                <a:gd name="adj2" fmla="val -104247"/>
                <a:gd name="adj3" fmla="val 16667"/>
              </a:avLst>
            </a:prstGeom>
            <a:solidFill>
              <a:srgbClr val="F9AA00"/>
            </a:solidFill>
            <a:ln>
              <a:solidFill>
                <a:srgbClr val="90ABBE"/>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1200" dirty="0">
                  <a:solidFill>
                    <a:srgbClr val="000000"/>
                  </a:solidFill>
                </a:rPr>
                <a:t>Nachgelagerte Weiterver-arbeitungsstätte</a:t>
              </a:r>
            </a:p>
          </p:txBody>
        </p:sp>
      </p:grpSp>
      <p:sp>
        <p:nvSpPr>
          <p:cNvPr id="14" name="Rechteck: abgerundete Ecken 22">
            <a:extLst>
              <a:ext uri="{FF2B5EF4-FFF2-40B4-BE49-F238E27FC236}">
                <a16:creationId xmlns:a16="http://schemas.microsoft.com/office/drawing/2014/main" id="{D6227B2D-9BE8-E2CF-AA3E-414B33DE46D5}"/>
              </a:ext>
            </a:extLst>
          </p:cNvPr>
          <p:cNvSpPr/>
          <p:nvPr/>
        </p:nvSpPr>
        <p:spPr>
          <a:xfrm>
            <a:off x="6733022" y="3079033"/>
            <a:ext cx="1162587" cy="685065"/>
          </a:xfrm>
          <a:prstGeom prst="roundRect">
            <a:avLst/>
          </a:prstGeom>
          <a:solidFill>
            <a:srgbClr val="526E7F"/>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srgbClr val="FFFFFF"/>
                </a:solidFill>
                <a:effectLst/>
                <a:uLnTx/>
                <a:uFillTx/>
                <a:latin typeface="Arial"/>
                <a:ea typeface="ＭＳ Ｐゴシック"/>
                <a:cs typeface="+mn-cs"/>
              </a:rPr>
              <a:t>Material </a:t>
            </a:r>
          </a:p>
          <a:p>
            <a:pPr marL="0" marR="0" lvl="0" indent="0" algn="ctr" defTabSz="914400" eaLnBrk="0" fontAlgn="base" latinLnBrk="0" hangingPunct="0">
              <a:lnSpc>
                <a:spcPct val="100000"/>
              </a:lnSpc>
              <a:spcBef>
                <a:spcPct val="0"/>
              </a:spcBef>
              <a:spcAft>
                <a:spcPct val="0"/>
              </a:spcAft>
              <a:buClrTx/>
              <a:buSzTx/>
              <a:buFontTx/>
              <a:buNone/>
              <a:tabLst/>
              <a:defRPr/>
            </a:pPr>
            <a:r>
              <a:rPr lang="de-DE" sz="1200" kern="0" noProof="0" dirty="0">
                <a:solidFill>
                  <a:srgbClr val="FFFFFF"/>
                </a:solidFill>
                <a:latin typeface="Arial"/>
                <a:ea typeface="ＭＳ Ｐゴシック"/>
              </a:rPr>
              <a:t>Input A</a:t>
            </a:r>
            <a:endParaRPr kumimoji="0" lang="de-DE" sz="1200" b="0"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15" name="Rechteck: abgerundete Ecken 22">
            <a:extLst>
              <a:ext uri="{FF2B5EF4-FFF2-40B4-BE49-F238E27FC236}">
                <a16:creationId xmlns:a16="http://schemas.microsoft.com/office/drawing/2014/main" id="{D6227B2D-9BE8-E2CF-AA3E-414B33DE46D5}"/>
              </a:ext>
            </a:extLst>
          </p:cNvPr>
          <p:cNvSpPr/>
          <p:nvPr/>
        </p:nvSpPr>
        <p:spPr>
          <a:xfrm>
            <a:off x="6746863" y="3960859"/>
            <a:ext cx="1162587" cy="685065"/>
          </a:xfrm>
          <a:prstGeom prst="roundRect">
            <a:avLst/>
          </a:prstGeom>
          <a:solidFill>
            <a:srgbClr val="526E7F"/>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srgbClr val="FFFFFF"/>
                </a:solidFill>
                <a:effectLst/>
                <a:uLnTx/>
                <a:uFillTx/>
                <a:latin typeface="Arial"/>
                <a:ea typeface="ＭＳ Ｐゴシック"/>
                <a:cs typeface="+mn-cs"/>
              </a:rPr>
              <a:t>Material </a:t>
            </a:r>
          </a:p>
          <a:p>
            <a:pPr marL="0" marR="0" lvl="0" indent="0" algn="ctr" defTabSz="914400" eaLnBrk="0" fontAlgn="base" latinLnBrk="0" hangingPunct="0">
              <a:lnSpc>
                <a:spcPct val="100000"/>
              </a:lnSpc>
              <a:spcBef>
                <a:spcPct val="0"/>
              </a:spcBef>
              <a:spcAft>
                <a:spcPct val="0"/>
              </a:spcAft>
              <a:buClrTx/>
              <a:buSzTx/>
              <a:buFontTx/>
              <a:buNone/>
              <a:tabLst/>
              <a:defRPr/>
            </a:pPr>
            <a:r>
              <a:rPr lang="de-DE" sz="1200" kern="0" noProof="0" dirty="0">
                <a:solidFill>
                  <a:srgbClr val="FFFFFF"/>
                </a:solidFill>
                <a:latin typeface="Arial"/>
                <a:ea typeface="ＭＳ Ｐゴシック"/>
              </a:rPr>
              <a:t>Input B</a:t>
            </a:r>
            <a:endParaRPr kumimoji="0" lang="de-DE" sz="1200" b="0"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16" name="Rechteck: abgerundete Ecken 22">
            <a:extLst>
              <a:ext uri="{FF2B5EF4-FFF2-40B4-BE49-F238E27FC236}">
                <a16:creationId xmlns:a16="http://schemas.microsoft.com/office/drawing/2014/main" id="{D6227B2D-9BE8-E2CF-AA3E-414B33DE46D5}"/>
              </a:ext>
            </a:extLst>
          </p:cNvPr>
          <p:cNvSpPr/>
          <p:nvPr/>
        </p:nvSpPr>
        <p:spPr>
          <a:xfrm>
            <a:off x="6746863" y="4807122"/>
            <a:ext cx="1162587" cy="685065"/>
          </a:xfrm>
          <a:prstGeom prst="roundRect">
            <a:avLst/>
          </a:prstGeom>
          <a:solidFill>
            <a:srgbClr val="B6C6D0"/>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srgbClr val="FFFFFF"/>
                </a:solidFill>
                <a:effectLst/>
                <a:uLnTx/>
                <a:uFillTx/>
                <a:latin typeface="Arial"/>
                <a:ea typeface="ＭＳ Ｐゴシック"/>
                <a:cs typeface="+mn-cs"/>
              </a:rPr>
              <a:t>Energie Input</a:t>
            </a:r>
          </a:p>
        </p:txBody>
      </p:sp>
      <p:sp>
        <p:nvSpPr>
          <p:cNvPr id="17" name="Rechteck: abgerundete Ecken 22">
            <a:extLst>
              <a:ext uri="{FF2B5EF4-FFF2-40B4-BE49-F238E27FC236}">
                <a16:creationId xmlns:a16="http://schemas.microsoft.com/office/drawing/2014/main" id="{D6227B2D-9BE8-E2CF-AA3E-414B33DE46D5}"/>
              </a:ext>
            </a:extLst>
          </p:cNvPr>
          <p:cNvSpPr/>
          <p:nvPr/>
        </p:nvSpPr>
        <p:spPr>
          <a:xfrm>
            <a:off x="9740660" y="3102698"/>
            <a:ext cx="1162587" cy="685065"/>
          </a:xfrm>
          <a:prstGeom prst="roundRect">
            <a:avLst/>
          </a:prstGeom>
          <a:solidFill>
            <a:srgbClr val="526E7F"/>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lang="de-DE" sz="1200" kern="0" noProof="0" dirty="0">
                <a:solidFill>
                  <a:srgbClr val="FFFFFF"/>
                </a:solidFill>
                <a:latin typeface="Arial"/>
                <a:ea typeface="ＭＳ Ｐゴシック"/>
              </a:rPr>
              <a:t>Produkt A</a:t>
            </a:r>
            <a:endParaRPr kumimoji="0" lang="de-DE" sz="1200" b="0" i="0" u="none" strike="noStrike" kern="0" cap="none" spc="0" normalizeH="0" baseline="0" noProof="0" dirty="0">
              <a:ln>
                <a:noFill/>
              </a:ln>
              <a:solidFill>
                <a:srgbClr val="FFFFFF"/>
              </a:solidFill>
              <a:effectLst/>
              <a:uLnTx/>
              <a:uFillTx/>
              <a:latin typeface="Arial"/>
              <a:ea typeface="ＭＳ Ｐゴシック"/>
              <a:cs typeface="+mn-cs"/>
            </a:endParaRPr>
          </a:p>
        </p:txBody>
      </p:sp>
      <p:sp>
        <p:nvSpPr>
          <p:cNvPr id="18" name="Rechteck: abgerundete Ecken 22">
            <a:extLst>
              <a:ext uri="{FF2B5EF4-FFF2-40B4-BE49-F238E27FC236}">
                <a16:creationId xmlns:a16="http://schemas.microsoft.com/office/drawing/2014/main" id="{D6227B2D-9BE8-E2CF-AA3E-414B33DE46D5}"/>
              </a:ext>
            </a:extLst>
          </p:cNvPr>
          <p:cNvSpPr/>
          <p:nvPr/>
        </p:nvSpPr>
        <p:spPr>
          <a:xfrm>
            <a:off x="9740660" y="3960858"/>
            <a:ext cx="1162587" cy="685065"/>
          </a:xfrm>
          <a:prstGeom prst="roundRect">
            <a:avLst/>
          </a:prstGeom>
          <a:solidFill>
            <a:srgbClr val="526E7F"/>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srgbClr val="FFFFFF"/>
                </a:solidFill>
                <a:effectLst/>
                <a:uLnTx/>
                <a:uFillTx/>
                <a:latin typeface="Arial"/>
                <a:ea typeface="ＭＳ Ｐゴシック"/>
                <a:cs typeface="+mn-cs"/>
              </a:rPr>
              <a:t>Produkt B</a:t>
            </a:r>
          </a:p>
        </p:txBody>
      </p:sp>
      <p:sp>
        <p:nvSpPr>
          <p:cNvPr id="19" name="Rechteck: abgerundete Ecken 22">
            <a:extLst>
              <a:ext uri="{FF2B5EF4-FFF2-40B4-BE49-F238E27FC236}">
                <a16:creationId xmlns:a16="http://schemas.microsoft.com/office/drawing/2014/main" id="{D6227B2D-9BE8-E2CF-AA3E-414B33DE46D5}"/>
              </a:ext>
            </a:extLst>
          </p:cNvPr>
          <p:cNvSpPr/>
          <p:nvPr/>
        </p:nvSpPr>
        <p:spPr>
          <a:xfrm>
            <a:off x="9740660" y="4790972"/>
            <a:ext cx="1162587" cy="671494"/>
          </a:xfrm>
          <a:prstGeom prst="roundRect">
            <a:avLst/>
          </a:prstGeom>
          <a:solidFill>
            <a:srgbClr val="7B9C2A"/>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srgbClr val="FFFFFF"/>
                </a:solidFill>
                <a:effectLst/>
                <a:uLnTx/>
                <a:uFillTx/>
                <a:latin typeface="Arial"/>
                <a:ea typeface="ＭＳ Ｐゴシック"/>
                <a:cs typeface="+mn-cs"/>
              </a:rPr>
              <a:t>Abfall</a:t>
            </a:r>
          </a:p>
        </p:txBody>
      </p:sp>
      <p:sp>
        <p:nvSpPr>
          <p:cNvPr id="25" name="Pfeil: nach rechts 8">
            <a:extLst>
              <a:ext uri="{FF2B5EF4-FFF2-40B4-BE49-F238E27FC236}">
                <a16:creationId xmlns:a16="http://schemas.microsoft.com/office/drawing/2014/main" id="{3B37AAFD-A3D6-6B9A-BEE2-C1DF274BDF24}"/>
              </a:ext>
            </a:extLst>
          </p:cNvPr>
          <p:cNvSpPr/>
          <p:nvPr/>
        </p:nvSpPr>
        <p:spPr>
          <a:xfrm>
            <a:off x="9407818" y="3331536"/>
            <a:ext cx="384443" cy="268729"/>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26" name="Pfeil: nach rechts 8">
            <a:extLst>
              <a:ext uri="{FF2B5EF4-FFF2-40B4-BE49-F238E27FC236}">
                <a16:creationId xmlns:a16="http://schemas.microsoft.com/office/drawing/2014/main" id="{3B37AAFD-A3D6-6B9A-BEE2-C1DF274BDF24}"/>
              </a:ext>
            </a:extLst>
          </p:cNvPr>
          <p:cNvSpPr/>
          <p:nvPr/>
        </p:nvSpPr>
        <p:spPr>
          <a:xfrm>
            <a:off x="9407817" y="4155342"/>
            <a:ext cx="384443" cy="268729"/>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27" name="Pfeil: nach rechts 8">
            <a:extLst>
              <a:ext uri="{FF2B5EF4-FFF2-40B4-BE49-F238E27FC236}">
                <a16:creationId xmlns:a16="http://schemas.microsoft.com/office/drawing/2014/main" id="{3B37AAFD-A3D6-6B9A-BEE2-C1DF274BDF24}"/>
              </a:ext>
            </a:extLst>
          </p:cNvPr>
          <p:cNvSpPr/>
          <p:nvPr/>
        </p:nvSpPr>
        <p:spPr>
          <a:xfrm>
            <a:off x="9404416" y="4921152"/>
            <a:ext cx="384443" cy="268729"/>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9" name="Textfeld 8">
            <a:extLst>
              <a:ext uri="{FF2B5EF4-FFF2-40B4-BE49-F238E27FC236}">
                <a16:creationId xmlns:a16="http://schemas.microsoft.com/office/drawing/2014/main" id="{34864F47-9152-9DCA-A9D2-DFEA22EFDFBA}"/>
              </a:ext>
            </a:extLst>
          </p:cNvPr>
          <p:cNvSpPr txBox="1"/>
          <p:nvPr/>
        </p:nvSpPr>
        <p:spPr>
          <a:xfrm>
            <a:off x="9728326" y="5751562"/>
            <a:ext cx="2079673" cy="646331"/>
          </a:xfrm>
          <a:prstGeom prst="rect">
            <a:avLst/>
          </a:prstGeom>
          <a:noFill/>
        </p:spPr>
        <p:txBody>
          <a:bodyPr wrap="square">
            <a:spAutoFit/>
          </a:bodyPr>
          <a:lstStyle/>
          <a:p>
            <a:r>
              <a:rPr lang="de-DE" sz="900" dirty="0">
                <a:solidFill>
                  <a:srgbClr val="000000"/>
                </a:solidFill>
                <a:latin typeface="+mj-lt"/>
              </a:rPr>
              <a:t>Quelle: </a:t>
            </a:r>
            <a:r>
              <a:rPr lang="de-DE" sz="900" dirty="0">
                <a:latin typeface="+mj-lt"/>
              </a:rPr>
              <a:t>Abbildung in Anlehnung an </a:t>
            </a:r>
            <a:r>
              <a:rPr lang="en-US" sz="900" dirty="0">
                <a:solidFill>
                  <a:srgbClr val="000000"/>
                </a:solidFill>
                <a:latin typeface="+mj-lt"/>
              </a:rPr>
              <a:t>Corporate Value Chain </a:t>
            </a:r>
          </a:p>
          <a:p>
            <a:r>
              <a:rPr lang="en-US" sz="900" dirty="0">
                <a:solidFill>
                  <a:srgbClr val="000000"/>
                </a:solidFill>
                <a:latin typeface="+mj-lt"/>
              </a:rPr>
              <a:t>(Scope 3) Accounting </a:t>
            </a:r>
          </a:p>
          <a:p>
            <a:r>
              <a:rPr lang="en-US" sz="900" dirty="0">
                <a:solidFill>
                  <a:srgbClr val="000000"/>
                </a:solidFill>
                <a:latin typeface="+mj-lt"/>
              </a:rPr>
              <a:t>and Reporting Standard, </a:t>
            </a:r>
            <a:r>
              <a:rPr lang="de-DE" sz="900" dirty="0">
                <a:solidFill>
                  <a:srgbClr val="000000"/>
                </a:solidFill>
                <a:latin typeface="+mj-lt"/>
              </a:rPr>
              <a:t>S. 88</a:t>
            </a:r>
          </a:p>
        </p:txBody>
      </p:sp>
    </p:spTree>
    <p:extLst>
      <p:ext uri="{BB962C8B-B14F-4D97-AF65-F5344CB8AC3E}">
        <p14:creationId xmlns:p14="http://schemas.microsoft.com/office/powerpoint/2010/main" val="31406519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6D25422C-E010-1034-0A7B-4AA4BFF04763}"/>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4" name="Foliennummernplatzhalter 3">
            <a:extLst>
              <a:ext uri="{FF2B5EF4-FFF2-40B4-BE49-F238E27FC236}">
                <a16:creationId xmlns:a16="http://schemas.microsoft.com/office/drawing/2014/main" id="{99F8F94C-1235-5C28-7003-0E2BECC6E76D}"/>
              </a:ext>
            </a:extLst>
          </p:cNvPr>
          <p:cNvSpPr>
            <a:spLocks noGrp="1"/>
          </p:cNvSpPr>
          <p:nvPr>
            <p:ph type="sldNum" sz="quarter" idx="4"/>
          </p:nvPr>
        </p:nvSpPr>
        <p:spPr/>
        <p:txBody>
          <a:bodyPr/>
          <a:lstStyle/>
          <a:p>
            <a:fld id="{894680D0-7A83-433A-9719-C4143F27F647}" type="slidenum">
              <a:rPr lang="de-DE" smtClean="0"/>
              <a:pPr/>
              <a:t>44</a:t>
            </a:fld>
            <a:endParaRPr lang="de-DE" dirty="0"/>
          </a:p>
        </p:txBody>
      </p:sp>
      <p:sp>
        <p:nvSpPr>
          <p:cNvPr id="5" name="Wolke 4">
            <a:extLst>
              <a:ext uri="{FF2B5EF4-FFF2-40B4-BE49-F238E27FC236}">
                <a16:creationId xmlns:a16="http://schemas.microsoft.com/office/drawing/2014/main" id="{7F8D8A23-CBDF-6926-1BA8-AAEAE3EC64CA}"/>
              </a:ext>
            </a:extLst>
          </p:cNvPr>
          <p:cNvSpPr/>
          <p:nvPr/>
        </p:nvSpPr>
        <p:spPr bwMode="auto">
          <a:xfrm>
            <a:off x="3019173" y="520919"/>
            <a:ext cx="5400600" cy="1471090"/>
          </a:xfrm>
          <a:prstGeom prst="cloud">
            <a:avLst/>
          </a:prstGeom>
          <a:solidFill>
            <a:srgbClr val="E6E6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rPr>
              <a:t>CO</a:t>
            </a:r>
            <a:r>
              <a:rPr kumimoji="0" lang="de-DE" sz="2400" b="0" i="0" u="none" strike="noStrike" kern="1200" cap="none" spc="0" normalizeH="0" baseline="-25000" noProof="0" dirty="0">
                <a:ln>
                  <a:noFill/>
                </a:ln>
                <a:solidFill>
                  <a:srgbClr val="000000"/>
                </a:solidFill>
                <a:effectLst/>
                <a:uLnTx/>
                <a:uFillTx/>
                <a:latin typeface="Arial" charset="0"/>
                <a:ea typeface="ＭＳ Ｐゴシック" charset="-128"/>
                <a:cs typeface="+mn-cs"/>
              </a:rPr>
              <a:t>2</a:t>
            </a: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 name="Rechteckiger Pfeil 14">
            <a:extLst>
              <a:ext uri="{FF2B5EF4-FFF2-40B4-BE49-F238E27FC236}">
                <a16:creationId xmlns:a16="http://schemas.microsoft.com/office/drawing/2014/main" id="{11ACB0FE-24BE-2011-047A-89406691CADC}"/>
              </a:ext>
            </a:extLst>
          </p:cNvPr>
          <p:cNvSpPr/>
          <p:nvPr/>
        </p:nvSpPr>
        <p:spPr bwMode="auto">
          <a:xfrm rot="5400000" flipH="1" flipV="1">
            <a:off x="2629835" y="1359052"/>
            <a:ext cx="1593037" cy="3614310"/>
          </a:xfrm>
          <a:custGeom>
            <a:avLst/>
            <a:gdLst>
              <a:gd name="connsiteX0" fmla="*/ 0 w 1747237"/>
              <a:gd name="connsiteY0" fmla="*/ 3775264 h 3775264"/>
              <a:gd name="connsiteX1" fmla="*/ 0 w 1747237"/>
              <a:gd name="connsiteY1" fmla="*/ 779687 h 3775264"/>
              <a:gd name="connsiteX2" fmla="*/ 764416 w 1747237"/>
              <a:gd name="connsiteY2" fmla="*/ 15271 h 3775264"/>
              <a:gd name="connsiteX3" fmla="*/ 1244400 w 1747237"/>
              <a:gd name="connsiteY3" fmla="*/ 15271 h 3775264"/>
              <a:gd name="connsiteX4" fmla="*/ 1244400 w 1747237"/>
              <a:gd name="connsiteY4" fmla="*/ 0 h 3775264"/>
              <a:gd name="connsiteX5" fmla="*/ 1747237 w 1747237"/>
              <a:gd name="connsiteY5" fmla="*/ 284293 h 3775264"/>
              <a:gd name="connsiteX6" fmla="*/ 1244400 w 1747237"/>
              <a:gd name="connsiteY6" fmla="*/ 568586 h 3775264"/>
              <a:gd name="connsiteX7" fmla="*/ 1244400 w 1747237"/>
              <a:gd name="connsiteY7" fmla="*/ 553315 h 3775264"/>
              <a:gd name="connsiteX8" fmla="*/ 764416 w 1747237"/>
              <a:gd name="connsiteY8" fmla="*/ 553315 h 3775264"/>
              <a:gd name="connsiteX9" fmla="*/ 538044 w 1747237"/>
              <a:gd name="connsiteY9" fmla="*/ 779687 h 3775264"/>
              <a:gd name="connsiteX10" fmla="*/ 538044 w 1747237"/>
              <a:gd name="connsiteY10" fmla="*/ 3775264 h 3775264"/>
              <a:gd name="connsiteX11" fmla="*/ 0 w 1747237"/>
              <a:gd name="connsiteY11" fmla="*/ 3775264 h 3775264"/>
              <a:gd name="connsiteX0" fmla="*/ 0 w 1747237"/>
              <a:gd name="connsiteY0" fmla="*/ 3759993 h 3759993"/>
              <a:gd name="connsiteX1" fmla="*/ 0 w 1747237"/>
              <a:gd name="connsiteY1" fmla="*/ 764416 h 3759993"/>
              <a:gd name="connsiteX2" fmla="*/ 764416 w 1747237"/>
              <a:gd name="connsiteY2" fmla="*/ 0 h 3759993"/>
              <a:gd name="connsiteX3" fmla="*/ 1244400 w 1747237"/>
              <a:gd name="connsiteY3" fmla="*/ 0 h 3759993"/>
              <a:gd name="connsiteX4" fmla="*/ 1221251 w 1747237"/>
              <a:gd name="connsiteY4" fmla="*/ 112054 h 3759993"/>
              <a:gd name="connsiteX5" fmla="*/ 1747237 w 1747237"/>
              <a:gd name="connsiteY5" fmla="*/ 269022 h 3759993"/>
              <a:gd name="connsiteX6" fmla="*/ 1244400 w 1747237"/>
              <a:gd name="connsiteY6" fmla="*/ 553315 h 3759993"/>
              <a:gd name="connsiteX7" fmla="*/ 1244400 w 1747237"/>
              <a:gd name="connsiteY7" fmla="*/ 538044 h 3759993"/>
              <a:gd name="connsiteX8" fmla="*/ 764416 w 1747237"/>
              <a:gd name="connsiteY8" fmla="*/ 538044 h 3759993"/>
              <a:gd name="connsiteX9" fmla="*/ 538044 w 1747237"/>
              <a:gd name="connsiteY9" fmla="*/ 764416 h 3759993"/>
              <a:gd name="connsiteX10" fmla="*/ 538044 w 1747237"/>
              <a:gd name="connsiteY10" fmla="*/ 3759993 h 3759993"/>
              <a:gd name="connsiteX11" fmla="*/ 0 w 1747237"/>
              <a:gd name="connsiteY11" fmla="*/ 3759993 h 3759993"/>
              <a:gd name="connsiteX0" fmla="*/ 0 w 1747237"/>
              <a:gd name="connsiteY0" fmla="*/ 3759993 h 3759993"/>
              <a:gd name="connsiteX1" fmla="*/ 0 w 1747237"/>
              <a:gd name="connsiteY1" fmla="*/ 764416 h 3759993"/>
              <a:gd name="connsiteX2" fmla="*/ 764416 w 1747237"/>
              <a:gd name="connsiteY2" fmla="*/ 0 h 3759993"/>
              <a:gd name="connsiteX3" fmla="*/ 1244400 w 1747237"/>
              <a:gd name="connsiteY3" fmla="*/ 0 h 3759993"/>
              <a:gd name="connsiteX4" fmla="*/ 1221251 w 1747237"/>
              <a:gd name="connsiteY4" fmla="*/ 112054 h 3759993"/>
              <a:gd name="connsiteX5" fmla="*/ 1747237 w 1747237"/>
              <a:gd name="connsiteY5" fmla="*/ 269022 h 3759993"/>
              <a:gd name="connsiteX6" fmla="*/ 1378625 w 1747237"/>
              <a:gd name="connsiteY6" fmla="*/ 320558 h 3759993"/>
              <a:gd name="connsiteX7" fmla="*/ 1244400 w 1747237"/>
              <a:gd name="connsiteY7" fmla="*/ 553315 h 3759993"/>
              <a:gd name="connsiteX8" fmla="*/ 1244400 w 1747237"/>
              <a:gd name="connsiteY8" fmla="*/ 538044 h 3759993"/>
              <a:gd name="connsiteX9" fmla="*/ 764416 w 1747237"/>
              <a:gd name="connsiteY9" fmla="*/ 538044 h 3759993"/>
              <a:gd name="connsiteX10" fmla="*/ 538044 w 1747237"/>
              <a:gd name="connsiteY10" fmla="*/ 764416 h 3759993"/>
              <a:gd name="connsiteX11" fmla="*/ 538044 w 1747237"/>
              <a:gd name="connsiteY11" fmla="*/ 3759993 h 3759993"/>
              <a:gd name="connsiteX12" fmla="*/ 0 w 1747237"/>
              <a:gd name="connsiteY12" fmla="*/ 3759993 h 3759993"/>
              <a:gd name="connsiteX0" fmla="*/ 0 w 1380507"/>
              <a:gd name="connsiteY0" fmla="*/ 3759993 h 3759993"/>
              <a:gd name="connsiteX1" fmla="*/ 0 w 1380507"/>
              <a:gd name="connsiteY1" fmla="*/ 764416 h 3759993"/>
              <a:gd name="connsiteX2" fmla="*/ 764416 w 1380507"/>
              <a:gd name="connsiteY2" fmla="*/ 0 h 3759993"/>
              <a:gd name="connsiteX3" fmla="*/ 1244400 w 1380507"/>
              <a:gd name="connsiteY3" fmla="*/ 0 h 3759993"/>
              <a:gd name="connsiteX4" fmla="*/ 1221251 w 1380507"/>
              <a:gd name="connsiteY4" fmla="*/ 112054 h 3759993"/>
              <a:gd name="connsiteX5" fmla="*/ 1235682 w 1380507"/>
              <a:gd name="connsiteY5" fmla="*/ 766734 h 3759993"/>
              <a:gd name="connsiteX6" fmla="*/ 1378625 w 1380507"/>
              <a:gd name="connsiteY6" fmla="*/ 320558 h 3759993"/>
              <a:gd name="connsiteX7" fmla="*/ 1244400 w 1380507"/>
              <a:gd name="connsiteY7" fmla="*/ 553315 h 3759993"/>
              <a:gd name="connsiteX8" fmla="*/ 1244400 w 1380507"/>
              <a:gd name="connsiteY8" fmla="*/ 538044 h 3759993"/>
              <a:gd name="connsiteX9" fmla="*/ 764416 w 1380507"/>
              <a:gd name="connsiteY9" fmla="*/ 538044 h 3759993"/>
              <a:gd name="connsiteX10" fmla="*/ 538044 w 1380507"/>
              <a:gd name="connsiteY10" fmla="*/ 764416 h 3759993"/>
              <a:gd name="connsiteX11" fmla="*/ 538044 w 1380507"/>
              <a:gd name="connsiteY11" fmla="*/ 3759993 h 3759993"/>
              <a:gd name="connsiteX12" fmla="*/ 0 w 1380507"/>
              <a:gd name="connsiteY12" fmla="*/ 3759993 h 3759993"/>
              <a:gd name="connsiteX0" fmla="*/ 0 w 1380507"/>
              <a:gd name="connsiteY0" fmla="*/ 3759993 h 3759993"/>
              <a:gd name="connsiteX1" fmla="*/ 0 w 1380507"/>
              <a:gd name="connsiteY1" fmla="*/ 764416 h 3759993"/>
              <a:gd name="connsiteX2" fmla="*/ 764416 w 1380507"/>
              <a:gd name="connsiteY2" fmla="*/ 0 h 3759993"/>
              <a:gd name="connsiteX3" fmla="*/ 1234369 w 1380507"/>
              <a:gd name="connsiteY3" fmla="*/ 347241 h 3759993"/>
              <a:gd name="connsiteX4" fmla="*/ 1221251 w 1380507"/>
              <a:gd name="connsiteY4" fmla="*/ 112054 h 3759993"/>
              <a:gd name="connsiteX5" fmla="*/ 1235682 w 1380507"/>
              <a:gd name="connsiteY5" fmla="*/ 766734 h 3759993"/>
              <a:gd name="connsiteX6" fmla="*/ 1378625 w 1380507"/>
              <a:gd name="connsiteY6" fmla="*/ 320558 h 3759993"/>
              <a:gd name="connsiteX7" fmla="*/ 1244400 w 1380507"/>
              <a:gd name="connsiteY7" fmla="*/ 553315 h 3759993"/>
              <a:gd name="connsiteX8" fmla="*/ 1244400 w 1380507"/>
              <a:gd name="connsiteY8" fmla="*/ 538044 h 3759993"/>
              <a:gd name="connsiteX9" fmla="*/ 764416 w 1380507"/>
              <a:gd name="connsiteY9" fmla="*/ 538044 h 3759993"/>
              <a:gd name="connsiteX10" fmla="*/ 538044 w 1380507"/>
              <a:gd name="connsiteY10" fmla="*/ 764416 h 3759993"/>
              <a:gd name="connsiteX11" fmla="*/ 538044 w 1380507"/>
              <a:gd name="connsiteY11" fmla="*/ 3759993 h 3759993"/>
              <a:gd name="connsiteX12" fmla="*/ 0 w 1380507"/>
              <a:gd name="connsiteY12" fmla="*/ 3759993 h 3759993"/>
              <a:gd name="connsiteX0" fmla="*/ 0 w 1380507"/>
              <a:gd name="connsiteY0" fmla="*/ 3713694 h 3713694"/>
              <a:gd name="connsiteX1" fmla="*/ 0 w 1380507"/>
              <a:gd name="connsiteY1" fmla="*/ 718117 h 3713694"/>
              <a:gd name="connsiteX2" fmla="*/ 794507 w 1380507"/>
              <a:gd name="connsiteY2" fmla="*/ 0 h 3713694"/>
              <a:gd name="connsiteX3" fmla="*/ 1234369 w 1380507"/>
              <a:gd name="connsiteY3" fmla="*/ 300942 h 3713694"/>
              <a:gd name="connsiteX4" fmla="*/ 1221251 w 1380507"/>
              <a:gd name="connsiteY4" fmla="*/ 65755 h 3713694"/>
              <a:gd name="connsiteX5" fmla="*/ 1235682 w 1380507"/>
              <a:gd name="connsiteY5" fmla="*/ 720435 h 3713694"/>
              <a:gd name="connsiteX6" fmla="*/ 1378625 w 1380507"/>
              <a:gd name="connsiteY6" fmla="*/ 274259 h 3713694"/>
              <a:gd name="connsiteX7" fmla="*/ 1244400 w 1380507"/>
              <a:gd name="connsiteY7" fmla="*/ 507016 h 3713694"/>
              <a:gd name="connsiteX8" fmla="*/ 1244400 w 1380507"/>
              <a:gd name="connsiteY8" fmla="*/ 491745 h 3713694"/>
              <a:gd name="connsiteX9" fmla="*/ 764416 w 1380507"/>
              <a:gd name="connsiteY9" fmla="*/ 491745 h 3713694"/>
              <a:gd name="connsiteX10" fmla="*/ 538044 w 1380507"/>
              <a:gd name="connsiteY10" fmla="*/ 718117 h 3713694"/>
              <a:gd name="connsiteX11" fmla="*/ 538044 w 1380507"/>
              <a:gd name="connsiteY11" fmla="*/ 3713694 h 3713694"/>
              <a:gd name="connsiteX12" fmla="*/ 0 w 1380507"/>
              <a:gd name="connsiteY12" fmla="*/ 3713694 h 3713694"/>
              <a:gd name="connsiteX0" fmla="*/ 0 w 1380507"/>
              <a:gd name="connsiteY0" fmla="*/ 3714478 h 3714478"/>
              <a:gd name="connsiteX1" fmla="*/ 0 w 1380507"/>
              <a:gd name="connsiteY1" fmla="*/ 718901 h 3714478"/>
              <a:gd name="connsiteX2" fmla="*/ 794507 w 1380507"/>
              <a:gd name="connsiteY2" fmla="*/ 784 h 3714478"/>
              <a:gd name="connsiteX3" fmla="*/ 1234369 w 1380507"/>
              <a:gd name="connsiteY3" fmla="*/ 301726 h 3714478"/>
              <a:gd name="connsiteX4" fmla="*/ 1221251 w 1380507"/>
              <a:gd name="connsiteY4" fmla="*/ 66539 h 3714478"/>
              <a:gd name="connsiteX5" fmla="*/ 1235682 w 1380507"/>
              <a:gd name="connsiteY5" fmla="*/ 721219 h 3714478"/>
              <a:gd name="connsiteX6" fmla="*/ 1378625 w 1380507"/>
              <a:gd name="connsiteY6" fmla="*/ 275043 h 3714478"/>
              <a:gd name="connsiteX7" fmla="*/ 1244400 w 1380507"/>
              <a:gd name="connsiteY7" fmla="*/ 507800 h 3714478"/>
              <a:gd name="connsiteX8" fmla="*/ 1244400 w 1380507"/>
              <a:gd name="connsiteY8" fmla="*/ 492529 h 3714478"/>
              <a:gd name="connsiteX9" fmla="*/ 764416 w 1380507"/>
              <a:gd name="connsiteY9" fmla="*/ 492529 h 3714478"/>
              <a:gd name="connsiteX10" fmla="*/ 538044 w 1380507"/>
              <a:gd name="connsiteY10" fmla="*/ 718901 h 3714478"/>
              <a:gd name="connsiteX11" fmla="*/ 538044 w 1380507"/>
              <a:gd name="connsiteY11" fmla="*/ 3714478 h 3714478"/>
              <a:gd name="connsiteX12" fmla="*/ 0 w 1380507"/>
              <a:gd name="connsiteY12" fmla="*/ 3714478 h 3714478"/>
              <a:gd name="connsiteX0" fmla="*/ 0 w 1380507"/>
              <a:gd name="connsiteY0" fmla="*/ 3760643 h 3760643"/>
              <a:gd name="connsiteX1" fmla="*/ 0 w 1380507"/>
              <a:gd name="connsiteY1" fmla="*/ 765066 h 3760643"/>
              <a:gd name="connsiteX2" fmla="*/ 784477 w 1380507"/>
              <a:gd name="connsiteY2" fmla="*/ 652 h 3760643"/>
              <a:gd name="connsiteX3" fmla="*/ 1234369 w 1380507"/>
              <a:gd name="connsiteY3" fmla="*/ 347891 h 3760643"/>
              <a:gd name="connsiteX4" fmla="*/ 1221251 w 1380507"/>
              <a:gd name="connsiteY4" fmla="*/ 112704 h 3760643"/>
              <a:gd name="connsiteX5" fmla="*/ 1235682 w 1380507"/>
              <a:gd name="connsiteY5" fmla="*/ 767384 h 3760643"/>
              <a:gd name="connsiteX6" fmla="*/ 1378625 w 1380507"/>
              <a:gd name="connsiteY6" fmla="*/ 321208 h 3760643"/>
              <a:gd name="connsiteX7" fmla="*/ 1244400 w 1380507"/>
              <a:gd name="connsiteY7" fmla="*/ 553965 h 3760643"/>
              <a:gd name="connsiteX8" fmla="*/ 1244400 w 1380507"/>
              <a:gd name="connsiteY8" fmla="*/ 538694 h 3760643"/>
              <a:gd name="connsiteX9" fmla="*/ 764416 w 1380507"/>
              <a:gd name="connsiteY9" fmla="*/ 538694 h 3760643"/>
              <a:gd name="connsiteX10" fmla="*/ 538044 w 1380507"/>
              <a:gd name="connsiteY10" fmla="*/ 765066 h 3760643"/>
              <a:gd name="connsiteX11" fmla="*/ 538044 w 1380507"/>
              <a:gd name="connsiteY11" fmla="*/ 3760643 h 3760643"/>
              <a:gd name="connsiteX12" fmla="*/ 0 w 1380507"/>
              <a:gd name="connsiteY12" fmla="*/ 3760643 h 376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507" h="3760643">
                <a:moveTo>
                  <a:pt x="0" y="3760643"/>
                </a:moveTo>
                <a:lnTo>
                  <a:pt x="0" y="765066"/>
                </a:lnTo>
                <a:cubicBezTo>
                  <a:pt x="0" y="342891"/>
                  <a:pt x="362302" y="652"/>
                  <a:pt x="784477" y="652"/>
                </a:cubicBezTo>
                <a:cubicBezTo>
                  <a:pt x="1011342" y="-14778"/>
                  <a:pt x="1087748" y="247577"/>
                  <a:pt x="1234369" y="347891"/>
                </a:cubicBezTo>
                <a:lnTo>
                  <a:pt x="1221251" y="112704"/>
                </a:lnTo>
                <a:lnTo>
                  <a:pt x="1235682" y="767384"/>
                </a:lnTo>
                <a:cubicBezTo>
                  <a:pt x="1213125" y="780704"/>
                  <a:pt x="1401182" y="307888"/>
                  <a:pt x="1378625" y="321208"/>
                </a:cubicBezTo>
                <a:lnTo>
                  <a:pt x="1244400" y="553965"/>
                </a:lnTo>
                <a:lnTo>
                  <a:pt x="1244400" y="538694"/>
                </a:lnTo>
                <a:lnTo>
                  <a:pt x="764416" y="538694"/>
                </a:lnTo>
                <a:cubicBezTo>
                  <a:pt x="639394" y="538694"/>
                  <a:pt x="538044" y="640044"/>
                  <a:pt x="538044" y="765066"/>
                </a:cubicBezTo>
                <a:lnTo>
                  <a:pt x="538044" y="3760643"/>
                </a:lnTo>
                <a:lnTo>
                  <a:pt x="0" y="3760643"/>
                </a:lnTo>
                <a:close/>
              </a:path>
            </a:pathLst>
          </a:cu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 name="Pfeil nach oben 5">
            <a:extLst>
              <a:ext uri="{FF2B5EF4-FFF2-40B4-BE49-F238E27FC236}">
                <a16:creationId xmlns:a16="http://schemas.microsoft.com/office/drawing/2014/main" id="{0F255B69-478F-DA21-5D34-30CCA0A19D4F}"/>
              </a:ext>
            </a:extLst>
          </p:cNvPr>
          <p:cNvSpPr/>
          <p:nvPr/>
        </p:nvSpPr>
        <p:spPr bwMode="auto">
          <a:xfrm>
            <a:off x="5046298" y="1524527"/>
            <a:ext cx="1440160" cy="4230880"/>
          </a:xfrm>
          <a:prstGeom prst="upArrow">
            <a:avLst/>
          </a:prstGeom>
          <a:solidFill>
            <a:srgbClr val="B6C6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 name="Rechteckiger Pfeil 6">
            <a:extLst>
              <a:ext uri="{FF2B5EF4-FFF2-40B4-BE49-F238E27FC236}">
                <a16:creationId xmlns:a16="http://schemas.microsoft.com/office/drawing/2014/main" id="{74EA098F-DBA5-2E5A-5713-7C66FF583B29}"/>
              </a:ext>
            </a:extLst>
          </p:cNvPr>
          <p:cNvSpPr/>
          <p:nvPr/>
        </p:nvSpPr>
        <p:spPr bwMode="auto">
          <a:xfrm rot="16200000" flipV="1">
            <a:off x="1084320" y="1272060"/>
            <a:ext cx="2818662" cy="3884534"/>
          </a:xfrm>
          <a:custGeom>
            <a:avLst/>
            <a:gdLst>
              <a:gd name="connsiteX0" fmla="*/ 0 w 2448272"/>
              <a:gd name="connsiteY0" fmla="*/ 3662178 h 3662178"/>
              <a:gd name="connsiteX1" fmla="*/ 0 w 2448272"/>
              <a:gd name="connsiteY1" fmla="*/ 1377153 h 3662178"/>
              <a:gd name="connsiteX2" fmla="*/ 1071119 w 2448272"/>
              <a:gd name="connsiteY2" fmla="*/ 306034 h 3662178"/>
              <a:gd name="connsiteX3" fmla="*/ 1836204 w 2448272"/>
              <a:gd name="connsiteY3" fmla="*/ 306034 h 3662178"/>
              <a:gd name="connsiteX4" fmla="*/ 1836204 w 2448272"/>
              <a:gd name="connsiteY4" fmla="*/ 0 h 3662178"/>
              <a:gd name="connsiteX5" fmla="*/ 2448272 w 2448272"/>
              <a:gd name="connsiteY5" fmla="*/ 612068 h 3662178"/>
              <a:gd name="connsiteX6" fmla="*/ 1836204 w 2448272"/>
              <a:gd name="connsiteY6" fmla="*/ 1224136 h 3662178"/>
              <a:gd name="connsiteX7" fmla="*/ 1836204 w 2448272"/>
              <a:gd name="connsiteY7" fmla="*/ 918102 h 3662178"/>
              <a:gd name="connsiteX8" fmla="*/ 1071119 w 2448272"/>
              <a:gd name="connsiteY8" fmla="*/ 918102 h 3662178"/>
              <a:gd name="connsiteX9" fmla="*/ 612068 w 2448272"/>
              <a:gd name="connsiteY9" fmla="*/ 1377153 h 3662178"/>
              <a:gd name="connsiteX10" fmla="*/ 612068 w 2448272"/>
              <a:gd name="connsiteY10" fmla="*/ 3662178 h 3662178"/>
              <a:gd name="connsiteX11" fmla="*/ 0 w 244827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1836204 w 2818662"/>
              <a:gd name="connsiteY3" fmla="*/ 306034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1836204 w 2818662"/>
              <a:gd name="connsiteY7" fmla="*/ 91810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1836204 w 2818662"/>
              <a:gd name="connsiteY3" fmla="*/ 306034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2310766 w 2818662"/>
              <a:gd name="connsiteY7" fmla="*/ 779206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1836204 w 2818662"/>
              <a:gd name="connsiteY3" fmla="*/ 306034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2322341 w 2818662"/>
              <a:gd name="connsiteY7" fmla="*/ 89495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2414938 w 2818662"/>
              <a:gd name="connsiteY3" fmla="*/ 317609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2322341 w 2818662"/>
              <a:gd name="connsiteY7" fmla="*/ 89495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2414938 w 2818662"/>
              <a:gd name="connsiteY3" fmla="*/ 317609 h 3662178"/>
              <a:gd name="connsiteX4" fmla="*/ 1836204 w 2818662"/>
              <a:gd name="connsiteY4" fmla="*/ 0 h 3662178"/>
              <a:gd name="connsiteX5" fmla="*/ 2818662 w 2818662"/>
              <a:gd name="connsiteY5" fmla="*/ 577344 h 3662178"/>
              <a:gd name="connsiteX6" fmla="*/ 2287617 w 2818662"/>
              <a:gd name="connsiteY6" fmla="*/ 1177837 h 3662178"/>
              <a:gd name="connsiteX7" fmla="*/ 2322341 w 2818662"/>
              <a:gd name="connsiteY7" fmla="*/ 89495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50603 h 3650603"/>
              <a:gd name="connsiteX1" fmla="*/ 0 w 2818662"/>
              <a:gd name="connsiteY1" fmla="*/ 1365578 h 3650603"/>
              <a:gd name="connsiteX2" fmla="*/ 1071119 w 2818662"/>
              <a:gd name="connsiteY2" fmla="*/ 294459 h 3650603"/>
              <a:gd name="connsiteX3" fmla="*/ 2414938 w 2818662"/>
              <a:gd name="connsiteY3" fmla="*/ 306034 h 3650603"/>
              <a:gd name="connsiteX4" fmla="*/ 2287617 w 2818662"/>
              <a:gd name="connsiteY4" fmla="*/ 0 h 3650603"/>
              <a:gd name="connsiteX5" fmla="*/ 2818662 w 2818662"/>
              <a:gd name="connsiteY5" fmla="*/ 565769 h 3650603"/>
              <a:gd name="connsiteX6" fmla="*/ 2287617 w 2818662"/>
              <a:gd name="connsiteY6" fmla="*/ 1166262 h 3650603"/>
              <a:gd name="connsiteX7" fmla="*/ 2322341 w 2818662"/>
              <a:gd name="connsiteY7" fmla="*/ 883377 h 3650603"/>
              <a:gd name="connsiteX8" fmla="*/ 1071119 w 2818662"/>
              <a:gd name="connsiteY8" fmla="*/ 906527 h 3650603"/>
              <a:gd name="connsiteX9" fmla="*/ 612068 w 2818662"/>
              <a:gd name="connsiteY9" fmla="*/ 1365578 h 3650603"/>
              <a:gd name="connsiteX10" fmla="*/ 612068 w 2818662"/>
              <a:gd name="connsiteY10" fmla="*/ 3650603 h 3650603"/>
              <a:gd name="connsiteX11" fmla="*/ 0 w 2818662"/>
              <a:gd name="connsiteY11" fmla="*/ 3650603 h 3650603"/>
              <a:gd name="connsiteX0" fmla="*/ 0 w 2818662"/>
              <a:gd name="connsiteY0" fmla="*/ 3650603 h 3650603"/>
              <a:gd name="connsiteX1" fmla="*/ 0 w 2818662"/>
              <a:gd name="connsiteY1" fmla="*/ 1365578 h 3650603"/>
              <a:gd name="connsiteX2" fmla="*/ 1071119 w 2818662"/>
              <a:gd name="connsiteY2" fmla="*/ 294459 h 3650603"/>
              <a:gd name="connsiteX3" fmla="*/ 2414938 w 2818662"/>
              <a:gd name="connsiteY3" fmla="*/ 306034 h 3650603"/>
              <a:gd name="connsiteX4" fmla="*/ 2287617 w 2818662"/>
              <a:gd name="connsiteY4" fmla="*/ 0 h 3650603"/>
              <a:gd name="connsiteX5" fmla="*/ 2818662 w 2818662"/>
              <a:gd name="connsiteY5" fmla="*/ 565769 h 3650603"/>
              <a:gd name="connsiteX6" fmla="*/ 2333916 w 2818662"/>
              <a:gd name="connsiteY6" fmla="*/ 1189411 h 3650603"/>
              <a:gd name="connsiteX7" fmla="*/ 2322341 w 2818662"/>
              <a:gd name="connsiteY7" fmla="*/ 883377 h 3650603"/>
              <a:gd name="connsiteX8" fmla="*/ 1071119 w 2818662"/>
              <a:gd name="connsiteY8" fmla="*/ 906527 h 3650603"/>
              <a:gd name="connsiteX9" fmla="*/ 612068 w 2818662"/>
              <a:gd name="connsiteY9" fmla="*/ 1365578 h 3650603"/>
              <a:gd name="connsiteX10" fmla="*/ 612068 w 2818662"/>
              <a:gd name="connsiteY10" fmla="*/ 3650603 h 3650603"/>
              <a:gd name="connsiteX11" fmla="*/ 0 w 2818662"/>
              <a:gd name="connsiteY11" fmla="*/ 3650603 h 3650603"/>
              <a:gd name="connsiteX0" fmla="*/ 0 w 2818662"/>
              <a:gd name="connsiteY0" fmla="*/ 3650606 h 3650606"/>
              <a:gd name="connsiteX1" fmla="*/ 0 w 2818662"/>
              <a:gd name="connsiteY1" fmla="*/ 1365581 h 3650606"/>
              <a:gd name="connsiteX2" fmla="*/ 1071119 w 2818662"/>
              <a:gd name="connsiteY2" fmla="*/ 294462 h 3650606"/>
              <a:gd name="connsiteX3" fmla="*/ 2414938 w 2818662"/>
              <a:gd name="connsiteY3" fmla="*/ 306037 h 3650606"/>
              <a:gd name="connsiteX4" fmla="*/ 2322341 w 2818662"/>
              <a:gd name="connsiteY4" fmla="*/ 0 h 3650606"/>
              <a:gd name="connsiteX5" fmla="*/ 2818662 w 2818662"/>
              <a:gd name="connsiteY5" fmla="*/ 565772 h 3650606"/>
              <a:gd name="connsiteX6" fmla="*/ 2333916 w 2818662"/>
              <a:gd name="connsiteY6" fmla="*/ 1189414 h 3650606"/>
              <a:gd name="connsiteX7" fmla="*/ 2322341 w 2818662"/>
              <a:gd name="connsiteY7" fmla="*/ 883380 h 3650606"/>
              <a:gd name="connsiteX8" fmla="*/ 1071119 w 2818662"/>
              <a:gd name="connsiteY8" fmla="*/ 906530 h 3650606"/>
              <a:gd name="connsiteX9" fmla="*/ 612068 w 2818662"/>
              <a:gd name="connsiteY9" fmla="*/ 1365581 h 3650606"/>
              <a:gd name="connsiteX10" fmla="*/ 612068 w 2818662"/>
              <a:gd name="connsiteY10" fmla="*/ 3650606 h 3650606"/>
              <a:gd name="connsiteX11" fmla="*/ 0 w 2818662"/>
              <a:gd name="connsiteY11" fmla="*/ 3650606 h 3650606"/>
              <a:gd name="connsiteX0" fmla="*/ 0 w 2818662"/>
              <a:gd name="connsiteY0" fmla="*/ 3650606 h 3650606"/>
              <a:gd name="connsiteX1" fmla="*/ 0 w 2818662"/>
              <a:gd name="connsiteY1" fmla="*/ 1365581 h 3650606"/>
              <a:gd name="connsiteX2" fmla="*/ 1071119 w 2818662"/>
              <a:gd name="connsiteY2" fmla="*/ 294462 h 3650606"/>
              <a:gd name="connsiteX3" fmla="*/ 2333916 w 2818662"/>
              <a:gd name="connsiteY3" fmla="*/ 294463 h 3650606"/>
              <a:gd name="connsiteX4" fmla="*/ 2322341 w 2818662"/>
              <a:gd name="connsiteY4" fmla="*/ 0 h 3650606"/>
              <a:gd name="connsiteX5" fmla="*/ 2818662 w 2818662"/>
              <a:gd name="connsiteY5" fmla="*/ 565772 h 3650606"/>
              <a:gd name="connsiteX6" fmla="*/ 2333916 w 2818662"/>
              <a:gd name="connsiteY6" fmla="*/ 1189414 h 3650606"/>
              <a:gd name="connsiteX7" fmla="*/ 2322341 w 2818662"/>
              <a:gd name="connsiteY7" fmla="*/ 883380 h 3650606"/>
              <a:gd name="connsiteX8" fmla="*/ 1071119 w 2818662"/>
              <a:gd name="connsiteY8" fmla="*/ 906530 h 3650606"/>
              <a:gd name="connsiteX9" fmla="*/ 612068 w 2818662"/>
              <a:gd name="connsiteY9" fmla="*/ 1365581 h 3650606"/>
              <a:gd name="connsiteX10" fmla="*/ 612068 w 2818662"/>
              <a:gd name="connsiteY10" fmla="*/ 3650606 h 3650606"/>
              <a:gd name="connsiteX11" fmla="*/ 0 w 2818662"/>
              <a:gd name="connsiteY11" fmla="*/ 3650606 h 36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8662" h="3650606">
                <a:moveTo>
                  <a:pt x="0" y="3650606"/>
                </a:moveTo>
                <a:lnTo>
                  <a:pt x="0" y="1365581"/>
                </a:lnTo>
                <a:cubicBezTo>
                  <a:pt x="0" y="774018"/>
                  <a:pt x="479556" y="294462"/>
                  <a:pt x="1071119" y="294462"/>
                </a:cubicBezTo>
                <a:lnTo>
                  <a:pt x="2333916" y="294463"/>
                </a:lnTo>
                <a:lnTo>
                  <a:pt x="2322341" y="0"/>
                </a:lnTo>
                <a:lnTo>
                  <a:pt x="2818662" y="565772"/>
                </a:lnTo>
                <a:lnTo>
                  <a:pt x="2333916" y="1189414"/>
                </a:lnTo>
                <a:lnTo>
                  <a:pt x="2322341" y="883380"/>
                </a:lnTo>
                <a:lnTo>
                  <a:pt x="1071119" y="906530"/>
                </a:lnTo>
                <a:cubicBezTo>
                  <a:pt x="817592" y="906530"/>
                  <a:pt x="612068" y="1112054"/>
                  <a:pt x="612068" y="1365581"/>
                </a:cubicBezTo>
                <a:lnTo>
                  <a:pt x="612068" y="3650606"/>
                </a:lnTo>
                <a:lnTo>
                  <a:pt x="0" y="3650606"/>
                </a:lnTo>
                <a:close/>
              </a:path>
            </a:pathLst>
          </a:cu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 name="Rechteckiger Pfeil 11">
            <a:extLst>
              <a:ext uri="{FF2B5EF4-FFF2-40B4-BE49-F238E27FC236}">
                <a16:creationId xmlns:a16="http://schemas.microsoft.com/office/drawing/2014/main" id="{8B4CB08C-2A0B-E251-C1BC-30D1016EEBA3}"/>
              </a:ext>
            </a:extLst>
          </p:cNvPr>
          <p:cNvSpPr/>
          <p:nvPr/>
        </p:nvSpPr>
        <p:spPr bwMode="auto">
          <a:xfrm rot="16200000" flipV="1">
            <a:off x="7186468" y="2237363"/>
            <a:ext cx="2571591" cy="4464496"/>
          </a:xfrm>
          <a:prstGeom prst="bentArrow">
            <a:avLst>
              <a:gd name="adj1" fmla="val 25000"/>
              <a:gd name="adj2" fmla="val 12118"/>
              <a:gd name="adj3" fmla="val 26874"/>
              <a:gd name="adj4" fmla="val 43750"/>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 name="Rechteckiger Pfeil 12">
            <a:extLst>
              <a:ext uri="{FF2B5EF4-FFF2-40B4-BE49-F238E27FC236}">
                <a16:creationId xmlns:a16="http://schemas.microsoft.com/office/drawing/2014/main" id="{07D61B5F-1F72-4FEB-77DA-27EEEE298DFF}"/>
              </a:ext>
            </a:extLst>
          </p:cNvPr>
          <p:cNvSpPr/>
          <p:nvPr/>
        </p:nvSpPr>
        <p:spPr bwMode="auto">
          <a:xfrm rot="5400000" flipH="1" flipV="1">
            <a:off x="7581191" y="759417"/>
            <a:ext cx="2358211" cy="3888431"/>
          </a:xfrm>
          <a:prstGeom prst="bentArrow">
            <a:avLst>
              <a:gd name="adj1" fmla="val 30794"/>
              <a:gd name="adj2" fmla="val 22652"/>
              <a:gd name="adj3" fmla="val 27306"/>
              <a:gd name="adj4" fmla="val 43750"/>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1" name="Rechteckiger Pfeil 13">
            <a:extLst>
              <a:ext uri="{FF2B5EF4-FFF2-40B4-BE49-F238E27FC236}">
                <a16:creationId xmlns:a16="http://schemas.microsoft.com/office/drawing/2014/main" id="{259244E3-CB34-831D-1EF1-1C35DEC052F4}"/>
              </a:ext>
            </a:extLst>
          </p:cNvPr>
          <p:cNvSpPr/>
          <p:nvPr/>
        </p:nvSpPr>
        <p:spPr bwMode="auto">
          <a:xfrm rot="16200000" flipV="1">
            <a:off x="1698260" y="2220158"/>
            <a:ext cx="2395889" cy="4674608"/>
          </a:xfrm>
          <a:custGeom>
            <a:avLst/>
            <a:gdLst>
              <a:gd name="connsiteX0" fmla="*/ 0 w 2160240"/>
              <a:gd name="connsiteY0" fmla="*/ 4266377 h 4266377"/>
              <a:gd name="connsiteX1" fmla="*/ 0 w 2160240"/>
              <a:gd name="connsiteY1" fmla="*/ 945105 h 4266377"/>
              <a:gd name="connsiteX2" fmla="*/ 945105 w 2160240"/>
              <a:gd name="connsiteY2" fmla="*/ 0 h 4266377"/>
              <a:gd name="connsiteX3" fmla="*/ 1579697 w 2160240"/>
              <a:gd name="connsiteY3" fmla="*/ 0 h 4266377"/>
              <a:gd name="connsiteX4" fmla="*/ 1579697 w 2160240"/>
              <a:gd name="connsiteY4" fmla="*/ 0 h 4266377"/>
              <a:gd name="connsiteX5" fmla="*/ 2160240 w 2160240"/>
              <a:gd name="connsiteY5" fmla="*/ 261778 h 4266377"/>
              <a:gd name="connsiteX6" fmla="*/ 1579697 w 2160240"/>
              <a:gd name="connsiteY6" fmla="*/ 523556 h 4266377"/>
              <a:gd name="connsiteX7" fmla="*/ 1579697 w 2160240"/>
              <a:gd name="connsiteY7" fmla="*/ 523556 h 4266377"/>
              <a:gd name="connsiteX8" fmla="*/ 945105 w 2160240"/>
              <a:gd name="connsiteY8" fmla="*/ 523556 h 4266377"/>
              <a:gd name="connsiteX9" fmla="*/ 523556 w 2160240"/>
              <a:gd name="connsiteY9" fmla="*/ 945105 h 4266377"/>
              <a:gd name="connsiteX10" fmla="*/ 523556 w 2160240"/>
              <a:gd name="connsiteY10" fmla="*/ 4266377 h 4266377"/>
              <a:gd name="connsiteX11" fmla="*/ 0 w 2160240"/>
              <a:gd name="connsiteY11" fmla="*/ 4266377 h 4266377"/>
              <a:gd name="connsiteX0" fmla="*/ 0 w 1870873"/>
              <a:gd name="connsiteY0" fmla="*/ 4266377 h 4266377"/>
              <a:gd name="connsiteX1" fmla="*/ 0 w 1870873"/>
              <a:gd name="connsiteY1" fmla="*/ 945105 h 4266377"/>
              <a:gd name="connsiteX2" fmla="*/ 945105 w 1870873"/>
              <a:gd name="connsiteY2" fmla="*/ 0 h 4266377"/>
              <a:gd name="connsiteX3" fmla="*/ 1579697 w 1870873"/>
              <a:gd name="connsiteY3" fmla="*/ 0 h 4266377"/>
              <a:gd name="connsiteX4" fmla="*/ 1579697 w 1870873"/>
              <a:gd name="connsiteY4" fmla="*/ 0 h 4266377"/>
              <a:gd name="connsiteX5" fmla="*/ 1870873 w 1870873"/>
              <a:gd name="connsiteY5" fmla="*/ 261778 h 4266377"/>
              <a:gd name="connsiteX6" fmla="*/ 1579697 w 1870873"/>
              <a:gd name="connsiteY6" fmla="*/ 523556 h 4266377"/>
              <a:gd name="connsiteX7" fmla="*/ 1579697 w 1870873"/>
              <a:gd name="connsiteY7" fmla="*/ 523556 h 4266377"/>
              <a:gd name="connsiteX8" fmla="*/ 945105 w 1870873"/>
              <a:gd name="connsiteY8" fmla="*/ 523556 h 4266377"/>
              <a:gd name="connsiteX9" fmla="*/ 523556 w 1870873"/>
              <a:gd name="connsiteY9" fmla="*/ 945105 h 4266377"/>
              <a:gd name="connsiteX10" fmla="*/ 523556 w 1870873"/>
              <a:gd name="connsiteY10" fmla="*/ 4266377 h 4266377"/>
              <a:gd name="connsiteX11" fmla="*/ 0 w 1870873"/>
              <a:gd name="connsiteY11" fmla="*/ 4266377 h 4266377"/>
              <a:gd name="connsiteX0" fmla="*/ 0 w 1870873"/>
              <a:gd name="connsiteY0" fmla="*/ 4266377 h 4266377"/>
              <a:gd name="connsiteX1" fmla="*/ 0 w 1870873"/>
              <a:gd name="connsiteY1" fmla="*/ 945105 h 4266377"/>
              <a:gd name="connsiteX2" fmla="*/ 945105 w 1870873"/>
              <a:gd name="connsiteY2" fmla="*/ 0 h 4266377"/>
              <a:gd name="connsiteX3" fmla="*/ 1579697 w 1870873"/>
              <a:gd name="connsiteY3" fmla="*/ 0 h 4266377"/>
              <a:gd name="connsiteX4" fmla="*/ 1579697 w 1870873"/>
              <a:gd name="connsiteY4" fmla="*/ 0 h 4266377"/>
              <a:gd name="connsiteX5" fmla="*/ 1870873 w 1870873"/>
              <a:gd name="connsiteY5" fmla="*/ 261778 h 4266377"/>
              <a:gd name="connsiteX6" fmla="*/ 1579697 w 1870873"/>
              <a:gd name="connsiteY6" fmla="*/ 523556 h 4266377"/>
              <a:gd name="connsiteX7" fmla="*/ 1579697 w 1870873"/>
              <a:gd name="connsiteY7" fmla="*/ 523556 h 4266377"/>
              <a:gd name="connsiteX8" fmla="*/ 945104 w 1870873"/>
              <a:gd name="connsiteY8" fmla="*/ 601267 h 4266377"/>
              <a:gd name="connsiteX9" fmla="*/ 523556 w 1870873"/>
              <a:gd name="connsiteY9" fmla="*/ 945105 h 4266377"/>
              <a:gd name="connsiteX10" fmla="*/ 523556 w 1870873"/>
              <a:gd name="connsiteY10" fmla="*/ 4266377 h 4266377"/>
              <a:gd name="connsiteX11" fmla="*/ 0 w 1870873"/>
              <a:gd name="connsiteY11" fmla="*/ 4266377 h 4266377"/>
              <a:gd name="connsiteX0" fmla="*/ 0 w 1870873"/>
              <a:gd name="connsiteY0" fmla="*/ 4266377 h 4266377"/>
              <a:gd name="connsiteX1" fmla="*/ 0 w 1870873"/>
              <a:gd name="connsiteY1" fmla="*/ 945105 h 4266377"/>
              <a:gd name="connsiteX2" fmla="*/ 945105 w 1870873"/>
              <a:gd name="connsiteY2" fmla="*/ 0 h 4266377"/>
              <a:gd name="connsiteX3" fmla="*/ 1579697 w 1870873"/>
              <a:gd name="connsiteY3" fmla="*/ 0 h 4266377"/>
              <a:gd name="connsiteX4" fmla="*/ 1579697 w 1870873"/>
              <a:gd name="connsiteY4" fmla="*/ 0 h 4266377"/>
              <a:gd name="connsiteX5" fmla="*/ 1870873 w 1870873"/>
              <a:gd name="connsiteY5" fmla="*/ 261778 h 4266377"/>
              <a:gd name="connsiteX6" fmla="*/ 1579697 w 1870873"/>
              <a:gd name="connsiteY6" fmla="*/ 523556 h 4266377"/>
              <a:gd name="connsiteX7" fmla="*/ 1606811 w 1870873"/>
              <a:gd name="connsiteY7" fmla="*/ 601267 h 4266377"/>
              <a:gd name="connsiteX8" fmla="*/ 945104 w 1870873"/>
              <a:gd name="connsiteY8" fmla="*/ 601267 h 4266377"/>
              <a:gd name="connsiteX9" fmla="*/ 523556 w 1870873"/>
              <a:gd name="connsiteY9" fmla="*/ 945105 h 4266377"/>
              <a:gd name="connsiteX10" fmla="*/ 523556 w 1870873"/>
              <a:gd name="connsiteY10" fmla="*/ 4266377 h 4266377"/>
              <a:gd name="connsiteX11" fmla="*/ 0 w 1870873"/>
              <a:gd name="connsiteY11" fmla="*/ 4266377 h 426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0873" h="4266377">
                <a:moveTo>
                  <a:pt x="0" y="4266377"/>
                </a:moveTo>
                <a:lnTo>
                  <a:pt x="0" y="945105"/>
                </a:lnTo>
                <a:cubicBezTo>
                  <a:pt x="0" y="423138"/>
                  <a:pt x="423138" y="0"/>
                  <a:pt x="945105" y="0"/>
                </a:cubicBezTo>
                <a:lnTo>
                  <a:pt x="1579697" y="0"/>
                </a:lnTo>
                <a:lnTo>
                  <a:pt x="1579697" y="0"/>
                </a:lnTo>
                <a:lnTo>
                  <a:pt x="1870873" y="261778"/>
                </a:lnTo>
                <a:lnTo>
                  <a:pt x="1579697" y="523556"/>
                </a:lnTo>
                <a:lnTo>
                  <a:pt x="1606811" y="601267"/>
                </a:lnTo>
                <a:lnTo>
                  <a:pt x="945104" y="601267"/>
                </a:lnTo>
                <a:cubicBezTo>
                  <a:pt x="712289" y="601267"/>
                  <a:pt x="523556" y="712290"/>
                  <a:pt x="523556" y="945105"/>
                </a:cubicBezTo>
                <a:lnTo>
                  <a:pt x="523556" y="4266377"/>
                </a:lnTo>
                <a:lnTo>
                  <a:pt x="0" y="4266377"/>
                </a:lnTo>
                <a:close/>
              </a:path>
            </a:pathLst>
          </a:cu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2" name="Rechteckiger Pfeil 15">
            <a:extLst>
              <a:ext uri="{FF2B5EF4-FFF2-40B4-BE49-F238E27FC236}">
                <a16:creationId xmlns:a16="http://schemas.microsoft.com/office/drawing/2014/main" id="{31FC908F-40B1-0B92-60B8-00041BC159F4}"/>
              </a:ext>
            </a:extLst>
          </p:cNvPr>
          <p:cNvSpPr/>
          <p:nvPr/>
        </p:nvSpPr>
        <p:spPr bwMode="auto">
          <a:xfrm rot="16200000" flipV="1">
            <a:off x="2350237" y="316143"/>
            <a:ext cx="1906673" cy="3368755"/>
          </a:xfrm>
          <a:custGeom>
            <a:avLst/>
            <a:gdLst>
              <a:gd name="connsiteX0" fmla="*/ 0 w 1557970"/>
              <a:gd name="connsiteY0" fmla="*/ 3432626 h 3432626"/>
              <a:gd name="connsiteX1" fmla="*/ 0 w 1557970"/>
              <a:gd name="connsiteY1" fmla="*/ 549901 h 3432626"/>
              <a:gd name="connsiteX2" fmla="*/ 402221 w 1557970"/>
              <a:gd name="connsiteY2" fmla="*/ 147680 h 3432626"/>
              <a:gd name="connsiteX3" fmla="*/ 1094318 w 1557970"/>
              <a:gd name="connsiteY3" fmla="*/ 147680 h 3432626"/>
              <a:gd name="connsiteX4" fmla="*/ 1094318 w 1557970"/>
              <a:gd name="connsiteY4" fmla="*/ 0 h 3432626"/>
              <a:gd name="connsiteX5" fmla="*/ 1557970 w 1557970"/>
              <a:gd name="connsiteY5" fmla="*/ 342426 h 3432626"/>
              <a:gd name="connsiteX6" fmla="*/ 1094318 w 1557970"/>
              <a:gd name="connsiteY6" fmla="*/ 684852 h 3432626"/>
              <a:gd name="connsiteX7" fmla="*/ 1094318 w 1557970"/>
              <a:gd name="connsiteY7" fmla="*/ 537172 h 3432626"/>
              <a:gd name="connsiteX8" fmla="*/ 402221 w 1557970"/>
              <a:gd name="connsiteY8" fmla="*/ 537172 h 3432626"/>
              <a:gd name="connsiteX9" fmla="*/ 389492 w 1557970"/>
              <a:gd name="connsiteY9" fmla="*/ 549901 h 3432626"/>
              <a:gd name="connsiteX10" fmla="*/ 389493 w 1557970"/>
              <a:gd name="connsiteY10" fmla="*/ 3432626 h 3432626"/>
              <a:gd name="connsiteX11" fmla="*/ 0 w 1557970"/>
              <a:gd name="connsiteY11" fmla="*/ 3432626 h 3432626"/>
              <a:gd name="connsiteX0" fmla="*/ 0 w 1557970"/>
              <a:gd name="connsiteY0" fmla="*/ 3432626 h 3548373"/>
              <a:gd name="connsiteX1" fmla="*/ 0 w 1557970"/>
              <a:gd name="connsiteY1" fmla="*/ 549901 h 3548373"/>
              <a:gd name="connsiteX2" fmla="*/ 402221 w 1557970"/>
              <a:gd name="connsiteY2" fmla="*/ 147680 h 3548373"/>
              <a:gd name="connsiteX3" fmla="*/ 1094318 w 1557970"/>
              <a:gd name="connsiteY3" fmla="*/ 147680 h 3548373"/>
              <a:gd name="connsiteX4" fmla="*/ 1094318 w 1557970"/>
              <a:gd name="connsiteY4" fmla="*/ 0 h 3548373"/>
              <a:gd name="connsiteX5" fmla="*/ 1557970 w 1557970"/>
              <a:gd name="connsiteY5" fmla="*/ 342426 h 3548373"/>
              <a:gd name="connsiteX6" fmla="*/ 1094318 w 1557970"/>
              <a:gd name="connsiteY6" fmla="*/ 684852 h 3548373"/>
              <a:gd name="connsiteX7" fmla="*/ 1094318 w 1557970"/>
              <a:gd name="connsiteY7" fmla="*/ 537172 h 3548373"/>
              <a:gd name="connsiteX8" fmla="*/ 402221 w 1557970"/>
              <a:gd name="connsiteY8" fmla="*/ 537172 h 3548373"/>
              <a:gd name="connsiteX9" fmla="*/ 389492 w 1557970"/>
              <a:gd name="connsiteY9" fmla="*/ 549901 h 3548373"/>
              <a:gd name="connsiteX10" fmla="*/ 505239 w 1557970"/>
              <a:gd name="connsiteY10" fmla="*/ 3548373 h 3548373"/>
              <a:gd name="connsiteX11" fmla="*/ 0 w 1557970"/>
              <a:gd name="connsiteY11" fmla="*/ 3432626 h 3548373"/>
              <a:gd name="connsiteX0" fmla="*/ 0 w 1615845"/>
              <a:gd name="connsiteY0" fmla="*/ 3502071 h 3548373"/>
              <a:gd name="connsiteX1" fmla="*/ 57875 w 1615845"/>
              <a:gd name="connsiteY1" fmla="*/ 549901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460096 w 1615845"/>
              <a:gd name="connsiteY8" fmla="*/ 537172 h 3548373"/>
              <a:gd name="connsiteX9" fmla="*/ 447367 w 1615845"/>
              <a:gd name="connsiteY9" fmla="*/ 549901 h 3548373"/>
              <a:gd name="connsiteX10" fmla="*/ 563114 w 1615845"/>
              <a:gd name="connsiteY10" fmla="*/ 3548373 h 3548373"/>
              <a:gd name="connsiteX11" fmla="*/ 0 w 1615845"/>
              <a:gd name="connsiteY11" fmla="*/ 3502071 h 3548373"/>
              <a:gd name="connsiteX0" fmla="*/ 0 w 1615845"/>
              <a:gd name="connsiteY0" fmla="*/ 3502071 h 3548373"/>
              <a:gd name="connsiteX1" fmla="*/ 57875 w 1615845"/>
              <a:gd name="connsiteY1" fmla="*/ 549901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460096 w 1615845"/>
              <a:gd name="connsiteY8" fmla="*/ 537172 h 3548373"/>
              <a:gd name="connsiteX9" fmla="*/ 563114 w 1615845"/>
              <a:gd name="connsiteY9" fmla="*/ 584625 h 3548373"/>
              <a:gd name="connsiteX10" fmla="*/ 563114 w 1615845"/>
              <a:gd name="connsiteY10" fmla="*/ 3548373 h 3548373"/>
              <a:gd name="connsiteX11" fmla="*/ 0 w 1615845"/>
              <a:gd name="connsiteY11" fmla="*/ 3502071 h 3548373"/>
              <a:gd name="connsiteX0" fmla="*/ 0 w 1615845"/>
              <a:gd name="connsiteY0" fmla="*/ 3502071 h 3548373"/>
              <a:gd name="connsiteX1" fmla="*/ 57875 w 1615845"/>
              <a:gd name="connsiteY1" fmla="*/ 549901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564211 w 1615845"/>
              <a:gd name="connsiteY8" fmla="*/ 535684 h 3548373"/>
              <a:gd name="connsiteX9" fmla="*/ 563114 w 1615845"/>
              <a:gd name="connsiteY9" fmla="*/ 584625 h 3548373"/>
              <a:gd name="connsiteX10" fmla="*/ 563114 w 1615845"/>
              <a:gd name="connsiteY10" fmla="*/ 3548373 h 3548373"/>
              <a:gd name="connsiteX11" fmla="*/ 0 w 1615845"/>
              <a:gd name="connsiteY11" fmla="*/ 3502071 h 3548373"/>
              <a:gd name="connsiteX0" fmla="*/ 0 w 1615845"/>
              <a:gd name="connsiteY0" fmla="*/ 3502071 h 3548373"/>
              <a:gd name="connsiteX1" fmla="*/ 45719 w 1615845"/>
              <a:gd name="connsiteY1" fmla="*/ 500959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564211 w 1615845"/>
              <a:gd name="connsiteY8" fmla="*/ 535684 h 3548373"/>
              <a:gd name="connsiteX9" fmla="*/ 563114 w 1615845"/>
              <a:gd name="connsiteY9" fmla="*/ 584625 h 3548373"/>
              <a:gd name="connsiteX10" fmla="*/ 563114 w 1615845"/>
              <a:gd name="connsiteY10" fmla="*/ 3548373 h 3548373"/>
              <a:gd name="connsiteX11" fmla="*/ 0 w 1615845"/>
              <a:gd name="connsiteY11" fmla="*/ 3502071 h 3548373"/>
              <a:gd name="connsiteX0" fmla="*/ 0 w 1615845"/>
              <a:gd name="connsiteY0" fmla="*/ 3502071 h 3502071"/>
              <a:gd name="connsiteX1" fmla="*/ 45719 w 1615845"/>
              <a:gd name="connsiteY1" fmla="*/ 500959 h 3502071"/>
              <a:gd name="connsiteX2" fmla="*/ 460096 w 1615845"/>
              <a:gd name="connsiteY2" fmla="*/ 147680 h 3502071"/>
              <a:gd name="connsiteX3" fmla="*/ 1152193 w 1615845"/>
              <a:gd name="connsiteY3" fmla="*/ 147680 h 3502071"/>
              <a:gd name="connsiteX4" fmla="*/ 1152193 w 1615845"/>
              <a:gd name="connsiteY4" fmla="*/ 0 h 3502071"/>
              <a:gd name="connsiteX5" fmla="*/ 1615845 w 1615845"/>
              <a:gd name="connsiteY5" fmla="*/ 342426 h 3502071"/>
              <a:gd name="connsiteX6" fmla="*/ 1152193 w 1615845"/>
              <a:gd name="connsiteY6" fmla="*/ 684852 h 3502071"/>
              <a:gd name="connsiteX7" fmla="*/ 1152193 w 1615845"/>
              <a:gd name="connsiteY7" fmla="*/ 537172 h 3502071"/>
              <a:gd name="connsiteX8" fmla="*/ 564211 w 1615845"/>
              <a:gd name="connsiteY8" fmla="*/ 535684 h 3502071"/>
              <a:gd name="connsiteX9" fmla="*/ 563114 w 1615845"/>
              <a:gd name="connsiteY9" fmla="*/ 584625 h 3502071"/>
              <a:gd name="connsiteX10" fmla="*/ 575785 w 1615845"/>
              <a:gd name="connsiteY10" fmla="*/ 3487228 h 3502071"/>
              <a:gd name="connsiteX11" fmla="*/ 0 w 1615845"/>
              <a:gd name="connsiteY11" fmla="*/ 3502071 h 3502071"/>
              <a:gd name="connsiteX0" fmla="*/ 0 w 1615845"/>
              <a:gd name="connsiteY0" fmla="*/ 3502071 h 3502071"/>
              <a:gd name="connsiteX1" fmla="*/ 45719 w 1615845"/>
              <a:gd name="connsiteY1" fmla="*/ 500959 h 3502071"/>
              <a:gd name="connsiteX2" fmla="*/ 460096 w 1615845"/>
              <a:gd name="connsiteY2" fmla="*/ 147680 h 3502071"/>
              <a:gd name="connsiteX3" fmla="*/ 1152193 w 1615845"/>
              <a:gd name="connsiteY3" fmla="*/ 147680 h 3502071"/>
              <a:gd name="connsiteX4" fmla="*/ 1152193 w 1615845"/>
              <a:gd name="connsiteY4" fmla="*/ 0 h 3502071"/>
              <a:gd name="connsiteX5" fmla="*/ 1615845 w 1615845"/>
              <a:gd name="connsiteY5" fmla="*/ 342426 h 3502071"/>
              <a:gd name="connsiteX6" fmla="*/ 1152193 w 1615845"/>
              <a:gd name="connsiteY6" fmla="*/ 684852 h 3502071"/>
              <a:gd name="connsiteX7" fmla="*/ 1152193 w 1615845"/>
              <a:gd name="connsiteY7" fmla="*/ 537172 h 3502071"/>
              <a:gd name="connsiteX8" fmla="*/ 564211 w 1615845"/>
              <a:gd name="connsiteY8" fmla="*/ 535684 h 3502071"/>
              <a:gd name="connsiteX9" fmla="*/ 563114 w 1615845"/>
              <a:gd name="connsiteY9" fmla="*/ 584625 h 3502071"/>
              <a:gd name="connsiteX10" fmla="*/ 575785 w 1615845"/>
              <a:gd name="connsiteY10" fmla="*/ 3487228 h 3502071"/>
              <a:gd name="connsiteX11" fmla="*/ 0 w 1615845"/>
              <a:gd name="connsiteY11" fmla="*/ 3502071 h 3502071"/>
              <a:gd name="connsiteX0" fmla="*/ 0 w 1615845"/>
              <a:gd name="connsiteY0" fmla="*/ 3502071 h 3502071"/>
              <a:gd name="connsiteX1" fmla="*/ 45719 w 1615845"/>
              <a:gd name="connsiteY1" fmla="*/ 500959 h 3502071"/>
              <a:gd name="connsiteX2" fmla="*/ 355866 w 1615845"/>
              <a:gd name="connsiteY2" fmla="*/ 107420 h 3502071"/>
              <a:gd name="connsiteX3" fmla="*/ 1152193 w 1615845"/>
              <a:gd name="connsiteY3" fmla="*/ 147680 h 3502071"/>
              <a:gd name="connsiteX4" fmla="*/ 1152193 w 1615845"/>
              <a:gd name="connsiteY4" fmla="*/ 0 h 3502071"/>
              <a:gd name="connsiteX5" fmla="*/ 1615845 w 1615845"/>
              <a:gd name="connsiteY5" fmla="*/ 342426 h 3502071"/>
              <a:gd name="connsiteX6" fmla="*/ 1152193 w 1615845"/>
              <a:gd name="connsiteY6" fmla="*/ 684852 h 3502071"/>
              <a:gd name="connsiteX7" fmla="*/ 1152193 w 1615845"/>
              <a:gd name="connsiteY7" fmla="*/ 537172 h 3502071"/>
              <a:gd name="connsiteX8" fmla="*/ 564211 w 1615845"/>
              <a:gd name="connsiteY8" fmla="*/ 535684 h 3502071"/>
              <a:gd name="connsiteX9" fmla="*/ 563114 w 1615845"/>
              <a:gd name="connsiteY9" fmla="*/ 584625 h 3502071"/>
              <a:gd name="connsiteX10" fmla="*/ 575785 w 1615845"/>
              <a:gd name="connsiteY10" fmla="*/ 3487228 h 3502071"/>
              <a:gd name="connsiteX11" fmla="*/ 0 w 1615845"/>
              <a:gd name="connsiteY11" fmla="*/ 3502071 h 350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5845" h="3502071">
                <a:moveTo>
                  <a:pt x="0" y="3502071"/>
                </a:moveTo>
                <a:lnTo>
                  <a:pt x="45719" y="500959"/>
                </a:lnTo>
                <a:cubicBezTo>
                  <a:pt x="45719" y="278818"/>
                  <a:pt x="133725" y="107420"/>
                  <a:pt x="355866" y="107420"/>
                </a:cubicBezTo>
                <a:lnTo>
                  <a:pt x="1152193" y="147680"/>
                </a:lnTo>
                <a:lnTo>
                  <a:pt x="1152193" y="0"/>
                </a:lnTo>
                <a:lnTo>
                  <a:pt x="1615845" y="342426"/>
                </a:lnTo>
                <a:lnTo>
                  <a:pt x="1152193" y="684852"/>
                </a:lnTo>
                <a:lnTo>
                  <a:pt x="1152193" y="537172"/>
                </a:lnTo>
                <a:lnTo>
                  <a:pt x="564211" y="535684"/>
                </a:lnTo>
                <a:cubicBezTo>
                  <a:pt x="557181" y="535684"/>
                  <a:pt x="563114" y="577595"/>
                  <a:pt x="563114" y="584625"/>
                </a:cubicBezTo>
                <a:cubicBezTo>
                  <a:pt x="567338" y="1552159"/>
                  <a:pt x="575785" y="2306610"/>
                  <a:pt x="575785" y="3487228"/>
                </a:cubicBezTo>
                <a:lnTo>
                  <a:pt x="0" y="3502071"/>
                </a:lnTo>
                <a:close/>
              </a:path>
            </a:pathLst>
          </a:cu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3" name="Textfeld 12">
            <a:extLst>
              <a:ext uri="{FF2B5EF4-FFF2-40B4-BE49-F238E27FC236}">
                <a16:creationId xmlns:a16="http://schemas.microsoft.com/office/drawing/2014/main" id="{CC123C98-1C05-D23A-744D-61E24BE3CA30}"/>
              </a:ext>
            </a:extLst>
          </p:cNvPr>
          <p:cNvSpPr txBox="1"/>
          <p:nvPr/>
        </p:nvSpPr>
        <p:spPr>
          <a:xfrm>
            <a:off x="1188875" y="5071116"/>
            <a:ext cx="1307543"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a:t>
            </a:r>
            <a:r>
              <a:rPr lang="de-DE" sz="900" dirty="0">
                <a:solidFill>
                  <a:srgbClr val="FFC000"/>
                </a:solidFill>
              </a:rPr>
              <a:t>:</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 3C,D,E,F,G,K)</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i="0" u="none" strike="noStrike" kern="1200" cap="none" spc="0" normalizeH="0" baseline="0" noProof="0" dirty="0">
                <a:ln>
                  <a:noFill/>
                </a:ln>
                <a:solidFill>
                  <a:srgbClr val="000000"/>
                </a:solidFill>
                <a:effectLst/>
                <a:uLnTx/>
                <a:uFillTx/>
                <a:latin typeface="Arial" charset="0"/>
                <a:ea typeface="ＭＳ Ｐゴシック" charset="-128"/>
                <a:cs typeface="+mn-cs"/>
              </a:rPr>
              <a:t>eingekaufte Güter und Dienstleistungen</a:t>
            </a:r>
          </a:p>
        </p:txBody>
      </p:sp>
      <p:sp>
        <p:nvSpPr>
          <p:cNvPr id="14" name="Textfeld 13">
            <a:extLst>
              <a:ext uri="{FF2B5EF4-FFF2-40B4-BE49-F238E27FC236}">
                <a16:creationId xmlns:a16="http://schemas.microsoft.com/office/drawing/2014/main" id="{B311072D-4649-CB22-8854-F6EE92E1A5B8}"/>
              </a:ext>
            </a:extLst>
          </p:cNvPr>
          <p:cNvSpPr txBox="1"/>
          <p:nvPr/>
        </p:nvSpPr>
        <p:spPr>
          <a:xfrm>
            <a:off x="2540290" y="5085184"/>
            <a:ext cx="1108228" cy="369332"/>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2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Kapitalgüter</a:t>
            </a:r>
          </a:p>
        </p:txBody>
      </p:sp>
      <p:sp>
        <p:nvSpPr>
          <p:cNvPr id="15" name="Textfeld 14">
            <a:extLst>
              <a:ext uri="{FF2B5EF4-FFF2-40B4-BE49-F238E27FC236}">
                <a16:creationId xmlns:a16="http://schemas.microsoft.com/office/drawing/2014/main" id="{969D6427-5722-F803-DBCD-C29D68C1F042}"/>
              </a:ext>
            </a:extLst>
          </p:cNvPr>
          <p:cNvSpPr txBox="1"/>
          <p:nvPr/>
        </p:nvSpPr>
        <p:spPr>
          <a:xfrm>
            <a:off x="3834622" y="5071116"/>
            <a:ext cx="1312411" cy="6463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3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Brennstoff- und </a:t>
            </a:r>
            <a:r>
              <a:rPr kumimoji="0" lang="de-DE" sz="900" b="0" i="0" u="none" strike="noStrike" kern="1200" cap="none" spc="0" normalizeH="0" baseline="0" noProof="0" dirty="0" smtClean="0">
                <a:ln>
                  <a:noFill/>
                </a:ln>
                <a:solidFill>
                  <a:srgbClr val="000000"/>
                </a:solidFill>
                <a:effectLst/>
                <a:uLnTx/>
                <a:uFillTx/>
                <a:latin typeface="Arial" charset="0"/>
                <a:ea typeface="ＭＳ Ｐゴシック" charset="-128"/>
                <a:cs typeface="+mn-cs"/>
              </a:rPr>
              <a:t>energiebezogene </a:t>
            </a: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Emissionen</a:t>
            </a:r>
          </a:p>
        </p:txBody>
      </p:sp>
      <p:sp>
        <p:nvSpPr>
          <p:cNvPr id="16" name="Textfeld 15">
            <a:extLst>
              <a:ext uri="{FF2B5EF4-FFF2-40B4-BE49-F238E27FC236}">
                <a16:creationId xmlns:a16="http://schemas.microsoft.com/office/drawing/2014/main" id="{33A08B3C-7133-5400-B575-CD7AF2DE2B31}"/>
              </a:ext>
            </a:extLst>
          </p:cNvPr>
          <p:cNvSpPr txBox="1"/>
          <p:nvPr/>
        </p:nvSpPr>
        <p:spPr>
          <a:xfrm>
            <a:off x="4511525" y="4114010"/>
            <a:ext cx="794989" cy="784830"/>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4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(ecocock-pit:3B)</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Transport und Verteilung</a:t>
            </a:r>
          </a:p>
        </p:txBody>
      </p:sp>
      <p:sp>
        <p:nvSpPr>
          <p:cNvPr id="17" name="Textfeld 16">
            <a:extLst>
              <a:ext uri="{FF2B5EF4-FFF2-40B4-BE49-F238E27FC236}">
                <a16:creationId xmlns:a16="http://schemas.microsoft.com/office/drawing/2014/main" id="{DF5D0C13-3AE2-AB1F-3974-613340DCE463}"/>
              </a:ext>
            </a:extLst>
          </p:cNvPr>
          <p:cNvSpPr txBox="1"/>
          <p:nvPr/>
        </p:nvSpPr>
        <p:spPr>
          <a:xfrm>
            <a:off x="4212566" y="3319239"/>
            <a:ext cx="1078023" cy="369332"/>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5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(ecocockpit:3H)</a:t>
            </a: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 Abfall</a:t>
            </a:r>
          </a:p>
        </p:txBody>
      </p:sp>
      <p:sp>
        <p:nvSpPr>
          <p:cNvPr id="18" name="Textfeld 17">
            <a:extLst>
              <a:ext uri="{FF2B5EF4-FFF2-40B4-BE49-F238E27FC236}">
                <a16:creationId xmlns:a16="http://schemas.microsoft.com/office/drawing/2014/main" id="{92F48ECF-FA69-43EF-AD1D-EBD543E2ECF1}"/>
              </a:ext>
            </a:extLst>
          </p:cNvPr>
          <p:cNvSpPr txBox="1"/>
          <p:nvPr/>
        </p:nvSpPr>
        <p:spPr>
          <a:xfrm>
            <a:off x="2277923" y="3363476"/>
            <a:ext cx="1078023" cy="369332"/>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6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(ecocockpit:3A)</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Geschäftsreisen</a:t>
            </a:r>
          </a:p>
        </p:txBody>
      </p:sp>
      <p:sp>
        <p:nvSpPr>
          <p:cNvPr id="19" name="Textfeld 18">
            <a:extLst>
              <a:ext uri="{FF2B5EF4-FFF2-40B4-BE49-F238E27FC236}">
                <a16:creationId xmlns:a16="http://schemas.microsoft.com/office/drawing/2014/main" id="{943358D3-CEFB-E03D-09A1-D320608E2A1C}"/>
              </a:ext>
            </a:extLst>
          </p:cNvPr>
          <p:cNvSpPr txBox="1"/>
          <p:nvPr/>
        </p:nvSpPr>
        <p:spPr>
          <a:xfrm>
            <a:off x="2273355" y="2395607"/>
            <a:ext cx="1087861"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7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(ecocockpit:3J)</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Pendeln der Arbeitnehmer</a:t>
            </a:r>
          </a:p>
        </p:txBody>
      </p:sp>
      <p:sp>
        <p:nvSpPr>
          <p:cNvPr id="20" name="Textfeld 19">
            <a:extLst>
              <a:ext uri="{FF2B5EF4-FFF2-40B4-BE49-F238E27FC236}">
                <a16:creationId xmlns:a16="http://schemas.microsoft.com/office/drawing/2014/main" id="{456A66B8-2490-57E9-77D0-6F34BA280B11}"/>
              </a:ext>
            </a:extLst>
          </p:cNvPr>
          <p:cNvSpPr txBox="1"/>
          <p:nvPr/>
        </p:nvSpPr>
        <p:spPr>
          <a:xfrm>
            <a:off x="3829921" y="2254204"/>
            <a:ext cx="1081826" cy="646331"/>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8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(ecocockpit:3A) </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Angemietete oder geleaste Sachanlagen</a:t>
            </a:r>
          </a:p>
        </p:txBody>
      </p:sp>
      <p:sp>
        <p:nvSpPr>
          <p:cNvPr id="21" name="Textfeld 20">
            <a:extLst>
              <a:ext uri="{FF2B5EF4-FFF2-40B4-BE49-F238E27FC236}">
                <a16:creationId xmlns:a16="http://schemas.microsoft.com/office/drawing/2014/main" id="{9AAE82FE-9FA3-8155-4F6F-73910EB009B0}"/>
              </a:ext>
            </a:extLst>
          </p:cNvPr>
          <p:cNvSpPr txBox="1"/>
          <p:nvPr/>
        </p:nvSpPr>
        <p:spPr>
          <a:xfrm>
            <a:off x="1252614" y="4074137"/>
            <a:ext cx="1963066"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Bezogene Elektrizität, Dampf, Heizung und Kühlung für die eigene Nutzung</a:t>
            </a:r>
          </a:p>
        </p:txBody>
      </p:sp>
      <p:sp>
        <p:nvSpPr>
          <p:cNvPr id="22" name="Textfeld 21">
            <a:extLst>
              <a:ext uri="{FF2B5EF4-FFF2-40B4-BE49-F238E27FC236}">
                <a16:creationId xmlns:a16="http://schemas.microsoft.com/office/drawing/2014/main" id="{6227C71D-308F-1873-55F3-177066D547C6}"/>
              </a:ext>
            </a:extLst>
          </p:cNvPr>
          <p:cNvSpPr txBox="1"/>
          <p:nvPr/>
        </p:nvSpPr>
        <p:spPr>
          <a:xfrm>
            <a:off x="5428310" y="4969768"/>
            <a:ext cx="676727"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Fuhrpark</a:t>
            </a:r>
          </a:p>
        </p:txBody>
      </p:sp>
      <p:sp>
        <p:nvSpPr>
          <p:cNvPr id="23" name="Textfeld 22">
            <a:extLst>
              <a:ext uri="{FF2B5EF4-FFF2-40B4-BE49-F238E27FC236}">
                <a16:creationId xmlns:a16="http://schemas.microsoft.com/office/drawing/2014/main" id="{72922F53-9849-A7C3-A641-13A91F1A86B5}"/>
              </a:ext>
            </a:extLst>
          </p:cNvPr>
          <p:cNvSpPr txBox="1"/>
          <p:nvPr/>
        </p:nvSpPr>
        <p:spPr>
          <a:xfrm>
            <a:off x="5428310" y="3378821"/>
            <a:ext cx="676727"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Unternehmens-einrich-tungen</a:t>
            </a:r>
          </a:p>
        </p:txBody>
      </p:sp>
      <p:sp>
        <p:nvSpPr>
          <p:cNvPr id="24" name="Textfeld 23">
            <a:extLst>
              <a:ext uri="{FF2B5EF4-FFF2-40B4-BE49-F238E27FC236}">
                <a16:creationId xmlns:a16="http://schemas.microsoft.com/office/drawing/2014/main" id="{6A608BCA-6BA2-B39B-4ADD-4A8DA32E57A8}"/>
              </a:ext>
            </a:extLst>
          </p:cNvPr>
          <p:cNvSpPr txBox="1"/>
          <p:nvPr/>
        </p:nvSpPr>
        <p:spPr>
          <a:xfrm>
            <a:off x="6486964" y="5153417"/>
            <a:ext cx="1178062" cy="5078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9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Transport und Verteilung</a:t>
            </a:r>
          </a:p>
        </p:txBody>
      </p:sp>
      <p:sp>
        <p:nvSpPr>
          <p:cNvPr id="25" name="Textfeld 24">
            <a:extLst>
              <a:ext uri="{FF2B5EF4-FFF2-40B4-BE49-F238E27FC236}">
                <a16:creationId xmlns:a16="http://schemas.microsoft.com/office/drawing/2014/main" id="{3A94D95A-4109-6E6E-F78A-A14A85CEA6B6}"/>
              </a:ext>
            </a:extLst>
          </p:cNvPr>
          <p:cNvSpPr txBox="1"/>
          <p:nvPr/>
        </p:nvSpPr>
        <p:spPr>
          <a:xfrm>
            <a:off x="7766809" y="5153417"/>
            <a:ext cx="1353527" cy="5078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10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Verarbeitung der verkauften Produkte</a:t>
            </a:r>
          </a:p>
        </p:txBody>
      </p:sp>
      <p:sp>
        <p:nvSpPr>
          <p:cNvPr id="26" name="Textfeld 25">
            <a:extLst>
              <a:ext uri="{FF2B5EF4-FFF2-40B4-BE49-F238E27FC236}">
                <a16:creationId xmlns:a16="http://schemas.microsoft.com/office/drawing/2014/main" id="{F41C2AB1-AEBF-5A15-024E-CE41E5CEE03E}"/>
              </a:ext>
            </a:extLst>
          </p:cNvPr>
          <p:cNvSpPr txBox="1"/>
          <p:nvPr/>
        </p:nvSpPr>
        <p:spPr>
          <a:xfrm>
            <a:off x="9048328" y="5153417"/>
            <a:ext cx="1353527" cy="5078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11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Nutzung der verkauften Produkte</a:t>
            </a:r>
          </a:p>
        </p:txBody>
      </p:sp>
      <p:sp>
        <p:nvSpPr>
          <p:cNvPr id="27" name="Textfeld 26">
            <a:extLst>
              <a:ext uri="{FF2B5EF4-FFF2-40B4-BE49-F238E27FC236}">
                <a16:creationId xmlns:a16="http://schemas.microsoft.com/office/drawing/2014/main" id="{373AB54B-F5AC-4910-598B-FB0E411E62DE}"/>
              </a:ext>
            </a:extLst>
          </p:cNvPr>
          <p:cNvSpPr txBox="1"/>
          <p:nvPr/>
        </p:nvSpPr>
        <p:spPr>
          <a:xfrm>
            <a:off x="9401569" y="3177363"/>
            <a:ext cx="1497543" cy="6463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12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Umgang mit verkauften Produkten an deren Lebenszyklusende</a:t>
            </a:r>
          </a:p>
        </p:txBody>
      </p:sp>
      <p:sp>
        <p:nvSpPr>
          <p:cNvPr id="28" name="Textfeld 27">
            <a:extLst>
              <a:ext uri="{FF2B5EF4-FFF2-40B4-BE49-F238E27FC236}">
                <a16:creationId xmlns:a16="http://schemas.microsoft.com/office/drawing/2014/main" id="{DA43C65E-703F-A25D-DE9C-BD3A5426EE3E}"/>
              </a:ext>
            </a:extLst>
          </p:cNvPr>
          <p:cNvSpPr txBox="1"/>
          <p:nvPr/>
        </p:nvSpPr>
        <p:spPr>
          <a:xfrm>
            <a:off x="8251523" y="3141383"/>
            <a:ext cx="980194" cy="784830"/>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13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Vermietete oder verleaste Sachanlagen</a:t>
            </a:r>
          </a:p>
        </p:txBody>
      </p:sp>
      <p:sp>
        <p:nvSpPr>
          <p:cNvPr id="29" name="Textfeld 28">
            <a:extLst>
              <a:ext uri="{FF2B5EF4-FFF2-40B4-BE49-F238E27FC236}">
                <a16:creationId xmlns:a16="http://schemas.microsoft.com/office/drawing/2014/main" id="{67F8793F-DD61-EBDA-EE0D-9751609B1209}"/>
              </a:ext>
            </a:extLst>
          </p:cNvPr>
          <p:cNvSpPr txBox="1"/>
          <p:nvPr/>
        </p:nvSpPr>
        <p:spPr>
          <a:xfrm>
            <a:off x="7115620" y="3012208"/>
            <a:ext cx="1068413"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Franchise</a:t>
            </a:r>
          </a:p>
        </p:txBody>
      </p:sp>
      <p:sp>
        <p:nvSpPr>
          <p:cNvPr id="30" name="Textfeld 29">
            <a:extLst>
              <a:ext uri="{FF2B5EF4-FFF2-40B4-BE49-F238E27FC236}">
                <a16:creationId xmlns:a16="http://schemas.microsoft.com/office/drawing/2014/main" id="{6008CE30-CA69-1C81-2157-1403A7B24F6D}"/>
              </a:ext>
            </a:extLst>
          </p:cNvPr>
          <p:cNvSpPr txBox="1"/>
          <p:nvPr/>
        </p:nvSpPr>
        <p:spPr>
          <a:xfrm>
            <a:off x="6954778" y="2260201"/>
            <a:ext cx="855029"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15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Investitionen</a:t>
            </a:r>
          </a:p>
        </p:txBody>
      </p:sp>
      <p:sp>
        <p:nvSpPr>
          <p:cNvPr id="31" name="Textfeld 30">
            <a:extLst>
              <a:ext uri="{FF2B5EF4-FFF2-40B4-BE49-F238E27FC236}">
                <a16:creationId xmlns:a16="http://schemas.microsoft.com/office/drawing/2014/main" id="{4728498D-DC60-16B6-E0E4-CB6C1B7581B0}"/>
              </a:ext>
            </a:extLst>
          </p:cNvPr>
          <p:cNvSpPr txBox="1"/>
          <p:nvPr/>
        </p:nvSpPr>
        <p:spPr>
          <a:xfrm>
            <a:off x="5135990" y="1063101"/>
            <a:ext cx="687208" cy="400110"/>
          </a:xfrm>
          <a:prstGeom prst="rect">
            <a:avLst/>
          </a:prstGeom>
          <a:noFill/>
        </p:spPr>
        <p:txBody>
          <a:bodyPr wrap="square" rtlCol="0">
            <a:spAutoFit/>
          </a:bodyPr>
          <a:lstStyle/>
          <a:p>
            <a:pPr algn="l"/>
            <a:r>
              <a:rPr lang="de-DE" sz="2000" dirty="0"/>
              <a:t>CH</a:t>
            </a:r>
            <a:r>
              <a:rPr lang="de-DE" sz="2000" baseline="-25000" dirty="0"/>
              <a:t>4</a:t>
            </a:r>
          </a:p>
        </p:txBody>
      </p:sp>
      <p:sp>
        <p:nvSpPr>
          <p:cNvPr id="32" name="Textfeld 31">
            <a:extLst>
              <a:ext uri="{FF2B5EF4-FFF2-40B4-BE49-F238E27FC236}">
                <a16:creationId xmlns:a16="http://schemas.microsoft.com/office/drawing/2014/main" id="{4A294A5E-C56D-53D3-BE59-2517AFBAF3D3}"/>
              </a:ext>
            </a:extLst>
          </p:cNvPr>
          <p:cNvSpPr txBox="1"/>
          <p:nvPr/>
        </p:nvSpPr>
        <p:spPr>
          <a:xfrm>
            <a:off x="7405151" y="775701"/>
            <a:ext cx="687208" cy="400110"/>
          </a:xfrm>
          <a:prstGeom prst="rect">
            <a:avLst/>
          </a:prstGeom>
          <a:noFill/>
        </p:spPr>
        <p:txBody>
          <a:bodyPr wrap="square" rtlCol="0">
            <a:spAutoFit/>
          </a:bodyPr>
          <a:lstStyle/>
          <a:p>
            <a:pPr algn="l"/>
            <a:r>
              <a:rPr lang="de-DE" sz="2000" dirty="0"/>
              <a:t>N</a:t>
            </a:r>
            <a:r>
              <a:rPr lang="de-DE" sz="2000" baseline="-25000" dirty="0"/>
              <a:t>2</a:t>
            </a:r>
            <a:r>
              <a:rPr lang="de-DE" sz="2000" dirty="0"/>
              <a:t>O</a:t>
            </a:r>
          </a:p>
        </p:txBody>
      </p:sp>
      <p:sp>
        <p:nvSpPr>
          <p:cNvPr id="33" name="Textfeld 32">
            <a:extLst>
              <a:ext uri="{FF2B5EF4-FFF2-40B4-BE49-F238E27FC236}">
                <a16:creationId xmlns:a16="http://schemas.microsoft.com/office/drawing/2014/main" id="{4A8885E6-248D-E1F2-DB9E-55D7567B4307}"/>
              </a:ext>
            </a:extLst>
          </p:cNvPr>
          <p:cNvSpPr txBox="1"/>
          <p:nvPr/>
        </p:nvSpPr>
        <p:spPr>
          <a:xfrm>
            <a:off x="3735015" y="1165656"/>
            <a:ext cx="687208" cy="400110"/>
          </a:xfrm>
          <a:prstGeom prst="rect">
            <a:avLst/>
          </a:prstGeom>
          <a:noFill/>
        </p:spPr>
        <p:txBody>
          <a:bodyPr wrap="square" rtlCol="0">
            <a:spAutoFit/>
          </a:bodyPr>
          <a:lstStyle/>
          <a:p>
            <a:pPr algn="l"/>
            <a:r>
              <a:rPr lang="de-DE" sz="2000" dirty="0"/>
              <a:t>SF</a:t>
            </a:r>
            <a:r>
              <a:rPr lang="de-DE" sz="2000" baseline="-25000" dirty="0"/>
              <a:t>6</a:t>
            </a:r>
          </a:p>
        </p:txBody>
      </p:sp>
      <p:sp>
        <p:nvSpPr>
          <p:cNvPr id="34" name="Textfeld 33">
            <a:extLst>
              <a:ext uri="{FF2B5EF4-FFF2-40B4-BE49-F238E27FC236}">
                <a16:creationId xmlns:a16="http://schemas.microsoft.com/office/drawing/2014/main" id="{64B83438-B88F-35EE-3EFA-18253C37D3B7}"/>
              </a:ext>
            </a:extLst>
          </p:cNvPr>
          <p:cNvSpPr txBox="1"/>
          <p:nvPr/>
        </p:nvSpPr>
        <p:spPr>
          <a:xfrm>
            <a:off x="3828179" y="647076"/>
            <a:ext cx="687208" cy="400110"/>
          </a:xfrm>
          <a:prstGeom prst="rect">
            <a:avLst/>
          </a:prstGeom>
          <a:noFill/>
        </p:spPr>
        <p:txBody>
          <a:bodyPr wrap="square" rtlCol="0">
            <a:spAutoFit/>
          </a:bodyPr>
          <a:lstStyle/>
          <a:p>
            <a:pPr algn="l"/>
            <a:r>
              <a:rPr lang="de-DE" sz="2000" dirty="0"/>
              <a:t>NF</a:t>
            </a:r>
            <a:r>
              <a:rPr lang="de-DE" sz="2000" baseline="-25000" dirty="0"/>
              <a:t>3</a:t>
            </a:r>
          </a:p>
        </p:txBody>
      </p:sp>
      <p:sp>
        <p:nvSpPr>
          <p:cNvPr id="35" name="Textfeld 34">
            <a:extLst>
              <a:ext uri="{FF2B5EF4-FFF2-40B4-BE49-F238E27FC236}">
                <a16:creationId xmlns:a16="http://schemas.microsoft.com/office/drawing/2014/main" id="{D150A7CA-8FBE-46D7-9CBE-5C741001D624}"/>
              </a:ext>
            </a:extLst>
          </p:cNvPr>
          <p:cNvSpPr txBox="1"/>
          <p:nvPr/>
        </p:nvSpPr>
        <p:spPr>
          <a:xfrm>
            <a:off x="4900542" y="558962"/>
            <a:ext cx="919727" cy="400110"/>
          </a:xfrm>
          <a:prstGeom prst="rect">
            <a:avLst/>
          </a:prstGeom>
          <a:noFill/>
        </p:spPr>
        <p:txBody>
          <a:bodyPr wrap="square" rtlCol="0">
            <a:spAutoFit/>
          </a:bodyPr>
          <a:lstStyle/>
          <a:p>
            <a:pPr algn="l"/>
            <a:r>
              <a:rPr lang="de-DE" sz="2000" dirty="0"/>
              <a:t>HFCs</a:t>
            </a:r>
            <a:endParaRPr lang="de-DE" sz="2000" baseline="-25000" dirty="0"/>
          </a:p>
        </p:txBody>
      </p:sp>
      <p:sp>
        <p:nvSpPr>
          <p:cNvPr id="36" name="Textfeld 35">
            <a:extLst>
              <a:ext uri="{FF2B5EF4-FFF2-40B4-BE49-F238E27FC236}">
                <a16:creationId xmlns:a16="http://schemas.microsoft.com/office/drawing/2014/main" id="{05A43938-2B55-2D25-BE05-AE5E21931950}"/>
              </a:ext>
            </a:extLst>
          </p:cNvPr>
          <p:cNvSpPr txBox="1"/>
          <p:nvPr/>
        </p:nvSpPr>
        <p:spPr>
          <a:xfrm>
            <a:off x="5962831" y="1051143"/>
            <a:ext cx="919727" cy="400110"/>
          </a:xfrm>
          <a:prstGeom prst="rect">
            <a:avLst/>
          </a:prstGeom>
          <a:noFill/>
        </p:spPr>
        <p:txBody>
          <a:bodyPr wrap="square" rtlCol="0">
            <a:spAutoFit/>
          </a:bodyPr>
          <a:lstStyle/>
          <a:p>
            <a:pPr algn="l"/>
            <a:r>
              <a:rPr lang="de-DE" sz="2000" dirty="0"/>
              <a:t>PFCs</a:t>
            </a:r>
            <a:endParaRPr lang="de-DE" sz="2000" baseline="-25000" dirty="0"/>
          </a:p>
        </p:txBody>
      </p:sp>
      <p:sp>
        <p:nvSpPr>
          <p:cNvPr id="37" name="Textfeld 36">
            <a:extLst>
              <a:ext uri="{FF2B5EF4-FFF2-40B4-BE49-F238E27FC236}">
                <a16:creationId xmlns:a16="http://schemas.microsoft.com/office/drawing/2014/main" id="{6DE5C7AC-65C5-4B0E-6B91-57245B62DEF0}"/>
              </a:ext>
            </a:extLst>
          </p:cNvPr>
          <p:cNvSpPr txBox="1"/>
          <p:nvPr/>
        </p:nvSpPr>
        <p:spPr>
          <a:xfrm>
            <a:off x="558900" y="5795685"/>
            <a:ext cx="2368991" cy="523220"/>
          </a:xfrm>
          <a:prstGeom prst="rect">
            <a:avLst/>
          </a:prstGeom>
          <a:solidFill>
            <a:srgbClr val="90ABBE"/>
          </a:solidFill>
        </p:spPr>
        <p:txBody>
          <a:bodyPr wrap="square" rtlCol="0">
            <a:spAutoFit/>
          </a:bodyPr>
          <a:lstStyle>
            <a:defPPr>
              <a:defRPr lang="de-DE"/>
            </a:defPPr>
            <a:lvl1pPr algn="l">
              <a:defRPr sz="1400">
                <a:solidFill>
                  <a:schemeClr val="bg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Scope 3 INDIREKT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Vorgelagerte Aktivitäten</a:t>
            </a:r>
          </a:p>
        </p:txBody>
      </p:sp>
      <p:sp>
        <p:nvSpPr>
          <p:cNvPr id="38" name="Textfeld 37">
            <a:extLst>
              <a:ext uri="{FF2B5EF4-FFF2-40B4-BE49-F238E27FC236}">
                <a16:creationId xmlns:a16="http://schemas.microsoft.com/office/drawing/2014/main" id="{E86C712B-34B8-9634-65BD-0B7E6E6B1660}"/>
              </a:ext>
            </a:extLst>
          </p:cNvPr>
          <p:cNvSpPr txBox="1"/>
          <p:nvPr/>
        </p:nvSpPr>
        <p:spPr>
          <a:xfrm>
            <a:off x="8219944" y="5810342"/>
            <a:ext cx="2475032" cy="523220"/>
          </a:xfrm>
          <a:prstGeom prst="rect">
            <a:avLst/>
          </a:prstGeom>
          <a:solidFill>
            <a:srgbClr val="526E7F"/>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Scope 3 INDIREKT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Nachgelagerte Aktivitäten</a:t>
            </a:r>
          </a:p>
        </p:txBody>
      </p:sp>
      <p:sp>
        <p:nvSpPr>
          <p:cNvPr id="39" name="Textfeld 38">
            <a:extLst>
              <a:ext uri="{FF2B5EF4-FFF2-40B4-BE49-F238E27FC236}">
                <a16:creationId xmlns:a16="http://schemas.microsoft.com/office/drawing/2014/main" id="{C8C6D441-595F-B882-DA6D-C86D6F09742A}"/>
              </a:ext>
            </a:extLst>
          </p:cNvPr>
          <p:cNvSpPr txBox="1"/>
          <p:nvPr/>
        </p:nvSpPr>
        <p:spPr>
          <a:xfrm>
            <a:off x="4626759" y="5804409"/>
            <a:ext cx="2387019" cy="523220"/>
          </a:xfrm>
          <a:prstGeom prst="rect">
            <a:avLst/>
          </a:prstGeom>
          <a:solidFill>
            <a:srgbClr val="B6C6D0"/>
          </a:solidFill>
        </p:spPr>
        <p:txBody>
          <a:bodyPr wrap="square" rtlCol="0">
            <a:spAutoFit/>
          </a:bodyPr>
          <a:lstStyle>
            <a:defPPr>
              <a:defRPr lang="de-DE"/>
            </a:defPPr>
            <a:lvl1pPr algn="l">
              <a:defRPr sz="1400">
                <a:solidFill>
                  <a:schemeClr val="bg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Scope 1 DIREKT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Berichtendes Unternehmen</a:t>
            </a:r>
          </a:p>
        </p:txBody>
      </p:sp>
      <p:pic>
        <p:nvPicPr>
          <p:cNvPr id="40" name="Grafik 39" descr="Warenkorb mit einfarbiger Füllung">
            <a:extLst>
              <a:ext uri="{FF2B5EF4-FFF2-40B4-BE49-F238E27FC236}">
                <a16:creationId xmlns:a16="http://schemas.microsoft.com/office/drawing/2014/main" id="{64237CEC-F670-D3F4-AF80-D74079CE008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80368" y="5213141"/>
            <a:ext cx="324000" cy="324000"/>
          </a:xfrm>
          <a:prstGeom prst="rect">
            <a:avLst/>
          </a:prstGeom>
        </p:spPr>
      </p:pic>
      <p:pic>
        <p:nvPicPr>
          <p:cNvPr id="41" name="Grafik 40" descr="Roboterhand mit einfarbiger Füllung">
            <a:extLst>
              <a:ext uri="{FF2B5EF4-FFF2-40B4-BE49-F238E27FC236}">
                <a16:creationId xmlns:a16="http://schemas.microsoft.com/office/drawing/2014/main" id="{8BF62190-F7BB-DC8C-3A02-58F6E777902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215093" y="5138452"/>
            <a:ext cx="324000" cy="324000"/>
          </a:xfrm>
          <a:prstGeom prst="rect">
            <a:avLst/>
          </a:prstGeom>
        </p:spPr>
      </p:pic>
      <p:pic>
        <p:nvPicPr>
          <p:cNvPr id="42" name="Grafik 41" descr="Kraftstoff mit einfarbiger Füllung">
            <a:extLst>
              <a:ext uri="{FF2B5EF4-FFF2-40B4-BE49-F238E27FC236}">
                <a16:creationId xmlns:a16="http://schemas.microsoft.com/office/drawing/2014/main" id="{F7E43460-DB53-80E2-789B-556279D6F74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576951" y="5140365"/>
            <a:ext cx="324000" cy="324000"/>
          </a:xfrm>
          <a:prstGeom prst="rect">
            <a:avLst/>
          </a:prstGeom>
        </p:spPr>
      </p:pic>
      <p:pic>
        <p:nvPicPr>
          <p:cNvPr id="43" name="Grafik 42" descr="Fracht mit einfarbiger Füllung">
            <a:extLst>
              <a:ext uri="{FF2B5EF4-FFF2-40B4-BE49-F238E27FC236}">
                <a16:creationId xmlns:a16="http://schemas.microsoft.com/office/drawing/2014/main" id="{20C3E6EA-15E3-D3C4-5D7E-4DCE1641599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703061" y="3821149"/>
            <a:ext cx="324000" cy="324000"/>
          </a:xfrm>
          <a:prstGeom prst="rect">
            <a:avLst/>
          </a:prstGeom>
        </p:spPr>
      </p:pic>
      <p:pic>
        <p:nvPicPr>
          <p:cNvPr id="44" name="Grafik 43" descr="Abfall mit einfarbiger Füllung">
            <a:extLst>
              <a:ext uri="{FF2B5EF4-FFF2-40B4-BE49-F238E27FC236}">
                <a16:creationId xmlns:a16="http://schemas.microsoft.com/office/drawing/2014/main" id="{D82BC0B5-7194-B8DD-1F31-82D1FE344FE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4121537" y="3602213"/>
            <a:ext cx="324000" cy="324000"/>
          </a:xfrm>
          <a:prstGeom prst="rect">
            <a:avLst/>
          </a:prstGeom>
        </p:spPr>
      </p:pic>
      <p:pic>
        <p:nvPicPr>
          <p:cNvPr id="45" name="Grafik 44" descr="Potenz mit einfarbiger Füllung">
            <a:extLst>
              <a:ext uri="{FF2B5EF4-FFF2-40B4-BE49-F238E27FC236}">
                <a16:creationId xmlns:a16="http://schemas.microsoft.com/office/drawing/2014/main" id="{0A14048B-BCE0-C95E-AB8C-AF05BCE3E39D}"/>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862823" y="4159977"/>
            <a:ext cx="324000" cy="324000"/>
          </a:xfrm>
          <a:prstGeom prst="rect">
            <a:avLst/>
          </a:prstGeom>
        </p:spPr>
      </p:pic>
      <p:pic>
        <p:nvPicPr>
          <p:cNvPr id="46" name="Grafik 45" descr="Abheben mit einfarbiger Füllung">
            <a:extLst>
              <a:ext uri="{FF2B5EF4-FFF2-40B4-BE49-F238E27FC236}">
                <a16:creationId xmlns:a16="http://schemas.microsoft.com/office/drawing/2014/main" id="{73367D56-3A40-AF03-4BA3-B22057C94CEE}"/>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1905434" y="3423595"/>
            <a:ext cx="324000" cy="324000"/>
          </a:xfrm>
          <a:prstGeom prst="rect">
            <a:avLst/>
          </a:prstGeom>
        </p:spPr>
      </p:pic>
      <p:pic>
        <p:nvPicPr>
          <p:cNvPr id="47" name="Grafik 46" descr="Straßenbahnwagen mit einfarbiger Füllung">
            <a:extLst>
              <a:ext uri="{FF2B5EF4-FFF2-40B4-BE49-F238E27FC236}">
                <a16:creationId xmlns:a16="http://schemas.microsoft.com/office/drawing/2014/main" id="{5638817E-BA08-D490-BAA2-1EF98C5698C8}"/>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1977000" y="2453478"/>
            <a:ext cx="324000" cy="324000"/>
          </a:xfrm>
          <a:prstGeom prst="rect">
            <a:avLst/>
          </a:prstGeom>
        </p:spPr>
      </p:pic>
      <p:pic>
        <p:nvPicPr>
          <p:cNvPr id="48" name="Grafik 47" descr="Haus mit einfarbiger Füllung">
            <a:extLst>
              <a:ext uri="{FF2B5EF4-FFF2-40B4-BE49-F238E27FC236}">
                <a16:creationId xmlns:a16="http://schemas.microsoft.com/office/drawing/2014/main" id="{38C99C7D-D553-5A43-02FA-3605CA959D6C}"/>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3501690" y="2418503"/>
            <a:ext cx="324000" cy="324000"/>
          </a:xfrm>
          <a:prstGeom prst="rect">
            <a:avLst/>
          </a:prstGeom>
        </p:spPr>
      </p:pic>
      <p:pic>
        <p:nvPicPr>
          <p:cNvPr id="49" name="Grafik 48" descr="Auto mit einfarbiger Füllung">
            <a:extLst>
              <a:ext uri="{FF2B5EF4-FFF2-40B4-BE49-F238E27FC236}">
                <a16:creationId xmlns:a16="http://schemas.microsoft.com/office/drawing/2014/main" id="{42E4B4F9-C3FE-C947-39BA-C14A9663FF0E}"/>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5574762" y="4743451"/>
            <a:ext cx="324000" cy="324000"/>
          </a:xfrm>
          <a:prstGeom prst="rect">
            <a:avLst/>
          </a:prstGeom>
        </p:spPr>
      </p:pic>
      <p:pic>
        <p:nvPicPr>
          <p:cNvPr id="50" name="Grafik 49" descr="Gebäude mit einfarbiger Füllung">
            <a:extLst>
              <a:ext uri="{FF2B5EF4-FFF2-40B4-BE49-F238E27FC236}">
                <a16:creationId xmlns:a16="http://schemas.microsoft.com/office/drawing/2014/main" id="{48521038-F9F9-2DF6-8EAD-D6D0011424F7}"/>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a:off x="5544638" y="3015363"/>
            <a:ext cx="324000" cy="324000"/>
          </a:xfrm>
          <a:prstGeom prst="rect">
            <a:avLst/>
          </a:prstGeom>
        </p:spPr>
      </p:pic>
      <p:pic>
        <p:nvPicPr>
          <p:cNvPr id="51" name="Grafik 50" descr="Fracht mit einfarbiger Füllung">
            <a:extLst>
              <a:ext uri="{FF2B5EF4-FFF2-40B4-BE49-F238E27FC236}">
                <a16:creationId xmlns:a16="http://schemas.microsoft.com/office/drawing/2014/main" id="{B3F9B65B-A502-BEE3-AE52-9F2C59C3C49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259758" y="5265240"/>
            <a:ext cx="324000" cy="324000"/>
          </a:xfrm>
          <a:prstGeom prst="rect">
            <a:avLst/>
          </a:prstGeom>
        </p:spPr>
      </p:pic>
      <p:pic>
        <p:nvPicPr>
          <p:cNvPr id="52" name="Grafik 51" descr="Fabrik mit einfarbiger Füllung">
            <a:extLst>
              <a:ext uri="{FF2B5EF4-FFF2-40B4-BE49-F238E27FC236}">
                <a16:creationId xmlns:a16="http://schemas.microsoft.com/office/drawing/2014/main" id="{50ED2FBA-A97A-AC77-9963-249D084F5A1C}"/>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tretch>
            <a:fillRect/>
          </a:stretch>
        </p:blipFill>
        <p:spPr>
          <a:xfrm>
            <a:off x="7488339" y="5193232"/>
            <a:ext cx="324000" cy="324000"/>
          </a:xfrm>
          <a:prstGeom prst="rect">
            <a:avLst/>
          </a:prstGeom>
        </p:spPr>
      </p:pic>
      <p:pic>
        <p:nvPicPr>
          <p:cNvPr id="53" name="Grafik 52" descr="Glühlampe mit einfarbiger Füllung">
            <a:extLst>
              <a:ext uri="{FF2B5EF4-FFF2-40B4-BE49-F238E27FC236}">
                <a16:creationId xmlns:a16="http://schemas.microsoft.com/office/drawing/2014/main" id="{0F6E09BE-BFC7-322A-B8EB-726546914803}"/>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tretch>
            <a:fillRect/>
          </a:stretch>
        </p:blipFill>
        <p:spPr>
          <a:xfrm>
            <a:off x="8843116" y="5193232"/>
            <a:ext cx="324000" cy="324000"/>
          </a:xfrm>
          <a:prstGeom prst="rect">
            <a:avLst/>
          </a:prstGeom>
        </p:spPr>
      </p:pic>
      <p:pic>
        <p:nvPicPr>
          <p:cNvPr id="54" name="Grafik 53" descr="Recycling mit einfarbiger Füllung">
            <a:extLst>
              <a:ext uri="{FF2B5EF4-FFF2-40B4-BE49-F238E27FC236}">
                <a16:creationId xmlns:a16="http://schemas.microsoft.com/office/drawing/2014/main" id="{E9F402E1-7D3B-9C2A-5063-DBDED6A04ED4}"/>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tretch>
            <a:fillRect/>
          </a:stretch>
        </p:blipFill>
        <p:spPr>
          <a:xfrm>
            <a:off x="9133460" y="3396446"/>
            <a:ext cx="324000" cy="324000"/>
          </a:xfrm>
          <a:prstGeom prst="rect">
            <a:avLst/>
          </a:prstGeom>
        </p:spPr>
      </p:pic>
      <p:pic>
        <p:nvPicPr>
          <p:cNvPr id="55" name="Grafik 54" descr="Haus mit einfarbiger Füllung">
            <a:extLst>
              <a:ext uri="{FF2B5EF4-FFF2-40B4-BE49-F238E27FC236}">
                <a16:creationId xmlns:a16="http://schemas.microsoft.com/office/drawing/2014/main" id="{A31EF3DA-B99F-E0E3-5CB2-3EDC776E9707}"/>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7993075" y="3399964"/>
            <a:ext cx="324000" cy="324000"/>
          </a:xfrm>
          <a:prstGeom prst="rect">
            <a:avLst/>
          </a:prstGeom>
        </p:spPr>
      </p:pic>
      <p:pic>
        <p:nvPicPr>
          <p:cNvPr id="56" name="Grafik 55" descr="Stadt mit einfarbiger Füllung">
            <a:extLst>
              <a:ext uri="{FF2B5EF4-FFF2-40B4-BE49-F238E27FC236}">
                <a16:creationId xmlns:a16="http://schemas.microsoft.com/office/drawing/2014/main" id="{8D3F53C2-C691-40E4-03AD-09F8518C1728}"/>
              </a:ext>
            </a:extLst>
          </p:cNvPr>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tretch>
            <a:fillRect/>
          </a:stretch>
        </p:blipFill>
        <p:spPr>
          <a:xfrm>
            <a:off x="7182157" y="2747049"/>
            <a:ext cx="324000" cy="324000"/>
          </a:xfrm>
          <a:prstGeom prst="rect">
            <a:avLst/>
          </a:prstGeom>
        </p:spPr>
      </p:pic>
      <p:pic>
        <p:nvPicPr>
          <p:cNvPr id="57" name="Grafik 56" descr="Münzen mit einfarbiger Füllung">
            <a:extLst>
              <a:ext uri="{FF2B5EF4-FFF2-40B4-BE49-F238E27FC236}">
                <a16:creationId xmlns:a16="http://schemas.microsoft.com/office/drawing/2014/main" id="{12C3268C-F2FD-84B9-5E8F-24EA99538481}"/>
              </a:ext>
            </a:extLst>
          </p:cNvPr>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tretch>
            <a:fillRect/>
          </a:stretch>
        </p:blipFill>
        <p:spPr>
          <a:xfrm>
            <a:off x="7203378" y="1984089"/>
            <a:ext cx="324000" cy="324000"/>
          </a:xfrm>
          <a:prstGeom prst="rect">
            <a:avLst/>
          </a:prstGeom>
        </p:spPr>
      </p:pic>
      <p:sp>
        <p:nvSpPr>
          <p:cNvPr id="58" name="Textfeld 57">
            <a:extLst>
              <a:ext uri="{FF2B5EF4-FFF2-40B4-BE49-F238E27FC236}">
                <a16:creationId xmlns:a16="http://schemas.microsoft.com/office/drawing/2014/main" id="{45235671-CCBA-FD5B-D16F-0B0CE000FB96}"/>
              </a:ext>
            </a:extLst>
          </p:cNvPr>
          <p:cNvSpPr txBox="1"/>
          <p:nvPr/>
        </p:nvSpPr>
        <p:spPr>
          <a:xfrm>
            <a:off x="558900" y="3414657"/>
            <a:ext cx="1060296" cy="53986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R="0" lvl="0" indent="0" algn="r" eaLnBrk="0" fontAlgn="base" hangingPunct="0">
              <a:lnSpc>
                <a:spcPct val="100000"/>
              </a:lnSpc>
              <a:spcBef>
                <a:spcPct val="0"/>
              </a:spcBef>
              <a:spcAft>
                <a:spcPct val="0"/>
              </a:spcAft>
              <a:buClrTx/>
              <a:buSzTx/>
              <a:buFontTx/>
              <a:buNone/>
              <a:tabLst/>
              <a:defRPr kumimoji="0" sz="2400" b="0" i="0" u="none" strike="noStrike" cap="none" spc="0" normalizeH="0" baseline="0">
                <a:ln>
                  <a:noFill/>
                </a:ln>
                <a:solidFill>
                  <a:srgbClr val="000000"/>
                </a:solidFill>
                <a:effectLst/>
                <a:uLnTx/>
                <a:uFillTx/>
                <a:latin typeface="Arial" charset="0"/>
                <a:ea typeface="ＭＳ Ｐゴシック" charset="-128"/>
              </a:defRPr>
            </a:lvl1pPr>
          </a:lstStyle>
          <a:p>
            <a:pPr algn="l"/>
            <a:r>
              <a:rPr lang="de-DE" sz="1400" dirty="0">
                <a:solidFill>
                  <a:schemeClr val="bg1"/>
                </a:solidFill>
              </a:rPr>
              <a:t>Scope 2</a:t>
            </a:r>
          </a:p>
          <a:p>
            <a:pPr algn="l"/>
            <a:r>
              <a:rPr lang="de-DE" sz="1400" dirty="0">
                <a:solidFill>
                  <a:schemeClr val="bg1"/>
                </a:solidFill>
              </a:rPr>
              <a:t>INDIREKT</a:t>
            </a:r>
          </a:p>
        </p:txBody>
      </p:sp>
      <p:sp>
        <p:nvSpPr>
          <p:cNvPr id="59" name="Ellipse 58">
            <a:extLst>
              <a:ext uri="{FF2B5EF4-FFF2-40B4-BE49-F238E27FC236}">
                <a16:creationId xmlns:a16="http://schemas.microsoft.com/office/drawing/2014/main" id="{30A73305-F19F-329D-5F43-06F364105EDE}"/>
              </a:ext>
            </a:extLst>
          </p:cNvPr>
          <p:cNvSpPr/>
          <p:nvPr/>
        </p:nvSpPr>
        <p:spPr bwMode="auto">
          <a:xfrm>
            <a:off x="8732854" y="4966144"/>
            <a:ext cx="1655215" cy="911128"/>
          </a:xfrm>
          <a:prstGeom prst="ellipse">
            <a:avLst/>
          </a:prstGeom>
          <a:noFill/>
          <a:ln w="38100" cap="flat" cmpd="sng" algn="ctr">
            <a:solidFill>
              <a:srgbClr val="F9AA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60" name="Sprechblase: rechteckig mit abgerundeten Ecken 59">
            <a:extLst>
              <a:ext uri="{FF2B5EF4-FFF2-40B4-BE49-F238E27FC236}">
                <a16:creationId xmlns:a16="http://schemas.microsoft.com/office/drawing/2014/main" id="{ACE9A5ED-3537-F5A6-0976-7C6003222D0D}"/>
              </a:ext>
            </a:extLst>
          </p:cNvPr>
          <p:cNvSpPr/>
          <p:nvPr/>
        </p:nvSpPr>
        <p:spPr>
          <a:xfrm>
            <a:off x="10003591" y="1187781"/>
            <a:ext cx="1804409" cy="1066423"/>
          </a:xfrm>
          <a:prstGeom prst="wedgeRoundRectCallout">
            <a:avLst>
              <a:gd name="adj1" fmla="val -81187"/>
              <a:gd name="adj2" fmla="val -36962"/>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tx1"/>
                </a:solidFill>
              </a:rPr>
              <a:t>Kategorie 11 im ecocockpit</a:t>
            </a:r>
            <a:r>
              <a:rPr lang="de-DE" sz="1200" dirty="0">
                <a:solidFill>
                  <a:schemeClr val="tx1"/>
                </a:solidFill>
              </a:rPr>
              <a:t>:</a:t>
            </a:r>
          </a:p>
          <a:p>
            <a:pPr algn="ctr"/>
            <a:r>
              <a:rPr lang="de-DE" sz="1200" dirty="0">
                <a:solidFill>
                  <a:schemeClr val="tx1"/>
                </a:solidFill>
              </a:rPr>
              <a:t>In Subscope 3L als benutzerdefinierte Position anlegbar.</a:t>
            </a:r>
          </a:p>
        </p:txBody>
      </p:sp>
      <p:sp>
        <p:nvSpPr>
          <p:cNvPr id="2" name="Textfeld 1">
            <a:extLst>
              <a:ext uri="{FF2B5EF4-FFF2-40B4-BE49-F238E27FC236}">
                <a16:creationId xmlns:a16="http://schemas.microsoft.com/office/drawing/2014/main" id="{A3A6675E-F334-C26B-3F51-D9CCF75C568C}"/>
              </a:ext>
            </a:extLst>
          </p:cNvPr>
          <p:cNvSpPr txBox="1"/>
          <p:nvPr/>
        </p:nvSpPr>
        <p:spPr>
          <a:xfrm>
            <a:off x="490306" y="6334036"/>
            <a:ext cx="3306689" cy="230832"/>
          </a:xfrm>
          <a:prstGeom prst="rect">
            <a:avLst/>
          </a:prstGeom>
          <a:noFill/>
        </p:spPr>
        <p:txBody>
          <a:bodyPr wrap="square" rtlCol="0">
            <a:spAutoFit/>
          </a:bodyPr>
          <a:lstStyle/>
          <a:p>
            <a:pPr algn="l"/>
            <a:r>
              <a:rPr lang="de-DE" sz="900" dirty="0"/>
              <a:t>Quelle: In Anlehnung an und übersetzt vom GHG Protocol</a:t>
            </a:r>
          </a:p>
        </p:txBody>
      </p:sp>
    </p:spTree>
    <p:extLst>
      <p:ext uri="{BB962C8B-B14F-4D97-AF65-F5344CB8AC3E}">
        <p14:creationId xmlns:p14="http://schemas.microsoft.com/office/powerpoint/2010/main" val="25093773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AFC8CDAF-2491-66A3-4429-5E6068014D56}"/>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5" name="Foliennummernplatzhalter 4">
            <a:extLst>
              <a:ext uri="{FF2B5EF4-FFF2-40B4-BE49-F238E27FC236}">
                <a16:creationId xmlns:a16="http://schemas.microsoft.com/office/drawing/2014/main" id="{CA8BB22B-FF02-D9AB-DC02-D6CA59D07FFD}"/>
              </a:ext>
            </a:extLst>
          </p:cNvPr>
          <p:cNvSpPr>
            <a:spLocks noGrp="1"/>
          </p:cNvSpPr>
          <p:nvPr>
            <p:ph type="sldNum" sz="quarter" idx="4"/>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defPPr>
              <a:defRPr lang="de-DE"/>
            </a:defPPr>
            <a:lvl1pPr algn="l"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fld id="{894680D0-7A83-433A-9719-C4143F27F647}" type="slidenum">
              <a:rPr lang="de-DE" smtClean="0"/>
              <a:pPr/>
              <a:t>45</a:t>
            </a:fld>
            <a:endParaRPr lang="de-DE" dirty="0"/>
          </a:p>
        </p:txBody>
      </p:sp>
      <p:graphicFrame>
        <p:nvGraphicFramePr>
          <p:cNvPr id="8" name="Tabelle 9">
            <a:extLst>
              <a:ext uri="{FF2B5EF4-FFF2-40B4-BE49-F238E27FC236}">
                <a16:creationId xmlns:a16="http://schemas.microsoft.com/office/drawing/2014/main" id="{4863C8A7-8845-BEF4-66D3-4D5E63670F80}"/>
              </a:ext>
            </a:extLst>
          </p:cNvPr>
          <p:cNvGraphicFramePr>
            <a:graphicFrameLocks noGrp="1"/>
          </p:cNvGraphicFramePr>
          <p:nvPr>
            <p:extLst>
              <p:ext uri="{D42A27DB-BD31-4B8C-83A1-F6EECF244321}">
                <p14:modId xmlns:p14="http://schemas.microsoft.com/office/powerpoint/2010/main" val="3354066142"/>
              </p:ext>
            </p:extLst>
          </p:nvPr>
        </p:nvGraphicFramePr>
        <p:xfrm>
          <a:off x="551385" y="966191"/>
          <a:ext cx="11256617" cy="2774298"/>
        </p:xfrm>
        <a:graphic>
          <a:graphicData uri="http://schemas.openxmlformats.org/drawingml/2006/table">
            <a:tbl>
              <a:tblPr firstRow="1" bandRow="1">
                <a:tableStyleId>{7E9639D4-E3E2-4D34-9284-5A2195B3D0D7}</a:tableStyleId>
              </a:tblPr>
              <a:tblGrid>
                <a:gridCol w="2814154">
                  <a:extLst>
                    <a:ext uri="{9D8B030D-6E8A-4147-A177-3AD203B41FA5}">
                      <a16:colId xmlns:a16="http://schemas.microsoft.com/office/drawing/2014/main" val="2566465029"/>
                    </a:ext>
                  </a:extLst>
                </a:gridCol>
                <a:gridCol w="2401705">
                  <a:extLst>
                    <a:ext uri="{9D8B030D-6E8A-4147-A177-3AD203B41FA5}">
                      <a16:colId xmlns:a16="http://schemas.microsoft.com/office/drawing/2014/main" val="3155891547"/>
                    </a:ext>
                  </a:extLst>
                </a:gridCol>
                <a:gridCol w="2520280">
                  <a:extLst>
                    <a:ext uri="{9D8B030D-6E8A-4147-A177-3AD203B41FA5}">
                      <a16:colId xmlns:a16="http://schemas.microsoft.com/office/drawing/2014/main" val="1714585176"/>
                    </a:ext>
                  </a:extLst>
                </a:gridCol>
                <a:gridCol w="3520478">
                  <a:extLst>
                    <a:ext uri="{9D8B030D-6E8A-4147-A177-3AD203B41FA5}">
                      <a16:colId xmlns:a16="http://schemas.microsoft.com/office/drawing/2014/main" val="982947252"/>
                    </a:ext>
                  </a:extLst>
                </a:gridCol>
              </a:tblGrid>
              <a:tr h="433743">
                <a:tc>
                  <a:txBody>
                    <a:bodyPr/>
                    <a:lstStyle/>
                    <a:p>
                      <a:r>
                        <a:rPr lang="de-DE" sz="1200" dirty="0"/>
                        <a:t>Beschreibung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r>
                        <a:rPr lang="de-DE" sz="1200" dirty="0"/>
                        <a:t>Mindestanforderungen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Querbeziehung zu anderen Kategorien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smtClean="0"/>
                        <a:t>Relevant für</a:t>
                      </a:r>
                      <a:endParaRPr lang="de-D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extLst>
                  <a:ext uri="{0D108BD9-81ED-4DB2-BD59-A6C34878D82A}">
                    <a16:rowId xmlns:a16="http://schemas.microsoft.com/office/drawing/2014/main" val="3870020211"/>
                  </a:ext>
                </a:extLst>
              </a:tr>
              <a:tr h="23170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u="none" strike="noStrike" kern="1200" baseline="0" dirty="0">
                          <a:solidFill>
                            <a:srgbClr val="000000"/>
                          </a:solidFill>
                          <a:latin typeface="+mn-lt"/>
                          <a:ea typeface="+mn-ea"/>
                          <a:cs typeface="+mn-cs"/>
                        </a:rPr>
                        <a:t>Endverwendung der vom Berichtspflichtigen verkauften Waren und </a:t>
                      </a:r>
                      <a:r>
                        <a:rPr lang="de-DE" sz="1200" b="0" u="none" strike="noStrike" kern="1200" baseline="0" dirty="0" smtClean="0">
                          <a:solidFill>
                            <a:srgbClr val="000000"/>
                          </a:solidFill>
                          <a:latin typeface="+mn-lt"/>
                          <a:ea typeface="+mn-ea"/>
                          <a:cs typeface="+mn-cs"/>
                        </a:rPr>
                        <a:t>Dienstleistungen. </a:t>
                      </a:r>
                      <a:endParaRPr lang="de-DE" sz="1200" b="0" u="none" strike="noStrike" kern="1200" baseline="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u="none" strike="noStrike" kern="1200" baseline="0" dirty="0">
                          <a:solidFill>
                            <a:srgbClr val="000000"/>
                          </a:solidFill>
                          <a:latin typeface="+mn-lt"/>
                          <a:ea typeface="+mn-ea"/>
                          <a:cs typeface="+mn-cs"/>
                        </a:rPr>
                        <a:t>Scope 1 und Scope 2 Emissionen der Nutzungsphase verkaufter Produkte während ihrer voraussichtlichen Lebensdauer durch die </a:t>
                      </a:r>
                      <a:r>
                        <a:rPr lang="de-DE" sz="1200" b="0" u="none" strike="noStrike" kern="1200" baseline="0" dirty="0" smtClean="0">
                          <a:solidFill>
                            <a:srgbClr val="000000"/>
                          </a:solidFill>
                          <a:latin typeface="+mn-lt"/>
                          <a:ea typeface="+mn-ea"/>
                          <a:cs typeface="+mn-cs"/>
                        </a:rPr>
                        <a:t>Endverbraucher.</a:t>
                      </a:r>
                      <a:endParaRPr lang="de-DE" sz="1200" b="0" u="none" strike="noStrike" kern="1200" baseline="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u="none" strike="noStrike" kern="1200" baseline="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u="sng" strike="noStrike" kern="1200" baseline="0" dirty="0">
                          <a:solidFill>
                            <a:srgbClr val="000000"/>
                          </a:solidFill>
                          <a:latin typeface="+mn-lt"/>
                          <a:ea typeface="+mn-ea"/>
                          <a:cs typeface="+mn-cs"/>
                        </a:rPr>
                        <a:t>Optional</a:t>
                      </a:r>
                      <a:r>
                        <a:rPr lang="de-DE" sz="1200" b="0" u="none" strike="noStrike" kern="1200" baseline="0" dirty="0">
                          <a:solidFill>
                            <a:srgbClr val="000000"/>
                          </a:solidFill>
                          <a:latin typeface="+mn-lt"/>
                          <a:ea typeface="+mn-ea"/>
                          <a:cs typeface="+mn-cs"/>
                        </a:rPr>
                        <a:t>:</a:t>
                      </a:r>
                    </a:p>
                    <a:p>
                      <a:r>
                        <a:rPr lang="de-DE" sz="1200" b="0" u="none" strike="noStrike" kern="1200" baseline="0" dirty="0">
                          <a:solidFill>
                            <a:srgbClr val="000000"/>
                          </a:solidFill>
                          <a:latin typeface="+mn-lt"/>
                          <a:ea typeface="+mn-ea"/>
                          <a:cs typeface="+mn-cs"/>
                        </a:rPr>
                        <a:t>Indirekte Emissionen, die in der Nutzungsphase </a:t>
                      </a:r>
                      <a:r>
                        <a:rPr lang="de-DE" sz="1200" b="0" u="none" strike="noStrike" kern="1200" baseline="0" dirty="0" smtClean="0">
                          <a:solidFill>
                            <a:srgbClr val="000000"/>
                          </a:solidFill>
                          <a:latin typeface="+mn-lt"/>
                          <a:ea typeface="+mn-ea"/>
                          <a:cs typeface="+mn-cs"/>
                        </a:rPr>
                        <a:t>entstehen.</a:t>
                      </a:r>
                      <a:endParaRPr lang="de-DE" sz="12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u="none" strike="noStrike" kern="1200" baseline="0" dirty="0">
                          <a:solidFill>
                            <a:srgbClr val="000000"/>
                          </a:solidFill>
                          <a:latin typeface="+mn-lt"/>
                          <a:ea typeface="+mn-ea"/>
                          <a:cs typeface="+mn-cs"/>
                        </a:rPr>
                        <a:t>K</a:t>
                      </a:r>
                      <a:r>
                        <a:rPr lang="de-DE" sz="1200" b="0" u="none" strike="noStrike" kern="1200" baseline="0" dirty="0" smtClean="0">
                          <a:solidFill>
                            <a:srgbClr val="000000"/>
                          </a:solidFill>
                          <a:latin typeface="+mn-lt"/>
                          <a:ea typeface="+mn-ea"/>
                          <a:cs typeface="+mn-cs"/>
                        </a:rPr>
                        <a:t>eine</a:t>
                      </a:r>
                      <a:endParaRPr lang="de-DE" sz="1200" b="0" u="none" strike="noStrike" kern="1200" baseline="0" dirty="0">
                        <a:solidFill>
                          <a:srgbClr val="000000"/>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200" b="0" u="sng"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de-DE" sz="1200" b="0" u="none" strike="noStrike" kern="1200" baseline="0" dirty="0">
                          <a:solidFill>
                            <a:srgbClr val="000000"/>
                          </a:solidFill>
                          <a:latin typeface="+mn-lt"/>
                          <a:ea typeface="+mn-ea"/>
                          <a:cs typeface="+mn-cs"/>
                        </a:rPr>
                        <a:t>Betriebe für landwirtschaftliche Erzeugnisse und Rohstoffe</a:t>
                      </a:r>
                    </a:p>
                    <a:p>
                      <a:pPr marL="285750" indent="-285750">
                        <a:buFont typeface="Arial" panose="020B0604020202020204" pitchFamily="34" charset="0"/>
                        <a:buChar char="•"/>
                      </a:pPr>
                      <a:r>
                        <a:rPr lang="de-DE" sz="1200" b="0" u="none" strike="noStrike" kern="1200" baseline="0" dirty="0">
                          <a:solidFill>
                            <a:srgbClr val="000000"/>
                          </a:solidFill>
                          <a:latin typeface="+mn-lt"/>
                          <a:ea typeface="+mn-ea"/>
                          <a:cs typeface="+mn-cs"/>
                        </a:rPr>
                        <a:t>Produzenten von Investitionsgütern </a:t>
                      </a:r>
                      <a:r>
                        <a:rPr lang="de-DE" sz="1200" b="0" u="none" strike="noStrike" kern="1200" baseline="0" dirty="0" smtClean="0">
                          <a:solidFill>
                            <a:srgbClr val="000000"/>
                          </a:solidFill>
                          <a:latin typeface="+mn-lt"/>
                          <a:ea typeface="+mn-ea"/>
                          <a:cs typeface="+mn-cs"/>
                        </a:rPr>
                        <a:t>(z. B. </a:t>
                      </a:r>
                      <a:r>
                        <a:rPr lang="de-DE" sz="1200" b="0" u="none" strike="noStrike" kern="1200" baseline="0" dirty="0">
                          <a:solidFill>
                            <a:srgbClr val="000000"/>
                          </a:solidFill>
                          <a:latin typeface="+mn-lt"/>
                          <a:ea typeface="+mn-ea"/>
                          <a:cs typeface="+mn-cs"/>
                        </a:rPr>
                        <a:t>Maschinen, Fahrzeuge, Werkhallen)</a:t>
                      </a:r>
                    </a:p>
                    <a:p>
                      <a:pPr marL="285750" indent="-285750">
                        <a:buFont typeface="Arial" panose="020B0604020202020204" pitchFamily="34" charset="0"/>
                        <a:buChar char="•"/>
                      </a:pPr>
                      <a:r>
                        <a:rPr lang="de-DE" sz="1200" b="0" u="none" strike="noStrike" kern="1200" baseline="0" dirty="0">
                          <a:solidFill>
                            <a:srgbClr val="000000"/>
                          </a:solidFill>
                          <a:latin typeface="+mn-lt"/>
                          <a:ea typeface="+mn-ea"/>
                          <a:cs typeface="+mn-cs"/>
                        </a:rPr>
                        <a:t>Produzenten von Produkten mit indirekt assoziiertem Energieeinsatz aus der Nutzungsphase</a:t>
                      </a:r>
                    </a:p>
                    <a:p>
                      <a:pPr marL="285750" indent="-285750">
                        <a:buFont typeface="Arial" panose="020B0604020202020204" pitchFamily="34" charset="0"/>
                        <a:buChar char="•"/>
                      </a:pPr>
                      <a:r>
                        <a:rPr lang="de-DE" sz="1200" b="0" u="none" strike="noStrike" kern="1200" baseline="0" dirty="0">
                          <a:solidFill>
                            <a:srgbClr val="000000"/>
                          </a:solidFill>
                          <a:latin typeface="+mn-lt"/>
                          <a:ea typeface="+mn-ea"/>
                          <a:cs typeface="+mn-cs"/>
                        </a:rPr>
                        <a:t>OEM (Original Equipment Manufacturer), besonders im Transportwesen (Fahrzeug-, Schiffbau, Luft- und Raumfahrt)</a:t>
                      </a:r>
                    </a:p>
                    <a:p>
                      <a:pPr marL="285750" indent="-285750">
                        <a:buFont typeface="Arial" panose="020B0604020202020204" pitchFamily="34" charset="0"/>
                        <a:buChar char="•"/>
                      </a:pPr>
                      <a:r>
                        <a:rPr lang="de-DE" sz="1200" b="0" u="none" strike="noStrike" kern="1200" baseline="0" dirty="0">
                          <a:solidFill>
                            <a:srgbClr val="000000"/>
                          </a:solidFill>
                          <a:latin typeface="+mn-lt"/>
                          <a:ea typeface="+mn-ea"/>
                          <a:cs typeface="+mn-cs"/>
                        </a:rPr>
                        <a:t>Baugewerbe und Immobilienverwaltung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4418651"/>
                  </a:ext>
                </a:extLst>
              </a:tr>
            </a:tbl>
          </a:graphicData>
        </a:graphic>
      </p:graphicFrame>
      <p:sp>
        <p:nvSpPr>
          <p:cNvPr id="6" name="Sprechblase: rechteckig mit abgerundeten Ecken 1">
            <a:extLst>
              <a:ext uri="{FF2B5EF4-FFF2-40B4-BE49-F238E27FC236}">
                <a16:creationId xmlns:a16="http://schemas.microsoft.com/office/drawing/2014/main" id="{DB05CD9D-1695-76F5-0392-F05E1A6B9BE8}"/>
              </a:ext>
            </a:extLst>
          </p:cNvPr>
          <p:cNvSpPr/>
          <p:nvPr/>
        </p:nvSpPr>
        <p:spPr>
          <a:xfrm>
            <a:off x="3359696" y="3870934"/>
            <a:ext cx="4680520" cy="494170"/>
          </a:xfrm>
          <a:prstGeom prst="wedgeRoundRectCallout">
            <a:avLst>
              <a:gd name="adj1" fmla="val -57721"/>
              <a:gd name="adj2" fmla="val -51836"/>
              <a:gd name="adj3" fmla="val 16667"/>
            </a:avLst>
          </a:prstGeom>
          <a:solidFill>
            <a:srgbClr val="F9B000"/>
          </a:solidFill>
          <a:ln w="25400" cap="flat" cmpd="sng" algn="ctr">
            <a:solidFill>
              <a:srgbClr val="BBE0E3">
                <a:shade val="50000"/>
              </a:srgbClr>
            </a:solidFill>
            <a:prstDash val="solid"/>
          </a:ln>
          <a:effectLst/>
        </p:spPr>
        <p:txBody>
          <a:bodyPr rtlCol="0" anchor="ctr"/>
          <a:lstStyle/>
          <a:p>
            <a:pPr lvl="0" algn="ctr" eaLnBrk="0" fontAlgn="base" hangingPunct="0">
              <a:spcBef>
                <a:spcPct val="0"/>
              </a:spcBef>
              <a:spcAft>
                <a:spcPct val="0"/>
              </a:spcAft>
            </a:pPr>
            <a:endParaRPr lang="de-DE" sz="1200" kern="0" dirty="0">
              <a:solidFill>
                <a:srgbClr val="000000"/>
              </a:solidFill>
              <a:latin typeface="Arial"/>
              <a:ea typeface="ＭＳ Ｐゴシック"/>
            </a:endParaRPr>
          </a:p>
          <a:p>
            <a:pPr lvl="0" algn="ctr" eaLnBrk="0" fontAlgn="base" hangingPunct="0">
              <a:spcBef>
                <a:spcPct val="0"/>
              </a:spcBef>
              <a:spcAft>
                <a:spcPct val="0"/>
              </a:spcAft>
            </a:pP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Weiterführende Informationen </a:t>
            </a:r>
            <a:r>
              <a:rPr kumimoji="0" lang="de-DE" sz="1200" b="0" i="0" u="none" strike="noStrike" kern="0" cap="none" spc="0" normalizeH="0" baseline="0" noProof="0" dirty="0" smtClean="0">
                <a:ln>
                  <a:noFill/>
                </a:ln>
                <a:solidFill>
                  <a:srgbClr val="000000"/>
                </a:solidFill>
                <a:effectLst/>
                <a:uLnTx/>
                <a:uFillTx/>
                <a:latin typeface="Arial"/>
                <a:ea typeface="ＭＳ Ｐゴシック"/>
                <a:cs typeface="+mn-cs"/>
              </a:rPr>
              <a:t>finden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Sie im Dokument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hlinkClick r:id="rId2" action="ppaction://hlinksldjump"/>
              </a:rPr>
              <a:t>Technical Guidance for Calculating Scope 3 Emissions</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 auf S. </a:t>
            </a:r>
            <a:r>
              <a:rPr lang="de-DE" sz="1200" kern="0" dirty="0" smtClean="0">
                <a:solidFill>
                  <a:srgbClr val="000000"/>
                </a:solidFill>
                <a:latin typeface="Arial"/>
                <a:ea typeface="ＭＳ Ｐゴシック"/>
              </a:rPr>
              <a:t>113</a:t>
            </a:r>
            <a:r>
              <a:rPr kumimoji="0" lang="de-DE" sz="1200" b="0" i="0" u="none" strike="noStrike" kern="0" cap="none" spc="0" normalizeH="0" baseline="0" noProof="0" dirty="0" smtClean="0">
                <a:ln>
                  <a:noFill/>
                </a:ln>
                <a:solidFill>
                  <a:srgbClr val="000000"/>
                </a:solidFill>
                <a:effectLst/>
                <a:uLnTx/>
                <a:uFillTx/>
                <a:latin typeface="Arial"/>
                <a:ea typeface="ＭＳ Ｐゴシック"/>
                <a:cs typeface="+mn-cs"/>
              </a:rPr>
              <a:t>-124.</a:t>
            </a:r>
            <a:endParaRPr kumimoji="0" lang="de-DE" sz="12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de-DE" sz="1200" b="0" i="0" u="none" strike="noStrike" kern="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6421321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0677D126-E78A-56FF-8D61-6830887B6C1D}"/>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5" name="Foliennummernplatzhalter 4">
            <a:extLst>
              <a:ext uri="{FF2B5EF4-FFF2-40B4-BE49-F238E27FC236}">
                <a16:creationId xmlns:a16="http://schemas.microsoft.com/office/drawing/2014/main" id="{460D26A3-B192-4FC0-690E-B3DB54C2ECB0}"/>
              </a:ext>
            </a:extLst>
          </p:cNvPr>
          <p:cNvSpPr>
            <a:spLocks noGrp="1"/>
          </p:cNvSpPr>
          <p:nvPr>
            <p:ph type="sldNum" sz="quarter" idx="4"/>
          </p:nvPr>
        </p:nvSpPr>
        <p:spPr/>
        <p:txBody>
          <a:bodyPr/>
          <a:lstStyle/>
          <a:p>
            <a:fld id="{894680D0-7A83-433A-9719-C4143F27F647}" type="slidenum">
              <a:rPr lang="de-DE" smtClean="0"/>
              <a:pPr/>
              <a:t>46</a:t>
            </a:fld>
            <a:endParaRPr lang="de-DE" dirty="0"/>
          </a:p>
        </p:txBody>
      </p:sp>
      <p:graphicFrame>
        <p:nvGraphicFramePr>
          <p:cNvPr id="8" name="Tabelle 9">
            <a:extLst>
              <a:ext uri="{FF2B5EF4-FFF2-40B4-BE49-F238E27FC236}">
                <a16:creationId xmlns:a16="http://schemas.microsoft.com/office/drawing/2014/main" id="{499E627E-C7FB-BC7B-50B1-3CACE86D61C6}"/>
              </a:ext>
            </a:extLst>
          </p:cNvPr>
          <p:cNvGraphicFramePr>
            <a:graphicFrameLocks noGrp="1"/>
          </p:cNvGraphicFramePr>
          <p:nvPr>
            <p:extLst>
              <p:ext uri="{D42A27DB-BD31-4B8C-83A1-F6EECF244321}">
                <p14:modId xmlns:p14="http://schemas.microsoft.com/office/powerpoint/2010/main" val="582344453"/>
              </p:ext>
            </p:extLst>
          </p:nvPr>
        </p:nvGraphicFramePr>
        <p:xfrm>
          <a:off x="1111458" y="978787"/>
          <a:ext cx="10696542" cy="3386317"/>
        </p:xfrm>
        <a:graphic>
          <a:graphicData uri="http://schemas.openxmlformats.org/drawingml/2006/table">
            <a:tbl>
              <a:tblPr firstRow="1" bandRow="1">
                <a:tableStyleId>{7E9639D4-E3E2-4D34-9284-5A2195B3D0D7}</a:tableStyleId>
              </a:tblPr>
              <a:tblGrid>
                <a:gridCol w="1157124">
                  <a:extLst>
                    <a:ext uri="{9D8B030D-6E8A-4147-A177-3AD203B41FA5}">
                      <a16:colId xmlns:a16="http://schemas.microsoft.com/office/drawing/2014/main" val="2566465029"/>
                    </a:ext>
                  </a:extLst>
                </a:gridCol>
                <a:gridCol w="4126138">
                  <a:extLst>
                    <a:ext uri="{9D8B030D-6E8A-4147-A177-3AD203B41FA5}">
                      <a16:colId xmlns:a16="http://schemas.microsoft.com/office/drawing/2014/main" val="3795616076"/>
                    </a:ext>
                  </a:extLst>
                </a:gridCol>
                <a:gridCol w="3574813">
                  <a:extLst>
                    <a:ext uri="{9D8B030D-6E8A-4147-A177-3AD203B41FA5}">
                      <a16:colId xmlns:a16="http://schemas.microsoft.com/office/drawing/2014/main" val="3155891547"/>
                    </a:ext>
                  </a:extLst>
                </a:gridCol>
                <a:gridCol w="1838467">
                  <a:extLst>
                    <a:ext uri="{9D8B030D-6E8A-4147-A177-3AD203B41FA5}">
                      <a16:colId xmlns:a16="http://schemas.microsoft.com/office/drawing/2014/main" val="1714585176"/>
                    </a:ext>
                  </a:extLst>
                </a:gridCol>
              </a:tblGrid>
              <a:tr h="491568">
                <a:tc>
                  <a:txBody>
                    <a:bodyPr/>
                    <a:lstStyle/>
                    <a:p>
                      <a:r>
                        <a:rPr lang="de-DE" sz="1200" b="1" i="0" dirty="0"/>
                        <a:t>Methode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tc>
                  <a:txBody>
                    <a:bodyPr/>
                    <a:lstStyle/>
                    <a:p>
                      <a:r>
                        <a:rPr lang="de-DE" sz="1200" b="1" i="0" dirty="0"/>
                        <a:t>Beschreibung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tc>
                  <a:txBody>
                    <a:bodyPr/>
                    <a:lstStyle/>
                    <a:p>
                      <a:r>
                        <a:rPr lang="de-DE" sz="1200" b="1" i="0" dirty="0"/>
                        <a:t>Vorgehen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i="0" dirty="0"/>
                        <a:t>Anmerkungen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extLst>
                  <a:ext uri="{0D108BD9-81ED-4DB2-BD59-A6C34878D82A}">
                    <a16:rowId xmlns:a16="http://schemas.microsoft.com/office/drawing/2014/main" val="3870020211"/>
                  </a:ext>
                </a:extLst>
              </a:tr>
              <a:tr h="1706029">
                <a:tc>
                  <a:txBody>
                    <a:bodyPr/>
                    <a:lstStyle/>
                    <a:p>
                      <a:r>
                        <a:rPr lang="en-US" sz="1200" b="1" dirty="0">
                          <a:solidFill>
                            <a:srgbClr val="000000"/>
                          </a:solidFill>
                        </a:rPr>
                        <a:t>Direct use-phase emissions</a:t>
                      </a:r>
                    </a:p>
                    <a:p>
                      <a:r>
                        <a:rPr lang="en-US" sz="1200" b="1" kern="1200" dirty="0">
                          <a:solidFill>
                            <a:srgbClr val="000000"/>
                          </a:solidFill>
                          <a:latin typeface="+mn-lt"/>
                          <a:ea typeface="+mn-ea"/>
                          <a:cs typeface="+mn-cs"/>
                        </a:rPr>
                        <a:t>(Direkte Emissionen)</a:t>
                      </a:r>
                      <a:endParaRPr lang="de-DE" sz="1200" b="1" kern="1200" dirty="0">
                        <a:solidFill>
                          <a:srgbClr val="000000"/>
                        </a:solidFill>
                        <a:latin typeface="+mn-lt"/>
                        <a:ea typeface="+mn-ea"/>
                        <a:cs typeface="+mn-cs"/>
                      </a:endParaRPr>
                    </a:p>
                    <a:p>
                      <a:endParaRPr lang="de-DE" sz="12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rgbClr val="000000"/>
                          </a:solidFill>
                        </a:rPr>
                        <a:t>Die Anzahl der Verwendungen jedes Produkts während der Lebensdauer werden mit der verkauften Menge und einem Emissionsfaktor pro Verwendung </a:t>
                      </a:r>
                      <a:r>
                        <a:rPr lang="de-DE" sz="1200" dirty="0" smtClean="0">
                          <a:solidFill>
                            <a:srgbClr val="000000"/>
                          </a:solidFill>
                        </a:rPr>
                        <a:t>multipliziert</a:t>
                      </a:r>
                      <a:r>
                        <a:rPr lang="de-DE" sz="1200" baseline="0" dirty="0" smtClean="0">
                          <a:solidFill>
                            <a:srgbClr val="000000"/>
                          </a:solidFill>
                        </a:rPr>
                        <a:t>.</a:t>
                      </a:r>
                      <a:r>
                        <a:rPr lang="de-DE" sz="1200" baseline="0" dirty="0" smtClean="0">
                          <a:solidFill>
                            <a:srgbClr val="000000"/>
                          </a:solidFill>
                          <a:sym typeface="Wingdings" panose="05000000000000000000" pitchFamily="2" charset="2"/>
                        </a:rPr>
                        <a:t> </a:t>
                      </a:r>
                      <a:r>
                        <a:rPr lang="de-DE" sz="1200" dirty="0" smtClean="0">
                          <a:solidFill>
                            <a:srgbClr val="000000"/>
                          </a:solidFill>
                        </a:rPr>
                        <a:t>Anschließend </a:t>
                      </a:r>
                      <a:r>
                        <a:rPr lang="de-DE" sz="1200" dirty="0">
                          <a:solidFill>
                            <a:srgbClr val="000000"/>
                          </a:solidFill>
                        </a:rPr>
                        <a:t>werden die Emissionen aller Produkte in der Nutzungsphase </a:t>
                      </a:r>
                      <a:r>
                        <a:rPr lang="de-DE" sz="1200" dirty="0" smtClean="0">
                          <a:solidFill>
                            <a:srgbClr val="000000"/>
                          </a:solidFill>
                        </a:rPr>
                        <a:t>zusammengefasst.</a:t>
                      </a:r>
                      <a:endParaRPr lang="de-DE" sz="12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i="0" u="none" strike="noStrike" kern="1200" baseline="0" dirty="0">
                          <a:solidFill>
                            <a:schemeClr val="tx1"/>
                          </a:solidFill>
                          <a:latin typeface="+mj-lt"/>
                          <a:ea typeface="+mn-ea"/>
                          <a:cs typeface="+mn-cs"/>
                        </a:rPr>
                        <a:t>Siehe nächste Folie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dirty="0">
                          <a:solidFill>
                            <a:srgbClr val="000000"/>
                          </a:solidFill>
                        </a:rPr>
                        <a:t>Produktgruppen ähnlicher Produkte können erstellt werden, um durchschnittliche Statistiken für ein typisches Produkt </a:t>
                      </a:r>
                      <a:r>
                        <a:rPr lang="de-DE" sz="1200" dirty="0" smtClean="0">
                          <a:solidFill>
                            <a:srgbClr val="000000"/>
                          </a:solidFill>
                        </a:rPr>
                        <a:t>auszugeben.</a:t>
                      </a:r>
                      <a:endParaRPr lang="de-DE" sz="1200" dirty="0">
                        <a:solidFill>
                          <a:srgbClr val="000000"/>
                        </a:solidFill>
                      </a:endParaRPr>
                    </a:p>
                    <a:p>
                      <a:pPr marL="0" indent="0">
                        <a:buFont typeface="Arial" panose="020B0604020202020204" pitchFamily="34" charset="0"/>
                        <a:buNone/>
                      </a:pPr>
                      <a:endParaRPr lang="de-DE"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4418651"/>
                  </a:ext>
                </a:extLst>
              </a:tr>
              <a:tr h="896388">
                <a:tc>
                  <a:txBody>
                    <a:bodyPr/>
                    <a:lstStyle/>
                    <a:p>
                      <a:r>
                        <a:rPr lang="en-US" sz="1200" b="1" dirty="0">
                          <a:solidFill>
                            <a:srgbClr val="000000"/>
                          </a:solidFill>
                        </a:rPr>
                        <a:t>Indirect use-phase emissions</a:t>
                      </a:r>
                    </a:p>
                    <a:p>
                      <a:r>
                        <a:rPr lang="en-US" sz="1200" b="1" kern="1200" dirty="0">
                          <a:solidFill>
                            <a:srgbClr val="000000"/>
                          </a:solidFill>
                          <a:latin typeface="+mn-lt"/>
                          <a:ea typeface="+mn-ea"/>
                          <a:cs typeface="+mn-cs"/>
                        </a:rPr>
                        <a:t>(Indirekte Emissionen)</a:t>
                      </a:r>
                      <a:endParaRPr lang="de-DE" sz="1200" dirty="0">
                        <a:solidFill>
                          <a:srgbClr val="000000"/>
                        </a:solidFill>
                      </a:endParaRPr>
                    </a:p>
                    <a:p>
                      <a:endParaRPr lang="de-DE" sz="12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rgbClr val="000000"/>
                          </a:solidFill>
                        </a:rPr>
                        <a:t>Emissionen werden berechnet, indem ein typisches Nutzungsphasenprofil über die Lebensdauer des Produkts erstellt wird und mit den entsprechenden Emissionsfaktoren multipliziert </a:t>
                      </a:r>
                      <a:r>
                        <a:rPr lang="de-DE" sz="1200" dirty="0" smtClean="0">
                          <a:solidFill>
                            <a:srgbClr val="000000"/>
                          </a:solidFill>
                        </a:rPr>
                        <a:t>werden. </a:t>
                      </a:r>
                      <a:endParaRPr lang="de-DE" sz="12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a:solidFill>
                            <a:schemeClr val="tx1"/>
                          </a:solidFill>
                          <a:latin typeface="+mn-lt"/>
                          <a:ea typeface="+mn-ea"/>
                          <a:cs typeface="+mn-cs"/>
                        </a:rPr>
                        <a:t>Siehe nächste Folie </a:t>
                      </a:r>
                    </a:p>
                    <a:p>
                      <a:endParaRPr lang="de-D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4821180"/>
                  </a:ext>
                </a:extLst>
              </a:tr>
            </a:tbl>
          </a:graphicData>
        </a:graphic>
      </p:graphicFrame>
      <p:sp>
        <p:nvSpPr>
          <p:cNvPr id="9" name="Rechtwinkliges Dreieck 8">
            <a:extLst>
              <a:ext uri="{FF2B5EF4-FFF2-40B4-BE49-F238E27FC236}">
                <a16:creationId xmlns:a16="http://schemas.microsoft.com/office/drawing/2014/main" id="{7009C912-62D2-7BDA-DA5B-CA5A14BD2430}"/>
              </a:ext>
            </a:extLst>
          </p:cNvPr>
          <p:cNvSpPr/>
          <p:nvPr/>
        </p:nvSpPr>
        <p:spPr>
          <a:xfrm rot="10800000">
            <a:off x="551384" y="980728"/>
            <a:ext cx="473802" cy="3386318"/>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de-DE" sz="1400" dirty="0">
                <a:solidFill>
                  <a:srgbClr val="000000"/>
                </a:solidFill>
              </a:rPr>
              <a:t>Genauigkeit</a:t>
            </a:r>
          </a:p>
        </p:txBody>
      </p:sp>
      <p:sp>
        <p:nvSpPr>
          <p:cNvPr id="15" name="Textfeld 14">
            <a:extLst>
              <a:ext uri="{FF2B5EF4-FFF2-40B4-BE49-F238E27FC236}">
                <a16:creationId xmlns:a16="http://schemas.microsoft.com/office/drawing/2014/main" id="{AED672FF-CF8A-A2D1-BFAF-AE3E30B7AE0C}"/>
              </a:ext>
            </a:extLst>
          </p:cNvPr>
          <p:cNvSpPr txBox="1"/>
          <p:nvPr/>
        </p:nvSpPr>
        <p:spPr>
          <a:xfrm>
            <a:off x="5336896" y="6226124"/>
            <a:ext cx="6547495" cy="230832"/>
          </a:xfrm>
          <a:prstGeom prst="rect">
            <a:avLst/>
          </a:prstGeom>
          <a:noFill/>
        </p:spPr>
        <p:txBody>
          <a:bodyPr wrap="square" rtlCol="0">
            <a:spAutoFit/>
          </a:bodyPr>
          <a:lstStyle/>
          <a:p>
            <a:pPr algn="r"/>
            <a:r>
              <a:rPr lang="de-DE" sz="900" dirty="0">
                <a:solidFill>
                  <a:srgbClr val="000000"/>
                </a:solidFill>
              </a:rPr>
              <a:t>* Müssen in der selben Einheit gemessen sein (Masse, Volumen, Marktwert, Anzahl an Produkten)</a:t>
            </a:r>
          </a:p>
        </p:txBody>
      </p:sp>
    </p:spTree>
    <p:extLst>
      <p:ext uri="{BB962C8B-B14F-4D97-AF65-F5344CB8AC3E}">
        <p14:creationId xmlns:p14="http://schemas.microsoft.com/office/powerpoint/2010/main" val="7870467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9D12D7-CB51-6C1D-4ACE-9858CA19E69E}"/>
              </a:ext>
            </a:extLst>
          </p:cNvPr>
          <p:cNvSpPr>
            <a:spLocks noGrp="1"/>
          </p:cNvSpPr>
          <p:nvPr>
            <p:ph type="title"/>
          </p:nvPr>
        </p:nvSpPr>
        <p:spPr/>
        <p:txBody>
          <a:bodyPr/>
          <a:lstStyle/>
          <a:p>
            <a:r>
              <a:rPr lang="de-DE" dirty="0"/>
              <a:t>Emissionstypen und Berechnungsmethoden Scope 3.11</a:t>
            </a:r>
          </a:p>
        </p:txBody>
      </p:sp>
      <p:sp>
        <p:nvSpPr>
          <p:cNvPr id="4" name="Fußzeilenplatzhalter 3">
            <a:extLst>
              <a:ext uri="{FF2B5EF4-FFF2-40B4-BE49-F238E27FC236}">
                <a16:creationId xmlns:a16="http://schemas.microsoft.com/office/drawing/2014/main" id="{F950753B-1076-AAFD-0C19-8D93E6DCDDD2}"/>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5" name="Foliennummernplatzhalter 4">
            <a:extLst>
              <a:ext uri="{FF2B5EF4-FFF2-40B4-BE49-F238E27FC236}">
                <a16:creationId xmlns:a16="http://schemas.microsoft.com/office/drawing/2014/main" id="{FF90CDDD-60DB-B0B3-20AD-806F23637BEB}"/>
              </a:ext>
            </a:extLst>
          </p:cNvPr>
          <p:cNvSpPr>
            <a:spLocks noGrp="1"/>
          </p:cNvSpPr>
          <p:nvPr>
            <p:ph type="sldNum" sz="quarter" idx="4"/>
          </p:nvPr>
        </p:nvSpPr>
        <p:spPr/>
        <p:txBody>
          <a:bodyPr/>
          <a:lstStyle/>
          <a:p>
            <a:fld id="{894680D0-7A83-433A-9719-C4143F27F647}" type="slidenum">
              <a:rPr lang="de-DE" smtClean="0"/>
              <a:pPr/>
              <a:t>47</a:t>
            </a:fld>
            <a:endParaRPr lang="de-DE" dirty="0"/>
          </a:p>
        </p:txBody>
      </p:sp>
      <p:graphicFrame>
        <p:nvGraphicFramePr>
          <p:cNvPr id="6" name="Tabelle 9">
            <a:extLst>
              <a:ext uri="{FF2B5EF4-FFF2-40B4-BE49-F238E27FC236}">
                <a16:creationId xmlns:a16="http://schemas.microsoft.com/office/drawing/2014/main" id="{3DD5CE16-1FA3-F99B-1EAF-73660F435ACC}"/>
              </a:ext>
            </a:extLst>
          </p:cNvPr>
          <p:cNvGraphicFramePr>
            <a:graphicFrameLocks noGrp="1"/>
          </p:cNvGraphicFramePr>
          <p:nvPr>
            <p:extLst>
              <p:ext uri="{D42A27DB-BD31-4B8C-83A1-F6EECF244321}">
                <p14:modId xmlns:p14="http://schemas.microsoft.com/office/powerpoint/2010/main" val="3197896370"/>
              </p:ext>
            </p:extLst>
          </p:nvPr>
        </p:nvGraphicFramePr>
        <p:xfrm>
          <a:off x="551384" y="1480857"/>
          <a:ext cx="11256616" cy="4985422"/>
        </p:xfrm>
        <a:graphic>
          <a:graphicData uri="http://schemas.openxmlformats.org/drawingml/2006/table">
            <a:tbl>
              <a:tblPr firstRow="1" bandRow="1">
                <a:tableStyleId>{7E9639D4-E3E2-4D34-9284-5A2195B3D0D7}</a:tableStyleId>
              </a:tblPr>
              <a:tblGrid>
                <a:gridCol w="1623235">
                  <a:extLst>
                    <a:ext uri="{9D8B030D-6E8A-4147-A177-3AD203B41FA5}">
                      <a16:colId xmlns:a16="http://schemas.microsoft.com/office/drawing/2014/main" val="1359201753"/>
                    </a:ext>
                  </a:extLst>
                </a:gridCol>
                <a:gridCol w="4480643">
                  <a:extLst>
                    <a:ext uri="{9D8B030D-6E8A-4147-A177-3AD203B41FA5}">
                      <a16:colId xmlns:a16="http://schemas.microsoft.com/office/drawing/2014/main" val="2566465029"/>
                    </a:ext>
                  </a:extLst>
                </a:gridCol>
                <a:gridCol w="2576369">
                  <a:extLst>
                    <a:ext uri="{9D8B030D-6E8A-4147-A177-3AD203B41FA5}">
                      <a16:colId xmlns:a16="http://schemas.microsoft.com/office/drawing/2014/main" val="3155891547"/>
                    </a:ext>
                  </a:extLst>
                </a:gridCol>
                <a:gridCol w="2576369">
                  <a:extLst>
                    <a:ext uri="{9D8B030D-6E8A-4147-A177-3AD203B41FA5}">
                      <a16:colId xmlns:a16="http://schemas.microsoft.com/office/drawing/2014/main" val="4149193086"/>
                    </a:ext>
                  </a:extLst>
                </a:gridCol>
              </a:tblGrid>
              <a:tr h="509416">
                <a:tc>
                  <a:txBody>
                    <a:bodyPr/>
                    <a:lstStyle/>
                    <a:p>
                      <a:r>
                        <a:rPr lang="de-DE" sz="1200" dirty="0"/>
                        <a:t>Art der Emission</a:t>
                      </a:r>
                    </a:p>
                  </a:txBody>
                  <a:tcPr>
                    <a:solidFill>
                      <a:srgbClr val="3B687F"/>
                    </a:solidFill>
                  </a:tcPr>
                </a:tc>
                <a:tc>
                  <a:txBody>
                    <a:bodyPr/>
                    <a:lstStyle/>
                    <a:p>
                      <a:r>
                        <a:rPr lang="de-DE" sz="1200" dirty="0"/>
                        <a:t>Produkt</a:t>
                      </a:r>
                    </a:p>
                  </a:txBody>
                  <a:tcPr>
                    <a:solidFill>
                      <a:srgbClr val="3B687F"/>
                    </a:solidFill>
                  </a:tcPr>
                </a:tc>
                <a:tc>
                  <a:txBody>
                    <a:bodyPr/>
                    <a:lstStyle/>
                    <a:p>
                      <a:r>
                        <a:rPr lang="de-DE" sz="1200" dirty="0"/>
                        <a:t>Beispiele</a:t>
                      </a:r>
                    </a:p>
                  </a:txBody>
                  <a:tcPr>
                    <a:solidFill>
                      <a:srgbClr val="3B687F"/>
                    </a:solidFill>
                  </a:tcPr>
                </a:tc>
                <a:tc>
                  <a:txBody>
                    <a:bodyPr/>
                    <a:lstStyle/>
                    <a:p>
                      <a:r>
                        <a:rPr lang="de-DE" sz="1200" dirty="0"/>
                        <a:t>Daten</a:t>
                      </a:r>
                    </a:p>
                  </a:txBody>
                  <a:tcPr>
                    <a:solidFill>
                      <a:srgbClr val="3B687F"/>
                    </a:solidFill>
                  </a:tcPr>
                </a:tc>
                <a:extLst>
                  <a:ext uri="{0D108BD9-81ED-4DB2-BD59-A6C34878D82A}">
                    <a16:rowId xmlns:a16="http://schemas.microsoft.com/office/drawing/2014/main" val="3870020211"/>
                  </a:ext>
                </a:extLst>
              </a:tr>
              <a:tr h="1158873">
                <a:tc rowSpan="3">
                  <a:txBody>
                    <a:bodyPr/>
                    <a:lstStyle/>
                    <a:p>
                      <a:r>
                        <a:rPr lang="de-DE" sz="1200" dirty="0">
                          <a:solidFill>
                            <a:srgbClr val="000000"/>
                          </a:solidFill>
                        </a:rPr>
                        <a:t>Direkte Emissionen in der Nutzungsphase (erforderlich)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u="none" strike="noStrike" kern="1200" baseline="0" dirty="0">
                          <a:solidFill>
                            <a:srgbClr val="000000"/>
                          </a:solidFill>
                          <a:latin typeface="+mn-lt"/>
                          <a:ea typeface="+mn-ea"/>
                          <a:cs typeface="+mn-cs"/>
                        </a:rPr>
                        <a:t>Produkte, die bei ihrer Nutzung direkt Energie verbrauchen (Brennstoffe oder Elektrizität</a:t>
                      </a:r>
                      <a:r>
                        <a:rPr lang="de-DE" sz="1200" b="0" u="none" strike="noStrike" kern="1200" baseline="0" dirty="0" smtClean="0">
                          <a:solidFill>
                            <a:srgbClr val="000000"/>
                          </a:solidFill>
                          <a:latin typeface="+mn-lt"/>
                          <a:ea typeface="+mn-ea"/>
                          <a:cs typeface="+mn-cs"/>
                        </a:rPr>
                        <a:t>).</a:t>
                      </a:r>
                      <a:endParaRPr lang="de-DE" sz="1200" b="0" u="none" strike="noStrike" kern="1200" baseline="0" dirty="0">
                        <a:solidFill>
                          <a:srgbClr val="000000"/>
                        </a:solidFill>
                        <a:latin typeface="+mn-lt"/>
                        <a:ea typeface="+mn-ea"/>
                        <a:cs typeface="+mn-cs"/>
                      </a:endParaRPr>
                    </a:p>
                  </a:txBody>
                  <a:tcPr/>
                </a:tc>
                <a:tc>
                  <a:txBody>
                    <a:bodyPr/>
                    <a:lstStyle/>
                    <a:p>
                      <a:r>
                        <a:rPr lang="de-DE" sz="1200" b="0" u="none" strike="noStrike" kern="1200" baseline="0" dirty="0">
                          <a:solidFill>
                            <a:srgbClr val="000000"/>
                          </a:solidFill>
                          <a:latin typeface="+mn-lt"/>
                          <a:ea typeface="+mn-ea"/>
                          <a:cs typeface="+mn-cs"/>
                        </a:rPr>
                        <a:t>Autos, Motoren, Kraftwerke, Datenzentren</a:t>
                      </a:r>
                    </a:p>
                  </a:txBody>
                  <a:tcPr/>
                </a:tc>
                <a:tc>
                  <a:txBody>
                    <a:bodyPr/>
                    <a:lstStyle/>
                    <a:p>
                      <a:pPr marL="285750" indent="-285750">
                        <a:buFont typeface="Arial" panose="020B0604020202020204" pitchFamily="34" charset="0"/>
                        <a:buChar char="•"/>
                      </a:pPr>
                      <a:r>
                        <a:rPr lang="de-DE" sz="1200" b="0" u="none" strike="noStrike" kern="1200" baseline="0" dirty="0">
                          <a:solidFill>
                            <a:srgbClr val="000000"/>
                          </a:solidFill>
                          <a:latin typeface="+mn-lt"/>
                          <a:ea typeface="+mn-ea"/>
                          <a:cs typeface="+mn-cs"/>
                        </a:rPr>
                        <a:t>Interne Datensysteme</a:t>
                      </a:r>
                    </a:p>
                    <a:p>
                      <a:pPr marL="285750" indent="-285750">
                        <a:buFont typeface="Arial" panose="020B0604020202020204" pitchFamily="34" charset="0"/>
                        <a:buChar char="•"/>
                      </a:pPr>
                      <a:r>
                        <a:rPr lang="de-DE" sz="1200" b="0" u="none" strike="noStrike" kern="1200" baseline="0" dirty="0">
                          <a:solidFill>
                            <a:srgbClr val="000000"/>
                          </a:solidFill>
                          <a:latin typeface="+mn-lt"/>
                          <a:ea typeface="+mn-ea"/>
                          <a:cs typeface="+mn-cs"/>
                        </a:rPr>
                        <a:t>Verkaufsaufzeichnungen</a:t>
                      </a:r>
                    </a:p>
                    <a:p>
                      <a:pPr marL="285750" indent="-285750">
                        <a:buFont typeface="Arial" panose="020B0604020202020204" pitchFamily="34" charset="0"/>
                        <a:buChar char="•"/>
                      </a:pPr>
                      <a:r>
                        <a:rPr lang="de-DE" sz="1200" b="0" u="none" strike="noStrike" kern="1200" baseline="0" dirty="0">
                          <a:solidFill>
                            <a:srgbClr val="000000"/>
                          </a:solidFill>
                          <a:latin typeface="+mn-lt"/>
                          <a:ea typeface="+mn-ea"/>
                          <a:cs typeface="+mn-cs"/>
                        </a:rPr>
                        <a:t>Erhebungen</a:t>
                      </a:r>
                    </a:p>
                    <a:p>
                      <a:pPr marL="285750" indent="-285750">
                        <a:buFont typeface="Arial" panose="020B0604020202020204" pitchFamily="34" charset="0"/>
                        <a:buChar char="•"/>
                      </a:pPr>
                      <a:r>
                        <a:rPr lang="de-DE" sz="1200" b="0" u="none" strike="noStrike" kern="1200" baseline="0" dirty="0">
                          <a:solidFill>
                            <a:srgbClr val="000000"/>
                          </a:solidFill>
                          <a:latin typeface="+mn-lt"/>
                          <a:ea typeface="+mn-ea"/>
                          <a:cs typeface="+mn-cs"/>
                        </a:rPr>
                        <a:t>Industrieverbände</a:t>
                      </a:r>
                    </a:p>
                    <a:p>
                      <a:endParaRPr lang="de-DE" sz="1200" b="0" u="none" strike="noStrike" kern="1200" baseline="0" dirty="0">
                        <a:solidFill>
                          <a:srgbClr val="000000"/>
                        </a:solidFill>
                        <a:latin typeface="+mn-lt"/>
                        <a:ea typeface="+mn-ea"/>
                        <a:cs typeface="+mn-cs"/>
                      </a:endParaRPr>
                    </a:p>
                    <a:p>
                      <a:endParaRPr lang="de-DE" sz="1200" b="0" u="none" strike="noStrike" kern="1200" baseline="0" dirty="0">
                        <a:solidFill>
                          <a:srgbClr val="000000"/>
                        </a:solidFill>
                        <a:latin typeface="+mn-lt"/>
                        <a:ea typeface="+mn-ea"/>
                        <a:cs typeface="+mn-cs"/>
                      </a:endParaRPr>
                    </a:p>
                  </a:txBody>
                  <a:tcPr/>
                </a:tc>
                <a:extLst>
                  <a:ext uri="{0D108BD9-81ED-4DB2-BD59-A6C34878D82A}">
                    <a16:rowId xmlns:a16="http://schemas.microsoft.com/office/drawing/2014/main" val="754418651"/>
                  </a:ext>
                </a:extLst>
              </a:tr>
              <a:tr h="1693737">
                <a:tc vMerge="1">
                  <a:txBody>
                    <a:bodyPr/>
                    <a:lstStyle/>
                    <a:p>
                      <a:endParaRPr lang="de-DE" sz="1600" dirty="0">
                        <a:solidFill>
                          <a:srgbClr val="0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u="none" strike="noStrike" kern="1200" baseline="0" dirty="0">
                          <a:solidFill>
                            <a:srgbClr val="000000"/>
                          </a:solidFill>
                          <a:latin typeface="+mn-lt"/>
                          <a:ea typeface="+mn-ea"/>
                          <a:cs typeface="+mn-cs"/>
                        </a:rPr>
                        <a:t>Brennstoffe und Rohmaterialien</a:t>
                      </a:r>
                    </a:p>
                  </a:txBody>
                  <a:tcPr/>
                </a:tc>
                <a:tc>
                  <a:txBody>
                    <a:bodyPr/>
                    <a:lstStyle/>
                    <a:p>
                      <a:r>
                        <a:rPr lang="de-DE" sz="1200" b="0" u="none" strike="noStrike" kern="1200" baseline="0" dirty="0">
                          <a:solidFill>
                            <a:srgbClr val="000000"/>
                          </a:solidFill>
                          <a:latin typeface="+mn-lt"/>
                          <a:ea typeface="+mn-ea"/>
                          <a:cs typeface="+mn-cs"/>
                        </a:rPr>
                        <a:t>Erdölprodukte, Erdgas, Kohle, Biokraftstoffe</a:t>
                      </a:r>
                    </a:p>
                  </a:txBody>
                  <a:tcPr/>
                </a:tc>
                <a:tc>
                  <a:txBody>
                    <a:bodyPr/>
                    <a:lstStyle/>
                    <a:p>
                      <a:r>
                        <a:rPr lang="de-DE" sz="1200" b="0" u="none" strike="noStrike" kern="1200" baseline="0" dirty="0">
                          <a:solidFill>
                            <a:srgbClr val="000000"/>
                          </a:solidFill>
                          <a:latin typeface="+mn-lt"/>
                          <a:ea typeface="+mn-ea"/>
                          <a:cs typeface="+mn-cs"/>
                        </a:rPr>
                        <a:t>Die Emissionsfaktoren für die Verbrennung von Brenn- und Rohstoffen sind in vielen international anerkannten Quellen gut dokumentiert, z. B. im 4. IPCC Assessment Report und den Faktoren, die in den Berechnungsinstrumenten des GHG Protocol enthalten </a:t>
                      </a:r>
                      <a:r>
                        <a:rPr lang="de-DE" sz="1200" b="0" u="none" strike="noStrike" kern="1200" baseline="0" dirty="0" smtClean="0">
                          <a:solidFill>
                            <a:srgbClr val="000000"/>
                          </a:solidFill>
                          <a:latin typeface="+mn-lt"/>
                          <a:ea typeface="+mn-ea"/>
                          <a:cs typeface="+mn-cs"/>
                        </a:rPr>
                        <a:t>sind.</a:t>
                      </a:r>
                      <a:endParaRPr lang="de-DE" sz="1200" b="0" u="none" strike="noStrike" kern="1200" baseline="0" dirty="0">
                        <a:solidFill>
                          <a:srgbClr val="000000"/>
                        </a:solidFill>
                        <a:latin typeface="+mn-lt"/>
                        <a:ea typeface="+mn-ea"/>
                        <a:cs typeface="+mn-cs"/>
                      </a:endParaRPr>
                    </a:p>
                  </a:txBody>
                  <a:tcPr/>
                </a:tc>
                <a:extLst>
                  <a:ext uri="{0D108BD9-81ED-4DB2-BD59-A6C34878D82A}">
                    <a16:rowId xmlns:a16="http://schemas.microsoft.com/office/drawing/2014/main" val="328910225"/>
                  </a:ext>
                </a:extLst>
              </a:tr>
              <a:tr h="445720">
                <a:tc vMerge="1">
                  <a:txBody>
                    <a:bodyPr/>
                    <a:lstStyle/>
                    <a:p>
                      <a:endParaRPr lang="de-DE" sz="1600" dirty="0">
                        <a:solidFill>
                          <a:srgbClr val="0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u="none" strike="noStrike" kern="1200" baseline="0" dirty="0">
                          <a:solidFill>
                            <a:srgbClr val="000000"/>
                          </a:solidFill>
                          <a:latin typeface="+mn-lt"/>
                          <a:ea typeface="+mn-ea"/>
                          <a:cs typeface="+mn-cs"/>
                        </a:rPr>
                        <a:t>Produkte, die Treibhausgase enthalten oder bilden, die bei der Verwendung emittiert </a:t>
                      </a:r>
                      <a:r>
                        <a:rPr lang="de-DE" sz="1200" b="0" u="none" strike="noStrike" kern="1200" baseline="0" dirty="0" smtClean="0">
                          <a:solidFill>
                            <a:srgbClr val="000000"/>
                          </a:solidFill>
                          <a:latin typeface="+mn-lt"/>
                          <a:ea typeface="+mn-ea"/>
                          <a:cs typeface="+mn-cs"/>
                        </a:rPr>
                        <a:t>werden.</a:t>
                      </a:r>
                      <a:endParaRPr lang="de-DE" sz="1200" b="0" u="none" strike="noStrike" kern="1200" baseline="0" dirty="0">
                        <a:solidFill>
                          <a:srgbClr val="000000"/>
                        </a:solidFill>
                        <a:latin typeface="+mn-lt"/>
                        <a:ea typeface="+mn-ea"/>
                        <a:cs typeface="+mn-cs"/>
                      </a:endParaRPr>
                    </a:p>
                  </a:txBody>
                  <a:tcPr/>
                </a:tc>
                <a:tc>
                  <a:txBody>
                    <a:bodyPr/>
                    <a:lstStyle/>
                    <a:p>
                      <a:r>
                        <a:rPr lang="pt-BR" sz="1200" b="0" u="none" strike="noStrike" kern="1200" baseline="0" dirty="0">
                          <a:solidFill>
                            <a:srgbClr val="000000"/>
                          </a:solidFill>
                          <a:latin typeface="+mn-lt"/>
                          <a:ea typeface="+mn-ea"/>
                          <a:cs typeface="+mn-cs"/>
                        </a:rPr>
                        <a:t>CO</a:t>
                      </a:r>
                      <a:r>
                        <a:rPr lang="pt-BR" sz="1200" b="0" u="none" strike="noStrike" kern="1200" baseline="-25000" dirty="0">
                          <a:solidFill>
                            <a:srgbClr val="000000"/>
                          </a:solidFill>
                          <a:latin typeface="+mn-lt"/>
                          <a:ea typeface="+mn-ea"/>
                          <a:cs typeface="+mn-cs"/>
                        </a:rPr>
                        <a:t>2</a:t>
                      </a:r>
                      <a:r>
                        <a:rPr lang="pt-BR" sz="1200" b="0" u="none" strike="noStrike" kern="1200" baseline="0" dirty="0">
                          <a:solidFill>
                            <a:srgbClr val="000000"/>
                          </a:solidFill>
                          <a:latin typeface="+mn-lt"/>
                          <a:ea typeface="+mn-ea"/>
                          <a:cs typeface="+mn-cs"/>
                        </a:rPr>
                        <a:t>, CH</a:t>
                      </a:r>
                      <a:r>
                        <a:rPr lang="pt-BR" sz="1200" b="0" u="none" strike="noStrike" kern="1200" baseline="-25000" dirty="0">
                          <a:solidFill>
                            <a:srgbClr val="000000"/>
                          </a:solidFill>
                          <a:latin typeface="+mn-lt"/>
                          <a:ea typeface="+mn-ea"/>
                          <a:cs typeface="+mn-cs"/>
                        </a:rPr>
                        <a:t>4</a:t>
                      </a:r>
                      <a:r>
                        <a:rPr lang="pt-BR" sz="1200" b="0" u="none" strike="noStrike" kern="1200" baseline="0" dirty="0">
                          <a:solidFill>
                            <a:srgbClr val="000000"/>
                          </a:solidFill>
                          <a:latin typeface="+mn-lt"/>
                          <a:ea typeface="+mn-ea"/>
                          <a:cs typeface="+mn-cs"/>
                        </a:rPr>
                        <a:t>, N</a:t>
                      </a:r>
                      <a:r>
                        <a:rPr lang="pt-BR" sz="1200" b="0" u="none" strike="noStrike" kern="1200" baseline="-25000" dirty="0">
                          <a:solidFill>
                            <a:srgbClr val="000000"/>
                          </a:solidFill>
                          <a:latin typeface="+mn-lt"/>
                          <a:ea typeface="+mn-ea"/>
                          <a:cs typeface="+mn-cs"/>
                        </a:rPr>
                        <a:t>2</a:t>
                      </a:r>
                      <a:r>
                        <a:rPr lang="pt-BR" sz="1200" b="0" u="none" strike="noStrike" kern="1200" baseline="0" dirty="0">
                          <a:solidFill>
                            <a:srgbClr val="000000"/>
                          </a:solidFill>
                          <a:latin typeface="+mn-lt"/>
                          <a:ea typeface="+mn-ea"/>
                          <a:cs typeface="+mn-cs"/>
                        </a:rPr>
                        <a:t>O, HFCs, PFCs, SF</a:t>
                      </a:r>
                      <a:r>
                        <a:rPr lang="pt-BR" sz="1200" b="0" u="none" strike="noStrike" kern="1200" baseline="-25000" dirty="0">
                          <a:solidFill>
                            <a:srgbClr val="000000"/>
                          </a:solidFill>
                          <a:latin typeface="+mn-lt"/>
                          <a:ea typeface="+mn-ea"/>
                          <a:cs typeface="+mn-cs"/>
                        </a:rPr>
                        <a:t>6 </a:t>
                      </a:r>
                      <a:r>
                        <a:rPr lang="pt-BR" sz="1200" b="0" u="none" strike="noStrike" kern="1200" baseline="0" dirty="0">
                          <a:solidFill>
                            <a:srgbClr val="000000"/>
                          </a:solidFill>
                          <a:latin typeface="+mn-lt"/>
                          <a:ea typeface="+mn-ea"/>
                          <a:cs typeface="+mn-cs"/>
                        </a:rPr>
                        <a:t>(Leckagen) </a:t>
                      </a:r>
                      <a:endParaRPr lang="pt-BR" sz="1200" b="0" u="none" strike="noStrike" kern="1200" baseline="-25000" dirty="0">
                        <a:solidFill>
                          <a:srgbClr val="000000"/>
                        </a:solidFill>
                        <a:latin typeface="+mn-lt"/>
                        <a:ea typeface="+mn-ea"/>
                        <a:cs typeface="+mn-cs"/>
                      </a:endParaRPr>
                    </a:p>
                  </a:txBody>
                  <a:tcPr/>
                </a:tc>
                <a:tc>
                  <a:txBody>
                    <a:bodyPr/>
                    <a:lstStyle/>
                    <a:p>
                      <a:endParaRPr lang="pt-BR" sz="1200" b="0" u="none" strike="noStrike" kern="1200" baseline="-25000" dirty="0">
                        <a:solidFill>
                          <a:srgbClr val="000000"/>
                        </a:solidFill>
                        <a:latin typeface="+mn-lt"/>
                        <a:ea typeface="+mn-ea"/>
                        <a:cs typeface="+mn-cs"/>
                      </a:endParaRPr>
                    </a:p>
                  </a:txBody>
                  <a:tcPr/>
                </a:tc>
                <a:extLst>
                  <a:ext uri="{0D108BD9-81ED-4DB2-BD59-A6C34878D82A}">
                    <a16:rowId xmlns:a16="http://schemas.microsoft.com/office/drawing/2014/main" val="1505823140"/>
                  </a:ext>
                </a:extLst>
              </a:tr>
              <a:tr h="1092726">
                <a:tc>
                  <a:txBody>
                    <a:bodyPr/>
                    <a:lstStyle/>
                    <a:p>
                      <a:r>
                        <a:rPr lang="de-DE" sz="1200" dirty="0">
                          <a:solidFill>
                            <a:schemeClr val="tx1"/>
                          </a:solidFill>
                        </a:rPr>
                        <a:t>Indirekte Emissionen in der Nutzungsphase (optional)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u="none" strike="noStrike" kern="1200" baseline="0" dirty="0">
                          <a:solidFill>
                            <a:schemeClr val="tx1"/>
                          </a:solidFill>
                          <a:latin typeface="+mn-lt"/>
                          <a:ea typeface="+mn-ea"/>
                          <a:cs typeface="+mn-cs"/>
                        </a:rPr>
                        <a:t>Produkte, die während des Gebrauchs indirekt Energie verbrauchen (Brennstoffe oder Elektrizität</a:t>
                      </a:r>
                      <a:r>
                        <a:rPr lang="de-DE" sz="1200" b="0" u="none" strike="noStrike" kern="1200" baseline="0" dirty="0" smtClean="0">
                          <a:solidFill>
                            <a:schemeClr val="tx1"/>
                          </a:solidFill>
                          <a:latin typeface="+mn-lt"/>
                          <a:ea typeface="+mn-ea"/>
                          <a:cs typeface="+mn-cs"/>
                        </a:rPr>
                        <a:t>).,</a:t>
                      </a:r>
                      <a:endParaRPr lang="de-DE" sz="1200" b="0" u="none" strike="noStrike" kern="1200" baseline="0" dirty="0">
                        <a:solidFill>
                          <a:schemeClr val="tx1"/>
                        </a:solidFill>
                        <a:latin typeface="+mn-lt"/>
                        <a:ea typeface="+mn-ea"/>
                        <a:cs typeface="+mn-cs"/>
                      </a:endParaRPr>
                    </a:p>
                  </a:txBody>
                  <a:tcPr/>
                </a:tc>
                <a:tc>
                  <a:txBody>
                    <a:bodyPr/>
                    <a:lstStyle/>
                    <a:p>
                      <a:r>
                        <a:rPr lang="de-DE" sz="1200" b="0" u="none" strike="noStrike" kern="1200" baseline="0" dirty="0">
                          <a:solidFill>
                            <a:schemeClr val="tx1"/>
                          </a:solidFill>
                          <a:latin typeface="+mn-lt"/>
                          <a:ea typeface="+mn-ea"/>
                          <a:cs typeface="+mn-cs"/>
                        </a:rPr>
                        <a:t>Kleidung, Lebensmittel, Töpfe und Pfannen, Seifen, Reinigungsmittel</a:t>
                      </a:r>
                    </a:p>
                  </a:txBody>
                  <a:tcPr/>
                </a:tc>
                <a:tc>
                  <a:txBody>
                    <a:bodyPr/>
                    <a:lstStyle/>
                    <a:p>
                      <a:pPr marL="171450" indent="-171450">
                        <a:buFont typeface="Arial" panose="020B0604020202020204" pitchFamily="34" charset="0"/>
                        <a:buChar char="•"/>
                      </a:pPr>
                      <a:r>
                        <a:rPr lang="de-DE" sz="1200" b="0" u="none" strike="noStrike" kern="1200" baseline="0" dirty="0">
                          <a:solidFill>
                            <a:schemeClr val="tx1"/>
                          </a:solidFill>
                          <a:latin typeface="+mn-lt"/>
                          <a:ea typeface="+mn-ea"/>
                          <a:cs typeface="+mn-cs"/>
                        </a:rPr>
                        <a:t>Industriell anerkannte Benchmark-Testspezifikationen</a:t>
                      </a:r>
                    </a:p>
                    <a:p>
                      <a:pPr marL="171450" indent="-171450">
                        <a:buFont typeface="Arial" panose="020B0604020202020204" pitchFamily="34" charset="0"/>
                        <a:buChar char="•"/>
                      </a:pPr>
                      <a:r>
                        <a:rPr lang="de-DE" sz="1200" b="0" u="none" strike="noStrike" kern="1200" baseline="0" dirty="0">
                          <a:solidFill>
                            <a:schemeClr val="tx1"/>
                          </a:solidFill>
                          <a:latin typeface="+mn-lt"/>
                          <a:ea typeface="+mn-ea"/>
                          <a:cs typeface="+mn-cs"/>
                        </a:rPr>
                        <a:t>Regeln für Produktkategorien</a:t>
                      </a:r>
                    </a:p>
                    <a:p>
                      <a:pPr marL="171450" indent="-171450">
                        <a:buFont typeface="Arial" panose="020B0604020202020204" pitchFamily="34" charset="0"/>
                        <a:buChar char="•"/>
                      </a:pPr>
                      <a:r>
                        <a:rPr lang="de-DE" sz="1200" dirty="0"/>
                        <a:t>Frühere Emissionsstudien</a:t>
                      </a:r>
                    </a:p>
                    <a:p>
                      <a:pPr marL="171450" indent="-171450">
                        <a:buFont typeface="Arial" panose="020B0604020202020204" pitchFamily="34" charset="0"/>
                        <a:buChar char="•"/>
                      </a:pPr>
                      <a:r>
                        <a:rPr lang="de-DE" sz="1200" dirty="0"/>
                        <a:t>Verbraucherstudien</a:t>
                      </a:r>
                    </a:p>
                  </a:txBody>
                  <a:tcPr/>
                </a:tc>
                <a:extLst>
                  <a:ext uri="{0D108BD9-81ED-4DB2-BD59-A6C34878D82A}">
                    <a16:rowId xmlns:a16="http://schemas.microsoft.com/office/drawing/2014/main" val="1834709127"/>
                  </a:ext>
                </a:extLst>
              </a:tr>
            </a:tbl>
          </a:graphicData>
        </a:graphic>
      </p:graphicFrame>
    </p:spTree>
    <p:extLst>
      <p:ext uri="{BB962C8B-B14F-4D97-AF65-F5344CB8AC3E}">
        <p14:creationId xmlns:p14="http://schemas.microsoft.com/office/powerpoint/2010/main" val="28264822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565681-B4DA-40AC-EE16-93083BBDF49F}"/>
              </a:ext>
            </a:extLst>
          </p:cNvPr>
          <p:cNvSpPr>
            <a:spLocks noGrp="1"/>
          </p:cNvSpPr>
          <p:nvPr>
            <p:ph type="title"/>
          </p:nvPr>
        </p:nvSpPr>
        <p:spPr/>
        <p:txBody>
          <a:bodyPr/>
          <a:lstStyle/>
          <a:p>
            <a:r>
              <a:rPr lang="de-DE" sz="2400" dirty="0"/>
              <a:t>Sonderfälle bei Kategorie 3.11</a:t>
            </a:r>
          </a:p>
        </p:txBody>
      </p:sp>
      <p:sp>
        <p:nvSpPr>
          <p:cNvPr id="4" name="Fußzeilenplatzhalter 3">
            <a:extLst>
              <a:ext uri="{FF2B5EF4-FFF2-40B4-BE49-F238E27FC236}">
                <a16:creationId xmlns:a16="http://schemas.microsoft.com/office/drawing/2014/main" id="{110A0863-5828-D4EE-46E8-2C68478AA2A2}"/>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5" name="Foliennummernplatzhalter 4">
            <a:extLst>
              <a:ext uri="{FF2B5EF4-FFF2-40B4-BE49-F238E27FC236}">
                <a16:creationId xmlns:a16="http://schemas.microsoft.com/office/drawing/2014/main" id="{9EECD343-B614-5171-2073-F8A30E9C7175}"/>
              </a:ext>
            </a:extLst>
          </p:cNvPr>
          <p:cNvSpPr>
            <a:spLocks noGrp="1"/>
          </p:cNvSpPr>
          <p:nvPr>
            <p:ph type="sldNum" sz="quarter" idx="4"/>
          </p:nvPr>
        </p:nvSpPr>
        <p:spPr/>
        <p:txBody>
          <a:bodyPr/>
          <a:lstStyle/>
          <a:p>
            <a:fld id="{894680D0-7A83-433A-9719-C4143F27F647}" type="slidenum">
              <a:rPr lang="de-DE" smtClean="0"/>
              <a:pPr/>
              <a:t>48</a:t>
            </a:fld>
            <a:endParaRPr lang="de-DE" dirty="0"/>
          </a:p>
        </p:txBody>
      </p:sp>
      <p:sp>
        <p:nvSpPr>
          <p:cNvPr id="3" name="Inhaltsplatzhalter 2">
            <a:extLst>
              <a:ext uri="{FF2B5EF4-FFF2-40B4-BE49-F238E27FC236}">
                <a16:creationId xmlns:a16="http://schemas.microsoft.com/office/drawing/2014/main" id="{8B19F6FC-3B78-C9BF-A9C4-A0B798D88051}"/>
              </a:ext>
            </a:extLst>
          </p:cNvPr>
          <p:cNvSpPr>
            <a:spLocks noGrp="1"/>
          </p:cNvSpPr>
          <p:nvPr>
            <p:ph idx="4294967295"/>
          </p:nvPr>
        </p:nvSpPr>
        <p:spPr>
          <a:xfrm>
            <a:off x="551384" y="1455738"/>
            <a:ext cx="11270679" cy="4697412"/>
          </a:xfrm>
        </p:spPr>
        <p:txBody>
          <a:bodyPr/>
          <a:lstStyle/>
          <a:p>
            <a:pPr marL="0" indent="0">
              <a:spcBef>
                <a:spcPts val="0"/>
              </a:spcBef>
              <a:spcAft>
                <a:spcPts val="0"/>
              </a:spcAft>
              <a:buNone/>
            </a:pPr>
            <a:r>
              <a:rPr lang="de-DE" sz="1200" dirty="0"/>
              <a:t>Es besteht die Gefahr für </a:t>
            </a:r>
            <a:r>
              <a:rPr lang="de-DE" sz="1200" b="1" dirty="0"/>
              <a:t>Produkte mit einer vergleichsweise längeren Lebenszeiten </a:t>
            </a:r>
            <a:r>
              <a:rPr lang="de-DE" sz="1200" dirty="0"/>
              <a:t>durch die dabei insgesamt höheren Emissionen </a:t>
            </a:r>
            <a:r>
              <a:rPr lang="de-DE" sz="1200" b="1" dirty="0" smtClean="0"/>
              <a:t>gegenüber </a:t>
            </a:r>
            <a:r>
              <a:rPr lang="de-DE" sz="1200" b="1" dirty="0"/>
              <a:t>einem kurzlebigen Produkt benachteiligt </a:t>
            </a:r>
            <a:r>
              <a:rPr lang="de-DE" sz="1200" dirty="0"/>
              <a:t>zu werden. </a:t>
            </a:r>
            <a:endParaRPr lang="de-DE" sz="1050" dirty="0"/>
          </a:p>
          <a:p>
            <a:pPr marL="0" indent="0">
              <a:buNone/>
            </a:pPr>
            <a:r>
              <a:rPr lang="de-DE" sz="1200" dirty="0"/>
              <a:t>Um die Gefahr einer </a:t>
            </a:r>
            <a:r>
              <a:rPr lang="de-DE" sz="1200" b="1" dirty="0"/>
              <a:t>Fehlinterpretation der Emissionsdaten zu verringern</a:t>
            </a:r>
            <a:r>
              <a:rPr lang="de-DE" sz="1200" dirty="0"/>
              <a:t>, sollten die Unternehmen auch relevante Informationen wie die </a:t>
            </a:r>
            <a:r>
              <a:rPr lang="de-DE" sz="1200" b="1" dirty="0"/>
              <a:t>Produktlebensdauer</a:t>
            </a:r>
            <a:r>
              <a:rPr lang="de-DE" sz="1200" dirty="0"/>
              <a:t> und die </a:t>
            </a:r>
            <a:r>
              <a:rPr lang="de-DE" sz="1200" b="1" dirty="0"/>
              <a:t>Emissionsintensität</a:t>
            </a:r>
            <a:r>
              <a:rPr lang="de-DE" sz="1200" dirty="0"/>
              <a:t> angeben um die Produktleistung im Laufe der Zeit nachzuweisen. </a:t>
            </a:r>
          </a:p>
          <a:p>
            <a:pPr marL="0" indent="0">
              <a:buNone/>
            </a:pPr>
            <a:r>
              <a:rPr lang="de-DE" sz="1200" dirty="0"/>
              <a:t>Relevante Kennzahlen zur Emissionsintensität sind etwa: </a:t>
            </a:r>
          </a:p>
          <a:p>
            <a:pPr>
              <a:spcAft>
                <a:spcPts val="0"/>
              </a:spcAft>
            </a:pPr>
            <a:r>
              <a:rPr lang="de-DE" dirty="0" smtClean="0"/>
              <a:t>J</a:t>
            </a:r>
            <a:r>
              <a:rPr lang="de-DE" sz="1200" dirty="0" smtClean="0"/>
              <a:t>ährlichen </a:t>
            </a:r>
            <a:r>
              <a:rPr lang="de-DE" sz="1200" dirty="0"/>
              <a:t>Emissionen / Produkt</a:t>
            </a:r>
          </a:p>
          <a:p>
            <a:pPr>
              <a:spcAft>
                <a:spcPts val="0"/>
              </a:spcAft>
            </a:pPr>
            <a:r>
              <a:rPr lang="de-DE" sz="1200" dirty="0"/>
              <a:t>Energieeffizienz / </a:t>
            </a:r>
            <a:r>
              <a:rPr lang="de-DE" sz="1200" dirty="0" smtClean="0"/>
              <a:t>Produkt </a:t>
            </a:r>
            <a:endParaRPr lang="de-DE" sz="1200" dirty="0"/>
          </a:p>
          <a:p>
            <a:pPr>
              <a:spcAft>
                <a:spcPts val="0"/>
              </a:spcAft>
            </a:pPr>
            <a:r>
              <a:rPr lang="de-DE" sz="1200" dirty="0"/>
              <a:t>Emissionen / </a:t>
            </a:r>
            <a:r>
              <a:rPr lang="de-DE" sz="1200" dirty="0" smtClean="0"/>
              <a:t>Nutzungsstunde </a:t>
            </a:r>
            <a:endParaRPr lang="de-DE" sz="1200" dirty="0"/>
          </a:p>
          <a:p>
            <a:pPr>
              <a:spcAft>
                <a:spcPts val="0"/>
              </a:spcAft>
            </a:pPr>
            <a:r>
              <a:rPr lang="de-DE" sz="1200" dirty="0"/>
              <a:t>Emissionen / gefahrenem </a:t>
            </a:r>
            <a:r>
              <a:rPr lang="de-DE" sz="1200" dirty="0" smtClean="0"/>
              <a:t>Kilometer</a:t>
            </a:r>
            <a:endParaRPr lang="de-DE" sz="1200" dirty="0"/>
          </a:p>
          <a:p>
            <a:pPr>
              <a:spcAft>
                <a:spcPts val="0"/>
              </a:spcAft>
            </a:pPr>
            <a:r>
              <a:rPr lang="de-DE" sz="1200" dirty="0"/>
              <a:t>Emissionen / </a:t>
            </a:r>
            <a:r>
              <a:rPr lang="de-DE" sz="1200" dirty="0" smtClean="0"/>
              <a:t>Funktionseinheit</a:t>
            </a:r>
            <a:endParaRPr lang="de-DE" dirty="0"/>
          </a:p>
        </p:txBody>
      </p:sp>
      <p:sp>
        <p:nvSpPr>
          <p:cNvPr id="6" name="Sprechblase: rechteckig mit abgerundeten Ecken 5">
            <a:extLst>
              <a:ext uri="{FF2B5EF4-FFF2-40B4-BE49-F238E27FC236}">
                <a16:creationId xmlns:a16="http://schemas.microsoft.com/office/drawing/2014/main" id="{2FAE3E4D-4B69-A2A2-B2D1-69C6369ABAF1}"/>
              </a:ext>
            </a:extLst>
          </p:cNvPr>
          <p:cNvSpPr/>
          <p:nvPr/>
        </p:nvSpPr>
        <p:spPr>
          <a:xfrm>
            <a:off x="6023992" y="2796765"/>
            <a:ext cx="2392901" cy="1480694"/>
          </a:xfrm>
          <a:prstGeom prst="wedgeRoundRectCallout">
            <a:avLst>
              <a:gd name="adj1" fmla="val -41893"/>
              <a:gd name="adj2" fmla="val -65125"/>
              <a:gd name="adj3" fmla="val 16667"/>
            </a:avLst>
          </a:prstGeom>
          <a:solidFill>
            <a:srgbClr val="F9AA00"/>
          </a:solidFill>
          <a:ln>
            <a:solidFill>
              <a:srgbClr val="B6C6D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1200" dirty="0">
                <a:solidFill>
                  <a:srgbClr val="000000"/>
                </a:solidFill>
              </a:rPr>
              <a:t>Wichtiges Thema für die Kommunikation:</a:t>
            </a:r>
          </a:p>
          <a:p>
            <a:pPr algn="ctr"/>
            <a:r>
              <a:rPr lang="de-DE" sz="1200" dirty="0" smtClean="0">
                <a:solidFill>
                  <a:srgbClr val="000000"/>
                </a:solidFill>
              </a:rPr>
              <a:t>z. B. </a:t>
            </a:r>
            <a:r>
              <a:rPr lang="de-DE" sz="1200" dirty="0">
                <a:solidFill>
                  <a:srgbClr val="000000"/>
                </a:solidFill>
              </a:rPr>
              <a:t>Angabe vermiedener Emissionen durch die längere Lebensdauer.</a:t>
            </a:r>
          </a:p>
          <a:p>
            <a:pPr algn="ctr"/>
            <a:r>
              <a:rPr lang="de-DE" sz="1200" b="1" dirty="0">
                <a:solidFill>
                  <a:srgbClr val="000000"/>
                </a:solidFill>
              </a:rPr>
              <a:t>Achtung: </a:t>
            </a:r>
            <a:r>
              <a:rPr lang="de-DE" sz="1200" b="1" dirty="0" smtClean="0">
                <a:solidFill>
                  <a:srgbClr val="000000"/>
                </a:solidFill>
              </a:rPr>
              <a:t>Darf </a:t>
            </a:r>
            <a:r>
              <a:rPr lang="de-DE" sz="1200" b="1" dirty="0">
                <a:solidFill>
                  <a:srgbClr val="000000"/>
                </a:solidFill>
              </a:rPr>
              <a:t>nicht in der Bilanz verrechnet werden!</a:t>
            </a:r>
          </a:p>
        </p:txBody>
      </p:sp>
      <p:sp>
        <p:nvSpPr>
          <p:cNvPr id="7" name="Titel 1">
            <a:extLst>
              <a:ext uri="{FF2B5EF4-FFF2-40B4-BE49-F238E27FC236}">
                <a16:creationId xmlns:a16="http://schemas.microsoft.com/office/drawing/2014/main" id="{09ED89A5-CDBE-7F61-79F8-ACCBC6397D87}"/>
              </a:ext>
            </a:extLst>
          </p:cNvPr>
          <p:cNvSpPr txBox="1">
            <a:spLocks/>
          </p:cNvSpPr>
          <p:nvPr/>
        </p:nvSpPr>
        <p:spPr bwMode="auto">
          <a:xfrm>
            <a:off x="565447" y="4948482"/>
            <a:ext cx="11256616" cy="50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a:lstStyle>
          <a:p>
            <a:r>
              <a:rPr lang="de-DE" sz="1600" kern="0" dirty="0"/>
              <a:t>Vermiedene Emissionen in der Nutzungsphase – „Scope 4“</a:t>
            </a:r>
          </a:p>
        </p:txBody>
      </p:sp>
      <p:sp>
        <p:nvSpPr>
          <p:cNvPr id="9" name="Sprechblase: rechteckig mit abgerundeten Ecken 1">
            <a:extLst>
              <a:ext uri="{FF2B5EF4-FFF2-40B4-BE49-F238E27FC236}">
                <a16:creationId xmlns:a16="http://schemas.microsoft.com/office/drawing/2014/main" id="{8BB233EE-D9AF-F98C-C2A3-10FA0F7599A9}"/>
              </a:ext>
            </a:extLst>
          </p:cNvPr>
          <p:cNvSpPr/>
          <p:nvPr/>
        </p:nvSpPr>
        <p:spPr>
          <a:xfrm>
            <a:off x="8921077" y="2968994"/>
            <a:ext cx="2900986" cy="1036069"/>
          </a:xfrm>
          <a:prstGeom prst="wedgeRoundRectCallout">
            <a:avLst>
              <a:gd name="adj1" fmla="val -41474"/>
              <a:gd name="adj2" fmla="val -72395"/>
              <a:gd name="adj3" fmla="val 16667"/>
            </a:avLst>
          </a:prstGeom>
          <a:solidFill>
            <a:srgbClr val="F9B000"/>
          </a:solidFill>
          <a:ln w="25400" cap="flat" cmpd="sng" algn="ctr">
            <a:solidFill>
              <a:srgbClr val="BBE0E3">
                <a:shade val="50000"/>
              </a:srgbClr>
            </a:solidFill>
            <a:prstDash val="solid"/>
          </a:ln>
          <a:effectLst/>
        </p:spPr>
        <p:txBody>
          <a:bodyPr rtlCol="0" anchor="ctr"/>
          <a:lstStyle/>
          <a:p>
            <a:pPr lvl="0" algn="ctr" eaLnBrk="0" fontAlgn="base" hangingPunct="0">
              <a:spcBef>
                <a:spcPct val="0"/>
              </a:spcBef>
              <a:spcAft>
                <a:spcPct val="0"/>
              </a:spcAft>
            </a:pPr>
            <a:endParaRPr lang="de-DE" sz="1200" kern="0" dirty="0">
              <a:solidFill>
                <a:srgbClr val="000000"/>
              </a:solidFill>
              <a:latin typeface="Arial"/>
              <a:ea typeface="ＭＳ Ｐゴシック"/>
            </a:endParaRPr>
          </a:p>
          <a:p>
            <a:pPr lvl="0" algn="ctr" eaLnBrk="0" fontAlgn="base" hangingPunct="0">
              <a:spcBef>
                <a:spcPct val="0"/>
              </a:spcBef>
              <a:spcAft>
                <a:spcPct val="0"/>
              </a:spcAft>
            </a:pP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Weiterführende Informationen zur Berechnung finden Sie im Dokument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hlinkClick r:id="rId2" action="ppaction://hlinksldjump"/>
              </a:rPr>
              <a:t>Technical Guidance for Calculating Scope 3 Emissions</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 auf S. </a:t>
            </a:r>
            <a:r>
              <a:rPr lang="de-DE" sz="1200" kern="0" dirty="0">
                <a:solidFill>
                  <a:srgbClr val="000000"/>
                </a:solidFill>
                <a:latin typeface="Arial"/>
                <a:ea typeface="ＭＳ Ｐゴシック"/>
              </a:rPr>
              <a:t>113-125.</a:t>
            </a:r>
            <a:endParaRPr kumimoji="0" lang="de-DE" sz="1200" b="0" i="0" u="none" strike="noStrike" kern="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0144479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C64A77FC-02DC-807C-CFB5-9B6E970B5F55}"/>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4" name="Foliennummernplatzhalter 3">
            <a:extLst>
              <a:ext uri="{FF2B5EF4-FFF2-40B4-BE49-F238E27FC236}">
                <a16:creationId xmlns:a16="http://schemas.microsoft.com/office/drawing/2014/main" id="{A72FF285-763B-B39E-93D5-ED677DEB9126}"/>
              </a:ext>
            </a:extLst>
          </p:cNvPr>
          <p:cNvSpPr>
            <a:spLocks noGrp="1"/>
          </p:cNvSpPr>
          <p:nvPr>
            <p:ph type="sldNum" sz="quarter" idx="4"/>
          </p:nvPr>
        </p:nvSpPr>
        <p:spPr/>
        <p:txBody>
          <a:bodyPr/>
          <a:lstStyle/>
          <a:p>
            <a:fld id="{894680D0-7A83-433A-9719-C4143F27F647}" type="slidenum">
              <a:rPr lang="de-DE" smtClean="0"/>
              <a:pPr/>
              <a:t>49</a:t>
            </a:fld>
            <a:endParaRPr lang="de-DE" dirty="0"/>
          </a:p>
        </p:txBody>
      </p:sp>
      <p:sp>
        <p:nvSpPr>
          <p:cNvPr id="5" name="Wolke 4">
            <a:extLst>
              <a:ext uri="{FF2B5EF4-FFF2-40B4-BE49-F238E27FC236}">
                <a16:creationId xmlns:a16="http://schemas.microsoft.com/office/drawing/2014/main" id="{10043381-2ED3-CEBE-4833-9B1C585379AB}"/>
              </a:ext>
            </a:extLst>
          </p:cNvPr>
          <p:cNvSpPr/>
          <p:nvPr/>
        </p:nvSpPr>
        <p:spPr bwMode="auto">
          <a:xfrm>
            <a:off x="3019173" y="661766"/>
            <a:ext cx="5400600" cy="1471090"/>
          </a:xfrm>
          <a:prstGeom prst="cloud">
            <a:avLst/>
          </a:prstGeom>
          <a:solidFill>
            <a:srgbClr val="E6E6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rPr>
              <a:t>CO</a:t>
            </a:r>
            <a:r>
              <a:rPr kumimoji="0" lang="de-DE" sz="2400" b="0" i="0" u="none" strike="noStrike" kern="1200" cap="none" spc="0" normalizeH="0" baseline="-25000" noProof="0" dirty="0">
                <a:ln>
                  <a:noFill/>
                </a:ln>
                <a:solidFill>
                  <a:srgbClr val="000000"/>
                </a:solidFill>
                <a:effectLst/>
                <a:uLnTx/>
                <a:uFillTx/>
                <a:latin typeface="Arial" charset="0"/>
                <a:ea typeface="ＭＳ Ｐゴシック" charset="-128"/>
                <a:cs typeface="+mn-cs"/>
              </a:rPr>
              <a:t>2</a:t>
            </a: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 name="Rechteckiger Pfeil 14">
            <a:extLst>
              <a:ext uri="{FF2B5EF4-FFF2-40B4-BE49-F238E27FC236}">
                <a16:creationId xmlns:a16="http://schemas.microsoft.com/office/drawing/2014/main" id="{0A637B14-9239-0F17-BD98-68EB2BB88A75}"/>
              </a:ext>
            </a:extLst>
          </p:cNvPr>
          <p:cNvSpPr/>
          <p:nvPr/>
        </p:nvSpPr>
        <p:spPr bwMode="auto">
          <a:xfrm rot="5400000" flipH="1" flipV="1">
            <a:off x="2629835" y="1359052"/>
            <a:ext cx="1593037" cy="3614310"/>
          </a:xfrm>
          <a:custGeom>
            <a:avLst/>
            <a:gdLst>
              <a:gd name="connsiteX0" fmla="*/ 0 w 1747237"/>
              <a:gd name="connsiteY0" fmla="*/ 3775264 h 3775264"/>
              <a:gd name="connsiteX1" fmla="*/ 0 w 1747237"/>
              <a:gd name="connsiteY1" fmla="*/ 779687 h 3775264"/>
              <a:gd name="connsiteX2" fmla="*/ 764416 w 1747237"/>
              <a:gd name="connsiteY2" fmla="*/ 15271 h 3775264"/>
              <a:gd name="connsiteX3" fmla="*/ 1244400 w 1747237"/>
              <a:gd name="connsiteY3" fmla="*/ 15271 h 3775264"/>
              <a:gd name="connsiteX4" fmla="*/ 1244400 w 1747237"/>
              <a:gd name="connsiteY4" fmla="*/ 0 h 3775264"/>
              <a:gd name="connsiteX5" fmla="*/ 1747237 w 1747237"/>
              <a:gd name="connsiteY5" fmla="*/ 284293 h 3775264"/>
              <a:gd name="connsiteX6" fmla="*/ 1244400 w 1747237"/>
              <a:gd name="connsiteY6" fmla="*/ 568586 h 3775264"/>
              <a:gd name="connsiteX7" fmla="*/ 1244400 w 1747237"/>
              <a:gd name="connsiteY7" fmla="*/ 553315 h 3775264"/>
              <a:gd name="connsiteX8" fmla="*/ 764416 w 1747237"/>
              <a:gd name="connsiteY8" fmla="*/ 553315 h 3775264"/>
              <a:gd name="connsiteX9" fmla="*/ 538044 w 1747237"/>
              <a:gd name="connsiteY9" fmla="*/ 779687 h 3775264"/>
              <a:gd name="connsiteX10" fmla="*/ 538044 w 1747237"/>
              <a:gd name="connsiteY10" fmla="*/ 3775264 h 3775264"/>
              <a:gd name="connsiteX11" fmla="*/ 0 w 1747237"/>
              <a:gd name="connsiteY11" fmla="*/ 3775264 h 3775264"/>
              <a:gd name="connsiteX0" fmla="*/ 0 w 1747237"/>
              <a:gd name="connsiteY0" fmla="*/ 3759993 h 3759993"/>
              <a:gd name="connsiteX1" fmla="*/ 0 w 1747237"/>
              <a:gd name="connsiteY1" fmla="*/ 764416 h 3759993"/>
              <a:gd name="connsiteX2" fmla="*/ 764416 w 1747237"/>
              <a:gd name="connsiteY2" fmla="*/ 0 h 3759993"/>
              <a:gd name="connsiteX3" fmla="*/ 1244400 w 1747237"/>
              <a:gd name="connsiteY3" fmla="*/ 0 h 3759993"/>
              <a:gd name="connsiteX4" fmla="*/ 1221251 w 1747237"/>
              <a:gd name="connsiteY4" fmla="*/ 112054 h 3759993"/>
              <a:gd name="connsiteX5" fmla="*/ 1747237 w 1747237"/>
              <a:gd name="connsiteY5" fmla="*/ 269022 h 3759993"/>
              <a:gd name="connsiteX6" fmla="*/ 1244400 w 1747237"/>
              <a:gd name="connsiteY6" fmla="*/ 553315 h 3759993"/>
              <a:gd name="connsiteX7" fmla="*/ 1244400 w 1747237"/>
              <a:gd name="connsiteY7" fmla="*/ 538044 h 3759993"/>
              <a:gd name="connsiteX8" fmla="*/ 764416 w 1747237"/>
              <a:gd name="connsiteY8" fmla="*/ 538044 h 3759993"/>
              <a:gd name="connsiteX9" fmla="*/ 538044 w 1747237"/>
              <a:gd name="connsiteY9" fmla="*/ 764416 h 3759993"/>
              <a:gd name="connsiteX10" fmla="*/ 538044 w 1747237"/>
              <a:gd name="connsiteY10" fmla="*/ 3759993 h 3759993"/>
              <a:gd name="connsiteX11" fmla="*/ 0 w 1747237"/>
              <a:gd name="connsiteY11" fmla="*/ 3759993 h 3759993"/>
              <a:gd name="connsiteX0" fmla="*/ 0 w 1747237"/>
              <a:gd name="connsiteY0" fmla="*/ 3759993 h 3759993"/>
              <a:gd name="connsiteX1" fmla="*/ 0 w 1747237"/>
              <a:gd name="connsiteY1" fmla="*/ 764416 h 3759993"/>
              <a:gd name="connsiteX2" fmla="*/ 764416 w 1747237"/>
              <a:gd name="connsiteY2" fmla="*/ 0 h 3759993"/>
              <a:gd name="connsiteX3" fmla="*/ 1244400 w 1747237"/>
              <a:gd name="connsiteY3" fmla="*/ 0 h 3759993"/>
              <a:gd name="connsiteX4" fmla="*/ 1221251 w 1747237"/>
              <a:gd name="connsiteY4" fmla="*/ 112054 h 3759993"/>
              <a:gd name="connsiteX5" fmla="*/ 1747237 w 1747237"/>
              <a:gd name="connsiteY5" fmla="*/ 269022 h 3759993"/>
              <a:gd name="connsiteX6" fmla="*/ 1378625 w 1747237"/>
              <a:gd name="connsiteY6" fmla="*/ 320558 h 3759993"/>
              <a:gd name="connsiteX7" fmla="*/ 1244400 w 1747237"/>
              <a:gd name="connsiteY7" fmla="*/ 553315 h 3759993"/>
              <a:gd name="connsiteX8" fmla="*/ 1244400 w 1747237"/>
              <a:gd name="connsiteY8" fmla="*/ 538044 h 3759993"/>
              <a:gd name="connsiteX9" fmla="*/ 764416 w 1747237"/>
              <a:gd name="connsiteY9" fmla="*/ 538044 h 3759993"/>
              <a:gd name="connsiteX10" fmla="*/ 538044 w 1747237"/>
              <a:gd name="connsiteY10" fmla="*/ 764416 h 3759993"/>
              <a:gd name="connsiteX11" fmla="*/ 538044 w 1747237"/>
              <a:gd name="connsiteY11" fmla="*/ 3759993 h 3759993"/>
              <a:gd name="connsiteX12" fmla="*/ 0 w 1747237"/>
              <a:gd name="connsiteY12" fmla="*/ 3759993 h 3759993"/>
              <a:gd name="connsiteX0" fmla="*/ 0 w 1380507"/>
              <a:gd name="connsiteY0" fmla="*/ 3759993 h 3759993"/>
              <a:gd name="connsiteX1" fmla="*/ 0 w 1380507"/>
              <a:gd name="connsiteY1" fmla="*/ 764416 h 3759993"/>
              <a:gd name="connsiteX2" fmla="*/ 764416 w 1380507"/>
              <a:gd name="connsiteY2" fmla="*/ 0 h 3759993"/>
              <a:gd name="connsiteX3" fmla="*/ 1244400 w 1380507"/>
              <a:gd name="connsiteY3" fmla="*/ 0 h 3759993"/>
              <a:gd name="connsiteX4" fmla="*/ 1221251 w 1380507"/>
              <a:gd name="connsiteY4" fmla="*/ 112054 h 3759993"/>
              <a:gd name="connsiteX5" fmla="*/ 1235682 w 1380507"/>
              <a:gd name="connsiteY5" fmla="*/ 766734 h 3759993"/>
              <a:gd name="connsiteX6" fmla="*/ 1378625 w 1380507"/>
              <a:gd name="connsiteY6" fmla="*/ 320558 h 3759993"/>
              <a:gd name="connsiteX7" fmla="*/ 1244400 w 1380507"/>
              <a:gd name="connsiteY7" fmla="*/ 553315 h 3759993"/>
              <a:gd name="connsiteX8" fmla="*/ 1244400 w 1380507"/>
              <a:gd name="connsiteY8" fmla="*/ 538044 h 3759993"/>
              <a:gd name="connsiteX9" fmla="*/ 764416 w 1380507"/>
              <a:gd name="connsiteY9" fmla="*/ 538044 h 3759993"/>
              <a:gd name="connsiteX10" fmla="*/ 538044 w 1380507"/>
              <a:gd name="connsiteY10" fmla="*/ 764416 h 3759993"/>
              <a:gd name="connsiteX11" fmla="*/ 538044 w 1380507"/>
              <a:gd name="connsiteY11" fmla="*/ 3759993 h 3759993"/>
              <a:gd name="connsiteX12" fmla="*/ 0 w 1380507"/>
              <a:gd name="connsiteY12" fmla="*/ 3759993 h 3759993"/>
              <a:gd name="connsiteX0" fmla="*/ 0 w 1380507"/>
              <a:gd name="connsiteY0" fmla="*/ 3759993 h 3759993"/>
              <a:gd name="connsiteX1" fmla="*/ 0 w 1380507"/>
              <a:gd name="connsiteY1" fmla="*/ 764416 h 3759993"/>
              <a:gd name="connsiteX2" fmla="*/ 764416 w 1380507"/>
              <a:gd name="connsiteY2" fmla="*/ 0 h 3759993"/>
              <a:gd name="connsiteX3" fmla="*/ 1234369 w 1380507"/>
              <a:gd name="connsiteY3" fmla="*/ 347241 h 3759993"/>
              <a:gd name="connsiteX4" fmla="*/ 1221251 w 1380507"/>
              <a:gd name="connsiteY4" fmla="*/ 112054 h 3759993"/>
              <a:gd name="connsiteX5" fmla="*/ 1235682 w 1380507"/>
              <a:gd name="connsiteY5" fmla="*/ 766734 h 3759993"/>
              <a:gd name="connsiteX6" fmla="*/ 1378625 w 1380507"/>
              <a:gd name="connsiteY6" fmla="*/ 320558 h 3759993"/>
              <a:gd name="connsiteX7" fmla="*/ 1244400 w 1380507"/>
              <a:gd name="connsiteY7" fmla="*/ 553315 h 3759993"/>
              <a:gd name="connsiteX8" fmla="*/ 1244400 w 1380507"/>
              <a:gd name="connsiteY8" fmla="*/ 538044 h 3759993"/>
              <a:gd name="connsiteX9" fmla="*/ 764416 w 1380507"/>
              <a:gd name="connsiteY9" fmla="*/ 538044 h 3759993"/>
              <a:gd name="connsiteX10" fmla="*/ 538044 w 1380507"/>
              <a:gd name="connsiteY10" fmla="*/ 764416 h 3759993"/>
              <a:gd name="connsiteX11" fmla="*/ 538044 w 1380507"/>
              <a:gd name="connsiteY11" fmla="*/ 3759993 h 3759993"/>
              <a:gd name="connsiteX12" fmla="*/ 0 w 1380507"/>
              <a:gd name="connsiteY12" fmla="*/ 3759993 h 3759993"/>
              <a:gd name="connsiteX0" fmla="*/ 0 w 1380507"/>
              <a:gd name="connsiteY0" fmla="*/ 3713694 h 3713694"/>
              <a:gd name="connsiteX1" fmla="*/ 0 w 1380507"/>
              <a:gd name="connsiteY1" fmla="*/ 718117 h 3713694"/>
              <a:gd name="connsiteX2" fmla="*/ 794507 w 1380507"/>
              <a:gd name="connsiteY2" fmla="*/ 0 h 3713694"/>
              <a:gd name="connsiteX3" fmla="*/ 1234369 w 1380507"/>
              <a:gd name="connsiteY3" fmla="*/ 300942 h 3713694"/>
              <a:gd name="connsiteX4" fmla="*/ 1221251 w 1380507"/>
              <a:gd name="connsiteY4" fmla="*/ 65755 h 3713694"/>
              <a:gd name="connsiteX5" fmla="*/ 1235682 w 1380507"/>
              <a:gd name="connsiteY5" fmla="*/ 720435 h 3713694"/>
              <a:gd name="connsiteX6" fmla="*/ 1378625 w 1380507"/>
              <a:gd name="connsiteY6" fmla="*/ 274259 h 3713694"/>
              <a:gd name="connsiteX7" fmla="*/ 1244400 w 1380507"/>
              <a:gd name="connsiteY7" fmla="*/ 507016 h 3713694"/>
              <a:gd name="connsiteX8" fmla="*/ 1244400 w 1380507"/>
              <a:gd name="connsiteY8" fmla="*/ 491745 h 3713694"/>
              <a:gd name="connsiteX9" fmla="*/ 764416 w 1380507"/>
              <a:gd name="connsiteY9" fmla="*/ 491745 h 3713694"/>
              <a:gd name="connsiteX10" fmla="*/ 538044 w 1380507"/>
              <a:gd name="connsiteY10" fmla="*/ 718117 h 3713694"/>
              <a:gd name="connsiteX11" fmla="*/ 538044 w 1380507"/>
              <a:gd name="connsiteY11" fmla="*/ 3713694 h 3713694"/>
              <a:gd name="connsiteX12" fmla="*/ 0 w 1380507"/>
              <a:gd name="connsiteY12" fmla="*/ 3713694 h 3713694"/>
              <a:gd name="connsiteX0" fmla="*/ 0 w 1380507"/>
              <a:gd name="connsiteY0" fmla="*/ 3714478 h 3714478"/>
              <a:gd name="connsiteX1" fmla="*/ 0 w 1380507"/>
              <a:gd name="connsiteY1" fmla="*/ 718901 h 3714478"/>
              <a:gd name="connsiteX2" fmla="*/ 794507 w 1380507"/>
              <a:gd name="connsiteY2" fmla="*/ 784 h 3714478"/>
              <a:gd name="connsiteX3" fmla="*/ 1234369 w 1380507"/>
              <a:gd name="connsiteY3" fmla="*/ 301726 h 3714478"/>
              <a:gd name="connsiteX4" fmla="*/ 1221251 w 1380507"/>
              <a:gd name="connsiteY4" fmla="*/ 66539 h 3714478"/>
              <a:gd name="connsiteX5" fmla="*/ 1235682 w 1380507"/>
              <a:gd name="connsiteY5" fmla="*/ 721219 h 3714478"/>
              <a:gd name="connsiteX6" fmla="*/ 1378625 w 1380507"/>
              <a:gd name="connsiteY6" fmla="*/ 275043 h 3714478"/>
              <a:gd name="connsiteX7" fmla="*/ 1244400 w 1380507"/>
              <a:gd name="connsiteY7" fmla="*/ 507800 h 3714478"/>
              <a:gd name="connsiteX8" fmla="*/ 1244400 w 1380507"/>
              <a:gd name="connsiteY8" fmla="*/ 492529 h 3714478"/>
              <a:gd name="connsiteX9" fmla="*/ 764416 w 1380507"/>
              <a:gd name="connsiteY9" fmla="*/ 492529 h 3714478"/>
              <a:gd name="connsiteX10" fmla="*/ 538044 w 1380507"/>
              <a:gd name="connsiteY10" fmla="*/ 718901 h 3714478"/>
              <a:gd name="connsiteX11" fmla="*/ 538044 w 1380507"/>
              <a:gd name="connsiteY11" fmla="*/ 3714478 h 3714478"/>
              <a:gd name="connsiteX12" fmla="*/ 0 w 1380507"/>
              <a:gd name="connsiteY12" fmla="*/ 3714478 h 3714478"/>
              <a:gd name="connsiteX0" fmla="*/ 0 w 1380507"/>
              <a:gd name="connsiteY0" fmla="*/ 3760643 h 3760643"/>
              <a:gd name="connsiteX1" fmla="*/ 0 w 1380507"/>
              <a:gd name="connsiteY1" fmla="*/ 765066 h 3760643"/>
              <a:gd name="connsiteX2" fmla="*/ 784477 w 1380507"/>
              <a:gd name="connsiteY2" fmla="*/ 652 h 3760643"/>
              <a:gd name="connsiteX3" fmla="*/ 1234369 w 1380507"/>
              <a:gd name="connsiteY3" fmla="*/ 347891 h 3760643"/>
              <a:gd name="connsiteX4" fmla="*/ 1221251 w 1380507"/>
              <a:gd name="connsiteY4" fmla="*/ 112704 h 3760643"/>
              <a:gd name="connsiteX5" fmla="*/ 1235682 w 1380507"/>
              <a:gd name="connsiteY5" fmla="*/ 767384 h 3760643"/>
              <a:gd name="connsiteX6" fmla="*/ 1378625 w 1380507"/>
              <a:gd name="connsiteY6" fmla="*/ 321208 h 3760643"/>
              <a:gd name="connsiteX7" fmla="*/ 1244400 w 1380507"/>
              <a:gd name="connsiteY7" fmla="*/ 553965 h 3760643"/>
              <a:gd name="connsiteX8" fmla="*/ 1244400 w 1380507"/>
              <a:gd name="connsiteY8" fmla="*/ 538694 h 3760643"/>
              <a:gd name="connsiteX9" fmla="*/ 764416 w 1380507"/>
              <a:gd name="connsiteY9" fmla="*/ 538694 h 3760643"/>
              <a:gd name="connsiteX10" fmla="*/ 538044 w 1380507"/>
              <a:gd name="connsiteY10" fmla="*/ 765066 h 3760643"/>
              <a:gd name="connsiteX11" fmla="*/ 538044 w 1380507"/>
              <a:gd name="connsiteY11" fmla="*/ 3760643 h 3760643"/>
              <a:gd name="connsiteX12" fmla="*/ 0 w 1380507"/>
              <a:gd name="connsiteY12" fmla="*/ 3760643 h 376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507" h="3760643">
                <a:moveTo>
                  <a:pt x="0" y="3760643"/>
                </a:moveTo>
                <a:lnTo>
                  <a:pt x="0" y="765066"/>
                </a:lnTo>
                <a:cubicBezTo>
                  <a:pt x="0" y="342891"/>
                  <a:pt x="362302" y="652"/>
                  <a:pt x="784477" y="652"/>
                </a:cubicBezTo>
                <a:cubicBezTo>
                  <a:pt x="1011342" y="-14778"/>
                  <a:pt x="1087748" y="247577"/>
                  <a:pt x="1234369" y="347891"/>
                </a:cubicBezTo>
                <a:lnTo>
                  <a:pt x="1221251" y="112704"/>
                </a:lnTo>
                <a:lnTo>
                  <a:pt x="1235682" y="767384"/>
                </a:lnTo>
                <a:cubicBezTo>
                  <a:pt x="1213125" y="780704"/>
                  <a:pt x="1401182" y="307888"/>
                  <a:pt x="1378625" y="321208"/>
                </a:cubicBezTo>
                <a:lnTo>
                  <a:pt x="1244400" y="553965"/>
                </a:lnTo>
                <a:lnTo>
                  <a:pt x="1244400" y="538694"/>
                </a:lnTo>
                <a:lnTo>
                  <a:pt x="764416" y="538694"/>
                </a:lnTo>
                <a:cubicBezTo>
                  <a:pt x="639394" y="538694"/>
                  <a:pt x="538044" y="640044"/>
                  <a:pt x="538044" y="765066"/>
                </a:cubicBezTo>
                <a:lnTo>
                  <a:pt x="538044" y="3760643"/>
                </a:lnTo>
                <a:lnTo>
                  <a:pt x="0" y="3760643"/>
                </a:lnTo>
                <a:close/>
              </a:path>
            </a:pathLst>
          </a:cu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 name="Pfeil nach oben 5">
            <a:extLst>
              <a:ext uri="{FF2B5EF4-FFF2-40B4-BE49-F238E27FC236}">
                <a16:creationId xmlns:a16="http://schemas.microsoft.com/office/drawing/2014/main" id="{76565D11-9CA2-FB78-DE7E-4E17CC354616}"/>
              </a:ext>
            </a:extLst>
          </p:cNvPr>
          <p:cNvSpPr/>
          <p:nvPr/>
        </p:nvSpPr>
        <p:spPr bwMode="auto">
          <a:xfrm>
            <a:off x="5046298" y="1524527"/>
            <a:ext cx="1440160" cy="4230880"/>
          </a:xfrm>
          <a:prstGeom prst="upArrow">
            <a:avLst/>
          </a:prstGeom>
          <a:solidFill>
            <a:srgbClr val="B6C6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 name="Rechteckiger Pfeil 6">
            <a:extLst>
              <a:ext uri="{FF2B5EF4-FFF2-40B4-BE49-F238E27FC236}">
                <a16:creationId xmlns:a16="http://schemas.microsoft.com/office/drawing/2014/main" id="{D28B39A4-33AB-534F-B0A8-226798AB3A56}"/>
              </a:ext>
            </a:extLst>
          </p:cNvPr>
          <p:cNvSpPr/>
          <p:nvPr/>
        </p:nvSpPr>
        <p:spPr bwMode="auto">
          <a:xfrm rot="16200000" flipV="1">
            <a:off x="1084320" y="1272060"/>
            <a:ext cx="2818662" cy="3884534"/>
          </a:xfrm>
          <a:custGeom>
            <a:avLst/>
            <a:gdLst>
              <a:gd name="connsiteX0" fmla="*/ 0 w 2448272"/>
              <a:gd name="connsiteY0" fmla="*/ 3662178 h 3662178"/>
              <a:gd name="connsiteX1" fmla="*/ 0 w 2448272"/>
              <a:gd name="connsiteY1" fmla="*/ 1377153 h 3662178"/>
              <a:gd name="connsiteX2" fmla="*/ 1071119 w 2448272"/>
              <a:gd name="connsiteY2" fmla="*/ 306034 h 3662178"/>
              <a:gd name="connsiteX3" fmla="*/ 1836204 w 2448272"/>
              <a:gd name="connsiteY3" fmla="*/ 306034 h 3662178"/>
              <a:gd name="connsiteX4" fmla="*/ 1836204 w 2448272"/>
              <a:gd name="connsiteY4" fmla="*/ 0 h 3662178"/>
              <a:gd name="connsiteX5" fmla="*/ 2448272 w 2448272"/>
              <a:gd name="connsiteY5" fmla="*/ 612068 h 3662178"/>
              <a:gd name="connsiteX6" fmla="*/ 1836204 w 2448272"/>
              <a:gd name="connsiteY6" fmla="*/ 1224136 h 3662178"/>
              <a:gd name="connsiteX7" fmla="*/ 1836204 w 2448272"/>
              <a:gd name="connsiteY7" fmla="*/ 918102 h 3662178"/>
              <a:gd name="connsiteX8" fmla="*/ 1071119 w 2448272"/>
              <a:gd name="connsiteY8" fmla="*/ 918102 h 3662178"/>
              <a:gd name="connsiteX9" fmla="*/ 612068 w 2448272"/>
              <a:gd name="connsiteY9" fmla="*/ 1377153 h 3662178"/>
              <a:gd name="connsiteX10" fmla="*/ 612068 w 2448272"/>
              <a:gd name="connsiteY10" fmla="*/ 3662178 h 3662178"/>
              <a:gd name="connsiteX11" fmla="*/ 0 w 244827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1836204 w 2818662"/>
              <a:gd name="connsiteY3" fmla="*/ 306034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1836204 w 2818662"/>
              <a:gd name="connsiteY7" fmla="*/ 91810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1836204 w 2818662"/>
              <a:gd name="connsiteY3" fmla="*/ 306034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2310766 w 2818662"/>
              <a:gd name="connsiteY7" fmla="*/ 779206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1836204 w 2818662"/>
              <a:gd name="connsiteY3" fmla="*/ 306034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2322341 w 2818662"/>
              <a:gd name="connsiteY7" fmla="*/ 89495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2414938 w 2818662"/>
              <a:gd name="connsiteY3" fmla="*/ 317609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2322341 w 2818662"/>
              <a:gd name="connsiteY7" fmla="*/ 89495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2414938 w 2818662"/>
              <a:gd name="connsiteY3" fmla="*/ 317609 h 3662178"/>
              <a:gd name="connsiteX4" fmla="*/ 1836204 w 2818662"/>
              <a:gd name="connsiteY4" fmla="*/ 0 h 3662178"/>
              <a:gd name="connsiteX5" fmla="*/ 2818662 w 2818662"/>
              <a:gd name="connsiteY5" fmla="*/ 577344 h 3662178"/>
              <a:gd name="connsiteX6" fmla="*/ 2287617 w 2818662"/>
              <a:gd name="connsiteY6" fmla="*/ 1177837 h 3662178"/>
              <a:gd name="connsiteX7" fmla="*/ 2322341 w 2818662"/>
              <a:gd name="connsiteY7" fmla="*/ 89495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50603 h 3650603"/>
              <a:gd name="connsiteX1" fmla="*/ 0 w 2818662"/>
              <a:gd name="connsiteY1" fmla="*/ 1365578 h 3650603"/>
              <a:gd name="connsiteX2" fmla="*/ 1071119 w 2818662"/>
              <a:gd name="connsiteY2" fmla="*/ 294459 h 3650603"/>
              <a:gd name="connsiteX3" fmla="*/ 2414938 w 2818662"/>
              <a:gd name="connsiteY3" fmla="*/ 306034 h 3650603"/>
              <a:gd name="connsiteX4" fmla="*/ 2287617 w 2818662"/>
              <a:gd name="connsiteY4" fmla="*/ 0 h 3650603"/>
              <a:gd name="connsiteX5" fmla="*/ 2818662 w 2818662"/>
              <a:gd name="connsiteY5" fmla="*/ 565769 h 3650603"/>
              <a:gd name="connsiteX6" fmla="*/ 2287617 w 2818662"/>
              <a:gd name="connsiteY6" fmla="*/ 1166262 h 3650603"/>
              <a:gd name="connsiteX7" fmla="*/ 2322341 w 2818662"/>
              <a:gd name="connsiteY7" fmla="*/ 883377 h 3650603"/>
              <a:gd name="connsiteX8" fmla="*/ 1071119 w 2818662"/>
              <a:gd name="connsiteY8" fmla="*/ 906527 h 3650603"/>
              <a:gd name="connsiteX9" fmla="*/ 612068 w 2818662"/>
              <a:gd name="connsiteY9" fmla="*/ 1365578 h 3650603"/>
              <a:gd name="connsiteX10" fmla="*/ 612068 w 2818662"/>
              <a:gd name="connsiteY10" fmla="*/ 3650603 h 3650603"/>
              <a:gd name="connsiteX11" fmla="*/ 0 w 2818662"/>
              <a:gd name="connsiteY11" fmla="*/ 3650603 h 3650603"/>
              <a:gd name="connsiteX0" fmla="*/ 0 w 2818662"/>
              <a:gd name="connsiteY0" fmla="*/ 3650603 h 3650603"/>
              <a:gd name="connsiteX1" fmla="*/ 0 w 2818662"/>
              <a:gd name="connsiteY1" fmla="*/ 1365578 h 3650603"/>
              <a:gd name="connsiteX2" fmla="*/ 1071119 w 2818662"/>
              <a:gd name="connsiteY2" fmla="*/ 294459 h 3650603"/>
              <a:gd name="connsiteX3" fmla="*/ 2414938 w 2818662"/>
              <a:gd name="connsiteY3" fmla="*/ 306034 h 3650603"/>
              <a:gd name="connsiteX4" fmla="*/ 2287617 w 2818662"/>
              <a:gd name="connsiteY4" fmla="*/ 0 h 3650603"/>
              <a:gd name="connsiteX5" fmla="*/ 2818662 w 2818662"/>
              <a:gd name="connsiteY5" fmla="*/ 565769 h 3650603"/>
              <a:gd name="connsiteX6" fmla="*/ 2333916 w 2818662"/>
              <a:gd name="connsiteY6" fmla="*/ 1189411 h 3650603"/>
              <a:gd name="connsiteX7" fmla="*/ 2322341 w 2818662"/>
              <a:gd name="connsiteY7" fmla="*/ 883377 h 3650603"/>
              <a:gd name="connsiteX8" fmla="*/ 1071119 w 2818662"/>
              <a:gd name="connsiteY8" fmla="*/ 906527 h 3650603"/>
              <a:gd name="connsiteX9" fmla="*/ 612068 w 2818662"/>
              <a:gd name="connsiteY9" fmla="*/ 1365578 h 3650603"/>
              <a:gd name="connsiteX10" fmla="*/ 612068 w 2818662"/>
              <a:gd name="connsiteY10" fmla="*/ 3650603 h 3650603"/>
              <a:gd name="connsiteX11" fmla="*/ 0 w 2818662"/>
              <a:gd name="connsiteY11" fmla="*/ 3650603 h 3650603"/>
              <a:gd name="connsiteX0" fmla="*/ 0 w 2818662"/>
              <a:gd name="connsiteY0" fmla="*/ 3650606 h 3650606"/>
              <a:gd name="connsiteX1" fmla="*/ 0 w 2818662"/>
              <a:gd name="connsiteY1" fmla="*/ 1365581 h 3650606"/>
              <a:gd name="connsiteX2" fmla="*/ 1071119 w 2818662"/>
              <a:gd name="connsiteY2" fmla="*/ 294462 h 3650606"/>
              <a:gd name="connsiteX3" fmla="*/ 2414938 w 2818662"/>
              <a:gd name="connsiteY3" fmla="*/ 306037 h 3650606"/>
              <a:gd name="connsiteX4" fmla="*/ 2322341 w 2818662"/>
              <a:gd name="connsiteY4" fmla="*/ 0 h 3650606"/>
              <a:gd name="connsiteX5" fmla="*/ 2818662 w 2818662"/>
              <a:gd name="connsiteY5" fmla="*/ 565772 h 3650606"/>
              <a:gd name="connsiteX6" fmla="*/ 2333916 w 2818662"/>
              <a:gd name="connsiteY6" fmla="*/ 1189414 h 3650606"/>
              <a:gd name="connsiteX7" fmla="*/ 2322341 w 2818662"/>
              <a:gd name="connsiteY7" fmla="*/ 883380 h 3650606"/>
              <a:gd name="connsiteX8" fmla="*/ 1071119 w 2818662"/>
              <a:gd name="connsiteY8" fmla="*/ 906530 h 3650606"/>
              <a:gd name="connsiteX9" fmla="*/ 612068 w 2818662"/>
              <a:gd name="connsiteY9" fmla="*/ 1365581 h 3650606"/>
              <a:gd name="connsiteX10" fmla="*/ 612068 w 2818662"/>
              <a:gd name="connsiteY10" fmla="*/ 3650606 h 3650606"/>
              <a:gd name="connsiteX11" fmla="*/ 0 w 2818662"/>
              <a:gd name="connsiteY11" fmla="*/ 3650606 h 3650606"/>
              <a:gd name="connsiteX0" fmla="*/ 0 w 2818662"/>
              <a:gd name="connsiteY0" fmla="*/ 3650606 h 3650606"/>
              <a:gd name="connsiteX1" fmla="*/ 0 w 2818662"/>
              <a:gd name="connsiteY1" fmla="*/ 1365581 h 3650606"/>
              <a:gd name="connsiteX2" fmla="*/ 1071119 w 2818662"/>
              <a:gd name="connsiteY2" fmla="*/ 294462 h 3650606"/>
              <a:gd name="connsiteX3" fmla="*/ 2333916 w 2818662"/>
              <a:gd name="connsiteY3" fmla="*/ 294463 h 3650606"/>
              <a:gd name="connsiteX4" fmla="*/ 2322341 w 2818662"/>
              <a:gd name="connsiteY4" fmla="*/ 0 h 3650606"/>
              <a:gd name="connsiteX5" fmla="*/ 2818662 w 2818662"/>
              <a:gd name="connsiteY5" fmla="*/ 565772 h 3650606"/>
              <a:gd name="connsiteX6" fmla="*/ 2333916 w 2818662"/>
              <a:gd name="connsiteY6" fmla="*/ 1189414 h 3650606"/>
              <a:gd name="connsiteX7" fmla="*/ 2322341 w 2818662"/>
              <a:gd name="connsiteY7" fmla="*/ 883380 h 3650606"/>
              <a:gd name="connsiteX8" fmla="*/ 1071119 w 2818662"/>
              <a:gd name="connsiteY8" fmla="*/ 906530 h 3650606"/>
              <a:gd name="connsiteX9" fmla="*/ 612068 w 2818662"/>
              <a:gd name="connsiteY9" fmla="*/ 1365581 h 3650606"/>
              <a:gd name="connsiteX10" fmla="*/ 612068 w 2818662"/>
              <a:gd name="connsiteY10" fmla="*/ 3650606 h 3650606"/>
              <a:gd name="connsiteX11" fmla="*/ 0 w 2818662"/>
              <a:gd name="connsiteY11" fmla="*/ 3650606 h 36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8662" h="3650606">
                <a:moveTo>
                  <a:pt x="0" y="3650606"/>
                </a:moveTo>
                <a:lnTo>
                  <a:pt x="0" y="1365581"/>
                </a:lnTo>
                <a:cubicBezTo>
                  <a:pt x="0" y="774018"/>
                  <a:pt x="479556" y="294462"/>
                  <a:pt x="1071119" y="294462"/>
                </a:cubicBezTo>
                <a:lnTo>
                  <a:pt x="2333916" y="294463"/>
                </a:lnTo>
                <a:lnTo>
                  <a:pt x="2322341" y="0"/>
                </a:lnTo>
                <a:lnTo>
                  <a:pt x="2818662" y="565772"/>
                </a:lnTo>
                <a:lnTo>
                  <a:pt x="2333916" y="1189414"/>
                </a:lnTo>
                <a:lnTo>
                  <a:pt x="2322341" y="883380"/>
                </a:lnTo>
                <a:lnTo>
                  <a:pt x="1071119" y="906530"/>
                </a:lnTo>
                <a:cubicBezTo>
                  <a:pt x="817592" y="906530"/>
                  <a:pt x="612068" y="1112054"/>
                  <a:pt x="612068" y="1365581"/>
                </a:cubicBezTo>
                <a:lnTo>
                  <a:pt x="612068" y="3650606"/>
                </a:lnTo>
                <a:lnTo>
                  <a:pt x="0" y="3650606"/>
                </a:lnTo>
                <a:close/>
              </a:path>
            </a:pathLst>
          </a:cu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 name="Rechteckiger Pfeil 11">
            <a:extLst>
              <a:ext uri="{FF2B5EF4-FFF2-40B4-BE49-F238E27FC236}">
                <a16:creationId xmlns:a16="http://schemas.microsoft.com/office/drawing/2014/main" id="{85A8B6D7-6D8D-69E0-486F-ED1A726238C9}"/>
              </a:ext>
            </a:extLst>
          </p:cNvPr>
          <p:cNvSpPr/>
          <p:nvPr/>
        </p:nvSpPr>
        <p:spPr bwMode="auto">
          <a:xfrm rot="16200000" flipV="1">
            <a:off x="7186468" y="2237363"/>
            <a:ext cx="2571591" cy="4464496"/>
          </a:xfrm>
          <a:prstGeom prst="bentArrow">
            <a:avLst>
              <a:gd name="adj1" fmla="val 25000"/>
              <a:gd name="adj2" fmla="val 12118"/>
              <a:gd name="adj3" fmla="val 26874"/>
              <a:gd name="adj4" fmla="val 43750"/>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 name="Rechteckiger Pfeil 12">
            <a:extLst>
              <a:ext uri="{FF2B5EF4-FFF2-40B4-BE49-F238E27FC236}">
                <a16:creationId xmlns:a16="http://schemas.microsoft.com/office/drawing/2014/main" id="{3DCB9F30-B8CA-01C9-035F-83B612FF0E3A}"/>
              </a:ext>
            </a:extLst>
          </p:cNvPr>
          <p:cNvSpPr/>
          <p:nvPr/>
        </p:nvSpPr>
        <p:spPr bwMode="auto">
          <a:xfrm rot="5400000" flipH="1" flipV="1">
            <a:off x="7581191" y="759417"/>
            <a:ext cx="2358211" cy="3888431"/>
          </a:xfrm>
          <a:prstGeom prst="bentArrow">
            <a:avLst>
              <a:gd name="adj1" fmla="val 30794"/>
              <a:gd name="adj2" fmla="val 22652"/>
              <a:gd name="adj3" fmla="val 27306"/>
              <a:gd name="adj4" fmla="val 43750"/>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1" name="Rechteckiger Pfeil 13">
            <a:extLst>
              <a:ext uri="{FF2B5EF4-FFF2-40B4-BE49-F238E27FC236}">
                <a16:creationId xmlns:a16="http://schemas.microsoft.com/office/drawing/2014/main" id="{92CF77A0-DC5D-9A36-A279-177B2BFE9E04}"/>
              </a:ext>
            </a:extLst>
          </p:cNvPr>
          <p:cNvSpPr/>
          <p:nvPr/>
        </p:nvSpPr>
        <p:spPr bwMode="auto">
          <a:xfrm rot="16200000" flipV="1">
            <a:off x="1698260" y="2220158"/>
            <a:ext cx="2395889" cy="4674608"/>
          </a:xfrm>
          <a:custGeom>
            <a:avLst/>
            <a:gdLst>
              <a:gd name="connsiteX0" fmla="*/ 0 w 2160240"/>
              <a:gd name="connsiteY0" fmla="*/ 4266377 h 4266377"/>
              <a:gd name="connsiteX1" fmla="*/ 0 w 2160240"/>
              <a:gd name="connsiteY1" fmla="*/ 945105 h 4266377"/>
              <a:gd name="connsiteX2" fmla="*/ 945105 w 2160240"/>
              <a:gd name="connsiteY2" fmla="*/ 0 h 4266377"/>
              <a:gd name="connsiteX3" fmla="*/ 1579697 w 2160240"/>
              <a:gd name="connsiteY3" fmla="*/ 0 h 4266377"/>
              <a:gd name="connsiteX4" fmla="*/ 1579697 w 2160240"/>
              <a:gd name="connsiteY4" fmla="*/ 0 h 4266377"/>
              <a:gd name="connsiteX5" fmla="*/ 2160240 w 2160240"/>
              <a:gd name="connsiteY5" fmla="*/ 261778 h 4266377"/>
              <a:gd name="connsiteX6" fmla="*/ 1579697 w 2160240"/>
              <a:gd name="connsiteY6" fmla="*/ 523556 h 4266377"/>
              <a:gd name="connsiteX7" fmla="*/ 1579697 w 2160240"/>
              <a:gd name="connsiteY7" fmla="*/ 523556 h 4266377"/>
              <a:gd name="connsiteX8" fmla="*/ 945105 w 2160240"/>
              <a:gd name="connsiteY8" fmla="*/ 523556 h 4266377"/>
              <a:gd name="connsiteX9" fmla="*/ 523556 w 2160240"/>
              <a:gd name="connsiteY9" fmla="*/ 945105 h 4266377"/>
              <a:gd name="connsiteX10" fmla="*/ 523556 w 2160240"/>
              <a:gd name="connsiteY10" fmla="*/ 4266377 h 4266377"/>
              <a:gd name="connsiteX11" fmla="*/ 0 w 2160240"/>
              <a:gd name="connsiteY11" fmla="*/ 4266377 h 4266377"/>
              <a:gd name="connsiteX0" fmla="*/ 0 w 1870873"/>
              <a:gd name="connsiteY0" fmla="*/ 4266377 h 4266377"/>
              <a:gd name="connsiteX1" fmla="*/ 0 w 1870873"/>
              <a:gd name="connsiteY1" fmla="*/ 945105 h 4266377"/>
              <a:gd name="connsiteX2" fmla="*/ 945105 w 1870873"/>
              <a:gd name="connsiteY2" fmla="*/ 0 h 4266377"/>
              <a:gd name="connsiteX3" fmla="*/ 1579697 w 1870873"/>
              <a:gd name="connsiteY3" fmla="*/ 0 h 4266377"/>
              <a:gd name="connsiteX4" fmla="*/ 1579697 w 1870873"/>
              <a:gd name="connsiteY4" fmla="*/ 0 h 4266377"/>
              <a:gd name="connsiteX5" fmla="*/ 1870873 w 1870873"/>
              <a:gd name="connsiteY5" fmla="*/ 261778 h 4266377"/>
              <a:gd name="connsiteX6" fmla="*/ 1579697 w 1870873"/>
              <a:gd name="connsiteY6" fmla="*/ 523556 h 4266377"/>
              <a:gd name="connsiteX7" fmla="*/ 1579697 w 1870873"/>
              <a:gd name="connsiteY7" fmla="*/ 523556 h 4266377"/>
              <a:gd name="connsiteX8" fmla="*/ 945105 w 1870873"/>
              <a:gd name="connsiteY8" fmla="*/ 523556 h 4266377"/>
              <a:gd name="connsiteX9" fmla="*/ 523556 w 1870873"/>
              <a:gd name="connsiteY9" fmla="*/ 945105 h 4266377"/>
              <a:gd name="connsiteX10" fmla="*/ 523556 w 1870873"/>
              <a:gd name="connsiteY10" fmla="*/ 4266377 h 4266377"/>
              <a:gd name="connsiteX11" fmla="*/ 0 w 1870873"/>
              <a:gd name="connsiteY11" fmla="*/ 4266377 h 4266377"/>
              <a:gd name="connsiteX0" fmla="*/ 0 w 1870873"/>
              <a:gd name="connsiteY0" fmla="*/ 4266377 h 4266377"/>
              <a:gd name="connsiteX1" fmla="*/ 0 w 1870873"/>
              <a:gd name="connsiteY1" fmla="*/ 945105 h 4266377"/>
              <a:gd name="connsiteX2" fmla="*/ 945105 w 1870873"/>
              <a:gd name="connsiteY2" fmla="*/ 0 h 4266377"/>
              <a:gd name="connsiteX3" fmla="*/ 1579697 w 1870873"/>
              <a:gd name="connsiteY3" fmla="*/ 0 h 4266377"/>
              <a:gd name="connsiteX4" fmla="*/ 1579697 w 1870873"/>
              <a:gd name="connsiteY4" fmla="*/ 0 h 4266377"/>
              <a:gd name="connsiteX5" fmla="*/ 1870873 w 1870873"/>
              <a:gd name="connsiteY5" fmla="*/ 261778 h 4266377"/>
              <a:gd name="connsiteX6" fmla="*/ 1579697 w 1870873"/>
              <a:gd name="connsiteY6" fmla="*/ 523556 h 4266377"/>
              <a:gd name="connsiteX7" fmla="*/ 1579697 w 1870873"/>
              <a:gd name="connsiteY7" fmla="*/ 523556 h 4266377"/>
              <a:gd name="connsiteX8" fmla="*/ 945104 w 1870873"/>
              <a:gd name="connsiteY8" fmla="*/ 601267 h 4266377"/>
              <a:gd name="connsiteX9" fmla="*/ 523556 w 1870873"/>
              <a:gd name="connsiteY9" fmla="*/ 945105 h 4266377"/>
              <a:gd name="connsiteX10" fmla="*/ 523556 w 1870873"/>
              <a:gd name="connsiteY10" fmla="*/ 4266377 h 4266377"/>
              <a:gd name="connsiteX11" fmla="*/ 0 w 1870873"/>
              <a:gd name="connsiteY11" fmla="*/ 4266377 h 4266377"/>
              <a:gd name="connsiteX0" fmla="*/ 0 w 1870873"/>
              <a:gd name="connsiteY0" fmla="*/ 4266377 h 4266377"/>
              <a:gd name="connsiteX1" fmla="*/ 0 w 1870873"/>
              <a:gd name="connsiteY1" fmla="*/ 945105 h 4266377"/>
              <a:gd name="connsiteX2" fmla="*/ 945105 w 1870873"/>
              <a:gd name="connsiteY2" fmla="*/ 0 h 4266377"/>
              <a:gd name="connsiteX3" fmla="*/ 1579697 w 1870873"/>
              <a:gd name="connsiteY3" fmla="*/ 0 h 4266377"/>
              <a:gd name="connsiteX4" fmla="*/ 1579697 w 1870873"/>
              <a:gd name="connsiteY4" fmla="*/ 0 h 4266377"/>
              <a:gd name="connsiteX5" fmla="*/ 1870873 w 1870873"/>
              <a:gd name="connsiteY5" fmla="*/ 261778 h 4266377"/>
              <a:gd name="connsiteX6" fmla="*/ 1579697 w 1870873"/>
              <a:gd name="connsiteY6" fmla="*/ 523556 h 4266377"/>
              <a:gd name="connsiteX7" fmla="*/ 1606811 w 1870873"/>
              <a:gd name="connsiteY7" fmla="*/ 601267 h 4266377"/>
              <a:gd name="connsiteX8" fmla="*/ 945104 w 1870873"/>
              <a:gd name="connsiteY8" fmla="*/ 601267 h 4266377"/>
              <a:gd name="connsiteX9" fmla="*/ 523556 w 1870873"/>
              <a:gd name="connsiteY9" fmla="*/ 945105 h 4266377"/>
              <a:gd name="connsiteX10" fmla="*/ 523556 w 1870873"/>
              <a:gd name="connsiteY10" fmla="*/ 4266377 h 4266377"/>
              <a:gd name="connsiteX11" fmla="*/ 0 w 1870873"/>
              <a:gd name="connsiteY11" fmla="*/ 4266377 h 426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0873" h="4266377">
                <a:moveTo>
                  <a:pt x="0" y="4266377"/>
                </a:moveTo>
                <a:lnTo>
                  <a:pt x="0" y="945105"/>
                </a:lnTo>
                <a:cubicBezTo>
                  <a:pt x="0" y="423138"/>
                  <a:pt x="423138" y="0"/>
                  <a:pt x="945105" y="0"/>
                </a:cubicBezTo>
                <a:lnTo>
                  <a:pt x="1579697" y="0"/>
                </a:lnTo>
                <a:lnTo>
                  <a:pt x="1579697" y="0"/>
                </a:lnTo>
                <a:lnTo>
                  <a:pt x="1870873" y="261778"/>
                </a:lnTo>
                <a:lnTo>
                  <a:pt x="1579697" y="523556"/>
                </a:lnTo>
                <a:lnTo>
                  <a:pt x="1606811" y="601267"/>
                </a:lnTo>
                <a:lnTo>
                  <a:pt x="945104" y="601267"/>
                </a:lnTo>
                <a:cubicBezTo>
                  <a:pt x="712289" y="601267"/>
                  <a:pt x="523556" y="712290"/>
                  <a:pt x="523556" y="945105"/>
                </a:cubicBezTo>
                <a:lnTo>
                  <a:pt x="523556" y="4266377"/>
                </a:lnTo>
                <a:lnTo>
                  <a:pt x="0" y="4266377"/>
                </a:lnTo>
                <a:close/>
              </a:path>
            </a:pathLst>
          </a:cu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2" name="Rechteckiger Pfeil 15">
            <a:extLst>
              <a:ext uri="{FF2B5EF4-FFF2-40B4-BE49-F238E27FC236}">
                <a16:creationId xmlns:a16="http://schemas.microsoft.com/office/drawing/2014/main" id="{513BCF65-2720-F5F3-F1C9-9D16AA44A68F}"/>
              </a:ext>
            </a:extLst>
          </p:cNvPr>
          <p:cNvSpPr/>
          <p:nvPr/>
        </p:nvSpPr>
        <p:spPr bwMode="auto">
          <a:xfrm rot="16200000" flipV="1">
            <a:off x="2350237" y="316143"/>
            <a:ext cx="1906673" cy="3368755"/>
          </a:xfrm>
          <a:custGeom>
            <a:avLst/>
            <a:gdLst>
              <a:gd name="connsiteX0" fmla="*/ 0 w 1557970"/>
              <a:gd name="connsiteY0" fmla="*/ 3432626 h 3432626"/>
              <a:gd name="connsiteX1" fmla="*/ 0 w 1557970"/>
              <a:gd name="connsiteY1" fmla="*/ 549901 h 3432626"/>
              <a:gd name="connsiteX2" fmla="*/ 402221 w 1557970"/>
              <a:gd name="connsiteY2" fmla="*/ 147680 h 3432626"/>
              <a:gd name="connsiteX3" fmla="*/ 1094318 w 1557970"/>
              <a:gd name="connsiteY3" fmla="*/ 147680 h 3432626"/>
              <a:gd name="connsiteX4" fmla="*/ 1094318 w 1557970"/>
              <a:gd name="connsiteY4" fmla="*/ 0 h 3432626"/>
              <a:gd name="connsiteX5" fmla="*/ 1557970 w 1557970"/>
              <a:gd name="connsiteY5" fmla="*/ 342426 h 3432626"/>
              <a:gd name="connsiteX6" fmla="*/ 1094318 w 1557970"/>
              <a:gd name="connsiteY6" fmla="*/ 684852 h 3432626"/>
              <a:gd name="connsiteX7" fmla="*/ 1094318 w 1557970"/>
              <a:gd name="connsiteY7" fmla="*/ 537172 h 3432626"/>
              <a:gd name="connsiteX8" fmla="*/ 402221 w 1557970"/>
              <a:gd name="connsiteY8" fmla="*/ 537172 h 3432626"/>
              <a:gd name="connsiteX9" fmla="*/ 389492 w 1557970"/>
              <a:gd name="connsiteY9" fmla="*/ 549901 h 3432626"/>
              <a:gd name="connsiteX10" fmla="*/ 389493 w 1557970"/>
              <a:gd name="connsiteY10" fmla="*/ 3432626 h 3432626"/>
              <a:gd name="connsiteX11" fmla="*/ 0 w 1557970"/>
              <a:gd name="connsiteY11" fmla="*/ 3432626 h 3432626"/>
              <a:gd name="connsiteX0" fmla="*/ 0 w 1557970"/>
              <a:gd name="connsiteY0" fmla="*/ 3432626 h 3548373"/>
              <a:gd name="connsiteX1" fmla="*/ 0 w 1557970"/>
              <a:gd name="connsiteY1" fmla="*/ 549901 h 3548373"/>
              <a:gd name="connsiteX2" fmla="*/ 402221 w 1557970"/>
              <a:gd name="connsiteY2" fmla="*/ 147680 h 3548373"/>
              <a:gd name="connsiteX3" fmla="*/ 1094318 w 1557970"/>
              <a:gd name="connsiteY3" fmla="*/ 147680 h 3548373"/>
              <a:gd name="connsiteX4" fmla="*/ 1094318 w 1557970"/>
              <a:gd name="connsiteY4" fmla="*/ 0 h 3548373"/>
              <a:gd name="connsiteX5" fmla="*/ 1557970 w 1557970"/>
              <a:gd name="connsiteY5" fmla="*/ 342426 h 3548373"/>
              <a:gd name="connsiteX6" fmla="*/ 1094318 w 1557970"/>
              <a:gd name="connsiteY6" fmla="*/ 684852 h 3548373"/>
              <a:gd name="connsiteX7" fmla="*/ 1094318 w 1557970"/>
              <a:gd name="connsiteY7" fmla="*/ 537172 h 3548373"/>
              <a:gd name="connsiteX8" fmla="*/ 402221 w 1557970"/>
              <a:gd name="connsiteY8" fmla="*/ 537172 h 3548373"/>
              <a:gd name="connsiteX9" fmla="*/ 389492 w 1557970"/>
              <a:gd name="connsiteY9" fmla="*/ 549901 h 3548373"/>
              <a:gd name="connsiteX10" fmla="*/ 505239 w 1557970"/>
              <a:gd name="connsiteY10" fmla="*/ 3548373 h 3548373"/>
              <a:gd name="connsiteX11" fmla="*/ 0 w 1557970"/>
              <a:gd name="connsiteY11" fmla="*/ 3432626 h 3548373"/>
              <a:gd name="connsiteX0" fmla="*/ 0 w 1615845"/>
              <a:gd name="connsiteY0" fmla="*/ 3502071 h 3548373"/>
              <a:gd name="connsiteX1" fmla="*/ 57875 w 1615845"/>
              <a:gd name="connsiteY1" fmla="*/ 549901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460096 w 1615845"/>
              <a:gd name="connsiteY8" fmla="*/ 537172 h 3548373"/>
              <a:gd name="connsiteX9" fmla="*/ 447367 w 1615845"/>
              <a:gd name="connsiteY9" fmla="*/ 549901 h 3548373"/>
              <a:gd name="connsiteX10" fmla="*/ 563114 w 1615845"/>
              <a:gd name="connsiteY10" fmla="*/ 3548373 h 3548373"/>
              <a:gd name="connsiteX11" fmla="*/ 0 w 1615845"/>
              <a:gd name="connsiteY11" fmla="*/ 3502071 h 3548373"/>
              <a:gd name="connsiteX0" fmla="*/ 0 w 1615845"/>
              <a:gd name="connsiteY0" fmla="*/ 3502071 h 3548373"/>
              <a:gd name="connsiteX1" fmla="*/ 57875 w 1615845"/>
              <a:gd name="connsiteY1" fmla="*/ 549901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460096 w 1615845"/>
              <a:gd name="connsiteY8" fmla="*/ 537172 h 3548373"/>
              <a:gd name="connsiteX9" fmla="*/ 563114 w 1615845"/>
              <a:gd name="connsiteY9" fmla="*/ 584625 h 3548373"/>
              <a:gd name="connsiteX10" fmla="*/ 563114 w 1615845"/>
              <a:gd name="connsiteY10" fmla="*/ 3548373 h 3548373"/>
              <a:gd name="connsiteX11" fmla="*/ 0 w 1615845"/>
              <a:gd name="connsiteY11" fmla="*/ 3502071 h 3548373"/>
              <a:gd name="connsiteX0" fmla="*/ 0 w 1615845"/>
              <a:gd name="connsiteY0" fmla="*/ 3502071 h 3548373"/>
              <a:gd name="connsiteX1" fmla="*/ 57875 w 1615845"/>
              <a:gd name="connsiteY1" fmla="*/ 549901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564211 w 1615845"/>
              <a:gd name="connsiteY8" fmla="*/ 535684 h 3548373"/>
              <a:gd name="connsiteX9" fmla="*/ 563114 w 1615845"/>
              <a:gd name="connsiteY9" fmla="*/ 584625 h 3548373"/>
              <a:gd name="connsiteX10" fmla="*/ 563114 w 1615845"/>
              <a:gd name="connsiteY10" fmla="*/ 3548373 h 3548373"/>
              <a:gd name="connsiteX11" fmla="*/ 0 w 1615845"/>
              <a:gd name="connsiteY11" fmla="*/ 3502071 h 3548373"/>
              <a:gd name="connsiteX0" fmla="*/ 0 w 1615845"/>
              <a:gd name="connsiteY0" fmla="*/ 3502071 h 3548373"/>
              <a:gd name="connsiteX1" fmla="*/ 45719 w 1615845"/>
              <a:gd name="connsiteY1" fmla="*/ 500959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564211 w 1615845"/>
              <a:gd name="connsiteY8" fmla="*/ 535684 h 3548373"/>
              <a:gd name="connsiteX9" fmla="*/ 563114 w 1615845"/>
              <a:gd name="connsiteY9" fmla="*/ 584625 h 3548373"/>
              <a:gd name="connsiteX10" fmla="*/ 563114 w 1615845"/>
              <a:gd name="connsiteY10" fmla="*/ 3548373 h 3548373"/>
              <a:gd name="connsiteX11" fmla="*/ 0 w 1615845"/>
              <a:gd name="connsiteY11" fmla="*/ 3502071 h 3548373"/>
              <a:gd name="connsiteX0" fmla="*/ 0 w 1615845"/>
              <a:gd name="connsiteY0" fmla="*/ 3502071 h 3502071"/>
              <a:gd name="connsiteX1" fmla="*/ 45719 w 1615845"/>
              <a:gd name="connsiteY1" fmla="*/ 500959 h 3502071"/>
              <a:gd name="connsiteX2" fmla="*/ 460096 w 1615845"/>
              <a:gd name="connsiteY2" fmla="*/ 147680 h 3502071"/>
              <a:gd name="connsiteX3" fmla="*/ 1152193 w 1615845"/>
              <a:gd name="connsiteY3" fmla="*/ 147680 h 3502071"/>
              <a:gd name="connsiteX4" fmla="*/ 1152193 w 1615845"/>
              <a:gd name="connsiteY4" fmla="*/ 0 h 3502071"/>
              <a:gd name="connsiteX5" fmla="*/ 1615845 w 1615845"/>
              <a:gd name="connsiteY5" fmla="*/ 342426 h 3502071"/>
              <a:gd name="connsiteX6" fmla="*/ 1152193 w 1615845"/>
              <a:gd name="connsiteY6" fmla="*/ 684852 h 3502071"/>
              <a:gd name="connsiteX7" fmla="*/ 1152193 w 1615845"/>
              <a:gd name="connsiteY7" fmla="*/ 537172 h 3502071"/>
              <a:gd name="connsiteX8" fmla="*/ 564211 w 1615845"/>
              <a:gd name="connsiteY8" fmla="*/ 535684 h 3502071"/>
              <a:gd name="connsiteX9" fmla="*/ 563114 w 1615845"/>
              <a:gd name="connsiteY9" fmla="*/ 584625 h 3502071"/>
              <a:gd name="connsiteX10" fmla="*/ 575785 w 1615845"/>
              <a:gd name="connsiteY10" fmla="*/ 3487228 h 3502071"/>
              <a:gd name="connsiteX11" fmla="*/ 0 w 1615845"/>
              <a:gd name="connsiteY11" fmla="*/ 3502071 h 3502071"/>
              <a:gd name="connsiteX0" fmla="*/ 0 w 1615845"/>
              <a:gd name="connsiteY0" fmla="*/ 3502071 h 3502071"/>
              <a:gd name="connsiteX1" fmla="*/ 45719 w 1615845"/>
              <a:gd name="connsiteY1" fmla="*/ 500959 h 3502071"/>
              <a:gd name="connsiteX2" fmla="*/ 460096 w 1615845"/>
              <a:gd name="connsiteY2" fmla="*/ 147680 h 3502071"/>
              <a:gd name="connsiteX3" fmla="*/ 1152193 w 1615845"/>
              <a:gd name="connsiteY3" fmla="*/ 147680 h 3502071"/>
              <a:gd name="connsiteX4" fmla="*/ 1152193 w 1615845"/>
              <a:gd name="connsiteY4" fmla="*/ 0 h 3502071"/>
              <a:gd name="connsiteX5" fmla="*/ 1615845 w 1615845"/>
              <a:gd name="connsiteY5" fmla="*/ 342426 h 3502071"/>
              <a:gd name="connsiteX6" fmla="*/ 1152193 w 1615845"/>
              <a:gd name="connsiteY6" fmla="*/ 684852 h 3502071"/>
              <a:gd name="connsiteX7" fmla="*/ 1152193 w 1615845"/>
              <a:gd name="connsiteY7" fmla="*/ 537172 h 3502071"/>
              <a:gd name="connsiteX8" fmla="*/ 564211 w 1615845"/>
              <a:gd name="connsiteY8" fmla="*/ 535684 h 3502071"/>
              <a:gd name="connsiteX9" fmla="*/ 563114 w 1615845"/>
              <a:gd name="connsiteY9" fmla="*/ 584625 h 3502071"/>
              <a:gd name="connsiteX10" fmla="*/ 575785 w 1615845"/>
              <a:gd name="connsiteY10" fmla="*/ 3487228 h 3502071"/>
              <a:gd name="connsiteX11" fmla="*/ 0 w 1615845"/>
              <a:gd name="connsiteY11" fmla="*/ 3502071 h 3502071"/>
              <a:gd name="connsiteX0" fmla="*/ 0 w 1615845"/>
              <a:gd name="connsiteY0" fmla="*/ 3502071 h 3502071"/>
              <a:gd name="connsiteX1" fmla="*/ 45719 w 1615845"/>
              <a:gd name="connsiteY1" fmla="*/ 500959 h 3502071"/>
              <a:gd name="connsiteX2" fmla="*/ 355866 w 1615845"/>
              <a:gd name="connsiteY2" fmla="*/ 107420 h 3502071"/>
              <a:gd name="connsiteX3" fmla="*/ 1152193 w 1615845"/>
              <a:gd name="connsiteY3" fmla="*/ 147680 h 3502071"/>
              <a:gd name="connsiteX4" fmla="*/ 1152193 w 1615845"/>
              <a:gd name="connsiteY4" fmla="*/ 0 h 3502071"/>
              <a:gd name="connsiteX5" fmla="*/ 1615845 w 1615845"/>
              <a:gd name="connsiteY5" fmla="*/ 342426 h 3502071"/>
              <a:gd name="connsiteX6" fmla="*/ 1152193 w 1615845"/>
              <a:gd name="connsiteY6" fmla="*/ 684852 h 3502071"/>
              <a:gd name="connsiteX7" fmla="*/ 1152193 w 1615845"/>
              <a:gd name="connsiteY7" fmla="*/ 537172 h 3502071"/>
              <a:gd name="connsiteX8" fmla="*/ 564211 w 1615845"/>
              <a:gd name="connsiteY8" fmla="*/ 535684 h 3502071"/>
              <a:gd name="connsiteX9" fmla="*/ 563114 w 1615845"/>
              <a:gd name="connsiteY9" fmla="*/ 584625 h 3502071"/>
              <a:gd name="connsiteX10" fmla="*/ 575785 w 1615845"/>
              <a:gd name="connsiteY10" fmla="*/ 3487228 h 3502071"/>
              <a:gd name="connsiteX11" fmla="*/ 0 w 1615845"/>
              <a:gd name="connsiteY11" fmla="*/ 3502071 h 350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5845" h="3502071">
                <a:moveTo>
                  <a:pt x="0" y="3502071"/>
                </a:moveTo>
                <a:lnTo>
                  <a:pt x="45719" y="500959"/>
                </a:lnTo>
                <a:cubicBezTo>
                  <a:pt x="45719" y="278818"/>
                  <a:pt x="133725" y="107420"/>
                  <a:pt x="355866" y="107420"/>
                </a:cubicBezTo>
                <a:lnTo>
                  <a:pt x="1152193" y="147680"/>
                </a:lnTo>
                <a:lnTo>
                  <a:pt x="1152193" y="0"/>
                </a:lnTo>
                <a:lnTo>
                  <a:pt x="1615845" y="342426"/>
                </a:lnTo>
                <a:lnTo>
                  <a:pt x="1152193" y="684852"/>
                </a:lnTo>
                <a:lnTo>
                  <a:pt x="1152193" y="537172"/>
                </a:lnTo>
                <a:lnTo>
                  <a:pt x="564211" y="535684"/>
                </a:lnTo>
                <a:cubicBezTo>
                  <a:pt x="557181" y="535684"/>
                  <a:pt x="563114" y="577595"/>
                  <a:pt x="563114" y="584625"/>
                </a:cubicBezTo>
                <a:cubicBezTo>
                  <a:pt x="567338" y="1552159"/>
                  <a:pt x="575785" y="2306610"/>
                  <a:pt x="575785" y="3487228"/>
                </a:cubicBezTo>
                <a:lnTo>
                  <a:pt x="0" y="3502071"/>
                </a:lnTo>
                <a:close/>
              </a:path>
            </a:pathLst>
          </a:cu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3" name="Textfeld 12">
            <a:extLst>
              <a:ext uri="{FF2B5EF4-FFF2-40B4-BE49-F238E27FC236}">
                <a16:creationId xmlns:a16="http://schemas.microsoft.com/office/drawing/2014/main" id="{FA2B4E22-D637-F78D-9FB4-3545953350EC}"/>
              </a:ext>
            </a:extLst>
          </p:cNvPr>
          <p:cNvSpPr txBox="1"/>
          <p:nvPr/>
        </p:nvSpPr>
        <p:spPr>
          <a:xfrm>
            <a:off x="1188875" y="5071116"/>
            <a:ext cx="1307543"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a:t>
            </a:r>
            <a:r>
              <a:rPr lang="de-DE" sz="900" dirty="0">
                <a:solidFill>
                  <a:srgbClr val="FFC000"/>
                </a:solidFill>
              </a:rPr>
              <a:t>:</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 3C,D,E,F,G,K)</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i="0" u="none" strike="noStrike" kern="1200" cap="none" spc="0" normalizeH="0" baseline="0" noProof="0" dirty="0">
                <a:ln>
                  <a:noFill/>
                </a:ln>
                <a:solidFill>
                  <a:srgbClr val="000000"/>
                </a:solidFill>
                <a:effectLst/>
                <a:uLnTx/>
                <a:uFillTx/>
                <a:latin typeface="Arial" charset="0"/>
                <a:ea typeface="ＭＳ Ｐゴシック" charset="-128"/>
                <a:cs typeface="+mn-cs"/>
              </a:rPr>
              <a:t>eingekaufte Güter und Dienstleistungen</a:t>
            </a:r>
          </a:p>
        </p:txBody>
      </p:sp>
      <p:sp>
        <p:nvSpPr>
          <p:cNvPr id="14" name="Textfeld 13">
            <a:extLst>
              <a:ext uri="{FF2B5EF4-FFF2-40B4-BE49-F238E27FC236}">
                <a16:creationId xmlns:a16="http://schemas.microsoft.com/office/drawing/2014/main" id="{B4B9E7D9-8E8C-E0C2-F471-EB93E750E4B2}"/>
              </a:ext>
            </a:extLst>
          </p:cNvPr>
          <p:cNvSpPr txBox="1"/>
          <p:nvPr/>
        </p:nvSpPr>
        <p:spPr>
          <a:xfrm>
            <a:off x="2540290" y="5085184"/>
            <a:ext cx="1108228" cy="369332"/>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2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Kapitalgüter</a:t>
            </a:r>
          </a:p>
        </p:txBody>
      </p:sp>
      <p:sp>
        <p:nvSpPr>
          <p:cNvPr id="15" name="Textfeld 14">
            <a:extLst>
              <a:ext uri="{FF2B5EF4-FFF2-40B4-BE49-F238E27FC236}">
                <a16:creationId xmlns:a16="http://schemas.microsoft.com/office/drawing/2014/main" id="{6339D682-BBD9-A70A-7CAB-5A9FCE893C93}"/>
              </a:ext>
            </a:extLst>
          </p:cNvPr>
          <p:cNvSpPr txBox="1"/>
          <p:nvPr/>
        </p:nvSpPr>
        <p:spPr>
          <a:xfrm>
            <a:off x="3834622" y="5071116"/>
            <a:ext cx="1312411" cy="6463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3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Brennstoff- und </a:t>
            </a:r>
            <a:r>
              <a:rPr kumimoji="0" lang="de-DE" sz="900" b="0" i="0" u="none" strike="noStrike" kern="1200" cap="none" spc="0" normalizeH="0" baseline="0" noProof="0" dirty="0" smtClean="0">
                <a:ln>
                  <a:noFill/>
                </a:ln>
                <a:solidFill>
                  <a:srgbClr val="000000"/>
                </a:solidFill>
                <a:effectLst/>
                <a:uLnTx/>
                <a:uFillTx/>
                <a:latin typeface="Arial" charset="0"/>
                <a:ea typeface="ＭＳ Ｐゴシック" charset="-128"/>
                <a:cs typeface="+mn-cs"/>
              </a:rPr>
              <a:t>energiebezogene </a:t>
            </a: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Emissionen</a:t>
            </a:r>
          </a:p>
        </p:txBody>
      </p:sp>
      <p:sp>
        <p:nvSpPr>
          <p:cNvPr id="16" name="Textfeld 15">
            <a:extLst>
              <a:ext uri="{FF2B5EF4-FFF2-40B4-BE49-F238E27FC236}">
                <a16:creationId xmlns:a16="http://schemas.microsoft.com/office/drawing/2014/main" id="{B4060C21-AD14-BB0B-CE36-09812B598671}"/>
              </a:ext>
            </a:extLst>
          </p:cNvPr>
          <p:cNvSpPr txBox="1"/>
          <p:nvPr/>
        </p:nvSpPr>
        <p:spPr>
          <a:xfrm>
            <a:off x="4511525" y="4114010"/>
            <a:ext cx="794989" cy="784830"/>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4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(ecocock-pit:3B)</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Transport und Verteilung</a:t>
            </a:r>
          </a:p>
        </p:txBody>
      </p:sp>
      <p:sp>
        <p:nvSpPr>
          <p:cNvPr id="17" name="Textfeld 16">
            <a:extLst>
              <a:ext uri="{FF2B5EF4-FFF2-40B4-BE49-F238E27FC236}">
                <a16:creationId xmlns:a16="http://schemas.microsoft.com/office/drawing/2014/main" id="{CB97AAAA-9BF6-89BD-91D8-D532D4BF5CC3}"/>
              </a:ext>
            </a:extLst>
          </p:cNvPr>
          <p:cNvSpPr txBox="1"/>
          <p:nvPr/>
        </p:nvSpPr>
        <p:spPr>
          <a:xfrm>
            <a:off x="4212566" y="3319239"/>
            <a:ext cx="1078023" cy="369332"/>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5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(ecocockpit:3H)</a:t>
            </a: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 Abfall</a:t>
            </a:r>
          </a:p>
        </p:txBody>
      </p:sp>
      <p:sp>
        <p:nvSpPr>
          <p:cNvPr id="18" name="Textfeld 17">
            <a:extLst>
              <a:ext uri="{FF2B5EF4-FFF2-40B4-BE49-F238E27FC236}">
                <a16:creationId xmlns:a16="http://schemas.microsoft.com/office/drawing/2014/main" id="{91DF9782-873F-8DE8-AF63-7FF4E2141FF4}"/>
              </a:ext>
            </a:extLst>
          </p:cNvPr>
          <p:cNvSpPr txBox="1"/>
          <p:nvPr/>
        </p:nvSpPr>
        <p:spPr>
          <a:xfrm>
            <a:off x="2277923" y="3363476"/>
            <a:ext cx="1078023" cy="369332"/>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6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(ecocockpit:3A)</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Geschäftsreisen</a:t>
            </a:r>
          </a:p>
        </p:txBody>
      </p:sp>
      <p:sp>
        <p:nvSpPr>
          <p:cNvPr id="19" name="Textfeld 18">
            <a:extLst>
              <a:ext uri="{FF2B5EF4-FFF2-40B4-BE49-F238E27FC236}">
                <a16:creationId xmlns:a16="http://schemas.microsoft.com/office/drawing/2014/main" id="{63A823FB-8C19-BC5A-E15C-3AF1F1FE52D7}"/>
              </a:ext>
            </a:extLst>
          </p:cNvPr>
          <p:cNvSpPr txBox="1"/>
          <p:nvPr/>
        </p:nvSpPr>
        <p:spPr>
          <a:xfrm>
            <a:off x="2273355" y="2395607"/>
            <a:ext cx="1087861"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7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(ecocockpit:3J)</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Pendeln der Arbeitnehmer</a:t>
            </a:r>
          </a:p>
        </p:txBody>
      </p:sp>
      <p:sp>
        <p:nvSpPr>
          <p:cNvPr id="20" name="Textfeld 19">
            <a:extLst>
              <a:ext uri="{FF2B5EF4-FFF2-40B4-BE49-F238E27FC236}">
                <a16:creationId xmlns:a16="http://schemas.microsoft.com/office/drawing/2014/main" id="{82B43E04-D46A-06E1-E384-F02E36466ACA}"/>
              </a:ext>
            </a:extLst>
          </p:cNvPr>
          <p:cNvSpPr txBox="1"/>
          <p:nvPr/>
        </p:nvSpPr>
        <p:spPr>
          <a:xfrm>
            <a:off x="3829921" y="2254204"/>
            <a:ext cx="1081826" cy="646331"/>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8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(ecocockpit:3A) </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Angemietete oder geleaste Sachanlagen</a:t>
            </a:r>
          </a:p>
        </p:txBody>
      </p:sp>
      <p:sp>
        <p:nvSpPr>
          <p:cNvPr id="21" name="Textfeld 20">
            <a:extLst>
              <a:ext uri="{FF2B5EF4-FFF2-40B4-BE49-F238E27FC236}">
                <a16:creationId xmlns:a16="http://schemas.microsoft.com/office/drawing/2014/main" id="{4AD15E28-1197-E8D7-A347-DC36F80AD65D}"/>
              </a:ext>
            </a:extLst>
          </p:cNvPr>
          <p:cNvSpPr txBox="1"/>
          <p:nvPr/>
        </p:nvSpPr>
        <p:spPr>
          <a:xfrm>
            <a:off x="1252614" y="4074137"/>
            <a:ext cx="1963066"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Bezogene Elektrizität, Dampf, Heizung und Kühlung für die eigene Nutzung</a:t>
            </a:r>
          </a:p>
        </p:txBody>
      </p:sp>
      <p:sp>
        <p:nvSpPr>
          <p:cNvPr id="22" name="Textfeld 21">
            <a:extLst>
              <a:ext uri="{FF2B5EF4-FFF2-40B4-BE49-F238E27FC236}">
                <a16:creationId xmlns:a16="http://schemas.microsoft.com/office/drawing/2014/main" id="{E6462D09-4CE6-22B1-357B-64B601189824}"/>
              </a:ext>
            </a:extLst>
          </p:cNvPr>
          <p:cNvSpPr txBox="1"/>
          <p:nvPr/>
        </p:nvSpPr>
        <p:spPr>
          <a:xfrm>
            <a:off x="5428310" y="4969768"/>
            <a:ext cx="676727"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Fuhrpark</a:t>
            </a:r>
          </a:p>
        </p:txBody>
      </p:sp>
      <p:sp>
        <p:nvSpPr>
          <p:cNvPr id="23" name="Textfeld 22">
            <a:extLst>
              <a:ext uri="{FF2B5EF4-FFF2-40B4-BE49-F238E27FC236}">
                <a16:creationId xmlns:a16="http://schemas.microsoft.com/office/drawing/2014/main" id="{BAC6AF47-AF31-96CE-ADB6-33AC74C35D8D}"/>
              </a:ext>
            </a:extLst>
          </p:cNvPr>
          <p:cNvSpPr txBox="1"/>
          <p:nvPr/>
        </p:nvSpPr>
        <p:spPr>
          <a:xfrm>
            <a:off x="5428310" y="3378821"/>
            <a:ext cx="676727"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Unternehmens-einrich-tungen</a:t>
            </a:r>
          </a:p>
        </p:txBody>
      </p:sp>
      <p:sp>
        <p:nvSpPr>
          <p:cNvPr id="24" name="Textfeld 23">
            <a:extLst>
              <a:ext uri="{FF2B5EF4-FFF2-40B4-BE49-F238E27FC236}">
                <a16:creationId xmlns:a16="http://schemas.microsoft.com/office/drawing/2014/main" id="{4BF3376A-5ACE-DC8F-79B1-2C60E459F2E6}"/>
              </a:ext>
            </a:extLst>
          </p:cNvPr>
          <p:cNvSpPr txBox="1"/>
          <p:nvPr/>
        </p:nvSpPr>
        <p:spPr>
          <a:xfrm>
            <a:off x="6486964" y="5153417"/>
            <a:ext cx="1178062" cy="5078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9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Transport und Verteilung</a:t>
            </a:r>
          </a:p>
        </p:txBody>
      </p:sp>
      <p:sp>
        <p:nvSpPr>
          <p:cNvPr id="25" name="Textfeld 24">
            <a:extLst>
              <a:ext uri="{FF2B5EF4-FFF2-40B4-BE49-F238E27FC236}">
                <a16:creationId xmlns:a16="http://schemas.microsoft.com/office/drawing/2014/main" id="{0609AE2A-29E5-B5AB-269E-209AA3A858CD}"/>
              </a:ext>
            </a:extLst>
          </p:cNvPr>
          <p:cNvSpPr txBox="1"/>
          <p:nvPr/>
        </p:nvSpPr>
        <p:spPr>
          <a:xfrm>
            <a:off x="7766809" y="5153417"/>
            <a:ext cx="1353527" cy="5078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10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Verarbeitung der verkauften Produkte</a:t>
            </a:r>
          </a:p>
        </p:txBody>
      </p:sp>
      <p:sp>
        <p:nvSpPr>
          <p:cNvPr id="26" name="Textfeld 25">
            <a:extLst>
              <a:ext uri="{FF2B5EF4-FFF2-40B4-BE49-F238E27FC236}">
                <a16:creationId xmlns:a16="http://schemas.microsoft.com/office/drawing/2014/main" id="{718F5600-193E-F884-0D55-FBBB3CC9056D}"/>
              </a:ext>
            </a:extLst>
          </p:cNvPr>
          <p:cNvSpPr txBox="1"/>
          <p:nvPr/>
        </p:nvSpPr>
        <p:spPr>
          <a:xfrm>
            <a:off x="9048328" y="5153417"/>
            <a:ext cx="1353527" cy="5078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11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Nutzung der verkauften Produkte</a:t>
            </a:r>
          </a:p>
        </p:txBody>
      </p:sp>
      <p:sp>
        <p:nvSpPr>
          <p:cNvPr id="27" name="Textfeld 26">
            <a:extLst>
              <a:ext uri="{FF2B5EF4-FFF2-40B4-BE49-F238E27FC236}">
                <a16:creationId xmlns:a16="http://schemas.microsoft.com/office/drawing/2014/main" id="{FA90EF70-47B2-2589-6EC1-C206CC9D4472}"/>
              </a:ext>
            </a:extLst>
          </p:cNvPr>
          <p:cNvSpPr txBox="1"/>
          <p:nvPr/>
        </p:nvSpPr>
        <p:spPr>
          <a:xfrm>
            <a:off x="9401569" y="3177363"/>
            <a:ext cx="1497543" cy="6463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12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Umgang mit verkauften Produkten an deren Lebenszyklusende</a:t>
            </a:r>
          </a:p>
        </p:txBody>
      </p:sp>
      <p:sp>
        <p:nvSpPr>
          <p:cNvPr id="28" name="Textfeld 27">
            <a:extLst>
              <a:ext uri="{FF2B5EF4-FFF2-40B4-BE49-F238E27FC236}">
                <a16:creationId xmlns:a16="http://schemas.microsoft.com/office/drawing/2014/main" id="{670DA3A3-4FAA-8CFE-F38A-5E350AC3746B}"/>
              </a:ext>
            </a:extLst>
          </p:cNvPr>
          <p:cNvSpPr txBox="1"/>
          <p:nvPr/>
        </p:nvSpPr>
        <p:spPr>
          <a:xfrm>
            <a:off x="8251523" y="3141383"/>
            <a:ext cx="980194" cy="784830"/>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13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Vermietete oder verleaste Sachanlagen</a:t>
            </a:r>
          </a:p>
        </p:txBody>
      </p:sp>
      <p:sp>
        <p:nvSpPr>
          <p:cNvPr id="29" name="Textfeld 28">
            <a:extLst>
              <a:ext uri="{FF2B5EF4-FFF2-40B4-BE49-F238E27FC236}">
                <a16:creationId xmlns:a16="http://schemas.microsoft.com/office/drawing/2014/main" id="{DD886A87-A6D9-7356-1760-35226E8A2284}"/>
              </a:ext>
            </a:extLst>
          </p:cNvPr>
          <p:cNvSpPr txBox="1"/>
          <p:nvPr/>
        </p:nvSpPr>
        <p:spPr>
          <a:xfrm>
            <a:off x="7115620" y="3012208"/>
            <a:ext cx="1068413"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Franchise</a:t>
            </a:r>
          </a:p>
        </p:txBody>
      </p:sp>
      <p:sp>
        <p:nvSpPr>
          <p:cNvPr id="30" name="Textfeld 29">
            <a:extLst>
              <a:ext uri="{FF2B5EF4-FFF2-40B4-BE49-F238E27FC236}">
                <a16:creationId xmlns:a16="http://schemas.microsoft.com/office/drawing/2014/main" id="{A3E0B50E-1BC7-3D21-6B11-50FACBE7A05A}"/>
              </a:ext>
            </a:extLst>
          </p:cNvPr>
          <p:cNvSpPr txBox="1"/>
          <p:nvPr/>
        </p:nvSpPr>
        <p:spPr>
          <a:xfrm>
            <a:off x="6954778" y="2260201"/>
            <a:ext cx="855029"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15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Investitionen</a:t>
            </a:r>
          </a:p>
        </p:txBody>
      </p:sp>
      <p:sp>
        <p:nvSpPr>
          <p:cNvPr id="31" name="Textfeld 30">
            <a:extLst>
              <a:ext uri="{FF2B5EF4-FFF2-40B4-BE49-F238E27FC236}">
                <a16:creationId xmlns:a16="http://schemas.microsoft.com/office/drawing/2014/main" id="{4205E4B4-906A-10A8-45B9-849407BECE49}"/>
              </a:ext>
            </a:extLst>
          </p:cNvPr>
          <p:cNvSpPr txBox="1"/>
          <p:nvPr/>
        </p:nvSpPr>
        <p:spPr>
          <a:xfrm>
            <a:off x="5135990" y="1063101"/>
            <a:ext cx="687208" cy="400110"/>
          </a:xfrm>
          <a:prstGeom prst="rect">
            <a:avLst/>
          </a:prstGeom>
          <a:noFill/>
        </p:spPr>
        <p:txBody>
          <a:bodyPr wrap="square" rtlCol="0">
            <a:spAutoFit/>
          </a:bodyPr>
          <a:lstStyle/>
          <a:p>
            <a:pPr algn="l"/>
            <a:r>
              <a:rPr lang="de-DE" sz="2000" dirty="0"/>
              <a:t>CH</a:t>
            </a:r>
            <a:r>
              <a:rPr lang="de-DE" sz="2000" baseline="-25000" dirty="0"/>
              <a:t>4</a:t>
            </a:r>
          </a:p>
        </p:txBody>
      </p:sp>
      <p:sp>
        <p:nvSpPr>
          <p:cNvPr id="32" name="Textfeld 31">
            <a:extLst>
              <a:ext uri="{FF2B5EF4-FFF2-40B4-BE49-F238E27FC236}">
                <a16:creationId xmlns:a16="http://schemas.microsoft.com/office/drawing/2014/main" id="{867CEBC9-5DF2-F7C5-823D-49C0F94B58D9}"/>
              </a:ext>
            </a:extLst>
          </p:cNvPr>
          <p:cNvSpPr txBox="1"/>
          <p:nvPr/>
        </p:nvSpPr>
        <p:spPr>
          <a:xfrm>
            <a:off x="7405151" y="775701"/>
            <a:ext cx="687208" cy="400110"/>
          </a:xfrm>
          <a:prstGeom prst="rect">
            <a:avLst/>
          </a:prstGeom>
          <a:noFill/>
        </p:spPr>
        <p:txBody>
          <a:bodyPr wrap="square" rtlCol="0">
            <a:spAutoFit/>
          </a:bodyPr>
          <a:lstStyle/>
          <a:p>
            <a:pPr algn="l"/>
            <a:r>
              <a:rPr lang="de-DE" sz="2000" dirty="0"/>
              <a:t>N</a:t>
            </a:r>
            <a:r>
              <a:rPr lang="de-DE" sz="2000" baseline="-25000" dirty="0"/>
              <a:t>2</a:t>
            </a:r>
            <a:r>
              <a:rPr lang="de-DE" sz="2000" dirty="0"/>
              <a:t>O</a:t>
            </a:r>
          </a:p>
        </p:txBody>
      </p:sp>
      <p:sp>
        <p:nvSpPr>
          <p:cNvPr id="33" name="Textfeld 32">
            <a:extLst>
              <a:ext uri="{FF2B5EF4-FFF2-40B4-BE49-F238E27FC236}">
                <a16:creationId xmlns:a16="http://schemas.microsoft.com/office/drawing/2014/main" id="{25C4EA97-81DE-1880-115A-9A64AE58AD0C}"/>
              </a:ext>
            </a:extLst>
          </p:cNvPr>
          <p:cNvSpPr txBox="1"/>
          <p:nvPr/>
        </p:nvSpPr>
        <p:spPr>
          <a:xfrm>
            <a:off x="3735015" y="1165656"/>
            <a:ext cx="687208" cy="400110"/>
          </a:xfrm>
          <a:prstGeom prst="rect">
            <a:avLst/>
          </a:prstGeom>
          <a:noFill/>
        </p:spPr>
        <p:txBody>
          <a:bodyPr wrap="square" rtlCol="0">
            <a:spAutoFit/>
          </a:bodyPr>
          <a:lstStyle/>
          <a:p>
            <a:pPr algn="l"/>
            <a:r>
              <a:rPr lang="de-DE" sz="2000" dirty="0"/>
              <a:t>SF</a:t>
            </a:r>
            <a:r>
              <a:rPr lang="de-DE" sz="2000" baseline="-25000" dirty="0"/>
              <a:t>6</a:t>
            </a:r>
          </a:p>
        </p:txBody>
      </p:sp>
      <p:sp>
        <p:nvSpPr>
          <p:cNvPr id="34" name="Textfeld 33">
            <a:extLst>
              <a:ext uri="{FF2B5EF4-FFF2-40B4-BE49-F238E27FC236}">
                <a16:creationId xmlns:a16="http://schemas.microsoft.com/office/drawing/2014/main" id="{B156B05B-5A1E-1D3B-1C09-49F347508539}"/>
              </a:ext>
            </a:extLst>
          </p:cNvPr>
          <p:cNvSpPr txBox="1"/>
          <p:nvPr/>
        </p:nvSpPr>
        <p:spPr>
          <a:xfrm>
            <a:off x="3828179" y="796642"/>
            <a:ext cx="687208" cy="400110"/>
          </a:xfrm>
          <a:prstGeom prst="rect">
            <a:avLst/>
          </a:prstGeom>
          <a:noFill/>
        </p:spPr>
        <p:txBody>
          <a:bodyPr wrap="square" rtlCol="0">
            <a:spAutoFit/>
          </a:bodyPr>
          <a:lstStyle/>
          <a:p>
            <a:pPr algn="l"/>
            <a:r>
              <a:rPr lang="de-DE" sz="2000" dirty="0"/>
              <a:t>NF</a:t>
            </a:r>
            <a:r>
              <a:rPr lang="de-DE" sz="2000" baseline="-25000" dirty="0"/>
              <a:t>3</a:t>
            </a:r>
          </a:p>
        </p:txBody>
      </p:sp>
      <p:sp>
        <p:nvSpPr>
          <p:cNvPr id="35" name="Textfeld 34">
            <a:extLst>
              <a:ext uri="{FF2B5EF4-FFF2-40B4-BE49-F238E27FC236}">
                <a16:creationId xmlns:a16="http://schemas.microsoft.com/office/drawing/2014/main" id="{2D8043A0-3688-C14F-1FB8-76FADD7CC270}"/>
              </a:ext>
            </a:extLst>
          </p:cNvPr>
          <p:cNvSpPr txBox="1"/>
          <p:nvPr/>
        </p:nvSpPr>
        <p:spPr>
          <a:xfrm>
            <a:off x="4900542" y="692696"/>
            <a:ext cx="919727" cy="400110"/>
          </a:xfrm>
          <a:prstGeom prst="rect">
            <a:avLst/>
          </a:prstGeom>
          <a:noFill/>
        </p:spPr>
        <p:txBody>
          <a:bodyPr wrap="square" rtlCol="0">
            <a:spAutoFit/>
          </a:bodyPr>
          <a:lstStyle/>
          <a:p>
            <a:pPr algn="l"/>
            <a:r>
              <a:rPr lang="de-DE" sz="2000" dirty="0"/>
              <a:t>HFCs</a:t>
            </a:r>
            <a:endParaRPr lang="de-DE" sz="2000" baseline="-25000" dirty="0"/>
          </a:p>
        </p:txBody>
      </p:sp>
      <p:sp>
        <p:nvSpPr>
          <p:cNvPr id="36" name="Textfeld 35">
            <a:extLst>
              <a:ext uri="{FF2B5EF4-FFF2-40B4-BE49-F238E27FC236}">
                <a16:creationId xmlns:a16="http://schemas.microsoft.com/office/drawing/2014/main" id="{234B6214-9486-9E50-E273-4FE46523A22C}"/>
              </a:ext>
            </a:extLst>
          </p:cNvPr>
          <p:cNvSpPr txBox="1"/>
          <p:nvPr/>
        </p:nvSpPr>
        <p:spPr>
          <a:xfrm>
            <a:off x="5962831" y="1300698"/>
            <a:ext cx="919727" cy="400110"/>
          </a:xfrm>
          <a:prstGeom prst="rect">
            <a:avLst/>
          </a:prstGeom>
          <a:noFill/>
        </p:spPr>
        <p:txBody>
          <a:bodyPr wrap="square" rtlCol="0">
            <a:spAutoFit/>
          </a:bodyPr>
          <a:lstStyle/>
          <a:p>
            <a:pPr algn="l"/>
            <a:r>
              <a:rPr lang="de-DE" sz="2000" dirty="0"/>
              <a:t>PFCs</a:t>
            </a:r>
            <a:endParaRPr lang="de-DE" sz="2000" baseline="-25000" dirty="0"/>
          </a:p>
        </p:txBody>
      </p:sp>
      <p:sp>
        <p:nvSpPr>
          <p:cNvPr id="37" name="Textfeld 36">
            <a:extLst>
              <a:ext uri="{FF2B5EF4-FFF2-40B4-BE49-F238E27FC236}">
                <a16:creationId xmlns:a16="http://schemas.microsoft.com/office/drawing/2014/main" id="{CBCB8EFD-8948-B94F-1FC3-A3BA1D4B9FC3}"/>
              </a:ext>
            </a:extLst>
          </p:cNvPr>
          <p:cNvSpPr txBox="1"/>
          <p:nvPr/>
        </p:nvSpPr>
        <p:spPr>
          <a:xfrm>
            <a:off x="558900" y="5795685"/>
            <a:ext cx="2368991" cy="523220"/>
          </a:xfrm>
          <a:prstGeom prst="rect">
            <a:avLst/>
          </a:prstGeom>
          <a:solidFill>
            <a:srgbClr val="90ABBE"/>
          </a:solidFill>
        </p:spPr>
        <p:txBody>
          <a:bodyPr wrap="square" rtlCol="0">
            <a:spAutoFit/>
          </a:bodyPr>
          <a:lstStyle>
            <a:defPPr>
              <a:defRPr lang="de-DE"/>
            </a:defPPr>
            <a:lvl1pPr algn="l">
              <a:defRPr sz="1400">
                <a:solidFill>
                  <a:schemeClr val="bg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Scope 3 INDIREKT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Vorgelagerte Aktivitäten</a:t>
            </a:r>
          </a:p>
        </p:txBody>
      </p:sp>
      <p:sp>
        <p:nvSpPr>
          <p:cNvPr id="38" name="Textfeld 37">
            <a:extLst>
              <a:ext uri="{FF2B5EF4-FFF2-40B4-BE49-F238E27FC236}">
                <a16:creationId xmlns:a16="http://schemas.microsoft.com/office/drawing/2014/main" id="{2128DF52-CDED-272B-7800-6029803C7F89}"/>
              </a:ext>
            </a:extLst>
          </p:cNvPr>
          <p:cNvSpPr txBox="1"/>
          <p:nvPr/>
        </p:nvSpPr>
        <p:spPr>
          <a:xfrm>
            <a:off x="8219944" y="5810342"/>
            <a:ext cx="2475032" cy="523220"/>
          </a:xfrm>
          <a:prstGeom prst="rect">
            <a:avLst/>
          </a:prstGeom>
          <a:solidFill>
            <a:srgbClr val="526E7F"/>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Scope 3 INDIREKT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Nachgelagerte Aktivitäten</a:t>
            </a:r>
          </a:p>
        </p:txBody>
      </p:sp>
      <p:sp>
        <p:nvSpPr>
          <p:cNvPr id="39" name="Textfeld 38">
            <a:extLst>
              <a:ext uri="{FF2B5EF4-FFF2-40B4-BE49-F238E27FC236}">
                <a16:creationId xmlns:a16="http://schemas.microsoft.com/office/drawing/2014/main" id="{2E8E1EC6-037D-9F36-843A-C0C8A4E01BB8}"/>
              </a:ext>
            </a:extLst>
          </p:cNvPr>
          <p:cNvSpPr txBox="1"/>
          <p:nvPr/>
        </p:nvSpPr>
        <p:spPr>
          <a:xfrm>
            <a:off x="4626759" y="5804409"/>
            <a:ext cx="2387019" cy="523220"/>
          </a:xfrm>
          <a:prstGeom prst="rect">
            <a:avLst/>
          </a:prstGeom>
          <a:solidFill>
            <a:srgbClr val="B6C6D0"/>
          </a:solidFill>
        </p:spPr>
        <p:txBody>
          <a:bodyPr wrap="square" rtlCol="0">
            <a:spAutoFit/>
          </a:bodyPr>
          <a:lstStyle>
            <a:defPPr>
              <a:defRPr lang="de-DE"/>
            </a:defPPr>
            <a:lvl1pPr algn="l">
              <a:defRPr sz="1400">
                <a:solidFill>
                  <a:schemeClr val="bg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Scope 1 DIREKT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Berichtendes Unternehmen</a:t>
            </a:r>
          </a:p>
        </p:txBody>
      </p:sp>
      <p:pic>
        <p:nvPicPr>
          <p:cNvPr id="40" name="Grafik 39" descr="Warenkorb mit einfarbiger Füllung">
            <a:extLst>
              <a:ext uri="{FF2B5EF4-FFF2-40B4-BE49-F238E27FC236}">
                <a16:creationId xmlns:a16="http://schemas.microsoft.com/office/drawing/2014/main" id="{B0B1CB0F-CABF-0BA1-6469-ABAADDCEC9A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80368" y="5213141"/>
            <a:ext cx="324000" cy="324000"/>
          </a:xfrm>
          <a:prstGeom prst="rect">
            <a:avLst/>
          </a:prstGeom>
        </p:spPr>
      </p:pic>
      <p:pic>
        <p:nvPicPr>
          <p:cNvPr id="41" name="Grafik 40" descr="Roboterhand mit einfarbiger Füllung">
            <a:extLst>
              <a:ext uri="{FF2B5EF4-FFF2-40B4-BE49-F238E27FC236}">
                <a16:creationId xmlns:a16="http://schemas.microsoft.com/office/drawing/2014/main" id="{F2C2A9CF-E32A-8185-1075-21B0B85631D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215093" y="5138452"/>
            <a:ext cx="324000" cy="324000"/>
          </a:xfrm>
          <a:prstGeom prst="rect">
            <a:avLst/>
          </a:prstGeom>
        </p:spPr>
      </p:pic>
      <p:pic>
        <p:nvPicPr>
          <p:cNvPr id="42" name="Grafik 41" descr="Kraftstoff mit einfarbiger Füllung">
            <a:extLst>
              <a:ext uri="{FF2B5EF4-FFF2-40B4-BE49-F238E27FC236}">
                <a16:creationId xmlns:a16="http://schemas.microsoft.com/office/drawing/2014/main" id="{48D167E7-8DC9-7984-E1DE-4DA80AA3C5C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576951" y="5140365"/>
            <a:ext cx="324000" cy="324000"/>
          </a:xfrm>
          <a:prstGeom prst="rect">
            <a:avLst/>
          </a:prstGeom>
        </p:spPr>
      </p:pic>
      <p:pic>
        <p:nvPicPr>
          <p:cNvPr id="43" name="Grafik 42" descr="Fracht mit einfarbiger Füllung">
            <a:extLst>
              <a:ext uri="{FF2B5EF4-FFF2-40B4-BE49-F238E27FC236}">
                <a16:creationId xmlns:a16="http://schemas.microsoft.com/office/drawing/2014/main" id="{DDA18E65-D5C1-E0D3-1F55-384B450CF05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703061" y="3821149"/>
            <a:ext cx="324000" cy="324000"/>
          </a:xfrm>
          <a:prstGeom prst="rect">
            <a:avLst/>
          </a:prstGeom>
        </p:spPr>
      </p:pic>
      <p:pic>
        <p:nvPicPr>
          <p:cNvPr id="44" name="Grafik 43" descr="Abfall mit einfarbiger Füllung">
            <a:extLst>
              <a:ext uri="{FF2B5EF4-FFF2-40B4-BE49-F238E27FC236}">
                <a16:creationId xmlns:a16="http://schemas.microsoft.com/office/drawing/2014/main" id="{D725992E-A882-E9BE-511B-5CD09FE0FEA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4121537" y="3602213"/>
            <a:ext cx="324000" cy="324000"/>
          </a:xfrm>
          <a:prstGeom prst="rect">
            <a:avLst/>
          </a:prstGeom>
        </p:spPr>
      </p:pic>
      <p:pic>
        <p:nvPicPr>
          <p:cNvPr id="45" name="Grafik 44" descr="Potenz mit einfarbiger Füllung">
            <a:extLst>
              <a:ext uri="{FF2B5EF4-FFF2-40B4-BE49-F238E27FC236}">
                <a16:creationId xmlns:a16="http://schemas.microsoft.com/office/drawing/2014/main" id="{56BB9FCB-63CA-743B-05AE-139B13CBD71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862823" y="4159977"/>
            <a:ext cx="324000" cy="324000"/>
          </a:xfrm>
          <a:prstGeom prst="rect">
            <a:avLst/>
          </a:prstGeom>
        </p:spPr>
      </p:pic>
      <p:pic>
        <p:nvPicPr>
          <p:cNvPr id="46" name="Grafik 45" descr="Abheben mit einfarbiger Füllung">
            <a:extLst>
              <a:ext uri="{FF2B5EF4-FFF2-40B4-BE49-F238E27FC236}">
                <a16:creationId xmlns:a16="http://schemas.microsoft.com/office/drawing/2014/main" id="{E31CE837-F3A9-C0DB-998D-0EDF4C9D7EEE}"/>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1905434" y="3423595"/>
            <a:ext cx="324000" cy="324000"/>
          </a:xfrm>
          <a:prstGeom prst="rect">
            <a:avLst/>
          </a:prstGeom>
        </p:spPr>
      </p:pic>
      <p:pic>
        <p:nvPicPr>
          <p:cNvPr id="47" name="Grafik 46" descr="Straßenbahnwagen mit einfarbiger Füllung">
            <a:extLst>
              <a:ext uri="{FF2B5EF4-FFF2-40B4-BE49-F238E27FC236}">
                <a16:creationId xmlns:a16="http://schemas.microsoft.com/office/drawing/2014/main" id="{F1249043-77AB-18CA-F79E-B2CB0FCD00DD}"/>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1977000" y="2453478"/>
            <a:ext cx="324000" cy="324000"/>
          </a:xfrm>
          <a:prstGeom prst="rect">
            <a:avLst/>
          </a:prstGeom>
        </p:spPr>
      </p:pic>
      <p:pic>
        <p:nvPicPr>
          <p:cNvPr id="48" name="Grafik 47" descr="Haus mit einfarbiger Füllung">
            <a:extLst>
              <a:ext uri="{FF2B5EF4-FFF2-40B4-BE49-F238E27FC236}">
                <a16:creationId xmlns:a16="http://schemas.microsoft.com/office/drawing/2014/main" id="{775F0FC8-73A1-84BF-73B2-1620FE3B290E}"/>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3501690" y="2418503"/>
            <a:ext cx="324000" cy="324000"/>
          </a:xfrm>
          <a:prstGeom prst="rect">
            <a:avLst/>
          </a:prstGeom>
        </p:spPr>
      </p:pic>
      <p:pic>
        <p:nvPicPr>
          <p:cNvPr id="49" name="Grafik 48" descr="Auto mit einfarbiger Füllung">
            <a:extLst>
              <a:ext uri="{FF2B5EF4-FFF2-40B4-BE49-F238E27FC236}">
                <a16:creationId xmlns:a16="http://schemas.microsoft.com/office/drawing/2014/main" id="{6B54636A-CFC0-5516-C599-92AF62255DB7}"/>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5574762" y="4743451"/>
            <a:ext cx="324000" cy="324000"/>
          </a:xfrm>
          <a:prstGeom prst="rect">
            <a:avLst/>
          </a:prstGeom>
        </p:spPr>
      </p:pic>
      <p:pic>
        <p:nvPicPr>
          <p:cNvPr id="50" name="Grafik 49" descr="Gebäude mit einfarbiger Füllung">
            <a:extLst>
              <a:ext uri="{FF2B5EF4-FFF2-40B4-BE49-F238E27FC236}">
                <a16:creationId xmlns:a16="http://schemas.microsoft.com/office/drawing/2014/main" id="{F559D655-2386-82A3-E2B8-672CD7D50220}"/>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a:off x="5544638" y="3015363"/>
            <a:ext cx="324000" cy="324000"/>
          </a:xfrm>
          <a:prstGeom prst="rect">
            <a:avLst/>
          </a:prstGeom>
        </p:spPr>
      </p:pic>
      <p:pic>
        <p:nvPicPr>
          <p:cNvPr id="51" name="Grafik 50" descr="Fracht mit einfarbiger Füllung">
            <a:extLst>
              <a:ext uri="{FF2B5EF4-FFF2-40B4-BE49-F238E27FC236}">
                <a16:creationId xmlns:a16="http://schemas.microsoft.com/office/drawing/2014/main" id="{F78DA8B8-FE0C-B0DF-2EDD-4E2A5549AA8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259758" y="5265240"/>
            <a:ext cx="324000" cy="324000"/>
          </a:xfrm>
          <a:prstGeom prst="rect">
            <a:avLst/>
          </a:prstGeom>
        </p:spPr>
      </p:pic>
      <p:pic>
        <p:nvPicPr>
          <p:cNvPr id="52" name="Grafik 51" descr="Fabrik mit einfarbiger Füllung">
            <a:extLst>
              <a:ext uri="{FF2B5EF4-FFF2-40B4-BE49-F238E27FC236}">
                <a16:creationId xmlns:a16="http://schemas.microsoft.com/office/drawing/2014/main" id="{FBE7DBA5-7F5D-7741-00E5-DCD59F276809}"/>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tretch>
            <a:fillRect/>
          </a:stretch>
        </p:blipFill>
        <p:spPr>
          <a:xfrm>
            <a:off x="7488339" y="5193232"/>
            <a:ext cx="324000" cy="324000"/>
          </a:xfrm>
          <a:prstGeom prst="rect">
            <a:avLst/>
          </a:prstGeom>
        </p:spPr>
      </p:pic>
      <p:pic>
        <p:nvPicPr>
          <p:cNvPr id="53" name="Grafik 52" descr="Glühlampe mit einfarbiger Füllung">
            <a:extLst>
              <a:ext uri="{FF2B5EF4-FFF2-40B4-BE49-F238E27FC236}">
                <a16:creationId xmlns:a16="http://schemas.microsoft.com/office/drawing/2014/main" id="{920A4A82-2A03-1C0F-A92F-140C5C59ACC8}"/>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tretch>
            <a:fillRect/>
          </a:stretch>
        </p:blipFill>
        <p:spPr>
          <a:xfrm>
            <a:off x="8843116" y="5193232"/>
            <a:ext cx="324000" cy="324000"/>
          </a:xfrm>
          <a:prstGeom prst="rect">
            <a:avLst/>
          </a:prstGeom>
        </p:spPr>
      </p:pic>
      <p:pic>
        <p:nvPicPr>
          <p:cNvPr id="54" name="Grafik 53" descr="Recycling mit einfarbiger Füllung">
            <a:extLst>
              <a:ext uri="{FF2B5EF4-FFF2-40B4-BE49-F238E27FC236}">
                <a16:creationId xmlns:a16="http://schemas.microsoft.com/office/drawing/2014/main" id="{120FC958-DDAE-0D52-F417-3142BA613057}"/>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tretch>
            <a:fillRect/>
          </a:stretch>
        </p:blipFill>
        <p:spPr>
          <a:xfrm>
            <a:off x="9133460" y="3396446"/>
            <a:ext cx="324000" cy="324000"/>
          </a:xfrm>
          <a:prstGeom prst="rect">
            <a:avLst/>
          </a:prstGeom>
        </p:spPr>
      </p:pic>
      <p:pic>
        <p:nvPicPr>
          <p:cNvPr id="55" name="Grafik 54" descr="Haus mit einfarbiger Füllung">
            <a:extLst>
              <a:ext uri="{FF2B5EF4-FFF2-40B4-BE49-F238E27FC236}">
                <a16:creationId xmlns:a16="http://schemas.microsoft.com/office/drawing/2014/main" id="{3ADE1C36-C500-D76A-FDCC-1B648A6363DE}"/>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7993075" y="3399964"/>
            <a:ext cx="324000" cy="324000"/>
          </a:xfrm>
          <a:prstGeom prst="rect">
            <a:avLst/>
          </a:prstGeom>
        </p:spPr>
      </p:pic>
      <p:pic>
        <p:nvPicPr>
          <p:cNvPr id="56" name="Grafik 55" descr="Stadt mit einfarbiger Füllung">
            <a:extLst>
              <a:ext uri="{FF2B5EF4-FFF2-40B4-BE49-F238E27FC236}">
                <a16:creationId xmlns:a16="http://schemas.microsoft.com/office/drawing/2014/main" id="{CE273313-DF82-7C33-8FC4-BE3D1772DA09}"/>
              </a:ext>
            </a:extLst>
          </p:cNvPr>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tretch>
            <a:fillRect/>
          </a:stretch>
        </p:blipFill>
        <p:spPr>
          <a:xfrm>
            <a:off x="7182157" y="2747049"/>
            <a:ext cx="324000" cy="324000"/>
          </a:xfrm>
          <a:prstGeom prst="rect">
            <a:avLst/>
          </a:prstGeom>
        </p:spPr>
      </p:pic>
      <p:pic>
        <p:nvPicPr>
          <p:cNvPr id="57" name="Grafik 56" descr="Münzen mit einfarbiger Füllung">
            <a:extLst>
              <a:ext uri="{FF2B5EF4-FFF2-40B4-BE49-F238E27FC236}">
                <a16:creationId xmlns:a16="http://schemas.microsoft.com/office/drawing/2014/main" id="{ADC20DFD-3BC0-01CF-FEAE-5A02761690C5}"/>
              </a:ext>
            </a:extLst>
          </p:cNvPr>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tretch>
            <a:fillRect/>
          </a:stretch>
        </p:blipFill>
        <p:spPr>
          <a:xfrm>
            <a:off x="7203378" y="1984089"/>
            <a:ext cx="324000" cy="324000"/>
          </a:xfrm>
          <a:prstGeom prst="rect">
            <a:avLst/>
          </a:prstGeom>
        </p:spPr>
      </p:pic>
      <p:sp>
        <p:nvSpPr>
          <p:cNvPr id="58" name="Textfeld 57">
            <a:extLst>
              <a:ext uri="{FF2B5EF4-FFF2-40B4-BE49-F238E27FC236}">
                <a16:creationId xmlns:a16="http://schemas.microsoft.com/office/drawing/2014/main" id="{B74556EA-75AD-FE79-B2A1-F27F1F8F631B}"/>
              </a:ext>
            </a:extLst>
          </p:cNvPr>
          <p:cNvSpPr txBox="1"/>
          <p:nvPr/>
        </p:nvSpPr>
        <p:spPr>
          <a:xfrm>
            <a:off x="558900" y="3414657"/>
            <a:ext cx="1060296" cy="53986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R="0" lvl="0" indent="0" algn="r" eaLnBrk="0" fontAlgn="base" hangingPunct="0">
              <a:lnSpc>
                <a:spcPct val="100000"/>
              </a:lnSpc>
              <a:spcBef>
                <a:spcPct val="0"/>
              </a:spcBef>
              <a:spcAft>
                <a:spcPct val="0"/>
              </a:spcAft>
              <a:buClrTx/>
              <a:buSzTx/>
              <a:buFontTx/>
              <a:buNone/>
              <a:tabLst/>
              <a:defRPr kumimoji="0" sz="2400" b="0" i="0" u="none" strike="noStrike" cap="none" spc="0" normalizeH="0" baseline="0">
                <a:ln>
                  <a:noFill/>
                </a:ln>
                <a:solidFill>
                  <a:srgbClr val="000000"/>
                </a:solidFill>
                <a:effectLst/>
                <a:uLnTx/>
                <a:uFillTx/>
                <a:latin typeface="Arial" charset="0"/>
                <a:ea typeface="ＭＳ Ｐゴシック" charset="-128"/>
              </a:defRPr>
            </a:lvl1pPr>
          </a:lstStyle>
          <a:p>
            <a:pPr algn="l"/>
            <a:r>
              <a:rPr lang="de-DE" sz="1400" dirty="0">
                <a:solidFill>
                  <a:schemeClr val="bg1"/>
                </a:solidFill>
              </a:rPr>
              <a:t>Scope 2</a:t>
            </a:r>
          </a:p>
          <a:p>
            <a:pPr algn="l"/>
            <a:r>
              <a:rPr lang="de-DE" sz="1400" dirty="0">
                <a:solidFill>
                  <a:schemeClr val="bg1"/>
                </a:solidFill>
              </a:rPr>
              <a:t>INDIREKT</a:t>
            </a:r>
          </a:p>
        </p:txBody>
      </p:sp>
      <p:sp>
        <p:nvSpPr>
          <p:cNvPr id="59" name="Ellipse 58">
            <a:extLst>
              <a:ext uri="{FF2B5EF4-FFF2-40B4-BE49-F238E27FC236}">
                <a16:creationId xmlns:a16="http://schemas.microsoft.com/office/drawing/2014/main" id="{80318D43-D06D-B1BA-BA4E-AB4C35474983}"/>
              </a:ext>
            </a:extLst>
          </p:cNvPr>
          <p:cNvSpPr/>
          <p:nvPr/>
        </p:nvSpPr>
        <p:spPr bwMode="auto">
          <a:xfrm>
            <a:off x="9044119" y="3093936"/>
            <a:ext cx="1804409" cy="911128"/>
          </a:xfrm>
          <a:prstGeom prst="ellipse">
            <a:avLst/>
          </a:prstGeom>
          <a:noFill/>
          <a:ln w="38100" cap="flat" cmpd="sng" algn="ctr">
            <a:solidFill>
              <a:srgbClr val="F9AA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60" name="Sprechblase: rechteckig mit abgerundeten Ecken 59">
            <a:extLst>
              <a:ext uri="{FF2B5EF4-FFF2-40B4-BE49-F238E27FC236}">
                <a16:creationId xmlns:a16="http://schemas.microsoft.com/office/drawing/2014/main" id="{38BF5328-EA65-8C91-63A0-8BF83281DEA0}"/>
              </a:ext>
            </a:extLst>
          </p:cNvPr>
          <p:cNvSpPr/>
          <p:nvPr/>
        </p:nvSpPr>
        <p:spPr>
          <a:xfrm>
            <a:off x="10009880" y="1047183"/>
            <a:ext cx="1804409" cy="1066423"/>
          </a:xfrm>
          <a:prstGeom prst="wedgeRoundRectCallout">
            <a:avLst>
              <a:gd name="adj1" fmla="val -81187"/>
              <a:gd name="adj2" fmla="val -36962"/>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tx1"/>
                </a:solidFill>
              </a:rPr>
              <a:t>Kategorie 12 im ecocockpit</a:t>
            </a:r>
            <a:r>
              <a:rPr lang="de-DE" sz="1200" dirty="0">
                <a:solidFill>
                  <a:schemeClr val="tx1"/>
                </a:solidFill>
              </a:rPr>
              <a:t>:</a:t>
            </a:r>
          </a:p>
          <a:p>
            <a:pPr algn="ctr"/>
            <a:r>
              <a:rPr lang="de-DE" sz="1200" dirty="0">
                <a:solidFill>
                  <a:schemeClr val="tx1"/>
                </a:solidFill>
              </a:rPr>
              <a:t>In Subscope 3L als benutzerdefinierte Position anlegbar.</a:t>
            </a:r>
          </a:p>
        </p:txBody>
      </p:sp>
      <p:sp>
        <p:nvSpPr>
          <p:cNvPr id="2" name="Textfeld 1">
            <a:extLst>
              <a:ext uri="{FF2B5EF4-FFF2-40B4-BE49-F238E27FC236}">
                <a16:creationId xmlns:a16="http://schemas.microsoft.com/office/drawing/2014/main" id="{D42F041F-D09C-2C45-3C2F-8C85D41B072D}"/>
              </a:ext>
            </a:extLst>
          </p:cNvPr>
          <p:cNvSpPr txBox="1"/>
          <p:nvPr/>
        </p:nvSpPr>
        <p:spPr>
          <a:xfrm>
            <a:off x="490306" y="6334036"/>
            <a:ext cx="3306689" cy="230832"/>
          </a:xfrm>
          <a:prstGeom prst="rect">
            <a:avLst/>
          </a:prstGeom>
          <a:noFill/>
        </p:spPr>
        <p:txBody>
          <a:bodyPr wrap="square" rtlCol="0">
            <a:spAutoFit/>
          </a:bodyPr>
          <a:lstStyle/>
          <a:p>
            <a:pPr algn="l"/>
            <a:r>
              <a:rPr lang="de-DE" sz="900" dirty="0"/>
              <a:t>Quelle: In Anlehnung an und übersetzt vom GHG Protocol</a:t>
            </a:r>
          </a:p>
        </p:txBody>
      </p:sp>
    </p:spTree>
    <p:extLst>
      <p:ext uri="{BB962C8B-B14F-4D97-AF65-F5344CB8AC3E}">
        <p14:creationId xmlns:p14="http://schemas.microsoft.com/office/powerpoint/2010/main" val="2926084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C55B507B-1574-8AC5-9447-0EB9F0ACD811}"/>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5" name="Foliennummernplatzhalter 4">
            <a:extLst>
              <a:ext uri="{FF2B5EF4-FFF2-40B4-BE49-F238E27FC236}">
                <a16:creationId xmlns:a16="http://schemas.microsoft.com/office/drawing/2014/main" id="{7B87C6E3-1103-0558-4C52-308CE63D46DD}"/>
              </a:ext>
            </a:extLst>
          </p:cNvPr>
          <p:cNvSpPr>
            <a:spLocks noGrp="1"/>
          </p:cNvSpPr>
          <p:nvPr>
            <p:ph type="sldNum" sz="quarter" idx="4"/>
          </p:nvPr>
        </p:nvSpPr>
        <p:spPr/>
        <p:txBody>
          <a:bodyPr/>
          <a:lstStyle/>
          <a:p>
            <a:fld id="{894680D0-7A83-433A-9719-C4143F27F647}" type="slidenum">
              <a:rPr lang="de-DE" smtClean="0"/>
              <a:pPr/>
              <a:t>5</a:t>
            </a:fld>
            <a:endParaRPr lang="de-DE" dirty="0"/>
          </a:p>
        </p:txBody>
      </p:sp>
      <p:graphicFrame>
        <p:nvGraphicFramePr>
          <p:cNvPr id="6" name="Tabelle 9">
            <a:extLst>
              <a:ext uri="{FF2B5EF4-FFF2-40B4-BE49-F238E27FC236}">
                <a16:creationId xmlns:a16="http://schemas.microsoft.com/office/drawing/2014/main" id="{2A29C8D1-AE64-E764-9626-75E1CE32E825}"/>
              </a:ext>
            </a:extLst>
          </p:cNvPr>
          <p:cNvGraphicFramePr>
            <a:graphicFrameLocks noGrp="1"/>
          </p:cNvGraphicFramePr>
          <p:nvPr>
            <p:extLst>
              <p:ext uri="{D42A27DB-BD31-4B8C-83A1-F6EECF244321}">
                <p14:modId xmlns:p14="http://schemas.microsoft.com/office/powerpoint/2010/main" val="83413232"/>
              </p:ext>
            </p:extLst>
          </p:nvPr>
        </p:nvGraphicFramePr>
        <p:xfrm>
          <a:off x="551384" y="980728"/>
          <a:ext cx="11256616" cy="4698422"/>
        </p:xfrm>
        <a:graphic>
          <a:graphicData uri="http://schemas.openxmlformats.org/drawingml/2006/table">
            <a:tbl>
              <a:tblPr firstRow="1" bandRow="1">
                <a:tableStyleId>{7E9639D4-E3E2-4D34-9284-5A2195B3D0D7}</a:tableStyleId>
              </a:tblPr>
              <a:tblGrid>
                <a:gridCol w="2814154">
                  <a:extLst>
                    <a:ext uri="{9D8B030D-6E8A-4147-A177-3AD203B41FA5}">
                      <a16:colId xmlns:a16="http://schemas.microsoft.com/office/drawing/2014/main" val="2566465029"/>
                    </a:ext>
                  </a:extLst>
                </a:gridCol>
                <a:gridCol w="2586446">
                  <a:extLst>
                    <a:ext uri="{9D8B030D-6E8A-4147-A177-3AD203B41FA5}">
                      <a16:colId xmlns:a16="http://schemas.microsoft.com/office/drawing/2014/main" val="3155891547"/>
                    </a:ext>
                  </a:extLst>
                </a:gridCol>
                <a:gridCol w="3041862">
                  <a:extLst>
                    <a:ext uri="{9D8B030D-6E8A-4147-A177-3AD203B41FA5}">
                      <a16:colId xmlns:a16="http://schemas.microsoft.com/office/drawing/2014/main" val="1714585176"/>
                    </a:ext>
                  </a:extLst>
                </a:gridCol>
                <a:gridCol w="2814154">
                  <a:extLst>
                    <a:ext uri="{9D8B030D-6E8A-4147-A177-3AD203B41FA5}">
                      <a16:colId xmlns:a16="http://schemas.microsoft.com/office/drawing/2014/main" val="982947252"/>
                    </a:ext>
                  </a:extLst>
                </a:gridCol>
              </a:tblGrid>
              <a:tr h="360040">
                <a:tc>
                  <a:txBody>
                    <a:bodyPr/>
                    <a:lstStyle/>
                    <a:p>
                      <a:r>
                        <a:rPr lang="de-DE" sz="1200" dirty="0"/>
                        <a:t>Beschreibung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r>
                        <a:rPr lang="de-DE" sz="1200" dirty="0"/>
                        <a:t>Mindestanforderungen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Querbeziehung zu anderen Kategorien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smtClean="0">
                          <a:latin typeface="+mj-lt"/>
                        </a:rPr>
                        <a:t>Relevant für</a:t>
                      </a:r>
                      <a:endParaRPr lang="de-DE" sz="12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extLst>
                  <a:ext uri="{0D108BD9-81ED-4DB2-BD59-A6C34878D82A}">
                    <a16:rowId xmlns:a16="http://schemas.microsoft.com/office/drawing/2014/main" val="3870020211"/>
                  </a:ext>
                </a:extLst>
              </a:tr>
              <a:tr h="2169191">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u="none" strike="noStrike" kern="1200" baseline="0" dirty="0">
                          <a:solidFill>
                            <a:srgbClr val="000000"/>
                          </a:solidFill>
                          <a:latin typeface="+mn-lt"/>
                          <a:ea typeface="+mn-ea"/>
                          <a:cs typeface="+mn-cs"/>
                        </a:rPr>
                        <a:t>Herstellung bzw. Gewinnung, Verarbeitung und Transport </a:t>
                      </a:r>
                      <a:r>
                        <a:rPr lang="de-DE" sz="1200" b="0" u="none" strike="noStrike" kern="1200" baseline="0" dirty="0">
                          <a:solidFill>
                            <a:srgbClr val="000000"/>
                          </a:solidFill>
                          <a:latin typeface="+mn-lt"/>
                          <a:ea typeface="+mn-ea"/>
                          <a:cs typeface="+mn-cs"/>
                        </a:rPr>
                        <a:t>von eingekauften Gütern (materielle Produkte) und Dienstleistungen (immaterielle Produkte), soweit nicht in anderen Kategorien </a:t>
                      </a:r>
                      <a:r>
                        <a:rPr lang="de-DE" sz="1200" b="0" u="none" strike="noStrike" kern="1200" baseline="0" dirty="0" smtClean="0">
                          <a:solidFill>
                            <a:srgbClr val="000000"/>
                          </a:solidFill>
                          <a:latin typeface="+mn-lt"/>
                          <a:ea typeface="+mn-ea"/>
                          <a:cs typeface="+mn-cs"/>
                        </a:rPr>
                        <a:t>erfasst.</a:t>
                      </a:r>
                      <a:endParaRPr lang="de-DE" sz="1200" b="0" u="none" strike="noStrike" kern="1200" baseline="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u="none" strike="noStrike" kern="1200" baseline="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u="none" strike="noStrike" kern="1200" baseline="0" dirty="0">
                          <a:solidFill>
                            <a:srgbClr val="000000"/>
                          </a:solidFill>
                          <a:latin typeface="+mn-lt"/>
                          <a:ea typeface="+mn-ea"/>
                          <a:cs typeface="+mn-cs"/>
                        </a:rPr>
                        <a:t>Umfasst sowohl produktionsbezogene </a:t>
                      </a:r>
                      <a:r>
                        <a:rPr lang="de-DE" sz="1200" b="0" u="none" strike="noStrike" kern="1200" baseline="0" dirty="0" smtClean="0">
                          <a:solidFill>
                            <a:srgbClr val="000000"/>
                          </a:solidFill>
                          <a:latin typeface="+mn-lt"/>
                          <a:ea typeface="+mn-ea"/>
                          <a:cs typeface="+mn-cs"/>
                        </a:rPr>
                        <a:t>(z. B. </a:t>
                      </a:r>
                      <a:r>
                        <a:rPr lang="de-DE" sz="1200" b="0" u="none" strike="noStrike" kern="1200" baseline="0" dirty="0">
                          <a:solidFill>
                            <a:srgbClr val="000000"/>
                          </a:solidFill>
                          <a:latin typeface="+mn-lt"/>
                          <a:ea typeface="+mn-ea"/>
                          <a:cs typeface="+mn-cs"/>
                        </a:rPr>
                        <a:t>eingesetztes Material) und nicht produktionsbezogene Produkte </a:t>
                      </a:r>
                      <a:r>
                        <a:rPr lang="de-DE" sz="1200" b="0" u="none" strike="noStrike" kern="1200" baseline="0" dirty="0" smtClean="0">
                          <a:solidFill>
                            <a:srgbClr val="000000"/>
                          </a:solidFill>
                          <a:latin typeface="+mn-lt"/>
                          <a:ea typeface="+mn-ea"/>
                          <a:cs typeface="+mn-cs"/>
                        </a:rPr>
                        <a:t>(z. B. </a:t>
                      </a:r>
                      <a:r>
                        <a:rPr lang="de-DE" sz="1200" b="0" u="none" strike="noStrike" kern="1200" baseline="0" dirty="0">
                          <a:solidFill>
                            <a:srgbClr val="000000"/>
                          </a:solidFill>
                          <a:latin typeface="+mn-lt"/>
                          <a:ea typeface="+mn-ea"/>
                          <a:cs typeface="+mn-cs"/>
                        </a:rPr>
                        <a:t>Bürobedarf</a:t>
                      </a:r>
                      <a:r>
                        <a:rPr lang="de-DE" sz="1200" b="0" u="none" strike="noStrike" kern="1200" baseline="0" dirty="0" smtClean="0">
                          <a:solidFill>
                            <a:srgbClr val="000000"/>
                          </a:solidFill>
                          <a:latin typeface="+mn-lt"/>
                          <a:ea typeface="+mn-ea"/>
                          <a:cs typeface="+mn-cs"/>
                        </a:rPr>
                        <a:t>)</a:t>
                      </a:r>
                      <a:endParaRPr lang="de-DE" sz="1200" b="0" u="none" strike="noStrike" kern="1200" baseline="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u="none" strike="noStrike" kern="1200" baseline="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u="none" strike="noStrike" kern="1200" baseline="0" dirty="0">
                          <a:solidFill>
                            <a:srgbClr val="000000"/>
                          </a:solidFill>
                          <a:latin typeface="+mn-lt"/>
                          <a:ea typeface="+mn-ea"/>
                          <a:cs typeface="+mn-cs"/>
                        </a:rPr>
                        <a:t>In der Produktion eingesetzte  Zwischenprodukte und </a:t>
                      </a:r>
                      <a:r>
                        <a:rPr lang="de-DE" sz="1200" b="0" u="none" strike="noStrike" kern="1200" baseline="0" dirty="0" smtClean="0">
                          <a:solidFill>
                            <a:srgbClr val="000000"/>
                          </a:solidFill>
                          <a:latin typeface="+mn-lt"/>
                          <a:ea typeface="+mn-ea"/>
                          <a:cs typeface="+mn-cs"/>
                        </a:rPr>
                        <a:t>Endprodukte</a:t>
                      </a:r>
                      <a:endParaRPr lang="de-DE" sz="12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r>
                        <a:rPr lang="de-DE" sz="1200" b="0" u="none" strike="noStrike" kern="1200" baseline="0" dirty="0" err="1" smtClean="0">
                          <a:solidFill>
                            <a:srgbClr val="000000"/>
                          </a:solidFill>
                          <a:latin typeface="+mn-lt"/>
                          <a:ea typeface="+mn-ea"/>
                          <a:cs typeface="+mn-cs"/>
                        </a:rPr>
                        <a:t>Cradle</a:t>
                      </a:r>
                      <a:r>
                        <a:rPr lang="de-DE" sz="1200" b="0" u="none" strike="noStrike" kern="1200" baseline="0" dirty="0" smtClean="0">
                          <a:solidFill>
                            <a:srgbClr val="000000"/>
                          </a:solidFill>
                          <a:latin typeface="+mn-lt"/>
                          <a:ea typeface="+mn-ea"/>
                          <a:cs typeface="+mn-cs"/>
                        </a:rPr>
                        <a:t>-</a:t>
                      </a:r>
                      <a:r>
                        <a:rPr lang="de-DE" sz="1200" b="0" u="none" strike="noStrike" kern="1200" baseline="0" dirty="0" err="1" smtClean="0">
                          <a:solidFill>
                            <a:srgbClr val="000000"/>
                          </a:solidFill>
                          <a:latin typeface="+mn-lt"/>
                          <a:ea typeface="+mn-ea"/>
                          <a:cs typeface="+mn-cs"/>
                        </a:rPr>
                        <a:t>to</a:t>
                      </a:r>
                      <a:r>
                        <a:rPr lang="de-DE" sz="1200" b="0" u="none" strike="noStrike" kern="1200" baseline="0" dirty="0" smtClean="0">
                          <a:solidFill>
                            <a:srgbClr val="000000"/>
                          </a:solidFill>
                          <a:latin typeface="+mn-lt"/>
                          <a:ea typeface="+mn-ea"/>
                          <a:cs typeface="+mn-cs"/>
                        </a:rPr>
                        <a:t>-Gate-Emissionen</a:t>
                      </a:r>
                      <a:r>
                        <a:rPr lang="de-DE" sz="1200" b="0" u="none" strike="noStrike" kern="1200" baseline="0" dirty="0">
                          <a:solidFill>
                            <a:srgbClr val="000000"/>
                          </a:solidFill>
                          <a:latin typeface="+mn-lt"/>
                          <a:ea typeface="+mn-ea"/>
                          <a:cs typeface="+mn-cs"/>
                        </a:rPr>
                        <a:t>, die im Lebenszyklus der gekauften </a:t>
                      </a:r>
                    </a:p>
                    <a:p>
                      <a:r>
                        <a:rPr lang="de-DE" sz="1200" b="0" u="none" strike="noStrike" kern="1200" baseline="0" dirty="0">
                          <a:solidFill>
                            <a:srgbClr val="000000"/>
                          </a:solidFill>
                          <a:latin typeface="+mn-lt"/>
                          <a:ea typeface="+mn-ea"/>
                          <a:cs typeface="+mn-cs"/>
                        </a:rPr>
                        <a:t>Produktionsrohstoffen und Betriebsmitteln bis zum Eingang beim berichtenden Unternehmen </a:t>
                      </a:r>
                      <a:r>
                        <a:rPr lang="de-DE" sz="1200" b="0" u="none" strike="noStrike" kern="1200" baseline="0" dirty="0" smtClean="0">
                          <a:solidFill>
                            <a:srgbClr val="000000"/>
                          </a:solidFill>
                          <a:latin typeface="+mn-lt"/>
                          <a:ea typeface="+mn-ea"/>
                          <a:cs typeface="+mn-cs"/>
                        </a:rPr>
                        <a:t>entstehen.</a:t>
                      </a:r>
                      <a:endParaRPr lang="de-DE" sz="1200" b="0" u="none" strike="noStrike" kern="1200" baseline="0" dirty="0">
                        <a:solidFill>
                          <a:srgbClr val="000000"/>
                        </a:solidFill>
                        <a:latin typeface="+mn-lt"/>
                        <a:ea typeface="+mn-ea"/>
                        <a:cs typeface="+mn-cs"/>
                      </a:endParaRPr>
                    </a:p>
                    <a:p>
                      <a:endParaRPr lang="de-DE" sz="1200" b="0" u="none" strike="noStrike" kern="1200" baseline="0" dirty="0">
                        <a:solidFill>
                          <a:srgbClr val="000000"/>
                        </a:solidFill>
                        <a:latin typeface="+mn-lt"/>
                        <a:ea typeface="+mn-ea"/>
                        <a:cs typeface="+mn-cs"/>
                      </a:endParaRPr>
                    </a:p>
                    <a:p>
                      <a:r>
                        <a:rPr lang="de-DE" sz="1200" b="0" u="none" strike="noStrike" kern="1200" baseline="0" dirty="0">
                          <a:solidFill>
                            <a:srgbClr val="000000"/>
                          </a:solidFill>
                          <a:latin typeface="+mn-lt"/>
                          <a:ea typeface="+mn-ea"/>
                          <a:cs typeface="+mn-cs"/>
                        </a:rPr>
                        <a:t>Inkl. Emissionen aus vorgelagerten </a:t>
                      </a:r>
                      <a:r>
                        <a:rPr lang="de-DE" sz="1200" b="0" u="none" strike="noStrike" kern="1200" baseline="0" dirty="0" smtClean="0">
                          <a:solidFill>
                            <a:srgbClr val="000000"/>
                          </a:solidFill>
                          <a:latin typeface="+mn-lt"/>
                          <a:ea typeface="+mn-ea"/>
                          <a:cs typeface="+mn-cs"/>
                        </a:rPr>
                        <a:t>Recyclingprozessen</a:t>
                      </a:r>
                      <a:endParaRPr lang="de-DE" sz="12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de-DE" sz="1200" b="0" u="none" strike="noStrike" kern="1200" baseline="0" dirty="0">
                          <a:solidFill>
                            <a:srgbClr val="000000"/>
                          </a:solidFill>
                          <a:latin typeface="+mn-lt"/>
                          <a:ea typeface="+mn-ea"/>
                          <a:cs typeface="+mn-cs"/>
                        </a:rPr>
                        <a:t>Inkl. Transport, wenn dieser durch Lieferanten erfolgt (</a:t>
                      </a:r>
                      <a:r>
                        <a:rPr lang="de-DE" sz="1200" b="0" u="none" strike="noStrike" kern="1200" baseline="0" dirty="0" err="1">
                          <a:solidFill>
                            <a:srgbClr val="000000"/>
                          </a:solidFill>
                          <a:latin typeface="+mn-lt"/>
                          <a:ea typeface="+mn-ea"/>
                          <a:cs typeface="+mn-cs"/>
                        </a:rPr>
                        <a:t>Cradle</a:t>
                      </a:r>
                      <a:r>
                        <a:rPr lang="de-DE" sz="1200" b="0" u="none" strike="noStrike" kern="1200" baseline="0" dirty="0">
                          <a:solidFill>
                            <a:srgbClr val="000000"/>
                          </a:solidFill>
                          <a:latin typeface="+mn-lt"/>
                          <a:ea typeface="+mn-ea"/>
                          <a:cs typeface="+mn-cs"/>
                        </a:rPr>
                        <a:t>-</a:t>
                      </a:r>
                      <a:r>
                        <a:rPr lang="de-DE" sz="1200" b="0" u="none" strike="noStrike" kern="1200" baseline="0" dirty="0" err="1">
                          <a:solidFill>
                            <a:srgbClr val="000000"/>
                          </a:solidFill>
                          <a:latin typeface="+mn-lt"/>
                          <a:ea typeface="+mn-ea"/>
                          <a:cs typeface="+mn-cs"/>
                        </a:rPr>
                        <a:t>to</a:t>
                      </a:r>
                      <a:r>
                        <a:rPr lang="de-DE" sz="1200" b="0" u="none" strike="noStrike" kern="1200" baseline="0" dirty="0">
                          <a:solidFill>
                            <a:srgbClr val="000000"/>
                          </a:solidFill>
                          <a:latin typeface="+mn-lt"/>
                          <a:ea typeface="+mn-ea"/>
                          <a:cs typeface="+mn-cs"/>
                        </a:rPr>
                        <a:t>-Gate</a:t>
                      </a:r>
                      <a:r>
                        <a:rPr lang="de-DE" sz="1200" b="0" u="none" strike="noStrike" kern="1200" baseline="0" dirty="0" smtClean="0">
                          <a:solidFill>
                            <a:srgbClr val="000000"/>
                          </a:solidFill>
                          <a:latin typeface="+mn-lt"/>
                          <a:ea typeface="+mn-ea"/>
                          <a:cs typeface="+mn-cs"/>
                        </a:rPr>
                        <a:t>)</a:t>
                      </a:r>
                      <a:endParaRPr lang="de-DE" sz="1200" b="0" u="none" strike="noStrike" kern="1200" baseline="0" dirty="0">
                        <a:solidFill>
                          <a:srgbClr val="000000"/>
                        </a:solidFill>
                        <a:latin typeface="+mn-lt"/>
                        <a:ea typeface="+mn-ea"/>
                        <a:cs typeface="+mn-cs"/>
                      </a:endParaRPr>
                    </a:p>
                    <a:p>
                      <a:pPr marL="285750" indent="-285750">
                        <a:buFont typeface="Arial" panose="020B0604020202020204" pitchFamily="34" charset="0"/>
                        <a:buChar char="•"/>
                      </a:pPr>
                      <a:r>
                        <a:rPr lang="de-DE" sz="1200" b="0" u="none" strike="noStrike" kern="1200" baseline="0" dirty="0">
                          <a:solidFill>
                            <a:srgbClr val="000000"/>
                          </a:solidFill>
                          <a:latin typeface="+mn-lt"/>
                          <a:ea typeface="+mn-ea"/>
                          <a:cs typeface="+mn-cs"/>
                        </a:rPr>
                        <a:t>Exkl. Transport, wenn dieser durch das Unternehmen separat beauftragt </a:t>
                      </a:r>
                      <a:r>
                        <a:rPr lang="de-DE" sz="1200" b="0" u="none" strike="noStrike" kern="1200" baseline="0" dirty="0" smtClean="0">
                          <a:solidFill>
                            <a:srgbClr val="000000"/>
                          </a:solidFill>
                          <a:latin typeface="+mn-lt"/>
                          <a:ea typeface="+mn-ea"/>
                          <a:cs typeface="+mn-cs"/>
                        </a:rPr>
                        <a:t>wird (</a:t>
                      </a:r>
                      <a:r>
                        <a:rPr lang="de-DE" sz="1200" b="0" u="none" strike="noStrike" kern="1200" baseline="0" dirty="0">
                          <a:solidFill>
                            <a:srgbClr val="000000"/>
                          </a:solidFill>
                          <a:latin typeface="+mn-lt"/>
                          <a:ea typeface="+mn-ea"/>
                          <a:cs typeface="+mn-cs"/>
                          <a:sym typeface="Wingdings" panose="05000000000000000000" pitchFamily="2" charset="2"/>
                        </a:rPr>
                        <a:t> Kategorie</a:t>
                      </a:r>
                      <a:r>
                        <a:rPr lang="de-DE" sz="1200" b="0" u="none" strike="noStrike" kern="1200" baseline="0" dirty="0">
                          <a:solidFill>
                            <a:srgbClr val="000000"/>
                          </a:solidFill>
                          <a:latin typeface="+mn-lt"/>
                          <a:ea typeface="+mn-ea"/>
                          <a:cs typeface="+mn-cs"/>
                        </a:rPr>
                        <a:t> 4 Transport</a:t>
                      </a:r>
                      <a:r>
                        <a:rPr lang="de-DE" sz="1200" b="0" u="none" strike="noStrike" kern="1200" baseline="0" dirty="0" smtClean="0">
                          <a:solidFill>
                            <a:srgbClr val="000000"/>
                          </a:solidFill>
                          <a:latin typeface="+mn-lt"/>
                          <a:ea typeface="+mn-ea"/>
                          <a:cs typeface="+mn-cs"/>
                        </a:rPr>
                        <a:t>)</a:t>
                      </a:r>
                      <a:endParaRPr lang="de-DE" sz="1200" b="0" u="none" strike="noStrike" kern="1200" baseline="0" dirty="0">
                        <a:solidFill>
                          <a:srgbClr val="000000"/>
                        </a:solidFill>
                        <a:latin typeface="+mn-lt"/>
                        <a:ea typeface="+mn-ea"/>
                        <a:cs typeface="+mn-cs"/>
                      </a:endParaRPr>
                    </a:p>
                    <a:p>
                      <a:pPr marL="0" indent="0">
                        <a:buFont typeface="Arial" panose="020B0604020202020204" pitchFamily="34" charset="0"/>
                        <a:buNone/>
                      </a:pPr>
                      <a:endParaRPr lang="de-DE" sz="1200" b="0" u="none" strike="noStrike" kern="1200" baseline="0" dirty="0">
                        <a:solidFill>
                          <a:srgbClr val="000000"/>
                        </a:solidFill>
                        <a:latin typeface="+mn-lt"/>
                        <a:ea typeface="+mn-ea"/>
                        <a:cs typeface="+mn-cs"/>
                      </a:endParaRPr>
                    </a:p>
                    <a:p>
                      <a:endParaRPr lang="de-DE" sz="12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285750" marR="0" lvl="0" indent="-285750" algn="l" defTabSz="914400" rtl="0" eaLnBrk="1" fontAlgn="base" latinLnBrk="0" hangingPunct="1">
                        <a:lnSpc>
                          <a:spcPct val="100000"/>
                        </a:lnSpc>
                        <a:spcBef>
                          <a:spcPts val="533"/>
                        </a:spcBef>
                        <a:spcAft>
                          <a:spcPts val="533"/>
                        </a:spcAft>
                        <a:buClrTx/>
                        <a:buSzTx/>
                        <a:buFont typeface="Arial" panose="020B0604020202020204" pitchFamily="34" charset="0"/>
                        <a:buChar char="•"/>
                        <a:tabLst>
                          <a:tab pos="478355" algn="l"/>
                        </a:tabLst>
                        <a:defRPr/>
                      </a:pPr>
                      <a:r>
                        <a:rPr kumimoji="0" lang="de-DE" sz="1200" b="0" i="0" u="none" strike="noStrike" kern="1200" cap="none" spc="0" normalizeH="0" baseline="0" noProof="0" dirty="0">
                          <a:ln>
                            <a:noFill/>
                          </a:ln>
                          <a:solidFill>
                            <a:srgbClr val="262626"/>
                          </a:solidFill>
                          <a:effectLst/>
                          <a:uLnTx/>
                          <a:uFillTx/>
                          <a:latin typeface="+mj-lt"/>
                          <a:ea typeface="+mn-ea"/>
                          <a:cs typeface="Arial" pitchFamily="34" charset="0"/>
                        </a:rPr>
                        <a:t>Produzierende Gewerbe mit hohem Materialeinsatz </a:t>
                      </a:r>
                      <a:r>
                        <a:rPr kumimoji="0" lang="de-DE" sz="1200" b="0" i="0" u="none" strike="noStrike" kern="1200" cap="none" spc="0" normalizeH="0" baseline="0" noProof="0" dirty="0" smtClean="0">
                          <a:ln>
                            <a:noFill/>
                          </a:ln>
                          <a:solidFill>
                            <a:srgbClr val="262626"/>
                          </a:solidFill>
                          <a:effectLst/>
                          <a:uLnTx/>
                          <a:uFillTx/>
                          <a:latin typeface="+mj-lt"/>
                          <a:ea typeface="+mn-ea"/>
                          <a:cs typeface="Arial" pitchFamily="34" charset="0"/>
                        </a:rPr>
                        <a:t>und/oder </a:t>
                      </a:r>
                      <a:r>
                        <a:rPr kumimoji="0" lang="de-DE" sz="1200" b="0" i="0" u="none" strike="noStrike" kern="1200" cap="none" spc="0" normalizeH="0" baseline="0" noProof="0" dirty="0">
                          <a:ln>
                            <a:noFill/>
                          </a:ln>
                          <a:solidFill>
                            <a:srgbClr val="262626"/>
                          </a:solidFill>
                          <a:effectLst/>
                          <a:uLnTx/>
                          <a:uFillTx/>
                          <a:latin typeface="+mj-lt"/>
                          <a:ea typeface="+mn-ea"/>
                          <a:cs typeface="Arial" pitchFamily="34" charset="0"/>
                        </a:rPr>
                        <a:t>mit energieintensiven eingekauften </a:t>
                      </a:r>
                      <a:r>
                        <a:rPr kumimoji="0" lang="de-DE" sz="1200" b="0" i="0" u="none" strike="noStrike" kern="1200" cap="none" spc="0" normalizeH="0" baseline="0" noProof="0" dirty="0" smtClean="0">
                          <a:ln>
                            <a:noFill/>
                          </a:ln>
                          <a:solidFill>
                            <a:srgbClr val="262626"/>
                          </a:solidFill>
                          <a:effectLst/>
                          <a:uLnTx/>
                          <a:uFillTx/>
                          <a:latin typeface="+mj-lt"/>
                          <a:ea typeface="+mn-ea"/>
                          <a:cs typeface="Arial" pitchFamily="34" charset="0"/>
                        </a:rPr>
                        <a:t>Dienstleistungen </a:t>
                      </a:r>
                      <a:endParaRPr kumimoji="0" lang="de-DE" sz="1200" b="0" i="0" u="none" strike="noStrike" kern="1200" cap="none" spc="0" normalizeH="0" baseline="0" noProof="0" dirty="0">
                        <a:ln>
                          <a:noFill/>
                        </a:ln>
                        <a:solidFill>
                          <a:srgbClr val="FF0000"/>
                        </a:solidFill>
                        <a:effectLst/>
                        <a:uLnTx/>
                        <a:uFillTx/>
                        <a:latin typeface="+mj-lt"/>
                        <a:ea typeface="+mn-ea"/>
                        <a:cs typeface="Arial" pitchFamily="34" charset="0"/>
                      </a:endParaRPr>
                    </a:p>
                    <a:p>
                      <a:pPr marL="285750" marR="0" lvl="0" indent="-285750" algn="l" defTabSz="914400" rtl="0" eaLnBrk="1" fontAlgn="base" latinLnBrk="0" hangingPunct="1">
                        <a:lnSpc>
                          <a:spcPct val="100000"/>
                        </a:lnSpc>
                        <a:spcBef>
                          <a:spcPts val="533"/>
                        </a:spcBef>
                        <a:spcAft>
                          <a:spcPts val="533"/>
                        </a:spcAft>
                        <a:buClrTx/>
                        <a:buSzTx/>
                        <a:buFont typeface="Arial" panose="020B0604020202020204" pitchFamily="34" charset="0"/>
                        <a:buChar char="•"/>
                        <a:tabLst>
                          <a:tab pos="478355" algn="l"/>
                        </a:tabLst>
                        <a:defRPr/>
                      </a:pPr>
                      <a:r>
                        <a:rPr kumimoji="0" lang="de-DE" sz="1200" b="0" i="0" u="none" strike="noStrike" kern="1200" cap="none" spc="0" normalizeH="0" baseline="0" noProof="0" dirty="0">
                          <a:ln>
                            <a:noFill/>
                          </a:ln>
                          <a:solidFill>
                            <a:srgbClr val="262626"/>
                          </a:solidFill>
                          <a:effectLst/>
                          <a:uLnTx/>
                          <a:uFillTx/>
                          <a:latin typeface="+mj-lt"/>
                          <a:ea typeface="+mn-ea"/>
                          <a:cs typeface="Arial" pitchFamily="34" charset="0"/>
                        </a:rPr>
                        <a:t>Online und stationärer Handel (Business-to-Business (B2B) und Business-to-Consumer (B2C</a:t>
                      </a:r>
                      <a:r>
                        <a:rPr kumimoji="0" lang="de-DE" sz="1200" b="0" i="0" u="none" strike="noStrike" kern="1200" cap="none" spc="0" normalizeH="0" baseline="0" noProof="0" dirty="0" smtClean="0">
                          <a:ln>
                            <a:noFill/>
                          </a:ln>
                          <a:solidFill>
                            <a:srgbClr val="262626"/>
                          </a:solidFill>
                          <a:effectLst/>
                          <a:uLnTx/>
                          <a:uFillTx/>
                          <a:latin typeface="+mj-lt"/>
                          <a:ea typeface="+mn-ea"/>
                          <a:cs typeface="Arial" pitchFamily="34" charset="0"/>
                        </a:rPr>
                        <a:t>))</a:t>
                      </a:r>
                      <a:endParaRPr kumimoji="0" lang="de-DE" sz="1200" b="0" i="0" u="none" strike="noStrike" kern="1200" cap="none" spc="0" normalizeH="0" baseline="0" noProof="0" dirty="0">
                        <a:ln>
                          <a:noFill/>
                        </a:ln>
                        <a:solidFill>
                          <a:srgbClr val="262626"/>
                        </a:solidFill>
                        <a:effectLst/>
                        <a:uLnTx/>
                        <a:uFillTx/>
                        <a:latin typeface="+mj-lt"/>
                        <a:ea typeface="+mn-ea"/>
                        <a:cs typeface="Arial" pitchFamily="34" charset="0"/>
                      </a:endParaRPr>
                    </a:p>
                    <a:p>
                      <a:pPr marL="285750" marR="0" lvl="0" indent="-285750" algn="l" defTabSz="914400" rtl="0" eaLnBrk="1" fontAlgn="base" latinLnBrk="0" hangingPunct="1">
                        <a:lnSpc>
                          <a:spcPct val="100000"/>
                        </a:lnSpc>
                        <a:spcBef>
                          <a:spcPts val="533"/>
                        </a:spcBef>
                        <a:spcAft>
                          <a:spcPts val="533"/>
                        </a:spcAft>
                        <a:buClrTx/>
                        <a:buSzTx/>
                        <a:buFont typeface="Arial" panose="020B0604020202020204" pitchFamily="34" charset="0"/>
                        <a:buChar char="•"/>
                        <a:tabLst>
                          <a:tab pos="478355" algn="l"/>
                        </a:tabLst>
                        <a:defRPr/>
                      </a:pPr>
                      <a:r>
                        <a:rPr kumimoji="0" lang="de-DE" sz="1200" b="0" i="0" u="none" strike="noStrike" kern="1200" cap="none" spc="0" normalizeH="0" baseline="0" noProof="0" dirty="0">
                          <a:ln>
                            <a:noFill/>
                          </a:ln>
                          <a:solidFill>
                            <a:srgbClr val="262626"/>
                          </a:solidFill>
                          <a:effectLst/>
                          <a:uLnTx/>
                          <a:uFillTx/>
                          <a:latin typeface="+mj-lt"/>
                          <a:ea typeface="+mn-ea"/>
                          <a:cs typeface="Arial" pitchFamily="34" charset="0"/>
                        </a:rPr>
                        <a:t>Dienstleistungen je nach Intensität des Materialeinsatzes </a:t>
                      </a:r>
                      <a:r>
                        <a:rPr kumimoji="0" lang="de-DE" sz="1200" b="0" i="0" u="none" strike="noStrike" kern="1200" cap="none" spc="0" normalizeH="0" baseline="0" noProof="0" dirty="0" smtClean="0">
                          <a:ln>
                            <a:noFill/>
                          </a:ln>
                          <a:solidFill>
                            <a:srgbClr val="262626"/>
                          </a:solidFill>
                          <a:effectLst/>
                          <a:uLnTx/>
                          <a:uFillTx/>
                          <a:latin typeface="+mj-lt"/>
                          <a:ea typeface="+mn-ea"/>
                          <a:cs typeface="Arial" pitchFamily="34" charset="0"/>
                        </a:rPr>
                        <a:t>oder </a:t>
                      </a:r>
                      <a:r>
                        <a:rPr kumimoji="0" lang="de-DE" sz="1200" b="0" i="0" u="none" strike="noStrike" kern="1200" cap="none" spc="0" normalizeH="0" baseline="0" noProof="0" dirty="0">
                          <a:ln>
                            <a:noFill/>
                          </a:ln>
                          <a:solidFill>
                            <a:srgbClr val="262626"/>
                          </a:solidFill>
                          <a:effectLst/>
                          <a:uLnTx/>
                          <a:uFillTx/>
                          <a:latin typeface="+mj-lt"/>
                          <a:ea typeface="+mn-ea"/>
                          <a:cs typeface="Arial" pitchFamily="34" charset="0"/>
                        </a:rPr>
                        <a:t>eingekaufter Dienstleistungen </a:t>
                      </a:r>
                      <a:r>
                        <a:rPr kumimoji="0" lang="de-DE" sz="1200" b="0" i="0" u="none" strike="noStrike" kern="1200" cap="none" spc="0" normalizeH="0" baseline="0" noProof="0" dirty="0" smtClean="0">
                          <a:ln>
                            <a:noFill/>
                          </a:ln>
                          <a:solidFill>
                            <a:srgbClr val="262626"/>
                          </a:solidFill>
                          <a:effectLst/>
                          <a:uLnTx/>
                          <a:uFillTx/>
                          <a:latin typeface="+mj-lt"/>
                          <a:ea typeface="+mn-ea"/>
                          <a:cs typeface="Arial" pitchFamily="34" charset="0"/>
                        </a:rPr>
                        <a:t/>
                      </a:r>
                      <a:br>
                        <a:rPr kumimoji="0" lang="de-DE" sz="1200" b="0" i="0" u="none" strike="noStrike" kern="1200" cap="none" spc="0" normalizeH="0" baseline="0" noProof="0" dirty="0" smtClean="0">
                          <a:ln>
                            <a:noFill/>
                          </a:ln>
                          <a:solidFill>
                            <a:srgbClr val="262626"/>
                          </a:solidFill>
                          <a:effectLst/>
                          <a:uLnTx/>
                          <a:uFillTx/>
                          <a:latin typeface="+mj-lt"/>
                          <a:ea typeface="+mn-ea"/>
                          <a:cs typeface="Arial" pitchFamily="34" charset="0"/>
                        </a:rPr>
                      </a:br>
                      <a:r>
                        <a:rPr kumimoji="0" lang="de-DE" sz="1200" b="0" i="0" u="none" strike="noStrike" kern="1200" cap="none" spc="0" normalizeH="0" baseline="0" noProof="0" dirty="0" smtClean="0">
                          <a:ln>
                            <a:noFill/>
                          </a:ln>
                          <a:solidFill>
                            <a:srgbClr val="262626"/>
                          </a:solidFill>
                          <a:effectLst/>
                          <a:uLnTx/>
                          <a:uFillTx/>
                          <a:latin typeface="+mj-lt"/>
                          <a:ea typeface="+mn-ea"/>
                          <a:cs typeface="Arial" pitchFamily="34" charset="0"/>
                        </a:rPr>
                        <a:t>(z. B. </a:t>
                      </a:r>
                      <a:r>
                        <a:rPr kumimoji="0" lang="de-DE" sz="1200" b="0" i="0" u="none" strike="noStrike" kern="1200" cap="none" spc="0" normalizeH="0" baseline="0" noProof="0" dirty="0">
                          <a:ln>
                            <a:noFill/>
                          </a:ln>
                          <a:solidFill>
                            <a:srgbClr val="262626"/>
                          </a:solidFill>
                          <a:effectLst/>
                          <a:uLnTx/>
                          <a:uFillTx/>
                          <a:latin typeface="+mj-lt"/>
                          <a:ea typeface="+mn-ea"/>
                          <a:cs typeface="Arial" pitchFamily="34" charset="0"/>
                        </a:rPr>
                        <a:t>Reinigungsunternehmen</a:t>
                      </a:r>
                      <a:r>
                        <a:rPr kumimoji="0" lang="de-DE" sz="1200" b="0" i="0" u="none" strike="noStrike" kern="1200" cap="none" spc="0" normalizeH="0" baseline="0" noProof="0" dirty="0" smtClean="0">
                          <a:ln>
                            <a:noFill/>
                          </a:ln>
                          <a:solidFill>
                            <a:srgbClr val="262626"/>
                          </a:solidFill>
                          <a:effectLst/>
                          <a:uLnTx/>
                          <a:uFillTx/>
                          <a:latin typeface="+mj-lt"/>
                          <a:ea typeface="+mn-ea"/>
                          <a:cs typeface="Arial" pitchFamily="34" charset="0"/>
                        </a:rPr>
                        <a:t>)</a:t>
                      </a:r>
                      <a:endParaRPr kumimoji="0" lang="de-DE" sz="1200" b="0" i="0" u="none" strike="noStrike" kern="1200" cap="none" spc="0" normalizeH="0" baseline="0" noProof="0" dirty="0">
                        <a:ln>
                          <a:noFill/>
                        </a:ln>
                        <a:solidFill>
                          <a:srgbClr val="262626"/>
                        </a:solidFill>
                        <a:effectLst/>
                        <a:uLnTx/>
                        <a:uFillTx/>
                        <a:latin typeface="+mj-lt"/>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4418651"/>
                  </a:ext>
                </a:extLst>
              </a:tr>
              <a:tr h="2169191">
                <a:tc vMerge="1">
                  <a:txBody>
                    <a:bodyPr/>
                    <a:lstStyle/>
                    <a:p>
                      <a:endParaRPr lang="de-DE"/>
                    </a:p>
                  </a:txBody>
                  <a:tcPr/>
                </a:tc>
                <a:tc vMerge="1">
                  <a:txBody>
                    <a:bodyPr/>
                    <a:lstStyle/>
                    <a:p>
                      <a:endParaRPr lang="de-D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u="sng" strike="noStrike" kern="1200" baseline="0" dirty="0">
                          <a:solidFill>
                            <a:schemeClr val="tx1"/>
                          </a:solidFill>
                          <a:latin typeface="+mn-lt"/>
                          <a:ea typeface="+mn-ea"/>
                          <a:cs typeface="+mn-cs"/>
                        </a:rPr>
                        <a:t>Abgrenzung zu: </a:t>
                      </a:r>
                    </a:p>
                    <a:p>
                      <a:pPr marL="285750" indent="-285750">
                        <a:buFont typeface="Arial" panose="020B0604020202020204" pitchFamily="34" charset="0"/>
                        <a:buChar char="•"/>
                      </a:pPr>
                      <a:r>
                        <a:rPr lang="de-DE" sz="1200" b="0" u="sng" strike="noStrike" kern="1200" baseline="0" dirty="0">
                          <a:solidFill>
                            <a:srgbClr val="000000"/>
                          </a:solidFill>
                          <a:latin typeface="+mn-lt"/>
                          <a:ea typeface="+mn-ea"/>
                          <a:cs typeface="+mn-cs"/>
                        </a:rPr>
                        <a:t>3.2 Kapitalgüter:</a:t>
                      </a:r>
                      <a:r>
                        <a:rPr lang="de-DE" sz="1200" b="0" u="none" strike="noStrike" kern="1200" baseline="0" dirty="0">
                          <a:solidFill>
                            <a:srgbClr val="000000"/>
                          </a:solidFill>
                          <a:latin typeface="+mn-lt"/>
                          <a:ea typeface="+mn-ea"/>
                          <a:cs typeface="+mn-cs"/>
                        </a:rPr>
                        <a:t> Für Produktion erforderliche Kapitalgüter (Maschinen, Gebäude, Anlagen) </a:t>
                      </a:r>
                      <a:r>
                        <a:rPr lang="de-DE" sz="1200" b="0" u="none" strike="noStrike" kern="1200" baseline="0" dirty="0">
                          <a:solidFill>
                            <a:srgbClr val="000000"/>
                          </a:solidFill>
                          <a:latin typeface="+mn-lt"/>
                          <a:ea typeface="+mn-ea"/>
                          <a:cs typeface="+mn-cs"/>
                          <a:sym typeface="Wingdings" panose="05000000000000000000" pitchFamily="2" charset="2"/>
                        </a:rPr>
                        <a:t> </a:t>
                      </a:r>
                      <a:r>
                        <a:rPr lang="de-DE" sz="1200" b="0" u="none" strike="noStrike" kern="1200" baseline="0" dirty="0">
                          <a:solidFill>
                            <a:srgbClr val="000000"/>
                          </a:solidFill>
                          <a:latin typeface="+mn-lt"/>
                          <a:ea typeface="+mn-ea"/>
                          <a:cs typeface="+mn-cs"/>
                        </a:rPr>
                        <a:t> Siehe Finanzbuchhaltung: diese Güter werden </a:t>
                      </a:r>
                      <a:r>
                        <a:rPr lang="de-DE" sz="1200" b="0" u="none" strike="noStrike" kern="1200" baseline="0" dirty="0" smtClean="0">
                          <a:solidFill>
                            <a:srgbClr val="000000"/>
                          </a:solidFill>
                          <a:latin typeface="+mn-lt"/>
                          <a:ea typeface="+mn-ea"/>
                          <a:cs typeface="+mn-cs"/>
                        </a:rPr>
                        <a:t>abgeschrieben</a:t>
                      </a:r>
                      <a:endParaRPr lang="de-DE" sz="12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de-DE"/>
                    </a:p>
                  </a:txBody>
                  <a:tcPr/>
                </a:tc>
                <a:extLst>
                  <a:ext uri="{0D108BD9-81ED-4DB2-BD59-A6C34878D82A}">
                    <a16:rowId xmlns:a16="http://schemas.microsoft.com/office/drawing/2014/main" val="3096903944"/>
                  </a:ext>
                </a:extLst>
              </a:tr>
            </a:tbl>
          </a:graphicData>
        </a:graphic>
      </p:graphicFrame>
      <p:sp>
        <p:nvSpPr>
          <p:cNvPr id="8" name="Sprechblase: rechteckig mit abgerundeten Ecken 1">
            <a:extLst>
              <a:ext uri="{FF2B5EF4-FFF2-40B4-BE49-F238E27FC236}">
                <a16:creationId xmlns:a16="http://schemas.microsoft.com/office/drawing/2014/main" id="{DB05CD9D-1695-76F5-0392-F05E1A6B9BE8}"/>
              </a:ext>
            </a:extLst>
          </p:cNvPr>
          <p:cNvSpPr/>
          <p:nvPr/>
        </p:nvSpPr>
        <p:spPr>
          <a:xfrm>
            <a:off x="3359696" y="5815150"/>
            <a:ext cx="4680520" cy="494170"/>
          </a:xfrm>
          <a:prstGeom prst="wedgeRoundRectCallout">
            <a:avLst>
              <a:gd name="adj1" fmla="val -57721"/>
              <a:gd name="adj2" fmla="val -51836"/>
              <a:gd name="adj3" fmla="val 16667"/>
            </a:avLst>
          </a:prstGeom>
          <a:solidFill>
            <a:srgbClr val="F9B000"/>
          </a:solidFill>
          <a:ln w="25400" cap="flat" cmpd="sng" algn="ctr">
            <a:solidFill>
              <a:srgbClr val="BBE0E3">
                <a:shade val="50000"/>
              </a:srgbClr>
            </a:solidFill>
            <a:prstDash val="solid"/>
          </a:ln>
          <a:effectLst/>
        </p:spPr>
        <p:txBody>
          <a:bodyPr rtlCol="0" anchor="ctr"/>
          <a:lstStyle/>
          <a:p>
            <a:pPr lvl="0" algn="ctr" eaLnBrk="0" fontAlgn="base" hangingPunct="0">
              <a:spcBef>
                <a:spcPct val="0"/>
              </a:spcBef>
              <a:spcAft>
                <a:spcPct val="0"/>
              </a:spcAft>
            </a:pPr>
            <a:endParaRPr lang="de-DE" sz="1200" kern="0" dirty="0">
              <a:solidFill>
                <a:srgbClr val="000000"/>
              </a:solidFill>
              <a:latin typeface="Arial"/>
              <a:ea typeface="ＭＳ Ｐゴシック"/>
            </a:endParaRPr>
          </a:p>
          <a:p>
            <a:pPr lvl="0" algn="ctr" eaLnBrk="0" fontAlgn="base" hangingPunct="0">
              <a:spcBef>
                <a:spcPct val="0"/>
              </a:spcBef>
              <a:spcAft>
                <a:spcPct val="0"/>
              </a:spcAft>
            </a:pP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Weiterführende Informationen </a:t>
            </a:r>
            <a:r>
              <a:rPr kumimoji="0" lang="de-DE" sz="1200" b="0" i="0" u="none" strike="noStrike" kern="0" cap="none" spc="0" normalizeH="0" baseline="0" noProof="0" dirty="0" smtClean="0">
                <a:ln>
                  <a:noFill/>
                </a:ln>
                <a:solidFill>
                  <a:srgbClr val="000000"/>
                </a:solidFill>
                <a:effectLst/>
                <a:uLnTx/>
                <a:uFillTx/>
                <a:latin typeface="Arial"/>
                <a:ea typeface="ＭＳ Ｐゴシック"/>
                <a:cs typeface="+mn-cs"/>
              </a:rPr>
              <a:t>finden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Sie im Dokument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hlinkClick r:id="rId2" action="ppaction://hlinksldjump"/>
              </a:rPr>
              <a:t>Technical Guidance for Calculating Scope 3 Emissions</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 auf S. </a:t>
            </a:r>
            <a:r>
              <a:rPr kumimoji="0" lang="de-DE" sz="1200" b="0" i="0" u="none" strike="noStrike" kern="0" cap="none" spc="0" normalizeH="0" baseline="0" noProof="0" dirty="0" smtClean="0">
                <a:ln>
                  <a:noFill/>
                </a:ln>
                <a:solidFill>
                  <a:srgbClr val="000000"/>
                </a:solidFill>
                <a:effectLst/>
                <a:uLnTx/>
                <a:uFillTx/>
                <a:latin typeface="Arial"/>
                <a:ea typeface="ＭＳ Ｐゴシック"/>
                <a:cs typeface="+mn-cs"/>
              </a:rPr>
              <a:t>20-35.</a:t>
            </a:r>
            <a:endParaRPr kumimoji="0" lang="de-DE" sz="12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de-DE" sz="1200" b="0" i="0" u="none" strike="noStrike" kern="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1089128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AFC8CDAF-2491-66A3-4429-5E6068014D56}"/>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5" name="Foliennummernplatzhalter 4">
            <a:extLst>
              <a:ext uri="{FF2B5EF4-FFF2-40B4-BE49-F238E27FC236}">
                <a16:creationId xmlns:a16="http://schemas.microsoft.com/office/drawing/2014/main" id="{CA8BB22B-FF02-D9AB-DC02-D6CA59D07FFD}"/>
              </a:ext>
            </a:extLst>
          </p:cNvPr>
          <p:cNvSpPr>
            <a:spLocks noGrp="1"/>
          </p:cNvSpPr>
          <p:nvPr>
            <p:ph type="sldNum" sz="quarter" idx="4"/>
          </p:nvPr>
        </p:nvSpPr>
        <p:spPr/>
        <p:txBody>
          <a:bodyPr/>
          <a:lstStyle/>
          <a:p>
            <a:fld id="{894680D0-7A83-433A-9719-C4143F27F647}" type="slidenum">
              <a:rPr lang="de-DE" smtClean="0"/>
              <a:pPr/>
              <a:t>50</a:t>
            </a:fld>
            <a:endParaRPr lang="de-DE" dirty="0"/>
          </a:p>
        </p:txBody>
      </p:sp>
      <p:graphicFrame>
        <p:nvGraphicFramePr>
          <p:cNvPr id="8" name="Tabelle 9">
            <a:extLst>
              <a:ext uri="{FF2B5EF4-FFF2-40B4-BE49-F238E27FC236}">
                <a16:creationId xmlns:a16="http://schemas.microsoft.com/office/drawing/2014/main" id="{4863C8A7-8845-BEF4-66D3-4D5E63670F80}"/>
              </a:ext>
            </a:extLst>
          </p:cNvPr>
          <p:cNvGraphicFramePr>
            <a:graphicFrameLocks noGrp="1"/>
          </p:cNvGraphicFramePr>
          <p:nvPr>
            <p:extLst>
              <p:ext uri="{D42A27DB-BD31-4B8C-83A1-F6EECF244321}">
                <p14:modId xmlns:p14="http://schemas.microsoft.com/office/powerpoint/2010/main" val="3659239883"/>
              </p:ext>
            </p:extLst>
          </p:nvPr>
        </p:nvGraphicFramePr>
        <p:xfrm>
          <a:off x="551384" y="988329"/>
          <a:ext cx="11256616" cy="3164926"/>
        </p:xfrm>
        <a:graphic>
          <a:graphicData uri="http://schemas.openxmlformats.org/drawingml/2006/table">
            <a:tbl>
              <a:tblPr firstRow="1" bandRow="1">
                <a:tableStyleId>{7E9639D4-E3E2-4D34-9284-5A2195B3D0D7}</a:tableStyleId>
              </a:tblPr>
              <a:tblGrid>
                <a:gridCol w="2814154">
                  <a:extLst>
                    <a:ext uri="{9D8B030D-6E8A-4147-A177-3AD203B41FA5}">
                      <a16:colId xmlns:a16="http://schemas.microsoft.com/office/drawing/2014/main" val="2566465029"/>
                    </a:ext>
                  </a:extLst>
                </a:gridCol>
                <a:gridCol w="2156961">
                  <a:extLst>
                    <a:ext uri="{9D8B030D-6E8A-4147-A177-3AD203B41FA5}">
                      <a16:colId xmlns:a16="http://schemas.microsoft.com/office/drawing/2014/main" val="3155891547"/>
                    </a:ext>
                  </a:extLst>
                </a:gridCol>
                <a:gridCol w="4421208">
                  <a:extLst>
                    <a:ext uri="{9D8B030D-6E8A-4147-A177-3AD203B41FA5}">
                      <a16:colId xmlns:a16="http://schemas.microsoft.com/office/drawing/2014/main" val="1714585176"/>
                    </a:ext>
                  </a:extLst>
                </a:gridCol>
                <a:gridCol w="1864293">
                  <a:extLst>
                    <a:ext uri="{9D8B030D-6E8A-4147-A177-3AD203B41FA5}">
                      <a16:colId xmlns:a16="http://schemas.microsoft.com/office/drawing/2014/main" val="982947252"/>
                    </a:ext>
                  </a:extLst>
                </a:gridCol>
              </a:tblGrid>
              <a:tr h="330286">
                <a:tc>
                  <a:txBody>
                    <a:bodyPr/>
                    <a:lstStyle/>
                    <a:p>
                      <a:r>
                        <a:rPr lang="de-DE" sz="1200" dirty="0"/>
                        <a:t>Beschreibung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r>
                        <a:rPr lang="de-DE" sz="1200" dirty="0"/>
                        <a:t>Mindestanforderungen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Querbeziehung zu anderen Kategorien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smtClean="0"/>
                        <a:t>Relevant für</a:t>
                      </a:r>
                      <a:endParaRPr lang="de-D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extLst>
                  <a:ext uri="{0D108BD9-81ED-4DB2-BD59-A6C34878D82A}">
                    <a16:rowId xmlns:a16="http://schemas.microsoft.com/office/drawing/2014/main" val="3870020211"/>
                  </a:ext>
                </a:extLst>
              </a:tr>
              <a:tr h="2758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0000"/>
                          </a:solidFill>
                        </a:rPr>
                        <a:t>Entsorgung </a:t>
                      </a:r>
                      <a:r>
                        <a:rPr lang="de-DE" sz="1200" dirty="0" smtClean="0">
                          <a:solidFill>
                            <a:srgbClr val="000000"/>
                          </a:solidFill>
                        </a:rPr>
                        <a:t>der </a:t>
                      </a:r>
                      <a:r>
                        <a:rPr lang="de-DE" sz="1200" dirty="0">
                          <a:solidFill>
                            <a:srgbClr val="000000"/>
                          </a:solidFill>
                        </a:rPr>
                        <a:t>(im Berichtsjahr) </a:t>
                      </a:r>
                      <a:r>
                        <a:rPr lang="de-DE" sz="1200" u="sng" dirty="0">
                          <a:solidFill>
                            <a:srgbClr val="000000"/>
                          </a:solidFill>
                        </a:rPr>
                        <a:t>verkauften Produkte</a:t>
                      </a:r>
                      <a:r>
                        <a:rPr lang="de-DE" sz="1200" dirty="0">
                          <a:solidFill>
                            <a:srgbClr val="000000"/>
                          </a:solidFill>
                        </a:rPr>
                        <a:t> am Ende Ihres </a:t>
                      </a:r>
                      <a:r>
                        <a:rPr lang="de-DE" sz="1200" dirty="0" smtClean="0">
                          <a:solidFill>
                            <a:srgbClr val="000000"/>
                          </a:solidFill>
                        </a:rPr>
                        <a:t>Lebenszyklus.</a:t>
                      </a:r>
                      <a:endParaRPr lang="de-DE" sz="1200" b="0" u="none" strike="noStrike" kern="1200" baseline="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0000"/>
                          </a:solidFill>
                        </a:rPr>
                        <a:t>(Zukünftige) Scope 1 und 2 Emissionen von </a:t>
                      </a:r>
                      <a:r>
                        <a:rPr lang="de-DE" sz="1200" b="0" u="sng" strike="noStrike" kern="1200" baseline="0" dirty="0">
                          <a:solidFill>
                            <a:srgbClr val="000000"/>
                          </a:solidFill>
                          <a:latin typeface="+mn-lt"/>
                          <a:ea typeface="+mn-ea"/>
                          <a:cs typeface="+mn-cs"/>
                        </a:rPr>
                        <a:t>Abfallmanagement-Unternehmen</a:t>
                      </a:r>
                      <a:r>
                        <a:rPr lang="de-DE" sz="1200" b="0" u="none" strike="noStrike" kern="1200" baseline="0" dirty="0">
                          <a:solidFill>
                            <a:srgbClr val="000000"/>
                          </a:solidFill>
                          <a:latin typeface="+mn-lt"/>
                          <a:ea typeface="+mn-ea"/>
                          <a:cs typeface="+mn-cs"/>
                        </a:rPr>
                        <a:t>, die bei der </a:t>
                      </a:r>
                      <a:r>
                        <a:rPr lang="de-DE" sz="1200" b="0" u="none" strike="noStrike" kern="1200" baseline="0" dirty="0" smtClean="0">
                          <a:solidFill>
                            <a:srgbClr val="000000"/>
                          </a:solidFill>
                          <a:latin typeface="+mn-lt"/>
                          <a:ea typeface="+mn-ea"/>
                          <a:cs typeface="+mn-cs"/>
                        </a:rPr>
                        <a:t>Entsorgung (Verwertung z.B. Rückgewinnung von Materialien oder Beseitigung z.B. Deponierung) </a:t>
                      </a:r>
                      <a:r>
                        <a:rPr lang="de-DE" sz="1200" dirty="0" smtClean="0">
                          <a:solidFill>
                            <a:srgbClr val="000000"/>
                          </a:solidFill>
                        </a:rPr>
                        <a:t>von </a:t>
                      </a:r>
                      <a:r>
                        <a:rPr lang="de-DE" sz="1200" b="0" u="none" strike="noStrike" kern="1200" baseline="0" dirty="0">
                          <a:solidFill>
                            <a:srgbClr val="000000"/>
                          </a:solidFill>
                          <a:latin typeface="+mn-lt"/>
                          <a:ea typeface="+mn-ea"/>
                          <a:cs typeface="+mn-cs"/>
                        </a:rPr>
                        <a:t>verkauften Produkten am Ende deren </a:t>
                      </a:r>
                      <a:r>
                        <a:rPr lang="de-DE" sz="1200" b="0" u="none" strike="noStrike" kern="1200" baseline="0" dirty="0" smtClean="0">
                          <a:solidFill>
                            <a:srgbClr val="000000"/>
                          </a:solidFill>
                          <a:latin typeface="+mn-lt"/>
                          <a:ea typeface="+mn-ea"/>
                          <a:cs typeface="+mn-cs"/>
                        </a:rPr>
                        <a:t>Lebenszyklus anfallen.</a:t>
                      </a:r>
                      <a:endParaRPr lang="de-DE" sz="1200" b="0" u="none" strike="noStrike" kern="1200" baseline="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u="none" strike="noStrike" kern="1200" baseline="0" dirty="0">
                          <a:solidFill>
                            <a:srgbClr val="FF0000"/>
                          </a:solidFill>
                          <a:latin typeface="+mn-lt"/>
                          <a:ea typeface="+mn-ea"/>
                          <a:cs typeface="+mn-cs"/>
                        </a:rPr>
                        <a:t/>
                      </a:r>
                      <a:br>
                        <a:rPr lang="de-DE" sz="1200" b="0" u="none" strike="noStrike" kern="1200" baseline="0" dirty="0">
                          <a:solidFill>
                            <a:srgbClr val="FF0000"/>
                          </a:solidFill>
                          <a:latin typeface="+mn-lt"/>
                          <a:ea typeface="+mn-ea"/>
                          <a:cs typeface="+mn-cs"/>
                        </a:rPr>
                      </a:br>
                      <a:r>
                        <a:rPr lang="de-DE" sz="1200" dirty="0">
                          <a:solidFill>
                            <a:srgbClr val="000000"/>
                          </a:solidFill>
                        </a:rPr>
                        <a:t>Optional: Emissionen aus dem Transport des </a:t>
                      </a:r>
                      <a:r>
                        <a:rPr lang="de-DE" sz="1200" dirty="0" smtClean="0">
                          <a:solidFill>
                            <a:srgbClr val="000000"/>
                          </a:solidFill>
                        </a:rPr>
                        <a:t>Abfalls</a:t>
                      </a:r>
                      <a:endParaRPr lang="de-DE" sz="1200" b="0" u="none" strike="noStrike" kern="1200" baseline="0" dirty="0">
                        <a:solidFill>
                          <a:srgbClr val="FF0000"/>
                        </a:solidFill>
                        <a:latin typeface="+mn-lt"/>
                        <a:ea typeface="+mn-ea"/>
                        <a:cs typeface="+mn-cs"/>
                      </a:endParaRPr>
                    </a:p>
                    <a:p>
                      <a:endParaRPr lang="de-DE" sz="12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u="none" strike="noStrike" kern="1200" baseline="0" dirty="0">
                          <a:solidFill>
                            <a:schemeClr val="tx1"/>
                          </a:solidFill>
                          <a:latin typeface="+mn-lt"/>
                          <a:ea typeface="+mn-ea"/>
                          <a:cs typeface="+mn-cs"/>
                          <a:sym typeface="Wingdings" panose="05000000000000000000" pitchFamily="2" charset="2"/>
                        </a:rPr>
                        <a:t> Die </a:t>
                      </a:r>
                      <a:r>
                        <a:rPr lang="de-DE" sz="1200" b="0" u="none" strike="noStrike" kern="1200" baseline="0" dirty="0" smtClean="0">
                          <a:solidFill>
                            <a:schemeClr val="tx1"/>
                          </a:solidFill>
                          <a:latin typeface="+mn-lt"/>
                          <a:ea typeface="+mn-ea"/>
                          <a:cs typeface="+mn-cs"/>
                          <a:sym typeface="Wingdings" panose="05000000000000000000" pitchFamily="2" charset="2"/>
                        </a:rPr>
                        <a:t>Entsorgungsmethoden (stoffliche oder energetische Verwertung sowie Beseitigung, z.B. Deponierung) und Berechnungsmethoden werden </a:t>
                      </a:r>
                      <a:r>
                        <a:rPr lang="de-DE" sz="1200" b="0" u="none" strike="noStrike" kern="1200" baseline="0" dirty="0">
                          <a:solidFill>
                            <a:schemeClr val="tx1"/>
                          </a:solidFill>
                          <a:latin typeface="+mn-lt"/>
                          <a:ea typeface="+mn-ea"/>
                          <a:cs typeface="+mn-cs"/>
                          <a:sym typeface="Wingdings" panose="05000000000000000000" pitchFamily="2" charset="2"/>
                        </a:rPr>
                        <a:t>in Kategorie 3.5 erläutert und beziehen sich auf Kategorie 3.5 und 3.12. </a:t>
                      </a:r>
                      <a:endParaRPr lang="de-DE" sz="1200" b="0" u="none" strike="noStrike" kern="1200" baseline="0" dirty="0" smtClean="0">
                        <a:solidFill>
                          <a:schemeClr val="tx1"/>
                        </a:solidFill>
                        <a:latin typeface="+mn-lt"/>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u="none" strike="noStrike" kern="1200" baseline="0" dirty="0" smtClean="0">
                          <a:solidFill>
                            <a:schemeClr val="tx1"/>
                          </a:solidFill>
                          <a:latin typeface="+mn-lt"/>
                          <a:ea typeface="+mn-ea"/>
                          <a:cs typeface="+mn-cs"/>
                          <a:sym typeface="Wingdings" panose="05000000000000000000" pitchFamily="2" charset="2"/>
                        </a:rPr>
                        <a:t>Statt </a:t>
                      </a:r>
                      <a:r>
                        <a:rPr lang="de-DE" sz="1200" b="0" u="none" strike="noStrike" kern="1200" baseline="0" dirty="0">
                          <a:solidFill>
                            <a:schemeClr val="tx1"/>
                          </a:solidFill>
                          <a:latin typeface="+mn-lt"/>
                          <a:ea typeface="+mn-ea"/>
                          <a:cs typeface="+mn-cs"/>
                          <a:sym typeface="Wingdings" panose="05000000000000000000" pitchFamily="2" charset="2"/>
                        </a:rPr>
                        <a:t>der totalen Abfallmenge, wird bei Kategorie 12 die totale Anzahl an verkauften Produkten (inkl. Verpackung) betrachtet.</a:t>
                      </a:r>
                      <a:endParaRPr lang="de-DE" sz="1200" b="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smtClean="0">
                          <a:solidFill>
                            <a:srgbClr val="000000"/>
                          </a:solidFill>
                        </a:rPr>
                        <a:t>Abfallintensive Branchen, insbesondere wenn der Abfall nicht in die Verwertung im Sinne eines Recycling gehen kann.</a:t>
                      </a:r>
                      <a:r>
                        <a:rPr lang="de-DE" sz="1200" baseline="0" dirty="0" smtClean="0">
                          <a:solidFill>
                            <a:srgbClr val="000000"/>
                          </a:solidFill>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aseline="0" dirty="0" smtClean="0">
                          <a:solidFill>
                            <a:srgbClr val="000000"/>
                          </a:solidFill>
                        </a:rPr>
                        <a:t>Wenn </a:t>
                      </a:r>
                      <a:r>
                        <a:rPr lang="de-DE" sz="1200" dirty="0" smtClean="0">
                          <a:solidFill>
                            <a:srgbClr val="000000"/>
                          </a:solidFill>
                        </a:rPr>
                        <a:t>gefährliche Abfälle</a:t>
                      </a:r>
                      <a:r>
                        <a:rPr lang="de-DE" sz="1200" baseline="0" dirty="0" smtClean="0">
                          <a:solidFill>
                            <a:srgbClr val="000000"/>
                          </a:solidFill>
                        </a:rPr>
                        <a:t> anfallen</a:t>
                      </a:r>
                      <a:endParaRPr lang="de-DE" sz="1200" b="0" u="none" strike="noStrike" kern="1200" baseline="0" dirty="0" smtClean="0">
                        <a:solidFill>
                          <a:srgbClr val="000000"/>
                        </a:solidFill>
                        <a:latin typeface="+mn-lt"/>
                        <a:ea typeface="+mn-ea"/>
                        <a:cs typeface="+mn-cs"/>
                      </a:endParaRPr>
                    </a:p>
                    <a:p>
                      <a:pPr marL="0" indent="0">
                        <a:buFont typeface="Arial" panose="020B0604020202020204" pitchFamily="34" charset="0"/>
                        <a:buNone/>
                      </a:pPr>
                      <a:endParaRPr lang="de-DE" sz="1200" b="0" u="none" strike="noStrike" kern="1200" baseline="0" dirty="0">
                        <a:solidFill>
                          <a:srgbClr val="000000"/>
                        </a:solidFill>
                        <a:latin typeface="+mn-lt"/>
                        <a:ea typeface="+mn-ea"/>
                        <a:cs typeface="+mn-cs"/>
                      </a:endParaRPr>
                    </a:p>
                    <a:p>
                      <a:pPr marL="0" indent="0">
                        <a:buFont typeface="Arial" panose="020B0604020202020204" pitchFamily="34" charset="0"/>
                        <a:buNone/>
                      </a:pPr>
                      <a:endParaRPr lang="de-DE" sz="12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4418651"/>
                  </a:ext>
                </a:extLst>
              </a:tr>
            </a:tbl>
          </a:graphicData>
        </a:graphic>
      </p:graphicFrame>
      <p:sp>
        <p:nvSpPr>
          <p:cNvPr id="6" name="Sprechblase: rechteckig mit abgerundeten Ecken 1">
            <a:extLst>
              <a:ext uri="{FF2B5EF4-FFF2-40B4-BE49-F238E27FC236}">
                <a16:creationId xmlns:a16="http://schemas.microsoft.com/office/drawing/2014/main" id="{DB05CD9D-1695-76F5-0392-F05E1A6B9BE8}"/>
              </a:ext>
            </a:extLst>
          </p:cNvPr>
          <p:cNvSpPr/>
          <p:nvPr/>
        </p:nvSpPr>
        <p:spPr>
          <a:xfrm>
            <a:off x="3359696" y="4293096"/>
            <a:ext cx="4680520" cy="494170"/>
          </a:xfrm>
          <a:prstGeom prst="wedgeRoundRectCallout">
            <a:avLst>
              <a:gd name="adj1" fmla="val -57721"/>
              <a:gd name="adj2" fmla="val -51836"/>
              <a:gd name="adj3" fmla="val 16667"/>
            </a:avLst>
          </a:prstGeom>
          <a:solidFill>
            <a:srgbClr val="F9B000"/>
          </a:solidFill>
          <a:ln w="25400" cap="flat" cmpd="sng" algn="ctr">
            <a:solidFill>
              <a:srgbClr val="BBE0E3">
                <a:shade val="50000"/>
              </a:srgbClr>
            </a:solidFill>
            <a:prstDash val="solid"/>
          </a:ln>
          <a:effectLst/>
        </p:spPr>
        <p:txBody>
          <a:bodyPr rtlCol="0" anchor="ctr"/>
          <a:lstStyle/>
          <a:p>
            <a:pPr lvl="0" algn="ctr" eaLnBrk="0" fontAlgn="base" hangingPunct="0">
              <a:spcBef>
                <a:spcPct val="0"/>
              </a:spcBef>
              <a:spcAft>
                <a:spcPct val="0"/>
              </a:spcAft>
            </a:pPr>
            <a:endParaRPr lang="de-DE" sz="1200" kern="0" dirty="0">
              <a:solidFill>
                <a:srgbClr val="000000"/>
              </a:solidFill>
              <a:latin typeface="Arial"/>
              <a:ea typeface="ＭＳ Ｐゴシック"/>
            </a:endParaRPr>
          </a:p>
          <a:p>
            <a:pPr lvl="0" algn="ctr" eaLnBrk="0" fontAlgn="base" hangingPunct="0">
              <a:spcBef>
                <a:spcPct val="0"/>
              </a:spcBef>
              <a:spcAft>
                <a:spcPct val="0"/>
              </a:spcAft>
            </a:pP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Weiterführende Informationen </a:t>
            </a:r>
            <a:r>
              <a:rPr kumimoji="0" lang="de-DE" sz="1200" b="0" i="0" u="none" strike="noStrike" kern="0" cap="none" spc="0" normalizeH="0" baseline="0" noProof="0" dirty="0" smtClean="0">
                <a:ln>
                  <a:noFill/>
                </a:ln>
                <a:solidFill>
                  <a:srgbClr val="000000"/>
                </a:solidFill>
                <a:effectLst/>
                <a:uLnTx/>
                <a:uFillTx/>
                <a:latin typeface="Arial"/>
                <a:ea typeface="ＭＳ Ｐゴシック"/>
                <a:cs typeface="+mn-cs"/>
              </a:rPr>
              <a:t>finden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Sie im Dokument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hlinkClick r:id="rId2" action="ppaction://hlinksldjump"/>
              </a:rPr>
              <a:t>Technical Guidance for Calculating Scope 3 Emissions</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 auf S. </a:t>
            </a:r>
            <a:r>
              <a:rPr lang="de-DE" sz="1200" kern="0" dirty="0" smtClean="0">
                <a:solidFill>
                  <a:srgbClr val="000000"/>
                </a:solidFill>
                <a:latin typeface="Arial"/>
                <a:ea typeface="ＭＳ Ｐゴシック"/>
              </a:rPr>
              <a:t>125</a:t>
            </a:r>
            <a:r>
              <a:rPr kumimoji="0" lang="de-DE" sz="1200" b="0" i="0" u="none" strike="noStrike" kern="0" cap="none" spc="0" normalizeH="0" baseline="0" noProof="0" dirty="0" smtClean="0">
                <a:ln>
                  <a:noFill/>
                </a:ln>
                <a:solidFill>
                  <a:srgbClr val="000000"/>
                </a:solidFill>
                <a:effectLst/>
                <a:uLnTx/>
                <a:uFillTx/>
                <a:latin typeface="Arial"/>
                <a:ea typeface="ＭＳ Ｐゴシック"/>
                <a:cs typeface="+mn-cs"/>
              </a:rPr>
              <a:t>-127.</a:t>
            </a:r>
            <a:endParaRPr kumimoji="0" lang="de-DE" sz="12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de-DE" sz="1200" b="0" i="0" u="none" strike="noStrike" kern="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8634667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F6AD842C-484E-737C-F48F-7B522862189F}"/>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5" name="Foliennummernplatzhalter 4">
            <a:extLst>
              <a:ext uri="{FF2B5EF4-FFF2-40B4-BE49-F238E27FC236}">
                <a16:creationId xmlns:a16="http://schemas.microsoft.com/office/drawing/2014/main" id="{8FE8CA5B-9C74-61DF-D9F9-08ABAA938237}"/>
              </a:ext>
            </a:extLst>
          </p:cNvPr>
          <p:cNvSpPr>
            <a:spLocks noGrp="1"/>
          </p:cNvSpPr>
          <p:nvPr>
            <p:ph type="sldNum" sz="quarter" idx="4"/>
          </p:nvPr>
        </p:nvSpPr>
        <p:spPr/>
        <p:txBody>
          <a:bodyPr/>
          <a:lstStyle/>
          <a:p>
            <a:fld id="{894680D0-7A83-433A-9719-C4143F27F647}" type="slidenum">
              <a:rPr lang="de-DE" smtClean="0"/>
              <a:pPr/>
              <a:t>51</a:t>
            </a:fld>
            <a:endParaRPr lang="de-DE" dirty="0"/>
          </a:p>
        </p:txBody>
      </p:sp>
      <p:sp>
        <p:nvSpPr>
          <p:cNvPr id="26" name="Rechteck: abgerundete Ecken 60">
            <a:extLst>
              <a:ext uri="{FF2B5EF4-FFF2-40B4-BE49-F238E27FC236}">
                <a16:creationId xmlns:a16="http://schemas.microsoft.com/office/drawing/2014/main" id="{CDE17281-2629-2E7D-1275-54AB646925C7}"/>
              </a:ext>
            </a:extLst>
          </p:cNvPr>
          <p:cNvSpPr/>
          <p:nvPr/>
        </p:nvSpPr>
        <p:spPr>
          <a:xfrm>
            <a:off x="3496452" y="1435100"/>
            <a:ext cx="1944216" cy="2043499"/>
          </a:xfrm>
          <a:prstGeom prst="roundRect">
            <a:avLst/>
          </a:prstGeom>
          <a:solidFill>
            <a:srgbClr val="526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Kann das Abfallentsorgungs-unternehmen abfallspezifische Scope 1 und Scope 2 Emissionen zur Verfügung stellen?</a:t>
            </a:r>
          </a:p>
        </p:txBody>
      </p:sp>
      <p:sp>
        <p:nvSpPr>
          <p:cNvPr id="27" name="Rechteck: abgerundete Ecken 60">
            <a:extLst>
              <a:ext uri="{FF2B5EF4-FFF2-40B4-BE49-F238E27FC236}">
                <a16:creationId xmlns:a16="http://schemas.microsoft.com/office/drawing/2014/main" id="{CDE17281-2629-2E7D-1275-54AB646925C7}"/>
              </a:ext>
            </a:extLst>
          </p:cNvPr>
          <p:cNvSpPr/>
          <p:nvPr/>
        </p:nvSpPr>
        <p:spPr>
          <a:xfrm>
            <a:off x="3579149" y="4104239"/>
            <a:ext cx="1834140" cy="1109438"/>
          </a:xfrm>
          <a:prstGeom prst="roundRect">
            <a:avLst/>
          </a:prstGeom>
          <a:solidFill>
            <a:srgbClr val="526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Kann das berichtende Unternehmen die unterschiedlichen Abfallströme differenzieren?</a:t>
            </a:r>
          </a:p>
        </p:txBody>
      </p:sp>
      <p:sp>
        <p:nvSpPr>
          <p:cNvPr id="28" name="Rechteck: abgerundete Ecken 54">
            <a:extLst>
              <a:ext uri="{FF2B5EF4-FFF2-40B4-BE49-F238E27FC236}">
                <a16:creationId xmlns:a16="http://schemas.microsoft.com/office/drawing/2014/main" id="{36224961-DA79-F631-A35A-12970EA1846C}"/>
              </a:ext>
            </a:extLst>
          </p:cNvPr>
          <p:cNvSpPr/>
          <p:nvPr/>
        </p:nvSpPr>
        <p:spPr>
          <a:xfrm>
            <a:off x="6010044" y="2073213"/>
            <a:ext cx="1656184" cy="900000"/>
          </a:xfrm>
          <a:prstGeom prst="roundRect">
            <a:avLst/>
          </a:prstGeom>
          <a:solidFill>
            <a:srgbClr val="B6C6D0"/>
          </a:solidFill>
          <a:ln w="25400" cap="flat" cmpd="sng" algn="ctr">
            <a:noFill/>
            <a:prstDash val="solid"/>
          </a:ln>
          <a:effectLst/>
        </p:spPr>
        <p:txBody>
          <a:bodyPr rtlCol="0" anchor="ctr"/>
          <a:lstStyle/>
          <a:p>
            <a:pPr algn="ctr"/>
            <a:r>
              <a:rPr lang="de-DE" sz="1200" kern="0" dirty="0">
                <a:solidFill>
                  <a:srgbClr val="FFFFFF"/>
                </a:solidFill>
                <a:latin typeface="Arial"/>
                <a:ea typeface="ＭＳ Ｐゴシック"/>
              </a:rPr>
              <a:t>Supplier-specific Methode</a:t>
            </a:r>
          </a:p>
        </p:txBody>
      </p:sp>
      <p:sp>
        <p:nvSpPr>
          <p:cNvPr id="29" name="Rechteck: abgerundete Ecken 54">
            <a:extLst>
              <a:ext uri="{FF2B5EF4-FFF2-40B4-BE49-F238E27FC236}">
                <a16:creationId xmlns:a16="http://schemas.microsoft.com/office/drawing/2014/main" id="{36224961-DA79-F631-A35A-12970EA1846C}"/>
              </a:ext>
            </a:extLst>
          </p:cNvPr>
          <p:cNvSpPr/>
          <p:nvPr/>
        </p:nvSpPr>
        <p:spPr>
          <a:xfrm>
            <a:off x="6038069" y="4127728"/>
            <a:ext cx="1656184" cy="900000"/>
          </a:xfrm>
          <a:prstGeom prst="roundRect">
            <a:avLst/>
          </a:prstGeom>
          <a:solidFill>
            <a:srgbClr val="B6C6D0"/>
          </a:solidFill>
          <a:ln w="25400" cap="flat" cmpd="sng" algn="ctr">
            <a:noFill/>
            <a:prstDash val="solid"/>
          </a:ln>
          <a:effectLst/>
        </p:spPr>
        <p:txBody>
          <a:bodyPr rtlCol="0" anchor="ctr"/>
          <a:lstStyle/>
          <a:p>
            <a:pPr algn="ctr"/>
            <a:r>
              <a:rPr lang="de-DE" sz="1200" kern="0" dirty="0">
                <a:solidFill>
                  <a:srgbClr val="FFFFFF"/>
                </a:solidFill>
                <a:latin typeface="Arial"/>
                <a:ea typeface="ＭＳ Ｐゴシック"/>
              </a:rPr>
              <a:t>Waste-type-specific Methode</a:t>
            </a:r>
          </a:p>
        </p:txBody>
      </p:sp>
      <p:sp>
        <p:nvSpPr>
          <p:cNvPr id="30" name="Rechteck: abgerundete Ecken 54">
            <a:extLst>
              <a:ext uri="{FF2B5EF4-FFF2-40B4-BE49-F238E27FC236}">
                <a16:creationId xmlns:a16="http://schemas.microsoft.com/office/drawing/2014/main" id="{36224961-DA79-F631-A35A-12970EA1846C}"/>
              </a:ext>
            </a:extLst>
          </p:cNvPr>
          <p:cNvSpPr/>
          <p:nvPr/>
        </p:nvSpPr>
        <p:spPr>
          <a:xfrm>
            <a:off x="3720229" y="6148928"/>
            <a:ext cx="1656184" cy="432000"/>
          </a:xfrm>
          <a:prstGeom prst="roundRect">
            <a:avLst/>
          </a:prstGeom>
          <a:solidFill>
            <a:srgbClr val="B6C6D0"/>
          </a:solidFill>
          <a:ln w="25400" cap="flat" cmpd="sng" algn="ctr">
            <a:noFill/>
            <a:prstDash val="solid"/>
          </a:ln>
          <a:effectLst/>
        </p:spPr>
        <p:txBody>
          <a:bodyPr rtlCol="0" anchor="ctr"/>
          <a:lstStyle/>
          <a:p>
            <a:pPr algn="ctr"/>
            <a:r>
              <a:rPr lang="de-DE" sz="1200" kern="0" dirty="0">
                <a:solidFill>
                  <a:srgbClr val="FFFFFF"/>
                </a:solidFill>
                <a:latin typeface="Arial"/>
                <a:ea typeface="ＭＳ Ｐゴシック"/>
              </a:rPr>
              <a:t>Average-data Methode </a:t>
            </a:r>
          </a:p>
        </p:txBody>
      </p:sp>
      <p:sp>
        <p:nvSpPr>
          <p:cNvPr id="31" name="Pfeil: nach rechts 46">
            <a:extLst>
              <a:ext uri="{FF2B5EF4-FFF2-40B4-BE49-F238E27FC236}">
                <a16:creationId xmlns:a16="http://schemas.microsoft.com/office/drawing/2014/main" id="{F85EA496-16AF-A1BB-D6D2-75F1E3D09378}"/>
              </a:ext>
            </a:extLst>
          </p:cNvPr>
          <p:cNvSpPr/>
          <p:nvPr/>
        </p:nvSpPr>
        <p:spPr>
          <a:xfrm>
            <a:off x="2202539" y="2546412"/>
            <a:ext cx="1512183" cy="146811"/>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
        <p:nvSpPr>
          <p:cNvPr id="32" name="Pfeil: nach rechts 46">
            <a:extLst>
              <a:ext uri="{FF2B5EF4-FFF2-40B4-BE49-F238E27FC236}">
                <a16:creationId xmlns:a16="http://schemas.microsoft.com/office/drawing/2014/main" id="{F85EA496-16AF-A1BB-D6D2-75F1E3D09378}"/>
              </a:ext>
            </a:extLst>
          </p:cNvPr>
          <p:cNvSpPr/>
          <p:nvPr/>
        </p:nvSpPr>
        <p:spPr>
          <a:xfrm>
            <a:off x="5441385" y="2464449"/>
            <a:ext cx="736864" cy="199958"/>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
        <p:nvSpPr>
          <p:cNvPr id="33" name="Pfeil: nach rechts 46">
            <a:extLst>
              <a:ext uri="{FF2B5EF4-FFF2-40B4-BE49-F238E27FC236}">
                <a16:creationId xmlns:a16="http://schemas.microsoft.com/office/drawing/2014/main" id="{F85EA496-16AF-A1BB-D6D2-75F1E3D09378}"/>
              </a:ext>
            </a:extLst>
          </p:cNvPr>
          <p:cNvSpPr/>
          <p:nvPr/>
        </p:nvSpPr>
        <p:spPr>
          <a:xfrm>
            <a:off x="5404026" y="4510014"/>
            <a:ext cx="770591" cy="154685"/>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
        <p:nvSpPr>
          <p:cNvPr id="34" name="Pfeil: nach rechts 46">
            <a:extLst>
              <a:ext uri="{FF2B5EF4-FFF2-40B4-BE49-F238E27FC236}">
                <a16:creationId xmlns:a16="http://schemas.microsoft.com/office/drawing/2014/main" id="{F85EA496-16AF-A1BB-D6D2-75F1E3D09378}"/>
              </a:ext>
            </a:extLst>
          </p:cNvPr>
          <p:cNvSpPr/>
          <p:nvPr/>
        </p:nvSpPr>
        <p:spPr>
          <a:xfrm rot="5400000">
            <a:off x="4051384" y="3760984"/>
            <a:ext cx="770682" cy="171312"/>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
        <p:nvSpPr>
          <p:cNvPr id="35" name="Pfeil: nach rechts 46">
            <a:extLst>
              <a:ext uri="{FF2B5EF4-FFF2-40B4-BE49-F238E27FC236}">
                <a16:creationId xmlns:a16="http://schemas.microsoft.com/office/drawing/2014/main" id="{F85EA496-16AF-A1BB-D6D2-75F1E3D09378}"/>
              </a:ext>
            </a:extLst>
          </p:cNvPr>
          <p:cNvSpPr/>
          <p:nvPr/>
        </p:nvSpPr>
        <p:spPr>
          <a:xfrm rot="5400000">
            <a:off x="3969311" y="5621375"/>
            <a:ext cx="986708" cy="171312"/>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
        <p:nvSpPr>
          <p:cNvPr id="36" name="Ellipse 35">
            <a:extLst>
              <a:ext uri="{FF2B5EF4-FFF2-40B4-BE49-F238E27FC236}">
                <a16:creationId xmlns:a16="http://schemas.microsoft.com/office/drawing/2014/main" id="{FA22BF40-F6F7-F3F1-1A37-FC1A21FA8B44}"/>
              </a:ext>
            </a:extLst>
          </p:cNvPr>
          <p:cNvSpPr/>
          <p:nvPr/>
        </p:nvSpPr>
        <p:spPr>
          <a:xfrm>
            <a:off x="2747111" y="2411640"/>
            <a:ext cx="432049" cy="432049"/>
          </a:xfrm>
          <a:prstGeom prst="ellipse">
            <a:avLst/>
          </a:prstGeom>
          <a:solidFill>
            <a:srgbClr val="F9AA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white"/>
                </a:solidFill>
                <a:effectLst/>
                <a:uLnTx/>
                <a:uFillTx/>
                <a:latin typeface="Calibri" panose="020F0502020204030204"/>
                <a:ea typeface="+mn-ea"/>
                <a:cs typeface="+mn-cs"/>
              </a:rPr>
              <a:t>Ja</a:t>
            </a:r>
          </a:p>
        </p:txBody>
      </p:sp>
      <p:sp>
        <p:nvSpPr>
          <p:cNvPr id="37" name="Ellipse 36">
            <a:extLst>
              <a:ext uri="{FF2B5EF4-FFF2-40B4-BE49-F238E27FC236}">
                <a16:creationId xmlns:a16="http://schemas.microsoft.com/office/drawing/2014/main" id="{FA22BF40-F6F7-F3F1-1A37-FC1A21FA8B44}"/>
              </a:ext>
            </a:extLst>
          </p:cNvPr>
          <p:cNvSpPr/>
          <p:nvPr/>
        </p:nvSpPr>
        <p:spPr>
          <a:xfrm>
            <a:off x="5524263" y="2334189"/>
            <a:ext cx="432049" cy="432049"/>
          </a:xfrm>
          <a:prstGeom prst="ellipse">
            <a:avLst/>
          </a:prstGeom>
          <a:solidFill>
            <a:srgbClr val="F9AA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white"/>
                </a:solidFill>
                <a:effectLst/>
                <a:uLnTx/>
                <a:uFillTx/>
                <a:latin typeface="Calibri" panose="020F0502020204030204"/>
                <a:ea typeface="+mn-ea"/>
                <a:cs typeface="+mn-cs"/>
              </a:rPr>
              <a:t>Ja</a:t>
            </a:r>
          </a:p>
        </p:txBody>
      </p:sp>
      <p:sp>
        <p:nvSpPr>
          <p:cNvPr id="38" name="Ellipse 37">
            <a:extLst>
              <a:ext uri="{FF2B5EF4-FFF2-40B4-BE49-F238E27FC236}">
                <a16:creationId xmlns:a16="http://schemas.microsoft.com/office/drawing/2014/main" id="{FA22BF40-F6F7-F3F1-1A37-FC1A21FA8B44}"/>
              </a:ext>
            </a:extLst>
          </p:cNvPr>
          <p:cNvSpPr/>
          <p:nvPr/>
        </p:nvSpPr>
        <p:spPr>
          <a:xfrm>
            <a:off x="5531427" y="4331496"/>
            <a:ext cx="432049" cy="432049"/>
          </a:xfrm>
          <a:prstGeom prst="ellipse">
            <a:avLst/>
          </a:prstGeom>
          <a:solidFill>
            <a:srgbClr val="F9AA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white"/>
                </a:solidFill>
                <a:effectLst/>
                <a:uLnTx/>
                <a:uFillTx/>
                <a:latin typeface="Calibri" panose="020F0502020204030204"/>
                <a:ea typeface="+mn-ea"/>
                <a:cs typeface="+mn-cs"/>
              </a:rPr>
              <a:t>Ja</a:t>
            </a:r>
          </a:p>
        </p:txBody>
      </p:sp>
      <p:sp>
        <p:nvSpPr>
          <p:cNvPr id="39" name="Ellipse 38">
            <a:extLst>
              <a:ext uri="{FF2B5EF4-FFF2-40B4-BE49-F238E27FC236}">
                <a16:creationId xmlns:a16="http://schemas.microsoft.com/office/drawing/2014/main" id="{D72D91D2-0C6A-29E4-2E23-55E5B6F08350}"/>
              </a:ext>
            </a:extLst>
          </p:cNvPr>
          <p:cNvSpPr/>
          <p:nvPr/>
        </p:nvSpPr>
        <p:spPr>
          <a:xfrm>
            <a:off x="4246640" y="5416955"/>
            <a:ext cx="432049" cy="432049"/>
          </a:xfrm>
          <a:prstGeom prst="ellipse">
            <a:avLst/>
          </a:prstGeom>
          <a:solidFill>
            <a:srgbClr val="7677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100" dirty="0"/>
              <a:t>Nein</a:t>
            </a:r>
          </a:p>
        </p:txBody>
      </p:sp>
      <p:sp>
        <p:nvSpPr>
          <p:cNvPr id="40" name="Ellipse 39">
            <a:extLst>
              <a:ext uri="{FF2B5EF4-FFF2-40B4-BE49-F238E27FC236}">
                <a16:creationId xmlns:a16="http://schemas.microsoft.com/office/drawing/2014/main" id="{D72D91D2-0C6A-29E4-2E23-55E5B6F08350}"/>
              </a:ext>
            </a:extLst>
          </p:cNvPr>
          <p:cNvSpPr/>
          <p:nvPr/>
        </p:nvSpPr>
        <p:spPr>
          <a:xfrm>
            <a:off x="4244273" y="3570551"/>
            <a:ext cx="432049" cy="432049"/>
          </a:xfrm>
          <a:prstGeom prst="ellipse">
            <a:avLst/>
          </a:prstGeom>
          <a:solidFill>
            <a:srgbClr val="7677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100" dirty="0"/>
              <a:t>Nein</a:t>
            </a:r>
          </a:p>
        </p:txBody>
      </p:sp>
      <p:sp>
        <p:nvSpPr>
          <p:cNvPr id="41" name="Pfeil: nach oben gebogen 44">
            <a:extLst>
              <a:ext uri="{FF2B5EF4-FFF2-40B4-BE49-F238E27FC236}">
                <a16:creationId xmlns:a16="http://schemas.microsoft.com/office/drawing/2014/main" id="{E9956A1E-8DF6-6B17-2B02-F198F249F7D3}"/>
              </a:ext>
            </a:extLst>
          </p:cNvPr>
          <p:cNvSpPr/>
          <p:nvPr/>
        </p:nvSpPr>
        <p:spPr>
          <a:xfrm rot="5400000">
            <a:off x="1964662" y="2924628"/>
            <a:ext cx="1230368" cy="2328732"/>
          </a:xfrm>
          <a:prstGeom prst="bentUpArrow">
            <a:avLst>
              <a:gd name="adj1" fmla="val 8413"/>
              <a:gd name="adj2" fmla="val 8199"/>
              <a:gd name="adj3" fmla="val 8922"/>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42" name="Ellipse 41">
            <a:extLst>
              <a:ext uri="{FF2B5EF4-FFF2-40B4-BE49-F238E27FC236}">
                <a16:creationId xmlns:a16="http://schemas.microsoft.com/office/drawing/2014/main" id="{D72D91D2-0C6A-29E4-2E23-55E5B6F08350}"/>
              </a:ext>
            </a:extLst>
          </p:cNvPr>
          <p:cNvSpPr/>
          <p:nvPr/>
        </p:nvSpPr>
        <p:spPr>
          <a:xfrm>
            <a:off x="1244167" y="3733255"/>
            <a:ext cx="432049" cy="432049"/>
          </a:xfrm>
          <a:prstGeom prst="ellipse">
            <a:avLst/>
          </a:prstGeom>
          <a:solidFill>
            <a:srgbClr val="7677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100" dirty="0"/>
              <a:t>Nein</a:t>
            </a:r>
          </a:p>
        </p:txBody>
      </p:sp>
      <p:sp>
        <p:nvSpPr>
          <p:cNvPr id="43" name="Textfeld 42">
            <a:extLst>
              <a:ext uri="{FF2B5EF4-FFF2-40B4-BE49-F238E27FC236}">
                <a16:creationId xmlns:a16="http://schemas.microsoft.com/office/drawing/2014/main" id="{36694664-0984-2D78-8564-6ECF1778084C}"/>
              </a:ext>
            </a:extLst>
          </p:cNvPr>
          <p:cNvSpPr txBox="1"/>
          <p:nvPr/>
        </p:nvSpPr>
        <p:spPr>
          <a:xfrm>
            <a:off x="6033193" y="6222504"/>
            <a:ext cx="5844524" cy="230832"/>
          </a:xfrm>
          <a:prstGeom prst="rect">
            <a:avLst/>
          </a:prstGeom>
          <a:noFill/>
        </p:spPr>
        <p:txBody>
          <a:bodyPr wrap="square">
            <a:spAutoFit/>
          </a:bodyPr>
          <a:lstStyle/>
          <a:p>
            <a:r>
              <a:rPr lang="de-DE" sz="900" dirty="0">
                <a:solidFill>
                  <a:srgbClr val="000000"/>
                </a:solidFill>
                <a:latin typeface="+mj-lt"/>
              </a:rPr>
              <a:t>Quelle: </a:t>
            </a:r>
            <a:r>
              <a:rPr lang="de-DE" sz="900" dirty="0">
                <a:latin typeface="+mj-lt"/>
              </a:rPr>
              <a:t>Abbildung in Anlehnung an </a:t>
            </a:r>
            <a:r>
              <a:rPr lang="de-DE" sz="900" dirty="0">
                <a:solidFill>
                  <a:srgbClr val="000000"/>
                </a:solidFill>
                <a:latin typeface="+mj-lt"/>
              </a:rPr>
              <a:t>Technical Guidance for Calculating Scope 3 Emissions, version 1.0, S. 73</a:t>
            </a:r>
          </a:p>
        </p:txBody>
      </p:sp>
      <p:sp>
        <p:nvSpPr>
          <p:cNvPr id="45" name="Sprechblase: rechteckig mit abgerundeten Ecken 1">
            <a:extLst>
              <a:ext uri="{FF2B5EF4-FFF2-40B4-BE49-F238E27FC236}">
                <a16:creationId xmlns:a16="http://schemas.microsoft.com/office/drawing/2014/main" id="{DB05CD9D-1695-76F5-0392-F05E1A6B9BE8}"/>
              </a:ext>
            </a:extLst>
          </p:cNvPr>
          <p:cNvSpPr/>
          <p:nvPr/>
        </p:nvSpPr>
        <p:spPr>
          <a:xfrm>
            <a:off x="8760296" y="2478253"/>
            <a:ext cx="3047704" cy="1274883"/>
          </a:xfrm>
          <a:prstGeom prst="wedgeRoundRectCallout">
            <a:avLst>
              <a:gd name="adj1" fmla="val -41474"/>
              <a:gd name="adj2" fmla="val -72395"/>
              <a:gd name="adj3" fmla="val 16667"/>
            </a:avLst>
          </a:prstGeom>
          <a:solidFill>
            <a:srgbClr val="F9B000"/>
          </a:solidFill>
          <a:ln w="25400" cap="flat" cmpd="sng" algn="ctr">
            <a:solidFill>
              <a:srgbClr val="BBE0E3">
                <a:shade val="50000"/>
              </a:srgbClr>
            </a:solidFill>
            <a:prstDash val="solid"/>
          </a:ln>
          <a:effectLst/>
        </p:spPr>
        <p:txBody>
          <a:bodyPr rtlCol="0" anchor="ctr"/>
          <a:lstStyle/>
          <a:p>
            <a:pPr lvl="0" algn="ctr" eaLnBrk="0" fontAlgn="base" hangingPunct="0">
              <a:spcBef>
                <a:spcPct val="0"/>
              </a:spcBef>
              <a:spcAft>
                <a:spcPct val="0"/>
              </a:spcAft>
            </a:pPr>
            <a:endParaRPr lang="de-DE" sz="1200" kern="0" dirty="0">
              <a:solidFill>
                <a:srgbClr val="000000"/>
              </a:solidFill>
              <a:latin typeface="Arial"/>
              <a:ea typeface="ＭＳ Ｐゴシック"/>
            </a:endParaRPr>
          </a:p>
          <a:p>
            <a:pPr lvl="0" algn="ctr" eaLnBrk="0" fontAlgn="base" hangingPunct="0">
              <a:spcBef>
                <a:spcPct val="0"/>
              </a:spcBef>
              <a:spcAft>
                <a:spcPct val="0"/>
              </a:spcAft>
            </a:pP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Weiterführende Informationen zur Berechnung finden Sie im Dokument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hlinkClick r:id="rId2" action="ppaction://hlinksldjump"/>
              </a:rPr>
              <a:t>Technical Guidance for Calculating Scope 3 Emissions</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 auf S. 74-76.</a:t>
            </a: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de-DE" sz="1200" b="0"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2" name="Titel 1">
            <a:extLst>
              <a:ext uri="{FF2B5EF4-FFF2-40B4-BE49-F238E27FC236}">
                <a16:creationId xmlns:a16="http://schemas.microsoft.com/office/drawing/2014/main" id="{74C0F845-FD7D-8CB4-199E-0B6314CCB106}"/>
              </a:ext>
            </a:extLst>
          </p:cNvPr>
          <p:cNvSpPr>
            <a:spLocks noGrp="1"/>
          </p:cNvSpPr>
          <p:nvPr>
            <p:ph type="title"/>
          </p:nvPr>
        </p:nvSpPr>
        <p:spPr>
          <a:xfrm>
            <a:off x="551384" y="935038"/>
            <a:ext cx="11256616" cy="500062"/>
          </a:xfrm>
        </p:spPr>
        <p:txBody>
          <a:bodyPr/>
          <a:lstStyle/>
          <a:p>
            <a:r>
              <a:rPr lang="de-DE" sz="2400" dirty="0"/>
              <a:t>Berechnungsmethoden: Entscheidungsbaum</a:t>
            </a:r>
          </a:p>
        </p:txBody>
      </p:sp>
      <p:sp>
        <p:nvSpPr>
          <p:cNvPr id="7" name="Rechteck: abgerundete Ecken 60">
            <a:extLst>
              <a:ext uri="{FF2B5EF4-FFF2-40B4-BE49-F238E27FC236}">
                <a16:creationId xmlns:a16="http://schemas.microsoft.com/office/drawing/2014/main" id="{7C203E61-D814-8244-FFF8-94A47F6415C6}"/>
              </a:ext>
            </a:extLst>
          </p:cNvPr>
          <p:cNvSpPr/>
          <p:nvPr/>
        </p:nvSpPr>
        <p:spPr>
          <a:xfrm>
            <a:off x="551384" y="1488305"/>
            <a:ext cx="2026780" cy="1990294"/>
          </a:xfrm>
          <a:prstGeom prst="roundRect">
            <a:avLst/>
          </a:prstGeom>
          <a:solidFill>
            <a:srgbClr val="526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Trägt der im Betrieb anfallende Abfall signifikant zu den </a:t>
            </a:r>
            <a:r>
              <a:rPr lang="de-DE" sz="1200" dirty="0" smtClean="0"/>
              <a:t>Scope-3-Emissionen </a:t>
            </a:r>
            <a:r>
              <a:rPr lang="de-DE" sz="1200" dirty="0"/>
              <a:t>bei oder ist die Einbindung der Abfallentsorgungs-unternehmen anderweitig relevant für die Unternehmensziele?</a:t>
            </a:r>
          </a:p>
        </p:txBody>
      </p:sp>
    </p:spTree>
    <p:extLst>
      <p:ext uri="{BB962C8B-B14F-4D97-AF65-F5344CB8AC3E}">
        <p14:creationId xmlns:p14="http://schemas.microsoft.com/office/powerpoint/2010/main" val="8895418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4412794C-485E-234B-AA20-41FD3DD17B88}"/>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5" name="Foliennummernplatzhalter 4">
            <a:extLst>
              <a:ext uri="{FF2B5EF4-FFF2-40B4-BE49-F238E27FC236}">
                <a16:creationId xmlns:a16="http://schemas.microsoft.com/office/drawing/2014/main" id="{22CAFF5C-84B2-FA9F-5109-CAC6D87BE07C}"/>
              </a:ext>
            </a:extLst>
          </p:cNvPr>
          <p:cNvSpPr>
            <a:spLocks noGrp="1"/>
          </p:cNvSpPr>
          <p:nvPr>
            <p:ph type="sldNum" sz="quarter" idx="4"/>
          </p:nvPr>
        </p:nvSpPr>
        <p:spPr/>
        <p:txBody>
          <a:bodyPr/>
          <a:lstStyle/>
          <a:p>
            <a:fld id="{894680D0-7A83-433A-9719-C4143F27F647}" type="slidenum">
              <a:rPr lang="de-DE" smtClean="0"/>
              <a:pPr/>
              <a:t>52</a:t>
            </a:fld>
            <a:endParaRPr lang="de-DE" dirty="0"/>
          </a:p>
        </p:txBody>
      </p:sp>
      <p:graphicFrame>
        <p:nvGraphicFramePr>
          <p:cNvPr id="11" name="Tabelle 9">
            <a:extLst>
              <a:ext uri="{FF2B5EF4-FFF2-40B4-BE49-F238E27FC236}">
                <a16:creationId xmlns:a16="http://schemas.microsoft.com/office/drawing/2014/main" id="{452CA1A8-8E08-2715-D4CE-0464AF7C1C60}"/>
              </a:ext>
            </a:extLst>
          </p:cNvPr>
          <p:cNvGraphicFramePr>
            <a:graphicFrameLocks noGrp="1"/>
          </p:cNvGraphicFramePr>
          <p:nvPr>
            <p:extLst>
              <p:ext uri="{D42A27DB-BD31-4B8C-83A1-F6EECF244321}">
                <p14:modId xmlns:p14="http://schemas.microsoft.com/office/powerpoint/2010/main" val="2989338123"/>
              </p:ext>
            </p:extLst>
          </p:nvPr>
        </p:nvGraphicFramePr>
        <p:xfrm>
          <a:off x="551384" y="979552"/>
          <a:ext cx="11256616" cy="2194560"/>
        </p:xfrm>
        <a:graphic>
          <a:graphicData uri="http://schemas.openxmlformats.org/drawingml/2006/table">
            <a:tbl>
              <a:tblPr firstRow="1" bandRow="1">
                <a:tableStyleId>{7E9639D4-E3E2-4D34-9284-5A2195B3D0D7}</a:tableStyleId>
              </a:tblPr>
              <a:tblGrid>
                <a:gridCol w="1258964">
                  <a:extLst>
                    <a:ext uri="{9D8B030D-6E8A-4147-A177-3AD203B41FA5}">
                      <a16:colId xmlns:a16="http://schemas.microsoft.com/office/drawing/2014/main" val="2566465029"/>
                    </a:ext>
                  </a:extLst>
                </a:gridCol>
                <a:gridCol w="2663875">
                  <a:extLst>
                    <a:ext uri="{9D8B030D-6E8A-4147-A177-3AD203B41FA5}">
                      <a16:colId xmlns:a16="http://schemas.microsoft.com/office/drawing/2014/main" val="3795616076"/>
                    </a:ext>
                  </a:extLst>
                </a:gridCol>
                <a:gridCol w="4934145">
                  <a:extLst>
                    <a:ext uri="{9D8B030D-6E8A-4147-A177-3AD203B41FA5}">
                      <a16:colId xmlns:a16="http://schemas.microsoft.com/office/drawing/2014/main" val="3754190229"/>
                    </a:ext>
                  </a:extLst>
                </a:gridCol>
                <a:gridCol w="2399632">
                  <a:extLst>
                    <a:ext uri="{9D8B030D-6E8A-4147-A177-3AD203B41FA5}">
                      <a16:colId xmlns:a16="http://schemas.microsoft.com/office/drawing/2014/main" val="1714585176"/>
                    </a:ext>
                  </a:extLst>
                </a:gridCol>
              </a:tblGrid>
              <a:tr h="178961">
                <a:tc>
                  <a:txBody>
                    <a:bodyPr/>
                    <a:lstStyle/>
                    <a:p>
                      <a:r>
                        <a:rPr lang="de-DE" sz="1200" b="1" i="0" dirty="0"/>
                        <a:t>Methode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tc>
                  <a:txBody>
                    <a:bodyPr/>
                    <a:lstStyle/>
                    <a:p>
                      <a:r>
                        <a:rPr lang="de-DE" sz="1200" b="1" i="0" dirty="0"/>
                        <a:t>Beschreibung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tc>
                  <a:txBody>
                    <a:bodyPr/>
                    <a:lstStyle/>
                    <a:p>
                      <a:r>
                        <a:rPr lang="de-DE" sz="1200" b="1" i="0" dirty="0"/>
                        <a:t>Vorgehen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i="0" dirty="0"/>
                        <a:t>Anmerkung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extLst>
                  <a:ext uri="{0D108BD9-81ED-4DB2-BD59-A6C34878D82A}">
                    <a16:rowId xmlns:a16="http://schemas.microsoft.com/office/drawing/2014/main" val="3870020211"/>
                  </a:ext>
                </a:extLst>
              </a:tr>
              <a:tr h="895315">
                <a:tc>
                  <a:txBody>
                    <a:bodyPr/>
                    <a:lstStyle/>
                    <a:p>
                      <a:r>
                        <a:rPr lang="de-DE" sz="1200" b="1" dirty="0">
                          <a:solidFill>
                            <a:srgbClr val="000000"/>
                          </a:solidFill>
                        </a:rPr>
                        <a:t>Waste-type-specific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i="0" u="none" strike="noStrike" kern="1200" baseline="0" noProof="0" dirty="0">
                          <a:solidFill>
                            <a:schemeClr val="tx1"/>
                          </a:solidFill>
                          <a:latin typeface="+mn-lt"/>
                          <a:ea typeface="+mn-ea"/>
                          <a:cs typeface="+mn-cs"/>
                        </a:rPr>
                        <a:t>Emissionsfaktoren für spezifische Menge nach Abfallart und der Behandlungsmethode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1" i="0" u="none" strike="noStrike" kern="1200" baseline="0" noProof="0" dirty="0" smtClean="0">
                          <a:solidFill>
                            <a:schemeClr val="tx1"/>
                          </a:solidFill>
                          <a:latin typeface="+mn-lt"/>
                          <a:ea typeface="+mn-ea"/>
                          <a:cs typeface="+mn-cs"/>
                        </a:rPr>
                        <a:t>Daten</a:t>
                      </a:r>
                      <a:r>
                        <a:rPr lang="de-DE" sz="1200" b="0" i="0" u="none" strike="noStrike" kern="1200" baseline="0" noProof="0" dirty="0" smtClean="0">
                          <a:solidFill>
                            <a:schemeClr val="tx1"/>
                          </a:solidFill>
                          <a:latin typeface="+mn-lt"/>
                          <a:ea typeface="+mn-ea"/>
                          <a:cs typeface="+mn-cs"/>
                        </a:rPr>
                        <a:t>: Aktivitätsdaten sind die Tonnage des verkauften Produkts (inkl. Verpackung) im Moment des Verkaufs vom berichterstattenden Unternehmen bis zum End-</a:t>
                      </a:r>
                      <a:r>
                        <a:rPr lang="de-DE" sz="1200" b="0" i="0" u="none" strike="noStrike" kern="1200" baseline="0" noProof="0" dirty="0" err="1" smtClean="0">
                          <a:solidFill>
                            <a:schemeClr val="tx1"/>
                          </a:solidFill>
                          <a:latin typeface="+mn-lt"/>
                          <a:ea typeface="+mn-ea"/>
                          <a:cs typeface="+mn-cs"/>
                        </a:rPr>
                        <a:t>of</a:t>
                      </a:r>
                      <a:r>
                        <a:rPr lang="de-DE" sz="1200" b="0" i="0" u="none" strike="noStrike" kern="1200" baseline="0" noProof="0" dirty="0" smtClean="0">
                          <a:solidFill>
                            <a:schemeClr val="tx1"/>
                          </a:solidFill>
                          <a:latin typeface="+mn-lt"/>
                          <a:ea typeface="+mn-ea"/>
                          <a:cs typeface="+mn-cs"/>
                        </a:rPr>
                        <a:t>-Life nach der Nutzung der Konsumenten. Zudem sind die Anteile der jeweiligen Entsorgungsmethoden zu erfassen.</a:t>
                      </a:r>
                      <a:endParaRPr lang="de-DE" sz="1200" b="0" i="0" u="none" strike="noStrike" kern="1200" baseline="0" noProof="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dirty="0">
                          <a:solidFill>
                            <a:schemeClr val="tx1"/>
                          </a:solidFill>
                          <a:latin typeface="+mn-lt"/>
                          <a:ea typeface="+mn-ea"/>
                          <a:cs typeface="+mn-cs"/>
                        </a:rPr>
                        <a:t>Es ist mitunter schwierig Daten für verkaufte Produkte zu erhalten, auch wenn die Bestandteile des Produkts bekannt </a:t>
                      </a:r>
                      <a:r>
                        <a:rPr lang="en-US" sz="1200" b="0" i="0" u="none" strike="noStrike" kern="1200" baseline="0" dirty="0" smtClean="0">
                          <a:solidFill>
                            <a:schemeClr val="tx1"/>
                          </a:solidFill>
                          <a:latin typeface="+mn-lt"/>
                          <a:ea typeface="+mn-ea"/>
                          <a:cs typeface="+mn-cs"/>
                        </a:rPr>
                        <a:t>sind.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dirty="0" smtClean="0">
                          <a:solidFill>
                            <a:schemeClr val="tx1"/>
                          </a:solidFill>
                          <a:latin typeface="+mn-lt"/>
                          <a:ea typeface="+mn-ea"/>
                          <a:cs typeface="+mn-cs"/>
                        </a:rPr>
                        <a:t>Das Abfallentsorgungsverhalten der Konsumenten </a:t>
                      </a:r>
                      <a:r>
                        <a:rPr lang="en-US" sz="1200" b="0" i="0" u="none" strike="noStrike" kern="1200" baseline="0" dirty="0">
                          <a:solidFill>
                            <a:schemeClr val="tx1"/>
                          </a:solidFill>
                          <a:latin typeface="+mn-lt"/>
                          <a:ea typeface="+mn-ea"/>
                          <a:cs typeface="+mn-cs"/>
                        </a:rPr>
                        <a:t>und </a:t>
                      </a:r>
                      <a:r>
                        <a:rPr lang="en-US" sz="1200" b="0" i="0" u="none" strike="noStrike" kern="1200" baseline="0" dirty="0" smtClean="0">
                          <a:solidFill>
                            <a:schemeClr val="tx1"/>
                          </a:solidFill>
                          <a:latin typeface="+mn-lt"/>
                          <a:ea typeface="+mn-ea"/>
                          <a:cs typeface="+mn-cs"/>
                        </a:rPr>
                        <a:t>Verkäufer </a:t>
                      </a:r>
                      <a:r>
                        <a:rPr lang="en-US" sz="1200" b="0" i="0" u="none" strike="noStrike" kern="1200" baseline="0" dirty="0">
                          <a:solidFill>
                            <a:schemeClr val="tx1"/>
                          </a:solidFill>
                          <a:latin typeface="+mn-lt"/>
                          <a:ea typeface="+mn-ea"/>
                          <a:cs typeface="+mn-cs"/>
                        </a:rPr>
                        <a:t>kann je nach </a:t>
                      </a:r>
                      <a:r>
                        <a:rPr lang="de-DE" sz="1200" b="0" i="0" u="none" strike="noStrike" kern="1200" baseline="0" noProof="0" dirty="0" smtClean="0">
                          <a:solidFill>
                            <a:schemeClr val="tx1"/>
                          </a:solidFill>
                          <a:latin typeface="+mn-lt"/>
                          <a:ea typeface="+mn-ea"/>
                          <a:cs typeface="+mn-cs"/>
                        </a:rPr>
                        <a:t>geographischer</a:t>
                      </a:r>
                      <a:r>
                        <a:rPr lang="en-US" sz="1200" b="0" i="0" u="none" strike="noStrike" kern="1200" baseline="0" dirty="0" smtClean="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Region stark </a:t>
                      </a:r>
                      <a:r>
                        <a:rPr lang="en-US" sz="1200" b="0" i="0" u="none" strike="noStrike" kern="1200" baseline="0" dirty="0" smtClean="0">
                          <a:solidFill>
                            <a:schemeClr val="tx1"/>
                          </a:solidFill>
                          <a:latin typeface="+mn-lt"/>
                          <a:ea typeface="+mn-ea"/>
                          <a:cs typeface="+mn-cs"/>
                        </a:rPr>
                        <a:t>variieren.</a:t>
                      </a:r>
                      <a:endParaRPr lang="en-US" sz="1200" b="0"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4821180"/>
                  </a:ext>
                </a:extLst>
              </a:tr>
            </a:tbl>
          </a:graphicData>
        </a:graphic>
      </p:graphicFrame>
      <p:sp>
        <p:nvSpPr>
          <p:cNvPr id="2" name="Sprechblase: rechteckig mit abgerundeten Ecken 1">
            <a:extLst>
              <a:ext uri="{FF2B5EF4-FFF2-40B4-BE49-F238E27FC236}">
                <a16:creationId xmlns:a16="http://schemas.microsoft.com/office/drawing/2014/main" id="{4C56A94E-E32F-79AE-B7CD-7CE48B903163}"/>
              </a:ext>
            </a:extLst>
          </p:cNvPr>
          <p:cNvSpPr/>
          <p:nvPr/>
        </p:nvSpPr>
        <p:spPr>
          <a:xfrm>
            <a:off x="5879976" y="2420888"/>
            <a:ext cx="3096344" cy="1498491"/>
          </a:xfrm>
          <a:prstGeom prst="wedgeRoundRectCallout">
            <a:avLst>
              <a:gd name="adj1" fmla="val -61667"/>
              <a:gd name="adj2" fmla="val -45984"/>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de-DE" sz="1200" kern="0" dirty="0">
              <a:solidFill>
                <a:schemeClr val="tx1"/>
              </a:solidFill>
            </a:endParaRPr>
          </a:p>
          <a:p>
            <a:pPr algn="l"/>
            <a:r>
              <a:rPr lang="de-DE" sz="1200" dirty="0">
                <a:solidFill>
                  <a:schemeClr val="tx1"/>
                </a:solidFill>
              </a:rPr>
              <a:t>Ideen für die Datensammlung:</a:t>
            </a:r>
          </a:p>
          <a:p>
            <a:pPr marL="171450" indent="-171450" algn="l">
              <a:buFontTx/>
              <a:buChar char="-"/>
            </a:pPr>
            <a:r>
              <a:rPr lang="de-DE" sz="1200" dirty="0" smtClean="0">
                <a:solidFill>
                  <a:schemeClr val="tx1"/>
                </a:solidFill>
              </a:rPr>
              <a:t>Durchschnittswerte, z. B. </a:t>
            </a:r>
            <a:r>
              <a:rPr lang="de-DE" sz="1200" dirty="0">
                <a:solidFill>
                  <a:schemeClr val="tx1"/>
                </a:solidFill>
              </a:rPr>
              <a:t>für weggeschmissenes Essen</a:t>
            </a:r>
          </a:p>
          <a:p>
            <a:pPr marL="171450" indent="-171450" algn="l">
              <a:buFontTx/>
              <a:buChar char="-"/>
            </a:pPr>
            <a:r>
              <a:rPr lang="de-DE" sz="1200" kern="0" dirty="0">
                <a:solidFill>
                  <a:schemeClr val="tx1"/>
                </a:solidFill>
              </a:rPr>
              <a:t>Gesetzliche Vorgaben, </a:t>
            </a:r>
            <a:r>
              <a:rPr lang="de-DE" sz="1200" kern="0" dirty="0" smtClean="0">
                <a:solidFill>
                  <a:schemeClr val="tx1"/>
                </a:solidFill>
              </a:rPr>
              <a:t>z. B. </a:t>
            </a:r>
            <a:r>
              <a:rPr lang="de-DE" sz="1200" kern="0" dirty="0">
                <a:solidFill>
                  <a:schemeClr val="tx1"/>
                </a:solidFill>
              </a:rPr>
              <a:t>Direktiven für Elektro- und Elektronikgeräte-Abfall</a:t>
            </a:r>
          </a:p>
          <a:p>
            <a:pPr marL="171450" indent="-171450" algn="l">
              <a:buFontTx/>
              <a:buChar char="-"/>
            </a:pPr>
            <a:r>
              <a:rPr lang="de-DE" sz="1200" kern="0" dirty="0">
                <a:solidFill>
                  <a:schemeClr val="tx1"/>
                </a:solidFill>
              </a:rPr>
              <a:t>Studien zum Konsumentenverhalten</a:t>
            </a:r>
          </a:p>
          <a:p>
            <a:pPr marL="0" indent="0" algn="l">
              <a:buFontTx/>
              <a:buNone/>
            </a:pPr>
            <a:endParaRPr lang="de-DE" sz="1200" kern="0" dirty="0">
              <a:solidFill>
                <a:schemeClr val="tx1"/>
              </a:solidFill>
            </a:endParaRPr>
          </a:p>
        </p:txBody>
      </p:sp>
    </p:spTree>
    <p:extLst>
      <p:ext uri="{BB962C8B-B14F-4D97-AF65-F5344CB8AC3E}">
        <p14:creationId xmlns:p14="http://schemas.microsoft.com/office/powerpoint/2010/main" val="21017816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9D0ECE1B-F150-2BD7-72CA-0D020336A2A3}"/>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4" name="Foliennummernplatzhalter 3">
            <a:extLst>
              <a:ext uri="{FF2B5EF4-FFF2-40B4-BE49-F238E27FC236}">
                <a16:creationId xmlns:a16="http://schemas.microsoft.com/office/drawing/2014/main" id="{9A09EA3B-016B-1E29-9E96-72317BF29105}"/>
              </a:ext>
            </a:extLst>
          </p:cNvPr>
          <p:cNvSpPr>
            <a:spLocks noGrp="1"/>
          </p:cNvSpPr>
          <p:nvPr>
            <p:ph type="sldNum" sz="quarter" idx="4"/>
          </p:nvPr>
        </p:nvSpPr>
        <p:spPr/>
        <p:txBody>
          <a:bodyPr/>
          <a:lstStyle/>
          <a:p>
            <a:fld id="{894680D0-7A83-433A-9719-C4143F27F647}" type="slidenum">
              <a:rPr lang="de-DE" smtClean="0"/>
              <a:pPr/>
              <a:t>53</a:t>
            </a:fld>
            <a:endParaRPr lang="de-DE" dirty="0"/>
          </a:p>
        </p:txBody>
      </p:sp>
      <p:sp>
        <p:nvSpPr>
          <p:cNvPr id="6" name="Wolke 5">
            <a:extLst>
              <a:ext uri="{FF2B5EF4-FFF2-40B4-BE49-F238E27FC236}">
                <a16:creationId xmlns:a16="http://schemas.microsoft.com/office/drawing/2014/main" id="{9EB398D2-C014-2622-1202-A5DE14570C22}"/>
              </a:ext>
            </a:extLst>
          </p:cNvPr>
          <p:cNvSpPr/>
          <p:nvPr/>
        </p:nvSpPr>
        <p:spPr bwMode="auto">
          <a:xfrm>
            <a:off x="3019173" y="520919"/>
            <a:ext cx="5400600" cy="1471090"/>
          </a:xfrm>
          <a:prstGeom prst="cloud">
            <a:avLst/>
          </a:prstGeom>
          <a:solidFill>
            <a:srgbClr val="E6E6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rPr>
              <a:t>CO</a:t>
            </a:r>
            <a:r>
              <a:rPr kumimoji="0" lang="de-DE" sz="2400" b="0" i="0" u="none" strike="noStrike" kern="1200" cap="none" spc="0" normalizeH="0" baseline="-25000" noProof="0" dirty="0">
                <a:ln>
                  <a:noFill/>
                </a:ln>
                <a:solidFill>
                  <a:srgbClr val="000000"/>
                </a:solidFill>
                <a:effectLst/>
                <a:uLnTx/>
                <a:uFillTx/>
                <a:latin typeface="Arial" charset="0"/>
                <a:ea typeface="ＭＳ Ｐゴシック" charset="-128"/>
                <a:cs typeface="+mn-cs"/>
              </a:rPr>
              <a:t>2</a:t>
            </a: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 name="Rechteckiger Pfeil 14">
            <a:extLst>
              <a:ext uri="{FF2B5EF4-FFF2-40B4-BE49-F238E27FC236}">
                <a16:creationId xmlns:a16="http://schemas.microsoft.com/office/drawing/2014/main" id="{F74BAEC3-266E-5134-EEBB-3F028CC29AF0}"/>
              </a:ext>
            </a:extLst>
          </p:cNvPr>
          <p:cNvSpPr/>
          <p:nvPr/>
        </p:nvSpPr>
        <p:spPr bwMode="auto">
          <a:xfrm rot="5400000" flipH="1" flipV="1">
            <a:off x="2629835" y="1359052"/>
            <a:ext cx="1593037" cy="3614310"/>
          </a:xfrm>
          <a:custGeom>
            <a:avLst/>
            <a:gdLst>
              <a:gd name="connsiteX0" fmla="*/ 0 w 1747237"/>
              <a:gd name="connsiteY0" fmla="*/ 3775264 h 3775264"/>
              <a:gd name="connsiteX1" fmla="*/ 0 w 1747237"/>
              <a:gd name="connsiteY1" fmla="*/ 779687 h 3775264"/>
              <a:gd name="connsiteX2" fmla="*/ 764416 w 1747237"/>
              <a:gd name="connsiteY2" fmla="*/ 15271 h 3775264"/>
              <a:gd name="connsiteX3" fmla="*/ 1244400 w 1747237"/>
              <a:gd name="connsiteY3" fmla="*/ 15271 h 3775264"/>
              <a:gd name="connsiteX4" fmla="*/ 1244400 w 1747237"/>
              <a:gd name="connsiteY4" fmla="*/ 0 h 3775264"/>
              <a:gd name="connsiteX5" fmla="*/ 1747237 w 1747237"/>
              <a:gd name="connsiteY5" fmla="*/ 284293 h 3775264"/>
              <a:gd name="connsiteX6" fmla="*/ 1244400 w 1747237"/>
              <a:gd name="connsiteY6" fmla="*/ 568586 h 3775264"/>
              <a:gd name="connsiteX7" fmla="*/ 1244400 w 1747237"/>
              <a:gd name="connsiteY7" fmla="*/ 553315 h 3775264"/>
              <a:gd name="connsiteX8" fmla="*/ 764416 w 1747237"/>
              <a:gd name="connsiteY8" fmla="*/ 553315 h 3775264"/>
              <a:gd name="connsiteX9" fmla="*/ 538044 w 1747237"/>
              <a:gd name="connsiteY9" fmla="*/ 779687 h 3775264"/>
              <a:gd name="connsiteX10" fmla="*/ 538044 w 1747237"/>
              <a:gd name="connsiteY10" fmla="*/ 3775264 h 3775264"/>
              <a:gd name="connsiteX11" fmla="*/ 0 w 1747237"/>
              <a:gd name="connsiteY11" fmla="*/ 3775264 h 3775264"/>
              <a:gd name="connsiteX0" fmla="*/ 0 w 1747237"/>
              <a:gd name="connsiteY0" fmla="*/ 3759993 h 3759993"/>
              <a:gd name="connsiteX1" fmla="*/ 0 w 1747237"/>
              <a:gd name="connsiteY1" fmla="*/ 764416 h 3759993"/>
              <a:gd name="connsiteX2" fmla="*/ 764416 w 1747237"/>
              <a:gd name="connsiteY2" fmla="*/ 0 h 3759993"/>
              <a:gd name="connsiteX3" fmla="*/ 1244400 w 1747237"/>
              <a:gd name="connsiteY3" fmla="*/ 0 h 3759993"/>
              <a:gd name="connsiteX4" fmla="*/ 1221251 w 1747237"/>
              <a:gd name="connsiteY4" fmla="*/ 112054 h 3759993"/>
              <a:gd name="connsiteX5" fmla="*/ 1747237 w 1747237"/>
              <a:gd name="connsiteY5" fmla="*/ 269022 h 3759993"/>
              <a:gd name="connsiteX6" fmla="*/ 1244400 w 1747237"/>
              <a:gd name="connsiteY6" fmla="*/ 553315 h 3759993"/>
              <a:gd name="connsiteX7" fmla="*/ 1244400 w 1747237"/>
              <a:gd name="connsiteY7" fmla="*/ 538044 h 3759993"/>
              <a:gd name="connsiteX8" fmla="*/ 764416 w 1747237"/>
              <a:gd name="connsiteY8" fmla="*/ 538044 h 3759993"/>
              <a:gd name="connsiteX9" fmla="*/ 538044 w 1747237"/>
              <a:gd name="connsiteY9" fmla="*/ 764416 h 3759993"/>
              <a:gd name="connsiteX10" fmla="*/ 538044 w 1747237"/>
              <a:gd name="connsiteY10" fmla="*/ 3759993 h 3759993"/>
              <a:gd name="connsiteX11" fmla="*/ 0 w 1747237"/>
              <a:gd name="connsiteY11" fmla="*/ 3759993 h 3759993"/>
              <a:gd name="connsiteX0" fmla="*/ 0 w 1747237"/>
              <a:gd name="connsiteY0" fmla="*/ 3759993 h 3759993"/>
              <a:gd name="connsiteX1" fmla="*/ 0 w 1747237"/>
              <a:gd name="connsiteY1" fmla="*/ 764416 h 3759993"/>
              <a:gd name="connsiteX2" fmla="*/ 764416 w 1747237"/>
              <a:gd name="connsiteY2" fmla="*/ 0 h 3759993"/>
              <a:gd name="connsiteX3" fmla="*/ 1244400 w 1747237"/>
              <a:gd name="connsiteY3" fmla="*/ 0 h 3759993"/>
              <a:gd name="connsiteX4" fmla="*/ 1221251 w 1747237"/>
              <a:gd name="connsiteY4" fmla="*/ 112054 h 3759993"/>
              <a:gd name="connsiteX5" fmla="*/ 1747237 w 1747237"/>
              <a:gd name="connsiteY5" fmla="*/ 269022 h 3759993"/>
              <a:gd name="connsiteX6" fmla="*/ 1378625 w 1747237"/>
              <a:gd name="connsiteY6" fmla="*/ 320558 h 3759993"/>
              <a:gd name="connsiteX7" fmla="*/ 1244400 w 1747237"/>
              <a:gd name="connsiteY7" fmla="*/ 553315 h 3759993"/>
              <a:gd name="connsiteX8" fmla="*/ 1244400 w 1747237"/>
              <a:gd name="connsiteY8" fmla="*/ 538044 h 3759993"/>
              <a:gd name="connsiteX9" fmla="*/ 764416 w 1747237"/>
              <a:gd name="connsiteY9" fmla="*/ 538044 h 3759993"/>
              <a:gd name="connsiteX10" fmla="*/ 538044 w 1747237"/>
              <a:gd name="connsiteY10" fmla="*/ 764416 h 3759993"/>
              <a:gd name="connsiteX11" fmla="*/ 538044 w 1747237"/>
              <a:gd name="connsiteY11" fmla="*/ 3759993 h 3759993"/>
              <a:gd name="connsiteX12" fmla="*/ 0 w 1747237"/>
              <a:gd name="connsiteY12" fmla="*/ 3759993 h 3759993"/>
              <a:gd name="connsiteX0" fmla="*/ 0 w 1380507"/>
              <a:gd name="connsiteY0" fmla="*/ 3759993 h 3759993"/>
              <a:gd name="connsiteX1" fmla="*/ 0 w 1380507"/>
              <a:gd name="connsiteY1" fmla="*/ 764416 h 3759993"/>
              <a:gd name="connsiteX2" fmla="*/ 764416 w 1380507"/>
              <a:gd name="connsiteY2" fmla="*/ 0 h 3759993"/>
              <a:gd name="connsiteX3" fmla="*/ 1244400 w 1380507"/>
              <a:gd name="connsiteY3" fmla="*/ 0 h 3759993"/>
              <a:gd name="connsiteX4" fmla="*/ 1221251 w 1380507"/>
              <a:gd name="connsiteY4" fmla="*/ 112054 h 3759993"/>
              <a:gd name="connsiteX5" fmla="*/ 1235682 w 1380507"/>
              <a:gd name="connsiteY5" fmla="*/ 766734 h 3759993"/>
              <a:gd name="connsiteX6" fmla="*/ 1378625 w 1380507"/>
              <a:gd name="connsiteY6" fmla="*/ 320558 h 3759993"/>
              <a:gd name="connsiteX7" fmla="*/ 1244400 w 1380507"/>
              <a:gd name="connsiteY7" fmla="*/ 553315 h 3759993"/>
              <a:gd name="connsiteX8" fmla="*/ 1244400 w 1380507"/>
              <a:gd name="connsiteY8" fmla="*/ 538044 h 3759993"/>
              <a:gd name="connsiteX9" fmla="*/ 764416 w 1380507"/>
              <a:gd name="connsiteY9" fmla="*/ 538044 h 3759993"/>
              <a:gd name="connsiteX10" fmla="*/ 538044 w 1380507"/>
              <a:gd name="connsiteY10" fmla="*/ 764416 h 3759993"/>
              <a:gd name="connsiteX11" fmla="*/ 538044 w 1380507"/>
              <a:gd name="connsiteY11" fmla="*/ 3759993 h 3759993"/>
              <a:gd name="connsiteX12" fmla="*/ 0 w 1380507"/>
              <a:gd name="connsiteY12" fmla="*/ 3759993 h 3759993"/>
              <a:gd name="connsiteX0" fmla="*/ 0 w 1380507"/>
              <a:gd name="connsiteY0" fmla="*/ 3759993 h 3759993"/>
              <a:gd name="connsiteX1" fmla="*/ 0 w 1380507"/>
              <a:gd name="connsiteY1" fmla="*/ 764416 h 3759993"/>
              <a:gd name="connsiteX2" fmla="*/ 764416 w 1380507"/>
              <a:gd name="connsiteY2" fmla="*/ 0 h 3759993"/>
              <a:gd name="connsiteX3" fmla="*/ 1234369 w 1380507"/>
              <a:gd name="connsiteY3" fmla="*/ 347241 h 3759993"/>
              <a:gd name="connsiteX4" fmla="*/ 1221251 w 1380507"/>
              <a:gd name="connsiteY4" fmla="*/ 112054 h 3759993"/>
              <a:gd name="connsiteX5" fmla="*/ 1235682 w 1380507"/>
              <a:gd name="connsiteY5" fmla="*/ 766734 h 3759993"/>
              <a:gd name="connsiteX6" fmla="*/ 1378625 w 1380507"/>
              <a:gd name="connsiteY6" fmla="*/ 320558 h 3759993"/>
              <a:gd name="connsiteX7" fmla="*/ 1244400 w 1380507"/>
              <a:gd name="connsiteY7" fmla="*/ 553315 h 3759993"/>
              <a:gd name="connsiteX8" fmla="*/ 1244400 w 1380507"/>
              <a:gd name="connsiteY8" fmla="*/ 538044 h 3759993"/>
              <a:gd name="connsiteX9" fmla="*/ 764416 w 1380507"/>
              <a:gd name="connsiteY9" fmla="*/ 538044 h 3759993"/>
              <a:gd name="connsiteX10" fmla="*/ 538044 w 1380507"/>
              <a:gd name="connsiteY10" fmla="*/ 764416 h 3759993"/>
              <a:gd name="connsiteX11" fmla="*/ 538044 w 1380507"/>
              <a:gd name="connsiteY11" fmla="*/ 3759993 h 3759993"/>
              <a:gd name="connsiteX12" fmla="*/ 0 w 1380507"/>
              <a:gd name="connsiteY12" fmla="*/ 3759993 h 3759993"/>
              <a:gd name="connsiteX0" fmla="*/ 0 w 1380507"/>
              <a:gd name="connsiteY0" fmla="*/ 3713694 h 3713694"/>
              <a:gd name="connsiteX1" fmla="*/ 0 w 1380507"/>
              <a:gd name="connsiteY1" fmla="*/ 718117 h 3713694"/>
              <a:gd name="connsiteX2" fmla="*/ 794507 w 1380507"/>
              <a:gd name="connsiteY2" fmla="*/ 0 h 3713694"/>
              <a:gd name="connsiteX3" fmla="*/ 1234369 w 1380507"/>
              <a:gd name="connsiteY3" fmla="*/ 300942 h 3713694"/>
              <a:gd name="connsiteX4" fmla="*/ 1221251 w 1380507"/>
              <a:gd name="connsiteY4" fmla="*/ 65755 h 3713694"/>
              <a:gd name="connsiteX5" fmla="*/ 1235682 w 1380507"/>
              <a:gd name="connsiteY5" fmla="*/ 720435 h 3713694"/>
              <a:gd name="connsiteX6" fmla="*/ 1378625 w 1380507"/>
              <a:gd name="connsiteY6" fmla="*/ 274259 h 3713694"/>
              <a:gd name="connsiteX7" fmla="*/ 1244400 w 1380507"/>
              <a:gd name="connsiteY7" fmla="*/ 507016 h 3713694"/>
              <a:gd name="connsiteX8" fmla="*/ 1244400 w 1380507"/>
              <a:gd name="connsiteY8" fmla="*/ 491745 h 3713694"/>
              <a:gd name="connsiteX9" fmla="*/ 764416 w 1380507"/>
              <a:gd name="connsiteY9" fmla="*/ 491745 h 3713694"/>
              <a:gd name="connsiteX10" fmla="*/ 538044 w 1380507"/>
              <a:gd name="connsiteY10" fmla="*/ 718117 h 3713694"/>
              <a:gd name="connsiteX11" fmla="*/ 538044 w 1380507"/>
              <a:gd name="connsiteY11" fmla="*/ 3713694 h 3713694"/>
              <a:gd name="connsiteX12" fmla="*/ 0 w 1380507"/>
              <a:gd name="connsiteY12" fmla="*/ 3713694 h 3713694"/>
              <a:gd name="connsiteX0" fmla="*/ 0 w 1380507"/>
              <a:gd name="connsiteY0" fmla="*/ 3714478 h 3714478"/>
              <a:gd name="connsiteX1" fmla="*/ 0 w 1380507"/>
              <a:gd name="connsiteY1" fmla="*/ 718901 h 3714478"/>
              <a:gd name="connsiteX2" fmla="*/ 794507 w 1380507"/>
              <a:gd name="connsiteY2" fmla="*/ 784 h 3714478"/>
              <a:gd name="connsiteX3" fmla="*/ 1234369 w 1380507"/>
              <a:gd name="connsiteY3" fmla="*/ 301726 h 3714478"/>
              <a:gd name="connsiteX4" fmla="*/ 1221251 w 1380507"/>
              <a:gd name="connsiteY4" fmla="*/ 66539 h 3714478"/>
              <a:gd name="connsiteX5" fmla="*/ 1235682 w 1380507"/>
              <a:gd name="connsiteY5" fmla="*/ 721219 h 3714478"/>
              <a:gd name="connsiteX6" fmla="*/ 1378625 w 1380507"/>
              <a:gd name="connsiteY6" fmla="*/ 275043 h 3714478"/>
              <a:gd name="connsiteX7" fmla="*/ 1244400 w 1380507"/>
              <a:gd name="connsiteY7" fmla="*/ 507800 h 3714478"/>
              <a:gd name="connsiteX8" fmla="*/ 1244400 w 1380507"/>
              <a:gd name="connsiteY8" fmla="*/ 492529 h 3714478"/>
              <a:gd name="connsiteX9" fmla="*/ 764416 w 1380507"/>
              <a:gd name="connsiteY9" fmla="*/ 492529 h 3714478"/>
              <a:gd name="connsiteX10" fmla="*/ 538044 w 1380507"/>
              <a:gd name="connsiteY10" fmla="*/ 718901 h 3714478"/>
              <a:gd name="connsiteX11" fmla="*/ 538044 w 1380507"/>
              <a:gd name="connsiteY11" fmla="*/ 3714478 h 3714478"/>
              <a:gd name="connsiteX12" fmla="*/ 0 w 1380507"/>
              <a:gd name="connsiteY12" fmla="*/ 3714478 h 3714478"/>
              <a:gd name="connsiteX0" fmla="*/ 0 w 1380507"/>
              <a:gd name="connsiteY0" fmla="*/ 3760643 h 3760643"/>
              <a:gd name="connsiteX1" fmla="*/ 0 w 1380507"/>
              <a:gd name="connsiteY1" fmla="*/ 765066 h 3760643"/>
              <a:gd name="connsiteX2" fmla="*/ 784477 w 1380507"/>
              <a:gd name="connsiteY2" fmla="*/ 652 h 3760643"/>
              <a:gd name="connsiteX3" fmla="*/ 1234369 w 1380507"/>
              <a:gd name="connsiteY3" fmla="*/ 347891 h 3760643"/>
              <a:gd name="connsiteX4" fmla="*/ 1221251 w 1380507"/>
              <a:gd name="connsiteY4" fmla="*/ 112704 h 3760643"/>
              <a:gd name="connsiteX5" fmla="*/ 1235682 w 1380507"/>
              <a:gd name="connsiteY5" fmla="*/ 767384 h 3760643"/>
              <a:gd name="connsiteX6" fmla="*/ 1378625 w 1380507"/>
              <a:gd name="connsiteY6" fmla="*/ 321208 h 3760643"/>
              <a:gd name="connsiteX7" fmla="*/ 1244400 w 1380507"/>
              <a:gd name="connsiteY7" fmla="*/ 553965 h 3760643"/>
              <a:gd name="connsiteX8" fmla="*/ 1244400 w 1380507"/>
              <a:gd name="connsiteY8" fmla="*/ 538694 h 3760643"/>
              <a:gd name="connsiteX9" fmla="*/ 764416 w 1380507"/>
              <a:gd name="connsiteY9" fmla="*/ 538694 h 3760643"/>
              <a:gd name="connsiteX10" fmla="*/ 538044 w 1380507"/>
              <a:gd name="connsiteY10" fmla="*/ 765066 h 3760643"/>
              <a:gd name="connsiteX11" fmla="*/ 538044 w 1380507"/>
              <a:gd name="connsiteY11" fmla="*/ 3760643 h 3760643"/>
              <a:gd name="connsiteX12" fmla="*/ 0 w 1380507"/>
              <a:gd name="connsiteY12" fmla="*/ 3760643 h 376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507" h="3760643">
                <a:moveTo>
                  <a:pt x="0" y="3760643"/>
                </a:moveTo>
                <a:lnTo>
                  <a:pt x="0" y="765066"/>
                </a:lnTo>
                <a:cubicBezTo>
                  <a:pt x="0" y="342891"/>
                  <a:pt x="362302" y="652"/>
                  <a:pt x="784477" y="652"/>
                </a:cubicBezTo>
                <a:cubicBezTo>
                  <a:pt x="1011342" y="-14778"/>
                  <a:pt x="1087748" y="247577"/>
                  <a:pt x="1234369" y="347891"/>
                </a:cubicBezTo>
                <a:lnTo>
                  <a:pt x="1221251" y="112704"/>
                </a:lnTo>
                <a:lnTo>
                  <a:pt x="1235682" y="767384"/>
                </a:lnTo>
                <a:cubicBezTo>
                  <a:pt x="1213125" y="780704"/>
                  <a:pt x="1401182" y="307888"/>
                  <a:pt x="1378625" y="321208"/>
                </a:cubicBezTo>
                <a:lnTo>
                  <a:pt x="1244400" y="553965"/>
                </a:lnTo>
                <a:lnTo>
                  <a:pt x="1244400" y="538694"/>
                </a:lnTo>
                <a:lnTo>
                  <a:pt x="764416" y="538694"/>
                </a:lnTo>
                <a:cubicBezTo>
                  <a:pt x="639394" y="538694"/>
                  <a:pt x="538044" y="640044"/>
                  <a:pt x="538044" y="765066"/>
                </a:cubicBezTo>
                <a:lnTo>
                  <a:pt x="538044" y="3760643"/>
                </a:lnTo>
                <a:lnTo>
                  <a:pt x="0" y="3760643"/>
                </a:lnTo>
                <a:close/>
              </a:path>
            </a:pathLst>
          </a:cu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 name="Pfeil nach oben 5">
            <a:extLst>
              <a:ext uri="{FF2B5EF4-FFF2-40B4-BE49-F238E27FC236}">
                <a16:creationId xmlns:a16="http://schemas.microsoft.com/office/drawing/2014/main" id="{3ED6FD50-47D3-36E4-F317-3DBF568633E1}"/>
              </a:ext>
            </a:extLst>
          </p:cNvPr>
          <p:cNvSpPr/>
          <p:nvPr/>
        </p:nvSpPr>
        <p:spPr bwMode="auto">
          <a:xfrm>
            <a:off x="5046298" y="1524527"/>
            <a:ext cx="1440160" cy="4230880"/>
          </a:xfrm>
          <a:prstGeom prst="upArrow">
            <a:avLst/>
          </a:prstGeom>
          <a:solidFill>
            <a:srgbClr val="B6C6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 name="Rechteckiger Pfeil 6">
            <a:extLst>
              <a:ext uri="{FF2B5EF4-FFF2-40B4-BE49-F238E27FC236}">
                <a16:creationId xmlns:a16="http://schemas.microsoft.com/office/drawing/2014/main" id="{0A6707A5-5E45-7F1E-AF50-A1B8F72309C5}"/>
              </a:ext>
            </a:extLst>
          </p:cNvPr>
          <p:cNvSpPr/>
          <p:nvPr/>
        </p:nvSpPr>
        <p:spPr bwMode="auto">
          <a:xfrm rot="16200000" flipV="1">
            <a:off x="1084320" y="1272060"/>
            <a:ext cx="2818662" cy="3884534"/>
          </a:xfrm>
          <a:custGeom>
            <a:avLst/>
            <a:gdLst>
              <a:gd name="connsiteX0" fmla="*/ 0 w 2448272"/>
              <a:gd name="connsiteY0" fmla="*/ 3662178 h 3662178"/>
              <a:gd name="connsiteX1" fmla="*/ 0 w 2448272"/>
              <a:gd name="connsiteY1" fmla="*/ 1377153 h 3662178"/>
              <a:gd name="connsiteX2" fmla="*/ 1071119 w 2448272"/>
              <a:gd name="connsiteY2" fmla="*/ 306034 h 3662178"/>
              <a:gd name="connsiteX3" fmla="*/ 1836204 w 2448272"/>
              <a:gd name="connsiteY3" fmla="*/ 306034 h 3662178"/>
              <a:gd name="connsiteX4" fmla="*/ 1836204 w 2448272"/>
              <a:gd name="connsiteY4" fmla="*/ 0 h 3662178"/>
              <a:gd name="connsiteX5" fmla="*/ 2448272 w 2448272"/>
              <a:gd name="connsiteY5" fmla="*/ 612068 h 3662178"/>
              <a:gd name="connsiteX6" fmla="*/ 1836204 w 2448272"/>
              <a:gd name="connsiteY6" fmla="*/ 1224136 h 3662178"/>
              <a:gd name="connsiteX7" fmla="*/ 1836204 w 2448272"/>
              <a:gd name="connsiteY7" fmla="*/ 918102 h 3662178"/>
              <a:gd name="connsiteX8" fmla="*/ 1071119 w 2448272"/>
              <a:gd name="connsiteY8" fmla="*/ 918102 h 3662178"/>
              <a:gd name="connsiteX9" fmla="*/ 612068 w 2448272"/>
              <a:gd name="connsiteY9" fmla="*/ 1377153 h 3662178"/>
              <a:gd name="connsiteX10" fmla="*/ 612068 w 2448272"/>
              <a:gd name="connsiteY10" fmla="*/ 3662178 h 3662178"/>
              <a:gd name="connsiteX11" fmla="*/ 0 w 244827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1836204 w 2818662"/>
              <a:gd name="connsiteY3" fmla="*/ 306034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1836204 w 2818662"/>
              <a:gd name="connsiteY7" fmla="*/ 91810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1836204 w 2818662"/>
              <a:gd name="connsiteY3" fmla="*/ 306034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2310766 w 2818662"/>
              <a:gd name="connsiteY7" fmla="*/ 779206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1836204 w 2818662"/>
              <a:gd name="connsiteY3" fmla="*/ 306034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2322341 w 2818662"/>
              <a:gd name="connsiteY7" fmla="*/ 89495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2414938 w 2818662"/>
              <a:gd name="connsiteY3" fmla="*/ 317609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2322341 w 2818662"/>
              <a:gd name="connsiteY7" fmla="*/ 89495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2414938 w 2818662"/>
              <a:gd name="connsiteY3" fmla="*/ 317609 h 3662178"/>
              <a:gd name="connsiteX4" fmla="*/ 1836204 w 2818662"/>
              <a:gd name="connsiteY4" fmla="*/ 0 h 3662178"/>
              <a:gd name="connsiteX5" fmla="*/ 2818662 w 2818662"/>
              <a:gd name="connsiteY5" fmla="*/ 577344 h 3662178"/>
              <a:gd name="connsiteX6" fmla="*/ 2287617 w 2818662"/>
              <a:gd name="connsiteY6" fmla="*/ 1177837 h 3662178"/>
              <a:gd name="connsiteX7" fmla="*/ 2322341 w 2818662"/>
              <a:gd name="connsiteY7" fmla="*/ 89495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50603 h 3650603"/>
              <a:gd name="connsiteX1" fmla="*/ 0 w 2818662"/>
              <a:gd name="connsiteY1" fmla="*/ 1365578 h 3650603"/>
              <a:gd name="connsiteX2" fmla="*/ 1071119 w 2818662"/>
              <a:gd name="connsiteY2" fmla="*/ 294459 h 3650603"/>
              <a:gd name="connsiteX3" fmla="*/ 2414938 w 2818662"/>
              <a:gd name="connsiteY3" fmla="*/ 306034 h 3650603"/>
              <a:gd name="connsiteX4" fmla="*/ 2287617 w 2818662"/>
              <a:gd name="connsiteY4" fmla="*/ 0 h 3650603"/>
              <a:gd name="connsiteX5" fmla="*/ 2818662 w 2818662"/>
              <a:gd name="connsiteY5" fmla="*/ 565769 h 3650603"/>
              <a:gd name="connsiteX6" fmla="*/ 2287617 w 2818662"/>
              <a:gd name="connsiteY6" fmla="*/ 1166262 h 3650603"/>
              <a:gd name="connsiteX7" fmla="*/ 2322341 w 2818662"/>
              <a:gd name="connsiteY7" fmla="*/ 883377 h 3650603"/>
              <a:gd name="connsiteX8" fmla="*/ 1071119 w 2818662"/>
              <a:gd name="connsiteY8" fmla="*/ 906527 h 3650603"/>
              <a:gd name="connsiteX9" fmla="*/ 612068 w 2818662"/>
              <a:gd name="connsiteY9" fmla="*/ 1365578 h 3650603"/>
              <a:gd name="connsiteX10" fmla="*/ 612068 w 2818662"/>
              <a:gd name="connsiteY10" fmla="*/ 3650603 h 3650603"/>
              <a:gd name="connsiteX11" fmla="*/ 0 w 2818662"/>
              <a:gd name="connsiteY11" fmla="*/ 3650603 h 3650603"/>
              <a:gd name="connsiteX0" fmla="*/ 0 w 2818662"/>
              <a:gd name="connsiteY0" fmla="*/ 3650603 h 3650603"/>
              <a:gd name="connsiteX1" fmla="*/ 0 w 2818662"/>
              <a:gd name="connsiteY1" fmla="*/ 1365578 h 3650603"/>
              <a:gd name="connsiteX2" fmla="*/ 1071119 w 2818662"/>
              <a:gd name="connsiteY2" fmla="*/ 294459 h 3650603"/>
              <a:gd name="connsiteX3" fmla="*/ 2414938 w 2818662"/>
              <a:gd name="connsiteY3" fmla="*/ 306034 h 3650603"/>
              <a:gd name="connsiteX4" fmla="*/ 2287617 w 2818662"/>
              <a:gd name="connsiteY4" fmla="*/ 0 h 3650603"/>
              <a:gd name="connsiteX5" fmla="*/ 2818662 w 2818662"/>
              <a:gd name="connsiteY5" fmla="*/ 565769 h 3650603"/>
              <a:gd name="connsiteX6" fmla="*/ 2333916 w 2818662"/>
              <a:gd name="connsiteY6" fmla="*/ 1189411 h 3650603"/>
              <a:gd name="connsiteX7" fmla="*/ 2322341 w 2818662"/>
              <a:gd name="connsiteY7" fmla="*/ 883377 h 3650603"/>
              <a:gd name="connsiteX8" fmla="*/ 1071119 w 2818662"/>
              <a:gd name="connsiteY8" fmla="*/ 906527 h 3650603"/>
              <a:gd name="connsiteX9" fmla="*/ 612068 w 2818662"/>
              <a:gd name="connsiteY9" fmla="*/ 1365578 h 3650603"/>
              <a:gd name="connsiteX10" fmla="*/ 612068 w 2818662"/>
              <a:gd name="connsiteY10" fmla="*/ 3650603 h 3650603"/>
              <a:gd name="connsiteX11" fmla="*/ 0 w 2818662"/>
              <a:gd name="connsiteY11" fmla="*/ 3650603 h 3650603"/>
              <a:gd name="connsiteX0" fmla="*/ 0 w 2818662"/>
              <a:gd name="connsiteY0" fmla="*/ 3650606 h 3650606"/>
              <a:gd name="connsiteX1" fmla="*/ 0 w 2818662"/>
              <a:gd name="connsiteY1" fmla="*/ 1365581 h 3650606"/>
              <a:gd name="connsiteX2" fmla="*/ 1071119 w 2818662"/>
              <a:gd name="connsiteY2" fmla="*/ 294462 h 3650606"/>
              <a:gd name="connsiteX3" fmla="*/ 2414938 w 2818662"/>
              <a:gd name="connsiteY3" fmla="*/ 306037 h 3650606"/>
              <a:gd name="connsiteX4" fmla="*/ 2322341 w 2818662"/>
              <a:gd name="connsiteY4" fmla="*/ 0 h 3650606"/>
              <a:gd name="connsiteX5" fmla="*/ 2818662 w 2818662"/>
              <a:gd name="connsiteY5" fmla="*/ 565772 h 3650606"/>
              <a:gd name="connsiteX6" fmla="*/ 2333916 w 2818662"/>
              <a:gd name="connsiteY6" fmla="*/ 1189414 h 3650606"/>
              <a:gd name="connsiteX7" fmla="*/ 2322341 w 2818662"/>
              <a:gd name="connsiteY7" fmla="*/ 883380 h 3650606"/>
              <a:gd name="connsiteX8" fmla="*/ 1071119 w 2818662"/>
              <a:gd name="connsiteY8" fmla="*/ 906530 h 3650606"/>
              <a:gd name="connsiteX9" fmla="*/ 612068 w 2818662"/>
              <a:gd name="connsiteY9" fmla="*/ 1365581 h 3650606"/>
              <a:gd name="connsiteX10" fmla="*/ 612068 w 2818662"/>
              <a:gd name="connsiteY10" fmla="*/ 3650606 h 3650606"/>
              <a:gd name="connsiteX11" fmla="*/ 0 w 2818662"/>
              <a:gd name="connsiteY11" fmla="*/ 3650606 h 3650606"/>
              <a:gd name="connsiteX0" fmla="*/ 0 w 2818662"/>
              <a:gd name="connsiteY0" fmla="*/ 3650606 h 3650606"/>
              <a:gd name="connsiteX1" fmla="*/ 0 w 2818662"/>
              <a:gd name="connsiteY1" fmla="*/ 1365581 h 3650606"/>
              <a:gd name="connsiteX2" fmla="*/ 1071119 w 2818662"/>
              <a:gd name="connsiteY2" fmla="*/ 294462 h 3650606"/>
              <a:gd name="connsiteX3" fmla="*/ 2333916 w 2818662"/>
              <a:gd name="connsiteY3" fmla="*/ 294463 h 3650606"/>
              <a:gd name="connsiteX4" fmla="*/ 2322341 w 2818662"/>
              <a:gd name="connsiteY4" fmla="*/ 0 h 3650606"/>
              <a:gd name="connsiteX5" fmla="*/ 2818662 w 2818662"/>
              <a:gd name="connsiteY5" fmla="*/ 565772 h 3650606"/>
              <a:gd name="connsiteX6" fmla="*/ 2333916 w 2818662"/>
              <a:gd name="connsiteY6" fmla="*/ 1189414 h 3650606"/>
              <a:gd name="connsiteX7" fmla="*/ 2322341 w 2818662"/>
              <a:gd name="connsiteY7" fmla="*/ 883380 h 3650606"/>
              <a:gd name="connsiteX8" fmla="*/ 1071119 w 2818662"/>
              <a:gd name="connsiteY8" fmla="*/ 906530 h 3650606"/>
              <a:gd name="connsiteX9" fmla="*/ 612068 w 2818662"/>
              <a:gd name="connsiteY9" fmla="*/ 1365581 h 3650606"/>
              <a:gd name="connsiteX10" fmla="*/ 612068 w 2818662"/>
              <a:gd name="connsiteY10" fmla="*/ 3650606 h 3650606"/>
              <a:gd name="connsiteX11" fmla="*/ 0 w 2818662"/>
              <a:gd name="connsiteY11" fmla="*/ 3650606 h 36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8662" h="3650606">
                <a:moveTo>
                  <a:pt x="0" y="3650606"/>
                </a:moveTo>
                <a:lnTo>
                  <a:pt x="0" y="1365581"/>
                </a:lnTo>
                <a:cubicBezTo>
                  <a:pt x="0" y="774018"/>
                  <a:pt x="479556" y="294462"/>
                  <a:pt x="1071119" y="294462"/>
                </a:cubicBezTo>
                <a:lnTo>
                  <a:pt x="2333916" y="294463"/>
                </a:lnTo>
                <a:lnTo>
                  <a:pt x="2322341" y="0"/>
                </a:lnTo>
                <a:lnTo>
                  <a:pt x="2818662" y="565772"/>
                </a:lnTo>
                <a:lnTo>
                  <a:pt x="2333916" y="1189414"/>
                </a:lnTo>
                <a:lnTo>
                  <a:pt x="2322341" y="883380"/>
                </a:lnTo>
                <a:lnTo>
                  <a:pt x="1071119" y="906530"/>
                </a:lnTo>
                <a:cubicBezTo>
                  <a:pt x="817592" y="906530"/>
                  <a:pt x="612068" y="1112054"/>
                  <a:pt x="612068" y="1365581"/>
                </a:cubicBezTo>
                <a:lnTo>
                  <a:pt x="612068" y="3650606"/>
                </a:lnTo>
                <a:lnTo>
                  <a:pt x="0" y="3650606"/>
                </a:lnTo>
                <a:close/>
              </a:path>
            </a:pathLst>
          </a:cu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 name="Rechteckiger Pfeil 11">
            <a:extLst>
              <a:ext uri="{FF2B5EF4-FFF2-40B4-BE49-F238E27FC236}">
                <a16:creationId xmlns:a16="http://schemas.microsoft.com/office/drawing/2014/main" id="{AB1DF7A0-C86D-0F8A-E89A-F2DF6B5D3A84}"/>
              </a:ext>
            </a:extLst>
          </p:cNvPr>
          <p:cNvSpPr/>
          <p:nvPr/>
        </p:nvSpPr>
        <p:spPr bwMode="auto">
          <a:xfrm rot="16200000" flipV="1">
            <a:off x="7186468" y="2237363"/>
            <a:ext cx="2571591" cy="4464496"/>
          </a:xfrm>
          <a:prstGeom prst="bentArrow">
            <a:avLst>
              <a:gd name="adj1" fmla="val 25000"/>
              <a:gd name="adj2" fmla="val 12118"/>
              <a:gd name="adj3" fmla="val 26874"/>
              <a:gd name="adj4" fmla="val 43750"/>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1" name="Rechteckiger Pfeil 12">
            <a:extLst>
              <a:ext uri="{FF2B5EF4-FFF2-40B4-BE49-F238E27FC236}">
                <a16:creationId xmlns:a16="http://schemas.microsoft.com/office/drawing/2014/main" id="{EF62EB61-7BD3-59B0-0051-C2D19EC3DBFC}"/>
              </a:ext>
            </a:extLst>
          </p:cNvPr>
          <p:cNvSpPr/>
          <p:nvPr/>
        </p:nvSpPr>
        <p:spPr bwMode="auto">
          <a:xfrm rot="5400000" flipH="1" flipV="1">
            <a:off x="7581191" y="759417"/>
            <a:ext cx="2358211" cy="3888431"/>
          </a:xfrm>
          <a:prstGeom prst="bentArrow">
            <a:avLst>
              <a:gd name="adj1" fmla="val 30794"/>
              <a:gd name="adj2" fmla="val 22652"/>
              <a:gd name="adj3" fmla="val 27306"/>
              <a:gd name="adj4" fmla="val 43750"/>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2" name="Rechteckiger Pfeil 13">
            <a:extLst>
              <a:ext uri="{FF2B5EF4-FFF2-40B4-BE49-F238E27FC236}">
                <a16:creationId xmlns:a16="http://schemas.microsoft.com/office/drawing/2014/main" id="{42630D91-4188-9DCC-AB52-7893AECD2996}"/>
              </a:ext>
            </a:extLst>
          </p:cNvPr>
          <p:cNvSpPr/>
          <p:nvPr/>
        </p:nvSpPr>
        <p:spPr bwMode="auto">
          <a:xfrm rot="16200000" flipV="1">
            <a:off x="1698260" y="2220158"/>
            <a:ext cx="2395889" cy="4674608"/>
          </a:xfrm>
          <a:custGeom>
            <a:avLst/>
            <a:gdLst>
              <a:gd name="connsiteX0" fmla="*/ 0 w 2160240"/>
              <a:gd name="connsiteY0" fmla="*/ 4266377 h 4266377"/>
              <a:gd name="connsiteX1" fmla="*/ 0 w 2160240"/>
              <a:gd name="connsiteY1" fmla="*/ 945105 h 4266377"/>
              <a:gd name="connsiteX2" fmla="*/ 945105 w 2160240"/>
              <a:gd name="connsiteY2" fmla="*/ 0 h 4266377"/>
              <a:gd name="connsiteX3" fmla="*/ 1579697 w 2160240"/>
              <a:gd name="connsiteY3" fmla="*/ 0 h 4266377"/>
              <a:gd name="connsiteX4" fmla="*/ 1579697 w 2160240"/>
              <a:gd name="connsiteY4" fmla="*/ 0 h 4266377"/>
              <a:gd name="connsiteX5" fmla="*/ 2160240 w 2160240"/>
              <a:gd name="connsiteY5" fmla="*/ 261778 h 4266377"/>
              <a:gd name="connsiteX6" fmla="*/ 1579697 w 2160240"/>
              <a:gd name="connsiteY6" fmla="*/ 523556 h 4266377"/>
              <a:gd name="connsiteX7" fmla="*/ 1579697 w 2160240"/>
              <a:gd name="connsiteY7" fmla="*/ 523556 h 4266377"/>
              <a:gd name="connsiteX8" fmla="*/ 945105 w 2160240"/>
              <a:gd name="connsiteY8" fmla="*/ 523556 h 4266377"/>
              <a:gd name="connsiteX9" fmla="*/ 523556 w 2160240"/>
              <a:gd name="connsiteY9" fmla="*/ 945105 h 4266377"/>
              <a:gd name="connsiteX10" fmla="*/ 523556 w 2160240"/>
              <a:gd name="connsiteY10" fmla="*/ 4266377 h 4266377"/>
              <a:gd name="connsiteX11" fmla="*/ 0 w 2160240"/>
              <a:gd name="connsiteY11" fmla="*/ 4266377 h 4266377"/>
              <a:gd name="connsiteX0" fmla="*/ 0 w 1870873"/>
              <a:gd name="connsiteY0" fmla="*/ 4266377 h 4266377"/>
              <a:gd name="connsiteX1" fmla="*/ 0 w 1870873"/>
              <a:gd name="connsiteY1" fmla="*/ 945105 h 4266377"/>
              <a:gd name="connsiteX2" fmla="*/ 945105 w 1870873"/>
              <a:gd name="connsiteY2" fmla="*/ 0 h 4266377"/>
              <a:gd name="connsiteX3" fmla="*/ 1579697 w 1870873"/>
              <a:gd name="connsiteY3" fmla="*/ 0 h 4266377"/>
              <a:gd name="connsiteX4" fmla="*/ 1579697 w 1870873"/>
              <a:gd name="connsiteY4" fmla="*/ 0 h 4266377"/>
              <a:gd name="connsiteX5" fmla="*/ 1870873 w 1870873"/>
              <a:gd name="connsiteY5" fmla="*/ 261778 h 4266377"/>
              <a:gd name="connsiteX6" fmla="*/ 1579697 w 1870873"/>
              <a:gd name="connsiteY6" fmla="*/ 523556 h 4266377"/>
              <a:gd name="connsiteX7" fmla="*/ 1579697 w 1870873"/>
              <a:gd name="connsiteY7" fmla="*/ 523556 h 4266377"/>
              <a:gd name="connsiteX8" fmla="*/ 945105 w 1870873"/>
              <a:gd name="connsiteY8" fmla="*/ 523556 h 4266377"/>
              <a:gd name="connsiteX9" fmla="*/ 523556 w 1870873"/>
              <a:gd name="connsiteY9" fmla="*/ 945105 h 4266377"/>
              <a:gd name="connsiteX10" fmla="*/ 523556 w 1870873"/>
              <a:gd name="connsiteY10" fmla="*/ 4266377 h 4266377"/>
              <a:gd name="connsiteX11" fmla="*/ 0 w 1870873"/>
              <a:gd name="connsiteY11" fmla="*/ 4266377 h 4266377"/>
              <a:gd name="connsiteX0" fmla="*/ 0 w 1870873"/>
              <a:gd name="connsiteY0" fmla="*/ 4266377 h 4266377"/>
              <a:gd name="connsiteX1" fmla="*/ 0 w 1870873"/>
              <a:gd name="connsiteY1" fmla="*/ 945105 h 4266377"/>
              <a:gd name="connsiteX2" fmla="*/ 945105 w 1870873"/>
              <a:gd name="connsiteY2" fmla="*/ 0 h 4266377"/>
              <a:gd name="connsiteX3" fmla="*/ 1579697 w 1870873"/>
              <a:gd name="connsiteY3" fmla="*/ 0 h 4266377"/>
              <a:gd name="connsiteX4" fmla="*/ 1579697 w 1870873"/>
              <a:gd name="connsiteY4" fmla="*/ 0 h 4266377"/>
              <a:gd name="connsiteX5" fmla="*/ 1870873 w 1870873"/>
              <a:gd name="connsiteY5" fmla="*/ 261778 h 4266377"/>
              <a:gd name="connsiteX6" fmla="*/ 1579697 w 1870873"/>
              <a:gd name="connsiteY6" fmla="*/ 523556 h 4266377"/>
              <a:gd name="connsiteX7" fmla="*/ 1579697 w 1870873"/>
              <a:gd name="connsiteY7" fmla="*/ 523556 h 4266377"/>
              <a:gd name="connsiteX8" fmla="*/ 945104 w 1870873"/>
              <a:gd name="connsiteY8" fmla="*/ 601267 h 4266377"/>
              <a:gd name="connsiteX9" fmla="*/ 523556 w 1870873"/>
              <a:gd name="connsiteY9" fmla="*/ 945105 h 4266377"/>
              <a:gd name="connsiteX10" fmla="*/ 523556 w 1870873"/>
              <a:gd name="connsiteY10" fmla="*/ 4266377 h 4266377"/>
              <a:gd name="connsiteX11" fmla="*/ 0 w 1870873"/>
              <a:gd name="connsiteY11" fmla="*/ 4266377 h 4266377"/>
              <a:gd name="connsiteX0" fmla="*/ 0 w 1870873"/>
              <a:gd name="connsiteY0" fmla="*/ 4266377 h 4266377"/>
              <a:gd name="connsiteX1" fmla="*/ 0 w 1870873"/>
              <a:gd name="connsiteY1" fmla="*/ 945105 h 4266377"/>
              <a:gd name="connsiteX2" fmla="*/ 945105 w 1870873"/>
              <a:gd name="connsiteY2" fmla="*/ 0 h 4266377"/>
              <a:gd name="connsiteX3" fmla="*/ 1579697 w 1870873"/>
              <a:gd name="connsiteY3" fmla="*/ 0 h 4266377"/>
              <a:gd name="connsiteX4" fmla="*/ 1579697 w 1870873"/>
              <a:gd name="connsiteY4" fmla="*/ 0 h 4266377"/>
              <a:gd name="connsiteX5" fmla="*/ 1870873 w 1870873"/>
              <a:gd name="connsiteY5" fmla="*/ 261778 h 4266377"/>
              <a:gd name="connsiteX6" fmla="*/ 1579697 w 1870873"/>
              <a:gd name="connsiteY6" fmla="*/ 523556 h 4266377"/>
              <a:gd name="connsiteX7" fmla="*/ 1606811 w 1870873"/>
              <a:gd name="connsiteY7" fmla="*/ 601267 h 4266377"/>
              <a:gd name="connsiteX8" fmla="*/ 945104 w 1870873"/>
              <a:gd name="connsiteY8" fmla="*/ 601267 h 4266377"/>
              <a:gd name="connsiteX9" fmla="*/ 523556 w 1870873"/>
              <a:gd name="connsiteY9" fmla="*/ 945105 h 4266377"/>
              <a:gd name="connsiteX10" fmla="*/ 523556 w 1870873"/>
              <a:gd name="connsiteY10" fmla="*/ 4266377 h 4266377"/>
              <a:gd name="connsiteX11" fmla="*/ 0 w 1870873"/>
              <a:gd name="connsiteY11" fmla="*/ 4266377 h 426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0873" h="4266377">
                <a:moveTo>
                  <a:pt x="0" y="4266377"/>
                </a:moveTo>
                <a:lnTo>
                  <a:pt x="0" y="945105"/>
                </a:lnTo>
                <a:cubicBezTo>
                  <a:pt x="0" y="423138"/>
                  <a:pt x="423138" y="0"/>
                  <a:pt x="945105" y="0"/>
                </a:cubicBezTo>
                <a:lnTo>
                  <a:pt x="1579697" y="0"/>
                </a:lnTo>
                <a:lnTo>
                  <a:pt x="1579697" y="0"/>
                </a:lnTo>
                <a:lnTo>
                  <a:pt x="1870873" y="261778"/>
                </a:lnTo>
                <a:lnTo>
                  <a:pt x="1579697" y="523556"/>
                </a:lnTo>
                <a:lnTo>
                  <a:pt x="1606811" y="601267"/>
                </a:lnTo>
                <a:lnTo>
                  <a:pt x="945104" y="601267"/>
                </a:lnTo>
                <a:cubicBezTo>
                  <a:pt x="712289" y="601267"/>
                  <a:pt x="523556" y="712290"/>
                  <a:pt x="523556" y="945105"/>
                </a:cubicBezTo>
                <a:lnTo>
                  <a:pt x="523556" y="4266377"/>
                </a:lnTo>
                <a:lnTo>
                  <a:pt x="0" y="4266377"/>
                </a:lnTo>
                <a:close/>
              </a:path>
            </a:pathLst>
          </a:cu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3" name="Rechteckiger Pfeil 15">
            <a:extLst>
              <a:ext uri="{FF2B5EF4-FFF2-40B4-BE49-F238E27FC236}">
                <a16:creationId xmlns:a16="http://schemas.microsoft.com/office/drawing/2014/main" id="{148C5A83-D470-372D-5835-9F2AFE29EA33}"/>
              </a:ext>
            </a:extLst>
          </p:cNvPr>
          <p:cNvSpPr/>
          <p:nvPr/>
        </p:nvSpPr>
        <p:spPr bwMode="auto">
          <a:xfrm rot="16200000" flipV="1">
            <a:off x="2350237" y="316143"/>
            <a:ext cx="1906673" cy="3368755"/>
          </a:xfrm>
          <a:custGeom>
            <a:avLst/>
            <a:gdLst>
              <a:gd name="connsiteX0" fmla="*/ 0 w 1557970"/>
              <a:gd name="connsiteY0" fmla="*/ 3432626 h 3432626"/>
              <a:gd name="connsiteX1" fmla="*/ 0 w 1557970"/>
              <a:gd name="connsiteY1" fmla="*/ 549901 h 3432626"/>
              <a:gd name="connsiteX2" fmla="*/ 402221 w 1557970"/>
              <a:gd name="connsiteY2" fmla="*/ 147680 h 3432626"/>
              <a:gd name="connsiteX3" fmla="*/ 1094318 w 1557970"/>
              <a:gd name="connsiteY3" fmla="*/ 147680 h 3432626"/>
              <a:gd name="connsiteX4" fmla="*/ 1094318 w 1557970"/>
              <a:gd name="connsiteY4" fmla="*/ 0 h 3432626"/>
              <a:gd name="connsiteX5" fmla="*/ 1557970 w 1557970"/>
              <a:gd name="connsiteY5" fmla="*/ 342426 h 3432626"/>
              <a:gd name="connsiteX6" fmla="*/ 1094318 w 1557970"/>
              <a:gd name="connsiteY6" fmla="*/ 684852 h 3432626"/>
              <a:gd name="connsiteX7" fmla="*/ 1094318 w 1557970"/>
              <a:gd name="connsiteY7" fmla="*/ 537172 h 3432626"/>
              <a:gd name="connsiteX8" fmla="*/ 402221 w 1557970"/>
              <a:gd name="connsiteY8" fmla="*/ 537172 h 3432626"/>
              <a:gd name="connsiteX9" fmla="*/ 389492 w 1557970"/>
              <a:gd name="connsiteY9" fmla="*/ 549901 h 3432626"/>
              <a:gd name="connsiteX10" fmla="*/ 389493 w 1557970"/>
              <a:gd name="connsiteY10" fmla="*/ 3432626 h 3432626"/>
              <a:gd name="connsiteX11" fmla="*/ 0 w 1557970"/>
              <a:gd name="connsiteY11" fmla="*/ 3432626 h 3432626"/>
              <a:gd name="connsiteX0" fmla="*/ 0 w 1557970"/>
              <a:gd name="connsiteY0" fmla="*/ 3432626 h 3548373"/>
              <a:gd name="connsiteX1" fmla="*/ 0 w 1557970"/>
              <a:gd name="connsiteY1" fmla="*/ 549901 h 3548373"/>
              <a:gd name="connsiteX2" fmla="*/ 402221 w 1557970"/>
              <a:gd name="connsiteY2" fmla="*/ 147680 h 3548373"/>
              <a:gd name="connsiteX3" fmla="*/ 1094318 w 1557970"/>
              <a:gd name="connsiteY3" fmla="*/ 147680 h 3548373"/>
              <a:gd name="connsiteX4" fmla="*/ 1094318 w 1557970"/>
              <a:gd name="connsiteY4" fmla="*/ 0 h 3548373"/>
              <a:gd name="connsiteX5" fmla="*/ 1557970 w 1557970"/>
              <a:gd name="connsiteY5" fmla="*/ 342426 h 3548373"/>
              <a:gd name="connsiteX6" fmla="*/ 1094318 w 1557970"/>
              <a:gd name="connsiteY6" fmla="*/ 684852 h 3548373"/>
              <a:gd name="connsiteX7" fmla="*/ 1094318 w 1557970"/>
              <a:gd name="connsiteY7" fmla="*/ 537172 h 3548373"/>
              <a:gd name="connsiteX8" fmla="*/ 402221 w 1557970"/>
              <a:gd name="connsiteY8" fmla="*/ 537172 h 3548373"/>
              <a:gd name="connsiteX9" fmla="*/ 389492 w 1557970"/>
              <a:gd name="connsiteY9" fmla="*/ 549901 h 3548373"/>
              <a:gd name="connsiteX10" fmla="*/ 505239 w 1557970"/>
              <a:gd name="connsiteY10" fmla="*/ 3548373 h 3548373"/>
              <a:gd name="connsiteX11" fmla="*/ 0 w 1557970"/>
              <a:gd name="connsiteY11" fmla="*/ 3432626 h 3548373"/>
              <a:gd name="connsiteX0" fmla="*/ 0 w 1615845"/>
              <a:gd name="connsiteY0" fmla="*/ 3502071 h 3548373"/>
              <a:gd name="connsiteX1" fmla="*/ 57875 w 1615845"/>
              <a:gd name="connsiteY1" fmla="*/ 549901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460096 w 1615845"/>
              <a:gd name="connsiteY8" fmla="*/ 537172 h 3548373"/>
              <a:gd name="connsiteX9" fmla="*/ 447367 w 1615845"/>
              <a:gd name="connsiteY9" fmla="*/ 549901 h 3548373"/>
              <a:gd name="connsiteX10" fmla="*/ 563114 w 1615845"/>
              <a:gd name="connsiteY10" fmla="*/ 3548373 h 3548373"/>
              <a:gd name="connsiteX11" fmla="*/ 0 w 1615845"/>
              <a:gd name="connsiteY11" fmla="*/ 3502071 h 3548373"/>
              <a:gd name="connsiteX0" fmla="*/ 0 w 1615845"/>
              <a:gd name="connsiteY0" fmla="*/ 3502071 h 3548373"/>
              <a:gd name="connsiteX1" fmla="*/ 57875 w 1615845"/>
              <a:gd name="connsiteY1" fmla="*/ 549901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460096 w 1615845"/>
              <a:gd name="connsiteY8" fmla="*/ 537172 h 3548373"/>
              <a:gd name="connsiteX9" fmla="*/ 563114 w 1615845"/>
              <a:gd name="connsiteY9" fmla="*/ 584625 h 3548373"/>
              <a:gd name="connsiteX10" fmla="*/ 563114 w 1615845"/>
              <a:gd name="connsiteY10" fmla="*/ 3548373 h 3548373"/>
              <a:gd name="connsiteX11" fmla="*/ 0 w 1615845"/>
              <a:gd name="connsiteY11" fmla="*/ 3502071 h 3548373"/>
              <a:gd name="connsiteX0" fmla="*/ 0 w 1615845"/>
              <a:gd name="connsiteY0" fmla="*/ 3502071 h 3548373"/>
              <a:gd name="connsiteX1" fmla="*/ 57875 w 1615845"/>
              <a:gd name="connsiteY1" fmla="*/ 549901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564211 w 1615845"/>
              <a:gd name="connsiteY8" fmla="*/ 535684 h 3548373"/>
              <a:gd name="connsiteX9" fmla="*/ 563114 w 1615845"/>
              <a:gd name="connsiteY9" fmla="*/ 584625 h 3548373"/>
              <a:gd name="connsiteX10" fmla="*/ 563114 w 1615845"/>
              <a:gd name="connsiteY10" fmla="*/ 3548373 h 3548373"/>
              <a:gd name="connsiteX11" fmla="*/ 0 w 1615845"/>
              <a:gd name="connsiteY11" fmla="*/ 3502071 h 3548373"/>
              <a:gd name="connsiteX0" fmla="*/ 0 w 1615845"/>
              <a:gd name="connsiteY0" fmla="*/ 3502071 h 3548373"/>
              <a:gd name="connsiteX1" fmla="*/ 45719 w 1615845"/>
              <a:gd name="connsiteY1" fmla="*/ 500959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564211 w 1615845"/>
              <a:gd name="connsiteY8" fmla="*/ 535684 h 3548373"/>
              <a:gd name="connsiteX9" fmla="*/ 563114 w 1615845"/>
              <a:gd name="connsiteY9" fmla="*/ 584625 h 3548373"/>
              <a:gd name="connsiteX10" fmla="*/ 563114 w 1615845"/>
              <a:gd name="connsiteY10" fmla="*/ 3548373 h 3548373"/>
              <a:gd name="connsiteX11" fmla="*/ 0 w 1615845"/>
              <a:gd name="connsiteY11" fmla="*/ 3502071 h 3548373"/>
              <a:gd name="connsiteX0" fmla="*/ 0 w 1615845"/>
              <a:gd name="connsiteY0" fmla="*/ 3502071 h 3502071"/>
              <a:gd name="connsiteX1" fmla="*/ 45719 w 1615845"/>
              <a:gd name="connsiteY1" fmla="*/ 500959 h 3502071"/>
              <a:gd name="connsiteX2" fmla="*/ 460096 w 1615845"/>
              <a:gd name="connsiteY2" fmla="*/ 147680 h 3502071"/>
              <a:gd name="connsiteX3" fmla="*/ 1152193 w 1615845"/>
              <a:gd name="connsiteY3" fmla="*/ 147680 h 3502071"/>
              <a:gd name="connsiteX4" fmla="*/ 1152193 w 1615845"/>
              <a:gd name="connsiteY4" fmla="*/ 0 h 3502071"/>
              <a:gd name="connsiteX5" fmla="*/ 1615845 w 1615845"/>
              <a:gd name="connsiteY5" fmla="*/ 342426 h 3502071"/>
              <a:gd name="connsiteX6" fmla="*/ 1152193 w 1615845"/>
              <a:gd name="connsiteY6" fmla="*/ 684852 h 3502071"/>
              <a:gd name="connsiteX7" fmla="*/ 1152193 w 1615845"/>
              <a:gd name="connsiteY7" fmla="*/ 537172 h 3502071"/>
              <a:gd name="connsiteX8" fmla="*/ 564211 w 1615845"/>
              <a:gd name="connsiteY8" fmla="*/ 535684 h 3502071"/>
              <a:gd name="connsiteX9" fmla="*/ 563114 w 1615845"/>
              <a:gd name="connsiteY9" fmla="*/ 584625 h 3502071"/>
              <a:gd name="connsiteX10" fmla="*/ 575785 w 1615845"/>
              <a:gd name="connsiteY10" fmla="*/ 3487228 h 3502071"/>
              <a:gd name="connsiteX11" fmla="*/ 0 w 1615845"/>
              <a:gd name="connsiteY11" fmla="*/ 3502071 h 3502071"/>
              <a:gd name="connsiteX0" fmla="*/ 0 w 1615845"/>
              <a:gd name="connsiteY0" fmla="*/ 3502071 h 3502071"/>
              <a:gd name="connsiteX1" fmla="*/ 45719 w 1615845"/>
              <a:gd name="connsiteY1" fmla="*/ 500959 h 3502071"/>
              <a:gd name="connsiteX2" fmla="*/ 460096 w 1615845"/>
              <a:gd name="connsiteY2" fmla="*/ 147680 h 3502071"/>
              <a:gd name="connsiteX3" fmla="*/ 1152193 w 1615845"/>
              <a:gd name="connsiteY3" fmla="*/ 147680 h 3502071"/>
              <a:gd name="connsiteX4" fmla="*/ 1152193 w 1615845"/>
              <a:gd name="connsiteY4" fmla="*/ 0 h 3502071"/>
              <a:gd name="connsiteX5" fmla="*/ 1615845 w 1615845"/>
              <a:gd name="connsiteY5" fmla="*/ 342426 h 3502071"/>
              <a:gd name="connsiteX6" fmla="*/ 1152193 w 1615845"/>
              <a:gd name="connsiteY6" fmla="*/ 684852 h 3502071"/>
              <a:gd name="connsiteX7" fmla="*/ 1152193 w 1615845"/>
              <a:gd name="connsiteY7" fmla="*/ 537172 h 3502071"/>
              <a:gd name="connsiteX8" fmla="*/ 564211 w 1615845"/>
              <a:gd name="connsiteY8" fmla="*/ 535684 h 3502071"/>
              <a:gd name="connsiteX9" fmla="*/ 563114 w 1615845"/>
              <a:gd name="connsiteY9" fmla="*/ 584625 h 3502071"/>
              <a:gd name="connsiteX10" fmla="*/ 575785 w 1615845"/>
              <a:gd name="connsiteY10" fmla="*/ 3487228 h 3502071"/>
              <a:gd name="connsiteX11" fmla="*/ 0 w 1615845"/>
              <a:gd name="connsiteY11" fmla="*/ 3502071 h 3502071"/>
              <a:gd name="connsiteX0" fmla="*/ 0 w 1615845"/>
              <a:gd name="connsiteY0" fmla="*/ 3502071 h 3502071"/>
              <a:gd name="connsiteX1" fmla="*/ 45719 w 1615845"/>
              <a:gd name="connsiteY1" fmla="*/ 500959 h 3502071"/>
              <a:gd name="connsiteX2" fmla="*/ 355866 w 1615845"/>
              <a:gd name="connsiteY2" fmla="*/ 107420 h 3502071"/>
              <a:gd name="connsiteX3" fmla="*/ 1152193 w 1615845"/>
              <a:gd name="connsiteY3" fmla="*/ 147680 h 3502071"/>
              <a:gd name="connsiteX4" fmla="*/ 1152193 w 1615845"/>
              <a:gd name="connsiteY4" fmla="*/ 0 h 3502071"/>
              <a:gd name="connsiteX5" fmla="*/ 1615845 w 1615845"/>
              <a:gd name="connsiteY5" fmla="*/ 342426 h 3502071"/>
              <a:gd name="connsiteX6" fmla="*/ 1152193 w 1615845"/>
              <a:gd name="connsiteY6" fmla="*/ 684852 h 3502071"/>
              <a:gd name="connsiteX7" fmla="*/ 1152193 w 1615845"/>
              <a:gd name="connsiteY7" fmla="*/ 537172 h 3502071"/>
              <a:gd name="connsiteX8" fmla="*/ 564211 w 1615845"/>
              <a:gd name="connsiteY8" fmla="*/ 535684 h 3502071"/>
              <a:gd name="connsiteX9" fmla="*/ 563114 w 1615845"/>
              <a:gd name="connsiteY9" fmla="*/ 584625 h 3502071"/>
              <a:gd name="connsiteX10" fmla="*/ 575785 w 1615845"/>
              <a:gd name="connsiteY10" fmla="*/ 3487228 h 3502071"/>
              <a:gd name="connsiteX11" fmla="*/ 0 w 1615845"/>
              <a:gd name="connsiteY11" fmla="*/ 3502071 h 350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5845" h="3502071">
                <a:moveTo>
                  <a:pt x="0" y="3502071"/>
                </a:moveTo>
                <a:lnTo>
                  <a:pt x="45719" y="500959"/>
                </a:lnTo>
                <a:cubicBezTo>
                  <a:pt x="45719" y="278818"/>
                  <a:pt x="133725" y="107420"/>
                  <a:pt x="355866" y="107420"/>
                </a:cubicBezTo>
                <a:lnTo>
                  <a:pt x="1152193" y="147680"/>
                </a:lnTo>
                <a:lnTo>
                  <a:pt x="1152193" y="0"/>
                </a:lnTo>
                <a:lnTo>
                  <a:pt x="1615845" y="342426"/>
                </a:lnTo>
                <a:lnTo>
                  <a:pt x="1152193" y="684852"/>
                </a:lnTo>
                <a:lnTo>
                  <a:pt x="1152193" y="537172"/>
                </a:lnTo>
                <a:lnTo>
                  <a:pt x="564211" y="535684"/>
                </a:lnTo>
                <a:cubicBezTo>
                  <a:pt x="557181" y="535684"/>
                  <a:pt x="563114" y="577595"/>
                  <a:pt x="563114" y="584625"/>
                </a:cubicBezTo>
                <a:cubicBezTo>
                  <a:pt x="567338" y="1552159"/>
                  <a:pt x="575785" y="2306610"/>
                  <a:pt x="575785" y="3487228"/>
                </a:cubicBezTo>
                <a:lnTo>
                  <a:pt x="0" y="3502071"/>
                </a:lnTo>
                <a:close/>
              </a:path>
            </a:pathLst>
          </a:cu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4" name="Textfeld 13">
            <a:extLst>
              <a:ext uri="{FF2B5EF4-FFF2-40B4-BE49-F238E27FC236}">
                <a16:creationId xmlns:a16="http://schemas.microsoft.com/office/drawing/2014/main" id="{B5F1959C-ACE4-6DA7-EF0F-AF644A6C9463}"/>
              </a:ext>
            </a:extLst>
          </p:cNvPr>
          <p:cNvSpPr txBox="1"/>
          <p:nvPr/>
        </p:nvSpPr>
        <p:spPr>
          <a:xfrm>
            <a:off x="1188875" y="5071116"/>
            <a:ext cx="1307543"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a:t>
            </a:r>
            <a:r>
              <a:rPr lang="de-DE" sz="900" dirty="0">
                <a:solidFill>
                  <a:srgbClr val="FFC000"/>
                </a:solidFill>
              </a:rPr>
              <a:t>:</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 3C,D,E,F,G,K)</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i="0" u="none" strike="noStrike" kern="1200" cap="none" spc="0" normalizeH="0" baseline="0" noProof="0" dirty="0">
                <a:ln>
                  <a:noFill/>
                </a:ln>
                <a:solidFill>
                  <a:srgbClr val="000000"/>
                </a:solidFill>
                <a:effectLst/>
                <a:uLnTx/>
                <a:uFillTx/>
                <a:latin typeface="Arial" charset="0"/>
                <a:ea typeface="ＭＳ Ｐゴシック" charset="-128"/>
                <a:cs typeface="+mn-cs"/>
              </a:rPr>
              <a:t>eingekaufte Güter und Dienstleistungen</a:t>
            </a:r>
          </a:p>
        </p:txBody>
      </p:sp>
      <p:sp>
        <p:nvSpPr>
          <p:cNvPr id="15" name="Textfeld 14">
            <a:extLst>
              <a:ext uri="{FF2B5EF4-FFF2-40B4-BE49-F238E27FC236}">
                <a16:creationId xmlns:a16="http://schemas.microsoft.com/office/drawing/2014/main" id="{FC826424-0922-9229-0E9A-7C4A90FB92FC}"/>
              </a:ext>
            </a:extLst>
          </p:cNvPr>
          <p:cNvSpPr txBox="1"/>
          <p:nvPr/>
        </p:nvSpPr>
        <p:spPr>
          <a:xfrm>
            <a:off x="2540290" y="5085184"/>
            <a:ext cx="1108228" cy="369332"/>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2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Kapitalgüter</a:t>
            </a:r>
          </a:p>
        </p:txBody>
      </p:sp>
      <p:sp>
        <p:nvSpPr>
          <p:cNvPr id="16" name="Textfeld 15">
            <a:extLst>
              <a:ext uri="{FF2B5EF4-FFF2-40B4-BE49-F238E27FC236}">
                <a16:creationId xmlns:a16="http://schemas.microsoft.com/office/drawing/2014/main" id="{EC93344E-88FA-DB13-E131-04B65F0DF38E}"/>
              </a:ext>
            </a:extLst>
          </p:cNvPr>
          <p:cNvSpPr txBox="1"/>
          <p:nvPr/>
        </p:nvSpPr>
        <p:spPr>
          <a:xfrm>
            <a:off x="3834622" y="5071116"/>
            <a:ext cx="1312411" cy="6463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3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Brennstoff- und </a:t>
            </a:r>
            <a:r>
              <a:rPr kumimoji="0" lang="de-DE" sz="900" b="0" i="0" u="none" strike="noStrike" kern="1200" cap="none" spc="0" normalizeH="0" baseline="0" noProof="0" dirty="0" smtClean="0">
                <a:ln>
                  <a:noFill/>
                </a:ln>
                <a:solidFill>
                  <a:srgbClr val="000000"/>
                </a:solidFill>
                <a:effectLst/>
                <a:uLnTx/>
                <a:uFillTx/>
                <a:latin typeface="Arial" charset="0"/>
                <a:ea typeface="ＭＳ Ｐゴシック" charset="-128"/>
                <a:cs typeface="+mn-cs"/>
              </a:rPr>
              <a:t>energiebezogene </a:t>
            </a: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Emissionen</a:t>
            </a:r>
          </a:p>
        </p:txBody>
      </p:sp>
      <p:sp>
        <p:nvSpPr>
          <p:cNvPr id="17" name="Textfeld 16">
            <a:extLst>
              <a:ext uri="{FF2B5EF4-FFF2-40B4-BE49-F238E27FC236}">
                <a16:creationId xmlns:a16="http://schemas.microsoft.com/office/drawing/2014/main" id="{5107694E-EB6C-21DE-6843-A5907A9B5F77}"/>
              </a:ext>
            </a:extLst>
          </p:cNvPr>
          <p:cNvSpPr txBox="1"/>
          <p:nvPr/>
        </p:nvSpPr>
        <p:spPr>
          <a:xfrm>
            <a:off x="4511525" y="4114010"/>
            <a:ext cx="794989" cy="784830"/>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4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(ecocock-pit:3B)</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Transport und Verteilung</a:t>
            </a:r>
          </a:p>
        </p:txBody>
      </p:sp>
      <p:sp>
        <p:nvSpPr>
          <p:cNvPr id="18" name="Textfeld 17">
            <a:extLst>
              <a:ext uri="{FF2B5EF4-FFF2-40B4-BE49-F238E27FC236}">
                <a16:creationId xmlns:a16="http://schemas.microsoft.com/office/drawing/2014/main" id="{1F3B7EC7-B73F-6522-0BF1-84C0E19058FF}"/>
              </a:ext>
            </a:extLst>
          </p:cNvPr>
          <p:cNvSpPr txBox="1"/>
          <p:nvPr/>
        </p:nvSpPr>
        <p:spPr>
          <a:xfrm>
            <a:off x="4212566" y="3319239"/>
            <a:ext cx="1078023" cy="369332"/>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5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(ecocockpit:3H)</a:t>
            </a: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 Abfall</a:t>
            </a:r>
          </a:p>
        </p:txBody>
      </p:sp>
      <p:sp>
        <p:nvSpPr>
          <p:cNvPr id="19" name="Textfeld 18">
            <a:extLst>
              <a:ext uri="{FF2B5EF4-FFF2-40B4-BE49-F238E27FC236}">
                <a16:creationId xmlns:a16="http://schemas.microsoft.com/office/drawing/2014/main" id="{4174EB81-A382-D163-EEEC-A69E51E6CFDC}"/>
              </a:ext>
            </a:extLst>
          </p:cNvPr>
          <p:cNvSpPr txBox="1"/>
          <p:nvPr/>
        </p:nvSpPr>
        <p:spPr>
          <a:xfrm>
            <a:off x="2277923" y="3363476"/>
            <a:ext cx="1078023" cy="369332"/>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6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(ecocockpit:3A)</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Geschäftsreisen</a:t>
            </a:r>
          </a:p>
        </p:txBody>
      </p:sp>
      <p:sp>
        <p:nvSpPr>
          <p:cNvPr id="20" name="Textfeld 19">
            <a:extLst>
              <a:ext uri="{FF2B5EF4-FFF2-40B4-BE49-F238E27FC236}">
                <a16:creationId xmlns:a16="http://schemas.microsoft.com/office/drawing/2014/main" id="{D25129BC-396C-9548-F2CB-0B8909A67FCC}"/>
              </a:ext>
            </a:extLst>
          </p:cNvPr>
          <p:cNvSpPr txBox="1"/>
          <p:nvPr/>
        </p:nvSpPr>
        <p:spPr>
          <a:xfrm>
            <a:off x="2273355" y="2395607"/>
            <a:ext cx="1087861"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7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(ecocockpit:3J)</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Pendeln der Arbeitnehmer</a:t>
            </a:r>
          </a:p>
        </p:txBody>
      </p:sp>
      <p:sp>
        <p:nvSpPr>
          <p:cNvPr id="21" name="Textfeld 20">
            <a:extLst>
              <a:ext uri="{FF2B5EF4-FFF2-40B4-BE49-F238E27FC236}">
                <a16:creationId xmlns:a16="http://schemas.microsoft.com/office/drawing/2014/main" id="{451D4969-7F9C-84DB-EFB5-C6C32A94BD0C}"/>
              </a:ext>
            </a:extLst>
          </p:cNvPr>
          <p:cNvSpPr txBox="1"/>
          <p:nvPr/>
        </p:nvSpPr>
        <p:spPr>
          <a:xfrm>
            <a:off x="3829921" y="2254204"/>
            <a:ext cx="1081826" cy="646331"/>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8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(ecocockpit:3A) </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Angemietete oder geleaste Sachanlagen</a:t>
            </a:r>
          </a:p>
        </p:txBody>
      </p:sp>
      <p:sp>
        <p:nvSpPr>
          <p:cNvPr id="22" name="Textfeld 21">
            <a:extLst>
              <a:ext uri="{FF2B5EF4-FFF2-40B4-BE49-F238E27FC236}">
                <a16:creationId xmlns:a16="http://schemas.microsoft.com/office/drawing/2014/main" id="{70B0D6F3-E09F-6466-A1B8-67F5DD73D83F}"/>
              </a:ext>
            </a:extLst>
          </p:cNvPr>
          <p:cNvSpPr txBox="1"/>
          <p:nvPr/>
        </p:nvSpPr>
        <p:spPr>
          <a:xfrm>
            <a:off x="1252614" y="4074137"/>
            <a:ext cx="1963066"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Bezogene Elektrizität, Dampf, Heizung und Kühlung für die eigene Nutzung</a:t>
            </a:r>
          </a:p>
        </p:txBody>
      </p:sp>
      <p:sp>
        <p:nvSpPr>
          <p:cNvPr id="23" name="Textfeld 22">
            <a:extLst>
              <a:ext uri="{FF2B5EF4-FFF2-40B4-BE49-F238E27FC236}">
                <a16:creationId xmlns:a16="http://schemas.microsoft.com/office/drawing/2014/main" id="{C44FF78E-33D4-6957-F5B9-600BCDA13E65}"/>
              </a:ext>
            </a:extLst>
          </p:cNvPr>
          <p:cNvSpPr txBox="1"/>
          <p:nvPr/>
        </p:nvSpPr>
        <p:spPr>
          <a:xfrm>
            <a:off x="5428310" y="4969768"/>
            <a:ext cx="676727"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Fuhrpark</a:t>
            </a:r>
          </a:p>
        </p:txBody>
      </p:sp>
      <p:sp>
        <p:nvSpPr>
          <p:cNvPr id="24" name="Textfeld 23">
            <a:extLst>
              <a:ext uri="{FF2B5EF4-FFF2-40B4-BE49-F238E27FC236}">
                <a16:creationId xmlns:a16="http://schemas.microsoft.com/office/drawing/2014/main" id="{0B442CE1-33D1-B159-A7C0-19AAA1654411}"/>
              </a:ext>
            </a:extLst>
          </p:cNvPr>
          <p:cNvSpPr txBox="1"/>
          <p:nvPr/>
        </p:nvSpPr>
        <p:spPr>
          <a:xfrm>
            <a:off x="5428310" y="3378821"/>
            <a:ext cx="676727"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Unternehmens-einrich-tungen</a:t>
            </a:r>
          </a:p>
        </p:txBody>
      </p:sp>
      <p:sp>
        <p:nvSpPr>
          <p:cNvPr id="25" name="Textfeld 24">
            <a:extLst>
              <a:ext uri="{FF2B5EF4-FFF2-40B4-BE49-F238E27FC236}">
                <a16:creationId xmlns:a16="http://schemas.microsoft.com/office/drawing/2014/main" id="{5FE928B0-B62A-421F-9D94-71421C845AFD}"/>
              </a:ext>
            </a:extLst>
          </p:cNvPr>
          <p:cNvSpPr txBox="1"/>
          <p:nvPr/>
        </p:nvSpPr>
        <p:spPr>
          <a:xfrm>
            <a:off x="6486964" y="5153417"/>
            <a:ext cx="1178062" cy="5078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9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Transport und Verteilung</a:t>
            </a:r>
          </a:p>
        </p:txBody>
      </p:sp>
      <p:sp>
        <p:nvSpPr>
          <p:cNvPr id="26" name="Textfeld 25">
            <a:extLst>
              <a:ext uri="{FF2B5EF4-FFF2-40B4-BE49-F238E27FC236}">
                <a16:creationId xmlns:a16="http://schemas.microsoft.com/office/drawing/2014/main" id="{708CCDE4-2219-632A-B2D9-227057C81368}"/>
              </a:ext>
            </a:extLst>
          </p:cNvPr>
          <p:cNvSpPr txBox="1"/>
          <p:nvPr/>
        </p:nvSpPr>
        <p:spPr>
          <a:xfrm>
            <a:off x="7766809" y="5153417"/>
            <a:ext cx="1353527" cy="5078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10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Verarbeitung der verkauften Produkte</a:t>
            </a:r>
          </a:p>
        </p:txBody>
      </p:sp>
      <p:sp>
        <p:nvSpPr>
          <p:cNvPr id="27" name="Textfeld 26">
            <a:extLst>
              <a:ext uri="{FF2B5EF4-FFF2-40B4-BE49-F238E27FC236}">
                <a16:creationId xmlns:a16="http://schemas.microsoft.com/office/drawing/2014/main" id="{BEF264BA-49DC-352B-7F16-039E85558E76}"/>
              </a:ext>
            </a:extLst>
          </p:cNvPr>
          <p:cNvSpPr txBox="1"/>
          <p:nvPr/>
        </p:nvSpPr>
        <p:spPr>
          <a:xfrm>
            <a:off x="9048328" y="5153417"/>
            <a:ext cx="1353527" cy="5078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11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Nutzung der verkauften Produkte</a:t>
            </a:r>
          </a:p>
        </p:txBody>
      </p:sp>
      <p:sp>
        <p:nvSpPr>
          <p:cNvPr id="28" name="Textfeld 27">
            <a:extLst>
              <a:ext uri="{FF2B5EF4-FFF2-40B4-BE49-F238E27FC236}">
                <a16:creationId xmlns:a16="http://schemas.microsoft.com/office/drawing/2014/main" id="{9CEF4BD6-59F4-2DD8-760E-67BE53CA0460}"/>
              </a:ext>
            </a:extLst>
          </p:cNvPr>
          <p:cNvSpPr txBox="1"/>
          <p:nvPr/>
        </p:nvSpPr>
        <p:spPr>
          <a:xfrm>
            <a:off x="9401569" y="3177363"/>
            <a:ext cx="1497543" cy="6463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12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Umgang mit verkauften Produkten an deren Lebenszyklusende</a:t>
            </a:r>
          </a:p>
        </p:txBody>
      </p:sp>
      <p:sp>
        <p:nvSpPr>
          <p:cNvPr id="29" name="Textfeld 28">
            <a:extLst>
              <a:ext uri="{FF2B5EF4-FFF2-40B4-BE49-F238E27FC236}">
                <a16:creationId xmlns:a16="http://schemas.microsoft.com/office/drawing/2014/main" id="{771824C6-2C33-2FB5-0F7D-16EF348E169A}"/>
              </a:ext>
            </a:extLst>
          </p:cNvPr>
          <p:cNvSpPr txBox="1"/>
          <p:nvPr/>
        </p:nvSpPr>
        <p:spPr>
          <a:xfrm>
            <a:off x="8251523" y="3141383"/>
            <a:ext cx="980194" cy="784830"/>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13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Vermietete oder verleaste Sachanlagen</a:t>
            </a:r>
          </a:p>
        </p:txBody>
      </p:sp>
      <p:sp>
        <p:nvSpPr>
          <p:cNvPr id="30" name="Textfeld 29">
            <a:extLst>
              <a:ext uri="{FF2B5EF4-FFF2-40B4-BE49-F238E27FC236}">
                <a16:creationId xmlns:a16="http://schemas.microsoft.com/office/drawing/2014/main" id="{09EFA330-A036-3DEC-7DA8-FD6DC60EF087}"/>
              </a:ext>
            </a:extLst>
          </p:cNvPr>
          <p:cNvSpPr txBox="1"/>
          <p:nvPr/>
        </p:nvSpPr>
        <p:spPr>
          <a:xfrm>
            <a:off x="7115620" y="3012208"/>
            <a:ext cx="1068413"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Franchise</a:t>
            </a:r>
          </a:p>
        </p:txBody>
      </p:sp>
      <p:sp>
        <p:nvSpPr>
          <p:cNvPr id="31" name="Textfeld 30">
            <a:extLst>
              <a:ext uri="{FF2B5EF4-FFF2-40B4-BE49-F238E27FC236}">
                <a16:creationId xmlns:a16="http://schemas.microsoft.com/office/drawing/2014/main" id="{8D48C02F-294B-C1C1-98E8-CCD31D4BB870}"/>
              </a:ext>
            </a:extLst>
          </p:cNvPr>
          <p:cNvSpPr txBox="1"/>
          <p:nvPr/>
        </p:nvSpPr>
        <p:spPr>
          <a:xfrm>
            <a:off x="6954778" y="2260201"/>
            <a:ext cx="855029"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15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Investitionen</a:t>
            </a:r>
          </a:p>
        </p:txBody>
      </p:sp>
      <p:sp>
        <p:nvSpPr>
          <p:cNvPr id="32" name="Textfeld 31">
            <a:extLst>
              <a:ext uri="{FF2B5EF4-FFF2-40B4-BE49-F238E27FC236}">
                <a16:creationId xmlns:a16="http://schemas.microsoft.com/office/drawing/2014/main" id="{C886E2A0-0535-1588-73BC-E0E4596CDFF2}"/>
              </a:ext>
            </a:extLst>
          </p:cNvPr>
          <p:cNvSpPr txBox="1"/>
          <p:nvPr/>
        </p:nvSpPr>
        <p:spPr>
          <a:xfrm>
            <a:off x="5135990" y="1063101"/>
            <a:ext cx="687208" cy="400110"/>
          </a:xfrm>
          <a:prstGeom prst="rect">
            <a:avLst/>
          </a:prstGeom>
          <a:noFill/>
        </p:spPr>
        <p:txBody>
          <a:bodyPr wrap="square" rtlCol="0">
            <a:spAutoFit/>
          </a:bodyPr>
          <a:lstStyle/>
          <a:p>
            <a:pPr algn="l"/>
            <a:r>
              <a:rPr lang="de-DE" sz="2000" dirty="0"/>
              <a:t>CH</a:t>
            </a:r>
            <a:r>
              <a:rPr lang="de-DE" sz="2000" baseline="-25000" dirty="0"/>
              <a:t>4</a:t>
            </a:r>
          </a:p>
        </p:txBody>
      </p:sp>
      <p:sp>
        <p:nvSpPr>
          <p:cNvPr id="33" name="Textfeld 32">
            <a:extLst>
              <a:ext uri="{FF2B5EF4-FFF2-40B4-BE49-F238E27FC236}">
                <a16:creationId xmlns:a16="http://schemas.microsoft.com/office/drawing/2014/main" id="{C2A536A9-BEA6-F931-40B3-F0EC056D84FC}"/>
              </a:ext>
            </a:extLst>
          </p:cNvPr>
          <p:cNvSpPr txBox="1"/>
          <p:nvPr/>
        </p:nvSpPr>
        <p:spPr>
          <a:xfrm>
            <a:off x="7405151" y="775701"/>
            <a:ext cx="687208" cy="400110"/>
          </a:xfrm>
          <a:prstGeom prst="rect">
            <a:avLst/>
          </a:prstGeom>
          <a:noFill/>
        </p:spPr>
        <p:txBody>
          <a:bodyPr wrap="square" rtlCol="0">
            <a:spAutoFit/>
          </a:bodyPr>
          <a:lstStyle/>
          <a:p>
            <a:pPr algn="l"/>
            <a:r>
              <a:rPr lang="de-DE" sz="2000" dirty="0"/>
              <a:t>N</a:t>
            </a:r>
            <a:r>
              <a:rPr lang="de-DE" sz="2000" baseline="-25000" dirty="0"/>
              <a:t>2</a:t>
            </a:r>
            <a:r>
              <a:rPr lang="de-DE" sz="2000" dirty="0"/>
              <a:t>O</a:t>
            </a:r>
          </a:p>
        </p:txBody>
      </p:sp>
      <p:sp>
        <p:nvSpPr>
          <p:cNvPr id="34" name="Textfeld 33">
            <a:extLst>
              <a:ext uri="{FF2B5EF4-FFF2-40B4-BE49-F238E27FC236}">
                <a16:creationId xmlns:a16="http://schemas.microsoft.com/office/drawing/2014/main" id="{C6413EC9-1CBB-1550-CC04-EEF071845695}"/>
              </a:ext>
            </a:extLst>
          </p:cNvPr>
          <p:cNvSpPr txBox="1"/>
          <p:nvPr/>
        </p:nvSpPr>
        <p:spPr>
          <a:xfrm>
            <a:off x="3735015" y="1165656"/>
            <a:ext cx="687208" cy="400110"/>
          </a:xfrm>
          <a:prstGeom prst="rect">
            <a:avLst/>
          </a:prstGeom>
          <a:noFill/>
        </p:spPr>
        <p:txBody>
          <a:bodyPr wrap="square" rtlCol="0">
            <a:spAutoFit/>
          </a:bodyPr>
          <a:lstStyle/>
          <a:p>
            <a:pPr algn="l"/>
            <a:r>
              <a:rPr lang="de-DE" sz="2000" dirty="0"/>
              <a:t>SF</a:t>
            </a:r>
            <a:r>
              <a:rPr lang="de-DE" sz="2000" baseline="-25000" dirty="0"/>
              <a:t>6</a:t>
            </a:r>
          </a:p>
        </p:txBody>
      </p:sp>
      <p:sp>
        <p:nvSpPr>
          <p:cNvPr id="35" name="Textfeld 34">
            <a:extLst>
              <a:ext uri="{FF2B5EF4-FFF2-40B4-BE49-F238E27FC236}">
                <a16:creationId xmlns:a16="http://schemas.microsoft.com/office/drawing/2014/main" id="{D509487A-3AB3-BBD0-45C7-E625B1E3A9CA}"/>
              </a:ext>
            </a:extLst>
          </p:cNvPr>
          <p:cNvSpPr txBox="1"/>
          <p:nvPr/>
        </p:nvSpPr>
        <p:spPr>
          <a:xfrm>
            <a:off x="3828179" y="647076"/>
            <a:ext cx="687208" cy="400110"/>
          </a:xfrm>
          <a:prstGeom prst="rect">
            <a:avLst/>
          </a:prstGeom>
          <a:noFill/>
        </p:spPr>
        <p:txBody>
          <a:bodyPr wrap="square" rtlCol="0">
            <a:spAutoFit/>
          </a:bodyPr>
          <a:lstStyle/>
          <a:p>
            <a:pPr algn="l"/>
            <a:r>
              <a:rPr lang="de-DE" sz="2000" dirty="0"/>
              <a:t>NF</a:t>
            </a:r>
            <a:r>
              <a:rPr lang="de-DE" sz="2000" baseline="-25000" dirty="0"/>
              <a:t>3</a:t>
            </a:r>
          </a:p>
        </p:txBody>
      </p:sp>
      <p:sp>
        <p:nvSpPr>
          <p:cNvPr id="36" name="Textfeld 35">
            <a:extLst>
              <a:ext uri="{FF2B5EF4-FFF2-40B4-BE49-F238E27FC236}">
                <a16:creationId xmlns:a16="http://schemas.microsoft.com/office/drawing/2014/main" id="{EBABB0A3-C583-AA18-29DA-6E2DBC93D5C1}"/>
              </a:ext>
            </a:extLst>
          </p:cNvPr>
          <p:cNvSpPr txBox="1"/>
          <p:nvPr/>
        </p:nvSpPr>
        <p:spPr>
          <a:xfrm>
            <a:off x="4900542" y="558962"/>
            <a:ext cx="919727" cy="400110"/>
          </a:xfrm>
          <a:prstGeom prst="rect">
            <a:avLst/>
          </a:prstGeom>
          <a:noFill/>
        </p:spPr>
        <p:txBody>
          <a:bodyPr wrap="square" rtlCol="0">
            <a:spAutoFit/>
          </a:bodyPr>
          <a:lstStyle/>
          <a:p>
            <a:pPr algn="l"/>
            <a:r>
              <a:rPr lang="de-DE" sz="2000" dirty="0"/>
              <a:t>HFCs</a:t>
            </a:r>
            <a:endParaRPr lang="de-DE" sz="2000" baseline="-25000" dirty="0"/>
          </a:p>
        </p:txBody>
      </p:sp>
      <p:sp>
        <p:nvSpPr>
          <p:cNvPr id="37" name="Textfeld 36">
            <a:extLst>
              <a:ext uri="{FF2B5EF4-FFF2-40B4-BE49-F238E27FC236}">
                <a16:creationId xmlns:a16="http://schemas.microsoft.com/office/drawing/2014/main" id="{15387DC8-43A4-6681-7683-52832A2B43C5}"/>
              </a:ext>
            </a:extLst>
          </p:cNvPr>
          <p:cNvSpPr txBox="1"/>
          <p:nvPr/>
        </p:nvSpPr>
        <p:spPr>
          <a:xfrm>
            <a:off x="5962831" y="1051143"/>
            <a:ext cx="919727" cy="400110"/>
          </a:xfrm>
          <a:prstGeom prst="rect">
            <a:avLst/>
          </a:prstGeom>
          <a:noFill/>
        </p:spPr>
        <p:txBody>
          <a:bodyPr wrap="square" rtlCol="0">
            <a:spAutoFit/>
          </a:bodyPr>
          <a:lstStyle/>
          <a:p>
            <a:pPr algn="l"/>
            <a:r>
              <a:rPr lang="de-DE" sz="2000" dirty="0"/>
              <a:t>PFCs</a:t>
            </a:r>
            <a:endParaRPr lang="de-DE" sz="2000" baseline="-25000" dirty="0"/>
          </a:p>
        </p:txBody>
      </p:sp>
      <p:sp>
        <p:nvSpPr>
          <p:cNvPr id="38" name="Textfeld 37">
            <a:extLst>
              <a:ext uri="{FF2B5EF4-FFF2-40B4-BE49-F238E27FC236}">
                <a16:creationId xmlns:a16="http://schemas.microsoft.com/office/drawing/2014/main" id="{A2D1DD58-1F41-C813-50E4-5A3DF39620B2}"/>
              </a:ext>
            </a:extLst>
          </p:cNvPr>
          <p:cNvSpPr txBox="1"/>
          <p:nvPr/>
        </p:nvSpPr>
        <p:spPr>
          <a:xfrm>
            <a:off x="558900" y="5795685"/>
            <a:ext cx="2368991" cy="523220"/>
          </a:xfrm>
          <a:prstGeom prst="rect">
            <a:avLst/>
          </a:prstGeom>
          <a:solidFill>
            <a:srgbClr val="90ABBE"/>
          </a:solidFill>
        </p:spPr>
        <p:txBody>
          <a:bodyPr wrap="square" rtlCol="0">
            <a:spAutoFit/>
          </a:bodyPr>
          <a:lstStyle>
            <a:defPPr>
              <a:defRPr lang="de-DE"/>
            </a:defPPr>
            <a:lvl1pPr algn="l">
              <a:defRPr sz="1400">
                <a:solidFill>
                  <a:schemeClr val="bg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Scope 3 INDIREKT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Vorgelagerte Aktivitäten</a:t>
            </a:r>
          </a:p>
        </p:txBody>
      </p:sp>
      <p:sp>
        <p:nvSpPr>
          <p:cNvPr id="39" name="Textfeld 38">
            <a:extLst>
              <a:ext uri="{FF2B5EF4-FFF2-40B4-BE49-F238E27FC236}">
                <a16:creationId xmlns:a16="http://schemas.microsoft.com/office/drawing/2014/main" id="{D76204DE-2E74-DDFC-F66E-18664D247ED7}"/>
              </a:ext>
            </a:extLst>
          </p:cNvPr>
          <p:cNvSpPr txBox="1"/>
          <p:nvPr/>
        </p:nvSpPr>
        <p:spPr>
          <a:xfrm>
            <a:off x="8219944" y="5810342"/>
            <a:ext cx="2475032" cy="523220"/>
          </a:xfrm>
          <a:prstGeom prst="rect">
            <a:avLst/>
          </a:prstGeom>
          <a:solidFill>
            <a:srgbClr val="526E7F"/>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Scope 3 INDIREKT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Nachgelagerte Aktivitäten</a:t>
            </a:r>
          </a:p>
        </p:txBody>
      </p:sp>
      <p:sp>
        <p:nvSpPr>
          <p:cNvPr id="40" name="Textfeld 39">
            <a:extLst>
              <a:ext uri="{FF2B5EF4-FFF2-40B4-BE49-F238E27FC236}">
                <a16:creationId xmlns:a16="http://schemas.microsoft.com/office/drawing/2014/main" id="{55959ABD-F809-7025-F952-BD7AB54CD2B9}"/>
              </a:ext>
            </a:extLst>
          </p:cNvPr>
          <p:cNvSpPr txBox="1"/>
          <p:nvPr/>
        </p:nvSpPr>
        <p:spPr>
          <a:xfrm>
            <a:off x="4626759" y="5804409"/>
            <a:ext cx="2387019" cy="523220"/>
          </a:xfrm>
          <a:prstGeom prst="rect">
            <a:avLst/>
          </a:prstGeom>
          <a:solidFill>
            <a:srgbClr val="B6C6D0"/>
          </a:solidFill>
        </p:spPr>
        <p:txBody>
          <a:bodyPr wrap="square" rtlCol="0">
            <a:spAutoFit/>
          </a:bodyPr>
          <a:lstStyle>
            <a:defPPr>
              <a:defRPr lang="de-DE"/>
            </a:defPPr>
            <a:lvl1pPr algn="l">
              <a:defRPr sz="1400">
                <a:solidFill>
                  <a:schemeClr val="bg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Scope 1 DIREKT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Berichtendes Unternehmen</a:t>
            </a:r>
          </a:p>
        </p:txBody>
      </p:sp>
      <p:pic>
        <p:nvPicPr>
          <p:cNvPr id="41" name="Grafik 40" descr="Warenkorb mit einfarbiger Füllung">
            <a:extLst>
              <a:ext uri="{FF2B5EF4-FFF2-40B4-BE49-F238E27FC236}">
                <a16:creationId xmlns:a16="http://schemas.microsoft.com/office/drawing/2014/main" id="{C4DDCA0F-9CEA-2E18-C5AB-990BDD9AEF5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80368" y="5213141"/>
            <a:ext cx="324000" cy="324000"/>
          </a:xfrm>
          <a:prstGeom prst="rect">
            <a:avLst/>
          </a:prstGeom>
        </p:spPr>
      </p:pic>
      <p:pic>
        <p:nvPicPr>
          <p:cNvPr id="42" name="Grafik 41" descr="Roboterhand mit einfarbiger Füllung">
            <a:extLst>
              <a:ext uri="{FF2B5EF4-FFF2-40B4-BE49-F238E27FC236}">
                <a16:creationId xmlns:a16="http://schemas.microsoft.com/office/drawing/2014/main" id="{76E7D6D3-C482-73EB-C66F-F39E3132DA3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215093" y="5138452"/>
            <a:ext cx="324000" cy="324000"/>
          </a:xfrm>
          <a:prstGeom prst="rect">
            <a:avLst/>
          </a:prstGeom>
        </p:spPr>
      </p:pic>
      <p:pic>
        <p:nvPicPr>
          <p:cNvPr id="43" name="Grafik 42" descr="Kraftstoff mit einfarbiger Füllung">
            <a:extLst>
              <a:ext uri="{FF2B5EF4-FFF2-40B4-BE49-F238E27FC236}">
                <a16:creationId xmlns:a16="http://schemas.microsoft.com/office/drawing/2014/main" id="{CBC619BC-FD43-6949-7DEF-944C1F27764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576951" y="5140365"/>
            <a:ext cx="324000" cy="324000"/>
          </a:xfrm>
          <a:prstGeom prst="rect">
            <a:avLst/>
          </a:prstGeom>
        </p:spPr>
      </p:pic>
      <p:pic>
        <p:nvPicPr>
          <p:cNvPr id="44" name="Grafik 43" descr="Fracht mit einfarbiger Füllung">
            <a:extLst>
              <a:ext uri="{FF2B5EF4-FFF2-40B4-BE49-F238E27FC236}">
                <a16:creationId xmlns:a16="http://schemas.microsoft.com/office/drawing/2014/main" id="{B312E6F5-6390-A74B-6212-2F7759C5981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703061" y="3821149"/>
            <a:ext cx="324000" cy="324000"/>
          </a:xfrm>
          <a:prstGeom prst="rect">
            <a:avLst/>
          </a:prstGeom>
        </p:spPr>
      </p:pic>
      <p:pic>
        <p:nvPicPr>
          <p:cNvPr id="45" name="Grafik 44" descr="Abfall mit einfarbiger Füllung">
            <a:extLst>
              <a:ext uri="{FF2B5EF4-FFF2-40B4-BE49-F238E27FC236}">
                <a16:creationId xmlns:a16="http://schemas.microsoft.com/office/drawing/2014/main" id="{A685C423-3184-2201-26AF-9B719BD3875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4121537" y="3602213"/>
            <a:ext cx="324000" cy="324000"/>
          </a:xfrm>
          <a:prstGeom prst="rect">
            <a:avLst/>
          </a:prstGeom>
        </p:spPr>
      </p:pic>
      <p:pic>
        <p:nvPicPr>
          <p:cNvPr id="46" name="Grafik 45" descr="Potenz mit einfarbiger Füllung">
            <a:extLst>
              <a:ext uri="{FF2B5EF4-FFF2-40B4-BE49-F238E27FC236}">
                <a16:creationId xmlns:a16="http://schemas.microsoft.com/office/drawing/2014/main" id="{81A34277-B205-C967-94D6-6F652A62CDB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862823" y="4159977"/>
            <a:ext cx="324000" cy="324000"/>
          </a:xfrm>
          <a:prstGeom prst="rect">
            <a:avLst/>
          </a:prstGeom>
        </p:spPr>
      </p:pic>
      <p:pic>
        <p:nvPicPr>
          <p:cNvPr id="47" name="Grafik 46" descr="Abheben mit einfarbiger Füllung">
            <a:extLst>
              <a:ext uri="{FF2B5EF4-FFF2-40B4-BE49-F238E27FC236}">
                <a16:creationId xmlns:a16="http://schemas.microsoft.com/office/drawing/2014/main" id="{B6470A25-A6F3-92B3-A6C7-1CCDBCE749D8}"/>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1905434" y="3423595"/>
            <a:ext cx="324000" cy="324000"/>
          </a:xfrm>
          <a:prstGeom prst="rect">
            <a:avLst/>
          </a:prstGeom>
        </p:spPr>
      </p:pic>
      <p:pic>
        <p:nvPicPr>
          <p:cNvPr id="48" name="Grafik 47" descr="Straßenbahnwagen mit einfarbiger Füllung">
            <a:extLst>
              <a:ext uri="{FF2B5EF4-FFF2-40B4-BE49-F238E27FC236}">
                <a16:creationId xmlns:a16="http://schemas.microsoft.com/office/drawing/2014/main" id="{FCB39256-A45F-2789-3106-D86699492C74}"/>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1977000" y="2453478"/>
            <a:ext cx="324000" cy="324000"/>
          </a:xfrm>
          <a:prstGeom prst="rect">
            <a:avLst/>
          </a:prstGeom>
        </p:spPr>
      </p:pic>
      <p:pic>
        <p:nvPicPr>
          <p:cNvPr id="49" name="Grafik 48" descr="Haus mit einfarbiger Füllung">
            <a:extLst>
              <a:ext uri="{FF2B5EF4-FFF2-40B4-BE49-F238E27FC236}">
                <a16:creationId xmlns:a16="http://schemas.microsoft.com/office/drawing/2014/main" id="{8204D824-925A-62AF-58A1-89D479EC9E6B}"/>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3501690" y="2418503"/>
            <a:ext cx="324000" cy="324000"/>
          </a:xfrm>
          <a:prstGeom prst="rect">
            <a:avLst/>
          </a:prstGeom>
        </p:spPr>
      </p:pic>
      <p:pic>
        <p:nvPicPr>
          <p:cNvPr id="50" name="Grafik 49" descr="Auto mit einfarbiger Füllung">
            <a:extLst>
              <a:ext uri="{FF2B5EF4-FFF2-40B4-BE49-F238E27FC236}">
                <a16:creationId xmlns:a16="http://schemas.microsoft.com/office/drawing/2014/main" id="{F3283D2C-DB31-53AE-E0C7-78FB7CE1044B}"/>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5574762" y="4743451"/>
            <a:ext cx="324000" cy="324000"/>
          </a:xfrm>
          <a:prstGeom prst="rect">
            <a:avLst/>
          </a:prstGeom>
        </p:spPr>
      </p:pic>
      <p:pic>
        <p:nvPicPr>
          <p:cNvPr id="51" name="Grafik 50" descr="Gebäude mit einfarbiger Füllung">
            <a:extLst>
              <a:ext uri="{FF2B5EF4-FFF2-40B4-BE49-F238E27FC236}">
                <a16:creationId xmlns:a16="http://schemas.microsoft.com/office/drawing/2014/main" id="{33978213-7E01-4C4B-19CC-EAA84F45BEC3}"/>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a:off x="5544638" y="3015363"/>
            <a:ext cx="324000" cy="324000"/>
          </a:xfrm>
          <a:prstGeom prst="rect">
            <a:avLst/>
          </a:prstGeom>
        </p:spPr>
      </p:pic>
      <p:pic>
        <p:nvPicPr>
          <p:cNvPr id="52" name="Grafik 51" descr="Fracht mit einfarbiger Füllung">
            <a:extLst>
              <a:ext uri="{FF2B5EF4-FFF2-40B4-BE49-F238E27FC236}">
                <a16:creationId xmlns:a16="http://schemas.microsoft.com/office/drawing/2014/main" id="{CE3A8B4C-30DC-3EDC-5446-7516EABC513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259758" y="5265240"/>
            <a:ext cx="324000" cy="324000"/>
          </a:xfrm>
          <a:prstGeom prst="rect">
            <a:avLst/>
          </a:prstGeom>
        </p:spPr>
      </p:pic>
      <p:pic>
        <p:nvPicPr>
          <p:cNvPr id="53" name="Grafik 52" descr="Fabrik mit einfarbiger Füllung">
            <a:extLst>
              <a:ext uri="{FF2B5EF4-FFF2-40B4-BE49-F238E27FC236}">
                <a16:creationId xmlns:a16="http://schemas.microsoft.com/office/drawing/2014/main" id="{A0DFC5C7-72EE-A8E9-9A78-9FA25A264252}"/>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tretch>
            <a:fillRect/>
          </a:stretch>
        </p:blipFill>
        <p:spPr>
          <a:xfrm>
            <a:off x="7488339" y="5193232"/>
            <a:ext cx="324000" cy="324000"/>
          </a:xfrm>
          <a:prstGeom prst="rect">
            <a:avLst/>
          </a:prstGeom>
        </p:spPr>
      </p:pic>
      <p:pic>
        <p:nvPicPr>
          <p:cNvPr id="54" name="Grafik 53" descr="Glühlampe mit einfarbiger Füllung">
            <a:extLst>
              <a:ext uri="{FF2B5EF4-FFF2-40B4-BE49-F238E27FC236}">
                <a16:creationId xmlns:a16="http://schemas.microsoft.com/office/drawing/2014/main" id="{E22CDD46-7577-03C5-A1B1-F552C36065E0}"/>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tretch>
            <a:fillRect/>
          </a:stretch>
        </p:blipFill>
        <p:spPr>
          <a:xfrm>
            <a:off x="8843116" y="5193232"/>
            <a:ext cx="324000" cy="324000"/>
          </a:xfrm>
          <a:prstGeom prst="rect">
            <a:avLst/>
          </a:prstGeom>
        </p:spPr>
      </p:pic>
      <p:pic>
        <p:nvPicPr>
          <p:cNvPr id="55" name="Grafik 54" descr="Recycling mit einfarbiger Füllung">
            <a:extLst>
              <a:ext uri="{FF2B5EF4-FFF2-40B4-BE49-F238E27FC236}">
                <a16:creationId xmlns:a16="http://schemas.microsoft.com/office/drawing/2014/main" id="{F159952B-A31C-C9B4-780E-27AFB9D6F2E5}"/>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tretch>
            <a:fillRect/>
          </a:stretch>
        </p:blipFill>
        <p:spPr>
          <a:xfrm>
            <a:off x="9133460" y="3396446"/>
            <a:ext cx="324000" cy="324000"/>
          </a:xfrm>
          <a:prstGeom prst="rect">
            <a:avLst/>
          </a:prstGeom>
        </p:spPr>
      </p:pic>
      <p:pic>
        <p:nvPicPr>
          <p:cNvPr id="56" name="Grafik 55" descr="Haus mit einfarbiger Füllung">
            <a:extLst>
              <a:ext uri="{FF2B5EF4-FFF2-40B4-BE49-F238E27FC236}">
                <a16:creationId xmlns:a16="http://schemas.microsoft.com/office/drawing/2014/main" id="{EEB0D0EE-C5DB-A3DC-4D47-CDD031556F4D}"/>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7993075" y="3399964"/>
            <a:ext cx="324000" cy="324000"/>
          </a:xfrm>
          <a:prstGeom prst="rect">
            <a:avLst/>
          </a:prstGeom>
        </p:spPr>
      </p:pic>
      <p:pic>
        <p:nvPicPr>
          <p:cNvPr id="57" name="Grafik 56" descr="Stadt mit einfarbiger Füllung">
            <a:extLst>
              <a:ext uri="{FF2B5EF4-FFF2-40B4-BE49-F238E27FC236}">
                <a16:creationId xmlns:a16="http://schemas.microsoft.com/office/drawing/2014/main" id="{ACBE2F8C-E325-BC8B-A922-E7E927D547A4}"/>
              </a:ext>
            </a:extLst>
          </p:cNvPr>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tretch>
            <a:fillRect/>
          </a:stretch>
        </p:blipFill>
        <p:spPr>
          <a:xfrm>
            <a:off x="7182157" y="2747049"/>
            <a:ext cx="324000" cy="324000"/>
          </a:xfrm>
          <a:prstGeom prst="rect">
            <a:avLst/>
          </a:prstGeom>
        </p:spPr>
      </p:pic>
      <p:pic>
        <p:nvPicPr>
          <p:cNvPr id="58" name="Grafik 57" descr="Münzen mit einfarbiger Füllung">
            <a:extLst>
              <a:ext uri="{FF2B5EF4-FFF2-40B4-BE49-F238E27FC236}">
                <a16:creationId xmlns:a16="http://schemas.microsoft.com/office/drawing/2014/main" id="{FC598359-CE1A-E874-04DB-F97403C4344D}"/>
              </a:ext>
            </a:extLst>
          </p:cNvPr>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tretch>
            <a:fillRect/>
          </a:stretch>
        </p:blipFill>
        <p:spPr>
          <a:xfrm>
            <a:off x="7203378" y="1984089"/>
            <a:ext cx="324000" cy="324000"/>
          </a:xfrm>
          <a:prstGeom prst="rect">
            <a:avLst/>
          </a:prstGeom>
        </p:spPr>
      </p:pic>
      <p:sp>
        <p:nvSpPr>
          <p:cNvPr id="59" name="Textfeld 58">
            <a:extLst>
              <a:ext uri="{FF2B5EF4-FFF2-40B4-BE49-F238E27FC236}">
                <a16:creationId xmlns:a16="http://schemas.microsoft.com/office/drawing/2014/main" id="{E9ADC1AE-C7CE-5BF0-3486-C412921103C1}"/>
              </a:ext>
            </a:extLst>
          </p:cNvPr>
          <p:cNvSpPr txBox="1"/>
          <p:nvPr/>
        </p:nvSpPr>
        <p:spPr>
          <a:xfrm>
            <a:off x="558900" y="3414657"/>
            <a:ext cx="1060296" cy="53986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R="0" lvl="0" indent="0" algn="r" eaLnBrk="0" fontAlgn="base" hangingPunct="0">
              <a:lnSpc>
                <a:spcPct val="100000"/>
              </a:lnSpc>
              <a:spcBef>
                <a:spcPct val="0"/>
              </a:spcBef>
              <a:spcAft>
                <a:spcPct val="0"/>
              </a:spcAft>
              <a:buClrTx/>
              <a:buSzTx/>
              <a:buFontTx/>
              <a:buNone/>
              <a:tabLst/>
              <a:defRPr kumimoji="0" sz="2400" b="0" i="0" u="none" strike="noStrike" cap="none" spc="0" normalizeH="0" baseline="0">
                <a:ln>
                  <a:noFill/>
                </a:ln>
                <a:solidFill>
                  <a:srgbClr val="000000"/>
                </a:solidFill>
                <a:effectLst/>
                <a:uLnTx/>
                <a:uFillTx/>
                <a:latin typeface="Arial" charset="0"/>
                <a:ea typeface="ＭＳ Ｐゴシック" charset="-128"/>
              </a:defRPr>
            </a:lvl1pPr>
          </a:lstStyle>
          <a:p>
            <a:pPr algn="l"/>
            <a:r>
              <a:rPr lang="de-DE" sz="1400" dirty="0">
                <a:solidFill>
                  <a:schemeClr val="bg1"/>
                </a:solidFill>
              </a:rPr>
              <a:t>Scope 2</a:t>
            </a:r>
          </a:p>
          <a:p>
            <a:pPr algn="l"/>
            <a:r>
              <a:rPr lang="de-DE" sz="1400" dirty="0">
                <a:solidFill>
                  <a:schemeClr val="bg1"/>
                </a:solidFill>
              </a:rPr>
              <a:t>INDIREKT</a:t>
            </a:r>
          </a:p>
        </p:txBody>
      </p:sp>
      <p:sp>
        <p:nvSpPr>
          <p:cNvPr id="60" name="Ellipse 59">
            <a:extLst>
              <a:ext uri="{FF2B5EF4-FFF2-40B4-BE49-F238E27FC236}">
                <a16:creationId xmlns:a16="http://schemas.microsoft.com/office/drawing/2014/main" id="{BAC11820-7B0B-700C-8AFC-85A358E0340B}"/>
              </a:ext>
            </a:extLst>
          </p:cNvPr>
          <p:cNvSpPr/>
          <p:nvPr/>
        </p:nvSpPr>
        <p:spPr bwMode="auto">
          <a:xfrm>
            <a:off x="7668057" y="3062611"/>
            <a:ext cx="1804409" cy="911128"/>
          </a:xfrm>
          <a:prstGeom prst="ellipse">
            <a:avLst/>
          </a:prstGeom>
          <a:noFill/>
          <a:ln w="38100" cap="flat" cmpd="sng" algn="ctr">
            <a:solidFill>
              <a:srgbClr val="F9AA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61" name="Sprechblase: rechteckig mit abgerundeten Ecken 60">
            <a:extLst>
              <a:ext uri="{FF2B5EF4-FFF2-40B4-BE49-F238E27FC236}">
                <a16:creationId xmlns:a16="http://schemas.microsoft.com/office/drawing/2014/main" id="{420965B2-F9B0-0164-1F50-FDA2CA1EB3C7}"/>
              </a:ext>
            </a:extLst>
          </p:cNvPr>
          <p:cNvSpPr/>
          <p:nvPr/>
        </p:nvSpPr>
        <p:spPr>
          <a:xfrm>
            <a:off x="10004655" y="1003728"/>
            <a:ext cx="1804409" cy="1066423"/>
          </a:xfrm>
          <a:prstGeom prst="wedgeRoundRectCallout">
            <a:avLst>
              <a:gd name="adj1" fmla="val -81187"/>
              <a:gd name="adj2" fmla="val -36962"/>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tx1"/>
                </a:solidFill>
              </a:rPr>
              <a:t>Kategorie 13 im ecocockpit</a:t>
            </a:r>
            <a:r>
              <a:rPr lang="de-DE" sz="1200" dirty="0">
                <a:solidFill>
                  <a:schemeClr val="tx1"/>
                </a:solidFill>
              </a:rPr>
              <a:t>:</a:t>
            </a:r>
          </a:p>
          <a:p>
            <a:pPr algn="ctr"/>
            <a:r>
              <a:rPr lang="de-DE" sz="1200" dirty="0">
                <a:solidFill>
                  <a:schemeClr val="tx1"/>
                </a:solidFill>
              </a:rPr>
              <a:t>In Subscope 3L als benutzerdefinierte Position anlegbar.</a:t>
            </a:r>
          </a:p>
        </p:txBody>
      </p:sp>
      <p:sp>
        <p:nvSpPr>
          <p:cNvPr id="2" name="Textfeld 1">
            <a:extLst>
              <a:ext uri="{FF2B5EF4-FFF2-40B4-BE49-F238E27FC236}">
                <a16:creationId xmlns:a16="http://schemas.microsoft.com/office/drawing/2014/main" id="{51AB0D0D-6C98-F037-0FAB-A00E9DC628E2}"/>
              </a:ext>
            </a:extLst>
          </p:cNvPr>
          <p:cNvSpPr txBox="1"/>
          <p:nvPr/>
        </p:nvSpPr>
        <p:spPr>
          <a:xfrm>
            <a:off x="490306" y="6334036"/>
            <a:ext cx="3306689" cy="230832"/>
          </a:xfrm>
          <a:prstGeom prst="rect">
            <a:avLst/>
          </a:prstGeom>
          <a:noFill/>
        </p:spPr>
        <p:txBody>
          <a:bodyPr wrap="square" rtlCol="0">
            <a:spAutoFit/>
          </a:bodyPr>
          <a:lstStyle/>
          <a:p>
            <a:pPr algn="l"/>
            <a:r>
              <a:rPr lang="de-DE" sz="900" dirty="0"/>
              <a:t>Quelle: In Anlehnung an und übersetzt vom GHG Protocol</a:t>
            </a:r>
          </a:p>
        </p:txBody>
      </p:sp>
    </p:spTree>
    <p:extLst>
      <p:ext uri="{BB962C8B-B14F-4D97-AF65-F5344CB8AC3E}">
        <p14:creationId xmlns:p14="http://schemas.microsoft.com/office/powerpoint/2010/main" val="9542133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62616652-7987-15E7-8F84-12D6A164043F}"/>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5" name="Foliennummernplatzhalter 4">
            <a:extLst>
              <a:ext uri="{FF2B5EF4-FFF2-40B4-BE49-F238E27FC236}">
                <a16:creationId xmlns:a16="http://schemas.microsoft.com/office/drawing/2014/main" id="{E627EA28-AFC7-CD3C-7BD2-6EE447CB08F6}"/>
              </a:ext>
            </a:extLst>
          </p:cNvPr>
          <p:cNvSpPr>
            <a:spLocks noGrp="1"/>
          </p:cNvSpPr>
          <p:nvPr>
            <p:ph type="sldNum" sz="quarter" idx="4"/>
          </p:nvPr>
        </p:nvSpPr>
        <p:spPr/>
        <p:txBody>
          <a:bodyPr/>
          <a:lstStyle/>
          <a:p>
            <a:fld id="{894680D0-7A83-433A-9719-C4143F27F647}" type="slidenum">
              <a:rPr lang="de-DE" smtClean="0"/>
              <a:pPr/>
              <a:t>54</a:t>
            </a:fld>
            <a:endParaRPr lang="de-DE" dirty="0"/>
          </a:p>
        </p:txBody>
      </p:sp>
      <p:graphicFrame>
        <p:nvGraphicFramePr>
          <p:cNvPr id="8" name="Tabelle 9">
            <a:extLst>
              <a:ext uri="{FF2B5EF4-FFF2-40B4-BE49-F238E27FC236}">
                <a16:creationId xmlns:a16="http://schemas.microsoft.com/office/drawing/2014/main" id="{050CD03D-C8BB-1C9E-3181-74809146A56C}"/>
              </a:ext>
            </a:extLst>
          </p:cNvPr>
          <p:cNvGraphicFramePr>
            <a:graphicFrameLocks noGrp="1"/>
          </p:cNvGraphicFramePr>
          <p:nvPr>
            <p:extLst>
              <p:ext uri="{D42A27DB-BD31-4B8C-83A1-F6EECF244321}">
                <p14:modId xmlns:p14="http://schemas.microsoft.com/office/powerpoint/2010/main" val="1518953615"/>
              </p:ext>
            </p:extLst>
          </p:nvPr>
        </p:nvGraphicFramePr>
        <p:xfrm>
          <a:off x="551384" y="977281"/>
          <a:ext cx="11256616" cy="3338313"/>
        </p:xfrm>
        <a:graphic>
          <a:graphicData uri="http://schemas.openxmlformats.org/drawingml/2006/table">
            <a:tbl>
              <a:tblPr firstRow="1" bandRow="1">
                <a:tableStyleId>{7E9639D4-E3E2-4D34-9284-5A2195B3D0D7}</a:tableStyleId>
              </a:tblPr>
              <a:tblGrid>
                <a:gridCol w="2479554">
                  <a:extLst>
                    <a:ext uri="{9D8B030D-6E8A-4147-A177-3AD203B41FA5}">
                      <a16:colId xmlns:a16="http://schemas.microsoft.com/office/drawing/2014/main" val="2566465029"/>
                    </a:ext>
                  </a:extLst>
                </a:gridCol>
                <a:gridCol w="2491561">
                  <a:extLst>
                    <a:ext uri="{9D8B030D-6E8A-4147-A177-3AD203B41FA5}">
                      <a16:colId xmlns:a16="http://schemas.microsoft.com/office/drawing/2014/main" val="3155891547"/>
                    </a:ext>
                  </a:extLst>
                </a:gridCol>
                <a:gridCol w="4863782">
                  <a:extLst>
                    <a:ext uri="{9D8B030D-6E8A-4147-A177-3AD203B41FA5}">
                      <a16:colId xmlns:a16="http://schemas.microsoft.com/office/drawing/2014/main" val="1714585176"/>
                    </a:ext>
                  </a:extLst>
                </a:gridCol>
                <a:gridCol w="1421719">
                  <a:extLst>
                    <a:ext uri="{9D8B030D-6E8A-4147-A177-3AD203B41FA5}">
                      <a16:colId xmlns:a16="http://schemas.microsoft.com/office/drawing/2014/main" val="982947252"/>
                    </a:ext>
                  </a:extLst>
                </a:gridCol>
              </a:tblGrid>
              <a:tr h="320793">
                <a:tc>
                  <a:txBody>
                    <a:bodyPr/>
                    <a:lstStyle/>
                    <a:p>
                      <a:r>
                        <a:rPr lang="de-DE" sz="1200" dirty="0"/>
                        <a:t>Beschreibung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r>
                        <a:rPr lang="de-DE" sz="1200" dirty="0"/>
                        <a:t>Mindestanforderungen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Querbeziehung zu anderen Kategorien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smtClean="0"/>
                        <a:t>Relevant für</a:t>
                      </a:r>
                      <a:endParaRPr lang="de-D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extLst>
                  <a:ext uri="{0D108BD9-81ED-4DB2-BD59-A6C34878D82A}">
                    <a16:rowId xmlns:a16="http://schemas.microsoft.com/office/drawing/2014/main" val="3870020211"/>
                  </a:ext>
                </a:extLst>
              </a:tr>
              <a:tr h="29945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0000"/>
                          </a:solidFill>
                        </a:rPr>
                        <a:t>Betrieb von Gebäuden, Maschinen und Fahrzeugen, die dem eigenen Unternehmen gehören, jedoch an Fremdfirmen verleast oder vermietet wurden (soweit nicht unter Scope 1 und 2 erfasst</a:t>
                      </a:r>
                      <a:r>
                        <a:rPr lang="de-DE" sz="1200" dirty="0" smtClean="0">
                          <a:solidFill>
                            <a:srgbClr val="000000"/>
                          </a:solidFill>
                        </a:rPr>
                        <a:t>).</a:t>
                      </a:r>
                      <a:endParaRPr lang="de-DE" sz="12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u="none" strike="noStrike" kern="1200" baseline="0" dirty="0">
                          <a:solidFill>
                            <a:srgbClr val="000000"/>
                          </a:solidFill>
                          <a:latin typeface="+mn-lt"/>
                          <a:ea typeface="+mn-ea"/>
                          <a:cs typeface="+mn-cs"/>
                        </a:rPr>
                        <a:t>Scope 1 und 2 Emissionen, die bei </a:t>
                      </a:r>
                      <a:r>
                        <a:rPr lang="de-DE" sz="1200" b="0" u="none" strike="noStrike" kern="1200" baseline="0" dirty="0" smtClean="0">
                          <a:solidFill>
                            <a:srgbClr val="000000"/>
                          </a:solidFill>
                          <a:latin typeface="+mn-lt"/>
                          <a:ea typeface="+mn-ea"/>
                          <a:cs typeface="+mn-cs"/>
                        </a:rPr>
                        <a:t>Mietern </a:t>
                      </a:r>
                      <a:r>
                        <a:rPr lang="de-DE" sz="1200" b="0" u="none" strike="noStrike" kern="1200" baseline="0" dirty="0">
                          <a:solidFill>
                            <a:srgbClr val="000000"/>
                          </a:solidFill>
                          <a:latin typeface="+mn-lt"/>
                          <a:ea typeface="+mn-ea"/>
                          <a:cs typeface="+mn-cs"/>
                        </a:rPr>
                        <a:t>und </a:t>
                      </a:r>
                      <a:r>
                        <a:rPr lang="de-DE" sz="1200" b="0" u="none" strike="noStrike" kern="1200" baseline="0" dirty="0" smtClean="0">
                          <a:solidFill>
                            <a:srgbClr val="000000"/>
                          </a:solidFill>
                          <a:latin typeface="+mn-lt"/>
                          <a:ea typeface="+mn-ea"/>
                          <a:cs typeface="+mn-cs"/>
                        </a:rPr>
                        <a:t>Leasingnehmer anfallen.</a:t>
                      </a:r>
                      <a:endParaRPr lang="de-DE" sz="1200" b="0" u="none" strike="noStrike" kern="1200" baseline="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u="none" strike="noStrike" kern="1200" baseline="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u="sng" kern="0" dirty="0">
                          <a:solidFill>
                            <a:schemeClr val="tx1"/>
                          </a:solidFill>
                        </a:rPr>
                        <a:t>Optional</a:t>
                      </a:r>
                      <a:r>
                        <a:rPr lang="de-DE" sz="1200" kern="0" dirty="0">
                          <a:solidFill>
                            <a:schemeClr val="tx1"/>
                          </a:solidFill>
                        </a:rPr>
                        <a:t>: Lebenszyklusemissionen im Zusammenhang mit der Herstellung/Bau der </a:t>
                      </a:r>
                      <a:r>
                        <a:rPr lang="de-DE" sz="1200" kern="0" dirty="0" smtClean="0">
                          <a:solidFill>
                            <a:schemeClr val="tx1"/>
                          </a:solidFill>
                        </a:rPr>
                        <a:t>Vermögenswerten</a:t>
                      </a:r>
                      <a:endParaRPr lang="de-DE" sz="1200" kern="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u="none" strike="noStrike" kern="1200" baseline="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dirty="0">
                          <a:solidFill>
                            <a:srgbClr val="000000"/>
                          </a:solidFill>
                        </a:rPr>
                        <a:t>Ob Emissionen Kategorie 3.13 oder Scope 1 und 2 zugeordnet werden, ist abhängig von der Art des Leasingverhältnisses und dem gewählten Konsolidierungsansatz.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dirty="0">
                        <a:solidFill>
                          <a:srgbClr val="000000"/>
                        </a:solidFill>
                      </a:endParaRPr>
                    </a:p>
                    <a:p>
                      <a:pPr marL="0" indent="0">
                        <a:buNone/>
                      </a:pPr>
                      <a:r>
                        <a:rPr lang="de-DE" sz="1200" dirty="0">
                          <a:solidFill>
                            <a:srgbClr val="000000"/>
                          </a:solidFill>
                        </a:rPr>
                        <a:t>Je nach Geschäftsmodell kann es sinnvoll sein nicht zwischen 3.11 (Nutzung der verkauften Produkte) und 3.13 zu unterscheiden (Vermietete oder verleaste Sachanlagen): </a:t>
                      </a:r>
                    </a:p>
                    <a:p>
                      <a:pPr marL="285750" indent="-285750">
                        <a:buClr>
                          <a:schemeClr val="tx1"/>
                        </a:buClr>
                        <a:buFont typeface="Arial" panose="020B0604020202020204" pitchFamily="34" charset="0"/>
                        <a:buChar char="•"/>
                      </a:pPr>
                      <a:r>
                        <a:rPr lang="de-DE" sz="1200" dirty="0">
                          <a:solidFill>
                            <a:srgbClr val="000000"/>
                          </a:solidFill>
                        </a:rPr>
                        <a:t>Verleaste Sachanlagen können auf die gleiche Weise bilanziert werden wie verkaufte Produkte </a:t>
                      </a:r>
                      <a:r>
                        <a:rPr lang="de-DE" sz="1200" dirty="0" smtClean="0">
                          <a:solidFill>
                            <a:srgbClr val="000000"/>
                          </a:solidFill>
                        </a:rPr>
                        <a:t>(z. B. </a:t>
                      </a:r>
                      <a:r>
                        <a:rPr lang="de-DE" sz="1200" dirty="0">
                          <a:solidFill>
                            <a:srgbClr val="000000"/>
                          </a:solidFill>
                        </a:rPr>
                        <a:t>gesamte Emissionen des Lebenszyklus</a:t>
                      </a:r>
                      <a:r>
                        <a:rPr lang="de-DE" sz="1200" dirty="0" smtClean="0">
                          <a:solidFill>
                            <a:srgbClr val="000000"/>
                          </a:solidFill>
                        </a:rPr>
                        <a:t>).</a:t>
                      </a:r>
                      <a:endParaRPr lang="de-DE" sz="1200" dirty="0">
                        <a:solidFill>
                          <a:srgbClr val="000000"/>
                        </a:solidFill>
                      </a:endParaRPr>
                    </a:p>
                    <a:p>
                      <a:pPr marL="285750" indent="-285750">
                        <a:buClr>
                          <a:schemeClr val="tx1"/>
                        </a:buClr>
                        <a:buFont typeface="Arial" panose="020B0604020202020204" pitchFamily="34" charset="0"/>
                        <a:buChar char="•"/>
                      </a:pPr>
                      <a:r>
                        <a:rPr lang="de-DE" sz="1200" dirty="0">
                          <a:solidFill>
                            <a:srgbClr val="000000"/>
                          </a:solidFill>
                        </a:rPr>
                        <a:t>Wenn dies der Fall ist, sollten Emissionen 3.11 und nicht 3.13 zugeordnet </a:t>
                      </a:r>
                      <a:r>
                        <a:rPr lang="de-DE" sz="1200" dirty="0" smtClean="0">
                          <a:solidFill>
                            <a:srgbClr val="000000"/>
                          </a:solidFill>
                        </a:rPr>
                        <a:t>werden.</a:t>
                      </a:r>
                      <a:endParaRPr lang="de-DE" sz="1200" dirty="0">
                        <a:solidFill>
                          <a:srgbClr val="000000"/>
                        </a:solidFill>
                      </a:endParaRPr>
                    </a:p>
                    <a:p>
                      <a:pPr marL="285750" indent="-285750">
                        <a:buClr>
                          <a:schemeClr val="tx1"/>
                        </a:buClr>
                        <a:buFont typeface="Arial" panose="020B0604020202020204" pitchFamily="34" charset="0"/>
                        <a:buChar char="•"/>
                      </a:pPr>
                      <a:r>
                        <a:rPr lang="de-DE" sz="1200" dirty="0">
                          <a:solidFill>
                            <a:srgbClr val="000000"/>
                          </a:solidFill>
                        </a:rPr>
                        <a:t>Vorsicht vor Doppelzählung!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2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de-DE" sz="1200" b="0" u="none" strike="noStrike" kern="1200" baseline="0" dirty="0" smtClean="0">
                          <a:solidFill>
                            <a:schemeClr val="tx1"/>
                          </a:solidFill>
                          <a:latin typeface="+mn-lt"/>
                          <a:ea typeface="+mn-ea"/>
                          <a:cs typeface="+mn-cs"/>
                        </a:rPr>
                        <a:t>Unternehmen, die in </a:t>
                      </a:r>
                      <a:r>
                        <a:rPr lang="de-DE" sz="1200" b="0" u="none" strike="noStrike" kern="1200" baseline="0" dirty="0">
                          <a:solidFill>
                            <a:schemeClr val="tx1"/>
                          </a:solidFill>
                          <a:latin typeface="+mn-lt"/>
                          <a:ea typeface="+mn-ea"/>
                          <a:cs typeface="+mn-cs"/>
                        </a:rPr>
                        <a:t>relevanter Menge Immobilien oder Anlagen / Maschinen </a:t>
                      </a:r>
                      <a:r>
                        <a:rPr lang="de-DE" sz="1200" b="0" u="none" strike="noStrike" kern="1200" baseline="0" dirty="0" smtClean="0">
                          <a:solidFill>
                            <a:schemeClr val="tx1"/>
                          </a:solidFill>
                          <a:latin typeface="+mn-lt"/>
                          <a:ea typeface="+mn-ea"/>
                          <a:cs typeface="+mn-cs"/>
                        </a:rPr>
                        <a:t>vermieten oder verleasen.</a:t>
                      </a:r>
                      <a:endParaRPr lang="de-DE" sz="1200" b="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4418651"/>
                  </a:ext>
                </a:extLst>
              </a:tr>
            </a:tbl>
          </a:graphicData>
        </a:graphic>
      </p:graphicFrame>
      <p:sp>
        <p:nvSpPr>
          <p:cNvPr id="11" name="Sprechblase: rechteckig mit abgerundeten Ecken 10">
            <a:extLst>
              <a:ext uri="{FF2B5EF4-FFF2-40B4-BE49-F238E27FC236}">
                <a16:creationId xmlns:a16="http://schemas.microsoft.com/office/drawing/2014/main" id="{AE7F629D-260B-C655-58F9-DD29D58B6885}"/>
              </a:ext>
            </a:extLst>
          </p:cNvPr>
          <p:cNvSpPr/>
          <p:nvPr/>
        </p:nvSpPr>
        <p:spPr>
          <a:xfrm>
            <a:off x="7896200" y="1916832"/>
            <a:ext cx="1656184" cy="432048"/>
          </a:xfrm>
          <a:prstGeom prst="wedgeRoundRectCallout">
            <a:avLst>
              <a:gd name="adj1" fmla="val -34568"/>
              <a:gd name="adj2" fmla="val -76414"/>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200" kern="0" dirty="0">
                <a:solidFill>
                  <a:schemeClr val="tx1"/>
                </a:solidFill>
              </a:rPr>
              <a:t>Siehe Kategorie 3.8</a:t>
            </a:r>
          </a:p>
        </p:txBody>
      </p:sp>
      <p:sp>
        <p:nvSpPr>
          <p:cNvPr id="9" name="Sprechblase: rechteckig mit abgerundeten Ecken 1">
            <a:extLst>
              <a:ext uri="{FF2B5EF4-FFF2-40B4-BE49-F238E27FC236}">
                <a16:creationId xmlns:a16="http://schemas.microsoft.com/office/drawing/2014/main" id="{DB05CD9D-1695-76F5-0392-F05E1A6B9BE8}"/>
              </a:ext>
            </a:extLst>
          </p:cNvPr>
          <p:cNvSpPr/>
          <p:nvPr/>
        </p:nvSpPr>
        <p:spPr>
          <a:xfrm>
            <a:off x="3359696" y="4446998"/>
            <a:ext cx="4680520" cy="494170"/>
          </a:xfrm>
          <a:prstGeom prst="wedgeRoundRectCallout">
            <a:avLst>
              <a:gd name="adj1" fmla="val -57721"/>
              <a:gd name="adj2" fmla="val -51836"/>
              <a:gd name="adj3" fmla="val 16667"/>
            </a:avLst>
          </a:prstGeom>
          <a:solidFill>
            <a:srgbClr val="F9B000"/>
          </a:solidFill>
          <a:ln w="25400" cap="flat" cmpd="sng" algn="ctr">
            <a:solidFill>
              <a:srgbClr val="BBE0E3">
                <a:shade val="50000"/>
              </a:srgbClr>
            </a:solidFill>
            <a:prstDash val="solid"/>
          </a:ln>
          <a:effectLst/>
        </p:spPr>
        <p:txBody>
          <a:bodyPr rtlCol="0" anchor="ctr"/>
          <a:lstStyle/>
          <a:p>
            <a:pPr lvl="0" algn="ctr" eaLnBrk="0" fontAlgn="base" hangingPunct="0">
              <a:spcBef>
                <a:spcPct val="0"/>
              </a:spcBef>
              <a:spcAft>
                <a:spcPct val="0"/>
              </a:spcAft>
            </a:pPr>
            <a:endParaRPr lang="de-DE" sz="1200" kern="0" dirty="0">
              <a:solidFill>
                <a:srgbClr val="000000"/>
              </a:solidFill>
              <a:latin typeface="Arial"/>
              <a:ea typeface="ＭＳ Ｐゴシック"/>
            </a:endParaRPr>
          </a:p>
          <a:p>
            <a:pPr lvl="0" algn="ctr" eaLnBrk="0" fontAlgn="base" hangingPunct="0">
              <a:spcBef>
                <a:spcPct val="0"/>
              </a:spcBef>
              <a:spcAft>
                <a:spcPct val="0"/>
              </a:spcAft>
            </a:pP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Weiterführende Informationen </a:t>
            </a:r>
            <a:r>
              <a:rPr kumimoji="0" lang="de-DE" sz="1200" b="0" i="0" u="none" strike="noStrike" kern="0" cap="none" spc="0" normalizeH="0" baseline="0" noProof="0" dirty="0" smtClean="0">
                <a:ln>
                  <a:noFill/>
                </a:ln>
                <a:solidFill>
                  <a:srgbClr val="000000"/>
                </a:solidFill>
                <a:effectLst/>
                <a:uLnTx/>
                <a:uFillTx/>
                <a:latin typeface="Arial"/>
                <a:ea typeface="ＭＳ Ｐゴシック"/>
                <a:cs typeface="+mn-cs"/>
              </a:rPr>
              <a:t>finden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Sie im Dokument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hlinkClick r:id="rId2" action="ppaction://hlinksldjump"/>
              </a:rPr>
              <a:t>Technical Guidance for Calculating Scope 3 Emissions</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 auf S. </a:t>
            </a:r>
            <a:r>
              <a:rPr lang="de-DE" sz="1200" kern="0" dirty="0" smtClean="0">
                <a:solidFill>
                  <a:srgbClr val="000000"/>
                </a:solidFill>
                <a:latin typeface="Arial"/>
                <a:ea typeface="ＭＳ Ｐゴシック"/>
              </a:rPr>
              <a:t>128</a:t>
            </a:r>
            <a:r>
              <a:rPr kumimoji="0" lang="de-DE" sz="1200" b="0" i="0" u="none" strike="noStrike" kern="0" cap="none" spc="0" normalizeH="0" baseline="0" noProof="0" dirty="0" smtClean="0">
                <a:ln>
                  <a:noFill/>
                </a:ln>
                <a:solidFill>
                  <a:srgbClr val="000000"/>
                </a:solidFill>
                <a:effectLst/>
                <a:uLnTx/>
                <a:uFillTx/>
                <a:latin typeface="Arial"/>
                <a:ea typeface="ＭＳ Ｐゴシック"/>
                <a:cs typeface="+mn-cs"/>
              </a:rPr>
              <a:t>-129.</a:t>
            </a:r>
            <a:endParaRPr kumimoji="0" lang="de-DE" sz="12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de-DE" sz="1200" b="0" i="0" u="none" strike="noStrike" kern="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1023011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elle 9">
            <a:extLst>
              <a:ext uri="{FF2B5EF4-FFF2-40B4-BE49-F238E27FC236}">
                <a16:creationId xmlns:a16="http://schemas.microsoft.com/office/drawing/2014/main" id="{B6E139FC-25D3-ECAB-8C2E-482990FFC0CA}"/>
              </a:ext>
            </a:extLst>
          </p:cNvPr>
          <p:cNvGraphicFramePr>
            <a:graphicFrameLocks noGrp="1"/>
          </p:cNvGraphicFramePr>
          <p:nvPr>
            <p:extLst>
              <p:ext uri="{D42A27DB-BD31-4B8C-83A1-F6EECF244321}">
                <p14:modId xmlns:p14="http://schemas.microsoft.com/office/powerpoint/2010/main" val="3343791374"/>
              </p:ext>
            </p:extLst>
          </p:nvPr>
        </p:nvGraphicFramePr>
        <p:xfrm>
          <a:off x="1055440" y="990322"/>
          <a:ext cx="10752560" cy="4886950"/>
        </p:xfrm>
        <a:graphic>
          <a:graphicData uri="http://schemas.openxmlformats.org/drawingml/2006/table">
            <a:tbl>
              <a:tblPr firstRow="1" bandRow="1">
                <a:tableStyleId>{7E9639D4-E3E2-4D34-9284-5A2195B3D0D7}</a:tableStyleId>
              </a:tblPr>
              <a:tblGrid>
                <a:gridCol w="1510991">
                  <a:extLst>
                    <a:ext uri="{9D8B030D-6E8A-4147-A177-3AD203B41FA5}">
                      <a16:colId xmlns:a16="http://schemas.microsoft.com/office/drawing/2014/main" val="2566465029"/>
                    </a:ext>
                  </a:extLst>
                </a:gridCol>
                <a:gridCol w="3969383">
                  <a:extLst>
                    <a:ext uri="{9D8B030D-6E8A-4147-A177-3AD203B41FA5}">
                      <a16:colId xmlns:a16="http://schemas.microsoft.com/office/drawing/2014/main" val="3795616076"/>
                    </a:ext>
                  </a:extLst>
                </a:gridCol>
                <a:gridCol w="3601055">
                  <a:extLst>
                    <a:ext uri="{9D8B030D-6E8A-4147-A177-3AD203B41FA5}">
                      <a16:colId xmlns:a16="http://schemas.microsoft.com/office/drawing/2014/main" val="3754190229"/>
                    </a:ext>
                  </a:extLst>
                </a:gridCol>
                <a:gridCol w="1671131">
                  <a:extLst>
                    <a:ext uri="{9D8B030D-6E8A-4147-A177-3AD203B41FA5}">
                      <a16:colId xmlns:a16="http://schemas.microsoft.com/office/drawing/2014/main" val="1714585176"/>
                    </a:ext>
                  </a:extLst>
                </a:gridCol>
              </a:tblGrid>
              <a:tr h="395190">
                <a:tc>
                  <a:txBody>
                    <a:bodyPr/>
                    <a:lstStyle/>
                    <a:p>
                      <a:r>
                        <a:rPr lang="de-DE" sz="1200" b="1" i="0" dirty="0">
                          <a:latin typeface="+mj-lt"/>
                        </a:rPr>
                        <a:t>Methode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tc>
                  <a:txBody>
                    <a:bodyPr/>
                    <a:lstStyle/>
                    <a:p>
                      <a:r>
                        <a:rPr lang="de-DE" sz="1200" b="1" i="0" dirty="0">
                          <a:latin typeface="+mj-lt"/>
                        </a:rPr>
                        <a:t>Beschreibung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tc>
                  <a:txBody>
                    <a:bodyPr/>
                    <a:lstStyle/>
                    <a:p>
                      <a:r>
                        <a:rPr lang="de-DE" sz="1200" b="1" i="0" dirty="0">
                          <a:latin typeface="+mj-lt"/>
                        </a:rPr>
                        <a:t>Vorgehen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i="0" dirty="0">
                          <a:latin typeface="+mj-lt"/>
                        </a:rPr>
                        <a:t>Anmerkungen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extLst>
                  <a:ext uri="{0D108BD9-81ED-4DB2-BD59-A6C34878D82A}">
                    <a16:rowId xmlns:a16="http://schemas.microsoft.com/office/drawing/2014/main" val="3870020211"/>
                  </a:ext>
                </a:extLst>
              </a:tr>
              <a:tr h="1079352">
                <a:tc>
                  <a:txBody>
                    <a:bodyPr/>
                    <a:lstStyle/>
                    <a:p>
                      <a:r>
                        <a:rPr lang="de-DE" sz="1200" b="1" dirty="0">
                          <a:solidFill>
                            <a:srgbClr val="000000"/>
                          </a:solidFill>
                          <a:latin typeface="+mj-lt"/>
                        </a:rPr>
                        <a:t>Asset-specific</a:t>
                      </a:r>
                    </a:p>
                    <a:p>
                      <a:r>
                        <a:rPr lang="de-DE" sz="1200" b="1" dirty="0">
                          <a:solidFill>
                            <a:srgbClr val="000000"/>
                          </a:solidFill>
                          <a:latin typeface="+mj-lt"/>
                        </a:rPr>
                        <a:t>(Sachanlagen-bezogen)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b="0" u="none" strike="noStrike" kern="1200" baseline="0" noProof="0" dirty="0">
                        <a:solidFill>
                          <a:srgbClr val="000000"/>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200" b="0"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de-DE" sz="1200" kern="1200" dirty="0">
                        <a:solidFill>
                          <a:schemeClr val="tx1"/>
                        </a:solidFill>
                        <a:highlight>
                          <a:srgbClr val="FF0000"/>
                        </a:highlight>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4418651"/>
                  </a:ext>
                </a:extLst>
              </a:tr>
              <a:tr h="1655008">
                <a:tc>
                  <a:txBody>
                    <a:bodyPr/>
                    <a:lstStyle/>
                    <a:p>
                      <a:r>
                        <a:rPr lang="de-DE" sz="1200" b="1" dirty="0">
                          <a:solidFill>
                            <a:srgbClr val="000000"/>
                          </a:solidFill>
                          <a:latin typeface="+mj-lt"/>
                        </a:rPr>
                        <a:t>Lessor-specific</a:t>
                      </a:r>
                    </a:p>
                    <a:p>
                      <a:r>
                        <a:rPr lang="de-DE" sz="1200" b="1" dirty="0">
                          <a:solidFill>
                            <a:srgbClr val="000000"/>
                          </a:solidFill>
                          <a:latin typeface="+mj-lt"/>
                        </a:rPr>
                        <a:t>(Leasinggeber-bezogen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b="0" u="none" strike="noStrike" kern="1200" baseline="0" noProof="0" dirty="0">
                        <a:solidFill>
                          <a:srgbClr val="000000"/>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None/>
                      </a:pPr>
                      <a:endParaRPr lang="de-DE" sz="1200" dirty="0">
                        <a:solidFill>
                          <a:srgbClr val="FF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de-DE" sz="12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4821180"/>
                  </a:ext>
                </a:extLst>
              </a:tr>
              <a:tr h="1757400">
                <a:tc>
                  <a:txBody>
                    <a:bodyPr/>
                    <a:lstStyle/>
                    <a:p>
                      <a:r>
                        <a:rPr lang="de-DE" sz="1200" b="1" dirty="0">
                          <a:solidFill>
                            <a:srgbClr val="000000"/>
                          </a:solidFill>
                          <a:latin typeface="+mj-lt"/>
                        </a:rPr>
                        <a:t>Average-Data</a:t>
                      </a:r>
                    </a:p>
                    <a:p>
                      <a:endParaRPr lang="de-DE" sz="1200" b="1" dirty="0">
                        <a:solidFill>
                          <a:srgbClr val="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de-DE" sz="1200" b="0" i="0" u="none" strike="noStrike" kern="1200" cap="none" spc="0" normalizeH="0" baseline="0" noProof="0" dirty="0">
                        <a:ln>
                          <a:noFill/>
                        </a:ln>
                        <a:solidFill>
                          <a:srgbClr val="262626"/>
                        </a:solidFill>
                        <a:effectLst/>
                        <a:uLnTx/>
                        <a:uFillTx/>
                        <a:latin typeface="+mj-lt"/>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200" kern="1200" dirty="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highlight>
                          <a:srgbClr val="FF0000"/>
                        </a:highlight>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9752357"/>
                  </a:ext>
                </a:extLst>
              </a:tr>
            </a:tbl>
          </a:graphicData>
        </a:graphic>
      </p:graphicFrame>
      <p:sp>
        <p:nvSpPr>
          <p:cNvPr id="4" name="Fußzeilenplatzhalter 3">
            <a:extLst>
              <a:ext uri="{FF2B5EF4-FFF2-40B4-BE49-F238E27FC236}">
                <a16:creationId xmlns:a16="http://schemas.microsoft.com/office/drawing/2014/main" id="{0677D126-E78A-56FF-8D61-6830887B6C1D}"/>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5" name="Foliennummernplatzhalter 4">
            <a:extLst>
              <a:ext uri="{FF2B5EF4-FFF2-40B4-BE49-F238E27FC236}">
                <a16:creationId xmlns:a16="http://schemas.microsoft.com/office/drawing/2014/main" id="{460D26A3-B192-4FC0-690E-B3DB54C2ECB0}"/>
              </a:ext>
            </a:extLst>
          </p:cNvPr>
          <p:cNvSpPr>
            <a:spLocks noGrp="1"/>
          </p:cNvSpPr>
          <p:nvPr>
            <p:ph type="sldNum" sz="quarter" idx="4"/>
          </p:nvPr>
        </p:nvSpPr>
        <p:spPr/>
        <p:txBody>
          <a:bodyPr/>
          <a:lstStyle/>
          <a:p>
            <a:fld id="{894680D0-7A83-433A-9719-C4143F27F647}" type="slidenum">
              <a:rPr lang="de-DE" smtClean="0"/>
              <a:pPr/>
              <a:t>55</a:t>
            </a:fld>
            <a:endParaRPr lang="de-DE" dirty="0"/>
          </a:p>
        </p:txBody>
      </p:sp>
      <p:sp>
        <p:nvSpPr>
          <p:cNvPr id="9" name="Rechtwinkliges Dreieck 8">
            <a:extLst>
              <a:ext uri="{FF2B5EF4-FFF2-40B4-BE49-F238E27FC236}">
                <a16:creationId xmlns:a16="http://schemas.microsoft.com/office/drawing/2014/main" id="{7009C912-62D2-7BDA-DA5B-CA5A14BD2430}"/>
              </a:ext>
            </a:extLst>
          </p:cNvPr>
          <p:cNvSpPr/>
          <p:nvPr/>
        </p:nvSpPr>
        <p:spPr>
          <a:xfrm rot="10800000">
            <a:off x="551383" y="980726"/>
            <a:ext cx="416050" cy="4886949"/>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de-DE" sz="1400" dirty="0">
                <a:solidFill>
                  <a:srgbClr val="000000"/>
                </a:solidFill>
              </a:rPr>
              <a:t>Genauigkeit</a:t>
            </a:r>
          </a:p>
        </p:txBody>
      </p:sp>
      <p:sp>
        <p:nvSpPr>
          <p:cNvPr id="7" name="Sprechblase: rechteckig mit abgerundeten Ecken 6">
            <a:extLst>
              <a:ext uri="{FF2B5EF4-FFF2-40B4-BE49-F238E27FC236}">
                <a16:creationId xmlns:a16="http://schemas.microsoft.com/office/drawing/2014/main" id="{03D637BB-D58A-362A-C52E-00D5A87C5FB7}"/>
              </a:ext>
            </a:extLst>
          </p:cNvPr>
          <p:cNvSpPr/>
          <p:nvPr/>
        </p:nvSpPr>
        <p:spPr>
          <a:xfrm>
            <a:off x="3143672" y="2924943"/>
            <a:ext cx="6696744" cy="1800201"/>
          </a:xfrm>
          <a:prstGeom prst="wedgeRoundRectCallout">
            <a:avLst>
              <a:gd name="adj1" fmla="val -63505"/>
              <a:gd name="adj2" fmla="val -121159"/>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0000"/>
                </a:solidFill>
                <a:latin typeface="+mj-lt"/>
                <a:cs typeface="Arial" pitchFamily="34" charset="0"/>
              </a:rPr>
              <a:t> Siehe Kategorie 3.8 für die </a:t>
            </a:r>
            <a:r>
              <a:rPr lang="en-US" sz="1200" b="1" dirty="0">
                <a:solidFill>
                  <a:schemeClr val="tx1"/>
                </a:solidFill>
                <a:latin typeface="+mj-lt"/>
                <a:cs typeface="Arial" pitchFamily="34" charset="0"/>
              </a:rPr>
              <a:t>Berechnungsmethode und den Entscheidungsbaum,</a:t>
            </a:r>
            <a:br>
              <a:rPr lang="en-US" sz="1200" b="1" dirty="0">
                <a:solidFill>
                  <a:schemeClr val="tx1"/>
                </a:solidFill>
                <a:latin typeface="+mj-lt"/>
                <a:cs typeface="Arial" pitchFamily="34" charset="0"/>
              </a:rPr>
            </a:br>
            <a:r>
              <a:rPr lang="en-US" sz="1200" b="1" dirty="0">
                <a:solidFill>
                  <a:schemeClr val="tx1"/>
                </a:solidFill>
                <a:latin typeface="+mj-lt"/>
                <a:cs typeface="Arial" pitchFamily="34" charset="0"/>
              </a:rPr>
              <a:t> </a:t>
            </a:r>
            <a:r>
              <a:rPr lang="en-US" sz="1200" b="1" dirty="0">
                <a:solidFill>
                  <a:schemeClr val="tx1"/>
                </a:solidFill>
                <a:latin typeface="+mj-lt"/>
                <a:cs typeface="Arial" pitchFamily="34" charset="0"/>
                <a:sym typeface="Wingdings" panose="05000000000000000000" pitchFamily="2" charset="2"/>
              </a:rPr>
              <a:t> </a:t>
            </a:r>
            <a:r>
              <a:rPr lang="en-US" sz="1200" b="1" dirty="0">
                <a:solidFill>
                  <a:schemeClr val="tx1"/>
                </a:solidFill>
                <a:latin typeface="+mj-lt"/>
                <a:cs typeface="Arial" pitchFamily="34" charset="0"/>
                <a:hlinkClick r:id="rId2" action="ppaction://hlinksldjump"/>
              </a:rPr>
              <a:t>Folien 34 </a:t>
            </a:r>
            <a:r>
              <a:rPr lang="en-US" sz="1200" b="1" dirty="0">
                <a:solidFill>
                  <a:schemeClr val="tx1"/>
                </a:solidFill>
                <a:latin typeface="+mj-lt"/>
                <a:cs typeface="Arial" pitchFamily="34" charset="0"/>
              </a:rPr>
              <a:t>und </a:t>
            </a:r>
            <a:r>
              <a:rPr lang="en-US" sz="1200" b="1" dirty="0">
                <a:solidFill>
                  <a:schemeClr val="tx1"/>
                </a:solidFill>
                <a:latin typeface="+mj-lt"/>
                <a:cs typeface="Arial" pitchFamily="34" charset="0"/>
                <a:hlinkClick r:id="rId3" action="ppaction://hlinksldjump"/>
              </a:rPr>
              <a:t>35</a:t>
            </a:r>
            <a:endParaRPr lang="en-US" sz="1200" b="1" dirty="0">
              <a:solidFill>
                <a:schemeClr val="tx1"/>
              </a:solidFill>
              <a:latin typeface="+mj-lt"/>
              <a:cs typeface="Arial" pitchFamily="34" charset="0"/>
            </a:endParaRPr>
          </a:p>
          <a:p>
            <a:pPr algn="ctr"/>
            <a:endParaRPr lang="en-US" sz="1200" b="1" kern="0" dirty="0">
              <a:solidFill>
                <a:srgbClr val="FF0000"/>
              </a:solidFill>
              <a:latin typeface="+mj-lt"/>
              <a:cs typeface="Arial" pitchFamily="34" charset="0"/>
            </a:endParaRPr>
          </a:p>
          <a:p>
            <a:pPr algn="ctr"/>
            <a:r>
              <a:rPr lang="en-US" sz="1200" b="1" dirty="0" err="1" smtClean="0">
                <a:solidFill>
                  <a:srgbClr val="000000"/>
                </a:solidFill>
                <a:latin typeface="+mj-lt"/>
                <a:cs typeface="Arial" pitchFamily="34" charset="0"/>
              </a:rPr>
              <a:t>Hinweis</a:t>
            </a:r>
            <a:r>
              <a:rPr lang="en-US" sz="1200" b="1" dirty="0">
                <a:solidFill>
                  <a:srgbClr val="000000"/>
                </a:solidFill>
                <a:latin typeface="+mj-lt"/>
                <a:cs typeface="Arial" pitchFamily="34" charset="0"/>
              </a:rPr>
              <a:t>: </a:t>
            </a:r>
            <a:r>
              <a:rPr lang="de-DE" sz="1200" dirty="0">
                <a:solidFill>
                  <a:srgbClr val="000000"/>
                </a:solidFill>
              </a:rPr>
              <a:t>Jeweiligen Daten müssen bei </a:t>
            </a:r>
            <a:r>
              <a:rPr lang="de-DE" sz="1200" dirty="0" smtClean="0">
                <a:solidFill>
                  <a:srgbClr val="000000"/>
                </a:solidFill>
              </a:rPr>
              <a:t>Leasingnehmer </a:t>
            </a:r>
            <a:r>
              <a:rPr lang="de-DE" sz="1200" dirty="0">
                <a:solidFill>
                  <a:srgbClr val="000000"/>
                </a:solidFill>
              </a:rPr>
              <a:t>/ </a:t>
            </a:r>
            <a:r>
              <a:rPr lang="de-DE" sz="1200" dirty="0" smtClean="0">
                <a:solidFill>
                  <a:srgbClr val="000000"/>
                </a:solidFill>
              </a:rPr>
              <a:t>Mieter </a:t>
            </a:r>
            <a:r>
              <a:rPr lang="de-DE" sz="1200" dirty="0">
                <a:solidFill>
                  <a:srgbClr val="000000"/>
                </a:solidFill>
              </a:rPr>
              <a:t>abgefragt </a:t>
            </a:r>
            <a:r>
              <a:rPr lang="de-DE" sz="1200" dirty="0" smtClean="0">
                <a:solidFill>
                  <a:srgbClr val="000000"/>
                </a:solidFill>
              </a:rPr>
              <a:t>werden.</a:t>
            </a:r>
            <a:endParaRPr lang="de-DE" sz="1200" b="1" kern="0" dirty="0">
              <a:solidFill>
                <a:srgbClr val="FF0000"/>
              </a:solidFill>
            </a:endParaRPr>
          </a:p>
        </p:txBody>
      </p:sp>
    </p:spTree>
    <p:extLst>
      <p:ext uri="{BB962C8B-B14F-4D97-AF65-F5344CB8AC3E}">
        <p14:creationId xmlns:p14="http://schemas.microsoft.com/office/powerpoint/2010/main" val="37948727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5D109D53-70E4-1F55-CA08-AA1FEDBFFB85}"/>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4" name="Foliennummernplatzhalter 3">
            <a:extLst>
              <a:ext uri="{FF2B5EF4-FFF2-40B4-BE49-F238E27FC236}">
                <a16:creationId xmlns:a16="http://schemas.microsoft.com/office/drawing/2014/main" id="{45316DB7-042D-8EB6-E925-B062F31B3A79}"/>
              </a:ext>
            </a:extLst>
          </p:cNvPr>
          <p:cNvSpPr>
            <a:spLocks noGrp="1"/>
          </p:cNvSpPr>
          <p:nvPr>
            <p:ph type="sldNum" sz="quarter" idx="4"/>
          </p:nvPr>
        </p:nvSpPr>
        <p:spPr/>
        <p:txBody>
          <a:bodyPr/>
          <a:lstStyle/>
          <a:p>
            <a:fld id="{894680D0-7A83-433A-9719-C4143F27F647}" type="slidenum">
              <a:rPr lang="de-DE" smtClean="0"/>
              <a:pPr/>
              <a:t>56</a:t>
            </a:fld>
            <a:endParaRPr lang="de-DE" dirty="0"/>
          </a:p>
        </p:txBody>
      </p:sp>
      <p:sp>
        <p:nvSpPr>
          <p:cNvPr id="5" name="Wolke 4">
            <a:extLst>
              <a:ext uri="{FF2B5EF4-FFF2-40B4-BE49-F238E27FC236}">
                <a16:creationId xmlns:a16="http://schemas.microsoft.com/office/drawing/2014/main" id="{3CDF3590-CECC-E59E-8D2B-732674DAD145}"/>
              </a:ext>
            </a:extLst>
          </p:cNvPr>
          <p:cNvSpPr/>
          <p:nvPr/>
        </p:nvSpPr>
        <p:spPr bwMode="auto">
          <a:xfrm>
            <a:off x="3019173" y="520919"/>
            <a:ext cx="5400600" cy="1471090"/>
          </a:xfrm>
          <a:prstGeom prst="cloud">
            <a:avLst/>
          </a:prstGeom>
          <a:solidFill>
            <a:srgbClr val="E6E6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rPr>
              <a:t>CO</a:t>
            </a:r>
            <a:r>
              <a:rPr kumimoji="0" lang="de-DE" sz="2400" b="0" i="0" u="none" strike="noStrike" kern="1200" cap="none" spc="0" normalizeH="0" baseline="-25000" noProof="0" dirty="0">
                <a:ln>
                  <a:noFill/>
                </a:ln>
                <a:solidFill>
                  <a:srgbClr val="000000"/>
                </a:solidFill>
                <a:effectLst/>
                <a:uLnTx/>
                <a:uFillTx/>
                <a:latin typeface="Arial" charset="0"/>
                <a:ea typeface="ＭＳ Ｐゴシック" charset="-128"/>
                <a:cs typeface="+mn-cs"/>
              </a:rPr>
              <a:t>2</a:t>
            </a: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 name="Rechteckiger Pfeil 14">
            <a:extLst>
              <a:ext uri="{FF2B5EF4-FFF2-40B4-BE49-F238E27FC236}">
                <a16:creationId xmlns:a16="http://schemas.microsoft.com/office/drawing/2014/main" id="{CA913FF8-FE03-10D2-4A8C-D7C5A9CD4D8A}"/>
              </a:ext>
            </a:extLst>
          </p:cNvPr>
          <p:cNvSpPr/>
          <p:nvPr/>
        </p:nvSpPr>
        <p:spPr bwMode="auto">
          <a:xfrm rot="5400000" flipH="1" flipV="1">
            <a:off x="2629835" y="1359052"/>
            <a:ext cx="1593037" cy="3614310"/>
          </a:xfrm>
          <a:custGeom>
            <a:avLst/>
            <a:gdLst>
              <a:gd name="connsiteX0" fmla="*/ 0 w 1747237"/>
              <a:gd name="connsiteY0" fmla="*/ 3775264 h 3775264"/>
              <a:gd name="connsiteX1" fmla="*/ 0 w 1747237"/>
              <a:gd name="connsiteY1" fmla="*/ 779687 h 3775264"/>
              <a:gd name="connsiteX2" fmla="*/ 764416 w 1747237"/>
              <a:gd name="connsiteY2" fmla="*/ 15271 h 3775264"/>
              <a:gd name="connsiteX3" fmla="*/ 1244400 w 1747237"/>
              <a:gd name="connsiteY3" fmla="*/ 15271 h 3775264"/>
              <a:gd name="connsiteX4" fmla="*/ 1244400 w 1747237"/>
              <a:gd name="connsiteY4" fmla="*/ 0 h 3775264"/>
              <a:gd name="connsiteX5" fmla="*/ 1747237 w 1747237"/>
              <a:gd name="connsiteY5" fmla="*/ 284293 h 3775264"/>
              <a:gd name="connsiteX6" fmla="*/ 1244400 w 1747237"/>
              <a:gd name="connsiteY6" fmla="*/ 568586 h 3775264"/>
              <a:gd name="connsiteX7" fmla="*/ 1244400 w 1747237"/>
              <a:gd name="connsiteY7" fmla="*/ 553315 h 3775264"/>
              <a:gd name="connsiteX8" fmla="*/ 764416 w 1747237"/>
              <a:gd name="connsiteY8" fmla="*/ 553315 h 3775264"/>
              <a:gd name="connsiteX9" fmla="*/ 538044 w 1747237"/>
              <a:gd name="connsiteY9" fmla="*/ 779687 h 3775264"/>
              <a:gd name="connsiteX10" fmla="*/ 538044 w 1747237"/>
              <a:gd name="connsiteY10" fmla="*/ 3775264 h 3775264"/>
              <a:gd name="connsiteX11" fmla="*/ 0 w 1747237"/>
              <a:gd name="connsiteY11" fmla="*/ 3775264 h 3775264"/>
              <a:gd name="connsiteX0" fmla="*/ 0 w 1747237"/>
              <a:gd name="connsiteY0" fmla="*/ 3759993 h 3759993"/>
              <a:gd name="connsiteX1" fmla="*/ 0 w 1747237"/>
              <a:gd name="connsiteY1" fmla="*/ 764416 h 3759993"/>
              <a:gd name="connsiteX2" fmla="*/ 764416 w 1747237"/>
              <a:gd name="connsiteY2" fmla="*/ 0 h 3759993"/>
              <a:gd name="connsiteX3" fmla="*/ 1244400 w 1747237"/>
              <a:gd name="connsiteY3" fmla="*/ 0 h 3759993"/>
              <a:gd name="connsiteX4" fmla="*/ 1221251 w 1747237"/>
              <a:gd name="connsiteY4" fmla="*/ 112054 h 3759993"/>
              <a:gd name="connsiteX5" fmla="*/ 1747237 w 1747237"/>
              <a:gd name="connsiteY5" fmla="*/ 269022 h 3759993"/>
              <a:gd name="connsiteX6" fmla="*/ 1244400 w 1747237"/>
              <a:gd name="connsiteY6" fmla="*/ 553315 h 3759993"/>
              <a:gd name="connsiteX7" fmla="*/ 1244400 w 1747237"/>
              <a:gd name="connsiteY7" fmla="*/ 538044 h 3759993"/>
              <a:gd name="connsiteX8" fmla="*/ 764416 w 1747237"/>
              <a:gd name="connsiteY8" fmla="*/ 538044 h 3759993"/>
              <a:gd name="connsiteX9" fmla="*/ 538044 w 1747237"/>
              <a:gd name="connsiteY9" fmla="*/ 764416 h 3759993"/>
              <a:gd name="connsiteX10" fmla="*/ 538044 w 1747237"/>
              <a:gd name="connsiteY10" fmla="*/ 3759993 h 3759993"/>
              <a:gd name="connsiteX11" fmla="*/ 0 w 1747237"/>
              <a:gd name="connsiteY11" fmla="*/ 3759993 h 3759993"/>
              <a:gd name="connsiteX0" fmla="*/ 0 w 1747237"/>
              <a:gd name="connsiteY0" fmla="*/ 3759993 h 3759993"/>
              <a:gd name="connsiteX1" fmla="*/ 0 w 1747237"/>
              <a:gd name="connsiteY1" fmla="*/ 764416 h 3759993"/>
              <a:gd name="connsiteX2" fmla="*/ 764416 w 1747237"/>
              <a:gd name="connsiteY2" fmla="*/ 0 h 3759993"/>
              <a:gd name="connsiteX3" fmla="*/ 1244400 w 1747237"/>
              <a:gd name="connsiteY3" fmla="*/ 0 h 3759993"/>
              <a:gd name="connsiteX4" fmla="*/ 1221251 w 1747237"/>
              <a:gd name="connsiteY4" fmla="*/ 112054 h 3759993"/>
              <a:gd name="connsiteX5" fmla="*/ 1747237 w 1747237"/>
              <a:gd name="connsiteY5" fmla="*/ 269022 h 3759993"/>
              <a:gd name="connsiteX6" fmla="*/ 1378625 w 1747237"/>
              <a:gd name="connsiteY6" fmla="*/ 320558 h 3759993"/>
              <a:gd name="connsiteX7" fmla="*/ 1244400 w 1747237"/>
              <a:gd name="connsiteY7" fmla="*/ 553315 h 3759993"/>
              <a:gd name="connsiteX8" fmla="*/ 1244400 w 1747237"/>
              <a:gd name="connsiteY8" fmla="*/ 538044 h 3759993"/>
              <a:gd name="connsiteX9" fmla="*/ 764416 w 1747237"/>
              <a:gd name="connsiteY9" fmla="*/ 538044 h 3759993"/>
              <a:gd name="connsiteX10" fmla="*/ 538044 w 1747237"/>
              <a:gd name="connsiteY10" fmla="*/ 764416 h 3759993"/>
              <a:gd name="connsiteX11" fmla="*/ 538044 w 1747237"/>
              <a:gd name="connsiteY11" fmla="*/ 3759993 h 3759993"/>
              <a:gd name="connsiteX12" fmla="*/ 0 w 1747237"/>
              <a:gd name="connsiteY12" fmla="*/ 3759993 h 3759993"/>
              <a:gd name="connsiteX0" fmla="*/ 0 w 1380507"/>
              <a:gd name="connsiteY0" fmla="*/ 3759993 h 3759993"/>
              <a:gd name="connsiteX1" fmla="*/ 0 w 1380507"/>
              <a:gd name="connsiteY1" fmla="*/ 764416 h 3759993"/>
              <a:gd name="connsiteX2" fmla="*/ 764416 w 1380507"/>
              <a:gd name="connsiteY2" fmla="*/ 0 h 3759993"/>
              <a:gd name="connsiteX3" fmla="*/ 1244400 w 1380507"/>
              <a:gd name="connsiteY3" fmla="*/ 0 h 3759993"/>
              <a:gd name="connsiteX4" fmla="*/ 1221251 w 1380507"/>
              <a:gd name="connsiteY4" fmla="*/ 112054 h 3759993"/>
              <a:gd name="connsiteX5" fmla="*/ 1235682 w 1380507"/>
              <a:gd name="connsiteY5" fmla="*/ 766734 h 3759993"/>
              <a:gd name="connsiteX6" fmla="*/ 1378625 w 1380507"/>
              <a:gd name="connsiteY6" fmla="*/ 320558 h 3759993"/>
              <a:gd name="connsiteX7" fmla="*/ 1244400 w 1380507"/>
              <a:gd name="connsiteY7" fmla="*/ 553315 h 3759993"/>
              <a:gd name="connsiteX8" fmla="*/ 1244400 w 1380507"/>
              <a:gd name="connsiteY8" fmla="*/ 538044 h 3759993"/>
              <a:gd name="connsiteX9" fmla="*/ 764416 w 1380507"/>
              <a:gd name="connsiteY9" fmla="*/ 538044 h 3759993"/>
              <a:gd name="connsiteX10" fmla="*/ 538044 w 1380507"/>
              <a:gd name="connsiteY10" fmla="*/ 764416 h 3759993"/>
              <a:gd name="connsiteX11" fmla="*/ 538044 w 1380507"/>
              <a:gd name="connsiteY11" fmla="*/ 3759993 h 3759993"/>
              <a:gd name="connsiteX12" fmla="*/ 0 w 1380507"/>
              <a:gd name="connsiteY12" fmla="*/ 3759993 h 3759993"/>
              <a:gd name="connsiteX0" fmla="*/ 0 w 1380507"/>
              <a:gd name="connsiteY0" fmla="*/ 3759993 h 3759993"/>
              <a:gd name="connsiteX1" fmla="*/ 0 w 1380507"/>
              <a:gd name="connsiteY1" fmla="*/ 764416 h 3759993"/>
              <a:gd name="connsiteX2" fmla="*/ 764416 w 1380507"/>
              <a:gd name="connsiteY2" fmla="*/ 0 h 3759993"/>
              <a:gd name="connsiteX3" fmla="*/ 1234369 w 1380507"/>
              <a:gd name="connsiteY3" fmla="*/ 347241 h 3759993"/>
              <a:gd name="connsiteX4" fmla="*/ 1221251 w 1380507"/>
              <a:gd name="connsiteY4" fmla="*/ 112054 h 3759993"/>
              <a:gd name="connsiteX5" fmla="*/ 1235682 w 1380507"/>
              <a:gd name="connsiteY5" fmla="*/ 766734 h 3759993"/>
              <a:gd name="connsiteX6" fmla="*/ 1378625 w 1380507"/>
              <a:gd name="connsiteY6" fmla="*/ 320558 h 3759993"/>
              <a:gd name="connsiteX7" fmla="*/ 1244400 w 1380507"/>
              <a:gd name="connsiteY7" fmla="*/ 553315 h 3759993"/>
              <a:gd name="connsiteX8" fmla="*/ 1244400 w 1380507"/>
              <a:gd name="connsiteY8" fmla="*/ 538044 h 3759993"/>
              <a:gd name="connsiteX9" fmla="*/ 764416 w 1380507"/>
              <a:gd name="connsiteY9" fmla="*/ 538044 h 3759993"/>
              <a:gd name="connsiteX10" fmla="*/ 538044 w 1380507"/>
              <a:gd name="connsiteY10" fmla="*/ 764416 h 3759993"/>
              <a:gd name="connsiteX11" fmla="*/ 538044 w 1380507"/>
              <a:gd name="connsiteY11" fmla="*/ 3759993 h 3759993"/>
              <a:gd name="connsiteX12" fmla="*/ 0 w 1380507"/>
              <a:gd name="connsiteY12" fmla="*/ 3759993 h 3759993"/>
              <a:gd name="connsiteX0" fmla="*/ 0 w 1380507"/>
              <a:gd name="connsiteY0" fmla="*/ 3713694 h 3713694"/>
              <a:gd name="connsiteX1" fmla="*/ 0 w 1380507"/>
              <a:gd name="connsiteY1" fmla="*/ 718117 h 3713694"/>
              <a:gd name="connsiteX2" fmla="*/ 794507 w 1380507"/>
              <a:gd name="connsiteY2" fmla="*/ 0 h 3713694"/>
              <a:gd name="connsiteX3" fmla="*/ 1234369 w 1380507"/>
              <a:gd name="connsiteY3" fmla="*/ 300942 h 3713694"/>
              <a:gd name="connsiteX4" fmla="*/ 1221251 w 1380507"/>
              <a:gd name="connsiteY4" fmla="*/ 65755 h 3713694"/>
              <a:gd name="connsiteX5" fmla="*/ 1235682 w 1380507"/>
              <a:gd name="connsiteY5" fmla="*/ 720435 h 3713694"/>
              <a:gd name="connsiteX6" fmla="*/ 1378625 w 1380507"/>
              <a:gd name="connsiteY6" fmla="*/ 274259 h 3713694"/>
              <a:gd name="connsiteX7" fmla="*/ 1244400 w 1380507"/>
              <a:gd name="connsiteY7" fmla="*/ 507016 h 3713694"/>
              <a:gd name="connsiteX8" fmla="*/ 1244400 w 1380507"/>
              <a:gd name="connsiteY8" fmla="*/ 491745 h 3713694"/>
              <a:gd name="connsiteX9" fmla="*/ 764416 w 1380507"/>
              <a:gd name="connsiteY9" fmla="*/ 491745 h 3713694"/>
              <a:gd name="connsiteX10" fmla="*/ 538044 w 1380507"/>
              <a:gd name="connsiteY10" fmla="*/ 718117 h 3713694"/>
              <a:gd name="connsiteX11" fmla="*/ 538044 w 1380507"/>
              <a:gd name="connsiteY11" fmla="*/ 3713694 h 3713694"/>
              <a:gd name="connsiteX12" fmla="*/ 0 w 1380507"/>
              <a:gd name="connsiteY12" fmla="*/ 3713694 h 3713694"/>
              <a:gd name="connsiteX0" fmla="*/ 0 w 1380507"/>
              <a:gd name="connsiteY0" fmla="*/ 3714478 h 3714478"/>
              <a:gd name="connsiteX1" fmla="*/ 0 w 1380507"/>
              <a:gd name="connsiteY1" fmla="*/ 718901 h 3714478"/>
              <a:gd name="connsiteX2" fmla="*/ 794507 w 1380507"/>
              <a:gd name="connsiteY2" fmla="*/ 784 h 3714478"/>
              <a:gd name="connsiteX3" fmla="*/ 1234369 w 1380507"/>
              <a:gd name="connsiteY3" fmla="*/ 301726 h 3714478"/>
              <a:gd name="connsiteX4" fmla="*/ 1221251 w 1380507"/>
              <a:gd name="connsiteY4" fmla="*/ 66539 h 3714478"/>
              <a:gd name="connsiteX5" fmla="*/ 1235682 w 1380507"/>
              <a:gd name="connsiteY5" fmla="*/ 721219 h 3714478"/>
              <a:gd name="connsiteX6" fmla="*/ 1378625 w 1380507"/>
              <a:gd name="connsiteY6" fmla="*/ 275043 h 3714478"/>
              <a:gd name="connsiteX7" fmla="*/ 1244400 w 1380507"/>
              <a:gd name="connsiteY7" fmla="*/ 507800 h 3714478"/>
              <a:gd name="connsiteX8" fmla="*/ 1244400 w 1380507"/>
              <a:gd name="connsiteY8" fmla="*/ 492529 h 3714478"/>
              <a:gd name="connsiteX9" fmla="*/ 764416 w 1380507"/>
              <a:gd name="connsiteY9" fmla="*/ 492529 h 3714478"/>
              <a:gd name="connsiteX10" fmla="*/ 538044 w 1380507"/>
              <a:gd name="connsiteY10" fmla="*/ 718901 h 3714478"/>
              <a:gd name="connsiteX11" fmla="*/ 538044 w 1380507"/>
              <a:gd name="connsiteY11" fmla="*/ 3714478 h 3714478"/>
              <a:gd name="connsiteX12" fmla="*/ 0 w 1380507"/>
              <a:gd name="connsiteY12" fmla="*/ 3714478 h 3714478"/>
              <a:gd name="connsiteX0" fmla="*/ 0 w 1380507"/>
              <a:gd name="connsiteY0" fmla="*/ 3760643 h 3760643"/>
              <a:gd name="connsiteX1" fmla="*/ 0 w 1380507"/>
              <a:gd name="connsiteY1" fmla="*/ 765066 h 3760643"/>
              <a:gd name="connsiteX2" fmla="*/ 784477 w 1380507"/>
              <a:gd name="connsiteY2" fmla="*/ 652 h 3760643"/>
              <a:gd name="connsiteX3" fmla="*/ 1234369 w 1380507"/>
              <a:gd name="connsiteY3" fmla="*/ 347891 h 3760643"/>
              <a:gd name="connsiteX4" fmla="*/ 1221251 w 1380507"/>
              <a:gd name="connsiteY4" fmla="*/ 112704 h 3760643"/>
              <a:gd name="connsiteX5" fmla="*/ 1235682 w 1380507"/>
              <a:gd name="connsiteY5" fmla="*/ 767384 h 3760643"/>
              <a:gd name="connsiteX6" fmla="*/ 1378625 w 1380507"/>
              <a:gd name="connsiteY6" fmla="*/ 321208 h 3760643"/>
              <a:gd name="connsiteX7" fmla="*/ 1244400 w 1380507"/>
              <a:gd name="connsiteY7" fmla="*/ 553965 h 3760643"/>
              <a:gd name="connsiteX8" fmla="*/ 1244400 w 1380507"/>
              <a:gd name="connsiteY8" fmla="*/ 538694 h 3760643"/>
              <a:gd name="connsiteX9" fmla="*/ 764416 w 1380507"/>
              <a:gd name="connsiteY9" fmla="*/ 538694 h 3760643"/>
              <a:gd name="connsiteX10" fmla="*/ 538044 w 1380507"/>
              <a:gd name="connsiteY10" fmla="*/ 765066 h 3760643"/>
              <a:gd name="connsiteX11" fmla="*/ 538044 w 1380507"/>
              <a:gd name="connsiteY11" fmla="*/ 3760643 h 3760643"/>
              <a:gd name="connsiteX12" fmla="*/ 0 w 1380507"/>
              <a:gd name="connsiteY12" fmla="*/ 3760643 h 376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507" h="3760643">
                <a:moveTo>
                  <a:pt x="0" y="3760643"/>
                </a:moveTo>
                <a:lnTo>
                  <a:pt x="0" y="765066"/>
                </a:lnTo>
                <a:cubicBezTo>
                  <a:pt x="0" y="342891"/>
                  <a:pt x="362302" y="652"/>
                  <a:pt x="784477" y="652"/>
                </a:cubicBezTo>
                <a:cubicBezTo>
                  <a:pt x="1011342" y="-14778"/>
                  <a:pt x="1087748" y="247577"/>
                  <a:pt x="1234369" y="347891"/>
                </a:cubicBezTo>
                <a:lnTo>
                  <a:pt x="1221251" y="112704"/>
                </a:lnTo>
                <a:lnTo>
                  <a:pt x="1235682" y="767384"/>
                </a:lnTo>
                <a:cubicBezTo>
                  <a:pt x="1213125" y="780704"/>
                  <a:pt x="1401182" y="307888"/>
                  <a:pt x="1378625" y="321208"/>
                </a:cubicBezTo>
                <a:lnTo>
                  <a:pt x="1244400" y="553965"/>
                </a:lnTo>
                <a:lnTo>
                  <a:pt x="1244400" y="538694"/>
                </a:lnTo>
                <a:lnTo>
                  <a:pt x="764416" y="538694"/>
                </a:lnTo>
                <a:cubicBezTo>
                  <a:pt x="639394" y="538694"/>
                  <a:pt x="538044" y="640044"/>
                  <a:pt x="538044" y="765066"/>
                </a:cubicBezTo>
                <a:lnTo>
                  <a:pt x="538044" y="3760643"/>
                </a:lnTo>
                <a:lnTo>
                  <a:pt x="0" y="3760643"/>
                </a:lnTo>
                <a:close/>
              </a:path>
            </a:pathLst>
          </a:cu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 name="Pfeil nach oben 5">
            <a:extLst>
              <a:ext uri="{FF2B5EF4-FFF2-40B4-BE49-F238E27FC236}">
                <a16:creationId xmlns:a16="http://schemas.microsoft.com/office/drawing/2014/main" id="{E012C387-2891-B4DD-C69D-10BD02C2CADB}"/>
              </a:ext>
            </a:extLst>
          </p:cNvPr>
          <p:cNvSpPr/>
          <p:nvPr/>
        </p:nvSpPr>
        <p:spPr bwMode="auto">
          <a:xfrm>
            <a:off x="5046298" y="1524527"/>
            <a:ext cx="1440160" cy="4230880"/>
          </a:xfrm>
          <a:prstGeom prst="upArrow">
            <a:avLst/>
          </a:prstGeom>
          <a:solidFill>
            <a:srgbClr val="B6C6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 name="Rechteckiger Pfeil 6">
            <a:extLst>
              <a:ext uri="{FF2B5EF4-FFF2-40B4-BE49-F238E27FC236}">
                <a16:creationId xmlns:a16="http://schemas.microsoft.com/office/drawing/2014/main" id="{24062548-F4D1-C077-A35B-F5F8A734ABEB}"/>
              </a:ext>
            </a:extLst>
          </p:cNvPr>
          <p:cNvSpPr/>
          <p:nvPr/>
        </p:nvSpPr>
        <p:spPr bwMode="auto">
          <a:xfrm rot="16200000" flipV="1">
            <a:off x="1084320" y="1272060"/>
            <a:ext cx="2818662" cy="3884534"/>
          </a:xfrm>
          <a:custGeom>
            <a:avLst/>
            <a:gdLst>
              <a:gd name="connsiteX0" fmla="*/ 0 w 2448272"/>
              <a:gd name="connsiteY0" fmla="*/ 3662178 h 3662178"/>
              <a:gd name="connsiteX1" fmla="*/ 0 w 2448272"/>
              <a:gd name="connsiteY1" fmla="*/ 1377153 h 3662178"/>
              <a:gd name="connsiteX2" fmla="*/ 1071119 w 2448272"/>
              <a:gd name="connsiteY2" fmla="*/ 306034 h 3662178"/>
              <a:gd name="connsiteX3" fmla="*/ 1836204 w 2448272"/>
              <a:gd name="connsiteY3" fmla="*/ 306034 h 3662178"/>
              <a:gd name="connsiteX4" fmla="*/ 1836204 w 2448272"/>
              <a:gd name="connsiteY4" fmla="*/ 0 h 3662178"/>
              <a:gd name="connsiteX5" fmla="*/ 2448272 w 2448272"/>
              <a:gd name="connsiteY5" fmla="*/ 612068 h 3662178"/>
              <a:gd name="connsiteX6" fmla="*/ 1836204 w 2448272"/>
              <a:gd name="connsiteY6" fmla="*/ 1224136 h 3662178"/>
              <a:gd name="connsiteX7" fmla="*/ 1836204 w 2448272"/>
              <a:gd name="connsiteY7" fmla="*/ 918102 h 3662178"/>
              <a:gd name="connsiteX8" fmla="*/ 1071119 w 2448272"/>
              <a:gd name="connsiteY8" fmla="*/ 918102 h 3662178"/>
              <a:gd name="connsiteX9" fmla="*/ 612068 w 2448272"/>
              <a:gd name="connsiteY9" fmla="*/ 1377153 h 3662178"/>
              <a:gd name="connsiteX10" fmla="*/ 612068 w 2448272"/>
              <a:gd name="connsiteY10" fmla="*/ 3662178 h 3662178"/>
              <a:gd name="connsiteX11" fmla="*/ 0 w 244827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1836204 w 2818662"/>
              <a:gd name="connsiteY3" fmla="*/ 306034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1836204 w 2818662"/>
              <a:gd name="connsiteY7" fmla="*/ 91810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1836204 w 2818662"/>
              <a:gd name="connsiteY3" fmla="*/ 306034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2310766 w 2818662"/>
              <a:gd name="connsiteY7" fmla="*/ 779206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1836204 w 2818662"/>
              <a:gd name="connsiteY3" fmla="*/ 306034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2322341 w 2818662"/>
              <a:gd name="connsiteY7" fmla="*/ 89495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2414938 w 2818662"/>
              <a:gd name="connsiteY3" fmla="*/ 317609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2322341 w 2818662"/>
              <a:gd name="connsiteY7" fmla="*/ 89495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2414938 w 2818662"/>
              <a:gd name="connsiteY3" fmla="*/ 317609 h 3662178"/>
              <a:gd name="connsiteX4" fmla="*/ 1836204 w 2818662"/>
              <a:gd name="connsiteY4" fmla="*/ 0 h 3662178"/>
              <a:gd name="connsiteX5" fmla="*/ 2818662 w 2818662"/>
              <a:gd name="connsiteY5" fmla="*/ 577344 h 3662178"/>
              <a:gd name="connsiteX6" fmla="*/ 2287617 w 2818662"/>
              <a:gd name="connsiteY6" fmla="*/ 1177837 h 3662178"/>
              <a:gd name="connsiteX7" fmla="*/ 2322341 w 2818662"/>
              <a:gd name="connsiteY7" fmla="*/ 89495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50603 h 3650603"/>
              <a:gd name="connsiteX1" fmla="*/ 0 w 2818662"/>
              <a:gd name="connsiteY1" fmla="*/ 1365578 h 3650603"/>
              <a:gd name="connsiteX2" fmla="*/ 1071119 w 2818662"/>
              <a:gd name="connsiteY2" fmla="*/ 294459 h 3650603"/>
              <a:gd name="connsiteX3" fmla="*/ 2414938 w 2818662"/>
              <a:gd name="connsiteY3" fmla="*/ 306034 h 3650603"/>
              <a:gd name="connsiteX4" fmla="*/ 2287617 w 2818662"/>
              <a:gd name="connsiteY4" fmla="*/ 0 h 3650603"/>
              <a:gd name="connsiteX5" fmla="*/ 2818662 w 2818662"/>
              <a:gd name="connsiteY5" fmla="*/ 565769 h 3650603"/>
              <a:gd name="connsiteX6" fmla="*/ 2287617 w 2818662"/>
              <a:gd name="connsiteY6" fmla="*/ 1166262 h 3650603"/>
              <a:gd name="connsiteX7" fmla="*/ 2322341 w 2818662"/>
              <a:gd name="connsiteY7" fmla="*/ 883377 h 3650603"/>
              <a:gd name="connsiteX8" fmla="*/ 1071119 w 2818662"/>
              <a:gd name="connsiteY8" fmla="*/ 906527 h 3650603"/>
              <a:gd name="connsiteX9" fmla="*/ 612068 w 2818662"/>
              <a:gd name="connsiteY9" fmla="*/ 1365578 h 3650603"/>
              <a:gd name="connsiteX10" fmla="*/ 612068 w 2818662"/>
              <a:gd name="connsiteY10" fmla="*/ 3650603 h 3650603"/>
              <a:gd name="connsiteX11" fmla="*/ 0 w 2818662"/>
              <a:gd name="connsiteY11" fmla="*/ 3650603 h 3650603"/>
              <a:gd name="connsiteX0" fmla="*/ 0 w 2818662"/>
              <a:gd name="connsiteY0" fmla="*/ 3650603 h 3650603"/>
              <a:gd name="connsiteX1" fmla="*/ 0 w 2818662"/>
              <a:gd name="connsiteY1" fmla="*/ 1365578 h 3650603"/>
              <a:gd name="connsiteX2" fmla="*/ 1071119 w 2818662"/>
              <a:gd name="connsiteY2" fmla="*/ 294459 h 3650603"/>
              <a:gd name="connsiteX3" fmla="*/ 2414938 w 2818662"/>
              <a:gd name="connsiteY3" fmla="*/ 306034 h 3650603"/>
              <a:gd name="connsiteX4" fmla="*/ 2287617 w 2818662"/>
              <a:gd name="connsiteY4" fmla="*/ 0 h 3650603"/>
              <a:gd name="connsiteX5" fmla="*/ 2818662 w 2818662"/>
              <a:gd name="connsiteY5" fmla="*/ 565769 h 3650603"/>
              <a:gd name="connsiteX6" fmla="*/ 2333916 w 2818662"/>
              <a:gd name="connsiteY6" fmla="*/ 1189411 h 3650603"/>
              <a:gd name="connsiteX7" fmla="*/ 2322341 w 2818662"/>
              <a:gd name="connsiteY7" fmla="*/ 883377 h 3650603"/>
              <a:gd name="connsiteX8" fmla="*/ 1071119 w 2818662"/>
              <a:gd name="connsiteY8" fmla="*/ 906527 h 3650603"/>
              <a:gd name="connsiteX9" fmla="*/ 612068 w 2818662"/>
              <a:gd name="connsiteY9" fmla="*/ 1365578 h 3650603"/>
              <a:gd name="connsiteX10" fmla="*/ 612068 w 2818662"/>
              <a:gd name="connsiteY10" fmla="*/ 3650603 h 3650603"/>
              <a:gd name="connsiteX11" fmla="*/ 0 w 2818662"/>
              <a:gd name="connsiteY11" fmla="*/ 3650603 h 3650603"/>
              <a:gd name="connsiteX0" fmla="*/ 0 w 2818662"/>
              <a:gd name="connsiteY0" fmla="*/ 3650606 h 3650606"/>
              <a:gd name="connsiteX1" fmla="*/ 0 w 2818662"/>
              <a:gd name="connsiteY1" fmla="*/ 1365581 h 3650606"/>
              <a:gd name="connsiteX2" fmla="*/ 1071119 w 2818662"/>
              <a:gd name="connsiteY2" fmla="*/ 294462 h 3650606"/>
              <a:gd name="connsiteX3" fmla="*/ 2414938 w 2818662"/>
              <a:gd name="connsiteY3" fmla="*/ 306037 h 3650606"/>
              <a:gd name="connsiteX4" fmla="*/ 2322341 w 2818662"/>
              <a:gd name="connsiteY4" fmla="*/ 0 h 3650606"/>
              <a:gd name="connsiteX5" fmla="*/ 2818662 w 2818662"/>
              <a:gd name="connsiteY5" fmla="*/ 565772 h 3650606"/>
              <a:gd name="connsiteX6" fmla="*/ 2333916 w 2818662"/>
              <a:gd name="connsiteY6" fmla="*/ 1189414 h 3650606"/>
              <a:gd name="connsiteX7" fmla="*/ 2322341 w 2818662"/>
              <a:gd name="connsiteY7" fmla="*/ 883380 h 3650606"/>
              <a:gd name="connsiteX8" fmla="*/ 1071119 w 2818662"/>
              <a:gd name="connsiteY8" fmla="*/ 906530 h 3650606"/>
              <a:gd name="connsiteX9" fmla="*/ 612068 w 2818662"/>
              <a:gd name="connsiteY9" fmla="*/ 1365581 h 3650606"/>
              <a:gd name="connsiteX10" fmla="*/ 612068 w 2818662"/>
              <a:gd name="connsiteY10" fmla="*/ 3650606 h 3650606"/>
              <a:gd name="connsiteX11" fmla="*/ 0 w 2818662"/>
              <a:gd name="connsiteY11" fmla="*/ 3650606 h 3650606"/>
              <a:gd name="connsiteX0" fmla="*/ 0 w 2818662"/>
              <a:gd name="connsiteY0" fmla="*/ 3650606 h 3650606"/>
              <a:gd name="connsiteX1" fmla="*/ 0 w 2818662"/>
              <a:gd name="connsiteY1" fmla="*/ 1365581 h 3650606"/>
              <a:gd name="connsiteX2" fmla="*/ 1071119 w 2818662"/>
              <a:gd name="connsiteY2" fmla="*/ 294462 h 3650606"/>
              <a:gd name="connsiteX3" fmla="*/ 2333916 w 2818662"/>
              <a:gd name="connsiteY3" fmla="*/ 294463 h 3650606"/>
              <a:gd name="connsiteX4" fmla="*/ 2322341 w 2818662"/>
              <a:gd name="connsiteY4" fmla="*/ 0 h 3650606"/>
              <a:gd name="connsiteX5" fmla="*/ 2818662 w 2818662"/>
              <a:gd name="connsiteY5" fmla="*/ 565772 h 3650606"/>
              <a:gd name="connsiteX6" fmla="*/ 2333916 w 2818662"/>
              <a:gd name="connsiteY6" fmla="*/ 1189414 h 3650606"/>
              <a:gd name="connsiteX7" fmla="*/ 2322341 w 2818662"/>
              <a:gd name="connsiteY7" fmla="*/ 883380 h 3650606"/>
              <a:gd name="connsiteX8" fmla="*/ 1071119 w 2818662"/>
              <a:gd name="connsiteY8" fmla="*/ 906530 h 3650606"/>
              <a:gd name="connsiteX9" fmla="*/ 612068 w 2818662"/>
              <a:gd name="connsiteY9" fmla="*/ 1365581 h 3650606"/>
              <a:gd name="connsiteX10" fmla="*/ 612068 w 2818662"/>
              <a:gd name="connsiteY10" fmla="*/ 3650606 h 3650606"/>
              <a:gd name="connsiteX11" fmla="*/ 0 w 2818662"/>
              <a:gd name="connsiteY11" fmla="*/ 3650606 h 36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8662" h="3650606">
                <a:moveTo>
                  <a:pt x="0" y="3650606"/>
                </a:moveTo>
                <a:lnTo>
                  <a:pt x="0" y="1365581"/>
                </a:lnTo>
                <a:cubicBezTo>
                  <a:pt x="0" y="774018"/>
                  <a:pt x="479556" y="294462"/>
                  <a:pt x="1071119" y="294462"/>
                </a:cubicBezTo>
                <a:lnTo>
                  <a:pt x="2333916" y="294463"/>
                </a:lnTo>
                <a:lnTo>
                  <a:pt x="2322341" y="0"/>
                </a:lnTo>
                <a:lnTo>
                  <a:pt x="2818662" y="565772"/>
                </a:lnTo>
                <a:lnTo>
                  <a:pt x="2333916" y="1189414"/>
                </a:lnTo>
                <a:lnTo>
                  <a:pt x="2322341" y="883380"/>
                </a:lnTo>
                <a:lnTo>
                  <a:pt x="1071119" y="906530"/>
                </a:lnTo>
                <a:cubicBezTo>
                  <a:pt x="817592" y="906530"/>
                  <a:pt x="612068" y="1112054"/>
                  <a:pt x="612068" y="1365581"/>
                </a:cubicBezTo>
                <a:lnTo>
                  <a:pt x="612068" y="3650606"/>
                </a:lnTo>
                <a:lnTo>
                  <a:pt x="0" y="3650606"/>
                </a:lnTo>
                <a:close/>
              </a:path>
            </a:pathLst>
          </a:cu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 name="Rechteckiger Pfeil 11">
            <a:extLst>
              <a:ext uri="{FF2B5EF4-FFF2-40B4-BE49-F238E27FC236}">
                <a16:creationId xmlns:a16="http://schemas.microsoft.com/office/drawing/2014/main" id="{D4AB2ADA-EA99-C79D-D8E6-F6515877B4CF}"/>
              </a:ext>
            </a:extLst>
          </p:cNvPr>
          <p:cNvSpPr/>
          <p:nvPr/>
        </p:nvSpPr>
        <p:spPr bwMode="auto">
          <a:xfrm rot="16200000" flipV="1">
            <a:off x="7186468" y="2237363"/>
            <a:ext cx="2571591" cy="4464496"/>
          </a:xfrm>
          <a:prstGeom prst="bentArrow">
            <a:avLst>
              <a:gd name="adj1" fmla="val 25000"/>
              <a:gd name="adj2" fmla="val 12118"/>
              <a:gd name="adj3" fmla="val 26874"/>
              <a:gd name="adj4" fmla="val 43750"/>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 name="Rechteckiger Pfeil 12">
            <a:extLst>
              <a:ext uri="{FF2B5EF4-FFF2-40B4-BE49-F238E27FC236}">
                <a16:creationId xmlns:a16="http://schemas.microsoft.com/office/drawing/2014/main" id="{4A801456-B11B-1206-1EAE-8D4DFE0B9CD9}"/>
              </a:ext>
            </a:extLst>
          </p:cNvPr>
          <p:cNvSpPr/>
          <p:nvPr/>
        </p:nvSpPr>
        <p:spPr bwMode="auto">
          <a:xfrm rot="5400000" flipH="1" flipV="1">
            <a:off x="7581191" y="759417"/>
            <a:ext cx="2358211" cy="3888431"/>
          </a:xfrm>
          <a:prstGeom prst="bentArrow">
            <a:avLst>
              <a:gd name="adj1" fmla="val 30794"/>
              <a:gd name="adj2" fmla="val 22652"/>
              <a:gd name="adj3" fmla="val 27306"/>
              <a:gd name="adj4" fmla="val 43750"/>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1" name="Rechteckiger Pfeil 13">
            <a:extLst>
              <a:ext uri="{FF2B5EF4-FFF2-40B4-BE49-F238E27FC236}">
                <a16:creationId xmlns:a16="http://schemas.microsoft.com/office/drawing/2014/main" id="{C9967D7E-3DE5-4D1A-53DB-041B2D175CAF}"/>
              </a:ext>
            </a:extLst>
          </p:cNvPr>
          <p:cNvSpPr/>
          <p:nvPr/>
        </p:nvSpPr>
        <p:spPr bwMode="auto">
          <a:xfrm rot="16200000" flipV="1">
            <a:off x="1698260" y="2220158"/>
            <a:ext cx="2395889" cy="4674608"/>
          </a:xfrm>
          <a:custGeom>
            <a:avLst/>
            <a:gdLst>
              <a:gd name="connsiteX0" fmla="*/ 0 w 2160240"/>
              <a:gd name="connsiteY0" fmla="*/ 4266377 h 4266377"/>
              <a:gd name="connsiteX1" fmla="*/ 0 w 2160240"/>
              <a:gd name="connsiteY1" fmla="*/ 945105 h 4266377"/>
              <a:gd name="connsiteX2" fmla="*/ 945105 w 2160240"/>
              <a:gd name="connsiteY2" fmla="*/ 0 h 4266377"/>
              <a:gd name="connsiteX3" fmla="*/ 1579697 w 2160240"/>
              <a:gd name="connsiteY3" fmla="*/ 0 h 4266377"/>
              <a:gd name="connsiteX4" fmla="*/ 1579697 w 2160240"/>
              <a:gd name="connsiteY4" fmla="*/ 0 h 4266377"/>
              <a:gd name="connsiteX5" fmla="*/ 2160240 w 2160240"/>
              <a:gd name="connsiteY5" fmla="*/ 261778 h 4266377"/>
              <a:gd name="connsiteX6" fmla="*/ 1579697 w 2160240"/>
              <a:gd name="connsiteY6" fmla="*/ 523556 h 4266377"/>
              <a:gd name="connsiteX7" fmla="*/ 1579697 w 2160240"/>
              <a:gd name="connsiteY7" fmla="*/ 523556 h 4266377"/>
              <a:gd name="connsiteX8" fmla="*/ 945105 w 2160240"/>
              <a:gd name="connsiteY8" fmla="*/ 523556 h 4266377"/>
              <a:gd name="connsiteX9" fmla="*/ 523556 w 2160240"/>
              <a:gd name="connsiteY9" fmla="*/ 945105 h 4266377"/>
              <a:gd name="connsiteX10" fmla="*/ 523556 w 2160240"/>
              <a:gd name="connsiteY10" fmla="*/ 4266377 h 4266377"/>
              <a:gd name="connsiteX11" fmla="*/ 0 w 2160240"/>
              <a:gd name="connsiteY11" fmla="*/ 4266377 h 4266377"/>
              <a:gd name="connsiteX0" fmla="*/ 0 w 1870873"/>
              <a:gd name="connsiteY0" fmla="*/ 4266377 h 4266377"/>
              <a:gd name="connsiteX1" fmla="*/ 0 w 1870873"/>
              <a:gd name="connsiteY1" fmla="*/ 945105 h 4266377"/>
              <a:gd name="connsiteX2" fmla="*/ 945105 w 1870873"/>
              <a:gd name="connsiteY2" fmla="*/ 0 h 4266377"/>
              <a:gd name="connsiteX3" fmla="*/ 1579697 w 1870873"/>
              <a:gd name="connsiteY3" fmla="*/ 0 h 4266377"/>
              <a:gd name="connsiteX4" fmla="*/ 1579697 w 1870873"/>
              <a:gd name="connsiteY4" fmla="*/ 0 h 4266377"/>
              <a:gd name="connsiteX5" fmla="*/ 1870873 w 1870873"/>
              <a:gd name="connsiteY5" fmla="*/ 261778 h 4266377"/>
              <a:gd name="connsiteX6" fmla="*/ 1579697 w 1870873"/>
              <a:gd name="connsiteY6" fmla="*/ 523556 h 4266377"/>
              <a:gd name="connsiteX7" fmla="*/ 1579697 w 1870873"/>
              <a:gd name="connsiteY7" fmla="*/ 523556 h 4266377"/>
              <a:gd name="connsiteX8" fmla="*/ 945105 w 1870873"/>
              <a:gd name="connsiteY8" fmla="*/ 523556 h 4266377"/>
              <a:gd name="connsiteX9" fmla="*/ 523556 w 1870873"/>
              <a:gd name="connsiteY9" fmla="*/ 945105 h 4266377"/>
              <a:gd name="connsiteX10" fmla="*/ 523556 w 1870873"/>
              <a:gd name="connsiteY10" fmla="*/ 4266377 h 4266377"/>
              <a:gd name="connsiteX11" fmla="*/ 0 w 1870873"/>
              <a:gd name="connsiteY11" fmla="*/ 4266377 h 4266377"/>
              <a:gd name="connsiteX0" fmla="*/ 0 w 1870873"/>
              <a:gd name="connsiteY0" fmla="*/ 4266377 h 4266377"/>
              <a:gd name="connsiteX1" fmla="*/ 0 w 1870873"/>
              <a:gd name="connsiteY1" fmla="*/ 945105 h 4266377"/>
              <a:gd name="connsiteX2" fmla="*/ 945105 w 1870873"/>
              <a:gd name="connsiteY2" fmla="*/ 0 h 4266377"/>
              <a:gd name="connsiteX3" fmla="*/ 1579697 w 1870873"/>
              <a:gd name="connsiteY3" fmla="*/ 0 h 4266377"/>
              <a:gd name="connsiteX4" fmla="*/ 1579697 w 1870873"/>
              <a:gd name="connsiteY4" fmla="*/ 0 h 4266377"/>
              <a:gd name="connsiteX5" fmla="*/ 1870873 w 1870873"/>
              <a:gd name="connsiteY5" fmla="*/ 261778 h 4266377"/>
              <a:gd name="connsiteX6" fmla="*/ 1579697 w 1870873"/>
              <a:gd name="connsiteY6" fmla="*/ 523556 h 4266377"/>
              <a:gd name="connsiteX7" fmla="*/ 1579697 w 1870873"/>
              <a:gd name="connsiteY7" fmla="*/ 523556 h 4266377"/>
              <a:gd name="connsiteX8" fmla="*/ 945104 w 1870873"/>
              <a:gd name="connsiteY8" fmla="*/ 601267 h 4266377"/>
              <a:gd name="connsiteX9" fmla="*/ 523556 w 1870873"/>
              <a:gd name="connsiteY9" fmla="*/ 945105 h 4266377"/>
              <a:gd name="connsiteX10" fmla="*/ 523556 w 1870873"/>
              <a:gd name="connsiteY10" fmla="*/ 4266377 h 4266377"/>
              <a:gd name="connsiteX11" fmla="*/ 0 w 1870873"/>
              <a:gd name="connsiteY11" fmla="*/ 4266377 h 4266377"/>
              <a:gd name="connsiteX0" fmla="*/ 0 w 1870873"/>
              <a:gd name="connsiteY0" fmla="*/ 4266377 h 4266377"/>
              <a:gd name="connsiteX1" fmla="*/ 0 w 1870873"/>
              <a:gd name="connsiteY1" fmla="*/ 945105 h 4266377"/>
              <a:gd name="connsiteX2" fmla="*/ 945105 w 1870873"/>
              <a:gd name="connsiteY2" fmla="*/ 0 h 4266377"/>
              <a:gd name="connsiteX3" fmla="*/ 1579697 w 1870873"/>
              <a:gd name="connsiteY3" fmla="*/ 0 h 4266377"/>
              <a:gd name="connsiteX4" fmla="*/ 1579697 w 1870873"/>
              <a:gd name="connsiteY4" fmla="*/ 0 h 4266377"/>
              <a:gd name="connsiteX5" fmla="*/ 1870873 w 1870873"/>
              <a:gd name="connsiteY5" fmla="*/ 261778 h 4266377"/>
              <a:gd name="connsiteX6" fmla="*/ 1579697 w 1870873"/>
              <a:gd name="connsiteY6" fmla="*/ 523556 h 4266377"/>
              <a:gd name="connsiteX7" fmla="*/ 1606811 w 1870873"/>
              <a:gd name="connsiteY7" fmla="*/ 601267 h 4266377"/>
              <a:gd name="connsiteX8" fmla="*/ 945104 w 1870873"/>
              <a:gd name="connsiteY8" fmla="*/ 601267 h 4266377"/>
              <a:gd name="connsiteX9" fmla="*/ 523556 w 1870873"/>
              <a:gd name="connsiteY9" fmla="*/ 945105 h 4266377"/>
              <a:gd name="connsiteX10" fmla="*/ 523556 w 1870873"/>
              <a:gd name="connsiteY10" fmla="*/ 4266377 h 4266377"/>
              <a:gd name="connsiteX11" fmla="*/ 0 w 1870873"/>
              <a:gd name="connsiteY11" fmla="*/ 4266377 h 426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0873" h="4266377">
                <a:moveTo>
                  <a:pt x="0" y="4266377"/>
                </a:moveTo>
                <a:lnTo>
                  <a:pt x="0" y="945105"/>
                </a:lnTo>
                <a:cubicBezTo>
                  <a:pt x="0" y="423138"/>
                  <a:pt x="423138" y="0"/>
                  <a:pt x="945105" y="0"/>
                </a:cubicBezTo>
                <a:lnTo>
                  <a:pt x="1579697" y="0"/>
                </a:lnTo>
                <a:lnTo>
                  <a:pt x="1579697" y="0"/>
                </a:lnTo>
                <a:lnTo>
                  <a:pt x="1870873" y="261778"/>
                </a:lnTo>
                <a:lnTo>
                  <a:pt x="1579697" y="523556"/>
                </a:lnTo>
                <a:lnTo>
                  <a:pt x="1606811" y="601267"/>
                </a:lnTo>
                <a:lnTo>
                  <a:pt x="945104" y="601267"/>
                </a:lnTo>
                <a:cubicBezTo>
                  <a:pt x="712289" y="601267"/>
                  <a:pt x="523556" y="712290"/>
                  <a:pt x="523556" y="945105"/>
                </a:cubicBezTo>
                <a:lnTo>
                  <a:pt x="523556" y="4266377"/>
                </a:lnTo>
                <a:lnTo>
                  <a:pt x="0" y="4266377"/>
                </a:lnTo>
                <a:close/>
              </a:path>
            </a:pathLst>
          </a:cu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2" name="Rechteckiger Pfeil 15">
            <a:extLst>
              <a:ext uri="{FF2B5EF4-FFF2-40B4-BE49-F238E27FC236}">
                <a16:creationId xmlns:a16="http://schemas.microsoft.com/office/drawing/2014/main" id="{C26D1B08-76E0-D6E9-F112-9F6619BD91D3}"/>
              </a:ext>
            </a:extLst>
          </p:cNvPr>
          <p:cNvSpPr/>
          <p:nvPr/>
        </p:nvSpPr>
        <p:spPr bwMode="auto">
          <a:xfrm rot="16200000" flipV="1">
            <a:off x="2350237" y="316143"/>
            <a:ext cx="1906673" cy="3368755"/>
          </a:xfrm>
          <a:custGeom>
            <a:avLst/>
            <a:gdLst>
              <a:gd name="connsiteX0" fmla="*/ 0 w 1557970"/>
              <a:gd name="connsiteY0" fmla="*/ 3432626 h 3432626"/>
              <a:gd name="connsiteX1" fmla="*/ 0 w 1557970"/>
              <a:gd name="connsiteY1" fmla="*/ 549901 h 3432626"/>
              <a:gd name="connsiteX2" fmla="*/ 402221 w 1557970"/>
              <a:gd name="connsiteY2" fmla="*/ 147680 h 3432626"/>
              <a:gd name="connsiteX3" fmla="*/ 1094318 w 1557970"/>
              <a:gd name="connsiteY3" fmla="*/ 147680 h 3432626"/>
              <a:gd name="connsiteX4" fmla="*/ 1094318 w 1557970"/>
              <a:gd name="connsiteY4" fmla="*/ 0 h 3432626"/>
              <a:gd name="connsiteX5" fmla="*/ 1557970 w 1557970"/>
              <a:gd name="connsiteY5" fmla="*/ 342426 h 3432626"/>
              <a:gd name="connsiteX6" fmla="*/ 1094318 w 1557970"/>
              <a:gd name="connsiteY6" fmla="*/ 684852 h 3432626"/>
              <a:gd name="connsiteX7" fmla="*/ 1094318 w 1557970"/>
              <a:gd name="connsiteY7" fmla="*/ 537172 h 3432626"/>
              <a:gd name="connsiteX8" fmla="*/ 402221 w 1557970"/>
              <a:gd name="connsiteY8" fmla="*/ 537172 h 3432626"/>
              <a:gd name="connsiteX9" fmla="*/ 389492 w 1557970"/>
              <a:gd name="connsiteY9" fmla="*/ 549901 h 3432626"/>
              <a:gd name="connsiteX10" fmla="*/ 389493 w 1557970"/>
              <a:gd name="connsiteY10" fmla="*/ 3432626 h 3432626"/>
              <a:gd name="connsiteX11" fmla="*/ 0 w 1557970"/>
              <a:gd name="connsiteY11" fmla="*/ 3432626 h 3432626"/>
              <a:gd name="connsiteX0" fmla="*/ 0 w 1557970"/>
              <a:gd name="connsiteY0" fmla="*/ 3432626 h 3548373"/>
              <a:gd name="connsiteX1" fmla="*/ 0 w 1557970"/>
              <a:gd name="connsiteY1" fmla="*/ 549901 h 3548373"/>
              <a:gd name="connsiteX2" fmla="*/ 402221 w 1557970"/>
              <a:gd name="connsiteY2" fmla="*/ 147680 h 3548373"/>
              <a:gd name="connsiteX3" fmla="*/ 1094318 w 1557970"/>
              <a:gd name="connsiteY3" fmla="*/ 147680 h 3548373"/>
              <a:gd name="connsiteX4" fmla="*/ 1094318 w 1557970"/>
              <a:gd name="connsiteY4" fmla="*/ 0 h 3548373"/>
              <a:gd name="connsiteX5" fmla="*/ 1557970 w 1557970"/>
              <a:gd name="connsiteY5" fmla="*/ 342426 h 3548373"/>
              <a:gd name="connsiteX6" fmla="*/ 1094318 w 1557970"/>
              <a:gd name="connsiteY6" fmla="*/ 684852 h 3548373"/>
              <a:gd name="connsiteX7" fmla="*/ 1094318 w 1557970"/>
              <a:gd name="connsiteY7" fmla="*/ 537172 h 3548373"/>
              <a:gd name="connsiteX8" fmla="*/ 402221 w 1557970"/>
              <a:gd name="connsiteY8" fmla="*/ 537172 h 3548373"/>
              <a:gd name="connsiteX9" fmla="*/ 389492 w 1557970"/>
              <a:gd name="connsiteY9" fmla="*/ 549901 h 3548373"/>
              <a:gd name="connsiteX10" fmla="*/ 505239 w 1557970"/>
              <a:gd name="connsiteY10" fmla="*/ 3548373 h 3548373"/>
              <a:gd name="connsiteX11" fmla="*/ 0 w 1557970"/>
              <a:gd name="connsiteY11" fmla="*/ 3432626 h 3548373"/>
              <a:gd name="connsiteX0" fmla="*/ 0 w 1615845"/>
              <a:gd name="connsiteY0" fmla="*/ 3502071 h 3548373"/>
              <a:gd name="connsiteX1" fmla="*/ 57875 w 1615845"/>
              <a:gd name="connsiteY1" fmla="*/ 549901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460096 w 1615845"/>
              <a:gd name="connsiteY8" fmla="*/ 537172 h 3548373"/>
              <a:gd name="connsiteX9" fmla="*/ 447367 w 1615845"/>
              <a:gd name="connsiteY9" fmla="*/ 549901 h 3548373"/>
              <a:gd name="connsiteX10" fmla="*/ 563114 w 1615845"/>
              <a:gd name="connsiteY10" fmla="*/ 3548373 h 3548373"/>
              <a:gd name="connsiteX11" fmla="*/ 0 w 1615845"/>
              <a:gd name="connsiteY11" fmla="*/ 3502071 h 3548373"/>
              <a:gd name="connsiteX0" fmla="*/ 0 w 1615845"/>
              <a:gd name="connsiteY0" fmla="*/ 3502071 h 3548373"/>
              <a:gd name="connsiteX1" fmla="*/ 57875 w 1615845"/>
              <a:gd name="connsiteY1" fmla="*/ 549901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460096 w 1615845"/>
              <a:gd name="connsiteY8" fmla="*/ 537172 h 3548373"/>
              <a:gd name="connsiteX9" fmla="*/ 563114 w 1615845"/>
              <a:gd name="connsiteY9" fmla="*/ 584625 h 3548373"/>
              <a:gd name="connsiteX10" fmla="*/ 563114 w 1615845"/>
              <a:gd name="connsiteY10" fmla="*/ 3548373 h 3548373"/>
              <a:gd name="connsiteX11" fmla="*/ 0 w 1615845"/>
              <a:gd name="connsiteY11" fmla="*/ 3502071 h 3548373"/>
              <a:gd name="connsiteX0" fmla="*/ 0 w 1615845"/>
              <a:gd name="connsiteY0" fmla="*/ 3502071 h 3548373"/>
              <a:gd name="connsiteX1" fmla="*/ 57875 w 1615845"/>
              <a:gd name="connsiteY1" fmla="*/ 549901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564211 w 1615845"/>
              <a:gd name="connsiteY8" fmla="*/ 535684 h 3548373"/>
              <a:gd name="connsiteX9" fmla="*/ 563114 w 1615845"/>
              <a:gd name="connsiteY9" fmla="*/ 584625 h 3548373"/>
              <a:gd name="connsiteX10" fmla="*/ 563114 w 1615845"/>
              <a:gd name="connsiteY10" fmla="*/ 3548373 h 3548373"/>
              <a:gd name="connsiteX11" fmla="*/ 0 w 1615845"/>
              <a:gd name="connsiteY11" fmla="*/ 3502071 h 3548373"/>
              <a:gd name="connsiteX0" fmla="*/ 0 w 1615845"/>
              <a:gd name="connsiteY0" fmla="*/ 3502071 h 3548373"/>
              <a:gd name="connsiteX1" fmla="*/ 45719 w 1615845"/>
              <a:gd name="connsiteY1" fmla="*/ 500959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564211 w 1615845"/>
              <a:gd name="connsiteY8" fmla="*/ 535684 h 3548373"/>
              <a:gd name="connsiteX9" fmla="*/ 563114 w 1615845"/>
              <a:gd name="connsiteY9" fmla="*/ 584625 h 3548373"/>
              <a:gd name="connsiteX10" fmla="*/ 563114 w 1615845"/>
              <a:gd name="connsiteY10" fmla="*/ 3548373 h 3548373"/>
              <a:gd name="connsiteX11" fmla="*/ 0 w 1615845"/>
              <a:gd name="connsiteY11" fmla="*/ 3502071 h 3548373"/>
              <a:gd name="connsiteX0" fmla="*/ 0 w 1615845"/>
              <a:gd name="connsiteY0" fmla="*/ 3502071 h 3502071"/>
              <a:gd name="connsiteX1" fmla="*/ 45719 w 1615845"/>
              <a:gd name="connsiteY1" fmla="*/ 500959 h 3502071"/>
              <a:gd name="connsiteX2" fmla="*/ 460096 w 1615845"/>
              <a:gd name="connsiteY2" fmla="*/ 147680 h 3502071"/>
              <a:gd name="connsiteX3" fmla="*/ 1152193 w 1615845"/>
              <a:gd name="connsiteY3" fmla="*/ 147680 h 3502071"/>
              <a:gd name="connsiteX4" fmla="*/ 1152193 w 1615845"/>
              <a:gd name="connsiteY4" fmla="*/ 0 h 3502071"/>
              <a:gd name="connsiteX5" fmla="*/ 1615845 w 1615845"/>
              <a:gd name="connsiteY5" fmla="*/ 342426 h 3502071"/>
              <a:gd name="connsiteX6" fmla="*/ 1152193 w 1615845"/>
              <a:gd name="connsiteY6" fmla="*/ 684852 h 3502071"/>
              <a:gd name="connsiteX7" fmla="*/ 1152193 w 1615845"/>
              <a:gd name="connsiteY7" fmla="*/ 537172 h 3502071"/>
              <a:gd name="connsiteX8" fmla="*/ 564211 w 1615845"/>
              <a:gd name="connsiteY8" fmla="*/ 535684 h 3502071"/>
              <a:gd name="connsiteX9" fmla="*/ 563114 w 1615845"/>
              <a:gd name="connsiteY9" fmla="*/ 584625 h 3502071"/>
              <a:gd name="connsiteX10" fmla="*/ 575785 w 1615845"/>
              <a:gd name="connsiteY10" fmla="*/ 3487228 h 3502071"/>
              <a:gd name="connsiteX11" fmla="*/ 0 w 1615845"/>
              <a:gd name="connsiteY11" fmla="*/ 3502071 h 3502071"/>
              <a:gd name="connsiteX0" fmla="*/ 0 w 1615845"/>
              <a:gd name="connsiteY0" fmla="*/ 3502071 h 3502071"/>
              <a:gd name="connsiteX1" fmla="*/ 45719 w 1615845"/>
              <a:gd name="connsiteY1" fmla="*/ 500959 h 3502071"/>
              <a:gd name="connsiteX2" fmla="*/ 460096 w 1615845"/>
              <a:gd name="connsiteY2" fmla="*/ 147680 h 3502071"/>
              <a:gd name="connsiteX3" fmla="*/ 1152193 w 1615845"/>
              <a:gd name="connsiteY3" fmla="*/ 147680 h 3502071"/>
              <a:gd name="connsiteX4" fmla="*/ 1152193 w 1615845"/>
              <a:gd name="connsiteY4" fmla="*/ 0 h 3502071"/>
              <a:gd name="connsiteX5" fmla="*/ 1615845 w 1615845"/>
              <a:gd name="connsiteY5" fmla="*/ 342426 h 3502071"/>
              <a:gd name="connsiteX6" fmla="*/ 1152193 w 1615845"/>
              <a:gd name="connsiteY6" fmla="*/ 684852 h 3502071"/>
              <a:gd name="connsiteX7" fmla="*/ 1152193 w 1615845"/>
              <a:gd name="connsiteY7" fmla="*/ 537172 h 3502071"/>
              <a:gd name="connsiteX8" fmla="*/ 564211 w 1615845"/>
              <a:gd name="connsiteY8" fmla="*/ 535684 h 3502071"/>
              <a:gd name="connsiteX9" fmla="*/ 563114 w 1615845"/>
              <a:gd name="connsiteY9" fmla="*/ 584625 h 3502071"/>
              <a:gd name="connsiteX10" fmla="*/ 575785 w 1615845"/>
              <a:gd name="connsiteY10" fmla="*/ 3487228 h 3502071"/>
              <a:gd name="connsiteX11" fmla="*/ 0 w 1615845"/>
              <a:gd name="connsiteY11" fmla="*/ 3502071 h 3502071"/>
              <a:gd name="connsiteX0" fmla="*/ 0 w 1615845"/>
              <a:gd name="connsiteY0" fmla="*/ 3502071 h 3502071"/>
              <a:gd name="connsiteX1" fmla="*/ 45719 w 1615845"/>
              <a:gd name="connsiteY1" fmla="*/ 500959 h 3502071"/>
              <a:gd name="connsiteX2" fmla="*/ 355866 w 1615845"/>
              <a:gd name="connsiteY2" fmla="*/ 107420 h 3502071"/>
              <a:gd name="connsiteX3" fmla="*/ 1152193 w 1615845"/>
              <a:gd name="connsiteY3" fmla="*/ 147680 h 3502071"/>
              <a:gd name="connsiteX4" fmla="*/ 1152193 w 1615845"/>
              <a:gd name="connsiteY4" fmla="*/ 0 h 3502071"/>
              <a:gd name="connsiteX5" fmla="*/ 1615845 w 1615845"/>
              <a:gd name="connsiteY5" fmla="*/ 342426 h 3502071"/>
              <a:gd name="connsiteX6" fmla="*/ 1152193 w 1615845"/>
              <a:gd name="connsiteY6" fmla="*/ 684852 h 3502071"/>
              <a:gd name="connsiteX7" fmla="*/ 1152193 w 1615845"/>
              <a:gd name="connsiteY7" fmla="*/ 537172 h 3502071"/>
              <a:gd name="connsiteX8" fmla="*/ 564211 w 1615845"/>
              <a:gd name="connsiteY8" fmla="*/ 535684 h 3502071"/>
              <a:gd name="connsiteX9" fmla="*/ 563114 w 1615845"/>
              <a:gd name="connsiteY9" fmla="*/ 584625 h 3502071"/>
              <a:gd name="connsiteX10" fmla="*/ 575785 w 1615845"/>
              <a:gd name="connsiteY10" fmla="*/ 3487228 h 3502071"/>
              <a:gd name="connsiteX11" fmla="*/ 0 w 1615845"/>
              <a:gd name="connsiteY11" fmla="*/ 3502071 h 350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5845" h="3502071">
                <a:moveTo>
                  <a:pt x="0" y="3502071"/>
                </a:moveTo>
                <a:lnTo>
                  <a:pt x="45719" y="500959"/>
                </a:lnTo>
                <a:cubicBezTo>
                  <a:pt x="45719" y="278818"/>
                  <a:pt x="133725" y="107420"/>
                  <a:pt x="355866" y="107420"/>
                </a:cubicBezTo>
                <a:lnTo>
                  <a:pt x="1152193" y="147680"/>
                </a:lnTo>
                <a:lnTo>
                  <a:pt x="1152193" y="0"/>
                </a:lnTo>
                <a:lnTo>
                  <a:pt x="1615845" y="342426"/>
                </a:lnTo>
                <a:lnTo>
                  <a:pt x="1152193" y="684852"/>
                </a:lnTo>
                <a:lnTo>
                  <a:pt x="1152193" y="537172"/>
                </a:lnTo>
                <a:lnTo>
                  <a:pt x="564211" y="535684"/>
                </a:lnTo>
                <a:cubicBezTo>
                  <a:pt x="557181" y="535684"/>
                  <a:pt x="563114" y="577595"/>
                  <a:pt x="563114" y="584625"/>
                </a:cubicBezTo>
                <a:cubicBezTo>
                  <a:pt x="567338" y="1552159"/>
                  <a:pt x="575785" y="2306610"/>
                  <a:pt x="575785" y="3487228"/>
                </a:cubicBezTo>
                <a:lnTo>
                  <a:pt x="0" y="3502071"/>
                </a:lnTo>
                <a:close/>
              </a:path>
            </a:pathLst>
          </a:cu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3" name="Textfeld 12">
            <a:extLst>
              <a:ext uri="{FF2B5EF4-FFF2-40B4-BE49-F238E27FC236}">
                <a16:creationId xmlns:a16="http://schemas.microsoft.com/office/drawing/2014/main" id="{FC82D3C0-7443-7586-DE8D-FE3CFC2EDED8}"/>
              </a:ext>
            </a:extLst>
          </p:cNvPr>
          <p:cNvSpPr txBox="1"/>
          <p:nvPr/>
        </p:nvSpPr>
        <p:spPr>
          <a:xfrm>
            <a:off x="1188875" y="5071116"/>
            <a:ext cx="1307543"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a:t>
            </a:r>
            <a:r>
              <a:rPr lang="de-DE" sz="900" dirty="0">
                <a:solidFill>
                  <a:srgbClr val="FFC000"/>
                </a:solidFill>
              </a:rPr>
              <a:t>:</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 3C,D,E,F,G,K)</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i="0" u="none" strike="noStrike" kern="1200" cap="none" spc="0" normalizeH="0" baseline="0" noProof="0" dirty="0">
                <a:ln>
                  <a:noFill/>
                </a:ln>
                <a:solidFill>
                  <a:srgbClr val="000000"/>
                </a:solidFill>
                <a:effectLst/>
                <a:uLnTx/>
                <a:uFillTx/>
                <a:latin typeface="Arial" charset="0"/>
                <a:ea typeface="ＭＳ Ｐゴシック" charset="-128"/>
                <a:cs typeface="+mn-cs"/>
              </a:rPr>
              <a:t>eingekaufte Güter und Dienstleistungen</a:t>
            </a:r>
          </a:p>
        </p:txBody>
      </p:sp>
      <p:sp>
        <p:nvSpPr>
          <p:cNvPr id="14" name="Textfeld 13">
            <a:extLst>
              <a:ext uri="{FF2B5EF4-FFF2-40B4-BE49-F238E27FC236}">
                <a16:creationId xmlns:a16="http://schemas.microsoft.com/office/drawing/2014/main" id="{EB9BD44D-058E-6AE0-408B-0DFFF3BB72B8}"/>
              </a:ext>
            </a:extLst>
          </p:cNvPr>
          <p:cNvSpPr txBox="1"/>
          <p:nvPr/>
        </p:nvSpPr>
        <p:spPr>
          <a:xfrm>
            <a:off x="2540290" y="5085184"/>
            <a:ext cx="1108228" cy="369332"/>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2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Kapitalgüter</a:t>
            </a:r>
          </a:p>
        </p:txBody>
      </p:sp>
      <p:sp>
        <p:nvSpPr>
          <p:cNvPr id="15" name="Textfeld 14">
            <a:extLst>
              <a:ext uri="{FF2B5EF4-FFF2-40B4-BE49-F238E27FC236}">
                <a16:creationId xmlns:a16="http://schemas.microsoft.com/office/drawing/2014/main" id="{E5154564-8D70-3654-EB00-D3F28FDF56FE}"/>
              </a:ext>
            </a:extLst>
          </p:cNvPr>
          <p:cNvSpPr txBox="1"/>
          <p:nvPr/>
        </p:nvSpPr>
        <p:spPr>
          <a:xfrm>
            <a:off x="3834622" y="5071116"/>
            <a:ext cx="1312411" cy="6463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3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Brennstoff- und </a:t>
            </a:r>
            <a:r>
              <a:rPr kumimoji="0" lang="de-DE" sz="900" b="0" i="0" u="none" strike="noStrike" kern="1200" cap="none" spc="0" normalizeH="0" baseline="0" noProof="0" dirty="0" smtClean="0">
                <a:ln>
                  <a:noFill/>
                </a:ln>
                <a:solidFill>
                  <a:srgbClr val="000000"/>
                </a:solidFill>
                <a:effectLst/>
                <a:uLnTx/>
                <a:uFillTx/>
                <a:latin typeface="Arial" charset="0"/>
                <a:ea typeface="ＭＳ Ｐゴシック" charset="-128"/>
                <a:cs typeface="+mn-cs"/>
              </a:rPr>
              <a:t>energiebezogene </a:t>
            </a: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Emissionen</a:t>
            </a:r>
          </a:p>
        </p:txBody>
      </p:sp>
      <p:sp>
        <p:nvSpPr>
          <p:cNvPr id="16" name="Textfeld 15">
            <a:extLst>
              <a:ext uri="{FF2B5EF4-FFF2-40B4-BE49-F238E27FC236}">
                <a16:creationId xmlns:a16="http://schemas.microsoft.com/office/drawing/2014/main" id="{4B48641E-B7D2-7879-CC49-850B6702C045}"/>
              </a:ext>
            </a:extLst>
          </p:cNvPr>
          <p:cNvSpPr txBox="1"/>
          <p:nvPr/>
        </p:nvSpPr>
        <p:spPr>
          <a:xfrm>
            <a:off x="4511525" y="4114010"/>
            <a:ext cx="794989" cy="784830"/>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4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(ecocock-pit:3B)</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Transport und Verteilung</a:t>
            </a:r>
          </a:p>
        </p:txBody>
      </p:sp>
      <p:sp>
        <p:nvSpPr>
          <p:cNvPr id="17" name="Textfeld 16">
            <a:extLst>
              <a:ext uri="{FF2B5EF4-FFF2-40B4-BE49-F238E27FC236}">
                <a16:creationId xmlns:a16="http://schemas.microsoft.com/office/drawing/2014/main" id="{BFEFAD40-8C47-2DF7-41D1-BD3D4AAE136D}"/>
              </a:ext>
            </a:extLst>
          </p:cNvPr>
          <p:cNvSpPr txBox="1"/>
          <p:nvPr/>
        </p:nvSpPr>
        <p:spPr>
          <a:xfrm>
            <a:off x="4212566" y="3319239"/>
            <a:ext cx="1078023" cy="369332"/>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5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(ecocockpit:3H)</a:t>
            </a: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 Abfall</a:t>
            </a:r>
          </a:p>
        </p:txBody>
      </p:sp>
      <p:sp>
        <p:nvSpPr>
          <p:cNvPr id="18" name="Textfeld 17">
            <a:extLst>
              <a:ext uri="{FF2B5EF4-FFF2-40B4-BE49-F238E27FC236}">
                <a16:creationId xmlns:a16="http://schemas.microsoft.com/office/drawing/2014/main" id="{31D92E4B-CA6F-2E45-B4F0-ACD45BB7617F}"/>
              </a:ext>
            </a:extLst>
          </p:cNvPr>
          <p:cNvSpPr txBox="1"/>
          <p:nvPr/>
        </p:nvSpPr>
        <p:spPr>
          <a:xfrm>
            <a:off x="2277923" y="3363476"/>
            <a:ext cx="1078023" cy="369332"/>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6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(ecocockpit:3A)</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Geschäftsreisen</a:t>
            </a:r>
          </a:p>
        </p:txBody>
      </p:sp>
      <p:sp>
        <p:nvSpPr>
          <p:cNvPr id="19" name="Textfeld 18">
            <a:extLst>
              <a:ext uri="{FF2B5EF4-FFF2-40B4-BE49-F238E27FC236}">
                <a16:creationId xmlns:a16="http://schemas.microsoft.com/office/drawing/2014/main" id="{B4BCDECC-80A0-02B0-7F31-CA7B826E790B}"/>
              </a:ext>
            </a:extLst>
          </p:cNvPr>
          <p:cNvSpPr txBox="1"/>
          <p:nvPr/>
        </p:nvSpPr>
        <p:spPr>
          <a:xfrm>
            <a:off x="2273355" y="2395607"/>
            <a:ext cx="1087861"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7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(ecocockpit:3J)</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Pendeln der Arbeitnehmer</a:t>
            </a:r>
          </a:p>
        </p:txBody>
      </p:sp>
      <p:sp>
        <p:nvSpPr>
          <p:cNvPr id="20" name="Textfeld 19">
            <a:extLst>
              <a:ext uri="{FF2B5EF4-FFF2-40B4-BE49-F238E27FC236}">
                <a16:creationId xmlns:a16="http://schemas.microsoft.com/office/drawing/2014/main" id="{CAB19833-1973-461C-5324-1F2FB348A0BA}"/>
              </a:ext>
            </a:extLst>
          </p:cNvPr>
          <p:cNvSpPr txBox="1"/>
          <p:nvPr/>
        </p:nvSpPr>
        <p:spPr>
          <a:xfrm>
            <a:off x="3829921" y="2254204"/>
            <a:ext cx="1081826" cy="646331"/>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8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(ecocockpit:3A) </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Angemietete oder geleaste Sachanlagen</a:t>
            </a:r>
          </a:p>
        </p:txBody>
      </p:sp>
      <p:sp>
        <p:nvSpPr>
          <p:cNvPr id="21" name="Textfeld 20">
            <a:extLst>
              <a:ext uri="{FF2B5EF4-FFF2-40B4-BE49-F238E27FC236}">
                <a16:creationId xmlns:a16="http://schemas.microsoft.com/office/drawing/2014/main" id="{C7D73CE4-55E5-72BC-EDF8-3F914043F197}"/>
              </a:ext>
            </a:extLst>
          </p:cNvPr>
          <p:cNvSpPr txBox="1"/>
          <p:nvPr/>
        </p:nvSpPr>
        <p:spPr>
          <a:xfrm>
            <a:off x="1252614" y="4074137"/>
            <a:ext cx="1963066"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Bezogene Elektrizität, Dampf, Heizung und Kühlung für die eigene Nutzung</a:t>
            </a:r>
          </a:p>
        </p:txBody>
      </p:sp>
      <p:sp>
        <p:nvSpPr>
          <p:cNvPr id="22" name="Textfeld 21">
            <a:extLst>
              <a:ext uri="{FF2B5EF4-FFF2-40B4-BE49-F238E27FC236}">
                <a16:creationId xmlns:a16="http://schemas.microsoft.com/office/drawing/2014/main" id="{9F1755FA-E42A-684B-58D7-65ED460B7304}"/>
              </a:ext>
            </a:extLst>
          </p:cNvPr>
          <p:cNvSpPr txBox="1"/>
          <p:nvPr/>
        </p:nvSpPr>
        <p:spPr>
          <a:xfrm>
            <a:off x="5428310" y="4969768"/>
            <a:ext cx="676727"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Fuhrpark</a:t>
            </a:r>
          </a:p>
        </p:txBody>
      </p:sp>
      <p:sp>
        <p:nvSpPr>
          <p:cNvPr id="23" name="Textfeld 22">
            <a:extLst>
              <a:ext uri="{FF2B5EF4-FFF2-40B4-BE49-F238E27FC236}">
                <a16:creationId xmlns:a16="http://schemas.microsoft.com/office/drawing/2014/main" id="{D55778B6-D8BF-1F43-C27A-DE26BA009EA7}"/>
              </a:ext>
            </a:extLst>
          </p:cNvPr>
          <p:cNvSpPr txBox="1"/>
          <p:nvPr/>
        </p:nvSpPr>
        <p:spPr>
          <a:xfrm>
            <a:off x="5428310" y="3378821"/>
            <a:ext cx="676727"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Unternehmens-einrich-tungen</a:t>
            </a:r>
          </a:p>
        </p:txBody>
      </p:sp>
      <p:sp>
        <p:nvSpPr>
          <p:cNvPr id="24" name="Textfeld 23">
            <a:extLst>
              <a:ext uri="{FF2B5EF4-FFF2-40B4-BE49-F238E27FC236}">
                <a16:creationId xmlns:a16="http://schemas.microsoft.com/office/drawing/2014/main" id="{BA8CAC19-3AF6-4132-E94F-62EB8E1E2575}"/>
              </a:ext>
            </a:extLst>
          </p:cNvPr>
          <p:cNvSpPr txBox="1"/>
          <p:nvPr/>
        </p:nvSpPr>
        <p:spPr>
          <a:xfrm>
            <a:off x="6486964" y="5153417"/>
            <a:ext cx="1178062" cy="5078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9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Transport und Verteilung</a:t>
            </a:r>
          </a:p>
        </p:txBody>
      </p:sp>
      <p:sp>
        <p:nvSpPr>
          <p:cNvPr id="25" name="Textfeld 24">
            <a:extLst>
              <a:ext uri="{FF2B5EF4-FFF2-40B4-BE49-F238E27FC236}">
                <a16:creationId xmlns:a16="http://schemas.microsoft.com/office/drawing/2014/main" id="{89A61710-58BA-B231-33E8-162B1DA1F4E6}"/>
              </a:ext>
            </a:extLst>
          </p:cNvPr>
          <p:cNvSpPr txBox="1"/>
          <p:nvPr/>
        </p:nvSpPr>
        <p:spPr>
          <a:xfrm>
            <a:off x="7766809" y="5153417"/>
            <a:ext cx="1353527" cy="5078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10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Verarbeitung der verkauften Produkte</a:t>
            </a:r>
          </a:p>
        </p:txBody>
      </p:sp>
      <p:sp>
        <p:nvSpPr>
          <p:cNvPr id="26" name="Textfeld 25">
            <a:extLst>
              <a:ext uri="{FF2B5EF4-FFF2-40B4-BE49-F238E27FC236}">
                <a16:creationId xmlns:a16="http://schemas.microsoft.com/office/drawing/2014/main" id="{CCA2043F-5B9B-21E4-99A0-5FA6E4DAB2BE}"/>
              </a:ext>
            </a:extLst>
          </p:cNvPr>
          <p:cNvSpPr txBox="1"/>
          <p:nvPr/>
        </p:nvSpPr>
        <p:spPr>
          <a:xfrm>
            <a:off x="9048328" y="5153417"/>
            <a:ext cx="1353527" cy="5078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11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Nutzung der verkauften Produkte</a:t>
            </a:r>
          </a:p>
        </p:txBody>
      </p:sp>
      <p:sp>
        <p:nvSpPr>
          <p:cNvPr id="27" name="Textfeld 26">
            <a:extLst>
              <a:ext uri="{FF2B5EF4-FFF2-40B4-BE49-F238E27FC236}">
                <a16:creationId xmlns:a16="http://schemas.microsoft.com/office/drawing/2014/main" id="{EC4FABFB-59B1-3D5D-34D5-C289828F0D4C}"/>
              </a:ext>
            </a:extLst>
          </p:cNvPr>
          <p:cNvSpPr txBox="1"/>
          <p:nvPr/>
        </p:nvSpPr>
        <p:spPr>
          <a:xfrm>
            <a:off x="9401569" y="3177363"/>
            <a:ext cx="1497543" cy="6463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12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Umgang mit verkauften Produkten an deren Lebenszyklusende</a:t>
            </a:r>
          </a:p>
        </p:txBody>
      </p:sp>
      <p:sp>
        <p:nvSpPr>
          <p:cNvPr id="28" name="Textfeld 27">
            <a:extLst>
              <a:ext uri="{FF2B5EF4-FFF2-40B4-BE49-F238E27FC236}">
                <a16:creationId xmlns:a16="http://schemas.microsoft.com/office/drawing/2014/main" id="{EB5C2484-998A-D051-33D7-EF224BDF0684}"/>
              </a:ext>
            </a:extLst>
          </p:cNvPr>
          <p:cNvSpPr txBox="1"/>
          <p:nvPr/>
        </p:nvSpPr>
        <p:spPr>
          <a:xfrm>
            <a:off x="8251523" y="3141383"/>
            <a:ext cx="980194" cy="784830"/>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13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Vermietete oder verleaste Sachanlagen</a:t>
            </a:r>
          </a:p>
        </p:txBody>
      </p:sp>
      <p:sp>
        <p:nvSpPr>
          <p:cNvPr id="29" name="Textfeld 28">
            <a:extLst>
              <a:ext uri="{FF2B5EF4-FFF2-40B4-BE49-F238E27FC236}">
                <a16:creationId xmlns:a16="http://schemas.microsoft.com/office/drawing/2014/main" id="{8C22EECE-5DA5-20A3-1700-70CCA3C42A90}"/>
              </a:ext>
            </a:extLst>
          </p:cNvPr>
          <p:cNvSpPr txBox="1"/>
          <p:nvPr/>
        </p:nvSpPr>
        <p:spPr>
          <a:xfrm>
            <a:off x="7115620" y="3012208"/>
            <a:ext cx="1068413"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Franchise</a:t>
            </a:r>
          </a:p>
        </p:txBody>
      </p:sp>
      <p:sp>
        <p:nvSpPr>
          <p:cNvPr id="30" name="Textfeld 29">
            <a:extLst>
              <a:ext uri="{FF2B5EF4-FFF2-40B4-BE49-F238E27FC236}">
                <a16:creationId xmlns:a16="http://schemas.microsoft.com/office/drawing/2014/main" id="{42F311FD-843B-1B05-8744-A36DD04FB2CD}"/>
              </a:ext>
            </a:extLst>
          </p:cNvPr>
          <p:cNvSpPr txBox="1"/>
          <p:nvPr/>
        </p:nvSpPr>
        <p:spPr>
          <a:xfrm>
            <a:off x="6954778" y="2260201"/>
            <a:ext cx="855029"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15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Investitionen</a:t>
            </a:r>
          </a:p>
        </p:txBody>
      </p:sp>
      <p:sp>
        <p:nvSpPr>
          <p:cNvPr id="31" name="Textfeld 30">
            <a:extLst>
              <a:ext uri="{FF2B5EF4-FFF2-40B4-BE49-F238E27FC236}">
                <a16:creationId xmlns:a16="http://schemas.microsoft.com/office/drawing/2014/main" id="{8D6FB19E-A414-B995-B469-C7BE85508001}"/>
              </a:ext>
            </a:extLst>
          </p:cNvPr>
          <p:cNvSpPr txBox="1"/>
          <p:nvPr/>
        </p:nvSpPr>
        <p:spPr>
          <a:xfrm>
            <a:off x="5135990" y="1063101"/>
            <a:ext cx="687208" cy="400110"/>
          </a:xfrm>
          <a:prstGeom prst="rect">
            <a:avLst/>
          </a:prstGeom>
          <a:noFill/>
        </p:spPr>
        <p:txBody>
          <a:bodyPr wrap="square" rtlCol="0">
            <a:spAutoFit/>
          </a:bodyPr>
          <a:lstStyle/>
          <a:p>
            <a:pPr algn="l"/>
            <a:r>
              <a:rPr lang="de-DE" sz="2000" dirty="0"/>
              <a:t>CH</a:t>
            </a:r>
            <a:r>
              <a:rPr lang="de-DE" sz="2000" baseline="-25000" dirty="0"/>
              <a:t>4</a:t>
            </a:r>
          </a:p>
        </p:txBody>
      </p:sp>
      <p:sp>
        <p:nvSpPr>
          <p:cNvPr id="32" name="Textfeld 31">
            <a:extLst>
              <a:ext uri="{FF2B5EF4-FFF2-40B4-BE49-F238E27FC236}">
                <a16:creationId xmlns:a16="http://schemas.microsoft.com/office/drawing/2014/main" id="{C1B03CB2-65FE-6A27-4EAD-99A3407C41A5}"/>
              </a:ext>
            </a:extLst>
          </p:cNvPr>
          <p:cNvSpPr txBox="1"/>
          <p:nvPr/>
        </p:nvSpPr>
        <p:spPr>
          <a:xfrm>
            <a:off x="7405151" y="775701"/>
            <a:ext cx="687208" cy="400110"/>
          </a:xfrm>
          <a:prstGeom prst="rect">
            <a:avLst/>
          </a:prstGeom>
          <a:noFill/>
        </p:spPr>
        <p:txBody>
          <a:bodyPr wrap="square" rtlCol="0">
            <a:spAutoFit/>
          </a:bodyPr>
          <a:lstStyle/>
          <a:p>
            <a:pPr algn="l"/>
            <a:r>
              <a:rPr lang="de-DE" sz="2000" dirty="0"/>
              <a:t>N</a:t>
            </a:r>
            <a:r>
              <a:rPr lang="de-DE" sz="2000" baseline="-25000" dirty="0"/>
              <a:t>2</a:t>
            </a:r>
            <a:r>
              <a:rPr lang="de-DE" sz="2000" dirty="0"/>
              <a:t>O</a:t>
            </a:r>
          </a:p>
        </p:txBody>
      </p:sp>
      <p:sp>
        <p:nvSpPr>
          <p:cNvPr id="33" name="Textfeld 32">
            <a:extLst>
              <a:ext uri="{FF2B5EF4-FFF2-40B4-BE49-F238E27FC236}">
                <a16:creationId xmlns:a16="http://schemas.microsoft.com/office/drawing/2014/main" id="{6B977867-1CAC-7FB9-DAB4-4319AA0E1394}"/>
              </a:ext>
            </a:extLst>
          </p:cNvPr>
          <p:cNvSpPr txBox="1"/>
          <p:nvPr/>
        </p:nvSpPr>
        <p:spPr>
          <a:xfrm>
            <a:off x="3735015" y="1165656"/>
            <a:ext cx="687208" cy="400110"/>
          </a:xfrm>
          <a:prstGeom prst="rect">
            <a:avLst/>
          </a:prstGeom>
          <a:noFill/>
        </p:spPr>
        <p:txBody>
          <a:bodyPr wrap="square" rtlCol="0">
            <a:spAutoFit/>
          </a:bodyPr>
          <a:lstStyle/>
          <a:p>
            <a:pPr algn="l"/>
            <a:r>
              <a:rPr lang="de-DE" sz="2000" dirty="0"/>
              <a:t>SF</a:t>
            </a:r>
            <a:r>
              <a:rPr lang="de-DE" sz="2000" baseline="-25000" dirty="0"/>
              <a:t>6</a:t>
            </a:r>
          </a:p>
        </p:txBody>
      </p:sp>
      <p:sp>
        <p:nvSpPr>
          <p:cNvPr id="34" name="Textfeld 33">
            <a:extLst>
              <a:ext uri="{FF2B5EF4-FFF2-40B4-BE49-F238E27FC236}">
                <a16:creationId xmlns:a16="http://schemas.microsoft.com/office/drawing/2014/main" id="{CBA0483E-0EE9-9576-4E7D-12EC4782E811}"/>
              </a:ext>
            </a:extLst>
          </p:cNvPr>
          <p:cNvSpPr txBox="1"/>
          <p:nvPr/>
        </p:nvSpPr>
        <p:spPr>
          <a:xfrm>
            <a:off x="3828179" y="647076"/>
            <a:ext cx="687208" cy="400110"/>
          </a:xfrm>
          <a:prstGeom prst="rect">
            <a:avLst/>
          </a:prstGeom>
          <a:noFill/>
        </p:spPr>
        <p:txBody>
          <a:bodyPr wrap="square" rtlCol="0">
            <a:spAutoFit/>
          </a:bodyPr>
          <a:lstStyle/>
          <a:p>
            <a:pPr algn="l"/>
            <a:r>
              <a:rPr lang="de-DE" sz="2000" dirty="0"/>
              <a:t>NF</a:t>
            </a:r>
            <a:r>
              <a:rPr lang="de-DE" sz="2000" baseline="-25000" dirty="0"/>
              <a:t>3</a:t>
            </a:r>
          </a:p>
        </p:txBody>
      </p:sp>
      <p:sp>
        <p:nvSpPr>
          <p:cNvPr id="35" name="Textfeld 34">
            <a:extLst>
              <a:ext uri="{FF2B5EF4-FFF2-40B4-BE49-F238E27FC236}">
                <a16:creationId xmlns:a16="http://schemas.microsoft.com/office/drawing/2014/main" id="{8BF1F971-D1F4-BB5C-EE10-E7075D9CFA18}"/>
              </a:ext>
            </a:extLst>
          </p:cNvPr>
          <p:cNvSpPr txBox="1"/>
          <p:nvPr/>
        </p:nvSpPr>
        <p:spPr>
          <a:xfrm>
            <a:off x="4900542" y="558962"/>
            <a:ext cx="919727" cy="400110"/>
          </a:xfrm>
          <a:prstGeom prst="rect">
            <a:avLst/>
          </a:prstGeom>
          <a:noFill/>
        </p:spPr>
        <p:txBody>
          <a:bodyPr wrap="square" rtlCol="0">
            <a:spAutoFit/>
          </a:bodyPr>
          <a:lstStyle/>
          <a:p>
            <a:pPr algn="l"/>
            <a:r>
              <a:rPr lang="de-DE" sz="2000" dirty="0"/>
              <a:t>HFCs</a:t>
            </a:r>
            <a:endParaRPr lang="de-DE" sz="2000" baseline="-25000" dirty="0"/>
          </a:p>
        </p:txBody>
      </p:sp>
      <p:sp>
        <p:nvSpPr>
          <p:cNvPr id="36" name="Textfeld 35">
            <a:extLst>
              <a:ext uri="{FF2B5EF4-FFF2-40B4-BE49-F238E27FC236}">
                <a16:creationId xmlns:a16="http://schemas.microsoft.com/office/drawing/2014/main" id="{5EABF65B-669D-CD73-4873-3DF91D72549B}"/>
              </a:ext>
            </a:extLst>
          </p:cNvPr>
          <p:cNvSpPr txBox="1"/>
          <p:nvPr/>
        </p:nvSpPr>
        <p:spPr>
          <a:xfrm>
            <a:off x="5962831" y="1051143"/>
            <a:ext cx="919727" cy="400110"/>
          </a:xfrm>
          <a:prstGeom prst="rect">
            <a:avLst/>
          </a:prstGeom>
          <a:noFill/>
        </p:spPr>
        <p:txBody>
          <a:bodyPr wrap="square" rtlCol="0">
            <a:spAutoFit/>
          </a:bodyPr>
          <a:lstStyle/>
          <a:p>
            <a:pPr algn="l"/>
            <a:r>
              <a:rPr lang="de-DE" sz="2000" dirty="0"/>
              <a:t>PFCs</a:t>
            </a:r>
            <a:endParaRPr lang="de-DE" sz="2000" baseline="-25000" dirty="0"/>
          </a:p>
        </p:txBody>
      </p:sp>
      <p:sp>
        <p:nvSpPr>
          <p:cNvPr id="37" name="Textfeld 36">
            <a:extLst>
              <a:ext uri="{FF2B5EF4-FFF2-40B4-BE49-F238E27FC236}">
                <a16:creationId xmlns:a16="http://schemas.microsoft.com/office/drawing/2014/main" id="{9C106CC7-B46E-25B4-BEAC-81FA652FF6DC}"/>
              </a:ext>
            </a:extLst>
          </p:cNvPr>
          <p:cNvSpPr txBox="1"/>
          <p:nvPr/>
        </p:nvSpPr>
        <p:spPr>
          <a:xfrm>
            <a:off x="558900" y="5795685"/>
            <a:ext cx="2368991" cy="523220"/>
          </a:xfrm>
          <a:prstGeom prst="rect">
            <a:avLst/>
          </a:prstGeom>
          <a:solidFill>
            <a:srgbClr val="90ABBE"/>
          </a:solidFill>
        </p:spPr>
        <p:txBody>
          <a:bodyPr wrap="square" rtlCol="0">
            <a:spAutoFit/>
          </a:bodyPr>
          <a:lstStyle>
            <a:defPPr>
              <a:defRPr lang="de-DE"/>
            </a:defPPr>
            <a:lvl1pPr algn="l">
              <a:defRPr sz="1400">
                <a:solidFill>
                  <a:schemeClr val="bg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Scope 3 INDIREKT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Vorgelagerte Aktivitäten</a:t>
            </a:r>
          </a:p>
        </p:txBody>
      </p:sp>
      <p:sp>
        <p:nvSpPr>
          <p:cNvPr id="38" name="Textfeld 37">
            <a:extLst>
              <a:ext uri="{FF2B5EF4-FFF2-40B4-BE49-F238E27FC236}">
                <a16:creationId xmlns:a16="http://schemas.microsoft.com/office/drawing/2014/main" id="{1990633A-526F-9511-46DC-F936E685D702}"/>
              </a:ext>
            </a:extLst>
          </p:cNvPr>
          <p:cNvSpPr txBox="1"/>
          <p:nvPr/>
        </p:nvSpPr>
        <p:spPr>
          <a:xfrm>
            <a:off x="8219944" y="5810342"/>
            <a:ext cx="2475032" cy="523220"/>
          </a:xfrm>
          <a:prstGeom prst="rect">
            <a:avLst/>
          </a:prstGeom>
          <a:solidFill>
            <a:srgbClr val="526E7F"/>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Scope 3 INDIREKT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Nachgelagerte Aktivitäten</a:t>
            </a:r>
          </a:p>
        </p:txBody>
      </p:sp>
      <p:sp>
        <p:nvSpPr>
          <p:cNvPr id="39" name="Textfeld 38">
            <a:extLst>
              <a:ext uri="{FF2B5EF4-FFF2-40B4-BE49-F238E27FC236}">
                <a16:creationId xmlns:a16="http://schemas.microsoft.com/office/drawing/2014/main" id="{C756F1B6-63C7-A449-9423-5BEE53DE4F1C}"/>
              </a:ext>
            </a:extLst>
          </p:cNvPr>
          <p:cNvSpPr txBox="1"/>
          <p:nvPr/>
        </p:nvSpPr>
        <p:spPr>
          <a:xfrm>
            <a:off x="4626759" y="5804409"/>
            <a:ext cx="2387019" cy="523220"/>
          </a:xfrm>
          <a:prstGeom prst="rect">
            <a:avLst/>
          </a:prstGeom>
          <a:solidFill>
            <a:srgbClr val="B6C6D0"/>
          </a:solidFill>
        </p:spPr>
        <p:txBody>
          <a:bodyPr wrap="square" rtlCol="0">
            <a:spAutoFit/>
          </a:bodyPr>
          <a:lstStyle>
            <a:defPPr>
              <a:defRPr lang="de-DE"/>
            </a:defPPr>
            <a:lvl1pPr algn="l">
              <a:defRPr sz="1400">
                <a:solidFill>
                  <a:schemeClr val="bg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Scope 1 DIREKT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Berichtendes Unternehmen</a:t>
            </a:r>
          </a:p>
        </p:txBody>
      </p:sp>
      <p:pic>
        <p:nvPicPr>
          <p:cNvPr id="40" name="Grafik 39" descr="Warenkorb mit einfarbiger Füllung">
            <a:extLst>
              <a:ext uri="{FF2B5EF4-FFF2-40B4-BE49-F238E27FC236}">
                <a16:creationId xmlns:a16="http://schemas.microsoft.com/office/drawing/2014/main" id="{76440F97-C7C5-F972-2819-13E46C49BF0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80368" y="5213141"/>
            <a:ext cx="324000" cy="324000"/>
          </a:xfrm>
          <a:prstGeom prst="rect">
            <a:avLst/>
          </a:prstGeom>
        </p:spPr>
      </p:pic>
      <p:pic>
        <p:nvPicPr>
          <p:cNvPr id="41" name="Grafik 40" descr="Roboterhand mit einfarbiger Füllung">
            <a:extLst>
              <a:ext uri="{FF2B5EF4-FFF2-40B4-BE49-F238E27FC236}">
                <a16:creationId xmlns:a16="http://schemas.microsoft.com/office/drawing/2014/main" id="{AD5F7549-F31C-D262-B329-25F98E366DE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215093" y="5138452"/>
            <a:ext cx="324000" cy="324000"/>
          </a:xfrm>
          <a:prstGeom prst="rect">
            <a:avLst/>
          </a:prstGeom>
        </p:spPr>
      </p:pic>
      <p:pic>
        <p:nvPicPr>
          <p:cNvPr id="42" name="Grafik 41" descr="Kraftstoff mit einfarbiger Füllung">
            <a:extLst>
              <a:ext uri="{FF2B5EF4-FFF2-40B4-BE49-F238E27FC236}">
                <a16:creationId xmlns:a16="http://schemas.microsoft.com/office/drawing/2014/main" id="{91343B03-0507-2149-7A73-1F81571ED86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576951" y="5140365"/>
            <a:ext cx="324000" cy="324000"/>
          </a:xfrm>
          <a:prstGeom prst="rect">
            <a:avLst/>
          </a:prstGeom>
        </p:spPr>
      </p:pic>
      <p:pic>
        <p:nvPicPr>
          <p:cNvPr id="43" name="Grafik 42" descr="Fracht mit einfarbiger Füllung">
            <a:extLst>
              <a:ext uri="{FF2B5EF4-FFF2-40B4-BE49-F238E27FC236}">
                <a16:creationId xmlns:a16="http://schemas.microsoft.com/office/drawing/2014/main" id="{15084502-7D57-3440-189F-B56C584EFE9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703061" y="3821149"/>
            <a:ext cx="324000" cy="324000"/>
          </a:xfrm>
          <a:prstGeom prst="rect">
            <a:avLst/>
          </a:prstGeom>
        </p:spPr>
      </p:pic>
      <p:pic>
        <p:nvPicPr>
          <p:cNvPr id="44" name="Grafik 43" descr="Abfall mit einfarbiger Füllung">
            <a:extLst>
              <a:ext uri="{FF2B5EF4-FFF2-40B4-BE49-F238E27FC236}">
                <a16:creationId xmlns:a16="http://schemas.microsoft.com/office/drawing/2014/main" id="{9376465F-711A-B37C-1A66-637020F6F84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4121537" y="3602213"/>
            <a:ext cx="324000" cy="324000"/>
          </a:xfrm>
          <a:prstGeom prst="rect">
            <a:avLst/>
          </a:prstGeom>
        </p:spPr>
      </p:pic>
      <p:pic>
        <p:nvPicPr>
          <p:cNvPr id="45" name="Grafik 44" descr="Potenz mit einfarbiger Füllung">
            <a:extLst>
              <a:ext uri="{FF2B5EF4-FFF2-40B4-BE49-F238E27FC236}">
                <a16:creationId xmlns:a16="http://schemas.microsoft.com/office/drawing/2014/main" id="{81A99C36-1A03-24D4-BB76-972B46869EE4}"/>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862823" y="4159977"/>
            <a:ext cx="324000" cy="324000"/>
          </a:xfrm>
          <a:prstGeom prst="rect">
            <a:avLst/>
          </a:prstGeom>
        </p:spPr>
      </p:pic>
      <p:pic>
        <p:nvPicPr>
          <p:cNvPr id="46" name="Grafik 45" descr="Abheben mit einfarbiger Füllung">
            <a:extLst>
              <a:ext uri="{FF2B5EF4-FFF2-40B4-BE49-F238E27FC236}">
                <a16:creationId xmlns:a16="http://schemas.microsoft.com/office/drawing/2014/main" id="{FD0A9927-E7FD-0F30-A6C9-5B1CA0D1486E}"/>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1905434" y="3423595"/>
            <a:ext cx="324000" cy="324000"/>
          </a:xfrm>
          <a:prstGeom prst="rect">
            <a:avLst/>
          </a:prstGeom>
        </p:spPr>
      </p:pic>
      <p:pic>
        <p:nvPicPr>
          <p:cNvPr id="47" name="Grafik 46" descr="Straßenbahnwagen mit einfarbiger Füllung">
            <a:extLst>
              <a:ext uri="{FF2B5EF4-FFF2-40B4-BE49-F238E27FC236}">
                <a16:creationId xmlns:a16="http://schemas.microsoft.com/office/drawing/2014/main" id="{A19F26D7-EC15-14B4-0D36-5F6EC0A6C702}"/>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1977000" y="2453478"/>
            <a:ext cx="324000" cy="324000"/>
          </a:xfrm>
          <a:prstGeom prst="rect">
            <a:avLst/>
          </a:prstGeom>
        </p:spPr>
      </p:pic>
      <p:pic>
        <p:nvPicPr>
          <p:cNvPr id="48" name="Grafik 47" descr="Haus mit einfarbiger Füllung">
            <a:extLst>
              <a:ext uri="{FF2B5EF4-FFF2-40B4-BE49-F238E27FC236}">
                <a16:creationId xmlns:a16="http://schemas.microsoft.com/office/drawing/2014/main" id="{B768B986-0F62-8006-C273-4FE4170639C6}"/>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3501690" y="2418503"/>
            <a:ext cx="324000" cy="324000"/>
          </a:xfrm>
          <a:prstGeom prst="rect">
            <a:avLst/>
          </a:prstGeom>
        </p:spPr>
      </p:pic>
      <p:pic>
        <p:nvPicPr>
          <p:cNvPr id="49" name="Grafik 48" descr="Auto mit einfarbiger Füllung">
            <a:extLst>
              <a:ext uri="{FF2B5EF4-FFF2-40B4-BE49-F238E27FC236}">
                <a16:creationId xmlns:a16="http://schemas.microsoft.com/office/drawing/2014/main" id="{04FA265C-1E32-141B-10E0-400C38212509}"/>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5574762" y="4743451"/>
            <a:ext cx="324000" cy="324000"/>
          </a:xfrm>
          <a:prstGeom prst="rect">
            <a:avLst/>
          </a:prstGeom>
        </p:spPr>
      </p:pic>
      <p:pic>
        <p:nvPicPr>
          <p:cNvPr id="50" name="Grafik 49" descr="Gebäude mit einfarbiger Füllung">
            <a:extLst>
              <a:ext uri="{FF2B5EF4-FFF2-40B4-BE49-F238E27FC236}">
                <a16:creationId xmlns:a16="http://schemas.microsoft.com/office/drawing/2014/main" id="{A76DE83C-BA23-8A0C-CA90-27DFE2577B9B}"/>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a:off x="5544638" y="3015363"/>
            <a:ext cx="324000" cy="324000"/>
          </a:xfrm>
          <a:prstGeom prst="rect">
            <a:avLst/>
          </a:prstGeom>
        </p:spPr>
      </p:pic>
      <p:pic>
        <p:nvPicPr>
          <p:cNvPr id="51" name="Grafik 50" descr="Fracht mit einfarbiger Füllung">
            <a:extLst>
              <a:ext uri="{FF2B5EF4-FFF2-40B4-BE49-F238E27FC236}">
                <a16:creationId xmlns:a16="http://schemas.microsoft.com/office/drawing/2014/main" id="{E116131C-5BF7-7797-6283-71E5CEF78FC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259758" y="5265240"/>
            <a:ext cx="324000" cy="324000"/>
          </a:xfrm>
          <a:prstGeom prst="rect">
            <a:avLst/>
          </a:prstGeom>
        </p:spPr>
      </p:pic>
      <p:pic>
        <p:nvPicPr>
          <p:cNvPr id="52" name="Grafik 51" descr="Fabrik mit einfarbiger Füllung">
            <a:extLst>
              <a:ext uri="{FF2B5EF4-FFF2-40B4-BE49-F238E27FC236}">
                <a16:creationId xmlns:a16="http://schemas.microsoft.com/office/drawing/2014/main" id="{0E52F797-88DE-2E7A-CAB1-A421D84E5EE2}"/>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tretch>
            <a:fillRect/>
          </a:stretch>
        </p:blipFill>
        <p:spPr>
          <a:xfrm>
            <a:off x="7488339" y="5193232"/>
            <a:ext cx="324000" cy="324000"/>
          </a:xfrm>
          <a:prstGeom prst="rect">
            <a:avLst/>
          </a:prstGeom>
        </p:spPr>
      </p:pic>
      <p:pic>
        <p:nvPicPr>
          <p:cNvPr id="53" name="Grafik 52" descr="Glühlampe mit einfarbiger Füllung">
            <a:extLst>
              <a:ext uri="{FF2B5EF4-FFF2-40B4-BE49-F238E27FC236}">
                <a16:creationId xmlns:a16="http://schemas.microsoft.com/office/drawing/2014/main" id="{749F268F-F22F-9DF3-6AAE-99B46C51728A}"/>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tretch>
            <a:fillRect/>
          </a:stretch>
        </p:blipFill>
        <p:spPr>
          <a:xfrm>
            <a:off x="8843116" y="5193232"/>
            <a:ext cx="324000" cy="324000"/>
          </a:xfrm>
          <a:prstGeom prst="rect">
            <a:avLst/>
          </a:prstGeom>
        </p:spPr>
      </p:pic>
      <p:pic>
        <p:nvPicPr>
          <p:cNvPr id="54" name="Grafik 53" descr="Recycling mit einfarbiger Füllung">
            <a:extLst>
              <a:ext uri="{FF2B5EF4-FFF2-40B4-BE49-F238E27FC236}">
                <a16:creationId xmlns:a16="http://schemas.microsoft.com/office/drawing/2014/main" id="{0C470A59-ABB9-75D9-367A-C590FAF5858D}"/>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tretch>
            <a:fillRect/>
          </a:stretch>
        </p:blipFill>
        <p:spPr>
          <a:xfrm>
            <a:off x="9133460" y="3396446"/>
            <a:ext cx="324000" cy="324000"/>
          </a:xfrm>
          <a:prstGeom prst="rect">
            <a:avLst/>
          </a:prstGeom>
        </p:spPr>
      </p:pic>
      <p:pic>
        <p:nvPicPr>
          <p:cNvPr id="55" name="Grafik 54" descr="Haus mit einfarbiger Füllung">
            <a:extLst>
              <a:ext uri="{FF2B5EF4-FFF2-40B4-BE49-F238E27FC236}">
                <a16:creationId xmlns:a16="http://schemas.microsoft.com/office/drawing/2014/main" id="{FE0F3865-486C-2C42-1D08-8F495433112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7993075" y="3399964"/>
            <a:ext cx="324000" cy="324000"/>
          </a:xfrm>
          <a:prstGeom prst="rect">
            <a:avLst/>
          </a:prstGeom>
        </p:spPr>
      </p:pic>
      <p:pic>
        <p:nvPicPr>
          <p:cNvPr id="56" name="Grafik 55" descr="Stadt mit einfarbiger Füllung">
            <a:extLst>
              <a:ext uri="{FF2B5EF4-FFF2-40B4-BE49-F238E27FC236}">
                <a16:creationId xmlns:a16="http://schemas.microsoft.com/office/drawing/2014/main" id="{0AB63A1C-BFFA-AE89-CE9E-3E3BBB8B0D12}"/>
              </a:ext>
            </a:extLst>
          </p:cNvPr>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tretch>
            <a:fillRect/>
          </a:stretch>
        </p:blipFill>
        <p:spPr>
          <a:xfrm>
            <a:off x="7182157" y="2747049"/>
            <a:ext cx="324000" cy="324000"/>
          </a:xfrm>
          <a:prstGeom prst="rect">
            <a:avLst/>
          </a:prstGeom>
        </p:spPr>
      </p:pic>
      <p:pic>
        <p:nvPicPr>
          <p:cNvPr id="57" name="Grafik 56" descr="Münzen mit einfarbiger Füllung">
            <a:extLst>
              <a:ext uri="{FF2B5EF4-FFF2-40B4-BE49-F238E27FC236}">
                <a16:creationId xmlns:a16="http://schemas.microsoft.com/office/drawing/2014/main" id="{342B93F6-4C82-5172-596C-C20FB84054F9}"/>
              </a:ext>
            </a:extLst>
          </p:cNvPr>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tretch>
            <a:fillRect/>
          </a:stretch>
        </p:blipFill>
        <p:spPr>
          <a:xfrm>
            <a:off x="7203378" y="1984089"/>
            <a:ext cx="324000" cy="324000"/>
          </a:xfrm>
          <a:prstGeom prst="rect">
            <a:avLst/>
          </a:prstGeom>
        </p:spPr>
      </p:pic>
      <p:sp>
        <p:nvSpPr>
          <p:cNvPr id="58" name="Textfeld 57">
            <a:extLst>
              <a:ext uri="{FF2B5EF4-FFF2-40B4-BE49-F238E27FC236}">
                <a16:creationId xmlns:a16="http://schemas.microsoft.com/office/drawing/2014/main" id="{40AB79E6-87FD-43B0-E256-03E216D58D1C}"/>
              </a:ext>
            </a:extLst>
          </p:cNvPr>
          <p:cNvSpPr txBox="1"/>
          <p:nvPr/>
        </p:nvSpPr>
        <p:spPr>
          <a:xfrm>
            <a:off x="558900" y="3414657"/>
            <a:ext cx="1060296" cy="53986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R="0" lvl="0" indent="0" algn="r" eaLnBrk="0" fontAlgn="base" hangingPunct="0">
              <a:lnSpc>
                <a:spcPct val="100000"/>
              </a:lnSpc>
              <a:spcBef>
                <a:spcPct val="0"/>
              </a:spcBef>
              <a:spcAft>
                <a:spcPct val="0"/>
              </a:spcAft>
              <a:buClrTx/>
              <a:buSzTx/>
              <a:buFontTx/>
              <a:buNone/>
              <a:tabLst/>
              <a:defRPr kumimoji="0" sz="2400" b="0" i="0" u="none" strike="noStrike" cap="none" spc="0" normalizeH="0" baseline="0">
                <a:ln>
                  <a:noFill/>
                </a:ln>
                <a:solidFill>
                  <a:srgbClr val="000000"/>
                </a:solidFill>
                <a:effectLst/>
                <a:uLnTx/>
                <a:uFillTx/>
                <a:latin typeface="Arial" charset="0"/>
                <a:ea typeface="ＭＳ Ｐゴシック" charset="-128"/>
              </a:defRPr>
            </a:lvl1pPr>
          </a:lstStyle>
          <a:p>
            <a:pPr algn="l"/>
            <a:r>
              <a:rPr lang="de-DE" sz="1400" dirty="0">
                <a:solidFill>
                  <a:schemeClr val="bg1"/>
                </a:solidFill>
              </a:rPr>
              <a:t>Scope 2</a:t>
            </a:r>
          </a:p>
          <a:p>
            <a:pPr algn="l"/>
            <a:r>
              <a:rPr lang="de-DE" sz="1400" dirty="0">
                <a:solidFill>
                  <a:schemeClr val="bg1"/>
                </a:solidFill>
              </a:rPr>
              <a:t>INDIREKT</a:t>
            </a:r>
          </a:p>
        </p:txBody>
      </p:sp>
      <p:sp>
        <p:nvSpPr>
          <p:cNvPr id="59" name="Ellipse 58">
            <a:extLst>
              <a:ext uri="{FF2B5EF4-FFF2-40B4-BE49-F238E27FC236}">
                <a16:creationId xmlns:a16="http://schemas.microsoft.com/office/drawing/2014/main" id="{B193318C-6AFF-8F71-29EC-6410FC036ED3}"/>
              </a:ext>
            </a:extLst>
          </p:cNvPr>
          <p:cNvSpPr/>
          <p:nvPr/>
        </p:nvSpPr>
        <p:spPr bwMode="auto">
          <a:xfrm>
            <a:off x="6665316" y="2757254"/>
            <a:ext cx="1804409" cy="911128"/>
          </a:xfrm>
          <a:prstGeom prst="ellipse">
            <a:avLst/>
          </a:prstGeom>
          <a:noFill/>
          <a:ln w="38100" cap="flat" cmpd="sng" algn="ctr">
            <a:solidFill>
              <a:srgbClr val="F9AA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60" name="Sprechblase: rechteckig mit abgerundeten Ecken 59">
            <a:extLst>
              <a:ext uri="{FF2B5EF4-FFF2-40B4-BE49-F238E27FC236}">
                <a16:creationId xmlns:a16="http://schemas.microsoft.com/office/drawing/2014/main" id="{E5D0E3A1-45D1-8782-70DF-C958E9A009E0}"/>
              </a:ext>
            </a:extLst>
          </p:cNvPr>
          <p:cNvSpPr/>
          <p:nvPr/>
        </p:nvSpPr>
        <p:spPr>
          <a:xfrm>
            <a:off x="10008816" y="1187781"/>
            <a:ext cx="1804409" cy="1066423"/>
          </a:xfrm>
          <a:prstGeom prst="wedgeRoundRectCallout">
            <a:avLst>
              <a:gd name="adj1" fmla="val -81187"/>
              <a:gd name="adj2" fmla="val -36962"/>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tx1"/>
                </a:solidFill>
              </a:rPr>
              <a:t>Kategorie 14 im ecocockpit</a:t>
            </a:r>
            <a:r>
              <a:rPr lang="de-DE" sz="1200" dirty="0">
                <a:solidFill>
                  <a:schemeClr val="tx1"/>
                </a:solidFill>
              </a:rPr>
              <a:t>:</a:t>
            </a:r>
          </a:p>
          <a:p>
            <a:pPr algn="ctr"/>
            <a:r>
              <a:rPr lang="de-DE" sz="1200" dirty="0">
                <a:solidFill>
                  <a:schemeClr val="tx1"/>
                </a:solidFill>
              </a:rPr>
              <a:t>In Subscope 3L als benutzerdefinierte Position anlegbar.</a:t>
            </a:r>
          </a:p>
        </p:txBody>
      </p:sp>
      <p:sp>
        <p:nvSpPr>
          <p:cNvPr id="2" name="Textfeld 1">
            <a:extLst>
              <a:ext uri="{FF2B5EF4-FFF2-40B4-BE49-F238E27FC236}">
                <a16:creationId xmlns:a16="http://schemas.microsoft.com/office/drawing/2014/main" id="{95CB6D41-7A9B-A4A6-2D68-1CB90B5637C4}"/>
              </a:ext>
            </a:extLst>
          </p:cNvPr>
          <p:cNvSpPr txBox="1"/>
          <p:nvPr/>
        </p:nvSpPr>
        <p:spPr>
          <a:xfrm>
            <a:off x="490306" y="6334036"/>
            <a:ext cx="3306689" cy="230832"/>
          </a:xfrm>
          <a:prstGeom prst="rect">
            <a:avLst/>
          </a:prstGeom>
          <a:noFill/>
        </p:spPr>
        <p:txBody>
          <a:bodyPr wrap="square" rtlCol="0">
            <a:spAutoFit/>
          </a:bodyPr>
          <a:lstStyle/>
          <a:p>
            <a:pPr algn="l"/>
            <a:r>
              <a:rPr lang="de-DE" sz="900" dirty="0"/>
              <a:t>Quelle: In Anlehnung an und übersetzt vom GHG Protocol</a:t>
            </a:r>
          </a:p>
        </p:txBody>
      </p:sp>
    </p:spTree>
    <p:extLst>
      <p:ext uri="{BB962C8B-B14F-4D97-AF65-F5344CB8AC3E}">
        <p14:creationId xmlns:p14="http://schemas.microsoft.com/office/powerpoint/2010/main" val="31309847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9257F915-76AF-8BD9-6980-EA4F6B33DF02}"/>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5" name="Foliennummernplatzhalter 4">
            <a:extLst>
              <a:ext uri="{FF2B5EF4-FFF2-40B4-BE49-F238E27FC236}">
                <a16:creationId xmlns:a16="http://schemas.microsoft.com/office/drawing/2014/main" id="{568CD254-2616-077B-1E25-5B7844EC945F}"/>
              </a:ext>
            </a:extLst>
          </p:cNvPr>
          <p:cNvSpPr>
            <a:spLocks noGrp="1"/>
          </p:cNvSpPr>
          <p:nvPr>
            <p:ph type="sldNum" sz="quarter" idx="4"/>
          </p:nvPr>
        </p:nvSpPr>
        <p:spPr/>
        <p:txBody>
          <a:bodyPr/>
          <a:lstStyle/>
          <a:p>
            <a:fld id="{894680D0-7A83-433A-9719-C4143F27F647}" type="slidenum">
              <a:rPr lang="de-DE" smtClean="0"/>
              <a:pPr/>
              <a:t>57</a:t>
            </a:fld>
            <a:endParaRPr lang="de-DE" dirty="0"/>
          </a:p>
        </p:txBody>
      </p:sp>
      <p:graphicFrame>
        <p:nvGraphicFramePr>
          <p:cNvPr id="7" name="Tabelle 9">
            <a:extLst>
              <a:ext uri="{FF2B5EF4-FFF2-40B4-BE49-F238E27FC236}">
                <a16:creationId xmlns:a16="http://schemas.microsoft.com/office/drawing/2014/main" id="{CA32A2FB-F4F2-F71E-E7C3-BDB74059B9E9}"/>
              </a:ext>
            </a:extLst>
          </p:cNvPr>
          <p:cNvGraphicFramePr>
            <a:graphicFrameLocks noGrp="1"/>
          </p:cNvGraphicFramePr>
          <p:nvPr>
            <p:extLst>
              <p:ext uri="{D42A27DB-BD31-4B8C-83A1-F6EECF244321}">
                <p14:modId xmlns:p14="http://schemas.microsoft.com/office/powerpoint/2010/main" val="558204868"/>
              </p:ext>
            </p:extLst>
          </p:nvPr>
        </p:nvGraphicFramePr>
        <p:xfrm>
          <a:off x="551384" y="988329"/>
          <a:ext cx="11256615" cy="3664807"/>
        </p:xfrm>
        <a:graphic>
          <a:graphicData uri="http://schemas.openxmlformats.org/drawingml/2006/table">
            <a:tbl>
              <a:tblPr firstRow="1" bandRow="1">
                <a:tableStyleId>{7E9639D4-E3E2-4D34-9284-5A2195B3D0D7}</a:tableStyleId>
              </a:tblPr>
              <a:tblGrid>
                <a:gridCol w="2814154">
                  <a:extLst>
                    <a:ext uri="{9D8B030D-6E8A-4147-A177-3AD203B41FA5}">
                      <a16:colId xmlns:a16="http://schemas.microsoft.com/office/drawing/2014/main" val="2566465029"/>
                    </a:ext>
                  </a:extLst>
                </a:gridCol>
                <a:gridCol w="2545720">
                  <a:extLst>
                    <a:ext uri="{9D8B030D-6E8A-4147-A177-3AD203B41FA5}">
                      <a16:colId xmlns:a16="http://schemas.microsoft.com/office/drawing/2014/main" val="3155891547"/>
                    </a:ext>
                  </a:extLst>
                </a:gridCol>
                <a:gridCol w="3888432">
                  <a:extLst>
                    <a:ext uri="{9D8B030D-6E8A-4147-A177-3AD203B41FA5}">
                      <a16:colId xmlns:a16="http://schemas.microsoft.com/office/drawing/2014/main" val="1714585176"/>
                    </a:ext>
                  </a:extLst>
                </a:gridCol>
                <a:gridCol w="2008309">
                  <a:extLst>
                    <a:ext uri="{9D8B030D-6E8A-4147-A177-3AD203B41FA5}">
                      <a16:colId xmlns:a16="http://schemas.microsoft.com/office/drawing/2014/main" val="982947252"/>
                    </a:ext>
                  </a:extLst>
                </a:gridCol>
              </a:tblGrid>
              <a:tr h="335048">
                <a:tc>
                  <a:txBody>
                    <a:bodyPr/>
                    <a:lstStyle/>
                    <a:p>
                      <a:r>
                        <a:rPr lang="de-DE" sz="1200" dirty="0"/>
                        <a:t>Beschreibung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r>
                        <a:rPr lang="de-DE" sz="1200" dirty="0"/>
                        <a:t>Mindestanforderungen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Querbeziehung zu anderen Kategorien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smtClean="0"/>
                        <a:t>Relevant für</a:t>
                      </a:r>
                      <a:endParaRPr lang="de-D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extLst>
                  <a:ext uri="{0D108BD9-81ED-4DB2-BD59-A6C34878D82A}">
                    <a16:rowId xmlns:a16="http://schemas.microsoft.com/office/drawing/2014/main" val="3870020211"/>
                  </a:ext>
                </a:extLst>
              </a:tr>
              <a:tr h="33297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u="none" strike="noStrike" kern="1200" baseline="0" dirty="0">
                          <a:solidFill>
                            <a:srgbClr val="000000"/>
                          </a:solidFill>
                          <a:latin typeface="+mn-lt"/>
                          <a:ea typeface="+mn-ea"/>
                          <a:cs typeface="+mn-cs"/>
                        </a:rPr>
                        <a:t>Betrieb von Franchises im Berichtsjahr, welche nicht in Scope 1 und Scope 2 enthalten sind – berichtet von den </a:t>
                      </a:r>
                      <a:r>
                        <a:rPr lang="de-DE" sz="1200" b="0" u="none" strike="noStrike" kern="1200" baseline="0" dirty="0" smtClean="0">
                          <a:solidFill>
                            <a:srgbClr val="000000"/>
                          </a:solidFill>
                          <a:latin typeface="+mn-lt"/>
                          <a:ea typeface="+mn-ea"/>
                          <a:cs typeface="+mn-cs"/>
                        </a:rPr>
                        <a:t>Franchise</a:t>
                      </a:r>
                      <a:r>
                        <a:rPr lang="de-DE" sz="1200" b="0" i="1" u="none" strike="noStrike" kern="1200" baseline="0" dirty="0" smtClean="0">
                          <a:solidFill>
                            <a:srgbClr val="000000"/>
                          </a:solidFill>
                          <a:latin typeface="+mn-lt"/>
                          <a:ea typeface="+mn-ea"/>
                          <a:cs typeface="+mn-cs"/>
                        </a:rPr>
                        <a:t>gebern</a:t>
                      </a:r>
                      <a:r>
                        <a:rPr lang="de-DE" sz="1200" b="0" i="0" u="none" strike="noStrike" kern="1200" baseline="0" dirty="0" smtClean="0">
                          <a:solidFill>
                            <a:srgbClr val="000000"/>
                          </a:solidFill>
                          <a:latin typeface="+mn-lt"/>
                          <a:ea typeface="+mn-ea"/>
                          <a:cs typeface="+mn-cs"/>
                        </a:rPr>
                        <a:t>.</a:t>
                      </a:r>
                      <a:endParaRPr lang="de-DE" sz="1200" b="0" i="0" u="none" strike="noStrike" kern="1200" baseline="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u="none" strike="noStrike" kern="1200" baseline="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u="none" strike="noStrike" kern="1200" baseline="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200" b="0" u="none" strike="noStrike" kern="1200" baseline="0" dirty="0">
                          <a:solidFill>
                            <a:srgbClr val="000000"/>
                          </a:solidFill>
                          <a:latin typeface="+mn-lt"/>
                          <a:ea typeface="+mn-ea"/>
                          <a:cs typeface="+mn-cs"/>
                        </a:rPr>
                        <a:t>Die Scope 1 und Scope 2 Emissionen von Franchise</a:t>
                      </a:r>
                      <a:r>
                        <a:rPr lang="de-DE" sz="1200" b="0" i="1" u="none" strike="noStrike" kern="1200" baseline="0" dirty="0">
                          <a:solidFill>
                            <a:srgbClr val="000000"/>
                          </a:solidFill>
                          <a:latin typeface="+mn-lt"/>
                          <a:ea typeface="+mn-ea"/>
                          <a:cs typeface="+mn-cs"/>
                        </a:rPr>
                        <a:t>nehmer</a:t>
                      </a:r>
                      <a:r>
                        <a:rPr lang="de-DE" sz="1200" b="0" u="none" strike="noStrike" kern="1200" baseline="0" dirty="0">
                          <a:solidFill>
                            <a:srgbClr val="000000"/>
                          </a:solidFill>
                          <a:latin typeface="+mn-lt"/>
                          <a:ea typeface="+mn-ea"/>
                          <a:cs typeface="+mn-cs"/>
                        </a:rPr>
                        <a:t>, die während des Franchise-Betriebs entstehen (z. B</a:t>
                      </a:r>
                      <a:r>
                        <a:rPr lang="de-DE" sz="1200" b="0" u="none" strike="noStrike" kern="1200" baseline="0" dirty="0" smtClean="0">
                          <a:solidFill>
                            <a:srgbClr val="000000"/>
                          </a:solidFill>
                          <a:latin typeface="+mn-lt"/>
                          <a:ea typeface="+mn-ea"/>
                          <a:cs typeface="+mn-cs"/>
                        </a:rPr>
                        <a:t>. </a:t>
                      </a:r>
                      <a:r>
                        <a:rPr lang="de-DE" sz="1200" b="0" u="none" strike="noStrike" kern="1200" baseline="0" dirty="0">
                          <a:solidFill>
                            <a:srgbClr val="000000"/>
                          </a:solidFill>
                          <a:latin typeface="+mn-lt"/>
                          <a:ea typeface="+mn-ea"/>
                          <a:cs typeface="+mn-cs"/>
                        </a:rPr>
                        <a:t>durch Energienutzung)</a:t>
                      </a:r>
                    </a:p>
                    <a:p>
                      <a:endParaRPr lang="de-DE" sz="1200" b="0" u="none" strike="noStrike" kern="1200" baseline="0" dirty="0">
                        <a:solidFill>
                          <a:srgbClr val="000000"/>
                        </a:solidFill>
                        <a:latin typeface="+mn-lt"/>
                        <a:ea typeface="+mn-ea"/>
                        <a:cs typeface="+mn-cs"/>
                      </a:endParaRPr>
                    </a:p>
                    <a:p>
                      <a:r>
                        <a:rPr lang="de-DE" sz="1200" b="1" u="sng" strike="noStrike" kern="1200" baseline="0" dirty="0">
                          <a:solidFill>
                            <a:srgbClr val="000000"/>
                          </a:solidFill>
                          <a:latin typeface="+mn-lt"/>
                          <a:ea typeface="+mn-ea"/>
                          <a:cs typeface="+mn-cs"/>
                        </a:rPr>
                        <a:t>Optional: </a:t>
                      </a:r>
                    </a:p>
                    <a:p>
                      <a:pPr marL="285750" indent="-285750">
                        <a:buFont typeface="Arial" panose="020B0604020202020204" pitchFamily="34" charset="0"/>
                        <a:buChar char="•"/>
                      </a:pPr>
                      <a:r>
                        <a:rPr lang="de-DE" sz="1200" b="0" u="none" strike="noStrike" kern="1200" baseline="0" dirty="0">
                          <a:solidFill>
                            <a:srgbClr val="000000"/>
                          </a:solidFill>
                          <a:latin typeface="+mn-lt"/>
                          <a:ea typeface="+mn-ea"/>
                          <a:cs typeface="+mn-cs"/>
                        </a:rPr>
                        <a:t>Die Lebenszyklusemissionen im Zusammenhang mit der Herstellung oder dem Bau </a:t>
                      </a:r>
                      <a:r>
                        <a:rPr lang="de-DE" sz="1200" b="0" u="none" strike="noStrike" kern="1200" baseline="0" dirty="0" smtClean="0">
                          <a:solidFill>
                            <a:srgbClr val="000000"/>
                          </a:solidFill>
                          <a:latin typeface="+mn-lt"/>
                          <a:ea typeface="+mn-ea"/>
                          <a:cs typeface="+mn-cs"/>
                        </a:rPr>
                        <a:t>des Franchise.</a:t>
                      </a:r>
                      <a:endParaRPr lang="de-DE" sz="1200" b="0" u="none" strike="noStrike" kern="1200" baseline="0" dirty="0">
                        <a:solidFill>
                          <a:srgbClr val="000000"/>
                        </a:solidFill>
                        <a:latin typeface="+mn-lt"/>
                        <a:ea typeface="+mn-ea"/>
                        <a:cs typeface="+mn-cs"/>
                      </a:endParaRPr>
                    </a:p>
                    <a:p>
                      <a:pPr marL="285750" indent="-285750">
                        <a:buFont typeface="Arial" panose="020B0604020202020204" pitchFamily="34" charset="0"/>
                        <a:buChar char="•"/>
                      </a:pPr>
                      <a:r>
                        <a:rPr lang="de-DE" sz="1200" b="0" u="none" strike="noStrike" kern="1200" baseline="0" dirty="0" smtClean="0">
                          <a:solidFill>
                            <a:srgbClr val="000000"/>
                          </a:solidFill>
                          <a:latin typeface="+mn-lt"/>
                          <a:ea typeface="+mn-ea"/>
                          <a:cs typeface="+mn-cs"/>
                        </a:rPr>
                        <a:t>Scope</a:t>
                      </a:r>
                      <a:r>
                        <a:rPr lang="de-DE" sz="1200" b="0" u="none" strike="noStrike" kern="1200" baseline="0" dirty="0">
                          <a:solidFill>
                            <a:srgbClr val="000000"/>
                          </a:solidFill>
                          <a:latin typeface="+mn-lt"/>
                          <a:ea typeface="+mn-ea"/>
                          <a:cs typeface="+mn-cs"/>
                        </a:rPr>
                        <a:t>-</a:t>
                      </a:r>
                      <a:r>
                        <a:rPr lang="de-DE" sz="1200" b="0" u="none" strike="noStrike" kern="1200" baseline="0" dirty="0" smtClean="0">
                          <a:solidFill>
                            <a:srgbClr val="000000"/>
                          </a:solidFill>
                          <a:latin typeface="+mn-lt"/>
                          <a:ea typeface="+mn-ea"/>
                          <a:cs typeface="+mn-cs"/>
                        </a:rPr>
                        <a:t>3-Emissionen </a:t>
                      </a:r>
                      <a:r>
                        <a:rPr lang="de-DE" sz="1200" b="0" u="none" strike="noStrike" kern="1200" baseline="0" dirty="0">
                          <a:solidFill>
                            <a:srgbClr val="000000"/>
                          </a:solidFill>
                          <a:latin typeface="+mn-lt"/>
                          <a:ea typeface="+mn-ea"/>
                          <a:cs typeface="+mn-cs"/>
                        </a:rPr>
                        <a:t>der Franchisenehmer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200" dirty="0">
                          <a:solidFill>
                            <a:schemeClr val="tx1"/>
                          </a:solidFill>
                        </a:rPr>
                        <a:t>Wenn erhebliche </a:t>
                      </a:r>
                      <a:r>
                        <a:rPr lang="de-DE" sz="1200" dirty="0" smtClean="0">
                          <a:solidFill>
                            <a:schemeClr val="tx1"/>
                          </a:solidFill>
                        </a:rPr>
                        <a:t>Upstream-Emissionen </a:t>
                      </a:r>
                      <a:r>
                        <a:rPr lang="de-DE" sz="1200" dirty="0">
                          <a:solidFill>
                            <a:schemeClr val="tx1"/>
                          </a:solidFill>
                        </a:rPr>
                        <a:t>der Franchisenehmer aus dem Kauf von Waren oder Dienstleistungen entstehen, sollten berichtende Unternehmen diese Emissionen unter dieser Kategorie mit </a:t>
                      </a:r>
                      <a:r>
                        <a:rPr lang="de-DE" sz="1200" dirty="0" smtClean="0">
                          <a:solidFill>
                            <a:schemeClr val="tx1"/>
                          </a:solidFill>
                        </a:rPr>
                        <a:t>aufnehmen (z. B. </a:t>
                      </a:r>
                      <a:r>
                        <a:rPr lang="de-DE" sz="1200" dirty="0">
                          <a:solidFill>
                            <a:schemeClr val="tx1"/>
                          </a:solidFill>
                        </a:rPr>
                        <a:t>großes Fast-Food Franchiseunternehmen: Kauf von Rindfleisch unter Scope 3.1</a:t>
                      </a:r>
                      <a:r>
                        <a:rPr lang="de-DE" sz="1200" dirty="0" smtClean="0">
                          <a:solidFill>
                            <a:schemeClr val="tx1"/>
                          </a:solidFill>
                        </a:rPr>
                        <a:t>).</a:t>
                      </a:r>
                      <a:endParaRPr lang="de-DE"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b="0" u="none" strike="noStrike" kern="1200" baseline="0" dirty="0">
                        <a:solidFill>
                          <a:srgbClr val="000000"/>
                        </a:solidFill>
                        <a:latin typeface="+mn-lt"/>
                        <a:ea typeface="+mn-ea"/>
                        <a:cs typeface="+mn-cs"/>
                        <a:sym typeface="Wingdings" panose="05000000000000000000" pitchFamily="2" charset="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None/>
                      </a:pPr>
                      <a:r>
                        <a:rPr lang="de-DE" sz="1200" dirty="0"/>
                        <a:t>Je nach Konsolidierungsansatz:</a:t>
                      </a:r>
                    </a:p>
                    <a:p>
                      <a:pPr marL="0" indent="0">
                        <a:buNone/>
                      </a:pPr>
                      <a:endParaRPr lang="de-DE" sz="1200" dirty="0"/>
                    </a:p>
                    <a:p>
                      <a:r>
                        <a:rPr lang="de-DE" sz="1200" b="1" dirty="0"/>
                        <a:t>Franchisegeber</a:t>
                      </a:r>
                      <a:r>
                        <a:rPr lang="de-DE" sz="1200" dirty="0"/>
                        <a:t> </a:t>
                      </a:r>
                      <a:r>
                        <a:rPr lang="de-DE" sz="1200" dirty="0" smtClean="0"/>
                        <a:t>(z. B. </a:t>
                      </a:r>
                      <a:r>
                        <a:rPr lang="de-DE" sz="1200" dirty="0"/>
                        <a:t>McDonalds als Franchisegeber) </a:t>
                      </a:r>
                      <a:r>
                        <a:rPr lang="de-DE" sz="1200" dirty="0">
                          <a:sym typeface="Wingdings" panose="05000000000000000000" pitchFamily="2" charset="2"/>
                        </a:rPr>
                        <a:t> wenn nicht unter Scope 1 und 2 aufgrund des gewähltem Kontrollansatz </a:t>
                      </a:r>
                      <a:r>
                        <a:rPr lang="de-DE" sz="1200" dirty="0" smtClean="0"/>
                        <a:t>erfasst.</a:t>
                      </a:r>
                      <a:endParaRPr lang="de-DE" sz="1200" dirty="0"/>
                    </a:p>
                    <a:p>
                      <a:endParaRPr lang="de-DE" sz="1200" dirty="0"/>
                    </a:p>
                    <a:p>
                      <a:r>
                        <a:rPr lang="de-DE" sz="1200" b="1" dirty="0"/>
                        <a:t>Franchisenehmer</a:t>
                      </a:r>
                      <a:r>
                        <a:rPr lang="de-DE" sz="1200" dirty="0"/>
                        <a:t> </a:t>
                      </a:r>
                      <a:r>
                        <a:rPr lang="de-DE" sz="1200" dirty="0" smtClean="0"/>
                        <a:t>(z. B. </a:t>
                      </a:r>
                      <a:r>
                        <a:rPr lang="de-DE" sz="1200" dirty="0"/>
                        <a:t>Emissionen aus eigenen Franchisetätigkeiten) </a:t>
                      </a:r>
                      <a:r>
                        <a:rPr lang="de-DE" sz="1200" dirty="0">
                          <a:sym typeface="Wingdings" panose="05000000000000000000" pitchFamily="2" charset="2"/>
                        </a:rPr>
                        <a:t> wenn </a:t>
                      </a:r>
                      <a:r>
                        <a:rPr lang="de-DE" sz="1200" dirty="0"/>
                        <a:t>nicht unter Scope 1 und 2 aufgrund des gewählten Kontrollansatzes </a:t>
                      </a:r>
                      <a:r>
                        <a:rPr lang="de-DE" sz="1200" dirty="0" smtClean="0"/>
                        <a:t>erfasst.</a:t>
                      </a:r>
                      <a:endParaRPr lang="de-DE" sz="12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4418651"/>
                  </a:ext>
                </a:extLst>
              </a:tr>
            </a:tbl>
          </a:graphicData>
        </a:graphic>
      </p:graphicFrame>
      <p:sp>
        <p:nvSpPr>
          <p:cNvPr id="6" name="Sprechblase: rechteckig mit abgerundeten Ecken 1">
            <a:extLst>
              <a:ext uri="{FF2B5EF4-FFF2-40B4-BE49-F238E27FC236}">
                <a16:creationId xmlns:a16="http://schemas.microsoft.com/office/drawing/2014/main" id="{DB05CD9D-1695-76F5-0392-F05E1A6B9BE8}"/>
              </a:ext>
            </a:extLst>
          </p:cNvPr>
          <p:cNvSpPr/>
          <p:nvPr/>
        </p:nvSpPr>
        <p:spPr>
          <a:xfrm>
            <a:off x="3359696" y="4807038"/>
            <a:ext cx="4680520" cy="494170"/>
          </a:xfrm>
          <a:prstGeom prst="wedgeRoundRectCallout">
            <a:avLst>
              <a:gd name="adj1" fmla="val -57721"/>
              <a:gd name="adj2" fmla="val -51836"/>
              <a:gd name="adj3" fmla="val 16667"/>
            </a:avLst>
          </a:prstGeom>
          <a:solidFill>
            <a:srgbClr val="F9B000"/>
          </a:solidFill>
          <a:ln w="25400" cap="flat" cmpd="sng" algn="ctr">
            <a:solidFill>
              <a:srgbClr val="BBE0E3">
                <a:shade val="50000"/>
              </a:srgbClr>
            </a:solidFill>
            <a:prstDash val="solid"/>
          </a:ln>
          <a:effectLst/>
        </p:spPr>
        <p:txBody>
          <a:bodyPr rtlCol="0" anchor="ctr"/>
          <a:lstStyle/>
          <a:p>
            <a:pPr lvl="0" algn="ctr" eaLnBrk="0" fontAlgn="base" hangingPunct="0">
              <a:spcBef>
                <a:spcPct val="0"/>
              </a:spcBef>
              <a:spcAft>
                <a:spcPct val="0"/>
              </a:spcAft>
            </a:pPr>
            <a:endParaRPr lang="de-DE" sz="1200" kern="0" dirty="0">
              <a:solidFill>
                <a:srgbClr val="000000"/>
              </a:solidFill>
              <a:latin typeface="Arial"/>
              <a:ea typeface="ＭＳ Ｐゴシック"/>
            </a:endParaRPr>
          </a:p>
          <a:p>
            <a:pPr lvl="0" algn="ctr" eaLnBrk="0" fontAlgn="base" hangingPunct="0">
              <a:spcBef>
                <a:spcPct val="0"/>
              </a:spcBef>
              <a:spcAft>
                <a:spcPct val="0"/>
              </a:spcAft>
            </a:pP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Weiterführende Informationen </a:t>
            </a:r>
            <a:r>
              <a:rPr kumimoji="0" lang="de-DE" sz="1200" b="0" i="0" u="none" strike="noStrike" kern="0" cap="none" spc="0" normalizeH="0" baseline="0" noProof="0" dirty="0" smtClean="0">
                <a:ln>
                  <a:noFill/>
                </a:ln>
                <a:solidFill>
                  <a:srgbClr val="000000"/>
                </a:solidFill>
                <a:effectLst/>
                <a:uLnTx/>
                <a:uFillTx/>
                <a:latin typeface="Arial"/>
                <a:ea typeface="ＭＳ Ｐゴシック"/>
                <a:cs typeface="+mn-cs"/>
              </a:rPr>
              <a:t>finden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Sie im Dokument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hlinkClick r:id="rId2" action="ppaction://hlinksldjump"/>
              </a:rPr>
              <a:t>Technical Guidance for Calculating Scope 3 Emissions</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 auf S. </a:t>
            </a:r>
            <a:r>
              <a:rPr lang="de-DE" sz="1200" kern="0" dirty="0" smtClean="0">
                <a:solidFill>
                  <a:srgbClr val="000000"/>
                </a:solidFill>
                <a:latin typeface="Arial"/>
                <a:ea typeface="ＭＳ Ｐゴシック"/>
              </a:rPr>
              <a:t>130</a:t>
            </a:r>
            <a:r>
              <a:rPr kumimoji="0" lang="de-DE" sz="1200" b="0" i="0" u="none" strike="noStrike" kern="0" cap="none" spc="0" normalizeH="0" baseline="0" noProof="0" dirty="0" smtClean="0">
                <a:ln>
                  <a:noFill/>
                </a:ln>
                <a:solidFill>
                  <a:srgbClr val="000000"/>
                </a:solidFill>
                <a:effectLst/>
                <a:uLnTx/>
                <a:uFillTx/>
                <a:latin typeface="Arial"/>
                <a:ea typeface="ＭＳ Ｐゴシック"/>
                <a:cs typeface="+mn-cs"/>
              </a:rPr>
              <a:t>-135.</a:t>
            </a:r>
            <a:endParaRPr kumimoji="0" lang="de-DE" sz="12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de-DE" sz="1200" b="0" i="0" u="none" strike="noStrike" kern="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1825976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0677D126-E78A-56FF-8D61-6830887B6C1D}"/>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5" name="Foliennummernplatzhalter 4">
            <a:extLst>
              <a:ext uri="{FF2B5EF4-FFF2-40B4-BE49-F238E27FC236}">
                <a16:creationId xmlns:a16="http://schemas.microsoft.com/office/drawing/2014/main" id="{460D26A3-B192-4FC0-690E-B3DB54C2ECB0}"/>
              </a:ext>
            </a:extLst>
          </p:cNvPr>
          <p:cNvSpPr>
            <a:spLocks noGrp="1"/>
          </p:cNvSpPr>
          <p:nvPr>
            <p:ph type="sldNum" sz="quarter" idx="4"/>
          </p:nvPr>
        </p:nvSpPr>
        <p:spPr/>
        <p:txBody>
          <a:bodyPr/>
          <a:lstStyle/>
          <a:p>
            <a:fld id="{894680D0-7A83-433A-9719-C4143F27F647}" type="slidenum">
              <a:rPr lang="de-DE" smtClean="0"/>
              <a:pPr/>
              <a:t>58</a:t>
            </a:fld>
            <a:endParaRPr lang="de-DE" dirty="0"/>
          </a:p>
        </p:txBody>
      </p:sp>
      <p:graphicFrame>
        <p:nvGraphicFramePr>
          <p:cNvPr id="8" name="Tabelle 9">
            <a:extLst>
              <a:ext uri="{FF2B5EF4-FFF2-40B4-BE49-F238E27FC236}">
                <a16:creationId xmlns:a16="http://schemas.microsoft.com/office/drawing/2014/main" id="{499E627E-C7FB-BC7B-50B1-3CACE86D61C6}"/>
              </a:ext>
            </a:extLst>
          </p:cNvPr>
          <p:cNvGraphicFramePr>
            <a:graphicFrameLocks noGrp="1"/>
          </p:cNvGraphicFramePr>
          <p:nvPr>
            <p:extLst>
              <p:ext uri="{D42A27DB-BD31-4B8C-83A1-F6EECF244321}">
                <p14:modId xmlns:p14="http://schemas.microsoft.com/office/powerpoint/2010/main" val="3638872218"/>
              </p:ext>
            </p:extLst>
          </p:nvPr>
        </p:nvGraphicFramePr>
        <p:xfrm>
          <a:off x="1006801" y="920651"/>
          <a:ext cx="10801199" cy="5061773"/>
        </p:xfrm>
        <a:graphic>
          <a:graphicData uri="http://schemas.openxmlformats.org/drawingml/2006/table">
            <a:tbl>
              <a:tblPr firstRow="1" bandRow="1">
                <a:tableStyleId>{7E9639D4-E3E2-4D34-9284-5A2195B3D0D7}</a:tableStyleId>
              </a:tblPr>
              <a:tblGrid>
                <a:gridCol w="1168445">
                  <a:extLst>
                    <a:ext uri="{9D8B030D-6E8A-4147-A177-3AD203B41FA5}">
                      <a16:colId xmlns:a16="http://schemas.microsoft.com/office/drawing/2014/main" val="2566465029"/>
                    </a:ext>
                  </a:extLst>
                </a:gridCol>
                <a:gridCol w="4166509">
                  <a:extLst>
                    <a:ext uri="{9D8B030D-6E8A-4147-A177-3AD203B41FA5}">
                      <a16:colId xmlns:a16="http://schemas.microsoft.com/office/drawing/2014/main" val="3795616076"/>
                    </a:ext>
                  </a:extLst>
                </a:gridCol>
                <a:gridCol w="3609790">
                  <a:extLst>
                    <a:ext uri="{9D8B030D-6E8A-4147-A177-3AD203B41FA5}">
                      <a16:colId xmlns:a16="http://schemas.microsoft.com/office/drawing/2014/main" val="3155891547"/>
                    </a:ext>
                  </a:extLst>
                </a:gridCol>
                <a:gridCol w="1856455">
                  <a:extLst>
                    <a:ext uri="{9D8B030D-6E8A-4147-A177-3AD203B41FA5}">
                      <a16:colId xmlns:a16="http://schemas.microsoft.com/office/drawing/2014/main" val="1714585176"/>
                    </a:ext>
                  </a:extLst>
                </a:gridCol>
              </a:tblGrid>
              <a:tr h="489773">
                <a:tc>
                  <a:txBody>
                    <a:bodyPr/>
                    <a:lstStyle/>
                    <a:p>
                      <a:r>
                        <a:rPr lang="de-DE" sz="1200" b="1" i="0" dirty="0"/>
                        <a:t>Methode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tc>
                  <a:txBody>
                    <a:bodyPr/>
                    <a:lstStyle/>
                    <a:p>
                      <a:r>
                        <a:rPr lang="de-DE" sz="1200" b="1" i="0" dirty="0"/>
                        <a:t>Beschreibung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tc>
                  <a:txBody>
                    <a:bodyPr/>
                    <a:lstStyle/>
                    <a:p>
                      <a:r>
                        <a:rPr lang="de-DE" sz="1200" b="1" i="0" dirty="0"/>
                        <a:t>Vorgehen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i="0" dirty="0"/>
                        <a:t>Anmerkungen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extLst>
                  <a:ext uri="{0D108BD9-81ED-4DB2-BD59-A6C34878D82A}">
                    <a16:rowId xmlns:a16="http://schemas.microsoft.com/office/drawing/2014/main" val="3870020211"/>
                  </a:ext>
                </a:extLst>
              </a:tr>
              <a:tr h="17060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rPr>
                        <a:t>Franchise-specific </a:t>
                      </a:r>
                      <a:endParaRPr lang="de-DE" sz="1200" b="1" kern="1200" dirty="0">
                        <a:solidFill>
                          <a:srgbClr val="000000"/>
                        </a:solidFill>
                        <a:latin typeface="+mn-lt"/>
                        <a:ea typeface="+mn-ea"/>
                        <a:cs typeface="+mn-cs"/>
                      </a:endParaRPr>
                    </a:p>
                    <a:p>
                      <a:endParaRPr lang="de-DE" sz="12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0000"/>
                          </a:solidFill>
                        </a:rPr>
                        <a:t>Erfassung Scope 1 und 2 Emissionen oder standortsspezifische Aktivitätsdaten (Energie- und Kraftstoffverbrauch) der </a:t>
                      </a:r>
                      <a:r>
                        <a:rPr lang="de-DE" sz="1200" dirty="0" smtClean="0">
                          <a:solidFill>
                            <a:srgbClr val="000000"/>
                          </a:solidFill>
                        </a:rPr>
                        <a:t>Franchisenehmer.</a:t>
                      </a:r>
                      <a:endParaRPr lang="de-DE" sz="1200" dirty="0">
                        <a:solidFill>
                          <a:srgbClr val="000000"/>
                        </a:solidFill>
                      </a:endParaRPr>
                    </a:p>
                    <a:p>
                      <a:endParaRPr lang="de-DE" sz="12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i="0" u="none" strike="noStrike" kern="1200" baseline="0" dirty="0">
                          <a:solidFill>
                            <a:schemeClr val="tx1"/>
                          </a:solidFill>
                          <a:latin typeface="+mj-lt"/>
                          <a:ea typeface="+mn-ea"/>
                          <a:cs typeface="+mn-cs"/>
                        </a:rPr>
                        <a:t>CO2-Bilanzen der Franchisenehmer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i="0" u="none" strike="noStrike" kern="1200" baseline="0" dirty="0">
                          <a:solidFill>
                            <a:schemeClr val="tx1"/>
                          </a:solidFill>
                          <a:latin typeface="+mj-lt"/>
                          <a:ea typeface="+mn-ea"/>
                          <a:cs typeface="+mn-cs"/>
                        </a:rPr>
                        <a:t>Rechnungen von Versorgungsunternehmen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i="0" u="none" strike="noStrike" kern="1200" baseline="0" dirty="0">
                          <a:solidFill>
                            <a:schemeClr val="tx1"/>
                          </a:solidFill>
                          <a:latin typeface="+mj-lt"/>
                          <a:ea typeface="+mn-ea"/>
                          <a:cs typeface="+mn-cs"/>
                        </a:rPr>
                        <a:t>Einkaufsbelege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i="0" u="none" strike="noStrike" kern="1200" baseline="0" dirty="0">
                          <a:solidFill>
                            <a:schemeClr val="tx1"/>
                          </a:solidFill>
                          <a:latin typeface="+mj-lt"/>
                          <a:ea typeface="+mn-ea"/>
                          <a:cs typeface="+mn-cs"/>
                        </a:rPr>
                        <a:t>Zählerstände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i="0" u="none" strike="noStrike" kern="1200" baseline="0" dirty="0">
                          <a:solidFill>
                            <a:schemeClr val="tx1"/>
                          </a:solidFill>
                          <a:latin typeface="+mj-lt"/>
                          <a:ea typeface="+mn-ea"/>
                          <a:cs typeface="+mn-cs"/>
                        </a:rPr>
                        <a:t>Interne IT-Systeme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b="0" i="0" u="none" strike="noStrike" kern="1200" baseline="0" dirty="0">
                        <a:solidFill>
                          <a:schemeClr val="tx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i="0" u="none" strike="noStrike" kern="1200" baseline="0" dirty="0">
                          <a:solidFill>
                            <a:schemeClr val="tx1"/>
                          </a:solidFill>
                          <a:latin typeface="+mj-lt"/>
                          <a:ea typeface="+mn-ea"/>
                          <a:cs typeface="+mn-cs"/>
                        </a:rPr>
                        <a:t>Franchiseunternehmen, die in einem Gebäude tätig sind, in dem der Energieverbrauch nicht separat gemessen wird, kann die verbrauchte Energie anhand des Anteils der Niederlassung an der Gesamtfläche des Gebäudes geschätzt </a:t>
                      </a:r>
                      <a:r>
                        <a:rPr lang="de-DE" sz="1200" b="0" i="0" u="none" strike="noStrike" kern="1200" baseline="0" dirty="0" smtClean="0">
                          <a:solidFill>
                            <a:schemeClr val="tx1"/>
                          </a:solidFill>
                          <a:latin typeface="+mj-lt"/>
                          <a:ea typeface="+mn-ea"/>
                          <a:cs typeface="+mn-cs"/>
                        </a:rPr>
                        <a:t>werden.</a:t>
                      </a:r>
                      <a:endParaRPr lang="de-DE" sz="1200" b="0" i="0" u="none" strike="noStrike" kern="1200" baseline="0" dirty="0">
                        <a:solidFill>
                          <a:schemeClr val="tx1"/>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dirty="0">
                          <a:solidFill>
                            <a:srgbClr val="000000"/>
                          </a:solidFill>
                        </a:rPr>
                        <a:t>Falls Franchisenehmer </a:t>
                      </a:r>
                      <a:r>
                        <a:rPr lang="de-DE" sz="1200" b="1" u="sng" dirty="0">
                          <a:solidFill>
                            <a:srgbClr val="000000"/>
                          </a:solidFill>
                        </a:rPr>
                        <a:t>nicht</a:t>
                      </a:r>
                      <a:r>
                        <a:rPr lang="de-DE" sz="1200" dirty="0">
                          <a:solidFill>
                            <a:srgbClr val="000000"/>
                          </a:solidFill>
                        </a:rPr>
                        <a:t> ausschließlich für das berichtende Unternehmen tätig ist, müssen Emissionen über Allokation aufgeteilt </a:t>
                      </a:r>
                      <a:r>
                        <a:rPr lang="de-DE" sz="1200" dirty="0" smtClean="0">
                          <a:solidFill>
                            <a:srgbClr val="000000"/>
                          </a:solidFill>
                        </a:rPr>
                        <a:t>werden.</a:t>
                      </a:r>
                      <a:endParaRPr lang="de-DE" sz="1200" dirty="0">
                        <a:solidFill>
                          <a:srgbClr val="000000"/>
                        </a:solidFill>
                      </a:endParaRPr>
                    </a:p>
                    <a:p>
                      <a:pPr marL="0" indent="0">
                        <a:buFont typeface="Arial" panose="020B0604020202020204" pitchFamily="34" charset="0"/>
                        <a:buNone/>
                      </a:pPr>
                      <a:endParaRPr lang="de-DE"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4418651"/>
                  </a:ext>
                </a:extLst>
              </a:tr>
              <a:tr h="8963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rPr>
                        <a:t>Average- Data</a:t>
                      </a:r>
                    </a:p>
                    <a:p>
                      <a:endParaRPr lang="de-DE" sz="12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0000"/>
                          </a:solidFill>
                        </a:rPr>
                        <a:t>Emissionen für jede Franchise-Filiale oder für Gruppen von Franchise-Filialen auf der Grundlage von Durchschnittsstatistiken </a:t>
                      </a:r>
                      <a:r>
                        <a:rPr lang="de-DE" sz="1200" dirty="0" smtClean="0">
                          <a:solidFill>
                            <a:srgbClr val="000000"/>
                          </a:solidFill>
                        </a:rPr>
                        <a:t>(z. B. </a:t>
                      </a:r>
                      <a:r>
                        <a:rPr lang="de-DE" sz="1200" dirty="0">
                          <a:solidFill>
                            <a:srgbClr val="000000"/>
                          </a:solidFill>
                        </a:rPr>
                        <a:t>durchschnittliche Emissionen pro Franchisetyp oder Nutzfläche</a:t>
                      </a:r>
                      <a:r>
                        <a:rPr lang="de-DE" sz="1200" dirty="0" smtClean="0">
                          <a:solidFill>
                            <a:srgbClr val="000000"/>
                          </a:solidFill>
                        </a:rPr>
                        <a:t>).</a:t>
                      </a:r>
                      <a:endParaRPr lang="de-DE" sz="1200" dirty="0">
                        <a:solidFill>
                          <a:srgbClr val="000000"/>
                        </a:solidFill>
                      </a:endParaRPr>
                    </a:p>
                    <a:p>
                      <a:endParaRPr lang="de-DE" sz="12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t>Ansätze zur Schätzung der Emissionen:</a:t>
                      </a:r>
                    </a:p>
                    <a:p>
                      <a:pPr marL="171450" indent="-171450">
                        <a:buFont typeface="Arial" panose="020B0604020202020204" pitchFamily="34" charset="0"/>
                        <a:buChar char="•"/>
                      </a:pPr>
                      <a:r>
                        <a:rPr lang="de-DE" sz="1200" dirty="0"/>
                        <a:t>Belegte Nutzfläche nach Gebäudetyp</a:t>
                      </a:r>
                    </a:p>
                    <a:p>
                      <a:pPr marL="171450" indent="-171450">
                        <a:buFont typeface="Arial" panose="020B0604020202020204" pitchFamily="34" charset="0"/>
                        <a:buChar char="•"/>
                      </a:pPr>
                      <a:r>
                        <a:rPr lang="de-DE" sz="1200" dirty="0"/>
                        <a:t>Anzahl und Art der Franchises</a:t>
                      </a:r>
                    </a:p>
                    <a:p>
                      <a:pPr marL="171450" indent="-171450">
                        <a:buFont typeface="Arial" panose="020B0604020202020204" pitchFamily="34" charset="0"/>
                        <a:buChar char="•"/>
                      </a:pPr>
                      <a:endParaRPr lang="de-DE" sz="1200" dirty="0"/>
                    </a:p>
                    <a:p>
                      <a:pPr marL="0" indent="0">
                        <a:buFont typeface="Arial" panose="020B0604020202020204" pitchFamily="34" charset="0"/>
                        <a:buNone/>
                      </a:pPr>
                      <a:r>
                        <a:rPr lang="de-DE" sz="1200" dirty="0"/>
                        <a:t>Datenquellen für Emissionsfaktoren:</a:t>
                      </a:r>
                    </a:p>
                    <a:p>
                      <a:pPr marL="171450" indent="-171450">
                        <a:buFont typeface="Arial" panose="020B0604020202020204" pitchFamily="34" charset="0"/>
                        <a:buChar char="•"/>
                      </a:pPr>
                      <a:r>
                        <a:rPr lang="de-DE" sz="1200" dirty="0"/>
                        <a:t>Branchenverbände </a:t>
                      </a:r>
                      <a:r>
                        <a:rPr lang="de-DE" sz="1200" dirty="0" smtClean="0"/>
                        <a:t>(z. B. </a:t>
                      </a:r>
                      <a:r>
                        <a:rPr lang="de-DE" sz="1200" dirty="0"/>
                        <a:t>Bauindustrie)</a:t>
                      </a:r>
                    </a:p>
                    <a:p>
                      <a:pPr marL="171450" indent="-171450">
                        <a:buFont typeface="Arial" panose="020B0604020202020204" pitchFamily="34" charset="0"/>
                        <a:buChar char="•"/>
                      </a:pPr>
                      <a:r>
                        <a:rPr lang="de-DE" sz="1200" dirty="0"/>
                        <a:t>Nationale Statistiken von </a:t>
                      </a:r>
                      <a:r>
                        <a:rPr lang="de-DE" sz="1200" dirty="0" smtClean="0"/>
                        <a:t>Regierungsbehörden </a:t>
                      </a:r>
                      <a:r>
                        <a:rPr lang="de-DE" sz="1200" dirty="0"/>
                        <a:t>veröffentlicht</a:t>
                      </a:r>
                    </a:p>
                    <a:p>
                      <a:pPr marL="171450" indent="-171450">
                        <a:buFont typeface="Arial" panose="020B0604020202020204" pitchFamily="34" charset="0"/>
                        <a:buChar char="•"/>
                      </a:pPr>
                      <a:r>
                        <a:rPr lang="de-DE" sz="1200" dirty="0"/>
                        <a:t>Datensatz der U.S. Energy Information Administration zum Energieverbrauch nach Gebäudetyp </a:t>
                      </a:r>
                    </a:p>
                    <a:p>
                      <a:endParaRPr lang="de-D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dirty="0"/>
                        <a:t>F</a:t>
                      </a:r>
                      <a:r>
                        <a:rPr lang="de-DE" sz="1200" dirty="0" smtClean="0"/>
                        <a:t>alls </a:t>
                      </a:r>
                      <a:r>
                        <a:rPr lang="de-DE" sz="1200" dirty="0"/>
                        <a:t>Kaufbelege, Stromrechnungen, Zählerstände der Franchisenehmer nicht </a:t>
                      </a:r>
                      <a:r>
                        <a:rPr lang="de-DE" sz="1200" dirty="0" smtClean="0"/>
                        <a:t>vorliegen.</a:t>
                      </a:r>
                      <a:endParaRPr lang="de-DE"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4821180"/>
                  </a:ext>
                </a:extLst>
              </a:tr>
            </a:tbl>
          </a:graphicData>
        </a:graphic>
      </p:graphicFrame>
      <p:sp>
        <p:nvSpPr>
          <p:cNvPr id="3" name="Rechtwinkliges Dreieck 2">
            <a:extLst>
              <a:ext uri="{FF2B5EF4-FFF2-40B4-BE49-F238E27FC236}">
                <a16:creationId xmlns:a16="http://schemas.microsoft.com/office/drawing/2014/main" id="{475389D6-6A60-4286-5ED2-E95938324C8E}"/>
              </a:ext>
            </a:extLst>
          </p:cNvPr>
          <p:cNvSpPr/>
          <p:nvPr/>
        </p:nvSpPr>
        <p:spPr>
          <a:xfrm rot="10800000">
            <a:off x="551383" y="908719"/>
            <a:ext cx="362313" cy="5244651"/>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de-DE" sz="1400" dirty="0">
                <a:solidFill>
                  <a:srgbClr val="000000"/>
                </a:solidFill>
              </a:rPr>
              <a:t>Genauigkeit</a:t>
            </a:r>
          </a:p>
        </p:txBody>
      </p:sp>
      <p:sp>
        <p:nvSpPr>
          <p:cNvPr id="6" name="Sprechblase: rechteckig mit abgerundeten Ecken 1">
            <a:extLst>
              <a:ext uri="{FF2B5EF4-FFF2-40B4-BE49-F238E27FC236}">
                <a16:creationId xmlns:a16="http://schemas.microsoft.com/office/drawing/2014/main" id="{A37B88B5-27FF-B955-43A7-B62BD0D52B19}"/>
              </a:ext>
            </a:extLst>
          </p:cNvPr>
          <p:cNvSpPr/>
          <p:nvPr/>
        </p:nvSpPr>
        <p:spPr>
          <a:xfrm>
            <a:off x="2351584" y="4797152"/>
            <a:ext cx="2875504" cy="996333"/>
          </a:xfrm>
          <a:prstGeom prst="wedgeRoundRectCallout">
            <a:avLst>
              <a:gd name="adj1" fmla="val -73526"/>
              <a:gd name="adj2" fmla="val -55033"/>
              <a:gd name="adj3" fmla="val 16667"/>
            </a:avLst>
          </a:prstGeom>
          <a:solidFill>
            <a:srgbClr val="F9B000"/>
          </a:solidFill>
          <a:ln w="25400" cap="flat" cmpd="sng" algn="ctr">
            <a:solidFill>
              <a:srgbClr val="BBE0E3">
                <a:shade val="50000"/>
              </a:srgbClr>
            </a:solidFill>
            <a:prstDash val="solid"/>
          </a:ln>
          <a:effectLst/>
        </p:spPr>
        <p:txBody>
          <a:bodyPr rtlCol="0" anchor="ctr"/>
          <a:lstStyle/>
          <a:p>
            <a:pPr lvl="0" algn="ctr" eaLnBrk="0" fontAlgn="base" hangingPunct="0">
              <a:spcBef>
                <a:spcPct val="0"/>
              </a:spcBef>
              <a:spcAft>
                <a:spcPct val="0"/>
              </a:spcAft>
            </a:pPr>
            <a:endParaRPr lang="de-DE" sz="1200" kern="0" dirty="0">
              <a:solidFill>
                <a:srgbClr val="000000"/>
              </a:solidFill>
              <a:latin typeface="Arial"/>
              <a:ea typeface="ＭＳ Ｐゴシック"/>
            </a:endParaRPr>
          </a:p>
          <a:p>
            <a:pPr lvl="0" algn="ctr" eaLnBrk="0" fontAlgn="base" hangingPunct="0">
              <a:spcBef>
                <a:spcPct val="0"/>
              </a:spcBef>
              <a:spcAft>
                <a:spcPct val="0"/>
              </a:spcAft>
            </a:pP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Weiterführende Informationen zur Berechnung finden Sie im Dokument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hlinkClick r:id="rId2" action="ppaction://hlinksldjump"/>
              </a:rPr>
              <a:t>Technical Guidance for Calculating Scope 3 Emissions</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 auf S. 131-135.</a:t>
            </a: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de-DE" sz="1200" b="0" i="0" u="none" strike="noStrike" kern="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5145109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840F9728-24AA-01E4-D964-586CC311EA16}"/>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4" name="Foliennummernplatzhalter 3">
            <a:extLst>
              <a:ext uri="{FF2B5EF4-FFF2-40B4-BE49-F238E27FC236}">
                <a16:creationId xmlns:a16="http://schemas.microsoft.com/office/drawing/2014/main" id="{0DD45B5C-56CD-BA89-8FE9-2B759C19C510}"/>
              </a:ext>
            </a:extLst>
          </p:cNvPr>
          <p:cNvSpPr>
            <a:spLocks noGrp="1"/>
          </p:cNvSpPr>
          <p:nvPr>
            <p:ph type="sldNum" sz="quarter" idx="4"/>
          </p:nvPr>
        </p:nvSpPr>
        <p:spPr/>
        <p:txBody>
          <a:bodyPr/>
          <a:lstStyle/>
          <a:p>
            <a:fld id="{894680D0-7A83-433A-9719-C4143F27F647}" type="slidenum">
              <a:rPr lang="de-DE" smtClean="0"/>
              <a:pPr/>
              <a:t>59</a:t>
            </a:fld>
            <a:endParaRPr lang="de-DE" dirty="0"/>
          </a:p>
        </p:txBody>
      </p:sp>
      <p:sp>
        <p:nvSpPr>
          <p:cNvPr id="5" name="Wolke 4">
            <a:extLst>
              <a:ext uri="{FF2B5EF4-FFF2-40B4-BE49-F238E27FC236}">
                <a16:creationId xmlns:a16="http://schemas.microsoft.com/office/drawing/2014/main" id="{F277EB04-9AE3-6551-1051-AF095CFBF33C}"/>
              </a:ext>
            </a:extLst>
          </p:cNvPr>
          <p:cNvSpPr/>
          <p:nvPr/>
        </p:nvSpPr>
        <p:spPr bwMode="auto">
          <a:xfrm>
            <a:off x="3019173" y="520919"/>
            <a:ext cx="5400600" cy="1471090"/>
          </a:xfrm>
          <a:prstGeom prst="cloud">
            <a:avLst/>
          </a:prstGeom>
          <a:solidFill>
            <a:srgbClr val="E6E6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rPr>
              <a:t>CO</a:t>
            </a:r>
            <a:r>
              <a:rPr kumimoji="0" lang="de-DE" sz="2400" b="0" i="0" u="none" strike="noStrike" kern="1200" cap="none" spc="0" normalizeH="0" baseline="-25000" noProof="0" dirty="0">
                <a:ln>
                  <a:noFill/>
                </a:ln>
                <a:solidFill>
                  <a:srgbClr val="000000"/>
                </a:solidFill>
                <a:effectLst/>
                <a:uLnTx/>
                <a:uFillTx/>
                <a:latin typeface="Arial" charset="0"/>
                <a:ea typeface="ＭＳ Ｐゴシック" charset="-128"/>
                <a:cs typeface="+mn-cs"/>
              </a:rPr>
              <a:t>2</a:t>
            </a: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 name="Rechteckiger Pfeil 14">
            <a:extLst>
              <a:ext uri="{FF2B5EF4-FFF2-40B4-BE49-F238E27FC236}">
                <a16:creationId xmlns:a16="http://schemas.microsoft.com/office/drawing/2014/main" id="{CC8DFDC7-2701-8321-9587-F9A17D31E4A3}"/>
              </a:ext>
            </a:extLst>
          </p:cNvPr>
          <p:cNvSpPr/>
          <p:nvPr/>
        </p:nvSpPr>
        <p:spPr bwMode="auto">
          <a:xfrm rot="5400000" flipH="1" flipV="1">
            <a:off x="2629835" y="1359052"/>
            <a:ext cx="1593037" cy="3614310"/>
          </a:xfrm>
          <a:custGeom>
            <a:avLst/>
            <a:gdLst>
              <a:gd name="connsiteX0" fmla="*/ 0 w 1747237"/>
              <a:gd name="connsiteY0" fmla="*/ 3775264 h 3775264"/>
              <a:gd name="connsiteX1" fmla="*/ 0 w 1747237"/>
              <a:gd name="connsiteY1" fmla="*/ 779687 h 3775264"/>
              <a:gd name="connsiteX2" fmla="*/ 764416 w 1747237"/>
              <a:gd name="connsiteY2" fmla="*/ 15271 h 3775264"/>
              <a:gd name="connsiteX3" fmla="*/ 1244400 w 1747237"/>
              <a:gd name="connsiteY3" fmla="*/ 15271 h 3775264"/>
              <a:gd name="connsiteX4" fmla="*/ 1244400 w 1747237"/>
              <a:gd name="connsiteY4" fmla="*/ 0 h 3775264"/>
              <a:gd name="connsiteX5" fmla="*/ 1747237 w 1747237"/>
              <a:gd name="connsiteY5" fmla="*/ 284293 h 3775264"/>
              <a:gd name="connsiteX6" fmla="*/ 1244400 w 1747237"/>
              <a:gd name="connsiteY6" fmla="*/ 568586 h 3775264"/>
              <a:gd name="connsiteX7" fmla="*/ 1244400 w 1747237"/>
              <a:gd name="connsiteY7" fmla="*/ 553315 h 3775264"/>
              <a:gd name="connsiteX8" fmla="*/ 764416 w 1747237"/>
              <a:gd name="connsiteY8" fmla="*/ 553315 h 3775264"/>
              <a:gd name="connsiteX9" fmla="*/ 538044 w 1747237"/>
              <a:gd name="connsiteY9" fmla="*/ 779687 h 3775264"/>
              <a:gd name="connsiteX10" fmla="*/ 538044 w 1747237"/>
              <a:gd name="connsiteY10" fmla="*/ 3775264 h 3775264"/>
              <a:gd name="connsiteX11" fmla="*/ 0 w 1747237"/>
              <a:gd name="connsiteY11" fmla="*/ 3775264 h 3775264"/>
              <a:gd name="connsiteX0" fmla="*/ 0 w 1747237"/>
              <a:gd name="connsiteY0" fmla="*/ 3759993 h 3759993"/>
              <a:gd name="connsiteX1" fmla="*/ 0 w 1747237"/>
              <a:gd name="connsiteY1" fmla="*/ 764416 h 3759993"/>
              <a:gd name="connsiteX2" fmla="*/ 764416 w 1747237"/>
              <a:gd name="connsiteY2" fmla="*/ 0 h 3759993"/>
              <a:gd name="connsiteX3" fmla="*/ 1244400 w 1747237"/>
              <a:gd name="connsiteY3" fmla="*/ 0 h 3759993"/>
              <a:gd name="connsiteX4" fmla="*/ 1221251 w 1747237"/>
              <a:gd name="connsiteY4" fmla="*/ 112054 h 3759993"/>
              <a:gd name="connsiteX5" fmla="*/ 1747237 w 1747237"/>
              <a:gd name="connsiteY5" fmla="*/ 269022 h 3759993"/>
              <a:gd name="connsiteX6" fmla="*/ 1244400 w 1747237"/>
              <a:gd name="connsiteY6" fmla="*/ 553315 h 3759993"/>
              <a:gd name="connsiteX7" fmla="*/ 1244400 w 1747237"/>
              <a:gd name="connsiteY7" fmla="*/ 538044 h 3759993"/>
              <a:gd name="connsiteX8" fmla="*/ 764416 w 1747237"/>
              <a:gd name="connsiteY8" fmla="*/ 538044 h 3759993"/>
              <a:gd name="connsiteX9" fmla="*/ 538044 w 1747237"/>
              <a:gd name="connsiteY9" fmla="*/ 764416 h 3759993"/>
              <a:gd name="connsiteX10" fmla="*/ 538044 w 1747237"/>
              <a:gd name="connsiteY10" fmla="*/ 3759993 h 3759993"/>
              <a:gd name="connsiteX11" fmla="*/ 0 w 1747237"/>
              <a:gd name="connsiteY11" fmla="*/ 3759993 h 3759993"/>
              <a:gd name="connsiteX0" fmla="*/ 0 w 1747237"/>
              <a:gd name="connsiteY0" fmla="*/ 3759993 h 3759993"/>
              <a:gd name="connsiteX1" fmla="*/ 0 w 1747237"/>
              <a:gd name="connsiteY1" fmla="*/ 764416 h 3759993"/>
              <a:gd name="connsiteX2" fmla="*/ 764416 w 1747237"/>
              <a:gd name="connsiteY2" fmla="*/ 0 h 3759993"/>
              <a:gd name="connsiteX3" fmla="*/ 1244400 w 1747237"/>
              <a:gd name="connsiteY3" fmla="*/ 0 h 3759993"/>
              <a:gd name="connsiteX4" fmla="*/ 1221251 w 1747237"/>
              <a:gd name="connsiteY4" fmla="*/ 112054 h 3759993"/>
              <a:gd name="connsiteX5" fmla="*/ 1747237 w 1747237"/>
              <a:gd name="connsiteY5" fmla="*/ 269022 h 3759993"/>
              <a:gd name="connsiteX6" fmla="*/ 1378625 w 1747237"/>
              <a:gd name="connsiteY6" fmla="*/ 320558 h 3759993"/>
              <a:gd name="connsiteX7" fmla="*/ 1244400 w 1747237"/>
              <a:gd name="connsiteY7" fmla="*/ 553315 h 3759993"/>
              <a:gd name="connsiteX8" fmla="*/ 1244400 w 1747237"/>
              <a:gd name="connsiteY8" fmla="*/ 538044 h 3759993"/>
              <a:gd name="connsiteX9" fmla="*/ 764416 w 1747237"/>
              <a:gd name="connsiteY9" fmla="*/ 538044 h 3759993"/>
              <a:gd name="connsiteX10" fmla="*/ 538044 w 1747237"/>
              <a:gd name="connsiteY10" fmla="*/ 764416 h 3759993"/>
              <a:gd name="connsiteX11" fmla="*/ 538044 w 1747237"/>
              <a:gd name="connsiteY11" fmla="*/ 3759993 h 3759993"/>
              <a:gd name="connsiteX12" fmla="*/ 0 w 1747237"/>
              <a:gd name="connsiteY12" fmla="*/ 3759993 h 3759993"/>
              <a:gd name="connsiteX0" fmla="*/ 0 w 1380507"/>
              <a:gd name="connsiteY0" fmla="*/ 3759993 h 3759993"/>
              <a:gd name="connsiteX1" fmla="*/ 0 w 1380507"/>
              <a:gd name="connsiteY1" fmla="*/ 764416 h 3759993"/>
              <a:gd name="connsiteX2" fmla="*/ 764416 w 1380507"/>
              <a:gd name="connsiteY2" fmla="*/ 0 h 3759993"/>
              <a:gd name="connsiteX3" fmla="*/ 1244400 w 1380507"/>
              <a:gd name="connsiteY3" fmla="*/ 0 h 3759993"/>
              <a:gd name="connsiteX4" fmla="*/ 1221251 w 1380507"/>
              <a:gd name="connsiteY4" fmla="*/ 112054 h 3759993"/>
              <a:gd name="connsiteX5" fmla="*/ 1235682 w 1380507"/>
              <a:gd name="connsiteY5" fmla="*/ 766734 h 3759993"/>
              <a:gd name="connsiteX6" fmla="*/ 1378625 w 1380507"/>
              <a:gd name="connsiteY6" fmla="*/ 320558 h 3759993"/>
              <a:gd name="connsiteX7" fmla="*/ 1244400 w 1380507"/>
              <a:gd name="connsiteY7" fmla="*/ 553315 h 3759993"/>
              <a:gd name="connsiteX8" fmla="*/ 1244400 w 1380507"/>
              <a:gd name="connsiteY8" fmla="*/ 538044 h 3759993"/>
              <a:gd name="connsiteX9" fmla="*/ 764416 w 1380507"/>
              <a:gd name="connsiteY9" fmla="*/ 538044 h 3759993"/>
              <a:gd name="connsiteX10" fmla="*/ 538044 w 1380507"/>
              <a:gd name="connsiteY10" fmla="*/ 764416 h 3759993"/>
              <a:gd name="connsiteX11" fmla="*/ 538044 w 1380507"/>
              <a:gd name="connsiteY11" fmla="*/ 3759993 h 3759993"/>
              <a:gd name="connsiteX12" fmla="*/ 0 w 1380507"/>
              <a:gd name="connsiteY12" fmla="*/ 3759993 h 3759993"/>
              <a:gd name="connsiteX0" fmla="*/ 0 w 1380507"/>
              <a:gd name="connsiteY0" fmla="*/ 3759993 h 3759993"/>
              <a:gd name="connsiteX1" fmla="*/ 0 w 1380507"/>
              <a:gd name="connsiteY1" fmla="*/ 764416 h 3759993"/>
              <a:gd name="connsiteX2" fmla="*/ 764416 w 1380507"/>
              <a:gd name="connsiteY2" fmla="*/ 0 h 3759993"/>
              <a:gd name="connsiteX3" fmla="*/ 1234369 w 1380507"/>
              <a:gd name="connsiteY3" fmla="*/ 347241 h 3759993"/>
              <a:gd name="connsiteX4" fmla="*/ 1221251 w 1380507"/>
              <a:gd name="connsiteY4" fmla="*/ 112054 h 3759993"/>
              <a:gd name="connsiteX5" fmla="*/ 1235682 w 1380507"/>
              <a:gd name="connsiteY5" fmla="*/ 766734 h 3759993"/>
              <a:gd name="connsiteX6" fmla="*/ 1378625 w 1380507"/>
              <a:gd name="connsiteY6" fmla="*/ 320558 h 3759993"/>
              <a:gd name="connsiteX7" fmla="*/ 1244400 w 1380507"/>
              <a:gd name="connsiteY7" fmla="*/ 553315 h 3759993"/>
              <a:gd name="connsiteX8" fmla="*/ 1244400 w 1380507"/>
              <a:gd name="connsiteY8" fmla="*/ 538044 h 3759993"/>
              <a:gd name="connsiteX9" fmla="*/ 764416 w 1380507"/>
              <a:gd name="connsiteY9" fmla="*/ 538044 h 3759993"/>
              <a:gd name="connsiteX10" fmla="*/ 538044 w 1380507"/>
              <a:gd name="connsiteY10" fmla="*/ 764416 h 3759993"/>
              <a:gd name="connsiteX11" fmla="*/ 538044 w 1380507"/>
              <a:gd name="connsiteY11" fmla="*/ 3759993 h 3759993"/>
              <a:gd name="connsiteX12" fmla="*/ 0 w 1380507"/>
              <a:gd name="connsiteY12" fmla="*/ 3759993 h 3759993"/>
              <a:gd name="connsiteX0" fmla="*/ 0 w 1380507"/>
              <a:gd name="connsiteY0" fmla="*/ 3713694 h 3713694"/>
              <a:gd name="connsiteX1" fmla="*/ 0 w 1380507"/>
              <a:gd name="connsiteY1" fmla="*/ 718117 h 3713694"/>
              <a:gd name="connsiteX2" fmla="*/ 794507 w 1380507"/>
              <a:gd name="connsiteY2" fmla="*/ 0 h 3713694"/>
              <a:gd name="connsiteX3" fmla="*/ 1234369 w 1380507"/>
              <a:gd name="connsiteY3" fmla="*/ 300942 h 3713694"/>
              <a:gd name="connsiteX4" fmla="*/ 1221251 w 1380507"/>
              <a:gd name="connsiteY4" fmla="*/ 65755 h 3713694"/>
              <a:gd name="connsiteX5" fmla="*/ 1235682 w 1380507"/>
              <a:gd name="connsiteY5" fmla="*/ 720435 h 3713694"/>
              <a:gd name="connsiteX6" fmla="*/ 1378625 w 1380507"/>
              <a:gd name="connsiteY6" fmla="*/ 274259 h 3713694"/>
              <a:gd name="connsiteX7" fmla="*/ 1244400 w 1380507"/>
              <a:gd name="connsiteY7" fmla="*/ 507016 h 3713694"/>
              <a:gd name="connsiteX8" fmla="*/ 1244400 w 1380507"/>
              <a:gd name="connsiteY8" fmla="*/ 491745 h 3713694"/>
              <a:gd name="connsiteX9" fmla="*/ 764416 w 1380507"/>
              <a:gd name="connsiteY9" fmla="*/ 491745 h 3713694"/>
              <a:gd name="connsiteX10" fmla="*/ 538044 w 1380507"/>
              <a:gd name="connsiteY10" fmla="*/ 718117 h 3713694"/>
              <a:gd name="connsiteX11" fmla="*/ 538044 w 1380507"/>
              <a:gd name="connsiteY11" fmla="*/ 3713694 h 3713694"/>
              <a:gd name="connsiteX12" fmla="*/ 0 w 1380507"/>
              <a:gd name="connsiteY12" fmla="*/ 3713694 h 3713694"/>
              <a:gd name="connsiteX0" fmla="*/ 0 w 1380507"/>
              <a:gd name="connsiteY0" fmla="*/ 3714478 h 3714478"/>
              <a:gd name="connsiteX1" fmla="*/ 0 w 1380507"/>
              <a:gd name="connsiteY1" fmla="*/ 718901 h 3714478"/>
              <a:gd name="connsiteX2" fmla="*/ 794507 w 1380507"/>
              <a:gd name="connsiteY2" fmla="*/ 784 h 3714478"/>
              <a:gd name="connsiteX3" fmla="*/ 1234369 w 1380507"/>
              <a:gd name="connsiteY3" fmla="*/ 301726 h 3714478"/>
              <a:gd name="connsiteX4" fmla="*/ 1221251 w 1380507"/>
              <a:gd name="connsiteY4" fmla="*/ 66539 h 3714478"/>
              <a:gd name="connsiteX5" fmla="*/ 1235682 w 1380507"/>
              <a:gd name="connsiteY5" fmla="*/ 721219 h 3714478"/>
              <a:gd name="connsiteX6" fmla="*/ 1378625 w 1380507"/>
              <a:gd name="connsiteY6" fmla="*/ 275043 h 3714478"/>
              <a:gd name="connsiteX7" fmla="*/ 1244400 w 1380507"/>
              <a:gd name="connsiteY7" fmla="*/ 507800 h 3714478"/>
              <a:gd name="connsiteX8" fmla="*/ 1244400 w 1380507"/>
              <a:gd name="connsiteY8" fmla="*/ 492529 h 3714478"/>
              <a:gd name="connsiteX9" fmla="*/ 764416 w 1380507"/>
              <a:gd name="connsiteY9" fmla="*/ 492529 h 3714478"/>
              <a:gd name="connsiteX10" fmla="*/ 538044 w 1380507"/>
              <a:gd name="connsiteY10" fmla="*/ 718901 h 3714478"/>
              <a:gd name="connsiteX11" fmla="*/ 538044 w 1380507"/>
              <a:gd name="connsiteY11" fmla="*/ 3714478 h 3714478"/>
              <a:gd name="connsiteX12" fmla="*/ 0 w 1380507"/>
              <a:gd name="connsiteY12" fmla="*/ 3714478 h 3714478"/>
              <a:gd name="connsiteX0" fmla="*/ 0 w 1380507"/>
              <a:gd name="connsiteY0" fmla="*/ 3760643 h 3760643"/>
              <a:gd name="connsiteX1" fmla="*/ 0 w 1380507"/>
              <a:gd name="connsiteY1" fmla="*/ 765066 h 3760643"/>
              <a:gd name="connsiteX2" fmla="*/ 784477 w 1380507"/>
              <a:gd name="connsiteY2" fmla="*/ 652 h 3760643"/>
              <a:gd name="connsiteX3" fmla="*/ 1234369 w 1380507"/>
              <a:gd name="connsiteY3" fmla="*/ 347891 h 3760643"/>
              <a:gd name="connsiteX4" fmla="*/ 1221251 w 1380507"/>
              <a:gd name="connsiteY4" fmla="*/ 112704 h 3760643"/>
              <a:gd name="connsiteX5" fmla="*/ 1235682 w 1380507"/>
              <a:gd name="connsiteY5" fmla="*/ 767384 h 3760643"/>
              <a:gd name="connsiteX6" fmla="*/ 1378625 w 1380507"/>
              <a:gd name="connsiteY6" fmla="*/ 321208 h 3760643"/>
              <a:gd name="connsiteX7" fmla="*/ 1244400 w 1380507"/>
              <a:gd name="connsiteY7" fmla="*/ 553965 h 3760643"/>
              <a:gd name="connsiteX8" fmla="*/ 1244400 w 1380507"/>
              <a:gd name="connsiteY8" fmla="*/ 538694 h 3760643"/>
              <a:gd name="connsiteX9" fmla="*/ 764416 w 1380507"/>
              <a:gd name="connsiteY9" fmla="*/ 538694 h 3760643"/>
              <a:gd name="connsiteX10" fmla="*/ 538044 w 1380507"/>
              <a:gd name="connsiteY10" fmla="*/ 765066 h 3760643"/>
              <a:gd name="connsiteX11" fmla="*/ 538044 w 1380507"/>
              <a:gd name="connsiteY11" fmla="*/ 3760643 h 3760643"/>
              <a:gd name="connsiteX12" fmla="*/ 0 w 1380507"/>
              <a:gd name="connsiteY12" fmla="*/ 3760643 h 376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507" h="3760643">
                <a:moveTo>
                  <a:pt x="0" y="3760643"/>
                </a:moveTo>
                <a:lnTo>
                  <a:pt x="0" y="765066"/>
                </a:lnTo>
                <a:cubicBezTo>
                  <a:pt x="0" y="342891"/>
                  <a:pt x="362302" y="652"/>
                  <a:pt x="784477" y="652"/>
                </a:cubicBezTo>
                <a:cubicBezTo>
                  <a:pt x="1011342" y="-14778"/>
                  <a:pt x="1087748" y="247577"/>
                  <a:pt x="1234369" y="347891"/>
                </a:cubicBezTo>
                <a:lnTo>
                  <a:pt x="1221251" y="112704"/>
                </a:lnTo>
                <a:lnTo>
                  <a:pt x="1235682" y="767384"/>
                </a:lnTo>
                <a:cubicBezTo>
                  <a:pt x="1213125" y="780704"/>
                  <a:pt x="1401182" y="307888"/>
                  <a:pt x="1378625" y="321208"/>
                </a:cubicBezTo>
                <a:lnTo>
                  <a:pt x="1244400" y="553965"/>
                </a:lnTo>
                <a:lnTo>
                  <a:pt x="1244400" y="538694"/>
                </a:lnTo>
                <a:lnTo>
                  <a:pt x="764416" y="538694"/>
                </a:lnTo>
                <a:cubicBezTo>
                  <a:pt x="639394" y="538694"/>
                  <a:pt x="538044" y="640044"/>
                  <a:pt x="538044" y="765066"/>
                </a:cubicBezTo>
                <a:lnTo>
                  <a:pt x="538044" y="3760643"/>
                </a:lnTo>
                <a:lnTo>
                  <a:pt x="0" y="3760643"/>
                </a:lnTo>
                <a:close/>
              </a:path>
            </a:pathLst>
          </a:cu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 name="Pfeil nach oben 5">
            <a:extLst>
              <a:ext uri="{FF2B5EF4-FFF2-40B4-BE49-F238E27FC236}">
                <a16:creationId xmlns:a16="http://schemas.microsoft.com/office/drawing/2014/main" id="{BF543635-BD39-4637-F078-389D2B806597}"/>
              </a:ext>
            </a:extLst>
          </p:cNvPr>
          <p:cNvSpPr/>
          <p:nvPr/>
        </p:nvSpPr>
        <p:spPr bwMode="auto">
          <a:xfrm>
            <a:off x="5046298" y="1524527"/>
            <a:ext cx="1440160" cy="4230880"/>
          </a:xfrm>
          <a:prstGeom prst="upArrow">
            <a:avLst/>
          </a:prstGeom>
          <a:solidFill>
            <a:srgbClr val="B6C6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 name="Rechteckiger Pfeil 6">
            <a:extLst>
              <a:ext uri="{FF2B5EF4-FFF2-40B4-BE49-F238E27FC236}">
                <a16:creationId xmlns:a16="http://schemas.microsoft.com/office/drawing/2014/main" id="{73C771AA-3325-99DB-2A35-5A11A3C01CBC}"/>
              </a:ext>
            </a:extLst>
          </p:cNvPr>
          <p:cNvSpPr/>
          <p:nvPr/>
        </p:nvSpPr>
        <p:spPr bwMode="auto">
          <a:xfrm rot="16200000" flipV="1">
            <a:off x="1084320" y="1272060"/>
            <a:ext cx="2818662" cy="3884534"/>
          </a:xfrm>
          <a:custGeom>
            <a:avLst/>
            <a:gdLst>
              <a:gd name="connsiteX0" fmla="*/ 0 w 2448272"/>
              <a:gd name="connsiteY0" fmla="*/ 3662178 h 3662178"/>
              <a:gd name="connsiteX1" fmla="*/ 0 w 2448272"/>
              <a:gd name="connsiteY1" fmla="*/ 1377153 h 3662178"/>
              <a:gd name="connsiteX2" fmla="*/ 1071119 w 2448272"/>
              <a:gd name="connsiteY2" fmla="*/ 306034 h 3662178"/>
              <a:gd name="connsiteX3" fmla="*/ 1836204 w 2448272"/>
              <a:gd name="connsiteY3" fmla="*/ 306034 h 3662178"/>
              <a:gd name="connsiteX4" fmla="*/ 1836204 w 2448272"/>
              <a:gd name="connsiteY4" fmla="*/ 0 h 3662178"/>
              <a:gd name="connsiteX5" fmla="*/ 2448272 w 2448272"/>
              <a:gd name="connsiteY5" fmla="*/ 612068 h 3662178"/>
              <a:gd name="connsiteX6" fmla="*/ 1836204 w 2448272"/>
              <a:gd name="connsiteY6" fmla="*/ 1224136 h 3662178"/>
              <a:gd name="connsiteX7" fmla="*/ 1836204 w 2448272"/>
              <a:gd name="connsiteY7" fmla="*/ 918102 h 3662178"/>
              <a:gd name="connsiteX8" fmla="*/ 1071119 w 2448272"/>
              <a:gd name="connsiteY8" fmla="*/ 918102 h 3662178"/>
              <a:gd name="connsiteX9" fmla="*/ 612068 w 2448272"/>
              <a:gd name="connsiteY9" fmla="*/ 1377153 h 3662178"/>
              <a:gd name="connsiteX10" fmla="*/ 612068 w 2448272"/>
              <a:gd name="connsiteY10" fmla="*/ 3662178 h 3662178"/>
              <a:gd name="connsiteX11" fmla="*/ 0 w 244827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1836204 w 2818662"/>
              <a:gd name="connsiteY3" fmla="*/ 306034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1836204 w 2818662"/>
              <a:gd name="connsiteY7" fmla="*/ 91810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1836204 w 2818662"/>
              <a:gd name="connsiteY3" fmla="*/ 306034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2310766 w 2818662"/>
              <a:gd name="connsiteY7" fmla="*/ 779206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1836204 w 2818662"/>
              <a:gd name="connsiteY3" fmla="*/ 306034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2322341 w 2818662"/>
              <a:gd name="connsiteY7" fmla="*/ 89495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2414938 w 2818662"/>
              <a:gd name="connsiteY3" fmla="*/ 317609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2322341 w 2818662"/>
              <a:gd name="connsiteY7" fmla="*/ 89495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2414938 w 2818662"/>
              <a:gd name="connsiteY3" fmla="*/ 317609 h 3662178"/>
              <a:gd name="connsiteX4" fmla="*/ 1836204 w 2818662"/>
              <a:gd name="connsiteY4" fmla="*/ 0 h 3662178"/>
              <a:gd name="connsiteX5" fmla="*/ 2818662 w 2818662"/>
              <a:gd name="connsiteY5" fmla="*/ 577344 h 3662178"/>
              <a:gd name="connsiteX6" fmla="*/ 2287617 w 2818662"/>
              <a:gd name="connsiteY6" fmla="*/ 1177837 h 3662178"/>
              <a:gd name="connsiteX7" fmla="*/ 2322341 w 2818662"/>
              <a:gd name="connsiteY7" fmla="*/ 89495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50603 h 3650603"/>
              <a:gd name="connsiteX1" fmla="*/ 0 w 2818662"/>
              <a:gd name="connsiteY1" fmla="*/ 1365578 h 3650603"/>
              <a:gd name="connsiteX2" fmla="*/ 1071119 w 2818662"/>
              <a:gd name="connsiteY2" fmla="*/ 294459 h 3650603"/>
              <a:gd name="connsiteX3" fmla="*/ 2414938 w 2818662"/>
              <a:gd name="connsiteY3" fmla="*/ 306034 h 3650603"/>
              <a:gd name="connsiteX4" fmla="*/ 2287617 w 2818662"/>
              <a:gd name="connsiteY4" fmla="*/ 0 h 3650603"/>
              <a:gd name="connsiteX5" fmla="*/ 2818662 w 2818662"/>
              <a:gd name="connsiteY5" fmla="*/ 565769 h 3650603"/>
              <a:gd name="connsiteX6" fmla="*/ 2287617 w 2818662"/>
              <a:gd name="connsiteY6" fmla="*/ 1166262 h 3650603"/>
              <a:gd name="connsiteX7" fmla="*/ 2322341 w 2818662"/>
              <a:gd name="connsiteY7" fmla="*/ 883377 h 3650603"/>
              <a:gd name="connsiteX8" fmla="*/ 1071119 w 2818662"/>
              <a:gd name="connsiteY8" fmla="*/ 906527 h 3650603"/>
              <a:gd name="connsiteX9" fmla="*/ 612068 w 2818662"/>
              <a:gd name="connsiteY9" fmla="*/ 1365578 h 3650603"/>
              <a:gd name="connsiteX10" fmla="*/ 612068 w 2818662"/>
              <a:gd name="connsiteY10" fmla="*/ 3650603 h 3650603"/>
              <a:gd name="connsiteX11" fmla="*/ 0 w 2818662"/>
              <a:gd name="connsiteY11" fmla="*/ 3650603 h 3650603"/>
              <a:gd name="connsiteX0" fmla="*/ 0 w 2818662"/>
              <a:gd name="connsiteY0" fmla="*/ 3650603 h 3650603"/>
              <a:gd name="connsiteX1" fmla="*/ 0 w 2818662"/>
              <a:gd name="connsiteY1" fmla="*/ 1365578 h 3650603"/>
              <a:gd name="connsiteX2" fmla="*/ 1071119 w 2818662"/>
              <a:gd name="connsiteY2" fmla="*/ 294459 h 3650603"/>
              <a:gd name="connsiteX3" fmla="*/ 2414938 w 2818662"/>
              <a:gd name="connsiteY3" fmla="*/ 306034 h 3650603"/>
              <a:gd name="connsiteX4" fmla="*/ 2287617 w 2818662"/>
              <a:gd name="connsiteY4" fmla="*/ 0 h 3650603"/>
              <a:gd name="connsiteX5" fmla="*/ 2818662 w 2818662"/>
              <a:gd name="connsiteY5" fmla="*/ 565769 h 3650603"/>
              <a:gd name="connsiteX6" fmla="*/ 2333916 w 2818662"/>
              <a:gd name="connsiteY6" fmla="*/ 1189411 h 3650603"/>
              <a:gd name="connsiteX7" fmla="*/ 2322341 w 2818662"/>
              <a:gd name="connsiteY7" fmla="*/ 883377 h 3650603"/>
              <a:gd name="connsiteX8" fmla="*/ 1071119 w 2818662"/>
              <a:gd name="connsiteY8" fmla="*/ 906527 h 3650603"/>
              <a:gd name="connsiteX9" fmla="*/ 612068 w 2818662"/>
              <a:gd name="connsiteY9" fmla="*/ 1365578 h 3650603"/>
              <a:gd name="connsiteX10" fmla="*/ 612068 w 2818662"/>
              <a:gd name="connsiteY10" fmla="*/ 3650603 h 3650603"/>
              <a:gd name="connsiteX11" fmla="*/ 0 w 2818662"/>
              <a:gd name="connsiteY11" fmla="*/ 3650603 h 3650603"/>
              <a:gd name="connsiteX0" fmla="*/ 0 w 2818662"/>
              <a:gd name="connsiteY0" fmla="*/ 3650606 h 3650606"/>
              <a:gd name="connsiteX1" fmla="*/ 0 w 2818662"/>
              <a:gd name="connsiteY1" fmla="*/ 1365581 h 3650606"/>
              <a:gd name="connsiteX2" fmla="*/ 1071119 w 2818662"/>
              <a:gd name="connsiteY2" fmla="*/ 294462 h 3650606"/>
              <a:gd name="connsiteX3" fmla="*/ 2414938 w 2818662"/>
              <a:gd name="connsiteY3" fmla="*/ 306037 h 3650606"/>
              <a:gd name="connsiteX4" fmla="*/ 2322341 w 2818662"/>
              <a:gd name="connsiteY4" fmla="*/ 0 h 3650606"/>
              <a:gd name="connsiteX5" fmla="*/ 2818662 w 2818662"/>
              <a:gd name="connsiteY5" fmla="*/ 565772 h 3650606"/>
              <a:gd name="connsiteX6" fmla="*/ 2333916 w 2818662"/>
              <a:gd name="connsiteY6" fmla="*/ 1189414 h 3650606"/>
              <a:gd name="connsiteX7" fmla="*/ 2322341 w 2818662"/>
              <a:gd name="connsiteY7" fmla="*/ 883380 h 3650606"/>
              <a:gd name="connsiteX8" fmla="*/ 1071119 w 2818662"/>
              <a:gd name="connsiteY8" fmla="*/ 906530 h 3650606"/>
              <a:gd name="connsiteX9" fmla="*/ 612068 w 2818662"/>
              <a:gd name="connsiteY9" fmla="*/ 1365581 h 3650606"/>
              <a:gd name="connsiteX10" fmla="*/ 612068 w 2818662"/>
              <a:gd name="connsiteY10" fmla="*/ 3650606 h 3650606"/>
              <a:gd name="connsiteX11" fmla="*/ 0 w 2818662"/>
              <a:gd name="connsiteY11" fmla="*/ 3650606 h 3650606"/>
              <a:gd name="connsiteX0" fmla="*/ 0 w 2818662"/>
              <a:gd name="connsiteY0" fmla="*/ 3650606 h 3650606"/>
              <a:gd name="connsiteX1" fmla="*/ 0 w 2818662"/>
              <a:gd name="connsiteY1" fmla="*/ 1365581 h 3650606"/>
              <a:gd name="connsiteX2" fmla="*/ 1071119 w 2818662"/>
              <a:gd name="connsiteY2" fmla="*/ 294462 h 3650606"/>
              <a:gd name="connsiteX3" fmla="*/ 2333916 w 2818662"/>
              <a:gd name="connsiteY3" fmla="*/ 294463 h 3650606"/>
              <a:gd name="connsiteX4" fmla="*/ 2322341 w 2818662"/>
              <a:gd name="connsiteY4" fmla="*/ 0 h 3650606"/>
              <a:gd name="connsiteX5" fmla="*/ 2818662 w 2818662"/>
              <a:gd name="connsiteY5" fmla="*/ 565772 h 3650606"/>
              <a:gd name="connsiteX6" fmla="*/ 2333916 w 2818662"/>
              <a:gd name="connsiteY6" fmla="*/ 1189414 h 3650606"/>
              <a:gd name="connsiteX7" fmla="*/ 2322341 w 2818662"/>
              <a:gd name="connsiteY7" fmla="*/ 883380 h 3650606"/>
              <a:gd name="connsiteX8" fmla="*/ 1071119 w 2818662"/>
              <a:gd name="connsiteY8" fmla="*/ 906530 h 3650606"/>
              <a:gd name="connsiteX9" fmla="*/ 612068 w 2818662"/>
              <a:gd name="connsiteY9" fmla="*/ 1365581 h 3650606"/>
              <a:gd name="connsiteX10" fmla="*/ 612068 w 2818662"/>
              <a:gd name="connsiteY10" fmla="*/ 3650606 h 3650606"/>
              <a:gd name="connsiteX11" fmla="*/ 0 w 2818662"/>
              <a:gd name="connsiteY11" fmla="*/ 3650606 h 36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8662" h="3650606">
                <a:moveTo>
                  <a:pt x="0" y="3650606"/>
                </a:moveTo>
                <a:lnTo>
                  <a:pt x="0" y="1365581"/>
                </a:lnTo>
                <a:cubicBezTo>
                  <a:pt x="0" y="774018"/>
                  <a:pt x="479556" y="294462"/>
                  <a:pt x="1071119" y="294462"/>
                </a:cubicBezTo>
                <a:lnTo>
                  <a:pt x="2333916" y="294463"/>
                </a:lnTo>
                <a:lnTo>
                  <a:pt x="2322341" y="0"/>
                </a:lnTo>
                <a:lnTo>
                  <a:pt x="2818662" y="565772"/>
                </a:lnTo>
                <a:lnTo>
                  <a:pt x="2333916" y="1189414"/>
                </a:lnTo>
                <a:lnTo>
                  <a:pt x="2322341" y="883380"/>
                </a:lnTo>
                <a:lnTo>
                  <a:pt x="1071119" y="906530"/>
                </a:lnTo>
                <a:cubicBezTo>
                  <a:pt x="817592" y="906530"/>
                  <a:pt x="612068" y="1112054"/>
                  <a:pt x="612068" y="1365581"/>
                </a:cubicBezTo>
                <a:lnTo>
                  <a:pt x="612068" y="3650606"/>
                </a:lnTo>
                <a:lnTo>
                  <a:pt x="0" y="3650606"/>
                </a:lnTo>
                <a:close/>
              </a:path>
            </a:pathLst>
          </a:cu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 name="Rechteckiger Pfeil 11">
            <a:extLst>
              <a:ext uri="{FF2B5EF4-FFF2-40B4-BE49-F238E27FC236}">
                <a16:creationId xmlns:a16="http://schemas.microsoft.com/office/drawing/2014/main" id="{C3C93C43-7C02-B559-6217-B5531A6C677E}"/>
              </a:ext>
            </a:extLst>
          </p:cNvPr>
          <p:cNvSpPr/>
          <p:nvPr/>
        </p:nvSpPr>
        <p:spPr bwMode="auto">
          <a:xfrm rot="16200000" flipV="1">
            <a:off x="7186468" y="2237363"/>
            <a:ext cx="2571591" cy="4464496"/>
          </a:xfrm>
          <a:prstGeom prst="bentArrow">
            <a:avLst>
              <a:gd name="adj1" fmla="val 25000"/>
              <a:gd name="adj2" fmla="val 12118"/>
              <a:gd name="adj3" fmla="val 26874"/>
              <a:gd name="adj4" fmla="val 43750"/>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 name="Rechteckiger Pfeil 12">
            <a:extLst>
              <a:ext uri="{FF2B5EF4-FFF2-40B4-BE49-F238E27FC236}">
                <a16:creationId xmlns:a16="http://schemas.microsoft.com/office/drawing/2014/main" id="{AAC66D7F-0238-8C4E-AD49-3514E02BA221}"/>
              </a:ext>
            </a:extLst>
          </p:cNvPr>
          <p:cNvSpPr/>
          <p:nvPr/>
        </p:nvSpPr>
        <p:spPr bwMode="auto">
          <a:xfrm rot="5400000" flipH="1" flipV="1">
            <a:off x="7581191" y="759417"/>
            <a:ext cx="2358211" cy="3888431"/>
          </a:xfrm>
          <a:prstGeom prst="bentArrow">
            <a:avLst>
              <a:gd name="adj1" fmla="val 30794"/>
              <a:gd name="adj2" fmla="val 22652"/>
              <a:gd name="adj3" fmla="val 27306"/>
              <a:gd name="adj4" fmla="val 43750"/>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1" name="Rechteckiger Pfeil 13">
            <a:extLst>
              <a:ext uri="{FF2B5EF4-FFF2-40B4-BE49-F238E27FC236}">
                <a16:creationId xmlns:a16="http://schemas.microsoft.com/office/drawing/2014/main" id="{BC45C1F1-BBF2-CC98-FB1F-59033F7B31E4}"/>
              </a:ext>
            </a:extLst>
          </p:cNvPr>
          <p:cNvSpPr/>
          <p:nvPr/>
        </p:nvSpPr>
        <p:spPr bwMode="auto">
          <a:xfrm rot="16200000" flipV="1">
            <a:off x="1698260" y="2220158"/>
            <a:ext cx="2395889" cy="4674608"/>
          </a:xfrm>
          <a:custGeom>
            <a:avLst/>
            <a:gdLst>
              <a:gd name="connsiteX0" fmla="*/ 0 w 2160240"/>
              <a:gd name="connsiteY0" fmla="*/ 4266377 h 4266377"/>
              <a:gd name="connsiteX1" fmla="*/ 0 w 2160240"/>
              <a:gd name="connsiteY1" fmla="*/ 945105 h 4266377"/>
              <a:gd name="connsiteX2" fmla="*/ 945105 w 2160240"/>
              <a:gd name="connsiteY2" fmla="*/ 0 h 4266377"/>
              <a:gd name="connsiteX3" fmla="*/ 1579697 w 2160240"/>
              <a:gd name="connsiteY3" fmla="*/ 0 h 4266377"/>
              <a:gd name="connsiteX4" fmla="*/ 1579697 w 2160240"/>
              <a:gd name="connsiteY4" fmla="*/ 0 h 4266377"/>
              <a:gd name="connsiteX5" fmla="*/ 2160240 w 2160240"/>
              <a:gd name="connsiteY5" fmla="*/ 261778 h 4266377"/>
              <a:gd name="connsiteX6" fmla="*/ 1579697 w 2160240"/>
              <a:gd name="connsiteY6" fmla="*/ 523556 h 4266377"/>
              <a:gd name="connsiteX7" fmla="*/ 1579697 w 2160240"/>
              <a:gd name="connsiteY7" fmla="*/ 523556 h 4266377"/>
              <a:gd name="connsiteX8" fmla="*/ 945105 w 2160240"/>
              <a:gd name="connsiteY8" fmla="*/ 523556 h 4266377"/>
              <a:gd name="connsiteX9" fmla="*/ 523556 w 2160240"/>
              <a:gd name="connsiteY9" fmla="*/ 945105 h 4266377"/>
              <a:gd name="connsiteX10" fmla="*/ 523556 w 2160240"/>
              <a:gd name="connsiteY10" fmla="*/ 4266377 h 4266377"/>
              <a:gd name="connsiteX11" fmla="*/ 0 w 2160240"/>
              <a:gd name="connsiteY11" fmla="*/ 4266377 h 4266377"/>
              <a:gd name="connsiteX0" fmla="*/ 0 w 1870873"/>
              <a:gd name="connsiteY0" fmla="*/ 4266377 h 4266377"/>
              <a:gd name="connsiteX1" fmla="*/ 0 w 1870873"/>
              <a:gd name="connsiteY1" fmla="*/ 945105 h 4266377"/>
              <a:gd name="connsiteX2" fmla="*/ 945105 w 1870873"/>
              <a:gd name="connsiteY2" fmla="*/ 0 h 4266377"/>
              <a:gd name="connsiteX3" fmla="*/ 1579697 w 1870873"/>
              <a:gd name="connsiteY3" fmla="*/ 0 h 4266377"/>
              <a:gd name="connsiteX4" fmla="*/ 1579697 w 1870873"/>
              <a:gd name="connsiteY4" fmla="*/ 0 h 4266377"/>
              <a:gd name="connsiteX5" fmla="*/ 1870873 w 1870873"/>
              <a:gd name="connsiteY5" fmla="*/ 261778 h 4266377"/>
              <a:gd name="connsiteX6" fmla="*/ 1579697 w 1870873"/>
              <a:gd name="connsiteY6" fmla="*/ 523556 h 4266377"/>
              <a:gd name="connsiteX7" fmla="*/ 1579697 w 1870873"/>
              <a:gd name="connsiteY7" fmla="*/ 523556 h 4266377"/>
              <a:gd name="connsiteX8" fmla="*/ 945105 w 1870873"/>
              <a:gd name="connsiteY8" fmla="*/ 523556 h 4266377"/>
              <a:gd name="connsiteX9" fmla="*/ 523556 w 1870873"/>
              <a:gd name="connsiteY9" fmla="*/ 945105 h 4266377"/>
              <a:gd name="connsiteX10" fmla="*/ 523556 w 1870873"/>
              <a:gd name="connsiteY10" fmla="*/ 4266377 h 4266377"/>
              <a:gd name="connsiteX11" fmla="*/ 0 w 1870873"/>
              <a:gd name="connsiteY11" fmla="*/ 4266377 h 4266377"/>
              <a:gd name="connsiteX0" fmla="*/ 0 w 1870873"/>
              <a:gd name="connsiteY0" fmla="*/ 4266377 h 4266377"/>
              <a:gd name="connsiteX1" fmla="*/ 0 w 1870873"/>
              <a:gd name="connsiteY1" fmla="*/ 945105 h 4266377"/>
              <a:gd name="connsiteX2" fmla="*/ 945105 w 1870873"/>
              <a:gd name="connsiteY2" fmla="*/ 0 h 4266377"/>
              <a:gd name="connsiteX3" fmla="*/ 1579697 w 1870873"/>
              <a:gd name="connsiteY3" fmla="*/ 0 h 4266377"/>
              <a:gd name="connsiteX4" fmla="*/ 1579697 w 1870873"/>
              <a:gd name="connsiteY4" fmla="*/ 0 h 4266377"/>
              <a:gd name="connsiteX5" fmla="*/ 1870873 w 1870873"/>
              <a:gd name="connsiteY5" fmla="*/ 261778 h 4266377"/>
              <a:gd name="connsiteX6" fmla="*/ 1579697 w 1870873"/>
              <a:gd name="connsiteY6" fmla="*/ 523556 h 4266377"/>
              <a:gd name="connsiteX7" fmla="*/ 1579697 w 1870873"/>
              <a:gd name="connsiteY7" fmla="*/ 523556 h 4266377"/>
              <a:gd name="connsiteX8" fmla="*/ 945104 w 1870873"/>
              <a:gd name="connsiteY8" fmla="*/ 601267 h 4266377"/>
              <a:gd name="connsiteX9" fmla="*/ 523556 w 1870873"/>
              <a:gd name="connsiteY9" fmla="*/ 945105 h 4266377"/>
              <a:gd name="connsiteX10" fmla="*/ 523556 w 1870873"/>
              <a:gd name="connsiteY10" fmla="*/ 4266377 h 4266377"/>
              <a:gd name="connsiteX11" fmla="*/ 0 w 1870873"/>
              <a:gd name="connsiteY11" fmla="*/ 4266377 h 4266377"/>
              <a:gd name="connsiteX0" fmla="*/ 0 w 1870873"/>
              <a:gd name="connsiteY0" fmla="*/ 4266377 h 4266377"/>
              <a:gd name="connsiteX1" fmla="*/ 0 w 1870873"/>
              <a:gd name="connsiteY1" fmla="*/ 945105 h 4266377"/>
              <a:gd name="connsiteX2" fmla="*/ 945105 w 1870873"/>
              <a:gd name="connsiteY2" fmla="*/ 0 h 4266377"/>
              <a:gd name="connsiteX3" fmla="*/ 1579697 w 1870873"/>
              <a:gd name="connsiteY3" fmla="*/ 0 h 4266377"/>
              <a:gd name="connsiteX4" fmla="*/ 1579697 w 1870873"/>
              <a:gd name="connsiteY4" fmla="*/ 0 h 4266377"/>
              <a:gd name="connsiteX5" fmla="*/ 1870873 w 1870873"/>
              <a:gd name="connsiteY5" fmla="*/ 261778 h 4266377"/>
              <a:gd name="connsiteX6" fmla="*/ 1579697 w 1870873"/>
              <a:gd name="connsiteY6" fmla="*/ 523556 h 4266377"/>
              <a:gd name="connsiteX7" fmla="*/ 1606811 w 1870873"/>
              <a:gd name="connsiteY7" fmla="*/ 601267 h 4266377"/>
              <a:gd name="connsiteX8" fmla="*/ 945104 w 1870873"/>
              <a:gd name="connsiteY8" fmla="*/ 601267 h 4266377"/>
              <a:gd name="connsiteX9" fmla="*/ 523556 w 1870873"/>
              <a:gd name="connsiteY9" fmla="*/ 945105 h 4266377"/>
              <a:gd name="connsiteX10" fmla="*/ 523556 w 1870873"/>
              <a:gd name="connsiteY10" fmla="*/ 4266377 h 4266377"/>
              <a:gd name="connsiteX11" fmla="*/ 0 w 1870873"/>
              <a:gd name="connsiteY11" fmla="*/ 4266377 h 426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0873" h="4266377">
                <a:moveTo>
                  <a:pt x="0" y="4266377"/>
                </a:moveTo>
                <a:lnTo>
                  <a:pt x="0" y="945105"/>
                </a:lnTo>
                <a:cubicBezTo>
                  <a:pt x="0" y="423138"/>
                  <a:pt x="423138" y="0"/>
                  <a:pt x="945105" y="0"/>
                </a:cubicBezTo>
                <a:lnTo>
                  <a:pt x="1579697" y="0"/>
                </a:lnTo>
                <a:lnTo>
                  <a:pt x="1579697" y="0"/>
                </a:lnTo>
                <a:lnTo>
                  <a:pt x="1870873" y="261778"/>
                </a:lnTo>
                <a:lnTo>
                  <a:pt x="1579697" y="523556"/>
                </a:lnTo>
                <a:lnTo>
                  <a:pt x="1606811" y="601267"/>
                </a:lnTo>
                <a:lnTo>
                  <a:pt x="945104" y="601267"/>
                </a:lnTo>
                <a:cubicBezTo>
                  <a:pt x="712289" y="601267"/>
                  <a:pt x="523556" y="712290"/>
                  <a:pt x="523556" y="945105"/>
                </a:cubicBezTo>
                <a:lnTo>
                  <a:pt x="523556" y="4266377"/>
                </a:lnTo>
                <a:lnTo>
                  <a:pt x="0" y="4266377"/>
                </a:lnTo>
                <a:close/>
              </a:path>
            </a:pathLst>
          </a:cu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2" name="Rechteckiger Pfeil 15">
            <a:extLst>
              <a:ext uri="{FF2B5EF4-FFF2-40B4-BE49-F238E27FC236}">
                <a16:creationId xmlns:a16="http://schemas.microsoft.com/office/drawing/2014/main" id="{C9A58FD1-0289-EA87-4544-933F8C550FF2}"/>
              </a:ext>
            </a:extLst>
          </p:cNvPr>
          <p:cNvSpPr/>
          <p:nvPr/>
        </p:nvSpPr>
        <p:spPr bwMode="auto">
          <a:xfrm rot="16200000" flipV="1">
            <a:off x="2350237" y="316143"/>
            <a:ext cx="1906673" cy="3368755"/>
          </a:xfrm>
          <a:custGeom>
            <a:avLst/>
            <a:gdLst>
              <a:gd name="connsiteX0" fmla="*/ 0 w 1557970"/>
              <a:gd name="connsiteY0" fmla="*/ 3432626 h 3432626"/>
              <a:gd name="connsiteX1" fmla="*/ 0 w 1557970"/>
              <a:gd name="connsiteY1" fmla="*/ 549901 h 3432626"/>
              <a:gd name="connsiteX2" fmla="*/ 402221 w 1557970"/>
              <a:gd name="connsiteY2" fmla="*/ 147680 h 3432626"/>
              <a:gd name="connsiteX3" fmla="*/ 1094318 w 1557970"/>
              <a:gd name="connsiteY3" fmla="*/ 147680 h 3432626"/>
              <a:gd name="connsiteX4" fmla="*/ 1094318 w 1557970"/>
              <a:gd name="connsiteY4" fmla="*/ 0 h 3432626"/>
              <a:gd name="connsiteX5" fmla="*/ 1557970 w 1557970"/>
              <a:gd name="connsiteY5" fmla="*/ 342426 h 3432626"/>
              <a:gd name="connsiteX6" fmla="*/ 1094318 w 1557970"/>
              <a:gd name="connsiteY6" fmla="*/ 684852 h 3432626"/>
              <a:gd name="connsiteX7" fmla="*/ 1094318 w 1557970"/>
              <a:gd name="connsiteY7" fmla="*/ 537172 h 3432626"/>
              <a:gd name="connsiteX8" fmla="*/ 402221 w 1557970"/>
              <a:gd name="connsiteY8" fmla="*/ 537172 h 3432626"/>
              <a:gd name="connsiteX9" fmla="*/ 389492 w 1557970"/>
              <a:gd name="connsiteY9" fmla="*/ 549901 h 3432626"/>
              <a:gd name="connsiteX10" fmla="*/ 389493 w 1557970"/>
              <a:gd name="connsiteY10" fmla="*/ 3432626 h 3432626"/>
              <a:gd name="connsiteX11" fmla="*/ 0 w 1557970"/>
              <a:gd name="connsiteY11" fmla="*/ 3432626 h 3432626"/>
              <a:gd name="connsiteX0" fmla="*/ 0 w 1557970"/>
              <a:gd name="connsiteY0" fmla="*/ 3432626 h 3548373"/>
              <a:gd name="connsiteX1" fmla="*/ 0 w 1557970"/>
              <a:gd name="connsiteY1" fmla="*/ 549901 h 3548373"/>
              <a:gd name="connsiteX2" fmla="*/ 402221 w 1557970"/>
              <a:gd name="connsiteY2" fmla="*/ 147680 h 3548373"/>
              <a:gd name="connsiteX3" fmla="*/ 1094318 w 1557970"/>
              <a:gd name="connsiteY3" fmla="*/ 147680 h 3548373"/>
              <a:gd name="connsiteX4" fmla="*/ 1094318 w 1557970"/>
              <a:gd name="connsiteY4" fmla="*/ 0 h 3548373"/>
              <a:gd name="connsiteX5" fmla="*/ 1557970 w 1557970"/>
              <a:gd name="connsiteY5" fmla="*/ 342426 h 3548373"/>
              <a:gd name="connsiteX6" fmla="*/ 1094318 w 1557970"/>
              <a:gd name="connsiteY6" fmla="*/ 684852 h 3548373"/>
              <a:gd name="connsiteX7" fmla="*/ 1094318 w 1557970"/>
              <a:gd name="connsiteY7" fmla="*/ 537172 h 3548373"/>
              <a:gd name="connsiteX8" fmla="*/ 402221 w 1557970"/>
              <a:gd name="connsiteY8" fmla="*/ 537172 h 3548373"/>
              <a:gd name="connsiteX9" fmla="*/ 389492 w 1557970"/>
              <a:gd name="connsiteY9" fmla="*/ 549901 h 3548373"/>
              <a:gd name="connsiteX10" fmla="*/ 505239 w 1557970"/>
              <a:gd name="connsiteY10" fmla="*/ 3548373 h 3548373"/>
              <a:gd name="connsiteX11" fmla="*/ 0 w 1557970"/>
              <a:gd name="connsiteY11" fmla="*/ 3432626 h 3548373"/>
              <a:gd name="connsiteX0" fmla="*/ 0 w 1615845"/>
              <a:gd name="connsiteY0" fmla="*/ 3502071 h 3548373"/>
              <a:gd name="connsiteX1" fmla="*/ 57875 w 1615845"/>
              <a:gd name="connsiteY1" fmla="*/ 549901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460096 w 1615845"/>
              <a:gd name="connsiteY8" fmla="*/ 537172 h 3548373"/>
              <a:gd name="connsiteX9" fmla="*/ 447367 w 1615845"/>
              <a:gd name="connsiteY9" fmla="*/ 549901 h 3548373"/>
              <a:gd name="connsiteX10" fmla="*/ 563114 w 1615845"/>
              <a:gd name="connsiteY10" fmla="*/ 3548373 h 3548373"/>
              <a:gd name="connsiteX11" fmla="*/ 0 w 1615845"/>
              <a:gd name="connsiteY11" fmla="*/ 3502071 h 3548373"/>
              <a:gd name="connsiteX0" fmla="*/ 0 w 1615845"/>
              <a:gd name="connsiteY0" fmla="*/ 3502071 h 3548373"/>
              <a:gd name="connsiteX1" fmla="*/ 57875 w 1615845"/>
              <a:gd name="connsiteY1" fmla="*/ 549901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460096 w 1615845"/>
              <a:gd name="connsiteY8" fmla="*/ 537172 h 3548373"/>
              <a:gd name="connsiteX9" fmla="*/ 563114 w 1615845"/>
              <a:gd name="connsiteY9" fmla="*/ 584625 h 3548373"/>
              <a:gd name="connsiteX10" fmla="*/ 563114 w 1615845"/>
              <a:gd name="connsiteY10" fmla="*/ 3548373 h 3548373"/>
              <a:gd name="connsiteX11" fmla="*/ 0 w 1615845"/>
              <a:gd name="connsiteY11" fmla="*/ 3502071 h 3548373"/>
              <a:gd name="connsiteX0" fmla="*/ 0 w 1615845"/>
              <a:gd name="connsiteY0" fmla="*/ 3502071 h 3548373"/>
              <a:gd name="connsiteX1" fmla="*/ 57875 w 1615845"/>
              <a:gd name="connsiteY1" fmla="*/ 549901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564211 w 1615845"/>
              <a:gd name="connsiteY8" fmla="*/ 535684 h 3548373"/>
              <a:gd name="connsiteX9" fmla="*/ 563114 w 1615845"/>
              <a:gd name="connsiteY9" fmla="*/ 584625 h 3548373"/>
              <a:gd name="connsiteX10" fmla="*/ 563114 w 1615845"/>
              <a:gd name="connsiteY10" fmla="*/ 3548373 h 3548373"/>
              <a:gd name="connsiteX11" fmla="*/ 0 w 1615845"/>
              <a:gd name="connsiteY11" fmla="*/ 3502071 h 3548373"/>
              <a:gd name="connsiteX0" fmla="*/ 0 w 1615845"/>
              <a:gd name="connsiteY0" fmla="*/ 3502071 h 3548373"/>
              <a:gd name="connsiteX1" fmla="*/ 45719 w 1615845"/>
              <a:gd name="connsiteY1" fmla="*/ 500959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564211 w 1615845"/>
              <a:gd name="connsiteY8" fmla="*/ 535684 h 3548373"/>
              <a:gd name="connsiteX9" fmla="*/ 563114 w 1615845"/>
              <a:gd name="connsiteY9" fmla="*/ 584625 h 3548373"/>
              <a:gd name="connsiteX10" fmla="*/ 563114 w 1615845"/>
              <a:gd name="connsiteY10" fmla="*/ 3548373 h 3548373"/>
              <a:gd name="connsiteX11" fmla="*/ 0 w 1615845"/>
              <a:gd name="connsiteY11" fmla="*/ 3502071 h 3548373"/>
              <a:gd name="connsiteX0" fmla="*/ 0 w 1615845"/>
              <a:gd name="connsiteY0" fmla="*/ 3502071 h 3502071"/>
              <a:gd name="connsiteX1" fmla="*/ 45719 w 1615845"/>
              <a:gd name="connsiteY1" fmla="*/ 500959 h 3502071"/>
              <a:gd name="connsiteX2" fmla="*/ 460096 w 1615845"/>
              <a:gd name="connsiteY2" fmla="*/ 147680 h 3502071"/>
              <a:gd name="connsiteX3" fmla="*/ 1152193 w 1615845"/>
              <a:gd name="connsiteY3" fmla="*/ 147680 h 3502071"/>
              <a:gd name="connsiteX4" fmla="*/ 1152193 w 1615845"/>
              <a:gd name="connsiteY4" fmla="*/ 0 h 3502071"/>
              <a:gd name="connsiteX5" fmla="*/ 1615845 w 1615845"/>
              <a:gd name="connsiteY5" fmla="*/ 342426 h 3502071"/>
              <a:gd name="connsiteX6" fmla="*/ 1152193 w 1615845"/>
              <a:gd name="connsiteY6" fmla="*/ 684852 h 3502071"/>
              <a:gd name="connsiteX7" fmla="*/ 1152193 w 1615845"/>
              <a:gd name="connsiteY7" fmla="*/ 537172 h 3502071"/>
              <a:gd name="connsiteX8" fmla="*/ 564211 w 1615845"/>
              <a:gd name="connsiteY8" fmla="*/ 535684 h 3502071"/>
              <a:gd name="connsiteX9" fmla="*/ 563114 w 1615845"/>
              <a:gd name="connsiteY9" fmla="*/ 584625 h 3502071"/>
              <a:gd name="connsiteX10" fmla="*/ 575785 w 1615845"/>
              <a:gd name="connsiteY10" fmla="*/ 3487228 h 3502071"/>
              <a:gd name="connsiteX11" fmla="*/ 0 w 1615845"/>
              <a:gd name="connsiteY11" fmla="*/ 3502071 h 3502071"/>
              <a:gd name="connsiteX0" fmla="*/ 0 w 1615845"/>
              <a:gd name="connsiteY0" fmla="*/ 3502071 h 3502071"/>
              <a:gd name="connsiteX1" fmla="*/ 45719 w 1615845"/>
              <a:gd name="connsiteY1" fmla="*/ 500959 h 3502071"/>
              <a:gd name="connsiteX2" fmla="*/ 460096 w 1615845"/>
              <a:gd name="connsiteY2" fmla="*/ 147680 h 3502071"/>
              <a:gd name="connsiteX3" fmla="*/ 1152193 w 1615845"/>
              <a:gd name="connsiteY3" fmla="*/ 147680 h 3502071"/>
              <a:gd name="connsiteX4" fmla="*/ 1152193 w 1615845"/>
              <a:gd name="connsiteY4" fmla="*/ 0 h 3502071"/>
              <a:gd name="connsiteX5" fmla="*/ 1615845 w 1615845"/>
              <a:gd name="connsiteY5" fmla="*/ 342426 h 3502071"/>
              <a:gd name="connsiteX6" fmla="*/ 1152193 w 1615845"/>
              <a:gd name="connsiteY6" fmla="*/ 684852 h 3502071"/>
              <a:gd name="connsiteX7" fmla="*/ 1152193 w 1615845"/>
              <a:gd name="connsiteY7" fmla="*/ 537172 h 3502071"/>
              <a:gd name="connsiteX8" fmla="*/ 564211 w 1615845"/>
              <a:gd name="connsiteY8" fmla="*/ 535684 h 3502071"/>
              <a:gd name="connsiteX9" fmla="*/ 563114 w 1615845"/>
              <a:gd name="connsiteY9" fmla="*/ 584625 h 3502071"/>
              <a:gd name="connsiteX10" fmla="*/ 575785 w 1615845"/>
              <a:gd name="connsiteY10" fmla="*/ 3487228 h 3502071"/>
              <a:gd name="connsiteX11" fmla="*/ 0 w 1615845"/>
              <a:gd name="connsiteY11" fmla="*/ 3502071 h 3502071"/>
              <a:gd name="connsiteX0" fmla="*/ 0 w 1615845"/>
              <a:gd name="connsiteY0" fmla="*/ 3502071 h 3502071"/>
              <a:gd name="connsiteX1" fmla="*/ 45719 w 1615845"/>
              <a:gd name="connsiteY1" fmla="*/ 500959 h 3502071"/>
              <a:gd name="connsiteX2" fmla="*/ 355866 w 1615845"/>
              <a:gd name="connsiteY2" fmla="*/ 107420 h 3502071"/>
              <a:gd name="connsiteX3" fmla="*/ 1152193 w 1615845"/>
              <a:gd name="connsiteY3" fmla="*/ 147680 h 3502071"/>
              <a:gd name="connsiteX4" fmla="*/ 1152193 w 1615845"/>
              <a:gd name="connsiteY4" fmla="*/ 0 h 3502071"/>
              <a:gd name="connsiteX5" fmla="*/ 1615845 w 1615845"/>
              <a:gd name="connsiteY5" fmla="*/ 342426 h 3502071"/>
              <a:gd name="connsiteX6" fmla="*/ 1152193 w 1615845"/>
              <a:gd name="connsiteY6" fmla="*/ 684852 h 3502071"/>
              <a:gd name="connsiteX7" fmla="*/ 1152193 w 1615845"/>
              <a:gd name="connsiteY7" fmla="*/ 537172 h 3502071"/>
              <a:gd name="connsiteX8" fmla="*/ 564211 w 1615845"/>
              <a:gd name="connsiteY8" fmla="*/ 535684 h 3502071"/>
              <a:gd name="connsiteX9" fmla="*/ 563114 w 1615845"/>
              <a:gd name="connsiteY9" fmla="*/ 584625 h 3502071"/>
              <a:gd name="connsiteX10" fmla="*/ 575785 w 1615845"/>
              <a:gd name="connsiteY10" fmla="*/ 3487228 h 3502071"/>
              <a:gd name="connsiteX11" fmla="*/ 0 w 1615845"/>
              <a:gd name="connsiteY11" fmla="*/ 3502071 h 350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5845" h="3502071">
                <a:moveTo>
                  <a:pt x="0" y="3502071"/>
                </a:moveTo>
                <a:lnTo>
                  <a:pt x="45719" y="500959"/>
                </a:lnTo>
                <a:cubicBezTo>
                  <a:pt x="45719" y="278818"/>
                  <a:pt x="133725" y="107420"/>
                  <a:pt x="355866" y="107420"/>
                </a:cubicBezTo>
                <a:lnTo>
                  <a:pt x="1152193" y="147680"/>
                </a:lnTo>
                <a:lnTo>
                  <a:pt x="1152193" y="0"/>
                </a:lnTo>
                <a:lnTo>
                  <a:pt x="1615845" y="342426"/>
                </a:lnTo>
                <a:lnTo>
                  <a:pt x="1152193" y="684852"/>
                </a:lnTo>
                <a:lnTo>
                  <a:pt x="1152193" y="537172"/>
                </a:lnTo>
                <a:lnTo>
                  <a:pt x="564211" y="535684"/>
                </a:lnTo>
                <a:cubicBezTo>
                  <a:pt x="557181" y="535684"/>
                  <a:pt x="563114" y="577595"/>
                  <a:pt x="563114" y="584625"/>
                </a:cubicBezTo>
                <a:cubicBezTo>
                  <a:pt x="567338" y="1552159"/>
                  <a:pt x="575785" y="2306610"/>
                  <a:pt x="575785" y="3487228"/>
                </a:cubicBezTo>
                <a:lnTo>
                  <a:pt x="0" y="3502071"/>
                </a:lnTo>
                <a:close/>
              </a:path>
            </a:pathLst>
          </a:cu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3" name="Textfeld 12">
            <a:extLst>
              <a:ext uri="{FF2B5EF4-FFF2-40B4-BE49-F238E27FC236}">
                <a16:creationId xmlns:a16="http://schemas.microsoft.com/office/drawing/2014/main" id="{79553E9D-DD3F-D1E2-722B-5EDFBE8231D6}"/>
              </a:ext>
            </a:extLst>
          </p:cNvPr>
          <p:cNvSpPr txBox="1"/>
          <p:nvPr/>
        </p:nvSpPr>
        <p:spPr>
          <a:xfrm>
            <a:off x="1188875" y="5071116"/>
            <a:ext cx="1307543"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a:t>
            </a:r>
            <a:r>
              <a:rPr lang="de-DE" sz="900" dirty="0">
                <a:solidFill>
                  <a:srgbClr val="FFC000"/>
                </a:solidFill>
              </a:rPr>
              <a:t>:</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 3C,D,E,F,G,K)</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i="0" u="none" strike="noStrike" kern="1200" cap="none" spc="0" normalizeH="0" baseline="0" noProof="0" dirty="0">
                <a:ln>
                  <a:noFill/>
                </a:ln>
                <a:solidFill>
                  <a:srgbClr val="000000"/>
                </a:solidFill>
                <a:effectLst/>
                <a:uLnTx/>
                <a:uFillTx/>
                <a:latin typeface="Arial" charset="0"/>
                <a:ea typeface="ＭＳ Ｐゴシック" charset="-128"/>
                <a:cs typeface="+mn-cs"/>
              </a:rPr>
              <a:t>eingekaufte Güter und Dienstleistungen</a:t>
            </a:r>
          </a:p>
        </p:txBody>
      </p:sp>
      <p:sp>
        <p:nvSpPr>
          <p:cNvPr id="14" name="Textfeld 13">
            <a:extLst>
              <a:ext uri="{FF2B5EF4-FFF2-40B4-BE49-F238E27FC236}">
                <a16:creationId xmlns:a16="http://schemas.microsoft.com/office/drawing/2014/main" id="{D8381EF1-5E1F-56F5-58E0-7A792E9BE27D}"/>
              </a:ext>
            </a:extLst>
          </p:cNvPr>
          <p:cNvSpPr txBox="1"/>
          <p:nvPr/>
        </p:nvSpPr>
        <p:spPr>
          <a:xfrm>
            <a:off x="2540290" y="5085184"/>
            <a:ext cx="1108228" cy="369332"/>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2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Kapitalgüter</a:t>
            </a:r>
          </a:p>
        </p:txBody>
      </p:sp>
      <p:sp>
        <p:nvSpPr>
          <p:cNvPr id="15" name="Textfeld 14">
            <a:extLst>
              <a:ext uri="{FF2B5EF4-FFF2-40B4-BE49-F238E27FC236}">
                <a16:creationId xmlns:a16="http://schemas.microsoft.com/office/drawing/2014/main" id="{6A48D6D2-A8E1-BE61-CBAE-4B7A32AA38DE}"/>
              </a:ext>
            </a:extLst>
          </p:cNvPr>
          <p:cNvSpPr txBox="1"/>
          <p:nvPr/>
        </p:nvSpPr>
        <p:spPr>
          <a:xfrm>
            <a:off x="3834622" y="5071116"/>
            <a:ext cx="1312411" cy="6463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3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Brennstoff- und </a:t>
            </a:r>
            <a:r>
              <a:rPr kumimoji="0" lang="de-DE" sz="900" b="0" i="0" u="none" strike="noStrike" kern="1200" cap="none" spc="0" normalizeH="0" baseline="0" noProof="0" dirty="0" smtClean="0">
                <a:ln>
                  <a:noFill/>
                </a:ln>
                <a:solidFill>
                  <a:srgbClr val="000000"/>
                </a:solidFill>
                <a:effectLst/>
                <a:uLnTx/>
                <a:uFillTx/>
                <a:latin typeface="Arial" charset="0"/>
                <a:ea typeface="ＭＳ Ｐゴシック" charset="-128"/>
                <a:cs typeface="+mn-cs"/>
              </a:rPr>
              <a:t>energiebezogene </a:t>
            </a: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Emissionen</a:t>
            </a:r>
          </a:p>
        </p:txBody>
      </p:sp>
      <p:sp>
        <p:nvSpPr>
          <p:cNvPr id="16" name="Textfeld 15">
            <a:extLst>
              <a:ext uri="{FF2B5EF4-FFF2-40B4-BE49-F238E27FC236}">
                <a16:creationId xmlns:a16="http://schemas.microsoft.com/office/drawing/2014/main" id="{5590E130-B244-F095-75B6-48BBE8E71870}"/>
              </a:ext>
            </a:extLst>
          </p:cNvPr>
          <p:cNvSpPr txBox="1"/>
          <p:nvPr/>
        </p:nvSpPr>
        <p:spPr>
          <a:xfrm>
            <a:off x="4511525" y="4114010"/>
            <a:ext cx="794989" cy="784830"/>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4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(ecocock-pit:3B)</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Transport und Verteilung</a:t>
            </a:r>
          </a:p>
        </p:txBody>
      </p:sp>
      <p:sp>
        <p:nvSpPr>
          <p:cNvPr id="17" name="Textfeld 16">
            <a:extLst>
              <a:ext uri="{FF2B5EF4-FFF2-40B4-BE49-F238E27FC236}">
                <a16:creationId xmlns:a16="http://schemas.microsoft.com/office/drawing/2014/main" id="{4A6E0B47-72BD-0B0A-36A5-564243E24BCC}"/>
              </a:ext>
            </a:extLst>
          </p:cNvPr>
          <p:cNvSpPr txBox="1"/>
          <p:nvPr/>
        </p:nvSpPr>
        <p:spPr>
          <a:xfrm>
            <a:off x="4212566" y="3319239"/>
            <a:ext cx="1078023" cy="369332"/>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5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(ecocockpit:3H)</a:t>
            </a: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 Abfall</a:t>
            </a:r>
          </a:p>
        </p:txBody>
      </p:sp>
      <p:sp>
        <p:nvSpPr>
          <p:cNvPr id="18" name="Textfeld 17">
            <a:extLst>
              <a:ext uri="{FF2B5EF4-FFF2-40B4-BE49-F238E27FC236}">
                <a16:creationId xmlns:a16="http://schemas.microsoft.com/office/drawing/2014/main" id="{E4DD208A-A1A5-8E1A-4EE6-CDBA223FD528}"/>
              </a:ext>
            </a:extLst>
          </p:cNvPr>
          <p:cNvSpPr txBox="1"/>
          <p:nvPr/>
        </p:nvSpPr>
        <p:spPr>
          <a:xfrm>
            <a:off x="2277923" y="3363476"/>
            <a:ext cx="1078023" cy="369332"/>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6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(ecocockpit:3A)</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Geschäftsreisen</a:t>
            </a:r>
          </a:p>
        </p:txBody>
      </p:sp>
      <p:sp>
        <p:nvSpPr>
          <p:cNvPr id="19" name="Textfeld 18">
            <a:extLst>
              <a:ext uri="{FF2B5EF4-FFF2-40B4-BE49-F238E27FC236}">
                <a16:creationId xmlns:a16="http://schemas.microsoft.com/office/drawing/2014/main" id="{D6FAEF90-35EC-6CA3-BC8E-00450C5280D9}"/>
              </a:ext>
            </a:extLst>
          </p:cNvPr>
          <p:cNvSpPr txBox="1"/>
          <p:nvPr/>
        </p:nvSpPr>
        <p:spPr>
          <a:xfrm>
            <a:off x="2273355" y="2395607"/>
            <a:ext cx="1087861"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7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(ecocockpit:3J)</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Pendeln der Arbeitnehmer</a:t>
            </a:r>
          </a:p>
        </p:txBody>
      </p:sp>
      <p:sp>
        <p:nvSpPr>
          <p:cNvPr id="20" name="Textfeld 19">
            <a:extLst>
              <a:ext uri="{FF2B5EF4-FFF2-40B4-BE49-F238E27FC236}">
                <a16:creationId xmlns:a16="http://schemas.microsoft.com/office/drawing/2014/main" id="{B467D17F-4B32-4C1A-C068-5A202425215B}"/>
              </a:ext>
            </a:extLst>
          </p:cNvPr>
          <p:cNvSpPr txBox="1"/>
          <p:nvPr/>
        </p:nvSpPr>
        <p:spPr>
          <a:xfrm>
            <a:off x="3829921" y="2254204"/>
            <a:ext cx="1081826" cy="646331"/>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8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(ecocockpit:3A) </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Angemietete oder geleaste Sachanlagen</a:t>
            </a:r>
          </a:p>
        </p:txBody>
      </p:sp>
      <p:sp>
        <p:nvSpPr>
          <p:cNvPr id="21" name="Textfeld 20">
            <a:extLst>
              <a:ext uri="{FF2B5EF4-FFF2-40B4-BE49-F238E27FC236}">
                <a16:creationId xmlns:a16="http://schemas.microsoft.com/office/drawing/2014/main" id="{EFEC481E-CA9A-70F5-B0D5-C17F5DEAA49A}"/>
              </a:ext>
            </a:extLst>
          </p:cNvPr>
          <p:cNvSpPr txBox="1"/>
          <p:nvPr/>
        </p:nvSpPr>
        <p:spPr>
          <a:xfrm>
            <a:off x="1252614" y="4074137"/>
            <a:ext cx="1963066"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Bezogene Elektrizität, Dampf, Heizung und Kühlung für die eigene Nutzung</a:t>
            </a:r>
          </a:p>
        </p:txBody>
      </p:sp>
      <p:sp>
        <p:nvSpPr>
          <p:cNvPr id="22" name="Textfeld 21">
            <a:extLst>
              <a:ext uri="{FF2B5EF4-FFF2-40B4-BE49-F238E27FC236}">
                <a16:creationId xmlns:a16="http://schemas.microsoft.com/office/drawing/2014/main" id="{2F89602C-CD76-3FE8-9338-975AABEFFA29}"/>
              </a:ext>
            </a:extLst>
          </p:cNvPr>
          <p:cNvSpPr txBox="1"/>
          <p:nvPr/>
        </p:nvSpPr>
        <p:spPr>
          <a:xfrm>
            <a:off x="5428310" y="4969768"/>
            <a:ext cx="676727"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Fuhrpark</a:t>
            </a:r>
          </a:p>
        </p:txBody>
      </p:sp>
      <p:sp>
        <p:nvSpPr>
          <p:cNvPr id="23" name="Textfeld 22">
            <a:extLst>
              <a:ext uri="{FF2B5EF4-FFF2-40B4-BE49-F238E27FC236}">
                <a16:creationId xmlns:a16="http://schemas.microsoft.com/office/drawing/2014/main" id="{F5A791B6-56A8-C580-03C6-15F5C3C66A11}"/>
              </a:ext>
            </a:extLst>
          </p:cNvPr>
          <p:cNvSpPr txBox="1"/>
          <p:nvPr/>
        </p:nvSpPr>
        <p:spPr>
          <a:xfrm>
            <a:off x="5428310" y="3378821"/>
            <a:ext cx="676727"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Unternehmens-einrich-tungen</a:t>
            </a:r>
          </a:p>
        </p:txBody>
      </p:sp>
      <p:sp>
        <p:nvSpPr>
          <p:cNvPr id="24" name="Textfeld 23">
            <a:extLst>
              <a:ext uri="{FF2B5EF4-FFF2-40B4-BE49-F238E27FC236}">
                <a16:creationId xmlns:a16="http://schemas.microsoft.com/office/drawing/2014/main" id="{566B093D-5ECA-5B47-D877-C2476AC4F7A8}"/>
              </a:ext>
            </a:extLst>
          </p:cNvPr>
          <p:cNvSpPr txBox="1"/>
          <p:nvPr/>
        </p:nvSpPr>
        <p:spPr>
          <a:xfrm>
            <a:off x="6486964" y="5153417"/>
            <a:ext cx="1178062" cy="5078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9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Transport und Verteilung</a:t>
            </a:r>
          </a:p>
        </p:txBody>
      </p:sp>
      <p:sp>
        <p:nvSpPr>
          <p:cNvPr id="25" name="Textfeld 24">
            <a:extLst>
              <a:ext uri="{FF2B5EF4-FFF2-40B4-BE49-F238E27FC236}">
                <a16:creationId xmlns:a16="http://schemas.microsoft.com/office/drawing/2014/main" id="{1261471B-05B0-DC0D-CE25-6EF40DEC0647}"/>
              </a:ext>
            </a:extLst>
          </p:cNvPr>
          <p:cNvSpPr txBox="1"/>
          <p:nvPr/>
        </p:nvSpPr>
        <p:spPr>
          <a:xfrm>
            <a:off x="7766809" y="5153417"/>
            <a:ext cx="1353527" cy="5078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10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Verarbeitung der verkauften Produkte</a:t>
            </a:r>
          </a:p>
        </p:txBody>
      </p:sp>
      <p:sp>
        <p:nvSpPr>
          <p:cNvPr id="26" name="Textfeld 25">
            <a:extLst>
              <a:ext uri="{FF2B5EF4-FFF2-40B4-BE49-F238E27FC236}">
                <a16:creationId xmlns:a16="http://schemas.microsoft.com/office/drawing/2014/main" id="{271E8C4E-C204-1A79-43C6-503F65F99559}"/>
              </a:ext>
            </a:extLst>
          </p:cNvPr>
          <p:cNvSpPr txBox="1"/>
          <p:nvPr/>
        </p:nvSpPr>
        <p:spPr>
          <a:xfrm>
            <a:off x="9048328" y="5153417"/>
            <a:ext cx="1353527" cy="5078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11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Nutzung der verkauften Produkte</a:t>
            </a:r>
          </a:p>
        </p:txBody>
      </p:sp>
      <p:sp>
        <p:nvSpPr>
          <p:cNvPr id="27" name="Textfeld 26">
            <a:extLst>
              <a:ext uri="{FF2B5EF4-FFF2-40B4-BE49-F238E27FC236}">
                <a16:creationId xmlns:a16="http://schemas.microsoft.com/office/drawing/2014/main" id="{1293AB5A-B47E-CD9D-DC25-10D16FFFE4D6}"/>
              </a:ext>
            </a:extLst>
          </p:cNvPr>
          <p:cNvSpPr txBox="1"/>
          <p:nvPr/>
        </p:nvSpPr>
        <p:spPr>
          <a:xfrm>
            <a:off x="9401569" y="3177363"/>
            <a:ext cx="1497543" cy="6463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12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Umgang mit verkauften Produkten an deren Lebenszyklusende</a:t>
            </a:r>
          </a:p>
        </p:txBody>
      </p:sp>
      <p:sp>
        <p:nvSpPr>
          <p:cNvPr id="28" name="Textfeld 27">
            <a:extLst>
              <a:ext uri="{FF2B5EF4-FFF2-40B4-BE49-F238E27FC236}">
                <a16:creationId xmlns:a16="http://schemas.microsoft.com/office/drawing/2014/main" id="{00BF996D-2C9C-380E-3C23-6F6778099287}"/>
              </a:ext>
            </a:extLst>
          </p:cNvPr>
          <p:cNvSpPr txBox="1"/>
          <p:nvPr/>
        </p:nvSpPr>
        <p:spPr>
          <a:xfrm>
            <a:off x="8251523" y="3141383"/>
            <a:ext cx="980194" cy="784830"/>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13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Vermietete oder verleaste Sachanlagen</a:t>
            </a:r>
          </a:p>
        </p:txBody>
      </p:sp>
      <p:sp>
        <p:nvSpPr>
          <p:cNvPr id="29" name="Textfeld 28">
            <a:extLst>
              <a:ext uri="{FF2B5EF4-FFF2-40B4-BE49-F238E27FC236}">
                <a16:creationId xmlns:a16="http://schemas.microsoft.com/office/drawing/2014/main" id="{973B43F9-A1A4-01AD-C8EE-2F96AA569783}"/>
              </a:ext>
            </a:extLst>
          </p:cNvPr>
          <p:cNvSpPr txBox="1"/>
          <p:nvPr/>
        </p:nvSpPr>
        <p:spPr>
          <a:xfrm>
            <a:off x="7115620" y="3012208"/>
            <a:ext cx="1068413"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Franchise</a:t>
            </a:r>
          </a:p>
        </p:txBody>
      </p:sp>
      <p:sp>
        <p:nvSpPr>
          <p:cNvPr id="30" name="Textfeld 29">
            <a:extLst>
              <a:ext uri="{FF2B5EF4-FFF2-40B4-BE49-F238E27FC236}">
                <a16:creationId xmlns:a16="http://schemas.microsoft.com/office/drawing/2014/main" id="{D62B0B77-D697-3EAE-1F93-DEBDF8740E88}"/>
              </a:ext>
            </a:extLst>
          </p:cNvPr>
          <p:cNvSpPr txBox="1"/>
          <p:nvPr/>
        </p:nvSpPr>
        <p:spPr>
          <a:xfrm>
            <a:off x="6954778" y="2260201"/>
            <a:ext cx="1296745"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15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Investitionen</a:t>
            </a:r>
          </a:p>
        </p:txBody>
      </p:sp>
      <p:sp>
        <p:nvSpPr>
          <p:cNvPr id="31" name="Textfeld 30">
            <a:extLst>
              <a:ext uri="{FF2B5EF4-FFF2-40B4-BE49-F238E27FC236}">
                <a16:creationId xmlns:a16="http://schemas.microsoft.com/office/drawing/2014/main" id="{1F48C86C-7074-240E-C88B-063FDA8A99DB}"/>
              </a:ext>
            </a:extLst>
          </p:cNvPr>
          <p:cNvSpPr txBox="1"/>
          <p:nvPr/>
        </p:nvSpPr>
        <p:spPr>
          <a:xfrm>
            <a:off x="5135990" y="1063101"/>
            <a:ext cx="687208" cy="400110"/>
          </a:xfrm>
          <a:prstGeom prst="rect">
            <a:avLst/>
          </a:prstGeom>
          <a:noFill/>
        </p:spPr>
        <p:txBody>
          <a:bodyPr wrap="square" rtlCol="0">
            <a:spAutoFit/>
          </a:bodyPr>
          <a:lstStyle/>
          <a:p>
            <a:pPr algn="l"/>
            <a:r>
              <a:rPr lang="de-DE" sz="2000" dirty="0"/>
              <a:t>CH</a:t>
            </a:r>
            <a:r>
              <a:rPr lang="de-DE" sz="2000" baseline="-25000" dirty="0"/>
              <a:t>4</a:t>
            </a:r>
          </a:p>
        </p:txBody>
      </p:sp>
      <p:sp>
        <p:nvSpPr>
          <p:cNvPr id="32" name="Textfeld 31">
            <a:extLst>
              <a:ext uri="{FF2B5EF4-FFF2-40B4-BE49-F238E27FC236}">
                <a16:creationId xmlns:a16="http://schemas.microsoft.com/office/drawing/2014/main" id="{614EC828-7AB9-9BD3-5763-F9C540C5D6EB}"/>
              </a:ext>
            </a:extLst>
          </p:cNvPr>
          <p:cNvSpPr txBox="1"/>
          <p:nvPr/>
        </p:nvSpPr>
        <p:spPr>
          <a:xfrm>
            <a:off x="7405151" y="775701"/>
            <a:ext cx="687208" cy="400110"/>
          </a:xfrm>
          <a:prstGeom prst="rect">
            <a:avLst/>
          </a:prstGeom>
          <a:noFill/>
        </p:spPr>
        <p:txBody>
          <a:bodyPr wrap="square" rtlCol="0">
            <a:spAutoFit/>
          </a:bodyPr>
          <a:lstStyle/>
          <a:p>
            <a:pPr algn="l"/>
            <a:r>
              <a:rPr lang="de-DE" sz="2000" dirty="0"/>
              <a:t>N</a:t>
            </a:r>
            <a:r>
              <a:rPr lang="de-DE" sz="2000" baseline="-25000" dirty="0"/>
              <a:t>2</a:t>
            </a:r>
            <a:r>
              <a:rPr lang="de-DE" sz="2000" dirty="0"/>
              <a:t>O</a:t>
            </a:r>
          </a:p>
        </p:txBody>
      </p:sp>
      <p:sp>
        <p:nvSpPr>
          <p:cNvPr id="33" name="Textfeld 32">
            <a:extLst>
              <a:ext uri="{FF2B5EF4-FFF2-40B4-BE49-F238E27FC236}">
                <a16:creationId xmlns:a16="http://schemas.microsoft.com/office/drawing/2014/main" id="{CF35571A-C4ED-E7A1-7E59-BF8187620F75}"/>
              </a:ext>
            </a:extLst>
          </p:cNvPr>
          <p:cNvSpPr txBox="1"/>
          <p:nvPr/>
        </p:nvSpPr>
        <p:spPr>
          <a:xfrm>
            <a:off x="3735015" y="1165656"/>
            <a:ext cx="687208" cy="400110"/>
          </a:xfrm>
          <a:prstGeom prst="rect">
            <a:avLst/>
          </a:prstGeom>
          <a:noFill/>
        </p:spPr>
        <p:txBody>
          <a:bodyPr wrap="square" rtlCol="0">
            <a:spAutoFit/>
          </a:bodyPr>
          <a:lstStyle/>
          <a:p>
            <a:pPr algn="l"/>
            <a:r>
              <a:rPr lang="de-DE" sz="2000" dirty="0"/>
              <a:t>SF</a:t>
            </a:r>
            <a:r>
              <a:rPr lang="de-DE" sz="2000" baseline="-25000" dirty="0"/>
              <a:t>6</a:t>
            </a:r>
          </a:p>
        </p:txBody>
      </p:sp>
      <p:sp>
        <p:nvSpPr>
          <p:cNvPr id="34" name="Textfeld 33">
            <a:extLst>
              <a:ext uri="{FF2B5EF4-FFF2-40B4-BE49-F238E27FC236}">
                <a16:creationId xmlns:a16="http://schemas.microsoft.com/office/drawing/2014/main" id="{B3AD9AAB-BF77-3A62-89C6-6D56D892689E}"/>
              </a:ext>
            </a:extLst>
          </p:cNvPr>
          <p:cNvSpPr txBox="1"/>
          <p:nvPr/>
        </p:nvSpPr>
        <p:spPr>
          <a:xfrm>
            <a:off x="3828179" y="647076"/>
            <a:ext cx="687208" cy="400110"/>
          </a:xfrm>
          <a:prstGeom prst="rect">
            <a:avLst/>
          </a:prstGeom>
          <a:noFill/>
        </p:spPr>
        <p:txBody>
          <a:bodyPr wrap="square" rtlCol="0">
            <a:spAutoFit/>
          </a:bodyPr>
          <a:lstStyle/>
          <a:p>
            <a:pPr algn="l"/>
            <a:r>
              <a:rPr lang="de-DE" sz="2000" dirty="0"/>
              <a:t>NF</a:t>
            </a:r>
            <a:r>
              <a:rPr lang="de-DE" sz="2000" baseline="-25000" dirty="0"/>
              <a:t>3</a:t>
            </a:r>
          </a:p>
        </p:txBody>
      </p:sp>
      <p:sp>
        <p:nvSpPr>
          <p:cNvPr id="35" name="Textfeld 34">
            <a:extLst>
              <a:ext uri="{FF2B5EF4-FFF2-40B4-BE49-F238E27FC236}">
                <a16:creationId xmlns:a16="http://schemas.microsoft.com/office/drawing/2014/main" id="{50310688-B9CD-5DE7-2BA6-BE1211AC0C28}"/>
              </a:ext>
            </a:extLst>
          </p:cNvPr>
          <p:cNvSpPr txBox="1"/>
          <p:nvPr/>
        </p:nvSpPr>
        <p:spPr>
          <a:xfrm>
            <a:off x="4900542" y="558962"/>
            <a:ext cx="919727" cy="400110"/>
          </a:xfrm>
          <a:prstGeom prst="rect">
            <a:avLst/>
          </a:prstGeom>
          <a:noFill/>
        </p:spPr>
        <p:txBody>
          <a:bodyPr wrap="square" rtlCol="0">
            <a:spAutoFit/>
          </a:bodyPr>
          <a:lstStyle/>
          <a:p>
            <a:pPr algn="l"/>
            <a:r>
              <a:rPr lang="de-DE" sz="2000" dirty="0"/>
              <a:t>HFCs</a:t>
            </a:r>
            <a:endParaRPr lang="de-DE" sz="2000" baseline="-25000" dirty="0"/>
          </a:p>
        </p:txBody>
      </p:sp>
      <p:sp>
        <p:nvSpPr>
          <p:cNvPr id="36" name="Textfeld 35">
            <a:extLst>
              <a:ext uri="{FF2B5EF4-FFF2-40B4-BE49-F238E27FC236}">
                <a16:creationId xmlns:a16="http://schemas.microsoft.com/office/drawing/2014/main" id="{983C763F-1497-047C-5312-06FBABDAED46}"/>
              </a:ext>
            </a:extLst>
          </p:cNvPr>
          <p:cNvSpPr txBox="1"/>
          <p:nvPr/>
        </p:nvSpPr>
        <p:spPr>
          <a:xfrm>
            <a:off x="5962831" y="1051143"/>
            <a:ext cx="919727" cy="400110"/>
          </a:xfrm>
          <a:prstGeom prst="rect">
            <a:avLst/>
          </a:prstGeom>
          <a:noFill/>
        </p:spPr>
        <p:txBody>
          <a:bodyPr wrap="square" rtlCol="0">
            <a:spAutoFit/>
          </a:bodyPr>
          <a:lstStyle/>
          <a:p>
            <a:pPr algn="l"/>
            <a:r>
              <a:rPr lang="de-DE" sz="2000" dirty="0"/>
              <a:t>PFCs</a:t>
            </a:r>
            <a:endParaRPr lang="de-DE" sz="2000" baseline="-25000" dirty="0"/>
          </a:p>
        </p:txBody>
      </p:sp>
      <p:sp>
        <p:nvSpPr>
          <p:cNvPr id="37" name="Textfeld 36">
            <a:extLst>
              <a:ext uri="{FF2B5EF4-FFF2-40B4-BE49-F238E27FC236}">
                <a16:creationId xmlns:a16="http://schemas.microsoft.com/office/drawing/2014/main" id="{BB8B4A1D-6EA3-5120-F948-D54609AF60F0}"/>
              </a:ext>
            </a:extLst>
          </p:cNvPr>
          <p:cNvSpPr txBox="1"/>
          <p:nvPr/>
        </p:nvSpPr>
        <p:spPr>
          <a:xfrm>
            <a:off x="558900" y="5795685"/>
            <a:ext cx="2368991" cy="523220"/>
          </a:xfrm>
          <a:prstGeom prst="rect">
            <a:avLst/>
          </a:prstGeom>
          <a:solidFill>
            <a:srgbClr val="90ABBE"/>
          </a:solidFill>
        </p:spPr>
        <p:txBody>
          <a:bodyPr wrap="square" rtlCol="0">
            <a:spAutoFit/>
          </a:bodyPr>
          <a:lstStyle>
            <a:defPPr>
              <a:defRPr lang="de-DE"/>
            </a:defPPr>
            <a:lvl1pPr algn="l">
              <a:defRPr sz="1400">
                <a:solidFill>
                  <a:schemeClr val="bg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Scope 3 INDIREKT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Vorgelagerte Aktivitäten</a:t>
            </a:r>
          </a:p>
        </p:txBody>
      </p:sp>
      <p:sp>
        <p:nvSpPr>
          <p:cNvPr id="38" name="Textfeld 37">
            <a:extLst>
              <a:ext uri="{FF2B5EF4-FFF2-40B4-BE49-F238E27FC236}">
                <a16:creationId xmlns:a16="http://schemas.microsoft.com/office/drawing/2014/main" id="{EC28835A-7C05-0CDD-F207-E6A2774855CB}"/>
              </a:ext>
            </a:extLst>
          </p:cNvPr>
          <p:cNvSpPr txBox="1"/>
          <p:nvPr/>
        </p:nvSpPr>
        <p:spPr>
          <a:xfrm>
            <a:off x="8219944" y="5810342"/>
            <a:ext cx="2475032" cy="523220"/>
          </a:xfrm>
          <a:prstGeom prst="rect">
            <a:avLst/>
          </a:prstGeom>
          <a:solidFill>
            <a:srgbClr val="526E7F"/>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Scope 3 INDIREKT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Nachgelagerte Aktivitäten</a:t>
            </a:r>
          </a:p>
        </p:txBody>
      </p:sp>
      <p:sp>
        <p:nvSpPr>
          <p:cNvPr id="39" name="Textfeld 38">
            <a:extLst>
              <a:ext uri="{FF2B5EF4-FFF2-40B4-BE49-F238E27FC236}">
                <a16:creationId xmlns:a16="http://schemas.microsoft.com/office/drawing/2014/main" id="{7FA183DC-C1B2-D518-CE3A-B20AEA7B3FF2}"/>
              </a:ext>
            </a:extLst>
          </p:cNvPr>
          <p:cNvSpPr txBox="1"/>
          <p:nvPr/>
        </p:nvSpPr>
        <p:spPr>
          <a:xfrm>
            <a:off x="4626759" y="5804409"/>
            <a:ext cx="2387019" cy="523220"/>
          </a:xfrm>
          <a:prstGeom prst="rect">
            <a:avLst/>
          </a:prstGeom>
          <a:solidFill>
            <a:srgbClr val="B6C6D0"/>
          </a:solidFill>
        </p:spPr>
        <p:txBody>
          <a:bodyPr wrap="square" rtlCol="0">
            <a:spAutoFit/>
          </a:bodyPr>
          <a:lstStyle>
            <a:defPPr>
              <a:defRPr lang="de-DE"/>
            </a:defPPr>
            <a:lvl1pPr algn="l">
              <a:defRPr sz="1400">
                <a:solidFill>
                  <a:schemeClr val="bg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Scope 1 DIREKT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Berichtendes Unternehmen</a:t>
            </a:r>
          </a:p>
        </p:txBody>
      </p:sp>
      <p:pic>
        <p:nvPicPr>
          <p:cNvPr id="40" name="Grafik 39" descr="Warenkorb mit einfarbiger Füllung">
            <a:extLst>
              <a:ext uri="{FF2B5EF4-FFF2-40B4-BE49-F238E27FC236}">
                <a16:creationId xmlns:a16="http://schemas.microsoft.com/office/drawing/2014/main" id="{331E1610-9055-0BCF-973D-C373D73E31A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80368" y="5213141"/>
            <a:ext cx="324000" cy="324000"/>
          </a:xfrm>
          <a:prstGeom prst="rect">
            <a:avLst/>
          </a:prstGeom>
        </p:spPr>
      </p:pic>
      <p:pic>
        <p:nvPicPr>
          <p:cNvPr id="41" name="Grafik 40" descr="Roboterhand mit einfarbiger Füllung">
            <a:extLst>
              <a:ext uri="{FF2B5EF4-FFF2-40B4-BE49-F238E27FC236}">
                <a16:creationId xmlns:a16="http://schemas.microsoft.com/office/drawing/2014/main" id="{B4ADFC53-5260-F71C-3574-4DA1F1DB364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215093" y="5138452"/>
            <a:ext cx="324000" cy="324000"/>
          </a:xfrm>
          <a:prstGeom prst="rect">
            <a:avLst/>
          </a:prstGeom>
        </p:spPr>
      </p:pic>
      <p:pic>
        <p:nvPicPr>
          <p:cNvPr id="42" name="Grafik 41" descr="Kraftstoff mit einfarbiger Füllung">
            <a:extLst>
              <a:ext uri="{FF2B5EF4-FFF2-40B4-BE49-F238E27FC236}">
                <a16:creationId xmlns:a16="http://schemas.microsoft.com/office/drawing/2014/main" id="{9A5E66B6-6CBF-EF07-F051-5C5C0BFB4CB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576951" y="5140365"/>
            <a:ext cx="324000" cy="324000"/>
          </a:xfrm>
          <a:prstGeom prst="rect">
            <a:avLst/>
          </a:prstGeom>
        </p:spPr>
      </p:pic>
      <p:pic>
        <p:nvPicPr>
          <p:cNvPr id="43" name="Grafik 42" descr="Fracht mit einfarbiger Füllung">
            <a:extLst>
              <a:ext uri="{FF2B5EF4-FFF2-40B4-BE49-F238E27FC236}">
                <a16:creationId xmlns:a16="http://schemas.microsoft.com/office/drawing/2014/main" id="{82EDAAC4-641F-A5A4-68CC-60F4B1E2112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703061" y="3821149"/>
            <a:ext cx="324000" cy="324000"/>
          </a:xfrm>
          <a:prstGeom prst="rect">
            <a:avLst/>
          </a:prstGeom>
        </p:spPr>
      </p:pic>
      <p:pic>
        <p:nvPicPr>
          <p:cNvPr id="44" name="Grafik 43" descr="Abfall mit einfarbiger Füllung">
            <a:extLst>
              <a:ext uri="{FF2B5EF4-FFF2-40B4-BE49-F238E27FC236}">
                <a16:creationId xmlns:a16="http://schemas.microsoft.com/office/drawing/2014/main" id="{0369B268-F5C3-A211-C3CA-74CD120F587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4121537" y="3602213"/>
            <a:ext cx="324000" cy="324000"/>
          </a:xfrm>
          <a:prstGeom prst="rect">
            <a:avLst/>
          </a:prstGeom>
        </p:spPr>
      </p:pic>
      <p:pic>
        <p:nvPicPr>
          <p:cNvPr id="45" name="Grafik 44" descr="Potenz mit einfarbiger Füllung">
            <a:extLst>
              <a:ext uri="{FF2B5EF4-FFF2-40B4-BE49-F238E27FC236}">
                <a16:creationId xmlns:a16="http://schemas.microsoft.com/office/drawing/2014/main" id="{2D9B5205-8377-88D4-7595-397AFDF92A1B}"/>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862823" y="4159977"/>
            <a:ext cx="324000" cy="324000"/>
          </a:xfrm>
          <a:prstGeom prst="rect">
            <a:avLst/>
          </a:prstGeom>
        </p:spPr>
      </p:pic>
      <p:pic>
        <p:nvPicPr>
          <p:cNvPr id="46" name="Grafik 45" descr="Abheben mit einfarbiger Füllung">
            <a:extLst>
              <a:ext uri="{FF2B5EF4-FFF2-40B4-BE49-F238E27FC236}">
                <a16:creationId xmlns:a16="http://schemas.microsoft.com/office/drawing/2014/main" id="{1B5CDC9B-8F3F-DBE9-77D6-D040513D0DB5}"/>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1905434" y="3423595"/>
            <a:ext cx="324000" cy="324000"/>
          </a:xfrm>
          <a:prstGeom prst="rect">
            <a:avLst/>
          </a:prstGeom>
        </p:spPr>
      </p:pic>
      <p:pic>
        <p:nvPicPr>
          <p:cNvPr id="47" name="Grafik 46" descr="Straßenbahnwagen mit einfarbiger Füllung">
            <a:extLst>
              <a:ext uri="{FF2B5EF4-FFF2-40B4-BE49-F238E27FC236}">
                <a16:creationId xmlns:a16="http://schemas.microsoft.com/office/drawing/2014/main" id="{540F98C0-4646-C8CB-427E-3B9F2B27F86E}"/>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1977000" y="2453478"/>
            <a:ext cx="324000" cy="324000"/>
          </a:xfrm>
          <a:prstGeom prst="rect">
            <a:avLst/>
          </a:prstGeom>
        </p:spPr>
      </p:pic>
      <p:pic>
        <p:nvPicPr>
          <p:cNvPr id="48" name="Grafik 47" descr="Haus mit einfarbiger Füllung">
            <a:extLst>
              <a:ext uri="{FF2B5EF4-FFF2-40B4-BE49-F238E27FC236}">
                <a16:creationId xmlns:a16="http://schemas.microsoft.com/office/drawing/2014/main" id="{6797DF94-2B16-166F-EF2B-B56621DA1A8F}"/>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3501690" y="2418503"/>
            <a:ext cx="324000" cy="324000"/>
          </a:xfrm>
          <a:prstGeom prst="rect">
            <a:avLst/>
          </a:prstGeom>
        </p:spPr>
      </p:pic>
      <p:pic>
        <p:nvPicPr>
          <p:cNvPr id="49" name="Grafik 48" descr="Auto mit einfarbiger Füllung">
            <a:extLst>
              <a:ext uri="{FF2B5EF4-FFF2-40B4-BE49-F238E27FC236}">
                <a16:creationId xmlns:a16="http://schemas.microsoft.com/office/drawing/2014/main" id="{D3BD765A-A66D-0A7C-6257-3DF16E68228B}"/>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5574762" y="4743451"/>
            <a:ext cx="324000" cy="324000"/>
          </a:xfrm>
          <a:prstGeom prst="rect">
            <a:avLst/>
          </a:prstGeom>
        </p:spPr>
      </p:pic>
      <p:pic>
        <p:nvPicPr>
          <p:cNvPr id="50" name="Grafik 49" descr="Gebäude mit einfarbiger Füllung">
            <a:extLst>
              <a:ext uri="{FF2B5EF4-FFF2-40B4-BE49-F238E27FC236}">
                <a16:creationId xmlns:a16="http://schemas.microsoft.com/office/drawing/2014/main" id="{3EA8D490-506C-EB76-661E-616061CC208C}"/>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a:off x="5544638" y="3015363"/>
            <a:ext cx="324000" cy="324000"/>
          </a:xfrm>
          <a:prstGeom prst="rect">
            <a:avLst/>
          </a:prstGeom>
        </p:spPr>
      </p:pic>
      <p:pic>
        <p:nvPicPr>
          <p:cNvPr id="51" name="Grafik 50" descr="Fracht mit einfarbiger Füllung">
            <a:extLst>
              <a:ext uri="{FF2B5EF4-FFF2-40B4-BE49-F238E27FC236}">
                <a16:creationId xmlns:a16="http://schemas.microsoft.com/office/drawing/2014/main" id="{F2A613EF-C60E-2CF5-CE1B-D473BEE4243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259758" y="5265240"/>
            <a:ext cx="324000" cy="324000"/>
          </a:xfrm>
          <a:prstGeom prst="rect">
            <a:avLst/>
          </a:prstGeom>
        </p:spPr>
      </p:pic>
      <p:pic>
        <p:nvPicPr>
          <p:cNvPr id="52" name="Grafik 51" descr="Fabrik mit einfarbiger Füllung">
            <a:extLst>
              <a:ext uri="{FF2B5EF4-FFF2-40B4-BE49-F238E27FC236}">
                <a16:creationId xmlns:a16="http://schemas.microsoft.com/office/drawing/2014/main" id="{23F65AEB-84F9-BFC4-945A-9A8DE7F817D5}"/>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tretch>
            <a:fillRect/>
          </a:stretch>
        </p:blipFill>
        <p:spPr>
          <a:xfrm>
            <a:off x="7488339" y="5193232"/>
            <a:ext cx="324000" cy="324000"/>
          </a:xfrm>
          <a:prstGeom prst="rect">
            <a:avLst/>
          </a:prstGeom>
        </p:spPr>
      </p:pic>
      <p:pic>
        <p:nvPicPr>
          <p:cNvPr id="53" name="Grafik 52" descr="Glühlampe mit einfarbiger Füllung">
            <a:extLst>
              <a:ext uri="{FF2B5EF4-FFF2-40B4-BE49-F238E27FC236}">
                <a16:creationId xmlns:a16="http://schemas.microsoft.com/office/drawing/2014/main" id="{B11BB3C9-EDC7-A400-C238-AE25BC6E3C0A}"/>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tretch>
            <a:fillRect/>
          </a:stretch>
        </p:blipFill>
        <p:spPr>
          <a:xfrm>
            <a:off x="8843116" y="5193232"/>
            <a:ext cx="324000" cy="324000"/>
          </a:xfrm>
          <a:prstGeom prst="rect">
            <a:avLst/>
          </a:prstGeom>
        </p:spPr>
      </p:pic>
      <p:pic>
        <p:nvPicPr>
          <p:cNvPr id="54" name="Grafik 53" descr="Recycling mit einfarbiger Füllung">
            <a:extLst>
              <a:ext uri="{FF2B5EF4-FFF2-40B4-BE49-F238E27FC236}">
                <a16:creationId xmlns:a16="http://schemas.microsoft.com/office/drawing/2014/main" id="{F3AF5EA3-49BB-3E27-F8C6-9E64874B549E}"/>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tretch>
            <a:fillRect/>
          </a:stretch>
        </p:blipFill>
        <p:spPr>
          <a:xfrm>
            <a:off x="9133460" y="3396446"/>
            <a:ext cx="324000" cy="324000"/>
          </a:xfrm>
          <a:prstGeom prst="rect">
            <a:avLst/>
          </a:prstGeom>
        </p:spPr>
      </p:pic>
      <p:pic>
        <p:nvPicPr>
          <p:cNvPr id="55" name="Grafik 54" descr="Haus mit einfarbiger Füllung">
            <a:extLst>
              <a:ext uri="{FF2B5EF4-FFF2-40B4-BE49-F238E27FC236}">
                <a16:creationId xmlns:a16="http://schemas.microsoft.com/office/drawing/2014/main" id="{2958DEAB-CA39-7616-2112-FAD6565988C5}"/>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7993075" y="3399964"/>
            <a:ext cx="324000" cy="324000"/>
          </a:xfrm>
          <a:prstGeom prst="rect">
            <a:avLst/>
          </a:prstGeom>
        </p:spPr>
      </p:pic>
      <p:pic>
        <p:nvPicPr>
          <p:cNvPr id="56" name="Grafik 55" descr="Stadt mit einfarbiger Füllung">
            <a:extLst>
              <a:ext uri="{FF2B5EF4-FFF2-40B4-BE49-F238E27FC236}">
                <a16:creationId xmlns:a16="http://schemas.microsoft.com/office/drawing/2014/main" id="{05066847-7898-8562-4A80-29E90786BA8B}"/>
              </a:ext>
            </a:extLst>
          </p:cNvPr>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tretch>
            <a:fillRect/>
          </a:stretch>
        </p:blipFill>
        <p:spPr>
          <a:xfrm>
            <a:off x="7182157" y="2747049"/>
            <a:ext cx="324000" cy="324000"/>
          </a:xfrm>
          <a:prstGeom prst="rect">
            <a:avLst/>
          </a:prstGeom>
        </p:spPr>
      </p:pic>
      <p:pic>
        <p:nvPicPr>
          <p:cNvPr id="57" name="Grafik 56" descr="Münzen mit einfarbiger Füllung">
            <a:extLst>
              <a:ext uri="{FF2B5EF4-FFF2-40B4-BE49-F238E27FC236}">
                <a16:creationId xmlns:a16="http://schemas.microsoft.com/office/drawing/2014/main" id="{1922B6D2-B505-0CB8-56EF-DB2FD6DBB61A}"/>
              </a:ext>
            </a:extLst>
          </p:cNvPr>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tretch>
            <a:fillRect/>
          </a:stretch>
        </p:blipFill>
        <p:spPr>
          <a:xfrm>
            <a:off x="7203378" y="1984089"/>
            <a:ext cx="324000" cy="324000"/>
          </a:xfrm>
          <a:prstGeom prst="rect">
            <a:avLst/>
          </a:prstGeom>
        </p:spPr>
      </p:pic>
      <p:sp>
        <p:nvSpPr>
          <p:cNvPr id="58" name="Textfeld 57">
            <a:extLst>
              <a:ext uri="{FF2B5EF4-FFF2-40B4-BE49-F238E27FC236}">
                <a16:creationId xmlns:a16="http://schemas.microsoft.com/office/drawing/2014/main" id="{957B04A2-84F7-71C6-458E-DCDD609CD673}"/>
              </a:ext>
            </a:extLst>
          </p:cNvPr>
          <p:cNvSpPr txBox="1"/>
          <p:nvPr/>
        </p:nvSpPr>
        <p:spPr>
          <a:xfrm>
            <a:off x="558900" y="3414657"/>
            <a:ext cx="1060296" cy="53986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R="0" lvl="0" indent="0" algn="r" eaLnBrk="0" fontAlgn="base" hangingPunct="0">
              <a:lnSpc>
                <a:spcPct val="100000"/>
              </a:lnSpc>
              <a:spcBef>
                <a:spcPct val="0"/>
              </a:spcBef>
              <a:spcAft>
                <a:spcPct val="0"/>
              </a:spcAft>
              <a:buClrTx/>
              <a:buSzTx/>
              <a:buFontTx/>
              <a:buNone/>
              <a:tabLst/>
              <a:defRPr kumimoji="0" sz="2400" b="0" i="0" u="none" strike="noStrike" cap="none" spc="0" normalizeH="0" baseline="0">
                <a:ln>
                  <a:noFill/>
                </a:ln>
                <a:solidFill>
                  <a:srgbClr val="000000"/>
                </a:solidFill>
                <a:effectLst/>
                <a:uLnTx/>
                <a:uFillTx/>
                <a:latin typeface="Arial" charset="0"/>
                <a:ea typeface="ＭＳ Ｐゴシック" charset="-128"/>
              </a:defRPr>
            </a:lvl1pPr>
          </a:lstStyle>
          <a:p>
            <a:pPr algn="l"/>
            <a:r>
              <a:rPr lang="de-DE" sz="1400" dirty="0">
                <a:solidFill>
                  <a:schemeClr val="bg1"/>
                </a:solidFill>
              </a:rPr>
              <a:t>Scope 2</a:t>
            </a:r>
          </a:p>
          <a:p>
            <a:pPr algn="l"/>
            <a:r>
              <a:rPr lang="de-DE" sz="1400" dirty="0">
                <a:solidFill>
                  <a:schemeClr val="bg1"/>
                </a:solidFill>
              </a:rPr>
              <a:t>INDIREKT</a:t>
            </a:r>
          </a:p>
        </p:txBody>
      </p:sp>
      <p:sp>
        <p:nvSpPr>
          <p:cNvPr id="59" name="Ellipse 58">
            <a:extLst>
              <a:ext uri="{FF2B5EF4-FFF2-40B4-BE49-F238E27FC236}">
                <a16:creationId xmlns:a16="http://schemas.microsoft.com/office/drawing/2014/main" id="{398A9DCA-8501-92A7-F09A-94521CAD2010}"/>
              </a:ext>
            </a:extLst>
          </p:cNvPr>
          <p:cNvSpPr/>
          <p:nvPr/>
        </p:nvSpPr>
        <p:spPr bwMode="auto">
          <a:xfrm>
            <a:off x="6463808" y="1936616"/>
            <a:ext cx="1804409" cy="911128"/>
          </a:xfrm>
          <a:prstGeom prst="ellipse">
            <a:avLst/>
          </a:prstGeom>
          <a:noFill/>
          <a:ln w="38100" cap="flat" cmpd="sng" algn="ctr">
            <a:solidFill>
              <a:srgbClr val="F9AA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60" name="Sprechblase: rechteckig mit abgerundeten Ecken 59">
            <a:extLst>
              <a:ext uri="{FF2B5EF4-FFF2-40B4-BE49-F238E27FC236}">
                <a16:creationId xmlns:a16="http://schemas.microsoft.com/office/drawing/2014/main" id="{2117FD1C-F1A5-CA6B-A622-43D46BB4D902}"/>
              </a:ext>
            </a:extLst>
          </p:cNvPr>
          <p:cNvSpPr/>
          <p:nvPr/>
        </p:nvSpPr>
        <p:spPr>
          <a:xfrm>
            <a:off x="10003591" y="1068293"/>
            <a:ext cx="1804409" cy="1066423"/>
          </a:xfrm>
          <a:prstGeom prst="wedgeRoundRectCallout">
            <a:avLst>
              <a:gd name="adj1" fmla="val -81187"/>
              <a:gd name="adj2" fmla="val -36962"/>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tx1"/>
                </a:solidFill>
              </a:rPr>
              <a:t>Kategorie 15 im ecocockpit</a:t>
            </a:r>
            <a:r>
              <a:rPr lang="de-DE" sz="1200" dirty="0">
                <a:solidFill>
                  <a:schemeClr val="tx1"/>
                </a:solidFill>
              </a:rPr>
              <a:t>:</a:t>
            </a:r>
          </a:p>
          <a:p>
            <a:pPr algn="ctr"/>
            <a:r>
              <a:rPr lang="de-DE" sz="1200" dirty="0">
                <a:solidFill>
                  <a:schemeClr val="tx1"/>
                </a:solidFill>
              </a:rPr>
              <a:t>In Subscope 3L als benutzerdefinierte Position anlegbar.</a:t>
            </a:r>
          </a:p>
        </p:txBody>
      </p:sp>
      <p:sp>
        <p:nvSpPr>
          <p:cNvPr id="2" name="Textfeld 1">
            <a:extLst>
              <a:ext uri="{FF2B5EF4-FFF2-40B4-BE49-F238E27FC236}">
                <a16:creationId xmlns:a16="http://schemas.microsoft.com/office/drawing/2014/main" id="{5C486960-28EA-6405-BF0B-9C09B279829E}"/>
              </a:ext>
            </a:extLst>
          </p:cNvPr>
          <p:cNvSpPr txBox="1"/>
          <p:nvPr/>
        </p:nvSpPr>
        <p:spPr>
          <a:xfrm>
            <a:off x="490306" y="6334036"/>
            <a:ext cx="3306689" cy="230832"/>
          </a:xfrm>
          <a:prstGeom prst="rect">
            <a:avLst/>
          </a:prstGeom>
          <a:noFill/>
        </p:spPr>
        <p:txBody>
          <a:bodyPr wrap="square" rtlCol="0">
            <a:spAutoFit/>
          </a:bodyPr>
          <a:lstStyle/>
          <a:p>
            <a:pPr algn="l"/>
            <a:r>
              <a:rPr lang="de-DE" sz="900" dirty="0"/>
              <a:t>Quelle: In Anlehnung an und übersetzt vom GHG Protocol</a:t>
            </a:r>
          </a:p>
        </p:txBody>
      </p:sp>
    </p:spTree>
    <p:extLst>
      <p:ext uri="{BB962C8B-B14F-4D97-AF65-F5344CB8AC3E}">
        <p14:creationId xmlns:p14="http://schemas.microsoft.com/office/powerpoint/2010/main" val="2465878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31D2756E-D6C8-89D5-F8DF-23AFE3352C9E}"/>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5" name="Foliennummernplatzhalter 4">
            <a:extLst>
              <a:ext uri="{FF2B5EF4-FFF2-40B4-BE49-F238E27FC236}">
                <a16:creationId xmlns:a16="http://schemas.microsoft.com/office/drawing/2014/main" id="{B732F18D-EF21-DCFA-41A0-DEE791A26605}"/>
              </a:ext>
            </a:extLst>
          </p:cNvPr>
          <p:cNvSpPr>
            <a:spLocks noGrp="1"/>
          </p:cNvSpPr>
          <p:nvPr>
            <p:ph type="sldNum" sz="quarter" idx="4"/>
          </p:nvPr>
        </p:nvSpPr>
        <p:spPr/>
        <p:txBody>
          <a:bodyPr/>
          <a:lstStyle/>
          <a:p>
            <a:fld id="{894680D0-7A83-433A-9719-C4143F27F647}" type="slidenum">
              <a:rPr lang="de-DE" smtClean="0"/>
              <a:pPr/>
              <a:t>6</a:t>
            </a:fld>
            <a:endParaRPr lang="de-DE" dirty="0"/>
          </a:p>
        </p:txBody>
      </p:sp>
      <p:graphicFrame>
        <p:nvGraphicFramePr>
          <p:cNvPr id="8" name="Tabelle 9">
            <a:extLst>
              <a:ext uri="{FF2B5EF4-FFF2-40B4-BE49-F238E27FC236}">
                <a16:creationId xmlns:a16="http://schemas.microsoft.com/office/drawing/2014/main" id="{DF85F3B1-4AF5-3A2B-6C9D-09B4FEE6993B}"/>
              </a:ext>
            </a:extLst>
          </p:cNvPr>
          <p:cNvGraphicFramePr>
            <a:graphicFrameLocks noGrp="1"/>
          </p:cNvGraphicFramePr>
          <p:nvPr>
            <p:extLst>
              <p:ext uri="{D42A27DB-BD31-4B8C-83A1-F6EECF244321}">
                <p14:modId xmlns:p14="http://schemas.microsoft.com/office/powerpoint/2010/main" val="2575057364"/>
              </p:ext>
            </p:extLst>
          </p:nvPr>
        </p:nvGraphicFramePr>
        <p:xfrm>
          <a:off x="911424" y="934401"/>
          <a:ext cx="10896576" cy="4988631"/>
        </p:xfrm>
        <a:graphic>
          <a:graphicData uri="http://schemas.openxmlformats.org/drawingml/2006/table">
            <a:tbl>
              <a:tblPr firstRow="1" bandRow="1">
                <a:tableStyleId>{7E9639D4-E3E2-4D34-9284-5A2195B3D0D7}</a:tableStyleId>
              </a:tblPr>
              <a:tblGrid>
                <a:gridCol w="1288093">
                  <a:extLst>
                    <a:ext uri="{9D8B030D-6E8A-4147-A177-3AD203B41FA5}">
                      <a16:colId xmlns:a16="http://schemas.microsoft.com/office/drawing/2014/main" val="2566465029"/>
                    </a:ext>
                  </a:extLst>
                </a:gridCol>
                <a:gridCol w="2414111">
                  <a:extLst>
                    <a:ext uri="{9D8B030D-6E8A-4147-A177-3AD203B41FA5}">
                      <a16:colId xmlns:a16="http://schemas.microsoft.com/office/drawing/2014/main" val="3795616076"/>
                    </a:ext>
                  </a:extLst>
                </a:gridCol>
                <a:gridCol w="4212235">
                  <a:extLst>
                    <a:ext uri="{9D8B030D-6E8A-4147-A177-3AD203B41FA5}">
                      <a16:colId xmlns:a16="http://schemas.microsoft.com/office/drawing/2014/main" val="3754190229"/>
                    </a:ext>
                  </a:extLst>
                </a:gridCol>
                <a:gridCol w="2982137">
                  <a:extLst>
                    <a:ext uri="{9D8B030D-6E8A-4147-A177-3AD203B41FA5}">
                      <a16:colId xmlns:a16="http://schemas.microsoft.com/office/drawing/2014/main" val="1714585176"/>
                    </a:ext>
                  </a:extLst>
                </a:gridCol>
              </a:tblGrid>
              <a:tr h="279431">
                <a:tc>
                  <a:txBody>
                    <a:bodyPr/>
                    <a:lstStyle/>
                    <a:p>
                      <a:r>
                        <a:rPr lang="de-DE" sz="1200" b="1" i="0" dirty="0">
                          <a:latin typeface="+mj-lt"/>
                        </a:rPr>
                        <a:t>Methode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tc>
                  <a:txBody>
                    <a:bodyPr/>
                    <a:lstStyle/>
                    <a:p>
                      <a:r>
                        <a:rPr lang="de-DE" sz="1200" b="1" i="0" dirty="0">
                          <a:latin typeface="+mj-lt"/>
                        </a:rPr>
                        <a:t>Beschreibung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tc>
                  <a:txBody>
                    <a:bodyPr/>
                    <a:lstStyle/>
                    <a:p>
                      <a:r>
                        <a:rPr lang="de-DE" sz="1200" b="1" i="0" dirty="0">
                          <a:latin typeface="+mj-lt"/>
                        </a:rPr>
                        <a:t>Vorgehen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i="0" dirty="0">
                          <a:latin typeface="+mj-lt"/>
                        </a:rPr>
                        <a:t>Anmerkungen</a:t>
                      </a:r>
                      <a:endParaRPr lang="de-DE" sz="1200" b="1" i="0" dirty="0">
                        <a:solidFill>
                          <a:srgbClr val="FF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extLst>
                  <a:ext uri="{0D108BD9-81ED-4DB2-BD59-A6C34878D82A}">
                    <a16:rowId xmlns:a16="http://schemas.microsoft.com/office/drawing/2014/main" val="3870020211"/>
                  </a:ext>
                </a:extLst>
              </a:tr>
              <a:tr h="1783120">
                <a:tc>
                  <a:txBody>
                    <a:bodyPr/>
                    <a:lstStyle/>
                    <a:p>
                      <a:r>
                        <a:rPr lang="en-US" sz="1200" b="1" i="0" dirty="0">
                          <a:solidFill>
                            <a:srgbClr val="000000"/>
                          </a:solidFill>
                          <a:latin typeface="+mj-lt"/>
                        </a:rPr>
                        <a:t>Supplier-specific (</a:t>
                      </a:r>
                      <a:r>
                        <a:rPr lang="en-US" sz="1200" b="1" i="0" dirty="0" err="1">
                          <a:solidFill>
                            <a:srgbClr val="000000"/>
                          </a:solidFill>
                          <a:latin typeface="+mj-lt"/>
                        </a:rPr>
                        <a:t>Lieferanten-spezifisch</a:t>
                      </a:r>
                      <a:r>
                        <a:rPr lang="en-US" sz="1200" b="1" i="0" dirty="0">
                          <a:solidFill>
                            <a:srgbClr val="000000"/>
                          </a:solidFill>
                          <a:latin typeface="+mj-lt"/>
                        </a:rPr>
                        <a:t>)</a:t>
                      </a:r>
                      <a:endParaRPr lang="de-DE" sz="1200" b="1" i="0" dirty="0">
                        <a:solidFill>
                          <a:srgbClr val="000000"/>
                        </a:solidFill>
                        <a:latin typeface="+mj-l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b="0" i="0" u="none" strike="noStrike" kern="1200" baseline="0" dirty="0">
                          <a:solidFill>
                            <a:schemeClr val="tx1"/>
                          </a:solidFill>
                          <a:latin typeface="+mj-lt"/>
                          <a:ea typeface="+mn-ea"/>
                          <a:cs typeface="+mn-cs"/>
                        </a:rPr>
                        <a:t>THG-Inventardaten auf Produktebene </a:t>
                      </a:r>
                      <a:r>
                        <a:rPr lang="de-DE" sz="1200" b="0" i="0" u="none" strike="noStrike" kern="1200" baseline="0" dirty="0" err="1">
                          <a:solidFill>
                            <a:schemeClr val="tx1"/>
                          </a:solidFill>
                          <a:latin typeface="+mj-lt"/>
                          <a:ea typeface="+mn-ea"/>
                          <a:cs typeface="+mn-cs"/>
                        </a:rPr>
                        <a:t>Cradle</a:t>
                      </a:r>
                      <a:r>
                        <a:rPr lang="de-DE" sz="1200" b="0" i="0" u="none" strike="noStrike" kern="1200" baseline="0" dirty="0">
                          <a:solidFill>
                            <a:schemeClr val="tx1"/>
                          </a:solidFill>
                          <a:latin typeface="+mj-lt"/>
                          <a:ea typeface="+mn-ea"/>
                          <a:cs typeface="+mn-cs"/>
                        </a:rPr>
                        <a:t>-</a:t>
                      </a:r>
                      <a:r>
                        <a:rPr lang="de-DE" sz="1200" b="0" i="0" u="none" strike="noStrike" kern="1200" baseline="0" dirty="0" err="1">
                          <a:solidFill>
                            <a:schemeClr val="tx1"/>
                          </a:solidFill>
                          <a:latin typeface="+mj-lt"/>
                          <a:ea typeface="+mn-ea"/>
                          <a:cs typeface="+mn-cs"/>
                        </a:rPr>
                        <a:t>to</a:t>
                      </a:r>
                      <a:r>
                        <a:rPr lang="de-DE" sz="1200" b="0" i="0" u="none" strike="noStrike" kern="1200" baseline="0" dirty="0">
                          <a:solidFill>
                            <a:schemeClr val="tx1"/>
                          </a:solidFill>
                          <a:latin typeface="+mj-lt"/>
                          <a:ea typeface="+mn-ea"/>
                          <a:cs typeface="+mn-cs"/>
                        </a:rPr>
                        <a:t>-Gate</a:t>
                      </a:r>
                    </a:p>
                    <a:p>
                      <a:r>
                        <a:rPr lang="de-DE" sz="1200" b="0" i="0" u="none" strike="noStrike" kern="1200" baseline="0" dirty="0">
                          <a:solidFill>
                            <a:schemeClr val="tx1"/>
                          </a:solidFill>
                          <a:latin typeface="+mj-lt"/>
                          <a:ea typeface="+mn-ea"/>
                          <a:cs typeface="+mn-cs"/>
                        </a:rPr>
                        <a:t>von den </a:t>
                      </a:r>
                      <a:r>
                        <a:rPr lang="de-DE" sz="1200" b="0" i="0" u="none" strike="noStrike" kern="1200" baseline="0" dirty="0" smtClean="0">
                          <a:solidFill>
                            <a:schemeClr val="tx1"/>
                          </a:solidFill>
                          <a:latin typeface="+mj-lt"/>
                          <a:ea typeface="+mn-ea"/>
                          <a:cs typeface="+mn-cs"/>
                        </a:rPr>
                        <a:t>Lieferanten </a:t>
                      </a:r>
                      <a:endParaRPr lang="de-DE" sz="1200" b="0" i="0" u="none" strike="noStrike" kern="1200" baseline="0" dirty="0">
                        <a:solidFill>
                          <a:srgbClr val="FF0000"/>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8600">
                        <a:buFont typeface="+mj-lt"/>
                        <a:buAutoNum type="arabicPeriod"/>
                      </a:pPr>
                      <a:r>
                        <a:rPr lang="de-DE" sz="1200" b="0" i="0" u="none" strike="noStrike" kern="1200" baseline="0" dirty="0">
                          <a:solidFill>
                            <a:schemeClr val="tx1"/>
                          </a:solidFill>
                          <a:highlight>
                            <a:srgbClr val="FFFFFF"/>
                          </a:highlight>
                          <a:latin typeface="+mj-lt"/>
                          <a:ea typeface="+mn-ea"/>
                          <a:cs typeface="+mn-cs"/>
                        </a:rPr>
                        <a:t>Identifikation der Tier 1 supplier der „wesentlichen“ Rohstoffe / </a:t>
                      </a:r>
                      <a:r>
                        <a:rPr lang="de-DE" sz="1200" b="0" i="0" u="none" strike="noStrike" kern="1200" baseline="0" dirty="0" smtClean="0">
                          <a:solidFill>
                            <a:schemeClr val="tx1"/>
                          </a:solidFill>
                          <a:highlight>
                            <a:srgbClr val="FFFFFF"/>
                          </a:highlight>
                          <a:latin typeface="+mj-lt"/>
                          <a:ea typeface="+mn-ea"/>
                          <a:cs typeface="+mn-cs"/>
                        </a:rPr>
                        <a:t>Materialien</a:t>
                      </a:r>
                      <a:endParaRPr lang="de-DE" sz="1200" b="0" i="0" u="none" strike="noStrike" kern="1200" baseline="0" dirty="0">
                        <a:solidFill>
                          <a:schemeClr val="tx1"/>
                        </a:solidFill>
                        <a:highlight>
                          <a:srgbClr val="FFFFFF"/>
                        </a:highlight>
                        <a:latin typeface="+mj-lt"/>
                        <a:ea typeface="+mn-ea"/>
                        <a:cs typeface="+mn-cs"/>
                      </a:endParaRPr>
                    </a:p>
                    <a:p>
                      <a:pPr marL="228600" indent="-228600">
                        <a:buFont typeface="+mj-lt"/>
                        <a:buAutoNum type="arabicPeriod"/>
                      </a:pPr>
                      <a:r>
                        <a:rPr lang="de-DE" sz="1200" b="0" i="0" u="none" strike="noStrike" kern="1200" baseline="0" dirty="0">
                          <a:solidFill>
                            <a:schemeClr val="tx1"/>
                          </a:solidFill>
                          <a:highlight>
                            <a:srgbClr val="FFFFFF"/>
                          </a:highlight>
                          <a:latin typeface="+mj-lt"/>
                          <a:ea typeface="+mn-ea"/>
                          <a:cs typeface="+mn-cs"/>
                        </a:rPr>
                        <a:t>Abfrage der spezifischen Emissionen bei den Lieferanten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de-DE" sz="1200" dirty="0">
                          <a:solidFill>
                            <a:schemeClr val="tx1"/>
                          </a:solidFill>
                          <a:highlight>
                            <a:srgbClr val="FFFFFF"/>
                          </a:highlight>
                          <a:latin typeface="+mj-lt"/>
                        </a:rPr>
                        <a:t>Berechnung der einhergehenden Emissionen </a:t>
                      </a:r>
                      <a:r>
                        <a:rPr lang="de-DE" sz="1200" dirty="0" smtClean="0">
                          <a:solidFill>
                            <a:schemeClr val="tx1"/>
                          </a:solidFill>
                          <a:highlight>
                            <a:srgbClr val="FFFFFF"/>
                          </a:highlight>
                          <a:latin typeface="+mj-lt"/>
                        </a:rPr>
                        <a:t/>
                      </a:r>
                      <a:br>
                        <a:rPr lang="de-DE" sz="1200" dirty="0" smtClean="0">
                          <a:solidFill>
                            <a:schemeClr val="tx1"/>
                          </a:solidFill>
                          <a:highlight>
                            <a:srgbClr val="FFFFFF"/>
                          </a:highlight>
                          <a:latin typeface="+mj-lt"/>
                        </a:rPr>
                      </a:br>
                      <a:endParaRPr lang="de-DE" sz="1200" b="0" i="0" u="none" strike="noStrike" kern="1200" baseline="0" dirty="0">
                        <a:solidFill>
                          <a:schemeClr val="tx1"/>
                        </a:solidFill>
                        <a:highlight>
                          <a:srgbClr val="FFFFFF"/>
                        </a:highlight>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baseline="0" dirty="0">
                          <a:solidFill>
                            <a:schemeClr val="tx1"/>
                          </a:solidFill>
                          <a:highlight>
                            <a:srgbClr val="FFFFFF"/>
                          </a:highlight>
                          <a:latin typeface="+mj-lt"/>
                          <a:ea typeface="+mn-ea"/>
                          <a:cs typeface="+mn-cs"/>
                        </a:rPr>
                        <a:t>Hinweis zu den Daten: </a:t>
                      </a:r>
                      <a:r>
                        <a:rPr lang="de-DE" sz="1200" b="0" i="0" u="none" strike="noStrike" kern="1200" baseline="0" dirty="0">
                          <a:solidFill>
                            <a:schemeClr val="tx1"/>
                          </a:solidFill>
                          <a:latin typeface="+mj-lt"/>
                          <a:ea typeface="+mn-ea"/>
                          <a:cs typeface="+mn-cs"/>
                        </a:rPr>
                        <a:t>Alle Daten (</a:t>
                      </a:r>
                      <a:r>
                        <a:rPr lang="de-DE" sz="1200" b="0" i="0" u="none" strike="noStrike" kern="1200" baseline="0" dirty="0" err="1" smtClean="0">
                          <a:solidFill>
                            <a:schemeClr val="tx1"/>
                          </a:solidFill>
                          <a:latin typeface="+mj-lt"/>
                          <a:ea typeface="+mn-ea"/>
                          <a:cs typeface="+mn-cs"/>
                        </a:rPr>
                        <a:t>Upstream</a:t>
                      </a:r>
                      <a:r>
                        <a:rPr lang="de-DE" sz="1200" b="0" i="0" u="none" strike="noStrike" kern="1200" baseline="0" dirty="0" smtClean="0">
                          <a:solidFill>
                            <a:schemeClr val="tx1"/>
                          </a:solidFill>
                          <a:latin typeface="+mj-lt"/>
                          <a:ea typeface="+mn-ea"/>
                          <a:cs typeface="+mn-cs"/>
                        </a:rPr>
                        <a:t>-Emissionen </a:t>
                      </a:r>
                      <a:r>
                        <a:rPr lang="de-DE" sz="1200" b="0" i="0" u="none" strike="noStrike" kern="1200" baseline="0" dirty="0">
                          <a:solidFill>
                            <a:schemeClr val="tx1"/>
                          </a:solidFill>
                          <a:latin typeface="+mj-lt"/>
                          <a:ea typeface="+mn-ea"/>
                          <a:cs typeface="+mn-cs"/>
                        </a:rPr>
                        <a:t>und Scope </a:t>
                      </a:r>
                      <a:r>
                        <a:rPr lang="de-DE" sz="1200" b="0" i="0" u="none" strike="noStrike" kern="1200" baseline="0" dirty="0" smtClean="0">
                          <a:solidFill>
                            <a:schemeClr val="tx1"/>
                          </a:solidFill>
                          <a:latin typeface="+mj-lt"/>
                          <a:ea typeface="+mn-ea"/>
                          <a:cs typeface="+mn-cs"/>
                        </a:rPr>
                        <a:t>1 und 2 </a:t>
                      </a:r>
                      <a:r>
                        <a:rPr lang="de-DE" sz="1200" b="0" i="0" u="none" strike="noStrike" kern="1200" baseline="0" dirty="0">
                          <a:solidFill>
                            <a:schemeClr val="tx1"/>
                          </a:solidFill>
                          <a:latin typeface="+mj-lt"/>
                          <a:ea typeface="+mn-ea"/>
                          <a:cs typeface="+mn-cs"/>
                        </a:rPr>
                        <a:t>der Lieferanten) sind spezifisch für Produkte der </a:t>
                      </a:r>
                      <a:r>
                        <a:rPr lang="de-DE" sz="1200" b="0" i="0" u="none" strike="noStrike" kern="1200" baseline="0" dirty="0" smtClean="0">
                          <a:solidFill>
                            <a:schemeClr val="tx1"/>
                          </a:solidFill>
                          <a:latin typeface="+mj-lt"/>
                          <a:ea typeface="+mn-ea"/>
                          <a:cs typeface="+mn-cs"/>
                        </a:rPr>
                        <a:t>Lieferanten.</a:t>
                      </a:r>
                      <a:endParaRPr lang="de-DE" sz="1200" b="0" i="0" u="none" strike="noStrike" kern="1200" baseline="0" dirty="0">
                        <a:solidFill>
                          <a:schemeClr val="tx1"/>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de-DE" sz="1200" dirty="0">
                          <a:latin typeface="+mj-lt"/>
                        </a:rPr>
                        <a:t>Herausforderungen können </a:t>
                      </a:r>
                      <a:r>
                        <a:rPr lang="de-DE" sz="1200" dirty="0" smtClean="0">
                          <a:latin typeface="+mj-lt"/>
                        </a:rPr>
                        <a:t>sein:</a:t>
                      </a:r>
                      <a:endParaRPr lang="de-DE" sz="1200" dirty="0">
                        <a:latin typeface="+mj-lt"/>
                      </a:endParaRPr>
                    </a:p>
                    <a:p>
                      <a:pPr marL="285750" indent="-285750">
                        <a:buFont typeface="Arial" panose="020B0604020202020204" pitchFamily="34" charset="0"/>
                        <a:buChar char="•"/>
                      </a:pPr>
                      <a:r>
                        <a:rPr lang="de-DE" sz="1200" b="0" dirty="0">
                          <a:latin typeface="+mj-lt"/>
                        </a:rPr>
                        <a:t>Tiefe der Wertschöpfungskette</a:t>
                      </a:r>
                    </a:p>
                    <a:p>
                      <a:pPr marL="285750" indent="-285750">
                        <a:buFont typeface="Arial" panose="020B0604020202020204" pitchFamily="34" charset="0"/>
                        <a:buChar char="•"/>
                      </a:pPr>
                      <a:r>
                        <a:rPr lang="de-DE" sz="1200" b="0" dirty="0">
                          <a:latin typeface="+mj-lt"/>
                        </a:rPr>
                        <a:t>Hohe Anzahl an Lieferanten</a:t>
                      </a:r>
                    </a:p>
                    <a:p>
                      <a:pPr marL="285750" indent="-285750">
                        <a:buFont typeface="Arial" panose="020B0604020202020204" pitchFamily="34" charset="0"/>
                        <a:buChar char="•"/>
                      </a:pPr>
                      <a:r>
                        <a:rPr lang="de-DE" sz="1200" b="0" dirty="0">
                          <a:latin typeface="+mj-lt"/>
                        </a:rPr>
                        <a:t>Fehlende Kenntnis oder Erfahrung der Lieferanten in Bezug auf Bilanzierung</a:t>
                      </a:r>
                    </a:p>
                    <a:p>
                      <a:pPr marL="285750" indent="-285750">
                        <a:buFont typeface="Arial" panose="020B0604020202020204" pitchFamily="34" charset="0"/>
                        <a:buChar char="•"/>
                      </a:pPr>
                      <a:r>
                        <a:rPr lang="de-DE" sz="1200" b="0" dirty="0">
                          <a:latin typeface="+mj-lt"/>
                        </a:rPr>
                        <a:t>Mangelnde Transparenz in Bezug auf die Qualität der Lieferantendaten</a:t>
                      </a:r>
                    </a:p>
                    <a:p>
                      <a:pPr marL="285750" indent="-285750">
                        <a:buFont typeface="Arial" panose="020B0604020202020204" pitchFamily="34" charset="0"/>
                        <a:buChar char="•"/>
                      </a:pPr>
                      <a:r>
                        <a:rPr lang="de-DE" sz="1200" b="0" dirty="0" smtClean="0">
                          <a:latin typeface="+mj-lt"/>
                        </a:rPr>
                        <a:t>Sprachbarrieren</a:t>
                      </a:r>
                      <a:endParaRPr lang="de-DE" sz="1200" b="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4418651"/>
                  </a:ext>
                </a:extLst>
              </a:tr>
              <a:tr h="1138148">
                <a:tc>
                  <a:txBody>
                    <a:bodyPr/>
                    <a:lstStyle/>
                    <a:p>
                      <a:r>
                        <a:rPr lang="en-US" sz="1200" b="1" i="0" dirty="0">
                          <a:solidFill>
                            <a:srgbClr val="000000"/>
                          </a:solidFill>
                          <a:latin typeface="+mj-lt"/>
                        </a:rPr>
                        <a:t>Average-Data</a:t>
                      </a:r>
                      <a:endParaRPr lang="de-DE" sz="1200" b="1" i="0" dirty="0">
                        <a:solidFill>
                          <a:srgbClr val="000000"/>
                        </a:solidFill>
                        <a:latin typeface="+mj-l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b="0" i="0" u="none" strike="noStrike" kern="1200" baseline="0" dirty="0">
                          <a:solidFill>
                            <a:schemeClr val="tx1"/>
                          </a:solidFill>
                          <a:latin typeface="+mj-lt"/>
                          <a:ea typeface="+mn-ea"/>
                          <a:cs typeface="+mn-cs"/>
                        </a:rPr>
                        <a:t>Emissionsabschätzung anhand der Masse oder anderen relevante Einheiten der eingekauften Güter oder Dienstleistungen multipliziert mit sekundären </a:t>
                      </a:r>
                      <a:r>
                        <a:rPr lang="de-DE" sz="1200" b="0" i="0" u="none" strike="noStrike" kern="1200" baseline="0" dirty="0" smtClean="0">
                          <a:solidFill>
                            <a:schemeClr val="tx1"/>
                          </a:solidFill>
                          <a:latin typeface="+mj-lt"/>
                          <a:ea typeface="+mn-ea"/>
                          <a:cs typeface="+mn-cs"/>
                        </a:rPr>
                        <a:t>Emissionsfaktoren</a:t>
                      </a:r>
                      <a:endParaRPr lang="de-DE" sz="1200" b="0" i="0" u="none" strike="noStrike" kern="1200" baseline="0" dirty="0">
                        <a:solidFill>
                          <a:schemeClr val="tx1"/>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de-DE" sz="1200" dirty="0" smtClean="0">
                          <a:solidFill>
                            <a:schemeClr val="tx1"/>
                          </a:solidFill>
                          <a:highlight>
                            <a:srgbClr val="FFFFFF"/>
                          </a:highlight>
                          <a:latin typeface="+mj-lt"/>
                        </a:rPr>
                        <a:t>Ermittlung</a:t>
                      </a:r>
                      <a:r>
                        <a:rPr lang="de-DE" sz="1200" baseline="0" dirty="0" smtClean="0">
                          <a:solidFill>
                            <a:schemeClr val="tx1"/>
                          </a:solidFill>
                          <a:highlight>
                            <a:srgbClr val="FFFFFF"/>
                          </a:highlight>
                          <a:latin typeface="+mj-lt"/>
                        </a:rPr>
                        <a:t> des </a:t>
                      </a:r>
                      <a:r>
                        <a:rPr lang="de-DE" sz="1200" dirty="0" smtClean="0">
                          <a:solidFill>
                            <a:schemeClr val="tx1"/>
                          </a:solidFill>
                          <a:highlight>
                            <a:srgbClr val="FFFFFF"/>
                          </a:highlight>
                          <a:latin typeface="+mj-lt"/>
                        </a:rPr>
                        <a:t>Gewichts </a:t>
                      </a:r>
                      <a:r>
                        <a:rPr lang="de-DE" sz="1200" dirty="0">
                          <a:solidFill>
                            <a:schemeClr val="tx1"/>
                          </a:solidFill>
                          <a:highlight>
                            <a:srgbClr val="FFFFFF"/>
                          </a:highlight>
                          <a:latin typeface="+mj-lt"/>
                        </a:rPr>
                        <a:t>von 90 % der eingekauften Materialien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de-DE" sz="1200" dirty="0">
                          <a:solidFill>
                            <a:schemeClr val="tx1"/>
                          </a:solidFill>
                          <a:highlight>
                            <a:srgbClr val="FFFFFF"/>
                          </a:highlight>
                          <a:latin typeface="+mj-lt"/>
                        </a:rPr>
                        <a:t>Recherche und Anwendung von </a:t>
                      </a:r>
                      <a:r>
                        <a:rPr lang="de-DE" sz="1200" dirty="0" err="1">
                          <a:solidFill>
                            <a:schemeClr val="tx1"/>
                          </a:solidFill>
                          <a:latin typeface="+mj-lt"/>
                        </a:rPr>
                        <a:t>Cradle</a:t>
                      </a:r>
                      <a:r>
                        <a:rPr lang="de-DE" sz="1200" dirty="0">
                          <a:solidFill>
                            <a:schemeClr val="tx1"/>
                          </a:solidFill>
                          <a:latin typeface="+mj-lt"/>
                        </a:rPr>
                        <a:t>-</a:t>
                      </a:r>
                      <a:r>
                        <a:rPr lang="de-DE" sz="1200" dirty="0" err="1">
                          <a:solidFill>
                            <a:schemeClr val="tx1"/>
                          </a:solidFill>
                          <a:latin typeface="+mj-lt"/>
                        </a:rPr>
                        <a:t>to</a:t>
                      </a:r>
                      <a:r>
                        <a:rPr lang="de-DE" sz="1200" dirty="0">
                          <a:solidFill>
                            <a:schemeClr val="tx1"/>
                          </a:solidFill>
                          <a:latin typeface="+mj-lt"/>
                        </a:rPr>
                        <a:t>-Gate </a:t>
                      </a:r>
                      <a:r>
                        <a:rPr lang="de-DE" sz="1200" dirty="0">
                          <a:solidFill>
                            <a:schemeClr val="tx1"/>
                          </a:solidFill>
                          <a:highlight>
                            <a:srgbClr val="FFFFFF"/>
                          </a:highlight>
                          <a:latin typeface="+mj-lt"/>
                        </a:rPr>
                        <a:t>Emissionsfaktoren für die Materialien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de-DE" sz="1200" dirty="0">
                          <a:solidFill>
                            <a:schemeClr val="tx1"/>
                          </a:solidFill>
                          <a:highlight>
                            <a:srgbClr val="FFFFFF"/>
                          </a:highlight>
                          <a:latin typeface="+mj-lt"/>
                        </a:rPr>
                        <a:t>Extrapolation auf 100 %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highlight>
                            <a:srgbClr val="FFFFFF"/>
                          </a:highlight>
                          <a:latin typeface="+mj-lt"/>
                        </a:rPr>
                        <a:t>Hinweis: </a:t>
                      </a:r>
                      <a:r>
                        <a:rPr lang="de-DE" sz="1200" kern="1200" dirty="0">
                          <a:solidFill>
                            <a:schemeClr val="tx1"/>
                          </a:solidFill>
                          <a:latin typeface="+mn-lt"/>
                          <a:ea typeface="+mn-ea"/>
                          <a:cs typeface="+mn-cs"/>
                        </a:rPr>
                        <a:t>Emissionen beruhen auf sekundären </a:t>
                      </a:r>
                      <a:r>
                        <a:rPr lang="de-DE" sz="1200" kern="1200" dirty="0" smtClean="0">
                          <a:solidFill>
                            <a:schemeClr val="tx1"/>
                          </a:solidFill>
                          <a:latin typeface="+mn-lt"/>
                          <a:ea typeface="+mn-ea"/>
                          <a:cs typeface="+mn-cs"/>
                        </a:rPr>
                        <a:t>Prozessdaten.</a:t>
                      </a:r>
                      <a:endParaRPr lang="de-DE" sz="1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dirty="0">
                          <a:latin typeface="+mj-lt"/>
                        </a:rPr>
                        <a:t>Die Suche nach geeigneten Emissionsfaktoren stellt hier die größte Herausforderung </a:t>
                      </a:r>
                      <a:r>
                        <a:rPr lang="de-DE" sz="1200" dirty="0" smtClean="0">
                          <a:latin typeface="+mj-lt"/>
                        </a:rPr>
                        <a:t>dar. </a:t>
                      </a:r>
                      <a:endParaRPr lang="de-DE" sz="1200" dirty="0">
                        <a:latin typeface="+mj-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kern="1200" dirty="0">
                          <a:solidFill>
                            <a:schemeClr val="tx1"/>
                          </a:solidFill>
                          <a:latin typeface="+mj-lt"/>
                          <a:ea typeface="+mn-ea"/>
                          <a:cs typeface="+mn-cs"/>
                        </a:rPr>
                        <a:t>Auf öffentliche und kostenpflichtige Datenbanken wird in der </a:t>
                      </a:r>
                      <a:r>
                        <a:rPr lang="de-DE" sz="1200" kern="1200" dirty="0" smtClean="0">
                          <a:solidFill>
                            <a:schemeClr val="tx1"/>
                          </a:solidFill>
                          <a:latin typeface="+mj-lt"/>
                          <a:ea typeface="+mn-ea"/>
                          <a:cs typeface="+mn-cs"/>
                        </a:rPr>
                        <a:t>allgemeinen </a:t>
                      </a:r>
                      <a:r>
                        <a:rPr lang="de-DE" sz="1200" kern="1200" dirty="0">
                          <a:solidFill>
                            <a:schemeClr val="tx1"/>
                          </a:solidFill>
                          <a:latin typeface="+mj-lt"/>
                          <a:ea typeface="+mn-ea"/>
                          <a:cs typeface="+mn-cs"/>
                        </a:rPr>
                        <a:t>Handlungshilfe </a:t>
                      </a:r>
                      <a:r>
                        <a:rPr lang="de-DE" sz="1200" kern="1200" dirty="0" smtClean="0">
                          <a:solidFill>
                            <a:schemeClr val="tx1"/>
                          </a:solidFill>
                          <a:latin typeface="+mj-lt"/>
                          <a:ea typeface="+mn-ea"/>
                          <a:cs typeface="+mn-cs"/>
                        </a:rPr>
                        <a:t>verwiesen.</a:t>
                      </a:r>
                      <a:endParaRPr lang="de-DE" sz="1200" kern="1200" dirty="0">
                        <a:solidFill>
                          <a:schemeClr val="tx1"/>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4451105"/>
                  </a:ext>
                </a:extLst>
              </a:tr>
              <a:tr h="1389640">
                <a:tc>
                  <a:txBody>
                    <a:bodyPr/>
                    <a:lstStyle/>
                    <a:p>
                      <a:r>
                        <a:rPr lang="en-US" sz="1200" b="1" i="0" dirty="0">
                          <a:solidFill>
                            <a:srgbClr val="000000"/>
                          </a:solidFill>
                          <a:latin typeface="+mj-lt"/>
                        </a:rPr>
                        <a:t>Spend-based</a:t>
                      </a:r>
                      <a:endParaRPr lang="de-DE" sz="1200" b="1" i="0" dirty="0">
                        <a:solidFill>
                          <a:srgbClr val="000000"/>
                        </a:solidFill>
                        <a:latin typeface="+mj-l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j-lt"/>
                        </a:rPr>
                        <a:t>Emissionsabschätzung anhand des wirtschaftlichen Wertes der eingekauften Güter und Dienstleistungen multipliziert mit sekundären Emissionsfaktoren (z. B. durchschnittliche Emissionen pro Geldwert der Waren</a:t>
                      </a:r>
                      <a:r>
                        <a:rPr lang="de-DE" sz="1200" dirty="0" smtClean="0">
                          <a:solidFill>
                            <a:schemeClr val="tx1"/>
                          </a:solidFill>
                          <a:latin typeface="+mj-lt"/>
                        </a:rPr>
                        <a:t>)</a:t>
                      </a:r>
                      <a:endParaRPr lang="de-DE" sz="120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8600">
                        <a:buFont typeface="+mj-lt"/>
                        <a:buAutoNum type="arabicPeriod"/>
                      </a:pPr>
                      <a:r>
                        <a:rPr lang="de-DE" sz="1200" b="0" i="0" u="none" strike="noStrike" kern="1200" baseline="0" dirty="0">
                          <a:solidFill>
                            <a:schemeClr val="tx1"/>
                          </a:solidFill>
                          <a:latin typeface="+mj-lt"/>
                          <a:ea typeface="+mn-ea"/>
                          <a:cs typeface="+mn-cs"/>
                        </a:rPr>
                        <a:t>Ermittlung der ausgegebenen Summen für eingekaufte Güter und Dienstleistungen nach Produktgruppe unter Berücksichtigung des Marktwerts </a:t>
                      </a:r>
                      <a:r>
                        <a:rPr lang="de-DE" sz="1200" b="0" i="0" u="none" strike="noStrike" kern="1200" baseline="0" dirty="0" smtClean="0">
                          <a:solidFill>
                            <a:schemeClr val="tx1"/>
                          </a:solidFill>
                          <a:latin typeface="+mj-lt"/>
                          <a:ea typeface="+mn-ea"/>
                          <a:cs typeface="+mn-cs"/>
                        </a:rPr>
                        <a:t>(z. B. </a:t>
                      </a:r>
                      <a:r>
                        <a:rPr lang="de-DE" sz="1200" b="0" i="0" u="none" strike="noStrike" kern="1200" baseline="0" dirty="0">
                          <a:solidFill>
                            <a:schemeClr val="tx1"/>
                          </a:solidFill>
                          <a:latin typeface="+mj-lt"/>
                          <a:ea typeface="+mn-ea"/>
                          <a:cs typeface="+mn-cs"/>
                        </a:rPr>
                        <a:t>€)</a:t>
                      </a:r>
                    </a:p>
                    <a:p>
                      <a:pPr marL="228600" indent="-228600">
                        <a:buFont typeface="+mj-lt"/>
                        <a:buAutoNum type="arabicPeriod"/>
                      </a:pPr>
                      <a:r>
                        <a:rPr lang="de-DE" sz="1200" b="0" i="0" u="none" strike="noStrike" kern="1200" baseline="0" dirty="0">
                          <a:solidFill>
                            <a:schemeClr val="tx1"/>
                          </a:solidFill>
                          <a:latin typeface="+mj-lt"/>
                          <a:ea typeface="+mn-ea"/>
                          <a:cs typeface="+mn-cs"/>
                        </a:rPr>
                        <a:t>Recherche und Anwendung von Cradle-</a:t>
                      </a:r>
                      <a:r>
                        <a:rPr lang="de-DE" sz="1200" b="0" i="0" u="none" strike="noStrike" kern="1200" baseline="0" dirty="0" err="1">
                          <a:solidFill>
                            <a:schemeClr val="tx1"/>
                          </a:solidFill>
                          <a:latin typeface="+mj-lt"/>
                          <a:ea typeface="+mn-ea"/>
                          <a:cs typeface="+mn-cs"/>
                        </a:rPr>
                        <a:t>to</a:t>
                      </a:r>
                      <a:r>
                        <a:rPr lang="de-DE" sz="1200" b="0" i="0" u="none" strike="noStrike" kern="1200" baseline="0" dirty="0">
                          <a:solidFill>
                            <a:schemeClr val="tx1"/>
                          </a:solidFill>
                          <a:latin typeface="+mj-lt"/>
                          <a:ea typeface="+mn-ea"/>
                          <a:cs typeface="+mn-cs"/>
                        </a:rPr>
                        <a:t>-Gate Emissionsfaktoren für die Materialien</a:t>
                      </a:r>
                    </a:p>
                    <a:p>
                      <a:pPr marL="228600" indent="-228600">
                        <a:buAutoNum type="arabicPeriod"/>
                      </a:pPr>
                      <a:r>
                        <a:rPr lang="de-DE" sz="1200" b="0" i="0" u="none" strike="noStrike" kern="1200" baseline="0" dirty="0">
                          <a:solidFill>
                            <a:schemeClr val="tx1"/>
                          </a:solidFill>
                          <a:latin typeface="+mj-lt"/>
                          <a:ea typeface="+mn-ea"/>
                          <a:cs typeface="+mn-cs"/>
                        </a:rPr>
                        <a:t>Extrapolation auf 100 %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latin typeface="+mn-lt"/>
                          <a:ea typeface="+mn-ea"/>
                          <a:cs typeface="+mn-cs"/>
                        </a:rPr>
                        <a:t>Hinweis: Emissionen beruhen auf sekundären </a:t>
                      </a:r>
                      <a:r>
                        <a:rPr lang="de-DE" sz="1200" kern="1200" dirty="0" smtClean="0">
                          <a:solidFill>
                            <a:schemeClr val="tx1"/>
                          </a:solidFill>
                          <a:latin typeface="+mn-lt"/>
                          <a:ea typeface="+mn-ea"/>
                          <a:cs typeface="+mn-cs"/>
                        </a:rPr>
                        <a:t>Prozessdaten.</a:t>
                      </a:r>
                      <a:endParaRPr lang="de-DE" sz="1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kern="1200" dirty="0">
                          <a:solidFill>
                            <a:schemeClr val="tx1"/>
                          </a:solidFill>
                          <a:latin typeface="+mj-lt"/>
                          <a:ea typeface="+mn-ea"/>
                          <a:cs typeface="+mn-cs"/>
                        </a:rPr>
                        <a:t>Diese Methode liefert eine erste und grobe Abschätzung der </a:t>
                      </a:r>
                      <a:r>
                        <a:rPr lang="de-DE" sz="1200" kern="1200" dirty="0" smtClean="0">
                          <a:solidFill>
                            <a:schemeClr val="tx1"/>
                          </a:solidFill>
                          <a:latin typeface="+mj-lt"/>
                          <a:ea typeface="+mn-ea"/>
                          <a:cs typeface="+mn-cs"/>
                        </a:rPr>
                        <a:t>Emissionen.</a:t>
                      </a:r>
                      <a:endParaRPr lang="de-DE" sz="1200" kern="1200" dirty="0">
                        <a:solidFill>
                          <a:schemeClr val="tx1"/>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6626364"/>
                  </a:ext>
                </a:extLst>
              </a:tr>
            </a:tbl>
          </a:graphicData>
        </a:graphic>
      </p:graphicFrame>
      <p:sp>
        <p:nvSpPr>
          <p:cNvPr id="10" name="Rechtwinkliges Dreieck 9">
            <a:extLst>
              <a:ext uri="{FF2B5EF4-FFF2-40B4-BE49-F238E27FC236}">
                <a16:creationId xmlns:a16="http://schemas.microsoft.com/office/drawing/2014/main" id="{E3AAA8AF-059E-EC7A-5987-097B223E4ED9}"/>
              </a:ext>
            </a:extLst>
          </p:cNvPr>
          <p:cNvSpPr/>
          <p:nvPr/>
        </p:nvSpPr>
        <p:spPr>
          <a:xfrm rot="10800000">
            <a:off x="551383" y="934401"/>
            <a:ext cx="288031" cy="5042998"/>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1219170" eaLnBrk="1" hangingPunct="1"/>
            <a:r>
              <a:rPr lang="de-DE" sz="1400" dirty="0">
                <a:solidFill>
                  <a:srgbClr val="000000"/>
                </a:solidFill>
              </a:rPr>
              <a:t>spezifisch</a:t>
            </a:r>
          </a:p>
        </p:txBody>
      </p:sp>
      <p:sp>
        <p:nvSpPr>
          <p:cNvPr id="2" name="Sprechblase: rechteckig mit abgerundeten Ecken 1">
            <a:extLst>
              <a:ext uri="{FF2B5EF4-FFF2-40B4-BE49-F238E27FC236}">
                <a16:creationId xmlns:a16="http://schemas.microsoft.com/office/drawing/2014/main" id="{6B4362E7-352D-5118-7166-B7C95DA7C75B}"/>
              </a:ext>
            </a:extLst>
          </p:cNvPr>
          <p:cNvSpPr/>
          <p:nvPr/>
        </p:nvSpPr>
        <p:spPr>
          <a:xfrm>
            <a:off x="9408368" y="5590928"/>
            <a:ext cx="2145974" cy="772942"/>
          </a:xfrm>
          <a:prstGeom prst="wedgeRoundRectCallout">
            <a:avLst>
              <a:gd name="adj1" fmla="val -58705"/>
              <a:gd name="adj2" fmla="val 14477"/>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0" cap="none" spc="0" normalizeH="0" baseline="0" noProof="0" dirty="0">
                <a:ln>
                  <a:noFill/>
                </a:ln>
                <a:solidFill>
                  <a:srgbClr val="000000"/>
                </a:solidFill>
                <a:effectLst/>
                <a:uLnTx/>
                <a:uFillTx/>
                <a:latin typeface="Arial"/>
                <a:ea typeface="ＭＳ Ｐゴシック"/>
                <a:cs typeface="+mn-cs"/>
              </a:rPr>
              <a:t>Methodenmix: Die Berechnung kann </a:t>
            </a:r>
            <a:r>
              <a:rPr lang="de-DE" sz="1100" kern="0" dirty="0">
                <a:solidFill>
                  <a:srgbClr val="000000"/>
                </a:solidFill>
                <a:latin typeface="Arial"/>
                <a:ea typeface="ＭＳ Ｐゴシック"/>
              </a:rPr>
              <a:t>durch Kombination der </a:t>
            </a:r>
            <a:r>
              <a:rPr kumimoji="0" lang="de-DE" sz="1100" b="0" i="0" u="none" strike="noStrike" kern="0" cap="none" spc="0" normalizeH="0" baseline="0" noProof="0" dirty="0">
                <a:ln>
                  <a:noFill/>
                </a:ln>
                <a:solidFill>
                  <a:srgbClr val="000000"/>
                </a:solidFill>
                <a:effectLst/>
                <a:uLnTx/>
                <a:uFillTx/>
                <a:latin typeface="Arial"/>
                <a:ea typeface="ＭＳ Ｐゴシック"/>
                <a:cs typeface="+mn-cs"/>
              </a:rPr>
              <a:t>Methoden erfolgen (hybrid </a:t>
            </a:r>
            <a:r>
              <a:rPr kumimoji="0" lang="de-DE" sz="1100" b="0" i="0" u="none" strike="noStrike" kern="0" cap="none" spc="0" normalizeH="0" baseline="0" noProof="0" dirty="0" err="1">
                <a:ln>
                  <a:noFill/>
                </a:ln>
                <a:solidFill>
                  <a:srgbClr val="000000"/>
                </a:solidFill>
                <a:effectLst/>
                <a:uLnTx/>
                <a:uFillTx/>
                <a:latin typeface="Arial"/>
                <a:ea typeface="ＭＳ Ｐゴシック"/>
                <a:cs typeface="+mn-cs"/>
              </a:rPr>
              <a:t>method</a:t>
            </a:r>
            <a:r>
              <a:rPr kumimoji="0" lang="de-DE" sz="1100" b="0" i="0" u="none" strike="noStrike" kern="0" cap="none" spc="0" normalizeH="0" baseline="0" noProof="0" dirty="0">
                <a:ln>
                  <a:noFill/>
                </a:ln>
                <a:solidFill>
                  <a:srgbClr val="000000"/>
                </a:solidFill>
                <a:effectLst/>
                <a:uLnTx/>
                <a:uFillTx/>
                <a:latin typeface="Arial"/>
                <a:ea typeface="ＭＳ Ｐゴシック"/>
                <a:cs typeface="+mn-cs"/>
              </a:rPr>
              <a:t>). </a:t>
            </a:r>
          </a:p>
        </p:txBody>
      </p:sp>
    </p:spTree>
    <p:extLst>
      <p:ext uri="{BB962C8B-B14F-4D97-AF65-F5344CB8AC3E}">
        <p14:creationId xmlns:p14="http://schemas.microsoft.com/office/powerpoint/2010/main" val="38378649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CE529F94-BB55-822E-4829-C67923FB6C76}"/>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5" name="Foliennummernplatzhalter 4">
            <a:extLst>
              <a:ext uri="{FF2B5EF4-FFF2-40B4-BE49-F238E27FC236}">
                <a16:creationId xmlns:a16="http://schemas.microsoft.com/office/drawing/2014/main" id="{BD23751B-9080-4571-7FC2-C41E52B38ABF}"/>
              </a:ext>
            </a:extLst>
          </p:cNvPr>
          <p:cNvSpPr>
            <a:spLocks noGrp="1"/>
          </p:cNvSpPr>
          <p:nvPr>
            <p:ph type="sldNum" sz="quarter" idx="4"/>
          </p:nvPr>
        </p:nvSpPr>
        <p:spPr/>
        <p:txBody>
          <a:bodyPr/>
          <a:lstStyle/>
          <a:p>
            <a:fld id="{894680D0-7A83-433A-9719-C4143F27F647}" type="slidenum">
              <a:rPr lang="de-DE" smtClean="0"/>
              <a:pPr/>
              <a:t>60</a:t>
            </a:fld>
            <a:endParaRPr lang="de-DE" dirty="0"/>
          </a:p>
        </p:txBody>
      </p:sp>
      <p:graphicFrame>
        <p:nvGraphicFramePr>
          <p:cNvPr id="7" name="Tabelle 9">
            <a:extLst>
              <a:ext uri="{FF2B5EF4-FFF2-40B4-BE49-F238E27FC236}">
                <a16:creationId xmlns:a16="http://schemas.microsoft.com/office/drawing/2014/main" id="{9F208A12-8958-6C04-A4FC-771F2AC1994A}"/>
              </a:ext>
            </a:extLst>
          </p:cNvPr>
          <p:cNvGraphicFramePr>
            <a:graphicFrameLocks noGrp="1"/>
          </p:cNvGraphicFramePr>
          <p:nvPr>
            <p:extLst>
              <p:ext uri="{D42A27DB-BD31-4B8C-83A1-F6EECF244321}">
                <p14:modId xmlns:p14="http://schemas.microsoft.com/office/powerpoint/2010/main" val="2613232044"/>
              </p:ext>
            </p:extLst>
          </p:nvPr>
        </p:nvGraphicFramePr>
        <p:xfrm>
          <a:off x="520102" y="948523"/>
          <a:ext cx="11287898" cy="4698947"/>
        </p:xfrm>
        <a:graphic>
          <a:graphicData uri="http://schemas.openxmlformats.org/drawingml/2006/table">
            <a:tbl>
              <a:tblPr firstRow="1" bandRow="1">
                <a:tableStyleId>{7E9639D4-E3E2-4D34-9284-5A2195B3D0D7}</a:tableStyleId>
              </a:tblPr>
              <a:tblGrid>
                <a:gridCol w="2342029">
                  <a:extLst>
                    <a:ext uri="{9D8B030D-6E8A-4147-A177-3AD203B41FA5}">
                      <a16:colId xmlns:a16="http://schemas.microsoft.com/office/drawing/2014/main" val="2566465029"/>
                    </a:ext>
                  </a:extLst>
                </a:gridCol>
                <a:gridCol w="2441781">
                  <a:extLst>
                    <a:ext uri="{9D8B030D-6E8A-4147-A177-3AD203B41FA5}">
                      <a16:colId xmlns:a16="http://schemas.microsoft.com/office/drawing/2014/main" val="3155891547"/>
                    </a:ext>
                  </a:extLst>
                </a:gridCol>
                <a:gridCol w="5078418">
                  <a:extLst>
                    <a:ext uri="{9D8B030D-6E8A-4147-A177-3AD203B41FA5}">
                      <a16:colId xmlns:a16="http://schemas.microsoft.com/office/drawing/2014/main" val="1714585176"/>
                    </a:ext>
                  </a:extLst>
                </a:gridCol>
                <a:gridCol w="1425670">
                  <a:extLst>
                    <a:ext uri="{9D8B030D-6E8A-4147-A177-3AD203B41FA5}">
                      <a16:colId xmlns:a16="http://schemas.microsoft.com/office/drawing/2014/main" val="982947252"/>
                    </a:ext>
                  </a:extLst>
                </a:gridCol>
              </a:tblGrid>
              <a:tr h="413349">
                <a:tc>
                  <a:txBody>
                    <a:bodyPr/>
                    <a:lstStyle/>
                    <a:p>
                      <a:r>
                        <a:rPr lang="de-DE" sz="1200" dirty="0"/>
                        <a:t>Beschreibung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r>
                        <a:rPr lang="de-DE" sz="1200" dirty="0"/>
                        <a:t>Mindestanforderungen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Querbeziehung zu anderen Kategorien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smtClean="0"/>
                        <a:t>Relevant für</a:t>
                      </a:r>
                      <a:endParaRPr lang="de-D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extLst>
                  <a:ext uri="{0D108BD9-81ED-4DB2-BD59-A6C34878D82A}">
                    <a16:rowId xmlns:a16="http://schemas.microsoft.com/office/drawing/2014/main" val="3870020211"/>
                  </a:ext>
                </a:extLst>
              </a:tr>
              <a:tr h="4285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u="none" strike="noStrike" kern="1200" baseline="0" dirty="0">
                          <a:solidFill>
                            <a:srgbClr val="000000"/>
                          </a:solidFill>
                          <a:latin typeface="+mn-lt"/>
                          <a:ea typeface="+mn-ea"/>
                          <a:cs typeface="+mn-cs"/>
                        </a:rPr>
                        <a:t>Betrieb von Investitionen im Berichtsjahr, welche nicht in Scope 1 oder Scope 2 enthalten </a:t>
                      </a:r>
                      <a:r>
                        <a:rPr lang="de-DE" sz="1200" b="0" u="none" strike="noStrike" kern="1200" baseline="0" dirty="0" smtClean="0">
                          <a:solidFill>
                            <a:srgbClr val="000000"/>
                          </a:solidFill>
                          <a:latin typeface="+mn-lt"/>
                          <a:ea typeface="+mn-ea"/>
                          <a:cs typeface="+mn-cs"/>
                        </a:rPr>
                        <a:t>sind.</a:t>
                      </a:r>
                      <a:endParaRPr lang="de-DE" sz="1200" b="0" u="none" strike="noStrike" kern="1200" baseline="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u="none" strike="noStrike" kern="1200" baseline="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u="none" strike="noStrike" kern="1200" baseline="0" dirty="0">
                          <a:solidFill>
                            <a:srgbClr val="000000"/>
                          </a:solidFill>
                          <a:latin typeface="+mn-lt"/>
                          <a:ea typeface="+mn-ea"/>
                          <a:cs typeface="+mn-cs"/>
                        </a:rPr>
                        <a:t>Diese Kategorie gilt vorrangig für Investoren und Unternehmen, die Finanzdienstleistungen </a:t>
                      </a:r>
                      <a:r>
                        <a:rPr lang="de-DE" sz="1200" b="0" u="none" strike="noStrike" kern="1200" baseline="0" dirty="0" smtClean="0">
                          <a:solidFill>
                            <a:srgbClr val="000000"/>
                          </a:solidFill>
                          <a:latin typeface="+mn-lt"/>
                          <a:ea typeface="+mn-ea"/>
                          <a:cs typeface="+mn-cs"/>
                        </a:rPr>
                        <a:t>anbieten.</a:t>
                      </a:r>
                      <a:endParaRPr lang="de-DE" sz="1200" b="0" u="none" strike="noStrike" kern="1200" baseline="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u="none" strike="noStrike" kern="1200" baseline="0" dirty="0">
                          <a:solidFill>
                            <a:srgbClr val="000000"/>
                          </a:solidFill>
                          <a:latin typeface="+mn-lt"/>
                          <a:ea typeface="+mn-ea"/>
                          <a:cs typeface="+mn-cs"/>
                        </a:rPr>
                        <a:t>Die </a:t>
                      </a:r>
                      <a:r>
                        <a:rPr lang="de-DE" sz="1200" b="0" u="none" strike="noStrike" kern="1200" baseline="0" dirty="0" smtClean="0">
                          <a:solidFill>
                            <a:srgbClr val="000000"/>
                          </a:solidFill>
                          <a:latin typeface="+mn-lt"/>
                          <a:ea typeface="+mn-ea"/>
                          <a:cs typeface="+mn-cs"/>
                        </a:rPr>
                        <a:t>Scope 1 </a:t>
                      </a:r>
                      <a:r>
                        <a:rPr lang="de-DE" sz="1200" b="0" u="none" strike="noStrike" kern="1200" baseline="0" dirty="0">
                          <a:solidFill>
                            <a:srgbClr val="000000"/>
                          </a:solidFill>
                          <a:latin typeface="+mn-lt"/>
                          <a:ea typeface="+mn-ea"/>
                          <a:cs typeface="+mn-cs"/>
                        </a:rPr>
                        <a:t>und </a:t>
                      </a:r>
                      <a:r>
                        <a:rPr lang="de-DE" sz="1200" b="0" u="none" strike="noStrike" kern="1200" baseline="0" dirty="0" smtClean="0">
                          <a:solidFill>
                            <a:srgbClr val="000000"/>
                          </a:solidFill>
                          <a:latin typeface="+mn-lt"/>
                          <a:ea typeface="+mn-ea"/>
                          <a:cs typeface="+mn-cs"/>
                        </a:rPr>
                        <a:t>Scope 2 Emissionen </a:t>
                      </a:r>
                      <a:r>
                        <a:rPr lang="de-DE" sz="1200" b="0" u="none" strike="noStrike" kern="1200" baseline="0" dirty="0">
                          <a:solidFill>
                            <a:srgbClr val="000000"/>
                          </a:solidFill>
                          <a:latin typeface="+mn-lt"/>
                          <a:ea typeface="+mn-ea"/>
                          <a:cs typeface="+mn-cs"/>
                        </a:rPr>
                        <a:t>der Beteiligungsunternehmen </a:t>
                      </a:r>
                      <a:r>
                        <a:rPr lang="de-DE" sz="1200" b="0" u="none" strike="noStrike" kern="1200" baseline="0" dirty="0" smtClean="0">
                          <a:solidFill>
                            <a:srgbClr val="000000"/>
                          </a:solidFill>
                          <a:latin typeface="+mn-lt"/>
                          <a:ea typeface="+mn-ea"/>
                          <a:cs typeface="+mn-cs"/>
                        </a:rPr>
                        <a:t/>
                      </a:r>
                      <a:br>
                        <a:rPr lang="de-DE" sz="1200" b="0" u="none" strike="noStrike" kern="1200" baseline="0" dirty="0" smtClean="0">
                          <a:solidFill>
                            <a:srgbClr val="000000"/>
                          </a:solidFill>
                          <a:latin typeface="+mn-lt"/>
                          <a:ea typeface="+mn-ea"/>
                          <a:cs typeface="+mn-cs"/>
                        </a:rPr>
                      </a:br>
                      <a:r>
                        <a:rPr lang="de-DE" sz="1200" b="0" u="none" strike="noStrike" kern="1200" baseline="0" dirty="0" smtClean="0">
                          <a:solidFill>
                            <a:srgbClr val="000000"/>
                          </a:solidFill>
                          <a:latin typeface="+mn-lt"/>
                          <a:ea typeface="+mn-ea"/>
                          <a:cs typeface="+mn-cs"/>
                        </a:rPr>
                        <a:t>(z. B. über </a:t>
                      </a:r>
                      <a:r>
                        <a:rPr lang="de-DE" sz="1200" b="0" u="none" strike="noStrike" kern="1200" baseline="0" dirty="0">
                          <a:solidFill>
                            <a:srgbClr val="000000"/>
                          </a:solidFill>
                          <a:latin typeface="+mn-lt"/>
                          <a:ea typeface="+mn-ea"/>
                          <a:cs typeface="+mn-cs"/>
                        </a:rPr>
                        <a:t>Anleihen</a:t>
                      </a:r>
                      <a:r>
                        <a:rPr lang="de-DE" sz="1200" b="0" u="none" strike="noStrike" kern="1200" baseline="0" dirty="0" smtClean="0">
                          <a:solidFill>
                            <a:srgbClr val="000000"/>
                          </a:solidFill>
                          <a:latin typeface="+mn-lt"/>
                          <a:ea typeface="+mn-ea"/>
                          <a:cs typeface="+mn-cs"/>
                        </a:rPr>
                        <a:t>)</a:t>
                      </a:r>
                      <a:endParaRPr lang="de-DE" sz="1200" b="0" u="none" strike="noStrike" kern="1200" baseline="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u="none" strike="noStrike" kern="1200" baseline="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0000"/>
                          </a:solidFill>
                        </a:rPr>
                        <a:t>Oftmals besitzen Unternehmen nur einen Anteil an einem Beteiligungsunternehmen </a:t>
                      </a:r>
                      <a:r>
                        <a:rPr lang="de-DE" sz="1200" dirty="0">
                          <a:solidFill>
                            <a:srgbClr val="000000"/>
                          </a:solidFill>
                          <a:sym typeface="Wingdings" panose="05000000000000000000" pitchFamily="2" charset="2"/>
                        </a:rPr>
                        <a:t> Allokation der Emissionen!</a:t>
                      </a:r>
                      <a:endParaRPr lang="de-DE" sz="12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b="0" u="none" strike="noStrike" kern="1200" baseline="0" dirty="0">
                        <a:solidFill>
                          <a:srgbClr val="000000"/>
                        </a:solidFill>
                        <a:latin typeface="+mn-lt"/>
                        <a:ea typeface="+mn-ea"/>
                        <a:cs typeface="+mn-cs"/>
                        <a:sym typeface="Wingdings" panose="05000000000000000000" pitchFamily="2" charset="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de-DE" sz="1200" b="0" u="none" strike="noStrike" kern="1200" baseline="0" dirty="0">
                          <a:solidFill>
                            <a:srgbClr val="000000"/>
                          </a:solidFill>
                          <a:latin typeface="+mn-lt"/>
                          <a:ea typeface="+mn-ea"/>
                          <a:cs typeface="+mn-cs"/>
                        </a:rPr>
                        <a:t>Siehe nächste </a:t>
                      </a:r>
                      <a:r>
                        <a:rPr lang="de-DE" sz="1200" b="0" u="none" strike="noStrike" kern="1200" baseline="0" dirty="0" smtClean="0">
                          <a:solidFill>
                            <a:srgbClr val="000000"/>
                          </a:solidFill>
                          <a:latin typeface="+mn-lt"/>
                          <a:ea typeface="+mn-ea"/>
                          <a:cs typeface="+mn-cs"/>
                        </a:rPr>
                        <a:t>Folie</a:t>
                      </a:r>
                      <a:endParaRPr lang="de-DE" sz="12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4418651"/>
                  </a:ext>
                </a:extLst>
              </a:tr>
            </a:tbl>
          </a:graphicData>
        </a:graphic>
      </p:graphicFrame>
      <p:grpSp>
        <p:nvGrpSpPr>
          <p:cNvPr id="2" name="Gruppieren 1">
            <a:extLst>
              <a:ext uri="{FF2B5EF4-FFF2-40B4-BE49-F238E27FC236}">
                <a16:creationId xmlns:a16="http://schemas.microsoft.com/office/drawing/2014/main" id="{27070026-1401-9CE2-F95D-29DD31513CFB}"/>
              </a:ext>
            </a:extLst>
          </p:cNvPr>
          <p:cNvGrpSpPr/>
          <p:nvPr/>
        </p:nvGrpSpPr>
        <p:grpSpPr>
          <a:xfrm>
            <a:off x="5413289" y="1721169"/>
            <a:ext cx="2010911" cy="1902657"/>
            <a:chOff x="390495" y="1981043"/>
            <a:chExt cx="3610039" cy="1678135"/>
          </a:xfrm>
          <a:solidFill>
            <a:srgbClr val="B6C6D0"/>
          </a:solidFill>
        </p:grpSpPr>
        <p:sp>
          <p:nvSpPr>
            <p:cNvPr id="3" name="Rechteck 2">
              <a:extLst>
                <a:ext uri="{FF2B5EF4-FFF2-40B4-BE49-F238E27FC236}">
                  <a16:creationId xmlns:a16="http://schemas.microsoft.com/office/drawing/2014/main" id="{7A1A946A-F4CF-EC5B-D5BA-B749BFA24DC3}"/>
                </a:ext>
              </a:extLst>
            </p:cNvPr>
            <p:cNvSpPr/>
            <p:nvPr/>
          </p:nvSpPr>
          <p:spPr>
            <a:xfrm>
              <a:off x="390495" y="2162407"/>
              <a:ext cx="3610039" cy="604800"/>
            </a:xfrm>
            <a:prstGeom prst="rect">
              <a:avLst/>
            </a:prstGeom>
            <a:grpFill/>
            <a:ln>
              <a:solidFill>
                <a:schemeClr val="accent3"/>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Freihandform: Form 5">
              <a:extLst>
                <a:ext uri="{FF2B5EF4-FFF2-40B4-BE49-F238E27FC236}">
                  <a16:creationId xmlns:a16="http://schemas.microsoft.com/office/drawing/2014/main" id="{405EF753-67E5-1A8B-2F2E-67887B1181F5}"/>
                </a:ext>
              </a:extLst>
            </p:cNvPr>
            <p:cNvSpPr/>
            <p:nvPr/>
          </p:nvSpPr>
          <p:spPr>
            <a:xfrm>
              <a:off x="585246" y="1981043"/>
              <a:ext cx="3255281" cy="727604"/>
            </a:xfrm>
            <a:custGeom>
              <a:avLst/>
              <a:gdLst>
                <a:gd name="connsiteX0" fmla="*/ 0 w 3123558"/>
                <a:gd name="connsiteY0" fmla="*/ 118082 h 708480"/>
                <a:gd name="connsiteX1" fmla="*/ 118082 w 3123558"/>
                <a:gd name="connsiteY1" fmla="*/ 0 h 708480"/>
                <a:gd name="connsiteX2" fmla="*/ 3005476 w 3123558"/>
                <a:gd name="connsiteY2" fmla="*/ 0 h 708480"/>
                <a:gd name="connsiteX3" fmla="*/ 3123558 w 3123558"/>
                <a:gd name="connsiteY3" fmla="*/ 118082 h 708480"/>
                <a:gd name="connsiteX4" fmla="*/ 3123558 w 3123558"/>
                <a:gd name="connsiteY4" fmla="*/ 590398 h 708480"/>
                <a:gd name="connsiteX5" fmla="*/ 3005476 w 3123558"/>
                <a:gd name="connsiteY5" fmla="*/ 708480 h 708480"/>
                <a:gd name="connsiteX6" fmla="*/ 118082 w 3123558"/>
                <a:gd name="connsiteY6" fmla="*/ 708480 h 708480"/>
                <a:gd name="connsiteX7" fmla="*/ 0 w 3123558"/>
                <a:gd name="connsiteY7" fmla="*/ 590398 h 708480"/>
                <a:gd name="connsiteX8" fmla="*/ 0 w 3123558"/>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3558" h="708480">
                  <a:moveTo>
                    <a:pt x="0" y="118082"/>
                  </a:moveTo>
                  <a:cubicBezTo>
                    <a:pt x="0" y="52867"/>
                    <a:pt x="52867" y="0"/>
                    <a:pt x="118082" y="0"/>
                  </a:cubicBezTo>
                  <a:lnTo>
                    <a:pt x="3005476" y="0"/>
                  </a:lnTo>
                  <a:cubicBezTo>
                    <a:pt x="3070691" y="0"/>
                    <a:pt x="3123558" y="52867"/>
                    <a:pt x="3123558" y="118082"/>
                  </a:cubicBezTo>
                  <a:lnTo>
                    <a:pt x="3123558" y="590398"/>
                  </a:lnTo>
                  <a:cubicBezTo>
                    <a:pt x="3123558" y="655613"/>
                    <a:pt x="3070691" y="708480"/>
                    <a:pt x="3005476" y="708480"/>
                  </a:cubicBezTo>
                  <a:lnTo>
                    <a:pt x="118082" y="708480"/>
                  </a:lnTo>
                  <a:cubicBezTo>
                    <a:pt x="52867" y="708480"/>
                    <a:pt x="0" y="655613"/>
                    <a:pt x="0" y="590398"/>
                  </a:cubicBezTo>
                  <a:lnTo>
                    <a:pt x="0" y="118082"/>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6035" tIns="34585" rIns="126035" bIns="34585" numCol="1" spcCol="1270" anchor="ctr" anchorCtr="0">
              <a:noAutofit/>
            </a:bodyPr>
            <a:lstStyle/>
            <a:p>
              <a:pPr marL="0" lvl="0" indent="0" algn="l" defTabSz="622300">
                <a:lnSpc>
                  <a:spcPct val="90000"/>
                </a:lnSpc>
                <a:spcBef>
                  <a:spcPct val="0"/>
                </a:spcBef>
                <a:spcAft>
                  <a:spcPct val="35000"/>
                </a:spcAft>
                <a:buNone/>
              </a:pPr>
              <a:r>
                <a:rPr lang="de-DE" sz="1200" kern="1200" dirty="0">
                  <a:solidFill>
                    <a:schemeClr val="tx1"/>
                  </a:solidFill>
                </a:rPr>
                <a:t>Kontrollansatz (finanziell)</a:t>
              </a:r>
            </a:p>
            <a:p>
              <a:pPr marL="0" lvl="0" indent="0" algn="l" defTabSz="622300">
                <a:lnSpc>
                  <a:spcPct val="90000"/>
                </a:lnSpc>
                <a:spcBef>
                  <a:spcPct val="0"/>
                </a:spcBef>
                <a:spcAft>
                  <a:spcPct val="35000"/>
                </a:spcAft>
                <a:buNone/>
              </a:pPr>
              <a:r>
                <a:rPr lang="de-DE" sz="1200" kern="1200" dirty="0">
                  <a:solidFill>
                    <a:schemeClr val="tx1"/>
                  </a:solidFill>
                </a:rPr>
                <a:t>&gt; 50 </a:t>
              </a:r>
              <a:r>
                <a:rPr lang="de-DE" sz="1200" kern="1200" dirty="0" smtClean="0">
                  <a:solidFill>
                    <a:schemeClr val="tx1"/>
                  </a:solidFill>
                </a:rPr>
                <a:t>%</a:t>
              </a:r>
              <a:r>
                <a:rPr lang="de-DE" sz="1800" dirty="0">
                  <a:solidFill>
                    <a:schemeClr val="tx1"/>
                  </a:solidFill>
                </a:rPr>
                <a:t> </a:t>
              </a:r>
              <a:r>
                <a:rPr lang="de-DE" sz="1200" kern="1200" dirty="0" smtClean="0">
                  <a:solidFill>
                    <a:schemeClr val="tx1"/>
                  </a:solidFill>
                </a:rPr>
                <a:t>wirtschaftlicher </a:t>
              </a:r>
              <a:r>
                <a:rPr lang="de-DE" sz="1200" kern="1200" dirty="0">
                  <a:solidFill>
                    <a:schemeClr val="tx1"/>
                  </a:solidFill>
                </a:rPr>
                <a:t>Anteil</a:t>
              </a:r>
            </a:p>
          </p:txBody>
        </p:sp>
        <p:sp>
          <p:nvSpPr>
            <p:cNvPr id="8" name="Rechteck 7">
              <a:extLst>
                <a:ext uri="{FF2B5EF4-FFF2-40B4-BE49-F238E27FC236}">
                  <a16:creationId xmlns:a16="http://schemas.microsoft.com/office/drawing/2014/main" id="{1E648701-B841-C4BF-FB4A-2B6F07A96D42}"/>
                </a:ext>
              </a:extLst>
            </p:cNvPr>
            <p:cNvSpPr/>
            <p:nvPr/>
          </p:nvSpPr>
          <p:spPr>
            <a:xfrm>
              <a:off x="390495" y="3054378"/>
              <a:ext cx="3610039" cy="604800"/>
            </a:xfrm>
            <a:prstGeom prst="rect">
              <a:avLst/>
            </a:prstGeom>
            <a:grpFill/>
            <a:ln>
              <a:solidFill>
                <a:schemeClr val="accent3"/>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Freihandform: Form 8">
              <a:extLst>
                <a:ext uri="{FF2B5EF4-FFF2-40B4-BE49-F238E27FC236}">
                  <a16:creationId xmlns:a16="http://schemas.microsoft.com/office/drawing/2014/main" id="{A9BC0A1F-2F0B-7AEA-4B54-62F1E660C310}"/>
                </a:ext>
              </a:extLst>
            </p:cNvPr>
            <p:cNvSpPr/>
            <p:nvPr/>
          </p:nvSpPr>
          <p:spPr>
            <a:xfrm>
              <a:off x="585246" y="2887136"/>
              <a:ext cx="3255281" cy="708480"/>
            </a:xfrm>
            <a:custGeom>
              <a:avLst/>
              <a:gdLst>
                <a:gd name="connsiteX0" fmla="*/ 0 w 3123558"/>
                <a:gd name="connsiteY0" fmla="*/ 118082 h 708480"/>
                <a:gd name="connsiteX1" fmla="*/ 118082 w 3123558"/>
                <a:gd name="connsiteY1" fmla="*/ 0 h 708480"/>
                <a:gd name="connsiteX2" fmla="*/ 3005476 w 3123558"/>
                <a:gd name="connsiteY2" fmla="*/ 0 h 708480"/>
                <a:gd name="connsiteX3" fmla="*/ 3123558 w 3123558"/>
                <a:gd name="connsiteY3" fmla="*/ 118082 h 708480"/>
                <a:gd name="connsiteX4" fmla="*/ 3123558 w 3123558"/>
                <a:gd name="connsiteY4" fmla="*/ 590398 h 708480"/>
                <a:gd name="connsiteX5" fmla="*/ 3005476 w 3123558"/>
                <a:gd name="connsiteY5" fmla="*/ 708480 h 708480"/>
                <a:gd name="connsiteX6" fmla="*/ 118082 w 3123558"/>
                <a:gd name="connsiteY6" fmla="*/ 708480 h 708480"/>
                <a:gd name="connsiteX7" fmla="*/ 0 w 3123558"/>
                <a:gd name="connsiteY7" fmla="*/ 590398 h 708480"/>
                <a:gd name="connsiteX8" fmla="*/ 0 w 3123558"/>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3558" h="708480">
                  <a:moveTo>
                    <a:pt x="0" y="118082"/>
                  </a:moveTo>
                  <a:cubicBezTo>
                    <a:pt x="0" y="52867"/>
                    <a:pt x="52867" y="0"/>
                    <a:pt x="118082" y="0"/>
                  </a:cubicBezTo>
                  <a:lnTo>
                    <a:pt x="3005476" y="0"/>
                  </a:lnTo>
                  <a:cubicBezTo>
                    <a:pt x="3070691" y="0"/>
                    <a:pt x="3123558" y="52867"/>
                    <a:pt x="3123558" y="118082"/>
                  </a:cubicBezTo>
                  <a:lnTo>
                    <a:pt x="3123558" y="590398"/>
                  </a:lnTo>
                  <a:cubicBezTo>
                    <a:pt x="3123558" y="655613"/>
                    <a:pt x="3070691" y="708480"/>
                    <a:pt x="3005476" y="708480"/>
                  </a:cubicBezTo>
                  <a:lnTo>
                    <a:pt x="118082" y="708480"/>
                  </a:lnTo>
                  <a:cubicBezTo>
                    <a:pt x="52867" y="708480"/>
                    <a:pt x="0" y="655613"/>
                    <a:pt x="0" y="590398"/>
                  </a:cubicBezTo>
                  <a:lnTo>
                    <a:pt x="0" y="118082"/>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6035" tIns="34585" rIns="126035" bIns="34585" numCol="1" spcCol="1270" anchor="ctr" anchorCtr="0">
              <a:noAutofit/>
            </a:bodyPr>
            <a:lstStyle/>
            <a:p>
              <a:pPr marL="0" lvl="0" indent="0" algn="l" defTabSz="622300">
                <a:lnSpc>
                  <a:spcPct val="90000"/>
                </a:lnSpc>
                <a:spcBef>
                  <a:spcPct val="0"/>
                </a:spcBef>
                <a:spcAft>
                  <a:spcPct val="35000"/>
                </a:spcAft>
                <a:buNone/>
              </a:pPr>
              <a:r>
                <a:rPr lang="de-DE" sz="1200" kern="1200" dirty="0">
                  <a:solidFill>
                    <a:schemeClr val="tx1"/>
                  </a:solidFill>
                </a:rPr>
                <a:t>Kontrollansatz (operativ)</a:t>
              </a:r>
            </a:p>
            <a:p>
              <a:pPr marL="0" lvl="0" indent="0" algn="l" defTabSz="622300">
                <a:lnSpc>
                  <a:spcPct val="90000"/>
                </a:lnSpc>
                <a:spcBef>
                  <a:spcPct val="0"/>
                </a:spcBef>
                <a:spcAft>
                  <a:spcPct val="35000"/>
                </a:spcAft>
                <a:buNone/>
              </a:pPr>
              <a:r>
                <a:rPr lang="de-DE" sz="1200" kern="1200" dirty="0">
                  <a:solidFill>
                    <a:schemeClr val="tx1"/>
                  </a:solidFill>
                </a:rPr>
                <a:t>&gt; Geschäftssteuerung</a:t>
              </a:r>
            </a:p>
          </p:txBody>
        </p:sp>
      </p:grpSp>
      <p:grpSp>
        <p:nvGrpSpPr>
          <p:cNvPr id="10" name="Gruppieren 9">
            <a:extLst>
              <a:ext uri="{FF2B5EF4-FFF2-40B4-BE49-F238E27FC236}">
                <a16:creationId xmlns:a16="http://schemas.microsoft.com/office/drawing/2014/main" id="{6E9FD062-5D7E-9F84-2984-1A8A4BCE3CDC}"/>
              </a:ext>
            </a:extLst>
          </p:cNvPr>
          <p:cNvGrpSpPr/>
          <p:nvPr/>
        </p:nvGrpSpPr>
        <p:grpSpPr>
          <a:xfrm>
            <a:off x="5413290" y="3751501"/>
            <a:ext cx="2033802" cy="943677"/>
            <a:chOff x="349400" y="3823516"/>
            <a:chExt cx="3651136" cy="791810"/>
          </a:xfrm>
          <a:solidFill>
            <a:srgbClr val="B6C6D0"/>
          </a:solidFill>
        </p:grpSpPr>
        <p:sp>
          <p:nvSpPr>
            <p:cNvPr id="11" name="Rechteck 10">
              <a:extLst>
                <a:ext uri="{FF2B5EF4-FFF2-40B4-BE49-F238E27FC236}">
                  <a16:creationId xmlns:a16="http://schemas.microsoft.com/office/drawing/2014/main" id="{EF3BCE24-AA5E-3C8B-16B8-51BA9AEDABC0}"/>
                </a:ext>
              </a:extLst>
            </p:cNvPr>
            <p:cNvSpPr/>
            <p:nvPr/>
          </p:nvSpPr>
          <p:spPr>
            <a:xfrm>
              <a:off x="349400" y="4010526"/>
              <a:ext cx="3651136" cy="604800"/>
            </a:xfrm>
            <a:prstGeom prst="rect">
              <a:avLst/>
            </a:prstGeom>
            <a:grpFill/>
            <a:ln>
              <a:solidFill>
                <a:schemeClr val="accent3"/>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Freihandform: Form 11">
              <a:extLst>
                <a:ext uri="{FF2B5EF4-FFF2-40B4-BE49-F238E27FC236}">
                  <a16:creationId xmlns:a16="http://schemas.microsoft.com/office/drawing/2014/main" id="{7A54E60C-FC24-2D13-68E0-AD3D9CABDCCA}"/>
                </a:ext>
              </a:extLst>
            </p:cNvPr>
            <p:cNvSpPr/>
            <p:nvPr/>
          </p:nvSpPr>
          <p:spPr>
            <a:xfrm>
              <a:off x="544150" y="3823516"/>
              <a:ext cx="3296377" cy="708480"/>
            </a:xfrm>
            <a:custGeom>
              <a:avLst/>
              <a:gdLst>
                <a:gd name="connsiteX0" fmla="*/ 0 w 3123558"/>
                <a:gd name="connsiteY0" fmla="*/ 118082 h 708480"/>
                <a:gd name="connsiteX1" fmla="*/ 118082 w 3123558"/>
                <a:gd name="connsiteY1" fmla="*/ 0 h 708480"/>
                <a:gd name="connsiteX2" fmla="*/ 3005476 w 3123558"/>
                <a:gd name="connsiteY2" fmla="*/ 0 h 708480"/>
                <a:gd name="connsiteX3" fmla="*/ 3123558 w 3123558"/>
                <a:gd name="connsiteY3" fmla="*/ 118082 h 708480"/>
                <a:gd name="connsiteX4" fmla="*/ 3123558 w 3123558"/>
                <a:gd name="connsiteY4" fmla="*/ 590398 h 708480"/>
                <a:gd name="connsiteX5" fmla="*/ 3005476 w 3123558"/>
                <a:gd name="connsiteY5" fmla="*/ 708480 h 708480"/>
                <a:gd name="connsiteX6" fmla="*/ 118082 w 3123558"/>
                <a:gd name="connsiteY6" fmla="*/ 708480 h 708480"/>
                <a:gd name="connsiteX7" fmla="*/ 0 w 3123558"/>
                <a:gd name="connsiteY7" fmla="*/ 590398 h 708480"/>
                <a:gd name="connsiteX8" fmla="*/ 0 w 3123558"/>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3558" h="708480">
                  <a:moveTo>
                    <a:pt x="0" y="118082"/>
                  </a:moveTo>
                  <a:cubicBezTo>
                    <a:pt x="0" y="52867"/>
                    <a:pt x="52867" y="0"/>
                    <a:pt x="118082" y="0"/>
                  </a:cubicBezTo>
                  <a:lnTo>
                    <a:pt x="3005476" y="0"/>
                  </a:lnTo>
                  <a:cubicBezTo>
                    <a:pt x="3070691" y="0"/>
                    <a:pt x="3123558" y="52867"/>
                    <a:pt x="3123558" y="118082"/>
                  </a:cubicBezTo>
                  <a:lnTo>
                    <a:pt x="3123558" y="590398"/>
                  </a:lnTo>
                  <a:cubicBezTo>
                    <a:pt x="3123558" y="655613"/>
                    <a:pt x="3070691" y="708480"/>
                    <a:pt x="3005476" y="708480"/>
                  </a:cubicBezTo>
                  <a:lnTo>
                    <a:pt x="118082" y="708480"/>
                  </a:lnTo>
                  <a:cubicBezTo>
                    <a:pt x="52867" y="708480"/>
                    <a:pt x="0" y="655613"/>
                    <a:pt x="0" y="590398"/>
                  </a:cubicBezTo>
                  <a:lnTo>
                    <a:pt x="0" y="118082"/>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6035" tIns="34585" rIns="126035" bIns="34585"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de-DE" sz="1200" kern="1200" dirty="0">
                  <a:solidFill>
                    <a:schemeClr val="tx1"/>
                  </a:solidFill>
                </a:rPr>
                <a:t>Anteilsansatz </a:t>
              </a:r>
            </a:p>
            <a:p>
              <a:pPr marL="0" marR="0" lvl="0" indent="0" algn="l" defTabSz="914400" eaLnBrk="1" fontAlgn="auto" latinLnBrk="0" hangingPunct="1">
                <a:lnSpc>
                  <a:spcPct val="100000"/>
                </a:lnSpc>
                <a:spcBef>
                  <a:spcPct val="0"/>
                </a:spcBef>
                <a:spcAft>
                  <a:spcPts val="0"/>
                </a:spcAft>
                <a:buClrTx/>
                <a:buSzTx/>
                <a:buFontTx/>
                <a:buNone/>
                <a:tabLst/>
                <a:defRPr/>
              </a:pPr>
              <a:r>
                <a:rPr lang="de-DE" sz="1200" kern="1200" dirty="0">
                  <a:solidFill>
                    <a:schemeClr val="tx1"/>
                  </a:solidFill>
                </a:rPr>
                <a:t>(% der Anteile)</a:t>
              </a:r>
            </a:p>
          </p:txBody>
        </p:sp>
      </p:grpSp>
      <p:grpSp>
        <p:nvGrpSpPr>
          <p:cNvPr id="13" name="Gruppieren 12">
            <a:extLst>
              <a:ext uri="{FF2B5EF4-FFF2-40B4-BE49-F238E27FC236}">
                <a16:creationId xmlns:a16="http://schemas.microsoft.com/office/drawing/2014/main" id="{E70C712A-9633-AB86-A0C4-CBE439F539B6}"/>
              </a:ext>
            </a:extLst>
          </p:cNvPr>
          <p:cNvGrpSpPr/>
          <p:nvPr/>
        </p:nvGrpSpPr>
        <p:grpSpPr>
          <a:xfrm>
            <a:off x="7484769" y="3820550"/>
            <a:ext cx="2753556" cy="874628"/>
            <a:chOff x="0" y="1224132"/>
            <a:chExt cx="6617741" cy="472986"/>
          </a:xfrm>
          <a:solidFill>
            <a:srgbClr val="B6C6D0"/>
          </a:solidFill>
        </p:grpSpPr>
        <p:sp>
          <p:nvSpPr>
            <p:cNvPr id="14" name="Rechteck: abgerundete Ecken 13">
              <a:extLst>
                <a:ext uri="{FF2B5EF4-FFF2-40B4-BE49-F238E27FC236}">
                  <a16:creationId xmlns:a16="http://schemas.microsoft.com/office/drawing/2014/main" id="{DC31BCE4-A440-89E5-9EB6-DC51A820A089}"/>
                </a:ext>
              </a:extLst>
            </p:cNvPr>
            <p:cNvSpPr/>
            <p:nvPr/>
          </p:nvSpPr>
          <p:spPr>
            <a:xfrm>
              <a:off x="0" y="1224132"/>
              <a:ext cx="6617741" cy="472986"/>
            </a:xfrm>
            <a:prstGeom prst="roundRect">
              <a:avLst/>
            </a:prstGeom>
            <a:grpFill/>
            <a:ln>
              <a:solidFill>
                <a:schemeClr val="tx1">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sp>
        <p:sp>
          <p:nvSpPr>
            <p:cNvPr id="15" name="Rechteck: abgerundete Ecken 4">
              <a:extLst>
                <a:ext uri="{FF2B5EF4-FFF2-40B4-BE49-F238E27FC236}">
                  <a16:creationId xmlns:a16="http://schemas.microsoft.com/office/drawing/2014/main" id="{1D2C67AD-FEB9-BCEC-3993-8B1DE20BFBD6}"/>
                </a:ext>
              </a:extLst>
            </p:cNvPr>
            <p:cNvSpPr txBox="1"/>
            <p:nvPr/>
          </p:nvSpPr>
          <p:spPr>
            <a:xfrm>
              <a:off x="310834" y="1263916"/>
              <a:ext cx="6139461" cy="38944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rtlCol="0" anchor="ctr" anchorCtr="0">
              <a:noAutofit/>
            </a:bodyPr>
            <a:lstStyle/>
            <a:p>
              <a:pPr marL="0" lvl="0" indent="0" algn="l" defTabSz="622300">
                <a:lnSpc>
                  <a:spcPct val="90000"/>
                </a:lnSpc>
                <a:spcBef>
                  <a:spcPct val="0"/>
                </a:spcBef>
                <a:spcAft>
                  <a:spcPct val="35000"/>
                </a:spcAft>
                <a:buNone/>
              </a:pPr>
              <a:r>
                <a:rPr lang="de-DE" sz="1050" kern="1200" dirty="0">
                  <a:solidFill>
                    <a:srgbClr val="000000"/>
                  </a:solidFill>
                </a:rPr>
                <a:t>Emissionen aus Kapitalbeteiligungen werden Scope 1 und Scope 2 gemäß dem Umfang der </a:t>
              </a:r>
              <a:r>
                <a:rPr lang="de-DE" sz="1050" dirty="0">
                  <a:solidFill>
                    <a:srgbClr val="000000"/>
                  </a:solidFill>
                </a:rPr>
                <a:t>gehaltenen Beteiligung </a:t>
              </a:r>
              <a:r>
                <a:rPr lang="de-DE" sz="1050" kern="1200" dirty="0">
                  <a:solidFill>
                    <a:srgbClr val="000000"/>
                  </a:solidFill>
                </a:rPr>
                <a:t>zugeordnet.</a:t>
              </a:r>
            </a:p>
          </p:txBody>
        </p:sp>
      </p:grpSp>
      <p:grpSp>
        <p:nvGrpSpPr>
          <p:cNvPr id="16" name="Gruppieren 15">
            <a:extLst>
              <a:ext uri="{FF2B5EF4-FFF2-40B4-BE49-F238E27FC236}">
                <a16:creationId xmlns:a16="http://schemas.microsoft.com/office/drawing/2014/main" id="{D897EAAF-0353-9B94-BAA1-D945FEF19150}"/>
              </a:ext>
            </a:extLst>
          </p:cNvPr>
          <p:cNvGrpSpPr/>
          <p:nvPr/>
        </p:nvGrpSpPr>
        <p:grpSpPr>
          <a:xfrm>
            <a:off x="7463578" y="1721169"/>
            <a:ext cx="2772905" cy="1807752"/>
            <a:chOff x="-268428" y="1226182"/>
            <a:chExt cx="6617741" cy="472986"/>
          </a:xfrm>
          <a:solidFill>
            <a:srgbClr val="B6C6D0"/>
          </a:solidFill>
        </p:grpSpPr>
        <p:sp>
          <p:nvSpPr>
            <p:cNvPr id="17" name="Rechteck: abgerundete Ecken 16">
              <a:extLst>
                <a:ext uri="{FF2B5EF4-FFF2-40B4-BE49-F238E27FC236}">
                  <a16:creationId xmlns:a16="http://schemas.microsoft.com/office/drawing/2014/main" id="{9383E8D3-727C-BF1A-4879-5D491A4ECC7D}"/>
                </a:ext>
              </a:extLst>
            </p:cNvPr>
            <p:cNvSpPr/>
            <p:nvPr/>
          </p:nvSpPr>
          <p:spPr>
            <a:xfrm>
              <a:off x="-268428" y="1226182"/>
              <a:ext cx="6617741" cy="472986"/>
            </a:xfrm>
            <a:prstGeom prst="roundRect">
              <a:avLst/>
            </a:prstGeom>
            <a:grpFill/>
            <a:ln>
              <a:solidFill>
                <a:schemeClr val="tx1">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sp>
        <p:sp>
          <p:nvSpPr>
            <p:cNvPr id="18" name="Rechteck: abgerundete Ecken 4">
              <a:extLst>
                <a:ext uri="{FF2B5EF4-FFF2-40B4-BE49-F238E27FC236}">
                  <a16:creationId xmlns:a16="http://schemas.microsoft.com/office/drawing/2014/main" id="{E9DDD3F0-6415-1E26-F38F-D2D204381993}"/>
                </a:ext>
              </a:extLst>
            </p:cNvPr>
            <p:cNvSpPr txBox="1"/>
            <p:nvPr/>
          </p:nvSpPr>
          <p:spPr>
            <a:xfrm>
              <a:off x="-177514" y="1279983"/>
              <a:ext cx="6364946" cy="37420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rtlCol="0" anchor="ctr" anchorCtr="0">
              <a:noAutofit/>
            </a:bodyPr>
            <a:lstStyle/>
            <a:p>
              <a:pPr marL="0" lvl="0" indent="0" algn="l" defTabSz="622300">
                <a:lnSpc>
                  <a:spcPct val="90000"/>
                </a:lnSpc>
                <a:spcBef>
                  <a:spcPct val="0"/>
                </a:spcBef>
                <a:spcAft>
                  <a:spcPct val="35000"/>
                </a:spcAft>
                <a:buNone/>
              </a:pPr>
              <a:r>
                <a:rPr lang="de-DE" sz="1050" b="1" kern="1200" dirty="0">
                  <a:solidFill>
                    <a:srgbClr val="000000"/>
                  </a:solidFill>
                </a:rPr>
                <a:t>Emissionen aus Kapitalbeteiligungen, die für </a:t>
              </a:r>
              <a:r>
                <a:rPr lang="de-DE" sz="1050" b="1" dirty="0">
                  <a:solidFill>
                    <a:srgbClr val="000000"/>
                  </a:solidFill>
                </a:rPr>
                <a:t>das </a:t>
              </a:r>
              <a:r>
                <a:rPr lang="de-DE" sz="1050" b="1" u="sng" kern="1200" dirty="0">
                  <a:solidFill>
                    <a:srgbClr val="000000"/>
                  </a:solidFill>
                </a:rPr>
                <a:t>berichtende Unternehmen wesentlich </a:t>
              </a:r>
              <a:r>
                <a:rPr lang="de-DE" sz="1050" b="1" kern="1200" dirty="0">
                  <a:solidFill>
                    <a:srgbClr val="000000"/>
                  </a:solidFill>
                </a:rPr>
                <a:t>sind, aber nicht der Kontrolle des berichtenden Unternehmens unterliegen, werden in der Kategorie 3.15 berichtet.</a:t>
              </a:r>
            </a:p>
            <a:p>
              <a:pPr marL="0" lvl="0" indent="0" algn="l" defTabSz="622300">
                <a:lnSpc>
                  <a:spcPct val="90000"/>
                </a:lnSpc>
                <a:spcBef>
                  <a:spcPct val="0"/>
                </a:spcBef>
                <a:spcAft>
                  <a:spcPct val="35000"/>
                </a:spcAft>
                <a:buNone/>
              </a:pPr>
              <a:r>
                <a:rPr lang="de-DE" sz="1050" kern="1200" dirty="0">
                  <a:solidFill>
                    <a:srgbClr val="000000"/>
                  </a:solidFill>
                </a:rPr>
                <a:t>Diejenigen Kapitalbeteiligungen, welche der Kontrolle </a:t>
              </a:r>
              <a:r>
                <a:rPr lang="de-DE" sz="1050" dirty="0">
                  <a:solidFill>
                    <a:srgbClr val="000000"/>
                  </a:solidFill>
                </a:rPr>
                <a:t>unterliegen, </a:t>
              </a:r>
              <a:r>
                <a:rPr lang="de-DE" sz="1050" kern="1200" dirty="0">
                  <a:solidFill>
                    <a:srgbClr val="000000"/>
                  </a:solidFill>
                </a:rPr>
                <a:t>werden Scope 1 und Scope 2 zugeordnet.</a:t>
              </a:r>
            </a:p>
          </p:txBody>
        </p:sp>
      </p:grpSp>
      <p:sp>
        <p:nvSpPr>
          <p:cNvPr id="19" name="Sprechblase: rechteckig mit abgerundeten Ecken 18">
            <a:extLst>
              <a:ext uri="{FF2B5EF4-FFF2-40B4-BE49-F238E27FC236}">
                <a16:creationId xmlns:a16="http://schemas.microsoft.com/office/drawing/2014/main" id="{278C06EC-83AE-FAAC-0ED4-5F3C80C2B187}"/>
              </a:ext>
            </a:extLst>
          </p:cNvPr>
          <p:cNvSpPr/>
          <p:nvPr/>
        </p:nvSpPr>
        <p:spPr>
          <a:xfrm>
            <a:off x="1932427" y="3751501"/>
            <a:ext cx="2854538" cy="1800200"/>
          </a:xfrm>
          <a:prstGeom prst="wedgeRoundRectCallout">
            <a:avLst>
              <a:gd name="adj1" fmla="val -83470"/>
              <a:gd name="adj2" fmla="val -46780"/>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Beteiligungsverhältnisse sind meist dynamisch und ändern sich während eines Berichtsjahrs </a:t>
            </a:r>
            <a:r>
              <a:rPr lang="de-DE" sz="1200" dirty="0">
                <a:solidFill>
                  <a:schemeClr val="tx1"/>
                </a:solidFill>
                <a:sym typeface="Wingdings" panose="05000000000000000000" pitchFamily="2" charset="2"/>
              </a:rPr>
              <a:t> berichtende Unternehmen sollten Beteiligungen zu einem festen, repräsentativen Zeitpunkt </a:t>
            </a:r>
            <a:r>
              <a:rPr lang="de-DE" sz="1200" dirty="0" smtClean="0">
                <a:solidFill>
                  <a:schemeClr val="tx1"/>
                </a:solidFill>
                <a:sym typeface="Wingdings" panose="05000000000000000000" pitchFamily="2" charset="2"/>
              </a:rPr>
              <a:t>messen,</a:t>
            </a:r>
            <a:br>
              <a:rPr lang="de-DE" sz="1200" dirty="0" smtClean="0">
                <a:solidFill>
                  <a:schemeClr val="tx1"/>
                </a:solidFill>
                <a:sym typeface="Wingdings" panose="05000000000000000000" pitchFamily="2" charset="2"/>
              </a:rPr>
            </a:br>
            <a:r>
              <a:rPr lang="de-DE" sz="1200" dirty="0" smtClean="0">
                <a:solidFill>
                  <a:schemeClr val="tx1"/>
                </a:solidFill>
                <a:sym typeface="Wingdings" panose="05000000000000000000" pitchFamily="2" charset="2"/>
              </a:rPr>
              <a:t>z. B. </a:t>
            </a:r>
            <a:r>
              <a:rPr lang="de-DE" sz="1200" dirty="0">
                <a:solidFill>
                  <a:schemeClr val="tx1"/>
                </a:solidFill>
                <a:sym typeface="Wingdings" panose="05000000000000000000" pitchFamily="2" charset="2"/>
              </a:rPr>
              <a:t>31. Dezember jeden Jahres / Durchschnittswert über gesamtes </a:t>
            </a:r>
            <a:r>
              <a:rPr lang="de-DE" sz="1200" dirty="0" smtClean="0">
                <a:solidFill>
                  <a:schemeClr val="tx1"/>
                </a:solidFill>
                <a:sym typeface="Wingdings" panose="05000000000000000000" pitchFamily="2" charset="2"/>
              </a:rPr>
              <a:t>Berichtsjahr.</a:t>
            </a:r>
            <a:endParaRPr lang="de-DE" sz="1200" dirty="0">
              <a:solidFill>
                <a:schemeClr val="tx1"/>
              </a:solidFill>
            </a:endParaRPr>
          </a:p>
        </p:txBody>
      </p:sp>
      <p:sp>
        <p:nvSpPr>
          <p:cNvPr id="20" name="Sprechblase: rechteckig mit abgerundeten Ecken 1">
            <a:extLst>
              <a:ext uri="{FF2B5EF4-FFF2-40B4-BE49-F238E27FC236}">
                <a16:creationId xmlns:a16="http://schemas.microsoft.com/office/drawing/2014/main" id="{DB05CD9D-1695-76F5-0392-F05E1A6B9BE8}"/>
              </a:ext>
            </a:extLst>
          </p:cNvPr>
          <p:cNvSpPr/>
          <p:nvPr/>
        </p:nvSpPr>
        <p:spPr>
          <a:xfrm>
            <a:off x="3359696" y="5815150"/>
            <a:ext cx="4680520" cy="494170"/>
          </a:xfrm>
          <a:prstGeom prst="wedgeRoundRectCallout">
            <a:avLst>
              <a:gd name="adj1" fmla="val -57721"/>
              <a:gd name="adj2" fmla="val -51836"/>
              <a:gd name="adj3" fmla="val 16667"/>
            </a:avLst>
          </a:prstGeom>
          <a:solidFill>
            <a:srgbClr val="F9B000"/>
          </a:solidFill>
          <a:ln w="25400" cap="flat" cmpd="sng" algn="ctr">
            <a:solidFill>
              <a:srgbClr val="BBE0E3">
                <a:shade val="50000"/>
              </a:srgbClr>
            </a:solidFill>
            <a:prstDash val="solid"/>
          </a:ln>
          <a:effectLst/>
        </p:spPr>
        <p:txBody>
          <a:bodyPr rtlCol="0" anchor="ctr"/>
          <a:lstStyle/>
          <a:p>
            <a:pPr lvl="0" algn="ctr" eaLnBrk="0" fontAlgn="base" hangingPunct="0">
              <a:spcBef>
                <a:spcPct val="0"/>
              </a:spcBef>
              <a:spcAft>
                <a:spcPct val="0"/>
              </a:spcAft>
            </a:pPr>
            <a:endParaRPr lang="de-DE" sz="1200" kern="0" dirty="0">
              <a:solidFill>
                <a:srgbClr val="000000"/>
              </a:solidFill>
              <a:latin typeface="Arial"/>
              <a:ea typeface="ＭＳ Ｐゴシック"/>
            </a:endParaRPr>
          </a:p>
          <a:p>
            <a:pPr lvl="0" algn="ctr" eaLnBrk="0" fontAlgn="base" hangingPunct="0">
              <a:spcBef>
                <a:spcPct val="0"/>
              </a:spcBef>
              <a:spcAft>
                <a:spcPct val="0"/>
              </a:spcAft>
            </a:pP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Weiterführende Informationen </a:t>
            </a:r>
            <a:r>
              <a:rPr kumimoji="0" lang="de-DE" sz="1200" b="0" i="0" u="none" strike="noStrike" kern="0" cap="none" spc="0" normalizeH="0" baseline="0" noProof="0" dirty="0" smtClean="0">
                <a:ln>
                  <a:noFill/>
                </a:ln>
                <a:solidFill>
                  <a:srgbClr val="000000"/>
                </a:solidFill>
                <a:effectLst/>
                <a:uLnTx/>
                <a:uFillTx/>
                <a:latin typeface="Arial"/>
                <a:ea typeface="ＭＳ Ｐゴシック"/>
                <a:cs typeface="+mn-cs"/>
              </a:rPr>
              <a:t>finden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Sie im Dokument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hlinkClick r:id="rId2" action="ppaction://hlinksldjump"/>
              </a:rPr>
              <a:t>Technical Guidance for Calculating Scope 3 Emissions</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 auf S. </a:t>
            </a:r>
            <a:r>
              <a:rPr lang="de-DE" sz="1200" kern="0" dirty="0" smtClean="0">
                <a:solidFill>
                  <a:srgbClr val="000000"/>
                </a:solidFill>
                <a:latin typeface="Arial"/>
                <a:ea typeface="ＭＳ Ｐゴシック"/>
              </a:rPr>
              <a:t>136</a:t>
            </a:r>
            <a:r>
              <a:rPr kumimoji="0" lang="de-DE" sz="1200" b="0" i="0" u="none" strike="noStrike" kern="0" cap="none" spc="0" normalizeH="0" baseline="0" noProof="0" dirty="0" smtClean="0">
                <a:ln>
                  <a:noFill/>
                </a:ln>
                <a:solidFill>
                  <a:srgbClr val="000000"/>
                </a:solidFill>
                <a:effectLst/>
                <a:uLnTx/>
                <a:uFillTx/>
                <a:latin typeface="Arial"/>
                <a:ea typeface="ＭＳ Ｐゴシック"/>
                <a:cs typeface="+mn-cs"/>
              </a:rPr>
              <a:t>-152.</a:t>
            </a:r>
            <a:endParaRPr kumimoji="0" lang="de-DE" sz="12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de-DE" sz="1200" b="0" i="0" u="none" strike="noStrike" kern="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63073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4F4636-718F-2BD6-F567-49425923A758}"/>
              </a:ext>
            </a:extLst>
          </p:cNvPr>
          <p:cNvSpPr>
            <a:spLocks noGrp="1"/>
          </p:cNvSpPr>
          <p:nvPr>
            <p:ph type="title"/>
          </p:nvPr>
        </p:nvSpPr>
        <p:spPr/>
        <p:txBody>
          <a:bodyPr/>
          <a:lstStyle/>
          <a:p>
            <a:r>
              <a:rPr lang="de-DE" sz="2400" dirty="0"/>
              <a:t>Was fällt unter Kategorie 3.15?</a:t>
            </a:r>
          </a:p>
        </p:txBody>
      </p:sp>
      <p:sp>
        <p:nvSpPr>
          <p:cNvPr id="3" name="Fußzeilenplatzhalter 2">
            <a:extLst>
              <a:ext uri="{FF2B5EF4-FFF2-40B4-BE49-F238E27FC236}">
                <a16:creationId xmlns:a16="http://schemas.microsoft.com/office/drawing/2014/main" id="{30B18C4C-C618-2347-0C00-5A7DF7C96E95}"/>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4" name="Foliennummernplatzhalter 3">
            <a:extLst>
              <a:ext uri="{FF2B5EF4-FFF2-40B4-BE49-F238E27FC236}">
                <a16:creationId xmlns:a16="http://schemas.microsoft.com/office/drawing/2014/main" id="{8F93A5C9-94E3-D874-4F35-FB76A29E5091}"/>
              </a:ext>
            </a:extLst>
          </p:cNvPr>
          <p:cNvSpPr>
            <a:spLocks noGrp="1"/>
          </p:cNvSpPr>
          <p:nvPr>
            <p:ph type="sldNum" sz="quarter" idx="4"/>
          </p:nvPr>
        </p:nvSpPr>
        <p:spPr/>
        <p:txBody>
          <a:bodyPr/>
          <a:lstStyle/>
          <a:p>
            <a:fld id="{894680D0-7A83-433A-9719-C4143F27F647}" type="slidenum">
              <a:rPr lang="de-DE" smtClean="0"/>
              <a:pPr/>
              <a:t>61</a:t>
            </a:fld>
            <a:endParaRPr lang="de-DE" dirty="0"/>
          </a:p>
        </p:txBody>
      </p:sp>
      <p:sp>
        <p:nvSpPr>
          <p:cNvPr id="5" name="Textfeld 4">
            <a:extLst>
              <a:ext uri="{FF2B5EF4-FFF2-40B4-BE49-F238E27FC236}">
                <a16:creationId xmlns:a16="http://schemas.microsoft.com/office/drawing/2014/main" id="{37C3DE73-58F0-9C9F-55FC-FE49431F2462}"/>
              </a:ext>
            </a:extLst>
          </p:cNvPr>
          <p:cNvSpPr txBox="1"/>
          <p:nvPr/>
        </p:nvSpPr>
        <p:spPr>
          <a:xfrm>
            <a:off x="465558" y="1628800"/>
            <a:ext cx="9806906" cy="369332"/>
          </a:xfrm>
          <a:prstGeom prst="rect">
            <a:avLst/>
          </a:prstGeom>
          <a:noFill/>
        </p:spPr>
        <p:txBody>
          <a:bodyPr wrap="square" rtlCol="0">
            <a:spAutoFit/>
          </a:bodyPr>
          <a:lstStyle/>
          <a:p>
            <a:pPr algn="l"/>
            <a:r>
              <a:rPr lang="de-DE" sz="1800" dirty="0">
                <a:solidFill>
                  <a:srgbClr val="000000"/>
                </a:solidFill>
              </a:rPr>
              <a:t>Der Standard unterscheidet zwischen vier Bilanzierungskategorien:</a:t>
            </a:r>
          </a:p>
        </p:txBody>
      </p:sp>
      <p:sp>
        <p:nvSpPr>
          <p:cNvPr id="6" name="Rechteck: abgerundete Ecken 5">
            <a:extLst>
              <a:ext uri="{FF2B5EF4-FFF2-40B4-BE49-F238E27FC236}">
                <a16:creationId xmlns:a16="http://schemas.microsoft.com/office/drawing/2014/main" id="{45595525-B2FF-7044-B3FC-59BAD8773C45}"/>
              </a:ext>
            </a:extLst>
          </p:cNvPr>
          <p:cNvSpPr/>
          <p:nvPr/>
        </p:nvSpPr>
        <p:spPr>
          <a:xfrm>
            <a:off x="551384" y="2284165"/>
            <a:ext cx="3456384" cy="1198540"/>
          </a:xfrm>
          <a:prstGeom prst="roundRect">
            <a:avLst/>
          </a:prstGeom>
          <a:solidFill>
            <a:srgbClr val="90ABB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1800" b="1" dirty="0">
                <a:solidFill>
                  <a:srgbClr val="000000"/>
                </a:solidFill>
              </a:rPr>
              <a:t>Eigenkapitalanlage</a:t>
            </a:r>
          </a:p>
          <a:p>
            <a:pPr algn="ctr"/>
            <a:r>
              <a:rPr lang="de-DE" sz="1200" dirty="0">
                <a:solidFill>
                  <a:srgbClr val="000000"/>
                </a:solidFill>
              </a:rPr>
              <a:t>(Equity investment)</a:t>
            </a:r>
            <a:endParaRPr lang="de-DE" sz="1800" dirty="0">
              <a:solidFill>
                <a:srgbClr val="000000"/>
              </a:solidFill>
            </a:endParaRPr>
          </a:p>
        </p:txBody>
      </p:sp>
      <p:sp>
        <p:nvSpPr>
          <p:cNvPr id="7" name="Rechteck: abgerundete Ecken 6">
            <a:extLst>
              <a:ext uri="{FF2B5EF4-FFF2-40B4-BE49-F238E27FC236}">
                <a16:creationId xmlns:a16="http://schemas.microsoft.com/office/drawing/2014/main" id="{96D80267-216E-E6BE-A583-DBEBD945E0E6}"/>
              </a:ext>
            </a:extLst>
          </p:cNvPr>
          <p:cNvSpPr/>
          <p:nvPr/>
        </p:nvSpPr>
        <p:spPr>
          <a:xfrm>
            <a:off x="4439816" y="2284165"/>
            <a:ext cx="3456000" cy="1198540"/>
          </a:xfrm>
          <a:prstGeom prst="roundRect">
            <a:avLst/>
          </a:prstGeom>
          <a:solidFill>
            <a:srgbClr val="90ABB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1800" b="1" dirty="0">
                <a:solidFill>
                  <a:srgbClr val="000000"/>
                </a:solidFill>
              </a:rPr>
              <a:t>Projektfinanzierung</a:t>
            </a:r>
          </a:p>
          <a:p>
            <a:pPr algn="ctr"/>
            <a:r>
              <a:rPr lang="de-DE" sz="1200" dirty="0">
                <a:solidFill>
                  <a:srgbClr val="000000"/>
                </a:solidFill>
              </a:rPr>
              <a:t>(Project finance)</a:t>
            </a:r>
          </a:p>
        </p:txBody>
      </p:sp>
      <p:sp>
        <p:nvSpPr>
          <p:cNvPr id="8" name="Rechteck: abgerundete Ecken 7">
            <a:extLst>
              <a:ext uri="{FF2B5EF4-FFF2-40B4-BE49-F238E27FC236}">
                <a16:creationId xmlns:a16="http://schemas.microsoft.com/office/drawing/2014/main" id="{FD355B8A-C49A-5229-65CE-1694DC35753D}"/>
              </a:ext>
            </a:extLst>
          </p:cNvPr>
          <p:cNvSpPr/>
          <p:nvPr/>
        </p:nvSpPr>
        <p:spPr>
          <a:xfrm>
            <a:off x="551384" y="3682155"/>
            <a:ext cx="3456384" cy="1198540"/>
          </a:xfrm>
          <a:prstGeom prst="roundRect">
            <a:avLst/>
          </a:prstGeom>
          <a:solidFill>
            <a:srgbClr val="90ABB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1800" b="1" dirty="0">
                <a:solidFill>
                  <a:srgbClr val="000000"/>
                </a:solidFill>
              </a:rPr>
              <a:t>Fremdkapitalanlage oder Schuldverschreibung</a:t>
            </a:r>
          </a:p>
          <a:p>
            <a:pPr algn="ctr"/>
            <a:r>
              <a:rPr lang="de-DE" sz="1200" dirty="0">
                <a:solidFill>
                  <a:srgbClr val="000000"/>
                </a:solidFill>
              </a:rPr>
              <a:t>(Debt investment)</a:t>
            </a:r>
          </a:p>
        </p:txBody>
      </p:sp>
      <p:sp>
        <p:nvSpPr>
          <p:cNvPr id="9" name="Sprechblase: rechteckig mit abgerundeten Ecken 8">
            <a:extLst>
              <a:ext uri="{FF2B5EF4-FFF2-40B4-BE49-F238E27FC236}">
                <a16:creationId xmlns:a16="http://schemas.microsoft.com/office/drawing/2014/main" id="{2246E5FA-95FD-D831-D6DC-B122DD57C6C7}"/>
              </a:ext>
            </a:extLst>
          </p:cNvPr>
          <p:cNvSpPr/>
          <p:nvPr/>
        </p:nvSpPr>
        <p:spPr>
          <a:xfrm>
            <a:off x="1271464" y="5058589"/>
            <a:ext cx="2520280" cy="463601"/>
          </a:xfrm>
          <a:prstGeom prst="wedgeRoundRectCallout">
            <a:avLst>
              <a:gd name="adj1" fmla="val -25945"/>
              <a:gd name="adj2" fmla="val -106357"/>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Optional, wenn die Verwendung der Gelder unbekannt ist</a:t>
            </a:r>
          </a:p>
        </p:txBody>
      </p:sp>
      <p:sp>
        <p:nvSpPr>
          <p:cNvPr id="10" name="Rechteck: abgerundete Ecken 9">
            <a:extLst>
              <a:ext uri="{FF2B5EF4-FFF2-40B4-BE49-F238E27FC236}">
                <a16:creationId xmlns:a16="http://schemas.microsoft.com/office/drawing/2014/main" id="{402F72C4-98FA-4719-3933-B94B7E11D280}"/>
              </a:ext>
            </a:extLst>
          </p:cNvPr>
          <p:cNvSpPr/>
          <p:nvPr/>
        </p:nvSpPr>
        <p:spPr>
          <a:xfrm>
            <a:off x="4439816" y="3683455"/>
            <a:ext cx="3456000" cy="1198540"/>
          </a:xfrm>
          <a:prstGeom prst="roundRect">
            <a:avLst/>
          </a:prstGeom>
          <a:solidFill>
            <a:srgbClr val="90ABB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DE" sz="1800" b="1" dirty="0">
                <a:solidFill>
                  <a:srgbClr val="000000"/>
                </a:solidFill>
              </a:rPr>
              <a:t>Verwaltete Anlagen </a:t>
            </a:r>
            <a:r>
              <a:rPr lang="de-DE" sz="1800" b="1" dirty="0" smtClean="0">
                <a:solidFill>
                  <a:srgbClr val="000000"/>
                </a:solidFill>
              </a:rPr>
              <a:t>und </a:t>
            </a:r>
            <a:r>
              <a:rPr lang="de-DE" sz="1800" b="1" dirty="0">
                <a:solidFill>
                  <a:srgbClr val="000000"/>
                </a:solidFill>
              </a:rPr>
              <a:t>Kundendienstleistungen</a:t>
            </a:r>
          </a:p>
          <a:p>
            <a:pPr algn="ctr"/>
            <a:r>
              <a:rPr lang="de-DE" sz="1200" dirty="0">
                <a:solidFill>
                  <a:srgbClr val="000000"/>
                </a:solidFill>
              </a:rPr>
              <a:t>(Managed investments and client services)</a:t>
            </a:r>
          </a:p>
        </p:txBody>
      </p:sp>
      <p:sp>
        <p:nvSpPr>
          <p:cNvPr id="11" name="Sprechblase: rechteckig mit abgerundeten Ecken 10">
            <a:extLst>
              <a:ext uri="{FF2B5EF4-FFF2-40B4-BE49-F238E27FC236}">
                <a16:creationId xmlns:a16="http://schemas.microsoft.com/office/drawing/2014/main" id="{ED0B5997-2BE4-6918-08D4-AF469B1A2855}"/>
              </a:ext>
            </a:extLst>
          </p:cNvPr>
          <p:cNvSpPr/>
          <p:nvPr/>
        </p:nvSpPr>
        <p:spPr>
          <a:xfrm>
            <a:off x="7320136" y="5051279"/>
            <a:ext cx="972059" cy="463601"/>
          </a:xfrm>
          <a:prstGeom prst="wedgeRoundRectCallout">
            <a:avLst>
              <a:gd name="adj1" fmla="val -40595"/>
              <a:gd name="adj2" fmla="val -95040"/>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Optional</a:t>
            </a:r>
          </a:p>
        </p:txBody>
      </p:sp>
    </p:spTree>
    <p:extLst>
      <p:ext uri="{BB962C8B-B14F-4D97-AF65-F5344CB8AC3E}">
        <p14:creationId xmlns:p14="http://schemas.microsoft.com/office/powerpoint/2010/main" val="416648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0677D126-E78A-56FF-8D61-6830887B6C1D}"/>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5" name="Foliennummernplatzhalter 4">
            <a:extLst>
              <a:ext uri="{FF2B5EF4-FFF2-40B4-BE49-F238E27FC236}">
                <a16:creationId xmlns:a16="http://schemas.microsoft.com/office/drawing/2014/main" id="{460D26A3-B192-4FC0-690E-B3DB54C2ECB0}"/>
              </a:ext>
            </a:extLst>
          </p:cNvPr>
          <p:cNvSpPr>
            <a:spLocks noGrp="1"/>
          </p:cNvSpPr>
          <p:nvPr>
            <p:ph type="sldNum" sz="quarter" idx="4"/>
          </p:nvPr>
        </p:nvSpPr>
        <p:spPr/>
        <p:txBody>
          <a:bodyPr/>
          <a:lstStyle/>
          <a:p>
            <a:fld id="{894680D0-7A83-433A-9719-C4143F27F647}" type="slidenum">
              <a:rPr lang="de-DE" smtClean="0"/>
              <a:pPr/>
              <a:t>62</a:t>
            </a:fld>
            <a:endParaRPr lang="de-DE" dirty="0"/>
          </a:p>
        </p:txBody>
      </p:sp>
      <p:graphicFrame>
        <p:nvGraphicFramePr>
          <p:cNvPr id="8" name="Tabelle 9">
            <a:extLst>
              <a:ext uri="{FF2B5EF4-FFF2-40B4-BE49-F238E27FC236}">
                <a16:creationId xmlns:a16="http://schemas.microsoft.com/office/drawing/2014/main" id="{499E627E-C7FB-BC7B-50B1-3CACE86D61C6}"/>
              </a:ext>
            </a:extLst>
          </p:cNvPr>
          <p:cNvGraphicFramePr>
            <a:graphicFrameLocks noGrp="1"/>
          </p:cNvGraphicFramePr>
          <p:nvPr>
            <p:extLst>
              <p:ext uri="{D42A27DB-BD31-4B8C-83A1-F6EECF244321}">
                <p14:modId xmlns:p14="http://schemas.microsoft.com/office/powerpoint/2010/main" val="3808772846"/>
              </p:ext>
            </p:extLst>
          </p:nvPr>
        </p:nvGraphicFramePr>
        <p:xfrm>
          <a:off x="551384" y="980728"/>
          <a:ext cx="11256616" cy="5455060"/>
        </p:xfrm>
        <a:graphic>
          <a:graphicData uri="http://schemas.openxmlformats.org/drawingml/2006/table">
            <a:tbl>
              <a:tblPr firstRow="1" bandRow="1">
                <a:tableStyleId>{7E9639D4-E3E2-4D34-9284-5A2195B3D0D7}</a:tableStyleId>
              </a:tblPr>
              <a:tblGrid>
                <a:gridCol w="1944216">
                  <a:extLst>
                    <a:ext uri="{9D8B030D-6E8A-4147-A177-3AD203B41FA5}">
                      <a16:colId xmlns:a16="http://schemas.microsoft.com/office/drawing/2014/main" val="2566465029"/>
                    </a:ext>
                  </a:extLst>
                </a:gridCol>
                <a:gridCol w="5688632">
                  <a:extLst>
                    <a:ext uri="{9D8B030D-6E8A-4147-A177-3AD203B41FA5}">
                      <a16:colId xmlns:a16="http://schemas.microsoft.com/office/drawing/2014/main" val="3795616076"/>
                    </a:ext>
                  </a:extLst>
                </a:gridCol>
                <a:gridCol w="3623768">
                  <a:extLst>
                    <a:ext uri="{9D8B030D-6E8A-4147-A177-3AD203B41FA5}">
                      <a16:colId xmlns:a16="http://schemas.microsoft.com/office/drawing/2014/main" val="3754190229"/>
                    </a:ext>
                  </a:extLst>
                </a:gridCol>
              </a:tblGrid>
              <a:tr h="440968">
                <a:tc>
                  <a:txBody>
                    <a:bodyPr/>
                    <a:lstStyle/>
                    <a:p>
                      <a:r>
                        <a:rPr lang="de-DE" sz="1200" b="1" kern="1200" dirty="0">
                          <a:solidFill>
                            <a:schemeClr val="bg1"/>
                          </a:solidFill>
                          <a:latin typeface="+mn-lt"/>
                          <a:ea typeface="+mn-ea"/>
                          <a:cs typeface="+mn-cs"/>
                        </a:rPr>
                        <a:t>Investment-Typ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tc>
                  <a:txBody>
                    <a:bodyPr/>
                    <a:lstStyle/>
                    <a:p>
                      <a:r>
                        <a:rPr lang="de-DE" sz="1200" b="1" kern="1200" dirty="0">
                          <a:solidFill>
                            <a:schemeClr val="bg1"/>
                          </a:solidFill>
                          <a:latin typeface="+mn-lt"/>
                          <a:ea typeface="+mn-ea"/>
                          <a:cs typeface="+mn-cs"/>
                        </a:rPr>
                        <a:t>Beschreibung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tc>
                  <a:txBody>
                    <a:bodyPr/>
                    <a:lstStyle/>
                    <a:p>
                      <a:r>
                        <a:rPr lang="de-DE" sz="1200" b="1" kern="1200" dirty="0">
                          <a:solidFill>
                            <a:schemeClr val="bg1"/>
                          </a:solidFill>
                          <a:latin typeface="+mn-lt"/>
                          <a:ea typeface="+mn-ea"/>
                          <a:cs typeface="+mn-cs"/>
                        </a:rPr>
                        <a:t>Bilanzierung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extLst>
                  <a:ext uri="{0D108BD9-81ED-4DB2-BD59-A6C34878D82A}">
                    <a16:rowId xmlns:a16="http://schemas.microsoft.com/office/drawing/2014/main" val="3870020211"/>
                  </a:ext>
                </a:extLst>
              </a:tr>
              <a:tr h="1585867">
                <a:tc rowSpan="2">
                  <a:txBody>
                    <a:bodyPr/>
                    <a:lstStyle/>
                    <a:p>
                      <a:r>
                        <a:rPr lang="de-DE" sz="1100" b="1" dirty="0">
                          <a:solidFill>
                            <a:srgbClr val="000000"/>
                          </a:solidFill>
                        </a:rPr>
                        <a:t>Eigenkapitalanlage</a:t>
                      </a:r>
                      <a:r>
                        <a:rPr lang="de-DE" sz="1100" dirty="0">
                          <a:solidFill>
                            <a:srgbClr val="000000"/>
                          </a:solidFill>
                        </a:rPr>
                        <a:t> </a:t>
                      </a:r>
                    </a:p>
                    <a:p>
                      <a:r>
                        <a:rPr lang="de-DE" sz="1100" b="0" kern="1200" dirty="0">
                          <a:solidFill>
                            <a:srgbClr val="000000"/>
                          </a:solidFill>
                          <a:latin typeface="+mn-lt"/>
                          <a:ea typeface="+mn-ea"/>
                          <a:cs typeface="+mn-cs"/>
                        </a:rPr>
                        <a:t>(Equity Investments)</a:t>
                      </a:r>
                    </a:p>
                    <a:p>
                      <a:endParaRPr lang="de-DE" sz="11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100" b="1" u="none" strike="noStrike" kern="1200" baseline="0" dirty="0">
                          <a:solidFill>
                            <a:srgbClr val="000000"/>
                          </a:solidFill>
                          <a:latin typeface="+mn-lt"/>
                          <a:ea typeface="+mn-ea"/>
                          <a:cs typeface="+mn-cs"/>
                        </a:rPr>
                        <a:t>Tochterunternehmen</a:t>
                      </a:r>
                      <a:r>
                        <a:rPr lang="de-DE" sz="1100" b="0" u="none" strike="noStrike" kern="1200" baseline="0" dirty="0">
                          <a:solidFill>
                            <a:srgbClr val="000000"/>
                          </a:solidFill>
                          <a:latin typeface="+mn-lt"/>
                          <a:ea typeface="+mn-ea"/>
                          <a:cs typeface="+mn-cs"/>
                        </a:rPr>
                        <a:t> mit finanzieller Kontrolle (&gt; 50 % Anteile)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100" b="1" u="none" strike="noStrike" kern="1200" baseline="0" dirty="0">
                          <a:solidFill>
                            <a:srgbClr val="000000"/>
                          </a:solidFill>
                          <a:latin typeface="+mn-lt"/>
                          <a:ea typeface="+mn-ea"/>
                          <a:cs typeface="+mn-cs"/>
                        </a:rPr>
                        <a:t>Schwestergesellschaften</a:t>
                      </a:r>
                      <a:r>
                        <a:rPr lang="de-DE" sz="1100" b="0" u="none" strike="noStrike" kern="1200" baseline="0" dirty="0">
                          <a:solidFill>
                            <a:srgbClr val="000000"/>
                          </a:solidFill>
                          <a:latin typeface="+mn-lt"/>
                          <a:ea typeface="+mn-ea"/>
                          <a:cs typeface="+mn-cs"/>
                        </a:rPr>
                        <a:t> bzw. angegliederte Unternehmen mit signifikantem Einfluss aber ohne finanzielle Kontrolle (20 – 50 % Anteile)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100" b="1" u="none" strike="noStrike" kern="1200" baseline="0" dirty="0">
                          <a:solidFill>
                            <a:srgbClr val="000000"/>
                          </a:solidFill>
                          <a:latin typeface="+mn-lt"/>
                          <a:ea typeface="+mn-ea"/>
                          <a:cs typeface="+mn-cs"/>
                        </a:rPr>
                        <a:t>Joint Ventures</a:t>
                      </a:r>
                      <a:r>
                        <a:rPr lang="de-DE" sz="1100" b="0" u="none" strike="noStrike" kern="1200" baseline="0" dirty="0">
                          <a:solidFill>
                            <a:srgbClr val="000000"/>
                          </a:solidFill>
                          <a:latin typeface="+mn-lt"/>
                          <a:ea typeface="+mn-ea"/>
                          <a:cs typeface="+mn-cs"/>
                        </a:rPr>
                        <a:t> mit geteilter finanzieller Kontrolle unter den Partnern</a:t>
                      </a:r>
                      <a:endParaRPr lang="de-DE" sz="1100" b="1" u="none" strike="noStrike" kern="1200" baseline="0" dirty="0">
                        <a:solidFill>
                          <a:srgbClr val="000000"/>
                        </a:solidFill>
                        <a:latin typeface="+mn-lt"/>
                        <a:ea typeface="+mn-ea"/>
                        <a:cs typeface="+mn-cs"/>
                      </a:endParaRPr>
                    </a:p>
                    <a:p>
                      <a:endParaRPr lang="de-DE"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100" b="1" u="none" strike="noStrike" kern="1200" baseline="0" dirty="0">
                          <a:solidFill>
                            <a:srgbClr val="000000"/>
                          </a:solidFill>
                          <a:latin typeface="+mn-lt"/>
                          <a:ea typeface="+mn-ea"/>
                          <a:cs typeface="+mn-cs"/>
                        </a:rPr>
                        <a:t>Finanzbranche: Anteilsansatz</a:t>
                      </a:r>
                      <a:endParaRPr lang="de-DE" sz="1100" b="0" u="none" strike="noStrike" kern="1200" baseline="0" dirty="0">
                        <a:solidFill>
                          <a:srgbClr val="000000"/>
                        </a:solidFill>
                        <a:latin typeface="+mn-lt"/>
                        <a:ea typeface="+mn-ea"/>
                        <a:cs typeface="+mn-cs"/>
                      </a:endParaRPr>
                    </a:p>
                    <a:p>
                      <a:r>
                        <a:rPr lang="de-DE" sz="1100" b="0" u="none" strike="noStrike" kern="1200" baseline="0" dirty="0">
                          <a:solidFill>
                            <a:srgbClr val="000000"/>
                          </a:solidFill>
                          <a:latin typeface="+mn-lt"/>
                          <a:ea typeface="+mn-ea"/>
                          <a:cs typeface="+mn-cs"/>
                        </a:rPr>
                        <a:t>Gemäß der gehaltenen Anteile unter Scope 1 und 2 </a:t>
                      </a:r>
                      <a:r>
                        <a:rPr lang="de-DE" sz="1100" b="0" u="none" strike="noStrike" kern="1200" baseline="0" dirty="0" smtClean="0">
                          <a:solidFill>
                            <a:srgbClr val="000000"/>
                          </a:solidFill>
                          <a:latin typeface="+mn-lt"/>
                          <a:ea typeface="+mn-ea"/>
                          <a:cs typeface="+mn-cs"/>
                        </a:rPr>
                        <a:t>bilanzieren.</a:t>
                      </a:r>
                      <a:endParaRPr lang="de-DE" sz="1100" b="0" u="none" strike="noStrike" kern="1200" baseline="0" dirty="0">
                        <a:solidFill>
                          <a:srgbClr val="000000"/>
                        </a:solidFill>
                        <a:latin typeface="+mn-lt"/>
                        <a:ea typeface="+mn-ea"/>
                        <a:cs typeface="+mn-cs"/>
                      </a:endParaRPr>
                    </a:p>
                    <a:p>
                      <a:endParaRPr lang="de-DE" sz="1100" b="1" u="none" strike="noStrike" kern="1200" baseline="0" dirty="0">
                        <a:solidFill>
                          <a:srgbClr val="000000"/>
                        </a:solidFill>
                        <a:latin typeface="+mn-lt"/>
                        <a:ea typeface="+mn-ea"/>
                        <a:cs typeface="+mn-cs"/>
                      </a:endParaRPr>
                    </a:p>
                    <a:p>
                      <a:r>
                        <a:rPr lang="de-DE" sz="1100" b="1" u="none" strike="noStrike" kern="1200" baseline="0" dirty="0">
                          <a:solidFill>
                            <a:srgbClr val="000000"/>
                          </a:solidFill>
                          <a:latin typeface="+mn-lt"/>
                          <a:ea typeface="+mn-ea"/>
                          <a:cs typeface="+mn-cs"/>
                        </a:rPr>
                        <a:t>Andere Branchen: Kontrollansatz</a:t>
                      </a:r>
                      <a:r>
                        <a:rPr lang="de-DE" sz="1100" b="0" u="none" strike="noStrike" kern="1200" baseline="0" dirty="0">
                          <a:solidFill>
                            <a:srgbClr val="000000"/>
                          </a:solidFill>
                          <a:latin typeface="+mn-lt"/>
                          <a:ea typeface="+mn-ea"/>
                          <a:cs typeface="+mn-cs"/>
                        </a:rPr>
                        <a:t> (</a:t>
                      </a:r>
                      <a:r>
                        <a:rPr lang="de-DE" sz="1100" b="1" u="none" strike="noStrike" kern="1200" baseline="0" dirty="0">
                          <a:solidFill>
                            <a:srgbClr val="000000"/>
                          </a:solidFill>
                          <a:latin typeface="+mn-lt"/>
                          <a:ea typeface="+mn-ea"/>
                          <a:cs typeface="+mn-cs"/>
                        </a:rPr>
                        <a:t>operativ/finanziell) </a:t>
                      </a:r>
                      <a:r>
                        <a:rPr lang="de-DE" sz="1100" b="1" u="none" strike="noStrike" kern="1200" baseline="0" dirty="0" smtClean="0">
                          <a:solidFill>
                            <a:srgbClr val="000000"/>
                          </a:solidFill>
                          <a:latin typeface="+mn-lt"/>
                          <a:ea typeface="+mn-ea"/>
                          <a:cs typeface="+mn-cs"/>
                        </a:rPr>
                        <a:t>und </a:t>
                      </a:r>
                      <a:r>
                        <a:rPr lang="de-DE" sz="1100" b="1" u="none" strike="noStrike" kern="1200" baseline="0" dirty="0">
                          <a:solidFill>
                            <a:srgbClr val="000000"/>
                          </a:solidFill>
                          <a:latin typeface="+mn-lt"/>
                          <a:ea typeface="+mn-ea"/>
                          <a:cs typeface="+mn-cs"/>
                        </a:rPr>
                        <a:t>keine Kontrolle über das Beteiligungsunternehmen</a:t>
                      </a:r>
                      <a:r>
                        <a:rPr lang="de-DE" sz="1100" b="0" u="none" strike="noStrike" kern="1200" baseline="0" dirty="0">
                          <a:solidFill>
                            <a:srgbClr val="000000"/>
                          </a:solidFill>
                          <a:latin typeface="+mn-lt"/>
                          <a:ea typeface="+mn-ea"/>
                          <a:cs typeface="+mn-cs"/>
                        </a:rPr>
                        <a:t>: Anteilige Scope 1 und Scope 2 Emissionen unter Scope 3.15 </a:t>
                      </a:r>
                      <a:r>
                        <a:rPr lang="de-DE" sz="1100" b="0" u="none" strike="noStrike" kern="1200" baseline="0" dirty="0" smtClean="0">
                          <a:solidFill>
                            <a:srgbClr val="000000"/>
                          </a:solidFill>
                          <a:latin typeface="+mn-lt"/>
                          <a:ea typeface="+mn-ea"/>
                          <a:cs typeface="+mn-cs"/>
                        </a:rPr>
                        <a:t>bilanzieren.</a:t>
                      </a:r>
                      <a:endParaRPr lang="de-DE" sz="11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4418651"/>
                  </a:ext>
                </a:extLst>
              </a:tr>
              <a:tr h="1078168">
                <a:tc vMerge="1">
                  <a:txBody>
                    <a:bodyPr/>
                    <a:lstStyle/>
                    <a:p>
                      <a:endParaRPr lang="de-DE" sz="11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100" b="1" u="none" strike="noStrike" kern="1200" baseline="0" dirty="0">
                          <a:solidFill>
                            <a:srgbClr val="000000"/>
                          </a:solidFill>
                          <a:latin typeface="+mn-lt"/>
                          <a:ea typeface="+mn-ea"/>
                          <a:cs typeface="+mn-cs"/>
                        </a:rPr>
                        <a:t>Beteiligungsunternehmen</a:t>
                      </a:r>
                      <a:r>
                        <a:rPr lang="de-DE" sz="1100" b="0" u="none" strike="noStrike" kern="1200" baseline="0" dirty="0">
                          <a:solidFill>
                            <a:srgbClr val="000000"/>
                          </a:solidFill>
                          <a:latin typeface="+mn-lt"/>
                          <a:ea typeface="+mn-ea"/>
                          <a:cs typeface="+mn-cs"/>
                        </a:rPr>
                        <a:t> weder mit finanzieller Kontrolle noch mit signifikantem Einfluss (&lt; 20 % Anteil)</a:t>
                      </a:r>
                    </a:p>
                    <a:p>
                      <a:pPr marL="0" indent="0">
                        <a:buFont typeface="Arial" panose="020B0604020202020204" pitchFamily="34" charset="0"/>
                        <a:buNone/>
                      </a:pPr>
                      <a:endParaRPr lang="de-DE" sz="1100" dirty="0">
                        <a:solidFill>
                          <a:srgbClr val="000000"/>
                        </a:solidFill>
                      </a:endParaRPr>
                    </a:p>
                    <a:p>
                      <a:pPr marL="0" indent="0">
                        <a:buFont typeface="Arial" panose="020B0604020202020204" pitchFamily="34" charset="0"/>
                        <a:buNone/>
                      </a:pPr>
                      <a:endParaRPr lang="de-DE" sz="1100" dirty="0">
                        <a:solidFill>
                          <a:srgbClr val="000000"/>
                        </a:solidFill>
                      </a:endParaRPr>
                    </a:p>
                    <a:p>
                      <a:pPr marL="0" indent="0">
                        <a:buFont typeface="Arial" panose="020B0604020202020204" pitchFamily="34" charset="0"/>
                        <a:buNone/>
                      </a:pPr>
                      <a:endParaRPr lang="de-DE" sz="1100" dirty="0">
                        <a:solidFill>
                          <a:srgbClr val="000000"/>
                        </a:solidFill>
                      </a:endParaRPr>
                    </a:p>
                    <a:p>
                      <a:pPr marL="0" indent="0">
                        <a:buFont typeface="Arial" panose="020B0604020202020204" pitchFamily="34" charset="0"/>
                        <a:buNone/>
                      </a:pPr>
                      <a:endParaRPr lang="de-DE" sz="11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100" b="1" u="none" strike="noStrike" kern="1200" baseline="0" dirty="0">
                          <a:solidFill>
                            <a:srgbClr val="000000"/>
                          </a:solidFill>
                          <a:latin typeface="+mn-lt"/>
                          <a:ea typeface="+mn-ea"/>
                          <a:cs typeface="+mn-cs"/>
                        </a:rPr>
                        <a:t>Wenn nicht unter Scope 1 und 2 bilanziert: </a:t>
                      </a:r>
                    </a:p>
                    <a:p>
                      <a:r>
                        <a:rPr lang="de-DE" sz="1100" b="0" u="none" strike="noStrike" kern="1200" baseline="0" dirty="0">
                          <a:solidFill>
                            <a:srgbClr val="000000"/>
                          </a:solidFill>
                          <a:latin typeface="+mn-lt"/>
                          <a:ea typeface="+mn-ea"/>
                          <a:cs typeface="+mn-cs"/>
                        </a:rPr>
                        <a:t>Anteilige Scope 1 und Scope 2 Emissionen unter Scope 3.15 </a:t>
                      </a:r>
                      <a:r>
                        <a:rPr lang="de-DE" sz="1100" b="0" u="none" strike="noStrike" kern="1200" baseline="0" dirty="0" smtClean="0">
                          <a:solidFill>
                            <a:srgbClr val="000000"/>
                          </a:solidFill>
                          <a:latin typeface="+mn-lt"/>
                          <a:ea typeface="+mn-ea"/>
                          <a:cs typeface="+mn-cs"/>
                        </a:rPr>
                        <a:t>bilanzieren.</a:t>
                      </a:r>
                      <a:endParaRPr lang="de-DE" sz="11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4821180"/>
                  </a:ext>
                </a:extLst>
              </a:tr>
              <a:tr h="913448">
                <a:tc>
                  <a:txBody>
                    <a:bodyPr/>
                    <a:lstStyle/>
                    <a:p>
                      <a:r>
                        <a:rPr lang="de-DE" sz="1100" b="1" dirty="0">
                          <a:solidFill>
                            <a:srgbClr val="000000"/>
                          </a:solidFill>
                        </a:rPr>
                        <a:t>Fremdkapitalanlagen</a:t>
                      </a:r>
                    </a:p>
                    <a:p>
                      <a:r>
                        <a:rPr lang="de-DE" sz="1100" dirty="0">
                          <a:solidFill>
                            <a:srgbClr val="000000"/>
                          </a:solidFill>
                        </a:rPr>
                        <a:t>wenn die Verwendung der Erlöse </a:t>
                      </a:r>
                      <a:r>
                        <a:rPr lang="de-DE" sz="1100" i="1" dirty="0">
                          <a:solidFill>
                            <a:srgbClr val="000000"/>
                          </a:solidFill>
                        </a:rPr>
                        <a:t>bekannt</a:t>
                      </a:r>
                      <a:r>
                        <a:rPr lang="de-DE" sz="1100" dirty="0">
                          <a:solidFill>
                            <a:srgbClr val="000000"/>
                          </a:solidFill>
                        </a:rPr>
                        <a:t> ist</a:t>
                      </a:r>
                    </a:p>
                    <a:p>
                      <a:r>
                        <a:rPr lang="de-DE" sz="1100" b="0" kern="1200" dirty="0">
                          <a:solidFill>
                            <a:srgbClr val="000000"/>
                          </a:solidFill>
                          <a:latin typeface="+mn-lt"/>
                          <a:ea typeface="+mn-ea"/>
                          <a:cs typeface="+mn-cs"/>
                        </a:rPr>
                        <a:t>(Debt investments </a:t>
                      </a:r>
                      <a:r>
                        <a:rPr lang="de-DE" sz="1100" b="0" i="0" kern="1200" dirty="0">
                          <a:solidFill>
                            <a:srgbClr val="000000"/>
                          </a:solidFill>
                          <a:latin typeface="+mn-lt"/>
                          <a:ea typeface="+mn-ea"/>
                          <a:cs typeface="+mn-cs"/>
                        </a:rPr>
                        <a:t>with known use of </a:t>
                      </a:r>
                      <a:r>
                        <a:rPr lang="de-DE" sz="1100" b="0" i="0" kern="1200" dirty="0" err="1">
                          <a:solidFill>
                            <a:srgbClr val="000000"/>
                          </a:solidFill>
                          <a:latin typeface="+mn-lt"/>
                          <a:ea typeface="+mn-ea"/>
                          <a:cs typeface="+mn-cs"/>
                        </a:rPr>
                        <a:t>proceeds</a:t>
                      </a:r>
                      <a:r>
                        <a:rPr lang="de-DE" sz="1100" b="0" i="0" kern="1200" dirty="0" smtClean="0">
                          <a:solidFill>
                            <a:srgbClr val="000000"/>
                          </a:solidFill>
                          <a:latin typeface="+mn-lt"/>
                          <a:ea typeface="+mn-ea"/>
                          <a:cs typeface="+mn-cs"/>
                        </a:rPr>
                        <a:t>).</a:t>
                      </a:r>
                      <a:endParaRPr lang="de-DE" sz="11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100" b="1" u="none" strike="noStrike" kern="1200" baseline="0" dirty="0">
                          <a:solidFill>
                            <a:srgbClr val="000000"/>
                          </a:solidFill>
                          <a:latin typeface="+mn-lt"/>
                          <a:ea typeface="+mn-ea"/>
                          <a:cs typeface="+mn-cs"/>
                        </a:rPr>
                        <a:t>Unternehmensschuldtitel</a:t>
                      </a:r>
                      <a:r>
                        <a:rPr lang="de-DE" sz="1100" b="0" u="none" strike="noStrike" kern="1200" baseline="0" dirty="0">
                          <a:solidFill>
                            <a:srgbClr val="000000"/>
                          </a:solidFill>
                          <a:latin typeface="+mn-lt"/>
                          <a:ea typeface="+mn-ea"/>
                          <a:cs typeface="+mn-cs"/>
                        </a:rPr>
                        <a:t> </a:t>
                      </a:r>
                      <a:r>
                        <a:rPr lang="de-DE" sz="1100" b="0" u="none" strike="noStrike" kern="1200" baseline="0" dirty="0" smtClean="0">
                          <a:solidFill>
                            <a:srgbClr val="000000"/>
                          </a:solidFill>
                          <a:latin typeface="+mn-lt"/>
                          <a:ea typeface="+mn-ea"/>
                          <a:cs typeface="+mn-cs"/>
                        </a:rPr>
                        <a:t/>
                      </a:r>
                      <a:br>
                        <a:rPr lang="de-DE" sz="1100" b="0" u="none" strike="noStrike" kern="1200" baseline="0" dirty="0" smtClean="0">
                          <a:solidFill>
                            <a:srgbClr val="000000"/>
                          </a:solidFill>
                          <a:latin typeface="+mn-lt"/>
                          <a:ea typeface="+mn-ea"/>
                          <a:cs typeface="+mn-cs"/>
                        </a:rPr>
                      </a:br>
                      <a:r>
                        <a:rPr lang="de-DE" sz="1100" b="0" u="none" strike="noStrike" kern="1200" baseline="0" dirty="0" smtClean="0">
                          <a:solidFill>
                            <a:srgbClr val="000000"/>
                          </a:solidFill>
                          <a:latin typeface="+mn-lt"/>
                          <a:ea typeface="+mn-ea"/>
                          <a:cs typeface="+mn-cs"/>
                        </a:rPr>
                        <a:t>(</a:t>
                      </a:r>
                      <a:r>
                        <a:rPr lang="de-DE" sz="1100" b="0" u="none" strike="noStrike" kern="1200" baseline="0" dirty="0">
                          <a:solidFill>
                            <a:srgbClr val="000000"/>
                          </a:solidFill>
                          <a:latin typeface="+mn-lt"/>
                          <a:ea typeface="+mn-ea"/>
                          <a:cs typeface="+mn-cs"/>
                        </a:rPr>
                        <a:t>inkl. Anleihen oder Wandelanleihen vor der Umwandlung)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100" b="1" u="none" strike="noStrike" kern="1200" baseline="0" dirty="0">
                          <a:solidFill>
                            <a:srgbClr val="000000"/>
                          </a:solidFill>
                          <a:latin typeface="+mn-lt"/>
                          <a:ea typeface="+mn-ea"/>
                          <a:cs typeface="+mn-cs"/>
                        </a:rPr>
                        <a:t>Gewerbliche</a:t>
                      </a:r>
                      <a:r>
                        <a:rPr lang="de-DE" sz="1100" b="0" u="none" strike="noStrike" kern="1200" baseline="0" dirty="0">
                          <a:solidFill>
                            <a:srgbClr val="000000"/>
                          </a:solidFill>
                          <a:latin typeface="+mn-lt"/>
                          <a:ea typeface="+mn-ea"/>
                          <a:cs typeface="+mn-cs"/>
                        </a:rPr>
                        <a:t> </a:t>
                      </a:r>
                      <a:r>
                        <a:rPr lang="de-DE" sz="1100" b="1" u="none" strike="noStrike" kern="1200" baseline="0" dirty="0">
                          <a:solidFill>
                            <a:srgbClr val="000000"/>
                          </a:solidFill>
                          <a:latin typeface="+mn-lt"/>
                          <a:ea typeface="+mn-ea"/>
                          <a:cs typeface="+mn-cs"/>
                        </a:rPr>
                        <a:t>Kredite</a:t>
                      </a:r>
                      <a:r>
                        <a:rPr lang="de-DE" sz="1100" b="0" u="none" strike="noStrike" kern="1200" baseline="0" dirty="0">
                          <a:solidFill>
                            <a:srgbClr val="000000"/>
                          </a:solidFill>
                          <a:latin typeface="+mn-lt"/>
                          <a:ea typeface="+mn-ea"/>
                          <a:cs typeface="+mn-cs"/>
                        </a:rPr>
                        <a:t> </a:t>
                      </a:r>
                      <a:br>
                        <a:rPr lang="de-DE" sz="1100" b="0" u="none" strike="noStrike" kern="1200" baseline="0" dirty="0">
                          <a:solidFill>
                            <a:srgbClr val="000000"/>
                          </a:solidFill>
                          <a:latin typeface="+mn-lt"/>
                          <a:ea typeface="+mn-ea"/>
                          <a:cs typeface="+mn-cs"/>
                        </a:rPr>
                      </a:br>
                      <a:r>
                        <a:rPr lang="de-DE" sz="1100" b="0" i="0" u="none" strike="noStrike" kern="1200" baseline="0" dirty="0">
                          <a:solidFill>
                            <a:srgbClr val="000000"/>
                          </a:solidFill>
                          <a:latin typeface="+mn-lt"/>
                          <a:ea typeface="+mn-ea"/>
                          <a:cs typeface="+mn-cs"/>
                        </a:rPr>
                        <a:t>mit bekannter Verwendung der Erlöse </a:t>
                      </a:r>
                      <a:r>
                        <a:rPr lang="de-DE" sz="1100" b="0" i="0" u="none" strike="noStrike" kern="1200" baseline="0" dirty="0" smtClean="0">
                          <a:solidFill>
                            <a:srgbClr val="000000"/>
                          </a:solidFill>
                          <a:latin typeface="+mn-lt"/>
                          <a:ea typeface="+mn-ea"/>
                          <a:cs typeface="+mn-cs"/>
                        </a:rPr>
                        <a:t/>
                      </a:r>
                      <a:br>
                        <a:rPr lang="de-DE" sz="1100" b="0" i="0" u="none" strike="noStrike" kern="1200" baseline="0" dirty="0" smtClean="0">
                          <a:solidFill>
                            <a:srgbClr val="000000"/>
                          </a:solidFill>
                          <a:latin typeface="+mn-lt"/>
                          <a:ea typeface="+mn-ea"/>
                          <a:cs typeface="+mn-cs"/>
                        </a:rPr>
                      </a:br>
                      <a:r>
                        <a:rPr lang="de-DE" sz="1100" b="0" i="0" u="none" strike="noStrike" kern="1200" baseline="0" dirty="0" smtClean="0">
                          <a:solidFill>
                            <a:srgbClr val="000000"/>
                          </a:solidFill>
                          <a:latin typeface="+mn-lt"/>
                          <a:ea typeface="+mn-ea"/>
                          <a:cs typeface="+mn-cs"/>
                        </a:rPr>
                        <a:t>(z. B. </a:t>
                      </a:r>
                      <a:r>
                        <a:rPr lang="de-DE" sz="1100" b="0" i="0" u="none" strike="noStrike" kern="1200" baseline="0" dirty="0">
                          <a:solidFill>
                            <a:srgbClr val="000000"/>
                          </a:solidFill>
                          <a:latin typeface="+mn-lt"/>
                          <a:ea typeface="+mn-ea"/>
                          <a:cs typeface="+mn-cs"/>
                        </a:rPr>
                        <a:t>Verwendung für ein bestimmtes Projekt)</a:t>
                      </a:r>
                      <a:endParaRPr lang="de-DE" sz="11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100" b="1" u="none" strike="noStrike" kern="1200" baseline="0" dirty="0">
                          <a:solidFill>
                            <a:srgbClr val="000000"/>
                          </a:solidFill>
                          <a:latin typeface="+mn-lt"/>
                          <a:ea typeface="+mn-ea"/>
                          <a:cs typeface="+mn-cs"/>
                        </a:rPr>
                        <a:t>Anteilsansatz</a:t>
                      </a:r>
                      <a:r>
                        <a:rPr lang="de-DE" sz="1100" b="0" u="none" strike="noStrike" kern="1200" baseline="0" dirty="0">
                          <a:solidFill>
                            <a:srgbClr val="000000"/>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100" b="0" u="none" strike="noStrike" kern="1200" baseline="0" dirty="0">
                        <a:solidFill>
                          <a:srgbClr val="000000"/>
                        </a:solidFill>
                        <a:latin typeface="+mn-lt"/>
                        <a:ea typeface="+mn-ea"/>
                        <a:cs typeface="+mn-cs"/>
                      </a:endParaRPr>
                    </a:p>
                    <a:p>
                      <a:pPr marL="0" indent="0">
                        <a:buFont typeface="Arial" panose="020B0604020202020204" pitchFamily="34" charset="0"/>
                        <a:buNone/>
                      </a:pPr>
                      <a:r>
                        <a:rPr lang="de-DE" sz="1100" b="0" u="none" strike="noStrike" kern="1200" baseline="0" dirty="0">
                          <a:solidFill>
                            <a:srgbClr val="000000"/>
                          </a:solidFill>
                          <a:latin typeface="+mn-lt"/>
                          <a:ea typeface="+mn-ea"/>
                          <a:cs typeface="+mn-cs"/>
                        </a:rPr>
                        <a:t>Anteilige Scope 1 und 2 Emissionen des relevanten Projekts sollten für jedes Jahr während der Laufzeit der Investition in Scope 3.15 des berichtenden Unternehmens erfasst </a:t>
                      </a:r>
                      <a:r>
                        <a:rPr lang="de-DE" sz="1100" b="0" u="none" strike="noStrike" kern="1200" baseline="0" dirty="0" smtClean="0">
                          <a:solidFill>
                            <a:srgbClr val="000000"/>
                          </a:solidFill>
                          <a:latin typeface="+mn-lt"/>
                          <a:ea typeface="+mn-ea"/>
                          <a:cs typeface="+mn-cs"/>
                        </a:rPr>
                        <a:t>werden.</a:t>
                      </a:r>
                      <a:endParaRPr lang="de-DE" sz="1100" b="0" u="none" strike="noStrike" kern="1200" baseline="0" dirty="0">
                        <a:solidFill>
                          <a:srgbClr val="000000"/>
                        </a:solidFill>
                        <a:latin typeface="+mn-lt"/>
                        <a:ea typeface="+mn-ea"/>
                        <a:cs typeface="+mn-cs"/>
                      </a:endParaRPr>
                    </a:p>
                    <a:p>
                      <a:pPr marL="0" indent="0">
                        <a:buFont typeface="Arial" panose="020B0604020202020204" pitchFamily="34" charset="0"/>
                        <a:buNone/>
                      </a:pPr>
                      <a:endParaRPr lang="de-DE" sz="1100" b="0" u="none" strike="noStrike" kern="1200" baseline="0" dirty="0">
                        <a:solidFill>
                          <a:srgbClr val="000000"/>
                        </a:solidFill>
                        <a:latin typeface="+mn-lt"/>
                        <a:ea typeface="+mn-ea"/>
                        <a:cs typeface="+mn-cs"/>
                      </a:endParaRPr>
                    </a:p>
                    <a:p>
                      <a:pPr marL="0" indent="0">
                        <a:buFont typeface="Arial" panose="020B0604020202020204" pitchFamily="34" charset="0"/>
                        <a:buNone/>
                      </a:pPr>
                      <a:r>
                        <a:rPr lang="de-DE" sz="1100" b="0" u="none" strike="noStrike" kern="1200" baseline="0" dirty="0">
                          <a:solidFill>
                            <a:srgbClr val="000000"/>
                          </a:solidFill>
                          <a:latin typeface="+mn-lt"/>
                          <a:ea typeface="+mn-ea"/>
                          <a:cs typeface="+mn-cs"/>
                        </a:rPr>
                        <a:t>Wenn das berichtende Unternehmen ein anfänglicher Sponsor oder Kreditgeber eines Projekts ist: Emissionen, die über die gesamte Lebensdauer prognostiziert sind und im Berichtsjahr finanziert wurden, müssen getrennt von Scope 3 bilanziert </a:t>
                      </a:r>
                      <a:r>
                        <a:rPr lang="de-DE" sz="1100" b="0" u="none" strike="noStrike" kern="1200" baseline="0" dirty="0" smtClean="0">
                          <a:solidFill>
                            <a:srgbClr val="000000"/>
                          </a:solidFill>
                          <a:latin typeface="+mn-lt"/>
                          <a:ea typeface="+mn-ea"/>
                          <a:cs typeface="+mn-cs"/>
                        </a:rPr>
                        <a:t>werden.</a:t>
                      </a:r>
                      <a:endParaRPr lang="de-DE" sz="11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7666191"/>
                  </a:ext>
                </a:extLst>
              </a:tr>
              <a:tr h="1401305">
                <a:tc>
                  <a:txBody>
                    <a:bodyPr/>
                    <a:lstStyle/>
                    <a:p>
                      <a:r>
                        <a:rPr lang="de-DE" sz="1100" b="1" dirty="0">
                          <a:solidFill>
                            <a:srgbClr val="000000"/>
                          </a:solidFill>
                        </a:rPr>
                        <a:t>Projektfinanzierung</a:t>
                      </a:r>
                    </a:p>
                    <a:p>
                      <a:r>
                        <a:rPr lang="de-DE" sz="1100" b="0" kern="1200" dirty="0">
                          <a:solidFill>
                            <a:srgbClr val="000000"/>
                          </a:solidFill>
                          <a:latin typeface="+mn-lt"/>
                          <a:ea typeface="+mn-ea"/>
                          <a:cs typeface="+mn-cs"/>
                        </a:rPr>
                        <a:t>(Project finance)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100" b="1" u="none" strike="noStrike" kern="1200" baseline="0" dirty="0">
                          <a:solidFill>
                            <a:srgbClr val="000000"/>
                          </a:solidFill>
                          <a:latin typeface="+mn-lt"/>
                          <a:ea typeface="+mn-ea"/>
                          <a:cs typeface="+mn-cs"/>
                        </a:rPr>
                        <a:t>Langfristige Finanzierung von Projekten </a:t>
                      </a:r>
                      <a:r>
                        <a:rPr lang="de-DE" sz="1100" b="1" u="none" strike="noStrike" kern="1200" baseline="0" dirty="0" smtClean="0">
                          <a:solidFill>
                            <a:srgbClr val="000000"/>
                          </a:solidFill>
                          <a:latin typeface="+mn-lt"/>
                          <a:ea typeface="+mn-ea"/>
                          <a:cs typeface="+mn-cs"/>
                        </a:rPr>
                        <a:t> </a:t>
                      </a:r>
                      <a:r>
                        <a:rPr lang="de-DE" sz="1100" b="0" u="none" strike="noStrike" kern="1200" baseline="0" dirty="0" smtClean="0">
                          <a:solidFill>
                            <a:srgbClr val="000000"/>
                          </a:solidFill>
                          <a:latin typeface="+mn-lt"/>
                          <a:ea typeface="+mn-ea"/>
                          <a:cs typeface="+mn-cs"/>
                        </a:rPr>
                        <a:t>(</a:t>
                      </a:r>
                      <a:r>
                        <a:rPr lang="de-DE" sz="1100" b="0" u="none" strike="noStrike" kern="1200" baseline="0" dirty="0">
                          <a:solidFill>
                            <a:srgbClr val="000000"/>
                          </a:solidFill>
                          <a:latin typeface="+mn-lt"/>
                          <a:ea typeface="+mn-ea"/>
                          <a:cs typeface="+mn-cs"/>
                        </a:rPr>
                        <a:t>z. B</a:t>
                      </a:r>
                      <a:r>
                        <a:rPr lang="de-DE" sz="1100" b="0" u="none" strike="noStrike" kern="1200" baseline="0" dirty="0" smtClean="0">
                          <a:solidFill>
                            <a:srgbClr val="000000"/>
                          </a:solidFill>
                          <a:latin typeface="+mn-lt"/>
                          <a:ea typeface="+mn-ea"/>
                          <a:cs typeface="+mn-cs"/>
                        </a:rPr>
                        <a:t>. </a:t>
                      </a:r>
                      <a:r>
                        <a:rPr lang="de-DE" sz="1100" b="0" u="none" strike="noStrike" kern="1200" baseline="0" dirty="0">
                          <a:solidFill>
                            <a:srgbClr val="000000"/>
                          </a:solidFill>
                          <a:latin typeface="+mn-lt"/>
                          <a:ea typeface="+mn-ea"/>
                          <a:cs typeface="+mn-cs"/>
                        </a:rPr>
                        <a:t>Infrastruktur- und Industrieprojekte) </a:t>
                      </a:r>
                      <a:r>
                        <a:rPr lang="de-DE" sz="1100" b="0" u="none" strike="noStrike" kern="1200" baseline="0" dirty="0" smtClean="0">
                          <a:solidFill>
                            <a:srgbClr val="000000"/>
                          </a:solidFill>
                          <a:latin typeface="+mn-lt"/>
                          <a:ea typeface="+mn-ea"/>
                          <a:cs typeface="+mn-cs"/>
                        </a:rPr>
                        <a:t/>
                      </a:r>
                      <a:br>
                        <a:rPr lang="de-DE" sz="1100" b="0" u="none" strike="noStrike" kern="1200" baseline="0" dirty="0" smtClean="0">
                          <a:solidFill>
                            <a:srgbClr val="000000"/>
                          </a:solidFill>
                          <a:latin typeface="+mn-lt"/>
                          <a:ea typeface="+mn-ea"/>
                          <a:cs typeface="+mn-cs"/>
                        </a:rPr>
                      </a:br>
                      <a:r>
                        <a:rPr lang="de-DE" sz="1100" b="0" u="none" strike="noStrike" kern="1200" baseline="0" dirty="0" smtClean="0">
                          <a:solidFill>
                            <a:srgbClr val="000000"/>
                          </a:solidFill>
                          <a:latin typeface="+mn-lt"/>
                          <a:ea typeface="+mn-ea"/>
                          <a:cs typeface="+mn-cs"/>
                        </a:rPr>
                        <a:t>durch </a:t>
                      </a:r>
                      <a:r>
                        <a:rPr lang="de-DE" sz="1100" b="0" u="none" strike="noStrike" kern="1200" baseline="0" dirty="0">
                          <a:solidFill>
                            <a:srgbClr val="000000"/>
                          </a:solidFill>
                          <a:latin typeface="+mn-lt"/>
                          <a:ea typeface="+mn-ea"/>
                          <a:cs typeface="+mn-cs"/>
                        </a:rPr>
                        <a:t>das berichtende Unternehmen entweder </a:t>
                      </a:r>
                      <a:r>
                        <a:rPr lang="de-DE" sz="1100" b="0" u="none" strike="noStrike" kern="1200" baseline="0" dirty="0" smtClean="0">
                          <a:solidFill>
                            <a:srgbClr val="000000"/>
                          </a:solidFill>
                          <a:latin typeface="+mn-lt"/>
                          <a:ea typeface="+mn-ea"/>
                          <a:cs typeface="+mn-cs"/>
                        </a:rPr>
                        <a:t>als: </a:t>
                      </a:r>
                      <a:endParaRPr lang="de-DE" sz="1100" b="0" u="none" strike="noStrike" kern="1200" baseline="0" dirty="0">
                        <a:solidFill>
                          <a:srgbClr val="000000"/>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100" b="1" u="none" strike="noStrike" kern="1200" baseline="0" dirty="0">
                          <a:solidFill>
                            <a:srgbClr val="000000"/>
                          </a:solidFill>
                          <a:latin typeface="+mn-lt"/>
                          <a:ea typeface="+mn-ea"/>
                          <a:cs typeface="+mn-cs"/>
                        </a:rPr>
                        <a:t>Eigenkapitalgeber </a:t>
                      </a:r>
                      <a:r>
                        <a:rPr lang="de-DE" sz="1100" b="0" u="none" strike="noStrike" kern="1200" baseline="0" dirty="0">
                          <a:solidFill>
                            <a:srgbClr val="000000"/>
                          </a:solidFill>
                          <a:latin typeface="+mn-lt"/>
                          <a:ea typeface="+mn-ea"/>
                          <a:cs typeface="+mn-cs"/>
                        </a:rPr>
                        <a:t>(Sponsor)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100" b="1" u="none" strike="noStrike" kern="1200" baseline="0" dirty="0">
                          <a:solidFill>
                            <a:srgbClr val="000000"/>
                          </a:solidFill>
                          <a:latin typeface="+mn-lt"/>
                          <a:ea typeface="+mn-ea"/>
                          <a:cs typeface="+mn-cs"/>
                        </a:rPr>
                        <a:t>Fremdkapitalgeber</a:t>
                      </a:r>
                      <a:r>
                        <a:rPr lang="de-DE" sz="1100" b="0" u="none" strike="noStrike" kern="1200" baseline="0" dirty="0">
                          <a:solidFill>
                            <a:srgbClr val="000000"/>
                          </a:solidFill>
                          <a:latin typeface="+mn-lt"/>
                          <a:ea typeface="+mn-ea"/>
                          <a:cs typeface="+mn-cs"/>
                        </a:rPr>
                        <a:t> (Kreditgeber)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r>
                        <a:rPr lang="de-DE" sz="1100" b="1" u="none" strike="noStrike" kern="1200" baseline="0" dirty="0">
                          <a:solidFill>
                            <a:srgbClr val="000000"/>
                          </a:solidFill>
                          <a:latin typeface="+mn-lt"/>
                          <a:ea typeface="+mn-ea"/>
                          <a:cs typeface="+mn-cs"/>
                        </a:rPr>
                        <a:t>Wenn nicht unter </a:t>
                      </a:r>
                      <a:r>
                        <a:rPr lang="de-DE" sz="1100" b="1" u="none" strike="noStrike" kern="1200" baseline="0" dirty="0" err="1">
                          <a:solidFill>
                            <a:srgbClr val="000000"/>
                          </a:solidFill>
                          <a:latin typeface="+mn-lt"/>
                          <a:ea typeface="+mn-ea"/>
                          <a:cs typeface="+mn-cs"/>
                        </a:rPr>
                        <a:t>Scope</a:t>
                      </a:r>
                      <a:r>
                        <a:rPr lang="de-DE" sz="1100" b="1" u="none" strike="noStrike" kern="1200" baseline="0" dirty="0">
                          <a:solidFill>
                            <a:srgbClr val="000000"/>
                          </a:solidFill>
                          <a:latin typeface="+mn-lt"/>
                          <a:ea typeface="+mn-ea"/>
                          <a:cs typeface="+mn-cs"/>
                        </a:rPr>
                        <a:t> 1 und 2 bilanziert: </a:t>
                      </a:r>
                    </a:p>
                    <a:p>
                      <a:r>
                        <a:rPr lang="de-DE" sz="1100" b="0" u="none" strike="noStrike" kern="1200" baseline="0" dirty="0">
                          <a:solidFill>
                            <a:srgbClr val="000000"/>
                          </a:solidFill>
                          <a:latin typeface="+mn-lt"/>
                          <a:ea typeface="+mn-ea"/>
                          <a:cs typeface="+mn-cs"/>
                        </a:rPr>
                        <a:t>Anteilige </a:t>
                      </a:r>
                      <a:r>
                        <a:rPr lang="de-DE" sz="1100" b="0" u="none" strike="noStrike" kern="1200" baseline="0" dirty="0" err="1">
                          <a:solidFill>
                            <a:srgbClr val="000000"/>
                          </a:solidFill>
                          <a:latin typeface="+mn-lt"/>
                          <a:ea typeface="+mn-ea"/>
                          <a:cs typeface="+mn-cs"/>
                        </a:rPr>
                        <a:t>Scope</a:t>
                      </a:r>
                      <a:r>
                        <a:rPr lang="de-DE" sz="1100" b="0" u="none" strike="noStrike" kern="1200" baseline="0" dirty="0">
                          <a:solidFill>
                            <a:srgbClr val="000000"/>
                          </a:solidFill>
                          <a:latin typeface="+mn-lt"/>
                          <a:ea typeface="+mn-ea"/>
                          <a:cs typeface="+mn-cs"/>
                        </a:rPr>
                        <a:t> 1 und </a:t>
                      </a:r>
                      <a:r>
                        <a:rPr lang="de-DE" sz="1100" b="0" u="none" strike="noStrike" kern="1200" baseline="0" dirty="0" err="1">
                          <a:solidFill>
                            <a:srgbClr val="000000"/>
                          </a:solidFill>
                          <a:latin typeface="+mn-lt"/>
                          <a:ea typeface="+mn-ea"/>
                          <a:cs typeface="+mn-cs"/>
                        </a:rPr>
                        <a:t>Scope</a:t>
                      </a:r>
                      <a:r>
                        <a:rPr lang="de-DE" sz="1100" b="0" u="none" strike="noStrike" kern="1200" baseline="0" dirty="0">
                          <a:solidFill>
                            <a:srgbClr val="000000"/>
                          </a:solidFill>
                          <a:latin typeface="+mn-lt"/>
                          <a:ea typeface="+mn-ea"/>
                          <a:cs typeface="+mn-cs"/>
                        </a:rPr>
                        <a:t> 2 Emissionen unter </a:t>
                      </a:r>
                      <a:r>
                        <a:rPr lang="de-DE" sz="1100" b="0" u="none" strike="noStrike" kern="1200" baseline="0" dirty="0" err="1">
                          <a:solidFill>
                            <a:srgbClr val="000000"/>
                          </a:solidFill>
                          <a:latin typeface="+mn-lt"/>
                          <a:ea typeface="+mn-ea"/>
                          <a:cs typeface="+mn-cs"/>
                        </a:rPr>
                        <a:t>Scope</a:t>
                      </a:r>
                      <a:r>
                        <a:rPr lang="de-DE" sz="1100" b="0" u="none" strike="noStrike" kern="1200" baseline="0" dirty="0">
                          <a:solidFill>
                            <a:srgbClr val="000000"/>
                          </a:solidFill>
                          <a:latin typeface="+mn-lt"/>
                          <a:ea typeface="+mn-ea"/>
                          <a:cs typeface="+mn-cs"/>
                        </a:rPr>
                        <a:t> 3.15 bilanzieren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9666839"/>
                  </a:ext>
                </a:extLst>
              </a:tr>
            </a:tbl>
          </a:graphicData>
        </a:graphic>
      </p:graphicFrame>
      <p:sp>
        <p:nvSpPr>
          <p:cNvPr id="3" name="Sprechblase: rechteckig mit abgerundeten Ecken 2">
            <a:extLst>
              <a:ext uri="{FF2B5EF4-FFF2-40B4-BE49-F238E27FC236}">
                <a16:creationId xmlns:a16="http://schemas.microsoft.com/office/drawing/2014/main" id="{EAEED1B1-4518-EB2B-E2E2-7B4AE21D6B4C}"/>
              </a:ext>
            </a:extLst>
          </p:cNvPr>
          <p:cNvSpPr/>
          <p:nvPr/>
        </p:nvSpPr>
        <p:spPr>
          <a:xfrm>
            <a:off x="3215680" y="3501008"/>
            <a:ext cx="5066746" cy="504055"/>
          </a:xfrm>
          <a:prstGeom prst="wedgeRoundRectCallout">
            <a:avLst>
              <a:gd name="adj1" fmla="val 56411"/>
              <a:gd name="adj2" fmla="val 46845"/>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solidFill>
                  <a:schemeClr val="tx1"/>
                </a:solidFill>
              </a:rPr>
              <a:t>Ein Schwellenwert </a:t>
            </a:r>
            <a:r>
              <a:rPr lang="de-DE" sz="1100" dirty="0" smtClean="0">
                <a:solidFill>
                  <a:schemeClr val="tx1"/>
                </a:solidFill>
              </a:rPr>
              <a:t>(z. B. </a:t>
            </a:r>
            <a:r>
              <a:rPr lang="de-DE" sz="1100" dirty="0">
                <a:solidFill>
                  <a:schemeClr val="tx1"/>
                </a:solidFill>
              </a:rPr>
              <a:t>1 % Anteile), unterhalb welchem Investitionen aus der Bilanz ausgeschlossen werden, kann etabliert werden, wenn darüber transparent berichtet wird und dieser gerechtfertigt ist.</a:t>
            </a:r>
          </a:p>
        </p:txBody>
      </p:sp>
    </p:spTree>
    <p:extLst>
      <p:ext uri="{BB962C8B-B14F-4D97-AF65-F5344CB8AC3E}">
        <p14:creationId xmlns:p14="http://schemas.microsoft.com/office/powerpoint/2010/main" val="371969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0F538A-1662-15DC-B4DF-4F1A8DAB2BC7}"/>
              </a:ext>
            </a:extLst>
          </p:cNvPr>
          <p:cNvSpPr>
            <a:spLocks noGrp="1"/>
          </p:cNvSpPr>
          <p:nvPr>
            <p:ph type="title"/>
          </p:nvPr>
        </p:nvSpPr>
        <p:spPr/>
        <p:txBody>
          <a:bodyPr/>
          <a:lstStyle/>
          <a:p>
            <a:r>
              <a:rPr lang="de-DE" sz="2400" dirty="0"/>
              <a:t>Entscheidungsbaum für Eigenkapitalanlagen</a:t>
            </a:r>
          </a:p>
        </p:txBody>
      </p:sp>
      <p:sp>
        <p:nvSpPr>
          <p:cNvPr id="4" name="Fußzeilenplatzhalter 3">
            <a:extLst>
              <a:ext uri="{FF2B5EF4-FFF2-40B4-BE49-F238E27FC236}">
                <a16:creationId xmlns:a16="http://schemas.microsoft.com/office/drawing/2014/main" id="{0677D126-E78A-56FF-8D61-6830887B6C1D}"/>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5" name="Foliennummernplatzhalter 4">
            <a:extLst>
              <a:ext uri="{FF2B5EF4-FFF2-40B4-BE49-F238E27FC236}">
                <a16:creationId xmlns:a16="http://schemas.microsoft.com/office/drawing/2014/main" id="{460D26A3-B192-4FC0-690E-B3DB54C2ECB0}"/>
              </a:ext>
            </a:extLst>
          </p:cNvPr>
          <p:cNvSpPr>
            <a:spLocks noGrp="1"/>
          </p:cNvSpPr>
          <p:nvPr>
            <p:ph type="sldNum" sz="quarter" idx="4"/>
          </p:nvPr>
        </p:nvSpPr>
        <p:spPr/>
        <p:txBody>
          <a:bodyPr/>
          <a:lstStyle/>
          <a:p>
            <a:fld id="{894680D0-7A83-433A-9719-C4143F27F647}" type="slidenum">
              <a:rPr lang="de-DE" smtClean="0"/>
              <a:pPr/>
              <a:t>63</a:t>
            </a:fld>
            <a:endParaRPr lang="de-DE" dirty="0"/>
          </a:p>
        </p:txBody>
      </p:sp>
      <p:sp>
        <p:nvSpPr>
          <p:cNvPr id="6" name="Rechteck: abgerundete Ecken 60">
            <a:extLst>
              <a:ext uri="{FF2B5EF4-FFF2-40B4-BE49-F238E27FC236}">
                <a16:creationId xmlns:a16="http://schemas.microsoft.com/office/drawing/2014/main" id="{CDE17281-2629-2E7D-1275-54AB646925C7}"/>
              </a:ext>
            </a:extLst>
          </p:cNvPr>
          <p:cNvSpPr/>
          <p:nvPr/>
        </p:nvSpPr>
        <p:spPr>
          <a:xfrm>
            <a:off x="551384" y="2058327"/>
            <a:ext cx="2088231" cy="1990294"/>
          </a:xfrm>
          <a:prstGeom prst="roundRect">
            <a:avLst/>
          </a:prstGeom>
          <a:solidFill>
            <a:srgbClr val="526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Gibt das Screening Hinweise darauf, dass die Kapitalbeteiligung signifikant zu den Scope 3 Emissionen beiträgt oder ist die Einbindung der Beteiligungsgesellschaft anderweitig relevant für die Unternehmensziele?</a:t>
            </a:r>
          </a:p>
        </p:txBody>
      </p:sp>
      <p:sp>
        <p:nvSpPr>
          <p:cNvPr id="7" name="Rechteck: abgerundete Ecken 60">
            <a:extLst>
              <a:ext uri="{FF2B5EF4-FFF2-40B4-BE49-F238E27FC236}">
                <a16:creationId xmlns:a16="http://schemas.microsoft.com/office/drawing/2014/main" id="{CDE17281-2629-2E7D-1275-54AB646925C7}"/>
              </a:ext>
            </a:extLst>
          </p:cNvPr>
          <p:cNvSpPr/>
          <p:nvPr/>
        </p:nvSpPr>
        <p:spPr>
          <a:xfrm>
            <a:off x="3654417" y="2070558"/>
            <a:ext cx="2088231" cy="1934247"/>
          </a:xfrm>
          <a:prstGeom prst="roundRect">
            <a:avLst/>
          </a:prstGeom>
          <a:solidFill>
            <a:srgbClr val="526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Kann die Beteiligungsgesellschaft Scope 1 und Scope 2 Emissionen zur Verfügung stellen?</a:t>
            </a:r>
          </a:p>
        </p:txBody>
      </p:sp>
      <p:sp>
        <p:nvSpPr>
          <p:cNvPr id="9" name="Rechteck: abgerundete Ecken 54">
            <a:extLst>
              <a:ext uri="{FF2B5EF4-FFF2-40B4-BE49-F238E27FC236}">
                <a16:creationId xmlns:a16="http://schemas.microsoft.com/office/drawing/2014/main" id="{36224961-DA79-F631-A35A-12970EA1846C}"/>
              </a:ext>
            </a:extLst>
          </p:cNvPr>
          <p:cNvSpPr/>
          <p:nvPr/>
        </p:nvSpPr>
        <p:spPr>
          <a:xfrm>
            <a:off x="6312024" y="2599419"/>
            <a:ext cx="1656184" cy="900000"/>
          </a:xfrm>
          <a:prstGeom prst="roundRect">
            <a:avLst/>
          </a:prstGeom>
          <a:solidFill>
            <a:srgbClr val="B6C6D0"/>
          </a:solidFill>
          <a:ln w="25400" cap="flat" cmpd="sng" algn="ctr">
            <a:noFill/>
            <a:prstDash val="solid"/>
          </a:ln>
          <a:effectLst/>
        </p:spPr>
        <p:txBody>
          <a:bodyPr rtlCol="0" anchor="ctr"/>
          <a:lstStyle/>
          <a:p>
            <a:pPr algn="ctr"/>
            <a:r>
              <a:rPr lang="de-DE" sz="1200" kern="0" dirty="0">
                <a:solidFill>
                  <a:srgbClr val="FFFFFF"/>
                </a:solidFill>
                <a:latin typeface="Arial"/>
                <a:ea typeface="ＭＳ Ｐゴシック"/>
              </a:rPr>
              <a:t>Investment-specific Ansatz</a:t>
            </a:r>
          </a:p>
        </p:txBody>
      </p:sp>
      <p:sp>
        <p:nvSpPr>
          <p:cNvPr id="10" name="Rechteck: abgerundete Ecken 54">
            <a:extLst>
              <a:ext uri="{FF2B5EF4-FFF2-40B4-BE49-F238E27FC236}">
                <a16:creationId xmlns:a16="http://schemas.microsoft.com/office/drawing/2014/main" id="{36224961-DA79-F631-A35A-12970EA1846C}"/>
              </a:ext>
            </a:extLst>
          </p:cNvPr>
          <p:cNvSpPr/>
          <p:nvPr/>
        </p:nvSpPr>
        <p:spPr>
          <a:xfrm>
            <a:off x="3910613" y="4689240"/>
            <a:ext cx="1656184" cy="900000"/>
          </a:xfrm>
          <a:prstGeom prst="roundRect">
            <a:avLst/>
          </a:prstGeom>
          <a:solidFill>
            <a:srgbClr val="B6C6D0"/>
          </a:solidFill>
          <a:ln w="25400" cap="flat" cmpd="sng" algn="ctr">
            <a:noFill/>
            <a:prstDash val="solid"/>
          </a:ln>
          <a:effectLst/>
        </p:spPr>
        <p:txBody>
          <a:bodyPr rtlCol="0" anchor="ctr"/>
          <a:lstStyle/>
          <a:p>
            <a:pPr algn="ctr"/>
            <a:r>
              <a:rPr lang="de-DE" sz="1200" kern="0" dirty="0">
                <a:solidFill>
                  <a:srgbClr val="FFFFFF"/>
                </a:solidFill>
                <a:latin typeface="Arial"/>
                <a:ea typeface="ＭＳ Ｐゴシック"/>
              </a:rPr>
              <a:t>Average-data Methode</a:t>
            </a:r>
          </a:p>
        </p:txBody>
      </p:sp>
      <p:sp>
        <p:nvSpPr>
          <p:cNvPr id="12" name="Pfeil: nach rechts 46">
            <a:extLst>
              <a:ext uri="{FF2B5EF4-FFF2-40B4-BE49-F238E27FC236}">
                <a16:creationId xmlns:a16="http://schemas.microsoft.com/office/drawing/2014/main" id="{F85EA496-16AF-A1BB-D6D2-75F1E3D09378}"/>
              </a:ext>
            </a:extLst>
          </p:cNvPr>
          <p:cNvSpPr/>
          <p:nvPr/>
        </p:nvSpPr>
        <p:spPr>
          <a:xfrm>
            <a:off x="2504519" y="3072618"/>
            <a:ext cx="1287225" cy="219826"/>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
        <p:nvSpPr>
          <p:cNvPr id="13" name="Pfeil: nach rechts 46">
            <a:extLst>
              <a:ext uri="{FF2B5EF4-FFF2-40B4-BE49-F238E27FC236}">
                <a16:creationId xmlns:a16="http://schemas.microsoft.com/office/drawing/2014/main" id="{F85EA496-16AF-A1BB-D6D2-75F1E3D09378}"/>
              </a:ext>
            </a:extLst>
          </p:cNvPr>
          <p:cNvSpPr/>
          <p:nvPr/>
        </p:nvSpPr>
        <p:spPr>
          <a:xfrm>
            <a:off x="5743365" y="2990655"/>
            <a:ext cx="736864" cy="199958"/>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
        <p:nvSpPr>
          <p:cNvPr id="15" name="Pfeil: nach rechts 46">
            <a:extLst>
              <a:ext uri="{FF2B5EF4-FFF2-40B4-BE49-F238E27FC236}">
                <a16:creationId xmlns:a16="http://schemas.microsoft.com/office/drawing/2014/main" id="{F85EA496-16AF-A1BB-D6D2-75F1E3D09378}"/>
              </a:ext>
            </a:extLst>
          </p:cNvPr>
          <p:cNvSpPr/>
          <p:nvPr/>
        </p:nvSpPr>
        <p:spPr>
          <a:xfrm rot="5400000">
            <a:off x="4353364" y="4287190"/>
            <a:ext cx="770682" cy="171312"/>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
        <p:nvSpPr>
          <p:cNvPr id="17" name="Ellipse 16">
            <a:extLst>
              <a:ext uri="{FF2B5EF4-FFF2-40B4-BE49-F238E27FC236}">
                <a16:creationId xmlns:a16="http://schemas.microsoft.com/office/drawing/2014/main" id="{FA22BF40-F6F7-F3F1-1A37-FC1A21FA8B44}"/>
              </a:ext>
            </a:extLst>
          </p:cNvPr>
          <p:cNvSpPr/>
          <p:nvPr/>
        </p:nvSpPr>
        <p:spPr>
          <a:xfrm>
            <a:off x="3049091" y="2937846"/>
            <a:ext cx="432049" cy="432049"/>
          </a:xfrm>
          <a:prstGeom prst="ellipse">
            <a:avLst/>
          </a:prstGeom>
          <a:solidFill>
            <a:srgbClr val="F9AA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white"/>
                </a:solidFill>
                <a:effectLst/>
                <a:uLnTx/>
                <a:uFillTx/>
                <a:latin typeface="Calibri" panose="020F0502020204030204"/>
                <a:ea typeface="+mn-ea"/>
                <a:cs typeface="+mn-cs"/>
              </a:rPr>
              <a:t>Ja</a:t>
            </a:r>
          </a:p>
        </p:txBody>
      </p:sp>
      <p:sp>
        <p:nvSpPr>
          <p:cNvPr id="18" name="Ellipse 17">
            <a:extLst>
              <a:ext uri="{FF2B5EF4-FFF2-40B4-BE49-F238E27FC236}">
                <a16:creationId xmlns:a16="http://schemas.microsoft.com/office/drawing/2014/main" id="{FA22BF40-F6F7-F3F1-1A37-FC1A21FA8B44}"/>
              </a:ext>
            </a:extLst>
          </p:cNvPr>
          <p:cNvSpPr/>
          <p:nvPr/>
        </p:nvSpPr>
        <p:spPr>
          <a:xfrm>
            <a:off x="5826243" y="2860395"/>
            <a:ext cx="432049" cy="432049"/>
          </a:xfrm>
          <a:prstGeom prst="ellipse">
            <a:avLst/>
          </a:prstGeom>
          <a:solidFill>
            <a:srgbClr val="F9AA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white"/>
                </a:solidFill>
                <a:effectLst/>
                <a:uLnTx/>
                <a:uFillTx/>
                <a:latin typeface="Calibri" panose="020F0502020204030204"/>
                <a:ea typeface="+mn-ea"/>
                <a:cs typeface="+mn-cs"/>
              </a:rPr>
              <a:t>Ja</a:t>
            </a:r>
          </a:p>
        </p:txBody>
      </p:sp>
      <p:sp>
        <p:nvSpPr>
          <p:cNvPr id="21" name="Ellipse 20">
            <a:extLst>
              <a:ext uri="{FF2B5EF4-FFF2-40B4-BE49-F238E27FC236}">
                <a16:creationId xmlns:a16="http://schemas.microsoft.com/office/drawing/2014/main" id="{D72D91D2-0C6A-29E4-2E23-55E5B6F08350}"/>
              </a:ext>
            </a:extLst>
          </p:cNvPr>
          <p:cNvSpPr/>
          <p:nvPr/>
        </p:nvSpPr>
        <p:spPr>
          <a:xfrm>
            <a:off x="4546253" y="4096757"/>
            <a:ext cx="432049" cy="432049"/>
          </a:xfrm>
          <a:prstGeom prst="ellipse">
            <a:avLst/>
          </a:prstGeom>
          <a:solidFill>
            <a:srgbClr val="7677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100" dirty="0"/>
              <a:t>Nein</a:t>
            </a:r>
          </a:p>
        </p:txBody>
      </p:sp>
      <p:sp>
        <p:nvSpPr>
          <p:cNvPr id="22" name="Pfeil: nach oben gebogen 44">
            <a:extLst>
              <a:ext uri="{FF2B5EF4-FFF2-40B4-BE49-F238E27FC236}">
                <a16:creationId xmlns:a16="http://schemas.microsoft.com/office/drawing/2014/main" id="{E9956A1E-8DF6-6B17-2B02-F198F249F7D3}"/>
              </a:ext>
            </a:extLst>
          </p:cNvPr>
          <p:cNvSpPr/>
          <p:nvPr/>
        </p:nvSpPr>
        <p:spPr>
          <a:xfrm rot="5400000">
            <a:off x="2071876" y="3343506"/>
            <a:ext cx="1230368" cy="2659282"/>
          </a:xfrm>
          <a:prstGeom prst="bentUpArrow">
            <a:avLst>
              <a:gd name="adj1" fmla="val 8413"/>
              <a:gd name="adj2" fmla="val 8199"/>
              <a:gd name="adj3" fmla="val 8922"/>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23" name="Ellipse 22">
            <a:extLst>
              <a:ext uri="{FF2B5EF4-FFF2-40B4-BE49-F238E27FC236}">
                <a16:creationId xmlns:a16="http://schemas.microsoft.com/office/drawing/2014/main" id="{D72D91D2-0C6A-29E4-2E23-55E5B6F08350}"/>
              </a:ext>
            </a:extLst>
          </p:cNvPr>
          <p:cNvSpPr/>
          <p:nvPr/>
        </p:nvSpPr>
        <p:spPr>
          <a:xfrm>
            <a:off x="1175371" y="4257191"/>
            <a:ext cx="432049" cy="432049"/>
          </a:xfrm>
          <a:prstGeom prst="ellipse">
            <a:avLst/>
          </a:prstGeom>
          <a:solidFill>
            <a:srgbClr val="7677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100" dirty="0"/>
              <a:t>Nein</a:t>
            </a:r>
          </a:p>
        </p:txBody>
      </p:sp>
      <p:sp>
        <p:nvSpPr>
          <p:cNvPr id="24" name="Textfeld 23">
            <a:extLst>
              <a:ext uri="{FF2B5EF4-FFF2-40B4-BE49-F238E27FC236}">
                <a16:creationId xmlns:a16="http://schemas.microsoft.com/office/drawing/2014/main" id="{36694664-0984-2D78-8564-6ECF1778084C}"/>
              </a:ext>
            </a:extLst>
          </p:cNvPr>
          <p:cNvSpPr txBox="1"/>
          <p:nvPr/>
        </p:nvSpPr>
        <p:spPr>
          <a:xfrm>
            <a:off x="6082034" y="6222504"/>
            <a:ext cx="5777866" cy="230832"/>
          </a:xfrm>
          <a:prstGeom prst="rect">
            <a:avLst/>
          </a:prstGeom>
          <a:noFill/>
        </p:spPr>
        <p:txBody>
          <a:bodyPr wrap="square">
            <a:spAutoFit/>
          </a:bodyPr>
          <a:lstStyle/>
          <a:p>
            <a:r>
              <a:rPr lang="de-DE" sz="900" dirty="0">
                <a:solidFill>
                  <a:srgbClr val="000000"/>
                </a:solidFill>
                <a:latin typeface="+mj-lt"/>
              </a:rPr>
              <a:t>Quelle: </a:t>
            </a:r>
            <a:r>
              <a:rPr lang="de-DE" sz="900" dirty="0">
                <a:latin typeface="+mj-lt"/>
              </a:rPr>
              <a:t>Abbildung in Anlehnung an </a:t>
            </a:r>
            <a:r>
              <a:rPr lang="de-DE" sz="900" dirty="0">
                <a:solidFill>
                  <a:srgbClr val="000000"/>
                </a:solidFill>
                <a:latin typeface="+mj-lt"/>
              </a:rPr>
              <a:t>Technical Guidance for Calculating Scope 3 Emissions, version 1.0, S. 141</a:t>
            </a:r>
          </a:p>
        </p:txBody>
      </p:sp>
      <p:sp>
        <p:nvSpPr>
          <p:cNvPr id="25" name="Sprechblase: rechteckig mit abgerundeten Ecken 1">
            <a:extLst>
              <a:ext uri="{FF2B5EF4-FFF2-40B4-BE49-F238E27FC236}">
                <a16:creationId xmlns:a16="http://schemas.microsoft.com/office/drawing/2014/main" id="{DB05CD9D-1695-76F5-0392-F05E1A6B9BE8}"/>
              </a:ext>
            </a:extLst>
          </p:cNvPr>
          <p:cNvSpPr/>
          <p:nvPr/>
        </p:nvSpPr>
        <p:spPr>
          <a:xfrm>
            <a:off x="8760296" y="2478253"/>
            <a:ext cx="3047704" cy="1274883"/>
          </a:xfrm>
          <a:prstGeom prst="wedgeRoundRectCallout">
            <a:avLst>
              <a:gd name="adj1" fmla="val -41474"/>
              <a:gd name="adj2" fmla="val -72395"/>
              <a:gd name="adj3" fmla="val 16667"/>
            </a:avLst>
          </a:prstGeom>
          <a:solidFill>
            <a:srgbClr val="F9B000"/>
          </a:solidFill>
          <a:ln w="25400" cap="flat" cmpd="sng" algn="ctr">
            <a:solidFill>
              <a:srgbClr val="BBE0E3">
                <a:shade val="50000"/>
              </a:srgbClr>
            </a:solidFill>
            <a:prstDash val="solid"/>
          </a:ln>
          <a:effectLst/>
        </p:spPr>
        <p:txBody>
          <a:bodyPr rtlCol="0" anchor="ctr"/>
          <a:lstStyle/>
          <a:p>
            <a:pPr lvl="0" algn="ctr" eaLnBrk="0" fontAlgn="base" hangingPunct="0">
              <a:spcBef>
                <a:spcPct val="0"/>
              </a:spcBef>
              <a:spcAft>
                <a:spcPct val="0"/>
              </a:spcAft>
            </a:pPr>
            <a:endParaRPr lang="de-DE" sz="1200" kern="0" dirty="0">
              <a:solidFill>
                <a:srgbClr val="000000"/>
              </a:solidFill>
              <a:latin typeface="Arial"/>
              <a:ea typeface="ＭＳ Ｐゴシック"/>
            </a:endParaRPr>
          </a:p>
          <a:p>
            <a:pPr lvl="0" algn="ctr" eaLnBrk="0" fontAlgn="base" hangingPunct="0">
              <a:spcBef>
                <a:spcPct val="0"/>
              </a:spcBef>
              <a:spcAft>
                <a:spcPct val="0"/>
              </a:spcAft>
            </a:pP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Weiterführende Informationen zur Berechnung finden Sie im Dokument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hlinkClick r:id="rId2" action="ppaction://hlinksldjump"/>
              </a:rPr>
              <a:t>Technical Guidance for Calculating Scope 3 Emissions</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 auf S. 141-145.</a:t>
            </a: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de-DE" sz="1200" b="0" i="0" u="none" strike="noStrike" kern="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4946535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0677D126-E78A-56FF-8D61-6830887B6C1D}"/>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5" name="Foliennummernplatzhalter 4">
            <a:extLst>
              <a:ext uri="{FF2B5EF4-FFF2-40B4-BE49-F238E27FC236}">
                <a16:creationId xmlns:a16="http://schemas.microsoft.com/office/drawing/2014/main" id="{460D26A3-B192-4FC0-690E-B3DB54C2ECB0}"/>
              </a:ext>
            </a:extLst>
          </p:cNvPr>
          <p:cNvSpPr>
            <a:spLocks noGrp="1"/>
          </p:cNvSpPr>
          <p:nvPr>
            <p:ph type="sldNum" sz="quarter" idx="4"/>
          </p:nvPr>
        </p:nvSpPr>
        <p:spPr/>
        <p:txBody>
          <a:bodyPr/>
          <a:lstStyle/>
          <a:p>
            <a:fld id="{894680D0-7A83-433A-9719-C4143F27F647}" type="slidenum">
              <a:rPr lang="de-DE" smtClean="0"/>
              <a:pPr/>
              <a:t>64</a:t>
            </a:fld>
            <a:endParaRPr lang="de-DE" dirty="0"/>
          </a:p>
        </p:txBody>
      </p:sp>
      <p:graphicFrame>
        <p:nvGraphicFramePr>
          <p:cNvPr id="8" name="Tabelle 9">
            <a:extLst>
              <a:ext uri="{FF2B5EF4-FFF2-40B4-BE49-F238E27FC236}">
                <a16:creationId xmlns:a16="http://schemas.microsoft.com/office/drawing/2014/main" id="{499E627E-C7FB-BC7B-50B1-3CACE86D61C6}"/>
              </a:ext>
            </a:extLst>
          </p:cNvPr>
          <p:cNvGraphicFramePr>
            <a:graphicFrameLocks noGrp="1"/>
          </p:cNvGraphicFramePr>
          <p:nvPr>
            <p:extLst>
              <p:ext uri="{D42A27DB-BD31-4B8C-83A1-F6EECF244321}">
                <p14:modId xmlns:p14="http://schemas.microsoft.com/office/powerpoint/2010/main" val="3303535423"/>
              </p:ext>
            </p:extLst>
          </p:nvPr>
        </p:nvGraphicFramePr>
        <p:xfrm>
          <a:off x="1006801" y="927614"/>
          <a:ext cx="10801199" cy="4085562"/>
        </p:xfrm>
        <a:graphic>
          <a:graphicData uri="http://schemas.openxmlformats.org/drawingml/2006/table">
            <a:tbl>
              <a:tblPr firstRow="1" bandRow="1">
                <a:tableStyleId>{7E9639D4-E3E2-4D34-9284-5A2195B3D0D7}</a:tableStyleId>
              </a:tblPr>
              <a:tblGrid>
                <a:gridCol w="1168445">
                  <a:extLst>
                    <a:ext uri="{9D8B030D-6E8A-4147-A177-3AD203B41FA5}">
                      <a16:colId xmlns:a16="http://schemas.microsoft.com/office/drawing/2014/main" val="2566465029"/>
                    </a:ext>
                  </a:extLst>
                </a:gridCol>
                <a:gridCol w="4166509">
                  <a:extLst>
                    <a:ext uri="{9D8B030D-6E8A-4147-A177-3AD203B41FA5}">
                      <a16:colId xmlns:a16="http://schemas.microsoft.com/office/drawing/2014/main" val="3795616076"/>
                    </a:ext>
                  </a:extLst>
                </a:gridCol>
                <a:gridCol w="3609790">
                  <a:extLst>
                    <a:ext uri="{9D8B030D-6E8A-4147-A177-3AD203B41FA5}">
                      <a16:colId xmlns:a16="http://schemas.microsoft.com/office/drawing/2014/main" val="3155891547"/>
                    </a:ext>
                  </a:extLst>
                </a:gridCol>
                <a:gridCol w="1856455">
                  <a:extLst>
                    <a:ext uri="{9D8B030D-6E8A-4147-A177-3AD203B41FA5}">
                      <a16:colId xmlns:a16="http://schemas.microsoft.com/office/drawing/2014/main" val="1714585176"/>
                    </a:ext>
                  </a:extLst>
                </a:gridCol>
              </a:tblGrid>
              <a:tr h="489773">
                <a:tc>
                  <a:txBody>
                    <a:bodyPr/>
                    <a:lstStyle/>
                    <a:p>
                      <a:r>
                        <a:rPr lang="de-DE" sz="1200" b="1" i="0" dirty="0"/>
                        <a:t>Methode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tc>
                  <a:txBody>
                    <a:bodyPr/>
                    <a:lstStyle/>
                    <a:p>
                      <a:r>
                        <a:rPr lang="de-DE" sz="1200" b="1" i="0" dirty="0"/>
                        <a:t>Beschreibung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tc>
                  <a:txBody>
                    <a:bodyPr/>
                    <a:lstStyle/>
                    <a:p>
                      <a:r>
                        <a:rPr lang="de-DE" sz="1200" b="1" i="0" dirty="0"/>
                        <a:t>Vorgehen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i="0" dirty="0"/>
                        <a:t>Anmerkung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extLst>
                  <a:ext uri="{0D108BD9-81ED-4DB2-BD59-A6C34878D82A}">
                    <a16:rowId xmlns:a16="http://schemas.microsoft.com/office/drawing/2014/main" val="3870020211"/>
                  </a:ext>
                </a:extLst>
              </a:tr>
              <a:tr h="17060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rgbClr val="000000"/>
                          </a:solidFill>
                          <a:latin typeface="+mn-lt"/>
                          <a:ea typeface="+mn-ea"/>
                          <a:cs typeface="+mn-cs"/>
                        </a:rPr>
                        <a:t>Investment-specific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rgbClr val="000000"/>
                          </a:solidFill>
                        </a:rPr>
                        <a:t>Erfassung der Scope 1 und Scope 2 Emissionen des Beteiligungsunternehmens mit Allokation der Emissionen basierend auf den Anteilen, welche an dem Beteiligungsunternehmen mit der Investition gehalten </a:t>
                      </a:r>
                      <a:r>
                        <a:rPr lang="de-DE" sz="1200" dirty="0" smtClean="0">
                          <a:solidFill>
                            <a:srgbClr val="000000"/>
                          </a:solidFill>
                        </a:rPr>
                        <a:t>werden.</a:t>
                      </a:r>
                      <a:endParaRPr lang="de-DE" sz="1200" dirty="0">
                        <a:solidFill>
                          <a:srgbClr val="000000"/>
                        </a:solidFill>
                      </a:endParaRPr>
                    </a:p>
                    <a:p>
                      <a:endParaRPr lang="de-DE" sz="12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i="0" u="none" strike="noStrike" kern="1200" baseline="0" dirty="0">
                          <a:solidFill>
                            <a:schemeClr val="tx1"/>
                          </a:solidFill>
                          <a:latin typeface="+mj-lt"/>
                          <a:ea typeface="+mn-ea"/>
                          <a:cs typeface="+mn-cs"/>
                        </a:rPr>
                        <a:t>Treibhausgas-/Klimabilanzen von Beteiligungsunternehmen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b="0" i="0" u="none" strike="noStrike" kern="1200" baseline="0" dirty="0">
                        <a:solidFill>
                          <a:schemeClr val="tx1"/>
                        </a:solidFill>
                        <a:latin typeface="+mj-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i="0" u="none" strike="noStrike" kern="1200" baseline="0" dirty="0">
                          <a:solidFill>
                            <a:schemeClr val="tx1"/>
                          </a:solidFill>
                          <a:latin typeface="+mj-lt"/>
                          <a:ea typeface="+mn-ea"/>
                          <a:cs typeface="+mn-cs"/>
                        </a:rPr>
                        <a:t>Finanzunterlagen des berichtenden Unternehmens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b="0" i="0" u="none" strike="noStrike" kern="1200" baseline="0" dirty="0">
                        <a:solidFill>
                          <a:schemeClr val="tx1"/>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de-DE" sz="1200" b="0" dirty="0"/>
                        <a:t>Investoren fragen bei Portfolio-Unternehmen immer häufiger die Klimabilanzen an, um ihre Anteile daran in die Bilanzen zu </a:t>
                      </a:r>
                      <a:r>
                        <a:rPr lang="de-DE" sz="1200" b="0" dirty="0" smtClean="0"/>
                        <a:t>integrieren. </a:t>
                      </a:r>
                      <a:endParaRPr lang="de-DE" sz="12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4418651"/>
                  </a:ext>
                </a:extLst>
              </a:tr>
              <a:tr h="8963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rgbClr val="000000"/>
                          </a:solidFill>
                          <a:latin typeface="+mn-lt"/>
                          <a:ea typeface="+mn-ea"/>
                          <a:cs typeface="+mn-cs"/>
                        </a:rPr>
                        <a:t>Average-Data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rgbClr val="000000"/>
                          </a:solidFill>
                        </a:rPr>
                        <a:t>Verwendung von Umsatzdaten in Kombination mit EEIO (</a:t>
                      </a:r>
                      <a:r>
                        <a:rPr lang="de-DE" sz="1200" i="1" dirty="0">
                          <a:solidFill>
                            <a:srgbClr val="000000"/>
                          </a:solidFill>
                        </a:rPr>
                        <a:t>Environmentally extended input-output</a:t>
                      </a:r>
                      <a:r>
                        <a:rPr lang="de-DE" sz="1200" dirty="0">
                          <a:solidFill>
                            <a:srgbClr val="000000"/>
                          </a:solidFill>
                        </a:rPr>
                        <a:t>)-Daten zur Schätzung der Scope 1 und Scope 2 Emissionen des Unternehmens, in das investiert wird. Die Allokation der Emissionen erfolgt basierend auf dem Anteil an der </a:t>
                      </a:r>
                      <a:r>
                        <a:rPr lang="de-DE" sz="1200" dirty="0" smtClean="0">
                          <a:solidFill>
                            <a:srgbClr val="000000"/>
                          </a:solidFill>
                        </a:rPr>
                        <a:t>Investition.</a:t>
                      </a:r>
                      <a:endParaRPr lang="de-DE" sz="1200" dirty="0">
                        <a:solidFill>
                          <a:srgbClr val="000000"/>
                        </a:solidFill>
                      </a:endParaRPr>
                    </a:p>
                    <a:p>
                      <a:endParaRPr lang="de-DE" sz="12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spcBef>
                          <a:spcPts val="0"/>
                        </a:spcBef>
                        <a:spcAft>
                          <a:spcPts val="600"/>
                        </a:spcAft>
                        <a:buFont typeface="Arial" panose="020B0604020202020204" pitchFamily="34" charset="0"/>
                        <a:buChar char="•"/>
                      </a:pPr>
                      <a:r>
                        <a:rPr lang="de-DE" sz="1200" dirty="0"/>
                        <a:t>Finanzunterlagen des berichtenden Unternehmens und des Beteiligungsunternehmens für Daten zu </a:t>
                      </a:r>
                      <a:r>
                        <a:rPr lang="de-DE" sz="1200" dirty="0">
                          <a:solidFill>
                            <a:schemeClr val="tx1"/>
                          </a:solidFill>
                        </a:rPr>
                        <a:t>Umsatz</a:t>
                      </a:r>
                      <a:r>
                        <a:rPr lang="de-DE" sz="1200" dirty="0"/>
                        <a:t> und Kapitalanteilen</a:t>
                      </a:r>
                    </a:p>
                    <a:p>
                      <a:pPr marL="171450" indent="-171450">
                        <a:spcBef>
                          <a:spcPts val="0"/>
                        </a:spcBef>
                        <a:spcAft>
                          <a:spcPts val="600"/>
                        </a:spcAft>
                        <a:buFont typeface="Arial" panose="020B0604020202020204" pitchFamily="34" charset="0"/>
                        <a:buChar char="•"/>
                      </a:pPr>
                      <a:r>
                        <a:rPr lang="de-DE" sz="1200" dirty="0">
                          <a:solidFill>
                            <a:srgbClr val="000000"/>
                          </a:solidFill>
                        </a:rPr>
                        <a:t>Emissionsfaktoren sind in EEIO-Datenbanken verfügbar (eine Übersicht der Datenbanken ist auf der </a:t>
                      </a:r>
                      <a:r>
                        <a:rPr lang="de-DE" sz="1200" dirty="0">
                          <a:solidFill>
                            <a:srgbClr val="000000"/>
                          </a:solidFill>
                          <a:hlinkClick r:id="rId2" action="ppaction://hlinksldjump"/>
                        </a:rPr>
                        <a:t>Website des GHG </a:t>
                      </a:r>
                      <a:r>
                        <a:rPr lang="de-DE" sz="1200" dirty="0" smtClean="0">
                          <a:solidFill>
                            <a:srgbClr val="000000"/>
                          </a:solidFill>
                          <a:hlinkClick r:id="rId2" action="ppaction://hlinksldjump"/>
                        </a:rPr>
                        <a:t>Protokolls</a:t>
                      </a:r>
                      <a:r>
                        <a:rPr lang="de-DE" sz="1200" dirty="0" smtClean="0">
                          <a:solidFill>
                            <a:srgbClr val="000000"/>
                          </a:solidFill>
                          <a:hlinkClick r:id="rId3"/>
                        </a:rPr>
                        <a:t> </a:t>
                      </a:r>
                      <a:r>
                        <a:rPr lang="de-DE" sz="1200" dirty="0" smtClean="0">
                          <a:solidFill>
                            <a:srgbClr val="000000"/>
                          </a:solidFill>
                        </a:rPr>
                        <a:t>verfügbar –  </a:t>
                      </a:r>
                      <a:r>
                        <a:rPr lang="de-DE" sz="1200" dirty="0">
                          <a:solidFill>
                            <a:srgbClr val="000000"/>
                          </a:solidFill>
                        </a:rPr>
                        <a:t>siehe E3IOT)</a:t>
                      </a:r>
                      <a:endParaRPr lang="de-DE" sz="1200" dirty="0"/>
                    </a:p>
                    <a:p>
                      <a:endParaRPr lang="de-D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4821180"/>
                  </a:ext>
                </a:extLst>
              </a:tr>
            </a:tbl>
          </a:graphicData>
        </a:graphic>
      </p:graphicFrame>
      <p:sp>
        <p:nvSpPr>
          <p:cNvPr id="3" name="Rechtwinkliges Dreieck 2">
            <a:extLst>
              <a:ext uri="{FF2B5EF4-FFF2-40B4-BE49-F238E27FC236}">
                <a16:creationId xmlns:a16="http://schemas.microsoft.com/office/drawing/2014/main" id="{475389D6-6A60-4286-5ED2-E95938324C8E}"/>
              </a:ext>
            </a:extLst>
          </p:cNvPr>
          <p:cNvSpPr/>
          <p:nvPr/>
        </p:nvSpPr>
        <p:spPr>
          <a:xfrm rot="10800000">
            <a:off x="551383" y="908719"/>
            <a:ext cx="360039" cy="4144905"/>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de-DE" sz="1400" dirty="0">
                <a:solidFill>
                  <a:srgbClr val="000000"/>
                </a:solidFill>
              </a:rPr>
              <a:t>Genauigkeit</a:t>
            </a:r>
          </a:p>
        </p:txBody>
      </p:sp>
    </p:spTree>
    <p:extLst>
      <p:ext uri="{BB962C8B-B14F-4D97-AF65-F5344CB8AC3E}">
        <p14:creationId xmlns:p14="http://schemas.microsoft.com/office/powerpoint/2010/main" val="40251971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0F538A-1662-15DC-B4DF-4F1A8DAB2BC7}"/>
              </a:ext>
            </a:extLst>
          </p:cNvPr>
          <p:cNvSpPr>
            <a:spLocks noGrp="1"/>
          </p:cNvSpPr>
          <p:nvPr>
            <p:ph type="title"/>
          </p:nvPr>
        </p:nvSpPr>
        <p:spPr/>
        <p:txBody>
          <a:bodyPr/>
          <a:lstStyle/>
          <a:p>
            <a:r>
              <a:rPr lang="de-DE" sz="2400" dirty="0"/>
              <a:t>Entscheidungsbaum für Projektfinanzierung </a:t>
            </a:r>
            <a:r>
              <a:rPr lang="de-DE" sz="2400" dirty="0" smtClean="0"/>
              <a:t>und </a:t>
            </a:r>
            <a:r>
              <a:rPr lang="de-DE" sz="2400" dirty="0"/>
              <a:t>Fremdkapitalanlagen</a:t>
            </a:r>
          </a:p>
        </p:txBody>
      </p:sp>
      <p:sp>
        <p:nvSpPr>
          <p:cNvPr id="4" name="Fußzeilenplatzhalter 3">
            <a:extLst>
              <a:ext uri="{FF2B5EF4-FFF2-40B4-BE49-F238E27FC236}">
                <a16:creationId xmlns:a16="http://schemas.microsoft.com/office/drawing/2014/main" id="{0677D126-E78A-56FF-8D61-6830887B6C1D}"/>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5" name="Foliennummernplatzhalter 4">
            <a:extLst>
              <a:ext uri="{FF2B5EF4-FFF2-40B4-BE49-F238E27FC236}">
                <a16:creationId xmlns:a16="http://schemas.microsoft.com/office/drawing/2014/main" id="{460D26A3-B192-4FC0-690E-B3DB54C2ECB0}"/>
              </a:ext>
            </a:extLst>
          </p:cNvPr>
          <p:cNvSpPr>
            <a:spLocks noGrp="1"/>
          </p:cNvSpPr>
          <p:nvPr>
            <p:ph type="sldNum" sz="quarter" idx="4"/>
          </p:nvPr>
        </p:nvSpPr>
        <p:spPr/>
        <p:txBody>
          <a:bodyPr/>
          <a:lstStyle/>
          <a:p>
            <a:fld id="{894680D0-7A83-433A-9719-C4143F27F647}" type="slidenum">
              <a:rPr lang="de-DE" smtClean="0"/>
              <a:pPr/>
              <a:t>65</a:t>
            </a:fld>
            <a:endParaRPr lang="de-DE" dirty="0"/>
          </a:p>
        </p:txBody>
      </p:sp>
      <p:sp>
        <p:nvSpPr>
          <p:cNvPr id="6" name="Rechteck: abgerundete Ecken 60">
            <a:extLst>
              <a:ext uri="{FF2B5EF4-FFF2-40B4-BE49-F238E27FC236}">
                <a16:creationId xmlns:a16="http://schemas.microsoft.com/office/drawing/2014/main" id="{CDE17281-2629-2E7D-1275-54AB646925C7}"/>
              </a:ext>
            </a:extLst>
          </p:cNvPr>
          <p:cNvSpPr/>
          <p:nvPr/>
        </p:nvSpPr>
        <p:spPr>
          <a:xfrm>
            <a:off x="551384" y="1634328"/>
            <a:ext cx="1953135" cy="2414293"/>
          </a:xfrm>
          <a:prstGeom prst="roundRect">
            <a:avLst/>
          </a:prstGeom>
          <a:solidFill>
            <a:srgbClr val="526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Gibt das Screening Hinweise darauf, dass das Investment signifikant zu den </a:t>
            </a:r>
            <a:r>
              <a:rPr lang="de-DE" sz="1200" dirty="0" smtClean="0"/>
              <a:t>Scope-3-Emissionen </a:t>
            </a:r>
            <a:r>
              <a:rPr lang="de-DE" sz="1200" dirty="0"/>
              <a:t>beiträgt oder ist die Einbindung der </a:t>
            </a:r>
            <a:r>
              <a:rPr lang="de-DE" sz="1200" dirty="0" smtClean="0"/>
              <a:t>Beteiligungs-gesellschaft </a:t>
            </a:r>
            <a:r>
              <a:rPr lang="de-DE" sz="1200" dirty="0"/>
              <a:t>anderweitig relevant für die Unternehmensziele?</a:t>
            </a:r>
          </a:p>
        </p:txBody>
      </p:sp>
      <p:sp>
        <p:nvSpPr>
          <p:cNvPr id="7" name="Rechteck: abgerundete Ecken 60">
            <a:extLst>
              <a:ext uri="{FF2B5EF4-FFF2-40B4-BE49-F238E27FC236}">
                <a16:creationId xmlns:a16="http://schemas.microsoft.com/office/drawing/2014/main" id="{CDE17281-2629-2E7D-1275-54AB646925C7}"/>
              </a:ext>
            </a:extLst>
          </p:cNvPr>
          <p:cNvSpPr/>
          <p:nvPr/>
        </p:nvSpPr>
        <p:spPr>
          <a:xfrm>
            <a:off x="3798432" y="1844824"/>
            <a:ext cx="1944216" cy="2159981"/>
          </a:xfrm>
          <a:prstGeom prst="roundRect">
            <a:avLst/>
          </a:prstGeom>
          <a:solidFill>
            <a:srgbClr val="526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Kann die </a:t>
            </a:r>
            <a:r>
              <a:rPr lang="de-DE" sz="1200" dirty="0" smtClean="0"/>
              <a:t>Beteiligungs-gesellschaft Scope-1 </a:t>
            </a:r>
            <a:r>
              <a:rPr lang="de-DE" sz="1200" dirty="0"/>
              <a:t>und </a:t>
            </a:r>
            <a:r>
              <a:rPr lang="de-DE" sz="1200" dirty="0" smtClean="0"/>
              <a:t>Scope-2- </a:t>
            </a:r>
            <a:r>
              <a:rPr lang="de-DE" sz="1200" dirty="0"/>
              <a:t>Emissionen zur Verfügung stellen?</a:t>
            </a:r>
          </a:p>
        </p:txBody>
      </p:sp>
      <p:sp>
        <p:nvSpPr>
          <p:cNvPr id="9" name="Rechteck: abgerundete Ecken 54">
            <a:extLst>
              <a:ext uri="{FF2B5EF4-FFF2-40B4-BE49-F238E27FC236}">
                <a16:creationId xmlns:a16="http://schemas.microsoft.com/office/drawing/2014/main" id="{36224961-DA79-F631-A35A-12970EA1846C}"/>
              </a:ext>
            </a:extLst>
          </p:cNvPr>
          <p:cNvSpPr/>
          <p:nvPr/>
        </p:nvSpPr>
        <p:spPr>
          <a:xfrm>
            <a:off x="6312024" y="2599419"/>
            <a:ext cx="1656184" cy="900000"/>
          </a:xfrm>
          <a:prstGeom prst="roundRect">
            <a:avLst/>
          </a:prstGeom>
          <a:solidFill>
            <a:srgbClr val="B6C6D0"/>
          </a:solidFill>
          <a:ln w="25400" cap="flat" cmpd="sng" algn="ctr">
            <a:noFill/>
            <a:prstDash val="solid"/>
          </a:ln>
          <a:effectLst/>
        </p:spPr>
        <p:txBody>
          <a:bodyPr rtlCol="0" anchor="ctr"/>
          <a:lstStyle/>
          <a:p>
            <a:pPr algn="ctr"/>
            <a:r>
              <a:rPr lang="de-DE" sz="1200" kern="0" dirty="0">
                <a:solidFill>
                  <a:srgbClr val="FFFFFF"/>
                </a:solidFill>
                <a:latin typeface="Arial"/>
                <a:ea typeface="ＭＳ Ｐゴシック"/>
              </a:rPr>
              <a:t>Project-specific Ansatz</a:t>
            </a:r>
          </a:p>
        </p:txBody>
      </p:sp>
      <p:sp>
        <p:nvSpPr>
          <p:cNvPr id="10" name="Rechteck: abgerundete Ecken 54">
            <a:extLst>
              <a:ext uri="{FF2B5EF4-FFF2-40B4-BE49-F238E27FC236}">
                <a16:creationId xmlns:a16="http://schemas.microsoft.com/office/drawing/2014/main" id="{36224961-DA79-F631-A35A-12970EA1846C}"/>
              </a:ext>
            </a:extLst>
          </p:cNvPr>
          <p:cNvSpPr/>
          <p:nvPr/>
        </p:nvSpPr>
        <p:spPr>
          <a:xfrm>
            <a:off x="3910613" y="4689240"/>
            <a:ext cx="1656184" cy="900000"/>
          </a:xfrm>
          <a:prstGeom prst="roundRect">
            <a:avLst/>
          </a:prstGeom>
          <a:solidFill>
            <a:srgbClr val="B6C6D0"/>
          </a:solidFill>
          <a:ln w="25400" cap="flat" cmpd="sng" algn="ctr">
            <a:noFill/>
            <a:prstDash val="solid"/>
          </a:ln>
          <a:effectLst/>
        </p:spPr>
        <p:txBody>
          <a:bodyPr rtlCol="0" anchor="ctr"/>
          <a:lstStyle/>
          <a:p>
            <a:pPr algn="ctr"/>
            <a:r>
              <a:rPr lang="de-DE" sz="1200" kern="0" dirty="0">
                <a:solidFill>
                  <a:srgbClr val="FFFFFF"/>
                </a:solidFill>
                <a:latin typeface="Arial"/>
                <a:ea typeface="ＭＳ Ｐゴシック"/>
              </a:rPr>
              <a:t>Average-data Methode</a:t>
            </a:r>
          </a:p>
        </p:txBody>
      </p:sp>
      <p:sp>
        <p:nvSpPr>
          <p:cNvPr id="12" name="Pfeil: nach rechts 46">
            <a:extLst>
              <a:ext uri="{FF2B5EF4-FFF2-40B4-BE49-F238E27FC236}">
                <a16:creationId xmlns:a16="http://schemas.microsoft.com/office/drawing/2014/main" id="{F85EA496-16AF-A1BB-D6D2-75F1E3D09378}"/>
              </a:ext>
            </a:extLst>
          </p:cNvPr>
          <p:cNvSpPr/>
          <p:nvPr/>
        </p:nvSpPr>
        <p:spPr>
          <a:xfrm>
            <a:off x="2504519" y="3072618"/>
            <a:ext cx="1512183" cy="146811"/>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
        <p:nvSpPr>
          <p:cNvPr id="13" name="Pfeil: nach rechts 46">
            <a:extLst>
              <a:ext uri="{FF2B5EF4-FFF2-40B4-BE49-F238E27FC236}">
                <a16:creationId xmlns:a16="http://schemas.microsoft.com/office/drawing/2014/main" id="{F85EA496-16AF-A1BB-D6D2-75F1E3D09378}"/>
              </a:ext>
            </a:extLst>
          </p:cNvPr>
          <p:cNvSpPr/>
          <p:nvPr/>
        </p:nvSpPr>
        <p:spPr>
          <a:xfrm>
            <a:off x="5743365" y="2990655"/>
            <a:ext cx="736864" cy="199958"/>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
        <p:nvSpPr>
          <p:cNvPr id="15" name="Pfeil: nach rechts 46">
            <a:extLst>
              <a:ext uri="{FF2B5EF4-FFF2-40B4-BE49-F238E27FC236}">
                <a16:creationId xmlns:a16="http://schemas.microsoft.com/office/drawing/2014/main" id="{F85EA496-16AF-A1BB-D6D2-75F1E3D09378}"/>
              </a:ext>
            </a:extLst>
          </p:cNvPr>
          <p:cNvSpPr/>
          <p:nvPr/>
        </p:nvSpPr>
        <p:spPr>
          <a:xfrm rot="5400000">
            <a:off x="4353364" y="4287190"/>
            <a:ext cx="770682" cy="171312"/>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
        <p:nvSpPr>
          <p:cNvPr id="17" name="Ellipse 16">
            <a:extLst>
              <a:ext uri="{FF2B5EF4-FFF2-40B4-BE49-F238E27FC236}">
                <a16:creationId xmlns:a16="http://schemas.microsoft.com/office/drawing/2014/main" id="{FA22BF40-F6F7-F3F1-1A37-FC1A21FA8B44}"/>
              </a:ext>
            </a:extLst>
          </p:cNvPr>
          <p:cNvSpPr/>
          <p:nvPr/>
        </p:nvSpPr>
        <p:spPr>
          <a:xfrm>
            <a:off x="3049091" y="2937846"/>
            <a:ext cx="432049" cy="432049"/>
          </a:xfrm>
          <a:prstGeom prst="ellipse">
            <a:avLst/>
          </a:prstGeom>
          <a:solidFill>
            <a:srgbClr val="F9AA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white"/>
                </a:solidFill>
                <a:effectLst/>
                <a:uLnTx/>
                <a:uFillTx/>
                <a:latin typeface="Calibri" panose="020F0502020204030204"/>
                <a:ea typeface="+mn-ea"/>
                <a:cs typeface="+mn-cs"/>
              </a:rPr>
              <a:t>Ja</a:t>
            </a:r>
          </a:p>
        </p:txBody>
      </p:sp>
      <p:sp>
        <p:nvSpPr>
          <p:cNvPr id="18" name="Ellipse 17">
            <a:extLst>
              <a:ext uri="{FF2B5EF4-FFF2-40B4-BE49-F238E27FC236}">
                <a16:creationId xmlns:a16="http://schemas.microsoft.com/office/drawing/2014/main" id="{FA22BF40-F6F7-F3F1-1A37-FC1A21FA8B44}"/>
              </a:ext>
            </a:extLst>
          </p:cNvPr>
          <p:cNvSpPr/>
          <p:nvPr/>
        </p:nvSpPr>
        <p:spPr>
          <a:xfrm>
            <a:off x="5826243" y="2860395"/>
            <a:ext cx="432049" cy="432049"/>
          </a:xfrm>
          <a:prstGeom prst="ellipse">
            <a:avLst/>
          </a:prstGeom>
          <a:solidFill>
            <a:srgbClr val="F9AA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white"/>
                </a:solidFill>
                <a:effectLst/>
                <a:uLnTx/>
                <a:uFillTx/>
                <a:latin typeface="Calibri" panose="020F0502020204030204"/>
                <a:ea typeface="+mn-ea"/>
                <a:cs typeface="+mn-cs"/>
              </a:rPr>
              <a:t>Ja</a:t>
            </a:r>
          </a:p>
        </p:txBody>
      </p:sp>
      <p:sp>
        <p:nvSpPr>
          <p:cNvPr id="21" name="Ellipse 20">
            <a:extLst>
              <a:ext uri="{FF2B5EF4-FFF2-40B4-BE49-F238E27FC236}">
                <a16:creationId xmlns:a16="http://schemas.microsoft.com/office/drawing/2014/main" id="{D72D91D2-0C6A-29E4-2E23-55E5B6F08350}"/>
              </a:ext>
            </a:extLst>
          </p:cNvPr>
          <p:cNvSpPr/>
          <p:nvPr/>
        </p:nvSpPr>
        <p:spPr>
          <a:xfrm>
            <a:off x="4546253" y="4096757"/>
            <a:ext cx="432049" cy="432049"/>
          </a:xfrm>
          <a:prstGeom prst="ellipse">
            <a:avLst/>
          </a:prstGeom>
          <a:solidFill>
            <a:srgbClr val="7677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100" dirty="0"/>
              <a:t>Nein</a:t>
            </a:r>
          </a:p>
        </p:txBody>
      </p:sp>
      <p:sp>
        <p:nvSpPr>
          <p:cNvPr id="22" name="Pfeil: nach oben gebogen 44">
            <a:extLst>
              <a:ext uri="{FF2B5EF4-FFF2-40B4-BE49-F238E27FC236}">
                <a16:creationId xmlns:a16="http://schemas.microsoft.com/office/drawing/2014/main" id="{E9956A1E-8DF6-6B17-2B02-F198F249F7D3}"/>
              </a:ext>
            </a:extLst>
          </p:cNvPr>
          <p:cNvSpPr/>
          <p:nvPr/>
        </p:nvSpPr>
        <p:spPr>
          <a:xfrm rot="5400000">
            <a:off x="2071876" y="3343506"/>
            <a:ext cx="1230368" cy="2659282"/>
          </a:xfrm>
          <a:prstGeom prst="bentUpArrow">
            <a:avLst>
              <a:gd name="adj1" fmla="val 8413"/>
              <a:gd name="adj2" fmla="val 8199"/>
              <a:gd name="adj3" fmla="val 8922"/>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23" name="Ellipse 22">
            <a:extLst>
              <a:ext uri="{FF2B5EF4-FFF2-40B4-BE49-F238E27FC236}">
                <a16:creationId xmlns:a16="http://schemas.microsoft.com/office/drawing/2014/main" id="{D72D91D2-0C6A-29E4-2E23-55E5B6F08350}"/>
              </a:ext>
            </a:extLst>
          </p:cNvPr>
          <p:cNvSpPr/>
          <p:nvPr/>
        </p:nvSpPr>
        <p:spPr>
          <a:xfrm>
            <a:off x="1175371" y="4257191"/>
            <a:ext cx="432049" cy="432049"/>
          </a:xfrm>
          <a:prstGeom prst="ellipse">
            <a:avLst/>
          </a:prstGeom>
          <a:solidFill>
            <a:srgbClr val="7677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100" dirty="0"/>
              <a:t>Nein</a:t>
            </a:r>
          </a:p>
        </p:txBody>
      </p:sp>
      <p:sp>
        <p:nvSpPr>
          <p:cNvPr id="24" name="Textfeld 23">
            <a:extLst>
              <a:ext uri="{FF2B5EF4-FFF2-40B4-BE49-F238E27FC236}">
                <a16:creationId xmlns:a16="http://schemas.microsoft.com/office/drawing/2014/main" id="{36694664-0984-2D78-8564-6ECF1778084C}"/>
              </a:ext>
            </a:extLst>
          </p:cNvPr>
          <p:cNvSpPr txBox="1"/>
          <p:nvPr/>
        </p:nvSpPr>
        <p:spPr>
          <a:xfrm>
            <a:off x="5898716" y="6223519"/>
            <a:ext cx="5958556" cy="230832"/>
          </a:xfrm>
          <a:prstGeom prst="rect">
            <a:avLst/>
          </a:prstGeom>
          <a:noFill/>
        </p:spPr>
        <p:txBody>
          <a:bodyPr wrap="square">
            <a:spAutoFit/>
          </a:bodyPr>
          <a:lstStyle/>
          <a:p>
            <a:r>
              <a:rPr lang="de-DE" sz="900" dirty="0">
                <a:solidFill>
                  <a:srgbClr val="000000"/>
                </a:solidFill>
                <a:latin typeface="+mj-lt"/>
              </a:rPr>
              <a:t>Quelle: </a:t>
            </a:r>
            <a:r>
              <a:rPr lang="de-DE" sz="900" dirty="0">
                <a:latin typeface="+mj-lt"/>
              </a:rPr>
              <a:t>Abbildung in Anlehnung an </a:t>
            </a:r>
            <a:r>
              <a:rPr lang="de-DE" sz="900" dirty="0">
                <a:solidFill>
                  <a:srgbClr val="000000"/>
                </a:solidFill>
                <a:latin typeface="+mj-lt"/>
              </a:rPr>
              <a:t>Technical Guidance for Calculating Scope 3 Emissions, version 1.0, S. 141</a:t>
            </a:r>
          </a:p>
        </p:txBody>
      </p:sp>
      <p:sp>
        <p:nvSpPr>
          <p:cNvPr id="25" name="Sprechblase: rechteckig mit abgerundeten Ecken 1">
            <a:extLst>
              <a:ext uri="{FF2B5EF4-FFF2-40B4-BE49-F238E27FC236}">
                <a16:creationId xmlns:a16="http://schemas.microsoft.com/office/drawing/2014/main" id="{DB05CD9D-1695-76F5-0392-F05E1A6B9BE8}"/>
              </a:ext>
            </a:extLst>
          </p:cNvPr>
          <p:cNvSpPr/>
          <p:nvPr/>
        </p:nvSpPr>
        <p:spPr>
          <a:xfrm>
            <a:off x="8760296" y="2478253"/>
            <a:ext cx="3047704" cy="1274883"/>
          </a:xfrm>
          <a:prstGeom prst="wedgeRoundRectCallout">
            <a:avLst>
              <a:gd name="adj1" fmla="val -41474"/>
              <a:gd name="adj2" fmla="val -72395"/>
              <a:gd name="adj3" fmla="val 16667"/>
            </a:avLst>
          </a:prstGeom>
          <a:solidFill>
            <a:srgbClr val="F9B000"/>
          </a:solidFill>
          <a:ln w="25400" cap="flat" cmpd="sng" algn="ctr">
            <a:solidFill>
              <a:srgbClr val="BBE0E3">
                <a:shade val="50000"/>
              </a:srgbClr>
            </a:solidFill>
            <a:prstDash val="solid"/>
          </a:ln>
          <a:effectLst/>
        </p:spPr>
        <p:txBody>
          <a:bodyPr rtlCol="0" anchor="ctr"/>
          <a:lstStyle/>
          <a:p>
            <a:pPr lvl="0" algn="ctr" eaLnBrk="0" fontAlgn="base" hangingPunct="0">
              <a:spcBef>
                <a:spcPct val="0"/>
              </a:spcBef>
              <a:spcAft>
                <a:spcPct val="0"/>
              </a:spcAft>
            </a:pPr>
            <a:endParaRPr lang="de-DE" sz="1200" kern="0" dirty="0">
              <a:solidFill>
                <a:srgbClr val="000000"/>
              </a:solidFill>
              <a:latin typeface="Arial"/>
              <a:ea typeface="ＭＳ Ｐゴシック"/>
            </a:endParaRPr>
          </a:p>
          <a:p>
            <a:pPr lvl="0" algn="ctr" eaLnBrk="0" fontAlgn="base" hangingPunct="0">
              <a:spcBef>
                <a:spcPct val="0"/>
              </a:spcBef>
              <a:spcAft>
                <a:spcPct val="0"/>
              </a:spcAft>
            </a:pP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Weiterführende Informationen zur Berechnung finden Sie im Dokument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hlinkClick r:id="rId2" action="ppaction://hlinksldjump"/>
              </a:rPr>
              <a:t>Technical Guidance for Calculating Scope 3 Emissions</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 auf S. 146-152.</a:t>
            </a: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de-DE" sz="1200" b="0" i="0" u="none" strike="noStrike" kern="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22626550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0677D126-E78A-56FF-8D61-6830887B6C1D}"/>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5" name="Foliennummernplatzhalter 4">
            <a:extLst>
              <a:ext uri="{FF2B5EF4-FFF2-40B4-BE49-F238E27FC236}">
                <a16:creationId xmlns:a16="http://schemas.microsoft.com/office/drawing/2014/main" id="{460D26A3-B192-4FC0-690E-B3DB54C2ECB0}"/>
              </a:ext>
            </a:extLst>
          </p:cNvPr>
          <p:cNvSpPr>
            <a:spLocks noGrp="1"/>
          </p:cNvSpPr>
          <p:nvPr>
            <p:ph type="sldNum" sz="quarter" idx="4"/>
          </p:nvPr>
        </p:nvSpPr>
        <p:spPr/>
        <p:txBody>
          <a:bodyPr/>
          <a:lstStyle/>
          <a:p>
            <a:fld id="{894680D0-7A83-433A-9719-C4143F27F647}" type="slidenum">
              <a:rPr lang="de-DE" smtClean="0"/>
              <a:pPr/>
              <a:t>66</a:t>
            </a:fld>
            <a:endParaRPr lang="de-DE" dirty="0"/>
          </a:p>
        </p:txBody>
      </p:sp>
      <p:graphicFrame>
        <p:nvGraphicFramePr>
          <p:cNvPr id="8" name="Tabelle 9">
            <a:extLst>
              <a:ext uri="{FF2B5EF4-FFF2-40B4-BE49-F238E27FC236}">
                <a16:creationId xmlns:a16="http://schemas.microsoft.com/office/drawing/2014/main" id="{499E627E-C7FB-BC7B-50B1-3CACE86D61C6}"/>
              </a:ext>
            </a:extLst>
          </p:cNvPr>
          <p:cNvGraphicFramePr>
            <a:graphicFrameLocks noGrp="1"/>
          </p:cNvGraphicFramePr>
          <p:nvPr>
            <p:extLst>
              <p:ext uri="{D42A27DB-BD31-4B8C-83A1-F6EECF244321}">
                <p14:modId xmlns:p14="http://schemas.microsoft.com/office/powerpoint/2010/main" val="2096252573"/>
              </p:ext>
            </p:extLst>
          </p:nvPr>
        </p:nvGraphicFramePr>
        <p:xfrm>
          <a:off x="1006800" y="920651"/>
          <a:ext cx="10801200" cy="4696013"/>
        </p:xfrm>
        <a:graphic>
          <a:graphicData uri="http://schemas.openxmlformats.org/drawingml/2006/table">
            <a:tbl>
              <a:tblPr firstRow="1" bandRow="1">
                <a:tableStyleId>{7E9639D4-E3E2-4D34-9284-5A2195B3D0D7}</a:tableStyleId>
              </a:tblPr>
              <a:tblGrid>
                <a:gridCol w="1192182">
                  <a:extLst>
                    <a:ext uri="{9D8B030D-6E8A-4147-A177-3AD203B41FA5}">
                      <a16:colId xmlns:a16="http://schemas.microsoft.com/office/drawing/2014/main" val="2566465029"/>
                    </a:ext>
                  </a:extLst>
                </a:gridCol>
                <a:gridCol w="4251151">
                  <a:extLst>
                    <a:ext uri="{9D8B030D-6E8A-4147-A177-3AD203B41FA5}">
                      <a16:colId xmlns:a16="http://schemas.microsoft.com/office/drawing/2014/main" val="3795616076"/>
                    </a:ext>
                  </a:extLst>
                </a:gridCol>
                <a:gridCol w="3246267">
                  <a:extLst>
                    <a:ext uri="{9D8B030D-6E8A-4147-A177-3AD203B41FA5}">
                      <a16:colId xmlns:a16="http://schemas.microsoft.com/office/drawing/2014/main" val="3155891547"/>
                    </a:ext>
                  </a:extLst>
                </a:gridCol>
                <a:gridCol w="2111600">
                  <a:extLst>
                    <a:ext uri="{9D8B030D-6E8A-4147-A177-3AD203B41FA5}">
                      <a16:colId xmlns:a16="http://schemas.microsoft.com/office/drawing/2014/main" val="1714585176"/>
                    </a:ext>
                  </a:extLst>
                </a:gridCol>
              </a:tblGrid>
              <a:tr h="489773">
                <a:tc>
                  <a:txBody>
                    <a:bodyPr/>
                    <a:lstStyle/>
                    <a:p>
                      <a:r>
                        <a:rPr lang="de-DE" sz="1200" b="1" i="0" dirty="0"/>
                        <a:t>Methode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tc>
                  <a:txBody>
                    <a:bodyPr/>
                    <a:lstStyle/>
                    <a:p>
                      <a:r>
                        <a:rPr lang="de-DE" sz="1200" b="1" i="0" dirty="0"/>
                        <a:t>Beschreibung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tc>
                  <a:txBody>
                    <a:bodyPr/>
                    <a:lstStyle/>
                    <a:p>
                      <a:r>
                        <a:rPr lang="de-DE" sz="1200" b="1" i="0" dirty="0"/>
                        <a:t>Vorgehen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i="0" dirty="0"/>
                        <a:t>Anmerkungen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87F"/>
                    </a:solidFill>
                  </a:tcPr>
                </a:tc>
                <a:extLst>
                  <a:ext uri="{0D108BD9-81ED-4DB2-BD59-A6C34878D82A}">
                    <a16:rowId xmlns:a16="http://schemas.microsoft.com/office/drawing/2014/main" val="3870020211"/>
                  </a:ext>
                </a:extLst>
              </a:tr>
              <a:tr h="14948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a:solidFill>
                            <a:srgbClr val="000000"/>
                          </a:solidFill>
                          <a:latin typeface="+mn-lt"/>
                          <a:ea typeface="+mn-ea"/>
                          <a:cs typeface="+mn-cs"/>
                        </a:rPr>
                        <a:t>Project-specific</a:t>
                      </a:r>
                      <a:endParaRPr lang="de-DE" sz="12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000000"/>
                          </a:solidFill>
                        </a:rPr>
                        <a:t>Erfassung der Scope 1 und Scope 2 Emissionen des Beteiligungsunternehmens mit Allokation der Emissionen basierend auf den Anteilen an den gesamten </a:t>
                      </a:r>
                      <a:r>
                        <a:rPr lang="de-DE" sz="1200" dirty="0" smtClean="0">
                          <a:solidFill>
                            <a:srgbClr val="000000"/>
                          </a:solidFill>
                        </a:rPr>
                        <a:t>Projektkosten.</a:t>
                      </a:r>
                      <a:endParaRPr lang="de-DE" sz="1200" dirty="0">
                        <a:solidFill>
                          <a:srgbClr val="000000"/>
                        </a:solidFill>
                      </a:endParaRPr>
                    </a:p>
                    <a:p>
                      <a:endParaRPr lang="de-DE" sz="12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i="0" u="none" strike="noStrike" kern="1200" baseline="0" dirty="0">
                          <a:solidFill>
                            <a:schemeClr val="tx1"/>
                          </a:solidFill>
                          <a:latin typeface="+mj-lt"/>
                          <a:ea typeface="+mn-ea"/>
                          <a:cs typeface="+mn-cs"/>
                        </a:rPr>
                        <a:t>Treibhausgas-/Klimabilanzen von Beteiligungsunternehmen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i="0" u="none" strike="noStrike" kern="1200" baseline="0" dirty="0">
                          <a:solidFill>
                            <a:schemeClr val="tx1"/>
                          </a:solidFill>
                          <a:latin typeface="+mj-lt"/>
                          <a:ea typeface="+mn-ea"/>
                          <a:cs typeface="+mn-cs"/>
                        </a:rPr>
                        <a:t>Finanzunterlagen des berichtenden Unternehmens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i="0" u="none" strike="noStrike" kern="1200" baseline="0" dirty="0">
                          <a:solidFill>
                            <a:schemeClr val="tx1"/>
                          </a:solidFill>
                          <a:latin typeface="+mj-lt"/>
                          <a:ea typeface="+mn-ea"/>
                          <a:cs typeface="+mn-cs"/>
                        </a:rPr>
                        <a:t>Einige Länder und Regionen haben spezifische Berichtspflichten zur Klimabilanzierung für Betriebe bestimmter Größen. Diese Datenbanken sind i.d.R. öffentlich </a:t>
                      </a:r>
                      <a:r>
                        <a:rPr lang="de-DE" sz="1200" b="0" i="0" u="none" strike="noStrike" kern="1200" baseline="0" dirty="0" smtClean="0">
                          <a:solidFill>
                            <a:schemeClr val="tx1"/>
                          </a:solidFill>
                          <a:latin typeface="+mj-lt"/>
                          <a:ea typeface="+mn-ea"/>
                          <a:cs typeface="+mn-cs"/>
                        </a:rPr>
                        <a:t>verfügbar.</a:t>
                      </a:r>
                      <a:endParaRPr lang="de-DE" sz="1200" b="0" i="0" u="none" strike="noStrike" kern="1200" baseline="0" dirty="0">
                        <a:solidFill>
                          <a:schemeClr val="tx1"/>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de-DE"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4418651"/>
                  </a:ext>
                </a:extLst>
              </a:tr>
              <a:tr h="8963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rPr>
                        <a:t>Average-Data</a:t>
                      </a:r>
                    </a:p>
                    <a:p>
                      <a:endParaRPr lang="de-DE" sz="12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200" dirty="0">
                          <a:solidFill>
                            <a:srgbClr val="000000"/>
                          </a:solidFill>
                        </a:rPr>
                        <a:t>Verwendung von EEIO (</a:t>
                      </a:r>
                      <a:r>
                        <a:rPr lang="de-DE" sz="1200" i="1" dirty="0">
                          <a:solidFill>
                            <a:srgbClr val="000000"/>
                          </a:solidFill>
                        </a:rPr>
                        <a:t>Environmentally extended input-output</a:t>
                      </a:r>
                      <a:r>
                        <a:rPr lang="de-DE" sz="1200" dirty="0">
                          <a:solidFill>
                            <a:srgbClr val="000000"/>
                          </a:solidFill>
                        </a:rPr>
                        <a:t>)-Daten zur Schätzung der Scope 1 und Scope 2 Emissionen des Unternehmens, in das investiert wird, in Verbindung mit den Projektkosten (wenn sich das Projekt in der Bauphase befindet), bzw. Umsatz (wenn sich das Projekt in der Betriebsphase </a:t>
                      </a:r>
                      <a:r>
                        <a:rPr lang="de-DE" sz="1200" dirty="0" smtClean="0">
                          <a:solidFill>
                            <a:srgbClr val="000000"/>
                          </a:solidFill>
                        </a:rPr>
                        <a:t>befindet).</a:t>
                      </a:r>
                      <a:r>
                        <a:rPr lang="de-DE" sz="1200" baseline="0" dirty="0" smtClean="0">
                          <a:solidFill>
                            <a:srgbClr val="000000"/>
                          </a:solidFill>
                        </a:rPr>
                        <a:t> </a:t>
                      </a:r>
                      <a:r>
                        <a:rPr lang="de-DE" sz="1200" baseline="0" dirty="0" smtClean="0">
                          <a:solidFill>
                            <a:srgbClr val="000000"/>
                          </a:solidFill>
                          <a:sym typeface="Wingdings" panose="05000000000000000000" pitchFamily="2" charset="2"/>
                        </a:rPr>
                        <a:t> </a:t>
                      </a:r>
                      <a:r>
                        <a:rPr lang="de-DE" sz="1200" dirty="0" smtClean="0">
                          <a:solidFill>
                            <a:srgbClr val="000000"/>
                          </a:solidFill>
                        </a:rPr>
                        <a:t>Die </a:t>
                      </a:r>
                      <a:r>
                        <a:rPr lang="de-DE" sz="1200" dirty="0">
                          <a:solidFill>
                            <a:srgbClr val="000000"/>
                          </a:solidFill>
                        </a:rPr>
                        <a:t>Allokation der Emissionen erfolgt basierend auf dem Anteil an den gesamten </a:t>
                      </a:r>
                      <a:r>
                        <a:rPr lang="de-DE" sz="1200" dirty="0" smtClean="0">
                          <a:solidFill>
                            <a:srgbClr val="000000"/>
                          </a:solidFill>
                        </a:rPr>
                        <a:t>Projektkosten.</a:t>
                      </a:r>
                      <a:endParaRPr lang="de-DE" sz="1200" dirty="0">
                        <a:solidFill>
                          <a:srgbClr val="000000"/>
                        </a:solidFill>
                      </a:endParaRPr>
                    </a:p>
                    <a:p>
                      <a:endParaRPr lang="de-DE" sz="12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spcBef>
                          <a:spcPts val="0"/>
                        </a:spcBef>
                        <a:spcAft>
                          <a:spcPts val="600"/>
                        </a:spcAft>
                        <a:buFont typeface="Arial" panose="020B0604020202020204" pitchFamily="34" charset="0"/>
                        <a:buChar char="•"/>
                      </a:pPr>
                      <a:r>
                        <a:rPr lang="de-DE" sz="1200" dirty="0"/>
                        <a:t>Finanzunterlagen des berichtenden Unternehmens und des Beteiligungsunternehmens für Daten zu </a:t>
                      </a:r>
                      <a:r>
                        <a:rPr lang="de-DE" sz="1200" dirty="0">
                          <a:solidFill>
                            <a:schemeClr val="tx1"/>
                          </a:solidFill>
                        </a:rPr>
                        <a:t>Projektkosten</a:t>
                      </a:r>
                      <a:r>
                        <a:rPr lang="de-DE" sz="1200" dirty="0"/>
                        <a:t> und </a:t>
                      </a:r>
                      <a:r>
                        <a:rPr lang="de-DE" sz="1200" dirty="0" smtClean="0"/>
                        <a:t>Investitionsanteilen.</a:t>
                      </a:r>
                      <a:endParaRPr lang="de-DE" sz="1200" dirty="0"/>
                    </a:p>
                    <a:p>
                      <a:pPr marL="171450" indent="-171450">
                        <a:spcBef>
                          <a:spcPts val="0"/>
                        </a:spcBef>
                        <a:spcAft>
                          <a:spcPts val="600"/>
                        </a:spcAft>
                        <a:buFont typeface="Arial" panose="020B0604020202020204" pitchFamily="34" charset="0"/>
                        <a:buChar char="•"/>
                      </a:pPr>
                      <a:r>
                        <a:rPr lang="de-DE" sz="1200" dirty="0">
                          <a:solidFill>
                            <a:srgbClr val="000000"/>
                          </a:solidFill>
                        </a:rPr>
                        <a:t>Emissionsfaktoren sind in EEIO-Datenbanken verfügbar (eine Übersicht der Datenbanken ist auf der Website des GHG </a:t>
                      </a:r>
                      <a:r>
                        <a:rPr lang="de-DE" sz="1200" dirty="0" smtClean="0">
                          <a:solidFill>
                            <a:srgbClr val="000000"/>
                          </a:solidFill>
                        </a:rPr>
                        <a:t>Protokolls verfügbar).</a:t>
                      </a:r>
                      <a:endParaRPr lang="de-D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solidFill>
                            <a:srgbClr val="000000"/>
                          </a:solidFill>
                        </a:rPr>
                        <a:t>EEIO-Emissionsfaktoren für den relevanten Bausektor des Projekts [kg CO₂e/€], wenn sich das Projekt in der Bauphase </a:t>
                      </a:r>
                      <a:r>
                        <a:rPr lang="de-DE" sz="1200" dirty="0" smtClean="0">
                          <a:solidFill>
                            <a:srgbClr val="000000"/>
                          </a:solidFill>
                        </a:rPr>
                        <a:t>befindet.</a:t>
                      </a:r>
                      <a:endParaRPr lang="de-DE" sz="1200" dirty="0">
                        <a:solidFill>
                          <a:srgbClr val="00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solidFill>
                            <a:srgbClr val="000000"/>
                          </a:solidFill>
                        </a:rPr>
                        <a:t>EEIO-Emissionsfaktoren für den relevanten </a:t>
                      </a:r>
                      <a:r>
                        <a:rPr lang="de-DE" sz="1200" dirty="0" smtClean="0">
                          <a:solidFill>
                            <a:srgbClr val="000000"/>
                          </a:solidFill>
                        </a:rPr>
                        <a:t>Betriebssektor </a:t>
                      </a:r>
                      <a:r>
                        <a:rPr lang="de-DE" sz="1200" dirty="0">
                          <a:solidFill>
                            <a:srgbClr val="000000"/>
                          </a:solidFill>
                        </a:rPr>
                        <a:t>[kg CO₂e/€], wenn sich das Projekt in der operativen Phase </a:t>
                      </a:r>
                      <a:r>
                        <a:rPr lang="de-DE" sz="1200" dirty="0" smtClean="0">
                          <a:solidFill>
                            <a:srgbClr val="000000"/>
                          </a:solidFill>
                        </a:rPr>
                        <a:t>befindet.</a:t>
                      </a:r>
                      <a:endParaRPr lang="de-DE" sz="12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2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4821180"/>
                  </a:ext>
                </a:extLst>
              </a:tr>
            </a:tbl>
          </a:graphicData>
        </a:graphic>
      </p:graphicFrame>
      <p:sp>
        <p:nvSpPr>
          <p:cNvPr id="3" name="Rechtwinkliges Dreieck 2">
            <a:extLst>
              <a:ext uri="{FF2B5EF4-FFF2-40B4-BE49-F238E27FC236}">
                <a16:creationId xmlns:a16="http://schemas.microsoft.com/office/drawing/2014/main" id="{475389D6-6A60-4286-5ED2-E95938324C8E}"/>
              </a:ext>
            </a:extLst>
          </p:cNvPr>
          <p:cNvSpPr/>
          <p:nvPr/>
        </p:nvSpPr>
        <p:spPr>
          <a:xfrm rot="10800000">
            <a:off x="572092" y="920651"/>
            <a:ext cx="360041" cy="4696013"/>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de-DE" sz="1400" dirty="0">
                <a:solidFill>
                  <a:srgbClr val="000000"/>
                </a:solidFill>
              </a:rPr>
              <a:t>Genauigkeit</a:t>
            </a:r>
          </a:p>
        </p:txBody>
      </p:sp>
    </p:spTree>
    <p:extLst>
      <p:ext uri="{BB962C8B-B14F-4D97-AF65-F5344CB8AC3E}">
        <p14:creationId xmlns:p14="http://schemas.microsoft.com/office/powerpoint/2010/main" val="2671563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DAB0FC-6CDA-7447-B66B-1B6121341B10}"/>
              </a:ext>
            </a:extLst>
          </p:cNvPr>
          <p:cNvSpPr>
            <a:spLocks noGrp="1"/>
          </p:cNvSpPr>
          <p:nvPr>
            <p:ph type="title"/>
          </p:nvPr>
        </p:nvSpPr>
        <p:spPr/>
        <p:txBody>
          <a:bodyPr/>
          <a:lstStyle/>
          <a:p>
            <a:r>
              <a:rPr lang="de-DE" sz="2400" dirty="0"/>
              <a:t>Glossar: Abkürzungen und Begriffe</a:t>
            </a:r>
          </a:p>
        </p:txBody>
      </p:sp>
      <p:sp>
        <p:nvSpPr>
          <p:cNvPr id="4" name="Fußzeilenplatzhalter 3">
            <a:extLst>
              <a:ext uri="{FF2B5EF4-FFF2-40B4-BE49-F238E27FC236}">
                <a16:creationId xmlns:a16="http://schemas.microsoft.com/office/drawing/2014/main" id="{0615A8D4-AD74-DC3A-4A3E-FB35CF3FB422}"/>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5" name="Foliennummernplatzhalter 4">
            <a:extLst>
              <a:ext uri="{FF2B5EF4-FFF2-40B4-BE49-F238E27FC236}">
                <a16:creationId xmlns:a16="http://schemas.microsoft.com/office/drawing/2014/main" id="{44C94B8F-8C50-C6DF-0B37-A21C5BFD6827}"/>
              </a:ext>
            </a:extLst>
          </p:cNvPr>
          <p:cNvSpPr>
            <a:spLocks noGrp="1"/>
          </p:cNvSpPr>
          <p:nvPr>
            <p:ph type="sldNum" sz="quarter" idx="4"/>
          </p:nvPr>
        </p:nvSpPr>
        <p:spPr/>
        <p:txBody>
          <a:bodyPr/>
          <a:lstStyle/>
          <a:p>
            <a:fld id="{894680D0-7A83-433A-9719-C4143F27F647}" type="slidenum">
              <a:rPr lang="de-DE" smtClean="0"/>
              <a:pPr/>
              <a:t>67</a:t>
            </a:fld>
            <a:endParaRPr lang="de-DE" dirty="0"/>
          </a:p>
        </p:txBody>
      </p:sp>
      <p:graphicFrame>
        <p:nvGraphicFramePr>
          <p:cNvPr id="7" name="Tabelle 7">
            <a:extLst>
              <a:ext uri="{FF2B5EF4-FFF2-40B4-BE49-F238E27FC236}">
                <a16:creationId xmlns:a16="http://schemas.microsoft.com/office/drawing/2014/main" id="{85E15FFE-EF1D-B682-0564-897A59717274}"/>
              </a:ext>
            </a:extLst>
          </p:cNvPr>
          <p:cNvGraphicFramePr>
            <a:graphicFrameLocks noGrp="1"/>
          </p:cNvGraphicFramePr>
          <p:nvPr>
            <p:ph idx="1"/>
            <p:extLst>
              <p:ext uri="{D42A27DB-BD31-4B8C-83A1-F6EECF244321}">
                <p14:modId xmlns:p14="http://schemas.microsoft.com/office/powerpoint/2010/main" val="3566544405"/>
              </p:ext>
            </p:extLst>
          </p:nvPr>
        </p:nvGraphicFramePr>
        <p:xfrm>
          <a:off x="551384" y="1412776"/>
          <a:ext cx="11256616" cy="5034465"/>
        </p:xfrm>
        <a:graphic>
          <a:graphicData uri="http://schemas.openxmlformats.org/drawingml/2006/table">
            <a:tbl>
              <a:tblPr firstRow="1" bandRow="1">
                <a:tableStyleId>{5C22544A-7EE6-4342-B048-85BDC9FD1C3A}</a:tableStyleId>
              </a:tblPr>
              <a:tblGrid>
                <a:gridCol w="2592729">
                  <a:extLst>
                    <a:ext uri="{9D8B030D-6E8A-4147-A177-3AD203B41FA5}">
                      <a16:colId xmlns:a16="http://schemas.microsoft.com/office/drawing/2014/main" val="2096675393"/>
                    </a:ext>
                  </a:extLst>
                </a:gridCol>
                <a:gridCol w="8663887">
                  <a:extLst>
                    <a:ext uri="{9D8B030D-6E8A-4147-A177-3AD203B41FA5}">
                      <a16:colId xmlns:a16="http://schemas.microsoft.com/office/drawing/2014/main" val="821165326"/>
                    </a:ext>
                  </a:extLst>
                </a:gridCol>
              </a:tblGrid>
              <a:tr h="296145">
                <a:tc>
                  <a:txBody>
                    <a:bodyPr/>
                    <a:lstStyle/>
                    <a:p>
                      <a:r>
                        <a:rPr lang="de-DE" sz="1200" dirty="0"/>
                        <a:t>Abkürzung</a:t>
                      </a:r>
                    </a:p>
                  </a:txBody>
                  <a:tcPr>
                    <a:solidFill>
                      <a:srgbClr val="3B687F"/>
                    </a:solidFill>
                  </a:tcPr>
                </a:tc>
                <a:tc>
                  <a:txBody>
                    <a:bodyPr/>
                    <a:lstStyle/>
                    <a:p>
                      <a:r>
                        <a:rPr lang="de-DE" sz="1200" dirty="0"/>
                        <a:t>Bedeutung</a:t>
                      </a:r>
                    </a:p>
                  </a:txBody>
                  <a:tcPr>
                    <a:solidFill>
                      <a:srgbClr val="3B687F"/>
                    </a:solidFill>
                  </a:tcPr>
                </a:tc>
                <a:extLst>
                  <a:ext uri="{0D108BD9-81ED-4DB2-BD59-A6C34878D82A}">
                    <a16:rowId xmlns:a16="http://schemas.microsoft.com/office/drawing/2014/main" val="3178938398"/>
                  </a:ext>
                </a:extLst>
              </a:tr>
              <a:tr h="296145">
                <a:tc>
                  <a:txBody>
                    <a:bodyPr/>
                    <a:lstStyle/>
                    <a:p>
                      <a:r>
                        <a:rPr lang="de-DE" sz="1200" b="1" dirty="0"/>
                        <a:t>B2B</a:t>
                      </a:r>
                    </a:p>
                  </a:txBody>
                  <a:tcPr>
                    <a:solidFill>
                      <a:srgbClr val="90ABBE"/>
                    </a:solidFill>
                  </a:tcPr>
                </a:tc>
                <a:tc>
                  <a:txBody>
                    <a:bodyPr/>
                    <a:lstStyle/>
                    <a:p>
                      <a:r>
                        <a:rPr lang="de-DE" sz="1200" dirty="0"/>
                        <a:t>Business-to-Business</a:t>
                      </a:r>
                    </a:p>
                  </a:txBody>
                  <a:tcPr>
                    <a:solidFill>
                      <a:srgbClr val="90ABBE"/>
                    </a:solidFill>
                  </a:tcPr>
                </a:tc>
                <a:extLst>
                  <a:ext uri="{0D108BD9-81ED-4DB2-BD59-A6C34878D82A}">
                    <a16:rowId xmlns:a16="http://schemas.microsoft.com/office/drawing/2014/main" val="494322042"/>
                  </a:ext>
                </a:extLst>
              </a:tr>
              <a:tr h="296145">
                <a:tc>
                  <a:txBody>
                    <a:bodyPr/>
                    <a:lstStyle/>
                    <a:p>
                      <a:r>
                        <a:rPr lang="de-DE" sz="1200" b="1" dirty="0"/>
                        <a:t>B2C</a:t>
                      </a:r>
                    </a:p>
                  </a:txBody>
                  <a:tcPr>
                    <a:solidFill>
                      <a:srgbClr val="90ABBE"/>
                    </a:solidFill>
                  </a:tcPr>
                </a:tc>
                <a:tc>
                  <a:txBody>
                    <a:bodyPr/>
                    <a:lstStyle/>
                    <a:p>
                      <a:r>
                        <a:rPr lang="de-DE" sz="1200" dirty="0"/>
                        <a:t>Business-to-Consumer</a:t>
                      </a:r>
                    </a:p>
                  </a:txBody>
                  <a:tcPr>
                    <a:solidFill>
                      <a:srgbClr val="90ABBE"/>
                    </a:solidFill>
                  </a:tcPr>
                </a:tc>
                <a:extLst>
                  <a:ext uri="{0D108BD9-81ED-4DB2-BD59-A6C34878D82A}">
                    <a16:rowId xmlns:a16="http://schemas.microsoft.com/office/drawing/2014/main" val="195310289"/>
                  </a:ext>
                </a:extLst>
              </a:tr>
              <a:tr h="296145">
                <a:tc>
                  <a:txBody>
                    <a:bodyPr/>
                    <a:lstStyle/>
                    <a:p>
                      <a:r>
                        <a:rPr lang="de-DE" sz="1200" b="1" i="0" kern="1200" dirty="0">
                          <a:solidFill>
                            <a:schemeClr val="dk1"/>
                          </a:solidFill>
                          <a:effectLst/>
                          <a:latin typeface="+mn-lt"/>
                          <a:ea typeface="+mn-ea"/>
                          <a:cs typeface="+mn-cs"/>
                        </a:rPr>
                        <a:t>CNG</a:t>
                      </a:r>
                      <a:endParaRPr lang="de-DE" sz="1200" b="1" dirty="0"/>
                    </a:p>
                  </a:txBody>
                  <a:tcPr>
                    <a:solidFill>
                      <a:srgbClr val="90ABBE"/>
                    </a:solidFill>
                  </a:tcPr>
                </a:tc>
                <a:tc>
                  <a:txBody>
                    <a:bodyPr/>
                    <a:lstStyle/>
                    <a:p>
                      <a:r>
                        <a:rPr lang="de-DE" sz="1200" dirty="0"/>
                        <a:t>Compressed Natural Gas</a:t>
                      </a:r>
                    </a:p>
                  </a:txBody>
                  <a:tcPr>
                    <a:solidFill>
                      <a:srgbClr val="90ABBE"/>
                    </a:solidFill>
                  </a:tcPr>
                </a:tc>
                <a:extLst>
                  <a:ext uri="{0D108BD9-81ED-4DB2-BD59-A6C34878D82A}">
                    <a16:rowId xmlns:a16="http://schemas.microsoft.com/office/drawing/2014/main" val="3294896704"/>
                  </a:ext>
                </a:extLst>
              </a:tr>
              <a:tr h="296145">
                <a:tc>
                  <a:txBody>
                    <a:bodyPr/>
                    <a:lstStyle/>
                    <a:p>
                      <a:r>
                        <a:rPr lang="de-DE" sz="1200" b="1" u="none" strike="noStrike" kern="1200" baseline="0" dirty="0">
                          <a:solidFill>
                            <a:srgbClr val="000000"/>
                          </a:solidFill>
                          <a:latin typeface="+mn-lt"/>
                          <a:ea typeface="+mn-ea"/>
                          <a:cs typeface="+mn-cs"/>
                        </a:rPr>
                        <a:t>Cradle-to-Gate</a:t>
                      </a:r>
                      <a:endParaRPr lang="de-DE" sz="1200" b="1" dirty="0"/>
                    </a:p>
                  </a:txBody>
                  <a:tcPr>
                    <a:solidFill>
                      <a:srgbClr val="90ABBE"/>
                    </a:solidFill>
                  </a:tcPr>
                </a:tc>
                <a:tc>
                  <a:txBody>
                    <a:bodyPr/>
                    <a:lstStyle/>
                    <a:p>
                      <a:r>
                        <a:rPr lang="de-DE" sz="1200" dirty="0"/>
                        <a:t>Vorgelagerte Prozesse in der Lieferkette (= Upstream)</a:t>
                      </a:r>
                    </a:p>
                  </a:txBody>
                  <a:tcPr>
                    <a:solidFill>
                      <a:srgbClr val="90ABBE"/>
                    </a:solidFill>
                  </a:tcPr>
                </a:tc>
                <a:extLst>
                  <a:ext uri="{0D108BD9-81ED-4DB2-BD59-A6C34878D82A}">
                    <a16:rowId xmlns:a16="http://schemas.microsoft.com/office/drawing/2014/main" val="1229363705"/>
                  </a:ext>
                </a:extLst>
              </a:tr>
              <a:tr h="296145">
                <a:tc>
                  <a:txBody>
                    <a:bodyPr/>
                    <a:lstStyle/>
                    <a:p>
                      <a:r>
                        <a:rPr lang="de-DE" sz="1200" b="1" dirty="0"/>
                        <a:t>Downstream</a:t>
                      </a:r>
                    </a:p>
                  </a:txBody>
                  <a:tcPr>
                    <a:solidFill>
                      <a:srgbClr val="90ABBE"/>
                    </a:solidFill>
                  </a:tcPr>
                </a:tc>
                <a:tc>
                  <a:txBody>
                    <a:bodyPr/>
                    <a:lstStyle/>
                    <a:p>
                      <a:r>
                        <a:rPr lang="de-DE" sz="1200" dirty="0"/>
                        <a:t>Nachgelagerte Prozesse in der Lieferkette (u.a. Distribution, Nutzung, Entsorgung)</a:t>
                      </a:r>
                    </a:p>
                  </a:txBody>
                  <a:tcPr>
                    <a:solidFill>
                      <a:srgbClr val="90ABBE"/>
                    </a:solidFill>
                  </a:tcPr>
                </a:tc>
                <a:extLst>
                  <a:ext uri="{0D108BD9-81ED-4DB2-BD59-A6C34878D82A}">
                    <a16:rowId xmlns:a16="http://schemas.microsoft.com/office/drawing/2014/main" val="637154332"/>
                  </a:ext>
                </a:extLst>
              </a:tr>
              <a:tr h="296145">
                <a:tc>
                  <a:txBody>
                    <a:bodyPr/>
                    <a:lstStyle/>
                    <a:p>
                      <a:r>
                        <a:rPr lang="de-DE" sz="1200" b="1" dirty="0">
                          <a:solidFill>
                            <a:srgbClr val="000000"/>
                          </a:solidFill>
                        </a:rPr>
                        <a:t>EEIO</a:t>
                      </a:r>
                      <a:endParaRPr lang="de-DE" sz="1200" b="1" dirty="0"/>
                    </a:p>
                  </a:txBody>
                  <a:tcPr>
                    <a:solidFill>
                      <a:srgbClr val="90ABBE"/>
                    </a:solidFill>
                  </a:tcPr>
                </a:tc>
                <a:tc>
                  <a:txBody>
                    <a:bodyPr/>
                    <a:lstStyle/>
                    <a:p>
                      <a:r>
                        <a:rPr lang="de-DE" sz="1200" i="0" dirty="0">
                          <a:solidFill>
                            <a:srgbClr val="000000"/>
                          </a:solidFill>
                        </a:rPr>
                        <a:t>Environmentally extended input-output</a:t>
                      </a:r>
                      <a:endParaRPr lang="de-DE" sz="1200" i="0" dirty="0"/>
                    </a:p>
                  </a:txBody>
                  <a:tcPr>
                    <a:solidFill>
                      <a:srgbClr val="90ABBE"/>
                    </a:solidFill>
                  </a:tcPr>
                </a:tc>
                <a:extLst>
                  <a:ext uri="{0D108BD9-81ED-4DB2-BD59-A6C34878D82A}">
                    <a16:rowId xmlns:a16="http://schemas.microsoft.com/office/drawing/2014/main" val="3339913012"/>
                  </a:ext>
                </a:extLst>
              </a:tr>
              <a:tr h="296145">
                <a:tc>
                  <a:txBody>
                    <a:bodyPr/>
                    <a:lstStyle/>
                    <a:p>
                      <a:r>
                        <a:rPr lang="de-DE" sz="1200" b="1" dirty="0"/>
                        <a:t>EF</a:t>
                      </a:r>
                    </a:p>
                  </a:txBody>
                  <a:tcPr>
                    <a:solidFill>
                      <a:srgbClr val="90ABBE"/>
                    </a:solidFill>
                  </a:tcPr>
                </a:tc>
                <a:tc>
                  <a:txBody>
                    <a:bodyPr/>
                    <a:lstStyle/>
                    <a:p>
                      <a:r>
                        <a:rPr lang="de-DE" sz="1200" dirty="0"/>
                        <a:t>Emissionsfaktor</a:t>
                      </a:r>
                    </a:p>
                  </a:txBody>
                  <a:tcPr>
                    <a:solidFill>
                      <a:srgbClr val="90ABBE"/>
                    </a:solidFill>
                  </a:tcPr>
                </a:tc>
                <a:extLst>
                  <a:ext uri="{0D108BD9-81ED-4DB2-BD59-A6C34878D82A}">
                    <a16:rowId xmlns:a16="http://schemas.microsoft.com/office/drawing/2014/main" val="811916515"/>
                  </a:ext>
                </a:extLst>
              </a:tr>
              <a:tr h="296145">
                <a:tc>
                  <a:txBody>
                    <a:bodyPr/>
                    <a:lstStyle/>
                    <a:p>
                      <a:r>
                        <a:rPr lang="de-DE" sz="1200" b="1" dirty="0"/>
                        <a:t>GHG Protocol</a:t>
                      </a:r>
                    </a:p>
                  </a:txBody>
                  <a:tcPr>
                    <a:solidFill>
                      <a:srgbClr val="90ABBE"/>
                    </a:solidFill>
                  </a:tcPr>
                </a:tc>
                <a:tc>
                  <a:txBody>
                    <a:bodyPr/>
                    <a:lstStyle/>
                    <a:p>
                      <a:r>
                        <a:rPr lang="de-DE" sz="1200" dirty="0"/>
                        <a:t>Greenhouse Gas </a:t>
                      </a:r>
                      <a:r>
                        <a:rPr lang="de-DE" sz="1200" dirty="0" smtClean="0"/>
                        <a:t>Protocol</a:t>
                      </a:r>
                      <a:r>
                        <a:rPr lang="de-DE" sz="1200" baseline="0" dirty="0" smtClean="0"/>
                        <a:t> / </a:t>
                      </a:r>
                      <a:r>
                        <a:rPr lang="de-DE" sz="1200" dirty="0" smtClean="0"/>
                        <a:t>Greenhouse Gas Protokoll</a:t>
                      </a:r>
                      <a:endParaRPr lang="de-DE" sz="1200" dirty="0"/>
                    </a:p>
                  </a:txBody>
                  <a:tcPr>
                    <a:solidFill>
                      <a:srgbClr val="90ABBE"/>
                    </a:solidFill>
                  </a:tcPr>
                </a:tc>
                <a:extLst>
                  <a:ext uri="{0D108BD9-81ED-4DB2-BD59-A6C34878D82A}">
                    <a16:rowId xmlns:a16="http://schemas.microsoft.com/office/drawing/2014/main" val="291164345"/>
                  </a:ext>
                </a:extLst>
              </a:tr>
              <a:tr h="296145">
                <a:tc>
                  <a:txBody>
                    <a:bodyPr/>
                    <a:lstStyle/>
                    <a:p>
                      <a:r>
                        <a:rPr lang="de-DE" sz="1200" b="1" dirty="0"/>
                        <a:t>Inbound-Logistik</a:t>
                      </a:r>
                    </a:p>
                  </a:txBody>
                  <a:tcPr>
                    <a:solidFill>
                      <a:srgbClr val="90ABBE"/>
                    </a:solidFill>
                  </a:tcPr>
                </a:tc>
                <a:tc>
                  <a:txBody>
                    <a:bodyPr/>
                    <a:lstStyle/>
                    <a:p>
                      <a:r>
                        <a:rPr lang="de-DE" sz="1200" dirty="0"/>
                        <a:t>Beschaffungs- und Produktionslogistik</a:t>
                      </a:r>
                    </a:p>
                  </a:txBody>
                  <a:tcPr>
                    <a:solidFill>
                      <a:srgbClr val="90ABBE"/>
                    </a:solidFill>
                  </a:tcPr>
                </a:tc>
                <a:extLst>
                  <a:ext uri="{0D108BD9-81ED-4DB2-BD59-A6C34878D82A}">
                    <a16:rowId xmlns:a16="http://schemas.microsoft.com/office/drawing/2014/main" val="3505961665"/>
                  </a:ext>
                </a:extLst>
              </a:tr>
              <a:tr h="296145">
                <a:tc>
                  <a:txBody>
                    <a:bodyPr/>
                    <a:lstStyle/>
                    <a:p>
                      <a:r>
                        <a:rPr lang="de-DE" sz="1200" b="1" dirty="0"/>
                        <a:t>Life-Cycle-Emissionen</a:t>
                      </a:r>
                    </a:p>
                  </a:txBody>
                  <a:tcPr>
                    <a:solidFill>
                      <a:srgbClr val="90ABBE"/>
                    </a:solidFill>
                  </a:tcPr>
                </a:tc>
                <a:tc>
                  <a:txBody>
                    <a:bodyPr/>
                    <a:lstStyle/>
                    <a:p>
                      <a:r>
                        <a:rPr lang="de-DE" sz="1200" dirty="0"/>
                        <a:t>Gesamte Emissionen über den Lebenszyklus (= Upstream und Downstream Emissionen)</a:t>
                      </a:r>
                    </a:p>
                  </a:txBody>
                  <a:tcPr>
                    <a:solidFill>
                      <a:srgbClr val="90ABBE"/>
                    </a:solidFill>
                  </a:tcPr>
                </a:tc>
                <a:extLst>
                  <a:ext uri="{0D108BD9-81ED-4DB2-BD59-A6C34878D82A}">
                    <a16:rowId xmlns:a16="http://schemas.microsoft.com/office/drawing/2014/main" val="479461391"/>
                  </a:ext>
                </a:extLst>
              </a:tr>
              <a:tr h="296145">
                <a:tc>
                  <a:txBody>
                    <a:bodyPr/>
                    <a:lstStyle/>
                    <a:p>
                      <a:r>
                        <a:rPr lang="de-DE" sz="1200" b="1" dirty="0"/>
                        <a:t>LPG</a:t>
                      </a:r>
                    </a:p>
                  </a:txBody>
                  <a:tcPr>
                    <a:solidFill>
                      <a:srgbClr val="90ABBE"/>
                    </a:solidFill>
                  </a:tcPr>
                </a:tc>
                <a:tc>
                  <a:txBody>
                    <a:bodyPr/>
                    <a:lstStyle/>
                    <a:p>
                      <a:r>
                        <a:rPr lang="de-DE" sz="1200" b="0" i="0" kern="1200" dirty="0">
                          <a:solidFill>
                            <a:schemeClr val="dk1"/>
                          </a:solidFill>
                          <a:effectLst/>
                          <a:latin typeface="+mn-lt"/>
                          <a:ea typeface="+mn-ea"/>
                          <a:cs typeface="+mn-cs"/>
                        </a:rPr>
                        <a:t>Liquified Petroleum Gas</a:t>
                      </a:r>
                      <a:endParaRPr lang="de-DE" sz="1200" b="0" dirty="0"/>
                    </a:p>
                  </a:txBody>
                  <a:tcPr>
                    <a:solidFill>
                      <a:srgbClr val="90ABBE"/>
                    </a:solidFill>
                  </a:tcPr>
                </a:tc>
                <a:extLst>
                  <a:ext uri="{0D108BD9-81ED-4DB2-BD59-A6C34878D82A}">
                    <a16:rowId xmlns:a16="http://schemas.microsoft.com/office/drawing/2014/main" val="3185579755"/>
                  </a:ext>
                </a:extLst>
              </a:tr>
              <a:tr h="296145">
                <a:tc>
                  <a:txBody>
                    <a:bodyPr/>
                    <a:lstStyle/>
                    <a:p>
                      <a:r>
                        <a:rPr lang="de-DE" sz="1200" b="1" dirty="0"/>
                        <a:t>MA</a:t>
                      </a:r>
                    </a:p>
                  </a:txBody>
                  <a:tcPr>
                    <a:solidFill>
                      <a:srgbClr val="90ABBE"/>
                    </a:solidFill>
                  </a:tcPr>
                </a:tc>
                <a:tc>
                  <a:txBody>
                    <a:bodyPr/>
                    <a:lstStyle/>
                    <a:p>
                      <a:r>
                        <a:rPr lang="de-DE" sz="1200" dirty="0"/>
                        <a:t>Mitarbeitende</a:t>
                      </a:r>
                    </a:p>
                  </a:txBody>
                  <a:tcPr>
                    <a:solidFill>
                      <a:srgbClr val="90ABBE"/>
                    </a:solidFill>
                  </a:tcPr>
                </a:tc>
                <a:extLst>
                  <a:ext uri="{0D108BD9-81ED-4DB2-BD59-A6C34878D82A}">
                    <a16:rowId xmlns:a16="http://schemas.microsoft.com/office/drawing/2014/main" val="2687221945"/>
                  </a:ext>
                </a:extLst>
              </a:tr>
              <a:tr h="296145">
                <a:tc>
                  <a:txBody>
                    <a:bodyPr/>
                    <a:lstStyle/>
                    <a:p>
                      <a:r>
                        <a:rPr lang="de-DE" sz="1200" b="1" dirty="0"/>
                        <a:t>Outbound-Logistik</a:t>
                      </a:r>
                    </a:p>
                  </a:txBody>
                  <a:tcPr>
                    <a:solidFill>
                      <a:srgbClr val="90ABBE"/>
                    </a:solidFill>
                  </a:tcPr>
                </a:tc>
                <a:tc>
                  <a:txBody>
                    <a:bodyPr/>
                    <a:lstStyle/>
                    <a:p>
                      <a:r>
                        <a:rPr lang="de-DE" sz="1200" dirty="0"/>
                        <a:t>Vertriebslogistik (Transport und Lagerung von Waren zum Kunden)</a:t>
                      </a:r>
                    </a:p>
                  </a:txBody>
                  <a:tcPr>
                    <a:solidFill>
                      <a:srgbClr val="90ABBE"/>
                    </a:solidFill>
                  </a:tcPr>
                </a:tc>
                <a:extLst>
                  <a:ext uri="{0D108BD9-81ED-4DB2-BD59-A6C34878D82A}">
                    <a16:rowId xmlns:a16="http://schemas.microsoft.com/office/drawing/2014/main" val="1227761721"/>
                  </a:ext>
                </a:extLst>
              </a:tr>
              <a:tr h="296145">
                <a:tc>
                  <a:txBody>
                    <a:bodyPr/>
                    <a:lstStyle/>
                    <a:p>
                      <a:r>
                        <a:rPr lang="de-DE" sz="1200" b="1" dirty="0"/>
                        <a:t>THG</a:t>
                      </a:r>
                    </a:p>
                  </a:txBody>
                  <a:tcPr>
                    <a:solidFill>
                      <a:srgbClr val="90ABBE"/>
                    </a:solidFill>
                  </a:tcPr>
                </a:tc>
                <a:tc>
                  <a:txBody>
                    <a:bodyPr/>
                    <a:lstStyle/>
                    <a:p>
                      <a:r>
                        <a:rPr lang="de-DE" sz="1200" dirty="0"/>
                        <a:t>Treibhausgase</a:t>
                      </a:r>
                    </a:p>
                  </a:txBody>
                  <a:tcPr>
                    <a:solidFill>
                      <a:srgbClr val="90ABBE"/>
                    </a:solidFill>
                  </a:tcPr>
                </a:tc>
                <a:extLst>
                  <a:ext uri="{0D108BD9-81ED-4DB2-BD59-A6C34878D82A}">
                    <a16:rowId xmlns:a16="http://schemas.microsoft.com/office/drawing/2014/main" val="1340539924"/>
                  </a:ext>
                </a:extLst>
              </a:tr>
              <a:tr h="296145">
                <a:tc>
                  <a:txBody>
                    <a:bodyPr/>
                    <a:lstStyle/>
                    <a:p>
                      <a:r>
                        <a:rPr lang="de-DE" sz="1200" b="1" dirty="0"/>
                        <a:t>Upstream</a:t>
                      </a:r>
                    </a:p>
                  </a:txBody>
                  <a:tcPr>
                    <a:solidFill>
                      <a:srgbClr val="90ABBE"/>
                    </a:solidFill>
                  </a:tcPr>
                </a:tc>
                <a:tc>
                  <a:txBody>
                    <a:bodyPr/>
                    <a:lstStyle/>
                    <a:p>
                      <a:r>
                        <a:rPr lang="de-DE" sz="1200" dirty="0"/>
                        <a:t>Vorgelagerte Prozesse in der Lieferkette (= Cradle-to-Gate)</a:t>
                      </a:r>
                    </a:p>
                  </a:txBody>
                  <a:tcPr>
                    <a:solidFill>
                      <a:srgbClr val="90ABBE"/>
                    </a:solidFill>
                  </a:tcPr>
                </a:tc>
                <a:extLst>
                  <a:ext uri="{0D108BD9-81ED-4DB2-BD59-A6C34878D82A}">
                    <a16:rowId xmlns:a16="http://schemas.microsoft.com/office/drawing/2014/main" val="1138562665"/>
                  </a:ext>
                </a:extLst>
              </a:tr>
              <a:tr h="296145">
                <a:tc>
                  <a:txBody>
                    <a:bodyPr/>
                    <a:lstStyle/>
                    <a:p>
                      <a:r>
                        <a:rPr lang="de-DE" sz="1200" b="1" dirty="0"/>
                        <a:t>Well-to-Wheel Emissionsfaktor</a:t>
                      </a:r>
                    </a:p>
                  </a:txBody>
                  <a:tcPr>
                    <a:solidFill>
                      <a:srgbClr val="90ABBE"/>
                    </a:solidFill>
                  </a:tcPr>
                </a:tc>
                <a:tc>
                  <a:txBody>
                    <a:bodyPr/>
                    <a:lstStyle/>
                    <a:p>
                      <a:r>
                        <a:rPr lang="de-DE" sz="1200" dirty="0"/>
                        <a:t>Emissionsfaktor, der die Gewinnung/Bereitstellung des Treibstoffes, sowie den Wirkungsgrad des Motors </a:t>
                      </a:r>
                      <a:r>
                        <a:rPr lang="de-DE" sz="1200" dirty="0" smtClean="0"/>
                        <a:t>berücksichtigt. </a:t>
                      </a:r>
                      <a:endParaRPr lang="de-DE" sz="1200" dirty="0"/>
                    </a:p>
                  </a:txBody>
                  <a:tcPr>
                    <a:solidFill>
                      <a:srgbClr val="90ABBE"/>
                    </a:solidFill>
                  </a:tcPr>
                </a:tc>
                <a:extLst>
                  <a:ext uri="{0D108BD9-81ED-4DB2-BD59-A6C34878D82A}">
                    <a16:rowId xmlns:a16="http://schemas.microsoft.com/office/drawing/2014/main" val="3792164315"/>
                  </a:ext>
                </a:extLst>
              </a:tr>
            </a:tbl>
          </a:graphicData>
        </a:graphic>
      </p:graphicFrame>
    </p:spTree>
    <p:extLst>
      <p:ext uri="{BB962C8B-B14F-4D97-AF65-F5344CB8AC3E}">
        <p14:creationId xmlns:p14="http://schemas.microsoft.com/office/powerpoint/2010/main" val="11774129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36B0CE-4941-C714-D781-3191B44E5FBD}"/>
              </a:ext>
            </a:extLst>
          </p:cNvPr>
          <p:cNvSpPr>
            <a:spLocks noGrp="1"/>
          </p:cNvSpPr>
          <p:nvPr>
            <p:ph type="title"/>
          </p:nvPr>
        </p:nvSpPr>
        <p:spPr/>
        <p:txBody>
          <a:bodyPr/>
          <a:lstStyle/>
          <a:p>
            <a:r>
              <a:rPr lang="de-DE" dirty="0"/>
              <a:t>Datenbanken</a:t>
            </a:r>
          </a:p>
        </p:txBody>
      </p:sp>
      <p:sp>
        <p:nvSpPr>
          <p:cNvPr id="3" name="Inhaltsplatzhalter 2">
            <a:extLst>
              <a:ext uri="{FF2B5EF4-FFF2-40B4-BE49-F238E27FC236}">
                <a16:creationId xmlns:a16="http://schemas.microsoft.com/office/drawing/2014/main" id="{5D30CCCD-FE61-9784-F7F6-ECDED3147FBE}"/>
              </a:ext>
            </a:extLst>
          </p:cNvPr>
          <p:cNvSpPr>
            <a:spLocks noGrp="1"/>
          </p:cNvSpPr>
          <p:nvPr>
            <p:ph idx="1"/>
          </p:nvPr>
        </p:nvSpPr>
        <p:spPr/>
        <p:txBody>
          <a:bodyPr/>
          <a:lstStyle/>
          <a:p>
            <a:pPr marL="0" indent="0">
              <a:buNone/>
            </a:pPr>
            <a:r>
              <a:rPr lang="de-DE" sz="1600" b="1" dirty="0"/>
              <a:t>Allgemeine Quellen</a:t>
            </a:r>
          </a:p>
          <a:p>
            <a:r>
              <a:rPr lang="de-DE" sz="1600" dirty="0">
                <a:hlinkClick r:id="rId2">
                  <a:extLst>
                    <a:ext uri="{A12FA001-AC4F-418D-AE19-62706E023703}">
                      <ahyp:hlinkClr xmlns="" xmlns:ahyp="http://schemas.microsoft.com/office/drawing/2018/hyperlinkcolor" xmlns:lc="http://schemas.openxmlformats.org/drawingml/2006/lockedCanvas" val="tx"/>
                    </a:ext>
                  </a:extLst>
                </a:hlinkClick>
              </a:rPr>
              <a:t>CO2-Emissionsfaktoren für fossile Brennstoffe des Umweltbundesamts</a:t>
            </a:r>
            <a:endParaRPr lang="de-DE" sz="1600" dirty="0"/>
          </a:p>
          <a:p>
            <a:r>
              <a:rPr lang="de-DE" sz="1600" dirty="0" smtClean="0">
                <a:hlinkClick r:id="rId3">
                  <a:extLst>
                    <a:ext uri="{A12FA001-AC4F-418D-AE19-62706E023703}">
                      <ahyp:hlinkClr xmlns:ahyp="http://schemas.microsoft.com/office/drawing/2018/hyperlinkcolor" xmlns="" val="tx"/>
                    </a:ext>
                  </a:extLst>
                </a:hlinkClick>
              </a:rPr>
              <a:t>CO2-Rechner </a:t>
            </a:r>
            <a:r>
              <a:rPr lang="de-DE" sz="1600" dirty="0">
                <a:hlinkClick r:id="rId3">
                  <a:extLst>
                    <a:ext uri="{A12FA001-AC4F-418D-AE19-62706E023703}">
                      <ahyp:hlinkClr xmlns:ahyp="http://schemas.microsoft.com/office/drawing/2018/hyperlinkcolor" xmlns="" val="tx"/>
                    </a:ext>
                  </a:extLst>
                </a:hlinkClick>
              </a:rPr>
              <a:t>des LfU</a:t>
            </a:r>
            <a:endParaRPr lang="de-DE" sz="1600" dirty="0">
              <a:hlinkClick r:id="rId4">
                <a:extLst>
                  <a:ext uri="{A12FA001-AC4F-418D-AE19-62706E023703}">
                    <ahyp:hlinkClr xmlns:ahyp="http://schemas.microsoft.com/office/drawing/2018/hyperlinkcolor" xmlns="" val="tx"/>
                  </a:ext>
                </a:extLst>
              </a:hlinkClick>
            </a:endParaRPr>
          </a:p>
          <a:p>
            <a:r>
              <a:rPr lang="de-DE" sz="1600" dirty="0">
                <a:hlinkClick r:id="rId4">
                  <a:extLst>
                    <a:ext uri="{A12FA001-AC4F-418D-AE19-62706E023703}">
                      <ahyp:hlinkClr xmlns:ahyp="http://schemas.microsoft.com/office/drawing/2018/hyperlinkcolor" xmlns="" val="tx"/>
                    </a:ext>
                  </a:extLst>
                </a:hlinkClick>
              </a:rPr>
              <a:t>Ecoinvent</a:t>
            </a:r>
            <a:r>
              <a:rPr lang="de-DE" sz="1600" dirty="0"/>
              <a:t> (kostenpflichtig)</a:t>
            </a:r>
          </a:p>
          <a:p>
            <a:r>
              <a:rPr lang="de-DE" sz="1600" dirty="0">
                <a:hlinkClick r:id="rId5">
                  <a:extLst>
                    <a:ext uri="{A12FA001-AC4F-418D-AE19-62706E023703}">
                      <ahyp:hlinkClr xmlns:ahyp="http://schemas.microsoft.com/office/drawing/2018/hyperlinkcolor" xmlns="" val="tx"/>
                    </a:ext>
                  </a:extLst>
                </a:hlinkClick>
              </a:rPr>
              <a:t>Übersicht des Greenhouse Gas Protocols zu verschiedenen Anbietern</a:t>
            </a:r>
            <a:endParaRPr lang="de-DE" sz="1600" dirty="0"/>
          </a:p>
          <a:p>
            <a:pPr marL="0" indent="0">
              <a:buNone/>
            </a:pPr>
            <a:endParaRPr lang="de-DE" sz="1600" b="1" dirty="0"/>
          </a:p>
          <a:p>
            <a:pPr marL="0" indent="0">
              <a:buNone/>
            </a:pPr>
            <a:r>
              <a:rPr lang="de-DE" sz="1600" b="1" dirty="0"/>
              <a:t>Abfall</a:t>
            </a:r>
          </a:p>
          <a:p>
            <a:r>
              <a:rPr lang="de-DE" sz="1600" dirty="0">
                <a:hlinkClick r:id="rId6"/>
              </a:rPr>
              <a:t>Gov.UK: </a:t>
            </a:r>
            <a:r>
              <a:rPr lang="de-DE" sz="1600" dirty="0" err="1">
                <a:hlinkClick r:id="rId6"/>
              </a:rPr>
              <a:t>Greenhouse</a:t>
            </a:r>
            <a:r>
              <a:rPr lang="de-DE" sz="1600" dirty="0">
                <a:hlinkClick r:id="rId6"/>
              </a:rPr>
              <a:t> Gas Reporting </a:t>
            </a:r>
            <a:endParaRPr lang="de-DE" sz="1600" dirty="0"/>
          </a:p>
          <a:p>
            <a:r>
              <a:rPr lang="de-DE" sz="1600" dirty="0" err="1" smtClean="0">
                <a:hlinkClick r:id="rId7">
                  <a:extLst>
                    <a:ext uri="{A12FA001-AC4F-418D-AE19-62706E023703}">
                      <ahyp:hlinkClr xmlns:ahyp="http://schemas.microsoft.com/office/drawing/2018/hyperlinkcolor" xmlns="" val="tx"/>
                    </a:ext>
                  </a:extLst>
                </a:hlinkClick>
              </a:rPr>
              <a:t>Ifeu</a:t>
            </a:r>
            <a:r>
              <a:rPr lang="de-DE" sz="1600" dirty="0" smtClean="0">
                <a:hlinkClick r:id="rId7">
                  <a:extLst>
                    <a:ext uri="{A12FA001-AC4F-418D-AE19-62706E023703}">
                      <ahyp:hlinkClr xmlns:ahyp="http://schemas.microsoft.com/office/drawing/2018/hyperlinkcolor" xmlns="" val="tx"/>
                    </a:ext>
                  </a:extLst>
                </a:hlinkClick>
              </a:rPr>
              <a:t> </a:t>
            </a:r>
            <a:r>
              <a:rPr lang="de-DE" sz="1600" dirty="0">
                <a:hlinkClick r:id="rId7">
                  <a:extLst>
                    <a:ext uri="{A12FA001-AC4F-418D-AE19-62706E023703}">
                      <ahyp:hlinkClr xmlns:ahyp="http://schemas.microsoft.com/office/drawing/2018/hyperlinkcolor" xmlns="" val="tx"/>
                    </a:ext>
                  </a:extLst>
                </a:hlinkClick>
              </a:rPr>
              <a:t>Stoffstrombilanz für Abfall</a:t>
            </a:r>
            <a:endParaRPr lang="de-DE" sz="1600" dirty="0"/>
          </a:p>
          <a:p>
            <a:r>
              <a:rPr lang="de-DE" sz="1600" dirty="0">
                <a:hlinkClick r:id="rId8">
                  <a:extLst>
                    <a:ext uri="{A12FA001-AC4F-418D-AE19-62706E023703}">
                      <ahyp:hlinkClr xmlns:ahyp="http://schemas.microsoft.com/office/drawing/2018/hyperlinkcolor" xmlns="" val="tx"/>
                    </a:ext>
                  </a:extLst>
                </a:hlinkClick>
              </a:rPr>
              <a:t>Umrechnungsfaktoren für Abfall</a:t>
            </a:r>
            <a:endParaRPr lang="de-DE" sz="1600" dirty="0"/>
          </a:p>
          <a:p>
            <a:r>
              <a:rPr lang="de-DE" sz="1600" dirty="0">
                <a:hlinkClick r:id="rId9">
                  <a:extLst>
                    <a:ext uri="{A12FA001-AC4F-418D-AE19-62706E023703}">
                      <ahyp:hlinkClr xmlns:ahyp="http://schemas.microsoft.com/office/drawing/2018/hyperlinkcolor" xmlns="" val="tx"/>
                    </a:ext>
                  </a:extLst>
                </a:hlinkClick>
              </a:rPr>
              <a:t>Verordnung über das Europäische </a:t>
            </a:r>
            <a:r>
              <a:rPr lang="de-DE" sz="1600" dirty="0" smtClean="0">
                <a:hlinkClick r:id="rId9">
                  <a:extLst>
                    <a:ext uri="{A12FA001-AC4F-418D-AE19-62706E023703}">
                      <ahyp:hlinkClr xmlns:ahyp="http://schemas.microsoft.com/office/drawing/2018/hyperlinkcolor" xmlns="" val="tx"/>
                    </a:ext>
                  </a:extLst>
                </a:hlinkClick>
              </a:rPr>
              <a:t>Abfallverzeichnis</a:t>
            </a:r>
            <a:endParaRPr lang="de-DE" sz="1600" dirty="0" smtClean="0"/>
          </a:p>
          <a:p>
            <a:pPr marL="0" indent="0">
              <a:buNone/>
            </a:pPr>
            <a:endParaRPr lang="de-DE" sz="1600" b="1" dirty="0"/>
          </a:p>
        </p:txBody>
      </p:sp>
      <p:sp>
        <p:nvSpPr>
          <p:cNvPr id="4" name="Fußzeilenplatzhalter 3">
            <a:extLst>
              <a:ext uri="{FF2B5EF4-FFF2-40B4-BE49-F238E27FC236}">
                <a16:creationId xmlns:a16="http://schemas.microsoft.com/office/drawing/2014/main" id="{25646BA0-A992-FDB7-D1E4-54C82CDF223B}"/>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5" name="Foliennummernplatzhalter 4">
            <a:extLst>
              <a:ext uri="{FF2B5EF4-FFF2-40B4-BE49-F238E27FC236}">
                <a16:creationId xmlns:a16="http://schemas.microsoft.com/office/drawing/2014/main" id="{D15994E4-9662-6588-46E4-8956843F7CC6}"/>
              </a:ext>
            </a:extLst>
          </p:cNvPr>
          <p:cNvSpPr>
            <a:spLocks noGrp="1"/>
          </p:cNvSpPr>
          <p:nvPr>
            <p:ph type="sldNum" sz="quarter" idx="4"/>
          </p:nvPr>
        </p:nvSpPr>
        <p:spPr/>
        <p:txBody>
          <a:bodyPr/>
          <a:lstStyle/>
          <a:p>
            <a:fld id="{894680D0-7A83-433A-9719-C4143F27F647}" type="slidenum">
              <a:rPr lang="de-DE" smtClean="0"/>
              <a:pPr/>
              <a:t>68</a:t>
            </a:fld>
            <a:endParaRPr lang="de-DE" dirty="0"/>
          </a:p>
        </p:txBody>
      </p:sp>
    </p:spTree>
    <p:extLst>
      <p:ext uri="{BB962C8B-B14F-4D97-AF65-F5344CB8AC3E}">
        <p14:creationId xmlns:p14="http://schemas.microsoft.com/office/powerpoint/2010/main" val="27606445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E33A83B2-1D86-430D-8EA7-1B18403ECE16}"/>
              </a:ext>
            </a:extLst>
          </p:cNvPr>
          <p:cNvSpPr/>
          <p:nvPr/>
        </p:nvSpPr>
        <p:spPr>
          <a:xfrm>
            <a:off x="4727848" y="1944752"/>
            <a:ext cx="5466176" cy="4708981"/>
          </a:xfrm>
          <a:prstGeom prst="rect">
            <a:avLst/>
          </a:prstGeom>
        </p:spPr>
        <p:txBody>
          <a:bodyPr wrap="square">
            <a:spAutoFit/>
          </a:bodyPr>
          <a:lstStyle/>
          <a:p>
            <a:pPr algn="l" eaLnBrk="0" fontAlgn="base" hangingPunct="0">
              <a:spcBef>
                <a:spcPct val="0"/>
              </a:spcBef>
              <a:spcAft>
                <a:spcPct val="0"/>
              </a:spcAft>
              <a:defRPr/>
            </a:pPr>
            <a:r>
              <a:rPr lang="de-DE" altLang="de-DE" sz="1000" dirty="0">
                <a:solidFill>
                  <a:srgbClr val="3B687F"/>
                </a:solidFill>
                <a:ea typeface="Times New Roman" pitchFamily="18" charset="0"/>
                <a:cs typeface="Times New Roman" pitchFamily="18" charset="0"/>
              </a:rPr>
              <a:t>Herausgeber:</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Bayerisches Landesamt für Umwelt (LfU)</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Bürgermeister-Ulrich-Straße 160</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86179 Augsburg</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Tel.: 	0821 9071-5509</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Fax: 	0821 9071-5556</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E-Mail: 	</a:t>
            </a:r>
            <a:r>
              <a:rPr lang="de-DE" altLang="de-DE" sz="1000" dirty="0">
                <a:solidFill>
                  <a:sysClr val="windowText" lastClr="000000"/>
                </a:solidFill>
                <a:ea typeface="Times New Roman" pitchFamily="18" charset="0"/>
                <a:cs typeface="Times New Roman" pitchFamily="18" charset="0"/>
                <a:hlinkClick r:id="rId2"/>
              </a:rPr>
              <a:t>izu@lfu.bayern.de</a:t>
            </a:r>
            <a:endParaRPr lang="de-DE" altLang="de-DE" sz="1000" dirty="0">
              <a:solidFill>
                <a:sysClr val="windowText" lastClr="000000"/>
              </a:solidFill>
              <a:ea typeface="Times New Roman" pitchFamily="18" charset="0"/>
              <a:cs typeface="Times New Roman" pitchFamily="18"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Internet: 	</a:t>
            </a:r>
            <a:r>
              <a:rPr lang="de-DE" altLang="de-DE" sz="1000" dirty="0">
                <a:solidFill>
                  <a:sysClr val="windowText" lastClr="000000"/>
                </a:solidFill>
                <a:ea typeface="Times New Roman" pitchFamily="18" charset="0"/>
                <a:cs typeface="Times New Roman" pitchFamily="18" charset="0"/>
                <a:hlinkClick r:id="rId3"/>
              </a:rPr>
              <a:t>www.lfu.bayern.de</a:t>
            </a:r>
            <a:endParaRPr lang="de-DE" altLang="de-DE" sz="1000" dirty="0">
              <a:solidFill>
                <a:sysClr val="windowText" lastClr="000000"/>
              </a:solidFill>
              <a:ea typeface="Times New Roman" pitchFamily="18" charset="0"/>
              <a:cs typeface="Times New Roman" pitchFamily="18" charset="0"/>
            </a:endParaRPr>
          </a:p>
          <a:p>
            <a:pPr algn="l" eaLnBrk="0" fontAlgn="base" hangingPunct="0">
              <a:spcBef>
                <a:spcPct val="0"/>
              </a:spcBef>
              <a:spcAft>
                <a:spcPct val="0"/>
              </a:spcAft>
              <a:defRPr/>
            </a:pPr>
            <a:r>
              <a:rPr lang="de-DE" altLang="de-DE" sz="1000" dirty="0">
                <a:solidFill>
                  <a:sysClr val="windowText" lastClr="000000"/>
                </a:solidFill>
                <a:cs typeface="Times New Roman" pitchFamily="18" charset="0"/>
              </a:rPr>
              <a:t>	</a:t>
            </a:r>
            <a:r>
              <a:rPr lang="de-DE" altLang="de-DE" sz="1000" dirty="0">
                <a:solidFill>
                  <a:sysClr val="windowText" lastClr="000000"/>
                </a:solidFill>
                <a:cs typeface="Times New Roman" pitchFamily="18" charset="0"/>
                <a:hlinkClick r:id="rId4"/>
              </a:rPr>
              <a:t>www.izu.bayern.de</a:t>
            </a:r>
            <a:endParaRPr lang="de-DE" altLang="de-DE" sz="1000" dirty="0">
              <a:solidFill>
                <a:sysClr val="windowText" lastClr="000000"/>
              </a:solidFill>
              <a:cs typeface="Times New Roman" pitchFamily="18" charset="0"/>
            </a:endParaRPr>
          </a:p>
          <a:p>
            <a:pPr algn="l" eaLnBrk="0" fontAlgn="base" hangingPunct="0">
              <a:spcBef>
                <a:spcPct val="0"/>
              </a:spcBef>
              <a:spcAft>
                <a:spcPct val="0"/>
              </a:spcAft>
              <a:defRPr/>
            </a:pP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rgbClr val="3B687F"/>
                </a:solidFill>
                <a:ea typeface="Times New Roman" pitchFamily="18" charset="0"/>
                <a:cs typeface="Times New Roman" pitchFamily="18" charset="0"/>
              </a:rPr>
              <a:t>Bearbeitung/Text/Konzept:</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en-GB" sz="1000" dirty="0">
                <a:solidFill>
                  <a:sysClr val="windowText" lastClr="000000"/>
                </a:solidFill>
                <a:cs typeface="Times New Roman" pitchFamily="18" charset="0"/>
              </a:rPr>
              <a:t>B.A.U.M. Consult GmbH München</a:t>
            </a:r>
          </a:p>
          <a:p>
            <a:pPr algn="l" eaLnBrk="0" fontAlgn="base" hangingPunct="0">
              <a:spcBef>
                <a:spcPct val="0"/>
              </a:spcBef>
              <a:spcAft>
                <a:spcPct val="0"/>
              </a:spcAft>
              <a:defRPr/>
            </a:pPr>
            <a:r>
              <a:rPr lang="de-DE" altLang="de-DE" sz="1000" dirty="0">
                <a:solidFill>
                  <a:sysClr val="windowText" lastClr="000000"/>
                </a:solidFill>
                <a:cs typeface="Times New Roman" pitchFamily="18" charset="0"/>
              </a:rPr>
              <a:t>Laura Börner, Isabella Waldorf, Hannah Witting</a:t>
            </a:r>
          </a:p>
          <a:p>
            <a:pPr algn="l" eaLnBrk="0" fontAlgn="base" hangingPunct="0">
              <a:spcBef>
                <a:spcPct val="0"/>
              </a:spcBef>
              <a:spcAft>
                <a:spcPct val="0"/>
              </a:spcAft>
              <a:defRPr/>
            </a:pPr>
            <a:r>
              <a:rPr lang="de-DE" altLang="de-DE" sz="1000" dirty="0">
                <a:solidFill>
                  <a:sysClr val="windowText" lastClr="000000"/>
                </a:solidFill>
                <a:cs typeface="Times New Roman" pitchFamily="18" charset="0"/>
              </a:rPr>
              <a:t>Gotzingerstr. 48/50</a:t>
            </a:r>
            <a:br>
              <a:rPr lang="de-DE" altLang="de-DE" sz="1000" dirty="0">
                <a:solidFill>
                  <a:sysClr val="windowText" lastClr="000000"/>
                </a:solidFill>
                <a:cs typeface="Times New Roman" pitchFamily="18" charset="0"/>
              </a:rPr>
            </a:br>
            <a:r>
              <a:rPr lang="de-DE" altLang="de-DE" sz="1000" dirty="0">
                <a:solidFill>
                  <a:sysClr val="windowText" lastClr="000000"/>
                </a:solidFill>
                <a:cs typeface="Times New Roman" pitchFamily="18" charset="0"/>
              </a:rPr>
              <a:t>81371 München </a:t>
            </a:r>
          </a:p>
          <a:p>
            <a:pPr algn="l" eaLnBrk="0" fontAlgn="base" hangingPunct="0">
              <a:spcBef>
                <a:spcPct val="0"/>
              </a:spcBef>
              <a:spcAft>
                <a:spcPct val="0"/>
              </a:spcAft>
              <a:defRPr/>
            </a:pPr>
            <a:r>
              <a:rPr lang="de-DE" altLang="de-DE" sz="1000" dirty="0">
                <a:solidFill>
                  <a:sysClr val="windowText" lastClr="000000"/>
                </a:solidFill>
                <a:cs typeface="Times New Roman" pitchFamily="18" charset="0"/>
              </a:rPr>
              <a:t>+49 (0)89 189 35 0</a:t>
            </a:r>
            <a:br>
              <a:rPr lang="de-DE" altLang="de-DE" sz="1000" dirty="0">
                <a:solidFill>
                  <a:sysClr val="windowText" lastClr="000000"/>
                </a:solidFill>
                <a:cs typeface="Times New Roman" pitchFamily="18" charset="0"/>
              </a:rPr>
            </a:br>
            <a:r>
              <a:rPr lang="de-DE" altLang="de-DE" sz="1000" dirty="0">
                <a:solidFill>
                  <a:sysClr val="windowText" lastClr="000000"/>
                </a:solidFill>
                <a:cs typeface="Times New Roman" pitchFamily="18" charset="0"/>
                <a:hlinkClick r:id="rId5"/>
              </a:rPr>
              <a:t>muenchen@baumgroup.de</a:t>
            </a:r>
            <a:endParaRPr lang="de-DE" altLang="de-DE" sz="1000" dirty="0">
              <a:solidFill>
                <a:sysClr val="windowText" lastClr="000000"/>
              </a:solidFill>
              <a:cs typeface="Times New Roman" pitchFamily="18" charset="0"/>
            </a:endParaRPr>
          </a:p>
          <a:p>
            <a:pPr algn="l" eaLnBrk="0" fontAlgn="base" hangingPunct="0">
              <a:spcBef>
                <a:spcPct val="0"/>
              </a:spcBef>
              <a:spcAft>
                <a:spcPct val="0"/>
              </a:spcAft>
              <a:defRPr/>
            </a:pPr>
            <a:r>
              <a:rPr lang="de-DE" sz="1000" dirty="0">
                <a:solidFill>
                  <a:srgbClr val="4B4B4B"/>
                </a:solidFill>
                <a:hlinkClick r:id="rId6"/>
              </a:rPr>
              <a:t>www.baumgroup.de</a:t>
            </a:r>
            <a:endParaRPr lang="de-DE" sz="1000" dirty="0">
              <a:solidFill>
                <a:srgbClr val="4B4B4B"/>
              </a:solidFill>
            </a:endParaRPr>
          </a:p>
          <a:p>
            <a:pPr algn="l" eaLnBrk="0" fontAlgn="base" hangingPunct="0">
              <a:spcBef>
                <a:spcPct val="0"/>
              </a:spcBef>
              <a:spcAft>
                <a:spcPct val="0"/>
              </a:spcAft>
              <a:defRPr/>
            </a:pPr>
            <a:endParaRPr lang="de-DE" sz="1000" dirty="0">
              <a:solidFill>
                <a:srgbClr val="4B4B4B"/>
              </a:solidFill>
            </a:endParaRPr>
          </a:p>
          <a:p>
            <a:pPr algn="l" eaLnBrk="0" fontAlgn="base" hangingPunct="0">
              <a:spcBef>
                <a:spcPct val="0"/>
              </a:spcBef>
              <a:spcAft>
                <a:spcPct val="0"/>
              </a:spcAft>
              <a:defRPr/>
            </a:pPr>
            <a:r>
              <a:rPr lang="de-DE" altLang="de-DE" sz="1000" dirty="0">
                <a:solidFill>
                  <a:srgbClr val="3B687F"/>
                </a:solidFill>
                <a:ea typeface="Times New Roman" pitchFamily="18" charset="0"/>
                <a:cs typeface="Times New Roman" pitchFamily="18" charset="0"/>
              </a:rPr>
              <a:t>Redaktion:</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LfU, Referat 11, Infozentrum UmweltWirtschaft (IZU), Diana Taubert</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endParaRPr lang="de-DE" altLang="de-DE" sz="1000" dirty="0">
              <a:solidFill>
                <a:srgbClr val="3B687F"/>
              </a:solidFill>
              <a:ea typeface="Times New Roman" pitchFamily="18" charset="0"/>
              <a:cs typeface="Times New Roman" pitchFamily="18" charset="0"/>
            </a:endParaRPr>
          </a:p>
          <a:p>
            <a:pPr algn="l" eaLnBrk="0" fontAlgn="base" hangingPunct="0">
              <a:spcBef>
                <a:spcPct val="0"/>
              </a:spcBef>
              <a:spcAft>
                <a:spcPct val="0"/>
              </a:spcAft>
              <a:defRPr/>
            </a:pPr>
            <a:r>
              <a:rPr lang="de-DE" altLang="de-DE" sz="1000" dirty="0">
                <a:solidFill>
                  <a:srgbClr val="3B687F"/>
                </a:solidFill>
                <a:ea typeface="Times New Roman" pitchFamily="18" charset="0"/>
                <a:cs typeface="Times New Roman" pitchFamily="18" charset="0"/>
              </a:rPr>
              <a:t>Stand: </a:t>
            </a:r>
            <a:endParaRPr lang="de-DE" altLang="de-DE" sz="1000" dirty="0">
              <a:solidFill>
                <a:sysClr val="windowText" lastClr="000000"/>
              </a:solidFill>
              <a:cs typeface="Arial" pitchFamily="34" charset="0"/>
            </a:endParaRPr>
          </a:p>
          <a:p>
            <a:pPr algn="l" eaLnBrk="0" fontAlgn="base" hangingPunct="0">
              <a:spcBef>
                <a:spcPct val="0"/>
              </a:spcBef>
              <a:spcAft>
                <a:spcPct val="0"/>
              </a:spcAft>
              <a:defRPr/>
            </a:pPr>
            <a:r>
              <a:rPr lang="de-DE" altLang="de-DE" sz="1000" dirty="0">
                <a:solidFill>
                  <a:sysClr val="windowText" lastClr="000000"/>
                </a:solidFill>
                <a:ea typeface="Times New Roman" pitchFamily="18" charset="0"/>
                <a:cs typeface="Times New Roman" pitchFamily="18" charset="0"/>
              </a:rPr>
              <a:t>Dezember 2022</a:t>
            </a:r>
          </a:p>
          <a:p>
            <a:pPr algn="l" eaLnBrk="0" fontAlgn="base" hangingPunct="0">
              <a:spcBef>
                <a:spcPct val="0"/>
              </a:spcBef>
              <a:spcAft>
                <a:spcPct val="0"/>
              </a:spcAft>
              <a:defRPr/>
            </a:pPr>
            <a:endParaRPr lang="de-DE" altLang="de-DE" sz="1000" dirty="0">
              <a:solidFill>
                <a:srgbClr val="3B687F"/>
              </a:solidFill>
              <a:ea typeface="Times New Roman" pitchFamily="18" charset="0"/>
              <a:cs typeface="Times New Roman" pitchFamily="18" charset="0"/>
            </a:endParaRPr>
          </a:p>
          <a:p>
            <a:pPr algn="l" eaLnBrk="0" fontAlgn="base" hangingPunct="0">
              <a:spcBef>
                <a:spcPct val="0"/>
              </a:spcBef>
              <a:spcAft>
                <a:spcPct val="0"/>
              </a:spcAft>
              <a:defRPr/>
            </a:pPr>
            <a:r>
              <a:rPr lang="de-DE" altLang="de-DE" sz="1000" dirty="0">
                <a:solidFill>
                  <a:srgbClr val="3B687F"/>
                </a:solidFill>
                <a:ea typeface="Times New Roman" pitchFamily="18" charset="0"/>
                <a:cs typeface="Times New Roman" pitchFamily="18" charset="0"/>
              </a:rPr>
              <a:t>Copyright:</a:t>
            </a:r>
          </a:p>
          <a:p>
            <a:pPr algn="l" eaLnBrk="0" fontAlgn="base" hangingPunct="0">
              <a:spcBef>
                <a:spcPct val="0"/>
              </a:spcBef>
              <a:spcAft>
                <a:spcPct val="0"/>
              </a:spcAft>
              <a:defRPr/>
            </a:pPr>
            <a:r>
              <a:rPr lang="de-DE" altLang="de-DE" sz="1000" dirty="0">
                <a:solidFill>
                  <a:sysClr val="windowText" lastClr="000000"/>
                </a:solidFill>
                <a:cs typeface="Times New Roman" pitchFamily="18" charset="0"/>
              </a:rPr>
              <a:t>Bayerisches Landesamt für Umwelt (LfU)</a:t>
            </a:r>
          </a:p>
          <a:p>
            <a:pPr algn="l" eaLnBrk="0" fontAlgn="base" hangingPunct="0">
              <a:spcBef>
                <a:spcPct val="0"/>
              </a:spcBef>
              <a:spcAft>
                <a:spcPct val="0"/>
              </a:spcAft>
            </a:pPr>
            <a:r>
              <a:rPr lang="de-DE" sz="1000" dirty="0">
                <a:solidFill>
                  <a:srgbClr val="000000"/>
                </a:solidFill>
              </a:rPr>
              <a:t> </a:t>
            </a:r>
          </a:p>
          <a:p>
            <a:pPr eaLnBrk="0" fontAlgn="base" hangingPunct="0">
              <a:spcBef>
                <a:spcPct val="0"/>
              </a:spcBef>
              <a:spcAft>
                <a:spcPct val="0"/>
              </a:spcAft>
              <a:defRPr/>
            </a:pPr>
            <a:endParaRPr lang="de-DE" altLang="de-DE" sz="1000" dirty="0">
              <a:solidFill>
                <a:sysClr val="windowText" lastClr="000000"/>
              </a:solidFill>
              <a:cs typeface="Times New Roman" pitchFamily="18" charset="0"/>
            </a:endParaRPr>
          </a:p>
        </p:txBody>
      </p:sp>
      <p:pic>
        <p:nvPicPr>
          <p:cNvPr id="6" name="Grafik 5">
            <a:extLst>
              <a:ext uri="{FF2B5EF4-FFF2-40B4-BE49-F238E27FC236}">
                <a16:creationId xmlns:a16="http://schemas.microsoft.com/office/drawing/2014/main" id="{AFD26058-EB67-4862-B608-53F07A6F64E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03512" y="6237312"/>
            <a:ext cx="1446227" cy="406027"/>
          </a:xfrm>
          <a:prstGeom prst="rect">
            <a:avLst/>
          </a:prstGeom>
        </p:spPr>
      </p:pic>
    </p:spTree>
    <p:extLst>
      <p:ext uri="{BB962C8B-B14F-4D97-AF65-F5344CB8AC3E}">
        <p14:creationId xmlns:p14="http://schemas.microsoft.com/office/powerpoint/2010/main" val="2379273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abgerundete Ecken 60">
            <a:extLst>
              <a:ext uri="{FF2B5EF4-FFF2-40B4-BE49-F238E27FC236}">
                <a16:creationId xmlns:a16="http://schemas.microsoft.com/office/drawing/2014/main" id="{CDE17281-2629-2E7D-1275-54AB646925C7}"/>
              </a:ext>
            </a:extLst>
          </p:cNvPr>
          <p:cNvSpPr/>
          <p:nvPr/>
        </p:nvSpPr>
        <p:spPr>
          <a:xfrm>
            <a:off x="5004195" y="1456031"/>
            <a:ext cx="1944216" cy="1894601"/>
          </a:xfrm>
          <a:prstGeom prst="roundRect">
            <a:avLst/>
          </a:prstGeom>
          <a:solidFill>
            <a:srgbClr val="526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Können die Tier-1-Lieferanten Cradle-to-Gate Emissionsdaten auf Produktebene (in ausreichender Qualität) für die eingekauften Güter und Dienstleistungen zur Verfügung stellen?</a:t>
            </a:r>
          </a:p>
        </p:txBody>
      </p:sp>
      <p:sp>
        <p:nvSpPr>
          <p:cNvPr id="3" name="Titel 1">
            <a:extLst>
              <a:ext uri="{FF2B5EF4-FFF2-40B4-BE49-F238E27FC236}">
                <a16:creationId xmlns:a16="http://schemas.microsoft.com/office/drawing/2014/main" id="{7E085849-B42E-F14D-A833-72620DDAEC89}"/>
              </a:ext>
            </a:extLst>
          </p:cNvPr>
          <p:cNvSpPr>
            <a:spLocks noGrp="1"/>
          </p:cNvSpPr>
          <p:nvPr>
            <p:ph type="title"/>
          </p:nvPr>
        </p:nvSpPr>
        <p:spPr/>
        <p:txBody>
          <a:bodyPr/>
          <a:lstStyle/>
          <a:p>
            <a:r>
              <a:rPr lang="de-DE" sz="2400" dirty="0"/>
              <a:t>Berechnungsmethoden: Entscheidungsbaum</a:t>
            </a:r>
          </a:p>
        </p:txBody>
      </p:sp>
      <p:sp>
        <p:nvSpPr>
          <p:cNvPr id="4" name="Fußzeilenplatzhalter 3">
            <a:extLst>
              <a:ext uri="{FF2B5EF4-FFF2-40B4-BE49-F238E27FC236}">
                <a16:creationId xmlns:a16="http://schemas.microsoft.com/office/drawing/2014/main" id="{F6AD842C-484E-737C-F48F-7B522862189F}"/>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5" name="Foliennummernplatzhalter 4">
            <a:extLst>
              <a:ext uri="{FF2B5EF4-FFF2-40B4-BE49-F238E27FC236}">
                <a16:creationId xmlns:a16="http://schemas.microsoft.com/office/drawing/2014/main" id="{8FE8CA5B-9C74-61DF-D9F9-08ABAA938237}"/>
              </a:ext>
            </a:extLst>
          </p:cNvPr>
          <p:cNvSpPr>
            <a:spLocks noGrp="1"/>
          </p:cNvSpPr>
          <p:nvPr>
            <p:ph type="sldNum" sz="quarter" idx="4"/>
          </p:nvPr>
        </p:nvSpPr>
        <p:spPr/>
        <p:txBody>
          <a:bodyPr/>
          <a:lstStyle/>
          <a:p>
            <a:fld id="{894680D0-7A83-433A-9719-C4143F27F647}" type="slidenum">
              <a:rPr lang="de-DE" smtClean="0"/>
              <a:pPr/>
              <a:t>7</a:t>
            </a:fld>
            <a:endParaRPr lang="de-DE" dirty="0"/>
          </a:p>
        </p:txBody>
      </p:sp>
      <p:sp>
        <p:nvSpPr>
          <p:cNvPr id="9" name="Rechteck: abgerundete Ecken 60">
            <a:extLst>
              <a:ext uri="{FF2B5EF4-FFF2-40B4-BE49-F238E27FC236}">
                <a16:creationId xmlns:a16="http://schemas.microsoft.com/office/drawing/2014/main" id="{CDE17281-2629-2E7D-1275-54AB646925C7}"/>
              </a:ext>
            </a:extLst>
          </p:cNvPr>
          <p:cNvSpPr/>
          <p:nvPr/>
        </p:nvSpPr>
        <p:spPr>
          <a:xfrm>
            <a:off x="542892" y="1412776"/>
            <a:ext cx="1949682" cy="1990294"/>
          </a:xfrm>
          <a:prstGeom prst="roundRect">
            <a:avLst/>
          </a:prstGeom>
          <a:solidFill>
            <a:srgbClr val="526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Tragen die eingekauften Güter und Dienstleistungen signifikant zu den </a:t>
            </a:r>
            <a:r>
              <a:rPr lang="de-DE" sz="1200" dirty="0" smtClean="0"/>
              <a:t>Scope-3-Emissionen </a:t>
            </a:r>
            <a:r>
              <a:rPr lang="de-DE" sz="1200" dirty="0"/>
              <a:t>bei oder ist die Einbindung der Lieferanten anderweitig relevant für die Unternehmensziele?</a:t>
            </a:r>
          </a:p>
        </p:txBody>
      </p:sp>
      <p:sp>
        <p:nvSpPr>
          <p:cNvPr id="10" name="Rechteck: abgerundete Ecken 60">
            <a:extLst>
              <a:ext uri="{FF2B5EF4-FFF2-40B4-BE49-F238E27FC236}">
                <a16:creationId xmlns:a16="http://schemas.microsoft.com/office/drawing/2014/main" id="{CDE17281-2629-2E7D-1275-54AB646925C7}"/>
              </a:ext>
            </a:extLst>
          </p:cNvPr>
          <p:cNvSpPr/>
          <p:nvPr/>
        </p:nvSpPr>
        <p:spPr>
          <a:xfrm>
            <a:off x="2900304" y="1435100"/>
            <a:ext cx="1656184" cy="1923705"/>
          </a:xfrm>
          <a:prstGeom prst="roundRect">
            <a:avLst/>
          </a:prstGeom>
          <a:solidFill>
            <a:srgbClr val="526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Sind Daten über die physischen Mengen der eingekauften Güter und Dienstleistungen verfügbar?</a:t>
            </a:r>
          </a:p>
        </p:txBody>
      </p:sp>
      <p:sp>
        <p:nvSpPr>
          <p:cNvPr id="12" name="Rechteck: abgerundete Ecken 60">
            <a:extLst>
              <a:ext uri="{FF2B5EF4-FFF2-40B4-BE49-F238E27FC236}">
                <a16:creationId xmlns:a16="http://schemas.microsoft.com/office/drawing/2014/main" id="{CDE17281-2629-2E7D-1275-54AB646925C7}"/>
              </a:ext>
            </a:extLst>
          </p:cNvPr>
          <p:cNvSpPr/>
          <p:nvPr/>
        </p:nvSpPr>
        <p:spPr>
          <a:xfrm>
            <a:off x="544145" y="3928523"/>
            <a:ext cx="1656184" cy="1639769"/>
          </a:xfrm>
          <a:prstGeom prst="roundRect">
            <a:avLst/>
          </a:prstGeom>
          <a:solidFill>
            <a:srgbClr val="526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Sind Daten über die physischen Mengen der eingekauften Güter und Dienstleistungen verfügbar?</a:t>
            </a:r>
          </a:p>
        </p:txBody>
      </p:sp>
      <p:sp>
        <p:nvSpPr>
          <p:cNvPr id="13" name="Rechteck: abgerundete Ecken 60">
            <a:extLst>
              <a:ext uri="{FF2B5EF4-FFF2-40B4-BE49-F238E27FC236}">
                <a16:creationId xmlns:a16="http://schemas.microsoft.com/office/drawing/2014/main" id="{CDE17281-2629-2E7D-1275-54AB646925C7}"/>
              </a:ext>
            </a:extLst>
          </p:cNvPr>
          <p:cNvSpPr/>
          <p:nvPr/>
        </p:nvSpPr>
        <p:spPr>
          <a:xfrm>
            <a:off x="2565988" y="3940632"/>
            <a:ext cx="4382423" cy="1109438"/>
          </a:xfrm>
          <a:prstGeom prst="roundRect">
            <a:avLst/>
          </a:prstGeom>
          <a:solidFill>
            <a:srgbClr val="526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Kann der Lieferant Daten zu den Scope 1 und Scope 2 Emissionen der jeweiligen eingekauften Güter oder Dienstleistungen (in ausreichender Qualität) zur Verfügung stellen?</a:t>
            </a:r>
          </a:p>
        </p:txBody>
      </p:sp>
      <p:sp>
        <p:nvSpPr>
          <p:cNvPr id="14" name="Rechteck: abgerundete Ecken 54">
            <a:extLst>
              <a:ext uri="{FF2B5EF4-FFF2-40B4-BE49-F238E27FC236}">
                <a16:creationId xmlns:a16="http://schemas.microsoft.com/office/drawing/2014/main" id="{36224961-DA79-F631-A35A-12970EA1846C}"/>
              </a:ext>
            </a:extLst>
          </p:cNvPr>
          <p:cNvSpPr/>
          <p:nvPr/>
        </p:nvSpPr>
        <p:spPr>
          <a:xfrm>
            <a:off x="7690972" y="1936241"/>
            <a:ext cx="1656184" cy="900000"/>
          </a:xfrm>
          <a:prstGeom prst="roundRect">
            <a:avLst/>
          </a:prstGeom>
          <a:solidFill>
            <a:srgbClr val="B6C6D0"/>
          </a:solidFill>
          <a:ln w="25400" cap="flat" cmpd="sng" algn="ctr">
            <a:noFill/>
            <a:prstDash val="solid"/>
          </a:ln>
          <a:effectLst/>
        </p:spPr>
        <p:txBody>
          <a:bodyPr rtlCol="0" anchor="ctr"/>
          <a:lstStyle/>
          <a:p>
            <a:pPr algn="ctr"/>
            <a:r>
              <a:rPr lang="de-DE" sz="1200" kern="0" dirty="0">
                <a:solidFill>
                  <a:srgbClr val="FFFFFF"/>
                </a:solidFill>
                <a:latin typeface="Arial"/>
                <a:ea typeface="ＭＳ Ｐゴシック"/>
              </a:rPr>
              <a:t>Supplier-specific Methode </a:t>
            </a:r>
          </a:p>
        </p:txBody>
      </p:sp>
      <p:sp>
        <p:nvSpPr>
          <p:cNvPr id="15" name="Rechteck: abgerundete Ecken 54">
            <a:extLst>
              <a:ext uri="{FF2B5EF4-FFF2-40B4-BE49-F238E27FC236}">
                <a16:creationId xmlns:a16="http://schemas.microsoft.com/office/drawing/2014/main" id="{36224961-DA79-F631-A35A-12970EA1846C}"/>
              </a:ext>
            </a:extLst>
          </p:cNvPr>
          <p:cNvSpPr/>
          <p:nvPr/>
        </p:nvSpPr>
        <p:spPr>
          <a:xfrm>
            <a:off x="7608168" y="3962698"/>
            <a:ext cx="1656184" cy="900000"/>
          </a:xfrm>
          <a:prstGeom prst="roundRect">
            <a:avLst/>
          </a:prstGeom>
          <a:solidFill>
            <a:srgbClr val="B6C6D0"/>
          </a:solidFill>
          <a:ln w="25400" cap="flat" cmpd="sng" algn="ctr">
            <a:noFill/>
            <a:prstDash val="solid"/>
          </a:ln>
          <a:effectLst/>
        </p:spPr>
        <p:txBody>
          <a:bodyPr rtlCol="0" anchor="ctr"/>
          <a:lstStyle/>
          <a:p>
            <a:pPr algn="ctr"/>
            <a:r>
              <a:rPr lang="de-DE" sz="1200" kern="0" dirty="0">
                <a:solidFill>
                  <a:srgbClr val="FFFFFF"/>
                </a:solidFill>
                <a:latin typeface="Arial"/>
                <a:ea typeface="ＭＳ Ｐゴシック"/>
              </a:rPr>
              <a:t>Hybrid Methode</a:t>
            </a:r>
          </a:p>
        </p:txBody>
      </p:sp>
      <p:sp>
        <p:nvSpPr>
          <p:cNvPr id="16" name="Rechteck: abgerundete Ecken 54">
            <a:extLst>
              <a:ext uri="{FF2B5EF4-FFF2-40B4-BE49-F238E27FC236}">
                <a16:creationId xmlns:a16="http://schemas.microsoft.com/office/drawing/2014/main" id="{36224961-DA79-F631-A35A-12970EA1846C}"/>
              </a:ext>
            </a:extLst>
          </p:cNvPr>
          <p:cNvSpPr/>
          <p:nvPr/>
        </p:nvSpPr>
        <p:spPr>
          <a:xfrm>
            <a:off x="5004194" y="6043436"/>
            <a:ext cx="2247407" cy="432000"/>
          </a:xfrm>
          <a:prstGeom prst="roundRect">
            <a:avLst/>
          </a:prstGeom>
          <a:solidFill>
            <a:srgbClr val="B6C6D0"/>
          </a:solidFill>
          <a:ln w="25400" cap="flat" cmpd="sng" algn="ctr">
            <a:noFill/>
            <a:prstDash val="solid"/>
          </a:ln>
          <a:effectLst/>
        </p:spPr>
        <p:txBody>
          <a:bodyPr rtlCol="0" anchor="ctr"/>
          <a:lstStyle/>
          <a:p>
            <a:pPr algn="ctr"/>
            <a:r>
              <a:rPr lang="de-DE" sz="1200" kern="0" dirty="0" smtClean="0">
                <a:solidFill>
                  <a:srgbClr val="FFFFFF"/>
                </a:solidFill>
                <a:latin typeface="Arial"/>
                <a:ea typeface="ＭＳ Ｐゴシック"/>
              </a:rPr>
              <a:t>Average-</a:t>
            </a:r>
            <a:r>
              <a:rPr lang="de-DE" sz="1200" kern="0" dirty="0" err="1" smtClean="0">
                <a:solidFill>
                  <a:srgbClr val="FFFFFF"/>
                </a:solidFill>
                <a:latin typeface="Arial"/>
                <a:ea typeface="ＭＳ Ｐゴシック"/>
              </a:rPr>
              <a:t>data</a:t>
            </a:r>
            <a:r>
              <a:rPr lang="de-DE" sz="1200" kern="0" dirty="0" smtClean="0">
                <a:solidFill>
                  <a:srgbClr val="FFFFFF"/>
                </a:solidFill>
                <a:latin typeface="Arial"/>
                <a:ea typeface="ＭＳ Ｐゴシック"/>
              </a:rPr>
              <a:t> Methode</a:t>
            </a:r>
            <a:endParaRPr lang="de-DE" sz="1200" kern="0" dirty="0">
              <a:solidFill>
                <a:srgbClr val="FFFFFF"/>
              </a:solidFill>
              <a:latin typeface="Arial"/>
              <a:ea typeface="ＭＳ Ｐゴシック"/>
            </a:endParaRPr>
          </a:p>
        </p:txBody>
      </p:sp>
      <p:sp>
        <p:nvSpPr>
          <p:cNvPr id="17" name="Rechteck: abgerundete Ecken 54">
            <a:extLst>
              <a:ext uri="{FF2B5EF4-FFF2-40B4-BE49-F238E27FC236}">
                <a16:creationId xmlns:a16="http://schemas.microsoft.com/office/drawing/2014/main" id="{36224961-DA79-F631-A35A-12970EA1846C}"/>
              </a:ext>
            </a:extLst>
          </p:cNvPr>
          <p:cNvSpPr/>
          <p:nvPr/>
        </p:nvSpPr>
        <p:spPr>
          <a:xfrm>
            <a:off x="551384" y="6171594"/>
            <a:ext cx="3577283" cy="432049"/>
          </a:xfrm>
          <a:prstGeom prst="roundRect">
            <a:avLst/>
          </a:prstGeom>
          <a:solidFill>
            <a:srgbClr val="B6C6D0"/>
          </a:solidFill>
          <a:ln w="25400" cap="flat" cmpd="sng" algn="ctr">
            <a:noFill/>
            <a:prstDash val="solid"/>
          </a:ln>
          <a:effectLst/>
        </p:spPr>
        <p:txBody>
          <a:bodyPr rtlCol="0" anchor="ctr"/>
          <a:lstStyle/>
          <a:p>
            <a:pPr algn="ctr"/>
            <a:r>
              <a:rPr lang="de-DE" sz="1200" kern="0" dirty="0">
                <a:solidFill>
                  <a:srgbClr val="FFFFFF"/>
                </a:solidFill>
                <a:latin typeface="Arial"/>
                <a:ea typeface="ＭＳ Ｐゴシック"/>
              </a:rPr>
              <a:t>Spend-based Methode</a:t>
            </a:r>
          </a:p>
        </p:txBody>
      </p:sp>
      <p:sp>
        <p:nvSpPr>
          <p:cNvPr id="19" name="Pfeil: nach rechts 46">
            <a:extLst>
              <a:ext uri="{FF2B5EF4-FFF2-40B4-BE49-F238E27FC236}">
                <a16:creationId xmlns:a16="http://schemas.microsoft.com/office/drawing/2014/main" id="{F85EA496-16AF-A1BB-D6D2-75F1E3D09378}"/>
              </a:ext>
            </a:extLst>
          </p:cNvPr>
          <p:cNvSpPr/>
          <p:nvPr/>
        </p:nvSpPr>
        <p:spPr>
          <a:xfrm>
            <a:off x="2440557" y="2382805"/>
            <a:ext cx="653101" cy="162507"/>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
        <p:nvSpPr>
          <p:cNvPr id="20" name="Pfeil: nach rechts 46">
            <a:extLst>
              <a:ext uri="{FF2B5EF4-FFF2-40B4-BE49-F238E27FC236}">
                <a16:creationId xmlns:a16="http://schemas.microsoft.com/office/drawing/2014/main" id="{F85EA496-16AF-A1BB-D6D2-75F1E3D09378}"/>
              </a:ext>
            </a:extLst>
          </p:cNvPr>
          <p:cNvSpPr/>
          <p:nvPr/>
        </p:nvSpPr>
        <p:spPr>
          <a:xfrm>
            <a:off x="4556488" y="2382805"/>
            <a:ext cx="599759" cy="162507"/>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
        <p:nvSpPr>
          <p:cNvPr id="21" name="Pfeil: nach rechts 46">
            <a:extLst>
              <a:ext uri="{FF2B5EF4-FFF2-40B4-BE49-F238E27FC236}">
                <a16:creationId xmlns:a16="http://schemas.microsoft.com/office/drawing/2014/main" id="{F85EA496-16AF-A1BB-D6D2-75F1E3D09378}"/>
              </a:ext>
            </a:extLst>
          </p:cNvPr>
          <p:cNvSpPr/>
          <p:nvPr/>
        </p:nvSpPr>
        <p:spPr>
          <a:xfrm>
            <a:off x="6954108" y="2303353"/>
            <a:ext cx="736864" cy="199958"/>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
        <p:nvSpPr>
          <p:cNvPr id="22" name="Pfeil: nach rechts 46">
            <a:extLst>
              <a:ext uri="{FF2B5EF4-FFF2-40B4-BE49-F238E27FC236}">
                <a16:creationId xmlns:a16="http://schemas.microsoft.com/office/drawing/2014/main" id="{F85EA496-16AF-A1BB-D6D2-75F1E3D09378}"/>
              </a:ext>
            </a:extLst>
          </p:cNvPr>
          <p:cNvSpPr/>
          <p:nvPr/>
        </p:nvSpPr>
        <p:spPr>
          <a:xfrm>
            <a:off x="6837577" y="4344985"/>
            <a:ext cx="770591" cy="154685"/>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
        <p:nvSpPr>
          <p:cNvPr id="23" name="Pfeil: nach rechts 46">
            <a:extLst>
              <a:ext uri="{FF2B5EF4-FFF2-40B4-BE49-F238E27FC236}">
                <a16:creationId xmlns:a16="http://schemas.microsoft.com/office/drawing/2014/main" id="{F85EA496-16AF-A1BB-D6D2-75F1E3D09378}"/>
              </a:ext>
            </a:extLst>
          </p:cNvPr>
          <p:cNvSpPr/>
          <p:nvPr/>
        </p:nvSpPr>
        <p:spPr>
          <a:xfrm rot="5400000">
            <a:off x="5514037" y="3658492"/>
            <a:ext cx="770682" cy="171312"/>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
        <p:nvSpPr>
          <p:cNvPr id="24" name="Pfeil: nach rechts 46">
            <a:extLst>
              <a:ext uri="{FF2B5EF4-FFF2-40B4-BE49-F238E27FC236}">
                <a16:creationId xmlns:a16="http://schemas.microsoft.com/office/drawing/2014/main" id="{F85EA496-16AF-A1BB-D6D2-75F1E3D09378}"/>
              </a:ext>
            </a:extLst>
          </p:cNvPr>
          <p:cNvSpPr/>
          <p:nvPr/>
        </p:nvSpPr>
        <p:spPr>
          <a:xfrm rot="5400000">
            <a:off x="3303193" y="3664020"/>
            <a:ext cx="770682" cy="160255"/>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
        <p:nvSpPr>
          <p:cNvPr id="25" name="Pfeil: nach rechts 46">
            <a:extLst>
              <a:ext uri="{FF2B5EF4-FFF2-40B4-BE49-F238E27FC236}">
                <a16:creationId xmlns:a16="http://schemas.microsoft.com/office/drawing/2014/main" id="{F85EA496-16AF-A1BB-D6D2-75F1E3D09378}"/>
              </a:ext>
            </a:extLst>
          </p:cNvPr>
          <p:cNvSpPr/>
          <p:nvPr/>
        </p:nvSpPr>
        <p:spPr>
          <a:xfrm rot="5400000">
            <a:off x="991753" y="3677618"/>
            <a:ext cx="763193" cy="140550"/>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
        <p:nvSpPr>
          <p:cNvPr id="26" name="Pfeil: nach rechts 46">
            <a:extLst>
              <a:ext uri="{FF2B5EF4-FFF2-40B4-BE49-F238E27FC236}">
                <a16:creationId xmlns:a16="http://schemas.microsoft.com/office/drawing/2014/main" id="{F85EA496-16AF-A1BB-D6D2-75F1E3D09378}"/>
              </a:ext>
            </a:extLst>
          </p:cNvPr>
          <p:cNvSpPr/>
          <p:nvPr/>
        </p:nvSpPr>
        <p:spPr>
          <a:xfrm rot="5400000">
            <a:off x="1092167" y="5810765"/>
            <a:ext cx="578545" cy="124370"/>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
        <p:nvSpPr>
          <p:cNvPr id="27" name="Pfeil: nach rechts 46">
            <a:extLst>
              <a:ext uri="{FF2B5EF4-FFF2-40B4-BE49-F238E27FC236}">
                <a16:creationId xmlns:a16="http://schemas.microsoft.com/office/drawing/2014/main" id="{F85EA496-16AF-A1BB-D6D2-75F1E3D09378}"/>
              </a:ext>
            </a:extLst>
          </p:cNvPr>
          <p:cNvSpPr/>
          <p:nvPr/>
        </p:nvSpPr>
        <p:spPr>
          <a:xfrm rot="5400000">
            <a:off x="3137266" y="5548357"/>
            <a:ext cx="1112151" cy="115580"/>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
        <p:nvSpPr>
          <p:cNvPr id="28" name="Pfeil: nach rechts 46">
            <a:extLst>
              <a:ext uri="{FF2B5EF4-FFF2-40B4-BE49-F238E27FC236}">
                <a16:creationId xmlns:a16="http://schemas.microsoft.com/office/drawing/2014/main" id="{F85EA496-16AF-A1BB-D6D2-75F1E3D09378}"/>
              </a:ext>
            </a:extLst>
          </p:cNvPr>
          <p:cNvSpPr/>
          <p:nvPr/>
        </p:nvSpPr>
        <p:spPr>
          <a:xfrm rot="5400000">
            <a:off x="5406023" y="5457768"/>
            <a:ext cx="986708" cy="171312"/>
          </a:xfrm>
          <a:prstGeom prst="rightArrow">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p>
        </p:txBody>
      </p:sp>
      <p:sp>
        <p:nvSpPr>
          <p:cNvPr id="30" name="Pfeil: nach oben gebogen 44">
            <a:extLst>
              <a:ext uri="{FF2B5EF4-FFF2-40B4-BE49-F238E27FC236}">
                <a16:creationId xmlns:a16="http://schemas.microsoft.com/office/drawing/2014/main" id="{E9956A1E-8DF6-6B17-2B02-F198F249F7D3}"/>
              </a:ext>
            </a:extLst>
          </p:cNvPr>
          <p:cNvSpPr/>
          <p:nvPr/>
        </p:nvSpPr>
        <p:spPr>
          <a:xfrm flipV="1">
            <a:off x="2265610" y="5198796"/>
            <a:ext cx="4572463" cy="837981"/>
          </a:xfrm>
          <a:prstGeom prst="bentUpArrow">
            <a:avLst>
              <a:gd name="adj1" fmla="val 8413"/>
              <a:gd name="adj2" fmla="val 8199"/>
              <a:gd name="adj3" fmla="val 8922"/>
            </a:avLst>
          </a:prstGeom>
          <a:solidFill>
            <a:srgbClr val="B8B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32" name="Ellipse 31">
            <a:extLst>
              <a:ext uri="{FF2B5EF4-FFF2-40B4-BE49-F238E27FC236}">
                <a16:creationId xmlns:a16="http://schemas.microsoft.com/office/drawing/2014/main" id="{FA22BF40-F6F7-F3F1-1A37-FC1A21FA8B44}"/>
              </a:ext>
            </a:extLst>
          </p:cNvPr>
          <p:cNvSpPr/>
          <p:nvPr/>
        </p:nvSpPr>
        <p:spPr>
          <a:xfrm>
            <a:off x="2472315" y="2234764"/>
            <a:ext cx="432049" cy="432049"/>
          </a:xfrm>
          <a:prstGeom prst="ellipse">
            <a:avLst/>
          </a:prstGeom>
          <a:solidFill>
            <a:srgbClr val="F9AA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white"/>
                </a:solidFill>
                <a:effectLst/>
                <a:uLnTx/>
                <a:uFillTx/>
                <a:latin typeface="Calibri" panose="020F0502020204030204"/>
                <a:ea typeface="+mn-ea"/>
                <a:cs typeface="+mn-cs"/>
              </a:rPr>
              <a:t>Ja</a:t>
            </a:r>
          </a:p>
        </p:txBody>
      </p:sp>
      <p:sp>
        <p:nvSpPr>
          <p:cNvPr id="33" name="Ellipse 32">
            <a:extLst>
              <a:ext uri="{FF2B5EF4-FFF2-40B4-BE49-F238E27FC236}">
                <a16:creationId xmlns:a16="http://schemas.microsoft.com/office/drawing/2014/main" id="{FA22BF40-F6F7-F3F1-1A37-FC1A21FA8B44}"/>
              </a:ext>
            </a:extLst>
          </p:cNvPr>
          <p:cNvSpPr/>
          <p:nvPr/>
        </p:nvSpPr>
        <p:spPr>
          <a:xfrm>
            <a:off x="4572639" y="2238050"/>
            <a:ext cx="432049" cy="432049"/>
          </a:xfrm>
          <a:prstGeom prst="ellipse">
            <a:avLst/>
          </a:prstGeom>
          <a:solidFill>
            <a:srgbClr val="F9AA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white"/>
                </a:solidFill>
                <a:effectLst/>
                <a:uLnTx/>
                <a:uFillTx/>
                <a:latin typeface="Calibri" panose="020F0502020204030204"/>
                <a:ea typeface="+mn-ea"/>
                <a:cs typeface="+mn-cs"/>
              </a:rPr>
              <a:t>Ja</a:t>
            </a:r>
          </a:p>
        </p:txBody>
      </p:sp>
      <p:sp>
        <p:nvSpPr>
          <p:cNvPr id="34" name="Ellipse 33">
            <a:extLst>
              <a:ext uri="{FF2B5EF4-FFF2-40B4-BE49-F238E27FC236}">
                <a16:creationId xmlns:a16="http://schemas.microsoft.com/office/drawing/2014/main" id="{FA22BF40-F6F7-F3F1-1A37-FC1A21FA8B44}"/>
              </a:ext>
            </a:extLst>
          </p:cNvPr>
          <p:cNvSpPr/>
          <p:nvPr/>
        </p:nvSpPr>
        <p:spPr>
          <a:xfrm>
            <a:off x="7036986" y="2173093"/>
            <a:ext cx="432049" cy="432049"/>
          </a:xfrm>
          <a:prstGeom prst="ellipse">
            <a:avLst/>
          </a:prstGeom>
          <a:solidFill>
            <a:srgbClr val="F9AA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white"/>
                </a:solidFill>
                <a:effectLst/>
                <a:uLnTx/>
                <a:uFillTx/>
                <a:latin typeface="Calibri" panose="020F0502020204030204"/>
                <a:ea typeface="+mn-ea"/>
                <a:cs typeface="+mn-cs"/>
              </a:rPr>
              <a:t>Ja</a:t>
            </a:r>
          </a:p>
        </p:txBody>
      </p:sp>
      <p:sp>
        <p:nvSpPr>
          <p:cNvPr id="35" name="Ellipse 34">
            <a:extLst>
              <a:ext uri="{FF2B5EF4-FFF2-40B4-BE49-F238E27FC236}">
                <a16:creationId xmlns:a16="http://schemas.microsoft.com/office/drawing/2014/main" id="{FA22BF40-F6F7-F3F1-1A37-FC1A21FA8B44}"/>
              </a:ext>
            </a:extLst>
          </p:cNvPr>
          <p:cNvSpPr/>
          <p:nvPr/>
        </p:nvSpPr>
        <p:spPr>
          <a:xfrm>
            <a:off x="6975914" y="4196674"/>
            <a:ext cx="432049" cy="432049"/>
          </a:xfrm>
          <a:prstGeom prst="ellipse">
            <a:avLst/>
          </a:prstGeom>
          <a:solidFill>
            <a:srgbClr val="F9AA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white"/>
                </a:solidFill>
                <a:effectLst/>
                <a:uLnTx/>
                <a:uFillTx/>
                <a:latin typeface="Calibri" panose="020F0502020204030204"/>
                <a:ea typeface="+mn-ea"/>
                <a:cs typeface="+mn-cs"/>
              </a:rPr>
              <a:t>Ja</a:t>
            </a:r>
          </a:p>
        </p:txBody>
      </p:sp>
      <p:sp>
        <p:nvSpPr>
          <p:cNvPr id="36" name="Ellipse 35">
            <a:extLst>
              <a:ext uri="{FF2B5EF4-FFF2-40B4-BE49-F238E27FC236}">
                <a16:creationId xmlns:a16="http://schemas.microsoft.com/office/drawing/2014/main" id="{FA22BF40-F6F7-F3F1-1A37-FC1A21FA8B44}"/>
              </a:ext>
            </a:extLst>
          </p:cNvPr>
          <p:cNvSpPr/>
          <p:nvPr/>
        </p:nvSpPr>
        <p:spPr>
          <a:xfrm>
            <a:off x="2445292" y="5050070"/>
            <a:ext cx="432049" cy="432049"/>
          </a:xfrm>
          <a:prstGeom prst="ellipse">
            <a:avLst/>
          </a:prstGeom>
          <a:solidFill>
            <a:srgbClr val="F9AA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a:ln>
                  <a:noFill/>
                </a:ln>
                <a:solidFill>
                  <a:prstClr val="white"/>
                </a:solidFill>
                <a:effectLst/>
                <a:uLnTx/>
                <a:uFillTx/>
                <a:latin typeface="Calibri" panose="020F0502020204030204"/>
                <a:ea typeface="+mn-ea"/>
                <a:cs typeface="+mn-cs"/>
              </a:rPr>
              <a:t>Ja</a:t>
            </a:r>
          </a:p>
        </p:txBody>
      </p:sp>
      <p:sp>
        <p:nvSpPr>
          <p:cNvPr id="37" name="Ellipse 36">
            <a:extLst>
              <a:ext uri="{FF2B5EF4-FFF2-40B4-BE49-F238E27FC236}">
                <a16:creationId xmlns:a16="http://schemas.microsoft.com/office/drawing/2014/main" id="{D72D91D2-0C6A-29E4-2E23-55E5B6F08350}"/>
              </a:ext>
            </a:extLst>
          </p:cNvPr>
          <p:cNvSpPr/>
          <p:nvPr/>
        </p:nvSpPr>
        <p:spPr>
          <a:xfrm>
            <a:off x="1157324" y="3455324"/>
            <a:ext cx="432049" cy="432049"/>
          </a:xfrm>
          <a:prstGeom prst="ellipse">
            <a:avLst/>
          </a:prstGeom>
          <a:solidFill>
            <a:srgbClr val="7677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100" dirty="0"/>
              <a:t>Nein</a:t>
            </a:r>
            <a:endParaRPr lang="de-DE" sz="1200" dirty="0"/>
          </a:p>
        </p:txBody>
      </p:sp>
      <p:sp>
        <p:nvSpPr>
          <p:cNvPr id="38" name="Ellipse 37">
            <a:extLst>
              <a:ext uri="{FF2B5EF4-FFF2-40B4-BE49-F238E27FC236}">
                <a16:creationId xmlns:a16="http://schemas.microsoft.com/office/drawing/2014/main" id="{D72D91D2-0C6A-29E4-2E23-55E5B6F08350}"/>
              </a:ext>
            </a:extLst>
          </p:cNvPr>
          <p:cNvSpPr/>
          <p:nvPr/>
        </p:nvSpPr>
        <p:spPr>
          <a:xfrm>
            <a:off x="1173551" y="5599700"/>
            <a:ext cx="432049" cy="432049"/>
          </a:xfrm>
          <a:prstGeom prst="ellipse">
            <a:avLst/>
          </a:prstGeom>
          <a:solidFill>
            <a:srgbClr val="7677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100" dirty="0"/>
              <a:t>Nein</a:t>
            </a:r>
          </a:p>
        </p:txBody>
      </p:sp>
      <p:sp>
        <p:nvSpPr>
          <p:cNvPr id="39" name="Ellipse 38">
            <a:extLst>
              <a:ext uri="{FF2B5EF4-FFF2-40B4-BE49-F238E27FC236}">
                <a16:creationId xmlns:a16="http://schemas.microsoft.com/office/drawing/2014/main" id="{D72D91D2-0C6A-29E4-2E23-55E5B6F08350}"/>
              </a:ext>
            </a:extLst>
          </p:cNvPr>
          <p:cNvSpPr/>
          <p:nvPr/>
        </p:nvSpPr>
        <p:spPr>
          <a:xfrm>
            <a:off x="3489073" y="5351470"/>
            <a:ext cx="432049" cy="432049"/>
          </a:xfrm>
          <a:prstGeom prst="ellipse">
            <a:avLst/>
          </a:prstGeom>
          <a:solidFill>
            <a:srgbClr val="7677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100" dirty="0"/>
              <a:t>Nein</a:t>
            </a:r>
            <a:endParaRPr lang="de-DE" sz="1200" dirty="0"/>
          </a:p>
        </p:txBody>
      </p:sp>
      <p:sp>
        <p:nvSpPr>
          <p:cNvPr id="40" name="Ellipse 39">
            <a:extLst>
              <a:ext uri="{FF2B5EF4-FFF2-40B4-BE49-F238E27FC236}">
                <a16:creationId xmlns:a16="http://schemas.microsoft.com/office/drawing/2014/main" id="{D72D91D2-0C6A-29E4-2E23-55E5B6F08350}"/>
              </a:ext>
            </a:extLst>
          </p:cNvPr>
          <p:cNvSpPr/>
          <p:nvPr/>
        </p:nvSpPr>
        <p:spPr>
          <a:xfrm>
            <a:off x="5727033" y="5308784"/>
            <a:ext cx="432049" cy="432049"/>
          </a:xfrm>
          <a:prstGeom prst="ellipse">
            <a:avLst/>
          </a:prstGeom>
          <a:solidFill>
            <a:srgbClr val="7677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100" dirty="0"/>
              <a:t>Nein</a:t>
            </a:r>
            <a:endParaRPr lang="de-DE" sz="1200" dirty="0"/>
          </a:p>
        </p:txBody>
      </p:sp>
      <p:sp>
        <p:nvSpPr>
          <p:cNvPr id="41" name="Ellipse 40">
            <a:extLst>
              <a:ext uri="{FF2B5EF4-FFF2-40B4-BE49-F238E27FC236}">
                <a16:creationId xmlns:a16="http://schemas.microsoft.com/office/drawing/2014/main" id="{D72D91D2-0C6A-29E4-2E23-55E5B6F08350}"/>
              </a:ext>
            </a:extLst>
          </p:cNvPr>
          <p:cNvSpPr/>
          <p:nvPr/>
        </p:nvSpPr>
        <p:spPr>
          <a:xfrm>
            <a:off x="3472509" y="3433694"/>
            <a:ext cx="432049" cy="432049"/>
          </a:xfrm>
          <a:prstGeom prst="ellipse">
            <a:avLst/>
          </a:prstGeom>
          <a:solidFill>
            <a:srgbClr val="7677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100" dirty="0"/>
              <a:t>Nein</a:t>
            </a:r>
          </a:p>
        </p:txBody>
      </p:sp>
      <p:sp>
        <p:nvSpPr>
          <p:cNvPr id="42" name="Ellipse 41">
            <a:extLst>
              <a:ext uri="{FF2B5EF4-FFF2-40B4-BE49-F238E27FC236}">
                <a16:creationId xmlns:a16="http://schemas.microsoft.com/office/drawing/2014/main" id="{D72D91D2-0C6A-29E4-2E23-55E5B6F08350}"/>
              </a:ext>
            </a:extLst>
          </p:cNvPr>
          <p:cNvSpPr/>
          <p:nvPr/>
        </p:nvSpPr>
        <p:spPr>
          <a:xfrm>
            <a:off x="5683352" y="3443620"/>
            <a:ext cx="432049" cy="432049"/>
          </a:xfrm>
          <a:prstGeom prst="ellipse">
            <a:avLst/>
          </a:prstGeom>
          <a:solidFill>
            <a:srgbClr val="76777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100" dirty="0"/>
              <a:t>Nein</a:t>
            </a:r>
          </a:p>
        </p:txBody>
      </p:sp>
      <p:sp>
        <p:nvSpPr>
          <p:cNvPr id="44" name="Textfeld 43">
            <a:extLst>
              <a:ext uri="{FF2B5EF4-FFF2-40B4-BE49-F238E27FC236}">
                <a16:creationId xmlns:a16="http://schemas.microsoft.com/office/drawing/2014/main" id="{36694664-0984-2D78-8564-6ECF1778084C}"/>
              </a:ext>
            </a:extLst>
          </p:cNvPr>
          <p:cNvSpPr txBox="1"/>
          <p:nvPr/>
        </p:nvSpPr>
        <p:spPr>
          <a:xfrm>
            <a:off x="8550337" y="6093296"/>
            <a:ext cx="3297908" cy="369332"/>
          </a:xfrm>
          <a:prstGeom prst="rect">
            <a:avLst/>
          </a:prstGeom>
          <a:noFill/>
        </p:spPr>
        <p:txBody>
          <a:bodyPr wrap="square">
            <a:spAutoFit/>
          </a:bodyPr>
          <a:lstStyle/>
          <a:p>
            <a:r>
              <a:rPr lang="de-DE" sz="900" dirty="0">
                <a:solidFill>
                  <a:srgbClr val="000000"/>
                </a:solidFill>
                <a:latin typeface="+mj-lt"/>
              </a:rPr>
              <a:t>Quelle: </a:t>
            </a:r>
            <a:r>
              <a:rPr lang="de-DE" sz="900" dirty="0">
                <a:latin typeface="+mj-lt"/>
              </a:rPr>
              <a:t>Abbildung in Anlehnung an </a:t>
            </a:r>
            <a:r>
              <a:rPr lang="de-DE" sz="900" dirty="0">
                <a:solidFill>
                  <a:srgbClr val="000000"/>
                </a:solidFill>
                <a:latin typeface="+mj-lt"/>
              </a:rPr>
              <a:t>Technical Guidance for Calculating Scope 3 Emissions, version 1.0, S. 23</a:t>
            </a:r>
          </a:p>
        </p:txBody>
      </p:sp>
      <p:sp>
        <p:nvSpPr>
          <p:cNvPr id="46" name="Sprechblase: rechteckig mit abgerundeten Ecken 1">
            <a:extLst>
              <a:ext uri="{FF2B5EF4-FFF2-40B4-BE49-F238E27FC236}">
                <a16:creationId xmlns:a16="http://schemas.microsoft.com/office/drawing/2014/main" id="{DB05CD9D-1695-76F5-0392-F05E1A6B9BE8}"/>
              </a:ext>
            </a:extLst>
          </p:cNvPr>
          <p:cNvSpPr/>
          <p:nvPr/>
        </p:nvSpPr>
        <p:spPr>
          <a:xfrm>
            <a:off x="10006913" y="2584156"/>
            <a:ext cx="1795659" cy="1852956"/>
          </a:xfrm>
          <a:prstGeom prst="wedgeRoundRectCallout">
            <a:avLst>
              <a:gd name="adj1" fmla="val -80814"/>
              <a:gd name="adj2" fmla="val -6190"/>
              <a:gd name="adj3" fmla="val 16667"/>
            </a:avLst>
          </a:prstGeom>
          <a:solidFill>
            <a:srgbClr val="F9B000"/>
          </a:solidFill>
          <a:ln w="25400" cap="flat" cmpd="sng" algn="ctr">
            <a:solidFill>
              <a:srgbClr val="BBE0E3">
                <a:shade val="50000"/>
              </a:srgbClr>
            </a:solidFill>
            <a:prstDash val="solid"/>
          </a:ln>
          <a:effectLst/>
        </p:spPr>
        <p:txBody>
          <a:bodyPr rtlCol="0" anchor="ctr"/>
          <a:lstStyle/>
          <a:p>
            <a:pPr lvl="0" algn="ctr" eaLnBrk="0" fontAlgn="base" hangingPunct="0">
              <a:spcBef>
                <a:spcPct val="0"/>
              </a:spcBef>
              <a:spcAft>
                <a:spcPct val="0"/>
              </a:spcAft>
            </a:pPr>
            <a:endParaRPr lang="de-DE" sz="1200" kern="0" dirty="0">
              <a:solidFill>
                <a:srgbClr val="000000"/>
              </a:solidFill>
              <a:latin typeface="Arial"/>
              <a:ea typeface="ＭＳ Ｐゴシック"/>
            </a:endParaRPr>
          </a:p>
          <a:p>
            <a:pPr lvl="0" algn="ctr" eaLnBrk="0" fontAlgn="base" hangingPunct="0">
              <a:spcBef>
                <a:spcPct val="0"/>
              </a:spcBef>
              <a:spcAft>
                <a:spcPct val="0"/>
              </a:spcAft>
            </a:pP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Weiterführende Informationen zur Berechnung finden Sie im Dokument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hlinkClick r:id="rId2" action="ppaction://hlinksldjump"/>
              </a:rPr>
              <a:t>Technical Guidance for Calculating Scope 3 Emissions</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 auf S. </a:t>
            </a:r>
            <a:r>
              <a:rPr kumimoji="0" lang="de-DE" sz="1200" b="0" i="0" u="none" strike="noStrike" kern="0" cap="none" spc="0" normalizeH="0" baseline="0" noProof="0" dirty="0" smtClean="0">
                <a:ln>
                  <a:noFill/>
                </a:ln>
                <a:solidFill>
                  <a:srgbClr val="000000"/>
                </a:solidFill>
                <a:effectLst/>
                <a:uLnTx/>
                <a:uFillTx/>
                <a:latin typeface="Arial"/>
                <a:ea typeface="ＭＳ Ｐゴシック"/>
                <a:cs typeface="+mn-cs"/>
              </a:rPr>
              <a:t>24-35.</a:t>
            </a:r>
            <a:endParaRPr kumimoji="0" lang="de-DE" sz="12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de-DE" sz="1200" b="0" i="0" u="none" strike="noStrike" kern="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712670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16A36873-3599-5CDE-A27A-A7EA3ED545B2}"/>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4" name="Foliennummernplatzhalter 3">
            <a:extLst>
              <a:ext uri="{FF2B5EF4-FFF2-40B4-BE49-F238E27FC236}">
                <a16:creationId xmlns:a16="http://schemas.microsoft.com/office/drawing/2014/main" id="{D7740BB8-7E48-83AD-C88E-537B62BBD357}"/>
              </a:ext>
            </a:extLst>
          </p:cNvPr>
          <p:cNvSpPr>
            <a:spLocks noGrp="1"/>
          </p:cNvSpPr>
          <p:nvPr>
            <p:ph type="sldNum" sz="quarter" idx="4"/>
          </p:nvPr>
        </p:nvSpPr>
        <p:spPr/>
        <p:txBody>
          <a:bodyPr/>
          <a:lstStyle/>
          <a:p>
            <a:fld id="{894680D0-7A83-433A-9719-C4143F27F647}" type="slidenum">
              <a:rPr lang="de-DE" smtClean="0"/>
              <a:pPr/>
              <a:t>8</a:t>
            </a:fld>
            <a:endParaRPr lang="de-DE" dirty="0"/>
          </a:p>
        </p:txBody>
      </p:sp>
      <p:sp>
        <p:nvSpPr>
          <p:cNvPr id="5" name="Wolke 4">
            <a:extLst>
              <a:ext uri="{FF2B5EF4-FFF2-40B4-BE49-F238E27FC236}">
                <a16:creationId xmlns:a16="http://schemas.microsoft.com/office/drawing/2014/main" id="{BA3D333A-E1FB-EF67-058F-A7BE7D05C4FA}"/>
              </a:ext>
            </a:extLst>
          </p:cNvPr>
          <p:cNvSpPr/>
          <p:nvPr/>
        </p:nvSpPr>
        <p:spPr bwMode="auto">
          <a:xfrm>
            <a:off x="3019173" y="520919"/>
            <a:ext cx="5400600" cy="1471090"/>
          </a:xfrm>
          <a:prstGeom prst="cloud">
            <a:avLst/>
          </a:prstGeom>
          <a:solidFill>
            <a:srgbClr val="E6E6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rPr>
              <a:t>CO</a:t>
            </a:r>
            <a:r>
              <a:rPr kumimoji="0" lang="de-DE" sz="2400" b="0" i="0" u="none" strike="noStrike" kern="1200" cap="none" spc="0" normalizeH="0" baseline="-25000" noProof="0" dirty="0">
                <a:ln>
                  <a:noFill/>
                </a:ln>
                <a:solidFill>
                  <a:srgbClr val="000000"/>
                </a:solidFill>
                <a:effectLst/>
                <a:uLnTx/>
                <a:uFillTx/>
                <a:latin typeface="Arial" charset="0"/>
                <a:ea typeface="ＭＳ Ｐゴシック" charset="-128"/>
                <a:cs typeface="+mn-cs"/>
              </a:rPr>
              <a:t>2</a:t>
            </a: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6" name="Rechteckiger Pfeil 14">
            <a:extLst>
              <a:ext uri="{FF2B5EF4-FFF2-40B4-BE49-F238E27FC236}">
                <a16:creationId xmlns:a16="http://schemas.microsoft.com/office/drawing/2014/main" id="{CCA5F5FA-8C44-361A-D46D-4AEC5A2A6903}"/>
              </a:ext>
            </a:extLst>
          </p:cNvPr>
          <p:cNvSpPr/>
          <p:nvPr/>
        </p:nvSpPr>
        <p:spPr bwMode="auto">
          <a:xfrm rot="5400000" flipH="1" flipV="1">
            <a:off x="2629835" y="1359052"/>
            <a:ext cx="1593037" cy="3614310"/>
          </a:xfrm>
          <a:custGeom>
            <a:avLst/>
            <a:gdLst>
              <a:gd name="connsiteX0" fmla="*/ 0 w 1747237"/>
              <a:gd name="connsiteY0" fmla="*/ 3775264 h 3775264"/>
              <a:gd name="connsiteX1" fmla="*/ 0 w 1747237"/>
              <a:gd name="connsiteY1" fmla="*/ 779687 h 3775264"/>
              <a:gd name="connsiteX2" fmla="*/ 764416 w 1747237"/>
              <a:gd name="connsiteY2" fmla="*/ 15271 h 3775264"/>
              <a:gd name="connsiteX3" fmla="*/ 1244400 w 1747237"/>
              <a:gd name="connsiteY3" fmla="*/ 15271 h 3775264"/>
              <a:gd name="connsiteX4" fmla="*/ 1244400 w 1747237"/>
              <a:gd name="connsiteY4" fmla="*/ 0 h 3775264"/>
              <a:gd name="connsiteX5" fmla="*/ 1747237 w 1747237"/>
              <a:gd name="connsiteY5" fmla="*/ 284293 h 3775264"/>
              <a:gd name="connsiteX6" fmla="*/ 1244400 w 1747237"/>
              <a:gd name="connsiteY6" fmla="*/ 568586 h 3775264"/>
              <a:gd name="connsiteX7" fmla="*/ 1244400 w 1747237"/>
              <a:gd name="connsiteY7" fmla="*/ 553315 h 3775264"/>
              <a:gd name="connsiteX8" fmla="*/ 764416 w 1747237"/>
              <a:gd name="connsiteY8" fmla="*/ 553315 h 3775264"/>
              <a:gd name="connsiteX9" fmla="*/ 538044 w 1747237"/>
              <a:gd name="connsiteY9" fmla="*/ 779687 h 3775264"/>
              <a:gd name="connsiteX10" fmla="*/ 538044 w 1747237"/>
              <a:gd name="connsiteY10" fmla="*/ 3775264 h 3775264"/>
              <a:gd name="connsiteX11" fmla="*/ 0 w 1747237"/>
              <a:gd name="connsiteY11" fmla="*/ 3775264 h 3775264"/>
              <a:gd name="connsiteX0" fmla="*/ 0 w 1747237"/>
              <a:gd name="connsiteY0" fmla="*/ 3759993 h 3759993"/>
              <a:gd name="connsiteX1" fmla="*/ 0 w 1747237"/>
              <a:gd name="connsiteY1" fmla="*/ 764416 h 3759993"/>
              <a:gd name="connsiteX2" fmla="*/ 764416 w 1747237"/>
              <a:gd name="connsiteY2" fmla="*/ 0 h 3759993"/>
              <a:gd name="connsiteX3" fmla="*/ 1244400 w 1747237"/>
              <a:gd name="connsiteY3" fmla="*/ 0 h 3759993"/>
              <a:gd name="connsiteX4" fmla="*/ 1221251 w 1747237"/>
              <a:gd name="connsiteY4" fmla="*/ 112054 h 3759993"/>
              <a:gd name="connsiteX5" fmla="*/ 1747237 w 1747237"/>
              <a:gd name="connsiteY5" fmla="*/ 269022 h 3759993"/>
              <a:gd name="connsiteX6" fmla="*/ 1244400 w 1747237"/>
              <a:gd name="connsiteY6" fmla="*/ 553315 h 3759993"/>
              <a:gd name="connsiteX7" fmla="*/ 1244400 w 1747237"/>
              <a:gd name="connsiteY7" fmla="*/ 538044 h 3759993"/>
              <a:gd name="connsiteX8" fmla="*/ 764416 w 1747237"/>
              <a:gd name="connsiteY8" fmla="*/ 538044 h 3759993"/>
              <a:gd name="connsiteX9" fmla="*/ 538044 w 1747237"/>
              <a:gd name="connsiteY9" fmla="*/ 764416 h 3759993"/>
              <a:gd name="connsiteX10" fmla="*/ 538044 w 1747237"/>
              <a:gd name="connsiteY10" fmla="*/ 3759993 h 3759993"/>
              <a:gd name="connsiteX11" fmla="*/ 0 w 1747237"/>
              <a:gd name="connsiteY11" fmla="*/ 3759993 h 3759993"/>
              <a:gd name="connsiteX0" fmla="*/ 0 w 1747237"/>
              <a:gd name="connsiteY0" fmla="*/ 3759993 h 3759993"/>
              <a:gd name="connsiteX1" fmla="*/ 0 w 1747237"/>
              <a:gd name="connsiteY1" fmla="*/ 764416 h 3759993"/>
              <a:gd name="connsiteX2" fmla="*/ 764416 w 1747237"/>
              <a:gd name="connsiteY2" fmla="*/ 0 h 3759993"/>
              <a:gd name="connsiteX3" fmla="*/ 1244400 w 1747237"/>
              <a:gd name="connsiteY3" fmla="*/ 0 h 3759993"/>
              <a:gd name="connsiteX4" fmla="*/ 1221251 w 1747237"/>
              <a:gd name="connsiteY4" fmla="*/ 112054 h 3759993"/>
              <a:gd name="connsiteX5" fmla="*/ 1747237 w 1747237"/>
              <a:gd name="connsiteY5" fmla="*/ 269022 h 3759993"/>
              <a:gd name="connsiteX6" fmla="*/ 1378625 w 1747237"/>
              <a:gd name="connsiteY6" fmla="*/ 320558 h 3759993"/>
              <a:gd name="connsiteX7" fmla="*/ 1244400 w 1747237"/>
              <a:gd name="connsiteY7" fmla="*/ 553315 h 3759993"/>
              <a:gd name="connsiteX8" fmla="*/ 1244400 w 1747237"/>
              <a:gd name="connsiteY8" fmla="*/ 538044 h 3759993"/>
              <a:gd name="connsiteX9" fmla="*/ 764416 w 1747237"/>
              <a:gd name="connsiteY9" fmla="*/ 538044 h 3759993"/>
              <a:gd name="connsiteX10" fmla="*/ 538044 w 1747237"/>
              <a:gd name="connsiteY10" fmla="*/ 764416 h 3759993"/>
              <a:gd name="connsiteX11" fmla="*/ 538044 w 1747237"/>
              <a:gd name="connsiteY11" fmla="*/ 3759993 h 3759993"/>
              <a:gd name="connsiteX12" fmla="*/ 0 w 1747237"/>
              <a:gd name="connsiteY12" fmla="*/ 3759993 h 3759993"/>
              <a:gd name="connsiteX0" fmla="*/ 0 w 1380507"/>
              <a:gd name="connsiteY0" fmla="*/ 3759993 h 3759993"/>
              <a:gd name="connsiteX1" fmla="*/ 0 w 1380507"/>
              <a:gd name="connsiteY1" fmla="*/ 764416 h 3759993"/>
              <a:gd name="connsiteX2" fmla="*/ 764416 w 1380507"/>
              <a:gd name="connsiteY2" fmla="*/ 0 h 3759993"/>
              <a:gd name="connsiteX3" fmla="*/ 1244400 w 1380507"/>
              <a:gd name="connsiteY3" fmla="*/ 0 h 3759993"/>
              <a:gd name="connsiteX4" fmla="*/ 1221251 w 1380507"/>
              <a:gd name="connsiteY4" fmla="*/ 112054 h 3759993"/>
              <a:gd name="connsiteX5" fmla="*/ 1235682 w 1380507"/>
              <a:gd name="connsiteY5" fmla="*/ 766734 h 3759993"/>
              <a:gd name="connsiteX6" fmla="*/ 1378625 w 1380507"/>
              <a:gd name="connsiteY6" fmla="*/ 320558 h 3759993"/>
              <a:gd name="connsiteX7" fmla="*/ 1244400 w 1380507"/>
              <a:gd name="connsiteY7" fmla="*/ 553315 h 3759993"/>
              <a:gd name="connsiteX8" fmla="*/ 1244400 w 1380507"/>
              <a:gd name="connsiteY8" fmla="*/ 538044 h 3759993"/>
              <a:gd name="connsiteX9" fmla="*/ 764416 w 1380507"/>
              <a:gd name="connsiteY9" fmla="*/ 538044 h 3759993"/>
              <a:gd name="connsiteX10" fmla="*/ 538044 w 1380507"/>
              <a:gd name="connsiteY10" fmla="*/ 764416 h 3759993"/>
              <a:gd name="connsiteX11" fmla="*/ 538044 w 1380507"/>
              <a:gd name="connsiteY11" fmla="*/ 3759993 h 3759993"/>
              <a:gd name="connsiteX12" fmla="*/ 0 w 1380507"/>
              <a:gd name="connsiteY12" fmla="*/ 3759993 h 3759993"/>
              <a:gd name="connsiteX0" fmla="*/ 0 w 1380507"/>
              <a:gd name="connsiteY0" fmla="*/ 3759993 h 3759993"/>
              <a:gd name="connsiteX1" fmla="*/ 0 w 1380507"/>
              <a:gd name="connsiteY1" fmla="*/ 764416 h 3759993"/>
              <a:gd name="connsiteX2" fmla="*/ 764416 w 1380507"/>
              <a:gd name="connsiteY2" fmla="*/ 0 h 3759993"/>
              <a:gd name="connsiteX3" fmla="*/ 1234369 w 1380507"/>
              <a:gd name="connsiteY3" fmla="*/ 347241 h 3759993"/>
              <a:gd name="connsiteX4" fmla="*/ 1221251 w 1380507"/>
              <a:gd name="connsiteY4" fmla="*/ 112054 h 3759993"/>
              <a:gd name="connsiteX5" fmla="*/ 1235682 w 1380507"/>
              <a:gd name="connsiteY5" fmla="*/ 766734 h 3759993"/>
              <a:gd name="connsiteX6" fmla="*/ 1378625 w 1380507"/>
              <a:gd name="connsiteY6" fmla="*/ 320558 h 3759993"/>
              <a:gd name="connsiteX7" fmla="*/ 1244400 w 1380507"/>
              <a:gd name="connsiteY7" fmla="*/ 553315 h 3759993"/>
              <a:gd name="connsiteX8" fmla="*/ 1244400 w 1380507"/>
              <a:gd name="connsiteY8" fmla="*/ 538044 h 3759993"/>
              <a:gd name="connsiteX9" fmla="*/ 764416 w 1380507"/>
              <a:gd name="connsiteY9" fmla="*/ 538044 h 3759993"/>
              <a:gd name="connsiteX10" fmla="*/ 538044 w 1380507"/>
              <a:gd name="connsiteY10" fmla="*/ 764416 h 3759993"/>
              <a:gd name="connsiteX11" fmla="*/ 538044 w 1380507"/>
              <a:gd name="connsiteY11" fmla="*/ 3759993 h 3759993"/>
              <a:gd name="connsiteX12" fmla="*/ 0 w 1380507"/>
              <a:gd name="connsiteY12" fmla="*/ 3759993 h 3759993"/>
              <a:gd name="connsiteX0" fmla="*/ 0 w 1380507"/>
              <a:gd name="connsiteY0" fmla="*/ 3713694 h 3713694"/>
              <a:gd name="connsiteX1" fmla="*/ 0 w 1380507"/>
              <a:gd name="connsiteY1" fmla="*/ 718117 h 3713694"/>
              <a:gd name="connsiteX2" fmla="*/ 794507 w 1380507"/>
              <a:gd name="connsiteY2" fmla="*/ 0 h 3713694"/>
              <a:gd name="connsiteX3" fmla="*/ 1234369 w 1380507"/>
              <a:gd name="connsiteY3" fmla="*/ 300942 h 3713694"/>
              <a:gd name="connsiteX4" fmla="*/ 1221251 w 1380507"/>
              <a:gd name="connsiteY4" fmla="*/ 65755 h 3713694"/>
              <a:gd name="connsiteX5" fmla="*/ 1235682 w 1380507"/>
              <a:gd name="connsiteY5" fmla="*/ 720435 h 3713694"/>
              <a:gd name="connsiteX6" fmla="*/ 1378625 w 1380507"/>
              <a:gd name="connsiteY6" fmla="*/ 274259 h 3713694"/>
              <a:gd name="connsiteX7" fmla="*/ 1244400 w 1380507"/>
              <a:gd name="connsiteY7" fmla="*/ 507016 h 3713694"/>
              <a:gd name="connsiteX8" fmla="*/ 1244400 w 1380507"/>
              <a:gd name="connsiteY8" fmla="*/ 491745 h 3713694"/>
              <a:gd name="connsiteX9" fmla="*/ 764416 w 1380507"/>
              <a:gd name="connsiteY9" fmla="*/ 491745 h 3713694"/>
              <a:gd name="connsiteX10" fmla="*/ 538044 w 1380507"/>
              <a:gd name="connsiteY10" fmla="*/ 718117 h 3713694"/>
              <a:gd name="connsiteX11" fmla="*/ 538044 w 1380507"/>
              <a:gd name="connsiteY11" fmla="*/ 3713694 h 3713694"/>
              <a:gd name="connsiteX12" fmla="*/ 0 w 1380507"/>
              <a:gd name="connsiteY12" fmla="*/ 3713694 h 3713694"/>
              <a:gd name="connsiteX0" fmla="*/ 0 w 1380507"/>
              <a:gd name="connsiteY0" fmla="*/ 3714478 h 3714478"/>
              <a:gd name="connsiteX1" fmla="*/ 0 w 1380507"/>
              <a:gd name="connsiteY1" fmla="*/ 718901 h 3714478"/>
              <a:gd name="connsiteX2" fmla="*/ 794507 w 1380507"/>
              <a:gd name="connsiteY2" fmla="*/ 784 h 3714478"/>
              <a:gd name="connsiteX3" fmla="*/ 1234369 w 1380507"/>
              <a:gd name="connsiteY3" fmla="*/ 301726 h 3714478"/>
              <a:gd name="connsiteX4" fmla="*/ 1221251 w 1380507"/>
              <a:gd name="connsiteY4" fmla="*/ 66539 h 3714478"/>
              <a:gd name="connsiteX5" fmla="*/ 1235682 w 1380507"/>
              <a:gd name="connsiteY5" fmla="*/ 721219 h 3714478"/>
              <a:gd name="connsiteX6" fmla="*/ 1378625 w 1380507"/>
              <a:gd name="connsiteY6" fmla="*/ 275043 h 3714478"/>
              <a:gd name="connsiteX7" fmla="*/ 1244400 w 1380507"/>
              <a:gd name="connsiteY7" fmla="*/ 507800 h 3714478"/>
              <a:gd name="connsiteX8" fmla="*/ 1244400 w 1380507"/>
              <a:gd name="connsiteY8" fmla="*/ 492529 h 3714478"/>
              <a:gd name="connsiteX9" fmla="*/ 764416 w 1380507"/>
              <a:gd name="connsiteY9" fmla="*/ 492529 h 3714478"/>
              <a:gd name="connsiteX10" fmla="*/ 538044 w 1380507"/>
              <a:gd name="connsiteY10" fmla="*/ 718901 h 3714478"/>
              <a:gd name="connsiteX11" fmla="*/ 538044 w 1380507"/>
              <a:gd name="connsiteY11" fmla="*/ 3714478 h 3714478"/>
              <a:gd name="connsiteX12" fmla="*/ 0 w 1380507"/>
              <a:gd name="connsiteY12" fmla="*/ 3714478 h 3714478"/>
              <a:gd name="connsiteX0" fmla="*/ 0 w 1380507"/>
              <a:gd name="connsiteY0" fmla="*/ 3760643 h 3760643"/>
              <a:gd name="connsiteX1" fmla="*/ 0 w 1380507"/>
              <a:gd name="connsiteY1" fmla="*/ 765066 h 3760643"/>
              <a:gd name="connsiteX2" fmla="*/ 784477 w 1380507"/>
              <a:gd name="connsiteY2" fmla="*/ 652 h 3760643"/>
              <a:gd name="connsiteX3" fmla="*/ 1234369 w 1380507"/>
              <a:gd name="connsiteY3" fmla="*/ 347891 h 3760643"/>
              <a:gd name="connsiteX4" fmla="*/ 1221251 w 1380507"/>
              <a:gd name="connsiteY4" fmla="*/ 112704 h 3760643"/>
              <a:gd name="connsiteX5" fmla="*/ 1235682 w 1380507"/>
              <a:gd name="connsiteY5" fmla="*/ 767384 h 3760643"/>
              <a:gd name="connsiteX6" fmla="*/ 1378625 w 1380507"/>
              <a:gd name="connsiteY6" fmla="*/ 321208 h 3760643"/>
              <a:gd name="connsiteX7" fmla="*/ 1244400 w 1380507"/>
              <a:gd name="connsiteY7" fmla="*/ 553965 h 3760643"/>
              <a:gd name="connsiteX8" fmla="*/ 1244400 w 1380507"/>
              <a:gd name="connsiteY8" fmla="*/ 538694 h 3760643"/>
              <a:gd name="connsiteX9" fmla="*/ 764416 w 1380507"/>
              <a:gd name="connsiteY9" fmla="*/ 538694 h 3760643"/>
              <a:gd name="connsiteX10" fmla="*/ 538044 w 1380507"/>
              <a:gd name="connsiteY10" fmla="*/ 765066 h 3760643"/>
              <a:gd name="connsiteX11" fmla="*/ 538044 w 1380507"/>
              <a:gd name="connsiteY11" fmla="*/ 3760643 h 3760643"/>
              <a:gd name="connsiteX12" fmla="*/ 0 w 1380507"/>
              <a:gd name="connsiteY12" fmla="*/ 3760643 h 376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507" h="3760643">
                <a:moveTo>
                  <a:pt x="0" y="3760643"/>
                </a:moveTo>
                <a:lnTo>
                  <a:pt x="0" y="765066"/>
                </a:lnTo>
                <a:cubicBezTo>
                  <a:pt x="0" y="342891"/>
                  <a:pt x="362302" y="652"/>
                  <a:pt x="784477" y="652"/>
                </a:cubicBezTo>
                <a:cubicBezTo>
                  <a:pt x="1011342" y="-14778"/>
                  <a:pt x="1087748" y="247577"/>
                  <a:pt x="1234369" y="347891"/>
                </a:cubicBezTo>
                <a:lnTo>
                  <a:pt x="1221251" y="112704"/>
                </a:lnTo>
                <a:lnTo>
                  <a:pt x="1235682" y="767384"/>
                </a:lnTo>
                <a:cubicBezTo>
                  <a:pt x="1213125" y="780704"/>
                  <a:pt x="1401182" y="307888"/>
                  <a:pt x="1378625" y="321208"/>
                </a:cubicBezTo>
                <a:lnTo>
                  <a:pt x="1244400" y="553965"/>
                </a:lnTo>
                <a:lnTo>
                  <a:pt x="1244400" y="538694"/>
                </a:lnTo>
                <a:lnTo>
                  <a:pt x="764416" y="538694"/>
                </a:lnTo>
                <a:cubicBezTo>
                  <a:pt x="639394" y="538694"/>
                  <a:pt x="538044" y="640044"/>
                  <a:pt x="538044" y="765066"/>
                </a:cubicBezTo>
                <a:lnTo>
                  <a:pt x="538044" y="3760643"/>
                </a:lnTo>
                <a:lnTo>
                  <a:pt x="0" y="3760643"/>
                </a:lnTo>
                <a:close/>
              </a:path>
            </a:pathLst>
          </a:cu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7" name="Pfeil nach oben 5">
            <a:extLst>
              <a:ext uri="{FF2B5EF4-FFF2-40B4-BE49-F238E27FC236}">
                <a16:creationId xmlns:a16="http://schemas.microsoft.com/office/drawing/2014/main" id="{42CDFB86-F49B-F4B1-DC6A-5C3C9E608B26}"/>
              </a:ext>
            </a:extLst>
          </p:cNvPr>
          <p:cNvSpPr/>
          <p:nvPr/>
        </p:nvSpPr>
        <p:spPr bwMode="auto">
          <a:xfrm>
            <a:off x="5046298" y="1524527"/>
            <a:ext cx="1440160" cy="4230880"/>
          </a:xfrm>
          <a:prstGeom prst="upArrow">
            <a:avLst/>
          </a:prstGeom>
          <a:solidFill>
            <a:srgbClr val="B6C6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8" name="Rechteckiger Pfeil 6">
            <a:extLst>
              <a:ext uri="{FF2B5EF4-FFF2-40B4-BE49-F238E27FC236}">
                <a16:creationId xmlns:a16="http://schemas.microsoft.com/office/drawing/2014/main" id="{48864E5F-15D9-FAEB-CD69-D4A1D21D74E2}"/>
              </a:ext>
            </a:extLst>
          </p:cNvPr>
          <p:cNvSpPr/>
          <p:nvPr/>
        </p:nvSpPr>
        <p:spPr bwMode="auto">
          <a:xfrm rot="16200000" flipV="1">
            <a:off x="1084320" y="1272060"/>
            <a:ext cx="2818662" cy="3884534"/>
          </a:xfrm>
          <a:custGeom>
            <a:avLst/>
            <a:gdLst>
              <a:gd name="connsiteX0" fmla="*/ 0 w 2448272"/>
              <a:gd name="connsiteY0" fmla="*/ 3662178 h 3662178"/>
              <a:gd name="connsiteX1" fmla="*/ 0 w 2448272"/>
              <a:gd name="connsiteY1" fmla="*/ 1377153 h 3662178"/>
              <a:gd name="connsiteX2" fmla="*/ 1071119 w 2448272"/>
              <a:gd name="connsiteY2" fmla="*/ 306034 h 3662178"/>
              <a:gd name="connsiteX3" fmla="*/ 1836204 w 2448272"/>
              <a:gd name="connsiteY3" fmla="*/ 306034 h 3662178"/>
              <a:gd name="connsiteX4" fmla="*/ 1836204 w 2448272"/>
              <a:gd name="connsiteY4" fmla="*/ 0 h 3662178"/>
              <a:gd name="connsiteX5" fmla="*/ 2448272 w 2448272"/>
              <a:gd name="connsiteY5" fmla="*/ 612068 h 3662178"/>
              <a:gd name="connsiteX6" fmla="*/ 1836204 w 2448272"/>
              <a:gd name="connsiteY6" fmla="*/ 1224136 h 3662178"/>
              <a:gd name="connsiteX7" fmla="*/ 1836204 w 2448272"/>
              <a:gd name="connsiteY7" fmla="*/ 918102 h 3662178"/>
              <a:gd name="connsiteX8" fmla="*/ 1071119 w 2448272"/>
              <a:gd name="connsiteY8" fmla="*/ 918102 h 3662178"/>
              <a:gd name="connsiteX9" fmla="*/ 612068 w 2448272"/>
              <a:gd name="connsiteY9" fmla="*/ 1377153 h 3662178"/>
              <a:gd name="connsiteX10" fmla="*/ 612068 w 2448272"/>
              <a:gd name="connsiteY10" fmla="*/ 3662178 h 3662178"/>
              <a:gd name="connsiteX11" fmla="*/ 0 w 244827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1836204 w 2818662"/>
              <a:gd name="connsiteY3" fmla="*/ 306034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1836204 w 2818662"/>
              <a:gd name="connsiteY7" fmla="*/ 91810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1836204 w 2818662"/>
              <a:gd name="connsiteY3" fmla="*/ 306034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2310766 w 2818662"/>
              <a:gd name="connsiteY7" fmla="*/ 779206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1836204 w 2818662"/>
              <a:gd name="connsiteY3" fmla="*/ 306034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2322341 w 2818662"/>
              <a:gd name="connsiteY7" fmla="*/ 89495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2414938 w 2818662"/>
              <a:gd name="connsiteY3" fmla="*/ 317609 h 3662178"/>
              <a:gd name="connsiteX4" fmla="*/ 1836204 w 2818662"/>
              <a:gd name="connsiteY4" fmla="*/ 0 h 3662178"/>
              <a:gd name="connsiteX5" fmla="*/ 2818662 w 2818662"/>
              <a:gd name="connsiteY5" fmla="*/ 577344 h 3662178"/>
              <a:gd name="connsiteX6" fmla="*/ 1836204 w 2818662"/>
              <a:gd name="connsiteY6" fmla="*/ 1224136 h 3662178"/>
              <a:gd name="connsiteX7" fmla="*/ 2322341 w 2818662"/>
              <a:gd name="connsiteY7" fmla="*/ 89495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62178 h 3662178"/>
              <a:gd name="connsiteX1" fmla="*/ 0 w 2818662"/>
              <a:gd name="connsiteY1" fmla="*/ 1377153 h 3662178"/>
              <a:gd name="connsiteX2" fmla="*/ 1071119 w 2818662"/>
              <a:gd name="connsiteY2" fmla="*/ 306034 h 3662178"/>
              <a:gd name="connsiteX3" fmla="*/ 2414938 w 2818662"/>
              <a:gd name="connsiteY3" fmla="*/ 317609 h 3662178"/>
              <a:gd name="connsiteX4" fmla="*/ 1836204 w 2818662"/>
              <a:gd name="connsiteY4" fmla="*/ 0 h 3662178"/>
              <a:gd name="connsiteX5" fmla="*/ 2818662 w 2818662"/>
              <a:gd name="connsiteY5" fmla="*/ 577344 h 3662178"/>
              <a:gd name="connsiteX6" fmla="*/ 2287617 w 2818662"/>
              <a:gd name="connsiteY6" fmla="*/ 1177837 h 3662178"/>
              <a:gd name="connsiteX7" fmla="*/ 2322341 w 2818662"/>
              <a:gd name="connsiteY7" fmla="*/ 894952 h 3662178"/>
              <a:gd name="connsiteX8" fmla="*/ 1071119 w 2818662"/>
              <a:gd name="connsiteY8" fmla="*/ 918102 h 3662178"/>
              <a:gd name="connsiteX9" fmla="*/ 612068 w 2818662"/>
              <a:gd name="connsiteY9" fmla="*/ 1377153 h 3662178"/>
              <a:gd name="connsiteX10" fmla="*/ 612068 w 2818662"/>
              <a:gd name="connsiteY10" fmla="*/ 3662178 h 3662178"/>
              <a:gd name="connsiteX11" fmla="*/ 0 w 2818662"/>
              <a:gd name="connsiteY11" fmla="*/ 3662178 h 3662178"/>
              <a:gd name="connsiteX0" fmla="*/ 0 w 2818662"/>
              <a:gd name="connsiteY0" fmla="*/ 3650603 h 3650603"/>
              <a:gd name="connsiteX1" fmla="*/ 0 w 2818662"/>
              <a:gd name="connsiteY1" fmla="*/ 1365578 h 3650603"/>
              <a:gd name="connsiteX2" fmla="*/ 1071119 w 2818662"/>
              <a:gd name="connsiteY2" fmla="*/ 294459 h 3650603"/>
              <a:gd name="connsiteX3" fmla="*/ 2414938 w 2818662"/>
              <a:gd name="connsiteY3" fmla="*/ 306034 h 3650603"/>
              <a:gd name="connsiteX4" fmla="*/ 2287617 w 2818662"/>
              <a:gd name="connsiteY4" fmla="*/ 0 h 3650603"/>
              <a:gd name="connsiteX5" fmla="*/ 2818662 w 2818662"/>
              <a:gd name="connsiteY5" fmla="*/ 565769 h 3650603"/>
              <a:gd name="connsiteX6" fmla="*/ 2287617 w 2818662"/>
              <a:gd name="connsiteY6" fmla="*/ 1166262 h 3650603"/>
              <a:gd name="connsiteX7" fmla="*/ 2322341 w 2818662"/>
              <a:gd name="connsiteY7" fmla="*/ 883377 h 3650603"/>
              <a:gd name="connsiteX8" fmla="*/ 1071119 w 2818662"/>
              <a:gd name="connsiteY8" fmla="*/ 906527 h 3650603"/>
              <a:gd name="connsiteX9" fmla="*/ 612068 w 2818662"/>
              <a:gd name="connsiteY9" fmla="*/ 1365578 h 3650603"/>
              <a:gd name="connsiteX10" fmla="*/ 612068 w 2818662"/>
              <a:gd name="connsiteY10" fmla="*/ 3650603 h 3650603"/>
              <a:gd name="connsiteX11" fmla="*/ 0 w 2818662"/>
              <a:gd name="connsiteY11" fmla="*/ 3650603 h 3650603"/>
              <a:gd name="connsiteX0" fmla="*/ 0 w 2818662"/>
              <a:gd name="connsiteY0" fmla="*/ 3650603 h 3650603"/>
              <a:gd name="connsiteX1" fmla="*/ 0 w 2818662"/>
              <a:gd name="connsiteY1" fmla="*/ 1365578 h 3650603"/>
              <a:gd name="connsiteX2" fmla="*/ 1071119 w 2818662"/>
              <a:gd name="connsiteY2" fmla="*/ 294459 h 3650603"/>
              <a:gd name="connsiteX3" fmla="*/ 2414938 w 2818662"/>
              <a:gd name="connsiteY3" fmla="*/ 306034 h 3650603"/>
              <a:gd name="connsiteX4" fmla="*/ 2287617 w 2818662"/>
              <a:gd name="connsiteY4" fmla="*/ 0 h 3650603"/>
              <a:gd name="connsiteX5" fmla="*/ 2818662 w 2818662"/>
              <a:gd name="connsiteY5" fmla="*/ 565769 h 3650603"/>
              <a:gd name="connsiteX6" fmla="*/ 2333916 w 2818662"/>
              <a:gd name="connsiteY6" fmla="*/ 1189411 h 3650603"/>
              <a:gd name="connsiteX7" fmla="*/ 2322341 w 2818662"/>
              <a:gd name="connsiteY7" fmla="*/ 883377 h 3650603"/>
              <a:gd name="connsiteX8" fmla="*/ 1071119 w 2818662"/>
              <a:gd name="connsiteY8" fmla="*/ 906527 h 3650603"/>
              <a:gd name="connsiteX9" fmla="*/ 612068 w 2818662"/>
              <a:gd name="connsiteY9" fmla="*/ 1365578 h 3650603"/>
              <a:gd name="connsiteX10" fmla="*/ 612068 w 2818662"/>
              <a:gd name="connsiteY10" fmla="*/ 3650603 h 3650603"/>
              <a:gd name="connsiteX11" fmla="*/ 0 w 2818662"/>
              <a:gd name="connsiteY11" fmla="*/ 3650603 h 3650603"/>
              <a:gd name="connsiteX0" fmla="*/ 0 w 2818662"/>
              <a:gd name="connsiteY0" fmla="*/ 3650606 h 3650606"/>
              <a:gd name="connsiteX1" fmla="*/ 0 w 2818662"/>
              <a:gd name="connsiteY1" fmla="*/ 1365581 h 3650606"/>
              <a:gd name="connsiteX2" fmla="*/ 1071119 w 2818662"/>
              <a:gd name="connsiteY2" fmla="*/ 294462 h 3650606"/>
              <a:gd name="connsiteX3" fmla="*/ 2414938 w 2818662"/>
              <a:gd name="connsiteY3" fmla="*/ 306037 h 3650606"/>
              <a:gd name="connsiteX4" fmla="*/ 2322341 w 2818662"/>
              <a:gd name="connsiteY4" fmla="*/ 0 h 3650606"/>
              <a:gd name="connsiteX5" fmla="*/ 2818662 w 2818662"/>
              <a:gd name="connsiteY5" fmla="*/ 565772 h 3650606"/>
              <a:gd name="connsiteX6" fmla="*/ 2333916 w 2818662"/>
              <a:gd name="connsiteY6" fmla="*/ 1189414 h 3650606"/>
              <a:gd name="connsiteX7" fmla="*/ 2322341 w 2818662"/>
              <a:gd name="connsiteY7" fmla="*/ 883380 h 3650606"/>
              <a:gd name="connsiteX8" fmla="*/ 1071119 w 2818662"/>
              <a:gd name="connsiteY8" fmla="*/ 906530 h 3650606"/>
              <a:gd name="connsiteX9" fmla="*/ 612068 w 2818662"/>
              <a:gd name="connsiteY9" fmla="*/ 1365581 h 3650606"/>
              <a:gd name="connsiteX10" fmla="*/ 612068 w 2818662"/>
              <a:gd name="connsiteY10" fmla="*/ 3650606 h 3650606"/>
              <a:gd name="connsiteX11" fmla="*/ 0 w 2818662"/>
              <a:gd name="connsiteY11" fmla="*/ 3650606 h 3650606"/>
              <a:gd name="connsiteX0" fmla="*/ 0 w 2818662"/>
              <a:gd name="connsiteY0" fmla="*/ 3650606 h 3650606"/>
              <a:gd name="connsiteX1" fmla="*/ 0 w 2818662"/>
              <a:gd name="connsiteY1" fmla="*/ 1365581 h 3650606"/>
              <a:gd name="connsiteX2" fmla="*/ 1071119 w 2818662"/>
              <a:gd name="connsiteY2" fmla="*/ 294462 h 3650606"/>
              <a:gd name="connsiteX3" fmla="*/ 2333916 w 2818662"/>
              <a:gd name="connsiteY3" fmla="*/ 294463 h 3650606"/>
              <a:gd name="connsiteX4" fmla="*/ 2322341 w 2818662"/>
              <a:gd name="connsiteY4" fmla="*/ 0 h 3650606"/>
              <a:gd name="connsiteX5" fmla="*/ 2818662 w 2818662"/>
              <a:gd name="connsiteY5" fmla="*/ 565772 h 3650606"/>
              <a:gd name="connsiteX6" fmla="*/ 2333916 w 2818662"/>
              <a:gd name="connsiteY6" fmla="*/ 1189414 h 3650606"/>
              <a:gd name="connsiteX7" fmla="*/ 2322341 w 2818662"/>
              <a:gd name="connsiteY7" fmla="*/ 883380 h 3650606"/>
              <a:gd name="connsiteX8" fmla="*/ 1071119 w 2818662"/>
              <a:gd name="connsiteY8" fmla="*/ 906530 h 3650606"/>
              <a:gd name="connsiteX9" fmla="*/ 612068 w 2818662"/>
              <a:gd name="connsiteY9" fmla="*/ 1365581 h 3650606"/>
              <a:gd name="connsiteX10" fmla="*/ 612068 w 2818662"/>
              <a:gd name="connsiteY10" fmla="*/ 3650606 h 3650606"/>
              <a:gd name="connsiteX11" fmla="*/ 0 w 2818662"/>
              <a:gd name="connsiteY11" fmla="*/ 3650606 h 36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8662" h="3650606">
                <a:moveTo>
                  <a:pt x="0" y="3650606"/>
                </a:moveTo>
                <a:lnTo>
                  <a:pt x="0" y="1365581"/>
                </a:lnTo>
                <a:cubicBezTo>
                  <a:pt x="0" y="774018"/>
                  <a:pt x="479556" y="294462"/>
                  <a:pt x="1071119" y="294462"/>
                </a:cubicBezTo>
                <a:lnTo>
                  <a:pt x="2333916" y="294463"/>
                </a:lnTo>
                <a:lnTo>
                  <a:pt x="2322341" y="0"/>
                </a:lnTo>
                <a:lnTo>
                  <a:pt x="2818662" y="565772"/>
                </a:lnTo>
                <a:lnTo>
                  <a:pt x="2333916" y="1189414"/>
                </a:lnTo>
                <a:lnTo>
                  <a:pt x="2322341" y="883380"/>
                </a:lnTo>
                <a:lnTo>
                  <a:pt x="1071119" y="906530"/>
                </a:lnTo>
                <a:cubicBezTo>
                  <a:pt x="817592" y="906530"/>
                  <a:pt x="612068" y="1112054"/>
                  <a:pt x="612068" y="1365581"/>
                </a:cubicBezTo>
                <a:lnTo>
                  <a:pt x="612068" y="3650606"/>
                </a:lnTo>
                <a:lnTo>
                  <a:pt x="0" y="3650606"/>
                </a:lnTo>
                <a:close/>
              </a:path>
            </a:pathLst>
          </a:cu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9" name="Rechteckiger Pfeil 11">
            <a:extLst>
              <a:ext uri="{FF2B5EF4-FFF2-40B4-BE49-F238E27FC236}">
                <a16:creationId xmlns:a16="http://schemas.microsoft.com/office/drawing/2014/main" id="{8DE02E9E-7D7D-B979-91C7-863C358A5C25}"/>
              </a:ext>
            </a:extLst>
          </p:cNvPr>
          <p:cNvSpPr/>
          <p:nvPr/>
        </p:nvSpPr>
        <p:spPr bwMode="auto">
          <a:xfrm rot="16200000" flipV="1">
            <a:off x="7186468" y="2237363"/>
            <a:ext cx="2571591" cy="4464496"/>
          </a:xfrm>
          <a:prstGeom prst="bentArrow">
            <a:avLst>
              <a:gd name="adj1" fmla="val 25000"/>
              <a:gd name="adj2" fmla="val 12118"/>
              <a:gd name="adj3" fmla="val 26874"/>
              <a:gd name="adj4" fmla="val 43750"/>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0" name="Rechteckiger Pfeil 12">
            <a:extLst>
              <a:ext uri="{FF2B5EF4-FFF2-40B4-BE49-F238E27FC236}">
                <a16:creationId xmlns:a16="http://schemas.microsoft.com/office/drawing/2014/main" id="{F7597EB2-B2B1-81A8-E9B0-BE210976172C}"/>
              </a:ext>
            </a:extLst>
          </p:cNvPr>
          <p:cNvSpPr/>
          <p:nvPr/>
        </p:nvSpPr>
        <p:spPr bwMode="auto">
          <a:xfrm rot="5400000" flipH="1" flipV="1">
            <a:off x="7581191" y="759417"/>
            <a:ext cx="2358211" cy="3888431"/>
          </a:xfrm>
          <a:prstGeom prst="bentArrow">
            <a:avLst>
              <a:gd name="adj1" fmla="val 30794"/>
              <a:gd name="adj2" fmla="val 22652"/>
              <a:gd name="adj3" fmla="val 27306"/>
              <a:gd name="adj4" fmla="val 43750"/>
            </a:avLst>
          </a:prstGeom>
          <a:solidFill>
            <a:srgbClr val="526E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1" name="Rechteckiger Pfeil 13">
            <a:extLst>
              <a:ext uri="{FF2B5EF4-FFF2-40B4-BE49-F238E27FC236}">
                <a16:creationId xmlns:a16="http://schemas.microsoft.com/office/drawing/2014/main" id="{00633570-3A1B-4553-A376-582170B37FAE}"/>
              </a:ext>
            </a:extLst>
          </p:cNvPr>
          <p:cNvSpPr/>
          <p:nvPr/>
        </p:nvSpPr>
        <p:spPr bwMode="auto">
          <a:xfrm rot="16200000" flipV="1">
            <a:off x="1698260" y="2220158"/>
            <a:ext cx="2395889" cy="4674608"/>
          </a:xfrm>
          <a:custGeom>
            <a:avLst/>
            <a:gdLst>
              <a:gd name="connsiteX0" fmla="*/ 0 w 2160240"/>
              <a:gd name="connsiteY0" fmla="*/ 4266377 h 4266377"/>
              <a:gd name="connsiteX1" fmla="*/ 0 w 2160240"/>
              <a:gd name="connsiteY1" fmla="*/ 945105 h 4266377"/>
              <a:gd name="connsiteX2" fmla="*/ 945105 w 2160240"/>
              <a:gd name="connsiteY2" fmla="*/ 0 h 4266377"/>
              <a:gd name="connsiteX3" fmla="*/ 1579697 w 2160240"/>
              <a:gd name="connsiteY3" fmla="*/ 0 h 4266377"/>
              <a:gd name="connsiteX4" fmla="*/ 1579697 w 2160240"/>
              <a:gd name="connsiteY4" fmla="*/ 0 h 4266377"/>
              <a:gd name="connsiteX5" fmla="*/ 2160240 w 2160240"/>
              <a:gd name="connsiteY5" fmla="*/ 261778 h 4266377"/>
              <a:gd name="connsiteX6" fmla="*/ 1579697 w 2160240"/>
              <a:gd name="connsiteY6" fmla="*/ 523556 h 4266377"/>
              <a:gd name="connsiteX7" fmla="*/ 1579697 w 2160240"/>
              <a:gd name="connsiteY7" fmla="*/ 523556 h 4266377"/>
              <a:gd name="connsiteX8" fmla="*/ 945105 w 2160240"/>
              <a:gd name="connsiteY8" fmla="*/ 523556 h 4266377"/>
              <a:gd name="connsiteX9" fmla="*/ 523556 w 2160240"/>
              <a:gd name="connsiteY9" fmla="*/ 945105 h 4266377"/>
              <a:gd name="connsiteX10" fmla="*/ 523556 w 2160240"/>
              <a:gd name="connsiteY10" fmla="*/ 4266377 h 4266377"/>
              <a:gd name="connsiteX11" fmla="*/ 0 w 2160240"/>
              <a:gd name="connsiteY11" fmla="*/ 4266377 h 4266377"/>
              <a:gd name="connsiteX0" fmla="*/ 0 w 1870873"/>
              <a:gd name="connsiteY0" fmla="*/ 4266377 h 4266377"/>
              <a:gd name="connsiteX1" fmla="*/ 0 w 1870873"/>
              <a:gd name="connsiteY1" fmla="*/ 945105 h 4266377"/>
              <a:gd name="connsiteX2" fmla="*/ 945105 w 1870873"/>
              <a:gd name="connsiteY2" fmla="*/ 0 h 4266377"/>
              <a:gd name="connsiteX3" fmla="*/ 1579697 w 1870873"/>
              <a:gd name="connsiteY3" fmla="*/ 0 h 4266377"/>
              <a:gd name="connsiteX4" fmla="*/ 1579697 w 1870873"/>
              <a:gd name="connsiteY4" fmla="*/ 0 h 4266377"/>
              <a:gd name="connsiteX5" fmla="*/ 1870873 w 1870873"/>
              <a:gd name="connsiteY5" fmla="*/ 261778 h 4266377"/>
              <a:gd name="connsiteX6" fmla="*/ 1579697 w 1870873"/>
              <a:gd name="connsiteY6" fmla="*/ 523556 h 4266377"/>
              <a:gd name="connsiteX7" fmla="*/ 1579697 w 1870873"/>
              <a:gd name="connsiteY7" fmla="*/ 523556 h 4266377"/>
              <a:gd name="connsiteX8" fmla="*/ 945105 w 1870873"/>
              <a:gd name="connsiteY8" fmla="*/ 523556 h 4266377"/>
              <a:gd name="connsiteX9" fmla="*/ 523556 w 1870873"/>
              <a:gd name="connsiteY9" fmla="*/ 945105 h 4266377"/>
              <a:gd name="connsiteX10" fmla="*/ 523556 w 1870873"/>
              <a:gd name="connsiteY10" fmla="*/ 4266377 h 4266377"/>
              <a:gd name="connsiteX11" fmla="*/ 0 w 1870873"/>
              <a:gd name="connsiteY11" fmla="*/ 4266377 h 4266377"/>
              <a:gd name="connsiteX0" fmla="*/ 0 w 1870873"/>
              <a:gd name="connsiteY0" fmla="*/ 4266377 h 4266377"/>
              <a:gd name="connsiteX1" fmla="*/ 0 w 1870873"/>
              <a:gd name="connsiteY1" fmla="*/ 945105 h 4266377"/>
              <a:gd name="connsiteX2" fmla="*/ 945105 w 1870873"/>
              <a:gd name="connsiteY2" fmla="*/ 0 h 4266377"/>
              <a:gd name="connsiteX3" fmla="*/ 1579697 w 1870873"/>
              <a:gd name="connsiteY3" fmla="*/ 0 h 4266377"/>
              <a:gd name="connsiteX4" fmla="*/ 1579697 w 1870873"/>
              <a:gd name="connsiteY4" fmla="*/ 0 h 4266377"/>
              <a:gd name="connsiteX5" fmla="*/ 1870873 w 1870873"/>
              <a:gd name="connsiteY5" fmla="*/ 261778 h 4266377"/>
              <a:gd name="connsiteX6" fmla="*/ 1579697 w 1870873"/>
              <a:gd name="connsiteY6" fmla="*/ 523556 h 4266377"/>
              <a:gd name="connsiteX7" fmla="*/ 1579697 w 1870873"/>
              <a:gd name="connsiteY7" fmla="*/ 523556 h 4266377"/>
              <a:gd name="connsiteX8" fmla="*/ 945104 w 1870873"/>
              <a:gd name="connsiteY8" fmla="*/ 601267 h 4266377"/>
              <a:gd name="connsiteX9" fmla="*/ 523556 w 1870873"/>
              <a:gd name="connsiteY9" fmla="*/ 945105 h 4266377"/>
              <a:gd name="connsiteX10" fmla="*/ 523556 w 1870873"/>
              <a:gd name="connsiteY10" fmla="*/ 4266377 h 4266377"/>
              <a:gd name="connsiteX11" fmla="*/ 0 w 1870873"/>
              <a:gd name="connsiteY11" fmla="*/ 4266377 h 4266377"/>
              <a:gd name="connsiteX0" fmla="*/ 0 w 1870873"/>
              <a:gd name="connsiteY0" fmla="*/ 4266377 h 4266377"/>
              <a:gd name="connsiteX1" fmla="*/ 0 w 1870873"/>
              <a:gd name="connsiteY1" fmla="*/ 945105 h 4266377"/>
              <a:gd name="connsiteX2" fmla="*/ 945105 w 1870873"/>
              <a:gd name="connsiteY2" fmla="*/ 0 h 4266377"/>
              <a:gd name="connsiteX3" fmla="*/ 1579697 w 1870873"/>
              <a:gd name="connsiteY3" fmla="*/ 0 h 4266377"/>
              <a:gd name="connsiteX4" fmla="*/ 1579697 w 1870873"/>
              <a:gd name="connsiteY4" fmla="*/ 0 h 4266377"/>
              <a:gd name="connsiteX5" fmla="*/ 1870873 w 1870873"/>
              <a:gd name="connsiteY5" fmla="*/ 261778 h 4266377"/>
              <a:gd name="connsiteX6" fmla="*/ 1579697 w 1870873"/>
              <a:gd name="connsiteY6" fmla="*/ 523556 h 4266377"/>
              <a:gd name="connsiteX7" fmla="*/ 1606811 w 1870873"/>
              <a:gd name="connsiteY7" fmla="*/ 601267 h 4266377"/>
              <a:gd name="connsiteX8" fmla="*/ 945104 w 1870873"/>
              <a:gd name="connsiteY8" fmla="*/ 601267 h 4266377"/>
              <a:gd name="connsiteX9" fmla="*/ 523556 w 1870873"/>
              <a:gd name="connsiteY9" fmla="*/ 945105 h 4266377"/>
              <a:gd name="connsiteX10" fmla="*/ 523556 w 1870873"/>
              <a:gd name="connsiteY10" fmla="*/ 4266377 h 4266377"/>
              <a:gd name="connsiteX11" fmla="*/ 0 w 1870873"/>
              <a:gd name="connsiteY11" fmla="*/ 4266377 h 426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0873" h="4266377">
                <a:moveTo>
                  <a:pt x="0" y="4266377"/>
                </a:moveTo>
                <a:lnTo>
                  <a:pt x="0" y="945105"/>
                </a:lnTo>
                <a:cubicBezTo>
                  <a:pt x="0" y="423138"/>
                  <a:pt x="423138" y="0"/>
                  <a:pt x="945105" y="0"/>
                </a:cubicBezTo>
                <a:lnTo>
                  <a:pt x="1579697" y="0"/>
                </a:lnTo>
                <a:lnTo>
                  <a:pt x="1579697" y="0"/>
                </a:lnTo>
                <a:lnTo>
                  <a:pt x="1870873" y="261778"/>
                </a:lnTo>
                <a:lnTo>
                  <a:pt x="1579697" y="523556"/>
                </a:lnTo>
                <a:lnTo>
                  <a:pt x="1606811" y="601267"/>
                </a:lnTo>
                <a:lnTo>
                  <a:pt x="945104" y="601267"/>
                </a:lnTo>
                <a:cubicBezTo>
                  <a:pt x="712289" y="601267"/>
                  <a:pt x="523556" y="712290"/>
                  <a:pt x="523556" y="945105"/>
                </a:cubicBezTo>
                <a:lnTo>
                  <a:pt x="523556" y="4266377"/>
                </a:lnTo>
                <a:lnTo>
                  <a:pt x="0" y="4266377"/>
                </a:lnTo>
                <a:close/>
              </a:path>
            </a:pathLst>
          </a:cu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2" name="Rechteckiger Pfeil 15">
            <a:extLst>
              <a:ext uri="{FF2B5EF4-FFF2-40B4-BE49-F238E27FC236}">
                <a16:creationId xmlns:a16="http://schemas.microsoft.com/office/drawing/2014/main" id="{13065AA4-5915-AB1D-10B8-E59FC37F7DBF}"/>
              </a:ext>
            </a:extLst>
          </p:cNvPr>
          <p:cNvSpPr/>
          <p:nvPr/>
        </p:nvSpPr>
        <p:spPr bwMode="auto">
          <a:xfrm rot="16200000" flipV="1">
            <a:off x="2350237" y="316143"/>
            <a:ext cx="1906673" cy="3368755"/>
          </a:xfrm>
          <a:custGeom>
            <a:avLst/>
            <a:gdLst>
              <a:gd name="connsiteX0" fmla="*/ 0 w 1557970"/>
              <a:gd name="connsiteY0" fmla="*/ 3432626 h 3432626"/>
              <a:gd name="connsiteX1" fmla="*/ 0 w 1557970"/>
              <a:gd name="connsiteY1" fmla="*/ 549901 h 3432626"/>
              <a:gd name="connsiteX2" fmla="*/ 402221 w 1557970"/>
              <a:gd name="connsiteY2" fmla="*/ 147680 h 3432626"/>
              <a:gd name="connsiteX3" fmla="*/ 1094318 w 1557970"/>
              <a:gd name="connsiteY3" fmla="*/ 147680 h 3432626"/>
              <a:gd name="connsiteX4" fmla="*/ 1094318 w 1557970"/>
              <a:gd name="connsiteY4" fmla="*/ 0 h 3432626"/>
              <a:gd name="connsiteX5" fmla="*/ 1557970 w 1557970"/>
              <a:gd name="connsiteY5" fmla="*/ 342426 h 3432626"/>
              <a:gd name="connsiteX6" fmla="*/ 1094318 w 1557970"/>
              <a:gd name="connsiteY6" fmla="*/ 684852 h 3432626"/>
              <a:gd name="connsiteX7" fmla="*/ 1094318 w 1557970"/>
              <a:gd name="connsiteY7" fmla="*/ 537172 h 3432626"/>
              <a:gd name="connsiteX8" fmla="*/ 402221 w 1557970"/>
              <a:gd name="connsiteY8" fmla="*/ 537172 h 3432626"/>
              <a:gd name="connsiteX9" fmla="*/ 389492 w 1557970"/>
              <a:gd name="connsiteY9" fmla="*/ 549901 h 3432626"/>
              <a:gd name="connsiteX10" fmla="*/ 389493 w 1557970"/>
              <a:gd name="connsiteY10" fmla="*/ 3432626 h 3432626"/>
              <a:gd name="connsiteX11" fmla="*/ 0 w 1557970"/>
              <a:gd name="connsiteY11" fmla="*/ 3432626 h 3432626"/>
              <a:gd name="connsiteX0" fmla="*/ 0 w 1557970"/>
              <a:gd name="connsiteY0" fmla="*/ 3432626 h 3548373"/>
              <a:gd name="connsiteX1" fmla="*/ 0 w 1557970"/>
              <a:gd name="connsiteY1" fmla="*/ 549901 h 3548373"/>
              <a:gd name="connsiteX2" fmla="*/ 402221 w 1557970"/>
              <a:gd name="connsiteY2" fmla="*/ 147680 h 3548373"/>
              <a:gd name="connsiteX3" fmla="*/ 1094318 w 1557970"/>
              <a:gd name="connsiteY3" fmla="*/ 147680 h 3548373"/>
              <a:gd name="connsiteX4" fmla="*/ 1094318 w 1557970"/>
              <a:gd name="connsiteY4" fmla="*/ 0 h 3548373"/>
              <a:gd name="connsiteX5" fmla="*/ 1557970 w 1557970"/>
              <a:gd name="connsiteY5" fmla="*/ 342426 h 3548373"/>
              <a:gd name="connsiteX6" fmla="*/ 1094318 w 1557970"/>
              <a:gd name="connsiteY6" fmla="*/ 684852 h 3548373"/>
              <a:gd name="connsiteX7" fmla="*/ 1094318 w 1557970"/>
              <a:gd name="connsiteY7" fmla="*/ 537172 h 3548373"/>
              <a:gd name="connsiteX8" fmla="*/ 402221 w 1557970"/>
              <a:gd name="connsiteY8" fmla="*/ 537172 h 3548373"/>
              <a:gd name="connsiteX9" fmla="*/ 389492 w 1557970"/>
              <a:gd name="connsiteY9" fmla="*/ 549901 h 3548373"/>
              <a:gd name="connsiteX10" fmla="*/ 505239 w 1557970"/>
              <a:gd name="connsiteY10" fmla="*/ 3548373 h 3548373"/>
              <a:gd name="connsiteX11" fmla="*/ 0 w 1557970"/>
              <a:gd name="connsiteY11" fmla="*/ 3432626 h 3548373"/>
              <a:gd name="connsiteX0" fmla="*/ 0 w 1615845"/>
              <a:gd name="connsiteY0" fmla="*/ 3502071 h 3548373"/>
              <a:gd name="connsiteX1" fmla="*/ 57875 w 1615845"/>
              <a:gd name="connsiteY1" fmla="*/ 549901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460096 w 1615845"/>
              <a:gd name="connsiteY8" fmla="*/ 537172 h 3548373"/>
              <a:gd name="connsiteX9" fmla="*/ 447367 w 1615845"/>
              <a:gd name="connsiteY9" fmla="*/ 549901 h 3548373"/>
              <a:gd name="connsiteX10" fmla="*/ 563114 w 1615845"/>
              <a:gd name="connsiteY10" fmla="*/ 3548373 h 3548373"/>
              <a:gd name="connsiteX11" fmla="*/ 0 w 1615845"/>
              <a:gd name="connsiteY11" fmla="*/ 3502071 h 3548373"/>
              <a:gd name="connsiteX0" fmla="*/ 0 w 1615845"/>
              <a:gd name="connsiteY0" fmla="*/ 3502071 h 3548373"/>
              <a:gd name="connsiteX1" fmla="*/ 57875 w 1615845"/>
              <a:gd name="connsiteY1" fmla="*/ 549901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460096 w 1615845"/>
              <a:gd name="connsiteY8" fmla="*/ 537172 h 3548373"/>
              <a:gd name="connsiteX9" fmla="*/ 563114 w 1615845"/>
              <a:gd name="connsiteY9" fmla="*/ 584625 h 3548373"/>
              <a:gd name="connsiteX10" fmla="*/ 563114 w 1615845"/>
              <a:gd name="connsiteY10" fmla="*/ 3548373 h 3548373"/>
              <a:gd name="connsiteX11" fmla="*/ 0 w 1615845"/>
              <a:gd name="connsiteY11" fmla="*/ 3502071 h 3548373"/>
              <a:gd name="connsiteX0" fmla="*/ 0 w 1615845"/>
              <a:gd name="connsiteY0" fmla="*/ 3502071 h 3548373"/>
              <a:gd name="connsiteX1" fmla="*/ 57875 w 1615845"/>
              <a:gd name="connsiteY1" fmla="*/ 549901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564211 w 1615845"/>
              <a:gd name="connsiteY8" fmla="*/ 535684 h 3548373"/>
              <a:gd name="connsiteX9" fmla="*/ 563114 w 1615845"/>
              <a:gd name="connsiteY9" fmla="*/ 584625 h 3548373"/>
              <a:gd name="connsiteX10" fmla="*/ 563114 w 1615845"/>
              <a:gd name="connsiteY10" fmla="*/ 3548373 h 3548373"/>
              <a:gd name="connsiteX11" fmla="*/ 0 w 1615845"/>
              <a:gd name="connsiteY11" fmla="*/ 3502071 h 3548373"/>
              <a:gd name="connsiteX0" fmla="*/ 0 w 1615845"/>
              <a:gd name="connsiteY0" fmla="*/ 3502071 h 3548373"/>
              <a:gd name="connsiteX1" fmla="*/ 45719 w 1615845"/>
              <a:gd name="connsiteY1" fmla="*/ 500959 h 3548373"/>
              <a:gd name="connsiteX2" fmla="*/ 460096 w 1615845"/>
              <a:gd name="connsiteY2" fmla="*/ 147680 h 3548373"/>
              <a:gd name="connsiteX3" fmla="*/ 1152193 w 1615845"/>
              <a:gd name="connsiteY3" fmla="*/ 147680 h 3548373"/>
              <a:gd name="connsiteX4" fmla="*/ 1152193 w 1615845"/>
              <a:gd name="connsiteY4" fmla="*/ 0 h 3548373"/>
              <a:gd name="connsiteX5" fmla="*/ 1615845 w 1615845"/>
              <a:gd name="connsiteY5" fmla="*/ 342426 h 3548373"/>
              <a:gd name="connsiteX6" fmla="*/ 1152193 w 1615845"/>
              <a:gd name="connsiteY6" fmla="*/ 684852 h 3548373"/>
              <a:gd name="connsiteX7" fmla="*/ 1152193 w 1615845"/>
              <a:gd name="connsiteY7" fmla="*/ 537172 h 3548373"/>
              <a:gd name="connsiteX8" fmla="*/ 564211 w 1615845"/>
              <a:gd name="connsiteY8" fmla="*/ 535684 h 3548373"/>
              <a:gd name="connsiteX9" fmla="*/ 563114 w 1615845"/>
              <a:gd name="connsiteY9" fmla="*/ 584625 h 3548373"/>
              <a:gd name="connsiteX10" fmla="*/ 563114 w 1615845"/>
              <a:gd name="connsiteY10" fmla="*/ 3548373 h 3548373"/>
              <a:gd name="connsiteX11" fmla="*/ 0 w 1615845"/>
              <a:gd name="connsiteY11" fmla="*/ 3502071 h 3548373"/>
              <a:gd name="connsiteX0" fmla="*/ 0 w 1615845"/>
              <a:gd name="connsiteY0" fmla="*/ 3502071 h 3502071"/>
              <a:gd name="connsiteX1" fmla="*/ 45719 w 1615845"/>
              <a:gd name="connsiteY1" fmla="*/ 500959 h 3502071"/>
              <a:gd name="connsiteX2" fmla="*/ 460096 w 1615845"/>
              <a:gd name="connsiteY2" fmla="*/ 147680 h 3502071"/>
              <a:gd name="connsiteX3" fmla="*/ 1152193 w 1615845"/>
              <a:gd name="connsiteY3" fmla="*/ 147680 h 3502071"/>
              <a:gd name="connsiteX4" fmla="*/ 1152193 w 1615845"/>
              <a:gd name="connsiteY4" fmla="*/ 0 h 3502071"/>
              <a:gd name="connsiteX5" fmla="*/ 1615845 w 1615845"/>
              <a:gd name="connsiteY5" fmla="*/ 342426 h 3502071"/>
              <a:gd name="connsiteX6" fmla="*/ 1152193 w 1615845"/>
              <a:gd name="connsiteY6" fmla="*/ 684852 h 3502071"/>
              <a:gd name="connsiteX7" fmla="*/ 1152193 w 1615845"/>
              <a:gd name="connsiteY7" fmla="*/ 537172 h 3502071"/>
              <a:gd name="connsiteX8" fmla="*/ 564211 w 1615845"/>
              <a:gd name="connsiteY8" fmla="*/ 535684 h 3502071"/>
              <a:gd name="connsiteX9" fmla="*/ 563114 w 1615845"/>
              <a:gd name="connsiteY9" fmla="*/ 584625 h 3502071"/>
              <a:gd name="connsiteX10" fmla="*/ 575785 w 1615845"/>
              <a:gd name="connsiteY10" fmla="*/ 3487228 h 3502071"/>
              <a:gd name="connsiteX11" fmla="*/ 0 w 1615845"/>
              <a:gd name="connsiteY11" fmla="*/ 3502071 h 3502071"/>
              <a:gd name="connsiteX0" fmla="*/ 0 w 1615845"/>
              <a:gd name="connsiteY0" fmla="*/ 3502071 h 3502071"/>
              <a:gd name="connsiteX1" fmla="*/ 45719 w 1615845"/>
              <a:gd name="connsiteY1" fmla="*/ 500959 h 3502071"/>
              <a:gd name="connsiteX2" fmla="*/ 460096 w 1615845"/>
              <a:gd name="connsiteY2" fmla="*/ 147680 h 3502071"/>
              <a:gd name="connsiteX3" fmla="*/ 1152193 w 1615845"/>
              <a:gd name="connsiteY3" fmla="*/ 147680 h 3502071"/>
              <a:gd name="connsiteX4" fmla="*/ 1152193 w 1615845"/>
              <a:gd name="connsiteY4" fmla="*/ 0 h 3502071"/>
              <a:gd name="connsiteX5" fmla="*/ 1615845 w 1615845"/>
              <a:gd name="connsiteY5" fmla="*/ 342426 h 3502071"/>
              <a:gd name="connsiteX6" fmla="*/ 1152193 w 1615845"/>
              <a:gd name="connsiteY6" fmla="*/ 684852 h 3502071"/>
              <a:gd name="connsiteX7" fmla="*/ 1152193 w 1615845"/>
              <a:gd name="connsiteY7" fmla="*/ 537172 h 3502071"/>
              <a:gd name="connsiteX8" fmla="*/ 564211 w 1615845"/>
              <a:gd name="connsiteY8" fmla="*/ 535684 h 3502071"/>
              <a:gd name="connsiteX9" fmla="*/ 563114 w 1615845"/>
              <a:gd name="connsiteY9" fmla="*/ 584625 h 3502071"/>
              <a:gd name="connsiteX10" fmla="*/ 575785 w 1615845"/>
              <a:gd name="connsiteY10" fmla="*/ 3487228 h 3502071"/>
              <a:gd name="connsiteX11" fmla="*/ 0 w 1615845"/>
              <a:gd name="connsiteY11" fmla="*/ 3502071 h 3502071"/>
              <a:gd name="connsiteX0" fmla="*/ 0 w 1615845"/>
              <a:gd name="connsiteY0" fmla="*/ 3502071 h 3502071"/>
              <a:gd name="connsiteX1" fmla="*/ 45719 w 1615845"/>
              <a:gd name="connsiteY1" fmla="*/ 500959 h 3502071"/>
              <a:gd name="connsiteX2" fmla="*/ 355866 w 1615845"/>
              <a:gd name="connsiteY2" fmla="*/ 107420 h 3502071"/>
              <a:gd name="connsiteX3" fmla="*/ 1152193 w 1615845"/>
              <a:gd name="connsiteY3" fmla="*/ 147680 h 3502071"/>
              <a:gd name="connsiteX4" fmla="*/ 1152193 w 1615845"/>
              <a:gd name="connsiteY4" fmla="*/ 0 h 3502071"/>
              <a:gd name="connsiteX5" fmla="*/ 1615845 w 1615845"/>
              <a:gd name="connsiteY5" fmla="*/ 342426 h 3502071"/>
              <a:gd name="connsiteX6" fmla="*/ 1152193 w 1615845"/>
              <a:gd name="connsiteY6" fmla="*/ 684852 h 3502071"/>
              <a:gd name="connsiteX7" fmla="*/ 1152193 w 1615845"/>
              <a:gd name="connsiteY7" fmla="*/ 537172 h 3502071"/>
              <a:gd name="connsiteX8" fmla="*/ 564211 w 1615845"/>
              <a:gd name="connsiteY8" fmla="*/ 535684 h 3502071"/>
              <a:gd name="connsiteX9" fmla="*/ 563114 w 1615845"/>
              <a:gd name="connsiteY9" fmla="*/ 584625 h 3502071"/>
              <a:gd name="connsiteX10" fmla="*/ 575785 w 1615845"/>
              <a:gd name="connsiteY10" fmla="*/ 3487228 h 3502071"/>
              <a:gd name="connsiteX11" fmla="*/ 0 w 1615845"/>
              <a:gd name="connsiteY11" fmla="*/ 3502071 h 350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5845" h="3502071">
                <a:moveTo>
                  <a:pt x="0" y="3502071"/>
                </a:moveTo>
                <a:lnTo>
                  <a:pt x="45719" y="500959"/>
                </a:lnTo>
                <a:cubicBezTo>
                  <a:pt x="45719" y="278818"/>
                  <a:pt x="133725" y="107420"/>
                  <a:pt x="355866" y="107420"/>
                </a:cubicBezTo>
                <a:lnTo>
                  <a:pt x="1152193" y="147680"/>
                </a:lnTo>
                <a:lnTo>
                  <a:pt x="1152193" y="0"/>
                </a:lnTo>
                <a:lnTo>
                  <a:pt x="1615845" y="342426"/>
                </a:lnTo>
                <a:lnTo>
                  <a:pt x="1152193" y="684852"/>
                </a:lnTo>
                <a:lnTo>
                  <a:pt x="1152193" y="537172"/>
                </a:lnTo>
                <a:lnTo>
                  <a:pt x="564211" y="535684"/>
                </a:lnTo>
                <a:cubicBezTo>
                  <a:pt x="557181" y="535684"/>
                  <a:pt x="563114" y="577595"/>
                  <a:pt x="563114" y="584625"/>
                </a:cubicBezTo>
                <a:cubicBezTo>
                  <a:pt x="567338" y="1552159"/>
                  <a:pt x="575785" y="2306610"/>
                  <a:pt x="575785" y="3487228"/>
                </a:cubicBezTo>
                <a:lnTo>
                  <a:pt x="0" y="3502071"/>
                </a:lnTo>
                <a:close/>
              </a:path>
            </a:pathLst>
          </a:custGeom>
          <a:solidFill>
            <a:srgbClr val="90ABB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de-DE" sz="24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sp>
        <p:nvSpPr>
          <p:cNvPr id="13" name="Textfeld 12">
            <a:extLst>
              <a:ext uri="{FF2B5EF4-FFF2-40B4-BE49-F238E27FC236}">
                <a16:creationId xmlns:a16="http://schemas.microsoft.com/office/drawing/2014/main" id="{0F02EA91-A807-A5B4-9B53-7036F562355C}"/>
              </a:ext>
            </a:extLst>
          </p:cNvPr>
          <p:cNvSpPr txBox="1"/>
          <p:nvPr/>
        </p:nvSpPr>
        <p:spPr>
          <a:xfrm>
            <a:off x="1188875" y="5071116"/>
            <a:ext cx="1307543"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a:t>
            </a:r>
            <a:r>
              <a:rPr lang="de-DE" sz="900" dirty="0">
                <a:solidFill>
                  <a:srgbClr val="FFC000"/>
                </a:solidFill>
              </a:rPr>
              <a:t>:</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 3C,D,E,F,G,K)</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i="0" u="none" strike="noStrike" kern="1200" cap="none" spc="0" normalizeH="0" baseline="0" noProof="0" dirty="0">
                <a:ln>
                  <a:noFill/>
                </a:ln>
                <a:solidFill>
                  <a:srgbClr val="000000"/>
                </a:solidFill>
                <a:effectLst/>
                <a:uLnTx/>
                <a:uFillTx/>
                <a:latin typeface="Arial" charset="0"/>
                <a:ea typeface="ＭＳ Ｐゴシック" charset="-128"/>
                <a:cs typeface="+mn-cs"/>
              </a:rPr>
              <a:t>eingekaufte Güter und Dienstleistungen</a:t>
            </a:r>
          </a:p>
        </p:txBody>
      </p:sp>
      <p:sp>
        <p:nvSpPr>
          <p:cNvPr id="14" name="Textfeld 13">
            <a:extLst>
              <a:ext uri="{FF2B5EF4-FFF2-40B4-BE49-F238E27FC236}">
                <a16:creationId xmlns:a16="http://schemas.microsoft.com/office/drawing/2014/main" id="{DB26ABD7-D687-E1DA-468F-459E399F801B}"/>
              </a:ext>
            </a:extLst>
          </p:cNvPr>
          <p:cNvSpPr txBox="1"/>
          <p:nvPr/>
        </p:nvSpPr>
        <p:spPr>
          <a:xfrm>
            <a:off x="2540290" y="5085184"/>
            <a:ext cx="1108228" cy="369332"/>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2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Kapitalgüter</a:t>
            </a:r>
          </a:p>
        </p:txBody>
      </p:sp>
      <p:sp>
        <p:nvSpPr>
          <p:cNvPr id="15" name="Textfeld 14">
            <a:extLst>
              <a:ext uri="{FF2B5EF4-FFF2-40B4-BE49-F238E27FC236}">
                <a16:creationId xmlns:a16="http://schemas.microsoft.com/office/drawing/2014/main" id="{FFB24F89-068C-3F0B-784F-FA7E18F0315C}"/>
              </a:ext>
            </a:extLst>
          </p:cNvPr>
          <p:cNvSpPr txBox="1"/>
          <p:nvPr/>
        </p:nvSpPr>
        <p:spPr>
          <a:xfrm>
            <a:off x="3834622" y="5071116"/>
            <a:ext cx="1312411" cy="6463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3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Brennstoff- und </a:t>
            </a:r>
            <a:r>
              <a:rPr kumimoji="0" lang="de-DE" sz="900" b="0" i="0" u="none" strike="noStrike" kern="1200" cap="none" spc="0" normalizeH="0" baseline="0" noProof="0" dirty="0" smtClean="0">
                <a:ln>
                  <a:noFill/>
                </a:ln>
                <a:solidFill>
                  <a:srgbClr val="000000"/>
                </a:solidFill>
                <a:effectLst/>
                <a:uLnTx/>
                <a:uFillTx/>
                <a:latin typeface="Arial" charset="0"/>
                <a:ea typeface="ＭＳ Ｐゴシック" charset="-128"/>
                <a:cs typeface="+mn-cs"/>
              </a:rPr>
              <a:t>energiebezogene </a:t>
            </a: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Emissionen</a:t>
            </a:r>
          </a:p>
        </p:txBody>
      </p:sp>
      <p:sp>
        <p:nvSpPr>
          <p:cNvPr id="16" name="Textfeld 15">
            <a:extLst>
              <a:ext uri="{FF2B5EF4-FFF2-40B4-BE49-F238E27FC236}">
                <a16:creationId xmlns:a16="http://schemas.microsoft.com/office/drawing/2014/main" id="{C184498A-9DBD-BE5D-D35E-BFA1882413CF}"/>
              </a:ext>
            </a:extLst>
          </p:cNvPr>
          <p:cNvSpPr txBox="1"/>
          <p:nvPr/>
        </p:nvSpPr>
        <p:spPr>
          <a:xfrm>
            <a:off x="4511525" y="4114010"/>
            <a:ext cx="794989" cy="784830"/>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4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(ecocock-pit:3B)</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Transport und Verteilung</a:t>
            </a:r>
          </a:p>
        </p:txBody>
      </p:sp>
      <p:sp>
        <p:nvSpPr>
          <p:cNvPr id="17" name="Textfeld 16">
            <a:extLst>
              <a:ext uri="{FF2B5EF4-FFF2-40B4-BE49-F238E27FC236}">
                <a16:creationId xmlns:a16="http://schemas.microsoft.com/office/drawing/2014/main" id="{73CE79BD-95A7-7E43-2D51-C510ED710DB6}"/>
              </a:ext>
            </a:extLst>
          </p:cNvPr>
          <p:cNvSpPr txBox="1"/>
          <p:nvPr/>
        </p:nvSpPr>
        <p:spPr>
          <a:xfrm>
            <a:off x="4212566" y="3319239"/>
            <a:ext cx="1078023" cy="369332"/>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5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(ecocockpit:3H)</a:t>
            </a: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 Abfall</a:t>
            </a:r>
          </a:p>
        </p:txBody>
      </p:sp>
      <p:sp>
        <p:nvSpPr>
          <p:cNvPr id="18" name="Textfeld 17">
            <a:extLst>
              <a:ext uri="{FF2B5EF4-FFF2-40B4-BE49-F238E27FC236}">
                <a16:creationId xmlns:a16="http://schemas.microsoft.com/office/drawing/2014/main" id="{5F8221F3-2593-B49D-89DA-1DF77DBAF26B}"/>
              </a:ext>
            </a:extLst>
          </p:cNvPr>
          <p:cNvSpPr txBox="1"/>
          <p:nvPr/>
        </p:nvSpPr>
        <p:spPr>
          <a:xfrm>
            <a:off x="2277923" y="3363476"/>
            <a:ext cx="1078023" cy="369332"/>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6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(ecocockpit:3A)</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Geschäftsreisen</a:t>
            </a:r>
          </a:p>
        </p:txBody>
      </p:sp>
      <p:sp>
        <p:nvSpPr>
          <p:cNvPr id="19" name="Textfeld 18">
            <a:extLst>
              <a:ext uri="{FF2B5EF4-FFF2-40B4-BE49-F238E27FC236}">
                <a16:creationId xmlns:a16="http://schemas.microsoft.com/office/drawing/2014/main" id="{B2EC1ADA-7FB7-C72C-3942-6ADFB2D59D3C}"/>
              </a:ext>
            </a:extLst>
          </p:cNvPr>
          <p:cNvSpPr txBox="1"/>
          <p:nvPr/>
        </p:nvSpPr>
        <p:spPr>
          <a:xfrm>
            <a:off x="2273355" y="2395607"/>
            <a:ext cx="1087861"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7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(ecocockpit:3J)</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Pendeln der Arbeitnehmer</a:t>
            </a:r>
          </a:p>
        </p:txBody>
      </p:sp>
      <p:sp>
        <p:nvSpPr>
          <p:cNvPr id="20" name="Textfeld 19">
            <a:extLst>
              <a:ext uri="{FF2B5EF4-FFF2-40B4-BE49-F238E27FC236}">
                <a16:creationId xmlns:a16="http://schemas.microsoft.com/office/drawing/2014/main" id="{CA8B3292-F763-9944-056E-B6FB2E0A9841}"/>
              </a:ext>
            </a:extLst>
          </p:cNvPr>
          <p:cNvSpPr txBox="1"/>
          <p:nvPr/>
        </p:nvSpPr>
        <p:spPr>
          <a:xfrm>
            <a:off x="3829921" y="2254204"/>
            <a:ext cx="1081826" cy="646331"/>
          </a:xfrm>
          <a:prstGeom prst="rect">
            <a:avLst/>
          </a:prstGeom>
          <a:noFill/>
        </p:spPr>
        <p:txBody>
          <a:bodyPr wrap="square" rtlCol="0">
            <a:spAutoFit/>
          </a:bodyPr>
          <a:lstStyle/>
          <a:p>
            <a:pPr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8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(ecocockpit:3A) </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Angemietete oder geleaste Sachanlagen</a:t>
            </a:r>
          </a:p>
        </p:txBody>
      </p:sp>
      <p:sp>
        <p:nvSpPr>
          <p:cNvPr id="21" name="Textfeld 20">
            <a:extLst>
              <a:ext uri="{FF2B5EF4-FFF2-40B4-BE49-F238E27FC236}">
                <a16:creationId xmlns:a16="http://schemas.microsoft.com/office/drawing/2014/main" id="{0FDF8422-03DE-21E1-0977-2B65B51FF5C0}"/>
              </a:ext>
            </a:extLst>
          </p:cNvPr>
          <p:cNvSpPr txBox="1"/>
          <p:nvPr/>
        </p:nvSpPr>
        <p:spPr>
          <a:xfrm>
            <a:off x="1252614" y="4074137"/>
            <a:ext cx="1963066"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Bezogene Elektrizität, Dampf, Heizung und Kühlung für die eigene Nutzung</a:t>
            </a:r>
          </a:p>
        </p:txBody>
      </p:sp>
      <p:sp>
        <p:nvSpPr>
          <p:cNvPr id="22" name="Textfeld 21">
            <a:extLst>
              <a:ext uri="{FF2B5EF4-FFF2-40B4-BE49-F238E27FC236}">
                <a16:creationId xmlns:a16="http://schemas.microsoft.com/office/drawing/2014/main" id="{0F3301D7-7418-5F40-53EA-7071519AD44E}"/>
              </a:ext>
            </a:extLst>
          </p:cNvPr>
          <p:cNvSpPr txBox="1"/>
          <p:nvPr/>
        </p:nvSpPr>
        <p:spPr>
          <a:xfrm>
            <a:off x="5428310" y="4969768"/>
            <a:ext cx="676727"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Fuhrpark</a:t>
            </a:r>
          </a:p>
        </p:txBody>
      </p:sp>
      <p:sp>
        <p:nvSpPr>
          <p:cNvPr id="23" name="Textfeld 22">
            <a:extLst>
              <a:ext uri="{FF2B5EF4-FFF2-40B4-BE49-F238E27FC236}">
                <a16:creationId xmlns:a16="http://schemas.microsoft.com/office/drawing/2014/main" id="{1AE05FF1-9B95-C801-68C4-8E18C1F45E41}"/>
              </a:ext>
            </a:extLst>
          </p:cNvPr>
          <p:cNvSpPr txBox="1"/>
          <p:nvPr/>
        </p:nvSpPr>
        <p:spPr>
          <a:xfrm>
            <a:off x="5428310" y="3378821"/>
            <a:ext cx="676727"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Unternehmens-einrich-tungen</a:t>
            </a:r>
          </a:p>
        </p:txBody>
      </p:sp>
      <p:sp>
        <p:nvSpPr>
          <p:cNvPr id="24" name="Textfeld 23">
            <a:extLst>
              <a:ext uri="{FF2B5EF4-FFF2-40B4-BE49-F238E27FC236}">
                <a16:creationId xmlns:a16="http://schemas.microsoft.com/office/drawing/2014/main" id="{0D3417D9-452A-72D6-EF23-2EB8BBF35639}"/>
              </a:ext>
            </a:extLst>
          </p:cNvPr>
          <p:cNvSpPr txBox="1"/>
          <p:nvPr/>
        </p:nvSpPr>
        <p:spPr>
          <a:xfrm>
            <a:off x="6486964" y="5153417"/>
            <a:ext cx="1178062" cy="5078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9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Transport und Verteilung</a:t>
            </a:r>
          </a:p>
        </p:txBody>
      </p:sp>
      <p:sp>
        <p:nvSpPr>
          <p:cNvPr id="25" name="Textfeld 24">
            <a:extLst>
              <a:ext uri="{FF2B5EF4-FFF2-40B4-BE49-F238E27FC236}">
                <a16:creationId xmlns:a16="http://schemas.microsoft.com/office/drawing/2014/main" id="{C6927143-FE4A-972E-C353-8A54D07BCB6E}"/>
              </a:ext>
            </a:extLst>
          </p:cNvPr>
          <p:cNvSpPr txBox="1"/>
          <p:nvPr/>
        </p:nvSpPr>
        <p:spPr>
          <a:xfrm>
            <a:off x="7766809" y="5153417"/>
            <a:ext cx="1353527" cy="5078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10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Verarbeitung der verkauften Produkte</a:t>
            </a:r>
          </a:p>
        </p:txBody>
      </p:sp>
      <p:sp>
        <p:nvSpPr>
          <p:cNvPr id="26" name="Textfeld 25">
            <a:extLst>
              <a:ext uri="{FF2B5EF4-FFF2-40B4-BE49-F238E27FC236}">
                <a16:creationId xmlns:a16="http://schemas.microsoft.com/office/drawing/2014/main" id="{E6C2FE39-8CAD-1822-6251-E1E99C7C0C9F}"/>
              </a:ext>
            </a:extLst>
          </p:cNvPr>
          <p:cNvSpPr txBox="1"/>
          <p:nvPr/>
        </p:nvSpPr>
        <p:spPr>
          <a:xfrm>
            <a:off x="9048328" y="5153417"/>
            <a:ext cx="1353527" cy="5078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11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Nutzung der verkauften Produkte</a:t>
            </a:r>
          </a:p>
        </p:txBody>
      </p:sp>
      <p:sp>
        <p:nvSpPr>
          <p:cNvPr id="27" name="Textfeld 26">
            <a:extLst>
              <a:ext uri="{FF2B5EF4-FFF2-40B4-BE49-F238E27FC236}">
                <a16:creationId xmlns:a16="http://schemas.microsoft.com/office/drawing/2014/main" id="{81C94CC2-D26C-4A64-2627-6A8E69B2BC46}"/>
              </a:ext>
            </a:extLst>
          </p:cNvPr>
          <p:cNvSpPr txBox="1"/>
          <p:nvPr/>
        </p:nvSpPr>
        <p:spPr>
          <a:xfrm>
            <a:off x="9401569" y="3177363"/>
            <a:ext cx="1497543" cy="646331"/>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12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Umgang mit verkauften Produkten an deren Lebenszyklusende</a:t>
            </a:r>
          </a:p>
        </p:txBody>
      </p:sp>
      <p:sp>
        <p:nvSpPr>
          <p:cNvPr id="28" name="Textfeld 27">
            <a:extLst>
              <a:ext uri="{FF2B5EF4-FFF2-40B4-BE49-F238E27FC236}">
                <a16:creationId xmlns:a16="http://schemas.microsoft.com/office/drawing/2014/main" id="{C352A16F-4BAB-8A7A-EEB9-5F83F973A770}"/>
              </a:ext>
            </a:extLst>
          </p:cNvPr>
          <p:cNvSpPr txBox="1"/>
          <p:nvPr/>
        </p:nvSpPr>
        <p:spPr>
          <a:xfrm>
            <a:off x="8251523" y="3141383"/>
            <a:ext cx="980194" cy="784830"/>
          </a:xfrm>
          <a:prstGeom prst="rect">
            <a:avLst/>
          </a:prstGeom>
          <a:noFill/>
        </p:spPr>
        <p:txBody>
          <a:bodyPr wrap="square" rtlCol="0">
            <a:spAutoFit/>
          </a:bodyPr>
          <a:lstStyle/>
          <a:p>
            <a:pPr algn="l" eaLnBrk="0" fontAlgn="base" hangingPunct="0">
              <a:spcBef>
                <a:spcPct val="0"/>
              </a:spcBef>
              <a:spcAft>
                <a:spcPct val="0"/>
              </a:spcAf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13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Vermietete oder verleaste Sachanlagen</a:t>
            </a:r>
          </a:p>
        </p:txBody>
      </p:sp>
      <p:sp>
        <p:nvSpPr>
          <p:cNvPr id="29" name="Textfeld 28">
            <a:extLst>
              <a:ext uri="{FF2B5EF4-FFF2-40B4-BE49-F238E27FC236}">
                <a16:creationId xmlns:a16="http://schemas.microsoft.com/office/drawing/2014/main" id="{1299D196-9F25-4463-87CC-CD46002ACAA2}"/>
              </a:ext>
            </a:extLst>
          </p:cNvPr>
          <p:cNvSpPr txBox="1"/>
          <p:nvPr/>
        </p:nvSpPr>
        <p:spPr>
          <a:xfrm>
            <a:off x="7115620" y="3012208"/>
            <a:ext cx="1068413"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Franchise</a:t>
            </a:r>
          </a:p>
        </p:txBody>
      </p:sp>
      <p:sp>
        <p:nvSpPr>
          <p:cNvPr id="30" name="Textfeld 29">
            <a:extLst>
              <a:ext uri="{FF2B5EF4-FFF2-40B4-BE49-F238E27FC236}">
                <a16:creationId xmlns:a16="http://schemas.microsoft.com/office/drawing/2014/main" id="{144E7D2C-83BD-5B36-BD0B-F0F520759728}"/>
              </a:ext>
            </a:extLst>
          </p:cNvPr>
          <p:cNvSpPr txBox="1"/>
          <p:nvPr/>
        </p:nvSpPr>
        <p:spPr>
          <a:xfrm>
            <a:off x="6954778" y="2260201"/>
            <a:ext cx="855029" cy="5078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15 </a:t>
            </a:r>
            <a:r>
              <a:rPr kumimoji="0" lang="de-DE" sz="900" b="0" i="0" u="none" strike="noStrike" kern="1200" cap="none" spc="0" normalizeH="0" baseline="0" noProof="0" dirty="0">
                <a:ln>
                  <a:noFill/>
                </a:ln>
                <a:solidFill>
                  <a:srgbClr val="FFC000"/>
                </a:solidFill>
                <a:effectLst/>
                <a:uLnTx/>
                <a:uFillTx/>
                <a:latin typeface="Arial" charset="0"/>
                <a:ea typeface="ＭＳ Ｐゴシック" charset="-128"/>
                <a:cs typeface="+mn-cs"/>
              </a:rPr>
              <a:t>(ecocock-pit:3L)</a:t>
            </a:r>
            <a:endPar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0" i="0" u="none" strike="noStrike" kern="1200" cap="none" spc="0" normalizeH="0" baseline="0" noProof="0" dirty="0">
                <a:ln>
                  <a:noFill/>
                </a:ln>
                <a:solidFill>
                  <a:srgbClr val="000000"/>
                </a:solidFill>
                <a:effectLst/>
                <a:uLnTx/>
                <a:uFillTx/>
                <a:latin typeface="Arial" charset="0"/>
                <a:ea typeface="ＭＳ Ｐゴシック" charset="-128"/>
                <a:cs typeface="+mn-cs"/>
              </a:rPr>
              <a:t>Investitionen</a:t>
            </a:r>
          </a:p>
        </p:txBody>
      </p:sp>
      <p:sp>
        <p:nvSpPr>
          <p:cNvPr id="31" name="Textfeld 30">
            <a:extLst>
              <a:ext uri="{FF2B5EF4-FFF2-40B4-BE49-F238E27FC236}">
                <a16:creationId xmlns:a16="http://schemas.microsoft.com/office/drawing/2014/main" id="{3E436B35-EE07-420C-95E7-5D2BA0D3BC8C}"/>
              </a:ext>
            </a:extLst>
          </p:cNvPr>
          <p:cNvSpPr txBox="1"/>
          <p:nvPr/>
        </p:nvSpPr>
        <p:spPr>
          <a:xfrm>
            <a:off x="5135990" y="1063101"/>
            <a:ext cx="687208" cy="400110"/>
          </a:xfrm>
          <a:prstGeom prst="rect">
            <a:avLst/>
          </a:prstGeom>
          <a:noFill/>
        </p:spPr>
        <p:txBody>
          <a:bodyPr wrap="square" rtlCol="0">
            <a:spAutoFit/>
          </a:bodyPr>
          <a:lstStyle/>
          <a:p>
            <a:pPr algn="l"/>
            <a:r>
              <a:rPr lang="de-DE" sz="2000" dirty="0"/>
              <a:t>CH</a:t>
            </a:r>
            <a:r>
              <a:rPr lang="de-DE" sz="2000" baseline="-25000" dirty="0"/>
              <a:t>4</a:t>
            </a:r>
          </a:p>
        </p:txBody>
      </p:sp>
      <p:sp>
        <p:nvSpPr>
          <p:cNvPr id="32" name="Textfeld 31">
            <a:extLst>
              <a:ext uri="{FF2B5EF4-FFF2-40B4-BE49-F238E27FC236}">
                <a16:creationId xmlns:a16="http://schemas.microsoft.com/office/drawing/2014/main" id="{405524FF-429F-491D-FEF6-D06955CF3FF7}"/>
              </a:ext>
            </a:extLst>
          </p:cNvPr>
          <p:cNvSpPr txBox="1"/>
          <p:nvPr/>
        </p:nvSpPr>
        <p:spPr>
          <a:xfrm>
            <a:off x="7405151" y="775701"/>
            <a:ext cx="687208" cy="400110"/>
          </a:xfrm>
          <a:prstGeom prst="rect">
            <a:avLst/>
          </a:prstGeom>
          <a:noFill/>
        </p:spPr>
        <p:txBody>
          <a:bodyPr wrap="square" rtlCol="0">
            <a:spAutoFit/>
          </a:bodyPr>
          <a:lstStyle/>
          <a:p>
            <a:pPr algn="l"/>
            <a:r>
              <a:rPr lang="de-DE" sz="2000" dirty="0"/>
              <a:t>N</a:t>
            </a:r>
            <a:r>
              <a:rPr lang="de-DE" sz="2000" baseline="-25000" dirty="0"/>
              <a:t>2</a:t>
            </a:r>
            <a:r>
              <a:rPr lang="de-DE" sz="2000" dirty="0"/>
              <a:t>O</a:t>
            </a:r>
          </a:p>
        </p:txBody>
      </p:sp>
      <p:sp>
        <p:nvSpPr>
          <p:cNvPr id="33" name="Textfeld 32">
            <a:extLst>
              <a:ext uri="{FF2B5EF4-FFF2-40B4-BE49-F238E27FC236}">
                <a16:creationId xmlns:a16="http://schemas.microsoft.com/office/drawing/2014/main" id="{4EA3A504-52CA-7E66-6CB5-B27F5EDCECA0}"/>
              </a:ext>
            </a:extLst>
          </p:cNvPr>
          <p:cNvSpPr txBox="1"/>
          <p:nvPr/>
        </p:nvSpPr>
        <p:spPr>
          <a:xfrm>
            <a:off x="3735015" y="1165656"/>
            <a:ext cx="687208" cy="400110"/>
          </a:xfrm>
          <a:prstGeom prst="rect">
            <a:avLst/>
          </a:prstGeom>
          <a:noFill/>
        </p:spPr>
        <p:txBody>
          <a:bodyPr wrap="square" rtlCol="0">
            <a:spAutoFit/>
          </a:bodyPr>
          <a:lstStyle/>
          <a:p>
            <a:pPr algn="l"/>
            <a:r>
              <a:rPr lang="de-DE" sz="2000" dirty="0"/>
              <a:t>SF</a:t>
            </a:r>
            <a:r>
              <a:rPr lang="de-DE" sz="2000" baseline="-25000" dirty="0"/>
              <a:t>6</a:t>
            </a:r>
          </a:p>
        </p:txBody>
      </p:sp>
      <p:sp>
        <p:nvSpPr>
          <p:cNvPr id="34" name="Textfeld 33">
            <a:extLst>
              <a:ext uri="{FF2B5EF4-FFF2-40B4-BE49-F238E27FC236}">
                <a16:creationId xmlns:a16="http://schemas.microsoft.com/office/drawing/2014/main" id="{8A488432-1C9E-D3C0-471C-36C86E01A528}"/>
              </a:ext>
            </a:extLst>
          </p:cNvPr>
          <p:cNvSpPr txBox="1"/>
          <p:nvPr/>
        </p:nvSpPr>
        <p:spPr>
          <a:xfrm>
            <a:off x="3828179" y="647076"/>
            <a:ext cx="687208" cy="400110"/>
          </a:xfrm>
          <a:prstGeom prst="rect">
            <a:avLst/>
          </a:prstGeom>
          <a:noFill/>
        </p:spPr>
        <p:txBody>
          <a:bodyPr wrap="square" rtlCol="0">
            <a:spAutoFit/>
          </a:bodyPr>
          <a:lstStyle/>
          <a:p>
            <a:pPr algn="l"/>
            <a:r>
              <a:rPr lang="de-DE" sz="2000" dirty="0"/>
              <a:t>NF</a:t>
            </a:r>
            <a:r>
              <a:rPr lang="de-DE" sz="2000" baseline="-25000" dirty="0"/>
              <a:t>3</a:t>
            </a:r>
          </a:p>
        </p:txBody>
      </p:sp>
      <p:sp>
        <p:nvSpPr>
          <p:cNvPr id="35" name="Textfeld 34">
            <a:extLst>
              <a:ext uri="{FF2B5EF4-FFF2-40B4-BE49-F238E27FC236}">
                <a16:creationId xmlns:a16="http://schemas.microsoft.com/office/drawing/2014/main" id="{28648BF7-7F1D-08EC-684F-BD178E189745}"/>
              </a:ext>
            </a:extLst>
          </p:cNvPr>
          <p:cNvSpPr txBox="1"/>
          <p:nvPr/>
        </p:nvSpPr>
        <p:spPr>
          <a:xfrm>
            <a:off x="4900542" y="558962"/>
            <a:ext cx="919727" cy="400110"/>
          </a:xfrm>
          <a:prstGeom prst="rect">
            <a:avLst/>
          </a:prstGeom>
          <a:noFill/>
        </p:spPr>
        <p:txBody>
          <a:bodyPr wrap="square" rtlCol="0">
            <a:spAutoFit/>
          </a:bodyPr>
          <a:lstStyle/>
          <a:p>
            <a:pPr algn="l"/>
            <a:r>
              <a:rPr lang="de-DE" sz="2000" dirty="0"/>
              <a:t>HFCs</a:t>
            </a:r>
            <a:endParaRPr lang="de-DE" sz="2000" baseline="-25000" dirty="0"/>
          </a:p>
        </p:txBody>
      </p:sp>
      <p:sp>
        <p:nvSpPr>
          <p:cNvPr id="36" name="Textfeld 35">
            <a:extLst>
              <a:ext uri="{FF2B5EF4-FFF2-40B4-BE49-F238E27FC236}">
                <a16:creationId xmlns:a16="http://schemas.microsoft.com/office/drawing/2014/main" id="{60E48634-17BC-E2AC-AD60-7503D7ECDF83}"/>
              </a:ext>
            </a:extLst>
          </p:cNvPr>
          <p:cNvSpPr txBox="1"/>
          <p:nvPr/>
        </p:nvSpPr>
        <p:spPr>
          <a:xfrm>
            <a:off x="5962831" y="1051143"/>
            <a:ext cx="919727" cy="400110"/>
          </a:xfrm>
          <a:prstGeom prst="rect">
            <a:avLst/>
          </a:prstGeom>
          <a:noFill/>
        </p:spPr>
        <p:txBody>
          <a:bodyPr wrap="square" rtlCol="0">
            <a:spAutoFit/>
          </a:bodyPr>
          <a:lstStyle/>
          <a:p>
            <a:pPr algn="l"/>
            <a:r>
              <a:rPr lang="de-DE" sz="2000" dirty="0"/>
              <a:t>PFCs</a:t>
            </a:r>
            <a:endParaRPr lang="de-DE" sz="2000" baseline="-25000" dirty="0"/>
          </a:p>
        </p:txBody>
      </p:sp>
      <p:sp>
        <p:nvSpPr>
          <p:cNvPr id="37" name="Textfeld 36">
            <a:extLst>
              <a:ext uri="{FF2B5EF4-FFF2-40B4-BE49-F238E27FC236}">
                <a16:creationId xmlns:a16="http://schemas.microsoft.com/office/drawing/2014/main" id="{FB80C860-BF7F-4066-724C-5FD7A6DBDB9C}"/>
              </a:ext>
            </a:extLst>
          </p:cNvPr>
          <p:cNvSpPr txBox="1"/>
          <p:nvPr/>
        </p:nvSpPr>
        <p:spPr>
          <a:xfrm>
            <a:off x="558900" y="5795685"/>
            <a:ext cx="2368991" cy="523220"/>
          </a:xfrm>
          <a:prstGeom prst="rect">
            <a:avLst/>
          </a:prstGeom>
          <a:solidFill>
            <a:srgbClr val="90ABBE"/>
          </a:solidFill>
        </p:spPr>
        <p:txBody>
          <a:bodyPr wrap="square" rtlCol="0">
            <a:spAutoFit/>
          </a:bodyPr>
          <a:lstStyle>
            <a:defPPr>
              <a:defRPr lang="de-DE"/>
            </a:defPPr>
            <a:lvl1pPr algn="l">
              <a:defRPr sz="1400">
                <a:solidFill>
                  <a:schemeClr val="bg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Scope 3 INDIREKT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Vorgelagerte Aktivitäten</a:t>
            </a:r>
          </a:p>
        </p:txBody>
      </p:sp>
      <p:sp>
        <p:nvSpPr>
          <p:cNvPr id="38" name="Textfeld 37">
            <a:extLst>
              <a:ext uri="{FF2B5EF4-FFF2-40B4-BE49-F238E27FC236}">
                <a16:creationId xmlns:a16="http://schemas.microsoft.com/office/drawing/2014/main" id="{12956BF7-52FF-070D-A3E6-72445902CA6E}"/>
              </a:ext>
            </a:extLst>
          </p:cNvPr>
          <p:cNvSpPr txBox="1"/>
          <p:nvPr/>
        </p:nvSpPr>
        <p:spPr>
          <a:xfrm>
            <a:off x="8229480" y="5791488"/>
            <a:ext cx="2475032" cy="523220"/>
          </a:xfrm>
          <a:prstGeom prst="rect">
            <a:avLst/>
          </a:prstGeom>
          <a:solidFill>
            <a:srgbClr val="526E7F"/>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Scope 3 INDIREKT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Nachgelagerte Aktivitäten</a:t>
            </a:r>
          </a:p>
        </p:txBody>
      </p:sp>
      <p:sp>
        <p:nvSpPr>
          <p:cNvPr id="39" name="Textfeld 38">
            <a:extLst>
              <a:ext uri="{FF2B5EF4-FFF2-40B4-BE49-F238E27FC236}">
                <a16:creationId xmlns:a16="http://schemas.microsoft.com/office/drawing/2014/main" id="{DB1EDD3C-78AE-1C6B-3BE1-BD1FC9DBEA3C}"/>
              </a:ext>
            </a:extLst>
          </p:cNvPr>
          <p:cNvSpPr txBox="1"/>
          <p:nvPr/>
        </p:nvSpPr>
        <p:spPr>
          <a:xfrm>
            <a:off x="4626759" y="5804409"/>
            <a:ext cx="2387019" cy="523220"/>
          </a:xfrm>
          <a:prstGeom prst="rect">
            <a:avLst/>
          </a:prstGeom>
          <a:solidFill>
            <a:srgbClr val="B6C6D0"/>
          </a:solidFill>
        </p:spPr>
        <p:txBody>
          <a:bodyPr wrap="square" rtlCol="0">
            <a:spAutoFit/>
          </a:bodyPr>
          <a:lstStyle>
            <a:defPPr>
              <a:defRPr lang="de-DE"/>
            </a:defPPr>
            <a:lvl1pPr algn="l">
              <a:defRPr sz="1400">
                <a:solidFill>
                  <a:schemeClr val="bg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Scope 1 DIREKT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charset="0"/>
                <a:ea typeface="ＭＳ Ｐゴシック" charset="-128"/>
                <a:cs typeface="+mn-cs"/>
              </a:rPr>
              <a:t>Berichtendes Unternehmen</a:t>
            </a:r>
          </a:p>
        </p:txBody>
      </p:sp>
      <p:pic>
        <p:nvPicPr>
          <p:cNvPr id="40" name="Grafik 39" descr="Warenkorb mit einfarbiger Füllung">
            <a:extLst>
              <a:ext uri="{FF2B5EF4-FFF2-40B4-BE49-F238E27FC236}">
                <a16:creationId xmlns:a16="http://schemas.microsoft.com/office/drawing/2014/main" id="{220B354E-2273-5467-3F5B-EF5A0D85303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80368" y="5213141"/>
            <a:ext cx="324000" cy="324000"/>
          </a:xfrm>
          <a:prstGeom prst="rect">
            <a:avLst/>
          </a:prstGeom>
        </p:spPr>
      </p:pic>
      <p:pic>
        <p:nvPicPr>
          <p:cNvPr id="41" name="Grafik 40" descr="Roboterhand mit einfarbiger Füllung">
            <a:extLst>
              <a:ext uri="{FF2B5EF4-FFF2-40B4-BE49-F238E27FC236}">
                <a16:creationId xmlns:a16="http://schemas.microsoft.com/office/drawing/2014/main" id="{FB630AF1-E6F5-F371-F13A-E288C0FBACB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215093" y="5138452"/>
            <a:ext cx="324000" cy="324000"/>
          </a:xfrm>
          <a:prstGeom prst="rect">
            <a:avLst/>
          </a:prstGeom>
        </p:spPr>
      </p:pic>
      <p:pic>
        <p:nvPicPr>
          <p:cNvPr id="43" name="Grafik 42" descr="Kraftstoff mit einfarbiger Füllung">
            <a:extLst>
              <a:ext uri="{FF2B5EF4-FFF2-40B4-BE49-F238E27FC236}">
                <a16:creationId xmlns:a16="http://schemas.microsoft.com/office/drawing/2014/main" id="{9EDB501B-73F1-5A0E-37AC-8910CD5A671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576951" y="5140365"/>
            <a:ext cx="324000" cy="324000"/>
          </a:xfrm>
          <a:prstGeom prst="rect">
            <a:avLst/>
          </a:prstGeom>
        </p:spPr>
      </p:pic>
      <p:pic>
        <p:nvPicPr>
          <p:cNvPr id="44" name="Grafik 43" descr="Fracht mit einfarbiger Füllung">
            <a:extLst>
              <a:ext uri="{FF2B5EF4-FFF2-40B4-BE49-F238E27FC236}">
                <a16:creationId xmlns:a16="http://schemas.microsoft.com/office/drawing/2014/main" id="{6D3EA052-915A-77F1-E068-16ABDF5EAD6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703061" y="3821149"/>
            <a:ext cx="324000" cy="324000"/>
          </a:xfrm>
          <a:prstGeom prst="rect">
            <a:avLst/>
          </a:prstGeom>
        </p:spPr>
      </p:pic>
      <p:pic>
        <p:nvPicPr>
          <p:cNvPr id="45" name="Grafik 44" descr="Abfall mit einfarbiger Füllung">
            <a:extLst>
              <a:ext uri="{FF2B5EF4-FFF2-40B4-BE49-F238E27FC236}">
                <a16:creationId xmlns:a16="http://schemas.microsoft.com/office/drawing/2014/main" id="{24EB5598-53AC-1FF8-9E0F-754ECE94E6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4121537" y="3602213"/>
            <a:ext cx="324000" cy="324000"/>
          </a:xfrm>
          <a:prstGeom prst="rect">
            <a:avLst/>
          </a:prstGeom>
        </p:spPr>
      </p:pic>
      <p:pic>
        <p:nvPicPr>
          <p:cNvPr id="46" name="Grafik 45" descr="Potenz mit einfarbiger Füllung">
            <a:extLst>
              <a:ext uri="{FF2B5EF4-FFF2-40B4-BE49-F238E27FC236}">
                <a16:creationId xmlns:a16="http://schemas.microsoft.com/office/drawing/2014/main" id="{B0CD3C84-5686-1E24-DE22-1CA488920B4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862823" y="4159977"/>
            <a:ext cx="324000" cy="324000"/>
          </a:xfrm>
          <a:prstGeom prst="rect">
            <a:avLst/>
          </a:prstGeom>
        </p:spPr>
      </p:pic>
      <p:pic>
        <p:nvPicPr>
          <p:cNvPr id="47" name="Grafik 46" descr="Abheben mit einfarbiger Füllung">
            <a:extLst>
              <a:ext uri="{FF2B5EF4-FFF2-40B4-BE49-F238E27FC236}">
                <a16:creationId xmlns:a16="http://schemas.microsoft.com/office/drawing/2014/main" id="{E3CCCCF7-E443-C08D-FF82-C8181F64E1C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1905434" y="3423595"/>
            <a:ext cx="324000" cy="324000"/>
          </a:xfrm>
          <a:prstGeom prst="rect">
            <a:avLst/>
          </a:prstGeom>
        </p:spPr>
      </p:pic>
      <p:pic>
        <p:nvPicPr>
          <p:cNvPr id="48" name="Grafik 47" descr="Straßenbahnwagen mit einfarbiger Füllung">
            <a:extLst>
              <a:ext uri="{FF2B5EF4-FFF2-40B4-BE49-F238E27FC236}">
                <a16:creationId xmlns:a16="http://schemas.microsoft.com/office/drawing/2014/main" id="{CBE3D36D-2583-6A5A-EAC9-D5EC3697B939}"/>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1977000" y="2453478"/>
            <a:ext cx="324000" cy="324000"/>
          </a:xfrm>
          <a:prstGeom prst="rect">
            <a:avLst/>
          </a:prstGeom>
        </p:spPr>
      </p:pic>
      <p:pic>
        <p:nvPicPr>
          <p:cNvPr id="49" name="Grafik 48" descr="Haus mit einfarbiger Füllung">
            <a:extLst>
              <a:ext uri="{FF2B5EF4-FFF2-40B4-BE49-F238E27FC236}">
                <a16:creationId xmlns:a16="http://schemas.microsoft.com/office/drawing/2014/main" id="{F1E8EBDE-18D3-DB19-FEB9-C935223A2FB6}"/>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3501690" y="2418503"/>
            <a:ext cx="324000" cy="324000"/>
          </a:xfrm>
          <a:prstGeom prst="rect">
            <a:avLst/>
          </a:prstGeom>
        </p:spPr>
      </p:pic>
      <p:pic>
        <p:nvPicPr>
          <p:cNvPr id="50" name="Grafik 49" descr="Auto mit einfarbiger Füllung">
            <a:extLst>
              <a:ext uri="{FF2B5EF4-FFF2-40B4-BE49-F238E27FC236}">
                <a16:creationId xmlns:a16="http://schemas.microsoft.com/office/drawing/2014/main" id="{0D4FC78E-F2F1-09F1-DB4E-A614C1A98DD5}"/>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a:off x="5574762" y="4743451"/>
            <a:ext cx="324000" cy="324000"/>
          </a:xfrm>
          <a:prstGeom prst="rect">
            <a:avLst/>
          </a:prstGeom>
        </p:spPr>
      </p:pic>
      <p:pic>
        <p:nvPicPr>
          <p:cNvPr id="51" name="Grafik 50" descr="Gebäude mit einfarbiger Füllung">
            <a:extLst>
              <a:ext uri="{FF2B5EF4-FFF2-40B4-BE49-F238E27FC236}">
                <a16:creationId xmlns:a16="http://schemas.microsoft.com/office/drawing/2014/main" id="{2EC36413-0D3D-DC5B-20C9-7677311CD08E}"/>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tretch>
            <a:fillRect/>
          </a:stretch>
        </p:blipFill>
        <p:spPr>
          <a:xfrm>
            <a:off x="5544638" y="3015363"/>
            <a:ext cx="324000" cy="324000"/>
          </a:xfrm>
          <a:prstGeom prst="rect">
            <a:avLst/>
          </a:prstGeom>
        </p:spPr>
      </p:pic>
      <p:pic>
        <p:nvPicPr>
          <p:cNvPr id="52" name="Grafik 51" descr="Fracht mit einfarbiger Füllung">
            <a:extLst>
              <a:ext uri="{FF2B5EF4-FFF2-40B4-BE49-F238E27FC236}">
                <a16:creationId xmlns:a16="http://schemas.microsoft.com/office/drawing/2014/main" id="{AE48C7E1-60C0-5A6E-1C1A-FCBBD3D97E9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259758" y="5265240"/>
            <a:ext cx="324000" cy="324000"/>
          </a:xfrm>
          <a:prstGeom prst="rect">
            <a:avLst/>
          </a:prstGeom>
        </p:spPr>
      </p:pic>
      <p:pic>
        <p:nvPicPr>
          <p:cNvPr id="53" name="Grafik 52" descr="Fabrik mit einfarbiger Füllung">
            <a:extLst>
              <a:ext uri="{FF2B5EF4-FFF2-40B4-BE49-F238E27FC236}">
                <a16:creationId xmlns:a16="http://schemas.microsoft.com/office/drawing/2014/main" id="{D9D5C0A8-028B-BE32-EED4-C2D5E1B02320}"/>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tretch>
            <a:fillRect/>
          </a:stretch>
        </p:blipFill>
        <p:spPr>
          <a:xfrm>
            <a:off x="7488339" y="5193232"/>
            <a:ext cx="324000" cy="324000"/>
          </a:xfrm>
          <a:prstGeom prst="rect">
            <a:avLst/>
          </a:prstGeom>
        </p:spPr>
      </p:pic>
      <p:pic>
        <p:nvPicPr>
          <p:cNvPr id="54" name="Grafik 53" descr="Glühlampe mit einfarbiger Füllung">
            <a:extLst>
              <a:ext uri="{FF2B5EF4-FFF2-40B4-BE49-F238E27FC236}">
                <a16:creationId xmlns:a16="http://schemas.microsoft.com/office/drawing/2014/main" id="{0F58D5C9-1FAC-46B6-C40A-6D853C710C08}"/>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tretch>
            <a:fillRect/>
          </a:stretch>
        </p:blipFill>
        <p:spPr>
          <a:xfrm>
            <a:off x="8843116" y="5193232"/>
            <a:ext cx="324000" cy="324000"/>
          </a:xfrm>
          <a:prstGeom prst="rect">
            <a:avLst/>
          </a:prstGeom>
        </p:spPr>
      </p:pic>
      <p:pic>
        <p:nvPicPr>
          <p:cNvPr id="55" name="Grafik 54" descr="Recycling mit einfarbiger Füllung">
            <a:extLst>
              <a:ext uri="{FF2B5EF4-FFF2-40B4-BE49-F238E27FC236}">
                <a16:creationId xmlns:a16="http://schemas.microsoft.com/office/drawing/2014/main" id="{38E6D26A-510C-583A-D0B9-E8F7E85439A7}"/>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tretch>
            <a:fillRect/>
          </a:stretch>
        </p:blipFill>
        <p:spPr>
          <a:xfrm>
            <a:off x="9133460" y="3396446"/>
            <a:ext cx="324000" cy="324000"/>
          </a:xfrm>
          <a:prstGeom prst="rect">
            <a:avLst/>
          </a:prstGeom>
        </p:spPr>
      </p:pic>
      <p:pic>
        <p:nvPicPr>
          <p:cNvPr id="56" name="Grafik 55" descr="Haus mit einfarbiger Füllung">
            <a:extLst>
              <a:ext uri="{FF2B5EF4-FFF2-40B4-BE49-F238E27FC236}">
                <a16:creationId xmlns:a16="http://schemas.microsoft.com/office/drawing/2014/main" id="{72320329-EE92-5DAC-01CA-62DAA61BE123}"/>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7993075" y="3399964"/>
            <a:ext cx="324000" cy="324000"/>
          </a:xfrm>
          <a:prstGeom prst="rect">
            <a:avLst/>
          </a:prstGeom>
        </p:spPr>
      </p:pic>
      <p:pic>
        <p:nvPicPr>
          <p:cNvPr id="57" name="Grafik 56" descr="Stadt mit einfarbiger Füllung">
            <a:extLst>
              <a:ext uri="{FF2B5EF4-FFF2-40B4-BE49-F238E27FC236}">
                <a16:creationId xmlns:a16="http://schemas.microsoft.com/office/drawing/2014/main" id="{C07086C2-0A21-5F23-3C7D-3C1F142CB5AF}"/>
              </a:ext>
            </a:extLst>
          </p:cNvPr>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tretch>
            <a:fillRect/>
          </a:stretch>
        </p:blipFill>
        <p:spPr>
          <a:xfrm>
            <a:off x="7182157" y="2747049"/>
            <a:ext cx="324000" cy="324000"/>
          </a:xfrm>
          <a:prstGeom prst="rect">
            <a:avLst/>
          </a:prstGeom>
        </p:spPr>
      </p:pic>
      <p:pic>
        <p:nvPicPr>
          <p:cNvPr id="58" name="Grafik 57" descr="Münzen mit einfarbiger Füllung">
            <a:extLst>
              <a:ext uri="{FF2B5EF4-FFF2-40B4-BE49-F238E27FC236}">
                <a16:creationId xmlns:a16="http://schemas.microsoft.com/office/drawing/2014/main" id="{44AA6350-B317-20AD-3249-21E55A44E838}"/>
              </a:ext>
            </a:extLst>
          </p:cNvPr>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33"/>
              </a:ext>
            </a:extLst>
          </a:blip>
          <a:stretch>
            <a:fillRect/>
          </a:stretch>
        </p:blipFill>
        <p:spPr>
          <a:xfrm>
            <a:off x="7203378" y="1984089"/>
            <a:ext cx="324000" cy="324000"/>
          </a:xfrm>
          <a:prstGeom prst="rect">
            <a:avLst/>
          </a:prstGeom>
        </p:spPr>
      </p:pic>
      <p:sp>
        <p:nvSpPr>
          <p:cNvPr id="60" name="Ellipse 59">
            <a:extLst>
              <a:ext uri="{FF2B5EF4-FFF2-40B4-BE49-F238E27FC236}">
                <a16:creationId xmlns:a16="http://schemas.microsoft.com/office/drawing/2014/main" id="{77D3A0D0-6DDC-0D76-65F9-E20E3EBA9841}"/>
              </a:ext>
            </a:extLst>
          </p:cNvPr>
          <p:cNvSpPr/>
          <p:nvPr/>
        </p:nvSpPr>
        <p:spPr bwMode="auto">
          <a:xfrm>
            <a:off x="2117070" y="4952555"/>
            <a:ext cx="1522751" cy="658823"/>
          </a:xfrm>
          <a:prstGeom prst="ellipse">
            <a:avLst/>
          </a:prstGeom>
          <a:noFill/>
          <a:ln w="38100" cap="flat" cmpd="sng" algn="ctr">
            <a:solidFill>
              <a:srgbClr val="F9AA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61" name="Sprechblase: rechteckig mit abgerundeten Ecken 60">
            <a:extLst>
              <a:ext uri="{FF2B5EF4-FFF2-40B4-BE49-F238E27FC236}">
                <a16:creationId xmlns:a16="http://schemas.microsoft.com/office/drawing/2014/main" id="{FD66C70C-0305-4488-1B26-74B558F2C6B2}"/>
              </a:ext>
            </a:extLst>
          </p:cNvPr>
          <p:cNvSpPr/>
          <p:nvPr/>
        </p:nvSpPr>
        <p:spPr>
          <a:xfrm>
            <a:off x="10017628" y="1196752"/>
            <a:ext cx="1804409" cy="1066423"/>
          </a:xfrm>
          <a:prstGeom prst="wedgeRoundRectCallout">
            <a:avLst>
              <a:gd name="adj1" fmla="val -81187"/>
              <a:gd name="adj2" fmla="val -36962"/>
              <a:gd name="adj3" fmla="val 16667"/>
            </a:avLst>
          </a:prstGeom>
          <a:solidFill>
            <a:srgbClr val="F9B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a:solidFill>
                  <a:schemeClr val="tx1"/>
                </a:solidFill>
              </a:rPr>
              <a:t>Kategorie 2 im ecocockpit</a:t>
            </a:r>
            <a:r>
              <a:rPr lang="de-DE" sz="1200" dirty="0">
                <a:solidFill>
                  <a:schemeClr val="tx1"/>
                </a:solidFill>
              </a:rPr>
              <a:t>:</a:t>
            </a:r>
          </a:p>
          <a:p>
            <a:pPr algn="ctr"/>
            <a:r>
              <a:rPr lang="de-DE" sz="1200" dirty="0">
                <a:solidFill>
                  <a:schemeClr val="tx1"/>
                </a:solidFill>
              </a:rPr>
              <a:t>In Subscope 3L als benutzerdefinierte Position anlegbar.</a:t>
            </a:r>
          </a:p>
        </p:txBody>
      </p:sp>
      <p:sp>
        <p:nvSpPr>
          <p:cNvPr id="62" name="Textfeld 61">
            <a:extLst>
              <a:ext uri="{FF2B5EF4-FFF2-40B4-BE49-F238E27FC236}">
                <a16:creationId xmlns:a16="http://schemas.microsoft.com/office/drawing/2014/main" id="{EDDC84AF-C630-EBF0-A1B1-CF5156663675}"/>
              </a:ext>
            </a:extLst>
          </p:cNvPr>
          <p:cNvSpPr txBox="1"/>
          <p:nvPr/>
        </p:nvSpPr>
        <p:spPr>
          <a:xfrm>
            <a:off x="558900" y="3414657"/>
            <a:ext cx="1060296" cy="539865"/>
          </a:xfrm>
          <a:prstGeom prst="rect">
            <a:avLst/>
          </a:prstGeom>
          <a:solidFill>
            <a:srgbClr val="3B68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de-DE"/>
            </a:defPPr>
            <a:lvl1pPr marR="0" lvl="0" indent="0" algn="r" eaLnBrk="0" fontAlgn="base" hangingPunct="0">
              <a:lnSpc>
                <a:spcPct val="100000"/>
              </a:lnSpc>
              <a:spcBef>
                <a:spcPct val="0"/>
              </a:spcBef>
              <a:spcAft>
                <a:spcPct val="0"/>
              </a:spcAft>
              <a:buClrTx/>
              <a:buSzTx/>
              <a:buFontTx/>
              <a:buNone/>
              <a:tabLst/>
              <a:defRPr kumimoji="0" sz="2400" b="0" i="0" u="none" strike="noStrike" cap="none" spc="0" normalizeH="0" baseline="0">
                <a:ln>
                  <a:noFill/>
                </a:ln>
                <a:solidFill>
                  <a:srgbClr val="000000"/>
                </a:solidFill>
                <a:effectLst/>
                <a:uLnTx/>
                <a:uFillTx/>
                <a:latin typeface="Arial" charset="0"/>
                <a:ea typeface="ＭＳ Ｐゴシック" charset="-128"/>
              </a:defRPr>
            </a:lvl1pPr>
          </a:lstStyle>
          <a:p>
            <a:pPr algn="l"/>
            <a:r>
              <a:rPr lang="de-DE" sz="1400" dirty="0">
                <a:solidFill>
                  <a:schemeClr val="bg1"/>
                </a:solidFill>
              </a:rPr>
              <a:t>Scope 2</a:t>
            </a:r>
          </a:p>
          <a:p>
            <a:pPr algn="l"/>
            <a:r>
              <a:rPr lang="de-DE" sz="1400" dirty="0">
                <a:solidFill>
                  <a:schemeClr val="bg1"/>
                </a:solidFill>
              </a:rPr>
              <a:t>INDIREKT</a:t>
            </a:r>
          </a:p>
        </p:txBody>
      </p:sp>
      <p:sp>
        <p:nvSpPr>
          <p:cNvPr id="2" name="Textfeld 1">
            <a:extLst>
              <a:ext uri="{FF2B5EF4-FFF2-40B4-BE49-F238E27FC236}">
                <a16:creationId xmlns:a16="http://schemas.microsoft.com/office/drawing/2014/main" id="{0575E6A4-44C5-4FF6-997D-C7A49ADF296C}"/>
              </a:ext>
            </a:extLst>
          </p:cNvPr>
          <p:cNvSpPr txBox="1"/>
          <p:nvPr/>
        </p:nvSpPr>
        <p:spPr>
          <a:xfrm>
            <a:off x="490306" y="6334036"/>
            <a:ext cx="3306689" cy="230832"/>
          </a:xfrm>
          <a:prstGeom prst="rect">
            <a:avLst/>
          </a:prstGeom>
          <a:noFill/>
        </p:spPr>
        <p:txBody>
          <a:bodyPr wrap="square" rtlCol="0">
            <a:spAutoFit/>
          </a:bodyPr>
          <a:lstStyle/>
          <a:p>
            <a:pPr algn="l"/>
            <a:r>
              <a:rPr lang="de-DE" sz="900" dirty="0"/>
              <a:t>Quelle: In Anlehnung an und übersetzt vom GHG Protocol</a:t>
            </a:r>
          </a:p>
        </p:txBody>
      </p:sp>
    </p:spTree>
    <p:extLst>
      <p:ext uri="{BB962C8B-B14F-4D97-AF65-F5344CB8AC3E}">
        <p14:creationId xmlns:p14="http://schemas.microsoft.com/office/powerpoint/2010/main" val="14381572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C55B507B-1574-8AC5-9447-0EB9F0ACD811}"/>
              </a:ext>
            </a:extLst>
          </p:cNvPr>
          <p:cNvSpPr>
            <a:spLocks noGrp="1"/>
          </p:cNvSpPr>
          <p:nvPr>
            <p:ph type="ftr" sz="quarter" idx="10"/>
          </p:nvPr>
        </p:nvSpPr>
        <p:spPr/>
        <p:txBody>
          <a:bodyPr/>
          <a:lstStyle/>
          <a:p>
            <a:r>
              <a:rPr lang="de-DE" b="1" dirty="0" smtClean="0"/>
              <a:t>Handlungshilfe Spezial: Scope 3 | © LfU | IZU Infozentrum UmweltWirtschaft | 2023</a:t>
            </a:r>
            <a:endParaRPr lang="de-DE" dirty="0"/>
          </a:p>
        </p:txBody>
      </p:sp>
      <p:sp>
        <p:nvSpPr>
          <p:cNvPr id="5" name="Foliennummernplatzhalter 4">
            <a:extLst>
              <a:ext uri="{FF2B5EF4-FFF2-40B4-BE49-F238E27FC236}">
                <a16:creationId xmlns:a16="http://schemas.microsoft.com/office/drawing/2014/main" id="{7B87C6E3-1103-0558-4C52-308CE63D46DD}"/>
              </a:ext>
            </a:extLst>
          </p:cNvPr>
          <p:cNvSpPr>
            <a:spLocks noGrp="1"/>
          </p:cNvSpPr>
          <p:nvPr>
            <p:ph type="sldNum" sz="quarter" idx="4"/>
          </p:nvPr>
        </p:nvSpPr>
        <p:spPr/>
        <p:txBody>
          <a:bodyPr/>
          <a:lstStyle/>
          <a:p>
            <a:fld id="{894680D0-7A83-433A-9719-C4143F27F647}" type="slidenum">
              <a:rPr lang="de-DE" smtClean="0"/>
              <a:pPr/>
              <a:t>9</a:t>
            </a:fld>
            <a:endParaRPr lang="de-DE" dirty="0"/>
          </a:p>
        </p:txBody>
      </p:sp>
      <p:graphicFrame>
        <p:nvGraphicFramePr>
          <p:cNvPr id="6" name="Tabelle 9">
            <a:extLst>
              <a:ext uri="{FF2B5EF4-FFF2-40B4-BE49-F238E27FC236}">
                <a16:creationId xmlns:a16="http://schemas.microsoft.com/office/drawing/2014/main" id="{2A29C8D1-AE64-E764-9626-75E1CE32E825}"/>
              </a:ext>
            </a:extLst>
          </p:cNvPr>
          <p:cNvGraphicFramePr>
            <a:graphicFrameLocks noGrp="1"/>
          </p:cNvGraphicFramePr>
          <p:nvPr>
            <p:extLst>
              <p:ext uri="{D42A27DB-BD31-4B8C-83A1-F6EECF244321}">
                <p14:modId xmlns:p14="http://schemas.microsoft.com/office/powerpoint/2010/main" val="2428432101"/>
              </p:ext>
            </p:extLst>
          </p:nvPr>
        </p:nvGraphicFramePr>
        <p:xfrm>
          <a:off x="551384" y="958069"/>
          <a:ext cx="11256616" cy="4127115"/>
        </p:xfrm>
        <a:graphic>
          <a:graphicData uri="http://schemas.openxmlformats.org/drawingml/2006/table">
            <a:tbl>
              <a:tblPr firstRow="1" bandRow="1">
                <a:tableStyleId>{7E9639D4-E3E2-4D34-9284-5A2195B3D0D7}</a:tableStyleId>
              </a:tblPr>
              <a:tblGrid>
                <a:gridCol w="2814154">
                  <a:extLst>
                    <a:ext uri="{9D8B030D-6E8A-4147-A177-3AD203B41FA5}">
                      <a16:colId xmlns:a16="http://schemas.microsoft.com/office/drawing/2014/main" val="2566465029"/>
                    </a:ext>
                  </a:extLst>
                </a:gridCol>
                <a:gridCol w="2850466">
                  <a:extLst>
                    <a:ext uri="{9D8B030D-6E8A-4147-A177-3AD203B41FA5}">
                      <a16:colId xmlns:a16="http://schemas.microsoft.com/office/drawing/2014/main" val="3155891547"/>
                    </a:ext>
                  </a:extLst>
                </a:gridCol>
                <a:gridCol w="3408388">
                  <a:extLst>
                    <a:ext uri="{9D8B030D-6E8A-4147-A177-3AD203B41FA5}">
                      <a16:colId xmlns:a16="http://schemas.microsoft.com/office/drawing/2014/main" val="1714585176"/>
                    </a:ext>
                  </a:extLst>
                </a:gridCol>
                <a:gridCol w="2183608">
                  <a:extLst>
                    <a:ext uri="{9D8B030D-6E8A-4147-A177-3AD203B41FA5}">
                      <a16:colId xmlns:a16="http://schemas.microsoft.com/office/drawing/2014/main" val="982947252"/>
                    </a:ext>
                  </a:extLst>
                </a:gridCol>
              </a:tblGrid>
              <a:tr h="370735">
                <a:tc>
                  <a:txBody>
                    <a:bodyPr/>
                    <a:lstStyle/>
                    <a:p>
                      <a:r>
                        <a:rPr lang="de-DE" sz="1200" dirty="0"/>
                        <a:t>Beschreibung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r>
                        <a:rPr lang="de-DE" sz="1200" dirty="0"/>
                        <a:t>Mindestanforderungen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Querbeziehung zu anderen Kategorien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smtClean="0"/>
                        <a:t>Relevant für</a:t>
                      </a:r>
                      <a:endParaRPr lang="de-DE"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87F"/>
                    </a:solidFill>
                  </a:tcPr>
                </a:tc>
                <a:extLst>
                  <a:ext uri="{0D108BD9-81ED-4DB2-BD59-A6C34878D82A}">
                    <a16:rowId xmlns:a16="http://schemas.microsoft.com/office/drawing/2014/main" val="3870020211"/>
                  </a:ext>
                </a:extLst>
              </a:tr>
              <a:tr h="99400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u="none" strike="noStrike" kern="1200" baseline="0" dirty="0">
                          <a:solidFill>
                            <a:srgbClr val="000000"/>
                          </a:solidFill>
                          <a:latin typeface="+mn-lt"/>
                          <a:ea typeface="+mn-ea"/>
                          <a:cs typeface="+mn-cs"/>
                        </a:rPr>
                        <a:t>Herstellung bzw. Gewinnung, Verarbeitung und Transport </a:t>
                      </a:r>
                      <a:r>
                        <a:rPr lang="de-DE" sz="1200" b="0" u="none" strike="noStrike" kern="1200" baseline="0" dirty="0">
                          <a:solidFill>
                            <a:srgbClr val="000000"/>
                          </a:solidFill>
                          <a:latin typeface="+mn-lt"/>
                          <a:ea typeface="+mn-ea"/>
                          <a:cs typeface="+mn-cs"/>
                        </a:rPr>
                        <a:t>von Investitionsgütern, die von dem berichtenden Unternehmen im Berichtsjahr gekauft oder erworben </a:t>
                      </a:r>
                      <a:r>
                        <a:rPr lang="de-DE" sz="1200" b="0" u="none" strike="noStrike" kern="1200" baseline="0" dirty="0" smtClean="0">
                          <a:solidFill>
                            <a:srgbClr val="000000"/>
                          </a:solidFill>
                          <a:latin typeface="+mn-lt"/>
                          <a:ea typeface="+mn-ea"/>
                          <a:cs typeface="+mn-cs"/>
                        </a:rPr>
                        <a:t>wurden.</a:t>
                      </a:r>
                      <a:endParaRPr lang="de-DE" sz="1200" b="0" u="none" strike="noStrike" kern="1200" baseline="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u="none" strike="noStrike" kern="1200" baseline="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u="none" strike="noStrike" kern="1200" baseline="0" dirty="0">
                          <a:solidFill>
                            <a:srgbClr val="000000"/>
                          </a:solidFill>
                          <a:latin typeface="+mn-lt"/>
                          <a:ea typeface="+mn-ea"/>
                          <a:cs typeface="+mn-cs"/>
                        </a:rPr>
                        <a:t>Für Produktion erforderliche Kapitalgüter </a:t>
                      </a:r>
                      <a:r>
                        <a:rPr lang="de-DE" sz="1200" b="0" u="none" strike="noStrike" kern="1200" baseline="0" dirty="0" smtClean="0">
                          <a:solidFill>
                            <a:srgbClr val="000000"/>
                          </a:solidFill>
                          <a:latin typeface="+mn-lt"/>
                          <a:ea typeface="+mn-ea"/>
                          <a:cs typeface="+mn-cs"/>
                        </a:rPr>
                        <a:t>(z.B. Maschinen</a:t>
                      </a:r>
                      <a:r>
                        <a:rPr lang="de-DE" sz="1200" b="0" u="none" strike="noStrike" kern="1200" baseline="0" dirty="0">
                          <a:solidFill>
                            <a:srgbClr val="000000"/>
                          </a:solidFill>
                          <a:latin typeface="+mn-lt"/>
                          <a:ea typeface="+mn-ea"/>
                          <a:cs typeface="+mn-cs"/>
                        </a:rPr>
                        <a:t>, Gebäude, Anlagen</a:t>
                      </a:r>
                      <a:r>
                        <a:rPr lang="de-DE" sz="1200" b="0" u="none" strike="noStrike" kern="1200" baseline="0" dirty="0" smtClean="0">
                          <a:solidFill>
                            <a:srgbClr val="000000"/>
                          </a:solidFill>
                          <a:latin typeface="+mn-lt"/>
                          <a:ea typeface="+mn-ea"/>
                          <a:cs typeface="+mn-cs"/>
                        </a:rPr>
                        <a:t>)</a:t>
                      </a:r>
                      <a:endParaRPr lang="de-DE" sz="1200" b="0" u="none" strike="noStrike" kern="1200" baseline="0" dirty="0">
                        <a:solidFill>
                          <a:srgbClr val="00000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u="none" strike="noStrike" kern="1200" baseline="0" dirty="0">
                        <a:solidFill>
                          <a:srgbClr val="000000"/>
                        </a:solidFill>
                        <a:latin typeface="+mn-lt"/>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u="none" strike="noStrike" kern="1200" baseline="0" dirty="0">
                          <a:solidFill>
                            <a:srgbClr val="000000"/>
                          </a:solidFill>
                          <a:latin typeface="+mn-lt"/>
                          <a:ea typeface="+mn-ea"/>
                          <a:cs typeface="+mn-cs"/>
                          <a:sym typeface="Wingdings" panose="05000000000000000000" pitchFamily="2" charset="2"/>
                        </a:rPr>
                        <a:t> Siehe Finanzbuchhaltung: diese Güter werden </a:t>
                      </a:r>
                      <a:r>
                        <a:rPr lang="de-DE" sz="1200" b="0" u="none" strike="noStrike" kern="1200" baseline="0" dirty="0" smtClean="0">
                          <a:solidFill>
                            <a:srgbClr val="000000"/>
                          </a:solidFill>
                          <a:latin typeface="+mn-lt"/>
                          <a:ea typeface="+mn-ea"/>
                          <a:cs typeface="+mn-cs"/>
                          <a:sym typeface="Wingdings" panose="05000000000000000000" pitchFamily="2" charset="2"/>
                        </a:rPr>
                        <a:t>abgeschrieben</a:t>
                      </a:r>
                      <a:endParaRPr lang="de-DE" sz="12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r>
                        <a:rPr lang="de-DE" sz="1200" b="0" u="none" strike="noStrike" kern="1200" baseline="0" dirty="0" err="1" smtClean="0">
                          <a:solidFill>
                            <a:srgbClr val="000000"/>
                          </a:solidFill>
                          <a:latin typeface="+mn-lt"/>
                          <a:ea typeface="+mn-ea"/>
                          <a:cs typeface="+mn-cs"/>
                        </a:rPr>
                        <a:t>Cradle</a:t>
                      </a:r>
                      <a:r>
                        <a:rPr lang="de-DE" sz="1200" b="0" u="none" strike="noStrike" kern="1200" baseline="0" dirty="0" smtClean="0">
                          <a:solidFill>
                            <a:srgbClr val="000000"/>
                          </a:solidFill>
                          <a:latin typeface="+mn-lt"/>
                          <a:ea typeface="+mn-ea"/>
                          <a:cs typeface="+mn-cs"/>
                        </a:rPr>
                        <a:t>-</a:t>
                      </a:r>
                      <a:r>
                        <a:rPr lang="de-DE" sz="1200" b="0" u="none" strike="noStrike" kern="1200" baseline="0" dirty="0" err="1" smtClean="0">
                          <a:solidFill>
                            <a:srgbClr val="000000"/>
                          </a:solidFill>
                          <a:latin typeface="+mn-lt"/>
                          <a:ea typeface="+mn-ea"/>
                          <a:cs typeface="+mn-cs"/>
                        </a:rPr>
                        <a:t>to</a:t>
                      </a:r>
                      <a:r>
                        <a:rPr lang="de-DE" sz="1200" b="0" u="none" strike="noStrike" kern="1200" baseline="0" dirty="0" smtClean="0">
                          <a:solidFill>
                            <a:srgbClr val="000000"/>
                          </a:solidFill>
                          <a:latin typeface="+mn-lt"/>
                          <a:ea typeface="+mn-ea"/>
                          <a:cs typeface="+mn-cs"/>
                        </a:rPr>
                        <a:t>-Gate-Emissionen</a:t>
                      </a:r>
                      <a:r>
                        <a:rPr lang="de-DE" sz="1200" b="0" u="none" strike="noStrike" kern="1200" baseline="0" dirty="0">
                          <a:solidFill>
                            <a:srgbClr val="000000"/>
                          </a:solidFill>
                          <a:latin typeface="+mn-lt"/>
                          <a:ea typeface="+mn-ea"/>
                          <a:cs typeface="+mn-cs"/>
                        </a:rPr>
                        <a:t>, die im Lebenszyklus der gekauften Investitionsgütern bis zum Eingang beim berichtenden Unternehmen </a:t>
                      </a:r>
                      <a:r>
                        <a:rPr lang="de-DE" sz="1200" b="0" u="none" strike="noStrike" kern="1200" baseline="0" dirty="0" smtClean="0">
                          <a:solidFill>
                            <a:srgbClr val="000000"/>
                          </a:solidFill>
                          <a:latin typeface="+mn-lt"/>
                          <a:ea typeface="+mn-ea"/>
                          <a:cs typeface="+mn-cs"/>
                        </a:rPr>
                        <a:t>entstehen.</a:t>
                      </a:r>
                      <a:endParaRPr lang="de-DE" sz="1200" b="0" u="none" strike="noStrike" kern="1200" baseline="0" dirty="0">
                        <a:solidFill>
                          <a:srgbClr val="000000"/>
                        </a:solidFill>
                        <a:latin typeface="+mn-lt"/>
                        <a:ea typeface="+mn-ea"/>
                        <a:cs typeface="+mn-cs"/>
                      </a:endParaRPr>
                    </a:p>
                    <a:p>
                      <a:endParaRPr lang="de-DE" sz="1200" b="0" u="none" strike="noStrike" kern="1200" baseline="0" dirty="0">
                        <a:solidFill>
                          <a:srgbClr val="000000"/>
                        </a:solidFill>
                        <a:latin typeface="+mn-lt"/>
                        <a:ea typeface="+mn-ea"/>
                        <a:cs typeface="+mn-cs"/>
                      </a:endParaRPr>
                    </a:p>
                    <a:p>
                      <a:r>
                        <a:rPr lang="de-DE" sz="1200" b="0" u="none" strike="noStrike" kern="1200" baseline="0" dirty="0">
                          <a:solidFill>
                            <a:srgbClr val="000000"/>
                          </a:solidFill>
                          <a:latin typeface="+mn-lt"/>
                          <a:ea typeface="+mn-ea"/>
                          <a:cs typeface="+mn-cs"/>
                        </a:rPr>
                        <a:t>Die Emissionen werden nicht über die Lebensdauer „abgeschrieben“, sondern fallen im Jahr der Anschaffung komplett </a:t>
                      </a:r>
                      <a:r>
                        <a:rPr lang="de-DE" sz="1200" b="0" u="none" strike="noStrike" kern="1200" baseline="0" dirty="0" smtClean="0">
                          <a:solidFill>
                            <a:srgbClr val="000000"/>
                          </a:solidFill>
                          <a:latin typeface="+mn-lt"/>
                          <a:ea typeface="+mn-ea"/>
                          <a:cs typeface="+mn-cs"/>
                        </a:rPr>
                        <a:t>an.</a:t>
                      </a:r>
                      <a:endParaRPr lang="de-DE" sz="12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u="none" strike="noStrike" kern="1200" baseline="0" dirty="0">
                          <a:solidFill>
                            <a:srgbClr val="000000"/>
                          </a:solidFill>
                          <a:latin typeface="+mn-lt"/>
                          <a:ea typeface="+mn-ea"/>
                          <a:cs typeface="+mn-cs"/>
                        </a:rPr>
                        <a:t>Die mit der Nutzung anfallenden Emissionen werden in Scope 1 und Scope 2 </a:t>
                      </a:r>
                      <a:r>
                        <a:rPr lang="de-DE" sz="1200" b="0" u="none" strike="noStrike" kern="1200" baseline="0" dirty="0" smtClean="0">
                          <a:solidFill>
                            <a:srgbClr val="000000"/>
                          </a:solidFill>
                          <a:latin typeface="+mn-lt"/>
                          <a:ea typeface="+mn-ea"/>
                          <a:cs typeface="+mn-cs"/>
                        </a:rPr>
                        <a:t>berichtet.</a:t>
                      </a:r>
                      <a:endParaRPr lang="de-DE" sz="12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171450" indent="-171450">
                        <a:buFont typeface="Arial" panose="020B0604020202020204" pitchFamily="34" charset="0"/>
                        <a:buChar char="•"/>
                      </a:pPr>
                      <a:r>
                        <a:rPr lang="de-DE" sz="1200" b="0" u="none" strike="noStrike" kern="1200" baseline="0" dirty="0" smtClean="0">
                          <a:solidFill>
                            <a:srgbClr val="000000"/>
                          </a:solidFill>
                          <a:latin typeface="+mn-lt"/>
                          <a:ea typeface="+mn-ea"/>
                          <a:cs typeface="+mn-cs"/>
                        </a:rPr>
                        <a:t>Kapitalintensive </a:t>
                      </a:r>
                      <a:r>
                        <a:rPr lang="de-DE" sz="1200" b="0" u="none" strike="noStrike" kern="1200" baseline="0" dirty="0">
                          <a:solidFill>
                            <a:srgbClr val="000000"/>
                          </a:solidFill>
                          <a:latin typeface="+mn-lt"/>
                          <a:ea typeface="+mn-ea"/>
                          <a:cs typeface="+mn-cs"/>
                        </a:rPr>
                        <a:t>Industrien mit Kapitalgütern </a:t>
                      </a:r>
                      <a:r>
                        <a:rPr lang="de-DE" sz="1200" b="0" u="none" strike="noStrike" kern="1200" baseline="0" dirty="0" smtClean="0">
                          <a:solidFill>
                            <a:srgbClr val="000000"/>
                          </a:solidFill>
                          <a:latin typeface="+mn-lt"/>
                          <a:ea typeface="+mn-ea"/>
                          <a:cs typeface="+mn-cs"/>
                        </a:rPr>
                        <a:t>wie:</a:t>
                      </a:r>
                    </a:p>
                    <a:p>
                      <a:pPr marL="628650" lvl="1" indent="-171450">
                        <a:buFont typeface="Arial" panose="020B0604020202020204" pitchFamily="34" charset="0"/>
                        <a:buChar char="•"/>
                      </a:pPr>
                      <a:r>
                        <a:rPr lang="de-DE" sz="1200" b="0" u="none" strike="noStrike" kern="1200" baseline="0" dirty="0" smtClean="0">
                          <a:solidFill>
                            <a:srgbClr val="000000"/>
                          </a:solidFill>
                          <a:latin typeface="+mn-lt"/>
                          <a:ea typeface="+mn-ea"/>
                          <a:cs typeface="+mn-cs"/>
                        </a:rPr>
                        <a:t>Maschinen</a:t>
                      </a:r>
                      <a:r>
                        <a:rPr lang="de-DE" sz="1200" b="0" u="none" strike="noStrike" kern="1200" baseline="0" dirty="0">
                          <a:solidFill>
                            <a:srgbClr val="000000"/>
                          </a:solidFill>
                          <a:latin typeface="+mn-lt"/>
                          <a:ea typeface="+mn-ea"/>
                          <a:cs typeface="+mn-cs"/>
                        </a:rPr>
                        <a:t>/ </a:t>
                      </a:r>
                      <a:r>
                        <a:rPr lang="de-DE" sz="1200" b="0" u="none" strike="noStrike" kern="1200" baseline="0" dirty="0" smtClean="0">
                          <a:solidFill>
                            <a:srgbClr val="000000"/>
                          </a:solidFill>
                          <a:latin typeface="+mn-lt"/>
                          <a:ea typeface="+mn-ea"/>
                          <a:cs typeface="+mn-cs"/>
                        </a:rPr>
                        <a:t>       </a:t>
                      </a:r>
                      <a:r>
                        <a:rPr lang="de-DE" sz="1200" b="0" u="none" strike="noStrike" kern="1200" baseline="0" dirty="0">
                          <a:solidFill>
                            <a:srgbClr val="000000"/>
                          </a:solidFill>
                          <a:latin typeface="+mn-lt"/>
                          <a:ea typeface="+mn-ea"/>
                          <a:cs typeface="+mn-cs"/>
                        </a:rPr>
                        <a:t>Maschinenpark</a:t>
                      </a:r>
                    </a:p>
                    <a:p>
                      <a:pPr marL="628650" lvl="1" indent="-171450">
                        <a:buFont typeface="Arial" panose="020B0604020202020204" pitchFamily="34" charset="0"/>
                        <a:buChar char="•"/>
                      </a:pPr>
                      <a:r>
                        <a:rPr lang="de-DE" sz="1200" b="0" u="none" strike="noStrike" kern="1200" baseline="0" dirty="0" smtClean="0">
                          <a:solidFill>
                            <a:srgbClr val="000000"/>
                          </a:solidFill>
                          <a:latin typeface="+mn-lt"/>
                          <a:ea typeface="+mn-ea"/>
                          <a:cs typeface="+mn-cs"/>
                        </a:rPr>
                        <a:t>Gebäude</a:t>
                      </a:r>
                      <a:endParaRPr lang="de-DE" sz="1200" b="0" u="none" strike="noStrike" kern="1200" baseline="0" dirty="0">
                        <a:solidFill>
                          <a:srgbClr val="000000"/>
                        </a:solidFill>
                        <a:latin typeface="+mn-lt"/>
                        <a:ea typeface="+mn-ea"/>
                        <a:cs typeface="+mn-cs"/>
                      </a:endParaRPr>
                    </a:p>
                    <a:p>
                      <a:pPr marL="628650" lvl="1" indent="-171450">
                        <a:buFont typeface="Arial" panose="020B0604020202020204" pitchFamily="34" charset="0"/>
                        <a:buChar char="•"/>
                      </a:pPr>
                      <a:r>
                        <a:rPr lang="de-DE" sz="1200" b="0" u="none" strike="noStrike" kern="1200" baseline="0" dirty="0" smtClean="0">
                          <a:solidFill>
                            <a:srgbClr val="000000"/>
                          </a:solidFill>
                          <a:latin typeface="+mn-lt"/>
                          <a:ea typeface="+mn-ea"/>
                          <a:cs typeface="+mn-cs"/>
                        </a:rPr>
                        <a:t>Fahrzeuge</a:t>
                      </a:r>
                      <a:endParaRPr lang="de-DE" sz="1200" b="0" u="none" strike="noStrike" kern="1200" baseline="0" dirty="0">
                        <a:solidFill>
                          <a:srgbClr val="000000"/>
                        </a:solidFill>
                        <a:latin typeface="+mn-lt"/>
                        <a:ea typeface="+mn-ea"/>
                        <a:cs typeface="+mn-cs"/>
                      </a:endParaRPr>
                    </a:p>
                    <a:p>
                      <a:pPr marL="628650" lvl="1" indent="-171450">
                        <a:buFont typeface="Arial" panose="020B0604020202020204" pitchFamily="34" charset="0"/>
                        <a:buChar char="•"/>
                      </a:pPr>
                      <a:r>
                        <a:rPr lang="de-DE" sz="1200" b="0" u="none" strike="noStrike" kern="1200" baseline="0" dirty="0" smtClean="0">
                          <a:solidFill>
                            <a:srgbClr val="000000"/>
                          </a:solidFill>
                          <a:latin typeface="+mn-lt"/>
                          <a:ea typeface="+mn-ea"/>
                          <a:cs typeface="+mn-cs"/>
                        </a:rPr>
                        <a:t>Anlagen</a:t>
                      </a:r>
                      <a:endParaRPr lang="de-DE" sz="1200" b="0" u="none" strike="noStrike" kern="1200" baseline="0" dirty="0">
                        <a:solidFill>
                          <a:srgbClr val="000000"/>
                        </a:solidFill>
                        <a:latin typeface="+mn-lt"/>
                        <a:ea typeface="+mn-ea"/>
                        <a:cs typeface="+mn-cs"/>
                      </a:endParaRPr>
                    </a:p>
                    <a:p>
                      <a:pPr marL="0" indent="0">
                        <a:buFont typeface="Arial" panose="020B0604020202020204" pitchFamily="34" charset="0"/>
                        <a:buNone/>
                      </a:pPr>
                      <a:endParaRPr lang="de-DE" sz="1200" b="0" u="none" strike="noStrike" kern="1200" baseline="0" dirty="0" smtClean="0">
                        <a:solidFill>
                          <a:srgbClr val="000000"/>
                        </a:solidFill>
                        <a:latin typeface="+mn-lt"/>
                        <a:ea typeface="+mn-ea"/>
                        <a:cs typeface="+mn-cs"/>
                      </a:endParaRPr>
                    </a:p>
                    <a:p>
                      <a:pPr marL="171450" indent="-171450">
                        <a:buFont typeface="Arial" panose="020B0604020202020204" pitchFamily="34" charset="0"/>
                        <a:buChar char="•"/>
                      </a:pPr>
                      <a:r>
                        <a:rPr lang="de-DE" sz="1200" b="0" u="none" strike="noStrike" kern="1200" baseline="0" dirty="0" smtClean="0">
                          <a:solidFill>
                            <a:srgbClr val="000000"/>
                          </a:solidFill>
                          <a:latin typeface="+mn-lt"/>
                          <a:ea typeface="+mn-ea"/>
                          <a:cs typeface="+mn-cs"/>
                        </a:rPr>
                        <a:t>Schnell </a:t>
                      </a:r>
                      <a:r>
                        <a:rPr lang="de-DE" sz="1200" b="0" u="none" strike="noStrike" kern="1200" baseline="0" dirty="0">
                          <a:solidFill>
                            <a:srgbClr val="000000"/>
                          </a:solidFill>
                          <a:latin typeface="+mn-lt"/>
                          <a:ea typeface="+mn-ea"/>
                          <a:cs typeface="+mn-cs"/>
                        </a:rPr>
                        <a:t>wachsende Firmen mit vielen </a:t>
                      </a:r>
                      <a:r>
                        <a:rPr lang="de-DE" sz="1200" b="0" u="none" strike="noStrike" kern="1200" baseline="0" dirty="0" smtClean="0">
                          <a:solidFill>
                            <a:srgbClr val="000000"/>
                          </a:solidFill>
                          <a:latin typeface="+mn-lt"/>
                          <a:ea typeface="+mn-ea"/>
                          <a:cs typeface="+mn-cs"/>
                        </a:rPr>
                        <a:t>Anschaffungen</a:t>
                      </a:r>
                      <a:endParaRPr lang="de-DE" sz="1200" b="0" u="none" strike="noStrike" kern="1200" baseline="0" dirty="0">
                        <a:solidFill>
                          <a:srgbClr val="000000"/>
                        </a:solidFill>
                        <a:latin typeface="+mn-lt"/>
                        <a:ea typeface="+mn-ea"/>
                        <a:cs typeface="+mn-cs"/>
                      </a:endParaRPr>
                    </a:p>
                    <a:p>
                      <a:pPr marL="0" indent="0">
                        <a:buFont typeface="Arial" panose="020B0604020202020204" pitchFamily="34" charset="0"/>
                        <a:buNone/>
                      </a:pPr>
                      <a:endParaRPr lang="de-DE" sz="1200" b="0" u="none" strike="noStrike" kern="1200" baseline="0" dirty="0" smtClean="0">
                        <a:solidFill>
                          <a:srgbClr val="000000"/>
                        </a:solidFill>
                        <a:latin typeface="+mn-lt"/>
                        <a:ea typeface="+mn-ea"/>
                        <a:cs typeface="+mn-cs"/>
                      </a:endParaRPr>
                    </a:p>
                    <a:p>
                      <a:pPr marL="171450" indent="-171450">
                        <a:buFont typeface="Arial" panose="020B0604020202020204" pitchFamily="34" charset="0"/>
                        <a:buChar char="•"/>
                      </a:pPr>
                      <a:r>
                        <a:rPr lang="de-DE" sz="1200" b="0" u="none" strike="noStrike" kern="1200" baseline="0" dirty="0" smtClean="0">
                          <a:solidFill>
                            <a:srgbClr val="000000"/>
                          </a:solidFill>
                          <a:latin typeface="+mn-lt"/>
                          <a:ea typeface="+mn-ea"/>
                          <a:cs typeface="+mn-cs"/>
                        </a:rPr>
                        <a:t>Beispielunternehmen </a:t>
                      </a:r>
                      <a:r>
                        <a:rPr lang="de-DE" sz="1200" b="0" u="none" strike="noStrike" kern="1200" baseline="0" dirty="0">
                          <a:solidFill>
                            <a:srgbClr val="000000"/>
                          </a:solidFill>
                          <a:latin typeface="+mn-lt"/>
                          <a:ea typeface="+mn-ea"/>
                          <a:cs typeface="+mn-cs"/>
                        </a:rPr>
                        <a:t>und Branchen: </a:t>
                      </a:r>
                      <a:endParaRPr lang="de-DE" sz="1200" b="0" u="none" strike="noStrike" kern="1200" baseline="0" dirty="0" smtClean="0">
                        <a:solidFill>
                          <a:srgbClr val="000000"/>
                        </a:solidFill>
                        <a:latin typeface="+mn-lt"/>
                        <a:ea typeface="+mn-ea"/>
                        <a:cs typeface="+mn-cs"/>
                      </a:endParaRPr>
                    </a:p>
                    <a:p>
                      <a:pPr marL="628650" lvl="1" indent="-171450">
                        <a:buFont typeface="Arial" panose="020B0604020202020204" pitchFamily="34" charset="0"/>
                        <a:buChar char="•"/>
                      </a:pPr>
                      <a:r>
                        <a:rPr lang="de-DE" sz="1200" b="0" u="none" strike="noStrike" kern="1200" baseline="0" dirty="0" smtClean="0">
                          <a:solidFill>
                            <a:srgbClr val="000000"/>
                          </a:solidFill>
                          <a:latin typeface="+mn-lt"/>
                          <a:ea typeface="+mn-ea"/>
                          <a:cs typeface="+mn-cs"/>
                        </a:rPr>
                        <a:t>IT-Firmen</a:t>
                      </a:r>
                    </a:p>
                    <a:p>
                      <a:pPr marL="628650" lvl="1" indent="-171450">
                        <a:buFont typeface="Arial" panose="020B0604020202020204" pitchFamily="34" charset="0"/>
                        <a:buChar char="•"/>
                      </a:pPr>
                      <a:r>
                        <a:rPr lang="de-DE" sz="1200" b="0" u="none" strike="noStrike" kern="1200" baseline="0" dirty="0" smtClean="0">
                          <a:solidFill>
                            <a:srgbClr val="000000"/>
                          </a:solidFill>
                          <a:latin typeface="+mn-lt"/>
                          <a:ea typeface="+mn-ea"/>
                          <a:cs typeface="+mn-cs"/>
                        </a:rPr>
                        <a:t>Netzbetreiber</a:t>
                      </a:r>
                      <a:endParaRPr lang="de-DE" sz="1200" b="0" u="none" strike="noStrike" kern="1200" baseline="0" dirty="0">
                        <a:solidFill>
                          <a:srgbClr val="000000"/>
                        </a:solidFill>
                        <a:latin typeface="+mn-lt"/>
                        <a:ea typeface="+mn-ea"/>
                        <a:cs typeface="+mn-cs"/>
                      </a:endParaRPr>
                    </a:p>
                    <a:p>
                      <a:pPr marL="628650" lvl="1" indent="-171450">
                        <a:buFont typeface="Arial" panose="020B0604020202020204" pitchFamily="34" charset="0"/>
                        <a:buChar char="•"/>
                      </a:pPr>
                      <a:r>
                        <a:rPr lang="de-DE" sz="1200" b="0" u="none" strike="noStrike" kern="1200" baseline="0" dirty="0" smtClean="0">
                          <a:solidFill>
                            <a:srgbClr val="000000"/>
                          </a:solidFill>
                          <a:latin typeface="+mn-lt"/>
                          <a:ea typeface="+mn-ea"/>
                          <a:cs typeface="+mn-cs"/>
                        </a:rPr>
                        <a:t>Leasing-Firmen Energieversorgern</a:t>
                      </a:r>
                    </a:p>
                    <a:p>
                      <a:pPr marL="628650" lvl="1" indent="-171450">
                        <a:buFont typeface="Arial" panose="020B0604020202020204" pitchFamily="34" charset="0"/>
                        <a:buChar char="•"/>
                      </a:pPr>
                      <a:r>
                        <a:rPr lang="de-DE" sz="1200" b="0" u="none" strike="noStrike" kern="1200" baseline="0" dirty="0" smtClean="0">
                          <a:solidFill>
                            <a:srgbClr val="000000"/>
                          </a:solidFill>
                          <a:latin typeface="+mn-lt"/>
                          <a:ea typeface="+mn-ea"/>
                          <a:cs typeface="+mn-cs"/>
                        </a:rPr>
                        <a:t>Bauindustrie</a:t>
                      </a:r>
                      <a:endParaRPr lang="de-DE" sz="1200" b="0" u="none" strike="noStrike" kern="1200" baseline="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4418651"/>
                  </a:ext>
                </a:extLst>
              </a:tr>
              <a:tr h="2762373">
                <a:tc vMerge="1">
                  <a:txBody>
                    <a:bodyPr/>
                    <a:lstStyle/>
                    <a:p>
                      <a:endParaRPr lang="de-DE"/>
                    </a:p>
                  </a:txBody>
                  <a:tcPr/>
                </a:tc>
                <a:tc vMerge="1">
                  <a:txBody>
                    <a:bodyPr/>
                    <a:lstStyle/>
                    <a:p>
                      <a:endParaRPr lang="de-DE"/>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200" b="0" u="sng" strike="noStrike" kern="1200" baseline="0" dirty="0">
                          <a:solidFill>
                            <a:schemeClr val="tx1"/>
                          </a:solidFill>
                          <a:latin typeface="+mn-lt"/>
                          <a:ea typeface="+mn-ea"/>
                          <a:cs typeface="+mn-cs"/>
                        </a:rPr>
                        <a:t>Abgrenzung zu: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u="sng" strike="noStrike" kern="1200" baseline="0" dirty="0">
                          <a:solidFill>
                            <a:srgbClr val="000000"/>
                          </a:solidFill>
                          <a:latin typeface="+mn-lt"/>
                          <a:ea typeface="+mn-ea"/>
                          <a:cs typeface="+mn-cs"/>
                        </a:rPr>
                        <a:t>3.8 Angemietete oder geleaste </a:t>
                      </a:r>
                      <a:r>
                        <a:rPr lang="de-DE" sz="1200" b="0" u="sng" strike="noStrike" kern="1200" baseline="0" dirty="0" smtClean="0">
                          <a:solidFill>
                            <a:srgbClr val="000000"/>
                          </a:solidFill>
                          <a:latin typeface="+mn-lt"/>
                          <a:ea typeface="+mn-ea"/>
                          <a:cs typeface="+mn-cs"/>
                        </a:rPr>
                        <a:t>Sachanlagen:</a:t>
                      </a:r>
                      <a:r>
                        <a:rPr lang="de-DE" sz="1200" b="0" u="none" strike="noStrike" kern="1200" baseline="0" dirty="0" smtClean="0">
                          <a:solidFill>
                            <a:srgbClr val="000000"/>
                          </a:solidFill>
                          <a:latin typeface="+mn-lt"/>
                          <a:ea typeface="+mn-ea"/>
                          <a:cs typeface="+mn-cs"/>
                        </a:rPr>
                        <a:t> Betrieb </a:t>
                      </a:r>
                      <a:r>
                        <a:rPr lang="de-DE" sz="1200" b="0" u="none" strike="noStrike" kern="1200" baseline="0" dirty="0">
                          <a:solidFill>
                            <a:srgbClr val="000000"/>
                          </a:solidFill>
                          <a:latin typeface="+mn-lt"/>
                          <a:ea typeface="+mn-ea"/>
                          <a:cs typeface="+mn-cs"/>
                        </a:rPr>
                        <a:t>von Sachanlagen, die durch das eigene Unternehmen für den Geschäftsbetrieb geleast oder gemietet wurden (soweit nicht in Scope 1 und 2 erfasst</a:t>
                      </a:r>
                      <a:r>
                        <a:rPr lang="de-DE" sz="1200" b="0" u="none" strike="noStrike" kern="1200" baseline="0" dirty="0" smtClean="0">
                          <a:solidFill>
                            <a:srgbClr val="000000"/>
                          </a:solidFill>
                          <a:latin typeface="+mn-lt"/>
                          <a:ea typeface="+mn-ea"/>
                          <a:cs typeface="+mn-cs"/>
                        </a:rPr>
                        <a:t>). </a:t>
                      </a:r>
                      <a:r>
                        <a:rPr lang="de-DE" sz="1200" b="0" u="none" strike="noStrike" kern="1200" baseline="0" dirty="0" smtClean="0">
                          <a:solidFill>
                            <a:srgbClr val="000000"/>
                          </a:solidFill>
                          <a:latin typeface="+mn-lt"/>
                          <a:ea typeface="+mn-ea"/>
                          <a:cs typeface="+mn-cs"/>
                          <a:sym typeface="Wingdings" panose="05000000000000000000" pitchFamily="2" charset="2"/>
                        </a:rPr>
                        <a:t>Die </a:t>
                      </a:r>
                      <a:r>
                        <a:rPr lang="de-DE" sz="1200" b="0" u="none" strike="noStrike" kern="1200" baseline="0" dirty="0">
                          <a:solidFill>
                            <a:srgbClr val="000000"/>
                          </a:solidFill>
                          <a:latin typeface="+mn-lt"/>
                          <a:ea typeface="+mn-ea"/>
                          <a:cs typeface="+mn-cs"/>
                          <a:sym typeface="Wingdings" panose="05000000000000000000" pitchFamily="2" charset="2"/>
                        </a:rPr>
                        <a:t>mit der Nutzung anfallenden Emissionen werden in 3.8. </a:t>
                      </a:r>
                      <a:r>
                        <a:rPr lang="de-DE" sz="1200" b="0" u="none" strike="noStrike" kern="1200" baseline="0" dirty="0" smtClean="0">
                          <a:solidFill>
                            <a:srgbClr val="000000"/>
                          </a:solidFill>
                          <a:latin typeface="+mn-lt"/>
                          <a:ea typeface="+mn-ea"/>
                          <a:cs typeface="+mn-cs"/>
                          <a:sym typeface="Wingdings" panose="05000000000000000000" pitchFamily="2" charset="2"/>
                        </a:rPr>
                        <a:t>– </a:t>
                      </a:r>
                      <a:r>
                        <a:rPr lang="de-DE" sz="1200" b="0" u="none" strike="noStrike" kern="1200" baseline="0" dirty="0">
                          <a:solidFill>
                            <a:srgbClr val="000000"/>
                          </a:solidFill>
                          <a:latin typeface="+mn-lt"/>
                          <a:ea typeface="+mn-ea"/>
                          <a:cs typeface="+mn-cs"/>
                          <a:sym typeface="Wingdings" panose="05000000000000000000" pitchFamily="2" charset="2"/>
                        </a:rPr>
                        <a:t>in der Praxis jedoch auch unter Scope 1 und 2 – berichtet. Die Herstellung der gemieteten Sachanlagen kann zusätzlich unter 3.8. berichtet </a:t>
                      </a:r>
                      <a:r>
                        <a:rPr lang="de-DE" sz="1200" b="0" u="none" strike="noStrike" kern="1200" baseline="0" dirty="0" smtClean="0">
                          <a:solidFill>
                            <a:srgbClr val="000000"/>
                          </a:solidFill>
                          <a:latin typeface="+mn-lt"/>
                          <a:ea typeface="+mn-ea"/>
                          <a:cs typeface="+mn-cs"/>
                          <a:sym typeface="Wingdings" panose="05000000000000000000" pitchFamily="2" charset="2"/>
                        </a:rPr>
                        <a:t>werden.</a:t>
                      </a:r>
                      <a:endParaRPr lang="de-DE" sz="1200" b="0" u="none" strike="noStrike" kern="1200" baseline="0" dirty="0">
                        <a:solidFill>
                          <a:srgbClr val="000000"/>
                        </a:solidFill>
                        <a:latin typeface="+mn-lt"/>
                        <a:ea typeface="+mn-ea"/>
                        <a:cs typeface="+mn-cs"/>
                        <a:sym typeface="Wingdings" panose="05000000000000000000" pitchFamily="2" charset="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de-DE"/>
                    </a:p>
                  </a:txBody>
                  <a:tcPr/>
                </a:tc>
                <a:extLst>
                  <a:ext uri="{0D108BD9-81ED-4DB2-BD59-A6C34878D82A}">
                    <a16:rowId xmlns:a16="http://schemas.microsoft.com/office/drawing/2014/main" val="3413529477"/>
                  </a:ext>
                </a:extLst>
              </a:tr>
            </a:tbl>
          </a:graphicData>
        </a:graphic>
      </p:graphicFrame>
      <p:sp>
        <p:nvSpPr>
          <p:cNvPr id="8" name="Sprechblase: rechteckig mit abgerundeten Ecken 1">
            <a:extLst>
              <a:ext uri="{FF2B5EF4-FFF2-40B4-BE49-F238E27FC236}">
                <a16:creationId xmlns:a16="http://schemas.microsoft.com/office/drawing/2014/main" id="{DB05CD9D-1695-76F5-0392-F05E1A6B9BE8}"/>
              </a:ext>
            </a:extLst>
          </p:cNvPr>
          <p:cNvSpPr/>
          <p:nvPr/>
        </p:nvSpPr>
        <p:spPr>
          <a:xfrm>
            <a:off x="3359696" y="5238078"/>
            <a:ext cx="4680520" cy="494170"/>
          </a:xfrm>
          <a:prstGeom prst="wedgeRoundRectCallout">
            <a:avLst>
              <a:gd name="adj1" fmla="val -57721"/>
              <a:gd name="adj2" fmla="val -51836"/>
              <a:gd name="adj3" fmla="val 16667"/>
            </a:avLst>
          </a:prstGeom>
          <a:solidFill>
            <a:srgbClr val="F9B000"/>
          </a:solidFill>
          <a:ln w="25400" cap="flat" cmpd="sng" algn="ctr">
            <a:solidFill>
              <a:srgbClr val="BBE0E3">
                <a:shade val="50000"/>
              </a:srgbClr>
            </a:solidFill>
            <a:prstDash val="solid"/>
          </a:ln>
          <a:effectLst/>
        </p:spPr>
        <p:txBody>
          <a:bodyPr rtlCol="0" anchor="ctr"/>
          <a:lstStyle/>
          <a:p>
            <a:pPr lvl="0" algn="ctr" eaLnBrk="0" fontAlgn="base" hangingPunct="0">
              <a:spcBef>
                <a:spcPct val="0"/>
              </a:spcBef>
              <a:spcAft>
                <a:spcPct val="0"/>
              </a:spcAft>
            </a:pPr>
            <a:endParaRPr lang="de-DE" sz="1200" kern="0" dirty="0">
              <a:solidFill>
                <a:srgbClr val="000000"/>
              </a:solidFill>
              <a:latin typeface="Arial"/>
              <a:ea typeface="ＭＳ Ｐゴシック"/>
            </a:endParaRPr>
          </a:p>
          <a:p>
            <a:pPr lvl="0" algn="ctr" eaLnBrk="0" fontAlgn="base" hangingPunct="0">
              <a:spcBef>
                <a:spcPct val="0"/>
              </a:spcBef>
              <a:spcAft>
                <a:spcPct val="0"/>
              </a:spcAft>
            </a:pP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Weiterführende Informationen </a:t>
            </a:r>
            <a:r>
              <a:rPr kumimoji="0" lang="de-DE" sz="1200" b="0" i="0" u="none" strike="noStrike" kern="0" cap="none" spc="0" normalizeH="0" baseline="0" noProof="0" dirty="0" smtClean="0">
                <a:ln>
                  <a:noFill/>
                </a:ln>
                <a:solidFill>
                  <a:srgbClr val="000000"/>
                </a:solidFill>
                <a:effectLst/>
                <a:uLnTx/>
                <a:uFillTx/>
                <a:latin typeface="Arial"/>
                <a:ea typeface="ＭＳ Ｐゴシック"/>
                <a:cs typeface="+mn-cs"/>
              </a:rPr>
              <a:t>finden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Sie im Dokument „</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hlinkClick r:id="rId2" action="ppaction://hlinksldjump"/>
              </a:rPr>
              <a:t>Technical Guidance for Calculating Scope 3 Emissions</a:t>
            </a:r>
            <a:r>
              <a:rPr kumimoji="0" lang="de-DE" sz="1200" b="0" i="0" u="none" strike="noStrike" kern="0" cap="none" spc="0" normalizeH="0" baseline="0" noProof="0" dirty="0">
                <a:ln>
                  <a:noFill/>
                </a:ln>
                <a:solidFill>
                  <a:srgbClr val="000000"/>
                </a:solidFill>
                <a:effectLst/>
                <a:uLnTx/>
                <a:uFillTx/>
                <a:latin typeface="Arial"/>
                <a:ea typeface="ＭＳ Ｐゴシック"/>
                <a:cs typeface="+mn-cs"/>
              </a:rPr>
              <a:t>“ auf S. </a:t>
            </a:r>
            <a:r>
              <a:rPr lang="de-DE" sz="1200" kern="0" dirty="0" smtClean="0">
                <a:solidFill>
                  <a:srgbClr val="000000"/>
                </a:solidFill>
                <a:latin typeface="Arial"/>
                <a:ea typeface="ＭＳ Ｐゴシック"/>
              </a:rPr>
              <a:t>36</a:t>
            </a:r>
            <a:r>
              <a:rPr kumimoji="0" lang="de-DE" sz="1200" b="0" i="0" u="none" strike="noStrike" kern="0" cap="none" spc="0" normalizeH="0" baseline="0" noProof="0" dirty="0" smtClean="0">
                <a:ln>
                  <a:noFill/>
                </a:ln>
                <a:solidFill>
                  <a:srgbClr val="000000"/>
                </a:solidFill>
                <a:effectLst/>
                <a:uLnTx/>
                <a:uFillTx/>
                <a:latin typeface="Arial"/>
                <a:ea typeface="ＭＳ Ｐゴシック"/>
                <a:cs typeface="+mn-cs"/>
              </a:rPr>
              <a:t>-37.</a:t>
            </a:r>
            <a:endParaRPr kumimoji="0" lang="de-DE" sz="1200" b="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ctr" defTabSz="914400" eaLnBrk="0" fontAlgn="base" latinLnBrk="0" hangingPunct="0">
              <a:lnSpc>
                <a:spcPct val="100000"/>
              </a:lnSpc>
              <a:spcBef>
                <a:spcPct val="0"/>
              </a:spcBef>
              <a:spcAft>
                <a:spcPct val="0"/>
              </a:spcAft>
              <a:buClrTx/>
              <a:buSzTx/>
              <a:buFontTx/>
              <a:buNone/>
              <a:tabLst/>
              <a:defRPr/>
            </a:pPr>
            <a:endParaRPr kumimoji="0" lang="de-DE" sz="1200" b="0" i="0" u="none" strike="noStrike" kern="0" cap="none" spc="0" normalizeH="0" baseline="0" noProof="0" dirty="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756835856"/>
      </p:ext>
    </p:extLst>
  </p:cSld>
  <p:clrMapOvr>
    <a:masterClrMapping/>
  </p:clrMapOvr>
  <p:timing>
    <p:tnLst>
      <p:par>
        <p:cTn id="1" dur="indefinite" restart="never" nodeType="tmRoot"/>
      </p:par>
    </p:tnLst>
  </p:timing>
</p:sld>
</file>

<file path=ppt/theme/theme1.xml><?xml version="1.0" encoding="utf-8"?>
<a:theme xmlns:a="http://schemas.openxmlformats.org/drawingml/2006/main" name="LfU-Präsentation">
  <a:themeElements>
    <a:clrScheme name="LfU-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fU-Präsentation">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charset="-128"/>
          </a:defRPr>
        </a:defPPr>
      </a:lstStyle>
    </a:lnDef>
    <a:txDef>
      <a:spPr>
        <a:noFill/>
      </a:spPr>
      <a:bodyPr wrap="square" rtlCol="0">
        <a:spAutoFit/>
      </a:bodyPr>
      <a:lstStyle>
        <a:defPPr algn="l">
          <a:defRPr sz="2000" dirty="0"/>
        </a:defPPr>
      </a:lstStyle>
    </a:txDef>
  </a:objectDefaults>
  <a:extraClrSchemeLst>
    <a:extraClrScheme>
      <a:clrScheme name="LfU-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fU-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fU-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fU-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fU-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fU-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fU-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fU-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fU-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fU-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fU-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fU-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awinenwarnzentrale_dienst_16_9.pptx" id="{0AC450CD-F02D-434D-908C-5D5A79A4D0F8}" vid="{B7FEDB61-E09F-45B8-ABCD-FFC67232C4EE}"/>
    </a:ext>
  </a:ext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LfU-Lawinenwarnzentrale_16_9</Template>
  <TotalTime>0</TotalTime>
  <Words>12278</Words>
  <Application>Microsoft Office PowerPoint</Application>
  <PresentationFormat>Breitbild</PresentationFormat>
  <Paragraphs>1997</Paragraphs>
  <Slides>69</Slides>
  <Notes>5</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69</vt:i4>
      </vt:variant>
    </vt:vector>
  </HeadingPairs>
  <TitlesOfParts>
    <vt:vector size="75" baseType="lpstr">
      <vt:lpstr>ＭＳ Ｐゴシック</vt:lpstr>
      <vt:lpstr>Arial</vt:lpstr>
      <vt:lpstr>Calibri</vt:lpstr>
      <vt:lpstr>Times New Roman</vt:lpstr>
      <vt:lpstr>Wingdings</vt:lpstr>
      <vt:lpstr>LfU-Präsentation</vt:lpstr>
      <vt:lpstr>PowerPoint-Präsentation</vt:lpstr>
      <vt:lpstr>Handlungshilfe „Handlungshilfe Spezial: Scope 3“</vt:lpstr>
      <vt:lpstr>Bezug zu den Standards des Greenhouse Gas Protocols</vt:lpstr>
      <vt:lpstr>PowerPoint-Präsentation</vt:lpstr>
      <vt:lpstr>PowerPoint-Präsentation</vt:lpstr>
      <vt:lpstr>PowerPoint-Präsentation</vt:lpstr>
      <vt:lpstr>Berechnungsmethoden: Entscheidungsbaum</vt:lpstr>
      <vt:lpstr>PowerPoint-Präsentation</vt:lpstr>
      <vt:lpstr>PowerPoint-Präsentation</vt:lpstr>
      <vt:lpstr>PowerPoint-Präsentation</vt:lpstr>
      <vt:lpstr>PowerPoint-Präsentation</vt:lpstr>
      <vt:lpstr>PowerPoint-Präsentation</vt:lpstr>
      <vt:lpstr>Zuordnung und Emissionsfaktoren</vt:lpstr>
      <vt:lpstr>PowerPoint-Präsentation</vt:lpstr>
      <vt:lpstr>PowerPoint-Präsentation</vt:lpstr>
      <vt:lpstr>Emissionen entstehen durch</vt:lpstr>
      <vt:lpstr>Transport</vt:lpstr>
      <vt:lpstr>Berechnungsmethoden: Entscheidungsbaum</vt:lpstr>
      <vt:lpstr>Verteilung (Distribution)</vt:lpstr>
      <vt:lpstr>PowerPoint-Präsentation</vt:lpstr>
      <vt:lpstr>PowerPoint-Präsentation</vt:lpstr>
      <vt:lpstr>PowerPoint-Präsentation</vt:lpstr>
      <vt:lpstr>Berechnungsmethoden: Entscheidungsbaum</vt:lpstr>
      <vt:lpstr>PowerPoint-Präsentation</vt:lpstr>
      <vt:lpstr>PowerPoint-Präsentation</vt:lpstr>
      <vt:lpstr>PowerPoint-Präsentation</vt:lpstr>
      <vt:lpstr>PowerPoint-Präsentation</vt:lpstr>
      <vt:lpstr>PowerPoint-Präsentation</vt:lpstr>
      <vt:lpstr>PowerPoint-Präsentation</vt:lpstr>
      <vt:lpstr>Berechnungsmethoden: Entscheidungsbaum</vt:lpstr>
      <vt:lpstr>PowerPoint-Präsentation</vt:lpstr>
      <vt:lpstr>PowerPoint-Präsentation</vt:lpstr>
      <vt:lpstr>Wer sollte diese Kategorie erfassen?</vt:lpstr>
      <vt:lpstr>PowerPoint-Präsentation</vt:lpstr>
      <vt:lpstr>Berechnungsmethoden: Entscheidungsbaum</vt:lpstr>
      <vt:lpstr>PowerPoint-Präsentation</vt:lpstr>
      <vt:lpstr>PowerPoint-Präsentation</vt:lpstr>
      <vt:lpstr>Berechnungsmethode wie in Kategorie 3.4</vt:lpstr>
      <vt:lpstr>PowerPoint-Präsentation</vt:lpstr>
      <vt:lpstr>PowerPoint-Präsentation</vt:lpstr>
      <vt:lpstr>PowerPoint-Präsentation</vt:lpstr>
      <vt:lpstr>Berechnungsmethoden: Entscheidungsbaum</vt:lpstr>
      <vt:lpstr>Sonderfall Allokation</vt:lpstr>
      <vt:lpstr>PowerPoint-Präsentation</vt:lpstr>
      <vt:lpstr>PowerPoint-Präsentation</vt:lpstr>
      <vt:lpstr>PowerPoint-Präsentation</vt:lpstr>
      <vt:lpstr>Emissionstypen und Berechnungsmethoden Scope 3.11</vt:lpstr>
      <vt:lpstr>Sonderfälle bei Kategorie 3.11</vt:lpstr>
      <vt:lpstr>PowerPoint-Präsentation</vt:lpstr>
      <vt:lpstr>PowerPoint-Präsentation</vt:lpstr>
      <vt:lpstr>Berechnungsmethoden: Entscheidungsbaum</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Was fällt unter Kategorie 3.15?</vt:lpstr>
      <vt:lpstr>PowerPoint-Präsentation</vt:lpstr>
      <vt:lpstr>Entscheidungsbaum für Eigenkapitalanlagen</vt:lpstr>
      <vt:lpstr>PowerPoint-Präsentation</vt:lpstr>
      <vt:lpstr>Entscheidungsbaum für Projektfinanzierung und Fremdkapitalanlagen</vt:lpstr>
      <vt:lpstr>PowerPoint-Präsentation</vt:lpstr>
      <vt:lpstr>Glossar: Abkürzungen und Begriffe</vt:lpstr>
      <vt:lpstr>Datenbanken</vt:lpstr>
      <vt:lpstr>PowerPoint-Präsentation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2023-03-14T10:34:51Z</dcterms:created>
  <dcterms:modified xsi:type="dcterms:W3CDTF">2023-03-14T10:35:00Z</dcterms:modified>
</cp:coreProperties>
</file>